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61" r:id="rId3"/>
    <p:sldId id="260" r:id="rId4"/>
    <p:sldId id="326" r:id="rId5"/>
    <p:sldId id="325" r:id="rId6"/>
    <p:sldId id="272" r:id="rId7"/>
    <p:sldId id="309" r:id="rId8"/>
    <p:sldId id="323" r:id="rId9"/>
    <p:sldId id="310" r:id="rId10"/>
    <p:sldId id="313" r:id="rId11"/>
    <p:sldId id="324" r:id="rId12"/>
    <p:sldId id="314" r:id="rId13"/>
    <p:sldId id="319" r:id="rId14"/>
    <p:sldId id="321" r:id="rId15"/>
    <p:sldId id="257" r:id="rId16"/>
    <p:sldId id="274" r:id="rId17"/>
    <p:sldId id="271" r:id="rId18"/>
    <p:sldId id="263" r:id="rId19"/>
    <p:sldId id="273" r:id="rId20"/>
    <p:sldId id="322" r:id="rId21"/>
    <p:sldId id="316" r:id="rId22"/>
    <p:sldId id="331" r:id="rId23"/>
    <p:sldId id="332" r:id="rId24"/>
    <p:sldId id="339" r:id="rId25"/>
    <p:sldId id="333" r:id="rId26"/>
    <p:sldId id="336" r:id="rId27"/>
    <p:sldId id="337" r:id="rId28"/>
    <p:sldId id="338" r:id="rId29"/>
    <p:sldId id="308" r:id="rId30"/>
    <p:sldId id="334" r:id="rId31"/>
    <p:sldId id="311" r:id="rId32"/>
    <p:sldId id="266" r:id="rId33"/>
    <p:sldId id="340" r:id="rId34"/>
    <p:sldId id="305" r:id="rId35"/>
    <p:sldId id="341" r:id="rId36"/>
    <p:sldId id="306" r:id="rId37"/>
    <p:sldId id="264" r:id="rId38"/>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0923D7-C7B6-A1B8-47A2-B0856CDAFC89}" name="Hana Palušková" initials="HP" userId="bd7e3989570f8b89" providerId="Windows Live"/>
  <p188:author id="{F7C0EADD-5F5D-1637-09B8-FE60E4F6D204}" name="Mario Vukelić" initials="MV" userId="S::mario.vukelic@uniri.hr::5c4f08e7-98ca-41a8-9ebe-8f0fb69b21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537"/>
    <a:srgbClr val="404040"/>
    <a:srgbClr val="39A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21" autoAdjust="0"/>
    <p:restoredTop sz="95631"/>
  </p:normalViewPr>
  <p:slideViewPr>
    <p:cSldViewPr snapToGrid="0">
      <p:cViewPr varScale="1">
        <p:scale>
          <a:sx n="80" d="100"/>
          <a:sy n="80" d="100"/>
        </p:scale>
        <p:origin x="77"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F0E53-CBCF-4C04-A4FB-7AC87E586F76}"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s-ES"/>
        </a:p>
      </dgm:t>
    </dgm:pt>
    <dgm:pt modelId="{19D75968-110D-4570-A796-4EFA7A289980}">
      <dgm:prSet phldrT="[Texto]" custT="1"/>
      <dgm:spPr/>
      <dgm:t>
        <a:bodyPr/>
        <a:lstStyle/>
        <a:p>
          <a:r>
            <a:rPr lang="it-IT" sz="2400" noProof="0" dirty="0"/>
            <a:t>UNITÀ 1: Approccio sostenibile per le MSME</a:t>
          </a:r>
          <a:endParaRPr lang="en-US" sz="2400" noProof="0" dirty="0"/>
        </a:p>
      </dgm:t>
    </dgm:pt>
    <dgm:pt modelId="{78AFBB9F-F438-4106-A4C3-7D8B2021376F}" type="parTrans" cxnId="{B3CC6CB5-BB5B-4A96-8B1E-A8A3F01CC766}">
      <dgm:prSet/>
      <dgm:spPr/>
      <dgm:t>
        <a:bodyPr/>
        <a:lstStyle/>
        <a:p>
          <a:endParaRPr lang="en-US" noProof="0" dirty="0"/>
        </a:p>
      </dgm:t>
    </dgm:pt>
    <dgm:pt modelId="{B5F78038-C462-4723-A996-05689A91AF21}" type="sibTrans" cxnId="{B3CC6CB5-BB5B-4A96-8B1E-A8A3F01CC766}">
      <dgm:prSet/>
      <dgm:spPr/>
      <dgm:t>
        <a:bodyPr/>
        <a:lstStyle/>
        <a:p>
          <a:endParaRPr lang="en-US" noProof="0" dirty="0"/>
        </a:p>
      </dgm:t>
    </dgm:pt>
    <dgm:pt modelId="{609B7737-2F8B-426B-AF67-1EE3ED08022C}">
      <dgm:prSet phldrT="[Texto]" custT="1"/>
      <dgm:spPr/>
      <dgm:t>
        <a:bodyPr/>
        <a:lstStyle/>
        <a:p>
          <a:pPr marL="0" lvl="0" algn="l" defTabSz="1066800">
            <a:lnSpc>
              <a:spcPct val="90000"/>
            </a:lnSpc>
            <a:spcBef>
              <a:spcPct val="0"/>
            </a:spcBef>
            <a:spcAft>
              <a:spcPct val="35000"/>
            </a:spcAft>
            <a:buNone/>
          </a:pPr>
          <a:r>
            <a:rPr lang="it-IT" sz="2400" b="0" kern="1200" dirty="0"/>
            <a:t>UNITÀ 2: Fondamenti per l'imprenditoria sociale</a:t>
          </a:r>
          <a:endParaRPr lang="en-US" sz="2400" b="0" kern="1200" noProof="0" dirty="0"/>
        </a:p>
      </dgm:t>
    </dgm:pt>
    <dgm:pt modelId="{975E8B56-3427-4763-936D-3ECC0B455C10}" type="parTrans" cxnId="{ADD302FE-967B-4FE9-B6D1-D27BC1B89707}">
      <dgm:prSet/>
      <dgm:spPr/>
      <dgm:t>
        <a:bodyPr/>
        <a:lstStyle/>
        <a:p>
          <a:endParaRPr lang="en-US" noProof="0" dirty="0"/>
        </a:p>
      </dgm:t>
    </dgm:pt>
    <dgm:pt modelId="{0E0957BF-B5FA-4EBB-B90A-1ECF37440F7B}" type="sibTrans" cxnId="{ADD302FE-967B-4FE9-B6D1-D27BC1B89707}">
      <dgm:prSet/>
      <dgm:spPr/>
      <dgm:t>
        <a:bodyPr/>
        <a:lstStyle/>
        <a:p>
          <a:endParaRPr lang="en-US" noProof="0" dirty="0"/>
        </a:p>
      </dgm:t>
    </dgm:pt>
    <dgm:pt modelId="{F20B2723-436C-41E3-8327-B9B8406600D3}">
      <dgm:prSet phldrT="[Texto]" custT="1"/>
      <dgm:spPr/>
      <dgm:t>
        <a:bodyPr/>
        <a:lstStyle/>
        <a:p>
          <a:r>
            <a:rPr lang="en-US" sz="2400" noProof="0" dirty="0"/>
            <a:t>UNITÀ 3: </a:t>
          </a:r>
          <a:r>
            <a:rPr lang="en-US" sz="2400" noProof="0" dirty="0" err="1"/>
            <a:t>Imprenditorialità</a:t>
          </a:r>
          <a:r>
            <a:rPr lang="en-US" sz="2400" noProof="0" dirty="0"/>
            <a:t> </a:t>
          </a:r>
          <a:r>
            <a:rPr lang="en-US" sz="2400" noProof="0" dirty="0" err="1"/>
            <a:t>verde</a:t>
          </a:r>
          <a:endParaRPr lang="en-US" sz="2400" noProof="0" dirty="0"/>
        </a:p>
      </dgm:t>
    </dgm:pt>
    <dgm:pt modelId="{46694BCD-358D-4427-9AB4-AE32A5CF5BBA}" type="parTrans" cxnId="{D7CDAEF4-7DDB-4E2B-AE5C-9E4A1FE46335}">
      <dgm:prSet/>
      <dgm:spPr/>
      <dgm:t>
        <a:bodyPr/>
        <a:lstStyle/>
        <a:p>
          <a:endParaRPr lang="en-US" noProof="0" dirty="0"/>
        </a:p>
      </dgm:t>
    </dgm:pt>
    <dgm:pt modelId="{FA8E7AD5-A526-46EB-9C36-3F27A9FF95E2}" type="sibTrans" cxnId="{D7CDAEF4-7DDB-4E2B-AE5C-9E4A1FE46335}">
      <dgm:prSet/>
      <dgm:spPr/>
      <dgm:t>
        <a:bodyPr/>
        <a:lstStyle/>
        <a:p>
          <a:endParaRPr lang="en-US" noProof="0" dirty="0"/>
        </a:p>
      </dgm:t>
    </dgm:pt>
    <dgm:pt modelId="{D68FBF7A-C04B-474F-B541-28D04F2315D1}">
      <dgm:prSet/>
      <dgm:spPr/>
      <dgm:t>
        <a:bodyPr/>
        <a:lstStyle/>
        <a:p>
          <a:endParaRPr lang="en-US" sz="1400" noProof="0" dirty="0"/>
        </a:p>
      </dgm:t>
    </dgm:pt>
    <dgm:pt modelId="{D943DD64-49C7-443E-9C8F-3B782F95A342}" type="parTrans" cxnId="{3FBD329A-7B5A-4827-B1C5-4F701BBE45BE}">
      <dgm:prSet/>
      <dgm:spPr/>
      <dgm:t>
        <a:bodyPr/>
        <a:lstStyle/>
        <a:p>
          <a:endParaRPr lang="en-US" noProof="0" dirty="0"/>
        </a:p>
      </dgm:t>
    </dgm:pt>
    <dgm:pt modelId="{CD558F69-D208-4D25-9665-9E2A2F5BA6E1}" type="sibTrans" cxnId="{3FBD329A-7B5A-4827-B1C5-4F701BBE45BE}">
      <dgm:prSet/>
      <dgm:spPr/>
      <dgm:t>
        <a:bodyPr/>
        <a:lstStyle/>
        <a:p>
          <a:endParaRPr lang="en-US" noProof="0" dirty="0"/>
        </a:p>
      </dgm:t>
    </dgm:pt>
    <dgm:pt modelId="{204FAB37-29CB-4A33-B428-A881D95C1D5C}">
      <dgm:prSet phldrT="[Texto]" custT="1"/>
      <dgm:spPr/>
      <dgm:t>
        <a:bodyPr/>
        <a:lstStyle/>
        <a:p>
          <a:r>
            <a:rPr lang="it-IT" sz="1400" dirty="0"/>
            <a:t>La sostenibilità nel contesto delle MSME
Implicazioni operative per le MSME
Tendenze sostenibili per le MSME</a:t>
          </a:r>
          <a:r>
            <a:rPr lang="sk-SK" sz="1400" dirty="0"/>
            <a:t> </a:t>
          </a:r>
          <a:endParaRPr lang="en-US" sz="1400" noProof="0" dirty="0"/>
        </a:p>
      </dgm:t>
    </dgm:pt>
    <dgm:pt modelId="{7302B324-FAD8-400C-8644-8658FC3B5DCC}" type="parTrans" cxnId="{40E5DE45-6338-482B-8456-63134903EB48}">
      <dgm:prSet/>
      <dgm:spPr/>
    </dgm:pt>
    <dgm:pt modelId="{5F8E8F72-B07F-4B88-B0F4-BA59C6611DE8}" type="sibTrans" cxnId="{40E5DE45-6338-482B-8456-63134903EB48}">
      <dgm:prSet/>
      <dgm:spPr/>
    </dgm:pt>
    <dgm:pt modelId="{6B96EE2F-F340-44FB-B02B-5935D5E32302}">
      <dgm:prSet custT="1"/>
      <dgm:spPr/>
      <dgm:t>
        <a:bodyPr/>
        <a:lstStyle/>
        <a:p>
          <a:pPr marL="114300" lvl="1" indent="-114300" algn="l" defTabSz="622300">
            <a:lnSpc>
              <a:spcPct val="90000"/>
            </a:lnSpc>
            <a:spcBef>
              <a:spcPct val="0"/>
            </a:spcBef>
            <a:spcAft>
              <a:spcPct val="15000"/>
            </a:spcAft>
            <a:buChar char="•"/>
          </a:pPr>
          <a:r>
            <a:rPr lang="it-IT" sz="1400" kern="1200" noProof="0" dirty="0">
              <a:solidFill>
                <a:prstClr val="white"/>
              </a:solidFill>
              <a:latin typeface="Calibri" panose="020F0502020204030204"/>
              <a:ea typeface="+mn-ea"/>
              <a:cs typeface="+mn-cs"/>
            </a:rPr>
            <a:t>In che modo l'imprenditoria sociale è diversa?
Imprenditoria sociale vs. CSR
Missione sociale in MSMEs</a:t>
          </a:r>
          <a:endParaRPr lang="en-US" sz="1400" kern="1200" noProof="0" dirty="0">
            <a:solidFill>
              <a:prstClr val="white"/>
            </a:solidFill>
            <a:latin typeface="Calibri" panose="020F0502020204030204"/>
            <a:ea typeface="+mn-ea"/>
            <a:cs typeface="+mn-cs"/>
          </a:endParaRPr>
        </a:p>
      </dgm:t>
    </dgm:pt>
    <dgm:pt modelId="{BB0784DE-F9CA-4DB2-8320-2775A28CF3C0}" type="parTrans" cxnId="{F00BE52E-C8CF-4028-8C6A-B64D2078F842}">
      <dgm:prSet/>
      <dgm:spPr/>
    </dgm:pt>
    <dgm:pt modelId="{12EF3637-D5B3-40DF-BB0B-AADDF40D0A03}" type="sibTrans" cxnId="{F00BE52E-C8CF-4028-8C6A-B64D2078F842}">
      <dgm:prSet/>
      <dgm:spPr/>
    </dgm:pt>
    <dgm:pt modelId="{A9F1C7A6-BCDD-4B04-9433-EDDFD653EFF1}">
      <dgm:prSet custT="1"/>
      <dgm:spPr/>
      <dgm:t>
        <a:bodyPr/>
        <a:lstStyle/>
        <a:p>
          <a:r>
            <a:rPr lang="it-IT" sz="1400" noProof="0" dirty="0"/>
            <a:t>Cos'è l'imprenditorialità verde e i suoi principi
Come sfruttare il potenziale dell'imprenditoria verde
Suggerimenti e strumenti per rendere il tuo business “più verde”</a:t>
          </a:r>
          <a:endParaRPr lang="en-US" sz="1400" noProof="0" dirty="0"/>
        </a:p>
      </dgm:t>
    </dgm:pt>
    <dgm:pt modelId="{AC2C5BC4-5C0D-4894-BDCD-A942556D76A4}" type="parTrans" cxnId="{4DC40643-734F-49DA-8CEA-65B5D92F4382}">
      <dgm:prSet/>
      <dgm:spPr/>
    </dgm:pt>
    <dgm:pt modelId="{3DDD1165-053A-469E-9BB0-BC7B2C690D19}" type="sibTrans" cxnId="{4DC40643-734F-49DA-8CEA-65B5D92F4382}">
      <dgm:prSet/>
      <dgm:spPr/>
    </dgm:pt>
    <dgm:pt modelId="{6FB93B61-4A53-45FE-ACC1-D6604E1BAA6B}" type="pres">
      <dgm:prSet presAssocID="{36AF0E53-CBCF-4C04-A4FB-7AC87E586F76}" presName="Name0" presStyleCnt="0">
        <dgm:presLayoutVars>
          <dgm:dir/>
          <dgm:resizeHandles val="exact"/>
        </dgm:presLayoutVars>
      </dgm:prSet>
      <dgm:spPr/>
    </dgm:pt>
    <dgm:pt modelId="{3812FEFD-0534-4CDE-BDFC-5DC8A0A6E211}" type="pres">
      <dgm:prSet presAssocID="{19D75968-110D-4570-A796-4EFA7A289980}" presName="node" presStyleLbl="node1" presStyleIdx="0" presStyleCnt="3" custLinFactX="-3719" custLinFactNeighborX="-100000" custLinFactNeighborY="164">
        <dgm:presLayoutVars>
          <dgm:bulletEnabled val="1"/>
        </dgm:presLayoutVars>
      </dgm:prSet>
      <dgm:spPr/>
    </dgm:pt>
    <dgm:pt modelId="{632743F5-E281-41B2-B8E1-5F853312A20E}" type="pres">
      <dgm:prSet presAssocID="{B5F78038-C462-4723-A996-05689A91AF21}" presName="sibTrans" presStyleCnt="0"/>
      <dgm:spPr/>
    </dgm:pt>
    <dgm:pt modelId="{6A06E1D3-CB2E-499A-A964-4B9EA4634424}" type="pres">
      <dgm:prSet presAssocID="{609B7737-2F8B-426B-AF67-1EE3ED08022C}" presName="node" presStyleLbl="node1" presStyleIdx="1" presStyleCnt="3">
        <dgm:presLayoutVars>
          <dgm:bulletEnabled val="1"/>
        </dgm:presLayoutVars>
      </dgm:prSet>
      <dgm:spPr/>
    </dgm:pt>
    <dgm:pt modelId="{F12582A4-7681-44B9-8EE8-01754ADBF1B9}" type="pres">
      <dgm:prSet presAssocID="{0E0957BF-B5FA-4EBB-B90A-1ECF37440F7B}" presName="sibTrans" presStyleCnt="0"/>
      <dgm:spPr/>
    </dgm:pt>
    <dgm:pt modelId="{3DEE8081-9DAE-447D-949C-DEF3860D6332}" type="pres">
      <dgm:prSet presAssocID="{F20B2723-436C-41E3-8327-B9B8406600D3}" presName="node" presStyleLbl="node1" presStyleIdx="2" presStyleCnt="3">
        <dgm:presLayoutVars>
          <dgm:bulletEnabled val="1"/>
        </dgm:presLayoutVars>
      </dgm:prSet>
      <dgm:spPr/>
    </dgm:pt>
  </dgm:ptLst>
  <dgm:cxnLst>
    <dgm:cxn modelId="{AAD9E009-6200-448C-8954-41D6DD03FF56}" type="presOf" srcId="{204FAB37-29CB-4A33-B428-A881D95C1D5C}" destId="{3812FEFD-0534-4CDE-BDFC-5DC8A0A6E211}" srcOrd="0" destOrd="1" presId="urn:microsoft.com/office/officeart/2005/8/layout/hList6"/>
    <dgm:cxn modelId="{F00BE52E-C8CF-4028-8C6A-B64D2078F842}" srcId="{609B7737-2F8B-426B-AF67-1EE3ED08022C}" destId="{6B96EE2F-F340-44FB-B02B-5935D5E32302}" srcOrd="0" destOrd="0" parTransId="{BB0784DE-F9CA-4DB2-8320-2775A28CF3C0}" sibTransId="{12EF3637-D5B3-40DF-BB0B-AADDF40D0A03}"/>
    <dgm:cxn modelId="{C02FBE31-C879-4B56-8B93-C594C607D82A}" type="presOf" srcId="{6B96EE2F-F340-44FB-B02B-5935D5E32302}" destId="{6A06E1D3-CB2E-499A-A964-4B9EA4634424}" srcOrd="0" destOrd="1" presId="urn:microsoft.com/office/officeart/2005/8/layout/hList6"/>
    <dgm:cxn modelId="{D865F15E-3333-42E1-93A8-1DD07B228BE6}" type="presOf" srcId="{A9F1C7A6-BCDD-4B04-9433-EDDFD653EFF1}" destId="{3DEE8081-9DAE-447D-949C-DEF3860D6332}" srcOrd="0" destOrd="1" presId="urn:microsoft.com/office/officeart/2005/8/layout/hList6"/>
    <dgm:cxn modelId="{4DC40643-734F-49DA-8CEA-65B5D92F4382}" srcId="{F20B2723-436C-41E3-8327-B9B8406600D3}" destId="{A9F1C7A6-BCDD-4B04-9433-EDDFD653EFF1}" srcOrd="0" destOrd="0" parTransId="{AC2C5BC4-5C0D-4894-BDCD-A942556D76A4}" sibTransId="{3DDD1165-053A-469E-9BB0-BC7B2C690D19}"/>
    <dgm:cxn modelId="{40E5DE45-6338-482B-8456-63134903EB48}" srcId="{19D75968-110D-4570-A796-4EFA7A289980}" destId="{204FAB37-29CB-4A33-B428-A881D95C1D5C}" srcOrd="0" destOrd="0" parTransId="{7302B324-FAD8-400C-8644-8658FC3B5DCC}" sibTransId="{5F8E8F72-B07F-4B88-B0F4-BA59C6611DE8}"/>
    <dgm:cxn modelId="{E9F9DA4B-601A-4408-897E-D2936CB1FD6F}" type="presOf" srcId="{609B7737-2F8B-426B-AF67-1EE3ED08022C}" destId="{6A06E1D3-CB2E-499A-A964-4B9EA4634424}" srcOrd="0" destOrd="0" presId="urn:microsoft.com/office/officeart/2005/8/layout/hList6"/>
    <dgm:cxn modelId="{6E67A090-EB62-4AF6-952E-D5718240FFF2}" type="presOf" srcId="{D68FBF7A-C04B-474F-B541-28D04F2315D1}" destId="{3DEE8081-9DAE-447D-949C-DEF3860D6332}" srcOrd="0" destOrd="2" presId="urn:microsoft.com/office/officeart/2005/8/layout/hList6"/>
    <dgm:cxn modelId="{FF7D8E92-146B-4D8B-B3DD-8C252796CD3C}" type="presOf" srcId="{19D75968-110D-4570-A796-4EFA7A289980}" destId="{3812FEFD-0534-4CDE-BDFC-5DC8A0A6E211}" srcOrd="0" destOrd="0" presId="urn:microsoft.com/office/officeart/2005/8/layout/hList6"/>
    <dgm:cxn modelId="{39FF2F98-47BE-4045-AFF8-9CE4EC46F901}" type="presOf" srcId="{36AF0E53-CBCF-4C04-A4FB-7AC87E586F76}" destId="{6FB93B61-4A53-45FE-ACC1-D6604E1BAA6B}" srcOrd="0" destOrd="0" presId="urn:microsoft.com/office/officeart/2005/8/layout/hList6"/>
    <dgm:cxn modelId="{3FBD329A-7B5A-4827-B1C5-4F701BBE45BE}" srcId="{F20B2723-436C-41E3-8327-B9B8406600D3}" destId="{D68FBF7A-C04B-474F-B541-28D04F2315D1}" srcOrd="1" destOrd="0" parTransId="{D943DD64-49C7-443E-9C8F-3B782F95A342}" sibTransId="{CD558F69-D208-4D25-9665-9E2A2F5BA6E1}"/>
    <dgm:cxn modelId="{B3CC6CB5-BB5B-4A96-8B1E-A8A3F01CC766}" srcId="{36AF0E53-CBCF-4C04-A4FB-7AC87E586F76}" destId="{19D75968-110D-4570-A796-4EFA7A289980}" srcOrd="0" destOrd="0" parTransId="{78AFBB9F-F438-4106-A4C3-7D8B2021376F}" sibTransId="{B5F78038-C462-4723-A996-05689A91AF21}"/>
    <dgm:cxn modelId="{92D968DA-9935-4ABD-80A7-6A41EEA2B55D}" type="presOf" srcId="{F20B2723-436C-41E3-8327-B9B8406600D3}" destId="{3DEE8081-9DAE-447D-949C-DEF3860D6332}" srcOrd="0" destOrd="0" presId="urn:microsoft.com/office/officeart/2005/8/layout/hList6"/>
    <dgm:cxn modelId="{D7CDAEF4-7DDB-4E2B-AE5C-9E4A1FE46335}" srcId="{36AF0E53-CBCF-4C04-A4FB-7AC87E586F76}" destId="{F20B2723-436C-41E3-8327-B9B8406600D3}" srcOrd="2" destOrd="0" parTransId="{46694BCD-358D-4427-9AB4-AE32A5CF5BBA}" sibTransId="{FA8E7AD5-A526-46EB-9C36-3F27A9FF95E2}"/>
    <dgm:cxn modelId="{ADD302FE-967B-4FE9-B6D1-D27BC1B89707}" srcId="{36AF0E53-CBCF-4C04-A4FB-7AC87E586F76}" destId="{609B7737-2F8B-426B-AF67-1EE3ED08022C}" srcOrd="1" destOrd="0" parTransId="{975E8B56-3427-4763-936D-3ECC0B455C10}" sibTransId="{0E0957BF-B5FA-4EBB-B90A-1ECF37440F7B}"/>
    <dgm:cxn modelId="{D7731362-DCB1-41AD-9101-C743EC039DED}" type="presParOf" srcId="{6FB93B61-4A53-45FE-ACC1-D6604E1BAA6B}" destId="{3812FEFD-0534-4CDE-BDFC-5DC8A0A6E211}" srcOrd="0" destOrd="0" presId="urn:microsoft.com/office/officeart/2005/8/layout/hList6"/>
    <dgm:cxn modelId="{1510C628-B904-40E0-85A2-12C1717B9591}" type="presParOf" srcId="{6FB93B61-4A53-45FE-ACC1-D6604E1BAA6B}" destId="{632743F5-E281-41B2-B8E1-5F853312A20E}" srcOrd="1" destOrd="0" presId="urn:microsoft.com/office/officeart/2005/8/layout/hList6"/>
    <dgm:cxn modelId="{25473629-D663-4D3D-838B-88C30A6C5219}" type="presParOf" srcId="{6FB93B61-4A53-45FE-ACC1-D6604E1BAA6B}" destId="{6A06E1D3-CB2E-499A-A964-4B9EA4634424}" srcOrd="2" destOrd="0" presId="urn:microsoft.com/office/officeart/2005/8/layout/hList6"/>
    <dgm:cxn modelId="{F61C6546-8824-4153-97D8-9A0E037537FE}" type="presParOf" srcId="{6FB93B61-4A53-45FE-ACC1-D6604E1BAA6B}" destId="{F12582A4-7681-44B9-8EE8-01754ADBF1B9}" srcOrd="3" destOrd="0" presId="urn:microsoft.com/office/officeart/2005/8/layout/hList6"/>
    <dgm:cxn modelId="{C5220072-01FB-442A-8FC3-A1DFB9BFF00E}" type="presParOf" srcId="{6FB93B61-4A53-45FE-ACC1-D6604E1BAA6B}" destId="{3DEE8081-9DAE-447D-949C-DEF3860D633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C0859-DCA9-4696-BD15-AC640B60DC5E}" type="doc">
      <dgm:prSet loTypeId="urn:microsoft.com/office/officeart/2008/layout/RadialCluster" loCatId="cycle" qsTypeId="urn:microsoft.com/office/officeart/2005/8/quickstyle/3d4" qsCatId="3D" csTypeId="urn:microsoft.com/office/officeart/2005/8/colors/accent1_2" csCatId="accent1" phldr="1"/>
      <dgm:spPr/>
      <dgm:t>
        <a:bodyPr/>
        <a:lstStyle/>
        <a:p>
          <a:endParaRPr lang="en-GB"/>
        </a:p>
      </dgm:t>
    </dgm:pt>
    <dgm:pt modelId="{D5D90140-FF27-4908-B662-B5E903DDDFC0}">
      <dgm:prSet phldrT="[Text]" custT="1"/>
      <dgm:spPr/>
      <dgm:t>
        <a:bodyPr/>
        <a:lstStyle/>
        <a:p>
          <a:endParaRPr lang="it-IT" sz="1700" b="1" noProof="0" dirty="0">
            <a:solidFill>
              <a:schemeClr val="tx1"/>
            </a:solidFill>
          </a:endParaRPr>
        </a:p>
        <a:p>
          <a:endParaRPr lang="it-IT" sz="1700" b="1" noProof="0" dirty="0">
            <a:solidFill>
              <a:schemeClr val="tx1"/>
            </a:solidFill>
          </a:endParaRPr>
        </a:p>
        <a:p>
          <a:r>
            <a:rPr lang="it-IT" sz="1700" b="1" noProof="0" dirty="0">
              <a:solidFill>
                <a:schemeClr val="tx1"/>
              </a:solidFill>
            </a:rPr>
            <a:t>Imprenditoria sociale</a:t>
          </a:r>
        </a:p>
        <a:p>
          <a:endParaRPr lang="it-IT" sz="1700" b="1" noProof="0" dirty="0">
            <a:solidFill>
              <a:schemeClr val="tx1"/>
            </a:solidFill>
          </a:endParaRPr>
        </a:p>
        <a:p>
          <a:endParaRPr lang="en-GB" sz="1700" b="1" noProof="0" dirty="0">
            <a:solidFill>
              <a:schemeClr val="tx1"/>
            </a:solidFill>
          </a:endParaRPr>
        </a:p>
      </dgm:t>
    </dgm:pt>
    <dgm:pt modelId="{3269E6B9-2B36-4312-B0C9-D1DFB4F877AA}" type="parTrans" cxnId="{7C95D946-A29B-4062-8BCF-1CD6942111BB}">
      <dgm:prSet/>
      <dgm:spPr/>
      <dgm:t>
        <a:bodyPr/>
        <a:lstStyle/>
        <a:p>
          <a:endParaRPr lang="en-GB"/>
        </a:p>
      </dgm:t>
    </dgm:pt>
    <dgm:pt modelId="{F18283AD-19C0-46A6-A07B-83E421171111}" type="sibTrans" cxnId="{7C95D946-A29B-4062-8BCF-1CD6942111BB}">
      <dgm:prSet/>
      <dgm:spPr/>
      <dgm:t>
        <a:bodyPr/>
        <a:lstStyle/>
        <a:p>
          <a:endParaRPr lang="en-GB"/>
        </a:p>
      </dgm:t>
    </dgm:pt>
    <dgm:pt modelId="{8272FAC1-34F9-45AE-8CAF-A560E0E34605}">
      <dgm:prSet phldrT="[Text]" custT="1"/>
      <dgm:spPr/>
      <dgm:t>
        <a:bodyPr/>
        <a:lstStyle/>
        <a:p>
          <a:r>
            <a:rPr lang="en-GB" sz="1700" noProof="0" dirty="0" err="1">
              <a:solidFill>
                <a:schemeClr val="tx1"/>
              </a:solidFill>
            </a:rPr>
            <a:t>Missione</a:t>
          </a:r>
          <a:r>
            <a:rPr lang="en-GB" sz="1700" noProof="0" dirty="0">
              <a:solidFill>
                <a:schemeClr val="tx1"/>
              </a:solidFill>
            </a:rPr>
            <a:t> </a:t>
          </a:r>
          <a:r>
            <a:rPr lang="en-GB" sz="1700" noProof="0" dirty="0" err="1">
              <a:solidFill>
                <a:schemeClr val="tx1"/>
              </a:solidFill>
            </a:rPr>
            <a:t>sociale</a:t>
          </a:r>
          <a:endParaRPr lang="en-GB" sz="1700" noProof="0" dirty="0">
            <a:solidFill>
              <a:schemeClr val="tx1"/>
            </a:solidFill>
          </a:endParaRPr>
        </a:p>
      </dgm:t>
    </dgm:pt>
    <dgm:pt modelId="{7D0B1795-E756-49AC-BC31-FC7B4B5D3899}" type="parTrans" cxnId="{B8338237-BEBE-42E5-9178-BA5CDA4889D0}">
      <dgm:prSet/>
      <dgm:spPr>
        <a:ln>
          <a:solidFill>
            <a:schemeClr val="bg1"/>
          </a:solidFill>
        </a:ln>
      </dgm:spPr>
      <dgm:t>
        <a:bodyPr/>
        <a:lstStyle/>
        <a:p>
          <a:endParaRPr lang="en-GB"/>
        </a:p>
      </dgm:t>
    </dgm:pt>
    <dgm:pt modelId="{9756E576-3988-4B80-8FCF-3FB408C78F41}" type="sibTrans" cxnId="{B8338237-BEBE-42E5-9178-BA5CDA4889D0}">
      <dgm:prSet/>
      <dgm:spPr/>
      <dgm:t>
        <a:bodyPr/>
        <a:lstStyle/>
        <a:p>
          <a:endParaRPr lang="en-GB"/>
        </a:p>
      </dgm:t>
    </dgm:pt>
    <dgm:pt modelId="{3C91C1B4-4ADD-4560-9082-568D0FB1724F}">
      <dgm:prSet phldrT="[Text]"/>
      <dgm:spPr/>
      <dgm:t>
        <a:bodyPr/>
        <a:lstStyle/>
        <a:p>
          <a:r>
            <a:rPr lang="it-IT" noProof="0" dirty="0">
              <a:solidFill>
                <a:schemeClr val="tx1"/>
              </a:solidFill>
            </a:rPr>
            <a:t>Strategie imprenditoriali</a:t>
          </a:r>
        </a:p>
      </dgm:t>
    </dgm:pt>
    <dgm:pt modelId="{C860592E-5BA2-4D2B-BA81-75C62A33A329}" type="parTrans" cxnId="{0769EB50-5DF3-4070-BDAD-A9BAB8CA4B52}">
      <dgm:prSet/>
      <dgm:spPr>
        <a:ln>
          <a:solidFill>
            <a:schemeClr val="bg1"/>
          </a:solidFill>
        </a:ln>
      </dgm:spPr>
      <dgm:t>
        <a:bodyPr/>
        <a:lstStyle/>
        <a:p>
          <a:endParaRPr lang="en-GB"/>
        </a:p>
      </dgm:t>
    </dgm:pt>
    <dgm:pt modelId="{80F655E6-A47A-42CE-9A22-5B213B17B637}" type="sibTrans" cxnId="{0769EB50-5DF3-4070-BDAD-A9BAB8CA4B52}">
      <dgm:prSet/>
      <dgm:spPr/>
      <dgm:t>
        <a:bodyPr/>
        <a:lstStyle/>
        <a:p>
          <a:endParaRPr lang="en-GB"/>
        </a:p>
      </dgm:t>
    </dgm:pt>
    <dgm:pt modelId="{9FB3FDBF-D9DC-4FC3-96AF-F4C0493ACED9}">
      <dgm:prSet phldrT="[Text]"/>
      <dgm:spPr/>
      <dgm:t>
        <a:bodyPr/>
        <a:lstStyle/>
        <a:p>
          <a:r>
            <a:rPr lang="it-IT" noProof="0" dirty="0">
              <a:solidFill>
                <a:schemeClr val="tx1"/>
              </a:solidFill>
            </a:rPr>
            <a:t>Soluzioni innovative e sostenibili</a:t>
          </a:r>
        </a:p>
      </dgm:t>
    </dgm:pt>
    <dgm:pt modelId="{0796CA22-70FC-4002-9E25-FCFD41DD98F5}" type="parTrans" cxnId="{2C6BA21F-E2DC-4B06-B169-1AE6881C7738}">
      <dgm:prSet/>
      <dgm:spPr>
        <a:ln>
          <a:solidFill>
            <a:schemeClr val="bg1"/>
          </a:solidFill>
        </a:ln>
      </dgm:spPr>
      <dgm:t>
        <a:bodyPr/>
        <a:lstStyle/>
        <a:p>
          <a:endParaRPr lang="en-GB"/>
        </a:p>
      </dgm:t>
    </dgm:pt>
    <dgm:pt modelId="{BFC5619B-A8A1-4F2F-9F8B-BB6899959C92}" type="sibTrans" cxnId="{2C6BA21F-E2DC-4B06-B169-1AE6881C7738}">
      <dgm:prSet/>
      <dgm:spPr/>
      <dgm:t>
        <a:bodyPr/>
        <a:lstStyle/>
        <a:p>
          <a:endParaRPr lang="en-GB"/>
        </a:p>
      </dgm:t>
    </dgm:pt>
    <dgm:pt modelId="{EA05009A-E866-4E59-B47A-3D1492B358FF}" type="pres">
      <dgm:prSet presAssocID="{6FBC0859-DCA9-4696-BD15-AC640B60DC5E}" presName="Name0" presStyleCnt="0">
        <dgm:presLayoutVars>
          <dgm:chMax val="1"/>
          <dgm:chPref val="1"/>
          <dgm:dir/>
          <dgm:animOne val="branch"/>
          <dgm:animLvl val="lvl"/>
        </dgm:presLayoutVars>
      </dgm:prSet>
      <dgm:spPr/>
    </dgm:pt>
    <dgm:pt modelId="{A8ED6A6B-5183-4065-A824-B9CC8291E0FC}" type="pres">
      <dgm:prSet presAssocID="{D5D90140-FF27-4908-B662-B5E903DDDFC0}" presName="singleCycle" presStyleCnt="0"/>
      <dgm:spPr/>
    </dgm:pt>
    <dgm:pt modelId="{71832323-29C2-4027-8AD5-0376CDC28B7A}" type="pres">
      <dgm:prSet presAssocID="{D5D90140-FF27-4908-B662-B5E903DDDFC0}" presName="singleCenter" presStyleLbl="node1" presStyleIdx="0" presStyleCnt="4" custScaleX="129659" custLinFactNeighborX="1181" custLinFactNeighborY="-11063">
        <dgm:presLayoutVars>
          <dgm:chMax val="7"/>
          <dgm:chPref val="7"/>
        </dgm:presLayoutVars>
      </dgm:prSet>
      <dgm:spPr/>
    </dgm:pt>
    <dgm:pt modelId="{165B64EC-05B1-4468-A367-0E47E2036090}" type="pres">
      <dgm:prSet presAssocID="{7D0B1795-E756-49AC-BC31-FC7B4B5D3899}" presName="Name56" presStyleLbl="parChTrans1D2" presStyleIdx="0" presStyleCnt="3"/>
      <dgm:spPr/>
    </dgm:pt>
    <dgm:pt modelId="{BF2E3E4D-2F6D-477D-B652-0D76D47A8559}" type="pres">
      <dgm:prSet presAssocID="{8272FAC1-34F9-45AE-8CAF-A560E0E34605}" presName="text0" presStyleLbl="node1" presStyleIdx="1" presStyleCnt="4" custScaleX="280650" custScaleY="118006" custRadScaleRad="104801" custRadScaleInc="4404">
        <dgm:presLayoutVars>
          <dgm:bulletEnabled val="1"/>
        </dgm:presLayoutVars>
      </dgm:prSet>
      <dgm:spPr/>
    </dgm:pt>
    <dgm:pt modelId="{D6A48497-253E-4C33-8C41-40B01F55D5E0}" type="pres">
      <dgm:prSet presAssocID="{C860592E-5BA2-4D2B-BA81-75C62A33A329}" presName="Name56" presStyleLbl="parChTrans1D2" presStyleIdx="1" presStyleCnt="3"/>
      <dgm:spPr/>
    </dgm:pt>
    <dgm:pt modelId="{18D075E9-E2E8-4008-B1A2-0EA3D6915024}" type="pres">
      <dgm:prSet presAssocID="{3C91C1B4-4ADD-4560-9082-568D0FB1724F}" presName="text0" presStyleLbl="node1" presStyleIdx="2" presStyleCnt="4" custScaleX="233836" custScaleY="136147">
        <dgm:presLayoutVars>
          <dgm:bulletEnabled val="1"/>
        </dgm:presLayoutVars>
      </dgm:prSet>
      <dgm:spPr/>
    </dgm:pt>
    <dgm:pt modelId="{326BF5E5-B62A-4AB4-9E98-688427112BF8}" type="pres">
      <dgm:prSet presAssocID="{0796CA22-70FC-4002-9E25-FCFD41DD98F5}" presName="Name56" presStyleLbl="parChTrans1D2" presStyleIdx="2" presStyleCnt="3"/>
      <dgm:spPr/>
    </dgm:pt>
    <dgm:pt modelId="{1BF8DECA-88DD-4A10-A8C0-7B55C00D9C46}" type="pres">
      <dgm:prSet presAssocID="{9FB3FDBF-D9DC-4FC3-96AF-F4C0493ACED9}" presName="text0" presStyleLbl="node1" presStyleIdx="3" presStyleCnt="4" custScaleX="253071" custScaleY="135660">
        <dgm:presLayoutVars>
          <dgm:bulletEnabled val="1"/>
        </dgm:presLayoutVars>
      </dgm:prSet>
      <dgm:spPr/>
    </dgm:pt>
  </dgm:ptLst>
  <dgm:cxnLst>
    <dgm:cxn modelId="{2C6BA21F-E2DC-4B06-B169-1AE6881C7738}" srcId="{D5D90140-FF27-4908-B662-B5E903DDDFC0}" destId="{9FB3FDBF-D9DC-4FC3-96AF-F4C0493ACED9}" srcOrd="2" destOrd="0" parTransId="{0796CA22-70FC-4002-9E25-FCFD41DD98F5}" sibTransId="{BFC5619B-A8A1-4F2F-9F8B-BB6899959C92}"/>
    <dgm:cxn modelId="{B8338237-BEBE-42E5-9178-BA5CDA4889D0}" srcId="{D5D90140-FF27-4908-B662-B5E903DDDFC0}" destId="{8272FAC1-34F9-45AE-8CAF-A560E0E34605}" srcOrd="0" destOrd="0" parTransId="{7D0B1795-E756-49AC-BC31-FC7B4B5D3899}" sibTransId="{9756E576-3988-4B80-8FCF-3FB408C78F41}"/>
    <dgm:cxn modelId="{FE4D8F42-E35C-4299-AD60-6ED5B967FBA7}" type="presOf" srcId="{7D0B1795-E756-49AC-BC31-FC7B4B5D3899}" destId="{165B64EC-05B1-4468-A367-0E47E2036090}" srcOrd="0" destOrd="0" presId="urn:microsoft.com/office/officeart/2008/layout/RadialCluster"/>
    <dgm:cxn modelId="{40BEAD66-95F3-4700-986A-B4A0900B615D}" type="presOf" srcId="{3C91C1B4-4ADD-4560-9082-568D0FB1724F}" destId="{18D075E9-E2E8-4008-B1A2-0EA3D6915024}" srcOrd="0" destOrd="0" presId="urn:microsoft.com/office/officeart/2008/layout/RadialCluster"/>
    <dgm:cxn modelId="{7C95D946-A29B-4062-8BCF-1CD6942111BB}" srcId="{6FBC0859-DCA9-4696-BD15-AC640B60DC5E}" destId="{D5D90140-FF27-4908-B662-B5E903DDDFC0}" srcOrd="0" destOrd="0" parTransId="{3269E6B9-2B36-4312-B0C9-D1DFB4F877AA}" sibTransId="{F18283AD-19C0-46A6-A07B-83E421171111}"/>
    <dgm:cxn modelId="{0769EB50-5DF3-4070-BDAD-A9BAB8CA4B52}" srcId="{D5D90140-FF27-4908-B662-B5E903DDDFC0}" destId="{3C91C1B4-4ADD-4560-9082-568D0FB1724F}" srcOrd="1" destOrd="0" parTransId="{C860592E-5BA2-4D2B-BA81-75C62A33A329}" sibTransId="{80F655E6-A47A-42CE-9A22-5B213B17B637}"/>
    <dgm:cxn modelId="{5C3B3957-6735-4AAC-B422-F72A0D63A4BC}" type="presOf" srcId="{9FB3FDBF-D9DC-4FC3-96AF-F4C0493ACED9}" destId="{1BF8DECA-88DD-4A10-A8C0-7B55C00D9C46}" srcOrd="0" destOrd="0" presId="urn:microsoft.com/office/officeart/2008/layout/RadialCluster"/>
    <dgm:cxn modelId="{EFCCBDA3-0122-4615-9B5F-4E903FE65D44}" type="presOf" srcId="{D5D90140-FF27-4908-B662-B5E903DDDFC0}" destId="{71832323-29C2-4027-8AD5-0376CDC28B7A}" srcOrd="0" destOrd="0" presId="urn:microsoft.com/office/officeart/2008/layout/RadialCluster"/>
    <dgm:cxn modelId="{266F79A7-3A3D-4E34-97C8-F09AD4541AB0}" type="presOf" srcId="{8272FAC1-34F9-45AE-8CAF-A560E0E34605}" destId="{BF2E3E4D-2F6D-477D-B652-0D76D47A8559}" srcOrd="0" destOrd="0" presId="urn:microsoft.com/office/officeart/2008/layout/RadialCluster"/>
    <dgm:cxn modelId="{6EDF99B5-E016-48AA-92DA-FC4B9A30DA6A}" type="presOf" srcId="{C860592E-5BA2-4D2B-BA81-75C62A33A329}" destId="{D6A48497-253E-4C33-8C41-40B01F55D5E0}" srcOrd="0" destOrd="0" presId="urn:microsoft.com/office/officeart/2008/layout/RadialCluster"/>
    <dgm:cxn modelId="{C42D7AB7-9CEA-4EBE-A740-14C85EB113BE}" type="presOf" srcId="{0796CA22-70FC-4002-9E25-FCFD41DD98F5}" destId="{326BF5E5-B62A-4AB4-9E98-688427112BF8}" srcOrd="0" destOrd="0" presId="urn:microsoft.com/office/officeart/2008/layout/RadialCluster"/>
    <dgm:cxn modelId="{A58259FB-FCE4-4C77-A0B3-B567CCAEC3BD}" type="presOf" srcId="{6FBC0859-DCA9-4696-BD15-AC640B60DC5E}" destId="{EA05009A-E866-4E59-B47A-3D1492B358FF}" srcOrd="0" destOrd="0" presId="urn:microsoft.com/office/officeart/2008/layout/RadialCluster"/>
    <dgm:cxn modelId="{8EA75F1B-D732-4C34-AC4E-6D8D8C1C6CFF}" type="presParOf" srcId="{EA05009A-E866-4E59-B47A-3D1492B358FF}" destId="{A8ED6A6B-5183-4065-A824-B9CC8291E0FC}" srcOrd="0" destOrd="0" presId="urn:microsoft.com/office/officeart/2008/layout/RadialCluster"/>
    <dgm:cxn modelId="{0976D7D0-6A32-451E-A2D1-36E5E1B44C91}" type="presParOf" srcId="{A8ED6A6B-5183-4065-A824-B9CC8291E0FC}" destId="{71832323-29C2-4027-8AD5-0376CDC28B7A}" srcOrd="0" destOrd="0" presId="urn:microsoft.com/office/officeart/2008/layout/RadialCluster"/>
    <dgm:cxn modelId="{CB0DC8B3-EA56-433F-BE30-6D3DE0299C24}" type="presParOf" srcId="{A8ED6A6B-5183-4065-A824-B9CC8291E0FC}" destId="{165B64EC-05B1-4468-A367-0E47E2036090}" srcOrd="1" destOrd="0" presId="urn:microsoft.com/office/officeart/2008/layout/RadialCluster"/>
    <dgm:cxn modelId="{AB84C683-E7E6-4548-816E-F591842B2F5F}" type="presParOf" srcId="{A8ED6A6B-5183-4065-A824-B9CC8291E0FC}" destId="{BF2E3E4D-2F6D-477D-B652-0D76D47A8559}" srcOrd="2" destOrd="0" presId="urn:microsoft.com/office/officeart/2008/layout/RadialCluster"/>
    <dgm:cxn modelId="{2DE3F4D2-0321-446F-A5F0-C348A769A10E}" type="presParOf" srcId="{A8ED6A6B-5183-4065-A824-B9CC8291E0FC}" destId="{D6A48497-253E-4C33-8C41-40B01F55D5E0}" srcOrd="3" destOrd="0" presId="urn:microsoft.com/office/officeart/2008/layout/RadialCluster"/>
    <dgm:cxn modelId="{0848229D-57B2-4223-97EA-11FA03A936FB}" type="presParOf" srcId="{A8ED6A6B-5183-4065-A824-B9CC8291E0FC}" destId="{18D075E9-E2E8-4008-B1A2-0EA3D6915024}" srcOrd="4" destOrd="0" presId="urn:microsoft.com/office/officeart/2008/layout/RadialCluster"/>
    <dgm:cxn modelId="{9566C495-4EF3-4376-9DD7-9E0A957FA916}" type="presParOf" srcId="{A8ED6A6B-5183-4065-A824-B9CC8291E0FC}" destId="{326BF5E5-B62A-4AB4-9E98-688427112BF8}" srcOrd="5" destOrd="0" presId="urn:microsoft.com/office/officeart/2008/layout/RadialCluster"/>
    <dgm:cxn modelId="{52D0F279-468F-4E0D-935E-C29BE1346D23}" type="presParOf" srcId="{A8ED6A6B-5183-4065-A824-B9CC8291E0FC}" destId="{1BF8DECA-88DD-4A10-A8C0-7B55C00D9C46}" srcOrd="6" destOrd="0" presId="urn:microsoft.com/office/officeart/2008/layout/RadialCluster"/>
  </dgm:cxnLst>
  <dgm:bg>
    <a:solidFill>
      <a:schemeClr val="accent1">
        <a:lumMod val="20000"/>
        <a:lumOff val="8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A37D0F-0A01-427C-806C-3BDE0C554716}"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s-ES"/>
        </a:p>
      </dgm:t>
    </dgm:pt>
    <dgm:pt modelId="{7991A607-7466-4457-87C8-C0CA40315A23}">
      <dgm:prSet phldrT="[Texto]" custT="1"/>
      <dgm:spPr/>
      <dgm:t>
        <a:bodyPr/>
        <a:lstStyle/>
        <a:p>
          <a:r>
            <a:rPr lang="en-US" sz="1300" noProof="0" dirty="0" err="1"/>
            <a:t>Unità</a:t>
          </a:r>
          <a:r>
            <a:rPr lang="en-US" sz="1300" noProof="0" dirty="0"/>
            <a:t>  1</a:t>
          </a:r>
        </a:p>
      </dgm:t>
    </dgm:pt>
    <dgm:pt modelId="{A4499F8F-8C98-4F22-9390-38711BCBAAE2}" type="parTrans" cxnId="{699FF731-067A-414C-87FE-CB60620F8569}">
      <dgm:prSet/>
      <dgm:spPr/>
      <dgm:t>
        <a:bodyPr/>
        <a:lstStyle/>
        <a:p>
          <a:endParaRPr lang="es-ES" sz="1300"/>
        </a:p>
      </dgm:t>
    </dgm:pt>
    <dgm:pt modelId="{C29B2F6D-2BFD-4ACD-96BB-CE9968F61031}" type="sibTrans" cxnId="{699FF731-067A-414C-87FE-CB60620F8569}">
      <dgm:prSet/>
      <dgm:spPr/>
      <dgm:t>
        <a:bodyPr/>
        <a:lstStyle/>
        <a:p>
          <a:endParaRPr lang="es-ES" sz="1300"/>
        </a:p>
      </dgm:t>
    </dgm:pt>
    <dgm:pt modelId="{70ED07A8-1925-4E2A-A3F7-588056F8DA59}">
      <dgm:prSet phldrT="[Texto]" custT="1"/>
      <dgm:spPr/>
      <dgm:t>
        <a:bodyPr/>
        <a:lstStyle/>
        <a:p>
          <a:pPr algn="just"/>
          <a:r>
            <a:rPr lang="it-IT" sz="1400" noProof="0" dirty="0">
              <a:solidFill>
                <a:srgbClr val="404040"/>
              </a:solidFill>
            </a:rPr>
            <a:t>La sostenibilità nel business si riferisce a fare affari senza avere un impatto negativo sull'ambiente, la società, la comunità e l'economia.
L'approccio sostenibile può essere implementato con implicazioni operative riguardanti componenti come l'efficienza energetica, la gestione della catena di approvvigionamento, la gestione dei rifiuti, gli appalti sostenibili e l'impegno della comunità.</a:t>
          </a:r>
          <a:endParaRPr lang="en-US" sz="1400" noProof="0" dirty="0">
            <a:solidFill>
              <a:srgbClr val="404040"/>
            </a:solidFill>
          </a:endParaRPr>
        </a:p>
      </dgm:t>
    </dgm:pt>
    <dgm:pt modelId="{BA2AA8D9-8A0B-4C44-AC4A-E229D520682F}" type="parTrans" cxnId="{27E4206D-420D-4A44-8E3D-381C32007183}">
      <dgm:prSet/>
      <dgm:spPr/>
      <dgm:t>
        <a:bodyPr/>
        <a:lstStyle/>
        <a:p>
          <a:endParaRPr lang="es-ES" sz="1300"/>
        </a:p>
      </dgm:t>
    </dgm:pt>
    <dgm:pt modelId="{358BC604-4285-4A45-AB42-ABED8F39E3D2}" type="sibTrans" cxnId="{27E4206D-420D-4A44-8E3D-381C32007183}">
      <dgm:prSet/>
      <dgm:spPr/>
      <dgm:t>
        <a:bodyPr/>
        <a:lstStyle/>
        <a:p>
          <a:endParaRPr lang="es-ES" sz="1300"/>
        </a:p>
      </dgm:t>
    </dgm:pt>
    <dgm:pt modelId="{929949F9-6708-4738-9713-C14A3F26FEC8}">
      <dgm:prSet phldrT="[Texto]" custT="1"/>
      <dgm:spPr/>
      <dgm:t>
        <a:bodyPr/>
        <a:lstStyle/>
        <a:p>
          <a:r>
            <a:rPr lang="en-US" sz="1300" noProof="0" dirty="0" err="1"/>
            <a:t>Unità</a:t>
          </a:r>
          <a:r>
            <a:rPr lang="en-US" sz="1300" noProof="0" dirty="0"/>
            <a:t>  2</a:t>
          </a:r>
        </a:p>
      </dgm:t>
    </dgm:pt>
    <dgm:pt modelId="{0F7E1A38-7E70-42A4-AF68-F54EB88D3B4D}" type="parTrans" cxnId="{8AA7AEF0-2C43-4D1F-9795-3D7C3DEEEFE8}">
      <dgm:prSet/>
      <dgm:spPr/>
      <dgm:t>
        <a:bodyPr/>
        <a:lstStyle/>
        <a:p>
          <a:endParaRPr lang="es-ES" sz="1300"/>
        </a:p>
      </dgm:t>
    </dgm:pt>
    <dgm:pt modelId="{ADF06A4A-9857-42CF-BDD4-187E89F55B3D}" type="sibTrans" cxnId="{8AA7AEF0-2C43-4D1F-9795-3D7C3DEEEFE8}">
      <dgm:prSet/>
      <dgm:spPr/>
      <dgm:t>
        <a:bodyPr/>
        <a:lstStyle/>
        <a:p>
          <a:endParaRPr lang="es-ES" sz="1300"/>
        </a:p>
      </dgm:t>
    </dgm:pt>
    <dgm:pt modelId="{8A584B21-BCB2-43BB-B64C-7B360D83A862}">
      <dgm:prSet phldrT="[Texto]" custT="1"/>
      <dgm:spPr/>
      <dgm:t>
        <a:bodyPr/>
        <a:lstStyle/>
        <a:p>
          <a:pPr algn="just"/>
          <a:r>
            <a:rPr lang="it-IT" sz="1400" noProof="0" dirty="0">
              <a:solidFill>
                <a:srgbClr val="404040"/>
              </a:solidFill>
            </a:rPr>
            <a:t>L'impresa sociale può operare in qualsiasi campo e genera profitto come qualsiasi altra attività-la differenza è come viene utilizzato il profitto! Il profitto viene reinvestito e soddisfa una chiara missione sociale che ha un impatto positivo su una comunità! 
Un significativo valore aggiunto dell'impresa sociale viene creato implementando il cambiamento sociale.</a:t>
          </a:r>
          <a:endParaRPr lang="en-US" sz="1400" noProof="0" dirty="0">
            <a:solidFill>
              <a:srgbClr val="404040"/>
            </a:solidFill>
          </a:endParaRPr>
        </a:p>
      </dgm:t>
    </dgm:pt>
    <dgm:pt modelId="{425E6093-9D9F-4D0D-AF39-692D3F01524A}" type="parTrans" cxnId="{FDC28727-7F33-4001-87F1-D5F76940E233}">
      <dgm:prSet/>
      <dgm:spPr/>
      <dgm:t>
        <a:bodyPr/>
        <a:lstStyle/>
        <a:p>
          <a:endParaRPr lang="es-ES" sz="1300"/>
        </a:p>
      </dgm:t>
    </dgm:pt>
    <dgm:pt modelId="{E714A1FB-4DC7-477F-B50F-618EF34C0C2D}" type="sibTrans" cxnId="{FDC28727-7F33-4001-87F1-D5F76940E233}">
      <dgm:prSet/>
      <dgm:spPr/>
      <dgm:t>
        <a:bodyPr/>
        <a:lstStyle/>
        <a:p>
          <a:endParaRPr lang="es-ES" sz="1300"/>
        </a:p>
      </dgm:t>
    </dgm:pt>
    <dgm:pt modelId="{34A61327-4E4D-443A-94A3-4D33A6D7D0E3}">
      <dgm:prSet phldrT="[Texto]" custT="1"/>
      <dgm:spPr/>
      <dgm:t>
        <a:bodyPr/>
        <a:lstStyle/>
        <a:p>
          <a:r>
            <a:rPr lang="en-US" sz="1300" noProof="0" dirty="0" err="1"/>
            <a:t>Unità</a:t>
          </a:r>
          <a:r>
            <a:rPr lang="en-US" sz="1300" noProof="0" dirty="0"/>
            <a:t>  3</a:t>
          </a:r>
        </a:p>
      </dgm:t>
    </dgm:pt>
    <dgm:pt modelId="{0665347B-7D2F-4FC9-8F56-11EF493E60CA}" type="parTrans" cxnId="{0E3B2469-9480-4EB9-BE55-3DADE7F10448}">
      <dgm:prSet/>
      <dgm:spPr/>
      <dgm:t>
        <a:bodyPr/>
        <a:lstStyle/>
        <a:p>
          <a:endParaRPr lang="es-ES" sz="1300"/>
        </a:p>
      </dgm:t>
    </dgm:pt>
    <dgm:pt modelId="{3D975020-5312-4030-8AA0-75C64DC3CF4E}" type="sibTrans" cxnId="{0E3B2469-9480-4EB9-BE55-3DADE7F10448}">
      <dgm:prSet/>
      <dgm:spPr/>
      <dgm:t>
        <a:bodyPr/>
        <a:lstStyle/>
        <a:p>
          <a:endParaRPr lang="es-ES" sz="1300"/>
        </a:p>
      </dgm:t>
    </dgm:pt>
    <dgm:pt modelId="{70B3BB73-755C-4FB7-9365-2CA8C05F6DBE}">
      <dgm:prSet phldrT="[Texto]" custT="1"/>
      <dgm:spPr/>
      <dgm:t>
        <a:bodyPr/>
        <a:lstStyle/>
        <a:p>
          <a:pPr algn="just"/>
          <a:r>
            <a:rPr lang="it-IT" sz="1400" noProof="0" dirty="0">
              <a:solidFill>
                <a:srgbClr val="404040"/>
              </a:solidFill>
            </a:rPr>
            <a:t>L'imprenditorialità verde opera per eliminare l'impatto negativo sull'ambiente riducendo le emissioni di gas serra e la produzione di rifiuti; aumentando l'efficienza energetica e gli investimenti nelle risorse energetiche rinnovabili; proteggendo gli ecosistemi naturali e producendo prodotti rispettosi dell'ambiente.
L'imprenditorialità verde dovrebbe essere ispirata dagli ecosistemi naturali.
L'imprenditorialità verde rappresenta un'enorme opportunità di business per il mondo decarbonizzato entro il 2050.</a:t>
          </a:r>
          <a:endParaRPr lang="en-US" sz="1400" noProof="0" dirty="0">
            <a:solidFill>
              <a:srgbClr val="404040"/>
            </a:solidFill>
          </a:endParaRPr>
        </a:p>
      </dgm:t>
    </dgm:pt>
    <dgm:pt modelId="{6A957AE3-DB95-46DC-BEBA-284EA4FD37FD}" type="parTrans" cxnId="{161FFABF-BCBE-4DE8-A77B-72EAA0E776D9}">
      <dgm:prSet/>
      <dgm:spPr/>
      <dgm:t>
        <a:bodyPr/>
        <a:lstStyle/>
        <a:p>
          <a:endParaRPr lang="es-ES" sz="1300"/>
        </a:p>
      </dgm:t>
    </dgm:pt>
    <dgm:pt modelId="{8435039D-A6D3-4E9E-AB8B-A8429F8247C4}" type="sibTrans" cxnId="{161FFABF-BCBE-4DE8-A77B-72EAA0E776D9}">
      <dgm:prSet/>
      <dgm:spPr/>
      <dgm:t>
        <a:bodyPr/>
        <a:lstStyle/>
        <a:p>
          <a:endParaRPr lang="es-ES" sz="1300"/>
        </a:p>
      </dgm:t>
    </dgm:pt>
    <dgm:pt modelId="{49FEBA6B-54F1-40C1-9288-0F2AB2649D67}" type="pres">
      <dgm:prSet presAssocID="{73A37D0F-0A01-427C-806C-3BDE0C554716}" presName="linearFlow" presStyleCnt="0">
        <dgm:presLayoutVars>
          <dgm:dir/>
          <dgm:animLvl val="lvl"/>
          <dgm:resizeHandles val="exact"/>
        </dgm:presLayoutVars>
      </dgm:prSet>
      <dgm:spPr/>
    </dgm:pt>
    <dgm:pt modelId="{207EC565-6A5E-42E7-ADB2-07069A95658F}" type="pres">
      <dgm:prSet presAssocID="{7991A607-7466-4457-87C8-C0CA40315A23}" presName="composite" presStyleCnt="0"/>
      <dgm:spPr/>
    </dgm:pt>
    <dgm:pt modelId="{372C945C-259A-4409-A878-2163FB9FB9E1}" type="pres">
      <dgm:prSet presAssocID="{7991A607-7466-4457-87C8-C0CA40315A23}" presName="parentText" presStyleLbl="alignNode1" presStyleIdx="0" presStyleCnt="3">
        <dgm:presLayoutVars>
          <dgm:chMax val="1"/>
          <dgm:bulletEnabled val="1"/>
        </dgm:presLayoutVars>
      </dgm:prSet>
      <dgm:spPr/>
    </dgm:pt>
    <dgm:pt modelId="{61BF64C8-B481-4665-A533-2C338B5FE312}" type="pres">
      <dgm:prSet presAssocID="{7991A607-7466-4457-87C8-C0CA40315A23}" presName="descendantText" presStyleLbl="alignAcc1" presStyleIdx="0" presStyleCnt="3" custScaleY="124076">
        <dgm:presLayoutVars>
          <dgm:bulletEnabled val="1"/>
        </dgm:presLayoutVars>
      </dgm:prSet>
      <dgm:spPr/>
    </dgm:pt>
    <dgm:pt modelId="{8D0C9BC5-5A25-46DB-B3A1-99F5F9B1E4EB}" type="pres">
      <dgm:prSet presAssocID="{C29B2F6D-2BFD-4ACD-96BB-CE9968F61031}" presName="sp" presStyleCnt="0"/>
      <dgm:spPr/>
    </dgm:pt>
    <dgm:pt modelId="{0C4CA8CF-FA47-4E25-A8FB-B020A38E2677}" type="pres">
      <dgm:prSet presAssocID="{929949F9-6708-4738-9713-C14A3F26FEC8}" presName="composite" presStyleCnt="0"/>
      <dgm:spPr/>
    </dgm:pt>
    <dgm:pt modelId="{8B8D4138-9F8B-48F9-ADD4-2E3053B5D64B}" type="pres">
      <dgm:prSet presAssocID="{929949F9-6708-4738-9713-C14A3F26FEC8}" presName="parentText" presStyleLbl="alignNode1" presStyleIdx="1" presStyleCnt="3">
        <dgm:presLayoutVars>
          <dgm:chMax val="1"/>
          <dgm:bulletEnabled val="1"/>
        </dgm:presLayoutVars>
      </dgm:prSet>
      <dgm:spPr/>
    </dgm:pt>
    <dgm:pt modelId="{EE001D36-7EA7-40EA-B3F8-70F5116F2BEF}" type="pres">
      <dgm:prSet presAssocID="{929949F9-6708-4738-9713-C14A3F26FEC8}" presName="descendantText" presStyleLbl="alignAcc1" presStyleIdx="1" presStyleCnt="3">
        <dgm:presLayoutVars>
          <dgm:bulletEnabled val="1"/>
        </dgm:presLayoutVars>
      </dgm:prSet>
      <dgm:spPr/>
    </dgm:pt>
    <dgm:pt modelId="{11FB023F-A33F-48E9-B9C6-E54DC70040CD}" type="pres">
      <dgm:prSet presAssocID="{ADF06A4A-9857-42CF-BDD4-187E89F55B3D}" presName="sp" presStyleCnt="0"/>
      <dgm:spPr/>
    </dgm:pt>
    <dgm:pt modelId="{43DBC3F6-492D-4C2A-A252-4FEAED53631A}" type="pres">
      <dgm:prSet presAssocID="{34A61327-4E4D-443A-94A3-4D33A6D7D0E3}" presName="composite" presStyleCnt="0"/>
      <dgm:spPr/>
    </dgm:pt>
    <dgm:pt modelId="{70F5F141-B73D-4673-BBE8-3D931F4008F2}" type="pres">
      <dgm:prSet presAssocID="{34A61327-4E4D-443A-94A3-4D33A6D7D0E3}" presName="parentText" presStyleLbl="alignNode1" presStyleIdx="2" presStyleCnt="3">
        <dgm:presLayoutVars>
          <dgm:chMax val="1"/>
          <dgm:bulletEnabled val="1"/>
        </dgm:presLayoutVars>
      </dgm:prSet>
      <dgm:spPr/>
    </dgm:pt>
    <dgm:pt modelId="{E4B98815-6EE4-43A6-9D35-F25F57806168}" type="pres">
      <dgm:prSet presAssocID="{34A61327-4E4D-443A-94A3-4D33A6D7D0E3}" presName="descendantText" presStyleLbl="alignAcc1" presStyleIdx="2" presStyleCnt="3" custScaleY="123597">
        <dgm:presLayoutVars>
          <dgm:bulletEnabled val="1"/>
        </dgm:presLayoutVars>
      </dgm:prSet>
      <dgm:spPr/>
    </dgm:pt>
  </dgm:ptLst>
  <dgm:cxnLst>
    <dgm:cxn modelId="{FDC28727-7F33-4001-87F1-D5F76940E233}" srcId="{929949F9-6708-4738-9713-C14A3F26FEC8}" destId="{8A584B21-BCB2-43BB-B64C-7B360D83A862}" srcOrd="0" destOrd="0" parTransId="{425E6093-9D9F-4D0D-AF39-692D3F01524A}" sibTransId="{E714A1FB-4DC7-477F-B50F-618EF34C0C2D}"/>
    <dgm:cxn modelId="{699FF731-067A-414C-87FE-CB60620F8569}" srcId="{73A37D0F-0A01-427C-806C-3BDE0C554716}" destId="{7991A607-7466-4457-87C8-C0CA40315A23}" srcOrd="0" destOrd="0" parTransId="{A4499F8F-8C98-4F22-9390-38711BCBAAE2}" sibTransId="{C29B2F6D-2BFD-4ACD-96BB-CE9968F61031}"/>
    <dgm:cxn modelId="{0E3B2469-9480-4EB9-BE55-3DADE7F10448}" srcId="{73A37D0F-0A01-427C-806C-3BDE0C554716}" destId="{34A61327-4E4D-443A-94A3-4D33A6D7D0E3}" srcOrd="2" destOrd="0" parTransId="{0665347B-7D2F-4FC9-8F56-11EF493E60CA}" sibTransId="{3D975020-5312-4030-8AA0-75C64DC3CF4E}"/>
    <dgm:cxn modelId="{27E4206D-420D-4A44-8E3D-381C32007183}" srcId="{7991A607-7466-4457-87C8-C0CA40315A23}" destId="{70ED07A8-1925-4E2A-A3F7-588056F8DA59}" srcOrd="0" destOrd="0" parTransId="{BA2AA8D9-8A0B-4C44-AC4A-E229D520682F}" sibTransId="{358BC604-4285-4A45-AB42-ABED8F39E3D2}"/>
    <dgm:cxn modelId="{AD670B58-B3EC-4AAA-9548-8E67132A1022}" type="presOf" srcId="{73A37D0F-0A01-427C-806C-3BDE0C554716}" destId="{49FEBA6B-54F1-40C1-9288-0F2AB2649D67}" srcOrd="0" destOrd="0" presId="urn:microsoft.com/office/officeart/2005/8/layout/chevron2"/>
    <dgm:cxn modelId="{30145381-78CD-45F1-A2C5-4FA86B038B2D}" type="presOf" srcId="{7991A607-7466-4457-87C8-C0CA40315A23}" destId="{372C945C-259A-4409-A878-2163FB9FB9E1}" srcOrd="0" destOrd="0" presId="urn:microsoft.com/office/officeart/2005/8/layout/chevron2"/>
    <dgm:cxn modelId="{5F7634A8-F0F7-4878-A74D-52317EA83116}" type="presOf" srcId="{8A584B21-BCB2-43BB-B64C-7B360D83A862}" destId="{EE001D36-7EA7-40EA-B3F8-70F5116F2BEF}" srcOrd="0" destOrd="0" presId="urn:microsoft.com/office/officeart/2005/8/layout/chevron2"/>
    <dgm:cxn modelId="{CC5EE9BB-8B97-40EC-A28D-88215B8948DF}" type="presOf" srcId="{34A61327-4E4D-443A-94A3-4D33A6D7D0E3}" destId="{70F5F141-B73D-4673-BBE8-3D931F4008F2}" srcOrd="0" destOrd="0" presId="urn:microsoft.com/office/officeart/2005/8/layout/chevron2"/>
    <dgm:cxn modelId="{161FFABF-BCBE-4DE8-A77B-72EAA0E776D9}" srcId="{34A61327-4E4D-443A-94A3-4D33A6D7D0E3}" destId="{70B3BB73-755C-4FB7-9365-2CA8C05F6DBE}" srcOrd="0" destOrd="0" parTransId="{6A957AE3-DB95-46DC-BEBA-284EA4FD37FD}" sibTransId="{8435039D-A6D3-4E9E-AB8B-A8429F8247C4}"/>
    <dgm:cxn modelId="{602B11CA-F846-4D8B-92B3-0DBBF392E24A}" type="presOf" srcId="{929949F9-6708-4738-9713-C14A3F26FEC8}" destId="{8B8D4138-9F8B-48F9-ADD4-2E3053B5D64B}" srcOrd="0" destOrd="0" presId="urn:microsoft.com/office/officeart/2005/8/layout/chevron2"/>
    <dgm:cxn modelId="{4BA320E8-2DF3-4E7E-B18B-659CEB6FD011}" type="presOf" srcId="{70B3BB73-755C-4FB7-9365-2CA8C05F6DBE}" destId="{E4B98815-6EE4-43A6-9D35-F25F57806168}" srcOrd="0" destOrd="0" presId="urn:microsoft.com/office/officeart/2005/8/layout/chevron2"/>
    <dgm:cxn modelId="{8AA7AEF0-2C43-4D1F-9795-3D7C3DEEEFE8}" srcId="{73A37D0F-0A01-427C-806C-3BDE0C554716}" destId="{929949F9-6708-4738-9713-C14A3F26FEC8}" srcOrd="1" destOrd="0" parTransId="{0F7E1A38-7E70-42A4-AF68-F54EB88D3B4D}" sibTransId="{ADF06A4A-9857-42CF-BDD4-187E89F55B3D}"/>
    <dgm:cxn modelId="{A78A66F7-08BB-42E0-B03F-F4DC4DD532B6}" type="presOf" srcId="{70ED07A8-1925-4E2A-A3F7-588056F8DA59}" destId="{61BF64C8-B481-4665-A533-2C338B5FE312}" srcOrd="0" destOrd="0" presId="urn:microsoft.com/office/officeart/2005/8/layout/chevron2"/>
    <dgm:cxn modelId="{09807F57-12DA-4D52-B57C-4BDD525106D8}" type="presParOf" srcId="{49FEBA6B-54F1-40C1-9288-0F2AB2649D67}" destId="{207EC565-6A5E-42E7-ADB2-07069A95658F}" srcOrd="0" destOrd="0" presId="urn:microsoft.com/office/officeart/2005/8/layout/chevron2"/>
    <dgm:cxn modelId="{97491901-C94B-4FFC-99E6-910F39736E23}" type="presParOf" srcId="{207EC565-6A5E-42E7-ADB2-07069A95658F}" destId="{372C945C-259A-4409-A878-2163FB9FB9E1}" srcOrd="0" destOrd="0" presId="urn:microsoft.com/office/officeart/2005/8/layout/chevron2"/>
    <dgm:cxn modelId="{2FBA76C3-8673-4687-BF2D-D692649B23DD}" type="presParOf" srcId="{207EC565-6A5E-42E7-ADB2-07069A95658F}" destId="{61BF64C8-B481-4665-A533-2C338B5FE312}" srcOrd="1" destOrd="0" presId="urn:microsoft.com/office/officeart/2005/8/layout/chevron2"/>
    <dgm:cxn modelId="{FD308ED2-4D5E-4944-873C-3CFAC0F385CF}" type="presParOf" srcId="{49FEBA6B-54F1-40C1-9288-0F2AB2649D67}" destId="{8D0C9BC5-5A25-46DB-B3A1-99F5F9B1E4EB}" srcOrd="1" destOrd="0" presId="urn:microsoft.com/office/officeart/2005/8/layout/chevron2"/>
    <dgm:cxn modelId="{5F56241B-B13A-4B8F-AD65-D694E2218559}" type="presParOf" srcId="{49FEBA6B-54F1-40C1-9288-0F2AB2649D67}" destId="{0C4CA8CF-FA47-4E25-A8FB-B020A38E2677}" srcOrd="2" destOrd="0" presId="urn:microsoft.com/office/officeart/2005/8/layout/chevron2"/>
    <dgm:cxn modelId="{0DEF7DC1-4560-4022-89E1-FA86916C3BA0}" type="presParOf" srcId="{0C4CA8CF-FA47-4E25-A8FB-B020A38E2677}" destId="{8B8D4138-9F8B-48F9-ADD4-2E3053B5D64B}" srcOrd="0" destOrd="0" presId="urn:microsoft.com/office/officeart/2005/8/layout/chevron2"/>
    <dgm:cxn modelId="{5F1A5EED-385D-4EC0-BE1D-E39F01ACEAC8}" type="presParOf" srcId="{0C4CA8CF-FA47-4E25-A8FB-B020A38E2677}" destId="{EE001D36-7EA7-40EA-B3F8-70F5116F2BEF}" srcOrd="1" destOrd="0" presId="urn:microsoft.com/office/officeart/2005/8/layout/chevron2"/>
    <dgm:cxn modelId="{A10AF34B-A236-4F6B-9134-003D713D830C}" type="presParOf" srcId="{49FEBA6B-54F1-40C1-9288-0F2AB2649D67}" destId="{11FB023F-A33F-48E9-B9C6-E54DC70040CD}" srcOrd="3" destOrd="0" presId="urn:microsoft.com/office/officeart/2005/8/layout/chevron2"/>
    <dgm:cxn modelId="{CF46E0F7-A030-49E2-AEB2-A777A729E0CA}" type="presParOf" srcId="{49FEBA6B-54F1-40C1-9288-0F2AB2649D67}" destId="{43DBC3F6-492D-4C2A-A252-4FEAED53631A}" srcOrd="4" destOrd="0" presId="urn:microsoft.com/office/officeart/2005/8/layout/chevron2"/>
    <dgm:cxn modelId="{3A024983-132F-4E2E-95B9-BADB6B3C2FCF}" type="presParOf" srcId="{43DBC3F6-492D-4C2A-A252-4FEAED53631A}" destId="{70F5F141-B73D-4673-BBE8-3D931F4008F2}" srcOrd="0" destOrd="0" presId="urn:microsoft.com/office/officeart/2005/8/layout/chevron2"/>
    <dgm:cxn modelId="{B0522303-EC98-48BF-A1D2-3575D76B1E92}" type="presParOf" srcId="{43DBC3F6-492D-4C2A-A252-4FEAED53631A}" destId="{E4B98815-6EE4-43A6-9D35-F25F5780616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2FEFD-0534-4CDE-BDFC-5DC8A0A6E211}">
      <dsp:nvSpPr>
        <dsp:cNvPr id="0" name=""/>
        <dsp:cNvSpPr/>
      </dsp:nvSpPr>
      <dsp:spPr>
        <a:xfrm rot="16200000">
          <a:off x="-400220" y="400220"/>
          <a:ext cx="4022725" cy="3222284"/>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it-IT" sz="2400" kern="1200" noProof="0" dirty="0"/>
            <a:t>UNITÀ 1: Approccio sostenibile per le MSME</a:t>
          </a:r>
          <a:endParaRPr lang="en-US" sz="2400" kern="1200" noProof="0" dirty="0"/>
        </a:p>
        <a:p>
          <a:pPr marL="114300" lvl="1" indent="-114300" algn="l" defTabSz="622300">
            <a:lnSpc>
              <a:spcPct val="90000"/>
            </a:lnSpc>
            <a:spcBef>
              <a:spcPct val="0"/>
            </a:spcBef>
            <a:spcAft>
              <a:spcPct val="15000"/>
            </a:spcAft>
            <a:buChar char="•"/>
          </a:pPr>
          <a:r>
            <a:rPr lang="it-IT" sz="1400" kern="1200" dirty="0"/>
            <a:t>La sostenibilità nel contesto delle MSME
Implicazioni operative per le MSME
Tendenze sostenibili per le MSME</a:t>
          </a:r>
          <a:r>
            <a:rPr lang="sk-SK" sz="1400" kern="1200" dirty="0"/>
            <a:t> </a:t>
          </a:r>
          <a:endParaRPr lang="en-US" sz="1400" kern="1200" noProof="0" dirty="0"/>
        </a:p>
      </dsp:txBody>
      <dsp:txXfrm rot="5400000">
        <a:off x="1" y="804544"/>
        <a:ext cx="3222284" cy="2413635"/>
      </dsp:txXfrm>
    </dsp:sp>
    <dsp:sp modelId="{6A06E1D3-CB2E-499A-A964-4B9EA4634424}">
      <dsp:nvSpPr>
        <dsp:cNvPr id="0" name=""/>
        <dsp:cNvSpPr/>
      </dsp:nvSpPr>
      <dsp:spPr>
        <a:xfrm rot="16200000">
          <a:off x="3064974" y="400220"/>
          <a:ext cx="4022725" cy="3222284"/>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it-IT" sz="2400" b="0" kern="1200" dirty="0"/>
            <a:t>UNITÀ 2: Fondamenti per l'imprenditoria sociale</a:t>
          </a:r>
          <a:endParaRPr lang="en-US" sz="2400" b="0" kern="1200" noProof="0" dirty="0"/>
        </a:p>
        <a:p>
          <a:pPr marL="114300" lvl="1" indent="-114300" algn="l" defTabSz="622300">
            <a:lnSpc>
              <a:spcPct val="90000"/>
            </a:lnSpc>
            <a:spcBef>
              <a:spcPct val="0"/>
            </a:spcBef>
            <a:spcAft>
              <a:spcPct val="15000"/>
            </a:spcAft>
            <a:buChar char="•"/>
          </a:pPr>
          <a:r>
            <a:rPr lang="it-IT" sz="1400" kern="1200" noProof="0" dirty="0">
              <a:solidFill>
                <a:prstClr val="white"/>
              </a:solidFill>
              <a:latin typeface="Calibri" panose="020F0502020204030204"/>
              <a:ea typeface="+mn-ea"/>
              <a:cs typeface="+mn-cs"/>
            </a:rPr>
            <a:t>In che modo l'imprenditoria sociale è diversa?
Imprenditoria sociale vs. CSR
Missione sociale in MSMEs</a:t>
          </a:r>
          <a:endParaRPr lang="en-US" sz="1400" kern="1200" noProof="0" dirty="0">
            <a:solidFill>
              <a:prstClr val="white"/>
            </a:solidFill>
            <a:latin typeface="Calibri" panose="020F0502020204030204"/>
            <a:ea typeface="+mn-ea"/>
            <a:cs typeface="+mn-cs"/>
          </a:endParaRPr>
        </a:p>
      </dsp:txBody>
      <dsp:txXfrm rot="5400000">
        <a:off x="3465195" y="804544"/>
        <a:ext cx="3222284" cy="2413635"/>
      </dsp:txXfrm>
    </dsp:sp>
    <dsp:sp modelId="{3DEE8081-9DAE-447D-949C-DEF3860D6332}">
      <dsp:nvSpPr>
        <dsp:cNvPr id="0" name=""/>
        <dsp:cNvSpPr/>
      </dsp:nvSpPr>
      <dsp:spPr>
        <a:xfrm rot="16200000">
          <a:off x="6528930" y="400220"/>
          <a:ext cx="4022725" cy="3222284"/>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kern="1200" noProof="0" dirty="0"/>
            <a:t>UNITÀ 3: </a:t>
          </a:r>
          <a:r>
            <a:rPr lang="en-US" sz="2400" kern="1200" noProof="0" dirty="0" err="1"/>
            <a:t>Imprenditorialità</a:t>
          </a:r>
          <a:r>
            <a:rPr lang="en-US" sz="2400" kern="1200" noProof="0" dirty="0"/>
            <a:t> </a:t>
          </a:r>
          <a:r>
            <a:rPr lang="en-US" sz="2400" kern="1200" noProof="0" dirty="0" err="1"/>
            <a:t>verde</a:t>
          </a:r>
          <a:endParaRPr lang="en-US" sz="2400" kern="1200" noProof="0" dirty="0"/>
        </a:p>
        <a:p>
          <a:pPr marL="114300" lvl="1" indent="-114300" algn="l" defTabSz="622300">
            <a:lnSpc>
              <a:spcPct val="90000"/>
            </a:lnSpc>
            <a:spcBef>
              <a:spcPct val="0"/>
            </a:spcBef>
            <a:spcAft>
              <a:spcPct val="15000"/>
            </a:spcAft>
            <a:buChar char="•"/>
          </a:pPr>
          <a:r>
            <a:rPr lang="it-IT" sz="1400" kern="1200" noProof="0" dirty="0"/>
            <a:t>Cos'è l'imprenditorialità verde e i suoi principi
Come sfruttare il potenziale dell'imprenditoria verde
Suggerimenti e strumenti per rendere il tuo business “più verde”</a:t>
          </a:r>
          <a:endParaRPr lang="en-US" sz="1400" kern="1200" noProof="0" dirty="0"/>
        </a:p>
        <a:p>
          <a:pPr marL="114300" lvl="1" indent="-114300" algn="l" defTabSz="622300">
            <a:lnSpc>
              <a:spcPct val="90000"/>
            </a:lnSpc>
            <a:spcBef>
              <a:spcPct val="0"/>
            </a:spcBef>
            <a:spcAft>
              <a:spcPct val="15000"/>
            </a:spcAft>
            <a:buChar char="•"/>
          </a:pPr>
          <a:endParaRPr lang="en-US" sz="1400" kern="1200" noProof="0" dirty="0"/>
        </a:p>
      </dsp:txBody>
      <dsp:txXfrm rot="5400000">
        <a:off x="6929151" y="804544"/>
        <a:ext cx="3222284" cy="2413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32323-29C2-4027-8AD5-0376CDC28B7A}">
      <dsp:nvSpPr>
        <dsp:cNvPr id="0" name=""/>
        <dsp:cNvSpPr/>
      </dsp:nvSpPr>
      <dsp:spPr>
        <a:xfrm>
          <a:off x="3054160" y="1291097"/>
          <a:ext cx="1418138" cy="1093744"/>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endParaRPr lang="it-IT" sz="1700" b="1" kern="1200" noProof="0" dirty="0">
            <a:solidFill>
              <a:schemeClr val="tx1"/>
            </a:solidFill>
          </a:endParaRPr>
        </a:p>
        <a:p>
          <a:pPr marL="0" lvl="0" indent="0" algn="ctr" defTabSz="755650">
            <a:lnSpc>
              <a:spcPct val="90000"/>
            </a:lnSpc>
            <a:spcBef>
              <a:spcPct val="0"/>
            </a:spcBef>
            <a:spcAft>
              <a:spcPct val="35000"/>
            </a:spcAft>
            <a:buNone/>
          </a:pPr>
          <a:endParaRPr lang="it-IT" sz="1700" b="1" kern="1200" noProof="0" dirty="0">
            <a:solidFill>
              <a:schemeClr val="tx1"/>
            </a:solidFill>
          </a:endParaRPr>
        </a:p>
        <a:p>
          <a:pPr marL="0" lvl="0" indent="0" algn="ctr" defTabSz="755650">
            <a:lnSpc>
              <a:spcPct val="90000"/>
            </a:lnSpc>
            <a:spcBef>
              <a:spcPct val="0"/>
            </a:spcBef>
            <a:spcAft>
              <a:spcPct val="35000"/>
            </a:spcAft>
            <a:buNone/>
          </a:pPr>
          <a:r>
            <a:rPr lang="it-IT" sz="1700" b="1" kern="1200" noProof="0" dirty="0">
              <a:solidFill>
                <a:schemeClr val="tx1"/>
              </a:solidFill>
            </a:rPr>
            <a:t>Imprenditoria sociale</a:t>
          </a:r>
        </a:p>
        <a:p>
          <a:pPr marL="0" lvl="0" indent="0" algn="ctr" defTabSz="755650">
            <a:lnSpc>
              <a:spcPct val="90000"/>
            </a:lnSpc>
            <a:spcBef>
              <a:spcPct val="0"/>
            </a:spcBef>
            <a:spcAft>
              <a:spcPct val="35000"/>
            </a:spcAft>
            <a:buNone/>
          </a:pPr>
          <a:endParaRPr lang="it-IT" sz="1700" b="1" kern="1200" noProof="0" dirty="0">
            <a:solidFill>
              <a:schemeClr val="tx1"/>
            </a:solidFill>
          </a:endParaRPr>
        </a:p>
        <a:p>
          <a:pPr marL="0" lvl="0" indent="0" algn="ctr" defTabSz="755650">
            <a:lnSpc>
              <a:spcPct val="90000"/>
            </a:lnSpc>
            <a:spcBef>
              <a:spcPct val="0"/>
            </a:spcBef>
            <a:spcAft>
              <a:spcPct val="35000"/>
            </a:spcAft>
            <a:buNone/>
          </a:pPr>
          <a:endParaRPr lang="en-GB" sz="1700" b="1" kern="1200" noProof="0" dirty="0">
            <a:solidFill>
              <a:schemeClr val="tx1"/>
            </a:solidFill>
          </a:endParaRPr>
        </a:p>
      </dsp:txBody>
      <dsp:txXfrm>
        <a:off x="3107552" y="1344489"/>
        <a:ext cx="1311354" cy="986960"/>
      </dsp:txXfrm>
    </dsp:sp>
    <dsp:sp modelId="{165B64EC-05B1-4468-A367-0E47E2036090}">
      <dsp:nvSpPr>
        <dsp:cNvPr id="0" name=""/>
        <dsp:cNvSpPr/>
      </dsp:nvSpPr>
      <dsp:spPr>
        <a:xfrm rot="16302796">
          <a:off x="3581488" y="1086986"/>
          <a:ext cx="408405" cy="0"/>
        </a:xfrm>
        <a:custGeom>
          <a:avLst/>
          <a:gdLst/>
          <a:ahLst/>
          <a:cxnLst/>
          <a:rect l="0" t="0" r="0" b="0"/>
          <a:pathLst>
            <a:path>
              <a:moveTo>
                <a:pt x="0" y="0"/>
              </a:moveTo>
              <a:lnTo>
                <a:pt x="408405" y="0"/>
              </a:lnTo>
            </a:path>
          </a:pathLst>
        </a:custGeom>
        <a:noFill/>
        <a:ln w="15875" cap="flat" cmpd="sng" algn="ctr">
          <a:solidFill>
            <a:schemeClr val="bg1"/>
          </a:solidFill>
          <a:prstDash val="solid"/>
        </a:ln>
        <a:effectLst/>
        <a:sp3d z="-40000" prstMaterial="matte"/>
      </dsp:spPr>
      <dsp:style>
        <a:lnRef idx="2">
          <a:scrgbClr r="0" g="0" b="0"/>
        </a:lnRef>
        <a:fillRef idx="0">
          <a:scrgbClr r="0" g="0" b="0"/>
        </a:fillRef>
        <a:effectRef idx="0">
          <a:scrgbClr r="0" g="0" b="0"/>
        </a:effectRef>
        <a:fontRef idx="minor"/>
      </dsp:style>
    </dsp:sp>
    <dsp:sp modelId="{BF2E3E4D-2F6D-477D-B652-0D76D47A8559}">
      <dsp:nvSpPr>
        <dsp:cNvPr id="0" name=""/>
        <dsp:cNvSpPr/>
      </dsp:nvSpPr>
      <dsp:spPr>
        <a:xfrm>
          <a:off x="2776415" y="18116"/>
          <a:ext cx="2056627" cy="864758"/>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GB" sz="1700" kern="1200" noProof="0" dirty="0" err="1">
              <a:solidFill>
                <a:schemeClr val="tx1"/>
              </a:solidFill>
            </a:rPr>
            <a:t>Missione</a:t>
          </a:r>
          <a:r>
            <a:rPr lang="en-GB" sz="1700" kern="1200" noProof="0" dirty="0">
              <a:solidFill>
                <a:schemeClr val="tx1"/>
              </a:solidFill>
            </a:rPr>
            <a:t> </a:t>
          </a:r>
          <a:r>
            <a:rPr lang="en-GB" sz="1700" kern="1200" noProof="0" dirty="0" err="1">
              <a:solidFill>
                <a:schemeClr val="tx1"/>
              </a:solidFill>
            </a:rPr>
            <a:t>sociale</a:t>
          </a:r>
          <a:endParaRPr lang="en-GB" sz="1700" kern="1200" noProof="0" dirty="0">
            <a:solidFill>
              <a:schemeClr val="tx1"/>
            </a:solidFill>
          </a:endParaRPr>
        </a:p>
      </dsp:txBody>
      <dsp:txXfrm>
        <a:off x="2818629" y="60330"/>
        <a:ext cx="1972199" cy="780330"/>
      </dsp:txXfrm>
    </dsp:sp>
    <dsp:sp modelId="{D6A48497-253E-4C33-8C41-40B01F55D5E0}">
      <dsp:nvSpPr>
        <dsp:cNvPr id="0" name=""/>
        <dsp:cNvSpPr/>
      </dsp:nvSpPr>
      <dsp:spPr>
        <a:xfrm rot="2434191">
          <a:off x="4371213" y="2468018"/>
          <a:ext cx="255777" cy="0"/>
        </a:xfrm>
        <a:custGeom>
          <a:avLst/>
          <a:gdLst/>
          <a:ahLst/>
          <a:cxnLst/>
          <a:rect l="0" t="0" r="0" b="0"/>
          <a:pathLst>
            <a:path>
              <a:moveTo>
                <a:pt x="0" y="0"/>
              </a:moveTo>
              <a:lnTo>
                <a:pt x="255777" y="0"/>
              </a:lnTo>
            </a:path>
          </a:pathLst>
        </a:custGeom>
        <a:noFill/>
        <a:ln w="15875" cap="flat" cmpd="sng" algn="ctr">
          <a:solidFill>
            <a:schemeClr val="bg1"/>
          </a:solidFill>
          <a:prstDash val="solid"/>
        </a:ln>
        <a:effectLst/>
        <a:sp3d z="-40000" prstMaterial="matte"/>
      </dsp:spPr>
      <dsp:style>
        <a:lnRef idx="2">
          <a:scrgbClr r="0" g="0" b="0"/>
        </a:lnRef>
        <a:fillRef idx="0">
          <a:scrgbClr r="0" g="0" b="0"/>
        </a:fillRef>
        <a:effectRef idx="0">
          <a:scrgbClr r="0" g="0" b="0"/>
        </a:effectRef>
        <a:fontRef idx="minor"/>
      </dsp:style>
    </dsp:sp>
    <dsp:sp modelId="{18D075E9-E2E8-4008-B1A2-0EA3D6915024}">
      <dsp:nvSpPr>
        <dsp:cNvPr id="0" name=""/>
        <dsp:cNvSpPr/>
      </dsp:nvSpPr>
      <dsp:spPr>
        <a:xfrm>
          <a:off x="4322100" y="2551193"/>
          <a:ext cx="1713570" cy="99769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it-IT" sz="1800" kern="1200" noProof="0" dirty="0">
              <a:solidFill>
                <a:schemeClr val="tx1"/>
              </a:solidFill>
            </a:rPr>
            <a:t>Strategie imprenditoriali</a:t>
          </a:r>
        </a:p>
      </dsp:txBody>
      <dsp:txXfrm>
        <a:off x="4370804" y="2599897"/>
        <a:ext cx="1616162" cy="900289"/>
      </dsp:txXfrm>
    </dsp:sp>
    <dsp:sp modelId="{326BF5E5-B62A-4AB4-9E98-688427112BF8}">
      <dsp:nvSpPr>
        <dsp:cNvPr id="0" name=""/>
        <dsp:cNvSpPr/>
      </dsp:nvSpPr>
      <dsp:spPr>
        <a:xfrm rot="8458042">
          <a:off x="2851498" y="2468910"/>
          <a:ext cx="266982" cy="0"/>
        </a:xfrm>
        <a:custGeom>
          <a:avLst/>
          <a:gdLst/>
          <a:ahLst/>
          <a:cxnLst/>
          <a:rect l="0" t="0" r="0" b="0"/>
          <a:pathLst>
            <a:path>
              <a:moveTo>
                <a:pt x="0" y="0"/>
              </a:moveTo>
              <a:lnTo>
                <a:pt x="266982" y="0"/>
              </a:lnTo>
            </a:path>
          </a:pathLst>
        </a:custGeom>
        <a:noFill/>
        <a:ln w="15875" cap="flat" cmpd="sng" algn="ctr">
          <a:solidFill>
            <a:schemeClr val="bg1"/>
          </a:solidFill>
          <a:prstDash val="solid"/>
        </a:ln>
        <a:effectLst/>
        <a:sp3d z="-40000" prstMaterial="matte"/>
      </dsp:spPr>
      <dsp:style>
        <a:lnRef idx="2">
          <a:scrgbClr r="0" g="0" b="0"/>
        </a:lnRef>
        <a:fillRef idx="0">
          <a:scrgbClr r="0" g="0" b="0"/>
        </a:fillRef>
        <a:effectRef idx="0">
          <a:scrgbClr r="0" g="0" b="0"/>
        </a:effectRef>
        <a:fontRef idx="minor"/>
      </dsp:style>
    </dsp:sp>
    <dsp:sp modelId="{1BF8DECA-88DD-4A10-A8C0-7B55C00D9C46}">
      <dsp:nvSpPr>
        <dsp:cNvPr id="0" name=""/>
        <dsp:cNvSpPr/>
      </dsp:nvSpPr>
      <dsp:spPr>
        <a:xfrm>
          <a:off x="1340923" y="2552978"/>
          <a:ext cx="1854526" cy="994128"/>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it-IT" sz="1800" kern="1200" noProof="0" dirty="0">
              <a:solidFill>
                <a:schemeClr val="tx1"/>
              </a:solidFill>
            </a:rPr>
            <a:t>Soluzioni innovative e sostenibili</a:t>
          </a:r>
        </a:p>
      </dsp:txBody>
      <dsp:txXfrm>
        <a:off x="1389452" y="2601507"/>
        <a:ext cx="1757468" cy="897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C945C-259A-4409-A878-2163FB9FB9E1}">
      <dsp:nvSpPr>
        <dsp:cNvPr id="0" name=""/>
        <dsp:cNvSpPr/>
      </dsp:nvSpPr>
      <dsp:spPr>
        <a:xfrm rot="5400000">
          <a:off x="-208396" y="321880"/>
          <a:ext cx="1389310" cy="972517"/>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noProof="0" dirty="0" err="1"/>
            <a:t>Unità</a:t>
          </a:r>
          <a:r>
            <a:rPr lang="en-US" sz="1300" kern="1200" noProof="0" dirty="0"/>
            <a:t>  1</a:t>
          </a:r>
        </a:p>
      </dsp:txBody>
      <dsp:txXfrm rot="-5400000">
        <a:off x="1" y="599743"/>
        <a:ext cx="972517" cy="416793"/>
      </dsp:txXfrm>
    </dsp:sp>
    <dsp:sp modelId="{61BF64C8-B481-4665-A533-2C338B5FE312}">
      <dsp:nvSpPr>
        <dsp:cNvPr id="0" name=""/>
        <dsp:cNvSpPr/>
      </dsp:nvSpPr>
      <dsp:spPr>
        <a:xfrm rot="5400000">
          <a:off x="4955223" y="-3977931"/>
          <a:ext cx="1120470" cy="9085882"/>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it-IT" sz="1400" kern="1200" noProof="0" dirty="0">
              <a:solidFill>
                <a:srgbClr val="404040"/>
              </a:solidFill>
            </a:rPr>
            <a:t>La sostenibilità nel business si riferisce a fare affari senza avere un impatto negativo sull'ambiente, la società, la comunità e l'economia.
L'approccio sostenibile può essere implementato con implicazioni operative riguardanti componenti come l'efficienza energetica, la gestione della catena di approvvigionamento, la gestione dei rifiuti, gli appalti sostenibili e l'impegno della comunità.</a:t>
          </a:r>
          <a:endParaRPr lang="en-US" sz="1400" kern="1200" noProof="0" dirty="0">
            <a:solidFill>
              <a:srgbClr val="404040"/>
            </a:solidFill>
          </a:endParaRPr>
        </a:p>
      </dsp:txBody>
      <dsp:txXfrm rot="-5400000">
        <a:off x="972518" y="59471"/>
        <a:ext cx="9031185" cy="1011076"/>
      </dsp:txXfrm>
    </dsp:sp>
    <dsp:sp modelId="{8B8D4138-9F8B-48F9-ADD4-2E3053B5D64B}">
      <dsp:nvSpPr>
        <dsp:cNvPr id="0" name=""/>
        <dsp:cNvSpPr/>
      </dsp:nvSpPr>
      <dsp:spPr>
        <a:xfrm rot="5400000">
          <a:off x="-208396" y="1526185"/>
          <a:ext cx="1389310" cy="972517"/>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noProof="0" dirty="0" err="1"/>
            <a:t>Unità</a:t>
          </a:r>
          <a:r>
            <a:rPr lang="en-US" sz="1300" kern="1200" noProof="0" dirty="0"/>
            <a:t>  2</a:t>
          </a:r>
        </a:p>
      </dsp:txBody>
      <dsp:txXfrm rot="-5400000">
        <a:off x="1" y="1804048"/>
        <a:ext cx="972517" cy="416793"/>
      </dsp:txXfrm>
    </dsp:sp>
    <dsp:sp modelId="{EE001D36-7EA7-40EA-B3F8-70F5116F2BEF}">
      <dsp:nvSpPr>
        <dsp:cNvPr id="0" name=""/>
        <dsp:cNvSpPr/>
      </dsp:nvSpPr>
      <dsp:spPr>
        <a:xfrm rot="5400000">
          <a:off x="5063932" y="-2773626"/>
          <a:ext cx="903051" cy="9085882"/>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it-IT" sz="1400" kern="1200" noProof="0" dirty="0">
              <a:solidFill>
                <a:srgbClr val="404040"/>
              </a:solidFill>
            </a:rPr>
            <a:t>L'impresa sociale può operare in qualsiasi campo e genera profitto come qualsiasi altra attività-la differenza è come viene utilizzato il profitto! Il profitto viene reinvestito e soddisfa una chiara missione sociale che ha un impatto positivo su una comunità! 
Un significativo valore aggiunto dell'impresa sociale viene creato implementando il cambiamento sociale.</a:t>
          </a:r>
          <a:endParaRPr lang="en-US" sz="1400" kern="1200" noProof="0" dirty="0">
            <a:solidFill>
              <a:srgbClr val="404040"/>
            </a:solidFill>
          </a:endParaRPr>
        </a:p>
      </dsp:txBody>
      <dsp:txXfrm rot="-5400000">
        <a:off x="972517" y="1361872"/>
        <a:ext cx="9041799" cy="814885"/>
      </dsp:txXfrm>
    </dsp:sp>
    <dsp:sp modelId="{70F5F141-B73D-4673-BBE8-3D931F4008F2}">
      <dsp:nvSpPr>
        <dsp:cNvPr id="0" name=""/>
        <dsp:cNvSpPr/>
      </dsp:nvSpPr>
      <dsp:spPr>
        <a:xfrm rot="5400000">
          <a:off x="-208396" y="2837036"/>
          <a:ext cx="1389310" cy="972517"/>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noProof="0" dirty="0" err="1"/>
            <a:t>Unità</a:t>
          </a:r>
          <a:r>
            <a:rPr lang="en-US" sz="1300" kern="1200" noProof="0" dirty="0"/>
            <a:t>  3</a:t>
          </a:r>
        </a:p>
      </dsp:txBody>
      <dsp:txXfrm rot="-5400000">
        <a:off x="1" y="3114899"/>
        <a:ext cx="972517" cy="416793"/>
      </dsp:txXfrm>
    </dsp:sp>
    <dsp:sp modelId="{E4B98815-6EE4-43A6-9D35-F25F57806168}">
      <dsp:nvSpPr>
        <dsp:cNvPr id="0" name=""/>
        <dsp:cNvSpPr/>
      </dsp:nvSpPr>
      <dsp:spPr>
        <a:xfrm rot="5400000">
          <a:off x="4957386" y="-1462775"/>
          <a:ext cx="1116144" cy="9085882"/>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it-IT" sz="1400" kern="1200" noProof="0" dirty="0">
              <a:solidFill>
                <a:srgbClr val="404040"/>
              </a:solidFill>
            </a:rPr>
            <a:t>L'imprenditorialità verde opera per eliminare l'impatto negativo sull'ambiente riducendo le emissioni di gas serra e la produzione di rifiuti; aumentando l'efficienza energetica e gli investimenti nelle risorse energetiche rinnovabili; proteggendo gli ecosistemi naturali e producendo prodotti rispettosi dell'ambiente.
L'imprenditorialità verde dovrebbe essere ispirata dagli ecosistemi naturali.
L'imprenditorialità verde rappresenta un'enorme opportunità di business per il mondo decarbonizzato entro il 2050.</a:t>
          </a:r>
          <a:endParaRPr lang="en-US" sz="1400" kern="1200" noProof="0" dirty="0">
            <a:solidFill>
              <a:srgbClr val="404040"/>
            </a:solidFill>
          </a:endParaRPr>
        </a:p>
      </dsp:txBody>
      <dsp:txXfrm rot="-5400000">
        <a:off x="972517" y="2576580"/>
        <a:ext cx="9031396" cy="100717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10. 2. 2023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04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10. 2. 2023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256744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10. 2. 2023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204674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10. 2. 2023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26003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k-SK"/>
              <a:t>Kliknutím upravte štýl predlohy nadpisu</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31626B79-3724-4A98-8B34-EC614ED41867}" type="datetimeFigureOut">
              <a:rPr lang="sk-SK" smtClean="0"/>
              <a:t>10. 2. 2023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27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31626B79-3724-4A98-8B34-EC614ED41867}" type="datetimeFigureOut">
              <a:rPr lang="sk-SK" smtClean="0"/>
              <a:t>10. 2. 2023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387714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1097280" y="2582334"/>
            <a:ext cx="4937760" cy="33782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6217920" y="2582334"/>
            <a:ext cx="4937760" cy="33782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31626B79-3724-4A98-8B34-EC614ED41867}" type="datetimeFigureOut">
              <a:rPr lang="sk-SK" smtClean="0"/>
              <a:t>10. 2. 2023</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107496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31626B79-3724-4A98-8B34-EC614ED41867}" type="datetimeFigureOut">
              <a:rPr lang="sk-SK" smtClean="0"/>
              <a:t>10. 2. 2023</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387850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626B79-3724-4A98-8B34-EC614ED41867}" type="datetimeFigureOut">
              <a:rPr lang="sk-SK" smtClean="0"/>
              <a:t>10. 2. 2023</a:t>
            </a:fld>
            <a:endParaRPr lang="sk-SK"/>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k-SK"/>
          </a:p>
        </p:txBody>
      </p:sp>
      <p:sp>
        <p:nvSpPr>
          <p:cNvPr id="9" name="Slide Number Placeholder 8"/>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94242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k-SK"/>
              <a:t>Kliknutím upravte štýl predlohy nadpisu</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626B79-3724-4A98-8B34-EC614ED41867}" type="datetimeFigureOut">
              <a:rPr lang="sk-SK" smtClean="0"/>
              <a:t>10. 2. 2023</a:t>
            </a:fld>
            <a:endParaRPr lang="sk-SK"/>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k-SK"/>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754EC8-050A-48C1-A943-B12B8B2B4DD3}" type="slidenum">
              <a:rPr lang="sk-SK" smtClean="0"/>
              <a:t>‹#›</a:t>
            </a:fld>
            <a:endParaRPr lang="sk-SK"/>
          </a:p>
        </p:txBody>
      </p:sp>
    </p:spTree>
    <p:extLst>
      <p:ext uri="{BB962C8B-B14F-4D97-AF65-F5344CB8AC3E}">
        <p14:creationId xmlns:p14="http://schemas.microsoft.com/office/powerpoint/2010/main" val="305197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31626B79-3724-4A98-8B34-EC614ED41867}" type="datetimeFigureOut">
              <a:rPr lang="sk-SK" smtClean="0"/>
              <a:t>10. 2. 2023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145908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1626B79-3724-4A98-8B34-EC614ED41867}" type="datetimeFigureOut">
              <a:rPr lang="sk-SK" smtClean="0"/>
              <a:t>10. 2. 2023</a:t>
            </a:fld>
            <a:endParaRPr lang="sk-SK"/>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k-SK"/>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C754EC8-050A-48C1-A943-B12B8B2B4DD3}" type="slidenum">
              <a:rPr lang="sk-SK" smtClean="0"/>
              <a:t>‹#›</a:t>
            </a:fld>
            <a:endParaRPr lang="sk-SK"/>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61538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image" Target="../media/image4.jpeg"/><Relationship Id="rId21" Type="http://schemas.openxmlformats.org/officeDocument/2006/relationships/image" Target="../media/image38.svg"/><Relationship Id="rId7" Type="http://schemas.openxmlformats.org/officeDocument/2006/relationships/image" Target="../media/image26.sv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image" Target="../media/image10.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8.svg"/><Relationship Id="rId5" Type="http://schemas.openxmlformats.org/officeDocument/2006/relationships/image" Target="../media/image24.sv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image" Target="../media/image23.png"/><Relationship Id="rId9" Type="http://schemas.openxmlformats.org/officeDocument/2006/relationships/image" Target="../media/image22.sv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jpeg"/><Relationship Id="rId7" Type="http://schemas.openxmlformats.org/officeDocument/2006/relationships/image" Target="../media/image42.sv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image" Target="../media/image61.png"/><Relationship Id="rId26" Type="http://schemas.openxmlformats.org/officeDocument/2006/relationships/image" Target="../media/image69.png"/><Relationship Id="rId3" Type="http://schemas.openxmlformats.org/officeDocument/2006/relationships/image" Target="../media/image4.jpeg"/><Relationship Id="rId21" Type="http://schemas.openxmlformats.org/officeDocument/2006/relationships/image" Target="../media/image64.svg"/><Relationship Id="rId7" Type="http://schemas.openxmlformats.org/officeDocument/2006/relationships/image" Target="../media/image50.svg"/><Relationship Id="rId12" Type="http://schemas.openxmlformats.org/officeDocument/2006/relationships/image" Target="../media/image55.png"/><Relationship Id="rId17" Type="http://schemas.openxmlformats.org/officeDocument/2006/relationships/image" Target="../media/image60.svg"/><Relationship Id="rId25" Type="http://schemas.openxmlformats.org/officeDocument/2006/relationships/image" Target="../media/image68.svg"/><Relationship Id="rId2" Type="http://schemas.openxmlformats.org/officeDocument/2006/relationships/image" Target="../media/image10.png"/><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svg"/><Relationship Id="rId24" Type="http://schemas.openxmlformats.org/officeDocument/2006/relationships/image" Target="../media/image67.png"/><Relationship Id="rId5" Type="http://schemas.openxmlformats.org/officeDocument/2006/relationships/image" Target="../media/image48.svg"/><Relationship Id="rId15" Type="http://schemas.openxmlformats.org/officeDocument/2006/relationships/image" Target="../media/image58.svg"/><Relationship Id="rId23" Type="http://schemas.openxmlformats.org/officeDocument/2006/relationships/image" Target="../media/image66.svg"/><Relationship Id="rId10" Type="http://schemas.openxmlformats.org/officeDocument/2006/relationships/image" Target="../media/image53.png"/><Relationship Id="rId19" Type="http://schemas.openxmlformats.org/officeDocument/2006/relationships/image" Target="../media/image62.sv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 Id="rId22" Type="http://schemas.openxmlformats.org/officeDocument/2006/relationships/image" Target="../media/image65.png"/><Relationship Id="rId27" Type="http://schemas.openxmlformats.org/officeDocument/2006/relationships/image" Target="../media/image70.sv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image" Target="../media/image80.svg"/><Relationship Id="rId18" Type="http://schemas.openxmlformats.org/officeDocument/2006/relationships/image" Target="../media/image83.png"/><Relationship Id="rId26" Type="http://schemas.openxmlformats.org/officeDocument/2006/relationships/image" Target="../media/image91.png"/><Relationship Id="rId39" Type="http://schemas.openxmlformats.org/officeDocument/2006/relationships/image" Target="../media/image104.svg"/><Relationship Id="rId21" Type="http://schemas.openxmlformats.org/officeDocument/2006/relationships/image" Target="../media/image86.svg"/><Relationship Id="rId34" Type="http://schemas.openxmlformats.org/officeDocument/2006/relationships/image" Target="../media/image99.png"/><Relationship Id="rId42" Type="http://schemas.openxmlformats.org/officeDocument/2006/relationships/image" Target="../media/image107.png"/><Relationship Id="rId47" Type="http://schemas.openxmlformats.org/officeDocument/2006/relationships/image" Target="../media/image112.svg"/><Relationship Id="rId7" Type="http://schemas.openxmlformats.org/officeDocument/2006/relationships/image" Target="../media/image74.svg"/><Relationship Id="rId2" Type="http://schemas.openxmlformats.org/officeDocument/2006/relationships/image" Target="../media/image10.png"/><Relationship Id="rId16" Type="http://schemas.openxmlformats.org/officeDocument/2006/relationships/image" Target="../media/image43.png"/><Relationship Id="rId29" Type="http://schemas.openxmlformats.org/officeDocument/2006/relationships/image" Target="../media/image94.sv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svg"/><Relationship Id="rId24" Type="http://schemas.openxmlformats.org/officeDocument/2006/relationships/image" Target="../media/image89.png"/><Relationship Id="rId32" Type="http://schemas.openxmlformats.org/officeDocument/2006/relationships/image" Target="../media/image97.png"/><Relationship Id="rId37" Type="http://schemas.openxmlformats.org/officeDocument/2006/relationships/image" Target="../media/image102.svg"/><Relationship Id="rId40" Type="http://schemas.openxmlformats.org/officeDocument/2006/relationships/image" Target="../media/image105.png"/><Relationship Id="rId45" Type="http://schemas.openxmlformats.org/officeDocument/2006/relationships/image" Target="../media/image110.svg"/><Relationship Id="rId5" Type="http://schemas.openxmlformats.org/officeDocument/2006/relationships/image" Target="../media/image72.svg"/><Relationship Id="rId15" Type="http://schemas.openxmlformats.org/officeDocument/2006/relationships/image" Target="../media/image82.svg"/><Relationship Id="rId23" Type="http://schemas.openxmlformats.org/officeDocument/2006/relationships/image" Target="../media/image88.svg"/><Relationship Id="rId28" Type="http://schemas.openxmlformats.org/officeDocument/2006/relationships/image" Target="../media/image93.png"/><Relationship Id="rId36" Type="http://schemas.openxmlformats.org/officeDocument/2006/relationships/image" Target="../media/image101.png"/><Relationship Id="rId10" Type="http://schemas.openxmlformats.org/officeDocument/2006/relationships/image" Target="../media/image77.png"/><Relationship Id="rId19" Type="http://schemas.openxmlformats.org/officeDocument/2006/relationships/image" Target="../media/image84.svg"/><Relationship Id="rId31" Type="http://schemas.openxmlformats.org/officeDocument/2006/relationships/image" Target="../media/image96.svg"/><Relationship Id="rId44" Type="http://schemas.openxmlformats.org/officeDocument/2006/relationships/image" Target="../media/image109.png"/><Relationship Id="rId4" Type="http://schemas.openxmlformats.org/officeDocument/2006/relationships/image" Target="../media/image71.png"/><Relationship Id="rId9" Type="http://schemas.openxmlformats.org/officeDocument/2006/relationships/image" Target="../media/image76.svg"/><Relationship Id="rId14" Type="http://schemas.openxmlformats.org/officeDocument/2006/relationships/image" Target="../media/image81.png"/><Relationship Id="rId22" Type="http://schemas.openxmlformats.org/officeDocument/2006/relationships/image" Target="../media/image87.png"/><Relationship Id="rId27" Type="http://schemas.openxmlformats.org/officeDocument/2006/relationships/image" Target="../media/image92.svg"/><Relationship Id="rId30" Type="http://schemas.openxmlformats.org/officeDocument/2006/relationships/image" Target="../media/image95.png"/><Relationship Id="rId35" Type="http://schemas.openxmlformats.org/officeDocument/2006/relationships/image" Target="../media/image100.svg"/><Relationship Id="rId43" Type="http://schemas.openxmlformats.org/officeDocument/2006/relationships/image" Target="../media/image108.svg"/><Relationship Id="rId8" Type="http://schemas.openxmlformats.org/officeDocument/2006/relationships/image" Target="../media/image75.png"/><Relationship Id="rId3" Type="http://schemas.openxmlformats.org/officeDocument/2006/relationships/image" Target="../media/image4.jpeg"/><Relationship Id="rId12" Type="http://schemas.openxmlformats.org/officeDocument/2006/relationships/image" Target="../media/image79.png"/><Relationship Id="rId17" Type="http://schemas.openxmlformats.org/officeDocument/2006/relationships/image" Target="../media/image44.svg"/><Relationship Id="rId25" Type="http://schemas.openxmlformats.org/officeDocument/2006/relationships/image" Target="../media/image90.svg"/><Relationship Id="rId33" Type="http://schemas.openxmlformats.org/officeDocument/2006/relationships/image" Target="../media/image98.svg"/><Relationship Id="rId38" Type="http://schemas.openxmlformats.org/officeDocument/2006/relationships/image" Target="../media/image103.png"/><Relationship Id="rId46" Type="http://schemas.openxmlformats.org/officeDocument/2006/relationships/image" Target="../media/image111.png"/><Relationship Id="rId20" Type="http://schemas.openxmlformats.org/officeDocument/2006/relationships/image" Target="../media/image85.png"/><Relationship Id="rId41" Type="http://schemas.openxmlformats.org/officeDocument/2006/relationships/image" Target="../media/image106.svg"/></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116.svg"/><Relationship Id="rId3" Type="http://schemas.openxmlformats.org/officeDocument/2006/relationships/image" Target="../media/image114.svg"/><Relationship Id="rId7" Type="http://schemas.openxmlformats.org/officeDocument/2006/relationships/image" Target="../media/image44.svg"/><Relationship Id="rId12" Type="http://schemas.openxmlformats.org/officeDocument/2006/relationships/image" Target="../media/image115.png"/><Relationship Id="rId2" Type="http://schemas.openxmlformats.org/officeDocument/2006/relationships/image" Target="../media/image113.png"/><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68.svg"/><Relationship Id="rId5" Type="http://schemas.openxmlformats.org/officeDocument/2006/relationships/image" Target="../media/image4.jpeg"/><Relationship Id="rId15" Type="http://schemas.openxmlformats.org/officeDocument/2006/relationships/image" Target="../media/image118.svg"/><Relationship Id="rId10" Type="http://schemas.openxmlformats.org/officeDocument/2006/relationships/image" Target="../media/image67.png"/><Relationship Id="rId4" Type="http://schemas.openxmlformats.org/officeDocument/2006/relationships/image" Target="../media/image10.png"/><Relationship Id="rId9" Type="http://schemas.openxmlformats.org/officeDocument/2006/relationships/image" Target="../media/image64.svg"/><Relationship Id="rId14" Type="http://schemas.openxmlformats.org/officeDocument/2006/relationships/image" Target="../media/image117.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120.svg"/><Relationship Id="rId4" Type="http://schemas.openxmlformats.org/officeDocument/2006/relationships/image" Target="../media/image119.png"/></Relationships>
</file>

<file path=ppt/slides/_rels/slide21.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0.svg"/><Relationship Id="rId3" Type="http://schemas.openxmlformats.org/officeDocument/2006/relationships/image" Target="../media/image4.jpeg"/><Relationship Id="rId7" Type="http://schemas.openxmlformats.org/officeDocument/2006/relationships/image" Target="../media/image124.svg"/><Relationship Id="rId12" Type="http://schemas.openxmlformats.org/officeDocument/2006/relationships/image" Target="../media/image129.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3.png"/><Relationship Id="rId11" Type="http://schemas.openxmlformats.org/officeDocument/2006/relationships/image" Target="../media/image128.svg"/><Relationship Id="rId5" Type="http://schemas.openxmlformats.org/officeDocument/2006/relationships/image" Target="../media/image122.sv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sv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1.jp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32.pn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www3.epa.gov/carbon-footprint-calculator/" TargetMode="External"/><Relationship Id="rId3" Type="http://schemas.openxmlformats.org/officeDocument/2006/relationships/image" Target="../media/image4.jpeg"/><Relationship Id="rId7" Type="http://schemas.openxmlformats.org/officeDocument/2006/relationships/hyperlink" Target="https://www.footprintcalculator.org/home/en" TargetMode="External"/><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hyperlink" Target="https://www.nature.org/en-us/get-involved/how-to-help/carbon-footprint-calculator/" TargetMode="External"/><Relationship Id="rId5" Type="http://schemas.openxmlformats.org/officeDocument/2006/relationships/hyperlink" Target="https://footprint.wwf.org.uk/#/" TargetMode="External"/><Relationship Id="rId4" Type="http://schemas.openxmlformats.org/officeDocument/2006/relationships/hyperlink" Target="https://offset.climateneutralnow.org/footprintcalc"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estartproject.eu/" TargetMode="External"/><Relationship Id="rId1" Type="http://schemas.openxmlformats.org/officeDocument/2006/relationships/slideLayout" Target="../slideLayouts/slideLayout9.xml"/><Relationship Id="rId4" Type="http://schemas.openxmlformats.org/officeDocument/2006/relationships/image" Target="../media/image133.jpe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hyperlink" Target="https://www.youtube.com/watch?v=zx04Kl8y4dE"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eg"/><Relationship Id="rId7"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9.sv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8.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4.jpe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A0732-8212-434E-AAE7-A9DC0EC61975}"/>
              </a:ext>
            </a:extLst>
          </p:cNvPr>
          <p:cNvSpPr>
            <a:spLocks noGrp="1"/>
          </p:cNvSpPr>
          <p:nvPr>
            <p:ph type="ctrTitle"/>
          </p:nvPr>
        </p:nvSpPr>
        <p:spPr>
          <a:xfrm>
            <a:off x="1097280" y="1321502"/>
            <a:ext cx="10058400" cy="3003610"/>
          </a:xfrm>
        </p:spPr>
        <p:txBody>
          <a:bodyPr>
            <a:normAutofit fontScale="90000"/>
          </a:bodyPr>
          <a:lstStyle/>
          <a:p>
            <a:pPr algn="ctr"/>
            <a:r>
              <a:rPr lang="it-IT" dirty="0"/>
              <a:t>Imprenditoria sostenibile, sociale e verde</a:t>
            </a:r>
            <a:endParaRPr lang="sk-SK" dirty="0"/>
          </a:p>
        </p:txBody>
      </p:sp>
      <p:sp>
        <p:nvSpPr>
          <p:cNvPr id="3" name="Podnadpis 2">
            <a:extLst>
              <a:ext uri="{FF2B5EF4-FFF2-40B4-BE49-F238E27FC236}">
                <a16:creationId xmlns:a16="http://schemas.microsoft.com/office/drawing/2014/main" id="{BBF345A6-199C-4D56-A1AA-38821652C661}"/>
              </a:ext>
            </a:extLst>
          </p:cNvPr>
          <p:cNvSpPr>
            <a:spLocks noGrp="1"/>
          </p:cNvSpPr>
          <p:nvPr>
            <p:ph type="subTitle" idx="1"/>
          </p:nvPr>
        </p:nvSpPr>
        <p:spPr>
          <a:xfrm>
            <a:off x="1066800" y="5307062"/>
            <a:ext cx="10058400" cy="836609"/>
          </a:xfrm>
        </p:spPr>
        <p:txBody>
          <a:bodyPr>
            <a:normAutofit/>
          </a:bodyPr>
          <a:lstStyle/>
          <a:p>
            <a:pPr algn="ctr"/>
            <a:r>
              <a:rPr lang="en-US" sz="1800" b="1" dirty="0">
                <a:latin typeface="+mn-lt"/>
              </a:rPr>
              <a:t>RESTART</a:t>
            </a:r>
            <a:r>
              <a:rPr lang="en-US" sz="1800" dirty="0">
                <a:latin typeface="+mn-lt"/>
              </a:rPr>
              <a:t> – </a:t>
            </a:r>
            <a:r>
              <a:rPr lang="it-IT" sz="1800" dirty="0">
                <a:latin typeface="+mn-lt"/>
              </a:rPr>
              <a:t>Resilienza e formazione per le PMI</a:t>
            </a:r>
            <a:endParaRPr lang="en-US" sz="1800" dirty="0">
              <a:latin typeface="+mn-lt"/>
            </a:endParaRPr>
          </a:p>
          <a:p>
            <a:pPr algn="ctr"/>
            <a:r>
              <a:rPr lang="en-US" sz="1800" dirty="0">
                <a:latin typeface="+mn-lt"/>
              </a:rPr>
              <a:t>ERASMUS + 2021-1-SK01-KA220-VET-000034882</a:t>
            </a:r>
          </a:p>
        </p:txBody>
      </p:sp>
      <p:pic>
        <p:nvPicPr>
          <p:cNvPr id="1026" name="Picture 2" descr="Rest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888" y="290856"/>
            <a:ext cx="4226502" cy="77798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7" name="Podnadpis 2">
            <a:extLst>
              <a:ext uri="{FF2B5EF4-FFF2-40B4-BE49-F238E27FC236}">
                <a16:creationId xmlns:a16="http://schemas.microsoft.com/office/drawing/2014/main" id="{E33EF2F1-C015-5730-2F7E-444A13EF48CE}"/>
              </a:ext>
            </a:extLst>
          </p:cNvPr>
          <p:cNvSpPr txBox="1">
            <a:spLocks/>
          </p:cNvSpPr>
          <p:nvPr/>
        </p:nvSpPr>
        <p:spPr>
          <a:xfrm>
            <a:off x="1097280" y="4410702"/>
            <a:ext cx="10058400" cy="8366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sz="1800" b="1" dirty="0" err="1">
                <a:latin typeface="+mn-lt"/>
              </a:rPr>
              <a:t>Autore</a:t>
            </a:r>
            <a:r>
              <a:rPr lang="en-US" sz="1800" b="1" dirty="0">
                <a:latin typeface="+mn-lt"/>
              </a:rPr>
              <a:t> partner : Slovak business agency</a:t>
            </a:r>
            <a:endParaRPr lang="en-US" sz="1800" dirty="0">
              <a:latin typeface="+mn-lt"/>
            </a:endParaRPr>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8990020" y="498994"/>
            <a:ext cx="2567940" cy="539115"/>
          </a:xfrm>
          <a:prstGeom prst="rect">
            <a:avLst/>
          </a:prstGeom>
        </p:spPr>
      </p:pic>
    </p:spTree>
    <p:extLst>
      <p:ext uri="{BB962C8B-B14F-4D97-AF65-F5344CB8AC3E}">
        <p14:creationId xmlns:p14="http://schemas.microsoft.com/office/powerpoint/2010/main" val="48279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a:xfrm>
            <a:off x="770641" y="101167"/>
            <a:ext cx="10058400" cy="1450757"/>
          </a:xfrm>
        </p:spPr>
        <p:txBody>
          <a:bodyPr>
            <a:normAutofit/>
          </a:bodyPr>
          <a:lstStyle/>
          <a:p>
            <a:br>
              <a:rPr lang="es-MX" sz="2800" dirty="0">
                <a:solidFill>
                  <a:srgbClr val="404040"/>
                </a:solidFill>
              </a:rPr>
            </a:br>
            <a:r>
              <a:rPr lang="it-IT" sz="4000" b="1" dirty="0">
                <a:solidFill>
                  <a:srgbClr val="404040"/>
                </a:solidFill>
              </a:rPr>
              <a:t>Approccio sostenibile per le MSME </a:t>
            </a:r>
            <a:br>
              <a:rPr lang="it-IT" sz="2800" dirty="0">
                <a:solidFill>
                  <a:srgbClr val="404040"/>
                </a:solidFill>
              </a:rPr>
            </a:br>
            <a:r>
              <a:rPr lang="it-IT" sz="2800" dirty="0">
                <a:solidFill>
                  <a:srgbClr val="404040"/>
                </a:solidFill>
              </a:rPr>
              <a:t>1.2 Implicazioni operative per le MSME</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93728" y="5832764"/>
            <a:ext cx="2027384" cy="455825"/>
          </a:xfrm>
          <a:prstGeom prst="rect">
            <a:avLst/>
          </a:prstGeom>
        </p:spPr>
      </p:pic>
      <p:sp>
        <p:nvSpPr>
          <p:cNvPr id="10" name="BlokTextu 9">
            <a:extLst>
              <a:ext uri="{FF2B5EF4-FFF2-40B4-BE49-F238E27FC236}">
                <a16:creationId xmlns:a16="http://schemas.microsoft.com/office/drawing/2014/main" id="{A8476796-AE25-0C90-62BE-D770CB66C043}"/>
              </a:ext>
            </a:extLst>
          </p:cNvPr>
          <p:cNvSpPr txBox="1"/>
          <p:nvPr/>
        </p:nvSpPr>
        <p:spPr>
          <a:xfrm>
            <a:off x="90881" y="1659670"/>
            <a:ext cx="12010237" cy="4662815"/>
          </a:xfrm>
          <a:prstGeom prst="rect">
            <a:avLst/>
          </a:prstGeom>
          <a:noFill/>
        </p:spPr>
        <p:txBody>
          <a:bodyPr wrap="square" rtlCol="0">
            <a:spAutoFit/>
          </a:bodyPr>
          <a:lstStyle/>
          <a:p>
            <a:pPr algn="just"/>
            <a:r>
              <a:rPr lang="it-IT" dirty="0">
                <a:solidFill>
                  <a:srgbClr val="404040"/>
                </a:solidFill>
              </a:rPr>
              <a:t>Le considerazioni sulle implicazioni operative sostenibili che puoi applicare all'interno della tua azienda includono</a:t>
            </a:r>
            <a:r>
              <a:rPr lang="en-US" dirty="0">
                <a:solidFill>
                  <a:srgbClr val="404040"/>
                </a:solidFill>
              </a:rPr>
              <a:t>:</a:t>
            </a:r>
          </a:p>
          <a:p>
            <a:pPr algn="just"/>
            <a:endParaRPr lang="en-US" dirty="0">
              <a:solidFill>
                <a:srgbClr val="404040"/>
              </a:solidFill>
            </a:endParaRPr>
          </a:p>
          <a:p>
            <a:pPr algn="just"/>
            <a:r>
              <a:rPr lang="en-US" sz="1700" b="1" dirty="0">
                <a:solidFill>
                  <a:srgbClr val="404040"/>
                </a:solidFill>
              </a:rPr>
              <a:t>1. </a:t>
            </a:r>
            <a:r>
              <a:rPr lang="it-IT" sz="1700" b="1" dirty="0">
                <a:solidFill>
                  <a:srgbClr val="404040"/>
                </a:solidFill>
              </a:rPr>
              <a:t>Efficienza energetica</a:t>
            </a:r>
            <a:r>
              <a:rPr lang="it-IT" sz="1700" dirty="0">
                <a:solidFill>
                  <a:srgbClr val="404040"/>
                </a:solidFill>
              </a:rPr>
              <a:t>: evitare di sprecare carta come la stampa di e-mail; spegnere i dispositivi che non si utilizzano; scollegare l'elettronica quando non in uso; assicurarsi che i termostati siano impostati sulla temperatura desiderata; durante il lavaggio dei piatti spegnere l'acqua; selezionare dispositivi elettrici con un consumo energetico inferiore o dispositivi in una categoria di energia superiore (come le lampadine a LED); gradi più bassi sullo scaldabagno; spegnere l'aria condizionata o il sistema di riscaldamento quando si aprono le finestre; educare il personale.</a:t>
            </a:r>
            <a:endParaRPr lang="en-US" sz="1700" dirty="0">
              <a:solidFill>
                <a:srgbClr val="404040"/>
              </a:solidFill>
            </a:endParaRPr>
          </a:p>
          <a:p>
            <a:pPr marL="285750" indent="-285750" algn="just">
              <a:buFont typeface="Arial" panose="020B0604020202020204" pitchFamily="34" charset="0"/>
              <a:buChar char="•"/>
            </a:pPr>
            <a:endParaRPr lang="en-US" dirty="0">
              <a:solidFill>
                <a:srgbClr val="404040"/>
              </a:solidFill>
            </a:endParaRPr>
          </a:p>
          <a:p>
            <a:pPr algn="just"/>
            <a:r>
              <a:rPr lang="en-US" sz="1700" b="1" dirty="0">
                <a:solidFill>
                  <a:srgbClr val="404040"/>
                </a:solidFill>
              </a:rPr>
              <a:t>2. </a:t>
            </a:r>
            <a:r>
              <a:rPr lang="it-IT" sz="1700" b="1" dirty="0">
                <a:solidFill>
                  <a:srgbClr val="404040"/>
                </a:solidFill>
                <a:ea typeface="Calibri" panose="020F0502020204030204" pitchFamily="34" charset="0"/>
                <a:cs typeface="Times New Roman" panose="02020603050405020304" pitchFamily="18" charset="0"/>
              </a:rPr>
              <a:t>Gestione della catena di fornitura</a:t>
            </a:r>
            <a:r>
              <a:rPr lang="it-IT" sz="1700" dirty="0">
                <a:solidFill>
                  <a:srgbClr val="404040"/>
                </a:solidFill>
                <a:ea typeface="Calibri" panose="020F0502020204030204" pitchFamily="34" charset="0"/>
                <a:cs typeface="Times New Roman" panose="02020603050405020304" pitchFamily="18" charset="0"/>
              </a:rPr>
              <a:t>: Gestione della catena di fornitura: 1. analizzare la catena di fornitura (questioni ambientali, sociali ed economiche); 2. applicare la responsabilità sociale, ambientale e finanziaria e le caratteristiche circolari della catena di approvvigionamento; 3. coinvolgi i fornitori mettendo problemi sostenibili nella tua normale conversazione aziendale o trova un fornitore con, ad esempio, la certificazione ISO 14001 o simile che puoi incorporare nelle tue operazioni aziendali.</a:t>
            </a:r>
            <a:endParaRPr lang="en-US" sz="1700" dirty="0">
              <a:solidFill>
                <a:srgbClr val="404040"/>
              </a:solidFill>
              <a:ea typeface="Calibri" panose="020F0502020204030204" pitchFamily="34" charset="0"/>
              <a:cs typeface="Times New Roman" panose="02020603050405020304" pitchFamily="18" charset="0"/>
            </a:endParaRPr>
          </a:p>
          <a:p>
            <a:pPr algn="just"/>
            <a:endParaRPr lang="en-US" dirty="0">
              <a:solidFill>
                <a:srgbClr val="404040"/>
              </a:solidFill>
            </a:endParaRPr>
          </a:p>
          <a:p>
            <a:pPr algn="just"/>
            <a:r>
              <a:rPr lang="en-US" sz="1700" b="1" dirty="0">
                <a:solidFill>
                  <a:srgbClr val="404040"/>
                </a:solidFill>
              </a:rPr>
              <a:t>3. </a:t>
            </a:r>
            <a:r>
              <a:rPr lang="it-IT" sz="1700" b="1" dirty="0">
                <a:solidFill>
                  <a:srgbClr val="404040"/>
                </a:solidFill>
              </a:rPr>
              <a:t>Gestione dei rifiuti: utilizzare </a:t>
            </a:r>
            <a:r>
              <a:rPr lang="it-IT" sz="1700" dirty="0">
                <a:solidFill>
                  <a:srgbClr val="404040"/>
                </a:solidFill>
              </a:rPr>
              <a:t>entrambi i lati della carta quando è necessario copiare; riciclare tutti i tipi di rifiuti che possono essere ordinati – provare una sfida o una competizione per i dipendenti come la raccolta di vecchi spazzolini da denti per una ricompensa; preferire l'approccio di riutilizzo – donare o vendere elettronica, mobili, abbigliamento, ecc. per chi ne ha bisogno o un negozio di seconda mano; ridurre o compost i rifiuti alimentari, se possibile.</a:t>
            </a:r>
            <a:endParaRPr lang="en-US" sz="1700" dirty="0">
              <a:solidFill>
                <a:srgbClr val="404040"/>
              </a:solidFill>
            </a:endParaRPr>
          </a:p>
        </p:txBody>
      </p:sp>
    </p:spTree>
    <p:extLst>
      <p:ext uri="{BB962C8B-B14F-4D97-AF65-F5344CB8AC3E}">
        <p14:creationId xmlns:p14="http://schemas.microsoft.com/office/powerpoint/2010/main" val="426202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a:xfrm>
            <a:off x="770641" y="101167"/>
            <a:ext cx="10058400" cy="1450757"/>
          </a:xfrm>
        </p:spPr>
        <p:txBody>
          <a:bodyPr>
            <a:normAutofit fontScale="90000"/>
          </a:bodyPr>
          <a:lstStyle/>
          <a:p>
            <a:br>
              <a:rPr lang="es-MX" sz="4000" dirty="0">
                <a:solidFill>
                  <a:srgbClr val="404040"/>
                </a:solidFill>
              </a:rPr>
            </a:br>
            <a:r>
              <a:rPr lang="it-IT" sz="4900" b="1" dirty="0">
                <a:solidFill>
                  <a:srgbClr val="404040"/>
                </a:solidFill>
              </a:rPr>
              <a:t>Approccio sostenibile per le MSME </a:t>
            </a:r>
            <a:br>
              <a:rPr lang="it-IT" sz="3100" dirty="0">
                <a:solidFill>
                  <a:srgbClr val="404040"/>
                </a:solidFill>
              </a:rPr>
            </a:br>
            <a:r>
              <a:rPr lang="it-IT" sz="3100" dirty="0">
                <a:solidFill>
                  <a:srgbClr val="404040"/>
                </a:solidFill>
              </a:rPr>
              <a:t>1.2 Implicazioni operative per le MSME</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0" name="BlokTextu 9">
            <a:extLst>
              <a:ext uri="{FF2B5EF4-FFF2-40B4-BE49-F238E27FC236}">
                <a16:creationId xmlns:a16="http://schemas.microsoft.com/office/drawing/2014/main" id="{A8476796-AE25-0C90-62BE-D770CB66C043}"/>
              </a:ext>
            </a:extLst>
          </p:cNvPr>
          <p:cNvSpPr txBox="1"/>
          <p:nvPr/>
        </p:nvSpPr>
        <p:spPr>
          <a:xfrm>
            <a:off x="770641" y="1737360"/>
            <a:ext cx="11358744" cy="4247317"/>
          </a:xfrm>
          <a:prstGeom prst="rect">
            <a:avLst/>
          </a:prstGeom>
          <a:noFill/>
        </p:spPr>
        <p:txBody>
          <a:bodyPr wrap="square" rtlCol="0">
            <a:spAutoFit/>
          </a:bodyPr>
          <a:lstStyle/>
          <a:p>
            <a:pPr algn="just"/>
            <a:r>
              <a:rPr lang="en-US" b="1" dirty="0">
                <a:solidFill>
                  <a:srgbClr val="404040"/>
                </a:solidFill>
              </a:rPr>
              <a:t>4. </a:t>
            </a:r>
            <a:r>
              <a:rPr lang="it-IT" b="1" dirty="0">
                <a:solidFill>
                  <a:srgbClr val="404040"/>
                </a:solidFill>
                <a:effectLst/>
              </a:rPr>
              <a:t>Approvvigionamento sostenibile</a:t>
            </a:r>
            <a:r>
              <a:rPr lang="it-IT" dirty="0">
                <a:solidFill>
                  <a:srgbClr val="404040"/>
                </a:solidFill>
                <a:effectLst/>
              </a:rPr>
              <a:t>: è strettamente correlato alla costruzione di una catena di approvvigionamento sostenibile attraverso acquisti sostenibili, con conseguente maggiore fedeltà dei clienti, impatto positivo sull'ambiente e riduzione del rischio di non conformità alla legislazione. Suggerimenti: 1. Acquistare prodotti di provenienza etica (</a:t>
            </a:r>
            <a:r>
              <a:rPr lang="it-IT" u="sng" dirty="0">
                <a:solidFill>
                  <a:srgbClr val="63A537"/>
                </a:solidFill>
                <a:effectLst/>
              </a:rPr>
              <a:t>vedi marchi di qualità ecologica in Europa</a:t>
            </a:r>
            <a:r>
              <a:rPr lang="it-IT" dirty="0">
                <a:solidFill>
                  <a:srgbClr val="404040"/>
                </a:solidFill>
                <a:effectLst/>
              </a:rPr>
              <a:t>) &amp; 2. Acquistare beni locali per rilanciare l'economia locale.</a:t>
            </a:r>
            <a:endParaRPr lang="en-US" dirty="0">
              <a:solidFill>
                <a:srgbClr val="404040"/>
              </a:solidFill>
              <a:effectLst/>
            </a:endParaRPr>
          </a:p>
          <a:p>
            <a:pPr algn="just"/>
            <a:endParaRPr lang="en-US" dirty="0">
              <a:solidFill>
                <a:srgbClr val="404040"/>
              </a:solidFill>
            </a:endParaRPr>
          </a:p>
          <a:p>
            <a:pPr algn="just"/>
            <a:r>
              <a:rPr lang="en-US" b="1" dirty="0">
                <a:solidFill>
                  <a:srgbClr val="404040"/>
                </a:solidFill>
              </a:rPr>
              <a:t>5. </a:t>
            </a:r>
            <a:r>
              <a:rPr lang="it-IT" b="1" dirty="0">
                <a:solidFill>
                  <a:srgbClr val="404040"/>
                </a:solidFill>
              </a:rPr>
              <a:t>Impegno della comunità</a:t>
            </a:r>
            <a:r>
              <a:rPr lang="it-IT" dirty="0">
                <a:solidFill>
                  <a:srgbClr val="404040"/>
                </a:solidFill>
              </a:rPr>
              <a:t>: 1. anche in un momento attuale di social networking, tenere a mente l'importanza dell'interazione fisica con i vostri clienti e dipendenti; 2. sostenere le attività dei dipendenti nel coinvolgimento con le organizzazioni locali; 3. utilizzare il </a:t>
            </a:r>
            <a:r>
              <a:rPr lang="it-IT" u="sng" dirty="0">
                <a:solidFill>
                  <a:srgbClr val="63A537"/>
                </a:solidFill>
              </a:rPr>
              <a:t>potenziale dei social media </a:t>
            </a:r>
            <a:r>
              <a:rPr lang="it-IT" dirty="0">
                <a:solidFill>
                  <a:srgbClr val="404040"/>
                </a:solidFill>
              </a:rPr>
              <a:t>per interagire con i clienti e ottenere il loro feedback; 4. sii aperto e trasparente comunicando le tue decisioni (anche future) ai tuoi clienti per inserirli nel ciclo della tua attività; 5. i valori della tua azienda, dei tuoi dipendenti e della tua comunità dovrebbero essere allineati; 6. essere appassionati di ascoltare e conoscere la vostra comunità per costruire relazioni forti; 7. se non conosci le iniziative della comunità, visita il sito Web del tuo comune o semplicemente chiedi ai tuoi clienti e dipendenti come la tua azienda può essere coinvolta.</a:t>
            </a:r>
            <a:endParaRPr lang="sk-SK" dirty="0">
              <a:solidFill>
                <a:srgbClr val="404040"/>
              </a:solidFill>
            </a:endParaRPr>
          </a:p>
          <a:p>
            <a:pPr algn="just"/>
            <a:endParaRPr lang="sk-SK" dirty="0">
              <a:solidFill>
                <a:srgbClr val="404040"/>
              </a:solidFill>
            </a:endParaRPr>
          </a:p>
          <a:p>
            <a:pPr algn="just"/>
            <a:r>
              <a:rPr lang="it-IT" dirty="0">
                <a:solidFill>
                  <a:srgbClr val="404040"/>
                </a:solidFill>
              </a:rPr>
              <a:t>Controllare le tendenze </a:t>
            </a:r>
            <a:r>
              <a:rPr lang="it-IT" u="sng" dirty="0">
                <a:solidFill>
                  <a:srgbClr val="63A537"/>
                </a:solidFill>
              </a:rPr>
              <a:t>sostenibili per PMI per il 2023 </a:t>
            </a:r>
            <a:r>
              <a:rPr lang="it-IT" dirty="0">
                <a:solidFill>
                  <a:srgbClr val="404040"/>
                </a:solidFill>
              </a:rPr>
              <a:t>dal Dr. Ayman El Tarabishy</a:t>
            </a:r>
            <a:endParaRPr lang="en-US" dirty="0">
              <a:solidFill>
                <a:srgbClr val="404040"/>
              </a:solidFill>
            </a:endParaRPr>
          </a:p>
        </p:txBody>
      </p:sp>
    </p:spTree>
    <p:extLst>
      <p:ext uri="{BB962C8B-B14F-4D97-AF65-F5344CB8AC3E}">
        <p14:creationId xmlns:p14="http://schemas.microsoft.com/office/powerpoint/2010/main" val="2693255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ľka 3">
            <a:extLst>
              <a:ext uri="{FF2B5EF4-FFF2-40B4-BE49-F238E27FC236}">
                <a16:creationId xmlns:a16="http://schemas.microsoft.com/office/drawing/2014/main" id="{4014C529-8595-94A7-6E4B-D764E96CD011}"/>
              </a:ext>
            </a:extLst>
          </p:cNvPr>
          <p:cNvGraphicFramePr>
            <a:graphicFrameLocks noGrp="1"/>
          </p:cNvGraphicFramePr>
          <p:nvPr>
            <p:extLst>
              <p:ext uri="{D42A27DB-BD31-4B8C-83A1-F6EECF244321}">
                <p14:modId xmlns:p14="http://schemas.microsoft.com/office/powerpoint/2010/main" val="1456787674"/>
              </p:ext>
            </p:extLst>
          </p:nvPr>
        </p:nvGraphicFramePr>
        <p:xfrm>
          <a:off x="1097280" y="1886670"/>
          <a:ext cx="10058400" cy="3754813"/>
        </p:xfrm>
        <a:graphic>
          <a:graphicData uri="http://schemas.openxmlformats.org/drawingml/2006/table">
            <a:tbl>
              <a:tblPr>
                <a:tableStyleId>{5C22544A-7EE6-4342-B048-85BDC9FD1C3A}</a:tableStyleId>
              </a:tblPr>
              <a:tblGrid>
                <a:gridCol w="2011680">
                  <a:extLst>
                    <a:ext uri="{9D8B030D-6E8A-4147-A177-3AD203B41FA5}">
                      <a16:colId xmlns:a16="http://schemas.microsoft.com/office/drawing/2014/main" val="3846108530"/>
                    </a:ext>
                  </a:extLst>
                </a:gridCol>
                <a:gridCol w="2011680">
                  <a:extLst>
                    <a:ext uri="{9D8B030D-6E8A-4147-A177-3AD203B41FA5}">
                      <a16:colId xmlns:a16="http://schemas.microsoft.com/office/drawing/2014/main" val="1345089866"/>
                    </a:ext>
                  </a:extLst>
                </a:gridCol>
                <a:gridCol w="2011680">
                  <a:extLst>
                    <a:ext uri="{9D8B030D-6E8A-4147-A177-3AD203B41FA5}">
                      <a16:colId xmlns:a16="http://schemas.microsoft.com/office/drawing/2014/main" val="516299458"/>
                    </a:ext>
                  </a:extLst>
                </a:gridCol>
                <a:gridCol w="2011680">
                  <a:extLst>
                    <a:ext uri="{9D8B030D-6E8A-4147-A177-3AD203B41FA5}">
                      <a16:colId xmlns:a16="http://schemas.microsoft.com/office/drawing/2014/main" val="1688684719"/>
                    </a:ext>
                  </a:extLst>
                </a:gridCol>
                <a:gridCol w="2011680">
                  <a:extLst>
                    <a:ext uri="{9D8B030D-6E8A-4147-A177-3AD203B41FA5}">
                      <a16:colId xmlns:a16="http://schemas.microsoft.com/office/drawing/2014/main" val="3108475867"/>
                    </a:ext>
                  </a:extLst>
                </a:gridCol>
              </a:tblGrid>
              <a:tr h="1379074">
                <a:tc rowSpan="2">
                  <a:txBody>
                    <a:bodyPr/>
                    <a:lstStyle/>
                    <a:p>
                      <a:pPr algn="l" fontAlgn="ctr"/>
                      <a:endParaRPr lang="sk-SK"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l" fontAlgn="b"/>
                      <a:endParaRPr lang="sk-SK" sz="12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rowSpan="2">
                  <a:txBody>
                    <a:bodyPr/>
                    <a:lstStyle/>
                    <a:p>
                      <a:pPr algn="l" fontAlgn="ctr"/>
                      <a:endParaRPr lang="sk-SK" sz="12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l" fontAlgn="b"/>
                      <a:endParaRPr lang="sk-SK" sz="12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rowSpan="2">
                  <a:txBody>
                    <a:bodyPr/>
                    <a:lstStyle/>
                    <a:p>
                      <a:pPr algn="l" fontAlgn="ctr"/>
                      <a:endParaRPr lang="sk-SK"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894913917"/>
                  </a:ext>
                </a:extLst>
              </a:tr>
              <a:tr h="1268934">
                <a:tc vMerge="1">
                  <a:txBody>
                    <a:bodyPr/>
                    <a:lstStyle/>
                    <a:p>
                      <a:endParaRPr lang="sk-SK"/>
                    </a:p>
                  </a:txBody>
                  <a:tcPr/>
                </a:tc>
                <a:tc>
                  <a:txBody>
                    <a:bodyPr/>
                    <a:lstStyle/>
                    <a:p>
                      <a:pPr algn="l" fontAlgn="b"/>
                      <a:endParaRPr lang="sk-SK" sz="12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vMerge="1">
                  <a:txBody>
                    <a:bodyPr/>
                    <a:lstStyle/>
                    <a:p>
                      <a:endParaRPr lang="sk-SK"/>
                    </a:p>
                  </a:txBody>
                  <a:tcPr/>
                </a:tc>
                <a:tc>
                  <a:txBody>
                    <a:bodyPr/>
                    <a:lstStyle/>
                    <a:p>
                      <a:pPr algn="l" fontAlgn="b"/>
                      <a:endParaRPr lang="sk-SK" sz="12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vMerge="1">
                  <a:txBody>
                    <a:bodyPr/>
                    <a:lstStyle/>
                    <a:p>
                      <a:endParaRPr lang="sk-SK"/>
                    </a:p>
                  </a:txBody>
                  <a:tcPr/>
                </a:tc>
                <a:extLst>
                  <a:ext uri="{0D108BD9-81ED-4DB2-BD59-A6C34878D82A}">
                    <a16:rowId xmlns:a16="http://schemas.microsoft.com/office/drawing/2014/main" val="1813413219"/>
                  </a:ext>
                </a:extLst>
              </a:tr>
              <a:tr h="417860">
                <a:tc gridSpan="5">
                  <a:txBody>
                    <a:bodyPr/>
                    <a:lstStyle/>
                    <a:p>
                      <a:pPr algn="l" fontAlgn="b"/>
                      <a:endParaRPr lang="sk-SK" sz="1200" b="0" i="0" u="none" strike="noStrike" dirty="0">
                        <a:solidFill>
                          <a:srgbClr val="000000"/>
                        </a:solidFill>
                        <a:effectLst/>
                        <a:latin typeface="Calibri" panose="020F0502020204030204" pitchFamily="34" charset="0"/>
                      </a:endParaRPr>
                    </a:p>
                    <a:p>
                      <a:pPr algn="l" fontAlgn="b"/>
                      <a:endParaRPr lang="sk-SK" sz="1200" b="0" i="0" u="none" strike="noStrike" dirty="0">
                        <a:solidFill>
                          <a:srgbClr val="000000"/>
                        </a:solidFill>
                        <a:effectLst/>
                        <a:latin typeface="Calibri" panose="020F0502020204030204" pitchFamily="34" charset="0"/>
                      </a:endParaRPr>
                    </a:p>
                    <a:p>
                      <a:pPr algn="l" fontAlgn="b"/>
                      <a:endParaRPr lang="sk-SK" sz="1200" b="0" i="0" u="none" strike="noStrike" dirty="0">
                        <a:solidFill>
                          <a:srgbClr val="000000"/>
                        </a:solidFill>
                        <a:effectLst/>
                        <a:latin typeface="Calibri" panose="020F0502020204030204" pitchFamily="34" charset="0"/>
                      </a:endParaRPr>
                    </a:p>
                    <a:p>
                      <a:pPr algn="l" fontAlgn="b"/>
                      <a:endParaRPr lang="sk-SK" sz="1200" b="0" i="0" u="none" strike="noStrike" dirty="0">
                        <a:solidFill>
                          <a:srgbClr val="000000"/>
                        </a:solidFill>
                        <a:effectLst/>
                        <a:latin typeface="Calibri" panose="020F0502020204030204" pitchFamily="34" charset="0"/>
                      </a:endParaRPr>
                    </a:p>
                    <a:p>
                      <a:pPr algn="l" fontAlgn="b"/>
                      <a:endParaRPr lang="sk-SK" sz="1200" b="0" i="0" u="none" strike="noStrike" dirty="0">
                        <a:solidFill>
                          <a:srgbClr val="000000"/>
                        </a:solidFill>
                        <a:effectLst/>
                        <a:latin typeface="Calibri" panose="020F0502020204030204" pitchFamily="34" charset="0"/>
                      </a:endParaRPr>
                    </a:p>
                    <a:p>
                      <a:pPr algn="l" fontAlgn="b"/>
                      <a:endParaRPr lang="sk-SK" sz="12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475981433"/>
                  </a:ext>
                </a:extLst>
              </a:tr>
            </a:tbl>
          </a:graphicData>
        </a:graphic>
      </p:graphicFrame>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br>
              <a:rPr lang="es-MX" sz="2800" dirty="0">
                <a:solidFill>
                  <a:srgbClr val="404040"/>
                </a:solidFill>
              </a:rPr>
            </a:br>
            <a:r>
              <a:rPr lang="it-IT" sz="4000" b="1" dirty="0">
                <a:solidFill>
                  <a:srgbClr val="404040"/>
                </a:solidFill>
              </a:rPr>
              <a:t>Approccio sostenibile per le PMI </a:t>
            </a:r>
            <a:br>
              <a:rPr lang="it-IT" sz="2800" dirty="0">
                <a:solidFill>
                  <a:srgbClr val="404040"/>
                </a:solidFill>
              </a:rPr>
            </a:br>
            <a:r>
              <a:rPr lang="it-IT" sz="2800" dirty="0">
                <a:solidFill>
                  <a:srgbClr val="404040"/>
                </a:solidFill>
              </a:rPr>
              <a:t>1.2 Implicazioni operative per le PMI</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BlokTextu 2">
            <a:extLst>
              <a:ext uri="{FF2B5EF4-FFF2-40B4-BE49-F238E27FC236}">
                <a16:creationId xmlns:a16="http://schemas.microsoft.com/office/drawing/2014/main" id="{B191051E-2E25-1E32-DB85-90000A319AB5}"/>
              </a:ext>
            </a:extLst>
          </p:cNvPr>
          <p:cNvSpPr txBox="1"/>
          <p:nvPr/>
        </p:nvSpPr>
        <p:spPr>
          <a:xfrm>
            <a:off x="1097280" y="2625044"/>
            <a:ext cx="10058400" cy="2554545"/>
          </a:xfrm>
          <a:prstGeom prst="rect">
            <a:avLst/>
          </a:prstGeom>
          <a:noFill/>
        </p:spPr>
        <p:txBody>
          <a:bodyPr wrap="square" rtlCol="0">
            <a:spAutoFit/>
          </a:bodyPr>
          <a:lstStyle/>
          <a:p>
            <a:pPr algn="just"/>
            <a:endParaRPr lang="en-US" sz="2000" dirty="0">
              <a:solidFill>
                <a:srgbClr val="404040"/>
              </a:solidFill>
              <a:effectLst/>
              <a:ea typeface="Calibri" panose="020F0502020204030204" pitchFamily="34" charset="0"/>
              <a:cs typeface="Times New Roman" panose="02020603050405020304" pitchFamily="18" charset="0"/>
            </a:endParaRPr>
          </a:p>
          <a:p>
            <a:pPr algn="just"/>
            <a:r>
              <a:rPr lang="it-IT" sz="2000" dirty="0">
                <a:solidFill>
                  <a:srgbClr val="404040"/>
                </a:solidFill>
                <a:ea typeface="Calibri" panose="020F0502020204030204" pitchFamily="34" charset="0"/>
                <a:cs typeface="Times New Roman" panose="02020603050405020304" pitchFamily="18" charset="0"/>
              </a:rPr>
              <a:t>Micro, piccole e medie imprese possono lottare con l'investimento iniziale o la mancanza di conoscenza quando si tratta della reale attuazione di pratiche sostenibili... Tuttavia, per pensare alla sostenibilità nel business è necessario considerare tutti i suoi tre pilastri: sociale, ambientale ed economico. Guarda questo video e scopri come puoi creare un impatto sostenibile attraverso le tue operazioni aziendali utilizzando Sustainable </a:t>
            </a:r>
            <a:r>
              <a:rPr lang="it-IT" sz="2000" u="sng" dirty="0">
                <a:solidFill>
                  <a:srgbClr val="63A537"/>
                </a:solidFill>
                <a:ea typeface="Calibri" panose="020F0502020204030204" pitchFamily="34" charset="0"/>
                <a:cs typeface="Times New Roman" panose="02020603050405020304" pitchFamily="18" charset="0"/>
              </a:rPr>
              <a:t>Business Model Canvas.</a:t>
            </a:r>
            <a:endParaRPr lang="en-US" sz="2000" u="sng" dirty="0">
              <a:solidFill>
                <a:srgbClr val="63A537"/>
              </a:solidFill>
              <a:effectLst/>
              <a:ea typeface="Calibri" panose="020F0502020204030204" pitchFamily="34" charset="0"/>
              <a:cs typeface="Times New Roman" panose="02020603050405020304" pitchFamily="18" charset="0"/>
            </a:endParaRPr>
          </a:p>
          <a:p>
            <a:pPr algn="just"/>
            <a:endParaRPr lang="en-US" sz="2000" dirty="0">
              <a:solidFill>
                <a:srgbClr val="404040"/>
              </a:solidFill>
            </a:endParaRPr>
          </a:p>
        </p:txBody>
      </p:sp>
      <p:pic>
        <p:nvPicPr>
          <p:cNvPr id="6" name="Grafický objekt 5" descr="Diaľkové ovládanie obrys">
            <a:extLst>
              <a:ext uri="{FF2B5EF4-FFF2-40B4-BE49-F238E27FC236}">
                <a16:creationId xmlns:a16="http://schemas.microsoft.com/office/drawing/2014/main" id="{B5A39DA2-8F03-A708-5045-D2944BAD32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4263" y="4788391"/>
            <a:ext cx="618634" cy="618634"/>
          </a:xfrm>
          <a:prstGeom prst="rect">
            <a:avLst/>
          </a:prstGeom>
        </p:spPr>
      </p:pic>
      <p:pic>
        <p:nvPicPr>
          <p:cNvPr id="11" name="Grafický objekt 10" descr="Pripojenia obrys">
            <a:extLst>
              <a:ext uri="{FF2B5EF4-FFF2-40B4-BE49-F238E27FC236}">
                <a16:creationId xmlns:a16="http://schemas.microsoft.com/office/drawing/2014/main" id="{800F8262-4EAC-97F8-2612-8E3F8A6BF31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93570" y="2051355"/>
            <a:ext cx="742721" cy="742721"/>
          </a:xfrm>
          <a:prstGeom prst="rect">
            <a:avLst/>
          </a:prstGeom>
        </p:spPr>
      </p:pic>
      <p:pic>
        <p:nvPicPr>
          <p:cNvPr id="13" name="Grafický objekt 12" descr="Cieľová skupina obrys">
            <a:extLst>
              <a:ext uri="{FF2B5EF4-FFF2-40B4-BE49-F238E27FC236}">
                <a16:creationId xmlns:a16="http://schemas.microsoft.com/office/drawing/2014/main" id="{6ADCFD15-895D-F7C0-9148-C80C22B1D1B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06976" y="2031364"/>
            <a:ext cx="742721" cy="742721"/>
          </a:xfrm>
          <a:prstGeom prst="rect">
            <a:avLst/>
          </a:prstGeom>
        </p:spPr>
      </p:pic>
      <p:pic>
        <p:nvPicPr>
          <p:cNvPr id="15" name="Grafický objekt 14" descr="Diamant obrys">
            <a:extLst>
              <a:ext uri="{FF2B5EF4-FFF2-40B4-BE49-F238E27FC236}">
                <a16:creationId xmlns:a16="http://schemas.microsoft.com/office/drawing/2014/main" id="{C063A925-63E3-564A-CF23-57EE5F983A3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71396" y="1996844"/>
            <a:ext cx="742722" cy="742722"/>
          </a:xfrm>
          <a:prstGeom prst="rect">
            <a:avLst/>
          </a:prstGeom>
        </p:spPr>
      </p:pic>
      <p:pic>
        <p:nvPicPr>
          <p:cNvPr id="17" name="Grafický objekt 16" descr="Daň obrys">
            <a:extLst>
              <a:ext uri="{FF2B5EF4-FFF2-40B4-BE49-F238E27FC236}">
                <a16:creationId xmlns:a16="http://schemas.microsoft.com/office/drawing/2014/main" id="{782A1E07-AE15-9636-B4F2-569C909F01D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76485" y="4679401"/>
            <a:ext cx="742721" cy="742721"/>
          </a:xfrm>
          <a:prstGeom prst="rect">
            <a:avLst/>
          </a:prstGeom>
        </p:spPr>
      </p:pic>
      <p:pic>
        <p:nvPicPr>
          <p:cNvPr id="19" name="Grafický objekt 18" descr="Mince obrys">
            <a:extLst>
              <a:ext uri="{FF2B5EF4-FFF2-40B4-BE49-F238E27FC236}">
                <a16:creationId xmlns:a16="http://schemas.microsoft.com/office/drawing/2014/main" id="{2C2E99DC-215C-1165-88D3-AB7F8F8228C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959483" y="4808154"/>
            <a:ext cx="583856" cy="583856"/>
          </a:xfrm>
          <a:prstGeom prst="rect">
            <a:avLst/>
          </a:prstGeom>
        </p:spPr>
      </p:pic>
      <p:pic>
        <p:nvPicPr>
          <p:cNvPr id="21" name="Grafický objekt 20" descr="Zasadacia miestnosť obrys">
            <a:extLst>
              <a:ext uri="{FF2B5EF4-FFF2-40B4-BE49-F238E27FC236}">
                <a16:creationId xmlns:a16="http://schemas.microsoft.com/office/drawing/2014/main" id="{A076CCC9-3BA4-8D90-2517-3069D1C5B54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00617" y="1996844"/>
            <a:ext cx="742722" cy="742722"/>
          </a:xfrm>
          <a:prstGeom prst="rect">
            <a:avLst/>
          </a:prstGeom>
        </p:spPr>
      </p:pic>
      <p:pic>
        <p:nvPicPr>
          <p:cNvPr id="23" name="Grafický objekt 22" descr="GMO obrys">
            <a:extLst>
              <a:ext uri="{FF2B5EF4-FFF2-40B4-BE49-F238E27FC236}">
                <a16:creationId xmlns:a16="http://schemas.microsoft.com/office/drawing/2014/main" id="{1F212BDC-56D7-8705-1FCA-CBC46C6A6E45}"/>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447701" y="4788391"/>
            <a:ext cx="583856" cy="583856"/>
          </a:xfrm>
          <a:prstGeom prst="rect">
            <a:avLst/>
          </a:prstGeom>
        </p:spPr>
      </p:pic>
      <p:pic>
        <p:nvPicPr>
          <p:cNvPr id="27" name="Grafický objekt 26" descr="Priblížiť prstami obrys">
            <a:extLst>
              <a:ext uri="{FF2B5EF4-FFF2-40B4-BE49-F238E27FC236}">
                <a16:creationId xmlns:a16="http://schemas.microsoft.com/office/drawing/2014/main" id="{E7E8DA63-9B78-69E7-2F6A-AAC5F5D2ECB7}"/>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759490" y="2051355"/>
            <a:ext cx="688211" cy="688211"/>
          </a:xfrm>
          <a:prstGeom prst="rect">
            <a:avLst/>
          </a:prstGeom>
        </p:spPr>
      </p:pic>
      <p:cxnSp>
        <p:nvCxnSpPr>
          <p:cNvPr id="29" name="Priama spojnica 28">
            <a:extLst>
              <a:ext uri="{FF2B5EF4-FFF2-40B4-BE49-F238E27FC236}">
                <a16:creationId xmlns:a16="http://schemas.microsoft.com/office/drawing/2014/main" id="{F686B138-C7EC-C964-09FC-E2E744214A80}"/>
              </a:ext>
            </a:extLst>
          </p:cNvPr>
          <p:cNvCxnSpPr>
            <a:cxnSpLocks/>
            <a:stCxn id="3" idx="2"/>
          </p:cNvCxnSpPr>
          <p:nvPr/>
        </p:nvCxnSpPr>
        <p:spPr>
          <a:xfrm>
            <a:off x="6126480" y="5179589"/>
            <a:ext cx="0" cy="292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95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650147"/>
          </a:xfrm>
          <a:prstGeom prst="rect">
            <a:avLst/>
          </a:prstGeom>
        </p:spPr>
        <p:txBody>
          <a:bodyPr wrap="square">
            <a:spAutoFit/>
          </a:bodyPr>
          <a:lstStyle/>
          <a:p>
            <a:r>
              <a:rPr lang="en-US" sz="1200" dirty="0">
                <a:solidFill>
                  <a:schemeClr val="tx1">
                    <a:lumMod val="75000"/>
                    <a:lumOff val="25000"/>
                  </a:schemeClr>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tx1">
                  <a:lumMod val="75000"/>
                  <a:lumOff val="25000"/>
                </a:schemeClr>
              </a:solidFill>
            </a:endParaRP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713990" y="1073870"/>
            <a:ext cx="6683928" cy="4965863"/>
          </a:xfrm>
        </p:spPr>
        <p:txBody>
          <a:bodyPr>
            <a:normAutofit fontScale="92500" lnSpcReduction="20000"/>
          </a:bodyPr>
          <a:lstStyle/>
          <a:p>
            <a:pPr algn="just"/>
            <a:r>
              <a:rPr lang="it-IT" dirty="0"/>
              <a:t>L'imprenditoria sociale è un modo per risolvere in modo sostenibile le sfide della società!</a:t>
            </a:r>
            <a:endParaRPr lang="en-US" dirty="0"/>
          </a:p>
          <a:p>
            <a:pPr algn="just"/>
            <a:endParaRPr lang="en-US" sz="800" dirty="0"/>
          </a:p>
          <a:p>
            <a:pPr algn="just"/>
            <a:r>
              <a:rPr lang="en-US" dirty="0"/>
              <a:t>Secondo la </a:t>
            </a:r>
            <a:r>
              <a:rPr lang="en-US" u="sng" dirty="0" err="1">
                <a:solidFill>
                  <a:srgbClr val="63A537"/>
                </a:solidFill>
              </a:rPr>
              <a:t>Commissione</a:t>
            </a:r>
            <a:r>
              <a:rPr lang="en-US" u="sng" dirty="0">
                <a:solidFill>
                  <a:srgbClr val="63A537"/>
                </a:solidFill>
              </a:rPr>
              <a:t> </a:t>
            </a:r>
            <a:r>
              <a:rPr lang="en-US" u="sng" dirty="0" err="1">
                <a:solidFill>
                  <a:srgbClr val="63A537"/>
                </a:solidFill>
              </a:rPr>
              <a:t>Europea</a:t>
            </a:r>
            <a:r>
              <a:rPr lang="en-US" dirty="0"/>
              <a:t>:</a:t>
            </a:r>
          </a:p>
          <a:p>
            <a:pPr marL="895350" indent="0" algn="just">
              <a:buNone/>
            </a:pPr>
            <a:r>
              <a:rPr lang="it-IT" dirty="0"/>
              <a:t>Ci sono </a:t>
            </a:r>
            <a:r>
              <a:rPr lang="it-IT" b="1" dirty="0"/>
              <a:t>2,8 milioni di imprese sociali, che </a:t>
            </a:r>
            <a:r>
              <a:rPr lang="it-IT" dirty="0"/>
              <a:t>rappresentano</a:t>
            </a:r>
            <a:r>
              <a:rPr lang="it-IT" b="1" dirty="0"/>
              <a:t> il 10% di tutte le imprese nell’UE.</a:t>
            </a:r>
            <a:endParaRPr lang="en-US" b="1" dirty="0"/>
          </a:p>
          <a:p>
            <a:pPr marL="895350" indent="0" algn="just">
              <a:buNone/>
            </a:pPr>
            <a:r>
              <a:rPr lang="it-IT" dirty="0"/>
              <a:t>Quasi</a:t>
            </a:r>
            <a:r>
              <a:rPr lang="it-IT" b="1" dirty="0"/>
              <a:t> 13,6 milioni di persone – </a:t>
            </a:r>
            <a:r>
              <a:rPr lang="it-IT" dirty="0"/>
              <a:t>circa il 6,2% dei dipendenti dell'UE-lavorano</a:t>
            </a:r>
            <a:r>
              <a:rPr lang="it-IT" b="1" dirty="0"/>
              <a:t> per le imprese sociali.</a:t>
            </a:r>
            <a:endParaRPr lang="en-US" b="1" dirty="0"/>
          </a:p>
          <a:p>
            <a:pPr marL="895350" indent="0" algn="just">
              <a:buNone/>
            </a:pPr>
            <a:r>
              <a:rPr lang="it-IT" dirty="0"/>
              <a:t>Oltre alla forza lavoro retribuita, l'economia sociale mobilita </a:t>
            </a:r>
            <a:r>
              <a:rPr lang="it-IT" b="1" dirty="0"/>
              <a:t>volontari</a:t>
            </a:r>
            <a:r>
              <a:rPr lang="it-IT" dirty="0"/>
              <a:t>, pari a </a:t>
            </a:r>
            <a:r>
              <a:rPr lang="it-IT" b="1" dirty="0"/>
              <a:t>5,5 milioni </a:t>
            </a:r>
            <a:r>
              <a:rPr lang="it-IT" dirty="0"/>
              <a:t>di lavoratori a tempo pieno.</a:t>
            </a:r>
            <a:endParaRPr lang="en-US" dirty="0"/>
          </a:p>
          <a:p>
            <a:pPr algn="just"/>
            <a:endParaRPr lang="en-US" sz="1100" dirty="0"/>
          </a:p>
          <a:p>
            <a:pPr marL="0" indent="0" algn="just">
              <a:buNone/>
            </a:pPr>
            <a:r>
              <a:rPr lang="it-IT" dirty="0"/>
              <a:t>Sulla base dei numeri, possiamo vedere che l'imprenditoria sociale ha un grande potenziale per crescere. Lo svantaggio reale è l'esposizione e il riconoscimento pubblici molto bassi.</a:t>
            </a:r>
          </a:p>
          <a:p>
            <a:pPr marL="0" indent="0" algn="just">
              <a:buNone/>
            </a:pPr>
            <a:r>
              <a:rPr lang="it-IT" dirty="0"/>
              <a:t>Scopri di più su cos'è l'imprenditoria sociale e quale valore aggiunto potrebbe guadagnare la tua azienda con questo approccio!</a:t>
            </a:r>
            <a:endParaRPr lang="en-US" dirty="0"/>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pic>
        <p:nvPicPr>
          <p:cNvPr id="73" name="Grafický objekt 72" descr="Pripojenia">
            <a:extLst>
              <a:ext uri="{FF2B5EF4-FFF2-40B4-BE49-F238E27FC236}">
                <a16:creationId xmlns:a16="http://schemas.microsoft.com/office/drawing/2014/main" id="{514CC40A-FDE8-4854-9AE4-2B8BA424070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9306" y="2292522"/>
            <a:ext cx="476985" cy="476985"/>
          </a:xfrm>
          <a:prstGeom prst="rect">
            <a:avLst/>
          </a:prstGeom>
        </p:spPr>
      </p:pic>
      <p:pic>
        <p:nvPicPr>
          <p:cNvPr id="75" name="Grafický objekt 74" descr="Skupina ľudí">
            <a:extLst>
              <a:ext uri="{FF2B5EF4-FFF2-40B4-BE49-F238E27FC236}">
                <a16:creationId xmlns:a16="http://schemas.microsoft.com/office/drawing/2014/main" id="{E677625B-D989-419C-A94F-AED603C49A2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9306" y="2845905"/>
            <a:ext cx="476985" cy="476985"/>
          </a:xfrm>
          <a:prstGeom prst="rect">
            <a:avLst/>
          </a:prstGeom>
        </p:spPr>
      </p:pic>
      <p:pic>
        <p:nvPicPr>
          <p:cNvPr id="76" name="Grafický objekt 75" descr="Na zdravie">
            <a:extLst>
              <a:ext uri="{FF2B5EF4-FFF2-40B4-BE49-F238E27FC236}">
                <a16:creationId xmlns:a16="http://schemas.microsoft.com/office/drawing/2014/main" id="{7E767245-938D-45E1-B7F1-2A9C695D464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69306" y="3444688"/>
            <a:ext cx="476985" cy="476985"/>
          </a:xfrm>
          <a:prstGeom prst="rect">
            <a:avLst/>
          </a:prstGeom>
        </p:spPr>
      </p:pic>
      <p:sp>
        <p:nvSpPr>
          <p:cNvPr id="8" name="Título 1">
            <a:extLst>
              <a:ext uri="{FF2B5EF4-FFF2-40B4-BE49-F238E27FC236}">
                <a16:creationId xmlns:a16="http://schemas.microsoft.com/office/drawing/2014/main" id="{6C307AF3-1ECE-8E43-81A3-208572D0EF6F}"/>
              </a:ext>
            </a:extLst>
          </p:cNvPr>
          <p:cNvSpPr txBox="1">
            <a:spLocks/>
          </p:cNvSpPr>
          <p:nvPr/>
        </p:nvSpPr>
        <p:spPr>
          <a:xfrm>
            <a:off x="375855" y="933636"/>
            <a:ext cx="3345366" cy="2430309"/>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it-IT" sz="4000" b="1" dirty="0"/>
              <a:t>Unità 2:</a:t>
            </a:r>
          </a:p>
          <a:p>
            <a:pPr algn="ctr"/>
            <a:endParaRPr lang="it-IT" sz="4000" b="1" dirty="0"/>
          </a:p>
          <a:p>
            <a:pPr algn="ctr"/>
            <a:r>
              <a:rPr lang="it-IT" sz="4000" b="1" dirty="0"/>
              <a:t>Fondazioni per l'imprenditoria sociale</a:t>
            </a:r>
            <a:endParaRPr lang="en-US" sz="4000" b="1" dirty="0"/>
          </a:p>
        </p:txBody>
      </p:sp>
      <p:pic>
        <p:nvPicPr>
          <p:cNvPr id="11" name="Grafický objekt 10" descr="Cyklus s ľuďmi obrys">
            <a:extLst>
              <a:ext uri="{FF2B5EF4-FFF2-40B4-BE49-F238E27FC236}">
                <a16:creationId xmlns:a16="http://schemas.microsoft.com/office/drawing/2014/main" id="{2BE4D643-4FF9-158C-F2D8-F431A0E3C2C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89457" y="4049622"/>
            <a:ext cx="1518162" cy="1518162"/>
          </a:xfrm>
          <a:prstGeom prst="rect">
            <a:avLst/>
          </a:prstGeom>
        </p:spPr>
      </p:pic>
    </p:spTree>
    <p:extLst>
      <p:ext uri="{BB962C8B-B14F-4D97-AF65-F5344CB8AC3E}">
        <p14:creationId xmlns:p14="http://schemas.microsoft.com/office/powerpoint/2010/main" val="243584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a:xfrm>
            <a:off x="1097280" y="630287"/>
            <a:ext cx="10058400" cy="1015907"/>
          </a:xfrm>
        </p:spPr>
        <p:txBody>
          <a:bodyPr/>
          <a:lstStyle/>
          <a:p>
            <a:r>
              <a:rPr lang="en-US" sz="4000" b="1" dirty="0" err="1">
                <a:solidFill>
                  <a:srgbClr val="404040"/>
                </a:solidFill>
              </a:rPr>
              <a:t>Fondazioni</a:t>
            </a:r>
            <a:r>
              <a:rPr lang="en-US" sz="4000" b="1" dirty="0">
                <a:solidFill>
                  <a:srgbClr val="404040"/>
                </a:solidFill>
              </a:rPr>
              <a:t> per </a:t>
            </a:r>
            <a:r>
              <a:rPr lang="en-US" sz="4000" b="1" dirty="0" err="1">
                <a:solidFill>
                  <a:srgbClr val="404040"/>
                </a:solidFill>
              </a:rPr>
              <a:t>l'imprenditoria</a:t>
            </a:r>
            <a:r>
              <a:rPr lang="en-US" sz="4000" b="1" dirty="0">
                <a:solidFill>
                  <a:srgbClr val="404040"/>
                </a:solidFill>
              </a:rPr>
              <a:t> </a:t>
            </a:r>
            <a:r>
              <a:rPr lang="en-US" sz="4000" b="1" dirty="0" err="1">
                <a:solidFill>
                  <a:srgbClr val="404040"/>
                </a:solidFill>
              </a:rPr>
              <a:t>sociale</a:t>
            </a:r>
            <a:endParaRPr lang="en-US"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p:txBody>
          <a:bodyPr>
            <a:normAutofit/>
          </a:bodyPr>
          <a:lstStyle/>
          <a:p>
            <a:pPr algn="just"/>
            <a:endParaRPr lang="sk-SK" dirty="0"/>
          </a:p>
          <a:p>
            <a:pPr algn="just"/>
            <a:endParaRPr lang="sk-SK"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BlokTextu 2">
            <a:extLst>
              <a:ext uri="{FF2B5EF4-FFF2-40B4-BE49-F238E27FC236}">
                <a16:creationId xmlns:a16="http://schemas.microsoft.com/office/drawing/2014/main" id="{F8776660-66CF-1E8E-57C9-075EC9AE7F18}"/>
              </a:ext>
            </a:extLst>
          </p:cNvPr>
          <p:cNvSpPr txBox="1"/>
          <p:nvPr/>
        </p:nvSpPr>
        <p:spPr>
          <a:xfrm>
            <a:off x="909724" y="5686051"/>
            <a:ext cx="9630609" cy="336609"/>
          </a:xfrm>
          <a:prstGeom prst="rect">
            <a:avLst/>
          </a:prstGeom>
          <a:noFill/>
        </p:spPr>
        <p:txBody>
          <a:bodyPr wrap="square" rtlCol="0">
            <a:spAutoFit/>
          </a:bodyPr>
          <a:lstStyle/>
          <a:p>
            <a:pPr algn="ctr"/>
            <a:r>
              <a:rPr lang="it-IT" sz="1600" dirty="0">
                <a:solidFill>
                  <a:srgbClr val="404040"/>
                </a:solidFill>
              </a:rPr>
              <a:t>Fonte: Gerghi aziendali, leggi di più sull'imprenditoria sociale </a:t>
            </a:r>
            <a:r>
              <a:rPr lang="it-IT" sz="1600" u="sng" dirty="0">
                <a:solidFill>
                  <a:srgbClr val="63A537"/>
                </a:solidFill>
              </a:rPr>
              <a:t>qui</a:t>
            </a:r>
            <a:r>
              <a:rPr lang="it-IT" sz="1600" dirty="0">
                <a:solidFill>
                  <a:srgbClr val="404040"/>
                </a:solidFill>
              </a:rPr>
              <a:t>.</a:t>
            </a:r>
            <a:endParaRPr lang="en-GB" sz="1600" dirty="0">
              <a:solidFill>
                <a:srgbClr val="404040"/>
              </a:solidFill>
            </a:endParaRPr>
          </a:p>
        </p:txBody>
      </p:sp>
      <p:graphicFrame>
        <p:nvGraphicFramePr>
          <p:cNvPr id="4" name="Diagram 3">
            <a:extLst>
              <a:ext uri="{FF2B5EF4-FFF2-40B4-BE49-F238E27FC236}">
                <a16:creationId xmlns:a16="http://schemas.microsoft.com/office/drawing/2014/main" id="{2C6BAAD0-6788-0543-9E07-B114E2512120}"/>
              </a:ext>
            </a:extLst>
          </p:cNvPr>
          <p:cNvGraphicFramePr/>
          <p:nvPr>
            <p:extLst>
              <p:ext uri="{D42A27DB-BD31-4B8C-83A1-F6EECF244321}">
                <p14:modId xmlns:p14="http://schemas.microsoft.com/office/powerpoint/2010/main" val="2394905281"/>
              </p:ext>
            </p:extLst>
          </p:nvPr>
        </p:nvGraphicFramePr>
        <p:xfrm>
          <a:off x="2271252" y="1886670"/>
          <a:ext cx="7376594" cy="3645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8910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br>
              <a:rPr lang="en-US" sz="2800" dirty="0">
                <a:solidFill>
                  <a:srgbClr val="404040"/>
                </a:solidFill>
              </a:rPr>
            </a:br>
            <a:r>
              <a:rPr lang="it-IT" sz="4000" b="1" dirty="0">
                <a:solidFill>
                  <a:srgbClr val="404040"/>
                </a:solidFill>
              </a:rPr>
              <a:t>Fondamenti per l'imprenditoria sociale </a:t>
            </a:r>
            <a:br>
              <a:rPr lang="it-IT" sz="2800" dirty="0">
                <a:solidFill>
                  <a:srgbClr val="404040"/>
                </a:solidFill>
              </a:rPr>
            </a:br>
            <a:r>
              <a:rPr lang="it-IT" sz="2800" dirty="0">
                <a:solidFill>
                  <a:srgbClr val="404040"/>
                </a:solidFill>
              </a:rPr>
              <a:t>2.1 Come è diversa l'imprenditoria sociale?</a:t>
            </a:r>
            <a:endParaRPr lang="en-US"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p:txBody>
          <a:bodyPr>
            <a:normAutofit/>
          </a:bodyPr>
          <a:lstStyle/>
          <a:p>
            <a:pPr algn="just"/>
            <a:endParaRPr lang="sk-SK" dirty="0"/>
          </a:p>
          <a:p>
            <a:pPr algn="just"/>
            <a:endParaRPr lang="sk-SK"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62" name="Marcador de contenido 11">
            <a:extLst>
              <a:ext uri="{FF2B5EF4-FFF2-40B4-BE49-F238E27FC236}">
                <a16:creationId xmlns:a16="http://schemas.microsoft.com/office/drawing/2014/main" id="{059EDE19-0431-454E-8D6B-753B8892412C}"/>
              </a:ext>
            </a:extLst>
          </p:cNvPr>
          <p:cNvSpPr txBox="1">
            <a:spLocks/>
          </p:cNvSpPr>
          <p:nvPr/>
        </p:nvSpPr>
        <p:spPr>
          <a:xfrm>
            <a:off x="1249680" y="1852660"/>
            <a:ext cx="10058400" cy="402336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it-IT" sz="1700" dirty="0">
                <a:solidFill>
                  <a:srgbClr val="404040"/>
                </a:solidFill>
              </a:rPr>
              <a:t>In generale, l'imprenditorialità si basa sulla massimizzazione del profitto e questo profitto può essere diviso tra i proprietari. L'impresa sociale può operare in qualsiasi campo e genera profitto come qualsiasi altra attività-la differenza è </a:t>
            </a:r>
            <a:r>
              <a:rPr lang="it-IT" sz="1700" b="1" dirty="0">
                <a:solidFill>
                  <a:srgbClr val="404040"/>
                </a:solidFill>
              </a:rPr>
              <a:t>come viene utilizzato il profitto</a:t>
            </a:r>
            <a:r>
              <a:rPr lang="it-IT" sz="1700" dirty="0">
                <a:solidFill>
                  <a:srgbClr val="404040"/>
                </a:solidFill>
              </a:rPr>
              <a:t>!</a:t>
            </a:r>
            <a:endParaRPr lang="en-US" sz="1700" dirty="0">
              <a:solidFill>
                <a:srgbClr val="404040"/>
              </a:solidFill>
            </a:endParaRPr>
          </a:p>
          <a:p>
            <a:pPr algn="just"/>
            <a:r>
              <a:rPr lang="it-IT" sz="1700" b="1" dirty="0">
                <a:solidFill>
                  <a:srgbClr val="404040"/>
                </a:solidFill>
              </a:rPr>
              <a:t>Il profitto viene reinvestito e soddisfa una chiara missione sociale che ha un impatto positivo su una comunità!</a:t>
            </a:r>
            <a:endParaRPr lang="en-US" sz="1700" b="1" dirty="0">
              <a:solidFill>
                <a:srgbClr val="404040"/>
              </a:solidFill>
            </a:endParaRPr>
          </a:p>
          <a:p>
            <a:pPr algn="just">
              <a:lnSpc>
                <a:spcPct val="107000"/>
              </a:lnSpc>
              <a:spcAft>
                <a:spcPts val="800"/>
              </a:spcAft>
            </a:pPr>
            <a:r>
              <a:rPr lang="it-IT" sz="1700" dirty="0">
                <a:effectLst/>
                <a:latin typeface="Calibri"/>
                <a:ea typeface="Calibri"/>
                <a:cs typeface="Calibri"/>
              </a:rPr>
              <a:t>Le imprese sociali reinvestono una certa quota del loro profitto in base alla legislazione o alla pratica nazionale pertinente, ad esempio le imprese sociali in Slovacchia reinvestono oltre il 50% del profitto nell'organizzazione per espandere e migliorare i loro servizi e le attività che svolgono al fine di raggiungere i loro obiettivi socialmente utili.</a:t>
            </a:r>
            <a:endParaRPr lang="en-US" sz="1700" dirty="0">
              <a:solidFill>
                <a:srgbClr val="404040"/>
              </a:solidFill>
            </a:endParaRPr>
          </a:p>
          <a:p>
            <a:pPr algn="just"/>
            <a:endParaRPr lang="en-US" dirty="0">
              <a:solidFill>
                <a:srgbClr val="404040"/>
              </a:solidFill>
            </a:endParaRPr>
          </a:p>
          <a:p>
            <a:pPr algn="just"/>
            <a:endParaRPr lang="en-US" dirty="0">
              <a:solidFill>
                <a:srgbClr val="404040"/>
              </a:solidFill>
            </a:endParaRPr>
          </a:p>
        </p:txBody>
      </p:sp>
      <p:pic>
        <p:nvPicPr>
          <p:cNvPr id="63" name="Grafický objekt 62" descr="Dieťa s balónom">
            <a:extLst>
              <a:ext uri="{FF2B5EF4-FFF2-40B4-BE49-F238E27FC236}">
                <a16:creationId xmlns:a16="http://schemas.microsoft.com/office/drawing/2014/main" id="{A30F3F6B-845D-4C8C-BACF-994A8A18F6A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13626" y="4204378"/>
            <a:ext cx="532722" cy="532722"/>
          </a:xfrm>
          <a:prstGeom prst="rect">
            <a:avLst/>
          </a:prstGeom>
        </p:spPr>
      </p:pic>
      <p:pic>
        <p:nvPicPr>
          <p:cNvPr id="64" name="Grafický objekt 63" descr="Žena s kočíkom">
            <a:extLst>
              <a:ext uri="{FF2B5EF4-FFF2-40B4-BE49-F238E27FC236}">
                <a16:creationId xmlns:a16="http://schemas.microsoft.com/office/drawing/2014/main" id="{EE2F480E-AD46-42E8-BB14-31C5F0F96C8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97124" y="4339635"/>
            <a:ext cx="532722" cy="532722"/>
          </a:xfrm>
          <a:prstGeom prst="rect">
            <a:avLst/>
          </a:prstGeom>
        </p:spPr>
      </p:pic>
      <p:pic>
        <p:nvPicPr>
          <p:cNvPr id="65" name="Grafický objekt 64" descr="Muž s paličkou">
            <a:extLst>
              <a:ext uri="{FF2B5EF4-FFF2-40B4-BE49-F238E27FC236}">
                <a16:creationId xmlns:a16="http://schemas.microsoft.com/office/drawing/2014/main" id="{29A2B646-65B6-4FF6-A912-85F85A404B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57306" y="5535814"/>
            <a:ext cx="532722" cy="532722"/>
          </a:xfrm>
          <a:prstGeom prst="rect">
            <a:avLst/>
          </a:prstGeom>
        </p:spPr>
      </p:pic>
      <p:pic>
        <p:nvPicPr>
          <p:cNvPr id="66" name="Grafický objekt 65" descr="Žena s paličkou">
            <a:extLst>
              <a:ext uri="{FF2B5EF4-FFF2-40B4-BE49-F238E27FC236}">
                <a16:creationId xmlns:a16="http://schemas.microsoft.com/office/drawing/2014/main" id="{CE53724B-BF3F-490F-935D-C9FA2CF40D3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23091" y="4782577"/>
            <a:ext cx="532722" cy="532722"/>
          </a:xfrm>
          <a:prstGeom prst="rect">
            <a:avLst/>
          </a:prstGeom>
        </p:spPr>
      </p:pic>
      <p:pic>
        <p:nvPicPr>
          <p:cNvPr id="67" name="Grafický objekt 66" descr="Muž">
            <a:extLst>
              <a:ext uri="{FF2B5EF4-FFF2-40B4-BE49-F238E27FC236}">
                <a16:creationId xmlns:a16="http://schemas.microsoft.com/office/drawing/2014/main" id="{6957C35B-1C67-4529-8A98-B9E3330EB7C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27294" y="5332513"/>
            <a:ext cx="532722" cy="532722"/>
          </a:xfrm>
          <a:prstGeom prst="rect">
            <a:avLst/>
          </a:prstGeom>
        </p:spPr>
      </p:pic>
      <p:pic>
        <p:nvPicPr>
          <p:cNvPr id="68" name="Grafický objekt 67" descr="Žena">
            <a:extLst>
              <a:ext uri="{FF2B5EF4-FFF2-40B4-BE49-F238E27FC236}">
                <a16:creationId xmlns:a16="http://schemas.microsoft.com/office/drawing/2014/main" id="{0C58369A-B369-458A-A5D0-9D97BD7F896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91649" y="5540830"/>
            <a:ext cx="532722" cy="532722"/>
          </a:xfrm>
          <a:prstGeom prst="rect">
            <a:avLst/>
          </a:prstGeom>
        </p:spPr>
      </p:pic>
      <p:pic>
        <p:nvPicPr>
          <p:cNvPr id="69" name="Grafický objekt 68" descr="Osoba na vozíku">
            <a:extLst>
              <a:ext uri="{FF2B5EF4-FFF2-40B4-BE49-F238E27FC236}">
                <a16:creationId xmlns:a16="http://schemas.microsoft.com/office/drawing/2014/main" id="{56623FBC-C112-426D-9CFF-A842203B3C2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352640" y="5346873"/>
            <a:ext cx="532722" cy="532722"/>
          </a:xfrm>
          <a:prstGeom prst="rect">
            <a:avLst/>
          </a:prstGeom>
        </p:spPr>
      </p:pic>
      <p:pic>
        <p:nvPicPr>
          <p:cNvPr id="70" name="Grafický objekt 69" descr="Rodina s dvomi deťmi">
            <a:extLst>
              <a:ext uri="{FF2B5EF4-FFF2-40B4-BE49-F238E27FC236}">
                <a16:creationId xmlns:a16="http://schemas.microsoft.com/office/drawing/2014/main" id="{2FAA979A-1B61-45A2-B365-707FE5764527}"/>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332880" y="4845043"/>
            <a:ext cx="532722" cy="532722"/>
          </a:xfrm>
          <a:prstGeom prst="rect">
            <a:avLst/>
          </a:prstGeom>
        </p:spPr>
      </p:pic>
      <p:pic>
        <p:nvPicPr>
          <p:cNvPr id="71" name="Grafický objekt 70" descr="Skupinový úspech">
            <a:extLst>
              <a:ext uri="{FF2B5EF4-FFF2-40B4-BE49-F238E27FC236}">
                <a16:creationId xmlns:a16="http://schemas.microsoft.com/office/drawing/2014/main" id="{C87A4A91-2380-4107-B6C1-D667BDA4DA0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099073" y="4452894"/>
            <a:ext cx="532722" cy="532722"/>
          </a:xfrm>
          <a:prstGeom prst="rect">
            <a:avLst/>
          </a:prstGeom>
        </p:spPr>
      </p:pic>
      <p:pic>
        <p:nvPicPr>
          <p:cNvPr id="72" name="Grafický objekt 71" descr="Glóbus – Afrika a Európa">
            <a:extLst>
              <a:ext uri="{FF2B5EF4-FFF2-40B4-BE49-F238E27FC236}">
                <a16:creationId xmlns:a16="http://schemas.microsoft.com/office/drawing/2014/main" id="{2DA816A3-050C-4891-9F60-3F63386C0DC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502770" y="4813300"/>
            <a:ext cx="830110" cy="830110"/>
          </a:xfrm>
          <a:prstGeom prst="rect">
            <a:avLst/>
          </a:prstGeom>
        </p:spPr>
      </p:pic>
      <p:pic>
        <p:nvPicPr>
          <p:cNvPr id="73" name="Grafický objekt 72" descr="Mince">
            <a:extLst>
              <a:ext uri="{FF2B5EF4-FFF2-40B4-BE49-F238E27FC236}">
                <a16:creationId xmlns:a16="http://schemas.microsoft.com/office/drawing/2014/main" id="{78193391-2B8B-4EB8-A337-1B444AACFFE6}"/>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353032" y="4213568"/>
            <a:ext cx="643728" cy="643728"/>
          </a:xfrm>
          <a:prstGeom prst="rect">
            <a:avLst/>
          </a:prstGeom>
        </p:spPr>
      </p:pic>
      <p:pic>
        <p:nvPicPr>
          <p:cNvPr id="74" name="Grafický objekt 73" descr="Mince">
            <a:extLst>
              <a:ext uri="{FF2B5EF4-FFF2-40B4-BE49-F238E27FC236}">
                <a16:creationId xmlns:a16="http://schemas.microsoft.com/office/drawing/2014/main" id="{3F8B5B16-7F48-400C-B36B-7D61EB0B7FF0}"/>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995574" y="4510845"/>
            <a:ext cx="640615" cy="640615"/>
          </a:xfrm>
          <a:prstGeom prst="rect">
            <a:avLst/>
          </a:prstGeom>
        </p:spPr>
      </p:pic>
      <p:pic>
        <p:nvPicPr>
          <p:cNvPr id="75" name="Grafický objekt 74" descr="Schôdza">
            <a:extLst>
              <a:ext uri="{FF2B5EF4-FFF2-40B4-BE49-F238E27FC236}">
                <a16:creationId xmlns:a16="http://schemas.microsoft.com/office/drawing/2014/main" id="{752050E5-8C12-4CA0-A216-AAC70FB40C31}"/>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167853" y="5531909"/>
            <a:ext cx="640432" cy="640432"/>
          </a:xfrm>
          <a:prstGeom prst="rect">
            <a:avLst/>
          </a:prstGeom>
        </p:spPr>
      </p:pic>
      <p:cxnSp>
        <p:nvCxnSpPr>
          <p:cNvPr id="76" name="Rovná spojovacia šípka 75">
            <a:extLst>
              <a:ext uri="{FF2B5EF4-FFF2-40B4-BE49-F238E27FC236}">
                <a16:creationId xmlns:a16="http://schemas.microsoft.com/office/drawing/2014/main" id="{1E9AF899-50FB-47AC-8427-D798863A8C81}"/>
              </a:ext>
            </a:extLst>
          </p:cNvPr>
          <p:cNvCxnSpPr>
            <a:cxnSpLocks/>
          </p:cNvCxnSpPr>
          <p:nvPr/>
        </p:nvCxnSpPr>
        <p:spPr>
          <a:xfrm>
            <a:off x="4488069" y="5112416"/>
            <a:ext cx="0" cy="482489"/>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77" name="Rovná spojovacia šípka 76">
            <a:extLst>
              <a:ext uri="{FF2B5EF4-FFF2-40B4-BE49-F238E27FC236}">
                <a16:creationId xmlns:a16="http://schemas.microsoft.com/office/drawing/2014/main" id="{10A1E08B-93F0-4946-98B9-A5FC6967E5A1}"/>
              </a:ext>
            </a:extLst>
          </p:cNvPr>
          <p:cNvCxnSpPr>
            <a:cxnSpLocks/>
          </p:cNvCxnSpPr>
          <p:nvPr/>
        </p:nvCxnSpPr>
        <p:spPr>
          <a:xfrm>
            <a:off x="5154737" y="4608708"/>
            <a:ext cx="1583303" cy="103870"/>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78" name="BlokTextu 77">
            <a:extLst>
              <a:ext uri="{FF2B5EF4-FFF2-40B4-BE49-F238E27FC236}">
                <a16:creationId xmlns:a16="http://schemas.microsoft.com/office/drawing/2014/main" id="{182203F5-D986-434D-B148-D8842001E90F}"/>
              </a:ext>
            </a:extLst>
          </p:cNvPr>
          <p:cNvSpPr txBox="1"/>
          <p:nvPr/>
        </p:nvSpPr>
        <p:spPr>
          <a:xfrm>
            <a:off x="4641814" y="4684889"/>
            <a:ext cx="928640" cy="369332"/>
          </a:xfrm>
          <a:prstGeom prst="rect">
            <a:avLst/>
          </a:prstGeom>
          <a:noFill/>
        </p:spPr>
        <p:txBody>
          <a:bodyPr wrap="square" rtlCol="0">
            <a:spAutoFit/>
          </a:bodyPr>
          <a:lstStyle/>
          <a:p>
            <a:r>
              <a:rPr lang="sk-SK" dirty="0">
                <a:solidFill>
                  <a:srgbClr val="404040"/>
                </a:solidFill>
              </a:rPr>
              <a:t>Profitto</a:t>
            </a:r>
            <a:endParaRPr lang="en-GB" dirty="0">
              <a:solidFill>
                <a:srgbClr val="404040"/>
              </a:solidFill>
            </a:endParaRPr>
          </a:p>
        </p:txBody>
      </p:sp>
      <p:sp>
        <p:nvSpPr>
          <p:cNvPr id="79" name="BlokTextu 78">
            <a:extLst>
              <a:ext uri="{FF2B5EF4-FFF2-40B4-BE49-F238E27FC236}">
                <a16:creationId xmlns:a16="http://schemas.microsoft.com/office/drawing/2014/main" id="{3E1FD6E7-6B4F-4335-B7D1-19040342E587}"/>
              </a:ext>
            </a:extLst>
          </p:cNvPr>
          <p:cNvSpPr txBox="1"/>
          <p:nvPr/>
        </p:nvSpPr>
        <p:spPr>
          <a:xfrm>
            <a:off x="7385064" y="6007621"/>
            <a:ext cx="1895632" cy="369332"/>
          </a:xfrm>
          <a:prstGeom prst="rect">
            <a:avLst/>
          </a:prstGeom>
          <a:noFill/>
        </p:spPr>
        <p:txBody>
          <a:bodyPr wrap="square" rtlCol="0">
            <a:spAutoFit/>
          </a:bodyPr>
          <a:lstStyle/>
          <a:p>
            <a:r>
              <a:rPr lang="en-GB" dirty="0" err="1">
                <a:solidFill>
                  <a:srgbClr val="404040"/>
                </a:solidFill>
              </a:rPr>
              <a:t>Missione</a:t>
            </a:r>
            <a:r>
              <a:rPr lang="en-GB" dirty="0">
                <a:solidFill>
                  <a:srgbClr val="404040"/>
                </a:solidFill>
              </a:rPr>
              <a:t> </a:t>
            </a:r>
            <a:r>
              <a:rPr lang="en-GB" dirty="0" err="1">
                <a:solidFill>
                  <a:srgbClr val="404040"/>
                </a:solidFill>
              </a:rPr>
              <a:t>sociale</a:t>
            </a:r>
            <a:endParaRPr lang="en-GB" dirty="0">
              <a:solidFill>
                <a:srgbClr val="404040"/>
              </a:solidFill>
            </a:endParaRPr>
          </a:p>
        </p:txBody>
      </p:sp>
      <p:sp>
        <p:nvSpPr>
          <p:cNvPr id="80" name="BlokTextu 79">
            <a:extLst>
              <a:ext uri="{FF2B5EF4-FFF2-40B4-BE49-F238E27FC236}">
                <a16:creationId xmlns:a16="http://schemas.microsoft.com/office/drawing/2014/main" id="{67986608-ABEF-4334-B95C-BB8FC8221481}"/>
              </a:ext>
            </a:extLst>
          </p:cNvPr>
          <p:cNvSpPr txBox="1"/>
          <p:nvPr/>
        </p:nvSpPr>
        <p:spPr>
          <a:xfrm>
            <a:off x="4064000" y="5987675"/>
            <a:ext cx="2283036" cy="369332"/>
          </a:xfrm>
          <a:prstGeom prst="rect">
            <a:avLst/>
          </a:prstGeom>
          <a:noFill/>
        </p:spPr>
        <p:txBody>
          <a:bodyPr wrap="square" rtlCol="0">
            <a:spAutoFit/>
          </a:bodyPr>
          <a:lstStyle/>
          <a:p>
            <a:r>
              <a:rPr lang="en-GB" dirty="0" err="1">
                <a:solidFill>
                  <a:srgbClr val="404040"/>
                </a:solidFill>
              </a:rPr>
              <a:t>Proprietario</a:t>
            </a:r>
            <a:r>
              <a:rPr lang="en-GB" dirty="0">
                <a:solidFill>
                  <a:srgbClr val="404040"/>
                </a:solidFill>
              </a:rPr>
              <a:t> </a:t>
            </a:r>
          </a:p>
        </p:txBody>
      </p:sp>
    </p:spTree>
    <p:extLst>
      <p:ext uri="{BB962C8B-B14F-4D97-AF65-F5344CB8AC3E}">
        <p14:creationId xmlns:p14="http://schemas.microsoft.com/office/powerpoint/2010/main" val="2933670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dĺžnik 22">
            <a:extLst>
              <a:ext uri="{FF2B5EF4-FFF2-40B4-BE49-F238E27FC236}">
                <a16:creationId xmlns:a16="http://schemas.microsoft.com/office/drawing/2014/main" id="{CEBC5DD8-19ED-4CF2-8A7A-A55ED6210EED}"/>
              </a:ext>
            </a:extLst>
          </p:cNvPr>
          <p:cNvSpPr/>
          <p:nvPr/>
        </p:nvSpPr>
        <p:spPr>
          <a:xfrm>
            <a:off x="1182255" y="2216727"/>
            <a:ext cx="9981737" cy="32865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bdĺžnik: zaoblené rohy 42">
            <a:extLst>
              <a:ext uri="{FF2B5EF4-FFF2-40B4-BE49-F238E27FC236}">
                <a16:creationId xmlns:a16="http://schemas.microsoft.com/office/drawing/2014/main" id="{D98A8595-3D07-427A-AFF1-DC0F304A7973}"/>
              </a:ext>
            </a:extLst>
          </p:cNvPr>
          <p:cNvSpPr/>
          <p:nvPr/>
        </p:nvSpPr>
        <p:spPr>
          <a:xfrm>
            <a:off x="3891280" y="4098959"/>
            <a:ext cx="2143760" cy="804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bdĺžnik: zaoblené rohy 41">
            <a:extLst>
              <a:ext uri="{FF2B5EF4-FFF2-40B4-BE49-F238E27FC236}">
                <a16:creationId xmlns:a16="http://schemas.microsoft.com/office/drawing/2014/main" id="{6262374E-BEF9-4B18-AAE8-5F0056CE9972}"/>
              </a:ext>
            </a:extLst>
          </p:cNvPr>
          <p:cNvSpPr/>
          <p:nvPr/>
        </p:nvSpPr>
        <p:spPr>
          <a:xfrm>
            <a:off x="6220230" y="4098959"/>
            <a:ext cx="2143760" cy="804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bdĺžnik: zaoblené rohy 14">
            <a:extLst>
              <a:ext uri="{FF2B5EF4-FFF2-40B4-BE49-F238E27FC236}">
                <a16:creationId xmlns:a16="http://schemas.microsoft.com/office/drawing/2014/main" id="{209DB9C9-2736-4CDB-9B9F-19EB42381AC4}"/>
              </a:ext>
            </a:extLst>
          </p:cNvPr>
          <p:cNvSpPr/>
          <p:nvPr/>
        </p:nvSpPr>
        <p:spPr>
          <a:xfrm>
            <a:off x="6192149" y="3047393"/>
            <a:ext cx="2081877" cy="834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br>
              <a:rPr lang="en-US" sz="2800" dirty="0">
                <a:solidFill>
                  <a:srgbClr val="404040"/>
                </a:solidFill>
              </a:rPr>
            </a:br>
            <a:r>
              <a:rPr lang="it-IT" sz="4000" b="1" dirty="0">
                <a:solidFill>
                  <a:srgbClr val="404040"/>
                </a:solidFill>
              </a:rPr>
              <a:t>Fondamenti per l'imprenditoria sociale</a:t>
            </a:r>
            <a:br>
              <a:rPr lang="it-IT" sz="2800" dirty="0">
                <a:solidFill>
                  <a:srgbClr val="404040"/>
                </a:solidFill>
              </a:rPr>
            </a:br>
            <a:r>
              <a:rPr lang="it-IT" sz="2800" dirty="0">
                <a:solidFill>
                  <a:srgbClr val="404040"/>
                </a:solidFill>
              </a:rPr>
              <a:t>2.1 Come è diversa l'imprenditoria sociale?</a:t>
            </a:r>
            <a:endParaRPr lang="en-US"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62" name="Marcador de contenido 11">
            <a:extLst>
              <a:ext uri="{FF2B5EF4-FFF2-40B4-BE49-F238E27FC236}">
                <a16:creationId xmlns:a16="http://schemas.microsoft.com/office/drawing/2014/main" id="{059EDE19-0431-454E-8D6B-753B8892412C}"/>
              </a:ext>
            </a:extLst>
          </p:cNvPr>
          <p:cNvSpPr txBox="1">
            <a:spLocks/>
          </p:cNvSpPr>
          <p:nvPr/>
        </p:nvSpPr>
        <p:spPr>
          <a:xfrm>
            <a:off x="1182255" y="1886671"/>
            <a:ext cx="10125825" cy="436035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it-IT" b="1" dirty="0">
                <a:solidFill>
                  <a:srgbClr val="404040"/>
                </a:solidFill>
              </a:rPr>
              <a:t>Imprese sociali vs. imprese e organizzazioni senza scopo di lucro che massimizzano il profitto:</a:t>
            </a:r>
            <a:endParaRPr lang="en-US" dirty="0">
              <a:solidFill>
                <a:srgbClr val="404040"/>
              </a:solidFill>
            </a:endParaRPr>
          </a:p>
          <a:p>
            <a:pPr marL="0" indent="0" algn="just">
              <a:buNone/>
            </a:pPr>
            <a:endParaRPr lang="en-US" dirty="0">
              <a:solidFill>
                <a:srgbClr val="404040"/>
              </a:solidFill>
            </a:endParaRPr>
          </a:p>
          <a:p>
            <a:pPr marL="0" indent="0" algn="just">
              <a:buNone/>
            </a:pPr>
            <a:endParaRPr lang="en-US" dirty="0">
              <a:solidFill>
                <a:srgbClr val="404040"/>
              </a:solidFill>
            </a:endParaRPr>
          </a:p>
          <a:p>
            <a:pPr marL="0" indent="0" algn="just">
              <a:buNone/>
            </a:pPr>
            <a:endParaRPr lang="en-US" dirty="0">
              <a:solidFill>
                <a:srgbClr val="404040"/>
              </a:solidFill>
            </a:endParaRPr>
          </a:p>
          <a:p>
            <a:pPr marL="0" indent="0" algn="just">
              <a:buNone/>
            </a:pPr>
            <a:endParaRPr lang="en-US" dirty="0">
              <a:solidFill>
                <a:srgbClr val="404040"/>
              </a:solidFill>
            </a:endParaRPr>
          </a:p>
          <a:p>
            <a:pPr marL="0" indent="0" algn="just">
              <a:buNone/>
            </a:pPr>
            <a:endParaRPr lang="en-US" dirty="0">
              <a:solidFill>
                <a:srgbClr val="404040"/>
              </a:solidFill>
            </a:endParaRPr>
          </a:p>
          <a:p>
            <a:pPr marL="0" indent="0" algn="just">
              <a:buNone/>
            </a:pPr>
            <a:endParaRPr lang="en-US" dirty="0">
              <a:solidFill>
                <a:srgbClr val="404040"/>
              </a:solidFill>
            </a:endParaRPr>
          </a:p>
          <a:p>
            <a:pPr marL="0" indent="0" algn="just">
              <a:buNone/>
            </a:pPr>
            <a:endParaRPr lang="en-US" dirty="0">
              <a:solidFill>
                <a:srgbClr val="404040"/>
              </a:solidFill>
            </a:endParaRPr>
          </a:p>
          <a:p>
            <a:pPr marL="0" indent="0" algn="just">
              <a:buNone/>
            </a:pPr>
            <a:r>
              <a:rPr lang="en-US" sz="1700" u="sng" dirty="0" err="1">
                <a:solidFill>
                  <a:srgbClr val="63A537"/>
                </a:solidFill>
              </a:rPr>
              <a:t>Costruire</a:t>
            </a:r>
            <a:r>
              <a:rPr lang="en-US" sz="1700" u="sng" dirty="0">
                <a:solidFill>
                  <a:srgbClr val="63A537"/>
                </a:solidFill>
              </a:rPr>
              <a:t> </a:t>
            </a:r>
            <a:r>
              <a:rPr lang="en-US" sz="1700" u="sng" dirty="0" err="1">
                <a:solidFill>
                  <a:srgbClr val="63A537"/>
                </a:solidFill>
              </a:rPr>
              <a:t>modelli</a:t>
            </a:r>
            <a:r>
              <a:rPr lang="en-US" sz="1700" u="sng" dirty="0">
                <a:solidFill>
                  <a:srgbClr val="63A537"/>
                </a:solidFill>
              </a:rPr>
              <a:t> di business </a:t>
            </a:r>
            <a:r>
              <a:rPr lang="en-US" sz="1700" u="sng" dirty="0" err="1">
                <a:solidFill>
                  <a:srgbClr val="63A537"/>
                </a:solidFill>
              </a:rPr>
              <a:t>sociale</a:t>
            </a:r>
            <a:r>
              <a:rPr lang="en-US" sz="1700" dirty="0">
                <a:solidFill>
                  <a:srgbClr val="404040"/>
                </a:solidFill>
              </a:rPr>
              <a:t>: </a:t>
            </a:r>
            <a:r>
              <a:rPr lang="en-US" sz="1700" dirty="0" err="1">
                <a:solidFill>
                  <a:srgbClr val="404040"/>
                </a:solidFill>
              </a:rPr>
              <a:t>lezioni</a:t>
            </a:r>
            <a:r>
              <a:rPr lang="en-US" sz="1700" dirty="0">
                <a:solidFill>
                  <a:srgbClr val="404040"/>
                </a:solidFill>
              </a:rPr>
              <a:t> </a:t>
            </a:r>
            <a:r>
              <a:rPr lang="en-US" sz="1700" dirty="0" err="1">
                <a:solidFill>
                  <a:srgbClr val="404040"/>
                </a:solidFill>
              </a:rPr>
              <a:t>dall'esperienza</a:t>
            </a:r>
            <a:r>
              <a:rPr lang="en-US" sz="1700" dirty="0">
                <a:solidFill>
                  <a:srgbClr val="404040"/>
                </a:solidFill>
              </a:rPr>
              <a:t> Grameen Muhammad </a:t>
            </a:r>
            <a:r>
              <a:rPr lang="en-US" sz="1700" dirty="0" err="1">
                <a:solidFill>
                  <a:srgbClr val="404040"/>
                </a:solidFill>
              </a:rPr>
              <a:t>Yunus</a:t>
            </a:r>
            <a:r>
              <a:rPr lang="en-US" sz="1700" dirty="0">
                <a:solidFill>
                  <a:srgbClr val="404040"/>
                </a:solidFill>
              </a:rPr>
              <a:t>, Bertrand </a:t>
            </a:r>
            <a:r>
              <a:rPr lang="en-US" sz="1700" dirty="0" err="1">
                <a:solidFill>
                  <a:srgbClr val="404040"/>
                </a:solidFill>
              </a:rPr>
              <a:t>Moingeon</a:t>
            </a:r>
            <a:r>
              <a:rPr lang="en-US" sz="1700" dirty="0">
                <a:solidFill>
                  <a:srgbClr val="404040"/>
                </a:solidFill>
              </a:rPr>
              <a:t> e Laurence Lehmann-Ortega</a:t>
            </a:r>
          </a:p>
        </p:txBody>
      </p:sp>
      <p:cxnSp>
        <p:nvCxnSpPr>
          <p:cNvPr id="4" name="Rovná spojovacia šípka 3">
            <a:extLst>
              <a:ext uri="{FF2B5EF4-FFF2-40B4-BE49-F238E27FC236}">
                <a16:creationId xmlns:a16="http://schemas.microsoft.com/office/drawing/2014/main" id="{4F06AD42-3C9A-4AE3-8D6B-EE68A338EBCB}"/>
              </a:ext>
            </a:extLst>
          </p:cNvPr>
          <p:cNvCxnSpPr>
            <a:cxnSpLocks/>
          </p:cNvCxnSpPr>
          <p:nvPr/>
        </p:nvCxnSpPr>
        <p:spPr>
          <a:xfrm>
            <a:off x="6104288" y="2787779"/>
            <a:ext cx="35815" cy="24122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Rovná spojovacia šípka 28">
            <a:extLst>
              <a:ext uri="{FF2B5EF4-FFF2-40B4-BE49-F238E27FC236}">
                <a16:creationId xmlns:a16="http://schemas.microsoft.com/office/drawing/2014/main" id="{22C4F9C0-C29D-4A8C-91C8-C95B47224255}"/>
              </a:ext>
            </a:extLst>
          </p:cNvPr>
          <p:cNvCxnSpPr>
            <a:cxnSpLocks/>
          </p:cNvCxnSpPr>
          <p:nvPr/>
        </p:nvCxnSpPr>
        <p:spPr>
          <a:xfrm>
            <a:off x="3592945" y="3990307"/>
            <a:ext cx="502458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BlokTextu 10">
            <a:extLst>
              <a:ext uri="{FF2B5EF4-FFF2-40B4-BE49-F238E27FC236}">
                <a16:creationId xmlns:a16="http://schemas.microsoft.com/office/drawing/2014/main" id="{9A65903C-29B2-4928-AA16-55D08D55115D}"/>
              </a:ext>
            </a:extLst>
          </p:cNvPr>
          <p:cNvSpPr txBox="1"/>
          <p:nvPr/>
        </p:nvSpPr>
        <p:spPr>
          <a:xfrm>
            <a:off x="4741487" y="2317587"/>
            <a:ext cx="2863272" cy="646331"/>
          </a:xfrm>
          <a:prstGeom prst="rect">
            <a:avLst/>
          </a:prstGeom>
          <a:noFill/>
        </p:spPr>
        <p:txBody>
          <a:bodyPr wrap="square" rtlCol="0">
            <a:spAutoFit/>
          </a:bodyPr>
          <a:lstStyle/>
          <a:p>
            <a:r>
              <a:rPr lang="en-US" dirty="0" err="1"/>
              <a:t>massimizzazione</a:t>
            </a:r>
            <a:r>
              <a:rPr lang="en-US" dirty="0"/>
              <a:t> del </a:t>
            </a:r>
            <a:r>
              <a:rPr lang="en-US" dirty="0" err="1"/>
              <a:t>profitto</a:t>
            </a:r>
            <a:r>
              <a:rPr lang="en-US" dirty="0"/>
              <a:t> </a:t>
            </a:r>
            <a:r>
              <a:rPr lang="en-US" dirty="0" err="1"/>
              <a:t>finanziario</a:t>
            </a:r>
            <a:endParaRPr lang="en-US" dirty="0"/>
          </a:p>
        </p:txBody>
      </p:sp>
      <p:sp>
        <p:nvSpPr>
          <p:cNvPr id="35" name="BlokTextu 34">
            <a:extLst>
              <a:ext uri="{FF2B5EF4-FFF2-40B4-BE49-F238E27FC236}">
                <a16:creationId xmlns:a16="http://schemas.microsoft.com/office/drawing/2014/main" id="{ABB5D984-C490-497B-A87C-BCAE8F0F90EF}"/>
              </a:ext>
            </a:extLst>
          </p:cNvPr>
          <p:cNvSpPr txBox="1"/>
          <p:nvPr/>
        </p:nvSpPr>
        <p:spPr>
          <a:xfrm>
            <a:off x="4788593" y="5133904"/>
            <a:ext cx="3755332" cy="646331"/>
          </a:xfrm>
          <a:prstGeom prst="rect">
            <a:avLst/>
          </a:prstGeom>
          <a:noFill/>
        </p:spPr>
        <p:txBody>
          <a:bodyPr wrap="square" rtlCol="0">
            <a:spAutoFit/>
          </a:bodyPr>
          <a:lstStyle/>
          <a:p>
            <a:r>
              <a:rPr lang="en-US" dirty="0" err="1"/>
              <a:t>massimizzazione</a:t>
            </a:r>
            <a:r>
              <a:rPr lang="en-US" dirty="0"/>
              <a:t> </a:t>
            </a:r>
            <a:r>
              <a:rPr lang="en-US" dirty="0" err="1"/>
              <a:t>dell'impatto</a:t>
            </a:r>
            <a:r>
              <a:rPr lang="en-US" dirty="0"/>
              <a:t> </a:t>
            </a:r>
            <a:r>
              <a:rPr lang="en-US" dirty="0" err="1"/>
              <a:t>sociale</a:t>
            </a:r>
            <a:endParaRPr lang="en-US" dirty="0"/>
          </a:p>
          <a:p>
            <a:endParaRPr lang="en-US" dirty="0"/>
          </a:p>
        </p:txBody>
      </p:sp>
      <p:sp>
        <p:nvSpPr>
          <p:cNvPr id="14" name="BlokTextu 13">
            <a:extLst>
              <a:ext uri="{FF2B5EF4-FFF2-40B4-BE49-F238E27FC236}">
                <a16:creationId xmlns:a16="http://schemas.microsoft.com/office/drawing/2014/main" id="{8EE2F086-618D-4367-8171-CED7CC35F792}"/>
              </a:ext>
            </a:extLst>
          </p:cNvPr>
          <p:cNvSpPr txBox="1"/>
          <p:nvPr/>
        </p:nvSpPr>
        <p:spPr>
          <a:xfrm>
            <a:off x="6108560" y="3120066"/>
            <a:ext cx="2196407" cy="646331"/>
          </a:xfrm>
          <a:prstGeom prst="rect">
            <a:avLst/>
          </a:prstGeom>
          <a:noFill/>
        </p:spPr>
        <p:txBody>
          <a:bodyPr wrap="square" rtlCol="0">
            <a:spAutoFit/>
          </a:bodyPr>
          <a:lstStyle/>
          <a:p>
            <a:pPr algn="ctr"/>
            <a:r>
              <a:rPr lang="en-US" dirty="0" err="1"/>
              <a:t>Profitto-massimizzare</a:t>
            </a:r>
            <a:r>
              <a:rPr lang="en-US" dirty="0"/>
              <a:t> le </a:t>
            </a:r>
            <a:r>
              <a:rPr lang="en-US" dirty="0" err="1"/>
              <a:t>imprese</a:t>
            </a:r>
            <a:endParaRPr lang="en-US" dirty="0"/>
          </a:p>
        </p:txBody>
      </p:sp>
      <p:sp>
        <p:nvSpPr>
          <p:cNvPr id="37" name="BlokTextu 36">
            <a:extLst>
              <a:ext uri="{FF2B5EF4-FFF2-40B4-BE49-F238E27FC236}">
                <a16:creationId xmlns:a16="http://schemas.microsoft.com/office/drawing/2014/main" id="{64FC04F6-9C74-4879-BF79-1BBA391EE842}"/>
              </a:ext>
            </a:extLst>
          </p:cNvPr>
          <p:cNvSpPr txBox="1"/>
          <p:nvPr/>
        </p:nvSpPr>
        <p:spPr>
          <a:xfrm>
            <a:off x="3931180" y="4177328"/>
            <a:ext cx="2103860" cy="646331"/>
          </a:xfrm>
          <a:prstGeom prst="rect">
            <a:avLst/>
          </a:prstGeom>
          <a:noFill/>
        </p:spPr>
        <p:txBody>
          <a:bodyPr wrap="square" rtlCol="0">
            <a:spAutoFit/>
          </a:bodyPr>
          <a:lstStyle/>
          <a:p>
            <a:pPr algn="ctr"/>
            <a:r>
              <a:rPr lang="it-IT" dirty="0"/>
              <a:t>Organizzazioni senza scopo di lucro</a:t>
            </a:r>
            <a:endParaRPr lang="en-US" dirty="0"/>
          </a:p>
        </p:txBody>
      </p:sp>
      <p:sp>
        <p:nvSpPr>
          <p:cNvPr id="38" name="BlokTextu 37">
            <a:extLst>
              <a:ext uri="{FF2B5EF4-FFF2-40B4-BE49-F238E27FC236}">
                <a16:creationId xmlns:a16="http://schemas.microsoft.com/office/drawing/2014/main" id="{D9544320-DA4E-4A33-828E-24BBB6069D8B}"/>
              </a:ext>
            </a:extLst>
          </p:cNvPr>
          <p:cNvSpPr txBox="1"/>
          <p:nvPr/>
        </p:nvSpPr>
        <p:spPr>
          <a:xfrm>
            <a:off x="6220229" y="4331425"/>
            <a:ext cx="2863272" cy="369332"/>
          </a:xfrm>
          <a:prstGeom prst="rect">
            <a:avLst/>
          </a:prstGeom>
          <a:noFill/>
        </p:spPr>
        <p:txBody>
          <a:bodyPr wrap="square" rtlCol="0">
            <a:spAutoFit/>
          </a:bodyPr>
          <a:lstStyle/>
          <a:p>
            <a:r>
              <a:rPr lang="sk-SK" b="1" dirty="0"/>
              <a:t>IMPRESE SOCIALI</a:t>
            </a:r>
            <a:endParaRPr lang="en-GB" b="1" dirty="0"/>
          </a:p>
        </p:txBody>
      </p:sp>
      <p:sp>
        <p:nvSpPr>
          <p:cNvPr id="39" name="BlokTextu 38">
            <a:extLst>
              <a:ext uri="{FF2B5EF4-FFF2-40B4-BE49-F238E27FC236}">
                <a16:creationId xmlns:a16="http://schemas.microsoft.com/office/drawing/2014/main" id="{77247EBD-A526-42BD-8A6D-494C151DEF29}"/>
              </a:ext>
            </a:extLst>
          </p:cNvPr>
          <p:cNvSpPr txBox="1"/>
          <p:nvPr/>
        </p:nvSpPr>
        <p:spPr>
          <a:xfrm>
            <a:off x="1203973" y="3643363"/>
            <a:ext cx="2863272" cy="646331"/>
          </a:xfrm>
          <a:prstGeom prst="rect">
            <a:avLst/>
          </a:prstGeom>
          <a:noFill/>
        </p:spPr>
        <p:txBody>
          <a:bodyPr wrap="square" rtlCol="0">
            <a:spAutoFit/>
          </a:bodyPr>
          <a:lstStyle/>
          <a:p>
            <a:pPr algn="ctr"/>
            <a:r>
              <a:rPr lang="it-IT" dirty="0"/>
              <a:t>nessun recupero del capitale investito</a:t>
            </a:r>
            <a:endParaRPr lang="en-GB" dirty="0"/>
          </a:p>
        </p:txBody>
      </p:sp>
      <p:sp>
        <p:nvSpPr>
          <p:cNvPr id="40" name="BlokTextu 39">
            <a:extLst>
              <a:ext uri="{FF2B5EF4-FFF2-40B4-BE49-F238E27FC236}">
                <a16:creationId xmlns:a16="http://schemas.microsoft.com/office/drawing/2014/main" id="{3A39A047-CF2D-4C3C-AD99-98BA43F155EC}"/>
              </a:ext>
            </a:extLst>
          </p:cNvPr>
          <p:cNvSpPr txBox="1"/>
          <p:nvPr/>
        </p:nvSpPr>
        <p:spPr>
          <a:xfrm>
            <a:off x="8286405" y="3675697"/>
            <a:ext cx="2863272" cy="646331"/>
          </a:xfrm>
          <a:prstGeom prst="rect">
            <a:avLst/>
          </a:prstGeom>
          <a:noFill/>
        </p:spPr>
        <p:txBody>
          <a:bodyPr wrap="square" rtlCol="0">
            <a:spAutoFit/>
          </a:bodyPr>
          <a:lstStyle/>
          <a:p>
            <a:pPr algn="ctr"/>
            <a:r>
              <a:rPr lang="it-IT" dirty="0"/>
              <a:t>rimborso del capitale investito (autosostenibilità)</a:t>
            </a:r>
            <a:endParaRPr lang="en-GB" dirty="0"/>
          </a:p>
        </p:txBody>
      </p:sp>
    </p:spTree>
    <p:extLst>
      <p:ext uri="{BB962C8B-B14F-4D97-AF65-F5344CB8AC3E}">
        <p14:creationId xmlns:p14="http://schemas.microsoft.com/office/powerpoint/2010/main" val="2847174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br>
              <a:rPr lang="en-US" sz="2800" dirty="0"/>
            </a:br>
            <a:r>
              <a:rPr lang="it-IT" sz="4000" b="1" dirty="0"/>
              <a:t>Fondamenti per l'imprenditoria sociale </a:t>
            </a:r>
            <a:br>
              <a:rPr lang="it-IT" sz="2800" dirty="0"/>
            </a:br>
            <a:r>
              <a:rPr lang="it-IT" sz="2800" dirty="0"/>
              <a:t>2.1 Come è diversa l'imprenditoria sociale?</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219054" y="1930253"/>
            <a:ext cx="9936480" cy="4023360"/>
          </a:xfrm>
        </p:spPr>
        <p:txBody>
          <a:bodyPr>
            <a:normAutofit fontScale="92500" lnSpcReduction="10000"/>
          </a:bodyPr>
          <a:lstStyle/>
          <a:p>
            <a:pPr algn="just"/>
            <a:r>
              <a:rPr lang="it-IT" dirty="0"/>
              <a:t>Spesso, agli occhi del pubblico</a:t>
            </a:r>
            <a:r>
              <a:rPr lang="it-IT" b="1" dirty="0"/>
              <a:t>, l'imprenditoria sociale è principalmente associata all'integrazione di persone svantaggiate.</a:t>
            </a:r>
            <a:endParaRPr lang="en-US" b="1" dirty="0"/>
          </a:p>
          <a:p>
            <a:pPr algn="just"/>
            <a:r>
              <a:rPr lang="it-IT" b="1" dirty="0"/>
              <a:t>MA le missioni sociali possono sostenere il benessere della comunità in molti altri campi oltre alla </a:t>
            </a:r>
            <a:r>
              <a:rPr lang="it-IT" dirty="0"/>
              <a:t>creazione di posti di lavoro e all'inclusione sociale dei gruppi vulnerabili, ad esempio</a:t>
            </a:r>
            <a:r>
              <a:rPr lang="it-IT" b="1" dirty="0"/>
              <a:t>, bisogni culturali, assistenza sanitaria, protezione ambientale, ecc</a:t>
            </a:r>
            <a:endParaRPr lang="en-US" b="1" dirty="0"/>
          </a:p>
          <a:p>
            <a:pPr algn="just"/>
            <a:endParaRPr lang="en-US" dirty="0"/>
          </a:p>
          <a:p>
            <a:pPr algn="just"/>
            <a:endParaRPr lang="en-US" dirty="0"/>
          </a:p>
          <a:p>
            <a:pPr algn="just"/>
            <a:r>
              <a:rPr lang="it-IT" dirty="0"/>
              <a:t>Per un quadro migliore della risposta alla domanda " </a:t>
            </a:r>
            <a:r>
              <a:rPr lang="it-IT" b="1" dirty="0"/>
              <a:t>Che cos'è l'imprenditoria sociale?"</a:t>
            </a:r>
            <a:r>
              <a:rPr lang="it-IT" u="sng" dirty="0">
                <a:solidFill>
                  <a:srgbClr val="63A537"/>
                </a:solidFill>
              </a:rPr>
              <a:t>guarda il video </a:t>
            </a:r>
            <a:r>
              <a:rPr lang="it-IT" dirty="0"/>
              <a:t>realizzato da Cluster per l'Innovazione Eco-Sociale e lo Sviluppo CEDRA Split.</a:t>
            </a:r>
            <a:endParaRPr lang="en-US" dirty="0"/>
          </a:p>
          <a:p>
            <a:pPr algn="just"/>
            <a:r>
              <a:rPr lang="it-IT" dirty="0"/>
              <a:t>Controllare </a:t>
            </a:r>
            <a:r>
              <a:rPr lang="it-IT" b="1" dirty="0"/>
              <a:t>esempi di imprese sociali di successo e progetti di innovazione sociale</a:t>
            </a:r>
            <a:r>
              <a:rPr lang="it-IT" dirty="0"/>
              <a:t> in paesi selezionati descritti nel </a:t>
            </a:r>
            <a:r>
              <a:rPr lang="it-IT" u="sng" dirty="0">
                <a:solidFill>
                  <a:srgbClr val="63A537"/>
                </a:solidFill>
              </a:rPr>
              <a:t>Manuale sull'innovazione sociale </a:t>
            </a:r>
            <a:r>
              <a:rPr lang="it-IT" dirty="0"/>
              <a:t>preparato da esperti slovacchi o </a:t>
            </a:r>
            <a:r>
              <a:rPr lang="it-IT" u="sng" dirty="0">
                <a:solidFill>
                  <a:srgbClr val="63A537"/>
                </a:solidFill>
              </a:rPr>
              <a:t>buone pratiche</a:t>
            </a:r>
            <a:r>
              <a:rPr lang="it-IT" dirty="0"/>
              <a:t> identificate all'interno del progetto BRES, Interreg Europe.</a:t>
            </a:r>
            <a:endParaRPr lang="en-US" dirty="0"/>
          </a:p>
          <a:p>
            <a:pPr algn="just"/>
            <a:endParaRPr lang="en-US" dirty="0"/>
          </a:p>
          <a:p>
            <a:pPr algn="just"/>
            <a:endParaRPr lang="en-US" dirty="0"/>
          </a:p>
          <a:p>
            <a:pPr algn="just"/>
            <a:endParaRPr lang="en-US" dirty="0"/>
          </a:p>
          <a:p>
            <a:pPr algn="just"/>
            <a:endParaRPr lang="en-US"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10" name="Grafický objekt 9" descr="Recyklácia">
            <a:extLst>
              <a:ext uri="{FF2B5EF4-FFF2-40B4-BE49-F238E27FC236}">
                <a16:creationId xmlns:a16="http://schemas.microsoft.com/office/drawing/2014/main" id="{4E1E8B67-83AD-438B-93C9-C48D93F047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1457" y="3579376"/>
            <a:ext cx="368845" cy="368845"/>
          </a:xfrm>
          <a:prstGeom prst="rect">
            <a:avLst/>
          </a:prstGeom>
        </p:spPr>
      </p:pic>
      <p:pic>
        <p:nvPicPr>
          <p:cNvPr id="13" name="Grafický objekt 12" descr="Kiosk">
            <a:extLst>
              <a:ext uri="{FF2B5EF4-FFF2-40B4-BE49-F238E27FC236}">
                <a16:creationId xmlns:a16="http://schemas.microsoft.com/office/drawing/2014/main" id="{379E9B46-C3B3-4455-8929-F7C538E2631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51397" y="3528477"/>
            <a:ext cx="499119" cy="499119"/>
          </a:xfrm>
          <a:prstGeom prst="rect">
            <a:avLst/>
          </a:prstGeom>
        </p:spPr>
      </p:pic>
      <p:pic>
        <p:nvPicPr>
          <p:cNvPr id="15" name="Grafický objekt 14" descr="Veterný mlyn">
            <a:extLst>
              <a:ext uri="{FF2B5EF4-FFF2-40B4-BE49-F238E27FC236}">
                <a16:creationId xmlns:a16="http://schemas.microsoft.com/office/drawing/2014/main" id="{89F12A70-3876-4F1E-80FC-B3FF0BA7BCB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01078" y="3544357"/>
            <a:ext cx="397576" cy="397576"/>
          </a:xfrm>
          <a:prstGeom prst="rect">
            <a:avLst/>
          </a:prstGeom>
        </p:spPr>
      </p:pic>
      <p:pic>
        <p:nvPicPr>
          <p:cNvPr id="17" name="Grafický objekt 16" descr="Krhla">
            <a:extLst>
              <a:ext uri="{FF2B5EF4-FFF2-40B4-BE49-F238E27FC236}">
                <a16:creationId xmlns:a16="http://schemas.microsoft.com/office/drawing/2014/main" id="{09C1AD8B-9E4C-400B-904C-EC468535B5B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81859" y="3484380"/>
            <a:ext cx="521400" cy="521400"/>
          </a:xfrm>
          <a:prstGeom prst="rect">
            <a:avLst/>
          </a:prstGeom>
        </p:spPr>
      </p:pic>
      <p:pic>
        <p:nvPicPr>
          <p:cNvPr id="19" name="Grafický objekt 18" descr="Sociálna sieť">
            <a:extLst>
              <a:ext uri="{FF2B5EF4-FFF2-40B4-BE49-F238E27FC236}">
                <a16:creationId xmlns:a16="http://schemas.microsoft.com/office/drawing/2014/main" id="{966D6ED0-6866-4FF5-AB28-7E49C166E78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52765" y="3544357"/>
            <a:ext cx="431335" cy="431335"/>
          </a:xfrm>
          <a:prstGeom prst="rect">
            <a:avLst/>
          </a:prstGeom>
        </p:spPr>
      </p:pic>
      <p:pic>
        <p:nvPicPr>
          <p:cNvPr id="23" name="Grafický objekt 22" descr="Úľ">
            <a:extLst>
              <a:ext uri="{FF2B5EF4-FFF2-40B4-BE49-F238E27FC236}">
                <a16:creationId xmlns:a16="http://schemas.microsoft.com/office/drawing/2014/main" id="{5D326366-305A-4879-92BF-302B9879EB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55665" y="3557442"/>
            <a:ext cx="445622" cy="445622"/>
          </a:xfrm>
          <a:prstGeom prst="rect">
            <a:avLst/>
          </a:prstGeom>
        </p:spPr>
      </p:pic>
      <p:pic>
        <p:nvPicPr>
          <p:cNvPr id="25" name="Grafický objekt 24" descr="Na zdravie">
            <a:extLst>
              <a:ext uri="{FF2B5EF4-FFF2-40B4-BE49-F238E27FC236}">
                <a16:creationId xmlns:a16="http://schemas.microsoft.com/office/drawing/2014/main" id="{D88E503D-6D86-497E-829C-93F3D63DD8D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155534" y="3566754"/>
            <a:ext cx="455825" cy="455825"/>
          </a:xfrm>
          <a:prstGeom prst="rect">
            <a:avLst/>
          </a:prstGeom>
        </p:spPr>
      </p:pic>
      <p:pic>
        <p:nvPicPr>
          <p:cNvPr id="27" name="Grafický objekt 26" descr="Rastlina">
            <a:extLst>
              <a:ext uri="{FF2B5EF4-FFF2-40B4-BE49-F238E27FC236}">
                <a16:creationId xmlns:a16="http://schemas.microsoft.com/office/drawing/2014/main" id="{93176F96-1BCD-4408-9C4B-2665C3E81672}"/>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075822" y="3528477"/>
            <a:ext cx="439710" cy="439710"/>
          </a:xfrm>
          <a:prstGeom prst="rect">
            <a:avLst/>
          </a:prstGeom>
        </p:spPr>
      </p:pic>
      <p:pic>
        <p:nvPicPr>
          <p:cNvPr id="29" name="Grafický objekt 28" descr="Udržateľnosť">
            <a:extLst>
              <a:ext uri="{FF2B5EF4-FFF2-40B4-BE49-F238E27FC236}">
                <a16:creationId xmlns:a16="http://schemas.microsoft.com/office/drawing/2014/main" id="{8475F593-25C4-48E0-9DAE-1D3B488EBA77}"/>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070686" y="3506671"/>
            <a:ext cx="474409" cy="474409"/>
          </a:xfrm>
          <a:prstGeom prst="rect">
            <a:avLst/>
          </a:prstGeom>
        </p:spPr>
      </p:pic>
      <p:pic>
        <p:nvPicPr>
          <p:cNvPr id="31" name="Grafický objekt 30" descr="Dieliky puzzle">
            <a:extLst>
              <a:ext uri="{FF2B5EF4-FFF2-40B4-BE49-F238E27FC236}">
                <a16:creationId xmlns:a16="http://schemas.microsoft.com/office/drawing/2014/main" id="{E74897B8-786D-4323-A8F5-2DEE2F044FF7}"/>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592930" y="3506196"/>
            <a:ext cx="521400" cy="521400"/>
          </a:xfrm>
          <a:prstGeom prst="rect">
            <a:avLst/>
          </a:prstGeom>
        </p:spPr>
      </p:pic>
      <p:pic>
        <p:nvPicPr>
          <p:cNvPr id="33" name="Grafický objekt 32" descr="Šachové figúrky">
            <a:extLst>
              <a:ext uri="{FF2B5EF4-FFF2-40B4-BE49-F238E27FC236}">
                <a16:creationId xmlns:a16="http://schemas.microsoft.com/office/drawing/2014/main" id="{0DAE00E5-7182-4C80-90AA-03A7B5A09D30}"/>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649823" y="3508918"/>
            <a:ext cx="494146" cy="494146"/>
          </a:xfrm>
          <a:prstGeom prst="rect">
            <a:avLst/>
          </a:prstGeom>
        </p:spPr>
      </p:pic>
      <p:pic>
        <p:nvPicPr>
          <p:cNvPr id="35" name="Grafický objekt 34" descr="Maska na párty">
            <a:extLst>
              <a:ext uri="{FF2B5EF4-FFF2-40B4-BE49-F238E27FC236}">
                <a16:creationId xmlns:a16="http://schemas.microsoft.com/office/drawing/2014/main" id="{E029262B-B920-4E72-ABB5-0282B6DA5AA7}"/>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352122" y="3481664"/>
            <a:ext cx="521400" cy="521400"/>
          </a:xfrm>
          <a:prstGeom prst="rect">
            <a:avLst/>
          </a:prstGeom>
        </p:spPr>
      </p:pic>
      <p:pic>
        <p:nvPicPr>
          <p:cNvPr id="37" name="Grafický objekt 36" descr="Tancovanie">
            <a:extLst>
              <a:ext uri="{FF2B5EF4-FFF2-40B4-BE49-F238E27FC236}">
                <a16:creationId xmlns:a16="http://schemas.microsoft.com/office/drawing/2014/main" id="{84AB1412-DCA5-4B72-99EF-5336572D56FC}"/>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8938166" y="3586869"/>
            <a:ext cx="399585" cy="399585"/>
          </a:xfrm>
          <a:prstGeom prst="rect">
            <a:avLst/>
          </a:prstGeom>
        </p:spPr>
      </p:pic>
      <p:pic>
        <p:nvPicPr>
          <p:cNvPr id="39" name="Grafický objekt 38" descr="Štetec">
            <a:extLst>
              <a:ext uri="{FF2B5EF4-FFF2-40B4-BE49-F238E27FC236}">
                <a16:creationId xmlns:a16="http://schemas.microsoft.com/office/drawing/2014/main" id="{6FAC17E6-34EE-4416-A70F-2E9EE2CD46AE}"/>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8005390" y="3524985"/>
            <a:ext cx="388129" cy="388129"/>
          </a:xfrm>
          <a:prstGeom prst="rect">
            <a:avLst/>
          </a:prstGeom>
        </p:spPr>
      </p:pic>
      <p:pic>
        <p:nvPicPr>
          <p:cNvPr id="41" name="Grafický objekt 40" descr="Paleta">
            <a:extLst>
              <a:ext uri="{FF2B5EF4-FFF2-40B4-BE49-F238E27FC236}">
                <a16:creationId xmlns:a16="http://schemas.microsoft.com/office/drawing/2014/main" id="{6434B617-F35A-4083-9533-15EF88BFA7EA}"/>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7586659" y="3553570"/>
            <a:ext cx="409463" cy="409463"/>
          </a:xfrm>
          <a:prstGeom prst="rect">
            <a:avLst/>
          </a:prstGeom>
        </p:spPr>
      </p:pic>
      <p:pic>
        <p:nvPicPr>
          <p:cNvPr id="43" name="Grafický objekt 42" descr="Dráma">
            <a:extLst>
              <a:ext uri="{FF2B5EF4-FFF2-40B4-BE49-F238E27FC236}">
                <a16:creationId xmlns:a16="http://schemas.microsoft.com/office/drawing/2014/main" id="{EF873D57-445E-4B6C-B186-B1B668F547AC}"/>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9342589" y="3519256"/>
            <a:ext cx="399585" cy="399585"/>
          </a:xfrm>
          <a:prstGeom prst="rect">
            <a:avLst/>
          </a:prstGeom>
        </p:spPr>
      </p:pic>
      <p:pic>
        <p:nvPicPr>
          <p:cNvPr id="45" name="Grafický objekt 44" descr="Bicie">
            <a:extLst>
              <a:ext uri="{FF2B5EF4-FFF2-40B4-BE49-F238E27FC236}">
                <a16:creationId xmlns:a16="http://schemas.microsoft.com/office/drawing/2014/main" id="{DBAFC86A-5A91-4F53-AAEB-A20F3EB5E197}"/>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9832415" y="3579377"/>
            <a:ext cx="397317" cy="397317"/>
          </a:xfrm>
          <a:prstGeom prst="rect">
            <a:avLst/>
          </a:prstGeom>
        </p:spPr>
      </p:pic>
      <p:pic>
        <p:nvPicPr>
          <p:cNvPr id="47" name="Grafický objekt 46" descr="Knihy">
            <a:extLst>
              <a:ext uri="{FF2B5EF4-FFF2-40B4-BE49-F238E27FC236}">
                <a16:creationId xmlns:a16="http://schemas.microsoft.com/office/drawing/2014/main" id="{D953AFA8-70F2-47C3-A7CE-76FC511A703A}"/>
              </a:ext>
            </a:extLst>
          </p:cNvPr>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2539732" y="3551649"/>
            <a:ext cx="380954" cy="380954"/>
          </a:xfrm>
          <a:prstGeom prst="rect">
            <a:avLst/>
          </a:prstGeom>
        </p:spPr>
      </p:pic>
      <p:pic>
        <p:nvPicPr>
          <p:cNvPr id="49" name="Grafický objekt 48" descr="Srdce s pulzom">
            <a:extLst>
              <a:ext uri="{FF2B5EF4-FFF2-40B4-BE49-F238E27FC236}">
                <a16:creationId xmlns:a16="http://schemas.microsoft.com/office/drawing/2014/main" id="{4B4ABA8A-8D5B-4350-B354-46A18FAE77BA}"/>
              </a:ext>
            </a:extLst>
          </p:cNvPr>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398792" y="3507273"/>
            <a:ext cx="474409" cy="474409"/>
          </a:xfrm>
          <a:prstGeom prst="rect">
            <a:avLst/>
          </a:prstGeom>
        </p:spPr>
      </p:pic>
      <p:pic>
        <p:nvPicPr>
          <p:cNvPr id="51" name="Grafický objekt 50" descr="Stetoskop">
            <a:extLst>
              <a:ext uri="{FF2B5EF4-FFF2-40B4-BE49-F238E27FC236}">
                <a16:creationId xmlns:a16="http://schemas.microsoft.com/office/drawing/2014/main" id="{2D66CB6D-141C-40BC-BCBD-8E0DC68CC22E}"/>
              </a:ext>
            </a:extLst>
          </p:cNvPr>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1944375" y="3554000"/>
            <a:ext cx="380954" cy="380954"/>
          </a:xfrm>
          <a:prstGeom prst="rect">
            <a:avLst/>
          </a:prstGeom>
        </p:spPr>
      </p:pic>
      <p:pic>
        <p:nvPicPr>
          <p:cNvPr id="53" name="Grafický objekt 52" descr="Univerzálny prístup">
            <a:extLst>
              <a:ext uri="{FF2B5EF4-FFF2-40B4-BE49-F238E27FC236}">
                <a16:creationId xmlns:a16="http://schemas.microsoft.com/office/drawing/2014/main" id="{4F64E200-ADB1-4EFE-922C-D04C9D2213B9}"/>
              </a:ext>
            </a:extLst>
          </p:cNvPr>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07772" y="3410505"/>
            <a:ext cx="617091" cy="617091"/>
          </a:xfrm>
          <a:prstGeom prst="rect">
            <a:avLst/>
          </a:prstGeom>
        </p:spPr>
      </p:pic>
      <p:pic>
        <p:nvPicPr>
          <p:cNvPr id="55" name="Grafický objekt 54" descr="Odtlačky labiek">
            <a:extLst>
              <a:ext uri="{FF2B5EF4-FFF2-40B4-BE49-F238E27FC236}">
                <a16:creationId xmlns:a16="http://schemas.microsoft.com/office/drawing/2014/main" id="{5FC87ABC-E4BD-4EE4-9C72-A08225B08B90}"/>
              </a:ext>
            </a:extLst>
          </p:cNvPr>
          <p:cNvPicPr>
            <a:picLocks noChangeAspect="1"/>
          </p:cNvPicPr>
          <p:nvPr/>
        </p:nvPicPr>
        <p:blipFill>
          <a:blip r:embed="rId46" cstate="print">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5664827" y="3540342"/>
            <a:ext cx="403567" cy="403567"/>
          </a:xfrm>
          <a:prstGeom prst="rect">
            <a:avLst/>
          </a:prstGeom>
        </p:spPr>
      </p:pic>
      <p:cxnSp>
        <p:nvCxnSpPr>
          <p:cNvPr id="4" name="Priama spojnica 3">
            <a:extLst>
              <a:ext uri="{FF2B5EF4-FFF2-40B4-BE49-F238E27FC236}">
                <a16:creationId xmlns:a16="http://schemas.microsoft.com/office/drawing/2014/main" id="{0DD1631A-8941-3FFB-C957-09C60ABB4EC9}"/>
              </a:ext>
            </a:extLst>
          </p:cNvPr>
          <p:cNvCxnSpPr>
            <a:cxnSpLocks/>
          </p:cNvCxnSpPr>
          <p:nvPr/>
        </p:nvCxnSpPr>
        <p:spPr>
          <a:xfrm>
            <a:off x="1324863" y="4894729"/>
            <a:ext cx="983067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0383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59CF137-441B-2994-B17D-2D0F3CC39010}"/>
              </a:ext>
            </a:extLst>
          </p:cNvPr>
          <p:cNvSpPr>
            <a:spLocks noGrp="1"/>
          </p:cNvSpPr>
          <p:nvPr>
            <p:ph type="body" idx="1"/>
          </p:nvPr>
        </p:nvSpPr>
        <p:spPr>
          <a:xfrm>
            <a:off x="2307245" y="4855358"/>
            <a:ext cx="3565418" cy="364231"/>
          </a:xfrm>
        </p:spPr>
        <p:txBody>
          <a:bodyPr>
            <a:normAutofit fontScale="77500" lnSpcReduction="20000"/>
          </a:bodyPr>
          <a:lstStyle/>
          <a:p>
            <a:r>
              <a:rPr lang="en-US" dirty="0">
                <a:solidFill>
                  <a:srgbClr val="63A537"/>
                </a:solidFill>
              </a:rPr>
              <a:t>Impresa </a:t>
            </a:r>
            <a:r>
              <a:rPr lang="en-US" dirty="0" err="1">
                <a:solidFill>
                  <a:srgbClr val="63A537"/>
                </a:solidFill>
              </a:rPr>
              <a:t>sociale</a:t>
            </a:r>
            <a:endParaRPr lang="en-US" dirty="0">
              <a:solidFill>
                <a:srgbClr val="63A537"/>
              </a:solidFill>
            </a:endParaRPr>
          </a:p>
        </p:txBody>
      </p:sp>
      <p:pic>
        <p:nvPicPr>
          <p:cNvPr id="14" name="Zástupný objekt pre obsah 13" descr="Cieľ">
            <a:extLst>
              <a:ext uri="{FF2B5EF4-FFF2-40B4-BE49-F238E27FC236}">
                <a16:creationId xmlns:a16="http://schemas.microsoft.com/office/drawing/2014/main" id="{A9B749C1-A73D-42B6-844C-8B853D9DBE6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3914" y="5118995"/>
            <a:ext cx="914400" cy="914400"/>
          </a:xfrm>
        </p:spPr>
      </p:pic>
      <p:sp>
        <p:nvSpPr>
          <p:cNvPr id="5" name="Marcador de texto 4">
            <a:extLst>
              <a:ext uri="{FF2B5EF4-FFF2-40B4-BE49-F238E27FC236}">
                <a16:creationId xmlns:a16="http://schemas.microsoft.com/office/drawing/2014/main" id="{A7C389B1-D4D9-70CE-E00E-273D906A897C}"/>
              </a:ext>
            </a:extLst>
          </p:cNvPr>
          <p:cNvSpPr>
            <a:spLocks noGrp="1"/>
          </p:cNvSpPr>
          <p:nvPr>
            <p:ph type="body" sz="quarter" idx="3"/>
          </p:nvPr>
        </p:nvSpPr>
        <p:spPr>
          <a:xfrm>
            <a:off x="6860028" y="4925615"/>
            <a:ext cx="3521526" cy="345196"/>
          </a:xfrm>
        </p:spPr>
        <p:txBody>
          <a:bodyPr>
            <a:normAutofit fontScale="77500" lnSpcReduction="20000"/>
          </a:bodyPr>
          <a:lstStyle/>
          <a:p>
            <a:r>
              <a:rPr lang="en-US" dirty="0" err="1">
                <a:solidFill>
                  <a:srgbClr val="63A537"/>
                </a:solidFill>
              </a:rPr>
              <a:t>Società</a:t>
            </a:r>
            <a:r>
              <a:rPr lang="en-US" dirty="0">
                <a:solidFill>
                  <a:srgbClr val="63A537"/>
                </a:solidFill>
              </a:rPr>
              <a:t> </a:t>
            </a:r>
            <a:r>
              <a:rPr lang="en-US" dirty="0" err="1">
                <a:solidFill>
                  <a:srgbClr val="63A537"/>
                </a:solidFill>
              </a:rPr>
              <a:t>socialmente</a:t>
            </a:r>
            <a:r>
              <a:rPr lang="en-US" dirty="0">
                <a:solidFill>
                  <a:srgbClr val="63A537"/>
                </a:solidFill>
              </a:rPr>
              <a:t> </a:t>
            </a:r>
            <a:r>
              <a:rPr lang="en-US" dirty="0" err="1">
                <a:solidFill>
                  <a:srgbClr val="63A537"/>
                </a:solidFill>
              </a:rPr>
              <a:t>responsabile</a:t>
            </a:r>
            <a:endParaRPr lang="en-US" dirty="0">
              <a:solidFill>
                <a:srgbClr val="63A537"/>
              </a:solidFill>
            </a:endParaRPr>
          </a:p>
        </p:txBody>
      </p:sp>
      <p:sp>
        <p:nvSpPr>
          <p:cNvPr id="7" name="Nadpis 1">
            <a:extLst>
              <a:ext uri="{FF2B5EF4-FFF2-40B4-BE49-F238E27FC236}">
                <a16:creationId xmlns:a16="http://schemas.microsoft.com/office/drawing/2014/main" id="{DF1D7632-DAE1-D511-FF16-17D07C46AB79}"/>
              </a:ext>
            </a:extLst>
          </p:cNvPr>
          <p:cNvSpPr>
            <a:spLocks noGrp="1"/>
          </p:cNvSpPr>
          <p:nvPr>
            <p:ph type="title"/>
          </p:nvPr>
        </p:nvSpPr>
        <p:spPr>
          <a:xfrm>
            <a:off x="1097279" y="287338"/>
            <a:ext cx="10058083" cy="1449387"/>
          </a:xfrm>
        </p:spPr>
        <p:txBody>
          <a:bodyPr>
            <a:normAutofit fontScale="90000"/>
          </a:bodyPr>
          <a:lstStyle/>
          <a:p>
            <a:br>
              <a:rPr lang="en-US" sz="3100" dirty="0"/>
            </a:br>
            <a:r>
              <a:rPr lang="it-IT" sz="4400" b="1" dirty="0"/>
              <a:t>Fondamenti per l'imprenditoria sociale </a:t>
            </a:r>
            <a:br>
              <a:rPr lang="it-IT" sz="3100" dirty="0"/>
            </a:br>
            <a:r>
              <a:rPr lang="it-IT" sz="3100" dirty="0"/>
              <a:t>2.2 Imprenditoria sociale vs. responsabilità sociale d'impresa (CSR)</a:t>
            </a:r>
            <a:endParaRPr lang="en-US" sz="3100" dirty="0"/>
          </a:p>
        </p:txBody>
      </p:sp>
      <p:pic>
        <p:nvPicPr>
          <p:cNvPr id="8" name="Picture 2" descr="Restart">
            <a:extLst>
              <a:ext uri="{FF2B5EF4-FFF2-40B4-BE49-F238E27FC236}">
                <a16:creationId xmlns:a16="http://schemas.microsoft.com/office/drawing/2014/main" id="{52C8F9FA-7D63-04B7-C349-6894E749CB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261717B8-A900-AC0B-722C-67076CC0F0A6}"/>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11" name="Obrázok 10" descr="Obrázok, na ktorom je text&#10;&#10;Automaticky generovaný popis"/>
          <p:cNvPicPr/>
          <p:nvPr/>
        </p:nvPicPr>
        <p:blipFill>
          <a:blip r:embed="rId5"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2" name="Marcador de contenido 17">
            <a:extLst>
              <a:ext uri="{FF2B5EF4-FFF2-40B4-BE49-F238E27FC236}">
                <a16:creationId xmlns:a16="http://schemas.microsoft.com/office/drawing/2014/main" id="{F2119C25-F596-45CF-B308-177CD293A56A}"/>
              </a:ext>
            </a:extLst>
          </p:cNvPr>
          <p:cNvSpPr txBox="1">
            <a:spLocks/>
          </p:cNvSpPr>
          <p:nvPr/>
        </p:nvSpPr>
        <p:spPr>
          <a:xfrm>
            <a:off x="1198044" y="1849450"/>
            <a:ext cx="10058083" cy="113373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just"/>
            <a:endParaRPr lang="es-ES" dirty="0"/>
          </a:p>
        </p:txBody>
      </p:sp>
      <p:sp>
        <p:nvSpPr>
          <p:cNvPr id="9" name="Obdĺžnik 8">
            <a:extLst>
              <a:ext uri="{FF2B5EF4-FFF2-40B4-BE49-F238E27FC236}">
                <a16:creationId xmlns:a16="http://schemas.microsoft.com/office/drawing/2014/main" id="{373AFDDC-8753-43B9-89D8-33447019AF02}"/>
              </a:ext>
            </a:extLst>
          </p:cNvPr>
          <p:cNvSpPr/>
          <p:nvPr/>
        </p:nvSpPr>
        <p:spPr>
          <a:xfrm>
            <a:off x="1198044" y="1781320"/>
            <a:ext cx="9957318" cy="3170099"/>
          </a:xfrm>
          <a:prstGeom prst="rect">
            <a:avLst/>
          </a:prstGeom>
        </p:spPr>
        <p:txBody>
          <a:bodyPr wrap="square">
            <a:spAutoFit/>
          </a:bodyPr>
          <a:lstStyle/>
          <a:p>
            <a:pPr algn="just"/>
            <a:r>
              <a:rPr lang="it-IT" sz="2000" u="sng" dirty="0">
                <a:solidFill>
                  <a:srgbClr val="63A537"/>
                </a:solidFill>
              </a:rPr>
              <a:t>La responsabilità sociale d'impresa (CSR)</a:t>
            </a:r>
            <a:r>
              <a:rPr lang="it-IT" sz="2000" dirty="0">
                <a:solidFill>
                  <a:schemeClr val="tx1">
                    <a:lumMod val="75000"/>
                    <a:lumOff val="25000"/>
                  </a:schemeClr>
                </a:solidFill>
              </a:rPr>
              <a:t> è un modello di business autoregolamentato che aiuta un'azienda a essere socialmente responsabile nei confronti di se stessa, dei suoi stakeholder e del pubblico.</a:t>
            </a:r>
            <a:endParaRPr lang="en-US" sz="2000" dirty="0">
              <a:solidFill>
                <a:schemeClr val="tx1">
                  <a:lumMod val="75000"/>
                  <a:lumOff val="25000"/>
                </a:schemeClr>
              </a:solidFill>
            </a:endParaRPr>
          </a:p>
          <a:p>
            <a:pPr algn="just"/>
            <a:r>
              <a:rPr lang="it-IT" sz="2000" b="1" dirty="0">
                <a:solidFill>
                  <a:schemeClr val="tx1">
                    <a:lumMod val="75000"/>
                    <a:lumOff val="25000"/>
                  </a:schemeClr>
                </a:solidFill>
              </a:rPr>
              <a:t>Un'azienda socialmente responsabile svolge volontariamente attività che contribuiscono, ad esempio, alla protezione dell'ambiente o allo sviluppo della comunità, (</a:t>
            </a:r>
            <a:r>
              <a:rPr lang="it-IT" sz="2000" dirty="0">
                <a:solidFill>
                  <a:schemeClr val="tx1">
                    <a:lumMod val="75000"/>
                    <a:lumOff val="25000"/>
                  </a:schemeClr>
                </a:solidFill>
              </a:rPr>
              <a:t>rilasciano dipendenti per svolgere attività di volontariato, sostengono finanziariamente eventi culturali, ecc.)- </a:t>
            </a:r>
            <a:r>
              <a:rPr lang="it-IT" sz="2000" b="1" dirty="0">
                <a:solidFill>
                  <a:schemeClr val="tx1">
                    <a:lumMod val="75000"/>
                    <a:lumOff val="25000"/>
                  </a:schemeClr>
                </a:solidFill>
              </a:rPr>
              <a:t>MA il suo obiettivo primario è ancora la creazione di profitto!</a:t>
            </a:r>
            <a:endParaRPr lang="en-US" sz="2000" b="1" dirty="0">
              <a:solidFill>
                <a:schemeClr val="tx1">
                  <a:lumMod val="75000"/>
                  <a:lumOff val="25000"/>
                </a:schemeClr>
              </a:solidFill>
            </a:endParaRPr>
          </a:p>
          <a:p>
            <a:pPr algn="just"/>
            <a:endParaRPr lang="en-US" sz="2000" dirty="0">
              <a:solidFill>
                <a:schemeClr val="tx1">
                  <a:lumMod val="75000"/>
                  <a:lumOff val="25000"/>
                </a:schemeClr>
              </a:solidFill>
            </a:endParaRPr>
          </a:p>
          <a:p>
            <a:pPr algn="just"/>
            <a:r>
              <a:rPr lang="it-IT" sz="2000" b="1" dirty="0">
                <a:solidFill>
                  <a:schemeClr val="tx1">
                    <a:lumMod val="75000"/>
                    <a:lumOff val="25000"/>
                  </a:schemeClr>
                </a:solidFill>
              </a:rPr>
              <a:t>Mentre l'obiettivo primario di un'impresa sociale </a:t>
            </a:r>
            <a:r>
              <a:rPr lang="it-IT" sz="2000" dirty="0">
                <a:solidFill>
                  <a:schemeClr val="tx1">
                    <a:lumMod val="75000"/>
                    <a:lumOff val="25000"/>
                  </a:schemeClr>
                </a:solidFill>
              </a:rPr>
              <a:t>è l'adempimento della missione sociale, la creazione di benefici sociali e un impatto positivo sulla comunità.</a:t>
            </a:r>
            <a:endParaRPr lang="en-US" sz="2000" dirty="0">
              <a:solidFill>
                <a:schemeClr val="tx1">
                  <a:lumMod val="75000"/>
                  <a:lumOff val="25000"/>
                </a:schemeClr>
              </a:solidFill>
            </a:endParaRPr>
          </a:p>
        </p:txBody>
      </p:sp>
      <p:pic>
        <p:nvPicPr>
          <p:cNvPr id="15" name="Zástupný objekt pre obsah 13" descr="Cieľ">
            <a:extLst>
              <a:ext uri="{FF2B5EF4-FFF2-40B4-BE49-F238E27FC236}">
                <a16:creationId xmlns:a16="http://schemas.microsoft.com/office/drawing/2014/main" id="{30487773-B0B3-403D-B330-853E0BF5A3FA}"/>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41869" y="5146032"/>
            <a:ext cx="914400" cy="914400"/>
          </a:xfrm>
        </p:spPr>
      </p:pic>
      <p:sp>
        <p:nvSpPr>
          <p:cNvPr id="17" name="BlokTextu 16">
            <a:extLst>
              <a:ext uri="{FF2B5EF4-FFF2-40B4-BE49-F238E27FC236}">
                <a16:creationId xmlns:a16="http://schemas.microsoft.com/office/drawing/2014/main" id="{1C2F68E3-C347-4F55-B357-C4B5A1B19864}"/>
              </a:ext>
            </a:extLst>
          </p:cNvPr>
          <p:cNvSpPr txBox="1"/>
          <p:nvPr/>
        </p:nvSpPr>
        <p:spPr>
          <a:xfrm>
            <a:off x="2307245" y="5195135"/>
            <a:ext cx="2920537" cy="923330"/>
          </a:xfrm>
          <a:prstGeom prst="rect">
            <a:avLst/>
          </a:prstGeom>
          <a:noFill/>
        </p:spPr>
        <p:txBody>
          <a:bodyPr wrap="square" rtlCol="0">
            <a:spAutoFit/>
          </a:bodyPr>
          <a:lstStyle/>
          <a:p>
            <a:r>
              <a:rPr lang="it-IT" dirty="0"/>
              <a:t>L'obiettivo primario è il compimento della </a:t>
            </a:r>
            <a:r>
              <a:rPr lang="it-IT" b="1" dirty="0"/>
              <a:t>missione sociale!</a:t>
            </a:r>
            <a:endParaRPr lang="en-US" b="1" dirty="0"/>
          </a:p>
        </p:txBody>
      </p:sp>
      <p:sp>
        <p:nvSpPr>
          <p:cNvPr id="18" name="BlokTextu 17">
            <a:extLst>
              <a:ext uri="{FF2B5EF4-FFF2-40B4-BE49-F238E27FC236}">
                <a16:creationId xmlns:a16="http://schemas.microsoft.com/office/drawing/2014/main" id="{11AFA401-96E6-489C-A2CA-94F73A2EE499}"/>
              </a:ext>
            </a:extLst>
          </p:cNvPr>
          <p:cNvSpPr txBox="1"/>
          <p:nvPr/>
        </p:nvSpPr>
        <p:spPr>
          <a:xfrm>
            <a:off x="6860028" y="5223271"/>
            <a:ext cx="2722951" cy="923330"/>
          </a:xfrm>
          <a:prstGeom prst="rect">
            <a:avLst/>
          </a:prstGeom>
          <a:noFill/>
        </p:spPr>
        <p:txBody>
          <a:bodyPr wrap="square" rtlCol="0">
            <a:spAutoFit/>
          </a:bodyPr>
          <a:lstStyle/>
          <a:p>
            <a:r>
              <a:rPr lang="it-IT" dirty="0"/>
              <a:t>L'obiettivo principale è la </a:t>
            </a:r>
            <a:r>
              <a:rPr lang="it-IT" b="1" dirty="0"/>
              <a:t>massimizzazione del profitto!</a:t>
            </a:r>
            <a:endParaRPr lang="en-US" b="1" dirty="0"/>
          </a:p>
        </p:txBody>
      </p:sp>
      <p:pic>
        <p:nvPicPr>
          <p:cNvPr id="19" name="Grafický objekt 18" descr="Na zdravie">
            <a:extLst>
              <a:ext uri="{FF2B5EF4-FFF2-40B4-BE49-F238E27FC236}">
                <a16:creationId xmlns:a16="http://schemas.microsoft.com/office/drawing/2014/main" id="{BB58D2B9-F484-4312-99D3-08AAA5EF304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76939" y="5778791"/>
            <a:ext cx="455825" cy="455825"/>
          </a:xfrm>
          <a:prstGeom prst="rect">
            <a:avLst/>
          </a:prstGeom>
        </p:spPr>
      </p:pic>
      <p:pic>
        <p:nvPicPr>
          <p:cNvPr id="21" name="Grafický objekt 20" descr="Skupinový úspech">
            <a:extLst>
              <a:ext uri="{FF2B5EF4-FFF2-40B4-BE49-F238E27FC236}">
                <a16:creationId xmlns:a16="http://schemas.microsoft.com/office/drawing/2014/main" id="{9F915E30-5BC0-4CB1-A2B6-C8B1082C993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37096" y="5669468"/>
            <a:ext cx="601095" cy="601095"/>
          </a:xfrm>
          <a:prstGeom prst="rect">
            <a:avLst/>
          </a:prstGeom>
        </p:spPr>
      </p:pic>
      <p:pic>
        <p:nvPicPr>
          <p:cNvPr id="23" name="Grafický objekt 22" descr="Mince">
            <a:extLst>
              <a:ext uri="{FF2B5EF4-FFF2-40B4-BE49-F238E27FC236}">
                <a16:creationId xmlns:a16="http://schemas.microsoft.com/office/drawing/2014/main" id="{F2C3EF09-79CA-4CDE-BC9B-D533B45935A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58919" y="5471365"/>
            <a:ext cx="512066" cy="512066"/>
          </a:xfrm>
          <a:prstGeom prst="rect">
            <a:avLst/>
          </a:prstGeom>
        </p:spPr>
      </p:pic>
      <p:pic>
        <p:nvPicPr>
          <p:cNvPr id="25" name="Grafický objekt 24" descr="Peniaze">
            <a:extLst>
              <a:ext uri="{FF2B5EF4-FFF2-40B4-BE49-F238E27FC236}">
                <a16:creationId xmlns:a16="http://schemas.microsoft.com/office/drawing/2014/main" id="{8847F7D3-139D-4A85-A665-8190050B4EF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48921" y="5897332"/>
            <a:ext cx="397940" cy="461665"/>
          </a:xfrm>
          <a:prstGeom prst="rect">
            <a:avLst/>
          </a:prstGeom>
        </p:spPr>
      </p:pic>
      <p:pic>
        <p:nvPicPr>
          <p:cNvPr id="27" name="Grafický objekt 26" descr="Šípka, mierna krivka">
            <a:extLst>
              <a:ext uri="{FF2B5EF4-FFF2-40B4-BE49-F238E27FC236}">
                <a16:creationId xmlns:a16="http://schemas.microsoft.com/office/drawing/2014/main" id="{4BA8D1B4-94C4-4BB1-9AA4-D02D5B2FA98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643824">
            <a:off x="9237934" y="5569325"/>
            <a:ext cx="666819" cy="666819"/>
          </a:xfrm>
          <a:prstGeom prst="rect">
            <a:avLst/>
          </a:prstGeom>
        </p:spPr>
      </p:pic>
    </p:spTree>
    <p:extLst>
      <p:ext uri="{BB962C8B-B14F-4D97-AF65-F5344CB8AC3E}">
        <p14:creationId xmlns:p14="http://schemas.microsoft.com/office/powerpoint/2010/main" val="3092616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59CF137-441B-2994-B17D-2D0F3CC39010}"/>
              </a:ext>
            </a:extLst>
          </p:cNvPr>
          <p:cNvSpPr>
            <a:spLocks noGrp="1"/>
          </p:cNvSpPr>
          <p:nvPr>
            <p:ph type="body" idx="1"/>
          </p:nvPr>
        </p:nvSpPr>
        <p:spPr/>
        <p:txBody>
          <a:bodyPr/>
          <a:lstStyle/>
          <a:p>
            <a:r>
              <a:rPr lang="en-US" dirty="0" err="1">
                <a:solidFill>
                  <a:srgbClr val="63A537"/>
                </a:solidFill>
              </a:rPr>
              <a:t>Vantaggio</a:t>
            </a:r>
            <a:endParaRPr lang="en-US" dirty="0">
              <a:solidFill>
                <a:srgbClr val="63A537"/>
              </a:solidFill>
            </a:endParaRPr>
          </a:p>
        </p:txBody>
      </p:sp>
      <p:sp>
        <p:nvSpPr>
          <p:cNvPr id="4" name="Marcador de contenido 3">
            <a:extLst>
              <a:ext uri="{FF2B5EF4-FFF2-40B4-BE49-F238E27FC236}">
                <a16:creationId xmlns:a16="http://schemas.microsoft.com/office/drawing/2014/main" id="{6183E878-EDA9-0F93-835C-F2DC5BE5CEE7}"/>
              </a:ext>
            </a:extLst>
          </p:cNvPr>
          <p:cNvSpPr>
            <a:spLocks noGrp="1"/>
          </p:cNvSpPr>
          <p:nvPr>
            <p:ph sz="half" idx="2"/>
          </p:nvPr>
        </p:nvSpPr>
        <p:spPr/>
        <p:txBody>
          <a:bodyPr>
            <a:normAutofit fontScale="92500" lnSpcReduction="20000"/>
          </a:bodyPr>
          <a:lstStyle/>
          <a:p>
            <a:pPr algn="just">
              <a:buFont typeface="Wingdings" panose="05000000000000000000" pitchFamily="2" charset="2"/>
              <a:buChar char="Ø"/>
            </a:pPr>
            <a:r>
              <a:rPr lang="sk-SK" dirty="0"/>
              <a:t> </a:t>
            </a:r>
            <a:r>
              <a:rPr lang="it-IT" dirty="0"/>
              <a:t>Il valore aggiunto dell'impresa sociale si crea attuando il cambiamento sociale.</a:t>
            </a:r>
            <a:endParaRPr lang="en-US" dirty="0"/>
          </a:p>
          <a:p>
            <a:pPr algn="just">
              <a:buFont typeface="Wingdings" panose="05000000000000000000" pitchFamily="2" charset="2"/>
              <a:buChar char="Ø"/>
            </a:pPr>
            <a:r>
              <a:rPr lang="it-IT" dirty="0"/>
              <a:t>Con il supporto della comunità target, i volontari possono anche essere coinvolti nelle attività dell'organizzazione.</a:t>
            </a:r>
            <a:endParaRPr lang="en-US" dirty="0"/>
          </a:p>
          <a:p>
            <a:pPr algn="just">
              <a:buFont typeface="Wingdings" panose="05000000000000000000" pitchFamily="2" charset="2"/>
              <a:buChar char="Ø"/>
            </a:pPr>
            <a:r>
              <a:rPr lang="it-IT" u="sng" dirty="0">
                <a:solidFill>
                  <a:srgbClr val="63A537"/>
                </a:solidFill>
              </a:rPr>
              <a:t>Si stima</a:t>
            </a:r>
            <a:r>
              <a:rPr lang="it-IT" dirty="0"/>
              <a:t> che la collaborazione e il sostegno agli imprenditori sociali potrebbero avere un impatto positivo sulla vita di quasi 1 miliardo di persone.</a:t>
            </a:r>
            <a:endParaRPr lang="en-US" dirty="0"/>
          </a:p>
          <a:p>
            <a:pPr algn="just">
              <a:buFont typeface="Wingdings" panose="05000000000000000000" pitchFamily="2" charset="2"/>
              <a:buChar char="Ø"/>
            </a:pPr>
            <a:r>
              <a:rPr lang="en-US" dirty="0"/>
              <a:t> </a:t>
            </a:r>
            <a:r>
              <a:rPr lang="it-IT" dirty="0"/>
              <a:t>Crescente sostegno da parte della Commissione europea - la Commissione europea ha preparato un </a:t>
            </a:r>
            <a:r>
              <a:rPr lang="it-IT" u="sng" dirty="0">
                <a:solidFill>
                  <a:srgbClr val="63A537"/>
                </a:solidFill>
              </a:rPr>
              <a:t>piano d'azione per rilanciare l'economia sociale </a:t>
            </a:r>
            <a:r>
              <a:rPr lang="it-IT" dirty="0"/>
              <a:t>e creare posti di lavoro.</a:t>
            </a:r>
            <a:endParaRPr lang="en-US" dirty="0"/>
          </a:p>
        </p:txBody>
      </p:sp>
      <p:sp>
        <p:nvSpPr>
          <p:cNvPr id="5" name="Marcador de texto 4">
            <a:extLst>
              <a:ext uri="{FF2B5EF4-FFF2-40B4-BE49-F238E27FC236}">
                <a16:creationId xmlns:a16="http://schemas.microsoft.com/office/drawing/2014/main" id="{A7C389B1-D4D9-70CE-E00E-273D906A897C}"/>
              </a:ext>
            </a:extLst>
          </p:cNvPr>
          <p:cNvSpPr>
            <a:spLocks noGrp="1"/>
          </p:cNvSpPr>
          <p:nvPr>
            <p:ph type="body" sz="quarter" idx="3"/>
          </p:nvPr>
        </p:nvSpPr>
        <p:spPr/>
        <p:txBody>
          <a:bodyPr/>
          <a:lstStyle/>
          <a:p>
            <a:r>
              <a:rPr lang="en-US" dirty="0" err="1">
                <a:solidFill>
                  <a:srgbClr val="63A537"/>
                </a:solidFill>
              </a:rPr>
              <a:t>sfida</a:t>
            </a:r>
            <a:endParaRPr lang="en-US" dirty="0">
              <a:solidFill>
                <a:srgbClr val="63A537"/>
              </a:solidFill>
            </a:endParaRPr>
          </a:p>
        </p:txBody>
      </p:sp>
      <p:sp>
        <p:nvSpPr>
          <p:cNvPr id="6" name="Marcador de contenido 5">
            <a:extLst>
              <a:ext uri="{FF2B5EF4-FFF2-40B4-BE49-F238E27FC236}">
                <a16:creationId xmlns:a16="http://schemas.microsoft.com/office/drawing/2014/main" id="{16D3B5C7-9159-1B84-A536-62951977B062}"/>
              </a:ext>
            </a:extLst>
          </p:cNvPr>
          <p:cNvSpPr>
            <a:spLocks noGrp="1"/>
          </p:cNvSpPr>
          <p:nvPr>
            <p:ph sz="quarter" idx="4"/>
          </p:nvPr>
        </p:nvSpPr>
        <p:spPr/>
        <p:txBody>
          <a:bodyPr>
            <a:normAutofit fontScale="92500" lnSpcReduction="20000"/>
          </a:bodyPr>
          <a:lstStyle/>
          <a:p>
            <a:pPr algn="just">
              <a:buFont typeface="Wingdings" panose="05000000000000000000" pitchFamily="2" charset="2"/>
              <a:buChar char="Ø"/>
            </a:pPr>
            <a:r>
              <a:rPr lang="it-IT" dirty="0"/>
              <a:t>Senza dimenticare lo spirito imprenditoriale all'interno delle imprese sociali. Il profitto è necessario per la crescita dell'azienda e la massimizzazione dell'impatto sociale.</a:t>
            </a:r>
            <a:endParaRPr lang="en-GB" dirty="0"/>
          </a:p>
          <a:p>
            <a:pPr algn="just">
              <a:buFont typeface="Wingdings" panose="05000000000000000000" pitchFamily="2" charset="2"/>
              <a:buChar char="Ø"/>
            </a:pPr>
            <a:r>
              <a:rPr lang="it-IT" dirty="0"/>
              <a:t>Comunicazione efficace del problema sociale identificato e delle soluzioni che l'impresa sociale offre per aumentare l'esposizione pubblica e il riconoscimento delle imprese sociali.</a:t>
            </a:r>
            <a:endParaRPr lang="en-GB" dirty="0"/>
          </a:p>
          <a:p>
            <a:pPr algn="just">
              <a:buFont typeface="Wingdings" panose="05000000000000000000" pitchFamily="2" charset="2"/>
              <a:buChar char="Ø"/>
            </a:pPr>
            <a:r>
              <a:rPr lang="it-IT" dirty="0"/>
              <a:t>Per ottenere la fiducia degli altri.</a:t>
            </a:r>
            <a:endParaRPr lang="en-GB" dirty="0"/>
          </a:p>
          <a:p>
            <a:pPr algn="just">
              <a:buFont typeface="Wingdings" panose="05000000000000000000" pitchFamily="2" charset="2"/>
              <a:buChar char="Ø"/>
            </a:pPr>
            <a:endParaRPr lang="en-GB" dirty="0"/>
          </a:p>
        </p:txBody>
      </p:sp>
      <p:sp>
        <p:nvSpPr>
          <p:cNvPr id="7" name="Nadpis 1">
            <a:extLst>
              <a:ext uri="{FF2B5EF4-FFF2-40B4-BE49-F238E27FC236}">
                <a16:creationId xmlns:a16="http://schemas.microsoft.com/office/drawing/2014/main" id="{DF1D7632-DAE1-D511-FF16-17D07C46AB79}"/>
              </a:ext>
            </a:extLst>
          </p:cNvPr>
          <p:cNvSpPr>
            <a:spLocks noGrp="1"/>
          </p:cNvSpPr>
          <p:nvPr>
            <p:ph type="title"/>
          </p:nvPr>
        </p:nvSpPr>
        <p:spPr>
          <a:xfrm>
            <a:off x="1096963" y="287338"/>
            <a:ext cx="10058400" cy="1449387"/>
          </a:xfrm>
        </p:spPr>
        <p:txBody>
          <a:bodyPr>
            <a:normAutofit/>
          </a:bodyPr>
          <a:lstStyle/>
          <a:p>
            <a:br>
              <a:rPr lang="en-US" sz="2800" dirty="0"/>
            </a:br>
            <a:r>
              <a:rPr lang="it-IT" sz="4000" b="1" dirty="0"/>
              <a:t>Le basi dell'imprenditoria sociale</a:t>
            </a:r>
            <a:br>
              <a:rPr lang="it-IT" sz="2800" dirty="0"/>
            </a:br>
            <a:r>
              <a:rPr lang="it-IT" sz="2800" dirty="0"/>
              <a:t>2.3 La missione sociale nelle PMI</a:t>
            </a:r>
            <a:endParaRPr lang="en-US" sz="2800" dirty="0"/>
          </a:p>
        </p:txBody>
      </p:sp>
      <p:pic>
        <p:nvPicPr>
          <p:cNvPr id="8" name="Picture 2" descr="Restart">
            <a:extLst>
              <a:ext uri="{FF2B5EF4-FFF2-40B4-BE49-F238E27FC236}">
                <a16:creationId xmlns:a16="http://schemas.microsoft.com/office/drawing/2014/main" id="{52C8F9FA-7D63-04B7-C349-6894E749CB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261717B8-A900-AC0B-722C-67076CC0F0A6}"/>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11" name="Obrázok 10"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32962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76639-151D-737A-A14E-3DC5C8CAC19A}"/>
              </a:ext>
            </a:extLst>
          </p:cNvPr>
          <p:cNvSpPr>
            <a:spLocks noGrp="1"/>
          </p:cNvSpPr>
          <p:nvPr>
            <p:ph type="title"/>
          </p:nvPr>
        </p:nvSpPr>
        <p:spPr/>
        <p:txBody>
          <a:bodyPr/>
          <a:lstStyle/>
          <a:p>
            <a:r>
              <a:rPr lang="es-ES" dirty="0"/>
              <a:t>Obiettivi e obiettivi</a:t>
            </a:r>
          </a:p>
        </p:txBody>
      </p:sp>
      <p:sp>
        <p:nvSpPr>
          <p:cNvPr id="5" name="Rectángulo 4">
            <a:extLst>
              <a:ext uri="{FF2B5EF4-FFF2-40B4-BE49-F238E27FC236}">
                <a16:creationId xmlns:a16="http://schemas.microsoft.com/office/drawing/2014/main" id="{878C812E-2238-0FB9-B6CE-8919409FBB33}"/>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7" name="Picture 2" descr="Restart">
            <a:extLst>
              <a:ext uri="{FF2B5EF4-FFF2-40B4-BE49-F238E27FC236}">
                <a16:creationId xmlns:a16="http://schemas.microsoft.com/office/drawing/2014/main" id="{C04203BA-528C-5F04-2628-C332C8417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a:extLst>
              <a:ext uri="{FF2B5EF4-FFF2-40B4-BE49-F238E27FC236}">
                <a16:creationId xmlns:a16="http://schemas.microsoft.com/office/drawing/2014/main" id="{E8F06718-6545-27B3-6457-611C8A6A55B3}"/>
              </a:ext>
            </a:extLst>
          </p:cNvPr>
          <p:cNvSpPr>
            <a:spLocks noGrp="1"/>
          </p:cNvSpPr>
          <p:nvPr>
            <p:ph sz="half" idx="1"/>
          </p:nvPr>
        </p:nvSpPr>
        <p:spPr>
          <a:xfrm>
            <a:off x="1097278" y="1845734"/>
            <a:ext cx="10127192" cy="4023360"/>
          </a:xfrm>
        </p:spPr>
        <p:txBody>
          <a:bodyPr>
            <a:normAutofit/>
          </a:bodyPr>
          <a:lstStyle/>
          <a:p>
            <a:pPr algn="just"/>
            <a:r>
              <a:rPr lang="it-IT" sz="2200" dirty="0"/>
              <a:t>Alla fine di questo modulo, sarai in grado di:</a:t>
            </a:r>
            <a:endParaRPr lang="en-US" sz="2200" dirty="0"/>
          </a:p>
          <a:p>
            <a:pPr algn="just">
              <a:buFont typeface="Courier New" panose="02070309020205020404" pitchFamily="49" charset="0"/>
              <a:buChar char="o"/>
            </a:pPr>
            <a:r>
              <a:rPr lang="it-IT" dirty="0"/>
              <a:t>Comprendere i fondamenti dello sviluppo sostenibile e i suoi pilastri principali nel mondo degli affari e identificare le principali preoccupazioni perché essere sostenibili può cambiare la direzione umana dello sviluppo</a:t>
            </a:r>
          </a:p>
          <a:p>
            <a:pPr algn="just">
              <a:buFont typeface="Courier New" panose="02070309020205020404" pitchFamily="49" charset="0"/>
              <a:buChar char="o"/>
            </a:pPr>
            <a:r>
              <a:rPr lang="it-IT" dirty="0"/>
              <a:t>Percepire i benefici dell'imprenditoria sociale e la sua differenza con le iniziative RSI e ONG</a:t>
            </a:r>
          </a:p>
          <a:p>
            <a:pPr algn="just">
              <a:buFont typeface="Courier New" panose="02070309020205020404" pitchFamily="49" charset="0"/>
              <a:buChar char="o"/>
            </a:pPr>
            <a:r>
              <a:rPr lang="it-IT" dirty="0"/>
              <a:t>Applicare il pensiero sostenibile-verde all'interno delle operazioni della tua azienda</a:t>
            </a:r>
            <a:endParaRPr lang="en-US" dirty="0"/>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7113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a:xfrm>
            <a:off x="317640" y="530384"/>
            <a:ext cx="3369534" cy="2670020"/>
          </a:xfrm>
        </p:spPr>
        <p:txBody>
          <a:bodyPr>
            <a:normAutofit/>
          </a:bodyPr>
          <a:lstStyle/>
          <a:p>
            <a:pPr algn="ctr"/>
            <a:r>
              <a:rPr lang="en-US" sz="4000" b="1" dirty="0" err="1"/>
              <a:t>Unità</a:t>
            </a:r>
            <a:r>
              <a:rPr lang="en-US" sz="4000" b="1" dirty="0"/>
              <a:t> 3:</a:t>
            </a:r>
            <a:br>
              <a:rPr lang="en-US" sz="4000" b="1" dirty="0"/>
            </a:br>
            <a:r>
              <a:rPr lang="en-US" sz="4000" b="1" dirty="0"/>
              <a:t> </a:t>
            </a:r>
            <a:r>
              <a:rPr lang="en-US" sz="3800" b="1" dirty="0" err="1"/>
              <a:t>Imprenditorialità</a:t>
            </a:r>
            <a:r>
              <a:rPr lang="en-US" sz="3800" b="1" dirty="0"/>
              <a:t> </a:t>
            </a:r>
            <a:r>
              <a:rPr lang="en-US" sz="3800" b="1" dirty="0" err="1"/>
              <a:t>verde</a:t>
            </a:r>
            <a:endParaRPr lang="en-US" sz="3800" b="1" dirty="0"/>
          </a:p>
        </p:txBody>
      </p:sp>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650147"/>
          </a:xfrm>
          <a:prstGeom prst="rect">
            <a:avLst/>
          </a:prstGeom>
        </p:spPr>
        <p:txBody>
          <a:bodyPr wrap="square">
            <a:spAutoFit/>
          </a:bodyPr>
          <a:lstStyle/>
          <a:p>
            <a:r>
              <a:rPr lang="en-US" sz="1200" dirty="0">
                <a:solidFill>
                  <a:schemeClr val="tx1">
                    <a:lumMod val="75000"/>
                    <a:lumOff val="25000"/>
                  </a:schemeClr>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tx1">
                  <a:lumMod val="75000"/>
                  <a:lumOff val="25000"/>
                </a:schemeClr>
              </a:solidFill>
            </a:endParaRP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593444" y="1588982"/>
            <a:ext cx="7140884" cy="4965863"/>
          </a:xfrm>
        </p:spPr>
        <p:txBody>
          <a:bodyPr>
            <a:normAutofit/>
          </a:bodyPr>
          <a:lstStyle/>
          <a:p>
            <a:pPr marL="0" indent="0" algn="just">
              <a:buNone/>
            </a:pPr>
            <a:r>
              <a:rPr lang="it-IT" dirty="0">
                <a:solidFill>
                  <a:srgbClr val="404040"/>
                </a:solidFill>
              </a:rPr>
              <a:t>L'imprenditorialità verde è un sottoinsieme dell'imprenditorialità sostenibile che affronta principalmente le preoccupazioni ambientali ma anche il cambiamento sociale attraverso i suoi prodotti, servizi e operazioni generando profitto. Gli imprenditori verdi sono quindi imprenditori che lavorano per l'eliminazione dell'impatto negativo sull'ambiente, attraverso:</a:t>
            </a:r>
          </a:p>
          <a:p>
            <a:pPr marL="0" indent="0" algn="just">
              <a:buNone/>
            </a:pPr>
            <a:r>
              <a:rPr lang="it-IT" b="1" dirty="0">
                <a:solidFill>
                  <a:srgbClr val="404040"/>
                </a:solidFill>
              </a:rPr>
              <a:t>riduzione delle emissioni di gas serra </a:t>
            </a:r>
            <a:r>
              <a:rPr lang="it-IT" dirty="0">
                <a:solidFill>
                  <a:srgbClr val="404040"/>
                </a:solidFill>
              </a:rPr>
              <a:t>e </a:t>
            </a:r>
            <a:r>
              <a:rPr lang="it-IT" b="1" dirty="0">
                <a:solidFill>
                  <a:srgbClr val="404040"/>
                </a:solidFill>
              </a:rPr>
              <a:t>produzione di rifiuti</a:t>
            </a:r>
            <a:r>
              <a:rPr lang="it-IT" dirty="0">
                <a:solidFill>
                  <a:srgbClr val="404040"/>
                </a:solidFill>
              </a:rPr>
              <a:t>;</a:t>
            </a:r>
            <a:endParaRPr lang="en-US" dirty="0">
              <a:solidFill>
                <a:srgbClr val="404040"/>
              </a:solidFill>
            </a:endParaRPr>
          </a:p>
          <a:p>
            <a:pPr algn="just">
              <a:buFont typeface="Arial" panose="020B0604020202020204" pitchFamily="34" charset="0"/>
              <a:buChar char="•"/>
            </a:pPr>
            <a:r>
              <a:rPr lang="it-IT" dirty="0">
                <a:solidFill>
                  <a:srgbClr val="404040"/>
                </a:solidFill>
              </a:rPr>
              <a:t>miglioramento </a:t>
            </a:r>
            <a:r>
              <a:rPr lang="it-IT" b="1" dirty="0">
                <a:solidFill>
                  <a:srgbClr val="404040"/>
                </a:solidFill>
              </a:rPr>
              <a:t>dell'efficienza energetica </a:t>
            </a:r>
            <a:r>
              <a:rPr lang="it-IT" dirty="0">
                <a:solidFill>
                  <a:srgbClr val="404040"/>
                </a:solidFill>
              </a:rPr>
              <a:t>e investimenti nelle </a:t>
            </a:r>
            <a:r>
              <a:rPr lang="it-IT" b="1" dirty="0">
                <a:solidFill>
                  <a:srgbClr val="404040"/>
                </a:solidFill>
              </a:rPr>
              <a:t>risorse energetiche rinnovabili</a:t>
            </a:r>
            <a:r>
              <a:rPr lang="it-IT" dirty="0">
                <a:solidFill>
                  <a:srgbClr val="404040"/>
                </a:solidFill>
              </a:rPr>
              <a:t>;</a:t>
            </a:r>
            <a:endParaRPr lang="en-US" dirty="0">
              <a:solidFill>
                <a:srgbClr val="404040"/>
              </a:solidFill>
            </a:endParaRPr>
          </a:p>
          <a:p>
            <a:pPr algn="just">
              <a:buFont typeface="Arial" panose="020B0604020202020204" pitchFamily="34" charset="0"/>
              <a:buChar char="•"/>
            </a:pPr>
            <a:r>
              <a:rPr lang="it-IT" dirty="0">
                <a:solidFill>
                  <a:srgbClr val="404040"/>
                </a:solidFill>
              </a:rPr>
              <a:t>protezione e </a:t>
            </a:r>
            <a:r>
              <a:rPr lang="it-IT" b="1" dirty="0">
                <a:solidFill>
                  <a:srgbClr val="404040"/>
                </a:solidFill>
              </a:rPr>
              <a:t>ripristino degli ecosistemi naturali</a:t>
            </a:r>
            <a:r>
              <a:rPr lang="it-IT" dirty="0">
                <a:solidFill>
                  <a:srgbClr val="404040"/>
                </a:solidFill>
              </a:rPr>
              <a:t>;</a:t>
            </a:r>
          </a:p>
          <a:p>
            <a:pPr algn="just">
              <a:buFont typeface="Arial" panose="020B0604020202020204" pitchFamily="34" charset="0"/>
              <a:buChar char="•"/>
            </a:pPr>
            <a:r>
              <a:rPr lang="it-IT" dirty="0">
                <a:solidFill>
                  <a:srgbClr val="404040"/>
                </a:solidFill>
              </a:rPr>
              <a:t>produzione e </a:t>
            </a:r>
            <a:r>
              <a:rPr lang="it-IT" b="1" dirty="0">
                <a:solidFill>
                  <a:srgbClr val="404040"/>
                </a:solidFill>
              </a:rPr>
              <a:t>consumo di prodotti e materiali ecocompatibili</a:t>
            </a:r>
            <a:r>
              <a:rPr lang="it-IT" dirty="0">
                <a:solidFill>
                  <a:srgbClr val="404040"/>
                </a:solidFill>
              </a:rPr>
              <a:t>.</a:t>
            </a:r>
            <a:endParaRPr lang="en-US" dirty="0">
              <a:solidFill>
                <a:srgbClr val="404040"/>
              </a:solidFill>
            </a:endParaRPr>
          </a:p>
          <a:p>
            <a:pPr algn="just">
              <a:buFont typeface="Arial" panose="020B0604020202020204" pitchFamily="34" charset="0"/>
              <a:buChar char="•"/>
            </a:pPr>
            <a:endParaRPr lang="en-US" dirty="0">
              <a:solidFill>
                <a:srgbClr val="404040"/>
              </a:solidFill>
            </a:endParaRPr>
          </a:p>
          <a:p>
            <a:pPr algn="just">
              <a:buFont typeface="Arial" panose="020B0604020202020204" pitchFamily="34" charset="0"/>
              <a:buChar char="•"/>
            </a:pPr>
            <a:endParaRPr lang="en-US" dirty="0">
              <a:solidFill>
                <a:srgbClr val="404040"/>
              </a:solidFill>
            </a:endParaRPr>
          </a:p>
          <a:p>
            <a:pPr algn="just">
              <a:buFont typeface="Arial" panose="020B0604020202020204" pitchFamily="34" charset="0"/>
              <a:buChar char="•"/>
            </a:pPr>
            <a:endParaRPr lang="en-US" dirty="0">
              <a:solidFill>
                <a:srgbClr val="404040"/>
              </a:solidFill>
            </a:endParaRPr>
          </a:p>
          <a:p>
            <a:pPr algn="just">
              <a:buFont typeface="Arial" panose="020B0604020202020204" pitchFamily="34" charset="0"/>
              <a:buChar char="•"/>
            </a:pPr>
            <a:endParaRPr lang="en-US" dirty="0">
              <a:solidFill>
                <a:srgbClr val="404040"/>
              </a:solidFill>
            </a:endParaRPr>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pic>
        <p:nvPicPr>
          <p:cNvPr id="14" name="Grafický objekt 13" descr="Otvorená dlaň s rastlinou obrys">
            <a:extLst>
              <a:ext uri="{FF2B5EF4-FFF2-40B4-BE49-F238E27FC236}">
                <a16:creationId xmlns:a16="http://schemas.microsoft.com/office/drawing/2014/main" id="{9E2B7FB3-A245-36FC-EF67-1892DA2AB5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4986" y="3657597"/>
            <a:ext cx="1345477" cy="1345477"/>
          </a:xfrm>
          <a:prstGeom prst="rect">
            <a:avLst/>
          </a:prstGeom>
        </p:spPr>
      </p:pic>
    </p:spTree>
    <p:extLst>
      <p:ext uri="{BB962C8B-B14F-4D97-AF65-F5344CB8AC3E}">
        <p14:creationId xmlns:p14="http://schemas.microsoft.com/office/powerpoint/2010/main" val="4074251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br>
              <a:rPr lang="es-MX" sz="2800" dirty="0">
                <a:solidFill>
                  <a:srgbClr val="404040"/>
                </a:solidFill>
              </a:rPr>
            </a:br>
            <a:r>
              <a:rPr lang="it-IT" sz="4000" b="1" dirty="0">
                <a:solidFill>
                  <a:srgbClr val="404040"/>
                </a:solidFill>
              </a:rPr>
              <a:t>Green entrepreneurship </a:t>
            </a:r>
            <a:br>
              <a:rPr lang="it-IT" sz="2800" dirty="0">
                <a:solidFill>
                  <a:srgbClr val="404040"/>
                </a:solidFill>
              </a:rPr>
            </a:br>
            <a:r>
              <a:rPr lang="it-IT" sz="2800" dirty="0">
                <a:solidFill>
                  <a:srgbClr val="404040"/>
                </a:solidFill>
              </a:rPr>
              <a:t>3.1 Cos'è l'imprenditorialità verde e i suoi principi</a:t>
            </a:r>
            <a:endParaRPr lang="en-US" sz="2800" dirty="0">
              <a:solidFill>
                <a:srgbClr val="404040"/>
              </a:solidFill>
            </a:endParaRPr>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957112" y="2056209"/>
            <a:ext cx="10198251" cy="1940653"/>
          </a:xfrm>
        </p:spPr>
        <p:txBody>
          <a:bodyPr>
            <a:normAutofit/>
          </a:bodyPr>
          <a:lstStyle/>
          <a:p>
            <a:pPr algn="just"/>
            <a:r>
              <a:rPr lang="it-IT" dirty="0">
                <a:solidFill>
                  <a:srgbClr val="404040"/>
                </a:solidFill>
              </a:rPr>
              <a:t>Per avere un impatto, gli imprenditori verdi devono comunicare informazioni sulle loro attività sostenibili e informare tutte le parti interessate a riguardo. Tuttavia, questo è preceduto da una serie specifica di obiettivi e dalla corretta selezione di strumenti per misurare i progressi (come il monitoraggio dell'impatto ambientale delle operazioni di produzione e dei prodotti durante l'intero ciclo di vita). Inoltre, l'imprenditorialità verde di successo è auspicabile che la rapidità del consumo dei clienti sia più consapevole.</a:t>
            </a:r>
            <a:endParaRPr lang="en-US" dirty="0">
              <a:solidFill>
                <a:srgbClr val="404040"/>
              </a:solidFill>
            </a:endParaRPr>
          </a:p>
        </p:txBody>
      </p:sp>
      <p:pic>
        <p:nvPicPr>
          <p:cNvPr id="4" name="Grafický objekt 3" descr="Marketing obrys">
            <a:extLst>
              <a:ext uri="{FF2B5EF4-FFF2-40B4-BE49-F238E27FC236}">
                <a16:creationId xmlns:a16="http://schemas.microsoft.com/office/drawing/2014/main" id="{2AAC2655-C567-5E51-C9C2-FC08DD4B9F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6327" y="4209661"/>
            <a:ext cx="914400" cy="914400"/>
          </a:xfrm>
          <a:prstGeom prst="rect">
            <a:avLst/>
          </a:prstGeom>
        </p:spPr>
      </p:pic>
      <p:pic>
        <p:nvPicPr>
          <p:cNvPr id="7" name="Grafický objekt 6" descr="Stred terča obrys">
            <a:extLst>
              <a:ext uri="{FF2B5EF4-FFF2-40B4-BE49-F238E27FC236}">
                <a16:creationId xmlns:a16="http://schemas.microsoft.com/office/drawing/2014/main" id="{D6E29851-7091-17C4-556A-EC66F1A5AA7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5255" y="4174147"/>
            <a:ext cx="914400" cy="914400"/>
          </a:xfrm>
          <a:prstGeom prst="rect">
            <a:avLst/>
          </a:prstGeom>
        </p:spPr>
      </p:pic>
      <p:pic>
        <p:nvPicPr>
          <p:cNvPr id="14" name="Grafický objekt 13" descr="Banícke nástroje obrys">
            <a:extLst>
              <a:ext uri="{FF2B5EF4-FFF2-40B4-BE49-F238E27FC236}">
                <a16:creationId xmlns:a16="http://schemas.microsoft.com/office/drawing/2014/main" id="{5B26A89C-B9F3-4BB2-279C-F46B949823C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2611" y="4295464"/>
            <a:ext cx="914400" cy="914400"/>
          </a:xfrm>
          <a:prstGeom prst="rect">
            <a:avLst/>
          </a:prstGeom>
        </p:spPr>
      </p:pic>
      <p:pic>
        <p:nvPicPr>
          <p:cNvPr id="16" name="Grafický objekt 15" descr="Recenzia zákazníka obrys">
            <a:extLst>
              <a:ext uri="{FF2B5EF4-FFF2-40B4-BE49-F238E27FC236}">
                <a16:creationId xmlns:a16="http://schemas.microsoft.com/office/drawing/2014/main" id="{3B96A2E4-42C9-680E-1CB1-54AF04D0355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85432" y="4282146"/>
            <a:ext cx="914400" cy="914400"/>
          </a:xfrm>
          <a:prstGeom prst="rect">
            <a:avLst/>
          </a:prstGeom>
        </p:spPr>
      </p:pic>
      <p:pic>
        <p:nvPicPr>
          <p:cNvPr id="18" name="Grafický objekt 17" descr="Promočná čiapka obrys">
            <a:extLst>
              <a:ext uri="{FF2B5EF4-FFF2-40B4-BE49-F238E27FC236}">
                <a16:creationId xmlns:a16="http://schemas.microsoft.com/office/drawing/2014/main" id="{767E1280-AB14-6A2F-0F5C-BD60A8095EF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192345" y="4241130"/>
            <a:ext cx="914400" cy="914400"/>
          </a:xfrm>
          <a:prstGeom prst="rect">
            <a:avLst/>
          </a:prstGeom>
        </p:spPr>
      </p:pic>
      <p:sp>
        <p:nvSpPr>
          <p:cNvPr id="19" name="BlokTextu 18">
            <a:extLst>
              <a:ext uri="{FF2B5EF4-FFF2-40B4-BE49-F238E27FC236}">
                <a16:creationId xmlns:a16="http://schemas.microsoft.com/office/drawing/2014/main" id="{4677C25D-B6BB-CA6A-6EFC-E03EA1BD01C0}"/>
              </a:ext>
            </a:extLst>
          </p:cNvPr>
          <p:cNvSpPr txBox="1"/>
          <p:nvPr/>
        </p:nvSpPr>
        <p:spPr>
          <a:xfrm>
            <a:off x="639281" y="5283946"/>
            <a:ext cx="1650324" cy="369332"/>
          </a:xfrm>
          <a:prstGeom prst="rect">
            <a:avLst/>
          </a:prstGeom>
          <a:noFill/>
        </p:spPr>
        <p:txBody>
          <a:bodyPr wrap="none" rtlCol="0">
            <a:spAutoFit/>
          </a:bodyPr>
          <a:lstStyle/>
          <a:p>
            <a:r>
              <a:rPr lang="en-US" dirty="0" err="1">
                <a:solidFill>
                  <a:srgbClr val="404040"/>
                </a:solidFill>
              </a:rPr>
              <a:t>Fissare</a:t>
            </a:r>
            <a:r>
              <a:rPr lang="en-US" dirty="0">
                <a:solidFill>
                  <a:srgbClr val="404040"/>
                </a:solidFill>
              </a:rPr>
              <a:t> </a:t>
            </a:r>
            <a:r>
              <a:rPr lang="en-US" dirty="0" err="1">
                <a:solidFill>
                  <a:srgbClr val="404040"/>
                </a:solidFill>
              </a:rPr>
              <a:t>obiettivi</a:t>
            </a:r>
            <a:endParaRPr lang="en-US" dirty="0">
              <a:solidFill>
                <a:srgbClr val="404040"/>
              </a:solidFill>
            </a:endParaRPr>
          </a:p>
        </p:txBody>
      </p:sp>
      <p:sp>
        <p:nvSpPr>
          <p:cNvPr id="20" name="BlokTextu 19">
            <a:extLst>
              <a:ext uri="{FF2B5EF4-FFF2-40B4-BE49-F238E27FC236}">
                <a16:creationId xmlns:a16="http://schemas.microsoft.com/office/drawing/2014/main" id="{EFEC4DB5-E419-2BF6-6C78-FA642C1EB9B7}"/>
              </a:ext>
            </a:extLst>
          </p:cNvPr>
          <p:cNvSpPr txBox="1"/>
          <p:nvPr/>
        </p:nvSpPr>
        <p:spPr>
          <a:xfrm>
            <a:off x="2452556" y="5267347"/>
            <a:ext cx="2971647" cy="369332"/>
          </a:xfrm>
          <a:prstGeom prst="rect">
            <a:avLst/>
          </a:prstGeom>
          <a:noFill/>
        </p:spPr>
        <p:txBody>
          <a:bodyPr wrap="none" rtlCol="0">
            <a:spAutoFit/>
          </a:bodyPr>
          <a:lstStyle/>
          <a:p>
            <a:r>
              <a:rPr lang="en-US" dirty="0" err="1">
                <a:solidFill>
                  <a:srgbClr val="404040"/>
                </a:solidFill>
              </a:rPr>
              <a:t>Informatevi</a:t>
            </a:r>
            <a:r>
              <a:rPr lang="en-US" dirty="0">
                <a:solidFill>
                  <a:srgbClr val="404040"/>
                </a:solidFill>
              </a:rPr>
              <a:t> sui </a:t>
            </a:r>
            <a:r>
              <a:rPr lang="en-US" dirty="0" err="1">
                <a:solidFill>
                  <a:srgbClr val="404040"/>
                </a:solidFill>
              </a:rPr>
              <a:t>vostri</a:t>
            </a:r>
            <a:r>
              <a:rPr lang="en-US" dirty="0">
                <a:solidFill>
                  <a:srgbClr val="404040"/>
                </a:solidFill>
              </a:rPr>
              <a:t> </a:t>
            </a:r>
            <a:r>
              <a:rPr lang="en-US" dirty="0" err="1">
                <a:solidFill>
                  <a:srgbClr val="404040"/>
                </a:solidFill>
              </a:rPr>
              <a:t>impegni</a:t>
            </a:r>
            <a:endParaRPr lang="en-US" dirty="0">
              <a:solidFill>
                <a:srgbClr val="404040"/>
              </a:solidFill>
            </a:endParaRPr>
          </a:p>
        </p:txBody>
      </p:sp>
      <p:sp>
        <p:nvSpPr>
          <p:cNvPr id="21" name="BlokTextu 20">
            <a:extLst>
              <a:ext uri="{FF2B5EF4-FFF2-40B4-BE49-F238E27FC236}">
                <a16:creationId xmlns:a16="http://schemas.microsoft.com/office/drawing/2014/main" id="{543FB03E-7232-F273-D340-28B497D0E19C}"/>
              </a:ext>
            </a:extLst>
          </p:cNvPr>
          <p:cNvSpPr txBox="1"/>
          <p:nvPr/>
        </p:nvSpPr>
        <p:spPr>
          <a:xfrm>
            <a:off x="5454575" y="5284519"/>
            <a:ext cx="1574085" cy="646331"/>
          </a:xfrm>
          <a:prstGeom prst="rect">
            <a:avLst/>
          </a:prstGeom>
          <a:noFill/>
        </p:spPr>
        <p:txBody>
          <a:bodyPr wrap="none" rtlCol="0">
            <a:spAutoFit/>
          </a:bodyPr>
          <a:lstStyle/>
          <a:p>
            <a:r>
              <a:rPr lang="en-US" dirty="0" err="1">
                <a:solidFill>
                  <a:srgbClr val="404040"/>
                </a:solidFill>
              </a:rPr>
              <a:t>Monitorare</a:t>
            </a:r>
            <a:r>
              <a:rPr lang="en-US" dirty="0">
                <a:solidFill>
                  <a:srgbClr val="404040"/>
                </a:solidFill>
              </a:rPr>
              <a:t> </a:t>
            </a:r>
            <a:r>
              <a:rPr lang="en-US" dirty="0" err="1">
                <a:solidFill>
                  <a:srgbClr val="404040"/>
                </a:solidFill>
              </a:rPr>
              <a:t>gli</a:t>
            </a:r>
            <a:r>
              <a:rPr lang="en-US" dirty="0">
                <a:solidFill>
                  <a:srgbClr val="404040"/>
                </a:solidFill>
              </a:rPr>
              <a:t> </a:t>
            </a:r>
          </a:p>
          <a:p>
            <a:pPr algn="ctr"/>
            <a:r>
              <a:rPr lang="en-US" dirty="0" err="1">
                <a:solidFill>
                  <a:srgbClr val="404040"/>
                </a:solidFill>
              </a:rPr>
              <a:t>obiettivi</a:t>
            </a:r>
            <a:endParaRPr lang="en-US" dirty="0">
              <a:solidFill>
                <a:srgbClr val="404040"/>
              </a:solidFill>
            </a:endParaRPr>
          </a:p>
        </p:txBody>
      </p:sp>
      <p:sp>
        <p:nvSpPr>
          <p:cNvPr id="22" name="BlokTextu 21">
            <a:extLst>
              <a:ext uri="{FF2B5EF4-FFF2-40B4-BE49-F238E27FC236}">
                <a16:creationId xmlns:a16="http://schemas.microsoft.com/office/drawing/2014/main" id="{75765D20-30F1-10E6-25D6-9607693301C4}"/>
              </a:ext>
            </a:extLst>
          </p:cNvPr>
          <p:cNvSpPr txBox="1"/>
          <p:nvPr/>
        </p:nvSpPr>
        <p:spPr>
          <a:xfrm>
            <a:off x="7374322" y="5293322"/>
            <a:ext cx="2071080" cy="369332"/>
          </a:xfrm>
          <a:prstGeom prst="rect">
            <a:avLst/>
          </a:prstGeom>
          <a:noFill/>
        </p:spPr>
        <p:txBody>
          <a:bodyPr wrap="none" rtlCol="0">
            <a:spAutoFit/>
          </a:bodyPr>
          <a:lstStyle/>
          <a:p>
            <a:r>
              <a:rPr lang="en-US" dirty="0" err="1">
                <a:solidFill>
                  <a:srgbClr val="404040"/>
                </a:solidFill>
              </a:rPr>
              <a:t>Condividi</a:t>
            </a:r>
            <a:r>
              <a:rPr lang="en-US" dirty="0">
                <a:solidFill>
                  <a:srgbClr val="404040"/>
                </a:solidFill>
              </a:rPr>
              <a:t> </a:t>
            </a:r>
            <a:r>
              <a:rPr lang="en-US" dirty="0" err="1">
                <a:solidFill>
                  <a:srgbClr val="404040"/>
                </a:solidFill>
              </a:rPr>
              <a:t>i</a:t>
            </a:r>
            <a:r>
              <a:rPr lang="en-US" dirty="0">
                <a:solidFill>
                  <a:srgbClr val="404040"/>
                </a:solidFill>
              </a:rPr>
              <a:t> </a:t>
            </a:r>
            <a:r>
              <a:rPr lang="en-US" dirty="0" err="1">
                <a:solidFill>
                  <a:srgbClr val="404040"/>
                </a:solidFill>
              </a:rPr>
              <a:t>progressi</a:t>
            </a:r>
            <a:endParaRPr lang="en-US" dirty="0">
              <a:solidFill>
                <a:srgbClr val="404040"/>
              </a:solidFill>
            </a:endParaRPr>
          </a:p>
        </p:txBody>
      </p:sp>
      <p:sp>
        <p:nvSpPr>
          <p:cNvPr id="23" name="BlokTextu 22">
            <a:extLst>
              <a:ext uri="{FF2B5EF4-FFF2-40B4-BE49-F238E27FC236}">
                <a16:creationId xmlns:a16="http://schemas.microsoft.com/office/drawing/2014/main" id="{E6F31D56-67B3-8D25-64E2-50FE72A76102}"/>
              </a:ext>
            </a:extLst>
          </p:cNvPr>
          <p:cNvSpPr txBox="1"/>
          <p:nvPr/>
        </p:nvSpPr>
        <p:spPr>
          <a:xfrm>
            <a:off x="9517453" y="5288699"/>
            <a:ext cx="1897251" cy="369332"/>
          </a:xfrm>
          <a:prstGeom prst="rect">
            <a:avLst/>
          </a:prstGeom>
          <a:noFill/>
        </p:spPr>
        <p:txBody>
          <a:bodyPr wrap="none" rtlCol="0">
            <a:spAutoFit/>
          </a:bodyPr>
          <a:lstStyle/>
          <a:p>
            <a:r>
              <a:rPr lang="en-US" dirty="0">
                <a:solidFill>
                  <a:srgbClr val="404040"/>
                </a:solidFill>
              </a:rPr>
              <a:t>Educa </a:t>
            </a:r>
            <a:r>
              <a:rPr lang="en-US" dirty="0" err="1">
                <a:solidFill>
                  <a:srgbClr val="404040"/>
                </a:solidFill>
              </a:rPr>
              <a:t>i</a:t>
            </a:r>
            <a:r>
              <a:rPr lang="en-US" dirty="0">
                <a:solidFill>
                  <a:srgbClr val="404040"/>
                </a:solidFill>
              </a:rPr>
              <a:t> </a:t>
            </a:r>
            <a:r>
              <a:rPr lang="en-US" dirty="0" err="1">
                <a:solidFill>
                  <a:srgbClr val="404040"/>
                </a:solidFill>
              </a:rPr>
              <a:t>tuoi</a:t>
            </a:r>
            <a:r>
              <a:rPr lang="en-US" dirty="0">
                <a:solidFill>
                  <a:srgbClr val="404040"/>
                </a:solidFill>
              </a:rPr>
              <a:t> </a:t>
            </a:r>
            <a:r>
              <a:rPr lang="en-US" dirty="0" err="1">
                <a:solidFill>
                  <a:srgbClr val="404040"/>
                </a:solidFill>
              </a:rPr>
              <a:t>clienti</a:t>
            </a:r>
            <a:endParaRPr lang="en-US" dirty="0">
              <a:solidFill>
                <a:srgbClr val="404040"/>
              </a:solidFill>
            </a:endParaRPr>
          </a:p>
        </p:txBody>
      </p:sp>
    </p:spTree>
    <p:extLst>
      <p:ext uri="{BB962C8B-B14F-4D97-AF65-F5344CB8AC3E}">
        <p14:creationId xmlns:p14="http://schemas.microsoft.com/office/powerpoint/2010/main" val="3210363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descr="Obrázok, na ktorom je rastlina&#10;&#10;Automaticky generovaný popis">
            <a:extLst>
              <a:ext uri="{FF2B5EF4-FFF2-40B4-BE49-F238E27FC236}">
                <a16:creationId xmlns:a16="http://schemas.microsoft.com/office/drawing/2014/main" id="{0319B6C1-309F-E639-E178-BB41D21E4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287" y="1886035"/>
            <a:ext cx="5314950" cy="4071830"/>
          </a:xfrm>
          <a:prstGeom prst="rect">
            <a:avLst/>
          </a:prstGeom>
        </p:spPr>
      </p:pic>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br>
              <a:rPr lang="es-MX" sz="2800" dirty="0"/>
            </a:br>
            <a:r>
              <a:rPr lang="it-IT" sz="4000" b="1" dirty="0"/>
              <a:t>Green entrepreneurship </a:t>
            </a:r>
            <a:br>
              <a:rPr lang="it-IT" sz="2800" dirty="0"/>
            </a:br>
            <a:r>
              <a:rPr lang="it-IT" sz="2800" dirty="0"/>
              <a:t>3.1 Cos'è l'imprenditorialità verde e i suoi principi</a:t>
            </a:r>
            <a:endParaRPr lang="en-US" sz="2800" dirty="0"/>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0" y="1989564"/>
            <a:ext cx="6495771" cy="4029548"/>
          </a:xfrm>
        </p:spPr>
        <p:txBody>
          <a:bodyPr>
            <a:normAutofit fontScale="92500"/>
          </a:bodyPr>
          <a:lstStyle/>
          <a:p>
            <a:pPr algn="ctr"/>
            <a:r>
              <a:rPr lang="it-IT" sz="2800" b="1" dirty="0"/>
              <a:t>Come promuovere l'idea di imprenditorialità verde nella tua azienda?</a:t>
            </a:r>
            <a:endParaRPr lang="en-US" sz="2400" dirty="0"/>
          </a:p>
          <a:p>
            <a:pPr algn="ctr"/>
            <a:r>
              <a:rPr lang="it-IT" sz="2400" dirty="0"/>
              <a:t>Guarda la storia di successo dell'imprenditoria verde e lasciati ispirare dall'ecosistema naturale della Terra</a:t>
            </a:r>
          </a:p>
          <a:p>
            <a:pPr algn="ctr"/>
            <a:r>
              <a:rPr lang="en-US" sz="2400" u="sng" dirty="0" err="1">
                <a:solidFill>
                  <a:srgbClr val="63A537"/>
                </a:solidFill>
              </a:rPr>
              <a:t>Clicca</a:t>
            </a:r>
            <a:r>
              <a:rPr lang="en-US" sz="2400" u="sng" dirty="0">
                <a:solidFill>
                  <a:srgbClr val="63A537"/>
                </a:solidFill>
              </a:rPr>
              <a:t> qui</a:t>
            </a:r>
          </a:p>
          <a:p>
            <a:pPr algn="ctr"/>
            <a:endParaRPr lang="en-US" sz="2400" dirty="0"/>
          </a:p>
          <a:p>
            <a:pPr algn="ctr"/>
            <a:r>
              <a:rPr lang="it-IT" sz="2400" dirty="0"/>
              <a:t>Prendi nota che l'imprenditorialità verde si basa sul produrre un reale impatto positivo sull'ambiente e sulla società che ci circonda. Non si tratta delle pratiche di </a:t>
            </a:r>
            <a:r>
              <a:rPr lang="it-IT" sz="2400" u="sng" dirty="0">
                <a:solidFill>
                  <a:srgbClr val="63A537"/>
                </a:solidFill>
              </a:rPr>
              <a:t>greenwashing</a:t>
            </a:r>
            <a:r>
              <a:rPr lang="it-IT" sz="2400" dirty="0"/>
              <a:t>!</a:t>
            </a:r>
            <a:endParaRPr lang="en-US" sz="2400" dirty="0"/>
          </a:p>
        </p:txBody>
      </p:sp>
    </p:spTree>
    <p:extLst>
      <p:ext uri="{BB962C8B-B14F-4D97-AF65-F5344CB8AC3E}">
        <p14:creationId xmlns:p14="http://schemas.microsoft.com/office/powerpoint/2010/main" val="1653509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br>
              <a:rPr lang="es-MX" sz="2800" dirty="0">
                <a:solidFill>
                  <a:srgbClr val="404040"/>
                </a:solidFill>
              </a:rPr>
            </a:br>
            <a:r>
              <a:rPr lang="it-IT" sz="4000" b="1" dirty="0">
                <a:solidFill>
                  <a:srgbClr val="404040"/>
                </a:solidFill>
              </a:rPr>
              <a:t>Imprenditorialità verde </a:t>
            </a:r>
            <a:br>
              <a:rPr lang="it-IT" sz="2800" dirty="0">
                <a:solidFill>
                  <a:srgbClr val="404040"/>
                </a:solidFill>
              </a:rPr>
            </a:br>
            <a:r>
              <a:rPr lang="it-IT" sz="2800" dirty="0">
                <a:solidFill>
                  <a:srgbClr val="404040"/>
                </a:solidFill>
              </a:rPr>
              <a:t>3.2 Come sfruttare il potenziale dell'imprenditoria verde</a:t>
            </a:r>
            <a:endParaRPr lang="en-US" sz="2800" dirty="0">
              <a:solidFill>
                <a:srgbClr val="404040"/>
              </a:solidFill>
            </a:endParaRPr>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791925" y="2637693"/>
            <a:ext cx="10608149" cy="2483583"/>
          </a:xfrm>
        </p:spPr>
        <p:txBody>
          <a:bodyPr>
            <a:normAutofit/>
          </a:bodyPr>
          <a:lstStyle/>
          <a:p>
            <a:pPr algn="ctr"/>
            <a:r>
              <a:rPr lang="it-IT" sz="2800" i="0" dirty="0">
                <a:solidFill>
                  <a:schemeClr val="accent2"/>
                </a:solidFill>
                <a:effectLst/>
              </a:rPr>
              <a:t>"</a:t>
            </a:r>
            <a:r>
              <a:rPr lang="it-IT" sz="2800" b="1" i="0" dirty="0">
                <a:solidFill>
                  <a:schemeClr val="accent2"/>
                </a:solidFill>
                <a:effectLst/>
              </a:rPr>
              <a:t>Tutti i settori dell'economia dovranno cambiare </a:t>
            </a:r>
            <a:r>
              <a:rPr lang="it-IT" sz="2800" i="0" dirty="0">
                <a:solidFill>
                  <a:schemeClr val="accent2"/>
                </a:solidFill>
                <a:effectLst/>
              </a:rPr>
              <a:t>perché il mondo decarbonizzi, stravolgendo i mercati consolidati e creandone di nuovi. Il raggiungimento di un mondo a zero netto entro il 2050 potrebbe rivelarsi la più grande </a:t>
            </a:r>
            <a:r>
              <a:rPr lang="it-IT" sz="2800" b="1" i="0" dirty="0">
                <a:solidFill>
                  <a:schemeClr val="accent2"/>
                </a:solidFill>
                <a:effectLst/>
              </a:rPr>
              <a:t>riallocazione di capitale nella storia</a:t>
            </a:r>
            <a:r>
              <a:rPr lang="it-IT" sz="2800" i="0" dirty="0">
                <a:solidFill>
                  <a:schemeClr val="accent2"/>
                </a:solidFill>
                <a:effectLst/>
              </a:rPr>
              <a:t>.”</a:t>
            </a:r>
          </a:p>
          <a:p>
            <a:pPr algn="ctr"/>
            <a:r>
              <a:rPr lang="en-US" sz="2800" dirty="0">
                <a:solidFill>
                  <a:schemeClr val="accent2"/>
                </a:solidFill>
              </a:rPr>
              <a:t>-</a:t>
            </a:r>
            <a:r>
              <a:rPr lang="en-US" sz="2800" i="0" dirty="0">
                <a:solidFill>
                  <a:schemeClr val="accent2"/>
                </a:solidFill>
                <a:effectLst/>
              </a:rPr>
              <a:t>McKinsey, 2022</a:t>
            </a:r>
            <a:endParaRPr lang="en-US" sz="2800" dirty="0">
              <a:solidFill>
                <a:schemeClr val="accent2"/>
              </a:solidFill>
              <a:effectLst/>
              <a:ea typeface="Times New Roman" panose="02020603050405020304" pitchFamily="18" charset="0"/>
            </a:endParaRPr>
          </a:p>
          <a:p>
            <a:pPr algn="just"/>
            <a:endParaRPr lang="en-US" sz="2800" dirty="0">
              <a:solidFill>
                <a:schemeClr val="accent2"/>
              </a:solidFill>
              <a:effectLst/>
              <a:latin typeface="Times New Roman" panose="02020603050405020304" pitchFamily="18" charset="0"/>
              <a:ea typeface="Times New Roman" panose="02020603050405020304" pitchFamily="18" charset="0"/>
            </a:endParaRPr>
          </a:p>
          <a:p>
            <a:pPr algn="just"/>
            <a:endParaRPr lang="en-US" sz="2800" dirty="0">
              <a:solidFill>
                <a:schemeClr val="accent2"/>
              </a:solidFill>
              <a:effectLst/>
              <a:latin typeface="Times New Roman" panose="02020603050405020304" pitchFamily="18" charset="0"/>
              <a:ea typeface="Times New Roman" panose="02020603050405020304" pitchFamily="18" charset="0"/>
            </a:endParaRPr>
          </a:p>
          <a:p>
            <a:pPr algn="just"/>
            <a:endParaRPr lang="en-US" sz="2800" dirty="0">
              <a:solidFill>
                <a:schemeClr val="accent2"/>
              </a:solidFill>
            </a:endParaRPr>
          </a:p>
        </p:txBody>
      </p:sp>
    </p:spTree>
    <p:extLst>
      <p:ext uri="{BB962C8B-B14F-4D97-AF65-F5344CB8AC3E}">
        <p14:creationId xmlns:p14="http://schemas.microsoft.com/office/powerpoint/2010/main" val="2151683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aoblený obdĺžnik 8">
            <a:extLst>
              <a:ext uri="{FF2B5EF4-FFF2-40B4-BE49-F238E27FC236}">
                <a16:creationId xmlns:a16="http://schemas.microsoft.com/office/drawing/2014/main" id="{E0C1BCA8-576E-CF27-7FDB-CEDB7444B725}"/>
              </a:ext>
            </a:extLst>
          </p:cNvPr>
          <p:cNvSpPr/>
          <p:nvPr/>
        </p:nvSpPr>
        <p:spPr>
          <a:xfrm>
            <a:off x="3680065" y="2006722"/>
            <a:ext cx="2442950" cy="1590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 </a:t>
            </a:r>
            <a:r>
              <a:rPr lang="it-IT" sz="1600" b="1" dirty="0"/>
              <a:t>Alta ricompensa e rischio-idee </a:t>
            </a:r>
            <a:r>
              <a:rPr lang="it-IT" sz="1600" dirty="0"/>
              <a:t>ad alto impatto climatico che richiedono ulteriore innovazione per scalare</a:t>
            </a:r>
            <a:endParaRPr lang="en-US" sz="1600" dirty="0"/>
          </a:p>
        </p:txBody>
      </p:sp>
      <p:sp>
        <p:nvSpPr>
          <p:cNvPr id="10" name="BlokTextu 9">
            <a:extLst>
              <a:ext uri="{FF2B5EF4-FFF2-40B4-BE49-F238E27FC236}">
                <a16:creationId xmlns:a16="http://schemas.microsoft.com/office/drawing/2014/main" id="{F45B1BFE-CD1A-87E3-EFBD-7E6BA0938139}"/>
              </a:ext>
            </a:extLst>
          </p:cNvPr>
          <p:cNvSpPr txBox="1"/>
          <p:nvPr/>
        </p:nvSpPr>
        <p:spPr>
          <a:xfrm>
            <a:off x="1306085" y="2376053"/>
            <a:ext cx="2163798" cy="2862322"/>
          </a:xfrm>
          <a:prstGeom prst="rect">
            <a:avLst/>
          </a:prstGeom>
          <a:noFill/>
        </p:spPr>
        <p:txBody>
          <a:bodyPr wrap="none" rtlCol="0">
            <a:spAutoFit/>
          </a:bodyPr>
          <a:lstStyle/>
          <a:p>
            <a:pPr algn="r"/>
            <a:r>
              <a:rPr lang="sk-SK" dirty="0">
                <a:solidFill>
                  <a:srgbClr val="404040"/>
                </a:solidFill>
              </a:rPr>
              <a:t>ALTO</a:t>
            </a:r>
            <a:endParaRPr lang="es-MX" dirty="0">
              <a:solidFill>
                <a:srgbClr val="404040"/>
              </a:solidFill>
            </a:endParaRPr>
          </a:p>
          <a:p>
            <a:pPr algn="r"/>
            <a:endParaRPr lang="es-MX" dirty="0">
              <a:solidFill>
                <a:srgbClr val="404040"/>
              </a:solidFill>
            </a:endParaRPr>
          </a:p>
          <a:p>
            <a:pPr algn="r"/>
            <a:endParaRPr lang="es-MX" dirty="0">
              <a:solidFill>
                <a:srgbClr val="404040"/>
              </a:solidFill>
            </a:endParaRPr>
          </a:p>
          <a:p>
            <a:pPr algn="r"/>
            <a:endParaRPr lang="es-MX" dirty="0">
              <a:solidFill>
                <a:srgbClr val="404040"/>
              </a:solidFill>
            </a:endParaRPr>
          </a:p>
          <a:p>
            <a:pPr algn="r"/>
            <a:r>
              <a:rPr lang="sk-SK" b="1" dirty="0">
                <a:solidFill>
                  <a:srgbClr val="404040"/>
                </a:solidFill>
              </a:rPr>
              <a:t>IMPATTO CLIMATICO</a:t>
            </a:r>
            <a:endParaRPr lang="es-MX" b="1" dirty="0">
              <a:solidFill>
                <a:srgbClr val="404040"/>
              </a:solidFill>
            </a:endParaRPr>
          </a:p>
          <a:p>
            <a:pPr algn="r"/>
            <a:endParaRPr lang="es-MX" dirty="0">
              <a:solidFill>
                <a:srgbClr val="404040"/>
              </a:solidFill>
            </a:endParaRPr>
          </a:p>
          <a:p>
            <a:pPr algn="r"/>
            <a:endParaRPr lang="es-MX" dirty="0">
              <a:solidFill>
                <a:srgbClr val="404040"/>
              </a:solidFill>
            </a:endParaRPr>
          </a:p>
          <a:p>
            <a:pPr algn="r"/>
            <a:endParaRPr lang="es-MX" dirty="0">
              <a:solidFill>
                <a:srgbClr val="404040"/>
              </a:solidFill>
            </a:endParaRPr>
          </a:p>
          <a:p>
            <a:pPr algn="r"/>
            <a:endParaRPr lang="es-MX" dirty="0">
              <a:solidFill>
                <a:srgbClr val="404040"/>
              </a:solidFill>
            </a:endParaRPr>
          </a:p>
          <a:p>
            <a:pPr algn="r"/>
            <a:r>
              <a:rPr lang="sk-SK" dirty="0">
                <a:solidFill>
                  <a:srgbClr val="404040"/>
                </a:solidFill>
              </a:rPr>
              <a:t>BASSO</a:t>
            </a:r>
          </a:p>
        </p:txBody>
      </p:sp>
      <p:sp>
        <p:nvSpPr>
          <p:cNvPr id="11" name="BlokTextu 10">
            <a:extLst>
              <a:ext uri="{FF2B5EF4-FFF2-40B4-BE49-F238E27FC236}">
                <a16:creationId xmlns:a16="http://schemas.microsoft.com/office/drawing/2014/main" id="{FF8741D8-FE74-019F-B375-884E846FC549}"/>
              </a:ext>
            </a:extLst>
          </p:cNvPr>
          <p:cNvSpPr txBox="1"/>
          <p:nvPr/>
        </p:nvSpPr>
        <p:spPr>
          <a:xfrm>
            <a:off x="3804937" y="5544899"/>
            <a:ext cx="5778441" cy="369332"/>
          </a:xfrm>
          <a:prstGeom prst="rect">
            <a:avLst/>
          </a:prstGeom>
          <a:noFill/>
        </p:spPr>
        <p:txBody>
          <a:bodyPr wrap="none" rtlCol="0">
            <a:spAutoFit/>
          </a:bodyPr>
          <a:lstStyle/>
          <a:p>
            <a:r>
              <a:rPr lang="sk-SK" dirty="0">
                <a:solidFill>
                  <a:srgbClr val="404040"/>
                </a:solidFill>
              </a:rPr>
              <a:t>BASSA </a:t>
            </a:r>
            <a:r>
              <a:rPr lang="es-MX" dirty="0">
                <a:solidFill>
                  <a:srgbClr val="404040"/>
                </a:solidFill>
              </a:rPr>
              <a:t>               </a:t>
            </a:r>
            <a:r>
              <a:rPr lang="sk-SK" b="1" dirty="0">
                <a:solidFill>
                  <a:srgbClr val="404040"/>
                </a:solidFill>
              </a:rPr>
              <a:t>MATURITÀ TECNOLOGICA </a:t>
            </a:r>
            <a:r>
              <a:rPr lang="es-MX" b="1" dirty="0">
                <a:solidFill>
                  <a:srgbClr val="404040"/>
                </a:solidFill>
              </a:rPr>
              <a:t>                       </a:t>
            </a:r>
            <a:r>
              <a:rPr lang="sk-SK" dirty="0">
                <a:solidFill>
                  <a:srgbClr val="404040"/>
                </a:solidFill>
              </a:rPr>
              <a:t>ALTA</a:t>
            </a:r>
          </a:p>
        </p:txBody>
      </p:sp>
      <p:sp>
        <p:nvSpPr>
          <p:cNvPr id="12" name="Zaoblený obdĺžnik 11">
            <a:extLst>
              <a:ext uri="{FF2B5EF4-FFF2-40B4-BE49-F238E27FC236}">
                <a16:creationId xmlns:a16="http://schemas.microsoft.com/office/drawing/2014/main" id="{E32B359E-3C65-2A6F-B311-7C354707A71E}"/>
              </a:ext>
            </a:extLst>
          </p:cNvPr>
          <p:cNvSpPr/>
          <p:nvPr/>
        </p:nvSpPr>
        <p:spPr>
          <a:xfrm>
            <a:off x="3680065" y="3668715"/>
            <a:ext cx="2442950" cy="1590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t>Monitoraggio - </a:t>
            </a:r>
            <a:r>
              <a:rPr lang="it-IT" sz="1500" dirty="0"/>
              <a:t>grandi idee che hanno un impatto climatico inferiore e richiedono ulteriore innovazione per raggiungere la maturità tecnologica</a:t>
            </a:r>
            <a:endParaRPr lang="en-US" sz="1500" dirty="0"/>
          </a:p>
        </p:txBody>
      </p:sp>
      <p:sp>
        <p:nvSpPr>
          <p:cNvPr id="13" name="Zaoblený obdĺžnik 12">
            <a:extLst>
              <a:ext uri="{FF2B5EF4-FFF2-40B4-BE49-F238E27FC236}">
                <a16:creationId xmlns:a16="http://schemas.microsoft.com/office/drawing/2014/main" id="{503E0806-B84C-00B3-E597-357456969607}"/>
              </a:ext>
            </a:extLst>
          </p:cNvPr>
          <p:cNvSpPr/>
          <p:nvPr/>
        </p:nvSpPr>
        <p:spPr>
          <a:xfrm>
            <a:off x="6220823" y="2006722"/>
            <a:ext cx="2442950" cy="159038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Grandi vittorie - </a:t>
            </a:r>
            <a:r>
              <a:rPr lang="it-IT" sz="1600" dirty="0">
                <a:solidFill>
                  <a:schemeClr val="bg1"/>
                </a:solidFill>
              </a:rPr>
              <a:t>grandi idee che potrebbero essere prioritarie per la ricerca immediata e il beneficio climatico</a:t>
            </a:r>
            <a:endParaRPr lang="en-US" sz="1600" dirty="0">
              <a:solidFill>
                <a:schemeClr val="bg1"/>
              </a:solidFill>
            </a:endParaRPr>
          </a:p>
        </p:txBody>
      </p:sp>
      <p:sp>
        <p:nvSpPr>
          <p:cNvPr id="14" name="Zaoblený obdĺžnik 13">
            <a:extLst>
              <a:ext uri="{FF2B5EF4-FFF2-40B4-BE49-F238E27FC236}">
                <a16:creationId xmlns:a16="http://schemas.microsoft.com/office/drawing/2014/main" id="{AAD7A9C5-3ECB-F166-B20B-340640AC5ADD}"/>
              </a:ext>
            </a:extLst>
          </p:cNvPr>
          <p:cNvSpPr/>
          <p:nvPr/>
        </p:nvSpPr>
        <p:spPr>
          <a:xfrm>
            <a:off x="6220823" y="3668715"/>
            <a:ext cx="2442950" cy="1590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t>Azioni rapide - </a:t>
            </a:r>
            <a:r>
              <a:rPr lang="it-IT" sz="1500" dirty="0"/>
              <a:t>grandi idee che sono tecnologicamente mature per scalare, ma hanno un impatto complessivo inferiore sulle emissioni</a:t>
            </a:r>
            <a:endParaRPr lang="en-US" sz="1500" dirty="0"/>
          </a:p>
        </p:txBody>
      </p:sp>
      <p:sp>
        <p:nvSpPr>
          <p:cNvPr id="15" name="BlokTextu 14">
            <a:extLst>
              <a:ext uri="{FF2B5EF4-FFF2-40B4-BE49-F238E27FC236}">
                <a16:creationId xmlns:a16="http://schemas.microsoft.com/office/drawing/2014/main" id="{115D783A-1FD4-F1EF-0AF3-ED029A8B0659}"/>
              </a:ext>
            </a:extLst>
          </p:cNvPr>
          <p:cNvSpPr txBox="1"/>
          <p:nvPr/>
        </p:nvSpPr>
        <p:spPr>
          <a:xfrm>
            <a:off x="628721" y="5914231"/>
            <a:ext cx="10934558" cy="430887"/>
          </a:xfrm>
          <a:prstGeom prst="rect">
            <a:avLst/>
          </a:prstGeom>
          <a:noFill/>
        </p:spPr>
        <p:txBody>
          <a:bodyPr wrap="square" rtlCol="0">
            <a:spAutoFit/>
          </a:bodyPr>
          <a:lstStyle/>
          <a:p>
            <a:r>
              <a:rPr lang="en-US" sz="1100" dirty="0">
                <a:solidFill>
                  <a:srgbClr val="404040"/>
                </a:solidFill>
              </a:rPr>
              <a:t>Source: own processing according to https://</a:t>
            </a:r>
            <a:r>
              <a:rPr lang="en-US" sz="1100" dirty="0" err="1">
                <a:solidFill>
                  <a:srgbClr val="404040"/>
                </a:solidFill>
              </a:rPr>
              <a:t>www.mckinsey.com</a:t>
            </a:r>
            <a:r>
              <a:rPr lang="en-US" sz="1100" dirty="0">
                <a:solidFill>
                  <a:srgbClr val="404040"/>
                </a:solidFill>
              </a:rPr>
              <a:t>/industries/industrials-and-electronics/our-insights/identifying-opportunities-and-starting-to-build-a-new-green-business-in-the-industrial-sector</a:t>
            </a:r>
          </a:p>
        </p:txBody>
      </p:sp>
      <p:sp>
        <p:nvSpPr>
          <p:cNvPr id="16" name="BlokTextu 15">
            <a:extLst>
              <a:ext uri="{FF2B5EF4-FFF2-40B4-BE49-F238E27FC236}">
                <a16:creationId xmlns:a16="http://schemas.microsoft.com/office/drawing/2014/main" id="{373B63F3-6F75-8F4F-AF4C-37AE93E1C37F}"/>
              </a:ext>
            </a:extLst>
          </p:cNvPr>
          <p:cNvSpPr txBox="1"/>
          <p:nvPr/>
        </p:nvSpPr>
        <p:spPr>
          <a:xfrm>
            <a:off x="1725714" y="1078991"/>
            <a:ext cx="9633278" cy="400110"/>
          </a:xfrm>
          <a:prstGeom prst="rect">
            <a:avLst/>
          </a:prstGeom>
          <a:noFill/>
        </p:spPr>
        <p:txBody>
          <a:bodyPr wrap="none" rtlCol="0">
            <a:spAutoFit/>
          </a:bodyPr>
          <a:lstStyle/>
          <a:p>
            <a:r>
              <a:rPr lang="it-IT" sz="2000" dirty="0">
                <a:solidFill>
                  <a:srgbClr val="404040"/>
                </a:solidFill>
              </a:rPr>
              <a:t>Livello di opportunità sostenibile basato sulla maturità tecnologica e sull'impatto climatico:</a:t>
            </a:r>
            <a:endParaRPr lang="en-US" sz="2000" dirty="0">
              <a:solidFill>
                <a:srgbClr val="404040"/>
              </a:solidFill>
            </a:endParaRPr>
          </a:p>
        </p:txBody>
      </p:sp>
      <p:sp>
        <p:nvSpPr>
          <p:cNvPr id="3" name="Obdĺžnik 2"/>
          <p:cNvSpPr/>
          <p:nvPr/>
        </p:nvSpPr>
        <p:spPr>
          <a:xfrm>
            <a:off x="134604" y="6396335"/>
            <a:ext cx="11922792" cy="461665"/>
          </a:xfrm>
          <a:prstGeom prst="rect">
            <a:avLst/>
          </a:prstGeom>
        </p:spPr>
        <p:txBody>
          <a:bodyPr wrap="square">
            <a:spAutoFit/>
          </a:bodyPr>
          <a:lstStyle/>
          <a:p>
            <a:r>
              <a:rPr lang="en-US" sz="1200" dirty="0">
                <a:solidFill>
                  <a:schemeClr val="bg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pic>
        <p:nvPicPr>
          <p:cNvPr id="17"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484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br>
              <a:rPr lang="es-MX" sz="2800" dirty="0">
                <a:solidFill>
                  <a:srgbClr val="404040"/>
                </a:solidFill>
              </a:rPr>
            </a:br>
            <a:r>
              <a:rPr lang="it-IT" sz="4000" b="1" dirty="0">
                <a:solidFill>
                  <a:srgbClr val="404040"/>
                </a:solidFill>
              </a:rPr>
              <a:t>Imprenditorialità verde </a:t>
            </a:r>
            <a:br>
              <a:rPr lang="it-IT" sz="2800" dirty="0">
                <a:solidFill>
                  <a:srgbClr val="404040"/>
                </a:solidFill>
              </a:rPr>
            </a:br>
            <a:r>
              <a:rPr lang="it-IT" sz="2800" dirty="0">
                <a:solidFill>
                  <a:srgbClr val="404040"/>
                </a:solidFill>
              </a:rPr>
              <a:t>3.2 Come sfruttare il potenziale dell'imprenditoria verde</a:t>
            </a:r>
            <a:endParaRPr lang="en-US" sz="2800" dirty="0">
              <a:solidFill>
                <a:srgbClr val="404040"/>
              </a:solidFill>
            </a:endParaRPr>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1097278" y="1822315"/>
            <a:ext cx="10058085" cy="1420743"/>
          </a:xfrm>
        </p:spPr>
        <p:txBody>
          <a:bodyPr>
            <a:normAutofit/>
          </a:bodyPr>
          <a:lstStyle/>
          <a:p>
            <a:pPr algn="just"/>
            <a:r>
              <a:rPr lang="it-IT" sz="1800" dirty="0">
                <a:solidFill>
                  <a:srgbClr val="404040"/>
                </a:solidFill>
              </a:rPr>
              <a:t>Esplora </a:t>
            </a:r>
            <a:r>
              <a:rPr lang="it-IT" sz="1800" b="1" dirty="0">
                <a:solidFill>
                  <a:srgbClr val="404040"/>
                </a:solidFill>
              </a:rPr>
              <a:t>5 passaggi che possono aiutarti a mitigare il rischio e valutare le opportunità sostenibili </a:t>
            </a:r>
            <a:r>
              <a:rPr lang="it-IT" sz="1800" dirty="0">
                <a:solidFill>
                  <a:srgbClr val="404040"/>
                </a:solidFill>
              </a:rPr>
              <a:t>di McKinsey &amp; Company (</a:t>
            </a:r>
            <a:r>
              <a:rPr lang="it-IT" sz="1800" i="1" dirty="0">
                <a:solidFill>
                  <a:srgbClr val="404040"/>
                </a:solidFill>
              </a:rPr>
              <a:t>dalla mappatura delle opportunità per le aziende industriali lungo 11 settori di clienti: agricoltura e gestione del territorio e delle foreste, edifici, gestione del carbonio, beni di consumo, idrogeno, industriali, petrolio e gas, energia, trasporti, rifiuti e acqua</a:t>
            </a:r>
            <a:r>
              <a:rPr lang="it-IT" sz="1800" dirty="0">
                <a:solidFill>
                  <a:srgbClr val="404040"/>
                </a:solidFill>
              </a:rPr>
              <a:t>):</a:t>
            </a:r>
            <a:endParaRPr lang="en-US" sz="1800" dirty="0">
              <a:solidFill>
                <a:srgbClr val="404040"/>
              </a:solidFill>
            </a:endParaRPr>
          </a:p>
          <a:p>
            <a:pPr algn="just"/>
            <a:endParaRPr lang="sk-SK" sz="1400" b="0" i="0" dirty="0">
              <a:solidFill>
                <a:srgbClr val="404040"/>
              </a:solidFill>
              <a:effectLst/>
              <a:latin typeface="Bower"/>
            </a:endParaRPr>
          </a:p>
          <a:p>
            <a:pPr algn="just"/>
            <a:endParaRPr lang="en-US" sz="1600" dirty="0">
              <a:solidFill>
                <a:srgbClr val="404040"/>
              </a:solidFill>
              <a:effectLst/>
              <a:latin typeface="Segoe UI" panose="020B0502040204020203" pitchFamily="34" charset="0"/>
              <a:ea typeface="Times New Roman" panose="02020603050405020304" pitchFamily="18" charset="0"/>
            </a:endParaRPr>
          </a:p>
          <a:p>
            <a:pPr algn="just"/>
            <a:endParaRPr lang="en-US" sz="1600" dirty="0">
              <a:solidFill>
                <a:srgbClr val="404040"/>
              </a:solidFill>
              <a:effectLst/>
              <a:latin typeface="Times New Roman" panose="02020603050405020304" pitchFamily="18" charset="0"/>
              <a:ea typeface="Times New Roman" panose="02020603050405020304" pitchFamily="18" charset="0"/>
            </a:endParaRPr>
          </a:p>
          <a:p>
            <a:pPr algn="just"/>
            <a:endParaRPr lang="en-US" sz="1600" dirty="0">
              <a:solidFill>
                <a:srgbClr val="404040"/>
              </a:solidFill>
              <a:effectLst/>
              <a:latin typeface="Times New Roman" panose="02020603050405020304" pitchFamily="18" charset="0"/>
              <a:ea typeface="Times New Roman" panose="02020603050405020304" pitchFamily="18" charset="0"/>
            </a:endParaRPr>
          </a:p>
          <a:p>
            <a:pPr algn="just"/>
            <a:endParaRPr lang="en-US" sz="1600" dirty="0">
              <a:solidFill>
                <a:srgbClr val="404040"/>
              </a:solidFill>
              <a:effectLst/>
              <a:latin typeface="Times New Roman" panose="02020603050405020304" pitchFamily="18" charset="0"/>
              <a:ea typeface="Times New Roman" panose="02020603050405020304" pitchFamily="18" charset="0"/>
            </a:endParaRPr>
          </a:p>
          <a:p>
            <a:pPr algn="just"/>
            <a:endParaRPr lang="en-US" sz="1800" dirty="0">
              <a:solidFill>
                <a:srgbClr val="404040"/>
              </a:solidFill>
            </a:endParaRPr>
          </a:p>
        </p:txBody>
      </p:sp>
      <p:sp>
        <p:nvSpPr>
          <p:cNvPr id="7" name="Zaoblený obdĺžnik 6">
            <a:extLst>
              <a:ext uri="{FF2B5EF4-FFF2-40B4-BE49-F238E27FC236}">
                <a16:creationId xmlns:a16="http://schemas.microsoft.com/office/drawing/2014/main" id="{BEA8FADC-B5ED-3AD4-CF5F-BAD0A9A85368}"/>
              </a:ext>
            </a:extLst>
          </p:cNvPr>
          <p:cNvSpPr/>
          <p:nvPr/>
        </p:nvSpPr>
        <p:spPr>
          <a:xfrm>
            <a:off x="1084319" y="3243058"/>
            <a:ext cx="5822452" cy="298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404040"/>
                </a:solidFill>
                <a:effectLst/>
                <a:latin typeface="Segoe UI" panose="020B0502040204020203" pitchFamily="34" charset="0"/>
                <a:ea typeface="Times New Roman" panose="02020603050405020304" pitchFamily="18" charset="0"/>
              </a:rPr>
              <a:t>1. Valutare le prospettive di valore</a:t>
            </a:r>
            <a:endParaRPr lang="en-US" sz="1600" b="0" i="0" dirty="0">
              <a:solidFill>
                <a:srgbClr val="404040"/>
              </a:solidFill>
              <a:effectLst/>
              <a:latin typeface="Bower"/>
            </a:endParaRPr>
          </a:p>
        </p:txBody>
      </p:sp>
      <p:sp>
        <p:nvSpPr>
          <p:cNvPr id="11" name="BlokTextu 10">
            <a:extLst>
              <a:ext uri="{FF2B5EF4-FFF2-40B4-BE49-F238E27FC236}">
                <a16:creationId xmlns:a16="http://schemas.microsoft.com/office/drawing/2014/main" id="{B50DE9DB-3D0F-795D-4465-DA0E0E6E40F4}"/>
              </a:ext>
            </a:extLst>
          </p:cNvPr>
          <p:cNvSpPr txBox="1"/>
          <p:nvPr/>
        </p:nvSpPr>
        <p:spPr>
          <a:xfrm>
            <a:off x="944088" y="3898765"/>
            <a:ext cx="10058084" cy="1754326"/>
          </a:xfrm>
          <a:prstGeom prst="rect">
            <a:avLst/>
          </a:prstGeom>
          <a:noFill/>
        </p:spPr>
        <p:txBody>
          <a:bodyPr wrap="square" rtlCol="0">
            <a:spAutoFit/>
          </a:bodyPr>
          <a:lstStyle/>
          <a:p>
            <a:pPr marL="285750" indent="-285750" algn="just">
              <a:buFont typeface="Arial" panose="020B0604020202020204" pitchFamily="34" charset="0"/>
              <a:buChar char="•"/>
            </a:pPr>
            <a:r>
              <a:rPr lang="it-IT" dirty="0">
                <a:solidFill>
                  <a:srgbClr val="404040"/>
                </a:solidFill>
              </a:rPr>
              <a:t>McKinsey stima che da 9 trilioni a 12 trilioni di opportunità di investimento in sostenibilità emergeranno entro il 2030</a:t>
            </a:r>
          </a:p>
          <a:p>
            <a:pPr marL="285750" indent="-285750" algn="just">
              <a:buFont typeface="Arial" panose="020B0604020202020204" pitchFamily="34" charset="0"/>
              <a:buChar char="•"/>
            </a:pPr>
            <a:r>
              <a:rPr lang="it-IT" dirty="0">
                <a:solidFill>
                  <a:srgbClr val="404040"/>
                </a:solidFill>
              </a:rPr>
              <a:t>Le aziende possono trarre vantaggio dall'identificazione di specifici temi di investimento all'interno di diversi settori e dalla valutazione del valore di ciascun tema</a:t>
            </a:r>
          </a:p>
          <a:p>
            <a:pPr marL="285750" indent="-285750" algn="just">
              <a:buFont typeface="Arial" panose="020B0604020202020204" pitchFamily="34" charset="0"/>
              <a:buChar char="•"/>
            </a:pPr>
            <a:r>
              <a:rPr lang="it-IT" dirty="0">
                <a:solidFill>
                  <a:srgbClr val="404040"/>
                </a:solidFill>
              </a:rPr>
              <a:t>Fornendo maggiore chiarezza sul potenziale di valore, tali segmentazioni possono aiutare i leader non solo a dare priorità alle loro opportunità, ma anche a creare supporto per nuove iniziative verdi</a:t>
            </a:r>
            <a:endParaRPr lang="en-US" dirty="0">
              <a:solidFill>
                <a:srgbClr val="404040"/>
              </a:solidFill>
            </a:endParaRPr>
          </a:p>
        </p:txBody>
      </p:sp>
    </p:spTree>
    <p:extLst>
      <p:ext uri="{BB962C8B-B14F-4D97-AF65-F5344CB8AC3E}">
        <p14:creationId xmlns:p14="http://schemas.microsoft.com/office/powerpoint/2010/main" val="2140092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br>
              <a:rPr lang="es-MX" sz="2800" dirty="0">
                <a:solidFill>
                  <a:srgbClr val="404040"/>
                </a:solidFill>
              </a:rPr>
            </a:br>
            <a:r>
              <a:rPr lang="it-IT" sz="4000" b="1" dirty="0">
                <a:solidFill>
                  <a:srgbClr val="404040"/>
                </a:solidFill>
              </a:rPr>
              <a:t>Imprenditorialità verde </a:t>
            </a:r>
            <a:br>
              <a:rPr lang="it-IT" sz="2800" dirty="0">
                <a:solidFill>
                  <a:srgbClr val="404040"/>
                </a:solidFill>
              </a:rPr>
            </a:br>
            <a:r>
              <a:rPr lang="it-IT" sz="2800" dirty="0">
                <a:solidFill>
                  <a:srgbClr val="404040"/>
                </a:solidFill>
              </a:rPr>
              <a:t>3.2 Come sfruttare il potenziale dell'imprenditoria verde</a:t>
            </a:r>
            <a:endParaRPr lang="en-US" sz="2800" dirty="0">
              <a:solidFill>
                <a:srgbClr val="404040"/>
              </a:solidFill>
            </a:endParaRPr>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2" name="Zaoblený obdĺžnik 11">
            <a:extLst>
              <a:ext uri="{FF2B5EF4-FFF2-40B4-BE49-F238E27FC236}">
                <a16:creationId xmlns:a16="http://schemas.microsoft.com/office/drawing/2014/main" id="{6C8CE3C7-5903-DE6F-B864-ABCDD4EC2804}"/>
              </a:ext>
            </a:extLst>
          </p:cNvPr>
          <p:cNvSpPr/>
          <p:nvPr/>
        </p:nvSpPr>
        <p:spPr>
          <a:xfrm>
            <a:off x="1096962" y="1968059"/>
            <a:ext cx="6363017" cy="534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0" dirty="0">
                <a:solidFill>
                  <a:srgbClr val="404040"/>
                </a:solidFill>
                <a:effectLst/>
              </a:rPr>
              <a:t>2. </a:t>
            </a:r>
            <a:r>
              <a:rPr lang="it-IT" b="0" i="0" dirty="0">
                <a:solidFill>
                  <a:srgbClr val="404040"/>
                </a:solidFill>
                <a:effectLst/>
              </a:rPr>
              <a:t>Identificare importanti abilitatori tecnologici e infrastrutturali</a:t>
            </a:r>
            <a:endParaRPr lang="en-US" b="0" i="0" dirty="0">
              <a:solidFill>
                <a:srgbClr val="404040"/>
              </a:solidFill>
              <a:effectLst/>
            </a:endParaRPr>
          </a:p>
        </p:txBody>
      </p:sp>
      <p:sp>
        <p:nvSpPr>
          <p:cNvPr id="13" name="BlokTextu 12">
            <a:extLst>
              <a:ext uri="{FF2B5EF4-FFF2-40B4-BE49-F238E27FC236}">
                <a16:creationId xmlns:a16="http://schemas.microsoft.com/office/drawing/2014/main" id="{3E0A1071-AD58-69F5-0F49-5B622FA39214}"/>
              </a:ext>
            </a:extLst>
          </p:cNvPr>
          <p:cNvSpPr txBox="1"/>
          <p:nvPr/>
        </p:nvSpPr>
        <p:spPr>
          <a:xfrm>
            <a:off x="1066958" y="2577224"/>
            <a:ext cx="10058084" cy="3139321"/>
          </a:xfrm>
          <a:prstGeom prst="rect">
            <a:avLst/>
          </a:prstGeom>
          <a:noFill/>
        </p:spPr>
        <p:txBody>
          <a:bodyPr wrap="square" rtlCol="0">
            <a:spAutoFit/>
          </a:bodyPr>
          <a:lstStyle/>
          <a:p>
            <a:pPr marL="285750" indent="-285750" algn="just">
              <a:buFont typeface="Arial" panose="020B0604020202020204" pitchFamily="34" charset="0"/>
              <a:buChar char="•"/>
            </a:pPr>
            <a:r>
              <a:rPr lang="it-IT" dirty="0">
                <a:solidFill>
                  <a:srgbClr val="404040"/>
                </a:solidFill>
                <a:latin typeface="Söhne"/>
              </a:rPr>
              <a:t>Le aziende dovrebbero determinare se fattori come l'infrastruttura, la supply chain, la base clienti e l'impronta geografica danno loro un vantaggio</a:t>
            </a:r>
          </a:p>
          <a:p>
            <a:pPr marL="285750" indent="-285750" algn="just">
              <a:buFont typeface="Arial" panose="020B0604020202020204" pitchFamily="34" charset="0"/>
              <a:buChar char="•"/>
            </a:pPr>
            <a:r>
              <a:rPr lang="it-IT" dirty="0">
                <a:solidFill>
                  <a:srgbClr val="404040"/>
                </a:solidFill>
                <a:latin typeface="Söhne"/>
              </a:rPr>
              <a:t>Dopo aver completato la valutazione interna, le aziende dovrebbero rivedere le opportunità che hanno identificato nella prima fase e considerare le loro capacità esistenti come competenze e strutture</a:t>
            </a:r>
          </a:p>
          <a:p>
            <a:pPr marL="285750" indent="-285750" algn="just">
              <a:buFont typeface="Arial" panose="020B0604020202020204" pitchFamily="34" charset="0"/>
              <a:buChar char="•"/>
            </a:pPr>
            <a:r>
              <a:rPr lang="it-IT" dirty="0">
                <a:solidFill>
                  <a:srgbClr val="404040"/>
                </a:solidFill>
                <a:latin typeface="Söhne"/>
              </a:rPr>
              <a:t>Le aziende possono scoprire che le loro capacità sono una forte misura per un'opportunità che non avevano originariamente considerato</a:t>
            </a:r>
          </a:p>
          <a:p>
            <a:pPr marL="285750" indent="-285750" algn="just">
              <a:buFont typeface="Arial" panose="020B0604020202020204" pitchFamily="34" charset="0"/>
              <a:buChar char="•"/>
            </a:pPr>
            <a:r>
              <a:rPr lang="it-IT" dirty="0">
                <a:solidFill>
                  <a:srgbClr val="404040"/>
                </a:solidFill>
                <a:latin typeface="Söhne"/>
              </a:rPr>
              <a:t>Ogni azienda raggiungerà una conclusione diversa dopo la revisione interna a causa dei suoi punti di forza e di debolezza unici</a:t>
            </a:r>
          </a:p>
          <a:p>
            <a:pPr marL="285750" indent="-285750" algn="just">
              <a:buFont typeface="Arial" panose="020B0604020202020204" pitchFamily="34" charset="0"/>
              <a:buChar char="•"/>
            </a:pPr>
            <a:r>
              <a:rPr lang="it-IT" dirty="0">
                <a:solidFill>
                  <a:srgbClr val="404040"/>
                </a:solidFill>
                <a:latin typeface="Söhne"/>
              </a:rPr>
              <a:t>Le aziende di macchinari specializzate nella tecnologia di azionamento potrebbero ottenere i migliori risultati concentrandosi sui verniciatori di elettrodi. Coloro che sono coinvolti con la robotica e l'automazione potrebbero vincere concentrandosi su strumenti di assemblaggio di celle o pacchi</a:t>
            </a:r>
            <a:endParaRPr lang="en-US" dirty="0">
              <a:solidFill>
                <a:srgbClr val="404040"/>
              </a:solidFill>
              <a:latin typeface="Söhne"/>
            </a:endParaRPr>
          </a:p>
        </p:txBody>
      </p:sp>
    </p:spTree>
    <p:extLst>
      <p:ext uri="{BB962C8B-B14F-4D97-AF65-F5344CB8AC3E}">
        <p14:creationId xmlns:p14="http://schemas.microsoft.com/office/powerpoint/2010/main" val="3988749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br>
              <a:rPr lang="es-MX" sz="2800" dirty="0">
                <a:solidFill>
                  <a:srgbClr val="404040"/>
                </a:solidFill>
              </a:rPr>
            </a:br>
            <a:r>
              <a:rPr lang="it-IT" sz="4000" b="1" dirty="0">
                <a:solidFill>
                  <a:srgbClr val="404040"/>
                </a:solidFill>
              </a:rPr>
              <a:t>Imprenditorialità verde </a:t>
            </a:r>
            <a:br>
              <a:rPr lang="it-IT" sz="2800" dirty="0">
                <a:solidFill>
                  <a:srgbClr val="404040"/>
                </a:solidFill>
              </a:rPr>
            </a:br>
            <a:r>
              <a:rPr lang="it-IT" sz="2800" dirty="0">
                <a:solidFill>
                  <a:srgbClr val="404040"/>
                </a:solidFill>
              </a:rPr>
              <a:t>3.2 Come sfruttare il potenziale dell'imprenditoria verde</a:t>
            </a:r>
            <a:endParaRPr lang="en-US" sz="2800" dirty="0">
              <a:solidFill>
                <a:srgbClr val="404040"/>
              </a:solidFill>
            </a:endParaRPr>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2" name="Zaoblený obdĺžnik 11">
            <a:extLst>
              <a:ext uri="{FF2B5EF4-FFF2-40B4-BE49-F238E27FC236}">
                <a16:creationId xmlns:a16="http://schemas.microsoft.com/office/drawing/2014/main" id="{6C8CE3C7-5903-DE6F-B864-ABCDD4EC2804}"/>
              </a:ext>
            </a:extLst>
          </p:cNvPr>
          <p:cNvSpPr/>
          <p:nvPr/>
        </p:nvSpPr>
        <p:spPr>
          <a:xfrm>
            <a:off x="1096962" y="2042714"/>
            <a:ext cx="6726237" cy="373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0" dirty="0">
                <a:solidFill>
                  <a:srgbClr val="404040"/>
                </a:solidFill>
                <a:effectLst/>
              </a:rPr>
              <a:t>3. </a:t>
            </a:r>
            <a:r>
              <a:rPr lang="it-IT" b="0" i="0" dirty="0">
                <a:solidFill>
                  <a:srgbClr val="404040"/>
                </a:solidFill>
                <a:effectLst/>
              </a:rPr>
              <a:t>Priorità di base sull'impatto climatico e la maturità tecnologica</a:t>
            </a:r>
            <a:endParaRPr lang="en-US" b="0" i="0" dirty="0">
              <a:solidFill>
                <a:srgbClr val="404040"/>
              </a:solidFill>
              <a:effectLst/>
            </a:endParaRPr>
          </a:p>
        </p:txBody>
      </p:sp>
      <p:sp>
        <p:nvSpPr>
          <p:cNvPr id="13" name="BlokTextu 12">
            <a:extLst>
              <a:ext uri="{FF2B5EF4-FFF2-40B4-BE49-F238E27FC236}">
                <a16:creationId xmlns:a16="http://schemas.microsoft.com/office/drawing/2014/main" id="{3E0A1071-AD58-69F5-0F49-5B622FA39214}"/>
              </a:ext>
            </a:extLst>
          </p:cNvPr>
          <p:cNvSpPr txBox="1"/>
          <p:nvPr/>
        </p:nvSpPr>
        <p:spPr>
          <a:xfrm>
            <a:off x="1066958" y="2577224"/>
            <a:ext cx="10058084" cy="2862322"/>
          </a:xfrm>
          <a:prstGeom prst="rect">
            <a:avLst/>
          </a:prstGeom>
          <a:noFill/>
        </p:spPr>
        <p:txBody>
          <a:bodyPr wrap="square" rtlCol="0">
            <a:spAutoFit/>
          </a:bodyPr>
          <a:lstStyle/>
          <a:p>
            <a:pPr marL="285750" indent="-285750" algn="just">
              <a:buFont typeface="Arial" panose="020B0604020202020204" pitchFamily="34" charset="0"/>
              <a:buChar char="•"/>
            </a:pPr>
            <a:r>
              <a:rPr lang="it-IT" dirty="0">
                <a:solidFill>
                  <a:srgbClr val="374151"/>
                </a:solidFill>
              </a:rPr>
              <a:t>Diverse aziende possono avere atteggiamenti diversi sull'impatto climatico e sulla maturità tecnologica che desiderano, con alcune aziende che hanno una propensione al rischio per le tecnologie emergenti che potrebbero offrire rendimenti promettenti e altre che sono meno a loro agio con le tecnologie immature nonostante il loro potenziale impatto sulla sostenibilità</a:t>
            </a:r>
          </a:p>
          <a:p>
            <a:pPr marL="285750" indent="-285750" algn="just">
              <a:buFont typeface="Arial" panose="020B0604020202020204" pitchFamily="34" charset="0"/>
              <a:buChar char="•"/>
            </a:pPr>
            <a:r>
              <a:rPr lang="it-IT" dirty="0">
                <a:solidFill>
                  <a:srgbClr val="374151"/>
                </a:solidFill>
              </a:rPr>
              <a:t>Per valutare l'impatto sul clima le aziende possono utilizzare strumenti che determinano le </a:t>
            </a:r>
            <a:r>
              <a:rPr lang="it-IT" u="sng" dirty="0">
                <a:solidFill>
                  <a:srgbClr val="63A537"/>
                </a:solidFill>
              </a:rPr>
              <a:t>metriche di sostenibilità di base di un'azienda</a:t>
            </a:r>
            <a:r>
              <a:rPr lang="it-IT" dirty="0">
                <a:solidFill>
                  <a:srgbClr val="374151"/>
                </a:solidFill>
              </a:rPr>
              <a:t>, di un prodotto o di un processo e prevedono in che modo le diverse soluzioni potrebbero migliorare queste metriche</a:t>
            </a:r>
          </a:p>
          <a:p>
            <a:pPr marL="285750" indent="-285750" algn="just">
              <a:buFont typeface="Arial" panose="020B0604020202020204" pitchFamily="34" charset="0"/>
              <a:buChar char="•"/>
            </a:pPr>
            <a:r>
              <a:rPr lang="it-IT" dirty="0">
                <a:solidFill>
                  <a:srgbClr val="374151"/>
                </a:solidFill>
              </a:rPr>
              <a:t>Per valutare la maturità di una tecnologia, le aziende possono utilizzare i loro strumenti di ricerca e analisi proprietari per aiutare le aziende a determinare le prospettive di abbattimento di una tecnologia valutandone il livello di maturità</a:t>
            </a:r>
            <a:endParaRPr lang="en-US" dirty="0">
              <a:solidFill>
                <a:srgbClr val="374151"/>
              </a:solidFill>
            </a:endParaRPr>
          </a:p>
        </p:txBody>
      </p:sp>
    </p:spTree>
    <p:extLst>
      <p:ext uri="{BB962C8B-B14F-4D97-AF65-F5344CB8AC3E}">
        <p14:creationId xmlns:p14="http://schemas.microsoft.com/office/powerpoint/2010/main" val="1088834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br>
              <a:rPr lang="es-MX" sz="2800" dirty="0">
                <a:latin typeface="+mn-lt"/>
              </a:rPr>
            </a:br>
            <a:r>
              <a:rPr lang="it-IT" sz="4000" b="1" dirty="0">
                <a:solidFill>
                  <a:srgbClr val="404040"/>
                </a:solidFill>
              </a:rPr>
              <a:t>Imprenditorialità verde 3.2 </a:t>
            </a:r>
            <a:br>
              <a:rPr lang="it-IT" sz="2800" dirty="0">
                <a:latin typeface="+mn-lt"/>
              </a:rPr>
            </a:br>
            <a:r>
              <a:rPr lang="it-IT" sz="2800" dirty="0">
                <a:latin typeface="+mn-lt"/>
              </a:rPr>
              <a:t>Come sfruttare il potenziale dell'imprenditoria verde</a:t>
            </a:r>
            <a:endParaRPr lang="en-US" sz="2800" dirty="0">
              <a:latin typeface="+mn-lt"/>
            </a:endParaRPr>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2" name="Zaoblený obdĺžnik 11">
            <a:extLst>
              <a:ext uri="{FF2B5EF4-FFF2-40B4-BE49-F238E27FC236}">
                <a16:creationId xmlns:a16="http://schemas.microsoft.com/office/drawing/2014/main" id="{6C8CE3C7-5903-DE6F-B864-ABCDD4EC2804}"/>
              </a:ext>
            </a:extLst>
          </p:cNvPr>
          <p:cNvSpPr/>
          <p:nvPr/>
        </p:nvSpPr>
        <p:spPr>
          <a:xfrm>
            <a:off x="1096962" y="1863652"/>
            <a:ext cx="6726237" cy="373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0" dirty="0">
                <a:solidFill>
                  <a:srgbClr val="404040"/>
                </a:solidFill>
                <a:effectLst/>
              </a:rPr>
              <a:t>4. </a:t>
            </a:r>
            <a:r>
              <a:rPr lang="it-IT" b="0" i="0" dirty="0">
                <a:solidFill>
                  <a:srgbClr val="404040"/>
                </a:solidFill>
                <a:effectLst/>
              </a:rPr>
              <a:t>Allinearsi con le politiche e i regolamenti futuri</a:t>
            </a:r>
            <a:endParaRPr lang="en-US" b="0" i="0" dirty="0">
              <a:solidFill>
                <a:srgbClr val="404040"/>
              </a:solidFill>
              <a:effectLst/>
            </a:endParaRPr>
          </a:p>
        </p:txBody>
      </p:sp>
      <p:sp>
        <p:nvSpPr>
          <p:cNvPr id="2" name="BlokTextu 1">
            <a:extLst>
              <a:ext uri="{FF2B5EF4-FFF2-40B4-BE49-F238E27FC236}">
                <a16:creationId xmlns:a16="http://schemas.microsoft.com/office/drawing/2014/main" id="{F9D80FBD-AD00-E0BF-57F8-AB35CEA2B8A3}"/>
              </a:ext>
            </a:extLst>
          </p:cNvPr>
          <p:cNvSpPr txBox="1"/>
          <p:nvPr/>
        </p:nvSpPr>
        <p:spPr>
          <a:xfrm>
            <a:off x="1096962" y="2268721"/>
            <a:ext cx="10206874" cy="1477328"/>
          </a:xfrm>
          <a:prstGeom prst="rect">
            <a:avLst/>
          </a:prstGeom>
          <a:noFill/>
        </p:spPr>
        <p:txBody>
          <a:bodyPr wrap="square" rtlCol="0">
            <a:spAutoFit/>
          </a:bodyPr>
          <a:lstStyle/>
          <a:p>
            <a:pPr algn="just">
              <a:buFont typeface="Arial" panose="020B0604020202020204" pitchFamily="34" charset="0"/>
              <a:buChar char="•"/>
            </a:pPr>
            <a:r>
              <a:rPr lang="it-IT" b="0" i="0" dirty="0">
                <a:solidFill>
                  <a:srgbClr val="374151"/>
                </a:solidFill>
                <a:effectLst/>
              </a:rPr>
              <a:t>Regolamenti come il pacchetto </a:t>
            </a:r>
            <a:r>
              <a:rPr lang="it-IT" i="1" u="sng" dirty="0">
                <a:solidFill>
                  <a:srgbClr val="63A537"/>
                </a:solidFill>
                <a:effectLst/>
              </a:rPr>
              <a:t>UE Fit for 55 potrebbero </a:t>
            </a:r>
            <a:r>
              <a:rPr lang="it-IT" b="0" i="0" dirty="0">
                <a:solidFill>
                  <a:srgbClr val="374151"/>
                </a:solidFill>
                <a:effectLst/>
              </a:rPr>
              <a:t>fungere da catalizzatori creando incentivi per lo sviluppo di prodotti verdi o fornendo benefici economici alle aziende che riducono le emissioni </a:t>
            </a:r>
          </a:p>
          <a:p>
            <a:pPr algn="just">
              <a:buFont typeface="Arial" panose="020B0604020202020204" pitchFamily="34" charset="0"/>
              <a:buChar char="•"/>
            </a:pPr>
            <a:r>
              <a:rPr lang="it-IT" b="0" i="0" dirty="0">
                <a:solidFill>
                  <a:srgbClr val="374151"/>
                </a:solidFill>
                <a:effectLst/>
              </a:rPr>
              <a:t>Le aziende dovrebbero seguire gli sviluppi normativi e considerare come le politiche attuali o future potrebbero influenzare le loro strategie, in particolare per le imprese verdi, poiché le normative sono spesso mancanti, nascenti o in rapida evoluzione</a:t>
            </a:r>
            <a:endParaRPr lang="en-US" b="0" i="0" dirty="0">
              <a:solidFill>
                <a:srgbClr val="374151"/>
              </a:solidFill>
              <a:effectLst/>
            </a:endParaRPr>
          </a:p>
        </p:txBody>
      </p:sp>
      <p:sp>
        <p:nvSpPr>
          <p:cNvPr id="3" name="Zaoblený obdĺžnik 2">
            <a:extLst>
              <a:ext uri="{FF2B5EF4-FFF2-40B4-BE49-F238E27FC236}">
                <a16:creationId xmlns:a16="http://schemas.microsoft.com/office/drawing/2014/main" id="{B0176311-754F-54FF-0038-70F8CD4720D9}"/>
              </a:ext>
            </a:extLst>
          </p:cNvPr>
          <p:cNvSpPr/>
          <p:nvPr/>
        </p:nvSpPr>
        <p:spPr>
          <a:xfrm>
            <a:off x="1096962" y="3784721"/>
            <a:ext cx="6726237" cy="373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0" dirty="0">
                <a:solidFill>
                  <a:srgbClr val="404040"/>
                </a:solidFill>
                <a:effectLst/>
              </a:rPr>
              <a:t>5. </a:t>
            </a:r>
            <a:r>
              <a:rPr lang="it-IT" b="0" i="0" dirty="0">
                <a:solidFill>
                  <a:srgbClr val="404040"/>
                </a:solidFill>
                <a:effectLst/>
              </a:rPr>
              <a:t>Definire un business case e un piano solidi</a:t>
            </a:r>
            <a:endParaRPr lang="en-US" b="0" i="0" dirty="0">
              <a:solidFill>
                <a:srgbClr val="404040"/>
              </a:solidFill>
              <a:effectLst/>
            </a:endParaRPr>
          </a:p>
        </p:txBody>
      </p:sp>
      <p:sp>
        <p:nvSpPr>
          <p:cNvPr id="4" name="BlokTextu 3">
            <a:extLst>
              <a:ext uri="{FF2B5EF4-FFF2-40B4-BE49-F238E27FC236}">
                <a16:creationId xmlns:a16="http://schemas.microsoft.com/office/drawing/2014/main" id="{725592E8-648F-5B02-C21E-EB8CAC42229C}"/>
              </a:ext>
            </a:extLst>
          </p:cNvPr>
          <p:cNvSpPr txBox="1"/>
          <p:nvPr/>
        </p:nvSpPr>
        <p:spPr>
          <a:xfrm>
            <a:off x="861852" y="4088011"/>
            <a:ext cx="10132637" cy="2308324"/>
          </a:xfrm>
          <a:prstGeom prst="rect">
            <a:avLst/>
          </a:prstGeom>
          <a:noFill/>
        </p:spPr>
        <p:txBody>
          <a:bodyPr wrap="square" rtlCol="0">
            <a:spAutoFit/>
          </a:bodyPr>
          <a:lstStyle/>
          <a:p>
            <a:pPr algn="just">
              <a:buFont typeface="Arial" panose="020B0604020202020204" pitchFamily="34" charset="0"/>
              <a:buChar char="•"/>
            </a:pPr>
            <a:r>
              <a:rPr lang="en-US" b="0" i="0" dirty="0">
                <a:solidFill>
                  <a:srgbClr val="404040"/>
                </a:solidFill>
                <a:effectLst/>
              </a:rPr>
              <a:t>  </a:t>
            </a:r>
            <a:r>
              <a:rPr lang="it-IT" b="0" i="0" dirty="0">
                <a:solidFill>
                  <a:srgbClr val="404040"/>
                </a:solidFill>
                <a:effectLst/>
              </a:rPr>
              <a:t>Prima di eseguire una strategia verde, le aziende potrebbero trarre vantaggio dallo sviluppo di un business plan completo, incluso un business case con prospettive da cinque a dieci anni</a:t>
            </a:r>
          </a:p>
          <a:p>
            <a:pPr algn="just">
              <a:buFont typeface="Arial" panose="020B0604020202020204" pitchFamily="34" charset="0"/>
              <a:buChar char="•"/>
            </a:pPr>
            <a:r>
              <a:rPr lang="it-IT" b="0" i="0" dirty="0">
                <a:solidFill>
                  <a:srgbClr val="404040"/>
                </a:solidFill>
                <a:effectLst/>
              </a:rPr>
              <a:t>Quando si sviluppano piani aziendali, le aziende possono trarre vantaggio dal porre alcune domande di base, tra cui:</a:t>
            </a:r>
            <a:r>
              <a:rPr lang="sk-SK" sz="1200" b="0" i="0" dirty="0">
                <a:solidFill>
                  <a:srgbClr val="404040"/>
                </a:solidFill>
                <a:effectLst/>
              </a:rPr>
              <a:t> </a:t>
            </a:r>
            <a:endParaRPr lang="es-MX" sz="1200" b="0" i="0" dirty="0">
              <a:solidFill>
                <a:srgbClr val="404040"/>
              </a:solidFill>
              <a:effectLst/>
            </a:endParaRPr>
          </a:p>
          <a:p>
            <a:pPr algn="just">
              <a:buFont typeface="Arial" panose="020B0604020202020204" pitchFamily="34" charset="0"/>
              <a:buChar char="•"/>
            </a:pPr>
            <a:r>
              <a:rPr lang="it-IT" sz="1200" b="0" i="0" dirty="0">
                <a:solidFill>
                  <a:srgbClr val="404040"/>
                </a:solidFill>
                <a:effectLst/>
              </a:rPr>
              <a:t>Quali sono gli obiettivi finanziari e non finanziari dell'azienda? </a:t>
            </a:r>
          </a:p>
          <a:p>
            <a:pPr algn="just">
              <a:buFont typeface="Arial" panose="020B0604020202020204" pitchFamily="34" charset="0"/>
              <a:buChar char="•"/>
            </a:pPr>
            <a:r>
              <a:rPr lang="it-IT" sz="1200" b="0" i="0" dirty="0">
                <a:solidFill>
                  <a:srgbClr val="404040"/>
                </a:solidFill>
                <a:effectLst/>
              </a:rPr>
              <a:t>Qual è la domanda attuale del mercato? </a:t>
            </a:r>
          </a:p>
          <a:p>
            <a:pPr algn="just">
              <a:buFont typeface="Arial" panose="020B0604020202020204" pitchFamily="34" charset="0"/>
              <a:buChar char="•"/>
            </a:pPr>
            <a:r>
              <a:rPr lang="it-IT" sz="1200" b="0" i="0" dirty="0">
                <a:solidFill>
                  <a:srgbClr val="404040"/>
                </a:solidFill>
                <a:effectLst/>
              </a:rPr>
              <a:t>Qual è la posizione di mercato ideale? </a:t>
            </a:r>
          </a:p>
          <a:p>
            <a:pPr algn="just">
              <a:buFont typeface="Arial" panose="020B0604020202020204" pitchFamily="34" charset="0"/>
              <a:buChar char="•"/>
            </a:pPr>
            <a:r>
              <a:rPr lang="it-IT" sz="1200" b="0" i="0" dirty="0">
                <a:solidFill>
                  <a:srgbClr val="404040"/>
                </a:solidFill>
                <a:effectLst/>
              </a:rPr>
              <a:t>Come può l'azienda affrontare le carenze di competenze mentre espande il business? </a:t>
            </a:r>
          </a:p>
          <a:p>
            <a:pPr algn="just">
              <a:buFont typeface="Arial" panose="020B0604020202020204" pitchFamily="34" charset="0"/>
              <a:buChar char="•"/>
            </a:pPr>
            <a:r>
              <a:rPr lang="it-IT" sz="1200" b="0" i="0" dirty="0">
                <a:solidFill>
                  <a:srgbClr val="404040"/>
                </a:solidFill>
                <a:effectLst/>
              </a:rPr>
              <a:t>In quali aree l'azienda dovrebbe concentrare i propri sforzi? </a:t>
            </a:r>
          </a:p>
          <a:p>
            <a:pPr algn="just">
              <a:buFont typeface="Arial" panose="020B0604020202020204" pitchFamily="34" charset="0"/>
              <a:buChar char="•"/>
            </a:pPr>
            <a:r>
              <a:rPr lang="it-IT" sz="1200" b="0" i="0" dirty="0">
                <a:solidFill>
                  <a:srgbClr val="404040"/>
                </a:solidFill>
                <a:effectLst/>
              </a:rPr>
              <a:t>In che modo l'azienda può misurare e monitorare i progressi durante l'implementazione? </a:t>
            </a:r>
            <a:endParaRPr lang="en-US" sz="1200" b="0" i="0" dirty="0">
              <a:solidFill>
                <a:srgbClr val="404040"/>
              </a:solidFill>
              <a:effectLst/>
            </a:endParaRPr>
          </a:p>
        </p:txBody>
      </p:sp>
    </p:spTree>
    <p:extLst>
      <p:ext uri="{BB962C8B-B14F-4D97-AF65-F5344CB8AC3E}">
        <p14:creationId xmlns:p14="http://schemas.microsoft.com/office/powerpoint/2010/main" val="1399519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br>
              <a:rPr lang="es-MX" sz="2800" dirty="0"/>
            </a:br>
            <a:r>
              <a:rPr lang="it-IT" sz="4000" b="1" dirty="0">
                <a:solidFill>
                  <a:srgbClr val="404040"/>
                </a:solidFill>
              </a:rPr>
              <a:t>Imprenditorialità verde </a:t>
            </a:r>
            <a:br>
              <a:rPr lang="it-IT" sz="2800" dirty="0"/>
            </a:br>
            <a:r>
              <a:rPr lang="it-IT" sz="2800" dirty="0"/>
              <a:t>3.2 Come sfruttare il potenziale dell'imprenditoria verde</a:t>
            </a:r>
            <a:endParaRPr lang="en-US" sz="2800" dirty="0"/>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1097278" y="2054850"/>
            <a:ext cx="10058085" cy="4023360"/>
          </a:xfrm>
        </p:spPr>
        <p:txBody>
          <a:bodyPr>
            <a:normAutofit/>
          </a:bodyPr>
          <a:lstStyle/>
          <a:p>
            <a:pPr algn="just"/>
            <a:r>
              <a:rPr lang="it-IT" sz="1800" dirty="0">
                <a:solidFill>
                  <a:srgbClr val="404040"/>
                </a:solidFill>
                <a:ea typeface="Times New Roman" panose="02020603050405020304" pitchFamily="18" charset="0"/>
              </a:rPr>
              <a:t>Non dimenticare…</a:t>
            </a:r>
          </a:p>
          <a:p>
            <a:pPr algn="just"/>
            <a:r>
              <a:rPr lang="it-IT" sz="1800" b="1" dirty="0">
                <a:solidFill>
                  <a:srgbClr val="404040"/>
                </a:solidFill>
                <a:ea typeface="Times New Roman" panose="02020603050405020304" pitchFamily="18" charset="0"/>
              </a:rPr>
              <a:t>Ottieni la certificazione</a:t>
            </a:r>
            <a:r>
              <a:rPr lang="it-IT" sz="1800" dirty="0">
                <a:solidFill>
                  <a:srgbClr val="404040"/>
                </a:solidFill>
                <a:ea typeface="Times New Roman" panose="02020603050405020304" pitchFamily="18" charset="0"/>
              </a:rPr>
              <a:t>-Considera di avere la tua azienda o i tuoi prodotti certificati da un organismo di certificazione. Può essere anche un prezioso strumento di marketing per contribuire a creare un senso di fiducia con i clienti e gli altri stakeholder</a:t>
            </a:r>
            <a:endParaRPr lang="en-US" sz="1800" dirty="0">
              <a:solidFill>
                <a:srgbClr val="404040"/>
              </a:solidFill>
              <a:ea typeface="Times New Roman" panose="02020603050405020304" pitchFamily="18" charset="0"/>
            </a:endParaRPr>
          </a:p>
          <a:p>
            <a:pPr algn="just"/>
            <a:endParaRPr lang="en-US" sz="1800" dirty="0">
              <a:solidFill>
                <a:srgbClr val="404040"/>
              </a:solidFill>
              <a:effectLst/>
              <a:ea typeface="Times New Roman" panose="02020603050405020304" pitchFamily="18" charset="0"/>
            </a:endParaRPr>
          </a:p>
          <a:p>
            <a:pPr algn="just"/>
            <a:endParaRPr lang="en-US" sz="1800" dirty="0">
              <a:solidFill>
                <a:srgbClr val="404040"/>
              </a:solidFill>
              <a:effectLst/>
              <a:ea typeface="Times New Roman" panose="02020603050405020304" pitchFamily="18" charset="0"/>
            </a:endParaRPr>
          </a:p>
          <a:p>
            <a:pPr algn="just"/>
            <a:endParaRPr lang="en-US" sz="1800" b="1" dirty="0">
              <a:solidFill>
                <a:srgbClr val="404040"/>
              </a:solidFill>
              <a:effectLst/>
              <a:ea typeface="Times New Roman" panose="02020603050405020304" pitchFamily="18" charset="0"/>
            </a:endParaRPr>
          </a:p>
          <a:p>
            <a:pPr algn="just"/>
            <a:endParaRPr lang="en-US" sz="1800" b="1" dirty="0">
              <a:solidFill>
                <a:srgbClr val="404040"/>
              </a:solidFill>
              <a:effectLst/>
              <a:ea typeface="Times New Roman" panose="02020603050405020304" pitchFamily="18" charset="0"/>
            </a:endParaRPr>
          </a:p>
          <a:p>
            <a:pPr algn="just"/>
            <a:r>
              <a:rPr lang="it-IT" sz="1800" b="1" dirty="0">
                <a:solidFill>
                  <a:srgbClr val="404040"/>
                </a:solidFill>
                <a:effectLst/>
                <a:ea typeface="Times New Roman" panose="02020603050405020304" pitchFamily="18" charset="0"/>
              </a:rPr>
              <a:t>Sfruttare gli incentivi governativi - </a:t>
            </a:r>
            <a:r>
              <a:rPr lang="it-IT" sz="1800" dirty="0">
                <a:solidFill>
                  <a:srgbClr val="404040"/>
                </a:solidFill>
                <a:effectLst/>
                <a:ea typeface="Times New Roman" panose="02020603050405020304" pitchFamily="18" charset="0"/>
              </a:rPr>
              <a:t>Per rendere più facile l'implementazione di soluzioni sostenibili, gli imprenditori verdi dovrebbero esplorare i vari incentivi governativi come sovvenzioni, crediti d'imposta e prestiti disponibili per supportare pratiche commerciali sostenibili.</a:t>
            </a:r>
            <a:endParaRPr lang="en-US" sz="1800" dirty="0">
              <a:solidFill>
                <a:srgbClr val="404040"/>
              </a:solidFill>
              <a:effectLst/>
              <a:ea typeface="Times New Roman" panose="02020603050405020304" pitchFamily="18" charset="0"/>
            </a:endParaRPr>
          </a:p>
          <a:p>
            <a:pPr algn="just"/>
            <a:endParaRPr lang="en-US" sz="1800" dirty="0">
              <a:solidFill>
                <a:srgbClr val="404040"/>
              </a:solidFill>
              <a:effectLst/>
              <a:latin typeface="Times New Roman" panose="02020603050405020304" pitchFamily="18" charset="0"/>
              <a:ea typeface="Times New Roman" panose="02020603050405020304" pitchFamily="18" charset="0"/>
            </a:endParaRPr>
          </a:p>
          <a:p>
            <a:pPr algn="just"/>
            <a:endParaRPr lang="en-US" sz="1800" dirty="0">
              <a:solidFill>
                <a:srgbClr val="404040"/>
              </a:solidFill>
            </a:endParaRPr>
          </a:p>
        </p:txBody>
      </p:sp>
      <p:pic>
        <p:nvPicPr>
          <p:cNvPr id="1026" name="img414335" descr="295a9c17-e39d-48c9-a892-a5d503b1b62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940" y="3281764"/>
            <a:ext cx="9234488" cy="144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08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76639-151D-737A-A14E-3DC5C8CAC19A}"/>
              </a:ext>
            </a:extLst>
          </p:cNvPr>
          <p:cNvSpPr>
            <a:spLocks noGrp="1"/>
          </p:cNvSpPr>
          <p:nvPr>
            <p:ph type="title"/>
          </p:nvPr>
        </p:nvSpPr>
        <p:spPr/>
        <p:txBody>
          <a:bodyPr/>
          <a:lstStyle/>
          <a:p>
            <a:r>
              <a:rPr lang="es-ES" dirty="0"/>
              <a:t>Indice</a:t>
            </a:r>
          </a:p>
        </p:txBody>
      </p:sp>
      <p:graphicFrame>
        <p:nvGraphicFramePr>
          <p:cNvPr id="12" name="Marcador de contenido 11">
            <a:extLst>
              <a:ext uri="{FF2B5EF4-FFF2-40B4-BE49-F238E27FC236}">
                <a16:creationId xmlns:a16="http://schemas.microsoft.com/office/drawing/2014/main" id="{E64195D9-8ADD-6866-22F8-8B4E5BE116EE}"/>
              </a:ext>
            </a:extLst>
          </p:cNvPr>
          <p:cNvGraphicFramePr>
            <a:graphicFrameLocks noGrp="1"/>
          </p:cNvGraphicFramePr>
          <p:nvPr>
            <p:ph sz="half" idx="1"/>
            <p:extLst>
              <p:ext uri="{D42A27DB-BD31-4B8C-83A1-F6EECF244321}">
                <p14:modId xmlns:p14="http://schemas.microsoft.com/office/powerpoint/2010/main" val="687872728"/>
              </p:ext>
            </p:extLst>
          </p:nvPr>
        </p:nvGraphicFramePr>
        <p:xfrm>
          <a:off x="1096963" y="1846263"/>
          <a:ext cx="10152674"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878C812E-2238-0FB9-B6CE-8919409FBB33}"/>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7" name="Picture 2" descr="Restart">
            <a:extLst>
              <a:ext uri="{FF2B5EF4-FFF2-40B4-BE49-F238E27FC236}">
                <a16:creationId xmlns:a16="http://schemas.microsoft.com/office/drawing/2014/main" id="{C04203BA-528C-5F04-2628-C332C84172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ok 8"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572048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br>
              <a:rPr lang="es-MX" sz="2800" dirty="0">
                <a:solidFill>
                  <a:srgbClr val="404040"/>
                </a:solidFill>
              </a:rPr>
            </a:br>
            <a:r>
              <a:rPr lang="it-IT" sz="4000" b="1" dirty="0">
                <a:solidFill>
                  <a:srgbClr val="404040"/>
                </a:solidFill>
              </a:rPr>
              <a:t>Imprenditorialità verde </a:t>
            </a:r>
            <a:br>
              <a:rPr lang="it-IT" sz="2800" dirty="0">
                <a:solidFill>
                  <a:srgbClr val="404040"/>
                </a:solidFill>
              </a:rPr>
            </a:br>
            <a:r>
              <a:rPr lang="it-IT" sz="2800" dirty="0">
                <a:solidFill>
                  <a:srgbClr val="404040"/>
                </a:solidFill>
              </a:rPr>
              <a:t>3.2 Come sfruttare il potenziale dell'imprenditoria verde</a:t>
            </a:r>
            <a:endParaRPr lang="en-US" sz="2800" dirty="0">
              <a:solidFill>
                <a:srgbClr val="404040"/>
              </a:solidFill>
            </a:endParaRPr>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1097277" y="1845733"/>
            <a:ext cx="10058085" cy="4214103"/>
          </a:xfrm>
        </p:spPr>
        <p:txBody>
          <a:bodyPr>
            <a:normAutofit/>
          </a:bodyPr>
          <a:lstStyle/>
          <a:p>
            <a:pPr algn="just"/>
            <a:r>
              <a:rPr lang="it-IT" sz="1800" b="1" dirty="0">
                <a:solidFill>
                  <a:srgbClr val="404040"/>
                </a:solidFill>
                <a:effectLst/>
                <a:ea typeface="Times New Roman" panose="02020603050405020304" pitchFamily="18" charset="0"/>
              </a:rPr>
              <a:t>Sfide per le aziende industriali che potrebbero modificare il loro percorso sostenibile:</a:t>
            </a:r>
            <a:endParaRPr lang="en-GB" sz="1800" b="1" dirty="0">
              <a:solidFill>
                <a:srgbClr val="404040"/>
              </a:solidFill>
              <a:effectLst/>
              <a:ea typeface="Times New Roman" panose="02020603050405020304" pitchFamily="18" charset="0"/>
            </a:endParaRPr>
          </a:p>
          <a:p>
            <a:pPr algn="just">
              <a:buFont typeface="Arial" panose="020B0604020202020204" pitchFamily="34" charset="0"/>
              <a:buChar char="•"/>
            </a:pPr>
            <a:r>
              <a:rPr lang="it-IT" sz="1600" b="1" i="0" dirty="0">
                <a:solidFill>
                  <a:srgbClr val="404040"/>
                </a:solidFill>
                <a:effectLst/>
              </a:rPr>
              <a:t>Dimensioni del mercato poco chiare e tassi di crescita </a:t>
            </a:r>
            <a:r>
              <a:rPr lang="it-IT" sz="1600" b="0" i="0" dirty="0">
                <a:solidFill>
                  <a:srgbClr val="404040"/>
                </a:solidFill>
                <a:effectLst/>
              </a:rPr>
              <a:t>- La previsione dei ricavi per alcuni prodotti verdi è incerta. Ad esempio, la tecnologia di cattura del carbonio è un mercato piccolo, ma si prevede che crescerà in modo significativo, anche se è difficile prevedere le sue dimensioni esatte.</a:t>
            </a:r>
            <a:endParaRPr lang="en-GB" sz="1600" b="0" i="0" dirty="0">
              <a:solidFill>
                <a:srgbClr val="404040"/>
              </a:solidFill>
              <a:effectLst/>
            </a:endParaRPr>
          </a:p>
          <a:p>
            <a:pPr algn="just">
              <a:buFont typeface="Arial" panose="020B0604020202020204" pitchFamily="34" charset="0"/>
              <a:buChar char="•"/>
            </a:pPr>
            <a:r>
              <a:rPr lang="it-IT" sz="1600" b="1" dirty="0">
                <a:solidFill>
                  <a:srgbClr val="404040"/>
                </a:solidFill>
              </a:rPr>
              <a:t>Tecnologie in fase iniziale </a:t>
            </a:r>
            <a:r>
              <a:rPr lang="it-IT" sz="1600" dirty="0">
                <a:solidFill>
                  <a:srgbClr val="404040"/>
                </a:solidFill>
              </a:rPr>
              <a:t>- I prodotti sostenibili sono nelle prime fasi di sviluppo e non è chiaro se saranno fattibili su larga scala. La produzione sostenibile di idrogeno, ad esempio, richiede elettrolizzatori nuovi ed efficienti, ma le migliori tecnologie e infrastrutture sono ancora in fase di ricerca.</a:t>
            </a:r>
            <a:endParaRPr lang="en-GB" sz="1600" dirty="0">
              <a:solidFill>
                <a:srgbClr val="404040"/>
              </a:solidFill>
            </a:endParaRPr>
          </a:p>
          <a:p>
            <a:pPr algn="just">
              <a:buFont typeface="Arial" panose="020B0604020202020204" pitchFamily="34" charset="0"/>
              <a:buChar char="•"/>
            </a:pPr>
            <a:r>
              <a:rPr lang="en-GB" sz="1800" b="1" dirty="0">
                <a:solidFill>
                  <a:srgbClr val="404040"/>
                </a:solidFill>
              </a:rPr>
              <a:t> </a:t>
            </a:r>
            <a:r>
              <a:rPr lang="it-IT" sz="1600" b="1" dirty="0">
                <a:solidFill>
                  <a:srgbClr val="404040"/>
                </a:solidFill>
              </a:rPr>
              <a:t>Mancanza di chiarezza sulle competenze, le strutture e le caratteristiche dei prodotti richiesti </a:t>
            </a:r>
            <a:r>
              <a:rPr lang="it-IT" sz="1600" dirty="0">
                <a:solidFill>
                  <a:srgbClr val="404040"/>
                </a:solidFill>
              </a:rPr>
              <a:t>- Le aziende stanno ancora identificando punti di vendita unici per i prodotti verdi, ad esempio le celle delle batterie, e i requisiti specifici per le batterie di prossima generazione sono ancora incerti. Questa incertezza rende anche difficile prevedere le competenze, i materiali e le strutture necessarie per produrre questi prodotti.</a:t>
            </a:r>
            <a:endParaRPr lang="en-GB" sz="1600" dirty="0">
              <a:solidFill>
                <a:srgbClr val="404040"/>
              </a:solidFill>
            </a:endParaRPr>
          </a:p>
          <a:p>
            <a:pPr algn="just">
              <a:buFont typeface="Arial" panose="020B0604020202020204" pitchFamily="34" charset="0"/>
              <a:buChar char="•"/>
            </a:pPr>
            <a:r>
              <a:rPr lang="it-IT" sz="1600" b="0" i="0" dirty="0">
                <a:solidFill>
                  <a:srgbClr val="404040"/>
                </a:solidFill>
                <a:effectLst/>
              </a:rPr>
              <a:t>Le aziende sono </a:t>
            </a:r>
            <a:r>
              <a:rPr lang="it-IT" sz="1600" b="1" i="0" dirty="0">
                <a:solidFill>
                  <a:srgbClr val="404040"/>
                </a:solidFill>
                <a:effectLst/>
              </a:rPr>
              <a:t>incerte sull'impatto </a:t>
            </a:r>
            <a:r>
              <a:rPr lang="it-IT" sz="1600" b="0" i="0" dirty="0">
                <a:solidFill>
                  <a:srgbClr val="404040"/>
                </a:solidFill>
                <a:effectLst/>
              </a:rPr>
              <a:t>futuro delle normative di sostenibilità in rapida evoluzione sui loro prodotti e servizi e non possono essere sicure di rispettare le linee guida future fino a quando non avranno maggiori dettagli su quali, quando e dove si applicheranno le normative.</a:t>
            </a:r>
            <a:endParaRPr lang="en-GB" sz="1800" dirty="0">
              <a:solidFill>
                <a:srgbClr val="404040"/>
              </a:solidFill>
              <a:effectLst/>
              <a:ea typeface="Times New Roman" panose="02020603050405020304" pitchFamily="18" charset="0"/>
            </a:endParaRPr>
          </a:p>
          <a:p>
            <a:pPr algn="just"/>
            <a:endParaRPr lang="en-US" sz="1800" dirty="0">
              <a:solidFill>
                <a:srgbClr val="404040"/>
              </a:solidFill>
              <a:effectLst/>
              <a:latin typeface="Times New Roman" panose="02020603050405020304" pitchFamily="18" charset="0"/>
              <a:ea typeface="Times New Roman" panose="02020603050405020304" pitchFamily="18" charset="0"/>
            </a:endParaRPr>
          </a:p>
          <a:p>
            <a:pPr algn="just"/>
            <a:endParaRPr lang="en-US" sz="1800" dirty="0">
              <a:solidFill>
                <a:srgbClr val="404040"/>
              </a:solidFill>
              <a:effectLst/>
              <a:latin typeface="Times New Roman" panose="02020603050405020304" pitchFamily="18" charset="0"/>
              <a:ea typeface="Times New Roman" panose="02020603050405020304" pitchFamily="18" charset="0"/>
            </a:endParaRPr>
          </a:p>
          <a:p>
            <a:pPr algn="just"/>
            <a:endParaRPr lang="en-US" sz="1800" dirty="0">
              <a:solidFill>
                <a:srgbClr val="404040"/>
              </a:solidFill>
              <a:effectLst/>
              <a:latin typeface="Times New Roman" panose="02020603050405020304" pitchFamily="18" charset="0"/>
              <a:ea typeface="Times New Roman" panose="02020603050405020304" pitchFamily="18" charset="0"/>
            </a:endParaRPr>
          </a:p>
          <a:p>
            <a:pPr algn="just"/>
            <a:endParaRPr lang="en-US" sz="1800" dirty="0">
              <a:solidFill>
                <a:srgbClr val="404040"/>
              </a:solidFill>
              <a:effectLst/>
              <a:latin typeface="Times New Roman" panose="02020603050405020304" pitchFamily="18" charset="0"/>
              <a:ea typeface="Times New Roman" panose="02020603050405020304" pitchFamily="18" charset="0"/>
            </a:endParaRPr>
          </a:p>
          <a:p>
            <a:pPr algn="just"/>
            <a:endParaRPr lang="en-US" sz="1800" dirty="0">
              <a:solidFill>
                <a:srgbClr val="404040"/>
              </a:solidFill>
              <a:effectLst/>
              <a:latin typeface="Times New Roman" panose="02020603050405020304" pitchFamily="18" charset="0"/>
              <a:ea typeface="Times New Roman" panose="02020603050405020304" pitchFamily="18" charset="0"/>
            </a:endParaRPr>
          </a:p>
          <a:p>
            <a:pPr algn="just"/>
            <a:endParaRPr lang="en-US" dirty="0">
              <a:solidFill>
                <a:srgbClr val="404040"/>
              </a:solidFill>
            </a:endParaRPr>
          </a:p>
        </p:txBody>
      </p:sp>
    </p:spTree>
    <p:extLst>
      <p:ext uri="{BB962C8B-B14F-4D97-AF65-F5344CB8AC3E}">
        <p14:creationId xmlns:p14="http://schemas.microsoft.com/office/powerpoint/2010/main" val="2972428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79444" y="761208"/>
            <a:ext cx="10058400" cy="974971"/>
          </a:xfrm>
        </p:spPr>
        <p:txBody>
          <a:bodyPr>
            <a:normAutofit fontScale="90000"/>
          </a:bodyPr>
          <a:lstStyle/>
          <a:p>
            <a:br>
              <a:rPr lang="en-US" sz="4400" b="1" dirty="0"/>
            </a:br>
            <a:br>
              <a:rPr lang="en-US" sz="3100" dirty="0"/>
            </a:br>
            <a:r>
              <a:rPr lang="it-IT" sz="4400" b="1" dirty="0"/>
              <a:t>Green entrepreneurship </a:t>
            </a:r>
            <a:br>
              <a:rPr lang="it-IT" sz="3100" dirty="0"/>
            </a:br>
            <a:r>
              <a:rPr lang="it-IT" sz="3100" dirty="0"/>
              <a:t>3.3 Consigli e strumenti per rendere il tuo business “più verde”</a:t>
            </a:r>
            <a:endParaRPr lang="en-US" sz="3100" dirty="0"/>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999123" y="2302768"/>
            <a:ext cx="10731277" cy="3339122"/>
          </a:xfrm>
        </p:spPr>
        <p:txBody>
          <a:bodyPr>
            <a:normAutofit/>
          </a:bodyPr>
          <a:lstStyle/>
          <a:p>
            <a:pPr algn="just"/>
            <a:r>
              <a:rPr lang="it-IT" b="1" dirty="0">
                <a:solidFill>
                  <a:srgbClr val="404040"/>
                </a:solidFill>
              </a:rPr>
              <a:t>Non sei sicuro del tuo impatto sull'ambiente? </a:t>
            </a:r>
            <a:r>
              <a:rPr lang="it-IT" dirty="0">
                <a:solidFill>
                  <a:srgbClr val="404040"/>
                </a:solidFill>
              </a:rPr>
              <a:t>La conoscenza dello stato attuale precede ogni cambiamento. Misura la tua impronta di carbonio e scopri quali attività all'interno della tua azienda generano il più alto impatto negativo sull'ambiente utilizzando calcolatori di carbonio gratuiti:</a:t>
            </a:r>
            <a:endParaRPr lang="en-US" dirty="0">
              <a:solidFill>
                <a:srgbClr val="404040"/>
              </a:solidFill>
            </a:endParaRPr>
          </a:p>
          <a:p>
            <a:pPr algn="just"/>
            <a:endParaRPr lang="en-US" dirty="0"/>
          </a:p>
          <a:p>
            <a:pPr algn="just" rtl="0">
              <a:spcBef>
                <a:spcPts val="0"/>
              </a:spcBef>
              <a:spcAft>
                <a:spcPts val="0"/>
              </a:spcAft>
            </a:pPr>
            <a:r>
              <a:rPr lang="en-US" sz="1800" b="0" i="0" u="none" strike="noStrike" dirty="0">
                <a:solidFill>
                  <a:srgbClr val="404040"/>
                </a:solidFill>
                <a:effectLst/>
                <a:latin typeface="Calibri" panose="020F0502020204030204" pitchFamily="34" charset="0"/>
              </a:rPr>
              <a:t>United Nations </a:t>
            </a:r>
            <a:r>
              <a:rPr lang="en-US" sz="1800" b="0" i="0" u="sng" strike="noStrike" dirty="0">
                <a:solidFill>
                  <a:srgbClr val="000000"/>
                </a:solidFill>
                <a:effectLst/>
                <a:latin typeface="Calibri" panose="020F0502020204030204" pitchFamily="34" charset="0"/>
                <a:hlinkClick r:id="rId4"/>
              </a:rPr>
              <a:t>Carbon Footprint Calculator</a:t>
            </a:r>
            <a:endParaRPr lang="en-US" b="0" dirty="0">
              <a:effectLst/>
            </a:endParaRPr>
          </a:p>
          <a:p>
            <a:pPr algn="just" rtl="0">
              <a:spcBef>
                <a:spcPts val="0"/>
              </a:spcBef>
              <a:spcAft>
                <a:spcPts val="0"/>
              </a:spcAft>
            </a:pPr>
            <a:r>
              <a:rPr lang="en-US" sz="1800" b="0" i="0" u="none" strike="noStrike" dirty="0">
                <a:solidFill>
                  <a:srgbClr val="404040"/>
                </a:solidFill>
                <a:effectLst/>
                <a:latin typeface="Calibri" panose="020F0502020204030204" pitchFamily="34" charset="0"/>
              </a:rPr>
              <a:t>World Wildlife Fund </a:t>
            </a:r>
            <a:r>
              <a:rPr lang="en-US" sz="1800" b="0" i="0" u="sng" strike="noStrike" dirty="0">
                <a:solidFill>
                  <a:srgbClr val="000000"/>
                </a:solidFill>
                <a:effectLst/>
                <a:latin typeface="Calibri" panose="020F0502020204030204" pitchFamily="34" charset="0"/>
                <a:hlinkClick r:id="rId5"/>
              </a:rPr>
              <a:t>Footprint Calculator</a:t>
            </a:r>
            <a:endParaRPr lang="en-US" b="0" dirty="0">
              <a:effectLst/>
            </a:endParaRPr>
          </a:p>
          <a:p>
            <a:pPr algn="just" rtl="0">
              <a:spcBef>
                <a:spcPts val="0"/>
              </a:spcBef>
              <a:spcAft>
                <a:spcPts val="0"/>
              </a:spcAft>
            </a:pPr>
            <a:r>
              <a:rPr lang="en-US" sz="1800" b="0" i="0" u="none" strike="noStrike" dirty="0">
                <a:solidFill>
                  <a:srgbClr val="404040"/>
                </a:solidFill>
                <a:effectLst/>
                <a:latin typeface="Calibri" panose="020F0502020204030204" pitchFamily="34" charset="0"/>
              </a:rPr>
              <a:t>The Nature Conservancy </a:t>
            </a:r>
            <a:r>
              <a:rPr lang="en-US" sz="1800" b="0" i="0" u="sng" strike="noStrike" dirty="0">
                <a:solidFill>
                  <a:srgbClr val="000000"/>
                </a:solidFill>
                <a:effectLst/>
                <a:latin typeface="Calibri" panose="020F0502020204030204" pitchFamily="34" charset="0"/>
                <a:hlinkClick r:id="rId6"/>
              </a:rPr>
              <a:t>Carbon Footprint Calculator</a:t>
            </a:r>
            <a:endParaRPr lang="en-US" b="0" dirty="0">
              <a:effectLst/>
            </a:endParaRPr>
          </a:p>
          <a:p>
            <a:pPr algn="just" rtl="0">
              <a:spcBef>
                <a:spcPts val="0"/>
              </a:spcBef>
              <a:spcAft>
                <a:spcPts val="0"/>
              </a:spcAft>
            </a:pPr>
            <a:r>
              <a:rPr lang="en-US" sz="1800" b="0" i="0" u="none" strike="noStrike" dirty="0">
                <a:solidFill>
                  <a:srgbClr val="404040"/>
                </a:solidFill>
                <a:effectLst/>
                <a:latin typeface="Calibri" panose="020F0502020204030204" pitchFamily="34" charset="0"/>
              </a:rPr>
              <a:t>Global Footprint Network </a:t>
            </a:r>
            <a:r>
              <a:rPr lang="en-US" sz="1800" b="0" i="0" u="sng" strike="noStrike" dirty="0">
                <a:solidFill>
                  <a:srgbClr val="000000"/>
                </a:solidFill>
                <a:effectLst/>
                <a:latin typeface="Calibri" panose="020F0502020204030204" pitchFamily="34" charset="0"/>
                <a:hlinkClick r:id="rId7"/>
              </a:rPr>
              <a:t>Ecological Footprint Calculator</a:t>
            </a:r>
            <a:endParaRPr lang="en-US" dirty="0"/>
          </a:p>
          <a:p>
            <a:pPr algn="just" rtl="0">
              <a:spcBef>
                <a:spcPts val="0"/>
              </a:spcBef>
              <a:spcAft>
                <a:spcPts val="0"/>
              </a:spcAft>
            </a:pPr>
            <a:r>
              <a:rPr lang="en-US" sz="1800" b="0" i="0" u="none" strike="noStrike" dirty="0">
                <a:solidFill>
                  <a:srgbClr val="404040"/>
                </a:solidFill>
                <a:effectLst/>
                <a:latin typeface="Calibri" panose="020F0502020204030204" pitchFamily="34" charset="0"/>
              </a:rPr>
              <a:t>United States Environmental Protection Agency </a:t>
            </a:r>
            <a:r>
              <a:rPr lang="en-US" sz="1800" b="0" i="0" u="sng" strike="noStrike" dirty="0">
                <a:solidFill>
                  <a:srgbClr val="000000"/>
                </a:solidFill>
                <a:effectLst/>
                <a:latin typeface="Calibri" panose="020F0502020204030204" pitchFamily="34" charset="0"/>
                <a:hlinkClick r:id="rId8"/>
              </a:rPr>
              <a:t>Carbon Footprint Calculator</a:t>
            </a:r>
            <a:endParaRPr lang="en-US" dirty="0"/>
          </a:p>
        </p:txBody>
      </p:sp>
    </p:spTree>
    <p:extLst>
      <p:ext uri="{BB962C8B-B14F-4D97-AF65-F5344CB8AC3E}">
        <p14:creationId xmlns:p14="http://schemas.microsoft.com/office/powerpoint/2010/main" val="634108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EB0-AA15-CF3C-A922-E1F3377D8D4C}"/>
              </a:ext>
            </a:extLst>
          </p:cNvPr>
          <p:cNvSpPr>
            <a:spLocks noGrp="1"/>
          </p:cNvSpPr>
          <p:nvPr>
            <p:ph type="title"/>
          </p:nvPr>
        </p:nvSpPr>
        <p:spPr/>
        <p:txBody>
          <a:bodyPr/>
          <a:lstStyle/>
          <a:p>
            <a:r>
              <a:rPr lang="es-ES" dirty="0"/>
              <a:t>Riassumendo</a:t>
            </a:r>
          </a:p>
        </p:txBody>
      </p:sp>
      <p:graphicFrame>
        <p:nvGraphicFramePr>
          <p:cNvPr id="8" name="Marcador de contenido 7">
            <a:extLst>
              <a:ext uri="{FF2B5EF4-FFF2-40B4-BE49-F238E27FC236}">
                <a16:creationId xmlns:a16="http://schemas.microsoft.com/office/drawing/2014/main" id="{3E3B9907-02EC-C90E-5787-01C9B25BF68D}"/>
              </a:ext>
            </a:extLst>
          </p:cNvPr>
          <p:cNvGraphicFramePr>
            <a:graphicFrameLocks noGrp="1"/>
          </p:cNvGraphicFramePr>
          <p:nvPr>
            <p:ph idx="1"/>
            <p:extLst>
              <p:ext uri="{D42A27DB-BD31-4B8C-83A1-F6EECF244321}">
                <p14:modId xmlns:p14="http://schemas.microsoft.com/office/powerpoint/2010/main" val="225001192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C99EB3C4-8ACA-C95A-650B-6E83C62C4567}"/>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5" name="Picture 2" descr="Restart">
            <a:extLst>
              <a:ext uri="{FF2B5EF4-FFF2-40B4-BE49-F238E27FC236}">
                <a16:creationId xmlns:a16="http://schemas.microsoft.com/office/drawing/2014/main" id="{A534771F-7FF0-79AF-9742-084EC5D520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3168389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a:xfrm>
            <a:off x="1188720" y="362434"/>
            <a:ext cx="10058400" cy="1126385"/>
          </a:xfrm>
        </p:spPr>
        <p:txBody>
          <a:bodyPr/>
          <a:lstStyle/>
          <a:p>
            <a:r>
              <a:rPr lang="en-US" dirty="0" err="1">
                <a:solidFill>
                  <a:srgbClr val="404040"/>
                </a:solidFill>
              </a:rPr>
              <a:t>Domande</a:t>
            </a:r>
            <a:r>
              <a:rPr lang="en-US" dirty="0">
                <a:solidFill>
                  <a:srgbClr val="404040"/>
                </a:solidFill>
              </a:rPr>
              <a:t> di </a:t>
            </a:r>
            <a:r>
              <a:rPr lang="en-US" dirty="0" err="1">
                <a:solidFill>
                  <a:srgbClr val="404040"/>
                </a:solidFill>
              </a:rPr>
              <a:t>autovalutazione</a:t>
            </a:r>
            <a:endParaRPr lang="en-US" dirty="0">
              <a:solidFill>
                <a:srgbClr val="404040"/>
              </a:solidFill>
            </a:endParaRPr>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9F5F9BBF-F338-4547-B4B0-44CFA9337D07}"/>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graphicFrame>
        <p:nvGraphicFramePr>
          <p:cNvPr id="10" name="Tabla 10">
            <a:extLst>
              <a:ext uri="{FF2B5EF4-FFF2-40B4-BE49-F238E27FC236}">
                <a16:creationId xmlns:a16="http://schemas.microsoft.com/office/drawing/2014/main" id="{413030EE-FF19-6F2B-0F71-F76CDAB4B2F7}"/>
              </a:ext>
            </a:extLst>
          </p:cNvPr>
          <p:cNvGraphicFramePr>
            <a:graphicFrameLocks noGrp="1"/>
          </p:cNvGraphicFramePr>
          <p:nvPr>
            <p:ph sz="half" idx="1"/>
            <p:extLst>
              <p:ext uri="{D42A27DB-BD31-4B8C-83A1-F6EECF244321}">
                <p14:modId xmlns:p14="http://schemas.microsoft.com/office/powerpoint/2010/main" val="2106099878"/>
              </p:ext>
            </p:extLst>
          </p:nvPr>
        </p:nvGraphicFramePr>
        <p:xfrm>
          <a:off x="1188720" y="1901128"/>
          <a:ext cx="10058400" cy="4115008"/>
        </p:xfrm>
        <a:graphic>
          <a:graphicData uri="http://schemas.openxmlformats.org/drawingml/2006/table">
            <a:tbl>
              <a:tblPr firstRow="1" bandRow="1">
                <a:tableStyleId>{21E4AEA4-8DFA-4A89-87EB-49C32662AFE0}</a:tableStyleId>
              </a:tblPr>
              <a:tblGrid>
                <a:gridCol w="3352800">
                  <a:extLst>
                    <a:ext uri="{9D8B030D-6E8A-4147-A177-3AD203B41FA5}">
                      <a16:colId xmlns:a16="http://schemas.microsoft.com/office/drawing/2014/main" val="2601891750"/>
                    </a:ext>
                  </a:extLst>
                </a:gridCol>
                <a:gridCol w="3352800">
                  <a:extLst>
                    <a:ext uri="{9D8B030D-6E8A-4147-A177-3AD203B41FA5}">
                      <a16:colId xmlns:a16="http://schemas.microsoft.com/office/drawing/2014/main" val="3559158159"/>
                    </a:ext>
                  </a:extLst>
                </a:gridCol>
                <a:gridCol w="3352800">
                  <a:extLst>
                    <a:ext uri="{9D8B030D-6E8A-4147-A177-3AD203B41FA5}">
                      <a16:colId xmlns:a16="http://schemas.microsoft.com/office/drawing/2014/main" val="1947302738"/>
                    </a:ext>
                  </a:extLst>
                </a:gridCol>
              </a:tblGrid>
              <a:tr h="744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noProof="0" dirty="0"/>
                        <a:t>La sostenibilità aziendale si riferisce a:</a:t>
                      </a:r>
                      <a:endParaRPr lang="en-US" noProof="0" dirty="0"/>
                    </a:p>
                  </a:txBody>
                  <a:tcPr/>
                </a:tc>
                <a:tc>
                  <a:txBody>
                    <a:bodyPr/>
                    <a:lstStyle/>
                    <a:p>
                      <a:r>
                        <a:rPr lang="it-IT" noProof="0" dirty="0"/>
                        <a:t>Un approccio sostenibile affronta contemporaneamente i seguenti fattori:</a:t>
                      </a:r>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Impresa </a:t>
                      </a:r>
                      <a:r>
                        <a:rPr lang="en-US" noProof="0" dirty="0" err="1"/>
                        <a:t>sociale</a:t>
                      </a:r>
                      <a:r>
                        <a:rPr lang="en-US" noProof="0" dirty="0"/>
                        <a:t>:</a:t>
                      </a:r>
                    </a:p>
                  </a:txBody>
                  <a:tcPr/>
                </a:tc>
                <a:extLst>
                  <a:ext uri="{0D108BD9-81ED-4DB2-BD59-A6C34878D82A}">
                    <a16:rowId xmlns:a16="http://schemas.microsoft.com/office/drawing/2014/main" val="4178373252"/>
                  </a:ext>
                </a:extLst>
              </a:tr>
              <a:tr h="3200608">
                <a:tc>
                  <a:txBody>
                    <a:bodyPr/>
                    <a:lstStyle/>
                    <a:p>
                      <a:pPr marL="457200" indent="-457200">
                        <a:buFont typeface="+mj-lt"/>
                        <a:buAutoNum type="alphaLcPeriod"/>
                      </a:pPr>
                      <a:r>
                        <a:rPr lang="it-IT" sz="1600" b="0" noProof="0" dirty="0">
                          <a:solidFill>
                            <a:srgbClr val="404040"/>
                          </a:solidFill>
                        </a:rPr>
                        <a:t>Azioni che incidono positivamente sulla società</a:t>
                      </a:r>
                    </a:p>
                    <a:p>
                      <a:pPr marL="457200" indent="-457200">
                        <a:buFont typeface="+mj-lt"/>
                        <a:buAutoNum type="alphaLcPeriod"/>
                      </a:pPr>
                      <a:r>
                        <a:rPr lang="it-IT" sz="1600" b="0" noProof="0" dirty="0">
                          <a:solidFill>
                            <a:srgbClr val="404040"/>
                          </a:solidFill>
                        </a:rPr>
                        <a:t>Azioni che riducono il profitto in un'azienda</a:t>
                      </a:r>
                    </a:p>
                    <a:p>
                      <a:pPr marL="457200" indent="-457200">
                        <a:buFont typeface="+mj-lt"/>
                        <a:buAutoNum type="alphaLcPeriod"/>
                      </a:pPr>
                      <a:r>
                        <a:rPr lang="it-IT" sz="1600" b="0" noProof="0" dirty="0">
                          <a:solidFill>
                            <a:srgbClr val="404040"/>
                          </a:solidFill>
                        </a:rPr>
                        <a:t>Azioni che incidono positivamente sull'ambiente</a:t>
                      </a:r>
                    </a:p>
                    <a:p>
                      <a:pPr marL="457200" indent="-457200">
                        <a:buFont typeface="+mj-lt"/>
                        <a:buAutoNum type="alphaLcPeriod"/>
                      </a:pPr>
                      <a:r>
                        <a:rPr lang="it-IT" sz="1600" b="0" noProof="0" dirty="0">
                          <a:solidFill>
                            <a:srgbClr val="404040"/>
                          </a:solidFill>
                        </a:rPr>
                        <a:t>Tutto quanto sopra</a:t>
                      </a:r>
                      <a:endParaRPr lang="en-US" sz="1600" b="0" noProof="0" dirty="0">
                        <a:solidFill>
                          <a:srgbClr val="404040"/>
                        </a:solidFill>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it-IT" sz="1600" b="0" noProof="0" dirty="0">
                          <a:solidFill>
                            <a:srgbClr val="404040"/>
                          </a:solidFill>
                        </a:rPr>
                        <a:t>ambientale, economico, sociale</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it-IT" sz="1600" b="0" noProof="0" dirty="0">
                          <a:solidFill>
                            <a:srgbClr val="404040"/>
                          </a:solidFill>
                        </a:rPr>
                        <a:t>ambientale, sociale, fisiologico</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it-IT" sz="1600" b="0" noProof="0" dirty="0">
                          <a:solidFill>
                            <a:srgbClr val="404040"/>
                          </a:solidFill>
                        </a:rPr>
                        <a:t>ambientale, economico, tecnocratico</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it-IT" sz="1600" b="0" noProof="0" dirty="0">
                          <a:solidFill>
                            <a:srgbClr val="404040"/>
                          </a:solidFill>
                        </a:rPr>
                        <a:t>Nessuno è corretto</a:t>
                      </a:r>
                      <a:endParaRPr lang="en-US" sz="1600" b="0" noProof="0" dirty="0">
                        <a:solidFill>
                          <a:srgbClr val="404040"/>
                        </a:solidFill>
                      </a:endParaRPr>
                    </a:p>
                    <a:p>
                      <a:pPr marL="342900" indent="-342900">
                        <a:buAutoNum type="alphaLcPeriod"/>
                      </a:pPr>
                      <a:endParaRPr lang="en-US" b="0" noProof="0" dirty="0">
                        <a:solidFill>
                          <a:srgbClr val="404040"/>
                        </a:solidFill>
                      </a:endParaRPr>
                    </a:p>
                  </a:txBody>
                  <a:tcPr/>
                </a:tc>
                <a:tc>
                  <a:txBody>
                    <a:bodyPr/>
                    <a:lstStyle/>
                    <a:p>
                      <a:pPr marL="457200" indent="-457200">
                        <a:buFont typeface="+mj-lt"/>
                        <a:buAutoNum type="alphaLcPeriod"/>
                      </a:pPr>
                      <a:r>
                        <a:rPr lang="it-IT" sz="1600" b="0" noProof="0" dirty="0">
                          <a:solidFill>
                            <a:srgbClr val="404040"/>
                          </a:solidFill>
                        </a:rPr>
                        <a:t>usa il suo profitto per compiere la sua missione sociale</a:t>
                      </a:r>
                    </a:p>
                    <a:p>
                      <a:pPr marL="457200" indent="-457200">
                        <a:buFont typeface="+mj-lt"/>
                        <a:buAutoNum type="alphaLcPeriod"/>
                      </a:pPr>
                      <a:r>
                        <a:rPr lang="it-IT" sz="1600" b="0" noProof="0" dirty="0">
                          <a:solidFill>
                            <a:srgbClr val="404040"/>
                          </a:solidFill>
                        </a:rPr>
                        <a:t>ha l'obiettivo principale di massimizzare il profitto e sostiene volontariamente attività benefiche pubblicamente</a:t>
                      </a:r>
                    </a:p>
                    <a:p>
                      <a:pPr marL="457200" indent="-457200">
                        <a:buFont typeface="+mj-lt"/>
                        <a:buAutoNum type="alphaLcPeriod"/>
                      </a:pPr>
                      <a:r>
                        <a:rPr lang="it-IT" sz="1600" b="0" noProof="0" dirty="0">
                          <a:solidFill>
                            <a:srgbClr val="404040"/>
                          </a:solidFill>
                        </a:rPr>
                        <a:t>non realizza profitti e risponde ai problemi sociali con le sue attività</a:t>
                      </a:r>
                    </a:p>
                    <a:p>
                      <a:pPr marL="457200" indent="-457200">
                        <a:buFont typeface="+mj-lt"/>
                        <a:buAutoNum type="alphaLcPeriod"/>
                      </a:pPr>
                      <a:r>
                        <a:rPr lang="it-IT" sz="1600" b="0" noProof="0" dirty="0">
                          <a:solidFill>
                            <a:srgbClr val="404040"/>
                          </a:solidFill>
                        </a:rPr>
                        <a:t>Nessuno è corretto</a:t>
                      </a:r>
                      <a:endParaRPr lang="en-US" sz="1600" b="0" noProof="0" dirty="0">
                        <a:solidFill>
                          <a:srgbClr val="404040"/>
                        </a:solidFill>
                      </a:endParaRPr>
                    </a:p>
                  </a:txBody>
                  <a:tcPr/>
                </a:tc>
                <a:extLst>
                  <a:ext uri="{0D108BD9-81ED-4DB2-BD59-A6C34878D82A}">
                    <a16:rowId xmlns:a16="http://schemas.microsoft.com/office/drawing/2014/main" val="232408843"/>
                  </a:ext>
                </a:extLst>
              </a:tr>
            </a:tbl>
          </a:graphicData>
        </a:graphic>
      </p:graphicFrame>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893065" y="5846064"/>
            <a:ext cx="2027384" cy="455825"/>
          </a:xfrm>
          <a:prstGeom prst="rect">
            <a:avLst/>
          </a:prstGeom>
        </p:spPr>
      </p:pic>
    </p:spTree>
    <p:extLst>
      <p:ext uri="{BB962C8B-B14F-4D97-AF65-F5344CB8AC3E}">
        <p14:creationId xmlns:p14="http://schemas.microsoft.com/office/powerpoint/2010/main" val="2501155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a:xfrm>
            <a:off x="1188720" y="362434"/>
            <a:ext cx="10058400" cy="1126385"/>
          </a:xfrm>
        </p:spPr>
        <p:txBody>
          <a:bodyPr/>
          <a:lstStyle/>
          <a:p>
            <a:r>
              <a:rPr lang="en-US" dirty="0" err="1">
                <a:solidFill>
                  <a:srgbClr val="404040"/>
                </a:solidFill>
              </a:rPr>
              <a:t>Domande</a:t>
            </a:r>
            <a:r>
              <a:rPr lang="en-US" dirty="0">
                <a:solidFill>
                  <a:srgbClr val="404040"/>
                </a:solidFill>
              </a:rPr>
              <a:t> di </a:t>
            </a:r>
            <a:r>
              <a:rPr lang="en-US" dirty="0" err="1">
                <a:solidFill>
                  <a:srgbClr val="404040"/>
                </a:solidFill>
              </a:rPr>
              <a:t>autovalutazione</a:t>
            </a:r>
            <a:endParaRPr lang="en-US" dirty="0">
              <a:solidFill>
                <a:srgbClr val="404040"/>
              </a:solidFill>
            </a:endParaRPr>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9F5F9BBF-F338-4547-B4B0-44CFA9337D07}"/>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893065" y="5846064"/>
            <a:ext cx="2027384" cy="455825"/>
          </a:xfrm>
          <a:prstGeom prst="rect">
            <a:avLst/>
          </a:prstGeom>
        </p:spPr>
      </p:pic>
      <p:sp>
        <p:nvSpPr>
          <p:cNvPr id="4" name="Объект 3">
            <a:extLst>
              <a:ext uri="{FF2B5EF4-FFF2-40B4-BE49-F238E27FC236}">
                <a16:creationId xmlns:a16="http://schemas.microsoft.com/office/drawing/2014/main" id="{A3C6E4D9-2082-C306-94C7-789FE4937A90}"/>
              </a:ext>
            </a:extLst>
          </p:cNvPr>
          <p:cNvSpPr>
            <a:spLocks noGrp="1"/>
          </p:cNvSpPr>
          <p:nvPr>
            <p:ph sz="half" idx="1"/>
          </p:nvPr>
        </p:nvSpPr>
        <p:spPr/>
        <p:txBody>
          <a:bodyPr/>
          <a:lstStyle/>
          <a:p>
            <a:endParaRPr lang="ru-RU"/>
          </a:p>
        </p:txBody>
      </p:sp>
      <p:graphicFrame>
        <p:nvGraphicFramePr>
          <p:cNvPr id="6" name="Tabla 10">
            <a:extLst>
              <a:ext uri="{FF2B5EF4-FFF2-40B4-BE49-F238E27FC236}">
                <a16:creationId xmlns:a16="http://schemas.microsoft.com/office/drawing/2014/main" id="{D2E482F1-3C1A-A646-14D9-D837AE0F5FC9}"/>
              </a:ext>
            </a:extLst>
          </p:cNvPr>
          <p:cNvGraphicFramePr>
            <a:graphicFrameLocks/>
          </p:cNvGraphicFramePr>
          <p:nvPr>
            <p:extLst>
              <p:ext uri="{D42A27DB-BD31-4B8C-83A1-F6EECF244321}">
                <p14:modId xmlns:p14="http://schemas.microsoft.com/office/powerpoint/2010/main" val="2923532236"/>
              </p:ext>
            </p:extLst>
          </p:nvPr>
        </p:nvGraphicFramePr>
        <p:xfrm>
          <a:off x="1036322" y="1708574"/>
          <a:ext cx="10058400" cy="4297680"/>
        </p:xfrm>
        <a:graphic>
          <a:graphicData uri="http://schemas.openxmlformats.org/drawingml/2006/table">
            <a:tbl>
              <a:tblPr firstRow="1" bandRow="1">
                <a:tableStyleId>{21E4AEA4-8DFA-4A89-87EB-49C32662AFE0}</a:tableStyleId>
              </a:tblPr>
              <a:tblGrid>
                <a:gridCol w="3352800">
                  <a:extLst>
                    <a:ext uri="{9D8B030D-6E8A-4147-A177-3AD203B41FA5}">
                      <a16:colId xmlns:a16="http://schemas.microsoft.com/office/drawing/2014/main" val="2601891750"/>
                    </a:ext>
                  </a:extLst>
                </a:gridCol>
                <a:gridCol w="3352800">
                  <a:extLst>
                    <a:ext uri="{9D8B030D-6E8A-4147-A177-3AD203B41FA5}">
                      <a16:colId xmlns:a16="http://schemas.microsoft.com/office/drawing/2014/main" val="3559158159"/>
                    </a:ext>
                  </a:extLst>
                </a:gridCol>
                <a:gridCol w="3352800">
                  <a:extLst>
                    <a:ext uri="{9D8B030D-6E8A-4147-A177-3AD203B41FA5}">
                      <a16:colId xmlns:a16="http://schemas.microsoft.com/office/drawing/2014/main" val="1947302738"/>
                    </a:ext>
                  </a:extLst>
                </a:gridCol>
              </a:tblGrid>
              <a:tr h="744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noProof="0" dirty="0"/>
                        <a:t>La sostenibilità aziendale si riferisce a:</a:t>
                      </a:r>
                      <a:endParaRPr lang="en-US" noProof="0" dirty="0"/>
                    </a:p>
                  </a:txBody>
                  <a:tcPr/>
                </a:tc>
                <a:tc>
                  <a:txBody>
                    <a:bodyPr/>
                    <a:lstStyle/>
                    <a:p>
                      <a:r>
                        <a:rPr lang="it-IT" noProof="0" dirty="0"/>
                        <a:t>Un approccio sostenibile affronta contemporaneamente i seguenti fattori:</a:t>
                      </a:r>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Impresa </a:t>
                      </a:r>
                      <a:r>
                        <a:rPr lang="en-US" noProof="0" dirty="0" err="1"/>
                        <a:t>sociale</a:t>
                      </a:r>
                      <a:r>
                        <a:rPr lang="en-US" noProof="0" dirty="0"/>
                        <a:t>:</a:t>
                      </a:r>
                    </a:p>
                  </a:txBody>
                  <a:tcPr/>
                </a:tc>
                <a:extLst>
                  <a:ext uri="{0D108BD9-81ED-4DB2-BD59-A6C34878D82A}">
                    <a16:rowId xmlns:a16="http://schemas.microsoft.com/office/drawing/2014/main" val="4178373252"/>
                  </a:ext>
                </a:extLst>
              </a:tr>
              <a:tr h="3200608">
                <a:tc>
                  <a:txBody>
                    <a:bodyPr/>
                    <a:lstStyle/>
                    <a:p>
                      <a:pPr marL="457200" indent="-457200">
                        <a:buFont typeface="+mj-lt"/>
                        <a:buAutoNum type="alphaLcPeriod"/>
                      </a:pPr>
                      <a:r>
                        <a:rPr lang="it-IT" b="1" noProof="0" dirty="0">
                          <a:solidFill>
                            <a:srgbClr val="404040"/>
                          </a:solidFill>
                        </a:rPr>
                        <a:t>Azioni che incidono positivamente sulla società</a:t>
                      </a:r>
                    </a:p>
                    <a:p>
                      <a:pPr marL="457200" indent="-457200">
                        <a:buFont typeface="+mj-lt"/>
                        <a:buAutoNum type="alphaLcPeriod"/>
                      </a:pPr>
                      <a:r>
                        <a:rPr lang="it-IT" b="0" noProof="0" dirty="0">
                          <a:solidFill>
                            <a:srgbClr val="404040"/>
                          </a:solidFill>
                        </a:rPr>
                        <a:t>Azioni che riducono il profitto in un'azienda</a:t>
                      </a:r>
                    </a:p>
                    <a:p>
                      <a:pPr marL="457200" indent="-457200">
                        <a:buFont typeface="+mj-lt"/>
                        <a:buAutoNum type="alphaLcPeriod"/>
                      </a:pPr>
                      <a:r>
                        <a:rPr lang="it-IT" b="1" noProof="0" dirty="0">
                          <a:solidFill>
                            <a:srgbClr val="404040"/>
                          </a:solidFill>
                        </a:rPr>
                        <a:t>Azioni che incidono positivamente sull'ambiente</a:t>
                      </a:r>
                    </a:p>
                    <a:p>
                      <a:pPr marL="457200" indent="-457200">
                        <a:buFont typeface="+mj-lt"/>
                        <a:buAutoNum type="alphaLcPeriod"/>
                      </a:pPr>
                      <a:r>
                        <a:rPr lang="it-IT" b="0" noProof="0" dirty="0">
                          <a:solidFill>
                            <a:srgbClr val="404040"/>
                          </a:solidFill>
                        </a:rPr>
                        <a:t>Tutto quanto sopra</a:t>
                      </a:r>
                      <a:endParaRPr lang="en-US" b="0" noProof="0" dirty="0">
                        <a:solidFill>
                          <a:srgbClr val="404040"/>
                        </a:solidFill>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it-IT" b="1" noProof="0" dirty="0">
                          <a:solidFill>
                            <a:srgbClr val="404040"/>
                          </a:solidFill>
                        </a:rPr>
                        <a:t>ambientale, economico, sociale</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it-IT" b="0" noProof="0" dirty="0">
                          <a:solidFill>
                            <a:srgbClr val="404040"/>
                          </a:solidFill>
                        </a:rPr>
                        <a:t>ambientale, sociale, fisiologico</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it-IT" b="0" noProof="0" dirty="0">
                          <a:solidFill>
                            <a:srgbClr val="404040"/>
                          </a:solidFill>
                        </a:rPr>
                        <a:t>ambientale, economico, tecnocratico</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it-IT" b="0" noProof="0" dirty="0">
                          <a:solidFill>
                            <a:srgbClr val="404040"/>
                          </a:solidFill>
                        </a:rPr>
                        <a:t>Nessuno è corretto</a:t>
                      </a:r>
                      <a:endParaRPr lang="en-US" b="0" noProof="0" dirty="0">
                        <a:solidFill>
                          <a:srgbClr val="404040"/>
                        </a:solidFill>
                      </a:endParaRPr>
                    </a:p>
                    <a:p>
                      <a:pPr marL="342900" indent="-342900">
                        <a:buAutoNum type="alphaLcPeriod"/>
                      </a:pPr>
                      <a:endParaRPr lang="en-US" b="0" noProof="0" dirty="0">
                        <a:solidFill>
                          <a:srgbClr val="404040"/>
                        </a:solidFill>
                      </a:endParaRPr>
                    </a:p>
                  </a:txBody>
                  <a:tcPr/>
                </a:tc>
                <a:tc>
                  <a:txBody>
                    <a:bodyPr/>
                    <a:lstStyle/>
                    <a:p>
                      <a:pPr marL="457200" indent="-457200">
                        <a:buFont typeface="+mj-lt"/>
                        <a:buAutoNum type="alphaLcPeriod"/>
                      </a:pPr>
                      <a:r>
                        <a:rPr lang="it-IT" b="1" noProof="0" dirty="0">
                          <a:solidFill>
                            <a:srgbClr val="404040"/>
                          </a:solidFill>
                        </a:rPr>
                        <a:t>usa il suo profitto per compiere la sua missione sociale</a:t>
                      </a:r>
                    </a:p>
                    <a:p>
                      <a:pPr marL="457200" indent="-457200">
                        <a:buFont typeface="+mj-lt"/>
                        <a:buAutoNum type="alphaLcPeriod"/>
                      </a:pPr>
                      <a:r>
                        <a:rPr lang="it-IT" b="0" noProof="0" dirty="0">
                          <a:solidFill>
                            <a:srgbClr val="404040"/>
                          </a:solidFill>
                        </a:rPr>
                        <a:t>ha l'obiettivo principale di massimizzare il profitto e sostiene volontariamente attività benefiche pubblicamente</a:t>
                      </a:r>
                    </a:p>
                    <a:p>
                      <a:pPr marL="457200" indent="-457200">
                        <a:buFont typeface="+mj-lt"/>
                        <a:buAutoNum type="alphaLcPeriod"/>
                      </a:pPr>
                      <a:r>
                        <a:rPr lang="it-IT" b="0" noProof="0" dirty="0">
                          <a:solidFill>
                            <a:srgbClr val="404040"/>
                          </a:solidFill>
                        </a:rPr>
                        <a:t>non realizza profitti e risponde ai problemi sociali con le sue attività</a:t>
                      </a:r>
                    </a:p>
                    <a:p>
                      <a:pPr marL="457200" indent="-457200">
                        <a:buFont typeface="+mj-lt"/>
                        <a:buAutoNum type="alphaLcPeriod"/>
                      </a:pPr>
                      <a:r>
                        <a:rPr lang="it-IT" b="0" noProof="0" dirty="0">
                          <a:solidFill>
                            <a:srgbClr val="404040"/>
                          </a:solidFill>
                        </a:rPr>
                        <a:t>Nessuno è corretto</a:t>
                      </a:r>
                      <a:endParaRPr lang="en-US" b="0" noProof="0" dirty="0">
                        <a:solidFill>
                          <a:srgbClr val="404040"/>
                        </a:solidFill>
                      </a:endParaRPr>
                    </a:p>
                  </a:txBody>
                  <a:tcPr/>
                </a:tc>
                <a:extLst>
                  <a:ext uri="{0D108BD9-81ED-4DB2-BD59-A6C34878D82A}">
                    <a16:rowId xmlns:a16="http://schemas.microsoft.com/office/drawing/2014/main" val="232408843"/>
                  </a:ext>
                </a:extLst>
              </a:tr>
            </a:tbl>
          </a:graphicData>
        </a:graphic>
      </p:graphicFrame>
    </p:spTree>
    <p:extLst>
      <p:ext uri="{BB962C8B-B14F-4D97-AF65-F5344CB8AC3E}">
        <p14:creationId xmlns:p14="http://schemas.microsoft.com/office/powerpoint/2010/main" val="704123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p:txBody>
          <a:bodyPr/>
          <a:lstStyle/>
          <a:p>
            <a:r>
              <a:rPr lang="en-US" dirty="0" err="1">
                <a:solidFill>
                  <a:srgbClr val="404040"/>
                </a:solidFill>
              </a:rPr>
              <a:t>Domande</a:t>
            </a:r>
            <a:r>
              <a:rPr lang="en-US" dirty="0">
                <a:solidFill>
                  <a:srgbClr val="404040"/>
                </a:solidFill>
              </a:rPr>
              <a:t> di </a:t>
            </a:r>
            <a:r>
              <a:rPr lang="en-US" dirty="0" err="1">
                <a:solidFill>
                  <a:srgbClr val="404040"/>
                </a:solidFill>
              </a:rPr>
              <a:t>autovalutazione</a:t>
            </a:r>
            <a:r>
              <a:rPr lang="en-US" dirty="0">
                <a:solidFill>
                  <a:srgbClr val="404040"/>
                </a:solidFill>
              </a:rPr>
              <a:t>:</a:t>
            </a:r>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9F5F9BBF-F338-4547-B4B0-44CFA9337D07}"/>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graphicFrame>
        <p:nvGraphicFramePr>
          <p:cNvPr id="10" name="Tabla 10">
            <a:extLst>
              <a:ext uri="{FF2B5EF4-FFF2-40B4-BE49-F238E27FC236}">
                <a16:creationId xmlns:a16="http://schemas.microsoft.com/office/drawing/2014/main" id="{413030EE-FF19-6F2B-0F71-F76CDAB4B2F7}"/>
              </a:ext>
            </a:extLst>
          </p:cNvPr>
          <p:cNvGraphicFramePr>
            <a:graphicFrameLocks noGrp="1"/>
          </p:cNvGraphicFramePr>
          <p:nvPr>
            <p:ph sz="half" idx="1"/>
            <p:extLst>
              <p:ext uri="{D42A27DB-BD31-4B8C-83A1-F6EECF244321}">
                <p14:modId xmlns:p14="http://schemas.microsoft.com/office/powerpoint/2010/main" val="135232651"/>
              </p:ext>
            </p:extLst>
          </p:nvPr>
        </p:nvGraphicFramePr>
        <p:xfrm>
          <a:off x="1253612" y="1846263"/>
          <a:ext cx="9902067" cy="4297680"/>
        </p:xfrm>
        <a:graphic>
          <a:graphicData uri="http://schemas.openxmlformats.org/drawingml/2006/table">
            <a:tbl>
              <a:tblPr firstRow="1" bandRow="1">
                <a:tableStyleId>{21E4AEA4-8DFA-4A89-87EB-49C32662AFE0}</a:tableStyleId>
              </a:tblPr>
              <a:tblGrid>
                <a:gridCol w="3300689">
                  <a:extLst>
                    <a:ext uri="{9D8B030D-6E8A-4147-A177-3AD203B41FA5}">
                      <a16:colId xmlns:a16="http://schemas.microsoft.com/office/drawing/2014/main" val="2601891750"/>
                    </a:ext>
                  </a:extLst>
                </a:gridCol>
                <a:gridCol w="3300689">
                  <a:extLst>
                    <a:ext uri="{9D8B030D-6E8A-4147-A177-3AD203B41FA5}">
                      <a16:colId xmlns:a16="http://schemas.microsoft.com/office/drawing/2014/main" val="3559158159"/>
                    </a:ext>
                  </a:extLst>
                </a:gridCol>
                <a:gridCol w="3300689">
                  <a:extLst>
                    <a:ext uri="{9D8B030D-6E8A-4147-A177-3AD203B41FA5}">
                      <a16:colId xmlns:a16="http://schemas.microsoft.com/office/drawing/2014/main" val="1947302738"/>
                    </a:ext>
                  </a:extLst>
                </a:gridCol>
              </a:tblGrid>
              <a:tr h="1030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noProof="0" dirty="0"/>
                        <a:t>Come fa un'impresa sociale a gestire il profitto?</a:t>
                      </a:r>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noProof="0" dirty="0"/>
                        <a:t>Green entrepreneurship si riferisce a:</a:t>
                      </a:r>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noProof="0" dirty="0"/>
                        <a:t>La decarbonizzazione e il relativo raggiungimento della neutralità del carbonio entro il 2050 possono rappresentare:</a:t>
                      </a:r>
                      <a:endParaRPr lang="en-US" noProof="0" dirty="0"/>
                    </a:p>
                  </a:txBody>
                  <a:tcPr/>
                </a:tc>
                <a:extLst>
                  <a:ext uri="{0D108BD9-81ED-4DB2-BD59-A6C34878D82A}">
                    <a16:rowId xmlns:a16="http://schemas.microsoft.com/office/drawing/2014/main" val="4178373252"/>
                  </a:ext>
                </a:extLst>
              </a:tr>
              <a:tr h="2813945">
                <a:tc>
                  <a:txBody>
                    <a:bodyPr/>
                    <a:lstStyle/>
                    <a:p>
                      <a:pPr marL="457200" indent="-457200">
                        <a:buFont typeface="+mj-lt"/>
                        <a:buAutoNum type="alphaLcPeriod"/>
                      </a:pPr>
                      <a:r>
                        <a:rPr lang="it-IT" b="0" noProof="0" dirty="0">
                          <a:solidFill>
                            <a:srgbClr val="404040"/>
                          </a:solidFill>
                        </a:rPr>
                        <a:t>non fa mai un profitto</a:t>
                      </a:r>
                    </a:p>
                    <a:p>
                      <a:pPr marL="457200" indent="-457200">
                        <a:buFont typeface="+mj-lt"/>
                        <a:buAutoNum type="alphaLcPeriod"/>
                      </a:pPr>
                      <a:r>
                        <a:rPr lang="it-IT" b="0" noProof="0" dirty="0">
                          <a:solidFill>
                            <a:srgbClr val="404040"/>
                          </a:solidFill>
                        </a:rPr>
                        <a:t>distribuisce l'intero profitto tra i proprietari</a:t>
                      </a:r>
                    </a:p>
                    <a:p>
                      <a:pPr marL="457200" indent="-457200">
                        <a:buFont typeface="+mj-lt"/>
                        <a:buAutoNum type="alphaLcPeriod"/>
                      </a:pPr>
                      <a:r>
                        <a:rPr lang="it-IT" b="0" noProof="0" dirty="0">
                          <a:solidFill>
                            <a:srgbClr val="404040"/>
                          </a:solidFill>
                        </a:rPr>
                        <a:t>una certa parte del profitto è obbligatoriamente reinvestita nell'adempimento della sua chiara missione sociale che ha un impatto positivo su una comunità</a:t>
                      </a:r>
                    </a:p>
                    <a:p>
                      <a:pPr marL="457200" indent="-457200">
                        <a:buFont typeface="+mj-lt"/>
                        <a:buAutoNum type="alphaLcPeriod"/>
                      </a:pPr>
                      <a:r>
                        <a:rPr lang="it-IT" b="0" noProof="0" dirty="0">
                          <a:solidFill>
                            <a:srgbClr val="404040"/>
                          </a:solidFill>
                        </a:rPr>
                        <a:t>Nessuno è corretto</a:t>
                      </a:r>
                      <a:endParaRPr lang="en-US" b="0" noProof="0" dirty="0">
                        <a:solidFill>
                          <a:srgbClr val="404040"/>
                        </a:solidFill>
                      </a:endParaRPr>
                    </a:p>
                  </a:txBody>
                  <a:tcPr/>
                </a:tc>
                <a:tc>
                  <a:txBody>
                    <a:bodyPr/>
                    <a:lstStyle/>
                    <a:p>
                      <a:pPr marL="457200" indent="-457200">
                        <a:buFont typeface="+mj-lt"/>
                        <a:buAutoNum type="alphaLcPeriod"/>
                      </a:pPr>
                      <a:r>
                        <a:rPr lang="it-IT" b="0" noProof="0" dirty="0">
                          <a:solidFill>
                            <a:srgbClr val="404040"/>
                          </a:solidFill>
                        </a:rPr>
                        <a:t>pratiche di greenwashing</a:t>
                      </a:r>
                    </a:p>
                    <a:p>
                      <a:pPr marL="457200" indent="-457200">
                        <a:buFont typeface="+mj-lt"/>
                        <a:buAutoNum type="alphaLcPeriod"/>
                      </a:pPr>
                      <a:r>
                        <a:rPr lang="it-IT" b="0" noProof="0" dirty="0">
                          <a:solidFill>
                            <a:srgbClr val="404040"/>
                          </a:solidFill>
                        </a:rPr>
                        <a:t>innovazioni tecnologiche</a:t>
                      </a:r>
                    </a:p>
                    <a:p>
                      <a:pPr marL="457200" indent="-457200">
                        <a:buFont typeface="+mj-lt"/>
                        <a:buAutoNum type="alphaLcPeriod"/>
                      </a:pPr>
                      <a:r>
                        <a:rPr lang="it-IT" b="0" noProof="0" dirty="0">
                          <a:solidFill>
                            <a:srgbClr val="404040"/>
                          </a:solidFill>
                        </a:rPr>
                        <a:t>business che affronta principalmente le preoccupazioni ambientali</a:t>
                      </a:r>
                    </a:p>
                    <a:p>
                      <a:pPr marL="457200" indent="-457200">
                        <a:buFont typeface="+mj-lt"/>
                        <a:buAutoNum type="alphaLcPeriod"/>
                      </a:pPr>
                      <a:r>
                        <a:rPr lang="it-IT" b="0" noProof="0" dirty="0">
                          <a:solidFill>
                            <a:srgbClr val="404040"/>
                          </a:solidFill>
                        </a:rPr>
                        <a:t>Tutto quanto sopra</a:t>
                      </a:r>
                      <a:endParaRPr lang="en-US" b="1" noProof="0" dirty="0">
                        <a:solidFill>
                          <a:srgbClr val="404040"/>
                        </a:solidFill>
                      </a:endParaRPr>
                    </a:p>
                  </a:txBody>
                  <a:tcPr/>
                </a:tc>
                <a:tc>
                  <a:txBody>
                    <a:bodyPr/>
                    <a:lstStyle/>
                    <a:p>
                      <a:pPr marL="457200" indent="-457200">
                        <a:buFont typeface="+mj-lt"/>
                        <a:buAutoNum type="alphaLcPeriod"/>
                      </a:pPr>
                      <a:r>
                        <a:rPr lang="it-IT" b="0" noProof="0" dirty="0">
                          <a:solidFill>
                            <a:srgbClr val="404040"/>
                          </a:solidFill>
                        </a:rPr>
                        <a:t>la più grande riassegnazione di capitale nella storia</a:t>
                      </a:r>
                    </a:p>
                    <a:p>
                      <a:pPr marL="457200" indent="-457200">
                        <a:buFont typeface="+mj-lt"/>
                        <a:buAutoNum type="alphaLcPeriod"/>
                      </a:pPr>
                      <a:r>
                        <a:rPr lang="it-IT" b="0" noProof="0" dirty="0">
                          <a:solidFill>
                            <a:srgbClr val="404040"/>
                          </a:solidFill>
                        </a:rPr>
                        <a:t>la riassegnazione di capitale più bassa della storia</a:t>
                      </a:r>
                    </a:p>
                    <a:p>
                      <a:pPr marL="457200" indent="-457200">
                        <a:buFont typeface="+mj-lt"/>
                        <a:buAutoNum type="alphaLcPeriod"/>
                      </a:pPr>
                      <a:r>
                        <a:rPr lang="it-IT" b="0" noProof="0" dirty="0">
                          <a:solidFill>
                            <a:srgbClr val="404040"/>
                          </a:solidFill>
                        </a:rPr>
                        <a:t>la più grande riallocazione delle risorse naturali della storia</a:t>
                      </a:r>
                    </a:p>
                    <a:p>
                      <a:pPr marL="457200" indent="-457200">
                        <a:buFont typeface="+mj-lt"/>
                        <a:buAutoNum type="alphaLcPeriod"/>
                      </a:pPr>
                      <a:r>
                        <a:rPr lang="it-IT" b="0" noProof="0" dirty="0">
                          <a:solidFill>
                            <a:srgbClr val="404040"/>
                          </a:solidFill>
                        </a:rPr>
                        <a:t>Nessuno è corretto</a:t>
                      </a:r>
                      <a:endParaRPr lang="en-US" b="0" noProof="0" dirty="0">
                        <a:solidFill>
                          <a:srgbClr val="404040"/>
                        </a:solidFill>
                      </a:endParaRPr>
                    </a:p>
                  </a:txBody>
                  <a:tcPr/>
                </a:tc>
                <a:extLst>
                  <a:ext uri="{0D108BD9-81ED-4DB2-BD59-A6C34878D82A}">
                    <a16:rowId xmlns:a16="http://schemas.microsoft.com/office/drawing/2014/main" val="232408843"/>
                  </a:ext>
                </a:extLst>
              </a:tr>
            </a:tbl>
          </a:graphicData>
        </a:graphic>
      </p:graphicFrame>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224534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p:txBody>
          <a:bodyPr/>
          <a:lstStyle/>
          <a:p>
            <a:r>
              <a:rPr lang="en-US" dirty="0" err="1">
                <a:solidFill>
                  <a:srgbClr val="404040"/>
                </a:solidFill>
              </a:rPr>
              <a:t>Domande</a:t>
            </a:r>
            <a:r>
              <a:rPr lang="en-US" dirty="0">
                <a:solidFill>
                  <a:srgbClr val="404040"/>
                </a:solidFill>
              </a:rPr>
              <a:t> di </a:t>
            </a:r>
            <a:r>
              <a:rPr lang="en-US" dirty="0" err="1">
                <a:solidFill>
                  <a:srgbClr val="404040"/>
                </a:solidFill>
              </a:rPr>
              <a:t>autovalutazione</a:t>
            </a:r>
            <a:r>
              <a:rPr lang="en-US" dirty="0">
                <a:solidFill>
                  <a:srgbClr val="404040"/>
                </a:solidFill>
              </a:rPr>
              <a:t>: </a:t>
            </a:r>
            <a:r>
              <a:rPr lang="en-US" dirty="0" err="1">
                <a:solidFill>
                  <a:srgbClr val="404040"/>
                </a:solidFill>
              </a:rPr>
              <a:t>soluzioni</a:t>
            </a:r>
            <a:endParaRPr lang="en-US" dirty="0">
              <a:solidFill>
                <a:srgbClr val="404040"/>
              </a:solidFill>
            </a:endParaRPr>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9F5F9BBF-F338-4547-B4B0-44CFA9337D07}"/>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4" name="Объект 3">
            <a:extLst>
              <a:ext uri="{FF2B5EF4-FFF2-40B4-BE49-F238E27FC236}">
                <a16:creationId xmlns:a16="http://schemas.microsoft.com/office/drawing/2014/main" id="{AC5BCD33-05C7-75F6-B618-5E7830B30389}"/>
              </a:ext>
            </a:extLst>
          </p:cNvPr>
          <p:cNvSpPr>
            <a:spLocks noGrp="1"/>
          </p:cNvSpPr>
          <p:nvPr>
            <p:ph sz="half" idx="1"/>
          </p:nvPr>
        </p:nvSpPr>
        <p:spPr/>
        <p:txBody>
          <a:bodyPr/>
          <a:lstStyle/>
          <a:p>
            <a:endParaRPr lang="ru-RU"/>
          </a:p>
        </p:txBody>
      </p:sp>
      <p:graphicFrame>
        <p:nvGraphicFramePr>
          <p:cNvPr id="6" name="Tabla 10">
            <a:extLst>
              <a:ext uri="{FF2B5EF4-FFF2-40B4-BE49-F238E27FC236}">
                <a16:creationId xmlns:a16="http://schemas.microsoft.com/office/drawing/2014/main" id="{6359CF7B-84F3-4343-7FE0-2B58F7ED8295}"/>
              </a:ext>
            </a:extLst>
          </p:cNvPr>
          <p:cNvGraphicFramePr>
            <a:graphicFrameLocks/>
          </p:cNvGraphicFramePr>
          <p:nvPr>
            <p:extLst>
              <p:ext uri="{D42A27DB-BD31-4B8C-83A1-F6EECF244321}">
                <p14:modId xmlns:p14="http://schemas.microsoft.com/office/powerpoint/2010/main" val="1427029222"/>
              </p:ext>
            </p:extLst>
          </p:nvPr>
        </p:nvGraphicFramePr>
        <p:xfrm>
          <a:off x="926974" y="1835035"/>
          <a:ext cx="9902067" cy="4297680"/>
        </p:xfrm>
        <a:graphic>
          <a:graphicData uri="http://schemas.openxmlformats.org/drawingml/2006/table">
            <a:tbl>
              <a:tblPr firstRow="1" bandRow="1">
                <a:tableStyleId>{21E4AEA4-8DFA-4A89-87EB-49C32662AFE0}</a:tableStyleId>
              </a:tblPr>
              <a:tblGrid>
                <a:gridCol w="3300689">
                  <a:extLst>
                    <a:ext uri="{9D8B030D-6E8A-4147-A177-3AD203B41FA5}">
                      <a16:colId xmlns:a16="http://schemas.microsoft.com/office/drawing/2014/main" val="2601891750"/>
                    </a:ext>
                  </a:extLst>
                </a:gridCol>
                <a:gridCol w="3300689">
                  <a:extLst>
                    <a:ext uri="{9D8B030D-6E8A-4147-A177-3AD203B41FA5}">
                      <a16:colId xmlns:a16="http://schemas.microsoft.com/office/drawing/2014/main" val="3559158159"/>
                    </a:ext>
                  </a:extLst>
                </a:gridCol>
                <a:gridCol w="3300689">
                  <a:extLst>
                    <a:ext uri="{9D8B030D-6E8A-4147-A177-3AD203B41FA5}">
                      <a16:colId xmlns:a16="http://schemas.microsoft.com/office/drawing/2014/main" val="1947302738"/>
                    </a:ext>
                  </a:extLst>
                </a:gridCol>
              </a:tblGrid>
              <a:tr h="1060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noProof="0" dirty="0"/>
                        <a:t>Come fa un'impresa sociale a gestire il profitto?</a:t>
                      </a:r>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noProof="0" dirty="0"/>
                        <a:t>Green entrepreneurship si riferisce a:</a:t>
                      </a:r>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noProof="0" dirty="0"/>
                        <a:t>La decarbonizzazione e il relativo raggiungimento della neutralità del carbonio entro il 2050 possono rappresentare:</a:t>
                      </a:r>
                      <a:endParaRPr lang="en-US" noProof="0" dirty="0"/>
                    </a:p>
                  </a:txBody>
                  <a:tcPr/>
                </a:tc>
                <a:extLst>
                  <a:ext uri="{0D108BD9-81ED-4DB2-BD59-A6C34878D82A}">
                    <a16:rowId xmlns:a16="http://schemas.microsoft.com/office/drawing/2014/main" val="4178373252"/>
                  </a:ext>
                </a:extLst>
              </a:tr>
              <a:tr h="2813945">
                <a:tc>
                  <a:txBody>
                    <a:bodyPr/>
                    <a:lstStyle/>
                    <a:p>
                      <a:pPr marL="457200" indent="-457200">
                        <a:buFont typeface="+mj-lt"/>
                        <a:buAutoNum type="alphaLcPeriod"/>
                      </a:pPr>
                      <a:r>
                        <a:rPr lang="it-IT" b="0" noProof="0" dirty="0">
                          <a:solidFill>
                            <a:srgbClr val="404040"/>
                          </a:solidFill>
                        </a:rPr>
                        <a:t>non fa mai un profitto</a:t>
                      </a:r>
                    </a:p>
                    <a:p>
                      <a:pPr marL="457200" indent="-457200">
                        <a:buFont typeface="+mj-lt"/>
                        <a:buAutoNum type="alphaLcPeriod"/>
                      </a:pPr>
                      <a:r>
                        <a:rPr lang="it-IT" b="0" noProof="0" dirty="0">
                          <a:solidFill>
                            <a:srgbClr val="404040"/>
                          </a:solidFill>
                        </a:rPr>
                        <a:t>distribuisce l'intero profitto tra i proprietari</a:t>
                      </a:r>
                    </a:p>
                    <a:p>
                      <a:pPr marL="457200" indent="-457200">
                        <a:buFont typeface="+mj-lt"/>
                        <a:buAutoNum type="alphaLcPeriod"/>
                      </a:pPr>
                      <a:r>
                        <a:rPr lang="it-IT" b="1" noProof="0" dirty="0">
                          <a:solidFill>
                            <a:srgbClr val="404040"/>
                          </a:solidFill>
                        </a:rPr>
                        <a:t>una certa parte del profitto è obbligatoriamente reinvestita nell'adempimento della sua chiara missione sociale che ha un impatto positivo su una comunità</a:t>
                      </a:r>
                    </a:p>
                    <a:p>
                      <a:pPr marL="457200" indent="-457200">
                        <a:buFont typeface="+mj-lt"/>
                        <a:buAutoNum type="alphaLcPeriod"/>
                      </a:pPr>
                      <a:r>
                        <a:rPr lang="it-IT" b="0" noProof="0" dirty="0">
                          <a:solidFill>
                            <a:srgbClr val="404040"/>
                          </a:solidFill>
                        </a:rPr>
                        <a:t>Nessuno è corretto</a:t>
                      </a:r>
                      <a:endParaRPr lang="en-US" b="0" noProof="0" dirty="0">
                        <a:solidFill>
                          <a:srgbClr val="404040"/>
                        </a:solidFill>
                      </a:endParaRPr>
                    </a:p>
                  </a:txBody>
                  <a:tcPr/>
                </a:tc>
                <a:tc>
                  <a:txBody>
                    <a:bodyPr/>
                    <a:lstStyle/>
                    <a:p>
                      <a:pPr marL="457200" indent="-457200">
                        <a:buFont typeface="+mj-lt"/>
                        <a:buAutoNum type="alphaLcPeriod"/>
                      </a:pPr>
                      <a:r>
                        <a:rPr lang="it-IT" b="0" noProof="0" dirty="0">
                          <a:solidFill>
                            <a:srgbClr val="404040"/>
                          </a:solidFill>
                        </a:rPr>
                        <a:t>pratiche di greenwashing</a:t>
                      </a:r>
                    </a:p>
                    <a:p>
                      <a:pPr marL="457200" indent="-457200">
                        <a:buFont typeface="+mj-lt"/>
                        <a:buAutoNum type="alphaLcPeriod"/>
                      </a:pPr>
                      <a:r>
                        <a:rPr lang="it-IT" b="0" noProof="0" dirty="0">
                          <a:solidFill>
                            <a:srgbClr val="404040"/>
                          </a:solidFill>
                        </a:rPr>
                        <a:t>innovazioni tecnologiche</a:t>
                      </a:r>
                    </a:p>
                    <a:p>
                      <a:pPr marL="457200" indent="-457200">
                        <a:buFont typeface="+mj-lt"/>
                        <a:buAutoNum type="alphaLcPeriod"/>
                      </a:pPr>
                      <a:r>
                        <a:rPr lang="it-IT" b="1" noProof="0" dirty="0">
                          <a:solidFill>
                            <a:srgbClr val="404040"/>
                          </a:solidFill>
                        </a:rPr>
                        <a:t>business che affronta principalmente le preoccupazioni ambientali</a:t>
                      </a:r>
                    </a:p>
                    <a:p>
                      <a:pPr marL="457200" indent="-457200">
                        <a:buFont typeface="+mj-lt"/>
                        <a:buAutoNum type="alphaLcPeriod"/>
                      </a:pPr>
                      <a:r>
                        <a:rPr lang="it-IT" b="0" noProof="0" dirty="0">
                          <a:solidFill>
                            <a:srgbClr val="404040"/>
                          </a:solidFill>
                        </a:rPr>
                        <a:t>Tutto quanto sopra</a:t>
                      </a:r>
                      <a:endParaRPr lang="en-US" b="1" noProof="0" dirty="0">
                        <a:solidFill>
                          <a:srgbClr val="404040"/>
                        </a:solidFill>
                      </a:endParaRPr>
                    </a:p>
                  </a:txBody>
                  <a:tcPr/>
                </a:tc>
                <a:tc>
                  <a:txBody>
                    <a:bodyPr/>
                    <a:lstStyle/>
                    <a:p>
                      <a:pPr marL="457200" indent="-457200">
                        <a:buFont typeface="+mj-lt"/>
                        <a:buAutoNum type="alphaLcPeriod"/>
                      </a:pPr>
                      <a:r>
                        <a:rPr lang="it-IT" b="1" noProof="0" dirty="0">
                          <a:solidFill>
                            <a:srgbClr val="404040"/>
                          </a:solidFill>
                        </a:rPr>
                        <a:t>la più grande riassegnazione di capitale nella storia</a:t>
                      </a:r>
                    </a:p>
                    <a:p>
                      <a:pPr marL="457200" indent="-457200">
                        <a:buFont typeface="+mj-lt"/>
                        <a:buAutoNum type="alphaLcPeriod"/>
                      </a:pPr>
                      <a:r>
                        <a:rPr lang="it-IT" b="0" noProof="0" dirty="0">
                          <a:solidFill>
                            <a:srgbClr val="404040"/>
                          </a:solidFill>
                        </a:rPr>
                        <a:t>la riassegnazione di capitale più bassa della storia</a:t>
                      </a:r>
                    </a:p>
                    <a:p>
                      <a:pPr marL="457200" indent="-457200">
                        <a:buFont typeface="+mj-lt"/>
                        <a:buAutoNum type="alphaLcPeriod"/>
                      </a:pPr>
                      <a:r>
                        <a:rPr lang="it-IT" b="0" noProof="0" dirty="0">
                          <a:solidFill>
                            <a:srgbClr val="404040"/>
                          </a:solidFill>
                        </a:rPr>
                        <a:t>la più grande riallocazione delle risorse naturali della storia</a:t>
                      </a:r>
                    </a:p>
                    <a:p>
                      <a:pPr marL="457200" indent="-457200">
                        <a:buFont typeface="+mj-lt"/>
                        <a:buAutoNum type="alphaLcPeriod"/>
                      </a:pPr>
                      <a:r>
                        <a:rPr lang="it-IT" b="0" noProof="0" dirty="0">
                          <a:solidFill>
                            <a:srgbClr val="404040"/>
                          </a:solidFill>
                        </a:rPr>
                        <a:t>Nessuno è corretto</a:t>
                      </a:r>
                      <a:endParaRPr lang="en-US" b="0" noProof="0" dirty="0">
                        <a:solidFill>
                          <a:srgbClr val="404040"/>
                        </a:solidFill>
                      </a:endParaRPr>
                    </a:p>
                  </a:txBody>
                  <a:tcPr/>
                </a:tc>
                <a:extLst>
                  <a:ext uri="{0D108BD9-81ED-4DB2-BD59-A6C34878D82A}">
                    <a16:rowId xmlns:a16="http://schemas.microsoft.com/office/drawing/2014/main" val="232408843"/>
                  </a:ext>
                </a:extLst>
              </a:tr>
            </a:tbl>
          </a:graphicData>
        </a:graphic>
      </p:graphicFrame>
    </p:spTree>
    <p:extLst>
      <p:ext uri="{BB962C8B-B14F-4D97-AF65-F5344CB8AC3E}">
        <p14:creationId xmlns:p14="http://schemas.microsoft.com/office/powerpoint/2010/main" val="2601398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1C45A-AD94-A4D7-F83E-5D1645D78F4A}"/>
              </a:ext>
            </a:extLst>
          </p:cNvPr>
          <p:cNvSpPr>
            <a:spLocks noGrp="1"/>
          </p:cNvSpPr>
          <p:nvPr>
            <p:ph type="title"/>
          </p:nvPr>
        </p:nvSpPr>
        <p:spPr/>
        <p:txBody>
          <a:bodyPr/>
          <a:lstStyle/>
          <a:p>
            <a:r>
              <a:rPr lang="es-ES" sz="4800" b="1" dirty="0" err="1"/>
              <a:t>Thank</a:t>
            </a:r>
            <a:r>
              <a:rPr lang="es-ES" sz="4800" b="1" dirty="0"/>
              <a:t> </a:t>
            </a:r>
            <a:r>
              <a:rPr lang="es-ES" sz="4800" b="1" dirty="0" err="1"/>
              <a:t>you</a:t>
            </a:r>
            <a:r>
              <a:rPr lang="es-ES" sz="4800" b="1" dirty="0"/>
              <a:t>!</a:t>
            </a:r>
          </a:p>
        </p:txBody>
      </p:sp>
      <p:sp>
        <p:nvSpPr>
          <p:cNvPr id="4" name="Marcador de texto 3">
            <a:extLst>
              <a:ext uri="{FF2B5EF4-FFF2-40B4-BE49-F238E27FC236}">
                <a16:creationId xmlns:a16="http://schemas.microsoft.com/office/drawing/2014/main" id="{3EFD00B6-BA07-5B12-58B3-D70694196E80}"/>
              </a:ext>
            </a:extLst>
          </p:cNvPr>
          <p:cNvSpPr>
            <a:spLocks noGrp="1"/>
          </p:cNvSpPr>
          <p:nvPr>
            <p:ph type="body" sz="half" idx="2"/>
          </p:nvPr>
        </p:nvSpPr>
        <p:spPr>
          <a:xfrm>
            <a:off x="1097661" y="6030071"/>
            <a:ext cx="10113264" cy="594360"/>
          </a:xfrm>
        </p:spPr>
        <p:txBody>
          <a:bodyPr>
            <a:normAutofit/>
          </a:bodyPr>
          <a:lstStyle/>
          <a:p>
            <a:r>
              <a:rPr lang="es-ES" sz="2800" dirty="0"/>
              <a:t>Continue </a:t>
            </a:r>
            <a:r>
              <a:rPr lang="es-ES" sz="2800" dirty="0" err="1"/>
              <a:t>your</a:t>
            </a:r>
            <a:r>
              <a:rPr lang="es-ES" sz="2800" dirty="0"/>
              <a:t> training </a:t>
            </a:r>
            <a:r>
              <a:rPr lang="es-ES" sz="2800" dirty="0" err="1"/>
              <a:t>path</a:t>
            </a:r>
            <a:r>
              <a:rPr lang="es-ES" sz="2800" dirty="0"/>
              <a:t> at </a:t>
            </a:r>
            <a:r>
              <a:rPr lang="es-ES" sz="2800" b="1" dirty="0">
                <a:solidFill>
                  <a:schemeClr val="bg1"/>
                </a:solidFill>
                <a:hlinkClick r:id="rId2">
                  <a:extLst>
                    <a:ext uri="{A12FA001-AC4F-418D-AE19-62706E023703}">
                      <ahyp:hlinkClr xmlns:ahyp="http://schemas.microsoft.com/office/drawing/2018/hyperlinkcolor" val="tx"/>
                    </a:ext>
                  </a:extLst>
                </a:hlinkClick>
              </a:rPr>
              <a:t>www.restartproject.eu</a:t>
            </a:r>
            <a:r>
              <a:rPr lang="es-ES" sz="2800" dirty="0"/>
              <a:t>. </a:t>
            </a:r>
          </a:p>
        </p:txBody>
      </p:sp>
      <p:pic>
        <p:nvPicPr>
          <p:cNvPr id="14" name="Picture 2" descr="Restart">
            <a:extLst>
              <a:ext uri="{FF2B5EF4-FFF2-40B4-BE49-F238E27FC236}">
                <a16:creationId xmlns:a16="http://schemas.microsoft.com/office/drawing/2014/main" id="{DEF0A2D3-BB90-AC66-A977-F4A00E1A1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695" y="1723276"/>
            <a:ext cx="9266609" cy="1705724"/>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554BB2D5-5B51-48F7-60B7-5A1776CB6971}"/>
              </a:ext>
            </a:extLst>
          </p:cNvPr>
          <p:cNvSpPr/>
          <p:nvPr/>
        </p:nvSpPr>
        <p:spPr>
          <a:xfrm>
            <a:off x="474243" y="4436574"/>
            <a:ext cx="11243512" cy="461665"/>
          </a:xfrm>
          <a:prstGeom prst="rect">
            <a:avLst/>
          </a:prstGeom>
        </p:spPr>
        <p:txBody>
          <a:bodyPr wrap="square">
            <a:spAutoFit/>
          </a:bodyPr>
          <a:lstStyle/>
          <a:p>
            <a:r>
              <a:rPr lang="en-US" sz="1200" dirty="0">
                <a:solidFill>
                  <a:schemeClr val="tx1">
                    <a:lumMod val="75000"/>
                    <a:lumOff val="25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pic>
        <p:nvPicPr>
          <p:cNvPr id="7" name="Obrázok 6"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255512" y="487789"/>
            <a:ext cx="2487484" cy="582728"/>
          </a:xfrm>
          <a:prstGeom prst="rect">
            <a:avLst/>
          </a:prstGeom>
        </p:spPr>
      </p:pic>
    </p:spTree>
    <p:extLst>
      <p:ext uri="{BB962C8B-B14F-4D97-AF65-F5344CB8AC3E}">
        <p14:creationId xmlns:p14="http://schemas.microsoft.com/office/powerpoint/2010/main" val="2931661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a:xfrm>
            <a:off x="332311" y="758980"/>
            <a:ext cx="3200400" cy="2670020"/>
          </a:xfrm>
        </p:spPr>
        <p:txBody>
          <a:bodyPr>
            <a:normAutofit fontScale="90000"/>
          </a:bodyPr>
          <a:lstStyle/>
          <a:p>
            <a:pPr lvl="0" algn="ctr"/>
            <a:r>
              <a:rPr lang="it-IT" sz="4000" noProof="0" dirty="0"/>
              <a:t>UNITÀ 1:</a:t>
            </a:r>
            <a:br>
              <a:rPr lang="it-IT" sz="4000" noProof="0" dirty="0"/>
            </a:br>
            <a:br>
              <a:rPr lang="it-IT" sz="4000" noProof="0" dirty="0"/>
            </a:br>
            <a:r>
              <a:rPr lang="it-IT" sz="4000" noProof="0" dirty="0"/>
              <a:t> Approccio sostenibile per le MSME</a:t>
            </a:r>
            <a:endParaRPr lang="en-US" sz="4000" noProof="0" dirty="0"/>
          </a:p>
        </p:txBody>
      </p:sp>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650147"/>
          </a:xfrm>
          <a:prstGeom prst="rect">
            <a:avLst/>
          </a:prstGeom>
        </p:spPr>
        <p:txBody>
          <a:bodyPr wrap="square">
            <a:spAutoFit/>
          </a:bodyPr>
          <a:lstStyle/>
          <a:p>
            <a:r>
              <a:rPr lang="en-US" sz="1200" dirty="0">
                <a:solidFill>
                  <a:srgbClr val="404040"/>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rgbClr val="404040"/>
              </a:solidFill>
            </a:endParaRP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pic>
        <p:nvPicPr>
          <p:cNvPr id="10" name="Grafický objekt 9" descr="Neustále zlepšovanie obrys">
            <a:extLst>
              <a:ext uri="{FF2B5EF4-FFF2-40B4-BE49-F238E27FC236}">
                <a16:creationId xmlns:a16="http://schemas.microsoft.com/office/drawing/2014/main" id="{2AECAFAE-7705-EB3B-220E-93EA01F17C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7269" y="4018936"/>
            <a:ext cx="1290484" cy="1290484"/>
          </a:xfrm>
          <a:prstGeom prst="rect">
            <a:avLst/>
          </a:prstGeom>
        </p:spPr>
      </p:pic>
      <p:sp>
        <p:nvSpPr>
          <p:cNvPr id="6" name="BlokTextu 5">
            <a:extLst>
              <a:ext uri="{FF2B5EF4-FFF2-40B4-BE49-F238E27FC236}">
                <a16:creationId xmlns:a16="http://schemas.microsoft.com/office/drawing/2014/main" id="{E970FE2C-636B-26F1-B9CB-E73D2257ED09}"/>
              </a:ext>
            </a:extLst>
          </p:cNvPr>
          <p:cNvSpPr txBox="1"/>
          <p:nvPr/>
        </p:nvSpPr>
        <p:spPr>
          <a:xfrm>
            <a:off x="2961901" y="1850691"/>
            <a:ext cx="10445343" cy="1631216"/>
          </a:xfrm>
          <a:prstGeom prst="rect">
            <a:avLst/>
          </a:prstGeom>
          <a:noFill/>
        </p:spPr>
        <p:txBody>
          <a:bodyPr wrap="square" rtlCol="0">
            <a:spAutoFit/>
          </a:bodyPr>
          <a:lstStyle/>
          <a:p>
            <a:pPr algn="ctr"/>
            <a:r>
              <a:rPr lang="it-IT" sz="2000" dirty="0">
                <a:solidFill>
                  <a:srgbClr val="404040"/>
                </a:solidFill>
              </a:rPr>
              <a:t>Cosa immagina di essere sostenibile?</a:t>
            </a:r>
          </a:p>
          <a:p>
            <a:pPr algn="ctr"/>
            <a:endParaRPr lang="it-IT" sz="2000" dirty="0">
              <a:solidFill>
                <a:srgbClr val="404040"/>
              </a:solidFill>
            </a:endParaRPr>
          </a:p>
          <a:p>
            <a:pPr algn="ctr"/>
            <a:r>
              <a:rPr lang="it-IT" sz="2000" dirty="0">
                <a:solidFill>
                  <a:srgbClr val="404040"/>
                </a:solidFill>
              </a:rPr>
              <a:t>Come descriveresti il significato di sostenibilità al tuo amico?</a:t>
            </a:r>
          </a:p>
          <a:p>
            <a:pPr algn="ctr"/>
            <a:endParaRPr lang="it-IT" sz="2000" dirty="0">
              <a:solidFill>
                <a:srgbClr val="404040"/>
              </a:solidFill>
            </a:endParaRPr>
          </a:p>
          <a:p>
            <a:pPr algn="ctr"/>
            <a:r>
              <a:rPr lang="it-IT" sz="2000" dirty="0">
                <a:solidFill>
                  <a:srgbClr val="404040"/>
                </a:solidFill>
              </a:rPr>
              <a:t>Qual è l'approccio sostenibile applicato dalla tua azienda?</a:t>
            </a:r>
            <a:endParaRPr lang="en-US" sz="2000" dirty="0">
              <a:solidFill>
                <a:srgbClr val="404040"/>
              </a:solidFill>
            </a:endParaRPr>
          </a:p>
        </p:txBody>
      </p:sp>
      <p:sp>
        <p:nvSpPr>
          <p:cNvPr id="8" name="BlokTextu 7">
            <a:extLst>
              <a:ext uri="{FF2B5EF4-FFF2-40B4-BE49-F238E27FC236}">
                <a16:creationId xmlns:a16="http://schemas.microsoft.com/office/drawing/2014/main" id="{EC210DC9-6BD8-BC90-944D-D4270344A5B4}"/>
              </a:ext>
            </a:extLst>
          </p:cNvPr>
          <p:cNvSpPr txBox="1"/>
          <p:nvPr/>
        </p:nvSpPr>
        <p:spPr>
          <a:xfrm>
            <a:off x="4967893" y="4552492"/>
            <a:ext cx="6215460" cy="584775"/>
          </a:xfrm>
          <a:prstGeom prst="rect">
            <a:avLst/>
          </a:prstGeom>
          <a:noFill/>
        </p:spPr>
        <p:txBody>
          <a:bodyPr wrap="square" rtlCol="0">
            <a:spAutoFit/>
          </a:bodyPr>
          <a:lstStyle/>
          <a:p>
            <a:pPr algn="ctr"/>
            <a:r>
              <a:rPr lang="it-IT" sz="1600" dirty="0">
                <a:solidFill>
                  <a:srgbClr val="404040"/>
                </a:solidFill>
              </a:rPr>
              <a:t>Rispondi alle domande e </a:t>
            </a:r>
            <a:r>
              <a:rPr lang="it-IT" sz="1600" u="sng" dirty="0">
                <a:solidFill>
                  <a:srgbClr val="63A537"/>
                </a:solidFill>
              </a:rPr>
              <a:t>guarda questo video</a:t>
            </a:r>
            <a:r>
              <a:rPr lang="it-IT" sz="1600" dirty="0">
                <a:solidFill>
                  <a:srgbClr val="404040"/>
                </a:solidFill>
              </a:rPr>
              <a:t>               verificare le tue conoscenze sullo sviluppo sostenibile</a:t>
            </a:r>
            <a:r>
              <a:rPr lang="en-US" sz="1600" dirty="0">
                <a:solidFill>
                  <a:srgbClr val="404040"/>
                </a:solidFill>
              </a:rPr>
              <a:t> </a:t>
            </a:r>
          </a:p>
        </p:txBody>
      </p:sp>
      <p:pic>
        <p:nvPicPr>
          <p:cNvPr id="11" name="Grafický objekt 10" descr="Prezentácia s médiami výplň plnou farbou">
            <a:hlinkClick r:id="rId6"/>
            <a:extLst>
              <a:ext uri="{FF2B5EF4-FFF2-40B4-BE49-F238E27FC236}">
                <a16:creationId xmlns:a16="http://schemas.microsoft.com/office/drawing/2014/main" id="{7EEBCE07-F625-CFFC-3D55-C3F2F53E1F1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16095" y="4300662"/>
            <a:ext cx="544218" cy="544218"/>
          </a:xfrm>
          <a:prstGeom prst="rect">
            <a:avLst/>
          </a:prstGeom>
        </p:spPr>
      </p:pic>
    </p:spTree>
    <p:extLst>
      <p:ext uri="{BB962C8B-B14F-4D97-AF65-F5344CB8AC3E}">
        <p14:creationId xmlns:p14="http://schemas.microsoft.com/office/powerpoint/2010/main" val="3744227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it-IT" sz="4000" b="1" dirty="0">
                <a:solidFill>
                  <a:srgbClr val="404040"/>
                </a:solidFill>
              </a:rPr>
              <a:t>Approccio sostenibile per le MSME</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5" name="Marcador de contenido 17">
            <a:extLst>
              <a:ext uri="{FF2B5EF4-FFF2-40B4-BE49-F238E27FC236}">
                <a16:creationId xmlns:a16="http://schemas.microsoft.com/office/drawing/2014/main" id="{BA4939D4-6311-A5E8-84EE-0508B63D68F8}"/>
              </a:ext>
            </a:extLst>
          </p:cNvPr>
          <p:cNvSpPr>
            <a:spLocks noGrp="1"/>
          </p:cNvSpPr>
          <p:nvPr>
            <p:ph idx="1"/>
          </p:nvPr>
        </p:nvSpPr>
        <p:spPr>
          <a:xfrm>
            <a:off x="642058" y="1737360"/>
            <a:ext cx="11295442" cy="5261785"/>
          </a:xfrm>
        </p:spPr>
        <p:txBody>
          <a:bodyPr>
            <a:noAutofit/>
          </a:bodyPr>
          <a:lstStyle/>
          <a:p>
            <a:pPr marL="0" indent="0" algn="just">
              <a:buNone/>
            </a:pPr>
            <a:r>
              <a:rPr lang="it-IT" sz="1600" dirty="0">
                <a:solidFill>
                  <a:srgbClr val="404040"/>
                </a:solidFill>
              </a:rPr>
              <a:t>Le preoccupazioni sostenibili nello sviluppo globale hanno attirato l'attenzione a metà del secolo scorso. Leggi diverse sono pietre miliari legate alla questione dello sviluppo sostenibile per quanto riguarda la creazione di un quadro internazionale per ulteriori direzioni:</a:t>
            </a:r>
          </a:p>
          <a:p>
            <a:pPr marL="0" indent="0" algn="just">
              <a:buNone/>
            </a:pPr>
            <a:r>
              <a:rPr lang="sk-SK" sz="1500" b="1" dirty="0">
                <a:solidFill>
                  <a:srgbClr val="404040"/>
                </a:solidFill>
              </a:rPr>
              <a:t>1972</a:t>
            </a:r>
            <a:r>
              <a:rPr lang="sk-SK" sz="1500" dirty="0">
                <a:solidFill>
                  <a:srgbClr val="404040"/>
                </a:solidFill>
              </a:rPr>
              <a:t> - </a:t>
            </a:r>
            <a:r>
              <a:rPr lang="sk-SK" sz="1500" u="sng" dirty="0">
                <a:solidFill>
                  <a:srgbClr val="63A537"/>
                </a:solidFill>
              </a:rPr>
              <a:t>La Conferenza delle Nazioni Unite sull'ambiente </a:t>
            </a:r>
            <a:r>
              <a:rPr lang="sk-SK" sz="1500" dirty="0">
                <a:solidFill>
                  <a:srgbClr val="404040"/>
                </a:solidFill>
              </a:rPr>
              <a:t>è stata la prima conferenza mondiale sull'ambiente a Stoccolma, nota anche come Conferenza di Stoccolma. Rappresenta l'inizio internazionale di un dialogo tra paesi sviluppati e paesi in via di sviluppo sul legame tra questioni ambientali (principalmente inquinamento delle acque e dell'aria), crescita economica e benessere delle persone. Inoltre, è stato creato il Programma ambientale delle Nazioni Unite (UNEP).</a:t>
            </a:r>
            <a:endParaRPr lang="en-US" sz="1500" dirty="0">
              <a:solidFill>
                <a:srgbClr val="404040"/>
              </a:solidFill>
            </a:endParaRPr>
          </a:p>
          <a:p>
            <a:pPr marL="0" indent="0" algn="just">
              <a:buNone/>
            </a:pPr>
            <a:r>
              <a:rPr lang="sk-SK" sz="1500" b="1" dirty="0">
                <a:solidFill>
                  <a:srgbClr val="404040"/>
                </a:solidFill>
              </a:rPr>
              <a:t>1992</a:t>
            </a:r>
            <a:r>
              <a:rPr lang="sk-SK" sz="1500" dirty="0">
                <a:solidFill>
                  <a:srgbClr val="404040"/>
                </a:solidFill>
              </a:rPr>
              <a:t> - </a:t>
            </a:r>
            <a:r>
              <a:rPr lang="sk-SK" sz="1600" u="sng" dirty="0">
                <a:solidFill>
                  <a:srgbClr val="63A537"/>
                </a:solidFill>
              </a:rPr>
              <a:t>La Conferenza delle Nazioni Unite sull'ambiente e lo sviluppo </a:t>
            </a:r>
            <a:r>
              <a:rPr lang="sk-SK" sz="1500" dirty="0">
                <a:solidFill>
                  <a:srgbClr val="404040"/>
                </a:solidFill>
              </a:rPr>
              <a:t>(UNCED) si è tenuta a Rio de Janeiro anche in occasione del 20 ° anniversario della Conferenza di Stoccolma (1972) incentrata sull'impatto socio-economico umano sull'ambiente. UNCED o il" Vertice della Terra " ha riconosciuto che: il concetto di sviluppo sostenibile era un obiettivo raggiungibile per tutte le persone; soddisfare i bisogni umani per sostenere la vita sulla Terra è vitale per bilanciare le preoccupazioni economiche, sociali e ambientali - per tale integrazione, una nuova percezione del consumo e della produzione, il modo in cui lavoriamo, viviamo e prendiamo decisioni è significativo.</a:t>
            </a:r>
            <a:endParaRPr lang="en-US" sz="1500" dirty="0">
              <a:solidFill>
                <a:srgbClr val="404040"/>
              </a:solidFill>
            </a:endParaRPr>
          </a:p>
          <a:p>
            <a:pPr marL="0" indent="0" algn="just">
              <a:buNone/>
            </a:pPr>
            <a:r>
              <a:rPr lang="en-US" sz="1600" b="1" dirty="0">
                <a:solidFill>
                  <a:srgbClr val="404040"/>
                </a:solidFill>
              </a:rPr>
              <a:t>2015</a:t>
            </a:r>
            <a:r>
              <a:rPr lang="en-US" sz="1600" dirty="0">
                <a:solidFill>
                  <a:srgbClr val="404040"/>
                </a:solidFill>
              </a:rPr>
              <a:t> – </a:t>
            </a:r>
            <a:r>
              <a:rPr lang="sk-SK" sz="1500" u="sng" dirty="0">
                <a:solidFill>
                  <a:srgbClr val="63A537"/>
                </a:solidFill>
              </a:rPr>
              <a:t>Il Vertice sullo sviluppo sostenibile </a:t>
            </a:r>
            <a:r>
              <a:rPr lang="sk-SK" sz="1500" dirty="0">
                <a:solidFill>
                  <a:srgbClr val="404040"/>
                </a:solidFill>
              </a:rPr>
              <a:t>si è tenuto presso la sede delle Nazioni Unite a New York dove è stata formalmente approvata l'Agenda 2030 che include 17 obiettivi di sviluppo sostenibile. Due mesi dopo, l'accordo di Parigi è stato firmato e ratificato da 187 parti alla COP21 di Parigi.</a:t>
            </a:r>
            <a:endParaRPr lang="es-MX" sz="1500" dirty="0">
              <a:solidFill>
                <a:srgbClr val="404040"/>
              </a:solidFill>
            </a:endParaRPr>
          </a:p>
          <a:p>
            <a:pPr marL="0" indent="0" algn="just">
              <a:lnSpc>
                <a:spcPct val="107000"/>
              </a:lnSpc>
              <a:spcAft>
                <a:spcPts val="800"/>
              </a:spcAft>
              <a:buNone/>
            </a:pPr>
            <a:r>
              <a:rPr lang="en-US" sz="1600" b="1" dirty="0">
                <a:solidFill>
                  <a:srgbClr val="404040"/>
                </a:solidFill>
              </a:rPr>
              <a:t>2022</a:t>
            </a:r>
            <a:r>
              <a:rPr lang="en-US" sz="1600" dirty="0">
                <a:solidFill>
                  <a:srgbClr val="404040"/>
                </a:solidFill>
              </a:rPr>
              <a:t> –</a:t>
            </a:r>
            <a:r>
              <a:rPr lang="sk-SK" sz="1500" dirty="0">
                <a:solidFill>
                  <a:srgbClr val="404040"/>
                </a:solidFill>
              </a:rPr>
              <a:t>L'incontro internazionale </a:t>
            </a:r>
            <a:r>
              <a:rPr lang="sk-SK" sz="1500" u="sng" dirty="0">
                <a:solidFill>
                  <a:srgbClr val="63A537"/>
                </a:solidFill>
              </a:rPr>
              <a:t>Stockholm + 50 </a:t>
            </a:r>
            <a:r>
              <a:rPr lang="sk-SK" sz="1500" dirty="0">
                <a:solidFill>
                  <a:srgbClr val="404040"/>
                </a:solidFill>
              </a:rPr>
              <a:t>si è svolto dopo cinquant'anni dalla Conferenza di Stoccolma del 1972 ed è stato determinato ad accelerare gli obiettivi dell'Agenda 2030. Leggi le </a:t>
            </a:r>
            <a:r>
              <a:rPr lang="sk-SK" sz="1500" u="sng" dirty="0">
                <a:solidFill>
                  <a:srgbClr val="63A537"/>
                </a:solidFill>
              </a:rPr>
              <a:t>raccomandazioni chiave </a:t>
            </a:r>
            <a:r>
              <a:rPr lang="sk-SK" sz="1500" dirty="0">
                <a:solidFill>
                  <a:srgbClr val="404040"/>
                </a:solidFill>
              </a:rPr>
              <a:t>per accelerare l'azione verso un pianeta sano per la prosperità di tutti.</a:t>
            </a:r>
            <a:endParaRPr lang="ru-RU" sz="1500" dirty="0">
              <a:solidFill>
                <a:srgbClr val="404040"/>
              </a:solidFill>
            </a:endParaRPr>
          </a:p>
          <a:p>
            <a:pPr algn="just">
              <a:lnSpc>
                <a:spcPct val="107000"/>
              </a:lnSpc>
              <a:spcAft>
                <a:spcPts val="800"/>
              </a:spcAft>
            </a:pPr>
            <a:r>
              <a:rPr lang="sk-SK" sz="1800" dirty="0">
                <a:effectLst/>
                <a:latin typeface="Calibri" panose="020F0502020204030204" pitchFamily="34" charset="0"/>
                <a:ea typeface="Calibri" panose="020F0502020204030204" pitchFamily="34" charset="0"/>
                <a:cs typeface="Calibri" panose="020F0502020204030204" pitchFamily="34"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1500" dirty="0">
              <a:solidFill>
                <a:srgbClr val="404040"/>
              </a:solidFill>
            </a:endParaRPr>
          </a:p>
        </p:txBody>
      </p:sp>
    </p:spTree>
    <p:extLst>
      <p:ext uri="{BB962C8B-B14F-4D97-AF65-F5344CB8AC3E}">
        <p14:creationId xmlns:p14="http://schemas.microsoft.com/office/powerpoint/2010/main" val="1842692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br>
              <a:rPr lang="es-MX" sz="2800" dirty="0">
                <a:solidFill>
                  <a:srgbClr val="404040"/>
                </a:solidFill>
              </a:rPr>
            </a:br>
            <a:r>
              <a:rPr lang="it-IT" sz="4000" b="1" dirty="0">
                <a:solidFill>
                  <a:srgbClr val="404040"/>
                </a:solidFill>
              </a:rPr>
              <a:t>Approccio sostenibile per le MSME </a:t>
            </a:r>
            <a:br>
              <a:rPr lang="it-IT" sz="2800" dirty="0">
                <a:solidFill>
                  <a:srgbClr val="404040"/>
                </a:solidFill>
              </a:rPr>
            </a:br>
            <a:r>
              <a:rPr lang="it-IT" sz="2800" dirty="0">
                <a:solidFill>
                  <a:srgbClr val="404040"/>
                </a:solidFill>
              </a:rPr>
              <a:t>1.1 Sostenibilità nel contesto delle MSME</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4" name="Zástupný objekt pre obsah 3">
            <a:extLst>
              <a:ext uri="{FF2B5EF4-FFF2-40B4-BE49-F238E27FC236}">
                <a16:creationId xmlns:a16="http://schemas.microsoft.com/office/drawing/2014/main" id="{05E9E16C-680D-5043-4C94-78603AB29D7F}"/>
              </a:ext>
            </a:extLst>
          </p:cNvPr>
          <p:cNvSpPr>
            <a:spLocks noGrp="1"/>
          </p:cNvSpPr>
          <p:nvPr>
            <p:ph idx="1"/>
          </p:nvPr>
        </p:nvSpPr>
        <p:spPr>
          <a:xfrm>
            <a:off x="1036320" y="1655767"/>
            <a:ext cx="10058400" cy="2096110"/>
          </a:xfrm>
        </p:spPr>
        <p:txBody>
          <a:bodyPr>
            <a:noAutofit/>
          </a:bodyPr>
          <a:lstStyle/>
          <a:p>
            <a:pPr>
              <a:lnSpc>
                <a:spcPct val="107000"/>
              </a:lnSpc>
              <a:spcAft>
                <a:spcPts val="800"/>
              </a:spcAft>
            </a:pPr>
            <a:r>
              <a:rPr lang="it-IT"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La sostenibilità nel business si riferisce a</a:t>
            </a:r>
            <a:endParaRPr lang="sk-SK"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it-IT"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fare affari senza avere un impatto negativo sull'ambiente, sulla comunità o sulla società nel suo complesso (Spiliakos, 2018);</a:t>
            </a:r>
          </a:p>
          <a:p>
            <a:pPr marL="342900" lvl="0" indent="-342900">
              <a:lnSpc>
                <a:spcPct val="107000"/>
              </a:lnSpc>
              <a:spcAft>
                <a:spcPts val="800"/>
              </a:spcAft>
              <a:buFont typeface="Symbol" pitchFamily="2" charset="2"/>
              <a:buChar char=""/>
            </a:pPr>
            <a:r>
              <a:rPr lang="it-IT"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la strategia e le azioni di un'azienda per eliminare gli impatti ambientali e sociali negativi causati dalle operazioni aziendali (IBM).</a:t>
            </a:r>
            <a:endParaRPr lang="sk-SK"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sk-SK" sz="1800" dirty="0">
              <a:solidFill>
                <a:srgbClr val="404040"/>
              </a:solidFill>
            </a:endParaRPr>
          </a:p>
        </p:txBody>
      </p:sp>
      <p:pic>
        <p:nvPicPr>
          <p:cNvPr id="6" name="Grafický objekt 5" descr="Euro obrys">
            <a:extLst>
              <a:ext uri="{FF2B5EF4-FFF2-40B4-BE49-F238E27FC236}">
                <a16:creationId xmlns:a16="http://schemas.microsoft.com/office/drawing/2014/main" id="{41763852-D6A2-9737-01B3-8D013A6D94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58877" y="3747842"/>
            <a:ext cx="657560" cy="657560"/>
          </a:xfrm>
          <a:prstGeom prst="rect">
            <a:avLst/>
          </a:prstGeom>
        </p:spPr>
      </p:pic>
      <p:pic>
        <p:nvPicPr>
          <p:cNvPr id="13" name="Grafický objekt 12" descr="Skupinový úspech obrys">
            <a:extLst>
              <a:ext uri="{FF2B5EF4-FFF2-40B4-BE49-F238E27FC236}">
                <a16:creationId xmlns:a16="http://schemas.microsoft.com/office/drawing/2014/main" id="{CD4D70EE-BB8C-B08A-4DD0-DBC615C456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68732" y="5213919"/>
            <a:ext cx="914400" cy="914400"/>
          </a:xfrm>
          <a:prstGeom prst="rect">
            <a:avLst/>
          </a:prstGeom>
        </p:spPr>
      </p:pic>
      <p:pic>
        <p:nvPicPr>
          <p:cNvPr id="24" name="Grafický objekt 23" descr="Scéna kopca obrys">
            <a:extLst>
              <a:ext uri="{FF2B5EF4-FFF2-40B4-BE49-F238E27FC236}">
                <a16:creationId xmlns:a16="http://schemas.microsoft.com/office/drawing/2014/main" id="{D1FFC847-4D5E-92B4-870F-98CDEEEE661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68026" y="5199267"/>
            <a:ext cx="914400" cy="914400"/>
          </a:xfrm>
          <a:prstGeom prst="rect">
            <a:avLst/>
          </a:prstGeom>
        </p:spPr>
      </p:pic>
      <p:sp>
        <p:nvSpPr>
          <p:cNvPr id="30" name="Ovál 29">
            <a:extLst>
              <a:ext uri="{FF2B5EF4-FFF2-40B4-BE49-F238E27FC236}">
                <a16:creationId xmlns:a16="http://schemas.microsoft.com/office/drawing/2014/main" id="{69C788C4-5C53-3A73-8088-AEECA20E6615}"/>
              </a:ext>
            </a:extLst>
          </p:cNvPr>
          <p:cNvSpPr/>
          <p:nvPr/>
        </p:nvSpPr>
        <p:spPr>
          <a:xfrm>
            <a:off x="3520903" y="5083068"/>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Ovál 30">
            <a:extLst>
              <a:ext uri="{FF2B5EF4-FFF2-40B4-BE49-F238E27FC236}">
                <a16:creationId xmlns:a16="http://schemas.microsoft.com/office/drawing/2014/main" id="{0523B762-AFA2-A447-CD67-482393C90C6D}"/>
              </a:ext>
            </a:extLst>
          </p:cNvPr>
          <p:cNvSpPr/>
          <p:nvPr/>
        </p:nvSpPr>
        <p:spPr>
          <a:xfrm>
            <a:off x="4976107" y="3539954"/>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Ovál 31">
            <a:extLst>
              <a:ext uri="{FF2B5EF4-FFF2-40B4-BE49-F238E27FC236}">
                <a16:creationId xmlns:a16="http://schemas.microsoft.com/office/drawing/2014/main" id="{1D61A89A-CD82-01EA-2D1D-213B8F58E3C0}"/>
              </a:ext>
            </a:extLst>
          </p:cNvPr>
          <p:cNvSpPr/>
          <p:nvPr/>
        </p:nvSpPr>
        <p:spPr>
          <a:xfrm>
            <a:off x="6419780" y="5097087"/>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 name="Obojsmerná zvislá šípka 32">
            <a:extLst>
              <a:ext uri="{FF2B5EF4-FFF2-40B4-BE49-F238E27FC236}">
                <a16:creationId xmlns:a16="http://schemas.microsoft.com/office/drawing/2014/main" id="{1D0D13BB-CE17-3320-42B7-0F1D096CE5C7}"/>
              </a:ext>
            </a:extLst>
          </p:cNvPr>
          <p:cNvSpPr/>
          <p:nvPr/>
        </p:nvSpPr>
        <p:spPr>
          <a:xfrm rot="5400000" flipH="1">
            <a:off x="5508078" y="5062298"/>
            <a:ext cx="126915" cy="122643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Obojsmerná zvislá šípka 33">
            <a:extLst>
              <a:ext uri="{FF2B5EF4-FFF2-40B4-BE49-F238E27FC236}">
                <a16:creationId xmlns:a16="http://schemas.microsoft.com/office/drawing/2014/main" id="{615B8F7B-4873-083F-90B3-EF1BFC7AFF87}"/>
              </a:ext>
            </a:extLst>
          </p:cNvPr>
          <p:cNvSpPr/>
          <p:nvPr/>
        </p:nvSpPr>
        <p:spPr>
          <a:xfrm rot="2351002" flipH="1">
            <a:off x="4944606" y="4551200"/>
            <a:ext cx="105625" cy="8384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 name="Obojsmerná zvislá šípka 34">
            <a:extLst>
              <a:ext uri="{FF2B5EF4-FFF2-40B4-BE49-F238E27FC236}">
                <a16:creationId xmlns:a16="http://schemas.microsoft.com/office/drawing/2014/main" id="{6058416B-1DC0-CD07-D29A-EBB87AB2D5EB}"/>
              </a:ext>
            </a:extLst>
          </p:cNvPr>
          <p:cNvSpPr/>
          <p:nvPr/>
        </p:nvSpPr>
        <p:spPr>
          <a:xfrm rot="19055605" flipH="1">
            <a:off x="6131941" y="4556385"/>
            <a:ext cx="105625" cy="8384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 name="BlokTextu 37">
            <a:extLst>
              <a:ext uri="{FF2B5EF4-FFF2-40B4-BE49-F238E27FC236}">
                <a16:creationId xmlns:a16="http://schemas.microsoft.com/office/drawing/2014/main" id="{9B280A52-68C0-1A73-B717-F4913502785E}"/>
              </a:ext>
            </a:extLst>
          </p:cNvPr>
          <p:cNvSpPr txBox="1"/>
          <p:nvPr/>
        </p:nvSpPr>
        <p:spPr>
          <a:xfrm>
            <a:off x="5092168" y="3172190"/>
            <a:ext cx="990977" cy="369332"/>
          </a:xfrm>
          <a:prstGeom prst="rect">
            <a:avLst/>
          </a:prstGeom>
          <a:noFill/>
        </p:spPr>
        <p:txBody>
          <a:bodyPr wrap="none" rtlCol="0">
            <a:spAutoFit/>
          </a:bodyPr>
          <a:lstStyle/>
          <a:p>
            <a:r>
              <a:rPr lang="sk-SK" dirty="0">
                <a:solidFill>
                  <a:srgbClr val="404040"/>
                </a:solidFill>
              </a:rPr>
              <a:t>Business</a:t>
            </a:r>
          </a:p>
        </p:txBody>
      </p:sp>
      <p:sp>
        <p:nvSpPr>
          <p:cNvPr id="39" name="BlokTextu 38">
            <a:extLst>
              <a:ext uri="{FF2B5EF4-FFF2-40B4-BE49-F238E27FC236}">
                <a16:creationId xmlns:a16="http://schemas.microsoft.com/office/drawing/2014/main" id="{107FAD55-91CB-33D2-10F9-7422F7DBFC39}"/>
              </a:ext>
            </a:extLst>
          </p:cNvPr>
          <p:cNvSpPr txBox="1"/>
          <p:nvPr/>
        </p:nvSpPr>
        <p:spPr>
          <a:xfrm>
            <a:off x="7628427" y="5421868"/>
            <a:ext cx="858312" cy="369332"/>
          </a:xfrm>
          <a:prstGeom prst="rect">
            <a:avLst/>
          </a:prstGeom>
          <a:noFill/>
        </p:spPr>
        <p:txBody>
          <a:bodyPr wrap="none" rtlCol="0">
            <a:spAutoFit/>
          </a:bodyPr>
          <a:lstStyle/>
          <a:p>
            <a:r>
              <a:rPr lang="sk-SK" dirty="0">
                <a:solidFill>
                  <a:srgbClr val="404040"/>
                </a:solidFill>
              </a:rPr>
              <a:t>Società</a:t>
            </a:r>
          </a:p>
        </p:txBody>
      </p:sp>
      <p:sp>
        <p:nvSpPr>
          <p:cNvPr id="40" name="BlokTextu 39">
            <a:extLst>
              <a:ext uri="{FF2B5EF4-FFF2-40B4-BE49-F238E27FC236}">
                <a16:creationId xmlns:a16="http://schemas.microsoft.com/office/drawing/2014/main" id="{A556A154-B906-75DB-ACEF-BDBED961D5B4}"/>
              </a:ext>
            </a:extLst>
          </p:cNvPr>
          <p:cNvSpPr txBox="1"/>
          <p:nvPr/>
        </p:nvSpPr>
        <p:spPr>
          <a:xfrm>
            <a:off x="2143064" y="5273830"/>
            <a:ext cx="1101776" cy="369332"/>
          </a:xfrm>
          <a:prstGeom prst="rect">
            <a:avLst/>
          </a:prstGeom>
          <a:noFill/>
        </p:spPr>
        <p:txBody>
          <a:bodyPr wrap="none" rtlCol="0">
            <a:spAutoFit/>
          </a:bodyPr>
          <a:lstStyle/>
          <a:p>
            <a:r>
              <a:rPr lang="en-US" dirty="0" err="1">
                <a:solidFill>
                  <a:srgbClr val="404040"/>
                </a:solidFill>
              </a:rPr>
              <a:t>Ambiente</a:t>
            </a:r>
            <a:endParaRPr lang="en-US" dirty="0">
              <a:solidFill>
                <a:srgbClr val="404040"/>
              </a:solidFill>
            </a:endParaRPr>
          </a:p>
        </p:txBody>
      </p:sp>
      <p:sp>
        <p:nvSpPr>
          <p:cNvPr id="41" name="BlokTextu 40">
            <a:extLst>
              <a:ext uri="{FF2B5EF4-FFF2-40B4-BE49-F238E27FC236}">
                <a16:creationId xmlns:a16="http://schemas.microsoft.com/office/drawing/2014/main" id="{78CA3135-A902-6FDD-9F46-A473D93E59DD}"/>
              </a:ext>
            </a:extLst>
          </p:cNvPr>
          <p:cNvSpPr txBox="1"/>
          <p:nvPr/>
        </p:nvSpPr>
        <p:spPr>
          <a:xfrm>
            <a:off x="4723710" y="5176469"/>
            <a:ext cx="1749390" cy="369332"/>
          </a:xfrm>
          <a:prstGeom prst="rect">
            <a:avLst/>
          </a:prstGeom>
          <a:noFill/>
        </p:spPr>
        <p:txBody>
          <a:bodyPr wrap="none" rtlCol="0">
            <a:spAutoFit/>
          </a:bodyPr>
          <a:lstStyle/>
          <a:p>
            <a:r>
              <a:rPr lang="en-US" dirty="0" err="1">
                <a:solidFill>
                  <a:srgbClr val="63A537"/>
                </a:solidFill>
              </a:rPr>
              <a:t>effetto</a:t>
            </a:r>
            <a:r>
              <a:rPr lang="en-US" dirty="0">
                <a:solidFill>
                  <a:srgbClr val="63A537"/>
                </a:solidFill>
              </a:rPr>
              <a:t> </a:t>
            </a:r>
            <a:r>
              <a:rPr lang="en-US" dirty="0" err="1">
                <a:solidFill>
                  <a:srgbClr val="63A537"/>
                </a:solidFill>
              </a:rPr>
              <a:t>reciproco</a:t>
            </a:r>
            <a:endParaRPr lang="en-US" dirty="0">
              <a:solidFill>
                <a:srgbClr val="63A537"/>
              </a:solidFill>
            </a:endParaRPr>
          </a:p>
        </p:txBody>
      </p:sp>
    </p:spTree>
    <p:extLst>
      <p:ext uri="{BB962C8B-B14F-4D97-AF65-F5344CB8AC3E}">
        <p14:creationId xmlns:p14="http://schemas.microsoft.com/office/powerpoint/2010/main" val="273133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ok 13" descr="Biely plávajúci glóbus">
            <a:extLst>
              <a:ext uri="{FF2B5EF4-FFF2-40B4-BE49-F238E27FC236}">
                <a16:creationId xmlns:a16="http://schemas.microsoft.com/office/drawing/2014/main" id="{EE1FE92D-365F-2500-20F0-8191BE09CF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r="11841" b="8125"/>
          <a:stretch/>
        </p:blipFill>
        <p:spPr>
          <a:xfrm>
            <a:off x="1097280" y="2237019"/>
            <a:ext cx="4130040" cy="3599901"/>
          </a:xfrm>
          <a:prstGeom prst="rect">
            <a:avLst/>
          </a:prstGeom>
        </p:spPr>
      </p:pic>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br>
              <a:rPr lang="es-MX" sz="2800" dirty="0">
                <a:solidFill>
                  <a:srgbClr val="404040"/>
                </a:solidFill>
              </a:rPr>
            </a:br>
            <a:r>
              <a:rPr lang="it-IT" sz="4000" b="1" dirty="0">
                <a:solidFill>
                  <a:srgbClr val="404040"/>
                </a:solidFill>
              </a:rPr>
              <a:t>Approccio sostenibile per le MSME </a:t>
            </a:r>
            <a:br>
              <a:rPr lang="it-IT" sz="2800" dirty="0">
                <a:solidFill>
                  <a:srgbClr val="404040"/>
                </a:solidFill>
              </a:rPr>
            </a:br>
            <a:r>
              <a:rPr lang="it-IT" sz="2800" dirty="0">
                <a:solidFill>
                  <a:srgbClr val="404040"/>
                </a:solidFill>
              </a:rPr>
              <a:t>1.1 Sostenibilità nel contesto delle MSME</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4" name="Zástupný objekt pre obsah 3">
            <a:extLst>
              <a:ext uri="{FF2B5EF4-FFF2-40B4-BE49-F238E27FC236}">
                <a16:creationId xmlns:a16="http://schemas.microsoft.com/office/drawing/2014/main" id="{05E9E16C-680D-5043-4C94-78603AB29D7F}"/>
              </a:ext>
            </a:extLst>
          </p:cNvPr>
          <p:cNvSpPr>
            <a:spLocks noGrp="1"/>
          </p:cNvSpPr>
          <p:nvPr>
            <p:ph idx="1"/>
          </p:nvPr>
        </p:nvSpPr>
        <p:spPr>
          <a:xfrm>
            <a:off x="5605275" y="1879396"/>
            <a:ext cx="4705184" cy="1583266"/>
          </a:xfrm>
        </p:spPr>
        <p:txBody>
          <a:bodyPr>
            <a:noAutofit/>
          </a:bodyPr>
          <a:lstStyle/>
          <a:p>
            <a:pPr>
              <a:lnSpc>
                <a:spcPct val="107000"/>
              </a:lnSpc>
              <a:spcAft>
                <a:spcPts val="800"/>
              </a:spcAft>
            </a:pPr>
            <a:r>
              <a:rPr lang="it-IT" sz="1800" b="1" dirty="0">
                <a:solidFill>
                  <a:srgbClr val="404040"/>
                </a:solidFill>
                <a:latin typeface="Calibri" panose="020F0502020204030204" pitchFamily="34" charset="0"/>
                <a:cs typeface="Times New Roman" panose="02020603050405020304" pitchFamily="18" charset="0"/>
              </a:rPr>
              <a:t>Perché agire in modo sostenibile?</a:t>
            </a:r>
            <a:endParaRPr lang="sk-SK" sz="1800" b="1" dirty="0">
              <a:solidFill>
                <a:srgbClr val="404040"/>
              </a:solidFill>
            </a:endParaRPr>
          </a:p>
        </p:txBody>
      </p:sp>
      <p:pic>
        <p:nvPicPr>
          <p:cNvPr id="6" name="Grafický objekt 5" descr="Euro obrys">
            <a:extLst>
              <a:ext uri="{FF2B5EF4-FFF2-40B4-BE49-F238E27FC236}">
                <a16:creationId xmlns:a16="http://schemas.microsoft.com/office/drawing/2014/main" id="{41763852-D6A2-9737-01B3-8D013A6D940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1544" y="2638715"/>
            <a:ext cx="657560" cy="657560"/>
          </a:xfrm>
          <a:prstGeom prst="rect">
            <a:avLst/>
          </a:prstGeom>
        </p:spPr>
      </p:pic>
      <p:pic>
        <p:nvPicPr>
          <p:cNvPr id="13" name="Grafický objekt 12" descr="Skupinový úspech obrys">
            <a:extLst>
              <a:ext uri="{FF2B5EF4-FFF2-40B4-BE49-F238E27FC236}">
                <a16:creationId xmlns:a16="http://schemas.microsoft.com/office/drawing/2014/main" id="{CD4D70EE-BB8C-B08A-4DD0-DBC615C4564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69928" y="4293772"/>
            <a:ext cx="914400" cy="914400"/>
          </a:xfrm>
          <a:prstGeom prst="rect">
            <a:avLst/>
          </a:prstGeom>
        </p:spPr>
      </p:pic>
      <p:pic>
        <p:nvPicPr>
          <p:cNvPr id="24" name="Grafický objekt 23" descr="Scéna kopca obrys">
            <a:extLst>
              <a:ext uri="{FF2B5EF4-FFF2-40B4-BE49-F238E27FC236}">
                <a16:creationId xmlns:a16="http://schemas.microsoft.com/office/drawing/2014/main" id="{D1FFC847-4D5E-92B4-870F-98CDEEEE661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06927" y="4400462"/>
            <a:ext cx="914400" cy="914400"/>
          </a:xfrm>
          <a:prstGeom prst="rect">
            <a:avLst/>
          </a:prstGeom>
        </p:spPr>
      </p:pic>
      <p:sp>
        <p:nvSpPr>
          <p:cNvPr id="30" name="Ovál 29">
            <a:extLst>
              <a:ext uri="{FF2B5EF4-FFF2-40B4-BE49-F238E27FC236}">
                <a16:creationId xmlns:a16="http://schemas.microsoft.com/office/drawing/2014/main" id="{69C788C4-5C53-3A73-8088-AEECA20E6615}"/>
              </a:ext>
            </a:extLst>
          </p:cNvPr>
          <p:cNvSpPr/>
          <p:nvPr/>
        </p:nvSpPr>
        <p:spPr>
          <a:xfrm>
            <a:off x="1459804" y="4284263"/>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Ovál 30">
            <a:extLst>
              <a:ext uri="{FF2B5EF4-FFF2-40B4-BE49-F238E27FC236}">
                <a16:creationId xmlns:a16="http://schemas.microsoft.com/office/drawing/2014/main" id="{0523B762-AFA2-A447-CD67-482393C90C6D}"/>
              </a:ext>
            </a:extLst>
          </p:cNvPr>
          <p:cNvSpPr/>
          <p:nvPr/>
        </p:nvSpPr>
        <p:spPr>
          <a:xfrm>
            <a:off x="2518774" y="2430827"/>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Ovál 31">
            <a:extLst>
              <a:ext uri="{FF2B5EF4-FFF2-40B4-BE49-F238E27FC236}">
                <a16:creationId xmlns:a16="http://schemas.microsoft.com/office/drawing/2014/main" id="{1D61A89A-CD82-01EA-2D1D-213B8F58E3C0}"/>
              </a:ext>
            </a:extLst>
          </p:cNvPr>
          <p:cNvSpPr/>
          <p:nvPr/>
        </p:nvSpPr>
        <p:spPr>
          <a:xfrm>
            <a:off x="3720976" y="4176940"/>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Obojsmerná zvislá šípka 33">
            <a:extLst>
              <a:ext uri="{FF2B5EF4-FFF2-40B4-BE49-F238E27FC236}">
                <a16:creationId xmlns:a16="http://schemas.microsoft.com/office/drawing/2014/main" id="{615B8F7B-4873-083F-90B3-EF1BFC7AFF87}"/>
              </a:ext>
            </a:extLst>
          </p:cNvPr>
          <p:cNvSpPr/>
          <p:nvPr/>
        </p:nvSpPr>
        <p:spPr>
          <a:xfrm rot="2351002" flipH="1">
            <a:off x="2465961" y="3431793"/>
            <a:ext cx="105625" cy="8384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 name="Obojsmerná zvislá šípka 34">
            <a:extLst>
              <a:ext uri="{FF2B5EF4-FFF2-40B4-BE49-F238E27FC236}">
                <a16:creationId xmlns:a16="http://schemas.microsoft.com/office/drawing/2014/main" id="{6058416B-1DC0-CD07-D29A-EBB87AB2D5EB}"/>
              </a:ext>
            </a:extLst>
          </p:cNvPr>
          <p:cNvSpPr/>
          <p:nvPr/>
        </p:nvSpPr>
        <p:spPr>
          <a:xfrm rot="19055605" flipH="1">
            <a:off x="3684077" y="3431776"/>
            <a:ext cx="105625" cy="8384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Obojsmerná zvislá šípka 14">
            <a:extLst>
              <a:ext uri="{FF2B5EF4-FFF2-40B4-BE49-F238E27FC236}">
                <a16:creationId xmlns:a16="http://schemas.microsoft.com/office/drawing/2014/main" id="{1671DD3B-A9CE-82F2-8BE7-AB9F039C3CC0}"/>
              </a:ext>
            </a:extLst>
          </p:cNvPr>
          <p:cNvSpPr/>
          <p:nvPr/>
        </p:nvSpPr>
        <p:spPr>
          <a:xfrm rot="5400000" flipH="1">
            <a:off x="3133401" y="4428101"/>
            <a:ext cx="105625" cy="8384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9" name="Grafický objekt 18" descr="Naklonené váhy obrys">
            <a:extLst>
              <a:ext uri="{FF2B5EF4-FFF2-40B4-BE49-F238E27FC236}">
                <a16:creationId xmlns:a16="http://schemas.microsoft.com/office/drawing/2014/main" id="{94EC750C-50FA-0B1C-C252-15A81C32A8E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358" y="3828607"/>
            <a:ext cx="690314" cy="690314"/>
          </a:xfrm>
          <a:prstGeom prst="rect">
            <a:avLst/>
          </a:prstGeom>
        </p:spPr>
      </p:pic>
      <p:sp>
        <p:nvSpPr>
          <p:cNvPr id="20" name="BlokTextu 19">
            <a:extLst>
              <a:ext uri="{FF2B5EF4-FFF2-40B4-BE49-F238E27FC236}">
                <a16:creationId xmlns:a16="http://schemas.microsoft.com/office/drawing/2014/main" id="{CC9FD28E-350F-F482-7E67-8820DEFC7909}"/>
              </a:ext>
            </a:extLst>
          </p:cNvPr>
          <p:cNvSpPr txBox="1"/>
          <p:nvPr/>
        </p:nvSpPr>
        <p:spPr>
          <a:xfrm>
            <a:off x="5182417" y="2188605"/>
            <a:ext cx="6767058" cy="3970318"/>
          </a:xfrm>
          <a:prstGeom prst="rect">
            <a:avLst/>
          </a:prstGeom>
          <a:noFill/>
        </p:spPr>
        <p:txBody>
          <a:bodyPr wrap="square" rtlCol="0">
            <a:spAutoFit/>
          </a:bodyPr>
          <a:lstStyle/>
          <a:p>
            <a:pPr marL="285750" indent="-285750" algn="just">
              <a:buFont typeface="Arial" panose="020B0604020202020204" pitchFamily="34" charset="0"/>
              <a:buChar char="•"/>
            </a:pPr>
            <a:r>
              <a:rPr lang="it-IT" dirty="0">
                <a:solidFill>
                  <a:srgbClr val="404040"/>
                </a:solidFill>
              </a:rPr>
              <a:t>Il comportamento aziendale responsabile porta a molte disuguaglianze come il degrado ambientale o l'ingiustizia sociale</a:t>
            </a:r>
          </a:p>
          <a:p>
            <a:pPr marL="285750" indent="-285750" algn="just">
              <a:buFont typeface="Arial" panose="020B0604020202020204" pitchFamily="34" charset="0"/>
              <a:buChar char="•"/>
            </a:pPr>
            <a:r>
              <a:rPr lang="it-IT" dirty="0">
                <a:solidFill>
                  <a:srgbClr val="404040"/>
                </a:solidFill>
              </a:rPr>
              <a:t>Le conseguenze dell'aumento della popolazione globale, le minacce dei cambiamenti climatici e la diminuzione delle risorse naturali sono evidenti e non possono essere ignorate</a:t>
            </a:r>
          </a:p>
          <a:p>
            <a:pPr marL="285750" indent="-285750" algn="just">
              <a:buFont typeface="Arial" panose="020B0604020202020204" pitchFamily="34" charset="0"/>
              <a:buChar char="•"/>
            </a:pPr>
            <a:r>
              <a:rPr lang="it-IT" dirty="0">
                <a:solidFill>
                  <a:srgbClr val="404040"/>
                </a:solidFill>
              </a:rPr>
              <a:t>L'obiettivo di essere sostenibili è quello di avere un impatto positivo su almeno un settore (ambiente e società) che deve essere incorporato nella visione e nella strategia unica dell'azienda</a:t>
            </a:r>
          </a:p>
          <a:p>
            <a:pPr marL="285750" indent="-285750" algn="just">
              <a:buFont typeface="Arial" panose="020B0604020202020204" pitchFamily="34" charset="0"/>
              <a:buChar char="•"/>
            </a:pPr>
            <a:r>
              <a:rPr lang="it-IT" dirty="0">
                <a:solidFill>
                  <a:srgbClr val="404040"/>
                </a:solidFill>
              </a:rPr>
              <a:t>Considerare qualsiasi obiettivo e strategia sostenibile nel business di un'azienda richiede di percepire il suo impatto sulla tripla linea di fondo: profitto, persone e pianeta</a:t>
            </a:r>
          </a:p>
          <a:p>
            <a:pPr marL="285750" indent="-285750" algn="just">
              <a:buFont typeface="Arial" panose="020B0604020202020204" pitchFamily="34" charset="0"/>
              <a:buChar char="•"/>
            </a:pPr>
            <a:r>
              <a:rPr lang="it-IT" dirty="0">
                <a:solidFill>
                  <a:srgbClr val="404040"/>
                </a:solidFill>
              </a:rPr>
              <a:t>Non tutte le cosiddette “soluzioni verdi” sono veramente "verdi" e non tutte le misure sostenibili sono necessariamente costose</a:t>
            </a:r>
            <a:endParaRPr lang="en-US" dirty="0">
              <a:solidFill>
                <a:srgbClr val="404040"/>
              </a:solidFill>
            </a:endParaRPr>
          </a:p>
          <a:p>
            <a:pPr marL="285750" indent="-285750" algn="just">
              <a:buFont typeface="Arial" panose="020B0604020202020204" pitchFamily="34" charset="0"/>
              <a:buChar char="•"/>
            </a:pPr>
            <a:endParaRPr lang="en-US" dirty="0">
              <a:solidFill>
                <a:srgbClr val="404040"/>
              </a:solidFill>
            </a:endParaRPr>
          </a:p>
        </p:txBody>
      </p:sp>
    </p:spTree>
    <p:extLst>
      <p:ext uri="{BB962C8B-B14F-4D97-AF65-F5344CB8AC3E}">
        <p14:creationId xmlns:p14="http://schemas.microsoft.com/office/powerpoint/2010/main" val="52672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br>
              <a:rPr lang="es-MX" sz="2800" dirty="0">
                <a:solidFill>
                  <a:srgbClr val="404040"/>
                </a:solidFill>
              </a:rPr>
            </a:br>
            <a:r>
              <a:rPr lang="it-IT" sz="4000" b="1" dirty="0">
                <a:solidFill>
                  <a:srgbClr val="404040"/>
                </a:solidFill>
              </a:rPr>
              <a:t>Approccio sostenibile per le MSME 1.1 </a:t>
            </a:r>
            <a:br>
              <a:rPr lang="it-IT" sz="2800" dirty="0">
                <a:solidFill>
                  <a:srgbClr val="404040"/>
                </a:solidFill>
              </a:rPr>
            </a:br>
            <a:r>
              <a:rPr lang="it-IT" sz="2800" dirty="0">
                <a:solidFill>
                  <a:srgbClr val="404040"/>
                </a:solidFill>
              </a:rPr>
              <a:t>Sostenibilità nel contesto delle MSME</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4" name="Zástupný objekt pre obsah 3">
            <a:extLst>
              <a:ext uri="{FF2B5EF4-FFF2-40B4-BE49-F238E27FC236}">
                <a16:creationId xmlns:a16="http://schemas.microsoft.com/office/drawing/2014/main" id="{05E9E16C-680D-5043-4C94-78603AB29D7F}"/>
              </a:ext>
            </a:extLst>
          </p:cNvPr>
          <p:cNvSpPr>
            <a:spLocks noGrp="1"/>
          </p:cNvSpPr>
          <p:nvPr>
            <p:ph idx="1"/>
          </p:nvPr>
        </p:nvSpPr>
        <p:spPr>
          <a:xfrm>
            <a:off x="1097280" y="1784971"/>
            <a:ext cx="4705184" cy="1583266"/>
          </a:xfrm>
        </p:spPr>
        <p:txBody>
          <a:bodyPr>
            <a:noAutofit/>
          </a:bodyPr>
          <a:lstStyle/>
          <a:p>
            <a:pPr>
              <a:lnSpc>
                <a:spcPct val="107000"/>
              </a:lnSpc>
              <a:spcAft>
                <a:spcPts val="800"/>
              </a:spcAft>
            </a:pPr>
            <a:r>
              <a:rPr lang="it-IT" sz="1800" b="1" dirty="0">
                <a:solidFill>
                  <a:srgbClr val="404040"/>
                </a:solidFill>
                <a:latin typeface="Calibri" panose="020F0502020204030204" pitchFamily="34" charset="0"/>
                <a:cs typeface="Times New Roman" panose="02020603050405020304" pitchFamily="18" charset="0"/>
              </a:rPr>
              <a:t>Perché agire in modo sostenibile?</a:t>
            </a:r>
            <a:endParaRPr lang="sk-SK" sz="1800" b="1" dirty="0">
              <a:solidFill>
                <a:srgbClr val="404040"/>
              </a:solidFill>
            </a:endParaRPr>
          </a:p>
        </p:txBody>
      </p:sp>
      <p:sp>
        <p:nvSpPr>
          <p:cNvPr id="20" name="BlokTextu 19">
            <a:extLst>
              <a:ext uri="{FF2B5EF4-FFF2-40B4-BE49-F238E27FC236}">
                <a16:creationId xmlns:a16="http://schemas.microsoft.com/office/drawing/2014/main" id="{CC9FD28E-350F-F482-7E67-8820DEFC7909}"/>
              </a:ext>
            </a:extLst>
          </p:cNvPr>
          <p:cNvSpPr txBox="1"/>
          <p:nvPr/>
        </p:nvSpPr>
        <p:spPr>
          <a:xfrm>
            <a:off x="1088120" y="2189467"/>
            <a:ext cx="10058400" cy="923330"/>
          </a:xfrm>
          <a:prstGeom prst="rect">
            <a:avLst/>
          </a:prstGeom>
          <a:noFill/>
        </p:spPr>
        <p:txBody>
          <a:bodyPr wrap="square" rtlCol="0">
            <a:spAutoFit/>
          </a:bodyPr>
          <a:lstStyle/>
          <a:p>
            <a:pPr algn="just"/>
            <a:r>
              <a:rPr lang="it-IT" dirty="0">
                <a:solidFill>
                  <a:srgbClr val="404040"/>
                </a:solidFill>
              </a:rPr>
              <a:t>La Terra non produce risorse naturali illimitate. Al contrario, viviamo in un mondo troncato di risorse chiamate confini planetari che devono essere rispettati per evitare conseguenze ambientali, sociali ed economiche.</a:t>
            </a:r>
            <a:endParaRPr lang="en-US" dirty="0">
              <a:solidFill>
                <a:srgbClr val="404040"/>
              </a:solidFill>
            </a:endParaRPr>
          </a:p>
        </p:txBody>
      </p:sp>
      <p:pic>
        <p:nvPicPr>
          <p:cNvPr id="5" name="Obrázok 4" descr="Obrázok, na ktorom je text&#10;&#10;Automaticky generovaný popis">
            <a:extLst>
              <a:ext uri="{FF2B5EF4-FFF2-40B4-BE49-F238E27FC236}">
                <a16:creationId xmlns:a16="http://schemas.microsoft.com/office/drawing/2014/main" id="{9D7FD149-82B2-5A18-CB9B-7A58255967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408" y="3115024"/>
            <a:ext cx="2590112" cy="2590112"/>
          </a:xfrm>
          <a:prstGeom prst="rect">
            <a:avLst/>
          </a:prstGeom>
        </p:spPr>
      </p:pic>
      <p:cxnSp>
        <p:nvCxnSpPr>
          <p:cNvPr id="11" name="Rovná spojovacia šípka 10">
            <a:extLst>
              <a:ext uri="{FF2B5EF4-FFF2-40B4-BE49-F238E27FC236}">
                <a16:creationId xmlns:a16="http://schemas.microsoft.com/office/drawing/2014/main" id="{0C7027C0-B2D4-739F-E809-6E30F153EBB9}"/>
              </a:ext>
            </a:extLst>
          </p:cNvPr>
          <p:cNvCxnSpPr>
            <a:cxnSpLocks/>
          </p:cNvCxnSpPr>
          <p:nvPr/>
        </p:nvCxnSpPr>
        <p:spPr>
          <a:xfrm>
            <a:off x="5802464" y="4349783"/>
            <a:ext cx="1381552" cy="1460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ovná spojovacia šípka 15">
            <a:extLst>
              <a:ext uri="{FF2B5EF4-FFF2-40B4-BE49-F238E27FC236}">
                <a16:creationId xmlns:a16="http://schemas.microsoft.com/office/drawing/2014/main" id="{15D5A7BC-6454-C6E7-8FB3-02FB32DA1BF6}"/>
              </a:ext>
            </a:extLst>
          </p:cNvPr>
          <p:cNvCxnSpPr>
            <a:cxnSpLocks/>
          </p:cNvCxnSpPr>
          <p:nvPr/>
        </p:nvCxnSpPr>
        <p:spPr>
          <a:xfrm flipV="1">
            <a:off x="5802464" y="3492247"/>
            <a:ext cx="2529840" cy="857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ovná spojovacia šípka 20">
            <a:extLst>
              <a:ext uri="{FF2B5EF4-FFF2-40B4-BE49-F238E27FC236}">
                <a16:creationId xmlns:a16="http://schemas.microsoft.com/office/drawing/2014/main" id="{6FD7F337-A533-73E2-2C18-81764DCFACB4}"/>
              </a:ext>
            </a:extLst>
          </p:cNvPr>
          <p:cNvCxnSpPr>
            <a:cxnSpLocks/>
          </p:cNvCxnSpPr>
          <p:nvPr/>
        </p:nvCxnSpPr>
        <p:spPr>
          <a:xfrm flipH="1" flipV="1">
            <a:off x="3737616" y="3387420"/>
            <a:ext cx="2064848" cy="949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riama spojnica 24">
            <a:extLst>
              <a:ext uri="{FF2B5EF4-FFF2-40B4-BE49-F238E27FC236}">
                <a16:creationId xmlns:a16="http://schemas.microsoft.com/office/drawing/2014/main" id="{0BE71B4B-A4A0-639E-B123-139357C5614D}"/>
              </a:ext>
            </a:extLst>
          </p:cNvPr>
          <p:cNvCxnSpPr>
            <a:cxnSpLocks/>
          </p:cNvCxnSpPr>
          <p:nvPr/>
        </p:nvCxnSpPr>
        <p:spPr>
          <a:xfrm flipH="1">
            <a:off x="4081549" y="4337059"/>
            <a:ext cx="1720915" cy="510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Priama spojnica 26">
            <a:extLst>
              <a:ext uri="{FF2B5EF4-FFF2-40B4-BE49-F238E27FC236}">
                <a16:creationId xmlns:a16="http://schemas.microsoft.com/office/drawing/2014/main" id="{C3C696C6-128A-CE11-5B15-534297AAF1E9}"/>
              </a:ext>
            </a:extLst>
          </p:cNvPr>
          <p:cNvCxnSpPr>
            <a:cxnSpLocks/>
          </p:cNvCxnSpPr>
          <p:nvPr/>
        </p:nvCxnSpPr>
        <p:spPr>
          <a:xfrm flipH="1">
            <a:off x="4846320" y="4341625"/>
            <a:ext cx="956144" cy="1537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Priama spojnica 32">
            <a:extLst>
              <a:ext uri="{FF2B5EF4-FFF2-40B4-BE49-F238E27FC236}">
                <a16:creationId xmlns:a16="http://schemas.microsoft.com/office/drawing/2014/main" id="{73CA672C-B803-E10A-537D-FF3425275218}"/>
              </a:ext>
            </a:extLst>
          </p:cNvPr>
          <p:cNvCxnSpPr>
            <a:cxnSpLocks/>
          </p:cNvCxnSpPr>
          <p:nvPr/>
        </p:nvCxnSpPr>
        <p:spPr>
          <a:xfrm flipV="1">
            <a:off x="5802464" y="3068833"/>
            <a:ext cx="769792" cy="1268226"/>
          </a:xfrm>
          <a:prstGeom prst="line">
            <a:avLst/>
          </a:prstGeom>
        </p:spPr>
        <p:style>
          <a:lnRef idx="1">
            <a:schemeClr val="accent1"/>
          </a:lnRef>
          <a:fillRef idx="0">
            <a:schemeClr val="accent1"/>
          </a:fillRef>
          <a:effectRef idx="0">
            <a:schemeClr val="accent1"/>
          </a:effectRef>
          <a:fontRef idx="minor">
            <a:schemeClr val="tx1"/>
          </a:fontRef>
        </p:style>
      </p:cxnSp>
      <p:sp>
        <p:nvSpPr>
          <p:cNvPr id="39" name="Oblúk 38">
            <a:extLst>
              <a:ext uri="{FF2B5EF4-FFF2-40B4-BE49-F238E27FC236}">
                <a16:creationId xmlns:a16="http://schemas.microsoft.com/office/drawing/2014/main" id="{E0321393-5433-7894-7B71-E3BA2A5A5E7F}"/>
              </a:ext>
            </a:extLst>
          </p:cNvPr>
          <p:cNvSpPr/>
          <p:nvPr/>
        </p:nvSpPr>
        <p:spPr>
          <a:xfrm rot="13845505">
            <a:off x="4114467" y="3611517"/>
            <a:ext cx="1555144" cy="138829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40" name="Oblúk 39">
            <a:extLst>
              <a:ext uri="{FF2B5EF4-FFF2-40B4-BE49-F238E27FC236}">
                <a16:creationId xmlns:a16="http://schemas.microsoft.com/office/drawing/2014/main" id="{D571ED64-B9D5-5E4F-D802-508186BEF010}"/>
              </a:ext>
            </a:extLst>
          </p:cNvPr>
          <p:cNvSpPr/>
          <p:nvPr/>
        </p:nvSpPr>
        <p:spPr>
          <a:xfrm rot="3989182">
            <a:off x="4951351" y="2912278"/>
            <a:ext cx="2997280" cy="271643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41" name="BlokTextu 40">
            <a:extLst>
              <a:ext uri="{FF2B5EF4-FFF2-40B4-BE49-F238E27FC236}">
                <a16:creationId xmlns:a16="http://schemas.microsoft.com/office/drawing/2014/main" id="{FD8A2684-CD9F-8C2F-6D02-200D09EE7410}"/>
              </a:ext>
            </a:extLst>
          </p:cNvPr>
          <p:cNvSpPr txBox="1"/>
          <p:nvPr/>
        </p:nvSpPr>
        <p:spPr>
          <a:xfrm>
            <a:off x="2700231" y="5887850"/>
            <a:ext cx="5890908" cy="369332"/>
          </a:xfrm>
          <a:prstGeom prst="rect">
            <a:avLst/>
          </a:prstGeom>
          <a:noFill/>
        </p:spPr>
        <p:txBody>
          <a:bodyPr wrap="none" rtlCol="0">
            <a:spAutoFit/>
          </a:bodyPr>
          <a:lstStyle/>
          <a:p>
            <a:r>
              <a:rPr lang="it-IT" dirty="0">
                <a:solidFill>
                  <a:srgbClr val="63A537"/>
                </a:solidFill>
              </a:rPr>
              <a:t>Guarda il video sui confini planetari e il loro stato attuale </a:t>
            </a:r>
            <a:r>
              <a:rPr lang="it-IT" u="sng" dirty="0">
                <a:solidFill>
                  <a:srgbClr val="63A537"/>
                </a:solidFill>
              </a:rPr>
              <a:t>qui</a:t>
            </a:r>
            <a:r>
              <a:rPr lang="it-IT" dirty="0">
                <a:solidFill>
                  <a:srgbClr val="63A537"/>
                </a:solidFill>
              </a:rPr>
              <a:t>.</a:t>
            </a:r>
            <a:endParaRPr lang="en-US" dirty="0">
              <a:solidFill>
                <a:srgbClr val="63A537"/>
              </a:solidFill>
            </a:endParaRPr>
          </a:p>
        </p:txBody>
      </p:sp>
    </p:spTree>
    <p:extLst>
      <p:ext uri="{BB962C8B-B14F-4D97-AF65-F5344CB8AC3E}">
        <p14:creationId xmlns:p14="http://schemas.microsoft.com/office/powerpoint/2010/main" val="87085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br>
              <a:rPr lang="es-MX" sz="2800" dirty="0">
                <a:solidFill>
                  <a:srgbClr val="404040"/>
                </a:solidFill>
              </a:rPr>
            </a:br>
            <a:r>
              <a:rPr lang="it-IT" sz="4000" b="1" dirty="0">
                <a:solidFill>
                  <a:srgbClr val="404040"/>
                </a:solidFill>
              </a:rPr>
              <a:t>Approccio sostenibile per le MSME </a:t>
            </a:r>
            <a:br>
              <a:rPr lang="it-IT" sz="2800" dirty="0">
                <a:solidFill>
                  <a:srgbClr val="404040"/>
                </a:solidFill>
              </a:rPr>
            </a:br>
            <a:r>
              <a:rPr lang="it-IT" sz="2800" dirty="0">
                <a:solidFill>
                  <a:srgbClr val="404040"/>
                </a:solidFill>
              </a:rPr>
              <a:t>1.2 Implicazioni operative per le MSME</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5" name="Marcador de contenido 17">
            <a:extLst>
              <a:ext uri="{FF2B5EF4-FFF2-40B4-BE49-F238E27FC236}">
                <a16:creationId xmlns:a16="http://schemas.microsoft.com/office/drawing/2014/main" id="{1E7B05CB-B4E4-C1D0-4731-B20219FFCF84}"/>
              </a:ext>
            </a:extLst>
          </p:cNvPr>
          <p:cNvSpPr>
            <a:spLocks noGrp="1"/>
          </p:cNvSpPr>
          <p:nvPr>
            <p:ph idx="1"/>
          </p:nvPr>
        </p:nvSpPr>
        <p:spPr>
          <a:xfrm>
            <a:off x="2373549" y="1886670"/>
            <a:ext cx="9356851" cy="3795626"/>
          </a:xfrm>
        </p:spPr>
        <p:txBody>
          <a:bodyPr>
            <a:normAutofit fontScale="77500" lnSpcReduction="20000"/>
          </a:bodyPr>
          <a:lstStyle/>
          <a:p>
            <a:pPr marL="0" indent="0" algn="just">
              <a:buNone/>
            </a:pPr>
            <a:r>
              <a:rPr lang="it-IT" b="1" dirty="0">
                <a:solidFill>
                  <a:srgbClr val="404040"/>
                </a:solidFill>
              </a:rPr>
              <a:t>Sii consapevole dell'impatto della tua azienda sull'ambiente e sulla società che rinuncia a soluzioni sostenibili e quindi alla sua strategia e ai suoi obiettivi. Non dimenticare che la definizione degli obiettivi per la tua azienda deve essere specifica, misurabile, realizzabile, pertinente e limitata nel tempo-SMART</a:t>
            </a:r>
            <a:endParaRPr lang="en-US" b="1" dirty="0">
              <a:solidFill>
                <a:srgbClr val="404040"/>
              </a:solidFill>
            </a:endParaRPr>
          </a:p>
          <a:p>
            <a:pPr marL="0" indent="0" algn="just">
              <a:buNone/>
            </a:pPr>
            <a:r>
              <a:rPr lang="it-IT" dirty="0">
                <a:solidFill>
                  <a:srgbClr val="404040"/>
                </a:solidFill>
              </a:rPr>
              <a:t>La tua azienda utilizza materiali sostenibili nel processo di produzione?</a:t>
            </a:r>
          </a:p>
          <a:p>
            <a:pPr marL="0" indent="0" algn="just">
              <a:buNone/>
            </a:pPr>
            <a:r>
              <a:rPr lang="it-IT" dirty="0">
                <a:solidFill>
                  <a:srgbClr val="404040"/>
                </a:solidFill>
              </a:rPr>
              <a:t>La nostra azienda può contare su fonti energetiche rinnovabili?</a:t>
            </a:r>
          </a:p>
          <a:p>
            <a:pPr marL="0" indent="0" algn="just">
              <a:buNone/>
            </a:pPr>
            <a:r>
              <a:rPr lang="it-IT" dirty="0">
                <a:solidFill>
                  <a:srgbClr val="404040"/>
                </a:solidFill>
              </a:rPr>
              <a:t>Quanti rifiuti genera la tua azienda?</a:t>
            </a:r>
          </a:p>
          <a:p>
            <a:pPr marL="0" indent="0" algn="just">
              <a:buNone/>
            </a:pPr>
            <a:r>
              <a:rPr lang="it-IT" dirty="0">
                <a:solidFill>
                  <a:srgbClr val="404040"/>
                </a:solidFill>
              </a:rPr>
              <a:t>Ci sono fondi per sostenere le implicazioni sostenibili in un paese?</a:t>
            </a:r>
          </a:p>
          <a:p>
            <a:pPr marL="0" indent="0" algn="just">
              <a:buNone/>
            </a:pPr>
            <a:r>
              <a:rPr lang="it-IT" dirty="0">
                <a:solidFill>
                  <a:srgbClr val="404040"/>
                </a:solidFill>
              </a:rPr>
              <a:t>La nostra azienda può sponsorizzare o sostenere fondi educativi o comunità vulnerabili?</a:t>
            </a:r>
          </a:p>
          <a:p>
            <a:pPr marL="0" indent="0" algn="just">
              <a:buNone/>
            </a:pPr>
            <a:r>
              <a:rPr lang="it-IT" dirty="0">
                <a:solidFill>
                  <a:srgbClr val="404040"/>
                </a:solidFill>
              </a:rPr>
              <a:t>Esiste uno strumento che aiuti a misurare l'impronta di carbonio di un'azienda?</a:t>
            </a:r>
          </a:p>
          <a:p>
            <a:pPr marL="0" indent="0" algn="just">
              <a:buNone/>
            </a:pPr>
            <a:r>
              <a:rPr lang="it-IT" dirty="0">
                <a:solidFill>
                  <a:srgbClr val="404040"/>
                </a:solidFill>
              </a:rPr>
              <a:t>La nostra azienda assume diversi candidati?</a:t>
            </a:r>
          </a:p>
          <a:p>
            <a:pPr marL="0" indent="0" algn="just">
              <a:buNone/>
            </a:pPr>
            <a:r>
              <a:rPr lang="it-IT" dirty="0">
                <a:solidFill>
                  <a:srgbClr val="404040"/>
                </a:solidFill>
              </a:rPr>
              <a:t>La nostra azienda riduce consapevolmente la quantità di energia consumata?</a:t>
            </a:r>
          </a:p>
          <a:p>
            <a:pPr marL="0" indent="0" algn="just">
              <a:buNone/>
            </a:pPr>
            <a:r>
              <a:rPr lang="it-IT" dirty="0">
                <a:solidFill>
                  <a:srgbClr val="404040"/>
                </a:solidFill>
              </a:rPr>
              <a:t>La nostra azienda si è avvicinata ai principi dell'economia circolare?</a:t>
            </a:r>
            <a:endParaRPr lang="en-US" dirty="0">
              <a:solidFill>
                <a:srgbClr val="404040"/>
              </a:solidFill>
            </a:endParaRPr>
          </a:p>
          <a:p>
            <a:pPr marL="0" indent="0" algn="just">
              <a:buNone/>
            </a:pPr>
            <a:endParaRPr lang="en-US" dirty="0">
              <a:solidFill>
                <a:srgbClr val="404040"/>
              </a:solidFill>
            </a:endParaRPr>
          </a:p>
        </p:txBody>
      </p:sp>
      <p:pic>
        <p:nvPicPr>
          <p:cNvPr id="4" name="Grafický objekt 3" descr="Cieľová skupina obrys">
            <a:extLst>
              <a:ext uri="{FF2B5EF4-FFF2-40B4-BE49-F238E27FC236}">
                <a16:creationId xmlns:a16="http://schemas.microsoft.com/office/drawing/2014/main" id="{053F52CE-6FC6-A503-FEBF-338E7315D1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7280" y="1737360"/>
            <a:ext cx="914400" cy="914400"/>
          </a:xfrm>
          <a:prstGeom prst="rect">
            <a:avLst/>
          </a:prstGeom>
        </p:spPr>
      </p:pic>
    </p:spTree>
    <p:extLst>
      <p:ext uri="{BB962C8B-B14F-4D97-AF65-F5344CB8AC3E}">
        <p14:creationId xmlns:p14="http://schemas.microsoft.com/office/powerpoint/2010/main" val="2028656572"/>
      </p:ext>
    </p:extLst>
  </p:cSld>
  <p:clrMapOvr>
    <a:masterClrMapping/>
  </p:clrMapOvr>
</p:sld>
</file>

<file path=ppt/theme/theme1.xml><?xml version="1.0" encoding="utf-8"?>
<a:theme xmlns:a="http://schemas.openxmlformats.org/drawingml/2006/main" name="Retrospektíva">
  <a:themeElements>
    <a:clrScheme name="Retrospektíva">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ktí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í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8191</TotalTime>
  <Words>6381</Words>
  <Application>Microsoft Office PowerPoint</Application>
  <PresentationFormat>Widescreen</PresentationFormat>
  <Paragraphs>367</Paragraphs>
  <Slides>37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Bower</vt:lpstr>
      <vt:lpstr>Calibri</vt:lpstr>
      <vt:lpstr>Calibri Light</vt:lpstr>
      <vt:lpstr>Courier New</vt:lpstr>
      <vt:lpstr>Segoe UI</vt:lpstr>
      <vt:lpstr>Söhne</vt:lpstr>
      <vt:lpstr>Symbol</vt:lpstr>
      <vt:lpstr>system-ui</vt:lpstr>
      <vt:lpstr>Times New Roman</vt:lpstr>
      <vt:lpstr>Wingdings</vt:lpstr>
      <vt:lpstr>Retrospektíva</vt:lpstr>
      <vt:lpstr>Imprenditoria sostenibile, sociale e verde</vt:lpstr>
      <vt:lpstr>Obiettivi e obiettivi</vt:lpstr>
      <vt:lpstr>Indice</vt:lpstr>
      <vt:lpstr>UNITÀ 1:   Approccio sostenibile per le MSME</vt:lpstr>
      <vt:lpstr>Approccio sostenibile per le MSME</vt:lpstr>
      <vt:lpstr> Approccio sostenibile per le MSME  1.1 Sostenibilità nel contesto delle MSME</vt:lpstr>
      <vt:lpstr> Approccio sostenibile per le MSME  1.1 Sostenibilità nel contesto delle MSME</vt:lpstr>
      <vt:lpstr> Approccio sostenibile per le MSME 1.1  Sostenibilità nel contesto delle MSME</vt:lpstr>
      <vt:lpstr> Approccio sostenibile per le MSME  1.2 Implicazioni operative per le MSME</vt:lpstr>
      <vt:lpstr> Approccio sostenibile per le MSME  1.2 Implicazioni operative per le MSME</vt:lpstr>
      <vt:lpstr> Approccio sostenibile per le MSME  1.2 Implicazioni operative per le MSME</vt:lpstr>
      <vt:lpstr> Approccio sostenibile per le PMI  1.2 Implicazioni operative per le PMI</vt:lpstr>
      <vt:lpstr>PowerPoint Presentation</vt:lpstr>
      <vt:lpstr>Fondazioni per l'imprenditoria sociale</vt:lpstr>
      <vt:lpstr> Fondamenti per l'imprenditoria sociale  2.1 Come è diversa l'imprenditoria sociale?</vt:lpstr>
      <vt:lpstr> Fondamenti per l'imprenditoria sociale 2.1 Come è diversa l'imprenditoria sociale?</vt:lpstr>
      <vt:lpstr> Fondamenti per l'imprenditoria sociale  2.1 Come è diversa l'imprenditoria sociale?</vt:lpstr>
      <vt:lpstr> Fondamenti per l'imprenditoria sociale  2.2 Imprenditoria sociale vs. responsabilità sociale d'impresa (CSR)</vt:lpstr>
      <vt:lpstr> Le basi dell'imprenditoria sociale 2.3 La missione sociale nelle PMI</vt:lpstr>
      <vt:lpstr>Unità 3:  Imprenditorialità verde</vt:lpstr>
      <vt:lpstr> Green entrepreneurship  3.1 Cos'è l'imprenditorialità verde e i suoi principi</vt:lpstr>
      <vt:lpstr> Green entrepreneurship  3.1 Cos'è l'imprenditorialità verde e i suoi principi</vt:lpstr>
      <vt:lpstr> Imprenditorialità verde  3.2 Come sfruttare il potenziale dell'imprenditoria verde</vt:lpstr>
      <vt:lpstr>PowerPoint Presentation</vt:lpstr>
      <vt:lpstr> Imprenditorialità verde  3.2 Come sfruttare il potenziale dell'imprenditoria verde</vt:lpstr>
      <vt:lpstr> Imprenditorialità verde  3.2 Come sfruttare il potenziale dell'imprenditoria verde</vt:lpstr>
      <vt:lpstr> Imprenditorialità verde  3.2 Come sfruttare il potenziale dell'imprenditoria verde</vt:lpstr>
      <vt:lpstr> Imprenditorialità verde 3.2  Come sfruttare il potenziale dell'imprenditoria verde</vt:lpstr>
      <vt:lpstr> Imprenditorialità verde  3.2 Come sfruttare il potenziale dell'imprenditoria verde</vt:lpstr>
      <vt:lpstr> Imprenditorialità verde  3.2 Come sfruttare il potenziale dell'imprenditoria verde</vt:lpstr>
      <vt:lpstr>  Green entrepreneurship  3.3 Consigli e strumenti per rendere il tuo business “più verde”</vt:lpstr>
      <vt:lpstr>Riassumendo</vt:lpstr>
      <vt:lpstr>Domande di autovalutazione</vt:lpstr>
      <vt:lpstr>Domande di autovalutazione</vt:lpstr>
      <vt:lpstr>Domande di autovalutazione:</vt:lpstr>
      <vt:lpstr>Domande di autovalutazione: soluzioni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result title/ presentation title</dc:title>
  <dc:creator>gavalcova</dc:creator>
  <cp:lastModifiedBy>francesca chiavaroli</cp:lastModifiedBy>
  <cp:revision>446</cp:revision>
  <cp:lastPrinted>2022-11-09T07:13:22Z</cp:lastPrinted>
  <dcterms:created xsi:type="dcterms:W3CDTF">2021-11-14T20:46:17Z</dcterms:created>
  <dcterms:modified xsi:type="dcterms:W3CDTF">2023-02-10T09:07:05Z</dcterms:modified>
</cp:coreProperties>
</file>