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0" r:id="rId4"/>
    <p:sldId id="272" r:id="rId5"/>
    <p:sldId id="257" r:id="rId6"/>
    <p:sldId id="271" r:id="rId7"/>
    <p:sldId id="262" r:id="rId8"/>
    <p:sldId id="276" r:id="rId9"/>
    <p:sldId id="277" r:id="rId10"/>
    <p:sldId id="263" r:id="rId11"/>
    <p:sldId id="278" r:id="rId12"/>
    <p:sldId id="279" r:id="rId13"/>
    <p:sldId id="283" r:id="rId14"/>
    <p:sldId id="280" r:id="rId15"/>
    <p:sldId id="285" r:id="rId16"/>
    <p:sldId id="286" r:id="rId17"/>
    <p:sldId id="281" r:id="rId18"/>
    <p:sldId id="287" r:id="rId19"/>
    <p:sldId id="266" r:id="rId20"/>
    <p:sldId id="268" r:id="rId21"/>
    <p:sldId id="269" r:id="rId22"/>
    <p:sldId id="26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0923D7-C7B6-A1B8-47A2-B0856CDAFC89}" name="Hana Palušková" initials="HP" userId="bd7e3989570f8b8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46"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it-IT" noProof="0" dirty="0"/>
            <a:t>UNITÀ 1: Digitalizzazione nelle PMI</a:t>
          </a:r>
          <a:endParaRPr lang="en-US" noProof="0"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1EB7B6C2-3634-4EDE-A16D-DCD926DC57FD}">
      <dgm:prSet phldrT="[Texto]"/>
      <dgm:spPr/>
      <dgm:t>
        <a:bodyPr/>
        <a:lstStyle/>
        <a:p>
          <a:r>
            <a:rPr lang="it-IT" noProof="0" dirty="0"/>
            <a:t>Vantaggi della digitalizzazione per PMI
Canali di comunicazione digitale per PMI
Strumenti per il lavoro remoto e la collaborazione virtuale</a:t>
          </a:r>
          <a:endParaRPr lang="en-US" noProof="0" dirty="0"/>
        </a:p>
      </dgm:t>
    </dgm:pt>
    <dgm:pt modelId="{C4804868-1FB7-4E89-9585-79F595BCBEF4}" type="parTrans" cxnId="{751D8379-3BAF-4F98-A85F-61542615D940}">
      <dgm:prSet/>
      <dgm:spPr/>
      <dgm:t>
        <a:bodyPr/>
        <a:lstStyle/>
        <a:p>
          <a:endParaRPr lang="es-ES"/>
        </a:p>
      </dgm:t>
    </dgm:pt>
    <dgm:pt modelId="{7087BA06-890E-4340-83C6-C72E1DE962F2}" type="sibTrans" cxnId="{751D8379-3BAF-4F98-A85F-61542615D940}">
      <dgm:prSet/>
      <dgm:spPr/>
      <dgm:t>
        <a:bodyPr/>
        <a:lstStyle/>
        <a:p>
          <a:endParaRPr lang="es-ES"/>
        </a:p>
      </dgm:t>
    </dgm:pt>
    <dgm:pt modelId="{609B7737-2F8B-426B-AF67-1EE3ED08022C}">
      <dgm:prSet phldrT="[Texto]"/>
      <dgm:spPr/>
      <dgm:t>
        <a:bodyPr/>
        <a:lstStyle/>
        <a:p>
          <a:r>
            <a:rPr lang="en-US" dirty="0"/>
            <a:t>UNITÀ 2: </a:t>
          </a:r>
          <a:r>
            <a:rPr lang="en-US" dirty="0" err="1"/>
            <a:t>Apprendimento</a:t>
          </a:r>
          <a:r>
            <a:rPr lang="en-US" dirty="0"/>
            <a:t> online</a:t>
          </a:r>
          <a:endParaRPr lang="es-ES"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58257C1E-EB1A-424E-8E19-FDE90475950F}">
      <dgm:prSet phldrT="[Texto]"/>
      <dgm:spPr/>
      <dgm:t>
        <a:bodyPr/>
        <a:lstStyle/>
        <a:p>
          <a:r>
            <a:rPr lang="it-IT" dirty="0"/>
            <a:t>Piattaforme per l'apprendimento online
Corsi online e raccomandazioni per l'assorbimento di PMI</a:t>
          </a:r>
          <a:endParaRPr lang="es-ES" dirty="0"/>
        </a:p>
      </dgm:t>
    </dgm:pt>
    <dgm:pt modelId="{551F6A6B-D789-4A72-8BC1-DAF864AF8315}" type="parTrans" cxnId="{4ABA9478-BBD9-4DD6-AADC-CF850224EA09}">
      <dgm:prSet/>
      <dgm:spPr/>
      <dgm:t>
        <a:bodyPr/>
        <a:lstStyle/>
        <a:p>
          <a:endParaRPr lang="es-ES"/>
        </a:p>
      </dgm:t>
    </dgm:pt>
    <dgm:pt modelId="{6553A303-72A8-4AF7-91E8-23E47E0C15E0}" type="sibTrans" cxnId="{4ABA9478-BBD9-4DD6-AADC-CF850224EA09}">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0A025516-9DE4-4E8F-B3F8-80553D6255FB}" type="presOf" srcId="{58257C1E-EB1A-424E-8E19-FDE90475950F}" destId="{6A06E1D3-CB2E-499A-A964-4B9EA4634424}" srcOrd="0" destOrd="1" presId="urn:microsoft.com/office/officeart/2005/8/layout/hList6"/>
    <dgm:cxn modelId="{E9F9DA4B-601A-4408-897E-D2936CB1FD6F}" type="presOf" srcId="{609B7737-2F8B-426B-AF67-1EE3ED08022C}" destId="{6A06E1D3-CB2E-499A-A964-4B9EA4634424}" srcOrd="0" destOrd="0" presId="urn:microsoft.com/office/officeart/2005/8/layout/hList6"/>
    <dgm:cxn modelId="{4ABA9478-BBD9-4DD6-AADC-CF850224EA09}" srcId="{609B7737-2F8B-426B-AF67-1EE3ED08022C}" destId="{58257C1E-EB1A-424E-8E19-FDE90475950F}" srcOrd="0" destOrd="0" parTransId="{551F6A6B-D789-4A72-8BC1-DAF864AF8315}" sibTransId="{6553A303-72A8-4AF7-91E8-23E47E0C15E0}"/>
    <dgm:cxn modelId="{751D8379-3BAF-4F98-A85F-61542615D940}" srcId="{19D75968-110D-4570-A796-4EFA7A289980}" destId="{1EB7B6C2-3634-4EDE-A16D-DCD926DC57FD}" srcOrd="0" destOrd="0" parTransId="{C4804868-1FB7-4E89-9585-79F595BCBEF4}" sibTransId="{7087BA06-890E-4340-83C6-C72E1DE962F2}"/>
    <dgm:cxn modelId="{4BBA0B80-42F3-4895-A1D7-88E1E9127702}" type="presOf" srcId="{1EB7B6C2-3634-4EDE-A16D-DCD926DC57FD}" destId="{3812FEFD-0534-4CDE-BDFC-5DC8A0A6E211}" srcOrd="0" destOrd="1"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n-US" dirty="0" err="1"/>
            <a:t>Unità</a:t>
          </a:r>
          <a:r>
            <a:rPr lang="es-ES" dirty="0"/>
            <a: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dgm:spPr/>
      <dgm:t>
        <a:bodyPr/>
        <a:lstStyle/>
        <a:p>
          <a:r>
            <a:rPr lang="it-IT" dirty="0"/>
            <a:t>La digitalizzazione è l'integrazione delle tecnologie digitali nella vita quotidiana degli imprenditori e in tutte le attività e le operazioni di un'impresa.
La digitalizzazione provoca l'emergere di nuove opportunità imprenditoriali e trasforma le pratiche commerciali per realizzare al meglio queste opportunità.
Per implementare la digitalizzazione, le PMI dovrebbero essere consapevoli di quali benefici apporta e quali sono le implicazioni operative per l'azienda. 
I modelli di maturità digitale sono quadri utilizzati per valutare e comprendere l'attuale livello di maturità digitale di un'azienda.
I canali di comunicazione digitale sono comunemente utilizzati tra le PMI e sono strumenti efficaci per la comunicazione digitale interna ed esterna.
Gli strumenti per il lavoro remoto e la collaborazione sono strumenti potenti che possono aiutarti a lavorare più velocemente e in modo più efficiente da qualsiasi luogo.</a:t>
          </a:r>
          <a:endParaRPr lang="es-ES" dirty="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8A584B21-BCB2-43BB-B64C-7B360D83A862}">
      <dgm:prSet phldrT="[Texto]"/>
      <dgm:spPr/>
      <dgm:t>
        <a:bodyPr/>
        <a:lstStyle/>
        <a:p>
          <a:pPr>
            <a:buFont typeface="Symbol" panose="05050102010706020507" pitchFamily="18" charset="2"/>
            <a:buChar char=""/>
          </a:pPr>
          <a:r>
            <a:rPr lang="it-IT" dirty="0"/>
            <a:t>Una vasta gamma di piattaforme per l'apprendimento online e corsi online può essere utile per PMI alla ricerca di conoscenze e competenze specifiche.
Tali piattaforme sono ad esempio Udemy, LinkedIn Learning, Digital Garage, W3schools</a:t>
          </a:r>
          <a:endParaRPr lang="es-ES" dirty="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929949F9-6708-4738-9713-C14A3F26FEC8}">
      <dgm:prSet phldrT="[Texto]"/>
      <dgm:spPr/>
      <dgm:t>
        <a:bodyPr/>
        <a:lstStyle/>
        <a:p>
          <a:r>
            <a:rPr lang="en-US" dirty="0" err="1"/>
            <a:t>Unità</a:t>
          </a:r>
          <a:r>
            <a:rPr lang="es-ES" dirty="0"/>
            <a:t> 2</a:t>
          </a:r>
        </a:p>
      </dgm:t>
    </dgm:pt>
    <dgm:pt modelId="{ADF06A4A-9857-42CF-BDD4-187E89F55B3D}" type="sibTrans" cxnId="{8AA7AEF0-2C43-4D1F-9795-3D7C3DEEEFE8}">
      <dgm:prSet/>
      <dgm:spPr/>
      <dgm:t>
        <a:bodyPr/>
        <a:lstStyle/>
        <a:p>
          <a:endParaRPr lang="es-ES"/>
        </a:p>
      </dgm:t>
    </dgm:pt>
    <dgm:pt modelId="{0F7E1A38-7E70-42A4-AF68-F54EB88D3B4D}" type="parTrans" cxnId="{8AA7AEF0-2C43-4D1F-9795-3D7C3DEEEFE8}">
      <dgm:prSet/>
      <dgm:spPr/>
      <dgm:t>
        <a:bodyPr/>
        <a:lstStyle/>
        <a:p>
          <a:endParaRPr lang="es-ES"/>
        </a:p>
      </dgm:t>
    </dgm:pt>
    <dgm:pt modelId="{CD7DBFB3-559B-4A09-BB65-B0F2E29F4100}">
      <dgm:prSet phldrT="[Texto]"/>
      <dgm:spPr/>
      <dgm:t>
        <a:bodyPr/>
        <a:lstStyle/>
        <a:p>
          <a:pPr>
            <a:buFont typeface="Symbol" panose="05050102010706020507" pitchFamily="18" charset="2"/>
            <a:buChar char=""/>
          </a:pPr>
          <a:endParaRPr lang="es-ES" dirty="0"/>
        </a:p>
      </dgm:t>
    </dgm:pt>
    <dgm:pt modelId="{411F71B8-F3D5-4396-BC77-D9877E8EA105}" type="parTrans" cxnId="{997950A3-4F59-4613-B174-9197B10960A5}">
      <dgm:prSet/>
      <dgm:spPr/>
      <dgm:t>
        <a:bodyPr/>
        <a:lstStyle/>
        <a:p>
          <a:endParaRPr lang="sk-SK"/>
        </a:p>
      </dgm:t>
    </dgm:pt>
    <dgm:pt modelId="{7C55A570-34ED-4BE9-8214-30C8671EAA23}" type="sibTrans" cxnId="{997950A3-4F59-4613-B174-9197B10960A5}">
      <dgm:prSet/>
      <dgm:spPr/>
      <dgm:t>
        <a:bodyPr/>
        <a:lstStyle/>
        <a:p>
          <a:endParaRPr lang="sk-SK"/>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2">
        <dgm:presLayoutVars>
          <dgm:chMax val="1"/>
          <dgm:bulletEnabled val="1"/>
        </dgm:presLayoutVars>
      </dgm:prSet>
      <dgm:spPr/>
    </dgm:pt>
    <dgm:pt modelId="{61BF64C8-B481-4665-A533-2C338B5FE312}" type="pres">
      <dgm:prSet presAssocID="{7991A607-7466-4457-87C8-C0CA40315A23}" presName="descendantText" presStyleLbl="alignAcc1" presStyleIdx="0" presStyleCnt="2">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2">
        <dgm:presLayoutVars>
          <dgm:chMax val="1"/>
          <dgm:bulletEnabled val="1"/>
        </dgm:presLayoutVars>
      </dgm:prSet>
      <dgm:spPr/>
    </dgm:pt>
    <dgm:pt modelId="{EE001D36-7EA7-40EA-B3F8-70F5116F2BEF}" type="pres">
      <dgm:prSet presAssocID="{929949F9-6708-4738-9713-C14A3F26FEC8}" presName="descendantText" presStyleLbl="alignAcc1" presStyleIdx="1" presStyleCnt="2">
        <dgm:presLayoutVars>
          <dgm:bulletEnabled val="1"/>
        </dgm:presLayoutVars>
      </dgm:prSet>
      <dgm:spPr/>
    </dgm:pt>
  </dgm:ptLst>
  <dgm:cxnLst>
    <dgm:cxn modelId="{8510530C-AA1F-46AB-B44C-B695C7064FF9}" type="presOf" srcId="{CD7DBFB3-559B-4A09-BB65-B0F2E29F4100}" destId="{EE001D36-7EA7-40EA-B3F8-70F5116F2BEF}" srcOrd="0" destOrd="1" presId="urn:microsoft.com/office/officeart/2005/8/layout/chevron2"/>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997950A3-4F59-4613-B174-9197B10960A5}" srcId="{929949F9-6708-4738-9713-C14A3F26FEC8}" destId="{CD7DBFB3-559B-4A09-BB65-B0F2E29F4100}" srcOrd="1" destOrd="0" parTransId="{411F71B8-F3D5-4396-BC77-D9877E8EA105}" sibTransId="{7C55A570-34ED-4BE9-8214-30C8671EAA23}"/>
    <dgm:cxn modelId="{5F7634A8-F0F7-4878-A74D-52317EA83116}" type="presOf" srcId="{8A584B21-BCB2-43BB-B64C-7B360D83A862}" destId="{EE001D36-7EA7-40EA-B3F8-70F5116F2BEF}" srcOrd="0" destOrd="0" presId="urn:microsoft.com/office/officeart/2005/8/layout/chevron2"/>
    <dgm:cxn modelId="{602B11CA-F846-4D8B-92B3-0DBBF392E24A}" type="presOf" srcId="{929949F9-6708-4738-9713-C14A3F26FEC8}" destId="{8B8D4138-9F8B-48F9-ADD4-2E3053B5D64B}" srcOrd="0" destOrd="0"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437697" y="-432616"/>
          <a:ext cx="4022725" cy="4887957"/>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5974" bIns="0" numCol="1" spcCol="1270" anchor="t" anchorCtr="0">
          <a:noAutofit/>
        </a:bodyPr>
        <a:lstStyle/>
        <a:p>
          <a:pPr marL="0" lvl="0" indent="0" algn="l" defTabSz="1155700">
            <a:lnSpc>
              <a:spcPct val="90000"/>
            </a:lnSpc>
            <a:spcBef>
              <a:spcPct val="0"/>
            </a:spcBef>
            <a:spcAft>
              <a:spcPct val="35000"/>
            </a:spcAft>
            <a:buNone/>
          </a:pPr>
          <a:r>
            <a:rPr lang="it-IT" sz="2600" kern="1200" noProof="0" dirty="0"/>
            <a:t>UNITÀ 1: Digitalizzazione nelle PMI</a:t>
          </a:r>
          <a:endParaRPr lang="en-US" sz="2600" kern="1200" noProof="0" dirty="0"/>
        </a:p>
        <a:p>
          <a:pPr marL="228600" lvl="1" indent="-228600" algn="l" defTabSz="889000">
            <a:lnSpc>
              <a:spcPct val="90000"/>
            </a:lnSpc>
            <a:spcBef>
              <a:spcPct val="0"/>
            </a:spcBef>
            <a:spcAft>
              <a:spcPct val="15000"/>
            </a:spcAft>
            <a:buChar char="•"/>
          </a:pPr>
          <a:r>
            <a:rPr lang="it-IT" sz="2000" kern="1200" noProof="0" dirty="0"/>
            <a:t>Vantaggi della digitalizzazione per PMI
Canali di comunicazione digitale per PMI
Strumenti per il lavoro remoto e la collaborazione virtuale</a:t>
          </a:r>
          <a:endParaRPr lang="en-US" sz="2000" kern="1200" noProof="0" dirty="0"/>
        </a:p>
      </dsp:txBody>
      <dsp:txXfrm rot="5400000">
        <a:off x="5081" y="804545"/>
        <a:ext cx="4887957" cy="2413635"/>
      </dsp:txXfrm>
    </dsp:sp>
    <dsp:sp modelId="{6A06E1D3-CB2E-499A-A964-4B9EA4634424}">
      <dsp:nvSpPr>
        <dsp:cNvPr id="0" name=""/>
        <dsp:cNvSpPr/>
      </dsp:nvSpPr>
      <dsp:spPr>
        <a:xfrm rot="16200000">
          <a:off x="5692251" y="-432616"/>
          <a:ext cx="4022725" cy="4887957"/>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5974" bIns="0" numCol="1" spcCol="1270" anchor="t" anchorCtr="0">
          <a:noAutofit/>
        </a:bodyPr>
        <a:lstStyle/>
        <a:p>
          <a:pPr marL="0" lvl="0" indent="0" algn="l" defTabSz="1155700">
            <a:lnSpc>
              <a:spcPct val="90000"/>
            </a:lnSpc>
            <a:spcBef>
              <a:spcPct val="0"/>
            </a:spcBef>
            <a:spcAft>
              <a:spcPct val="35000"/>
            </a:spcAft>
            <a:buNone/>
          </a:pPr>
          <a:r>
            <a:rPr lang="en-US" sz="2600" kern="1200" dirty="0"/>
            <a:t>UNITÀ 2: </a:t>
          </a:r>
          <a:r>
            <a:rPr lang="en-US" sz="2600" kern="1200" dirty="0" err="1"/>
            <a:t>Apprendimento</a:t>
          </a:r>
          <a:r>
            <a:rPr lang="en-US" sz="2600" kern="1200" dirty="0"/>
            <a:t> online</a:t>
          </a:r>
          <a:endParaRPr lang="es-ES" sz="2600" kern="1200" dirty="0"/>
        </a:p>
        <a:p>
          <a:pPr marL="228600" lvl="1" indent="-228600" algn="l" defTabSz="889000">
            <a:lnSpc>
              <a:spcPct val="90000"/>
            </a:lnSpc>
            <a:spcBef>
              <a:spcPct val="0"/>
            </a:spcBef>
            <a:spcAft>
              <a:spcPct val="15000"/>
            </a:spcAft>
            <a:buChar char="•"/>
          </a:pPr>
          <a:r>
            <a:rPr lang="it-IT" sz="2000" kern="1200" dirty="0"/>
            <a:t>Piattaforme per l'apprendimento online
Corsi online e raccomandazioni per l'assorbimento di PMI</a:t>
          </a:r>
          <a:endParaRPr lang="es-ES" sz="2000" kern="1200" dirty="0"/>
        </a:p>
      </dsp:txBody>
      <dsp:txXfrm rot="5400000">
        <a:off x="5259635" y="804545"/>
        <a:ext cx="4887957"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322917" y="324830"/>
          <a:ext cx="2152786" cy="1506950"/>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err="1"/>
            <a:t>Unità</a:t>
          </a:r>
          <a:r>
            <a:rPr lang="es-ES" sz="3900" kern="1200" dirty="0"/>
            <a:t> 1</a:t>
          </a:r>
        </a:p>
      </dsp:txBody>
      <dsp:txXfrm rot="-5400000">
        <a:off x="1" y="755387"/>
        <a:ext cx="1506950" cy="645836"/>
      </dsp:txXfrm>
    </dsp:sp>
    <dsp:sp modelId="{61BF64C8-B481-4665-A533-2C338B5FE312}">
      <dsp:nvSpPr>
        <dsp:cNvPr id="0" name=""/>
        <dsp:cNvSpPr/>
      </dsp:nvSpPr>
      <dsp:spPr>
        <a:xfrm rot="5400000">
          <a:off x="5083019" y="-3574156"/>
          <a:ext cx="1399311" cy="8551449"/>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it-IT" sz="1000" kern="1200" dirty="0"/>
            <a:t>La digitalizzazione è l'integrazione delle tecnologie digitali nella vita quotidiana degli imprenditori e in tutte le attività e le operazioni di un'impresa.
La digitalizzazione provoca l'emergere di nuove opportunità imprenditoriali e trasforma le pratiche commerciali per realizzare al meglio queste opportunità.
Per implementare la digitalizzazione, le PMI dovrebbero essere consapevoli di quali benefici apporta e quali sono le implicazioni operative per l'azienda. 
I modelli di maturità digitale sono quadri utilizzati per valutare e comprendere l'attuale livello di maturità digitale di un'azienda.
I canali di comunicazione digitale sono comunemente utilizzati tra le PMI e sono strumenti efficaci per la comunicazione digitale interna ed esterna.
Gli strumenti per il lavoro remoto e la collaborazione sono strumenti potenti che possono aiutarti a lavorare più velocemente e in modo più efficiente da qualsiasi luogo.</a:t>
          </a:r>
          <a:endParaRPr lang="es-ES" sz="1000" kern="1200" dirty="0"/>
        </a:p>
      </dsp:txBody>
      <dsp:txXfrm rot="-5400000">
        <a:off x="1506951" y="70221"/>
        <a:ext cx="8483140" cy="1262693"/>
      </dsp:txXfrm>
    </dsp:sp>
    <dsp:sp modelId="{8B8D4138-9F8B-48F9-ADD4-2E3053B5D64B}">
      <dsp:nvSpPr>
        <dsp:cNvPr id="0" name=""/>
        <dsp:cNvSpPr/>
      </dsp:nvSpPr>
      <dsp:spPr>
        <a:xfrm rot="5400000">
          <a:off x="-322917" y="2190944"/>
          <a:ext cx="2152786" cy="1506950"/>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en-US" sz="3900" kern="1200" dirty="0" err="1"/>
            <a:t>Unità</a:t>
          </a:r>
          <a:r>
            <a:rPr lang="es-ES" sz="3900" kern="1200" dirty="0"/>
            <a:t> 2</a:t>
          </a:r>
        </a:p>
      </dsp:txBody>
      <dsp:txXfrm rot="-5400000">
        <a:off x="1" y="2621501"/>
        <a:ext cx="1506950" cy="645836"/>
      </dsp:txXfrm>
    </dsp:sp>
    <dsp:sp modelId="{EE001D36-7EA7-40EA-B3F8-70F5116F2BEF}">
      <dsp:nvSpPr>
        <dsp:cNvPr id="0" name=""/>
        <dsp:cNvSpPr/>
      </dsp:nvSpPr>
      <dsp:spPr>
        <a:xfrm rot="5400000">
          <a:off x="5083019" y="-1708042"/>
          <a:ext cx="1399311" cy="8551449"/>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Font typeface="Symbol" panose="05050102010706020507" pitchFamily="18" charset="2"/>
            <a:buChar char=""/>
          </a:pPr>
          <a:r>
            <a:rPr lang="it-IT" sz="1000" kern="1200" dirty="0"/>
            <a:t>Una vasta gamma di piattaforme per l'apprendimento online e corsi online può essere utile per PMI alla ricerca di conoscenze e competenze specifiche.
Tali piattaforme sono ad esempio Udemy, LinkedIn Learning, Digital Garage, W3schools</a:t>
          </a:r>
          <a:endParaRPr lang="es-ES" sz="1000" kern="1200" dirty="0"/>
        </a:p>
        <a:p>
          <a:pPr marL="57150" lvl="1" indent="-57150" algn="l" defTabSz="444500">
            <a:lnSpc>
              <a:spcPct val="90000"/>
            </a:lnSpc>
            <a:spcBef>
              <a:spcPct val="0"/>
            </a:spcBef>
            <a:spcAft>
              <a:spcPct val="15000"/>
            </a:spcAft>
            <a:buFont typeface="Symbol" panose="05050102010706020507" pitchFamily="18" charset="2"/>
            <a:buChar char=""/>
          </a:pPr>
          <a:endParaRPr lang="es-ES" sz="1000" kern="1200" dirty="0"/>
        </a:p>
      </dsp:txBody>
      <dsp:txXfrm rot="-5400000">
        <a:off x="1506951" y="1936335"/>
        <a:ext cx="8483140" cy="126269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18. 2. 2023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18. 2. 2023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18. 2. 2023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18. 2. 2023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wordpress.org/" TargetMode="External"/><Relationship Id="rId7" Type="http://schemas.openxmlformats.org/officeDocument/2006/relationships/hyperlink" Target="http://www.youtube.com/" TargetMode="External"/><Relationship Id="rId2" Type="http://schemas.openxmlformats.org/officeDocument/2006/relationships/hyperlink" Target="http://www.hubspot.com/" TargetMode="External"/><Relationship Id="rId1" Type="http://schemas.openxmlformats.org/officeDocument/2006/relationships/slideLayout" Target="../slideLayouts/slideLayout5.xml"/><Relationship Id="rId6" Type="http://schemas.openxmlformats.org/officeDocument/2006/relationships/hyperlink" Target="http://www.instagram.com/" TargetMode="External"/><Relationship Id="rId5" Type="http://schemas.openxmlformats.org/officeDocument/2006/relationships/hyperlink" Target="http://www.facebook.com/" TargetMode="External"/><Relationship Id="rId4" Type="http://schemas.openxmlformats.org/officeDocument/2006/relationships/hyperlink" Target="http://www.wix.com/" TargetMode="External"/><Relationship Id="rId9"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www.zoom.us/" TargetMode="External"/><Relationship Id="rId2" Type="http://schemas.openxmlformats.org/officeDocument/2006/relationships/hyperlink" Target="http://www.skype.c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8.png"/><Relationship Id="rId4" Type="http://schemas.openxmlformats.org/officeDocument/2006/relationships/hyperlink" Target="http://www.microsoft.com/sk-sk/microsoft-teams/group-chat-softwa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trello.com/" TargetMode="External"/><Relationship Id="rId2" Type="http://schemas.openxmlformats.org/officeDocument/2006/relationships/hyperlink" Target="http://www.slack.c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8.png"/><Relationship Id="rId4" Type="http://schemas.openxmlformats.org/officeDocument/2006/relationships/hyperlink" Target="http://www.miro.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dropbox.com/" TargetMode="External"/><Relationship Id="rId2" Type="http://schemas.openxmlformats.org/officeDocument/2006/relationships/hyperlink" Target="http://www.wetransfer.com/"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inkedin.com/learning" TargetMode="External"/><Relationship Id="rId2" Type="http://schemas.openxmlformats.org/officeDocument/2006/relationships/hyperlink" Target="http://www.business.udemy.com/"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hyperlink" Target="http://www.w3schools.com/" TargetMode="External"/><Relationship Id="rId2" Type="http://schemas.openxmlformats.org/officeDocument/2006/relationships/hyperlink" Target="http://www.learndigital.withgoogle.com/"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hyperlink" Target="https://www.oecd.org/tax/forum-on-tax-administration/publications-and-products/digital-transformation-maturity-model.pdf" TargetMode="External"/><Relationship Id="rId2" Type="http://schemas.openxmlformats.org/officeDocument/2006/relationships/hyperlink" Target="https://www2.deloitte.com/content/dam/Deloitte/global/Documents/Technology-Media-Telecommunications/deloitte-digital-maturity-model.pdf" TargetMode="External"/><Relationship Id="rId1" Type="http://schemas.openxmlformats.org/officeDocument/2006/relationships/slideLayout" Target="../slideLayouts/slideLayout2.xml"/><Relationship Id="rId4" Type="http://schemas.openxmlformats.org/officeDocument/2006/relationships/hyperlink" Target="https://digitalmaturity.org/digital-maturity-framewor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lstStyle/>
          <a:p>
            <a:pPr algn="ctr"/>
            <a:r>
              <a:rPr lang="sk-SK" dirty="0"/>
              <a:t>Digitalizzazione e apprendimento online</a:t>
            </a:r>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 </a:t>
            </a:r>
            <a:r>
              <a:rPr lang="it-IT" sz="1800" dirty="0">
                <a:latin typeface="+mn-lt"/>
              </a:rPr>
              <a:t>Resilienza e formazione per le PMI</a:t>
            </a:r>
            <a:endParaRPr lang="sk-SK" sz="1800" dirty="0">
              <a:latin typeface="+mn-lt"/>
            </a:endParaRP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dirty="0">
                <a:latin typeface="+mn-lt"/>
              </a:rPr>
              <a:t>Autore partner : </a:t>
            </a:r>
            <a:r>
              <a:rPr lang="sk-SK" sz="1800" b="1" dirty="0" err="1">
                <a:latin typeface="+mn-lt"/>
              </a:rPr>
              <a:t>Comenius</a:t>
            </a:r>
            <a:r>
              <a:rPr lang="sk-SK" sz="1800" b="1" dirty="0">
                <a:latin typeface="+mn-lt"/>
              </a:rPr>
              <a:t> </a:t>
            </a:r>
            <a:r>
              <a:rPr lang="sk-SK" sz="1800" b="1" dirty="0" err="1">
                <a:latin typeface="+mn-lt"/>
              </a:rPr>
              <a:t>University</a:t>
            </a:r>
            <a:r>
              <a:rPr lang="sk-SK" sz="1800" b="1" dirty="0">
                <a:latin typeface="+mn-lt"/>
              </a:rPr>
              <a:t> Bratislava</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2249922"/>
            <a:ext cx="4937760" cy="736282"/>
          </a:xfrm>
        </p:spPr>
        <p:txBody>
          <a:bodyPr>
            <a:normAutofit/>
          </a:bodyPr>
          <a:lstStyle/>
          <a:p>
            <a:r>
              <a:rPr lang="it-IT" sz="1800" b="1" cap="none" dirty="0">
                <a:latin typeface="Calibri" panose="020F0502020204030204" pitchFamily="34" charset="0"/>
                <a:ea typeface="Calibri" panose="020F0502020204030204" pitchFamily="34" charset="0"/>
                <a:cs typeface="Times New Roman" panose="02020603050405020304" pitchFamily="18" charset="0"/>
              </a:rPr>
              <a:t>SITI WEB </a:t>
            </a:r>
            <a:r>
              <a:rPr lang="it-IT" sz="1800" cap="none" dirty="0">
                <a:effectLst/>
                <a:latin typeface="Calibri" panose="020F0502020204030204" pitchFamily="34" charset="0"/>
                <a:ea typeface="Calibri" panose="020F0502020204030204" pitchFamily="34" charset="0"/>
                <a:cs typeface="Times New Roman" panose="02020603050405020304" pitchFamily="18" charset="0"/>
              </a:rPr>
              <a:t>- costruttori di siti web facili da usare e gratuiti</a:t>
            </a:r>
            <a:r>
              <a:rPr lang="en-GB" sz="1800" cap="none"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97280" y="2787588"/>
            <a:ext cx="4937760" cy="3172946"/>
          </a:xfrm>
        </p:spPr>
        <p:txBody>
          <a:bodyPr>
            <a:noAutofit/>
          </a:bodyPr>
          <a:lstStyle/>
          <a:p>
            <a:pPr algn="just">
              <a:lnSpc>
                <a:spcPct val="110000"/>
              </a:lnSpc>
              <a:spcBef>
                <a:spcPts val="0"/>
              </a:spcBef>
              <a:spcAft>
                <a:spcPts val="0"/>
              </a:spcAft>
            </a:pPr>
            <a:r>
              <a:rPr lang="en-GB" sz="13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www.hubspot.com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it-IT" sz="1300" dirty="0">
                <a:effectLst/>
                <a:latin typeface="Calibri" panose="020F0502020204030204" pitchFamily="34" charset="0"/>
                <a:ea typeface="Calibri" panose="020F0502020204030204" pitchFamily="34" charset="0"/>
                <a:cs typeface="Times New Roman" panose="02020603050405020304" pitchFamily="18" charset="0"/>
              </a:rPr>
              <a:t>Generatore di siti web drag-and-Drop gratuito. Il vantaggio unico dell'utilizzo di Hubspot è la creazione, la gestione, la modifica e la pubblicazione di contenuti in un'interfaccia user-friendly. Puoi personalizzare il design e la funzionalità del tuo sito e avere più utenti che lavorano nel back-end.</a:t>
            </a:r>
          </a:p>
          <a:p>
            <a:pPr algn="just">
              <a:lnSpc>
                <a:spcPct val="110000"/>
              </a:lnSpc>
              <a:spcBef>
                <a:spcPts val="0"/>
              </a:spcBef>
              <a:spcAft>
                <a:spcPts val="0"/>
              </a:spcAft>
            </a:pPr>
            <a:r>
              <a:rPr lang="en-GB" sz="13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www.wordpress.org</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it-IT" sz="1300" dirty="0">
                <a:effectLst/>
                <a:latin typeface="Calibri" panose="020F0502020204030204" pitchFamily="34" charset="0"/>
                <a:ea typeface="Calibri" panose="020F0502020204030204" pitchFamily="34" charset="0"/>
                <a:cs typeface="Times New Roman" panose="02020603050405020304" pitchFamily="18" charset="0"/>
              </a:rPr>
              <a:t>WordPress è uno strumento gratuito e open source per la creazione di siti web. Esso consente di personalizzare i siti web. C'è una vasta gamma di modelli tra cui scegliere, e si può facilmente personalizzare.</a:t>
            </a:r>
          </a:p>
          <a:p>
            <a:pPr algn="just">
              <a:lnSpc>
                <a:spcPct val="110000"/>
              </a:lnSpc>
              <a:spcBef>
                <a:spcPts val="0"/>
              </a:spcBef>
              <a:spcAft>
                <a:spcPts val="0"/>
              </a:spcAft>
            </a:pPr>
            <a:r>
              <a:rPr lang="en-GB" sz="13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www.wix.com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0"/>
              </a:spcBef>
              <a:spcAft>
                <a:spcPts val="0"/>
              </a:spcAft>
            </a:pPr>
            <a:r>
              <a:rPr lang="it-IT" sz="1300" dirty="0">
                <a:effectLst/>
                <a:latin typeface="Calibri" panose="020F0502020204030204" pitchFamily="34" charset="0"/>
                <a:ea typeface="Calibri" panose="020F0502020204030204" pitchFamily="34" charset="0"/>
                <a:cs typeface="Times New Roman" panose="02020603050405020304" pitchFamily="18" charset="0"/>
              </a:rPr>
              <a:t>Wix offre modelli attraenti e ben progettati tra cui scegliere. È adatto ai principianti e può praticamente progettare se stesso. Il Wix app market consente di aggiungere più caratteristiche e funzionalità.</a:t>
            </a:r>
            <a:endParaRPr lang="es-ES" sz="1300"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6217920" y="2256914"/>
            <a:ext cx="4937760" cy="736282"/>
          </a:xfrm>
        </p:spPr>
        <p:txBody>
          <a:bodyPr>
            <a:normAutofit/>
          </a:bodyPr>
          <a:lstStyle/>
          <a:p>
            <a:r>
              <a:rPr lang="sk-SK" sz="1800" b="1" i="1" dirty="0">
                <a:effectLst/>
                <a:latin typeface="Calibri" panose="020F0502020204030204" pitchFamily="34" charset="0"/>
                <a:ea typeface="Calibri" panose="020F0502020204030204" pitchFamily="34" charset="0"/>
                <a:cs typeface="Times New Roman" panose="02020603050405020304" pitchFamily="18" charset="0"/>
              </a:rPr>
              <a:t>social media</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6217920" y="2787587"/>
            <a:ext cx="4937760" cy="3459437"/>
          </a:xfrm>
        </p:spPr>
        <p:txBody>
          <a:bodyPr>
            <a:noAutofit/>
          </a:bodyPr>
          <a:lstStyle/>
          <a:p>
            <a:pPr algn="just">
              <a:lnSpc>
                <a:spcPct val="100000"/>
              </a:lnSpc>
              <a:spcBef>
                <a:spcPts val="0"/>
              </a:spcBef>
              <a:spcAft>
                <a:spcPts val="0"/>
              </a:spcAft>
            </a:pPr>
            <a:r>
              <a:rPr lang="en-GB" sz="13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www.facebook.com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it-IT" sz="1300" dirty="0">
                <a:effectLst/>
                <a:latin typeface="Calibri" panose="020F0502020204030204" pitchFamily="34" charset="0"/>
                <a:ea typeface="Calibri" panose="020F0502020204030204" pitchFamily="34" charset="0"/>
                <a:cs typeface="Times New Roman" panose="02020603050405020304" pitchFamily="18" charset="0"/>
              </a:rPr>
              <a:t>Facebook ha la base di utenti più ampia di qualsiasi piattaforma di social media. A seconda del pubblico e del budget, questa piattaforma ha il potenziale per essere il modo migliore per la tua azienda di raggiungere il numero più significativo di persone online.</a:t>
            </a:r>
            <a:r>
              <a:rPr lang="en-GB" sz="13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www.instagram.com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it-IT" sz="1300" dirty="0">
                <a:effectLst/>
                <a:latin typeface="Calibri" panose="020F0502020204030204" pitchFamily="34" charset="0"/>
                <a:ea typeface="Calibri" panose="020F0502020204030204" pitchFamily="34" charset="0"/>
                <a:cs typeface="Times New Roman" panose="02020603050405020304" pitchFamily="18" charset="0"/>
              </a:rPr>
              <a:t>Instagram ha meno funzionalità di Facebook, rendendo più facile per MSMES imparare come usarlo abbastanza rapidamente. Inoltre, la sua interfaccia è elegante e semplice. Instagram è la cosa migliore per condividere contenuti visivi e immagini coinvolgenti.</a:t>
            </a:r>
          </a:p>
          <a:p>
            <a:pPr algn="just">
              <a:lnSpc>
                <a:spcPct val="100000"/>
              </a:lnSpc>
              <a:spcBef>
                <a:spcPts val="0"/>
              </a:spcBef>
              <a:spcAft>
                <a:spcPts val="0"/>
              </a:spcAft>
            </a:pPr>
            <a:r>
              <a:rPr lang="en-GB" sz="13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www.youtube.com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it-IT" sz="1300" dirty="0">
                <a:effectLst/>
                <a:latin typeface="Calibri" panose="020F0502020204030204" pitchFamily="34" charset="0"/>
                <a:ea typeface="Calibri" panose="020F0502020204030204" pitchFamily="34" charset="0"/>
                <a:cs typeface="Times New Roman" panose="02020603050405020304" pitchFamily="18" charset="0"/>
              </a:rPr>
              <a:t>Viene utilizzato per la condivisione video globale. Essendo il secondo sito web più visitato al mondo dopo Google, ha un vasto potenziale per raggiungere il tuo pubblico. Puoi condividere video brevi e lunghi su YouTube.</a:t>
            </a:r>
          </a:p>
          <a:p>
            <a:pPr marL="0" indent="0" algn="just">
              <a:lnSpc>
                <a:spcPct val="100000"/>
              </a:lnSpc>
              <a:spcBef>
                <a:spcPts val="0"/>
              </a:spcBef>
              <a:spcAft>
                <a:spcPts val="0"/>
              </a:spcAft>
              <a:buNone/>
            </a:pPr>
            <a:r>
              <a:rPr lang="it-IT" sz="1300" dirty="0">
                <a:effectLst/>
                <a:latin typeface="Calibri" panose="020F0502020204030204" pitchFamily="34" charset="0"/>
                <a:ea typeface="Calibri" panose="020F0502020204030204" pitchFamily="34" charset="0"/>
                <a:cs typeface="Times New Roman" panose="02020603050405020304" pitchFamily="18" charset="0"/>
              </a:rPr>
              <a:t>   </a:t>
            </a:r>
            <a:r>
              <a:rPr lang="it-IT" sz="1300" dirty="0" err="1">
                <a:effectLst/>
                <a:latin typeface="Calibri" panose="020F0502020204030204" pitchFamily="34" charset="0"/>
                <a:ea typeface="Calibri" panose="020F0502020204030204" pitchFamily="34" charset="0"/>
                <a:cs typeface="Times New Roman" panose="02020603050405020304" pitchFamily="18" charset="0"/>
              </a:rPr>
              <a:t>Tik</a:t>
            </a:r>
            <a:r>
              <a:rPr lang="it-IT" sz="1300" dirty="0">
                <a:effectLst/>
                <a:latin typeface="Calibri" panose="020F0502020204030204" pitchFamily="34" charset="0"/>
                <a:ea typeface="Calibri" panose="020F0502020204030204" pitchFamily="34" charset="0"/>
                <a:cs typeface="Times New Roman" panose="02020603050405020304" pitchFamily="18" charset="0"/>
              </a:rPr>
              <a:t> Tok e influencer marketing sono tendenze recenti</a:t>
            </a:r>
            <a:r>
              <a:rPr lang="sk-SK" sz="1400" dirty="0">
                <a:latin typeface="Calibri" panose="020F0502020204030204" pitchFamily="34" charset="0"/>
                <a:cs typeface="Times New Roman" panose="02020603050405020304" pitchFamily="18" charset="0"/>
              </a:rPr>
              <a:t>.</a:t>
            </a:r>
            <a:endParaRPr lang="es-ES" sz="1400"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11" name="Obrázok 10" descr="Obrázok, na ktorom je text&#10;&#10;Automaticky generovaný popis"/>
          <p:cNvPicPr/>
          <p:nvPr/>
        </p:nvPicPr>
        <p:blipFill>
          <a:blip r:embed="rId9" cstate="print">
            <a:extLst>
              <a:ext uri="{28A0092B-C50C-407E-A947-70E740481C1C}">
                <a14:useLocalDpi xmlns:a14="http://schemas.microsoft.com/office/drawing/2010/main" val="0"/>
              </a:ext>
            </a:extLst>
          </a:blip>
          <a:stretch>
            <a:fillRect/>
          </a:stretch>
        </p:blipFill>
        <p:spPr>
          <a:xfrm>
            <a:off x="10081028" y="5832181"/>
            <a:ext cx="2027384" cy="455825"/>
          </a:xfrm>
          <a:prstGeom prst="rect">
            <a:avLst/>
          </a:prstGeom>
        </p:spPr>
      </p:pic>
      <p:sp>
        <p:nvSpPr>
          <p:cNvPr id="13" name="Nadpis 1">
            <a:extLst>
              <a:ext uri="{FF2B5EF4-FFF2-40B4-BE49-F238E27FC236}">
                <a16:creationId xmlns:a16="http://schemas.microsoft.com/office/drawing/2014/main" id="{4C9DC412-FDD6-EDE0-F285-22FB88FEF9FB}"/>
              </a:ext>
            </a:extLst>
          </p:cNvPr>
          <p:cNvSpPr>
            <a:spLocks noGrp="1"/>
          </p:cNvSpPr>
          <p:nvPr>
            <p:ph type="title"/>
          </p:nvPr>
        </p:nvSpPr>
        <p:spPr>
          <a:xfrm>
            <a:off x="1096963" y="287338"/>
            <a:ext cx="10058400" cy="1449387"/>
          </a:xfrm>
        </p:spPr>
        <p:txBody>
          <a:bodyPr>
            <a:normAutofit/>
          </a:bodyPr>
          <a:lstStyle/>
          <a:p>
            <a:br>
              <a:rPr lang="fr-FR" sz="2800" dirty="0"/>
            </a:br>
            <a:r>
              <a:rPr lang="it-IT" sz="4000" b="1" dirty="0"/>
              <a:t>Unità 1: Digitalizzazione nelle PMI </a:t>
            </a:r>
            <a:br>
              <a:rPr lang="it-IT" sz="2800" dirty="0"/>
            </a:br>
            <a:r>
              <a:rPr lang="it-IT" sz="2800" dirty="0"/>
              <a:t>Sezione 1.2: Canali di comunicazione digitale per le PMI</a:t>
            </a:r>
            <a:endParaRPr lang="en-GB" dirty="0"/>
          </a:p>
        </p:txBody>
      </p:sp>
      <p:sp>
        <p:nvSpPr>
          <p:cNvPr id="14" name="Marcador de contenido 11">
            <a:extLst>
              <a:ext uri="{FF2B5EF4-FFF2-40B4-BE49-F238E27FC236}">
                <a16:creationId xmlns:a16="http://schemas.microsoft.com/office/drawing/2014/main" id="{0CC03C43-687F-359F-0C9F-D07749AB97A0}"/>
              </a:ext>
            </a:extLst>
          </p:cNvPr>
          <p:cNvSpPr txBox="1">
            <a:spLocks/>
          </p:cNvSpPr>
          <p:nvPr/>
        </p:nvSpPr>
        <p:spPr>
          <a:xfrm>
            <a:off x="1097280" y="1845734"/>
            <a:ext cx="10058400" cy="606324"/>
          </a:xfrm>
          <a:prstGeom prst="rect">
            <a:avLst/>
          </a:prstGeom>
        </p:spPr>
        <p:txBody>
          <a:bodyPr vert="horz" lIns="91440" tIns="45720" rIns="91440" bIns="45720" rtlCol="0" anchor="ctr">
            <a:normAutofit fontScale="925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pPr algn="just">
              <a:lnSpc>
                <a:spcPct val="107000"/>
              </a:lnSpc>
              <a:spcAft>
                <a:spcPts val="800"/>
              </a:spcAft>
            </a:pPr>
            <a:r>
              <a:rPr lang="it-IT" sz="1800" b="1" i="1" cap="none" dirty="0">
                <a:solidFill>
                  <a:schemeClr val="tx1">
                    <a:lumMod val="75000"/>
                    <a:lumOff val="25000"/>
                  </a:schemeClr>
                </a:solidFill>
                <a:latin typeface="Calibri" panose="020F0502020204030204" pitchFamily="34" charset="0"/>
                <a:cs typeface="Times New Roman" panose="02020603050405020304" pitchFamily="18" charset="0"/>
              </a:rPr>
              <a:t>I canali di comunicazione digitale</a:t>
            </a:r>
            <a:r>
              <a:rPr lang="it-IT" sz="1800" cap="none" dirty="0">
                <a:solidFill>
                  <a:schemeClr val="tx1">
                    <a:lumMod val="75000"/>
                    <a:lumOff val="25000"/>
                  </a:schemeClr>
                </a:solidFill>
                <a:latin typeface="Calibri" panose="020F0502020204030204" pitchFamily="34" charset="0"/>
                <a:cs typeface="Times New Roman" panose="02020603050405020304" pitchFamily="18" charset="0"/>
              </a:rPr>
              <a:t> esterni vengono utilizzati per comunicare con i clienti e gli stakeholder esterni.</a:t>
            </a:r>
            <a:endParaRPr lang="sk-SK" sz="1800" cap="none" dirty="0">
              <a:solidFill>
                <a:schemeClr val="tx1">
                  <a:lumMod val="75000"/>
                  <a:lumOff val="25000"/>
                </a:schemeClr>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261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fr-FR" sz="2800" dirty="0"/>
            </a:br>
            <a:r>
              <a:rPr lang="it-IT" sz="4000" b="1" dirty="0"/>
              <a:t>Unità 1: Digitalizzazione nelle PMI Sezione </a:t>
            </a:r>
            <a:br>
              <a:rPr lang="it-IT" sz="2800" dirty="0"/>
            </a:br>
            <a:r>
              <a:rPr lang="it-IT" sz="2800" dirty="0"/>
              <a:t>1.2: Canali di comunicazione digitale per le PMI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652111" y="1696424"/>
            <a:ext cx="10058400" cy="4550601"/>
          </a:xfrm>
        </p:spPr>
        <p:txBody>
          <a:bodyPr>
            <a:normAutofit fontScale="92500" lnSpcReduction="10000"/>
          </a:bodyPr>
          <a:lstStyle/>
          <a:p>
            <a:pPr algn="just">
              <a:lnSpc>
                <a:spcPct val="120000"/>
              </a:lnSpc>
              <a:spcBef>
                <a:spcPts val="0"/>
              </a:spcBef>
              <a:spcAft>
                <a:spcPts val="60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I canali di comunicazione digitale interni </a:t>
            </a:r>
            <a:r>
              <a:rPr lang="it-IT" sz="1800" dirty="0">
                <a:effectLst/>
                <a:latin typeface="Calibri" panose="020F0502020204030204" pitchFamily="34" charset="0"/>
                <a:ea typeface="Calibri" panose="020F0502020204030204" pitchFamily="34" charset="0"/>
                <a:cs typeface="Times New Roman" panose="02020603050405020304" pitchFamily="18" charset="0"/>
              </a:rPr>
              <a:t>facilitano la comunicazione principalmente all'interno dell'azienda e al di fuori di essa. Più comunemente utilizzati sono e-mail, ma anche altri strumenti, come ad esempio:</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www.skype.com</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6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Skype è una semplice piattaforma di comunicazione che abbraccia tecnologie basate su cloud. La piattaforma di videoconferenza include chiamate online (audio o video), chat, conferenze fino a 50 persone, pianificazione di riunioni e altro.</a:t>
            </a:r>
          </a:p>
          <a:p>
            <a:pPr algn="just">
              <a:lnSpc>
                <a:spcPct val="120000"/>
              </a:lnSpc>
              <a:spcBef>
                <a:spcPts val="0"/>
              </a:spcBef>
              <a:spcAft>
                <a:spcPts val="600"/>
              </a:spcAft>
            </a:pP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www.zoom.us</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6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È un servizio di videoconferenza adatto ai team. Include uno spazio di lavoro virtuale, chiamate video o audio, chat dal vivo e la possibilità di registrare sessioni. Zoom ha una migliore interfaccia utente ed è molto user-friendly.</a:t>
            </a:r>
          </a:p>
          <a:p>
            <a:pPr algn="just">
              <a:lnSpc>
                <a:spcPct val="120000"/>
              </a:lnSpc>
              <a:spcBef>
                <a:spcPts val="0"/>
              </a:spcBef>
              <a:spcAft>
                <a:spcPts val="600"/>
              </a:spcAft>
            </a:pP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Microsoft Teams</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È uno spazio di lavoro che consente di organizzare riunioni (video o chiamate) e archiviare documenti, ma è anche possibile utilizzare diverse app per organizzare il lavoro. È uno strumento olistico per la gestione del tuo spazio di lavoro.</a:t>
            </a:r>
          </a:p>
          <a:p>
            <a:pPr marL="0" indent="0" algn="just">
              <a:lnSpc>
                <a:spcPct val="120000"/>
              </a:lnSpc>
              <a:spcBef>
                <a:spcPts val="0"/>
              </a:spcBef>
              <a:spcAft>
                <a:spcPts val="0"/>
              </a:spcAft>
              <a:buNone/>
            </a:pPr>
            <a:endParaRPr lang="sk-SK" sz="1800" dirty="0">
              <a:latin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6"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207187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Unità 1: Digitalizzazione in PMI Sezione </a:t>
            </a:r>
            <a:br>
              <a:rPr lang="it-IT" sz="2800" dirty="0"/>
            </a:br>
            <a:r>
              <a:rPr lang="it-IT" sz="2800" dirty="0"/>
              <a:t>1.3: Strumenti per il lavoro remoto e la collaborazione virtuale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fontScale="85000" lnSpcReduction="20000"/>
          </a:bodyPr>
          <a:lstStyle/>
          <a:p>
            <a:pPr algn="just">
              <a:lnSpc>
                <a:spcPct val="120000"/>
              </a:lnSpc>
              <a:spcBef>
                <a:spcPts val="0"/>
              </a:spcBef>
              <a:spcAft>
                <a:spcPts val="0"/>
              </a:spcAft>
            </a:pPr>
            <a:r>
              <a:rPr lang="it-IT" sz="1800" dirty="0">
                <a:effectLst/>
                <a:latin typeface="Calibri" panose="020F0502020204030204" pitchFamily="34" charset="0"/>
                <a:ea typeface="Calibri" panose="020F0502020204030204" pitchFamily="34" charset="0"/>
              </a:rPr>
              <a:t>Con la proliferazione del lavoro da casa e l'impossibilità di viaggiare, gli strumenti di lavoro e collaborazione a distanza sono diventati ancora più popolari. Gli strumenti che introduciamo sono molto potenti e ti aiutano a lavorare più velocemente e in modo più efficiente da qualsiasi luogo</a:t>
            </a:r>
            <a:r>
              <a:rPr lang="it-IT" sz="1800" b="1" i="1" dirty="0">
                <a:effectLst/>
                <a:latin typeface="Calibri" panose="020F0502020204030204" pitchFamily="34" charset="0"/>
                <a:ea typeface="Calibri" panose="020F0502020204030204" pitchFamily="34" charset="0"/>
              </a:rPr>
              <a:t>. Strumenti di collaborazione e project management</a:t>
            </a:r>
            <a:endParaRPr lang="en-US" sz="1800" b="1" i="1" dirty="0">
              <a:latin typeface="Calibri" panose="020F0502020204030204" pitchFamily="34" charset="0"/>
              <a:ea typeface="Calibri" panose="020F0502020204030204" pitchFamily="34" charset="0"/>
            </a:endParaRPr>
          </a:p>
          <a:p>
            <a:pPr algn="just">
              <a:lnSpc>
                <a:spcPct val="120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www.slack.com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6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Slack è un'app di messaggistica per le aziende che collega le persone alle informazioni di cui hanno bisogno formando team di progetto. Slack organizza le conversazioni in canali in cui tutti possono condividere idee, prendere decisioni e portare avanti il lavoro. Esiste una gamma di funzioni che consentono l'ottimizzazione delle funzionalità e l'integrazione delle app.</a:t>
            </a:r>
          </a:p>
          <a:p>
            <a:pPr algn="just">
              <a:lnSpc>
                <a:spcPct val="120000"/>
              </a:lnSpc>
              <a:spcBef>
                <a:spcPts val="0"/>
              </a:spcBef>
              <a:spcAft>
                <a:spcPts val="6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www.trello.com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6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Trello è uno strumento di gestione visiva per la gestione di qualsiasi progetto, flusso di lavoro o monitoraggio delle attività. E ' possibile aggiungere file e liste di controllo o anche personalizzare l'interfaccia.</a:t>
            </a:r>
          </a:p>
          <a:p>
            <a:pPr algn="just">
              <a:lnSpc>
                <a:spcPct val="120000"/>
              </a:lnSpc>
              <a:spcBef>
                <a:spcPts val="0"/>
              </a:spcBef>
              <a:spcAft>
                <a:spcPts val="60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www.miro.com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Miro è una lavagna digitale per una facile collaborazione con gli altri. Miro ti consente di creare note e disegni, spostare le cose e comunicare attraverso videochiamate incorporate o chat online. È adatto per un'ampia varietà di attività che richiedono collaborazione: work shopping, mappatura strategica, cerimonie agili, ricerca e progettazione UX, sviluppo del prodotto, scoperta del cliente e visualizzazione dei processi.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6"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91291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2297335"/>
            <a:ext cx="4937760" cy="736282"/>
          </a:xfrm>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www.wetransfer.com</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96963" y="2899176"/>
            <a:ext cx="4937760" cy="2409466"/>
          </a:xfrm>
        </p:spPr>
        <p:txBody>
          <a:bodyPr/>
          <a:lstStyle/>
          <a:p>
            <a:pPr algn="just"/>
            <a:r>
              <a:rPr lang="it-IT" sz="1800" dirty="0">
                <a:effectLst/>
                <a:latin typeface="Calibri" panose="020F0502020204030204" pitchFamily="34" charset="0"/>
                <a:ea typeface="Calibri" panose="020F0502020204030204" pitchFamily="34" charset="0"/>
              </a:rPr>
              <a:t>WeTransfer è una piattaforma online basata su cloud che consente il caricamento e la condivisione di diversi tipi di file ad altri utenti su Internet. E ' gratuito, senza sforzo e sempre più frequente in quanto consente l'invio di file molto grandi o pesanti comodamente e facilmente.</a:t>
            </a:r>
            <a:endParaRPr lang="es-ES"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6217920" y="2297335"/>
            <a:ext cx="4937760" cy="736282"/>
          </a:xfrm>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www.dropbox.com</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6217920" y="2899175"/>
            <a:ext cx="4937760" cy="2409467"/>
          </a:xfrm>
        </p:spPr>
        <p:txBody>
          <a:bodyPr/>
          <a:lstStyle/>
          <a:p>
            <a:pPr algn="just"/>
            <a:r>
              <a:rPr lang="it-IT" sz="1800" dirty="0">
                <a:effectLst/>
                <a:latin typeface="Calibri" panose="020F0502020204030204" pitchFamily="34" charset="0"/>
                <a:ea typeface="Calibri" panose="020F0502020204030204" pitchFamily="34" charset="0"/>
              </a:rPr>
              <a:t>Dropbox è un servizio di cloud storage personale che viene spesso utilizzato per il backup dei file, la condivisione e la collaborazione. Tutti i file vengono sottoposti a backup nel cloud e disponibili online da qualsiasi luogo.</a:t>
            </a:r>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normAutofit/>
          </a:bodyPr>
          <a:lstStyle/>
          <a:p>
            <a:br>
              <a:rPr lang="en-US" sz="2800" dirty="0"/>
            </a:br>
            <a:r>
              <a:rPr lang="it-IT" sz="4000" b="1" dirty="0"/>
              <a:t>Unità 1: Digitalizzazione in PMI </a:t>
            </a:r>
            <a:br>
              <a:rPr lang="it-IT" sz="4000" b="1" dirty="0"/>
            </a:br>
            <a:r>
              <a:rPr lang="it-IT" sz="2800" dirty="0"/>
              <a:t>Sezione 1.3: Strumenti per il lavoro remoto e la collaborazione virtuale</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11" name="Obrázok 10" descr="Obrázok, na ktorom je text&#10;&#10;Automaticky generovaný popis"/>
          <p:cNvPicPr/>
          <p:nvPr/>
        </p:nvPicPr>
        <p:blipFill>
          <a:blip r:embed="rId5"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9" name="Marcador de contenido 11">
            <a:extLst>
              <a:ext uri="{FF2B5EF4-FFF2-40B4-BE49-F238E27FC236}">
                <a16:creationId xmlns:a16="http://schemas.microsoft.com/office/drawing/2014/main" id="{94210086-561B-8295-31FF-18E1037B0777}"/>
              </a:ext>
            </a:extLst>
          </p:cNvPr>
          <p:cNvSpPr txBox="1">
            <a:spLocks/>
          </p:cNvSpPr>
          <p:nvPr/>
        </p:nvSpPr>
        <p:spPr>
          <a:xfrm>
            <a:off x="1097280" y="1845734"/>
            <a:ext cx="10058400" cy="60184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pPr>
              <a:lnSpc>
                <a:spcPct val="120000"/>
              </a:lnSpc>
              <a:spcBef>
                <a:spcPts val="0"/>
              </a:spcBef>
              <a:spcAft>
                <a:spcPts val="0"/>
              </a:spcAft>
            </a:pPr>
            <a:r>
              <a:rPr lang="it-IT" sz="1800" b="1" i="1" cap="none" dirty="0">
                <a:solidFill>
                  <a:schemeClr val="tx1"/>
                </a:solidFill>
                <a:effectLst/>
                <a:latin typeface="Calibri" panose="020F0502020204030204" pitchFamily="34" charset="0"/>
                <a:ea typeface="Calibri" panose="020F0502020204030204" pitchFamily="34" charset="0"/>
              </a:rPr>
              <a:t>Archiviazione e condivisione di documenti</a:t>
            </a:r>
            <a:endParaRPr lang="sk-SK" sz="18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Marcador de contenido 11">
            <a:extLst>
              <a:ext uri="{FF2B5EF4-FFF2-40B4-BE49-F238E27FC236}">
                <a16:creationId xmlns:a16="http://schemas.microsoft.com/office/drawing/2014/main" id="{F7C45CE8-E83F-7135-538C-222ECC13EF3C}"/>
              </a:ext>
            </a:extLst>
          </p:cNvPr>
          <p:cNvSpPr txBox="1">
            <a:spLocks/>
          </p:cNvSpPr>
          <p:nvPr/>
        </p:nvSpPr>
        <p:spPr>
          <a:xfrm>
            <a:off x="1096963" y="4535320"/>
            <a:ext cx="10058400" cy="1106570"/>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pPr algn="just">
              <a:lnSpc>
                <a:spcPct val="120000"/>
              </a:lnSpc>
              <a:spcBef>
                <a:spcPts val="0"/>
              </a:spcBef>
              <a:spcAft>
                <a:spcPts val="0"/>
              </a:spcAft>
            </a:pPr>
            <a:r>
              <a:rPr lang="it-IT" sz="1800" cap="none" dirty="0">
                <a:solidFill>
                  <a:schemeClr val="tx1"/>
                </a:solidFill>
                <a:effectLst/>
                <a:latin typeface="Calibri" panose="020F0502020204030204" pitchFamily="34" charset="0"/>
                <a:ea typeface="Calibri" panose="020F0502020204030204" pitchFamily="34" charset="0"/>
              </a:rPr>
              <a:t>WETRANSFER è più adatto per la condivisione una tantum di grandi volumi di dati, e DROPBOX è più adatto per la condivisione di documenti con un team nel cloud.</a:t>
            </a:r>
            <a:endParaRPr lang="sk-SK" sz="18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3405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dirty="0" err="1"/>
              <a:t>Unità</a:t>
            </a:r>
            <a:r>
              <a:rPr lang="en-GB" dirty="0"/>
              <a:t> 2: </a:t>
            </a:r>
            <a:r>
              <a:rPr lang="en-GB" dirty="0" err="1"/>
              <a:t>Apprendimento</a:t>
            </a:r>
            <a:r>
              <a:rPr lang="en-GB" dirty="0"/>
              <a:t> online</a:t>
            </a:r>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lstStyle/>
          <a:p>
            <a:pPr algn="just">
              <a:lnSpc>
                <a:spcPct val="107000"/>
              </a:lnSpc>
              <a:spcAft>
                <a:spcPts val="800"/>
              </a:spcAft>
            </a:pPr>
            <a:r>
              <a:rPr lang="en-GB" sz="1800" i="1" dirty="0">
                <a:effectLst/>
                <a:latin typeface="Calibri" panose="020F0502020204030204" pitchFamily="34" charset="0"/>
                <a:ea typeface="Calibri" panose="020F0502020204030204" pitchFamily="34" charset="0"/>
                <a:cs typeface="Calibri" panose="020F0502020204030204" pitchFamily="34" charset="0"/>
              </a:rPr>
              <a:t>. </a:t>
            </a:r>
            <a:r>
              <a:rPr lang="it-IT" sz="1800" b="1" i="1" dirty="0">
                <a:effectLst/>
                <a:latin typeface="Calibri" panose="020F0502020204030204" pitchFamily="34" charset="0"/>
                <a:ea typeface="Calibri" panose="020F0502020204030204" pitchFamily="34" charset="0"/>
                <a:cs typeface="Calibri" panose="020F0502020204030204" pitchFamily="34" charset="0"/>
              </a:rPr>
              <a:t>L'apprendimento online </a:t>
            </a:r>
            <a:r>
              <a:rPr lang="it-IT" sz="1800" i="1" dirty="0">
                <a:effectLst/>
                <a:latin typeface="Calibri" panose="020F0502020204030204" pitchFamily="34" charset="0"/>
                <a:ea typeface="Calibri" panose="020F0502020204030204" pitchFamily="34" charset="0"/>
                <a:cs typeface="Calibri" panose="020F0502020204030204" pitchFamily="34" charset="0"/>
              </a:rPr>
              <a:t>è un processo educativo che utilizza le tecnologie dell'informazione e della comunicazione per creare corsi, distribuire contenuti di apprendimento, comunicare tra studenti e insegnanti e gestire l'apprendimento</a:t>
            </a:r>
            <a:endParaRPr lang="sk-SK"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rPr>
              <a:t>L'apprendimento online si riferisce alla formazione su qualsiasi dispositivo digitale, ad esempio, prendendo un corso online, guardando un video educativo, leggendo un articolo o prendendo un quiz.</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L'apprendimento online rappresenta l'opportunità di seguire corsi presso le </a:t>
            </a:r>
            <a:r>
              <a:rPr lang="it-IT" sz="1800" b="1" i="1" dirty="0">
                <a:effectLst/>
                <a:latin typeface="Calibri" panose="020F0502020204030204" pitchFamily="34" charset="0"/>
                <a:ea typeface="Calibri" panose="020F0502020204030204" pitchFamily="34" charset="0"/>
                <a:cs typeface="Times New Roman" panose="02020603050405020304" pitchFamily="18" charset="0"/>
              </a:rPr>
              <a:t>migliori istituzioni al mondo</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Marcador de contenido 2">
            <a:extLst>
              <a:ext uri="{FF2B5EF4-FFF2-40B4-BE49-F238E27FC236}">
                <a16:creationId xmlns:a16="http://schemas.microsoft.com/office/drawing/2014/main" id="{8BC0A44C-3F94-F951-669D-C40A8F846FDD}"/>
              </a:ext>
            </a:extLst>
          </p:cNvPr>
          <p:cNvSpPr txBox="1">
            <a:spLocks/>
          </p:cNvSpPr>
          <p:nvPr/>
        </p:nvSpPr>
        <p:spPr>
          <a:xfrm>
            <a:off x="1097278" y="3986074"/>
            <a:ext cx="4937760" cy="1883020"/>
          </a:xfrm>
          <a:prstGeom prst="rect">
            <a:avLst/>
          </a:prstGeom>
        </p:spPr>
        <p:txBody>
          <a:bodyPr vert="horz" lIns="0" tIns="45720" rIns="0" bIns="45720" rtlCol="0">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pPr>
            <a:endParaRPr lang="en-GB" sz="1800" b="1"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GB" sz="2600" b="1" i="1" dirty="0">
                <a:effectLst/>
                <a:latin typeface="Calibri" panose="020F0502020204030204" pitchFamily="34" charset="0"/>
                <a:ea typeface="Calibri" panose="020F0502020204030204" pitchFamily="34" charset="0"/>
                <a:cs typeface="Times New Roman" panose="02020603050405020304" pitchFamily="18" charset="0"/>
              </a:rPr>
              <a:t>I </a:t>
            </a:r>
            <a:r>
              <a:rPr lang="en-GB" sz="2600" b="1" i="1" dirty="0" err="1">
                <a:effectLst/>
                <a:latin typeface="Calibri" panose="020F0502020204030204" pitchFamily="34" charset="0"/>
                <a:ea typeface="Calibri" panose="020F0502020204030204" pitchFamily="34" charset="0"/>
                <a:cs typeface="Times New Roman" panose="02020603050405020304" pitchFamily="18" charset="0"/>
              </a:rPr>
              <a:t>vantaggi</a:t>
            </a:r>
            <a:r>
              <a:rPr lang="en-GB" sz="26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2600" b="1" i="1" dirty="0" err="1">
                <a:effectLst/>
                <a:latin typeface="Calibri" panose="020F0502020204030204" pitchFamily="34" charset="0"/>
                <a:ea typeface="Calibri" panose="020F0502020204030204" pitchFamily="34" charset="0"/>
                <a:cs typeface="Times New Roman" panose="02020603050405020304" pitchFamily="18" charset="0"/>
              </a:rPr>
              <a:t>sono</a:t>
            </a:r>
            <a:r>
              <a:rPr lang="en-GB" sz="2600" b="1" i="1" dirty="0">
                <a:effectLst/>
                <a:latin typeface="Calibri" panose="020F0502020204030204" pitchFamily="34" charset="0"/>
                <a:ea typeface="Calibri" panose="020F0502020204030204" pitchFamily="34" charset="0"/>
                <a:cs typeface="Times New Roman" panose="02020603050405020304" pitchFamily="18" charset="0"/>
              </a:rPr>
              <a:t>:</a:t>
            </a:r>
            <a:endParaRPr lang="sk-SK"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it-IT" sz="2600" dirty="0">
                <a:effectLst/>
                <a:latin typeface="Calibri" panose="020F0502020204030204" pitchFamily="34" charset="0"/>
                <a:ea typeface="Calibri" panose="020F0502020204030204" pitchFamily="34" charset="0"/>
                <a:cs typeface="Times New Roman" panose="02020603050405020304" pitchFamily="18" charset="0"/>
              </a:rPr>
              <a:t>ampia gamma di corsi disponibili nella maggior parte delle materie,</a:t>
            </a:r>
          </a:p>
          <a:p>
            <a:pPr marL="342900" lvl="0" indent="-342900">
              <a:lnSpc>
                <a:spcPct val="120000"/>
              </a:lnSpc>
              <a:spcBef>
                <a:spcPts val="0"/>
              </a:spcBef>
              <a:spcAft>
                <a:spcPts val="0"/>
              </a:spcAft>
              <a:buFont typeface="Symbol" panose="05050102010706020507" pitchFamily="18" charset="2"/>
              <a:buChar char=""/>
            </a:pPr>
            <a:r>
              <a:rPr lang="it-IT" sz="2600" dirty="0">
                <a:effectLst/>
                <a:latin typeface="Calibri" panose="020F0502020204030204" pitchFamily="34" charset="0"/>
                <a:ea typeface="Calibri" panose="020F0502020204030204" pitchFamily="34" charset="0"/>
                <a:cs typeface="Times New Roman" panose="02020603050405020304" pitchFamily="18" charset="0"/>
              </a:rPr>
              <a:t>orari flessibili,</a:t>
            </a:r>
          </a:p>
          <a:p>
            <a:pPr marL="342900" lvl="0" indent="-342900">
              <a:lnSpc>
                <a:spcPct val="120000"/>
              </a:lnSpc>
              <a:spcBef>
                <a:spcPts val="0"/>
              </a:spcBef>
              <a:spcAft>
                <a:spcPts val="0"/>
              </a:spcAft>
              <a:buFont typeface="Symbol" panose="05050102010706020507" pitchFamily="18" charset="2"/>
              <a:buChar char=""/>
            </a:pPr>
            <a:r>
              <a:rPr lang="it-IT" sz="2600" dirty="0">
                <a:effectLst/>
                <a:latin typeface="Calibri" panose="020F0502020204030204" pitchFamily="34" charset="0"/>
                <a:ea typeface="Calibri" panose="020F0502020204030204" pitchFamily="34" charset="0"/>
                <a:cs typeface="Times New Roman" panose="02020603050405020304" pitchFamily="18" charset="0"/>
              </a:rPr>
              <a:t>costi gratuiti o inferiori,</a:t>
            </a:r>
          </a:p>
          <a:p>
            <a:pPr marL="342900" lvl="0" indent="-342900">
              <a:lnSpc>
                <a:spcPct val="120000"/>
              </a:lnSpc>
              <a:spcBef>
                <a:spcPts val="0"/>
              </a:spcBef>
              <a:spcAft>
                <a:spcPts val="0"/>
              </a:spcAft>
              <a:buFont typeface="Symbol" panose="05050102010706020507" pitchFamily="18" charset="2"/>
              <a:buChar char=""/>
            </a:pPr>
            <a:r>
              <a:rPr lang="it-IT" sz="2600" dirty="0">
                <a:effectLst/>
                <a:latin typeface="Calibri" panose="020F0502020204030204" pitchFamily="34" charset="0"/>
                <a:ea typeface="Calibri" panose="020F0502020204030204" pitchFamily="34" charset="0"/>
                <a:cs typeface="Times New Roman" panose="02020603050405020304" pitchFamily="18" charset="0"/>
              </a:rPr>
              <a:t>studiare all'estero da remoto.</a:t>
            </a:r>
            <a:endParaRPr lang="sk-SK"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contenido 3">
            <a:extLst>
              <a:ext uri="{FF2B5EF4-FFF2-40B4-BE49-F238E27FC236}">
                <a16:creationId xmlns:a16="http://schemas.microsoft.com/office/drawing/2014/main" id="{C6F20B4F-6DA1-748C-1701-363C142817FE}"/>
              </a:ext>
            </a:extLst>
          </p:cNvPr>
          <p:cNvSpPr txBox="1">
            <a:spLocks/>
          </p:cNvSpPr>
          <p:nvPr/>
        </p:nvSpPr>
        <p:spPr>
          <a:xfrm>
            <a:off x="6217920" y="3986075"/>
            <a:ext cx="4937760" cy="188302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7000"/>
              </a:lnSpc>
              <a:spcBef>
                <a:spcPts val="0"/>
              </a:spcBef>
              <a:spcAft>
                <a:spcPts val="0"/>
              </a:spcAft>
            </a:pPr>
            <a:endParaRPr lang="en-GB" sz="1800" b="1"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GB" sz="1600" b="1" i="1" dirty="0" err="1">
                <a:effectLst/>
                <a:latin typeface="Calibri" panose="020F0502020204030204" pitchFamily="34" charset="0"/>
                <a:ea typeface="Calibri" panose="020F0502020204030204" pitchFamily="34" charset="0"/>
                <a:cs typeface="Times New Roman" panose="02020603050405020304" pitchFamily="18" charset="0"/>
              </a:rPr>
              <a:t>Gli</a:t>
            </a:r>
            <a:r>
              <a:rPr lang="en-GB" sz="16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1600" b="1" i="1" dirty="0" err="1">
                <a:effectLst/>
                <a:latin typeface="Calibri" panose="020F0502020204030204" pitchFamily="34" charset="0"/>
                <a:ea typeface="Calibri" panose="020F0502020204030204" pitchFamily="34" charset="0"/>
                <a:cs typeface="Times New Roman" panose="02020603050405020304" pitchFamily="18" charset="0"/>
              </a:rPr>
              <a:t>svantaggi</a:t>
            </a:r>
            <a:r>
              <a:rPr lang="en-GB" sz="16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1600" b="1" i="1" dirty="0" err="1">
                <a:effectLst/>
                <a:latin typeface="Calibri" panose="020F0502020204030204" pitchFamily="34" charset="0"/>
                <a:ea typeface="Calibri" panose="020F0502020204030204" pitchFamily="34" charset="0"/>
                <a:cs typeface="Times New Roman" panose="02020603050405020304" pitchFamily="18" charset="0"/>
              </a:rPr>
              <a:t>sono</a:t>
            </a:r>
            <a:r>
              <a:rPr lang="en-GB" sz="1600" b="1" i="1" dirty="0">
                <a:effectLst/>
                <a:latin typeface="Calibri" panose="020F0502020204030204" pitchFamily="34" charset="0"/>
                <a:ea typeface="Calibri" panose="020F0502020204030204" pitchFamily="34" charset="0"/>
                <a:cs typeface="Times New Roman" panose="02020603050405020304" pitchFamily="18" charset="0"/>
              </a:rPr>
              <a:t>:</a:t>
            </a:r>
            <a:endParaRPr lang="sk-SK" sz="1600" b="1"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spcAft>
                <a:spcPts val="0"/>
              </a:spcAft>
              <a:buFont typeface="Symbol" panose="05050102010706020507" pitchFamily="18" charset="2"/>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richiede un maggior grado di auto-motivazione,</a:t>
            </a:r>
          </a:p>
          <a:p>
            <a:pPr marL="342900" lvl="0" indent="-342900">
              <a:lnSpc>
                <a:spcPct val="107000"/>
              </a:lnSpc>
              <a:spcBef>
                <a:spcPts val="0"/>
              </a:spcBef>
              <a:spcAft>
                <a:spcPts val="0"/>
              </a:spcAft>
              <a:buFont typeface="Symbol" panose="05050102010706020507" pitchFamily="18" charset="2"/>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tecnologia dipendente,</a:t>
            </a:r>
          </a:p>
          <a:p>
            <a:pPr marL="342900" lvl="0" indent="-342900">
              <a:lnSpc>
                <a:spcPct val="107000"/>
              </a:lnSpc>
              <a:spcBef>
                <a:spcPts val="0"/>
              </a:spcBef>
              <a:spcAft>
                <a:spcPts val="0"/>
              </a:spcAft>
              <a:buFont typeface="Symbol" panose="05050102010706020507" pitchFamily="18" charset="2"/>
              <a:buChar char=""/>
            </a:pPr>
            <a:r>
              <a:rPr lang="it-IT" sz="1600" dirty="0">
                <a:effectLst/>
                <a:latin typeface="Calibri" panose="020F0502020204030204" pitchFamily="34" charset="0"/>
                <a:ea typeface="Calibri" panose="020F0502020204030204" pitchFamily="34" charset="0"/>
                <a:cs typeface="Times New Roman" panose="02020603050405020304" pitchFamily="18" charset="0"/>
              </a:rPr>
              <a:t>interazioni fisiche minime tra studenti e insegnanti.</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7286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2998561"/>
            <a:ext cx="4937760" cy="736282"/>
          </a:xfrm>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www.business.udemy.com</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97280" y="3734843"/>
            <a:ext cx="4937760" cy="2793861"/>
          </a:xfrm>
        </p:spPr>
        <p:txBody>
          <a:bodyPr/>
          <a:lstStyle/>
          <a:p>
            <a:pPr algn="just"/>
            <a:r>
              <a:rPr lang="it-IT" sz="1800" dirty="0">
                <a:effectLst/>
                <a:latin typeface="Calibri" panose="020F0502020204030204" pitchFamily="34" charset="0"/>
                <a:ea typeface="Calibri" panose="020F0502020204030204" pitchFamily="34" charset="0"/>
                <a:cs typeface="Times New Roman" panose="02020603050405020304" pitchFamily="18" charset="0"/>
              </a:rPr>
              <a:t>Udemy Business è una piattaforma di apprendimento online per i team aziendali che cercano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competenze più generali</a:t>
            </a:r>
            <a:r>
              <a:rPr lang="it-IT" sz="1800" dirty="0">
                <a:effectLst/>
                <a:latin typeface="Calibri" panose="020F0502020204030204" pitchFamily="34" charset="0"/>
                <a:ea typeface="Calibri" panose="020F0502020204030204" pitchFamily="34" charset="0"/>
                <a:cs typeface="Times New Roman" panose="02020603050405020304" pitchFamily="18" charset="0"/>
              </a:rPr>
              <a:t>, che offre oltre 14000 corsi. È facile da usare, ci sono opzioni per monitorare i tuoi progressi e, dopo aver completato un corso, il tirocinante riceve un certificato. Gli svantaggi sono che la piattaforma supporta solo corsi basati su video e manca di interattività.</a:t>
            </a:r>
            <a:endParaRPr lang="es-ES"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6217920" y="2998561"/>
            <a:ext cx="4937760" cy="736282"/>
          </a:xfrm>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www.linkedin.com</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/learning</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6217920" y="3734843"/>
            <a:ext cx="4937760" cy="2793862"/>
          </a:xfrm>
        </p:spPr>
        <p:txBody>
          <a:bodyPr/>
          <a:lstStyle/>
          <a:p>
            <a:pPr algn="just"/>
            <a:r>
              <a:rPr lang="it-IT" sz="1800" dirty="0">
                <a:effectLst/>
                <a:latin typeface="Calibri" panose="020F0502020204030204" pitchFamily="34" charset="0"/>
                <a:ea typeface="Calibri" panose="020F0502020204030204" pitchFamily="34" charset="0"/>
                <a:cs typeface="Times New Roman" panose="02020603050405020304" pitchFamily="18" charset="0"/>
              </a:rPr>
              <a:t>È progettato per individui o aziende che cercano di migliorare i loro team nei settori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business, tech e creativo.</a:t>
            </a:r>
            <a:r>
              <a:rPr lang="it-IT" sz="1800" dirty="0">
                <a:effectLst/>
                <a:latin typeface="Calibri" panose="020F0502020204030204" pitchFamily="34" charset="0"/>
                <a:ea typeface="Calibri" panose="020F0502020204030204" pitchFamily="34" charset="0"/>
                <a:cs typeface="Times New Roman" panose="02020603050405020304" pitchFamily="18" charset="0"/>
              </a:rPr>
              <a:t> Offre oltre 16.000 corsi. Il controllo di alta qualità garantisce che gli istruttori abbiano eccellenti capacità di allenamento. I corsi sono interattivi tramite quiz e file di esercizi pratici. Dopo il completamento del corso, viene rilasciato un certificato</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normAutofit/>
          </a:bodyPr>
          <a:lstStyle/>
          <a:p>
            <a:br>
              <a:rPr lang="en-US" sz="2800" dirty="0"/>
            </a:br>
            <a:r>
              <a:rPr lang="it-IT" sz="4000" b="1" dirty="0"/>
              <a:t>Unità 2: Apprendimento online Sezione </a:t>
            </a:r>
            <a:br>
              <a:rPr lang="it-IT" sz="2800" dirty="0"/>
            </a:br>
            <a:r>
              <a:rPr lang="it-IT" sz="2800" dirty="0"/>
              <a:t>2.1: Piattaforme per l'apprendimento online</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11" name="Obrázok 10" descr="Obrázok, na ktorom je text&#10;&#10;Automaticky generovaný popis"/>
          <p:cNvPicPr/>
          <p:nvPr/>
        </p:nvPicPr>
        <p:blipFill>
          <a:blip r:embed="rId5"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Marcador de contenido 11">
            <a:extLst>
              <a:ext uri="{FF2B5EF4-FFF2-40B4-BE49-F238E27FC236}">
                <a16:creationId xmlns:a16="http://schemas.microsoft.com/office/drawing/2014/main" id="{9F64B7D8-C4C9-178B-41AC-426D6817C643}"/>
              </a:ext>
            </a:extLst>
          </p:cNvPr>
          <p:cNvSpPr txBox="1">
            <a:spLocks/>
          </p:cNvSpPr>
          <p:nvPr/>
        </p:nvSpPr>
        <p:spPr>
          <a:xfrm>
            <a:off x="1097280" y="1845733"/>
            <a:ext cx="10058400" cy="1003517"/>
          </a:xfrm>
          <a:prstGeom prst="rect">
            <a:avLst/>
          </a:prstGeom>
        </p:spPr>
        <p:txBody>
          <a:bodyPr vert="horz" lIns="91440" tIns="45720" rIns="91440" bIns="45720" rtlCol="0" anchor="ctr">
            <a:normAutofit fontScale="925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pPr algn="just">
              <a:lnSpc>
                <a:spcPct val="107000"/>
              </a:lnSpc>
              <a:spcAft>
                <a:spcPts val="800"/>
              </a:spcAft>
            </a:pPr>
            <a:r>
              <a:rPr lang="it-IT" sz="1800" cap="none" dirty="0">
                <a:solidFill>
                  <a:schemeClr val="tx1">
                    <a:lumMod val="75000"/>
                    <a:lumOff val="25000"/>
                  </a:schemeClr>
                </a:solidFill>
                <a:latin typeface="Calibri" panose="020F0502020204030204" pitchFamily="34" charset="0"/>
              </a:rPr>
              <a:t>Esiste una vasta gamma di </a:t>
            </a:r>
            <a:r>
              <a:rPr lang="it-IT" sz="1800" b="1" i="1" cap="none" dirty="0">
                <a:solidFill>
                  <a:schemeClr val="tx1">
                    <a:lumMod val="75000"/>
                    <a:lumOff val="25000"/>
                  </a:schemeClr>
                </a:solidFill>
                <a:latin typeface="Calibri" panose="020F0502020204030204" pitchFamily="34" charset="0"/>
              </a:rPr>
              <a:t>piattaforme per l'apprendimento online</a:t>
            </a:r>
            <a:r>
              <a:rPr lang="it-IT" sz="1800" cap="none" dirty="0">
                <a:solidFill>
                  <a:schemeClr val="tx1">
                    <a:lumMod val="75000"/>
                    <a:lumOff val="25000"/>
                  </a:schemeClr>
                </a:solidFill>
                <a:latin typeface="Calibri" panose="020F0502020204030204" pitchFamily="34" charset="0"/>
              </a:rPr>
              <a:t>. Nella parte seguente, ne presentiamo tre, i primi due dei quali sono i più utilizzati e uno disponibile gratuitamente. Tuttavia, le PMI alla ricerca di conoscenze e competenze specifiche dovrebbero ricercare quale piattaforma di apprendimento online è più appropriata per loro.</a:t>
            </a:r>
            <a:endParaRPr lang="es-ES" sz="1800" cap="none" dirty="0">
              <a:solidFill>
                <a:schemeClr val="tx1">
                  <a:lumMod val="75000"/>
                  <a:lumOff val="25000"/>
                </a:schemeClr>
              </a:solidFill>
              <a:latin typeface="Calibri" panose="020F0502020204030204" pitchFamily="34" charset="0"/>
            </a:endParaRPr>
          </a:p>
        </p:txBody>
      </p:sp>
    </p:spTree>
    <p:extLst>
      <p:ext uri="{BB962C8B-B14F-4D97-AF65-F5344CB8AC3E}">
        <p14:creationId xmlns:p14="http://schemas.microsoft.com/office/powerpoint/2010/main" val="2882563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www.learndigital.withgoogle.com</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p:txBody>
          <a:bodyPr>
            <a:normAutofit/>
          </a:bodyPr>
          <a:lstStyle/>
          <a:p>
            <a:pPr algn="just"/>
            <a:r>
              <a:rPr lang="it-IT" sz="1800" dirty="0">
                <a:effectLst/>
                <a:latin typeface="Calibri" panose="020F0502020204030204" pitchFamily="34" charset="0"/>
                <a:ea typeface="Calibri" panose="020F0502020204030204" pitchFamily="34" charset="0"/>
              </a:rPr>
              <a:t>Google Digital Garage è un programma che fornisce formazione gratuita e strumenti per aiutare a far crescere la tua carriera o il tuo </a:t>
            </a:r>
            <a:r>
              <a:rPr lang="it-IT" sz="1800" b="1" dirty="0">
                <a:effectLst/>
                <a:latin typeface="Calibri" panose="020F0502020204030204" pitchFamily="34" charset="0"/>
                <a:ea typeface="Calibri" panose="020F0502020204030204" pitchFamily="34" charset="0"/>
              </a:rPr>
              <a:t>business</a:t>
            </a:r>
            <a:r>
              <a:rPr lang="it-IT" sz="1800" dirty="0">
                <a:effectLst/>
                <a:latin typeface="Calibri" panose="020F0502020204030204" pitchFamily="34" charset="0"/>
                <a:ea typeface="Calibri" panose="020F0502020204030204" pitchFamily="34" charset="0"/>
              </a:rPr>
              <a:t>. Offre una gamma di corsi brevi per acquisire le competenze più richieste di oggi. Filtro per selezionare diverse categorie di corsi, lunghezze, fornitori, ecc.</a:t>
            </a:r>
            <a:endParaRPr lang="sk-SK" sz="1800" dirty="0">
              <a:effectLst/>
              <a:latin typeface="Calibri" panose="020F0502020204030204" pitchFamily="34" charset="0"/>
              <a:ea typeface="Calibri" panose="020F0502020204030204" pitchFamily="34" charset="0"/>
            </a:endParaRPr>
          </a:p>
          <a:p>
            <a:r>
              <a:rPr lang="es-MX" sz="1800" dirty="0">
                <a:latin typeface="Calibri" panose="020F0502020204030204" pitchFamily="34" charset="0"/>
              </a:rPr>
              <a:t>Esempio di corsi disponibili:</a:t>
            </a:r>
            <a:endParaRPr lang="sk-SK" sz="1800" dirty="0">
              <a:latin typeface="Calibri" panose="020F0502020204030204" pitchFamily="34" charset="0"/>
            </a:endParaRPr>
          </a:p>
          <a:p>
            <a:pPr lvl="1"/>
            <a:r>
              <a:rPr lang="it-IT" dirty="0"/>
              <a:t>Fondamenti di marketing digitale</a:t>
            </a:r>
          </a:p>
          <a:p>
            <a:pPr lvl="1"/>
            <a:r>
              <a:rPr lang="it-IT" dirty="0"/>
              <a:t>Ottenere un business online</a:t>
            </a:r>
          </a:p>
          <a:p>
            <a:pPr lvl="1"/>
            <a:r>
              <a:rPr lang="it-IT" dirty="0"/>
              <a:t>Assicurati che i clienti ti trovino online</a:t>
            </a:r>
          </a:p>
          <a:p>
            <a:pPr lvl="1"/>
            <a:r>
              <a:rPr lang="it-IT" dirty="0"/>
              <a:t>Comprendere le basi del codice</a:t>
            </a:r>
            <a:endParaRPr lang="es-ES"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www.w3schools.com</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p:txBody>
          <a:bodyPr>
            <a:normAutofit/>
          </a:bodyPr>
          <a:lstStyle/>
          <a:p>
            <a:pPr algn="just"/>
            <a:r>
              <a:rPr lang="it-IT" sz="1800" dirty="0">
                <a:effectLst/>
                <a:latin typeface="Calibri" panose="020F0502020204030204" pitchFamily="34" charset="0"/>
                <a:ea typeface="Calibri" panose="020F0502020204030204" pitchFamily="34" charset="0"/>
              </a:rPr>
              <a:t>Su questa piattaforma, puoi imparare come </a:t>
            </a:r>
            <a:r>
              <a:rPr lang="it-IT" sz="1800" b="1" dirty="0">
                <a:effectLst/>
                <a:latin typeface="Calibri" panose="020F0502020204030204" pitchFamily="34" charset="0"/>
                <a:ea typeface="Calibri" panose="020F0502020204030204" pitchFamily="34" charset="0"/>
              </a:rPr>
              <a:t>creare il tuo sito Web</a:t>
            </a:r>
            <a:r>
              <a:rPr lang="it-IT" sz="1800" dirty="0">
                <a:effectLst/>
                <a:latin typeface="Calibri" panose="020F0502020204030204" pitchFamily="34" charset="0"/>
                <a:ea typeface="Calibri" panose="020F0502020204030204" pitchFamily="34" charset="0"/>
              </a:rPr>
              <a:t> utilizzando diversi linguaggi di programmazione, lavorare con i big data utilizzando vari programmi e molto altro. Ci sono tutorial, riferimenti ed esercizi disponibili per esplorare.</a:t>
            </a:r>
          </a:p>
          <a:p>
            <a:pPr algn="just"/>
            <a:r>
              <a:rPr lang="es-MX" sz="1800" dirty="0">
                <a:latin typeface="Calibri" panose="020F0502020204030204" pitchFamily="34" charset="0"/>
              </a:rPr>
              <a:t>Esempio di corsi disponibili:</a:t>
            </a:r>
            <a:endParaRPr lang="sk-SK" sz="1800" dirty="0">
              <a:latin typeface="Calibri" panose="020F0502020204030204" pitchFamily="34" charset="0"/>
            </a:endParaRPr>
          </a:p>
          <a:p>
            <a:pPr lvl="1"/>
            <a:r>
              <a:rPr lang="sk-SK" sz="1600" dirty="0">
                <a:latin typeface="Calibri" panose="020F0502020204030204" pitchFamily="34" charset="0"/>
              </a:rPr>
              <a:t>Excel</a:t>
            </a:r>
          </a:p>
          <a:p>
            <a:pPr lvl="1"/>
            <a:r>
              <a:rPr lang="sk-SK" sz="1600" dirty="0">
                <a:latin typeface="Calibri" panose="020F0502020204030204" pitchFamily="34" charset="0"/>
              </a:rPr>
              <a:t>Intelligenza Artificiale</a:t>
            </a:r>
            <a:endParaRPr lang="es-MX" sz="1600" dirty="0">
              <a:latin typeface="Calibri" panose="020F0502020204030204" pitchFamily="34" charset="0"/>
            </a:endParaRPr>
          </a:p>
          <a:p>
            <a:pPr lvl="1"/>
            <a:r>
              <a:rPr lang="sk-SK" sz="1600" dirty="0">
                <a:latin typeface="Calibri" panose="020F0502020204030204" pitchFamily="34" charset="0"/>
              </a:rPr>
              <a:t>Apprendimento automatico</a:t>
            </a:r>
            <a:endParaRPr lang="es-MX" sz="1600" dirty="0">
              <a:latin typeface="Calibri" panose="020F0502020204030204" pitchFamily="34" charset="0"/>
            </a:endParaRPr>
          </a:p>
          <a:p>
            <a:pPr lvl="1"/>
            <a:r>
              <a:rPr lang="sk-SK" sz="1600" dirty="0">
                <a:latin typeface="Calibri" panose="020F0502020204030204" pitchFamily="34" charset="0"/>
              </a:rPr>
              <a:t>Python</a:t>
            </a:r>
          </a:p>
          <a:p>
            <a:pPr lvl="1"/>
            <a:r>
              <a:rPr lang="sk-SK" sz="1600" dirty="0">
                <a:latin typeface="Calibri" panose="020F0502020204030204" pitchFamily="34" charset="0"/>
              </a:rPr>
              <a:t>SQL</a:t>
            </a:r>
          </a:p>
          <a:p>
            <a:endParaRPr lang="sk-SK" sz="1800" dirty="0">
              <a:latin typeface="Calibri" panose="020F0502020204030204" pitchFamily="34" charset="0"/>
            </a:endParaRPr>
          </a:p>
          <a:p>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normAutofit/>
          </a:bodyPr>
          <a:lstStyle/>
          <a:p>
            <a:br>
              <a:rPr lang="en-US" sz="2800" dirty="0"/>
            </a:br>
            <a:r>
              <a:rPr lang="it-IT" sz="4000" b="1" dirty="0"/>
              <a:t>Unità 2: Apprendimento online Sezione </a:t>
            </a:r>
            <a:br>
              <a:rPr lang="it-IT" sz="2800" dirty="0"/>
            </a:br>
            <a:r>
              <a:rPr lang="it-IT" sz="2800" dirty="0"/>
              <a:t>2.1: Piattaforme per l'apprendimento online</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11" name="Obrázok 10" descr="Obrázok, na ktorom je text&#10;&#10;Automaticky generovaný popis"/>
          <p:cNvPicPr/>
          <p:nvPr/>
        </p:nvPicPr>
        <p:blipFill>
          <a:blip r:embed="rId5"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58146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GB" sz="2800" dirty="0"/>
            </a:br>
            <a:r>
              <a:rPr lang="it-IT" sz="4000" b="1" dirty="0"/>
              <a:t>Unità 2: Apprendimento online Sezione </a:t>
            </a:r>
            <a:br>
              <a:rPr lang="it-IT" sz="2800" dirty="0"/>
            </a:br>
            <a:r>
              <a:rPr lang="it-IT" sz="2800" dirty="0"/>
              <a:t>2.2: Raccomandazioni dei corsi online per l'adozione delle MSME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4314434"/>
          </a:xfrm>
        </p:spPr>
        <p:txBody>
          <a:bodyPr>
            <a:normAutofit lnSpcReduction="10000"/>
          </a:bodyPr>
          <a:lstStyle/>
          <a:p>
            <a:pPr algn="just"/>
            <a:r>
              <a:rPr lang="it-IT" sz="1800" dirty="0">
                <a:effectLst/>
                <a:latin typeface="Calibri" panose="020F0502020204030204" pitchFamily="34" charset="0"/>
                <a:ea typeface="Calibri" panose="020F0502020204030204" pitchFamily="34" charset="0"/>
                <a:cs typeface="Calibri" panose="020F0502020204030204" pitchFamily="34" charset="0"/>
              </a:rPr>
              <a:t>Ci sono molti corsi di qualità, ma anche video e materiali didattici. È essenziale valutare se il budget per l'istruzione è disponibile. </a:t>
            </a:r>
          </a:p>
          <a:p>
            <a:pPr algn="just"/>
            <a:r>
              <a:rPr lang="it-IT" sz="1800" dirty="0">
                <a:effectLst/>
                <a:latin typeface="Calibri" panose="020F0502020204030204" pitchFamily="34" charset="0"/>
                <a:ea typeface="Calibri" panose="020F0502020204030204" pitchFamily="34" charset="0"/>
                <a:cs typeface="Calibri" panose="020F0502020204030204" pitchFamily="34" charset="0"/>
              </a:rPr>
              <a:t>Sulla base di questo e dell'argomento specifico a cui sei interessato, devi cercare un'alternativa adatta tra le piattaforme suggerite nelle diapositive precedenti o in molte altre esistenti. Questa sezione propone tre corsi gratuiti relativi al curriculum formativo RESTART.</a:t>
            </a:r>
            <a:endParaRPr lang="sk-SK"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800" b="1" u="sng" dirty="0" err="1">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Gestire</a:t>
            </a:r>
            <a:r>
              <a:rPr lang="en-GB" sz="1800" b="1" u="sng"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a:t>
            </a:r>
            <a:r>
              <a:rPr lang="en-GB" sz="1800" b="1" u="sng" dirty="0" err="1">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l'innovazione</a:t>
            </a:r>
            <a:r>
              <a:rPr lang="en-GB" sz="1800" b="1" u="sng"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e </a:t>
            </a:r>
            <a:r>
              <a:rPr lang="en-GB" sz="1800" b="1" u="sng" dirty="0" err="1">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l'imprenditorialità</a:t>
            </a:r>
            <a:endParaRPr lang="sk-SK"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Calibri" panose="020F0502020204030204" pitchFamily="34" charset="0"/>
              </a:rPr>
              <a:t>Prendi in considerazione il corso della Sloan School of Management sulla gestione dell'innovazione e dell'imprenditorialità. Il corso fornisce le basi per i manager che hanno bisogno di organizzare l'innovazione tecnologica di successo. Vengono esaminate le strategie basate sull'innovazione come fonte di vantaggio competitivo, come eccellere nell'identificare, costruire e commercializzare le innovazioni tecnologiche. Ci sono anche esempi di come le imprese affermate possono diventare più imprenditoriali nel loro approccio all'innovazione. Tutti i contenuti sono da scaricare e studiare gratuitamente. Puoi anche controllare altri corsi gratuiti o a pagamento.</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478776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br>
              <a:rPr lang="en-GB" sz="2800" dirty="0"/>
            </a:br>
            <a:r>
              <a:rPr lang="it-IT" sz="4000" b="1" dirty="0"/>
              <a:t>Unità 2: Apprendimento online </a:t>
            </a:r>
            <a:br>
              <a:rPr lang="it-IT" sz="2800" dirty="0"/>
            </a:br>
            <a:r>
              <a:rPr lang="it-IT" sz="2800" dirty="0"/>
              <a:t>Sezione 2.2: Raccomandazioni dei corsi online per l'adozione delle MSME</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a:lnSpc>
                <a:spcPct val="107000"/>
              </a:lnSpc>
              <a:spcAft>
                <a:spcPts val="800"/>
              </a:spcAft>
            </a:pPr>
            <a:r>
              <a:rPr lang="it-IT" sz="1800" b="1" u="sng"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Rivoluzione del lavoro a distanza per tutti</a:t>
            </a:r>
            <a:endParaRPr lang="sk-SK"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Calibri" panose="020F0502020204030204" pitchFamily="34" charset="0"/>
              </a:rPr>
              <a:t>È offerto dall'Università di Harvard. Puoi imparare a creare fiducia, aumentare la produttività, utilizzare gli strumenti digitali in modo intelligente e rimanere pienamente allineato con il tuo team remoto. Capirai anche gli elementi chiave del lavoro a distanza, sviluppando strategie per migliorare la produttività, la comunicazione e la collaborazione, selezionando gli strumenti digitali giusti e altri.</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Calibri" panose="020F0502020204030204" pitchFamily="34" charset="0"/>
              </a:rPr>
              <a:t> </a:t>
            </a:r>
            <a:r>
              <a:rPr lang="it-IT" sz="1800" b="1" u="sng"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Migliora la sicurezza del tuo business online con Google Digital Garage</a:t>
            </a:r>
            <a:endParaRPr lang="sk-SK"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Impara le basi della sicurezza online e come si applica a te e alla tua azienda. I video di questo corso introducono le basi della sicurezza online e come applicarle ai tuoi dipendenti, alla tua azienda, ai tuoi utenti e ai tuoi clienti.</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231879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dirty="0"/>
              <a:t>Riassumendo</a:t>
            </a:r>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2966282742"/>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dirty="0"/>
              <a:t>Obiettivi e obiettivi</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normAutofit/>
          </a:bodyPr>
          <a:lstStyle/>
          <a:p>
            <a:pPr algn="just"/>
            <a:endParaRPr lang="en-US" sz="2200" dirty="0"/>
          </a:p>
          <a:p>
            <a:pPr algn="just"/>
            <a:r>
              <a:rPr lang="it-IT" sz="2200" dirty="0"/>
              <a:t>Alla fine di questo modulo, sarai in grado di:</a:t>
            </a:r>
            <a:endParaRPr lang="en-US" sz="2200" dirty="0"/>
          </a:p>
          <a:p>
            <a:pPr algn="just">
              <a:buFont typeface="Courier New" panose="02070309020205020404" pitchFamily="49" charset="0"/>
              <a:buChar char="o"/>
            </a:pPr>
            <a:endParaRPr lang="en-US" sz="2200" dirty="0"/>
          </a:p>
          <a:p>
            <a:pPr algn="just">
              <a:buFont typeface="Courier New" panose="02070309020205020404" pitchFamily="49" charset="0"/>
              <a:buChar char="o"/>
            </a:pPr>
            <a:r>
              <a:rPr lang="it-IT" sz="2200" dirty="0"/>
              <a:t>Comprendi cos'è la digitalizzazione, i suoi vantaggi e le implicazioni operative per le PMI.</a:t>
            </a:r>
          </a:p>
          <a:p>
            <a:pPr algn="just">
              <a:buFont typeface="Courier New" panose="02070309020205020404" pitchFamily="49" charset="0"/>
              <a:buChar char="o"/>
            </a:pPr>
            <a:r>
              <a:rPr lang="it-IT" sz="2200" dirty="0"/>
              <a:t>Identificare e utilizzare strumenti appropriati per la comunicazione online esterna e interna.</a:t>
            </a:r>
          </a:p>
          <a:p>
            <a:pPr algn="just">
              <a:buFont typeface="Courier New" panose="02070309020205020404" pitchFamily="49" charset="0"/>
              <a:buChar char="o"/>
            </a:pPr>
            <a:r>
              <a:rPr lang="it-IT" sz="2200" dirty="0"/>
              <a:t>Scegliere gli strumenti per migliorare la collaborazione e la gestione dei progetti.</a:t>
            </a:r>
          </a:p>
          <a:p>
            <a:pPr algn="just">
              <a:buFont typeface="Courier New" panose="02070309020205020404" pitchFamily="49" charset="0"/>
              <a:buChar char="o"/>
            </a:pPr>
            <a:r>
              <a:rPr lang="it-IT" sz="2200" dirty="0"/>
              <a:t>Cogliere le opportunità offerte dall'apprendimento online.</a:t>
            </a:r>
            <a:endParaRPr lang="en-US" sz="2200" dirty="0"/>
          </a:p>
          <a:p>
            <a:pPr marL="0" indent="0" algn="just">
              <a:buNone/>
            </a:pPr>
            <a:endParaRPr lang="en-U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6" name="Obrázok 5">
            <a:extLst>
              <a:ext uri="{FF2B5EF4-FFF2-40B4-BE49-F238E27FC236}">
                <a16:creationId xmlns:a16="http://schemas.microsoft.com/office/drawing/2014/main" id="{F3A55BEF-CB3D-380E-DA3E-D5EEDCC56BD6}"/>
              </a:ext>
            </a:extLst>
          </p:cNvPr>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091025" y="1737360"/>
            <a:ext cx="923971" cy="1435294"/>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dirty="0"/>
              <a:t>Domande di autovalutazione</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4005338050"/>
              </p:ext>
            </p:extLst>
          </p:nvPr>
        </p:nvGraphicFramePr>
        <p:xfrm>
          <a:off x="1097280" y="1846263"/>
          <a:ext cx="10132972" cy="3844502"/>
        </p:xfrm>
        <a:graphic>
          <a:graphicData uri="http://schemas.openxmlformats.org/drawingml/2006/table">
            <a:tbl>
              <a:tblPr firstRow="1" bandRow="1">
                <a:tableStyleId>{21E4AEA4-8DFA-4A89-87EB-49C32662AFE0}</a:tableStyleId>
              </a:tblPr>
              <a:tblGrid>
                <a:gridCol w="5066486">
                  <a:extLst>
                    <a:ext uri="{9D8B030D-6E8A-4147-A177-3AD203B41FA5}">
                      <a16:colId xmlns:a16="http://schemas.microsoft.com/office/drawing/2014/main" val="2601891750"/>
                    </a:ext>
                  </a:extLst>
                </a:gridCol>
                <a:gridCol w="5066486">
                  <a:extLst>
                    <a:ext uri="{9D8B030D-6E8A-4147-A177-3AD203B41FA5}">
                      <a16:colId xmlns:a16="http://schemas.microsoft.com/office/drawing/2014/main" val="355915815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Cos'è la digitalizzazione?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In che modo la digitalizzazione trasforma l'imprenditorialità?</a:t>
                      </a:r>
                      <a:endParaRPr lang="es-ES" dirty="0"/>
                    </a:p>
                  </a:txBody>
                  <a:tcPr/>
                </a:tc>
                <a:extLst>
                  <a:ext uri="{0D108BD9-81ED-4DB2-BD59-A6C34878D82A}">
                    <a16:rowId xmlns:a16="http://schemas.microsoft.com/office/drawing/2014/main" val="4178373252"/>
                  </a:ext>
                </a:extLst>
              </a:tr>
              <a:tr h="2813945">
                <a:tc>
                  <a:txBody>
                    <a:bodyPr/>
                    <a:lstStyle/>
                    <a:p>
                      <a:pPr marL="457200" indent="-457200">
                        <a:buFont typeface="+mj-lt"/>
                        <a:buAutoNum type="alphaLcPeriod"/>
                      </a:pPr>
                      <a:r>
                        <a:rPr lang="it-IT" dirty="0"/>
                        <a:t>Evitare soluzioni analogiche in un'azienda</a:t>
                      </a:r>
                    </a:p>
                    <a:p>
                      <a:pPr marL="457200" indent="-457200">
                        <a:buFont typeface="+mj-lt"/>
                        <a:buAutoNum type="alphaLcPeriod"/>
                      </a:pPr>
                      <a:r>
                        <a:rPr lang="it-IT" dirty="0"/>
                        <a:t>Dotare tutti i dipendenti di computer e dispositivi digitali</a:t>
                      </a:r>
                    </a:p>
                    <a:p>
                      <a:pPr marL="457200" indent="-457200">
                        <a:buFont typeface="+mj-lt"/>
                        <a:buAutoNum type="alphaLcPeriod"/>
                      </a:pPr>
                      <a:r>
                        <a:rPr lang="it-IT" b="1" dirty="0"/>
                        <a:t>L'integrazione delle tecnologie digitali nelle attività e nelle operazioni di un'impresa</a:t>
                      </a:r>
                    </a:p>
                    <a:p>
                      <a:pPr marL="457200" indent="-457200">
                        <a:buFont typeface="+mj-lt"/>
                        <a:buAutoNum type="alphaLcPeriod"/>
                      </a:pPr>
                      <a:r>
                        <a:rPr lang="it-IT" dirty="0"/>
                        <a:t>L'evoluzione della concorrenza verso il digital marketing</a:t>
                      </a:r>
                      <a:endParaRPr lang="es-ES" dirty="0"/>
                    </a:p>
                  </a:txBody>
                  <a:tcPr/>
                </a:tc>
                <a:tc>
                  <a:txBody>
                    <a:bodyPr/>
                    <a:lstStyle/>
                    <a:p>
                      <a:pPr marL="457200" indent="-457200">
                        <a:buFont typeface="+mj-lt"/>
                        <a:buAutoNum type="alphaLcPeriod"/>
                      </a:pPr>
                      <a:r>
                        <a:rPr lang="it-IT" dirty="0"/>
                        <a:t>L'imprenditorialità diventa più veloce e imprevedibile</a:t>
                      </a:r>
                    </a:p>
                    <a:p>
                      <a:pPr marL="457200" indent="-457200">
                        <a:buFont typeface="+mj-lt"/>
                        <a:buAutoNum type="alphaLcPeriod"/>
                      </a:pPr>
                      <a:r>
                        <a:rPr lang="it-IT" b="1" dirty="0"/>
                        <a:t>Emergere di opportunità e trasformare le pratiche per realizzarle</a:t>
                      </a:r>
                    </a:p>
                    <a:p>
                      <a:pPr marL="457200" indent="-457200">
                        <a:buFont typeface="+mj-lt"/>
                        <a:buAutoNum type="alphaLcPeriod"/>
                      </a:pPr>
                      <a:r>
                        <a:rPr lang="it-IT" dirty="0"/>
                        <a:t>I clienti sono più esigenti</a:t>
                      </a:r>
                    </a:p>
                    <a:p>
                      <a:pPr marL="457200" indent="-457200">
                        <a:buFont typeface="+mj-lt"/>
                        <a:buAutoNum type="alphaLcPeriod"/>
                      </a:pPr>
                      <a:r>
                        <a:rPr lang="it-IT" dirty="0"/>
                        <a:t>Gli imprenditori utilizzano il marketing digitale diretto</a:t>
                      </a:r>
                      <a:endParaRPr lang="es-ES" dirty="0"/>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107441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dirty="0"/>
              <a:t>Domande di autovalutazione: soluzioni</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3982618741"/>
              </p:ext>
            </p:extLst>
          </p:nvPr>
        </p:nvGraphicFramePr>
        <p:xfrm>
          <a:off x="1096962" y="1846263"/>
          <a:ext cx="10142169" cy="3844502"/>
        </p:xfrm>
        <a:graphic>
          <a:graphicData uri="http://schemas.openxmlformats.org/drawingml/2006/table">
            <a:tbl>
              <a:tblPr firstRow="1" bandRow="1">
                <a:tableStyleId>{21E4AEA4-8DFA-4A89-87EB-49C32662AFE0}</a:tableStyleId>
              </a:tblPr>
              <a:tblGrid>
                <a:gridCol w="3380723">
                  <a:extLst>
                    <a:ext uri="{9D8B030D-6E8A-4147-A177-3AD203B41FA5}">
                      <a16:colId xmlns:a16="http://schemas.microsoft.com/office/drawing/2014/main" val="2601891750"/>
                    </a:ext>
                  </a:extLst>
                </a:gridCol>
                <a:gridCol w="3380723">
                  <a:extLst>
                    <a:ext uri="{9D8B030D-6E8A-4147-A177-3AD203B41FA5}">
                      <a16:colId xmlns:a16="http://schemas.microsoft.com/office/drawing/2014/main" val="3559158159"/>
                    </a:ext>
                  </a:extLst>
                </a:gridCol>
                <a:gridCol w="3380723">
                  <a:extLst>
                    <a:ext uri="{9D8B030D-6E8A-4147-A177-3AD203B41FA5}">
                      <a16:colId xmlns:a16="http://schemas.microsoft.com/office/drawing/2014/main" val="1947302738"/>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Cosa non è un vantaggio della digitalizzazione?</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1" kern="1200" dirty="0">
                          <a:solidFill>
                            <a:schemeClr val="lt1"/>
                          </a:solidFill>
                          <a:effectLst/>
                          <a:latin typeface="+mn-lt"/>
                          <a:ea typeface="+mn-ea"/>
                          <a:cs typeface="+mn-cs"/>
                        </a:rPr>
                        <a:t>Quali sono i tipi di strumenti di comunicazione digitale?</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1" kern="1200" dirty="0">
                          <a:solidFill>
                            <a:schemeClr val="lt1"/>
                          </a:solidFill>
                          <a:effectLst/>
                          <a:latin typeface="+mn-lt"/>
                          <a:ea typeface="+mn-ea"/>
                          <a:cs typeface="+mn-cs"/>
                        </a:rPr>
                        <a:t>Quali sono i vantaggi dell'apprendimento online?</a:t>
                      </a:r>
                      <a:endParaRPr lang="es-ES" dirty="0"/>
                    </a:p>
                  </a:txBody>
                  <a:tcPr/>
                </a:tc>
                <a:extLst>
                  <a:ext uri="{0D108BD9-81ED-4DB2-BD59-A6C34878D82A}">
                    <a16:rowId xmlns:a16="http://schemas.microsoft.com/office/drawing/2014/main" val="4178373252"/>
                  </a:ext>
                </a:extLst>
              </a:tr>
              <a:tr h="2813945">
                <a:tc>
                  <a:txBody>
                    <a:bodyPr/>
                    <a:lstStyle/>
                    <a:p>
                      <a:pPr marL="457200" indent="-457200">
                        <a:buFont typeface="+mj-lt"/>
                        <a:buAutoNum type="alphaLcPeriod"/>
                      </a:pPr>
                      <a:r>
                        <a:rPr lang="sk-SK" dirty="0"/>
                        <a:t>Efficienza</a:t>
                      </a:r>
                      <a:endParaRPr lang="es-MX" dirty="0"/>
                    </a:p>
                    <a:p>
                      <a:pPr marL="457200" indent="-457200">
                        <a:buFont typeface="+mj-lt"/>
                        <a:buAutoNum type="alphaLcPeriod"/>
                      </a:pPr>
                      <a:r>
                        <a:rPr lang="sk-SK" dirty="0"/>
                        <a:t>Flessibilità</a:t>
                      </a:r>
                      <a:endParaRPr lang="es-MX" dirty="0"/>
                    </a:p>
                    <a:p>
                      <a:pPr marL="457200" indent="-457200">
                        <a:buFont typeface="+mj-lt"/>
                        <a:buAutoNum type="alphaLcPeriod"/>
                      </a:pPr>
                      <a:r>
                        <a:rPr lang="sk-SK" dirty="0"/>
                        <a:t>Miglioramenti di gestione</a:t>
                      </a:r>
                      <a:endParaRPr lang="es-MX" dirty="0"/>
                    </a:p>
                    <a:p>
                      <a:pPr marL="457200" indent="-457200">
                        <a:buFont typeface="+mj-lt"/>
                        <a:buAutoNum type="alphaLcPeriod"/>
                      </a:pPr>
                      <a:r>
                        <a:rPr lang="sk-SK" b="1" dirty="0"/>
                        <a:t>Disconnessione sociale</a:t>
                      </a:r>
                      <a:endParaRPr lang="es-ES" b="1" dirty="0"/>
                    </a:p>
                  </a:txBody>
                  <a:tcPr/>
                </a:tc>
                <a:tc>
                  <a:txBody>
                    <a:bodyPr/>
                    <a:lstStyle/>
                    <a:p>
                      <a:pPr marL="457200" indent="-457200">
                        <a:buFont typeface="+mj-lt"/>
                        <a:buAutoNum type="alphaLcPeriod"/>
                      </a:pPr>
                      <a:r>
                        <a:rPr lang="it-IT" b="1" dirty="0"/>
                        <a:t>Interno ed esterno</a:t>
                      </a:r>
                    </a:p>
                    <a:p>
                      <a:pPr marL="457200" indent="-457200">
                        <a:buFont typeface="+mj-lt"/>
                        <a:buAutoNum type="alphaLcPeriod"/>
                      </a:pPr>
                      <a:r>
                        <a:rPr lang="it-IT" b="0" dirty="0"/>
                        <a:t>Diretto e indiretto</a:t>
                      </a:r>
                    </a:p>
                    <a:p>
                      <a:pPr marL="457200" indent="-457200">
                        <a:buFont typeface="+mj-lt"/>
                        <a:buAutoNum type="alphaLcPeriod"/>
                      </a:pPr>
                      <a:r>
                        <a:rPr lang="it-IT" b="0" dirty="0"/>
                        <a:t>Creativo e tradizionale</a:t>
                      </a:r>
                    </a:p>
                    <a:p>
                      <a:pPr marL="457200" indent="-457200">
                        <a:buFont typeface="+mj-lt"/>
                        <a:buAutoNum type="alphaLcPeriod"/>
                      </a:pPr>
                      <a:r>
                        <a:rPr lang="it-IT" b="0" dirty="0"/>
                        <a:t>Largo e stretto</a:t>
                      </a:r>
                      <a:endParaRPr lang="es-ES" b="0" dirty="0"/>
                    </a:p>
                  </a:txBody>
                  <a:tcPr/>
                </a:tc>
                <a:tc>
                  <a:txBody>
                    <a:bodyPr/>
                    <a:lstStyle/>
                    <a:p>
                      <a:pPr marL="457200" indent="-457200">
                        <a:buFont typeface="+mj-lt"/>
                        <a:buAutoNum type="alphaLcPeriod"/>
                      </a:pPr>
                      <a:r>
                        <a:rPr lang="it-IT" dirty="0"/>
                        <a:t>Orario flessibile</a:t>
                      </a:r>
                    </a:p>
                    <a:p>
                      <a:pPr marL="457200" indent="-457200">
                        <a:buFont typeface="+mj-lt"/>
                        <a:buAutoNum type="alphaLcPeriod"/>
                      </a:pPr>
                      <a:r>
                        <a:rPr lang="it-IT" dirty="0"/>
                        <a:t>Più a basso costo</a:t>
                      </a:r>
                    </a:p>
                    <a:p>
                      <a:pPr marL="457200" indent="-457200">
                        <a:buFont typeface="+mj-lt"/>
                        <a:buAutoNum type="alphaLcPeriod"/>
                      </a:pPr>
                      <a:r>
                        <a:rPr lang="it-IT" dirty="0"/>
                        <a:t>Ampia gamma di corsi disponibili</a:t>
                      </a:r>
                    </a:p>
                    <a:p>
                      <a:pPr marL="457200" indent="-457200">
                        <a:buFont typeface="+mj-lt"/>
                        <a:buAutoNum type="alphaLcPeriod"/>
                      </a:pPr>
                      <a:r>
                        <a:rPr lang="it-IT" b="1" dirty="0"/>
                        <a:t>Minima interazione fisica</a:t>
                      </a:r>
                      <a:endParaRPr lang="es-ES" b="1" dirty="0"/>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4062804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Thank you!</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Continue your training path at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n-US" sz="1200" dirty="0">
                <a:solidFill>
                  <a:schemeClr val="tx1">
                    <a:lumMod val="75000"/>
                    <a:lumOff val="25000"/>
                  </a:schemeClr>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tx1">
                  <a:lumMod val="75000"/>
                  <a:lumOff val="25000"/>
                </a:schemeClr>
              </a:solidFill>
            </a:endParaRPr>
          </a:p>
        </p:txBody>
      </p:sp>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dirty="0"/>
              <a:t>Indice</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1412251140"/>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285D1-5F13-9A11-C19D-25D42AA90996}"/>
              </a:ext>
            </a:extLst>
          </p:cNvPr>
          <p:cNvSpPr>
            <a:spLocks noGrp="1"/>
          </p:cNvSpPr>
          <p:nvPr>
            <p:ph type="title"/>
          </p:nvPr>
        </p:nvSpPr>
        <p:spPr>
          <a:xfrm>
            <a:off x="331077" y="2580027"/>
            <a:ext cx="3200400" cy="1697945"/>
          </a:xfrm>
        </p:spPr>
        <p:txBody>
          <a:bodyPr>
            <a:normAutofit/>
          </a:bodyPr>
          <a:lstStyle/>
          <a:p>
            <a:r>
              <a:rPr lang="it-IT" sz="4000" b="1" dirty="0"/>
              <a:t>Unità 1: Digitalizzazione nelle PMI</a:t>
            </a:r>
            <a:endParaRPr lang="es-ES" sz="4000" b="1" dirty="0"/>
          </a:p>
        </p:txBody>
      </p:sp>
      <p:sp>
        <p:nvSpPr>
          <p:cNvPr id="5" name="Rectángulo 4">
            <a:extLst>
              <a:ext uri="{FF2B5EF4-FFF2-40B4-BE49-F238E27FC236}">
                <a16:creationId xmlns:a16="http://schemas.microsoft.com/office/drawing/2014/main" id="{BF35DE6A-0CDC-0175-3E16-C3158875551A}"/>
              </a:ext>
            </a:extLst>
          </p:cNvPr>
          <p:cNvSpPr/>
          <p:nvPr/>
        </p:nvSpPr>
        <p:spPr>
          <a:xfrm>
            <a:off x="4135772" y="6207853"/>
            <a:ext cx="8056228" cy="650147"/>
          </a:xfrm>
          <a:prstGeom prst="rect">
            <a:avLst/>
          </a:prstGeom>
        </p:spPr>
        <p:txBody>
          <a:bodyPr wrap="square">
            <a:spAutoFit/>
          </a:bodyPr>
          <a:lstStyle/>
          <a:p>
            <a:r>
              <a:rPr lang="en-US" sz="1200" dirty="0">
                <a:solidFill>
                  <a:schemeClr val="tx1">
                    <a:lumMod val="75000"/>
                    <a:lumOff val="25000"/>
                  </a:schemeClr>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tx1">
                  <a:lumMod val="75000"/>
                  <a:lumOff val="25000"/>
                </a:schemeClr>
              </a:solidFill>
            </a:endParaRPr>
          </a:p>
        </p:txBody>
      </p:sp>
      <p:pic>
        <p:nvPicPr>
          <p:cNvPr id="7" name="Picture 2" descr="Restart">
            <a:extLst>
              <a:ext uri="{FF2B5EF4-FFF2-40B4-BE49-F238E27FC236}">
                <a16:creationId xmlns:a16="http://schemas.microsoft.com/office/drawing/2014/main" id="{5CCEEE40-0D3D-EC32-F6DB-70EC1BA15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3990" y="301788"/>
            <a:ext cx="2483764" cy="457192"/>
          </a:xfrm>
          <a:prstGeom prst="rect">
            <a:avLst/>
          </a:prstGeom>
          <a:noFill/>
          <a:extLst>
            <a:ext uri="{909E8E84-426E-40DD-AFC4-6F175D3DCCD1}">
              <a14:hiddenFill xmlns:a14="http://schemas.microsoft.com/office/drawing/2010/main">
                <a:solidFill>
                  <a:srgbClr val="FFFFFF"/>
                </a:solidFill>
              </a14:hiddenFill>
            </a:ext>
          </a:extLst>
        </p:spPr>
      </p:pic>
      <p:sp>
        <p:nvSpPr>
          <p:cNvPr id="18" name="Marcador de contenido 17">
            <a:extLst>
              <a:ext uri="{FF2B5EF4-FFF2-40B4-BE49-F238E27FC236}">
                <a16:creationId xmlns:a16="http://schemas.microsoft.com/office/drawing/2014/main" id="{32BA5FAB-6FD5-7382-D0C8-5CF55028C6A2}"/>
              </a:ext>
            </a:extLst>
          </p:cNvPr>
          <p:cNvSpPr>
            <a:spLocks noGrp="1"/>
          </p:cNvSpPr>
          <p:nvPr>
            <p:ph idx="1"/>
          </p:nvPr>
        </p:nvSpPr>
        <p:spPr>
          <a:xfrm>
            <a:off x="4821922" y="1092148"/>
            <a:ext cx="6683928" cy="4965863"/>
          </a:xfrm>
        </p:spPr>
        <p:txBody>
          <a:bodyPr>
            <a:normAutofit/>
          </a:bodyPr>
          <a:lstStyle/>
          <a:p>
            <a:pPr algn="just"/>
            <a:r>
              <a:rPr lang="it-IT" sz="1800" dirty="0">
                <a:effectLst/>
                <a:latin typeface="Calibri" panose="020F0502020204030204" pitchFamily="34" charset="0"/>
                <a:ea typeface="Calibri" panose="020F0502020204030204" pitchFamily="34" charset="0"/>
                <a:cs typeface="Times New Roman" panose="02020603050405020304" pitchFamily="18" charset="0"/>
              </a:rPr>
              <a:t>La digitalizzazione è una delle principali tendenze recenti nelle organizzazioni imprenditoriali (comprese le PMI e le grandi aziende), in interi settori di attività e in intere economie.</a:t>
            </a:r>
            <a:endParaRPr lang="sk-SK" sz="1800" dirty="0">
              <a:latin typeface="Calibri" panose="020F0502020204030204" pitchFamily="34" charset="0"/>
              <a:cs typeface="Times New Roman" panose="02020603050405020304" pitchFamily="18" charset="0"/>
            </a:endParaRPr>
          </a:p>
          <a:p>
            <a:r>
              <a:rPr lang="en-US" sz="1800" b="1" i="1" dirty="0">
                <a:latin typeface="Calibri" panose="020F0502020204030204" pitchFamily="34" charset="0"/>
                <a:cs typeface="Times New Roman" panose="02020603050405020304" pitchFamily="18" charset="0"/>
              </a:rPr>
              <a:t>Ma </a:t>
            </a:r>
            <a:r>
              <a:rPr lang="en-US" sz="1800" b="1" i="1" dirty="0" err="1">
                <a:latin typeface="Calibri" panose="020F0502020204030204" pitchFamily="34" charset="0"/>
                <a:cs typeface="Times New Roman" panose="02020603050405020304" pitchFamily="18" charset="0"/>
              </a:rPr>
              <a:t>cos'è</a:t>
            </a:r>
            <a:r>
              <a:rPr lang="en-US" sz="1800" b="1" i="1" dirty="0">
                <a:latin typeface="Calibri" panose="020F0502020204030204" pitchFamily="34" charset="0"/>
                <a:cs typeface="Times New Roman" panose="02020603050405020304" pitchFamily="18" charset="0"/>
              </a:rPr>
              <a:t> la </a:t>
            </a:r>
            <a:r>
              <a:rPr lang="en-US" sz="1800" b="1" i="1" dirty="0" err="1">
                <a:latin typeface="Calibri" panose="020F0502020204030204" pitchFamily="34" charset="0"/>
                <a:cs typeface="Times New Roman" panose="02020603050405020304" pitchFamily="18" charset="0"/>
              </a:rPr>
              <a:t>digitalizzazione</a:t>
            </a:r>
            <a:r>
              <a:rPr lang="en-US" sz="1800" b="1" i="1" dirty="0">
                <a:latin typeface="Calibri" panose="020F0502020204030204" pitchFamily="34" charset="0"/>
                <a:cs typeface="Times New Roman" panose="02020603050405020304" pitchFamily="18" charset="0"/>
              </a:rPr>
              <a:t>?</a:t>
            </a:r>
            <a:endParaRPr lang="sk-SK" sz="1800" b="1" i="1" dirty="0">
              <a:latin typeface="Calibri" panose="020F0502020204030204" pitchFamily="34" charset="0"/>
              <a:cs typeface="Times New Roman" panose="02020603050405020304" pitchFamily="18" charset="0"/>
            </a:endParaRPr>
          </a:p>
          <a:p>
            <a:endParaRPr lang="sk-SK" sz="1800" dirty="0">
              <a:latin typeface="Calibri" panose="020F0502020204030204" pitchFamily="34" charset="0"/>
              <a:cs typeface="Times New Roman" panose="02020603050405020304" pitchFamily="18" charset="0"/>
            </a:endParaRPr>
          </a:p>
          <a:p>
            <a:pPr algn="just"/>
            <a:r>
              <a:rPr lang="it-IT" sz="1800" dirty="0">
                <a:effectLst/>
                <a:latin typeface="Calibri" panose="020F0502020204030204" pitchFamily="34" charset="0"/>
                <a:ea typeface="Calibri" panose="020F0502020204030204" pitchFamily="34" charset="0"/>
                <a:cs typeface="Times New Roman" panose="02020603050405020304" pitchFamily="18" charset="0"/>
              </a:rPr>
              <a:t>Digitalizzazione significa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sfruttare la tecnologia digitale per sostituire aspetti sociali (cioè interazioni umane, relazioni, norme) e/o tecnici (cioè tecnologia, compiti, routine) di strutture, ad esempio prodotti, servizi, esperienze utente, processi, ecc.</a:t>
            </a:r>
            <a:endParaRPr lang="sk-SK" sz="1800" i="1" dirty="0">
              <a:effectLst/>
              <a:latin typeface="Calibri" panose="020F0502020204030204" pitchFamily="34" charset="0"/>
              <a:ea typeface="Calibri" panose="020F0502020204030204" pitchFamily="34" charset="0"/>
              <a:cs typeface="Times New Roman" panose="02020603050405020304" pitchFamily="18" charset="0"/>
            </a:endParaRPr>
          </a:p>
          <a:p>
            <a:r>
              <a:rPr lang="sk-SK"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Osmundsen</a:t>
            </a:r>
            <a:r>
              <a:rPr lang="en-GB" sz="1800" dirty="0">
                <a:effectLst/>
                <a:latin typeface="Calibri" panose="020F0502020204030204" pitchFamily="34" charset="0"/>
                <a:ea typeface="Calibri" panose="020F0502020204030204" pitchFamily="34" charset="0"/>
                <a:cs typeface="Times New Roman" panose="02020603050405020304" pitchFamily="18" charset="0"/>
              </a:rPr>
              <a:t> et al., 2018)</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latin typeface="Calibri" panose="020F0502020204030204" pitchFamily="34" charset="0"/>
              <a:cs typeface="Times New Roman" panose="02020603050405020304" pitchFamily="18" charset="0"/>
            </a:endParaRPr>
          </a:p>
          <a:p>
            <a:pPr algn="just"/>
            <a:r>
              <a:rPr lang="it-IT" sz="1800" dirty="0">
                <a:effectLst/>
                <a:latin typeface="Calibri" panose="020F0502020204030204" pitchFamily="34" charset="0"/>
                <a:ea typeface="Calibri" panose="020F0502020204030204" pitchFamily="34" charset="0"/>
                <a:cs typeface="Times New Roman" panose="02020603050405020304" pitchFamily="18" charset="0"/>
              </a:rPr>
              <a:t>In parole semplici, la digitalizzazione riguarda l'integrazione delle tecnologie digitali nella vita quotidiana degli imprenditori e in tutte le attività e le operazioni di un'impresa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s-E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560313" y="303155"/>
            <a:ext cx="2027384" cy="455825"/>
          </a:xfrm>
          <a:prstGeom prst="rect">
            <a:avLst/>
          </a:prstGeom>
        </p:spPr>
      </p:pic>
      <p:pic>
        <p:nvPicPr>
          <p:cNvPr id="4" name="Obrázok 3" descr="Obrázok, na ktorom je text, elektronika, zobraziť&#10;&#10;Automaticky generovaný popis">
            <a:extLst>
              <a:ext uri="{FF2B5EF4-FFF2-40B4-BE49-F238E27FC236}">
                <a16:creationId xmlns:a16="http://schemas.microsoft.com/office/drawing/2014/main" id="{A335DB58-A5C3-5E95-00F6-009D78B982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93697" y="1793990"/>
            <a:ext cx="2116456" cy="1319478"/>
          </a:xfrm>
          <a:prstGeom prst="rect">
            <a:avLst/>
          </a:prstGeom>
        </p:spPr>
      </p:pic>
    </p:spTree>
    <p:extLst>
      <p:ext uri="{BB962C8B-B14F-4D97-AF65-F5344CB8AC3E}">
        <p14:creationId xmlns:p14="http://schemas.microsoft.com/office/powerpoint/2010/main" val="228981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it-IT" dirty="0"/>
              <a:t>Unità 1: Digitalizzazione nelle PMI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fontScale="92500" lnSpcReduction="10000"/>
          </a:bodyPr>
          <a:lstStyle/>
          <a:p>
            <a:pPr>
              <a:lnSpc>
                <a:spcPct val="110000"/>
              </a:lnSpc>
              <a:spcBef>
                <a:spcPts val="0"/>
              </a:spcBef>
              <a:spcAft>
                <a:spcPts val="600"/>
              </a:spcAft>
            </a:pPr>
            <a:r>
              <a:rPr lang="it-IT" sz="1800" b="1" i="1" dirty="0">
                <a:effectLst/>
                <a:latin typeface="Calibri" panose="020F0502020204030204" pitchFamily="34" charset="0"/>
                <a:ea typeface="Calibri" panose="020F0502020204030204" pitchFamily="34" charset="0"/>
                <a:cs typeface="Times New Roman" panose="02020603050405020304" pitchFamily="18" charset="0"/>
              </a:rPr>
              <a:t>La digitalizzazione trasforma l'imprenditorialità in due modi.</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0"/>
              </a:spcBef>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In primo luogo, è l'emergere di nuove opportunità imprenditoriali nell'economia.</a:t>
            </a:r>
          </a:p>
          <a:p>
            <a:pPr lvl="1">
              <a:lnSpc>
                <a:spcPct val="110000"/>
              </a:lnSpc>
              <a:spcBef>
                <a:spcPts val="0"/>
              </a:spcBef>
              <a:spcAft>
                <a:spcPts val="0"/>
              </a:spcAft>
            </a:pPr>
            <a:r>
              <a:rPr lang="it-IT" dirty="0">
                <a:effectLst/>
                <a:latin typeface="Calibri" panose="020F0502020204030204" pitchFamily="34" charset="0"/>
                <a:ea typeface="Calibri" panose="020F0502020204030204" pitchFamily="34" charset="0"/>
                <a:cs typeface="Times New Roman" panose="02020603050405020304" pitchFamily="18" charset="0"/>
              </a:rPr>
              <a:t>In secondo luogo, si tratta di trasformare le pratiche commerciali e di come queste opportunità vengono realizzate.I principali driver per la digitalizzazione delle PMI sono:</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spcAft>
                <a:spcPts val="600"/>
              </a:spcAft>
            </a:pPr>
            <a:r>
              <a:rPr lang="it-IT" sz="1600" b="1" i="1" dirty="0">
                <a:effectLst/>
                <a:latin typeface="Calibri" panose="020F0502020204030204" pitchFamily="34" charset="0"/>
                <a:ea typeface="Calibri" panose="020F0502020204030204" pitchFamily="34" charset="0"/>
                <a:cs typeface="Times New Roman" panose="02020603050405020304" pitchFamily="18" charset="0"/>
              </a:rPr>
              <a:t>I principali driver per la digitalizzazione </a:t>
            </a:r>
            <a:r>
              <a:rPr lang="it-IT" sz="1600" dirty="0">
                <a:effectLst/>
                <a:latin typeface="Calibri" panose="020F0502020204030204" pitchFamily="34" charset="0"/>
                <a:ea typeface="Calibri" panose="020F0502020204030204" pitchFamily="34" charset="0"/>
                <a:cs typeface="Times New Roman" panose="02020603050405020304" pitchFamily="18" charset="0"/>
              </a:rPr>
              <a:t>delle PMI sono:</a:t>
            </a:r>
            <a:endParaRPr lang="sk-SK" sz="1800" dirty="0">
              <a:latin typeface="Calibri" panose="020F0502020204030204" pitchFamily="34" charset="0"/>
              <a:cs typeface="Times New Roman" panose="02020603050405020304" pitchFamily="18" charset="0"/>
            </a:endParaRPr>
          </a:p>
          <a:p>
            <a:pPr marL="635508" lvl="1" indent="-342900" algn="just">
              <a:lnSpc>
                <a:spcPct val="110000"/>
              </a:lnSpc>
              <a:spcBef>
                <a:spcPts val="0"/>
              </a:spcBef>
              <a:spcAft>
                <a:spcPts val="0"/>
              </a:spcAft>
              <a:buFont typeface="Symbol" panose="05050102010706020507" pitchFamily="18" charset="2"/>
              <a:buChar char=""/>
            </a:pPr>
            <a:r>
              <a:rPr lang="en-GB" dirty="0" err="1">
                <a:latin typeface="Calibri" panose="020F0502020204030204" pitchFamily="34" charset="0"/>
                <a:cs typeface="Times New Roman" panose="02020603050405020304" pitchFamily="18" charset="0"/>
              </a:rPr>
              <a:t>Interno</a:t>
            </a:r>
            <a:r>
              <a:rPr lang="en-GB" dirty="0">
                <a:latin typeface="Calibri" panose="020F0502020204030204" pitchFamily="34" charset="0"/>
                <a:cs typeface="Times New Roman" panose="02020603050405020304" pitchFamily="18" charset="0"/>
              </a:rPr>
              <a:t>:</a:t>
            </a:r>
            <a:endParaRPr lang="sk-SK"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it-IT" sz="1800" dirty="0">
                <a:latin typeface="Calibri" panose="020F0502020204030204" pitchFamily="34" charset="0"/>
                <a:cs typeface="Times New Roman" panose="02020603050405020304" pitchFamily="18" charset="0"/>
              </a:rPr>
              <a:t>consapevolezza della digitalizzazione,</a:t>
            </a:r>
          </a:p>
          <a:p>
            <a:pPr marL="925830" lvl="2" indent="-285750" algn="just">
              <a:lnSpc>
                <a:spcPct val="110000"/>
              </a:lnSpc>
              <a:spcBef>
                <a:spcPts val="0"/>
              </a:spcBef>
              <a:spcAft>
                <a:spcPts val="0"/>
              </a:spcAft>
              <a:buFont typeface="Courier New" panose="02070309020205020404" pitchFamily="49" charset="0"/>
              <a:buChar char="o"/>
            </a:pPr>
            <a:r>
              <a:rPr lang="it-IT" sz="1800" dirty="0">
                <a:latin typeface="Calibri" panose="020F0502020204030204" pitchFamily="34" charset="0"/>
                <a:cs typeface="Times New Roman" panose="02020603050405020304" pitchFamily="18" charset="0"/>
              </a:rPr>
              <a:t>capacità digitali.</a:t>
            </a:r>
            <a:endParaRPr lang="sk-SK" sz="1800" dirty="0">
              <a:latin typeface="Calibri" panose="020F0502020204030204" pitchFamily="34" charset="0"/>
              <a:cs typeface="Times New Roman" panose="02020603050405020304" pitchFamily="18" charset="0"/>
            </a:endParaRPr>
          </a:p>
          <a:p>
            <a:pPr marL="635508" lvl="1" indent="-342900" algn="just">
              <a:lnSpc>
                <a:spcPct val="110000"/>
              </a:lnSpc>
              <a:spcBef>
                <a:spcPts val="0"/>
              </a:spcBef>
              <a:spcAft>
                <a:spcPts val="0"/>
              </a:spcAft>
              <a:buFont typeface="Symbol" panose="05050102010706020507" pitchFamily="18" charset="2"/>
              <a:buChar char=""/>
            </a:pPr>
            <a:r>
              <a:rPr lang="en-GB" dirty="0" err="1">
                <a:latin typeface="Calibri" panose="020F0502020204030204" pitchFamily="34" charset="0"/>
                <a:cs typeface="Times New Roman" panose="02020603050405020304" pitchFamily="18" charset="0"/>
              </a:rPr>
              <a:t>Esterno</a:t>
            </a:r>
            <a:r>
              <a:rPr lang="en-GB" dirty="0">
                <a:latin typeface="Calibri" panose="020F0502020204030204" pitchFamily="34" charset="0"/>
                <a:cs typeface="Times New Roman" panose="02020603050405020304" pitchFamily="18" charset="0"/>
              </a:rPr>
              <a:t>:</a:t>
            </a:r>
            <a:endParaRPr lang="sk-SK"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it-IT" sz="1800" dirty="0">
                <a:latin typeface="Calibri" panose="020F0502020204030204" pitchFamily="34" charset="0"/>
                <a:cs typeface="Times New Roman" panose="02020603050405020304" pitchFamily="18" charset="0"/>
              </a:rPr>
              <a:t>disponibilità di tecnologie digitali,</a:t>
            </a:r>
          </a:p>
          <a:p>
            <a:pPr marL="925830" lvl="2" indent="-285750" algn="just">
              <a:lnSpc>
                <a:spcPct val="110000"/>
              </a:lnSpc>
              <a:spcBef>
                <a:spcPts val="0"/>
              </a:spcBef>
              <a:spcAft>
                <a:spcPts val="0"/>
              </a:spcAft>
              <a:buFont typeface="Courier New" panose="02070309020205020404" pitchFamily="49" charset="0"/>
              <a:buChar char="o"/>
            </a:pPr>
            <a:r>
              <a:rPr lang="it-IT" sz="1800" dirty="0">
                <a:latin typeface="Calibri" panose="020F0502020204030204" pitchFamily="34" charset="0"/>
                <a:cs typeface="Times New Roman" panose="02020603050405020304" pitchFamily="18" charset="0"/>
              </a:rPr>
              <a:t>cambiamenti nel comportamento e nelle aspettative dei clienti,</a:t>
            </a:r>
          </a:p>
          <a:p>
            <a:pPr marL="925830" lvl="2" indent="-285750" algn="just">
              <a:lnSpc>
                <a:spcPct val="110000"/>
              </a:lnSpc>
              <a:spcBef>
                <a:spcPts val="0"/>
              </a:spcBef>
              <a:spcAft>
                <a:spcPts val="0"/>
              </a:spcAft>
              <a:buFont typeface="Courier New" panose="02070309020205020404" pitchFamily="49" charset="0"/>
              <a:buChar char="o"/>
            </a:pPr>
            <a:r>
              <a:rPr lang="it-IT" sz="1800" dirty="0">
                <a:latin typeface="Calibri" panose="020F0502020204030204" pitchFamily="34" charset="0"/>
                <a:cs typeface="Times New Roman" panose="02020603050405020304" pitchFamily="18" charset="0"/>
              </a:rPr>
              <a:t>cambiamenti e tendenze del settore legati alle tecnologie digitali,</a:t>
            </a:r>
          </a:p>
          <a:p>
            <a:pPr marL="925830" lvl="2" indent="-285750" algn="just">
              <a:lnSpc>
                <a:spcPct val="110000"/>
              </a:lnSpc>
              <a:spcBef>
                <a:spcPts val="0"/>
              </a:spcBef>
              <a:spcAft>
                <a:spcPts val="0"/>
              </a:spcAft>
              <a:buFont typeface="Courier New" panose="02070309020205020404" pitchFamily="49" charset="0"/>
              <a:buChar char="o"/>
            </a:pPr>
            <a:r>
              <a:rPr lang="it-IT" sz="1800" dirty="0">
                <a:latin typeface="Calibri" panose="020F0502020204030204" pitchFamily="34" charset="0"/>
                <a:cs typeface="Times New Roman" panose="02020603050405020304" pitchFamily="18" charset="0"/>
              </a:rPr>
              <a:t>cambiare la situazione nella concorrenza,</a:t>
            </a:r>
          </a:p>
          <a:p>
            <a:pPr marL="925830" lvl="2" indent="-285750" algn="just">
              <a:lnSpc>
                <a:spcPct val="110000"/>
              </a:lnSpc>
              <a:spcBef>
                <a:spcPts val="0"/>
              </a:spcBef>
              <a:spcAft>
                <a:spcPts val="0"/>
              </a:spcAft>
              <a:buFont typeface="Courier New" panose="02070309020205020404" pitchFamily="49" charset="0"/>
              <a:buChar char="o"/>
            </a:pPr>
            <a:r>
              <a:rPr lang="it-IT" sz="1800" dirty="0">
                <a:latin typeface="Calibri" panose="020F0502020204030204" pitchFamily="34" charset="0"/>
                <a:cs typeface="Times New Roman" panose="02020603050405020304" pitchFamily="18" charset="0"/>
              </a:rPr>
              <a:t>e cambiamenti nei regolamenti.</a:t>
            </a:r>
            <a:endParaRPr lang="sk-SK" sz="1800" dirty="0">
              <a:latin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6" name="Obrázok 5" descr="Obrázok, na ktorom je text&#10;&#10;Automaticky generovaný popis">
            <a:extLst>
              <a:ext uri="{FF2B5EF4-FFF2-40B4-BE49-F238E27FC236}">
                <a16:creationId xmlns:a16="http://schemas.microsoft.com/office/drawing/2014/main" id="{6B040BFD-F898-632E-6768-80A2658F40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0232" y="2990668"/>
            <a:ext cx="3015448" cy="2563130"/>
          </a:xfrm>
          <a:prstGeom prst="rect">
            <a:avLst/>
          </a:prstGeom>
        </p:spPr>
      </p:pic>
    </p:spTree>
    <p:extLst>
      <p:ext uri="{BB962C8B-B14F-4D97-AF65-F5344CB8AC3E}">
        <p14:creationId xmlns:p14="http://schemas.microsoft.com/office/powerpoint/2010/main" val="2933670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43D5EA-1C8F-487A-5140-7BB88B22ABE2}"/>
              </a:ext>
            </a:extLst>
          </p:cNvPr>
          <p:cNvSpPr>
            <a:spLocks noGrp="1"/>
          </p:cNvSpPr>
          <p:nvPr>
            <p:ph type="title"/>
          </p:nvPr>
        </p:nvSpPr>
        <p:spPr/>
        <p:txBody>
          <a:bodyPr/>
          <a:lstStyle/>
          <a:p>
            <a:r>
              <a:rPr lang="it-IT" dirty="0"/>
              <a:t>Unità 1: Digitalizzazione nelle PMI</a:t>
            </a:r>
            <a:endParaRPr lang="sk-SK" dirty="0"/>
          </a:p>
        </p:txBody>
      </p:sp>
      <p:sp>
        <p:nvSpPr>
          <p:cNvPr id="3" name="Zástupný objekt pre obsah 2">
            <a:extLst>
              <a:ext uri="{FF2B5EF4-FFF2-40B4-BE49-F238E27FC236}">
                <a16:creationId xmlns:a16="http://schemas.microsoft.com/office/drawing/2014/main" id="{7F5D6030-8385-E32E-7233-E4E11843CEF7}"/>
              </a:ext>
            </a:extLst>
          </p:cNvPr>
          <p:cNvSpPr>
            <a:spLocks noGrp="1"/>
          </p:cNvSpPr>
          <p:nvPr>
            <p:ph idx="1"/>
          </p:nvPr>
        </p:nvSpPr>
        <p:spPr/>
        <p:txBody>
          <a:bodyPr>
            <a:normAutofit lnSpcReduction="10000"/>
          </a:bodyPr>
          <a:lstStyle/>
          <a:p>
            <a:pPr algn="just"/>
            <a:r>
              <a:rPr lang="it-IT" sz="1800" b="1" i="1" dirty="0">
                <a:effectLst/>
                <a:latin typeface="Calibri" panose="020F0502020204030204" pitchFamily="34" charset="0"/>
                <a:ea typeface="Calibri" panose="020F0502020204030204" pitchFamily="34" charset="0"/>
                <a:cs typeface="Times New Roman" panose="02020603050405020304" pitchFamily="18" charset="0"/>
              </a:rPr>
              <a:t>Per implementare la digitalizzazione </a:t>
            </a:r>
            <a:r>
              <a:rPr lang="it-IT" sz="1800" dirty="0">
                <a:effectLst/>
                <a:latin typeface="Calibri" panose="020F0502020204030204" pitchFamily="34" charset="0"/>
                <a:ea typeface="Calibri" panose="020F0502020204030204" pitchFamily="34" charset="0"/>
                <a:cs typeface="Times New Roman" panose="02020603050405020304" pitchFamily="18" charset="0"/>
              </a:rPr>
              <a:t>in PMI, è necessario considerare i </a:t>
            </a:r>
            <a:r>
              <a:rPr lang="it-IT" sz="1800" b="1" i="1" dirty="0">
                <a:effectLst/>
                <a:latin typeface="Calibri" panose="020F0502020204030204" pitchFamily="34" charset="0"/>
                <a:ea typeface="Calibri" panose="020F0502020204030204" pitchFamily="34" charset="0"/>
                <a:cs typeface="Times New Roman" panose="02020603050405020304" pitchFamily="18" charset="0"/>
              </a:rPr>
              <a:t>vantaggi</a:t>
            </a:r>
            <a:r>
              <a:rPr lang="it-IT" sz="1800" dirty="0">
                <a:effectLst/>
                <a:latin typeface="Calibri" panose="020F0502020204030204" pitchFamily="34" charset="0"/>
                <a:ea typeface="Calibri" panose="020F0502020204030204" pitchFamily="34" charset="0"/>
                <a:cs typeface="Times New Roman" panose="02020603050405020304" pitchFamily="18" charset="0"/>
              </a:rPr>
              <a:t> che può portare e le implicazioni </a:t>
            </a:r>
            <a:r>
              <a:rPr lang="it-IT" sz="1800" b="1" i="1" dirty="0">
                <a:effectLst/>
                <a:latin typeface="Calibri" panose="020F0502020204030204" pitchFamily="34" charset="0"/>
                <a:ea typeface="Calibri" panose="020F0502020204030204" pitchFamily="34" charset="0"/>
                <a:cs typeface="Times New Roman" panose="02020603050405020304" pitchFamily="18" charset="0"/>
              </a:rPr>
              <a:t>operative appropriate</a:t>
            </a:r>
            <a:r>
              <a:rPr lang="it-IT" sz="1800" dirty="0">
                <a:effectLst/>
                <a:latin typeface="Calibri" panose="020F0502020204030204" pitchFamily="34" charset="0"/>
                <a:ea typeface="Calibri" panose="020F0502020204030204" pitchFamily="34" charset="0"/>
                <a:cs typeface="Times New Roman" panose="02020603050405020304" pitchFamily="18" charset="0"/>
              </a:rPr>
              <a:t> per l'azienda. D'altra parte, l'azienda dovrebbe stabilire capacità di digitalizzazione attraverso condizioni istituzionali, strategia, capitale umano e competenze. Altri fattori provengono dall'ambiente esterno e devono essere analizzati.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b="1" dirty="0">
                <a:effectLst/>
                <a:latin typeface="Calibri" panose="020F0502020204030204" pitchFamily="34" charset="0"/>
                <a:ea typeface="Calibri" panose="020F0502020204030204" pitchFamily="34" charset="0"/>
                <a:cs typeface="Times New Roman" panose="02020603050405020304" pitchFamily="18" charset="0"/>
              </a:rPr>
              <a:t>I modelli di maturità digitale (DMM)</a:t>
            </a:r>
            <a:r>
              <a:rPr lang="it-IT" sz="1800" dirty="0">
                <a:effectLst/>
                <a:latin typeface="Calibri" panose="020F0502020204030204" pitchFamily="34" charset="0"/>
                <a:ea typeface="Calibri" panose="020F0502020204030204" pitchFamily="34" charset="0"/>
                <a:cs typeface="Times New Roman" panose="02020603050405020304" pitchFamily="18" charset="0"/>
              </a:rPr>
              <a:t> possono aiutarti in questo processo e consentire la digitalizzazione.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it-IT" sz="1800" b="1" i="1" dirty="0">
                <a:effectLst/>
                <a:latin typeface="Calibri" panose="020F0502020204030204" pitchFamily="34" charset="0"/>
                <a:ea typeface="Calibri" panose="020F0502020204030204" pitchFamily="34" charset="0"/>
                <a:cs typeface="Times New Roman" panose="02020603050405020304" pitchFamily="18" charset="0"/>
              </a:rPr>
              <a:t>Il modello di maturità digitale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è un framework utilizzato per valutare e comprendere l'attuale livello di maturità digitale di un'azienda</a:t>
            </a:r>
            <a:r>
              <a:rPr lang="it-IT" sz="1800" dirty="0">
                <a:effectLst/>
                <a:latin typeface="Calibri" panose="020F0502020204030204" pitchFamily="34" charset="0"/>
                <a:ea typeface="Calibri" panose="020F0502020204030204" pitchFamily="34" charset="0"/>
                <a:cs typeface="Times New Roman" panose="02020603050405020304" pitchFamily="18" charset="0"/>
              </a:rPr>
              <a:t>. Esistono diversi modelli di maturità digitale con diversi ambiti, punti di vista e metriche per misurare il successo. Possono aiutare a identificare le lacune, stabilire aree chiave su cui concentrarsi e determinare da dove iniziare.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k-SK" sz="1800" dirty="0">
                <a:effectLst/>
                <a:latin typeface="Calibri" panose="020F0502020204030204" pitchFamily="34" charset="0"/>
                <a:ea typeface="Calibri" panose="020F0502020204030204" pitchFamily="34" charset="0"/>
                <a:cs typeface="Times New Roman" panose="02020603050405020304" pitchFamily="18" charset="0"/>
              </a:rPr>
              <a:t>Verifica DMM gratuiti disponibili: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Deloitte DMM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OECD DMM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Digital Maturity Framework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Tree>
    <p:extLst>
      <p:ext uri="{BB962C8B-B14F-4D97-AF65-F5344CB8AC3E}">
        <p14:creationId xmlns:p14="http://schemas.microsoft.com/office/powerpoint/2010/main" val="2014451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66AB737-56AB-D2A7-15D4-1DBE10FEE20A}"/>
              </a:ext>
            </a:extLst>
          </p:cNvPr>
          <p:cNvSpPr>
            <a:spLocks noGrp="1"/>
          </p:cNvSpPr>
          <p:nvPr>
            <p:ph sz="half" idx="1"/>
          </p:nvPr>
        </p:nvSpPr>
        <p:spPr/>
        <p:txBody>
          <a:bodyPr>
            <a:normAutofit fontScale="77500" lnSpcReduction="20000"/>
          </a:bodyPr>
          <a:lstStyle/>
          <a:p>
            <a:pPr marL="342900" lvl="0" indent="-342900" algn="just">
              <a:lnSpc>
                <a:spcPct val="107000"/>
              </a:lnSpc>
              <a:spcAft>
                <a:spcPts val="800"/>
              </a:spcAft>
              <a:buFont typeface="Symbol" panose="05050102010706020507" pitchFamily="18" charset="2"/>
              <a:buChar char=""/>
            </a:pPr>
            <a:r>
              <a:rPr lang="en-GB" sz="1800" b="1" i="1" dirty="0" err="1">
                <a:effectLst/>
                <a:latin typeface="Calibri" panose="020F0502020204030204" pitchFamily="34" charset="0"/>
                <a:ea typeface="Calibri" panose="020F0502020204030204" pitchFamily="34" charset="0"/>
                <a:cs typeface="Times New Roman" panose="02020603050405020304" pitchFamily="18" charset="0"/>
              </a:rPr>
              <a:t>Efficienza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L'efficienza si riferisce in genere alla riduzione dei costi in vari modi, miglioramenti dei processi al di là della riduzione dei costi con conseguente miglioramento della qualità, del design, della velocità, dei benefici ambientali, della protezione sul lavoro, ecc., e crescita di valore aggiunto che crea spazio per margine più alto.</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i="1" dirty="0" err="1">
                <a:effectLst/>
                <a:latin typeface="Calibri" panose="020F0502020204030204" pitchFamily="34" charset="0"/>
                <a:ea typeface="Calibri" panose="020F0502020204030204" pitchFamily="34" charset="0"/>
                <a:cs typeface="Times New Roman" panose="02020603050405020304" pitchFamily="18" charset="0"/>
              </a:rPr>
              <a:t>Cliente</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Questa area di vantaggi include una migliore comprensione delle preferenze dei clienti attraverso la raccolta di big data, l'uso dell'analisi dei dati, il feedback immediato e l'accesso più facile e veloce a una grande quantità di informazioni. Una migliore comprensione delle preferenze dei clienti e dei modi semplici per comunicare ciò che i clienti vogliono, portano a una maggiore personalizzazione dei prodotti e dei servizi delle aziende.</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4" name="Marcador de contenido 3">
            <a:extLst>
              <a:ext uri="{FF2B5EF4-FFF2-40B4-BE49-F238E27FC236}">
                <a16:creationId xmlns:a16="http://schemas.microsoft.com/office/drawing/2014/main" id="{004170AC-8D3F-2A0E-4BA1-4A373DEF9E09}"/>
              </a:ext>
            </a:extLst>
          </p:cNvPr>
          <p:cNvSpPr>
            <a:spLocks noGrp="1"/>
          </p:cNvSpPr>
          <p:nvPr>
            <p:ph sz="half" idx="2"/>
          </p:nvPr>
        </p:nvSpPr>
        <p:spPr/>
        <p:txBody>
          <a:bodyPr>
            <a:normAutofit fontScale="77500" lnSpcReduction="20000"/>
          </a:bodyPr>
          <a:lstStyle/>
          <a:p>
            <a:pPr marL="342900" lvl="0" indent="-342900" algn="just">
              <a:lnSpc>
                <a:spcPct val="107000"/>
              </a:lnSpc>
              <a:spcAft>
                <a:spcPts val="800"/>
              </a:spcAft>
              <a:buFont typeface="Symbol" panose="05050102010706020507" pitchFamily="18" charset="2"/>
              <a:buChar char=""/>
            </a:pPr>
            <a:r>
              <a:rPr lang="en-GB" sz="1800" b="1" i="1" dirty="0" err="1">
                <a:effectLst/>
                <a:latin typeface="Calibri" panose="020F0502020204030204" pitchFamily="34" charset="0"/>
                <a:ea typeface="Calibri" panose="020F0502020204030204" pitchFamily="34" charset="0"/>
                <a:cs typeface="Times New Roman" panose="02020603050405020304" pitchFamily="18" charset="0"/>
              </a:rPr>
              <a:t>Flessibilità</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2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La flessibilità di MSMES si manifesta nell'uso più ampio del lavoro a distanza (strumenti per il lavoro a distanza), nella facilità e versatilità del marketing (ad esempio,social media, big data, servizi automatizzati) e nella facilità di acquisizione o coinvolgimento di clienti e diversi stakeholder (ad esempio, siti Web,blog, AI).</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i="1" dirty="0" err="1">
                <a:effectLst/>
                <a:latin typeface="Calibri" panose="020F0502020204030204" pitchFamily="34" charset="0"/>
                <a:ea typeface="Calibri" panose="020F0502020204030204" pitchFamily="34" charset="0"/>
                <a:cs typeface="Times New Roman" panose="02020603050405020304" pitchFamily="18" charset="0"/>
              </a:rPr>
              <a:t>Miglioramenti</a:t>
            </a:r>
            <a:r>
              <a:rPr lang="en-GB" sz="18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i="1" dirty="0" err="1">
                <a:effectLst/>
                <a:latin typeface="Calibri" panose="020F0502020204030204" pitchFamily="34" charset="0"/>
                <a:ea typeface="Calibri" panose="020F0502020204030204" pitchFamily="34" charset="0"/>
                <a:cs typeface="Times New Roman" panose="02020603050405020304" pitchFamily="18" charset="0"/>
              </a:rPr>
              <a:t>della</a:t>
            </a:r>
            <a:r>
              <a:rPr lang="en-GB" sz="18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i="1" dirty="0" err="1">
                <a:effectLst/>
                <a:latin typeface="Calibri" panose="020F0502020204030204" pitchFamily="34" charset="0"/>
                <a:ea typeface="Calibri" panose="020F0502020204030204" pitchFamily="34" charset="0"/>
                <a:cs typeface="Times New Roman" panose="02020603050405020304" pitchFamily="18" charset="0"/>
              </a:rPr>
              <a:t>gestione</a:t>
            </a:r>
            <a:r>
              <a:rPr lang="en-GB" sz="18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i="1" dirty="0" err="1">
                <a:effectLst/>
                <a:latin typeface="Calibri" panose="020F0502020204030204" pitchFamily="34" charset="0"/>
                <a:ea typeface="Calibri" panose="020F0502020204030204" pitchFamily="34" charset="0"/>
                <a:cs typeface="Times New Roman" panose="02020603050405020304" pitchFamily="18" charset="0"/>
              </a:rPr>
              <a:t>generale</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latin typeface="Calibri" panose="020F0502020204030204" pitchFamily="34" charset="0"/>
                <a:ea typeface="Calibri" panose="020F0502020204030204" pitchFamily="34" charset="0"/>
                <a:cs typeface="Times New Roman" panose="02020603050405020304" pitchFamily="18" charset="0"/>
              </a:rPr>
              <a:t>Rappresenta una maggiore disponibilità di informazioni e documenti, adeguamenti alla gestione del business e dei processi correlati, una migliore consapevolezza delle tendenze attuali e future nello sviluppo del business, una migliore gestione del rischio, professionalità, accelerazione dei processi decisionali e maggiore flessibilità produttiva (ad esempio, big data, AI, IoT, servizi cloud). È anche possibile valorizzare diversi aspetti di un'azienda basati sull'analisi dei big data.</a:t>
            </a:r>
            <a:endParaRPr lang="es-ES" dirty="0"/>
          </a:p>
        </p:txBody>
      </p:sp>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br>
              <a:rPr lang="en-US" sz="2800" dirty="0"/>
            </a:br>
            <a:r>
              <a:rPr lang="it-IT" sz="4000" b="1" dirty="0"/>
              <a:t>Unità 1: Digitalizzazione nelle PMI Sezione </a:t>
            </a:r>
            <a:br>
              <a:rPr lang="it-IT" sz="2800" dirty="0"/>
            </a:br>
            <a:r>
              <a:rPr lang="it-IT" sz="2800" dirty="0"/>
              <a:t>1.1: Vantaggi della digitalizzazione per le PMI</a:t>
            </a:r>
            <a:endParaRPr lang="en-GB"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78487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Unità 1: Digitalizzazione nelle PMI Sezione </a:t>
            </a:r>
            <a:br>
              <a:rPr lang="it-IT" sz="2800" dirty="0"/>
            </a:br>
            <a:r>
              <a:rPr lang="it-IT" sz="2800" dirty="0"/>
              <a:t>1.1: Vantaggi della digitalizzazione per le PMI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algn="just">
              <a:lnSpc>
                <a:spcPct val="107000"/>
              </a:lnSpc>
              <a:spcBef>
                <a:spcPts val="0"/>
              </a:spcBef>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Le implicazioni operative per le PMI al fine di perseguire la digitalizzazione sono:</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spcAft>
                <a:spcPts val="800"/>
              </a:spcAft>
              <a:buFont typeface="Symbol" panose="05050102010706020507" pitchFamily="18" charset="2"/>
              <a:buChar char=""/>
            </a:pPr>
            <a:r>
              <a:rPr lang="it-IT" dirty="0">
                <a:effectLst/>
                <a:latin typeface="Calibri" panose="020F0502020204030204" pitchFamily="34" charset="0"/>
                <a:ea typeface="Calibri" panose="020F0502020204030204" pitchFamily="34" charset="0"/>
                <a:cs typeface="Times New Roman" panose="02020603050405020304" pitchFamily="18" charset="0"/>
              </a:rPr>
              <a:t>sviluppare le competenze e le capacità digitali necessarie all'interno di un'azienda,</a:t>
            </a:r>
          </a:p>
          <a:p>
            <a:pPr marL="635508" lvl="1" indent="-342900" algn="just">
              <a:lnSpc>
                <a:spcPct val="107000"/>
              </a:lnSpc>
              <a:spcBef>
                <a:spcPts val="0"/>
              </a:spcBef>
              <a:spcAft>
                <a:spcPts val="800"/>
              </a:spcAft>
              <a:buFont typeface="Symbol" panose="05050102010706020507" pitchFamily="18" charset="2"/>
              <a:buChar char=""/>
            </a:pPr>
            <a:r>
              <a:rPr lang="it-IT" dirty="0">
                <a:effectLst/>
                <a:latin typeface="Calibri" panose="020F0502020204030204" pitchFamily="34" charset="0"/>
                <a:ea typeface="Calibri" panose="020F0502020204030204" pitchFamily="34" charset="0"/>
                <a:cs typeface="Times New Roman" panose="02020603050405020304" pitchFamily="18" charset="0"/>
              </a:rPr>
              <a:t>costruire e promuovere la consapevolezza digitale sia tra proprietari / manager che tra dipendenti,</a:t>
            </a:r>
          </a:p>
          <a:p>
            <a:pPr marL="635508" lvl="1" indent="-342900" algn="just">
              <a:lnSpc>
                <a:spcPct val="107000"/>
              </a:lnSpc>
              <a:spcBef>
                <a:spcPts val="0"/>
              </a:spcBef>
              <a:spcAft>
                <a:spcPts val="800"/>
              </a:spcAft>
              <a:buFont typeface="Symbol" panose="05050102010706020507" pitchFamily="18" charset="2"/>
              <a:buChar char=""/>
            </a:pPr>
            <a:r>
              <a:rPr lang="it-IT" dirty="0">
                <a:effectLst/>
                <a:latin typeface="Calibri" panose="020F0502020204030204" pitchFamily="34" charset="0"/>
                <a:ea typeface="Calibri" panose="020F0502020204030204" pitchFamily="34" charset="0"/>
                <a:cs typeface="Times New Roman" panose="02020603050405020304" pitchFamily="18" charset="0"/>
              </a:rPr>
              <a:t>acquisire risorse di innovazione per introdurre diversi aspetti della digitalizzazione,</a:t>
            </a:r>
          </a:p>
          <a:p>
            <a:pPr marL="635508" lvl="1" indent="-342900" algn="just">
              <a:lnSpc>
                <a:spcPct val="107000"/>
              </a:lnSpc>
              <a:spcBef>
                <a:spcPts val="0"/>
              </a:spcBef>
              <a:spcAft>
                <a:spcPts val="800"/>
              </a:spcAft>
              <a:buFont typeface="Symbol" panose="05050102010706020507" pitchFamily="18" charset="2"/>
              <a:buChar char=""/>
            </a:pPr>
            <a:r>
              <a:rPr lang="it-IT" dirty="0">
                <a:effectLst/>
                <a:latin typeface="Calibri" panose="020F0502020204030204" pitchFamily="34" charset="0"/>
                <a:ea typeface="Calibri" panose="020F0502020204030204" pitchFamily="34" charset="0"/>
                <a:cs typeface="Times New Roman" panose="02020603050405020304" pitchFamily="18" charset="0"/>
              </a:rPr>
              <a:t>costruire una cultura organizzativa favorevole al cambiamento, </a:t>
            </a:r>
          </a:p>
          <a:p>
            <a:pPr marL="635508" lvl="1" indent="-342900" algn="just">
              <a:lnSpc>
                <a:spcPct val="107000"/>
              </a:lnSpc>
              <a:spcBef>
                <a:spcPts val="0"/>
              </a:spcBef>
              <a:spcAft>
                <a:spcPts val="800"/>
              </a:spcAft>
              <a:buFont typeface="Symbol" panose="05050102010706020507" pitchFamily="18" charset="2"/>
              <a:buChar char=""/>
            </a:pPr>
            <a:r>
              <a:rPr lang="it-IT" dirty="0">
                <a:effectLst/>
                <a:latin typeface="Calibri" panose="020F0502020204030204" pitchFamily="34" charset="0"/>
                <a:ea typeface="Calibri" panose="020F0502020204030204" pitchFamily="34" charset="0"/>
                <a:cs typeface="Times New Roman" panose="02020603050405020304" pitchFamily="18" charset="0"/>
              </a:rPr>
              <a:t>all'apprendimento e all'acquisizione di nuove capacità,</a:t>
            </a:r>
          </a:p>
          <a:p>
            <a:pPr marL="635508" lvl="1" indent="-342900" algn="just">
              <a:lnSpc>
                <a:spcPct val="107000"/>
              </a:lnSpc>
              <a:spcBef>
                <a:spcPts val="0"/>
              </a:spcBef>
              <a:spcAft>
                <a:spcPts val="800"/>
              </a:spcAft>
              <a:buFont typeface="Symbol" panose="05050102010706020507" pitchFamily="18" charset="2"/>
              <a:buChar char=""/>
            </a:pPr>
            <a:r>
              <a:rPr lang="it-IT" dirty="0">
                <a:effectLst/>
                <a:latin typeface="Calibri" panose="020F0502020204030204" pitchFamily="34" charset="0"/>
                <a:ea typeface="Calibri" panose="020F0502020204030204" pitchFamily="34" charset="0"/>
                <a:cs typeface="Times New Roman" panose="02020603050405020304" pitchFamily="18" charset="0"/>
              </a:rPr>
              <a:t>utilizzare l'infrastruttura digitale esistente,</a:t>
            </a:r>
          </a:p>
          <a:p>
            <a:pPr marL="635508" lvl="1" indent="-342900" algn="just">
              <a:lnSpc>
                <a:spcPct val="107000"/>
              </a:lnSpc>
              <a:spcBef>
                <a:spcPts val="0"/>
              </a:spcBef>
              <a:spcAft>
                <a:spcPts val="800"/>
              </a:spcAft>
              <a:buFont typeface="Symbol" panose="05050102010706020507" pitchFamily="18" charset="2"/>
              <a:buChar char=""/>
            </a:pPr>
            <a:r>
              <a:rPr lang="it-IT" dirty="0">
                <a:effectLst/>
                <a:latin typeface="Calibri" panose="020F0502020204030204" pitchFamily="34" charset="0"/>
                <a:ea typeface="Calibri" panose="020F0502020204030204" pitchFamily="34" charset="0"/>
                <a:cs typeface="Times New Roman" panose="02020603050405020304" pitchFamily="18" charset="0"/>
              </a:rPr>
              <a:t>mantenere una panoramica delle condizioni di mercato e della concorrenza,</a:t>
            </a:r>
          </a:p>
          <a:p>
            <a:pPr marL="635508" lvl="1" indent="-342900" algn="just">
              <a:lnSpc>
                <a:spcPct val="107000"/>
              </a:lnSpc>
              <a:spcBef>
                <a:spcPts val="0"/>
              </a:spcBef>
              <a:spcAft>
                <a:spcPts val="800"/>
              </a:spcAft>
              <a:buFont typeface="Symbol" panose="05050102010706020507" pitchFamily="18" charset="2"/>
              <a:buChar char=""/>
            </a:pPr>
            <a:r>
              <a:rPr lang="it-IT" dirty="0">
                <a:effectLst/>
                <a:latin typeface="Calibri" panose="020F0502020204030204" pitchFamily="34" charset="0"/>
                <a:ea typeface="Calibri" panose="020F0502020204030204" pitchFamily="34" charset="0"/>
                <a:cs typeface="Times New Roman" panose="02020603050405020304" pitchFamily="18" charset="0"/>
              </a:rPr>
              <a:t>per stare al passo con le tecnologie digitali,seguire i cambiamenti digitali nel settore.</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77539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fr-FR" sz="2800" dirty="0"/>
            </a:br>
            <a:r>
              <a:rPr lang="it-IT" sz="4000" b="1" dirty="0"/>
              <a:t>Unità 1: Digitalizzazione nelle PMI Sezione </a:t>
            </a:r>
            <a:br>
              <a:rPr lang="it-IT" sz="2800" dirty="0"/>
            </a:br>
            <a:r>
              <a:rPr lang="it-IT" sz="2800" dirty="0"/>
              <a:t>1.2: Canali di comunicazione digitale per le PMI</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lnSpcReduction="10000"/>
          </a:bodyPr>
          <a:lstStyle/>
          <a:p>
            <a:pPr algn="just">
              <a:lnSpc>
                <a:spcPct val="107000"/>
              </a:lnSpc>
              <a:spcAft>
                <a:spcPts val="800"/>
              </a:spcAft>
            </a:pPr>
            <a:r>
              <a:rPr lang="it-IT" sz="1800" b="1" i="1" dirty="0">
                <a:effectLst/>
                <a:latin typeface="Calibri" panose="020F0502020204030204" pitchFamily="34" charset="0"/>
                <a:ea typeface="Calibri" panose="020F0502020204030204" pitchFamily="34" charset="0"/>
                <a:cs typeface="Times New Roman" panose="02020603050405020304" pitchFamily="18" charset="0"/>
              </a:rPr>
              <a:t>Cos'è il canale di comunicazione digitale?</a:t>
            </a:r>
            <a:endParaRPr lang="sk-SK" sz="1800" b="1"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i="1" dirty="0">
                <a:effectLst/>
                <a:latin typeface="Calibri" panose="020F0502020204030204" pitchFamily="34" charset="0"/>
                <a:ea typeface="Calibri" panose="020F0502020204030204" pitchFamily="34" charset="0"/>
                <a:cs typeface="Times New Roman" panose="02020603050405020304" pitchFamily="18" charset="0"/>
              </a:rPr>
              <a:t>Un canale di comunicazione digitale è una forma di media che consente l'interazione con un'altra persona o molte persone che utilizzano Internet allo stesso tempo.</a:t>
            </a:r>
            <a:endParaRPr lang="sk-SK"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L'uso dei canali di comunicazione digitale è stato diffuso tra le </a:t>
            </a:r>
            <a:r>
              <a:rPr lang="es-MX" sz="1800" dirty="0">
                <a:latin typeface="Calibri" panose="020F0502020204030204" pitchFamily="34" charset="0"/>
                <a:ea typeface="Calibri" panose="020F0502020204030204" pitchFamily="34" charset="0"/>
                <a:cs typeface="Times New Roman" panose="02020603050405020304" pitchFamily="18" charset="0"/>
              </a:rPr>
              <a:t>PMI</a:t>
            </a:r>
            <a:r>
              <a:rPr lang="it-IT" sz="1800" dirty="0">
                <a:effectLst/>
                <a:latin typeface="Calibri" panose="020F0502020204030204" pitchFamily="34" charset="0"/>
                <a:ea typeface="Calibri" panose="020F0502020204030204" pitchFamily="34" charset="0"/>
                <a:cs typeface="Times New Roman" panose="02020603050405020304" pitchFamily="18" charset="0"/>
              </a:rPr>
              <a:t> durante la pandemia, nella misura in cui il loro focus operativo lo ha permesso. Questa tendenza persiste in quanto è molto efficace ed efficiente nel tempo.</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In questa sezione, presentiamo </a:t>
            </a:r>
            <a:r>
              <a:rPr lang="it-IT" sz="1800" b="1" i="1" dirty="0">
                <a:effectLst/>
                <a:latin typeface="Calibri" panose="020F0502020204030204" pitchFamily="34" charset="0"/>
                <a:ea typeface="Calibri" panose="020F0502020204030204" pitchFamily="34" charset="0"/>
                <a:cs typeface="Times New Roman" panose="02020603050405020304" pitchFamily="18" charset="0"/>
              </a:rPr>
              <a:t>strumenti utili per una comunicazione digitale efficace</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Tuttavia, ci sono due tipi di canali di comunicazione digitale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Courier New" panose="02070309020205020404" pitchFamily="49" charset="0"/>
              <a:buChar char="o"/>
            </a:pPr>
            <a:r>
              <a:rPr lang="it-IT" dirty="0">
                <a:effectLst/>
                <a:latin typeface="Calibri" panose="020F0502020204030204" pitchFamily="34" charset="0"/>
                <a:ea typeface="Calibri" panose="020F0502020204030204" pitchFamily="34" charset="0"/>
                <a:cs typeface="Times New Roman" panose="02020603050405020304" pitchFamily="18" charset="0"/>
              </a:rPr>
              <a:t>Canali di comunicazione digitali </a:t>
            </a:r>
            <a:r>
              <a:rPr lang="it-IT" b="1" dirty="0">
                <a:effectLst/>
                <a:latin typeface="Calibri" panose="020F0502020204030204" pitchFamily="34" charset="0"/>
                <a:ea typeface="Calibri" panose="020F0502020204030204" pitchFamily="34" charset="0"/>
                <a:cs typeface="Times New Roman" panose="02020603050405020304" pitchFamily="18" charset="0"/>
              </a:rPr>
              <a:t>esterni</a:t>
            </a:r>
          </a:p>
          <a:p>
            <a:pPr lvl="1" algn="just">
              <a:lnSpc>
                <a:spcPct val="107000"/>
              </a:lnSpc>
              <a:spcAft>
                <a:spcPts val="800"/>
              </a:spcAft>
              <a:buFont typeface="Courier New" panose="02070309020205020404" pitchFamily="49" charset="0"/>
              <a:buChar char="o"/>
            </a:pPr>
            <a:r>
              <a:rPr lang="it-IT" dirty="0">
                <a:effectLst/>
                <a:latin typeface="Calibri" panose="020F0502020204030204" pitchFamily="34" charset="0"/>
                <a:ea typeface="Calibri" panose="020F0502020204030204" pitchFamily="34" charset="0"/>
                <a:cs typeface="Times New Roman" panose="02020603050405020304" pitchFamily="18" charset="0"/>
              </a:rPr>
              <a:t>Canali di comunicazione digitali </a:t>
            </a:r>
            <a:r>
              <a:rPr lang="it-IT" b="1" dirty="0">
                <a:effectLst/>
                <a:latin typeface="Calibri" panose="020F0502020204030204" pitchFamily="34" charset="0"/>
                <a:ea typeface="Calibri" panose="020F0502020204030204" pitchFamily="34" charset="0"/>
                <a:cs typeface="Times New Roman" panose="02020603050405020304" pitchFamily="18" charset="0"/>
              </a:rPr>
              <a:t>interni</a:t>
            </a:r>
            <a:endParaRPr lang="sk-SK"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985181156"/>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1004</TotalTime>
  <Words>4176</Words>
  <Application>Microsoft Office PowerPoint</Application>
  <PresentationFormat>Widescreen</PresentationFormat>
  <Paragraphs>215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Calibri Light</vt:lpstr>
      <vt:lpstr>Courier New</vt:lpstr>
      <vt:lpstr>Symbol</vt:lpstr>
      <vt:lpstr>system-ui</vt:lpstr>
      <vt:lpstr>Retrospektíva</vt:lpstr>
      <vt:lpstr>Digitalizzazione e apprendimento online</vt:lpstr>
      <vt:lpstr>Obiettivi e obiettivi</vt:lpstr>
      <vt:lpstr>Indice</vt:lpstr>
      <vt:lpstr>Unità 1: Digitalizzazione nelle PMI</vt:lpstr>
      <vt:lpstr>Unità 1: Digitalizzazione nelle PMI</vt:lpstr>
      <vt:lpstr>Unità 1: Digitalizzazione nelle PMI</vt:lpstr>
      <vt:lpstr> Unità 1: Digitalizzazione nelle PMI Sezione  1.1: Vantaggi della digitalizzazione per le PMI</vt:lpstr>
      <vt:lpstr> Unità 1: Digitalizzazione nelle PMI Sezione  1.1: Vantaggi della digitalizzazione per le PMI</vt:lpstr>
      <vt:lpstr> Unità 1: Digitalizzazione nelle PMI Sezione  1.2: Canali di comunicazione digitale per le PMI</vt:lpstr>
      <vt:lpstr> Unità 1: Digitalizzazione nelle PMI  Sezione 1.2: Canali di comunicazione digitale per le PMI</vt:lpstr>
      <vt:lpstr> Unità 1: Digitalizzazione nelle PMI Sezione  1.2: Canali di comunicazione digitale per le PMI</vt:lpstr>
      <vt:lpstr> Unità 1: Digitalizzazione in PMI Sezione  1.3: Strumenti per il lavoro remoto e la collaborazione virtuale</vt:lpstr>
      <vt:lpstr> Unità 1: Digitalizzazione in PMI  Sezione 1.3: Strumenti per il lavoro remoto e la collaborazione virtuale</vt:lpstr>
      <vt:lpstr>Unità 2: Apprendimento online</vt:lpstr>
      <vt:lpstr> Unità 2: Apprendimento online Sezione  2.1: Piattaforme per l'apprendimento online</vt:lpstr>
      <vt:lpstr> Unità 2: Apprendimento online Sezione  2.1: Piattaforme per l'apprendimento online</vt:lpstr>
      <vt:lpstr> Unità 2: Apprendimento online Sezione  2.2: Raccomandazioni dei corsi online per l'adozione delle MSME</vt:lpstr>
      <vt:lpstr> Unità 2: Apprendimento online  Sezione 2.2: Raccomandazioni dei corsi online per l'adozione delle MSME</vt:lpstr>
      <vt:lpstr>Riassumendo</vt:lpstr>
      <vt:lpstr>Domande di autovalutazione</vt:lpstr>
      <vt:lpstr>Domande di autovalutazione: soluzioni</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francesca chiavaroli</cp:lastModifiedBy>
  <cp:revision>56</cp:revision>
  <dcterms:created xsi:type="dcterms:W3CDTF">2021-11-14T20:46:17Z</dcterms:created>
  <dcterms:modified xsi:type="dcterms:W3CDTF">2023-02-18T22:15:35Z</dcterms:modified>
</cp:coreProperties>
</file>