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57" r:id="rId5"/>
    <p:sldId id="276" r:id="rId6"/>
    <p:sldId id="263" r:id="rId7"/>
    <p:sldId id="281" r:id="rId8"/>
    <p:sldId id="280" r:id="rId9"/>
    <p:sldId id="283" r:id="rId10"/>
    <p:sldId id="284" r:id="rId11"/>
    <p:sldId id="279" r:id="rId12"/>
    <p:sldId id="282" r:id="rId13"/>
    <p:sldId id="271" r:id="rId14"/>
    <p:sldId id="285" r:id="rId15"/>
    <p:sldId id="287" r:id="rId16"/>
    <p:sldId id="288" r:id="rId17"/>
    <p:sldId id="300" r:id="rId18"/>
    <p:sldId id="289" r:id="rId19"/>
    <p:sldId id="299" r:id="rId20"/>
    <p:sldId id="296" r:id="rId21"/>
    <p:sldId id="297" r:id="rId22"/>
    <p:sldId id="298" r:id="rId23"/>
    <p:sldId id="273" r:id="rId24"/>
    <p:sldId id="291" r:id="rId25"/>
    <p:sldId id="292" r:id="rId26"/>
    <p:sldId id="266" r:id="rId27"/>
    <p:sldId id="268" r:id="rId28"/>
    <p:sldId id="301" r:id="rId29"/>
    <p:sldId id="26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ušková Hana" initials="PH" lastIdx="3" clrIdx="0">
    <p:extLst>
      <p:ext uri="{19B8F6BF-5375-455C-9EA6-DF929625EA0E}">
        <p15:presenceInfo xmlns:p15="http://schemas.microsoft.com/office/powerpoint/2012/main" userId="S-1-5-21-2383597489-2197158559-1002493431-3102" providerId="AD"/>
      </p:ext>
    </p:extLst>
  </p:cmAuthor>
  <p:cmAuthor id="2" name="gavalcova" initials="g" lastIdx="2" clrIdx="1">
    <p:extLst>
      <p:ext uri="{19B8F6BF-5375-455C-9EA6-DF929625EA0E}">
        <p15:presenceInfo xmlns:p15="http://schemas.microsoft.com/office/powerpoint/2012/main" userId="S-1-5-21-2383597489-2197158559-1002493431-12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1" autoAdjust="0"/>
    <p:restoredTop sz="94660"/>
  </p:normalViewPr>
  <p:slideViewPr>
    <p:cSldViewPr snapToGrid="0">
      <p:cViewPr varScale="1">
        <p:scale>
          <a:sx n="91" d="100"/>
          <a:sy n="91" d="100"/>
        </p:scale>
        <p:origin x="63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baseline="0">
                <a:solidFill>
                  <a:schemeClr val="tx1">
                    <a:lumMod val="75000"/>
                    <a:lumOff val="25000"/>
                  </a:schemeClr>
                </a:solidFill>
                <a:latin typeface="+mn-lt"/>
                <a:ea typeface="+mn-ea"/>
                <a:cs typeface="+mn-cs"/>
              </a:defRPr>
            </a:pPr>
            <a:r>
              <a:rPr lang="en-GB" baseline="0">
                <a:solidFill>
                  <a:schemeClr val="tx1">
                    <a:lumMod val="75000"/>
                    <a:lumOff val="25000"/>
                  </a:schemeClr>
                </a:solidFill>
              </a:rPr>
              <a:t>Ataques más comunes a MiPymes europeas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Hoja1!$A$10:$A$16</c:f>
              <c:strCache>
                <c:ptCount val="7"/>
                <c:pt idx="0">
                  <c:v>Phishing</c:v>
                </c:pt>
                <c:pt idx="1">
                  <c:v>Ataques en la web</c:v>
                </c:pt>
                <c:pt idx="2">
                  <c:v>Malware general</c:v>
                </c:pt>
                <c:pt idx="3">
                  <c:v>Infiltrado malicioso</c:v>
                </c:pt>
                <c:pt idx="4">
                  <c:v>Denegación de servicio</c:v>
                </c:pt>
                <c:pt idx="5">
                  <c:v>Ingeniería social</c:v>
                </c:pt>
                <c:pt idx="6">
                  <c:v>Dispositivos comprometidos/robados</c:v>
                </c:pt>
              </c:strCache>
            </c:strRef>
          </c:cat>
          <c:val>
            <c:numRef>
              <c:f>Hoja1!$B$10:$B$16</c:f>
              <c:numCache>
                <c:formatCode>0%</c:formatCode>
                <c:ptCount val="7"/>
                <c:pt idx="0">
                  <c:v>0.41</c:v>
                </c:pt>
                <c:pt idx="1">
                  <c:v>0.4</c:v>
                </c:pt>
                <c:pt idx="2">
                  <c:v>0.39</c:v>
                </c:pt>
                <c:pt idx="3">
                  <c:v>0.19</c:v>
                </c:pt>
                <c:pt idx="4">
                  <c:v>0.12</c:v>
                </c:pt>
                <c:pt idx="5">
                  <c:v>0.11</c:v>
                </c:pt>
                <c:pt idx="6">
                  <c:v>7.0000000000000007E-2</c:v>
                </c:pt>
              </c:numCache>
            </c:numRef>
          </c:val>
          <c:extLst>
            <c:ext xmlns:c16="http://schemas.microsoft.com/office/drawing/2014/chart" uri="{C3380CC4-5D6E-409C-BE32-E72D297353CC}">
              <c16:uniqueId val="{00000000-10BF-4EEE-995A-D43821AB6FE8}"/>
            </c:ext>
          </c:extLst>
        </c:ser>
        <c:dLbls>
          <c:dLblPos val="outEnd"/>
          <c:showLegendKey val="0"/>
          <c:showVal val="0"/>
          <c:showCatName val="0"/>
          <c:showSerName val="0"/>
          <c:showPercent val="0"/>
          <c:showBubbleSize val="0"/>
        </c:dLbls>
        <c:gapWidth val="100"/>
        <c:axId val="1604767408"/>
        <c:axId val="1604761584"/>
      </c:barChart>
      <c:catAx>
        <c:axId val="160476740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75000"/>
                    <a:lumOff val="25000"/>
                  </a:schemeClr>
                </a:solidFill>
                <a:latin typeface="+mn-lt"/>
                <a:ea typeface="+mn-ea"/>
                <a:cs typeface="+mn-cs"/>
              </a:defRPr>
            </a:pPr>
            <a:endParaRPr lang="en-US"/>
          </a:p>
        </c:txPr>
        <c:crossAx val="1604761584"/>
        <c:crosses val="autoZero"/>
        <c:auto val="1"/>
        <c:lblAlgn val="ctr"/>
        <c:lblOffset val="100"/>
        <c:noMultiLvlLbl val="0"/>
      </c:catAx>
      <c:valAx>
        <c:axId val="1604761584"/>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1604767408"/>
        <c:crosses val="autoZero"/>
        <c:crossBetween val="between"/>
      </c:valAx>
      <c:spPr>
        <a:noFill/>
        <a:ln>
          <a:noFill/>
        </a:ln>
        <a:effectLst/>
      </c:spPr>
    </c:plotArea>
    <c:plotVisOnly val="1"/>
    <c:dispBlanksAs val="gap"/>
    <c:showDLblsOverMax val="0"/>
  </c:chart>
  <c:spPr>
    <a:noFill/>
    <a:ln>
      <a:solidFill>
        <a:schemeClr val="tx1">
          <a:lumMod val="75000"/>
          <a:lumOff val="2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s-ES"/>
            <a:t>UNIDAD 1: Fundamentos de ciberseguridad</a:t>
          </a:r>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dgm:spPr/>
      <dgm:t>
        <a:bodyPr/>
        <a:lstStyle/>
        <a:p>
          <a:r>
            <a:rPr lang="es-ES"/>
            <a:t>UNIDAD 2: Ciberseguridad...</a:t>
          </a:r>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es-ES"/>
            <a:t>UNIDAD 3: Recomendaciones para emprendedores y el personal</a:t>
          </a:r>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58257C1E-EB1A-424E-8E19-FDE90475950F}">
      <dgm:prSet phldrT="[Texto]"/>
      <dgm:spPr/>
      <dgm:t>
        <a:bodyPr/>
        <a:lstStyle/>
        <a:p>
          <a:r>
            <a:rPr lang="es-ES"/>
            <a:t>...en el lugar de trabajo</a:t>
          </a:r>
        </a:p>
      </dgm:t>
    </dgm:pt>
    <dgm:pt modelId="{551F6A6B-D789-4A72-8BC1-DAF864AF8315}" type="parTrans" cxnId="{4ABA9478-BBD9-4DD6-AADC-CF850224EA09}">
      <dgm:prSet/>
      <dgm:spPr/>
      <dgm:t>
        <a:bodyPr/>
        <a:lstStyle/>
        <a:p>
          <a:endParaRPr lang="es-ES"/>
        </a:p>
      </dgm:t>
    </dgm:pt>
    <dgm:pt modelId="{6553A303-72A8-4AF7-91E8-23E47E0C15E0}" type="sibTrans" cxnId="{4ABA9478-BBD9-4DD6-AADC-CF850224EA09}">
      <dgm:prSet/>
      <dgm:spPr/>
      <dgm:t>
        <a:bodyPr/>
        <a:lstStyle/>
        <a:p>
          <a:endParaRPr lang="es-ES"/>
        </a:p>
      </dgm:t>
    </dgm:pt>
    <dgm:pt modelId="{A6BA572E-E5C0-4EEE-90CE-31877E0F0790}">
      <dgm:prSet phldrT="[Texto]"/>
      <dgm:spPr/>
      <dgm:t>
        <a:bodyPr/>
        <a:lstStyle/>
        <a:p>
          <a:r>
            <a:rPr lang="es-ES"/>
            <a:t>...en el trabajo remoto</a:t>
          </a:r>
        </a:p>
      </dgm:t>
    </dgm:pt>
    <dgm:pt modelId="{288CA62C-7E68-441B-BF77-1ACBD0260079}" type="parTrans" cxnId="{8DF58874-90BD-40B0-9B30-7FDE6ACFD19F}">
      <dgm:prSet/>
      <dgm:spPr/>
      <dgm:t>
        <a:bodyPr/>
        <a:lstStyle/>
        <a:p>
          <a:endParaRPr lang="es-ES"/>
        </a:p>
      </dgm:t>
    </dgm:pt>
    <dgm:pt modelId="{7FC9B69B-175E-4E9B-A1E3-4807EA68850B}" type="sibTrans" cxnId="{8DF58874-90BD-40B0-9B30-7FDE6ACFD19F}">
      <dgm:prSet/>
      <dgm:spPr/>
      <dgm:t>
        <a:bodyPr/>
        <a:lstStyle/>
        <a:p>
          <a:endParaRPr lang="es-ES"/>
        </a:p>
      </dgm:t>
    </dgm:pt>
    <dgm:pt modelId="{D53D65E2-070F-4974-91A0-FC6EC1F76543}">
      <dgm:prSet phldrT="[Texto]"/>
      <dgm:spPr/>
      <dgm:t>
        <a:bodyPr/>
        <a:lstStyle/>
        <a:p>
          <a:r>
            <a:rPr lang="es-ES"/>
            <a:t>Recomendaciones para emprendedores</a:t>
          </a:r>
        </a:p>
      </dgm:t>
    </dgm:pt>
    <dgm:pt modelId="{EB80CFBC-3E56-4359-851F-4CEA94DC6B52}" type="parTrans" cxnId="{B6C32785-7C7D-4C35-9AB7-548D616DD4B1}">
      <dgm:prSet/>
      <dgm:spPr/>
      <dgm:t>
        <a:bodyPr/>
        <a:lstStyle/>
        <a:p>
          <a:endParaRPr lang="es-ES"/>
        </a:p>
      </dgm:t>
    </dgm:pt>
    <dgm:pt modelId="{8B4B1EF4-2BCE-46B1-8CE9-632F9DBAA995}" type="sibTrans" cxnId="{B6C32785-7C7D-4C35-9AB7-548D616DD4B1}">
      <dgm:prSet/>
      <dgm:spPr/>
      <dgm:t>
        <a:bodyPr/>
        <a:lstStyle/>
        <a:p>
          <a:endParaRPr lang="es-ES"/>
        </a:p>
      </dgm:t>
    </dgm:pt>
    <dgm:pt modelId="{22CF4C57-FFF4-4BDE-8422-926EB24226DE}">
      <dgm:prSet phldrT="[Texto]"/>
      <dgm:spPr/>
      <dgm:t>
        <a:bodyPr/>
        <a:lstStyle/>
        <a:p>
          <a:r>
            <a:rPr lang="es-ES"/>
            <a:t>Recomendaciones para el personal</a:t>
          </a:r>
        </a:p>
      </dgm:t>
    </dgm:pt>
    <dgm:pt modelId="{647BFE98-F3CC-443E-A454-0304F1FFA30E}" type="parTrans" cxnId="{E74D7C40-D631-4BEB-AC01-10A8AD75863B}">
      <dgm:prSet/>
      <dgm:spPr/>
      <dgm:t>
        <a:bodyPr/>
        <a:lstStyle/>
        <a:p>
          <a:endParaRPr lang="es-ES"/>
        </a:p>
      </dgm:t>
    </dgm:pt>
    <dgm:pt modelId="{483EBE14-47CA-4B7A-B731-85E8D6241738}" type="sibTrans" cxnId="{E74D7C40-D631-4BEB-AC01-10A8AD75863B}">
      <dgm:prSet/>
      <dgm:spPr/>
      <dgm:t>
        <a:bodyPr/>
        <a:lstStyle/>
        <a:p>
          <a:endParaRPr lang="es-ES"/>
        </a:p>
      </dgm:t>
    </dgm:pt>
    <dgm:pt modelId="{1EB7B6C2-3634-4EDE-A16D-DCD926DC57FD}">
      <dgm:prSet phldrT="[Texto]"/>
      <dgm:spPr/>
      <dgm:t>
        <a:bodyPr/>
        <a:lstStyle/>
        <a:p>
          <a:r>
            <a:rPr lang="es-ES"/>
            <a:t>¿Qué es la ciberseguridad?</a:t>
          </a:r>
        </a:p>
      </dgm:t>
    </dgm:pt>
    <dgm:pt modelId="{7087BA06-890E-4340-83C6-C72E1DE962F2}" type="sibTrans" cxnId="{751D8379-3BAF-4F98-A85F-61542615D940}">
      <dgm:prSet/>
      <dgm:spPr/>
      <dgm:t>
        <a:bodyPr/>
        <a:lstStyle/>
        <a:p>
          <a:endParaRPr lang="es-ES"/>
        </a:p>
      </dgm:t>
    </dgm:pt>
    <dgm:pt modelId="{C4804868-1FB7-4E89-9585-79F595BCBEF4}" type="parTrans" cxnId="{751D8379-3BAF-4F98-A85F-61542615D940}">
      <dgm:prSet/>
      <dgm:spPr/>
      <dgm:t>
        <a:bodyPr/>
        <a:lstStyle/>
        <a:p>
          <a:endParaRPr lang="es-ES"/>
        </a:p>
      </dgm:t>
    </dgm:pt>
    <dgm:pt modelId="{28B0D80A-25A5-49ED-A3CA-2E7923211341}">
      <dgm:prSet phldrT="[Texto]"/>
      <dgm:spPr/>
      <dgm:t>
        <a:bodyPr/>
        <a:lstStyle/>
        <a:p>
          <a:r>
            <a:rPr lang="es-ES"/>
            <a:t>Principales definiciones</a:t>
          </a:r>
        </a:p>
      </dgm:t>
    </dgm:pt>
    <dgm:pt modelId="{2EE8811C-4C62-445F-9577-305EB8E1C312}" type="sibTrans" cxnId="{0815BAD7-37F4-4D6C-9249-1E997205664C}">
      <dgm:prSet/>
      <dgm:spPr/>
      <dgm:t>
        <a:bodyPr/>
        <a:lstStyle/>
        <a:p>
          <a:endParaRPr lang="es-ES"/>
        </a:p>
      </dgm:t>
    </dgm:pt>
    <dgm:pt modelId="{4978D4BF-FC7B-4F2B-A3D5-CC55735CBAF0}" type="parTrans" cxnId="{0815BAD7-37F4-4D6C-9249-1E997205664C}">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0A025516-9DE4-4E8F-B3F8-80553D6255FB}" type="presOf" srcId="{58257C1E-EB1A-424E-8E19-FDE90475950F}" destId="{6A06E1D3-CB2E-499A-A964-4B9EA4634424}" srcOrd="0" destOrd="1" presId="urn:microsoft.com/office/officeart/2005/8/layout/hList6"/>
    <dgm:cxn modelId="{E74D7C40-D631-4BEB-AC01-10A8AD75863B}" srcId="{F20B2723-436C-41E3-8327-B9B8406600D3}" destId="{22CF4C57-FFF4-4BDE-8422-926EB24226DE}" srcOrd="1" destOrd="0" parTransId="{647BFE98-F3CC-443E-A454-0304F1FFA30E}" sibTransId="{483EBE14-47CA-4B7A-B731-85E8D6241738}"/>
    <dgm:cxn modelId="{E9F9DA4B-601A-4408-897E-D2936CB1FD6F}" type="presOf" srcId="{609B7737-2F8B-426B-AF67-1EE3ED08022C}" destId="{6A06E1D3-CB2E-499A-A964-4B9EA4634424}" srcOrd="0" destOrd="0" presId="urn:microsoft.com/office/officeart/2005/8/layout/hList6"/>
    <dgm:cxn modelId="{8DF58874-90BD-40B0-9B30-7FDE6ACFD19F}" srcId="{609B7737-2F8B-426B-AF67-1EE3ED08022C}" destId="{A6BA572E-E5C0-4EEE-90CE-31877E0F0790}" srcOrd="1" destOrd="0" parTransId="{288CA62C-7E68-441B-BF77-1ACBD0260079}" sibTransId="{7FC9B69B-175E-4E9B-A1E3-4807EA68850B}"/>
    <dgm:cxn modelId="{4ABA9478-BBD9-4DD6-AADC-CF850224EA09}" srcId="{609B7737-2F8B-426B-AF67-1EE3ED08022C}" destId="{58257C1E-EB1A-424E-8E19-FDE90475950F}" srcOrd="0" destOrd="0" parTransId="{551F6A6B-D789-4A72-8BC1-DAF864AF8315}" sibTransId="{6553A303-72A8-4AF7-91E8-23E47E0C15E0}"/>
    <dgm:cxn modelId="{751D8379-3BAF-4F98-A85F-61542615D940}" srcId="{19D75968-110D-4570-A796-4EFA7A289980}" destId="{1EB7B6C2-3634-4EDE-A16D-DCD926DC57FD}" srcOrd="0" destOrd="0" parTransId="{C4804868-1FB7-4E89-9585-79F595BCBEF4}" sibTransId="{7087BA06-890E-4340-83C6-C72E1DE962F2}"/>
    <dgm:cxn modelId="{3E03E07D-E240-42BC-B715-69C6EEDBD5E8}" type="presOf" srcId="{28B0D80A-25A5-49ED-A3CA-2E7923211341}" destId="{3812FEFD-0534-4CDE-BDFC-5DC8A0A6E211}" srcOrd="0" destOrd="2" presId="urn:microsoft.com/office/officeart/2005/8/layout/hList6"/>
    <dgm:cxn modelId="{4BBA0B80-42F3-4895-A1D7-88E1E9127702}" type="presOf" srcId="{1EB7B6C2-3634-4EDE-A16D-DCD926DC57FD}" destId="{3812FEFD-0534-4CDE-BDFC-5DC8A0A6E211}" srcOrd="0" destOrd="1" presId="urn:microsoft.com/office/officeart/2005/8/layout/hList6"/>
    <dgm:cxn modelId="{B6C32785-7C7D-4C35-9AB7-548D616DD4B1}" srcId="{F20B2723-436C-41E3-8327-B9B8406600D3}" destId="{D53D65E2-070F-4974-91A0-FC6EC1F76543}" srcOrd="0" destOrd="0" parTransId="{EB80CFBC-3E56-4359-851F-4CEA94DC6B52}" sibTransId="{8B4B1EF4-2BCE-46B1-8CE9-632F9DBAA995}"/>
    <dgm:cxn modelId="{7F44D18C-8D6E-4CC8-9CD1-F1EA35ECEB7F}" type="presOf" srcId="{D53D65E2-070F-4974-91A0-FC6EC1F76543}" destId="{3DEE8081-9DAE-447D-949C-DEF3860D6332}" srcOrd="0" destOrd="1"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528070CE-F9B1-4E55-B521-2A8155261B6E}" type="presOf" srcId="{A6BA572E-E5C0-4EEE-90CE-31877E0F0790}" destId="{6A06E1D3-CB2E-499A-A964-4B9EA4634424}" srcOrd="0" destOrd="2" presId="urn:microsoft.com/office/officeart/2005/8/layout/hList6"/>
    <dgm:cxn modelId="{0815BAD7-37F4-4D6C-9249-1E997205664C}" srcId="{19D75968-110D-4570-A796-4EFA7A289980}" destId="{28B0D80A-25A5-49ED-A3CA-2E7923211341}" srcOrd="1" destOrd="0" parTransId="{4978D4BF-FC7B-4F2B-A3D5-CC55735CBAF0}" sibTransId="{2EE8811C-4C62-445F-9577-305EB8E1C312}"/>
    <dgm:cxn modelId="{AF858CD9-5F19-4470-9F90-96C07EE7E470}" type="presOf" srcId="{22CF4C57-FFF4-4BDE-8422-926EB24226DE}" destId="{3DEE8081-9DAE-447D-949C-DEF3860D6332}" srcOrd="0" destOrd="2" presId="urn:microsoft.com/office/officeart/2005/8/layout/hList6"/>
    <dgm:cxn modelId="{92D968DA-9935-4ABD-80A7-6A41EEA2B55D}" type="presOf" srcId="{F20B2723-436C-41E3-8327-B9B8406600D3}" destId="{3DEE8081-9DAE-447D-949C-DEF3860D6332}" srcOrd="0" destOrd="0"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225589-925E-4E1B-9CDB-8A81D0B1D524}" type="doc">
      <dgm:prSet loTypeId="urn:microsoft.com/office/officeart/2018/2/layout/IconCircleList" loCatId="icon" qsTypeId="urn:microsoft.com/office/officeart/2005/8/quickstyle/simple4" qsCatId="simple" csTypeId="urn:microsoft.com/office/officeart/2005/8/colors/accent2_2" csCatId="accent2" phldr="1"/>
      <dgm:spPr/>
      <dgm:t>
        <a:bodyPr/>
        <a:lstStyle/>
        <a:p>
          <a:endParaRPr lang="en-GB"/>
        </a:p>
      </dgm:t>
    </dgm:pt>
    <dgm:pt modelId="{96B66D95-2F2D-4015-B416-EDABF81B089B}">
      <dgm:prSet phldrT="[Texto]" custT="1"/>
      <dgm:spPr/>
      <dgm:t>
        <a:bodyPr/>
        <a:lstStyle/>
        <a:p>
          <a:pPr>
            <a:lnSpc>
              <a:spcPct val="100000"/>
            </a:lnSpc>
          </a:pPr>
          <a:r>
            <a:rPr lang="es-ES" sz="1600" b="1"/>
            <a:t>Disponibilidad</a:t>
          </a:r>
          <a:endParaRPr lang="en-GB" sz="1200" b="1"/>
        </a:p>
      </dgm:t>
    </dgm:pt>
    <dgm:pt modelId="{244C855A-532D-4AEC-A7D2-3866CD36BEF2}" type="parTrans" cxnId="{85396F3E-1EFF-4ACD-A209-EB2B71D86A56}">
      <dgm:prSet/>
      <dgm:spPr/>
      <dgm:t>
        <a:bodyPr/>
        <a:lstStyle/>
        <a:p>
          <a:endParaRPr lang="en-GB"/>
        </a:p>
      </dgm:t>
    </dgm:pt>
    <dgm:pt modelId="{00E5E949-8CC0-4DAE-BE07-A7F3554AA16B}" type="sibTrans" cxnId="{85396F3E-1EFF-4ACD-A209-EB2B71D86A56}">
      <dgm:prSet/>
      <dgm:spPr/>
      <dgm:t>
        <a:bodyPr/>
        <a:lstStyle/>
        <a:p>
          <a:pPr>
            <a:lnSpc>
              <a:spcPct val="100000"/>
            </a:lnSpc>
          </a:pPr>
          <a:endParaRPr lang="en-GB"/>
        </a:p>
      </dgm:t>
    </dgm:pt>
    <dgm:pt modelId="{71923186-F639-4149-870E-D2CE2158E3D1}">
      <dgm:prSet phldrT="[Texto]" custT="1"/>
      <dgm:spPr/>
      <dgm:t>
        <a:bodyPr/>
        <a:lstStyle/>
        <a:p>
          <a:pPr>
            <a:lnSpc>
              <a:spcPct val="100000"/>
            </a:lnSpc>
          </a:pPr>
          <a:r>
            <a:rPr lang="es-ES" sz="1600" b="1"/>
            <a:t>Autenticidad</a:t>
          </a:r>
          <a:endParaRPr lang="en-GB" sz="1300" b="1"/>
        </a:p>
      </dgm:t>
    </dgm:pt>
    <dgm:pt modelId="{C011B3E4-1A3D-4109-BB36-72E55EEBD772}" type="parTrans" cxnId="{FAD9E378-4657-4230-8318-3CBF1F0E8B4A}">
      <dgm:prSet/>
      <dgm:spPr/>
      <dgm:t>
        <a:bodyPr/>
        <a:lstStyle/>
        <a:p>
          <a:endParaRPr lang="en-GB"/>
        </a:p>
      </dgm:t>
    </dgm:pt>
    <dgm:pt modelId="{95B9336A-5E56-41AB-9933-523F6E8AAB99}" type="sibTrans" cxnId="{FAD9E378-4657-4230-8318-3CBF1F0E8B4A}">
      <dgm:prSet/>
      <dgm:spPr/>
      <dgm:t>
        <a:bodyPr/>
        <a:lstStyle/>
        <a:p>
          <a:pPr>
            <a:lnSpc>
              <a:spcPct val="100000"/>
            </a:lnSpc>
          </a:pPr>
          <a:endParaRPr lang="en-GB"/>
        </a:p>
      </dgm:t>
    </dgm:pt>
    <dgm:pt modelId="{40F1F376-F59F-43BE-BC15-71D1CB50FC46}">
      <dgm:prSet phldrT="[Texto]" custT="1"/>
      <dgm:spPr/>
      <dgm:t>
        <a:bodyPr/>
        <a:lstStyle/>
        <a:p>
          <a:pPr>
            <a:lnSpc>
              <a:spcPct val="100000"/>
            </a:lnSpc>
          </a:pPr>
          <a:r>
            <a:rPr lang="es-ES" sz="1600" b="1"/>
            <a:t>Integridad</a:t>
          </a:r>
          <a:endParaRPr lang="en-GB" sz="1300" b="1"/>
        </a:p>
      </dgm:t>
    </dgm:pt>
    <dgm:pt modelId="{0D6ECCA1-E00F-4E62-9B3A-EEFD8DA2FE9F}" type="parTrans" cxnId="{6D0F6478-B1C0-4EA7-B4EC-2FE24EF39182}">
      <dgm:prSet/>
      <dgm:spPr/>
      <dgm:t>
        <a:bodyPr/>
        <a:lstStyle/>
        <a:p>
          <a:endParaRPr lang="en-GB"/>
        </a:p>
      </dgm:t>
    </dgm:pt>
    <dgm:pt modelId="{2B8DE3E5-03EF-45BD-8BD1-389476F179A1}" type="sibTrans" cxnId="{6D0F6478-B1C0-4EA7-B4EC-2FE24EF39182}">
      <dgm:prSet/>
      <dgm:spPr/>
      <dgm:t>
        <a:bodyPr/>
        <a:lstStyle/>
        <a:p>
          <a:pPr>
            <a:lnSpc>
              <a:spcPct val="100000"/>
            </a:lnSpc>
          </a:pPr>
          <a:endParaRPr lang="en-GB"/>
        </a:p>
      </dgm:t>
    </dgm:pt>
    <dgm:pt modelId="{32DD8806-79B2-42A6-9EC0-ECC2D87027CE}">
      <dgm:prSet phldrT="[Texto]" custT="1"/>
      <dgm:spPr/>
      <dgm:t>
        <a:bodyPr/>
        <a:lstStyle/>
        <a:p>
          <a:pPr>
            <a:lnSpc>
              <a:spcPct val="100000"/>
            </a:lnSpc>
          </a:pPr>
          <a:r>
            <a:rPr lang="es-ES" sz="1600" b="1"/>
            <a:t>Confidencialidad</a:t>
          </a:r>
          <a:endParaRPr lang="en-GB" sz="1300" b="1"/>
        </a:p>
      </dgm:t>
    </dgm:pt>
    <dgm:pt modelId="{FFB9156C-4092-4177-94E1-2538FE8748C2}" type="parTrans" cxnId="{CF94039E-353C-4CE0-B46F-301B6AAE499E}">
      <dgm:prSet/>
      <dgm:spPr/>
      <dgm:t>
        <a:bodyPr/>
        <a:lstStyle/>
        <a:p>
          <a:endParaRPr lang="en-GB"/>
        </a:p>
      </dgm:t>
    </dgm:pt>
    <dgm:pt modelId="{E60EB104-B12A-4659-BBA0-FA6BCD4D42DE}" type="sibTrans" cxnId="{CF94039E-353C-4CE0-B46F-301B6AAE499E}">
      <dgm:prSet/>
      <dgm:spPr/>
      <dgm:t>
        <a:bodyPr/>
        <a:lstStyle/>
        <a:p>
          <a:pPr>
            <a:lnSpc>
              <a:spcPct val="100000"/>
            </a:lnSpc>
          </a:pPr>
          <a:endParaRPr lang="en-GB"/>
        </a:p>
      </dgm:t>
    </dgm:pt>
    <dgm:pt modelId="{DCE0CF76-3546-4E9B-8812-3FE8B21B13FF}">
      <dgm:prSet phldrT="[Texto]" custT="1"/>
      <dgm:spPr/>
      <dgm:t>
        <a:bodyPr/>
        <a:lstStyle/>
        <a:p>
          <a:pPr>
            <a:lnSpc>
              <a:spcPct val="100000"/>
            </a:lnSpc>
          </a:pPr>
          <a:r>
            <a:rPr lang="es-ES" sz="1600" b="1"/>
            <a:t>Trazabilidad</a:t>
          </a:r>
          <a:endParaRPr lang="en-GB" sz="1800" b="1"/>
        </a:p>
      </dgm:t>
    </dgm:pt>
    <dgm:pt modelId="{FC0DAF05-2B0D-479F-B228-DFEB914B078E}" type="parTrans" cxnId="{CDCE3216-B062-4B17-AEDD-FF7FF1F65672}">
      <dgm:prSet/>
      <dgm:spPr/>
      <dgm:t>
        <a:bodyPr/>
        <a:lstStyle/>
        <a:p>
          <a:endParaRPr lang="en-GB"/>
        </a:p>
      </dgm:t>
    </dgm:pt>
    <dgm:pt modelId="{18AEC5E6-A127-458F-BED3-BDD8B19B2030}" type="sibTrans" cxnId="{CDCE3216-B062-4B17-AEDD-FF7FF1F65672}">
      <dgm:prSet/>
      <dgm:spPr/>
      <dgm:t>
        <a:bodyPr/>
        <a:lstStyle/>
        <a:p>
          <a:endParaRPr lang="en-GB"/>
        </a:p>
      </dgm:t>
    </dgm:pt>
    <dgm:pt modelId="{992AD3E3-6854-41C4-9370-6A66C137BE84}" type="pres">
      <dgm:prSet presAssocID="{96225589-925E-4E1B-9CDB-8A81D0B1D524}" presName="root" presStyleCnt="0">
        <dgm:presLayoutVars>
          <dgm:dir/>
          <dgm:resizeHandles val="exact"/>
        </dgm:presLayoutVars>
      </dgm:prSet>
      <dgm:spPr/>
    </dgm:pt>
    <dgm:pt modelId="{E700D395-858B-4483-8245-7433B9F582F9}" type="pres">
      <dgm:prSet presAssocID="{96225589-925E-4E1B-9CDB-8A81D0B1D524}" presName="container" presStyleCnt="0">
        <dgm:presLayoutVars>
          <dgm:dir/>
          <dgm:resizeHandles val="exact"/>
        </dgm:presLayoutVars>
      </dgm:prSet>
      <dgm:spPr/>
    </dgm:pt>
    <dgm:pt modelId="{60D1AA53-3C1E-4F51-A8D2-F988567BE579}" type="pres">
      <dgm:prSet presAssocID="{96B66D95-2F2D-4015-B416-EDABF81B089B}" presName="compNode" presStyleCnt="0"/>
      <dgm:spPr/>
    </dgm:pt>
    <dgm:pt modelId="{18889C74-CF30-436F-A3EC-E18A50D46545}" type="pres">
      <dgm:prSet presAssocID="{96B66D95-2F2D-4015-B416-EDABF81B089B}" presName="iconBgRect" presStyleLbl="bgShp" presStyleIdx="0" presStyleCnt="5"/>
      <dgm:spPr/>
    </dgm:pt>
    <dgm:pt modelId="{451BC622-FDA6-4602-B91A-3B75746EA286}" type="pres">
      <dgm:prSet presAssocID="{96B66D95-2F2D-4015-B416-EDABF81B089B}" presName="iconRect" presStyleLbl="node1" presStyleIdx="0" presStyleCnt="5"/>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loj de arena terminado"/>
        </a:ext>
      </dgm:extLst>
    </dgm:pt>
    <dgm:pt modelId="{1F866A8A-5DBD-45A9-95C2-5CAB6277DAA1}" type="pres">
      <dgm:prSet presAssocID="{96B66D95-2F2D-4015-B416-EDABF81B089B}" presName="spaceRect" presStyleCnt="0"/>
      <dgm:spPr/>
    </dgm:pt>
    <dgm:pt modelId="{5EC1A98C-5D99-41FC-BDA9-EF6BC95D809D}" type="pres">
      <dgm:prSet presAssocID="{96B66D95-2F2D-4015-B416-EDABF81B089B}" presName="textRect" presStyleLbl="revTx" presStyleIdx="0" presStyleCnt="5">
        <dgm:presLayoutVars>
          <dgm:chMax val="1"/>
          <dgm:chPref val="1"/>
        </dgm:presLayoutVars>
      </dgm:prSet>
      <dgm:spPr/>
    </dgm:pt>
    <dgm:pt modelId="{10DCB990-6C49-4D2E-BED3-A1B638B92451}" type="pres">
      <dgm:prSet presAssocID="{00E5E949-8CC0-4DAE-BE07-A7F3554AA16B}" presName="sibTrans" presStyleLbl="sibTrans2D1" presStyleIdx="0" presStyleCnt="0"/>
      <dgm:spPr/>
    </dgm:pt>
    <dgm:pt modelId="{084DF2DC-5A5A-4264-BE53-522CB1093DD7}" type="pres">
      <dgm:prSet presAssocID="{71923186-F639-4149-870E-D2CE2158E3D1}" presName="compNode" presStyleCnt="0"/>
      <dgm:spPr/>
    </dgm:pt>
    <dgm:pt modelId="{8AA6725B-0854-4309-90D0-5CF54BA75720}" type="pres">
      <dgm:prSet presAssocID="{71923186-F639-4149-870E-D2CE2158E3D1}" presName="iconBgRect" presStyleLbl="bgShp" presStyleIdx="1" presStyleCnt="5"/>
      <dgm:spPr/>
    </dgm:pt>
    <dgm:pt modelId="{878E7C46-5E99-4564-AA7A-6053EB2CD1EA}" type="pres">
      <dgm:prSet presAssocID="{71923186-F639-4149-870E-D2CE2158E3D1}" presName="iconRect" presStyleLbl="node1" presStyleIdx="1" presStyleCnt="5"/>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razón"/>
        </a:ext>
      </dgm:extLst>
    </dgm:pt>
    <dgm:pt modelId="{B90CD311-37D5-4E99-8DC2-055766AD79A7}" type="pres">
      <dgm:prSet presAssocID="{71923186-F639-4149-870E-D2CE2158E3D1}" presName="spaceRect" presStyleCnt="0"/>
      <dgm:spPr/>
    </dgm:pt>
    <dgm:pt modelId="{AC8DD161-3214-4DF7-9B8C-AD98F13BD018}" type="pres">
      <dgm:prSet presAssocID="{71923186-F639-4149-870E-D2CE2158E3D1}" presName="textRect" presStyleLbl="revTx" presStyleIdx="1" presStyleCnt="5">
        <dgm:presLayoutVars>
          <dgm:chMax val="1"/>
          <dgm:chPref val="1"/>
        </dgm:presLayoutVars>
      </dgm:prSet>
      <dgm:spPr/>
    </dgm:pt>
    <dgm:pt modelId="{0144BBDC-86EE-423C-B1D9-915D6D2F8E8D}" type="pres">
      <dgm:prSet presAssocID="{95B9336A-5E56-41AB-9933-523F6E8AAB99}" presName="sibTrans" presStyleLbl="sibTrans2D1" presStyleIdx="0" presStyleCnt="0"/>
      <dgm:spPr/>
    </dgm:pt>
    <dgm:pt modelId="{B3FEAFB5-D565-443F-9303-9B744DB0302E}" type="pres">
      <dgm:prSet presAssocID="{40F1F376-F59F-43BE-BC15-71D1CB50FC46}" presName="compNode" presStyleCnt="0"/>
      <dgm:spPr/>
    </dgm:pt>
    <dgm:pt modelId="{93216B7C-0787-4A45-8239-F86ECE8AE120}" type="pres">
      <dgm:prSet presAssocID="{40F1F376-F59F-43BE-BC15-71D1CB50FC46}" presName="iconBgRect" presStyleLbl="bgShp" presStyleIdx="2" presStyleCnt="5"/>
      <dgm:spPr/>
    </dgm:pt>
    <dgm:pt modelId="{B318B2CC-22DC-46C7-BDCA-72993725F792}" type="pres">
      <dgm:prSet presAssocID="{40F1F376-F59F-43BE-BC15-71D1CB50FC46}" presName="iconRect" presStyleLbl="node1" presStyleIdx="2" presStyleCnt="5"/>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rca de verificación"/>
        </a:ext>
      </dgm:extLst>
    </dgm:pt>
    <dgm:pt modelId="{15323176-819E-4763-B66D-8149E846434D}" type="pres">
      <dgm:prSet presAssocID="{40F1F376-F59F-43BE-BC15-71D1CB50FC46}" presName="spaceRect" presStyleCnt="0"/>
      <dgm:spPr/>
    </dgm:pt>
    <dgm:pt modelId="{E6B00810-470D-4C46-9A4A-800F2901B5A0}" type="pres">
      <dgm:prSet presAssocID="{40F1F376-F59F-43BE-BC15-71D1CB50FC46}" presName="textRect" presStyleLbl="revTx" presStyleIdx="2" presStyleCnt="5">
        <dgm:presLayoutVars>
          <dgm:chMax val="1"/>
          <dgm:chPref val="1"/>
        </dgm:presLayoutVars>
      </dgm:prSet>
      <dgm:spPr/>
    </dgm:pt>
    <dgm:pt modelId="{C815219D-183B-4974-A6D8-75EAED0BA194}" type="pres">
      <dgm:prSet presAssocID="{2B8DE3E5-03EF-45BD-8BD1-389476F179A1}" presName="sibTrans" presStyleLbl="sibTrans2D1" presStyleIdx="0" presStyleCnt="0"/>
      <dgm:spPr/>
    </dgm:pt>
    <dgm:pt modelId="{F9CB91DC-BAAD-45B5-98B7-19171FA33692}" type="pres">
      <dgm:prSet presAssocID="{32DD8806-79B2-42A6-9EC0-ECC2D87027CE}" presName="compNode" presStyleCnt="0"/>
      <dgm:spPr/>
    </dgm:pt>
    <dgm:pt modelId="{49FAB699-E68C-4D6B-9771-0C55A50BFFCF}" type="pres">
      <dgm:prSet presAssocID="{32DD8806-79B2-42A6-9EC0-ECC2D87027CE}" presName="iconBgRect" presStyleLbl="bgShp" presStyleIdx="3" presStyleCnt="5"/>
      <dgm:spPr/>
    </dgm:pt>
    <dgm:pt modelId="{9F89BA3D-77B1-4B0A-8F5D-1770F5EB2418}" type="pres">
      <dgm:prSet presAssocID="{32DD8806-79B2-42A6-9EC0-ECC2D87027CE}" presName="iconRect" presStyleLbl="node1" presStyleIdx="3" presStyleCnt="5"/>
      <dgm:spPr>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loquear"/>
        </a:ext>
      </dgm:extLst>
    </dgm:pt>
    <dgm:pt modelId="{E2003E27-6EED-451D-9B75-793D8E7119A4}" type="pres">
      <dgm:prSet presAssocID="{32DD8806-79B2-42A6-9EC0-ECC2D87027CE}" presName="spaceRect" presStyleCnt="0"/>
      <dgm:spPr/>
    </dgm:pt>
    <dgm:pt modelId="{D29E5F7D-33B8-48C7-9C9B-4CFE725997D1}" type="pres">
      <dgm:prSet presAssocID="{32DD8806-79B2-42A6-9EC0-ECC2D87027CE}" presName="textRect" presStyleLbl="revTx" presStyleIdx="3" presStyleCnt="5">
        <dgm:presLayoutVars>
          <dgm:chMax val="1"/>
          <dgm:chPref val="1"/>
        </dgm:presLayoutVars>
      </dgm:prSet>
      <dgm:spPr/>
    </dgm:pt>
    <dgm:pt modelId="{CD9BAD47-F479-4FF8-A20B-07DD3CFBD103}" type="pres">
      <dgm:prSet presAssocID="{E60EB104-B12A-4659-BBA0-FA6BCD4D42DE}" presName="sibTrans" presStyleLbl="sibTrans2D1" presStyleIdx="0" presStyleCnt="0"/>
      <dgm:spPr/>
    </dgm:pt>
    <dgm:pt modelId="{6C44F499-A468-4C3C-B040-CE3BD203672B}" type="pres">
      <dgm:prSet presAssocID="{DCE0CF76-3546-4E9B-8812-3FE8B21B13FF}" presName="compNode" presStyleCnt="0"/>
      <dgm:spPr/>
    </dgm:pt>
    <dgm:pt modelId="{1E6F82B7-1957-41EC-BA6E-B2580851A233}" type="pres">
      <dgm:prSet presAssocID="{DCE0CF76-3546-4E9B-8812-3FE8B21B13FF}" presName="iconBgRect" presStyleLbl="bgShp" presStyleIdx="4" presStyleCnt="5"/>
      <dgm:spPr/>
    </dgm:pt>
    <dgm:pt modelId="{54F5A536-A67A-4B9C-8149-94CB797C8A57}" type="pres">
      <dgm:prSet presAssocID="{DCE0CF76-3546-4E9B-8812-3FE8B21B13FF}" presName="iconRect" presStyleLbl="node1" presStyleIdx="4" presStyleCnt="5"/>
      <dgm:spPr>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asa"/>
        </a:ext>
      </dgm:extLst>
    </dgm:pt>
    <dgm:pt modelId="{E96AE150-EDE8-4554-A300-E9F5F99D9243}" type="pres">
      <dgm:prSet presAssocID="{DCE0CF76-3546-4E9B-8812-3FE8B21B13FF}" presName="spaceRect" presStyleCnt="0"/>
      <dgm:spPr/>
    </dgm:pt>
    <dgm:pt modelId="{04849753-718C-43C6-A017-C7A148079BD3}" type="pres">
      <dgm:prSet presAssocID="{DCE0CF76-3546-4E9B-8812-3FE8B21B13FF}" presName="textRect" presStyleLbl="revTx" presStyleIdx="4" presStyleCnt="5">
        <dgm:presLayoutVars>
          <dgm:chMax val="1"/>
          <dgm:chPref val="1"/>
        </dgm:presLayoutVars>
      </dgm:prSet>
      <dgm:spPr/>
    </dgm:pt>
  </dgm:ptLst>
  <dgm:cxnLst>
    <dgm:cxn modelId="{CDCE3216-B062-4B17-AEDD-FF7FF1F65672}" srcId="{96225589-925E-4E1B-9CDB-8A81D0B1D524}" destId="{DCE0CF76-3546-4E9B-8812-3FE8B21B13FF}" srcOrd="4" destOrd="0" parTransId="{FC0DAF05-2B0D-479F-B228-DFEB914B078E}" sibTransId="{18AEC5E6-A127-458F-BED3-BDD8B19B2030}"/>
    <dgm:cxn modelId="{BE780E19-5A01-4CCE-B1F9-99039BAF6011}" type="presOf" srcId="{E60EB104-B12A-4659-BBA0-FA6BCD4D42DE}" destId="{CD9BAD47-F479-4FF8-A20B-07DD3CFBD103}" srcOrd="0" destOrd="0" presId="urn:microsoft.com/office/officeart/2018/2/layout/IconCircleList"/>
    <dgm:cxn modelId="{2A213338-0FB9-4CF0-8F51-09B53293EEF1}" type="presOf" srcId="{40F1F376-F59F-43BE-BC15-71D1CB50FC46}" destId="{E6B00810-470D-4C46-9A4A-800F2901B5A0}" srcOrd="0" destOrd="0" presId="urn:microsoft.com/office/officeart/2018/2/layout/IconCircleList"/>
    <dgm:cxn modelId="{3B6AC03C-BD60-4913-A132-EC99D6ACF310}" type="presOf" srcId="{71923186-F639-4149-870E-D2CE2158E3D1}" destId="{AC8DD161-3214-4DF7-9B8C-AD98F13BD018}" srcOrd="0" destOrd="0" presId="urn:microsoft.com/office/officeart/2018/2/layout/IconCircleList"/>
    <dgm:cxn modelId="{85396F3E-1EFF-4ACD-A209-EB2B71D86A56}" srcId="{96225589-925E-4E1B-9CDB-8A81D0B1D524}" destId="{96B66D95-2F2D-4015-B416-EDABF81B089B}" srcOrd="0" destOrd="0" parTransId="{244C855A-532D-4AEC-A7D2-3866CD36BEF2}" sibTransId="{00E5E949-8CC0-4DAE-BE07-A7F3554AA16B}"/>
    <dgm:cxn modelId="{67035160-8DDC-45F7-944E-D72A48908685}" type="presOf" srcId="{32DD8806-79B2-42A6-9EC0-ECC2D87027CE}" destId="{D29E5F7D-33B8-48C7-9C9B-4CFE725997D1}" srcOrd="0" destOrd="0" presId="urn:microsoft.com/office/officeart/2018/2/layout/IconCircleList"/>
    <dgm:cxn modelId="{60063167-2E85-43A4-8E73-75DA49D8A9AD}" type="presOf" srcId="{00E5E949-8CC0-4DAE-BE07-A7F3554AA16B}" destId="{10DCB990-6C49-4D2E-BED3-A1B638B92451}" srcOrd="0" destOrd="0" presId="urn:microsoft.com/office/officeart/2018/2/layout/IconCircleList"/>
    <dgm:cxn modelId="{A56E3C70-6FBF-4CFE-B664-AABC3B2593E9}" type="presOf" srcId="{DCE0CF76-3546-4E9B-8812-3FE8B21B13FF}" destId="{04849753-718C-43C6-A017-C7A148079BD3}" srcOrd="0" destOrd="0" presId="urn:microsoft.com/office/officeart/2018/2/layout/IconCircleList"/>
    <dgm:cxn modelId="{59D7F454-9515-410C-B08A-25768DFCAB27}" type="presOf" srcId="{2B8DE3E5-03EF-45BD-8BD1-389476F179A1}" destId="{C815219D-183B-4974-A6D8-75EAED0BA194}" srcOrd="0" destOrd="0" presId="urn:microsoft.com/office/officeart/2018/2/layout/IconCircleList"/>
    <dgm:cxn modelId="{6D0F6478-B1C0-4EA7-B4EC-2FE24EF39182}" srcId="{96225589-925E-4E1B-9CDB-8A81D0B1D524}" destId="{40F1F376-F59F-43BE-BC15-71D1CB50FC46}" srcOrd="2" destOrd="0" parTransId="{0D6ECCA1-E00F-4E62-9B3A-EEFD8DA2FE9F}" sibTransId="{2B8DE3E5-03EF-45BD-8BD1-389476F179A1}"/>
    <dgm:cxn modelId="{FAD9E378-4657-4230-8318-3CBF1F0E8B4A}" srcId="{96225589-925E-4E1B-9CDB-8A81D0B1D524}" destId="{71923186-F639-4149-870E-D2CE2158E3D1}" srcOrd="1" destOrd="0" parTransId="{C011B3E4-1A3D-4109-BB36-72E55EEBD772}" sibTransId="{95B9336A-5E56-41AB-9933-523F6E8AAB99}"/>
    <dgm:cxn modelId="{CF94039E-353C-4CE0-B46F-301B6AAE499E}" srcId="{96225589-925E-4E1B-9CDB-8A81D0B1D524}" destId="{32DD8806-79B2-42A6-9EC0-ECC2D87027CE}" srcOrd="3" destOrd="0" parTransId="{FFB9156C-4092-4177-94E1-2538FE8748C2}" sibTransId="{E60EB104-B12A-4659-BBA0-FA6BCD4D42DE}"/>
    <dgm:cxn modelId="{7B8497AF-3D9E-46AF-B8B6-0171E0CE83CE}" type="presOf" srcId="{96B66D95-2F2D-4015-B416-EDABF81B089B}" destId="{5EC1A98C-5D99-41FC-BDA9-EF6BC95D809D}" srcOrd="0" destOrd="0" presId="urn:microsoft.com/office/officeart/2018/2/layout/IconCircleList"/>
    <dgm:cxn modelId="{916BC2B9-9D60-4611-ADA0-7FCA6F4C8D73}" type="presOf" srcId="{96225589-925E-4E1B-9CDB-8A81D0B1D524}" destId="{992AD3E3-6854-41C4-9370-6A66C137BE84}" srcOrd="0" destOrd="0" presId="urn:microsoft.com/office/officeart/2018/2/layout/IconCircleList"/>
    <dgm:cxn modelId="{DFE187EB-5921-4779-B858-4BA29E55C49A}" type="presOf" srcId="{95B9336A-5E56-41AB-9933-523F6E8AAB99}" destId="{0144BBDC-86EE-423C-B1D9-915D6D2F8E8D}" srcOrd="0" destOrd="0" presId="urn:microsoft.com/office/officeart/2018/2/layout/IconCircleList"/>
    <dgm:cxn modelId="{3F2EB516-3272-4F7E-A2D8-FCA9E66ECE45}" type="presParOf" srcId="{992AD3E3-6854-41C4-9370-6A66C137BE84}" destId="{E700D395-858B-4483-8245-7433B9F582F9}" srcOrd="0" destOrd="0" presId="urn:microsoft.com/office/officeart/2018/2/layout/IconCircleList"/>
    <dgm:cxn modelId="{03C3C529-3026-4137-8430-44F4EF2AD458}" type="presParOf" srcId="{E700D395-858B-4483-8245-7433B9F582F9}" destId="{60D1AA53-3C1E-4F51-A8D2-F988567BE579}" srcOrd="0" destOrd="0" presId="urn:microsoft.com/office/officeart/2018/2/layout/IconCircleList"/>
    <dgm:cxn modelId="{2516BB0B-1A0F-478A-BEA6-4E865810FCC8}" type="presParOf" srcId="{60D1AA53-3C1E-4F51-A8D2-F988567BE579}" destId="{18889C74-CF30-436F-A3EC-E18A50D46545}" srcOrd="0" destOrd="0" presId="urn:microsoft.com/office/officeart/2018/2/layout/IconCircleList"/>
    <dgm:cxn modelId="{145A036D-8F5D-43EF-A826-14E04B593131}" type="presParOf" srcId="{60D1AA53-3C1E-4F51-A8D2-F988567BE579}" destId="{451BC622-FDA6-4602-B91A-3B75746EA286}" srcOrd="1" destOrd="0" presId="urn:microsoft.com/office/officeart/2018/2/layout/IconCircleList"/>
    <dgm:cxn modelId="{41EA7CEB-BF03-4FA2-84AA-374416100694}" type="presParOf" srcId="{60D1AA53-3C1E-4F51-A8D2-F988567BE579}" destId="{1F866A8A-5DBD-45A9-95C2-5CAB6277DAA1}" srcOrd="2" destOrd="0" presId="urn:microsoft.com/office/officeart/2018/2/layout/IconCircleList"/>
    <dgm:cxn modelId="{B1B5A6C1-37F2-4A90-A8C1-A4A2895ABAB9}" type="presParOf" srcId="{60D1AA53-3C1E-4F51-A8D2-F988567BE579}" destId="{5EC1A98C-5D99-41FC-BDA9-EF6BC95D809D}" srcOrd="3" destOrd="0" presId="urn:microsoft.com/office/officeart/2018/2/layout/IconCircleList"/>
    <dgm:cxn modelId="{167E948A-E8AA-4392-B1BB-FF152D8BA2FC}" type="presParOf" srcId="{E700D395-858B-4483-8245-7433B9F582F9}" destId="{10DCB990-6C49-4D2E-BED3-A1B638B92451}" srcOrd="1" destOrd="0" presId="urn:microsoft.com/office/officeart/2018/2/layout/IconCircleList"/>
    <dgm:cxn modelId="{52D6B086-EE7A-4740-B348-CCF312E99E01}" type="presParOf" srcId="{E700D395-858B-4483-8245-7433B9F582F9}" destId="{084DF2DC-5A5A-4264-BE53-522CB1093DD7}" srcOrd="2" destOrd="0" presId="urn:microsoft.com/office/officeart/2018/2/layout/IconCircleList"/>
    <dgm:cxn modelId="{23613C8C-752E-476C-B690-16E5AC2897D9}" type="presParOf" srcId="{084DF2DC-5A5A-4264-BE53-522CB1093DD7}" destId="{8AA6725B-0854-4309-90D0-5CF54BA75720}" srcOrd="0" destOrd="0" presId="urn:microsoft.com/office/officeart/2018/2/layout/IconCircleList"/>
    <dgm:cxn modelId="{3CE0EEB9-EE49-48FE-B57E-510848A56A89}" type="presParOf" srcId="{084DF2DC-5A5A-4264-BE53-522CB1093DD7}" destId="{878E7C46-5E99-4564-AA7A-6053EB2CD1EA}" srcOrd="1" destOrd="0" presId="urn:microsoft.com/office/officeart/2018/2/layout/IconCircleList"/>
    <dgm:cxn modelId="{82866CD7-533A-4D3D-865C-FCB8676AAFA2}" type="presParOf" srcId="{084DF2DC-5A5A-4264-BE53-522CB1093DD7}" destId="{B90CD311-37D5-4E99-8DC2-055766AD79A7}" srcOrd="2" destOrd="0" presId="urn:microsoft.com/office/officeart/2018/2/layout/IconCircleList"/>
    <dgm:cxn modelId="{797F6158-26C6-49C0-A4DA-C99FADA9797E}" type="presParOf" srcId="{084DF2DC-5A5A-4264-BE53-522CB1093DD7}" destId="{AC8DD161-3214-4DF7-9B8C-AD98F13BD018}" srcOrd="3" destOrd="0" presId="urn:microsoft.com/office/officeart/2018/2/layout/IconCircleList"/>
    <dgm:cxn modelId="{C0111254-92F0-4879-9B95-D8291744659B}" type="presParOf" srcId="{E700D395-858B-4483-8245-7433B9F582F9}" destId="{0144BBDC-86EE-423C-B1D9-915D6D2F8E8D}" srcOrd="3" destOrd="0" presId="urn:microsoft.com/office/officeart/2018/2/layout/IconCircleList"/>
    <dgm:cxn modelId="{0B954309-AEF6-4F25-B279-EE77F53F0497}" type="presParOf" srcId="{E700D395-858B-4483-8245-7433B9F582F9}" destId="{B3FEAFB5-D565-443F-9303-9B744DB0302E}" srcOrd="4" destOrd="0" presId="urn:microsoft.com/office/officeart/2018/2/layout/IconCircleList"/>
    <dgm:cxn modelId="{2D7BBD09-EFE2-4952-857C-687C69A5DF24}" type="presParOf" srcId="{B3FEAFB5-D565-443F-9303-9B744DB0302E}" destId="{93216B7C-0787-4A45-8239-F86ECE8AE120}" srcOrd="0" destOrd="0" presId="urn:microsoft.com/office/officeart/2018/2/layout/IconCircleList"/>
    <dgm:cxn modelId="{CB6351B3-067A-4B49-835F-10D05BABA263}" type="presParOf" srcId="{B3FEAFB5-D565-443F-9303-9B744DB0302E}" destId="{B318B2CC-22DC-46C7-BDCA-72993725F792}" srcOrd="1" destOrd="0" presId="urn:microsoft.com/office/officeart/2018/2/layout/IconCircleList"/>
    <dgm:cxn modelId="{CB5476BE-0178-47DE-8447-4BAF72B84B6A}" type="presParOf" srcId="{B3FEAFB5-D565-443F-9303-9B744DB0302E}" destId="{15323176-819E-4763-B66D-8149E846434D}" srcOrd="2" destOrd="0" presId="urn:microsoft.com/office/officeart/2018/2/layout/IconCircleList"/>
    <dgm:cxn modelId="{20E8B740-E3E1-4DE2-B4BF-E16E83089815}" type="presParOf" srcId="{B3FEAFB5-D565-443F-9303-9B744DB0302E}" destId="{E6B00810-470D-4C46-9A4A-800F2901B5A0}" srcOrd="3" destOrd="0" presId="urn:microsoft.com/office/officeart/2018/2/layout/IconCircleList"/>
    <dgm:cxn modelId="{B6A8EC22-4E3A-4A40-9A4D-8BCF27620D25}" type="presParOf" srcId="{E700D395-858B-4483-8245-7433B9F582F9}" destId="{C815219D-183B-4974-A6D8-75EAED0BA194}" srcOrd="5" destOrd="0" presId="urn:microsoft.com/office/officeart/2018/2/layout/IconCircleList"/>
    <dgm:cxn modelId="{6B1AC301-08D7-496A-B7A4-0FB54AFE8F73}" type="presParOf" srcId="{E700D395-858B-4483-8245-7433B9F582F9}" destId="{F9CB91DC-BAAD-45B5-98B7-19171FA33692}" srcOrd="6" destOrd="0" presId="urn:microsoft.com/office/officeart/2018/2/layout/IconCircleList"/>
    <dgm:cxn modelId="{DE29B81A-B1E1-4C83-951A-5194BC96675E}" type="presParOf" srcId="{F9CB91DC-BAAD-45B5-98B7-19171FA33692}" destId="{49FAB699-E68C-4D6B-9771-0C55A50BFFCF}" srcOrd="0" destOrd="0" presId="urn:microsoft.com/office/officeart/2018/2/layout/IconCircleList"/>
    <dgm:cxn modelId="{7108912D-383B-44FB-9438-6BE1E83820BC}" type="presParOf" srcId="{F9CB91DC-BAAD-45B5-98B7-19171FA33692}" destId="{9F89BA3D-77B1-4B0A-8F5D-1770F5EB2418}" srcOrd="1" destOrd="0" presId="urn:microsoft.com/office/officeart/2018/2/layout/IconCircleList"/>
    <dgm:cxn modelId="{E2B26771-BEFE-4F46-96CA-ED332CE390EC}" type="presParOf" srcId="{F9CB91DC-BAAD-45B5-98B7-19171FA33692}" destId="{E2003E27-6EED-451D-9B75-793D8E7119A4}" srcOrd="2" destOrd="0" presId="urn:microsoft.com/office/officeart/2018/2/layout/IconCircleList"/>
    <dgm:cxn modelId="{B90FA8AB-CD1A-46AA-875D-59F4CC80488D}" type="presParOf" srcId="{F9CB91DC-BAAD-45B5-98B7-19171FA33692}" destId="{D29E5F7D-33B8-48C7-9C9B-4CFE725997D1}" srcOrd="3" destOrd="0" presId="urn:microsoft.com/office/officeart/2018/2/layout/IconCircleList"/>
    <dgm:cxn modelId="{98B9B676-E304-4074-978D-88D28CFA47D1}" type="presParOf" srcId="{E700D395-858B-4483-8245-7433B9F582F9}" destId="{CD9BAD47-F479-4FF8-A20B-07DD3CFBD103}" srcOrd="7" destOrd="0" presId="urn:microsoft.com/office/officeart/2018/2/layout/IconCircleList"/>
    <dgm:cxn modelId="{2B539C9A-3994-49E1-9E7A-3C34044F36CB}" type="presParOf" srcId="{E700D395-858B-4483-8245-7433B9F582F9}" destId="{6C44F499-A468-4C3C-B040-CE3BD203672B}" srcOrd="8" destOrd="0" presId="urn:microsoft.com/office/officeart/2018/2/layout/IconCircleList"/>
    <dgm:cxn modelId="{10BEC0A3-DC79-4B29-A239-7E60B07B4C03}" type="presParOf" srcId="{6C44F499-A468-4C3C-B040-CE3BD203672B}" destId="{1E6F82B7-1957-41EC-BA6E-B2580851A233}" srcOrd="0" destOrd="0" presId="urn:microsoft.com/office/officeart/2018/2/layout/IconCircleList"/>
    <dgm:cxn modelId="{FFEAD987-A43A-40E8-8040-F2AAA558B57E}" type="presParOf" srcId="{6C44F499-A468-4C3C-B040-CE3BD203672B}" destId="{54F5A536-A67A-4B9C-8149-94CB797C8A57}" srcOrd="1" destOrd="0" presId="urn:microsoft.com/office/officeart/2018/2/layout/IconCircleList"/>
    <dgm:cxn modelId="{01CB87BF-6461-4505-896F-71B06A33FBCD}" type="presParOf" srcId="{6C44F499-A468-4C3C-B040-CE3BD203672B}" destId="{E96AE150-EDE8-4554-A300-E9F5F99D9243}" srcOrd="2" destOrd="0" presId="urn:microsoft.com/office/officeart/2018/2/layout/IconCircleList"/>
    <dgm:cxn modelId="{52E1585A-3194-40AD-A03C-0F221F2E7B47}" type="presParOf" srcId="{6C44F499-A468-4C3C-B040-CE3BD203672B}" destId="{04849753-718C-43C6-A017-C7A148079BD3}"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s-ES"/>
            <a:t>Unidad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dgm:t>
        <a:bodyPr/>
        <a:lstStyle/>
        <a:p>
          <a:pPr algn="just"/>
          <a:r>
            <a:rPr lang="es-ES" sz="1600"/>
            <a:t>La ciberseguridad surgió por la necesidad de las empresas de proteger sus sistemas informáticos de ataques maliciosos.</a:t>
          </a:r>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40F00831-DA0F-4F68-92C8-477728BD919B}">
      <dgm:prSet phldrT="[Texto]" custT="1"/>
      <dgm:spPr/>
      <dgm:t>
        <a:bodyPr/>
        <a:lstStyle/>
        <a:p>
          <a:pPr algn="just"/>
          <a:r>
            <a:rPr lang="es-ES" sz="1600"/>
            <a:t>Los incidentes de ciberseguridad que más sufren las MiPymes europeas se relacionan con el phishing.</a:t>
          </a:r>
        </a:p>
      </dgm:t>
    </dgm:pt>
    <dgm:pt modelId="{D6E9724A-CE0D-4DE1-A116-EA7736F52CFE}" type="parTrans" cxnId="{5993BA5D-D0CA-4436-B6AD-A82A6FFDD91C}">
      <dgm:prSet/>
      <dgm:spPr/>
      <dgm:t>
        <a:bodyPr/>
        <a:lstStyle/>
        <a:p>
          <a:endParaRPr lang="es-ES"/>
        </a:p>
      </dgm:t>
    </dgm:pt>
    <dgm:pt modelId="{C2A8EAF7-D0E7-4696-A964-90BE9D3087E8}" type="sibTrans" cxnId="{5993BA5D-D0CA-4436-B6AD-A82A6FFDD91C}">
      <dgm:prSet/>
      <dgm:spPr/>
      <dgm:t>
        <a:bodyPr/>
        <a:lstStyle/>
        <a:p>
          <a:endParaRPr lang="es-ES"/>
        </a:p>
      </dgm:t>
    </dgm:pt>
    <dgm:pt modelId="{929949F9-6708-4738-9713-C14A3F26FEC8}">
      <dgm:prSet phldrT="[Texto]"/>
      <dgm:spPr/>
      <dgm:t>
        <a:bodyPr/>
        <a:lstStyle/>
        <a:p>
          <a:r>
            <a:rPr lang="es-ES"/>
            <a:t>Unidad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dgm:t>
        <a:bodyPr/>
        <a:lstStyle/>
        <a:p>
          <a:pPr algn="just"/>
          <a:r>
            <a:rPr lang="es-ES" sz="1600"/>
            <a:t>La ciberseguridad es responsabilidad de todos en una empresa, y es necesario contar con un plan de ciberseguridad que se cumpla debidamente por parte de gerentes, directivos y empleados.</a:t>
          </a:r>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61EEB7D-5B21-408A-BB12-7E428E32B92C}">
      <dgm:prSet phldrT="[Texto]" custT="1"/>
      <dgm:spPr/>
      <dgm:t>
        <a:bodyPr/>
        <a:lstStyle/>
        <a:p>
          <a:pPr algn="just"/>
          <a:r>
            <a:rPr lang="es-ES" sz="1600"/>
            <a:t>En el trabajo remoto, la ciberseguridad se complementa con el uso de herramientas TIC que permiten el cumplimiento de los cinco objetivos de la ciberseguridad en el acceso a la información.</a:t>
          </a:r>
        </a:p>
      </dgm:t>
    </dgm:pt>
    <dgm:pt modelId="{C6E460BF-0736-4975-9F4F-3F64AC6B912E}" type="parTrans" cxnId="{D7C0872C-3BAC-4C76-BDE4-18E020D8E718}">
      <dgm:prSet/>
      <dgm:spPr/>
      <dgm:t>
        <a:bodyPr/>
        <a:lstStyle/>
        <a:p>
          <a:endParaRPr lang="es-ES"/>
        </a:p>
      </dgm:t>
    </dgm:pt>
    <dgm:pt modelId="{C7EA2977-C538-4F39-9F09-A5A5010D2010}" type="sibTrans" cxnId="{D7C0872C-3BAC-4C76-BDE4-18E020D8E718}">
      <dgm:prSet/>
      <dgm:spPr/>
      <dgm:t>
        <a:bodyPr/>
        <a:lstStyle/>
        <a:p>
          <a:endParaRPr lang="es-ES"/>
        </a:p>
      </dgm:t>
    </dgm:pt>
    <dgm:pt modelId="{34A61327-4E4D-443A-94A3-4D33A6D7D0E3}">
      <dgm:prSet phldrT="[Texto]"/>
      <dgm:spPr/>
      <dgm:t>
        <a:bodyPr/>
        <a:lstStyle/>
        <a:p>
          <a:r>
            <a:rPr lang="es-ES"/>
            <a:t>Unidad 3</a:t>
          </a:r>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70B3BB73-755C-4FB7-9365-2CA8C05F6DBE}">
      <dgm:prSet phldrT="[Texto]" custT="1"/>
      <dgm:spPr/>
      <dgm:t>
        <a:bodyPr/>
        <a:lstStyle/>
        <a:p>
          <a:pPr algn="just"/>
          <a:r>
            <a:rPr lang="es-ES" sz="1600"/>
            <a:t>El empresario debe asegurarse de que exista un plan de ciberseguridad, y de que los empleados cuenten con las habilidades necesarias para cumplirlo.</a:t>
          </a:r>
        </a:p>
      </dgm:t>
    </dgm:pt>
    <dgm:pt modelId="{6A957AE3-DB95-46DC-BEBA-284EA4FD37FD}" type="parTrans" cxnId="{161FFABF-BCBE-4DE8-A77B-72EAA0E776D9}">
      <dgm:prSet/>
      <dgm:spPr/>
      <dgm:t>
        <a:bodyPr/>
        <a:lstStyle/>
        <a:p>
          <a:endParaRPr lang="es-ES"/>
        </a:p>
      </dgm:t>
    </dgm:pt>
    <dgm:pt modelId="{8435039D-A6D3-4E9E-AB8B-A8429F8247C4}" type="sibTrans" cxnId="{161FFABF-BCBE-4DE8-A77B-72EAA0E776D9}">
      <dgm:prSet/>
      <dgm:spPr/>
      <dgm:t>
        <a:bodyPr/>
        <a:lstStyle/>
        <a:p>
          <a:endParaRPr lang="es-ES"/>
        </a:p>
      </dgm:t>
    </dgm:pt>
    <dgm:pt modelId="{C7F62457-A0DE-4E6C-BA52-1690BFC0590B}">
      <dgm:prSet phldrT="[Texto]" custT="1"/>
      <dgm:spPr/>
      <dgm:t>
        <a:bodyPr/>
        <a:lstStyle/>
        <a:p>
          <a:pPr algn="just"/>
          <a:r>
            <a:rPr lang="es-ES" sz="1600"/>
            <a:t>Los trabajadores deberán estar comprometidos en la gestión segura de la información durante su trabajo.</a:t>
          </a:r>
        </a:p>
      </dgm:t>
    </dgm:pt>
    <dgm:pt modelId="{0471C141-609F-4205-95A0-0E2C1D664046}" type="parTrans" cxnId="{E4EF8D12-2E7D-456C-8353-8C3B9EC291F9}">
      <dgm:prSet/>
      <dgm:spPr/>
      <dgm:t>
        <a:bodyPr/>
        <a:lstStyle/>
        <a:p>
          <a:endParaRPr lang="es-ES"/>
        </a:p>
      </dgm:t>
    </dgm:pt>
    <dgm:pt modelId="{E7DF16EB-9637-4864-804A-3D4FAC847C4E}" type="sibTrans" cxnId="{E4EF8D12-2E7D-456C-8353-8C3B9EC291F9}">
      <dgm:prSet/>
      <dgm:spPr/>
      <dgm:t>
        <a:bodyPr/>
        <a:lstStyle/>
        <a:p>
          <a:endParaRPr lang="es-ES"/>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custScaleY="119357">
        <dgm:presLayoutVars>
          <dgm:chMax val="1"/>
          <dgm:bulletEnabled val="1"/>
        </dgm:presLayoutVars>
      </dgm:prSet>
      <dgm:spPr/>
    </dgm:pt>
    <dgm:pt modelId="{EE001D36-7EA7-40EA-B3F8-70F5116F2BEF}" type="pres">
      <dgm:prSet presAssocID="{929949F9-6708-4738-9713-C14A3F26FEC8}" presName="descendantText" presStyleLbl="alignAcc1" presStyleIdx="1" presStyleCnt="3" custScaleY="131317">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E4EF8D12-2E7D-456C-8353-8C3B9EC291F9}" srcId="{34A61327-4E4D-443A-94A3-4D33A6D7D0E3}" destId="{C7F62457-A0DE-4E6C-BA52-1690BFC0590B}" srcOrd="1" destOrd="0" parTransId="{0471C141-609F-4205-95A0-0E2C1D664046}" sibTransId="{E7DF16EB-9637-4864-804A-3D4FAC847C4E}"/>
    <dgm:cxn modelId="{FDC28727-7F33-4001-87F1-D5F76940E233}" srcId="{929949F9-6708-4738-9713-C14A3F26FEC8}" destId="{8A584B21-BCB2-43BB-B64C-7B360D83A862}" srcOrd="0" destOrd="0" parTransId="{425E6093-9D9F-4D0D-AF39-692D3F01524A}" sibTransId="{E714A1FB-4DC7-477F-B50F-618EF34C0C2D}"/>
    <dgm:cxn modelId="{D7C0872C-3BAC-4C76-BDE4-18E020D8E718}" srcId="{929949F9-6708-4738-9713-C14A3F26FEC8}" destId="{361EEB7D-5B21-408A-BB12-7E428E32B92C}" srcOrd="1" destOrd="0" parTransId="{C6E460BF-0736-4975-9F4F-3F64AC6B912E}" sibTransId="{C7EA2977-C538-4F39-9F09-A5A5010D2010}"/>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1" destOrd="0" parTransId="{D6E9724A-CE0D-4DE1-A116-EA7736F52CFE}" sibTransId="{C2A8EAF7-D0E7-4696-A964-90BE9D3087E8}"/>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85A44DC3-89E5-4FB2-9455-7BA6947AD639}" type="presOf" srcId="{40F00831-DA0F-4F68-92C8-477728BD919B}" destId="{61BF64C8-B481-4665-A533-2C338B5FE312}" srcOrd="0" destOrd="1" presId="urn:microsoft.com/office/officeart/2005/8/layout/chevron2"/>
    <dgm:cxn modelId="{602B11CA-F846-4D8B-92B3-0DBBF392E24A}" type="presOf" srcId="{929949F9-6708-4738-9713-C14A3F26FEC8}" destId="{8B8D4138-9F8B-48F9-ADD4-2E3053B5D64B}" srcOrd="0" destOrd="0" presId="urn:microsoft.com/office/officeart/2005/8/layout/chevron2"/>
    <dgm:cxn modelId="{21BBFDD1-FEA2-4C9A-AFA6-9E50380985A9}" type="presOf" srcId="{C7F62457-A0DE-4E6C-BA52-1690BFC0590B}" destId="{E4B98815-6EE4-43A6-9D35-F25F57806168}" srcOrd="0" destOrd="1" presId="urn:microsoft.com/office/officeart/2005/8/layout/chevron2"/>
    <dgm:cxn modelId="{4BA320E8-2DF3-4E7E-B18B-659CEB6FD011}" type="presOf" srcId="{70B3BB73-755C-4FB7-9365-2CA8C05F6DBE}" destId="{E4B98815-6EE4-43A6-9D35-F25F57806168}"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D8523FF8-2F0D-4D07-B4AF-6A97926EFCD7}" type="presOf" srcId="{361EEB7D-5B21-408A-BB12-7E428E32B92C}" destId="{EE001D36-7EA7-40EA-B3F8-70F5116F2BEF}" srcOrd="0" destOrd="1"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398981"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281" bIns="0" numCol="1" spcCol="1270" anchor="t" anchorCtr="0">
          <a:noAutofit/>
        </a:bodyPr>
        <a:lstStyle/>
        <a:p>
          <a:pPr marL="0" lvl="0" indent="0" algn="l" defTabSz="977900">
            <a:lnSpc>
              <a:spcPct val="90000"/>
            </a:lnSpc>
            <a:spcBef>
              <a:spcPct val="0"/>
            </a:spcBef>
            <a:spcAft>
              <a:spcPct val="35000"/>
            </a:spcAft>
            <a:buNone/>
          </a:pPr>
          <a:r>
            <a:rPr lang="es-ES" sz="2200" kern="1200"/>
            <a:t>UNIDAD 1: Fundamentos de ciberseguridad</a:t>
          </a:r>
        </a:p>
        <a:p>
          <a:pPr marL="171450" lvl="1" indent="-171450" algn="l" defTabSz="755650">
            <a:lnSpc>
              <a:spcPct val="90000"/>
            </a:lnSpc>
            <a:spcBef>
              <a:spcPct val="0"/>
            </a:spcBef>
            <a:spcAft>
              <a:spcPct val="15000"/>
            </a:spcAft>
            <a:buChar char="•"/>
          </a:pPr>
          <a:r>
            <a:rPr lang="es-ES" sz="1700" kern="1200"/>
            <a:t>¿Qué es la ciberseguridad?</a:t>
          </a:r>
        </a:p>
        <a:p>
          <a:pPr marL="171450" lvl="1" indent="-171450" algn="l" defTabSz="755650">
            <a:lnSpc>
              <a:spcPct val="90000"/>
            </a:lnSpc>
            <a:spcBef>
              <a:spcPct val="0"/>
            </a:spcBef>
            <a:spcAft>
              <a:spcPct val="15000"/>
            </a:spcAft>
            <a:buChar char="•"/>
          </a:pPr>
          <a:r>
            <a:rPr lang="es-ES" sz="1700" kern="1200"/>
            <a:t>Principales definiciones</a:t>
          </a:r>
        </a:p>
      </dsp:txBody>
      <dsp:txXfrm rot="5400000">
        <a:off x="1240"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281" bIns="0" numCol="1" spcCol="1270" anchor="t" anchorCtr="0">
          <a:noAutofit/>
        </a:bodyPr>
        <a:lstStyle/>
        <a:p>
          <a:pPr marL="0" lvl="0" indent="0" algn="l" defTabSz="977900">
            <a:lnSpc>
              <a:spcPct val="90000"/>
            </a:lnSpc>
            <a:spcBef>
              <a:spcPct val="0"/>
            </a:spcBef>
            <a:spcAft>
              <a:spcPct val="35000"/>
            </a:spcAft>
            <a:buNone/>
          </a:pPr>
          <a:r>
            <a:rPr lang="es-ES" sz="2200" kern="1200"/>
            <a:t>UNIDAD 2: Ciberseguridad...</a:t>
          </a:r>
        </a:p>
        <a:p>
          <a:pPr marL="171450" lvl="1" indent="-171450" algn="l" defTabSz="755650">
            <a:lnSpc>
              <a:spcPct val="90000"/>
            </a:lnSpc>
            <a:spcBef>
              <a:spcPct val="0"/>
            </a:spcBef>
            <a:spcAft>
              <a:spcPct val="15000"/>
            </a:spcAft>
            <a:buChar char="•"/>
          </a:pPr>
          <a:r>
            <a:rPr lang="es-ES" sz="1700" kern="1200"/>
            <a:t>...en el lugar de trabajo</a:t>
          </a:r>
        </a:p>
        <a:p>
          <a:pPr marL="171450" lvl="1" indent="-171450" algn="l" defTabSz="755650">
            <a:lnSpc>
              <a:spcPct val="90000"/>
            </a:lnSpc>
            <a:spcBef>
              <a:spcPct val="0"/>
            </a:spcBef>
            <a:spcAft>
              <a:spcPct val="15000"/>
            </a:spcAft>
            <a:buChar char="•"/>
          </a:pPr>
          <a:r>
            <a:rPr lang="es-ES" sz="1700" kern="1200"/>
            <a:t>...en el trabajo remoto</a:t>
          </a:r>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281" bIns="0" numCol="1" spcCol="1270" anchor="t" anchorCtr="0">
          <a:noAutofit/>
        </a:bodyPr>
        <a:lstStyle/>
        <a:p>
          <a:pPr marL="0" lvl="0" indent="0" algn="l" defTabSz="977900">
            <a:lnSpc>
              <a:spcPct val="90000"/>
            </a:lnSpc>
            <a:spcBef>
              <a:spcPct val="0"/>
            </a:spcBef>
            <a:spcAft>
              <a:spcPct val="35000"/>
            </a:spcAft>
            <a:buNone/>
          </a:pPr>
          <a:r>
            <a:rPr lang="es-ES" sz="2200" kern="1200"/>
            <a:t>UNIDAD 3: Recomendaciones para emprendedores y el personal</a:t>
          </a:r>
        </a:p>
        <a:p>
          <a:pPr marL="171450" lvl="1" indent="-171450" algn="l" defTabSz="755650">
            <a:lnSpc>
              <a:spcPct val="90000"/>
            </a:lnSpc>
            <a:spcBef>
              <a:spcPct val="0"/>
            </a:spcBef>
            <a:spcAft>
              <a:spcPct val="15000"/>
            </a:spcAft>
            <a:buChar char="•"/>
          </a:pPr>
          <a:r>
            <a:rPr lang="es-ES" sz="1700" kern="1200"/>
            <a:t>Recomendaciones para emprendedores</a:t>
          </a:r>
        </a:p>
        <a:p>
          <a:pPr marL="171450" lvl="1" indent="-171450" algn="l" defTabSz="755650">
            <a:lnSpc>
              <a:spcPct val="90000"/>
            </a:lnSpc>
            <a:spcBef>
              <a:spcPct val="0"/>
            </a:spcBef>
            <a:spcAft>
              <a:spcPct val="15000"/>
            </a:spcAft>
            <a:buChar char="•"/>
          </a:pPr>
          <a:r>
            <a:rPr lang="es-ES" sz="1700" kern="1200"/>
            <a:t>Recomendaciones para el personal</a:t>
          </a:r>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89C74-CF30-436F-A3EC-E18A50D46545}">
      <dsp:nvSpPr>
        <dsp:cNvPr id="0" name=""/>
        <dsp:cNvSpPr/>
      </dsp:nvSpPr>
      <dsp:spPr>
        <a:xfrm>
          <a:off x="87016" y="378818"/>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451BC622-FDA6-4602-B91A-3B75746EA286}">
      <dsp:nvSpPr>
        <dsp:cNvPr id="0" name=""/>
        <dsp:cNvSpPr/>
      </dsp:nvSpPr>
      <dsp:spPr>
        <a:xfrm>
          <a:off x="224960" y="516762"/>
          <a:ext cx="380988" cy="380988"/>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EC1A98C-5D99-41FC-BDA9-EF6BC95D809D}">
      <dsp:nvSpPr>
        <dsp:cNvPr id="0" name=""/>
        <dsp:cNvSpPr/>
      </dsp:nvSpPr>
      <dsp:spPr>
        <a:xfrm>
          <a:off x="884651" y="378818"/>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Disponibilidad</a:t>
          </a:r>
          <a:endParaRPr lang="en-GB" sz="1200" b="1" kern="1200"/>
        </a:p>
      </dsp:txBody>
      <dsp:txXfrm>
        <a:off x="884651" y="378818"/>
        <a:ext cx="1548351" cy="656876"/>
      </dsp:txXfrm>
    </dsp:sp>
    <dsp:sp modelId="{8AA6725B-0854-4309-90D0-5CF54BA75720}">
      <dsp:nvSpPr>
        <dsp:cNvPr id="0" name=""/>
        <dsp:cNvSpPr/>
      </dsp:nvSpPr>
      <dsp:spPr>
        <a:xfrm>
          <a:off x="2702791" y="378818"/>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878E7C46-5E99-4564-AA7A-6053EB2CD1EA}">
      <dsp:nvSpPr>
        <dsp:cNvPr id="0" name=""/>
        <dsp:cNvSpPr/>
      </dsp:nvSpPr>
      <dsp:spPr>
        <a:xfrm>
          <a:off x="2840735" y="516762"/>
          <a:ext cx="380988" cy="380988"/>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AC8DD161-3214-4DF7-9B8C-AD98F13BD018}">
      <dsp:nvSpPr>
        <dsp:cNvPr id="0" name=""/>
        <dsp:cNvSpPr/>
      </dsp:nvSpPr>
      <dsp:spPr>
        <a:xfrm>
          <a:off x="3500427" y="378818"/>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Autenticidad</a:t>
          </a:r>
          <a:endParaRPr lang="en-GB" sz="1300" b="1" kern="1200"/>
        </a:p>
      </dsp:txBody>
      <dsp:txXfrm>
        <a:off x="3500427" y="378818"/>
        <a:ext cx="1548351" cy="656876"/>
      </dsp:txXfrm>
    </dsp:sp>
    <dsp:sp modelId="{93216B7C-0787-4A45-8239-F86ECE8AE120}">
      <dsp:nvSpPr>
        <dsp:cNvPr id="0" name=""/>
        <dsp:cNvSpPr/>
      </dsp:nvSpPr>
      <dsp:spPr>
        <a:xfrm>
          <a:off x="87016" y="1738430"/>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B318B2CC-22DC-46C7-BDCA-72993725F792}">
      <dsp:nvSpPr>
        <dsp:cNvPr id="0" name=""/>
        <dsp:cNvSpPr/>
      </dsp:nvSpPr>
      <dsp:spPr>
        <a:xfrm>
          <a:off x="224960" y="1876374"/>
          <a:ext cx="380988" cy="380988"/>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E6B00810-470D-4C46-9A4A-800F2901B5A0}">
      <dsp:nvSpPr>
        <dsp:cNvPr id="0" name=""/>
        <dsp:cNvSpPr/>
      </dsp:nvSpPr>
      <dsp:spPr>
        <a:xfrm>
          <a:off x="884651" y="1738430"/>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Integridad</a:t>
          </a:r>
          <a:endParaRPr lang="en-GB" sz="1300" b="1" kern="1200"/>
        </a:p>
      </dsp:txBody>
      <dsp:txXfrm>
        <a:off x="884651" y="1738430"/>
        <a:ext cx="1548351" cy="656876"/>
      </dsp:txXfrm>
    </dsp:sp>
    <dsp:sp modelId="{49FAB699-E68C-4D6B-9771-0C55A50BFFCF}">
      <dsp:nvSpPr>
        <dsp:cNvPr id="0" name=""/>
        <dsp:cNvSpPr/>
      </dsp:nvSpPr>
      <dsp:spPr>
        <a:xfrm>
          <a:off x="2702791" y="1738430"/>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9F89BA3D-77B1-4B0A-8F5D-1770F5EB2418}">
      <dsp:nvSpPr>
        <dsp:cNvPr id="0" name=""/>
        <dsp:cNvSpPr/>
      </dsp:nvSpPr>
      <dsp:spPr>
        <a:xfrm>
          <a:off x="2840735" y="1876374"/>
          <a:ext cx="380988" cy="380988"/>
        </a:xfrm>
        <a:prstGeom prst="rect">
          <a:avLst/>
        </a:prstGeom>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D29E5F7D-33B8-48C7-9C9B-4CFE725997D1}">
      <dsp:nvSpPr>
        <dsp:cNvPr id="0" name=""/>
        <dsp:cNvSpPr/>
      </dsp:nvSpPr>
      <dsp:spPr>
        <a:xfrm>
          <a:off x="3500427" y="1738430"/>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Confidencialidad</a:t>
          </a:r>
          <a:endParaRPr lang="en-GB" sz="1300" b="1" kern="1200"/>
        </a:p>
      </dsp:txBody>
      <dsp:txXfrm>
        <a:off x="3500427" y="1738430"/>
        <a:ext cx="1548351" cy="656876"/>
      </dsp:txXfrm>
    </dsp:sp>
    <dsp:sp modelId="{1E6F82B7-1957-41EC-BA6E-B2580851A233}">
      <dsp:nvSpPr>
        <dsp:cNvPr id="0" name=""/>
        <dsp:cNvSpPr/>
      </dsp:nvSpPr>
      <dsp:spPr>
        <a:xfrm>
          <a:off x="87016" y="3098042"/>
          <a:ext cx="656876" cy="656876"/>
        </a:xfrm>
        <a:prstGeom prst="ellipse">
          <a:avLst/>
        </a:prstGeom>
        <a:solidFill>
          <a:schemeClr val="accent2">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54F5A536-A67A-4B9C-8149-94CB797C8A57}">
      <dsp:nvSpPr>
        <dsp:cNvPr id="0" name=""/>
        <dsp:cNvSpPr/>
      </dsp:nvSpPr>
      <dsp:spPr>
        <a:xfrm>
          <a:off x="224960" y="3235986"/>
          <a:ext cx="380988" cy="380988"/>
        </a:xfrm>
        <a:prstGeom prst="rect">
          <a:avLst/>
        </a:prstGeom>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04849753-718C-43C6-A017-C7A148079BD3}">
      <dsp:nvSpPr>
        <dsp:cNvPr id="0" name=""/>
        <dsp:cNvSpPr/>
      </dsp:nvSpPr>
      <dsp:spPr>
        <a:xfrm>
          <a:off x="884651" y="3098042"/>
          <a:ext cx="1548351" cy="65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s-ES" sz="1600" b="1" kern="1200"/>
            <a:t>Trazabilidad</a:t>
          </a:r>
          <a:endParaRPr lang="en-GB" sz="1800" b="1" kern="1200"/>
        </a:p>
      </dsp:txBody>
      <dsp:txXfrm>
        <a:off x="884651" y="3098042"/>
        <a:ext cx="1548351" cy="656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17223" y="221408"/>
          <a:ext cx="144815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a:t>Unidad 1</a:t>
          </a:r>
        </a:p>
      </dsp:txBody>
      <dsp:txXfrm rot="-5400000">
        <a:off x="1" y="511040"/>
        <a:ext cx="1013709" cy="434447"/>
      </dsp:txXfrm>
    </dsp:sp>
    <dsp:sp modelId="{61BF64C8-B481-4665-A533-2C338B5FE312}">
      <dsp:nvSpPr>
        <dsp:cNvPr id="0" name=""/>
        <dsp:cNvSpPr/>
      </dsp:nvSpPr>
      <dsp:spPr>
        <a:xfrm rot="5400000">
          <a:off x="5065403" y="-4047508"/>
          <a:ext cx="941301"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a:t>La ciberseguridad surgió por la necesidad de las empresas de proteger sus sistemas informáticos de ataques maliciosos.</a:t>
          </a:r>
        </a:p>
        <a:p>
          <a:pPr marL="171450" lvl="1" indent="-171450" algn="just" defTabSz="711200">
            <a:lnSpc>
              <a:spcPct val="90000"/>
            </a:lnSpc>
            <a:spcBef>
              <a:spcPct val="0"/>
            </a:spcBef>
            <a:spcAft>
              <a:spcPct val="15000"/>
            </a:spcAft>
            <a:buChar char="•"/>
          </a:pPr>
          <a:r>
            <a:rPr lang="es-ES" sz="1600" kern="1200"/>
            <a:t>Los incidentes de ciberseguridad que más sufren las MiPymes europeas se relacionan con el phishing.</a:t>
          </a:r>
        </a:p>
      </dsp:txBody>
      <dsp:txXfrm rot="-5400000">
        <a:off x="1013709" y="50137"/>
        <a:ext cx="8998739" cy="849399"/>
      </dsp:txXfrm>
    </dsp:sp>
    <dsp:sp modelId="{8B8D4138-9F8B-48F9-ADD4-2E3053B5D64B}">
      <dsp:nvSpPr>
        <dsp:cNvPr id="0" name=""/>
        <dsp:cNvSpPr/>
      </dsp:nvSpPr>
      <dsp:spPr>
        <a:xfrm rot="5400000">
          <a:off x="-357383" y="1635612"/>
          <a:ext cx="172847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a:t>Unidad 2</a:t>
          </a:r>
        </a:p>
      </dsp:txBody>
      <dsp:txXfrm rot="-5400000">
        <a:off x="1" y="1785084"/>
        <a:ext cx="1013709" cy="714767"/>
      </dsp:txXfrm>
    </dsp:sp>
    <dsp:sp modelId="{EE001D36-7EA7-40EA-B3F8-70F5116F2BEF}">
      <dsp:nvSpPr>
        <dsp:cNvPr id="0" name=""/>
        <dsp:cNvSpPr/>
      </dsp:nvSpPr>
      <dsp:spPr>
        <a:xfrm rot="5400000">
          <a:off x="4918010" y="-2633305"/>
          <a:ext cx="1236089"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a:t>La ciberseguridad es responsabilidad de todos en una empresa, y es necesario contar con un plan de ciberseguridad que se cumpla debidamente por parte de gerentes, directivos y empleados.</a:t>
          </a:r>
        </a:p>
        <a:p>
          <a:pPr marL="171450" lvl="1" indent="-171450" algn="just" defTabSz="711200">
            <a:lnSpc>
              <a:spcPct val="90000"/>
            </a:lnSpc>
            <a:spcBef>
              <a:spcPct val="0"/>
            </a:spcBef>
            <a:spcAft>
              <a:spcPct val="15000"/>
            </a:spcAft>
            <a:buChar char="•"/>
          </a:pPr>
          <a:r>
            <a:rPr lang="es-ES" sz="1600" kern="1200"/>
            <a:t>En el trabajo remoto, la ciberseguridad se complementa con el uso de herramientas TIC que permiten el cumplimiento de los cinco objetivos de la ciberseguridad en el acceso a la información.</a:t>
          </a:r>
        </a:p>
      </dsp:txBody>
      <dsp:txXfrm rot="-5400000">
        <a:off x="1013710" y="1331336"/>
        <a:ext cx="8984349" cy="1115407"/>
      </dsp:txXfrm>
    </dsp:sp>
    <dsp:sp modelId="{70F5F141-B73D-4673-BBE8-3D931F4008F2}">
      <dsp:nvSpPr>
        <dsp:cNvPr id="0" name=""/>
        <dsp:cNvSpPr/>
      </dsp:nvSpPr>
      <dsp:spPr>
        <a:xfrm rot="5400000">
          <a:off x="-217223" y="3042582"/>
          <a:ext cx="1448156" cy="1013709"/>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ES" sz="2100" kern="1200"/>
            <a:t>Unidad 3</a:t>
          </a:r>
        </a:p>
      </dsp:txBody>
      <dsp:txXfrm rot="-5400000">
        <a:off x="1" y="3332214"/>
        <a:ext cx="1013709" cy="434447"/>
      </dsp:txXfrm>
    </dsp:sp>
    <dsp:sp modelId="{E4B98815-6EE4-43A6-9D35-F25F57806168}">
      <dsp:nvSpPr>
        <dsp:cNvPr id="0" name=""/>
        <dsp:cNvSpPr/>
      </dsp:nvSpPr>
      <dsp:spPr>
        <a:xfrm rot="5400000">
          <a:off x="5065403" y="-1226335"/>
          <a:ext cx="941301" cy="9044690"/>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a:t>El empresario debe asegurarse de que exista un plan de ciberseguridad, y de que los empleados cuenten con las habilidades necesarias para cumplirlo.</a:t>
          </a:r>
        </a:p>
        <a:p>
          <a:pPr marL="171450" lvl="1" indent="-171450" algn="just" defTabSz="711200">
            <a:lnSpc>
              <a:spcPct val="90000"/>
            </a:lnSpc>
            <a:spcBef>
              <a:spcPct val="0"/>
            </a:spcBef>
            <a:spcAft>
              <a:spcPct val="15000"/>
            </a:spcAft>
            <a:buChar char="•"/>
          </a:pPr>
          <a:r>
            <a:rPr lang="es-ES" sz="1600" kern="1200"/>
            <a:t>Los trabajadores deberán estar comprometidos en la gestión segura de la información durante su trabajo.</a:t>
          </a:r>
        </a:p>
      </dsp:txBody>
      <dsp:txXfrm rot="-5400000">
        <a:off x="1013709" y="2871310"/>
        <a:ext cx="8998739" cy="84939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10. 1. 2023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10. 1. 2023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10. 1. 2023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10. 1. 2023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10. 1. 2023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10. 1. 2023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‹Nº›</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10. 1. 2023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10. 1. 2023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‹Nº›</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www.europol.europa.eu/wannacry-ransomware" TargetMode="External"/><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13.pn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ssword.kaspersky.com/e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2.svg"/><Relationship Id="rId3" Type="http://schemas.openxmlformats.org/officeDocument/2006/relationships/image" Target="../media/image4.png"/><Relationship Id="rId7" Type="http://schemas.openxmlformats.org/officeDocument/2006/relationships/image" Target="../media/image24.svg"/><Relationship Id="rId12" Type="http://schemas.openxmlformats.org/officeDocument/2006/relationships/image" Target="../media/image2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6.svg"/><Relationship Id="rId5" Type="http://schemas.openxmlformats.org/officeDocument/2006/relationships/image" Target="../media/image18.svg"/><Relationship Id="rId10" Type="http://schemas.openxmlformats.org/officeDocument/2006/relationships/image" Target="../media/image25.png"/><Relationship Id="rId4" Type="http://schemas.openxmlformats.org/officeDocument/2006/relationships/image" Target="../media/image17.png"/><Relationship Id="rId9" Type="http://schemas.openxmlformats.org/officeDocument/2006/relationships/image" Target="../media/image20.svg"/></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hyperlink" Target="https://privadovpn.com/" TargetMode="External"/><Relationship Id="rId4" Type="http://schemas.openxmlformats.org/officeDocument/2006/relationships/hyperlink" Target="https://hide.m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hyperlink" Target="https://www.teamviewer.com/" TargetMode="External"/><Relationship Id="rId4" Type="http://schemas.openxmlformats.org/officeDocument/2006/relationships/hyperlink" Target="https://anydesk.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hyperlink" Target="https://mega.io/" TargetMode="External"/><Relationship Id="rId4" Type="http://schemas.openxmlformats.org/officeDocument/2006/relationships/hyperlink" Target="https://www.dropbox.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hyperlink" Target="https://trello.com/" TargetMode="External"/><Relationship Id="rId4" Type="http://schemas.openxmlformats.org/officeDocument/2006/relationships/hyperlink" Target="https://slack.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ssword.kaspersky.com/es/"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8.png"/></Relationships>
</file>

<file path=ppt/slides/_rels/slide2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enisa.europa.eu/publications/enisa-report-cybersecurity-for-smes"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normAutofit/>
          </a:bodyPr>
          <a:lstStyle/>
          <a:p>
            <a:pPr algn="ctr"/>
            <a:r>
              <a:rPr lang="es-ES" sz="7200"/>
              <a:t>Ciberseguridad en la oficina (desde casa)</a:t>
            </a:r>
            <a:endParaRPr lang="sk-SK" sz="7200"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a:t>
            </a:r>
            <a:r>
              <a:rPr lang="sk-SK" sz="1800">
                <a:latin typeface="+mn-lt"/>
              </a:rPr>
              <a:t>– </a:t>
            </a:r>
            <a:r>
              <a:rPr lang="es-ES" sz="1800">
                <a:latin typeface="+mn-lt"/>
              </a:rPr>
              <a:t>RESILIENCIA Y FORMACIÓN PARA PYMES</a:t>
            </a:r>
            <a:endParaRPr lang="sk-SK" sz="1800" dirty="0">
              <a:latin typeface="+mn-lt"/>
            </a:endParaRP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a:latin typeface="+mn-lt"/>
              </a:rPr>
              <a:t>SOCIO AUTOR: Internet Web Solutions</a:t>
            </a:r>
            <a:endParaRPr lang="sk-SK" sz="1800" dirty="0">
              <a:latin typeface="+mn-lt"/>
            </a:endParaRPr>
          </a:p>
        </p:txBody>
      </p:sp>
      <p:pic>
        <p:nvPicPr>
          <p:cNvPr id="10" name="Imagen 9" descr="Texto&#10;&#10;Descripción generada automáticamente">
            <a:extLst>
              <a:ext uri="{FF2B5EF4-FFF2-40B4-BE49-F238E27FC236}">
                <a16:creationId xmlns:a16="http://schemas.microsoft.com/office/drawing/2014/main" id="{8B244EA7-7A36-79BE-DCB8-DC895047CD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51120" y="388306"/>
            <a:ext cx="2779280" cy="583080"/>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785199"/>
            <a:ext cx="4937760" cy="736282"/>
          </a:xfrm>
        </p:spPr>
        <p:txBody>
          <a:bodyPr/>
          <a:lstStyle/>
          <a:p>
            <a:r>
              <a:rPr lang="es-ES"/>
              <a:t>Malware</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305625"/>
            <a:ext cx="4937760" cy="3958545"/>
          </a:xfrm>
        </p:spPr>
        <p:txBody>
          <a:bodyPr>
            <a:normAutofit/>
          </a:bodyPr>
          <a:lstStyle/>
          <a:p>
            <a:pPr algn="just"/>
            <a:r>
              <a:rPr lang="es-ES"/>
              <a:t>Un malware es un software malicioso que puede presentarse de distintas formas (como código ejecutable, scripts, etc.), y que puede realizar acciones como encriptar o eliminar datos confidenciales, alterar las funciones básicas del dispositivo, espiar la actividad del usuario, entre otros. </a:t>
            </a:r>
          </a:p>
          <a:p>
            <a:pPr algn="just"/>
            <a:r>
              <a:rPr lang="es-ES"/>
              <a:t>El antimalware es el software cuya función es la de detectar, proteger y eliminar este tipo de software malicioso.</a:t>
            </a:r>
          </a:p>
          <a:p>
            <a:pPr algn="just"/>
            <a:r>
              <a:rPr lang="es-ES"/>
              <a:t>Existen numerosos tipos de malware que veremos en las siguientes diapositivas.</a:t>
            </a:r>
          </a:p>
          <a:p>
            <a:pPr marL="0" indent="0" algn="just">
              <a:buNone/>
            </a:pPr>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Fundamentos de ciberseguridad</a:t>
            </a:r>
            <a:br>
              <a:rPr lang="en-GB"/>
            </a:br>
            <a:r>
              <a:rPr lang="en-GB" sz="2800"/>
              <a:t>Principales definiciones – tipos de malware</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11" name="Imagen 10">
            <a:extLst>
              <a:ext uri="{FF2B5EF4-FFF2-40B4-BE49-F238E27FC236}">
                <a16:creationId xmlns:a16="http://schemas.microsoft.com/office/drawing/2014/main" id="{96DB37B0-3ABF-EFB0-1F67-DA3EEEE873EB}"/>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14237" y="1868890"/>
            <a:ext cx="6096000" cy="4057650"/>
          </a:xfrm>
          <a:prstGeom prst="rect">
            <a:avLst/>
          </a:prstGeom>
        </p:spPr>
      </p:pic>
      <p:pic>
        <p:nvPicPr>
          <p:cNvPr id="2" name="Imagen 1" descr="Texto&#10;&#10;Descripción generada automáticamente">
            <a:extLst>
              <a:ext uri="{FF2B5EF4-FFF2-40B4-BE49-F238E27FC236}">
                <a16:creationId xmlns:a16="http://schemas.microsoft.com/office/drawing/2014/main" id="{1C403F6B-8813-1981-B02F-8992738DC24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70713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a:extLst>
              <a:ext uri="{FF2B5EF4-FFF2-40B4-BE49-F238E27FC236}">
                <a16:creationId xmlns:a16="http://schemas.microsoft.com/office/drawing/2014/main" id="{F0E7445C-2394-B6AE-A5B5-749CD4F54FB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1467" y="3782937"/>
            <a:ext cx="3094457" cy="2320843"/>
          </a:xfrm>
          <a:prstGeom prst="rect">
            <a:avLst/>
          </a:prstGeom>
        </p:spPr>
      </p:pic>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TROYANO</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0"/>
            <a:ext cx="4937760" cy="2093137"/>
          </a:xfrm>
        </p:spPr>
        <p:txBody>
          <a:bodyPr>
            <a:normAutofit/>
          </a:bodyPr>
          <a:lstStyle/>
          <a:p>
            <a:pPr algn="just"/>
            <a:r>
              <a:rPr lang="es-ES"/>
              <a:t>Este tipo de malware entra al sistema como un archivo o software inofensivo, y realiza acciones no deseadas en segundo plano, como eliminación de archivos o descarga de otros malwares.</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es-ES"/>
              <a:t>Virus informático</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1"/>
            <a:ext cx="4937760" cy="1418948"/>
          </a:xfrm>
        </p:spPr>
        <p:txBody>
          <a:bodyPr>
            <a:normAutofit/>
          </a:bodyPr>
          <a:lstStyle/>
          <a:p>
            <a:pPr algn="just"/>
            <a:r>
              <a:rPr lang="es-ES"/>
              <a:t>Este tipo de malware tiene el objetivo de alterar el funcionamiento del dispositivo, y requiere de la interacción del usuario para propagarse a otros archivos y sistemas.</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Fundamentos de ciberseguridad</a:t>
            </a:r>
            <a:br>
              <a:rPr lang="en-GB"/>
            </a:br>
            <a:r>
              <a:rPr lang="en-GB" sz="2800"/>
              <a:t>Principales definiciones – tipos de malware</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1096963" y="3540039"/>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Gusano informático</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1096963" y="4146391"/>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a:t>Es capaz de replicarse y moverse de un dispositivo infectado a otros a través de la red. Frecuentemente proviene de unidades USB infectadas, de archivos adjuntos en correos electrónico, o incluso de sitios web.</a:t>
            </a:r>
          </a:p>
        </p:txBody>
      </p:sp>
      <p:pic>
        <p:nvPicPr>
          <p:cNvPr id="2" name="Imagen 1" descr="Texto&#10;&#10;Descripción generada automáticamente">
            <a:extLst>
              <a:ext uri="{FF2B5EF4-FFF2-40B4-BE49-F238E27FC236}">
                <a16:creationId xmlns:a16="http://schemas.microsoft.com/office/drawing/2014/main" id="{F3A03A2F-71F0-B1A7-8B75-0B19A5BE135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412739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776435"/>
            <a:ext cx="4937760" cy="736282"/>
          </a:xfrm>
        </p:spPr>
        <p:txBody>
          <a:bodyPr/>
          <a:lstStyle/>
          <a:p>
            <a:r>
              <a:rPr lang="es-ES"/>
              <a:t>Spyware</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346281"/>
            <a:ext cx="4937760" cy="1797111"/>
          </a:xfrm>
        </p:spPr>
        <p:txBody>
          <a:bodyPr>
            <a:normAutofit/>
          </a:bodyPr>
          <a:lstStyle/>
          <a:p>
            <a:pPr algn="just"/>
            <a:r>
              <a:rPr lang="es-ES"/>
              <a:t>Como su nombre indica, este tipo de malware espía el dispositivo infectado, recogiendo información sobre la actividad del usuario. Suele provenir de spam o webs de descargas fraudulentas.</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Fundamentos de ciberseguridad</a:t>
            </a:r>
            <a:br>
              <a:rPr lang="en-GB"/>
            </a:br>
            <a:r>
              <a:rPr lang="en-GB" sz="2800"/>
              <a:t>Principales definiciones – tipos de malware</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1158240" y="376335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Adware</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1158240" y="4369706"/>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a:t>Malware que rastrea el navegador y el historial de descargas del usuario para así mostrar anuncios o banners no deseados para que el usuario haga clic. Suelen infectar los dispositivos a través de webs infectadas o webs de descargas fraudulentas.</a:t>
            </a:r>
          </a:p>
        </p:txBody>
      </p:sp>
      <p:sp>
        <p:nvSpPr>
          <p:cNvPr id="15" name="Marcador de texto 2">
            <a:extLst>
              <a:ext uri="{FF2B5EF4-FFF2-40B4-BE49-F238E27FC236}">
                <a16:creationId xmlns:a16="http://schemas.microsoft.com/office/drawing/2014/main" id="{75AF54C4-1780-EA36-6F62-069D4827E3AB}"/>
              </a:ext>
            </a:extLst>
          </p:cNvPr>
          <p:cNvSpPr txBox="1">
            <a:spLocks/>
          </p:cNvSpPr>
          <p:nvPr/>
        </p:nvSpPr>
        <p:spPr>
          <a:xfrm>
            <a:off x="6288147" y="372457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Ransomware</a:t>
            </a:r>
          </a:p>
        </p:txBody>
      </p:sp>
      <p:sp>
        <p:nvSpPr>
          <p:cNvPr id="19" name="Marcador de contenido 3">
            <a:extLst>
              <a:ext uri="{FF2B5EF4-FFF2-40B4-BE49-F238E27FC236}">
                <a16:creationId xmlns:a16="http://schemas.microsoft.com/office/drawing/2014/main" id="{AF189E9A-6FDC-C3EB-A85A-BA41BD87F6BB}"/>
              </a:ext>
            </a:extLst>
          </p:cNvPr>
          <p:cNvSpPr txBox="1">
            <a:spLocks/>
          </p:cNvSpPr>
          <p:nvPr/>
        </p:nvSpPr>
        <p:spPr>
          <a:xfrm>
            <a:off x="6288147" y="4334130"/>
            <a:ext cx="4937760" cy="18524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a:t>Un peligroso tipo de malware que cifra los archivos del disco duro del dispositivo y restringe el acceso al usuario, pidiendo un rescate, por lo general en criptomonedas, a cambio de descifrar los archivos. Un caso muy conocido es el de </a:t>
            </a:r>
            <a:r>
              <a:rPr lang="en-GB" b="1">
                <a:hlinkClick r:id="rId3"/>
              </a:rPr>
              <a:t>WannaCry</a:t>
            </a:r>
            <a:r>
              <a:rPr lang="en-GB" dirty="0"/>
              <a:t>.</a:t>
            </a:r>
            <a:endParaRPr lang="es-ES" dirty="0"/>
          </a:p>
        </p:txBody>
      </p:sp>
      <p:pic>
        <p:nvPicPr>
          <p:cNvPr id="23" name="Imagen 22">
            <a:extLst>
              <a:ext uri="{FF2B5EF4-FFF2-40B4-BE49-F238E27FC236}">
                <a16:creationId xmlns:a16="http://schemas.microsoft.com/office/drawing/2014/main" id="{37847EAB-B8F4-E923-13E3-AD8A0DAA58E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650603" y="2057002"/>
            <a:ext cx="1976517" cy="1667572"/>
          </a:xfrm>
          <a:prstGeom prst="rect">
            <a:avLst/>
          </a:prstGeom>
        </p:spPr>
      </p:pic>
      <p:pic>
        <p:nvPicPr>
          <p:cNvPr id="25" name="Imagen 24">
            <a:extLst>
              <a:ext uri="{FF2B5EF4-FFF2-40B4-BE49-F238E27FC236}">
                <a16:creationId xmlns:a16="http://schemas.microsoft.com/office/drawing/2014/main" id="{8A2465F6-CF18-99A4-0EDB-382CCAADA6C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27120" y="2083134"/>
            <a:ext cx="1862355" cy="1862355"/>
          </a:xfrm>
          <a:prstGeom prst="rect">
            <a:avLst/>
          </a:prstGeom>
        </p:spPr>
      </p:pic>
      <p:pic>
        <p:nvPicPr>
          <p:cNvPr id="2" name="Imagen 1" descr="Texto&#10;&#10;Descripción generada automáticamente">
            <a:extLst>
              <a:ext uri="{FF2B5EF4-FFF2-40B4-BE49-F238E27FC236}">
                <a16:creationId xmlns:a16="http://schemas.microsoft.com/office/drawing/2014/main" id="{DEC95553-3744-DF9E-BED4-62A1B18DD24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59489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lugar de trabajo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5655858" cy="4363178"/>
          </a:xfrm>
        </p:spPr>
        <p:txBody>
          <a:bodyPr>
            <a:normAutofit/>
          </a:bodyPr>
          <a:lstStyle/>
          <a:p>
            <a:pPr algn="just"/>
            <a:r>
              <a:rPr lang="es-ES" b="1"/>
              <a:t>La ciberseguridad es responsabilidad de todos en una empresa</a:t>
            </a:r>
            <a:r>
              <a:rPr lang="es-ES"/>
              <a:t>, tanto del equipo de gestión como de los empleados, por lo que también debe formar parte de la cultura de trabajo de la empresa.</a:t>
            </a:r>
          </a:p>
          <a:p>
            <a:pPr algn="just"/>
            <a:r>
              <a:rPr lang="es-ES"/>
              <a:t>Tanto en el trabajo en la oficina como desde casa, cumplir con una serie de </a:t>
            </a:r>
            <a:r>
              <a:rPr lang="es-ES" b="1"/>
              <a:t>medidas básicas enmarcadas dentro de un plan de ciberseguridad </a:t>
            </a:r>
            <a:r>
              <a:rPr lang="es-ES"/>
              <a:t>es totalmente necesario para el buen funcionamiento del negocio.</a:t>
            </a:r>
          </a:p>
          <a:p>
            <a:pPr algn="just"/>
            <a:r>
              <a:rPr lang="es-ES"/>
              <a:t>A continuación se propone un </a:t>
            </a:r>
            <a:r>
              <a:rPr lang="es-ES" b="1"/>
              <a:t>plan de ciberseguridad básico</a:t>
            </a:r>
            <a:r>
              <a:rPr lang="es-ES"/>
              <a:t> a seguir para mantener la integridad de la información de la empresa</a:t>
            </a:r>
            <a:r>
              <a:rPr lang="en-GB">
                <a:effectLst/>
                <a:latin typeface="Calibri" panose="020F0502020204030204" pitchFamily="34" charset="0"/>
                <a:ea typeface="Calibri" panose="020F0502020204030204" pitchFamily="34" charset="0"/>
                <a:cs typeface="Calibri" panose="020F0502020204030204" pitchFamily="34" charset="0"/>
              </a:rPr>
              <a:t>:</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id="{2D5F401C-E027-643F-7AFC-A79E1834CC9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620419" y="1912526"/>
            <a:ext cx="3535261" cy="3603072"/>
          </a:xfrm>
          <a:prstGeom prst="rect">
            <a:avLst/>
          </a:prstGeom>
        </p:spPr>
      </p:pic>
      <p:pic>
        <p:nvPicPr>
          <p:cNvPr id="3" name="Imagen 2" descr="Texto&#10;&#10;Descripción generada automáticamente">
            <a:extLst>
              <a:ext uri="{FF2B5EF4-FFF2-40B4-BE49-F238E27FC236}">
                <a16:creationId xmlns:a16="http://schemas.microsoft.com/office/drawing/2014/main" id="{09513909-8C03-9F1C-C424-EA822132064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308726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lugar de trabajo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208014" y="1762683"/>
            <a:ext cx="4900629" cy="4418436"/>
          </a:xfrm>
        </p:spPr>
        <p:txBody>
          <a:bodyPr>
            <a:normAutofit/>
          </a:bodyPr>
          <a:lstStyle/>
          <a:p>
            <a:pPr marL="342900" lvl="0" indent="-342900" algn="just">
              <a:lnSpc>
                <a:spcPct val="107000"/>
              </a:lnSpc>
              <a:spcAft>
                <a:spcPts val="800"/>
              </a:spcAft>
              <a:buFont typeface="+mj-lt"/>
              <a:buAutoNum type="arabicPeriod"/>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Informar sobre las políticas de ciberseguridad de la empresa. </a:t>
            </a:r>
            <a:r>
              <a:rPr lang="es-ES" sz="1800">
                <a:effectLst/>
                <a:latin typeface="Calibri" panose="020F0502020204030204" pitchFamily="34" charset="0"/>
                <a:ea typeface="Calibri" panose="020F0502020204030204" pitchFamily="34" charset="0"/>
                <a:cs typeface="Calibri" panose="020F0502020204030204" pitchFamily="34" charset="0"/>
              </a:rPr>
              <a:t>Cada empresa tiene necesidades únicas, por lo que deberán elaborarse políticas de ciberseguridad a seguir por parte de todos los empleados y gerentes para crear una cultura de ciberseguridad</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Actualizar el software de los dispositivos. </a:t>
            </a:r>
            <a:r>
              <a:rPr lang="es-ES" sz="1800">
                <a:effectLst/>
                <a:latin typeface="Calibri" panose="020F0502020204030204" pitchFamily="34" charset="0"/>
                <a:ea typeface="Calibri" panose="020F0502020204030204" pitchFamily="34" charset="0"/>
                <a:cs typeface="Calibri" panose="020F0502020204030204" pitchFamily="34" charset="0"/>
              </a:rPr>
              <a:t>Mantener todas las aplicaciones y sistemas operativos actualizados previene las vulnerabilidades</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Configurar un cortafuegos. </a:t>
            </a:r>
            <a:r>
              <a:rPr lang="es-ES" sz="1800">
                <a:effectLst/>
                <a:latin typeface="Calibri" panose="020F0502020204030204" pitchFamily="34" charset="0"/>
                <a:ea typeface="Calibri" panose="020F0502020204030204" pitchFamily="34" charset="0"/>
                <a:cs typeface="Calibri" panose="020F0502020204030204" pitchFamily="34" charset="0"/>
              </a:rPr>
              <a:t>Un cortafuegos aportará protección adicional en la navegación por Internet</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638E72F6-C62E-65CC-A631-F0360B57BFA7}"/>
              </a:ext>
            </a:extLst>
          </p:cNvPr>
          <p:cNvSpPr txBox="1">
            <a:spLocks/>
          </p:cNvSpPr>
          <p:nvPr/>
        </p:nvSpPr>
        <p:spPr>
          <a:xfrm>
            <a:off x="6456167" y="1762683"/>
            <a:ext cx="4699513" cy="431933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gn="just">
              <a:lnSpc>
                <a:spcPct val="107000"/>
              </a:lnSpc>
              <a:spcAft>
                <a:spcPts val="800"/>
              </a:spcAft>
              <a:buFont typeface="+mj-lt"/>
              <a:buAutoNum type="arabicPeriod" startAt="4"/>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Realizar copias de seguridad regularmente. </a:t>
            </a:r>
            <a:r>
              <a:rPr lang="es-ES" sz="1800">
                <a:effectLst/>
                <a:latin typeface="Calibri" panose="020F0502020204030204" pitchFamily="34" charset="0"/>
                <a:ea typeface="Calibri" panose="020F0502020204030204" pitchFamily="34" charset="0"/>
                <a:cs typeface="Calibri" panose="020F0502020204030204" pitchFamily="34" charset="0"/>
              </a:rPr>
              <a:t>En caso de pérdidas de información, las copias de seguridad ayudarán a restaurar la normalidad rápidamente</a:t>
            </a:r>
            <a:r>
              <a:rPr lang="en-GB" sz="1800">
                <a:effectLst/>
                <a:latin typeface="Calibri" panose="020F0502020204030204" pitchFamily="34" charset="0"/>
                <a:ea typeface="Calibri" panose="020F0502020204030204" pitchFamily="34" charset="0"/>
                <a:cs typeface="Calibri" panose="020F0502020204030204" pitchFamily="34" charset="0"/>
              </a:rPr>
              <a:t>.</a:t>
            </a:r>
          </a:p>
          <a:p>
            <a:pPr marL="342900" indent="-342900" algn="just">
              <a:lnSpc>
                <a:spcPct val="107000"/>
              </a:lnSpc>
              <a:spcAft>
                <a:spcPts val="800"/>
              </a:spcAft>
              <a:buFont typeface="+mj-lt"/>
              <a:buAutoNum type="arabicPeriod" startAt="4"/>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Asegurar las redes wifi. </a:t>
            </a:r>
            <a:r>
              <a:rPr lang="es-ES" sz="1800">
                <a:effectLst/>
                <a:latin typeface="Calibri" panose="020F0502020204030204" pitchFamily="34" charset="0"/>
                <a:ea typeface="Calibri" panose="020F0502020204030204" pitchFamily="34" charset="0"/>
                <a:cs typeface="Calibri" panose="020F0502020204030204" pitchFamily="34" charset="0"/>
              </a:rPr>
              <a:t>Las redes wifi que se utilicen en la actividad diaria deberán estar correctamente configuradas para ser suficientemente seguras frente a terceros</a:t>
            </a:r>
            <a:r>
              <a:rPr lang="en-GB" sz="1800">
                <a:effectLst/>
                <a:latin typeface="Calibri" panose="020F0502020204030204" pitchFamily="34" charset="0"/>
                <a:ea typeface="Calibri" panose="020F0502020204030204" pitchFamily="34" charset="0"/>
                <a:cs typeface="Calibri" panose="020F0502020204030204" pitchFamily="34" charset="0"/>
              </a:rPr>
              <a:t>.</a:t>
            </a:r>
          </a:p>
          <a:p>
            <a:pPr marL="342900" indent="-342900" algn="just">
              <a:lnSpc>
                <a:spcPct val="107000"/>
              </a:lnSpc>
              <a:spcAft>
                <a:spcPts val="800"/>
              </a:spcAft>
              <a:buFont typeface="+mj-lt"/>
              <a:buAutoNum type="arabicPeriod" startAt="4"/>
              <a:tabLst>
                <a:tab pos="457200" algn="l"/>
              </a:tabLs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startAt="4"/>
              <a:tabLst>
                <a:tab pos="457200" algn="l"/>
              </a:tabLst>
            </a:pPr>
            <a:endParaRPr lang="en-GB" sz="1800">
              <a:effectLst/>
              <a:latin typeface="Calibri" panose="020F0502020204030204" pitchFamily="34" charset="0"/>
              <a:ea typeface="Calibri" panose="020F0502020204030204" pitchFamily="34" charset="0"/>
              <a:cs typeface="Calibri" panose="020F0502020204030204" pitchFamily="34" charset="0"/>
            </a:endParaRPr>
          </a:p>
          <a:p>
            <a:pPr marL="342900" indent="-342900" algn="just">
              <a:lnSpc>
                <a:spcPct val="107000"/>
              </a:lnSpc>
              <a:spcAft>
                <a:spcPts val="800"/>
              </a:spcAft>
              <a:buFont typeface="+mj-lt"/>
              <a:buAutoNum type="arabicPeriod" startAt="4"/>
              <a:tabLst>
                <a:tab pos="457200" algn="l"/>
              </a:tabLs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Font typeface="Calibri" panose="020F0502020204030204" pitchFamily="34" charset="0"/>
              <a:buNone/>
            </a:pPr>
            <a:endParaRPr lang="es-ES"/>
          </a:p>
          <a:p>
            <a:endParaRPr lang="es-ES"/>
          </a:p>
          <a:p>
            <a:endParaRPr lang="es-ES"/>
          </a:p>
        </p:txBody>
      </p:sp>
      <p:pic>
        <p:nvPicPr>
          <p:cNvPr id="4" name="Imagen 3" descr="Icono&#10;&#10;Descripción generada automáticamente">
            <a:extLst>
              <a:ext uri="{FF2B5EF4-FFF2-40B4-BE49-F238E27FC236}">
                <a16:creationId xmlns:a16="http://schemas.microsoft.com/office/drawing/2014/main" id="{00F6820F-B8C1-A6E4-0333-507E7FCF85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15881" y="4569972"/>
            <a:ext cx="1941427" cy="1694198"/>
          </a:xfrm>
          <a:prstGeom prst="rect">
            <a:avLst/>
          </a:prstGeom>
        </p:spPr>
      </p:pic>
      <p:pic>
        <p:nvPicPr>
          <p:cNvPr id="7" name="Imagen 6" descr="Imagen que contiene Interfaz de usuario gráfica&#10;&#10;Descripción generada automáticamente">
            <a:extLst>
              <a:ext uri="{FF2B5EF4-FFF2-40B4-BE49-F238E27FC236}">
                <a16:creationId xmlns:a16="http://schemas.microsoft.com/office/drawing/2014/main" id="{4DC97A39-4143-A75E-5A16-C2F407B9A1C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35068" y="4314887"/>
            <a:ext cx="1309795" cy="1309795"/>
          </a:xfrm>
          <a:prstGeom prst="rect">
            <a:avLst/>
          </a:prstGeom>
        </p:spPr>
      </p:pic>
      <p:pic>
        <p:nvPicPr>
          <p:cNvPr id="3" name="Imagen 2" descr="Texto&#10;&#10;Descripción generada automáticamente">
            <a:extLst>
              <a:ext uri="{FF2B5EF4-FFF2-40B4-BE49-F238E27FC236}">
                <a16:creationId xmlns:a16="http://schemas.microsoft.com/office/drawing/2014/main" id="{792A538C-A4E8-268C-9943-FE12D6358E2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840729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lugar de trabajo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208014" y="1762683"/>
            <a:ext cx="9947666" cy="4418436"/>
          </a:xfrm>
        </p:spPr>
        <p:txBody>
          <a:bodyPr>
            <a:normAutofit/>
          </a:bodyPr>
          <a:lstStyle/>
          <a:p>
            <a:pPr marL="342900" indent="-342900" algn="just">
              <a:lnSpc>
                <a:spcPct val="107000"/>
              </a:lnSpc>
              <a:spcAft>
                <a:spcPts val="800"/>
              </a:spcAft>
              <a:buFont typeface="+mj-lt"/>
              <a:buAutoNum type="arabicPeriod" startAt="6"/>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Instalar software antimalware. </a:t>
            </a:r>
            <a:r>
              <a:rPr lang="en-GB" sz="1800">
                <a:effectLst/>
                <a:latin typeface="Calibri" panose="020F0502020204030204" pitchFamily="34" charset="0"/>
                <a:ea typeface="Calibri" panose="020F0502020204030204" pitchFamily="34" charset="0"/>
                <a:cs typeface="Calibri" panose="020F0502020204030204" pitchFamily="34" charset="0"/>
              </a:rPr>
              <a:t>Para protegerse de los posibles ataques.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mj-lt"/>
              <a:buAutoNum type="arabicPeriod" startAt="6"/>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Elaborar un plan de acción para los dispositivos móviles. </a:t>
            </a:r>
            <a:r>
              <a:rPr lang="es-ES" sz="1800">
                <a:effectLst/>
                <a:latin typeface="Calibri" panose="020F0502020204030204" pitchFamily="34" charset="0"/>
                <a:ea typeface="Calibri" panose="020F0502020204030204" pitchFamily="34" charset="0"/>
                <a:cs typeface="Calibri" panose="020F0502020204030204" pitchFamily="34" charset="0"/>
              </a:rPr>
              <a:t>La ciberseguridad no es sólo para los ordenadores, sino también para dispositivos móviles como smartphones o tablets, que también deberán contar con medidas de protección</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Implementar procedimientos para la protección de la información. </a:t>
            </a:r>
            <a:r>
              <a:rPr lang="es-ES" sz="1800">
                <a:effectLst/>
                <a:latin typeface="Calibri" panose="020F0502020204030204" pitchFamily="34" charset="0"/>
                <a:ea typeface="Calibri" panose="020F0502020204030204" pitchFamily="34" charset="0"/>
                <a:cs typeface="Calibri" panose="020F0502020204030204" pitchFamily="34" charset="0"/>
              </a:rPr>
              <a:t>Deberán establecerse procedimientos a seguir en caso de incidentes de ciberseguridad</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Utilizar contraseñas seguras. </a:t>
            </a:r>
            <a:r>
              <a:rPr lang="es-ES" sz="1800">
                <a:effectLst/>
                <a:latin typeface="Calibri" panose="020F0502020204030204" pitchFamily="34" charset="0"/>
                <a:ea typeface="Calibri" panose="020F0502020204030204" pitchFamily="34" charset="0"/>
                <a:cs typeface="Calibri" panose="020F0502020204030204" pitchFamily="34" charset="0"/>
              </a:rPr>
              <a:t>Deberán combinar números, letras y caracteres especiales. Una forma de comprobar si las contraseñas son seguras es la web </a:t>
            </a:r>
            <a:r>
              <a:rPr lang="en-GB"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https://password.kaspersky.com/es/</a:t>
            </a: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tabLst>
                <a:tab pos="457200" algn="l"/>
              </a:tabLst>
            </a:pPr>
            <a:r>
              <a:rPr lang="en-GB" sz="1800" b="1">
                <a:effectLst/>
                <a:latin typeface="Calibri" panose="020F0502020204030204" pitchFamily="34" charset="0"/>
                <a:ea typeface="Calibri" panose="020F0502020204030204" pitchFamily="34" charset="0"/>
                <a:cs typeface="Calibri" panose="020F0502020204030204" pitchFamily="34" charset="0"/>
              </a:rPr>
              <a:t>Restringir los permisos para la instalación de software. </a:t>
            </a:r>
            <a:r>
              <a:rPr lang="es-ES" sz="1800">
                <a:effectLst/>
                <a:latin typeface="Calibri" panose="020F0502020204030204" pitchFamily="34" charset="0"/>
                <a:ea typeface="Calibri" panose="020F0502020204030204" pitchFamily="34" charset="0"/>
                <a:cs typeface="Calibri" panose="020F0502020204030204" pitchFamily="34" charset="0"/>
              </a:rPr>
              <a:t>Los empleados deberán tener un acceso limitado a la hora de instalar nuevo software, con el fin de evitar la instalación de aplicaciones fraudulentas que puedan infectar los dispositivos de la red</a:t>
            </a:r>
            <a:r>
              <a:rPr lang="en-GB" sz="1800">
                <a:effectLst/>
                <a:latin typeface="Calibri" panose="020F0502020204030204" pitchFamily="34" charset="0"/>
                <a:ea typeface="Calibri" panose="020F0502020204030204" pitchFamily="34" charset="0"/>
                <a:cs typeface="Calibri" panose="020F0502020204030204" pitchFamily="34" charset="0"/>
              </a:rPr>
              <a:t>.</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EA29B020-08EA-96DD-1870-34575B576D5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095041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trabajo remoto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4716291" cy="3900291"/>
          </a:xfrm>
        </p:spPr>
        <p:txBody>
          <a:bodyPr>
            <a:normAutofit/>
          </a:bodyPr>
          <a:lstStyle/>
          <a:p>
            <a:pPr algn="just"/>
            <a:r>
              <a:rPr lang="es-ES" b="1"/>
              <a:t>En el trabajo remoto, la ciberseguridad es incluso más importante</a:t>
            </a:r>
            <a:r>
              <a:rPr lang="es-ES"/>
              <a:t>, ya que al trabajar desde casa no existe el mismo control en cuanto a los procedimientos y políticas de ciberseguridad de la empresa, las redes son menos seguras, puede haber errores de configuración, falta de formación, entre otros. </a:t>
            </a:r>
          </a:p>
          <a:p>
            <a:pPr algn="just"/>
            <a:r>
              <a:rPr lang="es-ES"/>
              <a:t>Es por ello que hay que tener en consideración nuevas medidas que puedan garantizar el cumplimiento de los siguientes </a:t>
            </a:r>
            <a:r>
              <a:rPr lang="es-ES" b="1"/>
              <a:t>objetivos de ciberseguridad en el acceso remoto a la información</a:t>
            </a:r>
            <a:r>
              <a:rPr lang="en-GB">
                <a:effectLst/>
                <a:latin typeface="Calibri" panose="020F0502020204030204" pitchFamily="34" charset="0"/>
                <a:ea typeface="Calibri" panose="020F0502020204030204" pitchFamily="34" charset="0"/>
                <a:cs typeface="Calibri" panose="020F0502020204030204" pitchFamily="34" charset="0"/>
              </a:rPr>
              <a:t>:</a:t>
            </a: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D4A943F1-D551-E85D-B359-9DF7AEB4D4AE}"/>
              </a:ext>
            </a:extLst>
          </p:cNvPr>
          <p:cNvSpPr txBox="1">
            <a:spLocks/>
          </p:cNvSpPr>
          <p:nvPr/>
        </p:nvSpPr>
        <p:spPr>
          <a:xfrm>
            <a:off x="3975211" y="4067978"/>
            <a:ext cx="3239322" cy="177375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es-ES"/>
          </a:p>
          <a:p>
            <a:pPr algn="just"/>
            <a:endParaRPr lang="es-ES"/>
          </a:p>
          <a:p>
            <a:endParaRPr lang="es-ES"/>
          </a:p>
          <a:p>
            <a:endParaRPr lang="es-ES"/>
          </a:p>
        </p:txBody>
      </p:sp>
      <p:graphicFrame>
        <p:nvGraphicFramePr>
          <p:cNvPr id="6" name="Diagrama 5">
            <a:extLst>
              <a:ext uri="{FF2B5EF4-FFF2-40B4-BE49-F238E27FC236}">
                <a16:creationId xmlns:a16="http://schemas.microsoft.com/office/drawing/2014/main" id="{5284A8F3-F0D7-300E-B516-93DA667BF441}"/>
              </a:ext>
            </a:extLst>
          </p:cNvPr>
          <p:cNvGraphicFramePr/>
          <p:nvPr>
            <p:extLst>
              <p:ext uri="{D42A27DB-BD31-4B8C-83A1-F6EECF244321}">
                <p14:modId xmlns:p14="http://schemas.microsoft.com/office/powerpoint/2010/main" val="3312091769"/>
              </p:ext>
            </p:extLst>
          </p:nvPr>
        </p:nvGraphicFramePr>
        <p:xfrm>
          <a:off x="6096000" y="1707999"/>
          <a:ext cx="5135795" cy="4133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n 2" descr="Texto&#10;&#10;Descripción generada automáticamente">
            <a:extLst>
              <a:ext uri="{FF2B5EF4-FFF2-40B4-BE49-F238E27FC236}">
                <a16:creationId xmlns:a16="http://schemas.microsoft.com/office/drawing/2014/main" id="{2DBBB98D-DA23-42A7-BFCD-0E85F1D19856}"/>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1772089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trabajo remoto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contenido 11">
            <a:extLst>
              <a:ext uri="{FF2B5EF4-FFF2-40B4-BE49-F238E27FC236}">
                <a16:creationId xmlns:a16="http://schemas.microsoft.com/office/drawing/2014/main" id="{D4A943F1-D551-E85D-B359-9DF7AEB4D4AE}"/>
              </a:ext>
            </a:extLst>
          </p:cNvPr>
          <p:cNvSpPr txBox="1">
            <a:spLocks/>
          </p:cNvSpPr>
          <p:nvPr/>
        </p:nvSpPr>
        <p:spPr>
          <a:xfrm>
            <a:off x="3975211" y="4067978"/>
            <a:ext cx="3239322" cy="177375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es-ES"/>
          </a:p>
          <a:p>
            <a:pPr algn="just"/>
            <a:endParaRPr lang="es-ES"/>
          </a:p>
          <a:p>
            <a:endParaRPr lang="es-ES"/>
          </a:p>
          <a:p>
            <a:endParaRPr lang="es-ES"/>
          </a:p>
        </p:txBody>
      </p:sp>
      <p:pic>
        <p:nvPicPr>
          <p:cNvPr id="3" name="Imagen 2" descr="Texto&#10;&#10;Descripción generada automáticamente">
            <a:extLst>
              <a:ext uri="{FF2B5EF4-FFF2-40B4-BE49-F238E27FC236}">
                <a16:creationId xmlns:a16="http://schemas.microsoft.com/office/drawing/2014/main" id="{2DBBB98D-DA23-42A7-BFCD-0E85F1D1985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Marcador de contenido 4">
            <a:extLst>
              <a:ext uri="{FF2B5EF4-FFF2-40B4-BE49-F238E27FC236}">
                <a16:creationId xmlns:a16="http://schemas.microsoft.com/office/drawing/2014/main" id="{F3B2F044-A530-3DD1-9082-2835C74882FE}"/>
              </a:ext>
            </a:extLst>
          </p:cNvPr>
          <p:cNvSpPr>
            <a:spLocks noGrp="1"/>
          </p:cNvSpPr>
          <p:nvPr>
            <p:ph idx="1"/>
          </p:nvPr>
        </p:nvSpPr>
        <p:spPr>
          <a:xfrm>
            <a:off x="1657300" y="1987527"/>
            <a:ext cx="9310102" cy="4023360"/>
          </a:xfrm>
        </p:spPr>
        <p:txBody>
          <a:bodyPr>
            <a:normAutofit lnSpcReduction="10000"/>
          </a:bodyPr>
          <a:lstStyle/>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Disponibilidad</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Los usuarios autorizados deben tener acceso a la información cuando sea necesario.</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Confidencialidad</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Debe garantizarse que sólo los usuarios autorizados puedan acceder a la información.</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Autenticidad</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Debe garantizarse que los usuarios autorizados (con acceso a la información) son quienes dicen ser.</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Trazabilidad</a:t>
            </a:r>
            <a:r>
              <a:rPr lang="es-ES">
                <a:effectLst/>
                <a:latin typeface="Calibri" panose="020F0502020204030204" pitchFamily="34" charset="0"/>
                <a:ea typeface="Calibri" panose="020F0502020204030204" pitchFamily="34" charset="0"/>
                <a:cs typeface="Calibri" panose="020F0502020204030204" pitchFamily="34" charset="0"/>
              </a:rPr>
              <a:t>. Debe ser posible rastrear el acceso indebido o no autorizado a la información</a:t>
            </a:r>
            <a:r>
              <a:rPr lang="en-GB">
                <a:effectLst/>
                <a:latin typeface="Calibri" panose="020F0502020204030204" pitchFamily="34" charset="0"/>
                <a:ea typeface="Calibri" panose="020F0502020204030204" pitchFamily="34" charset="0"/>
                <a:cs typeface="Calibri" panose="020F0502020204030204" pitchFamily="34" charset="0"/>
              </a:rPr>
              <a:t>.</a:t>
            </a:r>
            <a:endParaRPr lang="en-GB">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s-ES" b="1">
                <a:effectLst/>
                <a:latin typeface="Calibri" panose="020F0502020204030204" pitchFamily="34" charset="0"/>
                <a:ea typeface="Calibri" panose="020F0502020204030204" pitchFamily="34" charset="0"/>
                <a:cs typeface="Calibri" panose="020F0502020204030204" pitchFamily="34" charset="0"/>
              </a:rPr>
              <a:t>Integridad</a:t>
            </a:r>
            <a:r>
              <a:rPr lang="es-ES">
                <a:effectLst/>
                <a:latin typeface="Calibri" panose="020F0502020204030204" pitchFamily="34" charset="0"/>
                <a:ea typeface="Calibri" panose="020F0502020204030204" pitchFamily="34" charset="0"/>
                <a:cs typeface="Calibri" panose="020F0502020204030204" pitchFamily="34" charset="0"/>
              </a:rPr>
              <a:t>. </a:t>
            </a:r>
            <a:r>
              <a:rPr lang="en-GB">
                <a:effectLst/>
                <a:latin typeface="Calibri" panose="020F0502020204030204" pitchFamily="34" charset="0"/>
                <a:ea typeface="Calibri" panose="020F0502020204030204" pitchFamily="34" charset="0"/>
                <a:cs typeface="Calibri" panose="020F0502020204030204" pitchFamily="34" charset="0"/>
              </a:rPr>
              <a:t>Debe garantizarse que la información y sus métodos de tratamiento sean exactos y completos.</a:t>
            </a:r>
            <a:endParaRPr lang="en-GB">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7" name="Elipse 6">
            <a:extLst>
              <a:ext uri="{FF2B5EF4-FFF2-40B4-BE49-F238E27FC236}">
                <a16:creationId xmlns:a16="http://schemas.microsoft.com/office/drawing/2014/main" id="{F637E1C2-8203-DAAE-6160-7AA0A06393F6}"/>
              </a:ext>
            </a:extLst>
          </p:cNvPr>
          <p:cNvSpPr/>
          <p:nvPr/>
        </p:nvSpPr>
        <p:spPr>
          <a:xfrm>
            <a:off x="1188702" y="184573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0" name="Rectángulo 9" descr="Reloj de arena terminado">
            <a:extLst>
              <a:ext uri="{FF2B5EF4-FFF2-40B4-BE49-F238E27FC236}">
                <a16:creationId xmlns:a16="http://schemas.microsoft.com/office/drawing/2014/main" id="{A727A4C8-F796-A088-675A-72D036AF4584}"/>
              </a:ext>
            </a:extLst>
          </p:cNvPr>
          <p:cNvSpPr/>
          <p:nvPr/>
        </p:nvSpPr>
        <p:spPr>
          <a:xfrm>
            <a:off x="1326646" y="1983678"/>
            <a:ext cx="380988" cy="380988"/>
          </a:xfrm>
          <a:prstGeom prst="rect">
            <a:avLst/>
          </a:prstGeom>
          <a: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3" name="Elipse 12">
            <a:extLst>
              <a:ext uri="{FF2B5EF4-FFF2-40B4-BE49-F238E27FC236}">
                <a16:creationId xmlns:a16="http://schemas.microsoft.com/office/drawing/2014/main" id="{8D806A55-E9B0-327C-05EC-4C2364BC08C9}"/>
              </a:ext>
            </a:extLst>
          </p:cNvPr>
          <p:cNvSpPr/>
          <p:nvPr/>
        </p:nvSpPr>
        <p:spPr>
          <a:xfrm>
            <a:off x="1188702" y="261098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4" name="Rectángulo 13" descr="Bloquear">
            <a:extLst>
              <a:ext uri="{FF2B5EF4-FFF2-40B4-BE49-F238E27FC236}">
                <a16:creationId xmlns:a16="http://schemas.microsoft.com/office/drawing/2014/main" id="{E4AD2396-C4FE-360F-C9F5-BDC58CDDC1E2}"/>
              </a:ext>
            </a:extLst>
          </p:cNvPr>
          <p:cNvSpPr/>
          <p:nvPr/>
        </p:nvSpPr>
        <p:spPr>
          <a:xfrm>
            <a:off x="1326646" y="2748928"/>
            <a:ext cx="380988" cy="380988"/>
          </a:xfrm>
          <a:prstGeom prst="rect">
            <a:avLst/>
          </a:prstGeom>
          <a: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5" name="Elipse 14">
            <a:extLst>
              <a:ext uri="{FF2B5EF4-FFF2-40B4-BE49-F238E27FC236}">
                <a16:creationId xmlns:a16="http://schemas.microsoft.com/office/drawing/2014/main" id="{8CE4E7B5-6E3E-D578-B07A-C39AE7056C4B}"/>
              </a:ext>
            </a:extLst>
          </p:cNvPr>
          <p:cNvSpPr/>
          <p:nvPr/>
        </p:nvSpPr>
        <p:spPr>
          <a:xfrm>
            <a:off x="1188702" y="340580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6" name="Rectángulo 15" descr="Corazón">
            <a:extLst>
              <a:ext uri="{FF2B5EF4-FFF2-40B4-BE49-F238E27FC236}">
                <a16:creationId xmlns:a16="http://schemas.microsoft.com/office/drawing/2014/main" id="{344CBD96-7554-A9A5-3006-92090B4272A2}"/>
              </a:ext>
            </a:extLst>
          </p:cNvPr>
          <p:cNvSpPr/>
          <p:nvPr/>
        </p:nvSpPr>
        <p:spPr>
          <a:xfrm>
            <a:off x="1326646" y="3543748"/>
            <a:ext cx="380988" cy="380988"/>
          </a:xfrm>
          <a:prstGeom prst="rect">
            <a:avLst/>
          </a:prstGeom>
          <a: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7" name="Elipse 16">
            <a:extLst>
              <a:ext uri="{FF2B5EF4-FFF2-40B4-BE49-F238E27FC236}">
                <a16:creationId xmlns:a16="http://schemas.microsoft.com/office/drawing/2014/main" id="{BDAABE04-0434-9D7C-AC7F-2C8173BF8E9D}"/>
              </a:ext>
            </a:extLst>
          </p:cNvPr>
          <p:cNvSpPr/>
          <p:nvPr/>
        </p:nvSpPr>
        <p:spPr>
          <a:xfrm>
            <a:off x="1188702" y="420062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8" name="Rectángulo 17" descr="Casa">
            <a:extLst>
              <a:ext uri="{FF2B5EF4-FFF2-40B4-BE49-F238E27FC236}">
                <a16:creationId xmlns:a16="http://schemas.microsoft.com/office/drawing/2014/main" id="{2204C2EE-7E90-162B-D744-9BE469495360}"/>
              </a:ext>
            </a:extLst>
          </p:cNvPr>
          <p:cNvSpPr/>
          <p:nvPr/>
        </p:nvSpPr>
        <p:spPr>
          <a:xfrm>
            <a:off x="1326646" y="4338568"/>
            <a:ext cx="380988" cy="380988"/>
          </a:xfrm>
          <a:prstGeom prst="rect">
            <a:avLst/>
          </a:prstGeom>
          <a:blipFill>
            <a:blip r:embed="rId10" cstate="email">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9" name="Elipse 18">
            <a:extLst>
              <a:ext uri="{FF2B5EF4-FFF2-40B4-BE49-F238E27FC236}">
                <a16:creationId xmlns:a16="http://schemas.microsoft.com/office/drawing/2014/main" id="{F8AACF27-1392-7A26-1474-E0E8AC4725C5}"/>
              </a:ext>
            </a:extLst>
          </p:cNvPr>
          <p:cNvSpPr/>
          <p:nvPr/>
        </p:nvSpPr>
        <p:spPr>
          <a:xfrm>
            <a:off x="1188702" y="4995444"/>
            <a:ext cx="656876" cy="65687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20" name="Rectángulo 19" descr="Marca de verificación">
            <a:extLst>
              <a:ext uri="{FF2B5EF4-FFF2-40B4-BE49-F238E27FC236}">
                <a16:creationId xmlns:a16="http://schemas.microsoft.com/office/drawing/2014/main" id="{C76F7CF7-38C4-F167-1D50-6DB2136BDC5D}"/>
              </a:ext>
            </a:extLst>
          </p:cNvPr>
          <p:cNvSpPr/>
          <p:nvPr/>
        </p:nvSpPr>
        <p:spPr>
          <a:xfrm>
            <a:off x="1326646" y="5133388"/>
            <a:ext cx="380988" cy="380988"/>
          </a:xfrm>
          <a:prstGeom prst="rect">
            <a:avLst/>
          </a:prstGeom>
          <a:blipFill>
            <a:blip r:embed="rId12" cstate="email">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a:blipFill>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22307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trabajo remoto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6754815" cy="4418437"/>
          </a:xfrm>
        </p:spPr>
        <p:txBody>
          <a:bodyPr>
            <a:normAutofit/>
          </a:bodyPr>
          <a:lstStyle/>
          <a:p>
            <a:pPr algn="just"/>
            <a:r>
              <a:rPr lang="es-ES" sz="1900"/>
              <a:t>De forma complementaria al cumplimiento del plan de ciberseguridad ya mencionado, será muy recomendable el uso de una </a:t>
            </a:r>
            <a:r>
              <a:rPr lang="es-ES" sz="1900" b="1"/>
              <a:t>VPN </a:t>
            </a:r>
            <a:r>
              <a:rPr lang="es-ES" sz="1900"/>
              <a:t>(</a:t>
            </a:r>
            <a:r>
              <a:rPr lang="es-ES" sz="1900" b="1"/>
              <a:t>Virtual Private Network </a:t>
            </a:r>
            <a:r>
              <a:rPr lang="es-ES" sz="1900"/>
              <a:t>– Red privada virtual). Este tecnología de red permite una conexión segura entre la red local e Internet, de forma que se </a:t>
            </a:r>
            <a:r>
              <a:rPr lang="es-ES" sz="1900" b="1"/>
              <a:t>garantiza la integridad y confidencialidad de la información</a:t>
            </a:r>
            <a:r>
              <a:rPr lang="es-ES" sz="1900"/>
              <a:t>.</a:t>
            </a:r>
          </a:p>
          <a:p>
            <a:pPr algn="just"/>
            <a:r>
              <a:rPr lang="es-ES" sz="1900"/>
              <a:t>Además, las </a:t>
            </a:r>
            <a:r>
              <a:rPr lang="es-ES" sz="1900" b="1"/>
              <a:t>aplicaciones de acceso de escritorio remoto </a:t>
            </a:r>
            <a:r>
              <a:rPr lang="es-ES" sz="1900"/>
              <a:t>permitirán a los teletrabajadores controlar de forma remota los equipos que se encuentran físicamente en la oficina, como por ejemplo la herramienta TeamViewer.</a:t>
            </a:r>
          </a:p>
          <a:p>
            <a:pPr algn="just"/>
            <a:r>
              <a:rPr lang="es-ES" sz="1900"/>
              <a:t>Las </a:t>
            </a:r>
            <a:r>
              <a:rPr lang="es-ES" sz="1900" b="1"/>
              <a:t>soluciones en la nube </a:t>
            </a:r>
            <a:r>
              <a:rPr lang="es-ES" sz="1900"/>
              <a:t>y las </a:t>
            </a:r>
            <a:r>
              <a:rPr lang="es-ES" sz="1900" b="1"/>
              <a:t>herramientas colaborativas </a:t>
            </a:r>
            <a:r>
              <a:rPr lang="es-ES" sz="1900"/>
              <a:t>también constituyen importantes herramientas para la ciberseguridad en el trabajo remoto, permitiendo la </a:t>
            </a:r>
            <a:r>
              <a:rPr lang="es-ES" sz="1900" b="1"/>
              <a:t>accesibilidad a la información de forma rápida y coordinada</a:t>
            </a:r>
            <a:r>
              <a:rPr lang="en-GB" sz="1900">
                <a:effectLst/>
                <a:latin typeface="Calibri" panose="020F0502020204030204" pitchFamily="34" charset="0"/>
                <a:ea typeface="Calibri" panose="020F0502020204030204" pitchFamily="34" charset="0"/>
                <a:cs typeface="Calibri" panose="020F0502020204030204" pitchFamily="34" charset="0"/>
              </a:rPr>
              <a:t>.</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s-ES" dirty="0"/>
          </a:p>
          <a:p>
            <a:pPr algn="just"/>
            <a:endParaRPr lang="es-ES" dirty="0"/>
          </a:p>
          <a:p>
            <a:pPr marL="0" indent="0">
              <a:buNone/>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descr="Interfaz de usuario gráfica&#10;&#10;Descripción generada automáticamente">
            <a:extLst>
              <a:ext uri="{FF2B5EF4-FFF2-40B4-BE49-F238E27FC236}">
                <a16:creationId xmlns:a16="http://schemas.microsoft.com/office/drawing/2014/main" id="{9C044C76-E219-BB32-0B0C-14077C38D87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852095" y="1881068"/>
            <a:ext cx="3429000" cy="3665989"/>
          </a:xfrm>
          <a:prstGeom prst="rect">
            <a:avLst/>
          </a:prstGeom>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70075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trabajo remoto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Algunos ejemplos de herramientas para el trabajo remoto son:</a:t>
            </a:r>
          </a:p>
          <a:p>
            <a:pPr algn="just">
              <a:lnSpc>
                <a:spcPct val="107000"/>
              </a:lnSpc>
              <a:spcAft>
                <a:spcPts val="800"/>
              </a:spcAft>
            </a:pPr>
            <a:r>
              <a:rPr lang="es-ES" b="1">
                <a:latin typeface="Calibri" panose="020F0502020204030204" pitchFamily="34" charset="0"/>
                <a:ea typeface="Calibri" panose="020F0502020204030204" pitchFamily="34" charset="0"/>
                <a:cs typeface="Calibri" panose="020F0502020204030204" pitchFamily="34" charset="0"/>
              </a:rPr>
              <a:t>VPN</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1824474"/>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GB" b="1">
                <a:latin typeface="Calibri" panose="020F0502020204030204" pitchFamily="34" charset="0"/>
                <a:ea typeface="Calibri" panose="020F0502020204030204" pitchFamily="34" charset="0"/>
                <a:cs typeface="Calibri" panose="020F0502020204030204" pitchFamily="34" charset="0"/>
              </a:rPr>
              <a:t>hide.me</a:t>
            </a:r>
            <a:r>
              <a:rPr lang="en-GB" sz="1800">
                <a:effectLst/>
                <a:latin typeface="Calibri" panose="020F0502020204030204" pitchFamily="34" charset="0"/>
                <a:ea typeface="Calibri" panose="020F0502020204030204" pitchFamily="34" charset="0"/>
                <a:cs typeface="Calibri" panose="020F0502020204030204" pitchFamily="34" charset="0"/>
              </a:rPr>
              <a:t>. </a:t>
            </a:r>
            <a:r>
              <a:rPr lang="es-ES" sz="1800">
                <a:effectLst/>
                <a:latin typeface="Calibri" panose="020F0502020204030204" pitchFamily="34" charset="0"/>
                <a:ea typeface="Calibri" panose="020F0502020204030204" pitchFamily="34" charset="0"/>
                <a:cs typeface="Calibri" panose="020F0502020204030204" pitchFamily="34" charset="0"/>
              </a:rPr>
              <a:t>Este servicio VPN permite navegar de forma privada, sin restricciones geográficas. Cuenta con más de 2000 servidores y 75 localizaciones. </a:t>
            </a:r>
            <a:r>
              <a:rPr lang="es-ES" sz="1800">
                <a:effectLst/>
                <a:latin typeface="Calibri" panose="020F0502020204030204" pitchFamily="34" charset="0"/>
                <a:ea typeface="Calibri" panose="020F0502020204030204" pitchFamily="34" charset="0"/>
                <a:cs typeface="Calibri" panose="020F0502020204030204" pitchFamily="34" charset="0"/>
                <a:hlinkClick r:id="rId4"/>
              </a:rPr>
              <a:t>https://hide.me/</a:t>
            </a:r>
            <a:r>
              <a:rPr lang="es-ES" sz="1800">
                <a:effectLst/>
                <a:latin typeface="Calibri" panose="020F0502020204030204" pitchFamily="34" charset="0"/>
                <a:ea typeface="Calibri" panose="020F0502020204030204" pitchFamily="34" charset="0"/>
                <a:cs typeface="Calibri" panose="020F0502020204030204" pitchFamily="34" charset="0"/>
              </a:rPr>
              <a:t> </a:t>
            </a:r>
            <a:endParaRPr lang="en-GB" sz="180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PrivadoVPN</a:t>
            </a:r>
            <a:r>
              <a:rPr lang="en-GB" sz="1800">
                <a:effectLst/>
                <a:latin typeface="Calibri" panose="020F0502020204030204" pitchFamily="34" charset="0"/>
                <a:ea typeface="Calibri" panose="020F0502020204030204" pitchFamily="34" charset="0"/>
                <a:cs typeface="Calibri" panose="020F0502020204030204" pitchFamily="34" charset="0"/>
              </a:rPr>
              <a:t>. </a:t>
            </a:r>
            <a:r>
              <a:rPr lang="es-ES" sz="1800">
                <a:effectLst/>
                <a:latin typeface="Calibri" panose="020F0502020204030204" pitchFamily="34" charset="0"/>
                <a:ea typeface="Calibri" panose="020F0502020204030204" pitchFamily="34" charset="0"/>
                <a:cs typeface="Calibri" panose="020F0502020204030204" pitchFamily="34" charset="0"/>
              </a:rPr>
              <a:t>Con sede en Suiza, su versión gratuita permite proteger hasta 10 GB de datos al mes. </a:t>
            </a:r>
            <a:r>
              <a:rPr lang="es-ES" sz="1800">
                <a:effectLst/>
                <a:latin typeface="Calibri" panose="020F0502020204030204" pitchFamily="34" charset="0"/>
                <a:ea typeface="Calibri" panose="020F0502020204030204" pitchFamily="34" charset="0"/>
                <a:cs typeface="Calibri" panose="020F0502020204030204" pitchFamily="34" charset="0"/>
                <a:hlinkClick r:id="rId5"/>
              </a:rPr>
              <a:t>https://privadovpn.com/</a:t>
            </a:r>
            <a:r>
              <a:rPr lang="es-ES" sz="1800">
                <a:effectLst/>
                <a:latin typeface="Calibri" panose="020F0502020204030204" pitchFamily="34" charset="0"/>
                <a:ea typeface="Calibri" panose="020F0502020204030204" pitchFamily="34" charset="0"/>
                <a:cs typeface="Calibri" panose="020F0502020204030204" pitchFamily="34"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Forma&#10;&#10;Descripción generada automáticamente con confianza media">
            <a:extLst>
              <a:ext uri="{FF2B5EF4-FFF2-40B4-BE49-F238E27FC236}">
                <a16:creationId xmlns:a16="http://schemas.microsoft.com/office/drawing/2014/main" id="{DAB3DD69-5508-99A2-BFA2-B2DAF7F8E5D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205010" y="4382224"/>
            <a:ext cx="1672414" cy="282755"/>
          </a:xfrm>
          <a:prstGeom prst="rect">
            <a:avLst/>
          </a:prstGeom>
        </p:spPr>
      </p:pic>
      <p:pic>
        <p:nvPicPr>
          <p:cNvPr id="10" name="Imagen 9" descr="Logotipo, nombre de la empresa&#10;&#10;Descripción generada automáticamente">
            <a:extLst>
              <a:ext uri="{FF2B5EF4-FFF2-40B4-BE49-F238E27FC236}">
                <a16:creationId xmlns:a16="http://schemas.microsoft.com/office/drawing/2014/main" id="{17DCF4FF-7919-7804-2A0B-02AD5D09D70A}"/>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205010" y="3226711"/>
            <a:ext cx="1613691" cy="575963"/>
          </a:xfrm>
          <a:prstGeom prst="rect">
            <a:avLst/>
          </a:prstGeom>
        </p:spPr>
      </p:pic>
    </p:spTree>
    <p:extLst>
      <p:ext uri="{BB962C8B-B14F-4D97-AF65-F5344CB8AC3E}">
        <p14:creationId xmlns:p14="http://schemas.microsoft.com/office/powerpoint/2010/main" val="45709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Objetivos</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lstStyle/>
          <a:p>
            <a:r>
              <a:rPr lang="es-ES" sz="2200"/>
              <a:t>Al final de este módulo, serás capaz de:</a:t>
            </a:r>
          </a:p>
          <a:p>
            <a:pPr marL="342900" lvl="0" indent="-342900">
              <a:lnSpc>
                <a:spcPct val="107000"/>
              </a:lnSpc>
              <a:spcAft>
                <a:spcPts val="800"/>
              </a:spcAft>
              <a:buFont typeface="Courier New" panose="02070309020205020404" pitchFamily="49" charset="0"/>
              <a:buChar char="o"/>
              <a:tabLst>
                <a:tab pos="457200" algn="l"/>
              </a:tabLst>
            </a:pPr>
            <a:r>
              <a:rPr lang="es-ES" sz="2200">
                <a:effectLst/>
                <a:latin typeface="Calibri" panose="020F0502020204030204" pitchFamily="34" charset="0"/>
                <a:ea typeface="Calibri" panose="020F0502020204030204" pitchFamily="34" charset="0"/>
                <a:cs typeface="Calibri" panose="020F0502020204030204" pitchFamily="34" charset="0"/>
              </a:rPr>
              <a:t>Conocer qué es la ciberseguridad y cuáles son las principales amenazas.</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es-ES" sz="2200">
                <a:effectLst/>
                <a:latin typeface="Calibri" panose="020F0502020204030204" pitchFamily="34" charset="0"/>
                <a:ea typeface="Calibri" panose="020F0502020204030204" pitchFamily="34" charset="0"/>
                <a:cs typeface="Calibri" panose="020F0502020204030204" pitchFamily="34" charset="0"/>
              </a:rPr>
              <a:t>Conocer y prevenir los riesgos de ciberataques más habituales al trabajar desde casa y desde la oficina.</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es-ES" sz="2200">
                <a:effectLst/>
                <a:latin typeface="Calibri" panose="020F0502020204030204" pitchFamily="34" charset="0"/>
                <a:ea typeface="Calibri" panose="020F0502020204030204" pitchFamily="34" charset="0"/>
                <a:cs typeface="Calibri" panose="020F0502020204030204" pitchFamily="34" charset="0"/>
              </a:rPr>
              <a:t>Navegar por Internet de forma segura, no sólo al trabajar, sino también al realizar gestiones cotidianas.</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tabLst>
                <a:tab pos="457200" algn="l"/>
              </a:tabLst>
            </a:pPr>
            <a:r>
              <a:rPr lang="es-ES" sz="2200">
                <a:effectLst/>
                <a:latin typeface="Calibri" panose="020F0502020204030204" pitchFamily="34" charset="0"/>
                <a:ea typeface="Calibri" panose="020F0502020204030204" pitchFamily="34" charset="0"/>
                <a:cs typeface="Calibri" panose="020F0502020204030204" pitchFamily="34" charset="0"/>
              </a:rPr>
              <a:t>Mejorar tus habilidades informáticas y de ciberseguridad.</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a:p>
        </p:txBody>
      </p:sp>
      <p:pic>
        <p:nvPicPr>
          <p:cNvPr id="6" name="Imagen 5" descr="Texto&#10;&#10;Descripción generada automáticamente">
            <a:extLst>
              <a:ext uri="{FF2B5EF4-FFF2-40B4-BE49-F238E27FC236}">
                <a16:creationId xmlns:a16="http://schemas.microsoft.com/office/drawing/2014/main" id="{FAE81DFD-E80F-5DF1-870F-6794427622B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trabajo remoto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Algunos ejemplos de herramientas para el trabajo remoto son:</a:t>
            </a:r>
          </a:p>
          <a:p>
            <a:pPr algn="just">
              <a:lnSpc>
                <a:spcPct val="107000"/>
              </a:lnSpc>
              <a:spcAft>
                <a:spcPts val="800"/>
              </a:spcAft>
            </a:pPr>
            <a:r>
              <a:rPr lang="es-ES" b="1">
                <a:latin typeface="Calibri" panose="020F0502020204030204" pitchFamily="34" charset="0"/>
                <a:ea typeface="Calibri" panose="020F0502020204030204" pitchFamily="34" charset="0"/>
                <a:cs typeface="Calibri" panose="020F0502020204030204" pitchFamily="34" charset="0"/>
              </a:rPr>
              <a:t>Escritorio remoto</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2713563"/>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AnyDesk</a:t>
            </a:r>
            <a:r>
              <a:rPr lang="en-GB" sz="1800">
                <a:effectLst/>
                <a:latin typeface="Calibri" panose="020F0502020204030204" pitchFamily="34" charset="0"/>
                <a:ea typeface="Calibri" panose="020F0502020204030204" pitchFamily="34" charset="0"/>
                <a:cs typeface="Calibri" panose="020F0502020204030204" pitchFamily="34" charset="0"/>
              </a:rPr>
              <a:t>. Se trata de un software de escritorio remoto que también está disponible gratuitamente para uso personal. Este tipo de herramienta permite acceder a la información desde cualquier lugar, lo que mejora la comunicación interna.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https://anydesk.com/</a:t>
            </a:r>
            <a:r>
              <a:rPr lang="en-GB" sz="1800">
                <a:effectLst/>
                <a:latin typeface="Calibri" panose="020F0502020204030204" pitchFamily="34" charset="0"/>
                <a:ea typeface="Calibri" panose="020F0502020204030204" pitchFamily="34" charset="0"/>
                <a:cs typeface="Calibri" panose="020F0502020204030204" pitchFamily="34" charset="0"/>
              </a:rPr>
              <a:t> </a:t>
            </a:r>
          </a:p>
          <a:p>
            <a:pPr lvl="0" algn="just">
              <a:lnSpc>
                <a:spcPct val="107000"/>
              </a:lnSpc>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TeamViewer</a:t>
            </a:r>
            <a:r>
              <a:rPr lang="en-GB" sz="1800">
                <a:effectLst/>
                <a:latin typeface="Calibri" panose="020F0502020204030204" pitchFamily="34" charset="0"/>
                <a:ea typeface="Calibri" panose="020F0502020204030204" pitchFamily="34" charset="0"/>
                <a:cs typeface="Calibri" panose="020F0502020204030204" pitchFamily="34" charset="0"/>
              </a:rPr>
              <a:t>. Esta herramienta se centra más en el acceso remoto a la información, ya que permite acceder a cualquier dispositivo desde cualquier lugar. Permite compartir archivos de forma segura y acceder a otros dispositivos, y es gratuita para uso personal.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https://www.teamviewer.com/</a:t>
            </a: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BCF4961F-D82B-EEAD-2B81-2E4E92C7B6C0}"/>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1" r="-7641"/>
          <a:stretch/>
        </p:blipFill>
        <p:spPr>
          <a:xfrm>
            <a:off x="1188118" y="4468519"/>
            <a:ext cx="1976629" cy="417217"/>
          </a:xfrm>
          <a:prstGeom prst="rect">
            <a:avLst/>
          </a:prstGeom>
        </p:spPr>
      </p:pic>
      <p:pic>
        <p:nvPicPr>
          <p:cNvPr id="7" name="Imagen 6" descr="Forma&#10;&#10;Descripción generada automáticamente con confianza media">
            <a:extLst>
              <a:ext uri="{FF2B5EF4-FFF2-40B4-BE49-F238E27FC236}">
                <a16:creationId xmlns:a16="http://schemas.microsoft.com/office/drawing/2014/main" id="{E6A8759E-503F-3FA4-BA30-486867702BFC}"/>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1" r="-8056"/>
          <a:stretch/>
        </p:blipFill>
        <p:spPr>
          <a:xfrm>
            <a:off x="1114959" y="3331525"/>
            <a:ext cx="2049788" cy="348267"/>
          </a:xfrm>
          <a:prstGeom prst="rect">
            <a:avLst/>
          </a:prstGeom>
        </p:spPr>
      </p:pic>
    </p:spTree>
    <p:extLst>
      <p:ext uri="{BB962C8B-B14F-4D97-AF65-F5344CB8AC3E}">
        <p14:creationId xmlns:p14="http://schemas.microsoft.com/office/powerpoint/2010/main" val="3337227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trabajo remoto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Algunos ejemplos de herramientas para el trabajo remoto son:</a:t>
            </a:r>
          </a:p>
          <a:p>
            <a:pPr algn="just">
              <a:lnSpc>
                <a:spcPct val="107000"/>
              </a:lnSpc>
              <a:spcAft>
                <a:spcPts val="800"/>
              </a:spcAft>
            </a:pPr>
            <a:r>
              <a:rPr lang="es-ES" b="1">
                <a:latin typeface="Calibri" panose="020F0502020204030204" pitchFamily="34" charset="0"/>
                <a:ea typeface="Calibri" panose="020F0502020204030204" pitchFamily="34" charset="0"/>
                <a:cs typeface="Calibri" panose="020F0502020204030204" pitchFamily="34" charset="0"/>
              </a:rPr>
              <a:t>Soluciones en la nube</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1824474"/>
          </a:xfrm>
          <a:prstGeom prst="rect">
            <a:avLst/>
          </a:prstGeom>
          <a:noFill/>
        </p:spPr>
        <p:txBody>
          <a:bodyPr wrap="square">
            <a:spAutoFit/>
          </a:bodyPr>
          <a:lstStyle/>
          <a:p>
            <a:pPr marL="342900" indent="-342900" algn="just">
              <a:lnSpc>
                <a:spcPct val="107000"/>
              </a:lnSpc>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Dropbox</a:t>
            </a:r>
            <a:r>
              <a:rPr lang="en-GB" sz="1800">
                <a:effectLst/>
                <a:latin typeface="Calibri" panose="020F0502020204030204" pitchFamily="34" charset="0"/>
                <a:ea typeface="Calibri" panose="020F0502020204030204" pitchFamily="34" charset="0"/>
                <a:cs typeface="Calibri" panose="020F0502020204030204" pitchFamily="34" charset="0"/>
              </a:rPr>
              <a:t>. El plan gratuito ofrece 2 GB de almacenamiento, y los planes de pago llegan hasta los 3 TB de almacenamiento.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https://www.dropbox.com/</a:t>
            </a: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GB" sz="1800" b="1">
                <a:effectLst/>
                <a:latin typeface="Calibri" panose="020F0502020204030204" pitchFamily="34" charset="0"/>
                <a:ea typeface="Calibri" panose="020F0502020204030204" pitchFamily="34" charset="0"/>
                <a:cs typeface="Calibri" panose="020F0502020204030204" pitchFamily="34" charset="0"/>
              </a:rPr>
              <a:t>MEGA</a:t>
            </a:r>
            <a:r>
              <a:rPr lang="en-GB" sz="1800">
                <a:effectLst/>
                <a:latin typeface="Calibri" panose="020F0502020204030204" pitchFamily="34" charset="0"/>
                <a:ea typeface="Calibri" panose="020F0502020204030204" pitchFamily="34" charset="0"/>
                <a:cs typeface="Calibri" panose="020F0502020204030204" pitchFamily="34" charset="0"/>
              </a:rPr>
              <a:t>. Esta plataforma incluye 20 GB gratuito, y cuenta con planes de pago para particulares de hasta 16 GB, y para empresas de hasta 10 PB, lo que la convierte en una de las soluciones con mayor capacidad.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https://mega.io/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cono&#10;&#10;Descripción generada automáticamente con confianza baja">
            <a:extLst>
              <a:ext uri="{FF2B5EF4-FFF2-40B4-BE49-F238E27FC236}">
                <a16:creationId xmlns:a16="http://schemas.microsoft.com/office/drawing/2014/main" id="{3D543B09-6DD9-1F9E-E4AA-5A8D9215F892}"/>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7987"/>
          <a:stretch/>
        </p:blipFill>
        <p:spPr>
          <a:xfrm>
            <a:off x="1187560" y="4151793"/>
            <a:ext cx="1633918" cy="492983"/>
          </a:xfrm>
          <a:prstGeom prst="rect">
            <a:avLst/>
          </a:prstGeom>
        </p:spPr>
      </p:pic>
      <p:pic>
        <p:nvPicPr>
          <p:cNvPr id="10" name="Imagen 9" descr="Forma&#10;&#10;Descripción generada automáticamente con confianza media">
            <a:extLst>
              <a:ext uri="{FF2B5EF4-FFF2-40B4-BE49-F238E27FC236}">
                <a16:creationId xmlns:a16="http://schemas.microsoft.com/office/drawing/2014/main" id="{326766AF-A40C-4F37-F053-494FBD88EE3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r="-9423"/>
          <a:stretch/>
        </p:blipFill>
        <p:spPr>
          <a:xfrm>
            <a:off x="1187560" y="3390257"/>
            <a:ext cx="1827016" cy="328719"/>
          </a:xfrm>
          <a:prstGeom prst="rect">
            <a:avLst/>
          </a:prstGeom>
        </p:spPr>
      </p:pic>
    </p:spTree>
    <p:extLst>
      <p:ext uri="{BB962C8B-B14F-4D97-AF65-F5344CB8AC3E}">
        <p14:creationId xmlns:p14="http://schemas.microsoft.com/office/powerpoint/2010/main" val="3316198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Ciberseguridad</a:t>
            </a:r>
            <a:br>
              <a:rPr lang="en-GB"/>
            </a:br>
            <a:r>
              <a:rPr lang="en-GB" sz="2800"/>
              <a:t>en el trabajo remoto</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2"/>
            <a:ext cx="10169135" cy="1274973"/>
          </a:xfrm>
        </p:spPr>
        <p:txBody>
          <a:bodyPr>
            <a:normAutofit/>
          </a:bodyPr>
          <a:lstStyle/>
          <a:p>
            <a:pPr algn="just">
              <a:lnSpc>
                <a:spcPct val="107000"/>
              </a:lnSpc>
              <a:spcAft>
                <a:spcPts val="800"/>
              </a:spcAft>
            </a:pPr>
            <a:r>
              <a:rPr lang="en-GB">
                <a:effectLst/>
                <a:latin typeface="Calibri" panose="020F0502020204030204" pitchFamily="34" charset="0"/>
                <a:ea typeface="Calibri" panose="020F0502020204030204" pitchFamily="34" charset="0"/>
                <a:cs typeface="Calibri" panose="020F0502020204030204" pitchFamily="34" charset="0"/>
              </a:rPr>
              <a:t>Algunos ejemplos de herramientas para el trabajo remoto son:</a:t>
            </a:r>
          </a:p>
          <a:p>
            <a:pPr algn="just">
              <a:lnSpc>
                <a:spcPct val="107000"/>
              </a:lnSpc>
              <a:spcAft>
                <a:spcPts val="800"/>
              </a:spcAft>
            </a:pPr>
            <a:r>
              <a:rPr lang="es-ES" b="1">
                <a:latin typeface="Calibri" panose="020F0502020204030204" pitchFamily="34" charset="0"/>
                <a:ea typeface="Calibri" panose="020F0502020204030204" pitchFamily="34" charset="0"/>
                <a:cs typeface="Calibri" panose="020F0502020204030204" pitchFamily="34" charset="0"/>
              </a:rPr>
              <a:t>Herramientas colaborativas</a:t>
            </a:r>
            <a:endParaRPr lang="es-ES" b="1"/>
          </a:p>
          <a:p>
            <a:pPr algn="just"/>
            <a:endParaRPr lang="es-ES"/>
          </a:p>
          <a:p>
            <a:pPr marL="0" indent="0">
              <a:buNone/>
            </a:pPr>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0B4A31CF-0D8B-86BD-BE4E-959C8D4438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
        <p:nvSpPr>
          <p:cNvPr id="5" name="CuadroTexto 4">
            <a:extLst>
              <a:ext uri="{FF2B5EF4-FFF2-40B4-BE49-F238E27FC236}">
                <a16:creationId xmlns:a16="http://schemas.microsoft.com/office/drawing/2014/main" id="{A2D03FE9-A92C-2AB0-D09A-FED27949DD86}"/>
              </a:ext>
            </a:extLst>
          </p:cNvPr>
          <p:cNvSpPr txBox="1"/>
          <p:nvPr/>
        </p:nvSpPr>
        <p:spPr>
          <a:xfrm>
            <a:off x="3164747" y="3047790"/>
            <a:ext cx="8101668" cy="3112519"/>
          </a:xfrm>
          <a:prstGeom prst="rect">
            <a:avLst/>
          </a:prstGeom>
          <a:noFill/>
        </p:spPr>
        <p:txBody>
          <a:bodyPr wrap="square">
            <a:spAutoFit/>
          </a:bodyPr>
          <a:lstStyle/>
          <a:p>
            <a:pPr marL="342900" lvl="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Slack</a:t>
            </a:r>
            <a:r>
              <a:rPr lang="en-GB" sz="1800">
                <a:effectLst/>
                <a:latin typeface="Calibri" panose="020F0502020204030204" pitchFamily="34" charset="0"/>
                <a:ea typeface="Calibri" panose="020F0502020204030204" pitchFamily="34" charset="0"/>
                <a:cs typeface="Calibri" panose="020F0502020204030204" pitchFamily="34" charset="0"/>
              </a:rPr>
              <a:t>. Esta plataforma de mensajería instantánea permite la integración con otras herramientas y simplifica la comunicación en equipo. La versión gratuita permite acceder al historial de los últimos 10.000 mensajes de equipo, realizar videollamadas con compañeros e integrarse con 10 aplicaciones. </a:t>
            </a:r>
            <a:r>
              <a:rPr lang="es-E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https://slack.com/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Trello</a:t>
            </a:r>
            <a:r>
              <a:rPr lang="en-GB" sz="1800">
                <a:effectLst/>
                <a:latin typeface="Calibri" panose="020F0502020204030204" pitchFamily="34" charset="0"/>
                <a:ea typeface="Calibri" panose="020F0502020204030204" pitchFamily="34" charset="0"/>
                <a:cs typeface="Calibri" panose="020F0502020204030204" pitchFamily="34" charset="0"/>
              </a:rPr>
              <a:t>. Esta herramienta funciona con el sistema de tarjetas Kanban, y permite incluir notas, archivos, plazos y otros elementos. Es fácil de gestionar arrastrando las tarjetas, y está disponible en varios idiomas. Esta herramienta es gratuita hasta 10 tarjetas por equipo. </a:t>
            </a:r>
            <a:r>
              <a:rPr lang="en-GB"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https://trello.com/</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Forma&#10;&#10;Descripción generada automáticamente con confianza media">
            <a:extLst>
              <a:ext uri="{FF2B5EF4-FFF2-40B4-BE49-F238E27FC236}">
                <a16:creationId xmlns:a16="http://schemas.microsoft.com/office/drawing/2014/main" id="{10A7BBEA-4174-FB09-07FE-087A652D4925}"/>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7016"/>
          <a:stretch/>
        </p:blipFill>
        <p:spPr>
          <a:xfrm>
            <a:off x="1250188" y="3514957"/>
            <a:ext cx="1761652" cy="419895"/>
          </a:xfrm>
          <a:prstGeom prst="rect">
            <a:avLst/>
          </a:prstGeom>
        </p:spPr>
      </p:pic>
      <p:pic>
        <p:nvPicPr>
          <p:cNvPr id="10" name="Imagen 9" descr="Logotipo&#10;&#10;Descripción generada automáticamente">
            <a:extLst>
              <a:ext uri="{FF2B5EF4-FFF2-40B4-BE49-F238E27FC236}">
                <a16:creationId xmlns:a16="http://schemas.microsoft.com/office/drawing/2014/main" id="{486785BA-1FE9-C724-04A0-EAC165E5C5DA}"/>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1" r="-15063"/>
          <a:stretch/>
        </p:blipFill>
        <p:spPr>
          <a:xfrm>
            <a:off x="1250188" y="5012990"/>
            <a:ext cx="1737759" cy="309713"/>
          </a:xfrm>
          <a:prstGeom prst="rect">
            <a:avLst/>
          </a:prstGeom>
        </p:spPr>
      </p:pic>
    </p:spTree>
    <p:extLst>
      <p:ext uri="{BB962C8B-B14F-4D97-AF65-F5344CB8AC3E}">
        <p14:creationId xmlns:p14="http://schemas.microsoft.com/office/powerpoint/2010/main" val="3629729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Recomendaciones</a:t>
            </a:r>
            <a:br>
              <a:rPr lang="en-GB"/>
            </a:br>
            <a:r>
              <a:rPr lang="en-GB" sz="2800"/>
              <a:t>para emprendedores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3"/>
            <a:ext cx="6050140" cy="4479565"/>
          </a:xfrm>
        </p:spPr>
        <p:txBody>
          <a:bodyPr>
            <a:normAutofit lnSpcReduction="10000"/>
          </a:bodyPr>
          <a:lstStyle/>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Asegúrate de que tu empresa cuente con un </a:t>
            </a:r>
            <a:r>
              <a:rPr lang="es-ES" sz="1800" b="1">
                <a:effectLst/>
                <a:latin typeface="Calibri" panose="020F0502020204030204" pitchFamily="34" charset="0"/>
                <a:ea typeface="Calibri" panose="020F0502020204030204" pitchFamily="34" charset="0"/>
                <a:cs typeface="Calibri" panose="020F0502020204030204" pitchFamily="34" charset="0"/>
              </a:rPr>
              <a:t>plan de ciberseguridad </a:t>
            </a:r>
            <a:r>
              <a:rPr lang="es-ES" sz="1800">
                <a:effectLst/>
                <a:latin typeface="Calibri" panose="020F0502020204030204" pitchFamily="34" charset="0"/>
                <a:ea typeface="Calibri" panose="020F0502020204030204" pitchFamily="34" charset="0"/>
                <a:cs typeface="Calibri" panose="020F0502020204030204" pitchFamily="34" charset="0"/>
              </a:rPr>
              <a:t>adecuado a las necesidades y a las posibles vulnerabilidades de tu negocio.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Establece </a:t>
            </a:r>
            <a:r>
              <a:rPr lang="es-ES" sz="1800" b="1">
                <a:effectLst/>
                <a:latin typeface="Calibri" panose="020F0502020204030204" pitchFamily="34" charset="0"/>
                <a:ea typeface="Calibri" panose="020F0502020204030204" pitchFamily="34" charset="0"/>
                <a:cs typeface="Calibri" panose="020F0502020204030204" pitchFamily="34" charset="0"/>
              </a:rPr>
              <a:t>normativas y procedimientos para una gestión segura de la información</a:t>
            </a:r>
            <a:r>
              <a:rPr lang="es-ES" sz="1800">
                <a:effectLst/>
                <a:latin typeface="Calibri" panose="020F0502020204030204" pitchFamily="34" charset="0"/>
                <a:ea typeface="Calibri" panose="020F0502020204030204" pitchFamily="34" charset="0"/>
                <a:cs typeface="Calibri" panose="020F0502020204030204" pitchFamily="34" charset="0"/>
              </a:rPr>
              <a:t>; p. ej., que no se utilicen dispositivos personales, destruir los documentos de forma segura.</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b="1">
                <a:effectLst/>
                <a:latin typeface="Calibri" panose="020F0502020204030204" pitchFamily="34" charset="0"/>
                <a:ea typeface="Calibri" panose="020F0502020204030204" pitchFamily="34" charset="0"/>
                <a:cs typeface="Calibri" panose="020F0502020204030204" pitchFamily="34" charset="0"/>
              </a:rPr>
              <a:t>Forma a tus trabajadores </a:t>
            </a:r>
            <a:r>
              <a:rPr lang="es-ES" sz="1800">
                <a:effectLst/>
                <a:latin typeface="Calibri" panose="020F0502020204030204" pitchFamily="34" charset="0"/>
                <a:ea typeface="Calibri" panose="020F0502020204030204" pitchFamily="34" charset="0"/>
                <a:cs typeface="Calibri" panose="020F0502020204030204" pitchFamily="34" charset="0"/>
              </a:rPr>
              <a:t>en materia de ciberseguridad para que puedan cumplir con las políticas y procedimientos.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b="1">
                <a:effectLst/>
                <a:latin typeface="Calibri" panose="020F0502020204030204" pitchFamily="34" charset="0"/>
                <a:ea typeface="Calibri" panose="020F0502020204030204" pitchFamily="34" charset="0"/>
                <a:cs typeface="Calibri" panose="020F0502020204030204" pitchFamily="34" charset="0"/>
              </a:rPr>
              <a:t>Mejora tus habilidades digitales y de ciberseguridad</a:t>
            </a:r>
            <a:r>
              <a:rPr lang="es-ES" sz="1800">
                <a:effectLst/>
                <a:latin typeface="Calibri" panose="020F0502020204030204" pitchFamily="34" charset="0"/>
                <a:ea typeface="Calibri" panose="020F0502020204030204" pitchFamily="34" charset="0"/>
                <a:cs typeface="Calibri" panose="020F0502020204030204" pitchFamily="34" charset="0"/>
              </a:rPr>
              <a:t>; recuerda que manejas información muy sensible.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¡Cumple también con las </a:t>
            </a:r>
            <a:r>
              <a:rPr lang="es-ES" sz="1800" b="1">
                <a:effectLst/>
                <a:latin typeface="Calibri" panose="020F0502020204030204" pitchFamily="34" charset="0"/>
                <a:ea typeface="Calibri" panose="020F0502020204030204" pitchFamily="34" charset="0"/>
                <a:cs typeface="Calibri" panose="020F0502020204030204" pitchFamily="34" charset="0"/>
              </a:rPr>
              <a:t>recomendaciones para el personal</a:t>
            </a:r>
            <a:r>
              <a:rPr lang="en-GB" sz="1800">
                <a:effectLst/>
                <a:latin typeface="Calibri" panose="020F0502020204030204" pitchFamily="34" charset="0"/>
                <a:ea typeface="Calibri" panose="020F0502020204030204" pitchFamily="34" charset="0"/>
                <a:cs typeface="Calibri" panose="020F0502020204030204" pitchFamily="34"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Un grupo de hombres con traje y corbata&#10;&#10;Descripción generada automáticamente con confianza media">
            <a:extLst>
              <a:ext uri="{FF2B5EF4-FFF2-40B4-BE49-F238E27FC236}">
                <a16:creationId xmlns:a16="http://schemas.microsoft.com/office/drawing/2014/main" id="{7D8ED6DB-3DA7-FAF7-B736-2A5A41FA77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64301" y="2096539"/>
            <a:ext cx="3591379" cy="3235047"/>
          </a:xfrm>
          <a:prstGeom prst="rect">
            <a:avLst/>
          </a:prstGeom>
        </p:spPr>
      </p:pic>
      <p:pic>
        <p:nvPicPr>
          <p:cNvPr id="3" name="Imagen 2" descr="Texto&#10;&#10;Descripción generada automáticamente">
            <a:extLst>
              <a:ext uri="{FF2B5EF4-FFF2-40B4-BE49-F238E27FC236}">
                <a16:creationId xmlns:a16="http://schemas.microsoft.com/office/drawing/2014/main" id="{A98DF762-2ECF-26AB-F998-A9EF99BCA9B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164797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Recomendaciones</a:t>
            </a:r>
            <a:br>
              <a:rPr lang="en-GB"/>
            </a:br>
            <a:r>
              <a:rPr lang="en-GB" sz="2800"/>
              <a:t>para el personal</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4127383" y="1935607"/>
            <a:ext cx="7028297" cy="3755158"/>
          </a:xfrm>
        </p:spPr>
        <p:txBody>
          <a:bodyPr>
            <a:normAutofit lnSpcReduction="10000"/>
          </a:bodyPr>
          <a:lstStyle/>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La ciberseguridad comienza por la </a:t>
            </a:r>
            <a:r>
              <a:rPr lang="es-ES" sz="1800" b="1">
                <a:effectLst/>
                <a:latin typeface="Calibri" panose="020F0502020204030204" pitchFamily="34" charset="0"/>
                <a:ea typeface="Calibri" panose="020F0502020204030204" pitchFamily="34" charset="0"/>
                <a:cs typeface="Calibri" panose="020F0502020204030204" pitchFamily="34" charset="0"/>
              </a:rPr>
              <a:t>seguridad física de la información</a:t>
            </a:r>
            <a:r>
              <a:rPr lang="es-ES" sz="1800">
                <a:effectLst/>
                <a:latin typeface="Calibri" panose="020F0502020204030204" pitchFamily="34" charset="0"/>
                <a:ea typeface="Calibri" panose="020F0502020204030204" pitchFamily="34" charset="0"/>
                <a:cs typeface="Calibri" panose="020F0502020204030204" pitchFamily="34" charset="0"/>
              </a:rPr>
              <a:t>: mantén el escritorio libre de información confidencial, post-its con contraseñas, emails, etc.</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No conectes </a:t>
            </a:r>
            <a:r>
              <a:rPr lang="es-ES" sz="1800" b="1">
                <a:effectLst/>
                <a:latin typeface="Calibri" panose="020F0502020204030204" pitchFamily="34" charset="0"/>
                <a:ea typeface="Calibri" panose="020F0502020204030204" pitchFamily="34" charset="0"/>
                <a:cs typeface="Calibri" panose="020F0502020204030204" pitchFamily="34" charset="0"/>
              </a:rPr>
              <a:t>dispositivos USB </a:t>
            </a:r>
            <a:r>
              <a:rPr lang="es-ES" sz="1800">
                <a:effectLst/>
                <a:latin typeface="Calibri" panose="020F0502020204030204" pitchFamily="34" charset="0"/>
                <a:ea typeface="Calibri" panose="020F0502020204030204" pitchFamily="34" charset="0"/>
                <a:cs typeface="Calibri" panose="020F0502020204030204" pitchFamily="34" charset="0"/>
              </a:rPr>
              <a:t>que provengan de personas que no son de confianza, ya que podrían infectar tu equipo.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b="1">
                <a:effectLst/>
                <a:latin typeface="Calibri" panose="020F0502020204030204" pitchFamily="34" charset="0"/>
                <a:ea typeface="Calibri" panose="020F0502020204030204" pitchFamily="34" charset="0"/>
                <a:cs typeface="Calibri" panose="020F0502020204030204" pitchFamily="34" charset="0"/>
              </a:rPr>
              <a:t>Cifra la información confidencial antes de enviarla</a:t>
            </a:r>
            <a:r>
              <a:rPr lang="es-ES" sz="1800">
                <a:effectLst/>
                <a:latin typeface="Calibri" panose="020F0502020204030204" pitchFamily="34" charset="0"/>
                <a:ea typeface="Calibri" panose="020F0502020204030204" pitchFamily="34" charset="0"/>
                <a:cs typeface="Calibri" panose="020F0502020204030204" pitchFamily="34" charset="0"/>
              </a:rPr>
              <a:t>, por ejemplo a través de un archivo compromido con contraseña.</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Recuerda </a:t>
            </a:r>
            <a:r>
              <a:rPr lang="es-ES" sz="1800" b="1">
                <a:effectLst/>
                <a:latin typeface="Calibri" panose="020F0502020204030204" pitchFamily="34" charset="0"/>
                <a:ea typeface="Calibri" panose="020F0502020204030204" pitchFamily="34" charset="0"/>
                <a:cs typeface="Calibri" panose="020F0502020204030204" pitchFamily="34" charset="0"/>
              </a:rPr>
              <a:t>vaciar la papelera </a:t>
            </a:r>
            <a:r>
              <a:rPr lang="es-ES" sz="1800">
                <a:effectLst/>
                <a:latin typeface="Calibri" panose="020F0502020204030204" pitchFamily="34" charset="0"/>
                <a:ea typeface="Calibri" panose="020F0502020204030204" pitchFamily="34" charset="0"/>
                <a:cs typeface="Calibri" panose="020F0502020204030204" pitchFamily="34" charset="0"/>
              </a:rPr>
              <a:t>de tu ordenador con regularidad.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Realiza </a:t>
            </a:r>
            <a:r>
              <a:rPr lang="es-ES" sz="1800" b="1">
                <a:effectLst/>
                <a:latin typeface="Calibri" panose="020F0502020204030204" pitchFamily="34" charset="0"/>
                <a:ea typeface="Calibri" panose="020F0502020204030204" pitchFamily="34" charset="0"/>
                <a:cs typeface="Calibri" panose="020F0502020204030204" pitchFamily="34" charset="0"/>
              </a:rPr>
              <a:t>copias de seguridad </a:t>
            </a:r>
            <a:r>
              <a:rPr lang="es-ES" sz="1800">
                <a:effectLst/>
                <a:latin typeface="Calibri" panose="020F0502020204030204" pitchFamily="34" charset="0"/>
                <a:ea typeface="Calibri" panose="020F0502020204030204" pitchFamily="34" charset="0"/>
                <a:cs typeface="Calibri" panose="020F0502020204030204" pitchFamily="34" charset="0"/>
              </a:rPr>
              <a:t>con regularidad.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Fuera de la empresa, </a:t>
            </a:r>
            <a:r>
              <a:rPr lang="es-ES" sz="1800" b="1">
                <a:effectLst/>
                <a:latin typeface="Calibri" panose="020F0502020204030204" pitchFamily="34" charset="0"/>
                <a:ea typeface="Calibri" panose="020F0502020204030204" pitchFamily="34" charset="0"/>
                <a:cs typeface="Calibri" panose="020F0502020204030204" pitchFamily="34" charset="0"/>
              </a:rPr>
              <a:t>vigila bien tus dispositivos móviles</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a:p>
          <a:p>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Icono&#10;&#10;Descripción generada automáticamente">
            <a:extLst>
              <a:ext uri="{FF2B5EF4-FFF2-40B4-BE49-F238E27FC236}">
                <a16:creationId xmlns:a16="http://schemas.microsoft.com/office/drawing/2014/main" id="{281C2A0D-7471-821E-A4C7-D21E7B52F01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0" y="2098686"/>
            <a:ext cx="2666405" cy="3429000"/>
          </a:xfrm>
          <a:prstGeom prst="rect">
            <a:avLst/>
          </a:prstGeom>
        </p:spPr>
      </p:pic>
      <p:pic>
        <p:nvPicPr>
          <p:cNvPr id="3" name="Imagen 2" descr="Texto&#10;&#10;Descripción generada automáticamente">
            <a:extLst>
              <a:ext uri="{FF2B5EF4-FFF2-40B4-BE49-F238E27FC236}">
                <a16:creationId xmlns:a16="http://schemas.microsoft.com/office/drawing/2014/main" id="{84209D6E-BD89-1825-03B2-19B93E2DF61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4105206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Recomendaciones</a:t>
            </a:r>
            <a:br>
              <a:rPr lang="en-GB"/>
            </a:br>
            <a:r>
              <a:rPr lang="en-GB" sz="2800"/>
              <a:t>para el personal</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936463"/>
            <a:ext cx="6494757" cy="4260768"/>
          </a:xfrm>
        </p:spPr>
        <p:txBody>
          <a:bodyPr>
            <a:normAutofit fontScale="92500"/>
          </a:bodyPr>
          <a:lstStyle/>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En la medida de lo posible, </a:t>
            </a:r>
            <a:r>
              <a:rPr lang="es-ES" sz="1800" b="1">
                <a:effectLst/>
                <a:latin typeface="Calibri" panose="020F0502020204030204" pitchFamily="34" charset="0"/>
                <a:ea typeface="Calibri" panose="020F0502020204030204" pitchFamily="34" charset="0"/>
                <a:cs typeface="Calibri" panose="020F0502020204030204" pitchFamily="34" charset="0"/>
              </a:rPr>
              <a:t>evita conectarte a redes wifi abiertas</a:t>
            </a:r>
            <a:r>
              <a:rPr lang="es-ES" sz="1800">
                <a:effectLst/>
                <a:latin typeface="Calibri" panose="020F0502020204030204" pitchFamily="34" charset="0"/>
                <a:ea typeface="Calibri" panose="020F0502020204030204" pitchFamily="34" charset="0"/>
                <a:cs typeface="Calibri" panose="020F0502020204030204" pitchFamily="34" charset="0"/>
              </a:rPr>
              <a:t> con dispositivos de trabajo. Si necesitas hacerlo, utiliza una VPN por seguridad.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b="1">
                <a:effectLst/>
                <a:latin typeface="Calibri" panose="020F0502020204030204" pitchFamily="34" charset="0"/>
                <a:ea typeface="Calibri" panose="020F0502020204030204" pitchFamily="34" charset="0"/>
                <a:cs typeface="Calibri" panose="020F0502020204030204" pitchFamily="34" charset="0"/>
              </a:rPr>
              <a:t>Bloquea tu ordenador</a:t>
            </a:r>
            <a:r>
              <a:rPr lang="es-ES" sz="1800">
                <a:effectLst/>
                <a:latin typeface="Calibri" panose="020F0502020204030204" pitchFamily="34" charset="0"/>
                <a:ea typeface="Calibri" panose="020F0502020204030204" pitchFamily="34" charset="0"/>
                <a:cs typeface="Calibri" panose="020F0502020204030204" pitchFamily="34" charset="0"/>
              </a:rPr>
              <a:t> cuando te ausentes de tu puesto de trabajo.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Utiliza </a:t>
            </a:r>
            <a:r>
              <a:rPr lang="es-ES" sz="1800" b="1">
                <a:effectLst/>
                <a:latin typeface="Calibri" panose="020F0502020204030204" pitchFamily="34" charset="0"/>
                <a:ea typeface="Calibri" panose="020F0502020204030204" pitchFamily="34" charset="0"/>
                <a:cs typeface="Calibri" panose="020F0502020204030204" pitchFamily="34" charset="0"/>
              </a:rPr>
              <a:t>contraseñas que sean seguras</a:t>
            </a:r>
            <a:r>
              <a:rPr lang="es-ES" sz="1800">
                <a:effectLst/>
                <a:latin typeface="Calibri" panose="020F0502020204030204" pitchFamily="34" charset="0"/>
                <a:ea typeface="Calibri" panose="020F0502020204030204" pitchFamily="34" charset="0"/>
                <a:cs typeface="Calibri" panose="020F0502020204030204" pitchFamily="34" charset="0"/>
              </a:rPr>
              <a:t>. Puedes comprobar la seguridad de tus contraseñas en webs dedicadas a ello, como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https://password.kaspersky.com/es/</a:t>
            </a:r>
            <a:r>
              <a:rPr lang="es-ES"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es-ES" sz="1800" b="1">
                <a:effectLst/>
                <a:latin typeface="Calibri" panose="020F0502020204030204" pitchFamily="34" charset="0"/>
                <a:ea typeface="Calibri" panose="020F0502020204030204" pitchFamily="34" charset="0"/>
                <a:cs typeface="Calibri" panose="020F0502020204030204" pitchFamily="34" charset="0"/>
              </a:rPr>
              <a:t>No utilices siempre las mismas contraseñas</a:t>
            </a:r>
            <a:r>
              <a:rPr lang="es-ES" sz="1800">
                <a:effectLst/>
                <a:latin typeface="Calibri" panose="020F0502020204030204" pitchFamily="34" charset="0"/>
                <a:ea typeface="Calibri" panose="020F0502020204030204" pitchFamily="34" charset="0"/>
                <a:cs typeface="Calibri" panose="020F0502020204030204" pitchFamily="34" charset="0"/>
              </a:rPr>
              <a:t>, puesto que serás más vulnerable en caso de que se filtren.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s-ES" sz="1800">
                <a:effectLst/>
                <a:latin typeface="Calibri" panose="020F0502020204030204" pitchFamily="34" charset="0"/>
                <a:ea typeface="Calibri" panose="020F0502020204030204" pitchFamily="34" charset="0"/>
                <a:cs typeface="Calibri" panose="020F0502020204030204" pitchFamily="34" charset="0"/>
              </a:rPr>
              <a:t>No descargues archivos adjuntos de </a:t>
            </a:r>
            <a:r>
              <a:rPr lang="es-ES" sz="1800" b="1">
                <a:effectLst/>
                <a:latin typeface="Calibri" panose="020F0502020204030204" pitchFamily="34" charset="0"/>
                <a:ea typeface="Calibri" panose="020F0502020204030204" pitchFamily="34" charset="0"/>
                <a:cs typeface="Calibri" panose="020F0502020204030204" pitchFamily="34" charset="0"/>
              </a:rPr>
              <a:t>remitentes desconocidos</a:t>
            </a:r>
            <a:r>
              <a:rPr lang="es-ES" sz="1800">
                <a:effectLst/>
                <a:latin typeface="Calibri" panose="020F0502020204030204" pitchFamily="34" charset="0"/>
                <a:ea typeface="Calibri" panose="020F0502020204030204" pitchFamily="34" charset="0"/>
                <a:cs typeface="Calibri" panose="020F0502020204030204" pitchFamily="34" charset="0"/>
              </a:rPr>
              <a:t>, desconfía de </a:t>
            </a:r>
            <a:r>
              <a:rPr lang="es-ES" sz="1800" b="1">
                <a:effectLst/>
                <a:latin typeface="Calibri" panose="020F0502020204030204" pitchFamily="34" charset="0"/>
                <a:ea typeface="Calibri" panose="020F0502020204030204" pitchFamily="34" charset="0"/>
                <a:cs typeface="Calibri" panose="020F0502020204030204" pitchFamily="34" charset="0"/>
              </a:rPr>
              <a:t>mensajes sospechosos </a:t>
            </a:r>
            <a:r>
              <a:rPr lang="es-ES" sz="1800">
                <a:effectLst/>
                <a:latin typeface="Calibri" panose="020F0502020204030204" pitchFamily="34" charset="0"/>
                <a:ea typeface="Calibri" panose="020F0502020204030204" pitchFamily="34" charset="0"/>
                <a:cs typeface="Calibri" panose="020F0502020204030204" pitchFamily="34" charset="0"/>
              </a:rPr>
              <a:t>e </a:t>
            </a:r>
            <a:r>
              <a:rPr lang="es-ES" sz="1800" b="1">
                <a:effectLst/>
                <a:latin typeface="Calibri" panose="020F0502020204030204" pitchFamily="34" charset="0"/>
                <a:ea typeface="Calibri" panose="020F0502020204030204" pitchFamily="34" charset="0"/>
                <a:cs typeface="Calibri" panose="020F0502020204030204" pitchFamily="34" charset="0"/>
              </a:rPr>
              <a:t>informa</a:t>
            </a:r>
            <a:r>
              <a:rPr lang="es-ES" sz="1800">
                <a:effectLst/>
                <a:latin typeface="Calibri" panose="020F0502020204030204" pitchFamily="34" charset="0"/>
                <a:ea typeface="Calibri" panose="020F0502020204030204" pitchFamily="34" charset="0"/>
                <a:cs typeface="Calibri" panose="020F0502020204030204" pitchFamily="34" charset="0"/>
              </a:rPr>
              <a:t> a tus superiores de cualquier incidente</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s-ES"/>
          </a:p>
          <a:p>
            <a:endParaRPr lang="es-ES"/>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Una captura de pantalla de un celular con la imagen de una caricatura de una persona&#10;&#10;Descripción generada automáticamente con confianza baja">
            <a:extLst>
              <a:ext uri="{FF2B5EF4-FFF2-40B4-BE49-F238E27FC236}">
                <a16:creationId xmlns:a16="http://schemas.microsoft.com/office/drawing/2014/main" id="{3D74B8D6-E6FC-A9B3-3F5D-2220218C907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726680" y="2049999"/>
            <a:ext cx="3429000" cy="3330429"/>
          </a:xfrm>
          <a:prstGeom prst="rect">
            <a:avLst/>
          </a:prstGeom>
        </p:spPr>
      </p:pic>
      <p:pic>
        <p:nvPicPr>
          <p:cNvPr id="3" name="Imagen 2" descr="Texto&#10;&#10;Descripción generada automáticamente">
            <a:extLst>
              <a:ext uri="{FF2B5EF4-FFF2-40B4-BE49-F238E27FC236}">
                <a16:creationId xmlns:a16="http://schemas.microsoft.com/office/drawing/2014/main" id="{44BF9952-D8C4-F076-A69A-511D00EF2D6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250003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a:t>Resumen</a:t>
            </a:r>
          </a:p>
        </p:txBody>
      </p:sp>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6575CC38-516A-112F-9C31-C84EEDA5E9A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graphicFrame>
        <p:nvGraphicFramePr>
          <p:cNvPr id="9" name="Marcador de contenido 7">
            <a:extLst>
              <a:ext uri="{FF2B5EF4-FFF2-40B4-BE49-F238E27FC236}">
                <a16:creationId xmlns:a16="http://schemas.microsoft.com/office/drawing/2014/main" id="{52D2522F-A00C-7270-A670-BCC40537BAA5}"/>
              </a:ext>
            </a:extLst>
          </p:cNvPr>
          <p:cNvGraphicFramePr>
            <a:graphicFrameLocks noGrp="1"/>
          </p:cNvGraphicFramePr>
          <p:nvPr>
            <p:ph idx="1"/>
            <p:extLst>
              <p:ext uri="{D42A27DB-BD31-4B8C-83A1-F6EECF244321}">
                <p14:modId xmlns:p14="http://schemas.microsoft.com/office/powerpoint/2010/main" val="4146581408"/>
              </p:ext>
            </p:extLst>
          </p:nvPr>
        </p:nvGraphicFramePr>
        <p:xfrm>
          <a:off x="1096963" y="1846262"/>
          <a:ext cx="10058400" cy="42777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68389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Preguntas de autoevaluación</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3" name="Imagen 2" descr="Texto&#10;&#10;Descripción generada automáticamente">
            <a:extLst>
              <a:ext uri="{FF2B5EF4-FFF2-40B4-BE49-F238E27FC236}">
                <a16:creationId xmlns:a16="http://schemas.microsoft.com/office/drawing/2014/main" id="{13C81884-B11C-6633-CE95-D1592653AD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3933" y="272583"/>
            <a:ext cx="2206385" cy="462889"/>
          </a:xfrm>
          <a:prstGeom prst="rect">
            <a:avLst/>
          </a:prstGeom>
        </p:spPr>
      </p:pic>
      <p:graphicFrame>
        <p:nvGraphicFramePr>
          <p:cNvPr id="9" name="Tabla 10">
            <a:extLst>
              <a:ext uri="{FF2B5EF4-FFF2-40B4-BE49-F238E27FC236}">
                <a16:creationId xmlns:a16="http://schemas.microsoft.com/office/drawing/2014/main" id="{D3D80884-BC84-447C-A980-287DB672CA9D}"/>
              </a:ext>
            </a:extLst>
          </p:cNvPr>
          <p:cNvGraphicFramePr>
            <a:graphicFrameLocks noGrp="1"/>
          </p:cNvGraphicFramePr>
          <p:nvPr>
            <p:ph sz="half" idx="1"/>
            <p:extLst>
              <p:ext uri="{D42A27DB-BD31-4B8C-83A1-F6EECF244321}">
                <p14:modId xmlns:p14="http://schemas.microsoft.com/office/powerpoint/2010/main" val="1350833238"/>
              </p:ext>
            </p:extLst>
          </p:nvPr>
        </p:nvGraphicFramePr>
        <p:xfrm>
          <a:off x="1097280" y="1909719"/>
          <a:ext cx="10160745" cy="4253297"/>
        </p:xfrm>
        <a:graphic>
          <a:graphicData uri="http://schemas.openxmlformats.org/drawingml/2006/table">
            <a:tbl>
              <a:tblPr firstRow="1" bandRow="1">
                <a:tableStyleId>{21E4AEA4-8DFA-4A89-87EB-49C32662AFE0}</a:tableStyleId>
              </a:tblPr>
              <a:tblGrid>
                <a:gridCol w="2032149">
                  <a:extLst>
                    <a:ext uri="{9D8B030D-6E8A-4147-A177-3AD203B41FA5}">
                      <a16:colId xmlns:a16="http://schemas.microsoft.com/office/drawing/2014/main" val="2601891750"/>
                    </a:ext>
                  </a:extLst>
                </a:gridCol>
                <a:gridCol w="2032149">
                  <a:extLst>
                    <a:ext uri="{9D8B030D-6E8A-4147-A177-3AD203B41FA5}">
                      <a16:colId xmlns:a16="http://schemas.microsoft.com/office/drawing/2014/main" val="3559158159"/>
                    </a:ext>
                  </a:extLst>
                </a:gridCol>
                <a:gridCol w="1734172">
                  <a:extLst>
                    <a:ext uri="{9D8B030D-6E8A-4147-A177-3AD203B41FA5}">
                      <a16:colId xmlns:a16="http://schemas.microsoft.com/office/drawing/2014/main" val="1947302738"/>
                    </a:ext>
                  </a:extLst>
                </a:gridCol>
                <a:gridCol w="2330126">
                  <a:extLst>
                    <a:ext uri="{9D8B030D-6E8A-4147-A177-3AD203B41FA5}">
                      <a16:colId xmlns:a16="http://schemas.microsoft.com/office/drawing/2014/main" val="3283798389"/>
                    </a:ext>
                  </a:extLst>
                </a:gridCol>
                <a:gridCol w="2032149">
                  <a:extLst>
                    <a:ext uri="{9D8B030D-6E8A-4147-A177-3AD203B41FA5}">
                      <a16:colId xmlns:a16="http://schemas.microsoft.com/office/drawing/2014/main" val="2128591119"/>
                    </a:ext>
                  </a:extLst>
                </a:gridCol>
              </a:tblGrid>
              <a:tr h="112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a:t>¿Qué se entiende por “ciberseguridad”?</a:t>
                      </a:r>
                    </a:p>
                  </a:txBody>
                  <a:tcPr/>
                </a:tc>
                <a:tc>
                  <a:txBody>
                    <a:bodyPr/>
                    <a:lstStyle/>
                    <a:p>
                      <a:r>
                        <a:rPr lang="es-ES" sz="1500" b="1" kern="1200">
                          <a:solidFill>
                            <a:schemeClr val="lt1"/>
                          </a:solidFill>
                          <a:effectLst/>
                          <a:latin typeface="+mn-lt"/>
                          <a:ea typeface="+mn-ea"/>
                          <a:cs typeface="+mn-cs"/>
                        </a:rPr>
                        <a:t>¿Qué deberías hacer para prevenir el phishing?</a:t>
                      </a:r>
                      <a:endParaRPr lang="en-GB" sz="1500" b="1"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a:t>¿Cuál es el ataque más común a las MiPymes europeas?</a:t>
                      </a:r>
                    </a:p>
                    <a:p>
                      <a:endParaRPr lang="es-ES" sz="15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1" kern="1200">
                          <a:solidFill>
                            <a:schemeClr val="lt1"/>
                          </a:solidFill>
                          <a:effectLst/>
                          <a:latin typeface="+mn-lt"/>
                          <a:ea typeface="+mn-ea"/>
                          <a:cs typeface="+mn-cs"/>
                        </a:rPr>
                        <a:t>¿Cuáles de los siguientes son objetivos de ciberseguridad en el acceso remoto a la información?</a:t>
                      </a:r>
                      <a:endParaRPr lang="es-ES" sz="15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1" kern="1200">
                          <a:solidFill>
                            <a:schemeClr val="lt1"/>
                          </a:solidFill>
                          <a:effectLst/>
                          <a:latin typeface="+mn-lt"/>
                          <a:ea typeface="+mn-ea"/>
                          <a:cs typeface="+mn-cs"/>
                        </a:rPr>
                        <a:t>¿Qué harías con un USB que encuentras en una mesa de la oficina?</a:t>
                      </a:r>
                      <a:endParaRPr lang="es-ES" sz="1500"/>
                    </a:p>
                    <a:p>
                      <a:endParaRPr lang="es-ES" sz="1500"/>
                    </a:p>
                  </a:txBody>
                  <a:tcPr/>
                </a:tc>
                <a:extLst>
                  <a:ext uri="{0D108BD9-81ED-4DB2-BD59-A6C34878D82A}">
                    <a16:rowId xmlns:a16="http://schemas.microsoft.com/office/drawing/2014/main" val="4178373252"/>
                  </a:ext>
                </a:extLst>
              </a:tr>
              <a:tr h="3018857">
                <a:tc>
                  <a:txBody>
                    <a:bodyPr/>
                    <a:lstStyle/>
                    <a:p>
                      <a:pPr marL="0" indent="0">
                        <a:buFont typeface="+mj-lt"/>
                        <a:buNone/>
                      </a:pPr>
                      <a:r>
                        <a:rPr lang="es-ES" sz="1400"/>
                        <a:t>a. Las herramientas destinadas a proteger los dispositivos de ataques de malwares.</a:t>
                      </a:r>
                    </a:p>
                    <a:p>
                      <a:pPr marL="0" indent="0">
                        <a:buFont typeface="+mj-lt"/>
                        <a:buNone/>
                      </a:pPr>
                      <a:r>
                        <a:rPr lang="es-ES" sz="1400" kern="1200">
                          <a:solidFill>
                            <a:schemeClr val="dk1"/>
                          </a:solidFill>
                          <a:effectLst/>
                          <a:latin typeface="+mn-lt"/>
                          <a:ea typeface="+mn-ea"/>
                          <a:cs typeface="+mn-cs"/>
                        </a:rPr>
                        <a:t>b. Los procedimientos destinados a proteger la información sensible de los ataques maliciosos.</a:t>
                      </a:r>
                    </a:p>
                    <a:p>
                      <a:r>
                        <a:rPr lang="es-ES" sz="1400" kern="1200">
                          <a:solidFill>
                            <a:schemeClr val="dk1"/>
                          </a:solidFill>
                          <a:effectLst/>
                          <a:latin typeface="+mn-lt"/>
                          <a:ea typeface="+mn-ea"/>
                          <a:cs typeface="+mn-cs"/>
                        </a:rPr>
                        <a:t>c. La protección de los sistemas informáticos de la empresa.</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d. Todas las respuestas son correctas.</a:t>
                      </a:r>
                      <a:endParaRPr lang="en-GB" sz="1400" kern="1200">
                        <a:solidFill>
                          <a:schemeClr val="dk1"/>
                        </a:solidFill>
                        <a:effectLst/>
                        <a:latin typeface="+mn-lt"/>
                        <a:ea typeface="+mn-ea"/>
                        <a:cs typeface="+mn-cs"/>
                      </a:endParaRPr>
                    </a:p>
                  </a:txBody>
                  <a:tcPr/>
                </a:tc>
                <a:tc>
                  <a:txBody>
                    <a:bodyPr/>
                    <a:lstStyle/>
                    <a:p>
                      <a:r>
                        <a:rPr lang="es-ES" sz="1400" kern="1200">
                          <a:solidFill>
                            <a:schemeClr val="dk1"/>
                          </a:solidFill>
                          <a:effectLst/>
                          <a:latin typeface="+mn-lt"/>
                          <a:ea typeface="+mn-ea"/>
                          <a:cs typeface="+mn-cs"/>
                        </a:rPr>
                        <a:t>a. Desconfiar de emails no solicitados para cambiar una contraseña.</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b. Hacer clic en los enlaces de los emails.</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Descargar archivos adjuntos de emails de spam.</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d. Coger llamadas de teléfono de números desconocidos.</a:t>
                      </a:r>
                      <a:endParaRPr lang="en-GB" sz="1400" kern="1200">
                        <a:solidFill>
                          <a:schemeClr val="dk1"/>
                        </a:solidFill>
                        <a:effectLst/>
                        <a:latin typeface="+mn-lt"/>
                        <a:ea typeface="+mn-ea"/>
                        <a:cs typeface="+mn-cs"/>
                      </a:endParaRPr>
                    </a:p>
                  </a:txBody>
                  <a:tcPr/>
                </a:tc>
                <a:tc>
                  <a:txBody>
                    <a:bodyPr/>
                    <a:lstStyle/>
                    <a:p>
                      <a:r>
                        <a:rPr lang="es-ES" sz="1400"/>
                        <a:t>a. Denegación de servicio.</a:t>
                      </a:r>
                    </a:p>
                    <a:p>
                      <a:r>
                        <a:rPr lang="es-ES" sz="1400"/>
                        <a:t>b. Ransomware.</a:t>
                      </a:r>
                    </a:p>
                    <a:p>
                      <a:r>
                        <a:rPr lang="es-ES" sz="1400"/>
                        <a:t>c. Phishing.</a:t>
                      </a:r>
                    </a:p>
                    <a:p>
                      <a:r>
                        <a:rPr lang="es-ES" sz="1400"/>
                        <a:t>d. Ninguna es correcta.</a:t>
                      </a:r>
                    </a:p>
                  </a:txBody>
                  <a:tcPr/>
                </a:tc>
                <a:tc>
                  <a:txBody>
                    <a:bodyPr/>
                    <a:lstStyle/>
                    <a:p>
                      <a:r>
                        <a:rPr lang="es-ES" sz="1400" kern="1200">
                          <a:solidFill>
                            <a:schemeClr val="dk1"/>
                          </a:solidFill>
                          <a:effectLst/>
                          <a:latin typeface="+mn-lt"/>
                          <a:ea typeface="+mn-ea"/>
                          <a:cs typeface="+mn-cs"/>
                        </a:rPr>
                        <a:t>a. Disponibilidad, confidencialidad.</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b. Trazabilidad, públicidad.</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Confidencialidad, corrupción.</a:t>
                      </a:r>
                      <a:endParaRPr lang="en-GB" sz="1400" kern="1200">
                        <a:solidFill>
                          <a:schemeClr val="dk1"/>
                        </a:solidFill>
                        <a:effectLst/>
                        <a:latin typeface="+mn-lt"/>
                        <a:ea typeface="+mn-ea"/>
                        <a:cs typeface="+mn-cs"/>
                      </a:endParaRPr>
                    </a:p>
                    <a:p>
                      <a:r>
                        <a:rPr lang="en-GB" sz="1400" kern="1200">
                          <a:solidFill>
                            <a:schemeClr val="dk1"/>
                          </a:solidFill>
                          <a:effectLst/>
                          <a:latin typeface="+mn-lt"/>
                          <a:ea typeface="+mn-ea"/>
                          <a:cs typeface="+mn-cs"/>
                        </a:rPr>
                        <a:t>d. Integridad, medible.</a:t>
                      </a:r>
                    </a:p>
                    <a:p>
                      <a:endParaRPr lang="es-ES" sz="1100"/>
                    </a:p>
                  </a:txBody>
                  <a:tcPr/>
                </a:tc>
                <a:tc>
                  <a:txBody>
                    <a:bodyPr/>
                    <a:lstStyle/>
                    <a:p>
                      <a:r>
                        <a:rPr lang="es-ES" sz="1400" kern="1200">
                          <a:solidFill>
                            <a:schemeClr val="dk1"/>
                          </a:solidFill>
                          <a:effectLst/>
                          <a:latin typeface="+mn-lt"/>
                          <a:ea typeface="+mn-ea"/>
                          <a:cs typeface="+mn-cs"/>
                        </a:rPr>
                        <a:t>a. Conectarlo a mi ordenador para ver qué contiene y poder devolverlo a su dueño.</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b. Trataría de buscar su dueño sin conectarlo a ningún equipo.</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Denunciarlo a la policía.</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d. Tirarlo a la basura.</a:t>
                      </a:r>
                      <a:endParaRPr lang="en-GB" sz="1400" kern="1200">
                        <a:solidFill>
                          <a:schemeClr val="dk1"/>
                        </a:solidFill>
                        <a:effectLst/>
                        <a:latin typeface="+mn-lt"/>
                        <a:ea typeface="+mn-ea"/>
                        <a:cs typeface="+mn-cs"/>
                      </a:endParaRPr>
                    </a:p>
                    <a:p>
                      <a:endParaRPr lang="es-ES" sz="110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074413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Preguntas de autoevaluación: soluciones</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3" name="Imagen 2" descr="Texto&#10;&#10;Descripción generada automáticamente">
            <a:extLst>
              <a:ext uri="{FF2B5EF4-FFF2-40B4-BE49-F238E27FC236}">
                <a16:creationId xmlns:a16="http://schemas.microsoft.com/office/drawing/2014/main" id="{13C81884-B11C-6633-CE95-D1592653AD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3933" y="272583"/>
            <a:ext cx="2206385" cy="462889"/>
          </a:xfrm>
          <a:prstGeom prst="rect">
            <a:avLst/>
          </a:prstGeom>
        </p:spPr>
      </p:pic>
      <p:graphicFrame>
        <p:nvGraphicFramePr>
          <p:cNvPr id="9" name="Tabla 10">
            <a:extLst>
              <a:ext uri="{FF2B5EF4-FFF2-40B4-BE49-F238E27FC236}">
                <a16:creationId xmlns:a16="http://schemas.microsoft.com/office/drawing/2014/main" id="{D3D80884-BC84-447C-A980-287DB672CA9D}"/>
              </a:ext>
            </a:extLst>
          </p:cNvPr>
          <p:cNvGraphicFramePr>
            <a:graphicFrameLocks noGrp="1"/>
          </p:cNvGraphicFramePr>
          <p:nvPr>
            <p:ph sz="half" idx="1"/>
            <p:extLst>
              <p:ext uri="{D42A27DB-BD31-4B8C-83A1-F6EECF244321}">
                <p14:modId xmlns:p14="http://schemas.microsoft.com/office/powerpoint/2010/main" val="567317239"/>
              </p:ext>
            </p:extLst>
          </p:nvPr>
        </p:nvGraphicFramePr>
        <p:xfrm>
          <a:off x="1097280" y="1909719"/>
          <a:ext cx="10160745" cy="4253297"/>
        </p:xfrm>
        <a:graphic>
          <a:graphicData uri="http://schemas.openxmlformats.org/drawingml/2006/table">
            <a:tbl>
              <a:tblPr firstRow="1" bandRow="1">
                <a:tableStyleId>{21E4AEA4-8DFA-4A89-87EB-49C32662AFE0}</a:tableStyleId>
              </a:tblPr>
              <a:tblGrid>
                <a:gridCol w="2032149">
                  <a:extLst>
                    <a:ext uri="{9D8B030D-6E8A-4147-A177-3AD203B41FA5}">
                      <a16:colId xmlns:a16="http://schemas.microsoft.com/office/drawing/2014/main" val="2601891750"/>
                    </a:ext>
                  </a:extLst>
                </a:gridCol>
                <a:gridCol w="2032149">
                  <a:extLst>
                    <a:ext uri="{9D8B030D-6E8A-4147-A177-3AD203B41FA5}">
                      <a16:colId xmlns:a16="http://schemas.microsoft.com/office/drawing/2014/main" val="3559158159"/>
                    </a:ext>
                  </a:extLst>
                </a:gridCol>
                <a:gridCol w="1734172">
                  <a:extLst>
                    <a:ext uri="{9D8B030D-6E8A-4147-A177-3AD203B41FA5}">
                      <a16:colId xmlns:a16="http://schemas.microsoft.com/office/drawing/2014/main" val="1947302738"/>
                    </a:ext>
                  </a:extLst>
                </a:gridCol>
                <a:gridCol w="2330126">
                  <a:extLst>
                    <a:ext uri="{9D8B030D-6E8A-4147-A177-3AD203B41FA5}">
                      <a16:colId xmlns:a16="http://schemas.microsoft.com/office/drawing/2014/main" val="3283798389"/>
                    </a:ext>
                  </a:extLst>
                </a:gridCol>
                <a:gridCol w="2032149">
                  <a:extLst>
                    <a:ext uri="{9D8B030D-6E8A-4147-A177-3AD203B41FA5}">
                      <a16:colId xmlns:a16="http://schemas.microsoft.com/office/drawing/2014/main" val="2128591119"/>
                    </a:ext>
                  </a:extLst>
                </a:gridCol>
              </a:tblGrid>
              <a:tr h="112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a:t>¿Qué se entiende por “ciberseguridad”?</a:t>
                      </a:r>
                    </a:p>
                  </a:txBody>
                  <a:tcPr/>
                </a:tc>
                <a:tc>
                  <a:txBody>
                    <a:bodyPr/>
                    <a:lstStyle/>
                    <a:p>
                      <a:r>
                        <a:rPr lang="es-ES" sz="1500" b="1" kern="1200">
                          <a:solidFill>
                            <a:schemeClr val="lt1"/>
                          </a:solidFill>
                          <a:effectLst/>
                          <a:latin typeface="+mn-lt"/>
                          <a:ea typeface="+mn-ea"/>
                          <a:cs typeface="+mn-cs"/>
                        </a:rPr>
                        <a:t>¿Qué deberías hacer para prevenir el phishing?</a:t>
                      </a:r>
                      <a:endParaRPr lang="en-GB" sz="1500" b="1"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a:t>¿Cuál es el ataque más común a las MiPymes europeas?</a:t>
                      </a:r>
                    </a:p>
                    <a:p>
                      <a:endParaRPr lang="es-ES" sz="15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1" kern="1200">
                          <a:solidFill>
                            <a:schemeClr val="lt1"/>
                          </a:solidFill>
                          <a:effectLst/>
                          <a:latin typeface="+mn-lt"/>
                          <a:ea typeface="+mn-ea"/>
                          <a:cs typeface="+mn-cs"/>
                        </a:rPr>
                        <a:t>¿Cuáles de los siguientes son objetivos de ciberseguridad en el acceso remoto a la información?</a:t>
                      </a:r>
                      <a:endParaRPr lang="es-ES" sz="15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1" kern="1200">
                          <a:solidFill>
                            <a:schemeClr val="lt1"/>
                          </a:solidFill>
                          <a:effectLst/>
                          <a:latin typeface="+mn-lt"/>
                          <a:ea typeface="+mn-ea"/>
                          <a:cs typeface="+mn-cs"/>
                        </a:rPr>
                        <a:t>¿Qué harías con un USB que encuentras en una mesa de la oficina?</a:t>
                      </a:r>
                      <a:endParaRPr lang="es-ES" sz="1500"/>
                    </a:p>
                    <a:p>
                      <a:endParaRPr lang="es-ES" sz="1500"/>
                    </a:p>
                  </a:txBody>
                  <a:tcPr/>
                </a:tc>
                <a:extLst>
                  <a:ext uri="{0D108BD9-81ED-4DB2-BD59-A6C34878D82A}">
                    <a16:rowId xmlns:a16="http://schemas.microsoft.com/office/drawing/2014/main" val="4178373252"/>
                  </a:ext>
                </a:extLst>
              </a:tr>
              <a:tr h="3018857">
                <a:tc>
                  <a:txBody>
                    <a:bodyPr/>
                    <a:lstStyle/>
                    <a:p>
                      <a:pPr marL="0" indent="0">
                        <a:buFont typeface="+mj-lt"/>
                        <a:buNone/>
                      </a:pPr>
                      <a:r>
                        <a:rPr lang="es-ES" sz="1400"/>
                        <a:t>a. Las herramientas destinadas a proteger los dispositivos de ataques de malwares.</a:t>
                      </a:r>
                    </a:p>
                    <a:p>
                      <a:pPr marL="0" indent="0">
                        <a:buFont typeface="+mj-lt"/>
                        <a:buNone/>
                      </a:pPr>
                      <a:r>
                        <a:rPr lang="es-ES" sz="1400" kern="1200">
                          <a:solidFill>
                            <a:schemeClr val="dk1"/>
                          </a:solidFill>
                          <a:effectLst/>
                          <a:latin typeface="+mn-lt"/>
                          <a:ea typeface="+mn-ea"/>
                          <a:cs typeface="+mn-cs"/>
                        </a:rPr>
                        <a:t>b. Los procedimientos destinados a proteger la información sensible de los ataques maliciosos.</a:t>
                      </a:r>
                    </a:p>
                    <a:p>
                      <a:r>
                        <a:rPr lang="es-ES" sz="1400" kern="1200">
                          <a:solidFill>
                            <a:schemeClr val="dk1"/>
                          </a:solidFill>
                          <a:effectLst/>
                          <a:latin typeface="+mn-lt"/>
                          <a:ea typeface="+mn-ea"/>
                          <a:cs typeface="+mn-cs"/>
                        </a:rPr>
                        <a:t>c. La protección de los sistemas informáticos de la empresa.</a:t>
                      </a:r>
                      <a:endParaRPr lang="en-GB" sz="1400" kern="1200">
                        <a:solidFill>
                          <a:schemeClr val="dk1"/>
                        </a:solidFill>
                        <a:effectLst/>
                        <a:latin typeface="+mn-lt"/>
                        <a:ea typeface="+mn-ea"/>
                        <a:cs typeface="+mn-cs"/>
                      </a:endParaRPr>
                    </a:p>
                    <a:p>
                      <a:r>
                        <a:rPr lang="es-ES" sz="1400" b="1" kern="1200">
                          <a:solidFill>
                            <a:schemeClr val="dk1"/>
                          </a:solidFill>
                          <a:effectLst/>
                          <a:latin typeface="+mn-lt"/>
                          <a:ea typeface="+mn-ea"/>
                          <a:cs typeface="+mn-cs"/>
                        </a:rPr>
                        <a:t>d. Todas las respuestas son correctas.</a:t>
                      </a:r>
                      <a:endParaRPr lang="en-GB" sz="1400" b="1" kern="1200">
                        <a:solidFill>
                          <a:schemeClr val="dk1"/>
                        </a:solidFill>
                        <a:effectLst/>
                        <a:latin typeface="+mn-lt"/>
                        <a:ea typeface="+mn-ea"/>
                        <a:cs typeface="+mn-cs"/>
                      </a:endParaRPr>
                    </a:p>
                  </a:txBody>
                  <a:tcPr/>
                </a:tc>
                <a:tc>
                  <a:txBody>
                    <a:bodyPr/>
                    <a:lstStyle/>
                    <a:p>
                      <a:r>
                        <a:rPr lang="es-ES" sz="1400" b="1" kern="1200">
                          <a:solidFill>
                            <a:schemeClr val="dk1"/>
                          </a:solidFill>
                          <a:effectLst/>
                          <a:latin typeface="+mn-lt"/>
                          <a:ea typeface="+mn-ea"/>
                          <a:cs typeface="+mn-cs"/>
                        </a:rPr>
                        <a:t>a. Desconfiar de emails no solicitados para cambiar una contraseña.</a:t>
                      </a:r>
                      <a:endParaRPr lang="en-GB" sz="1400" b="1" kern="1200">
                        <a:solidFill>
                          <a:schemeClr val="dk1"/>
                        </a:solidFill>
                        <a:effectLst/>
                        <a:latin typeface="+mn-lt"/>
                        <a:ea typeface="+mn-ea"/>
                        <a:cs typeface="+mn-cs"/>
                      </a:endParaRPr>
                    </a:p>
                    <a:p>
                      <a:r>
                        <a:rPr lang="es-ES" sz="1400" kern="1200">
                          <a:solidFill>
                            <a:schemeClr val="dk1"/>
                          </a:solidFill>
                          <a:effectLst/>
                          <a:latin typeface="+mn-lt"/>
                          <a:ea typeface="+mn-ea"/>
                          <a:cs typeface="+mn-cs"/>
                        </a:rPr>
                        <a:t>b. Hacer clic en los enlaces de los emails.</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Descargar archivos adjuntos de emails de spam.</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d. Coger llamadas de teléfono de números desconocidos.</a:t>
                      </a:r>
                      <a:endParaRPr lang="en-GB" sz="1400" kern="1200">
                        <a:solidFill>
                          <a:schemeClr val="dk1"/>
                        </a:solidFill>
                        <a:effectLst/>
                        <a:latin typeface="+mn-lt"/>
                        <a:ea typeface="+mn-ea"/>
                        <a:cs typeface="+mn-cs"/>
                      </a:endParaRPr>
                    </a:p>
                  </a:txBody>
                  <a:tcPr/>
                </a:tc>
                <a:tc>
                  <a:txBody>
                    <a:bodyPr/>
                    <a:lstStyle/>
                    <a:p>
                      <a:r>
                        <a:rPr lang="es-ES" sz="1400"/>
                        <a:t>a. Denegación de servicio.</a:t>
                      </a:r>
                    </a:p>
                    <a:p>
                      <a:r>
                        <a:rPr lang="es-ES" sz="1400"/>
                        <a:t>b. Ransomware.</a:t>
                      </a:r>
                    </a:p>
                    <a:p>
                      <a:r>
                        <a:rPr lang="es-ES" sz="1400" b="1"/>
                        <a:t>c. Phishing.</a:t>
                      </a:r>
                    </a:p>
                    <a:p>
                      <a:r>
                        <a:rPr lang="es-ES" sz="1400"/>
                        <a:t>d. Ninguna es correcta.</a:t>
                      </a:r>
                    </a:p>
                  </a:txBody>
                  <a:tcPr/>
                </a:tc>
                <a:tc>
                  <a:txBody>
                    <a:bodyPr/>
                    <a:lstStyle/>
                    <a:p>
                      <a:r>
                        <a:rPr lang="es-ES" sz="1400" b="1" kern="1200">
                          <a:solidFill>
                            <a:schemeClr val="dk1"/>
                          </a:solidFill>
                          <a:effectLst/>
                          <a:latin typeface="+mn-lt"/>
                          <a:ea typeface="+mn-ea"/>
                          <a:cs typeface="+mn-cs"/>
                        </a:rPr>
                        <a:t>a. Disponibilidad, confidencialidad.</a:t>
                      </a:r>
                      <a:endParaRPr lang="en-GB" sz="1400" b="1" kern="1200">
                        <a:solidFill>
                          <a:schemeClr val="dk1"/>
                        </a:solidFill>
                        <a:effectLst/>
                        <a:latin typeface="+mn-lt"/>
                        <a:ea typeface="+mn-ea"/>
                        <a:cs typeface="+mn-cs"/>
                      </a:endParaRPr>
                    </a:p>
                    <a:p>
                      <a:r>
                        <a:rPr lang="es-ES" sz="1400" kern="1200">
                          <a:solidFill>
                            <a:schemeClr val="dk1"/>
                          </a:solidFill>
                          <a:effectLst/>
                          <a:latin typeface="+mn-lt"/>
                          <a:ea typeface="+mn-ea"/>
                          <a:cs typeface="+mn-cs"/>
                        </a:rPr>
                        <a:t>b. Trazabilidad, públicidad.</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Confidencialidad, corrupción.</a:t>
                      </a:r>
                      <a:endParaRPr lang="en-GB" sz="1400" kern="1200">
                        <a:solidFill>
                          <a:schemeClr val="dk1"/>
                        </a:solidFill>
                        <a:effectLst/>
                        <a:latin typeface="+mn-lt"/>
                        <a:ea typeface="+mn-ea"/>
                        <a:cs typeface="+mn-cs"/>
                      </a:endParaRPr>
                    </a:p>
                    <a:p>
                      <a:r>
                        <a:rPr lang="en-GB" sz="1400" kern="1200">
                          <a:solidFill>
                            <a:schemeClr val="dk1"/>
                          </a:solidFill>
                          <a:effectLst/>
                          <a:latin typeface="+mn-lt"/>
                          <a:ea typeface="+mn-ea"/>
                          <a:cs typeface="+mn-cs"/>
                        </a:rPr>
                        <a:t>d. Integridad, medible.</a:t>
                      </a:r>
                    </a:p>
                    <a:p>
                      <a:endParaRPr lang="es-ES" sz="1100"/>
                    </a:p>
                  </a:txBody>
                  <a:tcPr/>
                </a:tc>
                <a:tc>
                  <a:txBody>
                    <a:bodyPr/>
                    <a:lstStyle/>
                    <a:p>
                      <a:r>
                        <a:rPr lang="es-ES" sz="1400" kern="1200">
                          <a:solidFill>
                            <a:schemeClr val="dk1"/>
                          </a:solidFill>
                          <a:effectLst/>
                          <a:latin typeface="+mn-lt"/>
                          <a:ea typeface="+mn-ea"/>
                          <a:cs typeface="+mn-cs"/>
                        </a:rPr>
                        <a:t>a. Conectarlo a mi ordenador para ver qué contiene y poder devolverlo a su dueño.</a:t>
                      </a:r>
                      <a:endParaRPr lang="en-GB" sz="1400" kern="1200">
                        <a:solidFill>
                          <a:schemeClr val="dk1"/>
                        </a:solidFill>
                        <a:effectLst/>
                        <a:latin typeface="+mn-lt"/>
                        <a:ea typeface="+mn-ea"/>
                        <a:cs typeface="+mn-cs"/>
                      </a:endParaRPr>
                    </a:p>
                    <a:p>
                      <a:r>
                        <a:rPr lang="es-ES" sz="1400" b="1" kern="1200">
                          <a:solidFill>
                            <a:schemeClr val="dk1"/>
                          </a:solidFill>
                          <a:effectLst/>
                          <a:latin typeface="+mn-lt"/>
                          <a:ea typeface="+mn-ea"/>
                          <a:cs typeface="+mn-cs"/>
                        </a:rPr>
                        <a:t>b. Trataría de buscar su dueño sin conectarlo a ningún equipo.</a:t>
                      </a:r>
                      <a:endParaRPr lang="en-GB" sz="1400" b="1" kern="1200">
                        <a:solidFill>
                          <a:schemeClr val="dk1"/>
                        </a:solidFill>
                        <a:effectLst/>
                        <a:latin typeface="+mn-lt"/>
                        <a:ea typeface="+mn-ea"/>
                        <a:cs typeface="+mn-cs"/>
                      </a:endParaRPr>
                    </a:p>
                    <a:p>
                      <a:r>
                        <a:rPr lang="es-ES" sz="1400" kern="1200">
                          <a:solidFill>
                            <a:schemeClr val="dk1"/>
                          </a:solidFill>
                          <a:effectLst/>
                          <a:latin typeface="+mn-lt"/>
                          <a:ea typeface="+mn-ea"/>
                          <a:cs typeface="+mn-cs"/>
                        </a:rPr>
                        <a:t>c. Denunciarlo a la policía.</a:t>
                      </a:r>
                      <a:endParaRPr lang="en-GB" sz="1400" kern="1200">
                        <a:solidFill>
                          <a:schemeClr val="dk1"/>
                        </a:solidFill>
                        <a:effectLst/>
                        <a:latin typeface="+mn-lt"/>
                        <a:ea typeface="+mn-ea"/>
                        <a:cs typeface="+mn-cs"/>
                      </a:endParaRPr>
                    </a:p>
                    <a:p>
                      <a:r>
                        <a:rPr lang="es-ES" sz="1400" kern="1200">
                          <a:solidFill>
                            <a:schemeClr val="dk1"/>
                          </a:solidFill>
                          <a:effectLst/>
                          <a:latin typeface="+mn-lt"/>
                          <a:ea typeface="+mn-ea"/>
                          <a:cs typeface="+mn-cs"/>
                        </a:rPr>
                        <a:t>d. Tirarlo a la basura.</a:t>
                      </a:r>
                      <a:endParaRPr lang="en-GB" sz="1400" kern="1200">
                        <a:solidFill>
                          <a:schemeClr val="dk1"/>
                        </a:solidFill>
                        <a:effectLst/>
                        <a:latin typeface="+mn-lt"/>
                        <a:ea typeface="+mn-ea"/>
                        <a:cs typeface="+mn-cs"/>
                      </a:endParaRPr>
                    </a:p>
                    <a:p>
                      <a:endParaRPr lang="es-ES" sz="110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70934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¡Gracias!</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Continúa tu formación en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s-ES" sz="1200">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5" name="Imagen 4" descr="Texto&#10;&#10;Descripción generada automáticamente">
            <a:extLst>
              <a:ext uri="{FF2B5EF4-FFF2-40B4-BE49-F238E27FC236}">
                <a16:creationId xmlns:a16="http://schemas.microsoft.com/office/drawing/2014/main" id="{8FA970E7-507C-8AE8-218A-21AC6237AA7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51120" y="388306"/>
            <a:ext cx="2779280" cy="583080"/>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Índice</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1368407498"/>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descr="Texto&#10;&#10;Descripción generada automáticamente">
            <a:extLst>
              <a:ext uri="{FF2B5EF4-FFF2-40B4-BE49-F238E27FC236}">
                <a16:creationId xmlns:a16="http://schemas.microsoft.com/office/drawing/2014/main" id="{3AE1F53C-A2E8-A9CF-ABB9-B00FD7F05CB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Fundamentos de ciberseguridad</a:t>
            </a:r>
            <a:br>
              <a:rPr lang="en-GB" sz="4000"/>
            </a:br>
            <a:r>
              <a:rPr lang="en-GB" sz="2800"/>
              <a:t>¿Qué es la ciberseguridad?</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6050140" cy="4336952"/>
          </a:xfrm>
        </p:spPr>
        <p:txBody>
          <a:bodyPr>
            <a:normAutofit/>
          </a:bodyPr>
          <a:lstStyle/>
          <a:p>
            <a:pPr algn="just"/>
            <a:r>
              <a:rPr lang="es-ES"/>
              <a:t>El término “</a:t>
            </a:r>
            <a:r>
              <a:rPr lang="es-ES" b="1"/>
              <a:t>ciberseguridad</a:t>
            </a:r>
            <a:r>
              <a:rPr lang="es-ES"/>
              <a:t>” nació en la década de 1970 debido a la necesidad que tenían las empresas de </a:t>
            </a:r>
            <a:r>
              <a:rPr lang="es-ES" b="1"/>
              <a:t>proteger sus sistemas informáticos</a:t>
            </a:r>
            <a:r>
              <a:rPr lang="es-ES"/>
              <a:t> de los ataques maliciosos que pudieran comprometer su buen funcionamiento haciendo un uso indebido de la información.</a:t>
            </a:r>
          </a:p>
          <a:p>
            <a:pPr algn="just"/>
            <a:r>
              <a:rPr lang="es-ES"/>
              <a:t>La ciberseguridad incluye la aplicación de herramientas, tecnologías, políticas, controles y procedimientos en la protección o la recuperación de redes, sistemas, dispositivos y aplicaciones, de </a:t>
            </a:r>
            <a:r>
              <a:rPr lang="es-ES" b="1"/>
              <a:t>ataques cibernéticos </a:t>
            </a:r>
            <a:r>
              <a:rPr lang="es-ES"/>
              <a:t>orientados a acceder, destruir o alterar información sensible, interrumpir flujos de trabajo, o extorsionar a organizaciones o individuos a cambio de dinero.</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380C0B7B-09C1-99A4-92A3-7777B1EBE96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19659" y="2183552"/>
            <a:ext cx="3370345" cy="2490896"/>
          </a:xfrm>
          <a:prstGeom prst="rect">
            <a:avLst/>
          </a:prstGeom>
        </p:spPr>
      </p:pic>
      <p:pic>
        <p:nvPicPr>
          <p:cNvPr id="3" name="Imagen 2" descr="Texto&#10;&#10;Descripción generada automáticamente">
            <a:extLst>
              <a:ext uri="{FF2B5EF4-FFF2-40B4-BE49-F238E27FC236}">
                <a16:creationId xmlns:a16="http://schemas.microsoft.com/office/drawing/2014/main" id="{1ED1039F-F122-0FED-3994-A695451B07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93367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Fundamentos de ciberseguridad</a:t>
            </a:r>
            <a:br>
              <a:rPr lang="en-GB" sz="4000"/>
            </a:br>
            <a:r>
              <a:rPr lang="en-GB" sz="2800"/>
              <a:t>¿Qué es la ciberseguridad?</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5105540" y="1869524"/>
            <a:ext cx="6050140" cy="4394645"/>
          </a:xfrm>
        </p:spPr>
        <p:txBody>
          <a:bodyPr>
            <a:normAutofit/>
          </a:bodyPr>
          <a:lstStyle/>
          <a:p>
            <a:pPr algn="just"/>
            <a:r>
              <a:rPr lang="es-ES"/>
              <a:t>De acuerdo con un informe de 2021 elaborado por la Agencia para la Ciberseguridad de la Unión Europea (ENISA), de un total de 249 pymes europeas analizadas, el </a:t>
            </a:r>
            <a:r>
              <a:rPr lang="es-ES" b="1"/>
              <a:t>85% considera la ciberseguridad como una preocupación clave para sus negocios</a:t>
            </a:r>
            <a:r>
              <a:rPr lang="es-ES"/>
              <a:t>. En un contexto post-pandémico, un 45% de las Pymes implementaron nuevas tecnologías en respuesta a la pandemia, y sin embargo, el 90% no incluyeron nuevas medidas de seguridad.</a:t>
            </a:r>
          </a:p>
          <a:p>
            <a:pPr algn="just"/>
            <a:r>
              <a:rPr lang="es-ES"/>
              <a:t>Del mismo informe, que aporta valiosa información sobre la ciberseguridad de las MiPymes europeas, se extraen los </a:t>
            </a:r>
            <a:r>
              <a:rPr lang="es-ES" b="1"/>
              <a:t>principales incidentes de ciberseguridad que sufren las pymes europeas en base a su origen</a:t>
            </a:r>
            <a:r>
              <a:rPr lang="es-ES"/>
              <a:t>, tal y como se aprecia en la gráfica.</a:t>
            </a:r>
          </a:p>
          <a:p>
            <a:pPr marL="0" indent="0">
              <a:buNone/>
            </a:pPr>
            <a:endParaRPr lang="es-ES"/>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Marcador de contenido 11">
            <a:extLst>
              <a:ext uri="{FF2B5EF4-FFF2-40B4-BE49-F238E27FC236}">
                <a16:creationId xmlns:a16="http://schemas.microsoft.com/office/drawing/2014/main" id="{1B0056CD-C625-4C1B-8F35-3C93AF32B4ED}"/>
              </a:ext>
            </a:extLst>
          </p:cNvPr>
          <p:cNvSpPr txBox="1">
            <a:spLocks/>
          </p:cNvSpPr>
          <p:nvPr/>
        </p:nvSpPr>
        <p:spPr>
          <a:xfrm>
            <a:off x="1097279" y="5690765"/>
            <a:ext cx="3905027" cy="461665"/>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400"/>
              <a:t>Fuente: </a:t>
            </a:r>
            <a:r>
              <a:rPr lang="es-ES" sz="1400" dirty="0">
                <a:hlinkClick r:id="rId3"/>
              </a:rPr>
              <a:t>https://www.enisa.europa.eu/publications/</a:t>
            </a:r>
            <a:r>
              <a:rPr lang="es-ES" sz="1400">
                <a:hlinkClick r:id="rId3"/>
              </a:rPr>
              <a:t>enisa-report-cybersecurity-for-smes</a:t>
            </a:r>
            <a:r>
              <a:rPr lang="es-ES" sz="1400"/>
              <a:t> (elaboración propia)</a:t>
            </a:r>
            <a:endParaRPr lang="es-ES" sz="1400" dirty="0"/>
          </a:p>
          <a:p>
            <a:pPr marL="0" indent="0">
              <a:buFont typeface="Calibri" panose="020F0502020204030204" pitchFamily="34" charset="0"/>
              <a:buNone/>
            </a:pPr>
            <a:endParaRPr lang="es-ES" dirty="0"/>
          </a:p>
          <a:p>
            <a:endParaRPr lang="es-ES" dirty="0"/>
          </a:p>
        </p:txBody>
      </p:sp>
      <p:pic>
        <p:nvPicPr>
          <p:cNvPr id="3" name="Imagen 2" descr="Texto&#10;&#10;Descripción generada automáticamente">
            <a:extLst>
              <a:ext uri="{FF2B5EF4-FFF2-40B4-BE49-F238E27FC236}">
                <a16:creationId xmlns:a16="http://schemas.microsoft.com/office/drawing/2014/main" id="{0D75F993-144E-2496-C0C3-B9194E7E6A2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graphicFrame>
        <p:nvGraphicFramePr>
          <p:cNvPr id="6" name="Gráfico 5">
            <a:extLst>
              <a:ext uri="{FF2B5EF4-FFF2-40B4-BE49-F238E27FC236}">
                <a16:creationId xmlns:a16="http://schemas.microsoft.com/office/drawing/2014/main" id="{A42AAAB0-091F-B469-8A06-C4BABF06D992}"/>
              </a:ext>
            </a:extLst>
          </p:cNvPr>
          <p:cNvGraphicFramePr>
            <a:graphicFrameLocks/>
          </p:cNvGraphicFramePr>
          <p:nvPr>
            <p:extLst>
              <p:ext uri="{D42A27DB-BD31-4B8C-83A1-F6EECF244321}">
                <p14:modId xmlns:p14="http://schemas.microsoft.com/office/powerpoint/2010/main" val="134110248"/>
              </p:ext>
            </p:extLst>
          </p:nvPr>
        </p:nvGraphicFramePr>
        <p:xfrm>
          <a:off x="1097279" y="1869524"/>
          <a:ext cx="3905027" cy="382124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6556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Información sensible</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1"/>
            <a:ext cx="4937760" cy="1083050"/>
          </a:xfrm>
        </p:spPr>
        <p:txBody>
          <a:bodyPr>
            <a:normAutofit/>
          </a:bodyPr>
          <a:lstStyle/>
          <a:p>
            <a:pPr algn="just"/>
            <a:r>
              <a:rPr lang="es-ES"/>
              <a:t>Información que contiene datos privados o confidenciales, como datos personales o bancarios. </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92551"/>
            <a:ext cx="4937760" cy="736282"/>
          </a:xfrm>
        </p:spPr>
        <p:txBody>
          <a:bodyPr/>
          <a:lstStyle/>
          <a:p>
            <a:r>
              <a:rPr lang="es-ES"/>
              <a:t>Copia de seguridad</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1"/>
            <a:ext cx="4937760" cy="1159156"/>
          </a:xfrm>
        </p:spPr>
        <p:txBody>
          <a:bodyPr>
            <a:noAutofit/>
          </a:bodyPr>
          <a:lstStyle/>
          <a:p>
            <a:pPr algn="just"/>
            <a:r>
              <a:rPr lang="es-ES"/>
              <a:t>Copia de los archivos y programas que se almacena en otros dispositivos u otros soportes, con el fin de recuperar la información en caso de fallo, pérdida o robo.</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Fundamentos de ciberseguridad</a:t>
            </a:r>
            <a:br>
              <a:rPr lang="en-GB"/>
            </a:br>
            <a:r>
              <a:rPr lang="en-GB" sz="2800"/>
              <a:t>Principales definiciones – seguridad general</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16" name="Imagen 15">
            <a:extLst>
              <a:ext uri="{FF2B5EF4-FFF2-40B4-BE49-F238E27FC236}">
                <a16:creationId xmlns:a16="http://schemas.microsoft.com/office/drawing/2014/main" id="{6017DB9B-3A45-0E3D-ADD0-59DE331569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6964" y="3821837"/>
            <a:ext cx="4806890" cy="1987849"/>
          </a:xfrm>
          <a:prstGeom prst="rect">
            <a:avLst/>
          </a:prstGeom>
        </p:spPr>
      </p:pic>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6288147" y="3375084"/>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Software</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6288147" y="3906649"/>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a:t>Un software es un programa informático diseñado para realizar unas tareas específicas, por ejemplo el navegador, un juego, etc. Es la contraposición del “hardware”, que son los componentes físicos del dispositivo, como la placa base o el procesador.</a:t>
            </a:r>
          </a:p>
        </p:txBody>
      </p:sp>
      <p:pic>
        <p:nvPicPr>
          <p:cNvPr id="2" name="Imagen 1" descr="Texto&#10;&#10;Descripción generada automáticamente">
            <a:extLst>
              <a:ext uri="{FF2B5EF4-FFF2-40B4-BE49-F238E27FC236}">
                <a16:creationId xmlns:a16="http://schemas.microsoft.com/office/drawing/2014/main" id="{6D6CBF0E-2495-E7FE-8452-AA2244E4A41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309261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a:extLst>
              <a:ext uri="{FF2B5EF4-FFF2-40B4-BE49-F238E27FC236}">
                <a16:creationId xmlns:a16="http://schemas.microsoft.com/office/drawing/2014/main" id="{5FDC4835-42D3-B646-1DD4-21F89F60E97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177208" y="3864961"/>
            <a:ext cx="3018549" cy="2235832"/>
          </a:xfrm>
          <a:prstGeom prst="rect">
            <a:avLst/>
          </a:prstGeom>
        </p:spPr>
      </p:pic>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3857512"/>
            <a:ext cx="4937760" cy="736282"/>
          </a:xfrm>
        </p:spPr>
        <p:txBody>
          <a:bodyPr/>
          <a:lstStyle/>
          <a:p>
            <a:r>
              <a:rPr lang="es-ES"/>
              <a:t>HTTP / HTTPS</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6963" y="4408486"/>
            <a:ext cx="4937760" cy="1987849"/>
          </a:xfrm>
        </p:spPr>
        <p:txBody>
          <a:bodyPr>
            <a:normAutofit/>
          </a:bodyPr>
          <a:lstStyle/>
          <a:p>
            <a:pPr algn="just"/>
            <a:r>
              <a:rPr lang="es-ES"/>
              <a:t>Uno de los protocolos más utilizados en la navegación por Internet. HTTPS (HyperText Transfer Protocol Secure) se trata de la versión segura, y garantiza que la información que se transmite entre nuestro dispositivo y la página web está cifrada y protegida.</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736725"/>
            <a:ext cx="4937760" cy="736282"/>
          </a:xfrm>
        </p:spPr>
        <p:txBody>
          <a:bodyPr/>
          <a:lstStyle/>
          <a:p>
            <a:r>
              <a:rPr lang="es-ES"/>
              <a:t>Cifrado</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287138"/>
            <a:ext cx="4937760" cy="1873801"/>
          </a:xfrm>
        </p:spPr>
        <p:txBody>
          <a:bodyPr>
            <a:normAutofit/>
          </a:bodyPr>
          <a:lstStyle/>
          <a:p>
            <a:pPr algn="just"/>
            <a:r>
              <a:rPr lang="es-ES"/>
              <a:t>Es un proceso que convierte un documento o un archivo en información ilegible para las personas que no posean la clave para descifrarlo. Sirve para proteger la información de las personas que no deben acceder a ella.</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Fundamentos de ciberseguridad</a:t>
            </a:r>
            <a:br>
              <a:rPr lang="en-GB"/>
            </a:br>
            <a:r>
              <a:rPr lang="en-GB" sz="2800"/>
              <a:t>Principales definiciones – seguridad general</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7" name="Marcador de texto 4">
            <a:extLst>
              <a:ext uri="{FF2B5EF4-FFF2-40B4-BE49-F238E27FC236}">
                <a16:creationId xmlns:a16="http://schemas.microsoft.com/office/drawing/2014/main" id="{4D70C93B-EC93-C98A-5875-E1373170F46C}"/>
              </a:ext>
            </a:extLst>
          </p:cNvPr>
          <p:cNvSpPr txBox="1">
            <a:spLocks/>
          </p:cNvSpPr>
          <p:nvPr/>
        </p:nvSpPr>
        <p:spPr>
          <a:xfrm>
            <a:off x="6187235" y="1755661"/>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Cortafuegos / Firewall</a:t>
            </a:r>
          </a:p>
        </p:txBody>
      </p:sp>
      <p:sp>
        <p:nvSpPr>
          <p:cNvPr id="18" name="Marcador de contenido 5">
            <a:extLst>
              <a:ext uri="{FF2B5EF4-FFF2-40B4-BE49-F238E27FC236}">
                <a16:creationId xmlns:a16="http://schemas.microsoft.com/office/drawing/2014/main" id="{331AF26C-6058-6FC1-79C9-D33E18EDB3DD}"/>
              </a:ext>
            </a:extLst>
          </p:cNvPr>
          <p:cNvSpPr txBox="1">
            <a:spLocks/>
          </p:cNvSpPr>
          <p:nvPr/>
        </p:nvSpPr>
        <p:spPr>
          <a:xfrm>
            <a:off x="6217603" y="2287139"/>
            <a:ext cx="4937760" cy="19878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a:t>Al navegar por la red y acceder a una web, esta se comunica con nuestro equipo para establecer la conexión. El firewall o cortafuegos analiza este tipo de conexiones para impedir el acceso a las que puedan suponer un riesgo.</a:t>
            </a:r>
          </a:p>
        </p:txBody>
      </p:sp>
      <p:pic>
        <p:nvPicPr>
          <p:cNvPr id="2" name="Imagen 1" descr="Texto&#10;&#10;Descripción generada automáticamente">
            <a:extLst>
              <a:ext uri="{FF2B5EF4-FFF2-40B4-BE49-F238E27FC236}">
                <a16:creationId xmlns:a16="http://schemas.microsoft.com/office/drawing/2014/main" id="{AD51F49A-6D36-77C4-0100-79388D39413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279801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Phishing</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0"/>
            <a:ext cx="4937760" cy="1823097"/>
          </a:xfrm>
        </p:spPr>
        <p:txBody>
          <a:bodyPr>
            <a:normAutofit/>
          </a:bodyPr>
          <a:lstStyle/>
          <a:p>
            <a:pPr algn="just"/>
            <a:r>
              <a:rPr lang="es-ES"/>
              <a:t>La técnica de hacerse pasar por otra persona o entidad como el banco o una red social, a través de correo electrónico, que lleva al usuario a realizar alguna acción en una página fraudulenta para obtener contraseñas o descargar un archivo infectado.</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es-ES"/>
              <a:t>Ingeniería social</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0"/>
            <a:ext cx="4937760" cy="3070641"/>
          </a:xfrm>
        </p:spPr>
        <p:txBody>
          <a:bodyPr>
            <a:normAutofit/>
          </a:bodyPr>
          <a:lstStyle/>
          <a:p>
            <a:pPr algn="just"/>
            <a:r>
              <a:rPr lang="es-ES"/>
              <a:t>La ingeniería social no requiere de altos conocimientos informáticos, ya que consiste en la manipulación de las personas a través de técnicas psicológicas y habilidades sociales, y suele utilizarse para obtener información confidencial, como contraseñas o datos bancarios. Las técnicas de phishing se basan en la ingeniería social.</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Fundamentos de ciberseguridad</a:t>
            </a:r>
            <a:br>
              <a:rPr lang="en-GB"/>
            </a:br>
            <a:r>
              <a:rPr lang="en-GB" sz="2800"/>
              <a:t>Principales definiciones – amenazas</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5" name="Marcador de texto 2">
            <a:extLst>
              <a:ext uri="{FF2B5EF4-FFF2-40B4-BE49-F238E27FC236}">
                <a16:creationId xmlns:a16="http://schemas.microsoft.com/office/drawing/2014/main" id="{75AF54C4-1780-EA36-6F62-069D4827E3AB}"/>
              </a:ext>
            </a:extLst>
          </p:cNvPr>
          <p:cNvSpPr txBox="1">
            <a:spLocks/>
          </p:cNvSpPr>
          <p:nvPr/>
        </p:nvSpPr>
        <p:spPr>
          <a:xfrm>
            <a:off x="6288147" y="4113121"/>
            <a:ext cx="4937760" cy="73628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r>
              <a:rPr lang="es-ES"/>
              <a:t>Smishing</a:t>
            </a:r>
          </a:p>
        </p:txBody>
      </p:sp>
      <p:sp>
        <p:nvSpPr>
          <p:cNvPr id="19" name="Marcador de contenido 3">
            <a:extLst>
              <a:ext uri="{FF2B5EF4-FFF2-40B4-BE49-F238E27FC236}">
                <a16:creationId xmlns:a16="http://schemas.microsoft.com/office/drawing/2014/main" id="{AF189E9A-6FDC-C3EB-A85A-BA41BD87F6BB}"/>
              </a:ext>
            </a:extLst>
          </p:cNvPr>
          <p:cNvSpPr txBox="1">
            <a:spLocks/>
          </p:cNvSpPr>
          <p:nvPr/>
        </p:nvSpPr>
        <p:spPr>
          <a:xfrm>
            <a:off x="6288147" y="4721004"/>
            <a:ext cx="4937760" cy="108305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a:t>SMS + phishing. De forma similar al phishing, en esta técnica se utilizan los mensajes por SMS para el mismo fin. </a:t>
            </a:r>
          </a:p>
        </p:txBody>
      </p:sp>
      <p:pic>
        <p:nvPicPr>
          <p:cNvPr id="2" name="Imagen 1" descr="Texto&#10;&#10;Descripción generada automáticamente">
            <a:extLst>
              <a:ext uri="{FF2B5EF4-FFF2-40B4-BE49-F238E27FC236}">
                <a16:creationId xmlns:a16="http://schemas.microsoft.com/office/drawing/2014/main" id="{B1A7FA1A-BB67-684F-B111-40141224D4D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100621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6288147" y="1886817"/>
            <a:ext cx="4937760" cy="736282"/>
          </a:xfrm>
        </p:spPr>
        <p:txBody>
          <a:bodyPr/>
          <a:lstStyle/>
          <a:p>
            <a:r>
              <a:rPr lang="es-ES"/>
              <a:t>Ataques basados en la web</a:t>
            </a: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6288147" y="2437791"/>
            <a:ext cx="4937760" cy="1618546"/>
          </a:xfrm>
        </p:spPr>
        <p:txBody>
          <a:bodyPr>
            <a:normAutofit/>
          </a:bodyPr>
          <a:lstStyle/>
          <a:p>
            <a:pPr algn="just"/>
            <a:r>
              <a:rPr lang="es-ES"/>
              <a:t>Estos complejos ataques actúan cuando utilizas Internet, haciendo uso de software malicioso para infectar los dispositivos que no cuentan con la seguridad necesaria o no están actualizados.</a:t>
            </a:r>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1096963" y="1888347"/>
            <a:ext cx="4937760" cy="736282"/>
          </a:xfrm>
        </p:spPr>
        <p:txBody>
          <a:bodyPr/>
          <a:lstStyle/>
          <a:p>
            <a:r>
              <a:rPr lang="es-ES"/>
              <a:t>Vishing</a:t>
            </a: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1096963" y="2437790"/>
            <a:ext cx="4937760" cy="1618547"/>
          </a:xfrm>
        </p:spPr>
        <p:txBody>
          <a:bodyPr>
            <a:normAutofit/>
          </a:bodyPr>
          <a:lstStyle/>
          <a:p>
            <a:pPr algn="just"/>
            <a:r>
              <a:rPr lang="es-ES"/>
              <a:t>Voice + phishing. En este caso, el atacante finge ser otra persona en una llamada de teléfono, frecuentemente haciéndose pasar por servicio técnico del dispositivo o de la compañía telefónica.</a:t>
            </a:r>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Fundamentos de ciberseguridad</a:t>
            </a:r>
            <a:br>
              <a:rPr lang="en-GB"/>
            </a:br>
            <a:r>
              <a:rPr lang="en-GB" sz="2800"/>
              <a:t>Principales definiciones – amenazas</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11" name="Imagen 10">
            <a:extLst>
              <a:ext uri="{FF2B5EF4-FFF2-40B4-BE49-F238E27FC236}">
                <a16:creationId xmlns:a16="http://schemas.microsoft.com/office/drawing/2014/main" id="{96C3D20B-7634-D297-A2E5-55A8093A778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20921" y="4136367"/>
            <a:ext cx="5027604" cy="2179938"/>
          </a:xfrm>
          <a:prstGeom prst="rect">
            <a:avLst/>
          </a:prstGeom>
        </p:spPr>
      </p:pic>
      <p:pic>
        <p:nvPicPr>
          <p:cNvPr id="2" name="Imagen 1" descr="Texto&#10;&#10;Descripción generada automáticamente">
            <a:extLst>
              <a:ext uri="{FF2B5EF4-FFF2-40B4-BE49-F238E27FC236}">
                <a16:creationId xmlns:a16="http://schemas.microsoft.com/office/drawing/2014/main" id="{B2DA0489-0770-9702-5E5E-8C52A225C82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03852" y="5746023"/>
            <a:ext cx="2206385" cy="462889"/>
          </a:xfrm>
          <a:prstGeom prst="rect">
            <a:avLst/>
          </a:prstGeom>
        </p:spPr>
      </p:pic>
    </p:spTree>
    <p:extLst>
      <p:ext uri="{BB962C8B-B14F-4D97-AF65-F5344CB8AC3E}">
        <p14:creationId xmlns:p14="http://schemas.microsoft.com/office/powerpoint/2010/main" val="1420400403"/>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0</TotalTime>
  <Words>4689</Words>
  <Application>Microsoft Office PowerPoint</Application>
  <PresentationFormat>Panorámica</PresentationFormat>
  <Paragraphs>252</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Calibri</vt:lpstr>
      <vt:lpstr>Calibri Light</vt:lpstr>
      <vt:lpstr>Courier New</vt:lpstr>
      <vt:lpstr>Symbol</vt:lpstr>
      <vt:lpstr>Wingdings</vt:lpstr>
      <vt:lpstr>Retrospektíva</vt:lpstr>
      <vt:lpstr>Ciberseguridad en la oficina (desde casa)</vt:lpstr>
      <vt:lpstr>Objetivos</vt:lpstr>
      <vt:lpstr>Índice</vt:lpstr>
      <vt:lpstr>Fundamentos de ciberseguridad ¿Qué es la ciberseguridad?</vt:lpstr>
      <vt:lpstr>Fundamentos de ciberseguridad ¿Qué es la ciberseguridad?</vt:lpstr>
      <vt:lpstr>Fundamentos de ciberseguridad Principales definiciones – seguridad general</vt:lpstr>
      <vt:lpstr>Fundamentos de ciberseguridad Principales definiciones – seguridad general</vt:lpstr>
      <vt:lpstr>Fundamentos de ciberseguridad Principales definiciones – amenazas</vt:lpstr>
      <vt:lpstr>Fundamentos de ciberseguridad Principales definiciones – amenazas</vt:lpstr>
      <vt:lpstr>Fundamentos de ciberseguridad Principales definiciones – tipos de malware</vt:lpstr>
      <vt:lpstr>Fundamentos de ciberseguridad Principales definiciones – tipos de malware</vt:lpstr>
      <vt:lpstr>Fundamentos de ciberseguridad Principales definiciones – tipos de malware</vt:lpstr>
      <vt:lpstr>Ciberseguridad en el lugar de trabajo</vt:lpstr>
      <vt:lpstr>Ciberseguridad en el lugar de trabajo</vt:lpstr>
      <vt:lpstr>Ciberseguridad en el lugar de trabajo</vt:lpstr>
      <vt:lpstr>Ciberseguridad en el trabajo remoto</vt:lpstr>
      <vt:lpstr>Ciberseguridad en el trabajo remoto</vt:lpstr>
      <vt:lpstr>Ciberseguridad en el trabajo remoto</vt:lpstr>
      <vt:lpstr>Ciberseguridad en el trabajo remoto</vt:lpstr>
      <vt:lpstr>Ciberseguridad en el trabajo remoto</vt:lpstr>
      <vt:lpstr>Ciberseguridad en el trabajo remoto</vt:lpstr>
      <vt:lpstr>Ciberseguridad en el trabajo remoto</vt:lpstr>
      <vt:lpstr>Recomendaciones para emprendedores</vt:lpstr>
      <vt:lpstr>Recomendaciones para el personal</vt:lpstr>
      <vt:lpstr>Recomendaciones para el personal</vt:lpstr>
      <vt:lpstr>Resumen</vt:lpstr>
      <vt:lpstr>Preguntas de autoevaluación</vt:lpstr>
      <vt:lpstr>Preguntas de autoevaluación: soluciones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Miriam Internet Web Solutions</cp:lastModifiedBy>
  <cp:revision>136</cp:revision>
  <dcterms:created xsi:type="dcterms:W3CDTF">2021-11-14T20:46:17Z</dcterms:created>
  <dcterms:modified xsi:type="dcterms:W3CDTF">2023-01-10T16:30:21Z</dcterms:modified>
</cp:coreProperties>
</file>