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61" r:id="rId3"/>
    <p:sldId id="260" r:id="rId4"/>
    <p:sldId id="259" r:id="rId5"/>
    <p:sldId id="303" r:id="rId6"/>
    <p:sldId id="272" r:id="rId7"/>
    <p:sldId id="304" r:id="rId8"/>
    <p:sldId id="281" r:id="rId9"/>
    <p:sldId id="262" r:id="rId10"/>
    <p:sldId id="283" r:id="rId11"/>
    <p:sldId id="285" r:id="rId12"/>
    <p:sldId id="284" r:id="rId13"/>
    <p:sldId id="286" r:id="rId14"/>
    <p:sldId id="287" r:id="rId15"/>
    <p:sldId id="307" r:id="rId16"/>
    <p:sldId id="288" r:id="rId17"/>
    <p:sldId id="289" r:id="rId18"/>
    <p:sldId id="308" r:id="rId19"/>
    <p:sldId id="290" r:id="rId20"/>
    <p:sldId id="291" r:id="rId21"/>
    <p:sldId id="292" r:id="rId22"/>
    <p:sldId id="295" r:id="rId23"/>
    <p:sldId id="296" r:id="rId24"/>
    <p:sldId id="297" r:id="rId25"/>
    <p:sldId id="298" r:id="rId26"/>
    <p:sldId id="302" r:id="rId27"/>
    <p:sldId id="293" r:id="rId28"/>
    <p:sldId id="301" r:id="rId29"/>
    <p:sldId id="300" r:id="rId30"/>
    <p:sldId id="299" r:id="rId31"/>
    <p:sldId id="266" r:id="rId32"/>
    <p:sldId id="305" r:id="rId33"/>
    <p:sldId id="309" r:id="rId34"/>
    <p:sldId id="264" r:id="rId35"/>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90923D7-C7B6-A1B8-47A2-B0856CDAFC89}" name="Hana Palušková" initials="HP" userId="bd7e3989570f8b89" providerId="Windows Live"/>
  <p188:author id="{F7C0EADD-5F5D-1637-09B8-FE60E4F6D204}" name="Mario Vukelić" initials="MV" userId="S::mario.vukelic@uniri.hr::5c4f08e7-98ca-41a8-9ebe-8f0fb69b21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63A537"/>
    <a:srgbClr val="39A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1" autoAdjust="0"/>
    <p:restoredTop sz="95673" autoAdjust="0"/>
  </p:normalViewPr>
  <p:slideViewPr>
    <p:cSldViewPr snapToGrid="0">
      <p:cViewPr>
        <p:scale>
          <a:sx n="90" d="100"/>
          <a:sy n="90"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r>
            <a:rPr lang="en-US" sz="2400" noProof="0"/>
            <a:t>UNIDAD </a:t>
          </a:r>
          <a:r>
            <a:rPr lang="en-US" sz="2400" noProof="0" dirty="0"/>
            <a:t>1</a:t>
          </a:r>
          <a:r>
            <a:rPr lang="en-US" sz="2400" noProof="0"/>
            <a:t>: ¿Qué es la servitización?</a:t>
          </a:r>
          <a:endParaRPr lang="en-US" sz="2400" noProof="0" dirty="0"/>
        </a:p>
      </dgm:t>
    </dgm:pt>
    <dgm:pt modelId="{78AFBB9F-F438-4106-A4C3-7D8B2021376F}" type="parTrans" cxnId="{B3CC6CB5-BB5B-4A96-8B1E-A8A3F01CC766}">
      <dgm:prSet/>
      <dgm:spPr/>
      <dgm:t>
        <a:bodyPr/>
        <a:lstStyle/>
        <a:p>
          <a:endParaRPr lang="en-US" noProof="0" dirty="0"/>
        </a:p>
      </dgm:t>
    </dgm:pt>
    <dgm:pt modelId="{B5F78038-C462-4723-A996-05689A91AF21}" type="sibTrans" cxnId="{B3CC6CB5-BB5B-4A96-8B1E-A8A3F01CC766}">
      <dgm:prSet/>
      <dgm:spPr/>
      <dgm:t>
        <a:bodyPr/>
        <a:lstStyle/>
        <a:p>
          <a:endParaRPr lang="en-US" noProof="0" dirty="0"/>
        </a:p>
      </dgm:t>
    </dgm:pt>
    <dgm:pt modelId="{1EB7B6C2-3634-4EDE-A16D-DCD926DC57FD}">
      <dgm:prSet phldrT="[Texto]"/>
      <dgm:spPr/>
      <dgm:t>
        <a:bodyPr/>
        <a:lstStyle/>
        <a:p>
          <a:r>
            <a:rPr lang="en-US" sz="1400" noProof="0"/>
            <a:t>Introducción</a:t>
          </a:r>
          <a:endParaRPr lang="en-US" sz="1400" noProof="0" dirty="0"/>
        </a:p>
      </dgm:t>
    </dgm:pt>
    <dgm:pt modelId="{C4804868-1FB7-4E89-9585-79F595BCBEF4}" type="parTrans" cxnId="{751D8379-3BAF-4F98-A85F-61542615D940}">
      <dgm:prSet/>
      <dgm:spPr/>
      <dgm:t>
        <a:bodyPr/>
        <a:lstStyle/>
        <a:p>
          <a:endParaRPr lang="en-US" noProof="0" dirty="0"/>
        </a:p>
      </dgm:t>
    </dgm:pt>
    <dgm:pt modelId="{7087BA06-890E-4340-83C6-C72E1DE962F2}" type="sibTrans" cxnId="{751D8379-3BAF-4F98-A85F-61542615D940}">
      <dgm:prSet/>
      <dgm:spPr/>
      <dgm:t>
        <a:bodyPr/>
        <a:lstStyle/>
        <a:p>
          <a:endParaRPr lang="en-US" noProof="0" dirty="0"/>
        </a:p>
      </dgm:t>
    </dgm:pt>
    <dgm:pt modelId="{609B7737-2F8B-426B-AF67-1EE3ED08022C}">
      <dgm:prSet phldrT="[Texto]" custT="1"/>
      <dgm:spPr/>
      <dgm:t>
        <a:bodyPr/>
        <a:lstStyle/>
        <a:p>
          <a:pPr algn="l"/>
          <a:r>
            <a:rPr lang="en-US" sz="2400" noProof="0"/>
            <a:t>UNIDAD 2: ¿Cómo implementar la servitización en tu empresa?</a:t>
          </a:r>
          <a:endParaRPr lang="en-US" sz="2400" noProof="0" dirty="0"/>
        </a:p>
      </dgm:t>
    </dgm:pt>
    <dgm:pt modelId="{975E8B56-3427-4763-936D-3ECC0B455C10}" type="parTrans" cxnId="{ADD302FE-967B-4FE9-B6D1-D27BC1B89707}">
      <dgm:prSet/>
      <dgm:spPr/>
      <dgm:t>
        <a:bodyPr/>
        <a:lstStyle/>
        <a:p>
          <a:endParaRPr lang="en-US" noProof="0" dirty="0"/>
        </a:p>
      </dgm:t>
    </dgm:pt>
    <dgm:pt modelId="{0E0957BF-B5FA-4EBB-B90A-1ECF37440F7B}" type="sibTrans" cxnId="{ADD302FE-967B-4FE9-B6D1-D27BC1B89707}">
      <dgm:prSet/>
      <dgm:spPr/>
      <dgm:t>
        <a:bodyPr/>
        <a:lstStyle/>
        <a:p>
          <a:endParaRPr lang="en-US" noProof="0" dirty="0"/>
        </a:p>
      </dgm:t>
    </dgm:pt>
    <dgm:pt modelId="{F20B2723-436C-41E3-8327-B9B8406600D3}">
      <dgm:prSet phldrT="[Texto]" custT="1"/>
      <dgm:spPr/>
      <dgm:t>
        <a:bodyPr/>
        <a:lstStyle/>
        <a:p>
          <a:r>
            <a:rPr lang="en-US" sz="2400" noProof="0"/>
            <a:t>UNIDAD </a:t>
          </a:r>
          <a:r>
            <a:rPr lang="en-US" sz="2400" noProof="0" dirty="0"/>
            <a:t>3</a:t>
          </a:r>
          <a:r>
            <a:rPr lang="en-US" sz="2400" noProof="0"/>
            <a:t>: ¿Por qué servitización?</a:t>
          </a:r>
          <a:endParaRPr lang="en-US" sz="2400" noProof="0" dirty="0"/>
        </a:p>
      </dgm:t>
    </dgm:pt>
    <dgm:pt modelId="{46694BCD-358D-4427-9AB4-AE32A5CF5BBA}" type="parTrans" cxnId="{D7CDAEF4-7DDB-4E2B-AE5C-9E4A1FE46335}">
      <dgm:prSet/>
      <dgm:spPr/>
      <dgm:t>
        <a:bodyPr/>
        <a:lstStyle/>
        <a:p>
          <a:endParaRPr lang="en-US" noProof="0" dirty="0"/>
        </a:p>
      </dgm:t>
    </dgm:pt>
    <dgm:pt modelId="{FA8E7AD5-A526-46EB-9C36-3F27A9FF95E2}" type="sibTrans" cxnId="{D7CDAEF4-7DDB-4E2B-AE5C-9E4A1FE46335}">
      <dgm:prSet/>
      <dgm:spPr/>
      <dgm:t>
        <a:bodyPr/>
        <a:lstStyle/>
        <a:p>
          <a:endParaRPr lang="en-US" noProof="0" dirty="0"/>
        </a:p>
      </dgm:t>
    </dgm:pt>
    <dgm:pt modelId="{28B0D80A-25A5-49ED-A3CA-2E7923211341}">
      <dgm:prSet phldrT="[Texto]"/>
      <dgm:spPr/>
      <dgm:t>
        <a:bodyPr/>
        <a:lstStyle/>
        <a:p>
          <a:r>
            <a:rPr lang="en-US" sz="1400" noProof="0"/>
            <a:t>¿Es para mi?</a:t>
          </a:r>
          <a:endParaRPr lang="en-US" sz="1400" noProof="0" dirty="0"/>
        </a:p>
      </dgm:t>
    </dgm:pt>
    <dgm:pt modelId="{2EE8811C-4C62-445F-9577-305EB8E1C312}" type="sibTrans" cxnId="{0815BAD7-37F4-4D6C-9249-1E997205664C}">
      <dgm:prSet/>
      <dgm:spPr/>
      <dgm:t>
        <a:bodyPr/>
        <a:lstStyle/>
        <a:p>
          <a:endParaRPr lang="en-US" noProof="0" dirty="0"/>
        </a:p>
      </dgm:t>
    </dgm:pt>
    <dgm:pt modelId="{4978D4BF-FC7B-4F2B-A3D5-CC55735CBAF0}" type="parTrans" cxnId="{0815BAD7-37F4-4D6C-9249-1E997205664C}">
      <dgm:prSet/>
      <dgm:spPr/>
      <dgm:t>
        <a:bodyPr/>
        <a:lstStyle/>
        <a:p>
          <a:endParaRPr lang="en-US" noProof="0" dirty="0"/>
        </a:p>
      </dgm:t>
    </dgm:pt>
    <dgm:pt modelId="{6B1295BE-EE57-4B96-A1A1-CBFA4F613DDC}">
      <dgm:prSet/>
      <dgm:spPr/>
      <dgm:t>
        <a:bodyPr/>
        <a:lstStyle/>
        <a:p>
          <a:pPr algn="l"/>
          <a:endParaRPr lang="en-US" sz="1400" noProof="0" dirty="0"/>
        </a:p>
      </dgm:t>
    </dgm:pt>
    <dgm:pt modelId="{D51866BC-251C-4B9C-A421-7F43FC105399}" type="parTrans" cxnId="{F454C58D-FD5C-45AC-91ED-C8ADC3AFB478}">
      <dgm:prSet/>
      <dgm:spPr/>
      <dgm:t>
        <a:bodyPr/>
        <a:lstStyle/>
        <a:p>
          <a:endParaRPr lang="en-US" noProof="0" dirty="0"/>
        </a:p>
      </dgm:t>
    </dgm:pt>
    <dgm:pt modelId="{90EB6E0B-0688-4445-8BCD-04152E43CB6E}" type="sibTrans" cxnId="{F454C58D-FD5C-45AC-91ED-C8ADC3AFB478}">
      <dgm:prSet/>
      <dgm:spPr/>
      <dgm:t>
        <a:bodyPr/>
        <a:lstStyle/>
        <a:p>
          <a:endParaRPr lang="en-US" noProof="0" dirty="0"/>
        </a:p>
      </dgm:t>
    </dgm:pt>
    <dgm:pt modelId="{3B28181F-FA7C-4D06-9BD7-80B9B7B97452}">
      <dgm:prSet/>
      <dgm:spPr/>
      <dgm:t>
        <a:bodyPr/>
        <a:lstStyle/>
        <a:p>
          <a:r>
            <a:rPr lang="en-US" sz="1400" noProof="0"/>
            <a:t>Las nuevas tecnologías como facilitadoras de la servitización</a:t>
          </a:r>
          <a:endParaRPr lang="en-US" sz="1400" noProof="0" dirty="0"/>
        </a:p>
      </dgm:t>
    </dgm:pt>
    <dgm:pt modelId="{9B1ABBE6-A7DD-4356-887B-EA44F9D2B7DA}" type="parTrans" cxnId="{DED8FBE2-C6AB-48AE-9B71-BE065EAE481F}">
      <dgm:prSet/>
      <dgm:spPr/>
      <dgm:t>
        <a:bodyPr/>
        <a:lstStyle/>
        <a:p>
          <a:endParaRPr lang="en-US" noProof="0" dirty="0"/>
        </a:p>
      </dgm:t>
    </dgm:pt>
    <dgm:pt modelId="{47FCDB4A-2437-462F-B6BC-CF0F7B7A5199}" type="sibTrans" cxnId="{DED8FBE2-C6AB-48AE-9B71-BE065EAE481F}">
      <dgm:prSet/>
      <dgm:spPr/>
      <dgm:t>
        <a:bodyPr/>
        <a:lstStyle/>
        <a:p>
          <a:endParaRPr lang="en-US" noProof="0" dirty="0"/>
        </a:p>
      </dgm:t>
    </dgm:pt>
    <dgm:pt modelId="{28EB7FA1-92A0-480D-B898-B309E1B31070}">
      <dgm:prSet/>
      <dgm:spPr/>
      <dgm:t>
        <a:bodyPr/>
        <a:lstStyle/>
        <a:p>
          <a:r>
            <a:rPr lang="en-US" sz="1400" noProof="0"/>
            <a:t>Camino hacia la sostenibilidad</a:t>
          </a:r>
          <a:endParaRPr lang="en-US" sz="1400" noProof="0" dirty="0"/>
        </a:p>
      </dgm:t>
    </dgm:pt>
    <dgm:pt modelId="{46F016CB-97D7-480A-83F8-9E339B923F3C}" type="parTrans" cxnId="{8CBE7684-ECD7-4820-9A1B-932F4B4A2289}">
      <dgm:prSet/>
      <dgm:spPr/>
      <dgm:t>
        <a:bodyPr/>
        <a:lstStyle/>
        <a:p>
          <a:endParaRPr lang="en-US" noProof="0" dirty="0"/>
        </a:p>
      </dgm:t>
    </dgm:pt>
    <dgm:pt modelId="{C4827B09-5BF1-40A0-999C-3B1744DF9464}" type="sibTrans" cxnId="{8CBE7684-ECD7-4820-9A1B-932F4B4A2289}">
      <dgm:prSet/>
      <dgm:spPr/>
      <dgm:t>
        <a:bodyPr/>
        <a:lstStyle/>
        <a:p>
          <a:endParaRPr lang="en-US" noProof="0" dirty="0"/>
        </a:p>
      </dgm:t>
    </dgm:pt>
    <dgm:pt modelId="{D68FBF7A-C04B-474F-B541-28D04F2315D1}">
      <dgm:prSet/>
      <dgm:spPr/>
      <dgm:t>
        <a:bodyPr/>
        <a:lstStyle/>
        <a:p>
          <a:endParaRPr lang="en-US" sz="1400" noProof="0" dirty="0"/>
        </a:p>
      </dgm:t>
    </dgm:pt>
    <dgm:pt modelId="{D943DD64-49C7-443E-9C8F-3B782F95A342}" type="parTrans" cxnId="{3FBD329A-7B5A-4827-B1C5-4F701BBE45BE}">
      <dgm:prSet/>
      <dgm:spPr/>
      <dgm:t>
        <a:bodyPr/>
        <a:lstStyle/>
        <a:p>
          <a:endParaRPr lang="en-US" noProof="0" dirty="0"/>
        </a:p>
      </dgm:t>
    </dgm:pt>
    <dgm:pt modelId="{CD558F69-D208-4D25-9665-9E2A2F5BA6E1}" type="sibTrans" cxnId="{3FBD329A-7B5A-4827-B1C5-4F701BBE45BE}">
      <dgm:prSet/>
      <dgm:spPr/>
      <dgm:t>
        <a:bodyPr/>
        <a:lstStyle/>
        <a:p>
          <a:endParaRPr lang="en-US" noProof="0" dirty="0"/>
        </a:p>
      </dgm:t>
    </dgm:pt>
    <dgm:pt modelId="{6CBE6C0D-40AC-4E37-9A91-39B28F76D261}">
      <dgm:prSet/>
      <dgm:spPr/>
      <dgm:t>
        <a:bodyPr/>
        <a:lstStyle/>
        <a:p>
          <a:pPr algn="l"/>
          <a:r>
            <a:rPr lang="en-US" sz="1400" noProof="0"/>
            <a:t>Herramientas clave a utilizar</a:t>
          </a:r>
          <a:endParaRPr lang="en-US" sz="1400" noProof="0" dirty="0"/>
        </a:p>
      </dgm:t>
    </dgm:pt>
    <dgm:pt modelId="{512A7ED6-0BB7-45DB-AEEE-8EB862E55750}" type="sibTrans" cxnId="{875C790B-EFD9-4F7E-901E-DA4CD586BB09}">
      <dgm:prSet/>
      <dgm:spPr/>
      <dgm:t>
        <a:bodyPr/>
        <a:lstStyle/>
        <a:p>
          <a:endParaRPr lang="en-US" noProof="0" dirty="0"/>
        </a:p>
      </dgm:t>
    </dgm:pt>
    <dgm:pt modelId="{9D310FB1-A6B6-4003-A315-BB0B284FE00F}" type="parTrans" cxnId="{875C790B-EFD9-4F7E-901E-DA4CD586BB09}">
      <dgm:prSet/>
      <dgm:spPr/>
      <dgm:t>
        <a:bodyPr/>
        <a:lstStyle/>
        <a:p>
          <a:endParaRPr lang="en-US" noProof="0" dirty="0"/>
        </a:p>
      </dgm:t>
    </dgm:pt>
    <dgm:pt modelId="{A675B36D-19AA-4322-98B1-06F9B4310933}">
      <dgm:prSet custT="1"/>
      <dgm:spPr/>
      <dgm:t>
        <a:bodyPr/>
        <a:lstStyle/>
        <a:p>
          <a:pPr algn="l"/>
          <a:r>
            <a:rPr lang="en-US" sz="1400" noProof="0"/>
            <a:t>Metodología de Innovación de Servicios: el proceso de transformación</a:t>
          </a:r>
          <a:endParaRPr lang="en-US" sz="1400" noProof="0" dirty="0"/>
        </a:p>
      </dgm:t>
    </dgm:pt>
    <dgm:pt modelId="{D4132C60-85B8-4968-A2DC-181ABE656681}" type="parTrans" cxnId="{EAAD80CC-C62F-4055-B1BC-963F079663DE}">
      <dgm:prSet/>
      <dgm:spPr/>
      <dgm:t>
        <a:bodyPr/>
        <a:lstStyle/>
        <a:p>
          <a:endParaRPr lang="en-US" noProof="0" dirty="0"/>
        </a:p>
      </dgm:t>
    </dgm:pt>
    <dgm:pt modelId="{58E280C0-481E-4A42-967B-E996114666C4}" type="sibTrans" cxnId="{EAAD80CC-C62F-4055-B1BC-963F079663DE}">
      <dgm:prSet/>
      <dgm:spPr/>
      <dgm:t>
        <a:bodyPr/>
        <a:lstStyle/>
        <a:p>
          <a:endParaRPr lang="en-US" noProof="0" dirty="0"/>
        </a:p>
      </dgm:t>
    </dgm:pt>
    <dgm:pt modelId="{EA0E84CC-6C95-414C-9090-50BC6C011891}">
      <dgm:prSet custT="1"/>
      <dgm:spPr/>
      <dgm:t>
        <a:bodyPr/>
        <a:lstStyle/>
        <a:p>
          <a:r>
            <a:rPr lang="en-US" sz="1400" noProof="0"/>
            <a:t>Beneficios de la servitización</a:t>
          </a:r>
          <a:endParaRPr lang="en-US" sz="1400" noProof="0" dirty="0"/>
        </a:p>
      </dgm:t>
    </dgm:pt>
    <dgm:pt modelId="{87AB324E-DA91-49D1-9114-1AE31773275A}" type="parTrans" cxnId="{D830F332-7B7E-418F-894E-F69F08901F78}">
      <dgm:prSet/>
      <dgm:spPr/>
      <dgm:t>
        <a:bodyPr/>
        <a:lstStyle/>
        <a:p>
          <a:endParaRPr lang="en-US" noProof="0" dirty="0"/>
        </a:p>
      </dgm:t>
    </dgm:pt>
    <dgm:pt modelId="{D4EAF4AE-F37D-47C5-B563-7D6DAF9A31EC}" type="sibTrans" cxnId="{D830F332-7B7E-418F-894E-F69F08901F78}">
      <dgm:prSet/>
      <dgm:spPr/>
      <dgm:t>
        <a:bodyPr/>
        <a:lstStyle/>
        <a:p>
          <a:endParaRPr lang="en-US" noProof="0" dirty="0"/>
        </a:p>
      </dgm:t>
    </dgm:pt>
    <dgm:pt modelId="{2DF30B23-153E-45C6-852A-7B41281865D8}">
      <dgm:prSet/>
      <dgm:spPr/>
      <dgm:t>
        <a:bodyPr/>
        <a:lstStyle/>
        <a:p>
          <a:pPr algn="l"/>
          <a:r>
            <a:rPr lang="en-US" sz="1400" noProof="0"/>
            <a:t>Retos para la empresa</a:t>
          </a:r>
          <a:endParaRPr lang="en-US" sz="1400" noProof="0" dirty="0"/>
        </a:p>
      </dgm:t>
    </dgm:pt>
    <dgm:pt modelId="{85EFD090-D233-428E-A581-9628A8AC5171}" type="parTrans" cxnId="{2AC1C844-17C5-4538-8A4D-0CCB896E4B0E}">
      <dgm:prSet/>
      <dgm:spPr/>
      <dgm:t>
        <a:bodyPr/>
        <a:lstStyle/>
        <a:p>
          <a:endParaRPr lang="en-GB"/>
        </a:p>
      </dgm:t>
    </dgm:pt>
    <dgm:pt modelId="{E94B4BBE-050B-4DC6-8220-8984956FB700}" type="sibTrans" cxnId="{2AC1C844-17C5-4538-8A4D-0CCB896E4B0E}">
      <dgm:prSet/>
      <dgm:spPr/>
      <dgm:t>
        <a:bodyPr/>
        <a:lstStyle/>
        <a:p>
          <a:endParaRPr lang="en-GB"/>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3">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3">
        <dgm:presLayoutVars>
          <dgm:bulletEnabled val="1"/>
        </dgm:presLayoutVars>
      </dgm:prSet>
      <dgm:spPr/>
    </dgm:pt>
    <dgm:pt modelId="{F12582A4-7681-44B9-8EE8-01754ADBF1B9}" type="pres">
      <dgm:prSet presAssocID="{0E0957BF-B5FA-4EBB-B90A-1ECF37440F7B}" presName="sibTrans" presStyleCnt="0"/>
      <dgm:spPr/>
    </dgm:pt>
    <dgm:pt modelId="{3DEE8081-9DAE-447D-949C-DEF3860D6332}" type="pres">
      <dgm:prSet presAssocID="{F20B2723-436C-41E3-8327-B9B8406600D3}" presName="node" presStyleLbl="node1" presStyleIdx="2" presStyleCnt="3">
        <dgm:presLayoutVars>
          <dgm:bulletEnabled val="1"/>
        </dgm:presLayoutVars>
      </dgm:prSet>
      <dgm:spPr/>
    </dgm:pt>
  </dgm:ptLst>
  <dgm:cxnLst>
    <dgm:cxn modelId="{875C790B-EFD9-4F7E-901E-DA4CD586BB09}" srcId="{609B7737-2F8B-426B-AF67-1EE3ED08022C}" destId="{6CBE6C0D-40AC-4E37-9A91-39B28F76D261}" srcOrd="1" destOrd="0" parTransId="{9D310FB1-A6B6-4003-A315-BB0B284FE00F}" sibTransId="{512A7ED6-0BB7-45DB-AEEE-8EB862E55750}"/>
    <dgm:cxn modelId="{D830F332-7B7E-418F-894E-F69F08901F78}" srcId="{F20B2723-436C-41E3-8327-B9B8406600D3}" destId="{EA0E84CC-6C95-414C-9090-50BC6C011891}" srcOrd="0" destOrd="0" parTransId="{87AB324E-DA91-49D1-9114-1AE31773275A}" sibTransId="{D4EAF4AE-F37D-47C5-B563-7D6DAF9A31EC}"/>
    <dgm:cxn modelId="{2AC1C844-17C5-4538-8A4D-0CCB896E4B0E}" srcId="{609B7737-2F8B-426B-AF67-1EE3ED08022C}" destId="{2DF30B23-153E-45C6-852A-7B41281865D8}" srcOrd="2" destOrd="0" parTransId="{85EFD090-D233-428E-A581-9628A8AC5171}" sibTransId="{E94B4BBE-050B-4DC6-8220-8984956FB700}"/>
    <dgm:cxn modelId="{E9F9DA4B-601A-4408-897E-D2936CB1FD6F}" type="presOf" srcId="{609B7737-2F8B-426B-AF67-1EE3ED08022C}" destId="{6A06E1D3-CB2E-499A-A964-4B9EA4634424}" srcOrd="0" destOrd="0" presId="urn:microsoft.com/office/officeart/2005/8/layout/hList6"/>
    <dgm:cxn modelId="{751D8379-3BAF-4F98-A85F-61542615D940}" srcId="{19D75968-110D-4570-A796-4EFA7A289980}" destId="{1EB7B6C2-3634-4EDE-A16D-DCD926DC57FD}" srcOrd="0" destOrd="0" parTransId="{C4804868-1FB7-4E89-9585-79F595BCBEF4}" sibTransId="{7087BA06-890E-4340-83C6-C72E1DE962F2}"/>
    <dgm:cxn modelId="{4A11767C-4CB7-4B8E-9212-D52107891E1E}" type="presOf" srcId="{A675B36D-19AA-4322-98B1-06F9B4310933}" destId="{6A06E1D3-CB2E-499A-A964-4B9EA4634424}" srcOrd="0" destOrd="1" presId="urn:microsoft.com/office/officeart/2005/8/layout/hList6"/>
    <dgm:cxn modelId="{3E03E07D-E240-42BC-B715-69C6EEDBD5E8}" type="presOf" srcId="{28B0D80A-25A5-49ED-A3CA-2E7923211341}" destId="{3812FEFD-0534-4CDE-BDFC-5DC8A0A6E211}" srcOrd="0" destOrd="2" presId="urn:microsoft.com/office/officeart/2005/8/layout/hList6"/>
    <dgm:cxn modelId="{4BBA0B80-42F3-4895-A1D7-88E1E9127702}" type="presOf" srcId="{1EB7B6C2-3634-4EDE-A16D-DCD926DC57FD}" destId="{3812FEFD-0534-4CDE-BDFC-5DC8A0A6E211}" srcOrd="0" destOrd="1" presId="urn:microsoft.com/office/officeart/2005/8/layout/hList6"/>
    <dgm:cxn modelId="{8CBE7684-ECD7-4820-9A1B-932F4B4A2289}" srcId="{F20B2723-436C-41E3-8327-B9B8406600D3}" destId="{28EB7FA1-92A0-480D-B898-B309E1B31070}" srcOrd="2" destOrd="0" parTransId="{46F016CB-97D7-480A-83F8-9E339B923F3C}" sibTransId="{C4827B09-5BF1-40A0-999C-3B1744DF9464}"/>
    <dgm:cxn modelId="{A097E889-192C-41F5-8EE9-22C35F2FA878}" type="presOf" srcId="{EA0E84CC-6C95-414C-9090-50BC6C011891}" destId="{3DEE8081-9DAE-447D-949C-DEF3860D6332}" srcOrd="0" destOrd="1" presId="urn:microsoft.com/office/officeart/2005/8/layout/hList6"/>
    <dgm:cxn modelId="{F454C58D-FD5C-45AC-91ED-C8ADC3AFB478}" srcId="{609B7737-2F8B-426B-AF67-1EE3ED08022C}" destId="{6B1295BE-EE57-4B96-A1A1-CBFA4F613DDC}" srcOrd="3" destOrd="0" parTransId="{D51866BC-251C-4B9C-A421-7F43FC105399}" sibTransId="{90EB6E0B-0688-4445-8BCD-04152E43CB6E}"/>
    <dgm:cxn modelId="{6E67A090-EB62-4AF6-952E-D5718240FFF2}" type="presOf" srcId="{D68FBF7A-C04B-474F-B541-28D04F2315D1}" destId="{3DEE8081-9DAE-447D-949C-DEF3860D6332}" srcOrd="0" destOrd="4" presId="urn:microsoft.com/office/officeart/2005/8/layout/hList6"/>
    <dgm:cxn modelId="{FF7D8E92-146B-4D8B-B3DD-8C252796CD3C}" type="presOf" srcId="{19D75968-110D-4570-A796-4EFA7A289980}" destId="{3812FEFD-0534-4CDE-BDFC-5DC8A0A6E211}" srcOrd="0" destOrd="0" presId="urn:microsoft.com/office/officeart/2005/8/layout/hList6"/>
    <dgm:cxn modelId="{39FF2F98-47BE-4045-AFF8-9CE4EC46F901}" type="presOf" srcId="{36AF0E53-CBCF-4C04-A4FB-7AC87E586F76}" destId="{6FB93B61-4A53-45FE-ACC1-D6604E1BAA6B}" srcOrd="0" destOrd="0" presId="urn:microsoft.com/office/officeart/2005/8/layout/hList6"/>
    <dgm:cxn modelId="{3FBD329A-7B5A-4827-B1C5-4F701BBE45BE}" srcId="{F20B2723-436C-41E3-8327-B9B8406600D3}" destId="{D68FBF7A-C04B-474F-B541-28D04F2315D1}" srcOrd="3" destOrd="0" parTransId="{D943DD64-49C7-443E-9C8F-3B782F95A342}" sibTransId="{CD558F69-D208-4D25-9665-9E2A2F5BA6E1}"/>
    <dgm:cxn modelId="{03B053A8-6A50-4E35-8634-ECEDAA3C2BF0}" type="presOf" srcId="{2DF30B23-153E-45C6-852A-7B41281865D8}" destId="{6A06E1D3-CB2E-499A-A964-4B9EA4634424}" srcOrd="0" destOrd="3"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58857B9-194C-484E-B0D6-03A9BA9B425C}" type="presOf" srcId="{6B1295BE-EE57-4B96-A1A1-CBFA4F613DDC}" destId="{6A06E1D3-CB2E-499A-A964-4B9EA4634424}" srcOrd="0" destOrd="4" presId="urn:microsoft.com/office/officeart/2005/8/layout/hList6"/>
    <dgm:cxn modelId="{B13F34CB-A0F1-4152-B9A2-6D2812277A48}" type="presOf" srcId="{6CBE6C0D-40AC-4E37-9A91-39B28F76D261}" destId="{6A06E1D3-CB2E-499A-A964-4B9EA4634424}" srcOrd="0" destOrd="2" presId="urn:microsoft.com/office/officeart/2005/8/layout/hList6"/>
    <dgm:cxn modelId="{EAAD80CC-C62F-4055-B1BC-963F079663DE}" srcId="{609B7737-2F8B-426B-AF67-1EE3ED08022C}" destId="{A675B36D-19AA-4322-98B1-06F9B4310933}" srcOrd="0" destOrd="0" parTransId="{D4132C60-85B8-4968-A2DC-181ABE656681}" sibTransId="{58E280C0-481E-4A42-967B-E996114666C4}"/>
    <dgm:cxn modelId="{0815BAD7-37F4-4D6C-9249-1E997205664C}" srcId="{19D75968-110D-4570-A796-4EFA7A289980}" destId="{28B0D80A-25A5-49ED-A3CA-2E7923211341}" srcOrd="1" destOrd="0" parTransId="{4978D4BF-FC7B-4F2B-A3D5-CC55735CBAF0}" sibTransId="{2EE8811C-4C62-445F-9577-305EB8E1C312}"/>
    <dgm:cxn modelId="{92D968DA-9935-4ABD-80A7-6A41EEA2B55D}" type="presOf" srcId="{F20B2723-436C-41E3-8327-B9B8406600D3}" destId="{3DEE8081-9DAE-447D-949C-DEF3860D6332}" srcOrd="0" destOrd="0" presId="urn:microsoft.com/office/officeart/2005/8/layout/hList6"/>
    <dgm:cxn modelId="{DED8FBE2-C6AB-48AE-9B71-BE065EAE481F}" srcId="{F20B2723-436C-41E3-8327-B9B8406600D3}" destId="{3B28181F-FA7C-4D06-9BD7-80B9B7B97452}" srcOrd="1" destOrd="0" parTransId="{9B1ABBE6-A7DD-4356-887B-EA44F9D2B7DA}" sibTransId="{47FCDB4A-2437-462F-B6BC-CF0F7B7A5199}"/>
    <dgm:cxn modelId="{6B9B00E7-042C-45F0-B17B-617811E45463}" type="presOf" srcId="{28EB7FA1-92A0-480D-B898-B309E1B31070}" destId="{3DEE8081-9DAE-447D-949C-DEF3860D6332}" srcOrd="0" destOrd="3" presId="urn:microsoft.com/office/officeart/2005/8/layout/hList6"/>
    <dgm:cxn modelId="{2378AAEB-3867-4BE8-865D-68F1162C9A72}" type="presOf" srcId="{3B28181F-FA7C-4D06-9BD7-80B9B7B97452}" destId="{3DEE8081-9DAE-447D-949C-DEF3860D6332}" srcOrd="0" destOrd="2" presId="urn:microsoft.com/office/officeart/2005/8/layout/hList6"/>
    <dgm:cxn modelId="{D7CDAEF4-7DDB-4E2B-AE5C-9E4A1FE46335}" srcId="{36AF0E53-CBCF-4C04-A4FB-7AC87E586F76}" destId="{F20B2723-436C-41E3-8327-B9B8406600D3}" srcOrd="2" destOrd="0" parTransId="{46694BCD-358D-4427-9AB4-AE32A5CF5BBA}" sibTransId="{FA8E7AD5-A526-46EB-9C36-3F27A9FF95E2}"/>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 modelId="{F61C6546-8824-4153-97D8-9A0E037537FE}" type="presParOf" srcId="{6FB93B61-4A53-45FE-ACC1-D6604E1BAA6B}" destId="{F12582A4-7681-44B9-8EE8-01754ADBF1B9}" srcOrd="3" destOrd="0" presId="urn:microsoft.com/office/officeart/2005/8/layout/hList6"/>
    <dgm:cxn modelId="{C5220072-01FB-442A-8FC3-A1DFB9BFF00E}" type="presParOf" srcId="{6FB93B61-4A53-45FE-ACC1-D6604E1BAA6B}" destId="{3DEE8081-9DAE-447D-949C-DEF3860D6332}"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C51A168-56A9-40EC-BEBC-41EDAC75F7F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hr-HR"/>
        </a:p>
      </dgm:t>
    </dgm:pt>
    <dgm:pt modelId="{ACFFDC24-780C-46B6-A74B-092967E795C6}">
      <dgm:prSet phldrT="[Text]" custT="1"/>
      <dgm:spPr/>
      <dgm:t>
        <a:bodyPr/>
        <a:lstStyle/>
        <a:p>
          <a:r>
            <a:rPr lang="en-US" sz="1600" b="1" noProof="0">
              <a:solidFill>
                <a:schemeClr val="bg1"/>
              </a:solidFill>
            </a:rPr>
            <a:t>Enfoque Lean</a:t>
          </a:r>
          <a:endParaRPr lang="en-US" sz="1600" b="1" noProof="0" dirty="0">
            <a:solidFill>
              <a:schemeClr val="bg1"/>
            </a:solidFill>
          </a:endParaRPr>
        </a:p>
        <a:p>
          <a:r>
            <a:rPr lang="es-ES" sz="1600"/>
            <a:t>Proceso de servitización específicamente adaptado a pymes con recursos y capacidades limitados</a:t>
          </a:r>
          <a:endParaRPr lang="en-US" sz="1600" noProof="0" dirty="0">
            <a:solidFill>
              <a:schemeClr val="bg1"/>
            </a:solidFill>
          </a:endParaRPr>
        </a:p>
      </dgm:t>
    </dgm:pt>
    <dgm:pt modelId="{8328C988-AD5C-4B25-A929-A1BB280B79BE}" type="parTrans" cxnId="{4624600A-B4E3-48CB-A745-34051545539F}">
      <dgm:prSet/>
      <dgm:spPr/>
      <dgm:t>
        <a:bodyPr/>
        <a:lstStyle/>
        <a:p>
          <a:endParaRPr lang="hr-HR" sz="1600">
            <a:solidFill>
              <a:schemeClr val="bg1"/>
            </a:solidFill>
          </a:endParaRPr>
        </a:p>
      </dgm:t>
    </dgm:pt>
    <dgm:pt modelId="{CF02B04B-63C3-48F6-ADEC-D5A36E0BBE83}" type="sibTrans" cxnId="{4624600A-B4E3-48CB-A745-34051545539F}">
      <dgm:prSet/>
      <dgm:spPr/>
      <dgm:t>
        <a:bodyPr/>
        <a:lstStyle/>
        <a:p>
          <a:endParaRPr lang="hr-HR" sz="1600">
            <a:solidFill>
              <a:schemeClr val="bg1"/>
            </a:solidFill>
          </a:endParaRPr>
        </a:p>
      </dgm:t>
    </dgm:pt>
    <dgm:pt modelId="{12692E93-D399-4F9E-9068-0CCC37951674}">
      <dgm:prSet phldrT="[Text]" custT="1"/>
      <dgm:spPr/>
      <dgm:t>
        <a:bodyPr/>
        <a:lstStyle/>
        <a:p>
          <a:r>
            <a:rPr lang="en-US" sz="1600" b="1" noProof="0">
              <a:solidFill>
                <a:schemeClr val="bg1"/>
              </a:solidFill>
            </a:rPr>
            <a:t>Aprender haciendo</a:t>
          </a:r>
          <a:endParaRPr lang="en-US" sz="1600" b="1" noProof="0" dirty="0">
            <a:solidFill>
              <a:schemeClr val="bg1"/>
            </a:solidFill>
          </a:endParaRPr>
        </a:p>
        <a:p>
          <a:r>
            <a:rPr lang="es-ES" sz="1600"/>
            <a:t>Las herramientas y los métodos son fáciles de aplicar y muy eficaces en el descubrimiento de clientes y el diseño de modelos de negocio</a:t>
          </a:r>
          <a:endParaRPr lang="en-US" sz="1600" noProof="0" dirty="0">
            <a:solidFill>
              <a:schemeClr val="bg1"/>
            </a:solidFill>
          </a:endParaRPr>
        </a:p>
      </dgm:t>
    </dgm:pt>
    <dgm:pt modelId="{C4300818-8F4F-4064-B5A6-2341569DF89B}" type="parTrans" cxnId="{74533F72-7423-47BF-8265-0315447DDA53}">
      <dgm:prSet/>
      <dgm:spPr/>
      <dgm:t>
        <a:bodyPr/>
        <a:lstStyle/>
        <a:p>
          <a:endParaRPr lang="hr-HR" sz="1600">
            <a:solidFill>
              <a:schemeClr val="bg1"/>
            </a:solidFill>
          </a:endParaRPr>
        </a:p>
      </dgm:t>
    </dgm:pt>
    <dgm:pt modelId="{2523E341-14D0-495B-871D-20296D04D0B7}" type="sibTrans" cxnId="{74533F72-7423-47BF-8265-0315447DDA53}">
      <dgm:prSet/>
      <dgm:spPr/>
      <dgm:t>
        <a:bodyPr/>
        <a:lstStyle/>
        <a:p>
          <a:endParaRPr lang="hr-HR" sz="1600">
            <a:solidFill>
              <a:schemeClr val="bg1"/>
            </a:solidFill>
          </a:endParaRPr>
        </a:p>
      </dgm:t>
    </dgm:pt>
    <dgm:pt modelId="{4A4A01E2-68F2-47E5-AC0C-97DAABDAEAB1}">
      <dgm:prSet phldrT="[Text]" custT="1"/>
      <dgm:spPr/>
      <dgm:t>
        <a:bodyPr/>
        <a:lstStyle/>
        <a:p>
          <a:r>
            <a:rPr lang="en-US" sz="1600" b="1" noProof="0">
              <a:solidFill>
                <a:schemeClr val="bg1"/>
              </a:solidFill>
            </a:rPr>
            <a:t>Mejorar la oferta</a:t>
          </a:r>
          <a:endParaRPr lang="en-US" sz="1600" b="1" noProof="0" dirty="0">
            <a:solidFill>
              <a:schemeClr val="bg1"/>
            </a:solidFill>
          </a:endParaRPr>
        </a:p>
        <a:p>
          <a:r>
            <a:rPr lang="en-US" sz="1600" noProof="0">
              <a:solidFill>
                <a:schemeClr val="bg1"/>
              </a:solidFill>
            </a:rPr>
            <a:t> </a:t>
          </a:r>
          <a:r>
            <a:rPr lang="es-ES" sz="1600"/>
            <a:t>Aprovechar todo el potencial de la propuesta de valor mejorando la experiencia del cliente</a:t>
          </a:r>
          <a:endParaRPr lang="en-US" sz="1600" noProof="0" dirty="0">
            <a:solidFill>
              <a:schemeClr val="bg1"/>
            </a:solidFill>
          </a:endParaRPr>
        </a:p>
      </dgm:t>
    </dgm:pt>
    <dgm:pt modelId="{E323E3CC-5533-4665-8526-A607BD7E8EF4}" type="parTrans" cxnId="{F3A62F33-2EAA-4E80-AA29-954F062EF7AC}">
      <dgm:prSet/>
      <dgm:spPr/>
      <dgm:t>
        <a:bodyPr/>
        <a:lstStyle/>
        <a:p>
          <a:endParaRPr lang="hr-HR" sz="1600">
            <a:solidFill>
              <a:schemeClr val="bg1"/>
            </a:solidFill>
          </a:endParaRPr>
        </a:p>
      </dgm:t>
    </dgm:pt>
    <dgm:pt modelId="{2823D545-9FC2-4B71-9D39-18F89F304A9C}" type="sibTrans" cxnId="{F3A62F33-2EAA-4E80-AA29-954F062EF7AC}">
      <dgm:prSet/>
      <dgm:spPr/>
      <dgm:t>
        <a:bodyPr/>
        <a:lstStyle/>
        <a:p>
          <a:endParaRPr lang="hr-HR" sz="1600">
            <a:solidFill>
              <a:schemeClr val="bg1"/>
            </a:solidFill>
          </a:endParaRPr>
        </a:p>
      </dgm:t>
    </dgm:pt>
    <dgm:pt modelId="{44D1DF11-43D1-4234-953C-385B80FD1A7C}">
      <dgm:prSet phldrT="[Text]" custT="1"/>
      <dgm:spPr/>
      <dgm:t>
        <a:bodyPr/>
        <a:lstStyle/>
        <a:p>
          <a:r>
            <a:rPr lang="en-US" sz="1600" b="1" noProof="0">
              <a:solidFill>
                <a:schemeClr val="bg1"/>
              </a:solidFill>
            </a:rPr>
            <a:t>Apoyo disponible</a:t>
          </a:r>
          <a:endParaRPr lang="en-US" sz="1600" b="1" noProof="0" dirty="0">
            <a:solidFill>
              <a:schemeClr val="bg1"/>
            </a:solidFill>
          </a:endParaRPr>
        </a:p>
        <a:p>
          <a:r>
            <a:rPr lang="en-US" sz="1600" noProof="0">
              <a:solidFill>
                <a:schemeClr val="bg1"/>
              </a:solidFill>
            </a:rPr>
            <a:t> </a:t>
          </a:r>
          <a:r>
            <a:rPr lang="es-ES" sz="1600"/>
            <a:t>La aplicación se apoya en los materiales del proyecto THINGS+ y en la red de expertos cualificados</a:t>
          </a:r>
          <a:endParaRPr lang="en-US" sz="1600" noProof="0" dirty="0">
            <a:solidFill>
              <a:schemeClr val="bg1"/>
            </a:solidFill>
          </a:endParaRPr>
        </a:p>
      </dgm:t>
    </dgm:pt>
    <dgm:pt modelId="{7AD2E5B2-29F4-4033-BB14-CA08D8E06FD7}" type="parTrans" cxnId="{8E73A9EF-9376-4707-A62E-35E7BE613A2B}">
      <dgm:prSet/>
      <dgm:spPr/>
      <dgm:t>
        <a:bodyPr/>
        <a:lstStyle/>
        <a:p>
          <a:endParaRPr lang="hr-HR" sz="1600">
            <a:solidFill>
              <a:schemeClr val="bg1"/>
            </a:solidFill>
          </a:endParaRPr>
        </a:p>
      </dgm:t>
    </dgm:pt>
    <dgm:pt modelId="{2F85D52E-7791-435D-8A6C-DD50814BA081}" type="sibTrans" cxnId="{8E73A9EF-9376-4707-A62E-35E7BE613A2B}">
      <dgm:prSet/>
      <dgm:spPr/>
      <dgm:t>
        <a:bodyPr/>
        <a:lstStyle/>
        <a:p>
          <a:endParaRPr lang="hr-HR" sz="1600">
            <a:solidFill>
              <a:schemeClr val="bg1"/>
            </a:solidFill>
          </a:endParaRPr>
        </a:p>
      </dgm:t>
    </dgm:pt>
    <dgm:pt modelId="{3B7E53C9-9E8C-4333-8470-DA82B23CA8B7}" type="pres">
      <dgm:prSet presAssocID="{EC51A168-56A9-40EC-BEBC-41EDAC75F7FA}" presName="diagram" presStyleCnt="0">
        <dgm:presLayoutVars>
          <dgm:dir/>
          <dgm:resizeHandles val="exact"/>
        </dgm:presLayoutVars>
      </dgm:prSet>
      <dgm:spPr/>
    </dgm:pt>
    <dgm:pt modelId="{BCE87791-70BE-49D4-9D19-9FF360873CAD}" type="pres">
      <dgm:prSet presAssocID="{ACFFDC24-780C-46B6-A74B-092967E795C6}" presName="node" presStyleLbl="node1" presStyleIdx="0" presStyleCnt="4" custScaleX="465909" custScaleY="274848">
        <dgm:presLayoutVars>
          <dgm:bulletEnabled val="1"/>
        </dgm:presLayoutVars>
      </dgm:prSet>
      <dgm:spPr/>
    </dgm:pt>
    <dgm:pt modelId="{D3A0592F-4C53-4BFE-8E0E-A70D17BDE42A}" type="pres">
      <dgm:prSet presAssocID="{CF02B04B-63C3-48F6-ADEC-D5A36E0BBE83}" presName="sibTrans" presStyleCnt="0"/>
      <dgm:spPr/>
    </dgm:pt>
    <dgm:pt modelId="{EF874CEE-FEAD-445F-8007-C32606D7172E}" type="pres">
      <dgm:prSet presAssocID="{12692E93-D399-4F9E-9068-0CCC37951674}" presName="node" presStyleLbl="node1" presStyleIdx="1" presStyleCnt="4" custScaleX="465909" custScaleY="274848">
        <dgm:presLayoutVars>
          <dgm:bulletEnabled val="1"/>
        </dgm:presLayoutVars>
      </dgm:prSet>
      <dgm:spPr/>
    </dgm:pt>
    <dgm:pt modelId="{C5938E40-E7E0-4005-9966-5B1D357F87FA}" type="pres">
      <dgm:prSet presAssocID="{2523E341-14D0-495B-871D-20296D04D0B7}" presName="sibTrans" presStyleCnt="0"/>
      <dgm:spPr/>
    </dgm:pt>
    <dgm:pt modelId="{BE9E21ED-3897-4929-9A3E-4C2723E5F08E}" type="pres">
      <dgm:prSet presAssocID="{4A4A01E2-68F2-47E5-AC0C-97DAABDAEAB1}" presName="node" presStyleLbl="node1" presStyleIdx="2" presStyleCnt="4" custScaleX="465909" custScaleY="274848" custLinFactNeighborX="-519" custLinFactNeighborY="37">
        <dgm:presLayoutVars>
          <dgm:bulletEnabled val="1"/>
        </dgm:presLayoutVars>
      </dgm:prSet>
      <dgm:spPr/>
    </dgm:pt>
    <dgm:pt modelId="{F4E83D9F-6661-4E14-80CF-3BD570D1C890}" type="pres">
      <dgm:prSet presAssocID="{2823D545-9FC2-4B71-9D39-18F89F304A9C}" presName="sibTrans" presStyleCnt="0"/>
      <dgm:spPr/>
    </dgm:pt>
    <dgm:pt modelId="{DEF31DA3-1880-43ED-9C66-C3A6579CBC44}" type="pres">
      <dgm:prSet presAssocID="{44D1DF11-43D1-4234-953C-385B80FD1A7C}" presName="node" presStyleLbl="node1" presStyleIdx="3" presStyleCnt="4" custScaleX="465909" custScaleY="274848">
        <dgm:presLayoutVars>
          <dgm:bulletEnabled val="1"/>
        </dgm:presLayoutVars>
      </dgm:prSet>
      <dgm:spPr/>
    </dgm:pt>
  </dgm:ptLst>
  <dgm:cxnLst>
    <dgm:cxn modelId="{4624600A-B4E3-48CB-A745-34051545539F}" srcId="{EC51A168-56A9-40EC-BEBC-41EDAC75F7FA}" destId="{ACFFDC24-780C-46B6-A74B-092967E795C6}" srcOrd="0" destOrd="0" parTransId="{8328C988-AD5C-4B25-A929-A1BB280B79BE}" sibTransId="{CF02B04B-63C3-48F6-ADEC-D5A36E0BBE83}"/>
    <dgm:cxn modelId="{FFA5EA20-8846-43B4-9775-CBAF1972AD6C}" type="presOf" srcId="{ACFFDC24-780C-46B6-A74B-092967E795C6}" destId="{BCE87791-70BE-49D4-9D19-9FF360873CAD}" srcOrd="0" destOrd="0" presId="urn:microsoft.com/office/officeart/2005/8/layout/default"/>
    <dgm:cxn modelId="{F3A62F33-2EAA-4E80-AA29-954F062EF7AC}" srcId="{EC51A168-56A9-40EC-BEBC-41EDAC75F7FA}" destId="{4A4A01E2-68F2-47E5-AC0C-97DAABDAEAB1}" srcOrd="2" destOrd="0" parTransId="{E323E3CC-5533-4665-8526-A607BD7E8EF4}" sibTransId="{2823D545-9FC2-4B71-9D39-18F89F304A9C}"/>
    <dgm:cxn modelId="{34B7EB68-E39F-4EE6-B3DF-605A5B6A7479}" type="presOf" srcId="{12692E93-D399-4F9E-9068-0CCC37951674}" destId="{EF874CEE-FEAD-445F-8007-C32606D7172E}" srcOrd="0" destOrd="0" presId="urn:microsoft.com/office/officeart/2005/8/layout/default"/>
    <dgm:cxn modelId="{74533F72-7423-47BF-8265-0315447DDA53}" srcId="{EC51A168-56A9-40EC-BEBC-41EDAC75F7FA}" destId="{12692E93-D399-4F9E-9068-0CCC37951674}" srcOrd="1" destOrd="0" parTransId="{C4300818-8F4F-4064-B5A6-2341569DF89B}" sibTransId="{2523E341-14D0-495B-871D-20296D04D0B7}"/>
    <dgm:cxn modelId="{43401D87-38C8-49EE-B5B7-70F49E9A9394}" type="presOf" srcId="{4A4A01E2-68F2-47E5-AC0C-97DAABDAEAB1}" destId="{BE9E21ED-3897-4929-9A3E-4C2723E5F08E}" srcOrd="0" destOrd="0" presId="urn:microsoft.com/office/officeart/2005/8/layout/default"/>
    <dgm:cxn modelId="{33ED1AE9-C3DF-465A-ADC5-060FEEBFE326}" type="presOf" srcId="{44D1DF11-43D1-4234-953C-385B80FD1A7C}" destId="{DEF31DA3-1880-43ED-9C66-C3A6579CBC44}" srcOrd="0" destOrd="0" presId="urn:microsoft.com/office/officeart/2005/8/layout/default"/>
    <dgm:cxn modelId="{8E73A9EF-9376-4707-A62E-35E7BE613A2B}" srcId="{EC51A168-56A9-40EC-BEBC-41EDAC75F7FA}" destId="{44D1DF11-43D1-4234-953C-385B80FD1A7C}" srcOrd="3" destOrd="0" parTransId="{7AD2E5B2-29F4-4033-BB14-CA08D8E06FD7}" sibTransId="{2F85D52E-7791-435D-8A6C-DD50814BA081}"/>
    <dgm:cxn modelId="{593746FA-B5D5-4215-8B44-295777BD8C08}" type="presOf" srcId="{EC51A168-56A9-40EC-BEBC-41EDAC75F7FA}" destId="{3B7E53C9-9E8C-4333-8470-DA82B23CA8B7}" srcOrd="0" destOrd="0" presId="urn:microsoft.com/office/officeart/2005/8/layout/default"/>
    <dgm:cxn modelId="{7410E56F-FCC0-4D71-8FE1-7E38589DA0B4}" type="presParOf" srcId="{3B7E53C9-9E8C-4333-8470-DA82B23CA8B7}" destId="{BCE87791-70BE-49D4-9D19-9FF360873CAD}" srcOrd="0" destOrd="0" presId="urn:microsoft.com/office/officeart/2005/8/layout/default"/>
    <dgm:cxn modelId="{C53AE175-F29C-4203-BFD6-7F450D46C1C7}" type="presParOf" srcId="{3B7E53C9-9E8C-4333-8470-DA82B23CA8B7}" destId="{D3A0592F-4C53-4BFE-8E0E-A70D17BDE42A}" srcOrd="1" destOrd="0" presId="urn:microsoft.com/office/officeart/2005/8/layout/default"/>
    <dgm:cxn modelId="{CABA5468-DE71-4CB7-9FA2-643BB29F662B}" type="presParOf" srcId="{3B7E53C9-9E8C-4333-8470-DA82B23CA8B7}" destId="{EF874CEE-FEAD-445F-8007-C32606D7172E}" srcOrd="2" destOrd="0" presId="urn:microsoft.com/office/officeart/2005/8/layout/default"/>
    <dgm:cxn modelId="{E9557B85-1AF1-41B9-9E06-D59295A75A36}" type="presParOf" srcId="{3B7E53C9-9E8C-4333-8470-DA82B23CA8B7}" destId="{C5938E40-E7E0-4005-9966-5B1D357F87FA}" srcOrd="3" destOrd="0" presId="urn:microsoft.com/office/officeart/2005/8/layout/default"/>
    <dgm:cxn modelId="{DEB69809-67C1-4E43-A33F-ED8DFC790BD2}" type="presParOf" srcId="{3B7E53C9-9E8C-4333-8470-DA82B23CA8B7}" destId="{BE9E21ED-3897-4929-9A3E-4C2723E5F08E}" srcOrd="4" destOrd="0" presId="urn:microsoft.com/office/officeart/2005/8/layout/default"/>
    <dgm:cxn modelId="{3DAD3BDA-E306-44AF-BD70-88A283342690}" type="presParOf" srcId="{3B7E53C9-9E8C-4333-8470-DA82B23CA8B7}" destId="{F4E83D9F-6661-4E14-80CF-3BD570D1C890}" srcOrd="5" destOrd="0" presId="urn:microsoft.com/office/officeart/2005/8/layout/default"/>
    <dgm:cxn modelId="{CE256A76-100C-4BDE-ABBF-041E985344AE}" type="presParOf" srcId="{3B7E53C9-9E8C-4333-8470-DA82B23CA8B7}" destId="{DEF31DA3-1880-43ED-9C66-C3A6579CBC44}" srcOrd="6" destOrd="0" presId="urn:microsoft.com/office/officeart/2005/8/layout/defaul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1127B9-D4E9-4478-8418-CD582C8CF88B}" type="doc">
      <dgm:prSet loTypeId="urn:microsoft.com/office/officeart/2005/8/layout/hProcess9" loCatId="process" qsTypeId="urn:microsoft.com/office/officeart/2005/8/quickstyle/simple1" qsCatId="simple" csTypeId="urn:microsoft.com/office/officeart/2005/8/colors/accent1_2" csCatId="accent1" phldr="1"/>
      <dgm:spPr/>
    </dgm:pt>
    <dgm:pt modelId="{040CF10F-F4B5-4DA7-BC5A-27B5E2F0DE9D}">
      <dgm:prSet phldrT="[Text]"/>
      <dgm:spPr/>
      <dgm:t>
        <a:bodyPr/>
        <a:lstStyle/>
        <a:p>
          <a:r>
            <a:rPr lang="es-ES" b="1" noProof="0">
              <a:solidFill>
                <a:schemeClr val="bg1"/>
              </a:solidFill>
            </a:rPr>
            <a:t>Fase</a:t>
          </a:r>
          <a:r>
            <a:rPr lang="hr-HR" b="1" noProof="0">
              <a:solidFill>
                <a:schemeClr val="bg1"/>
              </a:solidFill>
            </a:rPr>
            <a:t> </a:t>
          </a:r>
          <a:r>
            <a:rPr lang="hr-HR" b="1" noProof="0" dirty="0">
              <a:solidFill>
                <a:schemeClr val="bg1"/>
              </a:solidFill>
            </a:rPr>
            <a:t>1</a:t>
          </a:r>
        </a:p>
        <a:p>
          <a:r>
            <a:rPr lang="es-ES"/>
            <a:t>Identificación de oportunidades en base a las capacidades y conocimientos existentes en la empresa</a:t>
          </a:r>
          <a:endParaRPr lang="en-GB" noProof="0" dirty="0">
            <a:solidFill>
              <a:schemeClr val="bg1"/>
            </a:solidFill>
          </a:endParaRPr>
        </a:p>
      </dgm:t>
    </dgm:pt>
    <dgm:pt modelId="{BA7C6F61-EB2E-46E2-AD25-557EFAE286AE}" type="parTrans" cxnId="{B37DEA72-BDD1-4C6E-AF61-CE0470C072AA}">
      <dgm:prSet/>
      <dgm:spPr/>
      <dgm:t>
        <a:bodyPr/>
        <a:lstStyle/>
        <a:p>
          <a:endParaRPr lang="en-GB" noProof="0" dirty="0"/>
        </a:p>
      </dgm:t>
    </dgm:pt>
    <dgm:pt modelId="{7255850F-395F-4655-B596-FDCF63429F40}" type="sibTrans" cxnId="{B37DEA72-BDD1-4C6E-AF61-CE0470C072AA}">
      <dgm:prSet/>
      <dgm:spPr/>
      <dgm:t>
        <a:bodyPr/>
        <a:lstStyle/>
        <a:p>
          <a:endParaRPr lang="en-GB" noProof="0" dirty="0"/>
        </a:p>
      </dgm:t>
    </dgm:pt>
    <dgm:pt modelId="{5D3F572C-2E19-4FC2-BB1A-8FDDDFAF5CFA}">
      <dgm:prSet phldrT="[Text]"/>
      <dgm:spPr/>
      <dgm:t>
        <a:bodyPr/>
        <a:lstStyle/>
        <a:p>
          <a:r>
            <a:rPr lang="es-ES" b="1" noProof="0">
              <a:solidFill>
                <a:schemeClr val="bg1"/>
              </a:solidFill>
            </a:rPr>
            <a:t>Fase</a:t>
          </a:r>
          <a:r>
            <a:rPr lang="hr-HR" b="1" noProof="0">
              <a:solidFill>
                <a:schemeClr val="bg1"/>
              </a:solidFill>
            </a:rPr>
            <a:t> </a:t>
          </a:r>
          <a:r>
            <a:rPr lang="hr-HR" b="1" noProof="0" dirty="0">
              <a:solidFill>
                <a:schemeClr val="bg1"/>
              </a:solidFill>
            </a:rPr>
            <a:t>2</a:t>
          </a:r>
        </a:p>
        <a:p>
          <a:r>
            <a:rPr lang="hr-HR" noProof="0">
              <a:solidFill>
                <a:schemeClr val="bg1"/>
              </a:solidFill>
            </a:rPr>
            <a:t>I</a:t>
          </a:r>
          <a:r>
            <a:rPr lang="es-ES"/>
            <a:t>Identificación de oportunidades en base a los desarrollos externos</a:t>
          </a:r>
          <a:endParaRPr lang="en-GB" noProof="0" dirty="0">
            <a:solidFill>
              <a:schemeClr val="bg1"/>
            </a:solidFill>
          </a:endParaRPr>
        </a:p>
      </dgm:t>
    </dgm:pt>
    <dgm:pt modelId="{BB87E19E-C245-472F-A0A1-C72AA8FD023C}" type="parTrans" cxnId="{E54BDFE4-A9F9-471C-9B6A-D8CDBC785A3C}">
      <dgm:prSet/>
      <dgm:spPr/>
      <dgm:t>
        <a:bodyPr/>
        <a:lstStyle/>
        <a:p>
          <a:endParaRPr lang="en-GB" noProof="0" dirty="0"/>
        </a:p>
      </dgm:t>
    </dgm:pt>
    <dgm:pt modelId="{47FBF114-45A7-48D8-9D7D-F9D1ADB76ABD}" type="sibTrans" cxnId="{E54BDFE4-A9F9-471C-9B6A-D8CDBC785A3C}">
      <dgm:prSet/>
      <dgm:spPr/>
      <dgm:t>
        <a:bodyPr/>
        <a:lstStyle/>
        <a:p>
          <a:endParaRPr lang="en-GB" noProof="0" dirty="0"/>
        </a:p>
      </dgm:t>
    </dgm:pt>
    <dgm:pt modelId="{E0194785-3F49-4B1B-9FBA-FE387442A3E2}">
      <dgm:prSet phldrT="[Text]"/>
      <dgm:spPr/>
      <dgm:t>
        <a:bodyPr/>
        <a:lstStyle/>
        <a:p>
          <a:r>
            <a:rPr lang="es-ES" b="1" noProof="0">
              <a:solidFill>
                <a:schemeClr val="bg1"/>
              </a:solidFill>
            </a:rPr>
            <a:t>Fase</a:t>
          </a:r>
          <a:r>
            <a:rPr lang="hr-HR" b="1" noProof="0">
              <a:solidFill>
                <a:schemeClr val="bg1"/>
              </a:solidFill>
            </a:rPr>
            <a:t> </a:t>
          </a:r>
          <a:r>
            <a:rPr lang="hr-HR" b="1" noProof="0" dirty="0">
              <a:solidFill>
                <a:schemeClr val="bg1"/>
              </a:solidFill>
            </a:rPr>
            <a:t>3</a:t>
          </a:r>
        </a:p>
        <a:p>
          <a:r>
            <a:rPr lang="es-ES"/>
            <a:t>Diseño de la hoja de ruta y gestión del cambio</a:t>
          </a:r>
          <a:endParaRPr lang="en-GB" noProof="0" dirty="0">
            <a:solidFill>
              <a:schemeClr val="bg1"/>
            </a:solidFill>
          </a:endParaRPr>
        </a:p>
      </dgm:t>
    </dgm:pt>
    <dgm:pt modelId="{C50D7341-FFF1-4FA6-B37C-C455C3670C8D}" type="parTrans" cxnId="{433EA62D-B669-4415-B07E-02A023688ADC}">
      <dgm:prSet/>
      <dgm:spPr/>
      <dgm:t>
        <a:bodyPr/>
        <a:lstStyle/>
        <a:p>
          <a:endParaRPr lang="en-GB" noProof="0" dirty="0"/>
        </a:p>
      </dgm:t>
    </dgm:pt>
    <dgm:pt modelId="{EFE3BF2F-8801-41B0-B0B1-F39C034B1446}" type="sibTrans" cxnId="{433EA62D-B669-4415-B07E-02A023688ADC}">
      <dgm:prSet/>
      <dgm:spPr/>
      <dgm:t>
        <a:bodyPr/>
        <a:lstStyle/>
        <a:p>
          <a:endParaRPr lang="en-GB" noProof="0" dirty="0"/>
        </a:p>
      </dgm:t>
    </dgm:pt>
    <dgm:pt modelId="{2BBD664D-1BDD-4E4A-B3D4-A4B0D299214B}">
      <dgm:prSet/>
      <dgm:spPr/>
      <dgm:t>
        <a:bodyPr/>
        <a:lstStyle/>
        <a:p>
          <a:r>
            <a:rPr lang="es-ES" b="1" noProof="0">
              <a:solidFill>
                <a:schemeClr val="bg1"/>
              </a:solidFill>
            </a:rPr>
            <a:t>Fase</a:t>
          </a:r>
          <a:r>
            <a:rPr lang="hr-HR" b="1" noProof="0">
              <a:solidFill>
                <a:schemeClr val="bg1"/>
              </a:solidFill>
            </a:rPr>
            <a:t> </a:t>
          </a:r>
          <a:r>
            <a:rPr lang="hr-HR" b="1" noProof="0" dirty="0">
              <a:solidFill>
                <a:schemeClr val="bg1"/>
              </a:solidFill>
            </a:rPr>
            <a:t>4</a:t>
          </a:r>
        </a:p>
        <a:p>
          <a:r>
            <a:rPr lang="en-GB"/>
            <a:t>Implementación y comercialización</a:t>
          </a:r>
          <a:endParaRPr lang="en-GB" noProof="0" dirty="0">
            <a:solidFill>
              <a:schemeClr val="bg1"/>
            </a:solidFill>
          </a:endParaRPr>
        </a:p>
      </dgm:t>
    </dgm:pt>
    <dgm:pt modelId="{E7915FB3-DC9C-40A4-BF8A-5C73D06B11AF}" type="parTrans" cxnId="{00D18363-CE58-4B0C-85F1-4E34D381A067}">
      <dgm:prSet/>
      <dgm:spPr/>
      <dgm:t>
        <a:bodyPr/>
        <a:lstStyle/>
        <a:p>
          <a:endParaRPr lang="en-GB" noProof="0" dirty="0"/>
        </a:p>
      </dgm:t>
    </dgm:pt>
    <dgm:pt modelId="{41D66715-BA66-49C6-9391-848963CA1785}" type="sibTrans" cxnId="{00D18363-CE58-4B0C-85F1-4E34D381A067}">
      <dgm:prSet/>
      <dgm:spPr/>
      <dgm:t>
        <a:bodyPr/>
        <a:lstStyle/>
        <a:p>
          <a:endParaRPr lang="en-GB" noProof="0" dirty="0"/>
        </a:p>
      </dgm:t>
    </dgm:pt>
    <dgm:pt modelId="{33B1A7F6-80C7-4627-B0D6-E5DA1D2125F9}" type="pres">
      <dgm:prSet presAssocID="{F41127B9-D4E9-4478-8418-CD582C8CF88B}" presName="CompostProcess" presStyleCnt="0">
        <dgm:presLayoutVars>
          <dgm:dir/>
          <dgm:resizeHandles val="exact"/>
        </dgm:presLayoutVars>
      </dgm:prSet>
      <dgm:spPr/>
    </dgm:pt>
    <dgm:pt modelId="{60426CA9-FE19-4257-87F1-7D8DB07C53E1}" type="pres">
      <dgm:prSet presAssocID="{F41127B9-D4E9-4478-8418-CD582C8CF88B}" presName="arrow" presStyleLbl="bgShp" presStyleIdx="0" presStyleCnt="1"/>
      <dgm:spPr/>
    </dgm:pt>
    <dgm:pt modelId="{74D13E9A-9528-492B-BC63-08F8E3A8D904}" type="pres">
      <dgm:prSet presAssocID="{F41127B9-D4E9-4478-8418-CD582C8CF88B}" presName="linearProcess" presStyleCnt="0"/>
      <dgm:spPr/>
    </dgm:pt>
    <dgm:pt modelId="{71194C08-1118-44F4-8CBB-5F22C7DF6D5C}" type="pres">
      <dgm:prSet presAssocID="{040CF10F-F4B5-4DA7-BC5A-27B5E2F0DE9D}" presName="textNode" presStyleLbl="node1" presStyleIdx="0" presStyleCnt="4">
        <dgm:presLayoutVars>
          <dgm:bulletEnabled val="1"/>
        </dgm:presLayoutVars>
      </dgm:prSet>
      <dgm:spPr/>
    </dgm:pt>
    <dgm:pt modelId="{772643EE-ABE4-40E6-9DBD-601E60108639}" type="pres">
      <dgm:prSet presAssocID="{7255850F-395F-4655-B596-FDCF63429F40}" presName="sibTrans" presStyleCnt="0"/>
      <dgm:spPr/>
    </dgm:pt>
    <dgm:pt modelId="{154F0EF6-59F9-40FA-93E9-F722748E08E0}" type="pres">
      <dgm:prSet presAssocID="{5D3F572C-2E19-4FC2-BB1A-8FDDDFAF5CFA}" presName="textNode" presStyleLbl="node1" presStyleIdx="1" presStyleCnt="4">
        <dgm:presLayoutVars>
          <dgm:bulletEnabled val="1"/>
        </dgm:presLayoutVars>
      </dgm:prSet>
      <dgm:spPr/>
    </dgm:pt>
    <dgm:pt modelId="{995CAC00-94C0-4B63-B0EE-F5ADD065DEE3}" type="pres">
      <dgm:prSet presAssocID="{47FBF114-45A7-48D8-9D7D-F9D1ADB76ABD}" presName="sibTrans" presStyleCnt="0"/>
      <dgm:spPr/>
    </dgm:pt>
    <dgm:pt modelId="{D6B2346C-EA3A-4F57-B9E2-2A516FA21875}" type="pres">
      <dgm:prSet presAssocID="{E0194785-3F49-4B1B-9FBA-FE387442A3E2}" presName="textNode" presStyleLbl="node1" presStyleIdx="2" presStyleCnt="4">
        <dgm:presLayoutVars>
          <dgm:bulletEnabled val="1"/>
        </dgm:presLayoutVars>
      </dgm:prSet>
      <dgm:spPr/>
    </dgm:pt>
    <dgm:pt modelId="{1A0C37F3-6122-4406-92C5-B3160CF888E7}" type="pres">
      <dgm:prSet presAssocID="{EFE3BF2F-8801-41B0-B0B1-F39C034B1446}" presName="sibTrans" presStyleCnt="0"/>
      <dgm:spPr/>
    </dgm:pt>
    <dgm:pt modelId="{408D78A0-72D7-4582-BEB1-4A57A3C5B871}" type="pres">
      <dgm:prSet presAssocID="{2BBD664D-1BDD-4E4A-B3D4-A4B0D299214B}" presName="textNode" presStyleLbl="node1" presStyleIdx="3" presStyleCnt="4">
        <dgm:presLayoutVars>
          <dgm:bulletEnabled val="1"/>
        </dgm:presLayoutVars>
      </dgm:prSet>
      <dgm:spPr/>
    </dgm:pt>
  </dgm:ptLst>
  <dgm:cxnLst>
    <dgm:cxn modelId="{433EA62D-B669-4415-B07E-02A023688ADC}" srcId="{F41127B9-D4E9-4478-8418-CD582C8CF88B}" destId="{E0194785-3F49-4B1B-9FBA-FE387442A3E2}" srcOrd="2" destOrd="0" parTransId="{C50D7341-FFF1-4FA6-B37C-C455C3670C8D}" sibTransId="{EFE3BF2F-8801-41B0-B0B1-F39C034B1446}"/>
    <dgm:cxn modelId="{53075833-AC25-4D03-B701-40C8735E8A69}" type="presOf" srcId="{5D3F572C-2E19-4FC2-BB1A-8FDDDFAF5CFA}" destId="{154F0EF6-59F9-40FA-93E9-F722748E08E0}" srcOrd="0" destOrd="0" presId="urn:microsoft.com/office/officeart/2005/8/layout/hProcess9"/>
    <dgm:cxn modelId="{00D18363-CE58-4B0C-85F1-4E34D381A067}" srcId="{F41127B9-D4E9-4478-8418-CD582C8CF88B}" destId="{2BBD664D-1BDD-4E4A-B3D4-A4B0D299214B}" srcOrd="3" destOrd="0" parTransId="{E7915FB3-DC9C-40A4-BF8A-5C73D06B11AF}" sibTransId="{41D66715-BA66-49C6-9391-848963CA1785}"/>
    <dgm:cxn modelId="{CC9CD44E-7A70-4C2E-B1EA-AF3A93DC8C3D}" type="presOf" srcId="{2BBD664D-1BDD-4E4A-B3D4-A4B0D299214B}" destId="{408D78A0-72D7-4582-BEB1-4A57A3C5B871}" srcOrd="0" destOrd="0" presId="urn:microsoft.com/office/officeart/2005/8/layout/hProcess9"/>
    <dgm:cxn modelId="{B37DEA72-BDD1-4C6E-AF61-CE0470C072AA}" srcId="{F41127B9-D4E9-4478-8418-CD582C8CF88B}" destId="{040CF10F-F4B5-4DA7-BC5A-27B5E2F0DE9D}" srcOrd="0" destOrd="0" parTransId="{BA7C6F61-EB2E-46E2-AD25-557EFAE286AE}" sibTransId="{7255850F-395F-4655-B596-FDCF63429F40}"/>
    <dgm:cxn modelId="{054D009B-9D7B-48F4-A7D4-599736F7779B}" type="presOf" srcId="{040CF10F-F4B5-4DA7-BC5A-27B5E2F0DE9D}" destId="{71194C08-1118-44F4-8CBB-5F22C7DF6D5C}" srcOrd="0" destOrd="0" presId="urn:microsoft.com/office/officeart/2005/8/layout/hProcess9"/>
    <dgm:cxn modelId="{149583C8-6C6E-429D-B0B6-B37389ED26E1}" type="presOf" srcId="{E0194785-3F49-4B1B-9FBA-FE387442A3E2}" destId="{D6B2346C-EA3A-4F57-B9E2-2A516FA21875}" srcOrd="0" destOrd="0" presId="urn:microsoft.com/office/officeart/2005/8/layout/hProcess9"/>
    <dgm:cxn modelId="{E54BDFE4-A9F9-471C-9B6A-D8CDBC785A3C}" srcId="{F41127B9-D4E9-4478-8418-CD582C8CF88B}" destId="{5D3F572C-2E19-4FC2-BB1A-8FDDDFAF5CFA}" srcOrd="1" destOrd="0" parTransId="{BB87E19E-C245-472F-A0A1-C72AA8FD023C}" sibTransId="{47FBF114-45A7-48D8-9D7D-F9D1ADB76ABD}"/>
    <dgm:cxn modelId="{2F0692F7-4C93-467F-BBA9-E5FC5DECE98D}" type="presOf" srcId="{F41127B9-D4E9-4478-8418-CD582C8CF88B}" destId="{33B1A7F6-80C7-4627-B0D6-E5DA1D2125F9}" srcOrd="0" destOrd="0" presId="urn:microsoft.com/office/officeart/2005/8/layout/hProcess9"/>
    <dgm:cxn modelId="{41199F20-F371-4AA6-8C45-855EEB05665A}" type="presParOf" srcId="{33B1A7F6-80C7-4627-B0D6-E5DA1D2125F9}" destId="{60426CA9-FE19-4257-87F1-7D8DB07C53E1}" srcOrd="0" destOrd="0" presId="urn:microsoft.com/office/officeart/2005/8/layout/hProcess9"/>
    <dgm:cxn modelId="{46D16235-D23C-4496-80E0-6E080CB6FF1A}" type="presParOf" srcId="{33B1A7F6-80C7-4627-B0D6-E5DA1D2125F9}" destId="{74D13E9A-9528-492B-BC63-08F8E3A8D904}" srcOrd="1" destOrd="0" presId="urn:microsoft.com/office/officeart/2005/8/layout/hProcess9"/>
    <dgm:cxn modelId="{0A7C76A5-FA4F-4F7E-BCF5-11C6450CF3BC}" type="presParOf" srcId="{74D13E9A-9528-492B-BC63-08F8E3A8D904}" destId="{71194C08-1118-44F4-8CBB-5F22C7DF6D5C}" srcOrd="0" destOrd="0" presId="urn:microsoft.com/office/officeart/2005/8/layout/hProcess9"/>
    <dgm:cxn modelId="{F57206F0-F45A-4D6B-9052-A17711D9154E}" type="presParOf" srcId="{74D13E9A-9528-492B-BC63-08F8E3A8D904}" destId="{772643EE-ABE4-40E6-9DBD-601E60108639}" srcOrd="1" destOrd="0" presId="urn:microsoft.com/office/officeart/2005/8/layout/hProcess9"/>
    <dgm:cxn modelId="{0B3565F7-EFBB-48B5-B3A5-048797218EF8}" type="presParOf" srcId="{74D13E9A-9528-492B-BC63-08F8E3A8D904}" destId="{154F0EF6-59F9-40FA-93E9-F722748E08E0}" srcOrd="2" destOrd="0" presId="urn:microsoft.com/office/officeart/2005/8/layout/hProcess9"/>
    <dgm:cxn modelId="{B2844BDA-AF9D-4EFD-9013-50580334B817}" type="presParOf" srcId="{74D13E9A-9528-492B-BC63-08F8E3A8D904}" destId="{995CAC00-94C0-4B63-B0EE-F5ADD065DEE3}" srcOrd="3" destOrd="0" presId="urn:microsoft.com/office/officeart/2005/8/layout/hProcess9"/>
    <dgm:cxn modelId="{C430CAEA-602F-4EE9-8F49-3A4AD91FB825}" type="presParOf" srcId="{74D13E9A-9528-492B-BC63-08F8E3A8D904}" destId="{D6B2346C-EA3A-4F57-B9E2-2A516FA21875}" srcOrd="4" destOrd="0" presId="urn:microsoft.com/office/officeart/2005/8/layout/hProcess9"/>
    <dgm:cxn modelId="{1DF71835-7BDD-4A18-A7B7-660A63FB982E}" type="presParOf" srcId="{74D13E9A-9528-492B-BC63-08F8E3A8D904}" destId="{1A0C37F3-6122-4406-92C5-B3160CF888E7}" srcOrd="5" destOrd="0" presId="urn:microsoft.com/office/officeart/2005/8/layout/hProcess9"/>
    <dgm:cxn modelId="{FA9BF967-7E33-4B07-A9E3-8F87150C7F41}" type="presParOf" srcId="{74D13E9A-9528-492B-BC63-08F8E3A8D904}" destId="{408D78A0-72D7-4582-BEB1-4A57A3C5B871}" srcOrd="6"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custT="1"/>
      <dgm:spPr/>
      <dgm:t>
        <a:bodyPr/>
        <a:lstStyle/>
        <a:p>
          <a:r>
            <a:rPr lang="es-ES" sz="1600" b="1">
              <a:solidFill>
                <a:schemeClr val="tx1"/>
              </a:solidFill>
            </a:rPr>
            <a:t>Analizar los principales productos y activos de la empresa</a:t>
          </a:r>
          <a:endParaRPr lang="en-GB" sz="1600" b="1">
            <a:solidFill>
              <a:schemeClr val="tx1"/>
            </a:solidFill>
          </a:endParaRP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1" custLinFactNeighborX="12041" custLinFactNeighborY="9667">
        <dgm:presLayoutVars>
          <dgm:chMax val="0"/>
          <dgm:chPref val="0"/>
          <dgm:bulletEnabled val="1"/>
        </dgm:presLayoutVars>
      </dgm:prSet>
      <dgm:spPr/>
    </dgm:pt>
  </dgm:ptLst>
  <dgm:cxnLst>
    <dgm:cxn modelId="{30506150-306D-4ACA-A94A-557BA6F68CD9}" type="presOf" srcId="{256CA34A-BB8B-407D-9FF4-A739E0C15ABA}" destId="{6E485562-2B9C-41DB-B26F-C5C37D120CCC}" srcOrd="0" destOrd="0" presId="urn:microsoft.com/office/officeart/2005/8/layout/chevron1"/>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583357B2-1051-40BC-9409-F0D84974F52F}" type="presParOf" srcId="{6E485562-2B9C-41DB-B26F-C5C37D120CCC}" destId="{E2D44905-276E-4965-8DE4-0FB72CAC63C7}" srcOrd="0"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a:solidFill>
          <a:schemeClr val="accent1">
            <a:hueOff val="0"/>
            <a:satOff val="0"/>
            <a:lumOff val="0"/>
            <a:alpha val="30000"/>
          </a:schemeClr>
        </a:solidFill>
        <a:ln>
          <a:solidFill>
            <a:schemeClr val="lt1">
              <a:hueOff val="0"/>
              <a:satOff val="0"/>
              <a:lumOff val="0"/>
            </a:schemeClr>
          </a:solidFill>
        </a:ln>
      </dgm:spPr>
      <dgm:t>
        <a:bodyPr/>
        <a:lstStyle/>
        <a:p>
          <a:r>
            <a:rPr lang="en-GB" b="1">
              <a:solidFill>
                <a:schemeClr val="tx1">
                  <a:alpha val="50000"/>
                </a:schemeClr>
              </a:solidFill>
            </a:rPr>
            <a:t>Analizar los principales productos y activos de la empresa</a:t>
          </a:r>
          <a:endParaRPr lang="hr-HR" dirty="0">
            <a:solidFill>
              <a:schemeClr val="lt1">
                <a:alpha val="50000"/>
              </a:schemeClr>
            </a:solidFill>
          </a:endParaRP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9EAE529E-48C7-4BF6-A25B-5785711538B0}">
      <dgm:prSet phldrT="[Text]"/>
      <dgm:spPr/>
      <dgm:t>
        <a:bodyPr/>
        <a:lstStyle/>
        <a:p>
          <a:r>
            <a:rPr lang="es-ES" b="1">
              <a:solidFill>
                <a:schemeClr val="tx1"/>
              </a:solidFill>
            </a:rPr>
            <a:t>Centrarse en las necesidades del cliente</a:t>
          </a:r>
          <a:endParaRPr lang="hr-HR" dirty="0"/>
        </a:p>
      </dgm:t>
    </dgm:pt>
    <dgm:pt modelId="{08C1CE85-830B-4D56-A135-E9910F080EEA}" type="parTrans" cxnId="{3E167E53-9639-4A18-8B86-9568BC35CF52}">
      <dgm:prSet/>
      <dgm:spPr/>
      <dgm:t>
        <a:bodyPr/>
        <a:lstStyle/>
        <a:p>
          <a:endParaRPr lang="hr-HR"/>
        </a:p>
      </dgm:t>
    </dgm:pt>
    <dgm:pt modelId="{2B62EFDC-2458-4973-802E-F4E8A1E9DAC6}" type="sibTrans" cxnId="{3E167E53-9639-4A18-8B86-9568BC35CF52}">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2">
        <dgm:presLayoutVars>
          <dgm:chMax val="0"/>
          <dgm:chPref val="0"/>
          <dgm:bulletEnabled val="1"/>
        </dgm:presLayoutVars>
      </dgm:prSet>
      <dgm:spPr/>
    </dgm:pt>
    <dgm:pt modelId="{3E0B122F-3A32-48F8-9015-3FAA1A166DAB}" type="pres">
      <dgm:prSet presAssocID="{D583D921-031F-425D-BFD2-1D3A98D2D77E}" presName="parTxOnlySpace" presStyleCnt="0"/>
      <dgm:spPr/>
    </dgm:pt>
    <dgm:pt modelId="{C0A8405F-1279-4A16-AC86-53CD11C2F31D}" type="pres">
      <dgm:prSet presAssocID="{9EAE529E-48C7-4BF6-A25B-5785711538B0}" presName="parTxOnly" presStyleLbl="node1" presStyleIdx="1" presStyleCnt="2">
        <dgm:presLayoutVars>
          <dgm:chMax val="0"/>
          <dgm:chPref val="0"/>
          <dgm:bulletEnabled val="1"/>
        </dgm:presLayoutVars>
      </dgm:prSet>
      <dgm:spPr/>
    </dgm:pt>
  </dgm:ptLst>
  <dgm:cxnLst>
    <dgm:cxn modelId="{8E8E4833-FCA0-4247-967C-53CEA6A39D9A}" type="presOf" srcId="{9EAE529E-48C7-4BF6-A25B-5785711538B0}" destId="{C0A8405F-1279-4A16-AC86-53CD11C2F31D}" srcOrd="0" destOrd="0" presId="urn:microsoft.com/office/officeart/2005/8/layout/chevron1"/>
    <dgm:cxn modelId="{30506150-306D-4ACA-A94A-557BA6F68CD9}" type="presOf" srcId="{256CA34A-BB8B-407D-9FF4-A739E0C15ABA}" destId="{6E485562-2B9C-41DB-B26F-C5C37D120CCC}" srcOrd="0" destOrd="0" presId="urn:microsoft.com/office/officeart/2005/8/layout/chevron1"/>
    <dgm:cxn modelId="{3E167E53-9639-4A18-8B86-9568BC35CF52}" srcId="{256CA34A-BB8B-407D-9FF4-A739E0C15ABA}" destId="{9EAE529E-48C7-4BF6-A25B-5785711538B0}" srcOrd="1" destOrd="0" parTransId="{08C1CE85-830B-4D56-A135-E9910F080EEA}" sibTransId="{2B62EFDC-2458-4973-802E-F4E8A1E9DAC6}"/>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583357B2-1051-40BC-9409-F0D84974F52F}" type="presParOf" srcId="{6E485562-2B9C-41DB-B26F-C5C37D120CCC}" destId="{E2D44905-276E-4965-8DE4-0FB72CAC63C7}" srcOrd="0" destOrd="0" presId="urn:microsoft.com/office/officeart/2005/8/layout/chevron1"/>
    <dgm:cxn modelId="{9784E64D-7527-406C-8C51-33B69ECE3BDA}" type="presParOf" srcId="{6E485562-2B9C-41DB-B26F-C5C37D120CCC}" destId="{3E0B122F-3A32-48F8-9015-3FAA1A166DAB}" srcOrd="1" destOrd="0" presId="urn:microsoft.com/office/officeart/2005/8/layout/chevron1"/>
    <dgm:cxn modelId="{D79D152D-16E0-497B-8FDA-ABFC2205BEE1}" type="presParOf" srcId="{6E485562-2B9C-41DB-B26F-C5C37D120CCC}" destId="{C0A8405F-1279-4A16-AC86-53CD11C2F31D}" srcOrd="2"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a:solidFill>
          <a:schemeClr val="accent1">
            <a:hueOff val="0"/>
            <a:satOff val="0"/>
            <a:lumOff val="0"/>
            <a:alpha val="30000"/>
          </a:schemeClr>
        </a:solidFill>
        <a:ln>
          <a:solidFill>
            <a:schemeClr val="lt1">
              <a:hueOff val="0"/>
              <a:satOff val="0"/>
              <a:lumOff val="0"/>
            </a:schemeClr>
          </a:solidFill>
        </a:ln>
      </dgm:spPr>
      <dgm:t>
        <a:bodyPr/>
        <a:lstStyle/>
        <a:p>
          <a:r>
            <a:rPr lang="en-GB" b="1">
              <a:solidFill>
                <a:schemeClr val="tx1">
                  <a:alpha val="50000"/>
                </a:schemeClr>
              </a:solidFill>
            </a:rPr>
            <a:t>Analizar los principales productos y activos de la empresa</a:t>
          </a:r>
          <a:endParaRPr lang="hr-HR" dirty="0">
            <a:solidFill>
              <a:schemeClr val="lt1">
                <a:alpha val="50000"/>
              </a:schemeClr>
            </a:solidFill>
          </a:endParaRP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9EAE529E-48C7-4BF6-A25B-5785711538B0}">
      <dgm:prSet phldrT="[Text]" custT="1"/>
      <dgm:spPr>
        <a:solidFill>
          <a:schemeClr val="accent1">
            <a:hueOff val="0"/>
            <a:satOff val="0"/>
            <a:lumOff val="0"/>
            <a:alpha val="30000"/>
          </a:schemeClr>
        </a:solidFill>
        <a:ln>
          <a:solidFill>
            <a:schemeClr val="lt1">
              <a:hueOff val="0"/>
              <a:satOff val="0"/>
              <a:lumOff val="0"/>
            </a:schemeClr>
          </a:solidFill>
        </a:ln>
      </dgm:spPr>
      <dgm:t>
        <a:bodyPr/>
        <a:lstStyle/>
        <a:p>
          <a:r>
            <a:rPr lang="es-ES" sz="1400" b="1" kern="1200">
              <a:solidFill>
                <a:prstClr val="black">
                  <a:alpha val="50000"/>
                </a:prstClr>
              </a:solidFill>
              <a:latin typeface="Calibri" panose="020F0502020204030204"/>
              <a:ea typeface="+mn-ea"/>
              <a:cs typeface="+mn-cs"/>
            </a:rPr>
            <a:t>Centrarse en las necesidades del cliente</a:t>
          </a:r>
          <a:endParaRPr lang="hr-HR" sz="1400" b="1" kern="1200" dirty="0">
            <a:solidFill>
              <a:prstClr val="black">
                <a:alpha val="50000"/>
              </a:prstClr>
            </a:solidFill>
            <a:latin typeface="Calibri" panose="020F0502020204030204"/>
            <a:ea typeface="+mn-ea"/>
            <a:cs typeface="+mn-cs"/>
          </a:endParaRPr>
        </a:p>
      </dgm:t>
    </dgm:pt>
    <dgm:pt modelId="{08C1CE85-830B-4D56-A135-E9910F080EEA}" type="parTrans" cxnId="{3E167E53-9639-4A18-8B86-9568BC35CF52}">
      <dgm:prSet/>
      <dgm:spPr/>
      <dgm:t>
        <a:bodyPr/>
        <a:lstStyle/>
        <a:p>
          <a:endParaRPr lang="hr-HR"/>
        </a:p>
      </dgm:t>
    </dgm:pt>
    <dgm:pt modelId="{2B62EFDC-2458-4973-802E-F4E8A1E9DAC6}" type="sibTrans" cxnId="{3E167E53-9639-4A18-8B86-9568BC35CF52}">
      <dgm:prSet/>
      <dgm:spPr/>
      <dgm:t>
        <a:bodyPr/>
        <a:lstStyle/>
        <a:p>
          <a:endParaRPr lang="hr-HR"/>
        </a:p>
      </dgm:t>
    </dgm:pt>
    <dgm:pt modelId="{52946A8E-47E6-423A-B556-52674652F7F5}">
      <dgm:prSet phldrT="[Text]"/>
      <dgm:spPr/>
      <dgm:t>
        <a:bodyPr/>
        <a:lstStyle/>
        <a:p>
          <a:r>
            <a:rPr lang="es-ES" b="1">
              <a:solidFill>
                <a:schemeClr val="tx1"/>
              </a:solidFill>
            </a:rPr>
            <a:t>Diseñar un nuevo servicio basado en un producto</a:t>
          </a:r>
          <a:endParaRPr lang="hr-HR" dirty="0"/>
        </a:p>
      </dgm:t>
    </dgm:pt>
    <dgm:pt modelId="{60D0E234-C338-42ED-9BA9-A42B634FE9A4}" type="parTrans" cxnId="{7A6DE7E5-45E1-4856-8BBD-2D3DB97BFBF8}">
      <dgm:prSet/>
      <dgm:spPr/>
      <dgm:t>
        <a:bodyPr/>
        <a:lstStyle/>
        <a:p>
          <a:endParaRPr lang="hr-HR"/>
        </a:p>
      </dgm:t>
    </dgm:pt>
    <dgm:pt modelId="{B7DAA6A4-D634-42BB-BFA2-055E6EA89C53}" type="sibTrans" cxnId="{7A6DE7E5-45E1-4856-8BBD-2D3DB97BFBF8}">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3">
        <dgm:presLayoutVars>
          <dgm:chMax val="0"/>
          <dgm:chPref val="0"/>
          <dgm:bulletEnabled val="1"/>
        </dgm:presLayoutVars>
      </dgm:prSet>
      <dgm:spPr/>
    </dgm:pt>
    <dgm:pt modelId="{3E0B122F-3A32-48F8-9015-3FAA1A166DAB}" type="pres">
      <dgm:prSet presAssocID="{D583D921-031F-425D-BFD2-1D3A98D2D77E}" presName="parTxOnlySpace" presStyleCnt="0"/>
      <dgm:spPr/>
    </dgm:pt>
    <dgm:pt modelId="{C0A8405F-1279-4A16-AC86-53CD11C2F31D}" type="pres">
      <dgm:prSet presAssocID="{9EAE529E-48C7-4BF6-A25B-5785711538B0}" presName="parTxOnly" presStyleLbl="node1" presStyleIdx="1" presStyleCnt="3">
        <dgm:presLayoutVars>
          <dgm:chMax val="0"/>
          <dgm:chPref val="0"/>
          <dgm:bulletEnabled val="1"/>
        </dgm:presLayoutVars>
      </dgm:prSet>
      <dgm:spPr/>
    </dgm:pt>
    <dgm:pt modelId="{2CC4488C-1695-4451-928F-455FFCE31D1A}" type="pres">
      <dgm:prSet presAssocID="{2B62EFDC-2458-4973-802E-F4E8A1E9DAC6}" presName="parTxOnlySpace" presStyleCnt="0"/>
      <dgm:spPr/>
    </dgm:pt>
    <dgm:pt modelId="{64CE9030-87C2-46F1-BAC2-C8BBDD601354}" type="pres">
      <dgm:prSet presAssocID="{52946A8E-47E6-423A-B556-52674652F7F5}" presName="parTxOnly" presStyleLbl="node1" presStyleIdx="2" presStyleCnt="3">
        <dgm:presLayoutVars>
          <dgm:chMax val="0"/>
          <dgm:chPref val="0"/>
          <dgm:bulletEnabled val="1"/>
        </dgm:presLayoutVars>
      </dgm:prSet>
      <dgm:spPr/>
    </dgm:pt>
  </dgm:ptLst>
  <dgm:cxnLst>
    <dgm:cxn modelId="{6DCC5B14-2D4F-4114-B118-599B2B1E260D}" type="presOf" srcId="{52946A8E-47E6-423A-B556-52674652F7F5}" destId="{64CE9030-87C2-46F1-BAC2-C8BBDD601354}" srcOrd="0" destOrd="0" presId="urn:microsoft.com/office/officeart/2005/8/layout/chevron1"/>
    <dgm:cxn modelId="{8E8E4833-FCA0-4247-967C-53CEA6A39D9A}" type="presOf" srcId="{9EAE529E-48C7-4BF6-A25B-5785711538B0}" destId="{C0A8405F-1279-4A16-AC86-53CD11C2F31D}" srcOrd="0" destOrd="0" presId="urn:microsoft.com/office/officeart/2005/8/layout/chevron1"/>
    <dgm:cxn modelId="{30506150-306D-4ACA-A94A-557BA6F68CD9}" type="presOf" srcId="{256CA34A-BB8B-407D-9FF4-A739E0C15ABA}" destId="{6E485562-2B9C-41DB-B26F-C5C37D120CCC}" srcOrd="0" destOrd="0" presId="urn:microsoft.com/office/officeart/2005/8/layout/chevron1"/>
    <dgm:cxn modelId="{3E167E53-9639-4A18-8B86-9568BC35CF52}" srcId="{256CA34A-BB8B-407D-9FF4-A739E0C15ABA}" destId="{9EAE529E-48C7-4BF6-A25B-5785711538B0}" srcOrd="1" destOrd="0" parTransId="{08C1CE85-830B-4D56-A135-E9910F080EEA}" sibTransId="{2B62EFDC-2458-4973-802E-F4E8A1E9DAC6}"/>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7A6DE7E5-45E1-4856-8BBD-2D3DB97BFBF8}" srcId="{256CA34A-BB8B-407D-9FF4-A739E0C15ABA}" destId="{52946A8E-47E6-423A-B556-52674652F7F5}" srcOrd="2" destOrd="0" parTransId="{60D0E234-C338-42ED-9BA9-A42B634FE9A4}" sibTransId="{B7DAA6A4-D634-42BB-BFA2-055E6EA89C53}"/>
    <dgm:cxn modelId="{583357B2-1051-40BC-9409-F0D84974F52F}" type="presParOf" srcId="{6E485562-2B9C-41DB-B26F-C5C37D120CCC}" destId="{E2D44905-276E-4965-8DE4-0FB72CAC63C7}" srcOrd="0" destOrd="0" presId="urn:microsoft.com/office/officeart/2005/8/layout/chevron1"/>
    <dgm:cxn modelId="{9784E64D-7527-406C-8C51-33B69ECE3BDA}" type="presParOf" srcId="{6E485562-2B9C-41DB-B26F-C5C37D120CCC}" destId="{3E0B122F-3A32-48F8-9015-3FAA1A166DAB}" srcOrd="1" destOrd="0" presId="urn:microsoft.com/office/officeart/2005/8/layout/chevron1"/>
    <dgm:cxn modelId="{D79D152D-16E0-497B-8FDA-ABFC2205BEE1}" type="presParOf" srcId="{6E485562-2B9C-41DB-B26F-C5C37D120CCC}" destId="{C0A8405F-1279-4A16-AC86-53CD11C2F31D}" srcOrd="2" destOrd="0" presId="urn:microsoft.com/office/officeart/2005/8/layout/chevron1"/>
    <dgm:cxn modelId="{E68B90C7-33EC-4BCA-A78E-8C76A329DE8C}" type="presParOf" srcId="{6E485562-2B9C-41DB-B26F-C5C37D120CCC}" destId="{2CC4488C-1695-4451-928F-455FFCE31D1A}" srcOrd="3" destOrd="0" presId="urn:microsoft.com/office/officeart/2005/8/layout/chevron1"/>
    <dgm:cxn modelId="{60DF5929-FF82-40F4-92E0-0FFF4841CA08}" type="presParOf" srcId="{6E485562-2B9C-41DB-B26F-C5C37D120CCC}" destId="{64CE9030-87C2-46F1-BAC2-C8BBDD601354}"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6CA34A-BB8B-407D-9FF4-A739E0C15ABA}" type="doc">
      <dgm:prSet loTypeId="urn:microsoft.com/office/officeart/2005/8/layout/chevron1" loCatId="process" qsTypeId="urn:microsoft.com/office/officeart/2005/8/quickstyle/simple1" qsCatId="simple" csTypeId="urn:microsoft.com/office/officeart/2005/8/colors/accent1_2" csCatId="accent1" phldr="1"/>
      <dgm:spPr/>
    </dgm:pt>
    <dgm:pt modelId="{4DB16887-130B-4AA3-8D61-D17741D4B389}">
      <dgm:prSet phldrT="[Text]"/>
      <dgm:spPr>
        <a:solidFill>
          <a:schemeClr val="accent1">
            <a:hueOff val="0"/>
            <a:satOff val="0"/>
            <a:lumOff val="0"/>
            <a:alpha val="30000"/>
          </a:schemeClr>
        </a:solidFill>
      </dgm:spPr>
      <dgm:t>
        <a:bodyPr/>
        <a:lstStyle/>
        <a:p>
          <a:r>
            <a:rPr lang="en-GB" b="1">
              <a:solidFill>
                <a:schemeClr val="tx1">
                  <a:alpha val="50000"/>
                </a:schemeClr>
              </a:solidFill>
            </a:rPr>
            <a:t>Analizar los principales productos y activos de la empresa</a:t>
          </a:r>
          <a:endParaRPr lang="hr-HR" dirty="0">
            <a:solidFill>
              <a:schemeClr val="lt1">
                <a:alpha val="50000"/>
              </a:schemeClr>
            </a:solidFill>
          </a:endParaRPr>
        </a:p>
      </dgm:t>
    </dgm:pt>
    <dgm:pt modelId="{52FC4143-8000-40DD-B63B-B45F2A790A7F}" type="parTrans" cxnId="{FAB81CB5-01D2-43FE-9F66-818B1011CE7C}">
      <dgm:prSet/>
      <dgm:spPr/>
      <dgm:t>
        <a:bodyPr/>
        <a:lstStyle/>
        <a:p>
          <a:endParaRPr lang="hr-HR"/>
        </a:p>
      </dgm:t>
    </dgm:pt>
    <dgm:pt modelId="{D583D921-031F-425D-BFD2-1D3A98D2D77E}" type="sibTrans" cxnId="{FAB81CB5-01D2-43FE-9F66-818B1011CE7C}">
      <dgm:prSet/>
      <dgm:spPr/>
      <dgm:t>
        <a:bodyPr/>
        <a:lstStyle/>
        <a:p>
          <a:endParaRPr lang="hr-HR"/>
        </a:p>
      </dgm:t>
    </dgm:pt>
    <dgm:pt modelId="{9EAE529E-48C7-4BF6-A25B-5785711538B0}">
      <dgm:prSet phldrT="[Text]" custT="1"/>
      <dgm:spPr>
        <a:solidFill>
          <a:schemeClr val="accent1">
            <a:hueOff val="0"/>
            <a:satOff val="0"/>
            <a:lumOff val="0"/>
            <a:alpha val="30000"/>
          </a:schemeClr>
        </a:solidFill>
      </dgm:spPr>
      <dgm:t>
        <a:bodyPr/>
        <a:lstStyle/>
        <a:p>
          <a:r>
            <a:rPr lang="es-ES" sz="1200" b="1" kern="1200">
              <a:solidFill>
                <a:prstClr val="black">
                  <a:alpha val="50000"/>
                </a:prstClr>
              </a:solidFill>
              <a:latin typeface="Calibri" panose="020F0502020204030204"/>
              <a:ea typeface="+mn-ea"/>
              <a:cs typeface="+mn-cs"/>
            </a:rPr>
            <a:t>Centrarse en las necesidades del cliente</a:t>
          </a:r>
          <a:endParaRPr lang="hr-HR" sz="1200" b="1" kern="1200" dirty="0">
            <a:solidFill>
              <a:prstClr val="black">
                <a:alpha val="50000"/>
              </a:prstClr>
            </a:solidFill>
            <a:latin typeface="Calibri" panose="020F0502020204030204"/>
            <a:ea typeface="+mn-ea"/>
            <a:cs typeface="+mn-cs"/>
          </a:endParaRPr>
        </a:p>
      </dgm:t>
    </dgm:pt>
    <dgm:pt modelId="{08C1CE85-830B-4D56-A135-E9910F080EEA}" type="parTrans" cxnId="{3E167E53-9639-4A18-8B86-9568BC35CF52}">
      <dgm:prSet/>
      <dgm:spPr/>
      <dgm:t>
        <a:bodyPr/>
        <a:lstStyle/>
        <a:p>
          <a:endParaRPr lang="hr-HR"/>
        </a:p>
      </dgm:t>
    </dgm:pt>
    <dgm:pt modelId="{2B62EFDC-2458-4973-802E-F4E8A1E9DAC6}" type="sibTrans" cxnId="{3E167E53-9639-4A18-8B86-9568BC35CF52}">
      <dgm:prSet/>
      <dgm:spPr/>
      <dgm:t>
        <a:bodyPr/>
        <a:lstStyle/>
        <a:p>
          <a:endParaRPr lang="hr-HR"/>
        </a:p>
      </dgm:t>
    </dgm:pt>
    <dgm:pt modelId="{52946A8E-47E6-423A-B556-52674652F7F5}">
      <dgm:prSet phldrT="[Text]" custT="1"/>
      <dgm:spPr>
        <a:solidFill>
          <a:schemeClr val="accent1">
            <a:hueOff val="0"/>
            <a:satOff val="0"/>
            <a:lumOff val="0"/>
            <a:alpha val="30000"/>
          </a:schemeClr>
        </a:solidFill>
      </dgm:spPr>
      <dgm:t>
        <a:bodyPr/>
        <a:lstStyle/>
        <a:p>
          <a:pPr marL="0" lvl="0" indent="0" algn="ctr" defTabSz="533400">
            <a:lnSpc>
              <a:spcPct val="90000"/>
            </a:lnSpc>
            <a:spcBef>
              <a:spcPct val="0"/>
            </a:spcBef>
            <a:spcAft>
              <a:spcPct val="35000"/>
            </a:spcAft>
            <a:buNone/>
          </a:pPr>
          <a:r>
            <a:rPr lang="es-ES" sz="1200" b="1" kern="1200">
              <a:solidFill>
                <a:prstClr val="black">
                  <a:alpha val="50000"/>
                </a:prstClr>
              </a:solidFill>
              <a:latin typeface="Calibri" panose="020F0502020204030204"/>
              <a:ea typeface="+mn-ea"/>
              <a:cs typeface="+mn-cs"/>
            </a:rPr>
            <a:t>Diseñar un nuevo servicio basado en un producto</a:t>
          </a:r>
          <a:endParaRPr lang="hr-HR" sz="1200" b="1" kern="1200" dirty="0">
            <a:solidFill>
              <a:prstClr val="black">
                <a:alpha val="50000"/>
              </a:prstClr>
            </a:solidFill>
            <a:latin typeface="Calibri" panose="020F0502020204030204"/>
            <a:ea typeface="+mn-ea"/>
            <a:cs typeface="+mn-cs"/>
          </a:endParaRPr>
        </a:p>
      </dgm:t>
    </dgm:pt>
    <dgm:pt modelId="{60D0E234-C338-42ED-9BA9-A42B634FE9A4}" type="parTrans" cxnId="{7A6DE7E5-45E1-4856-8BBD-2D3DB97BFBF8}">
      <dgm:prSet/>
      <dgm:spPr/>
      <dgm:t>
        <a:bodyPr/>
        <a:lstStyle/>
        <a:p>
          <a:endParaRPr lang="hr-HR"/>
        </a:p>
      </dgm:t>
    </dgm:pt>
    <dgm:pt modelId="{B7DAA6A4-D634-42BB-BFA2-055E6EA89C53}" type="sibTrans" cxnId="{7A6DE7E5-45E1-4856-8BBD-2D3DB97BFBF8}">
      <dgm:prSet/>
      <dgm:spPr/>
      <dgm:t>
        <a:bodyPr/>
        <a:lstStyle/>
        <a:p>
          <a:endParaRPr lang="hr-HR"/>
        </a:p>
      </dgm:t>
    </dgm:pt>
    <dgm:pt modelId="{CCEE872A-6F37-41EB-AC0A-6A9445FB5E7E}">
      <dgm:prSet/>
      <dgm:spPr/>
      <dgm:t>
        <a:bodyPr/>
        <a:lstStyle/>
        <a:p>
          <a:r>
            <a:rPr lang="es-ES" b="1">
              <a:solidFill>
                <a:schemeClr val="tx1"/>
              </a:solidFill>
            </a:rPr>
            <a:t>Introducir el nuevo servicio</a:t>
          </a:r>
          <a:endParaRPr lang="hr-HR" b="1" dirty="0">
            <a:solidFill>
              <a:schemeClr val="tx1"/>
            </a:solidFill>
          </a:endParaRPr>
        </a:p>
      </dgm:t>
    </dgm:pt>
    <dgm:pt modelId="{32E381B8-CF76-4A6D-A0AD-906E97A2FE1A}" type="parTrans" cxnId="{026008AF-6C41-4F4D-BFC4-E2A2F73143C1}">
      <dgm:prSet/>
      <dgm:spPr/>
      <dgm:t>
        <a:bodyPr/>
        <a:lstStyle/>
        <a:p>
          <a:endParaRPr lang="hr-HR"/>
        </a:p>
      </dgm:t>
    </dgm:pt>
    <dgm:pt modelId="{204A7633-6FCC-40AD-82D0-32B710DA0212}" type="sibTrans" cxnId="{026008AF-6C41-4F4D-BFC4-E2A2F73143C1}">
      <dgm:prSet/>
      <dgm:spPr/>
      <dgm:t>
        <a:bodyPr/>
        <a:lstStyle/>
        <a:p>
          <a:endParaRPr lang="hr-HR"/>
        </a:p>
      </dgm:t>
    </dgm:pt>
    <dgm:pt modelId="{6E485562-2B9C-41DB-B26F-C5C37D120CCC}" type="pres">
      <dgm:prSet presAssocID="{256CA34A-BB8B-407D-9FF4-A739E0C15ABA}" presName="Name0" presStyleCnt="0">
        <dgm:presLayoutVars>
          <dgm:dir/>
          <dgm:animLvl val="lvl"/>
          <dgm:resizeHandles val="exact"/>
        </dgm:presLayoutVars>
      </dgm:prSet>
      <dgm:spPr/>
    </dgm:pt>
    <dgm:pt modelId="{E2D44905-276E-4965-8DE4-0FB72CAC63C7}" type="pres">
      <dgm:prSet presAssocID="{4DB16887-130B-4AA3-8D61-D17741D4B389}" presName="parTxOnly" presStyleLbl="node1" presStyleIdx="0" presStyleCnt="4">
        <dgm:presLayoutVars>
          <dgm:chMax val="0"/>
          <dgm:chPref val="0"/>
          <dgm:bulletEnabled val="1"/>
        </dgm:presLayoutVars>
      </dgm:prSet>
      <dgm:spPr/>
    </dgm:pt>
    <dgm:pt modelId="{3E0B122F-3A32-48F8-9015-3FAA1A166DAB}" type="pres">
      <dgm:prSet presAssocID="{D583D921-031F-425D-BFD2-1D3A98D2D77E}" presName="parTxOnlySpace" presStyleCnt="0"/>
      <dgm:spPr/>
    </dgm:pt>
    <dgm:pt modelId="{C0A8405F-1279-4A16-AC86-53CD11C2F31D}" type="pres">
      <dgm:prSet presAssocID="{9EAE529E-48C7-4BF6-A25B-5785711538B0}" presName="parTxOnly" presStyleLbl="node1" presStyleIdx="1" presStyleCnt="4">
        <dgm:presLayoutVars>
          <dgm:chMax val="0"/>
          <dgm:chPref val="0"/>
          <dgm:bulletEnabled val="1"/>
        </dgm:presLayoutVars>
      </dgm:prSet>
      <dgm:spPr/>
    </dgm:pt>
    <dgm:pt modelId="{2CC4488C-1695-4451-928F-455FFCE31D1A}" type="pres">
      <dgm:prSet presAssocID="{2B62EFDC-2458-4973-802E-F4E8A1E9DAC6}" presName="parTxOnlySpace" presStyleCnt="0"/>
      <dgm:spPr/>
    </dgm:pt>
    <dgm:pt modelId="{64CE9030-87C2-46F1-BAC2-C8BBDD601354}" type="pres">
      <dgm:prSet presAssocID="{52946A8E-47E6-423A-B556-52674652F7F5}" presName="parTxOnly" presStyleLbl="node1" presStyleIdx="2" presStyleCnt="4">
        <dgm:presLayoutVars>
          <dgm:chMax val="0"/>
          <dgm:chPref val="0"/>
          <dgm:bulletEnabled val="1"/>
        </dgm:presLayoutVars>
      </dgm:prSet>
      <dgm:spPr/>
    </dgm:pt>
    <dgm:pt modelId="{827EA804-5065-49B4-B35C-F42F52257B16}" type="pres">
      <dgm:prSet presAssocID="{B7DAA6A4-D634-42BB-BFA2-055E6EA89C53}" presName="parTxOnlySpace" presStyleCnt="0"/>
      <dgm:spPr/>
    </dgm:pt>
    <dgm:pt modelId="{15EB451A-42C1-4A03-B241-1E051E7D0DD2}" type="pres">
      <dgm:prSet presAssocID="{CCEE872A-6F37-41EB-AC0A-6A9445FB5E7E}" presName="parTxOnly" presStyleLbl="node1" presStyleIdx="3" presStyleCnt="4">
        <dgm:presLayoutVars>
          <dgm:chMax val="0"/>
          <dgm:chPref val="0"/>
          <dgm:bulletEnabled val="1"/>
        </dgm:presLayoutVars>
      </dgm:prSet>
      <dgm:spPr/>
    </dgm:pt>
  </dgm:ptLst>
  <dgm:cxnLst>
    <dgm:cxn modelId="{6DCC5B14-2D4F-4114-B118-599B2B1E260D}" type="presOf" srcId="{52946A8E-47E6-423A-B556-52674652F7F5}" destId="{64CE9030-87C2-46F1-BAC2-C8BBDD601354}" srcOrd="0" destOrd="0" presId="urn:microsoft.com/office/officeart/2005/8/layout/chevron1"/>
    <dgm:cxn modelId="{8E8E4833-FCA0-4247-967C-53CEA6A39D9A}" type="presOf" srcId="{9EAE529E-48C7-4BF6-A25B-5785711538B0}" destId="{C0A8405F-1279-4A16-AC86-53CD11C2F31D}" srcOrd="0" destOrd="0" presId="urn:microsoft.com/office/officeart/2005/8/layout/chevron1"/>
    <dgm:cxn modelId="{30506150-306D-4ACA-A94A-557BA6F68CD9}" type="presOf" srcId="{256CA34A-BB8B-407D-9FF4-A739E0C15ABA}" destId="{6E485562-2B9C-41DB-B26F-C5C37D120CCC}" srcOrd="0" destOrd="0" presId="urn:microsoft.com/office/officeart/2005/8/layout/chevron1"/>
    <dgm:cxn modelId="{3E167E53-9639-4A18-8B86-9568BC35CF52}" srcId="{256CA34A-BB8B-407D-9FF4-A739E0C15ABA}" destId="{9EAE529E-48C7-4BF6-A25B-5785711538B0}" srcOrd="1" destOrd="0" parTransId="{08C1CE85-830B-4D56-A135-E9910F080EEA}" sibTransId="{2B62EFDC-2458-4973-802E-F4E8A1E9DAC6}"/>
    <dgm:cxn modelId="{026008AF-6C41-4F4D-BFC4-E2A2F73143C1}" srcId="{256CA34A-BB8B-407D-9FF4-A739E0C15ABA}" destId="{CCEE872A-6F37-41EB-AC0A-6A9445FB5E7E}" srcOrd="3" destOrd="0" parTransId="{32E381B8-CF76-4A6D-A0AD-906E97A2FE1A}" sibTransId="{204A7633-6FCC-40AD-82D0-32B710DA0212}"/>
    <dgm:cxn modelId="{FAB81CB5-01D2-43FE-9F66-818B1011CE7C}" srcId="{256CA34A-BB8B-407D-9FF4-A739E0C15ABA}" destId="{4DB16887-130B-4AA3-8D61-D17741D4B389}" srcOrd="0" destOrd="0" parTransId="{52FC4143-8000-40DD-B63B-B45F2A790A7F}" sibTransId="{D583D921-031F-425D-BFD2-1D3A98D2D77E}"/>
    <dgm:cxn modelId="{E67DE1D3-FBCB-4BBE-8CEE-081688BFBAA1}" type="presOf" srcId="{4DB16887-130B-4AA3-8D61-D17741D4B389}" destId="{E2D44905-276E-4965-8DE4-0FB72CAC63C7}" srcOrd="0" destOrd="0" presId="urn:microsoft.com/office/officeart/2005/8/layout/chevron1"/>
    <dgm:cxn modelId="{91D4F9E0-25F4-454C-AC0D-77A03E587C31}" type="presOf" srcId="{CCEE872A-6F37-41EB-AC0A-6A9445FB5E7E}" destId="{15EB451A-42C1-4A03-B241-1E051E7D0DD2}" srcOrd="0" destOrd="0" presId="urn:microsoft.com/office/officeart/2005/8/layout/chevron1"/>
    <dgm:cxn modelId="{7A6DE7E5-45E1-4856-8BBD-2D3DB97BFBF8}" srcId="{256CA34A-BB8B-407D-9FF4-A739E0C15ABA}" destId="{52946A8E-47E6-423A-B556-52674652F7F5}" srcOrd="2" destOrd="0" parTransId="{60D0E234-C338-42ED-9BA9-A42B634FE9A4}" sibTransId="{B7DAA6A4-D634-42BB-BFA2-055E6EA89C53}"/>
    <dgm:cxn modelId="{583357B2-1051-40BC-9409-F0D84974F52F}" type="presParOf" srcId="{6E485562-2B9C-41DB-B26F-C5C37D120CCC}" destId="{E2D44905-276E-4965-8DE4-0FB72CAC63C7}" srcOrd="0" destOrd="0" presId="urn:microsoft.com/office/officeart/2005/8/layout/chevron1"/>
    <dgm:cxn modelId="{9784E64D-7527-406C-8C51-33B69ECE3BDA}" type="presParOf" srcId="{6E485562-2B9C-41DB-B26F-C5C37D120CCC}" destId="{3E0B122F-3A32-48F8-9015-3FAA1A166DAB}" srcOrd="1" destOrd="0" presId="urn:microsoft.com/office/officeart/2005/8/layout/chevron1"/>
    <dgm:cxn modelId="{D79D152D-16E0-497B-8FDA-ABFC2205BEE1}" type="presParOf" srcId="{6E485562-2B9C-41DB-B26F-C5C37D120CCC}" destId="{C0A8405F-1279-4A16-AC86-53CD11C2F31D}" srcOrd="2" destOrd="0" presId="urn:microsoft.com/office/officeart/2005/8/layout/chevron1"/>
    <dgm:cxn modelId="{E68B90C7-33EC-4BCA-A78E-8C76A329DE8C}" type="presParOf" srcId="{6E485562-2B9C-41DB-B26F-C5C37D120CCC}" destId="{2CC4488C-1695-4451-928F-455FFCE31D1A}" srcOrd="3" destOrd="0" presId="urn:microsoft.com/office/officeart/2005/8/layout/chevron1"/>
    <dgm:cxn modelId="{60DF5929-FF82-40F4-92E0-0FFF4841CA08}" type="presParOf" srcId="{6E485562-2B9C-41DB-B26F-C5C37D120CCC}" destId="{64CE9030-87C2-46F1-BAC2-C8BBDD601354}" srcOrd="4" destOrd="0" presId="urn:microsoft.com/office/officeart/2005/8/layout/chevron1"/>
    <dgm:cxn modelId="{11F8EAA9-4D53-44C3-B59C-E57BEABACE0F}" type="presParOf" srcId="{6E485562-2B9C-41DB-B26F-C5C37D120CCC}" destId="{827EA804-5065-49B4-B35C-F42F52257B16}" srcOrd="5" destOrd="0" presId="urn:microsoft.com/office/officeart/2005/8/layout/chevron1"/>
    <dgm:cxn modelId="{5314625B-EF3B-4C83-8C23-1DCEFB231D1D}" type="presParOf" srcId="{6E485562-2B9C-41DB-B26F-C5C37D120CCC}" destId="{15EB451A-42C1-4A03-B241-1E051E7D0DD2}" srcOrd="6"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custT="1"/>
      <dgm:spPr/>
      <dgm:t>
        <a:bodyPr/>
        <a:lstStyle/>
        <a:p>
          <a:r>
            <a:rPr lang="en-US" sz="1300" noProof="0"/>
            <a:t>Unidad </a:t>
          </a:r>
          <a:r>
            <a:rPr lang="en-US" sz="1300" noProof="0" dirty="0"/>
            <a:t>1</a:t>
          </a:r>
        </a:p>
      </dgm:t>
    </dgm:pt>
    <dgm:pt modelId="{A4499F8F-8C98-4F22-9390-38711BCBAAE2}" type="parTrans" cxnId="{699FF731-067A-414C-87FE-CB60620F8569}">
      <dgm:prSet/>
      <dgm:spPr/>
      <dgm:t>
        <a:bodyPr/>
        <a:lstStyle/>
        <a:p>
          <a:endParaRPr lang="es-ES" sz="1300"/>
        </a:p>
      </dgm:t>
    </dgm:pt>
    <dgm:pt modelId="{C29B2F6D-2BFD-4ACD-96BB-CE9968F61031}" type="sibTrans" cxnId="{699FF731-067A-414C-87FE-CB60620F8569}">
      <dgm:prSet/>
      <dgm:spPr/>
      <dgm:t>
        <a:bodyPr/>
        <a:lstStyle/>
        <a:p>
          <a:endParaRPr lang="es-ES" sz="1300"/>
        </a:p>
      </dgm:t>
    </dgm:pt>
    <dgm:pt modelId="{70ED07A8-1925-4E2A-A3F7-588056F8DA59}">
      <dgm:prSet phldrT="[Texto]" custT="1"/>
      <dgm:spPr/>
      <dgm:t>
        <a:bodyPr/>
        <a:lstStyle/>
        <a:p>
          <a:r>
            <a:rPr lang="es-ES" sz="1300"/>
            <a:t>La servitización es la transformación de productos o recursos en servicios, es decir, la venta de soluciones en lugar de productos. </a:t>
          </a:r>
          <a:endParaRPr lang="en-US" sz="1300" noProof="0" dirty="0">
            <a:solidFill>
              <a:srgbClr val="404040"/>
            </a:solidFill>
          </a:endParaRPr>
        </a:p>
      </dgm:t>
    </dgm:pt>
    <dgm:pt modelId="{BA2AA8D9-8A0B-4C44-AC4A-E229D520682F}" type="parTrans" cxnId="{27E4206D-420D-4A44-8E3D-381C32007183}">
      <dgm:prSet/>
      <dgm:spPr/>
      <dgm:t>
        <a:bodyPr/>
        <a:lstStyle/>
        <a:p>
          <a:endParaRPr lang="es-ES" sz="1300"/>
        </a:p>
      </dgm:t>
    </dgm:pt>
    <dgm:pt modelId="{358BC604-4285-4A45-AB42-ABED8F39E3D2}" type="sibTrans" cxnId="{27E4206D-420D-4A44-8E3D-381C32007183}">
      <dgm:prSet/>
      <dgm:spPr/>
      <dgm:t>
        <a:bodyPr/>
        <a:lstStyle/>
        <a:p>
          <a:endParaRPr lang="es-ES" sz="1300"/>
        </a:p>
      </dgm:t>
    </dgm:pt>
    <dgm:pt modelId="{929949F9-6708-4738-9713-C14A3F26FEC8}">
      <dgm:prSet phldrT="[Texto]" custT="1"/>
      <dgm:spPr/>
      <dgm:t>
        <a:bodyPr/>
        <a:lstStyle/>
        <a:p>
          <a:r>
            <a:rPr lang="en-US" sz="1300" noProof="0"/>
            <a:t>Unidad </a:t>
          </a:r>
          <a:r>
            <a:rPr lang="en-US" sz="1300" noProof="0" dirty="0"/>
            <a:t>2</a:t>
          </a:r>
        </a:p>
      </dgm:t>
    </dgm:pt>
    <dgm:pt modelId="{0F7E1A38-7E70-42A4-AF68-F54EB88D3B4D}" type="parTrans" cxnId="{8AA7AEF0-2C43-4D1F-9795-3D7C3DEEEFE8}">
      <dgm:prSet/>
      <dgm:spPr/>
      <dgm:t>
        <a:bodyPr/>
        <a:lstStyle/>
        <a:p>
          <a:endParaRPr lang="es-ES" sz="1300"/>
        </a:p>
      </dgm:t>
    </dgm:pt>
    <dgm:pt modelId="{ADF06A4A-9857-42CF-BDD4-187E89F55B3D}" type="sibTrans" cxnId="{8AA7AEF0-2C43-4D1F-9795-3D7C3DEEEFE8}">
      <dgm:prSet/>
      <dgm:spPr/>
      <dgm:t>
        <a:bodyPr/>
        <a:lstStyle/>
        <a:p>
          <a:endParaRPr lang="es-ES" sz="1300"/>
        </a:p>
      </dgm:t>
    </dgm:pt>
    <dgm:pt modelId="{8A584B21-BCB2-43BB-B64C-7B360D83A862}">
      <dgm:prSet phldrT="[Texto]" custT="1"/>
      <dgm:spPr/>
      <dgm:t>
        <a:bodyPr/>
        <a:lstStyle/>
        <a:p>
          <a:r>
            <a:rPr lang="es-ES" sz="1300"/>
            <a:t>La Metodología de Innovación de Servicios es una forma cómoda para que las MiPymes creen servicios innovadores basados en productos.</a:t>
          </a:r>
          <a:endParaRPr lang="en-US" sz="1300" noProof="0" dirty="0">
            <a:solidFill>
              <a:srgbClr val="404040"/>
            </a:solidFill>
          </a:endParaRPr>
        </a:p>
      </dgm:t>
    </dgm:pt>
    <dgm:pt modelId="{425E6093-9D9F-4D0D-AF39-692D3F01524A}" type="parTrans" cxnId="{FDC28727-7F33-4001-87F1-D5F76940E233}">
      <dgm:prSet/>
      <dgm:spPr/>
      <dgm:t>
        <a:bodyPr/>
        <a:lstStyle/>
        <a:p>
          <a:endParaRPr lang="es-ES" sz="1300"/>
        </a:p>
      </dgm:t>
    </dgm:pt>
    <dgm:pt modelId="{E714A1FB-4DC7-477F-B50F-618EF34C0C2D}" type="sibTrans" cxnId="{FDC28727-7F33-4001-87F1-D5F76940E233}">
      <dgm:prSet/>
      <dgm:spPr/>
      <dgm:t>
        <a:bodyPr/>
        <a:lstStyle/>
        <a:p>
          <a:endParaRPr lang="es-ES" sz="1300"/>
        </a:p>
      </dgm:t>
    </dgm:pt>
    <dgm:pt modelId="{34A61327-4E4D-443A-94A3-4D33A6D7D0E3}">
      <dgm:prSet phldrT="[Texto]" custT="1"/>
      <dgm:spPr/>
      <dgm:t>
        <a:bodyPr/>
        <a:lstStyle/>
        <a:p>
          <a:r>
            <a:rPr lang="en-US" sz="1300" noProof="0"/>
            <a:t>Unidad </a:t>
          </a:r>
          <a:r>
            <a:rPr lang="en-US" sz="1300" noProof="0" dirty="0"/>
            <a:t>3</a:t>
          </a:r>
        </a:p>
      </dgm:t>
    </dgm:pt>
    <dgm:pt modelId="{0665347B-7D2F-4FC9-8F56-11EF493E60CA}" type="parTrans" cxnId="{0E3B2469-9480-4EB9-BE55-3DADE7F10448}">
      <dgm:prSet/>
      <dgm:spPr/>
      <dgm:t>
        <a:bodyPr/>
        <a:lstStyle/>
        <a:p>
          <a:endParaRPr lang="es-ES" sz="1300"/>
        </a:p>
      </dgm:t>
    </dgm:pt>
    <dgm:pt modelId="{3D975020-5312-4030-8AA0-75C64DC3CF4E}" type="sibTrans" cxnId="{0E3B2469-9480-4EB9-BE55-3DADE7F10448}">
      <dgm:prSet/>
      <dgm:spPr/>
      <dgm:t>
        <a:bodyPr/>
        <a:lstStyle/>
        <a:p>
          <a:endParaRPr lang="es-ES" sz="1300"/>
        </a:p>
      </dgm:t>
    </dgm:pt>
    <dgm:pt modelId="{70B3BB73-755C-4FB7-9365-2CA8C05F6DBE}">
      <dgm:prSet phldrT="[Texto]" custT="1"/>
      <dgm:spPr/>
      <dgm:t>
        <a:bodyPr/>
        <a:lstStyle/>
        <a:p>
          <a:r>
            <a:rPr lang="es-ES" sz="1300"/>
            <a:t>La servitización aporta importantes beneficios tanto a la empresa como a su cliente.</a:t>
          </a:r>
          <a:endParaRPr lang="en-US" sz="1300" noProof="0" dirty="0">
            <a:solidFill>
              <a:srgbClr val="404040"/>
            </a:solidFill>
          </a:endParaRPr>
        </a:p>
      </dgm:t>
    </dgm:pt>
    <dgm:pt modelId="{6A957AE3-DB95-46DC-BEBA-284EA4FD37FD}" type="parTrans" cxnId="{161FFABF-BCBE-4DE8-A77B-72EAA0E776D9}">
      <dgm:prSet/>
      <dgm:spPr/>
      <dgm:t>
        <a:bodyPr/>
        <a:lstStyle/>
        <a:p>
          <a:endParaRPr lang="es-ES" sz="1300"/>
        </a:p>
      </dgm:t>
    </dgm:pt>
    <dgm:pt modelId="{8435039D-A6D3-4E9E-AB8B-A8429F8247C4}" type="sibTrans" cxnId="{161FFABF-BCBE-4DE8-A77B-72EAA0E776D9}">
      <dgm:prSet/>
      <dgm:spPr/>
      <dgm:t>
        <a:bodyPr/>
        <a:lstStyle/>
        <a:p>
          <a:endParaRPr lang="es-ES" sz="1300"/>
        </a:p>
      </dgm:t>
    </dgm:pt>
    <dgm:pt modelId="{94A2D47C-4028-4849-A507-976E47C8C796}">
      <dgm:prSet custT="1"/>
      <dgm:spPr/>
      <dgm:t>
        <a:bodyPr/>
        <a:lstStyle/>
        <a:p>
          <a:pPr>
            <a:buFont typeface="Symbol" panose="05050102010706020507" pitchFamily="18" charset="2"/>
            <a:buChar char=""/>
          </a:pPr>
          <a:r>
            <a:rPr lang="es-ES" sz="1300"/>
            <a:t>La servitización es una oportunidad también para las MiPymes, ya que son más ágiles y flexibles a la hora de cambiar el rumbo del negocio.</a:t>
          </a:r>
          <a:endParaRPr lang="en-GB" sz="1300"/>
        </a:p>
      </dgm:t>
    </dgm:pt>
    <dgm:pt modelId="{3272A9FD-D5F9-4DE2-A9CA-1411F1134C5D}" type="parTrans" cxnId="{D91245B2-4B61-4379-8531-CCD9412B51AC}">
      <dgm:prSet/>
      <dgm:spPr/>
      <dgm:t>
        <a:bodyPr/>
        <a:lstStyle/>
        <a:p>
          <a:endParaRPr lang="en-GB"/>
        </a:p>
      </dgm:t>
    </dgm:pt>
    <dgm:pt modelId="{6388A8D7-233F-4DCB-8C2A-F89938F5B0C9}" type="sibTrans" cxnId="{D91245B2-4B61-4379-8531-CCD9412B51AC}">
      <dgm:prSet/>
      <dgm:spPr/>
      <dgm:t>
        <a:bodyPr/>
        <a:lstStyle/>
        <a:p>
          <a:endParaRPr lang="en-GB"/>
        </a:p>
      </dgm:t>
    </dgm:pt>
    <dgm:pt modelId="{B75E7CB9-DE27-4708-BBB9-3FA75FC9E5F0}">
      <dgm:prSet custT="1"/>
      <dgm:spPr/>
      <dgm:t>
        <a:bodyPr/>
        <a:lstStyle/>
        <a:p>
          <a:pPr>
            <a:buFont typeface="Symbol" panose="05050102010706020507" pitchFamily="18" charset="2"/>
            <a:buChar char=""/>
          </a:pPr>
          <a:r>
            <a:rPr lang="es-ES" sz="1300"/>
            <a:t>Se despliega en 4 fases guiando a las MiPyme a través del descubrimiento del cliente y el diseño de un servicio deseable.</a:t>
          </a:r>
          <a:endParaRPr lang="en-GB" sz="1300"/>
        </a:p>
      </dgm:t>
    </dgm:pt>
    <dgm:pt modelId="{7B3DCD64-FA78-42DA-9A4A-D7AF2EC7D5C6}" type="parTrans" cxnId="{4E5A4AD3-48BF-430E-A762-0EECBE7150A7}">
      <dgm:prSet/>
      <dgm:spPr/>
      <dgm:t>
        <a:bodyPr/>
        <a:lstStyle/>
        <a:p>
          <a:endParaRPr lang="en-GB"/>
        </a:p>
      </dgm:t>
    </dgm:pt>
    <dgm:pt modelId="{3F4EBF79-0B3D-4525-9BF7-9DDE2FE36348}" type="sibTrans" cxnId="{4E5A4AD3-48BF-430E-A762-0EECBE7150A7}">
      <dgm:prSet/>
      <dgm:spPr/>
      <dgm:t>
        <a:bodyPr/>
        <a:lstStyle/>
        <a:p>
          <a:endParaRPr lang="en-GB"/>
        </a:p>
      </dgm:t>
    </dgm:pt>
    <dgm:pt modelId="{326CA33E-E8C9-40B9-BBB3-FACF4B9E1888}">
      <dgm:prSet custT="1"/>
      <dgm:spPr/>
      <dgm:t>
        <a:bodyPr/>
        <a:lstStyle/>
        <a:p>
          <a:pPr>
            <a:buFont typeface="Symbol" panose="05050102010706020507" pitchFamily="18" charset="2"/>
            <a:buChar char=""/>
          </a:pPr>
          <a:r>
            <a:rPr lang="es-ES" sz="1300"/>
            <a:t>La servitización fomenta la digitalización de las MiPymes creando nuevas fuentes de ingresos basadas en productos digitalizados y maximiza el potencial de las nuevas tecnologías.</a:t>
          </a:r>
          <a:endParaRPr lang="en-GB" sz="1300"/>
        </a:p>
      </dgm:t>
    </dgm:pt>
    <dgm:pt modelId="{73205D26-B3C3-4C22-9B76-D81EB484264B}" type="parTrans" cxnId="{7A3E2CA1-BB27-4860-9BD4-BBCFC9E89A85}">
      <dgm:prSet/>
      <dgm:spPr/>
      <dgm:t>
        <a:bodyPr/>
        <a:lstStyle/>
        <a:p>
          <a:endParaRPr lang="en-GB"/>
        </a:p>
      </dgm:t>
    </dgm:pt>
    <dgm:pt modelId="{16B4BFB5-C27E-4FF0-B382-543E2E9A3C37}" type="sibTrans" cxnId="{7A3E2CA1-BB27-4860-9BD4-BBCFC9E89A85}">
      <dgm:prSet/>
      <dgm:spPr/>
      <dgm:t>
        <a:bodyPr/>
        <a:lstStyle/>
        <a:p>
          <a:endParaRPr lang="en-GB"/>
        </a:p>
      </dgm:t>
    </dgm:pt>
    <dgm:pt modelId="{5DFEB9C2-F423-428C-87FA-9835DD2C8664}">
      <dgm:prSet custT="1"/>
      <dgm:spPr/>
      <dgm:t>
        <a:bodyPr/>
        <a:lstStyle/>
        <a:p>
          <a:r>
            <a:rPr lang="es-ES" sz="1300"/>
            <a:t>La servitización conduce a una utilización más eficiente de los recursos y a un mejor consumo de energía, por lo que mejora el comportamiento medioambiental.</a:t>
          </a:r>
          <a:endParaRPr lang="en-GB" sz="1300"/>
        </a:p>
      </dgm:t>
    </dgm:pt>
    <dgm:pt modelId="{803100B0-49CF-4D1C-8BCD-855977EA5D4A}" type="parTrans" cxnId="{CDACDE0D-F7BB-44AF-B3FF-C1BC421DAD5C}">
      <dgm:prSet/>
      <dgm:spPr/>
      <dgm:t>
        <a:bodyPr/>
        <a:lstStyle/>
        <a:p>
          <a:endParaRPr lang="en-GB"/>
        </a:p>
      </dgm:t>
    </dgm:pt>
    <dgm:pt modelId="{A5759A4D-3594-423D-91F7-D37BDECA3B19}" type="sibTrans" cxnId="{CDACDE0D-F7BB-44AF-B3FF-C1BC421DAD5C}">
      <dgm:prSet/>
      <dgm:spPr/>
      <dgm:t>
        <a:bodyPr/>
        <a:lstStyle/>
        <a:p>
          <a:endParaRPr lang="en-GB"/>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3">
        <dgm:presLayoutVars>
          <dgm:chMax val="1"/>
          <dgm:bulletEnabled val="1"/>
        </dgm:presLayoutVars>
      </dgm:prSet>
      <dgm:spPr/>
    </dgm:pt>
    <dgm:pt modelId="{61BF64C8-B481-4665-A533-2C338B5FE312}" type="pres">
      <dgm:prSet presAssocID="{7991A607-7466-4457-87C8-C0CA40315A23}" presName="descendantText" presStyleLbl="alignAcc1" presStyleIdx="0" presStyleCnt="3">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3">
        <dgm:presLayoutVars>
          <dgm:chMax val="1"/>
          <dgm:bulletEnabled val="1"/>
        </dgm:presLayoutVars>
      </dgm:prSet>
      <dgm:spPr/>
    </dgm:pt>
    <dgm:pt modelId="{EE001D36-7EA7-40EA-B3F8-70F5116F2BEF}" type="pres">
      <dgm:prSet presAssocID="{929949F9-6708-4738-9713-C14A3F26FEC8}" presName="descendantText" presStyleLbl="alignAcc1" presStyleIdx="1" presStyleCnt="3">
        <dgm:presLayoutVars>
          <dgm:bulletEnabled val="1"/>
        </dgm:presLayoutVars>
      </dgm:prSet>
      <dgm:spPr/>
    </dgm:pt>
    <dgm:pt modelId="{11FB023F-A33F-48E9-B9C6-E54DC70040CD}" type="pres">
      <dgm:prSet presAssocID="{ADF06A4A-9857-42CF-BDD4-187E89F55B3D}" presName="sp" presStyleCnt="0"/>
      <dgm:spPr/>
    </dgm:pt>
    <dgm:pt modelId="{43DBC3F6-492D-4C2A-A252-4FEAED53631A}" type="pres">
      <dgm:prSet presAssocID="{34A61327-4E4D-443A-94A3-4D33A6D7D0E3}" presName="composite" presStyleCnt="0"/>
      <dgm:spPr/>
    </dgm:pt>
    <dgm:pt modelId="{70F5F141-B73D-4673-BBE8-3D931F4008F2}" type="pres">
      <dgm:prSet presAssocID="{34A61327-4E4D-443A-94A3-4D33A6D7D0E3}" presName="parentText" presStyleLbl="alignNode1" presStyleIdx="2" presStyleCnt="3">
        <dgm:presLayoutVars>
          <dgm:chMax val="1"/>
          <dgm:bulletEnabled val="1"/>
        </dgm:presLayoutVars>
      </dgm:prSet>
      <dgm:spPr/>
    </dgm:pt>
    <dgm:pt modelId="{E4B98815-6EE4-43A6-9D35-F25F57806168}" type="pres">
      <dgm:prSet presAssocID="{34A61327-4E4D-443A-94A3-4D33A6D7D0E3}" presName="descendantText" presStyleLbl="alignAcc1" presStyleIdx="2" presStyleCnt="3" custScaleY="130932">
        <dgm:presLayoutVars>
          <dgm:bulletEnabled val="1"/>
        </dgm:presLayoutVars>
      </dgm:prSet>
      <dgm:spPr/>
    </dgm:pt>
  </dgm:ptLst>
  <dgm:cxnLst>
    <dgm:cxn modelId="{666BF407-CD2F-4E07-B8B6-8C107AF707BC}" type="presOf" srcId="{94A2D47C-4028-4849-A507-976E47C8C796}" destId="{61BF64C8-B481-4665-A533-2C338B5FE312}" srcOrd="0" destOrd="1" presId="urn:microsoft.com/office/officeart/2005/8/layout/chevron2"/>
    <dgm:cxn modelId="{CDACDE0D-F7BB-44AF-B3FF-C1BC421DAD5C}" srcId="{34A61327-4E4D-443A-94A3-4D33A6D7D0E3}" destId="{5DFEB9C2-F423-428C-87FA-9835DD2C8664}" srcOrd="2" destOrd="0" parTransId="{803100B0-49CF-4D1C-8BCD-855977EA5D4A}" sibTransId="{A5759A4D-3594-423D-91F7-D37BDECA3B19}"/>
    <dgm:cxn modelId="{17EEF521-7664-4BC5-AF57-E7815530C504}" type="presOf" srcId="{B75E7CB9-DE27-4708-BBB9-3FA75FC9E5F0}" destId="{EE001D36-7EA7-40EA-B3F8-70F5116F2BEF}" srcOrd="0" destOrd="1" presId="urn:microsoft.com/office/officeart/2005/8/layout/chevron2"/>
    <dgm:cxn modelId="{FDC28727-7F33-4001-87F1-D5F76940E233}" srcId="{929949F9-6708-4738-9713-C14A3F26FEC8}" destId="{8A584B21-BCB2-43BB-B64C-7B360D83A862}" srcOrd="0" destOrd="0" parTransId="{425E6093-9D9F-4D0D-AF39-692D3F01524A}" sibTransId="{E714A1FB-4DC7-477F-B50F-618EF34C0C2D}"/>
    <dgm:cxn modelId="{699FF731-067A-414C-87FE-CB60620F8569}" srcId="{73A37D0F-0A01-427C-806C-3BDE0C554716}" destId="{7991A607-7466-4457-87C8-C0CA40315A23}" srcOrd="0" destOrd="0" parTransId="{A4499F8F-8C98-4F22-9390-38711BCBAAE2}" sibTransId="{C29B2F6D-2BFD-4ACD-96BB-CE9968F61031}"/>
    <dgm:cxn modelId="{0E3B2469-9480-4EB9-BE55-3DADE7F10448}" srcId="{73A37D0F-0A01-427C-806C-3BDE0C554716}" destId="{34A61327-4E4D-443A-94A3-4D33A6D7D0E3}" srcOrd="2" destOrd="0" parTransId="{0665347B-7D2F-4FC9-8F56-11EF493E60CA}" sibTransId="{3D975020-5312-4030-8AA0-75C64DC3CF4E}"/>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30145381-78CD-45F1-A2C5-4FA86B038B2D}" type="presOf" srcId="{7991A607-7466-4457-87C8-C0CA40315A23}" destId="{372C945C-259A-4409-A878-2163FB9FB9E1}" srcOrd="0" destOrd="0" presId="urn:microsoft.com/office/officeart/2005/8/layout/chevron2"/>
    <dgm:cxn modelId="{7A3E2CA1-BB27-4860-9BD4-BBCFC9E89A85}" srcId="{34A61327-4E4D-443A-94A3-4D33A6D7D0E3}" destId="{326CA33E-E8C9-40B9-BBB3-FACF4B9E1888}" srcOrd="1" destOrd="0" parTransId="{73205D26-B3C3-4C22-9B76-D81EB484264B}" sibTransId="{16B4BFB5-C27E-4FF0-B382-543E2E9A3C37}"/>
    <dgm:cxn modelId="{5F7634A8-F0F7-4878-A74D-52317EA83116}" type="presOf" srcId="{8A584B21-BCB2-43BB-B64C-7B360D83A862}" destId="{EE001D36-7EA7-40EA-B3F8-70F5116F2BEF}" srcOrd="0" destOrd="0" presId="urn:microsoft.com/office/officeart/2005/8/layout/chevron2"/>
    <dgm:cxn modelId="{D91245B2-4B61-4379-8531-CCD9412B51AC}" srcId="{7991A607-7466-4457-87C8-C0CA40315A23}" destId="{94A2D47C-4028-4849-A507-976E47C8C796}" srcOrd="1" destOrd="0" parTransId="{3272A9FD-D5F9-4DE2-A9CA-1411F1134C5D}" sibTransId="{6388A8D7-233F-4DCB-8C2A-F89938F5B0C9}"/>
    <dgm:cxn modelId="{CC5EE9BB-8B97-40EC-A28D-88215B8948DF}" type="presOf" srcId="{34A61327-4E4D-443A-94A3-4D33A6D7D0E3}" destId="{70F5F141-B73D-4673-BBE8-3D931F4008F2}" srcOrd="0" destOrd="0" presId="urn:microsoft.com/office/officeart/2005/8/layout/chevron2"/>
    <dgm:cxn modelId="{161FFABF-BCBE-4DE8-A77B-72EAA0E776D9}" srcId="{34A61327-4E4D-443A-94A3-4D33A6D7D0E3}" destId="{70B3BB73-755C-4FB7-9365-2CA8C05F6DBE}" srcOrd="0" destOrd="0" parTransId="{6A957AE3-DB95-46DC-BEBA-284EA4FD37FD}" sibTransId="{8435039D-A6D3-4E9E-AB8B-A8429F8247C4}"/>
    <dgm:cxn modelId="{FBF155C6-9D0E-4BAD-A116-3346085FD3C2}" type="presOf" srcId="{326CA33E-E8C9-40B9-BBB3-FACF4B9E1888}" destId="{E4B98815-6EE4-43A6-9D35-F25F57806168}" srcOrd="0" destOrd="1" presId="urn:microsoft.com/office/officeart/2005/8/layout/chevron2"/>
    <dgm:cxn modelId="{602B11CA-F846-4D8B-92B3-0DBBF392E24A}" type="presOf" srcId="{929949F9-6708-4738-9713-C14A3F26FEC8}" destId="{8B8D4138-9F8B-48F9-ADD4-2E3053B5D64B}" srcOrd="0" destOrd="0" presId="urn:microsoft.com/office/officeart/2005/8/layout/chevron2"/>
    <dgm:cxn modelId="{C54809D3-AFFF-4C5D-9078-2C3471D778BE}" type="presOf" srcId="{5DFEB9C2-F423-428C-87FA-9835DD2C8664}" destId="{E4B98815-6EE4-43A6-9D35-F25F57806168}" srcOrd="0" destOrd="2" presId="urn:microsoft.com/office/officeart/2005/8/layout/chevron2"/>
    <dgm:cxn modelId="{4E5A4AD3-48BF-430E-A762-0EECBE7150A7}" srcId="{929949F9-6708-4738-9713-C14A3F26FEC8}" destId="{B75E7CB9-DE27-4708-BBB9-3FA75FC9E5F0}" srcOrd="1" destOrd="0" parTransId="{7B3DCD64-FA78-42DA-9A4A-D7AF2EC7D5C6}" sibTransId="{3F4EBF79-0B3D-4525-9BF7-9DDE2FE36348}"/>
    <dgm:cxn modelId="{4BA320E8-2DF3-4E7E-B18B-659CEB6FD011}" type="presOf" srcId="{70B3BB73-755C-4FB7-9365-2CA8C05F6DBE}" destId="{E4B98815-6EE4-43A6-9D35-F25F57806168}" srcOrd="0" destOrd="0"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 modelId="{A10AF34B-A236-4F6B-9134-003D713D830C}" type="presParOf" srcId="{49FEBA6B-54F1-40C1-9288-0F2AB2649D67}" destId="{11FB023F-A33F-48E9-B9C6-E54DC70040CD}" srcOrd="3" destOrd="0" presId="urn:microsoft.com/office/officeart/2005/8/layout/chevron2"/>
    <dgm:cxn modelId="{CF46E0F7-A030-49E2-AEB2-A777A729E0CA}" type="presParOf" srcId="{49FEBA6B-54F1-40C1-9288-0F2AB2649D67}" destId="{43DBC3F6-492D-4C2A-A252-4FEAED53631A}" srcOrd="4" destOrd="0" presId="urn:microsoft.com/office/officeart/2005/8/layout/chevron2"/>
    <dgm:cxn modelId="{3A024983-132F-4E2E-95B9-BADB6B3C2FCF}" type="presParOf" srcId="{43DBC3F6-492D-4C2A-A252-4FEAED53631A}" destId="{70F5F141-B73D-4673-BBE8-3D931F4008F2}" srcOrd="0" destOrd="0" presId="urn:microsoft.com/office/officeart/2005/8/layout/chevron2"/>
    <dgm:cxn modelId="{B0522303-EC98-48BF-A1D2-3575D76B1E92}" type="presParOf" srcId="{43DBC3F6-492D-4C2A-A252-4FEAED53631A}" destId="{E4B98815-6EE4-43A6-9D35-F25F5780616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398981"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noProof="0"/>
            <a:t>UNIDAD </a:t>
          </a:r>
          <a:r>
            <a:rPr lang="en-US" sz="2400" kern="1200" noProof="0" dirty="0"/>
            <a:t>1</a:t>
          </a:r>
          <a:r>
            <a:rPr lang="en-US" sz="2400" kern="1200" noProof="0"/>
            <a:t>: ¿Qué es la servitización?</a:t>
          </a:r>
          <a:endParaRPr lang="en-US" sz="2400" kern="1200" noProof="0" dirty="0"/>
        </a:p>
        <a:p>
          <a:pPr marL="114300" lvl="1" indent="-114300" algn="l" defTabSz="622300">
            <a:lnSpc>
              <a:spcPct val="90000"/>
            </a:lnSpc>
            <a:spcBef>
              <a:spcPct val="0"/>
            </a:spcBef>
            <a:spcAft>
              <a:spcPct val="15000"/>
            </a:spcAft>
            <a:buChar char="•"/>
          </a:pPr>
          <a:r>
            <a:rPr lang="en-US" sz="1400" kern="1200" noProof="0"/>
            <a:t>Introducción</a:t>
          </a:r>
          <a:endParaRPr lang="en-US" sz="1400" kern="1200" noProof="0" dirty="0"/>
        </a:p>
        <a:p>
          <a:pPr marL="114300" lvl="1" indent="-114300" algn="l" defTabSz="622300">
            <a:lnSpc>
              <a:spcPct val="90000"/>
            </a:lnSpc>
            <a:spcBef>
              <a:spcPct val="0"/>
            </a:spcBef>
            <a:spcAft>
              <a:spcPct val="15000"/>
            </a:spcAft>
            <a:buChar char="•"/>
          </a:pPr>
          <a:r>
            <a:rPr lang="en-US" sz="1400" kern="1200" noProof="0"/>
            <a:t>¿Es para mi?</a:t>
          </a:r>
          <a:endParaRPr lang="en-US" sz="1400" kern="1200" noProof="0" dirty="0"/>
        </a:p>
      </dsp:txBody>
      <dsp:txXfrm rot="5400000">
        <a:off x="1240" y="804544"/>
        <a:ext cx="3222284" cy="2413635"/>
      </dsp:txXfrm>
    </dsp:sp>
    <dsp:sp modelId="{6A06E1D3-CB2E-499A-A964-4B9EA4634424}">
      <dsp:nvSpPr>
        <dsp:cNvPr id="0" name=""/>
        <dsp:cNvSpPr/>
      </dsp:nvSpPr>
      <dsp:spPr>
        <a:xfrm rot="16200000">
          <a:off x="3064974"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noProof="0"/>
            <a:t>UNIDAD 2: ¿Cómo implementar la servitización en tu empresa?</a:t>
          </a:r>
          <a:endParaRPr lang="en-US" sz="2400" kern="1200" noProof="0" dirty="0"/>
        </a:p>
        <a:p>
          <a:pPr marL="114300" lvl="1" indent="-114300" algn="l" defTabSz="622300">
            <a:lnSpc>
              <a:spcPct val="90000"/>
            </a:lnSpc>
            <a:spcBef>
              <a:spcPct val="0"/>
            </a:spcBef>
            <a:spcAft>
              <a:spcPct val="15000"/>
            </a:spcAft>
            <a:buChar char="•"/>
          </a:pPr>
          <a:r>
            <a:rPr lang="en-US" sz="1400" kern="1200" noProof="0"/>
            <a:t>Metodología de Innovación de Servicios: el proceso de transformación</a:t>
          </a:r>
          <a:endParaRPr lang="en-US" sz="1400" kern="1200" noProof="0" dirty="0"/>
        </a:p>
        <a:p>
          <a:pPr marL="114300" lvl="1" indent="-114300" algn="l" defTabSz="622300">
            <a:lnSpc>
              <a:spcPct val="90000"/>
            </a:lnSpc>
            <a:spcBef>
              <a:spcPct val="0"/>
            </a:spcBef>
            <a:spcAft>
              <a:spcPct val="15000"/>
            </a:spcAft>
            <a:buChar char="•"/>
          </a:pPr>
          <a:r>
            <a:rPr lang="en-US" sz="1400" kern="1200" noProof="0"/>
            <a:t>Herramientas clave a utilizar</a:t>
          </a:r>
          <a:endParaRPr lang="en-US" sz="1400" kern="1200" noProof="0" dirty="0"/>
        </a:p>
        <a:p>
          <a:pPr marL="114300" lvl="1" indent="-114300" algn="l" defTabSz="622300">
            <a:lnSpc>
              <a:spcPct val="90000"/>
            </a:lnSpc>
            <a:spcBef>
              <a:spcPct val="0"/>
            </a:spcBef>
            <a:spcAft>
              <a:spcPct val="15000"/>
            </a:spcAft>
            <a:buChar char="•"/>
          </a:pPr>
          <a:r>
            <a:rPr lang="en-US" sz="1400" kern="1200" noProof="0"/>
            <a:t>Retos para la empresa</a:t>
          </a:r>
          <a:endParaRPr lang="en-US" sz="1400" kern="1200" noProof="0" dirty="0"/>
        </a:p>
        <a:p>
          <a:pPr marL="114300" lvl="1" indent="-114300" algn="l" defTabSz="622300">
            <a:lnSpc>
              <a:spcPct val="90000"/>
            </a:lnSpc>
            <a:spcBef>
              <a:spcPct val="0"/>
            </a:spcBef>
            <a:spcAft>
              <a:spcPct val="15000"/>
            </a:spcAft>
            <a:buChar char="•"/>
          </a:pPr>
          <a:endParaRPr lang="en-US" sz="1400" kern="1200" noProof="0" dirty="0"/>
        </a:p>
      </dsp:txBody>
      <dsp:txXfrm rot="5400000">
        <a:off x="3465195" y="804544"/>
        <a:ext cx="3222284" cy="2413635"/>
      </dsp:txXfrm>
    </dsp:sp>
    <dsp:sp modelId="{3DEE8081-9DAE-447D-949C-DEF3860D6332}">
      <dsp:nvSpPr>
        <dsp:cNvPr id="0" name=""/>
        <dsp:cNvSpPr/>
      </dsp:nvSpPr>
      <dsp:spPr>
        <a:xfrm rot="16200000">
          <a:off x="6528930" y="400220"/>
          <a:ext cx="4022725" cy="3222284"/>
        </a:xfrm>
        <a:prstGeom prst="flowChartManualOperation">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noProof="0"/>
            <a:t>UNIDAD </a:t>
          </a:r>
          <a:r>
            <a:rPr lang="en-US" sz="2400" kern="1200" noProof="0" dirty="0"/>
            <a:t>3</a:t>
          </a:r>
          <a:r>
            <a:rPr lang="en-US" sz="2400" kern="1200" noProof="0"/>
            <a:t>: ¿Por qué servitización?</a:t>
          </a:r>
          <a:endParaRPr lang="en-US" sz="2400" kern="1200" noProof="0" dirty="0"/>
        </a:p>
        <a:p>
          <a:pPr marL="114300" lvl="1" indent="-114300" algn="l" defTabSz="622300">
            <a:lnSpc>
              <a:spcPct val="90000"/>
            </a:lnSpc>
            <a:spcBef>
              <a:spcPct val="0"/>
            </a:spcBef>
            <a:spcAft>
              <a:spcPct val="15000"/>
            </a:spcAft>
            <a:buChar char="•"/>
          </a:pPr>
          <a:r>
            <a:rPr lang="en-US" sz="1400" kern="1200" noProof="0"/>
            <a:t>Beneficios de la servitización</a:t>
          </a:r>
          <a:endParaRPr lang="en-US" sz="1400" kern="1200" noProof="0" dirty="0"/>
        </a:p>
        <a:p>
          <a:pPr marL="114300" lvl="1" indent="-114300" algn="l" defTabSz="622300">
            <a:lnSpc>
              <a:spcPct val="90000"/>
            </a:lnSpc>
            <a:spcBef>
              <a:spcPct val="0"/>
            </a:spcBef>
            <a:spcAft>
              <a:spcPct val="15000"/>
            </a:spcAft>
            <a:buChar char="•"/>
          </a:pPr>
          <a:r>
            <a:rPr lang="en-US" sz="1400" kern="1200" noProof="0"/>
            <a:t>Las nuevas tecnologías como facilitadoras de la servitización</a:t>
          </a:r>
          <a:endParaRPr lang="en-US" sz="1400" kern="1200" noProof="0" dirty="0"/>
        </a:p>
        <a:p>
          <a:pPr marL="114300" lvl="1" indent="-114300" algn="l" defTabSz="622300">
            <a:lnSpc>
              <a:spcPct val="90000"/>
            </a:lnSpc>
            <a:spcBef>
              <a:spcPct val="0"/>
            </a:spcBef>
            <a:spcAft>
              <a:spcPct val="15000"/>
            </a:spcAft>
            <a:buChar char="•"/>
          </a:pPr>
          <a:r>
            <a:rPr lang="en-US" sz="1400" kern="1200" noProof="0"/>
            <a:t>Camino hacia la sostenibilidad</a:t>
          </a:r>
          <a:endParaRPr lang="en-US" sz="1400" kern="1200" noProof="0" dirty="0"/>
        </a:p>
        <a:p>
          <a:pPr marL="114300" lvl="1" indent="-114300" algn="l" defTabSz="622300">
            <a:lnSpc>
              <a:spcPct val="90000"/>
            </a:lnSpc>
            <a:spcBef>
              <a:spcPct val="0"/>
            </a:spcBef>
            <a:spcAft>
              <a:spcPct val="15000"/>
            </a:spcAft>
            <a:buChar char="•"/>
          </a:pPr>
          <a:endParaRPr lang="en-US" sz="1400" kern="1200" noProof="0" dirty="0"/>
        </a:p>
      </dsp:txBody>
      <dsp:txXfrm rot="5400000">
        <a:off x="6929151" y="804544"/>
        <a:ext cx="3222284" cy="2413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87791-70BE-49D4-9D19-9FF360873CAD}">
      <dsp:nvSpPr>
        <dsp:cNvPr id="0" name=""/>
        <dsp:cNvSpPr/>
      </dsp:nvSpPr>
      <dsp:spPr>
        <a:xfrm>
          <a:off x="3470" y="338290"/>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noProof="0">
              <a:solidFill>
                <a:schemeClr val="bg1"/>
              </a:solidFill>
            </a:rPr>
            <a:t>Enfoque Lean</a:t>
          </a:r>
          <a:endParaRPr lang="en-US" sz="1600" b="1" kern="1200" noProof="0" dirty="0">
            <a:solidFill>
              <a:schemeClr val="bg1"/>
            </a:solidFill>
          </a:endParaRPr>
        </a:p>
        <a:p>
          <a:pPr marL="0" lvl="0" indent="0" algn="ctr" defTabSz="711200">
            <a:lnSpc>
              <a:spcPct val="90000"/>
            </a:lnSpc>
            <a:spcBef>
              <a:spcPct val="0"/>
            </a:spcBef>
            <a:spcAft>
              <a:spcPct val="35000"/>
            </a:spcAft>
            <a:buNone/>
          </a:pPr>
          <a:r>
            <a:rPr lang="es-ES" sz="1600" kern="1200"/>
            <a:t>Proceso de servitización específicamente adaptado a pymes con recursos y capacidades limitados</a:t>
          </a:r>
          <a:endParaRPr lang="en-US" sz="1600" kern="1200" noProof="0" dirty="0">
            <a:solidFill>
              <a:schemeClr val="bg1"/>
            </a:solidFill>
          </a:endParaRPr>
        </a:p>
      </dsp:txBody>
      <dsp:txXfrm>
        <a:off x="3470" y="338290"/>
        <a:ext cx="3696845" cy="1308500"/>
      </dsp:txXfrm>
    </dsp:sp>
    <dsp:sp modelId="{EF874CEE-FEAD-445F-8007-C32606D7172E}">
      <dsp:nvSpPr>
        <dsp:cNvPr id="0" name=""/>
        <dsp:cNvSpPr/>
      </dsp:nvSpPr>
      <dsp:spPr>
        <a:xfrm>
          <a:off x="3779662" y="338290"/>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noProof="0">
              <a:solidFill>
                <a:schemeClr val="bg1"/>
              </a:solidFill>
            </a:rPr>
            <a:t>Aprender haciendo</a:t>
          </a:r>
          <a:endParaRPr lang="en-US" sz="1600" b="1" kern="1200" noProof="0" dirty="0">
            <a:solidFill>
              <a:schemeClr val="bg1"/>
            </a:solidFill>
          </a:endParaRPr>
        </a:p>
        <a:p>
          <a:pPr marL="0" lvl="0" indent="0" algn="ctr" defTabSz="711200">
            <a:lnSpc>
              <a:spcPct val="90000"/>
            </a:lnSpc>
            <a:spcBef>
              <a:spcPct val="0"/>
            </a:spcBef>
            <a:spcAft>
              <a:spcPct val="35000"/>
            </a:spcAft>
            <a:buNone/>
          </a:pPr>
          <a:r>
            <a:rPr lang="es-ES" sz="1600" kern="1200"/>
            <a:t>Las herramientas y los métodos son fáciles de aplicar y muy eficaces en el descubrimiento de clientes y el diseño de modelos de negocio</a:t>
          </a:r>
          <a:endParaRPr lang="en-US" sz="1600" kern="1200" noProof="0" dirty="0">
            <a:solidFill>
              <a:schemeClr val="bg1"/>
            </a:solidFill>
          </a:endParaRPr>
        </a:p>
      </dsp:txBody>
      <dsp:txXfrm>
        <a:off x="3779662" y="338290"/>
        <a:ext cx="3696845" cy="1308500"/>
      </dsp:txXfrm>
    </dsp:sp>
    <dsp:sp modelId="{BE9E21ED-3897-4929-9A3E-4C2723E5F08E}">
      <dsp:nvSpPr>
        <dsp:cNvPr id="0" name=""/>
        <dsp:cNvSpPr/>
      </dsp:nvSpPr>
      <dsp:spPr>
        <a:xfrm>
          <a:off x="0" y="1726314"/>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noProof="0">
              <a:solidFill>
                <a:schemeClr val="bg1"/>
              </a:solidFill>
            </a:rPr>
            <a:t>Mejorar la oferta</a:t>
          </a:r>
          <a:endParaRPr lang="en-US" sz="1600" b="1" kern="1200" noProof="0" dirty="0">
            <a:solidFill>
              <a:schemeClr val="bg1"/>
            </a:solidFill>
          </a:endParaRPr>
        </a:p>
        <a:p>
          <a:pPr marL="0" lvl="0" indent="0" algn="ctr" defTabSz="711200">
            <a:lnSpc>
              <a:spcPct val="90000"/>
            </a:lnSpc>
            <a:spcBef>
              <a:spcPct val="0"/>
            </a:spcBef>
            <a:spcAft>
              <a:spcPct val="35000"/>
            </a:spcAft>
            <a:buNone/>
          </a:pPr>
          <a:r>
            <a:rPr lang="en-US" sz="1600" kern="1200" noProof="0">
              <a:solidFill>
                <a:schemeClr val="bg1"/>
              </a:solidFill>
            </a:rPr>
            <a:t> </a:t>
          </a:r>
          <a:r>
            <a:rPr lang="es-ES" sz="1600" kern="1200"/>
            <a:t>Aprovechar todo el potencial de la propuesta de valor mejorando la experiencia del cliente</a:t>
          </a:r>
          <a:endParaRPr lang="en-US" sz="1600" kern="1200" noProof="0" dirty="0">
            <a:solidFill>
              <a:schemeClr val="bg1"/>
            </a:solidFill>
          </a:endParaRPr>
        </a:p>
      </dsp:txBody>
      <dsp:txXfrm>
        <a:off x="0" y="1726314"/>
        <a:ext cx="3696845" cy="1308500"/>
      </dsp:txXfrm>
    </dsp:sp>
    <dsp:sp modelId="{DEF31DA3-1880-43ED-9C66-C3A6579CBC44}">
      <dsp:nvSpPr>
        <dsp:cNvPr id="0" name=""/>
        <dsp:cNvSpPr/>
      </dsp:nvSpPr>
      <dsp:spPr>
        <a:xfrm>
          <a:off x="3779662" y="1726137"/>
          <a:ext cx="3696845" cy="13085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noProof="0">
              <a:solidFill>
                <a:schemeClr val="bg1"/>
              </a:solidFill>
            </a:rPr>
            <a:t>Apoyo disponible</a:t>
          </a:r>
          <a:endParaRPr lang="en-US" sz="1600" b="1" kern="1200" noProof="0" dirty="0">
            <a:solidFill>
              <a:schemeClr val="bg1"/>
            </a:solidFill>
          </a:endParaRPr>
        </a:p>
        <a:p>
          <a:pPr marL="0" lvl="0" indent="0" algn="ctr" defTabSz="711200">
            <a:lnSpc>
              <a:spcPct val="90000"/>
            </a:lnSpc>
            <a:spcBef>
              <a:spcPct val="0"/>
            </a:spcBef>
            <a:spcAft>
              <a:spcPct val="35000"/>
            </a:spcAft>
            <a:buNone/>
          </a:pPr>
          <a:r>
            <a:rPr lang="en-US" sz="1600" kern="1200" noProof="0">
              <a:solidFill>
                <a:schemeClr val="bg1"/>
              </a:solidFill>
            </a:rPr>
            <a:t> </a:t>
          </a:r>
          <a:r>
            <a:rPr lang="es-ES" sz="1600" kern="1200"/>
            <a:t>La aplicación se apoya en los materiales del proyecto THINGS+ y en la red de expertos cualificados</a:t>
          </a:r>
          <a:endParaRPr lang="en-US" sz="1600" kern="1200" noProof="0" dirty="0">
            <a:solidFill>
              <a:schemeClr val="bg1"/>
            </a:solidFill>
          </a:endParaRPr>
        </a:p>
      </dsp:txBody>
      <dsp:txXfrm>
        <a:off x="3779662" y="1726137"/>
        <a:ext cx="3696845" cy="1308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426CA9-FE19-4257-87F1-7D8DB07C53E1}">
      <dsp:nvSpPr>
        <dsp:cNvPr id="0" name=""/>
        <dsp:cNvSpPr/>
      </dsp:nvSpPr>
      <dsp:spPr>
        <a:xfrm>
          <a:off x="797591" y="0"/>
          <a:ext cx="9039367" cy="343331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1194C08-1118-44F4-8CBB-5F22C7DF6D5C}">
      <dsp:nvSpPr>
        <dsp:cNvPr id="0" name=""/>
        <dsp:cNvSpPr/>
      </dsp:nvSpPr>
      <dsp:spPr>
        <a:xfrm>
          <a:off x="5322"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noProof="0">
              <a:solidFill>
                <a:schemeClr val="bg1"/>
              </a:solidFill>
            </a:rPr>
            <a:t>Fase</a:t>
          </a:r>
          <a:r>
            <a:rPr lang="hr-HR" sz="1400" b="1" kern="1200" noProof="0">
              <a:solidFill>
                <a:schemeClr val="bg1"/>
              </a:solidFill>
            </a:rPr>
            <a:t> </a:t>
          </a:r>
          <a:r>
            <a:rPr lang="hr-HR" sz="1400" b="1" kern="1200" noProof="0" dirty="0">
              <a:solidFill>
                <a:schemeClr val="bg1"/>
              </a:solidFill>
            </a:rPr>
            <a:t>1</a:t>
          </a:r>
        </a:p>
        <a:p>
          <a:pPr marL="0" lvl="0" indent="0" algn="ctr" defTabSz="622300">
            <a:lnSpc>
              <a:spcPct val="90000"/>
            </a:lnSpc>
            <a:spcBef>
              <a:spcPct val="0"/>
            </a:spcBef>
            <a:spcAft>
              <a:spcPct val="35000"/>
            </a:spcAft>
            <a:buNone/>
          </a:pPr>
          <a:r>
            <a:rPr lang="es-ES" sz="1400" kern="1200"/>
            <a:t>Identificación de oportunidades en base a las capacidades y conocimientos existentes en la empresa</a:t>
          </a:r>
          <a:endParaRPr lang="en-GB" sz="1400" kern="1200" noProof="0" dirty="0">
            <a:solidFill>
              <a:schemeClr val="bg1"/>
            </a:solidFill>
          </a:endParaRPr>
        </a:p>
      </dsp:txBody>
      <dsp:txXfrm>
        <a:off x="72362" y="1097033"/>
        <a:ext cx="2425897" cy="1239245"/>
      </dsp:txXfrm>
    </dsp:sp>
    <dsp:sp modelId="{154F0EF6-59F9-40FA-93E9-F722748E08E0}">
      <dsp:nvSpPr>
        <dsp:cNvPr id="0" name=""/>
        <dsp:cNvSpPr/>
      </dsp:nvSpPr>
      <dsp:spPr>
        <a:xfrm>
          <a:off x="2693298"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noProof="0">
              <a:solidFill>
                <a:schemeClr val="bg1"/>
              </a:solidFill>
            </a:rPr>
            <a:t>Fase</a:t>
          </a:r>
          <a:r>
            <a:rPr lang="hr-HR" sz="1400" b="1" kern="1200" noProof="0">
              <a:solidFill>
                <a:schemeClr val="bg1"/>
              </a:solidFill>
            </a:rPr>
            <a:t> </a:t>
          </a:r>
          <a:r>
            <a:rPr lang="hr-HR" sz="1400" b="1" kern="1200" noProof="0" dirty="0">
              <a:solidFill>
                <a:schemeClr val="bg1"/>
              </a:solidFill>
            </a:rPr>
            <a:t>2</a:t>
          </a:r>
        </a:p>
        <a:p>
          <a:pPr marL="0" lvl="0" indent="0" algn="ctr" defTabSz="622300">
            <a:lnSpc>
              <a:spcPct val="90000"/>
            </a:lnSpc>
            <a:spcBef>
              <a:spcPct val="0"/>
            </a:spcBef>
            <a:spcAft>
              <a:spcPct val="35000"/>
            </a:spcAft>
            <a:buNone/>
          </a:pPr>
          <a:r>
            <a:rPr lang="hr-HR" sz="1400" kern="1200" noProof="0">
              <a:solidFill>
                <a:schemeClr val="bg1"/>
              </a:solidFill>
            </a:rPr>
            <a:t>I</a:t>
          </a:r>
          <a:r>
            <a:rPr lang="es-ES" sz="1400" kern="1200"/>
            <a:t>Identificación de oportunidades en base a los desarrollos externos</a:t>
          </a:r>
          <a:endParaRPr lang="en-GB" sz="1400" kern="1200" noProof="0" dirty="0">
            <a:solidFill>
              <a:schemeClr val="bg1"/>
            </a:solidFill>
          </a:endParaRPr>
        </a:p>
      </dsp:txBody>
      <dsp:txXfrm>
        <a:off x="2760338" y="1097033"/>
        <a:ext cx="2425897" cy="1239245"/>
      </dsp:txXfrm>
    </dsp:sp>
    <dsp:sp modelId="{D6B2346C-EA3A-4F57-B9E2-2A516FA21875}">
      <dsp:nvSpPr>
        <dsp:cNvPr id="0" name=""/>
        <dsp:cNvSpPr/>
      </dsp:nvSpPr>
      <dsp:spPr>
        <a:xfrm>
          <a:off x="5381274"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noProof="0">
              <a:solidFill>
                <a:schemeClr val="bg1"/>
              </a:solidFill>
            </a:rPr>
            <a:t>Fase</a:t>
          </a:r>
          <a:r>
            <a:rPr lang="hr-HR" sz="1400" b="1" kern="1200" noProof="0">
              <a:solidFill>
                <a:schemeClr val="bg1"/>
              </a:solidFill>
            </a:rPr>
            <a:t> </a:t>
          </a:r>
          <a:r>
            <a:rPr lang="hr-HR" sz="1400" b="1" kern="1200" noProof="0" dirty="0">
              <a:solidFill>
                <a:schemeClr val="bg1"/>
              </a:solidFill>
            </a:rPr>
            <a:t>3</a:t>
          </a:r>
        </a:p>
        <a:p>
          <a:pPr marL="0" lvl="0" indent="0" algn="ctr" defTabSz="622300">
            <a:lnSpc>
              <a:spcPct val="90000"/>
            </a:lnSpc>
            <a:spcBef>
              <a:spcPct val="0"/>
            </a:spcBef>
            <a:spcAft>
              <a:spcPct val="35000"/>
            </a:spcAft>
            <a:buNone/>
          </a:pPr>
          <a:r>
            <a:rPr lang="es-ES" sz="1400" kern="1200"/>
            <a:t>Diseño de la hoja de ruta y gestión del cambio</a:t>
          </a:r>
          <a:endParaRPr lang="en-GB" sz="1400" kern="1200" noProof="0" dirty="0">
            <a:solidFill>
              <a:schemeClr val="bg1"/>
            </a:solidFill>
          </a:endParaRPr>
        </a:p>
      </dsp:txBody>
      <dsp:txXfrm>
        <a:off x="5448314" y="1097033"/>
        <a:ext cx="2425897" cy="1239245"/>
      </dsp:txXfrm>
    </dsp:sp>
    <dsp:sp modelId="{408D78A0-72D7-4582-BEB1-4A57A3C5B871}">
      <dsp:nvSpPr>
        <dsp:cNvPr id="0" name=""/>
        <dsp:cNvSpPr/>
      </dsp:nvSpPr>
      <dsp:spPr>
        <a:xfrm>
          <a:off x="8069250" y="1029993"/>
          <a:ext cx="2559977" cy="13733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noProof="0">
              <a:solidFill>
                <a:schemeClr val="bg1"/>
              </a:solidFill>
            </a:rPr>
            <a:t>Fase</a:t>
          </a:r>
          <a:r>
            <a:rPr lang="hr-HR" sz="1400" b="1" kern="1200" noProof="0">
              <a:solidFill>
                <a:schemeClr val="bg1"/>
              </a:solidFill>
            </a:rPr>
            <a:t> </a:t>
          </a:r>
          <a:r>
            <a:rPr lang="hr-HR" sz="1400" b="1" kern="1200" noProof="0" dirty="0">
              <a:solidFill>
                <a:schemeClr val="bg1"/>
              </a:solidFill>
            </a:rPr>
            <a:t>4</a:t>
          </a:r>
        </a:p>
        <a:p>
          <a:pPr marL="0" lvl="0" indent="0" algn="ctr" defTabSz="622300">
            <a:lnSpc>
              <a:spcPct val="90000"/>
            </a:lnSpc>
            <a:spcBef>
              <a:spcPct val="0"/>
            </a:spcBef>
            <a:spcAft>
              <a:spcPct val="35000"/>
            </a:spcAft>
            <a:buNone/>
          </a:pPr>
          <a:r>
            <a:rPr lang="en-GB" sz="1400" kern="1200"/>
            <a:t>Implementación y comercialización</a:t>
          </a:r>
          <a:endParaRPr lang="en-GB" sz="1400" kern="1200" noProof="0" dirty="0">
            <a:solidFill>
              <a:schemeClr val="bg1"/>
            </a:solidFill>
          </a:endParaRPr>
        </a:p>
      </dsp:txBody>
      <dsp:txXfrm>
        <a:off x="8136290" y="1097033"/>
        <a:ext cx="2425897" cy="12392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0" y="57264"/>
          <a:ext cx="2993713" cy="119748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es-ES" sz="1600" b="1" kern="1200">
              <a:solidFill>
                <a:schemeClr val="tx1"/>
              </a:solidFill>
            </a:rPr>
            <a:t>Analizar los principales productos y activos de la empresa</a:t>
          </a:r>
          <a:endParaRPr lang="en-GB" sz="1600" b="1" kern="1200">
            <a:solidFill>
              <a:schemeClr val="tx1"/>
            </a:solidFill>
          </a:endParaRPr>
        </a:p>
      </dsp:txBody>
      <dsp:txXfrm>
        <a:off x="598743" y="57264"/>
        <a:ext cx="1796228" cy="11974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3921" y="952911"/>
          <a:ext cx="2344435" cy="937774"/>
        </a:xfrm>
        <a:prstGeom prst="chevron">
          <a:avLst/>
        </a:prstGeom>
        <a:solidFill>
          <a:schemeClr val="accent1">
            <a:hueOff val="0"/>
            <a:satOff val="0"/>
            <a:lumOff val="0"/>
            <a:alpha val="30000"/>
          </a:schemeClr>
        </a:solidFill>
        <a:ln w="15875"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GB" sz="1300" b="1" kern="1200">
              <a:solidFill>
                <a:schemeClr val="tx1">
                  <a:alpha val="50000"/>
                </a:schemeClr>
              </a:solidFill>
            </a:rPr>
            <a:t>Analizar los principales productos y activos de la empresa</a:t>
          </a:r>
          <a:endParaRPr lang="hr-HR" sz="1300" kern="1200" dirty="0">
            <a:solidFill>
              <a:schemeClr val="lt1">
                <a:alpha val="50000"/>
              </a:schemeClr>
            </a:solidFill>
          </a:endParaRPr>
        </a:p>
      </dsp:txBody>
      <dsp:txXfrm>
        <a:off x="472808" y="952911"/>
        <a:ext cx="1406661" cy="937774"/>
      </dsp:txXfrm>
    </dsp:sp>
    <dsp:sp modelId="{C0A8405F-1279-4A16-AC86-53CD11C2F31D}">
      <dsp:nvSpPr>
        <dsp:cNvPr id="0" name=""/>
        <dsp:cNvSpPr/>
      </dsp:nvSpPr>
      <dsp:spPr>
        <a:xfrm>
          <a:off x="2113914" y="952911"/>
          <a:ext cx="2344435" cy="937774"/>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s-ES" sz="1300" b="1" kern="1200">
              <a:solidFill>
                <a:schemeClr val="tx1"/>
              </a:solidFill>
            </a:rPr>
            <a:t>Centrarse en las necesidades del cliente</a:t>
          </a:r>
          <a:endParaRPr lang="hr-HR" sz="1300" kern="1200" dirty="0"/>
        </a:p>
      </dsp:txBody>
      <dsp:txXfrm>
        <a:off x="2582801" y="952911"/>
        <a:ext cx="1406661" cy="9377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2136" y="1638776"/>
          <a:ext cx="2602812" cy="1041125"/>
        </a:xfrm>
        <a:prstGeom prst="chevron">
          <a:avLst/>
        </a:prstGeom>
        <a:solidFill>
          <a:schemeClr val="accent1">
            <a:hueOff val="0"/>
            <a:satOff val="0"/>
            <a:lumOff val="0"/>
            <a:alpha val="30000"/>
          </a:schemeClr>
        </a:solidFill>
        <a:ln w="15875"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b="1" kern="1200">
              <a:solidFill>
                <a:schemeClr val="tx1">
                  <a:alpha val="50000"/>
                </a:schemeClr>
              </a:solidFill>
            </a:rPr>
            <a:t>Analizar los principales productos y activos de la empresa</a:t>
          </a:r>
          <a:endParaRPr lang="hr-HR" sz="1400" kern="1200" dirty="0">
            <a:solidFill>
              <a:schemeClr val="lt1">
                <a:alpha val="50000"/>
              </a:schemeClr>
            </a:solidFill>
          </a:endParaRPr>
        </a:p>
      </dsp:txBody>
      <dsp:txXfrm>
        <a:off x="522699" y="1638776"/>
        <a:ext cx="1561687" cy="1041125"/>
      </dsp:txXfrm>
    </dsp:sp>
    <dsp:sp modelId="{C0A8405F-1279-4A16-AC86-53CD11C2F31D}">
      <dsp:nvSpPr>
        <dsp:cNvPr id="0" name=""/>
        <dsp:cNvSpPr/>
      </dsp:nvSpPr>
      <dsp:spPr>
        <a:xfrm>
          <a:off x="2344668" y="1638776"/>
          <a:ext cx="2602812" cy="1041125"/>
        </a:xfrm>
        <a:prstGeom prst="chevron">
          <a:avLst/>
        </a:prstGeom>
        <a:solidFill>
          <a:schemeClr val="accent1">
            <a:hueOff val="0"/>
            <a:satOff val="0"/>
            <a:lumOff val="0"/>
            <a:alpha val="30000"/>
          </a:schemeClr>
        </a:solidFill>
        <a:ln w="15875"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s-ES" sz="1400" b="1" kern="1200">
              <a:solidFill>
                <a:prstClr val="black">
                  <a:alpha val="50000"/>
                </a:prstClr>
              </a:solidFill>
              <a:latin typeface="Calibri" panose="020F0502020204030204"/>
              <a:ea typeface="+mn-ea"/>
              <a:cs typeface="+mn-cs"/>
            </a:rPr>
            <a:t>Centrarse en las necesidades del cliente</a:t>
          </a:r>
          <a:endParaRPr lang="hr-HR" sz="1400" b="1" kern="1200" dirty="0">
            <a:solidFill>
              <a:prstClr val="black">
                <a:alpha val="50000"/>
              </a:prstClr>
            </a:solidFill>
            <a:latin typeface="Calibri" panose="020F0502020204030204"/>
            <a:ea typeface="+mn-ea"/>
            <a:cs typeface="+mn-cs"/>
          </a:endParaRPr>
        </a:p>
      </dsp:txBody>
      <dsp:txXfrm>
        <a:off x="2865231" y="1638776"/>
        <a:ext cx="1561687" cy="1041125"/>
      </dsp:txXfrm>
    </dsp:sp>
    <dsp:sp modelId="{64CE9030-87C2-46F1-BAC2-C8BBDD601354}">
      <dsp:nvSpPr>
        <dsp:cNvPr id="0" name=""/>
        <dsp:cNvSpPr/>
      </dsp:nvSpPr>
      <dsp:spPr>
        <a:xfrm>
          <a:off x="4687199" y="1638776"/>
          <a:ext cx="2602812" cy="104112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s-ES" sz="1400" b="1" kern="1200">
              <a:solidFill>
                <a:schemeClr val="tx1"/>
              </a:solidFill>
            </a:rPr>
            <a:t>Diseñar un nuevo servicio basado en un producto</a:t>
          </a:r>
          <a:endParaRPr lang="hr-HR" sz="1400" kern="1200" dirty="0"/>
        </a:p>
      </dsp:txBody>
      <dsp:txXfrm>
        <a:off x="5207762" y="1638776"/>
        <a:ext cx="1561687" cy="10411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D44905-276E-4965-8DE4-0FB72CAC63C7}">
      <dsp:nvSpPr>
        <dsp:cNvPr id="0" name=""/>
        <dsp:cNvSpPr/>
      </dsp:nvSpPr>
      <dsp:spPr>
        <a:xfrm>
          <a:off x="3770" y="2270389"/>
          <a:ext cx="2194718" cy="877887"/>
        </a:xfrm>
        <a:prstGeom prst="chevron">
          <a:avLst/>
        </a:prstGeom>
        <a:solidFill>
          <a:schemeClr val="accent1">
            <a:hueOff val="0"/>
            <a:satOff val="0"/>
            <a:lumOff val="0"/>
            <a:alpha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GB" sz="1200" b="1" kern="1200">
              <a:solidFill>
                <a:schemeClr val="tx1">
                  <a:alpha val="50000"/>
                </a:schemeClr>
              </a:solidFill>
            </a:rPr>
            <a:t>Analizar los principales productos y activos de la empresa</a:t>
          </a:r>
          <a:endParaRPr lang="hr-HR" sz="1200" kern="1200" dirty="0">
            <a:solidFill>
              <a:schemeClr val="lt1">
                <a:alpha val="50000"/>
              </a:schemeClr>
            </a:solidFill>
          </a:endParaRPr>
        </a:p>
      </dsp:txBody>
      <dsp:txXfrm>
        <a:off x="442714" y="2270389"/>
        <a:ext cx="1316831" cy="877887"/>
      </dsp:txXfrm>
    </dsp:sp>
    <dsp:sp modelId="{C0A8405F-1279-4A16-AC86-53CD11C2F31D}">
      <dsp:nvSpPr>
        <dsp:cNvPr id="0" name=""/>
        <dsp:cNvSpPr/>
      </dsp:nvSpPr>
      <dsp:spPr>
        <a:xfrm>
          <a:off x="1979017" y="2270389"/>
          <a:ext cx="2194718" cy="877887"/>
        </a:xfrm>
        <a:prstGeom prst="chevron">
          <a:avLst/>
        </a:prstGeom>
        <a:solidFill>
          <a:schemeClr val="accent1">
            <a:hueOff val="0"/>
            <a:satOff val="0"/>
            <a:lumOff val="0"/>
            <a:alpha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s-ES" sz="1200" b="1" kern="1200">
              <a:solidFill>
                <a:prstClr val="black">
                  <a:alpha val="50000"/>
                </a:prstClr>
              </a:solidFill>
              <a:latin typeface="Calibri" panose="020F0502020204030204"/>
              <a:ea typeface="+mn-ea"/>
              <a:cs typeface="+mn-cs"/>
            </a:rPr>
            <a:t>Centrarse en las necesidades del cliente</a:t>
          </a:r>
          <a:endParaRPr lang="hr-HR" sz="1200" b="1" kern="1200" dirty="0">
            <a:solidFill>
              <a:prstClr val="black">
                <a:alpha val="50000"/>
              </a:prstClr>
            </a:solidFill>
            <a:latin typeface="Calibri" panose="020F0502020204030204"/>
            <a:ea typeface="+mn-ea"/>
            <a:cs typeface="+mn-cs"/>
          </a:endParaRPr>
        </a:p>
      </dsp:txBody>
      <dsp:txXfrm>
        <a:off x="2417961" y="2270389"/>
        <a:ext cx="1316831" cy="877887"/>
      </dsp:txXfrm>
    </dsp:sp>
    <dsp:sp modelId="{64CE9030-87C2-46F1-BAC2-C8BBDD601354}">
      <dsp:nvSpPr>
        <dsp:cNvPr id="0" name=""/>
        <dsp:cNvSpPr/>
      </dsp:nvSpPr>
      <dsp:spPr>
        <a:xfrm>
          <a:off x="3954264" y="2270389"/>
          <a:ext cx="2194718" cy="877887"/>
        </a:xfrm>
        <a:prstGeom prst="chevron">
          <a:avLst/>
        </a:prstGeom>
        <a:solidFill>
          <a:schemeClr val="accent1">
            <a:hueOff val="0"/>
            <a:satOff val="0"/>
            <a:lumOff val="0"/>
            <a:alpha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s-ES" sz="1200" b="1" kern="1200">
              <a:solidFill>
                <a:prstClr val="black">
                  <a:alpha val="50000"/>
                </a:prstClr>
              </a:solidFill>
              <a:latin typeface="Calibri" panose="020F0502020204030204"/>
              <a:ea typeface="+mn-ea"/>
              <a:cs typeface="+mn-cs"/>
            </a:rPr>
            <a:t>Diseñar un nuevo servicio basado en un producto</a:t>
          </a:r>
          <a:endParaRPr lang="hr-HR" sz="1200" b="1" kern="1200" dirty="0">
            <a:solidFill>
              <a:prstClr val="black">
                <a:alpha val="50000"/>
              </a:prstClr>
            </a:solidFill>
            <a:latin typeface="Calibri" panose="020F0502020204030204"/>
            <a:ea typeface="+mn-ea"/>
            <a:cs typeface="+mn-cs"/>
          </a:endParaRPr>
        </a:p>
      </dsp:txBody>
      <dsp:txXfrm>
        <a:off x="4393208" y="2270389"/>
        <a:ext cx="1316831" cy="877887"/>
      </dsp:txXfrm>
    </dsp:sp>
    <dsp:sp modelId="{15EB451A-42C1-4A03-B241-1E051E7D0DD2}">
      <dsp:nvSpPr>
        <dsp:cNvPr id="0" name=""/>
        <dsp:cNvSpPr/>
      </dsp:nvSpPr>
      <dsp:spPr>
        <a:xfrm>
          <a:off x="5929510" y="2270389"/>
          <a:ext cx="2194718" cy="877887"/>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s-ES" sz="1200" b="1" kern="1200">
              <a:solidFill>
                <a:schemeClr val="tx1"/>
              </a:solidFill>
            </a:rPr>
            <a:t>Introducir el nuevo servicio</a:t>
          </a:r>
          <a:endParaRPr lang="hr-HR" sz="1200" b="1" kern="1200" dirty="0">
            <a:solidFill>
              <a:schemeClr val="tx1"/>
            </a:solidFill>
          </a:endParaRPr>
        </a:p>
      </dsp:txBody>
      <dsp:txXfrm>
        <a:off x="6368454" y="2270389"/>
        <a:ext cx="1316831" cy="87788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212517" y="216155"/>
          <a:ext cx="1416782" cy="991747"/>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noProof="0"/>
            <a:t>Unidad </a:t>
          </a:r>
          <a:r>
            <a:rPr lang="en-US" sz="1300" kern="1200" noProof="0" dirty="0"/>
            <a:t>1</a:t>
          </a:r>
        </a:p>
      </dsp:txBody>
      <dsp:txXfrm rot="-5400000">
        <a:off x="1" y="499512"/>
        <a:ext cx="991747" cy="425035"/>
      </dsp:txXfrm>
    </dsp:sp>
    <dsp:sp modelId="{61BF64C8-B481-4665-A533-2C338B5FE312}">
      <dsp:nvSpPr>
        <dsp:cNvPr id="0" name=""/>
        <dsp:cNvSpPr/>
      </dsp:nvSpPr>
      <dsp:spPr>
        <a:xfrm rot="5400000">
          <a:off x="5064619" y="-4069233"/>
          <a:ext cx="920908" cy="9066652"/>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s-ES" sz="1300" kern="1200"/>
            <a:t>La servitización es la transformación de productos o recursos en servicios, es decir, la venta de soluciones en lugar de productos. </a:t>
          </a:r>
          <a:endParaRPr lang="en-US" sz="1300" kern="1200" noProof="0" dirty="0">
            <a:solidFill>
              <a:srgbClr val="404040"/>
            </a:solidFill>
          </a:endParaRPr>
        </a:p>
        <a:p>
          <a:pPr marL="114300" lvl="1" indent="-114300" algn="l" defTabSz="577850">
            <a:lnSpc>
              <a:spcPct val="90000"/>
            </a:lnSpc>
            <a:spcBef>
              <a:spcPct val="0"/>
            </a:spcBef>
            <a:spcAft>
              <a:spcPct val="15000"/>
            </a:spcAft>
            <a:buFont typeface="Symbol" panose="05050102010706020507" pitchFamily="18" charset="2"/>
            <a:buChar char=""/>
          </a:pPr>
          <a:r>
            <a:rPr lang="es-ES" sz="1300" kern="1200"/>
            <a:t>La servitización es una oportunidad también para las MiPymes, ya que son más ágiles y flexibles a la hora de cambiar el rumbo del negocio.</a:t>
          </a:r>
          <a:endParaRPr lang="en-GB" sz="1300" kern="1200"/>
        </a:p>
      </dsp:txBody>
      <dsp:txXfrm rot="-5400000">
        <a:off x="991748" y="48593"/>
        <a:ext cx="9021697" cy="830998"/>
      </dsp:txXfrm>
    </dsp:sp>
    <dsp:sp modelId="{8B8D4138-9F8B-48F9-ADD4-2E3053B5D64B}">
      <dsp:nvSpPr>
        <dsp:cNvPr id="0" name=""/>
        <dsp:cNvSpPr/>
      </dsp:nvSpPr>
      <dsp:spPr>
        <a:xfrm rot="5400000">
          <a:off x="-212517" y="1444274"/>
          <a:ext cx="1416782" cy="991747"/>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noProof="0"/>
            <a:t>Unidad </a:t>
          </a:r>
          <a:r>
            <a:rPr lang="en-US" sz="1300" kern="1200" noProof="0" dirty="0"/>
            <a:t>2</a:t>
          </a:r>
        </a:p>
      </dsp:txBody>
      <dsp:txXfrm rot="-5400000">
        <a:off x="1" y="1727631"/>
        <a:ext cx="991747" cy="425035"/>
      </dsp:txXfrm>
    </dsp:sp>
    <dsp:sp modelId="{EE001D36-7EA7-40EA-B3F8-70F5116F2BEF}">
      <dsp:nvSpPr>
        <dsp:cNvPr id="0" name=""/>
        <dsp:cNvSpPr/>
      </dsp:nvSpPr>
      <dsp:spPr>
        <a:xfrm rot="5400000">
          <a:off x="5064619" y="-2841114"/>
          <a:ext cx="920908" cy="9066652"/>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s-ES" sz="1300" kern="1200"/>
            <a:t>La Metodología de Innovación de Servicios es una forma cómoda para que las MiPymes creen servicios innovadores basados en productos.</a:t>
          </a:r>
          <a:endParaRPr lang="en-US" sz="1300" kern="1200" noProof="0" dirty="0">
            <a:solidFill>
              <a:srgbClr val="404040"/>
            </a:solidFill>
          </a:endParaRPr>
        </a:p>
        <a:p>
          <a:pPr marL="114300" lvl="1" indent="-114300" algn="l" defTabSz="577850">
            <a:lnSpc>
              <a:spcPct val="90000"/>
            </a:lnSpc>
            <a:spcBef>
              <a:spcPct val="0"/>
            </a:spcBef>
            <a:spcAft>
              <a:spcPct val="15000"/>
            </a:spcAft>
            <a:buFont typeface="Symbol" panose="05050102010706020507" pitchFamily="18" charset="2"/>
            <a:buChar char=""/>
          </a:pPr>
          <a:r>
            <a:rPr lang="es-ES" sz="1300" kern="1200"/>
            <a:t>Se despliega en 4 fases guiando a las MiPyme a través del descubrimiento del cliente y el diseño de un servicio deseable.</a:t>
          </a:r>
          <a:endParaRPr lang="en-GB" sz="1300" kern="1200"/>
        </a:p>
      </dsp:txBody>
      <dsp:txXfrm rot="-5400000">
        <a:off x="991748" y="1276712"/>
        <a:ext cx="9021697" cy="830998"/>
      </dsp:txXfrm>
    </dsp:sp>
    <dsp:sp modelId="{70F5F141-B73D-4673-BBE8-3D931F4008F2}">
      <dsp:nvSpPr>
        <dsp:cNvPr id="0" name=""/>
        <dsp:cNvSpPr/>
      </dsp:nvSpPr>
      <dsp:spPr>
        <a:xfrm rot="5400000">
          <a:off x="-212517" y="2814821"/>
          <a:ext cx="1416782" cy="991747"/>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noProof="0"/>
            <a:t>Unidad </a:t>
          </a:r>
          <a:r>
            <a:rPr lang="en-US" sz="1300" kern="1200" noProof="0" dirty="0"/>
            <a:t>3</a:t>
          </a:r>
        </a:p>
      </dsp:txBody>
      <dsp:txXfrm rot="-5400000">
        <a:off x="1" y="3098178"/>
        <a:ext cx="991747" cy="425035"/>
      </dsp:txXfrm>
    </dsp:sp>
    <dsp:sp modelId="{E4B98815-6EE4-43A6-9D35-F25F57806168}">
      <dsp:nvSpPr>
        <dsp:cNvPr id="0" name=""/>
        <dsp:cNvSpPr/>
      </dsp:nvSpPr>
      <dsp:spPr>
        <a:xfrm rot="5400000">
          <a:off x="4922191" y="-1470567"/>
          <a:ext cx="1205764" cy="9066652"/>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s-ES" sz="1300" kern="1200"/>
            <a:t>La servitización aporta importantes beneficios tanto a la empresa como a su cliente.</a:t>
          </a:r>
          <a:endParaRPr lang="en-US" sz="1300" kern="1200" noProof="0" dirty="0">
            <a:solidFill>
              <a:srgbClr val="404040"/>
            </a:solidFill>
          </a:endParaRPr>
        </a:p>
        <a:p>
          <a:pPr marL="114300" lvl="1" indent="-114300" algn="l" defTabSz="577850">
            <a:lnSpc>
              <a:spcPct val="90000"/>
            </a:lnSpc>
            <a:spcBef>
              <a:spcPct val="0"/>
            </a:spcBef>
            <a:spcAft>
              <a:spcPct val="15000"/>
            </a:spcAft>
            <a:buFont typeface="Symbol" panose="05050102010706020507" pitchFamily="18" charset="2"/>
            <a:buChar char=""/>
          </a:pPr>
          <a:r>
            <a:rPr lang="es-ES" sz="1300" kern="1200"/>
            <a:t>La servitización fomenta la digitalización de las MiPymes creando nuevas fuentes de ingresos basadas en productos digitalizados y maximiza el potencial de las nuevas tecnologías.</a:t>
          </a:r>
          <a:endParaRPr lang="en-GB" sz="1300" kern="1200"/>
        </a:p>
        <a:p>
          <a:pPr marL="114300" lvl="1" indent="-114300" algn="l" defTabSz="577850">
            <a:lnSpc>
              <a:spcPct val="90000"/>
            </a:lnSpc>
            <a:spcBef>
              <a:spcPct val="0"/>
            </a:spcBef>
            <a:spcAft>
              <a:spcPct val="15000"/>
            </a:spcAft>
            <a:buChar char="•"/>
          </a:pPr>
          <a:r>
            <a:rPr lang="es-ES" sz="1300" kern="1200"/>
            <a:t>La servitización conduce a una utilización más eficiente de los recursos y a un mejor consumo de energía, por lo que mejora el comportamiento medioambiental.</a:t>
          </a:r>
          <a:endParaRPr lang="en-GB" sz="1300" kern="1200"/>
        </a:p>
      </dsp:txBody>
      <dsp:txXfrm rot="-5400000">
        <a:off x="991748" y="2518737"/>
        <a:ext cx="9007791" cy="108804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24. 1. 2023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304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24. 1. 2023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5674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24. 1. 2023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046748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1626B79-3724-4A98-8B34-EC614ED41867}" type="datetimeFigureOut">
              <a:rPr lang="sk-SK" smtClean="0"/>
              <a:t>24. 1. 2023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260034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a:t>Kliknutím upravte štýl predlohy nadpisu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31626B79-3724-4A98-8B34-EC614ED41867}" type="datetimeFigureOut">
              <a:rPr lang="sk-SK" smtClean="0"/>
              <a:t>24. 1. 2023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754EC8-050A-48C1-A943-B12B8B2B4DD3}" type="slidenum">
              <a:rPr lang="sk-SK" smtClean="0"/>
              <a:t>‹Nº›</a:t>
            </a:fld>
            <a:endParaRPr lang="sk-SK"/>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27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1626B79-3724-4A98-8B34-EC614ED41867}" type="datetimeFigureOut">
              <a:rPr lang="sk-SK" smtClean="0"/>
              <a:t>24. 1. 2023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7147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1626B79-3724-4A98-8B34-EC614ED41867}" type="datetimeFigureOut">
              <a:rPr lang="sk-SK" smtClean="0"/>
              <a:t>24. 1. 2023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07496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1626B79-3724-4A98-8B34-EC614ED41867}" type="datetimeFigureOut">
              <a:rPr lang="sk-SK" smtClean="0"/>
              <a:t>24. 1. 2023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3878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626B79-3724-4A98-8B34-EC614ED41867}" type="datetimeFigureOut">
              <a:rPr lang="sk-SK" smtClean="0"/>
              <a:t>24. 1. 2023</a:t>
            </a:fld>
            <a:endParaRPr lang="sk-SK"/>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k-SK"/>
          </a:p>
        </p:txBody>
      </p:sp>
      <p:sp>
        <p:nvSpPr>
          <p:cNvPr id="9" name="Slide Number Placeholder 8"/>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94242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a:t>Kliknutím upravte štýl predlohy nadpisu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626B79-3724-4A98-8B34-EC614ED41867}" type="datetimeFigureOut">
              <a:rPr lang="sk-SK" smtClean="0"/>
              <a:t>24. 1. 2023</a:t>
            </a:fld>
            <a:endParaRPr lang="sk-SK"/>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k-SK"/>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C754EC8-050A-48C1-A943-B12B8B2B4DD3}" type="slidenum">
              <a:rPr lang="sk-SK" smtClean="0"/>
              <a:t>‹Nº›</a:t>
            </a:fld>
            <a:endParaRPr lang="sk-SK"/>
          </a:p>
        </p:txBody>
      </p:sp>
    </p:spTree>
    <p:extLst>
      <p:ext uri="{BB962C8B-B14F-4D97-AF65-F5344CB8AC3E}">
        <p14:creationId xmlns:p14="http://schemas.microsoft.com/office/powerpoint/2010/main" val="305197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31626B79-3724-4A98-8B34-EC614ED41867}" type="datetimeFigureOut">
              <a:rPr lang="sk-SK" smtClean="0"/>
              <a:t>24. 1. 2023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754EC8-050A-48C1-A943-B12B8B2B4DD3}" type="slidenum">
              <a:rPr lang="sk-SK" smtClean="0"/>
              <a:t>‹Nº›</a:t>
            </a:fld>
            <a:endParaRPr lang="sk-SK"/>
          </a:p>
        </p:txBody>
      </p:sp>
    </p:spTree>
    <p:extLst>
      <p:ext uri="{BB962C8B-B14F-4D97-AF65-F5344CB8AC3E}">
        <p14:creationId xmlns:p14="http://schemas.microsoft.com/office/powerpoint/2010/main" val="145908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626B79-3724-4A98-8B34-EC614ED41867}" type="datetimeFigureOut">
              <a:rPr lang="sk-SK" smtClean="0"/>
              <a:t>24. 1. 2023</a:t>
            </a:fld>
            <a:endParaRPr lang="sk-SK"/>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k-SK"/>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C754EC8-050A-48C1-A943-B12B8B2B4DD3}" type="slidenum">
              <a:rPr lang="sk-SK" smtClean="0"/>
              <a:t>‹Nº›</a:t>
            </a:fld>
            <a:endParaRPr lang="sk-SK"/>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6153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7" Type="http://schemas.openxmlformats.org/officeDocument/2006/relationships/diagramColors" Target="../diagrams/colors4.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hyperlink" Target="https://hbr.org/2016/09/know-your-customers-jobs-to-be-done" TargetMode="External"/><Relationship Id="rId4" Type="http://schemas.openxmlformats.org/officeDocument/2006/relationships/hyperlink" Target="https://hbr.org/1996/05/discover-your-products-hidden-potential"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hyperlink" Target="https://www.blueoceanstrategy.com/tools/strategy-canvas/" TargetMode="External"/><Relationship Id="rId4" Type="http://schemas.openxmlformats.org/officeDocument/2006/relationships/hyperlink" Target="https://www.strategyzer.com/canvas/value-proposition-canva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jpeg"/><Relationship Id="rId7" Type="http://schemas.openxmlformats.org/officeDocument/2006/relationships/diagramColors" Target="../diagrams/colors5.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columbiaroadcom.medium.com/why-and-how-to-create-a-customer-journey-map-download-free-template-b832a614cbe0" TargetMode="External"/><Relationship Id="rId5" Type="http://schemas.openxmlformats.org/officeDocument/2006/relationships/hyperlink" Target="https://econsultancy.com/customer-personas/" TargetMode="External"/><Relationship Id="rId4" Type="http://schemas.openxmlformats.org/officeDocument/2006/relationships/hyperlink" Target="https://blog.hubspot.com/service/customer-segmentat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jpeg"/><Relationship Id="rId7" Type="http://schemas.openxmlformats.org/officeDocument/2006/relationships/diagramColors" Target="../diagrams/colors6.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thebusinessprofessor.com/en_US/mgmt-operations/resources-process-values-framework" TargetMode="External"/><Relationship Id="rId5" Type="http://schemas.openxmlformats.org/officeDocument/2006/relationships/hyperlink" Target="https://www.strategyzer.com/canvas/business-model-canvas" TargetMode="External"/><Relationship Id="rId4" Type="http://schemas.openxmlformats.org/officeDocument/2006/relationships/hyperlink" Target="https://columbiaroadcom.medium.com/why-and-how-to-create-a-customer-journey-map-download-free-template-b832a614cbe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4.jpeg"/><Relationship Id="rId7" Type="http://schemas.openxmlformats.org/officeDocument/2006/relationships/diagramQuickStyle" Target="../diagrams/quickStyle7.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10.emf"/><Relationship Id="rId9" Type="http://schemas.microsoft.com/office/2007/relationships/diagramDrawing" Target="../diagrams/drawing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https://iveybusinessjournal.com/publication/strategic-assumptions-the-essential-and-missing-element-of-your-strategic-pla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s://www.blueoceanstrategy.com/tools/strategy-canvas/" TargetMode="Externa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www.strategyzer.com/canvas/value-proposition-canvas" TargetMode="External"/><Relationship Id="rId5" Type="http://schemas.openxmlformats.org/officeDocument/2006/relationships/hyperlink" Target="https://hbr.org/2016/09/know-your-customers-jobs-to-be-done" TargetMode="External"/><Relationship Id="rId4" Type="http://schemas.openxmlformats.org/officeDocument/2006/relationships/hyperlink" Target="https://hbr.org/1996/05/discover-your-products-hidden-potential"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columbiaroadcom.medium.com/why-and-how-to-create-a-customer-journey-map-download-free-template-b832a614cbe0" TargetMode="External"/><Relationship Id="rId5" Type="http://schemas.openxmlformats.org/officeDocument/2006/relationships/hyperlink" Target="https://econsultancy.com/customer-personas/" TargetMode="External"/><Relationship Id="rId4" Type="http://schemas.openxmlformats.org/officeDocument/2006/relationships/hyperlink" Target="https://blog.hubspot.com/service/customer-segmentation"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hyperlink" Target="https://thebusinessprofessor.com/en_US/mgmt-operations/resources-process-values-framework" TargetMode="External"/><Relationship Id="rId5" Type="http://schemas.openxmlformats.org/officeDocument/2006/relationships/hyperlink" Target="https://www.strategyzer.com/canvas/business-model-canvas" TargetMode="External"/><Relationship Id="rId4" Type="http://schemas.openxmlformats.org/officeDocument/2006/relationships/hyperlink" Target="https://columbiaroadcom.medium.com/why-and-how-to-create-a-customer-journey-map-download-free-template-b832a614cbe0"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hyperlink" Target="https://iveybusinessjournal.com/publication/strategic-assumptions-the-essential-and-missing-element-of-your-strategic-plan/"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restartproject.eu/" TargetMode="External"/><Relationship Id="rId1" Type="http://schemas.openxmlformats.org/officeDocument/2006/relationships/slideLayout" Target="../slideLayouts/slideLayout9.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jpeg"/><Relationship Id="rId7" Type="http://schemas.openxmlformats.org/officeDocument/2006/relationships/diagramLayout" Target="../diagrams/layout2.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Data" Target="../diagrams/data2.xml"/><Relationship Id="rId5" Type="http://schemas.openxmlformats.org/officeDocument/2006/relationships/hyperlink" Target="https://www.interreg-central.eu/Content.Node/home.html" TargetMode="External"/><Relationship Id="rId10" Type="http://schemas.microsoft.com/office/2007/relationships/diagramDrawing" Target="../diagrams/drawing2.xml"/><Relationship Id="rId4" Type="http://schemas.openxmlformats.org/officeDocument/2006/relationships/hyperlink" Target="https://www.interreg-central.eu/Content.Node/THINGS-.html" TargetMode="External"/><Relationship Id="rId9" Type="http://schemas.openxmlformats.org/officeDocument/2006/relationships/diagramColors" Target="../diagrams/colors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AA0732-8212-434E-AAE7-A9DC0EC61975}"/>
              </a:ext>
            </a:extLst>
          </p:cNvPr>
          <p:cNvSpPr>
            <a:spLocks noGrp="1"/>
          </p:cNvSpPr>
          <p:nvPr>
            <p:ph type="ctrTitle"/>
          </p:nvPr>
        </p:nvSpPr>
        <p:spPr>
          <a:xfrm>
            <a:off x="1097280" y="1321502"/>
            <a:ext cx="10058400" cy="3003610"/>
          </a:xfrm>
        </p:spPr>
        <p:txBody>
          <a:bodyPr>
            <a:normAutofit fontScale="90000"/>
          </a:bodyPr>
          <a:lstStyle/>
          <a:p>
            <a:pPr algn="ctr"/>
            <a:r>
              <a:rPr lang="en-US"/>
              <a:t>Servitización: transformando productos en servicios</a:t>
            </a:r>
            <a:endParaRPr lang="sk-SK" dirty="0"/>
          </a:p>
        </p:txBody>
      </p:sp>
      <p:sp>
        <p:nvSpPr>
          <p:cNvPr id="3" name="Podnadpis 2">
            <a:extLst>
              <a:ext uri="{FF2B5EF4-FFF2-40B4-BE49-F238E27FC236}">
                <a16:creationId xmlns:a16="http://schemas.microsoft.com/office/drawing/2014/main" id="{BBF345A6-199C-4D56-A1AA-38821652C661}"/>
              </a:ext>
            </a:extLst>
          </p:cNvPr>
          <p:cNvSpPr>
            <a:spLocks noGrp="1"/>
          </p:cNvSpPr>
          <p:nvPr>
            <p:ph type="subTitle" idx="1"/>
          </p:nvPr>
        </p:nvSpPr>
        <p:spPr>
          <a:xfrm>
            <a:off x="1066800" y="5307062"/>
            <a:ext cx="10058400" cy="836609"/>
          </a:xfrm>
        </p:spPr>
        <p:txBody>
          <a:bodyPr>
            <a:normAutofit/>
          </a:bodyPr>
          <a:lstStyle/>
          <a:p>
            <a:pPr algn="ctr"/>
            <a:r>
              <a:rPr lang="sk-SK" sz="1800" b="1" dirty="0">
                <a:latin typeface="+mn-lt"/>
              </a:rPr>
              <a:t>RESTART</a:t>
            </a:r>
            <a:r>
              <a:rPr lang="sk-SK" sz="1800" dirty="0">
                <a:latin typeface="+mn-lt"/>
              </a:rPr>
              <a:t> </a:t>
            </a:r>
            <a:r>
              <a:rPr lang="sk-SK" sz="1800">
                <a:latin typeface="+mn-lt"/>
              </a:rPr>
              <a:t>– </a:t>
            </a:r>
            <a:r>
              <a:rPr lang="es-ES" sz="1800">
                <a:latin typeface="+mn-lt"/>
              </a:rPr>
              <a:t>RESILIENCIA Y FORMACIÓN PARA PYMES</a:t>
            </a:r>
            <a:endParaRPr lang="sk-SK" sz="1800" dirty="0">
              <a:latin typeface="+mn-lt"/>
            </a:endParaRPr>
          </a:p>
          <a:p>
            <a:pPr algn="ctr"/>
            <a:r>
              <a:rPr lang="sk-SK" sz="1800" dirty="0">
                <a:latin typeface="+mn-lt"/>
              </a:rPr>
              <a:t>ERASMUS + 2021-1-SK01-KA220-VET-000034882</a:t>
            </a:r>
          </a:p>
        </p:txBody>
      </p:sp>
      <p:pic>
        <p:nvPicPr>
          <p:cNvPr id="1026" name="Picture 2" descr="Rest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888" y="290856"/>
            <a:ext cx="4226502" cy="77798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7" name="Podnadpis 2">
            <a:extLst>
              <a:ext uri="{FF2B5EF4-FFF2-40B4-BE49-F238E27FC236}">
                <a16:creationId xmlns:a16="http://schemas.microsoft.com/office/drawing/2014/main" id="{E33EF2F1-C015-5730-2F7E-444A13EF48CE}"/>
              </a:ext>
            </a:extLst>
          </p:cNvPr>
          <p:cNvSpPr txBox="1">
            <a:spLocks/>
          </p:cNvSpPr>
          <p:nvPr/>
        </p:nvSpPr>
        <p:spPr>
          <a:xfrm>
            <a:off x="1097280" y="4410702"/>
            <a:ext cx="10058400" cy="8366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r>
              <a:rPr lang="es-ES" sz="1800" b="1">
                <a:latin typeface="+mn-lt"/>
              </a:rPr>
              <a:t>SOCIO AUTOR: </a:t>
            </a:r>
            <a:r>
              <a:rPr lang="es-ES" sz="1800" b="1" dirty="0">
                <a:latin typeface="+mn-lt"/>
              </a:rPr>
              <a:t>STEP RI</a:t>
            </a:r>
            <a:endParaRPr lang="sk-SK" sz="1800" dirty="0">
              <a:latin typeface="+mn-lt"/>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8990020" y="498994"/>
            <a:ext cx="2567940" cy="539115"/>
          </a:xfrm>
          <a:prstGeom prst="rect">
            <a:avLst/>
          </a:prstGeom>
        </p:spPr>
      </p:pic>
    </p:spTree>
    <p:extLst>
      <p:ext uri="{BB962C8B-B14F-4D97-AF65-F5344CB8AC3E}">
        <p14:creationId xmlns:p14="http://schemas.microsoft.com/office/powerpoint/2010/main" val="48279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3458424" y="2734147"/>
            <a:ext cx="7833552" cy="2717623"/>
          </a:xfrm>
        </p:spPr>
        <p:txBody>
          <a:bodyPr>
            <a:normAutofit/>
          </a:bodyPr>
          <a:lstStyle/>
          <a:p>
            <a:pPr algn="just">
              <a:lnSpc>
                <a:spcPct val="115000"/>
              </a:lnSpc>
              <a:spcBef>
                <a:spcPts val="600"/>
              </a:spcBef>
            </a:pPr>
            <a:r>
              <a:rPr lang="es-ES" sz="1800">
                <a:effectLst/>
                <a:latin typeface="Calibri" panose="020F0502020204030204" pitchFamily="34" charset="0"/>
                <a:ea typeface="Calibri" panose="020F0502020204030204" pitchFamily="34" charset="0"/>
              </a:rPr>
              <a:t>La servitización y la innovación son posibles gracias a una </a:t>
            </a:r>
            <a:r>
              <a:rPr lang="es-ES" sz="1800" b="1">
                <a:effectLst/>
                <a:latin typeface="Calibri" panose="020F0502020204030204" pitchFamily="34" charset="0"/>
                <a:ea typeface="Calibri" panose="020F0502020204030204" pitchFamily="34" charset="0"/>
              </a:rPr>
              <a:t>comprensión clara de los problemas de los consumidores</a:t>
            </a:r>
            <a:r>
              <a:rPr lang="es-ES" sz="1800">
                <a:effectLst/>
                <a:latin typeface="Calibri" panose="020F0502020204030204" pitchFamily="34" charset="0"/>
                <a:ea typeface="Calibri" panose="020F0502020204030204" pitchFamily="34" charset="0"/>
              </a:rPr>
              <a:t> que los productos y servicios resuelven, mientras que las circunstancias de compra y uso ayudan a definir qué oferta (si la hay) será elegida por los consumidores como la solución más adecuada y conveniente</a:t>
            </a:r>
            <a:r>
              <a:rPr lang="en-US" sz="1800">
                <a:solidFill>
                  <a:srgbClr val="4D4D4E"/>
                </a:solidFill>
                <a:effectLst/>
                <a:ea typeface="Times New Roman" panose="02020603050405020304" pitchFamily="18" charset="0"/>
                <a:cs typeface="Times New Roman" panose="02020603050405020304" pitchFamily="18" charset="0"/>
              </a:rPr>
              <a:t>.</a:t>
            </a:r>
            <a:endParaRPr lang="hr-HR" sz="1800" dirty="0">
              <a:solidFill>
                <a:srgbClr val="4D4D4E"/>
              </a:solidFill>
              <a:effectLst/>
              <a:ea typeface="Times New Roman" panose="02020603050405020304" pitchFamily="18" charset="0"/>
              <a:cs typeface="Times New Roman" panose="02020603050405020304" pitchFamily="18" charset="0"/>
            </a:endParaRPr>
          </a:p>
          <a:p>
            <a:pPr algn="just">
              <a:lnSpc>
                <a:spcPct val="115000"/>
              </a:lnSpc>
              <a:spcBef>
                <a:spcPts val="600"/>
              </a:spcBef>
            </a:pPr>
            <a:r>
              <a:rPr lang="es-ES" sz="1800">
                <a:effectLst/>
                <a:latin typeface="Calibri" panose="020F0502020204030204" pitchFamily="34" charset="0"/>
                <a:ea typeface="Calibri" panose="020F0502020204030204" pitchFamily="34" charset="0"/>
              </a:rPr>
              <a:t>El proceso de identificación de las oportunidades es una especie de proceso de descubrimiento del "otro lado": el lado de los usuarios y compradores, sus razones y motivaciones. </a:t>
            </a:r>
            <a:r>
              <a:rPr lang="es-ES" sz="1800" b="1">
                <a:effectLst/>
                <a:latin typeface="Calibri" panose="020F0502020204030204" pitchFamily="34" charset="0"/>
                <a:ea typeface="Calibri" panose="020F0502020204030204" pitchFamily="34" charset="0"/>
              </a:rPr>
              <a:t>Puede ser muy difícil cambiar la perspectiva del lado del producto al lado del cliente</a:t>
            </a:r>
            <a:r>
              <a:rPr lang="es-ES" sz="1800">
                <a:effectLst/>
                <a:latin typeface="Calibri" panose="020F0502020204030204" pitchFamily="34" charset="0"/>
                <a:ea typeface="Calibri" panose="020F0502020204030204" pitchFamily="34" charset="0"/>
              </a:rPr>
              <a:t>, por lo que es necesario un enfoque gradual</a:t>
            </a:r>
            <a:r>
              <a:rPr lang="en-US" sz="1800">
                <a:solidFill>
                  <a:srgbClr val="4D4D4E"/>
                </a:solidFill>
                <a:effectLst/>
                <a:ea typeface="Times New Roman" panose="02020603050405020304" pitchFamily="18" charset="0"/>
                <a:cs typeface="Times New Roman" panose="02020603050405020304" pitchFamily="18" charset="0"/>
              </a:rPr>
              <a:t>.</a:t>
            </a:r>
            <a:endParaRPr lang="en-US" sz="1800" dirty="0">
              <a:solidFill>
                <a:srgbClr val="4D4D4E"/>
              </a:solidFill>
              <a:effectLst/>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CBCAC0C5-496B-EC09-1CCD-787F8DA37856}"/>
              </a:ext>
            </a:extLst>
          </p:cNvPr>
          <p:cNvPicPr>
            <a:picLocks noChangeAspect="1"/>
          </p:cNvPicPr>
          <p:nvPr/>
        </p:nvPicPr>
        <p:blipFill>
          <a:blip r:embed="rId4"/>
          <a:stretch>
            <a:fillRect/>
          </a:stretch>
        </p:blipFill>
        <p:spPr>
          <a:xfrm>
            <a:off x="0" y="3295461"/>
            <a:ext cx="2990194" cy="3026220"/>
          </a:xfrm>
          <a:prstGeom prst="rect">
            <a:avLst/>
          </a:prstGeom>
        </p:spPr>
      </p:pic>
      <p:sp>
        <p:nvSpPr>
          <p:cNvPr id="4" name="Content Placeholder 5">
            <a:extLst>
              <a:ext uri="{FF2B5EF4-FFF2-40B4-BE49-F238E27FC236}">
                <a16:creationId xmlns:a16="http://schemas.microsoft.com/office/drawing/2014/main" id="{B1CF6E86-6F58-9A31-89CB-303A52D8C5B9}"/>
              </a:ext>
            </a:extLst>
          </p:cNvPr>
          <p:cNvSpPr txBox="1">
            <a:spLocks/>
          </p:cNvSpPr>
          <p:nvPr/>
        </p:nvSpPr>
        <p:spPr>
          <a:xfrm>
            <a:off x="1096962" y="1845734"/>
            <a:ext cx="10195013" cy="978947"/>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7000"/>
              </a:lnSpc>
              <a:spcAft>
                <a:spcPts val="800"/>
              </a:spcAft>
            </a:pPr>
            <a:r>
              <a:rPr lang="es-ES" sz="1900" b="1">
                <a:effectLst/>
                <a:latin typeface="Calibri" panose="020F0502020204030204" pitchFamily="34" charset="0"/>
                <a:ea typeface="Calibri" panose="020F0502020204030204" pitchFamily="34" charset="0"/>
                <a:cs typeface="Calibri" panose="020F0502020204030204" pitchFamily="34" charset="0"/>
              </a:rPr>
              <a:t>Fase 1: Identificación de oportunidades de servitización en base a las capacidades y conocimientos existentes en la empresa – identificación de oportunidades “de dentro hacia fuera”</a:t>
            </a:r>
            <a:endParaRPr lang="en-GB" sz="19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319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3"/>
            <a:ext cx="10194700" cy="4176997"/>
          </a:xfrm>
        </p:spPr>
        <p:txBody>
          <a:bodyPr>
            <a:normAutofit/>
          </a:bodyPr>
          <a:lstStyle/>
          <a:p>
            <a:pPr algn="just">
              <a:lnSpc>
                <a:spcPct val="107000"/>
              </a:lnSpc>
              <a:spcAft>
                <a:spcPts val="800"/>
              </a:spcAft>
            </a:pPr>
            <a:r>
              <a:rPr lang="es-ES" sz="1900" b="1">
                <a:effectLst/>
                <a:latin typeface="Calibri" panose="020F0502020204030204" pitchFamily="34" charset="0"/>
                <a:ea typeface="Calibri" panose="020F0502020204030204" pitchFamily="34" charset="0"/>
                <a:cs typeface="Calibri" panose="020F0502020204030204" pitchFamily="34" charset="0"/>
              </a:rPr>
              <a:t>Fase 1: Identificación de oportunidades de servitización en base a las capacidades y conocimientos existentes en la empresa – identificación de oportunidades “de dentro hacia fuera”</a:t>
            </a:r>
            <a:endParaRPr lang="en-GB" sz="1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pPr>
            <a:r>
              <a:rPr lang="es-ES" sz="1800">
                <a:effectLst/>
                <a:latin typeface="Calibri" panose="020F0502020204030204" pitchFamily="34" charset="0"/>
                <a:ea typeface="Calibri" panose="020F0502020204030204" pitchFamily="34" charset="0"/>
              </a:rPr>
              <a:t>Se trata de desvelar el conocimiento oculto y de iniciar el </a:t>
            </a:r>
            <a:r>
              <a:rPr lang="es-ES" sz="1800" b="1">
                <a:effectLst/>
                <a:latin typeface="Calibri" panose="020F0502020204030204" pitchFamily="34" charset="0"/>
                <a:ea typeface="Calibri" panose="020F0502020204030204" pitchFamily="34" charset="0"/>
              </a:rPr>
              <a:t>cambio de perspectiva: de la "centralidad del producto" a la "centralidad del cliente"</a:t>
            </a:r>
            <a:endParaRPr lang="hr-HR" sz="1800" b="1"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hr-HR" sz="1800" b="1" dirty="0">
              <a:solidFill>
                <a:srgbClr val="4D4D4E"/>
              </a:solidFill>
              <a:effectLst/>
              <a:ea typeface="Times New Roman" panose="02020603050405020304" pitchFamily="18" charset="0"/>
              <a:cs typeface="Times New Roman" panose="02020603050405020304" pitchFamily="18" charset="0"/>
            </a:endParaRPr>
          </a:p>
          <a:p>
            <a:pPr marL="0" indent="0" algn="just">
              <a:lnSpc>
                <a:spcPct val="115000"/>
              </a:lnSpc>
              <a:spcBef>
                <a:spcPts val="600"/>
              </a:spcBef>
              <a:buNone/>
            </a:pPr>
            <a:endParaRPr lang="en-US" sz="1800" b="1">
              <a:solidFill>
                <a:srgbClr val="4D4D4E"/>
              </a:solidFill>
              <a:effectLst/>
              <a:ea typeface="Times New Roman" panose="02020603050405020304" pitchFamily="18" charset="0"/>
              <a:cs typeface="Times New Roman" panose="02020603050405020304" pitchFamily="18" charset="0"/>
            </a:endParaRPr>
          </a:p>
          <a:p>
            <a:pPr marL="0" indent="0" algn="just">
              <a:lnSpc>
                <a:spcPct val="115000"/>
              </a:lnSpc>
              <a:spcBef>
                <a:spcPts val="600"/>
              </a:spcBef>
              <a:buNone/>
            </a:pPr>
            <a:endParaRPr lang="en-US" sz="1800" b="1" dirty="0">
              <a:solidFill>
                <a:srgbClr val="4D4D4E"/>
              </a:solidFill>
              <a:effectLst/>
              <a:ea typeface="Times New Roman" panose="02020603050405020304" pitchFamily="18" charset="0"/>
              <a:cs typeface="Times New Roman" panose="02020603050405020304" pitchFamily="18" charset="0"/>
            </a:endParaRPr>
          </a:p>
          <a:p>
            <a:pPr algn="just">
              <a:lnSpc>
                <a:spcPct val="115000"/>
              </a:lnSpc>
              <a:spcBef>
                <a:spcPts val="600"/>
              </a:spcBef>
            </a:pPr>
            <a:r>
              <a:rPr lang="es-ES" sz="1800">
                <a:effectLst/>
                <a:latin typeface="Calibri" panose="020F0502020204030204" pitchFamily="34" charset="0"/>
                <a:ea typeface="Calibri" panose="020F0502020204030204" pitchFamily="34" charset="0"/>
              </a:rPr>
              <a:t>La tarea principal es aclarar la oferta (paquete de productos y servicios), definir los límites del contenido inicial del proyecto de servitización e </a:t>
            </a:r>
            <a:r>
              <a:rPr lang="es-ES" sz="1800" b="1">
                <a:effectLst/>
                <a:latin typeface="Calibri" panose="020F0502020204030204" pitchFamily="34" charset="0"/>
                <a:ea typeface="Calibri" panose="020F0502020204030204" pitchFamily="34" charset="0"/>
              </a:rPr>
              <a:t>identificar oportunidades basadas en el conocimiento existente sobre los clientes</a:t>
            </a:r>
            <a:r>
              <a:rPr lang="es-ES" sz="1800">
                <a:effectLst/>
                <a:latin typeface="Calibri" panose="020F0502020204030204" pitchFamily="34" charset="0"/>
                <a:ea typeface="Calibri" panose="020F0502020204030204" pitchFamily="34" charset="0"/>
              </a:rPr>
              <a:t>, los mercados y los factores relevantes e influyentes que pueden conformar la posición competitiva de la empresa</a:t>
            </a:r>
            <a:r>
              <a:rPr lang="en-US" sz="1800">
                <a:solidFill>
                  <a:srgbClr val="4D4D4E"/>
                </a:solidFill>
                <a:effectLst/>
                <a:ea typeface="Times New Roman" panose="02020603050405020304" pitchFamily="18" charset="0"/>
                <a:cs typeface="Times New Roman" panose="02020603050405020304" pitchFamily="18" charset="0"/>
              </a:rPr>
              <a:t>.</a:t>
            </a:r>
            <a:endParaRPr lang="en-US" sz="1800" dirty="0">
              <a:solidFill>
                <a:srgbClr val="4D4D4E"/>
              </a:solidFill>
              <a:effectLst/>
              <a:ea typeface="Times New Roman" panose="02020603050405020304" pitchFamily="18" charset="0"/>
              <a:cs typeface="Times New Roman" panose="02020603050405020304" pitchFamily="18" charset="0"/>
            </a:endParaRPr>
          </a:p>
          <a:p>
            <a:pPr algn="just">
              <a:lnSpc>
                <a:spcPct val="115000"/>
              </a:lnSpc>
              <a:spcBef>
                <a:spcPts val="600"/>
              </a:spcBef>
            </a:pPr>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dirty="0"/>
          </a:p>
        </p:txBody>
      </p:sp>
      <p:graphicFrame>
        <p:nvGraphicFramePr>
          <p:cNvPr id="4" name="Diagram 3">
            <a:extLst>
              <a:ext uri="{FF2B5EF4-FFF2-40B4-BE49-F238E27FC236}">
                <a16:creationId xmlns:a16="http://schemas.microsoft.com/office/drawing/2014/main" id="{5FECCDCE-5F83-1B35-8F91-692E54D71DB2}"/>
              </a:ext>
            </a:extLst>
          </p:cNvPr>
          <p:cNvGraphicFramePr/>
          <p:nvPr>
            <p:extLst>
              <p:ext uri="{D42A27DB-BD31-4B8C-83A1-F6EECF244321}">
                <p14:modId xmlns:p14="http://schemas.microsoft.com/office/powerpoint/2010/main" val="4136327458"/>
              </p:ext>
            </p:extLst>
          </p:nvPr>
        </p:nvGraphicFramePr>
        <p:xfrm>
          <a:off x="4697770" y="3306856"/>
          <a:ext cx="2993713" cy="12547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Nadpis 1">
            <a:extLst>
              <a:ext uri="{FF2B5EF4-FFF2-40B4-BE49-F238E27FC236}">
                <a16:creationId xmlns:a16="http://schemas.microsoft.com/office/drawing/2014/main" id="{D5104794-2C78-BB48-BE0C-9AAD0AC6E789}"/>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31539557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3796156"/>
          </a:xfrm>
        </p:spPr>
        <p:txBody>
          <a:bodyPr>
            <a:normAutofit/>
          </a:bodyPr>
          <a:lstStyle/>
          <a:p>
            <a:r>
              <a:rPr lang="en-US" b="1"/>
              <a:t>Fase 1 – Pasos a seguir:</a:t>
            </a:r>
            <a:endParaRPr lang="en-US" b="1" dirty="0"/>
          </a:p>
          <a:p>
            <a:pPr marL="342900" indent="-342900" algn="just">
              <a:lnSpc>
                <a:spcPct val="115000"/>
              </a:lnSpc>
              <a:spcBef>
                <a:spcPts val="600"/>
              </a:spcBef>
              <a:buFont typeface="+mj-lt"/>
              <a:buAutoNum type="arabicPeriod"/>
            </a:pPr>
            <a:r>
              <a:rPr lang="en-US" sz="1800" b="1">
                <a:solidFill>
                  <a:srgbClr val="4D4D4E"/>
                </a:solidFill>
                <a:ea typeface="Times New Roman" panose="02020603050405020304" pitchFamily="18" charset="0"/>
                <a:cs typeface="Times New Roman" panose="02020603050405020304" pitchFamily="18" charset="0"/>
              </a:rPr>
              <a:t>Elige </a:t>
            </a:r>
            <a:r>
              <a:rPr lang="es-ES" sz="1800" b="1">
                <a:effectLst/>
                <a:latin typeface="Calibri" panose="020F0502020204030204" pitchFamily="34" charset="0"/>
                <a:ea typeface="Calibri" panose="020F0502020204030204" pitchFamily="34" charset="0"/>
              </a:rPr>
              <a:t>el producto más prospectivo, </a:t>
            </a:r>
            <a:r>
              <a:rPr lang="es-ES" sz="1800">
                <a:effectLst/>
                <a:latin typeface="Calibri" panose="020F0502020204030204" pitchFamily="34" charset="0"/>
                <a:ea typeface="Calibri" panose="020F0502020204030204" pitchFamily="34" charset="0"/>
              </a:rPr>
              <a:t>evalúa su relevancia financiera (impacto en los ingresos) y su importancia percibida (percepción de lo importante que es para la imagen de la empresa</a:t>
            </a:r>
            <a:r>
              <a:rPr lang="en-US" sz="1800">
                <a:solidFill>
                  <a:srgbClr val="4D4D4E"/>
                </a:solidFill>
                <a:ea typeface="Times New Roman" panose="02020603050405020304" pitchFamily="18" charset="0"/>
                <a:cs typeface="Times New Roman" panose="02020603050405020304" pitchFamily="18" charset="0"/>
              </a:rPr>
              <a:t>)</a:t>
            </a: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n-US" sz="1800" b="1">
                <a:solidFill>
                  <a:srgbClr val="4D4D4E"/>
                </a:solidFill>
                <a:ea typeface="Times New Roman" panose="02020603050405020304" pitchFamily="18" charset="0"/>
                <a:cs typeface="Times New Roman" panose="02020603050405020304" pitchFamily="18" charset="0"/>
              </a:rPr>
              <a:t>Identifica </a:t>
            </a:r>
            <a:r>
              <a:rPr lang="es-ES" sz="1800" b="1">
                <a:effectLst/>
                <a:latin typeface="Calibri" panose="020F0502020204030204" pitchFamily="34" charset="0"/>
                <a:ea typeface="Calibri" panose="020F0502020204030204" pitchFamily="34" charset="0"/>
              </a:rPr>
              <a:t>las características clave de la oferta que podrían clasificarse en función de cómo las perciben los clientes. </a:t>
            </a:r>
            <a:r>
              <a:rPr lang="es-ES" sz="1800">
                <a:effectLst/>
                <a:latin typeface="Calibri" panose="020F0502020204030204" pitchFamily="34" charset="0"/>
                <a:ea typeface="Calibri" panose="020F0502020204030204" pitchFamily="34" charset="0"/>
              </a:rPr>
              <a:t>Utiliza el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mapa de atributos del producto</a:t>
            </a:r>
            <a:r>
              <a:rPr lang="en-US" sz="1800" u="none" strike="noStrike">
                <a:solidFill>
                  <a:srgbClr val="0563C1"/>
                </a:solidFill>
                <a:effectLst/>
                <a:latin typeface="Calibri" panose="020F0502020204030204" pitchFamily="34" charset="0"/>
                <a:ea typeface="Calibri" panose="020F0502020204030204" pitchFamily="34" charset="0"/>
              </a:rPr>
              <a:t> </a:t>
            </a:r>
            <a:r>
              <a:rPr lang="es-ES" sz="1800">
                <a:effectLst/>
                <a:latin typeface="Calibri" panose="020F0502020204030204" pitchFamily="34" charset="0"/>
                <a:ea typeface="Calibri" panose="020F0502020204030204" pitchFamily="34" charset="0"/>
              </a:rPr>
              <a:t>para el cambio gradual de la perspectiva del producto a las cuestiones relacionadas con el cliente</a:t>
            </a:r>
            <a:r>
              <a:rPr lang="en-US" sz="1800">
                <a:solidFill>
                  <a:srgbClr val="4D4D4E"/>
                </a:solidFill>
                <a:ea typeface="Times New Roman" panose="02020603050405020304" pitchFamily="18" charset="0"/>
                <a:cs typeface="Times New Roman" panose="02020603050405020304" pitchFamily="18" charset="0"/>
              </a:rPr>
              <a:t>.</a:t>
            </a: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n-US" sz="1800" b="1">
                <a:solidFill>
                  <a:srgbClr val="4D4D4E"/>
                </a:solidFill>
                <a:ea typeface="Times New Roman" panose="02020603050405020304" pitchFamily="18" charset="0"/>
                <a:cs typeface="Times New Roman" panose="02020603050405020304" pitchFamily="18" charset="0"/>
              </a:rPr>
              <a:t>¡</a:t>
            </a:r>
            <a:r>
              <a:rPr lang="es-ES" sz="1800" b="1">
                <a:effectLst/>
                <a:latin typeface="Calibri" panose="020F0502020204030204" pitchFamily="34" charset="0"/>
                <a:ea typeface="Calibri" panose="020F0502020204030204" pitchFamily="34" charset="0"/>
              </a:rPr>
              <a:t>Define los </a:t>
            </a:r>
            <a:r>
              <a:rPr lang="es-ES" sz="18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principal(es) problema(s) de los consumidores</a:t>
            </a:r>
            <a:r>
              <a:rPr lang="es-ES" sz="1800" b="1">
                <a:effectLst/>
                <a:latin typeface="Calibri" panose="020F0502020204030204" pitchFamily="34" charset="0"/>
                <a:ea typeface="Calibri" panose="020F0502020204030204" pitchFamily="34" charset="0"/>
              </a:rPr>
              <a:t>! </a:t>
            </a:r>
            <a:r>
              <a:rPr lang="es-ES" sz="1800">
                <a:effectLst/>
                <a:latin typeface="Calibri" panose="020F0502020204030204" pitchFamily="34" charset="0"/>
                <a:ea typeface="Calibri" panose="020F0502020204030204" pitchFamily="34" charset="0"/>
              </a:rPr>
              <a:t>Cambia la perspectiva hacia los clientes, el segmento objetivo para el que la empresa pretende desarrollar el servicio. En este paso hay que tener en cuenta a varios clientes bien definidos y claramente seleccionados. La técnica sugerida consiste en elegir a una persona real que "represente" a un segmento concreto de clientes consumidores</a:t>
            </a:r>
            <a:r>
              <a:rPr lang="en-US" sz="1800">
                <a:solidFill>
                  <a:srgbClr val="4D4D4E"/>
                </a:solidFill>
                <a:ea typeface="Times New Roman" panose="02020603050405020304" pitchFamily="18" charset="0"/>
                <a:cs typeface="Times New Roman" panose="02020603050405020304" pitchFamily="18" charset="0"/>
              </a:rPr>
              <a:t>.  </a:t>
            </a:r>
            <a:endParaRPr lang="en-US" sz="1800"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en-US" sz="1800"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en-US" sz="1800" dirty="0">
              <a:solidFill>
                <a:srgbClr val="4D4D4E"/>
              </a:solidFill>
              <a:ea typeface="Times New Roman" panose="02020603050405020304" pitchFamily="18" charset="0"/>
              <a:cs typeface="Times New Roman" panose="02020603050405020304" pitchFamily="18" charset="0"/>
            </a:endParaRPr>
          </a:p>
          <a:p>
            <a:pPr algn="just">
              <a:lnSpc>
                <a:spcPct val="115000"/>
              </a:lnSpc>
              <a:spcBef>
                <a:spcPts val="600"/>
              </a:spcBef>
            </a:pPr>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dirty="0"/>
          </a:p>
        </p:txBody>
      </p:sp>
      <p:sp>
        <p:nvSpPr>
          <p:cNvPr id="4" name="Nadpis 1">
            <a:extLst>
              <a:ext uri="{FF2B5EF4-FFF2-40B4-BE49-F238E27FC236}">
                <a16:creationId xmlns:a16="http://schemas.microsoft.com/office/drawing/2014/main" id="{D9FF93A4-33FF-5625-A49C-A0489CC48676}"/>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862194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3"/>
            <a:ext cx="10194700" cy="4401291"/>
          </a:xfrm>
        </p:spPr>
        <p:txBody>
          <a:bodyPr>
            <a:normAutofit lnSpcReduction="10000"/>
          </a:bodyPr>
          <a:lstStyle/>
          <a:p>
            <a:r>
              <a:rPr lang="en-US" b="1"/>
              <a:t>Fase 1 – Pasos a seguir:</a:t>
            </a:r>
          </a:p>
          <a:p>
            <a:pPr marL="342900" indent="-342900" algn="just">
              <a:lnSpc>
                <a:spcPct val="115000"/>
              </a:lnSpc>
              <a:spcBef>
                <a:spcPts val="600"/>
              </a:spcBef>
              <a:buFont typeface="+mj-lt"/>
              <a:buAutoNum type="arabicPeriod" startAt="4"/>
            </a:pPr>
            <a:r>
              <a:rPr lang="es-ES" sz="1800" b="1">
                <a:effectLst/>
                <a:latin typeface="Calibri" panose="020F0502020204030204" pitchFamily="34" charset="0"/>
                <a:ea typeface="Calibri" panose="020F0502020204030204" pitchFamily="34" charset="0"/>
              </a:rPr>
              <a:t>Identifica los elementos de tu propuesta de valor.</a:t>
            </a:r>
            <a:r>
              <a:rPr lang="es-ES" sz="1800">
                <a:effectLst/>
                <a:latin typeface="Calibri" panose="020F0502020204030204" pitchFamily="34" charset="0"/>
                <a:ea typeface="Calibri" panose="020F0502020204030204" pitchFamily="34" charset="0"/>
              </a:rPr>
              <a:t> Tras definir el problema principal del cliente o el trabajo a realizar, utiliza el </a:t>
            </a:r>
            <a:r>
              <a:rPr lang="es-ES" sz="1800" i="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lienzo de propuesta de valor</a:t>
            </a:r>
            <a:r>
              <a:rPr lang="en-US" sz="1800" i="1" u="none" strike="noStrike">
                <a:solidFill>
                  <a:srgbClr val="0563C1"/>
                </a:solidFill>
                <a:effectLst/>
                <a:latin typeface="Calibri" panose="020F0502020204030204" pitchFamily="34" charset="0"/>
                <a:ea typeface="Calibri" panose="020F0502020204030204" pitchFamily="34" charset="0"/>
              </a:rPr>
              <a:t> </a:t>
            </a:r>
            <a:r>
              <a:rPr lang="es-ES" sz="1800">
                <a:effectLst/>
                <a:latin typeface="Calibri" panose="020F0502020204030204" pitchFamily="34" charset="0"/>
                <a:ea typeface="Calibri" panose="020F0502020204030204" pitchFamily="34" charset="0"/>
              </a:rPr>
              <a:t>para descubrir cómo encaja el producto en las necesidades del cliente</a:t>
            </a:r>
            <a:r>
              <a:rPr lang="en-US" sz="1800">
                <a:solidFill>
                  <a:srgbClr val="4D4D4E"/>
                </a:solidFill>
                <a:ea typeface="Times New Roman" panose="02020603050405020304" pitchFamily="18" charset="0"/>
                <a:cs typeface="Times New Roman" panose="02020603050405020304" pitchFamily="18" charset="0"/>
              </a:rPr>
              <a:t>.</a:t>
            </a: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startAt="4"/>
            </a:pPr>
            <a:r>
              <a:rPr lang="es-ES" sz="1800" b="1">
                <a:effectLst/>
                <a:latin typeface="Calibri" panose="020F0502020204030204" pitchFamily="34" charset="0"/>
                <a:ea typeface="Calibri" panose="020F0502020204030204" pitchFamily="34" charset="0"/>
              </a:rPr>
              <a:t>Identifica todas las alternativas a disposición del cliente.</a:t>
            </a:r>
            <a:r>
              <a:rPr lang="es-ES" sz="1800">
                <a:effectLst/>
                <a:latin typeface="Calibri" panose="020F0502020204030204" pitchFamily="34" charset="0"/>
                <a:ea typeface="Calibri" panose="020F0502020204030204" pitchFamily="34" charset="0"/>
              </a:rPr>
              <a:t> El segmento de mercado debe definirse en función del problema que resuelven determinados productos y servicios. Este concepto redefine la percepción del mercado e introduce competidores nuevos y poco convencionales que deben ser identificados. El objetivo de las iniciativas de servitización es desbloquear mercados anteriormente ignorados o desatendidos que no eran los mercados principales de las empresas manufactureras</a:t>
            </a:r>
            <a:r>
              <a:rPr lang="en-US" sz="1800">
                <a:solidFill>
                  <a:srgbClr val="4D4D4E"/>
                </a:solidFill>
                <a:ea typeface="Times New Roman" panose="02020603050405020304" pitchFamily="18" charset="0"/>
                <a:cs typeface="Times New Roman" panose="02020603050405020304" pitchFamily="18" charset="0"/>
              </a:rPr>
              <a:t>.</a:t>
            </a: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startAt="4"/>
            </a:pPr>
            <a:r>
              <a:rPr lang="es-ES" sz="1800" b="1">
                <a:effectLst/>
                <a:latin typeface="Calibri" panose="020F0502020204030204" pitchFamily="34" charset="0"/>
                <a:ea typeface="Calibri" panose="020F0502020204030204" pitchFamily="34" charset="0"/>
              </a:rPr>
              <a:t>Compara tu oferta con las alternativas para comprender por qué los clientes eligen una solución determinada en determinadas circunstancias.</a:t>
            </a:r>
            <a:r>
              <a:rPr lang="es-ES" sz="1800">
                <a:effectLst/>
                <a:latin typeface="Calibri" panose="020F0502020204030204" pitchFamily="34" charset="0"/>
                <a:ea typeface="Calibri" panose="020F0502020204030204" pitchFamily="34" charset="0"/>
              </a:rPr>
              <a:t> Puedes utilizar la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estrategia Canvas</a:t>
            </a:r>
            <a:r>
              <a:rPr lang="es-ES" sz="1800" u="none" strike="noStrike">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 </a:t>
            </a:r>
            <a:r>
              <a:rPr lang="es-ES" sz="1800">
                <a:effectLst/>
                <a:latin typeface="Calibri" panose="020F0502020204030204" pitchFamily="34" charset="0"/>
                <a:ea typeface="Calibri" panose="020F0502020204030204" pitchFamily="34" charset="0"/>
              </a:rPr>
              <a:t>para comprender y predecir visualmente el comportamiento de los clientes cuando se enfrentan determinadas circunstancias de los clientes y características de la oferta (de productos)</a:t>
            </a:r>
            <a:r>
              <a:rPr lang="en-US" sz="1800">
                <a:effectLst/>
                <a:ea typeface="Times New Roman" panose="02020603050405020304" pitchFamily="18" charset="0"/>
                <a:cs typeface="Times New Roman" panose="02020603050405020304" pitchFamily="18" charset="0"/>
              </a:rPr>
              <a:t>.</a:t>
            </a:r>
            <a:endParaRPr lang="en-US" sz="1800" dirty="0">
              <a:solidFill>
                <a:srgbClr val="4D4D4E"/>
              </a:solidFill>
              <a:ea typeface="Times New Roman" panose="02020603050405020304" pitchFamily="18" charset="0"/>
              <a:cs typeface="Times New Roman" panose="02020603050405020304" pitchFamily="18" charset="0"/>
            </a:endParaRPr>
          </a:p>
        </p:txBody>
      </p:sp>
      <p:sp>
        <p:nvSpPr>
          <p:cNvPr id="4" name="Nadpis 1">
            <a:extLst>
              <a:ext uri="{FF2B5EF4-FFF2-40B4-BE49-F238E27FC236}">
                <a16:creationId xmlns:a16="http://schemas.microsoft.com/office/drawing/2014/main" id="{6DFA4000-314B-FB3B-E199-963942E174E5}"/>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3006614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77977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7000"/>
              </a:lnSpc>
              <a:spcAft>
                <a:spcPts val="800"/>
              </a:spcAft>
            </a:pPr>
            <a:r>
              <a:rPr lang="es-ES" sz="1800" b="1">
                <a:effectLst/>
                <a:latin typeface="Calibri" panose="020F0502020204030204" pitchFamily="34" charset="0"/>
                <a:ea typeface="Calibri" panose="020F0502020204030204" pitchFamily="34" charset="0"/>
                <a:cs typeface="Calibri" panose="020F0502020204030204" pitchFamily="34" charset="0"/>
              </a:rPr>
              <a:t>Fase 2: Oportunidades en base a los desarrollos externos y nuevos enfoques – identificación de oportunidades “desde fuera hacia dentro”</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2B5AD511-A739-8994-983F-577B4E5F755D}"/>
              </a:ext>
            </a:extLst>
          </p:cNvPr>
          <p:cNvSpPr txBox="1">
            <a:spLocks/>
          </p:cNvSpPr>
          <p:nvPr/>
        </p:nvSpPr>
        <p:spPr>
          <a:xfrm>
            <a:off x="4740186" y="2936799"/>
            <a:ext cx="6628268" cy="2364718"/>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sz="1800">
                <a:effectLst/>
                <a:latin typeface="Calibri" panose="020F0502020204030204" pitchFamily="34" charset="0"/>
                <a:ea typeface="Calibri" panose="020F0502020204030204" pitchFamily="34" charset="0"/>
              </a:rPr>
              <a:t>La identificación de oportunidades "desde fuera hacia dentro" comienza con una descripción y comprensión adicionales de los segmentos de clientes clave y la creación de un </a:t>
            </a:r>
            <a:r>
              <a:rPr lang="es-ES" sz="1800" b="1">
                <a:effectLst/>
                <a:latin typeface="Calibri" panose="020F0502020204030204" pitchFamily="34" charset="0"/>
                <a:ea typeface="Calibri" panose="020F0502020204030204" pitchFamily="34" charset="0"/>
              </a:rPr>
              <a:t>perfil de cliente: </a:t>
            </a:r>
            <a:r>
              <a:rPr lang="es-ES" sz="1800" b="1" i="1">
                <a:effectLst/>
                <a:latin typeface="Calibri" panose="020F0502020204030204" pitchFamily="34" charset="0"/>
                <a:ea typeface="Calibri" panose="020F0502020204030204" pitchFamily="34" charset="0"/>
              </a:rPr>
              <a:t>customer persona</a:t>
            </a:r>
            <a:r>
              <a:rPr lang="en-US" sz="1700"/>
              <a:t>. </a:t>
            </a:r>
            <a:r>
              <a:rPr lang="es-ES" sz="1800">
                <a:effectLst/>
                <a:latin typeface="Calibri" panose="020F0502020204030204" pitchFamily="34" charset="0"/>
                <a:ea typeface="Calibri" panose="020F0502020204030204" pitchFamily="34" charset="0"/>
              </a:rPr>
              <a:t>El objetivo es ampliar las perspectivas más allá de la perspectiva demográfica o de producto tradicional e iniciar un análisis de los clientes basado en los problemas que intentan resolver y las circunstancias en las que se producen</a:t>
            </a:r>
            <a:r>
              <a:rPr lang="en-US" sz="1700"/>
              <a:t>. </a:t>
            </a:r>
            <a:r>
              <a:rPr lang="es-ES" sz="1800">
                <a:effectLst/>
                <a:latin typeface="Calibri" panose="020F0502020204030204" pitchFamily="34" charset="0"/>
                <a:ea typeface="Calibri" panose="020F0502020204030204" pitchFamily="34" charset="0"/>
              </a:rPr>
              <a:t>El objetivo es describir al cliente a partir de un individuo concreto, una persona real que represente al segmento de clientes consumidores</a:t>
            </a:r>
            <a:r>
              <a:rPr lang="en-US" sz="1700">
                <a:solidFill>
                  <a:srgbClr val="4D4D4E"/>
                </a:solidFill>
                <a:effectLst/>
                <a:ea typeface="Times New Roman" panose="02020603050405020304" pitchFamily="18" charset="0"/>
                <a:cs typeface="Times New Roman" panose="02020603050405020304" pitchFamily="18" charset="0"/>
              </a:rPr>
              <a:t>. </a:t>
            </a:r>
            <a:endParaRPr lang="en-US" sz="1700" dirty="0">
              <a:solidFill>
                <a:srgbClr val="4D4D4E"/>
              </a:solidFill>
              <a:effectLst/>
              <a:ea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61FBC27D-A1AB-3084-569B-ACB725B26A69}"/>
              </a:ext>
            </a:extLst>
          </p:cNvPr>
          <p:cNvPicPr>
            <a:picLocks noChangeAspect="1"/>
          </p:cNvPicPr>
          <p:nvPr/>
        </p:nvPicPr>
        <p:blipFill>
          <a:blip r:embed="rId4"/>
          <a:stretch>
            <a:fillRect/>
          </a:stretch>
        </p:blipFill>
        <p:spPr>
          <a:xfrm>
            <a:off x="304801" y="3272891"/>
            <a:ext cx="3923167" cy="1923370"/>
          </a:xfrm>
          <a:prstGeom prst="rect">
            <a:avLst/>
          </a:prstGeom>
        </p:spPr>
      </p:pic>
      <p:sp>
        <p:nvSpPr>
          <p:cNvPr id="7" name="Nadpis 1">
            <a:extLst>
              <a:ext uri="{FF2B5EF4-FFF2-40B4-BE49-F238E27FC236}">
                <a16:creationId xmlns:a16="http://schemas.microsoft.com/office/drawing/2014/main" id="{FB383D11-EB95-E012-5F63-9321F31C0421}"/>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2038511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3"/>
            <a:ext cx="10194700" cy="4265355"/>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07000"/>
              </a:lnSpc>
              <a:spcAft>
                <a:spcPts val="800"/>
              </a:spcAft>
            </a:pPr>
            <a:r>
              <a:rPr lang="es-ES" sz="1900" b="1">
                <a:effectLst/>
                <a:latin typeface="Calibri" panose="020F0502020204030204" pitchFamily="34" charset="0"/>
                <a:ea typeface="Calibri" panose="020F0502020204030204" pitchFamily="34" charset="0"/>
                <a:cs typeface="Calibri" panose="020F0502020204030204" pitchFamily="34" charset="0"/>
              </a:rPr>
              <a:t>Fase 2: Oportunidades en base a los desarrollos externos y nuevos enfoques – identificación de oportunidades “desde fuera hacia dentro”</a:t>
            </a:r>
            <a:endParaRPr lang="en-GB" sz="190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1800">
                <a:effectLst/>
                <a:latin typeface="Calibri" panose="020F0502020204030204" pitchFamily="34" charset="0"/>
                <a:ea typeface="Calibri" panose="020F0502020204030204" pitchFamily="34" charset="0"/>
              </a:rPr>
              <a:t>El siguiente paso es capturar visualmente el </a:t>
            </a:r>
            <a:r>
              <a:rPr lang="es-ES" sz="1800" b="1">
                <a:effectLst/>
                <a:latin typeface="Calibri" panose="020F0502020204030204" pitchFamily="34" charset="0"/>
                <a:ea typeface="Calibri" panose="020F0502020204030204" pitchFamily="34" charset="0"/>
              </a:rPr>
              <a:t>ciclo completo de la experiencia del cliente</a:t>
            </a:r>
            <a:r>
              <a:rPr lang="es-ES" sz="1800">
                <a:effectLst/>
                <a:latin typeface="Calibri" panose="020F0502020204030204" pitchFamily="34" charset="0"/>
                <a:ea typeface="Calibri" panose="020F0502020204030204" pitchFamily="34" charset="0"/>
              </a:rPr>
              <a:t> desde el momento en que surge su problema hasta después de aplicar la solución. Las etapas del recorrido pueden ser genéricas (preparación, compra, entrega, uso, complementos, mantenimiento, eliminación) o definirse con mayor precisión. Una vez definidas todas las etapas, debe analizarse el comportamiento del cliente en cada una de ellas (definir qué está haciendo, pensando y sintiendo el cliente) para poder identificar cualquier experiencia insatisfactoria (puntos de dolor) y reconocerla como una posible oportunidad para desarrollar un servicio innovador</a:t>
            </a:r>
            <a:r>
              <a:rPr lang="en-US" sz="1700">
                <a:solidFill>
                  <a:srgbClr val="4D4D4E"/>
                </a:solidFill>
                <a:ea typeface="Times New Roman" panose="02020603050405020304" pitchFamily="18" charset="0"/>
                <a:cs typeface="Times New Roman" panose="02020603050405020304" pitchFamily="18" charset="0"/>
              </a:rPr>
              <a:t>.</a:t>
            </a:r>
            <a:endParaRPr lang="hr-HR" sz="1700" dirty="0">
              <a:solidFill>
                <a:srgbClr val="4D4D4E"/>
              </a:solidFill>
              <a:ea typeface="Times New Roman" panose="02020603050405020304" pitchFamily="18" charset="0"/>
              <a:cs typeface="Times New Roman" panose="02020603050405020304" pitchFamily="18" charset="0"/>
            </a:endParaRPr>
          </a:p>
          <a:p>
            <a:pPr algn="just"/>
            <a:endParaRPr lang="hr-HR" sz="1700" dirty="0">
              <a:solidFill>
                <a:srgbClr val="4D4D4E"/>
              </a:solidFill>
              <a:ea typeface="Times New Roman" panose="02020603050405020304" pitchFamily="18" charset="0"/>
              <a:cs typeface="Times New Roman" panose="02020603050405020304" pitchFamily="18" charset="0"/>
            </a:endParaRPr>
          </a:p>
          <a:p>
            <a:pPr marL="0" indent="0" algn="just">
              <a:buNone/>
            </a:pPr>
            <a:endParaRPr lang="hr-HR" sz="1700" dirty="0">
              <a:solidFill>
                <a:srgbClr val="4D4D4E"/>
              </a:solidFill>
              <a:ea typeface="Times New Roman" panose="02020603050405020304" pitchFamily="18" charset="0"/>
              <a:cs typeface="Times New Roman" panose="02020603050405020304" pitchFamily="18" charset="0"/>
            </a:endParaRPr>
          </a:p>
          <a:p>
            <a:pPr marL="0" indent="0" algn="just">
              <a:buNone/>
            </a:pPr>
            <a:endParaRPr lang="en-US" sz="1700" dirty="0">
              <a:solidFill>
                <a:srgbClr val="4D4D4E"/>
              </a:solidFill>
              <a:ea typeface="Times New Roman" panose="02020603050405020304" pitchFamily="18" charset="0"/>
              <a:cs typeface="Times New Roman" panose="02020603050405020304" pitchFamily="18" charset="0"/>
            </a:endParaRPr>
          </a:p>
          <a:p>
            <a:pPr algn="just"/>
            <a:r>
              <a:rPr lang="es-ES" sz="1800">
                <a:effectLst/>
                <a:latin typeface="Calibri" panose="020F0502020204030204" pitchFamily="34" charset="0"/>
                <a:ea typeface="Calibri" panose="020F0502020204030204" pitchFamily="34" charset="0"/>
              </a:rPr>
              <a:t>Esta fase termina con un </a:t>
            </a:r>
            <a:r>
              <a:rPr lang="es-ES" sz="1800" b="1">
                <a:effectLst/>
                <a:latin typeface="Calibri" panose="020F0502020204030204" pitchFamily="34" charset="0"/>
                <a:ea typeface="Calibri" panose="020F0502020204030204" pitchFamily="34" charset="0"/>
              </a:rPr>
              <a:t>concepto inicial de Servitización </a:t>
            </a:r>
            <a:r>
              <a:rPr lang="es-ES" sz="1800">
                <a:effectLst/>
                <a:latin typeface="Calibri" panose="020F0502020204030204" pitchFamily="34" charset="0"/>
                <a:ea typeface="Calibri" panose="020F0502020204030204" pitchFamily="34" charset="0"/>
              </a:rPr>
              <a:t>basado en las oportunidades que se reconozcan como más prometedoras y factibles. En caso de que existan más posibilidades, la empresa tendrá que tomar una decisión sobre cuál perseguir, teniendo en cuenta sus propias capacidades, retos y posibles beneficios</a:t>
            </a:r>
            <a:r>
              <a:rPr lang="en-US" sz="1700">
                <a:solidFill>
                  <a:srgbClr val="4D4D4E"/>
                </a:solidFill>
                <a:ea typeface="Times New Roman" panose="02020603050405020304" pitchFamily="18" charset="0"/>
                <a:cs typeface="Times New Roman" panose="02020603050405020304" pitchFamily="18" charset="0"/>
              </a:rPr>
              <a:t>.</a:t>
            </a:r>
            <a:endParaRPr lang="en-US" sz="1700" dirty="0">
              <a:solidFill>
                <a:srgbClr val="4D4D4E"/>
              </a:solidFill>
              <a:ea typeface="Times New Roman" panose="02020603050405020304" pitchFamily="18" charset="0"/>
              <a:cs typeface="Times New Roman" panose="02020603050405020304" pitchFamily="18" charset="0"/>
            </a:endParaRPr>
          </a:p>
        </p:txBody>
      </p:sp>
      <p:graphicFrame>
        <p:nvGraphicFramePr>
          <p:cNvPr id="6" name="Diagram 5">
            <a:extLst>
              <a:ext uri="{FF2B5EF4-FFF2-40B4-BE49-F238E27FC236}">
                <a16:creationId xmlns:a16="http://schemas.microsoft.com/office/drawing/2014/main" id="{4B935A9B-3506-E128-4672-C64999323573}"/>
              </a:ext>
            </a:extLst>
          </p:cNvPr>
          <p:cNvGraphicFramePr/>
          <p:nvPr>
            <p:extLst>
              <p:ext uri="{D42A27DB-BD31-4B8C-83A1-F6EECF244321}">
                <p14:modId xmlns:p14="http://schemas.microsoft.com/office/powerpoint/2010/main" val="4095600628"/>
              </p:ext>
            </p:extLst>
          </p:nvPr>
        </p:nvGraphicFramePr>
        <p:xfrm>
          <a:off x="3963491" y="3105176"/>
          <a:ext cx="4462272" cy="28435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Nadpis 1">
            <a:extLst>
              <a:ext uri="{FF2B5EF4-FFF2-40B4-BE49-F238E27FC236}">
                <a16:creationId xmlns:a16="http://schemas.microsoft.com/office/drawing/2014/main" id="{AA44420E-16CC-8A9C-242F-4ECB4D746BE6}"/>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3528413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3"/>
            <a:ext cx="10194700" cy="4160929"/>
          </a:xfrm>
        </p:spPr>
        <p:txBody>
          <a:bodyPr>
            <a:normAutofit fontScale="85000" lnSpcReduction="20000"/>
          </a:bodyPr>
          <a:lstStyle/>
          <a:p>
            <a:r>
              <a:rPr lang="en-US" b="1"/>
              <a:t>Fase 2 – Pasos a seguir:</a:t>
            </a:r>
            <a:endParaRPr lang="en-US" b="1" dirty="0"/>
          </a:p>
          <a:p>
            <a:pPr marL="342900" indent="-342900" algn="just">
              <a:lnSpc>
                <a:spcPct val="115000"/>
              </a:lnSpc>
              <a:spcBef>
                <a:spcPts val="600"/>
              </a:spcBef>
              <a:buFont typeface="+mj-lt"/>
              <a:buAutoNum type="arabicPeriod"/>
            </a:pPr>
            <a:r>
              <a:rPr lang="es-ES" sz="1900" b="1">
                <a:effectLst/>
                <a:latin typeface="Calibri" panose="020F0502020204030204" pitchFamily="34" charset="0"/>
                <a:ea typeface="Calibri" panose="020F0502020204030204" pitchFamily="34" charset="0"/>
              </a:rPr>
              <a:t>Identificar y analizar los </a:t>
            </a:r>
            <a:r>
              <a:rPr lang="es-ES" sz="19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segmentos de clientes</a:t>
            </a:r>
            <a:r>
              <a:rPr lang="es-ES" sz="1900">
                <a:effectLst/>
                <a:latin typeface="Calibri" panose="020F0502020204030204" pitchFamily="34" charset="0"/>
                <a:ea typeface="Calibri" panose="020F0502020204030204" pitchFamily="34" charset="0"/>
                <a:cs typeface="Times New Roman" panose="02020603050405020304" pitchFamily="18" charset="0"/>
              </a:rPr>
              <a:t> clave </a:t>
            </a:r>
            <a:r>
              <a:rPr lang="es-ES" sz="1900">
                <a:effectLst/>
                <a:latin typeface="Calibri" panose="020F0502020204030204" pitchFamily="34" charset="0"/>
                <a:ea typeface="Calibri" panose="020F0502020204030204" pitchFamily="34" charset="0"/>
              </a:rPr>
              <a:t>con el fin de cambiar gradualmente la percepción de los mismos más allá de los supuestos existentes</a:t>
            </a:r>
            <a:r>
              <a:rPr lang="en-US" sz="1900">
                <a:effectLst/>
                <a:ea typeface="Times New Roman" panose="02020603050405020304" pitchFamily="18" charset="0"/>
                <a:cs typeface="Times New Roman" panose="02020603050405020304" pitchFamily="18" charset="0"/>
              </a:rPr>
              <a:t>.</a:t>
            </a:r>
            <a:endParaRPr lang="en-US" sz="1900" dirty="0">
              <a:effectLst/>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s-ES" sz="1900">
                <a:effectLst/>
                <a:latin typeface="Calibri" panose="020F0502020204030204" pitchFamily="34" charset="0"/>
                <a:ea typeface="Calibri" panose="020F0502020204030204" pitchFamily="34" charset="0"/>
              </a:rPr>
              <a:t>Centrarse en los segmento(s) de clientes más prometedores y </a:t>
            </a:r>
            <a:r>
              <a:rPr lang="es-ES" sz="1900" b="1">
                <a:effectLst/>
                <a:latin typeface="Calibri" panose="020F0502020204030204" pitchFamily="34" charset="0"/>
                <a:ea typeface="Calibri" panose="020F0502020204030204" pitchFamily="34" charset="0"/>
              </a:rPr>
              <a:t>crear un </a:t>
            </a:r>
            <a:r>
              <a:rPr lang="es-ES" sz="1900" b="1" i="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customer persona</a:t>
            </a:r>
            <a:r>
              <a:rPr lang="es-ES" sz="1900">
                <a:effectLst/>
                <a:latin typeface="Calibri" panose="020F0502020204030204" pitchFamily="34" charset="0"/>
                <a:ea typeface="Calibri" panose="020F0502020204030204" pitchFamily="34" charset="0"/>
              </a:rPr>
              <a:t>. Describir al cliente basándose en un individuo concreto: una persona real que represente al segmento de clientes. Esta información debería permitir determinar con mayor precisión a quién dirigirse, cuándo y cómo</a:t>
            </a:r>
            <a:r>
              <a:rPr lang="en-US" sz="1900">
                <a:solidFill>
                  <a:srgbClr val="4D4D4E"/>
                </a:solidFill>
                <a:ea typeface="Times New Roman" panose="02020603050405020304" pitchFamily="18" charset="0"/>
                <a:cs typeface="Times New Roman" panose="02020603050405020304" pitchFamily="18" charset="0"/>
              </a:rPr>
              <a:t>.</a:t>
            </a:r>
            <a:endParaRPr lang="en-US" sz="19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hr-HR" sz="1900" b="1">
                <a:effectLst/>
                <a:latin typeface="Calibri" panose="020F0502020204030204" pitchFamily="34" charset="0"/>
                <a:ea typeface="Calibri" panose="020F0502020204030204" pitchFamily="34" charset="0"/>
              </a:rPr>
              <a:t>Capturar visualmente todo el ciclo del </a:t>
            </a:r>
            <a:r>
              <a:rPr lang="hr-HR" sz="19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viaje/experiencia del cliente</a:t>
            </a:r>
            <a:r>
              <a:rPr lang="hr-HR" sz="1900">
                <a:effectLst/>
                <a:latin typeface="Calibri" panose="020F0502020204030204" pitchFamily="34" charset="0"/>
                <a:ea typeface="Calibri" panose="020F0502020204030204" pitchFamily="34" charset="0"/>
              </a:rPr>
              <a:t>, desde el momento en que surge el problema del cliente hasta después de aplicar la solución. Analizarlo e identificar la experiencia insatisfactoria (puntos de dolor) que puedan reconocerse como posible oportunidad</a:t>
            </a:r>
            <a:r>
              <a:rPr lang="en-US" sz="1900">
                <a:solidFill>
                  <a:srgbClr val="4D4D4E"/>
                </a:solidFill>
                <a:ea typeface="Times New Roman" panose="02020603050405020304" pitchFamily="18" charset="0"/>
                <a:cs typeface="Times New Roman" panose="02020603050405020304" pitchFamily="18" charset="0"/>
              </a:rPr>
              <a:t>.</a:t>
            </a:r>
            <a:endParaRPr lang="en-US" sz="19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s-ES" sz="1900" b="1">
                <a:effectLst/>
                <a:latin typeface="Calibri" panose="020F0502020204030204" pitchFamily="34" charset="0"/>
                <a:ea typeface="Calibri" panose="020F0502020204030204" pitchFamily="34" charset="0"/>
              </a:rPr>
              <a:t>Crear un concepto inicial de servitización:</a:t>
            </a:r>
            <a:r>
              <a:rPr lang="es-ES" sz="1900">
                <a:effectLst/>
                <a:latin typeface="Calibri" panose="020F0502020204030204" pitchFamily="34" charset="0"/>
                <a:ea typeface="Calibri" panose="020F0502020204030204" pitchFamily="34" charset="0"/>
              </a:rPr>
              <a:t> una breve descripción (o varias) del nuevo servicio que se complementará con el producto elegido para la iniciativa de servitización. El objetivo es identificar los elementos clave que son cruciales para la implementación y permitir la comprensión de los cambios organizativos y operativos que se preverán durante los siguientes pasos</a:t>
            </a:r>
            <a:r>
              <a:rPr lang="en-US" sz="1900">
                <a:solidFill>
                  <a:srgbClr val="4D4D4E"/>
                </a:solidFill>
                <a:ea typeface="Times New Roman" panose="02020603050405020304" pitchFamily="18" charset="0"/>
                <a:cs typeface="Times New Roman" panose="02020603050405020304" pitchFamily="18" charset="0"/>
              </a:rPr>
              <a:t>.</a:t>
            </a:r>
            <a:endParaRPr lang="en-US" sz="19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s-ES" sz="1900" b="1">
                <a:effectLst/>
                <a:latin typeface="Calibri" panose="020F0502020204030204" pitchFamily="34" charset="0"/>
                <a:ea typeface="Calibri" panose="020F0502020204030204" pitchFamily="34" charset="0"/>
              </a:rPr>
              <a:t>Elaborar el nuevo (futuro) </a:t>
            </a:r>
            <a:r>
              <a:rPr lang="es-ES" sz="19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recorrido del cliente</a:t>
            </a:r>
            <a:r>
              <a:rPr lang="en-US" sz="1900" b="1" u="none" strike="noStrike">
                <a:solidFill>
                  <a:srgbClr val="0563C1"/>
                </a:solidFill>
                <a:effectLst/>
                <a:latin typeface="Calibri" panose="020F0502020204030204" pitchFamily="34" charset="0"/>
                <a:ea typeface="Calibri" panose="020F0502020204030204" pitchFamily="34" charset="0"/>
              </a:rPr>
              <a:t> </a:t>
            </a:r>
            <a:r>
              <a:rPr lang="es-ES" sz="1900">
                <a:effectLst/>
                <a:latin typeface="Calibri" panose="020F0502020204030204" pitchFamily="34" charset="0"/>
                <a:ea typeface="Calibri" panose="020F0502020204030204" pitchFamily="34" charset="0"/>
              </a:rPr>
              <a:t>(utilizando la herramienta propuesta), describiendo esta vez la experiencia del cliente con el nuevo servicio</a:t>
            </a:r>
            <a:r>
              <a:rPr lang="en-US" sz="1900">
                <a:solidFill>
                  <a:srgbClr val="4D4D4E"/>
                </a:solidFill>
                <a:effectLst/>
                <a:ea typeface="Times New Roman" panose="02020603050405020304" pitchFamily="18" charset="0"/>
                <a:cs typeface="Times New Roman" panose="02020603050405020304" pitchFamily="18" charset="0"/>
              </a:rPr>
              <a:t>.</a:t>
            </a:r>
            <a:endParaRPr lang="en-US" sz="19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endParaRPr lang="en-US" dirty="0"/>
          </a:p>
        </p:txBody>
      </p:sp>
      <p:sp>
        <p:nvSpPr>
          <p:cNvPr id="4" name="Nadpis 1">
            <a:extLst>
              <a:ext uri="{FF2B5EF4-FFF2-40B4-BE49-F238E27FC236}">
                <a16:creationId xmlns:a16="http://schemas.microsoft.com/office/drawing/2014/main" id="{F9CD9B74-476C-14C0-9256-836F3AE7FFC5}"/>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4100138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3945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US" b="1"/>
              <a:t>Fase 3: Diseño del cambio e implementación</a:t>
            </a:r>
            <a:endParaRPr lang="en-US" b="1" dirty="0"/>
          </a:p>
          <a:p>
            <a:pPr algn="just"/>
            <a:endParaRPr lang="en-US" dirty="0"/>
          </a:p>
          <a:p>
            <a:pPr algn="just"/>
            <a:endParaRPr lang="en-US" dirty="0"/>
          </a:p>
          <a:p>
            <a:pPr algn="just"/>
            <a:endParaRPr lang="en-US" dirty="0"/>
          </a:p>
          <a:p>
            <a:pPr algn="just"/>
            <a:endParaRPr lang="en-US" dirty="0"/>
          </a:p>
        </p:txBody>
      </p:sp>
      <p:pic>
        <p:nvPicPr>
          <p:cNvPr id="7" name="Picture 6">
            <a:extLst>
              <a:ext uri="{FF2B5EF4-FFF2-40B4-BE49-F238E27FC236}">
                <a16:creationId xmlns:a16="http://schemas.microsoft.com/office/drawing/2014/main" id="{91434D3C-DD29-BC9C-29F6-6AD84F3CA764}"/>
              </a:ext>
            </a:extLst>
          </p:cNvPr>
          <p:cNvPicPr>
            <a:picLocks noChangeAspect="1"/>
          </p:cNvPicPr>
          <p:nvPr/>
        </p:nvPicPr>
        <p:blipFill rotWithShape="1">
          <a:blip r:embed="rId4"/>
          <a:srcRect l="17522" r="4558"/>
          <a:stretch/>
        </p:blipFill>
        <p:spPr>
          <a:xfrm>
            <a:off x="217283" y="2618518"/>
            <a:ext cx="4065006" cy="3628507"/>
          </a:xfrm>
          <a:prstGeom prst="rect">
            <a:avLst/>
          </a:prstGeom>
        </p:spPr>
      </p:pic>
      <p:sp>
        <p:nvSpPr>
          <p:cNvPr id="11" name="Content Placeholder 5">
            <a:extLst>
              <a:ext uri="{FF2B5EF4-FFF2-40B4-BE49-F238E27FC236}">
                <a16:creationId xmlns:a16="http://schemas.microsoft.com/office/drawing/2014/main" id="{F22F151A-D7BE-3CEA-A775-61F044BDE888}"/>
              </a:ext>
            </a:extLst>
          </p:cNvPr>
          <p:cNvSpPr txBox="1">
            <a:spLocks/>
          </p:cNvSpPr>
          <p:nvPr/>
        </p:nvSpPr>
        <p:spPr>
          <a:xfrm>
            <a:off x="4129135" y="3103685"/>
            <a:ext cx="7315997" cy="223168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s-ES" sz="1600">
                <a:effectLst/>
                <a:latin typeface="Calibri" panose="020F0502020204030204" pitchFamily="34" charset="0"/>
                <a:ea typeface="Calibri" panose="020F0502020204030204" pitchFamily="34" charset="0"/>
              </a:rPr>
              <a:t>En la tercera fase, </a:t>
            </a:r>
            <a:r>
              <a:rPr lang="es-ES" sz="1600" b="1">
                <a:effectLst/>
                <a:latin typeface="Calibri" panose="020F0502020204030204" pitchFamily="34" charset="0"/>
                <a:ea typeface="Calibri" panose="020F0502020204030204" pitchFamily="34" charset="0"/>
              </a:rPr>
              <a:t>la empresa tiene que identificar los cambios clave en la forma en que se atenderá a los clientes</a:t>
            </a:r>
            <a:r>
              <a:rPr lang="es-ES" sz="1600">
                <a:effectLst/>
                <a:latin typeface="Calibri" panose="020F0502020204030204" pitchFamily="34" charset="0"/>
                <a:ea typeface="Calibri" panose="020F0502020204030204" pitchFamily="34" charset="0"/>
              </a:rPr>
              <a:t>, y cómo deben alterarse el modelo de negocio y los elementos clave que definen las capacidades de la empresa (recursos, procesos y criterios/valores para la toma de decisiones). Puedes comenzar con la revisión del nuevo ("futuro") recorrido del cliente basándote en el concepto inicial de servitización. Se sugiere que el nuevo recorrido del cliente se desarrolle desde cero, como si no existieran relaciones y actividades previamente establecidas en relación con el "antiguo" recorrido del cliente</a:t>
            </a:r>
            <a:r>
              <a:rPr lang="en-US" sz="1600"/>
              <a:t>.</a:t>
            </a:r>
            <a:endParaRPr lang="en-US" sz="1600" dirty="0"/>
          </a:p>
          <a:p>
            <a:pPr algn="just"/>
            <a:endParaRPr lang="en-US" dirty="0"/>
          </a:p>
          <a:p>
            <a:pPr algn="just"/>
            <a:endParaRPr lang="en-US" dirty="0"/>
          </a:p>
          <a:p>
            <a:pPr algn="just"/>
            <a:endParaRPr lang="en-US" dirty="0"/>
          </a:p>
          <a:p>
            <a:pPr algn="just"/>
            <a:endParaRPr lang="en-US" dirty="0"/>
          </a:p>
        </p:txBody>
      </p:sp>
      <p:sp>
        <p:nvSpPr>
          <p:cNvPr id="6" name="Nadpis 1">
            <a:extLst>
              <a:ext uri="{FF2B5EF4-FFF2-40B4-BE49-F238E27FC236}">
                <a16:creationId xmlns:a16="http://schemas.microsoft.com/office/drawing/2014/main" id="{DAB4FA63-642D-10FD-6311-7577803D05C3}"/>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3037689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3945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en-US" b="1"/>
              <a:t>Fase 3: Diseño del cambio e implementación</a:t>
            </a:r>
          </a:p>
          <a:p>
            <a:pPr algn="just"/>
            <a:r>
              <a:rPr lang="es-ES" sz="1700">
                <a:effectLst/>
                <a:latin typeface="Calibri" panose="020F0502020204030204" pitchFamily="34" charset="0"/>
                <a:ea typeface="Calibri" panose="020F0502020204030204" pitchFamily="34" charset="0"/>
              </a:rPr>
              <a:t>Una vez definido el lado del cliente, debe explorarse la perspectiva de la empresa para definir: cuáles son los puntos de contacto, de qué manera organizarlos y </a:t>
            </a:r>
            <a:r>
              <a:rPr lang="es-ES" sz="1700" b="1">
                <a:effectLst/>
                <a:latin typeface="Calibri" panose="020F0502020204030204" pitchFamily="34" charset="0"/>
                <a:ea typeface="Calibri" panose="020F0502020204030204" pitchFamily="34" charset="0"/>
              </a:rPr>
              <a:t>cuál será la forma más adecuada de apoyar el lado del cliente recién desarrollado</a:t>
            </a:r>
            <a:r>
              <a:rPr lang="es-ES" sz="1700">
                <a:effectLst/>
                <a:latin typeface="Calibri" panose="020F0502020204030204" pitchFamily="34" charset="0"/>
                <a:ea typeface="Calibri" panose="020F0502020204030204" pitchFamily="34" charset="0"/>
              </a:rPr>
              <a:t>. El siguiente paso es integrar los cambios previstos en el modelo de negocio. Para poder hacerlo, las empresas deben comprender tanto los elementos clave existentes de su modelo de negocio como los cambios necesarios. Una vez definidos los modelos de negocio "actual" y "futuro", hay que comprobar los solapamientos y las diferencias</a:t>
            </a:r>
            <a:r>
              <a:rPr lang="en-US" sz="1700">
                <a:solidFill>
                  <a:srgbClr val="4D4D4E"/>
                </a:solidFill>
                <a:effectLst/>
                <a:ea typeface="Times New Roman" panose="02020603050405020304" pitchFamily="18" charset="0"/>
                <a:cs typeface="Times New Roman" panose="02020603050405020304" pitchFamily="18" charset="0"/>
              </a:rPr>
              <a:t>.</a:t>
            </a:r>
            <a:endParaRPr lang="en-US" sz="1700" dirty="0">
              <a:solidFill>
                <a:srgbClr val="4D4D4E"/>
              </a:solidFill>
              <a:effectLst/>
              <a:ea typeface="Times New Roman" panose="02020603050405020304" pitchFamily="18" charset="0"/>
              <a:cs typeface="Times New Roman" panose="02020603050405020304" pitchFamily="18" charset="0"/>
            </a:endParaRPr>
          </a:p>
          <a:p>
            <a:pPr algn="just"/>
            <a:endParaRPr lang="en-US" sz="1800" dirty="0">
              <a:solidFill>
                <a:srgbClr val="4D4D4E"/>
              </a:solidFill>
              <a:effectLst/>
              <a:ea typeface="Times New Roman" panose="02020603050405020304" pitchFamily="18" charset="0"/>
              <a:cs typeface="Times New Roman" panose="02020603050405020304" pitchFamily="18" charset="0"/>
            </a:endParaRPr>
          </a:p>
          <a:p>
            <a:pPr algn="just"/>
            <a:endParaRPr lang="en-US" dirty="0"/>
          </a:p>
          <a:p>
            <a:pPr algn="just"/>
            <a:endParaRPr lang="en-US" dirty="0"/>
          </a:p>
          <a:p>
            <a:pPr algn="just"/>
            <a:endParaRPr lang="en-US" dirty="0"/>
          </a:p>
          <a:p>
            <a:pPr algn="just"/>
            <a:endParaRPr lang="en-US" dirty="0"/>
          </a:p>
        </p:txBody>
      </p:sp>
      <p:graphicFrame>
        <p:nvGraphicFramePr>
          <p:cNvPr id="16" name="Diagram 15">
            <a:extLst>
              <a:ext uri="{FF2B5EF4-FFF2-40B4-BE49-F238E27FC236}">
                <a16:creationId xmlns:a16="http://schemas.microsoft.com/office/drawing/2014/main" id="{2AA08B2D-BBE3-C532-CCD0-6509FD28E10E}"/>
              </a:ext>
            </a:extLst>
          </p:cNvPr>
          <p:cNvGraphicFramePr/>
          <p:nvPr>
            <p:extLst>
              <p:ext uri="{D42A27DB-BD31-4B8C-83A1-F6EECF244321}">
                <p14:modId xmlns:p14="http://schemas.microsoft.com/office/powerpoint/2010/main" val="2887026811"/>
              </p:ext>
            </p:extLst>
          </p:nvPr>
        </p:nvGraphicFramePr>
        <p:xfrm>
          <a:off x="2548552" y="2450592"/>
          <a:ext cx="7292149" cy="431867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Nadpis 1">
            <a:extLst>
              <a:ext uri="{FF2B5EF4-FFF2-40B4-BE49-F238E27FC236}">
                <a16:creationId xmlns:a16="http://schemas.microsoft.com/office/drawing/2014/main" id="{79465E01-552A-CA79-9E75-01758BE2C178}"/>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1345429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3796156"/>
          </a:xfrm>
        </p:spPr>
        <p:txBody>
          <a:bodyPr>
            <a:normAutofit lnSpcReduction="10000"/>
          </a:bodyPr>
          <a:lstStyle/>
          <a:p>
            <a:r>
              <a:rPr lang="en-US" b="1"/>
              <a:t>Fase 3 – Pasos a seguir:</a:t>
            </a:r>
            <a:endParaRPr lang="en-US" b="1" dirty="0"/>
          </a:p>
          <a:p>
            <a:pPr marL="342900" indent="-342900" algn="just">
              <a:lnSpc>
                <a:spcPct val="115000"/>
              </a:lnSpc>
              <a:spcBef>
                <a:spcPts val="600"/>
              </a:spcBef>
              <a:buFont typeface="+mj-lt"/>
              <a:buAutoNum type="arabicPeriod"/>
            </a:pPr>
            <a:r>
              <a:rPr lang="es-ES" sz="1800" b="1">
                <a:effectLst/>
                <a:latin typeface="Calibri" panose="020F0502020204030204" pitchFamily="34" charset="0"/>
                <a:ea typeface="Calibri" panose="020F0502020204030204" pitchFamily="34" charset="0"/>
              </a:rPr>
              <a:t>Revisar/definir el nuevo (“futuro”) </a:t>
            </a:r>
            <a:r>
              <a:rPr lang="es-ES" sz="18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recorrido del cliente</a:t>
            </a:r>
            <a:r>
              <a:rPr lang="es-ES" sz="1800">
                <a:effectLst/>
                <a:latin typeface="Calibri" panose="020F0502020204030204" pitchFamily="34" charset="0"/>
                <a:ea typeface="Calibri" panose="020F0502020204030204" pitchFamily="34" charset="0"/>
              </a:rPr>
              <a:t> basándose en el concepto inicial de servitización</a:t>
            </a:r>
            <a:r>
              <a:rPr lang="en-US" sz="1800">
                <a:solidFill>
                  <a:srgbClr val="4D4D4E"/>
                </a:solidFill>
                <a:ea typeface="Times New Roman" panose="02020603050405020304" pitchFamily="18" charset="0"/>
                <a:cs typeface="Times New Roman" panose="02020603050405020304" pitchFamily="18" charset="0"/>
              </a:rPr>
              <a:t>.</a:t>
            </a: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s-ES" sz="1800" b="1">
                <a:effectLst/>
                <a:latin typeface="Calibri" panose="020F0502020204030204" pitchFamily="34" charset="0"/>
                <a:ea typeface="Calibri" panose="020F0502020204030204" pitchFamily="34" charset="0"/>
              </a:rPr>
              <a:t>Integrar los cambios previstos en el modelo de negocio. </a:t>
            </a:r>
            <a:r>
              <a:rPr lang="es-ES" sz="1800">
                <a:effectLst/>
                <a:latin typeface="Calibri" panose="020F0502020204030204" pitchFamily="34" charset="0"/>
                <a:ea typeface="Calibri" panose="020F0502020204030204" pitchFamily="34" charset="0"/>
              </a:rPr>
              <a:t>Debes comprender tanto los elementos clave existentes del modelo de negocio como los cambios necesarios. El procedimiento sugerido consiste en utilizar el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Modelo de negocio Canvas</a:t>
            </a:r>
            <a:r>
              <a:rPr lang="en-US" sz="1800">
                <a:effectLst/>
                <a:latin typeface="Calibri" panose="020F0502020204030204" pitchFamily="34" charset="0"/>
                <a:ea typeface="Calibri" panose="020F0502020204030204" pitchFamily="34" charset="0"/>
              </a:rPr>
              <a:t> </a:t>
            </a:r>
            <a:r>
              <a:rPr lang="es-ES" sz="1800">
                <a:effectLst/>
                <a:latin typeface="Calibri" panose="020F0502020204030204" pitchFamily="34" charset="0"/>
                <a:ea typeface="Calibri" panose="020F0502020204030204" pitchFamily="34" charset="0"/>
              </a:rPr>
              <a:t>como una lista de verificación para la identificación y descripción de los elementos clave tanto del modelo de negocio existente (basado en la fabricación de productos) como del modelo de negocio servitizado</a:t>
            </a:r>
            <a:r>
              <a:rPr lang="en-US" sz="1800">
                <a:solidFill>
                  <a:srgbClr val="4D4D4E"/>
                </a:solidFill>
                <a:ea typeface="Times New Roman" panose="02020603050405020304" pitchFamily="18" charset="0"/>
                <a:cs typeface="Times New Roman" panose="02020603050405020304" pitchFamily="18" charset="0"/>
              </a:rPr>
              <a:t>.</a:t>
            </a: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s-ES" sz="1800" b="1">
                <a:effectLst/>
                <a:latin typeface="Calibri" panose="020F0502020204030204" pitchFamily="34" charset="0"/>
                <a:ea typeface="Calibri" panose="020F0502020204030204" pitchFamily="34" charset="0"/>
              </a:rPr>
              <a:t>Crear una descripción detallada de las diferencias y los cambios previstos </a:t>
            </a:r>
            <a:r>
              <a:rPr lang="es-ES" sz="1800">
                <a:effectLst/>
                <a:latin typeface="Calibri" panose="020F0502020204030204" pitchFamily="34" charset="0"/>
                <a:ea typeface="Calibri" panose="020F0502020204030204" pitchFamily="34" charset="0"/>
              </a:rPr>
              <a:t>en términos de </a:t>
            </a:r>
            <a:r>
              <a:rPr lang="es-E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6"/>
              </a:rPr>
              <a:t>recursos, procesos y valores</a:t>
            </a:r>
            <a:r>
              <a:rPr lang="en-US" sz="1800">
                <a:solidFill>
                  <a:srgbClr val="4D4D4E"/>
                </a:solidFill>
                <a:ea typeface="Times New Roman" panose="02020603050405020304" pitchFamily="18" charset="0"/>
                <a:cs typeface="Times New Roman" panose="02020603050405020304" pitchFamily="18" charset="0"/>
              </a:rPr>
              <a:t>.</a:t>
            </a:r>
            <a:endParaRPr lang="en-US" sz="1800" dirty="0">
              <a:solidFill>
                <a:srgbClr val="4D4D4E"/>
              </a:solidFill>
              <a:ea typeface="Times New Roman" panose="02020603050405020304" pitchFamily="18" charset="0"/>
              <a:cs typeface="Times New Roman" panose="02020603050405020304" pitchFamily="18" charset="0"/>
            </a:endParaRPr>
          </a:p>
          <a:p>
            <a:pPr marL="342900" indent="-342900" algn="just">
              <a:lnSpc>
                <a:spcPct val="115000"/>
              </a:lnSpc>
              <a:spcBef>
                <a:spcPts val="600"/>
              </a:spcBef>
              <a:buFont typeface="+mj-lt"/>
              <a:buAutoNum type="arabicPeriod"/>
            </a:pPr>
            <a:r>
              <a:rPr lang="es-ES" sz="1800" b="1">
                <a:effectLst/>
                <a:latin typeface="Calibri" panose="020F0502020204030204" pitchFamily="34" charset="0"/>
                <a:ea typeface="Calibri" panose="020F0502020204030204" pitchFamily="34" charset="0"/>
                <a:cs typeface="Calibri" panose="020F0502020204030204" pitchFamily="34" charset="0"/>
              </a:rPr>
              <a:t>Revisar el concepto de servitización previamente definido desde las perspectiva de la viabilidad</a:t>
            </a:r>
            <a:r>
              <a:rPr lang="es-ES" sz="1800">
                <a:effectLst/>
                <a:latin typeface="Calibri" panose="020F0502020204030204" pitchFamily="34" charset="0"/>
                <a:ea typeface="Calibri" panose="020F0502020204030204" pitchFamily="34" charset="0"/>
                <a:cs typeface="Calibri" panose="020F0502020204030204" pitchFamily="34" charset="0"/>
              </a:rPr>
              <a:t>. ¿Eres capaz de gestionar el cambio?</a:t>
            </a:r>
            <a:endParaRPr lang="en-US" sz="1800" dirty="0">
              <a:solidFill>
                <a:srgbClr val="4D4D4E"/>
              </a:solidFill>
              <a:ea typeface="Times New Roman" panose="02020603050405020304" pitchFamily="18" charset="0"/>
              <a:cs typeface="Times New Roman" panose="02020603050405020304" pitchFamily="18" charset="0"/>
            </a:endParaRPr>
          </a:p>
        </p:txBody>
      </p:sp>
      <p:sp>
        <p:nvSpPr>
          <p:cNvPr id="6" name="Nadpis 1">
            <a:extLst>
              <a:ext uri="{FF2B5EF4-FFF2-40B4-BE49-F238E27FC236}">
                <a16:creationId xmlns:a16="http://schemas.microsoft.com/office/drawing/2014/main" id="{E74A471E-E111-10FF-90D7-023CA9A8D3B7}"/>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151096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Objetivos</a:t>
            </a:r>
          </a:p>
        </p:txBody>
      </p:sp>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3">
            <a:extLst>
              <a:ext uri="{FF2B5EF4-FFF2-40B4-BE49-F238E27FC236}">
                <a16:creationId xmlns:a16="http://schemas.microsoft.com/office/drawing/2014/main" id="{E8F06718-6545-27B3-6457-611C8A6A55B3}"/>
              </a:ext>
            </a:extLst>
          </p:cNvPr>
          <p:cNvSpPr>
            <a:spLocks noGrp="1"/>
          </p:cNvSpPr>
          <p:nvPr>
            <p:ph sz="half" idx="1"/>
          </p:nvPr>
        </p:nvSpPr>
        <p:spPr>
          <a:xfrm>
            <a:off x="1097278" y="1845734"/>
            <a:ext cx="10127192" cy="4023360"/>
          </a:xfrm>
        </p:spPr>
        <p:txBody>
          <a:bodyPr/>
          <a:lstStyle/>
          <a:p>
            <a:r>
              <a:rPr lang="en-US" sz="2200"/>
              <a:t>Al final de este módulo, serás capaz de:</a:t>
            </a:r>
            <a:endParaRPr lang="en-US" sz="2200" dirty="0"/>
          </a:p>
          <a:p>
            <a:pPr>
              <a:buFont typeface="Courier New" panose="02070309020205020404" pitchFamily="49" charset="0"/>
              <a:buChar char="o"/>
            </a:pPr>
            <a:r>
              <a:rPr lang="en-US" sz="2200">
                <a:solidFill>
                  <a:srgbClr val="404040"/>
                </a:solidFill>
              </a:rPr>
              <a:t> Entender el concepto de servitización,</a:t>
            </a:r>
            <a:endParaRPr lang="en-US" sz="2200" dirty="0">
              <a:solidFill>
                <a:srgbClr val="404040"/>
              </a:solidFill>
            </a:endParaRPr>
          </a:p>
          <a:p>
            <a:pPr>
              <a:buFont typeface="Courier New" panose="02070309020205020404" pitchFamily="49" charset="0"/>
              <a:buChar char="o"/>
            </a:pPr>
            <a:r>
              <a:rPr lang="en-US" sz="2200">
                <a:solidFill>
                  <a:srgbClr val="404040"/>
                </a:solidFill>
              </a:rPr>
              <a:t> Fomentar las iniciativas de servitización en tu trabajo,</a:t>
            </a:r>
            <a:endParaRPr lang="en-US" sz="2200" dirty="0">
              <a:solidFill>
                <a:srgbClr val="404040"/>
              </a:solidFill>
            </a:endParaRPr>
          </a:p>
          <a:p>
            <a:pPr>
              <a:buFont typeface="Courier New" panose="02070309020205020404" pitchFamily="49" charset="0"/>
              <a:buChar char="o"/>
            </a:pPr>
            <a:r>
              <a:rPr lang="en-US" sz="2200">
                <a:solidFill>
                  <a:srgbClr val="404040"/>
                </a:solidFill>
              </a:rPr>
              <a:t> Aplicar herramientas y métodos que apoyen el proceso de servitización,</a:t>
            </a:r>
            <a:endParaRPr lang="en-US" sz="2200" dirty="0">
              <a:solidFill>
                <a:srgbClr val="404040"/>
              </a:solidFill>
            </a:endParaRPr>
          </a:p>
          <a:p>
            <a:pPr>
              <a:buFont typeface="Courier New" panose="02070309020205020404" pitchFamily="49" charset="0"/>
              <a:buChar char="o"/>
            </a:pPr>
            <a:r>
              <a:rPr lang="en-US" sz="2200">
                <a:solidFill>
                  <a:srgbClr val="404040"/>
                </a:solidFill>
              </a:rPr>
              <a:t> Identificar oportunidades de negocio derivadas de las nuevas tecnologías.</a:t>
            </a:r>
            <a:endParaRPr lang="en-US" sz="2200" dirty="0">
              <a:solidFill>
                <a:srgbClr val="404040"/>
              </a:solidFill>
            </a:endParaRPr>
          </a:p>
          <a:p>
            <a:pPr>
              <a:buFont typeface="Courier New" panose="02070309020205020404" pitchFamily="49" charset="0"/>
              <a:buChar char="o"/>
            </a:pPr>
            <a:endParaRPr lang="en-US" dirty="0"/>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711387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4" name="Content Placeholder 5">
            <a:extLst>
              <a:ext uri="{FF2B5EF4-FFF2-40B4-BE49-F238E27FC236}">
                <a16:creationId xmlns:a16="http://schemas.microsoft.com/office/drawing/2014/main" id="{1C1D3B91-179C-544B-C3D4-4075D3C20213}"/>
              </a:ext>
            </a:extLst>
          </p:cNvPr>
          <p:cNvSpPr txBox="1">
            <a:spLocks/>
          </p:cNvSpPr>
          <p:nvPr/>
        </p:nvSpPr>
        <p:spPr>
          <a:xfrm>
            <a:off x="1097277" y="1845734"/>
            <a:ext cx="10194700" cy="3945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a:t>Fase 4: Diseño del cambio e implementación</a:t>
            </a:r>
            <a:endParaRPr lang="en-US" b="1" dirty="0"/>
          </a:p>
          <a:p>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sz="1800" dirty="0">
              <a:solidFill>
                <a:srgbClr val="4D4D4E"/>
              </a:solidFill>
              <a:effectLst/>
              <a:ea typeface="Times New Roman" panose="02020603050405020304" pitchFamily="18" charset="0"/>
              <a:cs typeface="Times New Roman" panose="02020603050405020304" pitchFamily="18" charset="0"/>
            </a:endParaRPr>
          </a:p>
          <a:p>
            <a:endParaRPr lang="en-US" dirty="0"/>
          </a:p>
          <a:p>
            <a:endParaRPr lang="en-US" dirty="0"/>
          </a:p>
          <a:p>
            <a:endParaRPr lang="en-US" dirty="0"/>
          </a:p>
          <a:p>
            <a:endParaRPr lang="en-US" dirty="0"/>
          </a:p>
        </p:txBody>
      </p:sp>
      <p:sp>
        <p:nvSpPr>
          <p:cNvPr id="2" name="Content Placeholder 5">
            <a:extLst>
              <a:ext uri="{FF2B5EF4-FFF2-40B4-BE49-F238E27FC236}">
                <a16:creationId xmlns:a16="http://schemas.microsoft.com/office/drawing/2014/main" id="{072DEBAE-45D0-CC9C-45EB-64722B5BC3F0}"/>
              </a:ext>
            </a:extLst>
          </p:cNvPr>
          <p:cNvSpPr txBox="1">
            <a:spLocks/>
          </p:cNvSpPr>
          <p:nvPr/>
        </p:nvSpPr>
        <p:spPr>
          <a:xfrm>
            <a:off x="1096964" y="2264116"/>
            <a:ext cx="10633436" cy="1782784"/>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lnSpc>
                <a:spcPct val="115000"/>
              </a:lnSpc>
              <a:spcBef>
                <a:spcPts val="600"/>
              </a:spcBef>
            </a:pPr>
            <a:r>
              <a:rPr lang="es-ES" sz="1700">
                <a:effectLst/>
                <a:latin typeface="Calibri" panose="020F0502020204030204" pitchFamily="34" charset="0"/>
                <a:ea typeface="Calibri" panose="020F0502020204030204" pitchFamily="34" charset="0"/>
              </a:rPr>
              <a:t>La cuarta fase se centra en la creación de la estrategia de comercialización del producto servitizado</a:t>
            </a:r>
            <a:r>
              <a:rPr lang="en-US" sz="1700">
                <a:solidFill>
                  <a:srgbClr val="4D4D4E"/>
                </a:solidFill>
                <a:effectLst/>
                <a:ea typeface="Times New Roman" panose="02020603050405020304" pitchFamily="18" charset="0"/>
                <a:cs typeface="Times New Roman" panose="02020603050405020304" pitchFamily="18" charset="0"/>
              </a:rPr>
              <a:t>.</a:t>
            </a:r>
            <a:r>
              <a:rPr lang="en-US" sz="1700">
                <a:solidFill>
                  <a:srgbClr val="4D4D4E"/>
                </a:solidFill>
                <a:ea typeface="Times New Roman" panose="02020603050405020304" pitchFamily="18" charset="0"/>
                <a:cs typeface="Times New Roman" panose="02020603050405020304" pitchFamily="18" charset="0"/>
              </a:rPr>
              <a:t> </a:t>
            </a:r>
            <a:r>
              <a:rPr lang="es-ES" sz="1700" b="1">
                <a:effectLst/>
                <a:latin typeface="Calibri" panose="020F0502020204030204" pitchFamily="34" charset="0"/>
                <a:ea typeface="Calibri" panose="020F0502020204030204" pitchFamily="34" charset="0"/>
              </a:rPr>
              <a:t>El objetivo clave es desarrollar una estrategia de comercialización y un plan de implementación sólido. </a:t>
            </a:r>
            <a:r>
              <a:rPr lang="es-ES" sz="1700">
                <a:effectLst/>
                <a:latin typeface="Calibri" panose="020F0502020204030204" pitchFamily="34" charset="0"/>
                <a:ea typeface="Calibri" panose="020F0502020204030204" pitchFamily="34" charset="0"/>
              </a:rPr>
              <a:t>Dado que las empresas podrían enfrentarse a muchas "incógnitas" durante la aplicación, el enfoque tradicional de gestión estratégica basado en los indicadores, umbrales y objetivos no es adecuado. Se recomienda encarecidamente una planificación basada en el descubrimiento (o en suposiciones). En esta fase inicial de comercialización, aprender lo que es posible es mucho más importante que conseguir lo que se había planeado</a:t>
            </a:r>
            <a:r>
              <a:rPr lang="en-US" sz="1700">
                <a:solidFill>
                  <a:srgbClr val="4D4D4E"/>
                </a:solidFill>
                <a:effectLst/>
                <a:ea typeface="Times New Roman" panose="02020603050405020304" pitchFamily="18" charset="0"/>
                <a:cs typeface="Times New Roman" panose="02020603050405020304" pitchFamily="18" charset="0"/>
              </a:rPr>
              <a:t>.</a:t>
            </a:r>
            <a:endParaRPr lang="en-US" sz="1700" dirty="0">
              <a:solidFill>
                <a:srgbClr val="4D4D4E"/>
              </a:solidFill>
              <a:effectLst/>
              <a:ea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1B6538E7-EA90-C87A-6AD7-937C5A8FA099}"/>
              </a:ext>
            </a:extLst>
          </p:cNvPr>
          <p:cNvPicPr>
            <a:picLocks noChangeAspect="1"/>
          </p:cNvPicPr>
          <p:nvPr/>
        </p:nvPicPr>
        <p:blipFill>
          <a:blip r:embed="rId4"/>
          <a:stretch>
            <a:fillRect/>
          </a:stretch>
        </p:blipFill>
        <p:spPr>
          <a:xfrm>
            <a:off x="3885725" y="5029808"/>
            <a:ext cx="4480876" cy="1283667"/>
          </a:xfrm>
          <a:prstGeom prst="rect">
            <a:avLst/>
          </a:prstGeom>
        </p:spPr>
      </p:pic>
      <p:graphicFrame>
        <p:nvGraphicFramePr>
          <p:cNvPr id="11" name="Diagram 10">
            <a:extLst>
              <a:ext uri="{FF2B5EF4-FFF2-40B4-BE49-F238E27FC236}">
                <a16:creationId xmlns:a16="http://schemas.microsoft.com/office/drawing/2014/main" id="{CA4DDB24-633F-2B72-3AF2-EEE5D6510D82}"/>
              </a:ext>
            </a:extLst>
          </p:cNvPr>
          <p:cNvGraphicFramePr/>
          <p:nvPr>
            <p:extLst>
              <p:ext uri="{D42A27DB-BD31-4B8C-83A1-F6EECF244321}">
                <p14:modId xmlns:p14="http://schemas.microsoft.com/office/powerpoint/2010/main" val="967500087"/>
              </p:ext>
            </p:extLst>
          </p:nvPr>
        </p:nvGraphicFramePr>
        <p:xfrm>
          <a:off x="2241257" y="1956533"/>
          <a:ext cx="8128000"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Nadpis 1">
            <a:extLst>
              <a:ext uri="{FF2B5EF4-FFF2-40B4-BE49-F238E27FC236}">
                <a16:creationId xmlns:a16="http://schemas.microsoft.com/office/drawing/2014/main" id="{D78CB572-C27A-8CFE-2652-B29113C5C8DE}"/>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753438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4036320"/>
          </a:xfrm>
        </p:spPr>
        <p:txBody>
          <a:bodyPr>
            <a:normAutofit fontScale="85000" lnSpcReduction="10000"/>
          </a:bodyPr>
          <a:lstStyle/>
          <a:p>
            <a:r>
              <a:rPr lang="en-US" b="1"/>
              <a:t>Fase 4 – Pasos a seguir:</a:t>
            </a:r>
            <a:endParaRPr lang="en-US" b="1" dirty="0"/>
          </a:p>
          <a:p>
            <a:pPr marL="342900" indent="-342900" algn="just">
              <a:lnSpc>
                <a:spcPct val="115000"/>
              </a:lnSpc>
              <a:spcBef>
                <a:spcPts val="600"/>
              </a:spcBef>
              <a:buFont typeface="+mj-lt"/>
              <a:buAutoNum type="arabicPeriod"/>
            </a:pPr>
            <a:r>
              <a:rPr lang="es-ES" sz="1900" b="1">
                <a:effectLst/>
                <a:latin typeface="Calibri" panose="020F0502020204030204" pitchFamily="34" charset="0"/>
                <a:ea typeface="Calibri" panose="020F0502020204030204" pitchFamily="34" charset="0"/>
              </a:rPr>
              <a:t>Crear una estrategia de implementación. </a:t>
            </a:r>
            <a:r>
              <a:rPr lang="es-ES" sz="1900">
                <a:effectLst/>
                <a:latin typeface="Calibri" panose="020F0502020204030204" pitchFamily="34" charset="0"/>
                <a:ea typeface="Calibri" panose="020F0502020204030204" pitchFamily="34" charset="0"/>
              </a:rPr>
              <a:t>Para evitar un procedimiento de planificación y toma de decisiones demasiado complejo, se propone una herramienta sencilla de gestión de la estrategia (por ejemplo, la estrategia en una página). Debería permitir la implementación sin fisuras de la iniciativa de servitización y su integración en una estrategia más amplia ya existente</a:t>
            </a:r>
            <a:r>
              <a:rPr lang="en-US" sz="1900"/>
              <a:t>.</a:t>
            </a:r>
            <a:endParaRPr lang="en-US" sz="1900" dirty="0"/>
          </a:p>
          <a:p>
            <a:pPr marL="342900" indent="-342900" algn="just">
              <a:lnSpc>
                <a:spcPct val="115000"/>
              </a:lnSpc>
              <a:spcBef>
                <a:spcPts val="600"/>
              </a:spcBef>
              <a:buFont typeface="+mj-lt"/>
              <a:buAutoNum type="arabicPeriod"/>
            </a:pPr>
            <a:r>
              <a:rPr lang="es-ES" sz="1900" b="1">
                <a:effectLst/>
                <a:latin typeface="Calibri" panose="020F0502020204030204" pitchFamily="34" charset="0"/>
                <a:ea typeface="Calibri" panose="020F0502020204030204" pitchFamily="34" charset="0"/>
              </a:rPr>
              <a:t>Crear un </a:t>
            </a:r>
            <a:r>
              <a:rPr lang="es-ES" sz="1900" b="1"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listado de suposiciones</a:t>
            </a:r>
            <a:r>
              <a:rPr lang="en-US" sz="1900" b="1">
                <a:effectLst/>
                <a:latin typeface="Calibri" panose="020F0502020204030204" pitchFamily="34" charset="0"/>
                <a:ea typeface="Calibri" panose="020F0502020204030204" pitchFamily="34" charset="0"/>
              </a:rPr>
              <a:t> </a:t>
            </a:r>
            <a:r>
              <a:rPr lang="es-ES" sz="1900" b="1">
                <a:effectLst/>
                <a:latin typeface="Calibri" panose="020F0502020204030204" pitchFamily="34" charset="0"/>
                <a:ea typeface="Calibri" panose="020F0502020204030204" pitchFamily="34" charset="0"/>
              </a:rPr>
              <a:t>derivados de la elaboración de la estrategia. </a:t>
            </a:r>
            <a:r>
              <a:rPr lang="es-ES" sz="1900">
                <a:effectLst/>
                <a:latin typeface="Calibri" panose="020F0502020204030204" pitchFamily="34" charset="0"/>
                <a:ea typeface="Calibri" panose="020F0502020204030204" pitchFamily="34" charset="0"/>
              </a:rPr>
              <a:t>Gran número de suposiciones/asunciones sobre el entorno, los mercados, los clientes, pero también sobre las capacidades organizativas e individuales. La gestión basada en supuestos o hipótesis permite una respuesta más rápida y un mejor ajuste, lo que está más en consonancia con el pensamiento </a:t>
            </a:r>
            <a:r>
              <a:rPr lang="es-ES" sz="1900" i="1">
                <a:effectLst/>
                <a:latin typeface="Calibri" panose="020F0502020204030204" pitchFamily="34" charset="0"/>
                <a:ea typeface="Calibri" panose="020F0502020204030204" pitchFamily="34" charset="0"/>
              </a:rPr>
              <a:t>lean startup</a:t>
            </a:r>
            <a:r>
              <a:rPr lang="es-ES" sz="1900">
                <a:effectLst/>
                <a:latin typeface="Calibri" panose="020F0502020204030204" pitchFamily="34" charset="0"/>
                <a:ea typeface="Calibri" panose="020F0502020204030204" pitchFamily="34" charset="0"/>
              </a:rPr>
              <a:t> (proceso de desarrollo del cliente) que con el enfoque tradicional inerte</a:t>
            </a:r>
            <a:r>
              <a:rPr lang="en-US" sz="1900"/>
              <a:t>.</a:t>
            </a:r>
            <a:endParaRPr lang="en-US" sz="1900" dirty="0"/>
          </a:p>
          <a:p>
            <a:pPr marL="342900" indent="-342900" algn="just">
              <a:lnSpc>
                <a:spcPct val="115000"/>
              </a:lnSpc>
              <a:spcBef>
                <a:spcPts val="600"/>
              </a:spcBef>
              <a:buFont typeface="+mj-lt"/>
              <a:buAutoNum type="arabicPeriod"/>
            </a:pPr>
            <a:r>
              <a:rPr lang="es-ES" sz="1900" b="1">
                <a:effectLst/>
                <a:latin typeface="Calibri" panose="020F0502020204030204" pitchFamily="34" charset="0"/>
                <a:ea typeface="Calibri" panose="020F0502020204030204" pitchFamily="34" charset="0"/>
              </a:rPr>
              <a:t>Elaborar y documentar las actividades clave de implementación </a:t>
            </a:r>
            <a:r>
              <a:rPr lang="es-ES" sz="1900">
                <a:effectLst/>
                <a:latin typeface="Calibri" panose="020F0502020204030204" pitchFamily="34" charset="0"/>
                <a:ea typeface="Calibri" panose="020F0502020204030204" pitchFamily="34" charset="0"/>
              </a:rPr>
              <a:t>redactadas en la estrategia para comunicar y delegar mejor las tareas elaboradas dentro de la estructura organizativa de la empresa</a:t>
            </a:r>
            <a:r>
              <a:rPr lang="en-US" sz="1900"/>
              <a:t>.</a:t>
            </a:r>
            <a:endParaRPr lang="en-US" sz="1900" dirty="0"/>
          </a:p>
          <a:p>
            <a:pPr marL="342900" indent="-342900" algn="just">
              <a:lnSpc>
                <a:spcPct val="115000"/>
              </a:lnSpc>
              <a:spcBef>
                <a:spcPts val="600"/>
              </a:spcBef>
              <a:buFont typeface="+mj-lt"/>
              <a:buAutoNum type="arabicPeriod"/>
            </a:pPr>
            <a:r>
              <a:rPr lang="es-ES" sz="1900">
                <a:effectLst/>
                <a:latin typeface="Calibri" panose="020F0502020204030204" pitchFamily="34" charset="0"/>
                <a:ea typeface="Calibri" panose="020F0502020204030204" pitchFamily="34" charset="0"/>
              </a:rPr>
              <a:t>Supervisar la implementación de la iniciativa de servitización y responder a la validación de suposiciones o hipótesis</a:t>
            </a:r>
            <a:r>
              <a:rPr lang="en-US" sz="1900">
                <a:effectLst/>
                <a:latin typeface="Calibri" panose="020F0502020204030204" pitchFamily="34" charset="0"/>
                <a:ea typeface="Calibri" panose="020F0502020204030204" pitchFamily="34" charset="0"/>
              </a:rPr>
              <a:t>.</a:t>
            </a:r>
            <a:endParaRPr lang="en-US" sz="1900" dirty="0"/>
          </a:p>
        </p:txBody>
      </p:sp>
      <p:sp>
        <p:nvSpPr>
          <p:cNvPr id="6" name="Nadpis 1">
            <a:extLst>
              <a:ext uri="{FF2B5EF4-FFF2-40B4-BE49-F238E27FC236}">
                <a16:creationId xmlns:a16="http://schemas.microsoft.com/office/drawing/2014/main" id="{F6A0E4A6-3665-58EF-9333-4F5B97AE78D2}"/>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2.1 Metodología de Innovación de Servicios: el proceso de transformación</a:t>
            </a:r>
            <a:endParaRPr lang="en-US" sz="2800" dirty="0"/>
          </a:p>
        </p:txBody>
      </p:sp>
    </p:spTree>
    <p:extLst>
      <p:ext uri="{BB962C8B-B14F-4D97-AF65-F5344CB8AC3E}">
        <p14:creationId xmlns:p14="http://schemas.microsoft.com/office/powerpoint/2010/main" val="536729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2.2 Herramientas clave a utilizar</a:t>
            </a:r>
            <a:endParaRPr lang="en-US"/>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1598101622"/>
              </p:ext>
            </p:extLst>
          </p:nvPr>
        </p:nvGraphicFramePr>
        <p:xfrm>
          <a:off x="1096963" y="1846263"/>
          <a:ext cx="10151882" cy="313436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en-US" noProof="0"/>
                        <a:t>Paso de la fase 1</a:t>
                      </a:r>
                      <a:endParaRPr lang="en-US" noProof="0" dirty="0"/>
                    </a:p>
                  </a:txBody>
                  <a:tcPr/>
                </a:tc>
                <a:tc>
                  <a:txBody>
                    <a:bodyPr/>
                    <a:lstStyle/>
                    <a:p>
                      <a:pPr algn="ctr"/>
                      <a:r>
                        <a:rPr lang="en-US" noProof="0"/>
                        <a:t>Herramientas</a:t>
                      </a:r>
                    </a:p>
                  </a:txBody>
                  <a:tcPr/>
                </a:tc>
                <a:extLst>
                  <a:ext uri="{0D108BD9-81ED-4DB2-BD59-A6C34878D82A}">
                    <a16:rowId xmlns:a16="http://schemas.microsoft.com/office/drawing/2014/main" val="3254234992"/>
                  </a:ext>
                </a:extLst>
              </a:tr>
              <a:tr h="370840">
                <a:tc>
                  <a:txBody>
                    <a:bodyPr/>
                    <a:lstStyle/>
                    <a:p>
                      <a:pPr algn="ctr"/>
                      <a:r>
                        <a:rPr lang="en-US" noProof="0">
                          <a:solidFill>
                            <a:srgbClr val="404040"/>
                          </a:solidFill>
                        </a:rPr>
                        <a:t>1</a:t>
                      </a:r>
                    </a:p>
                  </a:txBody>
                  <a:tcPr/>
                </a:tc>
                <a:tc>
                  <a:txBody>
                    <a:bodyPr/>
                    <a:lstStyle/>
                    <a:p>
                      <a:pPr algn="ctr"/>
                      <a:r>
                        <a:rPr lang="en-US" noProof="0">
                          <a:solidFill>
                            <a:srgbClr val="404040"/>
                          </a:solidFill>
                        </a:rPr>
                        <a:t>Lista de productos y servicios con evaluación descrita de la importancia financiera y percibida</a:t>
                      </a:r>
                      <a:endParaRPr lang="en-US" noProof="0" dirty="0">
                        <a:solidFill>
                          <a:srgbClr val="404040"/>
                        </a:solidFill>
                      </a:endParaRPr>
                    </a:p>
                  </a:txBody>
                  <a:tcPr/>
                </a:tc>
                <a:extLst>
                  <a:ext uri="{0D108BD9-81ED-4DB2-BD59-A6C34878D82A}">
                    <a16:rowId xmlns:a16="http://schemas.microsoft.com/office/drawing/2014/main" val="3415039994"/>
                  </a:ext>
                </a:extLst>
              </a:tr>
              <a:tr h="370840">
                <a:tc>
                  <a:txBody>
                    <a:bodyPr/>
                    <a:lstStyle/>
                    <a:p>
                      <a:pPr algn="ctr"/>
                      <a:r>
                        <a:rPr lang="en-US" noProof="0"/>
                        <a:t>2 </a:t>
                      </a:r>
                    </a:p>
                  </a:txBody>
                  <a:tcPr/>
                </a:tc>
                <a:tc>
                  <a:txBody>
                    <a:bodyPr/>
                    <a:lstStyle/>
                    <a:p>
                      <a:pPr algn="ctr"/>
                      <a:r>
                        <a:rPr lang="es-ES" noProof="0">
                          <a:hlinkClick r:id="rId4"/>
                        </a:rPr>
                        <a:t>Mapa de atributos del producto</a:t>
                      </a:r>
                      <a:endParaRPr lang="en-US" noProof="0" dirty="0"/>
                    </a:p>
                  </a:txBody>
                  <a:tcPr/>
                </a:tc>
                <a:extLst>
                  <a:ext uri="{0D108BD9-81ED-4DB2-BD59-A6C34878D82A}">
                    <a16:rowId xmlns:a16="http://schemas.microsoft.com/office/drawing/2014/main" val="1157721797"/>
                  </a:ext>
                </a:extLst>
              </a:tr>
              <a:tr h="370840">
                <a:tc>
                  <a:txBody>
                    <a:bodyPr/>
                    <a:lstStyle/>
                    <a:p>
                      <a:pPr algn="ctr"/>
                      <a:r>
                        <a:rPr lang="en-US" noProof="0"/>
                        <a:t>3</a:t>
                      </a:r>
                    </a:p>
                  </a:txBody>
                  <a:tcPr/>
                </a:tc>
                <a:tc>
                  <a:txBody>
                    <a:bodyPr/>
                    <a:lstStyle/>
                    <a:p>
                      <a:pPr algn="ctr"/>
                      <a:r>
                        <a:rPr lang="en-US" noProof="0">
                          <a:hlinkClick r:id="rId5"/>
                        </a:rPr>
                        <a:t>Trabajo a realizar</a:t>
                      </a:r>
                      <a:endParaRPr lang="en-US" noProof="0" dirty="0"/>
                    </a:p>
                  </a:txBody>
                  <a:tcPr/>
                </a:tc>
                <a:extLst>
                  <a:ext uri="{0D108BD9-81ED-4DB2-BD59-A6C34878D82A}">
                    <a16:rowId xmlns:a16="http://schemas.microsoft.com/office/drawing/2014/main" val="700205051"/>
                  </a:ext>
                </a:extLst>
              </a:tr>
              <a:tr h="370840">
                <a:tc>
                  <a:txBody>
                    <a:bodyPr/>
                    <a:lstStyle/>
                    <a:p>
                      <a:pPr algn="ctr"/>
                      <a:r>
                        <a:rPr lang="en-US" noProof="0"/>
                        <a:t>4</a:t>
                      </a:r>
                    </a:p>
                  </a:txBody>
                  <a:tcPr/>
                </a:tc>
                <a:tc>
                  <a:txBody>
                    <a:bodyPr/>
                    <a:lstStyle/>
                    <a:p>
                      <a:pPr algn="ctr"/>
                      <a:r>
                        <a:rPr lang="es-ES" noProof="0">
                          <a:hlinkClick r:id="rId6"/>
                        </a:rPr>
                        <a:t>Lienzo de propuesta de valor</a:t>
                      </a:r>
                      <a:endParaRPr lang="en-US" noProof="0" dirty="0"/>
                    </a:p>
                  </a:txBody>
                  <a:tcPr/>
                </a:tc>
                <a:extLst>
                  <a:ext uri="{0D108BD9-81ED-4DB2-BD59-A6C34878D82A}">
                    <a16:rowId xmlns:a16="http://schemas.microsoft.com/office/drawing/2014/main" val="3726206333"/>
                  </a:ext>
                </a:extLst>
              </a:tr>
              <a:tr h="370840">
                <a:tc>
                  <a:txBody>
                    <a:bodyPr/>
                    <a:lstStyle/>
                    <a:p>
                      <a:pPr algn="ctr"/>
                      <a:r>
                        <a:rPr lang="en-US" noProof="0"/>
                        <a:t>5</a:t>
                      </a:r>
                    </a:p>
                  </a:txBody>
                  <a:tcPr/>
                </a:tc>
                <a:tc>
                  <a:txBody>
                    <a:bodyPr/>
                    <a:lstStyle/>
                    <a:p>
                      <a:pPr algn="ctr"/>
                      <a:r>
                        <a:rPr lang="es-ES" sz="1800" kern="1200">
                          <a:solidFill>
                            <a:schemeClr val="dk1"/>
                          </a:solidFill>
                          <a:effectLst/>
                          <a:latin typeface="+mn-lt"/>
                          <a:ea typeface="+mn-ea"/>
                          <a:cs typeface="+mn-cs"/>
                        </a:rPr>
                        <a:t>Lista de competidores en el contexto del trabajo a realizar, dentro y fuera del sector</a:t>
                      </a:r>
                      <a:endParaRPr lang="en-GB" noProof="0" dirty="0"/>
                    </a:p>
                  </a:txBody>
                  <a:tcPr/>
                </a:tc>
                <a:extLst>
                  <a:ext uri="{0D108BD9-81ED-4DB2-BD59-A6C34878D82A}">
                    <a16:rowId xmlns:a16="http://schemas.microsoft.com/office/drawing/2014/main" val="2156257022"/>
                  </a:ext>
                </a:extLst>
              </a:tr>
              <a:tr h="370840">
                <a:tc>
                  <a:txBody>
                    <a:bodyPr/>
                    <a:lstStyle/>
                    <a:p>
                      <a:pPr algn="ctr"/>
                      <a:r>
                        <a:rPr lang="en-US" noProof="0"/>
                        <a:t>6</a:t>
                      </a:r>
                    </a:p>
                  </a:txBody>
                  <a:tcPr/>
                </a:tc>
                <a:tc>
                  <a:txBody>
                    <a:bodyPr/>
                    <a:lstStyle/>
                    <a:p>
                      <a:pPr algn="ctr"/>
                      <a:r>
                        <a:rPr lang="en-US" noProof="0">
                          <a:hlinkClick r:id="rId7"/>
                        </a:rPr>
                        <a:t>Estrategia Canvas</a:t>
                      </a:r>
                      <a:endParaRPr lang="en-US" noProof="0" dirty="0"/>
                    </a:p>
                  </a:txBody>
                  <a:tcPr/>
                </a:tc>
                <a:extLst>
                  <a:ext uri="{0D108BD9-81ED-4DB2-BD59-A6C34878D82A}">
                    <a16:rowId xmlns:a16="http://schemas.microsoft.com/office/drawing/2014/main" val="4106050087"/>
                  </a:ext>
                </a:extLst>
              </a:tr>
            </a:tbl>
          </a:graphicData>
        </a:graphic>
      </p:graphicFrame>
    </p:spTree>
    <p:extLst>
      <p:ext uri="{BB962C8B-B14F-4D97-AF65-F5344CB8AC3E}">
        <p14:creationId xmlns:p14="http://schemas.microsoft.com/office/powerpoint/2010/main" val="911985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2.2 Herramientas clave a utilizar</a:t>
            </a:r>
            <a:endParaRPr lang="en-US"/>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1591694032"/>
              </p:ext>
            </p:extLst>
          </p:nvPr>
        </p:nvGraphicFramePr>
        <p:xfrm>
          <a:off x="1096963" y="1846263"/>
          <a:ext cx="10151882" cy="276860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en-US" noProof="0"/>
                        <a:t>Paso de la fase 2</a:t>
                      </a:r>
                      <a:endParaRPr lang="en-US" noProof="0" dirty="0"/>
                    </a:p>
                  </a:txBody>
                  <a:tcPr/>
                </a:tc>
                <a:tc>
                  <a:txBody>
                    <a:bodyPr/>
                    <a:lstStyle/>
                    <a:p>
                      <a:pPr algn="ctr"/>
                      <a:r>
                        <a:rPr lang="en-US" noProof="0"/>
                        <a:t>Herramientas</a:t>
                      </a:r>
                    </a:p>
                  </a:txBody>
                  <a:tcPr/>
                </a:tc>
                <a:extLst>
                  <a:ext uri="{0D108BD9-81ED-4DB2-BD59-A6C34878D82A}">
                    <a16:rowId xmlns:a16="http://schemas.microsoft.com/office/drawing/2014/main" val="3254234992"/>
                  </a:ext>
                </a:extLst>
              </a:tr>
              <a:tr h="370840">
                <a:tc>
                  <a:txBody>
                    <a:bodyPr/>
                    <a:lstStyle/>
                    <a:p>
                      <a:pPr algn="ctr"/>
                      <a:r>
                        <a:rPr lang="en-US" noProof="0">
                          <a:solidFill>
                            <a:srgbClr val="404040"/>
                          </a:solidFill>
                        </a:rPr>
                        <a:t>1</a:t>
                      </a:r>
                    </a:p>
                  </a:txBody>
                  <a:tcPr/>
                </a:tc>
                <a:tc>
                  <a:txBody>
                    <a:bodyPr/>
                    <a:lstStyle/>
                    <a:p>
                      <a:pPr algn="ctr"/>
                      <a:r>
                        <a:rPr lang="en-US" noProof="0">
                          <a:solidFill>
                            <a:srgbClr val="404040"/>
                          </a:solidFill>
                        </a:rPr>
                        <a:t>Listado de </a:t>
                      </a:r>
                      <a:r>
                        <a:rPr lang="en-US" noProof="0">
                          <a:hlinkClick r:id="rId4"/>
                        </a:rPr>
                        <a:t>segmentos de clientes consumidores</a:t>
                      </a:r>
                      <a:endParaRPr lang="en-US" noProof="0" dirty="0"/>
                    </a:p>
                  </a:txBody>
                  <a:tcPr/>
                </a:tc>
                <a:extLst>
                  <a:ext uri="{0D108BD9-81ED-4DB2-BD59-A6C34878D82A}">
                    <a16:rowId xmlns:a16="http://schemas.microsoft.com/office/drawing/2014/main" val="3415039994"/>
                  </a:ext>
                </a:extLst>
              </a:tr>
              <a:tr h="370840">
                <a:tc>
                  <a:txBody>
                    <a:bodyPr/>
                    <a:lstStyle/>
                    <a:p>
                      <a:pPr algn="ctr"/>
                      <a:r>
                        <a:rPr lang="en-US" noProof="0">
                          <a:solidFill>
                            <a:srgbClr val="404040"/>
                          </a:solidFill>
                        </a:rPr>
                        <a:t>2 </a:t>
                      </a:r>
                    </a:p>
                  </a:txBody>
                  <a:tcPr/>
                </a:tc>
                <a:tc>
                  <a:txBody>
                    <a:bodyPr/>
                    <a:lstStyle/>
                    <a:p>
                      <a:pPr algn="ctr"/>
                      <a:r>
                        <a:rPr lang="en-US" i="1" noProof="0" dirty="0">
                          <a:hlinkClick r:id="rId5"/>
                        </a:rPr>
                        <a:t>Customer persona</a:t>
                      </a:r>
                      <a:endParaRPr lang="en-US" i="1" noProof="0" dirty="0"/>
                    </a:p>
                  </a:txBody>
                  <a:tcPr/>
                </a:tc>
                <a:extLst>
                  <a:ext uri="{0D108BD9-81ED-4DB2-BD59-A6C34878D82A}">
                    <a16:rowId xmlns:a16="http://schemas.microsoft.com/office/drawing/2014/main" val="1157721797"/>
                  </a:ext>
                </a:extLst>
              </a:tr>
              <a:tr h="370840">
                <a:tc>
                  <a:txBody>
                    <a:bodyPr/>
                    <a:lstStyle/>
                    <a:p>
                      <a:pPr algn="ctr"/>
                      <a:r>
                        <a:rPr lang="en-US" noProof="0">
                          <a:solidFill>
                            <a:srgbClr val="404040"/>
                          </a:solidFill>
                        </a:rPr>
                        <a:t>3</a:t>
                      </a:r>
                    </a:p>
                  </a:txBody>
                  <a:tcPr/>
                </a:tc>
                <a:tc>
                  <a:txBody>
                    <a:bodyPr/>
                    <a:lstStyle/>
                    <a:p>
                      <a:pPr algn="ctr"/>
                      <a:r>
                        <a:rPr lang="es-ES" noProof="0">
                          <a:hlinkClick r:id="rId6"/>
                        </a:rPr>
                        <a:t>Mapa del recorrido del cliente</a:t>
                      </a:r>
                      <a:endParaRPr lang="en-US" noProof="0" dirty="0"/>
                    </a:p>
                  </a:txBody>
                  <a:tcPr/>
                </a:tc>
                <a:extLst>
                  <a:ext uri="{0D108BD9-81ED-4DB2-BD59-A6C34878D82A}">
                    <a16:rowId xmlns:a16="http://schemas.microsoft.com/office/drawing/2014/main" val="700205051"/>
                  </a:ext>
                </a:extLst>
              </a:tr>
              <a:tr h="370840">
                <a:tc>
                  <a:txBody>
                    <a:bodyPr/>
                    <a:lstStyle/>
                    <a:p>
                      <a:pPr algn="ctr"/>
                      <a:r>
                        <a:rPr lang="en-US" noProof="0">
                          <a:solidFill>
                            <a:srgbClr val="404040"/>
                          </a:solidFill>
                        </a:rPr>
                        <a:t>4</a:t>
                      </a:r>
                    </a:p>
                  </a:txBody>
                  <a:tcPr/>
                </a:tc>
                <a:tc>
                  <a:txBody>
                    <a:bodyPr/>
                    <a:lstStyle/>
                    <a:p>
                      <a:pPr algn="ctr"/>
                      <a:r>
                        <a:rPr lang="es-ES" sz="1800" kern="1200">
                          <a:solidFill>
                            <a:schemeClr val="dk1"/>
                          </a:solidFill>
                          <a:effectLst/>
                          <a:latin typeface="+mn-lt"/>
                          <a:ea typeface="+mn-ea"/>
                          <a:cs typeface="+mn-cs"/>
                        </a:rPr>
                        <a:t>Formulario personalizado con la descripción de la idea inicial de servitización (experiencia y ventajas para el cliente, responsabilidades de implementación entre los empleados</a:t>
                      </a:r>
                      <a:r>
                        <a:rPr lang="en-US" noProof="0">
                          <a:solidFill>
                            <a:srgbClr val="404040"/>
                          </a:solidFill>
                        </a:rPr>
                        <a:t>)</a:t>
                      </a:r>
                      <a:endParaRPr lang="en-US" noProof="0" dirty="0">
                        <a:solidFill>
                          <a:srgbClr val="404040"/>
                        </a:solidFill>
                      </a:endParaRPr>
                    </a:p>
                  </a:txBody>
                  <a:tcPr/>
                </a:tc>
                <a:extLst>
                  <a:ext uri="{0D108BD9-81ED-4DB2-BD59-A6C34878D82A}">
                    <a16:rowId xmlns:a16="http://schemas.microsoft.com/office/drawing/2014/main" val="3726206333"/>
                  </a:ext>
                </a:extLst>
              </a:tr>
              <a:tr h="370840">
                <a:tc>
                  <a:txBody>
                    <a:bodyPr/>
                    <a:lstStyle/>
                    <a:p>
                      <a:pPr algn="ctr"/>
                      <a:r>
                        <a:rPr lang="en-US" noProof="0">
                          <a:solidFill>
                            <a:srgbClr val="404040"/>
                          </a:solidFill>
                        </a:rPr>
                        <a:t>5</a:t>
                      </a:r>
                    </a:p>
                  </a:txBody>
                  <a:tcPr/>
                </a:tc>
                <a:tc>
                  <a:txBody>
                    <a:bodyPr/>
                    <a:lstStyle/>
                    <a:p>
                      <a:pPr algn="ctr"/>
                      <a:r>
                        <a:rPr lang="es-ES" noProof="0">
                          <a:hlinkClick r:id="rId6"/>
                        </a:rPr>
                        <a:t>Mapa del recorrido del cliente</a:t>
                      </a:r>
                      <a:endParaRPr lang="en-US" noProof="0" dirty="0"/>
                    </a:p>
                  </a:txBody>
                  <a:tcPr/>
                </a:tc>
                <a:extLst>
                  <a:ext uri="{0D108BD9-81ED-4DB2-BD59-A6C34878D82A}">
                    <a16:rowId xmlns:a16="http://schemas.microsoft.com/office/drawing/2014/main" val="2156257022"/>
                  </a:ext>
                </a:extLst>
              </a:tr>
            </a:tbl>
          </a:graphicData>
        </a:graphic>
      </p:graphicFrame>
    </p:spTree>
    <p:extLst>
      <p:ext uri="{BB962C8B-B14F-4D97-AF65-F5344CB8AC3E}">
        <p14:creationId xmlns:p14="http://schemas.microsoft.com/office/powerpoint/2010/main" val="2358769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2.2 Herramientas clave a utilizar</a:t>
            </a:r>
            <a:endParaRPr lang="en-US"/>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1242206328"/>
              </p:ext>
            </p:extLst>
          </p:nvPr>
        </p:nvGraphicFramePr>
        <p:xfrm>
          <a:off x="1096963" y="1846263"/>
          <a:ext cx="10151882" cy="239776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en-US" noProof="0"/>
                        <a:t>Paso de la fase 3</a:t>
                      </a:r>
                      <a:endParaRPr lang="en-US" noProof="0" dirty="0"/>
                    </a:p>
                  </a:txBody>
                  <a:tcPr/>
                </a:tc>
                <a:tc>
                  <a:txBody>
                    <a:bodyPr/>
                    <a:lstStyle/>
                    <a:p>
                      <a:pPr algn="ctr"/>
                      <a:r>
                        <a:rPr lang="en-US" noProof="0"/>
                        <a:t>Herramientas</a:t>
                      </a:r>
                    </a:p>
                  </a:txBody>
                  <a:tcPr/>
                </a:tc>
                <a:extLst>
                  <a:ext uri="{0D108BD9-81ED-4DB2-BD59-A6C34878D82A}">
                    <a16:rowId xmlns:a16="http://schemas.microsoft.com/office/drawing/2014/main" val="3254234992"/>
                  </a:ext>
                </a:extLst>
              </a:tr>
              <a:tr h="370840">
                <a:tc>
                  <a:txBody>
                    <a:bodyPr/>
                    <a:lstStyle/>
                    <a:p>
                      <a:pPr algn="ctr"/>
                      <a:r>
                        <a:rPr lang="en-US" noProof="0">
                          <a:solidFill>
                            <a:srgbClr val="404040"/>
                          </a:solidFill>
                        </a:rPr>
                        <a:t>1</a:t>
                      </a:r>
                    </a:p>
                  </a:txBody>
                  <a:tcPr/>
                </a:tc>
                <a:tc>
                  <a:txBody>
                    <a:bodyPr/>
                    <a:lstStyle/>
                    <a:p>
                      <a:pPr algn="ctr"/>
                      <a:r>
                        <a:rPr lang="es-ES" noProof="0">
                          <a:hlinkClick r:id="rId4"/>
                        </a:rPr>
                        <a:t>Mapa del recorrido del cliente</a:t>
                      </a:r>
                      <a:endParaRPr lang="en-US" noProof="0" dirty="0"/>
                    </a:p>
                  </a:txBody>
                  <a:tcPr/>
                </a:tc>
                <a:extLst>
                  <a:ext uri="{0D108BD9-81ED-4DB2-BD59-A6C34878D82A}">
                    <a16:rowId xmlns:a16="http://schemas.microsoft.com/office/drawing/2014/main" val="3415039994"/>
                  </a:ext>
                </a:extLst>
              </a:tr>
              <a:tr h="370840">
                <a:tc>
                  <a:txBody>
                    <a:bodyPr/>
                    <a:lstStyle/>
                    <a:p>
                      <a:pPr algn="ctr"/>
                      <a:r>
                        <a:rPr lang="en-US" noProof="0">
                          <a:solidFill>
                            <a:srgbClr val="404040"/>
                          </a:solidFill>
                        </a:rPr>
                        <a:t>2 </a:t>
                      </a:r>
                    </a:p>
                  </a:txBody>
                  <a:tcPr/>
                </a:tc>
                <a:tc>
                  <a:txBody>
                    <a:bodyPr/>
                    <a:lstStyle/>
                    <a:p>
                      <a:pPr algn="ctr"/>
                      <a:r>
                        <a:rPr lang="en-US" noProof="0">
                          <a:hlinkClick r:id="rId5"/>
                        </a:rPr>
                        <a:t>Modelo de negocio Canvas</a:t>
                      </a:r>
                      <a:endParaRPr lang="en-US" noProof="0" dirty="0"/>
                    </a:p>
                  </a:txBody>
                  <a:tcPr/>
                </a:tc>
                <a:extLst>
                  <a:ext uri="{0D108BD9-81ED-4DB2-BD59-A6C34878D82A}">
                    <a16:rowId xmlns:a16="http://schemas.microsoft.com/office/drawing/2014/main" val="1157721797"/>
                  </a:ext>
                </a:extLst>
              </a:tr>
              <a:tr h="370840">
                <a:tc>
                  <a:txBody>
                    <a:bodyPr/>
                    <a:lstStyle/>
                    <a:p>
                      <a:pPr algn="ctr"/>
                      <a:r>
                        <a:rPr lang="en-US" noProof="0">
                          <a:solidFill>
                            <a:srgbClr val="404040"/>
                          </a:solidFill>
                        </a:rPr>
                        <a:t>3</a:t>
                      </a:r>
                    </a:p>
                  </a:txBody>
                  <a:tcPr/>
                </a:tc>
                <a:tc>
                  <a:txBody>
                    <a:bodyPr/>
                    <a:lstStyle/>
                    <a:p>
                      <a:pPr algn="ctr"/>
                      <a:r>
                        <a:rPr lang="en-US" noProof="0">
                          <a:hlinkClick r:id="rId6"/>
                        </a:rPr>
                        <a:t>Marco RPV</a:t>
                      </a:r>
                      <a:endParaRPr lang="en-US" noProof="0" dirty="0"/>
                    </a:p>
                  </a:txBody>
                  <a:tcPr/>
                </a:tc>
                <a:extLst>
                  <a:ext uri="{0D108BD9-81ED-4DB2-BD59-A6C34878D82A}">
                    <a16:rowId xmlns:a16="http://schemas.microsoft.com/office/drawing/2014/main" val="700205051"/>
                  </a:ext>
                </a:extLst>
              </a:tr>
              <a:tr h="370840">
                <a:tc>
                  <a:txBody>
                    <a:bodyPr/>
                    <a:lstStyle/>
                    <a:p>
                      <a:pPr algn="ctr"/>
                      <a:r>
                        <a:rPr lang="en-US" noProof="0">
                          <a:solidFill>
                            <a:srgbClr val="404040"/>
                          </a:solidFill>
                        </a:rPr>
                        <a:t>4</a:t>
                      </a:r>
                    </a:p>
                  </a:txBody>
                  <a:tcPr/>
                </a:tc>
                <a:tc>
                  <a:txBody>
                    <a:bodyPr/>
                    <a:lstStyle/>
                    <a:p>
                      <a:pPr algn="ctr"/>
                      <a:r>
                        <a:rPr lang="es-ES" sz="1800" kern="1200">
                          <a:solidFill>
                            <a:schemeClr val="dk1"/>
                          </a:solidFill>
                          <a:effectLst/>
                          <a:latin typeface="+mn-lt"/>
                          <a:ea typeface="+mn-ea"/>
                          <a:cs typeface="+mn-cs"/>
                        </a:rPr>
                        <a:t>Formulario personalizado con una descripción revisada de la idea de servitización (experiencia y ventajas para el cliente, responsabilidades de aplicación entre los empleados</a:t>
                      </a:r>
                      <a:r>
                        <a:rPr lang="en-US" noProof="0">
                          <a:solidFill>
                            <a:srgbClr val="404040"/>
                          </a:solidFill>
                        </a:rPr>
                        <a:t>)</a:t>
                      </a:r>
                      <a:endParaRPr lang="en-US" noProof="0" dirty="0">
                        <a:solidFill>
                          <a:srgbClr val="404040"/>
                        </a:solidFill>
                      </a:endParaRPr>
                    </a:p>
                  </a:txBody>
                  <a:tcPr/>
                </a:tc>
                <a:extLst>
                  <a:ext uri="{0D108BD9-81ED-4DB2-BD59-A6C34878D82A}">
                    <a16:rowId xmlns:a16="http://schemas.microsoft.com/office/drawing/2014/main" val="3726206333"/>
                  </a:ext>
                </a:extLst>
              </a:tr>
            </a:tbl>
          </a:graphicData>
        </a:graphic>
      </p:graphicFrame>
    </p:spTree>
    <p:extLst>
      <p:ext uri="{BB962C8B-B14F-4D97-AF65-F5344CB8AC3E}">
        <p14:creationId xmlns:p14="http://schemas.microsoft.com/office/powerpoint/2010/main" val="4249684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2.2 Herramientas clave a utilizar</a:t>
            </a:r>
            <a:endParaRPr lang="en-US"/>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graphicFrame>
        <p:nvGraphicFramePr>
          <p:cNvPr id="3" name="Table 3">
            <a:extLst>
              <a:ext uri="{FF2B5EF4-FFF2-40B4-BE49-F238E27FC236}">
                <a16:creationId xmlns:a16="http://schemas.microsoft.com/office/drawing/2014/main" id="{F03FE2C0-3BFA-C9D6-6417-F5FB6A67BE96}"/>
              </a:ext>
            </a:extLst>
          </p:cNvPr>
          <p:cNvGraphicFramePr>
            <a:graphicFrameLocks noGrp="1"/>
          </p:cNvGraphicFramePr>
          <p:nvPr>
            <p:ph sz="half" idx="1"/>
            <p:extLst>
              <p:ext uri="{D42A27DB-BD31-4B8C-83A1-F6EECF244321}">
                <p14:modId xmlns:p14="http://schemas.microsoft.com/office/powerpoint/2010/main" val="4099604599"/>
              </p:ext>
            </p:extLst>
          </p:nvPr>
        </p:nvGraphicFramePr>
        <p:xfrm>
          <a:off x="1096963" y="1846263"/>
          <a:ext cx="10151882" cy="2565400"/>
        </p:xfrm>
        <a:graphic>
          <a:graphicData uri="http://schemas.openxmlformats.org/drawingml/2006/table">
            <a:tbl>
              <a:tblPr firstRow="1" bandRow="1">
                <a:tableStyleId>{5C22544A-7EE6-4342-B048-85BDC9FD1C3A}</a:tableStyleId>
              </a:tblPr>
              <a:tblGrid>
                <a:gridCol w="2439867">
                  <a:extLst>
                    <a:ext uri="{9D8B030D-6E8A-4147-A177-3AD203B41FA5}">
                      <a16:colId xmlns:a16="http://schemas.microsoft.com/office/drawing/2014/main" val="699741787"/>
                    </a:ext>
                  </a:extLst>
                </a:gridCol>
                <a:gridCol w="7712015">
                  <a:extLst>
                    <a:ext uri="{9D8B030D-6E8A-4147-A177-3AD203B41FA5}">
                      <a16:colId xmlns:a16="http://schemas.microsoft.com/office/drawing/2014/main" val="1198781050"/>
                    </a:ext>
                  </a:extLst>
                </a:gridCol>
              </a:tblGrid>
              <a:tr h="370840">
                <a:tc>
                  <a:txBody>
                    <a:bodyPr/>
                    <a:lstStyle/>
                    <a:p>
                      <a:pPr algn="ctr"/>
                      <a:r>
                        <a:rPr lang="en-US" noProof="0"/>
                        <a:t>Paso de la fase 4</a:t>
                      </a:r>
                      <a:endParaRPr lang="en-US" noProof="0" dirty="0"/>
                    </a:p>
                  </a:txBody>
                  <a:tcPr/>
                </a:tc>
                <a:tc>
                  <a:txBody>
                    <a:bodyPr/>
                    <a:lstStyle/>
                    <a:p>
                      <a:pPr algn="ctr"/>
                      <a:r>
                        <a:rPr lang="en-US" noProof="0"/>
                        <a:t>Herramientas</a:t>
                      </a:r>
                    </a:p>
                  </a:txBody>
                  <a:tcPr/>
                </a:tc>
                <a:extLst>
                  <a:ext uri="{0D108BD9-81ED-4DB2-BD59-A6C34878D82A}">
                    <a16:rowId xmlns:a16="http://schemas.microsoft.com/office/drawing/2014/main" val="3254234992"/>
                  </a:ext>
                </a:extLst>
              </a:tr>
              <a:tr h="370840">
                <a:tc>
                  <a:txBody>
                    <a:bodyPr/>
                    <a:lstStyle/>
                    <a:p>
                      <a:pPr algn="ctr"/>
                      <a:r>
                        <a:rPr lang="en-US" noProof="0"/>
                        <a:t>1</a:t>
                      </a:r>
                    </a:p>
                  </a:txBody>
                  <a:tcPr/>
                </a:tc>
                <a:tc>
                  <a:txBody>
                    <a:bodyPr/>
                    <a:lstStyle/>
                    <a:p>
                      <a:pPr algn="ctr"/>
                      <a:r>
                        <a:rPr lang="es-ES" sz="1800" kern="1200">
                          <a:solidFill>
                            <a:schemeClr val="dk1"/>
                          </a:solidFill>
                          <a:effectLst/>
                          <a:latin typeface="+mn-lt"/>
                          <a:ea typeface="+mn-ea"/>
                          <a:cs typeface="+mn-cs"/>
                        </a:rPr>
                        <a:t>Formulario personalizado de estrategia de una página que consiste en la descripción del éxito, los objetivos que son la medida del éxito y las acciones para alcanzar los objetivos</a:t>
                      </a:r>
                      <a:r>
                        <a:rPr lang="en-US" noProof="0">
                          <a:solidFill>
                            <a:srgbClr val="404040"/>
                          </a:solidFill>
                        </a:rPr>
                        <a:t>.</a:t>
                      </a:r>
                      <a:endParaRPr lang="en-US" noProof="0" dirty="0">
                        <a:solidFill>
                          <a:srgbClr val="404040"/>
                        </a:solidFill>
                      </a:endParaRPr>
                    </a:p>
                  </a:txBody>
                  <a:tcPr/>
                </a:tc>
                <a:extLst>
                  <a:ext uri="{0D108BD9-81ED-4DB2-BD59-A6C34878D82A}">
                    <a16:rowId xmlns:a16="http://schemas.microsoft.com/office/drawing/2014/main" val="3415039994"/>
                  </a:ext>
                </a:extLst>
              </a:tr>
              <a:tr h="370840">
                <a:tc>
                  <a:txBody>
                    <a:bodyPr/>
                    <a:lstStyle/>
                    <a:p>
                      <a:pPr algn="ctr"/>
                      <a:r>
                        <a:rPr lang="en-US" noProof="0"/>
                        <a:t>2 </a:t>
                      </a:r>
                    </a:p>
                  </a:txBody>
                  <a:tcPr/>
                </a:tc>
                <a:tc>
                  <a:txBody>
                    <a:bodyPr/>
                    <a:lstStyle/>
                    <a:p>
                      <a:pPr algn="ctr"/>
                      <a:r>
                        <a:rPr lang="es-ES" sz="1800" kern="1200">
                          <a:solidFill>
                            <a:schemeClr val="dk1"/>
                          </a:solidFill>
                          <a:effectLst/>
                          <a:latin typeface="+mn-lt"/>
                          <a:ea typeface="+mn-ea"/>
                          <a:cs typeface="+mn-cs"/>
                        </a:rPr>
                        <a:t>Formulario personalizado con una </a:t>
                      </a:r>
                      <a:r>
                        <a:rPr lang="es-ES" sz="1800" u="sng" kern="1200">
                          <a:solidFill>
                            <a:schemeClr val="dk1"/>
                          </a:solidFill>
                          <a:effectLst/>
                          <a:latin typeface="+mn-lt"/>
                          <a:ea typeface="+mn-ea"/>
                          <a:cs typeface="+mn-cs"/>
                          <a:hlinkClick r:id="rId4"/>
                        </a:rPr>
                        <a:t>lista de suposiciones</a:t>
                      </a:r>
                      <a:r>
                        <a:rPr lang="en-GB" sz="1800" kern="1200">
                          <a:solidFill>
                            <a:schemeClr val="dk1"/>
                          </a:solidFill>
                          <a:effectLst/>
                          <a:latin typeface="+mn-lt"/>
                          <a:ea typeface="+mn-ea"/>
                          <a:cs typeface="+mn-cs"/>
                        </a:rPr>
                        <a:t> </a:t>
                      </a:r>
                      <a:r>
                        <a:rPr lang="es-ES" sz="1800" kern="1200">
                          <a:solidFill>
                            <a:schemeClr val="dk1"/>
                          </a:solidFill>
                          <a:effectLst/>
                          <a:latin typeface="+mn-lt"/>
                          <a:ea typeface="+mn-ea"/>
                          <a:cs typeface="+mn-cs"/>
                        </a:rPr>
                        <a:t>relativas al entorno/mercado, la empresa y los empleados</a:t>
                      </a:r>
                      <a:r>
                        <a:rPr lang="en-US" noProof="0">
                          <a:solidFill>
                            <a:srgbClr val="404040"/>
                          </a:solidFill>
                        </a:rPr>
                        <a:t>.</a:t>
                      </a:r>
                      <a:endParaRPr lang="en-US" noProof="0" dirty="0">
                        <a:solidFill>
                          <a:srgbClr val="404040"/>
                        </a:solidFill>
                      </a:endParaRPr>
                    </a:p>
                  </a:txBody>
                  <a:tcPr/>
                </a:tc>
                <a:extLst>
                  <a:ext uri="{0D108BD9-81ED-4DB2-BD59-A6C34878D82A}">
                    <a16:rowId xmlns:a16="http://schemas.microsoft.com/office/drawing/2014/main" val="1157721797"/>
                  </a:ext>
                </a:extLst>
              </a:tr>
              <a:tr h="370840">
                <a:tc>
                  <a:txBody>
                    <a:bodyPr/>
                    <a:lstStyle/>
                    <a:p>
                      <a:pPr algn="ctr"/>
                      <a:r>
                        <a:rPr lang="en-US" noProof="0"/>
                        <a:t>3</a:t>
                      </a:r>
                    </a:p>
                  </a:txBody>
                  <a:tcPr/>
                </a:tc>
                <a:tc>
                  <a:txBody>
                    <a:bodyPr/>
                    <a:lstStyle/>
                    <a:p>
                      <a:pPr algn="ctr"/>
                      <a:r>
                        <a:rPr lang="es-ES" sz="1800" kern="1200">
                          <a:solidFill>
                            <a:schemeClr val="dk1"/>
                          </a:solidFill>
                          <a:effectLst/>
                          <a:latin typeface="+mn-lt"/>
                          <a:ea typeface="+mn-ea"/>
                          <a:cs typeface="+mn-cs"/>
                        </a:rPr>
                        <a:t>Formulario personalizado con descripción de la actividad: acciones, persona responsable, resultados esperados, recursos, plazo</a:t>
                      </a:r>
                      <a:r>
                        <a:rPr lang="en-US" noProof="0">
                          <a:solidFill>
                            <a:srgbClr val="404040"/>
                          </a:solidFill>
                        </a:rPr>
                        <a:t>,…</a:t>
                      </a:r>
                      <a:endParaRPr lang="en-US" noProof="0" dirty="0">
                        <a:solidFill>
                          <a:srgbClr val="404040"/>
                        </a:solidFill>
                      </a:endParaRPr>
                    </a:p>
                  </a:txBody>
                  <a:tcPr/>
                </a:tc>
                <a:extLst>
                  <a:ext uri="{0D108BD9-81ED-4DB2-BD59-A6C34878D82A}">
                    <a16:rowId xmlns:a16="http://schemas.microsoft.com/office/drawing/2014/main" val="700205051"/>
                  </a:ext>
                </a:extLst>
              </a:tr>
            </a:tbl>
          </a:graphicData>
        </a:graphic>
      </p:graphicFrame>
    </p:spTree>
    <p:extLst>
      <p:ext uri="{BB962C8B-B14F-4D97-AF65-F5344CB8AC3E}">
        <p14:creationId xmlns:p14="http://schemas.microsoft.com/office/powerpoint/2010/main" val="1585563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descr="Obrázok, na ktorom je text&#10;&#10;Automaticky generovaný popis"/>
          <p:cNvPicPr/>
          <p:nvPr/>
        </p:nvPicPr>
        <p:blipFill>
          <a:blip r:embed="rId2"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Marcador de contenido 2">
            <a:extLst>
              <a:ext uri="{FF2B5EF4-FFF2-40B4-BE49-F238E27FC236}">
                <a16:creationId xmlns:a16="http://schemas.microsoft.com/office/drawing/2014/main" id="{566AB737-56AB-D2A7-15D4-1DBE10FEE20A}"/>
              </a:ext>
            </a:extLst>
          </p:cNvPr>
          <p:cNvSpPr>
            <a:spLocks noGrp="1"/>
          </p:cNvSpPr>
          <p:nvPr>
            <p:ph sz="half" idx="1"/>
          </p:nvPr>
        </p:nvSpPr>
        <p:spPr>
          <a:xfrm>
            <a:off x="1096963" y="1845735"/>
            <a:ext cx="4937760" cy="4023360"/>
          </a:xfrm>
        </p:spPr>
        <p:txBody>
          <a:bodyPr>
            <a:noAutofit/>
          </a:bodyPr>
          <a:lstStyle/>
          <a:p>
            <a:pPr algn="just">
              <a:buFont typeface="Arial" panose="020B0604020202020204" pitchFamily="34" charset="0"/>
              <a:buChar char="•"/>
            </a:pPr>
            <a:r>
              <a:rPr lang="es-ES" sz="1400" b="1">
                <a:effectLst/>
                <a:latin typeface="Calibri" panose="020F0502020204030204" pitchFamily="34" charset="0"/>
                <a:ea typeface="Calibri" panose="020F0502020204030204" pitchFamily="34" charset="0"/>
              </a:rPr>
              <a:t>Ajustes del modelo de negocio</a:t>
            </a:r>
            <a:r>
              <a:rPr lang="es-ES" sz="1400">
                <a:effectLst/>
                <a:latin typeface="Calibri" panose="020F0502020204030204" pitchFamily="34" charset="0"/>
                <a:ea typeface="Calibri" panose="020F0502020204030204" pitchFamily="34" charset="0"/>
              </a:rPr>
              <a:t>: en algunos casos, hay que hacer grandes ajustes a nivel operativo, lo que puede suponer un reto. Algunos de los procesos que pueden tener que cambiar son la logística, la facturación y el cobro, el seguimiento de activos, el servicio de atención al cliente y las finanzas</a:t>
            </a:r>
            <a:r>
              <a:rPr lang="en-US" sz="1400" b="0" i="0">
                <a:solidFill>
                  <a:srgbClr val="404040"/>
                </a:solidFill>
                <a:effectLst/>
              </a:rPr>
              <a:t>.</a:t>
            </a:r>
            <a:br>
              <a:rPr lang="en-US" sz="1400" b="0" i="0">
                <a:solidFill>
                  <a:srgbClr val="404040"/>
                </a:solidFill>
                <a:effectLst/>
              </a:rPr>
            </a:br>
            <a:r>
              <a:rPr lang="es-ES" sz="1400">
                <a:effectLst/>
                <a:latin typeface="Calibri" panose="020F0502020204030204" pitchFamily="34" charset="0"/>
                <a:ea typeface="Calibri" panose="020F0502020204030204" pitchFamily="34" charset="0"/>
              </a:rPr>
              <a:t>Uno de los principales retos es </a:t>
            </a:r>
            <a:r>
              <a:rPr lang="es-ES" sz="1400" b="1">
                <a:effectLst/>
                <a:latin typeface="Calibri" panose="020F0502020204030204" pitchFamily="34" charset="0"/>
                <a:ea typeface="Calibri" panose="020F0502020204030204" pitchFamily="34" charset="0"/>
              </a:rPr>
              <a:t>organizar la logística inversa</a:t>
            </a:r>
            <a:r>
              <a:rPr lang="es-ES" sz="1400">
                <a:effectLst/>
                <a:latin typeface="Calibri" panose="020F0502020204030204" pitchFamily="34" charset="0"/>
                <a:ea typeface="Calibri" panose="020F0502020204030204" pitchFamily="34" charset="0"/>
              </a:rPr>
              <a:t>, lo que significa que las empresas tienen que crear una estructura operativa para recuperar sus productos y reutilizarlos, renovarlos o reciclarlos</a:t>
            </a:r>
            <a:r>
              <a:rPr lang="en-US" sz="1400" b="0" i="0">
                <a:solidFill>
                  <a:srgbClr val="404040"/>
                </a:solidFill>
                <a:effectLst/>
              </a:rPr>
              <a:t>.</a:t>
            </a:r>
            <a:endParaRPr lang="es-ES" sz="1400" dirty="0">
              <a:solidFill>
                <a:srgbClr val="404040"/>
              </a:solidFill>
            </a:endParaRPr>
          </a:p>
          <a:p>
            <a:pPr algn="just">
              <a:buFont typeface="Arial" panose="020B0604020202020204" pitchFamily="34" charset="0"/>
              <a:buChar char="•"/>
            </a:pPr>
            <a:r>
              <a:rPr lang="en-US" sz="1400" b="1" i="0">
                <a:solidFill>
                  <a:srgbClr val="404040"/>
                </a:solidFill>
                <a:effectLst/>
              </a:rPr>
              <a:t>La </a:t>
            </a:r>
            <a:r>
              <a:rPr lang="es-ES" sz="1400" b="1">
                <a:effectLst/>
                <a:latin typeface="Calibri" panose="020F0502020204030204" pitchFamily="34" charset="0"/>
                <a:ea typeface="Calibri" panose="020F0502020204030204" pitchFamily="34" charset="0"/>
              </a:rPr>
              <a:t>cadena de suministro </a:t>
            </a:r>
            <a:r>
              <a:rPr lang="es-ES" sz="1400">
                <a:effectLst/>
                <a:latin typeface="Calibri" panose="020F0502020204030204" pitchFamily="34" charset="0"/>
                <a:ea typeface="Calibri" panose="020F0502020204030204" pitchFamily="34" charset="0"/>
              </a:rPr>
              <a:t>debe estar </a:t>
            </a:r>
            <a:r>
              <a:rPr lang="es-ES" sz="1400" b="1">
                <a:effectLst/>
                <a:latin typeface="Calibri" panose="020F0502020204030204" pitchFamily="34" charset="0"/>
                <a:ea typeface="Calibri" panose="020F0502020204030204" pitchFamily="34" charset="0"/>
              </a:rPr>
              <a:t>bien integrada y organizada,</a:t>
            </a:r>
            <a:r>
              <a:rPr lang="es-ES" sz="1400">
                <a:effectLst/>
                <a:latin typeface="Calibri" panose="020F0502020204030204" pitchFamily="34" charset="0"/>
                <a:ea typeface="Calibri" panose="020F0502020204030204" pitchFamily="34" charset="0"/>
              </a:rPr>
              <a:t> lo que debe hacerse en colaboración con los socios de la cadena de suministro. A menudo se necesitan nuevos acuerdos de nivel de servicio (SLA)</a:t>
            </a:r>
            <a:r>
              <a:rPr lang="en-US" sz="1400" b="0" i="0">
                <a:solidFill>
                  <a:srgbClr val="404040"/>
                </a:solidFill>
                <a:effectLst/>
              </a:rPr>
              <a:t>.</a:t>
            </a:r>
            <a:endParaRPr lang="en-US" sz="1400" b="0" i="0" dirty="0">
              <a:solidFill>
                <a:srgbClr val="404040"/>
              </a:solidFill>
              <a:effectLst/>
            </a:endParaRPr>
          </a:p>
          <a:p>
            <a:pPr algn="just">
              <a:buFont typeface="Arial" panose="020B0604020202020204" pitchFamily="34" charset="0"/>
              <a:buChar char="•"/>
            </a:pPr>
            <a:r>
              <a:rPr lang="es-ES" sz="1400" b="1">
                <a:effectLst/>
                <a:latin typeface="Calibri" panose="020F0502020204030204" pitchFamily="34" charset="0"/>
                <a:ea typeface="Calibri" panose="020F0502020204030204" pitchFamily="34" charset="0"/>
              </a:rPr>
              <a:t>Determinar el precio de un servicio: </a:t>
            </a:r>
            <a:r>
              <a:rPr lang="es-ES" sz="1400">
                <a:effectLst/>
                <a:latin typeface="Calibri" panose="020F0502020204030204" pitchFamily="34" charset="0"/>
                <a:ea typeface="Calibri" panose="020F0502020204030204" pitchFamily="34" charset="0"/>
              </a:rPr>
              <a:t>determinar el precio de un producto es relativamente sencillo, pero saber cuántos servicios (de media) tendrás que prestar a lo largo de toda su vida útil es difícil. No hay que cobrar de más a los clientes ni subestimar las propias actividades</a:t>
            </a:r>
            <a:r>
              <a:rPr lang="en-US" sz="1400" i="0">
                <a:solidFill>
                  <a:srgbClr val="404040"/>
                </a:solidFill>
                <a:effectLst/>
              </a:rPr>
              <a:t>.</a:t>
            </a:r>
            <a:endParaRPr lang="en-US" sz="1400" i="0" dirty="0">
              <a:solidFill>
                <a:srgbClr val="404040"/>
              </a:solidFill>
              <a:effectLst/>
            </a:endParaRPr>
          </a:p>
        </p:txBody>
      </p:sp>
      <p:sp>
        <p:nvSpPr>
          <p:cNvPr id="4" name="Marcador de contenido 3">
            <a:extLst>
              <a:ext uri="{FF2B5EF4-FFF2-40B4-BE49-F238E27FC236}">
                <a16:creationId xmlns:a16="http://schemas.microsoft.com/office/drawing/2014/main" id="{004170AC-8D3F-2A0E-4BA1-4A373DEF9E09}"/>
              </a:ext>
            </a:extLst>
          </p:cNvPr>
          <p:cNvSpPr>
            <a:spLocks noGrp="1"/>
          </p:cNvSpPr>
          <p:nvPr>
            <p:ph sz="half" idx="2"/>
          </p:nvPr>
        </p:nvSpPr>
        <p:spPr>
          <a:xfrm>
            <a:off x="6217920" y="1845735"/>
            <a:ext cx="5440680" cy="4023360"/>
          </a:xfrm>
        </p:spPr>
        <p:txBody>
          <a:bodyPr>
            <a:noAutofit/>
          </a:bodyPr>
          <a:lstStyle/>
          <a:p>
            <a:pPr algn="just">
              <a:buFont typeface="Arial" panose="020B0604020202020204" pitchFamily="34" charset="0"/>
              <a:buChar char="•"/>
            </a:pPr>
            <a:r>
              <a:rPr lang="es-ES" sz="1400" b="1">
                <a:effectLst/>
                <a:latin typeface="Calibri" panose="020F0502020204030204" pitchFamily="34" charset="0"/>
                <a:ea typeface="Calibri" panose="020F0502020204030204" pitchFamily="34" charset="0"/>
              </a:rPr>
              <a:t>Clientes:</a:t>
            </a:r>
            <a:r>
              <a:rPr lang="es-ES" sz="1400">
                <a:effectLst/>
                <a:latin typeface="Calibri" panose="020F0502020204030204" pitchFamily="34" charset="0"/>
                <a:ea typeface="Calibri" panose="020F0502020204030204" pitchFamily="34" charset="0"/>
              </a:rPr>
              <a:t> convencer a los clientes para que consideren una nueva oferta con nuevos modelos de pago, contratos y responsabilidades asociadas puede ser un gran reto. Los clientes necesitan confiar en que los servicios que les ofreces serán adecuados</a:t>
            </a:r>
            <a:r>
              <a:rPr lang="en-US" sz="1400" b="0" i="0">
                <a:solidFill>
                  <a:srgbClr val="404040"/>
                </a:solidFill>
                <a:effectLst/>
              </a:rPr>
              <a:t>.</a:t>
            </a:r>
            <a:endParaRPr lang="en-US" sz="1400" b="1" i="0" dirty="0">
              <a:solidFill>
                <a:srgbClr val="404040"/>
              </a:solidFill>
              <a:effectLst/>
            </a:endParaRPr>
          </a:p>
          <a:p>
            <a:pPr algn="just">
              <a:buFont typeface="Arial" panose="020B0604020202020204" pitchFamily="34" charset="0"/>
              <a:buChar char="•"/>
            </a:pPr>
            <a:r>
              <a:rPr lang="es-ES" sz="1400" b="1">
                <a:effectLst/>
                <a:latin typeface="Calibri" panose="020F0502020204030204" pitchFamily="34" charset="0"/>
                <a:ea typeface="Calibri" panose="020F0502020204030204" pitchFamily="34" charset="0"/>
              </a:rPr>
              <a:t>Cambio de mentalidad de los empleados y transformación organizativa:</a:t>
            </a:r>
            <a:r>
              <a:rPr lang="es-ES" sz="1400">
                <a:effectLst/>
                <a:latin typeface="Calibri" panose="020F0502020204030204" pitchFamily="34" charset="0"/>
                <a:ea typeface="Calibri" panose="020F0502020204030204" pitchFamily="34" charset="0"/>
              </a:rPr>
              <a:t> debido al cambio en la forma de funcionar, es decir, vender servicios en lugar de productos, habrá resistencia por parte de algunos empleados que, hasta ahora, se han centrado en objetivos de ventas puntuales en lugar de en el compromiso a largo plazo con el cliente. La servitización requiere una mentalidad y unos procesos de venta diferentes</a:t>
            </a:r>
            <a:r>
              <a:rPr lang="en-US" sz="1400" i="0">
                <a:solidFill>
                  <a:srgbClr val="404040"/>
                </a:solidFill>
                <a:effectLst/>
              </a:rPr>
              <a:t>.</a:t>
            </a:r>
            <a:endParaRPr lang="en-US" sz="1400" i="0" dirty="0">
              <a:solidFill>
                <a:srgbClr val="404040"/>
              </a:solidFill>
              <a:effectLst/>
            </a:endParaRPr>
          </a:p>
          <a:p>
            <a:pPr algn="just">
              <a:buFont typeface="Arial" panose="020B0604020202020204" pitchFamily="34" charset="0"/>
              <a:buChar char="•"/>
            </a:pPr>
            <a:r>
              <a:rPr lang="es-ES" sz="1400" b="1">
                <a:effectLst/>
                <a:latin typeface="Calibri" panose="020F0502020204030204" pitchFamily="34" charset="0"/>
                <a:ea typeface="Calibri" panose="020F0502020204030204" pitchFamily="34" charset="0"/>
              </a:rPr>
              <a:t>Cambios rápidos e imprevisibles en los ingresos:</a:t>
            </a:r>
            <a:r>
              <a:rPr lang="es-ES" sz="1400">
                <a:effectLst/>
                <a:latin typeface="Calibri" panose="020F0502020204030204" pitchFamily="34" charset="0"/>
                <a:ea typeface="Calibri" panose="020F0502020204030204" pitchFamily="34" charset="0"/>
              </a:rPr>
              <a:t> las empresas podrían experimentar grandes cambios de un mes a otro en sus ingresos, especialmente si aplican un modelo de pago por uso y tienen grandes cambios en la intensidad de los servicios prestados</a:t>
            </a:r>
            <a:r>
              <a:rPr lang="en-US" sz="1400">
                <a:solidFill>
                  <a:srgbClr val="404040"/>
                </a:solidFill>
              </a:rPr>
              <a:t>.</a:t>
            </a:r>
            <a:endParaRPr lang="en-US" sz="1400" dirty="0">
              <a:solidFill>
                <a:srgbClr val="404040"/>
              </a:solidFill>
            </a:endParaRPr>
          </a:p>
          <a:p>
            <a:pPr algn="just">
              <a:buFont typeface="Arial" panose="020B0604020202020204" pitchFamily="34" charset="0"/>
              <a:buChar char="•"/>
            </a:pPr>
            <a:r>
              <a:rPr lang="es-ES" sz="1400" b="1">
                <a:effectLst/>
                <a:latin typeface="Calibri" panose="020F0502020204030204" pitchFamily="34" charset="0"/>
                <a:ea typeface="Calibri" panose="020F0502020204030204" pitchFamily="34" charset="0"/>
              </a:rPr>
              <a:t>Asistencia proactiva:</a:t>
            </a:r>
            <a:r>
              <a:rPr lang="es-ES" sz="1400">
                <a:effectLst/>
                <a:latin typeface="Calibri" panose="020F0502020204030204" pitchFamily="34" charset="0"/>
                <a:ea typeface="Calibri" panose="020F0502020204030204" pitchFamily="34" charset="0"/>
              </a:rPr>
              <a:t> las empresas tendrán que actuar de forma preventiva en lugar de reactiva para minimizar el tiempo de inactividad y los costes de mantenimiento, lo que a veces exige desarrollar conceptos de mantenimiento innovadores</a:t>
            </a:r>
            <a:r>
              <a:rPr lang="en-US" sz="1400" i="0">
                <a:solidFill>
                  <a:srgbClr val="404040"/>
                </a:solidFill>
                <a:effectLst/>
              </a:rPr>
              <a:t>.</a:t>
            </a:r>
            <a:endParaRPr lang="en-US" sz="1400" i="0" dirty="0">
              <a:solidFill>
                <a:srgbClr val="404040"/>
              </a:solidFill>
              <a:effectLst/>
            </a:endParaRPr>
          </a:p>
        </p:txBody>
      </p:sp>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4000" b="1"/>
            </a:br>
            <a:r>
              <a:rPr lang="en-US" sz="2800"/>
              <a:t>2.2 Retos para la empresa</a:t>
            </a:r>
            <a:endParaRPr lang="en-GB"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368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285D1-5F13-9A11-C19D-25D42AA90996}"/>
              </a:ext>
            </a:extLst>
          </p:cNvPr>
          <p:cNvSpPr>
            <a:spLocks noGrp="1"/>
          </p:cNvSpPr>
          <p:nvPr>
            <p:ph type="title"/>
          </p:nvPr>
        </p:nvSpPr>
        <p:spPr/>
        <p:txBody>
          <a:bodyPr>
            <a:normAutofit/>
          </a:bodyPr>
          <a:lstStyle/>
          <a:p>
            <a:r>
              <a:rPr lang="en-US" sz="4000" b="1"/>
              <a:t>Unidad 3: ¿Por qué servitización?</a:t>
            </a:r>
          </a:p>
        </p:txBody>
      </p:sp>
      <p:sp>
        <p:nvSpPr>
          <p:cNvPr id="4" name="Marcador de texto 3">
            <a:extLst>
              <a:ext uri="{FF2B5EF4-FFF2-40B4-BE49-F238E27FC236}">
                <a16:creationId xmlns:a16="http://schemas.microsoft.com/office/drawing/2014/main" id="{C677DDC3-D905-5821-4728-B10C7E4D3DC8}"/>
              </a:ext>
            </a:extLst>
          </p:cNvPr>
          <p:cNvSpPr>
            <a:spLocks noGrp="1"/>
          </p:cNvSpPr>
          <p:nvPr>
            <p:ph type="body" sz="half" idx="2"/>
          </p:nvPr>
        </p:nvSpPr>
        <p:spPr/>
        <p:txBody>
          <a:bodyPr>
            <a:normAutofit/>
          </a:bodyPr>
          <a:lstStyle/>
          <a:p>
            <a:r>
              <a:rPr lang="en-US" sz="2800"/>
              <a:t>3.1 Beneficios de la servitización</a:t>
            </a:r>
          </a:p>
        </p:txBody>
      </p:sp>
      <p:sp>
        <p:nvSpPr>
          <p:cNvPr id="5" name="Rectángulo 4">
            <a:extLst>
              <a:ext uri="{FF2B5EF4-FFF2-40B4-BE49-F238E27FC236}">
                <a16:creationId xmlns:a16="http://schemas.microsoft.com/office/drawing/2014/main" id="{BF35DE6A-0CDC-0175-3E16-C3158875551A}"/>
              </a:ext>
            </a:extLst>
          </p:cNvPr>
          <p:cNvSpPr/>
          <p:nvPr/>
        </p:nvSpPr>
        <p:spPr>
          <a:xfrm>
            <a:off x="4135772" y="6207853"/>
            <a:ext cx="8056228" cy="650147"/>
          </a:xfrm>
          <a:prstGeom prst="rect">
            <a:avLst/>
          </a:prstGeom>
        </p:spPr>
        <p:txBody>
          <a:bodyPr wrap="square">
            <a:spAutoFit/>
          </a:bodyPr>
          <a:lstStyle/>
          <a:p>
            <a:r>
              <a:rPr lang="es-ES" sz="1200">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7" name="Picture 2" descr="Restart">
            <a:extLst>
              <a:ext uri="{FF2B5EF4-FFF2-40B4-BE49-F238E27FC236}">
                <a16:creationId xmlns:a16="http://schemas.microsoft.com/office/drawing/2014/main" id="{5CCEEE40-0D3D-EC32-F6DB-70EC1BA159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3990" y="301788"/>
            <a:ext cx="2483764" cy="457192"/>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560313" y="303155"/>
            <a:ext cx="2027384" cy="455825"/>
          </a:xfrm>
          <a:prstGeom prst="rect">
            <a:avLst/>
          </a:prstGeom>
        </p:spPr>
      </p:pic>
      <p:sp>
        <p:nvSpPr>
          <p:cNvPr id="8" name="Marcador de contenido 17">
            <a:extLst>
              <a:ext uri="{FF2B5EF4-FFF2-40B4-BE49-F238E27FC236}">
                <a16:creationId xmlns:a16="http://schemas.microsoft.com/office/drawing/2014/main" id="{CB06B8C0-6507-6221-BCB2-473D2316440E}"/>
              </a:ext>
            </a:extLst>
          </p:cNvPr>
          <p:cNvSpPr>
            <a:spLocks noGrp="1"/>
          </p:cNvSpPr>
          <p:nvPr>
            <p:ph idx="1"/>
          </p:nvPr>
        </p:nvSpPr>
        <p:spPr>
          <a:xfrm>
            <a:off x="4821922" y="1092148"/>
            <a:ext cx="6683928" cy="5213056"/>
          </a:xfrm>
        </p:spPr>
        <p:txBody>
          <a:bodyPr>
            <a:normAutofit fontScale="77500" lnSpcReduction="20000"/>
          </a:bodyPr>
          <a:lstStyle/>
          <a:p>
            <a:pPr marL="0" indent="0">
              <a:buNone/>
            </a:pPr>
            <a:r>
              <a:rPr lang="es-ES" sz="1900">
                <a:effectLst/>
                <a:latin typeface="Calibri" panose="020F0502020204030204" pitchFamily="34" charset="0"/>
                <a:ea typeface="Calibri" panose="020F0502020204030204" pitchFamily="34" charset="0"/>
              </a:rPr>
              <a:t>A pesar de los retos a los que se enfrenta la empresa que introduce la servitización, son muchos los beneficios a los que las empresas deberían aspirar</a:t>
            </a:r>
            <a:r>
              <a:rPr lang="en-GB" sz="1900"/>
              <a:t>:</a:t>
            </a:r>
            <a:endParaRPr lang="en-GB" sz="1900" dirty="0"/>
          </a:p>
          <a:p>
            <a:pPr marL="265113" indent="-173038">
              <a:buFont typeface="Arial" panose="020B0604020202020204" pitchFamily="34" charset="0"/>
              <a:buChar char="•"/>
            </a:pPr>
            <a:r>
              <a:rPr lang="en-GB" sz="1900"/>
              <a:t>Mejor respuesta a las tendencias del mercado, como la externalización y la gestión de activos.</a:t>
            </a:r>
            <a:endParaRPr lang="en-GB" sz="1900" dirty="0"/>
          </a:p>
          <a:p>
            <a:pPr marL="265113" indent="-173038">
              <a:buFont typeface="Arial" panose="020B0604020202020204" pitchFamily="34" charset="0"/>
              <a:buChar char="•"/>
            </a:pPr>
            <a:r>
              <a:rPr lang="es-ES" sz="1900">
                <a:effectLst/>
                <a:latin typeface="Calibri" panose="020F0502020204030204" pitchFamily="34" charset="0"/>
                <a:ea typeface="Calibri" panose="020F0502020204030204" pitchFamily="34" charset="0"/>
              </a:rPr>
              <a:t>Racionalización de recursos y gastos tanto para la empresa como para sus clientes.</a:t>
            </a:r>
          </a:p>
          <a:p>
            <a:pPr marL="265113" indent="-173038">
              <a:buFont typeface="Arial" panose="020B0604020202020204" pitchFamily="34" charset="0"/>
              <a:buChar char="•"/>
            </a:pPr>
            <a:r>
              <a:rPr lang="en-GB" sz="1900"/>
              <a:t>Más ingresos a largo plazo.</a:t>
            </a:r>
            <a:endParaRPr lang="en-GB" sz="1900" dirty="0"/>
          </a:p>
          <a:p>
            <a:pPr marL="265113" indent="-173038">
              <a:buFont typeface="Arial" panose="020B0604020202020204" pitchFamily="34" charset="0"/>
              <a:buChar char="•"/>
            </a:pPr>
            <a:r>
              <a:rPr lang="en-GB" sz="1900"/>
              <a:t>Mayor cuota de mercado y oportunidad de crecimiento.</a:t>
            </a:r>
            <a:endParaRPr lang="en-GB" sz="1900" dirty="0"/>
          </a:p>
          <a:p>
            <a:pPr marL="265113" indent="-173038">
              <a:buFont typeface="Arial" panose="020B0604020202020204" pitchFamily="34" charset="0"/>
              <a:buChar char="•"/>
            </a:pPr>
            <a:r>
              <a:rPr lang="en-GB" sz="1900"/>
              <a:t>Mejores respuestas a las necesidades de los clientes.</a:t>
            </a:r>
            <a:endParaRPr lang="en-GB" sz="1900" dirty="0"/>
          </a:p>
          <a:p>
            <a:pPr marL="265113" indent="-173038">
              <a:buFont typeface="Arial" panose="020B0604020202020204" pitchFamily="34" charset="0"/>
              <a:buChar char="•"/>
            </a:pPr>
            <a:r>
              <a:rPr lang="en-GB" sz="1900"/>
              <a:t>Mayor innovación de los productos.</a:t>
            </a:r>
            <a:endParaRPr lang="en-GB" sz="1900" dirty="0"/>
          </a:p>
          <a:p>
            <a:pPr marL="265113" indent="-173038">
              <a:buFont typeface="Arial" panose="020B0604020202020204" pitchFamily="34" charset="0"/>
              <a:buChar char="•"/>
            </a:pPr>
            <a:r>
              <a:rPr lang="en-GB" sz="1900"/>
              <a:t>Creación de nuevas fuentes de ingresos.</a:t>
            </a:r>
            <a:endParaRPr lang="en-GB" sz="1900" dirty="0"/>
          </a:p>
          <a:p>
            <a:pPr marL="265113" indent="-173038">
              <a:buFont typeface="Arial" panose="020B0604020202020204" pitchFamily="34" charset="0"/>
              <a:buChar char="•"/>
            </a:pPr>
            <a:r>
              <a:rPr lang="en-GB" sz="1900"/>
              <a:t>Flujo constante o recurrente de ingresos.</a:t>
            </a:r>
            <a:endParaRPr lang="en-GB" sz="1900" dirty="0"/>
          </a:p>
          <a:p>
            <a:pPr marL="265113" indent="-173038">
              <a:buFont typeface="Arial" panose="020B0604020202020204" pitchFamily="34" charset="0"/>
              <a:buChar char="•"/>
            </a:pPr>
            <a:r>
              <a:rPr lang="en-GB" sz="1900"/>
              <a:t>Aumento de la fidelidad de los clientes.</a:t>
            </a:r>
            <a:endParaRPr lang="en-GB" sz="1900" dirty="0"/>
          </a:p>
          <a:p>
            <a:pPr marL="265113" indent="-173038">
              <a:buFont typeface="Arial" panose="020B0604020202020204" pitchFamily="34" charset="0"/>
              <a:buChar char="•"/>
            </a:pPr>
            <a:r>
              <a:rPr lang="en-GB" sz="1900"/>
              <a:t>Poner mayores barreras a la competencia.</a:t>
            </a:r>
            <a:endParaRPr lang="en-GB" sz="1900" dirty="0"/>
          </a:p>
          <a:p>
            <a:pPr marL="265113" indent="-173038">
              <a:buFont typeface="Arial" panose="020B0604020202020204" pitchFamily="34" charset="0"/>
              <a:buChar char="•"/>
            </a:pPr>
            <a:r>
              <a:rPr lang="en-GB" sz="1900"/>
              <a:t>El servicio ya no es un coste, sino un creador de valor.</a:t>
            </a:r>
            <a:endParaRPr lang="en-GB" sz="1900" dirty="0"/>
          </a:p>
          <a:p>
            <a:pPr marL="265113" indent="-173038">
              <a:buFont typeface="Arial" panose="020B0604020202020204" pitchFamily="34" charset="0"/>
              <a:buChar char="•"/>
            </a:pPr>
            <a:r>
              <a:rPr lang="en-GB" sz="1900"/>
              <a:t>Escalable (para cualquier tamaño de empresa).</a:t>
            </a:r>
            <a:endParaRPr lang="en-GB" sz="1900" dirty="0"/>
          </a:p>
          <a:p>
            <a:pPr marL="265113" indent="-173038">
              <a:buFont typeface="Arial" panose="020B0604020202020204" pitchFamily="34" charset="0"/>
              <a:buChar char="•"/>
            </a:pPr>
            <a:r>
              <a:rPr lang="en-GB" sz="1900"/>
              <a:t>Mejora del ritmo de adoptación de la tecnología.</a:t>
            </a:r>
            <a:endParaRPr lang="en-GB" sz="1900" dirty="0"/>
          </a:p>
        </p:txBody>
      </p:sp>
    </p:spTree>
    <p:extLst>
      <p:ext uri="{BB962C8B-B14F-4D97-AF65-F5344CB8AC3E}">
        <p14:creationId xmlns:p14="http://schemas.microsoft.com/office/powerpoint/2010/main" val="3738795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GB" sz="4000" b="1"/>
              <a:t>Unidad </a:t>
            </a:r>
            <a:r>
              <a:rPr lang="en-US" sz="4000" b="1" dirty="0"/>
              <a:t>3</a:t>
            </a:r>
            <a:r>
              <a:rPr lang="en-GB" sz="4000" b="1"/>
              <a:t>: ¿Por qué servitización?</a:t>
            </a:r>
            <a:br>
              <a:rPr lang="en-GB" sz="4000" b="1" dirty="0"/>
            </a:br>
            <a:r>
              <a:rPr lang="en-US" sz="2800" dirty="0"/>
              <a:t>3</a:t>
            </a:r>
            <a:r>
              <a:rPr lang="en-GB" sz="2800" dirty="0"/>
              <a:t>.</a:t>
            </a:r>
            <a:r>
              <a:rPr lang="en-US" sz="2800"/>
              <a:t>2</a:t>
            </a:r>
            <a:r>
              <a:rPr lang="hr-HR" sz="2800"/>
              <a:t> </a:t>
            </a:r>
            <a:r>
              <a:rPr lang="en-US" sz="2800"/>
              <a:t>Las nuevas tecnologías como facilitadoras de la servitización</a:t>
            </a:r>
            <a:endParaRPr lang="en-GB"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3"/>
            <a:ext cx="10194700" cy="4401292"/>
          </a:xfrm>
        </p:spPr>
        <p:txBody>
          <a:bodyPr>
            <a:normAutofit/>
          </a:bodyPr>
          <a:lstStyle/>
          <a:p>
            <a:pPr algn="just"/>
            <a:r>
              <a:rPr lang="es-ES" sz="1600" b="1">
                <a:effectLst/>
                <a:latin typeface="Calibri" panose="020F0502020204030204" pitchFamily="34" charset="0"/>
                <a:ea typeface="Calibri" panose="020F0502020204030204" pitchFamily="34" charset="0"/>
              </a:rPr>
              <a:t>Las nuevas tecnologías desempeñan un papel importante a la hora de posibilitar la servitización</a:t>
            </a:r>
            <a:r>
              <a:rPr lang="es-ES" sz="1600">
                <a:effectLst/>
                <a:latin typeface="Calibri" panose="020F0502020204030204" pitchFamily="34" charset="0"/>
                <a:ea typeface="Calibri" panose="020F0502020204030204" pitchFamily="34" charset="0"/>
              </a:rPr>
              <a:t> y los servicios innovadores en general. Estas tecnologías permiten nuevas formas de integración producto-servicio y de creación de valor añadido para los clientes, y al mismo tiempo una utilización más eficiente de los recursos por parte de las empresas. </a:t>
            </a:r>
            <a:r>
              <a:rPr lang="es-ES" sz="1600" b="1">
                <a:effectLst/>
                <a:latin typeface="Calibri" panose="020F0502020204030204" pitchFamily="34" charset="0"/>
                <a:ea typeface="Calibri" panose="020F0502020204030204" pitchFamily="34" charset="0"/>
              </a:rPr>
              <a:t>La servitización fomenta la digitalización </a:t>
            </a:r>
            <a:r>
              <a:rPr lang="es-ES" sz="1600">
                <a:effectLst/>
                <a:latin typeface="Calibri" panose="020F0502020204030204" pitchFamily="34" charset="0"/>
                <a:ea typeface="Calibri" panose="020F0502020204030204" pitchFamily="34" charset="0"/>
              </a:rPr>
              <a:t>de las MiPymes creando nuevas fuentes de ingresos basadas en productos digitalizados y maximiza el potencial de las nuevas tecnologías. Tecnologías como IoT, sensores, RFID, tecnologías de redes y comunicaciones, análisis de datos, tecnologías espaciales, fabricación aditiva, etc. pueden participar en la prestación de servicios basados en productos de diferentes maneras y con distintos niveles de madurez del servicio. Algunos aspectos interesantes de los servicios innovadores que permiten las nuevas tecnologías son</a:t>
            </a:r>
            <a:r>
              <a:rPr lang="en-GB" sz="1600">
                <a:solidFill>
                  <a:srgbClr val="404040"/>
                </a:solidFill>
              </a:rPr>
              <a:t>:</a:t>
            </a:r>
          </a:p>
          <a:p>
            <a:pPr algn="just"/>
            <a:endParaRPr lang="en-GB" sz="1600" dirty="0">
              <a:solidFill>
                <a:srgbClr val="404040"/>
              </a:solidFill>
            </a:endParaRPr>
          </a:p>
          <a:p>
            <a:pPr lvl="1" algn="just"/>
            <a:r>
              <a:rPr lang="es-ES" sz="1600" b="1">
                <a:effectLst/>
                <a:latin typeface="Calibri" panose="020F0502020204030204" pitchFamily="34" charset="0"/>
                <a:ea typeface="Calibri" panose="020F0502020204030204" pitchFamily="34" charset="0"/>
              </a:rPr>
              <a:t>Diagnóstico y mantenimiento predictivo:</a:t>
            </a:r>
            <a:r>
              <a:rPr lang="es-ES" sz="1600">
                <a:effectLst/>
                <a:latin typeface="Calibri" panose="020F0502020204030204" pitchFamily="34" charset="0"/>
                <a:ea typeface="Calibri" panose="020F0502020204030204" pitchFamily="34" charset="0"/>
              </a:rPr>
              <a:t> utilizar una combinación de tecnologías de hardware y software para predecir el estado futuro de un producto con el fin de reaccionar ante los fallos o prevenirlos</a:t>
            </a:r>
            <a:r>
              <a:rPr lang="en-GB" sz="1600">
                <a:solidFill>
                  <a:srgbClr val="404040"/>
                </a:solidFill>
              </a:rPr>
              <a:t>,</a:t>
            </a:r>
            <a:endParaRPr lang="en-GB" sz="1600" dirty="0">
              <a:solidFill>
                <a:srgbClr val="404040"/>
              </a:solidFill>
            </a:endParaRPr>
          </a:p>
          <a:p>
            <a:pPr lvl="1" algn="just"/>
            <a:r>
              <a:rPr lang="es-ES" sz="1600" b="1">
                <a:effectLst/>
                <a:latin typeface="Calibri" panose="020F0502020204030204" pitchFamily="34" charset="0"/>
                <a:ea typeface="Calibri" panose="020F0502020204030204" pitchFamily="34" charset="0"/>
              </a:rPr>
              <a:t>Comunicaciones remotas</a:t>
            </a:r>
            <a:r>
              <a:rPr lang="es-ES" sz="1600">
                <a:effectLst/>
                <a:latin typeface="Calibri" panose="020F0502020204030204" pitchFamily="34" charset="0"/>
                <a:ea typeface="Calibri" panose="020F0502020204030204" pitchFamily="34" charset="0"/>
              </a:rPr>
              <a:t> que aumentan el intercambio de datos para controlar el producto, aumentar su autonomía y ofrecer nuevos servicios impulsados por dato</a:t>
            </a:r>
            <a:r>
              <a:rPr lang="en-GB" sz="1600">
                <a:solidFill>
                  <a:srgbClr val="404040"/>
                </a:solidFill>
              </a:rPr>
              <a:t>,</a:t>
            </a:r>
            <a:endParaRPr lang="en-GB" sz="1600" dirty="0">
              <a:solidFill>
                <a:srgbClr val="404040"/>
              </a:solidFill>
            </a:endParaRPr>
          </a:p>
          <a:p>
            <a:pPr lvl="1" algn="just"/>
            <a:r>
              <a:rPr lang="es-ES" sz="1600" b="1">
                <a:effectLst/>
                <a:latin typeface="Calibri" panose="020F0502020204030204" pitchFamily="34" charset="0"/>
                <a:ea typeface="Calibri" panose="020F0502020204030204" pitchFamily="34" charset="0"/>
              </a:rPr>
              <a:t>Dispositivos móviles </a:t>
            </a:r>
            <a:r>
              <a:rPr lang="es-ES" sz="1600">
                <a:effectLst/>
                <a:latin typeface="Calibri" panose="020F0502020204030204" pitchFamily="34" charset="0"/>
                <a:ea typeface="Calibri" panose="020F0502020204030204" pitchFamily="34" charset="0"/>
              </a:rPr>
              <a:t>que permiten una mejor comunicación con los clientes, datos en tiempo real y una planificación eficaz de los recursos</a:t>
            </a:r>
            <a:r>
              <a:rPr lang="en-GB" sz="1600">
                <a:solidFill>
                  <a:srgbClr val="404040"/>
                </a:solidFill>
              </a:rPr>
              <a:t>,</a:t>
            </a:r>
            <a:endParaRPr lang="en-GB" sz="1600" dirty="0">
              <a:solidFill>
                <a:srgbClr val="404040"/>
              </a:solidFill>
            </a:endParaRPr>
          </a:p>
          <a:p>
            <a:pPr lvl="1" algn="just"/>
            <a:r>
              <a:rPr lang="es-ES" sz="1600">
                <a:effectLst/>
                <a:latin typeface="Calibri" panose="020F0502020204030204" pitchFamily="34" charset="0"/>
                <a:ea typeface="Calibri" panose="020F0502020204030204" pitchFamily="34" charset="0"/>
              </a:rPr>
              <a:t>El</a:t>
            </a:r>
            <a:r>
              <a:rPr lang="es-ES" sz="1600" b="1">
                <a:effectLst/>
                <a:latin typeface="Calibri" panose="020F0502020204030204" pitchFamily="34" charset="0"/>
                <a:ea typeface="Calibri" panose="020F0502020204030204" pitchFamily="34" charset="0"/>
              </a:rPr>
              <a:t> seguimiento del consumo </a:t>
            </a:r>
            <a:r>
              <a:rPr lang="es-ES" sz="1600">
                <a:effectLst/>
                <a:latin typeface="Calibri" panose="020F0502020204030204" pitchFamily="34" charset="0"/>
                <a:ea typeface="Calibri" panose="020F0502020204030204" pitchFamily="34" charset="0"/>
              </a:rPr>
              <a:t>permite a las empresas comprender mejor cómo se utilizan sus productos para desarrollar servicios personalizados y crear valor con los clientes</a:t>
            </a:r>
            <a:r>
              <a:rPr lang="en-GB" sz="1600">
                <a:solidFill>
                  <a:srgbClr val="404040"/>
                </a:solidFill>
              </a:rPr>
              <a:t>. </a:t>
            </a:r>
            <a:endParaRPr lang="en-GB" sz="1600" dirty="0">
              <a:solidFill>
                <a:srgbClr val="404040"/>
              </a:solidFill>
            </a:endParaRPr>
          </a:p>
        </p:txBody>
      </p:sp>
    </p:spTree>
    <p:extLst>
      <p:ext uri="{BB962C8B-B14F-4D97-AF65-F5344CB8AC3E}">
        <p14:creationId xmlns:p14="http://schemas.microsoft.com/office/powerpoint/2010/main" val="928239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GB" sz="4400" b="1"/>
              <a:t>Unidad </a:t>
            </a:r>
            <a:r>
              <a:rPr lang="en-US" sz="4400" b="1"/>
              <a:t>3</a:t>
            </a:r>
            <a:r>
              <a:rPr lang="en-GB" sz="4400" b="1"/>
              <a:t>: ¿Por qué servitización?</a:t>
            </a:r>
            <a:br>
              <a:rPr lang="en-GB" sz="4400" b="1"/>
            </a:br>
            <a:r>
              <a:rPr lang="en-US" sz="3100"/>
              <a:t>3</a:t>
            </a:r>
            <a:r>
              <a:rPr lang="en-GB" sz="3100"/>
              <a:t>.</a:t>
            </a:r>
            <a:r>
              <a:rPr lang="en-US" sz="3100"/>
              <a:t>2</a:t>
            </a:r>
            <a:r>
              <a:rPr lang="hr-HR" sz="3100"/>
              <a:t> </a:t>
            </a:r>
            <a:r>
              <a:rPr lang="en-US" sz="3100"/>
              <a:t>Las nuevas tecnologías como facilitadoras de la servitización</a:t>
            </a:r>
            <a:endParaRPr lang="en-GB" sz="3100"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2" name="Content Placeholder 5">
            <a:extLst>
              <a:ext uri="{FF2B5EF4-FFF2-40B4-BE49-F238E27FC236}">
                <a16:creationId xmlns:a16="http://schemas.microsoft.com/office/drawing/2014/main" id="{228B77D5-E415-3431-10B2-16B034726BB2}"/>
              </a:ext>
            </a:extLst>
          </p:cNvPr>
          <p:cNvSpPr>
            <a:spLocks noGrp="1"/>
          </p:cNvSpPr>
          <p:nvPr>
            <p:ph sz="half" idx="1"/>
          </p:nvPr>
        </p:nvSpPr>
        <p:spPr>
          <a:xfrm>
            <a:off x="1097277" y="1845734"/>
            <a:ext cx="10194700" cy="1111557"/>
          </a:xfrm>
        </p:spPr>
        <p:txBody>
          <a:bodyPr>
            <a:normAutofit/>
          </a:bodyPr>
          <a:lstStyle/>
          <a:p>
            <a:r>
              <a:rPr lang="es-ES" sz="1800">
                <a:effectLst/>
                <a:latin typeface="Calibri" panose="020F0502020204030204" pitchFamily="34" charset="0"/>
                <a:ea typeface="Calibri" panose="020F0502020204030204" pitchFamily="34" charset="0"/>
              </a:rPr>
              <a:t>Cada interacción en el mundo digital genera datos que permiten nuevos servicios generadores de ingresos. Las nuevas tecnologías generan más datos y, al mismo tiempo, las nuevas necesidades de los clientes obligan a las empresas a adoptar nuevas tecnologías para servirles mejor y ofrecerles valor añadido. En cualquier caso, la servitización es un proceso que mejora la tasa de adopción de nuevas tecnologías</a:t>
            </a:r>
            <a:r>
              <a:rPr lang="en-US" sz="1800">
                <a:solidFill>
                  <a:srgbClr val="404040"/>
                </a:solidFill>
              </a:rPr>
              <a:t>.</a:t>
            </a:r>
          </a:p>
          <a:p>
            <a:endParaRPr lang="en-US" sz="1400">
              <a:solidFill>
                <a:srgbClr val="FF0000"/>
              </a:solidFill>
            </a:endParaRPr>
          </a:p>
        </p:txBody>
      </p:sp>
      <p:sp>
        <p:nvSpPr>
          <p:cNvPr id="3" name="Textplatzhalter 10">
            <a:extLst>
              <a:ext uri="{FF2B5EF4-FFF2-40B4-BE49-F238E27FC236}">
                <a16:creationId xmlns:a16="http://schemas.microsoft.com/office/drawing/2014/main" id="{50062AF0-DB03-47A1-A9A7-FC72546C37DD}"/>
              </a:ext>
            </a:extLst>
          </p:cNvPr>
          <p:cNvSpPr txBox="1">
            <a:spLocks/>
          </p:cNvSpPr>
          <p:nvPr/>
        </p:nvSpPr>
        <p:spPr>
          <a:xfrm>
            <a:off x="-873993" y="2988623"/>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en-US" sz="2000">
                <a:solidFill>
                  <a:srgbClr val="404040"/>
                </a:solidFill>
              </a:rPr>
              <a:t>Nueva tecnología</a:t>
            </a:r>
            <a:endParaRPr kumimoji="0" lang="en-US" sz="2000" b="0" i="0" u="none" strike="noStrike" kern="1200" cap="none" spc="0" normalizeH="0" baseline="0">
              <a:ln>
                <a:noFill/>
              </a:ln>
              <a:solidFill>
                <a:srgbClr val="404040"/>
              </a:solidFill>
              <a:effectLst/>
              <a:uLnTx/>
              <a:uFillTx/>
            </a:endParaRPr>
          </a:p>
        </p:txBody>
      </p:sp>
      <p:sp>
        <p:nvSpPr>
          <p:cNvPr id="4" name="Textplatzhalter 10">
            <a:extLst>
              <a:ext uri="{FF2B5EF4-FFF2-40B4-BE49-F238E27FC236}">
                <a16:creationId xmlns:a16="http://schemas.microsoft.com/office/drawing/2014/main" id="{21841198-9A69-43B5-8FCC-578C1687C0DC}"/>
              </a:ext>
            </a:extLst>
          </p:cNvPr>
          <p:cNvSpPr txBox="1">
            <a:spLocks/>
          </p:cNvSpPr>
          <p:nvPr/>
        </p:nvSpPr>
        <p:spPr>
          <a:xfrm>
            <a:off x="3414030" y="2988623"/>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en-US" sz="2000">
                <a:solidFill>
                  <a:srgbClr val="404040"/>
                </a:solidFill>
              </a:rPr>
              <a:t>Nuevos datos</a:t>
            </a:r>
            <a:endParaRPr kumimoji="0" lang="en-US" sz="2000" b="0" i="0" u="none" strike="noStrike" kern="1200" cap="none" spc="0" normalizeH="0" baseline="0">
              <a:ln>
                <a:noFill/>
              </a:ln>
              <a:solidFill>
                <a:srgbClr val="404040"/>
              </a:solidFill>
              <a:effectLst/>
              <a:uLnTx/>
              <a:uFillTx/>
            </a:endParaRPr>
          </a:p>
        </p:txBody>
      </p:sp>
      <p:sp>
        <p:nvSpPr>
          <p:cNvPr id="6" name="Textplatzhalter 10">
            <a:extLst>
              <a:ext uri="{FF2B5EF4-FFF2-40B4-BE49-F238E27FC236}">
                <a16:creationId xmlns:a16="http://schemas.microsoft.com/office/drawing/2014/main" id="{0CBFAB24-B1B0-4AF3-8FA5-A3DC8EED2DEF}"/>
              </a:ext>
            </a:extLst>
          </p:cNvPr>
          <p:cNvSpPr txBox="1">
            <a:spLocks/>
          </p:cNvSpPr>
          <p:nvPr/>
        </p:nvSpPr>
        <p:spPr>
          <a:xfrm>
            <a:off x="7637046" y="2988622"/>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en-US" sz="2000">
                <a:solidFill>
                  <a:srgbClr val="404040"/>
                </a:solidFill>
              </a:rPr>
              <a:t>Nuevos servicios:</a:t>
            </a:r>
            <a:r>
              <a:rPr lang="en-US" sz="2000" b="1">
                <a:solidFill>
                  <a:srgbClr val="404040"/>
                </a:solidFill>
              </a:rPr>
              <a:t> ¡nuevos ingresos!</a:t>
            </a:r>
            <a:endParaRPr kumimoji="0" lang="en-US" sz="2000" b="1" i="0" u="none" strike="noStrike" kern="1200" cap="none" spc="0" normalizeH="0" baseline="0">
              <a:ln>
                <a:noFill/>
              </a:ln>
              <a:solidFill>
                <a:srgbClr val="404040"/>
              </a:solidFill>
              <a:effectLst/>
              <a:uLnTx/>
              <a:uFillTx/>
            </a:endParaRPr>
          </a:p>
        </p:txBody>
      </p:sp>
      <p:sp>
        <p:nvSpPr>
          <p:cNvPr id="7" name="Arrow: Down 6">
            <a:extLst>
              <a:ext uri="{FF2B5EF4-FFF2-40B4-BE49-F238E27FC236}">
                <a16:creationId xmlns:a16="http://schemas.microsoft.com/office/drawing/2014/main" id="{60E0D0DE-9070-44FE-A576-DBAEBC6E3394}"/>
              </a:ext>
            </a:extLst>
          </p:cNvPr>
          <p:cNvSpPr/>
          <p:nvPr/>
        </p:nvSpPr>
        <p:spPr>
          <a:xfrm rot="16200000">
            <a:off x="3533126" y="2923336"/>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1" name="Arrow: Down 10">
            <a:extLst>
              <a:ext uri="{FF2B5EF4-FFF2-40B4-BE49-F238E27FC236}">
                <a16:creationId xmlns:a16="http://schemas.microsoft.com/office/drawing/2014/main" id="{36265C73-F5AC-4B95-AE3B-5230C2A6EE66}"/>
              </a:ext>
            </a:extLst>
          </p:cNvPr>
          <p:cNvSpPr/>
          <p:nvPr/>
        </p:nvSpPr>
        <p:spPr>
          <a:xfrm rot="16200000">
            <a:off x="7413420" y="2930818"/>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2" name="Textplatzhalter 10">
            <a:extLst>
              <a:ext uri="{FF2B5EF4-FFF2-40B4-BE49-F238E27FC236}">
                <a16:creationId xmlns:a16="http://schemas.microsoft.com/office/drawing/2014/main" id="{0EBB7C9C-2081-486D-B483-1E93DEEAE6E7}"/>
              </a:ext>
            </a:extLst>
          </p:cNvPr>
          <p:cNvSpPr txBox="1">
            <a:spLocks/>
          </p:cNvSpPr>
          <p:nvPr/>
        </p:nvSpPr>
        <p:spPr>
          <a:xfrm>
            <a:off x="7705010" y="3760497"/>
            <a:ext cx="470581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en-US" sz="2000">
                <a:solidFill>
                  <a:srgbClr val="404040"/>
                </a:solidFill>
              </a:rPr>
              <a:t>Nuevas necesidades de consumidores</a:t>
            </a:r>
            <a:endParaRPr kumimoji="0" lang="en-US" sz="2000" b="1" i="0" u="none" strike="noStrike" kern="1200" cap="none" spc="0" normalizeH="0" baseline="0">
              <a:ln>
                <a:noFill/>
              </a:ln>
              <a:solidFill>
                <a:srgbClr val="404040"/>
              </a:solidFill>
              <a:effectLst/>
              <a:uLnTx/>
              <a:uFillTx/>
            </a:endParaRPr>
          </a:p>
        </p:txBody>
      </p:sp>
      <p:sp>
        <p:nvSpPr>
          <p:cNvPr id="13" name="Arrow: Down 12">
            <a:extLst>
              <a:ext uri="{FF2B5EF4-FFF2-40B4-BE49-F238E27FC236}">
                <a16:creationId xmlns:a16="http://schemas.microsoft.com/office/drawing/2014/main" id="{E9423F52-40BB-4FE4-B861-38ED6D16B5BF}"/>
              </a:ext>
            </a:extLst>
          </p:cNvPr>
          <p:cNvSpPr/>
          <p:nvPr/>
        </p:nvSpPr>
        <p:spPr>
          <a:xfrm rot="5400000">
            <a:off x="7376843" y="3744164"/>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4" name="Arrow: Down 13">
            <a:extLst>
              <a:ext uri="{FF2B5EF4-FFF2-40B4-BE49-F238E27FC236}">
                <a16:creationId xmlns:a16="http://schemas.microsoft.com/office/drawing/2014/main" id="{990BE507-62A3-44C4-9E9B-92D569BE98E8}"/>
              </a:ext>
            </a:extLst>
          </p:cNvPr>
          <p:cNvSpPr/>
          <p:nvPr/>
        </p:nvSpPr>
        <p:spPr>
          <a:xfrm rot="5400000">
            <a:off x="3505860" y="3744164"/>
            <a:ext cx="401565" cy="594797"/>
          </a:xfrm>
          <a:prstGeom prst="downArrow">
            <a:avLst/>
          </a:prstGeom>
          <a:solidFill>
            <a:schemeClr val="accent2"/>
          </a:solidFill>
          <a:ln w="25400" cap="flat" cmpd="sng" algn="ctr">
            <a:solidFill>
              <a:schemeClr val="accent1"/>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hr-HR" sz="1400" b="0" i="0" u="none" strike="noStrike" kern="0" cap="none" spc="0" normalizeH="0" baseline="0" noProof="0">
              <a:ln>
                <a:noFill/>
              </a:ln>
              <a:solidFill>
                <a:prstClr val="white"/>
              </a:solidFill>
              <a:effectLst/>
              <a:uLnTx/>
              <a:uFillTx/>
              <a:latin typeface="Trebuchet MS"/>
              <a:ea typeface="+mn-ea"/>
              <a:cs typeface="+mn-cs"/>
            </a:endParaRPr>
          </a:p>
        </p:txBody>
      </p:sp>
      <p:sp>
        <p:nvSpPr>
          <p:cNvPr id="15" name="Textplatzhalter 10">
            <a:extLst>
              <a:ext uri="{FF2B5EF4-FFF2-40B4-BE49-F238E27FC236}">
                <a16:creationId xmlns:a16="http://schemas.microsoft.com/office/drawing/2014/main" id="{9CE9A221-60EA-4B62-96F4-92A0A07A126A}"/>
              </a:ext>
            </a:extLst>
          </p:cNvPr>
          <p:cNvSpPr txBox="1">
            <a:spLocks/>
          </p:cNvSpPr>
          <p:nvPr/>
        </p:nvSpPr>
        <p:spPr>
          <a:xfrm>
            <a:off x="4400724" y="3809449"/>
            <a:ext cx="2732425"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en-US" sz="2000">
                <a:solidFill>
                  <a:srgbClr val="404040"/>
                </a:solidFill>
              </a:rPr>
              <a:t>Nuevo estándar</a:t>
            </a:r>
            <a:endParaRPr kumimoji="0" lang="en-US" sz="2000" b="0" i="0" u="none" strike="noStrike" kern="1200" cap="none" spc="0" normalizeH="0" baseline="0">
              <a:ln>
                <a:noFill/>
              </a:ln>
              <a:solidFill>
                <a:srgbClr val="404040"/>
              </a:solidFill>
              <a:effectLst/>
              <a:uLnTx/>
              <a:uFillTx/>
            </a:endParaRPr>
          </a:p>
        </p:txBody>
      </p:sp>
      <p:sp>
        <p:nvSpPr>
          <p:cNvPr id="16" name="Textplatzhalter 10">
            <a:extLst>
              <a:ext uri="{FF2B5EF4-FFF2-40B4-BE49-F238E27FC236}">
                <a16:creationId xmlns:a16="http://schemas.microsoft.com/office/drawing/2014/main" id="{FEA2BF5F-2A16-452E-B793-A81B12525A9A}"/>
              </a:ext>
            </a:extLst>
          </p:cNvPr>
          <p:cNvSpPr txBox="1">
            <a:spLocks/>
          </p:cNvSpPr>
          <p:nvPr/>
        </p:nvSpPr>
        <p:spPr>
          <a:xfrm>
            <a:off x="220363" y="3809449"/>
            <a:ext cx="2495898" cy="594797"/>
          </a:xfrm>
          <a:prstGeom prst="rect">
            <a:avLst/>
          </a:prstGeom>
        </p:spPr>
        <p:txBody>
          <a:bodyPr vert="horz" lIns="217590" tIns="108794" rIns="217590" bIns="108794"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3878" rtl="0" eaLnBrk="1" fontAlgn="auto" latinLnBrk="0" hangingPunct="1">
              <a:lnSpc>
                <a:spcPct val="100000"/>
              </a:lnSpc>
              <a:spcBef>
                <a:spcPct val="20000"/>
              </a:spcBef>
              <a:spcAft>
                <a:spcPts val="0"/>
              </a:spcAft>
              <a:buClr>
                <a:srgbClr val="7E93A5"/>
              </a:buClr>
              <a:buSzPct val="80000"/>
              <a:buFontTx/>
              <a:buNone/>
              <a:tabLst/>
              <a:defRPr/>
            </a:pPr>
            <a:r>
              <a:rPr lang="en-US" sz="2000">
                <a:solidFill>
                  <a:srgbClr val="404040"/>
                </a:solidFill>
              </a:rPr>
              <a:t>Nueva tecnología</a:t>
            </a:r>
            <a:endParaRPr kumimoji="0" lang="en-US" sz="2000" b="0" i="0" u="none" strike="noStrike" kern="1200" cap="none" spc="0" normalizeH="0" baseline="0">
              <a:ln>
                <a:noFill/>
              </a:ln>
              <a:solidFill>
                <a:srgbClr val="404040"/>
              </a:solidFill>
              <a:effectLst/>
              <a:uLnTx/>
              <a:uFillTx/>
            </a:endParaRPr>
          </a:p>
        </p:txBody>
      </p:sp>
      <p:sp>
        <p:nvSpPr>
          <p:cNvPr id="17" name="Content Placeholder 5">
            <a:extLst>
              <a:ext uri="{FF2B5EF4-FFF2-40B4-BE49-F238E27FC236}">
                <a16:creationId xmlns:a16="http://schemas.microsoft.com/office/drawing/2014/main" id="{A61D6EE4-D3F6-805E-D86F-624F3F4A21E1}"/>
              </a:ext>
            </a:extLst>
          </p:cNvPr>
          <p:cNvSpPr txBox="1">
            <a:spLocks/>
          </p:cNvSpPr>
          <p:nvPr/>
        </p:nvSpPr>
        <p:spPr>
          <a:xfrm>
            <a:off x="1097277" y="4655881"/>
            <a:ext cx="10194700" cy="111155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800">
                <a:effectLst/>
                <a:latin typeface="Calibri" panose="020F0502020204030204" pitchFamily="34" charset="0"/>
                <a:ea typeface="Calibri" panose="020F0502020204030204" pitchFamily="34" charset="0"/>
              </a:rPr>
              <a:t>En función del nivel de conectividad del produto, el servicio impulsado por daos se ajusta a uno de los cuatro niveles de madurez siguientes</a:t>
            </a:r>
            <a:r>
              <a:rPr lang="en-US" sz="1800">
                <a:solidFill>
                  <a:srgbClr val="404040"/>
                </a:solidFill>
              </a:rPr>
              <a:t>:</a:t>
            </a:r>
          </a:p>
          <a:p>
            <a:endParaRPr lang="en-US" sz="1800">
              <a:solidFill>
                <a:srgbClr val="404040"/>
              </a:solidFill>
            </a:endParaRPr>
          </a:p>
          <a:p>
            <a:endParaRPr lang="en-US" sz="1400">
              <a:solidFill>
                <a:srgbClr val="FF0000"/>
              </a:solidFill>
            </a:endParaRPr>
          </a:p>
        </p:txBody>
      </p:sp>
      <p:sp>
        <p:nvSpPr>
          <p:cNvPr id="18" name="Oval 17">
            <a:extLst>
              <a:ext uri="{FF2B5EF4-FFF2-40B4-BE49-F238E27FC236}">
                <a16:creationId xmlns:a16="http://schemas.microsoft.com/office/drawing/2014/main" id="{F3BE4A82-29F5-86B5-45D8-CC00F556D5A6}"/>
              </a:ext>
            </a:extLst>
          </p:cNvPr>
          <p:cNvSpPr/>
          <p:nvPr/>
        </p:nvSpPr>
        <p:spPr>
          <a:xfrm>
            <a:off x="1096963" y="5366081"/>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1. </a:t>
            </a:r>
          </a:p>
          <a:p>
            <a:pPr algn="ctr"/>
            <a:r>
              <a:rPr lang="en-US"/>
              <a:t>Reactivo</a:t>
            </a:r>
          </a:p>
        </p:txBody>
      </p:sp>
      <p:sp>
        <p:nvSpPr>
          <p:cNvPr id="19" name="Oval 18">
            <a:extLst>
              <a:ext uri="{FF2B5EF4-FFF2-40B4-BE49-F238E27FC236}">
                <a16:creationId xmlns:a16="http://schemas.microsoft.com/office/drawing/2014/main" id="{C156F002-9DF5-2CED-E5C4-0421DB61EA91}"/>
              </a:ext>
            </a:extLst>
          </p:cNvPr>
          <p:cNvSpPr/>
          <p:nvPr/>
        </p:nvSpPr>
        <p:spPr>
          <a:xfrm>
            <a:off x="3299645" y="5382316"/>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2. Preventivo</a:t>
            </a:r>
          </a:p>
        </p:txBody>
      </p:sp>
      <p:sp>
        <p:nvSpPr>
          <p:cNvPr id="20" name="Oval 19">
            <a:extLst>
              <a:ext uri="{FF2B5EF4-FFF2-40B4-BE49-F238E27FC236}">
                <a16:creationId xmlns:a16="http://schemas.microsoft.com/office/drawing/2014/main" id="{59E6D4CF-4CDF-2E99-3F28-FA29E3496AFD}"/>
              </a:ext>
            </a:extLst>
          </p:cNvPr>
          <p:cNvSpPr/>
          <p:nvPr/>
        </p:nvSpPr>
        <p:spPr>
          <a:xfrm>
            <a:off x="5502327" y="5371493"/>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3. Predictivo</a:t>
            </a:r>
          </a:p>
        </p:txBody>
      </p:sp>
      <p:sp>
        <p:nvSpPr>
          <p:cNvPr id="21" name="Oval 20">
            <a:extLst>
              <a:ext uri="{FF2B5EF4-FFF2-40B4-BE49-F238E27FC236}">
                <a16:creationId xmlns:a16="http://schemas.microsoft.com/office/drawing/2014/main" id="{DC2A31D9-D13D-76CE-1E16-7233D83B8704}"/>
              </a:ext>
            </a:extLst>
          </p:cNvPr>
          <p:cNvSpPr/>
          <p:nvPr/>
        </p:nvSpPr>
        <p:spPr>
          <a:xfrm>
            <a:off x="7705010" y="5376905"/>
            <a:ext cx="1756523" cy="7740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4. Proactivo</a:t>
            </a:r>
          </a:p>
        </p:txBody>
      </p:sp>
    </p:spTree>
    <p:extLst>
      <p:ext uri="{BB962C8B-B14F-4D97-AF65-F5344CB8AC3E}">
        <p14:creationId xmlns:p14="http://schemas.microsoft.com/office/powerpoint/2010/main" val="2196969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76639-151D-737A-A14E-3DC5C8CAC19A}"/>
              </a:ext>
            </a:extLst>
          </p:cNvPr>
          <p:cNvSpPr>
            <a:spLocks noGrp="1"/>
          </p:cNvSpPr>
          <p:nvPr>
            <p:ph type="title"/>
          </p:nvPr>
        </p:nvSpPr>
        <p:spPr/>
        <p:txBody>
          <a:bodyPr/>
          <a:lstStyle/>
          <a:p>
            <a:r>
              <a:rPr lang="es-ES"/>
              <a:t>Índice</a:t>
            </a:r>
          </a:p>
        </p:txBody>
      </p:sp>
      <p:graphicFrame>
        <p:nvGraphicFramePr>
          <p:cNvPr id="12" name="Marcador de contenido 11">
            <a:extLst>
              <a:ext uri="{FF2B5EF4-FFF2-40B4-BE49-F238E27FC236}">
                <a16:creationId xmlns:a16="http://schemas.microsoft.com/office/drawing/2014/main" id="{E64195D9-8ADD-6866-22F8-8B4E5BE116EE}"/>
              </a:ext>
            </a:extLst>
          </p:cNvPr>
          <p:cNvGraphicFramePr>
            <a:graphicFrameLocks noGrp="1"/>
          </p:cNvGraphicFramePr>
          <p:nvPr>
            <p:ph sz="half" idx="1"/>
            <p:extLst>
              <p:ext uri="{D42A27DB-BD31-4B8C-83A1-F6EECF244321}">
                <p14:modId xmlns:p14="http://schemas.microsoft.com/office/powerpoint/2010/main" val="1760187699"/>
              </p:ext>
            </p:extLst>
          </p:nvPr>
        </p:nvGraphicFramePr>
        <p:xfrm>
          <a:off x="1096963" y="1846263"/>
          <a:ext cx="10152674"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878C812E-2238-0FB9-B6CE-8919409FBB33}"/>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7" name="Picture 2" descr="Restart">
            <a:extLst>
              <a:ext uri="{FF2B5EF4-FFF2-40B4-BE49-F238E27FC236}">
                <a16:creationId xmlns:a16="http://schemas.microsoft.com/office/drawing/2014/main" id="{C04203BA-528C-5F04-2628-C332C841725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9" name="Obrázok 8"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2572048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GB" sz="4000" b="1"/>
              <a:t>Unidad </a:t>
            </a:r>
            <a:r>
              <a:rPr lang="en-US" sz="4000" b="1"/>
              <a:t>3</a:t>
            </a:r>
            <a:r>
              <a:rPr lang="en-GB" sz="4000" b="1"/>
              <a:t>: ¿Por qué servitización?</a:t>
            </a:r>
            <a:br>
              <a:rPr lang="en-GB" sz="4000" b="1"/>
            </a:br>
            <a:r>
              <a:rPr lang="en-US" sz="2800"/>
              <a:t>3</a:t>
            </a:r>
            <a:r>
              <a:rPr lang="en-GB" sz="2800"/>
              <a:t>.3</a:t>
            </a:r>
            <a:r>
              <a:rPr lang="hr-HR" sz="2800"/>
              <a:t> </a:t>
            </a:r>
            <a:r>
              <a:rPr lang="en-US" sz="2800"/>
              <a:t>Camino hacia la sostenibilidad</a:t>
            </a:r>
            <a:endParaRPr lang="en-GB"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3" name="Content Placeholder 5">
            <a:extLst>
              <a:ext uri="{FF2B5EF4-FFF2-40B4-BE49-F238E27FC236}">
                <a16:creationId xmlns:a16="http://schemas.microsoft.com/office/drawing/2014/main" id="{7AFD2974-11D7-840C-6F52-FCE91F0B0997}"/>
              </a:ext>
            </a:extLst>
          </p:cNvPr>
          <p:cNvSpPr txBox="1">
            <a:spLocks/>
          </p:cNvSpPr>
          <p:nvPr/>
        </p:nvSpPr>
        <p:spPr>
          <a:xfrm>
            <a:off x="1249677" y="1998133"/>
            <a:ext cx="10194700" cy="4038599"/>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s-ES" sz="1600">
                <a:effectLst/>
                <a:latin typeface="Calibri" panose="020F0502020204030204" pitchFamily="34" charset="0"/>
                <a:ea typeface="Calibri" panose="020F0502020204030204" pitchFamily="34" charset="0"/>
              </a:rPr>
              <a:t>El continuo crecimiento de la población y la economía mundiales se traduce en un aumento de la demanda de energía y otros recursos. Aunque existen tecnologías eficientes y sus beneficios económicos son evidentes, hay diversos obstáculos que impiden su implantación, como los elevados costes iniciales. Los objetivos de sostenibilidad requieren la introducción de estas tecnologías y soluciones, que son caras y complejas de ofrecer, y es aquí donde los modelos de negocio servitizados desempeñan un papel importante. </a:t>
            </a:r>
            <a:r>
              <a:rPr lang="es-ES" sz="1600" b="1">
                <a:effectLst/>
                <a:latin typeface="Calibri" panose="020F0502020204030204" pitchFamily="34" charset="0"/>
                <a:ea typeface="Calibri" panose="020F0502020204030204" pitchFamily="34" charset="0"/>
              </a:rPr>
              <a:t>Al optimizar toda la cadena de valor, la servitización conduce a una utilización más eficiente de los recursos y a un mejor consumo de energía, por lo que mejora el comportamiento medioambiental</a:t>
            </a:r>
            <a:r>
              <a:rPr lang="en-US" sz="1600" b="1">
                <a:solidFill>
                  <a:srgbClr val="404040"/>
                </a:solidFill>
              </a:rPr>
              <a:t>.</a:t>
            </a:r>
            <a:endParaRPr lang="en-US" sz="1600" b="1" dirty="0">
              <a:solidFill>
                <a:srgbClr val="404040"/>
              </a:solidFill>
            </a:endParaRPr>
          </a:p>
          <a:p>
            <a:r>
              <a:rPr lang="es-ES" sz="1600">
                <a:effectLst/>
                <a:latin typeface="Calibri" panose="020F0502020204030204" pitchFamily="34" charset="0"/>
                <a:ea typeface="Calibri" panose="020F0502020204030204" pitchFamily="34" charset="0"/>
              </a:rPr>
              <a:t>La servitización como modelo de negocio innovador tiene implicaciones no sólo para las empresas que se dedican a ella, sino también para la sociedad en general. Por ejemplo, en la cadena de suministro alimentario, </a:t>
            </a:r>
            <a:r>
              <a:rPr lang="es-ES" sz="1600" b="1">
                <a:effectLst/>
                <a:latin typeface="Calibri" panose="020F0502020204030204" pitchFamily="34" charset="0"/>
                <a:ea typeface="Calibri" panose="020F0502020204030204" pitchFamily="34" charset="0"/>
              </a:rPr>
              <a:t>la servitización fomenta la introducción de nuevas tecnologías</a:t>
            </a:r>
            <a:r>
              <a:rPr lang="es-ES" sz="1600">
                <a:effectLst/>
                <a:latin typeface="Calibri" panose="020F0502020204030204" pitchFamily="34" charset="0"/>
                <a:ea typeface="Calibri" panose="020F0502020204030204" pitchFamily="34" charset="0"/>
              </a:rPr>
              <a:t> y diferentes socios, haciendo que la producción de alimentos sea más eficiente, segura y disponible</a:t>
            </a:r>
            <a:r>
              <a:rPr lang="en-US" sz="1600">
                <a:solidFill>
                  <a:srgbClr val="404040"/>
                </a:solidFill>
              </a:rPr>
              <a:t>. </a:t>
            </a:r>
            <a:endParaRPr lang="en-US" sz="1600" dirty="0">
              <a:solidFill>
                <a:srgbClr val="404040"/>
              </a:solidFill>
            </a:endParaRPr>
          </a:p>
          <a:p>
            <a:r>
              <a:rPr lang="es-ES" sz="1600" b="1">
                <a:effectLst/>
                <a:latin typeface="Calibri" panose="020F0502020204030204" pitchFamily="34" charset="0"/>
                <a:ea typeface="Calibri" panose="020F0502020204030204" pitchFamily="34" charset="0"/>
              </a:rPr>
              <a:t>La circularidad también impulsa la servitización. </a:t>
            </a:r>
            <a:r>
              <a:rPr lang="es-ES" sz="1600">
                <a:effectLst/>
                <a:latin typeface="Calibri" panose="020F0502020204030204" pitchFamily="34" charset="0"/>
                <a:ea typeface="Calibri" panose="020F0502020204030204" pitchFamily="34" charset="0"/>
              </a:rPr>
              <a:t>Al entregar un producto servitizado, existe una motivación para reutilizar, reciclar y prolongar el ciclo de vida del producto, ya que se está optimizando para un uso más prolongado y la obtención de resultados. El diseño de un producto servitizado contempla todo el ciclo de vida del producto, racionalizando su uso para obtener el resultado deseado. Las empresas que diseñan un producto son responsables de su entrega, uso, servicio y eficacia durante un periodo de tiempo más largo. </a:t>
            </a:r>
            <a:r>
              <a:rPr lang="es-ES" sz="1600" b="1">
                <a:effectLst/>
                <a:latin typeface="Calibri" panose="020F0502020204030204" pitchFamily="34" charset="0"/>
                <a:ea typeface="Calibri" panose="020F0502020204030204" pitchFamily="34" charset="0"/>
              </a:rPr>
              <a:t>En un contexto de servitización, en el que la empresa conserva la propiedad y la responsabilidad de los productos, está motivada para optimizar su uso y perseguir los principios de la economía circular</a:t>
            </a:r>
            <a:r>
              <a:rPr lang="en-US" sz="1600" b="1">
                <a:solidFill>
                  <a:srgbClr val="404040"/>
                </a:solidFill>
              </a:rPr>
              <a:t>. </a:t>
            </a:r>
            <a:endParaRPr lang="en-US" sz="1600" b="1" dirty="0">
              <a:solidFill>
                <a:srgbClr val="404040"/>
              </a:solidFill>
            </a:endParaRPr>
          </a:p>
        </p:txBody>
      </p:sp>
    </p:spTree>
    <p:extLst>
      <p:ext uri="{BB962C8B-B14F-4D97-AF65-F5344CB8AC3E}">
        <p14:creationId xmlns:p14="http://schemas.microsoft.com/office/powerpoint/2010/main" val="1851549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A1DEB0-AA15-CF3C-A922-E1F3377D8D4C}"/>
              </a:ext>
            </a:extLst>
          </p:cNvPr>
          <p:cNvSpPr>
            <a:spLocks noGrp="1"/>
          </p:cNvSpPr>
          <p:nvPr>
            <p:ph type="title"/>
          </p:nvPr>
        </p:nvSpPr>
        <p:spPr/>
        <p:txBody>
          <a:bodyPr/>
          <a:lstStyle/>
          <a:p>
            <a:r>
              <a:rPr lang="es-ES"/>
              <a:t>Resumen</a:t>
            </a:r>
          </a:p>
        </p:txBody>
      </p:sp>
      <p:graphicFrame>
        <p:nvGraphicFramePr>
          <p:cNvPr id="8" name="Marcador de contenido 7">
            <a:extLst>
              <a:ext uri="{FF2B5EF4-FFF2-40B4-BE49-F238E27FC236}">
                <a16:creationId xmlns:a16="http://schemas.microsoft.com/office/drawing/2014/main" id="{3E3B9907-02EC-C90E-5787-01C9B25BF68D}"/>
              </a:ext>
            </a:extLst>
          </p:cNvPr>
          <p:cNvGraphicFramePr>
            <a:graphicFrameLocks noGrp="1"/>
          </p:cNvGraphicFramePr>
          <p:nvPr>
            <p:ph idx="1"/>
            <p:extLst>
              <p:ext uri="{D42A27DB-BD31-4B8C-83A1-F6EECF244321}">
                <p14:modId xmlns:p14="http://schemas.microsoft.com/office/powerpoint/2010/main" val="4289624220"/>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a:extLst>
              <a:ext uri="{FF2B5EF4-FFF2-40B4-BE49-F238E27FC236}">
                <a16:creationId xmlns:a16="http://schemas.microsoft.com/office/drawing/2014/main" id="{C99EB3C4-8ACA-C95A-650B-6E83C62C4567}"/>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5" name="Picture 2" descr="Restart">
            <a:extLst>
              <a:ext uri="{FF2B5EF4-FFF2-40B4-BE49-F238E27FC236}">
                <a16:creationId xmlns:a16="http://schemas.microsoft.com/office/drawing/2014/main" id="{A534771F-7FF0-79AF-9742-084EC5D5200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95126" y="286603"/>
            <a:ext cx="3115111" cy="573405"/>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8"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168389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n-US"/>
              <a:t>Preguntas de autoevaluación</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2635157239"/>
              </p:ext>
            </p:extLst>
          </p:nvPr>
        </p:nvGraphicFramePr>
        <p:xfrm>
          <a:off x="1097280" y="1846263"/>
          <a:ext cx="10160745" cy="4200785"/>
        </p:xfrm>
        <a:graphic>
          <a:graphicData uri="http://schemas.openxmlformats.org/drawingml/2006/table">
            <a:tbl>
              <a:tblPr firstRow="1" bandRow="1">
                <a:tableStyleId>{21E4AEA4-8DFA-4A89-87EB-49C32662AFE0}</a:tableStyleId>
              </a:tblPr>
              <a:tblGrid>
                <a:gridCol w="2032149">
                  <a:extLst>
                    <a:ext uri="{9D8B030D-6E8A-4147-A177-3AD203B41FA5}">
                      <a16:colId xmlns:a16="http://schemas.microsoft.com/office/drawing/2014/main" val="2601891750"/>
                    </a:ext>
                  </a:extLst>
                </a:gridCol>
                <a:gridCol w="2032149">
                  <a:extLst>
                    <a:ext uri="{9D8B030D-6E8A-4147-A177-3AD203B41FA5}">
                      <a16:colId xmlns:a16="http://schemas.microsoft.com/office/drawing/2014/main" val="3559158159"/>
                    </a:ext>
                  </a:extLst>
                </a:gridCol>
                <a:gridCol w="2032149">
                  <a:extLst>
                    <a:ext uri="{9D8B030D-6E8A-4147-A177-3AD203B41FA5}">
                      <a16:colId xmlns:a16="http://schemas.microsoft.com/office/drawing/2014/main" val="1947302738"/>
                    </a:ext>
                  </a:extLst>
                </a:gridCol>
                <a:gridCol w="2032149">
                  <a:extLst>
                    <a:ext uri="{9D8B030D-6E8A-4147-A177-3AD203B41FA5}">
                      <a16:colId xmlns:a16="http://schemas.microsoft.com/office/drawing/2014/main" val="3283798389"/>
                    </a:ext>
                  </a:extLst>
                </a:gridCol>
                <a:gridCol w="2032149">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La servitización es la transformación de: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La servitización es aplicable:</a:t>
                      </a:r>
                    </a:p>
                    <a:p>
                      <a:endParaRPr lang="en-US" sz="1700" noProof="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La Metodología Things+ de Innovación de Servicios tiene:</a:t>
                      </a:r>
                    </a:p>
                    <a:p>
                      <a:endParaRPr lang="en-US" sz="1700" noProof="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Una herramienta que capta al detalle la experiencia del cliente 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La servitización optimiza:</a:t>
                      </a:r>
                    </a:p>
                    <a:p>
                      <a:endParaRPr lang="en-US" sz="1700" noProof="0"/>
                    </a:p>
                  </a:txBody>
                  <a:tcPr/>
                </a:tc>
                <a:extLst>
                  <a:ext uri="{0D108BD9-81ED-4DB2-BD59-A6C34878D82A}">
                    <a16:rowId xmlns:a16="http://schemas.microsoft.com/office/drawing/2014/main" val="4178373252"/>
                  </a:ext>
                </a:extLst>
              </a:tr>
              <a:tr h="2813945">
                <a:tc>
                  <a:txBody>
                    <a:bodyPr/>
                    <a:lstStyle/>
                    <a:p>
                      <a:pPr marL="457200" indent="-457200">
                        <a:buFont typeface="+mj-lt"/>
                        <a:buAutoNum type="alphaLcPeriod"/>
                      </a:pPr>
                      <a:r>
                        <a:rPr lang="en-US" sz="1600" noProof="0">
                          <a:solidFill>
                            <a:srgbClr val="404040"/>
                          </a:solidFill>
                        </a:rPr>
                        <a:t>Recursos en productos</a:t>
                      </a:r>
                    </a:p>
                    <a:p>
                      <a:pPr marL="457200" indent="-457200">
                        <a:buFont typeface="+mj-lt"/>
                        <a:buAutoNum type="alphaLcPeriod"/>
                      </a:pPr>
                      <a:r>
                        <a:rPr lang="en-US" sz="1600" noProof="0">
                          <a:solidFill>
                            <a:srgbClr val="404040"/>
                          </a:solidFill>
                        </a:rPr>
                        <a:t>Servicios en productos</a:t>
                      </a:r>
                    </a:p>
                    <a:p>
                      <a:pPr marL="457200" indent="-457200">
                        <a:buFont typeface="+mj-lt"/>
                        <a:buAutoNum type="alphaLcPeriod"/>
                      </a:pPr>
                      <a:r>
                        <a:rPr lang="en-US" sz="1600" noProof="0">
                          <a:solidFill>
                            <a:srgbClr val="404040"/>
                          </a:solidFill>
                        </a:rPr>
                        <a:t>Productos en servicios</a:t>
                      </a:r>
                    </a:p>
                    <a:p>
                      <a:pPr marL="457200" indent="-457200">
                        <a:buFont typeface="+mj-lt"/>
                        <a:buAutoNum type="alphaLcPeriod"/>
                      </a:pPr>
                      <a:r>
                        <a:rPr lang="en-US" sz="1600" noProof="0">
                          <a:solidFill>
                            <a:srgbClr val="404040"/>
                          </a:solidFill>
                        </a:rPr>
                        <a:t>Clientes en socios</a:t>
                      </a:r>
                    </a:p>
                  </a:txBody>
                  <a:tcPr/>
                </a:tc>
                <a:tc>
                  <a:txBody>
                    <a:bodyPr/>
                    <a:lstStyle/>
                    <a:p>
                      <a:pPr marL="457200" indent="-457200">
                        <a:buFont typeface="+mj-lt"/>
                        <a:buAutoNum type="alphaLcPeriod"/>
                      </a:pPr>
                      <a:r>
                        <a:rPr lang="en-US" sz="1600" noProof="0">
                          <a:solidFill>
                            <a:srgbClr val="404040"/>
                          </a:solidFill>
                        </a:rPr>
                        <a:t>Solo en Europa</a:t>
                      </a:r>
                    </a:p>
                    <a:p>
                      <a:pPr marL="457200" indent="-457200">
                        <a:buFont typeface="+mj-lt"/>
                        <a:buAutoNum type="alphaLcPeriod"/>
                      </a:pPr>
                      <a:r>
                        <a:rPr lang="en-US" sz="1600" noProof="0">
                          <a:solidFill>
                            <a:srgbClr val="404040"/>
                          </a:solidFill>
                        </a:rPr>
                        <a:t>Solo en pequeñas empresas</a:t>
                      </a:r>
                    </a:p>
                    <a:p>
                      <a:pPr marL="457200" indent="-457200">
                        <a:buFont typeface="+mj-lt"/>
                        <a:buAutoNum type="alphaLcPeriod"/>
                      </a:pPr>
                      <a:r>
                        <a:rPr lang="en-US" sz="1600" noProof="0">
                          <a:solidFill>
                            <a:srgbClr val="404040"/>
                          </a:solidFill>
                        </a:rPr>
                        <a:t>Solo en la industria pesquera</a:t>
                      </a:r>
                    </a:p>
                    <a:p>
                      <a:pPr marL="457200" indent="-457200">
                        <a:buFont typeface="+mj-lt"/>
                        <a:buAutoNum type="alphaLcPeriod"/>
                      </a:pPr>
                      <a:r>
                        <a:rPr lang="en-US" sz="1600" noProof="0">
                          <a:solidFill>
                            <a:srgbClr val="404040"/>
                          </a:solidFill>
                        </a:rPr>
                        <a:t>En empresas de todos los tamaños</a:t>
                      </a:r>
                    </a:p>
                  </a:txBody>
                  <a:tcPr/>
                </a:tc>
                <a:tc>
                  <a:txBody>
                    <a:bodyPr/>
                    <a:lstStyle/>
                    <a:p>
                      <a:pPr marL="457200" indent="-457200">
                        <a:buFont typeface="+mj-lt"/>
                        <a:buAutoNum type="alphaLcPeriod"/>
                      </a:pPr>
                      <a:r>
                        <a:rPr lang="en-US" sz="1600" noProof="0">
                          <a:solidFill>
                            <a:srgbClr val="404040"/>
                          </a:solidFill>
                        </a:rPr>
                        <a:t>2 fases principales</a:t>
                      </a:r>
                    </a:p>
                    <a:p>
                      <a:pPr marL="457200" indent="-457200">
                        <a:buFont typeface="+mj-lt"/>
                        <a:buAutoNum type="alphaLcPeriod"/>
                      </a:pPr>
                      <a:r>
                        <a:rPr lang="en-US" sz="1600" noProof="0">
                          <a:solidFill>
                            <a:srgbClr val="404040"/>
                          </a:solidFill>
                        </a:rPr>
                        <a:t>4 fases principales</a:t>
                      </a:r>
                    </a:p>
                    <a:p>
                      <a:pPr marL="457200" indent="-457200">
                        <a:buFont typeface="+mj-lt"/>
                        <a:buAutoNum type="alphaLcPeriod"/>
                      </a:pPr>
                      <a:r>
                        <a:rPr lang="en-US" sz="1600" noProof="0">
                          <a:solidFill>
                            <a:srgbClr val="404040"/>
                          </a:solidFill>
                        </a:rPr>
                        <a:t>6 fases principales</a:t>
                      </a:r>
                    </a:p>
                    <a:p>
                      <a:pPr marL="457200" indent="-457200">
                        <a:buFont typeface="+mj-lt"/>
                        <a:buAutoNum type="alphaLcPeriod"/>
                      </a:pPr>
                      <a:r>
                        <a:rPr lang="en-US" sz="1600" noProof="0">
                          <a:solidFill>
                            <a:srgbClr val="404040"/>
                          </a:solidFill>
                        </a:rPr>
                        <a:t>8 fases principales</a:t>
                      </a:r>
                    </a:p>
                    <a:p>
                      <a:endParaRPr lang="en-US" sz="1600" noProof="0">
                        <a:solidFill>
                          <a:srgbClr val="404040"/>
                        </a:solidFill>
                      </a:endParaRPr>
                    </a:p>
                  </a:txBody>
                  <a:tcPr/>
                </a:tc>
                <a:tc>
                  <a:txBody>
                    <a:bodyPr/>
                    <a:lstStyle/>
                    <a:p>
                      <a:pPr marL="457200" indent="-457200">
                        <a:buFont typeface="+mj-lt"/>
                        <a:buAutoNum type="alphaLcPeriod"/>
                      </a:pPr>
                      <a:r>
                        <a:rPr lang="en-US" sz="1600" noProof="0">
                          <a:solidFill>
                            <a:srgbClr val="404040"/>
                          </a:solidFill>
                        </a:rPr>
                        <a:t>Estrategia de una sola página</a:t>
                      </a:r>
                    </a:p>
                    <a:p>
                      <a:pPr marL="457200" indent="-457200">
                        <a:buFont typeface="+mj-lt"/>
                        <a:buAutoNum type="alphaLcPeriod"/>
                      </a:pPr>
                      <a:r>
                        <a:rPr lang="en-US" sz="1600" noProof="0">
                          <a:solidFill>
                            <a:srgbClr val="404040"/>
                          </a:solidFill>
                        </a:rPr>
                        <a:t>Modelo de negocio canvas</a:t>
                      </a:r>
                    </a:p>
                    <a:p>
                      <a:pPr marL="457200" indent="-457200">
                        <a:buFont typeface="+mj-lt"/>
                        <a:buAutoNum type="alphaLcPeriod"/>
                      </a:pPr>
                      <a:r>
                        <a:rPr lang="en-US" sz="1600" noProof="0">
                          <a:solidFill>
                            <a:srgbClr val="404040"/>
                          </a:solidFill>
                        </a:rPr>
                        <a:t>Mapa del recorrido del cliente</a:t>
                      </a:r>
                    </a:p>
                    <a:p>
                      <a:pPr marL="457200" indent="-457200">
                        <a:buFont typeface="+mj-lt"/>
                        <a:buAutoNum type="alphaLcPeriod"/>
                      </a:pPr>
                      <a:r>
                        <a:rPr lang="en-US" sz="1600" noProof="0">
                          <a:solidFill>
                            <a:srgbClr val="404040"/>
                          </a:solidFill>
                        </a:rPr>
                        <a:t>Lista de competidores</a:t>
                      </a:r>
                    </a:p>
                  </a:txBody>
                  <a:tcPr/>
                </a:tc>
                <a:tc>
                  <a:txBody>
                    <a:bodyPr/>
                    <a:lstStyle/>
                    <a:p>
                      <a:pPr marL="457200" indent="-457200">
                        <a:buFont typeface="+mj-lt"/>
                        <a:buAutoNum type="alphaLcPeriod"/>
                      </a:pPr>
                      <a:r>
                        <a:rPr lang="en-US" sz="1600" noProof="0">
                          <a:solidFill>
                            <a:srgbClr val="404040"/>
                          </a:solidFill>
                        </a:rPr>
                        <a:t>Solo el uso de recursos</a:t>
                      </a:r>
                      <a:endParaRPr lang="en-US" sz="1600" noProof="0" dirty="0">
                        <a:solidFill>
                          <a:srgbClr val="404040"/>
                        </a:solidFill>
                      </a:endParaRPr>
                    </a:p>
                    <a:p>
                      <a:pPr marL="457200" indent="-457200">
                        <a:buFont typeface="+mj-lt"/>
                        <a:buAutoNum type="alphaLcPeriod"/>
                      </a:pPr>
                      <a:r>
                        <a:rPr lang="en-US" sz="1600" noProof="0">
                          <a:solidFill>
                            <a:srgbClr val="404040"/>
                          </a:solidFill>
                        </a:rPr>
                        <a:t>Solo el consumo de energía</a:t>
                      </a:r>
                      <a:endParaRPr lang="en-US" sz="1600" noProof="0" dirty="0">
                        <a:solidFill>
                          <a:srgbClr val="404040"/>
                        </a:solidFill>
                      </a:endParaRPr>
                    </a:p>
                    <a:p>
                      <a:pPr marL="457200" indent="-457200">
                        <a:buFont typeface="+mj-lt"/>
                        <a:buAutoNum type="alphaLcPeriod"/>
                      </a:pPr>
                      <a:r>
                        <a:rPr lang="en-US" sz="1600" noProof="0">
                          <a:solidFill>
                            <a:srgbClr val="404040"/>
                          </a:solidFill>
                        </a:rPr>
                        <a:t>Solo el ciclo de vida del producto</a:t>
                      </a:r>
                      <a:endParaRPr lang="en-US" sz="1600" noProof="0" dirty="0">
                        <a:solidFill>
                          <a:srgbClr val="404040"/>
                        </a:solidFill>
                      </a:endParaRPr>
                    </a:p>
                    <a:p>
                      <a:pPr marL="457200" indent="-457200">
                        <a:buFont typeface="+mj-lt"/>
                        <a:buAutoNum type="alphaLcPeriod"/>
                      </a:pPr>
                      <a:r>
                        <a:rPr lang="en-US" sz="1600" b="0" noProof="0">
                          <a:solidFill>
                            <a:srgbClr val="404040"/>
                          </a:solidFill>
                        </a:rPr>
                        <a:t>Todas las anteriores</a:t>
                      </a:r>
                      <a:endParaRPr lang="en-US" sz="1600" b="0" noProof="0" dirty="0">
                        <a:solidFill>
                          <a:srgbClr val="404040"/>
                        </a:solidFill>
                      </a:endParaRPr>
                    </a:p>
                  </a:txBody>
                  <a:tcPr/>
                </a:tc>
                <a:extLst>
                  <a:ext uri="{0D108BD9-81ED-4DB2-BD59-A6C34878D82A}">
                    <a16:rowId xmlns:a16="http://schemas.microsoft.com/office/drawing/2014/main" val="232408843"/>
                  </a:ext>
                </a:extLst>
              </a:tr>
            </a:tbl>
          </a:graphicData>
        </a:graphic>
      </p:graphicFrame>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7041238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84F2A5-F36C-410C-663C-F63D8AC96BA9}"/>
              </a:ext>
            </a:extLst>
          </p:cNvPr>
          <p:cNvSpPr>
            <a:spLocks noGrp="1"/>
          </p:cNvSpPr>
          <p:nvPr>
            <p:ph type="title"/>
          </p:nvPr>
        </p:nvSpPr>
        <p:spPr/>
        <p:txBody>
          <a:bodyPr/>
          <a:lstStyle/>
          <a:p>
            <a:r>
              <a:rPr lang="en-US"/>
              <a:t>Preguntas de autoevaluación: soluciones</a:t>
            </a:r>
          </a:p>
        </p:txBody>
      </p:sp>
      <p:pic>
        <p:nvPicPr>
          <p:cNvPr id="5" name="Picture 2" descr="Restart">
            <a:extLst>
              <a:ext uri="{FF2B5EF4-FFF2-40B4-BE49-F238E27FC236}">
                <a16:creationId xmlns:a16="http://schemas.microsoft.com/office/drawing/2014/main" id="{923BF357-A532-E7CB-0A30-42E5DFCB46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7" name="Rectángulo 6">
            <a:extLst>
              <a:ext uri="{FF2B5EF4-FFF2-40B4-BE49-F238E27FC236}">
                <a16:creationId xmlns:a16="http://schemas.microsoft.com/office/drawing/2014/main" id="{9F5F9BBF-F338-4547-B4B0-44CFA9337D07}"/>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graphicFrame>
        <p:nvGraphicFramePr>
          <p:cNvPr id="10" name="Tabla 10">
            <a:extLst>
              <a:ext uri="{FF2B5EF4-FFF2-40B4-BE49-F238E27FC236}">
                <a16:creationId xmlns:a16="http://schemas.microsoft.com/office/drawing/2014/main" id="{413030EE-FF19-6F2B-0F71-F76CDAB4B2F7}"/>
              </a:ext>
            </a:extLst>
          </p:cNvPr>
          <p:cNvGraphicFramePr>
            <a:graphicFrameLocks noGrp="1"/>
          </p:cNvGraphicFramePr>
          <p:nvPr>
            <p:ph sz="half" idx="1"/>
            <p:extLst>
              <p:ext uri="{D42A27DB-BD31-4B8C-83A1-F6EECF244321}">
                <p14:modId xmlns:p14="http://schemas.microsoft.com/office/powerpoint/2010/main" val="1061257991"/>
              </p:ext>
            </p:extLst>
          </p:nvPr>
        </p:nvGraphicFramePr>
        <p:xfrm>
          <a:off x="1097280" y="1846263"/>
          <a:ext cx="10160745" cy="4200785"/>
        </p:xfrm>
        <a:graphic>
          <a:graphicData uri="http://schemas.openxmlformats.org/drawingml/2006/table">
            <a:tbl>
              <a:tblPr firstRow="1" bandRow="1">
                <a:tableStyleId>{21E4AEA4-8DFA-4A89-87EB-49C32662AFE0}</a:tableStyleId>
              </a:tblPr>
              <a:tblGrid>
                <a:gridCol w="2032149">
                  <a:extLst>
                    <a:ext uri="{9D8B030D-6E8A-4147-A177-3AD203B41FA5}">
                      <a16:colId xmlns:a16="http://schemas.microsoft.com/office/drawing/2014/main" val="2601891750"/>
                    </a:ext>
                  </a:extLst>
                </a:gridCol>
                <a:gridCol w="2032149">
                  <a:extLst>
                    <a:ext uri="{9D8B030D-6E8A-4147-A177-3AD203B41FA5}">
                      <a16:colId xmlns:a16="http://schemas.microsoft.com/office/drawing/2014/main" val="3559158159"/>
                    </a:ext>
                  </a:extLst>
                </a:gridCol>
                <a:gridCol w="2032149">
                  <a:extLst>
                    <a:ext uri="{9D8B030D-6E8A-4147-A177-3AD203B41FA5}">
                      <a16:colId xmlns:a16="http://schemas.microsoft.com/office/drawing/2014/main" val="1947302738"/>
                    </a:ext>
                  </a:extLst>
                </a:gridCol>
                <a:gridCol w="2032149">
                  <a:extLst>
                    <a:ext uri="{9D8B030D-6E8A-4147-A177-3AD203B41FA5}">
                      <a16:colId xmlns:a16="http://schemas.microsoft.com/office/drawing/2014/main" val="3283798389"/>
                    </a:ext>
                  </a:extLst>
                </a:gridCol>
                <a:gridCol w="2032149">
                  <a:extLst>
                    <a:ext uri="{9D8B030D-6E8A-4147-A177-3AD203B41FA5}">
                      <a16:colId xmlns:a16="http://schemas.microsoft.com/office/drawing/2014/main" val="2128591119"/>
                    </a:ext>
                  </a:extLst>
                </a:gridCol>
              </a:tblGrid>
              <a:tr h="1030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La servitización es la transformación de: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La servitización es aplicable:</a:t>
                      </a:r>
                    </a:p>
                    <a:p>
                      <a:endParaRPr lang="en-US" sz="1700" noProof="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La Metodología Things+ de Innovación de Servicios tiene:</a:t>
                      </a:r>
                    </a:p>
                    <a:p>
                      <a:endParaRPr lang="en-US" sz="1700" noProof="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Una herramienta que capta al detalle la experiencia del cliente 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noProof="0"/>
                        <a:t>La servitización optimiza:</a:t>
                      </a:r>
                    </a:p>
                    <a:p>
                      <a:endParaRPr lang="en-US" sz="1700" noProof="0"/>
                    </a:p>
                  </a:txBody>
                  <a:tcPr/>
                </a:tc>
                <a:extLst>
                  <a:ext uri="{0D108BD9-81ED-4DB2-BD59-A6C34878D82A}">
                    <a16:rowId xmlns:a16="http://schemas.microsoft.com/office/drawing/2014/main" val="4178373252"/>
                  </a:ext>
                </a:extLst>
              </a:tr>
              <a:tr h="2813945">
                <a:tc>
                  <a:txBody>
                    <a:bodyPr/>
                    <a:lstStyle/>
                    <a:p>
                      <a:pPr marL="457200" indent="-457200">
                        <a:buFont typeface="+mj-lt"/>
                        <a:buAutoNum type="alphaLcPeriod"/>
                      </a:pPr>
                      <a:r>
                        <a:rPr lang="en-US" sz="1600" noProof="0">
                          <a:solidFill>
                            <a:srgbClr val="404040"/>
                          </a:solidFill>
                        </a:rPr>
                        <a:t>Recursos en productos</a:t>
                      </a:r>
                    </a:p>
                    <a:p>
                      <a:pPr marL="457200" indent="-457200">
                        <a:buFont typeface="+mj-lt"/>
                        <a:buAutoNum type="alphaLcPeriod"/>
                      </a:pPr>
                      <a:r>
                        <a:rPr lang="en-US" sz="1600" noProof="0">
                          <a:solidFill>
                            <a:srgbClr val="404040"/>
                          </a:solidFill>
                        </a:rPr>
                        <a:t>Servicios en productos</a:t>
                      </a:r>
                    </a:p>
                    <a:p>
                      <a:pPr marL="457200" indent="-457200">
                        <a:buFont typeface="+mj-lt"/>
                        <a:buAutoNum type="alphaLcPeriod"/>
                      </a:pPr>
                      <a:r>
                        <a:rPr lang="en-US" sz="1600" b="1" noProof="0">
                          <a:solidFill>
                            <a:srgbClr val="404040"/>
                          </a:solidFill>
                        </a:rPr>
                        <a:t>Productos en servicios</a:t>
                      </a:r>
                    </a:p>
                    <a:p>
                      <a:pPr marL="457200" indent="-457200">
                        <a:buFont typeface="+mj-lt"/>
                        <a:buAutoNum type="alphaLcPeriod"/>
                      </a:pPr>
                      <a:r>
                        <a:rPr lang="en-US" sz="1600" noProof="0">
                          <a:solidFill>
                            <a:srgbClr val="404040"/>
                          </a:solidFill>
                        </a:rPr>
                        <a:t>Clientes en socios</a:t>
                      </a:r>
                    </a:p>
                  </a:txBody>
                  <a:tcPr/>
                </a:tc>
                <a:tc>
                  <a:txBody>
                    <a:bodyPr/>
                    <a:lstStyle/>
                    <a:p>
                      <a:pPr marL="457200" indent="-457200">
                        <a:buFont typeface="+mj-lt"/>
                        <a:buAutoNum type="alphaLcPeriod"/>
                      </a:pPr>
                      <a:r>
                        <a:rPr lang="en-US" sz="1600" noProof="0">
                          <a:solidFill>
                            <a:srgbClr val="404040"/>
                          </a:solidFill>
                        </a:rPr>
                        <a:t>Solo en Europa</a:t>
                      </a:r>
                    </a:p>
                    <a:p>
                      <a:pPr marL="457200" indent="-457200">
                        <a:buFont typeface="+mj-lt"/>
                        <a:buAutoNum type="alphaLcPeriod"/>
                      </a:pPr>
                      <a:r>
                        <a:rPr lang="en-US" sz="1600" noProof="0">
                          <a:solidFill>
                            <a:srgbClr val="404040"/>
                          </a:solidFill>
                        </a:rPr>
                        <a:t>Solo en pequeñas empresas</a:t>
                      </a:r>
                    </a:p>
                    <a:p>
                      <a:pPr marL="457200" indent="-457200">
                        <a:buFont typeface="+mj-lt"/>
                        <a:buAutoNum type="alphaLcPeriod"/>
                      </a:pPr>
                      <a:r>
                        <a:rPr lang="en-US" sz="1600" noProof="0">
                          <a:solidFill>
                            <a:srgbClr val="404040"/>
                          </a:solidFill>
                        </a:rPr>
                        <a:t>Solo en la industria pesquera</a:t>
                      </a:r>
                    </a:p>
                    <a:p>
                      <a:pPr marL="457200" indent="-457200">
                        <a:buFont typeface="+mj-lt"/>
                        <a:buAutoNum type="alphaLcPeriod"/>
                      </a:pPr>
                      <a:r>
                        <a:rPr lang="en-US" sz="1600" b="1" noProof="0">
                          <a:solidFill>
                            <a:srgbClr val="404040"/>
                          </a:solidFill>
                        </a:rPr>
                        <a:t>En empresas de todos los tamaños</a:t>
                      </a:r>
                    </a:p>
                  </a:txBody>
                  <a:tcPr/>
                </a:tc>
                <a:tc>
                  <a:txBody>
                    <a:bodyPr/>
                    <a:lstStyle/>
                    <a:p>
                      <a:pPr marL="457200" indent="-457200">
                        <a:buFont typeface="+mj-lt"/>
                        <a:buAutoNum type="alphaLcPeriod"/>
                      </a:pPr>
                      <a:r>
                        <a:rPr lang="en-US" sz="1600" noProof="0">
                          <a:solidFill>
                            <a:srgbClr val="404040"/>
                          </a:solidFill>
                        </a:rPr>
                        <a:t>2 fases principales</a:t>
                      </a:r>
                    </a:p>
                    <a:p>
                      <a:pPr marL="457200" indent="-457200">
                        <a:buFont typeface="+mj-lt"/>
                        <a:buAutoNum type="alphaLcPeriod"/>
                      </a:pPr>
                      <a:r>
                        <a:rPr lang="en-US" sz="1600" b="1" noProof="0">
                          <a:solidFill>
                            <a:srgbClr val="404040"/>
                          </a:solidFill>
                        </a:rPr>
                        <a:t>4 fases principales</a:t>
                      </a:r>
                    </a:p>
                    <a:p>
                      <a:pPr marL="457200" indent="-457200">
                        <a:buFont typeface="+mj-lt"/>
                        <a:buAutoNum type="alphaLcPeriod"/>
                      </a:pPr>
                      <a:r>
                        <a:rPr lang="en-US" sz="1600" noProof="0">
                          <a:solidFill>
                            <a:srgbClr val="404040"/>
                          </a:solidFill>
                        </a:rPr>
                        <a:t>6 fases principales</a:t>
                      </a:r>
                    </a:p>
                    <a:p>
                      <a:pPr marL="457200" indent="-457200">
                        <a:buFont typeface="+mj-lt"/>
                        <a:buAutoNum type="alphaLcPeriod"/>
                      </a:pPr>
                      <a:r>
                        <a:rPr lang="en-US" sz="1600" noProof="0">
                          <a:solidFill>
                            <a:srgbClr val="404040"/>
                          </a:solidFill>
                        </a:rPr>
                        <a:t>8 fases principales</a:t>
                      </a:r>
                    </a:p>
                    <a:p>
                      <a:endParaRPr lang="en-US" sz="1600" noProof="0">
                        <a:solidFill>
                          <a:srgbClr val="404040"/>
                        </a:solidFill>
                      </a:endParaRPr>
                    </a:p>
                  </a:txBody>
                  <a:tcPr/>
                </a:tc>
                <a:tc>
                  <a:txBody>
                    <a:bodyPr/>
                    <a:lstStyle/>
                    <a:p>
                      <a:pPr marL="457200" indent="-457200">
                        <a:buFont typeface="+mj-lt"/>
                        <a:buAutoNum type="alphaLcPeriod"/>
                      </a:pPr>
                      <a:r>
                        <a:rPr lang="en-US" sz="1600" noProof="0">
                          <a:solidFill>
                            <a:srgbClr val="404040"/>
                          </a:solidFill>
                        </a:rPr>
                        <a:t>Estrategia de una sola página</a:t>
                      </a:r>
                    </a:p>
                    <a:p>
                      <a:pPr marL="457200" indent="-457200">
                        <a:buFont typeface="+mj-lt"/>
                        <a:buAutoNum type="alphaLcPeriod"/>
                      </a:pPr>
                      <a:r>
                        <a:rPr lang="en-US" sz="1600" noProof="0">
                          <a:solidFill>
                            <a:srgbClr val="404040"/>
                          </a:solidFill>
                        </a:rPr>
                        <a:t>Modelo de negocio canvas</a:t>
                      </a:r>
                    </a:p>
                    <a:p>
                      <a:pPr marL="457200" indent="-457200">
                        <a:buFont typeface="+mj-lt"/>
                        <a:buAutoNum type="alphaLcPeriod"/>
                      </a:pPr>
                      <a:r>
                        <a:rPr lang="en-US" sz="1600" b="1" noProof="0">
                          <a:solidFill>
                            <a:srgbClr val="404040"/>
                          </a:solidFill>
                        </a:rPr>
                        <a:t>Mapa del recorrido del cliente</a:t>
                      </a:r>
                    </a:p>
                    <a:p>
                      <a:pPr marL="457200" indent="-457200">
                        <a:buFont typeface="+mj-lt"/>
                        <a:buAutoNum type="alphaLcPeriod"/>
                      </a:pPr>
                      <a:r>
                        <a:rPr lang="en-US" sz="1600" noProof="0">
                          <a:solidFill>
                            <a:srgbClr val="404040"/>
                          </a:solidFill>
                        </a:rPr>
                        <a:t>Lista de competidores</a:t>
                      </a:r>
                    </a:p>
                  </a:txBody>
                  <a:tcPr/>
                </a:tc>
                <a:tc>
                  <a:txBody>
                    <a:bodyPr/>
                    <a:lstStyle/>
                    <a:p>
                      <a:pPr marL="457200" indent="-457200">
                        <a:buFont typeface="+mj-lt"/>
                        <a:buAutoNum type="alphaLcPeriod"/>
                      </a:pPr>
                      <a:r>
                        <a:rPr lang="en-US" sz="1600" noProof="0">
                          <a:solidFill>
                            <a:srgbClr val="404040"/>
                          </a:solidFill>
                        </a:rPr>
                        <a:t>Solo el uso de recursos</a:t>
                      </a:r>
                      <a:endParaRPr lang="en-US" sz="1600" noProof="0" dirty="0">
                        <a:solidFill>
                          <a:srgbClr val="404040"/>
                        </a:solidFill>
                      </a:endParaRPr>
                    </a:p>
                    <a:p>
                      <a:pPr marL="457200" indent="-457200">
                        <a:buFont typeface="+mj-lt"/>
                        <a:buAutoNum type="alphaLcPeriod"/>
                      </a:pPr>
                      <a:r>
                        <a:rPr lang="en-US" sz="1600" noProof="0">
                          <a:solidFill>
                            <a:srgbClr val="404040"/>
                          </a:solidFill>
                        </a:rPr>
                        <a:t>Solo el consumo de energía</a:t>
                      </a:r>
                      <a:endParaRPr lang="en-US" sz="1600" noProof="0" dirty="0">
                        <a:solidFill>
                          <a:srgbClr val="404040"/>
                        </a:solidFill>
                      </a:endParaRPr>
                    </a:p>
                    <a:p>
                      <a:pPr marL="457200" indent="-457200">
                        <a:buFont typeface="+mj-lt"/>
                        <a:buAutoNum type="alphaLcPeriod"/>
                      </a:pPr>
                      <a:r>
                        <a:rPr lang="en-US" sz="1600" noProof="0">
                          <a:solidFill>
                            <a:srgbClr val="404040"/>
                          </a:solidFill>
                        </a:rPr>
                        <a:t>Solo el ciclo de vida del producto</a:t>
                      </a:r>
                      <a:endParaRPr lang="en-US" sz="1600" noProof="0" dirty="0">
                        <a:solidFill>
                          <a:srgbClr val="404040"/>
                        </a:solidFill>
                      </a:endParaRPr>
                    </a:p>
                    <a:p>
                      <a:pPr marL="457200" indent="-457200">
                        <a:buFont typeface="+mj-lt"/>
                        <a:buAutoNum type="alphaLcPeriod"/>
                      </a:pPr>
                      <a:r>
                        <a:rPr lang="en-US" sz="1600" b="1" noProof="0">
                          <a:solidFill>
                            <a:srgbClr val="404040"/>
                          </a:solidFill>
                        </a:rPr>
                        <a:t>Todas las anteriores</a:t>
                      </a:r>
                      <a:endParaRPr lang="en-US" sz="1600" b="1" noProof="0" dirty="0">
                        <a:solidFill>
                          <a:srgbClr val="404040"/>
                        </a:solidFill>
                      </a:endParaRPr>
                    </a:p>
                  </a:txBody>
                  <a:tcPr/>
                </a:tc>
                <a:extLst>
                  <a:ext uri="{0D108BD9-81ED-4DB2-BD59-A6C34878D82A}">
                    <a16:rowId xmlns:a16="http://schemas.microsoft.com/office/drawing/2014/main" val="232408843"/>
                  </a:ext>
                </a:extLst>
              </a:tr>
            </a:tbl>
          </a:graphicData>
        </a:graphic>
      </p:graphicFrame>
      <p:pic>
        <p:nvPicPr>
          <p:cNvPr id="8" name="Obrázok 7"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Tree>
    <p:extLst>
      <p:ext uri="{BB962C8B-B14F-4D97-AF65-F5344CB8AC3E}">
        <p14:creationId xmlns:p14="http://schemas.microsoft.com/office/powerpoint/2010/main" val="3933825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B1C45A-AD94-A4D7-F83E-5D1645D78F4A}"/>
              </a:ext>
            </a:extLst>
          </p:cNvPr>
          <p:cNvSpPr>
            <a:spLocks noGrp="1"/>
          </p:cNvSpPr>
          <p:nvPr>
            <p:ph type="title"/>
          </p:nvPr>
        </p:nvSpPr>
        <p:spPr/>
        <p:txBody>
          <a:bodyPr/>
          <a:lstStyle/>
          <a:p>
            <a:r>
              <a:rPr lang="es-ES" sz="4800" b="1"/>
              <a:t>¡Gracias!</a:t>
            </a:r>
          </a:p>
        </p:txBody>
      </p:sp>
      <p:sp>
        <p:nvSpPr>
          <p:cNvPr id="4" name="Marcador de texto 3">
            <a:extLst>
              <a:ext uri="{FF2B5EF4-FFF2-40B4-BE49-F238E27FC236}">
                <a16:creationId xmlns:a16="http://schemas.microsoft.com/office/drawing/2014/main" id="{3EFD00B6-BA07-5B12-58B3-D70694196E80}"/>
              </a:ext>
            </a:extLst>
          </p:cNvPr>
          <p:cNvSpPr>
            <a:spLocks noGrp="1"/>
          </p:cNvSpPr>
          <p:nvPr>
            <p:ph type="body" sz="half" idx="2"/>
          </p:nvPr>
        </p:nvSpPr>
        <p:spPr>
          <a:xfrm>
            <a:off x="1097661" y="6030071"/>
            <a:ext cx="10113264" cy="594360"/>
          </a:xfrm>
        </p:spPr>
        <p:txBody>
          <a:bodyPr>
            <a:normAutofit/>
          </a:bodyPr>
          <a:lstStyle/>
          <a:p>
            <a:r>
              <a:rPr lang="es-ES" sz="2800"/>
              <a:t>Continúa tu formación en </a:t>
            </a:r>
            <a:r>
              <a:rPr lang="es-ES" sz="2800" b="1">
                <a:solidFill>
                  <a:schemeClr val="bg1"/>
                </a:solidFill>
                <a:hlinkClick r:id="rId2">
                  <a:extLst>
                    <a:ext uri="{A12FA001-AC4F-418D-AE19-62706E023703}">
                      <ahyp:hlinkClr xmlns:ahyp="http://schemas.microsoft.com/office/drawing/2018/hyperlinkcolor" val="tx"/>
                    </a:ext>
                  </a:extLst>
                </a:hlinkClick>
              </a:rPr>
              <a:t>www.restartproject.eu</a:t>
            </a:r>
            <a:r>
              <a:rPr lang="es-ES" sz="2800"/>
              <a:t>. </a:t>
            </a:r>
          </a:p>
        </p:txBody>
      </p:sp>
      <p:pic>
        <p:nvPicPr>
          <p:cNvPr id="14" name="Picture 2" descr="Restart">
            <a:extLst>
              <a:ext uri="{FF2B5EF4-FFF2-40B4-BE49-F238E27FC236}">
                <a16:creationId xmlns:a16="http://schemas.microsoft.com/office/drawing/2014/main" id="{DEF0A2D3-BB90-AC66-A977-F4A00E1A11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695" y="1723276"/>
            <a:ext cx="9266609" cy="1705724"/>
          </a:xfrm>
          <a:prstGeom prst="rect">
            <a:avLst/>
          </a:prstGeom>
          <a:noFill/>
          <a:extLst>
            <a:ext uri="{909E8E84-426E-40DD-AFC4-6F175D3DCCD1}">
              <a14:hiddenFill xmlns:a14="http://schemas.microsoft.com/office/drawing/2010/main">
                <a:solidFill>
                  <a:srgbClr val="FFFFFF"/>
                </a:solidFill>
              </a14:hiddenFill>
            </a:ext>
          </a:extLst>
        </p:spPr>
      </p:pic>
      <p:sp>
        <p:nvSpPr>
          <p:cNvPr id="16" name="Rectángulo 15">
            <a:extLst>
              <a:ext uri="{FF2B5EF4-FFF2-40B4-BE49-F238E27FC236}">
                <a16:creationId xmlns:a16="http://schemas.microsoft.com/office/drawing/2014/main" id="{554BB2D5-5B51-48F7-60B7-5A1776CB6971}"/>
              </a:ext>
            </a:extLst>
          </p:cNvPr>
          <p:cNvSpPr/>
          <p:nvPr/>
        </p:nvSpPr>
        <p:spPr>
          <a:xfrm>
            <a:off x="474243" y="4436574"/>
            <a:ext cx="11243512" cy="461665"/>
          </a:xfrm>
          <a:prstGeom prst="rect">
            <a:avLst/>
          </a:prstGeom>
        </p:spPr>
        <p:txBody>
          <a:bodyPr wrap="square">
            <a:spAutoFit/>
          </a:bodyPr>
          <a:lstStyle/>
          <a:p>
            <a:r>
              <a:rPr lang="es-ES" sz="1200">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7" name="Obrázok 6" descr="Obrázok, na ktorom je text&#10;&#10;Automaticky generovaný popis"/>
          <p:cNvPicPr/>
          <p:nvPr/>
        </p:nvPicPr>
        <p:blipFill>
          <a:blip r:embed="rId4" cstate="print">
            <a:extLst>
              <a:ext uri="{28A0092B-C50C-407E-A947-70E740481C1C}">
                <a14:useLocalDpi xmlns:a14="http://schemas.microsoft.com/office/drawing/2010/main" val="0"/>
              </a:ext>
            </a:extLst>
          </a:blip>
          <a:stretch>
            <a:fillRect/>
          </a:stretch>
        </p:blipFill>
        <p:spPr>
          <a:xfrm>
            <a:off x="9255512" y="487789"/>
            <a:ext cx="2487484" cy="582728"/>
          </a:xfrm>
          <a:prstGeom prst="rect">
            <a:avLst/>
          </a:prstGeom>
        </p:spPr>
      </p:pic>
    </p:spTree>
    <p:extLst>
      <p:ext uri="{BB962C8B-B14F-4D97-AF65-F5344CB8AC3E}">
        <p14:creationId xmlns:p14="http://schemas.microsoft.com/office/powerpoint/2010/main" val="293166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7285D1-5F13-9A11-C19D-25D42AA90996}"/>
              </a:ext>
            </a:extLst>
          </p:cNvPr>
          <p:cNvSpPr>
            <a:spLocks noGrp="1"/>
          </p:cNvSpPr>
          <p:nvPr>
            <p:ph type="title"/>
          </p:nvPr>
        </p:nvSpPr>
        <p:spPr/>
        <p:txBody>
          <a:bodyPr>
            <a:normAutofit/>
          </a:bodyPr>
          <a:lstStyle/>
          <a:p>
            <a:r>
              <a:rPr lang="en-US" sz="4000" b="1"/>
              <a:t>Unidad 1: ¿Qué es la servitización?</a:t>
            </a:r>
          </a:p>
        </p:txBody>
      </p:sp>
      <p:sp>
        <p:nvSpPr>
          <p:cNvPr id="4" name="Marcador de texto 3">
            <a:extLst>
              <a:ext uri="{FF2B5EF4-FFF2-40B4-BE49-F238E27FC236}">
                <a16:creationId xmlns:a16="http://schemas.microsoft.com/office/drawing/2014/main" id="{C677DDC3-D905-5821-4728-B10C7E4D3DC8}"/>
              </a:ext>
            </a:extLst>
          </p:cNvPr>
          <p:cNvSpPr>
            <a:spLocks noGrp="1"/>
          </p:cNvSpPr>
          <p:nvPr>
            <p:ph type="body" sz="half" idx="2"/>
          </p:nvPr>
        </p:nvSpPr>
        <p:spPr/>
        <p:txBody>
          <a:bodyPr>
            <a:normAutofit/>
          </a:bodyPr>
          <a:lstStyle/>
          <a:p>
            <a:r>
              <a:rPr lang="en-US" sz="2800"/>
              <a:t>1.1 Introducción</a:t>
            </a:r>
          </a:p>
        </p:txBody>
      </p:sp>
      <p:sp>
        <p:nvSpPr>
          <p:cNvPr id="5" name="Rectángulo 4">
            <a:extLst>
              <a:ext uri="{FF2B5EF4-FFF2-40B4-BE49-F238E27FC236}">
                <a16:creationId xmlns:a16="http://schemas.microsoft.com/office/drawing/2014/main" id="{BF35DE6A-0CDC-0175-3E16-C3158875551A}"/>
              </a:ext>
            </a:extLst>
          </p:cNvPr>
          <p:cNvSpPr/>
          <p:nvPr/>
        </p:nvSpPr>
        <p:spPr>
          <a:xfrm>
            <a:off x="4135772" y="6207853"/>
            <a:ext cx="8056228" cy="650147"/>
          </a:xfrm>
          <a:prstGeom prst="rect">
            <a:avLst/>
          </a:prstGeom>
        </p:spPr>
        <p:txBody>
          <a:bodyPr wrap="square">
            <a:spAutoFit/>
          </a:bodyPr>
          <a:lstStyle/>
          <a:p>
            <a:r>
              <a:rPr lang="es-ES" sz="1200">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7" name="Picture 2" descr="Restart">
            <a:extLst>
              <a:ext uri="{FF2B5EF4-FFF2-40B4-BE49-F238E27FC236}">
                <a16:creationId xmlns:a16="http://schemas.microsoft.com/office/drawing/2014/main" id="{5CCEEE40-0D3D-EC32-F6DB-70EC1BA159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3990" y="301788"/>
            <a:ext cx="2483764" cy="457192"/>
          </a:xfrm>
          <a:prstGeom prst="rect">
            <a:avLst/>
          </a:prstGeom>
          <a:noFill/>
          <a:extLst>
            <a:ext uri="{909E8E84-426E-40DD-AFC4-6F175D3DCCD1}">
              <a14:hiddenFill xmlns:a14="http://schemas.microsoft.com/office/drawing/2010/main">
                <a:solidFill>
                  <a:srgbClr val="FFFFFF"/>
                </a:solidFill>
              </a14:hiddenFill>
            </a:ext>
          </a:extLst>
        </p:spPr>
      </p:pic>
      <p:sp>
        <p:nvSpPr>
          <p:cNvPr id="18" name="Marcador de contenido 17">
            <a:extLst>
              <a:ext uri="{FF2B5EF4-FFF2-40B4-BE49-F238E27FC236}">
                <a16:creationId xmlns:a16="http://schemas.microsoft.com/office/drawing/2014/main" id="{32BA5FAB-6FD5-7382-D0C8-5CF55028C6A2}"/>
              </a:ext>
            </a:extLst>
          </p:cNvPr>
          <p:cNvSpPr>
            <a:spLocks noGrp="1"/>
          </p:cNvSpPr>
          <p:nvPr>
            <p:ph idx="1"/>
          </p:nvPr>
        </p:nvSpPr>
        <p:spPr>
          <a:xfrm>
            <a:off x="4364966" y="842507"/>
            <a:ext cx="7140884" cy="5462697"/>
          </a:xfrm>
        </p:spPr>
        <p:txBody>
          <a:bodyPr>
            <a:normAutofit/>
          </a:bodyPr>
          <a:lstStyle/>
          <a:p>
            <a:pPr marL="0" indent="0" algn="just">
              <a:buNone/>
            </a:pPr>
            <a:r>
              <a:rPr lang="es-ES" sz="1800">
                <a:effectLst/>
                <a:latin typeface="Calibri" panose="020F0502020204030204" pitchFamily="34" charset="0"/>
                <a:ea typeface="Calibri" panose="020F0502020204030204" pitchFamily="34" charset="0"/>
              </a:rPr>
              <a:t>La servitización es la </a:t>
            </a:r>
            <a:r>
              <a:rPr lang="es-ES" sz="1800" b="1">
                <a:effectLst/>
                <a:latin typeface="Calibri" panose="020F0502020204030204" pitchFamily="34" charset="0"/>
                <a:ea typeface="Calibri" panose="020F0502020204030204" pitchFamily="34" charset="0"/>
              </a:rPr>
              <a:t>transformación de productos o recursos en servicios</a:t>
            </a:r>
            <a:r>
              <a:rPr lang="es-ES" sz="1800">
                <a:effectLst/>
                <a:latin typeface="Calibri" panose="020F0502020204030204" pitchFamily="34" charset="0"/>
                <a:ea typeface="Calibri" panose="020F0502020204030204" pitchFamily="34" charset="0"/>
              </a:rPr>
              <a:t>, es decir, la venta de soluciones completas en lugar de sólo productos</a:t>
            </a:r>
            <a:r>
              <a:rPr lang="en-US" sz="1800">
                <a:solidFill>
                  <a:srgbClr val="404040"/>
                </a:solidFill>
              </a:rPr>
              <a:t>. </a:t>
            </a:r>
            <a:r>
              <a:rPr lang="es-ES" sz="1800">
                <a:effectLst/>
                <a:latin typeface="Calibri" panose="020F0502020204030204" pitchFamily="34" charset="0"/>
                <a:ea typeface="Calibri" panose="020F0502020204030204" pitchFamily="34" charset="0"/>
              </a:rPr>
              <a:t>Se define principalmente como la </a:t>
            </a:r>
            <a:r>
              <a:rPr lang="es-ES" sz="1800" b="1">
                <a:effectLst/>
                <a:latin typeface="Calibri" panose="020F0502020204030204" pitchFamily="34" charset="0"/>
                <a:ea typeface="Calibri" panose="020F0502020204030204" pitchFamily="34" charset="0"/>
              </a:rPr>
              <a:t>adición de servicios a un negocio centrado en productos</a:t>
            </a:r>
            <a:r>
              <a:rPr lang="es-ES" sz="1800">
                <a:effectLst/>
                <a:latin typeface="Calibri" panose="020F0502020204030204" pitchFamily="34" charset="0"/>
                <a:ea typeface="Calibri" panose="020F0502020204030204" pitchFamily="34" charset="0"/>
              </a:rPr>
              <a:t>, con el fin de ofrecer un resultado deseado a sus clientes y crear nuevas fuentes de ingresos, centrando el negocio principalmente en soluciones</a:t>
            </a:r>
            <a:r>
              <a:rPr lang="en-US" sz="1800">
                <a:solidFill>
                  <a:srgbClr val="404040"/>
                </a:solidFill>
              </a:rPr>
              <a:t>.</a:t>
            </a:r>
            <a:endParaRPr lang="en-US" sz="1800" dirty="0">
              <a:solidFill>
                <a:srgbClr val="404040"/>
              </a:solidFill>
            </a:endParaRPr>
          </a:p>
          <a:p>
            <a:pPr marL="0" indent="0" algn="just">
              <a:buNone/>
            </a:pPr>
            <a:r>
              <a:rPr lang="en-US" sz="1800">
                <a:solidFill>
                  <a:srgbClr val="404040"/>
                </a:solidFill>
              </a:rPr>
              <a:t>Algunos ejemplos conocidos son </a:t>
            </a:r>
            <a:r>
              <a:rPr lang="es-ES" sz="1800" b="1">
                <a:effectLst/>
                <a:latin typeface="Calibri" panose="020F0502020204030204" pitchFamily="34" charset="0"/>
                <a:ea typeface="Calibri" panose="020F0502020204030204" pitchFamily="34" charset="0"/>
              </a:rPr>
              <a:t>Netflix y Spotify, que ofrecen medios de comunicación como servicio</a:t>
            </a:r>
            <a:r>
              <a:rPr lang="es-ES" sz="1800">
                <a:effectLst/>
                <a:latin typeface="Calibri" panose="020F0502020204030204" pitchFamily="34" charset="0"/>
                <a:ea typeface="Calibri" panose="020F0502020204030204" pitchFamily="34" charset="0"/>
              </a:rPr>
              <a:t>,</a:t>
            </a:r>
            <a:r>
              <a:rPr lang="en-US" sz="1800">
                <a:solidFill>
                  <a:srgbClr val="404040"/>
                </a:solidFill>
              </a:rPr>
              <a:t> en lugar de que los clientes compren los CD, DVD, etc. que producen estos resultados. En ingeniería, </a:t>
            </a:r>
            <a:r>
              <a:rPr lang="en-US" sz="1800" b="1">
                <a:solidFill>
                  <a:srgbClr val="404040"/>
                </a:solidFill>
              </a:rPr>
              <a:t>Rolls-Royce ofrece energía por horas a las compañías aéreas</a:t>
            </a:r>
            <a:r>
              <a:rPr lang="en-US" sz="1800">
                <a:solidFill>
                  <a:srgbClr val="404040"/>
                </a:solidFill>
              </a:rPr>
              <a:t> en lugar de vender piezas. </a:t>
            </a:r>
            <a:r>
              <a:rPr lang="en-US" sz="1800" b="1">
                <a:solidFill>
                  <a:srgbClr val="404040"/>
                </a:solidFill>
              </a:rPr>
              <a:t>HILTI vende un paquete de servicios que permite aprovechar al máximo las herramientas</a:t>
            </a:r>
            <a:r>
              <a:rPr lang="en-US" sz="1800">
                <a:solidFill>
                  <a:srgbClr val="404040"/>
                </a:solidFill>
              </a:rPr>
              <a:t>, en lugar de limitarse a vender herramientas para la construcción.</a:t>
            </a:r>
            <a:endParaRPr lang="en-US" sz="1800" dirty="0">
              <a:solidFill>
                <a:srgbClr val="404040"/>
              </a:solidFill>
            </a:endParaRPr>
          </a:p>
          <a:p>
            <a:pPr marL="0" indent="0" algn="just">
              <a:buNone/>
            </a:pPr>
            <a:r>
              <a:rPr lang="es-ES" sz="1800" b="1">
                <a:effectLst/>
                <a:latin typeface="Calibri" panose="020F0502020204030204" pitchFamily="34" charset="0"/>
                <a:ea typeface="Calibri" panose="020F0502020204030204" pitchFamily="34" charset="0"/>
                <a:cs typeface="Calibri" panose="020F0502020204030204" pitchFamily="34" charset="0"/>
              </a:rPr>
              <a:t>Todo tipo de empresas pueden beneficiarse de la servitización</a:t>
            </a:r>
            <a:r>
              <a:rPr lang="es-ES" sz="1800">
                <a:effectLst/>
                <a:latin typeface="Calibri" panose="020F0502020204030204" pitchFamily="34" charset="0"/>
                <a:ea typeface="Calibri" panose="020F0502020204030204" pitchFamily="34" charset="0"/>
                <a:cs typeface="Calibri" panose="020F0502020204030204" pitchFamily="34" charset="0"/>
              </a:rPr>
              <a:t>, ofreciendo servicios adicionales que complementen sus productos tradicionales, como mantenimiento, gestión de flotas, personalización, optimización de recursos, modelos de pago por uso, etc.  </a:t>
            </a:r>
            <a:endParaRPr lang="en-US" sz="1800" dirty="0">
              <a:solidFill>
                <a:srgbClr val="404040"/>
              </a:solidFill>
            </a:endParaRPr>
          </a:p>
          <a:p>
            <a:pPr marL="0" indent="0" algn="just">
              <a:buNone/>
            </a:pPr>
            <a:r>
              <a:rPr lang="es-ES" sz="1800">
                <a:effectLst/>
                <a:latin typeface="Calibri" panose="020F0502020204030204" pitchFamily="34" charset="0"/>
                <a:ea typeface="Calibri" panose="020F0502020204030204" pitchFamily="34" charset="0"/>
              </a:rPr>
              <a:t>En este módulo aprenderás qué es la servitización, las ventajas que aporta y los retos que deben superar las empresas para adoptarla</a:t>
            </a:r>
            <a:r>
              <a:rPr lang="en-US" sz="1800"/>
              <a:t>. </a:t>
            </a:r>
            <a:endParaRPr lang="en-US" sz="1800" dirty="0">
              <a:solidFill>
                <a:srgbClr val="FF0000"/>
              </a:solidFill>
            </a:endParaRPr>
          </a:p>
        </p:txBody>
      </p:sp>
      <p:pic>
        <p:nvPicPr>
          <p:cNvPr id="9" name="Obrázok 8"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560313" y="303155"/>
            <a:ext cx="2027384" cy="455825"/>
          </a:xfrm>
          <a:prstGeom prst="rect">
            <a:avLst/>
          </a:prstGeom>
        </p:spPr>
      </p:pic>
    </p:spTree>
    <p:extLst>
      <p:ext uri="{BB962C8B-B14F-4D97-AF65-F5344CB8AC3E}">
        <p14:creationId xmlns:p14="http://schemas.microsoft.com/office/powerpoint/2010/main" val="3727173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a:bodyPr>
          <a:lstStyle/>
          <a:p>
            <a:r>
              <a:rPr lang="en-US" sz="4000" b="1"/>
              <a:t>Unidad 1: ¿Qué es la servitización?</a:t>
            </a:r>
            <a:br>
              <a:rPr lang="en-US" sz="4000" b="1"/>
            </a:br>
            <a:r>
              <a:rPr lang="en-US" sz="2800"/>
              <a:t>1.1 Introducción</a:t>
            </a:r>
            <a:endParaRPr lang="en-US"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sp>
        <p:nvSpPr>
          <p:cNvPr id="4" name="Marcador de contenido 17">
            <a:extLst>
              <a:ext uri="{FF2B5EF4-FFF2-40B4-BE49-F238E27FC236}">
                <a16:creationId xmlns:a16="http://schemas.microsoft.com/office/drawing/2014/main" id="{45BD4E06-98A9-D85C-CAA8-E46CFA26105F}"/>
              </a:ext>
            </a:extLst>
          </p:cNvPr>
          <p:cNvSpPr>
            <a:spLocks noGrp="1"/>
          </p:cNvSpPr>
          <p:nvPr>
            <p:ph idx="1"/>
          </p:nvPr>
        </p:nvSpPr>
        <p:spPr>
          <a:xfrm>
            <a:off x="486888" y="3425179"/>
            <a:ext cx="4110529" cy="1515995"/>
          </a:xfrm>
        </p:spPr>
        <p:txBody>
          <a:bodyPr>
            <a:normAutofit/>
          </a:bodyPr>
          <a:lstStyle/>
          <a:p>
            <a:pPr marL="0" indent="0">
              <a:buNone/>
            </a:pPr>
            <a:r>
              <a:rPr lang="en-US" b="1">
                <a:solidFill>
                  <a:srgbClr val="404040"/>
                </a:solidFill>
              </a:rPr>
              <a:t>Podemos decir que hay tres niveles de servicios que complementan a los productos.</a:t>
            </a:r>
            <a:endParaRPr lang="en-US" dirty="0">
              <a:solidFill>
                <a:srgbClr val="404040"/>
              </a:solidFill>
            </a:endParaRPr>
          </a:p>
        </p:txBody>
      </p:sp>
      <p:sp>
        <p:nvSpPr>
          <p:cNvPr id="7" name="Isosceles Triangle 6">
            <a:extLst>
              <a:ext uri="{FF2B5EF4-FFF2-40B4-BE49-F238E27FC236}">
                <a16:creationId xmlns:a16="http://schemas.microsoft.com/office/drawing/2014/main" id="{791C02BC-71A6-BFFF-8DA4-190368BF9D50}"/>
              </a:ext>
            </a:extLst>
          </p:cNvPr>
          <p:cNvSpPr/>
          <p:nvPr/>
        </p:nvSpPr>
        <p:spPr>
          <a:xfrm>
            <a:off x="4991121" y="2356723"/>
            <a:ext cx="3770687" cy="3579950"/>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11" name="Group 10">
            <a:extLst>
              <a:ext uri="{FF2B5EF4-FFF2-40B4-BE49-F238E27FC236}">
                <a16:creationId xmlns:a16="http://schemas.microsoft.com/office/drawing/2014/main" id="{5B88C459-00E4-F015-57CD-791F93C70715}"/>
              </a:ext>
            </a:extLst>
          </p:cNvPr>
          <p:cNvGrpSpPr/>
          <p:nvPr/>
        </p:nvGrpSpPr>
        <p:grpSpPr>
          <a:xfrm>
            <a:off x="5436225" y="1982142"/>
            <a:ext cx="6402640" cy="1282700"/>
            <a:chOff x="879141" y="544777"/>
            <a:chExt cx="6402640" cy="1282700"/>
          </a:xfrm>
        </p:grpSpPr>
        <p:sp>
          <p:nvSpPr>
            <p:cNvPr id="19" name="Rectangle: Rounded Corners 18">
              <a:extLst>
                <a:ext uri="{FF2B5EF4-FFF2-40B4-BE49-F238E27FC236}">
                  <a16:creationId xmlns:a16="http://schemas.microsoft.com/office/drawing/2014/main" id="{7658D131-7933-36C4-95A8-88A9815846A2}"/>
                </a:ext>
              </a:extLst>
            </p:cNvPr>
            <p:cNvSpPr/>
            <p:nvPr/>
          </p:nvSpPr>
          <p:spPr>
            <a:xfrm>
              <a:off x="879141" y="544777"/>
              <a:ext cx="6402640" cy="1282700"/>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Rectangle: Rounded Corners 5">
              <a:extLst>
                <a:ext uri="{FF2B5EF4-FFF2-40B4-BE49-F238E27FC236}">
                  <a16:creationId xmlns:a16="http://schemas.microsoft.com/office/drawing/2014/main" id="{9D749A1E-9D95-2C83-D4B8-9BBD609B001F}"/>
                </a:ext>
              </a:extLst>
            </p:cNvPr>
            <p:cNvSpPr txBox="1"/>
            <p:nvPr/>
          </p:nvSpPr>
          <p:spPr>
            <a:xfrm>
              <a:off x="941757" y="607393"/>
              <a:ext cx="6277408" cy="11574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400" b="1" kern="1200">
                  <a:solidFill>
                    <a:srgbClr val="404040"/>
                  </a:solidFill>
                </a:rPr>
                <a:t>Avanzado</a:t>
              </a:r>
            </a:p>
            <a:p>
              <a:pPr marL="0" lvl="0" indent="0" algn="ctr" defTabSz="533400">
                <a:lnSpc>
                  <a:spcPct val="90000"/>
                </a:lnSpc>
                <a:spcBef>
                  <a:spcPct val="0"/>
                </a:spcBef>
                <a:spcAft>
                  <a:spcPct val="35000"/>
                </a:spcAft>
                <a:buNone/>
              </a:pPr>
              <a:r>
                <a:rPr lang="es-ES" sz="1400">
                  <a:effectLst/>
                  <a:latin typeface="Calibri" panose="020F0502020204030204" pitchFamily="34" charset="0"/>
                  <a:ea typeface="Calibri" panose="020F0502020204030204" pitchFamily="34" charset="0"/>
                </a:rPr>
                <a:t>Los servicios avanzados se definen mediante acuerdos contractuales que requieren un sistema producto-servicio. La propiedad del bien servitizado no suele transferirse al cliente, por lo que éste paga por el uso del producto o por unidad de servicio prestado por el recurso</a:t>
              </a:r>
              <a:r>
                <a:rPr lang="en-US" sz="1400" b="0" i="0" kern="1200" noProof="0">
                  <a:solidFill>
                    <a:srgbClr val="404040"/>
                  </a:solidFill>
                </a:rPr>
                <a:t>.</a:t>
              </a:r>
              <a:endParaRPr lang="en-US" sz="1400" kern="1200" noProof="0" dirty="0">
                <a:solidFill>
                  <a:srgbClr val="404040"/>
                </a:solidFill>
              </a:endParaRPr>
            </a:p>
          </p:txBody>
        </p:sp>
      </p:grpSp>
      <p:grpSp>
        <p:nvGrpSpPr>
          <p:cNvPr id="12" name="Group 11">
            <a:extLst>
              <a:ext uri="{FF2B5EF4-FFF2-40B4-BE49-F238E27FC236}">
                <a16:creationId xmlns:a16="http://schemas.microsoft.com/office/drawing/2014/main" id="{67D02235-C0EB-D8BE-50CD-A699655DDEC7}"/>
              </a:ext>
            </a:extLst>
          </p:cNvPr>
          <p:cNvGrpSpPr/>
          <p:nvPr/>
        </p:nvGrpSpPr>
        <p:grpSpPr>
          <a:xfrm>
            <a:off x="5436225" y="3425179"/>
            <a:ext cx="6402640" cy="1282700"/>
            <a:chOff x="879141" y="1987814"/>
            <a:chExt cx="6402640" cy="1282700"/>
          </a:xfrm>
        </p:grpSpPr>
        <p:sp>
          <p:nvSpPr>
            <p:cNvPr id="17" name="Rectangle: Rounded Corners 16">
              <a:extLst>
                <a:ext uri="{FF2B5EF4-FFF2-40B4-BE49-F238E27FC236}">
                  <a16:creationId xmlns:a16="http://schemas.microsoft.com/office/drawing/2014/main" id="{3747A946-EDE2-A2BE-518A-D2959176FB94}"/>
                </a:ext>
              </a:extLst>
            </p:cNvPr>
            <p:cNvSpPr/>
            <p:nvPr/>
          </p:nvSpPr>
          <p:spPr>
            <a:xfrm>
              <a:off x="879141" y="1987814"/>
              <a:ext cx="6402640" cy="1282700"/>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Rectangle: Rounded Corners 7">
              <a:extLst>
                <a:ext uri="{FF2B5EF4-FFF2-40B4-BE49-F238E27FC236}">
                  <a16:creationId xmlns:a16="http://schemas.microsoft.com/office/drawing/2014/main" id="{A7D806DD-8FA4-FD5E-7736-4849B6ED5C1C}"/>
                </a:ext>
              </a:extLst>
            </p:cNvPr>
            <p:cNvSpPr txBox="1"/>
            <p:nvPr/>
          </p:nvSpPr>
          <p:spPr>
            <a:xfrm>
              <a:off x="941757" y="2050430"/>
              <a:ext cx="6277408" cy="11574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400" b="1" kern="1200" noProof="0">
                  <a:solidFill>
                    <a:srgbClr val="404040"/>
                  </a:solidFill>
                </a:rPr>
                <a:t>Intermedio</a:t>
              </a:r>
            </a:p>
            <a:p>
              <a:pPr algn="ctr">
                <a:lnSpc>
                  <a:spcPct val="107000"/>
                </a:lnSpc>
                <a:spcAft>
                  <a:spcPts val="800"/>
                </a:spcAft>
              </a:pPr>
              <a:r>
                <a:rPr lang="es-ES" sz="1400">
                  <a:effectLst/>
                  <a:latin typeface="Calibri" panose="020F0502020204030204" pitchFamily="34" charset="0"/>
                  <a:ea typeface="Calibri" panose="020F0502020204030204" pitchFamily="34" charset="0"/>
                  <a:cs typeface="Calibri" panose="020F0502020204030204" pitchFamily="34" charset="0"/>
                </a:rPr>
                <a:t>Se refiere a los servicios prestados de forma proactiva y habilitados con capacidades de supervisión y diagnóstico a distancia. Se trata de servicios más precisos y personalizados para cada cliente, en lugar de un modelo estándar igual para todos.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F5C68532-B047-7402-E42A-A9A078B17F28}"/>
              </a:ext>
            </a:extLst>
          </p:cNvPr>
          <p:cNvGrpSpPr/>
          <p:nvPr/>
        </p:nvGrpSpPr>
        <p:grpSpPr>
          <a:xfrm>
            <a:off x="5436225" y="4868217"/>
            <a:ext cx="6402640" cy="1282700"/>
            <a:chOff x="879141" y="3430852"/>
            <a:chExt cx="6402640" cy="1282700"/>
          </a:xfrm>
        </p:grpSpPr>
        <p:sp>
          <p:nvSpPr>
            <p:cNvPr id="15" name="Rectangle: Rounded Corners 14">
              <a:extLst>
                <a:ext uri="{FF2B5EF4-FFF2-40B4-BE49-F238E27FC236}">
                  <a16:creationId xmlns:a16="http://schemas.microsoft.com/office/drawing/2014/main" id="{8B4450CF-CF86-4B21-CB71-2F56B77622AF}"/>
                </a:ext>
              </a:extLst>
            </p:cNvPr>
            <p:cNvSpPr/>
            <p:nvPr/>
          </p:nvSpPr>
          <p:spPr>
            <a:xfrm>
              <a:off x="879141" y="3430852"/>
              <a:ext cx="6402640" cy="1282700"/>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Rectangle: Rounded Corners 9">
              <a:extLst>
                <a:ext uri="{FF2B5EF4-FFF2-40B4-BE49-F238E27FC236}">
                  <a16:creationId xmlns:a16="http://schemas.microsoft.com/office/drawing/2014/main" id="{73BB707F-6B3E-D6DE-3904-547C62A11EBB}"/>
                </a:ext>
              </a:extLst>
            </p:cNvPr>
            <p:cNvSpPr txBox="1"/>
            <p:nvPr/>
          </p:nvSpPr>
          <p:spPr>
            <a:xfrm>
              <a:off x="941757" y="3493468"/>
              <a:ext cx="6277408" cy="11574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400" b="1" kern="1200" noProof="0">
                  <a:solidFill>
                    <a:srgbClr val="404040"/>
                  </a:solidFill>
                </a:rPr>
                <a:t>Básico</a:t>
              </a:r>
            </a:p>
            <a:p>
              <a:pPr algn="ctr">
                <a:lnSpc>
                  <a:spcPct val="107000"/>
                </a:lnSpc>
                <a:spcAft>
                  <a:spcPts val="800"/>
                </a:spcAft>
              </a:pPr>
              <a:r>
                <a:rPr lang="es-ES" sz="1400">
                  <a:effectLst/>
                  <a:latin typeface="Calibri" panose="020F0502020204030204" pitchFamily="34" charset="0"/>
                  <a:ea typeface="Calibri" panose="020F0502020204030204" pitchFamily="34" charset="0"/>
                  <a:cs typeface="Calibri" panose="020F0502020204030204" pitchFamily="34" charset="0"/>
                </a:rPr>
                <a:t>Servicios como la reparación de mantenimiento, la revisión y la asistencia de activos, que se prestan a petición del cliente o con una frecuencia fija.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36734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US" sz="4000" b="1"/>
              <a:t>Unidad 1: ¿Qué es la servitización?</a:t>
            </a:r>
            <a:br>
              <a:rPr lang="en-US" sz="4000" b="1"/>
            </a:br>
            <a:r>
              <a:rPr lang="en-US" sz="2800"/>
              <a:t>1.2 ¿Es para mi?</a:t>
            </a:r>
            <a:endParaRPr lang="en-US"/>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sp>
        <p:nvSpPr>
          <p:cNvPr id="12" name="Marcador de contenido 11">
            <a:extLst>
              <a:ext uri="{FF2B5EF4-FFF2-40B4-BE49-F238E27FC236}">
                <a16:creationId xmlns:a16="http://schemas.microsoft.com/office/drawing/2014/main" id="{FCEA6795-A35E-0562-5661-3EB579F4AD4F}"/>
              </a:ext>
            </a:extLst>
          </p:cNvPr>
          <p:cNvSpPr>
            <a:spLocks noGrp="1"/>
          </p:cNvSpPr>
          <p:nvPr>
            <p:ph idx="1"/>
          </p:nvPr>
        </p:nvSpPr>
        <p:spPr>
          <a:xfrm>
            <a:off x="1097280" y="1845734"/>
            <a:ext cx="10058400" cy="2311487"/>
          </a:xfrm>
        </p:spPr>
        <p:txBody>
          <a:bodyPr>
            <a:normAutofit/>
          </a:bodyPr>
          <a:lstStyle/>
          <a:p>
            <a:pPr marL="0" indent="0" algn="just">
              <a:buNone/>
            </a:pPr>
            <a:r>
              <a:rPr lang="es-ES" sz="1800">
                <a:effectLst/>
                <a:latin typeface="Calibri" panose="020F0502020204030204" pitchFamily="34" charset="0"/>
                <a:ea typeface="Calibri" panose="020F0502020204030204" pitchFamily="34" charset="0"/>
              </a:rPr>
              <a:t>Tradicionalmente, las iniciativas de servización eran algo reservado a las grandes empresas, que disponían de importantes recursos y conocimientos para desarrollar e introducir nuevos servicios. </a:t>
            </a:r>
            <a:r>
              <a:rPr lang="es-ES" sz="1800" b="1">
                <a:effectLst/>
                <a:latin typeface="Calibri" panose="020F0502020204030204" pitchFamily="34" charset="0"/>
                <a:ea typeface="Calibri" panose="020F0502020204030204" pitchFamily="34" charset="0"/>
              </a:rPr>
              <a:t>Pero se ha demostrado que las pequeñas y medianas empresas son capaces de convertir su oferta en servicios y beneficiarse enormemente de ello. </a:t>
            </a:r>
            <a:r>
              <a:rPr lang="es-ES" sz="1800">
                <a:effectLst/>
                <a:latin typeface="Calibri" panose="020F0502020204030204" pitchFamily="34" charset="0"/>
                <a:ea typeface="Calibri" panose="020F0502020204030204" pitchFamily="34" charset="0"/>
              </a:rPr>
              <a:t>Por lo general, las grandes empresas pueden pasar más fácilmente a la servitización gracias a su red y a su presupuesto. Pero </a:t>
            </a:r>
            <a:r>
              <a:rPr lang="es-ES" sz="1800" b="1">
                <a:effectLst/>
                <a:latin typeface="Calibri" panose="020F0502020204030204" pitchFamily="34" charset="0"/>
                <a:ea typeface="Calibri" panose="020F0502020204030204" pitchFamily="34" charset="0"/>
              </a:rPr>
              <a:t>para las MiPymes también hay una oportunidad importante, ya que son más ágiles y flexibles a la hora de cambiar el rumbo de la empresa. </a:t>
            </a:r>
            <a:r>
              <a:rPr lang="es-ES" sz="1800">
                <a:effectLst/>
                <a:latin typeface="Calibri" panose="020F0502020204030204" pitchFamily="34" charset="0"/>
                <a:ea typeface="Calibri" panose="020F0502020204030204" pitchFamily="34" charset="0"/>
              </a:rPr>
              <a:t>Además, con la digitalización y todas las nuevas tecnologías del mercado, estas empresas más pequeñas son capaces de cosechar con éxito los beneficios de la servitización</a:t>
            </a:r>
            <a:r>
              <a:rPr lang="en-US" sz="1800"/>
              <a:t>.  </a:t>
            </a:r>
            <a:endParaRPr lang="en-US" sz="1800" dirty="0"/>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10" name="Rectangle: Rounded Corners 9">
            <a:extLst>
              <a:ext uri="{FF2B5EF4-FFF2-40B4-BE49-F238E27FC236}">
                <a16:creationId xmlns:a16="http://schemas.microsoft.com/office/drawing/2014/main" id="{E74B0247-C791-4FEA-7948-5461C1E933A8}"/>
              </a:ext>
            </a:extLst>
          </p:cNvPr>
          <p:cNvSpPr/>
          <p:nvPr/>
        </p:nvSpPr>
        <p:spPr>
          <a:xfrm>
            <a:off x="425928" y="4072017"/>
            <a:ext cx="5738066" cy="20275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0">
                <a:effectLst/>
                <a:latin typeface="Calibri" panose="020F0502020204030204" pitchFamily="34" charset="0"/>
                <a:ea typeface="Calibri" panose="020F0502020204030204" pitchFamily="34" charset="0"/>
              </a:rPr>
              <a:t>Como los clientes siguen esperando beneficios adicionales y relaciones duraderas, empresas de todos los tamaños están añadiendo servicios a su oferta de productos. Las empresas que aprovechen la oportunidad de los servicios tendrán más seguridad financiera y establecerán relaciones más sólidas con sus clientes</a:t>
            </a:r>
            <a:r>
              <a:rPr lang="en-US">
                <a:solidFill>
                  <a:schemeClr val="bg1"/>
                </a:solidFill>
              </a:rPr>
              <a:t>. </a:t>
            </a:r>
          </a:p>
        </p:txBody>
      </p:sp>
      <p:sp>
        <p:nvSpPr>
          <p:cNvPr id="16" name="Rectangle: Rounded Corners 15">
            <a:extLst>
              <a:ext uri="{FF2B5EF4-FFF2-40B4-BE49-F238E27FC236}">
                <a16:creationId xmlns:a16="http://schemas.microsoft.com/office/drawing/2014/main" id="{8506CBBD-B093-F6B2-6396-BABE15A3D776}"/>
              </a:ext>
            </a:extLst>
          </p:cNvPr>
          <p:cNvSpPr/>
          <p:nvPr/>
        </p:nvSpPr>
        <p:spPr>
          <a:xfrm>
            <a:off x="6366072" y="4072017"/>
            <a:ext cx="5400000" cy="15734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800">
                <a:effectLst/>
                <a:latin typeface="Calibri" panose="020F0502020204030204" pitchFamily="34" charset="0"/>
                <a:ea typeface="Calibri" panose="020F0502020204030204" pitchFamily="34" charset="0"/>
              </a:rPr>
              <a:t>Ya sean MiPymes o grandes empresas, los ganadores serán los que consigan añadir distintos tipos de servicios a sus productos y creen un valor real para sus clientes</a:t>
            </a:r>
            <a:r>
              <a:rPr lang="en-US">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273133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B5FBB1-4A66-4004-9038-660A4B7D73DC}"/>
              </a:ext>
            </a:extLst>
          </p:cNvPr>
          <p:cNvSpPr>
            <a:spLocks noGrp="1"/>
          </p:cNvSpPr>
          <p:nvPr>
            <p:ph type="title"/>
          </p:nvPr>
        </p:nvSpPr>
        <p:spPr/>
        <p:txBody>
          <a:bodyPr/>
          <a:lstStyle/>
          <a:p>
            <a:r>
              <a:rPr lang="en-US" sz="4000" b="1"/>
              <a:t>Unidad 1: ¿Qué es la servitización?</a:t>
            </a:r>
            <a:br>
              <a:rPr lang="en-US" sz="4000" b="1"/>
            </a:br>
            <a:r>
              <a:rPr lang="en-US" sz="2800"/>
              <a:t>1.2 ¿Es para mi?</a:t>
            </a:r>
            <a:endParaRPr lang="en-US"/>
          </a:p>
        </p:txBody>
      </p:sp>
      <p:sp>
        <p:nvSpPr>
          <p:cNvPr id="8" name="Rectángulo 7"/>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5BCC6E86-02FA-87D0-58D1-81F228E7DF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7" name="Obrázok 6"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5" name="Marcador de contenido 17">
            <a:extLst>
              <a:ext uri="{FF2B5EF4-FFF2-40B4-BE49-F238E27FC236}">
                <a16:creationId xmlns:a16="http://schemas.microsoft.com/office/drawing/2014/main" id="{1E7B05CB-B4E4-C1D0-4731-B20219FFCF84}"/>
              </a:ext>
            </a:extLst>
          </p:cNvPr>
          <p:cNvSpPr>
            <a:spLocks noGrp="1"/>
          </p:cNvSpPr>
          <p:nvPr>
            <p:ph idx="1"/>
          </p:nvPr>
        </p:nvSpPr>
        <p:spPr>
          <a:xfrm>
            <a:off x="1096963" y="1846263"/>
            <a:ext cx="10058400" cy="4400762"/>
          </a:xfrm>
        </p:spPr>
        <p:txBody>
          <a:bodyPr>
            <a:normAutofit fontScale="92500" lnSpcReduction="20000"/>
          </a:bodyPr>
          <a:lstStyle/>
          <a:p>
            <a:pPr marL="0" indent="0" algn="just">
              <a:buNone/>
            </a:pPr>
            <a:r>
              <a:rPr lang="en-US" b="1"/>
              <a:t>Ejemplos:</a:t>
            </a:r>
            <a:endParaRPr lang="en-US" b="1" dirty="0"/>
          </a:p>
          <a:p>
            <a:pPr algn="just">
              <a:buFont typeface="Arial" panose="020B0604020202020204" pitchFamily="34" charset="0"/>
              <a:buChar char="•"/>
            </a:pPr>
            <a:r>
              <a:rPr lang="en-US" sz="1700"/>
              <a:t>Grandes empresas:</a:t>
            </a:r>
            <a:endParaRPr lang="en-US" sz="1700" dirty="0"/>
          </a:p>
          <a:p>
            <a:pPr lvl="1" algn="just">
              <a:buFont typeface="Arial" panose="020B0604020202020204" pitchFamily="34" charset="0"/>
              <a:buChar char="•"/>
            </a:pPr>
            <a:r>
              <a:rPr lang="es-ES" sz="1700">
                <a:effectLst/>
                <a:latin typeface="Calibri" panose="020F0502020204030204" pitchFamily="34" charset="0"/>
                <a:ea typeface="Calibri" panose="020F0502020204030204" pitchFamily="34" charset="0"/>
              </a:rPr>
              <a:t>La empresa de electrónica Philips ofrece al aeropuerto de Ámsterdam-Schiphol un </a:t>
            </a:r>
            <a:r>
              <a:rPr lang="es-ES" sz="1700" b="1">
                <a:effectLst/>
                <a:latin typeface="Calibri" panose="020F0502020204030204" pitchFamily="34" charset="0"/>
                <a:ea typeface="Calibri" panose="020F0502020204030204" pitchFamily="34" charset="0"/>
              </a:rPr>
              <a:t>servicio de iluminación LED</a:t>
            </a:r>
            <a:r>
              <a:rPr lang="es-ES" sz="1700">
                <a:effectLst/>
                <a:latin typeface="Calibri" panose="020F0502020204030204" pitchFamily="34" charset="0"/>
                <a:ea typeface="Calibri" panose="020F0502020204030204" pitchFamily="34" charset="0"/>
              </a:rPr>
              <a:t> mejorado con la conectividad del "Internet de las cosas (IoT)". Philips vende "luz" al aeropuerto, en lugar de productos. Schiphol paga por la luz que utiliza, mientras que Philips sigue siendo el propietario de todos los aparatos e instalaciones</a:t>
            </a:r>
            <a:r>
              <a:rPr lang="en-US" sz="1700"/>
              <a:t>.</a:t>
            </a:r>
            <a:endParaRPr lang="en-US" sz="1700" dirty="0"/>
          </a:p>
          <a:p>
            <a:pPr lvl="1" algn="just">
              <a:buFont typeface="Arial" panose="020B0604020202020204" pitchFamily="34" charset="0"/>
              <a:buChar char="•"/>
            </a:pPr>
            <a:r>
              <a:rPr lang="es-ES" sz="1700">
                <a:effectLst/>
                <a:latin typeface="Calibri" panose="020F0502020204030204" pitchFamily="34" charset="0"/>
                <a:ea typeface="Calibri" panose="020F0502020204030204" pitchFamily="34" charset="0"/>
              </a:rPr>
              <a:t>WashTec ofrece su </a:t>
            </a:r>
            <a:r>
              <a:rPr lang="es-ES" sz="1700" b="1">
                <a:effectLst/>
                <a:latin typeface="Calibri" panose="020F0502020204030204" pitchFamily="34" charset="0"/>
                <a:ea typeface="Calibri" panose="020F0502020204030204" pitchFamily="34" charset="0"/>
              </a:rPr>
              <a:t>tecnología de lavado de coches a través de un modelo de pago por uso</a:t>
            </a:r>
            <a:r>
              <a:rPr lang="es-ES" sz="1700">
                <a:effectLst/>
                <a:latin typeface="Calibri" panose="020F0502020204030204" pitchFamily="34" charset="0"/>
                <a:ea typeface="Calibri" panose="020F0502020204030204" pitchFamily="34" charset="0"/>
              </a:rPr>
              <a:t> complementado con un paquete de servicios adicionales que van desde el suministro de productos químicos y el mantenimiento periódico hasta las reparaciones y la limpieza de las instalaciones. Incluso apoyan la puesta en marcha del negocio con asistencia en la planificación y análisis de la competencia y la ubicación</a:t>
            </a:r>
            <a:r>
              <a:rPr lang="en-US" sz="1700"/>
              <a:t>.</a:t>
            </a:r>
            <a:endParaRPr lang="en-US" sz="1700" dirty="0"/>
          </a:p>
          <a:p>
            <a:pPr algn="just">
              <a:buFont typeface="Arial" panose="020B0604020202020204" pitchFamily="34" charset="0"/>
              <a:buChar char="•"/>
            </a:pPr>
            <a:r>
              <a:rPr lang="en-US" sz="1700"/>
              <a:t>MiPymes:</a:t>
            </a:r>
            <a:endParaRPr lang="en-US" sz="1700" dirty="0"/>
          </a:p>
          <a:p>
            <a:pPr lvl="1" algn="just">
              <a:buFont typeface="Arial" panose="020B0604020202020204" pitchFamily="34" charset="0"/>
              <a:buChar char="•"/>
            </a:pPr>
            <a:r>
              <a:rPr lang="es-ES" sz="1700">
                <a:effectLst/>
                <a:latin typeface="Calibri" panose="020F0502020204030204" pitchFamily="34" charset="0"/>
                <a:ea typeface="Calibri" panose="020F0502020204030204" pitchFamily="34" charset="0"/>
              </a:rPr>
              <a:t>La empresa holandesa Bundles ofrece </a:t>
            </a:r>
            <a:r>
              <a:rPr lang="es-ES" sz="1700" b="1">
                <a:effectLst/>
                <a:latin typeface="Calibri" panose="020F0502020204030204" pitchFamily="34" charset="0"/>
                <a:ea typeface="Calibri" panose="020F0502020204030204" pitchFamily="34" charset="0"/>
              </a:rPr>
              <a:t>electrodomésticos como servicio</a:t>
            </a:r>
            <a:r>
              <a:rPr lang="es-ES" sz="1700">
                <a:effectLst/>
                <a:latin typeface="Calibri" panose="020F0502020204030204" pitchFamily="34" charset="0"/>
                <a:ea typeface="Calibri" panose="020F0502020204030204" pitchFamily="34" charset="0"/>
              </a:rPr>
              <a:t>. En colaboración con fabricantes de equipos, alquilan electrodomésticos, como lavadoras, y cobran por el tiempo de uso, la energía o el consumo de recursos, ofreciendo la función (o el resultado) en lugar del producto</a:t>
            </a:r>
            <a:r>
              <a:rPr lang="en-US" sz="1700"/>
              <a:t>.</a:t>
            </a:r>
            <a:endParaRPr lang="en-US" sz="1700" dirty="0"/>
          </a:p>
          <a:p>
            <a:pPr lvl="1" algn="just">
              <a:buFont typeface="Arial" panose="020B0604020202020204" pitchFamily="34" charset="0"/>
              <a:buChar char="•"/>
            </a:pPr>
            <a:r>
              <a:rPr lang="es-ES" sz="1700">
                <a:effectLst/>
                <a:latin typeface="Calibri" panose="020F0502020204030204" pitchFamily="34" charset="0"/>
                <a:ea typeface="Calibri" panose="020F0502020204030204" pitchFamily="34" charset="0"/>
              </a:rPr>
              <a:t>La empresa croata Alius Grupa vende un </a:t>
            </a:r>
            <a:r>
              <a:rPr lang="es-ES" sz="1700" b="1">
                <a:effectLst/>
                <a:latin typeface="Calibri" panose="020F0502020204030204" pitchFamily="34" charset="0"/>
                <a:ea typeface="Calibri" panose="020F0502020204030204" pitchFamily="34" charset="0"/>
              </a:rPr>
              <a:t>servicio de atención total para la gestión de la cadena logística en farmacias</a:t>
            </a:r>
            <a:r>
              <a:rPr lang="es-ES" sz="1700">
                <a:effectLst/>
                <a:latin typeface="Calibri" panose="020F0502020204030204" pitchFamily="34" charset="0"/>
                <a:ea typeface="Calibri" panose="020F0502020204030204" pitchFamily="34" charset="0"/>
              </a:rPr>
              <a:t> (control del transporte y almacenamiento de medicamentos), en lugar de limitarse a vender equipos para controlar la temperatura y la humedad</a:t>
            </a:r>
            <a:r>
              <a:rPr lang="en-US" sz="1700"/>
              <a:t>.</a:t>
            </a:r>
            <a:endParaRPr lang="en-US" sz="1700" dirty="0"/>
          </a:p>
          <a:p>
            <a:pPr lvl="1" algn="just">
              <a:buFont typeface="Arial" panose="020B0604020202020204" pitchFamily="34" charset="0"/>
              <a:buChar char="•"/>
            </a:pPr>
            <a:r>
              <a:rPr lang="es-ES" sz="1700">
                <a:effectLst/>
                <a:latin typeface="Calibri" panose="020F0502020204030204" pitchFamily="34" charset="0"/>
                <a:ea typeface="Calibri" panose="020F0502020204030204" pitchFamily="34" charset="0"/>
              </a:rPr>
              <a:t>La empresa croata Ventex, en lugar de vender dispositivos de localización GPS, vende </a:t>
            </a:r>
            <a:r>
              <a:rPr lang="es-ES" sz="1700" b="1">
                <a:effectLst/>
                <a:latin typeface="Calibri" panose="020F0502020204030204" pitchFamily="34" charset="0"/>
                <a:ea typeface="Calibri" panose="020F0502020204030204" pitchFamily="34" charset="0"/>
              </a:rPr>
              <a:t>servicios de localización y respuesta de emergencia</a:t>
            </a:r>
            <a:r>
              <a:rPr lang="es-ES" sz="1700">
                <a:effectLst/>
                <a:latin typeface="Calibri" panose="020F0502020204030204" pitchFamily="34" charset="0"/>
                <a:ea typeface="Calibri" panose="020F0502020204030204" pitchFamily="34" charset="0"/>
              </a:rPr>
              <a:t> para el cuidado de ancianos</a:t>
            </a:r>
            <a:r>
              <a:rPr lang="en-US" sz="1700"/>
              <a:t>.</a:t>
            </a:r>
            <a:endParaRPr lang="en-US" sz="1700" dirty="0"/>
          </a:p>
          <a:p>
            <a:pPr marL="0" indent="0">
              <a:buNone/>
            </a:pPr>
            <a:endParaRPr lang="en-US" dirty="0"/>
          </a:p>
        </p:txBody>
      </p:sp>
    </p:spTree>
    <p:extLst>
      <p:ext uri="{BB962C8B-B14F-4D97-AF65-F5344CB8AC3E}">
        <p14:creationId xmlns:p14="http://schemas.microsoft.com/office/powerpoint/2010/main" val="1624962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a:t>Unidad </a:t>
            </a:r>
            <a:r>
              <a:rPr lang="en-US" sz="4000" b="1" dirty="0"/>
              <a:t>2</a:t>
            </a:r>
            <a:r>
              <a:rPr lang="en-US" sz="4000" b="1"/>
              <a:t>: ¿Cómo implementar la servitización </a:t>
            </a:r>
            <a:br>
              <a:rPr lang="en-US" sz="4000" b="1"/>
            </a:br>
            <a:r>
              <a:rPr lang="en-US" sz="4000" b="1"/>
              <a:t>en tu empresa?</a:t>
            </a:r>
            <a:br>
              <a:rPr lang="en-US" sz="4000" b="1" dirty="0"/>
            </a:br>
            <a:r>
              <a:rPr lang="en-US" sz="2800"/>
              <a:t>2.1 Metodología de Innovación de Servicios: el proceso de transformación</a:t>
            </a:r>
            <a:endParaRPr lang="en-US"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1380545"/>
          </a:xfrm>
        </p:spPr>
        <p:txBody>
          <a:bodyPr>
            <a:noAutofit/>
          </a:bodyPr>
          <a:lstStyle/>
          <a:p>
            <a:pPr algn="just"/>
            <a:r>
              <a:rPr lang="es-ES" sz="1600">
                <a:effectLst/>
                <a:latin typeface="Calibri" panose="020F0502020204030204" pitchFamily="34" charset="0"/>
                <a:ea typeface="Calibri" panose="020F0502020204030204" pitchFamily="34" charset="0"/>
              </a:rPr>
              <a:t>La creación y mejora de servicios, a menudo denominada innovación de servicios o diseño de servicios, es un enfoque interdisciplinar que combina diferentes métodos y herramientas de varias disciplinas. En esta parte del módulo se introducirá la </a:t>
            </a:r>
            <a:r>
              <a:rPr lang="es-ES" sz="1600" b="1">
                <a:effectLst/>
                <a:latin typeface="Calibri" panose="020F0502020204030204" pitchFamily="34" charset="0"/>
                <a:ea typeface="Calibri" panose="020F0502020204030204" pitchFamily="34" charset="0"/>
              </a:rPr>
              <a:t>Metodología de Innovación de Servicios</a:t>
            </a:r>
            <a:r>
              <a:rPr lang="es-ES" sz="1600">
                <a:effectLst/>
                <a:latin typeface="Calibri" panose="020F0502020204030204" pitchFamily="34" charset="0"/>
                <a:ea typeface="Calibri" panose="020F0502020204030204" pitchFamily="34" charset="0"/>
              </a:rPr>
              <a:t> desarrollada por un grupo internacional de organizaciones de apoyo a las empresas reunidas en el marco del </a:t>
            </a:r>
            <a:r>
              <a:rPr lang="es-ES" sz="16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proyecto THINGS+</a:t>
            </a:r>
            <a:r>
              <a:rPr lang="es-ES" sz="1600">
                <a:effectLst/>
                <a:latin typeface="Calibri" panose="020F0502020204030204" pitchFamily="34" charset="0"/>
                <a:ea typeface="Calibri" panose="020F0502020204030204" pitchFamily="34" charset="0"/>
              </a:rPr>
              <a:t>, cofinanciado por el programa </a:t>
            </a:r>
            <a:r>
              <a:rPr lang="es-ES" sz="16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Interreg Central Europe</a:t>
            </a:r>
            <a:r>
              <a:rPr lang="en-US" sz="1600"/>
              <a:t>.</a:t>
            </a:r>
            <a:endParaRPr lang="en-US" sz="1600" dirty="0"/>
          </a:p>
          <a:p>
            <a:pPr algn="just"/>
            <a:r>
              <a:rPr lang="es-ES" sz="1600">
                <a:effectLst/>
                <a:latin typeface="Calibri" panose="020F0502020204030204" pitchFamily="34" charset="0"/>
                <a:ea typeface="Calibri" panose="020F0502020204030204" pitchFamily="34" charset="0"/>
              </a:rPr>
              <a:t>La Metodología de Innovación de Servicios está desarrollada específicamente para las pymes y definida por</a:t>
            </a:r>
            <a:r>
              <a:rPr lang="en-GB" sz="1600"/>
              <a:t>:</a:t>
            </a:r>
            <a:endParaRPr lang="en-GB" sz="1600" dirty="0"/>
          </a:p>
        </p:txBody>
      </p:sp>
      <p:graphicFrame>
        <p:nvGraphicFramePr>
          <p:cNvPr id="13" name="Diagram 12">
            <a:extLst>
              <a:ext uri="{FF2B5EF4-FFF2-40B4-BE49-F238E27FC236}">
                <a16:creationId xmlns:a16="http://schemas.microsoft.com/office/drawing/2014/main" id="{4330CBB5-4C39-6BFA-235A-96C0A8FC0718}"/>
              </a:ext>
            </a:extLst>
          </p:cNvPr>
          <p:cNvGraphicFramePr/>
          <p:nvPr>
            <p:extLst>
              <p:ext uri="{D42A27DB-BD31-4B8C-83A1-F6EECF244321}">
                <p14:modId xmlns:p14="http://schemas.microsoft.com/office/powerpoint/2010/main" val="2813086205"/>
              </p:ext>
            </p:extLst>
          </p:nvPr>
        </p:nvGraphicFramePr>
        <p:xfrm>
          <a:off x="2167868" y="2948751"/>
          <a:ext cx="7479978" cy="337292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53525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a:extLst>
              <a:ext uri="{FF2B5EF4-FFF2-40B4-BE49-F238E27FC236}">
                <a16:creationId xmlns:a16="http://schemas.microsoft.com/office/drawing/2014/main" id="{7613FCDC-241D-3CEB-51F6-27DB8B1E598F}"/>
              </a:ext>
            </a:extLst>
          </p:cNvPr>
          <p:cNvSpPr>
            <a:spLocks noGrp="1"/>
          </p:cNvSpPr>
          <p:nvPr>
            <p:ph type="title"/>
          </p:nvPr>
        </p:nvSpPr>
        <p:spPr>
          <a:xfrm>
            <a:off x="1096963" y="287338"/>
            <a:ext cx="10058400" cy="1449387"/>
          </a:xfrm>
        </p:spPr>
        <p:txBody>
          <a:bodyPr>
            <a:normAutofit fontScale="90000"/>
          </a:bodyPr>
          <a:lstStyle/>
          <a:p>
            <a:r>
              <a:rPr lang="en-US" sz="4000" b="1"/>
              <a:t>Unidad 2: ¿Cómo implementar la servitización </a:t>
            </a:r>
            <a:br>
              <a:rPr lang="en-US" sz="4000" b="1"/>
            </a:br>
            <a:r>
              <a:rPr lang="en-US" sz="4000" b="1"/>
              <a:t>en tu empresa?</a:t>
            </a:r>
            <a:br>
              <a:rPr lang="en-US" sz="5400" b="1"/>
            </a:br>
            <a:r>
              <a:rPr lang="en-US" sz="2800"/>
              <a:t>2.1 Metodología de Innovación de Servicios: el proceso de transformación</a:t>
            </a:r>
            <a:endParaRPr lang="en-US" sz="2800" dirty="0"/>
          </a:p>
        </p:txBody>
      </p:sp>
      <p:sp>
        <p:nvSpPr>
          <p:cNvPr id="8" name="Rectángulo 7">
            <a:extLst>
              <a:ext uri="{FF2B5EF4-FFF2-40B4-BE49-F238E27FC236}">
                <a16:creationId xmlns:a16="http://schemas.microsoft.com/office/drawing/2014/main" id="{5BEE8737-8DC3-52C7-6F8B-F696529C45C1}"/>
              </a:ext>
            </a:extLst>
          </p:cNvPr>
          <p:cNvSpPr/>
          <p:nvPr/>
        </p:nvSpPr>
        <p:spPr>
          <a:xfrm>
            <a:off x="486888" y="6396335"/>
            <a:ext cx="11243512" cy="461665"/>
          </a:xfrm>
          <a:prstGeom prst="rect">
            <a:avLst/>
          </a:prstGeom>
        </p:spPr>
        <p:txBody>
          <a:bodyPr wrap="square">
            <a:spAutoFit/>
          </a:bodyPr>
          <a:lstStyle/>
          <a:p>
            <a:r>
              <a:rPr lang="es-ES" sz="1200">
                <a:solidFill>
                  <a:srgbClr val="FFFFFF"/>
                </a:solidFill>
                <a:effectLst/>
              </a:rPr>
              <a:t>El apoyo de la Comisión Europea a la elaboración de esta publicación no constituye una aprobación de su contenido, que refleja únicamente la opinión de los autores, y la Comisión no se hace responsable del uso que pueda hacerse de la información contenida en ella. </a:t>
            </a:r>
          </a:p>
        </p:txBody>
      </p:sp>
      <p:pic>
        <p:nvPicPr>
          <p:cNvPr id="9" name="Picture 2" descr="Restart">
            <a:extLst>
              <a:ext uri="{FF2B5EF4-FFF2-40B4-BE49-F238E27FC236}">
                <a16:creationId xmlns:a16="http://schemas.microsoft.com/office/drawing/2014/main" id="{D5CABFEE-F17C-BCCF-2CE9-368FEE58EF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7846" y="286603"/>
            <a:ext cx="2362391" cy="434850"/>
          </a:xfrm>
          <a:prstGeom prst="rect">
            <a:avLst/>
          </a:prstGeom>
          <a:noFill/>
          <a:extLst>
            <a:ext uri="{909E8E84-426E-40DD-AFC4-6F175D3DCCD1}">
              <a14:hiddenFill xmlns:a14="http://schemas.microsoft.com/office/drawing/2010/main">
                <a:solidFill>
                  <a:srgbClr val="FFFFFF"/>
                </a:solidFill>
              </a14:hiddenFill>
            </a:ext>
          </a:extLst>
        </p:spPr>
      </p:pic>
      <p:pic>
        <p:nvPicPr>
          <p:cNvPr id="10" name="Obrázok 9" descr="Obrázok, na ktorom je text&#10;&#10;Automaticky generovaný popis"/>
          <p:cNvPicPr/>
          <p:nvPr/>
        </p:nvPicPr>
        <p:blipFill>
          <a:blip r:embed="rId3" cstate="print">
            <a:extLst>
              <a:ext uri="{28A0092B-C50C-407E-A947-70E740481C1C}">
                <a14:useLocalDpi xmlns:a14="http://schemas.microsoft.com/office/drawing/2010/main" val="0"/>
              </a:ext>
            </a:extLst>
          </a:blip>
          <a:stretch>
            <a:fillRect/>
          </a:stretch>
        </p:blipFill>
        <p:spPr>
          <a:xfrm>
            <a:off x="9783337" y="5791200"/>
            <a:ext cx="2027384" cy="455825"/>
          </a:xfrm>
          <a:prstGeom prst="rect">
            <a:avLst/>
          </a:prstGeom>
        </p:spPr>
      </p:pic>
      <p:sp>
        <p:nvSpPr>
          <p:cNvPr id="6" name="Content Placeholder 5">
            <a:extLst>
              <a:ext uri="{FF2B5EF4-FFF2-40B4-BE49-F238E27FC236}">
                <a16:creationId xmlns:a16="http://schemas.microsoft.com/office/drawing/2014/main" id="{FA111BB5-90BD-1800-75B2-F737B60047EA}"/>
              </a:ext>
            </a:extLst>
          </p:cNvPr>
          <p:cNvSpPr>
            <a:spLocks noGrp="1"/>
          </p:cNvSpPr>
          <p:nvPr>
            <p:ph sz="half" idx="1"/>
          </p:nvPr>
        </p:nvSpPr>
        <p:spPr>
          <a:xfrm>
            <a:off x="1097277" y="1845734"/>
            <a:ext cx="10194700" cy="992357"/>
          </a:xfrm>
        </p:spPr>
        <p:txBody>
          <a:bodyPr>
            <a:normAutofit/>
          </a:bodyPr>
          <a:lstStyle/>
          <a:p>
            <a:r>
              <a:rPr lang="es-ES">
                <a:effectLst/>
                <a:latin typeface="Calibri" panose="020F0502020204030204" pitchFamily="34" charset="0"/>
                <a:ea typeface="Calibri" panose="020F0502020204030204" pitchFamily="34" charset="0"/>
              </a:rPr>
              <a:t>La Metodología de Innovación de Servicios es una metodología coherente, robusta y operativa para la mejora de las habilidades de los emprendedores en el desarrollo de servicios basados en el producto, que les permitirá implementar la servitización en 4 fases</a:t>
            </a:r>
            <a:r>
              <a:rPr lang="en-US"/>
              <a:t>:</a:t>
            </a:r>
            <a:endParaRPr lang="en-US" dirty="0"/>
          </a:p>
        </p:txBody>
      </p:sp>
      <p:graphicFrame>
        <p:nvGraphicFramePr>
          <p:cNvPr id="15" name="Diagram 14">
            <a:extLst>
              <a:ext uri="{FF2B5EF4-FFF2-40B4-BE49-F238E27FC236}">
                <a16:creationId xmlns:a16="http://schemas.microsoft.com/office/drawing/2014/main" id="{991788D6-ADF5-E919-C4CB-B4553355B22D}"/>
              </a:ext>
            </a:extLst>
          </p:cNvPr>
          <p:cNvGraphicFramePr/>
          <p:nvPr>
            <p:extLst>
              <p:ext uri="{D42A27DB-BD31-4B8C-83A1-F6EECF244321}">
                <p14:modId xmlns:p14="http://schemas.microsoft.com/office/powerpoint/2010/main" val="4160094809"/>
              </p:ext>
            </p:extLst>
          </p:nvPr>
        </p:nvGraphicFramePr>
        <p:xfrm>
          <a:off x="778725" y="2563040"/>
          <a:ext cx="10634550" cy="343331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84879849"/>
      </p:ext>
    </p:extLst>
  </p:cSld>
  <p:clrMapOvr>
    <a:masterClrMapping/>
  </p:clrMapOvr>
</p:sld>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0</TotalTime>
  <Words>7159</Words>
  <Application>Microsoft Office PowerPoint</Application>
  <PresentationFormat>Panorámica</PresentationFormat>
  <Paragraphs>349</Paragraphs>
  <Slides>34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34</vt:i4>
      </vt:variant>
    </vt:vector>
  </HeadingPairs>
  <TitlesOfParts>
    <vt:vector size="41" baseType="lpstr">
      <vt:lpstr>Arial</vt:lpstr>
      <vt:lpstr>Calibri</vt:lpstr>
      <vt:lpstr>Calibri Light</vt:lpstr>
      <vt:lpstr>Courier New</vt:lpstr>
      <vt:lpstr>Symbol</vt:lpstr>
      <vt:lpstr>Trebuchet MS</vt:lpstr>
      <vt:lpstr>Retrospektíva</vt:lpstr>
      <vt:lpstr>Servitización: transformando productos en servicios</vt:lpstr>
      <vt:lpstr>Objetivos</vt:lpstr>
      <vt:lpstr>Índice</vt:lpstr>
      <vt:lpstr>Unidad 1: ¿Qué es la servitización?</vt:lpstr>
      <vt:lpstr>Unidad 1: ¿Qué es la servitización? 1.1 Introducción</vt:lpstr>
      <vt:lpstr>Unidad 1: ¿Qué es la servitización? 1.2 ¿Es para mi?</vt:lpstr>
      <vt:lpstr>Unidad 1: ¿Qué es la servitización? 1.2 ¿Es para mi?</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2.1 Metodología de Innovación de Servicios: el proceso de transformación</vt:lpstr>
      <vt:lpstr>Unidad 2: ¿Cómo implementar la servitización  en tu empresa? 2.2 Herramientas clave a utilizar</vt:lpstr>
      <vt:lpstr>Unidad 2: ¿Cómo implementar la servitización  en tu empresa? 2.2 Herramientas clave a utilizar</vt:lpstr>
      <vt:lpstr>Unidad 2: ¿Cómo implementar la servitización  en tu empresa? 2.2 Herramientas clave a utilizar</vt:lpstr>
      <vt:lpstr>Unidad 2: ¿Cómo implementar la servitización  en tu empresa? 2.2 Herramientas clave a utilizar</vt:lpstr>
      <vt:lpstr>Unidad 2: ¿Cómo implementar la servitización  en tu empresa? 2.2 Retos para la empresa</vt:lpstr>
      <vt:lpstr>Unidad 3: ¿Por qué servitización?</vt:lpstr>
      <vt:lpstr>Unidad 3: ¿Por qué servitización? 3.2 Las nuevas tecnologías como facilitadoras de la servitización</vt:lpstr>
      <vt:lpstr>Unidad 3: ¿Por qué servitización? 3.2 Las nuevas tecnologías como facilitadoras de la servitización</vt:lpstr>
      <vt:lpstr>Unidad 3: ¿Por qué servitización? 3.3 Camino hacia la sostenibilidad</vt:lpstr>
      <vt:lpstr>Resumen</vt:lpstr>
      <vt:lpstr>Preguntas de autoevaluación</vt:lpstr>
      <vt:lpstr>Preguntas de autoevaluación: soluciones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result title/ presentation title</dc:title>
  <dc:creator>gavalcova</dc:creator>
  <cp:lastModifiedBy>Miriam Internet Web Solutions</cp:lastModifiedBy>
  <cp:revision>178</cp:revision>
  <cp:lastPrinted>2022-11-09T07:13:22Z</cp:lastPrinted>
  <dcterms:created xsi:type="dcterms:W3CDTF">2021-11-14T20:46:17Z</dcterms:created>
  <dcterms:modified xsi:type="dcterms:W3CDTF">2023-01-24T11:31:14Z</dcterms:modified>
</cp:coreProperties>
</file>