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1" r:id="rId3"/>
    <p:sldId id="260" r:id="rId4"/>
    <p:sldId id="326" r:id="rId5"/>
    <p:sldId id="342" r:id="rId6"/>
    <p:sldId id="325" r:id="rId7"/>
    <p:sldId id="272" r:id="rId8"/>
    <p:sldId id="309" r:id="rId9"/>
    <p:sldId id="323" r:id="rId10"/>
    <p:sldId id="310" r:id="rId11"/>
    <p:sldId id="313" r:id="rId12"/>
    <p:sldId id="343" r:id="rId13"/>
    <p:sldId id="324" r:id="rId14"/>
    <p:sldId id="314" r:id="rId15"/>
    <p:sldId id="319" r:id="rId16"/>
    <p:sldId id="321" r:id="rId17"/>
    <p:sldId id="257" r:id="rId18"/>
    <p:sldId id="274" r:id="rId19"/>
    <p:sldId id="271" r:id="rId20"/>
    <p:sldId id="263" r:id="rId21"/>
    <p:sldId id="273" r:id="rId22"/>
    <p:sldId id="322" r:id="rId23"/>
    <p:sldId id="316" r:id="rId24"/>
    <p:sldId id="331" r:id="rId25"/>
    <p:sldId id="332" r:id="rId26"/>
    <p:sldId id="339" r:id="rId27"/>
    <p:sldId id="333" r:id="rId28"/>
    <p:sldId id="336" r:id="rId29"/>
    <p:sldId id="337" r:id="rId30"/>
    <p:sldId id="338" r:id="rId31"/>
    <p:sldId id="344" r:id="rId32"/>
    <p:sldId id="308" r:id="rId33"/>
    <p:sldId id="334" r:id="rId34"/>
    <p:sldId id="311" r:id="rId35"/>
    <p:sldId id="266" r:id="rId36"/>
    <p:sldId id="305" r:id="rId37"/>
    <p:sldId id="345" r:id="rId38"/>
    <p:sldId id="341" r:id="rId39"/>
    <p:sldId id="346" r:id="rId40"/>
    <p:sldId id="264" r:id="rId4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0923D7-C7B6-A1B8-47A2-B0856CDAFC89}" name="Hana Palušková" initials="HP" userId="bd7e3989570f8b89" providerId="Windows Live"/>
  <p188:author id="{F7C0EADD-5F5D-1637-09B8-FE60E4F6D204}" name="Mario Vukelić" initials="MV" userId="S::mario.vukelic@uniri.hr::5c4f08e7-98ca-41a8-9ebe-8f0fb69b21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537"/>
    <a:srgbClr val="404040"/>
    <a:srgbClr val="39A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21" autoAdjust="0"/>
    <p:restoredTop sz="95631"/>
  </p:normalViewPr>
  <p:slideViewPr>
    <p:cSldViewPr snapToGrid="0">
      <p:cViewPr varScale="1">
        <p:scale>
          <a:sx n="91" d="100"/>
          <a:sy n="91" d="100"/>
        </p:scale>
        <p:origin x="61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F0E53-CBCF-4C04-A4FB-7AC87E586F76}"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s-ES"/>
        </a:p>
      </dgm:t>
    </dgm:pt>
    <dgm:pt modelId="{19D75968-110D-4570-A796-4EFA7A289980}">
      <dgm:prSet phldrT="[Texto]" custT="1"/>
      <dgm:spPr/>
      <dgm:t>
        <a:bodyPr/>
        <a:lstStyle/>
        <a:p>
          <a:r>
            <a:rPr lang="en-US" sz="2400" noProof="0"/>
            <a:t>UNIDAD </a:t>
          </a:r>
          <a:r>
            <a:rPr lang="en-US" sz="2400" noProof="0" dirty="0"/>
            <a:t>1</a:t>
          </a:r>
          <a:r>
            <a:rPr lang="en-US" sz="2400" noProof="0"/>
            <a:t>: Enfoque sostenible para las MiPymes</a:t>
          </a:r>
          <a:endParaRPr lang="en-US" sz="2400" noProof="0" dirty="0"/>
        </a:p>
      </dgm:t>
    </dgm:pt>
    <dgm:pt modelId="{78AFBB9F-F438-4106-A4C3-7D8B2021376F}" type="parTrans" cxnId="{B3CC6CB5-BB5B-4A96-8B1E-A8A3F01CC766}">
      <dgm:prSet/>
      <dgm:spPr/>
      <dgm:t>
        <a:bodyPr/>
        <a:lstStyle/>
        <a:p>
          <a:endParaRPr lang="en-US" noProof="0" dirty="0"/>
        </a:p>
      </dgm:t>
    </dgm:pt>
    <dgm:pt modelId="{B5F78038-C462-4723-A996-05689A91AF21}" type="sibTrans" cxnId="{B3CC6CB5-BB5B-4A96-8B1E-A8A3F01CC766}">
      <dgm:prSet/>
      <dgm:spPr/>
      <dgm:t>
        <a:bodyPr/>
        <a:lstStyle/>
        <a:p>
          <a:endParaRPr lang="en-US" noProof="0" dirty="0"/>
        </a:p>
      </dgm:t>
    </dgm:pt>
    <dgm:pt modelId="{609B7737-2F8B-426B-AF67-1EE3ED08022C}">
      <dgm:prSet phldrT="[Texto]" custT="1"/>
      <dgm:spPr/>
      <dgm:t>
        <a:bodyPr/>
        <a:lstStyle/>
        <a:p>
          <a:pPr marL="0" lvl="0" algn="l" defTabSz="1066800">
            <a:lnSpc>
              <a:spcPct val="90000"/>
            </a:lnSpc>
            <a:spcBef>
              <a:spcPct val="0"/>
            </a:spcBef>
            <a:spcAft>
              <a:spcPct val="35000"/>
            </a:spcAft>
            <a:buNone/>
          </a:pPr>
          <a:r>
            <a:rPr lang="en-US" sz="2400" kern="1200" noProof="0"/>
            <a:t>UNIDAD </a:t>
          </a:r>
          <a:r>
            <a:rPr lang="en-US" sz="2400" kern="1200" noProof="0" dirty="0"/>
            <a:t>2</a:t>
          </a:r>
          <a:r>
            <a:rPr lang="en-US" sz="2400" kern="1200" noProof="0"/>
            <a:t>: </a:t>
          </a:r>
          <a:r>
            <a:rPr lang="en-GB" sz="2400" b="0" kern="1200"/>
            <a:t>Fundamentos del emprendimiento social</a:t>
          </a:r>
          <a:endParaRPr lang="en-US" sz="2400" b="0" kern="1200" noProof="0" dirty="0"/>
        </a:p>
      </dgm:t>
    </dgm:pt>
    <dgm:pt modelId="{975E8B56-3427-4763-936D-3ECC0B455C10}" type="parTrans" cxnId="{ADD302FE-967B-4FE9-B6D1-D27BC1B89707}">
      <dgm:prSet/>
      <dgm:spPr/>
      <dgm:t>
        <a:bodyPr/>
        <a:lstStyle/>
        <a:p>
          <a:endParaRPr lang="en-US" noProof="0" dirty="0"/>
        </a:p>
      </dgm:t>
    </dgm:pt>
    <dgm:pt modelId="{0E0957BF-B5FA-4EBB-B90A-1ECF37440F7B}" type="sibTrans" cxnId="{ADD302FE-967B-4FE9-B6D1-D27BC1B89707}">
      <dgm:prSet/>
      <dgm:spPr/>
      <dgm:t>
        <a:bodyPr/>
        <a:lstStyle/>
        <a:p>
          <a:endParaRPr lang="en-US" noProof="0" dirty="0"/>
        </a:p>
      </dgm:t>
    </dgm:pt>
    <dgm:pt modelId="{F20B2723-436C-41E3-8327-B9B8406600D3}">
      <dgm:prSet phldrT="[Texto]" custT="1"/>
      <dgm:spPr/>
      <dgm:t>
        <a:bodyPr/>
        <a:lstStyle/>
        <a:p>
          <a:r>
            <a:rPr lang="en-US" sz="2400" noProof="0"/>
            <a:t>UNIDAD </a:t>
          </a:r>
          <a:r>
            <a:rPr lang="en-US" sz="2400" noProof="0" dirty="0"/>
            <a:t>3</a:t>
          </a:r>
          <a:r>
            <a:rPr lang="en-US" sz="2400" noProof="0"/>
            <a:t>: Emprendimiento verde</a:t>
          </a:r>
          <a:endParaRPr lang="en-US" sz="2400" noProof="0" dirty="0"/>
        </a:p>
      </dgm:t>
    </dgm:pt>
    <dgm:pt modelId="{46694BCD-358D-4427-9AB4-AE32A5CF5BBA}" type="parTrans" cxnId="{D7CDAEF4-7DDB-4E2B-AE5C-9E4A1FE46335}">
      <dgm:prSet/>
      <dgm:spPr/>
      <dgm:t>
        <a:bodyPr/>
        <a:lstStyle/>
        <a:p>
          <a:endParaRPr lang="en-US" noProof="0" dirty="0"/>
        </a:p>
      </dgm:t>
    </dgm:pt>
    <dgm:pt modelId="{FA8E7AD5-A526-46EB-9C36-3F27A9FF95E2}" type="sibTrans" cxnId="{D7CDAEF4-7DDB-4E2B-AE5C-9E4A1FE46335}">
      <dgm:prSet/>
      <dgm:spPr/>
      <dgm:t>
        <a:bodyPr/>
        <a:lstStyle/>
        <a:p>
          <a:endParaRPr lang="en-US" noProof="0" dirty="0"/>
        </a:p>
      </dgm:t>
    </dgm:pt>
    <dgm:pt modelId="{6B1295BE-EE57-4B96-A1A1-CBFA4F613DDC}">
      <dgm:prSet custT="1"/>
      <dgm:spPr/>
      <dgm:t>
        <a:bodyPr/>
        <a:lstStyle/>
        <a:p>
          <a:pPr marL="114300" lvl="1" indent="-104775" algn="l" defTabSz="622300">
            <a:lnSpc>
              <a:spcPct val="90000"/>
            </a:lnSpc>
            <a:spcBef>
              <a:spcPct val="0"/>
            </a:spcBef>
            <a:spcAft>
              <a:spcPct val="15000"/>
            </a:spcAft>
            <a:buChar char="•"/>
            <a:tabLst/>
          </a:pPr>
          <a:r>
            <a:rPr lang="en-US" sz="1400" kern="1200" noProof="0">
              <a:solidFill>
                <a:prstClr val="white"/>
              </a:solidFill>
              <a:latin typeface="Calibri" panose="020F0502020204030204"/>
              <a:ea typeface="+mn-ea"/>
              <a:cs typeface="+mn-cs"/>
            </a:rPr>
            <a:t>¿En qué se diferencia el emprendimiento social?</a:t>
          </a:r>
          <a:endParaRPr lang="en-US" sz="1400" kern="1200" noProof="0" dirty="0"/>
        </a:p>
      </dgm:t>
    </dgm:pt>
    <dgm:pt modelId="{D51866BC-251C-4B9C-A421-7F43FC105399}" type="parTrans" cxnId="{F454C58D-FD5C-45AC-91ED-C8ADC3AFB478}">
      <dgm:prSet/>
      <dgm:spPr/>
      <dgm:t>
        <a:bodyPr/>
        <a:lstStyle/>
        <a:p>
          <a:endParaRPr lang="en-US" noProof="0" dirty="0"/>
        </a:p>
      </dgm:t>
    </dgm:pt>
    <dgm:pt modelId="{90EB6E0B-0688-4445-8BCD-04152E43CB6E}" type="sibTrans" cxnId="{F454C58D-FD5C-45AC-91ED-C8ADC3AFB478}">
      <dgm:prSet/>
      <dgm:spPr/>
      <dgm:t>
        <a:bodyPr/>
        <a:lstStyle/>
        <a:p>
          <a:endParaRPr lang="en-US" noProof="0" dirty="0"/>
        </a:p>
      </dgm:t>
    </dgm:pt>
    <dgm:pt modelId="{D68FBF7A-C04B-474F-B541-28D04F2315D1}">
      <dgm:prSet/>
      <dgm:spPr/>
      <dgm:t>
        <a:bodyPr/>
        <a:lstStyle/>
        <a:p>
          <a:endParaRPr lang="en-US" sz="1400" noProof="0" dirty="0"/>
        </a:p>
      </dgm:t>
    </dgm:pt>
    <dgm:pt modelId="{D943DD64-49C7-443E-9C8F-3B782F95A342}" type="parTrans" cxnId="{3FBD329A-7B5A-4827-B1C5-4F701BBE45BE}">
      <dgm:prSet/>
      <dgm:spPr/>
      <dgm:t>
        <a:bodyPr/>
        <a:lstStyle/>
        <a:p>
          <a:endParaRPr lang="en-US" noProof="0" dirty="0"/>
        </a:p>
      </dgm:t>
    </dgm:pt>
    <dgm:pt modelId="{CD558F69-D208-4D25-9665-9E2A2F5BA6E1}" type="sibTrans" cxnId="{3FBD329A-7B5A-4827-B1C5-4F701BBE45BE}">
      <dgm:prSet/>
      <dgm:spPr/>
      <dgm:t>
        <a:bodyPr/>
        <a:lstStyle/>
        <a:p>
          <a:endParaRPr lang="en-US" noProof="0" dirty="0"/>
        </a:p>
      </dgm:t>
    </dgm:pt>
    <dgm:pt modelId="{EA0E84CC-6C95-414C-9090-50BC6C011891}">
      <dgm:prSet custT="1"/>
      <dgm:spPr/>
      <dgm:t>
        <a:bodyPr/>
        <a:lstStyle/>
        <a:p>
          <a:r>
            <a:rPr lang="es-ES" sz="1400"/>
            <a:t>Qué es el emprendimiento verde y sus principios</a:t>
          </a:r>
          <a:endParaRPr lang="en-US" sz="1400" noProof="0" dirty="0"/>
        </a:p>
      </dgm:t>
    </dgm:pt>
    <dgm:pt modelId="{87AB324E-DA91-49D1-9114-1AE31773275A}" type="parTrans" cxnId="{D830F332-7B7E-418F-894E-F69F08901F78}">
      <dgm:prSet/>
      <dgm:spPr/>
      <dgm:t>
        <a:bodyPr/>
        <a:lstStyle/>
        <a:p>
          <a:endParaRPr lang="en-US" noProof="0" dirty="0"/>
        </a:p>
      </dgm:t>
    </dgm:pt>
    <dgm:pt modelId="{D4EAF4AE-F37D-47C5-B563-7D6DAF9A31EC}" type="sibTrans" cxnId="{D830F332-7B7E-418F-894E-F69F08901F78}">
      <dgm:prSet/>
      <dgm:spPr/>
      <dgm:t>
        <a:bodyPr/>
        <a:lstStyle/>
        <a:p>
          <a:endParaRPr lang="en-US" noProof="0" dirty="0"/>
        </a:p>
      </dgm:t>
    </dgm:pt>
    <dgm:pt modelId="{28B0D80A-25A5-49ED-A3CA-2E7923211341}">
      <dgm:prSet phldrT="[Texto]" custT="1"/>
      <dgm:spPr/>
      <dgm:t>
        <a:bodyPr/>
        <a:lstStyle/>
        <a:p>
          <a:r>
            <a:rPr lang="en-GB" sz="1400"/>
            <a:t>Sostenibilidad en el contexto de las MiPymes</a:t>
          </a:r>
          <a:endParaRPr lang="en-US" sz="1400" noProof="0" dirty="0"/>
        </a:p>
      </dgm:t>
    </dgm:pt>
    <dgm:pt modelId="{2EE8811C-4C62-445F-9577-305EB8E1C312}" type="sibTrans" cxnId="{0815BAD7-37F4-4D6C-9249-1E997205664C}">
      <dgm:prSet/>
      <dgm:spPr/>
      <dgm:t>
        <a:bodyPr/>
        <a:lstStyle/>
        <a:p>
          <a:endParaRPr lang="en-US" noProof="0" dirty="0"/>
        </a:p>
      </dgm:t>
    </dgm:pt>
    <dgm:pt modelId="{4978D4BF-FC7B-4F2B-A3D5-CC55735CBAF0}" type="parTrans" cxnId="{0815BAD7-37F4-4D6C-9249-1E997205664C}">
      <dgm:prSet/>
      <dgm:spPr/>
      <dgm:t>
        <a:bodyPr/>
        <a:lstStyle/>
        <a:p>
          <a:endParaRPr lang="en-US" noProof="0" dirty="0"/>
        </a:p>
      </dgm:t>
    </dgm:pt>
    <dgm:pt modelId="{693C05E0-3A4B-C74E-8BD8-37023E2DBA7E}">
      <dgm:prSet phldrT="[Texto]" custT="1"/>
      <dgm:spPr/>
      <dgm:t>
        <a:bodyPr/>
        <a:lstStyle/>
        <a:p>
          <a:r>
            <a:rPr lang="en-GB" sz="1400"/>
            <a:t>Implicaciones operativas para las MiPymes</a:t>
          </a:r>
          <a:endParaRPr lang="en-US" sz="1400" noProof="0" dirty="0"/>
        </a:p>
      </dgm:t>
    </dgm:pt>
    <dgm:pt modelId="{9169D8DB-042E-DB45-BF24-E33AB1693AB5}" type="parTrans" cxnId="{8C07420C-EB9C-D442-B71E-7ED15B47DBF1}">
      <dgm:prSet/>
      <dgm:spPr/>
      <dgm:t>
        <a:bodyPr/>
        <a:lstStyle/>
        <a:p>
          <a:endParaRPr lang="sk-SK"/>
        </a:p>
      </dgm:t>
    </dgm:pt>
    <dgm:pt modelId="{CB8308BB-DDCB-A648-BF2A-77E1ECC59FD1}" type="sibTrans" cxnId="{8C07420C-EB9C-D442-B71E-7ED15B47DBF1}">
      <dgm:prSet/>
      <dgm:spPr/>
      <dgm:t>
        <a:bodyPr/>
        <a:lstStyle/>
        <a:p>
          <a:endParaRPr lang="sk-SK"/>
        </a:p>
      </dgm:t>
    </dgm:pt>
    <dgm:pt modelId="{0B6D9F7B-172A-5546-B80F-0D613B6A2D1A}">
      <dgm:prSet phldrT="[Texto]" custT="1"/>
      <dgm:spPr/>
      <dgm:t>
        <a:bodyPr/>
        <a:lstStyle/>
        <a:p>
          <a:r>
            <a:rPr lang="es-ES" sz="1400"/>
            <a:t>Tendencias sostenibles para las MiPymes</a:t>
          </a:r>
          <a:endParaRPr lang="en-US" sz="1400" noProof="0" dirty="0"/>
        </a:p>
      </dgm:t>
    </dgm:pt>
    <dgm:pt modelId="{C7B0C0BC-0890-6B4E-901E-35E1BEC5BB4B}" type="parTrans" cxnId="{481E0AA3-4E2D-0A41-A995-60E52A379376}">
      <dgm:prSet/>
      <dgm:spPr/>
      <dgm:t>
        <a:bodyPr/>
        <a:lstStyle/>
        <a:p>
          <a:endParaRPr lang="sk-SK"/>
        </a:p>
      </dgm:t>
    </dgm:pt>
    <dgm:pt modelId="{FD4DDF5E-441B-6B4E-B62E-893ED50F136A}" type="sibTrans" cxnId="{481E0AA3-4E2D-0A41-A995-60E52A379376}">
      <dgm:prSet/>
      <dgm:spPr/>
      <dgm:t>
        <a:bodyPr/>
        <a:lstStyle/>
        <a:p>
          <a:endParaRPr lang="sk-SK"/>
        </a:p>
      </dgm:t>
    </dgm:pt>
    <dgm:pt modelId="{001B235A-6D6B-FD46-B537-5B8CA49A3921}">
      <dgm:prSet custT="1"/>
      <dgm:spPr/>
      <dgm:t>
        <a:bodyPr/>
        <a:lstStyle/>
        <a:p>
          <a:r>
            <a:rPr lang="es-ES" sz="1400"/>
            <a:t>Cómo aprovechar el potencial del emprendimiento ecológico</a:t>
          </a:r>
          <a:endParaRPr lang="en-US" sz="1400" noProof="0" dirty="0"/>
        </a:p>
      </dgm:t>
    </dgm:pt>
    <dgm:pt modelId="{D81A537C-4D70-8140-8353-D919157FC5D8}" type="parTrans" cxnId="{F2F11FC7-0649-7B4C-9CA8-3AACCF871CF8}">
      <dgm:prSet/>
      <dgm:spPr/>
      <dgm:t>
        <a:bodyPr/>
        <a:lstStyle/>
        <a:p>
          <a:endParaRPr lang="sk-SK"/>
        </a:p>
      </dgm:t>
    </dgm:pt>
    <dgm:pt modelId="{58EB08BB-CC04-484B-A991-18D3D72EA2C3}" type="sibTrans" cxnId="{F2F11FC7-0649-7B4C-9CA8-3AACCF871CF8}">
      <dgm:prSet/>
      <dgm:spPr/>
      <dgm:t>
        <a:bodyPr/>
        <a:lstStyle/>
        <a:p>
          <a:endParaRPr lang="sk-SK"/>
        </a:p>
      </dgm:t>
    </dgm:pt>
    <dgm:pt modelId="{5D4B034D-C77F-3B46-9192-10FC1D28B784}">
      <dgm:prSet custT="1"/>
      <dgm:spPr/>
      <dgm:t>
        <a:bodyPr/>
        <a:lstStyle/>
        <a:p>
          <a:r>
            <a:rPr lang="en-US" sz="1400" noProof="0"/>
            <a:t>Consejos y herramientas para que tu negocio sea más “verde”</a:t>
          </a:r>
          <a:endParaRPr lang="en-US" sz="1400" noProof="0" dirty="0"/>
        </a:p>
      </dgm:t>
    </dgm:pt>
    <dgm:pt modelId="{54D7275E-02D3-6E4D-9ACD-B684C7C6E733}" type="parTrans" cxnId="{776F4CA1-8E35-B94C-BA44-253B19A239E4}">
      <dgm:prSet/>
      <dgm:spPr/>
      <dgm:t>
        <a:bodyPr/>
        <a:lstStyle/>
        <a:p>
          <a:endParaRPr lang="sk-SK"/>
        </a:p>
      </dgm:t>
    </dgm:pt>
    <dgm:pt modelId="{357D0387-6841-5B4A-8042-DDF6E2FDC52D}" type="sibTrans" cxnId="{776F4CA1-8E35-B94C-BA44-253B19A239E4}">
      <dgm:prSet/>
      <dgm:spPr/>
      <dgm:t>
        <a:bodyPr/>
        <a:lstStyle/>
        <a:p>
          <a:endParaRPr lang="sk-SK"/>
        </a:p>
      </dgm:t>
    </dgm:pt>
    <dgm:pt modelId="{FC90EF45-8416-4143-B5E4-5019AC8F810A}">
      <dgm:prSet custT="1"/>
      <dgm:spPr/>
      <dgm:t>
        <a:bodyPr/>
        <a:lstStyle/>
        <a:p>
          <a:pPr marL="114300" lvl="1" indent="-114300" algn="l" defTabSz="622300">
            <a:lnSpc>
              <a:spcPct val="90000"/>
            </a:lnSpc>
            <a:spcBef>
              <a:spcPct val="0"/>
            </a:spcBef>
            <a:spcAft>
              <a:spcPct val="15000"/>
            </a:spcAft>
            <a:buChar char="•"/>
          </a:pPr>
          <a:r>
            <a:rPr lang="en-US" sz="1400" kern="1200" noProof="0">
              <a:solidFill>
                <a:prstClr val="white"/>
              </a:solidFill>
              <a:latin typeface="Calibri" panose="020F0502020204030204"/>
              <a:ea typeface="+mn-ea"/>
              <a:cs typeface="+mn-cs"/>
            </a:rPr>
            <a:t>Emprendimiento social vs. RSC</a:t>
          </a:r>
          <a:endParaRPr lang="en-US" sz="1400" kern="1200" noProof="0" dirty="0">
            <a:solidFill>
              <a:prstClr val="white"/>
            </a:solidFill>
            <a:latin typeface="Calibri" panose="020F0502020204030204"/>
            <a:ea typeface="+mn-ea"/>
            <a:cs typeface="+mn-cs"/>
          </a:endParaRPr>
        </a:p>
      </dgm:t>
    </dgm:pt>
    <dgm:pt modelId="{2BBFA4E4-7E92-054D-85EC-5B0BB8E45DF2}" type="parTrans" cxnId="{3134873E-A62B-8043-A3FA-18B071AE202F}">
      <dgm:prSet/>
      <dgm:spPr/>
      <dgm:t>
        <a:bodyPr/>
        <a:lstStyle/>
        <a:p>
          <a:endParaRPr lang="sk-SK"/>
        </a:p>
      </dgm:t>
    </dgm:pt>
    <dgm:pt modelId="{1695B28C-1B35-284D-931D-5E19574847D3}" type="sibTrans" cxnId="{3134873E-A62B-8043-A3FA-18B071AE202F}">
      <dgm:prSet/>
      <dgm:spPr/>
      <dgm:t>
        <a:bodyPr/>
        <a:lstStyle/>
        <a:p>
          <a:endParaRPr lang="sk-SK"/>
        </a:p>
      </dgm:t>
    </dgm:pt>
    <dgm:pt modelId="{F28E376C-EE62-224C-8001-D5AE7507CA60}">
      <dgm:prSet custT="1"/>
      <dgm:spPr/>
      <dgm:t>
        <a:bodyPr/>
        <a:lstStyle/>
        <a:p>
          <a:pPr marL="114300" lvl="1" indent="-114300" algn="l" defTabSz="622300">
            <a:lnSpc>
              <a:spcPct val="90000"/>
            </a:lnSpc>
            <a:spcBef>
              <a:spcPct val="0"/>
            </a:spcBef>
            <a:spcAft>
              <a:spcPct val="15000"/>
            </a:spcAft>
            <a:buChar char="•"/>
          </a:pPr>
          <a:r>
            <a:rPr lang="en-US" sz="1400" kern="1200" noProof="0">
              <a:solidFill>
                <a:prstClr val="white"/>
              </a:solidFill>
              <a:latin typeface="Calibri" panose="020F0502020204030204"/>
              <a:ea typeface="+mn-ea"/>
              <a:cs typeface="+mn-cs"/>
            </a:rPr>
            <a:t>Misión social en las MiPymes</a:t>
          </a:r>
          <a:endParaRPr lang="en-US" sz="1400" kern="1200" noProof="0" dirty="0">
            <a:solidFill>
              <a:prstClr val="white"/>
            </a:solidFill>
            <a:latin typeface="Calibri" panose="020F0502020204030204"/>
            <a:ea typeface="+mn-ea"/>
            <a:cs typeface="+mn-cs"/>
          </a:endParaRPr>
        </a:p>
      </dgm:t>
    </dgm:pt>
    <dgm:pt modelId="{DEC9D7BD-156D-B94B-AB0A-917416418B05}" type="parTrans" cxnId="{24DBF43B-923E-8E46-9D9C-6DEBCBCDEE11}">
      <dgm:prSet/>
      <dgm:spPr/>
      <dgm:t>
        <a:bodyPr/>
        <a:lstStyle/>
        <a:p>
          <a:endParaRPr lang="sk-SK"/>
        </a:p>
      </dgm:t>
    </dgm:pt>
    <dgm:pt modelId="{520FE400-ACCB-AE46-8C33-4F1CBBA104D0}" type="sibTrans" cxnId="{24DBF43B-923E-8E46-9D9C-6DEBCBCDEE11}">
      <dgm:prSet/>
      <dgm:spPr/>
      <dgm:t>
        <a:bodyPr/>
        <a:lstStyle/>
        <a:p>
          <a:endParaRPr lang="sk-SK"/>
        </a:p>
      </dgm:t>
    </dgm:pt>
    <dgm:pt modelId="{6FB93B61-4A53-45FE-ACC1-D6604E1BAA6B}" type="pres">
      <dgm:prSet presAssocID="{36AF0E53-CBCF-4C04-A4FB-7AC87E586F76}" presName="Name0" presStyleCnt="0">
        <dgm:presLayoutVars>
          <dgm:dir/>
          <dgm:resizeHandles val="exact"/>
        </dgm:presLayoutVars>
      </dgm:prSet>
      <dgm:spPr/>
    </dgm:pt>
    <dgm:pt modelId="{3812FEFD-0534-4CDE-BDFC-5DC8A0A6E211}" type="pres">
      <dgm:prSet presAssocID="{19D75968-110D-4570-A796-4EFA7A289980}" presName="node" presStyleLbl="node1" presStyleIdx="0" presStyleCnt="3" custLinFactX="-3719" custLinFactNeighborX="-100000" custLinFactNeighborY="164">
        <dgm:presLayoutVars>
          <dgm:bulletEnabled val="1"/>
        </dgm:presLayoutVars>
      </dgm:prSet>
      <dgm:spPr/>
    </dgm:pt>
    <dgm:pt modelId="{632743F5-E281-41B2-B8E1-5F853312A20E}" type="pres">
      <dgm:prSet presAssocID="{B5F78038-C462-4723-A996-05689A91AF21}" presName="sibTrans" presStyleCnt="0"/>
      <dgm:spPr/>
    </dgm:pt>
    <dgm:pt modelId="{6A06E1D3-CB2E-499A-A964-4B9EA4634424}" type="pres">
      <dgm:prSet presAssocID="{609B7737-2F8B-426B-AF67-1EE3ED08022C}" presName="node" presStyleLbl="node1" presStyleIdx="1" presStyleCnt="3">
        <dgm:presLayoutVars>
          <dgm:bulletEnabled val="1"/>
        </dgm:presLayoutVars>
      </dgm:prSet>
      <dgm:spPr/>
    </dgm:pt>
    <dgm:pt modelId="{F12582A4-7681-44B9-8EE8-01754ADBF1B9}" type="pres">
      <dgm:prSet presAssocID="{0E0957BF-B5FA-4EBB-B90A-1ECF37440F7B}" presName="sibTrans" presStyleCnt="0"/>
      <dgm:spPr/>
    </dgm:pt>
    <dgm:pt modelId="{3DEE8081-9DAE-447D-949C-DEF3860D6332}" type="pres">
      <dgm:prSet presAssocID="{F20B2723-436C-41E3-8327-B9B8406600D3}" presName="node" presStyleLbl="node1" presStyleIdx="2" presStyleCnt="3">
        <dgm:presLayoutVars>
          <dgm:bulletEnabled val="1"/>
        </dgm:presLayoutVars>
      </dgm:prSet>
      <dgm:spPr/>
    </dgm:pt>
  </dgm:ptLst>
  <dgm:cxnLst>
    <dgm:cxn modelId="{8C07420C-EB9C-D442-B71E-7ED15B47DBF1}" srcId="{19D75968-110D-4570-A796-4EFA7A289980}" destId="{693C05E0-3A4B-C74E-8BD8-37023E2DBA7E}" srcOrd="1" destOrd="0" parTransId="{9169D8DB-042E-DB45-BF24-E33AB1693AB5}" sibTransId="{CB8308BB-DDCB-A648-BF2A-77E1ECC59FD1}"/>
    <dgm:cxn modelId="{5C5FDD11-50CB-6A43-89DD-8528BC2F5E92}" type="presOf" srcId="{F28E376C-EE62-224C-8001-D5AE7507CA60}" destId="{6A06E1D3-CB2E-499A-A964-4B9EA4634424}" srcOrd="0" destOrd="3" presId="urn:microsoft.com/office/officeart/2005/8/layout/hList6"/>
    <dgm:cxn modelId="{87E0261D-8FF6-BE47-A9B6-9C9702315A53}" type="presOf" srcId="{0B6D9F7B-172A-5546-B80F-0D613B6A2D1A}" destId="{3812FEFD-0534-4CDE-BDFC-5DC8A0A6E211}" srcOrd="0" destOrd="3" presId="urn:microsoft.com/office/officeart/2005/8/layout/hList6"/>
    <dgm:cxn modelId="{E78F8F28-CF3A-F64A-8D9B-C8FA3121F3F1}" type="presOf" srcId="{001B235A-6D6B-FD46-B537-5B8CA49A3921}" destId="{3DEE8081-9DAE-447D-949C-DEF3860D6332}" srcOrd="0" destOrd="2" presId="urn:microsoft.com/office/officeart/2005/8/layout/hList6"/>
    <dgm:cxn modelId="{D830F332-7B7E-418F-894E-F69F08901F78}" srcId="{F20B2723-436C-41E3-8327-B9B8406600D3}" destId="{EA0E84CC-6C95-414C-9090-50BC6C011891}" srcOrd="0" destOrd="0" parTransId="{87AB324E-DA91-49D1-9114-1AE31773275A}" sibTransId="{D4EAF4AE-F37D-47C5-B563-7D6DAF9A31EC}"/>
    <dgm:cxn modelId="{123CCC33-8C89-B84A-8927-760F50DF5C05}" type="presOf" srcId="{693C05E0-3A4B-C74E-8BD8-37023E2DBA7E}" destId="{3812FEFD-0534-4CDE-BDFC-5DC8A0A6E211}" srcOrd="0" destOrd="2" presId="urn:microsoft.com/office/officeart/2005/8/layout/hList6"/>
    <dgm:cxn modelId="{24DBF43B-923E-8E46-9D9C-6DEBCBCDEE11}" srcId="{609B7737-2F8B-426B-AF67-1EE3ED08022C}" destId="{F28E376C-EE62-224C-8001-D5AE7507CA60}" srcOrd="2" destOrd="0" parTransId="{DEC9D7BD-156D-B94B-AB0A-917416418B05}" sibTransId="{520FE400-ACCB-AE46-8C33-4F1CBBA104D0}"/>
    <dgm:cxn modelId="{3134873E-A62B-8043-A3FA-18B071AE202F}" srcId="{609B7737-2F8B-426B-AF67-1EE3ED08022C}" destId="{FC90EF45-8416-4143-B5E4-5019AC8F810A}" srcOrd="1" destOrd="0" parTransId="{2BBFA4E4-7E92-054D-85EC-5B0BB8E45DF2}" sibTransId="{1695B28C-1B35-284D-931D-5E19574847D3}"/>
    <dgm:cxn modelId="{E9F9DA4B-601A-4408-897E-D2936CB1FD6F}" type="presOf" srcId="{609B7737-2F8B-426B-AF67-1EE3ED08022C}" destId="{6A06E1D3-CB2E-499A-A964-4B9EA4634424}" srcOrd="0" destOrd="0" presId="urn:microsoft.com/office/officeart/2005/8/layout/hList6"/>
    <dgm:cxn modelId="{D0C0A074-4F11-AB40-8986-0EC4551130C6}" type="presOf" srcId="{5D4B034D-C77F-3B46-9192-10FC1D28B784}" destId="{3DEE8081-9DAE-447D-949C-DEF3860D6332}" srcOrd="0" destOrd="3" presId="urn:microsoft.com/office/officeart/2005/8/layout/hList6"/>
    <dgm:cxn modelId="{3E03E07D-E240-42BC-B715-69C6EEDBD5E8}" type="presOf" srcId="{28B0D80A-25A5-49ED-A3CA-2E7923211341}" destId="{3812FEFD-0534-4CDE-BDFC-5DC8A0A6E211}" srcOrd="0" destOrd="1" presId="urn:microsoft.com/office/officeart/2005/8/layout/hList6"/>
    <dgm:cxn modelId="{A097E889-192C-41F5-8EE9-22C35F2FA878}" type="presOf" srcId="{EA0E84CC-6C95-414C-9090-50BC6C011891}" destId="{3DEE8081-9DAE-447D-949C-DEF3860D6332}" srcOrd="0" destOrd="1" presId="urn:microsoft.com/office/officeart/2005/8/layout/hList6"/>
    <dgm:cxn modelId="{F454C58D-FD5C-45AC-91ED-C8ADC3AFB478}" srcId="{609B7737-2F8B-426B-AF67-1EE3ED08022C}" destId="{6B1295BE-EE57-4B96-A1A1-CBFA4F613DDC}" srcOrd="0" destOrd="0" parTransId="{D51866BC-251C-4B9C-A421-7F43FC105399}" sibTransId="{90EB6E0B-0688-4445-8BCD-04152E43CB6E}"/>
    <dgm:cxn modelId="{6E67A090-EB62-4AF6-952E-D5718240FFF2}" type="presOf" srcId="{D68FBF7A-C04B-474F-B541-28D04F2315D1}" destId="{3DEE8081-9DAE-447D-949C-DEF3860D6332}" srcOrd="0" destOrd="4" presId="urn:microsoft.com/office/officeart/2005/8/layout/hList6"/>
    <dgm:cxn modelId="{FF7D8E92-146B-4D8B-B3DD-8C252796CD3C}" type="presOf" srcId="{19D75968-110D-4570-A796-4EFA7A289980}" destId="{3812FEFD-0534-4CDE-BDFC-5DC8A0A6E211}" srcOrd="0" destOrd="0" presId="urn:microsoft.com/office/officeart/2005/8/layout/hList6"/>
    <dgm:cxn modelId="{39FF2F98-47BE-4045-AFF8-9CE4EC46F901}" type="presOf" srcId="{36AF0E53-CBCF-4C04-A4FB-7AC87E586F76}" destId="{6FB93B61-4A53-45FE-ACC1-D6604E1BAA6B}" srcOrd="0" destOrd="0" presId="urn:microsoft.com/office/officeart/2005/8/layout/hList6"/>
    <dgm:cxn modelId="{B8144599-EB8D-A64C-B5D8-85A1551068B3}" type="presOf" srcId="{FC90EF45-8416-4143-B5E4-5019AC8F810A}" destId="{6A06E1D3-CB2E-499A-A964-4B9EA4634424}" srcOrd="0" destOrd="2" presId="urn:microsoft.com/office/officeart/2005/8/layout/hList6"/>
    <dgm:cxn modelId="{3FBD329A-7B5A-4827-B1C5-4F701BBE45BE}" srcId="{F20B2723-436C-41E3-8327-B9B8406600D3}" destId="{D68FBF7A-C04B-474F-B541-28D04F2315D1}" srcOrd="3" destOrd="0" parTransId="{D943DD64-49C7-443E-9C8F-3B782F95A342}" sibTransId="{CD558F69-D208-4D25-9665-9E2A2F5BA6E1}"/>
    <dgm:cxn modelId="{776F4CA1-8E35-B94C-BA44-253B19A239E4}" srcId="{F20B2723-436C-41E3-8327-B9B8406600D3}" destId="{5D4B034D-C77F-3B46-9192-10FC1D28B784}" srcOrd="2" destOrd="0" parTransId="{54D7275E-02D3-6E4D-9ACD-B684C7C6E733}" sibTransId="{357D0387-6841-5B4A-8042-DDF6E2FDC52D}"/>
    <dgm:cxn modelId="{481E0AA3-4E2D-0A41-A995-60E52A379376}" srcId="{19D75968-110D-4570-A796-4EFA7A289980}" destId="{0B6D9F7B-172A-5546-B80F-0D613B6A2D1A}" srcOrd="2" destOrd="0" parTransId="{C7B0C0BC-0890-6B4E-901E-35E1BEC5BB4B}" sibTransId="{FD4DDF5E-441B-6B4E-B62E-893ED50F136A}"/>
    <dgm:cxn modelId="{B3CC6CB5-BB5B-4A96-8B1E-A8A3F01CC766}" srcId="{36AF0E53-CBCF-4C04-A4FB-7AC87E586F76}" destId="{19D75968-110D-4570-A796-4EFA7A289980}" srcOrd="0" destOrd="0" parTransId="{78AFBB9F-F438-4106-A4C3-7D8B2021376F}" sibTransId="{B5F78038-C462-4723-A996-05689A91AF21}"/>
    <dgm:cxn modelId="{A58857B9-194C-484E-B0D6-03A9BA9B425C}" type="presOf" srcId="{6B1295BE-EE57-4B96-A1A1-CBFA4F613DDC}" destId="{6A06E1D3-CB2E-499A-A964-4B9EA4634424}" srcOrd="0" destOrd="1" presId="urn:microsoft.com/office/officeart/2005/8/layout/hList6"/>
    <dgm:cxn modelId="{F2F11FC7-0649-7B4C-9CA8-3AACCF871CF8}" srcId="{F20B2723-436C-41E3-8327-B9B8406600D3}" destId="{001B235A-6D6B-FD46-B537-5B8CA49A3921}" srcOrd="1" destOrd="0" parTransId="{D81A537C-4D70-8140-8353-D919157FC5D8}" sibTransId="{58EB08BB-CC04-484B-A991-18D3D72EA2C3}"/>
    <dgm:cxn modelId="{0815BAD7-37F4-4D6C-9249-1E997205664C}" srcId="{19D75968-110D-4570-A796-4EFA7A289980}" destId="{28B0D80A-25A5-49ED-A3CA-2E7923211341}" srcOrd="0" destOrd="0" parTransId="{4978D4BF-FC7B-4F2B-A3D5-CC55735CBAF0}" sibTransId="{2EE8811C-4C62-445F-9577-305EB8E1C312}"/>
    <dgm:cxn modelId="{92D968DA-9935-4ABD-80A7-6A41EEA2B55D}" type="presOf" srcId="{F20B2723-436C-41E3-8327-B9B8406600D3}" destId="{3DEE8081-9DAE-447D-949C-DEF3860D6332}" srcOrd="0" destOrd="0" presId="urn:microsoft.com/office/officeart/2005/8/layout/hList6"/>
    <dgm:cxn modelId="{D7CDAEF4-7DDB-4E2B-AE5C-9E4A1FE46335}" srcId="{36AF0E53-CBCF-4C04-A4FB-7AC87E586F76}" destId="{F20B2723-436C-41E3-8327-B9B8406600D3}" srcOrd="2" destOrd="0" parTransId="{46694BCD-358D-4427-9AB4-AE32A5CF5BBA}" sibTransId="{FA8E7AD5-A526-46EB-9C36-3F27A9FF95E2}"/>
    <dgm:cxn modelId="{ADD302FE-967B-4FE9-B6D1-D27BC1B89707}" srcId="{36AF0E53-CBCF-4C04-A4FB-7AC87E586F76}" destId="{609B7737-2F8B-426B-AF67-1EE3ED08022C}" srcOrd="1" destOrd="0" parTransId="{975E8B56-3427-4763-936D-3ECC0B455C10}" sibTransId="{0E0957BF-B5FA-4EBB-B90A-1ECF37440F7B}"/>
    <dgm:cxn modelId="{D7731362-DCB1-41AD-9101-C743EC039DED}" type="presParOf" srcId="{6FB93B61-4A53-45FE-ACC1-D6604E1BAA6B}" destId="{3812FEFD-0534-4CDE-BDFC-5DC8A0A6E211}" srcOrd="0" destOrd="0" presId="urn:microsoft.com/office/officeart/2005/8/layout/hList6"/>
    <dgm:cxn modelId="{1510C628-B904-40E0-85A2-12C1717B9591}" type="presParOf" srcId="{6FB93B61-4A53-45FE-ACC1-D6604E1BAA6B}" destId="{632743F5-E281-41B2-B8E1-5F853312A20E}" srcOrd="1" destOrd="0" presId="urn:microsoft.com/office/officeart/2005/8/layout/hList6"/>
    <dgm:cxn modelId="{25473629-D663-4D3D-838B-88C30A6C5219}" type="presParOf" srcId="{6FB93B61-4A53-45FE-ACC1-D6604E1BAA6B}" destId="{6A06E1D3-CB2E-499A-A964-4B9EA4634424}" srcOrd="2" destOrd="0" presId="urn:microsoft.com/office/officeart/2005/8/layout/hList6"/>
    <dgm:cxn modelId="{F61C6546-8824-4153-97D8-9A0E037537FE}" type="presParOf" srcId="{6FB93B61-4A53-45FE-ACC1-D6604E1BAA6B}" destId="{F12582A4-7681-44B9-8EE8-01754ADBF1B9}" srcOrd="3" destOrd="0" presId="urn:microsoft.com/office/officeart/2005/8/layout/hList6"/>
    <dgm:cxn modelId="{C5220072-01FB-442A-8FC3-A1DFB9BFF00E}" type="presParOf" srcId="{6FB93B61-4A53-45FE-ACC1-D6604E1BAA6B}" destId="{3DEE8081-9DAE-447D-949C-DEF3860D633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C0859-DCA9-4696-BD15-AC640B60DC5E}" type="doc">
      <dgm:prSet loTypeId="urn:microsoft.com/office/officeart/2008/layout/RadialCluster" loCatId="cycle" qsTypeId="urn:microsoft.com/office/officeart/2005/8/quickstyle/3d4" qsCatId="3D" csTypeId="urn:microsoft.com/office/officeart/2005/8/colors/accent1_2" csCatId="accent1" phldr="1"/>
      <dgm:spPr/>
      <dgm:t>
        <a:bodyPr/>
        <a:lstStyle/>
        <a:p>
          <a:endParaRPr lang="en-GB"/>
        </a:p>
      </dgm:t>
    </dgm:pt>
    <dgm:pt modelId="{D5D90140-FF27-4908-B662-B5E903DDDFC0}">
      <dgm:prSet phldrT="[Text]" custT="1"/>
      <dgm:spPr/>
      <dgm:t>
        <a:bodyPr/>
        <a:lstStyle/>
        <a:p>
          <a:r>
            <a:rPr lang="en-GB" sz="1200" b="1" noProof="0">
              <a:solidFill>
                <a:schemeClr val="tx1"/>
              </a:solidFill>
            </a:rPr>
            <a:t>Emprendimiento</a:t>
          </a:r>
        </a:p>
        <a:p>
          <a:r>
            <a:rPr lang="en-GB" sz="1700" b="1" noProof="0">
              <a:solidFill>
                <a:schemeClr val="tx1"/>
              </a:solidFill>
            </a:rPr>
            <a:t>Social</a:t>
          </a:r>
          <a:endParaRPr lang="en-GB" sz="1700" b="1" noProof="0" dirty="0">
            <a:solidFill>
              <a:schemeClr val="tx1"/>
            </a:solidFill>
          </a:endParaRPr>
        </a:p>
      </dgm:t>
    </dgm:pt>
    <dgm:pt modelId="{3269E6B9-2B36-4312-B0C9-D1DFB4F877AA}" type="parTrans" cxnId="{7C95D946-A29B-4062-8BCF-1CD6942111BB}">
      <dgm:prSet/>
      <dgm:spPr/>
      <dgm:t>
        <a:bodyPr/>
        <a:lstStyle/>
        <a:p>
          <a:endParaRPr lang="en-GB"/>
        </a:p>
      </dgm:t>
    </dgm:pt>
    <dgm:pt modelId="{F18283AD-19C0-46A6-A07B-83E421171111}" type="sibTrans" cxnId="{7C95D946-A29B-4062-8BCF-1CD6942111BB}">
      <dgm:prSet/>
      <dgm:spPr/>
      <dgm:t>
        <a:bodyPr/>
        <a:lstStyle/>
        <a:p>
          <a:endParaRPr lang="en-GB"/>
        </a:p>
      </dgm:t>
    </dgm:pt>
    <dgm:pt modelId="{8272FAC1-34F9-45AE-8CAF-A560E0E34605}">
      <dgm:prSet phldrT="[Text]" custT="1"/>
      <dgm:spPr/>
      <dgm:t>
        <a:bodyPr/>
        <a:lstStyle/>
        <a:p>
          <a:r>
            <a:rPr lang="en-GB" sz="1700" noProof="0">
              <a:solidFill>
                <a:schemeClr val="tx1"/>
              </a:solidFill>
            </a:rPr>
            <a:t>Misión social</a:t>
          </a:r>
          <a:endParaRPr lang="en-GB" sz="1700" noProof="0" dirty="0">
            <a:solidFill>
              <a:schemeClr val="tx1"/>
            </a:solidFill>
          </a:endParaRPr>
        </a:p>
      </dgm:t>
    </dgm:pt>
    <dgm:pt modelId="{7D0B1795-E756-49AC-BC31-FC7B4B5D3899}" type="parTrans" cxnId="{B8338237-BEBE-42E5-9178-BA5CDA4889D0}">
      <dgm:prSet/>
      <dgm:spPr>
        <a:ln>
          <a:solidFill>
            <a:schemeClr val="bg1"/>
          </a:solidFill>
        </a:ln>
      </dgm:spPr>
      <dgm:t>
        <a:bodyPr/>
        <a:lstStyle/>
        <a:p>
          <a:endParaRPr lang="en-GB"/>
        </a:p>
      </dgm:t>
    </dgm:pt>
    <dgm:pt modelId="{9756E576-3988-4B80-8FCF-3FB408C78F41}" type="sibTrans" cxnId="{B8338237-BEBE-42E5-9178-BA5CDA4889D0}">
      <dgm:prSet/>
      <dgm:spPr/>
      <dgm:t>
        <a:bodyPr/>
        <a:lstStyle/>
        <a:p>
          <a:endParaRPr lang="en-GB"/>
        </a:p>
      </dgm:t>
    </dgm:pt>
    <dgm:pt modelId="{3C91C1B4-4ADD-4560-9082-568D0FB1724F}">
      <dgm:prSet phldrT="[Text]"/>
      <dgm:spPr/>
      <dgm:t>
        <a:bodyPr/>
        <a:lstStyle/>
        <a:p>
          <a:r>
            <a:rPr lang="en-GB" noProof="0">
              <a:solidFill>
                <a:schemeClr val="tx1"/>
              </a:solidFill>
            </a:rPr>
            <a:t>Estrategias empresariales</a:t>
          </a:r>
          <a:endParaRPr lang="en-GB" noProof="0" dirty="0">
            <a:solidFill>
              <a:schemeClr val="tx1"/>
            </a:solidFill>
          </a:endParaRPr>
        </a:p>
      </dgm:t>
    </dgm:pt>
    <dgm:pt modelId="{C860592E-5BA2-4D2B-BA81-75C62A33A329}" type="parTrans" cxnId="{0769EB50-5DF3-4070-BDAD-A9BAB8CA4B52}">
      <dgm:prSet/>
      <dgm:spPr>
        <a:ln>
          <a:solidFill>
            <a:schemeClr val="bg1"/>
          </a:solidFill>
        </a:ln>
      </dgm:spPr>
      <dgm:t>
        <a:bodyPr/>
        <a:lstStyle/>
        <a:p>
          <a:endParaRPr lang="en-GB"/>
        </a:p>
      </dgm:t>
    </dgm:pt>
    <dgm:pt modelId="{80F655E6-A47A-42CE-9A22-5B213B17B637}" type="sibTrans" cxnId="{0769EB50-5DF3-4070-BDAD-A9BAB8CA4B52}">
      <dgm:prSet/>
      <dgm:spPr/>
      <dgm:t>
        <a:bodyPr/>
        <a:lstStyle/>
        <a:p>
          <a:endParaRPr lang="en-GB"/>
        </a:p>
      </dgm:t>
    </dgm:pt>
    <dgm:pt modelId="{9FB3FDBF-D9DC-4FC3-96AF-F4C0493ACED9}">
      <dgm:prSet phldrT="[Text]"/>
      <dgm:spPr/>
      <dgm:t>
        <a:bodyPr/>
        <a:lstStyle/>
        <a:p>
          <a:r>
            <a:rPr lang="en-GB" noProof="0">
              <a:solidFill>
                <a:schemeClr val="tx1"/>
              </a:solidFill>
            </a:rPr>
            <a:t>Soluciones innovadoras y sostenibles</a:t>
          </a:r>
          <a:endParaRPr lang="en-GB" noProof="0" dirty="0">
            <a:solidFill>
              <a:schemeClr val="tx1"/>
            </a:solidFill>
          </a:endParaRPr>
        </a:p>
      </dgm:t>
    </dgm:pt>
    <dgm:pt modelId="{0796CA22-70FC-4002-9E25-FCFD41DD98F5}" type="parTrans" cxnId="{2C6BA21F-E2DC-4B06-B169-1AE6881C7738}">
      <dgm:prSet/>
      <dgm:spPr>
        <a:ln>
          <a:solidFill>
            <a:schemeClr val="bg1"/>
          </a:solidFill>
        </a:ln>
      </dgm:spPr>
      <dgm:t>
        <a:bodyPr/>
        <a:lstStyle/>
        <a:p>
          <a:endParaRPr lang="en-GB"/>
        </a:p>
      </dgm:t>
    </dgm:pt>
    <dgm:pt modelId="{BFC5619B-A8A1-4F2F-9F8B-BB6899959C92}" type="sibTrans" cxnId="{2C6BA21F-E2DC-4B06-B169-1AE6881C7738}">
      <dgm:prSet/>
      <dgm:spPr/>
      <dgm:t>
        <a:bodyPr/>
        <a:lstStyle/>
        <a:p>
          <a:endParaRPr lang="en-GB"/>
        </a:p>
      </dgm:t>
    </dgm:pt>
    <dgm:pt modelId="{EA05009A-E866-4E59-B47A-3D1492B358FF}" type="pres">
      <dgm:prSet presAssocID="{6FBC0859-DCA9-4696-BD15-AC640B60DC5E}" presName="Name0" presStyleCnt="0">
        <dgm:presLayoutVars>
          <dgm:chMax val="1"/>
          <dgm:chPref val="1"/>
          <dgm:dir/>
          <dgm:animOne val="branch"/>
          <dgm:animLvl val="lvl"/>
        </dgm:presLayoutVars>
      </dgm:prSet>
      <dgm:spPr/>
    </dgm:pt>
    <dgm:pt modelId="{A8ED6A6B-5183-4065-A824-B9CC8291E0FC}" type="pres">
      <dgm:prSet presAssocID="{D5D90140-FF27-4908-B662-B5E903DDDFC0}" presName="singleCycle" presStyleCnt="0"/>
      <dgm:spPr/>
    </dgm:pt>
    <dgm:pt modelId="{71832323-29C2-4027-8AD5-0376CDC28B7A}" type="pres">
      <dgm:prSet presAssocID="{D5D90140-FF27-4908-B662-B5E903DDDFC0}" presName="singleCenter" presStyleLbl="node1" presStyleIdx="0" presStyleCnt="4" custScaleX="129659" custLinFactNeighborX="1181" custLinFactNeighborY="-11063">
        <dgm:presLayoutVars>
          <dgm:chMax val="7"/>
          <dgm:chPref val="7"/>
        </dgm:presLayoutVars>
      </dgm:prSet>
      <dgm:spPr/>
    </dgm:pt>
    <dgm:pt modelId="{165B64EC-05B1-4468-A367-0E47E2036090}" type="pres">
      <dgm:prSet presAssocID="{7D0B1795-E756-49AC-BC31-FC7B4B5D3899}" presName="Name56" presStyleLbl="parChTrans1D2" presStyleIdx="0" presStyleCnt="3"/>
      <dgm:spPr/>
    </dgm:pt>
    <dgm:pt modelId="{BF2E3E4D-2F6D-477D-B652-0D76D47A8559}" type="pres">
      <dgm:prSet presAssocID="{8272FAC1-34F9-45AE-8CAF-A560E0E34605}" presName="text0" presStyleLbl="node1" presStyleIdx="1" presStyleCnt="4" custScaleX="280650" custScaleY="118006" custRadScaleRad="104801" custRadScaleInc="4404">
        <dgm:presLayoutVars>
          <dgm:bulletEnabled val="1"/>
        </dgm:presLayoutVars>
      </dgm:prSet>
      <dgm:spPr/>
    </dgm:pt>
    <dgm:pt modelId="{D6A48497-253E-4C33-8C41-40B01F55D5E0}" type="pres">
      <dgm:prSet presAssocID="{C860592E-5BA2-4D2B-BA81-75C62A33A329}" presName="Name56" presStyleLbl="parChTrans1D2" presStyleIdx="1" presStyleCnt="3"/>
      <dgm:spPr/>
    </dgm:pt>
    <dgm:pt modelId="{18D075E9-E2E8-4008-B1A2-0EA3D6915024}" type="pres">
      <dgm:prSet presAssocID="{3C91C1B4-4ADD-4560-9082-568D0FB1724F}" presName="text0" presStyleLbl="node1" presStyleIdx="2" presStyleCnt="4" custScaleX="233836" custScaleY="136147">
        <dgm:presLayoutVars>
          <dgm:bulletEnabled val="1"/>
        </dgm:presLayoutVars>
      </dgm:prSet>
      <dgm:spPr/>
    </dgm:pt>
    <dgm:pt modelId="{326BF5E5-B62A-4AB4-9E98-688427112BF8}" type="pres">
      <dgm:prSet presAssocID="{0796CA22-70FC-4002-9E25-FCFD41DD98F5}" presName="Name56" presStyleLbl="parChTrans1D2" presStyleIdx="2" presStyleCnt="3"/>
      <dgm:spPr/>
    </dgm:pt>
    <dgm:pt modelId="{1BF8DECA-88DD-4A10-A8C0-7B55C00D9C46}" type="pres">
      <dgm:prSet presAssocID="{9FB3FDBF-D9DC-4FC3-96AF-F4C0493ACED9}" presName="text0" presStyleLbl="node1" presStyleIdx="3" presStyleCnt="4" custScaleX="253071" custScaleY="135660">
        <dgm:presLayoutVars>
          <dgm:bulletEnabled val="1"/>
        </dgm:presLayoutVars>
      </dgm:prSet>
      <dgm:spPr/>
    </dgm:pt>
  </dgm:ptLst>
  <dgm:cxnLst>
    <dgm:cxn modelId="{2C6BA21F-E2DC-4B06-B169-1AE6881C7738}" srcId="{D5D90140-FF27-4908-B662-B5E903DDDFC0}" destId="{9FB3FDBF-D9DC-4FC3-96AF-F4C0493ACED9}" srcOrd="2" destOrd="0" parTransId="{0796CA22-70FC-4002-9E25-FCFD41DD98F5}" sibTransId="{BFC5619B-A8A1-4F2F-9F8B-BB6899959C92}"/>
    <dgm:cxn modelId="{B8338237-BEBE-42E5-9178-BA5CDA4889D0}" srcId="{D5D90140-FF27-4908-B662-B5E903DDDFC0}" destId="{8272FAC1-34F9-45AE-8CAF-A560E0E34605}" srcOrd="0" destOrd="0" parTransId="{7D0B1795-E756-49AC-BC31-FC7B4B5D3899}" sibTransId="{9756E576-3988-4B80-8FCF-3FB408C78F41}"/>
    <dgm:cxn modelId="{FE4D8F42-E35C-4299-AD60-6ED5B967FBA7}" type="presOf" srcId="{7D0B1795-E756-49AC-BC31-FC7B4B5D3899}" destId="{165B64EC-05B1-4468-A367-0E47E2036090}" srcOrd="0" destOrd="0" presId="urn:microsoft.com/office/officeart/2008/layout/RadialCluster"/>
    <dgm:cxn modelId="{40BEAD66-95F3-4700-986A-B4A0900B615D}" type="presOf" srcId="{3C91C1B4-4ADD-4560-9082-568D0FB1724F}" destId="{18D075E9-E2E8-4008-B1A2-0EA3D6915024}" srcOrd="0" destOrd="0" presId="urn:microsoft.com/office/officeart/2008/layout/RadialCluster"/>
    <dgm:cxn modelId="{7C95D946-A29B-4062-8BCF-1CD6942111BB}" srcId="{6FBC0859-DCA9-4696-BD15-AC640B60DC5E}" destId="{D5D90140-FF27-4908-B662-B5E903DDDFC0}" srcOrd="0" destOrd="0" parTransId="{3269E6B9-2B36-4312-B0C9-D1DFB4F877AA}" sibTransId="{F18283AD-19C0-46A6-A07B-83E421171111}"/>
    <dgm:cxn modelId="{0769EB50-5DF3-4070-BDAD-A9BAB8CA4B52}" srcId="{D5D90140-FF27-4908-B662-B5E903DDDFC0}" destId="{3C91C1B4-4ADD-4560-9082-568D0FB1724F}" srcOrd="1" destOrd="0" parTransId="{C860592E-5BA2-4D2B-BA81-75C62A33A329}" sibTransId="{80F655E6-A47A-42CE-9A22-5B213B17B637}"/>
    <dgm:cxn modelId="{5C3B3957-6735-4AAC-B422-F72A0D63A4BC}" type="presOf" srcId="{9FB3FDBF-D9DC-4FC3-96AF-F4C0493ACED9}" destId="{1BF8DECA-88DD-4A10-A8C0-7B55C00D9C46}" srcOrd="0" destOrd="0" presId="urn:microsoft.com/office/officeart/2008/layout/RadialCluster"/>
    <dgm:cxn modelId="{EFCCBDA3-0122-4615-9B5F-4E903FE65D44}" type="presOf" srcId="{D5D90140-FF27-4908-B662-B5E903DDDFC0}" destId="{71832323-29C2-4027-8AD5-0376CDC28B7A}" srcOrd="0" destOrd="0" presId="urn:microsoft.com/office/officeart/2008/layout/RadialCluster"/>
    <dgm:cxn modelId="{266F79A7-3A3D-4E34-97C8-F09AD4541AB0}" type="presOf" srcId="{8272FAC1-34F9-45AE-8CAF-A560E0E34605}" destId="{BF2E3E4D-2F6D-477D-B652-0D76D47A8559}" srcOrd="0" destOrd="0" presId="urn:microsoft.com/office/officeart/2008/layout/RadialCluster"/>
    <dgm:cxn modelId="{6EDF99B5-E016-48AA-92DA-FC4B9A30DA6A}" type="presOf" srcId="{C860592E-5BA2-4D2B-BA81-75C62A33A329}" destId="{D6A48497-253E-4C33-8C41-40B01F55D5E0}" srcOrd="0" destOrd="0" presId="urn:microsoft.com/office/officeart/2008/layout/RadialCluster"/>
    <dgm:cxn modelId="{C42D7AB7-9CEA-4EBE-A740-14C85EB113BE}" type="presOf" srcId="{0796CA22-70FC-4002-9E25-FCFD41DD98F5}" destId="{326BF5E5-B62A-4AB4-9E98-688427112BF8}" srcOrd="0" destOrd="0" presId="urn:microsoft.com/office/officeart/2008/layout/RadialCluster"/>
    <dgm:cxn modelId="{A58259FB-FCE4-4C77-A0B3-B567CCAEC3BD}" type="presOf" srcId="{6FBC0859-DCA9-4696-BD15-AC640B60DC5E}" destId="{EA05009A-E866-4E59-B47A-3D1492B358FF}" srcOrd="0" destOrd="0" presId="urn:microsoft.com/office/officeart/2008/layout/RadialCluster"/>
    <dgm:cxn modelId="{8EA75F1B-D732-4C34-AC4E-6D8D8C1C6CFF}" type="presParOf" srcId="{EA05009A-E866-4E59-B47A-3D1492B358FF}" destId="{A8ED6A6B-5183-4065-A824-B9CC8291E0FC}" srcOrd="0" destOrd="0" presId="urn:microsoft.com/office/officeart/2008/layout/RadialCluster"/>
    <dgm:cxn modelId="{0976D7D0-6A32-451E-A2D1-36E5E1B44C91}" type="presParOf" srcId="{A8ED6A6B-5183-4065-A824-B9CC8291E0FC}" destId="{71832323-29C2-4027-8AD5-0376CDC28B7A}" srcOrd="0" destOrd="0" presId="urn:microsoft.com/office/officeart/2008/layout/RadialCluster"/>
    <dgm:cxn modelId="{CB0DC8B3-EA56-433F-BE30-6D3DE0299C24}" type="presParOf" srcId="{A8ED6A6B-5183-4065-A824-B9CC8291E0FC}" destId="{165B64EC-05B1-4468-A367-0E47E2036090}" srcOrd="1" destOrd="0" presId="urn:microsoft.com/office/officeart/2008/layout/RadialCluster"/>
    <dgm:cxn modelId="{AB84C683-E7E6-4548-816E-F591842B2F5F}" type="presParOf" srcId="{A8ED6A6B-5183-4065-A824-B9CC8291E0FC}" destId="{BF2E3E4D-2F6D-477D-B652-0D76D47A8559}" srcOrd="2" destOrd="0" presId="urn:microsoft.com/office/officeart/2008/layout/RadialCluster"/>
    <dgm:cxn modelId="{2DE3F4D2-0321-446F-A5F0-C348A769A10E}" type="presParOf" srcId="{A8ED6A6B-5183-4065-A824-B9CC8291E0FC}" destId="{D6A48497-253E-4C33-8C41-40B01F55D5E0}" srcOrd="3" destOrd="0" presId="urn:microsoft.com/office/officeart/2008/layout/RadialCluster"/>
    <dgm:cxn modelId="{0848229D-57B2-4223-97EA-11FA03A936FB}" type="presParOf" srcId="{A8ED6A6B-5183-4065-A824-B9CC8291E0FC}" destId="{18D075E9-E2E8-4008-B1A2-0EA3D6915024}" srcOrd="4" destOrd="0" presId="urn:microsoft.com/office/officeart/2008/layout/RadialCluster"/>
    <dgm:cxn modelId="{9566C495-4EF3-4376-9DD7-9E0A957FA916}" type="presParOf" srcId="{A8ED6A6B-5183-4065-A824-B9CC8291E0FC}" destId="{326BF5E5-B62A-4AB4-9E98-688427112BF8}" srcOrd="5" destOrd="0" presId="urn:microsoft.com/office/officeart/2008/layout/RadialCluster"/>
    <dgm:cxn modelId="{52D0F279-468F-4E0D-935E-C29BE1346D23}" type="presParOf" srcId="{A8ED6A6B-5183-4065-A824-B9CC8291E0FC}" destId="{1BF8DECA-88DD-4A10-A8C0-7B55C00D9C46}" srcOrd="6" destOrd="0" presId="urn:microsoft.com/office/officeart/2008/layout/RadialCluster"/>
  </dgm:cxnLst>
  <dgm:bg>
    <a:solidFill>
      <a:schemeClr val="accent1">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A37D0F-0A01-427C-806C-3BDE0C554716}"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s-ES"/>
        </a:p>
      </dgm:t>
    </dgm:pt>
    <dgm:pt modelId="{7991A607-7466-4457-87C8-C0CA40315A23}">
      <dgm:prSet phldrT="[Texto]" custT="1"/>
      <dgm:spPr/>
      <dgm:t>
        <a:bodyPr/>
        <a:lstStyle/>
        <a:p>
          <a:r>
            <a:rPr lang="en-US" sz="1300" noProof="0"/>
            <a:t>Unidad </a:t>
          </a:r>
          <a:r>
            <a:rPr lang="en-US" sz="1300" noProof="0" dirty="0"/>
            <a:t>1</a:t>
          </a:r>
        </a:p>
      </dgm:t>
    </dgm:pt>
    <dgm:pt modelId="{A4499F8F-8C98-4F22-9390-38711BCBAAE2}" type="parTrans" cxnId="{699FF731-067A-414C-87FE-CB60620F8569}">
      <dgm:prSet/>
      <dgm:spPr/>
      <dgm:t>
        <a:bodyPr/>
        <a:lstStyle/>
        <a:p>
          <a:endParaRPr lang="es-ES" sz="1300"/>
        </a:p>
      </dgm:t>
    </dgm:pt>
    <dgm:pt modelId="{C29B2F6D-2BFD-4ACD-96BB-CE9968F61031}" type="sibTrans" cxnId="{699FF731-067A-414C-87FE-CB60620F8569}">
      <dgm:prSet/>
      <dgm:spPr/>
      <dgm:t>
        <a:bodyPr/>
        <a:lstStyle/>
        <a:p>
          <a:endParaRPr lang="es-ES" sz="1300"/>
        </a:p>
      </dgm:t>
    </dgm:pt>
    <dgm:pt modelId="{70ED07A8-1925-4E2A-A3F7-588056F8DA59}">
      <dgm:prSet phldrT="[Texto]" custT="1"/>
      <dgm:spPr/>
      <dgm:t>
        <a:bodyPr/>
        <a:lstStyle/>
        <a:p>
          <a:pPr algn="just"/>
          <a:r>
            <a:rPr lang="es-ES" sz="1400"/>
            <a:t>Ser sostenible en los negocios significa hacer negocios sin afectar negativamente al medio ambiente, la sociedad, la comunidad y la economía.</a:t>
          </a:r>
          <a:endParaRPr lang="en-US" sz="1400" noProof="0" dirty="0">
            <a:solidFill>
              <a:srgbClr val="404040"/>
            </a:solidFill>
          </a:endParaRPr>
        </a:p>
      </dgm:t>
    </dgm:pt>
    <dgm:pt modelId="{BA2AA8D9-8A0B-4C44-AC4A-E229D520682F}" type="parTrans" cxnId="{27E4206D-420D-4A44-8E3D-381C32007183}">
      <dgm:prSet/>
      <dgm:spPr/>
      <dgm:t>
        <a:bodyPr/>
        <a:lstStyle/>
        <a:p>
          <a:endParaRPr lang="es-ES" sz="1300"/>
        </a:p>
      </dgm:t>
    </dgm:pt>
    <dgm:pt modelId="{358BC604-4285-4A45-AB42-ABED8F39E3D2}" type="sibTrans" cxnId="{27E4206D-420D-4A44-8E3D-381C32007183}">
      <dgm:prSet/>
      <dgm:spPr/>
      <dgm:t>
        <a:bodyPr/>
        <a:lstStyle/>
        <a:p>
          <a:endParaRPr lang="es-ES" sz="1300"/>
        </a:p>
      </dgm:t>
    </dgm:pt>
    <dgm:pt modelId="{929949F9-6708-4738-9713-C14A3F26FEC8}">
      <dgm:prSet phldrT="[Texto]" custT="1"/>
      <dgm:spPr/>
      <dgm:t>
        <a:bodyPr/>
        <a:lstStyle/>
        <a:p>
          <a:r>
            <a:rPr lang="en-US" sz="1300" noProof="0"/>
            <a:t>Unidad </a:t>
          </a:r>
          <a:r>
            <a:rPr lang="en-US" sz="1300" noProof="0" dirty="0"/>
            <a:t>2</a:t>
          </a:r>
        </a:p>
      </dgm:t>
    </dgm:pt>
    <dgm:pt modelId="{0F7E1A38-7E70-42A4-AF68-F54EB88D3B4D}" type="parTrans" cxnId="{8AA7AEF0-2C43-4D1F-9795-3D7C3DEEEFE8}">
      <dgm:prSet/>
      <dgm:spPr/>
      <dgm:t>
        <a:bodyPr/>
        <a:lstStyle/>
        <a:p>
          <a:endParaRPr lang="es-ES" sz="1300"/>
        </a:p>
      </dgm:t>
    </dgm:pt>
    <dgm:pt modelId="{ADF06A4A-9857-42CF-BDD4-187E89F55B3D}" type="sibTrans" cxnId="{8AA7AEF0-2C43-4D1F-9795-3D7C3DEEEFE8}">
      <dgm:prSet/>
      <dgm:spPr/>
      <dgm:t>
        <a:bodyPr/>
        <a:lstStyle/>
        <a:p>
          <a:endParaRPr lang="es-ES" sz="1300"/>
        </a:p>
      </dgm:t>
    </dgm:pt>
    <dgm:pt modelId="{8A584B21-BCB2-43BB-B64C-7B360D83A862}">
      <dgm:prSet phldrT="[Texto]" custT="1"/>
      <dgm:spPr/>
      <dgm:t>
        <a:bodyPr/>
        <a:lstStyle/>
        <a:p>
          <a:pPr algn="just"/>
          <a:r>
            <a:rPr lang="es-ES" sz="1400"/>
            <a:t>Las empresas sociales pueden operar en cualquier ámbito y generar beneficios como cualquier otra empresa; ¡la diferencia es cómo se usan los beneficios! Los beneficios se reinvierten y cumplen una clara misión social que repercute positivamente en la comunidad.</a:t>
          </a:r>
          <a:endParaRPr lang="en-US" sz="1400" noProof="0" dirty="0">
            <a:solidFill>
              <a:srgbClr val="404040"/>
            </a:solidFill>
          </a:endParaRPr>
        </a:p>
      </dgm:t>
    </dgm:pt>
    <dgm:pt modelId="{425E6093-9D9F-4D0D-AF39-692D3F01524A}" type="parTrans" cxnId="{FDC28727-7F33-4001-87F1-D5F76940E233}">
      <dgm:prSet/>
      <dgm:spPr/>
      <dgm:t>
        <a:bodyPr/>
        <a:lstStyle/>
        <a:p>
          <a:endParaRPr lang="es-ES" sz="1300"/>
        </a:p>
      </dgm:t>
    </dgm:pt>
    <dgm:pt modelId="{E714A1FB-4DC7-477F-B50F-618EF34C0C2D}" type="sibTrans" cxnId="{FDC28727-7F33-4001-87F1-D5F76940E233}">
      <dgm:prSet/>
      <dgm:spPr/>
      <dgm:t>
        <a:bodyPr/>
        <a:lstStyle/>
        <a:p>
          <a:endParaRPr lang="es-ES" sz="1300"/>
        </a:p>
      </dgm:t>
    </dgm:pt>
    <dgm:pt modelId="{34A61327-4E4D-443A-94A3-4D33A6D7D0E3}">
      <dgm:prSet phldrT="[Texto]" custT="1"/>
      <dgm:spPr/>
      <dgm:t>
        <a:bodyPr/>
        <a:lstStyle/>
        <a:p>
          <a:r>
            <a:rPr lang="en-US" sz="1300" noProof="0"/>
            <a:t>Unidad </a:t>
          </a:r>
          <a:r>
            <a:rPr lang="en-US" sz="1300" noProof="0" dirty="0"/>
            <a:t>3</a:t>
          </a:r>
        </a:p>
      </dgm:t>
    </dgm:pt>
    <dgm:pt modelId="{0665347B-7D2F-4FC9-8F56-11EF493E60CA}" type="parTrans" cxnId="{0E3B2469-9480-4EB9-BE55-3DADE7F10448}">
      <dgm:prSet/>
      <dgm:spPr/>
      <dgm:t>
        <a:bodyPr/>
        <a:lstStyle/>
        <a:p>
          <a:endParaRPr lang="es-ES" sz="1300"/>
        </a:p>
      </dgm:t>
    </dgm:pt>
    <dgm:pt modelId="{3D975020-5312-4030-8AA0-75C64DC3CF4E}" type="sibTrans" cxnId="{0E3B2469-9480-4EB9-BE55-3DADE7F10448}">
      <dgm:prSet/>
      <dgm:spPr/>
      <dgm:t>
        <a:bodyPr/>
        <a:lstStyle/>
        <a:p>
          <a:endParaRPr lang="es-ES" sz="1300"/>
        </a:p>
      </dgm:t>
    </dgm:pt>
    <dgm:pt modelId="{70B3BB73-755C-4FB7-9365-2CA8C05F6DBE}">
      <dgm:prSet phldrT="[Texto]" custT="1"/>
      <dgm:spPr/>
      <dgm:t>
        <a:bodyPr/>
        <a:lstStyle/>
        <a:p>
          <a:pPr algn="just"/>
          <a:r>
            <a:rPr lang="es-ES" sz="1400"/>
            <a:t>El emprendimiento verde trabaja para eliminar el impacto negativo sobre el medio ambiente reduciendo las emisiones de gases de efecto invernadero y la generación de residuos; aumentando la eficiencia energética y las inversiones en recursos energéticos renovables; protegiendo los ecosistemas naturales y fabricando productos respetuosos con el medio ambiente.</a:t>
          </a:r>
          <a:endParaRPr lang="en-US" sz="1400" noProof="0" dirty="0">
            <a:solidFill>
              <a:srgbClr val="404040"/>
            </a:solidFill>
          </a:endParaRPr>
        </a:p>
      </dgm:t>
    </dgm:pt>
    <dgm:pt modelId="{6A957AE3-DB95-46DC-BEBA-284EA4FD37FD}" type="parTrans" cxnId="{161FFABF-BCBE-4DE8-A77B-72EAA0E776D9}">
      <dgm:prSet/>
      <dgm:spPr/>
      <dgm:t>
        <a:bodyPr/>
        <a:lstStyle/>
        <a:p>
          <a:endParaRPr lang="es-ES" sz="1300"/>
        </a:p>
      </dgm:t>
    </dgm:pt>
    <dgm:pt modelId="{8435039D-A6D3-4E9E-AB8B-A8429F8247C4}" type="sibTrans" cxnId="{161FFABF-BCBE-4DE8-A77B-72EAA0E776D9}">
      <dgm:prSet/>
      <dgm:spPr/>
      <dgm:t>
        <a:bodyPr/>
        <a:lstStyle/>
        <a:p>
          <a:endParaRPr lang="es-ES" sz="1300"/>
        </a:p>
      </dgm:t>
    </dgm:pt>
    <dgm:pt modelId="{800FE0C2-01F7-427F-A825-929C12A6470E}">
      <dgm:prSet custT="1"/>
      <dgm:spPr/>
      <dgm:t>
        <a:bodyPr/>
        <a:lstStyle/>
        <a:p>
          <a:pPr>
            <a:buFont typeface="Symbol" panose="05050102010706020507" pitchFamily="18" charset="2"/>
            <a:buChar char=""/>
          </a:pPr>
          <a:r>
            <a:rPr lang="es-ES" sz="1400"/>
            <a:t>El enfoque sostenible puede aplicarse mediante implicaciones operativas relativas a componentes como la eficiencia energética, la gestión de la cadena de suministro, la gestión de residuos, la contratación sostenible y el compromiso con la comunidad.</a:t>
          </a:r>
          <a:endParaRPr lang="en-GB" sz="1400"/>
        </a:p>
      </dgm:t>
    </dgm:pt>
    <dgm:pt modelId="{834E135E-0482-4B6B-9312-D39A73E2E2B1}" type="parTrans" cxnId="{0A66135A-D8A7-497A-B954-AB2006EABEB3}">
      <dgm:prSet/>
      <dgm:spPr/>
      <dgm:t>
        <a:bodyPr/>
        <a:lstStyle/>
        <a:p>
          <a:endParaRPr lang="en-GB"/>
        </a:p>
      </dgm:t>
    </dgm:pt>
    <dgm:pt modelId="{4CC05181-7BB4-4FA3-9D5C-03686C5DC2A0}" type="sibTrans" cxnId="{0A66135A-D8A7-497A-B954-AB2006EABEB3}">
      <dgm:prSet/>
      <dgm:spPr/>
      <dgm:t>
        <a:bodyPr/>
        <a:lstStyle/>
        <a:p>
          <a:endParaRPr lang="en-GB"/>
        </a:p>
      </dgm:t>
    </dgm:pt>
    <dgm:pt modelId="{4AAD5293-4CC2-4BB1-97AF-3A023F72F621}">
      <dgm:prSet custT="1"/>
      <dgm:spPr/>
      <dgm:t>
        <a:bodyPr/>
        <a:lstStyle/>
        <a:p>
          <a:pPr>
            <a:buFont typeface="Symbol" panose="05050102010706020507" pitchFamily="18" charset="2"/>
            <a:buChar char=""/>
          </a:pPr>
          <a:r>
            <a:rPr lang="es-ES" sz="1400"/>
            <a:t>Se crea un valor añadido significativo de la empresa social mediante la aplicación del cambio social.</a:t>
          </a:r>
          <a:endParaRPr lang="en-GB" sz="1400"/>
        </a:p>
      </dgm:t>
    </dgm:pt>
    <dgm:pt modelId="{F6EF07F9-12A1-44E7-92C6-EC6CA08EB7AC}" type="parTrans" cxnId="{17C2CC88-179D-46BF-B8D9-6D8941DF43BF}">
      <dgm:prSet/>
      <dgm:spPr/>
      <dgm:t>
        <a:bodyPr/>
        <a:lstStyle/>
        <a:p>
          <a:endParaRPr lang="en-GB"/>
        </a:p>
      </dgm:t>
    </dgm:pt>
    <dgm:pt modelId="{33794B75-F99F-43A6-8ECC-D9962E5980E0}" type="sibTrans" cxnId="{17C2CC88-179D-46BF-B8D9-6D8941DF43BF}">
      <dgm:prSet/>
      <dgm:spPr/>
      <dgm:t>
        <a:bodyPr/>
        <a:lstStyle/>
        <a:p>
          <a:endParaRPr lang="en-GB"/>
        </a:p>
      </dgm:t>
    </dgm:pt>
    <dgm:pt modelId="{B230AA96-E47C-4694-89DA-DF4E82356631}">
      <dgm:prSet custT="1"/>
      <dgm:spPr/>
      <dgm:t>
        <a:bodyPr/>
        <a:lstStyle/>
        <a:p>
          <a:pPr>
            <a:buFont typeface="Symbol" panose="05050102010706020507" pitchFamily="18" charset="2"/>
            <a:buChar char=""/>
          </a:pPr>
          <a:r>
            <a:rPr lang="es-ES" sz="1400"/>
            <a:t>El emprendimiento ecológico debe inspirarse en los ecosistemas naturales.</a:t>
          </a:r>
          <a:endParaRPr lang="en-GB" sz="1400"/>
        </a:p>
      </dgm:t>
    </dgm:pt>
    <dgm:pt modelId="{18950983-15AF-4003-89ED-4E46580E167A}" type="parTrans" cxnId="{C8F8E01E-8FBC-4F0D-9FBE-9C24D01B43DF}">
      <dgm:prSet/>
      <dgm:spPr/>
      <dgm:t>
        <a:bodyPr/>
        <a:lstStyle/>
        <a:p>
          <a:endParaRPr lang="en-GB"/>
        </a:p>
      </dgm:t>
    </dgm:pt>
    <dgm:pt modelId="{9A15B22A-BE65-419B-B862-EF1090A862C4}" type="sibTrans" cxnId="{C8F8E01E-8FBC-4F0D-9FBE-9C24D01B43DF}">
      <dgm:prSet/>
      <dgm:spPr/>
      <dgm:t>
        <a:bodyPr/>
        <a:lstStyle/>
        <a:p>
          <a:endParaRPr lang="en-GB"/>
        </a:p>
      </dgm:t>
    </dgm:pt>
    <dgm:pt modelId="{7C84B27D-1AB4-497B-81DB-E6313FD1C968}">
      <dgm:prSet custT="1"/>
      <dgm:spPr/>
      <dgm:t>
        <a:bodyPr/>
        <a:lstStyle/>
        <a:p>
          <a:pPr>
            <a:buFont typeface="Symbol" panose="05050102010706020507" pitchFamily="18" charset="2"/>
            <a:buChar char=""/>
          </a:pPr>
          <a:r>
            <a:rPr lang="es-ES" sz="1400"/>
            <a:t>El emprendimiento verde representa una enorme oportunidad de negocio para el mundo descarbonizado de aquí a 2050.</a:t>
          </a:r>
          <a:endParaRPr lang="en-GB" sz="1400"/>
        </a:p>
      </dgm:t>
    </dgm:pt>
    <dgm:pt modelId="{A00E645A-A734-41B6-A7ED-868ECB141710}" type="parTrans" cxnId="{95B70953-C3EC-40D5-8867-FE0716EB4FEF}">
      <dgm:prSet/>
      <dgm:spPr/>
      <dgm:t>
        <a:bodyPr/>
        <a:lstStyle/>
        <a:p>
          <a:endParaRPr lang="en-GB"/>
        </a:p>
      </dgm:t>
    </dgm:pt>
    <dgm:pt modelId="{361CA73E-D1D0-49C3-905A-F7CF26AE67A2}" type="sibTrans" cxnId="{95B70953-C3EC-40D5-8867-FE0716EB4FEF}">
      <dgm:prSet/>
      <dgm:spPr/>
      <dgm:t>
        <a:bodyPr/>
        <a:lstStyle/>
        <a:p>
          <a:endParaRPr lang="en-GB"/>
        </a:p>
      </dgm:t>
    </dgm:pt>
    <dgm:pt modelId="{49FEBA6B-54F1-40C1-9288-0F2AB2649D67}" type="pres">
      <dgm:prSet presAssocID="{73A37D0F-0A01-427C-806C-3BDE0C554716}" presName="linearFlow" presStyleCnt="0">
        <dgm:presLayoutVars>
          <dgm:dir/>
          <dgm:animLvl val="lvl"/>
          <dgm:resizeHandles val="exact"/>
        </dgm:presLayoutVars>
      </dgm:prSet>
      <dgm:spPr/>
    </dgm:pt>
    <dgm:pt modelId="{207EC565-6A5E-42E7-ADB2-07069A95658F}" type="pres">
      <dgm:prSet presAssocID="{7991A607-7466-4457-87C8-C0CA40315A23}" presName="composite" presStyleCnt="0"/>
      <dgm:spPr/>
    </dgm:pt>
    <dgm:pt modelId="{372C945C-259A-4409-A878-2163FB9FB9E1}" type="pres">
      <dgm:prSet presAssocID="{7991A607-7466-4457-87C8-C0CA40315A23}" presName="parentText" presStyleLbl="alignNode1" presStyleIdx="0" presStyleCnt="3">
        <dgm:presLayoutVars>
          <dgm:chMax val="1"/>
          <dgm:bulletEnabled val="1"/>
        </dgm:presLayoutVars>
      </dgm:prSet>
      <dgm:spPr/>
    </dgm:pt>
    <dgm:pt modelId="{61BF64C8-B481-4665-A533-2C338B5FE312}" type="pres">
      <dgm:prSet presAssocID="{7991A607-7466-4457-87C8-C0CA40315A23}" presName="descendantText" presStyleLbl="alignAcc1" presStyleIdx="0" presStyleCnt="3" custScaleY="131167">
        <dgm:presLayoutVars>
          <dgm:bulletEnabled val="1"/>
        </dgm:presLayoutVars>
      </dgm:prSet>
      <dgm:spPr/>
    </dgm:pt>
    <dgm:pt modelId="{8D0C9BC5-5A25-46DB-B3A1-99F5F9B1E4EB}" type="pres">
      <dgm:prSet presAssocID="{C29B2F6D-2BFD-4ACD-96BB-CE9968F61031}" presName="sp" presStyleCnt="0"/>
      <dgm:spPr/>
    </dgm:pt>
    <dgm:pt modelId="{0C4CA8CF-FA47-4E25-A8FB-B020A38E2677}" type="pres">
      <dgm:prSet presAssocID="{929949F9-6708-4738-9713-C14A3F26FEC8}" presName="composite" presStyleCnt="0"/>
      <dgm:spPr/>
    </dgm:pt>
    <dgm:pt modelId="{8B8D4138-9F8B-48F9-ADD4-2E3053B5D64B}" type="pres">
      <dgm:prSet presAssocID="{929949F9-6708-4738-9713-C14A3F26FEC8}" presName="parentText" presStyleLbl="alignNode1" presStyleIdx="1" presStyleCnt="3">
        <dgm:presLayoutVars>
          <dgm:chMax val="1"/>
          <dgm:bulletEnabled val="1"/>
        </dgm:presLayoutVars>
      </dgm:prSet>
      <dgm:spPr/>
    </dgm:pt>
    <dgm:pt modelId="{EE001D36-7EA7-40EA-B3F8-70F5116F2BEF}" type="pres">
      <dgm:prSet presAssocID="{929949F9-6708-4738-9713-C14A3F26FEC8}" presName="descendantText" presStyleLbl="alignAcc1" presStyleIdx="1" presStyleCnt="3">
        <dgm:presLayoutVars>
          <dgm:bulletEnabled val="1"/>
        </dgm:presLayoutVars>
      </dgm:prSet>
      <dgm:spPr/>
    </dgm:pt>
    <dgm:pt modelId="{11FB023F-A33F-48E9-B9C6-E54DC70040CD}" type="pres">
      <dgm:prSet presAssocID="{ADF06A4A-9857-42CF-BDD4-187E89F55B3D}" presName="sp" presStyleCnt="0"/>
      <dgm:spPr/>
    </dgm:pt>
    <dgm:pt modelId="{43DBC3F6-492D-4C2A-A252-4FEAED53631A}" type="pres">
      <dgm:prSet presAssocID="{34A61327-4E4D-443A-94A3-4D33A6D7D0E3}" presName="composite" presStyleCnt="0"/>
      <dgm:spPr/>
    </dgm:pt>
    <dgm:pt modelId="{70F5F141-B73D-4673-BBE8-3D931F4008F2}" type="pres">
      <dgm:prSet presAssocID="{34A61327-4E4D-443A-94A3-4D33A6D7D0E3}" presName="parentText" presStyleLbl="alignNode1" presStyleIdx="2" presStyleCnt="3">
        <dgm:presLayoutVars>
          <dgm:chMax val="1"/>
          <dgm:bulletEnabled val="1"/>
        </dgm:presLayoutVars>
      </dgm:prSet>
      <dgm:spPr/>
    </dgm:pt>
    <dgm:pt modelId="{E4B98815-6EE4-43A6-9D35-F25F57806168}" type="pres">
      <dgm:prSet presAssocID="{34A61327-4E4D-443A-94A3-4D33A6D7D0E3}" presName="descendantText" presStyleLbl="alignAcc1" presStyleIdx="2" presStyleCnt="3" custScaleY="161270">
        <dgm:presLayoutVars>
          <dgm:bulletEnabled val="1"/>
        </dgm:presLayoutVars>
      </dgm:prSet>
      <dgm:spPr/>
    </dgm:pt>
  </dgm:ptLst>
  <dgm:cxnLst>
    <dgm:cxn modelId="{C8F8E01E-8FBC-4F0D-9FBE-9C24D01B43DF}" srcId="{34A61327-4E4D-443A-94A3-4D33A6D7D0E3}" destId="{B230AA96-E47C-4694-89DA-DF4E82356631}" srcOrd="1" destOrd="0" parTransId="{18950983-15AF-4003-89ED-4E46580E167A}" sibTransId="{9A15B22A-BE65-419B-B862-EF1090A862C4}"/>
    <dgm:cxn modelId="{FDC28727-7F33-4001-87F1-D5F76940E233}" srcId="{929949F9-6708-4738-9713-C14A3F26FEC8}" destId="{8A584B21-BCB2-43BB-B64C-7B360D83A862}" srcOrd="0" destOrd="0" parTransId="{425E6093-9D9F-4D0D-AF39-692D3F01524A}" sibTransId="{E714A1FB-4DC7-477F-B50F-618EF34C0C2D}"/>
    <dgm:cxn modelId="{699FF731-067A-414C-87FE-CB60620F8569}" srcId="{73A37D0F-0A01-427C-806C-3BDE0C554716}" destId="{7991A607-7466-4457-87C8-C0CA40315A23}" srcOrd="0" destOrd="0" parTransId="{A4499F8F-8C98-4F22-9390-38711BCBAAE2}" sibTransId="{C29B2F6D-2BFD-4ACD-96BB-CE9968F61031}"/>
    <dgm:cxn modelId="{0E3B2469-9480-4EB9-BE55-3DADE7F10448}" srcId="{73A37D0F-0A01-427C-806C-3BDE0C554716}" destId="{34A61327-4E4D-443A-94A3-4D33A6D7D0E3}" srcOrd="2" destOrd="0" parTransId="{0665347B-7D2F-4FC9-8F56-11EF493E60CA}" sibTransId="{3D975020-5312-4030-8AA0-75C64DC3CF4E}"/>
    <dgm:cxn modelId="{27E4206D-420D-4A44-8E3D-381C32007183}" srcId="{7991A607-7466-4457-87C8-C0CA40315A23}" destId="{70ED07A8-1925-4E2A-A3F7-588056F8DA59}" srcOrd="0" destOrd="0" parTransId="{BA2AA8D9-8A0B-4C44-AC4A-E229D520682F}" sibTransId="{358BC604-4285-4A45-AB42-ABED8F39E3D2}"/>
    <dgm:cxn modelId="{E6577C6F-D826-42AD-A2FD-FDF3ECCBE723}" type="presOf" srcId="{4AAD5293-4CC2-4BB1-97AF-3A023F72F621}" destId="{EE001D36-7EA7-40EA-B3F8-70F5116F2BEF}" srcOrd="0" destOrd="1" presId="urn:microsoft.com/office/officeart/2005/8/layout/chevron2"/>
    <dgm:cxn modelId="{95B70953-C3EC-40D5-8867-FE0716EB4FEF}" srcId="{34A61327-4E4D-443A-94A3-4D33A6D7D0E3}" destId="{7C84B27D-1AB4-497B-81DB-E6313FD1C968}" srcOrd="2" destOrd="0" parTransId="{A00E645A-A734-41B6-A7ED-868ECB141710}" sibTransId="{361CA73E-D1D0-49C3-905A-F7CF26AE67A2}"/>
    <dgm:cxn modelId="{AD670B58-B3EC-4AAA-9548-8E67132A1022}" type="presOf" srcId="{73A37D0F-0A01-427C-806C-3BDE0C554716}" destId="{49FEBA6B-54F1-40C1-9288-0F2AB2649D67}" srcOrd="0" destOrd="0" presId="urn:microsoft.com/office/officeart/2005/8/layout/chevron2"/>
    <dgm:cxn modelId="{0A66135A-D8A7-497A-B954-AB2006EABEB3}" srcId="{7991A607-7466-4457-87C8-C0CA40315A23}" destId="{800FE0C2-01F7-427F-A825-929C12A6470E}" srcOrd="1" destOrd="0" parTransId="{834E135E-0482-4B6B-9312-D39A73E2E2B1}" sibTransId="{4CC05181-7BB4-4FA3-9D5C-03686C5DC2A0}"/>
    <dgm:cxn modelId="{30145381-78CD-45F1-A2C5-4FA86B038B2D}" type="presOf" srcId="{7991A607-7466-4457-87C8-C0CA40315A23}" destId="{372C945C-259A-4409-A878-2163FB9FB9E1}" srcOrd="0" destOrd="0" presId="urn:microsoft.com/office/officeart/2005/8/layout/chevron2"/>
    <dgm:cxn modelId="{17C2CC88-179D-46BF-B8D9-6D8941DF43BF}" srcId="{929949F9-6708-4738-9713-C14A3F26FEC8}" destId="{4AAD5293-4CC2-4BB1-97AF-3A023F72F621}" srcOrd="1" destOrd="0" parTransId="{F6EF07F9-12A1-44E7-92C6-EC6CA08EB7AC}" sibTransId="{33794B75-F99F-43A6-8ECC-D9962E5980E0}"/>
    <dgm:cxn modelId="{E73A069A-0E28-45A2-9FC7-A54F200C9D68}" type="presOf" srcId="{800FE0C2-01F7-427F-A825-929C12A6470E}" destId="{61BF64C8-B481-4665-A533-2C338B5FE312}" srcOrd="0" destOrd="1" presId="urn:microsoft.com/office/officeart/2005/8/layout/chevron2"/>
    <dgm:cxn modelId="{5F7634A8-F0F7-4878-A74D-52317EA83116}" type="presOf" srcId="{8A584B21-BCB2-43BB-B64C-7B360D83A862}" destId="{EE001D36-7EA7-40EA-B3F8-70F5116F2BEF}" srcOrd="0" destOrd="0" presId="urn:microsoft.com/office/officeart/2005/8/layout/chevron2"/>
    <dgm:cxn modelId="{CC5EE9BB-8B97-40EC-A28D-88215B8948DF}" type="presOf" srcId="{34A61327-4E4D-443A-94A3-4D33A6D7D0E3}" destId="{70F5F141-B73D-4673-BBE8-3D931F4008F2}" srcOrd="0" destOrd="0" presId="urn:microsoft.com/office/officeart/2005/8/layout/chevron2"/>
    <dgm:cxn modelId="{161FFABF-BCBE-4DE8-A77B-72EAA0E776D9}" srcId="{34A61327-4E4D-443A-94A3-4D33A6D7D0E3}" destId="{70B3BB73-755C-4FB7-9365-2CA8C05F6DBE}" srcOrd="0" destOrd="0" parTransId="{6A957AE3-DB95-46DC-BEBA-284EA4FD37FD}" sibTransId="{8435039D-A6D3-4E9E-AB8B-A8429F8247C4}"/>
    <dgm:cxn modelId="{602B11CA-F846-4D8B-92B3-0DBBF392E24A}" type="presOf" srcId="{929949F9-6708-4738-9713-C14A3F26FEC8}" destId="{8B8D4138-9F8B-48F9-ADD4-2E3053B5D64B}" srcOrd="0" destOrd="0" presId="urn:microsoft.com/office/officeart/2005/8/layout/chevron2"/>
    <dgm:cxn modelId="{41275DD9-5722-4299-9525-4C5C89345E46}" type="presOf" srcId="{B230AA96-E47C-4694-89DA-DF4E82356631}" destId="{E4B98815-6EE4-43A6-9D35-F25F57806168}" srcOrd="0" destOrd="1" presId="urn:microsoft.com/office/officeart/2005/8/layout/chevron2"/>
    <dgm:cxn modelId="{674CE9DB-53A3-47A6-AFC5-145795BC7E67}" type="presOf" srcId="{7C84B27D-1AB4-497B-81DB-E6313FD1C968}" destId="{E4B98815-6EE4-43A6-9D35-F25F57806168}" srcOrd="0" destOrd="2" presId="urn:microsoft.com/office/officeart/2005/8/layout/chevron2"/>
    <dgm:cxn modelId="{4BA320E8-2DF3-4E7E-B18B-659CEB6FD011}" type="presOf" srcId="{70B3BB73-755C-4FB7-9365-2CA8C05F6DBE}" destId="{E4B98815-6EE4-43A6-9D35-F25F57806168}" srcOrd="0" destOrd="0" presId="urn:microsoft.com/office/officeart/2005/8/layout/chevron2"/>
    <dgm:cxn modelId="{8AA7AEF0-2C43-4D1F-9795-3D7C3DEEEFE8}" srcId="{73A37D0F-0A01-427C-806C-3BDE0C554716}" destId="{929949F9-6708-4738-9713-C14A3F26FEC8}" srcOrd="1" destOrd="0" parTransId="{0F7E1A38-7E70-42A4-AF68-F54EB88D3B4D}" sibTransId="{ADF06A4A-9857-42CF-BDD4-187E89F55B3D}"/>
    <dgm:cxn modelId="{A78A66F7-08BB-42E0-B03F-F4DC4DD532B6}" type="presOf" srcId="{70ED07A8-1925-4E2A-A3F7-588056F8DA59}" destId="{61BF64C8-B481-4665-A533-2C338B5FE312}" srcOrd="0" destOrd="0" presId="urn:microsoft.com/office/officeart/2005/8/layout/chevron2"/>
    <dgm:cxn modelId="{09807F57-12DA-4D52-B57C-4BDD525106D8}" type="presParOf" srcId="{49FEBA6B-54F1-40C1-9288-0F2AB2649D67}" destId="{207EC565-6A5E-42E7-ADB2-07069A95658F}" srcOrd="0" destOrd="0" presId="urn:microsoft.com/office/officeart/2005/8/layout/chevron2"/>
    <dgm:cxn modelId="{97491901-C94B-4FFC-99E6-910F39736E23}" type="presParOf" srcId="{207EC565-6A5E-42E7-ADB2-07069A95658F}" destId="{372C945C-259A-4409-A878-2163FB9FB9E1}" srcOrd="0" destOrd="0" presId="urn:microsoft.com/office/officeart/2005/8/layout/chevron2"/>
    <dgm:cxn modelId="{2FBA76C3-8673-4687-BF2D-D692649B23DD}" type="presParOf" srcId="{207EC565-6A5E-42E7-ADB2-07069A95658F}" destId="{61BF64C8-B481-4665-A533-2C338B5FE312}" srcOrd="1" destOrd="0" presId="urn:microsoft.com/office/officeart/2005/8/layout/chevron2"/>
    <dgm:cxn modelId="{FD308ED2-4D5E-4944-873C-3CFAC0F385CF}" type="presParOf" srcId="{49FEBA6B-54F1-40C1-9288-0F2AB2649D67}" destId="{8D0C9BC5-5A25-46DB-B3A1-99F5F9B1E4EB}" srcOrd="1" destOrd="0" presId="urn:microsoft.com/office/officeart/2005/8/layout/chevron2"/>
    <dgm:cxn modelId="{5F56241B-B13A-4B8F-AD65-D694E2218559}" type="presParOf" srcId="{49FEBA6B-54F1-40C1-9288-0F2AB2649D67}" destId="{0C4CA8CF-FA47-4E25-A8FB-B020A38E2677}" srcOrd="2" destOrd="0" presId="urn:microsoft.com/office/officeart/2005/8/layout/chevron2"/>
    <dgm:cxn modelId="{0DEF7DC1-4560-4022-89E1-FA86916C3BA0}" type="presParOf" srcId="{0C4CA8CF-FA47-4E25-A8FB-B020A38E2677}" destId="{8B8D4138-9F8B-48F9-ADD4-2E3053B5D64B}" srcOrd="0" destOrd="0" presId="urn:microsoft.com/office/officeart/2005/8/layout/chevron2"/>
    <dgm:cxn modelId="{5F1A5EED-385D-4EC0-BE1D-E39F01ACEAC8}" type="presParOf" srcId="{0C4CA8CF-FA47-4E25-A8FB-B020A38E2677}" destId="{EE001D36-7EA7-40EA-B3F8-70F5116F2BEF}" srcOrd="1" destOrd="0" presId="urn:microsoft.com/office/officeart/2005/8/layout/chevron2"/>
    <dgm:cxn modelId="{A10AF34B-A236-4F6B-9134-003D713D830C}" type="presParOf" srcId="{49FEBA6B-54F1-40C1-9288-0F2AB2649D67}" destId="{11FB023F-A33F-48E9-B9C6-E54DC70040CD}" srcOrd="3" destOrd="0" presId="urn:microsoft.com/office/officeart/2005/8/layout/chevron2"/>
    <dgm:cxn modelId="{CF46E0F7-A030-49E2-AEB2-A777A729E0CA}" type="presParOf" srcId="{49FEBA6B-54F1-40C1-9288-0F2AB2649D67}" destId="{43DBC3F6-492D-4C2A-A252-4FEAED53631A}" srcOrd="4" destOrd="0" presId="urn:microsoft.com/office/officeart/2005/8/layout/chevron2"/>
    <dgm:cxn modelId="{3A024983-132F-4E2E-95B9-BADB6B3C2FCF}" type="presParOf" srcId="{43DBC3F6-492D-4C2A-A252-4FEAED53631A}" destId="{70F5F141-B73D-4673-BBE8-3D931F4008F2}" srcOrd="0" destOrd="0" presId="urn:microsoft.com/office/officeart/2005/8/layout/chevron2"/>
    <dgm:cxn modelId="{B0522303-EC98-48BF-A1D2-3575D76B1E92}" type="presParOf" srcId="{43DBC3F6-492D-4C2A-A252-4FEAED53631A}" destId="{E4B98815-6EE4-43A6-9D35-F25F578061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2FEFD-0534-4CDE-BDFC-5DC8A0A6E211}">
      <dsp:nvSpPr>
        <dsp:cNvPr id="0" name=""/>
        <dsp:cNvSpPr/>
      </dsp:nvSpPr>
      <dsp:spPr>
        <a:xfrm rot="16200000">
          <a:off x="-400220" y="400220"/>
          <a:ext cx="4022725" cy="3222284"/>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noProof="0"/>
            <a:t>UNIDAD </a:t>
          </a:r>
          <a:r>
            <a:rPr lang="en-US" sz="2400" kern="1200" noProof="0" dirty="0"/>
            <a:t>1</a:t>
          </a:r>
          <a:r>
            <a:rPr lang="en-US" sz="2400" kern="1200" noProof="0"/>
            <a:t>: Enfoque sostenible para las MiPymes</a:t>
          </a:r>
          <a:endParaRPr lang="en-US" sz="2400" kern="1200" noProof="0" dirty="0"/>
        </a:p>
        <a:p>
          <a:pPr marL="114300" lvl="1" indent="-114300" algn="l" defTabSz="622300">
            <a:lnSpc>
              <a:spcPct val="90000"/>
            </a:lnSpc>
            <a:spcBef>
              <a:spcPct val="0"/>
            </a:spcBef>
            <a:spcAft>
              <a:spcPct val="15000"/>
            </a:spcAft>
            <a:buChar char="•"/>
          </a:pPr>
          <a:r>
            <a:rPr lang="en-GB" sz="1400" kern="1200"/>
            <a:t>Sostenibilidad en el contexto de las MiPymes</a:t>
          </a:r>
          <a:endParaRPr lang="en-US" sz="1400" kern="1200" noProof="0" dirty="0"/>
        </a:p>
        <a:p>
          <a:pPr marL="114300" lvl="1" indent="-114300" algn="l" defTabSz="622300">
            <a:lnSpc>
              <a:spcPct val="90000"/>
            </a:lnSpc>
            <a:spcBef>
              <a:spcPct val="0"/>
            </a:spcBef>
            <a:spcAft>
              <a:spcPct val="15000"/>
            </a:spcAft>
            <a:buChar char="•"/>
          </a:pPr>
          <a:r>
            <a:rPr lang="en-GB" sz="1400" kern="1200"/>
            <a:t>Implicaciones operativas para las MiPymes</a:t>
          </a:r>
          <a:endParaRPr lang="en-US" sz="1400" kern="1200" noProof="0" dirty="0"/>
        </a:p>
        <a:p>
          <a:pPr marL="114300" lvl="1" indent="-114300" algn="l" defTabSz="622300">
            <a:lnSpc>
              <a:spcPct val="90000"/>
            </a:lnSpc>
            <a:spcBef>
              <a:spcPct val="0"/>
            </a:spcBef>
            <a:spcAft>
              <a:spcPct val="15000"/>
            </a:spcAft>
            <a:buChar char="•"/>
          </a:pPr>
          <a:r>
            <a:rPr lang="es-ES" sz="1400" kern="1200"/>
            <a:t>Tendencias sostenibles para las MiPymes</a:t>
          </a:r>
          <a:endParaRPr lang="en-US" sz="1400" kern="1200" noProof="0" dirty="0"/>
        </a:p>
      </dsp:txBody>
      <dsp:txXfrm rot="5400000">
        <a:off x="1" y="804544"/>
        <a:ext cx="3222284" cy="2413635"/>
      </dsp:txXfrm>
    </dsp:sp>
    <dsp:sp modelId="{6A06E1D3-CB2E-499A-A964-4B9EA4634424}">
      <dsp:nvSpPr>
        <dsp:cNvPr id="0" name=""/>
        <dsp:cNvSpPr/>
      </dsp:nvSpPr>
      <dsp:spPr>
        <a:xfrm rot="16200000">
          <a:off x="3064974" y="400220"/>
          <a:ext cx="4022725" cy="3222284"/>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noProof="0"/>
            <a:t>UNIDAD </a:t>
          </a:r>
          <a:r>
            <a:rPr lang="en-US" sz="2400" kern="1200" noProof="0" dirty="0"/>
            <a:t>2</a:t>
          </a:r>
          <a:r>
            <a:rPr lang="en-US" sz="2400" kern="1200" noProof="0"/>
            <a:t>: </a:t>
          </a:r>
          <a:r>
            <a:rPr lang="en-GB" sz="2400" b="0" kern="1200"/>
            <a:t>Fundamentos del emprendimiento social</a:t>
          </a:r>
          <a:endParaRPr lang="en-US" sz="2400" b="0" kern="1200" noProof="0" dirty="0"/>
        </a:p>
        <a:p>
          <a:pPr marL="114300" lvl="1" indent="-104775" algn="l" defTabSz="622300">
            <a:lnSpc>
              <a:spcPct val="90000"/>
            </a:lnSpc>
            <a:spcBef>
              <a:spcPct val="0"/>
            </a:spcBef>
            <a:spcAft>
              <a:spcPct val="15000"/>
            </a:spcAft>
            <a:buChar char="•"/>
            <a:tabLst/>
          </a:pPr>
          <a:r>
            <a:rPr lang="en-US" sz="1400" kern="1200" noProof="0">
              <a:solidFill>
                <a:prstClr val="white"/>
              </a:solidFill>
              <a:latin typeface="Calibri" panose="020F0502020204030204"/>
              <a:ea typeface="+mn-ea"/>
              <a:cs typeface="+mn-cs"/>
            </a:rPr>
            <a:t>¿En qué se diferencia el emprendimiento social?</a:t>
          </a:r>
          <a:endParaRPr lang="en-US" sz="1400" kern="1200" noProof="0" dirty="0"/>
        </a:p>
        <a:p>
          <a:pPr marL="114300" lvl="1" indent="-114300" algn="l" defTabSz="622300">
            <a:lnSpc>
              <a:spcPct val="90000"/>
            </a:lnSpc>
            <a:spcBef>
              <a:spcPct val="0"/>
            </a:spcBef>
            <a:spcAft>
              <a:spcPct val="15000"/>
            </a:spcAft>
            <a:buChar char="•"/>
          </a:pPr>
          <a:r>
            <a:rPr lang="en-US" sz="1400" kern="1200" noProof="0">
              <a:solidFill>
                <a:prstClr val="white"/>
              </a:solidFill>
              <a:latin typeface="Calibri" panose="020F0502020204030204"/>
              <a:ea typeface="+mn-ea"/>
              <a:cs typeface="+mn-cs"/>
            </a:rPr>
            <a:t>Emprendimiento social vs. RSC</a:t>
          </a:r>
          <a:endParaRPr lang="en-US" sz="1400" kern="1200" noProof="0" dirty="0">
            <a:solidFill>
              <a:prstClr val="white"/>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noProof="0">
              <a:solidFill>
                <a:prstClr val="white"/>
              </a:solidFill>
              <a:latin typeface="Calibri" panose="020F0502020204030204"/>
              <a:ea typeface="+mn-ea"/>
              <a:cs typeface="+mn-cs"/>
            </a:rPr>
            <a:t>Misión social en las MiPymes</a:t>
          </a:r>
          <a:endParaRPr lang="en-US" sz="1400" kern="1200" noProof="0" dirty="0">
            <a:solidFill>
              <a:prstClr val="white"/>
            </a:solidFill>
            <a:latin typeface="Calibri" panose="020F0502020204030204"/>
            <a:ea typeface="+mn-ea"/>
            <a:cs typeface="+mn-cs"/>
          </a:endParaRPr>
        </a:p>
      </dsp:txBody>
      <dsp:txXfrm rot="5400000">
        <a:off x="3465195" y="804544"/>
        <a:ext cx="3222284" cy="2413635"/>
      </dsp:txXfrm>
    </dsp:sp>
    <dsp:sp modelId="{3DEE8081-9DAE-447D-949C-DEF3860D6332}">
      <dsp:nvSpPr>
        <dsp:cNvPr id="0" name=""/>
        <dsp:cNvSpPr/>
      </dsp:nvSpPr>
      <dsp:spPr>
        <a:xfrm rot="16200000">
          <a:off x="6528930" y="400220"/>
          <a:ext cx="4022725" cy="3222284"/>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noProof="0"/>
            <a:t>UNIDAD </a:t>
          </a:r>
          <a:r>
            <a:rPr lang="en-US" sz="2400" kern="1200" noProof="0" dirty="0"/>
            <a:t>3</a:t>
          </a:r>
          <a:r>
            <a:rPr lang="en-US" sz="2400" kern="1200" noProof="0"/>
            <a:t>: Emprendimiento verde</a:t>
          </a:r>
          <a:endParaRPr lang="en-US" sz="2400" kern="1200" noProof="0" dirty="0"/>
        </a:p>
        <a:p>
          <a:pPr marL="114300" lvl="1" indent="-114300" algn="l" defTabSz="622300">
            <a:lnSpc>
              <a:spcPct val="90000"/>
            </a:lnSpc>
            <a:spcBef>
              <a:spcPct val="0"/>
            </a:spcBef>
            <a:spcAft>
              <a:spcPct val="15000"/>
            </a:spcAft>
            <a:buChar char="•"/>
          </a:pPr>
          <a:r>
            <a:rPr lang="es-ES" sz="1400" kern="1200"/>
            <a:t>Qué es el emprendimiento verde y sus principios</a:t>
          </a:r>
          <a:endParaRPr lang="en-US" sz="1400" kern="1200" noProof="0" dirty="0"/>
        </a:p>
        <a:p>
          <a:pPr marL="114300" lvl="1" indent="-114300" algn="l" defTabSz="622300">
            <a:lnSpc>
              <a:spcPct val="90000"/>
            </a:lnSpc>
            <a:spcBef>
              <a:spcPct val="0"/>
            </a:spcBef>
            <a:spcAft>
              <a:spcPct val="15000"/>
            </a:spcAft>
            <a:buChar char="•"/>
          </a:pPr>
          <a:r>
            <a:rPr lang="es-ES" sz="1400" kern="1200"/>
            <a:t>Cómo aprovechar el potencial del emprendimiento ecológico</a:t>
          </a:r>
          <a:endParaRPr lang="en-US" sz="1400" kern="1200" noProof="0" dirty="0"/>
        </a:p>
        <a:p>
          <a:pPr marL="114300" lvl="1" indent="-114300" algn="l" defTabSz="622300">
            <a:lnSpc>
              <a:spcPct val="90000"/>
            </a:lnSpc>
            <a:spcBef>
              <a:spcPct val="0"/>
            </a:spcBef>
            <a:spcAft>
              <a:spcPct val="15000"/>
            </a:spcAft>
            <a:buChar char="•"/>
          </a:pPr>
          <a:r>
            <a:rPr lang="en-US" sz="1400" kern="1200" noProof="0"/>
            <a:t>Consejos y herramientas para que tu negocio sea más “verde”</a:t>
          </a:r>
          <a:endParaRPr lang="en-US" sz="1400" kern="1200" noProof="0" dirty="0"/>
        </a:p>
        <a:p>
          <a:pPr marL="114300" lvl="1" indent="-114300" algn="l" defTabSz="622300">
            <a:lnSpc>
              <a:spcPct val="90000"/>
            </a:lnSpc>
            <a:spcBef>
              <a:spcPct val="0"/>
            </a:spcBef>
            <a:spcAft>
              <a:spcPct val="15000"/>
            </a:spcAft>
            <a:buChar char="•"/>
          </a:pPr>
          <a:endParaRPr lang="en-US" sz="1400" kern="1200" noProof="0" dirty="0"/>
        </a:p>
      </dsp:txBody>
      <dsp:txXfrm rot="5400000">
        <a:off x="6929151" y="804544"/>
        <a:ext cx="3222284" cy="2413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32323-29C2-4027-8AD5-0376CDC28B7A}">
      <dsp:nvSpPr>
        <dsp:cNvPr id="0" name=""/>
        <dsp:cNvSpPr/>
      </dsp:nvSpPr>
      <dsp:spPr>
        <a:xfrm>
          <a:off x="3054160" y="1291097"/>
          <a:ext cx="1418138" cy="109374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GB" sz="1200" b="1" kern="1200" noProof="0">
              <a:solidFill>
                <a:schemeClr val="tx1"/>
              </a:solidFill>
            </a:rPr>
            <a:t>Emprendimiento</a:t>
          </a:r>
        </a:p>
        <a:p>
          <a:pPr marL="0" lvl="0" indent="0" algn="ctr" defTabSz="533400">
            <a:lnSpc>
              <a:spcPct val="90000"/>
            </a:lnSpc>
            <a:spcBef>
              <a:spcPct val="0"/>
            </a:spcBef>
            <a:spcAft>
              <a:spcPct val="35000"/>
            </a:spcAft>
            <a:buNone/>
          </a:pPr>
          <a:r>
            <a:rPr lang="en-GB" sz="1700" b="1" kern="1200" noProof="0">
              <a:solidFill>
                <a:schemeClr val="tx1"/>
              </a:solidFill>
            </a:rPr>
            <a:t>Social</a:t>
          </a:r>
          <a:endParaRPr lang="en-GB" sz="1700" b="1" kern="1200" noProof="0" dirty="0">
            <a:solidFill>
              <a:schemeClr val="tx1"/>
            </a:solidFill>
          </a:endParaRPr>
        </a:p>
      </dsp:txBody>
      <dsp:txXfrm>
        <a:off x="3107552" y="1344489"/>
        <a:ext cx="1311354" cy="986960"/>
      </dsp:txXfrm>
    </dsp:sp>
    <dsp:sp modelId="{165B64EC-05B1-4468-A367-0E47E2036090}">
      <dsp:nvSpPr>
        <dsp:cNvPr id="0" name=""/>
        <dsp:cNvSpPr/>
      </dsp:nvSpPr>
      <dsp:spPr>
        <a:xfrm rot="16302796">
          <a:off x="3581488" y="1086986"/>
          <a:ext cx="408405" cy="0"/>
        </a:xfrm>
        <a:custGeom>
          <a:avLst/>
          <a:gdLst/>
          <a:ahLst/>
          <a:cxnLst/>
          <a:rect l="0" t="0" r="0" b="0"/>
          <a:pathLst>
            <a:path>
              <a:moveTo>
                <a:pt x="0" y="0"/>
              </a:moveTo>
              <a:lnTo>
                <a:pt x="408405" y="0"/>
              </a:lnTo>
            </a:path>
          </a:pathLst>
        </a:custGeom>
        <a:noFill/>
        <a:ln w="15875"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sp>
    <dsp:sp modelId="{BF2E3E4D-2F6D-477D-B652-0D76D47A8559}">
      <dsp:nvSpPr>
        <dsp:cNvPr id="0" name=""/>
        <dsp:cNvSpPr/>
      </dsp:nvSpPr>
      <dsp:spPr>
        <a:xfrm>
          <a:off x="2776415" y="18116"/>
          <a:ext cx="2056627" cy="86475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noProof="0">
              <a:solidFill>
                <a:schemeClr val="tx1"/>
              </a:solidFill>
            </a:rPr>
            <a:t>Misión social</a:t>
          </a:r>
          <a:endParaRPr lang="en-GB" sz="1700" kern="1200" noProof="0" dirty="0">
            <a:solidFill>
              <a:schemeClr val="tx1"/>
            </a:solidFill>
          </a:endParaRPr>
        </a:p>
      </dsp:txBody>
      <dsp:txXfrm>
        <a:off x="2818629" y="60330"/>
        <a:ext cx="1972199" cy="780330"/>
      </dsp:txXfrm>
    </dsp:sp>
    <dsp:sp modelId="{D6A48497-253E-4C33-8C41-40B01F55D5E0}">
      <dsp:nvSpPr>
        <dsp:cNvPr id="0" name=""/>
        <dsp:cNvSpPr/>
      </dsp:nvSpPr>
      <dsp:spPr>
        <a:xfrm rot="2434191">
          <a:off x="4371213" y="2468018"/>
          <a:ext cx="255777" cy="0"/>
        </a:xfrm>
        <a:custGeom>
          <a:avLst/>
          <a:gdLst/>
          <a:ahLst/>
          <a:cxnLst/>
          <a:rect l="0" t="0" r="0" b="0"/>
          <a:pathLst>
            <a:path>
              <a:moveTo>
                <a:pt x="0" y="0"/>
              </a:moveTo>
              <a:lnTo>
                <a:pt x="255777" y="0"/>
              </a:lnTo>
            </a:path>
          </a:pathLst>
        </a:custGeom>
        <a:noFill/>
        <a:ln w="15875"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sp>
    <dsp:sp modelId="{18D075E9-E2E8-4008-B1A2-0EA3D6915024}">
      <dsp:nvSpPr>
        <dsp:cNvPr id="0" name=""/>
        <dsp:cNvSpPr/>
      </dsp:nvSpPr>
      <dsp:spPr>
        <a:xfrm>
          <a:off x="4322100" y="2551193"/>
          <a:ext cx="1713570" cy="99769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GB" sz="1900" kern="1200" noProof="0">
              <a:solidFill>
                <a:schemeClr val="tx1"/>
              </a:solidFill>
            </a:rPr>
            <a:t>Estrategias empresariales</a:t>
          </a:r>
          <a:endParaRPr lang="en-GB" sz="1900" kern="1200" noProof="0" dirty="0">
            <a:solidFill>
              <a:schemeClr val="tx1"/>
            </a:solidFill>
          </a:endParaRPr>
        </a:p>
      </dsp:txBody>
      <dsp:txXfrm>
        <a:off x="4370804" y="2599897"/>
        <a:ext cx="1616162" cy="900289"/>
      </dsp:txXfrm>
    </dsp:sp>
    <dsp:sp modelId="{326BF5E5-B62A-4AB4-9E98-688427112BF8}">
      <dsp:nvSpPr>
        <dsp:cNvPr id="0" name=""/>
        <dsp:cNvSpPr/>
      </dsp:nvSpPr>
      <dsp:spPr>
        <a:xfrm rot="8458042">
          <a:off x="2851498" y="2468910"/>
          <a:ext cx="266982" cy="0"/>
        </a:xfrm>
        <a:custGeom>
          <a:avLst/>
          <a:gdLst/>
          <a:ahLst/>
          <a:cxnLst/>
          <a:rect l="0" t="0" r="0" b="0"/>
          <a:pathLst>
            <a:path>
              <a:moveTo>
                <a:pt x="0" y="0"/>
              </a:moveTo>
              <a:lnTo>
                <a:pt x="266982" y="0"/>
              </a:lnTo>
            </a:path>
          </a:pathLst>
        </a:custGeom>
        <a:noFill/>
        <a:ln w="15875"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sp>
    <dsp:sp modelId="{1BF8DECA-88DD-4A10-A8C0-7B55C00D9C46}">
      <dsp:nvSpPr>
        <dsp:cNvPr id="0" name=""/>
        <dsp:cNvSpPr/>
      </dsp:nvSpPr>
      <dsp:spPr>
        <a:xfrm>
          <a:off x="1340923" y="2552978"/>
          <a:ext cx="1854526" cy="99412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noProof="0">
              <a:solidFill>
                <a:schemeClr val="tx1"/>
              </a:solidFill>
            </a:rPr>
            <a:t>Soluciones innovadoras y sostenibles</a:t>
          </a:r>
          <a:endParaRPr lang="en-GB" sz="1800" kern="1200" noProof="0" dirty="0">
            <a:solidFill>
              <a:schemeClr val="tx1"/>
            </a:solidFill>
          </a:endParaRPr>
        </a:p>
      </dsp:txBody>
      <dsp:txXfrm>
        <a:off x="1389452" y="2601507"/>
        <a:ext cx="1757468" cy="897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C945C-259A-4409-A878-2163FB9FB9E1}">
      <dsp:nvSpPr>
        <dsp:cNvPr id="0" name=""/>
        <dsp:cNvSpPr/>
      </dsp:nvSpPr>
      <dsp:spPr>
        <a:xfrm rot="5400000">
          <a:off x="-198388" y="337286"/>
          <a:ext cx="1322592" cy="925814"/>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noProof="0"/>
            <a:t>Unidad </a:t>
          </a:r>
          <a:r>
            <a:rPr lang="en-US" sz="1300" kern="1200" noProof="0" dirty="0"/>
            <a:t>1</a:t>
          </a:r>
        </a:p>
      </dsp:txBody>
      <dsp:txXfrm rot="-5400000">
        <a:off x="1" y="601804"/>
        <a:ext cx="925814" cy="396778"/>
      </dsp:txXfrm>
    </dsp:sp>
    <dsp:sp modelId="{61BF64C8-B481-4665-A533-2C338B5FE312}">
      <dsp:nvSpPr>
        <dsp:cNvPr id="0" name=""/>
        <dsp:cNvSpPr/>
      </dsp:nvSpPr>
      <dsp:spPr>
        <a:xfrm rot="5400000">
          <a:off x="4928295" y="-3997552"/>
          <a:ext cx="1127622" cy="9132585"/>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a:t>Ser sostenible en los negocios significa hacer negocios sin afectar negativamente al medio ambiente, la sociedad, la comunidad y la economía.</a:t>
          </a:r>
          <a:endParaRPr lang="en-US" sz="1400" kern="1200" noProof="0" dirty="0">
            <a:solidFill>
              <a:srgbClr val="404040"/>
            </a:solidFill>
          </a:endParaRPr>
        </a:p>
        <a:p>
          <a:pPr marL="114300" lvl="1" indent="-114300" algn="l" defTabSz="622300">
            <a:lnSpc>
              <a:spcPct val="90000"/>
            </a:lnSpc>
            <a:spcBef>
              <a:spcPct val="0"/>
            </a:spcBef>
            <a:spcAft>
              <a:spcPct val="15000"/>
            </a:spcAft>
            <a:buFont typeface="Symbol" panose="05050102010706020507" pitchFamily="18" charset="2"/>
            <a:buChar char=""/>
          </a:pPr>
          <a:r>
            <a:rPr lang="es-ES" sz="1400" kern="1200"/>
            <a:t>El enfoque sostenible puede aplicarse mediante implicaciones operativas relativas a componentes como la eficiencia energética, la gestión de la cadena de suministro, la gestión de residuos, la contratación sostenible y el compromiso con la comunidad.</a:t>
          </a:r>
          <a:endParaRPr lang="en-GB" sz="1400" kern="1200"/>
        </a:p>
      </dsp:txBody>
      <dsp:txXfrm rot="-5400000">
        <a:off x="925814" y="59975"/>
        <a:ext cx="9077539" cy="1017530"/>
      </dsp:txXfrm>
    </dsp:sp>
    <dsp:sp modelId="{8B8D4138-9F8B-48F9-ADD4-2E3053B5D64B}">
      <dsp:nvSpPr>
        <dsp:cNvPr id="0" name=""/>
        <dsp:cNvSpPr/>
      </dsp:nvSpPr>
      <dsp:spPr>
        <a:xfrm rot="5400000">
          <a:off x="-198388" y="1483757"/>
          <a:ext cx="1322592" cy="925814"/>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noProof="0"/>
            <a:t>Unidad </a:t>
          </a:r>
          <a:r>
            <a:rPr lang="en-US" sz="1300" kern="1200" noProof="0" dirty="0"/>
            <a:t>2</a:t>
          </a:r>
        </a:p>
      </dsp:txBody>
      <dsp:txXfrm rot="-5400000">
        <a:off x="1" y="1748275"/>
        <a:ext cx="925814" cy="396778"/>
      </dsp:txXfrm>
    </dsp:sp>
    <dsp:sp modelId="{EE001D36-7EA7-40EA-B3F8-70F5116F2BEF}">
      <dsp:nvSpPr>
        <dsp:cNvPr id="0" name=""/>
        <dsp:cNvSpPr/>
      </dsp:nvSpPr>
      <dsp:spPr>
        <a:xfrm rot="5400000">
          <a:off x="5062264" y="-2851081"/>
          <a:ext cx="859684" cy="9132585"/>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a:t>Las empresas sociales pueden operar en cualquier ámbito y generar beneficios como cualquier otra empresa; ¡la diferencia es cómo se usan los beneficios! Los beneficios se reinvierten y cumplen una clara misión social que repercute positivamente en la comunidad.</a:t>
          </a:r>
          <a:endParaRPr lang="en-US" sz="1400" kern="1200" noProof="0" dirty="0">
            <a:solidFill>
              <a:srgbClr val="404040"/>
            </a:solidFill>
          </a:endParaRPr>
        </a:p>
        <a:p>
          <a:pPr marL="114300" lvl="1" indent="-114300" algn="l" defTabSz="622300">
            <a:lnSpc>
              <a:spcPct val="90000"/>
            </a:lnSpc>
            <a:spcBef>
              <a:spcPct val="0"/>
            </a:spcBef>
            <a:spcAft>
              <a:spcPct val="15000"/>
            </a:spcAft>
            <a:buFont typeface="Symbol" panose="05050102010706020507" pitchFamily="18" charset="2"/>
            <a:buChar char=""/>
          </a:pPr>
          <a:r>
            <a:rPr lang="es-ES" sz="1400" kern="1200"/>
            <a:t>Se crea un valor añadido significativo de la empresa social mediante la aplicación del cambio social.</a:t>
          </a:r>
          <a:endParaRPr lang="en-GB" sz="1400" kern="1200"/>
        </a:p>
      </dsp:txBody>
      <dsp:txXfrm rot="-5400000">
        <a:off x="925814" y="1327335"/>
        <a:ext cx="9090619" cy="775752"/>
      </dsp:txXfrm>
    </dsp:sp>
    <dsp:sp modelId="{70F5F141-B73D-4673-BBE8-3D931F4008F2}">
      <dsp:nvSpPr>
        <dsp:cNvPr id="0" name=""/>
        <dsp:cNvSpPr/>
      </dsp:nvSpPr>
      <dsp:spPr>
        <a:xfrm rot="5400000">
          <a:off x="-198388" y="2893593"/>
          <a:ext cx="1322592" cy="925814"/>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noProof="0"/>
            <a:t>Unidad </a:t>
          </a:r>
          <a:r>
            <a:rPr lang="en-US" sz="1300" kern="1200" noProof="0" dirty="0"/>
            <a:t>3</a:t>
          </a:r>
        </a:p>
      </dsp:txBody>
      <dsp:txXfrm rot="-5400000">
        <a:off x="1" y="3158111"/>
        <a:ext cx="925814" cy="396778"/>
      </dsp:txXfrm>
    </dsp:sp>
    <dsp:sp modelId="{E4B98815-6EE4-43A6-9D35-F25F57806168}">
      <dsp:nvSpPr>
        <dsp:cNvPr id="0" name=""/>
        <dsp:cNvSpPr/>
      </dsp:nvSpPr>
      <dsp:spPr>
        <a:xfrm rot="5400000">
          <a:off x="4798900" y="-1441245"/>
          <a:ext cx="1386413" cy="9132585"/>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a:t>El emprendimiento verde trabaja para eliminar el impacto negativo sobre el medio ambiente reduciendo las emisiones de gases de efecto invernadero y la generación de residuos; aumentando la eficiencia energética y las inversiones en recursos energéticos renovables; protegiendo los ecosistemas naturales y fabricando productos respetuosos con el medio ambiente.</a:t>
          </a:r>
          <a:endParaRPr lang="en-US" sz="1400" kern="1200" noProof="0" dirty="0">
            <a:solidFill>
              <a:srgbClr val="404040"/>
            </a:solidFill>
          </a:endParaRPr>
        </a:p>
        <a:p>
          <a:pPr marL="114300" lvl="1" indent="-114300" algn="l" defTabSz="622300">
            <a:lnSpc>
              <a:spcPct val="90000"/>
            </a:lnSpc>
            <a:spcBef>
              <a:spcPct val="0"/>
            </a:spcBef>
            <a:spcAft>
              <a:spcPct val="15000"/>
            </a:spcAft>
            <a:buFont typeface="Symbol" panose="05050102010706020507" pitchFamily="18" charset="2"/>
            <a:buChar char=""/>
          </a:pPr>
          <a:r>
            <a:rPr lang="es-ES" sz="1400" kern="1200"/>
            <a:t>El emprendimiento ecológico debe inspirarse en los ecosistemas naturales.</a:t>
          </a:r>
          <a:endParaRPr lang="en-GB" sz="1400" kern="1200"/>
        </a:p>
        <a:p>
          <a:pPr marL="114300" lvl="1" indent="-114300" algn="l" defTabSz="622300">
            <a:lnSpc>
              <a:spcPct val="90000"/>
            </a:lnSpc>
            <a:spcBef>
              <a:spcPct val="0"/>
            </a:spcBef>
            <a:spcAft>
              <a:spcPct val="15000"/>
            </a:spcAft>
            <a:buFont typeface="Symbol" panose="05050102010706020507" pitchFamily="18" charset="2"/>
            <a:buChar char=""/>
          </a:pPr>
          <a:r>
            <a:rPr lang="es-ES" sz="1400" kern="1200"/>
            <a:t>El emprendimiento verde representa una enorme oportunidad de negocio para el mundo descarbonizado de aquí a 2050.</a:t>
          </a:r>
          <a:endParaRPr lang="en-GB" sz="1400" kern="1200"/>
        </a:p>
      </dsp:txBody>
      <dsp:txXfrm rot="-5400000">
        <a:off x="925815" y="2499519"/>
        <a:ext cx="9064906" cy="125105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9. 2. 2023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‹Nº›</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0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9. 2. 2023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256744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9. 2. 2023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204674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9. 2. 2023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2600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31626B79-3724-4A98-8B34-EC614ED41867}" type="datetimeFigureOut">
              <a:rPr lang="sk-SK" smtClean="0"/>
              <a:t>9. 2. 2023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‹Nº›</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7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31626B79-3724-4A98-8B34-EC614ED41867}" type="datetimeFigureOut">
              <a:rPr lang="sk-SK" smtClean="0"/>
              <a:t>9. 2. 2023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387714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09728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21792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31626B79-3724-4A98-8B34-EC614ED41867}" type="datetimeFigureOut">
              <a:rPr lang="sk-SK" smtClean="0"/>
              <a:t>9. 2. 2023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107496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31626B79-3724-4A98-8B34-EC614ED41867}" type="datetimeFigureOut">
              <a:rPr lang="sk-SK" smtClean="0"/>
              <a:t>9. 2. 2023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38785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626B79-3724-4A98-8B34-EC614ED41867}" type="datetimeFigureOut">
              <a:rPr lang="sk-SK" smtClean="0"/>
              <a:t>9. 2. 2023</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94242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626B79-3724-4A98-8B34-EC614ED41867}" type="datetimeFigureOut">
              <a:rPr lang="sk-SK" smtClean="0"/>
              <a:t>9. 2. 2023</a:t>
            </a:fld>
            <a:endParaRPr lang="sk-S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754EC8-050A-48C1-A943-B12B8B2B4DD3}" type="slidenum">
              <a:rPr lang="sk-SK" smtClean="0"/>
              <a:t>‹Nº›</a:t>
            </a:fld>
            <a:endParaRPr lang="sk-SK"/>
          </a:p>
        </p:txBody>
      </p:sp>
    </p:spTree>
    <p:extLst>
      <p:ext uri="{BB962C8B-B14F-4D97-AF65-F5344CB8AC3E}">
        <p14:creationId xmlns:p14="http://schemas.microsoft.com/office/powerpoint/2010/main" val="305197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31626B79-3724-4A98-8B34-EC614ED41867}" type="datetimeFigureOut">
              <a:rPr lang="sk-SK" smtClean="0"/>
              <a:t>9. 2. 2023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‹Nº›</a:t>
            </a:fld>
            <a:endParaRPr lang="sk-SK"/>
          </a:p>
        </p:txBody>
      </p:sp>
    </p:spTree>
    <p:extLst>
      <p:ext uri="{BB962C8B-B14F-4D97-AF65-F5344CB8AC3E}">
        <p14:creationId xmlns:p14="http://schemas.microsoft.com/office/powerpoint/2010/main" val="145908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626B79-3724-4A98-8B34-EC614ED41867}" type="datetimeFigureOut">
              <a:rPr lang="sk-SK" smtClean="0"/>
              <a:t>9. 2. 2023</a:t>
            </a:fld>
            <a:endParaRPr lang="sk-S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754EC8-050A-48C1-A943-B12B8B2B4DD3}" type="slidenum">
              <a:rPr lang="sk-SK" smtClean="0"/>
              <a:t>‹Nº›</a:t>
            </a:fld>
            <a:endParaRPr lang="sk-S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153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supplychain247.com/article/circular_supply_chain_the_missing_link/Kuebi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ecolabelindex.com/ecolabels/?st=region=europ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icsb.org/toptrends2023/" TargetMode="External"/><Relationship Id="rId4" Type="http://schemas.openxmlformats.org/officeDocument/2006/relationships/hyperlink" Target="https://www.businessnewsdaily.com/7832-social-media-for-business.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4.jpeg"/><Relationship Id="rId21"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22.svg"/><Relationship Id="rId19" Type="http://schemas.openxmlformats.org/officeDocument/2006/relationships/image" Target="../media/image35.png"/><Relationship Id="rId4" Type="http://schemas.openxmlformats.org/officeDocument/2006/relationships/hyperlink" Target="https://www.youtube.com/watch?v=fYhpfI_JIMU" TargetMode="External"/><Relationship Id="rId9" Type="http://schemas.openxmlformats.org/officeDocument/2006/relationships/image" Target="../media/image21.png"/><Relationship Id="rId14" Type="http://schemas.openxmlformats.org/officeDocument/2006/relationships/image" Target="../media/image30.svg"/><Relationship Id="rId22"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hyperlink" Target="https://single-market-economy.ec.europa.eu/sectors/proximity-and-social-economy/social-economy-eu_en" TargetMode="External"/><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4.jpe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businessjargons.com/social-entrepreneurship.html" TargetMode="External"/><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image" Target="../media/image4.jpeg"/><Relationship Id="rId21" Type="http://schemas.openxmlformats.org/officeDocument/2006/relationships/image" Target="../media/image64.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5" Type="http://schemas.openxmlformats.org/officeDocument/2006/relationships/image" Target="../media/image68.svg"/><Relationship Id="rId2" Type="http://schemas.openxmlformats.org/officeDocument/2006/relationships/image" Target="../media/image10.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svg"/><Relationship Id="rId24" Type="http://schemas.openxmlformats.org/officeDocument/2006/relationships/image" Target="../media/image67.png"/><Relationship Id="rId5" Type="http://schemas.openxmlformats.org/officeDocument/2006/relationships/image" Target="../media/image48.svg"/><Relationship Id="rId15" Type="http://schemas.openxmlformats.org/officeDocument/2006/relationships/image" Target="../media/image58.svg"/><Relationship Id="rId23" Type="http://schemas.openxmlformats.org/officeDocument/2006/relationships/image" Target="../media/image66.sv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sv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eb.archive.org/web/20160203162342/http:/www.hec.edu/content/download/52956/470943/file/Article%20LRP%20Yunus%20Moingeon%20Lehmann-Ortega%20d%C3%A9finitif.pdf" TargetMode="External"/></Relationships>
</file>

<file path=ppt/slides/_rels/slide19.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2.svg"/><Relationship Id="rId26" Type="http://schemas.openxmlformats.org/officeDocument/2006/relationships/image" Target="../media/image88.svg"/><Relationship Id="rId39" Type="http://schemas.openxmlformats.org/officeDocument/2006/relationships/image" Target="../media/image101.png"/><Relationship Id="rId21" Type="http://schemas.openxmlformats.org/officeDocument/2006/relationships/image" Target="../media/image83.png"/><Relationship Id="rId34" Type="http://schemas.openxmlformats.org/officeDocument/2006/relationships/image" Target="../media/image96.svg"/><Relationship Id="rId42" Type="http://schemas.openxmlformats.org/officeDocument/2006/relationships/image" Target="../media/image104.svg"/><Relationship Id="rId47" Type="http://schemas.openxmlformats.org/officeDocument/2006/relationships/image" Target="../media/image109.png"/><Relationship Id="rId50" Type="http://schemas.openxmlformats.org/officeDocument/2006/relationships/image" Target="../media/image112.svg"/><Relationship Id="rId7" Type="http://schemas.openxmlformats.org/officeDocument/2006/relationships/image" Target="../media/image71.png"/><Relationship Id="rId2" Type="http://schemas.openxmlformats.org/officeDocument/2006/relationships/hyperlink" Target="https://www.youtube.com/watch?v=aTo0qtdVMpM" TargetMode="External"/><Relationship Id="rId16" Type="http://schemas.openxmlformats.org/officeDocument/2006/relationships/image" Target="../media/image80.svg"/><Relationship Id="rId29" Type="http://schemas.openxmlformats.org/officeDocument/2006/relationships/image" Target="../media/image91.png"/><Relationship Id="rId11" Type="http://schemas.openxmlformats.org/officeDocument/2006/relationships/image" Target="../media/image75.png"/><Relationship Id="rId24" Type="http://schemas.openxmlformats.org/officeDocument/2006/relationships/image" Target="../media/image86.svg"/><Relationship Id="rId32" Type="http://schemas.openxmlformats.org/officeDocument/2006/relationships/image" Target="../media/image94.svg"/><Relationship Id="rId37" Type="http://schemas.openxmlformats.org/officeDocument/2006/relationships/image" Target="../media/image99.png"/><Relationship Id="rId40" Type="http://schemas.openxmlformats.org/officeDocument/2006/relationships/image" Target="../media/image102.svg"/><Relationship Id="rId45" Type="http://schemas.openxmlformats.org/officeDocument/2006/relationships/image" Target="../media/image107.png"/><Relationship Id="rId5" Type="http://schemas.openxmlformats.org/officeDocument/2006/relationships/image" Target="../media/image10.png"/><Relationship Id="rId15" Type="http://schemas.openxmlformats.org/officeDocument/2006/relationships/image" Target="../media/image79.png"/><Relationship Id="rId23" Type="http://schemas.openxmlformats.org/officeDocument/2006/relationships/image" Target="../media/image85.png"/><Relationship Id="rId28" Type="http://schemas.openxmlformats.org/officeDocument/2006/relationships/image" Target="../media/image90.svg"/><Relationship Id="rId36" Type="http://schemas.openxmlformats.org/officeDocument/2006/relationships/image" Target="../media/image98.svg"/><Relationship Id="rId49" Type="http://schemas.openxmlformats.org/officeDocument/2006/relationships/image" Target="../media/image111.png"/><Relationship Id="rId10" Type="http://schemas.openxmlformats.org/officeDocument/2006/relationships/image" Target="../media/image74.svg"/><Relationship Id="rId19" Type="http://schemas.openxmlformats.org/officeDocument/2006/relationships/image" Target="../media/image43.png"/><Relationship Id="rId31" Type="http://schemas.openxmlformats.org/officeDocument/2006/relationships/image" Target="../media/image93.png"/><Relationship Id="rId44" Type="http://schemas.openxmlformats.org/officeDocument/2006/relationships/image" Target="../media/image106.svg"/><Relationship Id="rId4" Type="http://schemas.openxmlformats.org/officeDocument/2006/relationships/hyperlink" Target="https://projects2014-2020.interregeurope.eu/brese/good-practices/" TargetMode="External"/><Relationship Id="rId9" Type="http://schemas.openxmlformats.org/officeDocument/2006/relationships/image" Target="../media/image73.png"/><Relationship Id="rId14" Type="http://schemas.openxmlformats.org/officeDocument/2006/relationships/image" Target="../media/image78.svg"/><Relationship Id="rId22" Type="http://schemas.openxmlformats.org/officeDocument/2006/relationships/image" Target="../media/image84.svg"/><Relationship Id="rId27" Type="http://schemas.openxmlformats.org/officeDocument/2006/relationships/image" Target="../media/image89.png"/><Relationship Id="rId30" Type="http://schemas.openxmlformats.org/officeDocument/2006/relationships/image" Target="../media/image92.svg"/><Relationship Id="rId35" Type="http://schemas.openxmlformats.org/officeDocument/2006/relationships/image" Target="../media/image97.png"/><Relationship Id="rId43" Type="http://schemas.openxmlformats.org/officeDocument/2006/relationships/image" Target="../media/image105.png"/><Relationship Id="rId48" Type="http://schemas.openxmlformats.org/officeDocument/2006/relationships/image" Target="../media/image110.svg"/><Relationship Id="rId8" Type="http://schemas.openxmlformats.org/officeDocument/2006/relationships/image" Target="../media/image72.svg"/><Relationship Id="rId3" Type="http://schemas.openxmlformats.org/officeDocument/2006/relationships/hyperlink" Target="https://www.mirri.gov.sk/wp-content/uploads/2021/08/Handbook-on-Social-Innovation_27062021.pdf" TargetMode="External"/><Relationship Id="rId12" Type="http://schemas.openxmlformats.org/officeDocument/2006/relationships/image" Target="../media/image76.svg"/><Relationship Id="rId17" Type="http://schemas.openxmlformats.org/officeDocument/2006/relationships/image" Target="../media/image81.png"/><Relationship Id="rId25" Type="http://schemas.openxmlformats.org/officeDocument/2006/relationships/image" Target="../media/image87.png"/><Relationship Id="rId33" Type="http://schemas.openxmlformats.org/officeDocument/2006/relationships/image" Target="../media/image95.png"/><Relationship Id="rId38" Type="http://schemas.openxmlformats.org/officeDocument/2006/relationships/image" Target="../media/image100.svg"/><Relationship Id="rId46" Type="http://schemas.openxmlformats.org/officeDocument/2006/relationships/image" Target="../media/image108.svg"/><Relationship Id="rId20" Type="http://schemas.openxmlformats.org/officeDocument/2006/relationships/image" Target="../media/image44.svg"/><Relationship Id="rId41"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115.png"/><Relationship Id="rId3" Type="http://schemas.openxmlformats.org/officeDocument/2006/relationships/image" Target="../media/image114.svg"/><Relationship Id="rId7" Type="http://schemas.openxmlformats.org/officeDocument/2006/relationships/image" Target="../media/image43.png"/><Relationship Id="rId12" Type="http://schemas.openxmlformats.org/officeDocument/2006/relationships/image" Target="../media/image68.svg"/><Relationship Id="rId2" Type="http://schemas.openxmlformats.org/officeDocument/2006/relationships/image" Target="../media/image113.png"/><Relationship Id="rId16" Type="http://schemas.openxmlformats.org/officeDocument/2006/relationships/image" Target="../media/image118.svg"/><Relationship Id="rId1" Type="http://schemas.openxmlformats.org/officeDocument/2006/relationships/slideLayout" Target="../slideLayouts/slideLayout5.xml"/><Relationship Id="rId6" Type="http://schemas.openxmlformats.org/officeDocument/2006/relationships/hyperlink" Target="https://www.investopedia.com/terms/c/corp-social-responsibility.asp" TargetMode="External"/><Relationship Id="rId11" Type="http://schemas.openxmlformats.org/officeDocument/2006/relationships/image" Target="../media/image67.png"/><Relationship Id="rId5" Type="http://schemas.openxmlformats.org/officeDocument/2006/relationships/image" Target="../media/image4.jpeg"/><Relationship Id="rId15" Type="http://schemas.openxmlformats.org/officeDocument/2006/relationships/image" Target="../media/image117.png"/><Relationship Id="rId10" Type="http://schemas.openxmlformats.org/officeDocument/2006/relationships/image" Target="../media/image64.svg"/><Relationship Id="rId4" Type="http://schemas.openxmlformats.org/officeDocument/2006/relationships/image" Target="../media/image10.png"/><Relationship Id="rId9" Type="http://schemas.openxmlformats.org/officeDocument/2006/relationships/image" Target="../media/image63.png"/><Relationship Id="rId14" Type="http://schemas.openxmlformats.org/officeDocument/2006/relationships/image" Target="../media/image116.svg"/></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social/main.jsp?catId=1537&amp;langId=en" TargetMode="External"/><Relationship Id="rId2" Type="http://schemas.openxmlformats.org/officeDocument/2006/relationships/hyperlink" Target="https://www.weforum.org/agenda/2021/01/5-ways-business-can-support-and-partner-with-social-entrepreneurs/" TargetMode="Externa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120.svg"/><Relationship Id="rId4" Type="http://schemas.openxmlformats.org/officeDocument/2006/relationships/image" Target="../media/image119.png"/></Relationships>
</file>

<file path=ppt/slides/_rels/slide23.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svg"/><Relationship Id="rId3" Type="http://schemas.openxmlformats.org/officeDocument/2006/relationships/image" Target="../media/image4.jpeg"/><Relationship Id="rId7" Type="http://schemas.openxmlformats.org/officeDocument/2006/relationships/image" Target="../media/image124.svg"/><Relationship Id="rId12" Type="http://schemas.openxmlformats.org/officeDocument/2006/relationships/image" Target="../media/image129.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3.png"/><Relationship Id="rId11" Type="http://schemas.openxmlformats.org/officeDocument/2006/relationships/image" Target="../media/image128.svg"/><Relationship Id="rId5" Type="http://schemas.openxmlformats.org/officeDocument/2006/relationships/image" Target="../media/image122.sv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1.jpg"/><Relationship Id="rId1" Type="http://schemas.openxmlformats.org/officeDocument/2006/relationships/slideLayout" Target="../slideLayouts/slideLayout4.xml"/><Relationship Id="rId6" Type="http://schemas.openxmlformats.org/officeDocument/2006/relationships/hyperlink" Target="https://www.youtube.com/watch?v=5_SGWaAcyyw&amp;ab_channel=OwlSwap" TargetMode="External"/><Relationship Id="rId5" Type="http://schemas.openxmlformats.org/officeDocument/2006/relationships/hyperlink" Target="https://www.youtube.com/watch?v=TxwGZppT2WA&amp;ab_channel=TED" TargetMode="Externa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greenbusinessbureau.com/topics/green-team/measuring-sustainability-as-an-internal-process-of-a-compan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www.consilium.europa.eu/en/policies/green-deal/fit-for-55-the-eu-plan-for-a-green-transi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3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3.epa.gov/carbon-footprint-calculator/" TargetMode="External"/><Relationship Id="rId3" Type="http://schemas.openxmlformats.org/officeDocument/2006/relationships/image" Target="../media/image4.jpeg"/><Relationship Id="rId7" Type="http://schemas.openxmlformats.org/officeDocument/2006/relationships/hyperlink" Target="https://www.footprintcalculator.org/home/en" TargetMode="Externa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hyperlink" Target="https://www.nature.org/en-us/get-involved/how-to-help/carbon-footprint-calculator/" TargetMode="External"/><Relationship Id="rId5" Type="http://schemas.openxmlformats.org/officeDocument/2006/relationships/hyperlink" Target="https://footprint.wwf.org.uk/" TargetMode="External"/><Relationship Id="rId4" Type="http://schemas.openxmlformats.org/officeDocument/2006/relationships/hyperlink" Target="https://offset.climateneutralnow.org/footprintcalc"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s://www.youtube.com/watch?v=zx04Kl8y4dE"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estartproject.eu/" TargetMode="External"/><Relationship Id="rId1" Type="http://schemas.openxmlformats.org/officeDocument/2006/relationships/slideLayout" Target="../slideLayouts/slideLayout9.xml"/><Relationship Id="rId4" Type="http://schemas.openxmlformats.org/officeDocument/2006/relationships/image" Target="../media/image13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un.org/en/conferences/environment/rio1992" TargetMode="External"/><Relationship Id="rId4" Type="http://schemas.openxmlformats.org/officeDocument/2006/relationships/hyperlink" Target="https://www.un.org/en/conferences/environment/stockholm197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edocs.unep.org/bitstream/handle/20.500.11822/40110/Key%20Messages%20and%20Recommendations%20-%20Formatted.pdf?sequence=1&amp;isAllowed=y" TargetMode="External"/><Relationship Id="rId5" Type="http://schemas.openxmlformats.org/officeDocument/2006/relationships/hyperlink" Target="https://www.stockholm50.global/news-and-stories/why-does-stockholm50-matter-what-did-it-achieve-what-does-it-offer-going-forward" TargetMode="External"/><Relationship Id="rId4" Type="http://schemas.openxmlformats.org/officeDocument/2006/relationships/hyperlink" Target="https://www.un.org/en/conferences/environment/newyork201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9.sv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4.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youtube.com/watch?v=9SVYnKKOG-w"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A0732-8212-434E-AAE7-A9DC0EC61975}"/>
              </a:ext>
            </a:extLst>
          </p:cNvPr>
          <p:cNvSpPr>
            <a:spLocks noGrp="1"/>
          </p:cNvSpPr>
          <p:nvPr>
            <p:ph type="ctrTitle"/>
          </p:nvPr>
        </p:nvSpPr>
        <p:spPr>
          <a:xfrm>
            <a:off x="1097280" y="1321502"/>
            <a:ext cx="10058400" cy="3003610"/>
          </a:xfrm>
        </p:spPr>
        <p:txBody>
          <a:bodyPr>
            <a:normAutofit/>
          </a:bodyPr>
          <a:lstStyle/>
          <a:p>
            <a:pPr algn="ctr"/>
            <a:r>
              <a:rPr lang="en-US"/>
              <a:t>Emprendimiento social, ecológico y sostenible</a:t>
            </a:r>
            <a:endParaRPr lang="sk-SK" dirty="0"/>
          </a:p>
        </p:txBody>
      </p:sp>
      <p:sp>
        <p:nvSpPr>
          <p:cNvPr id="3" name="Podnadpis 2">
            <a:extLst>
              <a:ext uri="{FF2B5EF4-FFF2-40B4-BE49-F238E27FC236}">
                <a16:creationId xmlns:a16="http://schemas.microsoft.com/office/drawing/2014/main" id="{BBF345A6-199C-4D56-A1AA-38821652C661}"/>
              </a:ext>
            </a:extLst>
          </p:cNvPr>
          <p:cNvSpPr>
            <a:spLocks noGrp="1"/>
          </p:cNvSpPr>
          <p:nvPr>
            <p:ph type="subTitle" idx="1"/>
          </p:nvPr>
        </p:nvSpPr>
        <p:spPr>
          <a:xfrm>
            <a:off x="1066800" y="5307062"/>
            <a:ext cx="10058400" cy="836609"/>
          </a:xfrm>
        </p:spPr>
        <p:txBody>
          <a:bodyPr>
            <a:normAutofit/>
          </a:bodyPr>
          <a:lstStyle/>
          <a:p>
            <a:pPr algn="ctr"/>
            <a:r>
              <a:rPr lang="en-US" sz="1800" b="1" dirty="0">
                <a:latin typeface="+mn-lt"/>
              </a:rPr>
              <a:t>RESTART</a:t>
            </a:r>
            <a:r>
              <a:rPr lang="en-US" sz="1800" dirty="0">
                <a:latin typeface="+mn-lt"/>
              </a:rPr>
              <a:t> </a:t>
            </a:r>
            <a:r>
              <a:rPr lang="en-US" sz="1800">
                <a:latin typeface="+mn-lt"/>
              </a:rPr>
              <a:t>– Resiliencia y formación para pymes</a:t>
            </a:r>
            <a:endParaRPr lang="en-US" sz="1800" dirty="0">
              <a:latin typeface="+mn-lt"/>
            </a:endParaRPr>
          </a:p>
          <a:p>
            <a:pPr algn="ctr"/>
            <a:r>
              <a:rPr lang="en-US" sz="1800" dirty="0">
                <a:latin typeface="+mn-lt"/>
              </a:rPr>
              <a:t>ERASMUS + 2021-1-SK01-KA220-VET-000034882</a:t>
            </a:r>
          </a:p>
        </p:txBody>
      </p:sp>
      <p:pic>
        <p:nvPicPr>
          <p:cNvPr id="1026" name="Picture 2" descr="Rest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88" y="290856"/>
            <a:ext cx="4226502" cy="77798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sp>
        <p:nvSpPr>
          <p:cNvPr id="7" name="Podnadpis 2">
            <a:extLst>
              <a:ext uri="{FF2B5EF4-FFF2-40B4-BE49-F238E27FC236}">
                <a16:creationId xmlns:a16="http://schemas.microsoft.com/office/drawing/2014/main" id="{E33EF2F1-C015-5730-2F7E-444A13EF48CE}"/>
              </a:ext>
            </a:extLst>
          </p:cNvPr>
          <p:cNvSpPr txBox="1">
            <a:spLocks/>
          </p:cNvSpPr>
          <p:nvPr/>
        </p:nvSpPr>
        <p:spPr>
          <a:xfrm>
            <a:off x="1097280" y="4410702"/>
            <a:ext cx="10058400" cy="8366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800" b="1">
                <a:latin typeface="+mn-lt"/>
              </a:rPr>
              <a:t>Socio autor: </a:t>
            </a:r>
            <a:r>
              <a:rPr lang="en-US" sz="1800" b="1" dirty="0">
                <a:latin typeface="+mn-lt"/>
              </a:rPr>
              <a:t>Slovak business agency</a:t>
            </a:r>
            <a:endParaRPr lang="en-US" sz="1800" dirty="0">
              <a:latin typeface="+mn-lt"/>
            </a:endParaRPr>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8990020" y="498994"/>
            <a:ext cx="2567940" cy="539115"/>
          </a:xfrm>
          <a:prstGeom prst="rect">
            <a:avLst/>
          </a:prstGeom>
        </p:spPr>
      </p:pic>
    </p:spTree>
    <p:extLst>
      <p:ext uri="{BB962C8B-B14F-4D97-AF65-F5344CB8AC3E}">
        <p14:creationId xmlns:p14="http://schemas.microsoft.com/office/powerpoint/2010/main" val="48279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en-US" sz="4000" b="1">
                <a:solidFill>
                  <a:srgbClr val="404040"/>
                </a:solidFill>
              </a:rPr>
              <a:t>Enfoque sostenible para las MiPymes</a:t>
            </a:r>
            <a:br>
              <a:rPr lang="en-US" dirty="0">
                <a:solidFill>
                  <a:srgbClr val="404040"/>
                </a:solidFill>
              </a:rPr>
            </a:br>
            <a:r>
              <a:rPr lang="en-US" sz="2800">
                <a:solidFill>
                  <a:srgbClr val="404040"/>
                </a:solidFill>
              </a:rPr>
              <a:t>1.2 </a:t>
            </a:r>
            <a:r>
              <a:rPr lang="es-ES" sz="2800">
                <a:solidFill>
                  <a:srgbClr val="404040"/>
                </a:solidFill>
              </a:rPr>
              <a:t>Implicaciones operativas para las MiPymes</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5" name="Marcador de contenido 17">
            <a:extLst>
              <a:ext uri="{FF2B5EF4-FFF2-40B4-BE49-F238E27FC236}">
                <a16:creationId xmlns:a16="http://schemas.microsoft.com/office/drawing/2014/main" id="{1E7B05CB-B4E4-C1D0-4731-B20219FFCF84}"/>
              </a:ext>
            </a:extLst>
          </p:cNvPr>
          <p:cNvSpPr>
            <a:spLocks noGrp="1"/>
          </p:cNvSpPr>
          <p:nvPr>
            <p:ph idx="1"/>
          </p:nvPr>
        </p:nvSpPr>
        <p:spPr>
          <a:xfrm>
            <a:off x="2373549" y="1886669"/>
            <a:ext cx="9356851" cy="4220515"/>
          </a:xfrm>
        </p:spPr>
        <p:txBody>
          <a:bodyPr>
            <a:normAutofit fontScale="92500" lnSpcReduction="20000"/>
          </a:bodyPr>
          <a:lstStyle/>
          <a:p>
            <a:pPr marL="0" indent="0" algn="just">
              <a:buNone/>
            </a:pPr>
            <a:r>
              <a:rPr lang="es-ES" sz="1800" b="1">
                <a:effectLst/>
                <a:latin typeface="Calibri" panose="020F0502020204030204" pitchFamily="34" charset="0"/>
                <a:ea typeface="Calibri" panose="020F0502020204030204" pitchFamily="34" charset="0"/>
              </a:rPr>
              <a:t>Sé consciente del impacto de tu empresa en el medio ambiente y en la sociedad que renuncia a soluciones sostenibles, de ahí su estrategia y sus objetivos. No olvides que los objetivos de tu empresa deben ser Específicos, Medibles, Alcanzables, Relevantes y Temporales</a:t>
            </a:r>
            <a:r>
              <a:rPr lang="en-US" b="1">
                <a:solidFill>
                  <a:srgbClr val="404040"/>
                </a:solidFill>
              </a:rPr>
              <a:t> (SMART).</a:t>
            </a:r>
          </a:p>
          <a:p>
            <a:pPr marL="0" indent="0" algn="just">
              <a:buNone/>
            </a:pPr>
            <a:r>
              <a:rPr lang="es-ES" sz="1800">
                <a:effectLst/>
                <a:latin typeface="Calibri" panose="020F0502020204030204" pitchFamily="34" charset="0"/>
                <a:ea typeface="Calibri" panose="020F0502020204030204" pitchFamily="34" charset="0"/>
              </a:rPr>
              <a:t>¿Utiliza nuestra empresa materiales sostenibles en el proceso de fabricación</a:t>
            </a:r>
            <a:r>
              <a:rPr lang="en-US">
                <a:solidFill>
                  <a:srgbClr val="404040"/>
                </a:solidFill>
              </a:rPr>
              <a:t>?</a:t>
            </a:r>
          </a:p>
          <a:p>
            <a:pPr marL="0" indent="0" algn="just">
              <a:buNone/>
            </a:pPr>
            <a:r>
              <a:rPr lang="es-ES" sz="1800">
                <a:latin typeface="Calibri" panose="020F0502020204030204" pitchFamily="34" charset="0"/>
                <a:ea typeface="Calibri" panose="020F0502020204030204" pitchFamily="34" charset="0"/>
              </a:rPr>
              <a:t>¿</a:t>
            </a:r>
            <a:r>
              <a:rPr lang="es-ES" sz="1800">
                <a:effectLst/>
                <a:latin typeface="Calibri" panose="020F0502020204030204" pitchFamily="34" charset="0"/>
                <a:ea typeface="Calibri" panose="020F0502020204030204" pitchFamily="34" charset="0"/>
              </a:rPr>
              <a:t>Puede nuestra empresa recurrir a fuentes de energía renovables</a:t>
            </a:r>
            <a:r>
              <a:rPr lang="en-US">
                <a:solidFill>
                  <a:srgbClr val="404040"/>
                </a:solidFill>
              </a:rPr>
              <a:t>?</a:t>
            </a:r>
          </a:p>
          <a:p>
            <a:pPr marL="0" indent="0" algn="just">
              <a:buNone/>
            </a:pPr>
            <a:r>
              <a:rPr lang="es-ES" sz="1800">
                <a:effectLst/>
                <a:latin typeface="Calibri" panose="020F0502020204030204" pitchFamily="34" charset="0"/>
                <a:ea typeface="Calibri" panose="020F0502020204030204" pitchFamily="34" charset="0"/>
              </a:rPr>
              <a:t>¿Cuántos residuos genera nuestra empresa</a:t>
            </a:r>
            <a:r>
              <a:rPr lang="en-US">
                <a:solidFill>
                  <a:srgbClr val="404040"/>
                </a:solidFill>
              </a:rPr>
              <a:t>?</a:t>
            </a:r>
          </a:p>
          <a:p>
            <a:pPr marL="0" indent="0" algn="just">
              <a:buNone/>
            </a:pPr>
            <a:r>
              <a:rPr lang="es-ES" sz="1800">
                <a:effectLst/>
                <a:latin typeface="Calibri" panose="020F0502020204030204" pitchFamily="34" charset="0"/>
                <a:ea typeface="Calibri" panose="020F0502020204030204" pitchFamily="34" charset="0"/>
              </a:rPr>
              <a:t>¿Existen fondos para apoyar implicaciones sostenibles en un país</a:t>
            </a:r>
            <a:r>
              <a:rPr lang="en-US">
                <a:solidFill>
                  <a:srgbClr val="404040"/>
                </a:solidFill>
              </a:rPr>
              <a:t>?</a:t>
            </a:r>
          </a:p>
          <a:p>
            <a:pPr marL="0" indent="0" algn="just">
              <a:buNone/>
            </a:pPr>
            <a:r>
              <a:rPr lang="es-ES" sz="1800">
                <a:effectLst/>
                <a:latin typeface="Calibri" panose="020F0502020204030204" pitchFamily="34" charset="0"/>
                <a:ea typeface="Calibri" panose="020F0502020204030204" pitchFamily="34" charset="0"/>
              </a:rPr>
              <a:t>¿Puede nuestra empresa patrocinar o apoyar algún fondo educativo o a comunidades vulnerables</a:t>
            </a:r>
            <a:r>
              <a:rPr lang="en-US">
                <a:solidFill>
                  <a:srgbClr val="404040"/>
                </a:solidFill>
              </a:rPr>
              <a:t>?</a:t>
            </a:r>
          </a:p>
          <a:p>
            <a:pPr marL="0" indent="0" algn="just">
              <a:buNone/>
            </a:pPr>
            <a:r>
              <a:rPr lang="es-ES" sz="1800">
                <a:effectLst/>
                <a:latin typeface="Calibri" panose="020F0502020204030204" pitchFamily="34" charset="0"/>
                <a:ea typeface="Calibri" panose="020F0502020204030204" pitchFamily="34" charset="0"/>
              </a:rPr>
              <a:t>¿Existe alguna herramienta que ayude a medir la huella de carbono de una empresa</a:t>
            </a:r>
            <a:r>
              <a:rPr lang="en-US">
                <a:solidFill>
                  <a:srgbClr val="404040"/>
                </a:solidFill>
              </a:rPr>
              <a:t>? </a:t>
            </a:r>
          </a:p>
          <a:p>
            <a:pPr marL="0" indent="0" algn="just">
              <a:buNone/>
            </a:pPr>
            <a:r>
              <a:rPr lang="es-ES" sz="1800">
                <a:effectLst/>
                <a:latin typeface="Calibri" panose="020F0502020204030204" pitchFamily="34" charset="0"/>
                <a:ea typeface="Calibri" panose="020F0502020204030204" pitchFamily="34" charset="0"/>
              </a:rPr>
              <a:t>¿Contrata nuestra empresa a candidatos diversos</a:t>
            </a:r>
            <a:r>
              <a:rPr lang="en-US">
                <a:solidFill>
                  <a:srgbClr val="404040"/>
                </a:solidFill>
              </a:rPr>
              <a:t>?</a:t>
            </a:r>
          </a:p>
          <a:p>
            <a:pPr marL="0" indent="0" algn="just">
              <a:buNone/>
            </a:pPr>
            <a:r>
              <a:rPr lang="es-ES" sz="1800">
                <a:effectLst/>
                <a:latin typeface="Calibri" panose="020F0502020204030204" pitchFamily="34" charset="0"/>
                <a:ea typeface="Calibri" panose="020F0502020204030204" pitchFamily="34" charset="0"/>
              </a:rPr>
              <a:t>¿Reduce nuestra empresa conscientemente la cantidad de energía consumida</a:t>
            </a:r>
            <a:r>
              <a:rPr lang="en-US">
                <a:solidFill>
                  <a:srgbClr val="404040"/>
                </a:solidFill>
              </a:rPr>
              <a:t>?</a:t>
            </a:r>
          </a:p>
          <a:p>
            <a:pPr marL="0" indent="0" algn="just">
              <a:buNone/>
            </a:pPr>
            <a:r>
              <a:rPr lang="es-ES" sz="1800">
                <a:effectLst/>
                <a:latin typeface="Calibri" panose="020F0502020204030204" pitchFamily="34" charset="0"/>
                <a:ea typeface="Calibri" panose="020F0502020204030204" pitchFamily="34" charset="0"/>
              </a:rPr>
              <a:t>¿Se ha acercado nuestra empresa a los principios de la economía circular</a:t>
            </a:r>
            <a:r>
              <a:rPr lang="en-US">
                <a:solidFill>
                  <a:srgbClr val="404040"/>
                </a:solidFill>
              </a:rPr>
              <a:t>?</a:t>
            </a:r>
          </a:p>
          <a:p>
            <a:pPr marL="0" indent="0" algn="just">
              <a:buNone/>
            </a:pPr>
            <a:endParaRPr lang="en-US" dirty="0">
              <a:solidFill>
                <a:srgbClr val="404040"/>
              </a:solidFill>
            </a:endParaRPr>
          </a:p>
        </p:txBody>
      </p:sp>
      <p:pic>
        <p:nvPicPr>
          <p:cNvPr id="4" name="Grafický objekt 3" descr="Cieľová skupina obrys">
            <a:extLst>
              <a:ext uri="{FF2B5EF4-FFF2-40B4-BE49-F238E27FC236}">
                <a16:creationId xmlns:a16="http://schemas.microsoft.com/office/drawing/2014/main" id="{053F52CE-6FC6-A503-FEBF-338E7315D1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280" y="1737360"/>
            <a:ext cx="914400" cy="914400"/>
          </a:xfrm>
          <a:prstGeom prst="rect">
            <a:avLst/>
          </a:prstGeom>
        </p:spPr>
      </p:pic>
    </p:spTree>
    <p:extLst>
      <p:ext uri="{BB962C8B-B14F-4D97-AF65-F5344CB8AC3E}">
        <p14:creationId xmlns:p14="http://schemas.microsoft.com/office/powerpoint/2010/main" val="202865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770641" y="101167"/>
            <a:ext cx="10058400" cy="1450757"/>
          </a:xfrm>
        </p:spPr>
        <p:txBody>
          <a:bodyPr/>
          <a:lstStyle/>
          <a:p>
            <a:r>
              <a:rPr lang="en-US" sz="4000" b="1">
                <a:solidFill>
                  <a:srgbClr val="404040"/>
                </a:solidFill>
              </a:rPr>
              <a:t>Enfoque sostenible para las MiPymes</a:t>
            </a:r>
            <a:br>
              <a:rPr lang="en-US" dirty="0">
                <a:solidFill>
                  <a:srgbClr val="404040"/>
                </a:solidFill>
              </a:rPr>
            </a:br>
            <a:r>
              <a:rPr lang="en-US" sz="2800">
                <a:solidFill>
                  <a:srgbClr val="404040"/>
                </a:solidFill>
              </a:rPr>
              <a:t>1.2 </a:t>
            </a:r>
            <a:r>
              <a:rPr lang="es-ES" sz="2800">
                <a:solidFill>
                  <a:srgbClr val="404040"/>
                </a:solidFill>
              </a:rPr>
              <a:t>Implicaciones operativas para las MiPymes</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93728" y="5832764"/>
            <a:ext cx="2027384" cy="455825"/>
          </a:xfrm>
          <a:prstGeom prst="rect">
            <a:avLst/>
          </a:prstGeom>
        </p:spPr>
      </p:pic>
      <p:sp>
        <p:nvSpPr>
          <p:cNvPr id="10" name="BlokTextu 9">
            <a:extLst>
              <a:ext uri="{FF2B5EF4-FFF2-40B4-BE49-F238E27FC236}">
                <a16:creationId xmlns:a16="http://schemas.microsoft.com/office/drawing/2014/main" id="{A8476796-AE25-0C90-62BE-D770CB66C043}"/>
              </a:ext>
            </a:extLst>
          </p:cNvPr>
          <p:cNvSpPr txBox="1"/>
          <p:nvPr/>
        </p:nvSpPr>
        <p:spPr>
          <a:xfrm>
            <a:off x="486888" y="1939199"/>
            <a:ext cx="11358744" cy="3693319"/>
          </a:xfrm>
          <a:prstGeom prst="rect">
            <a:avLst/>
          </a:prstGeom>
          <a:noFill/>
        </p:spPr>
        <p:txBody>
          <a:bodyPr wrap="square" rtlCol="0">
            <a:spAutoFit/>
          </a:bodyPr>
          <a:lstStyle/>
          <a:p>
            <a:pPr algn="just"/>
            <a:r>
              <a:rPr lang="es-ES">
                <a:effectLst/>
                <a:latin typeface="Calibri" panose="020F0502020204030204" pitchFamily="34" charset="0"/>
                <a:ea typeface="Calibri" panose="020F0502020204030204" pitchFamily="34" charset="0"/>
              </a:rPr>
              <a:t>Las consideraciones sobre las implicaciones operativas sostenibles que puede aplicar en tu empresa incluyen </a:t>
            </a:r>
            <a:r>
              <a:rPr lang="en-US">
                <a:solidFill>
                  <a:srgbClr val="404040"/>
                </a:solidFill>
              </a:rPr>
              <a:t>:</a:t>
            </a:r>
            <a:endParaRPr lang="en-US" dirty="0">
              <a:solidFill>
                <a:srgbClr val="404040"/>
              </a:solidFill>
            </a:endParaRPr>
          </a:p>
          <a:p>
            <a:pPr algn="just"/>
            <a:endParaRPr lang="en-US" dirty="0">
              <a:solidFill>
                <a:srgbClr val="404040"/>
              </a:solidFill>
            </a:endParaRPr>
          </a:p>
          <a:p>
            <a:pPr algn="just"/>
            <a:r>
              <a:rPr lang="en-US" b="1" dirty="0">
                <a:solidFill>
                  <a:srgbClr val="404040"/>
                </a:solidFill>
              </a:rPr>
              <a:t>1</a:t>
            </a:r>
            <a:r>
              <a:rPr lang="en-US" b="1">
                <a:solidFill>
                  <a:srgbClr val="404040"/>
                </a:solidFill>
              </a:rPr>
              <a:t>. Eficiencia energética: </a:t>
            </a:r>
            <a:r>
              <a:rPr lang="es-ES">
                <a:effectLst/>
                <a:latin typeface="Calibri" panose="020F0502020204030204" pitchFamily="34" charset="0"/>
                <a:ea typeface="Calibri" panose="020F0502020204030204" pitchFamily="34" charset="0"/>
              </a:rPr>
              <a:t>evita el derroche de papel, por ejemplo imprimiendo correos electrónicos; apaga los aparatos que no utilices; desenchufa los aparatos electrónicos cuando no estén en uso; asegúrate de que los termostatos están ajustados a la temperatura deseada; cuando laves los platos, cierra el grifo del agua; selecciona aparatos eléctricos de menor consumo o de mayor categoría energética (como las bombillas LED); baja los grados del calentador de agua; apaga el aire acondicionado o la calefacción cuando abras las ventanas; educa a tu personal</a:t>
            </a:r>
            <a:r>
              <a:rPr lang="en-US">
                <a:solidFill>
                  <a:srgbClr val="404040"/>
                </a:solidFill>
              </a:rPr>
              <a:t>.</a:t>
            </a:r>
            <a:endParaRPr lang="en-US" dirty="0">
              <a:solidFill>
                <a:srgbClr val="404040"/>
              </a:solidFill>
            </a:endParaRPr>
          </a:p>
          <a:p>
            <a:pPr marL="285750" indent="-285750" algn="just">
              <a:buFont typeface="Arial" panose="020B0604020202020204" pitchFamily="34" charset="0"/>
              <a:buChar char="•"/>
            </a:pPr>
            <a:endParaRPr lang="en-US" dirty="0">
              <a:solidFill>
                <a:srgbClr val="404040"/>
              </a:solidFill>
            </a:endParaRPr>
          </a:p>
          <a:p>
            <a:pPr algn="just"/>
            <a:r>
              <a:rPr lang="en-US" b="1" dirty="0">
                <a:solidFill>
                  <a:srgbClr val="404040"/>
                </a:solidFill>
              </a:rPr>
              <a:t>2</a:t>
            </a:r>
            <a:r>
              <a:rPr lang="en-US" b="1">
                <a:solidFill>
                  <a:srgbClr val="404040"/>
                </a:solidFill>
              </a:rPr>
              <a:t>. Gestión de la cadena de suministro: </a:t>
            </a:r>
            <a:r>
              <a:rPr lang="sk-SK">
                <a:effectLst/>
                <a:latin typeface="Calibri" panose="020F0502020204030204" pitchFamily="34" charset="0"/>
                <a:ea typeface="Calibri" panose="020F0502020204030204" pitchFamily="34" charset="0"/>
              </a:rPr>
              <a:t>Gestión de la cadena de suministro: 1. analiza tu cadena de suministro (cuestiones medioambientales, sociales y económicas); 2. aplica la responsabilidad social, medioambiental y financiera y las características de la </a:t>
            </a:r>
            <a:r>
              <a:rPr lang="sk-SK"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cadena circular de suministro</a:t>
            </a:r>
            <a:r>
              <a:rPr lang="sk-SK">
                <a:effectLst/>
                <a:latin typeface="Calibri" panose="020F0502020204030204" pitchFamily="34" charset="0"/>
                <a:ea typeface="Calibri" panose="020F0502020204030204" pitchFamily="34" charset="0"/>
              </a:rPr>
              <a:t> features; 3. involucra a los proveedores incluyendo las cuestiones sostenibles en tu conversación comercial habitual o encuentra un proveedor con, por ejemplo, la certificación ISO 14001 o similar que puedas incorporar a tus operaciones comerciales</a:t>
            </a:r>
            <a:r>
              <a:rPr lang="en-US">
                <a:solidFill>
                  <a:srgbClr val="404040"/>
                </a:solidFill>
                <a:ea typeface="Calibri" panose="020F0502020204030204" pitchFamily="34" charset="0"/>
                <a:cs typeface="Times New Roman" panose="02020603050405020304" pitchFamily="18" charset="0"/>
              </a:rPr>
              <a:t>.</a:t>
            </a:r>
            <a:endParaRPr lang="en-US" dirty="0">
              <a:solidFill>
                <a:srgbClr val="40404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02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770641" y="101167"/>
            <a:ext cx="10058400" cy="1450757"/>
          </a:xfrm>
        </p:spPr>
        <p:txBody>
          <a:bodyPr/>
          <a:lstStyle/>
          <a:p>
            <a:r>
              <a:rPr lang="en-US" sz="4000" b="1">
                <a:solidFill>
                  <a:srgbClr val="404040"/>
                </a:solidFill>
              </a:rPr>
              <a:t>Enfoque sostenible para las MiPymes</a:t>
            </a:r>
            <a:br>
              <a:rPr lang="en-US" dirty="0">
                <a:solidFill>
                  <a:srgbClr val="404040"/>
                </a:solidFill>
              </a:rPr>
            </a:br>
            <a:r>
              <a:rPr lang="en-US" sz="2800">
                <a:solidFill>
                  <a:srgbClr val="404040"/>
                </a:solidFill>
              </a:rPr>
              <a:t>1.2 </a:t>
            </a:r>
            <a:r>
              <a:rPr lang="es-ES" sz="2800">
                <a:solidFill>
                  <a:srgbClr val="404040"/>
                </a:solidFill>
              </a:rPr>
              <a:t>Implicaciones operativas para las MiPymes</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93728" y="5832764"/>
            <a:ext cx="2027384" cy="455825"/>
          </a:xfrm>
          <a:prstGeom prst="rect">
            <a:avLst/>
          </a:prstGeom>
        </p:spPr>
      </p:pic>
      <p:sp>
        <p:nvSpPr>
          <p:cNvPr id="10" name="BlokTextu 9">
            <a:extLst>
              <a:ext uri="{FF2B5EF4-FFF2-40B4-BE49-F238E27FC236}">
                <a16:creationId xmlns:a16="http://schemas.microsoft.com/office/drawing/2014/main" id="{A8476796-AE25-0C90-62BE-D770CB66C043}"/>
              </a:ext>
            </a:extLst>
          </p:cNvPr>
          <p:cNvSpPr txBox="1"/>
          <p:nvPr/>
        </p:nvSpPr>
        <p:spPr>
          <a:xfrm>
            <a:off x="651493" y="2014699"/>
            <a:ext cx="11358744" cy="3139321"/>
          </a:xfrm>
          <a:prstGeom prst="rect">
            <a:avLst/>
          </a:prstGeom>
          <a:noFill/>
        </p:spPr>
        <p:txBody>
          <a:bodyPr wrap="square" rtlCol="0">
            <a:spAutoFit/>
          </a:bodyPr>
          <a:lstStyle/>
          <a:p>
            <a:pPr algn="just"/>
            <a:r>
              <a:rPr lang="en-US" b="1">
                <a:solidFill>
                  <a:srgbClr val="404040"/>
                </a:solidFill>
              </a:rPr>
              <a:t>3. Gestión de residuos: </a:t>
            </a:r>
            <a:r>
              <a:rPr lang="es-ES">
                <a:effectLst/>
                <a:latin typeface="Calibri" panose="020F0502020204030204" pitchFamily="34" charset="0"/>
                <a:ea typeface="Calibri" panose="020F0502020204030204" pitchFamily="34" charset="0"/>
              </a:rPr>
              <a:t>utiliza las dos caras del papel cuando tengas que copiar; recicla todos los tipos de residuos que se puedan clasificar - prueba con un reto o concurso para tus empleados, como recoger cepillos de dientes viejos para obtener una recompensa; prefiere el enfoque de la reutilización - dona o vende aparatos electrónicos, muebles, ropa, etc. para los necesitados o una tienda de segunda mano; reduce o composta los residuos de comida si es posible</a:t>
            </a:r>
            <a:r>
              <a:rPr lang="en-US">
                <a:solidFill>
                  <a:srgbClr val="404040"/>
                </a:solidFill>
              </a:rPr>
              <a:t>.</a:t>
            </a:r>
          </a:p>
          <a:p>
            <a:pPr algn="just"/>
            <a:endParaRPr lang="en-US">
              <a:solidFill>
                <a:srgbClr val="404040"/>
              </a:solidFill>
            </a:endParaRPr>
          </a:p>
          <a:p>
            <a:pPr algn="just"/>
            <a:r>
              <a:rPr lang="en-US" b="1">
                <a:solidFill>
                  <a:srgbClr val="404040"/>
                </a:solidFill>
              </a:rPr>
              <a:t>4. Compra sostenible:</a:t>
            </a:r>
            <a:r>
              <a:rPr lang="en-US" b="1">
                <a:solidFill>
                  <a:srgbClr val="404040"/>
                </a:solidFill>
                <a:effectLst/>
                <a:ea typeface="Calibri" panose="020F0502020204030204" pitchFamily="34" charset="0"/>
                <a:cs typeface="Times New Roman" panose="02020603050405020304" pitchFamily="18" charset="0"/>
              </a:rPr>
              <a:t> </a:t>
            </a:r>
            <a:r>
              <a:rPr lang="es-ES" sz="1800">
                <a:effectLst/>
                <a:latin typeface="Calibri" panose="020F0502020204030204" pitchFamily="34" charset="0"/>
                <a:ea typeface="Calibri" panose="020F0502020204030204" pitchFamily="34" charset="0"/>
              </a:rPr>
              <a:t>está estrechamente relacionada con la creación de una cadena de suministro sostenible a través de compras sostenibles, lo que se traduce en una mayor fidelidad de los clientes, un impacto positivo en el medio ambiente y una reducción del riesgo de incumplimiento de la legislación. Consejos: 1. Comprar productos de origen ético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mira las Etiquetas Ecológicas Europeas</a:t>
            </a:r>
            <a:r>
              <a:rPr lang="es-ES" sz="1800">
                <a:effectLst/>
                <a:latin typeface="Calibri" panose="020F0502020204030204" pitchFamily="34" charset="0"/>
                <a:ea typeface="Calibri" panose="020F0502020204030204" pitchFamily="34" charset="0"/>
              </a:rPr>
              <a:t>) y 2. Compra productos locales para impulsar la economía local</a:t>
            </a:r>
            <a:r>
              <a:rPr lang="en-US">
                <a:solidFill>
                  <a:srgbClr val="404040"/>
                </a:solidFill>
                <a:effectLst/>
                <a:ea typeface="Calibri" panose="020F0502020204030204" pitchFamily="34" charset="0"/>
                <a:cs typeface="Times New Roman" panose="02020603050405020304" pitchFamily="18" charset="0"/>
              </a:rPr>
              <a:t>.</a:t>
            </a:r>
            <a:r>
              <a:rPr lang="en-US">
                <a:solidFill>
                  <a:srgbClr val="404040"/>
                </a:solidFill>
                <a:effectLst/>
              </a:rPr>
              <a:t> </a:t>
            </a:r>
          </a:p>
          <a:p>
            <a:pPr algn="just"/>
            <a:endParaRPr lang="en-US">
              <a:solidFill>
                <a:srgbClr val="404040"/>
              </a:solidFill>
            </a:endParaRPr>
          </a:p>
          <a:p>
            <a:pPr algn="just"/>
            <a:endParaRPr lang="en-US" dirty="0">
              <a:solidFill>
                <a:srgbClr val="404040"/>
              </a:solidFill>
            </a:endParaRPr>
          </a:p>
        </p:txBody>
      </p:sp>
    </p:spTree>
    <p:extLst>
      <p:ext uri="{BB962C8B-B14F-4D97-AF65-F5344CB8AC3E}">
        <p14:creationId xmlns:p14="http://schemas.microsoft.com/office/powerpoint/2010/main" val="352800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770641" y="101167"/>
            <a:ext cx="10058400" cy="1450757"/>
          </a:xfrm>
        </p:spPr>
        <p:txBody>
          <a:bodyPr/>
          <a:lstStyle/>
          <a:p>
            <a:r>
              <a:rPr lang="en-US" sz="4000" b="1">
                <a:solidFill>
                  <a:srgbClr val="404040"/>
                </a:solidFill>
              </a:rPr>
              <a:t>Enfoque sostenible para las MiPymes</a:t>
            </a:r>
            <a:br>
              <a:rPr lang="en-US" dirty="0">
                <a:solidFill>
                  <a:srgbClr val="404040"/>
                </a:solidFill>
              </a:rPr>
            </a:br>
            <a:r>
              <a:rPr lang="en-US" sz="2800">
                <a:solidFill>
                  <a:srgbClr val="404040"/>
                </a:solidFill>
              </a:rPr>
              <a:t>1.2 </a:t>
            </a:r>
            <a:r>
              <a:rPr lang="es-ES" sz="2800">
                <a:solidFill>
                  <a:srgbClr val="404040"/>
                </a:solidFill>
              </a:rPr>
              <a:t>Implicaciones operativas para las MiPymes</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0" name="BlokTextu 9">
            <a:extLst>
              <a:ext uri="{FF2B5EF4-FFF2-40B4-BE49-F238E27FC236}">
                <a16:creationId xmlns:a16="http://schemas.microsoft.com/office/drawing/2014/main" id="{A8476796-AE25-0C90-62BE-D770CB66C043}"/>
              </a:ext>
            </a:extLst>
          </p:cNvPr>
          <p:cNvSpPr txBox="1"/>
          <p:nvPr/>
        </p:nvSpPr>
        <p:spPr>
          <a:xfrm>
            <a:off x="486888" y="1821408"/>
            <a:ext cx="11358744" cy="3139321"/>
          </a:xfrm>
          <a:prstGeom prst="rect">
            <a:avLst/>
          </a:prstGeom>
          <a:noFill/>
        </p:spPr>
        <p:txBody>
          <a:bodyPr wrap="square" rtlCol="0">
            <a:spAutoFit/>
          </a:bodyPr>
          <a:lstStyle/>
          <a:p>
            <a:pPr algn="just"/>
            <a:endParaRPr lang="en-US" dirty="0">
              <a:solidFill>
                <a:srgbClr val="404040"/>
              </a:solidFill>
            </a:endParaRPr>
          </a:p>
          <a:p>
            <a:pPr algn="just"/>
            <a:r>
              <a:rPr lang="en-US" b="1" dirty="0">
                <a:solidFill>
                  <a:srgbClr val="404040"/>
                </a:solidFill>
              </a:rPr>
              <a:t>5</a:t>
            </a:r>
            <a:r>
              <a:rPr lang="en-US" b="1">
                <a:solidFill>
                  <a:srgbClr val="404040"/>
                </a:solidFill>
              </a:rPr>
              <a:t>. Compromiso de la comunidad: </a:t>
            </a:r>
            <a:r>
              <a:rPr lang="es-ES" sz="1800">
                <a:effectLst/>
                <a:latin typeface="Calibri" panose="020F0502020204030204" pitchFamily="34" charset="0"/>
                <a:ea typeface="Calibri" panose="020F0502020204030204" pitchFamily="34" charset="0"/>
              </a:rPr>
              <a:t>1. incluso en la época actual de las redes sociales, ten en cuenta la importancia de la interacción física con tus clientes y empleados; 2. apoya las actividades de tus empleados para que se comprometan con las organizaciones locales; 3. aprovecha el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potencial de las redes sociales</a:t>
            </a:r>
            <a:r>
              <a:rPr lang="es-ES" sz="1800">
                <a:effectLst/>
                <a:latin typeface="Calibri" panose="020F0502020204030204" pitchFamily="34" charset="0"/>
                <a:ea typeface="Calibri" panose="020F0502020204030204" pitchFamily="34" charset="0"/>
              </a:rPr>
              <a:t> para interactuar con los clientes y conocer sus opiniones; 4. sé abierto y transparente comunicando tus decisiones (incluso las futuras) a tus clientes para que estén al tanto de tu negocio; 5. los valores de la empresa, de los empleados y de la comunidad deben estar en consonancia; 6. escucha y conoce a la comunidad con pasión para establecer relaciones sólidas; 7. si no conoces las iniciativas comunitarias, visita el sitio web de tu municipio o simplemente pregunta a tus clientes y empleados cómo puede participar tu empresa</a:t>
            </a:r>
            <a:r>
              <a:rPr lang="en-US">
                <a:solidFill>
                  <a:srgbClr val="404040"/>
                </a:solidFill>
              </a:rPr>
              <a:t>. </a:t>
            </a:r>
            <a:endParaRPr lang="sk-SK" dirty="0">
              <a:solidFill>
                <a:srgbClr val="404040"/>
              </a:solidFill>
            </a:endParaRPr>
          </a:p>
          <a:p>
            <a:pPr algn="just"/>
            <a:endParaRPr lang="sk-SK" dirty="0">
              <a:solidFill>
                <a:srgbClr val="404040"/>
              </a:solidFill>
            </a:endParaRPr>
          </a:p>
          <a:p>
            <a:pPr algn="just"/>
            <a:r>
              <a:rPr lang="sk-SK" sz="1800">
                <a:effectLst/>
                <a:latin typeface="Calibri" panose="020F0502020204030204" pitchFamily="34" charset="0"/>
                <a:ea typeface="Calibri" panose="020F0502020204030204" pitchFamily="34" charset="0"/>
              </a:rPr>
              <a:t>Consulte las </a:t>
            </a:r>
            <a:r>
              <a:rPr lang="sk-SK"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Tendencias sostenibles de las MiPymes para 2023</a:t>
            </a:r>
            <a:r>
              <a:rPr lang="sk-SK" sz="1800">
                <a:effectLst/>
                <a:latin typeface="Calibri" panose="020F0502020204030204" pitchFamily="34" charset="0"/>
                <a:ea typeface="Calibri" panose="020F0502020204030204" pitchFamily="34" charset="0"/>
              </a:rPr>
              <a:t> del </a:t>
            </a:r>
            <a:r>
              <a:rPr lang="sk-SK">
                <a:solidFill>
                  <a:srgbClr val="404040"/>
                </a:solidFill>
              </a:rPr>
              <a:t>Dr</a:t>
            </a:r>
            <a:r>
              <a:rPr lang="sk-SK" dirty="0">
                <a:solidFill>
                  <a:srgbClr val="404040"/>
                </a:solidFill>
              </a:rPr>
              <a:t>. </a:t>
            </a:r>
            <a:r>
              <a:rPr lang="sk-SK" dirty="0" err="1">
                <a:solidFill>
                  <a:srgbClr val="404040"/>
                </a:solidFill>
              </a:rPr>
              <a:t>Ayman</a:t>
            </a:r>
            <a:r>
              <a:rPr lang="sk-SK" dirty="0">
                <a:solidFill>
                  <a:srgbClr val="404040"/>
                </a:solidFill>
              </a:rPr>
              <a:t> El </a:t>
            </a:r>
            <a:r>
              <a:rPr lang="sk-SK" dirty="0" err="1">
                <a:solidFill>
                  <a:srgbClr val="404040"/>
                </a:solidFill>
              </a:rPr>
              <a:t>Tarabishy</a:t>
            </a:r>
            <a:endParaRPr lang="en-US" dirty="0">
              <a:solidFill>
                <a:srgbClr val="404040"/>
              </a:solidFill>
            </a:endParaRPr>
          </a:p>
        </p:txBody>
      </p:sp>
    </p:spTree>
    <p:extLst>
      <p:ext uri="{BB962C8B-B14F-4D97-AF65-F5344CB8AC3E}">
        <p14:creationId xmlns:p14="http://schemas.microsoft.com/office/powerpoint/2010/main" val="269325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ľka 3">
            <a:extLst>
              <a:ext uri="{FF2B5EF4-FFF2-40B4-BE49-F238E27FC236}">
                <a16:creationId xmlns:a16="http://schemas.microsoft.com/office/drawing/2014/main" id="{4014C529-8595-94A7-6E4B-D764E96CD011}"/>
              </a:ext>
            </a:extLst>
          </p:cNvPr>
          <p:cNvGraphicFramePr>
            <a:graphicFrameLocks noGrp="1"/>
          </p:cNvGraphicFramePr>
          <p:nvPr>
            <p:extLst>
              <p:ext uri="{D42A27DB-BD31-4B8C-83A1-F6EECF244321}">
                <p14:modId xmlns:p14="http://schemas.microsoft.com/office/powerpoint/2010/main" val="1456787674"/>
              </p:ext>
            </p:extLst>
          </p:nvPr>
        </p:nvGraphicFramePr>
        <p:xfrm>
          <a:off x="1097280" y="1886670"/>
          <a:ext cx="10058400" cy="3754813"/>
        </p:xfrm>
        <a:graphic>
          <a:graphicData uri="http://schemas.openxmlformats.org/drawingml/2006/table">
            <a:tbl>
              <a:tblPr>
                <a:tableStyleId>{5C22544A-7EE6-4342-B048-85BDC9FD1C3A}</a:tableStyleId>
              </a:tblPr>
              <a:tblGrid>
                <a:gridCol w="2011680">
                  <a:extLst>
                    <a:ext uri="{9D8B030D-6E8A-4147-A177-3AD203B41FA5}">
                      <a16:colId xmlns:a16="http://schemas.microsoft.com/office/drawing/2014/main" val="3846108530"/>
                    </a:ext>
                  </a:extLst>
                </a:gridCol>
                <a:gridCol w="2011680">
                  <a:extLst>
                    <a:ext uri="{9D8B030D-6E8A-4147-A177-3AD203B41FA5}">
                      <a16:colId xmlns:a16="http://schemas.microsoft.com/office/drawing/2014/main" val="1345089866"/>
                    </a:ext>
                  </a:extLst>
                </a:gridCol>
                <a:gridCol w="2011680">
                  <a:extLst>
                    <a:ext uri="{9D8B030D-6E8A-4147-A177-3AD203B41FA5}">
                      <a16:colId xmlns:a16="http://schemas.microsoft.com/office/drawing/2014/main" val="516299458"/>
                    </a:ext>
                  </a:extLst>
                </a:gridCol>
                <a:gridCol w="2011680">
                  <a:extLst>
                    <a:ext uri="{9D8B030D-6E8A-4147-A177-3AD203B41FA5}">
                      <a16:colId xmlns:a16="http://schemas.microsoft.com/office/drawing/2014/main" val="1688684719"/>
                    </a:ext>
                  </a:extLst>
                </a:gridCol>
                <a:gridCol w="2011680">
                  <a:extLst>
                    <a:ext uri="{9D8B030D-6E8A-4147-A177-3AD203B41FA5}">
                      <a16:colId xmlns:a16="http://schemas.microsoft.com/office/drawing/2014/main" val="3108475867"/>
                    </a:ext>
                  </a:extLst>
                </a:gridCol>
              </a:tblGrid>
              <a:tr h="1379074">
                <a:tc rowSpan="2">
                  <a:txBody>
                    <a:bodyPr/>
                    <a:lstStyle/>
                    <a:p>
                      <a:pPr algn="l" fontAlgn="ctr"/>
                      <a:endParaRPr lang="sk-SK"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rowSpan="2">
                  <a:txBody>
                    <a:bodyPr/>
                    <a:lstStyle/>
                    <a:p>
                      <a:pPr algn="l" fontAlgn="ctr"/>
                      <a:endParaRPr lang="sk-SK" sz="12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l" fontAlgn="b"/>
                      <a:endParaRPr lang="sk-SK" sz="12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rowSpan="2">
                  <a:txBody>
                    <a:bodyPr/>
                    <a:lstStyle/>
                    <a:p>
                      <a:pPr algn="l" fontAlgn="ctr"/>
                      <a:endParaRPr lang="sk-SK"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894913917"/>
                  </a:ext>
                </a:extLst>
              </a:tr>
              <a:tr h="1268934">
                <a:tc vMerge="1">
                  <a:txBody>
                    <a:bodyPr/>
                    <a:lstStyle/>
                    <a:p>
                      <a:endParaRPr lang="sk-SK"/>
                    </a:p>
                  </a:txBody>
                  <a:tcPr/>
                </a:tc>
                <a:tc>
                  <a:txBody>
                    <a:bodyPr/>
                    <a:lstStyle/>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vMerge="1">
                  <a:txBody>
                    <a:bodyPr/>
                    <a:lstStyle/>
                    <a:p>
                      <a:endParaRPr lang="sk-SK"/>
                    </a:p>
                  </a:txBody>
                  <a:tcPr/>
                </a:tc>
                <a:tc>
                  <a:txBody>
                    <a:bodyPr/>
                    <a:lstStyle/>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vMerge="1">
                  <a:txBody>
                    <a:bodyPr/>
                    <a:lstStyle/>
                    <a:p>
                      <a:endParaRPr lang="sk-SK"/>
                    </a:p>
                  </a:txBody>
                  <a:tcPr/>
                </a:tc>
                <a:extLst>
                  <a:ext uri="{0D108BD9-81ED-4DB2-BD59-A6C34878D82A}">
                    <a16:rowId xmlns:a16="http://schemas.microsoft.com/office/drawing/2014/main" val="1813413219"/>
                  </a:ext>
                </a:extLst>
              </a:tr>
              <a:tr h="417860">
                <a:tc gridSpan="5">
                  <a:txBody>
                    <a:bodyPr/>
                    <a:lstStyle/>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475981433"/>
                  </a:ext>
                </a:extLst>
              </a:tr>
            </a:tbl>
          </a:graphicData>
        </a:graphic>
      </p:graphicFrame>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en-US" sz="4000" b="1">
                <a:solidFill>
                  <a:srgbClr val="404040"/>
                </a:solidFill>
              </a:rPr>
              <a:t>Enfoque sostenible para las MiPymes</a:t>
            </a:r>
            <a:br>
              <a:rPr lang="en-US" dirty="0">
                <a:solidFill>
                  <a:srgbClr val="404040"/>
                </a:solidFill>
              </a:rPr>
            </a:br>
            <a:r>
              <a:rPr lang="en-US" sz="2800">
                <a:solidFill>
                  <a:srgbClr val="404040"/>
                </a:solidFill>
              </a:rPr>
              <a:t>1.2 </a:t>
            </a:r>
            <a:r>
              <a:rPr lang="es-ES" sz="2800">
                <a:solidFill>
                  <a:srgbClr val="404040"/>
                </a:solidFill>
              </a:rPr>
              <a:t>Implicaciones operativas para las MiPymes</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BlokTextu 2">
            <a:extLst>
              <a:ext uri="{FF2B5EF4-FFF2-40B4-BE49-F238E27FC236}">
                <a16:creationId xmlns:a16="http://schemas.microsoft.com/office/drawing/2014/main" id="{B191051E-2E25-1E32-DB85-90000A319AB5}"/>
              </a:ext>
            </a:extLst>
          </p:cNvPr>
          <p:cNvSpPr txBox="1"/>
          <p:nvPr/>
        </p:nvSpPr>
        <p:spPr>
          <a:xfrm>
            <a:off x="1097280" y="2625044"/>
            <a:ext cx="10058400" cy="2092881"/>
          </a:xfrm>
          <a:prstGeom prst="rect">
            <a:avLst/>
          </a:prstGeom>
          <a:noFill/>
        </p:spPr>
        <p:txBody>
          <a:bodyPr wrap="square" rtlCol="0">
            <a:spAutoFit/>
          </a:bodyPr>
          <a:lstStyle/>
          <a:p>
            <a:pPr algn="just"/>
            <a:endParaRPr lang="en-US" sz="2000" dirty="0">
              <a:solidFill>
                <a:srgbClr val="404040"/>
              </a:solidFill>
              <a:effectLst/>
              <a:ea typeface="Calibri" panose="020F0502020204030204" pitchFamily="34" charset="0"/>
              <a:cs typeface="Times New Roman" panose="02020603050405020304" pitchFamily="18" charset="0"/>
            </a:endParaRPr>
          </a:p>
          <a:p>
            <a:pPr algn="just"/>
            <a:r>
              <a:rPr lang="es-ES" sz="1800">
                <a:effectLst/>
                <a:latin typeface="Calibri" panose="020F0502020204030204" pitchFamily="34" charset="0"/>
                <a:ea typeface="Calibri" panose="020F0502020204030204" pitchFamily="34" charset="0"/>
              </a:rPr>
              <a:t>Las micro, pequeñas y medianas empresas pueden tener dificultades con la inversión inicial o la falta de conocimientos a la hora de aplicar realmente prácticas sostenibles... Sin embargo, para pensar en la sostenibilidad en la empresa hay que considerar sus tres pilares: social, medioambiental y económico. Mira este vídeo y aprende cómo puedes crear un impacto sostenible a través de tus operaciones empresariales utilizando el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Lienzo Canvas de Modelo de Negocio</a:t>
            </a:r>
            <a:r>
              <a:rPr lang="es-ES" sz="1800">
                <a:effectLst/>
                <a:latin typeface="Calibri" panose="020F0502020204030204" pitchFamily="34" charset="0"/>
                <a:ea typeface="Calibri" panose="020F0502020204030204" pitchFamily="34" charset="0"/>
              </a:rPr>
              <a:t> Sostenible.</a:t>
            </a:r>
            <a:endParaRPr lang="en-US" sz="2000" dirty="0">
              <a:solidFill>
                <a:srgbClr val="404040"/>
              </a:solidFill>
              <a:effectLst/>
              <a:ea typeface="Calibri" panose="020F0502020204030204" pitchFamily="34" charset="0"/>
              <a:cs typeface="Times New Roman" panose="02020603050405020304" pitchFamily="18" charset="0"/>
            </a:endParaRPr>
          </a:p>
          <a:p>
            <a:pPr algn="just"/>
            <a:endParaRPr lang="en-US" sz="2000" dirty="0">
              <a:solidFill>
                <a:srgbClr val="404040"/>
              </a:solidFill>
            </a:endParaRPr>
          </a:p>
        </p:txBody>
      </p:sp>
      <p:pic>
        <p:nvPicPr>
          <p:cNvPr id="6" name="Grafický objekt 5" descr="Diaľkové ovládanie obrys">
            <a:extLst>
              <a:ext uri="{FF2B5EF4-FFF2-40B4-BE49-F238E27FC236}">
                <a16:creationId xmlns:a16="http://schemas.microsoft.com/office/drawing/2014/main" id="{B5A39DA2-8F03-A708-5045-D2944BAD32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4263" y="4788391"/>
            <a:ext cx="618634" cy="618634"/>
          </a:xfrm>
          <a:prstGeom prst="rect">
            <a:avLst/>
          </a:prstGeom>
        </p:spPr>
      </p:pic>
      <p:pic>
        <p:nvPicPr>
          <p:cNvPr id="11" name="Grafický objekt 10" descr="Pripojenia obrys">
            <a:extLst>
              <a:ext uri="{FF2B5EF4-FFF2-40B4-BE49-F238E27FC236}">
                <a16:creationId xmlns:a16="http://schemas.microsoft.com/office/drawing/2014/main" id="{800F8262-4EAC-97F8-2612-8E3F8A6BF31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3570" y="2051355"/>
            <a:ext cx="742721" cy="742721"/>
          </a:xfrm>
          <a:prstGeom prst="rect">
            <a:avLst/>
          </a:prstGeom>
        </p:spPr>
      </p:pic>
      <p:pic>
        <p:nvPicPr>
          <p:cNvPr id="13" name="Grafický objekt 12" descr="Cieľová skupina obrys">
            <a:extLst>
              <a:ext uri="{FF2B5EF4-FFF2-40B4-BE49-F238E27FC236}">
                <a16:creationId xmlns:a16="http://schemas.microsoft.com/office/drawing/2014/main" id="{6ADCFD15-895D-F7C0-9148-C80C22B1D1B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06976" y="2031364"/>
            <a:ext cx="742721" cy="742721"/>
          </a:xfrm>
          <a:prstGeom prst="rect">
            <a:avLst/>
          </a:prstGeom>
        </p:spPr>
      </p:pic>
      <p:pic>
        <p:nvPicPr>
          <p:cNvPr id="15" name="Grafický objekt 14" descr="Diamant obrys">
            <a:extLst>
              <a:ext uri="{FF2B5EF4-FFF2-40B4-BE49-F238E27FC236}">
                <a16:creationId xmlns:a16="http://schemas.microsoft.com/office/drawing/2014/main" id="{C063A925-63E3-564A-CF23-57EE5F983A3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71396" y="1996844"/>
            <a:ext cx="742722" cy="742722"/>
          </a:xfrm>
          <a:prstGeom prst="rect">
            <a:avLst/>
          </a:prstGeom>
        </p:spPr>
      </p:pic>
      <p:pic>
        <p:nvPicPr>
          <p:cNvPr id="17" name="Grafický objekt 16" descr="Daň obrys">
            <a:extLst>
              <a:ext uri="{FF2B5EF4-FFF2-40B4-BE49-F238E27FC236}">
                <a16:creationId xmlns:a16="http://schemas.microsoft.com/office/drawing/2014/main" id="{782A1E07-AE15-9636-B4F2-569C909F01D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76485" y="4679401"/>
            <a:ext cx="742721" cy="742721"/>
          </a:xfrm>
          <a:prstGeom prst="rect">
            <a:avLst/>
          </a:prstGeom>
        </p:spPr>
      </p:pic>
      <p:pic>
        <p:nvPicPr>
          <p:cNvPr id="19" name="Grafický objekt 18" descr="Mince obrys">
            <a:extLst>
              <a:ext uri="{FF2B5EF4-FFF2-40B4-BE49-F238E27FC236}">
                <a16:creationId xmlns:a16="http://schemas.microsoft.com/office/drawing/2014/main" id="{2C2E99DC-215C-1165-88D3-AB7F8F8228C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59483" y="4808154"/>
            <a:ext cx="583856" cy="583856"/>
          </a:xfrm>
          <a:prstGeom prst="rect">
            <a:avLst/>
          </a:prstGeom>
        </p:spPr>
      </p:pic>
      <p:pic>
        <p:nvPicPr>
          <p:cNvPr id="21" name="Grafický objekt 20" descr="Zasadacia miestnosť obrys">
            <a:extLst>
              <a:ext uri="{FF2B5EF4-FFF2-40B4-BE49-F238E27FC236}">
                <a16:creationId xmlns:a16="http://schemas.microsoft.com/office/drawing/2014/main" id="{A076CCC9-3BA4-8D90-2517-3069D1C5B54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00617" y="1996844"/>
            <a:ext cx="742722" cy="742722"/>
          </a:xfrm>
          <a:prstGeom prst="rect">
            <a:avLst/>
          </a:prstGeom>
        </p:spPr>
      </p:pic>
      <p:pic>
        <p:nvPicPr>
          <p:cNvPr id="23" name="Grafický objekt 22" descr="GMO obrys">
            <a:extLst>
              <a:ext uri="{FF2B5EF4-FFF2-40B4-BE49-F238E27FC236}">
                <a16:creationId xmlns:a16="http://schemas.microsoft.com/office/drawing/2014/main" id="{1F212BDC-56D7-8705-1FCA-CBC46C6A6E4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47701" y="4788391"/>
            <a:ext cx="583856" cy="583856"/>
          </a:xfrm>
          <a:prstGeom prst="rect">
            <a:avLst/>
          </a:prstGeom>
        </p:spPr>
      </p:pic>
      <p:pic>
        <p:nvPicPr>
          <p:cNvPr id="27" name="Grafický objekt 26" descr="Priblížiť prstami obrys">
            <a:extLst>
              <a:ext uri="{FF2B5EF4-FFF2-40B4-BE49-F238E27FC236}">
                <a16:creationId xmlns:a16="http://schemas.microsoft.com/office/drawing/2014/main" id="{E7E8DA63-9B78-69E7-2F6A-AAC5F5D2ECB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759490" y="2051355"/>
            <a:ext cx="688211" cy="688211"/>
          </a:xfrm>
          <a:prstGeom prst="rect">
            <a:avLst/>
          </a:prstGeom>
        </p:spPr>
      </p:pic>
      <p:cxnSp>
        <p:nvCxnSpPr>
          <p:cNvPr id="29" name="Priama spojnica 28">
            <a:extLst>
              <a:ext uri="{FF2B5EF4-FFF2-40B4-BE49-F238E27FC236}">
                <a16:creationId xmlns:a16="http://schemas.microsoft.com/office/drawing/2014/main" id="{F686B138-C7EC-C964-09FC-E2E744214A80}"/>
              </a:ext>
            </a:extLst>
          </p:cNvPr>
          <p:cNvCxnSpPr>
            <a:cxnSpLocks/>
            <a:stCxn id="3" idx="2"/>
          </p:cNvCxnSpPr>
          <p:nvPr/>
        </p:nvCxnSpPr>
        <p:spPr>
          <a:xfrm>
            <a:off x="6126480" y="4717925"/>
            <a:ext cx="0" cy="7536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95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s-ES" sz="1200">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latin typeface="system-ui"/>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713990" y="1073870"/>
            <a:ext cx="6683928" cy="4965863"/>
          </a:xfrm>
        </p:spPr>
        <p:txBody>
          <a:bodyPr>
            <a:normAutofit fontScale="92500" lnSpcReduction="20000"/>
          </a:bodyPr>
          <a:lstStyle/>
          <a:p>
            <a:pPr algn="just"/>
            <a:r>
              <a:rPr lang="en-US"/>
              <a:t>¡El </a:t>
            </a:r>
            <a:r>
              <a:rPr lang="en-US" b="1"/>
              <a:t>emprendimiento social </a:t>
            </a:r>
            <a:r>
              <a:rPr lang="en-US"/>
              <a:t>es una forma de resolver de manera sostenible los retos de la sociedad!</a:t>
            </a:r>
            <a:endParaRPr lang="en-US" dirty="0"/>
          </a:p>
          <a:p>
            <a:pPr algn="just"/>
            <a:endParaRPr lang="en-US" sz="800" dirty="0"/>
          </a:p>
          <a:p>
            <a:pPr algn="just"/>
            <a:r>
              <a:rPr lang="es-ES" sz="1800">
                <a:effectLst/>
                <a:latin typeface="Calibri" panose="020F0502020204030204" pitchFamily="34" charset="0"/>
                <a:ea typeface="Calibri" panose="020F0502020204030204" pitchFamily="34" charset="0"/>
              </a:rPr>
              <a:t>De acuerdo con la </a:t>
            </a:r>
            <a:r>
              <a:rPr lang="es-ES" sz="1800" u="sng">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Comisión Europea: </a:t>
            </a:r>
            <a:r>
              <a:rPr lang="en-US"/>
              <a:t> </a:t>
            </a:r>
            <a:endParaRPr lang="en-US" dirty="0"/>
          </a:p>
          <a:p>
            <a:pPr marL="895350" indent="0" algn="just">
              <a:buNone/>
            </a:pPr>
            <a:r>
              <a:rPr lang="es-ES" sz="1800">
                <a:effectLst/>
                <a:latin typeface="Calibri" panose="020F0502020204030204" pitchFamily="34" charset="0"/>
                <a:ea typeface="Calibri" panose="020F0502020204030204" pitchFamily="34" charset="0"/>
              </a:rPr>
              <a:t>Hay</a:t>
            </a:r>
            <a:r>
              <a:rPr lang="es-ES" sz="1800" b="1">
                <a:effectLst/>
                <a:latin typeface="Calibri" panose="020F0502020204030204" pitchFamily="34" charset="0"/>
                <a:ea typeface="Calibri" panose="020F0502020204030204" pitchFamily="34" charset="0"/>
              </a:rPr>
              <a:t> 2,8 millones de empresas sociales</a:t>
            </a:r>
            <a:r>
              <a:rPr lang="es-ES" sz="1800">
                <a:effectLst/>
                <a:latin typeface="Calibri" panose="020F0502020204030204" pitchFamily="34" charset="0"/>
                <a:ea typeface="Calibri" panose="020F0502020204030204" pitchFamily="34" charset="0"/>
              </a:rPr>
              <a:t>, lo que representa el</a:t>
            </a:r>
            <a:r>
              <a:rPr lang="es-ES" sz="1800" b="1">
                <a:effectLst/>
                <a:latin typeface="Calibri" panose="020F0502020204030204" pitchFamily="34" charset="0"/>
                <a:ea typeface="Calibri" panose="020F0502020204030204" pitchFamily="34" charset="0"/>
              </a:rPr>
              <a:t> 10% de todas las empresas de la UE</a:t>
            </a:r>
            <a:r>
              <a:rPr lang="en-US" b="1"/>
              <a:t>. </a:t>
            </a:r>
            <a:endParaRPr lang="en-US" b="1" dirty="0"/>
          </a:p>
          <a:p>
            <a:pPr marL="895350" indent="0" algn="just">
              <a:buNone/>
            </a:pPr>
            <a:r>
              <a:rPr lang="es-ES" sz="1800">
                <a:effectLst/>
                <a:latin typeface="Calibri" panose="020F0502020204030204" pitchFamily="34" charset="0"/>
                <a:ea typeface="Calibri" panose="020F0502020204030204" pitchFamily="34" charset="0"/>
              </a:rPr>
              <a:t>Casi</a:t>
            </a:r>
            <a:r>
              <a:rPr lang="es-ES" sz="1800" b="1">
                <a:effectLst/>
                <a:latin typeface="Calibri" panose="020F0502020204030204" pitchFamily="34" charset="0"/>
                <a:ea typeface="Calibri" panose="020F0502020204030204" pitchFamily="34" charset="0"/>
              </a:rPr>
              <a:t> 13,6 millones de personas </a:t>
            </a:r>
            <a:r>
              <a:rPr lang="es-ES" sz="1800">
                <a:effectLst/>
                <a:latin typeface="Calibri" panose="020F0502020204030204" pitchFamily="34" charset="0"/>
                <a:ea typeface="Calibri" panose="020F0502020204030204" pitchFamily="34" charset="0"/>
              </a:rPr>
              <a:t>– alrededor del 6,2% de los empleados de la UE –</a:t>
            </a:r>
            <a:r>
              <a:rPr lang="es-ES" sz="1800" b="1">
                <a:effectLst/>
                <a:latin typeface="Calibri" panose="020F0502020204030204" pitchFamily="34" charset="0"/>
                <a:ea typeface="Calibri" panose="020F0502020204030204" pitchFamily="34" charset="0"/>
              </a:rPr>
              <a:t> trabajan para empresas sociales</a:t>
            </a:r>
            <a:r>
              <a:rPr lang="en-US" b="1"/>
              <a:t>. </a:t>
            </a:r>
            <a:endParaRPr lang="en-US" b="1" dirty="0"/>
          </a:p>
          <a:p>
            <a:pPr marL="895350" indent="0" algn="just">
              <a:buNone/>
            </a:pPr>
            <a:r>
              <a:rPr lang="es-ES" sz="1800">
                <a:effectLst/>
                <a:latin typeface="Calibri" panose="020F0502020204030204" pitchFamily="34" charset="0"/>
                <a:ea typeface="Calibri" panose="020F0502020204030204" pitchFamily="34" charset="0"/>
              </a:rPr>
              <a:t>Además de la mano de obra remunerada, la economía social moviliza a </a:t>
            </a:r>
            <a:r>
              <a:rPr lang="es-ES" sz="1800" b="1">
                <a:effectLst/>
                <a:latin typeface="Calibri" panose="020F0502020204030204" pitchFamily="34" charset="0"/>
                <a:ea typeface="Calibri" panose="020F0502020204030204" pitchFamily="34" charset="0"/>
              </a:rPr>
              <a:t>voluntarios</a:t>
            </a:r>
            <a:r>
              <a:rPr lang="es-ES" sz="1800">
                <a:effectLst/>
                <a:latin typeface="Calibri" panose="020F0502020204030204" pitchFamily="34" charset="0"/>
                <a:ea typeface="Calibri" panose="020F0502020204030204" pitchFamily="34" charset="0"/>
              </a:rPr>
              <a:t>, lo que equivale a</a:t>
            </a:r>
            <a:r>
              <a:rPr lang="es-ES" sz="1800" b="1">
                <a:effectLst/>
                <a:latin typeface="Calibri" panose="020F0502020204030204" pitchFamily="34" charset="0"/>
                <a:ea typeface="Calibri" panose="020F0502020204030204" pitchFamily="34" charset="0"/>
              </a:rPr>
              <a:t> 5,5 millones </a:t>
            </a:r>
            <a:r>
              <a:rPr lang="es-ES" sz="1800">
                <a:effectLst/>
                <a:latin typeface="Calibri" panose="020F0502020204030204" pitchFamily="34" charset="0"/>
                <a:ea typeface="Calibri" panose="020F0502020204030204" pitchFamily="34" charset="0"/>
              </a:rPr>
              <a:t>de trabajadores a tiempo completo</a:t>
            </a:r>
            <a:r>
              <a:rPr lang="en-US"/>
              <a:t>.</a:t>
            </a:r>
            <a:endParaRPr lang="en-US" dirty="0"/>
          </a:p>
          <a:p>
            <a:pPr algn="just"/>
            <a:endParaRPr lang="en-US" sz="1100" dirty="0"/>
          </a:p>
          <a:p>
            <a:pPr marL="0" indent="0" algn="just">
              <a:buNone/>
            </a:pPr>
            <a:r>
              <a:rPr lang="es-ES" sz="1800">
                <a:effectLst/>
                <a:latin typeface="Calibri" panose="020F0502020204030204" pitchFamily="34" charset="0"/>
                <a:ea typeface="Calibri" panose="020F0502020204030204" pitchFamily="34" charset="0"/>
              </a:rPr>
              <a:t>Basándonos en las cifras, podemos ver que el emprendimiento social tiene un gran potencial de crecimiento. La desventaja real es la escasa exposición y reconocimiento públicos</a:t>
            </a:r>
            <a:r>
              <a:rPr lang="en-US"/>
              <a:t>. </a:t>
            </a:r>
            <a:endParaRPr lang="en-US" dirty="0"/>
          </a:p>
          <a:p>
            <a:pPr marL="0" indent="0" algn="just">
              <a:buNone/>
            </a:pPr>
            <a:r>
              <a:rPr lang="es-ES" sz="1800">
                <a:effectLst/>
                <a:latin typeface="Calibri" panose="020F0502020204030204" pitchFamily="34" charset="0"/>
                <a:ea typeface="Calibri" panose="020F0502020204030204" pitchFamily="34" charset="0"/>
              </a:rPr>
              <a:t>¡Conozcamos mejor qué es el emprendimiento social y qué valor añadido puede obtener tu empresa con este enfoque</a:t>
            </a:r>
            <a:r>
              <a:rPr lang="en-US"/>
              <a:t>!</a:t>
            </a:r>
            <a:endParaRPr lang="en-US" dirty="0"/>
          </a:p>
        </p:txBody>
      </p:sp>
      <p:pic>
        <p:nvPicPr>
          <p:cNvPr id="9" name="Obrázok 8"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73" name="Grafický objekt 72" descr="Pripojenia">
            <a:extLst>
              <a:ext uri="{FF2B5EF4-FFF2-40B4-BE49-F238E27FC236}">
                <a16:creationId xmlns:a16="http://schemas.microsoft.com/office/drawing/2014/main" id="{514CC40A-FDE8-4854-9AE4-2B8BA42407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9306" y="2292522"/>
            <a:ext cx="476985" cy="476985"/>
          </a:xfrm>
          <a:prstGeom prst="rect">
            <a:avLst/>
          </a:prstGeom>
        </p:spPr>
      </p:pic>
      <p:pic>
        <p:nvPicPr>
          <p:cNvPr id="75" name="Grafický objekt 74" descr="Skupina ľudí">
            <a:extLst>
              <a:ext uri="{FF2B5EF4-FFF2-40B4-BE49-F238E27FC236}">
                <a16:creationId xmlns:a16="http://schemas.microsoft.com/office/drawing/2014/main" id="{E677625B-D989-419C-A94F-AED603C49A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69306" y="2845905"/>
            <a:ext cx="476985" cy="476985"/>
          </a:xfrm>
          <a:prstGeom prst="rect">
            <a:avLst/>
          </a:prstGeom>
        </p:spPr>
      </p:pic>
      <p:pic>
        <p:nvPicPr>
          <p:cNvPr id="76" name="Grafický objekt 75" descr="Na zdravie">
            <a:extLst>
              <a:ext uri="{FF2B5EF4-FFF2-40B4-BE49-F238E27FC236}">
                <a16:creationId xmlns:a16="http://schemas.microsoft.com/office/drawing/2014/main" id="{7E767245-938D-45E1-B7F1-2A9C695D464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69306" y="3444688"/>
            <a:ext cx="476985" cy="476985"/>
          </a:xfrm>
          <a:prstGeom prst="rect">
            <a:avLst/>
          </a:prstGeom>
        </p:spPr>
      </p:pic>
      <p:sp>
        <p:nvSpPr>
          <p:cNvPr id="8" name="Título 1">
            <a:extLst>
              <a:ext uri="{FF2B5EF4-FFF2-40B4-BE49-F238E27FC236}">
                <a16:creationId xmlns:a16="http://schemas.microsoft.com/office/drawing/2014/main" id="{6C307AF3-1ECE-8E43-81A3-208572D0EF6F}"/>
              </a:ext>
            </a:extLst>
          </p:cNvPr>
          <p:cNvSpPr txBox="1">
            <a:spLocks/>
          </p:cNvSpPr>
          <p:nvPr/>
        </p:nvSpPr>
        <p:spPr>
          <a:xfrm>
            <a:off x="375855" y="933636"/>
            <a:ext cx="3345366" cy="2430309"/>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000" b="1"/>
              <a:t>Unidad </a:t>
            </a:r>
            <a:r>
              <a:rPr lang="en-US" sz="4000" b="1" dirty="0"/>
              <a:t>2:</a:t>
            </a:r>
          </a:p>
          <a:p>
            <a:pPr algn="ctr"/>
            <a:endParaRPr lang="en-US" sz="4000" b="1" dirty="0"/>
          </a:p>
          <a:p>
            <a:pPr algn="ctr"/>
            <a:r>
              <a:rPr lang="en-GB" sz="4000" b="1"/>
              <a:t>Fundamentos del emprendimiento social</a:t>
            </a:r>
            <a:endParaRPr lang="en-US" sz="4000" b="1" dirty="0"/>
          </a:p>
        </p:txBody>
      </p:sp>
      <p:pic>
        <p:nvPicPr>
          <p:cNvPr id="11" name="Grafický objekt 10" descr="Cyklus s ľuďmi obrys">
            <a:extLst>
              <a:ext uri="{FF2B5EF4-FFF2-40B4-BE49-F238E27FC236}">
                <a16:creationId xmlns:a16="http://schemas.microsoft.com/office/drawing/2014/main" id="{2BE4D643-4FF9-158C-F2D8-F431A0E3C2C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89457" y="4049622"/>
            <a:ext cx="1518162" cy="1518162"/>
          </a:xfrm>
          <a:prstGeom prst="rect">
            <a:avLst/>
          </a:prstGeom>
        </p:spPr>
      </p:pic>
    </p:spTree>
    <p:extLst>
      <p:ext uri="{BB962C8B-B14F-4D97-AF65-F5344CB8AC3E}">
        <p14:creationId xmlns:p14="http://schemas.microsoft.com/office/powerpoint/2010/main" val="243584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1097280" y="630287"/>
            <a:ext cx="10058400" cy="1015907"/>
          </a:xfrm>
        </p:spPr>
        <p:txBody>
          <a:bodyPr/>
          <a:lstStyle/>
          <a:p>
            <a:r>
              <a:rPr lang="en-US" sz="4000" b="1">
                <a:solidFill>
                  <a:srgbClr val="404040"/>
                </a:solidFill>
              </a:rPr>
              <a:t>Fundamentos del emprendimiento social</a:t>
            </a:r>
            <a:endParaRPr lang="en-US"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a:bodyPr>
          <a:lstStyle/>
          <a:p>
            <a:pPr algn="just"/>
            <a:endParaRPr lang="sk-SK" dirty="0"/>
          </a:p>
          <a:p>
            <a:pPr algn="just"/>
            <a:endParaRPr lang="sk-SK"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BlokTextu 2">
            <a:extLst>
              <a:ext uri="{FF2B5EF4-FFF2-40B4-BE49-F238E27FC236}">
                <a16:creationId xmlns:a16="http://schemas.microsoft.com/office/drawing/2014/main" id="{F8776660-66CF-1E8E-57C9-075EC9AE7F18}"/>
              </a:ext>
            </a:extLst>
          </p:cNvPr>
          <p:cNvSpPr txBox="1"/>
          <p:nvPr/>
        </p:nvSpPr>
        <p:spPr>
          <a:xfrm>
            <a:off x="909724" y="5686051"/>
            <a:ext cx="9630609" cy="369332"/>
          </a:xfrm>
          <a:prstGeom prst="rect">
            <a:avLst/>
          </a:prstGeom>
          <a:noFill/>
        </p:spPr>
        <p:txBody>
          <a:bodyPr wrap="square" rtlCol="0">
            <a:spAutoFit/>
          </a:bodyPr>
          <a:lstStyle/>
          <a:p>
            <a:pPr algn="ctr"/>
            <a:r>
              <a:rPr lang="en-GB" sz="1600">
                <a:solidFill>
                  <a:srgbClr val="404040"/>
                </a:solidFill>
              </a:rPr>
              <a:t>Fuente: </a:t>
            </a:r>
            <a:r>
              <a:rPr lang="es-ES" sz="1800">
                <a:effectLst/>
                <a:latin typeface="Calibri" panose="020F0502020204030204" pitchFamily="34" charset="0"/>
                <a:ea typeface="Calibri" panose="020F0502020204030204" pitchFamily="34" charset="0"/>
                <a:cs typeface="Calibri" panose="020F0502020204030204" pitchFamily="34" charset="0"/>
              </a:rPr>
              <a:t>Business Jargons, lee más sobre el emprendimiento social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aquí</a:t>
            </a:r>
            <a:r>
              <a:rPr lang="es-ES" sz="1800">
                <a:effectLst/>
                <a:latin typeface="Calibri" panose="020F0502020204030204" pitchFamily="34" charset="0"/>
                <a:ea typeface="Calibri" panose="020F0502020204030204" pitchFamily="34" charset="0"/>
                <a:cs typeface="Calibri" panose="020F0502020204030204" pitchFamily="34"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C6BAAD0-6788-0543-9E07-B114E2512120}"/>
              </a:ext>
            </a:extLst>
          </p:cNvPr>
          <p:cNvGraphicFramePr/>
          <p:nvPr>
            <p:extLst>
              <p:ext uri="{D42A27DB-BD31-4B8C-83A1-F6EECF244321}">
                <p14:modId xmlns:p14="http://schemas.microsoft.com/office/powerpoint/2010/main" val="1342442436"/>
              </p:ext>
            </p:extLst>
          </p:nvPr>
        </p:nvGraphicFramePr>
        <p:xfrm>
          <a:off x="2271252" y="1886670"/>
          <a:ext cx="7376594" cy="36458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68910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en-US" sz="4000" b="1">
                <a:solidFill>
                  <a:srgbClr val="404040"/>
                </a:solidFill>
              </a:rPr>
              <a:t>Fundamentos del emprendimiento social</a:t>
            </a:r>
            <a:br>
              <a:rPr lang="en-US" sz="4000" b="1" dirty="0">
                <a:solidFill>
                  <a:srgbClr val="404040"/>
                </a:solidFill>
              </a:rPr>
            </a:br>
            <a:r>
              <a:rPr lang="en-US" sz="2800">
                <a:solidFill>
                  <a:srgbClr val="404040"/>
                </a:solidFill>
              </a:rPr>
              <a:t>2.1</a:t>
            </a:r>
            <a:r>
              <a:rPr lang="en-US" sz="4000" b="1">
                <a:solidFill>
                  <a:srgbClr val="404040"/>
                </a:solidFill>
              </a:rPr>
              <a:t> </a:t>
            </a:r>
            <a:r>
              <a:rPr lang="en-US" sz="2800">
                <a:solidFill>
                  <a:srgbClr val="404040"/>
                </a:solidFill>
              </a:rPr>
              <a:t>¿En qué se diferencia el emprendimiento social?</a:t>
            </a:r>
            <a:endParaRPr lang="en-US"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a:bodyPr>
          <a:lstStyle/>
          <a:p>
            <a:pPr algn="just"/>
            <a:endParaRPr lang="sk-SK" dirty="0"/>
          </a:p>
          <a:p>
            <a:pPr algn="just"/>
            <a:endParaRPr lang="sk-SK"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62" name="Marcador de contenido 11">
            <a:extLst>
              <a:ext uri="{FF2B5EF4-FFF2-40B4-BE49-F238E27FC236}">
                <a16:creationId xmlns:a16="http://schemas.microsoft.com/office/drawing/2014/main" id="{059EDE19-0431-454E-8D6B-753B8892412C}"/>
              </a:ext>
            </a:extLst>
          </p:cNvPr>
          <p:cNvSpPr txBox="1">
            <a:spLocks/>
          </p:cNvSpPr>
          <p:nvPr/>
        </p:nvSpPr>
        <p:spPr>
          <a:xfrm>
            <a:off x="1249680" y="1852660"/>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sk-SK" sz="1800">
                <a:effectLst/>
                <a:latin typeface="Calibri" panose="020F0502020204030204" pitchFamily="34" charset="0"/>
                <a:ea typeface="Calibri" panose="020F0502020204030204" pitchFamily="34" charset="0"/>
              </a:rPr>
              <a:t>En general, el emprendimiento se basa en la maximización del beneficio y éste puede repartirse entre los propietarios. La empresa social puede operar en cualquier campo y genera beneficios como cualquier otra empresa; ¡la diferencia es </a:t>
            </a:r>
            <a:r>
              <a:rPr lang="sk-SK" sz="1800" b="1">
                <a:effectLst/>
                <a:latin typeface="Calibri" panose="020F0502020204030204" pitchFamily="34" charset="0"/>
                <a:ea typeface="Calibri" panose="020F0502020204030204" pitchFamily="34" charset="0"/>
              </a:rPr>
              <a:t>cómo se utilizan los beneficios</a:t>
            </a:r>
            <a:r>
              <a:rPr lang="en-US" sz="1800">
                <a:solidFill>
                  <a:srgbClr val="404040"/>
                </a:solidFill>
              </a:rPr>
              <a:t>!</a:t>
            </a:r>
            <a:endParaRPr lang="en-US" sz="1800" dirty="0">
              <a:solidFill>
                <a:srgbClr val="404040"/>
              </a:solidFill>
            </a:endParaRPr>
          </a:p>
          <a:p>
            <a:pPr algn="just"/>
            <a:r>
              <a:rPr lang="en-US" sz="1800" b="1">
                <a:solidFill>
                  <a:srgbClr val="404040"/>
                </a:solidFill>
              </a:rPr>
              <a:t>¡</a:t>
            </a:r>
            <a:r>
              <a:rPr lang="es-ES" sz="1800" b="1">
                <a:effectLst/>
                <a:latin typeface="Calibri" panose="020F0502020204030204" pitchFamily="34" charset="0"/>
                <a:ea typeface="Calibri" panose="020F0502020204030204" pitchFamily="34" charset="0"/>
              </a:rPr>
              <a:t>Los beneficios se reinvierten y cumplen una clara misión social que repercute positivamente en una comunidad</a:t>
            </a:r>
            <a:r>
              <a:rPr lang="en-US" sz="1800" b="1">
                <a:solidFill>
                  <a:srgbClr val="404040"/>
                </a:solidFill>
              </a:rPr>
              <a:t>!</a:t>
            </a:r>
            <a:endParaRPr lang="en-US" sz="1800" b="1" dirty="0">
              <a:solidFill>
                <a:srgbClr val="404040"/>
              </a:solidFill>
            </a:endParaRPr>
          </a:p>
          <a:p>
            <a:pPr algn="just">
              <a:lnSpc>
                <a:spcPct val="107000"/>
              </a:lnSpc>
              <a:spcAft>
                <a:spcPts val="800"/>
              </a:spcAft>
            </a:pPr>
            <a:r>
              <a:rPr lang="es-ES" sz="1800">
                <a:effectLst/>
                <a:latin typeface="Calibri" panose="020F0502020204030204" pitchFamily="34" charset="0"/>
                <a:ea typeface="Calibri" panose="020F0502020204030204" pitchFamily="34" charset="0"/>
              </a:rPr>
              <a:t>En Eslovaquia, por ejemplo, las empresas sociales reinvierten más del 50% de sus beneficios en la organización para ampliar y mejorar los servicios y actividades que llevan a cabo con el fin de cumplir sus objetivos de beneficio social</a:t>
            </a:r>
            <a:r>
              <a:rPr lang="en-US" sz="1800">
                <a:effectLst/>
                <a:latin typeface="Calibri" panose="020F0502020204030204" pitchFamily="34" charset="0"/>
                <a:ea typeface="Calibri" panose="020F0502020204030204" pitchFamily="34" charset="0"/>
                <a:cs typeface="Calibri" panose="020F0502020204030204" pitchFamily="34" charset="0"/>
              </a:rPr>
              <a:t>.</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rgbClr val="404040"/>
              </a:solidFill>
            </a:endParaRPr>
          </a:p>
          <a:p>
            <a:pPr algn="just"/>
            <a:endParaRPr lang="en-US" dirty="0">
              <a:solidFill>
                <a:srgbClr val="404040"/>
              </a:solidFill>
            </a:endParaRPr>
          </a:p>
          <a:p>
            <a:pPr algn="just"/>
            <a:endParaRPr lang="en-US" dirty="0">
              <a:solidFill>
                <a:srgbClr val="404040"/>
              </a:solidFill>
            </a:endParaRPr>
          </a:p>
        </p:txBody>
      </p:sp>
      <p:pic>
        <p:nvPicPr>
          <p:cNvPr id="63" name="Grafický objekt 62" descr="Dieťa s balónom">
            <a:extLst>
              <a:ext uri="{FF2B5EF4-FFF2-40B4-BE49-F238E27FC236}">
                <a16:creationId xmlns:a16="http://schemas.microsoft.com/office/drawing/2014/main" id="{A30F3F6B-845D-4C8C-BACF-994A8A18F6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3626" y="4204378"/>
            <a:ext cx="532722" cy="532722"/>
          </a:xfrm>
          <a:prstGeom prst="rect">
            <a:avLst/>
          </a:prstGeom>
        </p:spPr>
      </p:pic>
      <p:pic>
        <p:nvPicPr>
          <p:cNvPr id="64" name="Grafický objekt 63" descr="Žena s kočíkom">
            <a:extLst>
              <a:ext uri="{FF2B5EF4-FFF2-40B4-BE49-F238E27FC236}">
                <a16:creationId xmlns:a16="http://schemas.microsoft.com/office/drawing/2014/main" id="{EE2F480E-AD46-42E8-BB14-31C5F0F96C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7124" y="4339635"/>
            <a:ext cx="532722" cy="532722"/>
          </a:xfrm>
          <a:prstGeom prst="rect">
            <a:avLst/>
          </a:prstGeom>
        </p:spPr>
      </p:pic>
      <p:pic>
        <p:nvPicPr>
          <p:cNvPr id="65" name="Grafický objekt 64" descr="Muž s paličkou">
            <a:extLst>
              <a:ext uri="{FF2B5EF4-FFF2-40B4-BE49-F238E27FC236}">
                <a16:creationId xmlns:a16="http://schemas.microsoft.com/office/drawing/2014/main" id="{29A2B646-65B6-4FF6-A912-85F85A404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57306" y="5535814"/>
            <a:ext cx="532722" cy="532722"/>
          </a:xfrm>
          <a:prstGeom prst="rect">
            <a:avLst/>
          </a:prstGeom>
        </p:spPr>
      </p:pic>
      <p:pic>
        <p:nvPicPr>
          <p:cNvPr id="66" name="Grafický objekt 65" descr="Žena s paličkou">
            <a:extLst>
              <a:ext uri="{FF2B5EF4-FFF2-40B4-BE49-F238E27FC236}">
                <a16:creationId xmlns:a16="http://schemas.microsoft.com/office/drawing/2014/main" id="{CE53724B-BF3F-490F-935D-C9FA2CF40D3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3091" y="4782577"/>
            <a:ext cx="532722" cy="532722"/>
          </a:xfrm>
          <a:prstGeom prst="rect">
            <a:avLst/>
          </a:prstGeom>
        </p:spPr>
      </p:pic>
      <p:pic>
        <p:nvPicPr>
          <p:cNvPr id="67" name="Grafický objekt 66" descr="Muž">
            <a:extLst>
              <a:ext uri="{FF2B5EF4-FFF2-40B4-BE49-F238E27FC236}">
                <a16:creationId xmlns:a16="http://schemas.microsoft.com/office/drawing/2014/main" id="{6957C35B-1C67-4529-8A98-B9E3330EB7C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27294" y="5332513"/>
            <a:ext cx="532722" cy="532722"/>
          </a:xfrm>
          <a:prstGeom prst="rect">
            <a:avLst/>
          </a:prstGeom>
        </p:spPr>
      </p:pic>
      <p:pic>
        <p:nvPicPr>
          <p:cNvPr id="68" name="Grafický objekt 67" descr="Žena">
            <a:extLst>
              <a:ext uri="{FF2B5EF4-FFF2-40B4-BE49-F238E27FC236}">
                <a16:creationId xmlns:a16="http://schemas.microsoft.com/office/drawing/2014/main" id="{0C58369A-B369-458A-A5D0-9D97BD7F896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91649" y="5540830"/>
            <a:ext cx="532722" cy="532722"/>
          </a:xfrm>
          <a:prstGeom prst="rect">
            <a:avLst/>
          </a:prstGeom>
        </p:spPr>
      </p:pic>
      <p:pic>
        <p:nvPicPr>
          <p:cNvPr id="69" name="Grafický objekt 68" descr="Osoba na vozíku">
            <a:extLst>
              <a:ext uri="{FF2B5EF4-FFF2-40B4-BE49-F238E27FC236}">
                <a16:creationId xmlns:a16="http://schemas.microsoft.com/office/drawing/2014/main" id="{56623FBC-C112-426D-9CFF-A842203B3C2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52640" y="5346873"/>
            <a:ext cx="532722" cy="532722"/>
          </a:xfrm>
          <a:prstGeom prst="rect">
            <a:avLst/>
          </a:prstGeom>
        </p:spPr>
      </p:pic>
      <p:pic>
        <p:nvPicPr>
          <p:cNvPr id="70" name="Grafický objekt 69" descr="Rodina s dvomi deťmi">
            <a:extLst>
              <a:ext uri="{FF2B5EF4-FFF2-40B4-BE49-F238E27FC236}">
                <a16:creationId xmlns:a16="http://schemas.microsoft.com/office/drawing/2014/main" id="{2FAA979A-1B61-45A2-B365-707FE576452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332880" y="4845043"/>
            <a:ext cx="532722" cy="532722"/>
          </a:xfrm>
          <a:prstGeom prst="rect">
            <a:avLst/>
          </a:prstGeom>
        </p:spPr>
      </p:pic>
      <p:pic>
        <p:nvPicPr>
          <p:cNvPr id="71" name="Grafický objekt 70" descr="Skupinový úspech">
            <a:extLst>
              <a:ext uri="{FF2B5EF4-FFF2-40B4-BE49-F238E27FC236}">
                <a16:creationId xmlns:a16="http://schemas.microsoft.com/office/drawing/2014/main" id="{C87A4A91-2380-4107-B6C1-D667BDA4DA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99073" y="4452894"/>
            <a:ext cx="532722" cy="532722"/>
          </a:xfrm>
          <a:prstGeom prst="rect">
            <a:avLst/>
          </a:prstGeom>
        </p:spPr>
      </p:pic>
      <p:pic>
        <p:nvPicPr>
          <p:cNvPr id="72" name="Grafický objekt 71" descr="Glóbus – Afrika a Európa">
            <a:extLst>
              <a:ext uri="{FF2B5EF4-FFF2-40B4-BE49-F238E27FC236}">
                <a16:creationId xmlns:a16="http://schemas.microsoft.com/office/drawing/2014/main" id="{2DA816A3-050C-4891-9F60-3F63386C0DC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502770" y="4813300"/>
            <a:ext cx="830110" cy="830110"/>
          </a:xfrm>
          <a:prstGeom prst="rect">
            <a:avLst/>
          </a:prstGeom>
        </p:spPr>
      </p:pic>
      <p:pic>
        <p:nvPicPr>
          <p:cNvPr id="73" name="Grafický objekt 72" descr="Mince">
            <a:extLst>
              <a:ext uri="{FF2B5EF4-FFF2-40B4-BE49-F238E27FC236}">
                <a16:creationId xmlns:a16="http://schemas.microsoft.com/office/drawing/2014/main" id="{78193391-2B8B-4EB8-A337-1B444AACFFE6}"/>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353032" y="4213568"/>
            <a:ext cx="643728" cy="643728"/>
          </a:xfrm>
          <a:prstGeom prst="rect">
            <a:avLst/>
          </a:prstGeom>
        </p:spPr>
      </p:pic>
      <p:pic>
        <p:nvPicPr>
          <p:cNvPr id="74" name="Grafický objekt 73" descr="Mince">
            <a:extLst>
              <a:ext uri="{FF2B5EF4-FFF2-40B4-BE49-F238E27FC236}">
                <a16:creationId xmlns:a16="http://schemas.microsoft.com/office/drawing/2014/main" id="{3F8B5B16-7F48-400C-B36B-7D61EB0B7FF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995574" y="4510845"/>
            <a:ext cx="640615" cy="640615"/>
          </a:xfrm>
          <a:prstGeom prst="rect">
            <a:avLst/>
          </a:prstGeom>
        </p:spPr>
      </p:pic>
      <p:pic>
        <p:nvPicPr>
          <p:cNvPr id="75" name="Grafický objekt 74" descr="Schôdza">
            <a:extLst>
              <a:ext uri="{FF2B5EF4-FFF2-40B4-BE49-F238E27FC236}">
                <a16:creationId xmlns:a16="http://schemas.microsoft.com/office/drawing/2014/main" id="{752050E5-8C12-4CA0-A216-AAC70FB40C31}"/>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167853" y="5531909"/>
            <a:ext cx="640432" cy="640432"/>
          </a:xfrm>
          <a:prstGeom prst="rect">
            <a:avLst/>
          </a:prstGeom>
        </p:spPr>
      </p:pic>
      <p:cxnSp>
        <p:nvCxnSpPr>
          <p:cNvPr id="76" name="Rovná spojovacia šípka 75">
            <a:extLst>
              <a:ext uri="{FF2B5EF4-FFF2-40B4-BE49-F238E27FC236}">
                <a16:creationId xmlns:a16="http://schemas.microsoft.com/office/drawing/2014/main" id="{1E9AF899-50FB-47AC-8427-D798863A8C81}"/>
              </a:ext>
            </a:extLst>
          </p:cNvPr>
          <p:cNvCxnSpPr>
            <a:cxnSpLocks/>
          </p:cNvCxnSpPr>
          <p:nvPr/>
        </p:nvCxnSpPr>
        <p:spPr>
          <a:xfrm>
            <a:off x="4488069" y="5112416"/>
            <a:ext cx="0" cy="48248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77" name="Rovná spojovacia šípka 76">
            <a:extLst>
              <a:ext uri="{FF2B5EF4-FFF2-40B4-BE49-F238E27FC236}">
                <a16:creationId xmlns:a16="http://schemas.microsoft.com/office/drawing/2014/main" id="{10A1E08B-93F0-4946-98B9-A5FC6967E5A1}"/>
              </a:ext>
            </a:extLst>
          </p:cNvPr>
          <p:cNvCxnSpPr>
            <a:cxnSpLocks/>
          </p:cNvCxnSpPr>
          <p:nvPr/>
        </p:nvCxnSpPr>
        <p:spPr>
          <a:xfrm>
            <a:off x="5154737" y="4608708"/>
            <a:ext cx="1583303" cy="10387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78" name="BlokTextu 77">
            <a:extLst>
              <a:ext uri="{FF2B5EF4-FFF2-40B4-BE49-F238E27FC236}">
                <a16:creationId xmlns:a16="http://schemas.microsoft.com/office/drawing/2014/main" id="{182203F5-D986-434D-B148-D8842001E90F}"/>
              </a:ext>
            </a:extLst>
          </p:cNvPr>
          <p:cNvSpPr txBox="1"/>
          <p:nvPr/>
        </p:nvSpPr>
        <p:spPr>
          <a:xfrm>
            <a:off x="4641813" y="4684889"/>
            <a:ext cx="1314369" cy="369332"/>
          </a:xfrm>
          <a:prstGeom prst="rect">
            <a:avLst/>
          </a:prstGeom>
          <a:noFill/>
        </p:spPr>
        <p:txBody>
          <a:bodyPr wrap="square" rtlCol="0">
            <a:spAutoFit/>
          </a:bodyPr>
          <a:lstStyle/>
          <a:p>
            <a:r>
              <a:rPr lang="es-ES">
                <a:solidFill>
                  <a:srgbClr val="404040"/>
                </a:solidFill>
              </a:rPr>
              <a:t>Beneficios</a:t>
            </a:r>
            <a:endParaRPr lang="en-GB" dirty="0">
              <a:solidFill>
                <a:srgbClr val="404040"/>
              </a:solidFill>
            </a:endParaRPr>
          </a:p>
        </p:txBody>
      </p:sp>
      <p:sp>
        <p:nvSpPr>
          <p:cNvPr id="79" name="BlokTextu 78">
            <a:extLst>
              <a:ext uri="{FF2B5EF4-FFF2-40B4-BE49-F238E27FC236}">
                <a16:creationId xmlns:a16="http://schemas.microsoft.com/office/drawing/2014/main" id="{3E1FD6E7-6B4F-4335-B7D1-19040342E587}"/>
              </a:ext>
            </a:extLst>
          </p:cNvPr>
          <p:cNvSpPr txBox="1"/>
          <p:nvPr/>
        </p:nvSpPr>
        <p:spPr>
          <a:xfrm>
            <a:off x="7385064" y="6007621"/>
            <a:ext cx="1895632" cy="369332"/>
          </a:xfrm>
          <a:prstGeom prst="rect">
            <a:avLst/>
          </a:prstGeom>
          <a:noFill/>
        </p:spPr>
        <p:txBody>
          <a:bodyPr wrap="square" rtlCol="0">
            <a:spAutoFit/>
          </a:bodyPr>
          <a:lstStyle/>
          <a:p>
            <a:r>
              <a:rPr lang="en-GB">
                <a:solidFill>
                  <a:srgbClr val="404040"/>
                </a:solidFill>
              </a:rPr>
              <a:t>Misión social</a:t>
            </a:r>
            <a:endParaRPr lang="en-GB" dirty="0">
              <a:solidFill>
                <a:srgbClr val="404040"/>
              </a:solidFill>
            </a:endParaRPr>
          </a:p>
        </p:txBody>
      </p:sp>
      <p:sp>
        <p:nvSpPr>
          <p:cNvPr id="80" name="BlokTextu 79">
            <a:extLst>
              <a:ext uri="{FF2B5EF4-FFF2-40B4-BE49-F238E27FC236}">
                <a16:creationId xmlns:a16="http://schemas.microsoft.com/office/drawing/2014/main" id="{67986608-ABEF-4334-B95C-BB8FC8221481}"/>
              </a:ext>
            </a:extLst>
          </p:cNvPr>
          <p:cNvSpPr txBox="1"/>
          <p:nvPr/>
        </p:nvSpPr>
        <p:spPr>
          <a:xfrm>
            <a:off x="3855242" y="5986943"/>
            <a:ext cx="2283036" cy="369332"/>
          </a:xfrm>
          <a:prstGeom prst="rect">
            <a:avLst/>
          </a:prstGeom>
          <a:noFill/>
        </p:spPr>
        <p:txBody>
          <a:bodyPr wrap="square" rtlCol="0">
            <a:spAutoFit/>
          </a:bodyPr>
          <a:lstStyle/>
          <a:p>
            <a:r>
              <a:rPr lang="en-GB">
                <a:solidFill>
                  <a:srgbClr val="404040"/>
                </a:solidFill>
              </a:rPr>
              <a:t>Propietarios</a:t>
            </a:r>
            <a:endParaRPr lang="en-GB" dirty="0">
              <a:solidFill>
                <a:srgbClr val="404040"/>
              </a:solidFill>
            </a:endParaRPr>
          </a:p>
        </p:txBody>
      </p:sp>
    </p:spTree>
    <p:extLst>
      <p:ext uri="{BB962C8B-B14F-4D97-AF65-F5344CB8AC3E}">
        <p14:creationId xmlns:p14="http://schemas.microsoft.com/office/powerpoint/2010/main" val="293367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dĺžnik 22">
            <a:extLst>
              <a:ext uri="{FF2B5EF4-FFF2-40B4-BE49-F238E27FC236}">
                <a16:creationId xmlns:a16="http://schemas.microsoft.com/office/drawing/2014/main" id="{CEBC5DD8-19ED-4CF2-8A7A-A55ED6210EED}"/>
              </a:ext>
            </a:extLst>
          </p:cNvPr>
          <p:cNvSpPr/>
          <p:nvPr/>
        </p:nvSpPr>
        <p:spPr>
          <a:xfrm>
            <a:off x="1182255" y="2216727"/>
            <a:ext cx="9981737" cy="32865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bdĺžnik: zaoblené rohy 42">
            <a:extLst>
              <a:ext uri="{FF2B5EF4-FFF2-40B4-BE49-F238E27FC236}">
                <a16:creationId xmlns:a16="http://schemas.microsoft.com/office/drawing/2014/main" id="{D98A8595-3D07-427A-AFF1-DC0F304A7973}"/>
              </a:ext>
            </a:extLst>
          </p:cNvPr>
          <p:cNvSpPr/>
          <p:nvPr/>
        </p:nvSpPr>
        <p:spPr>
          <a:xfrm>
            <a:off x="3891280" y="4098959"/>
            <a:ext cx="2143760" cy="804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bdĺžnik: zaoblené rohy 41">
            <a:extLst>
              <a:ext uri="{FF2B5EF4-FFF2-40B4-BE49-F238E27FC236}">
                <a16:creationId xmlns:a16="http://schemas.microsoft.com/office/drawing/2014/main" id="{6262374E-BEF9-4B18-AAE8-5F0056CE9972}"/>
              </a:ext>
            </a:extLst>
          </p:cNvPr>
          <p:cNvSpPr/>
          <p:nvPr/>
        </p:nvSpPr>
        <p:spPr>
          <a:xfrm>
            <a:off x="6220230" y="4098959"/>
            <a:ext cx="2143760" cy="804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bdĺžnik: zaoblené rohy 14">
            <a:extLst>
              <a:ext uri="{FF2B5EF4-FFF2-40B4-BE49-F238E27FC236}">
                <a16:creationId xmlns:a16="http://schemas.microsoft.com/office/drawing/2014/main" id="{209DB9C9-2736-4CDB-9B9F-19EB42381AC4}"/>
              </a:ext>
            </a:extLst>
          </p:cNvPr>
          <p:cNvSpPr/>
          <p:nvPr/>
        </p:nvSpPr>
        <p:spPr>
          <a:xfrm>
            <a:off x="6192149" y="3047393"/>
            <a:ext cx="2081877" cy="834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en-US" sz="4000" b="1">
                <a:solidFill>
                  <a:srgbClr val="404040"/>
                </a:solidFill>
              </a:rPr>
              <a:t>Fundamentos del emprendimiento social</a:t>
            </a:r>
            <a:br>
              <a:rPr lang="en-US" sz="4000" b="1" dirty="0">
                <a:solidFill>
                  <a:srgbClr val="404040"/>
                </a:solidFill>
              </a:rPr>
            </a:br>
            <a:r>
              <a:rPr lang="en-US" sz="2800">
                <a:solidFill>
                  <a:srgbClr val="404040"/>
                </a:solidFill>
              </a:rPr>
              <a:t>2.1 ¿En qué se diferencia el emprendimiento social?</a:t>
            </a:r>
            <a:endParaRPr lang="en-US"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62" name="Marcador de contenido 11">
            <a:extLst>
              <a:ext uri="{FF2B5EF4-FFF2-40B4-BE49-F238E27FC236}">
                <a16:creationId xmlns:a16="http://schemas.microsoft.com/office/drawing/2014/main" id="{059EDE19-0431-454E-8D6B-753B8892412C}"/>
              </a:ext>
            </a:extLst>
          </p:cNvPr>
          <p:cNvSpPr txBox="1">
            <a:spLocks/>
          </p:cNvSpPr>
          <p:nvPr/>
        </p:nvSpPr>
        <p:spPr>
          <a:xfrm>
            <a:off x="1182255" y="1886671"/>
            <a:ext cx="10125825" cy="436035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b="1">
                <a:solidFill>
                  <a:srgbClr val="404040"/>
                </a:solidFill>
              </a:rPr>
              <a:t>Empresas sociales vs. empresas con ánimo de lucro y organizaciones sin ánimo de lucro:</a:t>
            </a:r>
            <a:endParaRPr lang="en-US" b="1"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endParaRPr lang="en-US" dirty="0">
              <a:solidFill>
                <a:srgbClr val="404040"/>
              </a:solidFill>
            </a:endParaRPr>
          </a:p>
          <a:p>
            <a:pPr marL="0" indent="0" algn="just">
              <a:buNone/>
            </a:pPr>
            <a:r>
              <a:rPr lang="en-US" sz="1700">
                <a:solidFill>
                  <a:srgbClr val="404040"/>
                </a:solidFill>
              </a:rPr>
              <a:t>Fuente: </a:t>
            </a:r>
            <a:r>
              <a:rPr lang="en-US" sz="1700" dirty="0">
                <a:solidFill>
                  <a:srgbClr val="63A537"/>
                </a:solidFill>
                <a:hlinkClick r:id="rId4">
                  <a:extLst>
                    <a:ext uri="{A12FA001-AC4F-418D-AE19-62706E023703}">
                      <ahyp:hlinkClr xmlns:ahyp="http://schemas.microsoft.com/office/drawing/2018/hyperlinkcolor" val="tx"/>
                    </a:ext>
                  </a:extLst>
                </a:hlinkClick>
              </a:rPr>
              <a:t>Building Social Business Models</a:t>
            </a:r>
            <a:r>
              <a:rPr lang="en-US" sz="1700" dirty="0">
                <a:solidFill>
                  <a:srgbClr val="404040"/>
                </a:solidFill>
              </a:rPr>
              <a:t>: Lessons from the Grameen Experience Muhammad </a:t>
            </a:r>
            <a:r>
              <a:rPr lang="en-US" sz="1700" dirty="0" err="1">
                <a:solidFill>
                  <a:srgbClr val="404040"/>
                </a:solidFill>
              </a:rPr>
              <a:t>Yunus</a:t>
            </a:r>
            <a:r>
              <a:rPr lang="en-US" sz="1700" dirty="0">
                <a:solidFill>
                  <a:srgbClr val="404040"/>
                </a:solidFill>
              </a:rPr>
              <a:t>, Bertrand </a:t>
            </a:r>
            <a:r>
              <a:rPr lang="en-US" sz="1700" err="1">
                <a:solidFill>
                  <a:srgbClr val="404040"/>
                </a:solidFill>
              </a:rPr>
              <a:t>Moingeon</a:t>
            </a:r>
            <a:r>
              <a:rPr lang="en-US" sz="1700">
                <a:solidFill>
                  <a:srgbClr val="404040"/>
                </a:solidFill>
              </a:rPr>
              <a:t> y </a:t>
            </a:r>
            <a:r>
              <a:rPr lang="en-US" sz="1700" dirty="0">
                <a:solidFill>
                  <a:srgbClr val="404040"/>
                </a:solidFill>
              </a:rPr>
              <a:t>Laurence Lehmann-Ortega</a:t>
            </a:r>
          </a:p>
        </p:txBody>
      </p:sp>
      <p:cxnSp>
        <p:nvCxnSpPr>
          <p:cNvPr id="4" name="Rovná spojovacia šípka 3">
            <a:extLst>
              <a:ext uri="{FF2B5EF4-FFF2-40B4-BE49-F238E27FC236}">
                <a16:creationId xmlns:a16="http://schemas.microsoft.com/office/drawing/2014/main" id="{4F06AD42-3C9A-4AE3-8D6B-EE68A338EBCB}"/>
              </a:ext>
            </a:extLst>
          </p:cNvPr>
          <p:cNvCxnSpPr>
            <a:cxnSpLocks/>
          </p:cNvCxnSpPr>
          <p:nvPr/>
        </p:nvCxnSpPr>
        <p:spPr>
          <a:xfrm>
            <a:off x="6104288" y="2787779"/>
            <a:ext cx="35815" cy="24122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Rovná spojovacia šípka 28">
            <a:extLst>
              <a:ext uri="{FF2B5EF4-FFF2-40B4-BE49-F238E27FC236}">
                <a16:creationId xmlns:a16="http://schemas.microsoft.com/office/drawing/2014/main" id="{22C4F9C0-C29D-4A8C-91C8-C95B47224255}"/>
              </a:ext>
            </a:extLst>
          </p:cNvPr>
          <p:cNvCxnSpPr>
            <a:cxnSpLocks/>
          </p:cNvCxnSpPr>
          <p:nvPr/>
        </p:nvCxnSpPr>
        <p:spPr>
          <a:xfrm>
            <a:off x="3592945" y="3990307"/>
            <a:ext cx="502458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BlokTextu 10">
            <a:extLst>
              <a:ext uri="{FF2B5EF4-FFF2-40B4-BE49-F238E27FC236}">
                <a16:creationId xmlns:a16="http://schemas.microsoft.com/office/drawing/2014/main" id="{9A65903C-29B2-4928-AA16-55D08D55115D}"/>
              </a:ext>
            </a:extLst>
          </p:cNvPr>
          <p:cNvSpPr txBox="1"/>
          <p:nvPr/>
        </p:nvSpPr>
        <p:spPr>
          <a:xfrm>
            <a:off x="3974868" y="2317587"/>
            <a:ext cx="4234873" cy="369332"/>
          </a:xfrm>
          <a:prstGeom prst="rect">
            <a:avLst/>
          </a:prstGeom>
          <a:noFill/>
        </p:spPr>
        <p:txBody>
          <a:bodyPr wrap="square" rtlCol="0">
            <a:spAutoFit/>
          </a:bodyPr>
          <a:lstStyle/>
          <a:p>
            <a:pPr algn="ctr"/>
            <a:r>
              <a:rPr lang="en-US"/>
              <a:t>maximización de beneficios financieros</a:t>
            </a:r>
            <a:endParaRPr lang="en-US" dirty="0"/>
          </a:p>
        </p:txBody>
      </p:sp>
      <p:sp>
        <p:nvSpPr>
          <p:cNvPr id="35" name="BlokTextu 34">
            <a:extLst>
              <a:ext uri="{FF2B5EF4-FFF2-40B4-BE49-F238E27FC236}">
                <a16:creationId xmlns:a16="http://schemas.microsoft.com/office/drawing/2014/main" id="{ABB5D984-C490-497B-A87C-BCAE8F0F90EF}"/>
              </a:ext>
            </a:extLst>
          </p:cNvPr>
          <p:cNvSpPr txBox="1"/>
          <p:nvPr/>
        </p:nvSpPr>
        <p:spPr>
          <a:xfrm>
            <a:off x="4207728" y="5149090"/>
            <a:ext cx="3828934" cy="369332"/>
          </a:xfrm>
          <a:prstGeom prst="rect">
            <a:avLst/>
          </a:prstGeom>
          <a:noFill/>
        </p:spPr>
        <p:txBody>
          <a:bodyPr wrap="square" rtlCol="0">
            <a:spAutoFit/>
          </a:bodyPr>
          <a:lstStyle/>
          <a:p>
            <a:pPr algn="ctr"/>
            <a:r>
              <a:rPr lang="en-US"/>
              <a:t>maximización del impacto social</a:t>
            </a:r>
          </a:p>
        </p:txBody>
      </p:sp>
      <p:sp>
        <p:nvSpPr>
          <p:cNvPr id="14" name="BlokTextu 13">
            <a:extLst>
              <a:ext uri="{FF2B5EF4-FFF2-40B4-BE49-F238E27FC236}">
                <a16:creationId xmlns:a16="http://schemas.microsoft.com/office/drawing/2014/main" id="{8EE2F086-618D-4367-8171-CED7CC35F792}"/>
              </a:ext>
            </a:extLst>
          </p:cNvPr>
          <p:cNvSpPr txBox="1"/>
          <p:nvPr/>
        </p:nvSpPr>
        <p:spPr>
          <a:xfrm>
            <a:off x="6104288" y="2966989"/>
            <a:ext cx="2277133" cy="923330"/>
          </a:xfrm>
          <a:prstGeom prst="rect">
            <a:avLst/>
          </a:prstGeom>
          <a:noFill/>
        </p:spPr>
        <p:txBody>
          <a:bodyPr wrap="square" rtlCol="0">
            <a:spAutoFit/>
          </a:bodyPr>
          <a:lstStyle/>
          <a:p>
            <a:pPr algn="ctr"/>
            <a:r>
              <a:rPr lang="es-ES"/>
              <a:t>Empresas que maximizan los beneficios</a:t>
            </a:r>
            <a:endParaRPr lang="en-US" dirty="0"/>
          </a:p>
        </p:txBody>
      </p:sp>
      <p:sp>
        <p:nvSpPr>
          <p:cNvPr id="37" name="BlokTextu 36">
            <a:extLst>
              <a:ext uri="{FF2B5EF4-FFF2-40B4-BE49-F238E27FC236}">
                <a16:creationId xmlns:a16="http://schemas.microsoft.com/office/drawing/2014/main" id="{64FC04F6-9C74-4879-BF79-1BBA391EE842}"/>
              </a:ext>
            </a:extLst>
          </p:cNvPr>
          <p:cNvSpPr txBox="1"/>
          <p:nvPr/>
        </p:nvSpPr>
        <p:spPr>
          <a:xfrm>
            <a:off x="3922636" y="4178116"/>
            <a:ext cx="2009972" cy="646331"/>
          </a:xfrm>
          <a:prstGeom prst="rect">
            <a:avLst/>
          </a:prstGeom>
          <a:noFill/>
        </p:spPr>
        <p:txBody>
          <a:bodyPr wrap="square" rtlCol="0">
            <a:spAutoFit/>
          </a:bodyPr>
          <a:lstStyle/>
          <a:p>
            <a:pPr algn="ctr"/>
            <a:r>
              <a:rPr lang="es-ES"/>
              <a:t>Organizaciones sin ánimo de lucro</a:t>
            </a:r>
            <a:endParaRPr lang="en-US" dirty="0"/>
          </a:p>
        </p:txBody>
      </p:sp>
      <p:sp>
        <p:nvSpPr>
          <p:cNvPr id="38" name="BlokTextu 37">
            <a:extLst>
              <a:ext uri="{FF2B5EF4-FFF2-40B4-BE49-F238E27FC236}">
                <a16:creationId xmlns:a16="http://schemas.microsoft.com/office/drawing/2014/main" id="{D9544320-DA4E-4A33-828E-24BBB6069D8B}"/>
              </a:ext>
            </a:extLst>
          </p:cNvPr>
          <p:cNvSpPr txBox="1"/>
          <p:nvPr/>
        </p:nvSpPr>
        <p:spPr>
          <a:xfrm>
            <a:off x="6220229" y="4198017"/>
            <a:ext cx="2132863" cy="646331"/>
          </a:xfrm>
          <a:prstGeom prst="rect">
            <a:avLst/>
          </a:prstGeom>
          <a:noFill/>
        </p:spPr>
        <p:txBody>
          <a:bodyPr wrap="square" rtlCol="0">
            <a:spAutoFit/>
          </a:bodyPr>
          <a:lstStyle/>
          <a:p>
            <a:pPr algn="ctr"/>
            <a:r>
              <a:rPr lang="es-ES" b="1"/>
              <a:t>EMPRESAS </a:t>
            </a:r>
          </a:p>
          <a:p>
            <a:pPr algn="ctr"/>
            <a:r>
              <a:rPr lang="es-ES" b="1"/>
              <a:t>SOCIALES</a:t>
            </a:r>
            <a:endParaRPr lang="en-GB" b="1" dirty="0"/>
          </a:p>
        </p:txBody>
      </p:sp>
      <p:sp>
        <p:nvSpPr>
          <p:cNvPr id="39" name="BlokTextu 38">
            <a:extLst>
              <a:ext uri="{FF2B5EF4-FFF2-40B4-BE49-F238E27FC236}">
                <a16:creationId xmlns:a16="http://schemas.microsoft.com/office/drawing/2014/main" id="{77247EBD-A526-42BD-8A6D-494C151DEF29}"/>
              </a:ext>
            </a:extLst>
          </p:cNvPr>
          <p:cNvSpPr txBox="1"/>
          <p:nvPr/>
        </p:nvSpPr>
        <p:spPr>
          <a:xfrm>
            <a:off x="1071533" y="3701138"/>
            <a:ext cx="2863272" cy="646331"/>
          </a:xfrm>
          <a:prstGeom prst="rect">
            <a:avLst/>
          </a:prstGeom>
          <a:noFill/>
        </p:spPr>
        <p:txBody>
          <a:bodyPr wrap="square" rtlCol="0">
            <a:spAutoFit/>
          </a:bodyPr>
          <a:lstStyle/>
          <a:p>
            <a:pPr algn="ctr"/>
            <a:r>
              <a:rPr lang="es-ES"/>
              <a:t>no recuperación del </a:t>
            </a:r>
          </a:p>
          <a:p>
            <a:pPr algn="ctr"/>
            <a:r>
              <a:rPr lang="es-ES"/>
              <a:t>capital invertido</a:t>
            </a:r>
            <a:endParaRPr lang="en-GB" dirty="0"/>
          </a:p>
        </p:txBody>
      </p:sp>
      <p:sp>
        <p:nvSpPr>
          <p:cNvPr id="40" name="BlokTextu 39">
            <a:extLst>
              <a:ext uri="{FF2B5EF4-FFF2-40B4-BE49-F238E27FC236}">
                <a16:creationId xmlns:a16="http://schemas.microsoft.com/office/drawing/2014/main" id="{3A39A047-CF2D-4C3C-AD99-98BA43F155EC}"/>
              </a:ext>
            </a:extLst>
          </p:cNvPr>
          <p:cNvSpPr txBox="1"/>
          <p:nvPr/>
        </p:nvSpPr>
        <p:spPr>
          <a:xfrm>
            <a:off x="8458155" y="3501346"/>
            <a:ext cx="2863272" cy="923330"/>
          </a:xfrm>
          <a:prstGeom prst="rect">
            <a:avLst/>
          </a:prstGeom>
          <a:noFill/>
        </p:spPr>
        <p:txBody>
          <a:bodyPr wrap="square" rtlCol="0">
            <a:spAutoFit/>
          </a:bodyPr>
          <a:lstStyle/>
          <a:p>
            <a:pPr algn="ctr"/>
            <a:r>
              <a:rPr lang="en-US"/>
              <a:t>reembolso del capital invertido (autosostenibilidad)</a:t>
            </a:r>
            <a:endParaRPr lang="en-GB" dirty="0"/>
          </a:p>
        </p:txBody>
      </p:sp>
    </p:spTree>
    <p:extLst>
      <p:ext uri="{BB962C8B-B14F-4D97-AF65-F5344CB8AC3E}">
        <p14:creationId xmlns:p14="http://schemas.microsoft.com/office/powerpoint/2010/main" val="284717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en-US" sz="4000" b="1">
                <a:solidFill>
                  <a:srgbClr val="404040"/>
                </a:solidFill>
              </a:rPr>
              <a:t>Fundamentos del emprendimiento social</a:t>
            </a:r>
            <a:br>
              <a:rPr lang="en-US" sz="4000" b="1" dirty="0"/>
            </a:br>
            <a:r>
              <a:rPr lang="en-US" sz="2800"/>
              <a:t>2.1 </a:t>
            </a:r>
            <a:r>
              <a:rPr lang="en-US" sz="2800">
                <a:solidFill>
                  <a:srgbClr val="404040"/>
                </a:solidFill>
              </a:rPr>
              <a:t>¿En qué se diferencia el emprendimiento social?</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219200" y="1845735"/>
            <a:ext cx="9936480" cy="4135616"/>
          </a:xfrm>
        </p:spPr>
        <p:txBody>
          <a:bodyPr>
            <a:normAutofit/>
          </a:bodyPr>
          <a:lstStyle/>
          <a:p>
            <a:pPr algn="just"/>
            <a:r>
              <a:rPr lang="es-ES" sz="1900">
                <a:effectLst/>
                <a:latin typeface="Calibri" panose="020F0502020204030204" pitchFamily="34" charset="0"/>
                <a:ea typeface="Calibri" panose="020F0502020204030204" pitchFamily="34" charset="0"/>
              </a:rPr>
              <a:t>A menudo, a los ojos del público, </a:t>
            </a:r>
            <a:r>
              <a:rPr lang="es-ES" sz="1900" b="1">
                <a:effectLst/>
                <a:latin typeface="Calibri" panose="020F0502020204030204" pitchFamily="34" charset="0"/>
                <a:ea typeface="Calibri" panose="020F0502020204030204" pitchFamily="34" charset="0"/>
              </a:rPr>
              <a:t>el emprendimiento social se asocia principalmente con la integración de personas desfavorecidas</a:t>
            </a:r>
            <a:r>
              <a:rPr lang="en-US" sz="1900" b="1"/>
              <a:t>. </a:t>
            </a:r>
            <a:endParaRPr lang="en-US" sz="1900" b="1" dirty="0"/>
          </a:p>
          <a:p>
            <a:pPr algn="just"/>
            <a:r>
              <a:rPr lang="sk-SK" sz="1900" b="1">
                <a:effectLst/>
                <a:latin typeface="Calibri" panose="020F0502020204030204" pitchFamily="34" charset="0"/>
                <a:ea typeface="Calibri" panose="020F0502020204030204" pitchFamily="34" charset="0"/>
              </a:rPr>
              <a:t>PERO las misiones sociales pueden contribuir al bienestar de la comunidad en muchos otros ámbitos</a:t>
            </a:r>
            <a:r>
              <a:rPr lang="sk-SK" sz="1900">
                <a:effectLst/>
                <a:latin typeface="Calibri" panose="020F0502020204030204" pitchFamily="34" charset="0"/>
                <a:ea typeface="Calibri" panose="020F0502020204030204" pitchFamily="34" charset="0"/>
              </a:rPr>
              <a:t> además de la creación de empleo y la inclusión social de grupos vulnerables, por ejemplo, </a:t>
            </a:r>
            <a:r>
              <a:rPr lang="sk-SK" sz="1900" b="1">
                <a:effectLst/>
                <a:latin typeface="Calibri" panose="020F0502020204030204" pitchFamily="34" charset="0"/>
                <a:ea typeface="Calibri" panose="020F0502020204030204" pitchFamily="34" charset="0"/>
              </a:rPr>
              <a:t>necesidades culturales, asistencia sanitaria, protección del medio ambiente, etc</a:t>
            </a:r>
            <a:r>
              <a:rPr lang="en-US" sz="1900" b="1"/>
              <a:t>. </a:t>
            </a:r>
            <a:endParaRPr lang="en-US" sz="1900" b="1" dirty="0"/>
          </a:p>
          <a:p>
            <a:pPr algn="just"/>
            <a:endParaRPr lang="en-US" sz="1900" dirty="0"/>
          </a:p>
          <a:p>
            <a:pPr algn="just"/>
            <a:endParaRPr lang="en-US" sz="1900" dirty="0"/>
          </a:p>
          <a:p>
            <a:pPr algn="just"/>
            <a:r>
              <a:rPr lang="sk-SK" sz="1900">
                <a:effectLst/>
                <a:latin typeface="Calibri" panose="020F0502020204030204" pitchFamily="34" charset="0"/>
                <a:ea typeface="Calibri" panose="020F0502020204030204" pitchFamily="34" charset="0"/>
              </a:rPr>
              <a:t>Para hacerse una mejor idea de la respuesta a la pregunta </a:t>
            </a:r>
            <a:r>
              <a:rPr lang="sk-SK" sz="1900" b="1">
                <a:effectLst/>
                <a:latin typeface="Calibri" panose="020F0502020204030204" pitchFamily="34" charset="0"/>
                <a:ea typeface="Calibri" panose="020F0502020204030204" pitchFamily="34" charset="0"/>
              </a:rPr>
              <a:t>"¿Qué es el emprendimiento social?"</a:t>
            </a:r>
            <a:r>
              <a:rPr lang="sk-SK" sz="1900">
                <a:effectLst/>
                <a:latin typeface="Calibri" panose="020F0502020204030204" pitchFamily="34" charset="0"/>
                <a:ea typeface="Calibri" panose="020F0502020204030204" pitchFamily="34" charset="0"/>
              </a:rPr>
              <a:t>, </a:t>
            </a:r>
            <a:r>
              <a:rPr lang="sk-SK" sz="19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mira el vídeo</a:t>
            </a:r>
            <a:r>
              <a:rPr lang="sk-SK" sz="1900">
                <a:effectLst/>
                <a:latin typeface="Calibri" panose="020F0502020204030204" pitchFamily="34" charset="0"/>
                <a:ea typeface="Calibri" panose="020F0502020204030204" pitchFamily="34" charset="0"/>
              </a:rPr>
              <a:t> creado por el Cluster para la Innovación y el Desarrollo Ecosocial CEDRA Split</a:t>
            </a:r>
            <a:r>
              <a:rPr lang="en-US" sz="1900"/>
              <a:t>.</a:t>
            </a:r>
            <a:endParaRPr lang="en-US" sz="1900" dirty="0"/>
          </a:p>
          <a:p>
            <a:pPr algn="just"/>
            <a:r>
              <a:rPr lang="sk-SK" sz="1900">
                <a:effectLst/>
                <a:latin typeface="Calibri" panose="020F0502020204030204" pitchFamily="34" charset="0"/>
                <a:ea typeface="Calibri" panose="020F0502020204030204" pitchFamily="34" charset="0"/>
              </a:rPr>
              <a:t>Consulta los </a:t>
            </a:r>
            <a:r>
              <a:rPr lang="sk-SK" sz="1900" b="1">
                <a:effectLst/>
                <a:latin typeface="Calibri" panose="020F0502020204030204" pitchFamily="34" charset="0"/>
                <a:ea typeface="Calibri" panose="020F0502020204030204" pitchFamily="34" charset="0"/>
              </a:rPr>
              <a:t>ejemplos de empresas sociales y proyectos de innovación social de éxito</a:t>
            </a:r>
            <a:r>
              <a:rPr lang="sk-SK" sz="1900">
                <a:effectLst/>
                <a:latin typeface="Calibri" panose="020F0502020204030204" pitchFamily="34" charset="0"/>
                <a:ea typeface="Calibri" panose="020F0502020204030204" pitchFamily="34" charset="0"/>
              </a:rPr>
              <a:t> en los países seleccionados descritos en el </a:t>
            </a:r>
            <a:r>
              <a:rPr lang="sk-SK" sz="19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Manual de Innovación Social</a:t>
            </a:r>
            <a:r>
              <a:rPr lang="sk-SK" sz="1900">
                <a:effectLst/>
                <a:latin typeface="Calibri" panose="020F0502020204030204" pitchFamily="34" charset="0"/>
                <a:ea typeface="Calibri" panose="020F0502020204030204" pitchFamily="34" charset="0"/>
              </a:rPr>
              <a:t> elaborado por expertos de Eslovaquia o las </a:t>
            </a:r>
            <a:r>
              <a:rPr lang="sk-SK" sz="19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buenas prácticas</a:t>
            </a:r>
            <a:r>
              <a:rPr lang="sk-SK" sz="1900">
                <a:effectLst/>
                <a:latin typeface="Calibri" panose="020F0502020204030204" pitchFamily="34" charset="0"/>
                <a:ea typeface="Calibri" panose="020F0502020204030204" pitchFamily="34" charset="0"/>
              </a:rPr>
              <a:t> identificadas en el marco del proyecto BRESE, Interreg Europe</a:t>
            </a:r>
            <a:r>
              <a:rPr lang="en-US" sz="1900"/>
              <a:t>.</a:t>
            </a:r>
            <a:endParaRPr lang="en-US" sz="1900" dirty="0"/>
          </a:p>
          <a:p>
            <a:pPr algn="just"/>
            <a:endParaRPr lang="en-US" dirty="0"/>
          </a:p>
          <a:p>
            <a:pPr algn="just"/>
            <a:endParaRPr lang="en-US" dirty="0"/>
          </a:p>
          <a:p>
            <a:pPr algn="just"/>
            <a:endParaRPr lang="en-US" dirty="0"/>
          </a:p>
          <a:p>
            <a:pPr algn="just"/>
            <a:endParaRPr lang="en-US"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6"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10" name="Grafický objekt 9" descr="Recyklácia">
            <a:extLst>
              <a:ext uri="{FF2B5EF4-FFF2-40B4-BE49-F238E27FC236}">
                <a16:creationId xmlns:a16="http://schemas.microsoft.com/office/drawing/2014/main" id="{4E1E8B67-83AD-438B-93C9-C48D93F047A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1457" y="3579376"/>
            <a:ext cx="368845" cy="368845"/>
          </a:xfrm>
          <a:prstGeom prst="rect">
            <a:avLst/>
          </a:prstGeom>
        </p:spPr>
      </p:pic>
      <p:pic>
        <p:nvPicPr>
          <p:cNvPr id="13" name="Grafický objekt 12" descr="Kiosk">
            <a:extLst>
              <a:ext uri="{FF2B5EF4-FFF2-40B4-BE49-F238E27FC236}">
                <a16:creationId xmlns:a16="http://schemas.microsoft.com/office/drawing/2014/main" id="{379E9B46-C3B3-4455-8929-F7C538E2631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51397" y="3528477"/>
            <a:ext cx="499119" cy="499119"/>
          </a:xfrm>
          <a:prstGeom prst="rect">
            <a:avLst/>
          </a:prstGeom>
        </p:spPr>
      </p:pic>
      <p:pic>
        <p:nvPicPr>
          <p:cNvPr id="15" name="Grafický objekt 14" descr="Veterný mlyn">
            <a:extLst>
              <a:ext uri="{FF2B5EF4-FFF2-40B4-BE49-F238E27FC236}">
                <a16:creationId xmlns:a16="http://schemas.microsoft.com/office/drawing/2014/main" id="{89F12A70-3876-4F1E-80FC-B3FF0BA7BCB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01078" y="3544357"/>
            <a:ext cx="397576" cy="397576"/>
          </a:xfrm>
          <a:prstGeom prst="rect">
            <a:avLst/>
          </a:prstGeom>
        </p:spPr>
      </p:pic>
      <p:pic>
        <p:nvPicPr>
          <p:cNvPr id="17" name="Grafický objekt 16" descr="Krhla">
            <a:extLst>
              <a:ext uri="{FF2B5EF4-FFF2-40B4-BE49-F238E27FC236}">
                <a16:creationId xmlns:a16="http://schemas.microsoft.com/office/drawing/2014/main" id="{09C1AD8B-9E4C-400B-904C-EC468535B5B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81859" y="3484380"/>
            <a:ext cx="521400" cy="521400"/>
          </a:xfrm>
          <a:prstGeom prst="rect">
            <a:avLst/>
          </a:prstGeom>
        </p:spPr>
      </p:pic>
      <p:pic>
        <p:nvPicPr>
          <p:cNvPr id="19" name="Grafický objekt 18" descr="Sociálna sieť">
            <a:extLst>
              <a:ext uri="{FF2B5EF4-FFF2-40B4-BE49-F238E27FC236}">
                <a16:creationId xmlns:a16="http://schemas.microsoft.com/office/drawing/2014/main" id="{966D6ED0-6866-4FF5-AB28-7E49C166E78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52765" y="3544357"/>
            <a:ext cx="431335" cy="431335"/>
          </a:xfrm>
          <a:prstGeom prst="rect">
            <a:avLst/>
          </a:prstGeom>
        </p:spPr>
      </p:pic>
      <p:pic>
        <p:nvPicPr>
          <p:cNvPr id="23" name="Grafický objekt 22" descr="Úľ">
            <a:extLst>
              <a:ext uri="{FF2B5EF4-FFF2-40B4-BE49-F238E27FC236}">
                <a16:creationId xmlns:a16="http://schemas.microsoft.com/office/drawing/2014/main" id="{5D326366-305A-4879-92BF-302B9879EBA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655665" y="3557442"/>
            <a:ext cx="445622" cy="445622"/>
          </a:xfrm>
          <a:prstGeom prst="rect">
            <a:avLst/>
          </a:prstGeom>
        </p:spPr>
      </p:pic>
      <p:pic>
        <p:nvPicPr>
          <p:cNvPr id="25" name="Grafický objekt 24" descr="Na zdravie">
            <a:extLst>
              <a:ext uri="{FF2B5EF4-FFF2-40B4-BE49-F238E27FC236}">
                <a16:creationId xmlns:a16="http://schemas.microsoft.com/office/drawing/2014/main" id="{D88E503D-6D86-497E-829C-93F3D63DD8DF}"/>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155534" y="3566754"/>
            <a:ext cx="455825" cy="455825"/>
          </a:xfrm>
          <a:prstGeom prst="rect">
            <a:avLst/>
          </a:prstGeom>
        </p:spPr>
      </p:pic>
      <p:pic>
        <p:nvPicPr>
          <p:cNvPr id="27" name="Grafický objekt 26" descr="Rastlina">
            <a:extLst>
              <a:ext uri="{FF2B5EF4-FFF2-40B4-BE49-F238E27FC236}">
                <a16:creationId xmlns:a16="http://schemas.microsoft.com/office/drawing/2014/main" id="{93176F96-1BCD-4408-9C4B-2665C3E81672}"/>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075822" y="3528477"/>
            <a:ext cx="439710" cy="439710"/>
          </a:xfrm>
          <a:prstGeom prst="rect">
            <a:avLst/>
          </a:prstGeom>
        </p:spPr>
      </p:pic>
      <p:pic>
        <p:nvPicPr>
          <p:cNvPr id="29" name="Grafický objekt 28" descr="Udržateľnosť">
            <a:extLst>
              <a:ext uri="{FF2B5EF4-FFF2-40B4-BE49-F238E27FC236}">
                <a16:creationId xmlns:a16="http://schemas.microsoft.com/office/drawing/2014/main" id="{8475F593-25C4-48E0-9DAE-1D3B488EBA77}"/>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070686" y="3506671"/>
            <a:ext cx="474409" cy="474409"/>
          </a:xfrm>
          <a:prstGeom prst="rect">
            <a:avLst/>
          </a:prstGeom>
        </p:spPr>
      </p:pic>
      <p:pic>
        <p:nvPicPr>
          <p:cNvPr id="31" name="Grafický objekt 30" descr="Dieliky puzzle">
            <a:extLst>
              <a:ext uri="{FF2B5EF4-FFF2-40B4-BE49-F238E27FC236}">
                <a16:creationId xmlns:a16="http://schemas.microsoft.com/office/drawing/2014/main" id="{E74897B8-786D-4323-A8F5-2DEE2F044FF7}"/>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592930" y="3506196"/>
            <a:ext cx="521400" cy="521400"/>
          </a:xfrm>
          <a:prstGeom prst="rect">
            <a:avLst/>
          </a:prstGeom>
        </p:spPr>
      </p:pic>
      <p:pic>
        <p:nvPicPr>
          <p:cNvPr id="33" name="Grafický objekt 32" descr="Šachové figúrky">
            <a:extLst>
              <a:ext uri="{FF2B5EF4-FFF2-40B4-BE49-F238E27FC236}">
                <a16:creationId xmlns:a16="http://schemas.microsoft.com/office/drawing/2014/main" id="{0DAE00E5-7182-4C80-90AA-03A7B5A09D30}"/>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649823" y="3508918"/>
            <a:ext cx="494146" cy="494146"/>
          </a:xfrm>
          <a:prstGeom prst="rect">
            <a:avLst/>
          </a:prstGeom>
        </p:spPr>
      </p:pic>
      <p:pic>
        <p:nvPicPr>
          <p:cNvPr id="35" name="Grafický objekt 34" descr="Maska na párty">
            <a:extLst>
              <a:ext uri="{FF2B5EF4-FFF2-40B4-BE49-F238E27FC236}">
                <a16:creationId xmlns:a16="http://schemas.microsoft.com/office/drawing/2014/main" id="{E029262B-B920-4E72-ABB5-0282B6DA5AA7}"/>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352122" y="3481664"/>
            <a:ext cx="521400" cy="521400"/>
          </a:xfrm>
          <a:prstGeom prst="rect">
            <a:avLst/>
          </a:prstGeom>
        </p:spPr>
      </p:pic>
      <p:pic>
        <p:nvPicPr>
          <p:cNvPr id="37" name="Grafický objekt 36" descr="Tancovanie">
            <a:extLst>
              <a:ext uri="{FF2B5EF4-FFF2-40B4-BE49-F238E27FC236}">
                <a16:creationId xmlns:a16="http://schemas.microsoft.com/office/drawing/2014/main" id="{84AB1412-DCA5-4B72-99EF-5336572D56FC}"/>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938166" y="3586869"/>
            <a:ext cx="399585" cy="399585"/>
          </a:xfrm>
          <a:prstGeom prst="rect">
            <a:avLst/>
          </a:prstGeom>
        </p:spPr>
      </p:pic>
      <p:pic>
        <p:nvPicPr>
          <p:cNvPr id="39" name="Grafický objekt 38" descr="Štetec">
            <a:extLst>
              <a:ext uri="{FF2B5EF4-FFF2-40B4-BE49-F238E27FC236}">
                <a16:creationId xmlns:a16="http://schemas.microsoft.com/office/drawing/2014/main" id="{6FAC17E6-34EE-4416-A70F-2E9EE2CD46AE}"/>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8005390" y="3524985"/>
            <a:ext cx="388129" cy="388129"/>
          </a:xfrm>
          <a:prstGeom prst="rect">
            <a:avLst/>
          </a:prstGeom>
        </p:spPr>
      </p:pic>
      <p:pic>
        <p:nvPicPr>
          <p:cNvPr id="41" name="Grafický objekt 40" descr="Paleta">
            <a:extLst>
              <a:ext uri="{FF2B5EF4-FFF2-40B4-BE49-F238E27FC236}">
                <a16:creationId xmlns:a16="http://schemas.microsoft.com/office/drawing/2014/main" id="{6434B617-F35A-4083-9533-15EF88BFA7EA}"/>
              </a:ext>
            </a:extLst>
          </p:cNvPr>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586659" y="3553570"/>
            <a:ext cx="409463" cy="409463"/>
          </a:xfrm>
          <a:prstGeom prst="rect">
            <a:avLst/>
          </a:prstGeom>
        </p:spPr>
      </p:pic>
      <p:pic>
        <p:nvPicPr>
          <p:cNvPr id="43" name="Grafický objekt 42" descr="Dráma">
            <a:extLst>
              <a:ext uri="{FF2B5EF4-FFF2-40B4-BE49-F238E27FC236}">
                <a16:creationId xmlns:a16="http://schemas.microsoft.com/office/drawing/2014/main" id="{EF873D57-445E-4B6C-B186-B1B668F547AC}"/>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9342589" y="3519256"/>
            <a:ext cx="399585" cy="399585"/>
          </a:xfrm>
          <a:prstGeom prst="rect">
            <a:avLst/>
          </a:prstGeom>
        </p:spPr>
      </p:pic>
      <p:pic>
        <p:nvPicPr>
          <p:cNvPr id="45" name="Grafický objekt 44" descr="Bicie">
            <a:extLst>
              <a:ext uri="{FF2B5EF4-FFF2-40B4-BE49-F238E27FC236}">
                <a16:creationId xmlns:a16="http://schemas.microsoft.com/office/drawing/2014/main" id="{DBAFC86A-5A91-4F53-AAEB-A20F3EB5E197}"/>
              </a:ext>
            </a:extLst>
          </p:cNvPr>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9832415" y="3579377"/>
            <a:ext cx="397317" cy="397317"/>
          </a:xfrm>
          <a:prstGeom prst="rect">
            <a:avLst/>
          </a:prstGeom>
        </p:spPr>
      </p:pic>
      <p:pic>
        <p:nvPicPr>
          <p:cNvPr id="47" name="Grafický objekt 46" descr="Knihy">
            <a:extLst>
              <a:ext uri="{FF2B5EF4-FFF2-40B4-BE49-F238E27FC236}">
                <a16:creationId xmlns:a16="http://schemas.microsoft.com/office/drawing/2014/main" id="{D953AFA8-70F2-47C3-A7CE-76FC511A703A}"/>
              </a:ext>
            </a:extLst>
          </p:cNvPr>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2539732" y="3551649"/>
            <a:ext cx="380954" cy="380954"/>
          </a:xfrm>
          <a:prstGeom prst="rect">
            <a:avLst/>
          </a:prstGeom>
        </p:spPr>
      </p:pic>
      <p:pic>
        <p:nvPicPr>
          <p:cNvPr id="49" name="Grafický objekt 48" descr="Srdce s pulzom">
            <a:extLst>
              <a:ext uri="{FF2B5EF4-FFF2-40B4-BE49-F238E27FC236}">
                <a16:creationId xmlns:a16="http://schemas.microsoft.com/office/drawing/2014/main" id="{4B4ABA8A-8D5B-4350-B354-46A18FAE77BA}"/>
              </a:ext>
            </a:extLst>
          </p:cNvPr>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1398792" y="3507273"/>
            <a:ext cx="474409" cy="474409"/>
          </a:xfrm>
          <a:prstGeom prst="rect">
            <a:avLst/>
          </a:prstGeom>
        </p:spPr>
      </p:pic>
      <p:pic>
        <p:nvPicPr>
          <p:cNvPr id="51" name="Grafický objekt 50" descr="Stetoskop">
            <a:extLst>
              <a:ext uri="{FF2B5EF4-FFF2-40B4-BE49-F238E27FC236}">
                <a16:creationId xmlns:a16="http://schemas.microsoft.com/office/drawing/2014/main" id="{2D66CB6D-141C-40BC-BCBD-8E0DC68CC22E}"/>
              </a:ext>
            </a:extLst>
          </p:cNvPr>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1944375" y="3554000"/>
            <a:ext cx="380954" cy="380954"/>
          </a:xfrm>
          <a:prstGeom prst="rect">
            <a:avLst/>
          </a:prstGeom>
        </p:spPr>
      </p:pic>
      <p:pic>
        <p:nvPicPr>
          <p:cNvPr id="53" name="Grafický objekt 52" descr="Univerzálny prístup">
            <a:extLst>
              <a:ext uri="{FF2B5EF4-FFF2-40B4-BE49-F238E27FC236}">
                <a16:creationId xmlns:a16="http://schemas.microsoft.com/office/drawing/2014/main" id="{4F64E200-ADB1-4EFE-922C-D04C9D2213B9}"/>
              </a:ext>
            </a:extLst>
          </p:cNvPr>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707772" y="3410505"/>
            <a:ext cx="617091" cy="617091"/>
          </a:xfrm>
          <a:prstGeom prst="rect">
            <a:avLst/>
          </a:prstGeom>
        </p:spPr>
      </p:pic>
      <p:pic>
        <p:nvPicPr>
          <p:cNvPr id="55" name="Grafický objekt 54" descr="Odtlačky labiek">
            <a:extLst>
              <a:ext uri="{FF2B5EF4-FFF2-40B4-BE49-F238E27FC236}">
                <a16:creationId xmlns:a16="http://schemas.microsoft.com/office/drawing/2014/main" id="{5FC87ABC-E4BD-4EE4-9C72-A08225B08B90}"/>
              </a:ext>
            </a:extLst>
          </p:cNvPr>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5664827" y="3540342"/>
            <a:ext cx="403567" cy="403567"/>
          </a:xfrm>
          <a:prstGeom prst="rect">
            <a:avLst/>
          </a:prstGeom>
        </p:spPr>
      </p:pic>
      <p:cxnSp>
        <p:nvCxnSpPr>
          <p:cNvPr id="4" name="Priama spojnica 3">
            <a:extLst>
              <a:ext uri="{FF2B5EF4-FFF2-40B4-BE49-F238E27FC236}">
                <a16:creationId xmlns:a16="http://schemas.microsoft.com/office/drawing/2014/main" id="{0DD1631A-8941-3FFB-C957-09C60ABB4EC9}"/>
              </a:ext>
            </a:extLst>
          </p:cNvPr>
          <p:cNvCxnSpPr>
            <a:cxnSpLocks/>
          </p:cNvCxnSpPr>
          <p:nvPr/>
        </p:nvCxnSpPr>
        <p:spPr>
          <a:xfrm>
            <a:off x="1324863" y="5096064"/>
            <a:ext cx="983067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038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es-ES"/>
              <a:t>Objetivos</a:t>
            </a:r>
            <a:endParaRPr lang="es-ES" dirty="0"/>
          </a:p>
        </p:txBody>
      </p:sp>
      <p:sp>
        <p:nvSpPr>
          <p:cNvPr id="5" name="Rectángulo 4">
            <a:extLst>
              <a:ext uri="{FF2B5EF4-FFF2-40B4-BE49-F238E27FC236}">
                <a16:creationId xmlns:a16="http://schemas.microsoft.com/office/drawing/2014/main" id="{878C812E-2238-0FB9-B6CE-8919409FBB33}"/>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a:extLst>
              <a:ext uri="{FF2B5EF4-FFF2-40B4-BE49-F238E27FC236}">
                <a16:creationId xmlns:a16="http://schemas.microsoft.com/office/drawing/2014/main" id="{E8F06718-6545-27B3-6457-611C8A6A55B3}"/>
              </a:ext>
            </a:extLst>
          </p:cNvPr>
          <p:cNvSpPr>
            <a:spLocks noGrp="1"/>
          </p:cNvSpPr>
          <p:nvPr>
            <p:ph sz="half" idx="1"/>
          </p:nvPr>
        </p:nvSpPr>
        <p:spPr>
          <a:xfrm>
            <a:off x="1097278" y="1845734"/>
            <a:ext cx="10127192" cy="4023360"/>
          </a:xfrm>
        </p:spPr>
        <p:txBody>
          <a:bodyPr/>
          <a:lstStyle/>
          <a:p>
            <a:pPr algn="just"/>
            <a:r>
              <a:rPr lang="es-ES" sz="2200"/>
              <a:t>Al finalizar este módulo, serás capaz de</a:t>
            </a:r>
            <a:r>
              <a:rPr lang="en-US" sz="2200"/>
              <a:t>:</a:t>
            </a:r>
            <a:endParaRPr lang="en-US" sz="2200" dirty="0"/>
          </a:p>
          <a:p>
            <a:pPr algn="just">
              <a:buFont typeface="Courier New" panose="02070309020205020404" pitchFamily="49" charset="0"/>
              <a:buChar char="o"/>
            </a:pPr>
            <a:r>
              <a:rPr lang="es-ES" sz="2200">
                <a:solidFill>
                  <a:srgbClr val="404040"/>
                </a:solidFill>
              </a:rPr>
              <a:t> Comprender los fundamentos del desarrollo sostenible y sus principales pilares en la empresa.</a:t>
            </a:r>
            <a:endParaRPr lang="en-US" sz="2200" dirty="0">
              <a:solidFill>
                <a:srgbClr val="404040"/>
              </a:solidFill>
            </a:endParaRPr>
          </a:p>
          <a:p>
            <a:pPr algn="just">
              <a:buFont typeface="Courier New" panose="02070309020205020404" pitchFamily="49" charset="0"/>
              <a:buChar char="o"/>
            </a:pPr>
            <a:r>
              <a:rPr lang="es-ES" sz="2200">
                <a:solidFill>
                  <a:srgbClr val="404040"/>
                </a:solidFill>
              </a:rPr>
              <a:t> Identificar las principales preocupaciones por las que ser sostenible puede cambiar la dirección humana del desarrollo.</a:t>
            </a:r>
            <a:endParaRPr lang="en-US" sz="2200" dirty="0">
              <a:solidFill>
                <a:srgbClr val="404040"/>
              </a:solidFill>
            </a:endParaRPr>
          </a:p>
          <a:p>
            <a:pPr algn="just">
              <a:buFont typeface="Courier New" panose="02070309020205020404" pitchFamily="49" charset="0"/>
              <a:buChar char="o"/>
            </a:pPr>
            <a:r>
              <a:rPr lang="es-ES" sz="2200">
                <a:solidFill>
                  <a:srgbClr val="404040"/>
                </a:solidFill>
              </a:rPr>
              <a:t> Percibir los beneficios del emprendimiento social y su diferencia con las iniciativas de la RSE y las ONG.</a:t>
            </a:r>
            <a:endParaRPr lang="en-US" sz="2200" dirty="0">
              <a:solidFill>
                <a:srgbClr val="404040"/>
              </a:solidFill>
            </a:endParaRPr>
          </a:p>
          <a:p>
            <a:pPr algn="just">
              <a:buFont typeface="Courier New" panose="02070309020205020404" pitchFamily="49" charset="0"/>
              <a:buChar char="o"/>
            </a:pPr>
            <a:r>
              <a:rPr lang="en-US" sz="2200">
                <a:solidFill>
                  <a:srgbClr val="404040"/>
                </a:solidFill>
              </a:rPr>
              <a:t> </a:t>
            </a:r>
            <a:r>
              <a:rPr lang="es-ES" sz="2200">
                <a:solidFill>
                  <a:srgbClr val="404040"/>
                </a:solidFill>
              </a:rPr>
              <a:t>Aplicar una mentalidad verde y sostenible en las operaciones de tu empresa.</a:t>
            </a:r>
            <a:endParaRPr lang="en-US" dirty="0"/>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113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59CF137-441B-2994-B17D-2D0F3CC39010}"/>
              </a:ext>
            </a:extLst>
          </p:cNvPr>
          <p:cNvSpPr>
            <a:spLocks noGrp="1"/>
          </p:cNvSpPr>
          <p:nvPr>
            <p:ph type="body" idx="1"/>
          </p:nvPr>
        </p:nvSpPr>
        <p:spPr>
          <a:xfrm>
            <a:off x="2009214" y="4664682"/>
            <a:ext cx="3565418" cy="364231"/>
          </a:xfrm>
        </p:spPr>
        <p:txBody>
          <a:bodyPr>
            <a:normAutofit fontScale="92500" lnSpcReduction="10000"/>
          </a:bodyPr>
          <a:lstStyle/>
          <a:p>
            <a:r>
              <a:rPr lang="en-US">
                <a:solidFill>
                  <a:srgbClr val="63A537"/>
                </a:solidFill>
              </a:rPr>
              <a:t>Empresa social</a:t>
            </a:r>
            <a:endParaRPr lang="en-US" dirty="0">
              <a:solidFill>
                <a:srgbClr val="63A537"/>
              </a:solidFill>
            </a:endParaRPr>
          </a:p>
        </p:txBody>
      </p:sp>
      <p:pic>
        <p:nvPicPr>
          <p:cNvPr id="14" name="Zástupný objekt pre obsah 13" descr="Cieľ">
            <a:extLst>
              <a:ext uri="{FF2B5EF4-FFF2-40B4-BE49-F238E27FC236}">
                <a16:creationId xmlns:a16="http://schemas.microsoft.com/office/drawing/2014/main" id="{A9B749C1-A73D-42B6-844C-8B853D9DBE6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5883" y="4928319"/>
            <a:ext cx="914400" cy="914400"/>
          </a:xfrm>
        </p:spPr>
      </p:pic>
      <p:sp>
        <p:nvSpPr>
          <p:cNvPr id="5" name="Marcador de texto 4">
            <a:extLst>
              <a:ext uri="{FF2B5EF4-FFF2-40B4-BE49-F238E27FC236}">
                <a16:creationId xmlns:a16="http://schemas.microsoft.com/office/drawing/2014/main" id="{A7C389B1-D4D9-70CE-E00E-273D906A897C}"/>
              </a:ext>
            </a:extLst>
          </p:cNvPr>
          <p:cNvSpPr>
            <a:spLocks noGrp="1"/>
          </p:cNvSpPr>
          <p:nvPr>
            <p:ph type="body" sz="quarter" idx="3"/>
          </p:nvPr>
        </p:nvSpPr>
        <p:spPr>
          <a:xfrm>
            <a:off x="6561997" y="4734939"/>
            <a:ext cx="4569972" cy="338852"/>
          </a:xfrm>
        </p:spPr>
        <p:txBody>
          <a:bodyPr>
            <a:normAutofit fontScale="92500" lnSpcReduction="10000"/>
          </a:bodyPr>
          <a:lstStyle/>
          <a:p>
            <a:r>
              <a:rPr lang="en-US">
                <a:solidFill>
                  <a:srgbClr val="63A537"/>
                </a:solidFill>
              </a:rPr>
              <a:t>Empresa socialmente responsable</a:t>
            </a:r>
            <a:endParaRPr lang="en-US" dirty="0">
              <a:solidFill>
                <a:srgbClr val="63A537"/>
              </a:solidFill>
            </a:endParaRPr>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7279" y="287338"/>
            <a:ext cx="10058083" cy="1449387"/>
          </a:xfrm>
        </p:spPr>
        <p:txBody>
          <a:bodyPr>
            <a:normAutofit fontScale="90000"/>
          </a:bodyPr>
          <a:lstStyle/>
          <a:p>
            <a:r>
              <a:rPr lang="en-US" sz="4400" b="1">
                <a:solidFill>
                  <a:srgbClr val="404040"/>
                </a:solidFill>
              </a:rPr>
              <a:t>Fundamentos del emprendimiento social</a:t>
            </a:r>
            <a:br>
              <a:rPr lang="en-US" sz="4000" dirty="0"/>
            </a:br>
            <a:r>
              <a:rPr lang="en-US" sz="3200"/>
              <a:t>2.2 </a:t>
            </a:r>
            <a:r>
              <a:rPr lang="en-US" sz="3100"/>
              <a:t>Emprendimiento social vs. Responsabilidad Social Corporativa (RSC)</a:t>
            </a:r>
            <a:endParaRPr lang="en-US" sz="3100"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11" name="Obrázok 10" descr="Obrázok, na ktorom je text&#10;&#10;Automaticky generovaný popis"/>
          <p:cNvPicPr/>
          <p:nvPr/>
        </p:nvPicPr>
        <p:blipFill>
          <a:blip r:embed="rId5"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Marcador de contenido 17">
            <a:extLst>
              <a:ext uri="{FF2B5EF4-FFF2-40B4-BE49-F238E27FC236}">
                <a16:creationId xmlns:a16="http://schemas.microsoft.com/office/drawing/2014/main" id="{F2119C25-F596-45CF-B308-177CD293A56A}"/>
              </a:ext>
            </a:extLst>
          </p:cNvPr>
          <p:cNvSpPr txBox="1">
            <a:spLocks/>
          </p:cNvSpPr>
          <p:nvPr/>
        </p:nvSpPr>
        <p:spPr>
          <a:xfrm>
            <a:off x="1198044" y="1849450"/>
            <a:ext cx="10058083" cy="113373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just"/>
            <a:endParaRPr lang="es-ES" dirty="0"/>
          </a:p>
        </p:txBody>
      </p:sp>
      <p:sp>
        <p:nvSpPr>
          <p:cNvPr id="9" name="Obdĺžnik 8">
            <a:extLst>
              <a:ext uri="{FF2B5EF4-FFF2-40B4-BE49-F238E27FC236}">
                <a16:creationId xmlns:a16="http://schemas.microsoft.com/office/drawing/2014/main" id="{373AFDDC-8753-43B9-89D8-33447019AF02}"/>
              </a:ext>
            </a:extLst>
          </p:cNvPr>
          <p:cNvSpPr/>
          <p:nvPr/>
        </p:nvSpPr>
        <p:spPr>
          <a:xfrm>
            <a:off x="1198044" y="1781320"/>
            <a:ext cx="9957318" cy="2739211"/>
          </a:xfrm>
          <a:prstGeom prst="rect">
            <a:avLst/>
          </a:prstGeom>
        </p:spPr>
        <p:txBody>
          <a:bodyPr wrap="square">
            <a:spAutoFit/>
          </a:bodyPr>
          <a:lstStyle/>
          <a:p>
            <a:pPr algn="just"/>
            <a:r>
              <a:rPr lang="es-ES" sz="1800">
                <a:effectLst/>
                <a:latin typeface="Calibri" panose="020F0502020204030204" pitchFamily="34" charset="0"/>
                <a:ea typeface="Calibri" panose="020F0502020204030204" pitchFamily="34" charset="0"/>
                <a:cs typeface="Times New Roman" panose="02020603050405020304" pitchFamily="18" charset="0"/>
              </a:rPr>
              <a:t>La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Responsabilidad Social Corporativa (RSC)</a:t>
            </a:r>
            <a:r>
              <a:rPr lang="es-ES" sz="1800">
                <a:effectLst/>
                <a:latin typeface="Calibri" panose="020F0502020204030204" pitchFamily="34" charset="0"/>
                <a:ea typeface="Calibri" panose="020F0502020204030204" pitchFamily="34" charset="0"/>
              </a:rPr>
              <a:t> es un modelo de autorregulación empresarial que ayuda a las empresas a ser socialmente responsables consigo mismas, con las partes interesadas y con el público</a:t>
            </a:r>
            <a:r>
              <a:rPr lang="en-US" sz="2000">
                <a:solidFill>
                  <a:schemeClr val="tx1">
                    <a:lumMod val="75000"/>
                    <a:lumOff val="25000"/>
                  </a:schemeClr>
                </a:solidFill>
              </a:rPr>
              <a:t>.</a:t>
            </a:r>
            <a:endParaRPr lang="en-US" sz="2000" dirty="0">
              <a:solidFill>
                <a:schemeClr val="tx1">
                  <a:lumMod val="75000"/>
                  <a:lumOff val="25000"/>
                </a:schemeClr>
              </a:solidFill>
            </a:endParaRPr>
          </a:p>
          <a:p>
            <a:pPr algn="just"/>
            <a:r>
              <a:rPr lang="sk-SK" sz="1800">
                <a:effectLst/>
                <a:latin typeface="Calibri" panose="020F0502020204030204" pitchFamily="34" charset="0"/>
                <a:ea typeface="Calibri" panose="020F0502020204030204" pitchFamily="34" charset="0"/>
              </a:rPr>
              <a:t>Una </a:t>
            </a:r>
            <a:r>
              <a:rPr lang="sk-SK" sz="1800" b="1">
                <a:effectLst/>
                <a:latin typeface="Calibri" panose="020F0502020204030204" pitchFamily="34" charset="0"/>
                <a:ea typeface="Calibri" panose="020F0502020204030204" pitchFamily="34" charset="0"/>
              </a:rPr>
              <a:t>empresa socialmente responsable lleva a cabo voluntariamente actividades que contribuyen, por ejemplo, a la protección del medio ambiente o al desarrollo de la comunidad</a:t>
            </a:r>
            <a:r>
              <a:rPr lang="sk-SK" sz="1800">
                <a:effectLst/>
                <a:latin typeface="Calibri" panose="020F0502020204030204" pitchFamily="34" charset="0"/>
                <a:ea typeface="Calibri" panose="020F0502020204030204" pitchFamily="34" charset="0"/>
              </a:rPr>
              <a:t> (liberan a sus empleados para que realicen actividades de voluntariado, apoyan económicamente eventos culturales, etc.), </a:t>
            </a:r>
            <a:r>
              <a:rPr lang="sk-SK" sz="1800" b="1">
                <a:effectLst/>
                <a:latin typeface="Calibri" panose="020F0502020204030204" pitchFamily="34" charset="0"/>
                <a:ea typeface="Calibri" panose="020F0502020204030204" pitchFamily="34" charset="0"/>
              </a:rPr>
              <a:t>¡PERO su objetivo principal sigue siendo la creación de beneficios</a:t>
            </a:r>
            <a:r>
              <a:rPr lang="en-US" sz="2000" b="1">
                <a:solidFill>
                  <a:schemeClr val="tx1">
                    <a:lumMod val="75000"/>
                    <a:lumOff val="25000"/>
                  </a:schemeClr>
                </a:solidFill>
              </a:rPr>
              <a:t>!</a:t>
            </a:r>
            <a:endParaRPr lang="en-US" sz="2000" b="1" dirty="0">
              <a:solidFill>
                <a:schemeClr val="tx1">
                  <a:lumMod val="75000"/>
                  <a:lumOff val="25000"/>
                </a:schemeClr>
              </a:solidFill>
            </a:endParaRPr>
          </a:p>
          <a:p>
            <a:pPr algn="just"/>
            <a:endParaRPr lang="en-US" sz="2000" dirty="0">
              <a:solidFill>
                <a:schemeClr val="tx1">
                  <a:lumMod val="75000"/>
                  <a:lumOff val="25000"/>
                </a:schemeClr>
              </a:solidFill>
            </a:endParaRPr>
          </a:p>
          <a:p>
            <a:pPr algn="just"/>
            <a:r>
              <a:rPr lang="sk-SK" sz="1800">
                <a:effectLst/>
                <a:latin typeface="Calibri" panose="020F0502020204030204" pitchFamily="34" charset="0"/>
                <a:ea typeface="Calibri" panose="020F0502020204030204" pitchFamily="34" charset="0"/>
              </a:rPr>
              <a:t>Mientras que </a:t>
            </a:r>
            <a:r>
              <a:rPr lang="sk-SK" sz="1800" b="1">
                <a:effectLst/>
                <a:latin typeface="Calibri" panose="020F0502020204030204" pitchFamily="34" charset="0"/>
                <a:ea typeface="Calibri" panose="020F0502020204030204" pitchFamily="34" charset="0"/>
              </a:rPr>
              <a:t>el objetivo primordial de una empresa social es el cumplimiento de la misión social</a:t>
            </a:r>
            <a:r>
              <a:rPr lang="sk-SK" sz="1800">
                <a:effectLst/>
                <a:latin typeface="Calibri" panose="020F0502020204030204" pitchFamily="34" charset="0"/>
                <a:ea typeface="Calibri" panose="020F0502020204030204" pitchFamily="34" charset="0"/>
              </a:rPr>
              <a:t>, la creación de beneficios sociales y un impacto positivo en la comunidad</a:t>
            </a:r>
            <a:r>
              <a:rPr lang="en-US" sz="2000">
                <a:solidFill>
                  <a:schemeClr val="tx1">
                    <a:lumMod val="75000"/>
                    <a:lumOff val="25000"/>
                  </a:schemeClr>
                </a:solidFill>
              </a:rPr>
              <a:t>.</a:t>
            </a:r>
            <a:endParaRPr lang="en-US" sz="2000" dirty="0">
              <a:solidFill>
                <a:schemeClr val="tx1">
                  <a:lumMod val="75000"/>
                  <a:lumOff val="25000"/>
                </a:schemeClr>
              </a:solidFill>
            </a:endParaRPr>
          </a:p>
        </p:txBody>
      </p:sp>
      <p:pic>
        <p:nvPicPr>
          <p:cNvPr id="15" name="Zástupný objekt pre obsah 13" descr="Cieľ">
            <a:extLst>
              <a:ext uri="{FF2B5EF4-FFF2-40B4-BE49-F238E27FC236}">
                <a16:creationId xmlns:a16="http://schemas.microsoft.com/office/drawing/2014/main" id="{30487773-B0B3-403D-B330-853E0BF5A3FA}"/>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3838" y="4955356"/>
            <a:ext cx="914400" cy="914400"/>
          </a:xfrm>
        </p:spPr>
      </p:pic>
      <p:sp>
        <p:nvSpPr>
          <p:cNvPr id="17" name="BlokTextu 16">
            <a:extLst>
              <a:ext uri="{FF2B5EF4-FFF2-40B4-BE49-F238E27FC236}">
                <a16:creationId xmlns:a16="http://schemas.microsoft.com/office/drawing/2014/main" id="{1C2F68E3-C347-4F55-B357-C4B5A1B19864}"/>
              </a:ext>
            </a:extLst>
          </p:cNvPr>
          <p:cNvSpPr txBox="1"/>
          <p:nvPr/>
        </p:nvSpPr>
        <p:spPr>
          <a:xfrm>
            <a:off x="2009214" y="5004459"/>
            <a:ext cx="2920537" cy="923330"/>
          </a:xfrm>
          <a:prstGeom prst="rect">
            <a:avLst/>
          </a:prstGeom>
          <a:noFill/>
        </p:spPr>
        <p:txBody>
          <a:bodyPr wrap="square" rtlCol="0">
            <a:spAutoFit/>
          </a:bodyPr>
          <a:lstStyle/>
          <a:p>
            <a:r>
              <a:rPr lang="en-US"/>
              <a:t>¡</a:t>
            </a:r>
            <a:r>
              <a:rPr lang="es-ES" sz="1800">
                <a:effectLst/>
                <a:latin typeface="Calibri" panose="020F0502020204030204" pitchFamily="34" charset="0"/>
                <a:ea typeface="Calibri" panose="020F0502020204030204" pitchFamily="34" charset="0"/>
              </a:rPr>
              <a:t>El objetivo primordial es el cumplimiento de la </a:t>
            </a:r>
            <a:r>
              <a:rPr lang="es-ES" sz="1800" b="1">
                <a:effectLst/>
                <a:latin typeface="Calibri" panose="020F0502020204030204" pitchFamily="34" charset="0"/>
                <a:ea typeface="Calibri" panose="020F0502020204030204" pitchFamily="34" charset="0"/>
              </a:rPr>
              <a:t>misión social</a:t>
            </a:r>
            <a:r>
              <a:rPr lang="en-US"/>
              <a:t>! </a:t>
            </a:r>
            <a:endParaRPr lang="en-US" dirty="0"/>
          </a:p>
        </p:txBody>
      </p:sp>
      <p:sp>
        <p:nvSpPr>
          <p:cNvPr id="18" name="BlokTextu 17">
            <a:extLst>
              <a:ext uri="{FF2B5EF4-FFF2-40B4-BE49-F238E27FC236}">
                <a16:creationId xmlns:a16="http://schemas.microsoft.com/office/drawing/2014/main" id="{11AFA401-96E6-489C-A2CA-94F73A2EE499}"/>
              </a:ext>
            </a:extLst>
          </p:cNvPr>
          <p:cNvSpPr txBox="1"/>
          <p:nvPr/>
        </p:nvSpPr>
        <p:spPr>
          <a:xfrm>
            <a:off x="6561997" y="5032595"/>
            <a:ext cx="2722951" cy="646331"/>
          </a:xfrm>
          <a:prstGeom prst="rect">
            <a:avLst/>
          </a:prstGeom>
          <a:noFill/>
        </p:spPr>
        <p:txBody>
          <a:bodyPr wrap="square" rtlCol="0">
            <a:spAutoFit/>
          </a:bodyPr>
          <a:lstStyle/>
          <a:p>
            <a:r>
              <a:rPr lang="en-US"/>
              <a:t>¡</a:t>
            </a:r>
            <a:r>
              <a:rPr lang="es-ES" sz="1800">
                <a:effectLst/>
                <a:latin typeface="Calibri" panose="020F0502020204030204" pitchFamily="34" charset="0"/>
                <a:ea typeface="Calibri" panose="020F0502020204030204" pitchFamily="34" charset="0"/>
              </a:rPr>
              <a:t>El objetivo primordial es </a:t>
            </a:r>
            <a:r>
              <a:rPr lang="es-ES" sz="1800" b="1">
                <a:effectLst/>
                <a:latin typeface="Calibri" panose="020F0502020204030204" pitchFamily="34" charset="0"/>
                <a:ea typeface="Calibri" panose="020F0502020204030204" pitchFamily="34" charset="0"/>
              </a:rPr>
              <a:t>maximizar los beneficios</a:t>
            </a:r>
            <a:r>
              <a:rPr lang="en-US"/>
              <a:t>!</a:t>
            </a:r>
            <a:endParaRPr lang="en-US" dirty="0"/>
          </a:p>
        </p:txBody>
      </p:sp>
      <p:pic>
        <p:nvPicPr>
          <p:cNvPr id="19" name="Grafický objekt 18" descr="Na zdravie">
            <a:extLst>
              <a:ext uri="{FF2B5EF4-FFF2-40B4-BE49-F238E27FC236}">
                <a16:creationId xmlns:a16="http://schemas.microsoft.com/office/drawing/2014/main" id="{BB58D2B9-F484-4312-99D3-08AAA5EF304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61831" y="5655242"/>
            <a:ext cx="455825" cy="455825"/>
          </a:xfrm>
          <a:prstGeom prst="rect">
            <a:avLst/>
          </a:prstGeom>
        </p:spPr>
      </p:pic>
      <p:pic>
        <p:nvPicPr>
          <p:cNvPr id="21" name="Grafický objekt 20" descr="Skupinový úspech">
            <a:extLst>
              <a:ext uri="{FF2B5EF4-FFF2-40B4-BE49-F238E27FC236}">
                <a16:creationId xmlns:a16="http://schemas.microsoft.com/office/drawing/2014/main" id="{9F915E30-5BC0-4CB1-A2B6-C8B1082C993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30179" y="5554486"/>
            <a:ext cx="601095" cy="601095"/>
          </a:xfrm>
          <a:prstGeom prst="rect">
            <a:avLst/>
          </a:prstGeom>
        </p:spPr>
      </p:pic>
      <p:pic>
        <p:nvPicPr>
          <p:cNvPr id="23" name="Grafický objekt 22" descr="Mince">
            <a:extLst>
              <a:ext uri="{FF2B5EF4-FFF2-40B4-BE49-F238E27FC236}">
                <a16:creationId xmlns:a16="http://schemas.microsoft.com/office/drawing/2014/main" id="{F2C3EF09-79CA-4CDE-BC9B-D533B45935A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12688" y="5599001"/>
            <a:ext cx="512066" cy="512066"/>
          </a:xfrm>
          <a:prstGeom prst="rect">
            <a:avLst/>
          </a:prstGeom>
        </p:spPr>
      </p:pic>
      <p:pic>
        <p:nvPicPr>
          <p:cNvPr id="25" name="Grafický objekt 24" descr="Peniaze">
            <a:extLst>
              <a:ext uri="{FF2B5EF4-FFF2-40B4-BE49-F238E27FC236}">
                <a16:creationId xmlns:a16="http://schemas.microsoft.com/office/drawing/2014/main" id="{8847F7D3-139D-4A85-A665-8190050B4EF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10195" y="5855034"/>
            <a:ext cx="397940" cy="397940"/>
          </a:xfrm>
          <a:prstGeom prst="rect">
            <a:avLst/>
          </a:prstGeom>
        </p:spPr>
      </p:pic>
      <p:pic>
        <p:nvPicPr>
          <p:cNvPr id="27" name="Grafický objekt 26" descr="Šípka, mierna krivka">
            <a:extLst>
              <a:ext uri="{FF2B5EF4-FFF2-40B4-BE49-F238E27FC236}">
                <a16:creationId xmlns:a16="http://schemas.microsoft.com/office/drawing/2014/main" id="{4BA8D1B4-94C4-4BB1-9AA4-D02D5B2FA98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643824">
            <a:off x="8749368" y="5609302"/>
            <a:ext cx="697940" cy="697940"/>
          </a:xfrm>
          <a:prstGeom prst="rect">
            <a:avLst/>
          </a:prstGeom>
        </p:spPr>
      </p:pic>
    </p:spTree>
    <p:extLst>
      <p:ext uri="{BB962C8B-B14F-4D97-AF65-F5344CB8AC3E}">
        <p14:creationId xmlns:p14="http://schemas.microsoft.com/office/powerpoint/2010/main" val="3092616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59CF137-441B-2994-B17D-2D0F3CC39010}"/>
              </a:ext>
            </a:extLst>
          </p:cNvPr>
          <p:cNvSpPr>
            <a:spLocks noGrp="1"/>
          </p:cNvSpPr>
          <p:nvPr>
            <p:ph type="body" idx="1"/>
          </p:nvPr>
        </p:nvSpPr>
        <p:spPr/>
        <p:txBody>
          <a:bodyPr/>
          <a:lstStyle/>
          <a:p>
            <a:r>
              <a:rPr lang="en-US">
                <a:solidFill>
                  <a:srgbClr val="63A537"/>
                </a:solidFill>
              </a:rPr>
              <a:t>Ventajas</a:t>
            </a:r>
            <a:endParaRPr lang="en-US" dirty="0">
              <a:solidFill>
                <a:srgbClr val="63A537"/>
              </a:solidFill>
            </a:endParaRPr>
          </a:p>
        </p:txBody>
      </p:sp>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p:txBody>
          <a:bodyPr>
            <a:normAutofit fontScale="92500" lnSpcReduction="10000"/>
          </a:bodyPr>
          <a:lstStyle/>
          <a:p>
            <a:pPr algn="just">
              <a:buFont typeface="Wingdings" panose="05000000000000000000" pitchFamily="2" charset="2"/>
              <a:buChar char="Ø"/>
            </a:pPr>
            <a:r>
              <a:rPr lang="sk-SK"/>
              <a:t> </a:t>
            </a:r>
            <a:r>
              <a:rPr lang="es-ES"/>
              <a:t>El valor añadido de la empresa social se crea aplicando el cambio social</a:t>
            </a:r>
            <a:r>
              <a:rPr lang="en-US"/>
              <a:t>.</a:t>
            </a:r>
            <a:endParaRPr lang="en-US" dirty="0"/>
          </a:p>
          <a:p>
            <a:pPr algn="just">
              <a:buFont typeface="Wingdings" panose="05000000000000000000" pitchFamily="2" charset="2"/>
              <a:buChar char="Ø"/>
            </a:pPr>
            <a:r>
              <a:rPr lang="en-US"/>
              <a:t> </a:t>
            </a:r>
            <a:r>
              <a:rPr lang="es-ES" sz="1800">
                <a:effectLst/>
                <a:latin typeface="Calibri" panose="020F0502020204030204" pitchFamily="34" charset="0"/>
                <a:ea typeface="Calibri" panose="020F0502020204030204" pitchFamily="34" charset="0"/>
              </a:rPr>
              <a:t>Apoyo de la comunidad destinataria, los voluntarios también pueden participar en las actividades de la organización</a:t>
            </a:r>
            <a:r>
              <a:rPr lang="en-US"/>
              <a:t>.</a:t>
            </a:r>
            <a:endParaRPr lang="en-US" dirty="0"/>
          </a:p>
          <a:p>
            <a:pPr algn="just">
              <a:buFont typeface="Wingdings" panose="05000000000000000000" pitchFamily="2" charset="2"/>
              <a:buChar char="Ø"/>
            </a:pPr>
            <a:r>
              <a:rPr lang="en-US">
                <a:hlinkClick r:id="rId2"/>
              </a:rPr>
              <a:t>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Se estima</a:t>
            </a:r>
            <a:r>
              <a:rPr lang="es-ES" sz="1800">
                <a:effectLst/>
                <a:latin typeface="Calibri" panose="020F0502020204030204" pitchFamily="34" charset="0"/>
                <a:ea typeface="Calibri" panose="020F0502020204030204" pitchFamily="34" charset="0"/>
              </a:rPr>
              <a:t> que asociarse y apoyar a los emprendedores sociales podría tener un impacto positivo en la vida de casi 1.000 millones de personas</a:t>
            </a:r>
            <a:r>
              <a:rPr lang="en-US"/>
              <a:t>.</a:t>
            </a:r>
            <a:endParaRPr lang="en-US" dirty="0"/>
          </a:p>
          <a:p>
            <a:pPr algn="just">
              <a:buFont typeface="Wingdings" panose="05000000000000000000" pitchFamily="2" charset="2"/>
              <a:buChar char="Ø"/>
            </a:pPr>
            <a:r>
              <a:rPr lang="en-US"/>
              <a:t> </a:t>
            </a:r>
            <a:r>
              <a:rPr lang="es-ES" sz="1800">
                <a:effectLst/>
                <a:latin typeface="Calibri" panose="020F0502020204030204" pitchFamily="34" charset="0"/>
                <a:ea typeface="Calibri" panose="020F0502020204030204" pitchFamily="34" charset="0"/>
              </a:rPr>
              <a:t>Apoyo creciente de la Comisión Europea: la Comisión Europea preparó un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Plan de Acción para impulsar la economía social</a:t>
            </a:r>
            <a:r>
              <a:rPr lang="es-ES" sz="1800">
                <a:effectLst/>
                <a:latin typeface="Calibri" panose="020F0502020204030204" pitchFamily="34" charset="0"/>
                <a:ea typeface="Calibri" panose="020F0502020204030204" pitchFamily="34" charset="0"/>
              </a:rPr>
              <a:t> y crear empleos</a:t>
            </a:r>
            <a:r>
              <a:rPr lang="en-US"/>
              <a:t>.</a:t>
            </a:r>
            <a:endParaRPr lang="en-US" dirty="0"/>
          </a:p>
        </p:txBody>
      </p:sp>
      <p:sp>
        <p:nvSpPr>
          <p:cNvPr id="5" name="Marcador de texto 4">
            <a:extLst>
              <a:ext uri="{FF2B5EF4-FFF2-40B4-BE49-F238E27FC236}">
                <a16:creationId xmlns:a16="http://schemas.microsoft.com/office/drawing/2014/main" id="{A7C389B1-D4D9-70CE-E00E-273D906A897C}"/>
              </a:ext>
            </a:extLst>
          </p:cNvPr>
          <p:cNvSpPr>
            <a:spLocks noGrp="1"/>
          </p:cNvSpPr>
          <p:nvPr>
            <p:ph type="body" sz="quarter" idx="3"/>
          </p:nvPr>
        </p:nvSpPr>
        <p:spPr/>
        <p:txBody>
          <a:bodyPr/>
          <a:lstStyle/>
          <a:p>
            <a:r>
              <a:rPr lang="en-US">
                <a:solidFill>
                  <a:srgbClr val="63A537"/>
                </a:solidFill>
              </a:rPr>
              <a:t>Desafíos</a:t>
            </a:r>
            <a:endParaRPr lang="en-US" dirty="0">
              <a:solidFill>
                <a:srgbClr val="63A537"/>
              </a:solidFill>
            </a:endParaRPr>
          </a:p>
        </p:txBody>
      </p:sp>
      <p:sp>
        <p:nvSpPr>
          <p:cNvPr id="6" name="Marcador de contenido 5">
            <a:extLst>
              <a:ext uri="{FF2B5EF4-FFF2-40B4-BE49-F238E27FC236}">
                <a16:creationId xmlns:a16="http://schemas.microsoft.com/office/drawing/2014/main" id="{16D3B5C7-9159-1B84-A536-62951977B062}"/>
              </a:ext>
            </a:extLst>
          </p:cNvPr>
          <p:cNvSpPr>
            <a:spLocks noGrp="1"/>
          </p:cNvSpPr>
          <p:nvPr>
            <p:ph sz="quarter" idx="4"/>
          </p:nvPr>
        </p:nvSpPr>
        <p:spPr/>
        <p:txBody>
          <a:bodyPr>
            <a:normAutofit fontScale="92500" lnSpcReduction="10000"/>
          </a:bodyPr>
          <a:lstStyle/>
          <a:p>
            <a:pPr algn="just">
              <a:buFont typeface="Wingdings" panose="05000000000000000000" pitchFamily="2" charset="2"/>
              <a:buChar char="Ø"/>
            </a:pPr>
            <a:r>
              <a:rPr lang="en-GB"/>
              <a:t> </a:t>
            </a:r>
            <a:r>
              <a:rPr lang="es-ES" sz="1800">
                <a:effectLst/>
                <a:latin typeface="Calibri" panose="020F0502020204030204" pitchFamily="34" charset="0"/>
                <a:ea typeface="Calibri" panose="020F0502020204030204" pitchFamily="34" charset="0"/>
              </a:rPr>
              <a:t>No olvidar el espíritu emprendedor dentro de las empresas sociales. El beneficio es necesario para el crecimiento de la empresa y la maximización del impacto social</a:t>
            </a:r>
            <a:r>
              <a:rPr lang="en-GB"/>
              <a:t>.</a:t>
            </a:r>
            <a:endParaRPr lang="en-GB" dirty="0"/>
          </a:p>
          <a:p>
            <a:pPr algn="just">
              <a:buFont typeface="Wingdings" panose="05000000000000000000" pitchFamily="2" charset="2"/>
              <a:buChar char="Ø"/>
            </a:pPr>
            <a:r>
              <a:rPr lang="en-GB"/>
              <a:t> </a:t>
            </a:r>
            <a:r>
              <a:rPr lang="es-ES" sz="1800">
                <a:effectLst/>
                <a:latin typeface="Calibri" panose="020F0502020204030204" pitchFamily="34" charset="0"/>
                <a:ea typeface="Calibri" panose="020F0502020204030204" pitchFamily="34" charset="0"/>
              </a:rPr>
              <a:t>Comunicación eficaz del problema social identificado y de las soluciones que ofrece la empresa social para aumentar la exposición pública y el reconocimiento de las empresas sociales</a:t>
            </a:r>
            <a:r>
              <a:rPr lang="en-GB"/>
              <a:t>.</a:t>
            </a:r>
            <a:endParaRPr lang="en-GB" dirty="0"/>
          </a:p>
          <a:p>
            <a:pPr algn="just">
              <a:buFont typeface="Wingdings" panose="05000000000000000000" pitchFamily="2" charset="2"/>
              <a:buChar char="Ø"/>
            </a:pPr>
            <a:r>
              <a:rPr lang="en-GB"/>
              <a:t> </a:t>
            </a:r>
            <a:r>
              <a:rPr lang="es-ES" sz="1800">
                <a:effectLst/>
                <a:latin typeface="Calibri" panose="020F0502020204030204" pitchFamily="34" charset="0"/>
                <a:ea typeface="Calibri" panose="020F0502020204030204" pitchFamily="34" charset="0"/>
              </a:rPr>
              <a:t>Conseguir la confianza de los demás</a:t>
            </a:r>
            <a:r>
              <a:rPr lang="en-GB"/>
              <a:t>.</a:t>
            </a:r>
            <a:endParaRPr lang="en-GB" dirty="0"/>
          </a:p>
          <a:p>
            <a:pPr algn="just">
              <a:buFont typeface="Wingdings" panose="05000000000000000000" pitchFamily="2" charset="2"/>
              <a:buChar char="Ø"/>
            </a:pPr>
            <a:endParaRPr lang="en-GB"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Fundamentos del emprendimiento social</a:t>
            </a:r>
            <a:br>
              <a:rPr lang="en-US" sz="4000" b="1" dirty="0"/>
            </a:br>
            <a:r>
              <a:rPr lang="en-US" sz="2800"/>
              <a:t>2.3 Misión social en las MiPymes</a:t>
            </a:r>
            <a:endParaRPr lang="en-US" sz="2800"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11" name="Obrázok 10" descr="Obrázok, na ktorom je text&#10;&#10;Automaticky generovaný popis"/>
          <p:cNvPicPr/>
          <p:nvPr/>
        </p:nvPicPr>
        <p:blipFill>
          <a:blip r:embed="rId5"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32962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a:xfrm>
            <a:off x="100104" y="530384"/>
            <a:ext cx="3675240" cy="2670020"/>
          </a:xfrm>
        </p:spPr>
        <p:txBody>
          <a:bodyPr>
            <a:normAutofit/>
          </a:bodyPr>
          <a:lstStyle/>
          <a:p>
            <a:pPr algn="ctr"/>
            <a:r>
              <a:rPr lang="en-US" sz="4000" b="1"/>
              <a:t>Unidad </a:t>
            </a:r>
            <a:r>
              <a:rPr lang="en-US" sz="4000" b="1" dirty="0"/>
              <a:t>3:</a:t>
            </a:r>
            <a:br>
              <a:rPr lang="en-US" sz="4000" b="1" dirty="0"/>
            </a:br>
            <a:br>
              <a:rPr lang="en-US" sz="4000" b="1"/>
            </a:br>
            <a:r>
              <a:rPr lang="en-US" sz="4000" b="1"/>
              <a:t>Emprendimiento verde</a:t>
            </a:r>
            <a:endParaRPr lang="en-U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s-ES" sz="1200">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latin typeface="system-ui"/>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593444" y="1588982"/>
            <a:ext cx="7140884" cy="4965863"/>
          </a:xfrm>
        </p:spPr>
        <p:txBody>
          <a:bodyPr>
            <a:normAutofit/>
          </a:bodyPr>
          <a:lstStyle/>
          <a:p>
            <a:pPr marL="0" indent="0" algn="just">
              <a:buNone/>
            </a:pPr>
            <a:r>
              <a:rPr lang="es-ES" sz="1800">
                <a:effectLst/>
                <a:latin typeface="Calibri" panose="020F0502020204030204" pitchFamily="34" charset="0"/>
                <a:ea typeface="Calibri" panose="020F0502020204030204" pitchFamily="34" charset="0"/>
              </a:rPr>
              <a:t>El emprendimiento verde o ecológico es un subconjunto del emprendimiento sostenible que aborda principalmente las preocupaciones medioambientales, pero también el cambio social a través de sus productos, servicios y operaciones, al tiempo que genera beneficios. Los emprendedores verdes son, por tanto, empresarios que trabajan para eliminar el impacto negativo sobre el medio ambiente, mediante </a:t>
            </a:r>
            <a:r>
              <a:rPr lang="en-US">
                <a:solidFill>
                  <a:srgbClr val="404040"/>
                </a:solidFill>
              </a:rPr>
              <a:t>: </a:t>
            </a:r>
            <a:endParaRPr lang="en-US" dirty="0">
              <a:solidFill>
                <a:srgbClr val="404040"/>
              </a:solidFill>
            </a:endParaRPr>
          </a:p>
          <a:p>
            <a:pPr algn="just">
              <a:buFont typeface="Arial" panose="020B0604020202020204" pitchFamily="34" charset="0"/>
              <a:buChar char="•"/>
            </a:pPr>
            <a:r>
              <a:rPr lang="en-US">
                <a:solidFill>
                  <a:srgbClr val="404040"/>
                </a:solidFill>
              </a:rPr>
              <a:t> </a:t>
            </a:r>
            <a:r>
              <a:rPr lang="es-ES" sz="1800" b="1">
                <a:effectLst/>
                <a:latin typeface="Calibri" panose="020F0502020204030204" pitchFamily="34" charset="0"/>
                <a:ea typeface="Calibri" panose="020F0502020204030204" pitchFamily="34" charset="0"/>
              </a:rPr>
              <a:t>reducción de las emisiones de gases de efecto invernadero </a:t>
            </a:r>
            <a:r>
              <a:rPr lang="es-ES" sz="1800">
                <a:effectLst/>
                <a:latin typeface="Calibri" panose="020F0502020204030204" pitchFamily="34" charset="0"/>
                <a:ea typeface="Calibri" panose="020F0502020204030204" pitchFamily="34" charset="0"/>
              </a:rPr>
              <a:t>y de</a:t>
            </a:r>
            <a:r>
              <a:rPr lang="es-ES" sz="1800" b="1">
                <a:effectLst/>
                <a:latin typeface="Calibri" panose="020F0502020204030204" pitchFamily="34" charset="0"/>
                <a:ea typeface="Calibri" panose="020F0502020204030204" pitchFamily="34" charset="0"/>
              </a:rPr>
              <a:t> </a:t>
            </a:r>
            <a:r>
              <a:rPr lang="es-ES" sz="1800">
                <a:effectLst/>
                <a:latin typeface="Calibri" panose="020F0502020204030204" pitchFamily="34" charset="0"/>
                <a:ea typeface="Calibri" panose="020F0502020204030204" pitchFamily="34" charset="0"/>
              </a:rPr>
              <a:t>la</a:t>
            </a:r>
            <a:r>
              <a:rPr lang="es-ES" sz="1800" b="1">
                <a:effectLst/>
                <a:latin typeface="Calibri" panose="020F0502020204030204" pitchFamily="34" charset="0"/>
                <a:ea typeface="Calibri" panose="020F0502020204030204" pitchFamily="34" charset="0"/>
              </a:rPr>
              <a:t> generación de residuos</a:t>
            </a:r>
            <a:r>
              <a:rPr lang="en-US">
                <a:solidFill>
                  <a:srgbClr val="404040"/>
                </a:solidFill>
              </a:rPr>
              <a:t>; </a:t>
            </a:r>
            <a:endParaRPr lang="en-US" dirty="0">
              <a:solidFill>
                <a:srgbClr val="404040"/>
              </a:solidFill>
            </a:endParaRPr>
          </a:p>
          <a:p>
            <a:pPr algn="just">
              <a:buFont typeface="Arial" panose="020B0604020202020204" pitchFamily="34" charset="0"/>
              <a:buChar char="•"/>
            </a:pPr>
            <a:r>
              <a:rPr lang="en-US">
                <a:solidFill>
                  <a:srgbClr val="404040"/>
                </a:solidFill>
              </a:rPr>
              <a:t> </a:t>
            </a:r>
            <a:r>
              <a:rPr lang="es-ES" sz="1800">
                <a:effectLst/>
                <a:latin typeface="Calibri" panose="020F0502020204030204" pitchFamily="34" charset="0"/>
                <a:ea typeface="Calibri" panose="020F0502020204030204" pitchFamily="34" charset="0"/>
              </a:rPr>
              <a:t>mejora de la </a:t>
            </a:r>
            <a:r>
              <a:rPr lang="es-ES" sz="1800" b="1">
                <a:effectLst/>
                <a:latin typeface="Calibri" panose="020F0502020204030204" pitchFamily="34" charset="0"/>
                <a:ea typeface="Calibri" panose="020F0502020204030204" pitchFamily="34" charset="0"/>
              </a:rPr>
              <a:t>eficiencia energética</a:t>
            </a:r>
            <a:r>
              <a:rPr lang="es-ES" sz="1800">
                <a:effectLst/>
                <a:latin typeface="Calibri" panose="020F0502020204030204" pitchFamily="34" charset="0"/>
                <a:ea typeface="Calibri" panose="020F0502020204030204" pitchFamily="34" charset="0"/>
              </a:rPr>
              <a:t> e inversión en </a:t>
            </a:r>
            <a:r>
              <a:rPr lang="es-ES" sz="1800" b="1">
                <a:effectLst/>
                <a:latin typeface="Calibri" panose="020F0502020204030204" pitchFamily="34" charset="0"/>
                <a:ea typeface="Calibri" panose="020F0502020204030204" pitchFamily="34" charset="0"/>
              </a:rPr>
              <a:t>energías renovables</a:t>
            </a:r>
            <a:r>
              <a:rPr lang="en-US">
                <a:solidFill>
                  <a:srgbClr val="404040"/>
                </a:solidFill>
              </a:rPr>
              <a:t>;</a:t>
            </a:r>
            <a:endParaRPr lang="en-US" dirty="0">
              <a:solidFill>
                <a:srgbClr val="404040"/>
              </a:solidFill>
            </a:endParaRPr>
          </a:p>
          <a:p>
            <a:pPr algn="just">
              <a:buFont typeface="Arial" panose="020B0604020202020204" pitchFamily="34" charset="0"/>
              <a:buChar char="•"/>
            </a:pPr>
            <a:r>
              <a:rPr lang="en-US">
                <a:solidFill>
                  <a:srgbClr val="404040"/>
                </a:solidFill>
              </a:rPr>
              <a:t> </a:t>
            </a:r>
            <a:r>
              <a:rPr lang="es-ES" sz="1800">
                <a:effectLst/>
                <a:latin typeface="Calibri" panose="020F0502020204030204" pitchFamily="34" charset="0"/>
                <a:ea typeface="Calibri" panose="020F0502020204030204" pitchFamily="34" charset="0"/>
              </a:rPr>
              <a:t>protección y </a:t>
            </a:r>
            <a:r>
              <a:rPr lang="es-ES" sz="1800" b="1">
                <a:effectLst/>
                <a:latin typeface="Calibri" panose="020F0502020204030204" pitchFamily="34" charset="0"/>
                <a:ea typeface="Calibri" panose="020F0502020204030204" pitchFamily="34" charset="0"/>
              </a:rPr>
              <a:t>restauración de los ecosistemas naturales</a:t>
            </a:r>
            <a:r>
              <a:rPr lang="en-US">
                <a:solidFill>
                  <a:srgbClr val="404040"/>
                </a:solidFill>
              </a:rPr>
              <a:t>;</a:t>
            </a:r>
            <a:endParaRPr lang="en-US" dirty="0">
              <a:solidFill>
                <a:srgbClr val="404040"/>
              </a:solidFill>
            </a:endParaRPr>
          </a:p>
          <a:p>
            <a:pPr algn="just">
              <a:buFont typeface="Arial" panose="020B0604020202020204" pitchFamily="34" charset="0"/>
              <a:buChar char="•"/>
            </a:pPr>
            <a:r>
              <a:rPr lang="en-US">
                <a:solidFill>
                  <a:srgbClr val="404040"/>
                </a:solidFill>
              </a:rPr>
              <a:t> </a:t>
            </a:r>
            <a:r>
              <a:rPr lang="es-ES" sz="1800">
                <a:effectLst/>
                <a:latin typeface="Calibri" panose="020F0502020204030204" pitchFamily="34" charset="0"/>
                <a:ea typeface="Calibri" panose="020F0502020204030204" pitchFamily="34" charset="0"/>
              </a:rPr>
              <a:t>producción y consumo de </a:t>
            </a:r>
            <a:r>
              <a:rPr lang="es-ES" sz="1800" b="1">
                <a:effectLst/>
                <a:latin typeface="Calibri" panose="020F0502020204030204" pitchFamily="34" charset="0"/>
                <a:ea typeface="Calibri" panose="020F0502020204030204" pitchFamily="34" charset="0"/>
              </a:rPr>
              <a:t>productos y materiales respetuosos con el medio ambiente</a:t>
            </a:r>
            <a:r>
              <a:rPr lang="en-US">
                <a:solidFill>
                  <a:srgbClr val="404040"/>
                </a:solidFill>
              </a:rPr>
              <a:t>. </a:t>
            </a:r>
            <a:endParaRPr lang="en-US" dirty="0">
              <a:solidFill>
                <a:srgbClr val="404040"/>
              </a:solidFill>
            </a:endParaRPr>
          </a:p>
          <a:p>
            <a:pPr algn="just">
              <a:buFont typeface="Arial" panose="020B0604020202020204" pitchFamily="34" charset="0"/>
              <a:buChar char="•"/>
            </a:pPr>
            <a:endParaRPr lang="en-US" dirty="0">
              <a:solidFill>
                <a:srgbClr val="404040"/>
              </a:solidFill>
            </a:endParaRPr>
          </a:p>
          <a:p>
            <a:pPr algn="just">
              <a:buFont typeface="Arial" panose="020B0604020202020204" pitchFamily="34" charset="0"/>
              <a:buChar char="•"/>
            </a:pPr>
            <a:endParaRPr lang="en-US" dirty="0">
              <a:solidFill>
                <a:srgbClr val="404040"/>
              </a:solidFill>
            </a:endParaRPr>
          </a:p>
          <a:p>
            <a:pPr algn="just">
              <a:buFont typeface="Arial" panose="020B0604020202020204" pitchFamily="34" charset="0"/>
              <a:buChar char="•"/>
            </a:pPr>
            <a:endParaRPr lang="en-US" dirty="0">
              <a:solidFill>
                <a:srgbClr val="404040"/>
              </a:solidFill>
            </a:endParaRPr>
          </a:p>
          <a:p>
            <a:pPr algn="just">
              <a:buFont typeface="Arial" panose="020B0604020202020204" pitchFamily="34" charset="0"/>
              <a:buChar char="•"/>
            </a:pPr>
            <a:endParaRPr lang="en-US" dirty="0">
              <a:solidFill>
                <a:srgbClr val="404040"/>
              </a:solidFill>
            </a:endParaRPr>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14" name="Grafický objekt 13" descr="Otvorená dlaň s rastlinou obrys">
            <a:extLst>
              <a:ext uri="{FF2B5EF4-FFF2-40B4-BE49-F238E27FC236}">
                <a16:creationId xmlns:a16="http://schemas.microsoft.com/office/drawing/2014/main" id="{9E2B7FB3-A245-36FC-EF67-1892DA2AB5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4986" y="3657597"/>
            <a:ext cx="1345477" cy="1345477"/>
          </a:xfrm>
          <a:prstGeom prst="rect">
            <a:avLst/>
          </a:prstGeom>
        </p:spPr>
      </p:pic>
    </p:spTree>
    <p:extLst>
      <p:ext uri="{BB962C8B-B14F-4D97-AF65-F5344CB8AC3E}">
        <p14:creationId xmlns:p14="http://schemas.microsoft.com/office/powerpoint/2010/main" val="407425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Emprendimiento verde</a:t>
            </a:r>
            <a:br>
              <a:rPr lang="en-US" sz="4000" b="1" dirty="0">
                <a:solidFill>
                  <a:srgbClr val="404040"/>
                </a:solidFill>
              </a:rPr>
            </a:br>
            <a:r>
              <a:rPr lang="en-US" sz="2800">
                <a:solidFill>
                  <a:srgbClr val="404040"/>
                </a:solidFill>
              </a:rPr>
              <a:t>3.1 </a:t>
            </a:r>
            <a:r>
              <a:rPr lang="es-ES" sz="2800">
                <a:solidFill>
                  <a:srgbClr val="404040"/>
                </a:solidFill>
              </a:rPr>
              <a:t>Qué es el emprendimiento verde y sus principios</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957112" y="2056209"/>
            <a:ext cx="10198251" cy="1940653"/>
          </a:xfrm>
        </p:spPr>
        <p:txBody>
          <a:bodyPr>
            <a:noAutofit/>
          </a:bodyPr>
          <a:lstStyle/>
          <a:p>
            <a:pPr algn="just"/>
            <a:r>
              <a:rPr lang="es-ES">
                <a:effectLst/>
                <a:latin typeface="Calibri" panose="020F0502020204030204" pitchFamily="34" charset="0"/>
                <a:ea typeface="Calibri" panose="020F0502020204030204" pitchFamily="34" charset="0"/>
              </a:rPr>
              <a:t>Para tener impacto, los emprendedores ecológicos deben comunicar información sobre sus actividades sostenibles e informar de ello a todas las partes interesadas. Sin embargo, esto viene precedido por el establecimiento específico de objetivos y la correcta selección de herramientas para medir el progreso (como el seguimiento del impacto medioambiental de las operaciones de producción y los productos durante todo el ciclo de vida). Además, para que la iniciativa empresarial ecológica tenga éxito es deseable que los clientes sean más conscientes de su consumo</a:t>
            </a:r>
            <a:r>
              <a:rPr lang="en-US">
                <a:solidFill>
                  <a:srgbClr val="404040"/>
                </a:solidFill>
              </a:rPr>
              <a:t>. </a:t>
            </a:r>
            <a:endParaRPr lang="en-US" dirty="0">
              <a:solidFill>
                <a:srgbClr val="404040"/>
              </a:solidFill>
            </a:endParaRPr>
          </a:p>
        </p:txBody>
      </p:sp>
      <p:pic>
        <p:nvPicPr>
          <p:cNvPr id="4" name="Grafický objekt 3" descr="Marketing obrys">
            <a:extLst>
              <a:ext uri="{FF2B5EF4-FFF2-40B4-BE49-F238E27FC236}">
                <a16:creationId xmlns:a16="http://schemas.microsoft.com/office/drawing/2014/main" id="{2AAC2655-C567-5E51-C9C2-FC08DD4B9F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6327" y="4209661"/>
            <a:ext cx="914400" cy="914400"/>
          </a:xfrm>
          <a:prstGeom prst="rect">
            <a:avLst/>
          </a:prstGeom>
        </p:spPr>
      </p:pic>
      <p:pic>
        <p:nvPicPr>
          <p:cNvPr id="7" name="Grafický objekt 6" descr="Stred terča obrys">
            <a:extLst>
              <a:ext uri="{FF2B5EF4-FFF2-40B4-BE49-F238E27FC236}">
                <a16:creationId xmlns:a16="http://schemas.microsoft.com/office/drawing/2014/main" id="{D6E29851-7091-17C4-556A-EC66F1A5AA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5255" y="4174147"/>
            <a:ext cx="914400" cy="914400"/>
          </a:xfrm>
          <a:prstGeom prst="rect">
            <a:avLst/>
          </a:prstGeom>
        </p:spPr>
      </p:pic>
      <p:pic>
        <p:nvPicPr>
          <p:cNvPr id="14" name="Grafický objekt 13" descr="Banícke nástroje obrys">
            <a:extLst>
              <a:ext uri="{FF2B5EF4-FFF2-40B4-BE49-F238E27FC236}">
                <a16:creationId xmlns:a16="http://schemas.microsoft.com/office/drawing/2014/main" id="{5B26A89C-B9F3-4BB2-279C-F46B949823C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2611" y="4295464"/>
            <a:ext cx="914400" cy="914400"/>
          </a:xfrm>
          <a:prstGeom prst="rect">
            <a:avLst/>
          </a:prstGeom>
        </p:spPr>
      </p:pic>
      <p:pic>
        <p:nvPicPr>
          <p:cNvPr id="16" name="Grafický objekt 15" descr="Recenzia zákazníka obrys">
            <a:extLst>
              <a:ext uri="{FF2B5EF4-FFF2-40B4-BE49-F238E27FC236}">
                <a16:creationId xmlns:a16="http://schemas.microsoft.com/office/drawing/2014/main" id="{3B96A2E4-42C9-680E-1CB1-54AF04D0355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85432" y="4282146"/>
            <a:ext cx="914400" cy="914400"/>
          </a:xfrm>
          <a:prstGeom prst="rect">
            <a:avLst/>
          </a:prstGeom>
        </p:spPr>
      </p:pic>
      <p:pic>
        <p:nvPicPr>
          <p:cNvPr id="18" name="Grafický objekt 17" descr="Promočná čiapka obrys">
            <a:extLst>
              <a:ext uri="{FF2B5EF4-FFF2-40B4-BE49-F238E27FC236}">
                <a16:creationId xmlns:a16="http://schemas.microsoft.com/office/drawing/2014/main" id="{767E1280-AB14-6A2F-0F5C-BD60A8095EF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92345" y="4241130"/>
            <a:ext cx="914400" cy="914400"/>
          </a:xfrm>
          <a:prstGeom prst="rect">
            <a:avLst/>
          </a:prstGeom>
        </p:spPr>
      </p:pic>
      <p:sp>
        <p:nvSpPr>
          <p:cNvPr id="19" name="BlokTextu 18">
            <a:extLst>
              <a:ext uri="{FF2B5EF4-FFF2-40B4-BE49-F238E27FC236}">
                <a16:creationId xmlns:a16="http://schemas.microsoft.com/office/drawing/2014/main" id="{4677C25D-B6BB-CA6A-6EFC-E03EA1BD01C0}"/>
              </a:ext>
            </a:extLst>
          </p:cNvPr>
          <p:cNvSpPr txBox="1"/>
          <p:nvPr/>
        </p:nvSpPr>
        <p:spPr>
          <a:xfrm>
            <a:off x="957112" y="5271201"/>
            <a:ext cx="1125052" cy="646331"/>
          </a:xfrm>
          <a:prstGeom prst="rect">
            <a:avLst/>
          </a:prstGeom>
          <a:noFill/>
        </p:spPr>
        <p:txBody>
          <a:bodyPr wrap="none" rtlCol="0">
            <a:spAutoFit/>
          </a:bodyPr>
          <a:lstStyle/>
          <a:p>
            <a:r>
              <a:rPr lang="en-US">
                <a:solidFill>
                  <a:srgbClr val="404040"/>
                </a:solidFill>
              </a:rPr>
              <a:t>Establece </a:t>
            </a:r>
          </a:p>
          <a:p>
            <a:r>
              <a:rPr lang="en-US">
                <a:solidFill>
                  <a:srgbClr val="404040"/>
                </a:solidFill>
              </a:rPr>
              <a:t>objetivos</a:t>
            </a:r>
            <a:endParaRPr lang="en-US" dirty="0">
              <a:solidFill>
                <a:srgbClr val="404040"/>
              </a:solidFill>
            </a:endParaRPr>
          </a:p>
        </p:txBody>
      </p:sp>
      <p:sp>
        <p:nvSpPr>
          <p:cNvPr id="20" name="BlokTextu 19">
            <a:extLst>
              <a:ext uri="{FF2B5EF4-FFF2-40B4-BE49-F238E27FC236}">
                <a16:creationId xmlns:a16="http://schemas.microsoft.com/office/drawing/2014/main" id="{EFEC4DB5-E419-2BF6-6C78-FA642C1EB9B7}"/>
              </a:ext>
            </a:extLst>
          </p:cNvPr>
          <p:cNvSpPr txBox="1"/>
          <p:nvPr/>
        </p:nvSpPr>
        <p:spPr>
          <a:xfrm>
            <a:off x="2881058" y="5220214"/>
            <a:ext cx="1609928" cy="646331"/>
          </a:xfrm>
          <a:prstGeom prst="rect">
            <a:avLst/>
          </a:prstGeom>
          <a:noFill/>
        </p:spPr>
        <p:txBody>
          <a:bodyPr wrap="none" rtlCol="0">
            <a:spAutoFit/>
          </a:bodyPr>
          <a:lstStyle/>
          <a:p>
            <a:r>
              <a:rPr lang="en-US">
                <a:solidFill>
                  <a:srgbClr val="404040"/>
                </a:solidFill>
              </a:rPr>
              <a:t>Informa de tus </a:t>
            </a:r>
          </a:p>
          <a:p>
            <a:r>
              <a:rPr lang="en-US">
                <a:solidFill>
                  <a:srgbClr val="404040"/>
                </a:solidFill>
              </a:rPr>
              <a:t>compromisos</a:t>
            </a:r>
            <a:endParaRPr lang="en-US" dirty="0">
              <a:solidFill>
                <a:srgbClr val="404040"/>
              </a:solidFill>
            </a:endParaRPr>
          </a:p>
        </p:txBody>
      </p:sp>
      <p:sp>
        <p:nvSpPr>
          <p:cNvPr id="21" name="BlokTextu 20">
            <a:extLst>
              <a:ext uri="{FF2B5EF4-FFF2-40B4-BE49-F238E27FC236}">
                <a16:creationId xmlns:a16="http://schemas.microsoft.com/office/drawing/2014/main" id="{543FB03E-7232-F273-D340-28B497D0E19C}"/>
              </a:ext>
            </a:extLst>
          </p:cNvPr>
          <p:cNvSpPr txBox="1"/>
          <p:nvPr/>
        </p:nvSpPr>
        <p:spPr>
          <a:xfrm>
            <a:off x="5454575" y="5284519"/>
            <a:ext cx="1523494" cy="646331"/>
          </a:xfrm>
          <a:prstGeom prst="rect">
            <a:avLst/>
          </a:prstGeom>
          <a:noFill/>
        </p:spPr>
        <p:txBody>
          <a:bodyPr wrap="none" rtlCol="0">
            <a:spAutoFit/>
          </a:bodyPr>
          <a:lstStyle/>
          <a:p>
            <a:r>
              <a:rPr lang="en-US">
                <a:solidFill>
                  <a:srgbClr val="404040"/>
                </a:solidFill>
              </a:rPr>
              <a:t>Monitoriza los</a:t>
            </a:r>
          </a:p>
          <a:p>
            <a:r>
              <a:rPr lang="en-US">
                <a:solidFill>
                  <a:srgbClr val="404040"/>
                </a:solidFill>
              </a:rPr>
              <a:t>objetivos</a:t>
            </a:r>
            <a:endParaRPr lang="en-US" dirty="0">
              <a:solidFill>
                <a:srgbClr val="404040"/>
              </a:solidFill>
            </a:endParaRPr>
          </a:p>
        </p:txBody>
      </p:sp>
      <p:sp>
        <p:nvSpPr>
          <p:cNvPr id="22" name="BlokTextu 21">
            <a:extLst>
              <a:ext uri="{FF2B5EF4-FFF2-40B4-BE49-F238E27FC236}">
                <a16:creationId xmlns:a16="http://schemas.microsoft.com/office/drawing/2014/main" id="{75765D20-30F1-10E6-25D6-9607693301C4}"/>
              </a:ext>
            </a:extLst>
          </p:cNvPr>
          <p:cNvSpPr txBox="1"/>
          <p:nvPr/>
        </p:nvSpPr>
        <p:spPr>
          <a:xfrm>
            <a:off x="7783080" y="5271200"/>
            <a:ext cx="1390830" cy="646331"/>
          </a:xfrm>
          <a:prstGeom prst="rect">
            <a:avLst/>
          </a:prstGeom>
          <a:noFill/>
        </p:spPr>
        <p:txBody>
          <a:bodyPr wrap="none" rtlCol="0">
            <a:spAutoFit/>
          </a:bodyPr>
          <a:lstStyle/>
          <a:p>
            <a:r>
              <a:rPr lang="en-US">
                <a:solidFill>
                  <a:srgbClr val="404040"/>
                </a:solidFill>
              </a:rPr>
              <a:t>Comparte el </a:t>
            </a:r>
          </a:p>
          <a:p>
            <a:r>
              <a:rPr lang="en-US">
                <a:solidFill>
                  <a:srgbClr val="404040"/>
                </a:solidFill>
              </a:rPr>
              <a:t>progreso</a:t>
            </a:r>
            <a:endParaRPr lang="en-US" dirty="0">
              <a:solidFill>
                <a:srgbClr val="404040"/>
              </a:solidFill>
            </a:endParaRPr>
          </a:p>
        </p:txBody>
      </p:sp>
      <p:sp>
        <p:nvSpPr>
          <p:cNvPr id="23" name="BlokTextu 22">
            <a:extLst>
              <a:ext uri="{FF2B5EF4-FFF2-40B4-BE49-F238E27FC236}">
                <a16:creationId xmlns:a16="http://schemas.microsoft.com/office/drawing/2014/main" id="{E6F31D56-67B3-8D25-64E2-50FE72A76102}"/>
              </a:ext>
            </a:extLst>
          </p:cNvPr>
          <p:cNvSpPr txBox="1"/>
          <p:nvPr/>
        </p:nvSpPr>
        <p:spPr>
          <a:xfrm>
            <a:off x="9517453" y="5288699"/>
            <a:ext cx="2615781" cy="369332"/>
          </a:xfrm>
          <a:prstGeom prst="rect">
            <a:avLst/>
          </a:prstGeom>
          <a:noFill/>
        </p:spPr>
        <p:txBody>
          <a:bodyPr wrap="none" rtlCol="0">
            <a:spAutoFit/>
          </a:bodyPr>
          <a:lstStyle/>
          <a:p>
            <a:r>
              <a:rPr lang="en-US">
                <a:solidFill>
                  <a:srgbClr val="404040"/>
                </a:solidFill>
              </a:rPr>
              <a:t>Educa a tus consumidores</a:t>
            </a:r>
            <a:endParaRPr lang="en-US" dirty="0">
              <a:solidFill>
                <a:srgbClr val="404040"/>
              </a:solidFill>
            </a:endParaRPr>
          </a:p>
        </p:txBody>
      </p:sp>
    </p:spTree>
    <p:extLst>
      <p:ext uri="{BB962C8B-B14F-4D97-AF65-F5344CB8AC3E}">
        <p14:creationId xmlns:p14="http://schemas.microsoft.com/office/powerpoint/2010/main" val="321036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descr="Obrázok, na ktorom je rastlina&#10;&#10;Automaticky generovaný popis">
            <a:extLst>
              <a:ext uri="{FF2B5EF4-FFF2-40B4-BE49-F238E27FC236}">
                <a16:creationId xmlns:a16="http://schemas.microsoft.com/office/drawing/2014/main" id="{0319B6C1-309F-E639-E178-BB41D21E4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287" y="1886035"/>
            <a:ext cx="5314950" cy="4071830"/>
          </a:xfrm>
          <a:prstGeom prst="rect">
            <a:avLst/>
          </a:prstGeom>
        </p:spPr>
      </p:pic>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Emprendimiento verde</a:t>
            </a:r>
            <a:br>
              <a:rPr lang="en-US" sz="4000" b="1" dirty="0"/>
            </a:br>
            <a:r>
              <a:rPr lang="en-US" sz="2800"/>
              <a:t>3.1 </a:t>
            </a:r>
            <a:r>
              <a:rPr lang="es-ES" sz="2800">
                <a:solidFill>
                  <a:srgbClr val="404040"/>
                </a:solidFill>
              </a:rPr>
              <a:t>Qué es el emprendimiento verde y sus principios</a:t>
            </a:r>
            <a:endParaRPr lang="en-US" sz="2800" dirty="0"/>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0" y="1989564"/>
            <a:ext cx="6495771" cy="4029548"/>
          </a:xfrm>
        </p:spPr>
        <p:txBody>
          <a:bodyPr>
            <a:normAutofit fontScale="92500" lnSpcReduction="10000"/>
          </a:bodyPr>
          <a:lstStyle/>
          <a:p>
            <a:pPr algn="ctr"/>
            <a:r>
              <a:rPr lang="en-US" sz="2800" b="1"/>
              <a:t>¿Cómo impulsar la idea del emprendimiento verde en tu negocio? </a:t>
            </a:r>
            <a:endParaRPr lang="en-US" sz="2800" b="1" dirty="0"/>
          </a:p>
          <a:p>
            <a:pPr algn="ctr"/>
            <a:endParaRPr lang="en-US" sz="2400" dirty="0"/>
          </a:p>
          <a:p>
            <a:pPr algn="ctr"/>
            <a:r>
              <a:rPr lang="en-US" sz="2400"/>
              <a:t>Mira la exitosa historia del emprendimiento verde e inspírate en el ecosistema natural de la Tierra haciendo</a:t>
            </a:r>
            <a:endParaRPr lang="en-US" sz="2400" dirty="0"/>
          </a:p>
          <a:p>
            <a:pPr algn="ctr"/>
            <a:r>
              <a:rPr lang="en-US" sz="2400">
                <a:hlinkClick r:id="rId5"/>
              </a:rPr>
              <a:t>Clic aquí</a:t>
            </a:r>
            <a:endParaRPr lang="en-US" sz="2400" dirty="0"/>
          </a:p>
          <a:p>
            <a:pPr algn="ctr"/>
            <a:endParaRPr lang="en-US" sz="2400" dirty="0"/>
          </a:p>
          <a:p>
            <a:pPr algn="ctr"/>
            <a:r>
              <a:rPr lang="es-ES" sz="1800">
                <a:effectLst/>
                <a:latin typeface="Calibri" panose="020F0502020204030204" pitchFamily="34" charset="0"/>
                <a:ea typeface="Calibri" panose="020F0502020204030204" pitchFamily="34" charset="0"/>
              </a:rPr>
              <a:t>Ten en cuenta que el emprendimiento verde se basa en lograr un impacto positivo real en el medio ambiente y la sociedad que nos rodea</a:t>
            </a:r>
            <a:r>
              <a:rPr lang="en-US" sz="2400"/>
              <a:t>. ¡</a:t>
            </a:r>
            <a:r>
              <a:rPr lang="es-ES" sz="1800">
                <a:effectLst/>
                <a:latin typeface="Calibri" panose="020F0502020204030204" pitchFamily="34" charset="0"/>
                <a:ea typeface="Calibri" panose="020F0502020204030204" pitchFamily="34" charset="0"/>
              </a:rPr>
              <a:t>No se trata de prácticas de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lavado verde</a:t>
            </a:r>
            <a:r>
              <a:rPr lang="es-ES" sz="1800">
                <a:effectLst/>
                <a:latin typeface="Calibri" panose="020F0502020204030204" pitchFamily="34" charset="0"/>
                <a:ea typeface="Calibri" panose="020F0502020204030204" pitchFamily="34" charset="0"/>
              </a:rPr>
              <a:t>” (</a:t>
            </a:r>
            <a:r>
              <a:rPr lang="es-ES" sz="1800" i="1">
                <a:effectLst/>
                <a:latin typeface="Calibri" panose="020F0502020204030204" pitchFamily="34" charset="0"/>
                <a:ea typeface="Calibri" panose="020F0502020204030204" pitchFamily="34" charset="0"/>
              </a:rPr>
              <a:t>greenwashing</a:t>
            </a:r>
            <a:r>
              <a:rPr lang="en-US" sz="2400"/>
              <a:t>!</a:t>
            </a:r>
            <a:endParaRPr lang="en-US" sz="2400" dirty="0"/>
          </a:p>
        </p:txBody>
      </p:sp>
    </p:spTree>
    <p:extLst>
      <p:ext uri="{BB962C8B-B14F-4D97-AF65-F5344CB8AC3E}">
        <p14:creationId xmlns:p14="http://schemas.microsoft.com/office/powerpoint/2010/main" val="1653509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Emprendimiento verde</a:t>
            </a:r>
            <a:br>
              <a:rPr lang="en-US" sz="4000" b="1" dirty="0">
                <a:solidFill>
                  <a:srgbClr val="404040"/>
                </a:solidFill>
              </a:rPr>
            </a:br>
            <a:r>
              <a:rPr lang="en-US" sz="2800">
                <a:solidFill>
                  <a:srgbClr val="404040"/>
                </a:solidFill>
              </a:rPr>
              <a:t>3.2 </a:t>
            </a:r>
            <a:r>
              <a:rPr lang="es-ES" sz="2800">
                <a:solidFill>
                  <a:srgbClr val="404040"/>
                </a:solidFill>
              </a:rPr>
              <a:t>Cómo aprovechar el potencial del emprendimiento ecológico</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791925" y="2637693"/>
            <a:ext cx="10608149" cy="2483583"/>
          </a:xfrm>
        </p:spPr>
        <p:txBody>
          <a:bodyPr>
            <a:normAutofit/>
          </a:bodyPr>
          <a:lstStyle/>
          <a:p>
            <a:pPr algn="ctr"/>
            <a:r>
              <a:rPr lang="en-US" sz="2800" i="0">
                <a:solidFill>
                  <a:srgbClr val="63A537"/>
                </a:solidFill>
                <a:effectLst/>
              </a:rPr>
              <a:t>“</a:t>
            </a:r>
            <a:r>
              <a:rPr lang="es-ES" sz="2800" b="1">
                <a:solidFill>
                  <a:srgbClr val="63A537"/>
                </a:solidFill>
                <a:effectLst/>
                <a:latin typeface="Calibri" panose="020F0502020204030204" pitchFamily="34" charset="0"/>
                <a:ea typeface="Calibri" panose="020F0502020204030204" pitchFamily="34" charset="0"/>
              </a:rPr>
              <a:t>Todos los sectores de la economía tendrán que cambiar</a:t>
            </a:r>
            <a:r>
              <a:rPr lang="es-ES" sz="2800">
                <a:solidFill>
                  <a:srgbClr val="63A537"/>
                </a:solidFill>
                <a:effectLst/>
                <a:latin typeface="Calibri" panose="020F0502020204030204" pitchFamily="34" charset="0"/>
                <a:ea typeface="Calibri" panose="020F0502020204030204" pitchFamily="34" charset="0"/>
              </a:rPr>
              <a:t> para que el mundo se descarbonice, trastornando los mercados establecidos y creando otros nuevos. Alcanzar un mundo con emisiones netas cero en 2050 puede resultar </a:t>
            </a:r>
            <a:r>
              <a:rPr lang="es-ES" sz="2800" b="1">
                <a:solidFill>
                  <a:srgbClr val="63A537"/>
                </a:solidFill>
                <a:effectLst/>
                <a:latin typeface="Calibri" panose="020F0502020204030204" pitchFamily="34" charset="0"/>
                <a:ea typeface="Calibri" panose="020F0502020204030204" pitchFamily="34" charset="0"/>
              </a:rPr>
              <a:t>la mayor reasignación de capital de la historia</a:t>
            </a:r>
            <a:r>
              <a:rPr lang="en-US" sz="2800" i="0">
                <a:solidFill>
                  <a:srgbClr val="63A537"/>
                </a:solidFill>
                <a:effectLst/>
              </a:rPr>
              <a:t>.”</a:t>
            </a:r>
            <a:endParaRPr lang="en-US" sz="2800" i="0" dirty="0">
              <a:solidFill>
                <a:srgbClr val="63A537"/>
              </a:solidFill>
              <a:effectLst/>
            </a:endParaRPr>
          </a:p>
          <a:p>
            <a:pPr algn="r"/>
            <a:r>
              <a:rPr lang="en-US" sz="2800" dirty="0">
                <a:solidFill>
                  <a:schemeClr val="accent2"/>
                </a:solidFill>
              </a:rPr>
              <a:t>-</a:t>
            </a:r>
            <a:r>
              <a:rPr lang="en-US" sz="2800" i="0" dirty="0">
                <a:solidFill>
                  <a:schemeClr val="accent2"/>
                </a:solidFill>
                <a:effectLst/>
              </a:rPr>
              <a:t>McKinsey, 2022</a:t>
            </a:r>
            <a:endParaRPr lang="en-US" sz="2800" dirty="0">
              <a:solidFill>
                <a:schemeClr val="accent2"/>
              </a:solidFill>
              <a:effectLst/>
              <a:ea typeface="Times New Roman" panose="02020603050405020304" pitchFamily="18" charset="0"/>
            </a:endParaRPr>
          </a:p>
          <a:p>
            <a:pPr algn="just"/>
            <a:endParaRPr lang="en-US" sz="2800" dirty="0">
              <a:solidFill>
                <a:schemeClr val="accent2"/>
              </a:solidFill>
              <a:effectLst/>
              <a:latin typeface="Times New Roman" panose="02020603050405020304" pitchFamily="18" charset="0"/>
              <a:ea typeface="Times New Roman" panose="02020603050405020304" pitchFamily="18" charset="0"/>
            </a:endParaRPr>
          </a:p>
          <a:p>
            <a:pPr algn="just"/>
            <a:endParaRPr lang="en-US" sz="2800" dirty="0">
              <a:solidFill>
                <a:schemeClr val="accent2"/>
              </a:solidFill>
              <a:effectLst/>
              <a:latin typeface="Times New Roman" panose="02020603050405020304" pitchFamily="18" charset="0"/>
              <a:ea typeface="Times New Roman" panose="02020603050405020304" pitchFamily="18" charset="0"/>
            </a:endParaRPr>
          </a:p>
          <a:p>
            <a:pPr algn="just"/>
            <a:endParaRPr lang="en-US" sz="2800" dirty="0">
              <a:solidFill>
                <a:schemeClr val="accent2"/>
              </a:solidFill>
            </a:endParaRPr>
          </a:p>
        </p:txBody>
      </p:sp>
    </p:spTree>
    <p:extLst>
      <p:ext uri="{BB962C8B-B14F-4D97-AF65-F5344CB8AC3E}">
        <p14:creationId xmlns:p14="http://schemas.microsoft.com/office/powerpoint/2010/main" val="215168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aoblený obdĺžnik 8">
            <a:extLst>
              <a:ext uri="{FF2B5EF4-FFF2-40B4-BE49-F238E27FC236}">
                <a16:creationId xmlns:a16="http://schemas.microsoft.com/office/drawing/2014/main" id="{E0C1BCA8-576E-CF27-7FDB-CEDB7444B725}"/>
              </a:ext>
            </a:extLst>
          </p:cNvPr>
          <p:cNvSpPr/>
          <p:nvPr/>
        </p:nvSpPr>
        <p:spPr>
          <a:xfrm>
            <a:off x="3680065" y="2006722"/>
            <a:ext cx="2442950" cy="159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50" b="1"/>
              <a:t>Alta recompensa y riesgo: </a:t>
            </a:r>
            <a:r>
              <a:rPr lang="es-ES" sz="1550"/>
              <a:t>ideas con gran impacto climático que requieren más innovación para poder ampliarse</a:t>
            </a:r>
            <a:endParaRPr lang="en-US" sz="1550" dirty="0"/>
          </a:p>
        </p:txBody>
      </p:sp>
      <p:sp>
        <p:nvSpPr>
          <p:cNvPr id="10" name="BlokTextu 9">
            <a:extLst>
              <a:ext uri="{FF2B5EF4-FFF2-40B4-BE49-F238E27FC236}">
                <a16:creationId xmlns:a16="http://schemas.microsoft.com/office/drawing/2014/main" id="{F45B1BFE-CD1A-87E3-EFBD-7E6BA0938139}"/>
              </a:ext>
            </a:extLst>
          </p:cNvPr>
          <p:cNvSpPr txBox="1"/>
          <p:nvPr/>
        </p:nvSpPr>
        <p:spPr>
          <a:xfrm>
            <a:off x="1284412" y="2376053"/>
            <a:ext cx="2185471" cy="2585323"/>
          </a:xfrm>
          <a:prstGeom prst="rect">
            <a:avLst/>
          </a:prstGeom>
          <a:noFill/>
        </p:spPr>
        <p:txBody>
          <a:bodyPr wrap="none" rtlCol="0">
            <a:spAutoFit/>
          </a:bodyPr>
          <a:lstStyle/>
          <a:p>
            <a:pPr algn="r"/>
            <a:r>
              <a:rPr lang="es-ES">
                <a:solidFill>
                  <a:srgbClr val="404040"/>
                </a:solidFill>
              </a:rPr>
              <a:t>ALTO</a:t>
            </a:r>
            <a:endParaRPr lang="sk-SK" dirty="0">
              <a:solidFill>
                <a:srgbClr val="404040"/>
              </a:solidFill>
            </a:endParaRPr>
          </a:p>
          <a:p>
            <a:pPr algn="r"/>
            <a:endParaRPr lang="sk-SK" dirty="0">
              <a:solidFill>
                <a:srgbClr val="404040"/>
              </a:solidFill>
            </a:endParaRPr>
          </a:p>
          <a:p>
            <a:pPr algn="r"/>
            <a:endParaRPr lang="sk-SK" dirty="0">
              <a:solidFill>
                <a:srgbClr val="404040"/>
              </a:solidFill>
            </a:endParaRPr>
          </a:p>
          <a:p>
            <a:pPr algn="r"/>
            <a:endParaRPr lang="sk-SK" dirty="0">
              <a:solidFill>
                <a:srgbClr val="404040"/>
              </a:solidFill>
            </a:endParaRPr>
          </a:p>
          <a:p>
            <a:pPr algn="r"/>
            <a:r>
              <a:rPr lang="es-ES" b="1">
                <a:solidFill>
                  <a:srgbClr val="404040"/>
                </a:solidFill>
              </a:rPr>
              <a:t>IMPACTO CLIMÁTICO</a:t>
            </a:r>
            <a:endParaRPr lang="sk-SK" b="1" dirty="0">
              <a:solidFill>
                <a:srgbClr val="404040"/>
              </a:solidFill>
            </a:endParaRPr>
          </a:p>
          <a:p>
            <a:pPr algn="r"/>
            <a:endParaRPr lang="sk-SK" dirty="0">
              <a:solidFill>
                <a:srgbClr val="404040"/>
              </a:solidFill>
            </a:endParaRPr>
          </a:p>
          <a:p>
            <a:pPr algn="r"/>
            <a:endParaRPr lang="sk-SK" dirty="0">
              <a:solidFill>
                <a:srgbClr val="404040"/>
              </a:solidFill>
            </a:endParaRPr>
          </a:p>
          <a:p>
            <a:pPr algn="r"/>
            <a:endParaRPr lang="sk-SK" dirty="0">
              <a:solidFill>
                <a:srgbClr val="404040"/>
              </a:solidFill>
            </a:endParaRPr>
          </a:p>
          <a:p>
            <a:pPr algn="r"/>
            <a:r>
              <a:rPr lang="es-ES">
                <a:solidFill>
                  <a:srgbClr val="404040"/>
                </a:solidFill>
              </a:rPr>
              <a:t>BAJO</a:t>
            </a:r>
            <a:endParaRPr lang="sk-SK" dirty="0">
              <a:solidFill>
                <a:srgbClr val="404040"/>
              </a:solidFill>
            </a:endParaRPr>
          </a:p>
        </p:txBody>
      </p:sp>
      <p:sp>
        <p:nvSpPr>
          <p:cNvPr id="11" name="BlokTextu 10">
            <a:extLst>
              <a:ext uri="{FF2B5EF4-FFF2-40B4-BE49-F238E27FC236}">
                <a16:creationId xmlns:a16="http://schemas.microsoft.com/office/drawing/2014/main" id="{FF8741D8-FE74-019F-B375-884E846FC549}"/>
              </a:ext>
            </a:extLst>
          </p:cNvPr>
          <p:cNvSpPr txBox="1"/>
          <p:nvPr/>
        </p:nvSpPr>
        <p:spPr>
          <a:xfrm>
            <a:off x="3804937" y="5544899"/>
            <a:ext cx="4780796" cy="369332"/>
          </a:xfrm>
          <a:prstGeom prst="rect">
            <a:avLst/>
          </a:prstGeom>
          <a:noFill/>
        </p:spPr>
        <p:txBody>
          <a:bodyPr wrap="none" rtlCol="0">
            <a:spAutoFit/>
          </a:bodyPr>
          <a:lstStyle/>
          <a:p>
            <a:r>
              <a:rPr lang="es-ES">
                <a:solidFill>
                  <a:srgbClr val="404040"/>
                </a:solidFill>
              </a:rPr>
              <a:t>BAJA</a:t>
            </a:r>
            <a:r>
              <a:rPr lang="sk-SK">
                <a:solidFill>
                  <a:srgbClr val="404040"/>
                </a:solidFill>
              </a:rPr>
              <a:t>         </a:t>
            </a:r>
            <a:r>
              <a:rPr lang="es-ES" b="1">
                <a:solidFill>
                  <a:srgbClr val="404040"/>
                </a:solidFill>
              </a:rPr>
              <a:t>MADUREZ TECNOLÓGICA</a:t>
            </a:r>
            <a:r>
              <a:rPr lang="sk-SK" dirty="0">
                <a:solidFill>
                  <a:srgbClr val="404040"/>
                </a:solidFill>
              </a:rPr>
              <a:t>	</a:t>
            </a:r>
            <a:r>
              <a:rPr lang="sk-SK">
                <a:solidFill>
                  <a:srgbClr val="404040"/>
                </a:solidFill>
              </a:rPr>
              <a:t>	</a:t>
            </a:r>
            <a:r>
              <a:rPr lang="es-ES">
                <a:solidFill>
                  <a:srgbClr val="404040"/>
                </a:solidFill>
              </a:rPr>
              <a:t>ALTA</a:t>
            </a:r>
            <a:endParaRPr lang="sk-SK" dirty="0">
              <a:solidFill>
                <a:srgbClr val="404040"/>
              </a:solidFill>
            </a:endParaRPr>
          </a:p>
        </p:txBody>
      </p:sp>
      <p:sp>
        <p:nvSpPr>
          <p:cNvPr id="12" name="Zaoblený obdĺžnik 11">
            <a:extLst>
              <a:ext uri="{FF2B5EF4-FFF2-40B4-BE49-F238E27FC236}">
                <a16:creationId xmlns:a16="http://schemas.microsoft.com/office/drawing/2014/main" id="{E32B359E-3C65-2A6F-B311-7C354707A71E}"/>
              </a:ext>
            </a:extLst>
          </p:cNvPr>
          <p:cNvSpPr/>
          <p:nvPr/>
        </p:nvSpPr>
        <p:spPr>
          <a:xfrm>
            <a:off x="3680065" y="3668715"/>
            <a:ext cx="2442950" cy="159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50" b="1"/>
              <a:t>Seguimiento: </a:t>
            </a:r>
            <a:r>
              <a:rPr lang="es-ES" sz="1550"/>
              <a:t>grandes ideas que tienen un menor impacto climático y requieren más innovación para alcanzar la madurez tecnológica.</a:t>
            </a:r>
            <a:endParaRPr lang="en-US" sz="1550" dirty="0"/>
          </a:p>
        </p:txBody>
      </p:sp>
      <p:sp>
        <p:nvSpPr>
          <p:cNvPr id="13" name="Zaoblený obdĺžnik 12">
            <a:extLst>
              <a:ext uri="{FF2B5EF4-FFF2-40B4-BE49-F238E27FC236}">
                <a16:creationId xmlns:a16="http://schemas.microsoft.com/office/drawing/2014/main" id="{503E0806-B84C-00B3-E597-357456969607}"/>
              </a:ext>
            </a:extLst>
          </p:cNvPr>
          <p:cNvSpPr/>
          <p:nvPr/>
        </p:nvSpPr>
        <p:spPr>
          <a:xfrm>
            <a:off x="6220823" y="2006722"/>
            <a:ext cx="2442950" cy="159038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50" b="1">
                <a:solidFill>
                  <a:schemeClr val="bg1"/>
                </a:solidFill>
              </a:rPr>
              <a:t>Grandes victorias: </a:t>
            </a:r>
            <a:r>
              <a:rPr lang="es-ES" sz="1550">
                <a:solidFill>
                  <a:schemeClr val="bg1"/>
                </a:solidFill>
              </a:rPr>
              <a:t>grandes ideas que podrían priorizarse para su consecución inmediata y beneficio climático.</a:t>
            </a:r>
            <a:endParaRPr lang="en-US" sz="1550" dirty="0">
              <a:solidFill>
                <a:schemeClr val="bg1"/>
              </a:solidFill>
            </a:endParaRPr>
          </a:p>
        </p:txBody>
      </p:sp>
      <p:sp>
        <p:nvSpPr>
          <p:cNvPr id="14" name="Zaoblený obdĺžnik 13">
            <a:extLst>
              <a:ext uri="{FF2B5EF4-FFF2-40B4-BE49-F238E27FC236}">
                <a16:creationId xmlns:a16="http://schemas.microsoft.com/office/drawing/2014/main" id="{AAD7A9C5-3ECB-F166-B20B-340640AC5ADD}"/>
              </a:ext>
            </a:extLst>
          </p:cNvPr>
          <p:cNvSpPr/>
          <p:nvPr/>
        </p:nvSpPr>
        <p:spPr>
          <a:xfrm>
            <a:off x="6220823" y="3668715"/>
            <a:ext cx="2442950" cy="159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50" b="1"/>
              <a:t>Acciones rápidas: </a:t>
            </a:r>
            <a:r>
              <a:rPr lang="es-ES" sz="1550"/>
              <a:t>grandes ideas tecnológicamente maduras para ampliarlas, pero con un menor impacto global en las emisiones.</a:t>
            </a:r>
            <a:endParaRPr lang="en-US" sz="1550" dirty="0"/>
          </a:p>
        </p:txBody>
      </p:sp>
      <p:sp>
        <p:nvSpPr>
          <p:cNvPr id="15" name="BlokTextu 14">
            <a:extLst>
              <a:ext uri="{FF2B5EF4-FFF2-40B4-BE49-F238E27FC236}">
                <a16:creationId xmlns:a16="http://schemas.microsoft.com/office/drawing/2014/main" id="{115D783A-1FD4-F1EF-0AF3-ED029A8B0659}"/>
              </a:ext>
            </a:extLst>
          </p:cNvPr>
          <p:cNvSpPr txBox="1"/>
          <p:nvPr/>
        </p:nvSpPr>
        <p:spPr>
          <a:xfrm>
            <a:off x="628721" y="5914231"/>
            <a:ext cx="10934558" cy="430887"/>
          </a:xfrm>
          <a:prstGeom prst="rect">
            <a:avLst/>
          </a:prstGeom>
          <a:noFill/>
        </p:spPr>
        <p:txBody>
          <a:bodyPr wrap="square" rtlCol="0">
            <a:spAutoFit/>
          </a:bodyPr>
          <a:lstStyle/>
          <a:p>
            <a:r>
              <a:rPr lang="en-US" sz="1100">
                <a:solidFill>
                  <a:srgbClr val="404040"/>
                </a:solidFill>
              </a:rPr>
              <a:t>Fuente: elaboración propia de acuerdo a https</a:t>
            </a:r>
            <a:r>
              <a:rPr lang="en-US" sz="1100" dirty="0">
                <a:solidFill>
                  <a:srgbClr val="404040"/>
                </a:solidFill>
              </a:rPr>
              <a:t>://</a:t>
            </a:r>
            <a:r>
              <a:rPr lang="en-US" sz="1100" dirty="0" err="1">
                <a:solidFill>
                  <a:srgbClr val="404040"/>
                </a:solidFill>
              </a:rPr>
              <a:t>www.mckinsey.com</a:t>
            </a:r>
            <a:r>
              <a:rPr lang="en-US" sz="1100" dirty="0">
                <a:solidFill>
                  <a:srgbClr val="404040"/>
                </a:solidFill>
              </a:rPr>
              <a:t>/industries/industrials-and-electronics/our-insights/identifying-opportunities-and-starting-to-build-a-new-green-business-in-the-industrial-sector</a:t>
            </a:r>
          </a:p>
        </p:txBody>
      </p:sp>
      <p:sp>
        <p:nvSpPr>
          <p:cNvPr id="16" name="BlokTextu 15">
            <a:extLst>
              <a:ext uri="{FF2B5EF4-FFF2-40B4-BE49-F238E27FC236}">
                <a16:creationId xmlns:a16="http://schemas.microsoft.com/office/drawing/2014/main" id="{373B63F3-6F75-8F4F-AF4C-37AE93E1C37F}"/>
              </a:ext>
            </a:extLst>
          </p:cNvPr>
          <p:cNvSpPr txBox="1"/>
          <p:nvPr/>
        </p:nvSpPr>
        <p:spPr>
          <a:xfrm>
            <a:off x="1725714" y="1078991"/>
            <a:ext cx="9552359" cy="400110"/>
          </a:xfrm>
          <a:prstGeom prst="rect">
            <a:avLst/>
          </a:prstGeom>
          <a:noFill/>
        </p:spPr>
        <p:txBody>
          <a:bodyPr wrap="none" rtlCol="0">
            <a:spAutoFit/>
          </a:bodyPr>
          <a:lstStyle/>
          <a:p>
            <a:r>
              <a:rPr lang="es-ES" sz="2000">
                <a:effectLst/>
                <a:latin typeface="Calibri" panose="020F0502020204030204" pitchFamily="34" charset="0"/>
                <a:ea typeface="Calibri" panose="020F0502020204030204" pitchFamily="34" charset="0"/>
              </a:rPr>
              <a:t>Nivel de oportunidad sostenible basado en la madurez tecnológica y el impacto climático</a:t>
            </a:r>
            <a:r>
              <a:rPr lang="en-US" sz="2000">
                <a:solidFill>
                  <a:srgbClr val="404040"/>
                </a:solidFill>
              </a:rPr>
              <a:t>:</a:t>
            </a:r>
            <a:endParaRPr lang="en-US" sz="2000" dirty="0">
              <a:solidFill>
                <a:srgbClr val="404040"/>
              </a:solidFill>
            </a:endParaRPr>
          </a:p>
        </p:txBody>
      </p:sp>
      <p:sp>
        <p:nvSpPr>
          <p:cNvPr id="3" name="Obdĺžnik 2"/>
          <p:cNvSpPr/>
          <p:nvPr/>
        </p:nvSpPr>
        <p:spPr>
          <a:xfrm>
            <a:off x="134604" y="6396335"/>
            <a:ext cx="1192279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17"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84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Emprendimiento verde</a:t>
            </a:r>
            <a:br>
              <a:rPr lang="en-US" sz="4000" b="1" dirty="0">
                <a:solidFill>
                  <a:srgbClr val="404040"/>
                </a:solidFill>
              </a:rPr>
            </a:br>
            <a:r>
              <a:rPr lang="en-US" sz="2800">
                <a:solidFill>
                  <a:srgbClr val="404040"/>
                </a:solidFill>
              </a:rPr>
              <a:t>3.2 </a:t>
            </a:r>
            <a:r>
              <a:rPr lang="es-ES" sz="2800">
                <a:solidFill>
                  <a:srgbClr val="404040"/>
                </a:solidFill>
              </a:rPr>
              <a:t>Cómo aprovechar el potencial del emprendimiento ecológico</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1097278" y="1822315"/>
            <a:ext cx="10058085" cy="1420743"/>
          </a:xfrm>
        </p:spPr>
        <p:txBody>
          <a:bodyPr>
            <a:normAutofit/>
          </a:bodyPr>
          <a:lstStyle/>
          <a:p>
            <a:pPr algn="just"/>
            <a:r>
              <a:rPr lang="es-ES" sz="1800">
                <a:effectLst/>
                <a:latin typeface="Calibri" panose="020F0502020204030204" pitchFamily="34" charset="0"/>
                <a:ea typeface="Calibri" panose="020F0502020204030204" pitchFamily="34" charset="0"/>
              </a:rPr>
              <a:t>Explora </a:t>
            </a:r>
            <a:r>
              <a:rPr lang="es-ES" sz="1800" b="1">
                <a:effectLst/>
                <a:latin typeface="Calibri" panose="020F0502020204030204" pitchFamily="34" charset="0"/>
                <a:ea typeface="Calibri" panose="020F0502020204030204" pitchFamily="34" charset="0"/>
              </a:rPr>
              <a:t>5 pasos que pueden ayudarte a mitigar el riesgo y evaluar tus oportunidades sostenibles</a:t>
            </a:r>
            <a:r>
              <a:rPr lang="es-ES" sz="1800">
                <a:effectLst/>
                <a:latin typeface="Calibri" panose="020F0502020204030204" pitchFamily="34" charset="0"/>
                <a:ea typeface="Calibri" panose="020F0502020204030204" pitchFamily="34" charset="0"/>
              </a:rPr>
              <a:t> por McKinsey &amp; Company </a:t>
            </a:r>
            <a:r>
              <a:rPr lang="es-ES" sz="1800" i="1">
                <a:effectLst/>
                <a:latin typeface="Calibri" panose="020F0502020204030204" pitchFamily="34" charset="0"/>
                <a:ea typeface="Calibri" panose="020F0502020204030204" pitchFamily="34" charset="0"/>
              </a:rPr>
              <a:t>(de la identificación de oportunidades para empresas industriales en 11 sectores de clientes: agricultura y gestión de tierras y bosques, edificios, gestión del carbono, bienes de consumo, hidrógeno, industria, petróleo y gas, energía, transporte, residuos y agua</a:t>
            </a:r>
            <a:r>
              <a:rPr lang="en-US" sz="1800" i="1">
                <a:solidFill>
                  <a:srgbClr val="404040"/>
                </a:solidFill>
              </a:rPr>
              <a:t>)</a:t>
            </a:r>
            <a:r>
              <a:rPr lang="en-US" sz="1800">
                <a:solidFill>
                  <a:srgbClr val="404040"/>
                </a:solidFill>
              </a:rPr>
              <a:t>:</a:t>
            </a:r>
            <a:endParaRPr lang="en-US" sz="1800" dirty="0">
              <a:solidFill>
                <a:srgbClr val="404040"/>
              </a:solidFill>
            </a:endParaRPr>
          </a:p>
          <a:p>
            <a:pPr algn="just"/>
            <a:endParaRPr lang="sk-SK" sz="1400" b="0" i="0" dirty="0">
              <a:solidFill>
                <a:srgbClr val="404040"/>
              </a:solidFill>
              <a:effectLst/>
              <a:latin typeface="Bower"/>
            </a:endParaRPr>
          </a:p>
          <a:p>
            <a:pPr algn="just"/>
            <a:endParaRPr lang="en-US" sz="1600" dirty="0">
              <a:solidFill>
                <a:srgbClr val="404040"/>
              </a:solidFill>
              <a:effectLst/>
              <a:latin typeface="Segoe UI" panose="020B0502040204020203" pitchFamily="34" charset="0"/>
              <a:ea typeface="Times New Roman" panose="02020603050405020304" pitchFamily="18" charset="0"/>
            </a:endParaRPr>
          </a:p>
          <a:p>
            <a:pPr algn="just"/>
            <a:endParaRPr lang="en-US" sz="1600" dirty="0">
              <a:solidFill>
                <a:srgbClr val="404040"/>
              </a:solidFill>
              <a:effectLst/>
              <a:latin typeface="Times New Roman" panose="02020603050405020304" pitchFamily="18" charset="0"/>
              <a:ea typeface="Times New Roman" panose="02020603050405020304" pitchFamily="18" charset="0"/>
            </a:endParaRPr>
          </a:p>
          <a:p>
            <a:pPr algn="just"/>
            <a:endParaRPr lang="en-US" sz="1600" dirty="0">
              <a:solidFill>
                <a:srgbClr val="404040"/>
              </a:solidFill>
              <a:effectLst/>
              <a:latin typeface="Times New Roman" panose="02020603050405020304" pitchFamily="18" charset="0"/>
              <a:ea typeface="Times New Roman" panose="02020603050405020304" pitchFamily="18" charset="0"/>
            </a:endParaRPr>
          </a:p>
          <a:p>
            <a:pPr algn="just"/>
            <a:endParaRPr lang="en-US" sz="16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ndParaRPr>
          </a:p>
        </p:txBody>
      </p:sp>
      <p:sp>
        <p:nvSpPr>
          <p:cNvPr id="7" name="Zaoblený obdĺžnik 6">
            <a:extLst>
              <a:ext uri="{FF2B5EF4-FFF2-40B4-BE49-F238E27FC236}">
                <a16:creationId xmlns:a16="http://schemas.microsoft.com/office/drawing/2014/main" id="{BEA8FADC-B5ED-3AD4-CF5F-BAD0A9A85368}"/>
              </a:ext>
            </a:extLst>
          </p:cNvPr>
          <p:cNvSpPr/>
          <p:nvPr/>
        </p:nvSpPr>
        <p:spPr>
          <a:xfrm>
            <a:off x="1084319" y="3243058"/>
            <a:ext cx="5822452" cy="298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404040"/>
                </a:solidFill>
                <a:effectLst/>
                <a:latin typeface="Segoe UI" panose="020B0502040204020203" pitchFamily="34" charset="0"/>
                <a:ea typeface="Times New Roman" panose="02020603050405020304" pitchFamily="18" charset="0"/>
              </a:rPr>
              <a:t>1</a:t>
            </a:r>
            <a:r>
              <a:rPr lang="en-US" sz="2000">
                <a:solidFill>
                  <a:srgbClr val="404040"/>
                </a:solidFill>
                <a:effectLst/>
                <a:latin typeface="Segoe UI" panose="020B0502040204020203" pitchFamily="34" charset="0"/>
                <a:ea typeface="Times New Roman" panose="02020603050405020304" pitchFamily="18" charset="0"/>
              </a:rPr>
              <a:t>. </a:t>
            </a:r>
            <a:r>
              <a:rPr lang="en-US" b="0" i="0">
                <a:solidFill>
                  <a:srgbClr val="404040"/>
                </a:solidFill>
                <a:effectLst/>
                <a:latin typeface="Bower"/>
              </a:rPr>
              <a:t>Evaluar las perspectivas de valor:</a:t>
            </a:r>
            <a:endParaRPr lang="en-US" b="0" i="0" dirty="0">
              <a:solidFill>
                <a:srgbClr val="404040"/>
              </a:solidFill>
              <a:effectLst/>
              <a:latin typeface="Bower"/>
            </a:endParaRPr>
          </a:p>
        </p:txBody>
      </p:sp>
      <p:sp>
        <p:nvSpPr>
          <p:cNvPr id="11" name="BlokTextu 10">
            <a:extLst>
              <a:ext uri="{FF2B5EF4-FFF2-40B4-BE49-F238E27FC236}">
                <a16:creationId xmlns:a16="http://schemas.microsoft.com/office/drawing/2014/main" id="{B50DE9DB-3D0F-795D-4465-DA0E0E6E40F4}"/>
              </a:ext>
            </a:extLst>
          </p:cNvPr>
          <p:cNvSpPr txBox="1"/>
          <p:nvPr/>
        </p:nvSpPr>
        <p:spPr>
          <a:xfrm>
            <a:off x="1049597" y="3786638"/>
            <a:ext cx="10058084" cy="2358915"/>
          </a:xfrm>
          <a:prstGeom prst="rect">
            <a:avLst/>
          </a:prstGeom>
          <a:noFill/>
        </p:spPr>
        <p:txBody>
          <a:bodyPr wrap="square" rtlCol="0">
            <a:spAutoFit/>
          </a:bodyPr>
          <a:lstStyle/>
          <a:p>
            <a:pPr marL="342900" lvl="0" indent="-342900" algn="just">
              <a:lnSpc>
                <a:spcPct val="107000"/>
              </a:lnSpc>
              <a:spcAft>
                <a:spcPts val="800"/>
              </a:spcAft>
              <a:buFont typeface="Arial" panose="020B0604020202020204" pitchFamily="34" charset="0"/>
              <a:buChar char="•"/>
              <a:tabLst>
                <a:tab pos="457200" algn="l"/>
              </a:tabLst>
            </a:pPr>
            <a:r>
              <a:rPr lang="es-ES" sz="1800">
                <a:effectLst/>
                <a:latin typeface="Calibri" panose="020F0502020204030204" pitchFamily="34" charset="0"/>
                <a:ea typeface="Calibri" panose="020F0502020204030204" pitchFamily="34" charset="0"/>
                <a:cs typeface="Calibri" panose="020F0502020204030204" pitchFamily="34" charset="0"/>
              </a:rPr>
              <a:t>McKinsey estima que en 2030 habrá entre 9 y 12 billones de dólares en oportunidades de inversión en sostenibilidad.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sk-SK" sz="1800">
                <a:effectLst/>
                <a:latin typeface="Calibri" panose="020F0502020204030204" pitchFamily="34" charset="0"/>
                <a:ea typeface="Calibri" panose="020F0502020204030204" pitchFamily="34" charset="0"/>
                <a:cs typeface="Calibri" panose="020F0502020204030204" pitchFamily="34" charset="0"/>
              </a:rPr>
              <a:t>Las empresas pueden beneficiarse de la identificación de temas de inversión específicos dentro de diferentes sectores y de la evaluación del valor de cada tema.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sk-SK" sz="1800">
                <a:effectLst/>
                <a:latin typeface="Calibri" panose="020F0502020204030204" pitchFamily="34" charset="0"/>
                <a:ea typeface="Calibri" panose="020F0502020204030204" pitchFamily="34" charset="0"/>
                <a:cs typeface="Calibri" panose="020F0502020204030204" pitchFamily="34" charset="0"/>
              </a:rPr>
              <a:t>Al proporcionar más claridad sobre el potencial de valor, estas segmentaciones pueden ayudar a los líderes no sólo a priorizar sus oportunidades, sino también a conseguir apoyo para nuevas empresas ecológicas.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009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Emprendimiento verde</a:t>
            </a:r>
            <a:br>
              <a:rPr lang="en-US" sz="4000" b="1" dirty="0">
                <a:solidFill>
                  <a:srgbClr val="404040"/>
                </a:solidFill>
              </a:rPr>
            </a:br>
            <a:r>
              <a:rPr lang="en-US" sz="2800">
                <a:solidFill>
                  <a:srgbClr val="404040"/>
                </a:solidFill>
              </a:rPr>
              <a:t>3.2 </a:t>
            </a:r>
            <a:r>
              <a:rPr lang="es-ES" sz="2800">
                <a:solidFill>
                  <a:srgbClr val="404040"/>
                </a:solidFill>
              </a:rPr>
              <a:t>Cómo aprovechar el potencial del emprendimiento ecológico</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Zaoblený obdĺžnik 11">
            <a:extLst>
              <a:ext uri="{FF2B5EF4-FFF2-40B4-BE49-F238E27FC236}">
                <a16:creationId xmlns:a16="http://schemas.microsoft.com/office/drawing/2014/main" id="{6C8CE3C7-5903-DE6F-B864-ABCDD4EC2804}"/>
              </a:ext>
            </a:extLst>
          </p:cNvPr>
          <p:cNvSpPr/>
          <p:nvPr/>
        </p:nvSpPr>
        <p:spPr>
          <a:xfrm>
            <a:off x="1096962" y="1968059"/>
            <a:ext cx="7772718" cy="534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404040"/>
                </a:solidFill>
                <a:effectLst/>
              </a:rPr>
              <a:t>2</a:t>
            </a:r>
            <a:r>
              <a:rPr lang="en-US" b="0" i="0">
                <a:solidFill>
                  <a:srgbClr val="404040"/>
                </a:solidFill>
                <a:effectLst/>
              </a:rPr>
              <a:t>. Identificar los factores tecnológicos y de insfraestructura importantes:</a:t>
            </a:r>
            <a:endParaRPr lang="en-US" b="0" i="0" dirty="0">
              <a:solidFill>
                <a:srgbClr val="404040"/>
              </a:solidFill>
              <a:effectLst/>
            </a:endParaRPr>
          </a:p>
        </p:txBody>
      </p:sp>
      <p:sp>
        <p:nvSpPr>
          <p:cNvPr id="13" name="BlokTextu 12">
            <a:extLst>
              <a:ext uri="{FF2B5EF4-FFF2-40B4-BE49-F238E27FC236}">
                <a16:creationId xmlns:a16="http://schemas.microsoft.com/office/drawing/2014/main" id="{3E0A1071-AD58-69F5-0F49-5B622FA39214}"/>
              </a:ext>
            </a:extLst>
          </p:cNvPr>
          <p:cNvSpPr txBox="1"/>
          <p:nvPr/>
        </p:nvSpPr>
        <p:spPr>
          <a:xfrm>
            <a:off x="1066958" y="2577224"/>
            <a:ext cx="10058084" cy="3363485"/>
          </a:xfrm>
          <a:prstGeom prst="rect">
            <a:avLst/>
          </a:prstGeom>
          <a:noFill/>
        </p:spPr>
        <p:txBody>
          <a:bodyPr wrap="square" rtlCol="0">
            <a:spAutoFit/>
          </a:bodyPr>
          <a:lstStyle/>
          <a:p>
            <a:pPr marL="342900" lvl="0" indent="-342900" algn="just">
              <a:lnSpc>
                <a:spcPct val="107000"/>
              </a:lnSpc>
              <a:spcAft>
                <a:spcPts val="6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Las empresas deben determinar si factores como la infraestructura, la cadena de suministro, la base de clientes y la huella geográfica les dan una ventaja.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Tras completar la evaluación interna, las empresas deben revisar las oportunidades que han identificado en el primer paso y considerar sus capacidades existentes, como habilidades e instalaciones.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Las empresas pueden descubrir que sus capacidades encajan perfectamente en una oportunidad que no habían considerado en un principio.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Cada empresa llegará a una conclusión diferente tras la revisión interna debido a sus puntos fuertes y débiles únicos.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Las empresas de maquinaria especializadas en tecnología de transmisión podrían obtener los mejores resultados centrándose en los recubridores de electrodos. Las que se dedican a la robótica y la automatización podrían ganar concentrándose en herramientas de ensamblaje de células o paquetes.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8749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Emprendimiento verde</a:t>
            </a:r>
            <a:br>
              <a:rPr lang="en-US" sz="4000" b="1" dirty="0">
                <a:solidFill>
                  <a:srgbClr val="404040"/>
                </a:solidFill>
              </a:rPr>
            </a:br>
            <a:r>
              <a:rPr lang="en-US" sz="2800">
                <a:solidFill>
                  <a:srgbClr val="404040"/>
                </a:solidFill>
              </a:rPr>
              <a:t>3.2 </a:t>
            </a:r>
            <a:r>
              <a:rPr lang="es-ES" sz="2800">
                <a:solidFill>
                  <a:srgbClr val="404040"/>
                </a:solidFill>
              </a:rPr>
              <a:t>Cómo aprovechar el potencial del emprendimiento ecológico</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Zaoblený obdĺžnik 11">
            <a:extLst>
              <a:ext uri="{FF2B5EF4-FFF2-40B4-BE49-F238E27FC236}">
                <a16:creationId xmlns:a16="http://schemas.microsoft.com/office/drawing/2014/main" id="{6C8CE3C7-5903-DE6F-B864-ABCDD4EC2804}"/>
              </a:ext>
            </a:extLst>
          </p:cNvPr>
          <p:cNvSpPr/>
          <p:nvPr/>
        </p:nvSpPr>
        <p:spPr>
          <a:xfrm>
            <a:off x="1096962" y="2042714"/>
            <a:ext cx="7986078" cy="380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404040"/>
                </a:solidFill>
                <a:effectLst/>
              </a:rPr>
              <a:t>3</a:t>
            </a:r>
            <a:r>
              <a:rPr lang="en-US" b="0" i="0">
                <a:solidFill>
                  <a:srgbClr val="404040"/>
                </a:solidFill>
                <a:effectLst/>
              </a:rPr>
              <a:t>. Basar las prioridades en el impacto climático y la madurez tecnológica:</a:t>
            </a:r>
            <a:endParaRPr lang="en-US" b="0" i="0" dirty="0">
              <a:solidFill>
                <a:srgbClr val="404040"/>
              </a:solidFill>
              <a:effectLst/>
            </a:endParaRPr>
          </a:p>
        </p:txBody>
      </p:sp>
      <p:sp>
        <p:nvSpPr>
          <p:cNvPr id="13" name="BlokTextu 12">
            <a:extLst>
              <a:ext uri="{FF2B5EF4-FFF2-40B4-BE49-F238E27FC236}">
                <a16:creationId xmlns:a16="http://schemas.microsoft.com/office/drawing/2014/main" id="{3E0A1071-AD58-69F5-0F49-5B622FA39214}"/>
              </a:ext>
            </a:extLst>
          </p:cNvPr>
          <p:cNvSpPr txBox="1"/>
          <p:nvPr/>
        </p:nvSpPr>
        <p:spPr>
          <a:xfrm>
            <a:off x="1066958" y="2577224"/>
            <a:ext cx="10058084" cy="3248005"/>
          </a:xfrm>
          <a:prstGeom prst="rect">
            <a:avLst/>
          </a:prstGeom>
          <a:noFill/>
        </p:spPr>
        <p:txBody>
          <a:bodyPr wrap="square" rtlCol="0">
            <a:spAutoFit/>
          </a:bodyPr>
          <a:lstStyle/>
          <a:p>
            <a:pPr marL="342900" lvl="0" indent="-342900" algn="just">
              <a:lnSpc>
                <a:spcPct val="107000"/>
              </a:lnSpc>
              <a:spcAft>
                <a:spcPts val="800"/>
              </a:spcAft>
              <a:buFont typeface="Arial" panose="020B0604020202020204" pitchFamily="34" charset="0"/>
              <a:buChar char="•"/>
              <a:tabLst>
                <a:tab pos="457200" algn="l"/>
              </a:tabLst>
            </a:pPr>
            <a:r>
              <a:rPr lang="es-ES" sz="1800">
                <a:effectLst/>
                <a:latin typeface="Calibri" panose="020F0502020204030204" pitchFamily="34" charset="0"/>
                <a:ea typeface="Calibri" panose="020F0502020204030204" pitchFamily="34" charset="0"/>
                <a:cs typeface="Calibri" panose="020F0502020204030204" pitchFamily="34" charset="0"/>
              </a:rPr>
              <a:t>Las distintas empresas pueden tener actitudes diferentes sobre el impacto climático y la madurez tecnológica que desean, ya que algunas empresas tienen un apetito de alto riesgo por las tecnologías emergentes que podrían ofrecer rendimientos prometedores y otras se sienten menos cómodas con las tecnologías inmaduras a pesar de su potencial impacto en la sostenibilidad.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800">
                <a:effectLst/>
                <a:latin typeface="Calibri" panose="020F0502020204030204" pitchFamily="34" charset="0"/>
                <a:ea typeface="Calibri" panose="020F0502020204030204" pitchFamily="34" charset="0"/>
                <a:cs typeface="Calibri" panose="020F0502020204030204" pitchFamily="34" charset="0"/>
              </a:rPr>
              <a:t>Para evaluar el impacto sobre el clima, las empresas pueden utilizar herramientas que determinan los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parámetros básicos de sostenibilidad</a:t>
            </a:r>
            <a:r>
              <a:rPr lang="es-ES" sz="1800">
                <a:effectLst/>
                <a:latin typeface="Calibri" panose="020F0502020204030204" pitchFamily="34" charset="0"/>
                <a:ea typeface="Calibri" panose="020F0502020204030204" pitchFamily="34" charset="0"/>
                <a:cs typeface="Calibri" panose="020F0502020204030204" pitchFamily="34" charset="0"/>
              </a:rPr>
              <a:t> de una empresa, producto o proceso y predicen cómo las diferentes soluciones podrían mejorar estos parámetros.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800">
                <a:effectLst/>
                <a:latin typeface="Calibri" panose="020F0502020204030204" pitchFamily="34" charset="0"/>
                <a:ea typeface="Calibri" panose="020F0502020204030204" pitchFamily="34" charset="0"/>
                <a:cs typeface="Calibri" panose="020F0502020204030204" pitchFamily="34" charset="0"/>
              </a:rPr>
              <a:t>Para evaluar la madurez de una tecnología, las empresas pueden utilizar sus propias herramientas de investigación y análisis para ayudar a las empresas a determinar las perspectivas de reducción de una tecnología evaluando su nivel de madurez.</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83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es-ES"/>
              <a:t>Índice</a:t>
            </a:r>
            <a:endParaRPr lang="es-ES" dirty="0"/>
          </a:p>
        </p:txBody>
      </p:sp>
      <p:graphicFrame>
        <p:nvGraphicFramePr>
          <p:cNvPr id="12" name="Marcador de contenido 11">
            <a:extLst>
              <a:ext uri="{FF2B5EF4-FFF2-40B4-BE49-F238E27FC236}">
                <a16:creationId xmlns:a16="http://schemas.microsoft.com/office/drawing/2014/main" id="{E64195D9-8ADD-6866-22F8-8B4E5BE116EE}"/>
              </a:ext>
            </a:extLst>
          </p:cNvPr>
          <p:cNvGraphicFramePr>
            <a:graphicFrameLocks noGrp="1"/>
          </p:cNvGraphicFramePr>
          <p:nvPr>
            <p:ph sz="half" idx="1"/>
            <p:extLst>
              <p:ext uri="{D42A27DB-BD31-4B8C-83A1-F6EECF244321}">
                <p14:modId xmlns:p14="http://schemas.microsoft.com/office/powerpoint/2010/main" val="3893030362"/>
              </p:ext>
            </p:extLst>
          </p:nvPr>
        </p:nvGraphicFramePr>
        <p:xfrm>
          <a:off x="1096963" y="1846263"/>
          <a:ext cx="1015267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878C812E-2238-0FB9-B6CE-8919409FBB33}"/>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8"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57204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Emprendimiento verde</a:t>
            </a:r>
            <a:br>
              <a:rPr lang="en-US" sz="4000" b="1" dirty="0">
                <a:latin typeface="+mn-lt"/>
              </a:rPr>
            </a:br>
            <a:r>
              <a:rPr lang="en-US" sz="2800">
                <a:latin typeface="+mn-lt"/>
              </a:rPr>
              <a:t>3.2 </a:t>
            </a:r>
            <a:r>
              <a:rPr lang="es-ES" sz="2800">
                <a:solidFill>
                  <a:srgbClr val="404040"/>
                </a:solidFill>
              </a:rPr>
              <a:t>Cómo aprovechar el potencial del emprendimiento ecológico</a:t>
            </a:r>
            <a:endParaRPr lang="en-US" sz="2800" dirty="0">
              <a:latin typeface="+mn-lt"/>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Zaoblený obdĺžnik 11">
            <a:extLst>
              <a:ext uri="{FF2B5EF4-FFF2-40B4-BE49-F238E27FC236}">
                <a16:creationId xmlns:a16="http://schemas.microsoft.com/office/drawing/2014/main" id="{6C8CE3C7-5903-DE6F-B864-ABCDD4EC2804}"/>
              </a:ext>
            </a:extLst>
          </p:cNvPr>
          <p:cNvSpPr/>
          <p:nvPr/>
        </p:nvSpPr>
        <p:spPr>
          <a:xfrm>
            <a:off x="1096962" y="1863652"/>
            <a:ext cx="6726237" cy="373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404040"/>
                </a:solidFill>
                <a:effectLst/>
              </a:rPr>
              <a:t>4</a:t>
            </a:r>
            <a:r>
              <a:rPr lang="en-US" b="0" i="0">
                <a:solidFill>
                  <a:srgbClr val="404040"/>
                </a:solidFill>
                <a:effectLst/>
              </a:rPr>
              <a:t>. Alinearse con futuras políticas y normativas:</a:t>
            </a:r>
            <a:endParaRPr lang="en-US" b="0" i="0" dirty="0">
              <a:solidFill>
                <a:srgbClr val="404040"/>
              </a:solidFill>
              <a:effectLst/>
            </a:endParaRPr>
          </a:p>
        </p:txBody>
      </p:sp>
      <p:sp>
        <p:nvSpPr>
          <p:cNvPr id="2" name="BlokTextu 1">
            <a:extLst>
              <a:ext uri="{FF2B5EF4-FFF2-40B4-BE49-F238E27FC236}">
                <a16:creationId xmlns:a16="http://schemas.microsoft.com/office/drawing/2014/main" id="{F9D80FBD-AD00-E0BF-57F8-AB35CEA2B8A3}"/>
              </a:ext>
            </a:extLst>
          </p:cNvPr>
          <p:cNvSpPr txBox="1"/>
          <p:nvPr/>
        </p:nvSpPr>
        <p:spPr>
          <a:xfrm>
            <a:off x="1096962" y="2268721"/>
            <a:ext cx="10206874" cy="1934312"/>
          </a:xfrm>
          <a:prstGeom prst="rect">
            <a:avLst/>
          </a:prstGeom>
          <a:noFill/>
        </p:spPr>
        <p:txBody>
          <a:bodyPr wrap="square" rtlCol="0">
            <a:spAutoFit/>
          </a:bodyPr>
          <a:lstStyle/>
          <a:p>
            <a:pPr marL="342900" lvl="0" indent="-342900" algn="just">
              <a:lnSpc>
                <a:spcPct val="107000"/>
              </a:lnSpc>
              <a:spcAft>
                <a:spcPts val="600"/>
              </a:spcAft>
              <a:buFont typeface="Arial" panose="020B0604020202020204" pitchFamily="34" charset="0"/>
              <a:buChar char="•"/>
              <a:tabLst>
                <a:tab pos="457200" algn="l"/>
              </a:tabLst>
            </a:pPr>
            <a:r>
              <a:rPr lang="es-ES">
                <a:effectLst/>
                <a:latin typeface="Calibri" panose="020F0502020204030204" pitchFamily="34" charset="0"/>
                <a:ea typeface="Calibri" panose="020F0502020204030204" pitchFamily="34" charset="0"/>
                <a:cs typeface="Calibri" panose="020F0502020204030204" pitchFamily="34" charset="0"/>
              </a:rPr>
              <a:t>Normativas como el </a:t>
            </a:r>
            <a:r>
              <a:rPr lang="es-ES"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paquete europeo Fit for 55</a:t>
            </a:r>
            <a:r>
              <a:rPr lang="es-ES">
                <a:effectLst/>
                <a:latin typeface="Calibri" panose="020F0502020204030204" pitchFamily="34" charset="0"/>
                <a:ea typeface="Calibri" panose="020F0502020204030204" pitchFamily="34" charset="0"/>
                <a:cs typeface="Calibri" panose="020F0502020204030204" pitchFamily="34" charset="0"/>
              </a:rPr>
              <a:t> podrían actuar como catalizadores creando incentivos para el desarrollo de productos ecológicos o proporcionando beneficios económicos a las empresas que reduzcan sus emisiones.</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a:effectLst/>
                <a:latin typeface="Calibri" panose="020F0502020204030204" pitchFamily="34" charset="0"/>
                <a:ea typeface="Calibri" panose="020F0502020204030204" pitchFamily="34" charset="0"/>
                <a:cs typeface="Calibri" panose="020F0502020204030204" pitchFamily="34" charset="0"/>
              </a:rPr>
              <a:t>Las empresas deben seguir la evolución de la normativa y estudiar cómo las políticas actuales o futuras pueden afectar a sus estrategias, especialmente en el caso de las empresas ecológicas, ya que a menudo la normativa es inexistente, incipiente o evoluciona rápidamente.</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951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Emprendimiento verde</a:t>
            </a:r>
            <a:br>
              <a:rPr lang="en-US" sz="4000" b="1" dirty="0">
                <a:latin typeface="+mn-lt"/>
              </a:rPr>
            </a:br>
            <a:r>
              <a:rPr lang="en-US" sz="2800">
                <a:latin typeface="+mn-lt"/>
              </a:rPr>
              <a:t>3.2 </a:t>
            </a:r>
            <a:r>
              <a:rPr lang="es-ES" sz="2800">
                <a:solidFill>
                  <a:srgbClr val="404040"/>
                </a:solidFill>
              </a:rPr>
              <a:t>Cómo aprovechar el potencial del emprendimiento ecológico</a:t>
            </a:r>
            <a:endParaRPr lang="en-US" sz="2800" dirty="0">
              <a:latin typeface="+mn-lt"/>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aoblený obdĺžnik 2">
            <a:extLst>
              <a:ext uri="{FF2B5EF4-FFF2-40B4-BE49-F238E27FC236}">
                <a16:creationId xmlns:a16="http://schemas.microsoft.com/office/drawing/2014/main" id="{B0176311-754F-54FF-0038-70F8CD4720D9}"/>
              </a:ext>
            </a:extLst>
          </p:cNvPr>
          <p:cNvSpPr/>
          <p:nvPr/>
        </p:nvSpPr>
        <p:spPr>
          <a:xfrm>
            <a:off x="1151600" y="2119812"/>
            <a:ext cx="6726237" cy="373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404040"/>
                </a:solidFill>
                <a:effectLst/>
              </a:rPr>
              <a:t>5</a:t>
            </a:r>
            <a:r>
              <a:rPr lang="en-US" b="0" i="0">
                <a:solidFill>
                  <a:srgbClr val="404040"/>
                </a:solidFill>
                <a:effectLst/>
              </a:rPr>
              <a:t>. Definir un plan y un caso empresarial sólidos:</a:t>
            </a:r>
            <a:endParaRPr lang="en-US" b="0" i="0" dirty="0">
              <a:solidFill>
                <a:srgbClr val="404040"/>
              </a:solidFill>
              <a:effectLst/>
            </a:endParaRPr>
          </a:p>
        </p:txBody>
      </p:sp>
      <p:sp>
        <p:nvSpPr>
          <p:cNvPr id="4" name="BlokTextu 3">
            <a:extLst>
              <a:ext uri="{FF2B5EF4-FFF2-40B4-BE49-F238E27FC236}">
                <a16:creationId xmlns:a16="http://schemas.microsoft.com/office/drawing/2014/main" id="{725592E8-648F-5B02-C21E-EB8CAC42229C}"/>
              </a:ext>
            </a:extLst>
          </p:cNvPr>
          <p:cNvSpPr txBox="1"/>
          <p:nvPr/>
        </p:nvSpPr>
        <p:spPr>
          <a:xfrm>
            <a:off x="1096963" y="2601041"/>
            <a:ext cx="10132637" cy="3433440"/>
          </a:xfrm>
          <a:prstGeom prst="rect">
            <a:avLst/>
          </a:prstGeom>
          <a:noFill/>
        </p:spPr>
        <p:txBody>
          <a:bodyPr wrap="square" rtlCol="0">
            <a:spAutoFit/>
          </a:bodyPr>
          <a:lstStyle/>
          <a:p>
            <a:pPr marL="342900" lvl="0"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Antes de poner en marcha una estrategia ecológica, las empresas podrían beneficiarse de la elaboración de un plan de negocio completo, que incluya un estudio de viabilidad con una perspectiva de cinco a diez años.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A la hora de desarrollar planes de negocio, las empresas pueden beneficiarse de plantearse algunas preguntas básicas, entre ellas: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¿Cuáles son los objetivos financieros y no financieros de la empresa?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¿Cuál es la demanda actual del mercado?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¿Cuál es la posición ideal en el mercado?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¿Cómo puede la empresa abordar las deficiencias de cualificación al tiempo que amplía el negocio?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¿En qué áreas debe centrar sus esfuerzos la empresa?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tabLst>
                <a:tab pos="457200" algn="l"/>
              </a:tabLst>
            </a:pPr>
            <a:r>
              <a:rPr lang="es-ES" sz="1600">
                <a:effectLst/>
                <a:latin typeface="Calibri" panose="020F0502020204030204" pitchFamily="34" charset="0"/>
                <a:ea typeface="Calibri" panose="020F0502020204030204" pitchFamily="34" charset="0"/>
                <a:cs typeface="Calibri" panose="020F0502020204030204" pitchFamily="34" charset="0"/>
              </a:rPr>
              <a:t>¿Cómo puede la empresa medir y seguir los progresos durante la implementación?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3307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Emprendimiento verde</a:t>
            </a:r>
            <a:br>
              <a:rPr lang="en-US" sz="4000" b="1" dirty="0"/>
            </a:br>
            <a:r>
              <a:rPr lang="en-US" sz="2800"/>
              <a:t>3.2 </a:t>
            </a:r>
            <a:r>
              <a:rPr lang="es-ES" sz="2800">
                <a:solidFill>
                  <a:srgbClr val="404040"/>
                </a:solidFill>
              </a:rPr>
              <a:t>Cómo aprovechar el potencial del emprendimiento ecológico</a:t>
            </a:r>
            <a:endParaRPr lang="en-US" sz="2800" dirty="0"/>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1097278" y="2054850"/>
            <a:ext cx="10058085" cy="4023360"/>
          </a:xfrm>
        </p:spPr>
        <p:txBody>
          <a:bodyPr>
            <a:normAutofit/>
          </a:bodyPr>
          <a:lstStyle/>
          <a:p>
            <a:pPr algn="just"/>
            <a:r>
              <a:rPr lang="en-US" sz="1800">
                <a:solidFill>
                  <a:srgbClr val="404040"/>
                </a:solidFill>
              </a:rPr>
              <a:t>No olvides…</a:t>
            </a:r>
            <a:endParaRPr lang="en-US" sz="1800" dirty="0">
              <a:solidFill>
                <a:srgbClr val="404040"/>
              </a:solidFill>
            </a:endParaRPr>
          </a:p>
          <a:p>
            <a:pPr algn="just"/>
            <a:r>
              <a:rPr lang="en-US" sz="1800" b="1">
                <a:solidFill>
                  <a:srgbClr val="404040"/>
                </a:solidFill>
                <a:effectLst/>
                <a:ea typeface="Times New Roman" panose="02020603050405020304" pitchFamily="18" charset="0"/>
              </a:rPr>
              <a:t>Certificarte </a:t>
            </a:r>
            <a:r>
              <a:rPr lang="en-US" sz="1800">
                <a:solidFill>
                  <a:srgbClr val="404040"/>
                </a:solidFill>
                <a:ea typeface="Times New Roman" panose="02020603050405020304" pitchFamily="18" charset="0"/>
              </a:rPr>
              <a:t>– </a:t>
            </a:r>
            <a:r>
              <a:rPr lang="es-ES" sz="1800">
                <a:effectLst/>
                <a:latin typeface="Calibri" panose="020F0502020204030204" pitchFamily="34" charset="0"/>
                <a:ea typeface="Calibri" panose="020F0502020204030204" pitchFamily="34" charset="0"/>
              </a:rPr>
              <a:t>Considera la posibilidad de que tu empresa o sus productos sean certificados por un organismo de certificación. También puede ser una valiosa herramienta de marketing para ayudar a crear un sentimiento de confianza con los clientes y otras partes interesadas</a:t>
            </a:r>
            <a:r>
              <a:rPr lang="en-US" sz="1800">
                <a:solidFill>
                  <a:srgbClr val="404040"/>
                </a:solidFill>
                <a:ea typeface="Times New Roman" panose="02020603050405020304" pitchFamily="18" charset="0"/>
              </a:rPr>
              <a:t>.</a:t>
            </a:r>
            <a:endParaRPr lang="en-US" sz="1800" dirty="0">
              <a:solidFill>
                <a:srgbClr val="404040"/>
              </a:solidFill>
              <a:ea typeface="Times New Roman" panose="02020603050405020304" pitchFamily="18" charset="0"/>
            </a:endParaRPr>
          </a:p>
          <a:p>
            <a:pPr algn="just"/>
            <a:endParaRPr lang="en-US" sz="1800" dirty="0">
              <a:solidFill>
                <a:srgbClr val="404040"/>
              </a:solidFill>
              <a:effectLst/>
              <a:ea typeface="Times New Roman" panose="02020603050405020304" pitchFamily="18" charset="0"/>
            </a:endParaRPr>
          </a:p>
          <a:p>
            <a:pPr algn="just"/>
            <a:endParaRPr lang="en-US" sz="1800" dirty="0">
              <a:solidFill>
                <a:srgbClr val="404040"/>
              </a:solidFill>
              <a:effectLst/>
              <a:ea typeface="Times New Roman" panose="02020603050405020304" pitchFamily="18" charset="0"/>
            </a:endParaRPr>
          </a:p>
          <a:p>
            <a:pPr algn="just"/>
            <a:endParaRPr lang="en-US" sz="1800" b="1" dirty="0">
              <a:solidFill>
                <a:srgbClr val="404040"/>
              </a:solidFill>
              <a:effectLst/>
              <a:ea typeface="Times New Roman" panose="02020603050405020304" pitchFamily="18" charset="0"/>
            </a:endParaRPr>
          </a:p>
          <a:p>
            <a:pPr algn="just"/>
            <a:endParaRPr lang="en-US" sz="1800" b="1" dirty="0">
              <a:solidFill>
                <a:srgbClr val="404040"/>
              </a:solidFill>
              <a:effectLst/>
              <a:ea typeface="Times New Roman" panose="02020603050405020304" pitchFamily="18" charset="0"/>
            </a:endParaRPr>
          </a:p>
          <a:p>
            <a:pPr algn="just"/>
            <a:r>
              <a:rPr lang="en-US" sz="1800" b="1">
                <a:solidFill>
                  <a:srgbClr val="404040"/>
                </a:solidFill>
                <a:effectLst/>
                <a:ea typeface="Times New Roman" panose="02020603050405020304" pitchFamily="18" charset="0"/>
              </a:rPr>
              <a:t>Aprovechar los incentivos públicos </a:t>
            </a:r>
            <a:r>
              <a:rPr lang="en-US" sz="1800">
                <a:solidFill>
                  <a:srgbClr val="404040"/>
                </a:solidFill>
                <a:ea typeface="Times New Roman" panose="02020603050405020304" pitchFamily="18" charset="0"/>
              </a:rPr>
              <a:t>- </a:t>
            </a:r>
            <a:r>
              <a:rPr lang="es-ES" sz="1800">
                <a:effectLst/>
                <a:latin typeface="Calibri" panose="020F0502020204030204" pitchFamily="34" charset="0"/>
                <a:ea typeface="Calibri" panose="020F0502020204030204" pitchFamily="34" charset="0"/>
              </a:rPr>
              <a:t>Para facilitar la aplicación de soluciones sostenibles, los empresarios verdes deben explorar los diversos incentivos gubernamentales, como subvenciones, créditos fiscales y préstamos, disponibles para apoyar las prácticas empresariales sostenibles</a:t>
            </a:r>
            <a:r>
              <a:rPr lang="en-US" sz="1800">
                <a:solidFill>
                  <a:srgbClr val="404040"/>
                </a:solidFill>
                <a:effectLst/>
                <a:ea typeface="Times New Roman" panose="02020603050405020304" pitchFamily="18" charset="0"/>
              </a:rPr>
              <a:t>.</a:t>
            </a:r>
            <a:endParaRPr lang="en-US" sz="1800" dirty="0">
              <a:solidFill>
                <a:srgbClr val="404040"/>
              </a:solidFill>
              <a:effectLst/>
              <a:ea typeface="Times New Roman" panose="02020603050405020304" pitchFamily="18" charset="0"/>
            </a:endParaRPr>
          </a:p>
          <a:p>
            <a:pPr algn="just"/>
            <a:endParaRPr lang="en-US" sz="1800" dirty="0">
              <a:solidFill>
                <a:srgbClr val="404040"/>
              </a:solidFill>
              <a:effectLst/>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ndParaRPr>
          </a:p>
        </p:txBody>
      </p:sp>
      <p:pic>
        <p:nvPicPr>
          <p:cNvPr id="1026" name="img414335" descr="295a9c17-e39d-48c9-a892-a5d503b1b62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756" y="3543725"/>
            <a:ext cx="9234488" cy="144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088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en-US" sz="4000" b="1">
                <a:solidFill>
                  <a:srgbClr val="404040"/>
                </a:solidFill>
              </a:rPr>
              <a:t>Emprendimiento verde</a:t>
            </a:r>
            <a:br>
              <a:rPr lang="en-US" sz="4000" b="1" dirty="0">
                <a:solidFill>
                  <a:srgbClr val="404040"/>
                </a:solidFill>
              </a:rPr>
            </a:br>
            <a:r>
              <a:rPr lang="en-US" sz="2800">
                <a:solidFill>
                  <a:srgbClr val="404040"/>
                </a:solidFill>
              </a:rPr>
              <a:t>3.2 </a:t>
            </a:r>
            <a:r>
              <a:rPr lang="es-ES" sz="2800">
                <a:solidFill>
                  <a:srgbClr val="404040"/>
                </a:solidFill>
              </a:rPr>
              <a:t>Cómo aprovechar el potencial del emprendimiento ecológico</a:t>
            </a:r>
            <a:endParaRPr lang="en-US" sz="2800" dirty="0">
              <a:solidFill>
                <a:srgbClr val="404040"/>
              </a:solidFill>
            </a:endParaRPr>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1097277" y="1845733"/>
            <a:ext cx="10058085" cy="4214103"/>
          </a:xfrm>
        </p:spPr>
        <p:txBody>
          <a:bodyPr>
            <a:normAutofit fontScale="85000" lnSpcReduction="10000"/>
          </a:bodyPr>
          <a:lstStyle/>
          <a:p>
            <a:pPr algn="just"/>
            <a:r>
              <a:rPr lang="en-GB" sz="1800" b="1">
                <a:solidFill>
                  <a:srgbClr val="404040"/>
                </a:solidFill>
                <a:effectLst/>
                <a:ea typeface="Times New Roman" panose="02020603050405020304" pitchFamily="18" charset="0"/>
              </a:rPr>
              <a:t>Retos para las empresas industriales que podrían modificar su trayectoria sostenible:</a:t>
            </a:r>
            <a:endParaRPr lang="en-GB" sz="1800" b="1" dirty="0">
              <a:solidFill>
                <a:srgbClr val="404040"/>
              </a:solidFill>
              <a:effectLst/>
              <a:ea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800" b="1">
                <a:effectLst/>
                <a:latin typeface="Calibri" panose="020F0502020204030204" pitchFamily="34" charset="0"/>
                <a:ea typeface="Calibri" panose="020F0502020204030204" pitchFamily="34" charset="0"/>
                <a:cs typeface="Calibri" panose="020F0502020204030204" pitchFamily="34" charset="0"/>
              </a:rPr>
              <a:t>Tamaño del mercado e índices de crecimiento poco claros - </a:t>
            </a:r>
            <a:r>
              <a:rPr lang="es-ES" sz="1800">
                <a:effectLst/>
                <a:latin typeface="Calibri" panose="020F0502020204030204" pitchFamily="34" charset="0"/>
                <a:ea typeface="Calibri" panose="020F0502020204030204" pitchFamily="34" charset="0"/>
                <a:cs typeface="Calibri" panose="020F0502020204030204" pitchFamily="34" charset="0"/>
              </a:rPr>
              <a:t>La previsión de ingresos para algunos productos verdes es incierta. Por ejemplo, la tecnología de captura de carbono es un mercado pequeño pero se prevé que crezca significativamente, aunque es difícil predecir su tamaño exacto.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800" b="1">
                <a:effectLst/>
                <a:latin typeface="Calibri" panose="020F0502020204030204" pitchFamily="34" charset="0"/>
                <a:ea typeface="Calibri" panose="020F0502020204030204" pitchFamily="34" charset="0"/>
                <a:cs typeface="Calibri" panose="020F0502020204030204" pitchFamily="34" charset="0"/>
              </a:rPr>
              <a:t>Tecnologías en fase inicial - </a:t>
            </a:r>
            <a:r>
              <a:rPr lang="es-ES" sz="1800">
                <a:effectLst/>
                <a:latin typeface="Calibri" panose="020F0502020204030204" pitchFamily="34" charset="0"/>
                <a:ea typeface="Calibri" panose="020F0502020204030204" pitchFamily="34" charset="0"/>
                <a:cs typeface="Calibri" panose="020F0502020204030204" pitchFamily="34" charset="0"/>
              </a:rPr>
              <a:t>Los productos sostenibles están en las primeras fases de desarrollo y no está claro si serán viables a gran escala. La producción sostenible de hidrógeno, por ejemplo, requiere electrolizadores nuevos y eficientes, pero aún se están investigando la tecnología y la infraestructura más adecuadas.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800" b="1">
                <a:effectLst/>
                <a:latin typeface="Calibri" panose="020F0502020204030204" pitchFamily="34" charset="0"/>
                <a:ea typeface="Calibri" panose="020F0502020204030204" pitchFamily="34" charset="0"/>
                <a:cs typeface="Calibri" panose="020F0502020204030204" pitchFamily="34" charset="0"/>
              </a:rPr>
              <a:t>Falta de claridad sobre las competencias, instalaciones y características del producto requeridas - </a:t>
            </a:r>
            <a:r>
              <a:rPr lang="es-ES" sz="1800">
                <a:effectLst/>
                <a:latin typeface="Calibri" panose="020F0502020204030204" pitchFamily="34" charset="0"/>
                <a:ea typeface="Calibri" panose="020F0502020204030204" pitchFamily="34" charset="0"/>
                <a:cs typeface="Calibri" panose="020F0502020204030204" pitchFamily="34" charset="0"/>
              </a:rPr>
              <a:t>Las empresas todavía están identificando puntos de venta únicos para los productos ecológicos, por ejemplo, las celdas de las baterías, y los requisitos específicos para las baterías de próxima generación son todavía inciertos. Esta incertidumbre también dificulta la previsión de los conocimientos, materiales e instalaciones necesarios para fabricar estos productos.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800" b="1">
                <a:effectLst/>
                <a:latin typeface="Calibri" panose="020F0502020204030204" pitchFamily="34" charset="0"/>
                <a:ea typeface="Calibri" panose="020F0502020204030204" pitchFamily="34" charset="0"/>
                <a:cs typeface="Calibri" panose="020F0502020204030204" pitchFamily="34" charset="0"/>
              </a:rPr>
              <a:t>Cambio de normativa - </a:t>
            </a:r>
            <a:r>
              <a:rPr lang="es-ES" sz="1800">
                <a:effectLst/>
                <a:latin typeface="Calibri" panose="020F0502020204030204" pitchFamily="34" charset="0"/>
                <a:ea typeface="Calibri" panose="020F0502020204030204" pitchFamily="34" charset="0"/>
                <a:cs typeface="Calibri" panose="020F0502020204030204" pitchFamily="34" charset="0"/>
              </a:rPr>
              <a:t>Las empresas no están seguras del impacto futuro de las normativas de sostenibilidad, que evolucionan rápidamente, en sus productos y servicios, y no pueden estar seguras de que cumplirán las futuras directrices hasta que tengan más detalles sobre qué normativas se aplicarán, cuándo y dónde.</a:t>
            </a:r>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dirty="0">
              <a:solidFill>
                <a:srgbClr val="404040"/>
              </a:solidFill>
            </a:endParaRPr>
          </a:p>
        </p:txBody>
      </p:sp>
    </p:spTree>
    <p:extLst>
      <p:ext uri="{BB962C8B-B14F-4D97-AF65-F5344CB8AC3E}">
        <p14:creationId xmlns:p14="http://schemas.microsoft.com/office/powerpoint/2010/main" val="2972428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79444" y="761208"/>
            <a:ext cx="10058400" cy="974971"/>
          </a:xfrm>
        </p:spPr>
        <p:txBody>
          <a:bodyPr>
            <a:normAutofit fontScale="90000"/>
          </a:bodyPr>
          <a:lstStyle/>
          <a:p>
            <a:br>
              <a:rPr lang="en-US" sz="4400" b="1"/>
            </a:br>
            <a:r>
              <a:rPr lang="en-US" sz="4400" b="1">
                <a:solidFill>
                  <a:srgbClr val="404040"/>
                </a:solidFill>
              </a:rPr>
              <a:t>Emprendimiento verde</a:t>
            </a:r>
            <a:br>
              <a:rPr lang="en-US" sz="4000" b="1" dirty="0"/>
            </a:br>
            <a:r>
              <a:rPr lang="en-US" sz="3100"/>
              <a:t>3.3 Consejos y herramientas para que tu negocio sea más “verde”</a:t>
            </a:r>
            <a:endParaRPr lang="en-US" sz="3100" dirty="0"/>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999123" y="1845579"/>
            <a:ext cx="10731277" cy="4173533"/>
          </a:xfrm>
        </p:spPr>
        <p:txBody>
          <a:bodyPr>
            <a:normAutofit/>
          </a:bodyPr>
          <a:lstStyle/>
          <a:p>
            <a:pPr algn="just"/>
            <a:r>
              <a:rPr lang="es-ES" sz="1800" b="1">
                <a:effectLst/>
                <a:latin typeface="Calibri" panose="020F0502020204030204" pitchFamily="34" charset="0"/>
                <a:ea typeface="Calibri" panose="020F0502020204030204" pitchFamily="34" charset="0"/>
              </a:rPr>
              <a:t>¿No estás seguro de tu impacto en el medio ambiente? </a:t>
            </a:r>
            <a:r>
              <a:rPr lang="es-ES" sz="1800">
                <a:effectLst/>
                <a:latin typeface="Calibri" panose="020F0502020204030204" pitchFamily="34" charset="0"/>
                <a:ea typeface="Calibri" panose="020F0502020204030204" pitchFamily="34" charset="0"/>
              </a:rPr>
              <a:t>El conocimiento del estado actual precede a todo cambio. Mide tu huella de carbono y comprueba qué actividad de tu empresa genera el mayor impacto negativo en el medio ambiente utilizando las calculadoras de carbono gratuitas </a:t>
            </a:r>
            <a:r>
              <a:rPr lang="en-US">
                <a:solidFill>
                  <a:srgbClr val="404040"/>
                </a:solidFill>
              </a:rPr>
              <a:t>:</a:t>
            </a:r>
            <a:endParaRPr lang="en-US" dirty="0"/>
          </a:p>
          <a:p>
            <a:pPr marL="342900" lvl="0" indent="-342900" algn="just">
              <a:lnSpc>
                <a:spcPct val="107000"/>
              </a:lnSpc>
              <a:spcAft>
                <a:spcPts val="800"/>
              </a:spcAft>
              <a:buFont typeface="Calibri" panose="020F0502020204030204" pitchFamily="34" charset="0"/>
              <a:buChar char=" "/>
              <a:tabLst>
                <a:tab pos="457200" algn="l"/>
              </a:tabLst>
            </a:pPr>
            <a:r>
              <a:rPr lang="es-ES" sz="1800">
                <a:effectLst/>
                <a:latin typeface="Calibri" panose="020F0502020204030204" pitchFamily="34" charset="0"/>
                <a:ea typeface="Calibri" panose="020F0502020204030204" pitchFamily="34" charset="0"/>
                <a:cs typeface="Calibri" panose="020F0502020204030204" pitchFamily="34" charset="0"/>
              </a:rPr>
              <a:t>Naciones Unidas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Calculadora para medir la huella de carbono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
              <a:tabLst>
                <a:tab pos="457200" algn="l"/>
              </a:tabLst>
            </a:pPr>
            <a:r>
              <a:rPr lang="es-ES" sz="1800">
                <a:effectLst/>
                <a:latin typeface="Calibri" panose="020F0502020204030204" pitchFamily="34" charset="0"/>
                <a:ea typeface="Calibri" panose="020F0502020204030204" pitchFamily="34" charset="0"/>
                <a:cs typeface="Calibri" panose="020F0502020204030204" pitchFamily="34" charset="0"/>
              </a:rPr>
              <a:t>World Wildlife Fund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Calculadora de huella de carbono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
              <a:tabLst>
                <a:tab pos="457200" algn="l"/>
              </a:tabLst>
            </a:pPr>
            <a:r>
              <a:rPr lang="es-ES" sz="1800">
                <a:effectLst/>
                <a:latin typeface="Calibri" panose="020F0502020204030204" pitchFamily="34" charset="0"/>
                <a:ea typeface="Calibri" panose="020F0502020204030204" pitchFamily="34" charset="0"/>
                <a:cs typeface="Calibri" panose="020F0502020204030204" pitchFamily="34" charset="0"/>
              </a:rPr>
              <a:t>The Nature Conservancy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Calculadora de huella de carbono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
              <a:tabLst>
                <a:tab pos="457200" algn="l"/>
              </a:tabLst>
            </a:pPr>
            <a:r>
              <a:rPr lang="es-ES" sz="1800">
                <a:effectLst/>
                <a:latin typeface="Calibri" panose="020F0502020204030204" pitchFamily="34" charset="0"/>
                <a:ea typeface="Calibri" panose="020F0502020204030204" pitchFamily="34" charset="0"/>
                <a:cs typeface="Calibri" panose="020F0502020204030204" pitchFamily="34" charset="0"/>
              </a:rPr>
              <a:t>Global Footprint Network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Caculadora de huella ecológica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
              <a:tabLst>
                <a:tab pos="457200" algn="l"/>
              </a:tabLst>
            </a:pPr>
            <a:r>
              <a:rPr lang="es-ES" sz="1800">
                <a:effectLst/>
                <a:latin typeface="Calibri" panose="020F0502020204030204" pitchFamily="34" charset="0"/>
                <a:ea typeface="Calibri" panose="020F0502020204030204" pitchFamily="34" charset="0"/>
                <a:cs typeface="Calibri" panose="020F0502020204030204" pitchFamily="34" charset="0"/>
              </a:rPr>
              <a:t>Agencia de protección medioambiental de Estados Unidos </a:t>
            </a:r>
            <a:r>
              <a:rPr lang="es-E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Calculadora de huella de carbono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4108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EB0-AA15-CF3C-A922-E1F3377D8D4C}"/>
              </a:ext>
            </a:extLst>
          </p:cNvPr>
          <p:cNvSpPr>
            <a:spLocks noGrp="1"/>
          </p:cNvSpPr>
          <p:nvPr>
            <p:ph type="title"/>
          </p:nvPr>
        </p:nvSpPr>
        <p:spPr/>
        <p:txBody>
          <a:bodyPr/>
          <a:lstStyle/>
          <a:p>
            <a:r>
              <a:rPr lang="es-ES"/>
              <a:t>Resumen</a:t>
            </a:r>
            <a:endParaRPr lang="es-ES" dirty="0"/>
          </a:p>
        </p:txBody>
      </p:sp>
      <p:graphicFrame>
        <p:nvGraphicFramePr>
          <p:cNvPr id="8" name="Marcador de contenido 7">
            <a:extLst>
              <a:ext uri="{FF2B5EF4-FFF2-40B4-BE49-F238E27FC236}">
                <a16:creationId xmlns:a16="http://schemas.microsoft.com/office/drawing/2014/main" id="{3E3B9907-02EC-C90E-5787-01C9B25BF68D}"/>
              </a:ext>
            </a:extLst>
          </p:cNvPr>
          <p:cNvGraphicFramePr>
            <a:graphicFrameLocks noGrp="1"/>
          </p:cNvGraphicFramePr>
          <p:nvPr>
            <p:ph idx="1"/>
            <p:extLst>
              <p:ext uri="{D42A27DB-BD31-4B8C-83A1-F6EECF244321}">
                <p14:modId xmlns:p14="http://schemas.microsoft.com/office/powerpoint/2010/main" val="79242863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C99EB3C4-8ACA-C95A-650B-6E83C62C4567}"/>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5" name="Picture 2" descr="Restart">
            <a:extLst>
              <a:ext uri="{FF2B5EF4-FFF2-40B4-BE49-F238E27FC236}">
                <a16:creationId xmlns:a16="http://schemas.microsoft.com/office/drawing/2014/main" id="{A534771F-7FF0-79AF-9742-084EC5D520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168389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a:xfrm>
            <a:off x="1188720" y="362434"/>
            <a:ext cx="10058400" cy="1126385"/>
          </a:xfrm>
        </p:spPr>
        <p:txBody>
          <a:bodyPr/>
          <a:lstStyle/>
          <a:p>
            <a:r>
              <a:rPr lang="en-US">
                <a:solidFill>
                  <a:srgbClr val="404040"/>
                </a:solidFill>
              </a:rPr>
              <a:t>Test de autoevaluación</a:t>
            </a:r>
            <a:endParaRPr lang="en-US" dirty="0">
              <a:solidFill>
                <a:srgbClr val="404040"/>
              </a:solidFill>
            </a:endParaRP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1356538543"/>
              </p:ext>
            </p:extLst>
          </p:nvPr>
        </p:nvGraphicFramePr>
        <p:xfrm>
          <a:off x="1040655" y="1793737"/>
          <a:ext cx="10354530" cy="4297680"/>
        </p:xfrm>
        <a:graphic>
          <a:graphicData uri="http://schemas.openxmlformats.org/drawingml/2006/table">
            <a:tbl>
              <a:tblPr firstRow="1" bandRow="1">
                <a:tableStyleId>{21E4AEA4-8DFA-4A89-87EB-49C32662AFE0}</a:tableStyleId>
              </a:tblPr>
              <a:tblGrid>
                <a:gridCol w="3451510">
                  <a:extLst>
                    <a:ext uri="{9D8B030D-6E8A-4147-A177-3AD203B41FA5}">
                      <a16:colId xmlns:a16="http://schemas.microsoft.com/office/drawing/2014/main" val="2601891750"/>
                    </a:ext>
                  </a:extLst>
                </a:gridCol>
                <a:gridCol w="3451510">
                  <a:extLst>
                    <a:ext uri="{9D8B030D-6E8A-4147-A177-3AD203B41FA5}">
                      <a16:colId xmlns:a16="http://schemas.microsoft.com/office/drawing/2014/main" val="3559158159"/>
                    </a:ext>
                  </a:extLst>
                </a:gridCol>
                <a:gridCol w="3451510">
                  <a:extLst>
                    <a:ext uri="{9D8B030D-6E8A-4147-A177-3AD203B41FA5}">
                      <a16:colId xmlns:a16="http://schemas.microsoft.com/office/drawing/2014/main" val="1947302738"/>
                    </a:ext>
                  </a:extLst>
                </a:gridCol>
              </a:tblGrid>
              <a:tr h="744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La sostenibilidad de un negocio se refiere a: </a:t>
                      </a:r>
                      <a:endParaRPr lang="en-US" noProof="0" dirty="0"/>
                    </a:p>
                  </a:txBody>
                  <a:tcPr/>
                </a:tc>
                <a:tc>
                  <a:txBody>
                    <a:bodyPr/>
                    <a:lstStyle/>
                    <a:p>
                      <a:r>
                        <a:rPr lang="es-ES" sz="1800" b="1" kern="1200">
                          <a:solidFill>
                            <a:schemeClr val="lt1"/>
                          </a:solidFill>
                          <a:effectLst/>
                          <a:latin typeface="+mn-lt"/>
                          <a:ea typeface="+mn-ea"/>
                          <a:cs typeface="+mn-cs"/>
                        </a:rPr>
                        <a:t>Un enfoque sostenible aborda al mismo tiempo los siguientes factores</a:t>
                      </a:r>
                      <a:r>
                        <a:rPr lang="en-US" noProof="0"/>
                        <a:t>:</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Una empresa social:</a:t>
                      </a:r>
                      <a:endParaRPr lang="en-US" noProof="0" dirty="0"/>
                    </a:p>
                  </a:txBody>
                  <a:tcPr/>
                </a:tc>
                <a:extLst>
                  <a:ext uri="{0D108BD9-81ED-4DB2-BD59-A6C34878D82A}">
                    <a16:rowId xmlns:a16="http://schemas.microsoft.com/office/drawing/2014/main" val="4178373252"/>
                  </a:ext>
                </a:extLst>
              </a:tr>
              <a:tr h="3200608">
                <a:tc>
                  <a:txBody>
                    <a:bodyPr/>
                    <a:lstStyle/>
                    <a:p>
                      <a:pPr marL="457200" indent="-457200">
                        <a:buFont typeface="+mj-lt"/>
                        <a:buAutoNum type="alphaLcPeriod"/>
                      </a:pPr>
                      <a:r>
                        <a:rPr lang="es-ES" sz="1800" kern="1200">
                          <a:solidFill>
                            <a:schemeClr val="dk1"/>
                          </a:solidFill>
                          <a:effectLst/>
                          <a:latin typeface="+mn-lt"/>
                          <a:ea typeface="+mn-ea"/>
                          <a:cs typeface="+mn-cs"/>
                        </a:rPr>
                        <a:t>Acciones que repercuten positivamente en la sociedad</a:t>
                      </a:r>
                    </a:p>
                    <a:p>
                      <a:pPr marL="457200" indent="-457200">
                        <a:buFont typeface="+mj-lt"/>
                        <a:buAutoNum type="alphaLcPeriod"/>
                      </a:pPr>
                      <a:r>
                        <a:rPr lang="es-ES" sz="1800" kern="1200">
                          <a:solidFill>
                            <a:schemeClr val="dk1"/>
                          </a:solidFill>
                          <a:effectLst/>
                          <a:latin typeface="+mn-lt"/>
                          <a:ea typeface="+mn-ea"/>
                          <a:cs typeface="+mn-cs"/>
                        </a:rPr>
                        <a:t>Acciones que disminuyen los beneficios de una empresa</a:t>
                      </a:r>
                    </a:p>
                    <a:p>
                      <a:pPr marL="457200" indent="-457200">
                        <a:buFont typeface="+mj-lt"/>
                        <a:buAutoNum type="alphaLcPeriod"/>
                      </a:pPr>
                      <a:r>
                        <a:rPr lang="es-ES" sz="1800" kern="1200">
                          <a:solidFill>
                            <a:schemeClr val="dk1"/>
                          </a:solidFill>
                          <a:effectLst/>
                          <a:latin typeface="+mn-lt"/>
                          <a:ea typeface="+mn-ea"/>
                          <a:cs typeface="+mn-cs"/>
                        </a:rPr>
                        <a:t>Acciones que repercuten positivamente en el medio ambiente</a:t>
                      </a:r>
                    </a:p>
                    <a:p>
                      <a:pPr marL="457200" indent="-457200">
                        <a:buFont typeface="+mj-lt"/>
                        <a:buAutoNum type="alphaLcPeriod"/>
                      </a:pPr>
                      <a:r>
                        <a:rPr lang="es-ES" sz="1800" b="0" i="0" kern="1200">
                          <a:solidFill>
                            <a:srgbClr val="404040"/>
                          </a:solidFill>
                          <a:effectLst/>
                          <a:latin typeface="+mn-lt"/>
                          <a:ea typeface="+mn-ea"/>
                          <a:cs typeface="+mn-cs"/>
                        </a:rPr>
                        <a:t>Todas son correctas</a:t>
                      </a:r>
                      <a:endParaRPr lang="en-US" b="1" noProof="0" dirty="0">
                        <a:solidFill>
                          <a:srgbClr val="404040"/>
                        </a:solidFill>
                      </a:endParaRPr>
                    </a:p>
                  </a:txBody>
                  <a:tcPr/>
                </a:tc>
                <a:tc>
                  <a:txBody>
                    <a:bodyPr/>
                    <a:lstStyle/>
                    <a:p>
                      <a:pPr marL="342900" indent="-342900">
                        <a:buAutoNum type="alphaLcPeriod"/>
                      </a:pPr>
                      <a:r>
                        <a:rPr lang="es-ES" sz="1800" kern="1200">
                          <a:solidFill>
                            <a:schemeClr val="dk1"/>
                          </a:solidFill>
                          <a:effectLst/>
                          <a:latin typeface="+mn-lt"/>
                          <a:ea typeface="+mn-ea"/>
                          <a:cs typeface="+mn-cs"/>
                        </a:rPr>
                        <a:t>medioambiental, económico, social</a:t>
                      </a:r>
                    </a:p>
                    <a:p>
                      <a:pPr marL="342900" indent="-342900">
                        <a:buAutoNum type="alphaLcPeriod"/>
                      </a:pPr>
                      <a:r>
                        <a:rPr lang="es-ES" sz="1800" kern="1200">
                          <a:solidFill>
                            <a:schemeClr val="dk1"/>
                          </a:solidFill>
                          <a:effectLst/>
                          <a:latin typeface="+mn-lt"/>
                          <a:ea typeface="+mn-ea"/>
                          <a:cs typeface="+mn-cs"/>
                        </a:rPr>
                        <a:t>medioambiental, social, fisiológico</a:t>
                      </a:r>
                    </a:p>
                    <a:p>
                      <a:pPr marL="342900" indent="-342900">
                        <a:buAutoNum type="alphaLcPeriod"/>
                      </a:pPr>
                      <a:r>
                        <a:rPr lang="es-ES" sz="1800" kern="1200">
                          <a:solidFill>
                            <a:schemeClr val="dk1"/>
                          </a:solidFill>
                          <a:effectLst/>
                          <a:latin typeface="+mn-lt"/>
                          <a:ea typeface="+mn-ea"/>
                          <a:cs typeface="+mn-cs"/>
                        </a:rPr>
                        <a:t>medioambiental, económico, tecnocrático</a:t>
                      </a:r>
                    </a:p>
                    <a:p>
                      <a:pPr marL="342900" indent="-342900">
                        <a:buAutoNum type="alphaLcPeriod"/>
                      </a:pPr>
                      <a:r>
                        <a:rPr lang="en-US" b="0" noProof="0">
                          <a:solidFill>
                            <a:srgbClr val="404040"/>
                          </a:solidFill>
                        </a:rPr>
                        <a:t>Ninguna es correcta</a:t>
                      </a:r>
                      <a:endParaRPr lang="en-US" b="0" noProof="0" dirty="0">
                        <a:solidFill>
                          <a:srgbClr val="404040"/>
                        </a:solidFill>
                      </a:endParaRPr>
                    </a:p>
                    <a:p>
                      <a:pPr marL="342900" indent="-342900">
                        <a:buAutoNum type="alphaLcPeriod"/>
                      </a:pPr>
                      <a:endParaRPr lang="en-US" noProof="0" dirty="0">
                        <a:solidFill>
                          <a:srgbClr val="404040"/>
                        </a:solidFill>
                      </a:endParaRPr>
                    </a:p>
                  </a:txBody>
                  <a:tcPr/>
                </a:tc>
                <a:tc>
                  <a:txBody>
                    <a:bodyPr/>
                    <a:lstStyle/>
                    <a:p>
                      <a:pPr marL="457200" indent="-457200">
                        <a:buFont typeface="+mj-lt"/>
                        <a:buAutoNum type="alphaLcPeriod"/>
                      </a:pPr>
                      <a:r>
                        <a:rPr lang="es-ES" sz="1800" kern="1200">
                          <a:solidFill>
                            <a:schemeClr val="dk1"/>
                          </a:solidFill>
                          <a:effectLst/>
                          <a:latin typeface="+mn-lt"/>
                          <a:ea typeface="+mn-ea"/>
                          <a:cs typeface="+mn-cs"/>
                        </a:rPr>
                        <a:t>utiliza sus beneficios para cumplir su misión social</a:t>
                      </a:r>
                    </a:p>
                    <a:p>
                      <a:pPr marL="457200" indent="-457200">
                        <a:buFont typeface="+mj-lt"/>
                        <a:buAutoNum type="alphaLcPeriod"/>
                      </a:pPr>
                      <a:r>
                        <a:rPr lang="es-ES" sz="1800" kern="1200">
                          <a:solidFill>
                            <a:schemeClr val="dk1"/>
                          </a:solidFill>
                          <a:effectLst/>
                          <a:latin typeface="+mn-lt"/>
                          <a:ea typeface="+mn-ea"/>
                          <a:cs typeface="+mn-cs"/>
                        </a:rPr>
                        <a:t>tiene como principal objetivo la maximización de beneficios y apoya voluntariamente actividades de beneficio público</a:t>
                      </a:r>
                    </a:p>
                    <a:p>
                      <a:pPr marL="457200" indent="-457200">
                        <a:buFont typeface="+mj-lt"/>
                        <a:buAutoNum type="alphaLcPeriod"/>
                      </a:pPr>
                      <a:r>
                        <a:rPr lang="es-ES" sz="1800" kern="1200">
                          <a:solidFill>
                            <a:schemeClr val="dk1"/>
                          </a:solidFill>
                          <a:effectLst/>
                          <a:latin typeface="+mn-lt"/>
                          <a:ea typeface="+mn-ea"/>
                          <a:cs typeface="+mn-cs"/>
                        </a:rPr>
                        <a:t>no obtiene beneficios y responde con sus actividades a problemas sociales</a:t>
                      </a:r>
                    </a:p>
                    <a:p>
                      <a:pPr marL="457200" indent="-457200">
                        <a:buFont typeface="+mj-lt"/>
                        <a:buAutoNum type="alphaLcPeriod"/>
                      </a:pPr>
                      <a:r>
                        <a:rPr lang="en-US" b="0" noProof="0">
                          <a:solidFill>
                            <a:srgbClr val="404040"/>
                          </a:solidFill>
                        </a:rPr>
                        <a:t>Ninguna es correcta</a:t>
                      </a:r>
                      <a:endParaRPr lang="en-US" b="0" noProof="0" dirty="0">
                        <a:solidFill>
                          <a:srgbClr val="404040"/>
                        </a:solidFill>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noProof="0" dirty="0">
                        <a:solidFill>
                          <a:srgbClr val="404040"/>
                        </a:solidFill>
                      </a:endParaRP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893065" y="5846064"/>
            <a:ext cx="2027384" cy="455825"/>
          </a:xfrm>
          <a:prstGeom prst="rect">
            <a:avLst/>
          </a:prstGeom>
        </p:spPr>
      </p:pic>
    </p:spTree>
    <p:extLst>
      <p:ext uri="{BB962C8B-B14F-4D97-AF65-F5344CB8AC3E}">
        <p14:creationId xmlns:p14="http://schemas.microsoft.com/office/powerpoint/2010/main" val="704123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a:xfrm>
            <a:off x="1188720" y="362434"/>
            <a:ext cx="10058400" cy="1126385"/>
          </a:xfrm>
        </p:spPr>
        <p:txBody>
          <a:bodyPr/>
          <a:lstStyle/>
          <a:p>
            <a:r>
              <a:rPr lang="en-US">
                <a:solidFill>
                  <a:srgbClr val="404040"/>
                </a:solidFill>
              </a:rPr>
              <a:t>Test de autoevaluación: soluciones</a:t>
            </a:r>
            <a:endParaRPr lang="en-US" dirty="0">
              <a:solidFill>
                <a:srgbClr val="404040"/>
              </a:solidFill>
            </a:endParaRP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3608468398"/>
              </p:ext>
            </p:extLst>
          </p:nvPr>
        </p:nvGraphicFramePr>
        <p:xfrm>
          <a:off x="1040655" y="1793737"/>
          <a:ext cx="10354530" cy="4297680"/>
        </p:xfrm>
        <a:graphic>
          <a:graphicData uri="http://schemas.openxmlformats.org/drawingml/2006/table">
            <a:tbl>
              <a:tblPr firstRow="1" bandRow="1">
                <a:tableStyleId>{21E4AEA4-8DFA-4A89-87EB-49C32662AFE0}</a:tableStyleId>
              </a:tblPr>
              <a:tblGrid>
                <a:gridCol w="3451510">
                  <a:extLst>
                    <a:ext uri="{9D8B030D-6E8A-4147-A177-3AD203B41FA5}">
                      <a16:colId xmlns:a16="http://schemas.microsoft.com/office/drawing/2014/main" val="2601891750"/>
                    </a:ext>
                  </a:extLst>
                </a:gridCol>
                <a:gridCol w="3451510">
                  <a:extLst>
                    <a:ext uri="{9D8B030D-6E8A-4147-A177-3AD203B41FA5}">
                      <a16:colId xmlns:a16="http://schemas.microsoft.com/office/drawing/2014/main" val="3559158159"/>
                    </a:ext>
                  </a:extLst>
                </a:gridCol>
                <a:gridCol w="3451510">
                  <a:extLst>
                    <a:ext uri="{9D8B030D-6E8A-4147-A177-3AD203B41FA5}">
                      <a16:colId xmlns:a16="http://schemas.microsoft.com/office/drawing/2014/main" val="1947302738"/>
                    </a:ext>
                  </a:extLst>
                </a:gridCol>
              </a:tblGrid>
              <a:tr h="744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La sostenibilidad de un negocio se refiere a: </a:t>
                      </a:r>
                      <a:endParaRPr lang="en-US" noProof="0" dirty="0"/>
                    </a:p>
                  </a:txBody>
                  <a:tcPr/>
                </a:tc>
                <a:tc>
                  <a:txBody>
                    <a:bodyPr/>
                    <a:lstStyle/>
                    <a:p>
                      <a:r>
                        <a:rPr lang="es-ES" sz="1800" b="1" kern="1200">
                          <a:solidFill>
                            <a:schemeClr val="lt1"/>
                          </a:solidFill>
                          <a:effectLst/>
                          <a:latin typeface="+mn-lt"/>
                          <a:ea typeface="+mn-ea"/>
                          <a:cs typeface="+mn-cs"/>
                        </a:rPr>
                        <a:t>Un enfoque sostenible aborda al mismo tiempo los siguientes factores</a:t>
                      </a:r>
                      <a:r>
                        <a:rPr lang="en-US" noProof="0"/>
                        <a:t>:</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Una empresa social:</a:t>
                      </a:r>
                      <a:endParaRPr lang="en-US" noProof="0" dirty="0"/>
                    </a:p>
                  </a:txBody>
                  <a:tcPr/>
                </a:tc>
                <a:extLst>
                  <a:ext uri="{0D108BD9-81ED-4DB2-BD59-A6C34878D82A}">
                    <a16:rowId xmlns:a16="http://schemas.microsoft.com/office/drawing/2014/main" val="4178373252"/>
                  </a:ext>
                </a:extLst>
              </a:tr>
              <a:tr h="3200608">
                <a:tc>
                  <a:txBody>
                    <a:bodyPr/>
                    <a:lstStyle/>
                    <a:p>
                      <a:pPr marL="457200" indent="-457200">
                        <a:buFont typeface="+mj-lt"/>
                        <a:buAutoNum type="alphaLcPeriod"/>
                      </a:pPr>
                      <a:r>
                        <a:rPr lang="es-ES" sz="1800" b="1" kern="1200">
                          <a:solidFill>
                            <a:schemeClr val="dk1"/>
                          </a:solidFill>
                          <a:effectLst/>
                          <a:latin typeface="+mn-lt"/>
                          <a:ea typeface="+mn-ea"/>
                          <a:cs typeface="+mn-cs"/>
                        </a:rPr>
                        <a:t>Acciones que repercuten positivamente en la sociedad</a:t>
                      </a:r>
                    </a:p>
                    <a:p>
                      <a:pPr marL="457200" indent="-457200">
                        <a:buFont typeface="+mj-lt"/>
                        <a:buAutoNum type="alphaLcPeriod"/>
                      </a:pPr>
                      <a:r>
                        <a:rPr lang="es-ES" sz="1800" kern="1200">
                          <a:solidFill>
                            <a:schemeClr val="dk1"/>
                          </a:solidFill>
                          <a:effectLst/>
                          <a:latin typeface="+mn-lt"/>
                          <a:ea typeface="+mn-ea"/>
                          <a:cs typeface="+mn-cs"/>
                        </a:rPr>
                        <a:t>Acciones que disminuyen los beneficios de una empresa</a:t>
                      </a:r>
                    </a:p>
                    <a:p>
                      <a:pPr marL="457200" indent="-457200">
                        <a:buFont typeface="+mj-lt"/>
                        <a:buAutoNum type="alphaLcPeriod"/>
                      </a:pPr>
                      <a:r>
                        <a:rPr lang="es-ES" sz="1800" b="1" kern="1200">
                          <a:solidFill>
                            <a:schemeClr val="dk1"/>
                          </a:solidFill>
                          <a:effectLst/>
                          <a:latin typeface="+mn-lt"/>
                          <a:ea typeface="+mn-ea"/>
                          <a:cs typeface="+mn-cs"/>
                        </a:rPr>
                        <a:t>Acciones que repercuten positivamente en el medio ambiente</a:t>
                      </a:r>
                    </a:p>
                    <a:p>
                      <a:pPr marL="457200" indent="-457200">
                        <a:buFont typeface="+mj-lt"/>
                        <a:buAutoNum type="alphaLcPeriod"/>
                      </a:pPr>
                      <a:r>
                        <a:rPr lang="es-ES" sz="1800" b="0" i="0" kern="1200">
                          <a:solidFill>
                            <a:srgbClr val="404040"/>
                          </a:solidFill>
                          <a:effectLst/>
                          <a:latin typeface="+mn-lt"/>
                          <a:ea typeface="+mn-ea"/>
                          <a:cs typeface="+mn-cs"/>
                        </a:rPr>
                        <a:t>Todas son correctas</a:t>
                      </a:r>
                      <a:endParaRPr lang="en-US" b="1" noProof="0" dirty="0">
                        <a:solidFill>
                          <a:srgbClr val="404040"/>
                        </a:solidFill>
                      </a:endParaRPr>
                    </a:p>
                  </a:txBody>
                  <a:tcPr/>
                </a:tc>
                <a:tc>
                  <a:txBody>
                    <a:bodyPr/>
                    <a:lstStyle/>
                    <a:p>
                      <a:pPr marL="342900" indent="-342900">
                        <a:buAutoNum type="alphaLcPeriod"/>
                      </a:pPr>
                      <a:r>
                        <a:rPr lang="es-ES" sz="1800" b="1" kern="1200">
                          <a:solidFill>
                            <a:schemeClr val="dk1"/>
                          </a:solidFill>
                          <a:effectLst/>
                          <a:latin typeface="+mn-lt"/>
                          <a:ea typeface="+mn-ea"/>
                          <a:cs typeface="+mn-cs"/>
                        </a:rPr>
                        <a:t>medioambiental, económico, social</a:t>
                      </a:r>
                    </a:p>
                    <a:p>
                      <a:pPr marL="342900" indent="-342900">
                        <a:buAutoNum type="alphaLcPeriod"/>
                      </a:pPr>
                      <a:r>
                        <a:rPr lang="es-ES" sz="1800" kern="1200">
                          <a:solidFill>
                            <a:schemeClr val="dk1"/>
                          </a:solidFill>
                          <a:effectLst/>
                          <a:latin typeface="+mn-lt"/>
                          <a:ea typeface="+mn-ea"/>
                          <a:cs typeface="+mn-cs"/>
                        </a:rPr>
                        <a:t>medioambiental, social, fisiológico</a:t>
                      </a:r>
                    </a:p>
                    <a:p>
                      <a:pPr marL="342900" indent="-342900">
                        <a:buAutoNum type="alphaLcPeriod"/>
                      </a:pPr>
                      <a:r>
                        <a:rPr lang="es-ES" sz="1800" kern="1200">
                          <a:solidFill>
                            <a:schemeClr val="dk1"/>
                          </a:solidFill>
                          <a:effectLst/>
                          <a:latin typeface="+mn-lt"/>
                          <a:ea typeface="+mn-ea"/>
                          <a:cs typeface="+mn-cs"/>
                        </a:rPr>
                        <a:t>medioambiental, económico, tecnocrático</a:t>
                      </a:r>
                    </a:p>
                    <a:p>
                      <a:pPr marL="342900" indent="-342900">
                        <a:buAutoNum type="alphaLcPeriod"/>
                      </a:pPr>
                      <a:r>
                        <a:rPr lang="en-US" b="0" noProof="0">
                          <a:solidFill>
                            <a:srgbClr val="404040"/>
                          </a:solidFill>
                        </a:rPr>
                        <a:t>Ninguna es correcta</a:t>
                      </a:r>
                      <a:endParaRPr lang="en-US" b="0" noProof="0" dirty="0">
                        <a:solidFill>
                          <a:srgbClr val="404040"/>
                        </a:solidFill>
                      </a:endParaRPr>
                    </a:p>
                    <a:p>
                      <a:pPr marL="342900" indent="-342900">
                        <a:buAutoNum type="alphaLcPeriod"/>
                      </a:pPr>
                      <a:endParaRPr lang="en-US" noProof="0" dirty="0">
                        <a:solidFill>
                          <a:srgbClr val="404040"/>
                        </a:solidFill>
                      </a:endParaRPr>
                    </a:p>
                  </a:txBody>
                  <a:tcPr/>
                </a:tc>
                <a:tc>
                  <a:txBody>
                    <a:bodyPr/>
                    <a:lstStyle/>
                    <a:p>
                      <a:pPr marL="457200" indent="-457200">
                        <a:buFont typeface="+mj-lt"/>
                        <a:buAutoNum type="alphaLcPeriod"/>
                      </a:pPr>
                      <a:r>
                        <a:rPr lang="es-ES" sz="1800" b="1" kern="1200">
                          <a:solidFill>
                            <a:schemeClr val="dk1"/>
                          </a:solidFill>
                          <a:effectLst/>
                          <a:latin typeface="+mn-lt"/>
                          <a:ea typeface="+mn-ea"/>
                          <a:cs typeface="+mn-cs"/>
                        </a:rPr>
                        <a:t>utiliza sus beneficios para cumplir su misión social</a:t>
                      </a:r>
                    </a:p>
                    <a:p>
                      <a:pPr marL="457200" indent="-457200">
                        <a:buFont typeface="+mj-lt"/>
                        <a:buAutoNum type="alphaLcPeriod"/>
                      </a:pPr>
                      <a:r>
                        <a:rPr lang="es-ES" sz="1800" kern="1200">
                          <a:solidFill>
                            <a:schemeClr val="dk1"/>
                          </a:solidFill>
                          <a:effectLst/>
                          <a:latin typeface="+mn-lt"/>
                          <a:ea typeface="+mn-ea"/>
                          <a:cs typeface="+mn-cs"/>
                        </a:rPr>
                        <a:t>tiene como principal objetivo la maximización de beneficios y apoya voluntariamente actividades de beneficio público</a:t>
                      </a:r>
                    </a:p>
                    <a:p>
                      <a:pPr marL="457200" indent="-457200">
                        <a:buFont typeface="+mj-lt"/>
                        <a:buAutoNum type="alphaLcPeriod"/>
                      </a:pPr>
                      <a:r>
                        <a:rPr lang="es-ES" sz="1800" kern="1200">
                          <a:solidFill>
                            <a:schemeClr val="dk1"/>
                          </a:solidFill>
                          <a:effectLst/>
                          <a:latin typeface="+mn-lt"/>
                          <a:ea typeface="+mn-ea"/>
                          <a:cs typeface="+mn-cs"/>
                        </a:rPr>
                        <a:t>no obtiene beneficios y responde con sus actividades a problemas sociales</a:t>
                      </a:r>
                    </a:p>
                    <a:p>
                      <a:pPr marL="457200" indent="-457200">
                        <a:buFont typeface="+mj-lt"/>
                        <a:buAutoNum type="alphaLcPeriod"/>
                      </a:pPr>
                      <a:r>
                        <a:rPr lang="en-US" b="0" noProof="0">
                          <a:solidFill>
                            <a:srgbClr val="404040"/>
                          </a:solidFill>
                        </a:rPr>
                        <a:t>Ninguna es correcta</a:t>
                      </a:r>
                      <a:endParaRPr lang="en-US" b="0" noProof="0" dirty="0">
                        <a:solidFill>
                          <a:srgbClr val="404040"/>
                        </a:solidFill>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noProof="0" dirty="0">
                        <a:solidFill>
                          <a:srgbClr val="404040"/>
                        </a:solidFill>
                      </a:endParaRP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893065" y="5846064"/>
            <a:ext cx="2027384" cy="455825"/>
          </a:xfrm>
          <a:prstGeom prst="rect">
            <a:avLst/>
          </a:prstGeom>
        </p:spPr>
      </p:pic>
    </p:spTree>
    <p:extLst>
      <p:ext uri="{BB962C8B-B14F-4D97-AF65-F5344CB8AC3E}">
        <p14:creationId xmlns:p14="http://schemas.microsoft.com/office/powerpoint/2010/main" val="2230510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p:txBody>
          <a:bodyPr/>
          <a:lstStyle/>
          <a:p>
            <a:r>
              <a:rPr lang="en-US">
                <a:solidFill>
                  <a:srgbClr val="404040"/>
                </a:solidFill>
              </a:rPr>
              <a:t>Test de autoevaluación</a:t>
            </a:r>
            <a:endParaRPr lang="en-US" dirty="0">
              <a:solidFill>
                <a:srgbClr val="404040"/>
              </a:solidFill>
            </a:endParaRP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4294024784"/>
              </p:ext>
            </p:extLst>
          </p:nvPr>
        </p:nvGraphicFramePr>
        <p:xfrm>
          <a:off x="1253612" y="1846263"/>
          <a:ext cx="9902067" cy="4104591"/>
        </p:xfrm>
        <a:graphic>
          <a:graphicData uri="http://schemas.openxmlformats.org/drawingml/2006/table">
            <a:tbl>
              <a:tblPr firstRow="1" bandRow="1">
                <a:tableStyleId>{21E4AEA4-8DFA-4A89-87EB-49C32662AFE0}</a:tableStyleId>
              </a:tblPr>
              <a:tblGrid>
                <a:gridCol w="3300689">
                  <a:extLst>
                    <a:ext uri="{9D8B030D-6E8A-4147-A177-3AD203B41FA5}">
                      <a16:colId xmlns:a16="http://schemas.microsoft.com/office/drawing/2014/main" val="2601891750"/>
                    </a:ext>
                  </a:extLst>
                </a:gridCol>
                <a:gridCol w="3300689">
                  <a:extLst>
                    <a:ext uri="{9D8B030D-6E8A-4147-A177-3AD203B41FA5}">
                      <a16:colId xmlns:a16="http://schemas.microsoft.com/office/drawing/2014/main" val="3559158159"/>
                    </a:ext>
                  </a:extLst>
                </a:gridCol>
                <a:gridCol w="3300689">
                  <a:extLst>
                    <a:ext uri="{9D8B030D-6E8A-4147-A177-3AD203B41FA5}">
                      <a16:colId xmlns:a16="http://schemas.microsoft.com/office/drawing/2014/main" val="1947302738"/>
                    </a:ext>
                  </a:extLst>
                </a:gridCol>
              </a:tblGrid>
              <a:tr h="1269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¿Cómo gestiona los beneficios una empresa social?</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El emprendimiento verde se refiere a:</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La descarbonización y el logro asociado de la neutralidad de carbono para 2050 pueden representar:</a:t>
                      </a:r>
                      <a:endParaRPr lang="en-US" noProof="0" dirty="0"/>
                    </a:p>
                  </a:txBody>
                  <a:tcPr/>
                </a:tc>
                <a:extLst>
                  <a:ext uri="{0D108BD9-81ED-4DB2-BD59-A6C34878D82A}">
                    <a16:rowId xmlns:a16="http://schemas.microsoft.com/office/drawing/2014/main" val="4178373252"/>
                  </a:ext>
                </a:extLst>
              </a:tr>
              <a:tr h="2813945">
                <a:tc>
                  <a:txBody>
                    <a:bodyPr/>
                    <a:lstStyle/>
                    <a:p>
                      <a:pPr marL="457200" indent="-457200">
                        <a:buFont typeface="+mj-lt"/>
                        <a:buAutoNum type="alphaLcPeriod"/>
                      </a:pPr>
                      <a:r>
                        <a:rPr lang="es-ES" sz="1800" kern="1200">
                          <a:solidFill>
                            <a:schemeClr val="dk1"/>
                          </a:solidFill>
                          <a:effectLst/>
                          <a:latin typeface="+mn-lt"/>
                          <a:ea typeface="+mn-ea"/>
                          <a:cs typeface="+mn-cs"/>
                        </a:rPr>
                        <a:t>nunca tiene beneficios</a:t>
                      </a:r>
                    </a:p>
                    <a:p>
                      <a:pPr marL="457200" indent="-457200">
                        <a:buFont typeface="+mj-lt"/>
                        <a:buAutoNum type="alphaLcPeriod"/>
                      </a:pPr>
                      <a:r>
                        <a:rPr lang="es-ES" sz="1800" kern="1200">
                          <a:solidFill>
                            <a:schemeClr val="dk1"/>
                          </a:solidFill>
                          <a:effectLst/>
                          <a:latin typeface="+mn-lt"/>
                          <a:ea typeface="+mn-ea"/>
                          <a:cs typeface="+mn-cs"/>
                        </a:rPr>
                        <a:t>distribuye todo el beneficio entre los propietarios</a:t>
                      </a:r>
                    </a:p>
                    <a:p>
                      <a:pPr marL="457200" indent="-457200">
                        <a:buFont typeface="+mj-lt"/>
                        <a:buAutoNum type="alphaLcPeriod"/>
                      </a:pPr>
                      <a:r>
                        <a:rPr lang="es-ES" sz="1800" kern="1200">
                          <a:solidFill>
                            <a:schemeClr val="dk1"/>
                          </a:solidFill>
                          <a:effectLst/>
                          <a:latin typeface="+mn-lt"/>
                          <a:ea typeface="+mn-ea"/>
                          <a:cs typeface="+mn-cs"/>
                        </a:rPr>
                        <a:t>cierta parte del beneficio se reinvierte obligatoriamente en el cumplimiento de su clara misión social que repercute positivamente en una comunidad</a:t>
                      </a:r>
                    </a:p>
                    <a:p>
                      <a:pPr marL="457200" indent="-457200">
                        <a:buFont typeface="+mj-lt"/>
                        <a:buAutoNum type="alphaLcPeriod"/>
                      </a:pPr>
                      <a:r>
                        <a:rPr lang="es-ES" sz="1800" kern="1200">
                          <a:solidFill>
                            <a:schemeClr val="dk1"/>
                          </a:solidFill>
                          <a:effectLst/>
                          <a:latin typeface="+mn-lt"/>
                          <a:ea typeface="+mn-ea"/>
                          <a:cs typeface="+mn-cs"/>
                        </a:rPr>
                        <a:t>Ninguna es correcta</a:t>
                      </a:r>
                      <a:endParaRPr lang="en-GB" sz="1800" kern="1200">
                        <a:solidFill>
                          <a:schemeClr val="dk1"/>
                        </a:solidFill>
                        <a:effectLst/>
                        <a:latin typeface="+mn-lt"/>
                        <a:ea typeface="+mn-ea"/>
                        <a:cs typeface="+mn-cs"/>
                      </a:endParaRPr>
                    </a:p>
                  </a:txBody>
                  <a:tcPr/>
                </a:tc>
                <a:tc>
                  <a:txBody>
                    <a:bodyPr/>
                    <a:lstStyle/>
                    <a:p>
                      <a:pPr marL="457200" indent="-457200">
                        <a:buFont typeface="+mj-lt"/>
                        <a:buAutoNum type="alphaLcPeriod"/>
                      </a:pPr>
                      <a:r>
                        <a:rPr lang="es-ES" sz="1800" kern="1200">
                          <a:solidFill>
                            <a:schemeClr val="dk1"/>
                          </a:solidFill>
                          <a:effectLst/>
                          <a:latin typeface="+mn-lt"/>
                          <a:ea typeface="+mn-ea"/>
                          <a:cs typeface="+mn-cs"/>
                        </a:rPr>
                        <a:t>prácticas de “lavado verde” (greenwashing)</a:t>
                      </a:r>
                    </a:p>
                    <a:p>
                      <a:pPr marL="457200" indent="-457200">
                        <a:buFont typeface="+mj-lt"/>
                        <a:buAutoNum type="alphaLcPeriod"/>
                      </a:pPr>
                      <a:r>
                        <a:rPr lang="es-ES" sz="1800" kern="1200">
                          <a:solidFill>
                            <a:schemeClr val="dk1"/>
                          </a:solidFill>
                          <a:effectLst/>
                          <a:latin typeface="+mn-lt"/>
                          <a:ea typeface="+mn-ea"/>
                          <a:cs typeface="+mn-cs"/>
                        </a:rPr>
                        <a:t>innovaciones tecnológicas</a:t>
                      </a:r>
                    </a:p>
                    <a:p>
                      <a:pPr marL="457200" indent="-457200">
                        <a:buFont typeface="+mj-lt"/>
                        <a:buAutoNum type="alphaLcPeriod"/>
                      </a:pPr>
                      <a:r>
                        <a:rPr lang="es-ES" sz="1800" kern="1200">
                          <a:solidFill>
                            <a:schemeClr val="dk1"/>
                          </a:solidFill>
                          <a:effectLst/>
                          <a:latin typeface="+mn-lt"/>
                          <a:ea typeface="+mn-ea"/>
                          <a:cs typeface="+mn-cs"/>
                        </a:rPr>
                        <a:t>empresas que se ocupan principalmente del medio ambiente</a:t>
                      </a:r>
                    </a:p>
                    <a:p>
                      <a:pPr marL="457200" indent="-457200">
                        <a:buFont typeface="+mj-lt"/>
                        <a:buAutoNum type="alphaLcPeriod"/>
                      </a:pPr>
                      <a:r>
                        <a:rPr lang="es-ES" sz="1800" kern="1200">
                          <a:solidFill>
                            <a:schemeClr val="dk1"/>
                          </a:solidFill>
                          <a:effectLst/>
                          <a:latin typeface="+mn-lt"/>
                          <a:ea typeface="+mn-ea"/>
                          <a:cs typeface="+mn-cs"/>
                        </a:rPr>
                        <a:t>Todas son correctas</a:t>
                      </a:r>
                    </a:p>
                    <a:p>
                      <a:pPr marL="0" indent="0">
                        <a:buFont typeface="+mj-lt"/>
                        <a:buNone/>
                      </a:pPr>
                      <a:endParaRPr lang="en-US" b="1" noProof="0" dirty="0">
                        <a:solidFill>
                          <a:srgbClr val="404040"/>
                        </a:solidFill>
                      </a:endParaRPr>
                    </a:p>
                  </a:txBody>
                  <a:tcPr/>
                </a:tc>
                <a:tc>
                  <a:txBody>
                    <a:bodyPr/>
                    <a:lstStyle/>
                    <a:p>
                      <a:pPr marL="457200" indent="-457200">
                        <a:buFont typeface="+mj-lt"/>
                        <a:buAutoNum type="alphaLcPeriod"/>
                      </a:pPr>
                      <a:r>
                        <a:rPr lang="en-US" b="0" noProof="0">
                          <a:solidFill>
                            <a:srgbClr val="404040"/>
                          </a:solidFill>
                        </a:rPr>
                        <a:t>La mayor reasignación de capital de la historia</a:t>
                      </a:r>
                    </a:p>
                    <a:p>
                      <a:pPr marL="457200" indent="-457200">
                        <a:buFont typeface="+mj-lt"/>
                        <a:buAutoNum type="alphaLcPeriod"/>
                      </a:pPr>
                      <a:r>
                        <a:rPr lang="en-US" b="0" noProof="0">
                          <a:solidFill>
                            <a:srgbClr val="404040"/>
                          </a:solidFill>
                        </a:rPr>
                        <a:t>La menor reasignación de capital de la historia</a:t>
                      </a:r>
                    </a:p>
                    <a:p>
                      <a:pPr marL="457200" indent="-457200">
                        <a:buFont typeface="+mj-lt"/>
                        <a:buAutoNum type="alphaLcPeriod"/>
                      </a:pPr>
                      <a:r>
                        <a:rPr lang="en-US" b="0" noProof="0">
                          <a:solidFill>
                            <a:srgbClr val="404040"/>
                          </a:solidFill>
                        </a:rPr>
                        <a:t>La mayor reasignación de recursos naturales de la historia</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en-US" b="0" noProof="0">
                          <a:solidFill>
                            <a:srgbClr val="404040"/>
                          </a:solidFill>
                        </a:rPr>
                        <a:t>Ninguna es correcta</a:t>
                      </a:r>
                      <a:endParaRPr lang="en-US" b="0" noProof="0" dirty="0">
                        <a:solidFill>
                          <a:srgbClr val="404040"/>
                        </a:solidFill>
                      </a:endParaRPr>
                    </a:p>
                    <a:p>
                      <a:pPr marL="457200" indent="-457200">
                        <a:buFont typeface="+mj-lt"/>
                        <a:buAutoNum type="alphaLcPeriod"/>
                      </a:pPr>
                      <a:endParaRPr lang="en-US" b="0" noProof="0" dirty="0">
                        <a:solidFill>
                          <a:srgbClr val="404040"/>
                        </a:solidFill>
                      </a:endParaRP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224534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p:txBody>
          <a:bodyPr/>
          <a:lstStyle/>
          <a:p>
            <a:r>
              <a:rPr lang="en-US">
                <a:solidFill>
                  <a:srgbClr val="404040"/>
                </a:solidFill>
              </a:rPr>
              <a:t>Test de autoevaluación: soluciones</a:t>
            </a:r>
            <a:endParaRPr lang="en-US" dirty="0">
              <a:solidFill>
                <a:srgbClr val="404040"/>
              </a:solidFill>
            </a:endParaRP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1781208330"/>
              </p:ext>
            </p:extLst>
          </p:nvPr>
        </p:nvGraphicFramePr>
        <p:xfrm>
          <a:off x="1253612" y="1846263"/>
          <a:ext cx="9902067" cy="4104591"/>
        </p:xfrm>
        <a:graphic>
          <a:graphicData uri="http://schemas.openxmlformats.org/drawingml/2006/table">
            <a:tbl>
              <a:tblPr firstRow="1" bandRow="1">
                <a:tableStyleId>{21E4AEA4-8DFA-4A89-87EB-49C32662AFE0}</a:tableStyleId>
              </a:tblPr>
              <a:tblGrid>
                <a:gridCol w="3300689">
                  <a:extLst>
                    <a:ext uri="{9D8B030D-6E8A-4147-A177-3AD203B41FA5}">
                      <a16:colId xmlns:a16="http://schemas.microsoft.com/office/drawing/2014/main" val="2601891750"/>
                    </a:ext>
                  </a:extLst>
                </a:gridCol>
                <a:gridCol w="3300689">
                  <a:extLst>
                    <a:ext uri="{9D8B030D-6E8A-4147-A177-3AD203B41FA5}">
                      <a16:colId xmlns:a16="http://schemas.microsoft.com/office/drawing/2014/main" val="3559158159"/>
                    </a:ext>
                  </a:extLst>
                </a:gridCol>
                <a:gridCol w="3300689">
                  <a:extLst>
                    <a:ext uri="{9D8B030D-6E8A-4147-A177-3AD203B41FA5}">
                      <a16:colId xmlns:a16="http://schemas.microsoft.com/office/drawing/2014/main" val="1947302738"/>
                    </a:ext>
                  </a:extLst>
                </a:gridCol>
              </a:tblGrid>
              <a:tr h="1269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¿Cómo gestiona los beneficios una empresa social?</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El emprendimiento verde se refiere a:</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La descarbonización y el logro asociado de la neutralidad de carbono para 2050 pueden representar:</a:t>
                      </a:r>
                      <a:endParaRPr lang="en-US" noProof="0" dirty="0"/>
                    </a:p>
                  </a:txBody>
                  <a:tcPr/>
                </a:tc>
                <a:extLst>
                  <a:ext uri="{0D108BD9-81ED-4DB2-BD59-A6C34878D82A}">
                    <a16:rowId xmlns:a16="http://schemas.microsoft.com/office/drawing/2014/main" val="4178373252"/>
                  </a:ext>
                </a:extLst>
              </a:tr>
              <a:tr h="2813945">
                <a:tc>
                  <a:txBody>
                    <a:bodyPr/>
                    <a:lstStyle/>
                    <a:p>
                      <a:pPr marL="457200" indent="-457200">
                        <a:buFont typeface="+mj-lt"/>
                        <a:buAutoNum type="alphaLcPeriod"/>
                      </a:pPr>
                      <a:r>
                        <a:rPr lang="es-ES" sz="1800" kern="1200">
                          <a:solidFill>
                            <a:schemeClr val="dk1"/>
                          </a:solidFill>
                          <a:effectLst/>
                          <a:latin typeface="+mn-lt"/>
                          <a:ea typeface="+mn-ea"/>
                          <a:cs typeface="+mn-cs"/>
                        </a:rPr>
                        <a:t>nunca tiene beneficios</a:t>
                      </a:r>
                    </a:p>
                    <a:p>
                      <a:pPr marL="457200" indent="-457200">
                        <a:buFont typeface="+mj-lt"/>
                        <a:buAutoNum type="alphaLcPeriod"/>
                      </a:pPr>
                      <a:r>
                        <a:rPr lang="es-ES" sz="1800" kern="1200">
                          <a:solidFill>
                            <a:schemeClr val="dk1"/>
                          </a:solidFill>
                          <a:effectLst/>
                          <a:latin typeface="+mn-lt"/>
                          <a:ea typeface="+mn-ea"/>
                          <a:cs typeface="+mn-cs"/>
                        </a:rPr>
                        <a:t>distribuye todo el beneficio entre los propietarios</a:t>
                      </a:r>
                    </a:p>
                    <a:p>
                      <a:pPr marL="457200" indent="-457200">
                        <a:buFont typeface="+mj-lt"/>
                        <a:buAutoNum type="alphaLcPeriod"/>
                      </a:pPr>
                      <a:r>
                        <a:rPr lang="es-ES" sz="1800" b="1" kern="1200">
                          <a:solidFill>
                            <a:schemeClr val="dk1"/>
                          </a:solidFill>
                          <a:effectLst/>
                          <a:latin typeface="+mn-lt"/>
                          <a:ea typeface="+mn-ea"/>
                          <a:cs typeface="+mn-cs"/>
                        </a:rPr>
                        <a:t>cierta parte del beneficio se reinvierte obligatoriamente en el cumplimiento de su clara misión social que repercute positivamente en una comunidad</a:t>
                      </a:r>
                    </a:p>
                    <a:p>
                      <a:pPr marL="457200" indent="-457200">
                        <a:buFont typeface="+mj-lt"/>
                        <a:buAutoNum type="alphaLcPeriod"/>
                      </a:pPr>
                      <a:r>
                        <a:rPr lang="es-ES" sz="1800" kern="1200">
                          <a:solidFill>
                            <a:schemeClr val="dk1"/>
                          </a:solidFill>
                          <a:effectLst/>
                          <a:latin typeface="+mn-lt"/>
                          <a:ea typeface="+mn-ea"/>
                          <a:cs typeface="+mn-cs"/>
                        </a:rPr>
                        <a:t>Ninguna es correcta</a:t>
                      </a:r>
                      <a:endParaRPr lang="en-GB" sz="1800" kern="1200">
                        <a:solidFill>
                          <a:schemeClr val="dk1"/>
                        </a:solidFill>
                        <a:effectLst/>
                        <a:latin typeface="+mn-lt"/>
                        <a:ea typeface="+mn-ea"/>
                        <a:cs typeface="+mn-cs"/>
                      </a:endParaRPr>
                    </a:p>
                  </a:txBody>
                  <a:tcPr/>
                </a:tc>
                <a:tc>
                  <a:txBody>
                    <a:bodyPr/>
                    <a:lstStyle/>
                    <a:p>
                      <a:pPr marL="457200" indent="-457200">
                        <a:buFont typeface="+mj-lt"/>
                        <a:buAutoNum type="alphaLcPeriod"/>
                      </a:pPr>
                      <a:r>
                        <a:rPr lang="es-ES" sz="1800" kern="1200">
                          <a:solidFill>
                            <a:schemeClr val="dk1"/>
                          </a:solidFill>
                          <a:effectLst/>
                          <a:latin typeface="+mn-lt"/>
                          <a:ea typeface="+mn-ea"/>
                          <a:cs typeface="+mn-cs"/>
                        </a:rPr>
                        <a:t>prácticas de “lavado verde” (greenwashing)</a:t>
                      </a:r>
                    </a:p>
                    <a:p>
                      <a:pPr marL="457200" indent="-457200">
                        <a:buFont typeface="+mj-lt"/>
                        <a:buAutoNum type="alphaLcPeriod"/>
                      </a:pPr>
                      <a:r>
                        <a:rPr lang="es-ES" sz="1800" kern="1200">
                          <a:solidFill>
                            <a:schemeClr val="dk1"/>
                          </a:solidFill>
                          <a:effectLst/>
                          <a:latin typeface="+mn-lt"/>
                          <a:ea typeface="+mn-ea"/>
                          <a:cs typeface="+mn-cs"/>
                        </a:rPr>
                        <a:t>innovaciones tecnológicas</a:t>
                      </a:r>
                    </a:p>
                    <a:p>
                      <a:pPr marL="457200" indent="-457200">
                        <a:buFont typeface="+mj-lt"/>
                        <a:buAutoNum type="alphaLcPeriod"/>
                      </a:pPr>
                      <a:r>
                        <a:rPr lang="es-ES" sz="1800" b="1" kern="1200">
                          <a:solidFill>
                            <a:schemeClr val="dk1"/>
                          </a:solidFill>
                          <a:effectLst/>
                          <a:latin typeface="+mn-lt"/>
                          <a:ea typeface="+mn-ea"/>
                          <a:cs typeface="+mn-cs"/>
                        </a:rPr>
                        <a:t>empresas que se ocupan principalmente del medio ambiente</a:t>
                      </a:r>
                    </a:p>
                    <a:p>
                      <a:pPr marL="457200" indent="-457200">
                        <a:buFont typeface="+mj-lt"/>
                        <a:buAutoNum type="alphaLcPeriod"/>
                      </a:pPr>
                      <a:r>
                        <a:rPr lang="es-ES" sz="1800" kern="1200">
                          <a:solidFill>
                            <a:schemeClr val="dk1"/>
                          </a:solidFill>
                          <a:effectLst/>
                          <a:latin typeface="+mn-lt"/>
                          <a:ea typeface="+mn-ea"/>
                          <a:cs typeface="+mn-cs"/>
                        </a:rPr>
                        <a:t>Todas son correctas</a:t>
                      </a:r>
                    </a:p>
                    <a:p>
                      <a:pPr marL="0" indent="0">
                        <a:buFont typeface="+mj-lt"/>
                        <a:buNone/>
                      </a:pPr>
                      <a:endParaRPr lang="en-US" b="1" noProof="0" dirty="0">
                        <a:solidFill>
                          <a:srgbClr val="404040"/>
                        </a:solidFill>
                      </a:endParaRPr>
                    </a:p>
                  </a:txBody>
                  <a:tcPr/>
                </a:tc>
                <a:tc>
                  <a:txBody>
                    <a:bodyPr/>
                    <a:lstStyle/>
                    <a:p>
                      <a:pPr marL="457200" indent="-457200">
                        <a:buFont typeface="+mj-lt"/>
                        <a:buAutoNum type="alphaLcPeriod"/>
                      </a:pPr>
                      <a:r>
                        <a:rPr lang="en-US" b="1" noProof="0">
                          <a:solidFill>
                            <a:srgbClr val="404040"/>
                          </a:solidFill>
                        </a:rPr>
                        <a:t>La mayor reasignación de capital de la historia</a:t>
                      </a:r>
                    </a:p>
                    <a:p>
                      <a:pPr marL="457200" indent="-457200">
                        <a:buFont typeface="+mj-lt"/>
                        <a:buAutoNum type="alphaLcPeriod"/>
                      </a:pPr>
                      <a:r>
                        <a:rPr lang="en-US" b="0" noProof="0">
                          <a:solidFill>
                            <a:srgbClr val="404040"/>
                          </a:solidFill>
                        </a:rPr>
                        <a:t>La menor reasignación de capital de la historia</a:t>
                      </a:r>
                    </a:p>
                    <a:p>
                      <a:pPr marL="457200" indent="-457200">
                        <a:buFont typeface="+mj-lt"/>
                        <a:buAutoNum type="alphaLcPeriod"/>
                      </a:pPr>
                      <a:r>
                        <a:rPr lang="en-US" b="0" noProof="0">
                          <a:solidFill>
                            <a:srgbClr val="404040"/>
                          </a:solidFill>
                        </a:rPr>
                        <a:t>La mayor reasignación de recursos naturales de la historia</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en-US" b="0" noProof="0">
                          <a:solidFill>
                            <a:srgbClr val="404040"/>
                          </a:solidFill>
                        </a:rPr>
                        <a:t>Ninguna es correcta</a:t>
                      </a:r>
                      <a:endParaRPr lang="en-US" b="0" noProof="0" dirty="0">
                        <a:solidFill>
                          <a:srgbClr val="404040"/>
                        </a:solidFill>
                      </a:endParaRPr>
                    </a:p>
                    <a:p>
                      <a:pPr marL="457200" indent="-457200">
                        <a:buFont typeface="+mj-lt"/>
                        <a:buAutoNum type="alphaLcPeriod"/>
                      </a:pPr>
                      <a:endParaRPr lang="en-US" b="0" noProof="0" dirty="0">
                        <a:solidFill>
                          <a:srgbClr val="404040"/>
                        </a:solidFill>
                      </a:endParaRP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90689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a:xfrm>
            <a:off x="332311" y="758980"/>
            <a:ext cx="3200400" cy="2670020"/>
          </a:xfrm>
        </p:spPr>
        <p:txBody>
          <a:bodyPr>
            <a:normAutofit fontScale="90000"/>
          </a:bodyPr>
          <a:lstStyle/>
          <a:p>
            <a:pPr algn="ctr"/>
            <a:r>
              <a:rPr lang="en-US" sz="4000" b="1"/>
              <a:t>Unidad </a:t>
            </a:r>
            <a:r>
              <a:rPr lang="en-US" sz="4000" b="1" dirty="0"/>
              <a:t>1:</a:t>
            </a:r>
            <a:br>
              <a:rPr lang="en-US" sz="4000" b="1" dirty="0"/>
            </a:br>
            <a:br>
              <a:rPr lang="en-US" sz="4000" b="1"/>
            </a:br>
            <a:r>
              <a:rPr lang="en-US" sz="4000" b="1"/>
              <a:t>Enfoque sostenible para las MiPymes</a:t>
            </a:r>
            <a:endParaRPr lang="en-U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s-ES" sz="1200">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latin typeface="system-ui"/>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10" name="Grafický objekt 9" descr="Neustále zlepšovanie obrys">
            <a:extLst>
              <a:ext uri="{FF2B5EF4-FFF2-40B4-BE49-F238E27FC236}">
                <a16:creationId xmlns:a16="http://schemas.microsoft.com/office/drawing/2014/main" id="{2AECAFAE-7705-EB3B-220E-93EA01F17C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7269" y="4018936"/>
            <a:ext cx="1290484" cy="1290484"/>
          </a:xfrm>
          <a:prstGeom prst="rect">
            <a:avLst/>
          </a:prstGeom>
        </p:spPr>
      </p:pic>
      <p:sp>
        <p:nvSpPr>
          <p:cNvPr id="6" name="BlokTextu 5">
            <a:extLst>
              <a:ext uri="{FF2B5EF4-FFF2-40B4-BE49-F238E27FC236}">
                <a16:creationId xmlns:a16="http://schemas.microsoft.com/office/drawing/2014/main" id="{E970FE2C-636B-26F1-B9CB-E73D2257ED09}"/>
              </a:ext>
            </a:extLst>
          </p:cNvPr>
          <p:cNvSpPr txBox="1"/>
          <p:nvPr/>
        </p:nvSpPr>
        <p:spPr>
          <a:xfrm>
            <a:off x="2961901" y="1850691"/>
            <a:ext cx="10445343" cy="1631216"/>
          </a:xfrm>
          <a:prstGeom prst="rect">
            <a:avLst/>
          </a:prstGeom>
          <a:noFill/>
        </p:spPr>
        <p:txBody>
          <a:bodyPr wrap="square" rtlCol="0">
            <a:spAutoFit/>
          </a:bodyPr>
          <a:lstStyle/>
          <a:p>
            <a:pPr algn="ctr"/>
            <a:r>
              <a:rPr lang="es-ES" sz="2000">
                <a:solidFill>
                  <a:srgbClr val="404040"/>
                </a:solidFill>
              </a:rPr>
              <a:t>¿Qué imaginas por ser sostenible</a:t>
            </a:r>
            <a:r>
              <a:rPr lang="en-US" sz="2000">
                <a:solidFill>
                  <a:srgbClr val="404040"/>
                </a:solidFill>
              </a:rPr>
              <a:t>?</a:t>
            </a:r>
            <a:endParaRPr lang="en-US" sz="2000" dirty="0">
              <a:solidFill>
                <a:srgbClr val="404040"/>
              </a:solidFill>
            </a:endParaRPr>
          </a:p>
          <a:p>
            <a:pPr algn="ctr"/>
            <a:endParaRPr lang="en-US" sz="2000" dirty="0">
              <a:solidFill>
                <a:srgbClr val="404040"/>
              </a:solidFill>
            </a:endParaRPr>
          </a:p>
          <a:p>
            <a:pPr algn="ctr"/>
            <a:r>
              <a:rPr lang="es-ES" sz="2000">
                <a:solidFill>
                  <a:srgbClr val="404040"/>
                </a:solidFill>
              </a:rPr>
              <a:t>¿Cómo describirías el significado de sostenibilidad a tu amigo</a:t>
            </a:r>
            <a:r>
              <a:rPr lang="en-US" sz="2000">
                <a:solidFill>
                  <a:srgbClr val="404040"/>
                </a:solidFill>
              </a:rPr>
              <a:t>?</a:t>
            </a:r>
            <a:endParaRPr lang="en-US" sz="2000" dirty="0">
              <a:solidFill>
                <a:srgbClr val="404040"/>
              </a:solidFill>
            </a:endParaRPr>
          </a:p>
          <a:p>
            <a:pPr algn="ctr"/>
            <a:endParaRPr lang="en-US" sz="2000" dirty="0">
              <a:solidFill>
                <a:srgbClr val="404040"/>
              </a:solidFill>
            </a:endParaRPr>
          </a:p>
          <a:p>
            <a:pPr algn="ctr"/>
            <a:r>
              <a:rPr lang="es-ES" sz="2000">
                <a:solidFill>
                  <a:srgbClr val="404040"/>
                </a:solidFill>
              </a:rPr>
              <a:t>¿Cuál es el enfoque sostenible que aplica tu empresa</a:t>
            </a:r>
            <a:r>
              <a:rPr lang="en-US" sz="2000">
                <a:solidFill>
                  <a:srgbClr val="404040"/>
                </a:solidFill>
              </a:rPr>
              <a:t>?</a:t>
            </a:r>
            <a:endParaRPr lang="en-US" sz="2000" dirty="0">
              <a:solidFill>
                <a:srgbClr val="404040"/>
              </a:solidFill>
            </a:endParaRPr>
          </a:p>
        </p:txBody>
      </p:sp>
      <p:sp>
        <p:nvSpPr>
          <p:cNvPr id="8" name="BlokTextu 7">
            <a:extLst>
              <a:ext uri="{FF2B5EF4-FFF2-40B4-BE49-F238E27FC236}">
                <a16:creationId xmlns:a16="http://schemas.microsoft.com/office/drawing/2014/main" id="{EC210DC9-6BD8-BC90-944D-D4270344A5B4}"/>
              </a:ext>
            </a:extLst>
          </p:cNvPr>
          <p:cNvSpPr txBox="1"/>
          <p:nvPr/>
        </p:nvSpPr>
        <p:spPr>
          <a:xfrm>
            <a:off x="4871640" y="4454022"/>
            <a:ext cx="6215460" cy="584775"/>
          </a:xfrm>
          <a:prstGeom prst="rect">
            <a:avLst/>
          </a:prstGeom>
          <a:noFill/>
        </p:spPr>
        <p:txBody>
          <a:bodyPr wrap="square" rtlCol="0">
            <a:spAutoFit/>
          </a:bodyPr>
          <a:lstStyle/>
          <a:p>
            <a:pPr algn="ctr"/>
            <a:r>
              <a:rPr lang="en-US" sz="1600">
                <a:solidFill>
                  <a:srgbClr val="404040"/>
                </a:solidFill>
              </a:rPr>
              <a:t>Responde a las preguntas y </a:t>
            </a:r>
            <a:r>
              <a:rPr lang="en-US" sz="1600" u="sng">
                <a:solidFill>
                  <a:srgbClr val="404040"/>
                </a:solidFill>
                <a:hlinkClick r:id="rId6"/>
              </a:rPr>
              <a:t>mira este vídeo</a:t>
            </a:r>
            <a:r>
              <a:rPr lang="en-US" sz="1600">
                <a:solidFill>
                  <a:srgbClr val="404040"/>
                </a:solidFill>
              </a:rPr>
              <a:t>                   </a:t>
            </a:r>
            <a:endParaRPr lang="en-US" sz="1600" dirty="0">
              <a:solidFill>
                <a:srgbClr val="404040"/>
              </a:solidFill>
            </a:endParaRPr>
          </a:p>
          <a:p>
            <a:pPr algn="ctr"/>
            <a:r>
              <a:rPr lang="en-US" sz="1600">
                <a:solidFill>
                  <a:srgbClr val="404040"/>
                </a:solidFill>
              </a:rPr>
              <a:t> para comprobar tus conocimientos sobre el desarrollo sostenible</a:t>
            </a:r>
            <a:endParaRPr lang="en-US" sz="1600" dirty="0">
              <a:solidFill>
                <a:srgbClr val="404040"/>
              </a:solidFill>
            </a:endParaRPr>
          </a:p>
        </p:txBody>
      </p:sp>
      <p:pic>
        <p:nvPicPr>
          <p:cNvPr id="11" name="Grafický objekt 10" descr="Prezentácia s médiami výplň plnou farbou">
            <a:hlinkClick r:id="rId6"/>
            <a:extLst>
              <a:ext uri="{FF2B5EF4-FFF2-40B4-BE49-F238E27FC236}">
                <a16:creationId xmlns:a16="http://schemas.microsoft.com/office/drawing/2014/main" id="{7EEBCE07-F625-CFFC-3D55-C3F2F53E1F1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7359" y="4300662"/>
            <a:ext cx="544218" cy="544218"/>
          </a:xfrm>
          <a:prstGeom prst="rect">
            <a:avLst/>
          </a:prstGeom>
        </p:spPr>
      </p:pic>
    </p:spTree>
    <p:extLst>
      <p:ext uri="{BB962C8B-B14F-4D97-AF65-F5344CB8AC3E}">
        <p14:creationId xmlns:p14="http://schemas.microsoft.com/office/powerpoint/2010/main" val="3744227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1C45A-AD94-A4D7-F83E-5D1645D78F4A}"/>
              </a:ext>
            </a:extLst>
          </p:cNvPr>
          <p:cNvSpPr>
            <a:spLocks noGrp="1"/>
          </p:cNvSpPr>
          <p:nvPr>
            <p:ph type="title"/>
          </p:nvPr>
        </p:nvSpPr>
        <p:spPr/>
        <p:txBody>
          <a:bodyPr/>
          <a:lstStyle/>
          <a:p>
            <a:r>
              <a:rPr lang="es-ES" sz="4800" b="1"/>
              <a:t>¡Gracias!</a:t>
            </a:r>
            <a:endParaRPr lang="es-ES" sz="4800" b="1" dirty="0"/>
          </a:p>
        </p:txBody>
      </p:sp>
      <p:sp>
        <p:nvSpPr>
          <p:cNvPr id="4" name="Marcador de texto 3">
            <a:extLst>
              <a:ext uri="{FF2B5EF4-FFF2-40B4-BE49-F238E27FC236}">
                <a16:creationId xmlns:a16="http://schemas.microsoft.com/office/drawing/2014/main" id="{3EFD00B6-BA07-5B12-58B3-D70694196E80}"/>
              </a:ext>
            </a:extLst>
          </p:cNvPr>
          <p:cNvSpPr>
            <a:spLocks noGrp="1"/>
          </p:cNvSpPr>
          <p:nvPr>
            <p:ph type="body" sz="half" idx="2"/>
          </p:nvPr>
        </p:nvSpPr>
        <p:spPr>
          <a:xfrm>
            <a:off x="1097661" y="6030071"/>
            <a:ext cx="10113264" cy="594360"/>
          </a:xfrm>
        </p:spPr>
        <p:txBody>
          <a:bodyPr>
            <a:normAutofit/>
          </a:bodyPr>
          <a:lstStyle/>
          <a:p>
            <a:r>
              <a:rPr lang="es-ES" sz="2800"/>
              <a:t>Continúa tu formación en </a:t>
            </a:r>
            <a:r>
              <a:rPr lang="es-ES" sz="2800" b="1">
                <a:solidFill>
                  <a:schemeClr val="bg1"/>
                </a:solidFill>
                <a:hlinkClick r:id="rId2">
                  <a:extLst>
                    <a:ext uri="{A12FA001-AC4F-418D-AE19-62706E023703}">
                      <ahyp:hlinkClr xmlns:ahyp="http://schemas.microsoft.com/office/drawing/2018/hyperlinkcolor" val="tx"/>
                    </a:ext>
                  </a:extLst>
                </a:hlinkClick>
              </a:rPr>
              <a:t>www</a:t>
            </a:r>
            <a:r>
              <a:rPr lang="es-ES" sz="2800" b="1" dirty="0">
                <a:solidFill>
                  <a:schemeClr val="bg1"/>
                </a:solidFill>
                <a:hlinkClick r:id="rId2">
                  <a:extLst>
                    <a:ext uri="{A12FA001-AC4F-418D-AE19-62706E023703}">
                      <ahyp:hlinkClr xmlns:ahyp="http://schemas.microsoft.com/office/drawing/2018/hyperlinkcolor" val="tx"/>
                    </a:ext>
                  </a:extLst>
                </a:hlinkClick>
              </a:rPr>
              <a:t>.restartproject.eu</a:t>
            </a:r>
            <a:r>
              <a:rPr lang="es-ES" sz="2800" dirty="0"/>
              <a:t>. </a:t>
            </a:r>
          </a:p>
        </p:txBody>
      </p:sp>
      <p:pic>
        <p:nvPicPr>
          <p:cNvPr id="14" name="Picture 2" descr="Restart">
            <a:extLst>
              <a:ext uri="{FF2B5EF4-FFF2-40B4-BE49-F238E27FC236}">
                <a16:creationId xmlns:a16="http://schemas.microsoft.com/office/drawing/2014/main" id="{DEF0A2D3-BB90-AC66-A977-F4A00E1A1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695" y="1723276"/>
            <a:ext cx="9266609" cy="1705724"/>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554BB2D5-5B51-48F7-60B7-5A1776CB6971}"/>
              </a:ext>
            </a:extLst>
          </p:cNvPr>
          <p:cNvSpPr/>
          <p:nvPr/>
        </p:nvSpPr>
        <p:spPr>
          <a:xfrm>
            <a:off x="474243" y="4436574"/>
            <a:ext cx="11243512" cy="461665"/>
          </a:xfrm>
          <a:prstGeom prst="rect">
            <a:avLst/>
          </a:prstGeom>
        </p:spPr>
        <p:txBody>
          <a:bodyPr wrap="square">
            <a:spAutoFit/>
          </a:bodyPr>
          <a:lstStyle/>
          <a:p>
            <a:r>
              <a:rPr lang="es-ES" sz="1200">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latin typeface="system-ui"/>
            </a:endParaRPr>
          </a:p>
        </p:txBody>
      </p:sp>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255512" y="487789"/>
            <a:ext cx="2487484" cy="582728"/>
          </a:xfrm>
          <a:prstGeom prst="rect">
            <a:avLst/>
          </a:prstGeom>
        </p:spPr>
      </p:pic>
    </p:spTree>
    <p:extLst>
      <p:ext uri="{BB962C8B-B14F-4D97-AF65-F5344CB8AC3E}">
        <p14:creationId xmlns:p14="http://schemas.microsoft.com/office/powerpoint/2010/main" val="293166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n-US" sz="4000" b="1">
                <a:solidFill>
                  <a:srgbClr val="404040"/>
                </a:solidFill>
              </a:rPr>
              <a:t>Enfoque sostenible para las MiPymes</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5" name="Marcador de contenido 17">
            <a:extLst>
              <a:ext uri="{FF2B5EF4-FFF2-40B4-BE49-F238E27FC236}">
                <a16:creationId xmlns:a16="http://schemas.microsoft.com/office/drawing/2014/main" id="{BA4939D4-6311-A5E8-84EE-0508B63D68F8}"/>
              </a:ext>
            </a:extLst>
          </p:cNvPr>
          <p:cNvSpPr>
            <a:spLocks noGrp="1"/>
          </p:cNvSpPr>
          <p:nvPr>
            <p:ph idx="1"/>
          </p:nvPr>
        </p:nvSpPr>
        <p:spPr>
          <a:xfrm>
            <a:off x="642058" y="1737360"/>
            <a:ext cx="11295442" cy="5261785"/>
          </a:xfrm>
        </p:spPr>
        <p:txBody>
          <a:bodyPr>
            <a:noAutofit/>
          </a:bodyPr>
          <a:lstStyle/>
          <a:p>
            <a:pPr algn="just">
              <a:lnSpc>
                <a:spcPct val="107000"/>
              </a:lnSpc>
              <a:spcAft>
                <a:spcPts val="800"/>
              </a:spcAft>
            </a:pPr>
            <a:r>
              <a:rPr lang="es-ES" sz="1600">
                <a:effectLst/>
                <a:latin typeface="Calibri" panose="020F0502020204030204" pitchFamily="34" charset="0"/>
                <a:ea typeface="Calibri" panose="020F0502020204030204" pitchFamily="34" charset="0"/>
                <a:cs typeface="Calibri" panose="020F0502020204030204" pitchFamily="34" charset="0"/>
              </a:rPr>
              <a:t>A mediados del siglo pasado se empezó a prestar atención al desarrollo sostenible a escala mundial. Lee sobre varios hitos relacionados con la cuestión del desarrollo sostenible en lo que respecta a la creación de un marco internacional para seguir avanzando:</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b="1">
                <a:effectLst/>
                <a:latin typeface="Calibri" panose="020F0502020204030204" pitchFamily="34" charset="0"/>
                <a:ea typeface="Calibri" panose="020F0502020204030204" pitchFamily="34" charset="0"/>
                <a:cs typeface="Calibri" panose="020F0502020204030204" pitchFamily="34" charset="0"/>
              </a:rPr>
              <a:t>1972</a:t>
            </a:r>
            <a:r>
              <a:rPr lang="es-ES" sz="1600">
                <a:effectLst/>
                <a:latin typeface="Calibri" panose="020F0502020204030204" pitchFamily="34" charset="0"/>
                <a:ea typeface="Calibri" panose="020F0502020204030204" pitchFamily="34" charset="0"/>
                <a:cs typeface="Calibri" panose="020F0502020204030204" pitchFamily="34" charset="0"/>
              </a:rPr>
              <a:t> – La </a:t>
            </a:r>
            <a:r>
              <a:rPr lang="es-ES" sz="16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Conferencia de las Naciones Unidas sobre el Medio Ambiente</a:t>
            </a:r>
            <a:r>
              <a:rPr lang="es-ES" sz="1600">
                <a:effectLst/>
                <a:latin typeface="Calibri" panose="020F0502020204030204" pitchFamily="34" charset="0"/>
                <a:ea typeface="Calibri" panose="020F0502020204030204" pitchFamily="34" charset="0"/>
                <a:cs typeface="Calibri" panose="020F0502020204030204" pitchFamily="34" charset="0"/>
              </a:rPr>
              <a:t> fue la primera conferencia mundial sobre medio ambiente celebrada en Estocolmo, también conocida como Conferencia de Estocolmo. Representa el inicio internacional de un diálogo entre países desarrollados y en desarrollo sobre la relación entre los problemas medioambientales (principalmente la contaminación del agua y el aire), el crecimiento económico y el bienestar de las personas. Además, se creó el Programa de las Naciones Unidas para el Medio Ambiente (PNUMA).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b="1">
                <a:effectLst/>
                <a:latin typeface="Calibri" panose="020F0502020204030204" pitchFamily="34" charset="0"/>
                <a:ea typeface="Calibri" panose="020F0502020204030204" pitchFamily="34" charset="0"/>
                <a:cs typeface="Calibri" panose="020F0502020204030204" pitchFamily="34" charset="0"/>
              </a:rPr>
              <a:t>1992</a:t>
            </a:r>
            <a:r>
              <a:rPr lang="es-ES" sz="1600">
                <a:effectLst/>
                <a:latin typeface="Calibri" panose="020F0502020204030204" pitchFamily="34" charset="0"/>
                <a:ea typeface="Calibri" panose="020F0502020204030204" pitchFamily="34" charset="0"/>
                <a:cs typeface="Calibri" panose="020F0502020204030204" pitchFamily="34" charset="0"/>
              </a:rPr>
              <a:t> – La </a:t>
            </a:r>
            <a:r>
              <a:rPr lang="es-ES" sz="16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Conferencia de las Naciones Unidas sobre Medio Ambiente y Desarrollo</a:t>
            </a:r>
            <a:r>
              <a:rPr lang="es-ES" sz="1600" u="sng">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s-ES" sz="1600">
                <a:effectLst/>
                <a:latin typeface="Calibri" panose="020F0502020204030204" pitchFamily="34" charset="0"/>
                <a:ea typeface="Calibri" panose="020F0502020204030204" pitchFamily="34" charset="0"/>
                <a:cs typeface="Calibri" panose="020F0502020204030204" pitchFamily="34" charset="0"/>
              </a:rPr>
              <a:t>(CNUMAD) se celebró en Río de Janeiro también con motivo del 20 aniversario de la Conferencia de Estocolmo (1972) centrada en el impacto socioeconómico humano sobre el medio ambiente. La CNUMAD o "Cumbre de la Tierra" reconoció que: el concepto de desarrollo sostenible era un objetivo alcanzable para todas las personas; satisfacer las necesidades humanas para sostener la vida en la Tierra es vital para equilibrar las preocupaciones económicas, sociales y medioambientales - para dicha integración, es significativa una nueva percepción del consumo y la producción, la forma en que trabajamos, vivimos y tomamos decisiones.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933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n-US" sz="4000" b="1">
                <a:solidFill>
                  <a:srgbClr val="404040"/>
                </a:solidFill>
              </a:rPr>
              <a:t>Enfoque sostenible para las MiPymes</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5" name="Marcador de contenido 17">
            <a:extLst>
              <a:ext uri="{FF2B5EF4-FFF2-40B4-BE49-F238E27FC236}">
                <a16:creationId xmlns:a16="http://schemas.microsoft.com/office/drawing/2014/main" id="{BA4939D4-6311-A5E8-84EE-0508B63D68F8}"/>
              </a:ext>
            </a:extLst>
          </p:cNvPr>
          <p:cNvSpPr>
            <a:spLocks noGrp="1"/>
          </p:cNvSpPr>
          <p:nvPr>
            <p:ph idx="1"/>
          </p:nvPr>
        </p:nvSpPr>
        <p:spPr>
          <a:xfrm>
            <a:off x="642058" y="1737360"/>
            <a:ext cx="11295442" cy="5261785"/>
          </a:xfrm>
        </p:spPr>
        <p:txBody>
          <a:bodyPr>
            <a:noAutofit/>
          </a:bodyPr>
          <a:lstStyle/>
          <a:p>
            <a:pPr algn="just">
              <a:lnSpc>
                <a:spcPct val="107000"/>
              </a:lnSpc>
              <a:spcAft>
                <a:spcPts val="800"/>
              </a:spcAft>
            </a:pPr>
            <a:r>
              <a:rPr lang="es-ES" sz="1600">
                <a:effectLst/>
                <a:latin typeface="Calibri" panose="020F0502020204030204" pitchFamily="34" charset="0"/>
                <a:ea typeface="Calibri" panose="020F0502020204030204" pitchFamily="34" charset="0"/>
                <a:cs typeface="Calibri" panose="020F0502020204030204" pitchFamily="34" charset="0"/>
              </a:rPr>
              <a:t>A mediados del siglo pasado se empezó a prestar atención al desarrollo sostenible a escala mundial. Lee sobre varios hitos relacionados con la cuestión del desarrollo sostenible en lo que respecta a la creación de un marco internacional para seguir avanzando:</a:t>
            </a:r>
            <a:endParaRPr lang="en-GB"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b="1">
                <a:effectLst/>
                <a:latin typeface="Calibri" panose="020F0502020204030204" pitchFamily="34" charset="0"/>
                <a:ea typeface="Calibri" panose="020F0502020204030204" pitchFamily="34" charset="0"/>
                <a:cs typeface="Calibri" panose="020F0502020204030204" pitchFamily="34" charset="0"/>
              </a:rPr>
              <a:t>2015</a:t>
            </a:r>
            <a:r>
              <a:rPr lang="es-ES" sz="1600">
                <a:effectLst/>
                <a:latin typeface="Calibri" panose="020F0502020204030204" pitchFamily="34" charset="0"/>
                <a:ea typeface="Calibri" panose="020F0502020204030204" pitchFamily="34" charset="0"/>
                <a:cs typeface="Calibri" panose="020F0502020204030204" pitchFamily="34" charset="0"/>
              </a:rPr>
              <a:t> – La </a:t>
            </a:r>
            <a:r>
              <a:rPr lang="es-ES" sz="16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Cumbre sobre Desarrollo Sostenible</a:t>
            </a:r>
            <a:r>
              <a:rPr lang="es-ES" sz="1600">
                <a:effectLst/>
                <a:latin typeface="Calibri" panose="020F0502020204030204" pitchFamily="34" charset="0"/>
                <a:ea typeface="Calibri" panose="020F0502020204030204" pitchFamily="34" charset="0"/>
                <a:cs typeface="Calibri" panose="020F0502020204030204" pitchFamily="34" charset="0"/>
              </a:rPr>
              <a:t> se celebró en la sede de la ONU en Nueva York, donde se aprobó formalmente la Agenda 2030, que incluye 17 objetivos de desarrollo sostenible. Dos meses después, el Acuerdo de París fue firmado y ratificado por 187 partes en la COP21 de París.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b="1">
                <a:effectLst/>
                <a:latin typeface="Calibri" panose="020F0502020204030204" pitchFamily="34" charset="0"/>
                <a:ea typeface="Calibri" panose="020F0502020204030204" pitchFamily="34" charset="0"/>
                <a:cs typeface="Calibri" panose="020F0502020204030204" pitchFamily="34" charset="0"/>
              </a:rPr>
              <a:t>2022</a:t>
            </a:r>
            <a:r>
              <a:rPr lang="es-ES" sz="1600">
                <a:effectLst/>
                <a:latin typeface="Calibri" panose="020F0502020204030204" pitchFamily="34" charset="0"/>
                <a:ea typeface="Calibri" panose="020F0502020204030204" pitchFamily="34" charset="0"/>
                <a:cs typeface="Calibri" panose="020F0502020204030204" pitchFamily="34" charset="0"/>
              </a:rPr>
              <a:t> – La reunión internacional </a:t>
            </a:r>
            <a:r>
              <a:rPr lang="es-ES" sz="16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Estocolmo+50 </a:t>
            </a:r>
            <a:r>
              <a:rPr lang="es-ES" sz="1600">
                <a:effectLst/>
                <a:latin typeface="Calibri" panose="020F0502020204030204" pitchFamily="34" charset="0"/>
                <a:ea typeface="Calibri" panose="020F0502020204030204" pitchFamily="34" charset="0"/>
                <a:cs typeface="Calibri" panose="020F0502020204030204" pitchFamily="34" charset="0"/>
              </a:rPr>
              <a:t>se celebró después de cincuenta años desde la Conferencia de Estocolmo de 1972 y estaba decidida a acelerar los objetivos de la Agenda 2030.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k-SK" sz="1600">
                <a:effectLst/>
                <a:latin typeface="Calibri" panose="020F0502020204030204" pitchFamily="34" charset="0"/>
                <a:ea typeface="Calibri" panose="020F0502020204030204" pitchFamily="34" charset="0"/>
                <a:cs typeface="Calibri" panose="020F0502020204030204" pitchFamily="34" charset="0"/>
              </a:rPr>
              <a:t>Lee las </a:t>
            </a:r>
            <a:r>
              <a:rPr lang="sk-SK" sz="16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recomendaciones clave</a:t>
            </a:r>
            <a:r>
              <a:rPr lang="sk-SK" sz="1600">
                <a:effectLst/>
                <a:latin typeface="Calibri" panose="020F0502020204030204" pitchFamily="34" charset="0"/>
                <a:ea typeface="Calibri" panose="020F0502020204030204" pitchFamily="34" charset="0"/>
                <a:cs typeface="Calibri" panose="020F0502020204030204" pitchFamily="34" charset="0"/>
              </a:rPr>
              <a:t> para acelerar la acción hacia un planeta sano para la prosperidad de todos.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69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n-US" sz="4000" b="1">
                <a:solidFill>
                  <a:srgbClr val="404040"/>
                </a:solidFill>
              </a:rPr>
              <a:t>Enfoque sostenible para las MiPymes</a:t>
            </a:r>
            <a:br>
              <a:rPr lang="en-US" dirty="0">
                <a:solidFill>
                  <a:srgbClr val="404040"/>
                </a:solidFill>
              </a:rPr>
            </a:br>
            <a:r>
              <a:rPr lang="en-US" sz="2800">
                <a:solidFill>
                  <a:srgbClr val="404040"/>
                </a:solidFill>
              </a:rPr>
              <a:t>1.1 </a:t>
            </a:r>
            <a:r>
              <a:rPr lang="es-ES" sz="2800">
                <a:solidFill>
                  <a:srgbClr val="404040"/>
                </a:solidFill>
              </a:rPr>
              <a:t>Sostenibilidad en el contexto de las MiPymes</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4" name="Zástupný objekt pre obsah 3">
            <a:extLst>
              <a:ext uri="{FF2B5EF4-FFF2-40B4-BE49-F238E27FC236}">
                <a16:creationId xmlns:a16="http://schemas.microsoft.com/office/drawing/2014/main" id="{05E9E16C-680D-5043-4C94-78603AB29D7F}"/>
              </a:ext>
            </a:extLst>
          </p:cNvPr>
          <p:cNvSpPr>
            <a:spLocks noGrp="1"/>
          </p:cNvSpPr>
          <p:nvPr>
            <p:ph idx="1"/>
          </p:nvPr>
        </p:nvSpPr>
        <p:spPr>
          <a:xfrm>
            <a:off x="1155552" y="1740287"/>
            <a:ext cx="10574847" cy="1583266"/>
          </a:xfrm>
        </p:spPr>
        <p:txBody>
          <a:bodyPr>
            <a:noAutofit/>
          </a:bodyPr>
          <a:lstStyle/>
          <a:p>
            <a:pPr>
              <a:lnSpc>
                <a:spcPct val="107000"/>
              </a:lnSpc>
              <a:spcAft>
                <a:spcPts val="800"/>
              </a:spcAft>
            </a:pPr>
            <a:r>
              <a:rPr lang="es-ES">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La sostenibilidad en los negocios se refiere a:</a:t>
            </a:r>
            <a:endParaRPr lang="sk-SK">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s-ES" sz="1600">
                <a:solidFill>
                  <a:srgbClr val="404040"/>
                </a:solidFill>
                <a:latin typeface="Calibri" panose="020F0502020204030204" pitchFamily="34" charset="0"/>
                <a:cs typeface="Times New Roman" panose="02020603050405020304" pitchFamily="18" charset="0"/>
              </a:rPr>
              <a:t>hacer negocios sin afectar negativamente al medio ambiente, la comunidad o la sociedad en su conjunto </a:t>
            </a:r>
            <a:r>
              <a:rPr lang="en-US" sz="1600">
                <a:solidFill>
                  <a:srgbClr val="404040"/>
                </a:solidFill>
                <a:latin typeface="Calibri" panose="020F0502020204030204" pitchFamily="34" charset="0"/>
                <a:cs typeface="Times New Roman" panose="02020603050405020304" pitchFamily="18" charset="0"/>
              </a:rPr>
              <a:t>(Spiliakos, 2018);</a:t>
            </a:r>
            <a:endParaRPr lang="sk-SK" sz="1600">
              <a:solidFill>
                <a:srgbClr val="404040"/>
              </a:solidFill>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s-ES" sz="1600">
                <a:solidFill>
                  <a:srgbClr val="404040"/>
                </a:solidFill>
                <a:latin typeface="Calibri" panose="020F0502020204030204" pitchFamily="34" charset="0"/>
                <a:cs typeface="Times New Roman" panose="02020603050405020304" pitchFamily="18" charset="0"/>
              </a:rPr>
              <a:t>la estrategia y las acciones de una empresa para eliminar los impactos ambientales y sociales adversos causados por las operaciones comerciales </a:t>
            </a:r>
            <a:r>
              <a:rPr lang="en-US" sz="1600">
                <a:solidFill>
                  <a:srgbClr val="404040"/>
                </a:solidFill>
                <a:latin typeface="Calibri" panose="020F0502020204030204" pitchFamily="34" charset="0"/>
                <a:cs typeface="Times New Roman" panose="02020603050405020304" pitchFamily="18" charset="0"/>
              </a:rPr>
              <a:t>(IBM).</a:t>
            </a:r>
            <a:endParaRPr lang="sk-SK" sz="1600" dirty="0">
              <a:solidFill>
                <a:srgbClr val="404040"/>
              </a:solidFill>
              <a:latin typeface="Calibri" panose="020F0502020204030204" pitchFamily="34" charset="0"/>
              <a:cs typeface="Times New Roman" panose="02020603050405020304" pitchFamily="18" charset="0"/>
            </a:endParaRPr>
          </a:p>
          <a:p>
            <a:endParaRPr lang="sk-SK" sz="1800" dirty="0">
              <a:solidFill>
                <a:srgbClr val="404040"/>
              </a:solidFill>
            </a:endParaRPr>
          </a:p>
        </p:txBody>
      </p:sp>
      <p:pic>
        <p:nvPicPr>
          <p:cNvPr id="6" name="Grafický objekt 5" descr="Euro obrys">
            <a:extLst>
              <a:ext uri="{FF2B5EF4-FFF2-40B4-BE49-F238E27FC236}">
                <a16:creationId xmlns:a16="http://schemas.microsoft.com/office/drawing/2014/main" id="{41763852-D6A2-9737-01B3-8D013A6D94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58877" y="3747842"/>
            <a:ext cx="657560" cy="657560"/>
          </a:xfrm>
          <a:prstGeom prst="rect">
            <a:avLst/>
          </a:prstGeom>
        </p:spPr>
      </p:pic>
      <p:pic>
        <p:nvPicPr>
          <p:cNvPr id="13" name="Grafický objekt 12" descr="Skupinový úspech obrys">
            <a:extLst>
              <a:ext uri="{FF2B5EF4-FFF2-40B4-BE49-F238E27FC236}">
                <a16:creationId xmlns:a16="http://schemas.microsoft.com/office/drawing/2014/main" id="{CD4D70EE-BB8C-B08A-4DD0-DBC615C456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8732" y="5213919"/>
            <a:ext cx="914400" cy="914400"/>
          </a:xfrm>
          <a:prstGeom prst="rect">
            <a:avLst/>
          </a:prstGeom>
        </p:spPr>
      </p:pic>
      <p:pic>
        <p:nvPicPr>
          <p:cNvPr id="24" name="Grafický objekt 23" descr="Scéna kopca obrys">
            <a:extLst>
              <a:ext uri="{FF2B5EF4-FFF2-40B4-BE49-F238E27FC236}">
                <a16:creationId xmlns:a16="http://schemas.microsoft.com/office/drawing/2014/main" id="{D1FFC847-4D5E-92B4-870F-98CDEEEE66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8026" y="5199267"/>
            <a:ext cx="914400" cy="914400"/>
          </a:xfrm>
          <a:prstGeom prst="rect">
            <a:avLst/>
          </a:prstGeom>
        </p:spPr>
      </p:pic>
      <p:sp>
        <p:nvSpPr>
          <p:cNvPr id="30" name="Ovál 29">
            <a:extLst>
              <a:ext uri="{FF2B5EF4-FFF2-40B4-BE49-F238E27FC236}">
                <a16:creationId xmlns:a16="http://schemas.microsoft.com/office/drawing/2014/main" id="{69C788C4-5C53-3A73-8088-AEECA20E6615}"/>
              </a:ext>
            </a:extLst>
          </p:cNvPr>
          <p:cNvSpPr/>
          <p:nvPr/>
        </p:nvSpPr>
        <p:spPr>
          <a:xfrm>
            <a:off x="3520903" y="5083068"/>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Ovál 30">
            <a:extLst>
              <a:ext uri="{FF2B5EF4-FFF2-40B4-BE49-F238E27FC236}">
                <a16:creationId xmlns:a16="http://schemas.microsoft.com/office/drawing/2014/main" id="{0523B762-AFA2-A447-CD67-482393C90C6D}"/>
              </a:ext>
            </a:extLst>
          </p:cNvPr>
          <p:cNvSpPr/>
          <p:nvPr/>
        </p:nvSpPr>
        <p:spPr>
          <a:xfrm>
            <a:off x="4976107" y="3539954"/>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Ovál 31">
            <a:extLst>
              <a:ext uri="{FF2B5EF4-FFF2-40B4-BE49-F238E27FC236}">
                <a16:creationId xmlns:a16="http://schemas.microsoft.com/office/drawing/2014/main" id="{1D61A89A-CD82-01EA-2D1D-213B8F58E3C0}"/>
              </a:ext>
            </a:extLst>
          </p:cNvPr>
          <p:cNvSpPr/>
          <p:nvPr/>
        </p:nvSpPr>
        <p:spPr>
          <a:xfrm>
            <a:off x="6419780" y="5097087"/>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Obojsmerná zvislá šípka 32">
            <a:extLst>
              <a:ext uri="{FF2B5EF4-FFF2-40B4-BE49-F238E27FC236}">
                <a16:creationId xmlns:a16="http://schemas.microsoft.com/office/drawing/2014/main" id="{1D0D13BB-CE17-3320-42B7-0F1D096CE5C7}"/>
              </a:ext>
            </a:extLst>
          </p:cNvPr>
          <p:cNvSpPr/>
          <p:nvPr/>
        </p:nvSpPr>
        <p:spPr>
          <a:xfrm rot="5400000" flipH="1">
            <a:off x="5508078" y="5062298"/>
            <a:ext cx="126915" cy="122643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Obojsmerná zvislá šípka 33">
            <a:extLst>
              <a:ext uri="{FF2B5EF4-FFF2-40B4-BE49-F238E27FC236}">
                <a16:creationId xmlns:a16="http://schemas.microsoft.com/office/drawing/2014/main" id="{615B8F7B-4873-083F-90B3-EF1BFC7AFF87}"/>
              </a:ext>
            </a:extLst>
          </p:cNvPr>
          <p:cNvSpPr/>
          <p:nvPr/>
        </p:nvSpPr>
        <p:spPr>
          <a:xfrm rot="2351002" flipH="1">
            <a:off x="4944606" y="4551200"/>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Obojsmerná zvislá šípka 34">
            <a:extLst>
              <a:ext uri="{FF2B5EF4-FFF2-40B4-BE49-F238E27FC236}">
                <a16:creationId xmlns:a16="http://schemas.microsoft.com/office/drawing/2014/main" id="{6058416B-1DC0-CD07-D29A-EBB87AB2D5EB}"/>
              </a:ext>
            </a:extLst>
          </p:cNvPr>
          <p:cNvSpPr/>
          <p:nvPr/>
        </p:nvSpPr>
        <p:spPr>
          <a:xfrm rot="19055605" flipH="1">
            <a:off x="6131941" y="4556385"/>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 name="BlokTextu 37">
            <a:extLst>
              <a:ext uri="{FF2B5EF4-FFF2-40B4-BE49-F238E27FC236}">
                <a16:creationId xmlns:a16="http://schemas.microsoft.com/office/drawing/2014/main" id="{9B280A52-68C0-1A73-B717-F4913502785E}"/>
              </a:ext>
            </a:extLst>
          </p:cNvPr>
          <p:cNvSpPr txBox="1"/>
          <p:nvPr/>
        </p:nvSpPr>
        <p:spPr>
          <a:xfrm>
            <a:off x="5092168" y="3172190"/>
            <a:ext cx="1040670" cy="369332"/>
          </a:xfrm>
          <a:prstGeom prst="rect">
            <a:avLst/>
          </a:prstGeom>
          <a:noFill/>
        </p:spPr>
        <p:txBody>
          <a:bodyPr wrap="none" rtlCol="0">
            <a:spAutoFit/>
          </a:bodyPr>
          <a:lstStyle/>
          <a:p>
            <a:r>
              <a:rPr lang="es-ES">
                <a:solidFill>
                  <a:srgbClr val="404040"/>
                </a:solidFill>
              </a:rPr>
              <a:t>Negocios</a:t>
            </a:r>
            <a:endParaRPr lang="sk-SK" dirty="0">
              <a:solidFill>
                <a:srgbClr val="404040"/>
              </a:solidFill>
            </a:endParaRPr>
          </a:p>
        </p:txBody>
      </p:sp>
      <p:sp>
        <p:nvSpPr>
          <p:cNvPr id="39" name="BlokTextu 38">
            <a:extLst>
              <a:ext uri="{FF2B5EF4-FFF2-40B4-BE49-F238E27FC236}">
                <a16:creationId xmlns:a16="http://schemas.microsoft.com/office/drawing/2014/main" id="{107FAD55-91CB-33D2-10F9-7422F7DBFC39}"/>
              </a:ext>
            </a:extLst>
          </p:cNvPr>
          <p:cNvSpPr txBox="1"/>
          <p:nvPr/>
        </p:nvSpPr>
        <p:spPr>
          <a:xfrm>
            <a:off x="7628427" y="5421868"/>
            <a:ext cx="1032655" cy="369332"/>
          </a:xfrm>
          <a:prstGeom prst="rect">
            <a:avLst/>
          </a:prstGeom>
          <a:noFill/>
        </p:spPr>
        <p:txBody>
          <a:bodyPr wrap="none" rtlCol="0">
            <a:spAutoFit/>
          </a:bodyPr>
          <a:lstStyle/>
          <a:p>
            <a:r>
              <a:rPr lang="es-ES">
                <a:solidFill>
                  <a:srgbClr val="404040"/>
                </a:solidFill>
              </a:rPr>
              <a:t>Sociedad</a:t>
            </a:r>
            <a:endParaRPr lang="sk-SK" dirty="0">
              <a:solidFill>
                <a:srgbClr val="404040"/>
              </a:solidFill>
            </a:endParaRPr>
          </a:p>
        </p:txBody>
      </p:sp>
      <p:sp>
        <p:nvSpPr>
          <p:cNvPr id="40" name="BlokTextu 39">
            <a:extLst>
              <a:ext uri="{FF2B5EF4-FFF2-40B4-BE49-F238E27FC236}">
                <a16:creationId xmlns:a16="http://schemas.microsoft.com/office/drawing/2014/main" id="{A556A154-B906-75DB-ACEF-BDBED961D5B4}"/>
              </a:ext>
            </a:extLst>
          </p:cNvPr>
          <p:cNvSpPr txBox="1"/>
          <p:nvPr/>
        </p:nvSpPr>
        <p:spPr>
          <a:xfrm>
            <a:off x="1801293" y="5486453"/>
            <a:ext cx="1688476" cy="369332"/>
          </a:xfrm>
          <a:prstGeom prst="rect">
            <a:avLst/>
          </a:prstGeom>
          <a:noFill/>
        </p:spPr>
        <p:txBody>
          <a:bodyPr wrap="none" rtlCol="0">
            <a:spAutoFit/>
          </a:bodyPr>
          <a:lstStyle/>
          <a:p>
            <a:r>
              <a:rPr lang="en-US">
                <a:solidFill>
                  <a:srgbClr val="404040"/>
                </a:solidFill>
              </a:rPr>
              <a:t>Medioambiente</a:t>
            </a:r>
            <a:endParaRPr lang="en-US" dirty="0">
              <a:solidFill>
                <a:srgbClr val="404040"/>
              </a:solidFill>
            </a:endParaRPr>
          </a:p>
        </p:txBody>
      </p:sp>
      <p:sp>
        <p:nvSpPr>
          <p:cNvPr id="41" name="BlokTextu 40">
            <a:extLst>
              <a:ext uri="{FF2B5EF4-FFF2-40B4-BE49-F238E27FC236}">
                <a16:creationId xmlns:a16="http://schemas.microsoft.com/office/drawing/2014/main" id="{78CA3135-A902-6FDD-9F46-A473D93E59DD}"/>
              </a:ext>
            </a:extLst>
          </p:cNvPr>
          <p:cNvSpPr txBox="1"/>
          <p:nvPr/>
        </p:nvSpPr>
        <p:spPr>
          <a:xfrm>
            <a:off x="4891581" y="5044904"/>
            <a:ext cx="1443793" cy="369332"/>
          </a:xfrm>
          <a:prstGeom prst="rect">
            <a:avLst/>
          </a:prstGeom>
          <a:noFill/>
        </p:spPr>
        <p:txBody>
          <a:bodyPr wrap="none" rtlCol="0">
            <a:spAutoFit/>
          </a:bodyPr>
          <a:lstStyle/>
          <a:p>
            <a:r>
              <a:rPr lang="en-US">
                <a:solidFill>
                  <a:srgbClr val="63A537"/>
                </a:solidFill>
              </a:rPr>
              <a:t>Efecto mútuo</a:t>
            </a:r>
            <a:endParaRPr lang="en-US" dirty="0">
              <a:solidFill>
                <a:srgbClr val="63A537"/>
              </a:solidFill>
            </a:endParaRPr>
          </a:p>
        </p:txBody>
      </p:sp>
    </p:spTree>
    <p:extLst>
      <p:ext uri="{BB962C8B-B14F-4D97-AF65-F5344CB8AC3E}">
        <p14:creationId xmlns:p14="http://schemas.microsoft.com/office/powerpoint/2010/main" val="273133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ok 13" descr="Biely plávajúci glóbus">
            <a:extLst>
              <a:ext uri="{FF2B5EF4-FFF2-40B4-BE49-F238E27FC236}">
                <a16:creationId xmlns:a16="http://schemas.microsoft.com/office/drawing/2014/main" id="{EE1FE92D-365F-2500-20F0-8191BE09CF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r="11841" b="8125"/>
          <a:stretch/>
        </p:blipFill>
        <p:spPr>
          <a:xfrm>
            <a:off x="1097280" y="2237019"/>
            <a:ext cx="4130040" cy="3599901"/>
          </a:xfrm>
          <a:prstGeom prst="rect">
            <a:avLst/>
          </a:prstGeom>
        </p:spPr>
      </p:pic>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n-US" sz="4000" b="1">
                <a:solidFill>
                  <a:srgbClr val="404040"/>
                </a:solidFill>
              </a:rPr>
              <a:t>Enfoque sostenible para las MiPymes</a:t>
            </a:r>
            <a:br>
              <a:rPr lang="en-US" dirty="0">
                <a:solidFill>
                  <a:srgbClr val="404040"/>
                </a:solidFill>
              </a:rPr>
            </a:br>
            <a:r>
              <a:rPr lang="en-US" sz="2800">
                <a:solidFill>
                  <a:srgbClr val="404040"/>
                </a:solidFill>
              </a:rPr>
              <a:t>1.1 </a:t>
            </a:r>
            <a:r>
              <a:rPr lang="es-ES" sz="2800">
                <a:solidFill>
                  <a:srgbClr val="404040"/>
                </a:solidFill>
              </a:rPr>
              <a:t>Sostenibilidad en el contexto de las MiPymes</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4" name="Zástupný objekt pre obsah 3">
            <a:extLst>
              <a:ext uri="{FF2B5EF4-FFF2-40B4-BE49-F238E27FC236}">
                <a16:creationId xmlns:a16="http://schemas.microsoft.com/office/drawing/2014/main" id="{05E9E16C-680D-5043-4C94-78603AB29D7F}"/>
              </a:ext>
            </a:extLst>
          </p:cNvPr>
          <p:cNvSpPr>
            <a:spLocks noGrp="1"/>
          </p:cNvSpPr>
          <p:nvPr>
            <p:ph idx="1"/>
          </p:nvPr>
        </p:nvSpPr>
        <p:spPr>
          <a:xfrm>
            <a:off x="5605275" y="1879396"/>
            <a:ext cx="4705184" cy="1583266"/>
          </a:xfrm>
        </p:spPr>
        <p:txBody>
          <a:bodyPr>
            <a:noAutofit/>
          </a:bodyPr>
          <a:lstStyle/>
          <a:p>
            <a:pPr>
              <a:lnSpc>
                <a:spcPct val="107000"/>
              </a:lnSpc>
              <a:spcAft>
                <a:spcPts val="800"/>
              </a:spcAft>
            </a:pPr>
            <a:r>
              <a:rPr lang="en-US" sz="1800" b="1">
                <a:solidFill>
                  <a:srgbClr val="404040"/>
                </a:solidFill>
                <a:latin typeface="Calibri" panose="020F0502020204030204" pitchFamily="34" charset="0"/>
                <a:cs typeface="Times New Roman" panose="02020603050405020304" pitchFamily="18" charset="0"/>
              </a:rPr>
              <a:t>¿Por qué actuar de forma sostenible?</a:t>
            </a:r>
            <a:endParaRPr lang="sk-SK" sz="1800" b="1" dirty="0">
              <a:solidFill>
                <a:srgbClr val="404040"/>
              </a:solidFill>
            </a:endParaRPr>
          </a:p>
        </p:txBody>
      </p:sp>
      <p:pic>
        <p:nvPicPr>
          <p:cNvPr id="6" name="Grafický objekt 5" descr="Euro obrys">
            <a:extLst>
              <a:ext uri="{FF2B5EF4-FFF2-40B4-BE49-F238E27FC236}">
                <a16:creationId xmlns:a16="http://schemas.microsoft.com/office/drawing/2014/main" id="{41763852-D6A2-9737-01B3-8D013A6D940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1544" y="2638715"/>
            <a:ext cx="657560" cy="657560"/>
          </a:xfrm>
          <a:prstGeom prst="rect">
            <a:avLst/>
          </a:prstGeom>
        </p:spPr>
      </p:pic>
      <p:pic>
        <p:nvPicPr>
          <p:cNvPr id="13" name="Grafický objekt 12" descr="Skupinový úspech obrys">
            <a:extLst>
              <a:ext uri="{FF2B5EF4-FFF2-40B4-BE49-F238E27FC236}">
                <a16:creationId xmlns:a16="http://schemas.microsoft.com/office/drawing/2014/main" id="{CD4D70EE-BB8C-B08A-4DD0-DBC615C456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69928" y="4293772"/>
            <a:ext cx="914400" cy="914400"/>
          </a:xfrm>
          <a:prstGeom prst="rect">
            <a:avLst/>
          </a:prstGeom>
        </p:spPr>
      </p:pic>
      <p:pic>
        <p:nvPicPr>
          <p:cNvPr id="24" name="Grafický objekt 23" descr="Scéna kopca obrys">
            <a:extLst>
              <a:ext uri="{FF2B5EF4-FFF2-40B4-BE49-F238E27FC236}">
                <a16:creationId xmlns:a16="http://schemas.microsoft.com/office/drawing/2014/main" id="{D1FFC847-4D5E-92B4-870F-98CDEEEE661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06927" y="4400462"/>
            <a:ext cx="914400" cy="914400"/>
          </a:xfrm>
          <a:prstGeom prst="rect">
            <a:avLst/>
          </a:prstGeom>
        </p:spPr>
      </p:pic>
      <p:sp>
        <p:nvSpPr>
          <p:cNvPr id="30" name="Ovál 29">
            <a:extLst>
              <a:ext uri="{FF2B5EF4-FFF2-40B4-BE49-F238E27FC236}">
                <a16:creationId xmlns:a16="http://schemas.microsoft.com/office/drawing/2014/main" id="{69C788C4-5C53-3A73-8088-AEECA20E6615}"/>
              </a:ext>
            </a:extLst>
          </p:cNvPr>
          <p:cNvSpPr/>
          <p:nvPr/>
        </p:nvSpPr>
        <p:spPr>
          <a:xfrm>
            <a:off x="1459804" y="4284263"/>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Ovál 30">
            <a:extLst>
              <a:ext uri="{FF2B5EF4-FFF2-40B4-BE49-F238E27FC236}">
                <a16:creationId xmlns:a16="http://schemas.microsoft.com/office/drawing/2014/main" id="{0523B762-AFA2-A447-CD67-482393C90C6D}"/>
              </a:ext>
            </a:extLst>
          </p:cNvPr>
          <p:cNvSpPr/>
          <p:nvPr/>
        </p:nvSpPr>
        <p:spPr>
          <a:xfrm>
            <a:off x="2518774" y="2430827"/>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Ovál 31">
            <a:extLst>
              <a:ext uri="{FF2B5EF4-FFF2-40B4-BE49-F238E27FC236}">
                <a16:creationId xmlns:a16="http://schemas.microsoft.com/office/drawing/2014/main" id="{1D61A89A-CD82-01EA-2D1D-213B8F58E3C0}"/>
              </a:ext>
            </a:extLst>
          </p:cNvPr>
          <p:cNvSpPr/>
          <p:nvPr/>
        </p:nvSpPr>
        <p:spPr>
          <a:xfrm>
            <a:off x="3720976" y="4176940"/>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Obojsmerná zvislá šípka 33">
            <a:extLst>
              <a:ext uri="{FF2B5EF4-FFF2-40B4-BE49-F238E27FC236}">
                <a16:creationId xmlns:a16="http://schemas.microsoft.com/office/drawing/2014/main" id="{615B8F7B-4873-083F-90B3-EF1BFC7AFF87}"/>
              </a:ext>
            </a:extLst>
          </p:cNvPr>
          <p:cNvSpPr/>
          <p:nvPr/>
        </p:nvSpPr>
        <p:spPr>
          <a:xfrm rot="2351002" flipH="1">
            <a:off x="2465961" y="3431793"/>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Obojsmerná zvislá šípka 34">
            <a:extLst>
              <a:ext uri="{FF2B5EF4-FFF2-40B4-BE49-F238E27FC236}">
                <a16:creationId xmlns:a16="http://schemas.microsoft.com/office/drawing/2014/main" id="{6058416B-1DC0-CD07-D29A-EBB87AB2D5EB}"/>
              </a:ext>
            </a:extLst>
          </p:cNvPr>
          <p:cNvSpPr/>
          <p:nvPr/>
        </p:nvSpPr>
        <p:spPr>
          <a:xfrm rot="19055605" flipH="1">
            <a:off x="3684077" y="3431776"/>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bojsmerná zvislá šípka 14">
            <a:extLst>
              <a:ext uri="{FF2B5EF4-FFF2-40B4-BE49-F238E27FC236}">
                <a16:creationId xmlns:a16="http://schemas.microsoft.com/office/drawing/2014/main" id="{1671DD3B-A9CE-82F2-8BE7-AB9F039C3CC0}"/>
              </a:ext>
            </a:extLst>
          </p:cNvPr>
          <p:cNvSpPr/>
          <p:nvPr/>
        </p:nvSpPr>
        <p:spPr>
          <a:xfrm rot="5400000" flipH="1">
            <a:off x="3133401" y="4428101"/>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9" name="Grafický objekt 18" descr="Naklonené váhy obrys">
            <a:extLst>
              <a:ext uri="{FF2B5EF4-FFF2-40B4-BE49-F238E27FC236}">
                <a16:creationId xmlns:a16="http://schemas.microsoft.com/office/drawing/2014/main" id="{94EC750C-50FA-0B1C-C252-15A81C32A8E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358" y="3828607"/>
            <a:ext cx="690314" cy="690314"/>
          </a:xfrm>
          <a:prstGeom prst="rect">
            <a:avLst/>
          </a:prstGeom>
        </p:spPr>
      </p:pic>
      <p:sp>
        <p:nvSpPr>
          <p:cNvPr id="20" name="BlokTextu 19">
            <a:extLst>
              <a:ext uri="{FF2B5EF4-FFF2-40B4-BE49-F238E27FC236}">
                <a16:creationId xmlns:a16="http://schemas.microsoft.com/office/drawing/2014/main" id="{CC9FD28E-350F-F482-7E67-8820DEFC7909}"/>
              </a:ext>
            </a:extLst>
          </p:cNvPr>
          <p:cNvSpPr txBox="1"/>
          <p:nvPr/>
        </p:nvSpPr>
        <p:spPr>
          <a:xfrm>
            <a:off x="5325866" y="2237019"/>
            <a:ext cx="6339464" cy="3489160"/>
          </a:xfrm>
          <a:prstGeom prst="rect">
            <a:avLst/>
          </a:prstGeom>
          <a:noFill/>
        </p:spPr>
        <p:txBody>
          <a:bodyPr wrap="square" rtlCol="0">
            <a:spAutoFit/>
          </a:bodyPr>
          <a:lstStyle/>
          <a:p>
            <a:pPr marL="342900" lvl="0" indent="-342900" algn="just">
              <a:lnSpc>
                <a:spcPct val="107000"/>
              </a:lnSpc>
              <a:spcAft>
                <a:spcPts val="800"/>
              </a:spcAft>
              <a:buFont typeface="Arial" panose="020B0604020202020204" pitchFamily="34" charset="0"/>
              <a:buChar char="•"/>
              <a:tabLst>
                <a:tab pos="457200" algn="l"/>
              </a:tabLst>
            </a:pPr>
            <a:r>
              <a:rPr lang="sk-SK" sz="1400">
                <a:effectLst/>
                <a:latin typeface="Calibri" panose="020F0502020204030204" pitchFamily="34" charset="0"/>
                <a:ea typeface="Calibri" panose="020F0502020204030204" pitchFamily="34" charset="0"/>
                <a:cs typeface="Calibri" panose="020F0502020204030204" pitchFamily="34" charset="0"/>
              </a:rPr>
              <a:t>El comportamiento empresarial irresponsable provoca muchas desigualdades, como la degradación del medio ambiente o la injusticia social.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sk-SK" sz="1400">
                <a:effectLst/>
                <a:latin typeface="Calibri" panose="020F0502020204030204" pitchFamily="34" charset="0"/>
                <a:ea typeface="Calibri" panose="020F0502020204030204" pitchFamily="34" charset="0"/>
                <a:cs typeface="Calibri" panose="020F0502020204030204" pitchFamily="34" charset="0"/>
              </a:rPr>
              <a:t>Las consecuencias del aumento de la población mundial, las amenazas del cambio climático y la disminución de los recursos naturales son evidentes y no pueden ignorarse.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sk-SK" sz="1400">
                <a:effectLst/>
                <a:latin typeface="Calibri" panose="020F0502020204030204" pitchFamily="34" charset="0"/>
                <a:ea typeface="Calibri" panose="020F0502020204030204" pitchFamily="34" charset="0"/>
                <a:cs typeface="Calibri" panose="020F0502020204030204" pitchFamily="34" charset="0"/>
              </a:rPr>
              <a:t>El objetivo de ser sostenible es tener un impacto positivo en al menos un ámbito (medio ambiente y sociedad) que debe incorporarse a la visión y estrategia únicas de la empresa.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400">
                <a:effectLst/>
                <a:latin typeface="Calibri" panose="020F0502020204030204" pitchFamily="34" charset="0"/>
                <a:ea typeface="Calibri" panose="020F0502020204030204" pitchFamily="34" charset="0"/>
                <a:cs typeface="Calibri" panose="020F0502020204030204" pitchFamily="34" charset="0"/>
              </a:rPr>
              <a:t>Considerar cualquier objetivo y estrategia sostenibles en la actividad de una empresa exige percibir su impacto en la triple cuenta de resultados: beneficios, personas y planeta.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s-ES" sz="1400">
                <a:effectLst/>
                <a:latin typeface="Calibri" panose="020F0502020204030204" pitchFamily="34" charset="0"/>
                <a:ea typeface="Calibri" panose="020F0502020204030204" pitchFamily="34" charset="0"/>
                <a:cs typeface="Calibri" panose="020F0502020204030204" pitchFamily="34" charset="0"/>
              </a:rPr>
              <a:t>No todas las llamadas "soluciones verdes" son realmente "verdes" y no todas las medidas sostenibles son necesariamente costosas.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672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n-US" sz="4000" b="1">
                <a:solidFill>
                  <a:srgbClr val="404040"/>
                </a:solidFill>
              </a:rPr>
              <a:t>Enfoque sostenible para las MiPymes</a:t>
            </a:r>
            <a:br>
              <a:rPr lang="en-US" dirty="0">
                <a:solidFill>
                  <a:srgbClr val="404040"/>
                </a:solidFill>
              </a:rPr>
            </a:br>
            <a:r>
              <a:rPr lang="en-US" sz="2800">
                <a:solidFill>
                  <a:srgbClr val="404040"/>
                </a:solidFill>
              </a:rPr>
              <a:t>1.1 </a:t>
            </a:r>
            <a:r>
              <a:rPr lang="es-ES" sz="2800">
                <a:solidFill>
                  <a:srgbClr val="404040"/>
                </a:solidFill>
              </a:rPr>
              <a:t>Sostenibilidad en el contexto de las MiPymes</a:t>
            </a:r>
            <a:endParaRPr lang="en-US" sz="2800" dirty="0">
              <a:solidFill>
                <a:srgbClr val="404040"/>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s-ES" sz="1200">
                <a:solidFill>
                  <a:schemeClr val="bg1"/>
                </a:solidFill>
                <a:latin typeface="system-ui"/>
              </a:rPr>
              <a:t>El apoyo de la Comisión Europea a la elaboración de esta publicación no constituye una aprobación de su contenido, que refleja únicamente las opiniones de los autores, y la Comisión no se hace responsable del uso que pueda hacerse de la información aquí contenida.</a:t>
            </a:r>
            <a:endParaRPr lang="en-GB" sz="1200">
              <a:solidFill>
                <a:schemeClr val="bg1"/>
              </a:solidFill>
              <a:latin typeface="system-ui"/>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4" name="Zástupný objekt pre obsah 3">
            <a:extLst>
              <a:ext uri="{FF2B5EF4-FFF2-40B4-BE49-F238E27FC236}">
                <a16:creationId xmlns:a16="http://schemas.microsoft.com/office/drawing/2014/main" id="{05E9E16C-680D-5043-4C94-78603AB29D7F}"/>
              </a:ext>
            </a:extLst>
          </p:cNvPr>
          <p:cNvSpPr>
            <a:spLocks noGrp="1"/>
          </p:cNvSpPr>
          <p:nvPr>
            <p:ph idx="1"/>
          </p:nvPr>
        </p:nvSpPr>
        <p:spPr>
          <a:xfrm>
            <a:off x="1097280" y="1784971"/>
            <a:ext cx="4705184" cy="1583266"/>
          </a:xfrm>
        </p:spPr>
        <p:txBody>
          <a:bodyPr>
            <a:noAutofit/>
          </a:bodyPr>
          <a:lstStyle/>
          <a:p>
            <a:pPr>
              <a:lnSpc>
                <a:spcPct val="107000"/>
              </a:lnSpc>
              <a:spcAft>
                <a:spcPts val="800"/>
              </a:spcAft>
            </a:pPr>
            <a:r>
              <a:rPr lang="en-US" sz="1800" b="1">
                <a:solidFill>
                  <a:srgbClr val="404040"/>
                </a:solidFill>
                <a:latin typeface="Calibri" panose="020F0502020204030204" pitchFamily="34" charset="0"/>
                <a:cs typeface="Times New Roman" panose="02020603050405020304" pitchFamily="18" charset="0"/>
              </a:rPr>
              <a:t>¿Por qué actuar de forma sostenible?</a:t>
            </a:r>
            <a:endParaRPr lang="sk-SK" sz="1800" b="1" dirty="0">
              <a:solidFill>
                <a:srgbClr val="404040"/>
              </a:solidFill>
            </a:endParaRPr>
          </a:p>
        </p:txBody>
      </p:sp>
      <p:sp>
        <p:nvSpPr>
          <p:cNvPr id="20" name="BlokTextu 19">
            <a:extLst>
              <a:ext uri="{FF2B5EF4-FFF2-40B4-BE49-F238E27FC236}">
                <a16:creationId xmlns:a16="http://schemas.microsoft.com/office/drawing/2014/main" id="{CC9FD28E-350F-F482-7E67-8820DEFC7909}"/>
              </a:ext>
            </a:extLst>
          </p:cNvPr>
          <p:cNvSpPr txBox="1"/>
          <p:nvPr/>
        </p:nvSpPr>
        <p:spPr>
          <a:xfrm>
            <a:off x="1088120" y="2189467"/>
            <a:ext cx="10058400" cy="923330"/>
          </a:xfrm>
          <a:prstGeom prst="rect">
            <a:avLst/>
          </a:prstGeom>
          <a:noFill/>
        </p:spPr>
        <p:txBody>
          <a:bodyPr wrap="square" rtlCol="0">
            <a:spAutoFit/>
          </a:bodyPr>
          <a:lstStyle/>
          <a:p>
            <a:pPr algn="just"/>
            <a:r>
              <a:rPr lang="es-ES" sz="1800">
                <a:effectLst/>
                <a:latin typeface="Calibri" panose="020F0502020204030204" pitchFamily="34" charset="0"/>
                <a:ea typeface="Calibri" panose="020F0502020204030204" pitchFamily="34" charset="0"/>
              </a:rPr>
              <a:t>La Tierra no produce recursos naturales ilimitados. Al contrario, vivimos en un mundo truncado de recursos llamados límites planetarios que deben respetarse para evitar consecuencias medioambientales, sociales y económicas</a:t>
            </a:r>
            <a:r>
              <a:rPr lang="en-US">
                <a:solidFill>
                  <a:srgbClr val="404040"/>
                </a:solidFill>
              </a:rPr>
              <a:t>.</a:t>
            </a:r>
            <a:endParaRPr lang="en-US" dirty="0">
              <a:solidFill>
                <a:srgbClr val="404040"/>
              </a:solidFill>
            </a:endParaRPr>
          </a:p>
        </p:txBody>
      </p:sp>
      <p:pic>
        <p:nvPicPr>
          <p:cNvPr id="5" name="Obrázok 4" descr="Obrázok, na ktorom je text&#10;&#10;Automaticky generovaný popis">
            <a:extLst>
              <a:ext uri="{FF2B5EF4-FFF2-40B4-BE49-F238E27FC236}">
                <a16:creationId xmlns:a16="http://schemas.microsoft.com/office/drawing/2014/main" id="{9D7FD149-82B2-5A18-CB9B-7A5825596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408" y="3115024"/>
            <a:ext cx="2590112" cy="2590112"/>
          </a:xfrm>
          <a:prstGeom prst="rect">
            <a:avLst/>
          </a:prstGeom>
        </p:spPr>
      </p:pic>
      <p:cxnSp>
        <p:nvCxnSpPr>
          <p:cNvPr id="11" name="Rovná spojovacia šípka 10">
            <a:extLst>
              <a:ext uri="{FF2B5EF4-FFF2-40B4-BE49-F238E27FC236}">
                <a16:creationId xmlns:a16="http://schemas.microsoft.com/office/drawing/2014/main" id="{0C7027C0-B2D4-739F-E809-6E30F153EBB9}"/>
              </a:ext>
            </a:extLst>
          </p:cNvPr>
          <p:cNvCxnSpPr>
            <a:cxnSpLocks/>
          </p:cNvCxnSpPr>
          <p:nvPr/>
        </p:nvCxnSpPr>
        <p:spPr>
          <a:xfrm>
            <a:off x="5802464" y="4349783"/>
            <a:ext cx="1381552" cy="1460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a:extLst>
              <a:ext uri="{FF2B5EF4-FFF2-40B4-BE49-F238E27FC236}">
                <a16:creationId xmlns:a16="http://schemas.microsoft.com/office/drawing/2014/main" id="{15D5A7BC-6454-C6E7-8FB3-02FB32DA1BF6}"/>
              </a:ext>
            </a:extLst>
          </p:cNvPr>
          <p:cNvCxnSpPr>
            <a:cxnSpLocks/>
          </p:cNvCxnSpPr>
          <p:nvPr/>
        </p:nvCxnSpPr>
        <p:spPr>
          <a:xfrm flipV="1">
            <a:off x="5802464" y="3492247"/>
            <a:ext cx="2529840" cy="857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a:extLst>
              <a:ext uri="{FF2B5EF4-FFF2-40B4-BE49-F238E27FC236}">
                <a16:creationId xmlns:a16="http://schemas.microsoft.com/office/drawing/2014/main" id="{6FD7F337-A533-73E2-2C18-81764DCFACB4}"/>
              </a:ext>
            </a:extLst>
          </p:cNvPr>
          <p:cNvCxnSpPr>
            <a:cxnSpLocks/>
          </p:cNvCxnSpPr>
          <p:nvPr/>
        </p:nvCxnSpPr>
        <p:spPr>
          <a:xfrm flipH="1" flipV="1">
            <a:off x="3737616" y="3387420"/>
            <a:ext cx="2064848" cy="94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riama spojnica 24">
            <a:extLst>
              <a:ext uri="{FF2B5EF4-FFF2-40B4-BE49-F238E27FC236}">
                <a16:creationId xmlns:a16="http://schemas.microsoft.com/office/drawing/2014/main" id="{0BE71B4B-A4A0-639E-B123-139357C5614D}"/>
              </a:ext>
            </a:extLst>
          </p:cNvPr>
          <p:cNvCxnSpPr>
            <a:cxnSpLocks/>
          </p:cNvCxnSpPr>
          <p:nvPr/>
        </p:nvCxnSpPr>
        <p:spPr>
          <a:xfrm flipH="1">
            <a:off x="4081549" y="4337059"/>
            <a:ext cx="1720915" cy="510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riama spojnica 26">
            <a:extLst>
              <a:ext uri="{FF2B5EF4-FFF2-40B4-BE49-F238E27FC236}">
                <a16:creationId xmlns:a16="http://schemas.microsoft.com/office/drawing/2014/main" id="{C3C696C6-128A-CE11-5B15-534297AAF1E9}"/>
              </a:ext>
            </a:extLst>
          </p:cNvPr>
          <p:cNvCxnSpPr>
            <a:cxnSpLocks/>
          </p:cNvCxnSpPr>
          <p:nvPr/>
        </p:nvCxnSpPr>
        <p:spPr>
          <a:xfrm flipH="1">
            <a:off x="4846320" y="4341625"/>
            <a:ext cx="956144" cy="1537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Priama spojnica 32">
            <a:extLst>
              <a:ext uri="{FF2B5EF4-FFF2-40B4-BE49-F238E27FC236}">
                <a16:creationId xmlns:a16="http://schemas.microsoft.com/office/drawing/2014/main" id="{73CA672C-B803-E10A-537D-FF3425275218}"/>
              </a:ext>
            </a:extLst>
          </p:cNvPr>
          <p:cNvCxnSpPr>
            <a:cxnSpLocks/>
          </p:cNvCxnSpPr>
          <p:nvPr/>
        </p:nvCxnSpPr>
        <p:spPr>
          <a:xfrm flipV="1">
            <a:off x="5802464" y="3068833"/>
            <a:ext cx="769792" cy="1268226"/>
          </a:xfrm>
          <a:prstGeom prst="line">
            <a:avLst/>
          </a:prstGeom>
        </p:spPr>
        <p:style>
          <a:lnRef idx="1">
            <a:schemeClr val="accent1"/>
          </a:lnRef>
          <a:fillRef idx="0">
            <a:schemeClr val="accent1"/>
          </a:fillRef>
          <a:effectRef idx="0">
            <a:schemeClr val="accent1"/>
          </a:effectRef>
          <a:fontRef idx="minor">
            <a:schemeClr val="tx1"/>
          </a:fontRef>
        </p:style>
      </p:cxnSp>
      <p:sp>
        <p:nvSpPr>
          <p:cNvPr id="39" name="Oblúk 38">
            <a:extLst>
              <a:ext uri="{FF2B5EF4-FFF2-40B4-BE49-F238E27FC236}">
                <a16:creationId xmlns:a16="http://schemas.microsoft.com/office/drawing/2014/main" id="{E0321393-5433-7894-7B71-E3BA2A5A5E7F}"/>
              </a:ext>
            </a:extLst>
          </p:cNvPr>
          <p:cNvSpPr/>
          <p:nvPr/>
        </p:nvSpPr>
        <p:spPr>
          <a:xfrm rot="13845505">
            <a:off x="4114467" y="3611517"/>
            <a:ext cx="1555144" cy="138829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40" name="Oblúk 39">
            <a:extLst>
              <a:ext uri="{FF2B5EF4-FFF2-40B4-BE49-F238E27FC236}">
                <a16:creationId xmlns:a16="http://schemas.microsoft.com/office/drawing/2014/main" id="{D571ED64-B9D5-5E4F-D802-508186BEF010}"/>
              </a:ext>
            </a:extLst>
          </p:cNvPr>
          <p:cNvSpPr/>
          <p:nvPr/>
        </p:nvSpPr>
        <p:spPr>
          <a:xfrm rot="3989182">
            <a:off x="4951351" y="2912278"/>
            <a:ext cx="2997280" cy="271643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41" name="BlokTextu 40">
            <a:extLst>
              <a:ext uri="{FF2B5EF4-FFF2-40B4-BE49-F238E27FC236}">
                <a16:creationId xmlns:a16="http://schemas.microsoft.com/office/drawing/2014/main" id="{FD8A2684-CD9F-8C2F-6D02-200D09EE7410}"/>
              </a:ext>
            </a:extLst>
          </p:cNvPr>
          <p:cNvSpPr txBox="1"/>
          <p:nvPr/>
        </p:nvSpPr>
        <p:spPr>
          <a:xfrm>
            <a:off x="2700231" y="5887850"/>
            <a:ext cx="6358985" cy="369332"/>
          </a:xfrm>
          <a:prstGeom prst="rect">
            <a:avLst/>
          </a:prstGeom>
          <a:noFill/>
        </p:spPr>
        <p:txBody>
          <a:bodyPr wrap="none" rtlCol="0">
            <a:spAutoFit/>
          </a:bodyPr>
          <a:lstStyle/>
          <a:p>
            <a:r>
              <a:rPr lang="en-US">
                <a:solidFill>
                  <a:srgbClr val="63A537"/>
                </a:solidFill>
                <a:hlinkClick r:id="rId5">
                  <a:extLst>
                    <a:ext uri="{A12FA001-AC4F-418D-AE19-62706E023703}">
                      <ahyp:hlinkClr xmlns:ahyp="http://schemas.microsoft.com/office/drawing/2018/hyperlinkcolor" val="tx"/>
                    </a:ext>
                  </a:extLst>
                </a:hlinkClick>
              </a:rPr>
              <a:t>Mira el vídeo sobre los límite planetarios y su estado actual aquí</a:t>
            </a:r>
            <a:r>
              <a:rPr lang="en-US">
                <a:solidFill>
                  <a:srgbClr val="63A537"/>
                </a:solidFill>
              </a:rPr>
              <a:t>.</a:t>
            </a:r>
            <a:endParaRPr lang="en-US" dirty="0">
              <a:solidFill>
                <a:srgbClr val="63A537"/>
              </a:solidFill>
            </a:endParaRPr>
          </a:p>
        </p:txBody>
      </p:sp>
    </p:spTree>
    <p:extLst>
      <p:ext uri="{BB962C8B-B14F-4D97-AF65-F5344CB8AC3E}">
        <p14:creationId xmlns:p14="http://schemas.microsoft.com/office/powerpoint/2010/main" val="870859737"/>
      </p:ext>
    </p:extLst>
  </p:cSld>
  <p:clrMapOvr>
    <a:masterClrMapping/>
  </p:clrMapOvr>
</p:sld>
</file>

<file path=ppt/theme/theme1.xml><?xml version="1.0" encoding="utf-8"?>
<a:theme xmlns:a="http://schemas.openxmlformats.org/drawingml/2006/main" name="Retrospektíva">
  <a:themeElements>
    <a:clrScheme name="Retrospektív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tí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0</TotalTime>
  <Words>6934</Words>
  <Application>Microsoft Office PowerPoint</Application>
  <PresentationFormat>Panorámica</PresentationFormat>
  <Paragraphs>391</Paragraphs>
  <Slides>40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40</vt:i4>
      </vt:variant>
    </vt:vector>
  </HeadingPairs>
  <TitlesOfParts>
    <vt:vector size="51" baseType="lpstr">
      <vt:lpstr>Bower</vt:lpstr>
      <vt:lpstr>system-ui</vt:lpstr>
      <vt:lpstr>Arial</vt:lpstr>
      <vt:lpstr>Calibri</vt:lpstr>
      <vt:lpstr>Calibri Light</vt:lpstr>
      <vt:lpstr>Courier New</vt:lpstr>
      <vt:lpstr>Segoe UI</vt:lpstr>
      <vt:lpstr>Symbol</vt:lpstr>
      <vt:lpstr>Times New Roman</vt:lpstr>
      <vt:lpstr>Wingdings</vt:lpstr>
      <vt:lpstr>Retrospektíva</vt:lpstr>
      <vt:lpstr>Emprendimiento social, ecológico y sostenible</vt:lpstr>
      <vt:lpstr>Objetivos</vt:lpstr>
      <vt:lpstr>Índice</vt:lpstr>
      <vt:lpstr>Unidad 1:  Enfoque sostenible para las MiPymes</vt:lpstr>
      <vt:lpstr>Enfoque sostenible para las MiPymes</vt:lpstr>
      <vt:lpstr>Enfoque sostenible para las MiPymes</vt:lpstr>
      <vt:lpstr>Enfoque sostenible para las MiPymes 1.1 Sostenibilidad en el contexto de las MiPymes</vt:lpstr>
      <vt:lpstr>Enfoque sostenible para las MiPymes 1.1 Sostenibilidad en el contexto de las MiPymes</vt:lpstr>
      <vt:lpstr>Enfoque sostenible para las MiPymes 1.1 Sostenibilidad en el contexto de las MiPymes</vt:lpstr>
      <vt:lpstr>Enfoque sostenible para las MiPymes 1.2 Implicaciones operativas para las MiPymes</vt:lpstr>
      <vt:lpstr>Enfoque sostenible para las MiPymes 1.2 Implicaciones operativas para las MiPymes</vt:lpstr>
      <vt:lpstr>Enfoque sostenible para las MiPymes 1.2 Implicaciones operativas para las MiPymes</vt:lpstr>
      <vt:lpstr>Enfoque sostenible para las MiPymes 1.2 Implicaciones operativas para las MiPymes</vt:lpstr>
      <vt:lpstr>Enfoque sostenible para las MiPymes 1.2 Implicaciones operativas para las MiPymes</vt:lpstr>
      <vt:lpstr>Presentación de PowerPoint</vt:lpstr>
      <vt:lpstr>Fundamentos del emprendimiento social</vt:lpstr>
      <vt:lpstr>Fundamentos del emprendimiento social 2.1 ¿En qué se diferencia el emprendimiento social?</vt:lpstr>
      <vt:lpstr>Fundamentos del emprendimiento social 2.1 ¿En qué se diferencia el emprendimiento social?</vt:lpstr>
      <vt:lpstr>Fundamentos del emprendimiento social 2.1 ¿En qué se diferencia el emprendimiento social?</vt:lpstr>
      <vt:lpstr>Fundamentos del emprendimiento social 2.2 Emprendimiento social vs. Responsabilidad Social Corporativa (RSC)</vt:lpstr>
      <vt:lpstr>Fundamentos del emprendimiento social 2.3 Misión social en las MiPymes</vt:lpstr>
      <vt:lpstr>Unidad 3:  Emprendimiento verde</vt:lpstr>
      <vt:lpstr>Emprendimiento verde 3.1 Qué es el emprendimiento verde y sus principios</vt:lpstr>
      <vt:lpstr>Emprendimiento verde 3.1 Qué es el emprendimiento verde y sus principios</vt:lpstr>
      <vt:lpstr>Emprendimiento verde 3.2 Cómo aprovechar el potencial del emprendimiento ecológico</vt:lpstr>
      <vt:lpstr>Presentación de PowerPoint</vt:lpstr>
      <vt:lpstr>Emprendimiento verde 3.2 Cómo aprovechar el potencial del emprendimiento ecológico</vt:lpstr>
      <vt:lpstr>Emprendimiento verde 3.2 Cómo aprovechar el potencial del emprendimiento ecológico</vt:lpstr>
      <vt:lpstr>Emprendimiento verde 3.2 Cómo aprovechar el potencial del emprendimiento ecológico</vt:lpstr>
      <vt:lpstr>Emprendimiento verde 3.2 Cómo aprovechar el potencial del emprendimiento ecológico</vt:lpstr>
      <vt:lpstr>Emprendimiento verde 3.2 Cómo aprovechar el potencial del emprendimiento ecológico</vt:lpstr>
      <vt:lpstr>Emprendimiento verde 3.2 Cómo aprovechar el potencial del emprendimiento ecológico</vt:lpstr>
      <vt:lpstr>Emprendimiento verde 3.2 Cómo aprovechar el potencial del emprendimiento ecológico</vt:lpstr>
      <vt:lpstr> Emprendimiento verde 3.3 Consejos y herramientas para que tu negocio sea más “verde”</vt:lpstr>
      <vt:lpstr>Resumen</vt:lpstr>
      <vt:lpstr>Test de autoevaluación</vt:lpstr>
      <vt:lpstr>Test de autoevaluación: soluciones</vt:lpstr>
      <vt:lpstr>Test de autoevaluación</vt:lpstr>
      <vt:lpstr>Test de autoevaluación: soluciones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result title/ presentation title</dc:title>
  <dc:creator>gavalcova</dc:creator>
  <cp:lastModifiedBy>Miriam Internet Web Solutions</cp:lastModifiedBy>
  <cp:revision>444</cp:revision>
  <cp:lastPrinted>2022-11-09T07:13:22Z</cp:lastPrinted>
  <dcterms:created xsi:type="dcterms:W3CDTF">2021-11-14T20:46:17Z</dcterms:created>
  <dcterms:modified xsi:type="dcterms:W3CDTF">2023-02-09T10:27:14Z</dcterms:modified>
</cp:coreProperties>
</file>