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260" r:id="rId4"/>
    <p:sldId id="272" r:id="rId5"/>
    <p:sldId id="257" r:id="rId6"/>
    <p:sldId id="271" r:id="rId7"/>
    <p:sldId id="262" r:id="rId8"/>
    <p:sldId id="276" r:id="rId9"/>
    <p:sldId id="277" r:id="rId10"/>
    <p:sldId id="263" r:id="rId11"/>
    <p:sldId id="278" r:id="rId12"/>
    <p:sldId id="279" r:id="rId13"/>
    <p:sldId id="283" r:id="rId14"/>
    <p:sldId id="280" r:id="rId15"/>
    <p:sldId id="285" r:id="rId16"/>
    <p:sldId id="286" r:id="rId17"/>
    <p:sldId id="281" r:id="rId18"/>
    <p:sldId id="287" r:id="rId19"/>
    <p:sldId id="266" r:id="rId20"/>
    <p:sldId id="268" r:id="rId21"/>
    <p:sldId id="269" r:id="rId22"/>
    <p:sldId id="26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0923D7-C7B6-A1B8-47A2-B0856CDAFC89}" name="Hana Palušková" initials="HP" userId="bd7e3989570f8b8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46" autoAdjust="0"/>
    <p:restoredTop sz="94660"/>
  </p:normalViewPr>
  <p:slideViewPr>
    <p:cSldViewPr snapToGrid="0">
      <p:cViewPr varScale="1">
        <p:scale>
          <a:sx n="91" d="100"/>
          <a:sy n="91" d="100"/>
        </p:scale>
        <p:origin x="27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dgm:spPr/>
      <dgm:t>
        <a:bodyPr/>
        <a:lstStyle/>
        <a:p>
          <a:r>
            <a:rPr lang="en-US" noProof="0"/>
            <a:t>UNIDAD </a:t>
          </a:r>
          <a:r>
            <a:rPr lang="en-US" noProof="0" dirty="0"/>
            <a:t>1</a:t>
          </a:r>
          <a:r>
            <a:rPr lang="en-US" noProof="0"/>
            <a:t>: Digitalización en las MiPymes</a:t>
          </a:r>
          <a:endParaRPr lang="en-US" noProof="0"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1EB7B6C2-3634-4EDE-A16D-DCD926DC57FD}">
      <dgm:prSet phldrT="[Texto]"/>
      <dgm:spPr/>
      <dgm:t>
        <a:bodyPr/>
        <a:lstStyle/>
        <a:p>
          <a:r>
            <a:rPr lang="en-US" noProof="0"/>
            <a:t>Ventajas de la digitalización para las MiPymes</a:t>
          </a:r>
          <a:endParaRPr lang="en-US" noProof="0" dirty="0"/>
        </a:p>
      </dgm:t>
    </dgm:pt>
    <dgm:pt modelId="{C4804868-1FB7-4E89-9585-79F595BCBEF4}" type="parTrans" cxnId="{751D8379-3BAF-4F98-A85F-61542615D940}">
      <dgm:prSet/>
      <dgm:spPr/>
      <dgm:t>
        <a:bodyPr/>
        <a:lstStyle/>
        <a:p>
          <a:endParaRPr lang="es-ES"/>
        </a:p>
      </dgm:t>
    </dgm:pt>
    <dgm:pt modelId="{7087BA06-890E-4340-83C6-C72E1DE962F2}" type="sibTrans" cxnId="{751D8379-3BAF-4F98-A85F-61542615D940}">
      <dgm:prSet/>
      <dgm:spPr/>
      <dgm:t>
        <a:bodyPr/>
        <a:lstStyle/>
        <a:p>
          <a:endParaRPr lang="es-ES"/>
        </a:p>
      </dgm:t>
    </dgm:pt>
    <dgm:pt modelId="{609B7737-2F8B-426B-AF67-1EE3ED08022C}">
      <dgm:prSet phldrT="[Texto]"/>
      <dgm:spPr/>
      <dgm:t>
        <a:bodyPr/>
        <a:lstStyle/>
        <a:p>
          <a:r>
            <a:rPr lang="es-ES"/>
            <a:t>UNIDAD </a:t>
          </a:r>
          <a:r>
            <a:rPr lang="es-ES" dirty="0"/>
            <a:t>2</a:t>
          </a:r>
          <a:r>
            <a:rPr lang="es-ES"/>
            <a:t>: Aprendizaje en línea</a:t>
          </a:r>
          <a:endParaRPr lang="es-ES"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42A9927F-7EEB-49E2-AAE0-BB93F204DC73}">
      <dgm:prSet phldrT="[Texto]"/>
      <dgm:spPr/>
      <dgm:t>
        <a:bodyPr/>
        <a:lstStyle/>
        <a:p>
          <a:r>
            <a:rPr lang="en-US" noProof="0"/>
            <a:t>Herramientas para el trabajo a distancia y la colaboración virtual</a:t>
          </a:r>
          <a:endParaRPr lang="en-US" noProof="0" dirty="0"/>
        </a:p>
      </dgm:t>
    </dgm:pt>
    <dgm:pt modelId="{5DB0D6A3-46B0-4811-A8CA-83424F54EA2C}" type="parTrans" cxnId="{F06D23CE-DC23-4FAC-BB37-755864DD5239}">
      <dgm:prSet/>
      <dgm:spPr/>
      <dgm:t>
        <a:bodyPr/>
        <a:lstStyle/>
        <a:p>
          <a:endParaRPr lang="es-ES"/>
        </a:p>
      </dgm:t>
    </dgm:pt>
    <dgm:pt modelId="{4F51661B-22E6-4157-ABC3-8828C1279766}" type="sibTrans" cxnId="{F06D23CE-DC23-4FAC-BB37-755864DD5239}">
      <dgm:prSet/>
      <dgm:spPr/>
      <dgm:t>
        <a:bodyPr/>
        <a:lstStyle/>
        <a:p>
          <a:endParaRPr lang="es-ES"/>
        </a:p>
      </dgm:t>
    </dgm:pt>
    <dgm:pt modelId="{28B0D80A-25A5-49ED-A3CA-2E7923211341}">
      <dgm:prSet phldrT="[Texto]"/>
      <dgm:spPr/>
      <dgm:t>
        <a:bodyPr/>
        <a:lstStyle/>
        <a:p>
          <a:r>
            <a:rPr lang="es-ES" noProof="0"/>
            <a:t>Canales de comunicación digital para las MiPymes</a:t>
          </a:r>
          <a:endParaRPr lang="en-US" noProof="0" dirty="0"/>
        </a:p>
      </dgm:t>
    </dgm:pt>
    <dgm:pt modelId="{2EE8811C-4C62-445F-9577-305EB8E1C312}" type="sibTrans" cxnId="{0815BAD7-37F4-4D6C-9249-1E997205664C}">
      <dgm:prSet/>
      <dgm:spPr/>
      <dgm:t>
        <a:bodyPr/>
        <a:lstStyle/>
        <a:p>
          <a:endParaRPr lang="es-ES"/>
        </a:p>
      </dgm:t>
    </dgm:pt>
    <dgm:pt modelId="{4978D4BF-FC7B-4F2B-A3D5-CC55735CBAF0}" type="parTrans" cxnId="{0815BAD7-37F4-4D6C-9249-1E997205664C}">
      <dgm:prSet/>
      <dgm:spPr/>
      <dgm:t>
        <a:bodyPr/>
        <a:lstStyle/>
        <a:p>
          <a:endParaRPr lang="es-ES"/>
        </a:p>
      </dgm:t>
    </dgm:pt>
    <dgm:pt modelId="{58257C1E-EB1A-424E-8E19-FDE90475950F}">
      <dgm:prSet phldrT="[Texto]"/>
      <dgm:spPr/>
      <dgm:t>
        <a:bodyPr/>
        <a:lstStyle/>
        <a:p>
          <a:r>
            <a:rPr lang="es-ES"/>
            <a:t>Plataformas para el aprendizaje en línea</a:t>
          </a:r>
          <a:endParaRPr lang="es-ES" dirty="0"/>
        </a:p>
      </dgm:t>
    </dgm:pt>
    <dgm:pt modelId="{551F6A6B-D789-4A72-8BC1-DAF864AF8315}" type="parTrans" cxnId="{4ABA9478-BBD9-4DD6-AADC-CF850224EA09}">
      <dgm:prSet/>
      <dgm:spPr/>
      <dgm:t>
        <a:bodyPr/>
        <a:lstStyle/>
        <a:p>
          <a:endParaRPr lang="es-ES"/>
        </a:p>
      </dgm:t>
    </dgm:pt>
    <dgm:pt modelId="{6553A303-72A8-4AF7-91E8-23E47E0C15E0}" type="sibTrans" cxnId="{4ABA9478-BBD9-4DD6-AADC-CF850224EA09}">
      <dgm:prSet/>
      <dgm:spPr/>
      <dgm:t>
        <a:bodyPr/>
        <a:lstStyle/>
        <a:p>
          <a:endParaRPr lang="es-ES"/>
        </a:p>
      </dgm:t>
    </dgm:pt>
    <dgm:pt modelId="{A6BA572E-E5C0-4EEE-90CE-31877E0F0790}">
      <dgm:prSet phldrT="[Texto]"/>
      <dgm:spPr/>
      <dgm:t>
        <a:bodyPr/>
        <a:lstStyle/>
        <a:p>
          <a:r>
            <a:rPr lang="es-ES"/>
            <a:t>Recomendaciones de cursos </a:t>
          </a:r>
          <a:r>
            <a:rPr lang="es-ES" i="1"/>
            <a:t>online</a:t>
          </a:r>
          <a:r>
            <a:rPr lang="es-ES"/>
            <a:t> para las MiPymes</a:t>
          </a:r>
          <a:endParaRPr lang="es-ES" dirty="0"/>
        </a:p>
      </dgm:t>
    </dgm:pt>
    <dgm:pt modelId="{288CA62C-7E68-441B-BF77-1ACBD0260079}" type="parTrans" cxnId="{8DF58874-90BD-40B0-9B30-7FDE6ACFD19F}">
      <dgm:prSet/>
      <dgm:spPr/>
      <dgm:t>
        <a:bodyPr/>
        <a:lstStyle/>
        <a:p>
          <a:endParaRPr lang="es-ES"/>
        </a:p>
      </dgm:t>
    </dgm:pt>
    <dgm:pt modelId="{7FC9B69B-175E-4E9B-A1E3-4807EA68850B}" type="sibTrans" cxnId="{8DF58874-90BD-40B0-9B30-7FDE6ACFD19F}">
      <dgm:prSet/>
      <dgm:spPr/>
      <dgm:t>
        <a:bodyPr/>
        <a:lstStyle/>
        <a:p>
          <a:endParaRPr lang="es-ES"/>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0A025516-9DE4-4E8F-B3F8-80553D6255FB}" type="presOf" srcId="{58257C1E-EB1A-424E-8E19-FDE90475950F}" destId="{6A06E1D3-CB2E-499A-A964-4B9EA4634424}" srcOrd="0" destOrd="1" presId="urn:microsoft.com/office/officeart/2005/8/layout/hList6"/>
    <dgm:cxn modelId="{E9F9DA4B-601A-4408-897E-D2936CB1FD6F}" type="presOf" srcId="{609B7737-2F8B-426B-AF67-1EE3ED08022C}" destId="{6A06E1D3-CB2E-499A-A964-4B9EA4634424}" srcOrd="0" destOrd="0" presId="urn:microsoft.com/office/officeart/2005/8/layout/hList6"/>
    <dgm:cxn modelId="{8DF58874-90BD-40B0-9B30-7FDE6ACFD19F}" srcId="{609B7737-2F8B-426B-AF67-1EE3ED08022C}" destId="{A6BA572E-E5C0-4EEE-90CE-31877E0F0790}" srcOrd="1" destOrd="0" parTransId="{288CA62C-7E68-441B-BF77-1ACBD0260079}" sibTransId="{7FC9B69B-175E-4E9B-A1E3-4807EA68850B}"/>
    <dgm:cxn modelId="{4D172457-9015-4102-BCBB-22C8859F9B0F}" type="presOf" srcId="{42A9927F-7EEB-49E2-AAE0-BB93F204DC73}" destId="{3812FEFD-0534-4CDE-BDFC-5DC8A0A6E211}" srcOrd="0" destOrd="3" presId="urn:microsoft.com/office/officeart/2005/8/layout/hList6"/>
    <dgm:cxn modelId="{4ABA9478-BBD9-4DD6-AADC-CF850224EA09}" srcId="{609B7737-2F8B-426B-AF67-1EE3ED08022C}" destId="{58257C1E-EB1A-424E-8E19-FDE90475950F}" srcOrd="0" destOrd="0" parTransId="{551F6A6B-D789-4A72-8BC1-DAF864AF8315}" sibTransId="{6553A303-72A8-4AF7-91E8-23E47E0C15E0}"/>
    <dgm:cxn modelId="{751D8379-3BAF-4F98-A85F-61542615D940}" srcId="{19D75968-110D-4570-A796-4EFA7A289980}" destId="{1EB7B6C2-3634-4EDE-A16D-DCD926DC57FD}" srcOrd="0" destOrd="0" parTransId="{C4804868-1FB7-4E89-9585-79F595BCBEF4}" sibTransId="{7087BA06-890E-4340-83C6-C72E1DE962F2}"/>
    <dgm:cxn modelId="{3E03E07D-E240-42BC-B715-69C6EEDBD5E8}" type="presOf" srcId="{28B0D80A-25A5-49ED-A3CA-2E7923211341}" destId="{3812FEFD-0534-4CDE-BDFC-5DC8A0A6E211}" srcOrd="0" destOrd="2" presId="urn:microsoft.com/office/officeart/2005/8/layout/hList6"/>
    <dgm:cxn modelId="{4BBA0B80-42F3-4895-A1D7-88E1E9127702}" type="presOf" srcId="{1EB7B6C2-3634-4EDE-A16D-DCD926DC57FD}" destId="{3812FEFD-0534-4CDE-BDFC-5DC8A0A6E211}" srcOrd="0" destOrd="1" presId="urn:microsoft.com/office/officeart/2005/8/layout/hList6"/>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F06D23CE-DC23-4FAC-BB37-755864DD5239}" srcId="{19D75968-110D-4570-A796-4EFA7A289980}" destId="{42A9927F-7EEB-49E2-AAE0-BB93F204DC73}" srcOrd="2" destOrd="0" parTransId="{5DB0D6A3-46B0-4811-A8CA-83424F54EA2C}" sibTransId="{4F51661B-22E6-4157-ABC3-8828C1279766}"/>
    <dgm:cxn modelId="{528070CE-F9B1-4E55-B521-2A8155261B6E}" type="presOf" srcId="{A6BA572E-E5C0-4EEE-90CE-31877E0F0790}" destId="{6A06E1D3-CB2E-499A-A964-4B9EA4634424}" srcOrd="0" destOrd="2" presId="urn:microsoft.com/office/officeart/2005/8/layout/hList6"/>
    <dgm:cxn modelId="{0815BAD7-37F4-4D6C-9249-1E997205664C}" srcId="{19D75968-110D-4570-A796-4EFA7A289980}" destId="{28B0D80A-25A5-49ED-A3CA-2E7923211341}" srcOrd="1" destOrd="0" parTransId="{4978D4BF-FC7B-4F2B-A3D5-CC55735CBAF0}" sibTransId="{2EE8811C-4C62-445F-9577-305EB8E1C312}"/>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dgm:t>
        <a:bodyPr/>
        <a:lstStyle/>
        <a:p>
          <a:r>
            <a:rPr lang="es-ES"/>
            <a:t>Unidad 1</a:t>
          </a:r>
          <a:endParaRPr lang="es-ES" dirty="0"/>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dgm:t>
        <a:bodyPr/>
        <a:lstStyle/>
        <a:p>
          <a:r>
            <a:rPr lang="es-ES" sz="1200"/>
            <a:t>La digitalización es la integración de las tecnologías digitales en la vida cotidiana de los empresarios y en todas las actividades y operaciones de una empresa</a:t>
          </a:r>
          <a:r>
            <a:rPr lang="en-GB" sz="1200"/>
            <a:t>.</a:t>
          </a:r>
          <a:endParaRPr lang="es-ES" sz="1200" dirty="0"/>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40F00831-DA0F-4F68-92C8-477728BD919B}">
      <dgm:prSet phldrT="[Texto]" custT="1"/>
      <dgm:spPr/>
      <dgm:t>
        <a:bodyPr/>
        <a:lstStyle/>
        <a:p>
          <a:r>
            <a:rPr lang="es-ES" sz="1200"/>
            <a:t>La digitalización provoca la aparición de nuevas oportunidades empresariales y transforma las prácticas de negocio para aprovechar mejor estas oportunidades</a:t>
          </a:r>
          <a:r>
            <a:rPr lang="en-GB" sz="1200"/>
            <a:t>.</a:t>
          </a:r>
          <a:endParaRPr lang="es-ES" sz="1200" dirty="0"/>
        </a:p>
      </dgm:t>
    </dgm:pt>
    <dgm:pt modelId="{D6E9724A-CE0D-4DE1-A116-EA7736F52CFE}" type="parTrans" cxnId="{5993BA5D-D0CA-4436-B6AD-A82A6FFDD91C}">
      <dgm:prSet/>
      <dgm:spPr/>
      <dgm:t>
        <a:bodyPr/>
        <a:lstStyle/>
        <a:p>
          <a:endParaRPr lang="es-ES"/>
        </a:p>
      </dgm:t>
    </dgm:pt>
    <dgm:pt modelId="{C2A8EAF7-D0E7-4696-A964-90BE9D3087E8}" type="sibTrans" cxnId="{5993BA5D-D0CA-4436-B6AD-A82A6FFDD91C}">
      <dgm:prSet/>
      <dgm:spPr/>
      <dgm:t>
        <a:bodyPr/>
        <a:lstStyle/>
        <a:p>
          <a:endParaRPr lang="es-ES"/>
        </a:p>
      </dgm:t>
    </dgm:pt>
    <dgm:pt modelId="{8A584B21-BCB2-43BB-B64C-7B360D83A862}">
      <dgm:prSet phldrT="[Texto]"/>
      <dgm:spPr/>
      <dgm:t>
        <a:bodyPr/>
        <a:lstStyle/>
        <a:p>
          <a:pPr>
            <a:buFont typeface="Symbol" panose="05050102010706020507" pitchFamily="18" charset="2"/>
            <a:buChar char=""/>
          </a:pPr>
          <a:r>
            <a:rPr lang="es-ES"/>
            <a:t>Una amplia gama de plataformas de aprendizaje en línea puede ser útil para las MiPymes que buscan conocimientos y competencias específicos</a:t>
          </a:r>
          <a:r>
            <a:rPr lang="en-GB"/>
            <a:t>.</a:t>
          </a:r>
          <a:endParaRPr lang="es-ES" dirty="0"/>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1E1CDD7B-F177-4A6D-9B97-647961AFB94C}">
      <dgm:prSet phldrT="[Texto]" custT="1"/>
      <dgm:spPr/>
      <dgm:t>
        <a:bodyPr/>
        <a:lstStyle/>
        <a:p>
          <a:r>
            <a:rPr lang="es-ES" sz="1200"/>
            <a:t>Para implementar la digitalización, las MiPymes deben ser conscientes de qué beneficios aporta y qué implicaciones operativas tiene para la empresa</a:t>
          </a:r>
          <a:r>
            <a:rPr lang="en-GB" sz="1200"/>
            <a:t>. </a:t>
          </a:r>
          <a:endParaRPr lang="es-ES" sz="1200" dirty="0"/>
        </a:p>
      </dgm:t>
    </dgm:pt>
    <dgm:pt modelId="{7A39C9DA-46DF-4A47-993F-45FB7F750106}" type="parTrans" cxnId="{A825C12C-E725-434A-BFB7-62304776FDCA}">
      <dgm:prSet/>
      <dgm:spPr/>
      <dgm:t>
        <a:bodyPr/>
        <a:lstStyle/>
        <a:p>
          <a:endParaRPr lang="sk-SK"/>
        </a:p>
      </dgm:t>
    </dgm:pt>
    <dgm:pt modelId="{48AC10FA-074F-4532-9D8C-C5B05B8CD3C8}" type="sibTrans" cxnId="{A825C12C-E725-434A-BFB7-62304776FDCA}">
      <dgm:prSet/>
      <dgm:spPr/>
      <dgm:t>
        <a:bodyPr/>
        <a:lstStyle/>
        <a:p>
          <a:endParaRPr lang="sk-SK"/>
        </a:p>
      </dgm:t>
    </dgm:pt>
    <dgm:pt modelId="{4FAAC14D-896C-426A-B044-4AB9D4DA2AD9}">
      <dgm:prSet phldrT="[Texto]" custT="1"/>
      <dgm:spPr/>
      <dgm:t>
        <a:bodyPr/>
        <a:lstStyle/>
        <a:p>
          <a:pPr>
            <a:buFont typeface="Symbol" panose="05050102010706020507" pitchFamily="18" charset="2"/>
            <a:buChar char=""/>
          </a:pPr>
          <a:r>
            <a:rPr lang="es-ES" sz="1200"/>
            <a:t>Las herramientas que ayudan en este proceso son los Modelos de Madurez Digital, marcos utilizados para evaluar y comprender el nivel actual de madurez digital de una empresa</a:t>
          </a:r>
          <a:r>
            <a:rPr lang="en-GB" sz="1200"/>
            <a:t>.</a:t>
          </a:r>
          <a:endParaRPr lang="es-ES" sz="1200" dirty="0"/>
        </a:p>
      </dgm:t>
    </dgm:pt>
    <dgm:pt modelId="{BF64BC68-05EA-413D-8132-CE900774F86B}" type="parTrans" cxnId="{4D82CCC9-5EAB-42BB-8F85-12ED703CA1E8}">
      <dgm:prSet/>
      <dgm:spPr/>
      <dgm:t>
        <a:bodyPr/>
        <a:lstStyle/>
        <a:p>
          <a:endParaRPr lang="sk-SK"/>
        </a:p>
      </dgm:t>
    </dgm:pt>
    <dgm:pt modelId="{4EC7402A-5AB3-4680-8A10-0CE081EE5E5B}" type="sibTrans" cxnId="{4D82CCC9-5EAB-42BB-8F85-12ED703CA1E8}">
      <dgm:prSet/>
      <dgm:spPr/>
      <dgm:t>
        <a:bodyPr/>
        <a:lstStyle/>
        <a:p>
          <a:endParaRPr lang="sk-SK"/>
        </a:p>
      </dgm:t>
    </dgm:pt>
    <dgm:pt modelId="{E81533A9-25DC-43BE-99A8-C06F5A065A00}">
      <dgm:prSet phldrT="[Texto]" custT="1"/>
      <dgm:spPr/>
      <dgm:t>
        <a:bodyPr/>
        <a:lstStyle/>
        <a:p>
          <a:r>
            <a:rPr lang="es-ES" sz="1200"/>
            <a:t>Los canales de comunicación digital son de uso común entre las MiPymes y son herramientas eficaces para la comunicación digital interna y externa</a:t>
          </a:r>
          <a:r>
            <a:rPr lang="en-GB" sz="1200"/>
            <a:t>.</a:t>
          </a:r>
          <a:endParaRPr lang="es-ES" sz="1200" dirty="0"/>
        </a:p>
      </dgm:t>
    </dgm:pt>
    <dgm:pt modelId="{1584FECA-CF4A-403E-9D1E-B28082A7DDD9}" type="parTrans" cxnId="{7678D663-9AAC-4E3D-8849-E3C09BA933FE}">
      <dgm:prSet/>
      <dgm:spPr/>
      <dgm:t>
        <a:bodyPr/>
        <a:lstStyle/>
        <a:p>
          <a:endParaRPr lang="sk-SK"/>
        </a:p>
      </dgm:t>
    </dgm:pt>
    <dgm:pt modelId="{308085CA-4F34-4A43-97CC-457755932F33}" type="sibTrans" cxnId="{7678D663-9AAC-4E3D-8849-E3C09BA933FE}">
      <dgm:prSet/>
      <dgm:spPr/>
      <dgm:t>
        <a:bodyPr/>
        <a:lstStyle/>
        <a:p>
          <a:endParaRPr lang="sk-SK"/>
        </a:p>
      </dgm:t>
    </dgm:pt>
    <dgm:pt modelId="{1B84C34D-BC23-4E8C-9CC0-A4A266318D44}">
      <dgm:prSet phldrT="[Texto]" custT="1"/>
      <dgm:spPr/>
      <dgm:t>
        <a:bodyPr/>
        <a:lstStyle/>
        <a:p>
          <a:r>
            <a:rPr lang="es-ES" sz="1200"/>
            <a:t>Las herramientas de trabajo y colaboración a distancia pueden ayudarte a trabajar de forma más rápida y eficaz desde cualquier lugar</a:t>
          </a:r>
          <a:r>
            <a:rPr lang="en-GB" sz="1200"/>
            <a:t>.</a:t>
          </a:r>
          <a:endParaRPr lang="es-ES" sz="1200" dirty="0"/>
        </a:p>
      </dgm:t>
    </dgm:pt>
    <dgm:pt modelId="{5746DE4B-EE69-4F48-AAB4-5418F331F6EC}" type="parTrans" cxnId="{A16E60E3-942C-4364-AA3F-AC40B9A9C8A5}">
      <dgm:prSet/>
      <dgm:spPr/>
      <dgm:t>
        <a:bodyPr/>
        <a:lstStyle/>
        <a:p>
          <a:endParaRPr lang="sk-SK"/>
        </a:p>
      </dgm:t>
    </dgm:pt>
    <dgm:pt modelId="{E07A934E-F36F-435A-8B26-3C9047F99D20}" type="sibTrans" cxnId="{A16E60E3-942C-4364-AA3F-AC40B9A9C8A5}">
      <dgm:prSet/>
      <dgm:spPr/>
      <dgm:t>
        <a:bodyPr/>
        <a:lstStyle/>
        <a:p>
          <a:endParaRPr lang="sk-SK"/>
        </a:p>
      </dgm:t>
    </dgm:pt>
    <dgm:pt modelId="{929949F9-6708-4738-9713-C14A3F26FEC8}">
      <dgm:prSet phldrT="[Texto]"/>
      <dgm:spPr/>
      <dgm:t>
        <a:bodyPr/>
        <a:lstStyle/>
        <a:p>
          <a:r>
            <a:rPr lang="es-ES"/>
            <a:t>Unidad </a:t>
          </a:r>
          <a:r>
            <a:rPr lang="es-ES" dirty="0"/>
            <a:t>2</a:t>
          </a:r>
        </a:p>
      </dgm:t>
    </dgm:pt>
    <dgm:pt modelId="{ADF06A4A-9857-42CF-BDD4-187E89F55B3D}" type="sibTrans" cxnId="{8AA7AEF0-2C43-4D1F-9795-3D7C3DEEEFE8}">
      <dgm:prSet/>
      <dgm:spPr/>
      <dgm:t>
        <a:bodyPr/>
        <a:lstStyle/>
        <a:p>
          <a:endParaRPr lang="es-ES"/>
        </a:p>
      </dgm:t>
    </dgm:pt>
    <dgm:pt modelId="{0F7E1A38-7E70-42A4-AF68-F54EB88D3B4D}" type="parTrans" cxnId="{8AA7AEF0-2C43-4D1F-9795-3D7C3DEEEFE8}">
      <dgm:prSet/>
      <dgm:spPr/>
      <dgm:t>
        <a:bodyPr/>
        <a:lstStyle/>
        <a:p>
          <a:endParaRPr lang="es-ES"/>
        </a:p>
      </dgm:t>
    </dgm:pt>
    <dgm:pt modelId="{5CC19289-4882-4CB2-8442-ECF0D6A6A215}">
      <dgm:prSet phldrT="[Texto]"/>
      <dgm:spPr/>
      <dgm:t>
        <a:bodyPr/>
        <a:lstStyle/>
        <a:p>
          <a:pPr>
            <a:buFont typeface="Symbol" panose="05050102010706020507" pitchFamily="18" charset="2"/>
            <a:buChar char=""/>
          </a:pPr>
          <a:r>
            <a:rPr lang="es-ES"/>
            <a:t>Dichas plataformas son, por ejemplo,</a:t>
          </a:r>
          <a:r>
            <a:rPr lang="sk-SK"/>
            <a:t> </a:t>
          </a:r>
          <a:r>
            <a:rPr lang="sk-SK" dirty="0" err="1"/>
            <a:t>Udemy</a:t>
          </a:r>
          <a:r>
            <a:rPr lang="sk-SK" dirty="0"/>
            <a:t>, LinkedIn </a:t>
          </a:r>
          <a:r>
            <a:rPr lang="sk-SK" dirty="0" err="1"/>
            <a:t>Learning</a:t>
          </a:r>
          <a:r>
            <a:rPr lang="sk-SK" dirty="0"/>
            <a:t>, </a:t>
          </a:r>
          <a:r>
            <a:rPr lang="sk-SK" dirty="0" err="1"/>
            <a:t>Digital</a:t>
          </a:r>
          <a:r>
            <a:rPr lang="sk-SK" dirty="0"/>
            <a:t> </a:t>
          </a:r>
          <a:r>
            <a:rPr lang="sk-SK" dirty="0" err="1"/>
            <a:t>Garage</a:t>
          </a:r>
          <a:r>
            <a:rPr lang="sk-SK" dirty="0"/>
            <a:t>, </a:t>
          </a:r>
          <a:r>
            <a:rPr lang="sk-SK" dirty="0" err="1"/>
            <a:t>W3schools</a:t>
          </a:r>
          <a:endParaRPr lang="es-ES" dirty="0"/>
        </a:p>
      </dgm:t>
    </dgm:pt>
    <dgm:pt modelId="{EF0F304C-7215-4744-9F08-30A83C78D309}" type="parTrans" cxnId="{E24F5506-8528-4834-AB31-88BF282E3D80}">
      <dgm:prSet/>
      <dgm:spPr/>
      <dgm:t>
        <a:bodyPr/>
        <a:lstStyle/>
        <a:p>
          <a:endParaRPr lang="sk-SK"/>
        </a:p>
      </dgm:t>
    </dgm:pt>
    <dgm:pt modelId="{3839DC46-57EA-4AD9-98E6-1DEDC4829D16}" type="sibTrans" cxnId="{E24F5506-8528-4834-AB31-88BF282E3D80}">
      <dgm:prSet/>
      <dgm:spPr/>
      <dgm:t>
        <a:bodyPr/>
        <a:lstStyle/>
        <a:p>
          <a:endParaRPr lang="sk-SK"/>
        </a:p>
      </dgm:t>
    </dgm:pt>
    <dgm:pt modelId="{CD7DBFB3-559B-4A09-BB65-B0F2E29F4100}">
      <dgm:prSet phldrT="[Texto]"/>
      <dgm:spPr/>
      <dgm:t>
        <a:bodyPr/>
        <a:lstStyle/>
        <a:p>
          <a:pPr>
            <a:buFont typeface="Symbol" panose="05050102010706020507" pitchFamily="18" charset="2"/>
            <a:buChar char=""/>
          </a:pPr>
          <a:endParaRPr lang="es-ES" dirty="0"/>
        </a:p>
      </dgm:t>
    </dgm:pt>
    <dgm:pt modelId="{411F71B8-F3D5-4396-BC77-D9877E8EA105}" type="parTrans" cxnId="{997950A3-4F59-4613-B174-9197B10960A5}">
      <dgm:prSet/>
      <dgm:spPr/>
      <dgm:t>
        <a:bodyPr/>
        <a:lstStyle/>
        <a:p>
          <a:endParaRPr lang="sk-SK"/>
        </a:p>
      </dgm:t>
    </dgm:pt>
    <dgm:pt modelId="{7C55A570-34ED-4BE9-8214-30C8671EAA23}" type="sibTrans" cxnId="{997950A3-4F59-4613-B174-9197B10960A5}">
      <dgm:prSet/>
      <dgm:spPr/>
      <dgm:t>
        <a:bodyPr/>
        <a:lstStyle/>
        <a:p>
          <a:endParaRPr lang="sk-SK"/>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2">
        <dgm:presLayoutVars>
          <dgm:chMax val="1"/>
          <dgm:bulletEnabled val="1"/>
        </dgm:presLayoutVars>
      </dgm:prSet>
      <dgm:spPr/>
    </dgm:pt>
    <dgm:pt modelId="{61BF64C8-B481-4665-A533-2C338B5FE312}" type="pres">
      <dgm:prSet presAssocID="{7991A607-7466-4457-87C8-C0CA40315A23}" presName="descendantText" presStyleLbl="alignAcc1" presStyleIdx="0" presStyleCnt="2" custScaleY="161823" custLinFactNeighborX="4" custLinFactNeighborY="20679">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2">
        <dgm:presLayoutVars>
          <dgm:chMax val="1"/>
          <dgm:bulletEnabled val="1"/>
        </dgm:presLayoutVars>
      </dgm:prSet>
      <dgm:spPr/>
    </dgm:pt>
    <dgm:pt modelId="{EE001D36-7EA7-40EA-B3F8-70F5116F2BEF}" type="pres">
      <dgm:prSet presAssocID="{929949F9-6708-4738-9713-C14A3F26FEC8}" presName="descendantText" presStyleLbl="alignAcc1" presStyleIdx="1" presStyleCnt="2" custScaleY="60639" custLinFactNeighborX="4" custLinFactNeighborY="16432">
        <dgm:presLayoutVars>
          <dgm:bulletEnabled val="1"/>
        </dgm:presLayoutVars>
      </dgm:prSet>
      <dgm:spPr/>
    </dgm:pt>
  </dgm:ptLst>
  <dgm:cxnLst>
    <dgm:cxn modelId="{E24F5506-8528-4834-AB31-88BF282E3D80}" srcId="{929949F9-6708-4738-9713-C14A3F26FEC8}" destId="{5CC19289-4882-4CB2-8442-ECF0D6A6A215}" srcOrd="1" destOrd="0" parTransId="{EF0F304C-7215-4744-9F08-30A83C78D309}" sibTransId="{3839DC46-57EA-4AD9-98E6-1DEDC4829D16}"/>
    <dgm:cxn modelId="{8510530C-AA1F-46AB-B44C-B695C7064FF9}" type="presOf" srcId="{CD7DBFB3-559B-4A09-BB65-B0F2E29F4100}" destId="{EE001D36-7EA7-40EA-B3F8-70F5116F2BEF}" srcOrd="0" destOrd="2" presId="urn:microsoft.com/office/officeart/2005/8/layout/chevron2"/>
    <dgm:cxn modelId="{FDC28727-7F33-4001-87F1-D5F76940E233}" srcId="{929949F9-6708-4738-9713-C14A3F26FEC8}" destId="{8A584B21-BCB2-43BB-B64C-7B360D83A862}" srcOrd="0" destOrd="0" parTransId="{425E6093-9D9F-4D0D-AF39-692D3F01524A}" sibTransId="{E714A1FB-4DC7-477F-B50F-618EF34C0C2D}"/>
    <dgm:cxn modelId="{A825C12C-E725-434A-BFB7-62304776FDCA}" srcId="{7991A607-7466-4457-87C8-C0CA40315A23}" destId="{1E1CDD7B-F177-4A6D-9B97-647961AFB94C}" srcOrd="2" destOrd="0" parTransId="{7A39C9DA-46DF-4A47-993F-45FB7F750106}" sibTransId="{48AC10FA-074F-4532-9D8C-C5B05B8CD3C8}"/>
    <dgm:cxn modelId="{699FF731-067A-414C-87FE-CB60620F8569}" srcId="{73A37D0F-0A01-427C-806C-3BDE0C554716}" destId="{7991A607-7466-4457-87C8-C0CA40315A23}" srcOrd="0" destOrd="0" parTransId="{A4499F8F-8C98-4F22-9390-38711BCBAAE2}" sibTransId="{C29B2F6D-2BFD-4ACD-96BB-CE9968F61031}"/>
    <dgm:cxn modelId="{5993BA5D-D0CA-4436-B6AD-A82A6FFDD91C}" srcId="{7991A607-7466-4457-87C8-C0CA40315A23}" destId="{40F00831-DA0F-4F68-92C8-477728BD919B}" srcOrd="1" destOrd="0" parTransId="{D6E9724A-CE0D-4DE1-A116-EA7736F52CFE}" sibTransId="{C2A8EAF7-D0E7-4696-A964-90BE9D3087E8}"/>
    <dgm:cxn modelId="{7678D663-9AAC-4E3D-8849-E3C09BA933FE}" srcId="{7991A607-7466-4457-87C8-C0CA40315A23}" destId="{E81533A9-25DC-43BE-99A8-C06F5A065A00}" srcOrd="4" destOrd="0" parTransId="{1584FECA-CF4A-403E-9D1E-B28082A7DDD9}" sibTransId="{308085CA-4F34-4A43-97CC-457755932F33}"/>
    <dgm:cxn modelId="{27E4206D-420D-4A44-8E3D-381C32007183}" srcId="{7991A607-7466-4457-87C8-C0CA40315A23}" destId="{70ED07A8-1925-4E2A-A3F7-588056F8DA59}" srcOrd="0" destOrd="0" parTransId="{BA2AA8D9-8A0B-4C44-AC4A-E229D520682F}" sibTransId="{358BC604-4285-4A45-AB42-ABED8F39E3D2}"/>
    <dgm:cxn modelId="{A3C07773-53FB-4BBB-AB46-138F24155656}" type="presOf" srcId="{E81533A9-25DC-43BE-99A8-C06F5A065A00}" destId="{61BF64C8-B481-4665-A533-2C338B5FE312}" srcOrd="0" destOrd="4" presId="urn:microsoft.com/office/officeart/2005/8/layout/chevron2"/>
    <dgm:cxn modelId="{B1BFB777-EF34-4769-AF7A-8ADD9DD34E80}" type="presOf" srcId="{5CC19289-4882-4CB2-8442-ECF0D6A6A215}" destId="{EE001D36-7EA7-40EA-B3F8-70F5116F2BEF}" srcOrd="0" destOrd="1" presId="urn:microsoft.com/office/officeart/2005/8/layout/chevron2"/>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997950A3-4F59-4613-B174-9197B10960A5}" srcId="{929949F9-6708-4738-9713-C14A3F26FEC8}" destId="{CD7DBFB3-559B-4A09-BB65-B0F2E29F4100}" srcOrd="2" destOrd="0" parTransId="{411F71B8-F3D5-4396-BC77-D9877E8EA105}" sibTransId="{7C55A570-34ED-4BE9-8214-30C8671EAA23}"/>
    <dgm:cxn modelId="{5F7634A8-F0F7-4878-A74D-52317EA83116}" type="presOf" srcId="{8A584B21-BCB2-43BB-B64C-7B360D83A862}" destId="{EE001D36-7EA7-40EA-B3F8-70F5116F2BEF}" srcOrd="0" destOrd="0" presId="urn:microsoft.com/office/officeart/2005/8/layout/chevron2"/>
    <dgm:cxn modelId="{85A44DC3-89E5-4FB2-9455-7BA6947AD639}" type="presOf" srcId="{40F00831-DA0F-4F68-92C8-477728BD919B}" destId="{61BF64C8-B481-4665-A533-2C338B5FE312}" srcOrd="0" destOrd="1" presId="urn:microsoft.com/office/officeart/2005/8/layout/chevron2"/>
    <dgm:cxn modelId="{4D82CCC9-5EAB-42BB-8F85-12ED703CA1E8}" srcId="{7991A607-7466-4457-87C8-C0CA40315A23}" destId="{4FAAC14D-896C-426A-B044-4AB9D4DA2AD9}" srcOrd="3" destOrd="0" parTransId="{BF64BC68-05EA-413D-8132-CE900774F86B}" sibTransId="{4EC7402A-5AB3-4680-8A10-0CE081EE5E5B}"/>
    <dgm:cxn modelId="{602B11CA-F846-4D8B-92B3-0DBBF392E24A}" type="presOf" srcId="{929949F9-6708-4738-9713-C14A3F26FEC8}" destId="{8B8D4138-9F8B-48F9-ADD4-2E3053B5D64B}" srcOrd="0" destOrd="0" presId="urn:microsoft.com/office/officeart/2005/8/layout/chevron2"/>
    <dgm:cxn modelId="{E3A3A5D7-7815-4453-AD25-1782B1048E13}" type="presOf" srcId="{1E1CDD7B-F177-4A6D-9B97-647961AFB94C}" destId="{61BF64C8-B481-4665-A533-2C338B5FE312}" srcOrd="0" destOrd="2" presId="urn:microsoft.com/office/officeart/2005/8/layout/chevron2"/>
    <dgm:cxn modelId="{A16E60E3-942C-4364-AA3F-AC40B9A9C8A5}" srcId="{7991A607-7466-4457-87C8-C0CA40315A23}" destId="{1B84C34D-BC23-4E8C-9CC0-A4A266318D44}" srcOrd="5" destOrd="0" parTransId="{5746DE4B-EE69-4F48-AAB4-5418F331F6EC}" sibTransId="{E07A934E-F36F-435A-8B26-3C9047F99D20}"/>
    <dgm:cxn modelId="{FAE733E8-0838-40ED-BFD4-78838722D7FC}" type="presOf" srcId="{4FAAC14D-896C-426A-B044-4AB9D4DA2AD9}" destId="{61BF64C8-B481-4665-A533-2C338B5FE312}" srcOrd="0" destOrd="3"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D466A4F6-8DB6-48ED-9E51-FB279BB0280A}" type="presOf" srcId="{1B84C34D-BC23-4E8C-9CC0-A4A266318D44}" destId="{61BF64C8-B481-4665-A533-2C338B5FE312}" srcOrd="0" destOrd="5" presId="urn:microsoft.com/office/officeart/2005/8/layout/chevron2"/>
    <dgm:cxn modelId="{A78A66F7-08BB-42E0-B03F-F4DC4DD532B6}" type="presOf" srcId="{70ED07A8-1925-4E2A-A3F7-588056F8DA59}" destId="{61BF64C8-B481-4665-A533-2C338B5FE312}"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437697" y="-432616"/>
          <a:ext cx="4022725" cy="4887957"/>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t" anchorCtr="0">
          <a:noAutofit/>
        </a:bodyPr>
        <a:lstStyle/>
        <a:p>
          <a:pPr marL="0" lvl="0" indent="0" algn="l" defTabSz="1022350">
            <a:lnSpc>
              <a:spcPct val="90000"/>
            </a:lnSpc>
            <a:spcBef>
              <a:spcPct val="0"/>
            </a:spcBef>
            <a:spcAft>
              <a:spcPct val="35000"/>
            </a:spcAft>
            <a:buNone/>
          </a:pPr>
          <a:r>
            <a:rPr lang="en-US" sz="2300" kern="1200" noProof="0"/>
            <a:t>UNIDAD </a:t>
          </a:r>
          <a:r>
            <a:rPr lang="en-US" sz="2300" kern="1200" noProof="0" dirty="0"/>
            <a:t>1</a:t>
          </a:r>
          <a:r>
            <a:rPr lang="en-US" sz="2300" kern="1200" noProof="0"/>
            <a:t>: Digitalización en las MiPymes</a:t>
          </a:r>
          <a:endParaRPr lang="en-US" sz="2300" kern="1200" noProof="0" dirty="0"/>
        </a:p>
        <a:p>
          <a:pPr marL="171450" lvl="1" indent="-171450" algn="l" defTabSz="800100">
            <a:lnSpc>
              <a:spcPct val="90000"/>
            </a:lnSpc>
            <a:spcBef>
              <a:spcPct val="0"/>
            </a:spcBef>
            <a:spcAft>
              <a:spcPct val="15000"/>
            </a:spcAft>
            <a:buChar char="•"/>
          </a:pPr>
          <a:r>
            <a:rPr lang="en-US" sz="1800" kern="1200" noProof="0"/>
            <a:t>Ventajas de la digitalización para las MiPymes</a:t>
          </a:r>
          <a:endParaRPr lang="en-US" sz="1800" kern="1200" noProof="0" dirty="0"/>
        </a:p>
        <a:p>
          <a:pPr marL="171450" lvl="1" indent="-171450" algn="l" defTabSz="800100">
            <a:lnSpc>
              <a:spcPct val="90000"/>
            </a:lnSpc>
            <a:spcBef>
              <a:spcPct val="0"/>
            </a:spcBef>
            <a:spcAft>
              <a:spcPct val="15000"/>
            </a:spcAft>
            <a:buChar char="•"/>
          </a:pPr>
          <a:r>
            <a:rPr lang="es-ES" sz="1800" kern="1200" noProof="0"/>
            <a:t>Canales de comunicación digital para las MiPymes</a:t>
          </a:r>
          <a:endParaRPr lang="en-US" sz="1800" kern="1200" noProof="0" dirty="0"/>
        </a:p>
        <a:p>
          <a:pPr marL="171450" lvl="1" indent="-171450" algn="l" defTabSz="800100">
            <a:lnSpc>
              <a:spcPct val="90000"/>
            </a:lnSpc>
            <a:spcBef>
              <a:spcPct val="0"/>
            </a:spcBef>
            <a:spcAft>
              <a:spcPct val="15000"/>
            </a:spcAft>
            <a:buChar char="•"/>
          </a:pPr>
          <a:r>
            <a:rPr lang="en-US" sz="1800" kern="1200" noProof="0"/>
            <a:t>Herramientas para el trabajo a distancia y la colaboración virtual</a:t>
          </a:r>
          <a:endParaRPr lang="en-US" sz="1800" kern="1200" noProof="0" dirty="0"/>
        </a:p>
      </dsp:txBody>
      <dsp:txXfrm rot="5400000">
        <a:off x="5081" y="804545"/>
        <a:ext cx="4887957" cy="2413635"/>
      </dsp:txXfrm>
    </dsp:sp>
    <dsp:sp modelId="{6A06E1D3-CB2E-499A-A964-4B9EA4634424}">
      <dsp:nvSpPr>
        <dsp:cNvPr id="0" name=""/>
        <dsp:cNvSpPr/>
      </dsp:nvSpPr>
      <dsp:spPr>
        <a:xfrm rot="16200000">
          <a:off x="5692251" y="-432616"/>
          <a:ext cx="4022725" cy="4887957"/>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t" anchorCtr="0">
          <a:noAutofit/>
        </a:bodyPr>
        <a:lstStyle/>
        <a:p>
          <a:pPr marL="0" lvl="0" indent="0" algn="l" defTabSz="1022350">
            <a:lnSpc>
              <a:spcPct val="90000"/>
            </a:lnSpc>
            <a:spcBef>
              <a:spcPct val="0"/>
            </a:spcBef>
            <a:spcAft>
              <a:spcPct val="35000"/>
            </a:spcAft>
            <a:buNone/>
          </a:pPr>
          <a:r>
            <a:rPr lang="es-ES" sz="2300" kern="1200"/>
            <a:t>UNIDAD </a:t>
          </a:r>
          <a:r>
            <a:rPr lang="es-ES" sz="2300" kern="1200" dirty="0"/>
            <a:t>2</a:t>
          </a:r>
          <a:r>
            <a:rPr lang="es-ES" sz="2300" kern="1200"/>
            <a:t>: Aprendizaje en línea</a:t>
          </a:r>
          <a:endParaRPr lang="es-ES" sz="2300" kern="1200" dirty="0"/>
        </a:p>
        <a:p>
          <a:pPr marL="171450" lvl="1" indent="-171450" algn="l" defTabSz="800100">
            <a:lnSpc>
              <a:spcPct val="90000"/>
            </a:lnSpc>
            <a:spcBef>
              <a:spcPct val="0"/>
            </a:spcBef>
            <a:spcAft>
              <a:spcPct val="15000"/>
            </a:spcAft>
            <a:buChar char="•"/>
          </a:pPr>
          <a:r>
            <a:rPr lang="es-ES" sz="1800" kern="1200"/>
            <a:t>Plataformas para el aprendizaje en línea</a:t>
          </a:r>
          <a:endParaRPr lang="es-ES" sz="1800" kern="1200" dirty="0"/>
        </a:p>
        <a:p>
          <a:pPr marL="171450" lvl="1" indent="-171450" algn="l" defTabSz="800100">
            <a:lnSpc>
              <a:spcPct val="90000"/>
            </a:lnSpc>
            <a:spcBef>
              <a:spcPct val="0"/>
            </a:spcBef>
            <a:spcAft>
              <a:spcPct val="15000"/>
            </a:spcAft>
            <a:buChar char="•"/>
          </a:pPr>
          <a:r>
            <a:rPr lang="es-ES" sz="1800" kern="1200"/>
            <a:t>Recomendaciones de cursos </a:t>
          </a:r>
          <a:r>
            <a:rPr lang="es-ES" sz="1800" i="1" kern="1200"/>
            <a:t>online</a:t>
          </a:r>
          <a:r>
            <a:rPr lang="es-ES" sz="1800" kern="1200"/>
            <a:t> para las MiPymes</a:t>
          </a:r>
          <a:endParaRPr lang="es-ES" sz="1800" kern="1200" dirty="0"/>
        </a:p>
      </dsp:txBody>
      <dsp:txXfrm rot="5400000">
        <a:off x="5259635" y="804545"/>
        <a:ext cx="4887957"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91401" y="684597"/>
          <a:ext cx="1942679" cy="1359875"/>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a:t>Unidad 1</a:t>
          </a:r>
          <a:endParaRPr lang="es-ES" sz="2800" kern="1200" dirty="0"/>
        </a:p>
      </dsp:txBody>
      <dsp:txXfrm rot="-5400000">
        <a:off x="2" y="1073133"/>
        <a:ext cx="1359875" cy="582804"/>
      </dsp:txXfrm>
    </dsp:sp>
    <dsp:sp modelId="{61BF64C8-B481-4665-A533-2C338B5FE312}">
      <dsp:nvSpPr>
        <dsp:cNvPr id="0" name=""/>
        <dsp:cNvSpPr/>
      </dsp:nvSpPr>
      <dsp:spPr>
        <a:xfrm rot="5400000">
          <a:off x="4687434" y="-3063572"/>
          <a:ext cx="2043406" cy="8698524"/>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s-ES" sz="1200" kern="1200"/>
            <a:t>La digitalización es la integración de las tecnologías digitales en la vida cotidiana de los empresarios y en todas las actividades y operaciones de una empresa</a:t>
          </a:r>
          <a:r>
            <a:rPr lang="en-GB" sz="1200" kern="1200"/>
            <a:t>.</a:t>
          </a:r>
          <a:endParaRPr lang="es-ES" sz="1200" kern="1200" dirty="0"/>
        </a:p>
        <a:p>
          <a:pPr marL="114300" lvl="1" indent="-114300" algn="l" defTabSz="533400">
            <a:lnSpc>
              <a:spcPct val="90000"/>
            </a:lnSpc>
            <a:spcBef>
              <a:spcPct val="0"/>
            </a:spcBef>
            <a:spcAft>
              <a:spcPct val="15000"/>
            </a:spcAft>
            <a:buChar char="•"/>
          </a:pPr>
          <a:r>
            <a:rPr lang="es-ES" sz="1200" kern="1200"/>
            <a:t>La digitalización provoca la aparición de nuevas oportunidades empresariales y transforma las prácticas de negocio para aprovechar mejor estas oportunidades</a:t>
          </a:r>
          <a:r>
            <a:rPr lang="en-GB" sz="1200" kern="1200"/>
            <a:t>.</a:t>
          </a:r>
          <a:endParaRPr lang="es-ES" sz="1200" kern="1200" dirty="0"/>
        </a:p>
        <a:p>
          <a:pPr marL="114300" lvl="1" indent="-114300" algn="l" defTabSz="533400">
            <a:lnSpc>
              <a:spcPct val="90000"/>
            </a:lnSpc>
            <a:spcBef>
              <a:spcPct val="0"/>
            </a:spcBef>
            <a:spcAft>
              <a:spcPct val="15000"/>
            </a:spcAft>
            <a:buChar char="•"/>
          </a:pPr>
          <a:r>
            <a:rPr lang="es-ES" sz="1200" kern="1200"/>
            <a:t>Para implementar la digitalización, las MiPymes deben ser conscientes de qué beneficios aporta y qué implicaciones operativas tiene para la empresa</a:t>
          </a:r>
          <a:r>
            <a:rPr lang="en-GB" sz="1200" kern="1200"/>
            <a:t>. </a:t>
          </a:r>
          <a:endParaRPr lang="es-ES" sz="1200" kern="1200" dirty="0"/>
        </a:p>
        <a:p>
          <a:pPr marL="114300" lvl="1" indent="-114300" algn="l" defTabSz="533400">
            <a:lnSpc>
              <a:spcPct val="90000"/>
            </a:lnSpc>
            <a:spcBef>
              <a:spcPct val="0"/>
            </a:spcBef>
            <a:spcAft>
              <a:spcPct val="15000"/>
            </a:spcAft>
            <a:buFont typeface="Symbol" panose="05050102010706020507" pitchFamily="18" charset="2"/>
            <a:buChar char=""/>
          </a:pPr>
          <a:r>
            <a:rPr lang="es-ES" sz="1200" kern="1200"/>
            <a:t>Las herramientas que ayudan en este proceso son los Modelos de Madurez Digital, marcos utilizados para evaluar y comprender el nivel actual de madurez digital de una empresa</a:t>
          </a:r>
          <a:r>
            <a:rPr lang="en-GB" sz="1200" kern="1200"/>
            <a:t>.</a:t>
          </a:r>
          <a:endParaRPr lang="es-ES" sz="1200" kern="1200" dirty="0"/>
        </a:p>
        <a:p>
          <a:pPr marL="114300" lvl="1" indent="-114300" algn="l" defTabSz="533400">
            <a:lnSpc>
              <a:spcPct val="90000"/>
            </a:lnSpc>
            <a:spcBef>
              <a:spcPct val="0"/>
            </a:spcBef>
            <a:spcAft>
              <a:spcPct val="15000"/>
            </a:spcAft>
            <a:buChar char="•"/>
          </a:pPr>
          <a:r>
            <a:rPr lang="es-ES" sz="1200" kern="1200"/>
            <a:t>Los canales de comunicación digital son de uso común entre las MiPymes y son herramientas eficaces para la comunicación digital interna y externa</a:t>
          </a:r>
          <a:r>
            <a:rPr lang="en-GB" sz="1200" kern="1200"/>
            <a:t>.</a:t>
          </a:r>
          <a:endParaRPr lang="es-ES" sz="1200" kern="1200" dirty="0"/>
        </a:p>
        <a:p>
          <a:pPr marL="114300" lvl="1" indent="-114300" algn="l" defTabSz="533400">
            <a:lnSpc>
              <a:spcPct val="90000"/>
            </a:lnSpc>
            <a:spcBef>
              <a:spcPct val="0"/>
            </a:spcBef>
            <a:spcAft>
              <a:spcPct val="15000"/>
            </a:spcAft>
            <a:buChar char="•"/>
          </a:pPr>
          <a:r>
            <a:rPr lang="es-ES" sz="1200" kern="1200"/>
            <a:t>Las herramientas de trabajo y colaboración a distancia pueden ayudarte a trabajar de forma más rápida y eficaz desde cualquier lugar</a:t>
          </a:r>
          <a:r>
            <a:rPr lang="en-GB" sz="1200" kern="1200"/>
            <a:t>.</a:t>
          </a:r>
          <a:endParaRPr lang="es-ES" sz="1200" kern="1200" dirty="0"/>
        </a:p>
      </dsp:txBody>
      <dsp:txXfrm rot="-5400000">
        <a:off x="1359876" y="363737"/>
        <a:ext cx="8598773" cy="1843904"/>
      </dsp:txXfrm>
    </dsp:sp>
    <dsp:sp modelId="{8B8D4138-9F8B-48F9-ADD4-2E3053B5D64B}">
      <dsp:nvSpPr>
        <dsp:cNvPr id="0" name=""/>
        <dsp:cNvSpPr/>
      </dsp:nvSpPr>
      <dsp:spPr>
        <a:xfrm rot="5400000">
          <a:off x="-291401" y="2368583"/>
          <a:ext cx="1942679" cy="1359875"/>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ES" sz="2800" kern="1200"/>
            <a:t>Unidad </a:t>
          </a:r>
          <a:r>
            <a:rPr lang="es-ES" sz="2800" kern="1200" dirty="0"/>
            <a:t>2</a:t>
          </a:r>
        </a:p>
      </dsp:txBody>
      <dsp:txXfrm rot="-5400000">
        <a:off x="2" y="2757119"/>
        <a:ext cx="1359875" cy="582804"/>
      </dsp:txXfrm>
    </dsp:sp>
    <dsp:sp modelId="{EE001D36-7EA7-40EA-B3F8-70F5116F2BEF}">
      <dsp:nvSpPr>
        <dsp:cNvPr id="0" name=""/>
        <dsp:cNvSpPr/>
      </dsp:nvSpPr>
      <dsp:spPr>
        <a:xfrm rot="5400000">
          <a:off x="5326280" y="-1433215"/>
          <a:ext cx="765714" cy="8698524"/>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Font typeface="Symbol" panose="05050102010706020507" pitchFamily="18" charset="2"/>
            <a:buChar char=""/>
          </a:pPr>
          <a:r>
            <a:rPr lang="es-ES" sz="1100" kern="1200"/>
            <a:t>Una amplia gama de plataformas de aprendizaje en línea puede ser útil para las MiPymes que buscan conocimientos y competencias específicos</a:t>
          </a:r>
          <a:r>
            <a:rPr lang="en-GB" sz="1100" kern="1200"/>
            <a:t>.</a:t>
          </a:r>
          <a:endParaRPr lang="es-ES" sz="1100" kern="1200" dirty="0"/>
        </a:p>
        <a:p>
          <a:pPr marL="57150" lvl="1" indent="-57150" algn="l" defTabSz="488950">
            <a:lnSpc>
              <a:spcPct val="90000"/>
            </a:lnSpc>
            <a:spcBef>
              <a:spcPct val="0"/>
            </a:spcBef>
            <a:spcAft>
              <a:spcPct val="15000"/>
            </a:spcAft>
            <a:buFont typeface="Symbol" panose="05050102010706020507" pitchFamily="18" charset="2"/>
            <a:buChar char=""/>
          </a:pPr>
          <a:r>
            <a:rPr lang="es-ES" sz="1100" kern="1200"/>
            <a:t>Dichas plataformas son, por ejemplo,</a:t>
          </a:r>
          <a:r>
            <a:rPr lang="sk-SK" sz="1100" kern="1200"/>
            <a:t> </a:t>
          </a:r>
          <a:r>
            <a:rPr lang="sk-SK" sz="1100" kern="1200" dirty="0" err="1"/>
            <a:t>Udemy</a:t>
          </a:r>
          <a:r>
            <a:rPr lang="sk-SK" sz="1100" kern="1200" dirty="0"/>
            <a:t>, LinkedIn </a:t>
          </a:r>
          <a:r>
            <a:rPr lang="sk-SK" sz="1100" kern="1200" dirty="0" err="1"/>
            <a:t>Learning</a:t>
          </a:r>
          <a:r>
            <a:rPr lang="sk-SK" sz="1100" kern="1200" dirty="0"/>
            <a:t>, </a:t>
          </a:r>
          <a:r>
            <a:rPr lang="sk-SK" sz="1100" kern="1200" dirty="0" err="1"/>
            <a:t>Digital</a:t>
          </a:r>
          <a:r>
            <a:rPr lang="sk-SK" sz="1100" kern="1200" dirty="0"/>
            <a:t> </a:t>
          </a:r>
          <a:r>
            <a:rPr lang="sk-SK" sz="1100" kern="1200" dirty="0" err="1"/>
            <a:t>Garage</a:t>
          </a:r>
          <a:r>
            <a:rPr lang="sk-SK" sz="1100" kern="1200" dirty="0"/>
            <a:t>, </a:t>
          </a:r>
          <a:r>
            <a:rPr lang="sk-SK" sz="1100" kern="1200" dirty="0" err="1"/>
            <a:t>W3schools</a:t>
          </a:r>
          <a:endParaRPr lang="es-ES" sz="1100" kern="1200" dirty="0"/>
        </a:p>
        <a:p>
          <a:pPr marL="57150" lvl="1" indent="-57150" algn="l" defTabSz="488950">
            <a:lnSpc>
              <a:spcPct val="90000"/>
            </a:lnSpc>
            <a:spcBef>
              <a:spcPct val="0"/>
            </a:spcBef>
            <a:spcAft>
              <a:spcPct val="15000"/>
            </a:spcAft>
            <a:buFont typeface="Symbol" panose="05050102010706020507" pitchFamily="18" charset="2"/>
            <a:buChar char=""/>
          </a:pPr>
          <a:endParaRPr lang="es-ES" sz="1100" kern="1200" dirty="0"/>
        </a:p>
      </dsp:txBody>
      <dsp:txXfrm rot="-5400000">
        <a:off x="1359876" y="2570568"/>
        <a:ext cx="8661145" cy="69095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10. 2. 2023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10. 2. 2023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10. 2. 2023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10. 2. 2023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10. 2. 2023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10. 2. 2023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‹Nº›</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10. 2. 2023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10. 2. 2023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‹Nº›</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wordpress.org/" TargetMode="External"/><Relationship Id="rId7" Type="http://schemas.openxmlformats.org/officeDocument/2006/relationships/hyperlink" Target="http://www.youtube.com/" TargetMode="External"/><Relationship Id="rId2" Type="http://schemas.openxmlformats.org/officeDocument/2006/relationships/hyperlink" Target="http://www.hubspot.com/" TargetMode="External"/><Relationship Id="rId1" Type="http://schemas.openxmlformats.org/officeDocument/2006/relationships/slideLayout" Target="../slideLayouts/slideLayout5.xml"/><Relationship Id="rId6" Type="http://schemas.openxmlformats.org/officeDocument/2006/relationships/hyperlink" Target="http://www.instagram.com/" TargetMode="External"/><Relationship Id="rId5" Type="http://schemas.openxmlformats.org/officeDocument/2006/relationships/hyperlink" Target="http://www.facebook.com/" TargetMode="External"/><Relationship Id="rId4" Type="http://schemas.openxmlformats.org/officeDocument/2006/relationships/hyperlink" Target="http://www.wix.com/" TargetMode="External"/><Relationship Id="rId9"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www.zoom.us/" TargetMode="External"/><Relationship Id="rId2" Type="http://schemas.openxmlformats.org/officeDocument/2006/relationships/hyperlink" Target="http://www.skype.c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8.png"/><Relationship Id="rId4" Type="http://schemas.openxmlformats.org/officeDocument/2006/relationships/hyperlink" Target="http://www.microsoft.com/sk-sk/microsoft-teams/group-chat-softwar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trello.com/" TargetMode="External"/><Relationship Id="rId2" Type="http://schemas.openxmlformats.org/officeDocument/2006/relationships/hyperlink" Target="http://www.slack.c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8.png"/><Relationship Id="rId4" Type="http://schemas.openxmlformats.org/officeDocument/2006/relationships/hyperlink" Target="http://www.miro.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dropbox.com/" TargetMode="External"/><Relationship Id="rId2" Type="http://schemas.openxmlformats.org/officeDocument/2006/relationships/hyperlink" Target="http://www.wetransfer.com/" TargetMode="Externa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inkedin.com/learning" TargetMode="External"/><Relationship Id="rId2" Type="http://schemas.openxmlformats.org/officeDocument/2006/relationships/hyperlink" Target="http://www.business.udemy.com/" TargetMode="Externa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hyperlink" Target="http://www.w3schools.com/" TargetMode="External"/><Relationship Id="rId2" Type="http://schemas.openxmlformats.org/officeDocument/2006/relationships/hyperlink" Target="http://www.learndigital.withgoogle.com/" TargetMode="External"/><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ocw.mit.edu/courses/15-351-managing-innovation-and-entrepreneurship-spring-2008/"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hyperlink" Target="https://learndigital.withgoogle.com/digitalgarage/course/improve-online-security?enroll_confirmation=1" TargetMode="External"/><Relationship Id="rId2" Type="http://schemas.openxmlformats.org/officeDocument/2006/relationships/hyperlink" Target="https://pll.harvard.edu/course/remote-work-revolution-everyone?delta=1"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hyperlink" Target="https://www.oecd.org/tax/forum-on-tax-administration/publications-and-products/digital-transformation-maturity-model.pdf" TargetMode="External"/><Relationship Id="rId2" Type="http://schemas.openxmlformats.org/officeDocument/2006/relationships/hyperlink" Target="https://www2.deloitte.com/content/dam/Deloitte/global/Documents/Technology-Media-Telecommunications/deloitte-digital-maturity-model.pdf"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digitalmaturity.org/digital-maturity-framewor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917576"/>
            <a:ext cx="10058400" cy="2407535"/>
          </a:xfrm>
        </p:spPr>
        <p:txBody>
          <a:bodyPr/>
          <a:lstStyle/>
          <a:p>
            <a:pPr algn="ctr"/>
            <a:r>
              <a:rPr lang="es-ES"/>
              <a:t>Digitalización y aprendizaje en línea</a:t>
            </a:r>
            <a:endParaRPr lang="sk-SK"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a:t>
            </a:r>
            <a:r>
              <a:rPr lang="sk-SK" sz="1800">
                <a:latin typeface="+mn-lt"/>
              </a:rPr>
              <a:t>– </a:t>
            </a:r>
            <a:r>
              <a:rPr lang="es-ES" sz="1800">
                <a:latin typeface="+mn-lt"/>
              </a:rPr>
              <a:t>Resiliencia y formación para pymes</a:t>
            </a:r>
            <a:endParaRPr lang="sk-SK" sz="1800" dirty="0">
              <a:latin typeface="+mn-lt"/>
            </a:endParaRPr>
          </a:p>
          <a:p>
            <a:pPr algn="ctr"/>
            <a:r>
              <a:rPr lang="sk-SK" sz="1800" dirty="0">
                <a:latin typeface="+mn-lt"/>
              </a:rPr>
              <a:t>ERASMUS </a:t>
            </a:r>
            <a:r>
              <a:rPr lang="sk-SK" sz="1800">
                <a:latin typeface="+mn-lt"/>
              </a:rPr>
              <a:t>+ 2021-1-SK01-KA220-VET-000034882</a:t>
            </a:r>
            <a:endParaRPr lang="sk-SK" sz="1800" dirty="0">
              <a:latin typeface="+mn-lt"/>
            </a:endParaRPr>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a:latin typeface="+mn-lt"/>
              </a:rPr>
              <a:t>Socio autor: </a:t>
            </a:r>
            <a:r>
              <a:rPr lang="sk-SK" sz="1800" b="1" dirty="0" err="1">
                <a:latin typeface="+mn-lt"/>
              </a:rPr>
              <a:t>Comenius</a:t>
            </a:r>
            <a:r>
              <a:rPr lang="sk-SK" sz="1800" b="1" dirty="0">
                <a:latin typeface="+mn-lt"/>
              </a:rPr>
              <a:t> </a:t>
            </a:r>
            <a:r>
              <a:rPr lang="sk-SK" sz="1800" b="1" dirty="0" err="1">
                <a:latin typeface="+mn-lt"/>
              </a:rPr>
              <a:t>University</a:t>
            </a:r>
            <a:r>
              <a:rPr lang="sk-SK" sz="1800" b="1" dirty="0">
                <a:latin typeface="+mn-lt"/>
              </a:rPr>
              <a:t> Bratislava</a:t>
            </a:r>
            <a:endParaRPr lang="sk-SK" sz="1800" dirty="0">
              <a:latin typeface="+mn-lt"/>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1096963" y="2249922"/>
            <a:ext cx="4937760" cy="736282"/>
          </a:xfrm>
        </p:spPr>
        <p:txBody>
          <a:bodyPr/>
          <a:lstStyle/>
          <a:p>
            <a:r>
              <a:rPr lang="en-GB" sz="1800" b="1" i="1">
                <a:effectLst/>
                <a:latin typeface="Calibri" panose="020F0502020204030204" pitchFamily="34" charset="0"/>
                <a:ea typeface="Calibri" panose="020F0502020204030204" pitchFamily="34" charset="0"/>
                <a:cs typeface="Times New Roman" panose="02020603050405020304" pitchFamily="18" charset="0"/>
              </a:rPr>
              <a:t>SITIOS WEB</a:t>
            </a:r>
            <a:r>
              <a:rPr lang="sk-SK" sz="1800" b="1" i="1">
                <a:latin typeface="Calibri" panose="020F0502020204030204" pitchFamily="34" charset="0"/>
                <a:ea typeface="Calibri" panose="020F0502020204030204" pitchFamily="34" charset="0"/>
                <a:cs typeface="Times New Roman" panose="02020603050405020304" pitchFamily="18" charset="0"/>
              </a:rPr>
              <a:t> – </a:t>
            </a:r>
            <a:r>
              <a:rPr lang="en-GB" sz="1800" i="1" cap="none">
                <a:latin typeface="Calibri" panose="020F0502020204030204" pitchFamily="34" charset="0"/>
                <a:ea typeface="Calibri" panose="020F0502020204030204" pitchFamily="34" charset="0"/>
                <a:cs typeface="Times New Roman" panose="02020603050405020304" pitchFamily="18" charset="0"/>
              </a:rPr>
              <a:t>creadores fáciles y gratuitos</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1097280" y="2787588"/>
            <a:ext cx="4937760" cy="3172946"/>
          </a:xfrm>
        </p:spPr>
        <p:txBody>
          <a:bodyPr>
            <a:noAutofit/>
          </a:bodyPr>
          <a:lstStyle/>
          <a:p>
            <a:pPr algn="just">
              <a:lnSpc>
                <a:spcPct val="110000"/>
              </a:lnSpc>
              <a:spcBef>
                <a:spcPts val="0"/>
              </a:spcBef>
              <a:spcAft>
                <a:spcPts val="0"/>
              </a:spcAft>
            </a:pPr>
            <a:r>
              <a:rPr lang="en-GB" sz="13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www.hubspot.com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s-ES" sz="1300">
                <a:effectLst/>
                <a:latin typeface="Calibri" panose="020F0502020204030204" pitchFamily="34" charset="0"/>
                <a:ea typeface="Calibri" panose="020F0502020204030204" pitchFamily="34" charset="0"/>
                <a:cs typeface="Times New Roman" panose="02020603050405020304" pitchFamily="18" charset="0"/>
              </a:rPr>
              <a:t>Constructor de sitios web gratuito de arrastrar y soltar. La ventaja única de utilizar Hubspot es la creación, gestión, modificación y publicación de contenidos en una interfaz fácil de usar. Puedes personalizar el diseño y la funcionalidad de tu sitio, así como tener varios usuarios trabajando en el back-end</a:t>
            </a:r>
            <a:r>
              <a:rPr lang="sk-SK" sz="1300">
                <a:effectLst/>
                <a:latin typeface="Calibri" panose="020F0502020204030204" pitchFamily="34" charset="0"/>
                <a:ea typeface="Calibri" panose="020F0502020204030204" pitchFamily="34" charset="0"/>
                <a:cs typeface="Times New Roman" panose="02020603050405020304" pitchFamily="18" charset="0"/>
              </a:rPr>
              <a:t>.</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GB" sz="13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www.wordpress.org</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s-ES" sz="1300">
                <a:effectLst/>
                <a:latin typeface="Calibri" panose="020F0502020204030204" pitchFamily="34" charset="0"/>
                <a:ea typeface="Calibri" panose="020F0502020204030204" pitchFamily="34" charset="0"/>
                <a:cs typeface="Times New Roman" panose="02020603050405020304" pitchFamily="18" charset="0"/>
              </a:rPr>
              <a:t>WordPress es una herramienta gratuita y de código abierto para crear sitios web. Permite personalizar los sitios web. Hay una amplia gama de plantillas para elegir, y se pueden personalizar fácilmente</a:t>
            </a:r>
            <a:r>
              <a:rPr lang="sk-SK" sz="1300">
                <a:effectLst/>
                <a:latin typeface="Calibri" panose="020F0502020204030204" pitchFamily="34" charset="0"/>
                <a:ea typeface="Calibri" panose="020F0502020204030204" pitchFamily="34" charset="0"/>
                <a:cs typeface="Times New Roman" panose="02020603050405020304" pitchFamily="18" charset="0"/>
              </a:rPr>
              <a:t>.</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0"/>
              </a:spcBef>
              <a:spcAft>
                <a:spcPts val="0"/>
              </a:spcAft>
            </a:pPr>
            <a:r>
              <a:rPr lang="en-GB" sz="13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www.wix.com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Bef>
                <a:spcPts val="0"/>
              </a:spcBef>
              <a:spcAft>
                <a:spcPts val="0"/>
              </a:spcAft>
            </a:pPr>
            <a:r>
              <a:rPr lang="es-ES" sz="1300">
                <a:effectLst/>
                <a:latin typeface="Calibri" panose="020F0502020204030204" pitchFamily="34" charset="0"/>
                <a:ea typeface="Calibri" panose="020F0502020204030204" pitchFamily="34" charset="0"/>
                <a:cs typeface="Times New Roman" panose="02020603050405020304" pitchFamily="18" charset="0"/>
              </a:rPr>
              <a:t>Wix ofrece plantillas atractivas y bien diseñadas entre las que elegir. Es fácil de usar para principiantes y prácticamente se diseña sola. El mercado de aplicaciones de Wix te permite añadir más características y funcionalidades</a:t>
            </a:r>
            <a:r>
              <a:rPr lang="sk-SK" sz="1300">
                <a:effectLst/>
                <a:latin typeface="Calibri" panose="020F0502020204030204" pitchFamily="34" charset="0"/>
                <a:ea typeface="Calibri" panose="020F0502020204030204" pitchFamily="34" charset="0"/>
                <a:cs typeface="Times New Roman" panose="02020603050405020304" pitchFamily="18" charset="0"/>
              </a:rPr>
              <a:t>.</a:t>
            </a:r>
            <a:endParaRPr lang="es-ES" sz="1300"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6217603" y="2089844"/>
            <a:ext cx="4937760" cy="736282"/>
          </a:xfrm>
        </p:spPr>
        <p:txBody>
          <a:bodyPr/>
          <a:lstStyle/>
          <a:p>
            <a:r>
              <a:rPr lang="es-ES" sz="1800" b="1" i="1">
                <a:effectLst/>
                <a:latin typeface="Calibri" panose="020F0502020204030204" pitchFamily="34" charset="0"/>
                <a:ea typeface="Calibri" panose="020F0502020204030204" pitchFamily="34" charset="0"/>
                <a:cs typeface="Times New Roman" panose="02020603050405020304" pitchFamily="18" charset="0"/>
              </a:rPr>
              <a:t>REDES SOCIALES</a:t>
            </a:r>
            <a:endParaRPr lang="es-ES" dirty="0"/>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6201649" y="2562830"/>
            <a:ext cx="5512480" cy="3459437"/>
          </a:xfrm>
        </p:spPr>
        <p:txBody>
          <a:bodyPr>
            <a:noAutofit/>
          </a:bodyPr>
          <a:lstStyle/>
          <a:p>
            <a:pPr algn="just">
              <a:lnSpc>
                <a:spcPct val="100000"/>
              </a:lnSpc>
              <a:spcBef>
                <a:spcPts val="0"/>
              </a:spcBef>
              <a:spcAft>
                <a:spcPts val="0"/>
              </a:spcAft>
            </a:pPr>
            <a:r>
              <a:rPr lang="en-GB" sz="13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www.facebook.com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es-ES" sz="1300">
                <a:effectLst/>
                <a:latin typeface="Calibri" panose="020F0502020204030204" pitchFamily="34" charset="0"/>
                <a:ea typeface="Calibri" panose="020F0502020204030204" pitchFamily="34" charset="0"/>
                <a:cs typeface="Times New Roman" panose="02020603050405020304" pitchFamily="18" charset="0"/>
              </a:rPr>
              <a:t>Facebook tiene la base de usuarios más amplia de todas las plataformas de redes sociales. Dependiendo de tu audiencia y presupuesto, esta plataforma tiene el potencial de ser la mejor forma de que tu empresa llegue al mayor número de personas en Internet. Puedes crear una página de empresa, establecer horarios de apertura, añadir enlaces, etc</a:t>
            </a:r>
            <a:r>
              <a:rPr lang="sk-SK" sz="1300">
                <a:effectLst/>
                <a:latin typeface="Calibri" panose="020F0502020204030204" pitchFamily="34" charset="0"/>
                <a:ea typeface="Calibri" panose="020F0502020204030204" pitchFamily="34" charset="0"/>
                <a:cs typeface="Times New Roman" panose="02020603050405020304" pitchFamily="18" charset="0"/>
              </a:rPr>
              <a:t>. </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en-GB" sz="13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www.instagram.com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es-ES" sz="1300">
                <a:effectLst/>
                <a:latin typeface="Calibri" panose="020F0502020204030204" pitchFamily="34" charset="0"/>
                <a:ea typeface="Calibri" panose="020F0502020204030204" pitchFamily="34" charset="0"/>
                <a:cs typeface="Times New Roman" panose="02020603050405020304" pitchFamily="18" charset="0"/>
              </a:rPr>
              <a:t>Instagram tiene menos funciones que Facebook, lo que facilita que las MiPymes aprendan a usarlo con bastante rapidez. Además, su interfaz es elegante y sencilla. Instagram se está convirtiendo en una herramienta cada vez más poderosa para las pequeñas empresas. Es ideal para compartir contenido visual e imágenes atractivas</a:t>
            </a:r>
            <a:r>
              <a:rPr lang="sk-SK" sz="1300">
                <a:effectLst/>
                <a:latin typeface="Calibri" panose="020F0502020204030204" pitchFamily="34" charset="0"/>
                <a:ea typeface="Calibri" panose="020F0502020204030204" pitchFamily="34" charset="0"/>
                <a:cs typeface="Times New Roman" panose="02020603050405020304" pitchFamily="18" charset="0"/>
              </a:rPr>
              <a:t>.</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en-GB" sz="13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www.youtube.com</a:t>
            </a:r>
            <a:endParaRPr lang="sk-SK" sz="1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spcAft>
                <a:spcPts val="0"/>
              </a:spcAft>
            </a:pPr>
            <a:r>
              <a:rPr lang="es-ES" sz="1300">
                <a:effectLst/>
                <a:latin typeface="Calibri" panose="020F0502020204030204" pitchFamily="34" charset="0"/>
                <a:ea typeface="Calibri" panose="020F0502020204030204" pitchFamily="34" charset="0"/>
                <a:cs typeface="Times New Roman" panose="02020603050405020304" pitchFamily="18" charset="0"/>
              </a:rPr>
              <a:t>Se utiliza para compartir vídeos en todo el mundo. Al ser el segundo sitio web más visitado del mundo después de Google, tiene un enorme potencial para llegar a su público. En YouTube puedes compartir vídeos cortos y largos</a:t>
            </a:r>
            <a:r>
              <a:rPr lang="sk-SK" sz="1300">
                <a:latin typeface="Calibri" panose="020F0502020204030204" pitchFamily="34" charset="0"/>
                <a:cs typeface="Times New Roman" panose="02020603050405020304" pitchFamily="18" charset="0"/>
              </a:rPr>
              <a:t>.</a:t>
            </a:r>
            <a:endParaRPr lang="es-ES" sz="1300"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pic>
        <p:nvPicPr>
          <p:cNvPr id="11" name="Obrázok 10" descr="Obrázok, na ktorom je text&#10;&#10;Automaticky generovaný popis"/>
          <p:cNvPicPr/>
          <p:nvPr/>
        </p:nvPicPr>
        <p:blipFill>
          <a:blip r:embed="rId9" cstate="print">
            <a:extLst>
              <a:ext uri="{28A0092B-C50C-407E-A947-70E740481C1C}">
                <a14:useLocalDpi xmlns:a14="http://schemas.microsoft.com/office/drawing/2010/main" val="0"/>
              </a:ext>
            </a:extLst>
          </a:blip>
          <a:stretch>
            <a:fillRect/>
          </a:stretch>
        </p:blipFill>
        <p:spPr>
          <a:xfrm>
            <a:off x="10081028" y="5832181"/>
            <a:ext cx="2027384" cy="455825"/>
          </a:xfrm>
          <a:prstGeom prst="rect">
            <a:avLst/>
          </a:prstGeom>
        </p:spPr>
      </p:pic>
      <p:sp>
        <p:nvSpPr>
          <p:cNvPr id="13" name="Nadpis 1">
            <a:extLst>
              <a:ext uri="{FF2B5EF4-FFF2-40B4-BE49-F238E27FC236}">
                <a16:creationId xmlns:a16="http://schemas.microsoft.com/office/drawing/2014/main" id="{4C9DC412-FDD6-EDE0-F285-22FB88FEF9FB}"/>
              </a:ext>
            </a:extLst>
          </p:cNvPr>
          <p:cNvSpPr>
            <a:spLocks noGrp="1"/>
          </p:cNvSpPr>
          <p:nvPr>
            <p:ph type="title"/>
          </p:nvPr>
        </p:nvSpPr>
        <p:spPr>
          <a:xfrm>
            <a:off x="1096963" y="287338"/>
            <a:ext cx="10058400" cy="1449387"/>
          </a:xfrm>
        </p:spPr>
        <p:txBody>
          <a:bodyPr/>
          <a:lstStyle/>
          <a:p>
            <a:r>
              <a:rPr lang="es-ES" sz="4000" b="1"/>
              <a:t>Unidad</a:t>
            </a:r>
            <a:r>
              <a:rPr lang="sk-SK" sz="4000" b="1"/>
              <a:t> 1: </a:t>
            </a:r>
            <a:r>
              <a:rPr lang="en-GB" sz="4000" b="1"/>
              <a:t>Digitalización en las MiPymes</a:t>
            </a:r>
            <a:br>
              <a:rPr lang="en-GB"/>
            </a:br>
            <a:r>
              <a:rPr lang="es-ES" sz="2800"/>
              <a:t>Sección</a:t>
            </a:r>
            <a:r>
              <a:rPr lang="sk-SK" sz="2800"/>
              <a:t> 1.2: </a:t>
            </a:r>
            <a:r>
              <a:rPr lang="es-ES" sz="2800"/>
              <a:t>Canales de comunicación digital para las MiPymes</a:t>
            </a:r>
            <a:endParaRPr lang="en-GB" dirty="0"/>
          </a:p>
        </p:txBody>
      </p:sp>
      <p:sp>
        <p:nvSpPr>
          <p:cNvPr id="14" name="Marcador de contenido 11">
            <a:extLst>
              <a:ext uri="{FF2B5EF4-FFF2-40B4-BE49-F238E27FC236}">
                <a16:creationId xmlns:a16="http://schemas.microsoft.com/office/drawing/2014/main" id="{0CC03C43-687F-359F-0C9F-D07749AB97A0}"/>
              </a:ext>
            </a:extLst>
          </p:cNvPr>
          <p:cNvSpPr txBox="1">
            <a:spLocks/>
          </p:cNvSpPr>
          <p:nvPr/>
        </p:nvSpPr>
        <p:spPr>
          <a:xfrm>
            <a:off x="1097280" y="1845734"/>
            <a:ext cx="10058400" cy="606324"/>
          </a:xfrm>
          <a:prstGeom prst="rect">
            <a:avLst/>
          </a:prstGeom>
        </p:spPr>
        <p:txBody>
          <a:bodyPr vert="horz" lIns="91440" tIns="45720" rIns="91440" bIns="45720" rtlCol="0" anchor="ctr">
            <a:normAutofit fontScale="92500" lnSpcReduction="1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pPr algn="just">
              <a:lnSpc>
                <a:spcPct val="107000"/>
              </a:lnSpc>
              <a:spcAft>
                <a:spcPts val="800"/>
              </a:spcAft>
            </a:pPr>
            <a:r>
              <a:rPr lang="es-ES" sz="1800" cap="none">
                <a:solidFill>
                  <a:schemeClr val="tx1">
                    <a:lumMod val="75000"/>
                    <a:lumOff val="25000"/>
                  </a:schemeClr>
                </a:solidFill>
                <a:latin typeface="Calibri" panose="020F0502020204030204" pitchFamily="34" charset="0"/>
                <a:cs typeface="Times New Roman" panose="02020603050405020304" pitchFamily="18" charset="0"/>
              </a:rPr>
              <a:t>Los</a:t>
            </a:r>
            <a:r>
              <a:rPr lang="es-ES" sz="1800" b="1" i="1" cap="none">
                <a:solidFill>
                  <a:schemeClr val="tx1">
                    <a:lumMod val="75000"/>
                    <a:lumOff val="25000"/>
                  </a:schemeClr>
                </a:solidFill>
                <a:latin typeface="Calibri" panose="020F0502020204030204" pitchFamily="34" charset="0"/>
                <a:cs typeface="Times New Roman" panose="02020603050405020304" pitchFamily="18" charset="0"/>
              </a:rPr>
              <a:t> canales de comunicación digital externos </a:t>
            </a:r>
            <a:r>
              <a:rPr lang="es-ES" sz="1800" cap="none">
                <a:solidFill>
                  <a:schemeClr val="tx1">
                    <a:lumMod val="75000"/>
                    <a:lumOff val="25000"/>
                  </a:schemeClr>
                </a:solidFill>
                <a:latin typeface="Calibri" panose="020F0502020204030204" pitchFamily="34" charset="0"/>
                <a:cs typeface="Times New Roman" panose="02020603050405020304" pitchFamily="18" charset="0"/>
              </a:rPr>
              <a:t>se utilizan para comunicarse con los clientes y los grupos de interés externos</a:t>
            </a:r>
            <a:r>
              <a:rPr lang="en-GB" sz="1800" cap="none">
                <a:solidFill>
                  <a:schemeClr val="tx1">
                    <a:lumMod val="75000"/>
                    <a:lumOff val="25000"/>
                  </a:schemeClr>
                </a:solidFill>
                <a:latin typeface="Calibri" panose="020F0502020204030204" pitchFamily="34" charset="0"/>
                <a:cs typeface="Times New Roman" panose="02020603050405020304" pitchFamily="18" charset="0"/>
              </a:rPr>
              <a:t>.</a:t>
            </a:r>
            <a:endParaRPr lang="sk-SK" sz="1800" cap="none" dirty="0">
              <a:solidFill>
                <a:schemeClr val="tx1">
                  <a:lumMod val="75000"/>
                  <a:lumOff val="25000"/>
                </a:schemeClr>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2616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s-ES" sz="4000" b="1"/>
              <a:t>Unidad</a:t>
            </a:r>
            <a:r>
              <a:rPr lang="sk-SK" sz="4000" b="1"/>
              <a:t> 1: </a:t>
            </a:r>
            <a:r>
              <a:rPr lang="en-GB" sz="4000" b="1"/>
              <a:t>Digitalización en las MiPymes</a:t>
            </a:r>
            <a:br>
              <a:rPr lang="en-GB"/>
            </a:br>
            <a:r>
              <a:rPr lang="es-ES" sz="2800"/>
              <a:t>Sección</a:t>
            </a:r>
            <a:r>
              <a:rPr lang="sk-SK" sz="2800"/>
              <a:t> 1.2: </a:t>
            </a:r>
            <a:r>
              <a:rPr lang="es-ES" sz="2800"/>
              <a:t>Canales de comunicación digital para las MiPymes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3"/>
            <a:ext cx="10058400" cy="4244673"/>
          </a:xfrm>
        </p:spPr>
        <p:txBody>
          <a:bodyPr>
            <a:normAutofit fontScale="92500" lnSpcReduction="20000"/>
          </a:bodyPr>
          <a:lstStyle/>
          <a:p>
            <a:pPr algn="just">
              <a:lnSpc>
                <a:spcPct val="120000"/>
              </a:lnSpc>
              <a:spcBef>
                <a:spcPts val="0"/>
              </a:spcBef>
              <a:spcAft>
                <a:spcPts val="600"/>
              </a:spcAft>
            </a:pPr>
            <a:r>
              <a:rPr lang="es-ES" sz="1800">
                <a:effectLst/>
                <a:latin typeface="Calibri" panose="020F0502020204030204" pitchFamily="34" charset="0"/>
                <a:ea typeface="Calibri" panose="020F0502020204030204" pitchFamily="34" charset="0"/>
                <a:cs typeface="Times New Roman" panose="02020603050405020304" pitchFamily="18" charset="0"/>
              </a:rPr>
              <a:t>Los</a:t>
            </a:r>
            <a:r>
              <a:rPr lang="es-ES" sz="1800" b="1" i="1">
                <a:effectLst/>
                <a:latin typeface="Calibri" panose="020F0502020204030204" pitchFamily="34" charset="0"/>
                <a:ea typeface="Calibri" panose="020F0502020204030204" pitchFamily="34" charset="0"/>
                <a:cs typeface="Times New Roman" panose="02020603050405020304" pitchFamily="18" charset="0"/>
              </a:rPr>
              <a:t> canales de comunicación digital internos </a:t>
            </a:r>
            <a:r>
              <a:rPr lang="es-ES" sz="1800">
                <a:effectLst/>
                <a:latin typeface="Calibri" panose="020F0502020204030204" pitchFamily="34" charset="0"/>
                <a:ea typeface="Calibri" panose="020F0502020204030204" pitchFamily="34" charset="0"/>
                <a:cs typeface="Times New Roman" panose="02020603050405020304" pitchFamily="18" charset="0"/>
              </a:rPr>
              <a:t>facilitan la comunicación principalmente dentro de la empresa y fuera de ella. Los más utilizados son los correos electrónicos, pero también otras herramientas, como</a:t>
            </a:r>
            <a:r>
              <a:rPr lang="sk-SK"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GB" sz="18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www.skype.com</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600"/>
              </a:spcAft>
            </a:pPr>
            <a:r>
              <a:rPr lang="es-ES" sz="1800">
                <a:effectLst/>
                <a:latin typeface="Calibri" panose="020F0502020204030204" pitchFamily="34" charset="0"/>
                <a:ea typeface="Calibri" panose="020F0502020204030204" pitchFamily="34" charset="0"/>
                <a:cs typeface="Times New Roman" panose="02020603050405020304" pitchFamily="18" charset="0"/>
              </a:rPr>
              <a:t>Skype es una sencilla plataforma de comunicación que adopta tecnologías basadas en la nube. La plataforma de videoconferencia incluye llamadas en línea (audio o vídeo), chats, conferencias de hasta 50 personas, programación de reuniones y otros</a:t>
            </a:r>
            <a:r>
              <a:rPr lang="sk-SK" sz="1800">
                <a:effectLst/>
                <a:latin typeface="Calibri" panose="020F0502020204030204" pitchFamily="34" charset="0"/>
                <a:ea typeface="Calibri" panose="020F0502020204030204" pitchFamily="34" charset="0"/>
                <a:cs typeface="Times New Roman" panose="02020603050405020304" pitchFamily="18" charset="0"/>
              </a:rPr>
              <a:t>.</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GB" sz="18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www.zoom.us</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600"/>
              </a:spcAft>
            </a:pPr>
            <a:r>
              <a:rPr lang="es-ES" sz="1800">
                <a:effectLst/>
                <a:latin typeface="Calibri" panose="020F0502020204030204" pitchFamily="34" charset="0"/>
                <a:ea typeface="Calibri" panose="020F0502020204030204" pitchFamily="34" charset="0"/>
                <a:cs typeface="Times New Roman" panose="02020603050405020304" pitchFamily="18" charset="0"/>
              </a:rPr>
              <a:t>Es un servicio de videoconferencia adecuado para equipos. Incluye un espacio de trabajo virtual, llamadas de vídeo o audio, chats en directo y la posibilidad de grabar las sesiones. Zoom tiene una mejor interfaz de usuario y es muy fácil de usar</a:t>
            </a:r>
            <a:r>
              <a:rPr lang="sk-SK" sz="1800">
                <a:latin typeface="Calibri" panose="020F0502020204030204" pitchFamily="34" charset="0"/>
                <a:cs typeface="Times New Roman" panose="02020603050405020304" pitchFamily="18" charset="0"/>
              </a:rPr>
              <a:t>.</a:t>
            </a:r>
            <a:endParaRPr lang="sk-SK" sz="1800" dirty="0">
              <a:latin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Microsoft Teams</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s-ES" sz="1800">
                <a:effectLst/>
                <a:latin typeface="Calibri" panose="020F0502020204030204" pitchFamily="34" charset="0"/>
                <a:ea typeface="Calibri" panose="020F0502020204030204" pitchFamily="34" charset="0"/>
                <a:cs typeface="Times New Roman" panose="02020603050405020304" pitchFamily="18" charset="0"/>
              </a:rPr>
              <a:t>Es un espacio de trabajo que permite organizar reuniones (vídeo o llamadas) y almacenar documentos, pero también puedes utilizar diferentes aplicaciones para organizar el trabajo. Es una herramienta integral para gestionar tu espacio de trabajo</a:t>
            </a:r>
            <a:r>
              <a:rPr lang="sk-SK" sz="1800">
                <a:effectLst/>
                <a:latin typeface="Calibri" panose="020F0502020204030204" pitchFamily="34" charset="0"/>
                <a:ea typeface="Calibri" panose="020F0502020204030204" pitchFamily="34" charset="0"/>
                <a:cs typeface="Times New Roman" panose="02020603050405020304" pitchFamily="18" charset="0"/>
              </a:rPr>
              <a:t>.</a:t>
            </a:r>
            <a:endParaRPr lang="sk-SK"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endParaRPr lang="sk-SK" sz="1800" dirty="0">
              <a:latin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6"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207187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a:xfrm>
            <a:off x="1097279" y="286603"/>
            <a:ext cx="10463349" cy="1450757"/>
          </a:xfrm>
        </p:spPr>
        <p:txBody>
          <a:bodyPr/>
          <a:lstStyle/>
          <a:p>
            <a:r>
              <a:rPr lang="es-ES" sz="4000" b="1"/>
              <a:t>Unidad</a:t>
            </a:r>
            <a:r>
              <a:rPr lang="sk-SK" sz="4000" b="1"/>
              <a:t> 1: </a:t>
            </a:r>
            <a:r>
              <a:rPr lang="en-GB" sz="4000" b="1"/>
              <a:t>Digitalización en las MiPymes</a:t>
            </a:r>
            <a:br>
              <a:rPr lang="en-GB"/>
            </a:br>
            <a:r>
              <a:rPr lang="es-ES" sz="2800"/>
              <a:t>Sección</a:t>
            </a:r>
            <a:r>
              <a:rPr lang="sk-SK" sz="2800"/>
              <a:t> </a:t>
            </a:r>
            <a:r>
              <a:rPr lang="sk-SK" sz="2800" dirty="0"/>
              <a:t>1</a:t>
            </a:r>
            <a:r>
              <a:rPr lang="en-US" sz="2800" dirty="0"/>
              <a:t>.3</a:t>
            </a:r>
            <a:r>
              <a:rPr lang="sk-SK" sz="2800"/>
              <a:t>:</a:t>
            </a:r>
            <a:r>
              <a:rPr lang="en-US" sz="2800"/>
              <a:t> Herramientas para el trabajo remoto y la colaboración virtual</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3"/>
            <a:ext cx="10058400" cy="4401291"/>
          </a:xfrm>
        </p:spPr>
        <p:txBody>
          <a:bodyPr>
            <a:normAutofit fontScale="85000" lnSpcReduction="20000"/>
          </a:bodyPr>
          <a:lstStyle/>
          <a:p>
            <a:pPr algn="just">
              <a:lnSpc>
                <a:spcPct val="120000"/>
              </a:lnSpc>
              <a:spcBef>
                <a:spcPts val="0"/>
              </a:spcBef>
              <a:spcAft>
                <a:spcPts val="0"/>
              </a:spcAft>
            </a:pPr>
            <a:r>
              <a:rPr lang="es-ES" sz="1800">
                <a:effectLst/>
                <a:latin typeface="Calibri" panose="020F0502020204030204" pitchFamily="34" charset="0"/>
                <a:ea typeface="Calibri" panose="020F0502020204030204" pitchFamily="34" charset="0"/>
              </a:rPr>
              <a:t>Con la proliferación del trabajo desde casa y la imposibilidad de viajar, el trabajo remoto y las herramientas de colaboración se han hecho aún más populares. Las herramientas que presentamos te ayudarán a trabajar de forma más rápida y eficaz desde cualquier lugar</a:t>
            </a:r>
            <a:r>
              <a:rPr lang="en-US" sz="1800">
                <a:effectLst/>
                <a:latin typeface="Calibri" panose="020F0502020204030204" pitchFamily="34"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pPr algn="just">
              <a:lnSpc>
                <a:spcPct val="120000"/>
              </a:lnSpc>
              <a:spcBef>
                <a:spcPts val="600"/>
              </a:spcBef>
              <a:spcAft>
                <a:spcPts val="600"/>
              </a:spcAft>
            </a:pPr>
            <a:r>
              <a:rPr lang="en-US" sz="1800" b="1" i="1">
                <a:effectLst/>
                <a:latin typeface="Calibri" panose="020F0502020204030204" pitchFamily="34" charset="0"/>
                <a:ea typeface="Calibri" panose="020F0502020204030204" pitchFamily="34" charset="0"/>
              </a:rPr>
              <a:t>Herramientas de colaboración y gestión de proyectos</a:t>
            </a:r>
            <a:endParaRPr lang="en-US" sz="1800" b="1" i="1" dirty="0">
              <a:latin typeface="Calibri" panose="020F0502020204030204" pitchFamily="34" charset="0"/>
              <a:ea typeface="Calibri" panose="020F0502020204030204" pitchFamily="34" charset="0"/>
            </a:endParaRPr>
          </a:p>
          <a:p>
            <a:pPr algn="just">
              <a:lnSpc>
                <a:spcPct val="120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www.slack.com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600"/>
              </a:spcAft>
            </a:pPr>
            <a:r>
              <a:rPr lang="es-ES" sz="1800">
                <a:effectLst/>
                <a:latin typeface="Calibri" panose="020F0502020204030204" pitchFamily="34" charset="0"/>
                <a:ea typeface="Calibri" panose="020F0502020204030204" pitchFamily="34" charset="0"/>
                <a:cs typeface="Times New Roman" panose="02020603050405020304" pitchFamily="18" charset="0"/>
              </a:rPr>
              <a:t>Slack es una aplicación de mensajería para empresas que conecta a las personas con la información que necesitan formando equipos de proyecto. Slack organiza las conversaciones en canales donde todos pueden compartir ideas, tomar decisiones y hacer avanzar el trabajo. Dispone de una serie de funciones que permiten la optimización de funciones y la integración de apps</a:t>
            </a:r>
            <a:r>
              <a:rPr lang="en-US" sz="180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www.trello.com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600"/>
              </a:spcAft>
            </a:pPr>
            <a:r>
              <a:rPr lang="es-ES" sz="1800">
                <a:effectLst/>
                <a:latin typeface="Calibri" panose="020F0502020204030204" pitchFamily="34" charset="0"/>
                <a:ea typeface="Calibri" panose="020F0502020204030204" pitchFamily="34" charset="0"/>
                <a:cs typeface="Times New Roman" panose="02020603050405020304" pitchFamily="18" charset="0"/>
              </a:rPr>
              <a:t>Trello es una herramienta de gestión visual para gestionar cualquier proyecto, flujo de trabajo o seguimiento de tareas. Es posible añadir archivos y listas de comprobación o incluso personalizar la interfaz</a:t>
            </a:r>
            <a:r>
              <a:rPr lang="en-US" sz="180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www.miro.com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Bef>
                <a:spcPts val="0"/>
              </a:spcBef>
              <a:spcAft>
                <a:spcPts val="0"/>
              </a:spcAft>
            </a:pPr>
            <a:r>
              <a:rPr lang="es-ES" sz="1800">
                <a:effectLst/>
                <a:latin typeface="Calibri" panose="020F0502020204030204" pitchFamily="34" charset="0"/>
                <a:ea typeface="Calibri" panose="020F0502020204030204" pitchFamily="34" charset="0"/>
                <a:cs typeface="Times New Roman" panose="02020603050405020304" pitchFamily="18" charset="0"/>
              </a:rPr>
              <a:t>Miro es una pizarra digital para colaborar fácilmente con otras personas. Miro permite crear notas y diseños, mover elementos y comunicarse mediante videollamadas o chats en línea. Es adecuado para una amplia variedad de tareas que requieren colaboración: talleres, mapeo de estrategias, ceremonias ágiles, investigación y diseño de UX, desarrollo de productos, descubrimiento de clientes y visualización de procesos</a:t>
            </a:r>
            <a:r>
              <a:rPr lang="en-US" sz="180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6"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912915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1096963" y="2297335"/>
            <a:ext cx="4937760" cy="736282"/>
          </a:xfrm>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www.wetransfer.com</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1096963" y="2899176"/>
            <a:ext cx="4937760" cy="2409466"/>
          </a:xfrm>
        </p:spPr>
        <p:txBody>
          <a:bodyPr/>
          <a:lstStyle/>
          <a:p>
            <a:pPr algn="just"/>
            <a:r>
              <a:rPr lang="es-ES" sz="1800">
                <a:effectLst/>
                <a:latin typeface="Calibri" panose="020F0502020204030204" pitchFamily="34" charset="0"/>
                <a:ea typeface="Calibri" panose="020F0502020204030204" pitchFamily="34" charset="0"/>
              </a:rPr>
              <a:t>WeTransfer es una plataforma online basada en la nube que permite subir y compartir diferentes tipos de archivos a otros usuarios en Internet. Es gratuita, no requiere esfuerzo y es cada vez más frecuente, ya que permite enviar archivos muy grandes o pesados de forma cómoda y sencilla</a:t>
            </a:r>
            <a:r>
              <a:rPr lang="en-GB" sz="1800">
                <a:effectLst/>
                <a:latin typeface="Calibri" panose="020F0502020204030204" pitchFamily="34" charset="0"/>
                <a:ea typeface="Calibri" panose="020F0502020204030204" pitchFamily="34" charset="0"/>
              </a:rPr>
              <a:t>.</a:t>
            </a:r>
            <a:endParaRPr lang="es-ES"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6217920" y="2297335"/>
            <a:ext cx="4937760" cy="736282"/>
          </a:xfrm>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www.dropbox.com</a:t>
            </a:r>
            <a:endParaRPr lang="es-ES" dirty="0"/>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6217920" y="2899175"/>
            <a:ext cx="4937760" cy="2409467"/>
          </a:xfrm>
        </p:spPr>
        <p:txBody>
          <a:bodyPr/>
          <a:lstStyle/>
          <a:p>
            <a:pPr algn="just"/>
            <a:r>
              <a:rPr lang="es-ES" sz="1800">
                <a:effectLst/>
                <a:latin typeface="Calibri" panose="020F0502020204030204" pitchFamily="34" charset="0"/>
                <a:ea typeface="Calibri" panose="020F0502020204030204" pitchFamily="34" charset="0"/>
              </a:rPr>
              <a:t>Dropbox es un servicio personal de almacenamiento en la nube que se utiliza con frecuencia para hacer copias de seguridad de archivos, compartirlos y colaborar. Todos los archivos se guardan en la nube y están disponibles en línea desde cualquier lugar</a:t>
            </a:r>
            <a:r>
              <a:rPr lang="en-GB" sz="1800">
                <a:effectLst/>
                <a:latin typeface="Calibri" panose="020F0502020204030204" pitchFamily="34" charset="0"/>
                <a:ea typeface="Calibri" panose="020F0502020204030204" pitchFamily="34" charset="0"/>
              </a:rPr>
              <a:t>.</a:t>
            </a:r>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2" y="287338"/>
            <a:ext cx="10633437" cy="1449387"/>
          </a:xfrm>
        </p:spPr>
        <p:txBody>
          <a:bodyPr/>
          <a:lstStyle/>
          <a:p>
            <a:r>
              <a:rPr lang="es-ES" sz="4000" b="1"/>
              <a:t>Unidad</a:t>
            </a:r>
            <a:r>
              <a:rPr lang="sk-SK" sz="4000" b="1"/>
              <a:t> 1: </a:t>
            </a:r>
            <a:r>
              <a:rPr lang="en-GB" sz="4000" b="1"/>
              <a:t>Digitalización en las MiPymes</a:t>
            </a:r>
            <a:br>
              <a:rPr lang="en-GB"/>
            </a:br>
            <a:r>
              <a:rPr lang="es-ES" sz="2800"/>
              <a:t>Sección</a:t>
            </a:r>
            <a:r>
              <a:rPr lang="sk-SK" sz="2800"/>
              <a:t> 1</a:t>
            </a:r>
            <a:r>
              <a:rPr lang="en-US" sz="2800"/>
              <a:t>.3</a:t>
            </a:r>
            <a:r>
              <a:rPr lang="sk-SK" sz="2800"/>
              <a:t>:</a:t>
            </a:r>
            <a:r>
              <a:rPr lang="en-US" sz="2800"/>
              <a:t> Herramientas para el trabajo remoto y la colaboración virtual</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pic>
        <p:nvPicPr>
          <p:cNvPr id="11" name="Obrázok 10" descr="Obrázok, na ktorom je text&#10;&#10;Automaticky generovaný popis"/>
          <p:cNvPicPr/>
          <p:nvPr/>
        </p:nvPicPr>
        <p:blipFill>
          <a:blip r:embed="rId5"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9" name="Marcador de contenido 11">
            <a:extLst>
              <a:ext uri="{FF2B5EF4-FFF2-40B4-BE49-F238E27FC236}">
                <a16:creationId xmlns:a16="http://schemas.microsoft.com/office/drawing/2014/main" id="{94210086-561B-8295-31FF-18E1037B0777}"/>
              </a:ext>
            </a:extLst>
          </p:cNvPr>
          <p:cNvSpPr txBox="1">
            <a:spLocks/>
          </p:cNvSpPr>
          <p:nvPr/>
        </p:nvSpPr>
        <p:spPr>
          <a:xfrm>
            <a:off x="1097280" y="1845734"/>
            <a:ext cx="10058400" cy="60184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pPr>
              <a:lnSpc>
                <a:spcPct val="120000"/>
              </a:lnSpc>
              <a:spcBef>
                <a:spcPts val="0"/>
              </a:spcBef>
              <a:spcAft>
                <a:spcPts val="0"/>
              </a:spcAft>
            </a:pPr>
            <a:r>
              <a:rPr lang="en-GB" sz="1800" b="1" i="1" cap="none">
                <a:solidFill>
                  <a:schemeClr val="tx1"/>
                </a:solidFill>
                <a:effectLst/>
                <a:latin typeface="Calibri" panose="020F0502020204030204" pitchFamily="34" charset="0"/>
                <a:ea typeface="Calibri" panose="020F0502020204030204" pitchFamily="34" charset="0"/>
              </a:rPr>
              <a:t>Almacenar y compartir documentos</a:t>
            </a:r>
            <a:endParaRPr lang="sk-SK" sz="1800" cap="none"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Marcador de contenido 11">
            <a:extLst>
              <a:ext uri="{FF2B5EF4-FFF2-40B4-BE49-F238E27FC236}">
                <a16:creationId xmlns:a16="http://schemas.microsoft.com/office/drawing/2014/main" id="{F7C45CE8-E83F-7135-538C-222ECC13EF3C}"/>
              </a:ext>
            </a:extLst>
          </p:cNvPr>
          <p:cNvSpPr txBox="1">
            <a:spLocks/>
          </p:cNvSpPr>
          <p:nvPr/>
        </p:nvSpPr>
        <p:spPr>
          <a:xfrm>
            <a:off x="1096963" y="4535320"/>
            <a:ext cx="10058400" cy="1106570"/>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pPr algn="just">
              <a:lnSpc>
                <a:spcPct val="120000"/>
              </a:lnSpc>
              <a:spcBef>
                <a:spcPts val="0"/>
              </a:spcBef>
              <a:spcAft>
                <a:spcPts val="0"/>
              </a:spcAft>
            </a:pPr>
            <a:r>
              <a:rPr lang="en-GB" sz="1800" cap="none">
                <a:solidFill>
                  <a:schemeClr val="tx1"/>
                </a:solidFill>
                <a:effectLst/>
                <a:latin typeface="Calibri" panose="020F0502020204030204" pitchFamily="34" charset="0"/>
                <a:ea typeface="Calibri" panose="020F0502020204030204" pitchFamily="34" charset="0"/>
              </a:rPr>
              <a:t>WETRANSFER </a:t>
            </a:r>
            <a:r>
              <a:rPr lang="es-ES" sz="1800" cap="none">
                <a:solidFill>
                  <a:schemeClr val="tx1"/>
                </a:solidFill>
                <a:latin typeface="Calibri" panose="020F0502020204030204" pitchFamily="34" charset="0"/>
              </a:rPr>
              <a:t>es más adecuado para compartir grandes volúmenes de datos una sola vez, y Dropbox es más adecuado para compartir documentos con un equipo en la nube</a:t>
            </a:r>
            <a:r>
              <a:rPr lang="en-GB" sz="1800" cap="none">
                <a:solidFill>
                  <a:schemeClr val="tx1"/>
                </a:solidFill>
                <a:latin typeface="Calibri" panose="020F0502020204030204" pitchFamily="34" charset="0"/>
              </a:rPr>
              <a:t>.</a:t>
            </a:r>
            <a:endParaRPr lang="sk-SK" sz="1800" cap="none" dirty="0">
              <a:solidFill>
                <a:schemeClr val="tx1"/>
              </a:solidFill>
              <a:latin typeface="Calibri" panose="020F0502020204030204" pitchFamily="34" charset="0"/>
            </a:endParaRPr>
          </a:p>
        </p:txBody>
      </p:sp>
    </p:spTree>
    <p:extLst>
      <p:ext uri="{BB962C8B-B14F-4D97-AF65-F5344CB8AC3E}">
        <p14:creationId xmlns:p14="http://schemas.microsoft.com/office/powerpoint/2010/main" val="1033405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a:t>Unidad </a:t>
            </a:r>
            <a:r>
              <a:rPr lang="en-GB" dirty="0"/>
              <a:t>2</a:t>
            </a:r>
            <a:r>
              <a:rPr lang="en-GB"/>
              <a:t>: Aprendizaje en línea</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lstStyle/>
          <a:p>
            <a:pPr algn="just">
              <a:lnSpc>
                <a:spcPct val="107000"/>
              </a:lnSpc>
              <a:spcAft>
                <a:spcPts val="800"/>
              </a:spcAft>
            </a:pPr>
            <a:r>
              <a:rPr lang="es-ES" sz="1800" i="1">
                <a:effectLst/>
                <a:latin typeface="Calibri" panose="020F0502020204030204" pitchFamily="34" charset="0"/>
                <a:ea typeface="Calibri" panose="020F0502020204030204" pitchFamily="34" charset="0"/>
              </a:rPr>
              <a:t>El </a:t>
            </a:r>
            <a:r>
              <a:rPr lang="es-ES" sz="1800" b="1" i="1">
                <a:effectLst/>
                <a:latin typeface="Calibri" panose="020F0502020204030204" pitchFamily="34" charset="0"/>
                <a:ea typeface="Calibri" panose="020F0502020204030204" pitchFamily="34" charset="0"/>
              </a:rPr>
              <a:t>aprendizaje en línea </a:t>
            </a:r>
            <a:r>
              <a:rPr lang="es-ES" sz="1800" i="1">
                <a:effectLst/>
                <a:latin typeface="Calibri" panose="020F0502020204030204" pitchFamily="34" charset="0"/>
                <a:ea typeface="Calibri" panose="020F0502020204030204" pitchFamily="34" charset="0"/>
              </a:rPr>
              <a:t>es un proceso educativo que utiliza las tecnologías de la información y la comunicación para crear cursos, distribuir contenidos didácticos, establecer comunicación entre alumnos y profesores y gestionar el aprendizaje</a:t>
            </a:r>
            <a:r>
              <a:rPr lang="en-GB" sz="1800" i="1">
                <a:effectLst/>
                <a:latin typeface="Calibri" panose="020F0502020204030204" pitchFamily="34" charset="0"/>
                <a:ea typeface="Calibri" panose="020F0502020204030204" pitchFamily="34" charset="0"/>
                <a:cs typeface="Calibri" panose="020F0502020204030204" pitchFamily="34" charset="0"/>
              </a:rPr>
              <a:t>.</a:t>
            </a:r>
            <a:endParaRPr lang="sk-SK" sz="18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rPr>
              <a:t>El aprendizaje en línea se refiere a la formación en cualquier dispositivo digital, por ejemplo, realizar un curso </a:t>
            </a:r>
            <a:r>
              <a:rPr lang="es-ES" sz="1800" i="1">
                <a:effectLst/>
                <a:latin typeface="Calibri" panose="020F0502020204030204" pitchFamily="34" charset="0"/>
                <a:ea typeface="Calibri" panose="020F0502020204030204" pitchFamily="34" charset="0"/>
              </a:rPr>
              <a:t>online</a:t>
            </a:r>
            <a:r>
              <a:rPr lang="es-ES" sz="1800">
                <a:effectLst/>
                <a:latin typeface="Calibri" panose="020F0502020204030204" pitchFamily="34" charset="0"/>
                <a:ea typeface="Calibri" panose="020F0502020204030204" pitchFamily="34" charset="0"/>
              </a:rPr>
              <a:t>, ver un vídeo educativo, leer un artículo o realizar un cuestionario</a:t>
            </a:r>
            <a:r>
              <a:rPr lang="en-GB" sz="1800">
                <a:effectLst/>
                <a:latin typeface="Calibri" panose="020F0502020204030204" pitchFamily="34" charset="0"/>
                <a:ea typeface="Calibri" panose="020F0502020204030204" pitchFamily="34" charset="0"/>
              </a:rPr>
              <a:t>.</a:t>
            </a:r>
            <a:endParaRPr lang="sk-SK"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cs typeface="Times New Roman" panose="02020603050405020304" pitchFamily="18" charset="0"/>
              </a:rPr>
              <a:t>El aprendizaje en línea ofrece la oportunidad de cursar estudios en las </a:t>
            </a:r>
            <a:r>
              <a:rPr lang="es-ES" sz="1800" b="1" i="1">
                <a:effectLst/>
                <a:latin typeface="Calibri" panose="020F0502020204030204" pitchFamily="34" charset="0"/>
                <a:ea typeface="Calibri" panose="020F0502020204030204" pitchFamily="34" charset="0"/>
                <a:cs typeface="Times New Roman" panose="02020603050405020304" pitchFamily="18" charset="0"/>
              </a:rPr>
              <a:t>mejores instituciones del mundo</a:t>
            </a: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Marcador de contenido 2">
            <a:extLst>
              <a:ext uri="{FF2B5EF4-FFF2-40B4-BE49-F238E27FC236}">
                <a16:creationId xmlns:a16="http://schemas.microsoft.com/office/drawing/2014/main" id="{8BC0A44C-3F94-F951-669D-C40A8F846FDD}"/>
              </a:ext>
            </a:extLst>
          </p:cNvPr>
          <p:cNvSpPr txBox="1">
            <a:spLocks/>
          </p:cNvSpPr>
          <p:nvPr/>
        </p:nvSpPr>
        <p:spPr>
          <a:xfrm>
            <a:off x="1097280" y="4249695"/>
            <a:ext cx="4937760" cy="1883020"/>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spcBef>
                <a:spcPts val="0"/>
              </a:spcBef>
              <a:spcAft>
                <a:spcPts val="0"/>
              </a:spcAft>
            </a:pPr>
            <a:r>
              <a:rPr lang="en-GB" sz="1800" b="1" i="1">
                <a:effectLst/>
                <a:latin typeface="Calibri" panose="020F0502020204030204" pitchFamily="34" charset="0"/>
                <a:ea typeface="Calibri" panose="020F0502020204030204" pitchFamily="34" charset="0"/>
                <a:cs typeface="Times New Roman" panose="02020603050405020304" pitchFamily="18" charset="0"/>
              </a:rPr>
              <a:t>Las ventajas son:</a:t>
            </a:r>
            <a:endParaRPr lang="sk-SK" sz="1800" b="1"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amplia oferta de cursos en la mayoría de las materias</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n-GB" sz="1800">
                <a:effectLst/>
                <a:latin typeface="Calibri" panose="020F0502020204030204" pitchFamily="34" charset="0"/>
                <a:ea typeface="Calibri" panose="020F0502020204030204" pitchFamily="34" charset="0"/>
                <a:cs typeface="Times New Roman" panose="02020603050405020304" pitchFamily="18" charset="0"/>
              </a:rPr>
              <a:t>horarios flexibles,</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gratis o a menor coste</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estudiar en el extranjero a distancia</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contenido 3">
            <a:extLst>
              <a:ext uri="{FF2B5EF4-FFF2-40B4-BE49-F238E27FC236}">
                <a16:creationId xmlns:a16="http://schemas.microsoft.com/office/drawing/2014/main" id="{C6F20B4F-6DA1-748C-1701-363C142817FE}"/>
              </a:ext>
            </a:extLst>
          </p:cNvPr>
          <p:cNvSpPr txBox="1">
            <a:spLocks/>
          </p:cNvSpPr>
          <p:nvPr/>
        </p:nvSpPr>
        <p:spPr>
          <a:xfrm>
            <a:off x="6217920" y="4249695"/>
            <a:ext cx="4937760" cy="188302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7000"/>
              </a:lnSpc>
              <a:spcBef>
                <a:spcPts val="0"/>
              </a:spcBef>
              <a:spcAft>
                <a:spcPts val="0"/>
              </a:spcAft>
            </a:pPr>
            <a:r>
              <a:rPr lang="en-GB" sz="1800" b="1" i="1">
                <a:effectLst/>
                <a:latin typeface="Calibri" panose="020F0502020204030204" pitchFamily="34" charset="0"/>
                <a:ea typeface="Calibri" panose="020F0502020204030204" pitchFamily="34" charset="0"/>
                <a:cs typeface="Times New Roman" panose="02020603050405020304" pitchFamily="18" charset="0"/>
              </a:rPr>
              <a:t>Las desventajas son:</a:t>
            </a:r>
            <a:endParaRPr lang="sk-SK" sz="1800" b="1" i="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spcAft>
                <a:spcPts val="0"/>
              </a:spcAft>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requieren un mayor grado de automotivación</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spcAft>
                <a:spcPts val="0"/>
              </a:spcAft>
              <a:buFont typeface="Symbol" panose="05050102010706020507" pitchFamily="18" charset="2"/>
              <a:buChar char=""/>
            </a:pPr>
            <a:r>
              <a:rPr lang="en-GB" sz="1800">
                <a:effectLst/>
                <a:latin typeface="Calibri" panose="020F0502020204030204" pitchFamily="34" charset="0"/>
                <a:ea typeface="Calibri" panose="020F0502020204030204" pitchFamily="34" charset="0"/>
                <a:cs typeface="Times New Roman" panose="02020603050405020304" pitchFamily="18" charset="0"/>
              </a:rPr>
              <a:t>depende de la tecnología,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spcAft>
                <a:spcPts val="0"/>
              </a:spcAft>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interacciones físicas mínimas entre alumnos y profesores</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7286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a:xfrm>
            <a:off x="1096963" y="2998561"/>
            <a:ext cx="4937760" cy="736282"/>
          </a:xfrm>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www.business.udemy.com</a:t>
            </a:r>
            <a:endParaRPr lang="es-ES" dirty="0"/>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a:xfrm>
            <a:off x="1097280" y="3734843"/>
            <a:ext cx="4937760" cy="2793861"/>
          </a:xfrm>
        </p:spPr>
        <p:txBody>
          <a:bodyPr/>
          <a:lstStyle/>
          <a:p>
            <a:pPr algn="just"/>
            <a:r>
              <a:rPr lang="es-ES" sz="1800">
                <a:effectLst/>
                <a:latin typeface="Calibri" panose="020F0502020204030204" pitchFamily="34" charset="0"/>
                <a:ea typeface="Calibri" panose="020F0502020204030204" pitchFamily="34" charset="0"/>
                <a:cs typeface="Times New Roman" panose="02020603050405020304" pitchFamily="18" charset="0"/>
              </a:rPr>
              <a:t>Udemy Business es una de las mejores plataformas de aprendizaje en línea para equipos empresariales que buscan </a:t>
            </a:r>
            <a:r>
              <a:rPr lang="es-ES" sz="1800" b="1">
                <a:effectLst/>
                <a:latin typeface="Calibri" panose="020F0502020204030204" pitchFamily="34" charset="0"/>
                <a:ea typeface="Calibri" panose="020F0502020204030204" pitchFamily="34" charset="0"/>
                <a:cs typeface="Times New Roman" panose="02020603050405020304" pitchFamily="18" charset="0"/>
              </a:rPr>
              <a:t>conocimientos más generales</a:t>
            </a:r>
            <a:r>
              <a:rPr lang="es-ES" sz="1800">
                <a:effectLst/>
                <a:latin typeface="Calibri" panose="020F0502020204030204" pitchFamily="34" charset="0"/>
                <a:ea typeface="Calibri" panose="020F0502020204030204" pitchFamily="34" charset="0"/>
                <a:cs typeface="Times New Roman" panose="02020603050405020304" pitchFamily="18" charset="0"/>
              </a:rPr>
              <a:t>, que ofrece más de 14000 cursos. Es fácil de usar, hay opciones para supervisar el progreso y, tras completar un curso, el alumno recibe un certificado. Las desventajas son que la plataforma sólo admite cursos basados en vídeo y carece de interactividad</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es-ES"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a:xfrm>
            <a:off x="6217920" y="2998561"/>
            <a:ext cx="4937760" cy="736282"/>
          </a:xfrm>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www.linkedin.com</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/learning</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a:xfrm>
            <a:off x="6217920" y="3734843"/>
            <a:ext cx="4937760" cy="2793862"/>
          </a:xfrm>
        </p:spPr>
        <p:txBody>
          <a:bodyPr/>
          <a:lstStyle/>
          <a:p>
            <a:pPr algn="just"/>
            <a:r>
              <a:rPr lang="es-ES" sz="1800">
                <a:effectLst/>
                <a:latin typeface="Calibri" panose="020F0502020204030204" pitchFamily="34" charset="0"/>
                <a:ea typeface="Calibri" panose="020F0502020204030204" pitchFamily="34" charset="0"/>
                <a:cs typeface="Times New Roman" panose="02020603050405020304" pitchFamily="18" charset="0"/>
              </a:rPr>
              <a:t>Está diseñado para particulares o empresas que deseen mejorar las competencias de sus equipos en los sectores </a:t>
            </a:r>
            <a:r>
              <a:rPr lang="es-ES" sz="1800" b="1">
                <a:effectLst/>
                <a:latin typeface="Calibri" panose="020F0502020204030204" pitchFamily="34" charset="0"/>
                <a:ea typeface="Calibri" panose="020F0502020204030204" pitchFamily="34" charset="0"/>
                <a:cs typeface="Times New Roman" panose="02020603050405020304" pitchFamily="18" charset="0"/>
              </a:rPr>
              <a:t>empresarial, tecnológico y creativo</a:t>
            </a:r>
            <a:r>
              <a:rPr lang="es-ES" sz="1800">
                <a:effectLst/>
                <a:latin typeface="Calibri" panose="020F0502020204030204" pitchFamily="34" charset="0"/>
                <a:ea typeface="Calibri" panose="020F0502020204030204" pitchFamily="34" charset="0"/>
                <a:cs typeface="Times New Roman" panose="02020603050405020304" pitchFamily="18" charset="0"/>
              </a:rPr>
              <a:t>. Ofrece más de 16.000 cursos. El control de calidad garantiza que los instructores tengan excelentes aptitudes para la formación. Los cursos son interactivos gracias a cuestionarios y ejercicios prácticos. </a:t>
            </a:r>
            <a:r>
              <a:rPr lang="en-GB" sz="1800">
                <a:effectLst/>
                <a:latin typeface="Calibri" panose="020F0502020204030204" pitchFamily="34" charset="0"/>
                <a:ea typeface="Calibri" panose="020F0502020204030204" pitchFamily="34" charset="0"/>
                <a:cs typeface="Times New Roman" panose="02020603050405020304" pitchFamily="18" charset="0"/>
              </a:rPr>
              <a:t>Una vez finalizado el curso, se expide un certificado.</a:t>
            </a:r>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Unidad </a:t>
            </a:r>
            <a:r>
              <a:rPr lang="en-GB" sz="4000" b="1" dirty="0"/>
              <a:t>2</a:t>
            </a:r>
            <a:r>
              <a:rPr lang="en-GB" sz="4000" b="1"/>
              <a:t>: Aprendizaje en línea</a:t>
            </a:r>
            <a:br>
              <a:rPr lang="en-GB"/>
            </a:br>
            <a:r>
              <a:rPr lang="en-US" sz="2800"/>
              <a:t>Sección </a:t>
            </a:r>
            <a:r>
              <a:rPr lang="en-US" sz="2800" dirty="0"/>
              <a:t>2.1</a:t>
            </a:r>
            <a:r>
              <a:rPr lang="en-US" sz="2800"/>
              <a:t>: Plataformas para el aprendizaje en línea</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pic>
        <p:nvPicPr>
          <p:cNvPr id="11" name="Obrázok 10" descr="Obrázok, na ktorom je text&#10;&#10;Automaticky generovaný popis"/>
          <p:cNvPicPr/>
          <p:nvPr/>
        </p:nvPicPr>
        <p:blipFill>
          <a:blip r:embed="rId5"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Marcador de contenido 11">
            <a:extLst>
              <a:ext uri="{FF2B5EF4-FFF2-40B4-BE49-F238E27FC236}">
                <a16:creationId xmlns:a16="http://schemas.microsoft.com/office/drawing/2014/main" id="{9F64B7D8-C4C9-178B-41AC-426D6817C643}"/>
              </a:ext>
            </a:extLst>
          </p:cNvPr>
          <p:cNvSpPr txBox="1">
            <a:spLocks/>
          </p:cNvSpPr>
          <p:nvPr/>
        </p:nvSpPr>
        <p:spPr>
          <a:xfrm>
            <a:off x="1097280" y="1845733"/>
            <a:ext cx="10058400" cy="1003517"/>
          </a:xfrm>
          <a:prstGeom prst="rect">
            <a:avLst/>
          </a:prstGeom>
        </p:spPr>
        <p:txBody>
          <a:bodyPr vert="horz" lIns="91440" tIns="45720" rIns="91440" bIns="45720" rtlCol="0" anchor="ctr">
            <a:normAutofit fontScale="925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000" b="0" kern="1200" cap="all" baseline="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000" b="1"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1800" b="1"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1600" b="1" kern="1200">
                <a:solidFill>
                  <a:schemeClr val="tx1">
                    <a:lumMod val="75000"/>
                    <a:lumOff val="25000"/>
                  </a:schemeClr>
                </a:solidFill>
                <a:latin typeface="+mn-lt"/>
                <a:ea typeface="+mn-ea"/>
                <a:cs typeface="+mn-cs"/>
              </a:defRPr>
            </a:lvl9pPr>
          </a:lstStyle>
          <a:p>
            <a:pPr algn="just">
              <a:lnSpc>
                <a:spcPct val="107000"/>
              </a:lnSpc>
              <a:spcAft>
                <a:spcPts val="800"/>
              </a:spcAft>
            </a:pPr>
            <a:r>
              <a:rPr lang="es-ES" sz="1800" cap="none">
                <a:solidFill>
                  <a:schemeClr val="tx1">
                    <a:lumMod val="75000"/>
                    <a:lumOff val="25000"/>
                  </a:schemeClr>
                </a:solidFill>
                <a:latin typeface="Calibri" panose="020F0502020204030204" pitchFamily="34" charset="0"/>
              </a:rPr>
              <a:t>Existe una amplia gama de </a:t>
            </a:r>
            <a:r>
              <a:rPr lang="es-ES" sz="1800" b="1" i="1" cap="none">
                <a:solidFill>
                  <a:schemeClr val="tx1">
                    <a:lumMod val="75000"/>
                    <a:lumOff val="25000"/>
                  </a:schemeClr>
                </a:solidFill>
                <a:latin typeface="Calibri" panose="020F0502020204030204" pitchFamily="34" charset="0"/>
              </a:rPr>
              <a:t>plataformas para el aprendizaje en línea</a:t>
            </a:r>
            <a:r>
              <a:rPr lang="es-ES" sz="1800" cap="none">
                <a:solidFill>
                  <a:schemeClr val="tx1">
                    <a:lumMod val="75000"/>
                    <a:lumOff val="25000"/>
                  </a:schemeClr>
                </a:solidFill>
                <a:latin typeface="Calibri" panose="020F0502020204030204" pitchFamily="34" charset="0"/>
              </a:rPr>
              <a:t>. A continuación presentamos cuatro, de las cuales las dos primeras son las más utilizadas y dos están disponibles gratuitamente. No obstante, las MiPymes que busquen conocimientos y competencias específicos deben investigar qué plataforma de aprendizaje en línea es la más adecuada para ellas</a:t>
            </a:r>
            <a:r>
              <a:rPr lang="en-US" sz="1800" cap="none">
                <a:solidFill>
                  <a:schemeClr val="tx1">
                    <a:lumMod val="75000"/>
                    <a:lumOff val="25000"/>
                  </a:schemeClr>
                </a:solidFill>
                <a:latin typeface="Calibri" panose="020F0502020204030204" pitchFamily="34" charset="0"/>
              </a:rPr>
              <a:t>.</a:t>
            </a:r>
            <a:endParaRPr lang="es-ES" sz="1800" cap="none" dirty="0">
              <a:solidFill>
                <a:schemeClr val="tx1">
                  <a:lumMod val="75000"/>
                  <a:lumOff val="25000"/>
                </a:schemeClr>
              </a:solidFill>
              <a:latin typeface="Calibri" panose="020F0502020204030204" pitchFamily="34" charset="0"/>
            </a:endParaRPr>
          </a:p>
        </p:txBody>
      </p:sp>
    </p:spTree>
    <p:extLst>
      <p:ext uri="{BB962C8B-B14F-4D97-AF65-F5344CB8AC3E}">
        <p14:creationId xmlns:p14="http://schemas.microsoft.com/office/powerpoint/2010/main" val="2882563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59CF137-441B-2994-B17D-2D0F3CC39010}"/>
              </a:ext>
            </a:extLst>
          </p:cNvPr>
          <p:cNvSpPr>
            <a:spLocks noGrp="1"/>
          </p:cNvSpPr>
          <p:nvPr>
            <p:ph type="body" idx="1"/>
          </p:nvPr>
        </p:nvSpPr>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www.learndigital.withgoogle.com</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Marcador de contenido 3">
            <a:extLst>
              <a:ext uri="{FF2B5EF4-FFF2-40B4-BE49-F238E27FC236}">
                <a16:creationId xmlns:a16="http://schemas.microsoft.com/office/drawing/2014/main" id="{6183E878-EDA9-0F93-835C-F2DC5BE5CEE7}"/>
              </a:ext>
            </a:extLst>
          </p:cNvPr>
          <p:cNvSpPr>
            <a:spLocks noGrp="1"/>
          </p:cNvSpPr>
          <p:nvPr>
            <p:ph sz="half" idx="2"/>
          </p:nvPr>
        </p:nvSpPr>
        <p:spPr/>
        <p:txBody>
          <a:bodyPr>
            <a:normAutofit lnSpcReduction="10000"/>
          </a:bodyPr>
          <a:lstStyle/>
          <a:p>
            <a:pPr algn="just"/>
            <a:r>
              <a:rPr lang="es-ES" sz="1800">
                <a:effectLst/>
                <a:latin typeface="Calibri" panose="020F0502020204030204" pitchFamily="34" charset="0"/>
                <a:ea typeface="Calibri" panose="020F0502020204030204" pitchFamily="34" charset="0"/>
              </a:rPr>
              <a:t>Google Digital Garage es un programa que proporciona formación y herramientas gratuitas para ayudarte a desarrollar tu carrera profesional o tu </a:t>
            </a:r>
            <a:r>
              <a:rPr lang="es-ES" sz="1800" b="1">
                <a:effectLst/>
                <a:latin typeface="Calibri" panose="020F0502020204030204" pitchFamily="34" charset="0"/>
                <a:ea typeface="Calibri" panose="020F0502020204030204" pitchFamily="34" charset="0"/>
              </a:rPr>
              <a:t>negocio</a:t>
            </a:r>
            <a:r>
              <a:rPr lang="es-ES" sz="1800">
                <a:effectLst/>
                <a:latin typeface="Calibri" panose="020F0502020204030204" pitchFamily="34" charset="0"/>
                <a:ea typeface="Calibri" panose="020F0502020204030204" pitchFamily="34" charset="0"/>
              </a:rPr>
              <a:t>. Ofrece una serie de cursos cortos para adquirir las habilidades más demandadas en la actualidad. Filtra para seleccionar diferentes categorías de cursos, duraciones, proveedores, etc</a:t>
            </a:r>
            <a:r>
              <a:rPr lang="en-GB" sz="1800">
                <a:effectLst/>
                <a:latin typeface="Calibri" panose="020F0502020204030204" pitchFamily="34" charset="0"/>
                <a:ea typeface="Calibri" panose="020F0502020204030204" pitchFamily="34" charset="0"/>
              </a:rPr>
              <a:t>.</a:t>
            </a:r>
            <a:endParaRPr lang="sk-SK" sz="1800" dirty="0">
              <a:effectLst/>
              <a:latin typeface="Calibri" panose="020F0502020204030204" pitchFamily="34" charset="0"/>
              <a:ea typeface="Calibri" panose="020F0502020204030204" pitchFamily="34" charset="0"/>
            </a:endParaRPr>
          </a:p>
          <a:p>
            <a:r>
              <a:rPr lang="es-ES" sz="1800">
                <a:latin typeface="Calibri" panose="020F0502020204030204" pitchFamily="34" charset="0"/>
              </a:rPr>
              <a:t>Ejemplo de cursos disponibles</a:t>
            </a:r>
            <a:r>
              <a:rPr lang="sk-SK" sz="1800">
                <a:latin typeface="Calibri" panose="020F0502020204030204" pitchFamily="34" charset="0"/>
              </a:rPr>
              <a:t>:</a:t>
            </a:r>
            <a:endParaRPr lang="sk-SK" sz="1800" dirty="0">
              <a:latin typeface="Calibri" panose="020F0502020204030204" pitchFamily="34" charset="0"/>
            </a:endParaRPr>
          </a:p>
          <a:p>
            <a:pPr lvl="1"/>
            <a:r>
              <a:rPr lang="es-ES" sz="1600">
                <a:latin typeface="Calibri" panose="020F0502020204030204" pitchFamily="34" charset="0"/>
              </a:rPr>
              <a:t>Fundamentos de marketing digital</a:t>
            </a:r>
            <a:endParaRPr lang="sk-SK" sz="1600" dirty="0">
              <a:latin typeface="Calibri" panose="020F0502020204030204" pitchFamily="34" charset="0"/>
            </a:endParaRPr>
          </a:p>
          <a:p>
            <a:pPr lvl="1"/>
            <a:r>
              <a:rPr lang="es-ES" sz="1600">
                <a:latin typeface="Calibri" panose="020F0502020204030204" pitchFamily="34" charset="0"/>
              </a:rPr>
              <a:t>Crear una empresa en línea</a:t>
            </a:r>
          </a:p>
          <a:p>
            <a:pPr lvl="1"/>
            <a:r>
              <a:rPr lang="es-ES" sz="1600">
                <a:latin typeface="Calibri" panose="020F0502020204030204" pitchFamily="34" charset="0"/>
              </a:rPr>
              <a:t>Asegurarse de que los clientes te encuentren en Internet</a:t>
            </a:r>
          </a:p>
          <a:p>
            <a:pPr lvl="1"/>
            <a:r>
              <a:rPr lang="sk-SK" sz="1600">
                <a:latin typeface="Calibri" panose="020F0502020204030204" pitchFamily="34" charset="0"/>
              </a:rPr>
              <a:t>Comprender los fundamentos del código</a:t>
            </a:r>
            <a:endParaRPr lang="es-ES" dirty="0"/>
          </a:p>
        </p:txBody>
      </p:sp>
      <p:sp>
        <p:nvSpPr>
          <p:cNvPr id="5" name="Marcador de texto 4">
            <a:extLst>
              <a:ext uri="{FF2B5EF4-FFF2-40B4-BE49-F238E27FC236}">
                <a16:creationId xmlns:a16="http://schemas.microsoft.com/office/drawing/2014/main" id="{A7C389B1-D4D9-70CE-E00E-273D906A897C}"/>
              </a:ext>
            </a:extLst>
          </p:cNvPr>
          <p:cNvSpPr>
            <a:spLocks noGrp="1"/>
          </p:cNvSpPr>
          <p:nvPr>
            <p:ph type="body" sz="quarter" idx="3"/>
          </p:nvPr>
        </p:nvSpPr>
        <p:spPr/>
        <p:txBody>
          <a:bodyPr/>
          <a:lstStyle/>
          <a:p>
            <a:r>
              <a:rPr lang="en-GB"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www.w3schools.com</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Marcador de contenido 5">
            <a:extLst>
              <a:ext uri="{FF2B5EF4-FFF2-40B4-BE49-F238E27FC236}">
                <a16:creationId xmlns:a16="http://schemas.microsoft.com/office/drawing/2014/main" id="{16D3B5C7-9159-1B84-A536-62951977B062}"/>
              </a:ext>
            </a:extLst>
          </p:cNvPr>
          <p:cNvSpPr>
            <a:spLocks noGrp="1"/>
          </p:cNvSpPr>
          <p:nvPr>
            <p:ph sz="quarter" idx="4"/>
          </p:nvPr>
        </p:nvSpPr>
        <p:spPr/>
        <p:txBody>
          <a:bodyPr>
            <a:normAutofit lnSpcReduction="10000"/>
          </a:bodyPr>
          <a:lstStyle/>
          <a:p>
            <a:pPr algn="just"/>
            <a:r>
              <a:rPr lang="es-ES" sz="1800">
                <a:effectLst/>
                <a:latin typeface="Calibri" panose="020F0502020204030204" pitchFamily="34" charset="0"/>
                <a:ea typeface="Calibri" panose="020F0502020204030204" pitchFamily="34" charset="0"/>
              </a:rPr>
              <a:t>En esta plataforma, puedes aprender a </a:t>
            </a:r>
            <a:r>
              <a:rPr lang="es-ES" sz="1800" b="1">
                <a:effectLst/>
                <a:latin typeface="Calibri" panose="020F0502020204030204" pitchFamily="34" charset="0"/>
                <a:ea typeface="Calibri" panose="020F0502020204030204" pitchFamily="34" charset="0"/>
              </a:rPr>
              <a:t>crear tu sitio web</a:t>
            </a:r>
            <a:r>
              <a:rPr lang="es-ES" sz="1800">
                <a:effectLst/>
                <a:latin typeface="Calibri" panose="020F0502020204030204" pitchFamily="34" charset="0"/>
                <a:ea typeface="Calibri" panose="020F0502020204030204" pitchFamily="34" charset="0"/>
              </a:rPr>
              <a:t> utilizando diferentes lenguajes de programación, trabajar con big data utilizando varios programas y mucho más. Hay tutoriales, referencias y ejercicios a tu disposición para que explores</a:t>
            </a:r>
            <a:r>
              <a:rPr lang="en-GB" sz="1800">
                <a:effectLst/>
                <a:latin typeface="Calibri" panose="020F0502020204030204" pitchFamily="34" charset="0"/>
                <a:ea typeface="Calibri" panose="020F0502020204030204" pitchFamily="34" charset="0"/>
              </a:rPr>
              <a:t>.</a:t>
            </a:r>
            <a:endParaRPr lang="sk-SK" sz="1800" dirty="0">
              <a:effectLst/>
              <a:latin typeface="Calibri" panose="020F0502020204030204" pitchFamily="34" charset="0"/>
              <a:ea typeface="Calibri" panose="020F0502020204030204" pitchFamily="34" charset="0"/>
            </a:endParaRPr>
          </a:p>
          <a:p>
            <a:r>
              <a:rPr lang="es-ES" sz="1800">
                <a:latin typeface="Calibri" panose="020F0502020204030204" pitchFamily="34" charset="0"/>
              </a:rPr>
              <a:t>Ejemplo de cursos disponibles</a:t>
            </a:r>
            <a:r>
              <a:rPr lang="sk-SK" sz="1800">
                <a:latin typeface="Calibri" panose="020F0502020204030204" pitchFamily="34" charset="0"/>
              </a:rPr>
              <a:t>:</a:t>
            </a:r>
            <a:endParaRPr lang="sk-SK" sz="1800" dirty="0">
              <a:latin typeface="Calibri" panose="020F0502020204030204" pitchFamily="34" charset="0"/>
            </a:endParaRPr>
          </a:p>
          <a:p>
            <a:pPr lvl="1"/>
            <a:r>
              <a:rPr lang="sk-SK" sz="1600" dirty="0">
                <a:latin typeface="Calibri" panose="020F0502020204030204" pitchFamily="34" charset="0"/>
              </a:rPr>
              <a:t>Excel</a:t>
            </a:r>
          </a:p>
          <a:p>
            <a:pPr lvl="1"/>
            <a:r>
              <a:rPr lang="es-ES" sz="1600">
                <a:latin typeface="Calibri" panose="020F0502020204030204" pitchFamily="34" charset="0"/>
              </a:rPr>
              <a:t>Inteligencia Artificial</a:t>
            </a:r>
            <a:endParaRPr lang="sk-SK" sz="1600" dirty="0">
              <a:latin typeface="Calibri" panose="020F0502020204030204" pitchFamily="34" charset="0"/>
            </a:endParaRPr>
          </a:p>
          <a:p>
            <a:pPr lvl="1"/>
            <a:r>
              <a:rPr lang="sk-SK" sz="1600" dirty="0" err="1">
                <a:latin typeface="Calibri" panose="020F0502020204030204" pitchFamily="34" charset="0"/>
              </a:rPr>
              <a:t>Machine</a:t>
            </a:r>
            <a:r>
              <a:rPr lang="sk-SK" sz="1600" dirty="0">
                <a:latin typeface="Calibri" panose="020F0502020204030204" pitchFamily="34" charset="0"/>
              </a:rPr>
              <a:t> </a:t>
            </a:r>
            <a:r>
              <a:rPr lang="sk-SK" sz="1600" dirty="0" err="1">
                <a:latin typeface="Calibri" panose="020F0502020204030204" pitchFamily="34" charset="0"/>
              </a:rPr>
              <a:t>Learning</a:t>
            </a:r>
            <a:endParaRPr lang="sk-SK" sz="1600" dirty="0">
              <a:latin typeface="Calibri" panose="020F0502020204030204" pitchFamily="34" charset="0"/>
            </a:endParaRPr>
          </a:p>
          <a:p>
            <a:pPr lvl="1"/>
            <a:r>
              <a:rPr lang="sk-SK" sz="1600" dirty="0" err="1">
                <a:latin typeface="Calibri" panose="020F0502020204030204" pitchFamily="34" charset="0"/>
              </a:rPr>
              <a:t>Python</a:t>
            </a:r>
            <a:endParaRPr lang="sk-SK" sz="1600" dirty="0">
              <a:latin typeface="Calibri" panose="020F0502020204030204" pitchFamily="34" charset="0"/>
            </a:endParaRPr>
          </a:p>
          <a:p>
            <a:pPr lvl="1"/>
            <a:r>
              <a:rPr lang="sk-SK" sz="1600" dirty="0">
                <a:latin typeface="Calibri" panose="020F0502020204030204" pitchFamily="34" charset="0"/>
              </a:rPr>
              <a:t>SQL</a:t>
            </a:r>
          </a:p>
          <a:p>
            <a:endParaRPr lang="sk-SK" sz="1800" dirty="0">
              <a:latin typeface="Calibri" panose="020F0502020204030204" pitchFamily="34" charset="0"/>
            </a:endParaRPr>
          </a:p>
          <a:p>
            <a:endParaRPr lang="es-ES" dirty="0"/>
          </a:p>
        </p:txBody>
      </p:sp>
      <p:sp>
        <p:nvSpPr>
          <p:cNvPr id="7" name="Nadpis 1">
            <a:extLst>
              <a:ext uri="{FF2B5EF4-FFF2-40B4-BE49-F238E27FC236}">
                <a16:creationId xmlns:a16="http://schemas.microsoft.com/office/drawing/2014/main" id="{DF1D7632-DAE1-D511-FF16-17D07C46AB79}"/>
              </a:ext>
            </a:extLst>
          </p:cNvPr>
          <p:cNvSpPr>
            <a:spLocks noGrp="1"/>
          </p:cNvSpPr>
          <p:nvPr>
            <p:ph type="title"/>
          </p:nvPr>
        </p:nvSpPr>
        <p:spPr>
          <a:xfrm>
            <a:off x="1096963" y="287338"/>
            <a:ext cx="10058400" cy="1449387"/>
          </a:xfrm>
        </p:spPr>
        <p:txBody>
          <a:bodyPr/>
          <a:lstStyle/>
          <a:p>
            <a:r>
              <a:rPr lang="en-GB" sz="4000" b="1"/>
              <a:t>Unidad 2: Aprendizaje en línea</a:t>
            </a:r>
            <a:br>
              <a:rPr lang="en-GB"/>
            </a:br>
            <a:r>
              <a:rPr lang="en-US" sz="2800"/>
              <a:t>Sección 2.1: Plataformas para el aprendizaje en línea</a:t>
            </a:r>
            <a:endParaRPr lang="en-GB" dirty="0"/>
          </a:p>
        </p:txBody>
      </p:sp>
      <p:pic>
        <p:nvPicPr>
          <p:cNvPr id="8" name="Picture 2" descr="Restart">
            <a:extLst>
              <a:ext uri="{FF2B5EF4-FFF2-40B4-BE49-F238E27FC236}">
                <a16:creationId xmlns:a16="http://schemas.microsoft.com/office/drawing/2014/main" id="{52C8F9FA-7D63-04B7-C349-6894E749CBE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a:extLst>
              <a:ext uri="{FF2B5EF4-FFF2-40B4-BE49-F238E27FC236}">
                <a16:creationId xmlns:a16="http://schemas.microsoft.com/office/drawing/2014/main" id="{261717B8-A900-AC0B-722C-67076CC0F0A6}"/>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pic>
        <p:nvPicPr>
          <p:cNvPr id="11" name="Obrázok 10" descr="Obrázok, na ktorom je text&#10;&#10;Automaticky generovaný popis"/>
          <p:cNvPicPr/>
          <p:nvPr/>
        </p:nvPicPr>
        <p:blipFill>
          <a:blip r:embed="rId5"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58146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Unidad 2: Aprendizaje en línea</a:t>
            </a:r>
            <a:br>
              <a:rPr lang="en-GB"/>
            </a:br>
            <a:r>
              <a:rPr lang="en-GB" sz="2800"/>
              <a:t>Sección </a:t>
            </a:r>
            <a:r>
              <a:rPr lang="en-GB" sz="2800" dirty="0"/>
              <a:t>2.2</a:t>
            </a:r>
            <a:r>
              <a:rPr lang="en-GB" sz="2800"/>
              <a:t>: Recomendaciones de cursos </a:t>
            </a:r>
            <a:r>
              <a:rPr lang="en-GB" sz="2800" i="1"/>
              <a:t>online</a:t>
            </a:r>
            <a:r>
              <a:rPr lang="en-GB" sz="2800"/>
              <a:t> para las MiPymes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4202728"/>
          </a:xfrm>
        </p:spPr>
        <p:txBody>
          <a:bodyPr>
            <a:normAutofit fontScale="92500"/>
          </a:bodyPr>
          <a:lstStyle/>
          <a:p>
            <a:pPr algn="just"/>
            <a:r>
              <a:rPr lang="es-ES" sz="1800">
                <a:effectLst/>
                <a:latin typeface="Calibri" panose="020F0502020204030204" pitchFamily="34" charset="0"/>
                <a:ea typeface="Calibri" panose="020F0502020204030204" pitchFamily="34" charset="0"/>
              </a:rPr>
              <a:t>Hay muchos cursos de calidad, pero también vídeos y material educativo. Es fundamental tener en cuenta si se cuentas con presupuesto para educación</a:t>
            </a:r>
            <a:r>
              <a:rPr lang="en-GB" sz="1800">
                <a:effectLst/>
                <a:latin typeface="Calibri" panose="020F0502020204030204" pitchFamily="34" charset="0"/>
                <a:ea typeface="Calibri" panose="020F0502020204030204" pitchFamily="34" charset="0"/>
                <a:cs typeface="Calibri" panose="020F0502020204030204" pitchFamily="34" charset="0"/>
              </a:rPr>
              <a:t>. </a:t>
            </a:r>
            <a:endParaRPr lang="sk-SK" sz="1800" dirty="0">
              <a:effectLst/>
              <a:latin typeface="Calibri" panose="020F0502020204030204" pitchFamily="34" charset="0"/>
              <a:ea typeface="Calibri" panose="020F0502020204030204" pitchFamily="34" charset="0"/>
              <a:cs typeface="Calibri" panose="020F0502020204030204" pitchFamily="34" charset="0"/>
            </a:endParaRPr>
          </a:p>
          <a:p>
            <a:pPr algn="just"/>
            <a:r>
              <a:rPr lang="es-ES" sz="1800">
                <a:effectLst/>
                <a:latin typeface="Calibri" panose="020F0502020204030204" pitchFamily="34" charset="0"/>
                <a:ea typeface="Calibri" panose="020F0502020204030204" pitchFamily="34" charset="0"/>
              </a:rPr>
              <a:t>En función de ello y del tema concreto que te interese, deberás buscar una alternativa adecuada entre las plataformas sugeridas anteriormente u otras muchas existentes. En esta sección se proponen tres cursos gratuitos relacionados con el currículo formativo de RESTART</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sk-SK"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s-ES" sz="18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Gestión de la innovación y emprendimiento</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rPr>
              <a:t>Considera la posibilidad de seguir el curso de la Escuela de Administración y Dirección de Empresas Sloan sobre Gestión de la innovación y emprendimiento. El curso proporciona nociones básicas para los directivos que necesitan organizar con éxito la innovación impulsada por la tecnología. Se examinan las estrategias basadas en la innovación como fuente de ventaja competitiva, cómo sobresalir en la identificación, construcción y comercialización de innovaciones tecnológicas. También hay ejemplos de cómo las empresas establecidas pueden ser más emprendedoras en su enfoque de la innovación. Todo el contenido se puede descargar y estudiar gratuitamente. También puedes consultar otros cursos gratuitos o de pago</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478776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GB" sz="4000" b="1"/>
              <a:t>Unidad 2: Aprendizaje en línea</a:t>
            </a:r>
            <a:br>
              <a:rPr lang="en-GB"/>
            </a:br>
            <a:r>
              <a:rPr lang="en-GB" sz="2800"/>
              <a:t>Sección 2.2: Recomendaciones de cursos </a:t>
            </a:r>
            <a:r>
              <a:rPr lang="en-GB" sz="2800" i="1"/>
              <a:t>online</a:t>
            </a:r>
            <a:r>
              <a:rPr lang="en-GB" sz="2800"/>
              <a:t> para las MiPymes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a:lnSpc>
                <a:spcPct val="107000"/>
              </a:lnSpc>
              <a:spcAft>
                <a:spcPts val="800"/>
              </a:spcAft>
            </a:pPr>
            <a:r>
              <a:rPr lang="es-ES" sz="18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La revolución del trabajo remoto para todos</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rPr>
              <a:t>Lo ofrece la Universidad de Harvard. Podrás aprender a generar confianza, aumentar la productividad, utilizar las herramientas digitales de forma inteligente y mantenerte totalmente alineado con tu equipo remoto. También comprenderás los elementos clave del trabajo a distancia, el desarrollo de estrategias para mejorar la productividad, la comunicación y la colaboración, la selección de las herramientas digitales adecuadas, y otros</a:t>
            </a:r>
            <a:r>
              <a:rPr lang="en-GB" sz="1800">
                <a:effectLst/>
                <a:latin typeface="Calibri" panose="020F0502020204030204" pitchFamily="34" charset="0"/>
                <a:ea typeface="Calibri" panose="020F0502020204030204" pitchFamily="34" charset="0"/>
                <a:cs typeface="Calibri" panose="020F0502020204030204" pitchFamily="34"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b="1">
                <a:effectLst/>
                <a:latin typeface="Calibri" panose="020F0502020204030204" pitchFamily="34" charset="0"/>
                <a:ea typeface="Calibri" panose="020F0502020204030204" pitchFamily="34" charset="0"/>
                <a:cs typeface="Calibri" panose="020F0502020204030204" pitchFamily="34" charset="0"/>
              </a:rPr>
              <a:t> </a:t>
            </a:r>
            <a:r>
              <a:rPr lang="es-ES" sz="18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Mejora la seguridad de tu negocio online con Google Digital Garage</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cs typeface="Times New Roman" panose="02020603050405020304" pitchFamily="18" charset="0"/>
              </a:rPr>
              <a:t>Aprenda los conceptos básicos de la seguridad en línea y cómo se aplican a ti y a tu empresa. Los vídeos de este curso presentan los aspectos básicos de la seguridad en línea y cómo aplicarlos a tus empleados, empresa, usuarios y clientes</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5"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231879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a:t>Resumen</a:t>
            </a:r>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4109785299"/>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168389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Objetivos</a:t>
            </a:r>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normAutofit/>
          </a:bodyPr>
          <a:lstStyle/>
          <a:p>
            <a:pPr algn="just"/>
            <a:endParaRPr lang="en-US" sz="2200" dirty="0"/>
          </a:p>
          <a:p>
            <a:pPr algn="just"/>
            <a:r>
              <a:rPr lang="es-ES" sz="2200"/>
              <a:t>Al finalizar este módulo, serás capaz de</a:t>
            </a:r>
            <a:r>
              <a:rPr lang="en-US" sz="2200"/>
              <a:t>:</a:t>
            </a:r>
            <a:endParaRPr lang="en-US" sz="2200" dirty="0"/>
          </a:p>
          <a:p>
            <a:pPr algn="just">
              <a:buFont typeface="Courier New" panose="02070309020205020404" pitchFamily="49" charset="0"/>
              <a:buChar char="o"/>
            </a:pPr>
            <a:endParaRPr lang="en-US" sz="2200" dirty="0"/>
          </a:p>
          <a:p>
            <a:pPr algn="just">
              <a:buFont typeface="Courier New" panose="02070309020205020404" pitchFamily="49" charset="0"/>
              <a:buChar char="o"/>
            </a:pPr>
            <a:r>
              <a:rPr lang="en-US" sz="2200"/>
              <a:t> </a:t>
            </a:r>
            <a:r>
              <a:rPr lang="es-ES" sz="2200"/>
              <a:t>Entender qué es la digitalización, sus ventajas y sus implicaciones operativas para las MiPymes</a:t>
            </a:r>
            <a:r>
              <a:rPr lang="sk-SK" sz="2200"/>
              <a:t>.</a:t>
            </a:r>
            <a:endParaRPr lang="en-US" sz="2200" dirty="0"/>
          </a:p>
          <a:p>
            <a:pPr algn="just">
              <a:buFont typeface="Courier New" panose="02070309020205020404" pitchFamily="49" charset="0"/>
              <a:buChar char="o"/>
            </a:pPr>
            <a:r>
              <a:rPr lang="en-US" sz="2200"/>
              <a:t> </a:t>
            </a:r>
            <a:r>
              <a:rPr lang="es-ES" sz="2200"/>
              <a:t>Disponer de un conjunto de herramientas para la comunicación </a:t>
            </a:r>
            <a:r>
              <a:rPr lang="es-ES" sz="2200" i="1"/>
              <a:t>online</a:t>
            </a:r>
            <a:r>
              <a:rPr lang="es-ES" sz="2200"/>
              <a:t> externa e interna</a:t>
            </a:r>
            <a:r>
              <a:rPr lang="sk-SK" sz="2200"/>
              <a:t>.</a:t>
            </a:r>
            <a:endParaRPr lang="en-US" sz="2200" dirty="0"/>
          </a:p>
          <a:p>
            <a:pPr algn="just">
              <a:buFont typeface="Courier New" panose="02070309020205020404" pitchFamily="49" charset="0"/>
              <a:buChar char="o"/>
            </a:pPr>
            <a:r>
              <a:rPr lang="en-US" sz="2200"/>
              <a:t> </a:t>
            </a:r>
            <a:r>
              <a:rPr lang="es-ES" sz="2200"/>
              <a:t>Elegir herramientas para mejorar la colaboración y la gestión de proyectos</a:t>
            </a:r>
            <a:r>
              <a:rPr lang="sk-SK" sz="2200"/>
              <a:t>.</a:t>
            </a:r>
            <a:endParaRPr lang="en-US" sz="2200" dirty="0"/>
          </a:p>
          <a:p>
            <a:pPr algn="just">
              <a:buFont typeface="Courier New" panose="02070309020205020404" pitchFamily="49" charset="0"/>
              <a:buChar char="o"/>
            </a:pPr>
            <a:r>
              <a:rPr lang="es-ES" sz="2200"/>
              <a:t> A</a:t>
            </a:r>
            <a:r>
              <a:rPr lang="en-US" sz="2200"/>
              <a:t>provechar las oportunidades que ofrece el aprendizaje en línea.</a:t>
            </a:r>
            <a:endParaRPr lang="en-US" sz="2200" dirty="0"/>
          </a:p>
          <a:p>
            <a:pPr marL="0" indent="0" algn="just">
              <a:buNone/>
            </a:pPr>
            <a:endParaRPr lang="en-US"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6" name="Obrázok 5">
            <a:extLst>
              <a:ext uri="{FF2B5EF4-FFF2-40B4-BE49-F238E27FC236}">
                <a16:creationId xmlns:a16="http://schemas.microsoft.com/office/drawing/2014/main" id="{F3A55BEF-CB3D-380E-DA3E-D5EEDCC56BD6}"/>
              </a:ext>
            </a:extLst>
          </p:cNvPr>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091025" y="1737360"/>
            <a:ext cx="923971" cy="1435294"/>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a:t>Preguntas de autoevaluación</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301383425"/>
              </p:ext>
            </p:extLst>
          </p:nvPr>
        </p:nvGraphicFramePr>
        <p:xfrm>
          <a:off x="1097280" y="1846263"/>
          <a:ext cx="10132972" cy="3844502"/>
        </p:xfrm>
        <a:graphic>
          <a:graphicData uri="http://schemas.openxmlformats.org/drawingml/2006/table">
            <a:tbl>
              <a:tblPr firstRow="1" bandRow="1">
                <a:tableStyleId>{21E4AEA4-8DFA-4A89-87EB-49C32662AFE0}</a:tableStyleId>
              </a:tblPr>
              <a:tblGrid>
                <a:gridCol w="5066486">
                  <a:extLst>
                    <a:ext uri="{9D8B030D-6E8A-4147-A177-3AD203B41FA5}">
                      <a16:colId xmlns:a16="http://schemas.microsoft.com/office/drawing/2014/main" val="2601891750"/>
                    </a:ext>
                  </a:extLst>
                </a:gridCol>
                <a:gridCol w="5066486">
                  <a:extLst>
                    <a:ext uri="{9D8B030D-6E8A-4147-A177-3AD203B41FA5}">
                      <a16:colId xmlns:a16="http://schemas.microsoft.com/office/drawing/2014/main" val="355915815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a:t>¿Qué es la digitalización?</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¿Cómo transforma la digitalización el emprendimiento?</a:t>
                      </a:r>
                      <a:endParaRPr lang="es-ES" dirty="0"/>
                    </a:p>
                  </a:txBody>
                  <a:tcPr/>
                </a:tc>
                <a:extLst>
                  <a:ext uri="{0D108BD9-81ED-4DB2-BD59-A6C34878D82A}">
                    <a16:rowId xmlns:a16="http://schemas.microsoft.com/office/drawing/2014/main" val="4178373252"/>
                  </a:ext>
                </a:extLst>
              </a:tr>
              <a:tr h="2813945">
                <a:tc>
                  <a:txBody>
                    <a:bodyPr/>
                    <a:lstStyle/>
                    <a:p>
                      <a:pPr marL="457200" indent="-457200">
                        <a:buFont typeface="+mj-lt"/>
                        <a:buAutoNum type="alphaLcPeriod"/>
                      </a:pPr>
                      <a:r>
                        <a:rPr lang="es-ES" sz="1800" kern="1200">
                          <a:solidFill>
                            <a:schemeClr val="dk1"/>
                          </a:solidFill>
                          <a:effectLst/>
                          <a:latin typeface="+mn-lt"/>
                          <a:ea typeface="+mn-ea"/>
                          <a:cs typeface="+mn-cs"/>
                        </a:rPr>
                        <a:t>Evitar las soluciones analógicas en la empresa.</a:t>
                      </a:r>
                    </a:p>
                    <a:p>
                      <a:pPr marL="457200" indent="-457200">
                        <a:buFont typeface="+mj-lt"/>
                        <a:buAutoNum type="alphaLcPeriod"/>
                      </a:pPr>
                      <a:r>
                        <a:rPr lang="es-ES" sz="1800" kern="1200">
                          <a:solidFill>
                            <a:schemeClr val="dk1"/>
                          </a:solidFill>
                          <a:effectLst/>
                          <a:latin typeface="+mn-lt"/>
                          <a:ea typeface="+mn-ea"/>
                          <a:cs typeface="+mn-cs"/>
                        </a:rPr>
                        <a:t>Equipar a todos los empleados con ordenadores y dispositivos digitales.</a:t>
                      </a:r>
                    </a:p>
                    <a:p>
                      <a:pPr marL="457200" indent="-457200">
                        <a:buFont typeface="+mj-lt"/>
                        <a:buAutoNum type="alphaLcPeriod"/>
                      </a:pPr>
                      <a:r>
                        <a:rPr lang="es-ES" sz="1800" b="1" kern="1200">
                          <a:solidFill>
                            <a:schemeClr val="dk1"/>
                          </a:solidFill>
                          <a:effectLst/>
                          <a:latin typeface="+mn-lt"/>
                          <a:ea typeface="+mn-ea"/>
                          <a:cs typeface="+mn-cs"/>
                        </a:rPr>
                        <a:t>La integración de las tecnologías digitales en las actividades y operaciones de una empresa.</a:t>
                      </a:r>
                    </a:p>
                    <a:p>
                      <a:pPr marL="457200" indent="-457200">
                        <a:buFont typeface="+mj-lt"/>
                        <a:buAutoNum type="alphaLcPeriod"/>
                      </a:pPr>
                      <a:r>
                        <a:rPr lang="es-ES" sz="1800" kern="1200">
                          <a:solidFill>
                            <a:schemeClr val="dk1"/>
                          </a:solidFill>
                          <a:effectLst/>
                          <a:latin typeface="+mn-lt"/>
                          <a:ea typeface="+mn-ea"/>
                          <a:cs typeface="+mn-cs"/>
                        </a:rPr>
                        <a:t>La evolución de la competencia hacia el marketing digital.</a:t>
                      </a:r>
                      <a:endParaRPr lang="es-ES" dirty="0"/>
                    </a:p>
                  </a:txBody>
                  <a:tcPr/>
                </a:tc>
                <a:tc>
                  <a:txBody>
                    <a:bodyPr/>
                    <a:lstStyle/>
                    <a:p>
                      <a:pPr marL="457200" indent="-457200">
                        <a:buFont typeface="+mj-lt"/>
                        <a:buAutoNum type="alphaLcPeriod"/>
                      </a:pPr>
                      <a:r>
                        <a:rPr lang="es-ES" sz="1800" kern="1200">
                          <a:solidFill>
                            <a:schemeClr val="dk1"/>
                          </a:solidFill>
                          <a:effectLst/>
                          <a:latin typeface="+mn-lt"/>
                          <a:ea typeface="+mn-ea"/>
                          <a:cs typeface="+mn-cs"/>
                        </a:rPr>
                        <a:t>El emprendimiento se vuelve más rápido e impredecible.</a:t>
                      </a:r>
                    </a:p>
                    <a:p>
                      <a:pPr marL="457200" indent="-457200">
                        <a:buFont typeface="+mj-lt"/>
                        <a:buAutoNum type="alphaLcPeriod"/>
                      </a:pPr>
                      <a:r>
                        <a:rPr lang="es-ES" sz="1800" b="1" kern="1200">
                          <a:solidFill>
                            <a:schemeClr val="dk1"/>
                          </a:solidFill>
                          <a:effectLst/>
                          <a:latin typeface="+mn-lt"/>
                          <a:ea typeface="+mn-ea"/>
                          <a:cs typeface="+mn-cs"/>
                        </a:rPr>
                        <a:t>Surgimiento de oportunidades y prácticas transformadoras para materializarlas.</a:t>
                      </a:r>
                    </a:p>
                    <a:p>
                      <a:pPr marL="457200" indent="-457200">
                        <a:buFont typeface="+mj-lt"/>
                        <a:buAutoNum type="alphaLcPeriod"/>
                      </a:pPr>
                      <a:r>
                        <a:rPr lang="es-ES" sz="1800" kern="1200">
                          <a:solidFill>
                            <a:schemeClr val="dk1"/>
                          </a:solidFill>
                          <a:effectLst/>
                          <a:latin typeface="+mn-lt"/>
                          <a:ea typeface="+mn-ea"/>
                          <a:cs typeface="+mn-cs"/>
                        </a:rPr>
                        <a:t>Los consumidores son más exigentes.</a:t>
                      </a:r>
                    </a:p>
                    <a:p>
                      <a:pPr marL="457200" indent="-457200">
                        <a:buFont typeface="+mj-lt"/>
                        <a:buAutoNum type="alphaLcPeriod"/>
                      </a:pPr>
                      <a:r>
                        <a:rPr lang="es-ES" sz="1800" kern="1200">
                          <a:solidFill>
                            <a:schemeClr val="dk1"/>
                          </a:solidFill>
                          <a:effectLst/>
                          <a:latin typeface="+mn-lt"/>
                          <a:ea typeface="+mn-ea"/>
                          <a:cs typeface="+mn-cs"/>
                        </a:rPr>
                        <a:t>Los empresarios utilizan el marketing digital directo.</a:t>
                      </a:r>
                      <a:endParaRPr lang="es-ES" dirty="0"/>
                    </a:p>
                  </a:txBody>
                  <a:tcPr/>
                </a:tc>
                <a:extLst>
                  <a:ext uri="{0D108BD9-81ED-4DB2-BD59-A6C34878D82A}">
                    <a16:rowId xmlns:a16="http://schemas.microsoft.com/office/drawing/2014/main" val="232408843"/>
                  </a:ext>
                </a:extLst>
              </a:tr>
            </a:tbl>
          </a:graphicData>
        </a:graphic>
      </p:graphicFrame>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107441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s-ES"/>
              <a:t>Preguntas de autoevaluación</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1020045358"/>
              </p:ext>
            </p:extLst>
          </p:nvPr>
        </p:nvGraphicFramePr>
        <p:xfrm>
          <a:off x="1096962" y="1846263"/>
          <a:ext cx="10142169" cy="3844502"/>
        </p:xfrm>
        <a:graphic>
          <a:graphicData uri="http://schemas.openxmlformats.org/drawingml/2006/table">
            <a:tbl>
              <a:tblPr firstRow="1" bandRow="1">
                <a:tableStyleId>{21E4AEA4-8DFA-4A89-87EB-49C32662AFE0}</a:tableStyleId>
              </a:tblPr>
              <a:tblGrid>
                <a:gridCol w="3380723">
                  <a:extLst>
                    <a:ext uri="{9D8B030D-6E8A-4147-A177-3AD203B41FA5}">
                      <a16:colId xmlns:a16="http://schemas.microsoft.com/office/drawing/2014/main" val="2601891750"/>
                    </a:ext>
                  </a:extLst>
                </a:gridCol>
                <a:gridCol w="3380723">
                  <a:extLst>
                    <a:ext uri="{9D8B030D-6E8A-4147-A177-3AD203B41FA5}">
                      <a16:colId xmlns:a16="http://schemas.microsoft.com/office/drawing/2014/main" val="3559158159"/>
                    </a:ext>
                  </a:extLst>
                </a:gridCol>
                <a:gridCol w="3380723">
                  <a:extLst>
                    <a:ext uri="{9D8B030D-6E8A-4147-A177-3AD203B41FA5}">
                      <a16:colId xmlns:a16="http://schemas.microsoft.com/office/drawing/2014/main" val="1947302738"/>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¿Qué no es una ventaja de la digitalización?</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a:solidFill>
                            <a:schemeClr val="lt1"/>
                          </a:solidFill>
                          <a:effectLst/>
                          <a:latin typeface="+mn-lt"/>
                          <a:ea typeface="+mn-ea"/>
                          <a:cs typeface="+mn-cs"/>
                        </a:rPr>
                        <a:t>¿Cuáles son los tipos de herramientas de comunicación digital?</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a:solidFill>
                            <a:schemeClr val="lt1"/>
                          </a:solidFill>
                          <a:effectLst/>
                          <a:latin typeface="+mn-lt"/>
                          <a:ea typeface="+mn-ea"/>
                          <a:cs typeface="+mn-cs"/>
                        </a:rPr>
                        <a:t>¿Cuál no es un beneficio del aprendizaje en línea?</a:t>
                      </a:r>
                      <a:endParaRPr lang="es-ES" dirty="0"/>
                    </a:p>
                  </a:txBody>
                  <a:tcPr/>
                </a:tc>
                <a:extLst>
                  <a:ext uri="{0D108BD9-81ED-4DB2-BD59-A6C34878D82A}">
                    <a16:rowId xmlns:a16="http://schemas.microsoft.com/office/drawing/2014/main" val="4178373252"/>
                  </a:ext>
                </a:extLst>
              </a:tr>
              <a:tr h="2813945">
                <a:tc>
                  <a:txBody>
                    <a:bodyPr/>
                    <a:lstStyle/>
                    <a:p>
                      <a:pPr marL="457200" indent="-457200">
                        <a:buFont typeface="+mj-lt"/>
                        <a:buAutoNum type="alphaLcPeriod"/>
                      </a:pPr>
                      <a:r>
                        <a:rPr lang="es-ES"/>
                        <a:t>Eficiencia</a:t>
                      </a:r>
                      <a:endParaRPr lang="sk-SK" dirty="0"/>
                    </a:p>
                    <a:p>
                      <a:pPr marL="457200" indent="-457200">
                        <a:buFont typeface="+mj-lt"/>
                        <a:buAutoNum type="alphaLcPeriod"/>
                      </a:pPr>
                      <a:r>
                        <a:rPr lang="en-US"/>
                        <a:t>Flexibilidad</a:t>
                      </a:r>
                      <a:endParaRPr lang="sk-SK" dirty="0"/>
                    </a:p>
                    <a:p>
                      <a:pPr marL="457200" indent="-457200">
                        <a:buFont typeface="+mj-lt"/>
                        <a:buAutoNum type="alphaLcPeriod"/>
                      </a:pPr>
                      <a:r>
                        <a:rPr lang="es-ES" b="0"/>
                        <a:t>Mejoras en la gestión</a:t>
                      </a:r>
                      <a:endParaRPr lang="sk-SK" b="0" dirty="0"/>
                    </a:p>
                    <a:p>
                      <a:pPr marL="457200" indent="-457200">
                        <a:buFont typeface="+mj-lt"/>
                        <a:buAutoNum type="alphaLcPeriod"/>
                      </a:pPr>
                      <a:r>
                        <a:rPr lang="es-ES" b="1"/>
                        <a:t>Desconexión social</a:t>
                      </a:r>
                      <a:endParaRPr lang="es-ES" b="1" dirty="0"/>
                    </a:p>
                  </a:txBody>
                  <a:tcPr/>
                </a:tc>
                <a:tc>
                  <a:txBody>
                    <a:bodyPr/>
                    <a:lstStyle/>
                    <a:p>
                      <a:pPr marL="457200" indent="-457200">
                        <a:buFont typeface="+mj-lt"/>
                        <a:buAutoNum type="alphaLcPeriod"/>
                      </a:pPr>
                      <a:r>
                        <a:rPr lang="es-ES" b="1"/>
                        <a:t>Internas y externas</a:t>
                      </a:r>
                      <a:endParaRPr lang="sk-SK" b="1" dirty="0"/>
                    </a:p>
                    <a:p>
                      <a:pPr marL="457200" indent="-457200">
                        <a:buFont typeface="+mj-lt"/>
                        <a:buAutoNum type="alphaLcPeriod"/>
                      </a:pPr>
                      <a:r>
                        <a:rPr lang="es-ES" b="0"/>
                        <a:t>Directas e indirectas</a:t>
                      </a:r>
                      <a:endParaRPr lang="sk-SK" b="0" dirty="0"/>
                    </a:p>
                    <a:p>
                      <a:pPr marL="457200" indent="-457200">
                        <a:buFont typeface="+mj-lt"/>
                        <a:buAutoNum type="alphaLcPeriod"/>
                      </a:pPr>
                      <a:r>
                        <a:rPr lang="es-ES"/>
                        <a:t>Creativas y tradicionales</a:t>
                      </a:r>
                      <a:endParaRPr lang="sk-SK" dirty="0"/>
                    </a:p>
                    <a:p>
                      <a:pPr marL="457200" indent="-457200">
                        <a:buFont typeface="+mj-lt"/>
                        <a:buAutoNum type="alphaLcPeriod"/>
                      </a:pPr>
                      <a:r>
                        <a:rPr lang="fr-FR"/>
                        <a:t>Anchas y estrechas</a:t>
                      </a:r>
                      <a:endParaRPr lang="es-ES" dirty="0"/>
                    </a:p>
                  </a:txBody>
                  <a:tcPr/>
                </a:tc>
                <a:tc>
                  <a:txBody>
                    <a:bodyPr/>
                    <a:lstStyle/>
                    <a:p>
                      <a:pPr marL="457200" indent="-457200">
                        <a:buFont typeface="+mj-lt"/>
                        <a:buAutoNum type="alphaLcPeriod"/>
                      </a:pPr>
                      <a:r>
                        <a:rPr lang="es-ES"/>
                        <a:t>Flexibilidad horaria</a:t>
                      </a:r>
                      <a:endParaRPr lang="sk-SK" dirty="0"/>
                    </a:p>
                    <a:p>
                      <a:pPr marL="457200" indent="-457200">
                        <a:buFont typeface="+mj-lt"/>
                        <a:buAutoNum type="alphaLcPeriod"/>
                      </a:pPr>
                      <a:r>
                        <a:rPr lang="es-ES"/>
                        <a:t>Costes más bajos</a:t>
                      </a:r>
                      <a:endParaRPr lang="sk-SK" dirty="0"/>
                    </a:p>
                    <a:p>
                      <a:pPr marL="457200" indent="-457200">
                        <a:buFont typeface="+mj-lt"/>
                        <a:buAutoNum type="alphaLcPeriod"/>
                      </a:pPr>
                      <a:r>
                        <a:rPr lang="es-ES"/>
                        <a:t>Amplia oferta de cursos</a:t>
                      </a:r>
                      <a:endParaRPr lang="sk-SK" dirty="0"/>
                    </a:p>
                    <a:p>
                      <a:pPr marL="457200" indent="-457200">
                        <a:buFont typeface="+mj-lt"/>
                        <a:buAutoNum type="alphaLcPeriod"/>
                      </a:pPr>
                      <a:r>
                        <a:rPr lang="es-ES" b="1"/>
                        <a:t>Mínima interacción física</a:t>
                      </a:r>
                      <a:endParaRPr lang="es-ES" b="1" dirty="0"/>
                    </a:p>
                  </a:txBody>
                  <a:tcPr/>
                </a:tc>
                <a:extLst>
                  <a:ext uri="{0D108BD9-81ED-4DB2-BD59-A6C34878D82A}">
                    <a16:rowId xmlns:a16="http://schemas.microsoft.com/office/drawing/2014/main" val="232408843"/>
                  </a:ext>
                </a:extLst>
              </a:tr>
            </a:tbl>
          </a:graphicData>
        </a:graphic>
      </p:graphicFrame>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4062804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a:t>¡Gracias!</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a:t>Continúa tu formación en </a:t>
            </a:r>
            <a:r>
              <a:rPr lang="es-ES" sz="2800" b="1">
                <a:solidFill>
                  <a:schemeClr val="bg1"/>
                </a:solidFill>
                <a:hlinkClick r:id="rId2">
                  <a:extLst>
                    <a:ext uri="{A12FA001-AC4F-418D-AE19-62706E023703}">
                      <ahyp:hlinkClr xmlns:ahyp="http://schemas.microsoft.com/office/drawing/2018/hyperlinkcolor" val="tx"/>
                    </a:ext>
                  </a:extLst>
                </a:hlinkClick>
              </a:rPr>
              <a:t>www.restartproject.eu</a:t>
            </a:r>
            <a:r>
              <a:rPr lang="es-ES" sz="280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s-ES" sz="1200">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latin typeface="system-ui"/>
              </a:rPr>
              <a:t>.</a:t>
            </a:r>
            <a:endParaRPr lang="en-US" sz="1200" dirty="0"/>
          </a:p>
        </p:txBody>
      </p:sp>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Tree>
    <p:extLst>
      <p:ext uri="{BB962C8B-B14F-4D97-AF65-F5344CB8AC3E}">
        <p14:creationId xmlns:p14="http://schemas.microsoft.com/office/powerpoint/2010/main" val="293166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Índice</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2950330310"/>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572048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285D1-5F13-9A11-C19D-25D42AA90996}"/>
              </a:ext>
            </a:extLst>
          </p:cNvPr>
          <p:cNvSpPr>
            <a:spLocks noGrp="1"/>
          </p:cNvSpPr>
          <p:nvPr>
            <p:ph type="title"/>
          </p:nvPr>
        </p:nvSpPr>
        <p:spPr>
          <a:xfrm>
            <a:off x="331077" y="2580027"/>
            <a:ext cx="3200400" cy="1697945"/>
          </a:xfrm>
        </p:spPr>
        <p:txBody>
          <a:bodyPr>
            <a:normAutofit/>
          </a:bodyPr>
          <a:lstStyle/>
          <a:p>
            <a:r>
              <a:rPr lang="es-ES" sz="4000" b="1"/>
              <a:t>Unidad </a:t>
            </a:r>
            <a:r>
              <a:rPr lang="es-ES" sz="4000" b="1" dirty="0"/>
              <a:t>1</a:t>
            </a:r>
            <a:r>
              <a:rPr lang="es-ES" sz="4000" b="1"/>
              <a:t>: Digitalización en las MiPymes</a:t>
            </a:r>
            <a:endParaRPr lang="es-ES" sz="4000" b="1" dirty="0"/>
          </a:p>
        </p:txBody>
      </p:sp>
      <p:sp>
        <p:nvSpPr>
          <p:cNvPr id="5" name="Rectángulo 4">
            <a:extLst>
              <a:ext uri="{FF2B5EF4-FFF2-40B4-BE49-F238E27FC236}">
                <a16:creationId xmlns:a16="http://schemas.microsoft.com/office/drawing/2014/main" id="{BF35DE6A-0CDC-0175-3E16-C3158875551A}"/>
              </a:ext>
            </a:extLst>
          </p:cNvPr>
          <p:cNvSpPr/>
          <p:nvPr/>
        </p:nvSpPr>
        <p:spPr>
          <a:xfrm>
            <a:off x="4135772" y="6207853"/>
            <a:ext cx="8056228" cy="650147"/>
          </a:xfrm>
          <a:prstGeom prst="rect">
            <a:avLst/>
          </a:prstGeom>
        </p:spPr>
        <p:txBody>
          <a:bodyPr wrap="square">
            <a:spAutoFit/>
          </a:bodyPr>
          <a:lstStyle/>
          <a:p>
            <a:r>
              <a:rPr lang="es-ES" sz="1200">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latin typeface="system-ui"/>
              </a:rPr>
              <a:t>.</a:t>
            </a:r>
            <a:endParaRPr lang="en-US" sz="1200" dirty="0"/>
          </a:p>
        </p:txBody>
      </p:sp>
      <p:pic>
        <p:nvPicPr>
          <p:cNvPr id="7" name="Picture 2" descr="Restart">
            <a:extLst>
              <a:ext uri="{FF2B5EF4-FFF2-40B4-BE49-F238E27FC236}">
                <a16:creationId xmlns:a16="http://schemas.microsoft.com/office/drawing/2014/main" id="{5CCEEE40-0D3D-EC32-F6DB-70EC1BA159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3990" y="301788"/>
            <a:ext cx="2483764" cy="457192"/>
          </a:xfrm>
          <a:prstGeom prst="rect">
            <a:avLst/>
          </a:prstGeom>
          <a:noFill/>
          <a:extLst>
            <a:ext uri="{909E8E84-426E-40DD-AFC4-6F175D3DCCD1}">
              <a14:hiddenFill xmlns:a14="http://schemas.microsoft.com/office/drawing/2010/main">
                <a:solidFill>
                  <a:srgbClr val="FFFFFF"/>
                </a:solidFill>
              </a14:hiddenFill>
            </a:ext>
          </a:extLst>
        </p:spPr>
      </p:pic>
      <p:sp>
        <p:nvSpPr>
          <p:cNvPr id="18" name="Marcador de contenido 17">
            <a:extLst>
              <a:ext uri="{FF2B5EF4-FFF2-40B4-BE49-F238E27FC236}">
                <a16:creationId xmlns:a16="http://schemas.microsoft.com/office/drawing/2014/main" id="{32BA5FAB-6FD5-7382-D0C8-5CF55028C6A2}"/>
              </a:ext>
            </a:extLst>
          </p:cNvPr>
          <p:cNvSpPr>
            <a:spLocks noGrp="1"/>
          </p:cNvSpPr>
          <p:nvPr>
            <p:ph idx="1"/>
          </p:nvPr>
        </p:nvSpPr>
        <p:spPr>
          <a:xfrm>
            <a:off x="4821922" y="1092148"/>
            <a:ext cx="6683928" cy="4965863"/>
          </a:xfrm>
        </p:spPr>
        <p:txBody>
          <a:bodyPr>
            <a:normAutofit fontScale="92500" lnSpcReduction="10000"/>
          </a:bodyPr>
          <a:lstStyle/>
          <a:p>
            <a:pPr algn="just"/>
            <a:r>
              <a:rPr lang="es-ES" sz="1800">
                <a:effectLst/>
                <a:latin typeface="Calibri" panose="020F0502020204030204" pitchFamily="34" charset="0"/>
                <a:ea typeface="Calibri" panose="020F0502020204030204" pitchFamily="34" charset="0"/>
                <a:cs typeface="Times New Roman" panose="02020603050405020304" pitchFamily="18" charset="0"/>
              </a:rPr>
              <a:t>La digitalización es una de las principales tendencias recientes en las organizaciones empresariales (incluidas las MiPymes y las grandes empresas), en sectores empresariales enteros y en economías en su totalidad</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sz="1800" dirty="0">
              <a:latin typeface="Calibri" panose="020F0502020204030204" pitchFamily="34" charset="0"/>
              <a:cs typeface="Times New Roman" panose="02020603050405020304" pitchFamily="18" charset="0"/>
            </a:endParaRPr>
          </a:p>
          <a:p>
            <a:r>
              <a:rPr lang="es-ES" sz="1800" b="1" i="1">
                <a:latin typeface="Calibri" panose="020F0502020204030204" pitchFamily="34" charset="0"/>
                <a:cs typeface="Times New Roman" panose="02020603050405020304" pitchFamily="18" charset="0"/>
              </a:rPr>
              <a:t>¿Pero qué es la digitalización</a:t>
            </a:r>
            <a:r>
              <a:rPr lang="sk-SK" sz="1800" b="1" i="1">
                <a:latin typeface="Calibri" panose="020F0502020204030204" pitchFamily="34" charset="0"/>
                <a:cs typeface="Times New Roman" panose="02020603050405020304" pitchFamily="18" charset="0"/>
              </a:rPr>
              <a:t>?</a:t>
            </a:r>
            <a:endParaRPr lang="sk-SK" sz="1800" b="1" i="1" dirty="0">
              <a:latin typeface="Calibri" panose="020F0502020204030204" pitchFamily="34" charset="0"/>
              <a:cs typeface="Times New Roman" panose="02020603050405020304" pitchFamily="18" charset="0"/>
            </a:endParaRPr>
          </a:p>
          <a:p>
            <a:endParaRPr lang="sk-SK" sz="1800" dirty="0">
              <a:latin typeface="Calibri" panose="020F0502020204030204" pitchFamily="34" charset="0"/>
              <a:cs typeface="Times New Roman" panose="02020603050405020304" pitchFamily="18" charset="0"/>
            </a:endParaRPr>
          </a:p>
          <a:p>
            <a:pPr algn="just"/>
            <a:r>
              <a:rPr lang="es-ES" sz="1800">
                <a:effectLst/>
                <a:latin typeface="Calibri" panose="020F0502020204030204" pitchFamily="34" charset="0"/>
                <a:ea typeface="Calibri" panose="020F0502020204030204" pitchFamily="34" charset="0"/>
                <a:cs typeface="Times New Roman" panose="02020603050405020304" pitchFamily="18" charset="0"/>
              </a:rPr>
              <a:t>Digitalización implica </a:t>
            </a:r>
            <a:r>
              <a:rPr lang="es-ES" sz="1800" i="1">
                <a:effectLst/>
                <a:latin typeface="Calibri" panose="020F0502020204030204" pitchFamily="34" charset="0"/>
                <a:ea typeface="Calibri" panose="020F0502020204030204" pitchFamily="34" charset="0"/>
                <a:cs typeface="Times New Roman" panose="02020603050405020304" pitchFamily="18" charset="0"/>
              </a:rPr>
              <a:t>aprovechar la tecnología digital para sustituir antiguos aspectos sociales (es decir, interacciones humanas, relaciones, normas) y/o técnicos (es decir, tecnología, tareas, rutinas), estructurales, por ejemplo, productos, servicios, experiencias de usuario, procesos, etc</a:t>
            </a:r>
            <a:r>
              <a:rPr lang="en-GB" sz="1800" i="1">
                <a:effectLst/>
                <a:latin typeface="Calibri" panose="020F0502020204030204" pitchFamily="34" charset="0"/>
                <a:ea typeface="Calibri" panose="020F0502020204030204" pitchFamily="34" charset="0"/>
                <a:cs typeface="Times New Roman" panose="02020603050405020304" pitchFamily="18" charset="0"/>
              </a:rPr>
              <a:t>.</a:t>
            </a:r>
            <a:endParaRPr lang="sk-SK" sz="1800" i="1" dirty="0">
              <a:effectLst/>
              <a:latin typeface="Calibri" panose="020F0502020204030204" pitchFamily="34" charset="0"/>
              <a:ea typeface="Calibri" panose="020F0502020204030204" pitchFamily="34" charset="0"/>
              <a:cs typeface="Times New Roman" panose="02020603050405020304" pitchFamily="18" charset="0"/>
            </a:endParaRPr>
          </a:p>
          <a:p>
            <a:r>
              <a:rPr lang="sk-SK"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Osmundsen</a:t>
            </a:r>
            <a:r>
              <a:rPr lang="en-GB" sz="1800" dirty="0">
                <a:effectLst/>
                <a:latin typeface="Calibri" panose="020F0502020204030204" pitchFamily="34" charset="0"/>
                <a:ea typeface="Calibri" panose="020F0502020204030204" pitchFamily="34" charset="0"/>
                <a:cs typeface="Times New Roman" panose="02020603050405020304" pitchFamily="18" charset="0"/>
              </a:rPr>
              <a:t> et al., 2018)</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latin typeface="Calibri" panose="020F0502020204030204" pitchFamily="34" charset="0"/>
              <a:cs typeface="Times New Roman" panose="02020603050405020304" pitchFamily="18" charset="0"/>
            </a:endParaRPr>
          </a:p>
          <a:p>
            <a:pPr algn="just"/>
            <a:r>
              <a:rPr lang="es-ES" sz="1800">
                <a:effectLst/>
                <a:latin typeface="Calibri" panose="020F0502020204030204" pitchFamily="34" charset="0"/>
                <a:ea typeface="Calibri" panose="020F0502020204030204" pitchFamily="34" charset="0"/>
                <a:cs typeface="Times New Roman" panose="02020603050405020304" pitchFamily="18" charset="0"/>
              </a:rPr>
              <a:t>En pocas palabras, la digitalización consiste en integrar las tecnologías digitales en la vida cotidiana de los empresarios y en todas las actividades y operaciones de una empresa</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es-ES"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560313" y="303155"/>
            <a:ext cx="2027384" cy="455825"/>
          </a:xfrm>
          <a:prstGeom prst="rect">
            <a:avLst/>
          </a:prstGeom>
        </p:spPr>
      </p:pic>
      <p:pic>
        <p:nvPicPr>
          <p:cNvPr id="4" name="Obrázok 3" descr="Obrázok, na ktorom je text, elektronika, zobraziť&#10;&#10;Automaticky generovaný popis">
            <a:extLst>
              <a:ext uri="{FF2B5EF4-FFF2-40B4-BE49-F238E27FC236}">
                <a16:creationId xmlns:a16="http://schemas.microsoft.com/office/drawing/2014/main" id="{A335DB58-A5C3-5E95-00F6-009D78B982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85308" y="1920288"/>
            <a:ext cx="2116456" cy="1319478"/>
          </a:xfrm>
          <a:prstGeom prst="rect">
            <a:avLst/>
          </a:prstGeom>
        </p:spPr>
      </p:pic>
    </p:spTree>
    <p:extLst>
      <p:ext uri="{BB962C8B-B14F-4D97-AF65-F5344CB8AC3E}">
        <p14:creationId xmlns:p14="http://schemas.microsoft.com/office/powerpoint/2010/main" val="228981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s-ES"/>
              <a:t>Unidad</a:t>
            </a:r>
            <a:r>
              <a:rPr lang="sk-SK"/>
              <a:t> </a:t>
            </a:r>
            <a:r>
              <a:rPr lang="sk-SK" dirty="0"/>
              <a:t>1</a:t>
            </a:r>
            <a:r>
              <a:rPr lang="sk-SK"/>
              <a:t>: </a:t>
            </a:r>
            <a:r>
              <a:rPr lang="en-GB"/>
              <a:t>Digitalización en las MiPymes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fontScale="92500" lnSpcReduction="10000"/>
          </a:bodyPr>
          <a:lstStyle/>
          <a:p>
            <a:pPr>
              <a:lnSpc>
                <a:spcPct val="110000"/>
              </a:lnSpc>
              <a:spcBef>
                <a:spcPts val="0"/>
              </a:spcBef>
              <a:spcAft>
                <a:spcPts val="600"/>
              </a:spcAft>
            </a:pPr>
            <a:r>
              <a:rPr lang="en-GB" sz="1800" b="1" i="1">
                <a:effectLst/>
                <a:latin typeface="Calibri" panose="020F0502020204030204" pitchFamily="34" charset="0"/>
                <a:ea typeface="Calibri" panose="020F0502020204030204" pitchFamily="34" charset="0"/>
                <a:cs typeface="Times New Roman" panose="02020603050405020304" pitchFamily="18" charset="0"/>
              </a:rPr>
              <a:t>La digitalización transforma el emprendimiento de dos maneras</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0"/>
              </a:spcBef>
              <a:spcAft>
                <a:spcPts val="0"/>
              </a:spcAft>
            </a:pPr>
            <a:r>
              <a:rPr lang="es-ES" sz="1800">
                <a:effectLst/>
                <a:latin typeface="Calibri" panose="020F0502020204030204" pitchFamily="34" charset="0"/>
                <a:ea typeface="Calibri" panose="020F0502020204030204" pitchFamily="34" charset="0"/>
                <a:cs typeface="Times New Roman" panose="02020603050405020304" pitchFamily="18" charset="0"/>
              </a:rPr>
              <a:t>En primer lugar, supone la aparición de nuevas oportunidades empresariales en la economía</a:t>
            </a:r>
            <a:r>
              <a:rPr lang="en-GB">
                <a:effectLst/>
                <a:latin typeface="Calibri" panose="020F0502020204030204" pitchFamily="34" charset="0"/>
                <a:ea typeface="Calibri" panose="020F0502020204030204" pitchFamily="34" charset="0"/>
                <a:cs typeface="Times New Roman" panose="02020603050405020304" pitchFamily="18" charset="0"/>
              </a:rPr>
              <a:t>. </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0"/>
              </a:spcBef>
              <a:spcAft>
                <a:spcPts val="0"/>
              </a:spcAft>
            </a:pPr>
            <a:r>
              <a:rPr lang="es-ES" sz="1800">
                <a:effectLst/>
                <a:latin typeface="Calibri" panose="020F0502020204030204" pitchFamily="34" charset="0"/>
                <a:ea typeface="Calibri" panose="020F0502020204030204" pitchFamily="34" charset="0"/>
                <a:cs typeface="Times New Roman" panose="02020603050405020304" pitchFamily="18" charset="0"/>
              </a:rPr>
              <a:t>En segundo lugar, se trata de la transformación de las prácticas empresariales y de la mejor forma de aprovechar estas oportunidades</a:t>
            </a:r>
            <a:r>
              <a:rPr lang="en-GB">
                <a:effectLst/>
                <a:latin typeface="Calibri" panose="020F0502020204030204" pitchFamily="34" charset="0"/>
                <a:ea typeface="Calibri" panose="020F0502020204030204" pitchFamily="34" charset="0"/>
                <a:cs typeface="Times New Roman" panose="02020603050405020304" pitchFamily="18" charset="0"/>
              </a:rPr>
              <a:t>. </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Bef>
                <a:spcPts val="600"/>
              </a:spcBef>
              <a:spcAft>
                <a:spcPts val="600"/>
              </a:spcAft>
            </a:pPr>
            <a:r>
              <a:rPr lang="es-ES" sz="1800" b="1" i="1">
                <a:latin typeface="Calibri" panose="020F0502020204030204" pitchFamily="34" charset="0"/>
                <a:cs typeface="Times New Roman" panose="02020603050405020304" pitchFamily="18" charset="0"/>
              </a:rPr>
              <a:t>L</a:t>
            </a:r>
            <a:r>
              <a:rPr lang="en-GB" sz="1800" b="1" i="1">
                <a:latin typeface="Calibri" panose="020F0502020204030204" pitchFamily="34" charset="0"/>
                <a:cs typeface="Times New Roman" panose="02020603050405020304" pitchFamily="18" charset="0"/>
              </a:rPr>
              <a:t>os principales impulsores de la digitalización </a:t>
            </a:r>
            <a:r>
              <a:rPr lang="en-GB" sz="1800">
                <a:latin typeface="Calibri" panose="020F0502020204030204" pitchFamily="34" charset="0"/>
                <a:cs typeface="Times New Roman" panose="02020603050405020304" pitchFamily="18" charset="0"/>
              </a:rPr>
              <a:t>de las MiPymes son:</a:t>
            </a:r>
            <a:endParaRPr lang="sk-SK" sz="1800" dirty="0">
              <a:latin typeface="Calibri" panose="020F0502020204030204" pitchFamily="34" charset="0"/>
              <a:cs typeface="Times New Roman" panose="02020603050405020304" pitchFamily="18" charset="0"/>
            </a:endParaRPr>
          </a:p>
          <a:p>
            <a:pPr marL="635508" lvl="1" indent="-342900" algn="just">
              <a:lnSpc>
                <a:spcPct val="110000"/>
              </a:lnSpc>
              <a:spcBef>
                <a:spcPts val="0"/>
              </a:spcBef>
              <a:spcAft>
                <a:spcPts val="0"/>
              </a:spcAft>
              <a:buFont typeface="Symbol" panose="05050102010706020507" pitchFamily="18" charset="2"/>
              <a:buChar char=""/>
            </a:pPr>
            <a:r>
              <a:rPr lang="en-GB">
                <a:latin typeface="Calibri" panose="020F0502020204030204" pitchFamily="34" charset="0"/>
                <a:cs typeface="Times New Roman" panose="02020603050405020304" pitchFamily="18" charset="0"/>
              </a:rPr>
              <a:t>Internos:</a:t>
            </a:r>
            <a:endParaRPr lang="sk-SK" dirty="0">
              <a:latin typeface="Calibri" panose="020F0502020204030204" pitchFamily="34" charset="0"/>
              <a:cs typeface="Times New Roman" panose="02020603050405020304" pitchFamily="18" charset="0"/>
            </a:endParaRPr>
          </a:p>
          <a:p>
            <a:pPr marL="925830" lvl="2" indent="-285750" algn="just">
              <a:lnSpc>
                <a:spcPct val="110000"/>
              </a:lnSpc>
              <a:spcBef>
                <a:spcPts val="0"/>
              </a:spcBef>
              <a:spcAft>
                <a:spcPts val="0"/>
              </a:spcAft>
              <a:buFont typeface="Courier New" panose="02070309020205020404" pitchFamily="49" charset="0"/>
              <a:buChar char="o"/>
            </a:pPr>
            <a:r>
              <a:rPr lang="en-GB" sz="1800">
                <a:effectLst/>
                <a:latin typeface="Calibri" panose="020F0502020204030204" pitchFamily="34" charset="0"/>
                <a:ea typeface="Calibri" panose="020F0502020204030204" pitchFamily="34" charset="0"/>
                <a:cs typeface="Times New Roman" panose="02020603050405020304" pitchFamily="18" charset="0"/>
              </a:rPr>
              <a:t>conciencia de la digitalización</a:t>
            </a:r>
            <a:r>
              <a:rPr lang="en-GB" sz="1800">
                <a:latin typeface="Calibri" panose="020F0502020204030204" pitchFamily="34" charset="0"/>
                <a:cs typeface="Times New Roman" panose="02020603050405020304" pitchFamily="18" charset="0"/>
              </a:rPr>
              <a:t>,</a:t>
            </a:r>
            <a:endParaRPr lang="sk-SK" sz="1800" dirty="0">
              <a:latin typeface="Calibri" panose="020F0502020204030204" pitchFamily="34" charset="0"/>
              <a:cs typeface="Times New Roman" panose="02020603050405020304" pitchFamily="18" charset="0"/>
            </a:endParaRPr>
          </a:p>
          <a:p>
            <a:pPr marL="925830" lvl="2" indent="-285750" algn="just">
              <a:lnSpc>
                <a:spcPct val="110000"/>
              </a:lnSpc>
              <a:spcBef>
                <a:spcPts val="0"/>
              </a:spcBef>
              <a:spcAft>
                <a:spcPts val="0"/>
              </a:spcAft>
              <a:buFont typeface="Courier New" panose="02070309020205020404" pitchFamily="49" charset="0"/>
              <a:buChar char="o"/>
            </a:pPr>
            <a:r>
              <a:rPr lang="en-GB" sz="1800">
                <a:effectLst/>
                <a:latin typeface="Calibri" panose="020F0502020204030204" pitchFamily="34" charset="0"/>
                <a:ea typeface="Calibri" panose="020F0502020204030204" pitchFamily="34" charset="0"/>
                <a:cs typeface="Times New Roman" panose="02020603050405020304" pitchFamily="18" charset="0"/>
              </a:rPr>
              <a:t>capacidades digitales</a:t>
            </a:r>
            <a:r>
              <a:rPr lang="en-GB" sz="1800">
                <a:latin typeface="Calibri" panose="020F0502020204030204" pitchFamily="34" charset="0"/>
                <a:cs typeface="Times New Roman" panose="02020603050405020304" pitchFamily="18" charset="0"/>
              </a:rPr>
              <a:t>.</a:t>
            </a:r>
            <a:endParaRPr lang="sk-SK" sz="1800" dirty="0">
              <a:latin typeface="Calibri" panose="020F0502020204030204" pitchFamily="34" charset="0"/>
              <a:cs typeface="Times New Roman" panose="02020603050405020304" pitchFamily="18" charset="0"/>
            </a:endParaRPr>
          </a:p>
          <a:p>
            <a:pPr marL="635508" lvl="1" indent="-342900" algn="just">
              <a:lnSpc>
                <a:spcPct val="110000"/>
              </a:lnSpc>
              <a:spcBef>
                <a:spcPts val="0"/>
              </a:spcBef>
              <a:spcAft>
                <a:spcPts val="0"/>
              </a:spcAft>
              <a:buFont typeface="Symbol" panose="05050102010706020507" pitchFamily="18" charset="2"/>
              <a:buChar char=""/>
            </a:pPr>
            <a:r>
              <a:rPr lang="en-GB">
                <a:latin typeface="Calibri" panose="020F0502020204030204" pitchFamily="34" charset="0"/>
                <a:cs typeface="Times New Roman" panose="02020603050405020304" pitchFamily="18" charset="0"/>
              </a:rPr>
              <a:t>Externos:</a:t>
            </a:r>
            <a:endParaRPr lang="sk-SK" dirty="0">
              <a:latin typeface="Calibri" panose="020F0502020204030204" pitchFamily="34" charset="0"/>
              <a:cs typeface="Times New Roman" panose="02020603050405020304" pitchFamily="18" charset="0"/>
            </a:endParaRPr>
          </a:p>
          <a:p>
            <a:pPr marL="925830" lvl="2" indent="-285750" algn="just">
              <a:lnSpc>
                <a:spcPct val="110000"/>
              </a:lnSpc>
              <a:spcBef>
                <a:spcPts val="0"/>
              </a:spcBef>
              <a:spcAft>
                <a:spcPts val="0"/>
              </a:spcAft>
              <a:buFont typeface="Courier New" panose="02070309020205020404" pitchFamily="49" charset="0"/>
              <a:buChar char="o"/>
            </a:pPr>
            <a:r>
              <a:rPr lang="es-ES" sz="1800">
                <a:effectLst/>
                <a:latin typeface="Calibri" panose="020F0502020204030204" pitchFamily="34" charset="0"/>
                <a:ea typeface="Calibri" panose="020F0502020204030204" pitchFamily="34" charset="0"/>
                <a:cs typeface="Times New Roman" panose="02020603050405020304" pitchFamily="18" charset="0"/>
              </a:rPr>
              <a:t>disponibilidad de las tecnologías digitales</a:t>
            </a:r>
            <a:r>
              <a:rPr lang="en-GB" sz="1800">
                <a:latin typeface="Calibri" panose="020F0502020204030204" pitchFamily="34" charset="0"/>
                <a:cs typeface="Times New Roman" panose="02020603050405020304" pitchFamily="18" charset="0"/>
              </a:rPr>
              <a:t>,</a:t>
            </a:r>
            <a:endParaRPr lang="sk-SK" sz="1800" dirty="0">
              <a:latin typeface="Calibri" panose="020F0502020204030204" pitchFamily="34" charset="0"/>
              <a:cs typeface="Times New Roman" panose="02020603050405020304" pitchFamily="18" charset="0"/>
            </a:endParaRPr>
          </a:p>
          <a:p>
            <a:pPr marL="925830" lvl="2" indent="-285750" algn="just">
              <a:lnSpc>
                <a:spcPct val="110000"/>
              </a:lnSpc>
              <a:spcBef>
                <a:spcPts val="0"/>
              </a:spcBef>
              <a:spcAft>
                <a:spcPts val="0"/>
              </a:spcAft>
              <a:buFont typeface="Courier New" panose="02070309020205020404" pitchFamily="49" charset="0"/>
              <a:buChar char="o"/>
            </a:pPr>
            <a:r>
              <a:rPr lang="es-ES" sz="1800">
                <a:effectLst/>
                <a:latin typeface="Calibri" panose="020F0502020204030204" pitchFamily="34" charset="0"/>
                <a:ea typeface="Calibri" panose="020F0502020204030204" pitchFamily="34" charset="0"/>
                <a:cs typeface="Times New Roman" panose="02020603050405020304" pitchFamily="18" charset="0"/>
              </a:rPr>
              <a:t>cambios en el comportamiento y las expectativas del cliente</a:t>
            </a:r>
            <a:r>
              <a:rPr lang="en-GB" sz="1800">
                <a:latin typeface="Calibri" panose="020F0502020204030204" pitchFamily="34" charset="0"/>
                <a:cs typeface="Times New Roman" panose="02020603050405020304" pitchFamily="18" charset="0"/>
              </a:rPr>
              <a:t>, </a:t>
            </a:r>
            <a:endParaRPr lang="sk-SK" sz="1800" dirty="0">
              <a:latin typeface="Calibri" panose="020F0502020204030204" pitchFamily="34" charset="0"/>
              <a:cs typeface="Times New Roman" panose="02020603050405020304" pitchFamily="18" charset="0"/>
            </a:endParaRPr>
          </a:p>
          <a:p>
            <a:pPr marL="925830" lvl="2" indent="-285750" algn="just">
              <a:lnSpc>
                <a:spcPct val="110000"/>
              </a:lnSpc>
              <a:spcBef>
                <a:spcPts val="0"/>
              </a:spcBef>
              <a:spcAft>
                <a:spcPts val="0"/>
              </a:spcAft>
              <a:buFont typeface="Courier New" panose="02070309020205020404" pitchFamily="49" charset="0"/>
              <a:buChar char="o"/>
            </a:pPr>
            <a:r>
              <a:rPr lang="es-ES" sz="1800">
                <a:effectLst/>
                <a:latin typeface="Calibri" panose="020F0502020204030204" pitchFamily="34" charset="0"/>
                <a:ea typeface="Calibri" panose="020F0502020204030204" pitchFamily="34" charset="0"/>
                <a:cs typeface="Times New Roman" panose="02020603050405020304" pitchFamily="18" charset="0"/>
              </a:rPr>
              <a:t>cambios y tendencias en la industria relacionados con las tecnologías digitales</a:t>
            </a:r>
            <a:r>
              <a:rPr lang="en-GB" sz="1800">
                <a:latin typeface="Calibri" panose="020F0502020204030204" pitchFamily="34" charset="0"/>
                <a:cs typeface="Times New Roman" panose="02020603050405020304" pitchFamily="18" charset="0"/>
              </a:rPr>
              <a:t>, </a:t>
            </a:r>
            <a:endParaRPr lang="sk-SK" sz="1800" dirty="0">
              <a:latin typeface="Calibri" panose="020F0502020204030204" pitchFamily="34" charset="0"/>
              <a:cs typeface="Times New Roman" panose="02020603050405020304" pitchFamily="18" charset="0"/>
            </a:endParaRPr>
          </a:p>
          <a:p>
            <a:pPr marL="925830" lvl="2" indent="-285750" algn="just">
              <a:lnSpc>
                <a:spcPct val="110000"/>
              </a:lnSpc>
              <a:spcBef>
                <a:spcPts val="0"/>
              </a:spcBef>
              <a:spcAft>
                <a:spcPts val="0"/>
              </a:spcAft>
              <a:buFont typeface="Courier New" panose="02070309020205020404" pitchFamily="49" charset="0"/>
              <a:buChar char="o"/>
            </a:pPr>
            <a:r>
              <a:rPr lang="es-ES" sz="1800">
                <a:effectLst/>
                <a:latin typeface="Calibri" panose="020F0502020204030204" pitchFamily="34" charset="0"/>
                <a:ea typeface="Calibri" panose="020F0502020204030204" pitchFamily="34" charset="0"/>
                <a:cs typeface="Times New Roman" panose="02020603050405020304" pitchFamily="18" charset="0"/>
              </a:rPr>
              <a:t>situación cambiante en la competencia</a:t>
            </a:r>
            <a:r>
              <a:rPr lang="en-GB" sz="1800">
                <a:latin typeface="Calibri" panose="020F0502020204030204" pitchFamily="34" charset="0"/>
                <a:cs typeface="Times New Roman" panose="02020603050405020304" pitchFamily="18" charset="0"/>
              </a:rPr>
              <a:t>, </a:t>
            </a:r>
            <a:endParaRPr lang="sk-SK" sz="1800" dirty="0">
              <a:latin typeface="Calibri" panose="020F0502020204030204" pitchFamily="34" charset="0"/>
              <a:cs typeface="Times New Roman" panose="02020603050405020304" pitchFamily="18" charset="0"/>
            </a:endParaRPr>
          </a:p>
          <a:p>
            <a:pPr marL="925830" lvl="2" indent="-285750" algn="just">
              <a:lnSpc>
                <a:spcPct val="110000"/>
              </a:lnSpc>
              <a:spcBef>
                <a:spcPts val="0"/>
              </a:spcBef>
              <a:spcAft>
                <a:spcPts val="0"/>
              </a:spcAft>
              <a:buFont typeface="Courier New" panose="02070309020205020404" pitchFamily="49" charset="0"/>
              <a:buChar char="o"/>
            </a:pPr>
            <a:r>
              <a:rPr lang="es-ES" sz="1800">
                <a:effectLst/>
                <a:latin typeface="Calibri" panose="020F0502020204030204" pitchFamily="34" charset="0"/>
                <a:ea typeface="Calibri" panose="020F0502020204030204" pitchFamily="34" charset="0"/>
                <a:cs typeface="Times New Roman" panose="02020603050405020304" pitchFamily="18" charset="0"/>
              </a:rPr>
              <a:t>y cambios en las normativas</a:t>
            </a:r>
            <a:r>
              <a:rPr lang="en-GB" sz="1800">
                <a:latin typeface="Calibri" panose="020F0502020204030204" pitchFamily="34" charset="0"/>
                <a:cs typeface="Times New Roman" panose="02020603050405020304" pitchFamily="18" charset="0"/>
              </a:rPr>
              <a:t>.</a:t>
            </a:r>
            <a:endParaRPr lang="sk-SK" sz="1800" dirty="0">
              <a:latin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pic>
        <p:nvPicPr>
          <p:cNvPr id="6" name="Obrázok 5" descr="Obrázok, na ktorom je text&#10;&#10;Automaticky generovaný popis">
            <a:extLst>
              <a:ext uri="{FF2B5EF4-FFF2-40B4-BE49-F238E27FC236}">
                <a16:creationId xmlns:a16="http://schemas.microsoft.com/office/drawing/2014/main" id="{6B040BFD-F898-632E-6768-80A2658F40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0232" y="2990668"/>
            <a:ext cx="3015448" cy="2563130"/>
          </a:xfrm>
          <a:prstGeom prst="rect">
            <a:avLst/>
          </a:prstGeom>
        </p:spPr>
      </p:pic>
    </p:spTree>
    <p:extLst>
      <p:ext uri="{BB962C8B-B14F-4D97-AF65-F5344CB8AC3E}">
        <p14:creationId xmlns:p14="http://schemas.microsoft.com/office/powerpoint/2010/main" val="2933670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43D5EA-1C8F-487A-5140-7BB88B22ABE2}"/>
              </a:ext>
            </a:extLst>
          </p:cNvPr>
          <p:cNvSpPr>
            <a:spLocks noGrp="1"/>
          </p:cNvSpPr>
          <p:nvPr>
            <p:ph type="title"/>
          </p:nvPr>
        </p:nvSpPr>
        <p:spPr/>
        <p:txBody>
          <a:bodyPr/>
          <a:lstStyle/>
          <a:p>
            <a:r>
              <a:rPr lang="es-ES"/>
              <a:t>Unidad</a:t>
            </a:r>
            <a:r>
              <a:rPr lang="sk-SK"/>
              <a:t> 1: </a:t>
            </a:r>
            <a:r>
              <a:rPr lang="en-GB"/>
              <a:t>Digitalización en las MiPymes</a:t>
            </a:r>
            <a:endParaRPr lang="sk-SK" dirty="0"/>
          </a:p>
        </p:txBody>
      </p:sp>
      <p:sp>
        <p:nvSpPr>
          <p:cNvPr id="3" name="Zástupný objekt pre obsah 2">
            <a:extLst>
              <a:ext uri="{FF2B5EF4-FFF2-40B4-BE49-F238E27FC236}">
                <a16:creationId xmlns:a16="http://schemas.microsoft.com/office/drawing/2014/main" id="{7F5D6030-8385-E32E-7233-E4E11843CEF7}"/>
              </a:ext>
            </a:extLst>
          </p:cNvPr>
          <p:cNvSpPr>
            <a:spLocks noGrp="1"/>
          </p:cNvSpPr>
          <p:nvPr>
            <p:ph idx="1"/>
          </p:nvPr>
        </p:nvSpPr>
        <p:spPr/>
        <p:txBody>
          <a:bodyPr>
            <a:normAutofit lnSpcReduction="10000"/>
          </a:bodyPr>
          <a:lstStyle/>
          <a:p>
            <a:pPr algn="just"/>
            <a:r>
              <a:rPr lang="en-US" sz="1800" b="1" i="1">
                <a:latin typeface="Calibri" panose="020F0502020204030204" pitchFamily="34" charset="0"/>
                <a:ea typeface="Calibri" panose="020F0502020204030204" pitchFamily="34" charset="0"/>
                <a:cs typeface="Times New Roman" panose="02020603050405020304" pitchFamily="18" charset="0"/>
              </a:rPr>
              <a:t>Para implementar la digitalización </a:t>
            </a:r>
            <a:r>
              <a:rPr lang="en-US" sz="1800">
                <a:effectLst/>
                <a:latin typeface="Calibri" panose="020F0502020204030204" pitchFamily="34" charset="0"/>
                <a:ea typeface="Calibri" panose="020F0502020204030204" pitchFamily="34" charset="0"/>
                <a:cs typeface="Times New Roman" panose="02020603050405020304" pitchFamily="18" charset="0"/>
              </a:rPr>
              <a:t>en las MiPymes, </a:t>
            </a:r>
            <a:r>
              <a:rPr lang="es-ES" sz="1800">
                <a:effectLst/>
                <a:latin typeface="Calibri" panose="020F0502020204030204" pitchFamily="34" charset="0"/>
                <a:ea typeface="Calibri" panose="020F0502020204030204" pitchFamily="34" charset="0"/>
                <a:cs typeface="Times New Roman" panose="02020603050405020304" pitchFamily="18" charset="0"/>
              </a:rPr>
              <a:t>se deben considerar los </a:t>
            </a:r>
            <a:r>
              <a:rPr lang="es-ES" sz="1800" b="1" i="1">
                <a:effectLst/>
                <a:latin typeface="Calibri" panose="020F0502020204030204" pitchFamily="34" charset="0"/>
                <a:ea typeface="Calibri" panose="020F0502020204030204" pitchFamily="34" charset="0"/>
                <a:cs typeface="Times New Roman" panose="02020603050405020304" pitchFamily="18" charset="0"/>
              </a:rPr>
              <a:t>beneficios</a:t>
            </a:r>
            <a:r>
              <a:rPr lang="es-ES" sz="1800">
                <a:effectLst/>
                <a:latin typeface="Calibri" panose="020F0502020204030204" pitchFamily="34" charset="0"/>
                <a:ea typeface="Calibri" panose="020F0502020204030204" pitchFamily="34" charset="0"/>
                <a:cs typeface="Times New Roman" panose="02020603050405020304" pitchFamily="18" charset="0"/>
              </a:rPr>
              <a:t> que puede aportar y las </a:t>
            </a:r>
            <a:r>
              <a:rPr lang="es-ES" sz="1800" b="1" i="1">
                <a:effectLst/>
                <a:latin typeface="Calibri" panose="020F0502020204030204" pitchFamily="34" charset="0"/>
                <a:ea typeface="Calibri" panose="020F0502020204030204" pitchFamily="34" charset="0"/>
                <a:cs typeface="Times New Roman" panose="02020603050405020304" pitchFamily="18" charset="0"/>
              </a:rPr>
              <a:t>implicaciones operativas </a:t>
            </a:r>
            <a:r>
              <a:rPr lang="es-ES" sz="1800">
                <a:effectLst/>
                <a:latin typeface="Calibri" panose="020F0502020204030204" pitchFamily="34" charset="0"/>
                <a:ea typeface="Calibri" panose="020F0502020204030204" pitchFamily="34" charset="0"/>
                <a:cs typeface="Times New Roman" panose="02020603050405020304" pitchFamily="18" charset="0"/>
              </a:rPr>
              <a:t>adecuadas para la empresa. Por otro lado, la empresa debe establecer capacidades de digitalización a través de las condiciones institucionales, la estrategia, el capital humano y las competencias. Otros factores provienen del entorno externo y deben ser analizados</a:t>
            </a:r>
            <a:r>
              <a:rPr lang="en-US" sz="180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a:effectLst/>
                <a:latin typeface="Calibri" panose="020F0502020204030204" pitchFamily="34" charset="0"/>
                <a:ea typeface="Calibri" panose="020F0502020204030204" pitchFamily="34" charset="0"/>
                <a:cs typeface="Times New Roman" panose="02020603050405020304" pitchFamily="18" charset="0"/>
              </a:rPr>
              <a:t>Un</a:t>
            </a:r>
            <a:r>
              <a:rPr lang="en-US" sz="1800" b="1" i="1">
                <a:effectLst/>
                <a:latin typeface="Calibri" panose="020F0502020204030204" pitchFamily="34" charset="0"/>
                <a:ea typeface="Calibri" panose="020F0502020204030204" pitchFamily="34" charset="0"/>
                <a:cs typeface="Times New Roman" panose="02020603050405020304" pitchFamily="18" charset="0"/>
              </a:rPr>
              <a:t> Modelo de Madurez Digital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DMM</a:t>
            </a:r>
            <a:r>
              <a:rPr lang="en-US" sz="1800" b="1" i="1">
                <a:effectLst/>
                <a:latin typeface="Calibri" panose="020F0502020204030204" pitchFamily="34" charset="0"/>
                <a:ea typeface="Calibri" panose="020F0502020204030204" pitchFamily="34" charset="0"/>
                <a:cs typeface="Times New Roman" panose="02020603050405020304" pitchFamily="18" charset="0"/>
              </a:rPr>
              <a:t>)</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s-ES" sz="1800">
                <a:effectLst/>
                <a:latin typeface="Calibri" panose="020F0502020204030204" pitchFamily="34" charset="0"/>
                <a:ea typeface="Calibri" panose="020F0502020204030204" pitchFamily="34" charset="0"/>
                <a:cs typeface="Times New Roman" panose="02020603050405020304" pitchFamily="18" charset="0"/>
              </a:rPr>
              <a:t>puede ayudarte en este proceso y permitir la digitalización</a:t>
            </a:r>
            <a:r>
              <a:rPr lang="en-US" sz="180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a:effectLst/>
                <a:latin typeface="Calibri" panose="020F0502020204030204" pitchFamily="34" charset="0"/>
                <a:ea typeface="Calibri" panose="020F0502020204030204" pitchFamily="34" charset="0"/>
                <a:cs typeface="Times New Roman" panose="02020603050405020304" pitchFamily="18" charset="0"/>
              </a:rPr>
              <a:t>El </a:t>
            </a:r>
            <a:r>
              <a:rPr lang="es-ES" sz="1800" b="1" i="1">
                <a:effectLst/>
                <a:latin typeface="Calibri" panose="020F0502020204030204" pitchFamily="34" charset="0"/>
                <a:ea typeface="Calibri" panose="020F0502020204030204" pitchFamily="34" charset="0"/>
                <a:cs typeface="Times New Roman" panose="02020603050405020304" pitchFamily="18" charset="0"/>
              </a:rPr>
              <a:t>Modelo de Madurez Digital </a:t>
            </a:r>
            <a:r>
              <a:rPr lang="es-ES" sz="1800">
                <a:effectLst/>
                <a:latin typeface="Calibri" panose="020F0502020204030204" pitchFamily="34" charset="0"/>
                <a:ea typeface="Calibri" panose="020F0502020204030204" pitchFamily="34" charset="0"/>
                <a:cs typeface="Times New Roman" panose="02020603050405020304" pitchFamily="18" charset="0"/>
              </a:rPr>
              <a:t>es un marco utilizado para evaluar y comprender el nivel actual de madurez digital de una empresa. Existen varios modelos de madurez digital con distintos alcances, puntos de vista y métricas para medir el éxito. Pueden ayudar a identificar carencias, establecer áreas clave en las que centrarse y determinar por dónde empezar</a:t>
            </a:r>
            <a:r>
              <a:rPr lang="en-US" sz="180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a:effectLst/>
                <a:latin typeface="Calibri" panose="020F0502020204030204" pitchFamily="34" charset="0"/>
                <a:ea typeface="Calibri" panose="020F0502020204030204" pitchFamily="34" charset="0"/>
                <a:cs typeface="Times New Roman" panose="02020603050405020304" pitchFamily="18" charset="0"/>
              </a:rPr>
              <a:t>Comprueba los DMM gratuitos disponibles</a:t>
            </a:r>
            <a:r>
              <a:rPr lang="sk-SK" sz="180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Deloitte DMM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OECD DMM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0"/>
              </a:spcAft>
            </a:pP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Digital Maturity Framework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k-SK" dirty="0"/>
          </a:p>
        </p:txBody>
      </p:sp>
      <p:sp>
        <p:nvSpPr>
          <p:cNvPr id="6" name="Rectángulo 5">
            <a:extLst>
              <a:ext uri="{FF2B5EF4-FFF2-40B4-BE49-F238E27FC236}">
                <a16:creationId xmlns:a16="http://schemas.microsoft.com/office/drawing/2014/main" id="{1098A6BC-605D-AA25-6B8F-62B609AC52A9}"/>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pic>
        <p:nvPicPr>
          <p:cNvPr id="7" name="Obrázok 6" descr="Obrázok, na ktorom je text&#10;&#10;Automaticky generovaný popis">
            <a:extLst>
              <a:ext uri="{FF2B5EF4-FFF2-40B4-BE49-F238E27FC236}">
                <a16:creationId xmlns:a16="http://schemas.microsoft.com/office/drawing/2014/main" id="{F90DCCCD-6ABB-393C-BDCB-76422708D1B1}"/>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014451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66AB737-56AB-D2A7-15D4-1DBE10FEE20A}"/>
              </a:ext>
            </a:extLst>
          </p:cNvPr>
          <p:cNvSpPr>
            <a:spLocks noGrp="1"/>
          </p:cNvSpPr>
          <p:nvPr>
            <p:ph sz="half" idx="1"/>
          </p:nvPr>
        </p:nvSpPr>
        <p:spPr>
          <a:xfrm>
            <a:off x="1097278" y="1845733"/>
            <a:ext cx="4937760" cy="4550602"/>
          </a:xfrm>
        </p:spPr>
        <p:txBody>
          <a:bodyPr>
            <a:normAutofit fontScale="77500" lnSpcReduction="20000"/>
          </a:bodyPr>
          <a:lstStyle/>
          <a:p>
            <a:pPr marL="342900" lvl="0" indent="-342900" algn="just">
              <a:lnSpc>
                <a:spcPct val="107000"/>
              </a:lnSpc>
              <a:spcAft>
                <a:spcPts val="800"/>
              </a:spcAft>
              <a:buFont typeface="Symbol" panose="05050102010706020507" pitchFamily="18" charset="2"/>
              <a:buChar char=""/>
            </a:pPr>
            <a:r>
              <a:rPr lang="en-GB" sz="1800" b="1" i="1">
                <a:effectLst/>
                <a:latin typeface="Calibri" panose="020F0502020204030204" pitchFamily="34" charset="0"/>
                <a:ea typeface="Calibri" panose="020F0502020204030204" pitchFamily="34" charset="0"/>
                <a:cs typeface="Times New Roman" panose="02020603050405020304" pitchFamily="18" charset="0"/>
              </a:rPr>
              <a:t>Eficiencia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cs typeface="Times New Roman" panose="02020603050405020304" pitchFamily="18" charset="0"/>
              </a:rPr>
              <a:t>La eficiencia suele estar relacionada con la reducción de costes de diversas formas, la mejora de los procesos más allá de la reducción de costes, lo que se traduce en una mejora de la calidad, el diseño, la velocidad, los beneficios medioambientales, la protección en el trabajo, etc., y el crecimiento del valor añadido, que crea espacio para un mayor margen</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GB" sz="1800" b="1" i="1">
                <a:effectLst/>
                <a:latin typeface="Calibri" panose="020F0502020204030204" pitchFamily="34" charset="0"/>
                <a:ea typeface="Calibri" panose="020F0502020204030204" pitchFamily="34" charset="0"/>
                <a:cs typeface="Times New Roman" panose="02020603050405020304" pitchFamily="18" charset="0"/>
              </a:rPr>
              <a:t>Consumidores</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cs typeface="Times New Roman" panose="02020603050405020304" pitchFamily="18" charset="0"/>
              </a:rPr>
              <a:t>Esta área de beneficios incluye una mejor comprensión de las preferencias de los clientes a través de la recopilación de big data, el uso del análisis de datos, la retroalimentación inmediata y el acceso más fácil y rápido a una gran cantidad de información. Una mejor comprensión de las preferencias de los clientes y la facilidad para comunicarles lo que desean, conducen a una mayor personalización de los productos y servicios de las empresas</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dirty="0"/>
          </a:p>
        </p:txBody>
      </p:sp>
      <p:sp>
        <p:nvSpPr>
          <p:cNvPr id="4" name="Marcador de contenido 3">
            <a:extLst>
              <a:ext uri="{FF2B5EF4-FFF2-40B4-BE49-F238E27FC236}">
                <a16:creationId xmlns:a16="http://schemas.microsoft.com/office/drawing/2014/main" id="{004170AC-8D3F-2A0E-4BA1-4A373DEF9E09}"/>
              </a:ext>
            </a:extLst>
          </p:cNvPr>
          <p:cNvSpPr>
            <a:spLocks noGrp="1"/>
          </p:cNvSpPr>
          <p:nvPr>
            <p:ph sz="half" idx="2"/>
          </p:nvPr>
        </p:nvSpPr>
        <p:spPr>
          <a:xfrm>
            <a:off x="6217920" y="1845735"/>
            <a:ext cx="4937760" cy="4127226"/>
          </a:xfrm>
        </p:spPr>
        <p:txBody>
          <a:bodyPr>
            <a:normAutofit fontScale="77500" lnSpcReduction="20000"/>
          </a:bodyPr>
          <a:lstStyle/>
          <a:p>
            <a:pPr marL="342900" lvl="0" indent="-342900" algn="just">
              <a:lnSpc>
                <a:spcPct val="107000"/>
              </a:lnSpc>
              <a:spcAft>
                <a:spcPts val="800"/>
              </a:spcAft>
              <a:buFont typeface="Symbol" panose="05050102010706020507" pitchFamily="18" charset="2"/>
              <a:buChar char=""/>
            </a:pPr>
            <a:r>
              <a:rPr lang="en-GB" sz="1800" b="1" i="1">
                <a:effectLst/>
                <a:latin typeface="Calibri" panose="020F0502020204030204" pitchFamily="34" charset="0"/>
                <a:ea typeface="Calibri" panose="020F0502020204030204" pitchFamily="34" charset="0"/>
                <a:cs typeface="Times New Roman" panose="02020603050405020304" pitchFamily="18" charset="0"/>
              </a:rPr>
              <a:t>Flexibilidad</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1200"/>
              </a:spcAft>
            </a:pPr>
            <a:r>
              <a:rPr lang="es-ES" sz="1800">
                <a:effectLst/>
                <a:latin typeface="Calibri" panose="020F0502020204030204" pitchFamily="34" charset="0"/>
                <a:ea typeface="Calibri" panose="020F0502020204030204" pitchFamily="34" charset="0"/>
                <a:cs typeface="Times New Roman" panose="02020603050405020304" pitchFamily="18" charset="0"/>
              </a:rPr>
              <a:t>La flexibilidad de las MiPymes se manifiesta en el mayor uso del trabajo a distancia (herramientas para el trabajo a distancia), la facilidad y versatilidad del marketing (p. ej., redes sociales, big data, servicios automatizados) y la mayor facilidad para captar o implicar a clientes y diferentes partes interesadas (p. ej., sitios web, blogs, IA).</a:t>
            </a:r>
          </a:p>
          <a:p>
            <a:pPr marL="342900" lvl="0" indent="-342900" algn="just">
              <a:lnSpc>
                <a:spcPct val="107000"/>
              </a:lnSpc>
              <a:spcAft>
                <a:spcPts val="800"/>
              </a:spcAft>
              <a:buFont typeface="Symbol" panose="05050102010706020507" pitchFamily="18" charset="2"/>
              <a:buChar char=""/>
            </a:pPr>
            <a:r>
              <a:rPr lang="en-GB" sz="1800" b="1" i="1">
                <a:effectLst/>
                <a:latin typeface="Calibri" panose="020F0502020204030204" pitchFamily="34" charset="0"/>
                <a:ea typeface="Calibri" panose="020F0502020204030204" pitchFamily="34" charset="0"/>
                <a:cs typeface="Times New Roman" panose="02020603050405020304" pitchFamily="18" charset="0"/>
              </a:rPr>
              <a:t>Mejoras generales en la gestión</a:t>
            </a:r>
            <a:endParaRPr lang="sk-SK" sz="18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cs typeface="Times New Roman" panose="02020603050405020304" pitchFamily="18" charset="0"/>
              </a:rPr>
              <a:t>Representa una mayor disponibilidad de información y documentos, ajustes en la gestión de la empresa, así como de los procesos relacionados, un mejor conocimiento de las tendencias actuales y futuras en el desarrollo empresarial, una mejor gestión de riesgos, profesionalidad, aceleración de los procesos de toma de decisiones y una mayor flexibilidad de la producción (por ejemplo, big data, IA, IoT, servicios en la nube). También es posible mejorar diferentes aspectos de una empresa basándose en el análisis de big data</a:t>
            </a:r>
            <a:r>
              <a:rPr lang="sk-SK" sz="1800">
                <a:latin typeface="Calibri" panose="020F0502020204030204" pitchFamily="34" charset="0"/>
                <a:ea typeface="Calibri" panose="020F0502020204030204" pitchFamily="34" charset="0"/>
                <a:cs typeface="Times New Roman" panose="02020603050405020304" pitchFamily="18" charset="0"/>
              </a:rPr>
              <a:t>.</a:t>
            </a:r>
            <a:endParaRPr lang="es-ES" dirty="0"/>
          </a:p>
        </p:txBody>
      </p:sp>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lstStyle/>
          <a:p>
            <a:r>
              <a:rPr lang="es-ES" sz="4000" b="1"/>
              <a:t>Unidad</a:t>
            </a:r>
            <a:r>
              <a:rPr lang="sk-SK" sz="4000" b="1"/>
              <a:t> </a:t>
            </a:r>
            <a:r>
              <a:rPr lang="sk-SK" sz="4000" b="1" dirty="0"/>
              <a:t>1</a:t>
            </a:r>
            <a:r>
              <a:rPr lang="sk-SK" sz="4000" b="1"/>
              <a:t>: </a:t>
            </a:r>
            <a:r>
              <a:rPr lang="en-GB" sz="4000" b="1"/>
              <a:t>Digitalización en las MiPymes</a:t>
            </a:r>
            <a:br>
              <a:rPr lang="en-GB"/>
            </a:br>
            <a:r>
              <a:rPr lang="es-ES" sz="2800"/>
              <a:t>Sección</a:t>
            </a:r>
            <a:r>
              <a:rPr lang="sk-SK" sz="2800"/>
              <a:t> </a:t>
            </a:r>
            <a:r>
              <a:rPr lang="sk-SK" sz="2800" dirty="0"/>
              <a:t>1.1</a:t>
            </a:r>
            <a:r>
              <a:rPr lang="sk-SK" sz="2800"/>
              <a:t>: </a:t>
            </a:r>
            <a:r>
              <a:rPr lang="en-US" sz="2800"/>
              <a:t>Ventajas de la digitalización para las MiPymes</a:t>
            </a:r>
            <a:endParaRPr lang="en-GB"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784879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s-ES" sz="4000" b="1"/>
              <a:t>Unidad</a:t>
            </a:r>
            <a:r>
              <a:rPr lang="sk-SK" sz="4000" b="1"/>
              <a:t> 1: </a:t>
            </a:r>
            <a:r>
              <a:rPr lang="en-GB" sz="4000" b="1"/>
              <a:t>Digitalización en las MiPymes</a:t>
            </a:r>
            <a:br>
              <a:rPr lang="en-GB"/>
            </a:br>
            <a:r>
              <a:rPr lang="es-ES" sz="2800"/>
              <a:t>Sección</a:t>
            </a:r>
            <a:r>
              <a:rPr lang="sk-SK" sz="2800"/>
              <a:t> 1.1: </a:t>
            </a:r>
            <a:r>
              <a:rPr lang="en-US" sz="2800"/>
              <a:t>Ventajas de la digitalización para las MiPymes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a:bodyPr>
          <a:lstStyle/>
          <a:p>
            <a:pPr algn="just">
              <a:lnSpc>
                <a:spcPct val="107000"/>
              </a:lnSpc>
              <a:spcBef>
                <a:spcPts val="0"/>
              </a:spcBef>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Las implicaciones operativas de la digitalización para las MiPymes son las siguientes:</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07000"/>
              </a:lnSpc>
              <a:spcBef>
                <a:spcPts val="0"/>
              </a:spcBef>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Desarrollar las competencias y capacidades digitales en una empresa</a:t>
            </a:r>
            <a:r>
              <a:rPr lang="en-GB">
                <a:effectLst/>
                <a:latin typeface="Calibri" panose="020F0502020204030204" pitchFamily="34" charset="0"/>
                <a:ea typeface="Calibri" panose="020F0502020204030204" pitchFamily="34" charset="0"/>
                <a:cs typeface="Times New Roman" panose="02020603050405020304" pitchFamily="18" charset="0"/>
              </a:rPr>
              <a:t>,</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07000"/>
              </a:lnSpc>
              <a:spcBef>
                <a:spcPts val="0"/>
              </a:spcBef>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crear y fomentar la conciencia digital entre los propietarios/directivos y los empleados</a:t>
            </a:r>
            <a:r>
              <a:rPr lang="en-GB">
                <a:effectLst/>
                <a:latin typeface="Calibri" panose="020F0502020204030204" pitchFamily="34" charset="0"/>
                <a:ea typeface="Calibri" panose="020F0502020204030204" pitchFamily="34" charset="0"/>
                <a:cs typeface="Times New Roman" panose="02020603050405020304" pitchFamily="18" charset="0"/>
              </a:rPr>
              <a:t>,</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07000"/>
              </a:lnSpc>
              <a:spcBef>
                <a:spcPts val="0"/>
              </a:spcBef>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adquirir activos de innovación para introducir diferentes aspectos de la digitalización</a:t>
            </a:r>
            <a:r>
              <a:rPr lang="en-GB">
                <a:effectLst/>
                <a:latin typeface="Calibri" panose="020F0502020204030204" pitchFamily="34" charset="0"/>
                <a:ea typeface="Calibri" panose="020F0502020204030204" pitchFamily="34" charset="0"/>
                <a:cs typeface="Times New Roman" panose="02020603050405020304" pitchFamily="18" charset="0"/>
              </a:rPr>
              <a:t>,</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07000"/>
              </a:lnSpc>
              <a:spcBef>
                <a:spcPts val="0"/>
              </a:spcBef>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crear una cultura organizativa favorable al cambio, el aprendizaje y la adquisición de nuevas capacidades</a:t>
            </a:r>
            <a:r>
              <a:rPr lang="en-GB">
                <a:effectLst/>
                <a:latin typeface="Calibri" panose="020F0502020204030204" pitchFamily="34" charset="0"/>
                <a:ea typeface="Calibri" panose="020F0502020204030204" pitchFamily="34" charset="0"/>
                <a:cs typeface="Times New Roman" panose="02020603050405020304" pitchFamily="18" charset="0"/>
              </a:rPr>
              <a:t>,</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07000"/>
              </a:lnSpc>
              <a:spcBef>
                <a:spcPts val="0"/>
              </a:spcBef>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utilizar la infraestructura digital existente</a:t>
            </a:r>
            <a:r>
              <a:rPr lang="en-GB">
                <a:effectLst/>
                <a:latin typeface="Calibri" panose="020F0502020204030204" pitchFamily="34" charset="0"/>
                <a:ea typeface="Calibri" panose="020F0502020204030204" pitchFamily="34" charset="0"/>
                <a:cs typeface="Times New Roman" panose="02020603050405020304" pitchFamily="18" charset="0"/>
              </a:rPr>
              <a:t>,</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07000"/>
              </a:lnSpc>
              <a:spcBef>
                <a:spcPts val="0"/>
              </a:spcBef>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mantener una visión general de las condiciones del mercado y de la competencia</a:t>
            </a:r>
            <a:r>
              <a:rPr lang="en-GB">
                <a:effectLst/>
                <a:latin typeface="Calibri" panose="020F0502020204030204" pitchFamily="34" charset="0"/>
                <a:ea typeface="Calibri" panose="020F0502020204030204" pitchFamily="34" charset="0"/>
                <a:cs typeface="Times New Roman" panose="02020603050405020304" pitchFamily="18" charset="0"/>
              </a:rPr>
              <a:t>,</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07000"/>
              </a:lnSpc>
              <a:spcBef>
                <a:spcPts val="0"/>
              </a:spcBef>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mantenerse al día con las tecnologías digitales</a:t>
            </a:r>
            <a:r>
              <a:rPr lang="en-GB">
                <a:effectLst/>
                <a:latin typeface="Calibri" panose="020F0502020204030204" pitchFamily="34" charset="0"/>
                <a:ea typeface="Calibri" panose="020F0502020204030204" pitchFamily="34" charset="0"/>
                <a:cs typeface="Times New Roman" panose="02020603050405020304" pitchFamily="18" charset="0"/>
              </a:rPr>
              <a:t>,</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07000"/>
              </a:lnSpc>
              <a:spcBef>
                <a:spcPts val="0"/>
              </a:spcBef>
              <a:spcAft>
                <a:spcPts val="800"/>
              </a:spcAft>
              <a:buFont typeface="Symbol" panose="05050102010706020507" pitchFamily="18" charset="2"/>
              <a:buChar char=""/>
            </a:pPr>
            <a:r>
              <a:rPr lang="es-ES" sz="1800">
                <a:effectLst/>
                <a:latin typeface="Calibri" panose="020F0502020204030204" pitchFamily="34" charset="0"/>
                <a:ea typeface="Calibri" panose="020F0502020204030204" pitchFamily="34" charset="0"/>
                <a:cs typeface="Times New Roman" panose="02020603050405020304" pitchFamily="18" charset="0"/>
              </a:rPr>
              <a:t>seguir los cambios digitales en la industria</a:t>
            </a:r>
            <a:r>
              <a:rPr lang="en-GB">
                <a:effectLst/>
                <a:latin typeface="Calibri" panose="020F0502020204030204" pitchFamily="34" charset="0"/>
                <a:ea typeface="Calibri" panose="020F0502020204030204" pitchFamily="34" charset="0"/>
                <a:cs typeface="Times New Roman" panose="02020603050405020304" pitchFamily="18" charset="0"/>
              </a:rPr>
              <a:t>.</a:t>
            </a:r>
            <a:endParaRPr lang="sk-SK"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775395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s-ES" sz="4000" b="1"/>
              <a:t>Unidad</a:t>
            </a:r>
            <a:r>
              <a:rPr lang="sk-SK" sz="4000" b="1"/>
              <a:t> 1: </a:t>
            </a:r>
            <a:r>
              <a:rPr lang="en-GB" sz="4000" b="1"/>
              <a:t>Digitalización en las MiPymes</a:t>
            </a:r>
            <a:br>
              <a:rPr lang="en-GB"/>
            </a:br>
            <a:r>
              <a:rPr lang="es-ES" sz="2800"/>
              <a:t>Sección</a:t>
            </a:r>
            <a:r>
              <a:rPr lang="sk-SK" sz="2800"/>
              <a:t> </a:t>
            </a:r>
            <a:r>
              <a:rPr lang="sk-SK" sz="2800" dirty="0"/>
              <a:t>1.2</a:t>
            </a:r>
            <a:r>
              <a:rPr lang="sk-SK" sz="2800"/>
              <a:t>: </a:t>
            </a:r>
            <a:r>
              <a:rPr lang="es-ES" sz="2800"/>
              <a:t>Canales de comunicación digital para las MiPymes</a:t>
            </a:r>
            <a:endParaRPr lang="en-GB" dirty="0"/>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chemeClr val="bg1"/>
                </a:solidFill>
                <a:latin typeface="system-ui"/>
              </a:rPr>
              <a:t>El apoyo de la Comisión Europea a la elaboración de esta publicación no constituye una aprobación de su contenido, que refleja únicamente las opiniones de los autores, y la Comisión no se hace responsable del uso que pueda hacerse de la información aquí contenida.</a:t>
            </a:r>
            <a:r>
              <a:rPr lang="en-US" sz="1200">
                <a:solidFill>
                  <a:schemeClr val="bg1"/>
                </a:solidFill>
                <a:latin typeface="system-ui"/>
              </a:rPr>
              <a:t>.</a:t>
            </a:r>
            <a:endParaRPr lang="en-US" sz="1200" dirty="0">
              <a:solidFill>
                <a:schemeClr val="bg1"/>
              </a:solidFill>
            </a:endParaRP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p:txBody>
          <a:bodyPr>
            <a:normAutofit lnSpcReduction="10000"/>
          </a:bodyPr>
          <a:lstStyle/>
          <a:p>
            <a:pPr algn="just">
              <a:lnSpc>
                <a:spcPct val="107000"/>
              </a:lnSpc>
              <a:spcAft>
                <a:spcPts val="800"/>
              </a:spcAft>
            </a:pPr>
            <a:r>
              <a:rPr lang="es-ES" sz="1800" b="1" i="1">
                <a:effectLst/>
                <a:latin typeface="Calibri" panose="020F0502020204030204" pitchFamily="34" charset="0"/>
                <a:ea typeface="Calibri" panose="020F0502020204030204" pitchFamily="34" charset="0"/>
                <a:cs typeface="Times New Roman" panose="02020603050405020304" pitchFamily="18" charset="0"/>
              </a:rPr>
              <a:t>¿Qué es un canal de comunicación digital</a:t>
            </a:r>
            <a:r>
              <a:rPr lang="sk-SK" sz="1800" b="1" i="1">
                <a:effectLst/>
                <a:latin typeface="Calibri" panose="020F0502020204030204" pitchFamily="34" charset="0"/>
                <a:ea typeface="Calibri" panose="020F0502020204030204" pitchFamily="34" charset="0"/>
                <a:cs typeface="Times New Roman" panose="02020603050405020304" pitchFamily="18" charset="0"/>
              </a:rPr>
              <a:t>?</a:t>
            </a:r>
            <a:endParaRPr lang="sk-SK" sz="1800" b="1"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cs typeface="Times New Roman" panose="02020603050405020304" pitchFamily="18" charset="0"/>
              </a:rPr>
              <a:t>Un canal de comunicación digital es </a:t>
            </a:r>
            <a:r>
              <a:rPr lang="es-ES" sz="1800" i="1">
                <a:effectLst/>
                <a:latin typeface="Calibri" panose="020F0502020204030204" pitchFamily="34" charset="0"/>
                <a:ea typeface="Calibri" panose="020F0502020204030204" pitchFamily="34" charset="0"/>
                <a:cs typeface="Times New Roman" panose="02020603050405020304" pitchFamily="18" charset="0"/>
              </a:rPr>
              <a:t>un medio de comunicación que permite interactuar con otra persona o con muchas personas al mismo tiempo a través de Internet</a:t>
            </a:r>
            <a:r>
              <a:rPr lang="en-GB" sz="1800" i="1">
                <a:effectLst/>
                <a:latin typeface="Calibri" panose="020F0502020204030204" pitchFamily="34" charset="0"/>
                <a:ea typeface="Calibri" panose="020F0502020204030204" pitchFamily="34" charset="0"/>
                <a:cs typeface="Times New Roman" panose="02020603050405020304" pitchFamily="18" charset="0"/>
              </a:rPr>
              <a:t>.</a:t>
            </a:r>
            <a:endParaRPr lang="sk-SK" sz="1800" i="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cs typeface="Times New Roman" panose="02020603050405020304" pitchFamily="18" charset="0"/>
              </a:rPr>
              <a:t>El uso de canales de comunicación digitales se generalizó entre las MiPymes durante la pandemia en la medida en que su enfoque operativo lo permitía. Esta tendencia persiste porque es muy eficaz y ahorra tiempo</a:t>
            </a: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cs typeface="Times New Roman" panose="02020603050405020304" pitchFamily="18" charset="0"/>
              </a:rPr>
              <a:t>En esta sección, presentamos </a:t>
            </a:r>
            <a:r>
              <a:rPr lang="es-ES" sz="1800" b="1" i="1">
                <a:effectLst/>
                <a:latin typeface="Calibri" panose="020F0502020204030204" pitchFamily="34" charset="0"/>
                <a:ea typeface="Calibri" panose="020F0502020204030204" pitchFamily="34" charset="0"/>
                <a:cs typeface="Times New Roman" panose="02020603050405020304" pitchFamily="18" charset="0"/>
              </a:rPr>
              <a:t>herramientas útiles para una comunicación digital eficaz</a:t>
            </a:r>
            <a:r>
              <a:rPr lang="en-GB"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a:effectLst/>
                <a:latin typeface="Calibri" panose="020F0502020204030204" pitchFamily="34" charset="0"/>
                <a:ea typeface="Calibri" panose="020F0502020204030204" pitchFamily="34" charset="0"/>
                <a:cs typeface="Times New Roman" panose="02020603050405020304" pitchFamily="18" charset="0"/>
              </a:rPr>
              <a:t>Sin embargo, existen dos tipos de canales de comunicación digital </a:t>
            </a:r>
            <a:r>
              <a:rPr lang="sk-SK" sz="1800">
                <a:effectLst/>
                <a:latin typeface="Calibri" panose="020F0502020204030204" pitchFamily="34" charset="0"/>
                <a:ea typeface="Calibri" panose="020F0502020204030204" pitchFamily="34" charset="0"/>
                <a:cs typeface="Times New Roman" panose="02020603050405020304" pitchFamily="18" charset="0"/>
              </a:rPr>
              <a:t>:</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Courier New" panose="02070309020205020404" pitchFamily="49" charset="0"/>
              <a:buChar char="o"/>
            </a:pPr>
            <a:r>
              <a:rPr lang="es-ES">
                <a:effectLst/>
                <a:latin typeface="Calibri" panose="020F0502020204030204" pitchFamily="34" charset="0"/>
                <a:ea typeface="Calibri" panose="020F0502020204030204" pitchFamily="34" charset="0"/>
                <a:cs typeface="Times New Roman" panose="02020603050405020304" pitchFamily="18" charset="0"/>
              </a:rPr>
              <a:t>Canales de comunicación digital </a:t>
            </a:r>
            <a:r>
              <a:rPr lang="es-ES" b="1" i="1">
                <a:effectLst/>
                <a:latin typeface="Calibri" panose="020F0502020204030204" pitchFamily="34" charset="0"/>
                <a:ea typeface="Calibri" panose="020F0502020204030204" pitchFamily="34" charset="0"/>
                <a:cs typeface="Times New Roman" panose="02020603050405020304" pitchFamily="18" charset="0"/>
              </a:rPr>
              <a:t>externos</a:t>
            </a:r>
            <a:endParaRPr lang="sk-SK" b="1" i="1"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Courier New" panose="02070309020205020404" pitchFamily="49" charset="0"/>
              <a:buChar char="o"/>
            </a:pPr>
            <a:r>
              <a:rPr lang="es-ES">
                <a:effectLst/>
                <a:latin typeface="Calibri" panose="020F0502020204030204" pitchFamily="34" charset="0"/>
                <a:ea typeface="Calibri" panose="020F0502020204030204" pitchFamily="34" charset="0"/>
                <a:cs typeface="Times New Roman" panose="02020603050405020304" pitchFamily="18" charset="0"/>
              </a:rPr>
              <a:t>Canales de comunicación digital </a:t>
            </a:r>
            <a:r>
              <a:rPr lang="es-ES" b="1" i="1">
                <a:effectLst/>
                <a:latin typeface="Calibri" panose="020F0502020204030204" pitchFamily="34" charset="0"/>
                <a:ea typeface="Calibri" panose="020F0502020204030204" pitchFamily="34" charset="0"/>
                <a:cs typeface="Times New Roman" panose="02020603050405020304" pitchFamily="18" charset="0"/>
              </a:rPr>
              <a:t>internos</a:t>
            </a:r>
            <a:endParaRPr lang="sk-SK" b="1" i="1">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985181156"/>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0</TotalTime>
  <Words>4428</Words>
  <Application>Microsoft Office PowerPoint</Application>
  <PresentationFormat>Panorámica</PresentationFormat>
  <Paragraphs>225</Paragraphs>
  <Slides>22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system-ui</vt:lpstr>
      <vt:lpstr>Calibri</vt:lpstr>
      <vt:lpstr>Calibri Light</vt:lpstr>
      <vt:lpstr>Courier New</vt:lpstr>
      <vt:lpstr>Symbol</vt:lpstr>
      <vt:lpstr>Retrospektíva</vt:lpstr>
      <vt:lpstr>Digitalización y aprendizaje en línea</vt:lpstr>
      <vt:lpstr>Objetivos</vt:lpstr>
      <vt:lpstr>Índice</vt:lpstr>
      <vt:lpstr>Unidad 1: Digitalización en las MiPymes</vt:lpstr>
      <vt:lpstr>Unidad 1: Digitalización en las MiPymes</vt:lpstr>
      <vt:lpstr>Unidad 1: Digitalización en las MiPymes</vt:lpstr>
      <vt:lpstr>Unidad 1: Digitalización en las MiPymes Sección 1.1: Ventajas de la digitalización para las MiPymes</vt:lpstr>
      <vt:lpstr>Unidad 1: Digitalización en las MiPymes Sección 1.1: Ventajas de la digitalización para las MiPymes</vt:lpstr>
      <vt:lpstr>Unidad 1: Digitalización en las MiPymes Sección 1.2: Canales de comunicación digital para las MiPymes</vt:lpstr>
      <vt:lpstr>Unidad 1: Digitalización en las MiPymes Sección 1.2: Canales de comunicación digital para las MiPymes</vt:lpstr>
      <vt:lpstr>Unidad 1: Digitalización en las MiPymes Sección 1.2: Canales de comunicación digital para las MiPymes</vt:lpstr>
      <vt:lpstr>Unidad 1: Digitalización en las MiPymes Sección 1.3: Herramientas para el trabajo remoto y la colaboración virtual</vt:lpstr>
      <vt:lpstr>Unidad 1: Digitalización en las MiPymes Sección 1.3: Herramientas para el trabajo remoto y la colaboración virtual</vt:lpstr>
      <vt:lpstr>Unidad 2: Aprendizaje en línea</vt:lpstr>
      <vt:lpstr>Unidad 2: Aprendizaje en línea Sección 2.1: Plataformas para el aprendizaje en línea</vt:lpstr>
      <vt:lpstr>Unidad 2: Aprendizaje en línea Sección 2.1: Plataformas para el aprendizaje en línea</vt:lpstr>
      <vt:lpstr>Unidad 2: Aprendizaje en línea Sección 2.2: Recomendaciones de cursos online para las MiPymes</vt:lpstr>
      <vt:lpstr>Unidad 2: Aprendizaje en línea Sección 2.2: Recomendaciones de cursos online para las MiPymes</vt:lpstr>
      <vt:lpstr>Resumen</vt:lpstr>
      <vt:lpstr>Preguntas de autoevaluación</vt:lpstr>
      <vt:lpstr>Preguntas de autoevaluación</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Miriam Internet Web Solutions</cp:lastModifiedBy>
  <cp:revision>57</cp:revision>
  <dcterms:created xsi:type="dcterms:W3CDTF">2021-11-14T20:46:17Z</dcterms:created>
  <dcterms:modified xsi:type="dcterms:W3CDTF">2023-02-10T09:27:30Z</dcterms:modified>
</cp:coreProperties>
</file>