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1" r:id="rId3"/>
    <p:sldId id="260" r:id="rId4"/>
    <p:sldId id="257" r:id="rId5"/>
    <p:sldId id="276" r:id="rId6"/>
    <p:sldId id="263" r:id="rId7"/>
    <p:sldId id="281" r:id="rId8"/>
    <p:sldId id="280" r:id="rId9"/>
    <p:sldId id="283" r:id="rId10"/>
    <p:sldId id="284" r:id="rId11"/>
    <p:sldId id="279" r:id="rId12"/>
    <p:sldId id="282" r:id="rId13"/>
    <p:sldId id="271" r:id="rId14"/>
    <p:sldId id="285" r:id="rId15"/>
    <p:sldId id="287" r:id="rId16"/>
    <p:sldId id="288" r:id="rId17"/>
    <p:sldId id="300" r:id="rId18"/>
    <p:sldId id="289" r:id="rId19"/>
    <p:sldId id="299" r:id="rId20"/>
    <p:sldId id="296" r:id="rId21"/>
    <p:sldId id="297" r:id="rId22"/>
    <p:sldId id="298" r:id="rId23"/>
    <p:sldId id="273" r:id="rId24"/>
    <p:sldId id="291" r:id="rId25"/>
    <p:sldId id="292" r:id="rId26"/>
    <p:sldId id="266" r:id="rId27"/>
    <p:sldId id="268" r:id="rId28"/>
    <p:sldId id="302" r:id="rId29"/>
    <p:sldId id="26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ušková Hana" initials="PH" lastIdx="3" clrIdx="0">
    <p:extLst>
      <p:ext uri="{19B8F6BF-5375-455C-9EA6-DF929625EA0E}">
        <p15:presenceInfo xmlns:p15="http://schemas.microsoft.com/office/powerpoint/2012/main" userId="S-1-5-21-2383597489-2197158559-1002493431-3102" providerId="AD"/>
      </p:ext>
    </p:extLst>
  </p:cmAuthor>
  <p:cmAuthor id="2" name="gavalcova" initials="g" lastIdx="2" clrIdx="1">
    <p:extLst>
      <p:ext uri="{19B8F6BF-5375-455C-9EA6-DF929625EA0E}">
        <p15:presenceInfo xmlns:p15="http://schemas.microsoft.com/office/powerpoint/2012/main" userId="S-1-5-21-2383597489-2197158559-1002493431-12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3A537"/>
    <a:srgbClr val="39A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1" autoAdjust="0"/>
    <p:restoredTop sz="94620" autoAdjust="0"/>
  </p:normalViewPr>
  <p:slideViewPr>
    <p:cSldViewPr snapToGrid="0">
      <p:cViewPr varScale="1">
        <p:scale>
          <a:sx n="105" d="100"/>
          <a:sy n="105" d="100"/>
        </p:scale>
        <p:origin x="10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Najčešći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napadi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europska mikro, mala i srednja poduzeća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shade val="85000"/>
                    <a:satMod val="130000"/>
                  </a:schemeClr>
                </a:gs>
                <a:gs pos="34000">
                  <a:schemeClr val="accent2">
                    <a:shade val="87000"/>
                    <a:satMod val="125000"/>
                  </a:schemeClr>
                </a:gs>
                <a:gs pos="70000">
                  <a:schemeClr val="accent2">
                    <a:tint val="100000"/>
                    <a:shade val="90000"/>
                    <a:satMod val="130000"/>
                  </a:schemeClr>
                </a:gs>
                <a:gs pos="100000">
                  <a:schemeClr val="accent2">
                    <a:tint val="100000"/>
                    <a:shade val="100000"/>
                    <a:satMod val="11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c:spPr>
          <c:invertIfNegative val="0"/>
          <c:cat>
            <c:strRef>
              <c:f>Hoja1!$A$1:$A$7</c:f>
              <c:strCache>
                <c:ptCount val="7"/>
                <c:pt idx="0">
                  <c:v>Phishing</c:v>
                </c:pt>
                <c:pt idx="1">
                  <c:v>Napadi na webu</c:v>
                </c:pt>
                <c:pt idx="2">
                  <c:v>Malware</c:v>
                </c:pt>
                <c:pt idx="3">
                  <c:v>Zlonamjerni insajder</c:v>
                </c:pt>
                <c:pt idx="4">
                  <c:v>Uskraćivanje usluge</c:v>
                </c:pt>
                <c:pt idx="5">
                  <c:v>Socijalni inženjering</c:v>
                </c:pt>
                <c:pt idx="6">
                  <c:v>Kompromitiran/ukraden uređaj</c:v>
                </c:pt>
              </c:strCache>
            </c:strRef>
          </c:cat>
          <c:val>
            <c:numRef>
              <c:f>Hoja1!$B$1:$B$7</c:f>
              <c:numCache>
                <c:formatCode>0%</c:formatCode>
                <c:ptCount val="7"/>
                <c:pt idx="0">
                  <c:v>0.41</c:v>
                </c:pt>
                <c:pt idx="1">
                  <c:v>0.4</c:v>
                </c:pt>
                <c:pt idx="2">
                  <c:v>0.39</c:v>
                </c:pt>
                <c:pt idx="3">
                  <c:v>0.19</c:v>
                </c:pt>
                <c:pt idx="4">
                  <c:v>0.12</c:v>
                </c:pt>
                <c:pt idx="5">
                  <c:v>0.11</c:v>
                </c:pt>
                <c:pt idx="6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D3-4F9D-8843-A6D33976BA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58049856"/>
        <c:axId val="358051032"/>
      </c:barChart>
      <c:catAx>
        <c:axId val="358049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58051032"/>
        <c:crosses val="autoZero"/>
        <c:auto val="1"/>
        <c:lblAlgn val="ctr"/>
        <c:lblOffset val="100"/>
        <c:noMultiLvlLbl val="0"/>
      </c:catAx>
      <c:valAx>
        <c:axId val="358051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58049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>
          <a:lumMod val="75000"/>
          <a:lumOff val="25000"/>
        </a:schemeClr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AF0E53-CBCF-4C04-A4FB-7AC87E586F76}" type="doc">
      <dgm:prSet loTypeId="urn:microsoft.com/office/officeart/2005/8/layout/h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19D75968-110D-4570-A796-4EFA7A289980}">
      <dgm:prSet phldrT="[Texto]"/>
      <dgm:spPr/>
      <dgm:t>
        <a:bodyPr/>
        <a:lstStyle/>
        <a:p>
          <a:r>
            <a:rPr lang="es-ES" dirty="0"/>
            <a:t>DIO 1: </a:t>
          </a:r>
          <a:r>
            <a:rPr lang="es-ES" dirty="0" err="1"/>
            <a:t>Osnove</a:t>
          </a:r>
          <a:r>
            <a:rPr lang="es-ES" dirty="0"/>
            <a:t> </a:t>
          </a:r>
          <a:r>
            <a:rPr lang="es-ES" dirty="0" err="1"/>
            <a:t>kibernetičke</a:t>
          </a:r>
          <a:r>
            <a:rPr lang="es-ES" dirty="0"/>
            <a:t> </a:t>
          </a:r>
          <a:r>
            <a:rPr lang="es-ES" dirty="0" err="1"/>
            <a:t>sigurnosti</a:t>
          </a:r>
          <a:endParaRPr lang="es-ES" dirty="0"/>
        </a:p>
      </dgm:t>
    </dgm:pt>
    <dgm:pt modelId="{78AFBB9F-F438-4106-A4C3-7D8B2021376F}" type="parTrans" cxnId="{B3CC6CB5-BB5B-4A96-8B1E-A8A3F01CC766}">
      <dgm:prSet/>
      <dgm:spPr/>
      <dgm:t>
        <a:bodyPr/>
        <a:lstStyle/>
        <a:p>
          <a:endParaRPr lang="es-ES"/>
        </a:p>
      </dgm:t>
    </dgm:pt>
    <dgm:pt modelId="{B5F78038-C462-4723-A996-05689A91AF21}" type="sibTrans" cxnId="{B3CC6CB5-BB5B-4A96-8B1E-A8A3F01CC766}">
      <dgm:prSet/>
      <dgm:spPr/>
      <dgm:t>
        <a:bodyPr/>
        <a:lstStyle/>
        <a:p>
          <a:endParaRPr lang="es-ES"/>
        </a:p>
      </dgm:t>
    </dgm:pt>
    <dgm:pt modelId="{1EB7B6C2-3634-4EDE-A16D-DCD926DC57FD}">
      <dgm:prSet phldrT="[Texto]"/>
      <dgm:spPr/>
      <dgm:t>
        <a:bodyPr/>
        <a:lstStyle/>
        <a:p>
          <a:r>
            <a:rPr lang="es-ES" dirty="0" err="1"/>
            <a:t>Što</a:t>
          </a:r>
          <a:r>
            <a:rPr lang="es-ES" dirty="0"/>
            <a:t> je </a:t>
          </a:r>
          <a:r>
            <a:rPr lang="es-ES" dirty="0" err="1"/>
            <a:t>kibernetička</a:t>
          </a:r>
          <a:r>
            <a:rPr lang="es-ES" dirty="0"/>
            <a:t> </a:t>
          </a:r>
          <a:r>
            <a:rPr lang="es-ES" dirty="0" err="1"/>
            <a:t>sigurnost</a:t>
          </a:r>
          <a:r>
            <a:rPr lang="es-ES" dirty="0"/>
            <a:t>?</a:t>
          </a:r>
        </a:p>
      </dgm:t>
    </dgm:pt>
    <dgm:pt modelId="{C4804868-1FB7-4E89-9585-79F595BCBEF4}" type="parTrans" cxnId="{751D8379-3BAF-4F98-A85F-61542615D940}">
      <dgm:prSet/>
      <dgm:spPr/>
      <dgm:t>
        <a:bodyPr/>
        <a:lstStyle/>
        <a:p>
          <a:endParaRPr lang="es-ES"/>
        </a:p>
      </dgm:t>
    </dgm:pt>
    <dgm:pt modelId="{7087BA06-890E-4340-83C6-C72E1DE962F2}" type="sibTrans" cxnId="{751D8379-3BAF-4F98-A85F-61542615D940}">
      <dgm:prSet/>
      <dgm:spPr/>
      <dgm:t>
        <a:bodyPr/>
        <a:lstStyle/>
        <a:p>
          <a:endParaRPr lang="es-ES"/>
        </a:p>
      </dgm:t>
    </dgm:pt>
    <dgm:pt modelId="{609B7737-2F8B-426B-AF67-1EE3ED08022C}">
      <dgm:prSet phldrT="[Texto]"/>
      <dgm:spPr/>
      <dgm:t>
        <a:bodyPr/>
        <a:lstStyle/>
        <a:p>
          <a:r>
            <a:rPr lang="es-ES" dirty="0"/>
            <a:t>DIO 2: </a:t>
          </a:r>
          <a:r>
            <a:rPr lang="es-ES" dirty="0" err="1"/>
            <a:t>Kibernetička</a:t>
          </a:r>
          <a:r>
            <a:rPr lang="es-ES" dirty="0"/>
            <a:t> </a:t>
          </a:r>
          <a:r>
            <a:rPr lang="es-ES" dirty="0" err="1"/>
            <a:t>sigurnost</a:t>
          </a:r>
          <a:r>
            <a:rPr lang="es-ES" dirty="0"/>
            <a:t>...</a:t>
          </a:r>
        </a:p>
      </dgm:t>
    </dgm:pt>
    <dgm:pt modelId="{975E8B56-3427-4763-936D-3ECC0B455C10}" type="parTrans" cxnId="{ADD302FE-967B-4FE9-B6D1-D27BC1B89707}">
      <dgm:prSet/>
      <dgm:spPr/>
      <dgm:t>
        <a:bodyPr/>
        <a:lstStyle/>
        <a:p>
          <a:endParaRPr lang="es-ES"/>
        </a:p>
      </dgm:t>
    </dgm:pt>
    <dgm:pt modelId="{0E0957BF-B5FA-4EBB-B90A-1ECF37440F7B}" type="sibTrans" cxnId="{ADD302FE-967B-4FE9-B6D1-D27BC1B89707}">
      <dgm:prSet/>
      <dgm:spPr/>
      <dgm:t>
        <a:bodyPr/>
        <a:lstStyle/>
        <a:p>
          <a:endParaRPr lang="es-ES"/>
        </a:p>
      </dgm:t>
    </dgm:pt>
    <dgm:pt modelId="{F20B2723-436C-41E3-8327-B9B8406600D3}">
      <dgm:prSet phldrT="[Texto]"/>
      <dgm:spPr/>
      <dgm:t>
        <a:bodyPr/>
        <a:lstStyle/>
        <a:p>
          <a:r>
            <a:rPr lang="es-ES" dirty="0"/>
            <a:t>DIO 3: </a:t>
          </a:r>
          <a:r>
            <a:rPr lang="es-ES" dirty="0" err="1"/>
            <a:t>Preporuke</a:t>
          </a:r>
          <a:r>
            <a:rPr lang="es-ES" dirty="0"/>
            <a:t> za </a:t>
          </a:r>
          <a:r>
            <a:rPr lang="es-ES" dirty="0" err="1"/>
            <a:t>poduzetnike</a:t>
          </a:r>
          <a:r>
            <a:rPr lang="es-ES" dirty="0"/>
            <a:t> i </a:t>
          </a:r>
          <a:r>
            <a:rPr lang="es-ES" dirty="0" err="1"/>
            <a:t>zaposlenke</a:t>
          </a:r>
          <a:endParaRPr lang="es-ES" dirty="0"/>
        </a:p>
      </dgm:t>
    </dgm:pt>
    <dgm:pt modelId="{46694BCD-358D-4427-9AB4-AE32A5CF5BBA}" type="parTrans" cxnId="{D7CDAEF4-7DDB-4E2B-AE5C-9E4A1FE46335}">
      <dgm:prSet/>
      <dgm:spPr/>
      <dgm:t>
        <a:bodyPr/>
        <a:lstStyle/>
        <a:p>
          <a:endParaRPr lang="es-ES"/>
        </a:p>
      </dgm:t>
    </dgm:pt>
    <dgm:pt modelId="{FA8E7AD5-A526-46EB-9C36-3F27A9FF95E2}" type="sibTrans" cxnId="{D7CDAEF4-7DDB-4E2B-AE5C-9E4A1FE46335}">
      <dgm:prSet/>
      <dgm:spPr/>
      <dgm:t>
        <a:bodyPr/>
        <a:lstStyle/>
        <a:p>
          <a:endParaRPr lang="es-ES"/>
        </a:p>
      </dgm:t>
    </dgm:pt>
    <dgm:pt modelId="{28B0D80A-25A5-49ED-A3CA-2E7923211341}">
      <dgm:prSet phldrT="[Texto]"/>
      <dgm:spPr/>
      <dgm:t>
        <a:bodyPr/>
        <a:lstStyle/>
        <a:p>
          <a:r>
            <a:rPr lang="es-ES" dirty="0" err="1"/>
            <a:t>Glavne</a:t>
          </a:r>
          <a:r>
            <a:rPr lang="es-ES" dirty="0"/>
            <a:t> </a:t>
          </a:r>
          <a:r>
            <a:rPr lang="es-ES" dirty="0" err="1"/>
            <a:t>definicije</a:t>
          </a:r>
          <a:endParaRPr lang="es-ES" dirty="0"/>
        </a:p>
      </dgm:t>
    </dgm:pt>
    <dgm:pt modelId="{2EE8811C-4C62-445F-9577-305EB8E1C312}" type="sibTrans" cxnId="{0815BAD7-37F4-4D6C-9249-1E997205664C}">
      <dgm:prSet/>
      <dgm:spPr/>
      <dgm:t>
        <a:bodyPr/>
        <a:lstStyle/>
        <a:p>
          <a:endParaRPr lang="es-ES"/>
        </a:p>
      </dgm:t>
    </dgm:pt>
    <dgm:pt modelId="{4978D4BF-FC7B-4F2B-A3D5-CC55735CBAF0}" type="parTrans" cxnId="{0815BAD7-37F4-4D6C-9249-1E997205664C}">
      <dgm:prSet/>
      <dgm:spPr/>
      <dgm:t>
        <a:bodyPr/>
        <a:lstStyle/>
        <a:p>
          <a:endParaRPr lang="es-ES"/>
        </a:p>
      </dgm:t>
    </dgm:pt>
    <dgm:pt modelId="{58257C1E-EB1A-424E-8E19-FDE90475950F}">
      <dgm:prSet phldrT="[Texto]"/>
      <dgm:spPr/>
      <dgm:t>
        <a:bodyPr/>
        <a:lstStyle/>
        <a:p>
          <a:r>
            <a:rPr lang="es-ES" dirty="0"/>
            <a:t>...</a:t>
          </a:r>
          <a:r>
            <a:rPr lang="es-ES" dirty="0" err="1"/>
            <a:t>na</a:t>
          </a:r>
          <a:r>
            <a:rPr lang="es-ES" dirty="0"/>
            <a:t> </a:t>
          </a:r>
          <a:r>
            <a:rPr lang="es-ES" dirty="0" err="1"/>
            <a:t>radnom</a:t>
          </a:r>
          <a:r>
            <a:rPr lang="es-ES" dirty="0"/>
            <a:t> </a:t>
          </a:r>
          <a:r>
            <a:rPr lang="es-ES" dirty="0" err="1"/>
            <a:t>mjestu</a:t>
          </a:r>
          <a:endParaRPr lang="es-ES" dirty="0"/>
        </a:p>
      </dgm:t>
    </dgm:pt>
    <dgm:pt modelId="{551F6A6B-D789-4A72-8BC1-DAF864AF8315}" type="parTrans" cxnId="{4ABA9478-BBD9-4DD6-AADC-CF850224EA09}">
      <dgm:prSet/>
      <dgm:spPr/>
      <dgm:t>
        <a:bodyPr/>
        <a:lstStyle/>
        <a:p>
          <a:endParaRPr lang="es-ES"/>
        </a:p>
      </dgm:t>
    </dgm:pt>
    <dgm:pt modelId="{6553A303-72A8-4AF7-91E8-23E47E0C15E0}" type="sibTrans" cxnId="{4ABA9478-BBD9-4DD6-AADC-CF850224EA09}">
      <dgm:prSet/>
      <dgm:spPr/>
      <dgm:t>
        <a:bodyPr/>
        <a:lstStyle/>
        <a:p>
          <a:endParaRPr lang="es-ES"/>
        </a:p>
      </dgm:t>
    </dgm:pt>
    <dgm:pt modelId="{A6BA572E-E5C0-4EEE-90CE-31877E0F0790}">
      <dgm:prSet phldrT="[Texto]"/>
      <dgm:spPr/>
      <dgm:t>
        <a:bodyPr/>
        <a:lstStyle/>
        <a:p>
          <a:r>
            <a:rPr lang="es-ES" dirty="0"/>
            <a:t>...u </a:t>
          </a:r>
          <a:r>
            <a:rPr lang="es-ES" dirty="0" err="1"/>
            <a:t>radu</a:t>
          </a:r>
          <a:r>
            <a:rPr lang="es-ES" dirty="0"/>
            <a:t> </a:t>
          </a:r>
          <a:r>
            <a:rPr lang="es-ES" dirty="0" err="1"/>
            <a:t>na</a:t>
          </a:r>
          <a:r>
            <a:rPr lang="es-ES" dirty="0"/>
            <a:t> </a:t>
          </a:r>
          <a:r>
            <a:rPr lang="es-ES" dirty="0" err="1"/>
            <a:t>daljinu</a:t>
          </a:r>
          <a:endParaRPr lang="es-ES" dirty="0"/>
        </a:p>
      </dgm:t>
    </dgm:pt>
    <dgm:pt modelId="{288CA62C-7E68-441B-BF77-1ACBD0260079}" type="parTrans" cxnId="{8DF58874-90BD-40B0-9B30-7FDE6ACFD19F}">
      <dgm:prSet/>
      <dgm:spPr/>
      <dgm:t>
        <a:bodyPr/>
        <a:lstStyle/>
        <a:p>
          <a:endParaRPr lang="es-ES"/>
        </a:p>
      </dgm:t>
    </dgm:pt>
    <dgm:pt modelId="{7FC9B69B-175E-4E9B-A1E3-4807EA68850B}" type="sibTrans" cxnId="{8DF58874-90BD-40B0-9B30-7FDE6ACFD19F}">
      <dgm:prSet/>
      <dgm:spPr/>
      <dgm:t>
        <a:bodyPr/>
        <a:lstStyle/>
        <a:p>
          <a:endParaRPr lang="es-ES"/>
        </a:p>
      </dgm:t>
    </dgm:pt>
    <dgm:pt modelId="{D53D65E2-070F-4974-91A0-FC6EC1F76543}">
      <dgm:prSet phldrT="[Texto]"/>
      <dgm:spPr/>
      <dgm:t>
        <a:bodyPr/>
        <a:lstStyle/>
        <a:p>
          <a:r>
            <a:rPr lang="es-ES" dirty="0" err="1"/>
            <a:t>Preporuke</a:t>
          </a:r>
          <a:r>
            <a:rPr lang="es-ES" dirty="0"/>
            <a:t> za </a:t>
          </a:r>
          <a:r>
            <a:rPr lang="es-ES" dirty="0" err="1"/>
            <a:t>poduzetnike</a:t>
          </a:r>
          <a:r>
            <a:rPr lang="es-ES" dirty="0"/>
            <a:t> </a:t>
          </a:r>
        </a:p>
      </dgm:t>
    </dgm:pt>
    <dgm:pt modelId="{EB80CFBC-3E56-4359-851F-4CEA94DC6B52}" type="parTrans" cxnId="{B6C32785-7C7D-4C35-9AB7-548D616DD4B1}">
      <dgm:prSet/>
      <dgm:spPr/>
      <dgm:t>
        <a:bodyPr/>
        <a:lstStyle/>
        <a:p>
          <a:endParaRPr lang="es-ES"/>
        </a:p>
      </dgm:t>
    </dgm:pt>
    <dgm:pt modelId="{8B4B1EF4-2BCE-46B1-8CE9-632F9DBAA995}" type="sibTrans" cxnId="{B6C32785-7C7D-4C35-9AB7-548D616DD4B1}">
      <dgm:prSet/>
      <dgm:spPr/>
      <dgm:t>
        <a:bodyPr/>
        <a:lstStyle/>
        <a:p>
          <a:endParaRPr lang="es-ES"/>
        </a:p>
      </dgm:t>
    </dgm:pt>
    <dgm:pt modelId="{22CF4C57-FFF4-4BDE-8422-926EB24226DE}">
      <dgm:prSet phldrT="[Texto]"/>
      <dgm:spPr/>
      <dgm:t>
        <a:bodyPr/>
        <a:lstStyle/>
        <a:p>
          <a:r>
            <a:rPr lang="es-ES" dirty="0" err="1"/>
            <a:t>Preporuke</a:t>
          </a:r>
          <a:r>
            <a:rPr lang="es-ES" dirty="0"/>
            <a:t> za </a:t>
          </a:r>
          <a:r>
            <a:rPr lang="es-ES" dirty="0" err="1"/>
            <a:t>zaposlenike</a:t>
          </a:r>
          <a:endParaRPr lang="es-ES" dirty="0"/>
        </a:p>
      </dgm:t>
    </dgm:pt>
    <dgm:pt modelId="{647BFE98-F3CC-443E-A454-0304F1FFA30E}" type="parTrans" cxnId="{E74D7C40-D631-4BEB-AC01-10A8AD75863B}">
      <dgm:prSet/>
      <dgm:spPr/>
      <dgm:t>
        <a:bodyPr/>
        <a:lstStyle/>
        <a:p>
          <a:endParaRPr lang="es-ES"/>
        </a:p>
      </dgm:t>
    </dgm:pt>
    <dgm:pt modelId="{483EBE14-47CA-4B7A-B731-85E8D6241738}" type="sibTrans" cxnId="{E74D7C40-D631-4BEB-AC01-10A8AD75863B}">
      <dgm:prSet/>
      <dgm:spPr/>
      <dgm:t>
        <a:bodyPr/>
        <a:lstStyle/>
        <a:p>
          <a:endParaRPr lang="es-ES"/>
        </a:p>
      </dgm:t>
    </dgm:pt>
    <dgm:pt modelId="{6FB93B61-4A53-45FE-ACC1-D6604E1BAA6B}" type="pres">
      <dgm:prSet presAssocID="{36AF0E53-CBCF-4C04-A4FB-7AC87E586F76}" presName="Name0" presStyleCnt="0">
        <dgm:presLayoutVars>
          <dgm:dir/>
          <dgm:resizeHandles val="exact"/>
        </dgm:presLayoutVars>
      </dgm:prSet>
      <dgm:spPr/>
    </dgm:pt>
    <dgm:pt modelId="{3812FEFD-0534-4CDE-BDFC-5DC8A0A6E211}" type="pres">
      <dgm:prSet presAssocID="{19D75968-110D-4570-A796-4EFA7A289980}" presName="node" presStyleLbl="node1" presStyleIdx="0" presStyleCnt="3">
        <dgm:presLayoutVars>
          <dgm:bulletEnabled val="1"/>
        </dgm:presLayoutVars>
      </dgm:prSet>
      <dgm:spPr/>
    </dgm:pt>
    <dgm:pt modelId="{632743F5-E281-41B2-B8E1-5F853312A20E}" type="pres">
      <dgm:prSet presAssocID="{B5F78038-C462-4723-A996-05689A91AF21}" presName="sibTrans" presStyleCnt="0"/>
      <dgm:spPr/>
    </dgm:pt>
    <dgm:pt modelId="{6A06E1D3-CB2E-499A-A964-4B9EA4634424}" type="pres">
      <dgm:prSet presAssocID="{609B7737-2F8B-426B-AF67-1EE3ED08022C}" presName="node" presStyleLbl="node1" presStyleIdx="1" presStyleCnt="3">
        <dgm:presLayoutVars>
          <dgm:bulletEnabled val="1"/>
        </dgm:presLayoutVars>
      </dgm:prSet>
      <dgm:spPr/>
    </dgm:pt>
    <dgm:pt modelId="{F12582A4-7681-44B9-8EE8-01754ADBF1B9}" type="pres">
      <dgm:prSet presAssocID="{0E0957BF-B5FA-4EBB-B90A-1ECF37440F7B}" presName="sibTrans" presStyleCnt="0"/>
      <dgm:spPr/>
    </dgm:pt>
    <dgm:pt modelId="{3DEE8081-9DAE-447D-949C-DEF3860D6332}" type="pres">
      <dgm:prSet presAssocID="{F20B2723-436C-41E3-8327-B9B8406600D3}" presName="node" presStyleLbl="node1" presStyleIdx="2" presStyleCnt="3">
        <dgm:presLayoutVars>
          <dgm:bulletEnabled val="1"/>
        </dgm:presLayoutVars>
      </dgm:prSet>
      <dgm:spPr/>
    </dgm:pt>
  </dgm:ptLst>
  <dgm:cxnLst>
    <dgm:cxn modelId="{0A025516-9DE4-4E8F-B3F8-80553D6255FB}" type="presOf" srcId="{58257C1E-EB1A-424E-8E19-FDE90475950F}" destId="{6A06E1D3-CB2E-499A-A964-4B9EA4634424}" srcOrd="0" destOrd="1" presId="urn:microsoft.com/office/officeart/2005/8/layout/hList6"/>
    <dgm:cxn modelId="{E74D7C40-D631-4BEB-AC01-10A8AD75863B}" srcId="{F20B2723-436C-41E3-8327-B9B8406600D3}" destId="{22CF4C57-FFF4-4BDE-8422-926EB24226DE}" srcOrd="1" destOrd="0" parTransId="{647BFE98-F3CC-443E-A454-0304F1FFA30E}" sibTransId="{483EBE14-47CA-4B7A-B731-85E8D6241738}"/>
    <dgm:cxn modelId="{E9F9DA4B-601A-4408-897E-D2936CB1FD6F}" type="presOf" srcId="{609B7737-2F8B-426B-AF67-1EE3ED08022C}" destId="{6A06E1D3-CB2E-499A-A964-4B9EA4634424}" srcOrd="0" destOrd="0" presId="urn:microsoft.com/office/officeart/2005/8/layout/hList6"/>
    <dgm:cxn modelId="{8DF58874-90BD-40B0-9B30-7FDE6ACFD19F}" srcId="{609B7737-2F8B-426B-AF67-1EE3ED08022C}" destId="{A6BA572E-E5C0-4EEE-90CE-31877E0F0790}" srcOrd="1" destOrd="0" parTransId="{288CA62C-7E68-441B-BF77-1ACBD0260079}" sibTransId="{7FC9B69B-175E-4E9B-A1E3-4807EA68850B}"/>
    <dgm:cxn modelId="{4ABA9478-BBD9-4DD6-AADC-CF850224EA09}" srcId="{609B7737-2F8B-426B-AF67-1EE3ED08022C}" destId="{58257C1E-EB1A-424E-8E19-FDE90475950F}" srcOrd="0" destOrd="0" parTransId="{551F6A6B-D789-4A72-8BC1-DAF864AF8315}" sibTransId="{6553A303-72A8-4AF7-91E8-23E47E0C15E0}"/>
    <dgm:cxn modelId="{751D8379-3BAF-4F98-A85F-61542615D940}" srcId="{19D75968-110D-4570-A796-4EFA7A289980}" destId="{1EB7B6C2-3634-4EDE-A16D-DCD926DC57FD}" srcOrd="0" destOrd="0" parTransId="{C4804868-1FB7-4E89-9585-79F595BCBEF4}" sibTransId="{7087BA06-890E-4340-83C6-C72E1DE962F2}"/>
    <dgm:cxn modelId="{3E03E07D-E240-42BC-B715-69C6EEDBD5E8}" type="presOf" srcId="{28B0D80A-25A5-49ED-A3CA-2E7923211341}" destId="{3812FEFD-0534-4CDE-BDFC-5DC8A0A6E211}" srcOrd="0" destOrd="2" presId="urn:microsoft.com/office/officeart/2005/8/layout/hList6"/>
    <dgm:cxn modelId="{4BBA0B80-42F3-4895-A1D7-88E1E9127702}" type="presOf" srcId="{1EB7B6C2-3634-4EDE-A16D-DCD926DC57FD}" destId="{3812FEFD-0534-4CDE-BDFC-5DC8A0A6E211}" srcOrd="0" destOrd="1" presId="urn:microsoft.com/office/officeart/2005/8/layout/hList6"/>
    <dgm:cxn modelId="{B6C32785-7C7D-4C35-9AB7-548D616DD4B1}" srcId="{F20B2723-436C-41E3-8327-B9B8406600D3}" destId="{D53D65E2-070F-4974-91A0-FC6EC1F76543}" srcOrd="0" destOrd="0" parTransId="{EB80CFBC-3E56-4359-851F-4CEA94DC6B52}" sibTransId="{8B4B1EF4-2BCE-46B1-8CE9-632F9DBAA995}"/>
    <dgm:cxn modelId="{7F44D18C-8D6E-4CC8-9CD1-F1EA35ECEB7F}" type="presOf" srcId="{D53D65E2-070F-4974-91A0-FC6EC1F76543}" destId="{3DEE8081-9DAE-447D-949C-DEF3860D6332}" srcOrd="0" destOrd="1" presId="urn:microsoft.com/office/officeart/2005/8/layout/hList6"/>
    <dgm:cxn modelId="{FF7D8E92-146B-4D8B-B3DD-8C252796CD3C}" type="presOf" srcId="{19D75968-110D-4570-A796-4EFA7A289980}" destId="{3812FEFD-0534-4CDE-BDFC-5DC8A0A6E211}" srcOrd="0" destOrd="0" presId="urn:microsoft.com/office/officeart/2005/8/layout/hList6"/>
    <dgm:cxn modelId="{39FF2F98-47BE-4045-AFF8-9CE4EC46F901}" type="presOf" srcId="{36AF0E53-CBCF-4C04-A4FB-7AC87E586F76}" destId="{6FB93B61-4A53-45FE-ACC1-D6604E1BAA6B}" srcOrd="0" destOrd="0" presId="urn:microsoft.com/office/officeart/2005/8/layout/hList6"/>
    <dgm:cxn modelId="{B3CC6CB5-BB5B-4A96-8B1E-A8A3F01CC766}" srcId="{36AF0E53-CBCF-4C04-A4FB-7AC87E586F76}" destId="{19D75968-110D-4570-A796-4EFA7A289980}" srcOrd="0" destOrd="0" parTransId="{78AFBB9F-F438-4106-A4C3-7D8B2021376F}" sibTransId="{B5F78038-C462-4723-A996-05689A91AF21}"/>
    <dgm:cxn modelId="{528070CE-F9B1-4E55-B521-2A8155261B6E}" type="presOf" srcId="{A6BA572E-E5C0-4EEE-90CE-31877E0F0790}" destId="{6A06E1D3-CB2E-499A-A964-4B9EA4634424}" srcOrd="0" destOrd="2" presId="urn:microsoft.com/office/officeart/2005/8/layout/hList6"/>
    <dgm:cxn modelId="{0815BAD7-37F4-4D6C-9249-1E997205664C}" srcId="{19D75968-110D-4570-A796-4EFA7A289980}" destId="{28B0D80A-25A5-49ED-A3CA-2E7923211341}" srcOrd="1" destOrd="0" parTransId="{4978D4BF-FC7B-4F2B-A3D5-CC55735CBAF0}" sibTransId="{2EE8811C-4C62-445F-9577-305EB8E1C312}"/>
    <dgm:cxn modelId="{AF858CD9-5F19-4470-9F90-96C07EE7E470}" type="presOf" srcId="{22CF4C57-FFF4-4BDE-8422-926EB24226DE}" destId="{3DEE8081-9DAE-447D-949C-DEF3860D6332}" srcOrd="0" destOrd="2" presId="urn:microsoft.com/office/officeart/2005/8/layout/hList6"/>
    <dgm:cxn modelId="{92D968DA-9935-4ABD-80A7-6A41EEA2B55D}" type="presOf" srcId="{F20B2723-436C-41E3-8327-B9B8406600D3}" destId="{3DEE8081-9DAE-447D-949C-DEF3860D6332}" srcOrd="0" destOrd="0" presId="urn:microsoft.com/office/officeart/2005/8/layout/hList6"/>
    <dgm:cxn modelId="{D7CDAEF4-7DDB-4E2B-AE5C-9E4A1FE46335}" srcId="{36AF0E53-CBCF-4C04-A4FB-7AC87E586F76}" destId="{F20B2723-436C-41E3-8327-B9B8406600D3}" srcOrd="2" destOrd="0" parTransId="{46694BCD-358D-4427-9AB4-AE32A5CF5BBA}" sibTransId="{FA8E7AD5-A526-46EB-9C36-3F27A9FF95E2}"/>
    <dgm:cxn modelId="{ADD302FE-967B-4FE9-B6D1-D27BC1B89707}" srcId="{36AF0E53-CBCF-4C04-A4FB-7AC87E586F76}" destId="{609B7737-2F8B-426B-AF67-1EE3ED08022C}" srcOrd="1" destOrd="0" parTransId="{975E8B56-3427-4763-936D-3ECC0B455C10}" sibTransId="{0E0957BF-B5FA-4EBB-B90A-1ECF37440F7B}"/>
    <dgm:cxn modelId="{D7731362-DCB1-41AD-9101-C743EC039DED}" type="presParOf" srcId="{6FB93B61-4A53-45FE-ACC1-D6604E1BAA6B}" destId="{3812FEFD-0534-4CDE-BDFC-5DC8A0A6E211}" srcOrd="0" destOrd="0" presId="urn:microsoft.com/office/officeart/2005/8/layout/hList6"/>
    <dgm:cxn modelId="{1510C628-B904-40E0-85A2-12C1717B9591}" type="presParOf" srcId="{6FB93B61-4A53-45FE-ACC1-D6604E1BAA6B}" destId="{632743F5-E281-41B2-B8E1-5F853312A20E}" srcOrd="1" destOrd="0" presId="urn:microsoft.com/office/officeart/2005/8/layout/hList6"/>
    <dgm:cxn modelId="{25473629-D663-4D3D-838B-88C30A6C5219}" type="presParOf" srcId="{6FB93B61-4A53-45FE-ACC1-D6604E1BAA6B}" destId="{6A06E1D3-CB2E-499A-A964-4B9EA4634424}" srcOrd="2" destOrd="0" presId="urn:microsoft.com/office/officeart/2005/8/layout/hList6"/>
    <dgm:cxn modelId="{F61C6546-8824-4153-97D8-9A0E037537FE}" type="presParOf" srcId="{6FB93B61-4A53-45FE-ACC1-D6604E1BAA6B}" destId="{F12582A4-7681-44B9-8EE8-01754ADBF1B9}" srcOrd="3" destOrd="0" presId="urn:microsoft.com/office/officeart/2005/8/layout/hList6"/>
    <dgm:cxn modelId="{C5220072-01FB-442A-8FC3-A1DFB9BFF00E}" type="presParOf" srcId="{6FB93B61-4A53-45FE-ACC1-D6604E1BAA6B}" destId="{3DEE8081-9DAE-447D-949C-DEF3860D6332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225589-925E-4E1B-9CDB-8A81D0B1D524}" type="doc">
      <dgm:prSet loTypeId="urn:microsoft.com/office/officeart/2018/2/layout/IconCircleList" loCatId="icon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96B66D95-2F2D-4015-B416-EDABF81B089B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ES" sz="1600" b="1" dirty="0" err="1"/>
            <a:t>Dostupnost</a:t>
          </a:r>
          <a:endParaRPr lang="en-GB" sz="1200" b="1" dirty="0"/>
        </a:p>
      </dgm:t>
    </dgm:pt>
    <dgm:pt modelId="{244C855A-532D-4AEC-A7D2-3866CD36BEF2}" type="parTrans" cxnId="{85396F3E-1EFF-4ACD-A209-EB2B71D86A56}">
      <dgm:prSet/>
      <dgm:spPr/>
      <dgm:t>
        <a:bodyPr/>
        <a:lstStyle/>
        <a:p>
          <a:endParaRPr lang="en-GB"/>
        </a:p>
      </dgm:t>
    </dgm:pt>
    <dgm:pt modelId="{00E5E949-8CC0-4DAE-BE07-A7F3554AA16B}" type="sibTrans" cxnId="{85396F3E-1EFF-4ACD-A209-EB2B71D86A56}">
      <dgm:prSet/>
      <dgm:spPr/>
      <dgm:t>
        <a:bodyPr/>
        <a:lstStyle/>
        <a:p>
          <a:pPr>
            <a:lnSpc>
              <a:spcPct val="100000"/>
            </a:lnSpc>
          </a:pPr>
          <a:endParaRPr lang="en-GB"/>
        </a:p>
      </dgm:t>
    </dgm:pt>
    <dgm:pt modelId="{71923186-F639-4149-870E-D2CE2158E3D1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ES" sz="1600" b="1" dirty="0" err="1"/>
            <a:t>Autentičnost</a:t>
          </a:r>
          <a:endParaRPr lang="en-GB" sz="1300" b="1" dirty="0"/>
        </a:p>
      </dgm:t>
    </dgm:pt>
    <dgm:pt modelId="{C011B3E4-1A3D-4109-BB36-72E55EEBD772}" type="parTrans" cxnId="{FAD9E378-4657-4230-8318-3CBF1F0E8B4A}">
      <dgm:prSet/>
      <dgm:spPr/>
      <dgm:t>
        <a:bodyPr/>
        <a:lstStyle/>
        <a:p>
          <a:endParaRPr lang="en-GB"/>
        </a:p>
      </dgm:t>
    </dgm:pt>
    <dgm:pt modelId="{95B9336A-5E56-41AB-9933-523F6E8AAB99}" type="sibTrans" cxnId="{FAD9E378-4657-4230-8318-3CBF1F0E8B4A}">
      <dgm:prSet/>
      <dgm:spPr/>
      <dgm:t>
        <a:bodyPr/>
        <a:lstStyle/>
        <a:p>
          <a:pPr>
            <a:lnSpc>
              <a:spcPct val="100000"/>
            </a:lnSpc>
          </a:pPr>
          <a:endParaRPr lang="en-GB"/>
        </a:p>
      </dgm:t>
    </dgm:pt>
    <dgm:pt modelId="{40F1F376-F59F-43BE-BC15-71D1CB50FC46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ES" sz="1600" b="1" dirty="0" err="1"/>
            <a:t>Cjelovitost</a:t>
          </a:r>
          <a:endParaRPr lang="en-GB" sz="1300" b="1" dirty="0"/>
        </a:p>
      </dgm:t>
    </dgm:pt>
    <dgm:pt modelId="{0D6ECCA1-E00F-4E62-9B3A-EEFD8DA2FE9F}" type="parTrans" cxnId="{6D0F6478-B1C0-4EA7-B4EC-2FE24EF39182}">
      <dgm:prSet/>
      <dgm:spPr/>
      <dgm:t>
        <a:bodyPr/>
        <a:lstStyle/>
        <a:p>
          <a:endParaRPr lang="en-GB"/>
        </a:p>
      </dgm:t>
    </dgm:pt>
    <dgm:pt modelId="{2B8DE3E5-03EF-45BD-8BD1-389476F179A1}" type="sibTrans" cxnId="{6D0F6478-B1C0-4EA7-B4EC-2FE24EF39182}">
      <dgm:prSet/>
      <dgm:spPr/>
      <dgm:t>
        <a:bodyPr/>
        <a:lstStyle/>
        <a:p>
          <a:pPr>
            <a:lnSpc>
              <a:spcPct val="100000"/>
            </a:lnSpc>
          </a:pPr>
          <a:endParaRPr lang="en-GB"/>
        </a:p>
      </dgm:t>
    </dgm:pt>
    <dgm:pt modelId="{32DD8806-79B2-42A6-9EC0-ECC2D87027CE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ES" sz="1600" b="1" dirty="0" err="1"/>
            <a:t>Povjerljivost</a:t>
          </a:r>
          <a:endParaRPr lang="en-GB" sz="1300" b="1" dirty="0"/>
        </a:p>
      </dgm:t>
    </dgm:pt>
    <dgm:pt modelId="{FFB9156C-4092-4177-94E1-2538FE8748C2}" type="parTrans" cxnId="{CF94039E-353C-4CE0-B46F-301B6AAE499E}">
      <dgm:prSet/>
      <dgm:spPr/>
      <dgm:t>
        <a:bodyPr/>
        <a:lstStyle/>
        <a:p>
          <a:endParaRPr lang="en-GB"/>
        </a:p>
      </dgm:t>
    </dgm:pt>
    <dgm:pt modelId="{E60EB104-B12A-4659-BBA0-FA6BCD4D42DE}" type="sibTrans" cxnId="{CF94039E-353C-4CE0-B46F-301B6AAE499E}">
      <dgm:prSet/>
      <dgm:spPr/>
      <dgm:t>
        <a:bodyPr/>
        <a:lstStyle/>
        <a:p>
          <a:pPr>
            <a:lnSpc>
              <a:spcPct val="100000"/>
            </a:lnSpc>
          </a:pPr>
          <a:endParaRPr lang="en-GB"/>
        </a:p>
      </dgm:t>
    </dgm:pt>
    <dgm:pt modelId="{DCE0CF76-3546-4E9B-8812-3FE8B21B13FF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ES" sz="1600" b="1" dirty="0" err="1"/>
            <a:t>Sljedivost</a:t>
          </a:r>
          <a:endParaRPr lang="en-GB" sz="1800" b="1" dirty="0"/>
        </a:p>
      </dgm:t>
    </dgm:pt>
    <dgm:pt modelId="{FC0DAF05-2B0D-479F-B228-DFEB914B078E}" type="parTrans" cxnId="{CDCE3216-B062-4B17-AEDD-FF7FF1F65672}">
      <dgm:prSet/>
      <dgm:spPr/>
      <dgm:t>
        <a:bodyPr/>
        <a:lstStyle/>
        <a:p>
          <a:endParaRPr lang="en-GB"/>
        </a:p>
      </dgm:t>
    </dgm:pt>
    <dgm:pt modelId="{18AEC5E6-A127-458F-BED3-BDD8B19B2030}" type="sibTrans" cxnId="{CDCE3216-B062-4B17-AEDD-FF7FF1F65672}">
      <dgm:prSet/>
      <dgm:spPr/>
      <dgm:t>
        <a:bodyPr/>
        <a:lstStyle/>
        <a:p>
          <a:endParaRPr lang="en-GB"/>
        </a:p>
      </dgm:t>
    </dgm:pt>
    <dgm:pt modelId="{992AD3E3-6854-41C4-9370-6A66C137BE84}" type="pres">
      <dgm:prSet presAssocID="{96225589-925E-4E1B-9CDB-8A81D0B1D524}" presName="root" presStyleCnt="0">
        <dgm:presLayoutVars>
          <dgm:dir/>
          <dgm:resizeHandles val="exact"/>
        </dgm:presLayoutVars>
      </dgm:prSet>
      <dgm:spPr/>
    </dgm:pt>
    <dgm:pt modelId="{E700D395-858B-4483-8245-7433B9F582F9}" type="pres">
      <dgm:prSet presAssocID="{96225589-925E-4E1B-9CDB-8A81D0B1D524}" presName="container" presStyleCnt="0">
        <dgm:presLayoutVars>
          <dgm:dir/>
          <dgm:resizeHandles val="exact"/>
        </dgm:presLayoutVars>
      </dgm:prSet>
      <dgm:spPr/>
    </dgm:pt>
    <dgm:pt modelId="{60D1AA53-3C1E-4F51-A8D2-F988567BE579}" type="pres">
      <dgm:prSet presAssocID="{96B66D95-2F2D-4015-B416-EDABF81B089B}" presName="compNode" presStyleCnt="0"/>
      <dgm:spPr/>
    </dgm:pt>
    <dgm:pt modelId="{18889C74-CF30-436F-A3EC-E18A50D46545}" type="pres">
      <dgm:prSet presAssocID="{96B66D95-2F2D-4015-B416-EDABF81B089B}" presName="iconBgRect" presStyleLbl="bgShp" presStyleIdx="0" presStyleCnt="5"/>
      <dgm:spPr/>
    </dgm:pt>
    <dgm:pt modelId="{451BC622-FDA6-4602-B91A-3B75746EA286}" type="pres">
      <dgm:prSet presAssocID="{96B66D95-2F2D-4015-B416-EDABF81B089B}" presName="iconRect" presStyleLbl="node1" presStyleIdx="0" presStyleCnt="5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loj de arena terminado"/>
        </a:ext>
      </dgm:extLst>
    </dgm:pt>
    <dgm:pt modelId="{1F866A8A-5DBD-45A9-95C2-5CAB6277DAA1}" type="pres">
      <dgm:prSet presAssocID="{96B66D95-2F2D-4015-B416-EDABF81B089B}" presName="spaceRect" presStyleCnt="0"/>
      <dgm:spPr/>
    </dgm:pt>
    <dgm:pt modelId="{5EC1A98C-5D99-41FC-BDA9-EF6BC95D809D}" type="pres">
      <dgm:prSet presAssocID="{96B66D95-2F2D-4015-B416-EDABF81B089B}" presName="textRect" presStyleLbl="revTx" presStyleIdx="0" presStyleCnt="5">
        <dgm:presLayoutVars>
          <dgm:chMax val="1"/>
          <dgm:chPref val="1"/>
        </dgm:presLayoutVars>
      </dgm:prSet>
      <dgm:spPr/>
    </dgm:pt>
    <dgm:pt modelId="{10DCB990-6C49-4D2E-BED3-A1B638B92451}" type="pres">
      <dgm:prSet presAssocID="{00E5E949-8CC0-4DAE-BE07-A7F3554AA16B}" presName="sibTrans" presStyleLbl="sibTrans2D1" presStyleIdx="0" presStyleCnt="0"/>
      <dgm:spPr/>
    </dgm:pt>
    <dgm:pt modelId="{084DF2DC-5A5A-4264-BE53-522CB1093DD7}" type="pres">
      <dgm:prSet presAssocID="{71923186-F639-4149-870E-D2CE2158E3D1}" presName="compNode" presStyleCnt="0"/>
      <dgm:spPr/>
    </dgm:pt>
    <dgm:pt modelId="{8AA6725B-0854-4309-90D0-5CF54BA75720}" type="pres">
      <dgm:prSet presAssocID="{71923186-F639-4149-870E-D2CE2158E3D1}" presName="iconBgRect" presStyleLbl="bgShp" presStyleIdx="1" presStyleCnt="5"/>
      <dgm:spPr/>
    </dgm:pt>
    <dgm:pt modelId="{878E7C46-5E99-4564-AA7A-6053EB2CD1EA}" type="pres">
      <dgm:prSet presAssocID="{71923186-F639-4149-870E-D2CE2158E3D1}" presName="iconRect" presStyleLbl="node1" presStyleIdx="1" presStyleCnt="5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razón"/>
        </a:ext>
      </dgm:extLst>
    </dgm:pt>
    <dgm:pt modelId="{B90CD311-37D5-4E99-8DC2-055766AD79A7}" type="pres">
      <dgm:prSet presAssocID="{71923186-F639-4149-870E-D2CE2158E3D1}" presName="spaceRect" presStyleCnt="0"/>
      <dgm:spPr/>
    </dgm:pt>
    <dgm:pt modelId="{AC8DD161-3214-4DF7-9B8C-AD98F13BD018}" type="pres">
      <dgm:prSet presAssocID="{71923186-F639-4149-870E-D2CE2158E3D1}" presName="textRect" presStyleLbl="revTx" presStyleIdx="1" presStyleCnt="5">
        <dgm:presLayoutVars>
          <dgm:chMax val="1"/>
          <dgm:chPref val="1"/>
        </dgm:presLayoutVars>
      </dgm:prSet>
      <dgm:spPr/>
    </dgm:pt>
    <dgm:pt modelId="{0144BBDC-86EE-423C-B1D9-915D6D2F8E8D}" type="pres">
      <dgm:prSet presAssocID="{95B9336A-5E56-41AB-9933-523F6E8AAB99}" presName="sibTrans" presStyleLbl="sibTrans2D1" presStyleIdx="0" presStyleCnt="0"/>
      <dgm:spPr/>
    </dgm:pt>
    <dgm:pt modelId="{B3FEAFB5-D565-443F-9303-9B744DB0302E}" type="pres">
      <dgm:prSet presAssocID="{40F1F376-F59F-43BE-BC15-71D1CB50FC46}" presName="compNode" presStyleCnt="0"/>
      <dgm:spPr/>
    </dgm:pt>
    <dgm:pt modelId="{93216B7C-0787-4A45-8239-F86ECE8AE120}" type="pres">
      <dgm:prSet presAssocID="{40F1F376-F59F-43BE-BC15-71D1CB50FC46}" presName="iconBgRect" presStyleLbl="bgShp" presStyleIdx="2" presStyleCnt="5"/>
      <dgm:spPr/>
    </dgm:pt>
    <dgm:pt modelId="{B318B2CC-22DC-46C7-BDCA-72993725F792}" type="pres">
      <dgm:prSet presAssocID="{40F1F376-F59F-43BE-BC15-71D1CB50FC46}" presName="iconRect" presStyleLbl="node1" presStyleIdx="2" presStyleCnt="5"/>
      <dgm:spPr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ca de verificación"/>
        </a:ext>
      </dgm:extLst>
    </dgm:pt>
    <dgm:pt modelId="{15323176-819E-4763-B66D-8149E846434D}" type="pres">
      <dgm:prSet presAssocID="{40F1F376-F59F-43BE-BC15-71D1CB50FC46}" presName="spaceRect" presStyleCnt="0"/>
      <dgm:spPr/>
    </dgm:pt>
    <dgm:pt modelId="{E6B00810-470D-4C46-9A4A-800F2901B5A0}" type="pres">
      <dgm:prSet presAssocID="{40F1F376-F59F-43BE-BC15-71D1CB50FC46}" presName="textRect" presStyleLbl="revTx" presStyleIdx="2" presStyleCnt="5">
        <dgm:presLayoutVars>
          <dgm:chMax val="1"/>
          <dgm:chPref val="1"/>
        </dgm:presLayoutVars>
      </dgm:prSet>
      <dgm:spPr/>
    </dgm:pt>
    <dgm:pt modelId="{C815219D-183B-4974-A6D8-75EAED0BA194}" type="pres">
      <dgm:prSet presAssocID="{2B8DE3E5-03EF-45BD-8BD1-389476F179A1}" presName="sibTrans" presStyleLbl="sibTrans2D1" presStyleIdx="0" presStyleCnt="0"/>
      <dgm:spPr/>
    </dgm:pt>
    <dgm:pt modelId="{F9CB91DC-BAAD-45B5-98B7-19171FA33692}" type="pres">
      <dgm:prSet presAssocID="{32DD8806-79B2-42A6-9EC0-ECC2D87027CE}" presName="compNode" presStyleCnt="0"/>
      <dgm:spPr/>
    </dgm:pt>
    <dgm:pt modelId="{49FAB699-E68C-4D6B-9771-0C55A50BFFCF}" type="pres">
      <dgm:prSet presAssocID="{32DD8806-79B2-42A6-9EC0-ECC2D87027CE}" presName="iconBgRect" presStyleLbl="bgShp" presStyleIdx="3" presStyleCnt="5"/>
      <dgm:spPr/>
    </dgm:pt>
    <dgm:pt modelId="{9F89BA3D-77B1-4B0A-8F5D-1770F5EB2418}" type="pres">
      <dgm:prSet presAssocID="{32DD8806-79B2-42A6-9EC0-ECC2D87027CE}" presName="iconRect" presStyleLbl="node1" presStyleIdx="3" presStyleCnt="5"/>
      <dgm:spPr>
        <a:blipFill>
          <a:blip xmlns:r="http://schemas.openxmlformats.org/officeDocument/2006/relationships"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loquear"/>
        </a:ext>
      </dgm:extLst>
    </dgm:pt>
    <dgm:pt modelId="{E2003E27-6EED-451D-9B75-793D8E7119A4}" type="pres">
      <dgm:prSet presAssocID="{32DD8806-79B2-42A6-9EC0-ECC2D87027CE}" presName="spaceRect" presStyleCnt="0"/>
      <dgm:spPr/>
    </dgm:pt>
    <dgm:pt modelId="{D29E5F7D-33B8-48C7-9C9B-4CFE725997D1}" type="pres">
      <dgm:prSet presAssocID="{32DD8806-79B2-42A6-9EC0-ECC2D87027CE}" presName="textRect" presStyleLbl="revTx" presStyleIdx="3" presStyleCnt="5">
        <dgm:presLayoutVars>
          <dgm:chMax val="1"/>
          <dgm:chPref val="1"/>
        </dgm:presLayoutVars>
      </dgm:prSet>
      <dgm:spPr/>
    </dgm:pt>
    <dgm:pt modelId="{CD9BAD47-F479-4FF8-A20B-07DD3CFBD103}" type="pres">
      <dgm:prSet presAssocID="{E60EB104-B12A-4659-BBA0-FA6BCD4D42DE}" presName="sibTrans" presStyleLbl="sibTrans2D1" presStyleIdx="0" presStyleCnt="0"/>
      <dgm:spPr/>
    </dgm:pt>
    <dgm:pt modelId="{6C44F499-A468-4C3C-B040-CE3BD203672B}" type="pres">
      <dgm:prSet presAssocID="{DCE0CF76-3546-4E9B-8812-3FE8B21B13FF}" presName="compNode" presStyleCnt="0"/>
      <dgm:spPr/>
    </dgm:pt>
    <dgm:pt modelId="{1E6F82B7-1957-41EC-BA6E-B2580851A233}" type="pres">
      <dgm:prSet presAssocID="{DCE0CF76-3546-4E9B-8812-3FE8B21B13FF}" presName="iconBgRect" presStyleLbl="bgShp" presStyleIdx="4" presStyleCnt="5"/>
      <dgm:spPr/>
    </dgm:pt>
    <dgm:pt modelId="{54F5A536-A67A-4B9C-8149-94CB797C8A57}" type="pres">
      <dgm:prSet presAssocID="{DCE0CF76-3546-4E9B-8812-3FE8B21B13FF}" presName="iconRect" presStyleLbl="node1" presStyleIdx="4" presStyleCnt="5"/>
      <dgm:spPr>
        <a:blipFill>
          <a:blip xmlns:r="http://schemas.openxmlformats.org/officeDocument/2006/relationships" r:embed="rId9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sa"/>
        </a:ext>
      </dgm:extLst>
    </dgm:pt>
    <dgm:pt modelId="{E96AE150-EDE8-4554-A300-E9F5F99D9243}" type="pres">
      <dgm:prSet presAssocID="{DCE0CF76-3546-4E9B-8812-3FE8B21B13FF}" presName="spaceRect" presStyleCnt="0"/>
      <dgm:spPr/>
    </dgm:pt>
    <dgm:pt modelId="{04849753-718C-43C6-A017-C7A148079BD3}" type="pres">
      <dgm:prSet presAssocID="{DCE0CF76-3546-4E9B-8812-3FE8B21B13FF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CDCE3216-B062-4B17-AEDD-FF7FF1F65672}" srcId="{96225589-925E-4E1B-9CDB-8A81D0B1D524}" destId="{DCE0CF76-3546-4E9B-8812-3FE8B21B13FF}" srcOrd="4" destOrd="0" parTransId="{FC0DAF05-2B0D-479F-B228-DFEB914B078E}" sibTransId="{18AEC5E6-A127-458F-BED3-BDD8B19B2030}"/>
    <dgm:cxn modelId="{BE780E19-5A01-4CCE-B1F9-99039BAF6011}" type="presOf" srcId="{E60EB104-B12A-4659-BBA0-FA6BCD4D42DE}" destId="{CD9BAD47-F479-4FF8-A20B-07DD3CFBD103}" srcOrd="0" destOrd="0" presId="urn:microsoft.com/office/officeart/2018/2/layout/IconCircleList"/>
    <dgm:cxn modelId="{2A213338-0FB9-4CF0-8F51-09B53293EEF1}" type="presOf" srcId="{40F1F376-F59F-43BE-BC15-71D1CB50FC46}" destId="{E6B00810-470D-4C46-9A4A-800F2901B5A0}" srcOrd="0" destOrd="0" presId="urn:microsoft.com/office/officeart/2018/2/layout/IconCircleList"/>
    <dgm:cxn modelId="{3B6AC03C-BD60-4913-A132-EC99D6ACF310}" type="presOf" srcId="{71923186-F639-4149-870E-D2CE2158E3D1}" destId="{AC8DD161-3214-4DF7-9B8C-AD98F13BD018}" srcOrd="0" destOrd="0" presId="urn:microsoft.com/office/officeart/2018/2/layout/IconCircleList"/>
    <dgm:cxn modelId="{85396F3E-1EFF-4ACD-A209-EB2B71D86A56}" srcId="{96225589-925E-4E1B-9CDB-8A81D0B1D524}" destId="{96B66D95-2F2D-4015-B416-EDABF81B089B}" srcOrd="0" destOrd="0" parTransId="{244C855A-532D-4AEC-A7D2-3866CD36BEF2}" sibTransId="{00E5E949-8CC0-4DAE-BE07-A7F3554AA16B}"/>
    <dgm:cxn modelId="{67035160-8DDC-45F7-944E-D72A48908685}" type="presOf" srcId="{32DD8806-79B2-42A6-9EC0-ECC2D87027CE}" destId="{D29E5F7D-33B8-48C7-9C9B-4CFE725997D1}" srcOrd="0" destOrd="0" presId="urn:microsoft.com/office/officeart/2018/2/layout/IconCircleList"/>
    <dgm:cxn modelId="{60063167-2E85-43A4-8E73-75DA49D8A9AD}" type="presOf" srcId="{00E5E949-8CC0-4DAE-BE07-A7F3554AA16B}" destId="{10DCB990-6C49-4D2E-BED3-A1B638B92451}" srcOrd="0" destOrd="0" presId="urn:microsoft.com/office/officeart/2018/2/layout/IconCircleList"/>
    <dgm:cxn modelId="{A56E3C70-6FBF-4CFE-B664-AABC3B2593E9}" type="presOf" srcId="{DCE0CF76-3546-4E9B-8812-3FE8B21B13FF}" destId="{04849753-718C-43C6-A017-C7A148079BD3}" srcOrd="0" destOrd="0" presId="urn:microsoft.com/office/officeart/2018/2/layout/IconCircleList"/>
    <dgm:cxn modelId="{59D7F454-9515-410C-B08A-25768DFCAB27}" type="presOf" srcId="{2B8DE3E5-03EF-45BD-8BD1-389476F179A1}" destId="{C815219D-183B-4974-A6D8-75EAED0BA194}" srcOrd="0" destOrd="0" presId="urn:microsoft.com/office/officeart/2018/2/layout/IconCircleList"/>
    <dgm:cxn modelId="{6D0F6478-B1C0-4EA7-B4EC-2FE24EF39182}" srcId="{96225589-925E-4E1B-9CDB-8A81D0B1D524}" destId="{40F1F376-F59F-43BE-BC15-71D1CB50FC46}" srcOrd="2" destOrd="0" parTransId="{0D6ECCA1-E00F-4E62-9B3A-EEFD8DA2FE9F}" sibTransId="{2B8DE3E5-03EF-45BD-8BD1-389476F179A1}"/>
    <dgm:cxn modelId="{FAD9E378-4657-4230-8318-3CBF1F0E8B4A}" srcId="{96225589-925E-4E1B-9CDB-8A81D0B1D524}" destId="{71923186-F639-4149-870E-D2CE2158E3D1}" srcOrd="1" destOrd="0" parTransId="{C011B3E4-1A3D-4109-BB36-72E55EEBD772}" sibTransId="{95B9336A-5E56-41AB-9933-523F6E8AAB99}"/>
    <dgm:cxn modelId="{CF94039E-353C-4CE0-B46F-301B6AAE499E}" srcId="{96225589-925E-4E1B-9CDB-8A81D0B1D524}" destId="{32DD8806-79B2-42A6-9EC0-ECC2D87027CE}" srcOrd="3" destOrd="0" parTransId="{FFB9156C-4092-4177-94E1-2538FE8748C2}" sibTransId="{E60EB104-B12A-4659-BBA0-FA6BCD4D42DE}"/>
    <dgm:cxn modelId="{7B8497AF-3D9E-46AF-B8B6-0171E0CE83CE}" type="presOf" srcId="{96B66D95-2F2D-4015-B416-EDABF81B089B}" destId="{5EC1A98C-5D99-41FC-BDA9-EF6BC95D809D}" srcOrd="0" destOrd="0" presId="urn:microsoft.com/office/officeart/2018/2/layout/IconCircleList"/>
    <dgm:cxn modelId="{916BC2B9-9D60-4611-ADA0-7FCA6F4C8D73}" type="presOf" srcId="{96225589-925E-4E1B-9CDB-8A81D0B1D524}" destId="{992AD3E3-6854-41C4-9370-6A66C137BE84}" srcOrd="0" destOrd="0" presId="urn:microsoft.com/office/officeart/2018/2/layout/IconCircleList"/>
    <dgm:cxn modelId="{DFE187EB-5921-4779-B858-4BA29E55C49A}" type="presOf" srcId="{95B9336A-5E56-41AB-9933-523F6E8AAB99}" destId="{0144BBDC-86EE-423C-B1D9-915D6D2F8E8D}" srcOrd="0" destOrd="0" presId="urn:microsoft.com/office/officeart/2018/2/layout/IconCircleList"/>
    <dgm:cxn modelId="{3F2EB516-3272-4F7E-A2D8-FCA9E66ECE45}" type="presParOf" srcId="{992AD3E3-6854-41C4-9370-6A66C137BE84}" destId="{E700D395-858B-4483-8245-7433B9F582F9}" srcOrd="0" destOrd="0" presId="urn:microsoft.com/office/officeart/2018/2/layout/IconCircleList"/>
    <dgm:cxn modelId="{03C3C529-3026-4137-8430-44F4EF2AD458}" type="presParOf" srcId="{E700D395-858B-4483-8245-7433B9F582F9}" destId="{60D1AA53-3C1E-4F51-A8D2-F988567BE579}" srcOrd="0" destOrd="0" presId="urn:microsoft.com/office/officeart/2018/2/layout/IconCircleList"/>
    <dgm:cxn modelId="{2516BB0B-1A0F-478A-BEA6-4E865810FCC8}" type="presParOf" srcId="{60D1AA53-3C1E-4F51-A8D2-F988567BE579}" destId="{18889C74-CF30-436F-A3EC-E18A50D46545}" srcOrd="0" destOrd="0" presId="urn:microsoft.com/office/officeart/2018/2/layout/IconCircleList"/>
    <dgm:cxn modelId="{145A036D-8F5D-43EF-A826-14E04B593131}" type="presParOf" srcId="{60D1AA53-3C1E-4F51-A8D2-F988567BE579}" destId="{451BC622-FDA6-4602-B91A-3B75746EA286}" srcOrd="1" destOrd="0" presId="urn:microsoft.com/office/officeart/2018/2/layout/IconCircleList"/>
    <dgm:cxn modelId="{41EA7CEB-BF03-4FA2-84AA-374416100694}" type="presParOf" srcId="{60D1AA53-3C1E-4F51-A8D2-F988567BE579}" destId="{1F866A8A-5DBD-45A9-95C2-5CAB6277DAA1}" srcOrd="2" destOrd="0" presId="urn:microsoft.com/office/officeart/2018/2/layout/IconCircleList"/>
    <dgm:cxn modelId="{B1B5A6C1-37F2-4A90-A8C1-A4A2895ABAB9}" type="presParOf" srcId="{60D1AA53-3C1E-4F51-A8D2-F988567BE579}" destId="{5EC1A98C-5D99-41FC-BDA9-EF6BC95D809D}" srcOrd="3" destOrd="0" presId="urn:microsoft.com/office/officeart/2018/2/layout/IconCircleList"/>
    <dgm:cxn modelId="{167E948A-E8AA-4392-B1BB-FF152D8BA2FC}" type="presParOf" srcId="{E700D395-858B-4483-8245-7433B9F582F9}" destId="{10DCB990-6C49-4D2E-BED3-A1B638B92451}" srcOrd="1" destOrd="0" presId="urn:microsoft.com/office/officeart/2018/2/layout/IconCircleList"/>
    <dgm:cxn modelId="{52D6B086-EE7A-4740-B348-CCF312E99E01}" type="presParOf" srcId="{E700D395-858B-4483-8245-7433B9F582F9}" destId="{084DF2DC-5A5A-4264-BE53-522CB1093DD7}" srcOrd="2" destOrd="0" presId="urn:microsoft.com/office/officeart/2018/2/layout/IconCircleList"/>
    <dgm:cxn modelId="{23613C8C-752E-476C-B690-16E5AC2897D9}" type="presParOf" srcId="{084DF2DC-5A5A-4264-BE53-522CB1093DD7}" destId="{8AA6725B-0854-4309-90D0-5CF54BA75720}" srcOrd="0" destOrd="0" presId="urn:microsoft.com/office/officeart/2018/2/layout/IconCircleList"/>
    <dgm:cxn modelId="{3CE0EEB9-EE49-48FE-B57E-510848A56A89}" type="presParOf" srcId="{084DF2DC-5A5A-4264-BE53-522CB1093DD7}" destId="{878E7C46-5E99-4564-AA7A-6053EB2CD1EA}" srcOrd="1" destOrd="0" presId="urn:microsoft.com/office/officeart/2018/2/layout/IconCircleList"/>
    <dgm:cxn modelId="{82866CD7-533A-4D3D-865C-FCB8676AAFA2}" type="presParOf" srcId="{084DF2DC-5A5A-4264-BE53-522CB1093DD7}" destId="{B90CD311-37D5-4E99-8DC2-055766AD79A7}" srcOrd="2" destOrd="0" presId="urn:microsoft.com/office/officeart/2018/2/layout/IconCircleList"/>
    <dgm:cxn modelId="{797F6158-26C6-49C0-A4DA-C99FADA9797E}" type="presParOf" srcId="{084DF2DC-5A5A-4264-BE53-522CB1093DD7}" destId="{AC8DD161-3214-4DF7-9B8C-AD98F13BD018}" srcOrd="3" destOrd="0" presId="urn:microsoft.com/office/officeart/2018/2/layout/IconCircleList"/>
    <dgm:cxn modelId="{C0111254-92F0-4879-9B95-D8291744659B}" type="presParOf" srcId="{E700D395-858B-4483-8245-7433B9F582F9}" destId="{0144BBDC-86EE-423C-B1D9-915D6D2F8E8D}" srcOrd="3" destOrd="0" presId="urn:microsoft.com/office/officeart/2018/2/layout/IconCircleList"/>
    <dgm:cxn modelId="{0B954309-AEF6-4F25-B279-EE77F53F0497}" type="presParOf" srcId="{E700D395-858B-4483-8245-7433B9F582F9}" destId="{B3FEAFB5-D565-443F-9303-9B744DB0302E}" srcOrd="4" destOrd="0" presId="urn:microsoft.com/office/officeart/2018/2/layout/IconCircleList"/>
    <dgm:cxn modelId="{2D7BBD09-EFE2-4952-857C-687C69A5DF24}" type="presParOf" srcId="{B3FEAFB5-D565-443F-9303-9B744DB0302E}" destId="{93216B7C-0787-4A45-8239-F86ECE8AE120}" srcOrd="0" destOrd="0" presId="urn:microsoft.com/office/officeart/2018/2/layout/IconCircleList"/>
    <dgm:cxn modelId="{CB6351B3-067A-4B49-835F-10D05BABA263}" type="presParOf" srcId="{B3FEAFB5-D565-443F-9303-9B744DB0302E}" destId="{B318B2CC-22DC-46C7-BDCA-72993725F792}" srcOrd="1" destOrd="0" presId="urn:microsoft.com/office/officeart/2018/2/layout/IconCircleList"/>
    <dgm:cxn modelId="{CB5476BE-0178-47DE-8447-4BAF72B84B6A}" type="presParOf" srcId="{B3FEAFB5-D565-443F-9303-9B744DB0302E}" destId="{15323176-819E-4763-B66D-8149E846434D}" srcOrd="2" destOrd="0" presId="urn:microsoft.com/office/officeart/2018/2/layout/IconCircleList"/>
    <dgm:cxn modelId="{20E8B740-E3E1-4DE2-B4BF-E16E83089815}" type="presParOf" srcId="{B3FEAFB5-D565-443F-9303-9B744DB0302E}" destId="{E6B00810-470D-4C46-9A4A-800F2901B5A0}" srcOrd="3" destOrd="0" presId="urn:microsoft.com/office/officeart/2018/2/layout/IconCircleList"/>
    <dgm:cxn modelId="{B6A8EC22-4E3A-4A40-9A4D-8BCF27620D25}" type="presParOf" srcId="{E700D395-858B-4483-8245-7433B9F582F9}" destId="{C815219D-183B-4974-A6D8-75EAED0BA194}" srcOrd="5" destOrd="0" presId="urn:microsoft.com/office/officeart/2018/2/layout/IconCircleList"/>
    <dgm:cxn modelId="{6B1AC301-08D7-496A-B7A4-0FB54AFE8F73}" type="presParOf" srcId="{E700D395-858B-4483-8245-7433B9F582F9}" destId="{F9CB91DC-BAAD-45B5-98B7-19171FA33692}" srcOrd="6" destOrd="0" presId="urn:microsoft.com/office/officeart/2018/2/layout/IconCircleList"/>
    <dgm:cxn modelId="{DE29B81A-B1E1-4C83-951A-5194BC96675E}" type="presParOf" srcId="{F9CB91DC-BAAD-45B5-98B7-19171FA33692}" destId="{49FAB699-E68C-4D6B-9771-0C55A50BFFCF}" srcOrd="0" destOrd="0" presId="urn:microsoft.com/office/officeart/2018/2/layout/IconCircleList"/>
    <dgm:cxn modelId="{7108912D-383B-44FB-9438-6BE1E83820BC}" type="presParOf" srcId="{F9CB91DC-BAAD-45B5-98B7-19171FA33692}" destId="{9F89BA3D-77B1-4B0A-8F5D-1770F5EB2418}" srcOrd="1" destOrd="0" presId="urn:microsoft.com/office/officeart/2018/2/layout/IconCircleList"/>
    <dgm:cxn modelId="{E2B26771-BEFE-4F46-96CA-ED332CE390EC}" type="presParOf" srcId="{F9CB91DC-BAAD-45B5-98B7-19171FA33692}" destId="{E2003E27-6EED-451D-9B75-793D8E7119A4}" srcOrd="2" destOrd="0" presId="urn:microsoft.com/office/officeart/2018/2/layout/IconCircleList"/>
    <dgm:cxn modelId="{B90FA8AB-CD1A-46AA-875D-59F4CC80488D}" type="presParOf" srcId="{F9CB91DC-BAAD-45B5-98B7-19171FA33692}" destId="{D29E5F7D-33B8-48C7-9C9B-4CFE725997D1}" srcOrd="3" destOrd="0" presId="urn:microsoft.com/office/officeart/2018/2/layout/IconCircleList"/>
    <dgm:cxn modelId="{98B9B676-E304-4074-978D-88D28CFA47D1}" type="presParOf" srcId="{E700D395-858B-4483-8245-7433B9F582F9}" destId="{CD9BAD47-F479-4FF8-A20B-07DD3CFBD103}" srcOrd="7" destOrd="0" presId="urn:microsoft.com/office/officeart/2018/2/layout/IconCircleList"/>
    <dgm:cxn modelId="{2B539C9A-3994-49E1-9E7A-3C34044F36CB}" type="presParOf" srcId="{E700D395-858B-4483-8245-7433B9F582F9}" destId="{6C44F499-A468-4C3C-B040-CE3BD203672B}" srcOrd="8" destOrd="0" presId="urn:microsoft.com/office/officeart/2018/2/layout/IconCircleList"/>
    <dgm:cxn modelId="{10BEC0A3-DC79-4B29-A239-7E60B07B4C03}" type="presParOf" srcId="{6C44F499-A468-4C3C-B040-CE3BD203672B}" destId="{1E6F82B7-1957-41EC-BA6E-B2580851A233}" srcOrd="0" destOrd="0" presId="urn:microsoft.com/office/officeart/2018/2/layout/IconCircleList"/>
    <dgm:cxn modelId="{FFEAD987-A43A-40E8-8040-F2AAA558B57E}" type="presParOf" srcId="{6C44F499-A468-4C3C-B040-CE3BD203672B}" destId="{54F5A536-A67A-4B9C-8149-94CB797C8A57}" srcOrd="1" destOrd="0" presId="urn:microsoft.com/office/officeart/2018/2/layout/IconCircleList"/>
    <dgm:cxn modelId="{01CB87BF-6461-4505-896F-71B06A33FBCD}" type="presParOf" srcId="{6C44F499-A468-4C3C-B040-CE3BD203672B}" destId="{E96AE150-EDE8-4554-A300-E9F5F99D9243}" srcOrd="2" destOrd="0" presId="urn:microsoft.com/office/officeart/2018/2/layout/IconCircleList"/>
    <dgm:cxn modelId="{52E1585A-3194-40AD-A03C-0F221F2E7B47}" type="presParOf" srcId="{6C44F499-A468-4C3C-B040-CE3BD203672B}" destId="{04849753-718C-43C6-A017-C7A148079BD3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A37D0F-0A01-427C-806C-3BDE0C554716}" type="doc">
      <dgm:prSet loTypeId="urn:microsoft.com/office/officeart/2005/8/layout/chevron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7991A607-7466-4457-87C8-C0CA40315A23}">
      <dgm:prSet phldrT="[Texto]"/>
      <dgm:spPr/>
      <dgm:t>
        <a:bodyPr/>
        <a:lstStyle/>
        <a:p>
          <a:r>
            <a:rPr lang="es-ES" dirty="0"/>
            <a:t>Dio 1</a:t>
          </a:r>
        </a:p>
      </dgm:t>
    </dgm:pt>
    <dgm:pt modelId="{A4499F8F-8C98-4F22-9390-38711BCBAAE2}" type="parTrans" cxnId="{699FF731-067A-414C-87FE-CB60620F8569}">
      <dgm:prSet/>
      <dgm:spPr/>
      <dgm:t>
        <a:bodyPr/>
        <a:lstStyle/>
        <a:p>
          <a:endParaRPr lang="es-ES"/>
        </a:p>
      </dgm:t>
    </dgm:pt>
    <dgm:pt modelId="{C29B2F6D-2BFD-4ACD-96BB-CE9968F61031}" type="sibTrans" cxnId="{699FF731-067A-414C-87FE-CB60620F8569}">
      <dgm:prSet/>
      <dgm:spPr/>
      <dgm:t>
        <a:bodyPr/>
        <a:lstStyle/>
        <a:p>
          <a:endParaRPr lang="es-ES"/>
        </a:p>
      </dgm:t>
    </dgm:pt>
    <dgm:pt modelId="{70ED07A8-1925-4E2A-A3F7-588056F8DA59}">
      <dgm:prSet phldrT="[Texto]" custT="1"/>
      <dgm:spPr/>
      <dgm:t>
        <a:bodyPr/>
        <a:lstStyle/>
        <a:p>
          <a:pPr algn="just"/>
          <a:r>
            <a:rPr lang="hr-HR" sz="1600" dirty="0"/>
            <a:t>Kibernetička sigurnost nastala je iz potrebe </a:t>
          </a:r>
          <a:r>
            <a:rPr lang="en-US" sz="1600" dirty="0" err="1"/>
            <a:t>poduzeća</a:t>
          </a:r>
          <a:r>
            <a:rPr lang="hr-HR" sz="1600" dirty="0"/>
            <a:t> da zaštite svoje računalne sustave od zlonamjernih napada.</a:t>
          </a:r>
          <a:endParaRPr lang="es-ES" sz="1600" dirty="0"/>
        </a:p>
      </dgm:t>
    </dgm:pt>
    <dgm:pt modelId="{BA2AA8D9-8A0B-4C44-AC4A-E229D520682F}" type="parTrans" cxnId="{27E4206D-420D-4A44-8E3D-381C32007183}">
      <dgm:prSet/>
      <dgm:spPr/>
      <dgm:t>
        <a:bodyPr/>
        <a:lstStyle/>
        <a:p>
          <a:endParaRPr lang="es-ES"/>
        </a:p>
      </dgm:t>
    </dgm:pt>
    <dgm:pt modelId="{358BC604-4285-4A45-AB42-ABED8F39E3D2}" type="sibTrans" cxnId="{27E4206D-420D-4A44-8E3D-381C32007183}">
      <dgm:prSet/>
      <dgm:spPr/>
      <dgm:t>
        <a:bodyPr/>
        <a:lstStyle/>
        <a:p>
          <a:endParaRPr lang="es-ES"/>
        </a:p>
      </dgm:t>
    </dgm:pt>
    <dgm:pt modelId="{929949F9-6708-4738-9713-C14A3F26FEC8}">
      <dgm:prSet phldrT="[Texto]"/>
      <dgm:spPr/>
      <dgm:t>
        <a:bodyPr/>
        <a:lstStyle/>
        <a:p>
          <a:r>
            <a:rPr lang="es-ES" dirty="0"/>
            <a:t>Dio 2</a:t>
          </a:r>
        </a:p>
      </dgm:t>
    </dgm:pt>
    <dgm:pt modelId="{0F7E1A38-7E70-42A4-AF68-F54EB88D3B4D}" type="parTrans" cxnId="{8AA7AEF0-2C43-4D1F-9795-3D7C3DEEEFE8}">
      <dgm:prSet/>
      <dgm:spPr/>
      <dgm:t>
        <a:bodyPr/>
        <a:lstStyle/>
        <a:p>
          <a:endParaRPr lang="es-ES"/>
        </a:p>
      </dgm:t>
    </dgm:pt>
    <dgm:pt modelId="{ADF06A4A-9857-42CF-BDD4-187E89F55B3D}" type="sibTrans" cxnId="{8AA7AEF0-2C43-4D1F-9795-3D7C3DEEEFE8}">
      <dgm:prSet/>
      <dgm:spPr/>
      <dgm:t>
        <a:bodyPr/>
        <a:lstStyle/>
        <a:p>
          <a:endParaRPr lang="es-ES"/>
        </a:p>
      </dgm:t>
    </dgm:pt>
    <dgm:pt modelId="{8A584B21-BCB2-43BB-B64C-7B360D83A862}">
      <dgm:prSet phldrT="[Texto]" custT="1"/>
      <dgm:spPr/>
      <dgm:t>
        <a:bodyPr/>
        <a:lstStyle/>
        <a:p>
          <a:pPr algn="just"/>
          <a:r>
            <a:rPr lang="hr-HR" sz="1600" dirty="0"/>
            <a:t>Kibernetička sigurnost odgovornost je svih u poduzeću te je potrebno imati plan kibernetičke sigurnosti kojeg se uredno pridržavaju menadžeri, direktori i zaposlenici.</a:t>
          </a:r>
          <a:endParaRPr lang="es-ES" sz="1600" dirty="0"/>
        </a:p>
      </dgm:t>
    </dgm:pt>
    <dgm:pt modelId="{425E6093-9D9F-4D0D-AF39-692D3F01524A}" type="parTrans" cxnId="{FDC28727-7F33-4001-87F1-D5F76940E233}">
      <dgm:prSet/>
      <dgm:spPr/>
      <dgm:t>
        <a:bodyPr/>
        <a:lstStyle/>
        <a:p>
          <a:endParaRPr lang="es-ES"/>
        </a:p>
      </dgm:t>
    </dgm:pt>
    <dgm:pt modelId="{E714A1FB-4DC7-477F-B50F-618EF34C0C2D}" type="sibTrans" cxnId="{FDC28727-7F33-4001-87F1-D5F76940E233}">
      <dgm:prSet/>
      <dgm:spPr/>
      <dgm:t>
        <a:bodyPr/>
        <a:lstStyle/>
        <a:p>
          <a:endParaRPr lang="es-ES"/>
        </a:p>
      </dgm:t>
    </dgm:pt>
    <dgm:pt modelId="{34A61327-4E4D-443A-94A3-4D33A6D7D0E3}">
      <dgm:prSet phldrT="[Texto]"/>
      <dgm:spPr/>
      <dgm:t>
        <a:bodyPr/>
        <a:lstStyle/>
        <a:p>
          <a:r>
            <a:rPr lang="es-ES" dirty="0"/>
            <a:t>Dio 3</a:t>
          </a:r>
        </a:p>
      </dgm:t>
    </dgm:pt>
    <dgm:pt modelId="{0665347B-7D2F-4FC9-8F56-11EF493E60CA}" type="parTrans" cxnId="{0E3B2469-9480-4EB9-BE55-3DADE7F10448}">
      <dgm:prSet/>
      <dgm:spPr/>
      <dgm:t>
        <a:bodyPr/>
        <a:lstStyle/>
        <a:p>
          <a:endParaRPr lang="es-ES"/>
        </a:p>
      </dgm:t>
    </dgm:pt>
    <dgm:pt modelId="{3D975020-5312-4030-8AA0-75C64DC3CF4E}" type="sibTrans" cxnId="{0E3B2469-9480-4EB9-BE55-3DADE7F10448}">
      <dgm:prSet/>
      <dgm:spPr/>
      <dgm:t>
        <a:bodyPr/>
        <a:lstStyle/>
        <a:p>
          <a:endParaRPr lang="es-ES"/>
        </a:p>
      </dgm:t>
    </dgm:pt>
    <dgm:pt modelId="{70B3BB73-755C-4FB7-9365-2CA8C05F6DBE}">
      <dgm:prSet phldrT="[Texto]" custT="1"/>
      <dgm:spPr/>
      <dgm:t>
        <a:bodyPr/>
        <a:lstStyle/>
        <a:p>
          <a:pPr algn="just"/>
          <a:r>
            <a:rPr lang="hr-HR" sz="1600" dirty="0"/>
            <a:t>Poslodavac mora osigurati da postoji plan kibernetičke sigurnosti i da zaposlenici imaju potrebne vještine koje omogućuju da ga se pridržavaju.</a:t>
          </a:r>
          <a:endParaRPr lang="es-ES" sz="1600" dirty="0"/>
        </a:p>
      </dgm:t>
    </dgm:pt>
    <dgm:pt modelId="{6A957AE3-DB95-46DC-BEBA-284EA4FD37FD}" type="parTrans" cxnId="{161FFABF-BCBE-4DE8-A77B-72EAA0E776D9}">
      <dgm:prSet/>
      <dgm:spPr/>
      <dgm:t>
        <a:bodyPr/>
        <a:lstStyle/>
        <a:p>
          <a:endParaRPr lang="es-ES"/>
        </a:p>
      </dgm:t>
    </dgm:pt>
    <dgm:pt modelId="{8435039D-A6D3-4E9E-AB8B-A8429F8247C4}" type="sibTrans" cxnId="{161FFABF-BCBE-4DE8-A77B-72EAA0E776D9}">
      <dgm:prSet/>
      <dgm:spPr/>
      <dgm:t>
        <a:bodyPr/>
        <a:lstStyle/>
        <a:p>
          <a:endParaRPr lang="es-ES"/>
        </a:p>
      </dgm:t>
    </dgm:pt>
    <dgm:pt modelId="{0AB0BF57-D43C-4ACD-9D40-B0BEC36EE094}">
      <dgm:prSet custT="1"/>
      <dgm:spPr/>
      <dgm:t>
        <a:bodyPr/>
        <a:lstStyle/>
        <a:p>
          <a:r>
            <a:rPr lang="en-US" sz="1600" dirty="0" err="1"/>
            <a:t>Zaposlenici</a:t>
          </a:r>
          <a:r>
            <a:rPr lang="hr-HR" sz="1600" dirty="0"/>
            <a:t> bi trebali biti posvećeni sigurnom upravljanju informacijama tijekom svog rada</a:t>
          </a:r>
          <a:r>
            <a:rPr lang="en-GB" sz="1600" dirty="0"/>
            <a:t>.</a:t>
          </a:r>
        </a:p>
      </dgm:t>
    </dgm:pt>
    <dgm:pt modelId="{2123D354-5733-46E0-A418-EEB749B76249}" type="parTrans" cxnId="{EE8BE3F9-57B6-41DE-A8ED-C8CC9092377F}">
      <dgm:prSet/>
      <dgm:spPr/>
      <dgm:t>
        <a:bodyPr/>
        <a:lstStyle/>
        <a:p>
          <a:endParaRPr lang="en-GB"/>
        </a:p>
      </dgm:t>
    </dgm:pt>
    <dgm:pt modelId="{460091FD-B2A6-4154-AE43-9D67CC1F466C}" type="sibTrans" cxnId="{EE8BE3F9-57B6-41DE-A8ED-C8CC9092377F}">
      <dgm:prSet/>
      <dgm:spPr/>
      <dgm:t>
        <a:bodyPr/>
        <a:lstStyle/>
        <a:p>
          <a:endParaRPr lang="en-GB"/>
        </a:p>
      </dgm:t>
    </dgm:pt>
    <dgm:pt modelId="{AD675FF1-2F6E-4F0A-97AB-614686FCB223}">
      <dgm:prSet phldrT="[Texto]" custT="1"/>
      <dgm:spPr/>
      <dgm:t>
        <a:bodyPr/>
        <a:lstStyle/>
        <a:p>
          <a:pPr algn="just"/>
          <a:r>
            <a:rPr lang="hr-HR" sz="1600" dirty="0"/>
            <a:t>U radu na daljinu kibernetička sigurnost nadopunjuje se korištenjem ICT alata koji omogućuju ispunjavanje pet ciljeva kibernetičke sigurnosti u pristupu informacijama.</a:t>
          </a:r>
          <a:endParaRPr lang="es-ES" sz="1600" dirty="0"/>
        </a:p>
      </dgm:t>
    </dgm:pt>
    <dgm:pt modelId="{CA4C138C-D0CB-4E0D-8843-A750746D19FF}" type="parTrans" cxnId="{F4492545-052A-405C-9511-52BB4D736738}">
      <dgm:prSet/>
      <dgm:spPr/>
      <dgm:t>
        <a:bodyPr/>
        <a:lstStyle/>
        <a:p>
          <a:endParaRPr lang="en-GB"/>
        </a:p>
      </dgm:t>
    </dgm:pt>
    <dgm:pt modelId="{15E71A76-FB49-4597-A430-576718A4808E}" type="sibTrans" cxnId="{F4492545-052A-405C-9511-52BB4D736738}">
      <dgm:prSet/>
      <dgm:spPr/>
      <dgm:t>
        <a:bodyPr/>
        <a:lstStyle/>
        <a:p>
          <a:endParaRPr lang="en-GB"/>
        </a:p>
      </dgm:t>
    </dgm:pt>
    <dgm:pt modelId="{C04BF68D-200C-48E0-A6D0-5B874AF4ED49}">
      <dgm:prSet phldrT="[Texto]" custT="1"/>
      <dgm:spPr/>
      <dgm:t>
        <a:bodyPr/>
        <a:lstStyle/>
        <a:p>
          <a:pPr algn="just"/>
          <a:r>
            <a:rPr lang="hr-HR" sz="1600" dirty="0"/>
            <a:t>Najčešći </a:t>
          </a:r>
          <a:r>
            <a:rPr lang="hr-HR" sz="1600" dirty="0" err="1"/>
            <a:t>kibersigurnosni</a:t>
          </a:r>
          <a:r>
            <a:rPr lang="hr-HR" sz="1600" dirty="0"/>
            <a:t> incidenti s kojima se suočavaju europska </a:t>
          </a:r>
          <a:r>
            <a:rPr lang="en-US" sz="1600" dirty="0" err="1"/>
            <a:t>mikro</a:t>
          </a:r>
          <a:r>
            <a:rPr lang="en-US" sz="1600" dirty="0"/>
            <a:t>, </a:t>
          </a:r>
          <a:r>
            <a:rPr lang="hr-HR" sz="1600" dirty="0"/>
            <a:t>mala i srednja poduzeća povezani su s </a:t>
          </a:r>
          <a:r>
            <a:rPr lang="en-US" sz="1600" dirty="0" err="1"/>
            <a:t>phishingom</a:t>
          </a:r>
          <a:r>
            <a:rPr lang="hr-HR" sz="1600" dirty="0"/>
            <a:t>.</a:t>
          </a:r>
          <a:endParaRPr lang="es-ES" sz="1600" dirty="0"/>
        </a:p>
      </dgm:t>
    </dgm:pt>
    <dgm:pt modelId="{EFC33158-5486-4A0C-BBCD-64FC58FD1D84}" type="parTrans" cxnId="{19FBE100-D037-4562-BBF3-EDB9D93251F2}">
      <dgm:prSet/>
      <dgm:spPr/>
      <dgm:t>
        <a:bodyPr/>
        <a:lstStyle/>
        <a:p>
          <a:endParaRPr lang="en-GB"/>
        </a:p>
      </dgm:t>
    </dgm:pt>
    <dgm:pt modelId="{3F5F6D53-DD3F-4822-BF66-A7F523EBC0BC}" type="sibTrans" cxnId="{19FBE100-D037-4562-BBF3-EDB9D93251F2}">
      <dgm:prSet/>
      <dgm:spPr/>
      <dgm:t>
        <a:bodyPr/>
        <a:lstStyle/>
        <a:p>
          <a:endParaRPr lang="en-GB"/>
        </a:p>
      </dgm:t>
    </dgm:pt>
    <dgm:pt modelId="{49FEBA6B-54F1-40C1-9288-0F2AB2649D67}" type="pres">
      <dgm:prSet presAssocID="{73A37D0F-0A01-427C-806C-3BDE0C554716}" presName="linearFlow" presStyleCnt="0">
        <dgm:presLayoutVars>
          <dgm:dir/>
          <dgm:animLvl val="lvl"/>
          <dgm:resizeHandles val="exact"/>
        </dgm:presLayoutVars>
      </dgm:prSet>
      <dgm:spPr/>
    </dgm:pt>
    <dgm:pt modelId="{207EC565-6A5E-42E7-ADB2-07069A95658F}" type="pres">
      <dgm:prSet presAssocID="{7991A607-7466-4457-87C8-C0CA40315A23}" presName="composite" presStyleCnt="0"/>
      <dgm:spPr/>
    </dgm:pt>
    <dgm:pt modelId="{372C945C-259A-4409-A878-2163FB9FB9E1}" type="pres">
      <dgm:prSet presAssocID="{7991A607-7466-4457-87C8-C0CA40315A23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1BF64C8-B481-4665-A533-2C338B5FE312}" type="pres">
      <dgm:prSet presAssocID="{7991A607-7466-4457-87C8-C0CA40315A23}" presName="descendantText" presStyleLbl="alignAcc1" presStyleIdx="0" presStyleCnt="3">
        <dgm:presLayoutVars>
          <dgm:bulletEnabled val="1"/>
        </dgm:presLayoutVars>
      </dgm:prSet>
      <dgm:spPr/>
    </dgm:pt>
    <dgm:pt modelId="{8D0C9BC5-5A25-46DB-B3A1-99F5F9B1E4EB}" type="pres">
      <dgm:prSet presAssocID="{C29B2F6D-2BFD-4ACD-96BB-CE9968F61031}" presName="sp" presStyleCnt="0"/>
      <dgm:spPr/>
    </dgm:pt>
    <dgm:pt modelId="{0C4CA8CF-FA47-4E25-A8FB-B020A38E2677}" type="pres">
      <dgm:prSet presAssocID="{929949F9-6708-4738-9713-C14A3F26FEC8}" presName="composite" presStyleCnt="0"/>
      <dgm:spPr/>
    </dgm:pt>
    <dgm:pt modelId="{8B8D4138-9F8B-48F9-ADD4-2E3053B5D64B}" type="pres">
      <dgm:prSet presAssocID="{929949F9-6708-4738-9713-C14A3F26FEC8}" presName="parentText" presStyleLbl="alignNode1" presStyleIdx="1" presStyleCnt="3" custScaleY="119357">
        <dgm:presLayoutVars>
          <dgm:chMax val="1"/>
          <dgm:bulletEnabled val="1"/>
        </dgm:presLayoutVars>
      </dgm:prSet>
      <dgm:spPr/>
    </dgm:pt>
    <dgm:pt modelId="{EE001D36-7EA7-40EA-B3F8-70F5116F2BEF}" type="pres">
      <dgm:prSet presAssocID="{929949F9-6708-4738-9713-C14A3F26FEC8}" presName="descendantText" presStyleLbl="alignAcc1" presStyleIdx="1" presStyleCnt="3" custScaleY="131317">
        <dgm:presLayoutVars>
          <dgm:bulletEnabled val="1"/>
        </dgm:presLayoutVars>
      </dgm:prSet>
      <dgm:spPr/>
    </dgm:pt>
    <dgm:pt modelId="{11FB023F-A33F-48E9-B9C6-E54DC70040CD}" type="pres">
      <dgm:prSet presAssocID="{ADF06A4A-9857-42CF-BDD4-187E89F55B3D}" presName="sp" presStyleCnt="0"/>
      <dgm:spPr/>
    </dgm:pt>
    <dgm:pt modelId="{43DBC3F6-492D-4C2A-A252-4FEAED53631A}" type="pres">
      <dgm:prSet presAssocID="{34A61327-4E4D-443A-94A3-4D33A6D7D0E3}" presName="composite" presStyleCnt="0"/>
      <dgm:spPr/>
    </dgm:pt>
    <dgm:pt modelId="{70F5F141-B73D-4673-BBE8-3D931F4008F2}" type="pres">
      <dgm:prSet presAssocID="{34A61327-4E4D-443A-94A3-4D33A6D7D0E3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E4B98815-6EE4-43A6-9D35-F25F57806168}" type="pres">
      <dgm:prSet presAssocID="{34A61327-4E4D-443A-94A3-4D33A6D7D0E3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19FBE100-D037-4562-BBF3-EDB9D93251F2}" srcId="{7991A607-7466-4457-87C8-C0CA40315A23}" destId="{C04BF68D-200C-48E0-A6D0-5B874AF4ED49}" srcOrd="1" destOrd="0" parTransId="{EFC33158-5486-4A0C-BBCD-64FC58FD1D84}" sibTransId="{3F5F6D53-DD3F-4822-BF66-A7F523EBC0BC}"/>
    <dgm:cxn modelId="{FDC28727-7F33-4001-87F1-D5F76940E233}" srcId="{929949F9-6708-4738-9713-C14A3F26FEC8}" destId="{8A584B21-BCB2-43BB-B64C-7B360D83A862}" srcOrd="0" destOrd="0" parTransId="{425E6093-9D9F-4D0D-AF39-692D3F01524A}" sibTransId="{E714A1FB-4DC7-477F-B50F-618EF34C0C2D}"/>
    <dgm:cxn modelId="{699FF731-067A-414C-87FE-CB60620F8569}" srcId="{73A37D0F-0A01-427C-806C-3BDE0C554716}" destId="{7991A607-7466-4457-87C8-C0CA40315A23}" srcOrd="0" destOrd="0" parTransId="{A4499F8F-8C98-4F22-9390-38711BCBAAE2}" sibTransId="{C29B2F6D-2BFD-4ACD-96BB-CE9968F61031}"/>
    <dgm:cxn modelId="{F4492545-052A-405C-9511-52BB4D736738}" srcId="{929949F9-6708-4738-9713-C14A3F26FEC8}" destId="{AD675FF1-2F6E-4F0A-97AB-614686FCB223}" srcOrd="1" destOrd="0" parTransId="{CA4C138C-D0CB-4E0D-8843-A750746D19FF}" sibTransId="{15E71A76-FB49-4597-A430-576718A4808E}"/>
    <dgm:cxn modelId="{0E3B2469-9480-4EB9-BE55-3DADE7F10448}" srcId="{73A37D0F-0A01-427C-806C-3BDE0C554716}" destId="{34A61327-4E4D-443A-94A3-4D33A6D7D0E3}" srcOrd="2" destOrd="0" parTransId="{0665347B-7D2F-4FC9-8F56-11EF493E60CA}" sibTransId="{3D975020-5312-4030-8AA0-75C64DC3CF4E}"/>
    <dgm:cxn modelId="{27E4206D-420D-4A44-8E3D-381C32007183}" srcId="{7991A607-7466-4457-87C8-C0CA40315A23}" destId="{70ED07A8-1925-4E2A-A3F7-588056F8DA59}" srcOrd="0" destOrd="0" parTransId="{BA2AA8D9-8A0B-4C44-AC4A-E229D520682F}" sibTransId="{358BC604-4285-4A45-AB42-ABED8F39E3D2}"/>
    <dgm:cxn modelId="{2EC3B24E-F93E-4C1E-A862-EA444B38B296}" type="presOf" srcId="{C04BF68D-200C-48E0-A6D0-5B874AF4ED49}" destId="{61BF64C8-B481-4665-A533-2C338B5FE312}" srcOrd="0" destOrd="1" presId="urn:microsoft.com/office/officeart/2005/8/layout/chevron2"/>
    <dgm:cxn modelId="{B146CC74-50CA-4E20-8E4F-EB9B8C657F2B}" type="presOf" srcId="{0AB0BF57-D43C-4ACD-9D40-B0BEC36EE094}" destId="{E4B98815-6EE4-43A6-9D35-F25F57806168}" srcOrd="0" destOrd="1" presId="urn:microsoft.com/office/officeart/2005/8/layout/chevron2"/>
    <dgm:cxn modelId="{AD670B58-B3EC-4AAA-9548-8E67132A1022}" type="presOf" srcId="{73A37D0F-0A01-427C-806C-3BDE0C554716}" destId="{49FEBA6B-54F1-40C1-9288-0F2AB2649D67}" srcOrd="0" destOrd="0" presId="urn:microsoft.com/office/officeart/2005/8/layout/chevron2"/>
    <dgm:cxn modelId="{30145381-78CD-45F1-A2C5-4FA86B038B2D}" type="presOf" srcId="{7991A607-7466-4457-87C8-C0CA40315A23}" destId="{372C945C-259A-4409-A878-2163FB9FB9E1}" srcOrd="0" destOrd="0" presId="urn:microsoft.com/office/officeart/2005/8/layout/chevron2"/>
    <dgm:cxn modelId="{EFA3B4A4-7F67-4FCE-A9D5-73445C8F3BDA}" type="presOf" srcId="{AD675FF1-2F6E-4F0A-97AB-614686FCB223}" destId="{EE001D36-7EA7-40EA-B3F8-70F5116F2BEF}" srcOrd="0" destOrd="1" presId="urn:microsoft.com/office/officeart/2005/8/layout/chevron2"/>
    <dgm:cxn modelId="{5F7634A8-F0F7-4878-A74D-52317EA83116}" type="presOf" srcId="{8A584B21-BCB2-43BB-B64C-7B360D83A862}" destId="{EE001D36-7EA7-40EA-B3F8-70F5116F2BEF}" srcOrd="0" destOrd="0" presId="urn:microsoft.com/office/officeart/2005/8/layout/chevron2"/>
    <dgm:cxn modelId="{CC5EE9BB-8B97-40EC-A28D-88215B8948DF}" type="presOf" srcId="{34A61327-4E4D-443A-94A3-4D33A6D7D0E3}" destId="{70F5F141-B73D-4673-BBE8-3D931F4008F2}" srcOrd="0" destOrd="0" presId="urn:microsoft.com/office/officeart/2005/8/layout/chevron2"/>
    <dgm:cxn modelId="{161FFABF-BCBE-4DE8-A77B-72EAA0E776D9}" srcId="{34A61327-4E4D-443A-94A3-4D33A6D7D0E3}" destId="{70B3BB73-755C-4FB7-9365-2CA8C05F6DBE}" srcOrd="0" destOrd="0" parTransId="{6A957AE3-DB95-46DC-BEBA-284EA4FD37FD}" sibTransId="{8435039D-A6D3-4E9E-AB8B-A8429F8247C4}"/>
    <dgm:cxn modelId="{602B11CA-F846-4D8B-92B3-0DBBF392E24A}" type="presOf" srcId="{929949F9-6708-4738-9713-C14A3F26FEC8}" destId="{8B8D4138-9F8B-48F9-ADD4-2E3053B5D64B}" srcOrd="0" destOrd="0" presId="urn:microsoft.com/office/officeart/2005/8/layout/chevron2"/>
    <dgm:cxn modelId="{4BA320E8-2DF3-4E7E-B18B-659CEB6FD011}" type="presOf" srcId="{70B3BB73-755C-4FB7-9365-2CA8C05F6DBE}" destId="{E4B98815-6EE4-43A6-9D35-F25F57806168}" srcOrd="0" destOrd="0" presId="urn:microsoft.com/office/officeart/2005/8/layout/chevron2"/>
    <dgm:cxn modelId="{8AA7AEF0-2C43-4D1F-9795-3D7C3DEEEFE8}" srcId="{73A37D0F-0A01-427C-806C-3BDE0C554716}" destId="{929949F9-6708-4738-9713-C14A3F26FEC8}" srcOrd="1" destOrd="0" parTransId="{0F7E1A38-7E70-42A4-AF68-F54EB88D3B4D}" sibTransId="{ADF06A4A-9857-42CF-BDD4-187E89F55B3D}"/>
    <dgm:cxn modelId="{A78A66F7-08BB-42E0-B03F-F4DC4DD532B6}" type="presOf" srcId="{70ED07A8-1925-4E2A-A3F7-588056F8DA59}" destId="{61BF64C8-B481-4665-A533-2C338B5FE312}" srcOrd="0" destOrd="0" presId="urn:microsoft.com/office/officeart/2005/8/layout/chevron2"/>
    <dgm:cxn modelId="{EE8BE3F9-57B6-41DE-A8ED-C8CC9092377F}" srcId="{34A61327-4E4D-443A-94A3-4D33A6D7D0E3}" destId="{0AB0BF57-D43C-4ACD-9D40-B0BEC36EE094}" srcOrd="1" destOrd="0" parTransId="{2123D354-5733-46E0-A418-EEB749B76249}" sibTransId="{460091FD-B2A6-4154-AE43-9D67CC1F466C}"/>
    <dgm:cxn modelId="{09807F57-12DA-4D52-B57C-4BDD525106D8}" type="presParOf" srcId="{49FEBA6B-54F1-40C1-9288-0F2AB2649D67}" destId="{207EC565-6A5E-42E7-ADB2-07069A95658F}" srcOrd="0" destOrd="0" presId="urn:microsoft.com/office/officeart/2005/8/layout/chevron2"/>
    <dgm:cxn modelId="{97491901-C94B-4FFC-99E6-910F39736E23}" type="presParOf" srcId="{207EC565-6A5E-42E7-ADB2-07069A95658F}" destId="{372C945C-259A-4409-A878-2163FB9FB9E1}" srcOrd="0" destOrd="0" presId="urn:microsoft.com/office/officeart/2005/8/layout/chevron2"/>
    <dgm:cxn modelId="{2FBA76C3-8673-4687-BF2D-D692649B23DD}" type="presParOf" srcId="{207EC565-6A5E-42E7-ADB2-07069A95658F}" destId="{61BF64C8-B481-4665-A533-2C338B5FE312}" srcOrd="1" destOrd="0" presId="urn:microsoft.com/office/officeart/2005/8/layout/chevron2"/>
    <dgm:cxn modelId="{FD308ED2-4D5E-4944-873C-3CFAC0F385CF}" type="presParOf" srcId="{49FEBA6B-54F1-40C1-9288-0F2AB2649D67}" destId="{8D0C9BC5-5A25-46DB-B3A1-99F5F9B1E4EB}" srcOrd="1" destOrd="0" presId="urn:microsoft.com/office/officeart/2005/8/layout/chevron2"/>
    <dgm:cxn modelId="{5F56241B-B13A-4B8F-AD65-D694E2218559}" type="presParOf" srcId="{49FEBA6B-54F1-40C1-9288-0F2AB2649D67}" destId="{0C4CA8CF-FA47-4E25-A8FB-B020A38E2677}" srcOrd="2" destOrd="0" presId="urn:microsoft.com/office/officeart/2005/8/layout/chevron2"/>
    <dgm:cxn modelId="{0DEF7DC1-4560-4022-89E1-FA86916C3BA0}" type="presParOf" srcId="{0C4CA8CF-FA47-4E25-A8FB-B020A38E2677}" destId="{8B8D4138-9F8B-48F9-ADD4-2E3053B5D64B}" srcOrd="0" destOrd="0" presId="urn:microsoft.com/office/officeart/2005/8/layout/chevron2"/>
    <dgm:cxn modelId="{5F1A5EED-385D-4EC0-BE1D-E39F01ACEAC8}" type="presParOf" srcId="{0C4CA8CF-FA47-4E25-A8FB-B020A38E2677}" destId="{EE001D36-7EA7-40EA-B3F8-70F5116F2BEF}" srcOrd="1" destOrd="0" presId="urn:microsoft.com/office/officeart/2005/8/layout/chevron2"/>
    <dgm:cxn modelId="{A10AF34B-A236-4F6B-9134-003D713D830C}" type="presParOf" srcId="{49FEBA6B-54F1-40C1-9288-0F2AB2649D67}" destId="{11FB023F-A33F-48E9-B9C6-E54DC70040CD}" srcOrd="3" destOrd="0" presId="urn:microsoft.com/office/officeart/2005/8/layout/chevron2"/>
    <dgm:cxn modelId="{CF46E0F7-A030-49E2-AEB2-A777A729E0CA}" type="presParOf" srcId="{49FEBA6B-54F1-40C1-9288-0F2AB2649D67}" destId="{43DBC3F6-492D-4C2A-A252-4FEAED53631A}" srcOrd="4" destOrd="0" presId="urn:microsoft.com/office/officeart/2005/8/layout/chevron2"/>
    <dgm:cxn modelId="{3A024983-132F-4E2E-95B9-BADB6B3C2FCF}" type="presParOf" srcId="{43DBC3F6-492D-4C2A-A252-4FEAED53631A}" destId="{70F5F141-B73D-4673-BBE8-3D931F4008F2}" srcOrd="0" destOrd="0" presId="urn:microsoft.com/office/officeart/2005/8/layout/chevron2"/>
    <dgm:cxn modelId="{B0522303-EC98-48BF-A1D2-3575D76B1E92}" type="presParOf" srcId="{43DBC3F6-492D-4C2A-A252-4FEAED53631A}" destId="{E4B98815-6EE4-43A6-9D35-F25F5780616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2FEFD-0534-4CDE-BDFC-5DC8A0A6E211}">
      <dsp:nvSpPr>
        <dsp:cNvPr id="0" name=""/>
        <dsp:cNvSpPr/>
      </dsp:nvSpPr>
      <dsp:spPr>
        <a:xfrm rot="16200000">
          <a:off x="-398981" y="400220"/>
          <a:ext cx="4022725" cy="322228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7311" bIns="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DIO 1: </a:t>
          </a:r>
          <a:r>
            <a:rPr lang="es-ES" sz="2600" kern="1200" dirty="0" err="1"/>
            <a:t>Osnove</a:t>
          </a:r>
          <a:r>
            <a:rPr lang="es-ES" sz="2600" kern="1200" dirty="0"/>
            <a:t> </a:t>
          </a:r>
          <a:r>
            <a:rPr lang="es-ES" sz="2600" kern="1200" dirty="0" err="1"/>
            <a:t>kibernetičke</a:t>
          </a:r>
          <a:r>
            <a:rPr lang="es-ES" sz="2600" kern="1200" dirty="0"/>
            <a:t> </a:t>
          </a:r>
          <a:r>
            <a:rPr lang="es-ES" sz="2600" kern="1200" dirty="0" err="1"/>
            <a:t>sigurnosti</a:t>
          </a:r>
          <a:endParaRPr lang="es-E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 err="1"/>
            <a:t>Što</a:t>
          </a:r>
          <a:r>
            <a:rPr lang="es-ES" sz="2000" kern="1200" dirty="0"/>
            <a:t> je </a:t>
          </a:r>
          <a:r>
            <a:rPr lang="es-ES" sz="2000" kern="1200" dirty="0" err="1"/>
            <a:t>kibernetička</a:t>
          </a:r>
          <a:r>
            <a:rPr lang="es-ES" sz="2000" kern="1200" dirty="0"/>
            <a:t> </a:t>
          </a:r>
          <a:r>
            <a:rPr lang="es-ES" sz="2000" kern="1200" dirty="0" err="1"/>
            <a:t>sigurnost</a:t>
          </a:r>
          <a:r>
            <a:rPr lang="es-ES" sz="2000" kern="1200" dirty="0"/>
            <a:t>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 err="1"/>
            <a:t>Glavne</a:t>
          </a:r>
          <a:r>
            <a:rPr lang="es-ES" sz="2000" kern="1200" dirty="0"/>
            <a:t> </a:t>
          </a:r>
          <a:r>
            <a:rPr lang="es-ES" sz="2000" kern="1200" dirty="0" err="1"/>
            <a:t>definicije</a:t>
          </a:r>
          <a:endParaRPr lang="es-ES" sz="2000" kern="1200" dirty="0"/>
        </a:p>
      </dsp:txBody>
      <dsp:txXfrm rot="5400000">
        <a:off x="1240" y="804544"/>
        <a:ext cx="3222284" cy="2413635"/>
      </dsp:txXfrm>
    </dsp:sp>
    <dsp:sp modelId="{6A06E1D3-CB2E-499A-A964-4B9EA4634424}">
      <dsp:nvSpPr>
        <dsp:cNvPr id="0" name=""/>
        <dsp:cNvSpPr/>
      </dsp:nvSpPr>
      <dsp:spPr>
        <a:xfrm rot="16200000">
          <a:off x="3064974" y="400220"/>
          <a:ext cx="4022725" cy="322228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7311" bIns="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DIO 2: </a:t>
          </a:r>
          <a:r>
            <a:rPr lang="es-ES" sz="2600" kern="1200" dirty="0" err="1"/>
            <a:t>Kibernetička</a:t>
          </a:r>
          <a:r>
            <a:rPr lang="es-ES" sz="2600" kern="1200" dirty="0"/>
            <a:t> </a:t>
          </a:r>
          <a:r>
            <a:rPr lang="es-ES" sz="2600" kern="1200" dirty="0" err="1"/>
            <a:t>sigurnost</a:t>
          </a:r>
          <a:r>
            <a:rPr lang="es-ES" sz="2600" kern="1200" dirty="0"/>
            <a:t>...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...</a:t>
          </a:r>
          <a:r>
            <a:rPr lang="es-ES" sz="2000" kern="1200" dirty="0" err="1"/>
            <a:t>na</a:t>
          </a:r>
          <a:r>
            <a:rPr lang="es-ES" sz="2000" kern="1200" dirty="0"/>
            <a:t> </a:t>
          </a:r>
          <a:r>
            <a:rPr lang="es-ES" sz="2000" kern="1200" dirty="0" err="1"/>
            <a:t>radnom</a:t>
          </a:r>
          <a:r>
            <a:rPr lang="es-ES" sz="2000" kern="1200" dirty="0"/>
            <a:t> </a:t>
          </a:r>
          <a:r>
            <a:rPr lang="es-ES" sz="2000" kern="1200" dirty="0" err="1"/>
            <a:t>mjestu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...u </a:t>
          </a:r>
          <a:r>
            <a:rPr lang="es-ES" sz="2000" kern="1200" dirty="0" err="1"/>
            <a:t>radu</a:t>
          </a:r>
          <a:r>
            <a:rPr lang="es-ES" sz="2000" kern="1200" dirty="0"/>
            <a:t> </a:t>
          </a:r>
          <a:r>
            <a:rPr lang="es-ES" sz="2000" kern="1200" dirty="0" err="1"/>
            <a:t>na</a:t>
          </a:r>
          <a:r>
            <a:rPr lang="es-ES" sz="2000" kern="1200" dirty="0"/>
            <a:t> </a:t>
          </a:r>
          <a:r>
            <a:rPr lang="es-ES" sz="2000" kern="1200" dirty="0" err="1"/>
            <a:t>daljinu</a:t>
          </a:r>
          <a:endParaRPr lang="es-ES" sz="2000" kern="1200" dirty="0"/>
        </a:p>
      </dsp:txBody>
      <dsp:txXfrm rot="5400000">
        <a:off x="3465195" y="804544"/>
        <a:ext cx="3222284" cy="2413635"/>
      </dsp:txXfrm>
    </dsp:sp>
    <dsp:sp modelId="{3DEE8081-9DAE-447D-949C-DEF3860D6332}">
      <dsp:nvSpPr>
        <dsp:cNvPr id="0" name=""/>
        <dsp:cNvSpPr/>
      </dsp:nvSpPr>
      <dsp:spPr>
        <a:xfrm rot="16200000">
          <a:off x="6528930" y="400220"/>
          <a:ext cx="4022725" cy="322228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7311" bIns="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DIO 3: </a:t>
          </a:r>
          <a:r>
            <a:rPr lang="es-ES" sz="2600" kern="1200" dirty="0" err="1"/>
            <a:t>Preporuke</a:t>
          </a:r>
          <a:r>
            <a:rPr lang="es-ES" sz="2600" kern="1200" dirty="0"/>
            <a:t> za </a:t>
          </a:r>
          <a:r>
            <a:rPr lang="es-ES" sz="2600" kern="1200" dirty="0" err="1"/>
            <a:t>poduzetnike</a:t>
          </a:r>
          <a:r>
            <a:rPr lang="es-ES" sz="2600" kern="1200" dirty="0"/>
            <a:t> i </a:t>
          </a:r>
          <a:r>
            <a:rPr lang="es-ES" sz="2600" kern="1200" dirty="0" err="1"/>
            <a:t>zaposlenke</a:t>
          </a:r>
          <a:endParaRPr lang="es-E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 err="1"/>
            <a:t>Preporuke</a:t>
          </a:r>
          <a:r>
            <a:rPr lang="es-ES" sz="2000" kern="1200" dirty="0"/>
            <a:t> za </a:t>
          </a:r>
          <a:r>
            <a:rPr lang="es-ES" sz="2000" kern="1200" dirty="0" err="1"/>
            <a:t>poduzetnike</a:t>
          </a:r>
          <a:r>
            <a:rPr lang="es-ES" sz="2000" kern="1200" dirty="0"/>
            <a:t>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 err="1"/>
            <a:t>Preporuke</a:t>
          </a:r>
          <a:r>
            <a:rPr lang="es-ES" sz="2000" kern="1200" dirty="0"/>
            <a:t> za </a:t>
          </a:r>
          <a:r>
            <a:rPr lang="es-ES" sz="2000" kern="1200" dirty="0" err="1"/>
            <a:t>zaposlenike</a:t>
          </a:r>
          <a:endParaRPr lang="es-ES" sz="2000" kern="1200" dirty="0"/>
        </a:p>
      </dsp:txBody>
      <dsp:txXfrm rot="5400000">
        <a:off x="6929151" y="804544"/>
        <a:ext cx="3222284" cy="24136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89C74-CF30-436F-A3EC-E18A50D46545}">
      <dsp:nvSpPr>
        <dsp:cNvPr id="0" name=""/>
        <dsp:cNvSpPr/>
      </dsp:nvSpPr>
      <dsp:spPr>
        <a:xfrm>
          <a:off x="87016" y="378818"/>
          <a:ext cx="656876" cy="656876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51BC622-FDA6-4602-B91A-3B75746EA286}">
      <dsp:nvSpPr>
        <dsp:cNvPr id="0" name=""/>
        <dsp:cNvSpPr/>
      </dsp:nvSpPr>
      <dsp:spPr>
        <a:xfrm>
          <a:off x="224960" y="516762"/>
          <a:ext cx="380988" cy="380988"/>
        </a:xfrm>
        <a:prstGeom prst="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C1A98C-5D99-41FC-BDA9-EF6BC95D809D}">
      <dsp:nvSpPr>
        <dsp:cNvPr id="0" name=""/>
        <dsp:cNvSpPr/>
      </dsp:nvSpPr>
      <dsp:spPr>
        <a:xfrm>
          <a:off x="884651" y="378818"/>
          <a:ext cx="1548351" cy="656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 err="1"/>
            <a:t>Dostupnost</a:t>
          </a:r>
          <a:endParaRPr lang="en-GB" sz="1200" b="1" kern="1200" dirty="0"/>
        </a:p>
      </dsp:txBody>
      <dsp:txXfrm>
        <a:off x="884651" y="378818"/>
        <a:ext cx="1548351" cy="656876"/>
      </dsp:txXfrm>
    </dsp:sp>
    <dsp:sp modelId="{8AA6725B-0854-4309-90D0-5CF54BA75720}">
      <dsp:nvSpPr>
        <dsp:cNvPr id="0" name=""/>
        <dsp:cNvSpPr/>
      </dsp:nvSpPr>
      <dsp:spPr>
        <a:xfrm>
          <a:off x="2702791" y="378818"/>
          <a:ext cx="656876" cy="656876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8E7C46-5E99-4564-AA7A-6053EB2CD1EA}">
      <dsp:nvSpPr>
        <dsp:cNvPr id="0" name=""/>
        <dsp:cNvSpPr/>
      </dsp:nvSpPr>
      <dsp:spPr>
        <a:xfrm>
          <a:off x="2840735" y="516762"/>
          <a:ext cx="380988" cy="380988"/>
        </a:xfrm>
        <a:prstGeom prst="rect">
          <a:avLst/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8DD161-3214-4DF7-9B8C-AD98F13BD018}">
      <dsp:nvSpPr>
        <dsp:cNvPr id="0" name=""/>
        <dsp:cNvSpPr/>
      </dsp:nvSpPr>
      <dsp:spPr>
        <a:xfrm>
          <a:off x="3500427" y="378818"/>
          <a:ext cx="1548351" cy="656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 err="1"/>
            <a:t>Autentičnost</a:t>
          </a:r>
          <a:endParaRPr lang="en-GB" sz="1300" b="1" kern="1200" dirty="0"/>
        </a:p>
      </dsp:txBody>
      <dsp:txXfrm>
        <a:off x="3500427" y="378818"/>
        <a:ext cx="1548351" cy="656876"/>
      </dsp:txXfrm>
    </dsp:sp>
    <dsp:sp modelId="{93216B7C-0787-4A45-8239-F86ECE8AE120}">
      <dsp:nvSpPr>
        <dsp:cNvPr id="0" name=""/>
        <dsp:cNvSpPr/>
      </dsp:nvSpPr>
      <dsp:spPr>
        <a:xfrm>
          <a:off x="87016" y="1738430"/>
          <a:ext cx="656876" cy="656876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318B2CC-22DC-46C7-BDCA-72993725F792}">
      <dsp:nvSpPr>
        <dsp:cNvPr id="0" name=""/>
        <dsp:cNvSpPr/>
      </dsp:nvSpPr>
      <dsp:spPr>
        <a:xfrm>
          <a:off x="224960" y="1876374"/>
          <a:ext cx="380988" cy="380988"/>
        </a:xfrm>
        <a:prstGeom prst="rect">
          <a:avLst/>
        </a:prstGeom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B00810-470D-4C46-9A4A-800F2901B5A0}">
      <dsp:nvSpPr>
        <dsp:cNvPr id="0" name=""/>
        <dsp:cNvSpPr/>
      </dsp:nvSpPr>
      <dsp:spPr>
        <a:xfrm>
          <a:off x="884651" y="1738430"/>
          <a:ext cx="1548351" cy="656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 err="1"/>
            <a:t>Cjelovitost</a:t>
          </a:r>
          <a:endParaRPr lang="en-GB" sz="1300" b="1" kern="1200" dirty="0"/>
        </a:p>
      </dsp:txBody>
      <dsp:txXfrm>
        <a:off x="884651" y="1738430"/>
        <a:ext cx="1548351" cy="656876"/>
      </dsp:txXfrm>
    </dsp:sp>
    <dsp:sp modelId="{49FAB699-E68C-4D6B-9771-0C55A50BFFCF}">
      <dsp:nvSpPr>
        <dsp:cNvPr id="0" name=""/>
        <dsp:cNvSpPr/>
      </dsp:nvSpPr>
      <dsp:spPr>
        <a:xfrm>
          <a:off x="2702791" y="1738430"/>
          <a:ext cx="656876" cy="656876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F89BA3D-77B1-4B0A-8F5D-1770F5EB2418}">
      <dsp:nvSpPr>
        <dsp:cNvPr id="0" name=""/>
        <dsp:cNvSpPr/>
      </dsp:nvSpPr>
      <dsp:spPr>
        <a:xfrm>
          <a:off x="2840735" y="1876374"/>
          <a:ext cx="380988" cy="380988"/>
        </a:xfrm>
        <a:prstGeom prst="rect">
          <a:avLst/>
        </a:prstGeom>
        <a:blipFill>
          <a:blip xmlns:r="http://schemas.openxmlformats.org/officeDocument/2006/relationships"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9E5F7D-33B8-48C7-9C9B-4CFE725997D1}">
      <dsp:nvSpPr>
        <dsp:cNvPr id="0" name=""/>
        <dsp:cNvSpPr/>
      </dsp:nvSpPr>
      <dsp:spPr>
        <a:xfrm>
          <a:off x="3500427" y="1738430"/>
          <a:ext cx="1548351" cy="656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 err="1"/>
            <a:t>Povjerljivost</a:t>
          </a:r>
          <a:endParaRPr lang="en-GB" sz="1300" b="1" kern="1200" dirty="0"/>
        </a:p>
      </dsp:txBody>
      <dsp:txXfrm>
        <a:off x="3500427" y="1738430"/>
        <a:ext cx="1548351" cy="656876"/>
      </dsp:txXfrm>
    </dsp:sp>
    <dsp:sp modelId="{1E6F82B7-1957-41EC-BA6E-B2580851A233}">
      <dsp:nvSpPr>
        <dsp:cNvPr id="0" name=""/>
        <dsp:cNvSpPr/>
      </dsp:nvSpPr>
      <dsp:spPr>
        <a:xfrm>
          <a:off x="87016" y="3098042"/>
          <a:ext cx="656876" cy="656876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F5A536-A67A-4B9C-8149-94CB797C8A57}">
      <dsp:nvSpPr>
        <dsp:cNvPr id="0" name=""/>
        <dsp:cNvSpPr/>
      </dsp:nvSpPr>
      <dsp:spPr>
        <a:xfrm>
          <a:off x="224960" y="3235986"/>
          <a:ext cx="380988" cy="380988"/>
        </a:xfrm>
        <a:prstGeom prst="rect">
          <a:avLst/>
        </a:prstGeom>
        <a:blipFill>
          <a:blip xmlns:r="http://schemas.openxmlformats.org/officeDocument/2006/relationships" r:embed="rId9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849753-718C-43C6-A017-C7A148079BD3}">
      <dsp:nvSpPr>
        <dsp:cNvPr id="0" name=""/>
        <dsp:cNvSpPr/>
      </dsp:nvSpPr>
      <dsp:spPr>
        <a:xfrm>
          <a:off x="884651" y="3098042"/>
          <a:ext cx="1548351" cy="656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 err="1"/>
            <a:t>Sljedivost</a:t>
          </a:r>
          <a:endParaRPr lang="en-GB" sz="1800" b="1" kern="1200" dirty="0"/>
        </a:p>
      </dsp:txBody>
      <dsp:txXfrm>
        <a:off x="884651" y="3098042"/>
        <a:ext cx="1548351" cy="6568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C945C-259A-4409-A878-2163FB9FB9E1}">
      <dsp:nvSpPr>
        <dsp:cNvPr id="0" name=""/>
        <dsp:cNvSpPr/>
      </dsp:nvSpPr>
      <dsp:spPr>
        <a:xfrm rot="5400000">
          <a:off x="-217223" y="221408"/>
          <a:ext cx="1448156" cy="101370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Dio 1</a:t>
          </a:r>
        </a:p>
      </dsp:txBody>
      <dsp:txXfrm rot="-5400000">
        <a:off x="1" y="511040"/>
        <a:ext cx="1013709" cy="434447"/>
      </dsp:txXfrm>
    </dsp:sp>
    <dsp:sp modelId="{61BF64C8-B481-4665-A533-2C338B5FE312}">
      <dsp:nvSpPr>
        <dsp:cNvPr id="0" name=""/>
        <dsp:cNvSpPr/>
      </dsp:nvSpPr>
      <dsp:spPr>
        <a:xfrm rot="5400000">
          <a:off x="5065403" y="-4047508"/>
          <a:ext cx="941301" cy="90446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Kibernetička sigurnost nastala je iz potrebe </a:t>
          </a:r>
          <a:r>
            <a:rPr lang="en-US" sz="1600" kern="1200" dirty="0" err="1"/>
            <a:t>poduzeća</a:t>
          </a:r>
          <a:r>
            <a:rPr lang="hr-HR" sz="1600" kern="1200" dirty="0"/>
            <a:t> da zaštite svoje računalne sustave od zlonamjernih napada.</a:t>
          </a:r>
          <a:endParaRPr lang="es-E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Najčešći </a:t>
          </a:r>
          <a:r>
            <a:rPr lang="hr-HR" sz="1600" kern="1200" dirty="0" err="1"/>
            <a:t>kibersigurnosni</a:t>
          </a:r>
          <a:r>
            <a:rPr lang="hr-HR" sz="1600" kern="1200" dirty="0"/>
            <a:t> incidenti s kojima se suočavaju europska </a:t>
          </a:r>
          <a:r>
            <a:rPr lang="en-US" sz="1600" kern="1200" dirty="0" err="1"/>
            <a:t>mikro</a:t>
          </a:r>
          <a:r>
            <a:rPr lang="en-US" sz="1600" kern="1200" dirty="0"/>
            <a:t>, </a:t>
          </a:r>
          <a:r>
            <a:rPr lang="hr-HR" sz="1600" kern="1200" dirty="0"/>
            <a:t>mala i srednja poduzeća povezani su s </a:t>
          </a:r>
          <a:r>
            <a:rPr lang="en-US" sz="1600" kern="1200" dirty="0" err="1"/>
            <a:t>phishingom</a:t>
          </a:r>
          <a:r>
            <a:rPr lang="hr-HR" sz="1600" kern="1200" dirty="0"/>
            <a:t>.</a:t>
          </a:r>
          <a:endParaRPr lang="es-ES" sz="1600" kern="1200" dirty="0"/>
        </a:p>
      </dsp:txBody>
      <dsp:txXfrm rot="-5400000">
        <a:off x="1013709" y="50137"/>
        <a:ext cx="8998739" cy="849399"/>
      </dsp:txXfrm>
    </dsp:sp>
    <dsp:sp modelId="{8B8D4138-9F8B-48F9-ADD4-2E3053B5D64B}">
      <dsp:nvSpPr>
        <dsp:cNvPr id="0" name=""/>
        <dsp:cNvSpPr/>
      </dsp:nvSpPr>
      <dsp:spPr>
        <a:xfrm rot="5400000">
          <a:off x="-357383" y="1635612"/>
          <a:ext cx="1728476" cy="101370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Dio 2</a:t>
          </a:r>
        </a:p>
      </dsp:txBody>
      <dsp:txXfrm rot="-5400000">
        <a:off x="1" y="1785084"/>
        <a:ext cx="1013709" cy="714767"/>
      </dsp:txXfrm>
    </dsp:sp>
    <dsp:sp modelId="{EE001D36-7EA7-40EA-B3F8-70F5116F2BEF}">
      <dsp:nvSpPr>
        <dsp:cNvPr id="0" name=""/>
        <dsp:cNvSpPr/>
      </dsp:nvSpPr>
      <dsp:spPr>
        <a:xfrm rot="5400000">
          <a:off x="4918010" y="-2633305"/>
          <a:ext cx="1236089" cy="90446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Kibernetička sigurnost odgovornost je svih u poduzeću te je potrebno imati plan kibernetičke sigurnosti kojeg se uredno pridržavaju menadžeri, direktori i zaposlenici.</a:t>
          </a:r>
          <a:endParaRPr lang="es-E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U radu na daljinu kibernetička sigurnost nadopunjuje se korištenjem ICT alata koji omogućuju ispunjavanje pet ciljeva kibernetičke sigurnosti u pristupu informacijama.</a:t>
          </a:r>
          <a:endParaRPr lang="es-ES" sz="1600" kern="1200" dirty="0"/>
        </a:p>
      </dsp:txBody>
      <dsp:txXfrm rot="-5400000">
        <a:off x="1013710" y="1331336"/>
        <a:ext cx="8984349" cy="1115407"/>
      </dsp:txXfrm>
    </dsp:sp>
    <dsp:sp modelId="{70F5F141-B73D-4673-BBE8-3D931F4008F2}">
      <dsp:nvSpPr>
        <dsp:cNvPr id="0" name=""/>
        <dsp:cNvSpPr/>
      </dsp:nvSpPr>
      <dsp:spPr>
        <a:xfrm rot="5400000">
          <a:off x="-217223" y="3042582"/>
          <a:ext cx="1448156" cy="101370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Dio 3</a:t>
          </a:r>
        </a:p>
      </dsp:txBody>
      <dsp:txXfrm rot="-5400000">
        <a:off x="1" y="3332214"/>
        <a:ext cx="1013709" cy="434447"/>
      </dsp:txXfrm>
    </dsp:sp>
    <dsp:sp modelId="{E4B98815-6EE4-43A6-9D35-F25F57806168}">
      <dsp:nvSpPr>
        <dsp:cNvPr id="0" name=""/>
        <dsp:cNvSpPr/>
      </dsp:nvSpPr>
      <dsp:spPr>
        <a:xfrm rot="5400000">
          <a:off x="5065403" y="-1226335"/>
          <a:ext cx="941301" cy="90446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Poslodavac mora osigurati da postoji plan kibernetičke sigurnosti i da zaposlenici imaju potrebne vještine koje omogućuju da ga se pridržavaju.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Zaposlenici</a:t>
          </a:r>
          <a:r>
            <a:rPr lang="hr-HR" sz="1600" kern="1200" dirty="0"/>
            <a:t> bi trebali biti posvećeni sigurnom upravljanju informacijama tijekom svog rada</a:t>
          </a:r>
          <a:r>
            <a:rPr lang="en-GB" sz="1600" kern="1200" dirty="0"/>
            <a:t>.</a:t>
          </a:r>
        </a:p>
      </dsp:txBody>
      <dsp:txXfrm rot="-5400000">
        <a:off x="1013709" y="2871310"/>
        <a:ext cx="8998739" cy="849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30. 1. 2023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04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30. 1. 2023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744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30. 1. 2023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6748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30. 1. 2023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03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30. 1. 2023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27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30. 1. 2023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714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30. 1. 2023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496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30. 1. 2023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850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30. 1. 2023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242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1626B79-3724-4A98-8B34-EC614ED41867}" type="datetimeFigureOut">
              <a:rPr lang="sk-SK" smtClean="0"/>
              <a:t>30. 1. 2023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197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30. 1. 2023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908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1626B79-3724-4A98-8B34-EC614ED41867}" type="datetimeFigureOut">
              <a:rPr lang="sk-SK" smtClean="0"/>
              <a:t>30. 1. 2023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61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opol.europa.eu/wannacry-ransomware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password.kaspersky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2.svg"/><Relationship Id="rId3" Type="http://schemas.openxmlformats.org/officeDocument/2006/relationships/image" Target="../media/image4.png"/><Relationship Id="rId7" Type="http://schemas.openxmlformats.org/officeDocument/2006/relationships/image" Target="../media/image24.svg"/><Relationship Id="rId12" Type="http://schemas.openxmlformats.org/officeDocument/2006/relationships/image" Target="../media/image2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6.svg"/><Relationship Id="rId5" Type="http://schemas.openxmlformats.org/officeDocument/2006/relationships/image" Target="../media/image18.svg"/><Relationship Id="rId10" Type="http://schemas.openxmlformats.org/officeDocument/2006/relationships/image" Target="../media/image25.png"/><Relationship Id="rId4" Type="http://schemas.openxmlformats.org/officeDocument/2006/relationships/image" Target="../media/image17.png"/><Relationship Id="rId9" Type="http://schemas.openxmlformats.org/officeDocument/2006/relationships/image" Target="../media/image20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hyperlink" Target="https://privadovpn.com/" TargetMode="External"/><Relationship Id="rId4" Type="http://schemas.openxmlformats.org/officeDocument/2006/relationships/hyperlink" Target="https://hide.m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hyperlink" Target="https://www.teamviewer.com/" TargetMode="External"/><Relationship Id="rId4" Type="http://schemas.openxmlformats.org/officeDocument/2006/relationships/hyperlink" Target="https://anydesk.com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hyperlink" Target="https://mega.io/" TargetMode="External"/><Relationship Id="rId4" Type="http://schemas.openxmlformats.org/officeDocument/2006/relationships/hyperlink" Target="https://www.dropbox.com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hyperlink" Target="https://trello.com/" TargetMode="External"/><Relationship Id="rId4" Type="http://schemas.openxmlformats.org/officeDocument/2006/relationships/hyperlink" Target="https://slack.com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password.kaspersky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8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hyperlink" Target="http://www.restartproject.eu/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isa.europa.eu/publications/enisa-report-cybersecurity-for-sme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AA0732-8212-434E-AAE7-A9DC0EC61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917576"/>
            <a:ext cx="10058400" cy="2407535"/>
          </a:xfrm>
        </p:spPr>
        <p:txBody>
          <a:bodyPr>
            <a:normAutofit/>
          </a:bodyPr>
          <a:lstStyle/>
          <a:p>
            <a:pPr algn="ctr"/>
            <a:r>
              <a:rPr lang="es-ES" sz="7200" dirty="0" err="1"/>
              <a:t>Kibernetička</a:t>
            </a:r>
            <a:r>
              <a:rPr lang="es-ES" sz="7200" dirty="0"/>
              <a:t> </a:t>
            </a:r>
            <a:r>
              <a:rPr lang="es-ES" sz="7200" dirty="0" err="1"/>
              <a:t>sigurnost</a:t>
            </a:r>
            <a:r>
              <a:rPr lang="hr-HR" sz="7200" dirty="0"/>
              <a:t> </a:t>
            </a:r>
            <a:br>
              <a:rPr lang="hr-HR" sz="7200" dirty="0"/>
            </a:br>
            <a:r>
              <a:rPr lang="hr-HR" sz="7200" dirty="0"/>
              <a:t>u poslovanju</a:t>
            </a:r>
            <a:endParaRPr lang="sk-SK" sz="72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BF345A6-199C-4D56-A1AA-38821652C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5307062"/>
            <a:ext cx="10058400" cy="836609"/>
          </a:xfrm>
        </p:spPr>
        <p:txBody>
          <a:bodyPr>
            <a:normAutofit/>
          </a:bodyPr>
          <a:lstStyle/>
          <a:p>
            <a:pPr algn="ctr"/>
            <a:r>
              <a:rPr lang="sk-SK" sz="1800" b="1" dirty="0">
                <a:latin typeface="+mn-lt"/>
              </a:rPr>
              <a:t>RESTART</a:t>
            </a:r>
            <a:r>
              <a:rPr lang="sk-SK" sz="1800" dirty="0">
                <a:latin typeface="+mn-lt"/>
              </a:rPr>
              <a:t> – </a:t>
            </a:r>
            <a:r>
              <a:rPr lang="en-US" sz="1800" dirty="0" err="1">
                <a:latin typeface="+mn-lt"/>
              </a:rPr>
              <a:t>Osposobljavanje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poduzetnika</a:t>
            </a:r>
            <a:r>
              <a:rPr lang="en-US" sz="1800" dirty="0">
                <a:latin typeface="+mn-lt"/>
              </a:rPr>
              <a:t> u </a:t>
            </a:r>
            <a:r>
              <a:rPr lang="en-US" sz="1800" dirty="0" err="1">
                <a:latin typeface="+mn-lt"/>
              </a:rPr>
              <a:t>svrhu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otpornosti</a:t>
            </a:r>
            <a:r>
              <a:rPr lang="en-US" sz="1800" dirty="0">
                <a:latin typeface="+mn-lt"/>
              </a:rPr>
              <a:t> i </a:t>
            </a:r>
            <a:r>
              <a:rPr lang="en-US" sz="1800" dirty="0" err="1">
                <a:latin typeface="+mn-lt"/>
              </a:rPr>
              <a:t>razvoja</a:t>
            </a:r>
            <a:endParaRPr lang="sk-SK" sz="1800" dirty="0">
              <a:latin typeface="+mn-lt"/>
            </a:endParaRPr>
          </a:p>
          <a:p>
            <a:pPr algn="ctr"/>
            <a:r>
              <a:rPr lang="sk-SK" sz="1800" dirty="0">
                <a:latin typeface="+mn-lt"/>
              </a:rPr>
              <a:t>ERASMUS + 2021-1-SK01-KA220-VET-000034882</a:t>
            </a:r>
          </a:p>
        </p:txBody>
      </p:sp>
      <p:pic>
        <p:nvPicPr>
          <p:cNvPr id="1026" name="Picture 2" descr="Restart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888" y="290856"/>
            <a:ext cx="4226502" cy="77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E33EF2F1-C015-5730-2F7E-444A13EF48CE}"/>
              </a:ext>
            </a:extLst>
          </p:cNvPr>
          <p:cNvSpPr txBox="1">
            <a:spLocks/>
          </p:cNvSpPr>
          <p:nvPr/>
        </p:nvSpPr>
        <p:spPr>
          <a:xfrm>
            <a:off x="1097280" y="4410702"/>
            <a:ext cx="10058400" cy="836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1800" b="1" dirty="0">
                <a:latin typeface="+mn-lt"/>
              </a:rPr>
              <a:t>IZRADILA PARTNERSKA ORGANIZACIJA</a:t>
            </a:r>
            <a:r>
              <a:rPr lang="es-ES" sz="1800" b="1" dirty="0">
                <a:latin typeface="+mn-lt"/>
              </a:rPr>
              <a:t>: Internet Web Solutions</a:t>
            </a:r>
            <a:endParaRPr lang="sk-SK" sz="1800" dirty="0">
              <a:latin typeface="+mn-lt"/>
            </a:endParaRPr>
          </a:p>
        </p:txBody>
      </p:sp>
      <p:pic>
        <p:nvPicPr>
          <p:cNvPr id="10" name="Imagen 9" descr="Texto&#10;&#10;Descripción generada automáticamente">
            <a:extLst>
              <a:ext uri="{FF2B5EF4-FFF2-40B4-BE49-F238E27FC236}">
                <a16:creationId xmlns:a16="http://schemas.microsoft.com/office/drawing/2014/main" id="{8B244EA7-7A36-79BE-DCB8-DC895047CD4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1120" y="388306"/>
            <a:ext cx="2779280" cy="58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79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C389B1-D4D9-70CE-E00E-273D906A8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96963" y="1785199"/>
            <a:ext cx="4937760" cy="736282"/>
          </a:xfrm>
        </p:spPr>
        <p:txBody>
          <a:bodyPr/>
          <a:lstStyle/>
          <a:p>
            <a:r>
              <a:rPr lang="es-ES" dirty="0"/>
              <a:t>Malware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D3B5C7-9159-1B84-A536-62951977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96963" y="2305625"/>
            <a:ext cx="4937760" cy="3958545"/>
          </a:xfrm>
        </p:spPr>
        <p:txBody>
          <a:bodyPr>
            <a:normAutofit/>
          </a:bodyPr>
          <a:lstStyle/>
          <a:p>
            <a:pPr algn="just"/>
            <a:r>
              <a:rPr lang="hr-HR"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hr-HR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alware je zlonamjerni softver koji može imati različite oblike (kod, skripta itd.) i može izvoditi radnje kao što su šifriranje ili brisanje osjetljivih podataka, mijenjanje osnovnih funkcija uređaja, špijuniranje aktivnosti korisnika itd. </a:t>
            </a:r>
          </a:p>
          <a:p>
            <a:pPr algn="just"/>
            <a:r>
              <a:rPr lang="hr-HR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Anti-malware je softver čija je funkcija otkriti, zaštititi i ukloniti ovu vrstu zlonamjernog softvera. </a:t>
            </a:r>
          </a:p>
          <a:p>
            <a:pPr algn="just"/>
            <a:r>
              <a:rPr lang="hr-HR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Postoje brojne vrste zlonamjernog softvera koje ćemo istražiti na sljedećim slajdovima.</a:t>
            </a:r>
            <a:endParaRPr lang="hr-HR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DF1D7632-DAE1-D511-FF16-17D07C46A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en-GB" sz="4000" b="1" dirty="0" err="1"/>
              <a:t>Osnove</a:t>
            </a:r>
            <a:r>
              <a:rPr lang="en-GB" sz="4000" b="1" dirty="0"/>
              <a:t> </a:t>
            </a:r>
            <a:r>
              <a:rPr lang="en-GB" sz="4000" b="1" dirty="0" err="1"/>
              <a:t>kibernetičke</a:t>
            </a:r>
            <a:r>
              <a:rPr lang="en-GB" sz="4000" b="1" dirty="0"/>
              <a:t> </a:t>
            </a:r>
            <a:r>
              <a:rPr lang="en-GB" sz="4000" b="1" dirty="0" err="1"/>
              <a:t>sigurnosti</a:t>
            </a:r>
            <a:br>
              <a:rPr lang="en-GB" dirty="0"/>
            </a:br>
            <a:r>
              <a:rPr lang="en-GB" sz="2800" dirty="0" err="1"/>
              <a:t>Glavne</a:t>
            </a:r>
            <a:r>
              <a:rPr lang="en-GB" sz="2800" dirty="0"/>
              <a:t> </a:t>
            </a:r>
            <a:r>
              <a:rPr lang="en-GB" sz="2800" dirty="0" err="1"/>
              <a:t>definicije</a:t>
            </a:r>
            <a:r>
              <a:rPr lang="en-GB" sz="2800" dirty="0"/>
              <a:t> – </a:t>
            </a:r>
            <a:r>
              <a:rPr lang="en-GB" sz="2800" dirty="0" err="1"/>
              <a:t>vrste</a:t>
            </a:r>
            <a:r>
              <a:rPr lang="en-GB" sz="2800" dirty="0"/>
              <a:t> </a:t>
            </a:r>
            <a:r>
              <a:rPr lang="en-GB" sz="2800" dirty="0" err="1"/>
              <a:t>malwarea</a:t>
            </a:r>
            <a:endParaRPr lang="en-GB" dirty="0"/>
          </a:p>
        </p:txBody>
      </p:sp>
      <p:pic>
        <p:nvPicPr>
          <p:cNvPr id="8" name="Picture 2" descr="Restart">
            <a:extLst>
              <a:ext uri="{FF2B5EF4-FFF2-40B4-BE49-F238E27FC236}">
                <a16:creationId xmlns:a16="http://schemas.microsoft.com/office/drawing/2014/main" id="{52C8F9FA-7D63-04B7-C349-6894E749C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61717B8-A900-AC0B-722C-67076CC0F0A6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96DB37B0-3ABF-EFB0-1F67-DA3EEEE873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4237" y="1868890"/>
            <a:ext cx="6096000" cy="4057650"/>
          </a:xfrm>
          <a:prstGeom prst="rect">
            <a:avLst/>
          </a:prstGeom>
        </p:spPr>
      </p:pic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1C403F6B-8813-1981-B02F-8992738DC24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139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0E7445C-2394-B6AE-A5B5-749CD4F54FB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1467" y="3782937"/>
            <a:ext cx="3094457" cy="2320843"/>
          </a:xfrm>
          <a:prstGeom prst="rect">
            <a:avLst/>
          </a:prstGeom>
        </p:spPr>
      </p:pic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9CF137-441B-2994-B17D-2D0F3CC39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8147" y="1886817"/>
            <a:ext cx="4937760" cy="736282"/>
          </a:xfrm>
        </p:spPr>
        <p:txBody>
          <a:bodyPr/>
          <a:lstStyle/>
          <a:p>
            <a:r>
              <a:rPr lang="es-ES"/>
              <a:t>Trojan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83E878-EDA9-0F93-835C-F2DC5BE5C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8147" y="2437790"/>
            <a:ext cx="4937760" cy="2093137"/>
          </a:xfrm>
        </p:spPr>
        <p:txBody>
          <a:bodyPr>
            <a:normAutofit/>
          </a:bodyPr>
          <a:lstStyle/>
          <a:p>
            <a:pPr algn="just"/>
            <a:r>
              <a:rPr lang="en-GB" dirty="0"/>
              <a:t>Ova </a:t>
            </a:r>
            <a:r>
              <a:rPr lang="en-GB" dirty="0" err="1"/>
              <a:t>vrsta</a:t>
            </a:r>
            <a:r>
              <a:rPr lang="en-GB" dirty="0"/>
              <a:t> </a:t>
            </a:r>
            <a:r>
              <a:rPr lang="en-GB" dirty="0" err="1"/>
              <a:t>zlonamjernog</a:t>
            </a:r>
            <a:r>
              <a:rPr lang="en-GB" dirty="0"/>
              <a:t> </a:t>
            </a:r>
            <a:r>
              <a:rPr lang="en-GB" dirty="0" err="1"/>
              <a:t>softvera</a:t>
            </a:r>
            <a:r>
              <a:rPr lang="en-GB" dirty="0"/>
              <a:t> </a:t>
            </a:r>
            <a:r>
              <a:rPr lang="en-GB" dirty="0" err="1"/>
              <a:t>ulazi</a:t>
            </a:r>
            <a:r>
              <a:rPr lang="en-GB" dirty="0"/>
              <a:t> u </a:t>
            </a:r>
            <a:r>
              <a:rPr lang="en-GB" dirty="0" err="1"/>
              <a:t>sustav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bezopasna</a:t>
            </a:r>
            <a:r>
              <a:rPr lang="en-GB" dirty="0"/>
              <a:t> </a:t>
            </a:r>
            <a:r>
              <a:rPr lang="en-GB" dirty="0" err="1"/>
              <a:t>datoteka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softver</a:t>
            </a:r>
            <a:r>
              <a:rPr lang="en-GB" dirty="0"/>
              <a:t> i </a:t>
            </a:r>
            <a:r>
              <a:rPr lang="en-GB" dirty="0" err="1"/>
              <a:t>izvodi</a:t>
            </a:r>
            <a:r>
              <a:rPr lang="en-GB" dirty="0"/>
              <a:t> </a:t>
            </a:r>
            <a:r>
              <a:rPr lang="en-GB" dirty="0" err="1"/>
              <a:t>neželjene</a:t>
            </a:r>
            <a:r>
              <a:rPr lang="en-GB" dirty="0"/>
              <a:t> </a:t>
            </a:r>
            <a:r>
              <a:rPr lang="en-GB" dirty="0" err="1"/>
              <a:t>radnje</a:t>
            </a:r>
            <a:r>
              <a:rPr lang="en-GB" dirty="0"/>
              <a:t> u </a:t>
            </a:r>
            <a:r>
              <a:rPr lang="en-GB" dirty="0" err="1"/>
              <a:t>pozadini</a:t>
            </a:r>
            <a:r>
              <a:rPr lang="en-GB" dirty="0"/>
              <a:t>, </a:t>
            </a:r>
            <a:r>
              <a:rPr lang="en-GB" dirty="0" err="1"/>
              <a:t>poput</a:t>
            </a:r>
            <a:r>
              <a:rPr lang="en-GB" dirty="0"/>
              <a:t> </a:t>
            </a:r>
            <a:r>
              <a:rPr lang="en-GB" dirty="0" err="1"/>
              <a:t>brisanja</a:t>
            </a:r>
            <a:r>
              <a:rPr lang="en-GB" dirty="0"/>
              <a:t> </a:t>
            </a:r>
            <a:r>
              <a:rPr lang="en-GB" dirty="0" err="1"/>
              <a:t>datoteka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preuzimanja</a:t>
            </a:r>
            <a:r>
              <a:rPr lang="en-GB" dirty="0"/>
              <a:t> </a:t>
            </a:r>
            <a:r>
              <a:rPr lang="en-GB" dirty="0" err="1"/>
              <a:t>drugog</a:t>
            </a:r>
            <a:r>
              <a:rPr lang="en-GB" dirty="0"/>
              <a:t> </a:t>
            </a:r>
            <a:r>
              <a:rPr lang="en-GB" dirty="0" err="1"/>
              <a:t>zlonamjernog</a:t>
            </a:r>
            <a:r>
              <a:rPr lang="en-GB" dirty="0"/>
              <a:t> </a:t>
            </a:r>
            <a:r>
              <a:rPr lang="en-GB" dirty="0" err="1"/>
              <a:t>softvera</a:t>
            </a:r>
            <a:r>
              <a:rPr lang="en-GB" dirty="0"/>
              <a:t>.</a:t>
            </a:r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C389B1-D4D9-70CE-E00E-273D906A8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96963" y="1888347"/>
            <a:ext cx="4937760" cy="736282"/>
          </a:xfrm>
        </p:spPr>
        <p:txBody>
          <a:bodyPr/>
          <a:lstStyle/>
          <a:p>
            <a:r>
              <a:rPr lang="es-ES" dirty="0" err="1"/>
              <a:t>Računalni</a:t>
            </a:r>
            <a:r>
              <a:rPr lang="es-ES" dirty="0"/>
              <a:t> virus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D3B5C7-9159-1B84-A536-62951977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96963" y="2437791"/>
            <a:ext cx="4937760" cy="1418948"/>
          </a:xfrm>
        </p:spPr>
        <p:txBody>
          <a:bodyPr>
            <a:normAutofit/>
          </a:bodyPr>
          <a:lstStyle/>
          <a:p>
            <a:pPr algn="just"/>
            <a:r>
              <a:rPr lang="en-GB" dirty="0"/>
              <a:t>Ova </a:t>
            </a:r>
            <a:r>
              <a:rPr lang="en-GB" dirty="0" err="1"/>
              <a:t>vrsta</a:t>
            </a:r>
            <a:r>
              <a:rPr lang="en-GB" dirty="0"/>
              <a:t> </a:t>
            </a:r>
            <a:r>
              <a:rPr lang="en-GB" dirty="0" err="1"/>
              <a:t>zlonamjernog</a:t>
            </a:r>
            <a:r>
              <a:rPr lang="en-GB" dirty="0"/>
              <a:t> </a:t>
            </a:r>
            <a:r>
              <a:rPr lang="en-GB" dirty="0" err="1"/>
              <a:t>softvera</a:t>
            </a:r>
            <a:r>
              <a:rPr lang="en-GB" dirty="0"/>
              <a:t> ima za </a:t>
            </a:r>
            <a:r>
              <a:rPr lang="en-GB" dirty="0" err="1"/>
              <a:t>cilj</a:t>
            </a:r>
            <a:r>
              <a:rPr lang="en-GB" dirty="0"/>
              <a:t> </a:t>
            </a:r>
            <a:r>
              <a:rPr lang="en-GB" dirty="0" err="1"/>
              <a:t>promijeniti</a:t>
            </a:r>
            <a:r>
              <a:rPr lang="en-GB" dirty="0"/>
              <a:t> </a:t>
            </a:r>
            <a:r>
              <a:rPr lang="en-GB" dirty="0" err="1"/>
              <a:t>funkcioniranje</a:t>
            </a:r>
            <a:r>
              <a:rPr lang="en-GB" dirty="0"/>
              <a:t> </a:t>
            </a:r>
            <a:r>
              <a:rPr lang="en-GB" dirty="0" err="1"/>
              <a:t>uređaja</a:t>
            </a:r>
            <a:r>
              <a:rPr lang="en-GB" dirty="0"/>
              <a:t> i </a:t>
            </a:r>
            <a:r>
              <a:rPr lang="en-GB" dirty="0" err="1"/>
              <a:t>zahtijeva</a:t>
            </a:r>
            <a:r>
              <a:rPr lang="en-GB" dirty="0"/>
              <a:t> </a:t>
            </a:r>
            <a:r>
              <a:rPr lang="en-GB" dirty="0" err="1"/>
              <a:t>interakciju</a:t>
            </a:r>
            <a:r>
              <a:rPr lang="en-GB" dirty="0"/>
              <a:t> </a:t>
            </a:r>
            <a:r>
              <a:rPr lang="en-GB" dirty="0" err="1"/>
              <a:t>korisnika</a:t>
            </a:r>
            <a:r>
              <a:rPr lang="en-GB" dirty="0"/>
              <a:t> za </a:t>
            </a:r>
            <a:r>
              <a:rPr lang="en-GB" dirty="0" err="1"/>
              <a:t>širenje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druge</a:t>
            </a:r>
            <a:r>
              <a:rPr lang="en-GB" dirty="0"/>
              <a:t> </a:t>
            </a:r>
            <a:r>
              <a:rPr lang="en-GB" dirty="0" err="1"/>
              <a:t>datoteke</a:t>
            </a:r>
            <a:r>
              <a:rPr lang="en-GB" dirty="0"/>
              <a:t> i </a:t>
            </a:r>
            <a:r>
              <a:rPr lang="en-GB" dirty="0" err="1"/>
              <a:t>sustave</a:t>
            </a:r>
            <a:r>
              <a:rPr lang="en-GB" dirty="0"/>
              <a:t>.</a:t>
            </a:r>
            <a:endParaRPr lang="es-ES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DF1D7632-DAE1-D511-FF16-17D07C46A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en-GB" sz="4000" b="1" dirty="0" err="1"/>
              <a:t>Osnove</a:t>
            </a:r>
            <a:r>
              <a:rPr lang="en-GB" sz="4000" b="1" dirty="0"/>
              <a:t> </a:t>
            </a:r>
            <a:r>
              <a:rPr lang="en-GB" sz="4000" b="1" dirty="0" err="1"/>
              <a:t>kibernetičke</a:t>
            </a:r>
            <a:r>
              <a:rPr lang="en-GB" sz="4000" b="1" dirty="0"/>
              <a:t> </a:t>
            </a:r>
            <a:r>
              <a:rPr lang="en-GB" sz="4000" b="1" dirty="0" err="1"/>
              <a:t>sigurnosti</a:t>
            </a:r>
            <a:br>
              <a:rPr lang="en-GB" dirty="0"/>
            </a:br>
            <a:r>
              <a:rPr lang="en-GB" sz="2800" dirty="0" err="1"/>
              <a:t>Glavne</a:t>
            </a:r>
            <a:r>
              <a:rPr lang="en-GB" sz="2800" dirty="0"/>
              <a:t> </a:t>
            </a:r>
            <a:r>
              <a:rPr lang="en-GB" sz="2800" dirty="0" err="1"/>
              <a:t>definicije</a:t>
            </a:r>
            <a:r>
              <a:rPr lang="en-GB" sz="2800" dirty="0"/>
              <a:t> – </a:t>
            </a:r>
            <a:r>
              <a:rPr lang="en-GB" sz="2800" dirty="0" err="1"/>
              <a:t>vrste</a:t>
            </a:r>
            <a:r>
              <a:rPr lang="en-GB" sz="2800" dirty="0"/>
              <a:t> </a:t>
            </a:r>
            <a:r>
              <a:rPr lang="en-GB" sz="2800" dirty="0" err="1"/>
              <a:t>malwarea</a:t>
            </a:r>
            <a:endParaRPr lang="en-GB" dirty="0"/>
          </a:p>
        </p:txBody>
      </p:sp>
      <p:pic>
        <p:nvPicPr>
          <p:cNvPr id="8" name="Picture 2" descr="Restart">
            <a:extLst>
              <a:ext uri="{FF2B5EF4-FFF2-40B4-BE49-F238E27FC236}">
                <a16:creationId xmlns:a16="http://schemas.microsoft.com/office/drawing/2014/main" id="{52C8F9FA-7D63-04B7-C349-6894E749C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61717B8-A900-AC0B-722C-67076CC0F0A6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7" name="Marcador de texto 4">
            <a:extLst>
              <a:ext uri="{FF2B5EF4-FFF2-40B4-BE49-F238E27FC236}">
                <a16:creationId xmlns:a16="http://schemas.microsoft.com/office/drawing/2014/main" id="{4D70C93B-EC93-C98A-5875-E1373170F46C}"/>
              </a:ext>
            </a:extLst>
          </p:cNvPr>
          <p:cNvSpPr txBox="1">
            <a:spLocks/>
          </p:cNvSpPr>
          <p:nvPr/>
        </p:nvSpPr>
        <p:spPr>
          <a:xfrm>
            <a:off x="1096963" y="3540039"/>
            <a:ext cx="4937760" cy="736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RAČUNALNI CRV</a:t>
            </a:r>
          </a:p>
        </p:txBody>
      </p:sp>
      <p:sp>
        <p:nvSpPr>
          <p:cNvPr id="18" name="Marcador de contenido 5">
            <a:extLst>
              <a:ext uri="{FF2B5EF4-FFF2-40B4-BE49-F238E27FC236}">
                <a16:creationId xmlns:a16="http://schemas.microsoft.com/office/drawing/2014/main" id="{331AF26C-6058-6FC1-79C9-D33E18EDB3DD}"/>
              </a:ext>
            </a:extLst>
          </p:cNvPr>
          <p:cNvSpPr txBox="1">
            <a:spLocks/>
          </p:cNvSpPr>
          <p:nvPr/>
        </p:nvSpPr>
        <p:spPr>
          <a:xfrm>
            <a:off x="1096963" y="4146391"/>
            <a:ext cx="4937760" cy="198784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dirty="0" err="1"/>
              <a:t>Može</a:t>
            </a:r>
            <a:r>
              <a:rPr lang="en-GB" dirty="0"/>
              <a:t> se </a:t>
            </a:r>
            <a:r>
              <a:rPr lang="en-GB" dirty="0" err="1"/>
              <a:t>replicirati</a:t>
            </a:r>
            <a:r>
              <a:rPr lang="en-GB" dirty="0"/>
              <a:t> i </a:t>
            </a:r>
            <a:r>
              <a:rPr lang="en-GB" dirty="0" err="1"/>
              <a:t>premještati</a:t>
            </a:r>
            <a:r>
              <a:rPr lang="en-GB" dirty="0"/>
              <a:t> s </a:t>
            </a:r>
            <a:r>
              <a:rPr lang="en-GB" dirty="0" err="1"/>
              <a:t>jednog</a:t>
            </a:r>
            <a:r>
              <a:rPr lang="en-GB" dirty="0"/>
              <a:t> </a:t>
            </a:r>
            <a:r>
              <a:rPr lang="en-GB" dirty="0" err="1"/>
              <a:t>zaraženog</a:t>
            </a:r>
            <a:r>
              <a:rPr lang="en-GB" dirty="0"/>
              <a:t> </a:t>
            </a:r>
            <a:r>
              <a:rPr lang="en-GB" dirty="0" err="1"/>
              <a:t>uređaja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drugi</a:t>
            </a:r>
            <a:r>
              <a:rPr lang="en-GB" dirty="0"/>
              <a:t> </a:t>
            </a:r>
            <a:r>
              <a:rPr lang="en-GB" dirty="0" err="1"/>
              <a:t>diljem</a:t>
            </a:r>
            <a:r>
              <a:rPr lang="en-GB" dirty="0"/>
              <a:t> </a:t>
            </a:r>
            <a:r>
              <a:rPr lang="en-GB" dirty="0" err="1"/>
              <a:t>mreže</a:t>
            </a:r>
            <a:r>
              <a:rPr lang="en-GB" dirty="0"/>
              <a:t>. </a:t>
            </a:r>
            <a:r>
              <a:rPr lang="en-GB" dirty="0" err="1"/>
              <a:t>Često</a:t>
            </a:r>
            <a:r>
              <a:rPr lang="en-GB" dirty="0"/>
              <a:t> </a:t>
            </a:r>
            <a:r>
              <a:rPr lang="en-GB" dirty="0" err="1"/>
              <a:t>dolazi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zaraženih</a:t>
            </a:r>
            <a:r>
              <a:rPr lang="en-GB" dirty="0"/>
              <a:t> USB </a:t>
            </a:r>
            <a:r>
              <a:rPr lang="en-GB" dirty="0" err="1"/>
              <a:t>uređaja</a:t>
            </a:r>
            <a:r>
              <a:rPr lang="en-GB" dirty="0"/>
              <a:t>, </a:t>
            </a:r>
            <a:r>
              <a:rPr lang="en-GB" dirty="0" err="1"/>
              <a:t>privitaka</a:t>
            </a:r>
            <a:r>
              <a:rPr lang="en-GB" dirty="0"/>
              <a:t> e-</a:t>
            </a:r>
            <a:r>
              <a:rPr lang="en-GB" dirty="0" err="1"/>
              <a:t>pošte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čak</a:t>
            </a:r>
            <a:r>
              <a:rPr lang="en-GB" dirty="0"/>
              <a:t> web </a:t>
            </a:r>
            <a:r>
              <a:rPr lang="en-GB" dirty="0" err="1"/>
              <a:t>stranica</a:t>
            </a:r>
            <a:r>
              <a:rPr lang="en-GB" dirty="0"/>
              <a:t>.</a:t>
            </a:r>
            <a:endParaRPr lang="es-ES" dirty="0"/>
          </a:p>
        </p:txBody>
      </p:sp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F3A03A2F-71F0-B1A7-8B75-0B19A5BE135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398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9CF137-441B-2994-B17D-2D0F3CC39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8147" y="1776435"/>
            <a:ext cx="4937760" cy="736282"/>
          </a:xfrm>
        </p:spPr>
        <p:txBody>
          <a:bodyPr/>
          <a:lstStyle/>
          <a:p>
            <a:r>
              <a:rPr lang="es-ES"/>
              <a:t>Spyware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83E878-EDA9-0F93-835C-F2DC5BE5C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8147" y="2346281"/>
            <a:ext cx="4937760" cy="1797111"/>
          </a:xfrm>
        </p:spPr>
        <p:txBody>
          <a:bodyPr>
            <a:normAutofit/>
          </a:bodyPr>
          <a:lstStyle/>
          <a:p>
            <a:pPr algn="just"/>
            <a:r>
              <a:rPr lang="en-GB" dirty="0"/>
              <a:t>Kao </a:t>
            </a:r>
            <a:r>
              <a:rPr lang="en-GB" dirty="0" err="1"/>
              <a:t>što</a:t>
            </a:r>
            <a:r>
              <a:rPr lang="en-GB" dirty="0"/>
              <a:t> </a:t>
            </a:r>
            <a:r>
              <a:rPr lang="en-GB" dirty="0" err="1"/>
              <a:t>naziv</a:t>
            </a:r>
            <a:r>
              <a:rPr lang="en-GB" dirty="0"/>
              <a:t> </a:t>
            </a:r>
            <a:r>
              <a:rPr lang="en-GB" dirty="0" err="1"/>
              <a:t>sugerira</a:t>
            </a:r>
            <a:r>
              <a:rPr lang="en-GB" dirty="0"/>
              <a:t>, ova </a:t>
            </a:r>
            <a:r>
              <a:rPr lang="en-GB" dirty="0" err="1"/>
              <a:t>vrsta</a:t>
            </a:r>
            <a:r>
              <a:rPr lang="en-GB" dirty="0"/>
              <a:t> </a:t>
            </a:r>
            <a:r>
              <a:rPr lang="en-GB" dirty="0" err="1"/>
              <a:t>zlonamjernog</a:t>
            </a:r>
            <a:r>
              <a:rPr lang="en-GB" dirty="0"/>
              <a:t> </a:t>
            </a:r>
            <a:r>
              <a:rPr lang="en-GB" dirty="0" err="1"/>
              <a:t>softvera</a:t>
            </a:r>
            <a:r>
              <a:rPr lang="en-GB" dirty="0"/>
              <a:t> </a:t>
            </a:r>
            <a:r>
              <a:rPr lang="en-GB" dirty="0" err="1"/>
              <a:t>špijunira</a:t>
            </a:r>
            <a:r>
              <a:rPr lang="en-GB" dirty="0"/>
              <a:t> </a:t>
            </a:r>
            <a:r>
              <a:rPr lang="en-GB" dirty="0" err="1"/>
              <a:t>zaraženi</a:t>
            </a:r>
            <a:r>
              <a:rPr lang="en-GB" dirty="0"/>
              <a:t> </a:t>
            </a:r>
            <a:r>
              <a:rPr lang="en-GB" dirty="0" err="1"/>
              <a:t>uređaj</a:t>
            </a:r>
            <a:r>
              <a:rPr lang="en-GB" dirty="0"/>
              <a:t>, </a:t>
            </a:r>
            <a:r>
              <a:rPr lang="en-GB" dirty="0" err="1"/>
              <a:t>prikupljajući</a:t>
            </a:r>
            <a:r>
              <a:rPr lang="en-GB" dirty="0"/>
              <a:t> </a:t>
            </a:r>
            <a:r>
              <a:rPr lang="en-GB" dirty="0" err="1"/>
              <a:t>podatke</a:t>
            </a:r>
            <a:r>
              <a:rPr lang="en-GB" dirty="0"/>
              <a:t> o </a:t>
            </a:r>
            <a:r>
              <a:rPr lang="en-GB" dirty="0" err="1"/>
              <a:t>aktivnosti</a:t>
            </a:r>
            <a:r>
              <a:rPr lang="en-GB" dirty="0"/>
              <a:t> </a:t>
            </a:r>
            <a:r>
              <a:rPr lang="en-GB" dirty="0" err="1"/>
              <a:t>korisnika</a:t>
            </a:r>
            <a:r>
              <a:rPr lang="en-GB" dirty="0"/>
              <a:t>. </a:t>
            </a:r>
            <a:r>
              <a:rPr lang="en-GB" dirty="0" err="1"/>
              <a:t>Obično</a:t>
            </a:r>
            <a:r>
              <a:rPr lang="en-GB" dirty="0"/>
              <a:t> </a:t>
            </a:r>
            <a:r>
              <a:rPr lang="en-GB" dirty="0" err="1"/>
              <a:t>dolazi</a:t>
            </a:r>
            <a:r>
              <a:rPr lang="en-GB" dirty="0"/>
              <a:t> iz </a:t>
            </a:r>
            <a:r>
              <a:rPr lang="en-GB" dirty="0" err="1"/>
              <a:t>neželjene</a:t>
            </a:r>
            <a:r>
              <a:rPr lang="en-GB" dirty="0"/>
              <a:t> e-</a:t>
            </a:r>
            <a:r>
              <a:rPr lang="en-GB" dirty="0" err="1"/>
              <a:t>pošte</a:t>
            </a:r>
            <a:r>
              <a:rPr lang="en-GB" dirty="0"/>
              <a:t> (</a:t>
            </a:r>
            <a:r>
              <a:rPr lang="en-GB" dirty="0" err="1"/>
              <a:t>spama</a:t>
            </a:r>
            <a:r>
              <a:rPr lang="en-GB" dirty="0"/>
              <a:t>)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preuzimanja</a:t>
            </a:r>
            <a:r>
              <a:rPr lang="en-GB" dirty="0"/>
              <a:t> </a:t>
            </a:r>
            <a:r>
              <a:rPr lang="en-GB" dirty="0" err="1"/>
              <a:t>lažnih</a:t>
            </a:r>
            <a:r>
              <a:rPr lang="en-GB" dirty="0"/>
              <a:t> </a:t>
            </a:r>
            <a:r>
              <a:rPr lang="en-GB" dirty="0" err="1"/>
              <a:t>datoteka</a:t>
            </a:r>
            <a:r>
              <a:rPr lang="en-GB" dirty="0"/>
              <a:t>.</a:t>
            </a:r>
            <a:endParaRPr lang="es-ES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DF1D7632-DAE1-D511-FF16-17D07C46A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en-GB" sz="4000" b="1" dirty="0" err="1"/>
              <a:t>Osnove</a:t>
            </a:r>
            <a:r>
              <a:rPr lang="en-GB" sz="4000" b="1" dirty="0"/>
              <a:t> </a:t>
            </a:r>
            <a:r>
              <a:rPr lang="en-GB" sz="4000" b="1" dirty="0" err="1"/>
              <a:t>kibernetičke</a:t>
            </a:r>
            <a:r>
              <a:rPr lang="en-GB" sz="4000" b="1" dirty="0"/>
              <a:t> </a:t>
            </a:r>
            <a:r>
              <a:rPr lang="en-GB" sz="4000" b="1" dirty="0" err="1"/>
              <a:t>sigurnosti</a:t>
            </a:r>
            <a:br>
              <a:rPr lang="en-GB" dirty="0"/>
            </a:br>
            <a:r>
              <a:rPr lang="en-GB" sz="2800" dirty="0" err="1"/>
              <a:t>Glavne</a:t>
            </a:r>
            <a:r>
              <a:rPr lang="en-GB" sz="2800" dirty="0"/>
              <a:t> </a:t>
            </a:r>
            <a:r>
              <a:rPr lang="en-GB" sz="2800" dirty="0" err="1"/>
              <a:t>definicije</a:t>
            </a:r>
            <a:r>
              <a:rPr lang="en-GB" sz="2800" dirty="0"/>
              <a:t> – </a:t>
            </a:r>
            <a:r>
              <a:rPr lang="en-GB" sz="2800" dirty="0" err="1"/>
              <a:t>vrste</a:t>
            </a:r>
            <a:r>
              <a:rPr lang="en-GB" sz="2800" dirty="0"/>
              <a:t> malware</a:t>
            </a:r>
            <a:r>
              <a:rPr lang="hr-HR" sz="2800" dirty="0"/>
              <a:t>-</a:t>
            </a:r>
            <a:r>
              <a:rPr lang="en-GB" sz="2800" dirty="0"/>
              <a:t>a</a:t>
            </a:r>
            <a:endParaRPr lang="en-GB" dirty="0"/>
          </a:p>
        </p:txBody>
      </p:sp>
      <p:pic>
        <p:nvPicPr>
          <p:cNvPr id="8" name="Picture 2" descr="Restart">
            <a:extLst>
              <a:ext uri="{FF2B5EF4-FFF2-40B4-BE49-F238E27FC236}">
                <a16:creationId xmlns:a16="http://schemas.microsoft.com/office/drawing/2014/main" id="{52C8F9FA-7D63-04B7-C349-6894E749C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61717B8-A900-AC0B-722C-67076CC0F0A6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7" name="Marcador de texto 4">
            <a:extLst>
              <a:ext uri="{FF2B5EF4-FFF2-40B4-BE49-F238E27FC236}">
                <a16:creationId xmlns:a16="http://schemas.microsoft.com/office/drawing/2014/main" id="{4D70C93B-EC93-C98A-5875-E1373170F46C}"/>
              </a:ext>
            </a:extLst>
          </p:cNvPr>
          <p:cNvSpPr txBox="1">
            <a:spLocks/>
          </p:cNvSpPr>
          <p:nvPr/>
        </p:nvSpPr>
        <p:spPr>
          <a:xfrm>
            <a:off x="1096963" y="3771669"/>
            <a:ext cx="4937760" cy="736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Adware</a:t>
            </a:r>
          </a:p>
        </p:txBody>
      </p:sp>
      <p:sp>
        <p:nvSpPr>
          <p:cNvPr id="18" name="Marcador de contenido 5">
            <a:extLst>
              <a:ext uri="{FF2B5EF4-FFF2-40B4-BE49-F238E27FC236}">
                <a16:creationId xmlns:a16="http://schemas.microsoft.com/office/drawing/2014/main" id="{331AF26C-6058-6FC1-79C9-D33E18EDB3DD}"/>
              </a:ext>
            </a:extLst>
          </p:cNvPr>
          <p:cNvSpPr txBox="1">
            <a:spLocks/>
          </p:cNvSpPr>
          <p:nvPr/>
        </p:nvSpPr>
        <p:spPr>
          <a:xfrm>
            <a:off x="1193107" y="4334130"/>
            <a:ext cx="4937760" cy="198784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dirty="0"/>
              <a:t>Malware koji </a:t>
            </a:r>
            <a:r>
              <a:rPr lang="en-GB" dirty="0" err="1"/>
              <a:t>prati</a:t>
            </a:r>
            <a:r>
              <a:rPr lang="en-GB" dirty="0"/>
              <a:t> </a:t>
            </a:r>
            <a:r>
              <a:rPr lang="en-GB" dirty="0" err="1"/>
              <a:t>korisnikov</a:t>
            </a:r>
            <a:r>
              <a:rPr lang="en-GB" dirty="0"/>
              <a:t> internet </a:t>
            </a:r>
            <a:r>
              <a:rPr lang="en-GB" dirty="0" err="1"/>
              <a:t>preglednik</a:t>
            </a:r>
            <a:r>
              <a:rPr lang="en-GB" dirty="0"/>
              <a:t> i </a:t>
            </a:r>
            <a:r>
              <a:rPr lang="en-GB" dirty="0" err="1"/>
              <a:t>povijest</a:t>
            </a:r>
            <a:r>
              <a:rPr lang="en-GB" dirty="0"/>
              <a:t> </a:t>
            </a:r>
            <a:r>
              <a:rPr lang="en-GB" dirty="0" err="1"/>
              <a:t>preuzimanja</a:t>
            </a:r>
            <a:r>
              <a:rPr lang="en-GB" dirty="0"/>
              <a:t> </a:t>
            </a:r>
            <a:r>
              <a:rPr lang="en-GB" dirty="0" err="1"/>
              <a:t>kako</a:t>
            </a:r>
            <a:r>
              <a:rPr lang="en-GB" dirty="0"/>
              <a:t> bi </a:t>
            </a:r>
            <a:r>
              <a:rPr lang="en-GB" dirty="0" err="1"/>
              <a:t>prikazao</a:t>
            </a:r>
            <a:r>
              <a:rPr lang="en-GB" dirty="0"/>
              <a:t> </a:t>
            </a:r>
            <a:r>
              <a:rPr lang="en-GB" dirty="0" err="1"/>
              <a:t>neželjene</a:t>
            </a:r>
            <a:r>
              <a:rPr lang="en-GB" dirty="0"/>
              <a:t> </a:t>
            </a:r>
            <a:r>
              <a:rPr lang="en-GB" dirty="0" err="1"/>
              <a:t>oglase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bannere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korisnik</a:t>
            </a:r>
            <a:r>
              <a:rPr lang="en-GB" dirty="0"/>
              <a:t> </a:t>
            </a:r>
            <a:r>
              <a:rPr lang="en-GB" dirty="0" err="1"/>
              <a:t>može</a:t>
            </a:r>
            <a:r>
              <a:rPr lang="en-GB" dirty="0"/>
              <a:t> </a:t>
            </a:r>
            <a:r>
              <a:rPr lang="en-GB" dirty="0" err="1"/>
              <a:t>kliknuti</a:t>
            </a:r>
            <a:r>
              <a:rPr lang="en-GB" dirty="0"/>
              <a:t>. </a:t>
            </a:r>
            <a:r>
              <a:rPr lang="en-GB" dirty="0" err="1"/>
              <a:t>Obično</a:t>
            </a:r>
            <a:r>
              <a:rPr lang="en-GB" dirty="0"/>
              <a:t> </a:t>
            </a:r>
            <a:r>
              <a:rPr lang="en-GB" dirty="0" err="1"/>
              <a:t>zaraze</a:t>
            </a:r>
            <a:r>
              <a:rPr lang="en-GB" dirty="0"/>
              <a:t> </a:t>
            </a:r>
            <a:r>
              <a:rPr lang="en-GB" dirty="0" err="1"/>
              <a:t>uređaje</a:t>
            </a:r>
            <a:r>
              <a:rPr lang="en-GB" dirty="0"/>
              <a:t> </a:t>
            </a:r>
            <a:r>
              <a:rPr lang="en-GB" dirty="0" err="1"/>
              <a:t>putem</a:t>
            </a:r>
            <a:r>
              <a:rPr lang="en-GB" dirty="0"/>
              <a:t> </a:t>
            </a:r>
            <a:r>
              <a:rPr lang="en-GB" dirty="0" err="1"/>
              <a:t>zaraženih</a:t>
            </a:r>
            <a:r>
              <a:rPr lang="en-GB" dirty="0"/>
              <a:t> web </a:t>
            </a:r>
            <a:r>
              <a:rPr lang="en-GB" dirty="0" err="1"/>
              <a:t>stranica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web </a:t>
            </a:r>
            <a:r>
              <a:rPr lang="en-GB" dirty="0" err="1"/>
              <a:t>stranica</a:t>
            </a:r>
            <a:r>
              <a:rPr lang="en-GB" dirty="0"/>
              <a:t> za </a:t>
            </a:r>
            <a:r>
              <a:rPr lang="en-GB" dirty="0" err="1"/>
              <a:t>preuzimanje</a:t>
            </a:r>
            <a:r>
              <a:rPr lang="en-GB" dirty="0"/>
              <a:t> </a:t>
            </a:r>
            <a:r>
              <a:rPr lang="en-GB" dirty="0" err="1"/>
              <a:t>lažnih</a:t>
            </a:r>
            <a:r>
              <a:rPr lang="en-GB" dirty="0"/>
              <a:t> </a:t>
            </a:r>
            <a:r>
              <a:rPr lang="en-GB" dirty="0" err="1"/>
              <a:t>datoteka</a:t>
            </a:r>
            <a:r>
              <a:rPr lang="en-GB" dirty="0"/>
              <a:t>.</a:t>
            </a:r>
            <a:endParaRPr lang="es-ES" dirty="0"/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75AF54C4-1780-EA36-6F62-069D4827E3AB}"/>
              </a:ext>
            </a:extLst>
          </p:cNvPr>
          <p:cNvSpPr txBox="1">
            <a:spLocks/>
          </p:cNvSpPr>
          <p:nvPr/>
        </p:nvSpPr>
        <p:spPr>
          <a:xfrm>
            <a:off x="6288147" y="3724574"/>
            <a:ext cx="4937760" cy="736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err="1"/>
              <a:t>Ransomware</a:t>
            </a:r>
            <a:endParaRPr lang="es-ES" dirty="0"/>
          </a:p>
        </p:txBody>
      </p:sp>
      <p:sp>
        <p:nvSpPr>
          <p:cNvPr id="19" name="Marcador de contenido 3">
            <a:extLst>
              <a:ext uri="{FF2B5EF4-FFF2-40B4-BE49-F238E27FC236}">
                <a16:creationId xmlns:a16="http://schemas.microsoft.com/office/drawing/2014/main" id="{AF189E9A-6FDC-C3EB-A85A-BA41BD87F6BB}"/>
              </a:ext>
            </a:extLst>
          </p:cNvPr>
          <p:cNvSpPr txBox="1">
            <a:spLocks/>
          </p:cNvSpPr>
          <p:nvPr/>
        </p:nvSpPr>
        <p:spPr>
          <a:xfrm>
            <a:off x="6288147" y="4334130"/>
            <a:ext cx="4937760" cy="185247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dirty="0" err="1"/>
              <a:t>Opasna</a:t>
            </a:r>
            <a:r>
              <a:rPr lang="en-GB" dirty="0"/>
              <a:t> </a:t>
            </a:r>
            <a:r>
              <a:rPr lang="en-GB" dirty="0" err="1"/>
              <a:t>vrsta</a:t>
            </a:r>
            <a:r>
              <a:rPr lang="en-GB" dirty="0"/>
              <a:t> </a:t>
            </a:r>
            <a:r>
              <a:rPr lang="en-GB" dirty="0" err="1"/>
              <a:t>zlonamjernog</a:t>
            </a:r>
            <a:r>
              <a:rPr lang="en-GB" dirty="0"/>
              <a:t> </a:t>
            </a:r>
            <a:r>
              <a:rPr lang="en-GB" dirty="0" err="1"/>
              <a:t>softvera</a:t>
            </a:r>
            <a:r>
              <a:rPr lang="en-GB" dirty="0"/>
              <a:t> koji </a:t>
            </a:r>
            <a:r>
              <a:rPr lang="en-GB" dirty="0" err="1"/>
              <a:t>šifrira</a:t>
            </a:r>
            <a:r>
              <a:rPr lang="en-GB" dirty="0"/>
              <a:t> </a:t>
            </a:r>
            <a:r>
              <a:rPr lang="en-GB" dirty="0" err="1"/>
              <a:t>datoteke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tvrdom</a:t>
            </a:r>
            <a:r>
              <a:rPr lang="en-GB" dirty="0"/>
              <a:t> </a:t>
            </a:r>
            <a:r>
              <a:rPr lang="en-GB" dirty="0" err="1"/>
              <a:t>disku</a:t>
            </a:r>
            <a:r>
              <a:rPr lang="en-GB" dirty="0"/>
              <a:t> </a:t>
            </a:r>
            <a:r>
              <a:rPr lang="en-GB" dirty="0" err="1"/>
              <a:t>uređaja</a:t>
            </a:r>
            <a:r>
              <a:rPr lang="en-GB" dirty="0"/>
              <a:t> i </a:t>
            </a:r>
            <a:r>
              <a:rPr lang="en-GB" dirty="0" err="1"/>
              <a:t>ograničava</a:t>
            </a:r>
            <a:r>
              <a:rPr lang="en-GB" dirty="0"/>
              <a:t> </a:t>
            </a:r>
            <a:r>
              <a:rPr lang="en-GB" dirty="0" err="1"/>
              <a:t>pristup</a:t>
            </a:r>
            <a:r>
              <a:rPr lang="en-GB" dirty="0"/>
              <a:t> </a:t>
            </a:r>
            <a:r>
              <a:rPr lang="en-GB" dirty="0" err="1"/>
              <a:t>korisniku</a:t>
            </a:r>
            <a:r>
              <a:rPr lang="en-GB" dirty="0"/>
              <a:t>, </a:t>
            </a:r>
            <a:r>
              <a:rPr lang="en-GB" dirty="0" err="1"/>
              <a:t>zahtijevajući</a:t>
            </a:r>
            <a:r>
              <a:rPr lang="en-GB" dirty="0"/>
              <a:t> </a:t>
            </a:r>
            <a:r>
              <a:rPr lang="en-GB" dirty="0" err="1"/>
              <a:t>otkupninu</a:t>
            </a:r>
            <a:r>
              <a:rPr lang="en-GB" dirty="0"/>
              <a:t>, </a:t>
            </a:r>
            <a:r>
              <a:rPr lang="en-GB" dirty="0" err="1"/>
              <a:t>obično</a:t>
            </a:r>
            <a:r>
              <a:rPr lang="en-GB" dirty="0"/>
              <a:t> u </a:t>
            </a:r>
            <a:r>
              <a:rPr lang="en-GB" dirty="0" err="1"/>
              <a:t>kriptovalutama</a:t>
            </a:r>
            <a:r>
              <a:rPr lang="en-GB" dirty="0"/>
              <a:t>, u </a:t>
            </a:r>
            <a:r>
              <a:rPr lang="en-GB" dirty="0" err="1"/>
              <a:t>zamjenu</a:t>
            </a:r>
            <a:r>
              <a:rPr lang="en-GB" dirty="0"/>
              <a:t> za </a:t>
            </a:r>
            <a:r>
              <a:rPr lang="en-GB" dirty="0" err="1"/>
              <a:t>dekriptiranje</a:t>
            </a:r>
            <a:r>
              <a:rPr lang="en-GB" dirty="0"/>
              <a:t> </a:t>
            </a:r>
            <a:r>
              <a:rPr lang="en-GB" dirty="0" err="1"/>
              <a:t>datoteka</a:t>
            </a:r>
            <a:r>
              <a:rPr lang="en-GB" dirty="0"/>
              <a:t>. Dobro </a:t>
            </a:r>
            <a:r>
              <a:rPr lang="en-GB" dirty="0" err="1"/>
              <a:t>poznat</a:t>
            </a:r>
            <a:r>
              <a:rPr lang="en-GB" dirty="0"/>
              <a:t> </a:t>
            </a:r>
            <a:r>
              <a:rPr lang="en-GB" dirty="0" err="1"/>
              <a:t>slučaj</a:t>
            </a:r>
            <a:r>
              <a:rPr lang="en-GB" dirty="0"/>
              <a:t> je </a:t>
            </a:r>
            <a:r>
              <a:rPr lang="en-GB" b="1" dirty="0">
                <a:hlinkClick r:id="rId3"/>
              </a:rPr>
              <a:t>WannaCry</a:t>
            </a:r>
            <a:r>
              <a:rPr lang="en-GB" dirty="0"/>
              <a:t>.</a:t>
            </a:r>
            <a:endParaRPr lang="es-ES" dirty="0"/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37847EAB-B8F4-E923-13E3-AD8A0DAA58E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50603" y="2057002"/>
            <a:ext cx="1976517" cy="1667572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8A2465F6-CF18-99A4-0EDB-382CCAADA6C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27120" y="2083134"/>
            <a:ext cx="1862355" cy="1862355"/>
          </a:xfrm>
          <a:prstGeom prst="rect">
            <a:avLst/>
          </a:prstGeom>
        </p:spPr>
      </p:pic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DEC95553-3744-DF9E-BED4-62A1B18DD243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93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Kibernetička</a:t>
            </a:r>
            <a:r>
              <a:rPr lang="en-GB" sz="4000" b="1" dirty="0"/>
              <a:t> </a:t>
            </a:r>
            <a:r>
              <a:rPr lang="en-GB" sz="4000" b="1" dirty="0" err="1"/>
              <a:t>sigurnost</a:t>
            </a:r>
            <a:br>
              <a:rPr lang="en-GB" dirty="0"/>
            </a:b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radnom</a:t>
            </a:r>
            <a:r>
              <a:rPr lang="en-GB" sz="2800" dirty="0"/>
              <a:t> </a:t>
            </a:r>
            <a:r>
              <a:rPr lang="en-GB" sz="2800" dirty="0" err="1"/>
              <a:t>mjestu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6050140" cy="4023360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Kibernetička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sigurnost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odgovornost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svih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poduzeću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kako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zaposlenika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stoga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mora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biti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radne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kulture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poduzeća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Kako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uredu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kod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kuće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potrebno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pridržavati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niza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osnovnih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mjera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okviru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plana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kibernetičke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sigurnosti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kako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bi se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osiguralo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nesmetano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odvijanje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poslovanja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nastavku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lijedi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osnovni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plan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kibernetičke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sigurnosti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koji je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potrebno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slijediti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kako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bi se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održao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integritet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informacija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poduzeća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D5F401C-E027-643F-7AFC-A79E1834CC9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0419" y="1912526"/>
            <a:ext cx="3535261" cy="3603072"/>
          </a:xfrm>
          <a:prstGeom prst="rect">
            <a:avLst/>
          </a:prstGeom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09513909-8C03-9F1C-C424-EA822132064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726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Kibernetička</a:t>
            </a:r>
            <a:r>
              <a:rPr lang="en-GB" sz="4000" b="1" dirty="0"/>
              <a:t> </a:t>
            </a:r>
            <a:r>
              <a:rPr lang="en-GB" sz="4000" b="1" dirty="0" err="1"/>
              <a:t>sigurnost</a:t>
            </a:r>
            <a:br>
              <a:rPr lang="en-GB" dirty="0"/>
            </a:b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radnom</a:t>
            </a:r>
            <a:r>
              <a:rPr lang="en-GB" sz="2800" dirty="0"/>
              <a:t> </a:t>
            </a:r>
            <a:r>
              <a:rPr lang="en-GB" sz="2800" dirty="0" err="1"/>
              <a:t>mjestu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8014" y="1762683"/>
            <a:ext cx="4900629" cy="4418436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Informirajte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 o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politici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kibernetičke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sigurnosti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poduzeća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Svako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poduzeće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ima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jedinstvene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potrebe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stoga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bi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politika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kibernetičke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sigurnosti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trebala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biti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razvijena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trebali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bi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slijediti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zaposlenici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menadžeri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kako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bi se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stvorila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kultura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kibernetičke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sigurnosti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Ažurirajte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softvere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uređaja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Održavanje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svih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aplikacija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operativnih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sustava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ažuriranim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smanjuje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njihovu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ranjivost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Postavite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vatrozida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Vatrozid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pružiti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dodatnu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zaštitu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pretraživanju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interneta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Marcador de contenido 11">
            <a:extLst>
              <a:ext uri="{FF2B5EF4-FFF2-40B4-BE49-F238E27FC236}">
                <a16:creationId xmlns:a16="http://schemas.microsoft.com/office/drawing/2014/main" id="{638E72F6-C62E-65CC-A631-F0360B57BFA7}"/>
              </a:ext>
            </a:extLst>
          </p:cNvPr>
          <p:cNvSpPr txBox="1">
            <a:spLocks/>
          </p:cNvSpPr>
          <p:nvPr/>
        </p:nvSpPr>
        <p:spPr>
          <a:xfrm>
            <a:off x="6456167" y="1762683"/>
            <a:ext cx="4699513" cy="431933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Redovito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radite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sigurnosne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kopije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U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slučaju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gubitka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podataka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sigurnosne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kopije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omogućit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brzo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vraćanje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poslovanja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normalu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en-GB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Osigurajte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wifi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mreže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Wifi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mreže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koriste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svakodnevnim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aktivnostima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moraju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biti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ispravno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konfigurirane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kako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bi bile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dovoljno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trećih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strana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00F6820F-B8C1-A6E4-0333-507E7FCF855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5881" y="4789564"/>
            <a:ext cx="1689791" cy="1474606"/>
          </a:xfrm>
          <a:prstGeom prst="rect">
            <a:avLst/>
          </a:prstGeom>
        </p:spPr>
      </p:pic>
      <p:pic>
        <p:nvPicPr>
          <p:cNvPr id="7" name="Imagen 6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4DC97A39-4143-A75E-5A16-C2F407B9A1C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35068" y="4314887"/>
            <a:ext cx="1309795" cy="1309795"/>
          </a:xfrm>
          <a:prstGeom prst="rect">
            <a:avLst/>
          </a:prstGeom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792A538C-A4E8-268C-9943-FE12D6358E2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729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Kibernetička</a:t>
            </a:r>
            <a:r>
              <a:rPr lang="en-GB" sz="4000" b="1" dirty="0"/>
              <a:t> </a:t>
            </a:r>
            <a:r>
              <a:rPr lang="en-GB" sz="4000" b="1" dirty="0" err="1"/>
              <a:t>sigurnost</a:t>
            </a:r>
            <a:br>
              <a:rPr lang="en-GB" dirty="0"/>
            </a:b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radnom</a:t>
            </a:r>
            <a:r>
              <a:rPr lang="en-GB" sz="2800" dirty="0"/>
              <a:t> </a:t>
            </a:r>
            <a:r>
              <a:rPr lang="en-GB" sz="2800" dirty="0" err="1"/>
              <a:t>mjestu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8014" y="1762683"/>
            <a:ext cx="9947666" cy="4418436"/>
          </a:xfrm>
        </p:spPr>
        <p:txBody>
          <a:bodyPr>
            <a:normAutofit fontScale="92500" lnSpcReduction="10000"/>
          </a:bodyPr>
          <a:lstStyle/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6"/>
              <a:tabLst>
                <a:tab pos="457200" algn="l"/>
              </a:tabLst>
            </a:pP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Instalirajte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anti-malware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softver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radi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zaštite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mogućih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napada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6"/>
              <a:tabLst>
                <a:tab pos="457200" algn="l"/>
              </a:tabLst>
            </a:pP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Definirajte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akcijski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plan za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mobilne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uređaje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Kibernetička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sigurnost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odnosi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računala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već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mobilne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uređaje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poput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pametnih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telefona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tableta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koji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također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moraju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biti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zaštićeni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6"/>
              <a:tabLst>
                <a:tab pos="457200" algn="l"/>
              </a:tabLst>
            </a:pP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Implementirajte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postupke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zaštitu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informacija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Definirajte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korake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kojih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treba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pridržavati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slučaju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kiber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netičkih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napada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6"/>
              <a:tabLst>
                <a:tab pos="457200" algn="l"/>
              </a:tabLst>
            </a:pP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Koristite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lozinke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Lozinke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trebaju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sadržavati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brojeve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slova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posebne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znakove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Jedan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načina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provjerite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li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lozinke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dovoljno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 web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stranica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https://password.kaspersky.com/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6"/>
              <a:tabLst>
                <a:tab pos="457200" algn="l"/>
              </a:tabLst>
            </a:pP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Ograničite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mogućnosti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instalacije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softvera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Zaposlenici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bi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trebali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imati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ograničenu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mogućnost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instaliranja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novih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softvera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kako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bi se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spriječilo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instaliranje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lažnih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aplikacija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bi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mogle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zaraziti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mrežne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uređaje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EA29B020-08EA-96DD-1870-34575B576D5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041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Kibernetička</a:t>
            </a:r>
            <a:r>
              <a:rPr lang="en-GB" sz="4000" b="1" dirty="0"/>
              <a:t> </a:t>
            </a:r>
            <a:r>
              <a:rPr lang="en-GB" sz="4000" b="1" dirty="0" err="1"/>
              <a:t>sigurnost</a:t>
            </a:r>
            <a:br>
              <a:rPr lang="en-GB" dirty="0"/>
            </a:br>
            <a:r>
              <a:rPr lang="en-GB" sz="2800" dirty="0"/>
              <a:t>u </a:t>
            </a:r>
            <a:r>
              <a:rPr lang="en-GB" sz="2800" dirty="0" err="1"/>
              <a:t>radu</a:t>
            </a:r>
            <a:r>
              <a:rPr lang="en-GB" sz="2800" dirty="0"/>
              <a:t>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daljinu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2"/>
            <a:ext cx="4716291" cy="4418437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radu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daljinu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kibernetička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sigurnost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još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važnija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jer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postoji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ista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količina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kontrole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sigurnosnim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procedurama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politikama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poduzeća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mreže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može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doći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pogrešaka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konfiguraciji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itd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Zbog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toga se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moraju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razmotriti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mjere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kako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bi se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osiguralo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postizanje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sljedećih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ciljeva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kibernetičke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sigurnosti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daljinski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pristup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informacijama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Marcador de contenido 11">
            <a:extLst>
              <a:ext uri="{FF2B5EF4-FFF2-40B4-BE49-F238E27FC236}">
                <a16:creationId xmlns:a16="http://schemas.microsoft.com/office/drawing/2014/main" id="{D4A943F1-D551-E85D-B359-9DF7AEB4D4AE}"/>
              </a:ext>
            </a:extLst>
          </p:cNvPr>
          <p:cNvSpPr txBox="1">
            <a:spLocks/>
          </p:cNvSpPr>
          <p:nvPr/>
        </p:nvSpPr>
        <p:spPr>
          <a:xfrm>
            <a:off x="3975211" y="4067978"/>
            <a:ext cx="3239322" cy="177375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ES"/>
          </a:p>
          <a:p>
            <a:pPr algn="just"/>
            <a:endParaRPr lang="es-ES"/>
          </a:p>
          <a:p>
            <a:endParaRPr lang="es-ES"/>
          </a:p>
          <a:p>
            <a:endParaRPr lang="es-ES"/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5284A8F3-F0D7-300E-B516-93DA667BF4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5562110"/>
              </p:ext>
            </p:extLst>
          </p:nvPr>
        </p:nvGraphicFramePr>
        <p:xfrm>
          <a:off x="6096000" y="1707999"/>
          <a:ext cx="5135795" cy="4133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2DBBB98D-DA23-42A7-BFCD-0E85F1D19856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089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Kibernetička</a:t>
            </a:r>
            <a:r>
              <a:rPr lang="en-GB" sz="4000" b="1" dirty="0"/>
              <a:t> </a:t>
            </a:r>
            <a:r>
              <a:rPr lang="en-GB" sz="4000" b="1" dirty="0" err="1"/>
              <a:t>sigurnost</a:t>
            </a:r>
            <a:br>
              <a:rPr lang="en-GB" dirty="0"/>
            </a:br>
            <a:r>
              <a:rPr lang="en-GB" sz="2800" dirty="0"/>
              <a:t>u </a:t>
            </a:r>
            <a:r>
              <a:rPr lang="en-GB" sz="2800" dirty="0" err="1"/>
              <a:t>radu</a:t>
            </a:r>
            <a:r>
              <a:rPr lang="en-GB" sz="2800" dirty="0"/>
              <a:t>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daljinu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Marcador de contenido 11">
            <a:extLst>
              <a:ext uri="{FF2B5EF4-FFF2-40B4-BE49-F238E27FC236}">
                <a16:creationId xmlns:a16="http://schemas.microsoft.com/office/drawing/2014/main" id="{D4A943F1-D551-E85D-B359-9DF7AEB4D4AE}"/>
              </a:ext>
            </a:extLst>
          </p:cNvPr>
          <p:cNvSpPr txBox="1">
            <a:spLocks/>
          </p:cNvSpPr>
          <p:nvPr/>
        </p:nvSpPr>
        <p:spPr>
          <a:xfrm>
            <a:off x="3975211" y="4067978"/>
            <a:ext cx="3239322" cy="177375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ES"/>
          </a:p>
          <a:p>
            <a:pPr algn="just"/>
            <a:endParaRPr lang="es-ES"/>
          </a:p>
          <a:p>
            <a:endParaRPr lang="es-ES"/>
          </a:p>
          <a:p>
            <a:endParaRPr lang="es-ES"/>
          </a:p>
        </p:txBody>
      </p:sp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2DBBB98D-DA23-42A7-BFCD-0E85F1D1985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3B2F044-A530-3DD1-9082-2835C7488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7300" y="1987527"/>
            <a:ext cx="9310102" cy="4023360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Dostupnost</a:t>
            </a: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Ovlašteni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korisnici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moraju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imati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pristup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informacijama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kada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 to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potrebno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Povjerljivost</a:t>
            </a: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Mora se </a:t>
            </a:r>
            <a:r>
              <a:rPr lang="it-IT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osigurati</a:t>
            </a: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it-IT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samo</a:t>
            </a: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ovlašteni</a:t>
            </a: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korisnici</a:t>
            </a: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mogu</a:t>
            </a: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pristupiti</a:t>
            </a: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informacijama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Autentičnost</a:t>
            </a: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Mora se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osigurati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ovlašteni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korisnici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(s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pristupom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informacijama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predstavljaju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Sljedivost</a:t>
            </a: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postojati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mogućnost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praćenja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nepropisnog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neovlaštenog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pristupa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informacijama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Cjelovitost</a:t>
            </a: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Mora se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osigurati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informacije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metode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njihove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obrade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točne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potpune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F637E1C2-8203-DAAE-6160-7AA0A06393F6}"/>
              </a:ext>
            </a:extLst>
          </p:cNvPr>
          <p:cNvSpPr/>
          <p:nvPr/>
        </p:nvSpPr>
        <p:spPr>
          <a:xfrm>
            <a:off x="1188702" y="1845734"/>
            <a:ext cx="656876" cy="656876"/>
          </a:xfrm>
          <a:prstGeom prst="ellipse">
            <a:avLst/>
          </a:prstGeom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ectángulo 9" descr="Reloj de arena terminado">
            <a:extLst>
              <a:ext uri="{FF2B5EF4-FFF2-40B4-BE49-F238E27FC236}">
                <a16:creationId xmlns:a16="http://schemas.microsoft.com/office/drawing/2014/main" id="{A727A4C8-F796-A088-675A-72D036AF4584}"/>
              </a:ext>
            </a:extLst>
          </p:cNvPr>
          <p:cNvSpPr/>
          <p:nvPr/>
        </p:nvSpPr>
        <p:spPr>
          <a:xfrm>
            <a:off x="1326646" y="1983678"/>
            <a:ext cx="380988" cy="380988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8D806A55-E9B0-327C-05EC-4C2364BC08C9}"/>
              </a:ext>
            </a:extLst>
          </p:cNvPr>
          <p:cNvSpPr/>
          <p:nvPr/>
        </p:nvSpPr>
        <p:spPr>
          <a:xfrm>
            <a:off x="1188702" y="2610984"/>
            <a:ext cx="656876" cy="656876"/>
          </a:xfrm>
          <a:prstGeom prst="ellipse">
            <a:avLst/>
          </a:prstGeom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ectángulo 13" descr="Bloquear">
            <a:extLst>
              <a:ext uri="{FF2B5EF4-FFF2-40B4-BE49-F238E27FC236}">
                <a16:creationId xmlns:a16="http://schemas.microsoft.com/office/drawing/2014/main" id="{E4AD2396-C4FE-360F-C9F5-BDC58CDDC1E2}"/>
              </a:ext>
            </a:extLst>
          </p:cNvPr>
          <p:cNvSpPr/>
          <p:nvPr/>
        </p:nvSpPr>
        <p:spPr>
          <a:xfrm>
            <a:off x="1326646" y="2748928"/>
            <a:ext cx="380988" cy="380988"/>
          </a:xfrm>
          <a:prstGeom prst="rect">
            <a:avLst/>
          </a:prstGeo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8CE4E7B5-6E3E-D578-B07A-C39AE7056C4B}"/>
              </a:ext>
            </a:extLst>
          </p:cNvPr>
          <p:cNvSpPr/>
          <p:nvPr/>
        </p:nvSpPr>
        <p:spPr>
          <a:xfrm>
            <a:off x="1188702" y="3405804"/>
            <a:ext cx="656876" cy="656876"/>
          </a:xfrm>
          <a:prstGeom prst="ellipse">
            <a:avLst/>
          </a:prstGeom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Rectángulo 15" descr="Corazón">
            <a:extLst>
              <a:ext uri="{FF2B5EF4-FFF2-40B4-BE49-F238E27FC236}">
                <a16:creationId xmlns:a16="http://schemas.microsoft.com/office/drawing/2014/main" id="{344CBD96-7554-A9A5-3006-92090B4272A2}"/>
              </a:ext>
            </a:extLst>
          </p:cNvPr>
          <p:cNvSpPr/>
          <p:nvPr/>
        </p:nvSpPr>
        <p:spPr>
          <a:xfrm>
            <a:off x="1326646" y="3543748"/>
            <a:ext cx="380988" cy="380988"/>
          </a:xfrm>
          <a:prstGeom prst="rect">
            <a:avLst/>
          </a:prstGeom>
          <a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BDAABE04-0434-9D7C-AC7F-2C8173BF8E9D}"/>
              </a:ext>
            </a:extLst>
          </p:cNvPr>
          <p:cNvSpPr/>
          <p:nvPr/>
        </p:nvSpPr>
        <p:spPr>
          <a:xfrm>
            <a:off x="1188702" y="4200624"/>
            <a:ext cx="656876" cy="656876"/>
          </a:xfrm>
          <a:prstGeom prst="ellipse">
            <a:avLst/>
          </a:prstGeom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Rectángulo 17" descr="Casa">
            <a:extLst>
              <a:ext uri="{FF2B5EF4-FFF2-40B4-BE49-F238E27FC236}">
                <a16:creationId xmlns:a16="http://schemas.microsoft.com/office/drawing/2014/main" id="{2204C2EE-7E90-162B-D744-9BE469495360}"/>
              </a:ext>
            </a:extLst>
          </p:cNvPr>
          <p:cNvSpPr/>
          <p:nvPr/>
        </p:nvSpPr>
        <p:spPr>
          <a:xfrm>
            <a:off x="1326646" y="4338568"/>
            <a:ext cx="380988" cy="380988"/>
          </a:xfrm>
          <a:prstGeom prst="rect">
            <a:avLst/>
          </a:prstGeom>
          <a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F8AACF27-1392-7A26-1474-E0E8AC4725C5}"/>
              </a:ext>
            </a:extLst>
          </p:cNvPr>
          <p:cNvSpPr/>
          <p:nvPr/>
        </p:nvSpPr>
        <p:spPr>
          <a:xfrm>
            <a:off x="1188702" y="4995444"/>
            <a:ext cx="656876" cy="656876"/>
          </a:xfrm>
          <a:prstGeom prst="ellipse">
            <a:avLst/>
          </a:prstGeom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Rectángulo 19" descr="Marca de verificación">
            <a:extLst>
              <a:ext uri="{FF2B5EF4-FFF2-40B4-BE49-F238E27FC236}">
                <a16:creationId xmlns:a16="http://schemas.microsoft.com/office/drawing/2014/main" id="{C76F7CF7-38C4-F167-1D50-6DB2136BDC5D}"/>
              </a:ext>
            </a:extLst>
          </p:cNvPr>
          <p:cNvSpPr/>
          <p:nvPr/>
        </p:nvSpPr>
        <p:spPr>
          <a:xfrm>
            <a:off x="1326646" y="5133388"/>
            <a:ext cx="380988" cy="380988"/>
          </a:xfrm>
          <a:prstGeom prst="rect">
            <a:avLst/>
          </a:prstGeom>
          <a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075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Kibernetička</a:t>
            </a:r>
            <a:r>
              <a:rPr lang="en-GB" sz="4000" b="1" dirty="0"/>
              <a:t> </a:t>
            </a:r>
            <a:r>
              <a:rPr lang="en-GB" sz="4000" b="1" dirty="0" err="1"/>
              <a:t>sigurnost</a:t>
            </a:r>
            <a:br>
              <a:rPr lang="en-GB" dirty="0"/>
            </a:br>
            <a:r>
              <a:rPr lang="en-GB" sz="2800" dirty="0"/>
              <a:t>u </a:t>
            </a:r>
            <a:r>
              <a:rPr lang="en-GB" sz="2800" dirty="0" err="1"/>
              <a:t>radu</a:t>
            </a:r>
            <a:r>
              <a:rPr lang="en-GB" sz="2800" dirty="0"/>
              <a:t>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daljinu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2"/>
            <a:ext cx="6754815" cy="4418437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Uz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prethodno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spomenuti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plan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kibernetičke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sigurnosti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korištenje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VPN-a (Virtual Private Network)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također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preporučljivo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Ova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mrežna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tehnologija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omogućuje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vezu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između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lokalne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mreže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interneta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čime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zajamčena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cjelovitost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povjerljivost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podataka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Osim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toga,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aplikacije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daljinski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pristup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računalu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omogućit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zaposlenicima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daljinu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upravljaju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računalima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koja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fizički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nalaze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uredu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Primjer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takvog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alata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 TeamViewer.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Rješenja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oblaku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alati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suradnju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komunikaciju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također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važni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alati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kibernetičku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sigurnost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radu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daljinu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omogućujući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pristup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informacijama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brz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koordiniran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način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s-ES" dirty="0"/>
          </a:p>
          <a:p>
            <a:pPr algn="just"/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9C044C76-E219-BB32-0B0C-14077C38D87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52095" y="1881068"/>
            <a:ext cx="3429000" cy="3665989"/>
          </a:xfrm>
          <a:prstGeom prst="rect">
            <a:avLst/>
          </a:prstGeom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0B4A31CF-0D8B-86BD-BE4E-959C8D44388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757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Kibernetička</a:t>
            </a:r>
            <a:r>
              <a:rPr lang="en-GB" sz="4000" b="1" dirty="0"/>
              <a:t> </a:t>
            </a:r>
            <a:r>
              <a:rPr lang="en-GB" sz="4000" b="1" dirty="0" err="1"/>
              <a:t>sigurnost</a:t>
            </a:r>
            <a:br>
              <a:rPr lang="en-GB" dirty="0"/>
            </a:br>
            <a:r>
              <a:rPr lang="en-GB" sz="2800" dirty="0"/>
              <a:t>u </a:t>
            </a:r>
            <a:r>
              <a:rPr lang="en-GB" sz="2800" dirty="0" err="1"/>
              <a:t>radu</a:t>
            </a:r>
            <a:r>
              <a:rPr lang="en-GB" sz="2800" dirty="0"/>
              <a:t>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daljinu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2"/>
            <a:ext cx="10169135" cy="127497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rimjeri alata za rad na daljinu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VPN</a:t>
            </a:r>
            <a:endParaRPr lang="es-ES" b="1" dirty="0"/>
          </a:p>
          <a:p>
            <a:pPr algn="just"/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0B4A31CF-0D8B-86BD-BE4E-959C8D44388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A2D03FE9-A92C-2AB0-D09A-FED27949DD86}"/>
              </a:ext>
            </a:extLst>
          </p:cNvPr>
          <p:cNvSpPr txBox="1"/>
          <p:nvPr/>
        </p:nvSpPr>
        <p:spPr>
          <a:xfrm>
            <a:off x="3164747" y="3047790"/>
            <a:ext cx="8101668" cy="18244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hide.me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Ova VPN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usluga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omogućuje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pretraživanje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interneta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privatan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način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bez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geografskih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ograničenja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https://hide.me/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 algn="just">
              <a:lnSpc>
                <a:spcPct val="107000"/>
              </a:lnSpc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07000"/>
              </a:lnSpc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PrivadoVPN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sjedištem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Švicarskoj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besplatna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verzija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omogućuje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zaštitu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 10 GB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podataka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svaki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mjesec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https://privadovpn.com/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 descr="Forma&#10;&#10;Descripción generada automáticamente con confianza media">
            <a:extLst>
              <a:ext uri="{FF2B5EF4-FFF2-40B4-BE49-F238E27FC236}">
                <a16:creationId xmlns:a16="http://schemas.microsoft.com/office/drawing/2014/main" id="{DAB3DD69-5508-99A2-BFA2-B2DAF7F8E5DF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5010" y="4382224"/>
            <a:ext cx="1672414" cy="282755"/>
          </a:xfrm>
          <a:prstGeom prst="rect">
            <a:avLst/>
          </a:prstGeom>
        </p:spPr>
      </p:pic>
      <p:pic>
        <p:nvPicPr>
          <p:cNvPr id="10" name="Imagen 9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17DCF4FF-7919-7804-2A0B-02AD5D09D70A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5010" y="3226711"/>
            <a:ext cx="1613691" cy="57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099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76639-151D-737A-A14E-3DC5C8CAC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Ciljevi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78C812E-2238-0FB9-B6CE-8919409FBB33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7" name="Picture 2" descr="Restart">
            <a:extLst>
              <a:ext uri="{FF2B5EF4-FFF2-40B4-BE49-F238E27FC236}">
                <a16:creationId xmlns:a16="http://schemas.microsoft.com/office/drawing/2014/main" id="{C04203BA-528C-5F04-2628-C332C8417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95126" y="286603"/>
            <a:ext cx="3115111" cy="5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F06718-6545-27B3-6457-611C8A6A5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127192" cy="4023360"/>
          </a:xfrm>
        </p:spPr>
        <p:txBody>
          <a:bodyPr/>
          <a:lstStyle/>
          <a:p>
            <a:pPr marL="0" indent="0">
              <a:buNone/>
            </a:pPr>
            <a:r>
              <a:rPr lang="hr-HR" sz="2200" dirty="0"/>
              <a:t>Na kraju ovog modula ćete: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hr-H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Naučiti što je kibernetička sigurnost i koje su glavne prijetnje.</a:t>
            </a:r>
            <a:endParaRPr lang="hr-H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hr-H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Razumjeti i spriječiti najčešće kibernetičke rizike tijekom rada od kuće i iz ureda.</a:t>
            </a:r>
            <a:endParaRPr lang="hr-H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hr-H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Saznati kako pretraživati internet na siguran način</a:t>
            </a:r>
            <a:r>
              <a:rPr lang="hr-H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r-H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hr-H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Poboljšajte svoje IT i vještine vezane za kibernetičku sigurnost.</a:t>
            </a:r>
            <a:endParaRPr lang="hr-H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6" name="Imagen 5" descr="Texto&#10;&#10;Descripción generada automáticamente">
            <a:extLst>
              <a:ext uri="{FF2B5EF4-FFF2-40B4-BE49-F238E27FC236}">
                <a16:creationId xmlns:a16="http://schemas.microsoft.com/office/drawing/2014/main" id="{FAE81DFD-E80F-5DF1-870F-6794427622B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387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Kibernetička</a:t>
            </a:r>
            <a:r>
              <a:rPr lang="en-GB" sz="4000" b="1" dirty="0"/>
              <a:t> </a:t>
            </a:r>
            <a:r>
              <a:rPr lang="en-GB" sz="4000" b="1" dirty="0" err="1"/>
              <a:t>sigurnost</a:t>
            </a:r>
            <a:br>
              <a:rPr lang="en-GB" dirty="0"/>
            </a:br>
            <a:r>
              <a:rPr lang="en-GB" sz="2800" dirty="0"/>
              <a:t>u </a:t>
            </a:r>
            <a:r>
              <a:rPr lang="en-GB" sz="2800" dirty="0" err="1"/>
              <a:t>radu</a:t>
            </a:r>
            <a:r>
              <a:rPr lang="en-GB" sz="2800" dirty="0"/>
              <a:t>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daljinu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2"/>
            <a:ext cx="10169135" cy="127497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Primjeri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alata za rad na daljinu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Daljinski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pristup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računalu</a:t>
            </a:r>
            <a:endParaRPr lang="es-ES" b="1" dirty="0"/>
          </a:p>
          <a:p>
            <a:pPr algn="just"/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0B4A31CF-0D8B-86BD-BE4E-959C8D44388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A2D03FE9-A92C-2AB0-D09A-FED27949DD86}"/>
              </a:ext>
            </a:extLst>
          </p:cNvPr>
          <p:cNvSpPr txBox="1"/>
          <p:nvPr/>
        </p:nvSpPr>
        <p:spPr>
          <a:xfrm>
            <a:off x="3164747" y="3047790"/>
            <a:ext cx="8101668" cy="2384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AnyDesk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Besplatan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osobnu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upotrebu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omogućava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pristup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informacijama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bilo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kojeg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mjesta. 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https://anydesk.com/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 algn="just">
              <a:lnSpc>
                <a:spcPct val="107000"/>
              </a:lnSpc>
            </a:pP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TeamViewer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Ovaj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alat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više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fokusira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daljinski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pristup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informacijama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omogućuje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pristup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bilo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kojem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uređaju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bilo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kojeg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mjesta.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Osim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toga,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osigurava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sigurno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dijeljenje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datoteka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pristup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drugim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uređajima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besplatan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 za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osobnu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upotrebu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https://www.teamviewer.com/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CF4961F-D82B-EEAD-2B81-2E4E92C7B6C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-7641"/>
          <a:stretch/>
        </p:blipFill>
        <p:spPr>
          <a:xfrm>
            <a:off x="1188118" y="4468519"/>
            <a:ext cx="1976629" cy="417217"/>
          </a:xfrm>
          <a:prstGeom prst="rect">
            <a:avLst/>
          </a:prstGeom>
        </p:spPr>
      </p:pic>
      <p:pic>
        <p:nvPicPr>
          <p:cNvPr id="7" name="Imagen 6" descr="Forma&#10;&#10;Descripción generada automáticamente con confianza media">
            <a:extLst>
              <a:ext uri="{FF2B5EF4-FFF2-40B4-BE49-F238E27FC236}">
                <a16:creationId xmlns:a16="http://schemas.microsoft.com/office/drawing/2014/main" id="{E6A8759E-503F-3FA4-BA30-486867702BF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-8056"/>
          <a:stretch/>
        </p:blipFill>
        <p:spPr>
          <a:xfrm>
            <a:off x="1114959" y="3331525"/>
            <a:ext cx="2049788" cy="3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2274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Kibernetička</a:t>
            </a:r>
            <a:r>
              <a:rPr lang="en-GB" sz="4000" b="1" dirty="0"/>
              <a:t> </a:t>
            </a:r>
            <a:r>
              <a:rPr lang="en-GB" sz="4000" b="1" dirty="0" err="1"/>
              <a:t>sigurnost</a:t>
            </a:r>
            <a:br>
              <a:rPr lang="en-GB" dirty="0"/>
            </a:br>
            <a:r>
              <a:rPr lang="en-GB" sz="2800" dirty="0"/>
              <a:t>u </a:t>
            </a:r>
            <a:r>
              <a:rPr lang="en-GB" sz="2800" dirty="0" err="1"/>
              <a:t>radu</a:t>
            </a:r>
            <a:r>
              <a:rPr lang="en-GB" sz="2800" dirty="0"/>
              <a:t>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daljinu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2"/>
            <a:ext cx="10169135" cy="127497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Primjeri alata za rad na daljinu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Rješenja</a:t>
            </a: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s-E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oblaku</a:t>
            </a:r>
            <a:endParaRPr lang="es-ES" b="1" dirty="0"/>
          </a:p>
          <a:p>
            <a:pPr algn="just"/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0B4A31CF-0D8B-86BD-BE4E-959C8D44388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A2D03FE9-A92C-2AB0-D09A-FED27949DD86}"/>
              </a:ext>
            </a:extLst>
          </p:cNvPr>
          <p:cNvSpPr txBox="1"/>
          <p:nvPr/>
        </p:nvSpPr>
        <p:spPr>
          <a:xfrm>
            <a:off x="3164747" y="3047790"/>
            <a:ext cx="8101668" cy="20879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Dropbox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Besplatni plan nudi 2 GB prostora za pohranu, 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uz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plaćanje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moguće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koristiti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 TB prostora za pohranu.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https://www.dropbox.com/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MEGA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Ova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platforma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uključuje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 GB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besplatnog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prostora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plaćeni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paketi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osobnu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upotrebu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 16 TB, a za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poduzeća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 10 PB,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što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čini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jednim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rješenja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najvećim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kapacitetom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https://mega.io/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 descr="Icono&#10;&#10;Descripción generada automáticamente con confianza baja">
            <a:extLst>
              <a:ext uri="{FF2B5EF4-FFF2-40B4-BE49-F238E27FC236}">
                <a16:creationId xmlns:a16="http://schemas.microsoft.com/office/drawing/2014/main" id="{3D543B09-6DD9-1F9E-E4AA-5A8D9215F89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7987"/>
          <a:stretch/>
        </p:blipFill>
        <p:spPr>
          <a:xfrm>
            <a:off x="1187560" y="4151793"/>
            <a:ext cx="1633918" cy="492983"/>
          </a:xfrm>
          <a:prstGeom prst="rect">
            <a:avLst/>
          </a:prstGeom>
        </p:spPr>
      </p:pic>
      <p:pic>
        <p:nvPicPr>
          <p:cNvPr id="10" name="Imagen 9" descr="Forma&#10;&#10;Descripción generada automáticamente con confianza media">
            <a:extLst>
              <a:ext uri="{FF2B5EF4-FFF2-40B4-BE49-F238E27FC236}">
                <a16:creationId xmlns:a16="http://schemas.microsoft.com/office/drawing/2014/main" id="{326766AF-A40C-4F37-F053-494FBD88EE3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9423"/>
          <a:stretch/>
        </p:blipFill>
        <p:spPr>
          <a:xfrm>
            <a:off x="1187560" y="3390257"/>
            <a:ext cx="1827016" cy="32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980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Kibernetička</a:t>
            </a:r>
            <a:r>
              <a:rPr lang="en-GB" sz="4000" b="1" dirty="0"/>
              <a:t> </a:t>
            </a:r>
            <a:r>
              <a:rPr lang="en-GB" sz="4000" b="1" dirty="0" err="1"/>
              <a:t>sigurnost</a:t>
            </a:r>
            <a:br>
              <a:rPr lang="en-GB" dirty="0"/>
            </a:br>
            <a:r>
              <a:rPr lang="en-GB" sz="2800" dirty="0"/>
              <a:t>u </a:t>
            </a:r>
            <a:r>
              <a:rPr lang="en-GB" sz="2800" dirty="0" err="1"/>
              <a:t>radu</a:t>
            </a:r>
            <a:r>
              <a:rPr lang="en-GB" sz="2800" dirty="0"/>
              <a:t>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daljinu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2"/>
            <a:ext cx="10169135" cy="127497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Primjeri alata za rad na daljinu: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Alati</a:t>
            </a: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s-E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suradnju</a:t>
            </a: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s-E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komunikaciju</a:t>
            </a:r>
            <a:endParaRPr lang="es-ES" b="1" dirty="0"/>
          </a:p>
          <a:p>
            <a:pPr algn="just"/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0B4A31CF-0D8B-86BD-BE4E-959C8D44388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A2D03FE9-A92C-2AB0-D09A-FED27949DD86}"/>
              </a:ext>
            </a:extLst>
          </p:cNvPr>
          <p:cNvSpPr txBox="1"/>
          <p:nvPr/>
        </p:nvSpPr>
        <p:spPr>
          <a:xfrm>
            <a:off x="3164747" y="3047790"/>
            <a:ext cx="8101668" cy="25197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Slack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Ova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platforma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razmjenu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poruka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omogućuje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integraciju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drugim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alatima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pojednostavljuje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timsku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komunikaciju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Besplatna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verzija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omogućuje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pristup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povijesti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zadnjih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10.000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timskih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poruka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video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pozive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kolegama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integrira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 s 10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aplikacija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https://slack.com/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Trello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Ovaj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alat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temeljen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Kanban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karticama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omogućuje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uključite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bilješke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datoteke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rokove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druge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stavke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Besplatan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 za do 10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ploča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timu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https://trello.com/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 descr="Forma&#10;&#10;Descripción generada automáticamente con confianza media">
            <a:extLst>
              <a:ext uri="{FF2B5EF4-FFF2-40B4-BE49-F238E27FC236}">
                <a16:creationId xmlns:a16="http://schemas.microsoft.com/office/drawing/2014/main" id="{10A7BBEA-4174-FB09-07FE-087A652D492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7016"/>
          <a:stretch/>
        </p:blipFill>
        <p:spPr>
          <a:xfrm>
            <a:off x="1250188" y="3514957"/>
            <a:ext cx="1761652" cy="419895"/>
          </a:xfrm>
          <a:prstGeom prst="rect">
            <a:avLst/>
          </a:prstGeom>
        </p:spPr>
      </p:pic>
      <p:pic>
        <p:nvPicPr>
          <p:cNvPr id="10" name="Imagen 9" descr="Logotipo&#10;&#10;Descripción generada automáticamente">
            <a:extLst>
              <a:ext uri="{FF2B5EF4-FFF2-40B4-BE49-F238E27FC236}">
                <a16:creationId xmlns:a16="http://schemas.microsoft.com/office/drawing/2014/main" id="{486785BA-1FE9-C724-04A0-EAC165E5C5DA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-15063"/>
          <a:stretch/>
        </p:blipFill>
        <p:spPr>
          <a:xfrm>
            <a:off x="1250188" y="5012990"/>
            <a:ext cx="1737759" cy="30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7298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Preporuke</a:t>
            </a:r>
            <a:br>
              <a:rPr lang="en-GB" dirty="0"/>
            </a:br>
            <a:r>
              <a:rPr lang="en-GB" sz="2800" dirty="0"/>
              <a:t>za </a:t>
            </a:r>
            <a:r>
              <a:rPr lang="en-GB" sz="2800" dirty="0" err="1"/>
              <a:t>poduzetnike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6050140" cy="4479565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Pobrinite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 da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</a:t>
            </a: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poduzeće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ima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kibernetičke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sigurnosti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koji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odgovara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potrebama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potencijalnim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ranjivostima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vašeg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poslovanja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Uspostavite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politike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procedure za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sigurno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upravljanje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informacijama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npr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zabranjeno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korištenje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privatnih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uređaja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uništavanje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dokumenata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siguran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način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it-IT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Informirajte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svoje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zaposlenike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it-IT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kiber</a:t>
            </a:r>
            <a:r>
              <a:rPr lang="hr-HR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netičkoj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sigurnosti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kako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bi se mogli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pridržavati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pravila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procedura.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Unaprijedite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svoje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digitalne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kibersigurnosne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vještine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zapamtite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rukujete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vrlo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osjetljivim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informacijama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Pridržavajte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preporuka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zaposlenike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 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 descr="Un grupo de hombres con traje y corbata&#10;&#10;Descripción generada automáticamente con confianza media">
            <a:extLst>
              <a:ext uri="{FF2B5EF4-FFF2-40B4-BE49-F238E27FC236}">
                <a16:creationId xmlns:a16="http://schemas.microsoft.com/office/drawing/2014/main" id="{7D8ED6DB-3DA7-FAF7-B736-2A5A41FA775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4301" y="2096539"/>
            <a:ext cx="3591379" cy="3235047"/>
          </a:xfrm>
          <a:prstGeom prst="rect">
            <a:avLst/>
          </a:prstGeom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A98DF762-2ECF-26AB-F998-A9EF99BCA9B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797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Preporuke</a:t>
            </a:r>
            <a:br>
              <a:rPr lang="en-GB" dirty="0"/>
            </a:br>
            <a:r>
              <a:rPr lang="en-GB" sz="2800" dirty="0"/>
              <a:t>za </a:t>
            </a:r>
            <a:r>
              <a:rPr lang="en-GB" sz="2800" dirty="0" err="1"/>
              <a:t>zaposlenike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383" y="1935607"/>
            <a:ext cx="7028297" cy="3755158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Kibernetička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sigurnost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počinje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fizičkom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sigurnošću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informacija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neka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vaša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radna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površina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čista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povjerljivih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informacija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papirića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lozinkama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e-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pošte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itd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spajajte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USB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uređaje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koji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dolaze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nepouzdanih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osoba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bi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mogli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zaraziti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vaše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računalo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Šifrirajte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osjetljive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informacije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prije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slanja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npr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putem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komprimirane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datoteke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zaštićene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lozinkom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zaboravite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redovito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prazniti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smeće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računala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Redovito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pravite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sigurnosne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kopije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Izvan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radnog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mjesta,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pazite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svoje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mobilne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uređaje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281C2A0D-7471-821E-A4C7-D21E7B52F01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320" y="2098686"/>
            <a:ext cx="2666405" cy="3429000"/>
          </a:xfrm>
          <a:prstGeom prst="rect">
            <a:avLst/>
          </a:prstGeom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84209D6E-BD89-1825-03B2-19B93E2DF61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2060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Preporuke</a:t>
            </a:r>
            <a:br>
              <a:rPr lang="en-GB" dirty="0"/>
            </a:br>
            <a:r>
              <a:rPr lang="en-GB" sz="2800" dirty="0"/>
              <a:t>za </a:t>
            </a:r>
            <a:r>
              <a:rPr lang="en-GB" sz="2800" dirty="0" err="1"/>
              <a:t>zaposlenike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36463"/>
            <a:ext cx="6494757" cy="4260768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Ako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moguće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izbjegavajte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povezivanje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s-E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otvorenim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wifi </a:t>
            </a:r>
            <a:r>
              <a:rPr lang="es-E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mrežama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Ako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trebate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učiniti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koristite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VPN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radi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sigurnosti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Zaključajte svoje računalo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kada niste za radnim stolom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Koristite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lozinke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Možete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provjeriti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sigurnost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svojih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lozinki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namjenskim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web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stranicama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kao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što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https://password.kaspersky.com/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Nemojte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uvijek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koristiti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iste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lozinke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ćete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biti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ranjiviji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slučaju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 “procure”.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preuzimajte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privitke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nepoznatih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pošiljatelja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budite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oprezni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sumnjivim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porukama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prijavite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svaki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incident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svojim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nadređenima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  <a:p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 descr="Una captura de pantalla de un celular con la imagen de 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id="{3D74B8D6-E6FC-A9B3-3F5D-2220218C907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26680" y="2049999"/>
            <a:ext cx="3429000" cy="3330429"/>
          </a:xfrm>
          <a:prstGeom prst="rect">
            <a:avLst/>
          </a:prstGeom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44BF9952-D8C4-F076-A69A-511D00EF2D6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0031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A1DEB0-AA15-CF3C-A922-E1F3377D8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Sažetak</a:t>
            </a:r>
            <a:endParaRPr lang="es-ES" dirty="0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3E3B9907-02EC-C90E-5787-01C9B25BF6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117578"/>
              </p:ext>
            </p:extLst>
          </p:nvPr>
        </p:nvGraphicFramePr>
        <p:xfrm>
          <a:off x="1096963" y="1846262"/>
          <a:ext cx="10058400" cy="42777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C99EB3C4-8ACA-C95A-650B-6E83C62C456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A534771F-7FF0-79AF-9742-084EC5D52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95126" y="286603"/>
            <a:ext cx="3115111" cy="5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6575CC38-516A-112F-9C31-C84EEDA5E9A7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3896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4F2A5-F36C-410C-663C-F63D8AC9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Pitanja</a:t>
            </a:r>
            <a:r>
              <a:rPr lang="es-ES" dirty="0"/>
              <a:t> za </a:t>
            </a:r>
            <a:r>
              <a:rPr lang="es-ES" dirty="0" err="1"/>
              <a:t>procjenu</a:t>
            </a:r>
            <a:r>
              <a:rPr lang="es-ES" dirty="0"/>
              <a:t> </a:t>
            </a:r>
            <a:r>
              <a:rPr lang="es-ES" dirty="0" err="1"/>
              <a:t>znanja</a:t>
            </a:r>
            <a:endParaRPr lang="es-ES" dirty="0"/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923BF357-A532-E7CB-0A30-42E5DFCB4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F5F9BBF-F338-4547-B4B0-44CFA9337D0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413030EE-FF19-6F2B-0F71-F76CDAB4B2F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58020264"/>
              </p:ext>
            </p:extLst>
          </p:nvPr>
        </p:nvGraphicFramePr>
        <p:xfrm>
          <a:off x="1097280" y="1846263"/>
          <a:ext cx="10160745" cy="40518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149">
                  <a:extLst>
                    <a:ext uri="{9D8B030D-6E8A-4147-A177-3AD203B41FA5}">
                      <a16:colId xmlns:a16="http://schemas.microsoft.com/office/drawing/2014/main" val="2601891750"/>
                    </a:ext>
                  </a:extLst>
                </a:gridCol>
                <a:gridCol w="2032149">
                  <a:extLst>
                    <a:ext uri="{9D8B030D-6E8A-4147-A177-3AD203B41FA5}">
                      <a16:colId xmlns:a16="http://schemas.microsoft.com/office/drawing/2014/main" val="3559158159"/>
                    </a:ext>
                  </a:extLst>
                </a:gridCol>
                <a:gridCol w="1734172">
                  <a:extLst>
                    <a:ext uri="{9D8B030D-6E8A-4147-A177-3AD203B41FA5}">
                      <a16:colId xmlns:a16="http://schemas.microsoft.com/office/drawing/2014/main" val="1947302738"/>
                    </a:ext>
                  </a:extLst>
                </a:gridCol>
                <a:gridCol w="2330126">
                  <a:extLst>
                    <a:ext uri="{9D8B030D-6E8A-4147-A177-3AD203B41FA5}">
                      <a16:colId xmlns:a16="http://schemas.microsoft.com/office/drawing/2014/main" val="3283798389"/>
                    </a:ext>
                  </a:extLst>
                </a:gridCol>
                <a:gridCol w="2032149">
                  <a:extLst>
                    <a:ext uri="{9D8B030D-6E8A-4147-A177-3AD203B41FA5}">
                      <a16:colId xmlns:a16="http://schemas.microsoft.com/office/drawing/2014/main" val="2128591119"/>
                    </a:ext>
                  </a:extLst>
                </a:gridCol>
              </a:tblGrid>
              <a:tr h="11246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Što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podrazumijeva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"</a:t>
                      </a:r>
                      <a:r>
                        <a:rPr lang="en-GB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kibernetička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sigurnost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"?</a:t>
                      </a:r>
                      <a:endParaRPr lang="es-E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Što</a:t>
                      </a:r>
                      <a:r>
                        <a:rPr lang="it-IT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trebate</a:t>
                      </a:r>
                      <a:r>
                        <a:rPr lang="it-IT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učiniti</a:t>
                      </a:r>
                      <a:r>
                        <a:rPr lang="it-IT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lang="it-IT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spriječite</a:t>
                      </a:r>
                      <a:r>
                        <a:rPr lang="it-IT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phishing</a:t>
                      </a:r>
                      <a:r>
                        <a:rPr lang="es-ES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GB" sz="15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Koji je najčešći napad na europske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MSMEs?</a:t>
                      </a:r>
                      <a:endParaRPr lang="es-E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Koji </a:t>
                      </a:r>
                      <a:r>
                        <a:rPr lang="en-GB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ciljevi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kibernetičke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sigurnosti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 </a:t>
                      </a:r>
                      <a:r>
                        <a:rPr lang="en-GB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daljinski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pristup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informacijama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Što učini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</a:t>
                      </a:r>
                      <a:r>
                        <a:rPr lang="pl-PL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 USB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uređajem</a:t>
                      </a:r>
                      <a:r>
                        <a:rPr lang="pl-PL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koji nađete na uredskom stolu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373252"/>
                  </a:ext>
                </a:extLst>
              </a:tr>
              <a:tr h="2927201">
                <a:tc>
                  <a:txBody>
                    <a:bodyPr/>
                    <a:lstStyle/>
                    <a:p>
                      <a:r>
                        <a:rPr lang="es-ES" sz="1400" dirty="0"/>
                        <a:t>a. </a:t>
                      </a: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Alat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 zaštitu uređaja od malware napada.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Postupke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koji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osmišljeni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kako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 se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zaštitile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osjetljive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informacije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od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zlonamjernih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napada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Zaštitu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IT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sustava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poduzeća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odgovori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točni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B</a:t>
                      </a:r>
                      <a:r>
                        <a:rPr lang="hr-H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iti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oprez</a:t>
                      </a:r>
                      <a:r>
                        <a:rPr lang="hr-H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s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neželjenim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porukama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e-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pošte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promjenu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lozinke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Kliknuti na poveznice u e-po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šti</a:t>
                      </a: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Preuz</a:t>
                      </a:r>
                      <a:r>
                        <a:rPr lang="hr-H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privitke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neželjene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e-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pošte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</a:t>
                      </a:r>
                      <a:r>
                        <a:rPr lang="hr-H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iti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poziv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nepoznatih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brojeva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a. </a:t>
                      </a:r>
                      <a:r>
                        <a:rPr lang="es-ES" sz="1400" dirty="0" err="1"/>
                        <a:t>Uskraćivanje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usluge</a:t>
                      </a:r>
                      <a:r>
                        <a:rPr lang="es-ES" sz="1400" dirty="0"/>
                        <a:t>.</a:t>
                      </a:r>
                    </a:p>
                    <a:p>
                      <a:r>
                        <a:rPr lang="es-ES" sz="1400" dirty="0"/>
                        <a:t>b. </a:t>
                      </a:r>
                      <a:r>
                        <a:rPr lang="es-ES" sz="1400" dirty="0" err="1"/>
                        <a:t>Ransomware</a:t>
                      </a:r>
                      <a:r>
                        <a:rPr lang="es-ES" sz="1400" dirty="0"/>
                        <a:t>.</a:t>
                      </a:r>
                    </a:p>
                    <a:p>
                      <a:r>
                        <a:rPr lang="es-ES" sz="1400" dirty="0"/>
                        <a:t>c. Phishing.</a:t>
                      </a:r>
                    </a:p>
                    <a:p>
                      <a:r>
                        <a:rPr lang="es-ES" sz="1400" dirty="0"/>
                        <a:t>d. Ni jedan </a:t>
                      </a:r>
                      <a:r>
                        <a:rPr lang="es-ES" sz="1400" dirty="0" err="1"/>
                        <a:t>odgovor</a:t>
                      </a:r>
                      <a:r>
                        <a:rPr lang="es-ES" sz="1400" dirty="0"/>
                        <a:t> nije </a:t>
                      </a:r>
                      <a:r>
                        <a:rPr lang="es-ES" sz="1400" dirty="0" err="1"/>
                        <a:t>točan</a:t>
                      </a:r>
                      <a:r>
                        <a:rPr lang="es-ES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Dostupnost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povjerljivost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Sljedivost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publicitet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Povjerljivost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korupcija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Cjelovitost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mjerljivost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Povezati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mojim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računalom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vidim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što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njemu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mogu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vratiti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vlasniku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Pokušati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pronaći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vlasnika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bez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spajanja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bilo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koje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računalo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Prijavit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policiji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Baciti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8843"/>
                  </a:ext>
                </a:extLst>
              </a:tr>
            </a:tbl>
          </a:graphicData>
        </a:graphic>
      </p:graphicFrame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13C81884-B11C-6633-CE95-D1592653ADD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3933" y="272583"/>
            <a:ext cx="2206385" cy="46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4136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4F2A5-F36C-410C-663C-F63D8AC9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Pitanja</a:t>
            </a:r>
            <a:r>
              <a:rPr lang="es-ES" dirty="0"/>
              <a:t> za </a:t>
            </a:r>
            <a:r>
              <a:rPr lang="es-ES" dirty="0" err="1"/>
              <a:t>procjenu</a:t>
            </a:r>
            <a:r>
              <a:rPr lang="es-ES" dirty="0"/>
              <a:t> </a:t>
            </a:r>
            <a:r>
              <a:rPr lang="es-ES" dirty="0" err="1"/>
              <a:t>znanja</a:t>
            </a:r>
            <a:r>
              <a:rPr lang="es-ES" dirty="0"/>
              <a:t>: </a:t>
            </a:r>
            <a:r>
              <a:rPr lang="es-ES" dirty="0" err="1"/>
              <a:t>odgovori</a:t>
            </a:r>
            <a:endParaRPr lang="es-ES" dirty="0"/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923BF357-A532-E7CB-0A30-42E5DFCB4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F5F9BBF-F338-4547-B4B0-44CFA9337D0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413030EE-FF19-6F2B-0F71-F76CDAB4B2F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90777592"/>
              </p:ext>
            </p:extLst>
          </p:nvPr>
        </p:nvGraphicFramePr>
        <p:xfrm>
          <a:off x="1097280" y="1846263"/>
          <a:ext cx="10160745" cy="40518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149">
                  <a:extLst>
                    <a:ext uri="{9D8B030D-6E8A-4147-A177-3AD203B41FA5}">
                      <a16:colId xmlns:a16="http://schemas.microsoft.com/office/drawing/2014/main" val="2601891750"/>
                    </a:ext>
                  </a:extLst>
                </a:gridCol>
                <a:gridCol w="2032149">
                  <a:extLst>
                    <a:ext uri="{9D8B030D-6E8A-4147-A177-3AD203B41FA5}">
                      <a16:colId xmlns:a16="http://schemas.microsoft.com/office/drawing/2014/main" val="3559158159"/>
                    </a:ext>
                  </a:extLst>
                </a:gridCol>
                <a:gridCol w="1734172">
                  <a:extLst>
                    <a:ext uri="{9D8B030D-6E8A-4147-A177-3AD203B41FA5}">
                      <a16:colId xmlns:a16="http://schemas.microsoft.com/office/drawing/2014/main" val="1947302738"/>
                    </a:ext>
                  </a:extLst>
                </a:gridCol>
                <a:gridCol w="2330126">
                  <a:extLst>
                    <a:ext uri="{9D8B030D-6E8A-4147-A177-3AD203B41FA5}">
                      <a16:colId xmlns:a16="http://schemas.microsoft.com/office/drawing/2014/main" val="3283798389"/>
                    </a:ext>
                  </a:extLst>
                </a:gridCol>
                <a:gridCol w="2032149">
                  <a:extLst>
                    <a:ext uri="{9D8B030D-6E8A-4147-A177-3AD203B41FA5}">
                      <a16:colId xmlns:a16="http://schemas.microsoft.com/office/drawing/2014/main" val="2128591119"/>
                    </a:ext>
                  </a:extLst>
                </a:gridCol>
              </a:tblGrid>
              <a:tr h="11246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Što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podrazumijeva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"</a:t>
                      </a:r>
                      <a:r>
                        <a:rPr lang="en-GB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kibernetička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sigurnost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"?</a:t>
                      </a:r>
                      <a:endParaRPr lang="es-E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Što</a:t>
                      </a:r>
                      <a:r>
                        <a:rPr lang="it-IT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trebate</a:t>
                      </a:r>
                      <a:r>
                        <a:rPr lang="it-IT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učiniti</a:t>
                      </a:r>
                      <a:r>
                        <a:rPr lang="it-IT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lang="it-IT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spriječite</a:t>
                      </a:r>
                      <a:r>
                        <a:rPr lang="it-IT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phishing</a:t>
                      </a:r>
                      <a:r>
                        <a:rPr lang="es-ES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GB" sz="15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Koji je najčešći napad na europske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MSMEs?</a:t>
                      </a:r>
                      <a:endParaRPr lang="es-E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Koji </a:t>
                      </a:r>
                      <a:r>
                        <a:rPr lang="en-GB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ciljevi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kibernetičke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sigurnosti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 </a:t>
                      </a:r>
                      <a:r>
                        <a:rPr lang="en-GB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daljinski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pristup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informacijama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Što učini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</a:t>
                      </a:r>
                      <a:r>
                        <a:rPr lang="pl-PL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 USB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uređajem</a:t>
                      </a:r>
                      <a:r>
                        <a:rPr lang="pl-PL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koji nađete na uredskom stolu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373252"/>
                  </a:ext>
                </a:extLst>
              </a:tr>
              <a:tr h="2927201">
                <a:tc>
                  <a:txBody>
                    <a:bodyPr/>
                    <a:lstStyle/>
                    <a:p>
                      <a:r>
                        <a:rPr lang="es-ES" sz="1400" dirty="0"/>
                        <a:t>a. </a:t>
                      </a: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Alat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 zaštitu uređaja od malware napada.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Postupke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koji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osmišljeni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kako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 se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zaštitile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osjetljive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informacije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od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zlonamjernih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napada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Zaštitu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IT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sustava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poduzeća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 </a:t>
                      </a:r>
                      <a:r>
                        <a:rPr lang="en-GB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odgovori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točni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</a:t>
                      </a:r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hr-HR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iti</a:t>
                      </a:r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oprez</a:t>
                      </a:r>
                      <a:r>
                        <a:rPr lang="hr-H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s </a:t>
                      </a:r>
                      <a:r>
                        <a:rPr lang="es-ES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neželjenim</a:t>
                      </a:r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porukama</a:t>
                      </a:r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e-</a:t>
                      </a:r>
                      <a:r>
                        <a:rPr lang="es-ES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pošte</a:t>
                      </a:r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</a:t>
                      </a:r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promjenu</a:t>
                      </a:r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lozinke</a:t>
                      </a:r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Kliknuti na poveznice u e-po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šti</a:t>
                      </a: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Preuz</a:t>
                      </a:r>
                      <a:r>
                        <a:rPr lang="hr-H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privitke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neželjene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e-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pošte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</a:t>
                      </a:r>
                      <a:r>
                        <a:rPr lang="hr-H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iti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poziv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nepoznatih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brojeva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a. </a:t>
                      </a:r>
                      <a:r>
                        <a:rPr lang="es-ES" sz="1400" dirty="0" err="1"/>
                        <a:t>Uskraćivanje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usluge</a:t>
                      </a:r>
                      <a:r>
                        <a:rPr lang="es-ES" sz="1400" dirty="0"/>
                        <a:t>.</a:t>
                      </a:r>
                    </a:p>
                    <a:p>
                      <a:r>
                        <a:rPr lang="es-ES" sz="1400" dirty="0"/>
                        <a:t>b. </a:t>
                      </a:r>
                      <a:r>
                        <a:rPr lang="es-ES" sz="1400" dirty="0" err="1"/>
                        <a:t>Ransomware</a:t>
                      </a:r>
                      <a:r>
                        <a:rPr lang="es-ES" sz="1400" dirty="0"/>
                        <a:t>.</a:t>
                      </a:r>
                    </a:p>
                    <a:p>
                      <a:r>
                        <a:rPr lang="es-ES" sz="1400" b="1" dirty="0"/>
                        <a:t>c. Phishing.</a:t>
                      </a:r>
                    </a:p>
                    <a:p>
                      <a:r>
                        <a:rPr lang="es-ES" sz="1400" dirty="0"/>
                        <a:t>d. Ni jedan </a:t>
                      </a:r>
                      <a:r>
                        <a:rPr lang="es-ES" sz="1400" dirty="0" err="1"/>
                        <a:t>odgovor</a:t>
                      </a:r>
                      <a:r>
                        <a:rPr lang="es-ES" sz="1400" dirty="0"/>
                        <a:t> nije </a:t>
                      </a:r>
                      <a:r>
                        <a:rPr lang="es-ES" sz="1400" dirty="0" err="1"/>
                        <a:t>točan</a:t>
                      </a:r>
                      <a:r>
                        <a:rPr lang="es-ES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</a:t>
                      </a:r>
                      <a:r>
                        <a:rPr lang="en-GB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Dostupnost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povjerljivost</a:t>
                      </a:r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Sljedivost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publicitet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Povjerljivost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korupcija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Cjelovitost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mjerljivost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Povezati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mojim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računalom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vidim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što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njemu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mogu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vratiti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vlasniku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es-ES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Pokušati</a:t>
                      </a:r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pronaći</a:t>
                      </a:r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vlasnika</a:t>
                      </a:r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bez</a:t>
                      </a:r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spajanja</a:t>
                      </a:r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bilo</a:t>
                      </a:r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koje</a:t>
                      </a:r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računalo</a:t>
                      </a:r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Prijavit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policiji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Baciti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8843"/>
                  </a:ext>
                </a:extLst>
              </a:tr>
            </a:tbl>
          </a:graphicData>
        </a:graphic>
      </p:graphicFrame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13C81884-B11C-6633-CE95-D1592653ADD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3933" y="272583"/>
            <a:ext cx="2206385" cy="46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4435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B1C45A-AD94-A4D7-F83E-5D1645D78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b="1" dirty="0" err="1"/>
              <a:t>Hvala</a:t>
            </a:r>
            <a:r>
              <a:rPr lang="es-ES" sz="4800" b="1" dirty="0"/>
              <a:t>!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FD00B6-BA07-5B12-58B3-D70694196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7661" y="6030071"/>
            <a:ext cx="10113264" cy="594360"/>
          </a:xfrm>
        </p:spPr>
        <p:txBody>
          <a:bodyPr>
            <a:normAutofit/>
          </a:bodyPr>
          <a:lstStyle/>
          <a:p>
            <a:r>
              <a:rPr lang="es-ES" sz="2800" dirty="0" err="1"/>
              <a:t>Nastavite</a:t>
            </a:r>
            <a:r>
              <a:rPr lang="es-ES" sz="2800" dirty="0"/>
              <a:t> </a:t>
            </a:r>
            <a:r>
              <a:rPr lang="hr-HR" sz="2800" dirty="0"/>
              <a:t>se</a:t>
            </a:r>
            <a:r>
              <a:rPr lang="es-ES" sz="2800" dirty="0"/>
              <a:t> </a:t>
            </a:r>
            <a:r>
              <a:rPr lang="es-ES" sz="2800" dirty="0" err="1"/>
              <a:t>edu</a:t>
            </a:r>
            <a:r>
              <a:rPr lang="hr-HR" sz="2800" dirty="0" err="1"/>
              <a:t>cirati</a:t>
            </a:r>
            <a:r>
              <a:rPr lang="hr-HR" sz="2800"/>
              <a:t> </a:t>
            </a:r>
            <a:r>
              <a:rPr lang="es-ES" sz="2800"/>
              <a:t>na</a:t>
            </a:r>
            <a:r>
              <a:rPr lang="es-ES" sz="2800" dirty="0"/>
              <a:t> </a:t>
            </a:r>
            <a:r>
              <a:rPr lang="es-ES" sz="28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www.restartproject.eu</a:t>
            </a:r>
            <a:r>
              <a:rPr lang="es-ES" sz="2800" dirty="0"/>
              <a:t>. </a:t>
            </a:r>
          </a:p>
        </p:txBody>
      </p:sp>
      <p:pic>
        <p:nvPicPr>
          <p:cNvPr id="14" name="Picture 2" descr="Restart">
            <a:extLst>
              <a:ext uri="{FF2B5EF4-FFF2-40B4-BE49-F238E27FC236}">
                <a16:creationId xmlns:a16="http://schemas.microsoft.com/office/drawing/2014/main" id="{DEF0A2D3-BB90-AC66-A977-F4A00E1A1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62695" y="1723276"/>
            <a:ext cx="9266609" cy="170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ángulo 15">
            <a:extLst>
              <a:ext uri="{FF2B5EF4-FFF2-40B4-BE49-F238E27FC236}">
                <a16:creationId xmlns:a16="http://schemas.microsoft.com/office/drawing/2014/main" id="{554BB2D5-5B51-48F7-60B7-5A1776CB6971}"/>
              </a:ext>
            </a:extLst>
          </p:cNvPr>
          <p:cNvSpPr/>
          <p:nvPr/>
        </p:nvSpPr>
        <p:spPr>
          <a:xfrm>
            <a:off x="474243" y="4436574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.</a:t>
            </a:r>
          </a:p>
        </p:txBody>
      </p:sp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8FA970E7-507C-8AE8-218A-21AC6237AA7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1120" y="388306"/>
            <a:ext cx="2779280" cy="58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66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76639-151D-737A-A14E-3DC5C8CAC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Sadržaj</a:t>
            </a:r>
            <a:endParaRPr lang="es-ES" dirty="0"/>
          </a:p>
        </p:txBody>
      </p:sp>
      <p:graphicFrame>
        <p:nvGraphicFramePr>
          <p:cNvPr id="12" name="Marcador de contenido 11">
            <a:extLst>
              <a:ext uri="{FF2B5EF4-FFF2-40B4-BE49-F238E27FC236}">
                <a16:creationId xmlns:a16="http://schemas.microsoft.com/office/drawing/2014/main" id="{E64195D9-8ADD-6866-22F8-8B4E5BE116E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35124566"/>
              </p:ext>
            </p:extLst>
          </p:nvPr>
        </p:nvGraphicFramePr>
        <p:xfrm>
          <a:off x="1096963" y="1846263"/>
          <a:ext cx="10152674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878C812E-2238-0FB9-B6CE-8919409FBB33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7" name="Picture 2" descr="Restart">
            <a:extLst>
              <a:ext uri="{FF2B5EF4-FFF2-40B4-BE49-F238E27FC236}">
                <a16:creationId xmlns:a16="http://schemas.microsoft.com/office/drawing/2014/main" id="{C04203BA-528C-5F04-2628-C332C8417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95126" y="286603"/>
            <a:ext cx="3115111" cy="5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3AE1F53C-A2E8-A9CF-ABB9-B00FD7F05CBA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048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Osnove</a:t>
            </a:r>
            <a:r>
              <a:rPr lang="en-GB" sz="4000" b="1" dirty="0"/>
              <a:t> </a:t>
            </a:r>
            <a:r>
              <a:rPr lang="en-GB" sz="4000" b="1" dirty="0" err="1"/>
              <a:t>kibernetičke</a:t>
            </a:r>
            <a:r>
              <a:rPr lang="en-GB" sz="4000" b="1" dirty="0"/>
              <a:t> </a:t>
            </a:r>
            <a:r>
              <a:rPr lang="en-GB" sz="4000" b="1" dirty="0" err="1"/>
              <a:t>sigurnosti</a:t>
            </a:r>
            <a:br>
              <a:rPr lang="en-GB" dirty="0"/>
            </a:br>
            <a:r>
              <a:rPr lang="en-GB" sz="2800" dirty="0" err="1"/>
              <a:t>Što</a:t>
            </a:r>
            <a:r>
              <a:rPr lang="en-GB" sz="2800" dirty="0"/>
              <a:t> je </a:t>
            </a:r>
            <a:r>
              <a:rPr lang="en-GB" sz="2800" dirty="0" err="1"/>
              <a:t>kibernetička</a:t>
            </a:r>
            <a:r>
              <a:rPr lang="en-GB" sz="2800" dirty="0"/>
              <a:t> </a:t>
            </a:r>
            <a:r>
              <a:rPr lang="en-GB" sz="2800" dirty="0" err="1"/>
              <a:t>sigurnost</a:t>
            </a:r>
            <a:r>
              <a:rPr lang="en-GB" sz="2800" dirty="0"/>
              <a:t>?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6050140" cy="433695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Pojam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lang="en-GB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cybersecurity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odnosno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kibernetička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sigurnost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nastao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je 1970-ih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zbog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potrebe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poduzeća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GB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zaštite</a:t>
            </a:r>
            <a:r>
              <a:rPr lang="en-GB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svoje</a:t>
            </a:r>
            <a:r>
              <a:rPr lang="en-GB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računalne</a:t>
            </a:r>
            <a:r>
              <a:rPr lang="en-GB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sustave</a:t>
            </a:r>
            <a:r>
              <a:rPr lang="en-GB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zlonamjernih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napada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koji bi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mogli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ugroziti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njihovo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funkcioniranje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Kibernetička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sigurnost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uključuje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primjenu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alata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tehnologija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politika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kontrola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postupaka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zaštiti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oporavku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mreža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sustava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uređaja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aplikacija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GB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kibernetičkih</a:t>
            </a:r>
            <a:r>
              <a:rPr lang="en-GB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napada</a:t>
            </a:r>
            <a:r>
              <a:rPr lang="en-GB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koji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usmjereni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pristup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uništavanje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mijenjanje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osjetljivih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informacija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ometanje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tijeka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rada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iznuđivanje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novca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organizacija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pojedinaca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380C0B7B-09C1-99A4-92A3-7777B1EBE96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9659" y="2183552"/>
            <a:ext cx="3370345" cy="2490896"/>
          </a:xfrm>
          <a:prstGeom prst="rect">
            <a:avLst/>
          </a:prstGeom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1ED1039F-F122-0FED-3994-A695451B077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670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Osnove</a:t>
            </a:r>
            <a:r>
              <a:rPr lang="en-GB" sz="4000" b="1" dirty="0"/>
              <a:t> </a:t>
            </a:r>
            <a:r>
              <a:rPr lang="en-GB" sz="4000" b="1" dirty="0" err="1"/>
              <a:t>kibernetičke</a:t>
            </a:r>
            <a:r>
              <a:rPr lang="en-GB" sz="4000" b="1" dirty="0"/>
              <a:t> </a:t>
            </a:r>
            <a:r>
              <a:rPr lang="en-GB" sz="4000" b="1" dirty="0" err="1"/>
              <a:t>sigurnosti</a:t>
            </a:r>
            <a:br>
              <a:rPr lang="en-GB" dirty="0"/>
            </a:br>
            <a:r>
              <a:rPr lang="en-GB" sz="2800" dirty="0" err="1"/>
              <a:t>Što</a:t>
            </a:r>
            <a:r>
              <a:rPr lang="en-GB" sz="2800" dirty="0"/>
              <a:t> je </a:t>
            </a:r>
            <a:r>
              <a:rPr lang="en-GB" sz="2800" dirty="0" err="1"/>
              <a:t>kibernetička</a:t>
            </a:r>
            <a:r>
              <a:rPr lang="en-GB" sz="2800" dirty="0"/>
              <a:t> </a:t>
            </a:r>
            <a:r>
              <a:rPr lang="en-GB" sz="2800" dirty="0" err="1"/>
              <a:t>sigurnost</a:t>
            </a:r>
            <a:r>
              <a:rPr lang="en-GB" sz="2800" dirty="0"/>
              <a:t>?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5540" y="1869524"/>
            <a:ext cx="6599572" cy="4394645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Prema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izvješću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Agencije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kibernetičku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sigurnost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(ENISA) iz 2021., od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ukupno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249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ispitanih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europskih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mikro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malih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srednjih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poduzeća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njih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85%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smatra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 je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kibernetička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sigurnost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ključna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briga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njihovo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poslovanje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Nakon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pandemije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45%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mikro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malih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srednjih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poduzeća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implementiralo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 u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svoje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poslovanje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tehnologije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odgovor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pandemiju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no 90%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to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uključilo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sigurnosne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mjere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Isto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izvješće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pruža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važne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informacije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kiber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netičkoj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sigurnosti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prikazuje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glavn</a:t>
            </a:r>
            <a:r>
              <a:rPr lang="hr-H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sigurnosne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incidente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koje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pretrpjela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mikro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mala i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srednja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poduzeća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Incidenti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prikazani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grafikonu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Marcador de contenido 11">
            <a:extLst>
              <a:ext uri="{FF2B5EF4-FFF2-40B4-BE49-F238E27FC236}">
                <a16:creationId xmlns:a16="http://schemas.microsoft.com/office/drawing/2014/main" id="{1B0056CD-C625-4C1B-8F35-3C93AF32B4ED}"/>
              </a:ext>
            </a:extLst>
          </p:cNvPr>
          <p:cNvSpPr txBox="1">
            <a:spLocks/>
          </p:cNvSpPr>
          <p:nvPr/>
        </p:nvSpPr>
        <p:spPr>
          <a:xfrm>
            <a:off x="1097279" y="5690765"/>
            <a:ext cx="3905027" cy="461665"/>
          </a:xfrm>
          <a:prstGeom prst="rect">
            <a:avLst/>
          </a:prstGeom>
        </p:spPr>
        <p:txBody>
          <a:bodyPr vert="horz" lIns="0" tIns="45720" rIns="0" bIns="45720" rtlCol="0">
            <a:normAutofit fontScale="925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 err="1"/>
              <a:t>Izvor</a:t>
            </a:r>
            <a:r>
              <a:rPr lang="es-ES" sz="1400" dirty="0"/>
              <a:t>: </a:t>
            </a:r>
            <a:r>
              <a:rPr lang="es-ES" sz="1400" dirty="0">
                <a:hlinkClick r:id="rId3"/>
              </a:rPr>
              <a:t>https://www.enisa.europa.eu/publications/enisa-report-cybersecurity-for-smes</a:t>
            </a:r>
            <a:endParaRPr lang="es-ES" sz="1400" dirty="0"/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A7FD1019-5748-42C3-209D-A8C84B009F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6773830"/>
              </p:ext>
            </p:extLst>
          </p:nvPr>
        </p:nvGraphicFramePr>
        <p:xfrm>
          <a:off x="486888" y="1869524"/>
          <a:ext cx="4515418" cy="3821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0D75F993-144E-2496-C0C3-B9194E7E6A2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562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9CF137-441B-2994-B17D-2D0F3CC39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8147" y="1886817"/>
            <a:ext cx="4937760" cy="736282"/>
          </a:xfrm>
        </p:spPr>
        <p:txBody>
          <a:bodyPr/>
          <a:lstStyle/>
          <a:p>
            <a:r>
              <a:rPr lang="es-ES" dirty="0"/>
              <a:t>OSJETLJIVE INFORMACIJE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83E878-EDA9-0F93-835C-F2DC5BE5C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8147" y="2437791"/>
            <a:ext cx="4937760" cy="1083050"/>
          </a:xfrm>
        </p:spPr>
        <p:txBody>
          <a:bodyPr>
            <a:normAutofit/>
          </a:bodyPr>
          <a:lstStyle/>
          <a:p>
            <a:pPr algn="just"/>
            <a:r>
              <a:rPr lang="es-ES" dirty="0" err="1"/>
              <a:t>Informacije</a:t>
            </a:r>
            <a:r>
              <a:rPr lang="es-ES" dirty="0"/>
              <a:t> </a:t>
            </a:r>
            <a:r>
              <a:rPr lang="es-ES" dirty="0" err="1"/>
              <a:t>koje</a:t>
            </a:r>
            <a:r>
              <a:rPr lang="es-ES" dirty="0"/>
              <a:t> </a:t>
            </a:r>
            <a:r>
              <a:rPr lang="es-ES" dirty="0" err="1"/>
              <a:t>sadrže</a:t>
            </a:r>
            <a:r>
              <a:rPr lang="es-ES" dirty="0"/>
              <a:t> </a:t>
            </a:r>
            <a:r>
              <a:rPr lang="es-ES" dirty="0" err="1"/>
              <a:t>privatne</a:t>
            </a:r>
            <a:r>
              <a:rPr lang="es-ES" dirty="0"/>
              <a:t> </a:t>
            </a:r>
            <a:r>
              <a:rPr lang="es-ES" dirty="0" err="1"/>
              <a:t>ili</a:t>
            </a:r>
            <a:r>
              <a:rPr lang="es-ES" dirty="0"/>
              <a:t> </a:t>
            </a:r>
            <a:r>
              <a:rPr lang="es-ES" dirty="0" err="1"/>
              <a:t>povjerljive</a:t>
            </a:r>
            <a:r>
              <a:rPr lang="es-ES" dirty="0"/>
              <a:t> </a:t>
            </a:r>
            <a:r>
              <a:rPr lang="es-ES" dirty="0" err="1"/>
              <a:t>podatke</a:t>
            </a:r>
            <a:r>
              <a:rPr lang="es-ES" dirty="0"/>
              <a:t>, </a:t>
            </a:r>
            <a:r>
              <a:rPr lang="es-ES" dirty="0" err="1"/>
              <a:t>poput</a:t>
            </a:r>
            <a:r>
              <a:rPr lang="es-ES" dirty="0"/>
              <a:t> </a:t>
            </a:r>
            <a:r>
              <a:rPr lang="es-ES" dirty="0" err="1"/>
              <a:t>osobnih</a:t>
            </a:r>
            <a:r>
              <a:rPr lang="es-ES" dirty="0"/>
              <a:t> </a:t>
            </a:r>
            <a:r>
              <a:rPr lang="es-ES" dirty="0" err="1"/>
              <a:t>ili</a:t>
            </a:r>
            <a:r>
              <a:rPr lang="es-ES" dirty="0"/>
              <a:t> </a:t>
            </a:r>
            <a:r>
              <a:rPr lang="es-ES" dirty="0" err="1"/>
              <a:t>bankovnih</a:t>
            </a:r>
            <a:r>
              <a:rPr lang="es-ES" dirty="0"/>
              <a:t> </a:t>
            </a:r>
            <a:r>
              <a:rPr lang="es-ES" dirty="0" err="1"/>
              <a:t>podataka</a:t>
            </a:r>
            <a:r>
              <a:rPr lang="es-ES" dirty="0"/>
              <a:t>.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C389B1-D4D9-70CE-E00E-273D906A8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96963" y="1892551"/>
            <a:ext cx="4937760" cy="736282"/>
          </a:xfrm>
        </p:spPr>
        <p:txBody>
          <a:bodyPr/>
          <a:lstStyle/>
          <a:p>
            <a:r>
              <a:rPr lang="es-ES" dirty="0"/>
              <a:t>SIGURNOSNA KOPIJA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D3B5C7-9159-1B84-A536-62951977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96963" y="2437791"/>
            <a:ext cx="4937760" cy="1159156"/>
          </a:xfrm>
        </p:spPr>
        <p:txBody>
          <a:bodyPr>
            <a:noAutofit/>
          </a:bodyPr>
          <a:lstStyle/>
          <a:p>
            <a:pPr algn="just"/>
            <a:r>
              <a:rPr lang="es-ES" dirty="0" err="1"/>
              <a:t>Kopija</a:t>
            </a:r>
            <a:r>
              <a:rPr lang="es-ES" dirty="0"/>
              <a:t> </a:t>
            </a:r>
            <a:r>
              <a:rPr lang="es-ES" dirty="0" err="1"/>
              <a:t>datoteka</a:t>
            </a:r>
            <a:r>
              <a:rPr lang="es-ES" dirty="0"/>
              <a:t> i programa </a:t>
            </a:r>
            <a:r>
              <a:rPr lang="es-ES" dirty="0" err="1"/>
              <a:t>koja</a:t>
            </a:r>
            <a:r>
              <a:rPr lang="es-ES" dirty="0"/>
              <a:t> je </a:t>
            </a:r>
            <a:r>
              <a:rPr lang="es-ES" dirty="0" err="1"/>
              <a:t>pohranjena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drugim</a:t>
            </a:r>
            <a:r>
              <a:rPr lang="es-ES" dirty="0"/>
              <a:t> </a:t>
            </a:r>
            <a:r>
              <a:rPr lang="es-ES" dirty="0" err="1"/>
              <a:t>uređajima</a:t>
            </a:r>
            <a:r>
              <a:rPr lang="es-ES" dirty="0"/>
              <a:t> </a:t>
            </a:r>
            <a:r>
              <a:rPr lang="es-ES" dirty="0" err="1"/>
              <a:t>ili</a:t>
            </a:r>
            <a:r>
              <a:rPr lang="es-ES" dirty="0"/>
              <a:t> </a:t>
            </a:r>
            <a:r>
              <a:rPr lang="es-ES" dirty="0" err="1"/>
              <a:t>drugim</a:t>
            </a:r>
            <a:r>
              <a:rPr lang="es-ES" dirty="0"/>
              <a:t> </a:t>
            </a:r>
            <a:r>
              <a:rPr lang="es-ES" dirty="0" err="1"/>
              <a:t>medijima</a:t>
            </a:r>
            <a:r>
              <a:rPr lang="es-ES" dirty="0"/>
              <a:t>, </a:t>
            </a:r>
            <a:r>
              <a:rPr lang="es-ES" dirty="0" err="1"/>
              <a:t>koja</a:t>
            </a:r>
            <a:r>
              <a:rPr lang="es-ES" dirty="0"/>
              <a:t> </a:t>
            </a:r>
            <a:r>
              <a:rPr lang="es-ES" dirty="0" err="1"/>
              <a:t>omogućava</a:t>
            </a:r>
            <a:r>
              <a:rPr lang="es-ES" dirty="0"/>
              <a:t> </a:t>
            </a:r>
            <a:r>
              <a:rPr lang="es-ES" dirty="0" err="1"/>
              <a:t>povrat</a:t>
            </a:r>
            <a:r>
              <a:rPr lang="es-ES" dirty="0"/>
              <a:t> </a:t>
            </a:r>
            <a:r>
              <a:rPr lang="es-ES" dirty="0" err="1"/>
              <a:t>informacija</a:t>
            </a:r>
            <a:r>
              <a:rPr lang="es-ES" dirty="0"/>
              <a:t> u </a:t>
            </a:r>
            <a:r>
              <a:rPr lang="es-ES" dirty="0" err="1"/>
              <a:t>slučaju</a:t>
            </a:r>
            <a:r>
              <a:rPr lang="es-ES" dirty="0"/>
              <a:t> </a:t>
            </a:r>
            <a:r>
              <a:rPr lang="es-ES" dirty="0" err="1"/>
              <a:t>kvara</a:t>
            </a:r>
            <a:r>
              <a:rPr lang="es-ES" dirty="0"/>
              <a:t>, </a:t>
            </a:r>
            <a:r>
              <a:rPr lang="es-ES" dirty="0" err="1"/>
              <a:t>gubitka</a:t>
            </a:r>
            <a:r>
              <a:rPr lang="es-ES" dirty="0"/>
              <a:t> </a:t>
            </a:r>
            <a:r>
              <a:rPr lang="es-ES" dirty="0" err="1"/>
              <a:t>ili</a:t>
            </a:r>
            <a:r>
              <a:rPr lang="es-ES" dirty="0"/>
              <a:t> </a:t>
            </a:r>
            <a:r>
              <a:rPr lang="es-ES" dirty="0" err="1"/>
              <a:t>krađe</a:t>
            </a:r>
            <a:r>
              <a:rPr lang="es-ES" dirty="0"/>
              <a:t>.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DF1D7632-DAE1-D511-FF16-17D07C46A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en-GB" sz="4000" b="1" dirty="0" err="1"/>
              <a:t>Osnove</a:t>
            </a:r>
            <a:r>
              <a:rPr lang="en-GB" sz="4000" b="1" dirty="0"/>
              <a:t> </a:t>
            </a:r>
            <a:r>
              <a:rPr lang="en-GB" sz="4000" b="1" dirty="0" err="1"/>
              <a:t>kibernetičke</a:t>
            </a:r>
            <a:r>
              <a:rPr lang="en-GB" sz="4000" b="1" dirty="0"/>
              <a:t> </a:t>
            </a:r>
            <a:r>
              <a:rPr lang="en-GB" sz="4000" b="1" dirty="0" err="1"/>
              <a:t>sigurnosti</a:t>
            </a:r>
            <a:br>
              <a:rPr lang="en-GB" dirty="0"/>
            </a:br>
            <a:r>
              <a:rPr lang="en-GB" sz="2800" dirty="0" err="1"/>
              <a:t>Glavne</a:t>
            </a:r>
            <a:r>
              <a:rPr lang="en-GB" sz="2800" dirty="0"/>
              <a:t> </a:t>
            </a:r>
            <a:r>
              <a:rPr lang="en-GB" sz="2800" dirty="0" err="1"/>
              <a:t>definicije</a:t>
            </a:r>
            <a:r>
              <a:rPr lang="en-GB" sz="2800" dirty="0"/>
              <a:t> – </a:t>
            </a:r>
            <a:r>
              <a:rPr lang="en-GB" sz="2800" dirty="0" err="1"/>
              <a:t>opća</a:t>
            </a:r>
            <a:r>
              <a:rPr lang="en-GB" sz="2800" dirty="0"/>
              <a:t> </a:t>
            </a:r>
            <a:r>
              <a:rPr lang="en-GB" sz="2800" dirty="0" err="1"/>
              <a:t>sigurnost</a:t>
            </a:r>
            <a:endParaRPr lang="en-GB" dirty="0"/>
          </a:p>
        </p:txBody>
      </p:sp>
      <p:pic>
        <p:nvPicPr>
          <p:cNvPr id="8" name="Picture 2" descr="Restart">
            <a:extLst>
              <a:ext uri="{FF2B5EF4-FFF2-40B4-BE49-F238E27FC236}">
                <a16:creationId xmlns:a16="http://schemas.microsoft.com/office/drawing/2014/main" id="{52C8F9FA-7D63-04B7-C349-6894E749C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61717B8-A900-AC0B-722C-67076CC0F0A6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6017DB9B-3A45-0E3D-ADD0-59DE331569D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964" y="3821837"/>
            <a:ext cx="4806890" cy="1987849"/>
          </a:xfrm>
          <a:prstGeom prst="rect">
            <a:avLst/>
          </a:prstGeom>
        </p:spPr>
      </p:pic>
      <p:sp>
        <p:nvSpPr>
          <p:cNvPr id="17" name="Marcador de texto 4">
            <a:extLst>
              <a:ext uri="{FF2B5EF4-FFF2-40B4-BE49-F238E27FC236}">
                <a16:creationId xmlns:a16="http://schemas.microsoft.com/office/drawing/2014/main" id="{4D70C93B-EC93-C98A-5875-E1373170F46C}"/>
              </a:ext>
            </a:extLst>
          </p:cNvPr>
          <p:cNvSpPr txBox="1">
            <a:spLocks/>
          </p:cNvSpPr>
          <p:nvPr/>
        </p:nvSpPr>
        <p:spPr>
          <a:xfrm>
            <a:off x="6288147" y="3375084"/>
            <a:ext cx="4937760" cy="736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SOFTVER</a:t>
            </a:r>
          </a:p>
        </p:txBody>
      </p:sp>
      <p:sp>
        <p:nvSpPr>
          <p:cNvPr id="18" name="Marcador de contenido 5">
            <a:extLst>
              <a:ext uri="{FF2B5EF4-FFF2-40B4-BE49-F238E27FC236}">
                <a16:creationId xmlns:a16="http://schemas.microsoft.com/office/drawing/2014/main" id="{331AF26C-6058-6FC1-79C9-D33E18EDB3DD}"/>
              </a:ext>
            </a:extLst>
          </p:cNvPr>
          <p:cNvSpPr txBox="1">
            <a:spLocks/>
          </p:cNvSpPr>
          <p:nvPr/>
        </p:nvSpPr>
        <p:spPr>
          <a:xfrm>
            <a:off x="6288147" y="3906649"/>
            <a:ext cx="4937760" cy="198784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Softver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je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računalni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program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dizajniran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za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obavljanje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specifičnih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zadataka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primjer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internet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preglednik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igra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itd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Suprotan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je od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hardvera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koji se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odnosi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fizičke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komponente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što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matična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ploča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procesor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s-ES" dirty="0"/>
          </a:p>
        </p:txBody>
      </p:sp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6D6CBF0E-2495-E7FE-8452-AA2244E4A41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616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5FDC4835-42D3-B646-1DD4-21F89F60E97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77208" y="3864961"/>
            <a:ext cx="3018549" cy="2235832"/>
          </a:xfrm>
          <a:prstGeom prst="rect">
            <a:avLst/>
          </a:prstGeom>
        </p:spPr>
      </p:pic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9CF137-441B-2994-B17D-2D0F3CC39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6963" y="3857512"/>
            <a:ext cx="4937760" cy="736282"/>
          </a:xfrm>
        </p:spPr>
        <p:txBody>
          <a:bodyPr/>
          <a:lstStyle/>
          <a:p>
            <a:r>
              <a:rPr lang="es-ES"/>
              <a:t>HTTP / HTTPS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83E878-EDA9-0F93-835C-F2DC5BE5C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6963" y="4408486"/>
            <a:ext cx="4937760" cy="1987849"/>
          </a:xfrm>
        </p:spPr>
        <p:txBody>
          <a:bodyPr>
            <a:normAutofit/>
          </a:bodyPr>
          <a:lstStyle/>
          <a:p>
            <a:pPr algn="just"/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</a:rPr>
              <a:t>J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edan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od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najčešće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korištenih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protokola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za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pregledavanje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interneta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HTTPS (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HyperText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Transfer Protocol Secure) je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sigurna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inačica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osigurava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informacije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prenose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između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vašeg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uređaja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 web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stranice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šifrirane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zaštićene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C389B1-D4D9-70CE-E00E-273D906A8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96963" y="1736725"/>
            <a:ext cx="4937760" cy="736282"/>
          </a:xfrm>
        </p:spPr>
        <p:txBody>
          <a:bodyPr/>
          <a:lstStyle/>
          <a:p>
            <a:r>
              <a:rPr lang="es-ES" dirty="0"/>
              <a:t>ENKRIPCIJA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D3B5C7-9159-1B84-A536-62951977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96963" y="2287138"/>
            <a:ext cx="4937760" cy="1873801"/>
          </a:xfrm>
        </p:spPr>
        <p:txBody>
          <a:bodyPr>
            <a:normAutofit/>
          </a:bodyPr>
          <a:lstStyle/>
          <a:p>
            <a:pPr algn="just"/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Proces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koji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pretvara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dokument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datoteku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informacije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nisu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čitljive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osobama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nemaju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ključ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za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dešifriranje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Služi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za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zaštitu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informacija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od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osoba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ne bi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trebale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imati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pristup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s-ES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DF1D7632-DAE1-D511-FF16-17D07C46A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en-GB" sz="4000" b="1" dirty="0" err="1"/>
              <a:t>Osnove</a:t>
            </a:r>
            <a:r>
              <a:rPr lang="en-GB" sz="4000" b="1" dirty="0"/>
              <a:t> </a:t>
            </a:r>
            <a:r>
              <a:rPr lang="en-GB" sz="4000" b="1" dirty="0" err="1"/>
              <a:t>kibernetičke</a:t>
            </a:r>
            <a:r>
              <a:rPr lang="en-GB" sz="4000" b="1" dirty="0"/>
              <a:t> </a:t>
            </a:r>
            <a:r>
              <a:rPr lang="en-GB" sz="4000" b="1" dirty="0" err="1"/>
              <a:t>sigurnosti</a:t>
            </a:r>
            <a:br>
              <a:rPr lang="en-GB" dirty="0"/>
            </a:br>
            <a:r>
              <a:rPr lang="en-GB" sz="2800" dirty="0" err="1"/>
              <a:t>Glavne</a:t>
            </a:r>
            <a:r>
              <a:rPr lang="en-GB" sz="2800" dirty="0"/>
              <a:t> </a:t>
            </a:r>
            <a:r>
              <a:rPr lang="en-GB" sz="2800" dirty="0" err="1"/>
              <a:t>definicije</a:t>
            </a:r>
            <a:r>
              <a:rPr lang="en-GB" sz="2800" dirty="0"/>
              <a:t> – </a:t>
            </a:r>
            <a:r>
              <a:rPr lang="en-GB" sz="2800" dirty="0" err="1"/>
              <a:t>opća</a:t>
            </a:r>
            <a:r>
              <a:rPr lang="en-GB" sz="2800" dirty="0"/>
              <a:t> </a:t>
            </a:r>
            <a:r>
              <a:rPr lang="en-GB" sz="2800" dirty="0" err="1"/>
              <a:t>sigurnost</a:t>
            </a:r>
            <a:endParaRPr lang="en-GB" dirty="0"/>
          </a:p>
        </p:txBody>
      </p:sp>
      <p:pic>
        <p:nvPicPr>
          <p:cNvPr id="8" name="Picture 2" descr="Restart">
            <a:extLst>
              <a:ext uri="{FF2B5EF4-FFF2-40B4-BE49-F238E27FC236}">
                <a16:creationId xmlns:a16="http://schemas.microsoft.com/office/drawing/2014/main" id="{52C8F9FA-7D63-04B7-C349-6894E749C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61717B8-A900-AC0B-722C-67076CC0F0A6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7" name="Marcador de texto 4">
            <a:extLst>
              <a:ext uri="{FF2B5EF4-FFF2-40B4-BE49-F238E27FC236}">
                <a16:creationId xmlns:a16="http://schemas.microsoft.com/office/drawing/2014/main" id="{4D70C93B-EC93-C98A-5875-E1373170F46C}"/>
              </a:ext>
            </a:extLst>
          </p:cNvPr>
          <p:cNvSpPr txBox="1">
            <a:spLocks/>
          </p:cNvSpPr>
          <p:nvPr/>
        </p:nvSpPr>
        <p:spPr>
          <a:xfrm>
            <a:off x="6187235" y="1755661"/>
            <a:ext cx="4937760" cy="736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VATROZID</a:t>
            </a:r>
          </a:p>
        </p:txBody>
      </p:sp>
      <p:sp>
        <p:nvSpPr>
          <p:cNvPr id="18" name="Marcador de contenido 5">
            <a:extLst>
              <a:ext uri="{FF2B5EF4-FFF2-40B4-BE49-F238E27FC236}">
                <a16:creationId xmlns:a16="http://schemas.microsoft.com/office/drawing/2014/main" id="{331AF26C-6058-6FC1-79C9-D33E18EDB3DD}"/>
              </a:ext>
            </a:extLst>
          </p:cNvPr>
          <p:cNvSpPr txBox="1">
            <a:spLocks/>
          </p:cNvSpPr>
          <p:nvPr/>
        </p:nvSpPr>
        <p:spPr>
          <a:xfrm>
            <a:off x="6217603" y="2287139"/>
            <a:ext cx="4937760" cy="198784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</a:rPr>
              <a:t>Tijekom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</a:rPr>
              <a:t>pretraživanja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</a:rPr>
              <a:t>interneta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 i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</a:rPr>
              <a:t>pristupanja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web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stranici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komunicira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vašim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računalom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kako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bi 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uspostavi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vez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Vatrozid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analizira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ovu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vrstu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veze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kako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bi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spriječio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pristup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onima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koji bi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mogli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predstavljati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rizik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s-ES" dirty="0"/>
          </a:p>
        </p:txBody>
      </p:sp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AD51F49A-6D36-77C4-0100-79388D39413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016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9CF137-441B-2994-B17D-2D0F3CC39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8147" y="1886817"/>
            <a:ext cx="4937760" cy="736282"/>
          </a:xfrm>
        </p:spPr>
        <p:txBody>
          <a:bodyPr/>
          <a:lstStyle/>
          <a:p>
            <a:r>
              <a:rPr lang="es-ES" dirty="0"/>
              <a:t>Phishing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83E878-EDA9-0F93-835C-F2DC5BE5C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8147" y="2437790"/>
            <a:ext cx="4937760" cy="1823097"/>
          </a:xfrm>
        </p:spPr>
        <p:txBody>
          <a:bodyPr>
            <a:normAutofit/>
          </a:bodyPr>
          <a:lstStyle/>
          <a:p>
            <a:pPr algn="just"/>
            <a:r>
              <a:rPr lang="hr-HR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Korisnik dobiva e-poštu koja ga navodi da izvrši neku radnju na lažnoj</a:t>
            </a:r>
            <a:r>
              <a:rPr lang="hr-HR">
                <a:latin typeface="Calibri" panose="020F0502020204030204" pitchFamily="34" charset="0"/>
                <a:ea typeface="Calibri" panose="020F0502020204030204" pitchFamily="34" charset="0"/>
              </a:rPr>
              <a:t> web stranici, da npr. upiše svoju lozinku ili preuzme zaraženu datoteku.</a:t>
            </a:r>
            <a:endParaRPr lang="hr-HR" sz="240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C389B1-D4D9-70CE-E00E-273D906A8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96963" y="1888347"/>
            <a:ext cx="4937760" cy="736282"/>
          </a:xfrm>
        </p:spPr>
        <p:txBody>
          <a:bodyPr/>
          <a:lstStyle/>
          <a:p>
            <a:r>
              <a:rPr lang="es-ES" dirty="0"/>
              <a:t>SOCIJALNI INŽENJERING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D3B5C7-9159-1B84-A536-62951977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96963" y="2437790"/>
            <a:ext cx="4937760" cy="3070641"/>
          </a:xfrm>
        </p:spPr>
        <p:txBody>
          <a:bodyPr>
            <a:normAutofit/>
          </a:bodyPr>
          <a:lstStyle/>
          <a:p>
            <a:pPr algn="just"/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</a:rPr>
              <a:t>Socijalni inženjering ne zahtijeva visoke računalne vještine, budući da uključuje manipulaciju ljudima putem psiholoških tehnika i društvenih vještina. Često se koristi za dobivanje osjetljivih informacija, poput lozinki ili bankovnih podataka. Tehnike krađe identiteta temelje se na socijalnom inženjeringu.</a:t>
            </a:r>
            <a:endParaRPr lang="hr-HR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DF1D7632-DAE1-D511-FF16-17D07C46A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en-GB" sz="4000" b="1" dirty="0" err="1"/>
              <a:t>Osnove</a:t>
            </a:r>
            <a:r>
              <a:rPr lang="en-GB" sz="4000" b="1" dirty="0"/>
              <a:t> </a:t>
            </a:r>
            <a:r>
              <a:rPr lang="en-GB" sz="4000" b="1" dirty="0" err="1"/>
              <a:t>kibernetičke</a:t>
            </a:r>
            <a:r>
              <a:rPr lang="en-GB" sz="4000" b="1" dirty="0"/>
              <a:t> </a:t>
            </a:r>
            <a:r>
              <a:rPr lang="en-GB" sz="4000" b="1" dirty="0" err="1"/>
              <a:t>sigurnosti</a:t>
            </a:r>
            <a:br>
              <a:rPr lang="en-GB" dirty="0"/>
            </a:br>
            <a:r>
              <a:rPr lang="en-GB" sz="2800" dirty="0" err="1"/>
              <a:t>Glavne</a:t>
            </a:r>
            <a:r>
              <a:rPr lang="en-GB" sz="2800" dirty="0"/>
              <a:t> </a:t>
            </a:r>
            <a:r>
              <a:rPr lang="en-GB" sz="2800" dirty="0" err="1"/>
              <a:t>definicije</a:t>
            </a:r>
            <a:r>
              <a:rPr lang="en-GB" sz="2800" dirty="0"/>
              <a:t> – </a:t>
            </a:r>
            <a:r>
              <a:rPr lang="en-GB" sz="2800" dirty="0" err="1"/>
              <a:t>prijetnje</a:t>
            </a:r>
            <a:endParaRPr lang="en-GB" dirty="0"/>
          </a:p>
        </p:txBody>
      </p:sp>
      <p:pic>
        <p:nvPicPr>
          <p:cNvPr id="8" name="Picture 2" descr="Restart">
            <a:extLst>
              <a:ext uri="{FF2B5EF4-FFF2-40B4-BE49-F238E27FC236}">
                <a16:creationId xmlns:a16="http://schemas.microsoft.com/office/drawing/2014/main" id="{52C8F9FA-7D63-04B7-C349-6894E749C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61717B8-A900-AC0B-722C-67076CC0F0A6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75AF54C4-1780-EA36-6F62-069D4827E3AB}"/>
              </a:ext>
            </a:extLst>
          </p:cNvPr>
          <p:cNvSpPr txBox="1">
            <a:spLocks/>
          </p:cNvSpPr>
          <p:nvPr/>
        </p:nvSpPr>
        <p:spPr>
          <a:xfrm>
            <a:off x="6288147" y="4113121"/>
            <a:ext cx="4937760" cy="736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err="1"/>
              <a:t>Smishing</a:t>
            </a:r>
            <a:endParaRPr lang="es-ES" dirty="0"/>
          </a:p>
        </p:txBody>
      </p:sp>
      <p:sp>
        <p:nvSpPr>
          <p:cNvPr id="19" name="Marcador de contenido 3">
            <a:extLst>
              <a:ext uri="{FF2B5EF4-FFF2-40B4-BE49-F238E27FC236}">
                <a16:creationId xmlns:a16="http://schemas.microsoft.com/office/drawing/2014/main" id="{AF189E9A-6FDC-C3EB-A85A-BA41BD87F6BB}"/>
              </a:ext>
            </a:extLst>
          </p:cNvPr>
          <p:cNvSpPr txBox="1">
            <a:spLocks/>
          </p:cNvSpPr>
          <p:nvPr/>
        </p:nvSpPr>
        <p:spPr>
          <a:xfrm>
            <a:off x="6288147" y="4721004"/>
            <a:ext cx="4937760" cy="108305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SMS + phishing.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Slično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phishingu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ova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tehnika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koristi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SMS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poruke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za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istu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svrhu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s-ES" sz="2400" dirty="0"/>
          </a:p>
        </p:txBody>
      </p:sp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B1A7FA1A-BB67-684F-B111-40141224D4D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216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9CF137-441B-2994-B17D-2D0F3CC39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8147" y="1886817"/>
            <a:ext cx="4937760" cy="736282"/>
          </a:xfrm>
        </p:spPr>
        <p:txBody>
          <a:bodyPr/>
          <a:lstStyle/>
          <a:p>
            <a:r>
              <a:rPr lang="es-ES" dirty="0"/>
              <a:t>NAPADI NA </a:t>
            </a:r>
            <a:r>
              <a:rPr lang="es-ES" dirty="0" err="1"/>
              <a:t>WEBu</a:t>
            </a:r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83E878-EDA9-0F93-835C-F2DC5BE5C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8147" y="2437791"/>
            <a:ext cx="4937760" cy="1618546"/>
          </a:xfrm>
        </p:spPr>
        <p:txBody>
          <a:bodyPr>
            <a:normAutofit/>
          </a:bodyPr>
          <a:lstStyle/>
          <a:p>
            <a:pPr algn="just"/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Tijekom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pretraživanja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interneta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zlonamjerni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softver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napada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uređaje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koji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zastarjeli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nemaju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aktivirane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adekvatne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mjere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zaštite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es-ES" sz="2400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C389B1-D4D9-70CE-E00E-273D906A8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96963" y="1888347"/>
            <a:ext cx="4937760" cy="736282"/>
          </a:xfrm>
        </p:spPr>
        <p:txBody>
          <a:bodyPr/>
          <a:lstStyle/>
          <a:p>
            <a:r>
              <a:rPr lang="es-ES"/>
              <a:t>Vishing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D3B5C7-9159-1B84-A536-62951977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96963" y="2437790"/>
            <a:ext cx="4937760" cy="1618547"/>
          </a:xfrm>
        </p:spPr>
        <p:txBody>
          <a:bodyPr>
            <a:normAutofit/>
          </a:bodyPr>
          <a:lstStyle/>
          <a:p>
            <a:pPr algn="just"/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Glas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+ phishing. U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ovom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slučaju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napadač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pretvara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da je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netko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drugi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tijekom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telefonskog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razgovora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najčešće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korisnička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podrška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pokušava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taj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način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doći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do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povjerljivih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informacija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s-ES" sz="2400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DF1D7632-DAE1-D511-FF16-17D07C46A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en-GB" sz="4000" b="1" dirty="0" err="1"/>
              <a:t>Osnove</a:t>
            </a:r>
            <a:r>
              <a:rPr lang="en-GB" sz="4000" b="1" dirty="0"/>
              <a:t> </a:t>
            </a:r>
            <a:r>
              <a:rPr lang="en-GB" sz="4000" b="1" dirty="0" err="1"/>
              <a:t>kibernetičke</a:t>
            </a:r>
            <a:r>
              <a:rPr lang="en-GB" sz="4000" b="1" dirty="0"/>
              <a:t> </a:t>
            </a:r>
            <a:r>
              <a:rPr lang="en-GB" sz="4000" b="1" dirty="0" err="1"/>
              <a:t>sigurnosti</a:t>
            </a:r>
            <a:br>
              <a:rPr lang="en-GB" dirty="0"/>
            </a:br>
            <a:r>
              <a:rPr lang="en-GB" sz="2800" dirty="0" err="1"/>
              <a:t>Glavne</a:t>
            </a:r>
            <a:r>
              <a:rPr lang="en-GB" sz="2800" dirty="0"/>
              <a:t> </a:t>
            </a:r>
            <a:r>
              <a:rPr lang="en-GB" sz="2800" dirty="0" err="1"/>
              <a:t>definicije</a:t>
            </a:r>
            <a:r>
              <a:rPr lang="en-GB" sz="2800" dirty="0"/>
              <a:t> – </a:t>
            </a:r>
            <a:r>
              <a:rPr lang="en-GB" sz="2800" dirty="0" err="1"/>
              <a:t>prijetnje</a:t>
            </a:r>
            <a:endParaRPr lang="en-GB" dirty="0"/>
          </a:p>
        </p:txBody>
      </p:sp>
      <p:pic>
        <p:nvPicPr>
          <p:cNvPr id="8" name="Picture 2" descr="Restart">
            <a:extLst>
              <a:ext uri="{FF2B5EF4-FFF2-40B4-BE49-F238E27FC236}">
                <a16:creationId xmlns:a16="http://schemas.microsoft.com/office/drawing/2014/main" id="{52C8F9FA-7D63-04B7-C349-6894E749C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61717B8-A900-AC0B-722C-67076CC0F0A6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Podrška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Europske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izradu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predstavlja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odobrenje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njenog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koji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odražava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stavove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samih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se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ne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može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smatrati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odgovornom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za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bilo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kakvu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daljnju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uporabu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informacija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sadržanih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u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ovoj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objavi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96C3D20B-7634-D297-A2E5-55A8093A778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0921" y="4136367"/>
            <a:ext cx="5027604" cy="2179938"/>
          </a:xfrm>
          <a:prstGeom prst="rect">
            <a:avLst/>
          </a:prstGeom>
        </p:spPr>
      </p:pic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B2DA0489-0770-9702-5E5E-8C52A225C82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40040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a">
  <a:themeElements>
    <a:clrScheme name="Retrospektí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í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336</TotalTime>
  <Words>3758</Words>
  <Application>Microsoft Office PowerPoint</Application>
  <PresentationFormat>Widescreen</PresentationFormat>
  <Paragraphs>252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Calibri</vt:lpstr>
      <vt:lpstr>Calibri Light</vt:lpstr>
      <vt:lpstr>Courier New</vt:lpstr>
      <vt:lpstr>Symbol</vt:lpstr>
      <vt:lpstr>system-ui</vt:lpstr>
      <vt:lpstr>Wingdings</vt:lpstr>
      <vt:lpstr>Retrospektíva</vt:lpstr>
      <vt:lpstr>Kibernetička sigurnost  u poslovanju</vt:lpstr>
      <vt:lpstr>Ciljevi</vt:lpstr>
      <vt:lpstr>Sadržaj</vt:lpstr>
      <vt:lpstr>Osnove kibernetičke sigurnosti Što je kibernetička sigurnost?</vt:lpstr>
      <vt:lpstr>Osnove kibernetičke sigurnosti Što je kibernetička sigurnost?</vt:lpstr>
      <vt:lpstr>Osnove kibernetičke sigurnosti Glavne definicije – opća sigurnost</vt:lpstr>
      <vt:lpstr>Osnove kibernetičke sigurnosti Glavne definicije – opća sigurnost</vt:lpstr>
      <vt:lpstr>Osnove kibernetičke sigurnosti Glavne definicije – prijetnje</vt:lpstr>
      <vt:lpstr>Osnove kibernetičke sigurnosti Glavne definicije – prijetnje</vt:lpstr>
      <vt:lpstr>Osnove kibernetičke sigurnosti Glavne definicije – vrste malwarea</vt:lpstr>
      <vt:lpstr>Osnove kibernetičke sigurnosti Glavne definicije – vrste malwarea</vt:lpstr>
      <vt:lpstr>Osnove kibernetičke sigurnosti Glavne definicije – vrste malware-a</vt:lpstr>
      <vt:lpstr>Kibernetička sigurnost na radnom mjestu</vt:lpstr>
      <vt:lpstr>Kibernetička sigurnost na radnom mjestu</vt:lpstr>
      <vt:lpstr>Kibernetička sigurnost na radnom mjestu</vt:lpstr>
      <vt:lpstr>Kibernetička sigurnost u radu na daljinu</vt:lpstr>
      <vt:lpstr>Kibernetička sigurnost u radu na daljinu</vt:lpstr>
      <vt:lpstr>Kibernetička sigurnost u radu na daljinu</vt:lpstr>
      <vt:lpstr>Kibernetička sigurnost u radu na daljinu</vt:lpstr>
      <vt:lpstr>Kibernetička sigurnost u radu na daljinu</vt:lpstr>
      <vt:lpstr>Kibernetička sigurnost u radu na daljinu</vt:lpstr>
      <vt:lpstr>Kibernetička sigurnost u radu na daljinu</vt:lpstr>
      <vt:lpstr>Preporuke za poduzetnike</vt:lpstr>
      <vt:lpstr>Preporuke za zaposlenike</vt:lpstr>
      <vt:lpstr>Preporuke za zaposlenike</vt:lpstr>
      <vt:lpstr>Sažetak</vt:lpstr>
      <vt:lpstr>Pitanja za procjenu znanja</vt:lpstr>
      <vt:lpstr>Pitanja za procjenu znanja: odgovori</vt:lpstr>
      <vt:lpstr>Hvala!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result title/ presentation title</dc:title>
  <dc:creator>gavalcova</dc:creator>
  <cp:lastModifiedBy>Mario Vukelić</cp:lastModifiedBy>
  <cp:revision>270</cp:revision>
  <dcterms:created xsi:type="dcterms:W3CDTF">2021-11-14T20:46:17Z</dcterms:created>
  <dcterms:modified xsi:type="dcterms:W3CDTF">2023-01-30T15:52:30Z</dcterms:modified>
</cp:coreProperties>
</file>