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61" r:id="rId3"/>
    <p:sldId id="303" r:id="rId4"/>
    <p:sldId id="296" r:id="rId5"/>
    <p:sldId id="297" r:id="rId6"/>
    <p:sldId id="298" r:id="rId7"/>
    <p:sldId id="299" r:id="rId8"/>
    <p:sldId id="272" r:id="rId9"/>
    <p:sldId id="273" r:id="rId10"/>
    <p:sldId id="279" r:id="rId11"/>
    <p:sldId id="274" r:id="rId12"/>
    <p:sldId id="280" r:id="rId13"/>
    <p:sldId id="275" r:id="rId14"/>
    <p:sldId id="302" r:id="rId15"/>
    <p:sldId id="276" r:id="rId16"/>
    <p:sldId id="282" r:id="rId17"/>
    <p:sldId id="266" r:id="rId18"/>
    <p:sldId id="304" r:id="rId19"/>
    <p:sldId id="305" r:id="rId20"/>
    <p:sldId id="30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90923D7-C7B6-A1B8-47A2-B0856CDAFC89}" name="Hana Palušková" initials="HP" userId="bd7e3989570f8b89"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8824"/>
    <a:srgbClr val="63A537"/>
    <a:srgbClr val="39A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47" autoAdjust="0"/>
    <p:restoredTop sz="94660"/>
  </p:normalViewPr>
  <p:slideViewPr>
    <p:cSldViewPr snapToGrid="0">
      <p:cViewPr varScale="1">
        <p:scale>
          <a:sx n="114" d="100"/>
          <a:sy n="114" d="100"/>
        </p:scale>
        <p:origin x="78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AF0E53-CBCF-4C04-A4FB-7AC87E586F76}" type="doc">
      <dgm:prSet loTypeId="urn:microsoft.com/office/officeart/2005/8/layout/hList6" loCatId="list" qsTypeId="urn:microsoft.com/office/officeart/2005/8/quickstyle/simple1" qsCatId="simple" csTypeId="urn:microsoft.com/office/officeart/2005/8/colors/accent2_2" csCatId="accent2" phldr="1"/>
      <dgm:spPr/>
      <dgm:t>
        <a:bodyPr/>
        <a:lstStyle/>
        <a:p>
          <a:endParaRPr lang="es-ES"/>
        </a:p>
      </dgm:t>
    </dgm:pt>
    <dgm:pt modelId="{19D75968-110D-4570-A796-4EFA7A289980}">
      <dgm:prSet phldrT="[Texto]"/>
      <dgm:spPr/>
      <dgm:t>
        <a:bodyPr/>
        <a:lstStyle/>
        <a:p>
          <a:r>
            <a:rPr lang="es-ES" dirty="0"/>
            <a:t>DIO 1: </a:t>
          </a:r>
          <a:r>
            <a:rPr lang="en-US" dirty="0" err="1"/>
            <a:t>Osnove</a:t>
          </a:r>
          <a:r>
            <a:rPr lang="en-US" dirty="0"/>
            <a:t> </a:t>
          </a:r>
          <a:r>
            <a:rPr lang="pl-PL" dirty="0"/>
            <a:t>emocional</a:t>
          </a:r>
          <a:r>
            <a:rPr lang="en-US" dirty="0"/>
            <a:t>ne</a:t>
          </a:r>
          <a:r>
            <a:rPr lang="pl-PL" dirty="0"/>
            <a:t> inteligencij</a:t>
          </a:r>
          <a:r>
            <a:rPr lang="en-US" dirty="0"/>
            <a:t>e</a:t>
          </a:r>
          <a:r>
            <a:rPr lang="pl-PL" dirty="0"/>
            <a:t> i </a:t>
          </a:r>
          <a:r>
            <a:rPr lang="en-US" dirty="0" err="1"/>
            <a:t>pozitivnog</a:t>
          </a:r>
          <a:r>
            <a:rPr lang="en-US" dirty="0"/>
            <a:t> </a:t>
          </a:r>
          <a:r>
            <a:rPr lang="en-US" dirty="0" err="1"/>
            <a:t>radnog</a:t>
          </a:r>
          <a:r>
            <a:rPr lang="en-US" dirty="0"/>
            <a:t> </a:t>
          </a:r>
          <a:r>
            <a:rPr lang="en-US" dirty="0" err="1"/>
            <a:t>okruženja</a:t>
          </a:r>
          <a:endParaRPr lang="es-ES" dirty="0"/>
        </a:p>
      </dgm:t>
    </dgm:pt>
    <dgm:pt modelId="{78AFBB9F-F438-4106-A4C3-7D8B2021376F}" type="parTrans" cxnId="{B3CC6CB5-BB5B-4A96-8B1E-A8A3F01CC766}">
      <dgm:prSet/>
      <dgm:spPr/>
      <dgm:t>
        <a:bodyPr/>
        <a:lstStyle/>
        <a:p>
          <a:endParaRPr lang="es-ES"/>
        </a:p>
      </dgm:t>
    </dgm:pt>
    <dgm:pt modelId="{B5F78038-C462-4723-A996-05689A91AF21}" type="sibTrans" cxnId="{B3CC6CB5-BB5B-4A96-8B1E-A8A3F01CC766}">
      <dgm:prSet/>
      <dgm:spPr/>
      <dgm:t>
        <a:bodyPr/>
        <a:lstStyle/>
        <a:p>
          <a:endParaRPr lang="es-ES"/>
        </a:p>
      </dgm:t>
    </dgm:pt>
    <dgm:pt modelId="{1EB7B6C2-3634-4EDE-A16D-DCD926DC57FD}">
      <dgm:prSet phldrT="[Texto]"/>
      <dgm:spPr/>
      <dgm:t>
        <a:bodyPr/>
        <a:lstStyle/>
        <a:p>
          <a:r>
            <a:rPr lang="en-GB" dirty="0" err="1"/>
            <a:t>Što</a:t>
          </a:r>
          <a:r>
            <a:rPr lang="en-GB" dirty="0"/>
            <a:t> je </a:t>
          </a:r>
          <a:r>
            <a:rPr lang="en-GB" dirty="0" err="1"/>
            <a:t>emocionalna</a:t>
          </a:r>
          <a:r>
            <a:rPr lang="en-GB" dirty="0"/>
            <a:t> </a:t>
          </a:r>
          <a:r>
            <a:rPr lang="en-GB" dirty="0" err="1"/>
            <a:t>inteligencija</a:t>
          </a:r>
          <a:r>
            <a:rPr lang="en-GB" dirty="0"/>
            <a:t>?</a:t>
          </a:r>
          <a:endParaRPr lang="es-ES" dirty="0"/>
        </a:p>
      </dgm:t>
    </dgm:pt>
    <dgm:pt modelId="{C4804868-1FB7-4E89-9585-79F595BCBEF4}" type="parTrans" cxnId="{751D8379-3BAF-4F98-A85F-61542615D940}">
      <dgm:prSet/>
      <dgm:spPr/>
      <dgm:t>
        <a:bodyPr/>
        <a:lstStyle/>
        <a:p>
          <a:endParaRPr lang="es-ES"/>
        </a:p>
      </dgm:t>
    </dgm:pt>
    <dgm:pt modelId="{7087BA06-890E-4340-83C6-C72E1DE962F2}" type="sibTrans" cxnId="{751D8379-3BAF-4F98-A85F-61542615D940}">
      <dgm:prSet/>
      <dgm:spPr/>
      <dgm:t>
        <a:bodyPr/>
        <a:lstStyle/>
        <a:p>
          <a:endParaRPr lang="es-ES"/>
        </a:p>
      </dgm:t>
    </dgm:pt>
    <dgm:pt modelId="{609B7737-2F8B-426B-AF67-1EE3ED08022C}">
      <dgm:prSet phldrT="[Texto]"/>
      <dgm:spPr/>
      <dgm:t>
        <a:bodyPr/>
        <a:lstStyle/>
        <a:p>
          <a:r>
            <a:rPr lang="es-ES" dirty="0"/>
            <a:t>DIO 2: </a:t>
          </a:r>
          <a:r>
            <a:rPr lang="hr-HR" dirty="0"/>
            <a:t>Emocionalna inteligencija </a:t>
          </a:r>
          <a:r>
            <a:rPr lang="en-US" dirty="0"/>
            <a:t>u </a:t>
          </a:r>
          <a:r>
            <a:rPr lang="en-US" dirty="0" err="1"/>
            <a:t>poduzetništvu</a:t>
          </a:r>
          <a:endParaRPr lang="en-GB" dirty="0"/>
        </a:p>
      </dgm:t>
    </dgm:pt>
    <dgm:pt modelId="{975E8B56-3427-4763-936D-3ECC0B455C10}" type="parTrans" cxnId="{ADD302FE-967B-4FE9-B6D1-D27BC1B89707}">
      <dgm:prSet/>
      <dgm:spPr/>
      <dgm:t>
        <a:bodyPr/>
        <a:lstStyle/>
        <a:p>
          <a:endParaRPr lang="es-ES"/>
        </a:p>
      </dgm:t>
    </dgm:pt>
    <dgm:pt modelId="{0E0957BF-B5FA-4EBB-B90A-1ECF37440F7B}" type="sibTrans" cxnId="{ADD302FE-967B-4FE9-B6D1-D27BC1B89707}">
      <dgm:prSet/>
      <dgm:spPr/>
      <dgm:t>
        <a:bodyPr/>
        <a:lstStyle/>
        <a:p>
          <a:endParaRPr lang="es-ES"/>
        </a:p>
      </dgm:t>
    </dgm:pt>
    <dgm:pt modelId="{F20B2723-436C-41E3-8327-B9B8406600D3}">
      <dgm:prSet phldrT="[Texto]"/>
      <dgm:spPr/>
      <dgm:t>
        <a:bodyPr/>
        <a:lstStyle/>
        <a:p>
          <a:r>
            <a:rPr lang="es-ES" dirty="0"/>
            <a:t>DIO 3: </a:t>
          </a:r>
          <a:r>
            <a:rPr lang="en-US" dirty="0" err="1"/>
            <a:t>Pozitivno</a:t>
          </a:r>
          <a:r>
            <a:rPr lang="en-US" dirty="0"/>
            <a:t> </a:t>
          </a:r>
          <a:r>
            <a:rPr lang="en-US" dirty="0" err="1"/>
            <a:t>radno</a:t>
          </a:r>
          <a:r>
            <a:rPr lang="en-US" dirty="0"/>
            <a:t> </a:t>
          </a:r>
          <a:r>
            <a:rPr lang="en-US" dirty="0" err="1"/>
            <a:t>okruženje</a:t>
          </a:r>
          <a:endParaRPr lang="es-ES" dirty="0"/>
        </a:p>
      </dgm:t>
    </dgm:pt>
    <dgm:pt modelId="{46694BCD-358D-4427-9AB4-AE32A5CF5BBA}" type="parTrans" cxnId="{D7CDAEF4-7DDB-4E2B-AE5C-9E4A1FE46335}">
      <dgm:prSet/>
      <dgm:spPr/>
      <dgm:t>
        <a:bodyPr/>
        <a:lstStyle/>
        <a:p>
          <a:endParaRPr lang="es-ES"/>
        </a:p>
      </dgm:t>
    </dgm:pt>
    <dgm:pt modelId="{FA8E7AD5-A526-46EB-9C36-3F27A9FF95E2}" type="sibTrans" cxnId="{D7CDAEF4-7DDB-4E2B-AE5C-9E4A1FE46335}">
      <dgm:prSet/>
      <dgm:spPr/>
      <dgm:t>
        <a:bodyPr/>
        <a:lstStyle/>
        <a:p>
          <a:endParaRPr lang="es-ES"/>
        </a:p>
      </dgm:t>
    </dgm:pt>
    <dgm:pt modelId="{427D88A5-FE9E-4A81-B85B-4BA062606B5A}">
      <dgm:prSet phldrT="[Texto]"/>
      <dgm:spPr/>
      <dgm:t>
        <a:bodyPr/>
        <a:lstStyle/>
        <a:p>
          <a:r>
            <a:rPr lang="hr-HR" dirty="0"/>
            <a:t>Kako razviti emocionalnu inteligenciju</a:t>
          </a:r>
          <a:r>
            <a:rPr lang="en-US" dirty="0"/>
            <a:t>?</a:t>
          </a:r>
          <a:endParaRPr lang="es-ES" dirty="0"/>
        </a:p>
      </dgm:t>
    </dgm:pt>
    <dgm:pt modelId="{430E0A2F-B9C1-4196-9CA2-BA453627E747}" type="parTrans" cxnId="{92D38790-3924-4594-8A5E-0AC0D44EA718}">
      <dgm:prSet/>
      <dgm:spPr/>
      <dgm:t>
        <a:bodyPr/>
        <a:lstStyle/>
        <a:p>
          <a:endParaRPr lang="es-ES"/>
        </a:p>
      </dgm:t>
    </dgm:pt>
    <dgm:pt modelId="{473E9935-7E3E-4B63-8A6B-DFA91885A0F3}" type="sibTrans" cxnId="{92D38790-3924-4594-8A5E-0AC0D44EA718}">
      <dgm:prSet/>
      <dgm:spPr/>
      <dgm:t>
        <a:bodyPr/>
        <a:lstStyle/>
        <a:p>
          <a:endParaRPr lang="es-ES"/>
        </a:p>
      </dgm:t>
    </dgm:pt>
    <dgm:pt modelId="{D53D65E2-070F-4974-91A0-FC6EC1F76543}">
      <dgm:prSet phldrT="[Texto]"/>
      <dgm:spPr/>
      <dgm:t>
        <a:bodyPr/>
        <a:lstStyle/>
        <a:p>
          <a:r>
            <a:rPr lang="pl-PL" dirty="0"/>
            <a:t>Kako poboljšati </a:t>
          </a:r>
          <a:r>
            <a:rPr lang="en-US" dirty="0" err="1"/>
            <a:t>radno</a:t>
          </a:r>
          <a:r>
            <a:rPr lang="en-US" dirty="0"/>
            <a:t> </a:t>
          </a:r>
          <a:r>
            <a:rPr lang="en-US" dirty="0" err="1"/>
            <a:t>okruženje</a:t>
          </a:r>
          <a:r>
            <a:rPr lang="pl-PL" dirty="0"/>
            <a:t> u po</a:t>
          </a:r>
          <a:r>
            <a:rPr lang="en-US" dirty="0" err="1"/>
            <a:t>duzeću</a:t>
          </a:r>
          <a:r>
            <a:rPr lang="en-GB" dirty="0"/>
            <a:t>?</a:t>
          </a:r>
          <a:endParaRPr lang="es-ES" dirty="0"/>
        </a:p>
      </dgm:t>
    </dgm:pt>
    <dgm:pt modelId="{EB80CFBC-3E56-4359-851F-4CEA94DC6B52}" type="parTrans" cxnId="{B6C32785-7C7D-4C35-9AB7-548D616DD4B1}">
      <dgm:prSet/>
      <dgm:spPr/>
      <dgm:t>
        <a:bodyPr/>
        <a:lstStyle/>
        <a:p>
          <a:endParaRPr lang="es-ES"/>
        </a:p>
      </dgm:t>
    </dgm:pt>
    <dgm:pt modelId="{8B4B1EF4-2BCE-46B1-8CE9-632F9DBAA995}" type="sibTrans" cxnId="{B6C32785-7C7D-4C35-9AB7-548D616DD4B1}">
      <dgm:prSet/>
      <dgm:spPr/>
      <dgm:t>
        <a:bodyPr/>
        <a:lstStyle/>
        <a:p>
          <a:endParaRPr lang="es-ES"/>
        </a:p>
      </dgm:t>
    </dgm:pt>
    <dgm:pt modelId="{22CF4C57-FFF4-4BDE-8422-926EB24226DE}">
      <dgm:prSet phldrT="[Texto]"/>
      <dgm:spPr/>
      <dgm:t>
        <a:bodyPr/>
        <a:lstStyle/>
        <a:p>
          <a:r>
            <a:rPr lang="hr-HR" dirty="0"/>
            <a:t>Preporuke za poduzetnike</a:t>
          </a:r>
          <a:endParaRPr lang="es-ES" dirty="0"/>
        </a:p>
      </dgm:t>
    </dgm:pt>
    <dgm:pt modelId="{647BFE98-F3CC-443E-A454-0304F1FFA30E}" type="parTrans" cxnId="{E74D7C40-D631-4BEB-AC01-10A8AD75863B}">
      <dgm:prSet/>
      <dgm:spPr/>
      <dgm:t>
        <a:bodyPr/>
        <a:lstStyle/>
        <a:p>
          <a:endParaRPr lang="es-ES"/>
        </a:p>
      </dgm:t>
    </dgm:pt>
    <dgm:pt modelId="{483EBE14-47CA-4B7A-B731-85E8D6241738}" type="sibTrans" cxnId="{E74D7C40-D631-4BEB-AC01-10A8AD75863B}">
      <dgm:prSet/>
      <dgm:spPr/>
      <dgm:t>
        <a:bodyPr/>
        <a:lstStyle/>
        <a:p>
          <a:endParaRPr lang="es-ES"/>
        </a:p>
      </dgm:t>
    </dgm:pt>
    <dgm:pt modelId="{B20DF0DD-B357-4682-9CB4-33EBA1E1519C}">
      <dgm:prSet phldrT="[Texto]"/>
      <dgm:spPr/>
      <dgm:t>
        <a:bodyPr/>
        <a:lstStyle/>
        <a:p>
          <a:r>
            <a:rPr lang="en-GB" dirty="0" err="1"/>
            <a:t>Što</a:t>
          </a:r>
          <a:r>
            <a:rPr lang="en-GB" dirty="0"/>
            <a:t> je </a:t>
          </a:r>
          <a:r>
            <a:rPr lang="en-GB" dirty="0" err="1"/>
            <a:t>pozitivno</a:t>
          </a:r>
          <a:r>
            <a:rPr lang="en-GB" dirty="0"/>
            <a:t> </a:t>
          </a:r>
          <a:r>
            <a:rPr lang="en-GB" dirty="0" err="1"/>
            <a:t>radno</a:t>
          </a:r>
          <a:r>
            <a:rPr lang="en-GB" dirty="0"/>
            <a:t> </a:t>
          </a:r>
          <a:r>
            <a:rPr lang="en-GB" dirty="0" err="1"/>
            <a:t>okruženje</a:t>
          </a:r>
          <a:r>
            <a:rPr lang="en-GB" dirty="0"/>
            <a:t>?</a:t>
          </a:r>
          <a:endParaRPr lang="es-ES" dirty="0"/>
        </a:p>
      </dgm:t>
    </dgm:pt>
    <dgm:pt modelId="{8C8570BE-3DFA-488A-8139-4F50307BC36A}" type="parTrans" cxnId="{05867817-61BF-4425-86DD-20866DDF09AA}">
      <dgm:prSet/>
      <dgm:spPr/>
      <dgm:t>
        <a:bodyPr/>
        <a:lstStyle/>
        <a:p>
          <a:endParaRPr lang="hr-HR"/>
        </a:p>
      </dgm:t>
    </dgm:pt>
    <dgm:pt modelId="{3ABC5AF5-2F79-4ED5-970C-4DA73E5E0B9B}" type="sibTrans" cxnId="{05867817-61BF-4425-86DD-20866DDF09AA}">
      <dgm:prSet/>
      <dgm:spPr/>
      <dgm:t>
        <a:bodyPr/>
        <a:lstStyle/>
        <a:p>
          <a:endParaRPr lang="hr-HR"/>
        </a:p>
      </dgm:t>
    </dgm:pt>
    <dgm:pt modelId="{540007C7-D771-4539-863A-6F7BE8C265C8}">
      <dgm:prSet phldrT="[Texto]"/>
      <dgm:spPr/>
      <dgm:t>
        <a:bodyPr/>
        <a:lstStyle/>
        <a:p>
          <a:r>
            <a:rPr lang="pl-PL" dirty="0"/>
            <a:t>Kako su emocionalna inteligencija i </a:t>
          </a:r>
          <a:r>
            <a:rPr lang="en-US" dirty="0" err="1"/>
            <a:t>pozitivno</a:t>
          </a:r>
          <a:r>
            <a:rPr lang="en-US" dirty="0"/>
            <a:t> </a:t>
          </a:r>
          <a:r>
            <a:rPr lang="en-US" dirty="0" err="1"/>
            <a:t>radno</a:t>
          </a:r>
          <a:r>
            <a:rPr lang="en-US" dirty="0"/>
            <a:t> </a:t>
          </a:r>
          <a:r>
            <a:rPr lang="en-US" dirty="0" err="1"/>
            <a:t>okruženje</a:t>
          </a:r>
          <a:r>
            <a:rPr lang="pl-PL" dirty="0"/>
            <a:t> povezani</a:t>
          </a:r>
          <a:r>
            <a:rPr lang="en-US" dirty="0"/>
            <a:t>?</a:t>
          </a:r>
          <a:endParaRPr lang="es-ES" dirty="0"/>
        </a:p>
      </dgm:t>
    </dgm:pt>
    <dgm:pt modelId="{09622F4B-4874-4C67-BD79-54DC18E4D54E}" type="parTrans" cxnId="{72F10B08-19DA-4AC0-9996-21DE2CCEA814}">
      <dgm:prSet/>
      <dgm:spPr/>
      <dgm:t>
        <a:bodyPr/>
        <a:lstStyle/>
        <a:p>
          <a:endParaRPr lang="hr-HR"/>
        </a:p>
      </dgm:t>
    </dgm:pt>
    <dgm:pt modelId="{A3967EE6-2922-4C34-8FFB-457452912C78}" type="sibTrans" cxnId="{72F10B08-19DA-4AC0-9996-21DE2CCEA814}">
      <dgm:prSet/>
      <dgm:spPr/>
      <dgm:t>
        <a:bodyPr/>
        <a:lstStyle/>
        <a:p>
          <a:endParaRPr lang="hr-HR"/>
        </a:p>
      </dgm:t>
    </dgm:pt>
    <dgm:pt modelId="{676FDBEE-F8B0-41CA-A046-5AF8BFD5A3AF}">
      <dgm:prSet phldrT="[Texto]"/>
      <dgm:spPr/>
      <dgm:t>
        <a:bodyPr/>
        <a:lstStyle/>
        <a:p>
          <a:r>
            <a:rPr lang="hr-HR" dirty="0"/>
            <a:t>Preporuke za poduzetnike</a:t>
          </a:r>
          <a:endParaRPr lang="es-ES" dirty="0"/>
        </a:p>
      </dgm:t>
    </dgm:pt>
    <dgm:pt modelId="{6B7D8C8D-0DC2-4545-AAAB-2F674847C0CB}" type="parTrans" cxnId="{28BCF56D-5D14-4DD2-9294-1ED008C4700B}">
      <dgm:prSet/>
      <dgm:spPr/>
      <dgm:t>
        <a:bodyPr/>
        <a:lstStyle/>
        <a:p>
          <a:endParaRPr lang="hr-HR"/>
        </a:p>
      </dgm:t>
    </dgm:pt>
    <dgm:pt modelId="{BDD15C8A-2AAC-4648-9284-3A7D2E2A720D}" type="sibTrans" cxnId="{28BCF56D-5D14-4DD2-9294-1ED008C4700B}">
      <dgm:prSet/>
      <dgm:spPr/>
      <dgm:t>
        <a:bodyPr/>
        <a:lstStyle/>
        <a:p>
          <a:endParaRPr lang="hr-HR"/>
        </a:p>
      </dgm:t>
    </dgm:pt>
    <dgm:pt modelId="{6FB93B61-4A53-45FE-ACC1-D6604E1BAA6B}" type="pres">
      <dgm:prSet presAssocID="{36AF0E53-CBCF-4C04-A4FB-7AC87E586F76}" presName="Name0" presStyleCnt="0">
        <dgm:presLayoutVars>
          <dgm:dir/>
          <dgm:resizeHandles val="exact"/>
        </dgm:presLayoutVars>
      </dgm:prSet>
      <dgm:spPr/>
    </dgm:pt>
    <dgm:pt modelId="{3812FEFD-0534-4CDE-BDFC-5DC8A0A6E211}" type="pres">
      <dgm:prSet presAssocID="{19D75968-110D-4570-A796-4EFA7A289980}" presName="node" presStyleLbl="node1" presStyleIdx="0" presStyleCnt="3" custLinFactNeighborX="-1183" custLinFactNeighborY="-1934">
        <dgm:presLayoutVars>
          <dgm:bulletEnabled val="1"/>
        </dgm:presLayoutVars>
      </dgm:prSet>
      <dgm:spPr/>
    </dgm:pt>
    <dgm:pt modelId="{632743F5-E281-41B2-B8E1-5F853312A20E}" type="pres">
      <dgm:prSet presAssocID="{B5F78038-C462-4723-A996-05689A91AF21}" presName="sibTrans" presStyleCnt="0"/>
      <dgm:spPr/>
    </dgm:pt>
    <dgm:pt modelId="{6A06E1D3-CB2E-499A-A964-4B9EA4634424}" type="pres">
      <dgm:prSet presAssocID="{609B7737-2F8B-426B-AF67-1EE3ED08022C}" presName="node" presStyleLbl="node1" presStyleIdx="1" presStyleCnt="3">
        <dgm:presLayoutVars>
          <dgm:bulletEnabled val="1"/>
        </dgm:presLayoutVars>
      </dgm:prSet>
      <dgm:spPr/>
    </dgm:pt>
    <dgm:pt modelId="{F12582A4-7681-44B9-8EE8-01754ADBF1B9}" type="pres">
      <dgm:prSet presAssocID="{0E0957BF-B5FA-4EBB-B90A-1ECF37440F7B}" presName="sibTrans" presStyleCnt="0"/>
      <dgm:spPr/>
    </dgm:pt>
    <dgm:pt modelId="{3DEE8081-9DAE-447D-949C-DEF3860D6332}" type="pres">
      <dgm:prSet presAssocID="{F20B2723-436C-41E3-8327-B9B8406600D3}" presName="node" presStyleLbl="node1" presStyleIdx="2" presStyleCnt="3">
        <dgm:presLayoutVars>
          <dgm:bulletEnabled val="1"/>
        </dgm:presLayoutVars>
      </dgm:prSet>
      <dgm:spPr/>
    </dgm:pt>
  </dgm:ptLst>
  <dgm:cxnLst>
    <dgm:cxn modelId="{72F10B08-19DA-4AC0-9996-21DE2CCEA814}" srcId="{19D75968-110D-4570-A796-4EFA7A289980}" destId="{540007C7-D771-4539-863A-6F7BE8C265C8}" srcOrd="2" destOrd="0" parTransId="{09622F4B-4874-4C67-BD79-54DC18E4D54E}" sibTransId="{A3967EE6-2922-4C34-8FFB-457452912C78}"/>
    <dgm:cxn modelId="{05867817-61BF-4425-86DD-20866DDF09AA}" srcId="{19D75968-110D-4570-A796-4EFA7A289980}" destId="{B20DF0DD-B357-4682-9CB4-33EBA1E1519C}" srcOrd="1" destOrd="0" parTransId="{8C8570BE-3DFA-488A-8139-4F50307BC36A}" sibTransId="{3ABC5AF5-2F79-4ED5-970C-4DA73E5E0B9B}"/>
    <dgm:cxn modelId="{0FF4A526-C882-47B7-8E31-0DFF94D4126D}" type="presOf" srcId="{B20DF0DD-B357-4682-9CB4-33EBA1E1519C}" destId="{3812FEFD-0534-4CDE-BDFC-5DC8A0A6E211}" srcOrd="0" destOrd="2" presId="urn:microsoft.com/office/officeart/2005/8/layout/hList6"/>
    <dgm:cxn modelId="{E74D7C40-D631-4BEB-AC01-10A8AD75863B}" srcId="{F20B2723-436C-41E3-8327-B9B8406600D3}" destId="{22CF4C57-FFF4-4BDE-8422-926EB24226DE}" srcOrd="1" destOrd="0" parTransId="{647BFE98-F3CC-443E-A454-0304F1FFA30E}" sibTransId="{483EBE14-47CA-4B7A-B731-85E8D6241738}"/>
    <dgm:cxn modelId="{E9F9DA4B-601A-4408-897E-D2936CB1FD6F}" type="presOf" srcId="{609B7737-2F8B-426B-AF67-1EE3ED08022C}" destId="{6A06E1D3-CB2E-499A-A964-4B9EA4634424}" srcOrd="0" destOrd="0" presId="urn:microsoft.com/office/officeart/2005/8/layout/hList6"/>
    <dgm:cxn modelId="{28BCF56D-5D14-4DD2-9294-1ED008C4700B}" srcId="{609B7737-2F8B-426B-AF67-1EE3ED08022C}" destId="{676FDBEE-F8B0-41CA-A046-5AF8BFD5A3AF}" srcOrd="1" destOrd="0" parTransId="{6B7D8C8D-0DC2-4545-AAAB-2F674847C0CB}" sibTransId="{BDD15C8A-2AAC-4648-9284-3A7D2E2A720D}"/>
    <dgm:cxn modelId="{751D8379-3BAF-4F98-A85F-61542615D940}" srcId="{19D75968-110D-4570-A796-4EFA7A289980}" destId="{1EB7B6C2-3634-4EDE-A16D-DCD926DC57FD}" srcOrd="0" destOrd="0" parTransId="{C4804868-1FB7-4E89-9585-79F595BCBEF4}" sibTransId="{7087BA06-890E-4340-83C6-C72E1DE962F2}"/>
    <dgm:cxn modelId="{4BBA0B80-42F3-4895-A1D7-88E1E9127702}" type="presOf" srcId="{1EB7B6C2-3634-4EDE-A16D-DCD926DC57FD}" destId="{3812FEFD-0534-4CDE-BDFC-5DC8A0A6E211}" srcOrd="0" destOrd="1" presId="urn:microsoft.com/office/officeart/2005/8/layout/hList6"/>
    <dgm:cxn modelId="{B6C32785-7C7D-4C35-9AB7-548D616DD4B1}" srcId="{F20B2723-436C-41E3-8327-B9B8406600D3}" destId="{D53D65E2-070F-4974-91A0-FC6EC1F76543}" srcOrd="0" destOrd="0" parTransId="{EB80CFBC-3E56-4359-851F-4CEA94DC6B52}" sibTransId="{8B4B1EF4-2BCE-46B1-8CE9-632F9DBAA995}"/>
    <dgm:cxn modelId="{7F44D18C-8D6E-4CC8-9CD1-F1EA35ECEB7F}" type="presOf" srcId="{D53D65E2-070F-4974-91A0-FC6EC1F76543}" destId="{3DEE8081-9DAE-447D-949C-DEF3860D6332}" srcOrd="0" destOrd="1" presId="urn:microsoft.com/office/officeart/2005/8/layout/hList6"/>
    <dgm:cxn modelId="{92D38790-3924-4594-8A5E-0AC0D44EA718}" srcId="{609B7737-2F8B-426B-AF67-1EE3ED08022C}" destId="{427D88A5-FE9E-4A81-B85B-4BA062606B5A}" srcOrd="0" destOrd="0" parTransId="{430E0A2F-B9C1-4196-9CA2-BA453627E747}" sibTransId="{473E9935-7E3E-4B63-8A6B-DFA91885A0F3}"/>
    <dgm:cxn modelId="{FF7D8E92-146B-4D8B-B3DD-8C252796CD3C}" type="presOf" srcId="{19D75968-110D-4570-A796-4EFA7A289980}" destId="{3812FEFD-0534-4CDE-BDFC-5DC8A0A6E211}" srcOrd="0" destOrd="0" presId="urn:microsoft.com/office/officeart/2005/8/layout/hList6"/>
    <dgm:cxn modelId="{137F2994-1749-4CCE-B026-B431D3A04965}" type="presOf" srcId="{427D88A5-FE9E-4A81-B85B-4BA062606B5A}" destId="{6A06E1D3-CB2E-499A-A964-4B9EA4634424}" srcOrd="0" destOrd="1" presId="urn:microsoft.com/office/officeart/2005/8/layout/hList6"/>
    <dgm:cxn modelId="{39FF2F98-47BE-4045-AFF8-9CE4EC46F901}" type="presOf" srcId="{36AF0E53-CBCF-4C04-A4FB-7AC87E586F76}" destId="{6FB93B61-4A53-45FE-ACC1-D6604E1BAA6B}" srcOrd="0" destOrd="0" presId="urn:microsoft.com/office/officeart/2005/8/layout/hList6"/>
    <dgm:cxn modelId="{B3CC6CB5-BB5B-4A96-8B1E-A8A3F01CC766}" srcId="{36AF0E53-CBCF-4C04-A4FB-7AC87E586F76}" destId="{19D75968-110D-4570-A796-4EFA7A289980}" srcOrd="0" destOrd="0" parTransId="{78AFBB9F-F438-4106-A4C3-7D8B2021376F}" sibTransId="{B5F78038-C462-4723-A996-05689A91AF21}"/>
    <dgm:cxn modelId="{DF662DC4-70D3-407E-BF50-04309501704F}" type="presOf" srcId="{676FDBEE-F8B0-41CA-A046-5AF8BFD5A3AF}" destId="{6A06E1D3-CB2E-499A-A964-4B9EA4634424}" srcOrd="0" destOrd="2" presId="urn:microsoft.com/office/officeart/2005/8/layout/hList6"/>
    <dgm:cxn modelId="{AF858CD9-5F19-4470-9F90-96C07EE7E470}" type="presOf" srcId="{22CF4C57-FFF4-4BDE-8422-926EB24226DE}" destId="{3DEE8081-9DAE-447D-949C-DEF3860D6332}" srcOrd="0" destOrd="2" presId="urn:microsoft.com/office/officeart/2005/8/layout/hList6"/>
    <dgm:cxn modelId="{92D968DA-9935-4ABD-80A7-6A41EEA2B55D}" type="presOf" srcId="{F20B2723-436C-41E3-8327-B9B8406600D3}" destId="{3DEE8081-9DAE-447D-949C-DEF3860D6332}" srcOrd="0" destOrd="0" presId="urn:microsoft.com/office/officeart/2005/8/layout/hList6"/>
    <dgm:cxn modelId="{B48D87ED-022F-4C4E-B7F2-D037DA2239C1}" type="presOf" srcId="{540007C7-D771-4539-863A-6F7BE8C265C8}" destId="{3812FEFD-0534-4CDE-BDFC-5DC8A0A6E211}" srcOrd="0" destOrd="3" presId="urn:microsoft.com/office/officeart/2005/8/layout/hList6"/>
    <dgm:cxn modelId="{D7CDAEF4-7DDB-4E2B-AE5C-9E4A1FE46335}" srcId="{36AF0E53-CBCF-4C04-A4FB-7AC87E586F76}" destId="{F20B2723-436C-41E3-8327-B9B8406600D3}" srcOrd="2" destOrd="0" parTransId="{46694BCD-358D-4427-9AB4-AE32A5CF5BBA}" sibTransId="{FA8E7AD5-A526-46EB-9C36-3F27A9FF95E2}"/>
    <dgm:cxn modelId="{ADD302FE-967B-4FE9-B6D1-D27BC1B89707}" srcId="{36AF0E53-CBCF-4C04-A4FB-7AC87E586F76}" destId="{609B7737-2F8B-426B-AF67-1EE3ED08022C}" srcOrd="1" destOrd="0" parTransId="{975E8B56-3427-4763-936D-3ECC0B455C10}" sibTransId="{0E0957BF-B5FA-4EBB-B90A-1ECF37440F7B}"/>
    <dgm:cxn modelId="{D7731362-DCB1-41AD-9101-C743EC039DED}" type="presParOf" srcId="{6FB93B61-4A53-45FE-ACC1-D6604E1BAA6B}" destId="{3812FEFD-0534-4CDE-BDFC-5DC8A0A6E211}" srcOrd="0" destOrd="0" presId="urn:microsoft.com/office/officeart/2005/8/layout/hList6"/>
    <dgm:cxn modelId="{1510C628-B904-40E0-85A2-12C1717B9591}" type="presParOf" srcId="{6FB93B61-4A53-45FE-ACC1-D6604E1BAA6B}" destId="{632743F5-E281-41B2-B8E1-5F853312A20E}" srcOrd="1" destOrd="0" presId="urn:microsoft.com/office/officeart/2005/8/layout/hList6"/>
    <dgm:cxn modelId="{25473629-D663-4D3D-838B-88C30A6C5219}" type="presParOf" srcId="{6FB93B61-4A53-45FE-ACC1-D6604E1BAA6B}" destId="{6A06E1D3-CB2E-499A-A964-4B9EA4634424}" srcOrd="2" destOrd="0" presId="urn:microsoft.com/office/officeart/2005/8/layout/hList6"/>
    <dgm:cxn modelId="{F61C6546-8824-4153-97D8-9A0E037537FE}" type="presParOf" srcId="{6FB93B61-4A53-45FE-ACC1-D6604E1BAA6B}" destId="{F12582A4-7681-44B9-8EE8-01754ADBF1B9}" srcOrd="3" destOrd="0" presId="urn:microsoft.com/office/officeart/2005/8/layout/hList6"/>
    <dgm:cxn modelId="{C5220072-01FB-442A-8FC3-A1DFB9BFF00E}" type="presParOf" srcId="{6FB93B61-4A53-45FE-ACC1-D6604E1BAA6B}" destId="{3DEE8081-9DAE-447D-949C-DEF3860D6332}"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A37D0F-0A01-427C-806C-3BDE0C554716}" type="doc">
      <dgm:prSet loTypeId="urn:microsoft.com/office/officeart/2005/8/layout/chevron2" loCatId="process" qsTypeId="urn:microsoft.com/office/officeart/2005/8/quickstyle/simple1" qsCatId="simple" csTypeId="urn:microsoft.com/office/officeart/2005/8/colors/accent2_2" csCatId="accent2" phldr="1"/>
      <dgm:spPr/>
      <dgm:t>
        <a:bodyPr/>
        <a:lstStyle/>
        <a:p>
          <a:endParaRPr lang="es-ES"/>
        </a:p>
      </dgm:t>
    </dgm:pt>
    <dgm:pt modelId="{7991A607-7466-4457-87C8-C0CA40315A23}">
      <dgm:prSet phldrT="[Texto]"/>
      <dgm:spPr/>
      <dgm:t>
        <a:bodyPr/>
        <a:lstStyle/>
        <a:p>
          <a:r>
            <a:rPr lang="hr-HR" dirty="0"/>
            <a:t>Dio</a:t>
          </a:r>
          <a:r>
            <a:rPr lang="es-ES" dirty="0"/>
            <a:t> 1</a:t>
          </a:r>
        </a:p>
      </dgm:t>
    </dgm:pt>
    <dgm:pt modelId="{A4499F8F-8C98-4F22-9390-38711BCBAAE2}" type="parTrans" cxnId="{699FF731-067A-414C-87FE-CB60620F8569}">
      <dgm:prSet/>
      <dgm:spPr/>
      <dgm:t>
        <a:bodyPr/>
        <a:lstStyle/>
        <a:p>
          <a:endParaRPr lang="es-ES"/>
        </a:p>
      </dgm:t>
    </dgm:pt>
    <dgm:pt modelId="{C29B2F6D-2BFD-4ACD-96BB-CE9968F61031}" type="sibTrans" cxnId="{699FF731-067A-414C-87FE-CB60620F8569}">
      <dgm:prSet/>
      <dgm:spPr/>
      <dgm:t>
        <a:bodyPr/>
        <a:lstStyle/>
        <a:p>
          <a:endParaRPr lang="es-ES"/>
        </a:p>
      </dgm:t>
    </dgm:pt>
    <dgm:pt modelId="{70ED07A8-1925-4E2A-A3F7-588056F8DA59}">
      <dgm:prSet phldrT="[Texto]" custT="1"/>
      <dgm:spPr/>
      <dgm:t>
        <a:bodyPr/>
        <a:lstStyle/>
        <a:p>
          <a:pPr algn="just">
            <a:buSzPts val="1000"/>
            <a:buFont typeface="Symbol" panose="05050102010706020507" pitchFamily="18" charset="2"/>
            <a:buChar char=""/>
          </a:pPr>
          <a:r>
            <a:rPr lang="hr-HR" sz="1200" dirty="0"/>
            <a:t>Emocionalna inteligencija i pozitivno radno okruženje važni su za cjelokupno zdravlje i sreću osobe.</a:t>
          </a:r>
          <a:endParaRPr lang="es-ES" sz="1200" dirty="0"/>
        </a:p>
      </dgm:t>
    </dgm:pt>
    <dgm:pt modelId="{BA2AA8D9-8A0B-4C44-AC4A-E229D520682F}" type="parTrans" cxnId="{27E4206D-420D-4A44-8E3D-381C32007183}">
      <dgm:prSet/>
      <dgm:spPr/>
      <dgm:t>
        <a:bodyPr/>
        <a:lstStyle/>
        <a:p>
          <a:endParaRPr lang="es-ES"/>
        </a:p>
      </dgm:t>
    </dgm:pt>
    <dgm:pt modelId="{358BC604-4285-4A45-AB42-ABED8F39E3D2}" type="sibTrans" cxnId="{27E4206D-420D-4A44-8E3D-381C32007183}">
      <dgm:prSet/>
      <dgm:spPr/>
      <dgm:t>
        <a:bodyPr/>
        <a:lstStyle/>
        <a:p>
          <a:endParaRPr lang="es-ES"/>
        </a:p>
      </dgm:t>
    </dgm:pt>
    <dgm:pt modelId="{929949F9-6708-4738-9713-C14A3F26FEC8}">
      <dgm:prSet phldrT="[Texto]"/>
      <dgm:spPr/>
      <dgm:t>
        <a:bodyPr/>
        <a:lstStyle/>
        <a:p>
          <a:r>
            <a:rPr lang="hr-HR" dirty="0"/>
            <a:t>Dio</a:t>
          </a:r>
          <a:r>
            <a:rPr lang="es-ES" dirty="0"/>
            <a:t> 2</a:t>
          </a:r>
        </a:p>
      </dgm:t>
    </dgm:pt>
    <dgm:pt modelId="{0F7E1A38-7E70-42A4-AF68-F54EB88D3B4D}" type="parTrans" cxnId="{8AA7AEF0-2C43-4D1F-9795-3D7C3DEEEFE8}">
      <dgm:prSet/>
      <dgm:spPr/>
      <dgm:t>
        <a:bodyPr/>
        <a:lstStyle/>
        <a:p>
          <a:endParaRPr lang="es-ES"/>
        </a:p>
      </dgm:t>
    </dgm:pt>
    <dgm:pt modelId="{ADF06A4A-9857-42CF-BDD4-187E89F55B3D}" type="sibTrans" cxnId="{8AA7AEF0-2C43-4D1F-9795-3D7C3DEEEFE8}">
      <dgm:prSet/>
      <dgm:spPr/>
      <dgm:t>
        <a:bodyPr/>
        <a:lstStyle/>
        <a:p>
          <a:endParaRPr lang="es-ES"/>
        </a:p>
      </dgm:t>
    </dgm:pt>
    <dgm:pt modelId="{8A584B21-BCB2-43BB-B64C-7B360D83A862}">
      <dgm:prSet phldrT="[Texto]" custT="1"/>
      <dgm:spPr/>
      <dgm:t>
        <a:bodyPr/>
        <a:lstStyle/>
        <a:p>
          <a:r>
            <a:rPr lang="hr-HR" sz="1200" dirty="0"/>
            <a:t>Poboljšanje emocionalne inteligencije uključuje razvijanje samosvijesti, reguliranje emocija, prakticiranje empatije, poboljšanje društvenih vještina, pronalaženje motivacije te redovito traženje povratnih informacija. Dosljednim radom na ovim vještinama pojedinci mogu poboljšati svoju emocionalnu inteligenciju i opću dobrobit.</a:t>
          </a:r>
          <a:endParaRPr lang="es-ES" sz="1200" dirty="0"/>
        </a:p>
      </dgm:t>
    </dgm:pt>
    <dgm:pt modelId="{425E6093-9D9F-4D0D-AF39-692D3F01524A}" type="parTrans" cxnId="{FDC28727-7F33-4001-87F1-D5F76940E233}">
      <dgm:prSet/>
      <dgm:spPr/>
      <dgm:t>
        <a:bodyPr/>
        <a:lstStyle/>
        <a:p>
          <a:endParaRPr lang="es-ES"/>
        </a:p>
      </dgm:t>
    </dgm:pt>
    <dgm:pt modelId="{E714A1FB-4DC7-477F-B50F-618EF34C0C2D}" type="sibTrans" cxnId="{FDC28727-7F33-4001-87F1-D5F76940E233}">
      <dgm:prSet/>
      <dgm:spPr/>
      <dgm:t>
        <a:bodyPr/>
        <a:lstStyle/>
        <a:p>
          <a:endParaRPr lang="es-ES"/>
        </a:p>
      </dgm:t>
    </dgm:pt>
    <dgm:pt modelId="{34A61327-4E4D-443A-94A3-4D33A6D7D0E3}">
      <dgm:prSet phldrT="[Texto]"/>
      <dgm:spPr/>
      <dgm:t>
        <a:bodyPr/>
        <a:lstStyle/>
        <a:p>
          <a:r>
            <a:rPr lang="hr-HR" dirty="0"/>
            <a:t>Dio</a:t>
          </a:r>
          <a:r>
            <a:rPr lang="es-ES" dirty="0"/>
            <a:t> 3</a:t>
          </a:r>
        </a:p>
      </dgm:t>
    </dgm:pt>
    <dgm:pt modelId="{0665347B-7D2F-4FC9-8F56-11EF493E60CA}" type="parTrans" cxnId="{0E3B2469-9480-4EB9-BE55-3DADE7F10448}">
      <dgm:prSet/>
      <dgm:spPr/>
      <dgm:t>
        <a:bodyPr/>
        <a:lstStyle/>
        <a:p>
          <a:endParaRPr lang="es-ES"/>
        </a:p>
      </dgm:t>
    </dgm:pt>
    <dgm:pt modelId="{3D975020-5312-4030-8AA0-75C64DC3CF4E}" type="sibTrans" cxnId="{0E3B2469-9480-4EB9-BE55-3DADE7F10448}">
      <dgm:prSet/>
      <dgm:spPr/>
      <dgm:t>
        <a:bodyPr/>
        <a:lstStyle/>
        <a:p>
          <a:endParaRPr lang="es-ES"/>
        </a:p>
      </dgm:t>
    </dgm:pt>
    <dgm:pt modelId="{3BAEAC95-780E-44C4-83BE-F213D787D535}">
      <dgm:prSet phldrT="[Texto]" custT="1"/>
      <dgm:spPr/>
      <dgm:t>
        <a:bodyPr/>
        <a:lstStyle/>
        <a:p>
          <a:r>
            <a:rPr lang="hr-HR" sz="1200" b="0" i="0" dirty="0"/>
            <a:t>Mala poduzeća mogu promicati dobrobit zaposlenika na način da ističu važnost ravnoteže između poslovnog i privatnog života, fizičke aktivnosti, mentalnog zdravlja, pozitivne kulture, samosvjesnosti, rasta, društvenih veza, povratnih informacija, sigurnost i zdravih navika.</a:t>
          </a:r>
          <a:endParaRPr lang="es-ES" sz="1200" dirty="0"/>
        </a:p>
      </dgm:t>
    </dgm:pt>
    <dgm:pt modelId="{1649383F-2BB5-4083-BEE8-41519E22C6A0}" type="parTrans" cxnId="{CF0E377F-DE01-4352-A794-C70B6AF58F92}">
      <dgm:prSet/>
      <dgm:spPr/>
      <dgm:t>
        <a:bodyPr/>
        <a:lstStyle/>
        <a:p>
          <a:endParaRPr lang="it-IT"/>
        </a:p>
      </dgm:t>
    </dgm:pt>
    <dgm:pt modelId="{BB8DC451-5478-44ED-BB25-BF779254048E}" type="sibTrans" cxnId="{CF0E377F-DE01-4352-A794-C70B6AF58F92}">
      <dgm:prSet/>
      <dgm:spPr/>
      <dgm:t>
        <a:bodyPr/>
        <a:lstStyle/>
        <a:p>
          <a:endParaRPr lang="it-IT"/>
        </a:p>
      </dgm:t>
    </dgm:pt>
    <dgm:pt modelId="{42B24C72-CAC1-4A8B-858A-11EA812C2FBB}">
      <dgm:prSet custT="1"/>
      <dgm:spPr/>
      <dgm:t>
        <a:bodyPr/>
        <a:lstStyle/>
        <a:p>
          <a:pPr algn="just">
            <a:buSzPts val="1000"/>
            <a:buFont typeface="Symbol" panose="05050102010706020507" pitchFamily="18" charset="2"/>
            <a:buChar char=""/>
          </a:pPr>
          <a:r>
            <a:rPr lang="hr-HR" sz="1200" dirty="0"/>
            <a:t>Razvijanje vještina emocionalne inteligencije doprinosi stvaranju pozitivnog radnog okruženja.</a:t>
          </a:r>
        </a:p>
      </dgm:t>
    </dgm:pt>
    <dgm:pt modelId="{C956C206-482B-4964-8F68-C014558A685D}" type="parTrans" cxnId="{B86085EE-FECA-4670-B7D1-E30DD72D48CC}">
      <dgm:prSet/>
      <dgm:spPr/>
      <dgm:t>
        <a:bodyPr/>
        <a:lstStyle/>
        <a:p>
          <a:endParaRPr lang="hr-HR"/>
        </a:p>
      </dgm:t>
    </dgm:pt>
    <dgm:pt modelId="{F9BF8AB0-F240-48BB-BC1F-6AC4CA57B215}" type="sibTrans" cxnId="{B86085EE-FECA-4670-B7D1-E30DD72D48CC}">
      <dgm:prSet/>
      <dgm:spPr/>
      <dgm:t>
        <a:bodyPr/>
        <a:lstStyle/>
        <a:p>
          <a:endParaRPr lang="hr-HR"/>
        </a:p>
      </dgm:t>
    </dgm:pt>
    <dgm:pt modelId="{CCA327BD-3331-4AE8-B644-0F8FA796FE0A}">
      <dgm:prSet custT="1"/>
      <dgm:spPr/>
      <dgm:t>
        <a:bodyPr/>
        <a:lstStyle/>
        <a:p>
          <a:pPr algn="just">
            <a:buSzPts val="1000"/>
            <a:buFont typeface="Symbol" panose="05050102010706020507" pitchFamily="18" charset="2"/>
            <a:buChar char=""/>
          </a:pPr>
          <a:r>
            <a:rPr lang="hr-HR" sz="1200" dirty="0"/>
            <a:t>Ulaganje u emocionalnu inteligenciju i pozitivno radno okruženje je ulaganje u sebe.</a:t>
          </a:r>
        </a:p>
      </dgm:t>
    </dgm:pt>
    <dgm:pt modelId="{DED84E8E-27DF-4F36-8A23-36A0FA4B88D9}" type="parTrans" cxnId="{66E083F0-385D-483B-A0DE-C8165A9AF953}">
      <dgm:prSet/>
      <dgm:spPr/>
      <dgm:t>
        <a:bodyPr/>
        <a:lstStyle/>
        <a:p>
          <a:endParaRPr lang="hr-HR"/>
        </a:p>
      </dgm:t>
    </dgm:pt>
    <dgm:pt modelId="{8E863338-4397-4C7A-8874-C14E86DB1340}" type="sibTrans" cxnId="{66E083F0-385D-483B-A0DE-C8165A9AF953}">
      <dgm:prSet/>
      <dgm:spPr/>
      <dgm:t>
        <a:bodyPr/>
        <a:lstStyle/>
        <a:p>
          <a:endParaRPr lang="hr-HR"/>
        </a:p>
      </dgm:t>
    </dgm:pt>
    <dgm:pt modelId="{185B28B8-5EDE-453E-A8AB-97C00601AF52}">
      <dgm:prSet custT="1"/>
      <dgm:spPr/>
      <dgm:t>
        <a:bodyPr/>
        <a:lstStyle/>
        <a:p>
          <a:pPr algn="just">
            <a:buSzPts val="1000"/>
            <a:buFont typeface="Symbol" panose="05050102010706020507" pitchFamily="18" charset="2"/>
            <a:buChar char=""/>
          </a:pPr>
          <a:r>
            <a:rPr lang="hr-HR" sz="1200" dirty="0"/>
            <a:t>Provjerite svoju razinu emocionalnog kvocijenta da vidite gdje vam ide dobro, a gdje biste se trebali poboljšati.</a:t>
          </a:r>
        </a:p>
      </dgm:t>
    </dgm:pt>
    <dgm:pt modelId="{AC215C7E-FA38-46B6-B19A-FA6D44CD525A}" type="parTrans" cxnId="{EC5BA26E-6389-4DB3-B53F-664FE4C55952}">
      <dgm:prSet/>
      <dgm:spPr/>
      <dgm:t>
        <a:bodyPr/>
        <a:lstStyle/>
        <a:p>
          <a:endParaRPr lang="hr-HR"/>
        </a:p>
      </dgm:t>
    </dgm:pt>
    <dgm:pt modelId="{24EFE4DA-6E5B-4C23-80BD-16FD47CF7938}" type="sibTrans" cxnId="{EC5BA26E-6389-4DB3-B53F-664FE4C55952}">
      <dgm:prSet/>
      <dgm:spPr/>
      <dgm:t>
        <a:bodyPr/>
        <a:lstStyle/>
        <a:p>
          <a:endParaRPr lang="hr-HR"/>
        </a:p>
      </dgm:t>
    </dgm:pt>
    <dgm:pt modelId="{0E09B4A4-A77D-45C4-A94B-03B1CDDA1FDC}">
      <dgm:prSet custT="1"/>
      <dgm:spPr/>
      <dgm:t>
        <a:bodyPr/>
        <a:lstStyle/>
        <a:p>
          <a:r>
            <a:rPr lang="hr-HR" sz="1200" b="0" i="0" dirty="0"/>
            <a:t>Kako bi poboljšali radno okruženje u malim poduzećima, vlasnici poduzeća trebaju dati prioritet samosvjesnosti, aktivnom slušanju, razvoju timskog duha, pozitivnoj radnoj kulturi, jasnom postavljanju ciljeva i brizi o sebi, uz edukacije zaposlenika i poticanje povratnih informacija.</a:t>
          </a:r>
          <a:endParaRPr lang="hr-HR" sz="1200" dirty="0"/>
        </a:p>
      </dgm:t>
    </dgm:pt>
    <dgm:pt modelId="{897D01CF-54BE-4CEC-96B4-C4130C4AD2F8}" type="parTrans" cxnId="{4EF6EDC9-1EE0-4BA2-9E8B-6F54ED939C82}">
      <dgm:prSet/>
      <dgm:spPr/>
      <dgm:t>
        <a:bodyPr/>
        <a:lstStyle/>
        <a:p>
          <a:endParaRPr lang="hr-HR"/>
        </a:p>
      </dgm:t>
    </dgm:pt>
    <dgm:pt modelId="{9BB5664A-5FEB-4614-9124-BB6124922245}" type="sibTrans" cxnId="{4EF6EDC9-1EE0-4BA2-9E8B-6F54ED939C82}">
      <dgm:prSet/>
      <dgm:spPr/>
      <dgm:t>
        <a:bodyPr/>
        <a:lstStyle/>
        <a:p>
          <a:endParaRPr lang="hr-HR"/>
        </a:p>
      </dgm:t>
    </dgm:pt>
    <dgm:pt modelId="{EB9639DD-8944-43DE-BE3B-169840541C72}">
      <dgm:prSet custT="1"/>
      <dgm:spPr/>
      <dgm:t>
        <a:bodyPr/>
        <a:lstStyle/>
        <a:p>
          <a:r>
            <a:rPr lang="hr-HR" sz="1200" b="0" i="0" dirty="0"/>
            <a:t>Mala i srednja poduzeća trebaju podržavati tjelesno i mentalno zdravlje: poticati tjelesnu aktivnost, osigurati resurse za održavanje mentalnog zdravlja i nuditi prilike za rast.</a:t>
          </a:r>
        </a:p>
      </dgm:t>
    </dgm:pt>
    <dgm:pt modelId="{C32009E4-3996-40A4-BEBE-5424D7DF9513}" type="parTrans" cxnId="{AA1EBF46-B4AE-452D-BCF2-A55B4A3A6B13}">
      <dgm:prSet/>
      <dgm:spPr/>
      <dgm:t>
        <a:bodyPr/>
        <a:lstStyle/>
        <a:p>
          <a:endParaRPr lang="hr-HR"/>
        </a:p>
      </dgm:t>
    </dgm:pt>
    <dgm:pt modelId="{08D28D2E-FA23-415D-AC58-09D8A6FB21E6}" type="sibTrans" cxnId="{AA1EBF46-B4AE-452D-BCF2-A55B4A3A6B13}">
      <dgm:prSet/>
      <dgm:spPr/>
      <dgm:t>
        <a:bodyPr/>
        <a:lstStyle/>
        <a:p>
          <a:endParaRPr lang="hr-HR"/>
        </a:p>
      </dgm:t>
    </dgm:pt>
    <dgm:pt modelId="{8C2EA22E-D7B5-47F7-B7E3-AF87D9F5F0CE}">
      <dgm:prSet custT="1"/>
      <dgm:spPr/>
      <dgm:t>
        <a:bodyPr/>
        <a:lstStyle/>
        <a:p>
          <a:r>
            <a:rPr lang="hr-HR" sz="1200" dirty="0"/>
            <a:t>Poticanje pozitivne radne kulture ključno je za poslovanje: njegujte pozitivnu radnu kulturu koja promiče otvorenu komunikaciju, suradnju i samosvjesnost te koja podržava dobrobit zaposlenika.</a:t>
          </a:r>
          <a:endParaRPr lang="hr-HR" sz="1200" b="0" i="0" dirty="0"/>
        </a:p>
      </dgm:t>
    </dgm:pt>
    <dgm:pt modelId="{2AE9936E-F26B-42D0-819A-8CF304B01809}" type="parTrans" cxnId="{E39964A4-30B6-473F-8B1B-BBAD669CC0B9}">
      <dgm:prSet/>
      <dgm:spPr/>
      <dgm:t>
        <a:bodyPr/>
        <a:lstStyle/>
        <a:p>
          <a:endParaRPr lang="hr-HR"/>
        </a:p>
      </dgm:t>
    </dgm:pt>
    <dgm:pt modelId="{80EBFD45-0C1E-4984-8F10-46F15512D829}" type="sibTrans" cxnId="{E39964A4-30B6-473F-8B1B-BBAD669CC0B9}">
      <dgm:prSet/>
      <dgm:spPr/>
      <dgm:t>
        <a:bodyPr/>
        <a:lstStyle/>
        <a:p>
          <a:endParaRPr lang="hr-HR"/>
        </a:p>
      </dgm:t>
    </dgm:pt>
    <dgm:pt modelId="{49FEBA6B-54F1-40C1-9288-0F2AB2649D67}" type="pres">
      <dgm:prSet presAssocID="{73A37D0F-0A01-427C-806C-3BDE0C554716}" presName="linearFlow" presStyleCnt="0">
        <dgm:presLayoutVars>
          <dgm:dir/>
          <dgm:animLvl val="lvl"/>
          <dgm:resizeHandles val="exact"/>
        </dgm:presLayoutVars>
      </dgm:prSet>
      <dgm:spPr/>
    </dgm:pt>
    <dgm:pt modelId="{207EC565-6A5E-42E7-ADB2-07069A95658F}" type="pres">
      <dgm:prSet presAssocID="{7991A607-7466-4457-87C8-C0CA40315A23}" presName="composite" presStyleCnt="0"/>
      <dgm:spPr/>
    </dgm:pt>
    <dgm:pt modelId="{372C945C-259A-4409-A878-2163FB9FB9E1}" type="pres">
      <dgm:prSet presAssocID="{7991A607-7466-4457-87C8-C0CA40315A23}" presName="parentText" presStyleLbl="alignNode1" presStyleIdx="0" presStyleCnt="3">
        <dgm:presLayoutVars>
          <dgm:chMax val="1"/>
          <dgm:bulletEnabled val="1"/>
        </dgm:presLayoutVars>
      </dgm:prSet>
      <dgm:spPr/>
    </dgm:pt>
    <dgm:pt modelId="{61BF64C8-B481-4665-A533-2C338B5FE312}" type="pres">
      <dgm:prSet presAssocID="{7991A607-7466-4457-87C8-C0CA40315A23}" presName="descendantText" presStyleLbl="alignAcc1" presStyleIdx="0" presStyleCnt="3">
        <dgm:presLayoutVars>
          <dgm:bulletEnabled val="1"/>
        </dgm:presLayoutVars>
      </dgm:prSet>
      <dgm:spPr/>
    </dgm:pt>
    <dgm:pt modelId="{8D0C9BC5-5A25-46DB-B3A1-99F5F9B1E4EB}" type="pres">
      <dgm:prSet presAssocID="{C29B2F6D-2BFD-4ACD-96BB-CE9968F61031}" presName="sp" presStyleCnt="0"/>
      <dgm:spPr/>
    </dgm:pt>
    <dgm:pt modelId="{0C4CA8CF-FA47-4E25-A8FB-B020A38E2677}" type="pres">
      <dgm:prSet presAssocID="{929949F9-6708-4738-9713-C14A3F26FEC8}" presName="composite" presStyleCnt="0"/>
      <dgm:spPr/>
    </dgm:pt>
    <dgm:pt modelId="{8B8D4138-9F8B-48F9-ADD4-2E3053B5D64B}" type="pres">
      <dgm:prSet presAssocID="{929949F9-6708-4738-9713-C14A3F26FEC8}" presName="parentText" presStyleLbl="alignNode1" presStyleIdx="1" presStyleCnt="3">
        <dgm:presLayoutVars>
          <dgm:chMax val="1"/>
          <dgm:bulletEnabled val="1"/>
        </dgm:presLayoutVars>
      </dgm:prSet>
      <dgm:spPr/>
    </dgm:pt>
    <dgm:pt modelId="{EE001D36-7EA7-40EA-B3F8-70F5116F2BEF}" type="pres">
      <dgm:prSet presAssocID="{929949F9-6708-4738-9713-C14A3F26FEC8}" presName="descendantText" presStyleLbl="alignAcc1" presStyleIdx="1" presStyleCnt="3">
        <dgm:presLayoutVars>
          <dgm:bulletEnabled val="1"/>
        </dgm:presLayoutVars>
      </dgm:prSet>
      <dgm:spPr/>
    </dgm:pt>
    <dgm:pt modelId="{11FB023F-A33F-48E9-B9C6-E54DC70040CD}" type="pres">
      <dgm:prSet presAssocID="{ADF06A4A-9857-42CF-BDD4-187E89F55B3D}" presName="sp" presStyleCnt="0"/>
      <dgm:spPr/>
    </dgm:pt>
    <dgm:pt modelId="{43DBC3F6-492D-4C2A-A252-4FEAED53631A}" type="pres">
      <dgm:prSet presAssocID="{34A61327-4E4D-443A-94A3-4D33A6D7D0E3}" presName="composite" presStyleCnt="0"/>
      <dgm:spPr/>
    </dgm:pt>
    <dgm:pt modelId="{70F5F141-B73D-4673-BBE8-3D931F4008F2}" type="pres">
      <dgm:prSet presAssocID="{34A61327-4E4D-443A-94A3-4D33A6D7D0E3}" presName="parentText" presStyleLbl="alignNode1" presStyleIdx="2" presStyleCnt="3">
        <dgm:presLayoutVars>
          <dgm:chMax val="1"/>
          <dgm:bulletEnabled val="1"/>
        </dgm:presLayoutVars>
      </dgm:prSet>
      <dgm:spPr/>
    </dgm:pt>
    <dgm:pt modelId="{E4B98815-6EE4-43A6-9D35-F25F57806168}" type="pres">
      <dgm:prSet presAssocID="{34A61327-4E4D-443A-94A3-4D33A6D7D0E3}" presName="descendantText" presStyleLbl="alignAcc1" presStyleIdx="2" presStyleCnt="3" custScaleY="137440">
        <dgm:presLayoutVars>
          <dgm:bulletEnabled val="1"/>
        </dgm:presLayoutVars>
      </dgm:prSet>
      <dgm:spPr/>
    </dgm:pt>
  </dgm:ptLst>
  <dgm:cxnLst>
    <dgm:cxn modelId="{EB2F8419-F9B7-43AE-936D-1746EE885A2E}" type="presOf" srcId="{185B28B8-5EDE-453E-A8AB-97C00601AF52}" destId="{61BF64C8-B481-4665-A533-2C338B5FE312}" srcOrd="0" destOrd="3" presId="urn:microsoft.com/office/officeart/2005/8/layout/chevron2"/>
    <dgm:cxn modelId="{FDC28727-7F33-4001-87F1-D5F76940E233}" srcId="{929949F9-6708-4738-9713-C14A3F26FEC8}" destId="{8A584B21-BCB2-43BB-B64C-7B360D83A862}" srcOrd="0" destOrd="0" parTransId="{425E6093-9D9F-4D0D-AF39-692D3F01524A}" sibTransId="{E714A1FB-4DC7-477F-B50F-618EF34C0C2D}"/>
    <dgm:cxn modelId="{699FF731-067A-414C-87FE-CB60620F8569}" srcId="{73A37D0F-0A01-427C-806C-3BDE0C554716}" destId="{7991A607-7466-4457-87C8-C0CA40315A23}" srcOrd="0" destOrd="0" parTransId="{A4499F8F-8C98-4F22-9390-38711BCBAAE2}" sibTransId="{C29B2F6D-2BFD-4ACD-96BB-CE9968F61031}"/>
    <dgm:cxn modelId="{AA1EBF46-B4AE-452D-BCF2-A55B4A3A6B13}" srcId="{34A61327-4E4D-443A-94A3-4D33A6D7D0E3}" destId="{EB9639DD-8944-43DE-BE3B-169840541C72}" srcOrd="1" destOrd="0" parTransId="{C32009E4-3996-40A4-BEBE-5424D7DF9513}" sibTransId="{08D28D2E-FA23-415D-AC58-09D8A6FB21E6}"/>
    <dgm:cxn modelId="{0E3B2469-9480-4EB9-BE55-3DADE7F10448}" srcId="{73A37D0F-0A01-427C-806C-3BDE0C554716}" destId="{34A61327-4E4D-443A-94A3-4D33A6D7D0E3}" srcOrd="2" destOrd="0" parTransId="{0665347B-7D2F-4FC9-8F56-11EF493E60CA}" sibTransId="{3D975020-5312-4030-8AA0-75C64DC3CF4E}"/>
    <dgm:cxn modelId="{27E4206D-420D-4A44-8E3D-381C32007183}" srcId="{7991A607-7466-4457-87C8-C0CA40315A23}" destId="{70ED07A8-1925-4E2A-A3F7-588056F8DA59}" srcOrd="0" destOrd="0" parTransId="{BA2AA8D9-8A0B-4C44-AC4A-E229D520682F}" sibTransId="{358BC604-4285-4A45-AB42-ABED8F39E3D2}"/>
    <dgm:cxn modelId="{EC5BA26E-6389-4DB3-B53F-664FE4C55952}" srcId="{7991A607-7466-4457-87C8-C0CA40315A23}" destId="{185B28B8-5EDE-453E-A8AB-97C00601AF52}" srcOrd="3" destOrd="0" parTransId="{AC215C7E-FA38-46B6-B19A-FA6D44CD525A}" sibTransId="{24EFE4DA-6E5B-4C23-80BD-16FD47CF7938}"/>
    <dgm:cxn modelId="{AD670B58-B3EC-4AAA-9548-8E67132A1022}" type="presOf" srcId="{73A37D0F-0A01-427C-806C-3BDE0C554716}" destId="{49FEBA6B-54F1-40C1-9288-0F2AB2649D67}" srcOrd="0" destOrd="0" presId="urn:microsoft.com/office/officeart/2005/8/layout/chevron2"/>
    <dgm:cxn modelId="{CF0E377F-DE01-4352-A794-C70B6AF58F92}" srcId="{34A61327-4E4D-443A-94A3-4D33A6D7D0E3}" destId="{3BAEAC95-780E-44C4-83BE-F213D787D535}" srcOrd="0" destOrd="0" parTransId="{1649383F-2BB5-4083-BEE8-41519E22C6A0}" sibTransId="{BB8DC451-5478-44ED-BB25-BF779254048E}"/>
    <dgm:cxn modelId="{30145381-78CD-45F1-A2C5-4FA86B038B2D}" type="presOf" srcId="{7991A607-7466-4457-87C8-C0CA40315A23}" destId="{372C945C-259A-4409-A878-2163FB9FB9E1}" srcOrd="0" destOrd="0" presId="urn:microsoft.com/office/officeart/2005/8/layout/chevron2"/>
    <dgm:cxn modelId="{E39964A4-30B6-473F-8B1B-BBAD669CC0B9}" srcId="{34A61327-4E4D-443A-94A3-4D33A6D7D0E3}" destId="{8C2EA22E-D7B5-47F7-B7E3-AF87D9F5F0CE}" srcOrd="2" destOrd="0" parTransId="{2AE9936E-F26B-42D0-819A-8CF304B01809}" sibTransId="{80EBFD45-0C1E-4984-8F10-46F15512D829}"/>
    <dgm:cxn modelId="{5F7634A8-F0F7-4878-A74D-52317EA83116}" type="presOf" srcId="{8A584B21-BCB2-43BB-B64C-7B360D83A862}" destId="{EE001D36-7EA7-40EA-B3F8-70F5116F2BEF}" srcOrd="0" destOrd="0" presId="urn:microsoft.com/office/officeart/2005/8/layout/chevron2"/>
    <dgm:cxn modelId="{CC5EE9BB-8B97-40EC-A28D-88215B8948DF}" type="presOf" srcId="{34A61327-4E4D-443A-94A3-4D33A6D7D0E3}" destId="{70F5F141-B73D-4673-BBE8-3D931F4008F2}" srcOrd="0" destOrd="0" presId="urn:microsoft.com/office/officeart/2005/8/layout/chevron2"/>
    <dgm:cxn modelId="{4EF6EDC9-1EE0-4BA2-9E8B-6F54ED939C82}" srcId="{929949F9-6708-4738-9713-C14A3F26FEC8}" destId="{0E09B4A4-A77D-45C4-A94B-03B1CDDA1FDC}" srcOrd="1" destOrd="0" parTransId="{897D01CF-54BE-4CEC-96B4-C4130C4AD2F8}" sibTransId="{9BB5664A-5FEB-4614-9124-BB6124922245}"/>
    <dgm:cxn modelId="{602B11CA-F846-4D8B-92B3-0DBBF392E24A}" type="presOf" srcId="{929949F9-6708-4738-9713-C14A3F26FEC8}" destId="{8B8D4138-9F8B-48F9-ADD4-2E3053B5D64B}" srcOrd="0" destOrd="0" presId="urn:microsoft.com/office/officeart/2005/8/layout/chevron2"/>
    <dgm:cxn modelId="{549B70CA-F5A7-46A3-8D97-DB8A027B2934}" type="presOf" srcId="{42B24C72-CAC1-4A8B-858A-11EA812C2FBB}" destId="{61BF64C8-B481-4665-A533-2C338B5FE312}" srcOrd="0" destOrd="1" presId="urn:microsoft.com/office/officeart/2005/8/layout/chevron2"/>
    <dgm:cxn modelId="{8124B6CF-06A6-49E5-A4C8-4B88FA167CDA}" type="presOf" srcId="{CCA327BD-3331-4AE8-B644-0F8FA796FE0A}" destId="{61BF64C8-B481-4665-A533-2C338B5FE312}" srcOrd="0" destOrd="2" presId="urn:microsoft.com/office/officeart/2005/8/layout/chevron2"/>
    <dgm:cxn modelId="{E3FBA5D5-A035-430F-B293-093AF19D1164}" type="presOf" srcId="{3BAEAC95-780E-44C4-83BE-F213D787D535}" destId="{E4B98815-6EE4-43A6-9D35-F25F57806168}" srcOrd="0" destOrd="0" presId="urn:microsoft.com/office/officeart/2005/8/layout/chevron2"/>
    <dgm:cxn modelId="{06096FE6-0530-48F5-BCDC-9D078CD6ADAD}" type="presOf" srcId="{8C2EA22E-D7B5-47F7-B7E3-AF87D9F5F0CE}" destId="{E4B98815-6EE4-43A6-9D35-F25F57806168}" srcOrd="0" destOrd="2" presId="urn:microsoft.com/office/officeart/2005/8/layout/chevron2"/>
    <dgm:cxn modelId="{13AF3AEB-496A-4A4D-A541-EB526852A676}" type="presOf" srcId="{EB9639DD-8944-43DE-BE3B-169840541C72}" destId="{E4B98815-6EE4-43A6-9D35-F25F57806168}" srcOrd="0" destOrd="1" presId="urn:microsoft.com/office/officeart/2005/8/layout/chevron2"/>
    <dgm:cxn modelId="{B86085EE-FECA-4670-B7D1-E30DD72D48CC}" srcId="{7991A607-7466-4457-87C8-C0CA40315A23}" destId="{42B24C72-CAC1-4A8B-858A-11EA812C2FBB}" srcOrd="1" destOrd="0" parTransId="{C956C206-482B-4964-8F68-C014558A685D}" sibTransId="{F9BF8AB0-F240-48BB-BC1F-6AC4CA57B215}"/>
    <dgm:cxn modelId="{66E083F0-385D-483B-A0DE-C8165A9AF953}" srcId="{7991A607-7466-4457-87C8-C0CA40315A23}" destId="{CCA327BD-3331-4AE8-B644-0F8FA796FE0A}" srcOrd="2" destOrd="0" parTransId="{DED84E8E-27DF-4F36-8A23-36A0FA4B88D9}" sibTransId="{8E863338-4397-4C7A-8874-C14E86DB1340}"/>
    <dgm:cxn modelId="{8AA7AEF0-2C43-4D1F-9795-3D7C3DEEEFE8}" srcId="{73A37D0F-0A01-427C-806C-3BDE0C554716}" destId="{929949F9-6708-4738-9713-C14A3F26FEC8}" srcOrd="1" destOrd="0" parTransId="{0F7E1A38-7E70-42A4-AF68-F54EB88D3B4D}" sibTransId="{ADF06A4A-9857-42CF-BDD4-187E89F55B3D}"/>
    <dgm:cxn modelId="{A78A66F7-08BB-42E0-B03F-F4DC4DD532B6}" type="presOf" srcId="{70ED07A8-1925-4E2A-A3F7-588056F8DA59}" destId="{61BF64C8-B481-4665-A533-2C338B5FE312}" srcOrd="0" destOrd="0" presId="urn:microsoft.com/office/officeart/2005/8/layout/chevron2"/>
    <dgm:cxn modelId="{A2395CFA-D39B-43A0-BD24-0CC879D83DD6}" type="presOf" srcId="{0E09B4A4-A77D-45C4-A94B-03B1CDDA1FDC}" destId="{EE001D36-7EA7-40EA-B3F8-70F5116F2BEF}" srcOrd="0" destOrd="1" presId="urn:microsoft.com/office/officeart/2005/8/layout/chevron2"/>
    <dgm:cxn modelId="{09807F57-12DA-4D52-B57C-4BDD525106D8}" type="presParOf" srcId="{49FEBA6B-54F1-40C1-9288-0F2AB2649D67}" destId="{207EC565-6A5E-42E7-ADB2-07069A95658F}" srcOrd="0" destOrd="0" presId="urn:microsoft.com/office/officeart/2005/8/layout/chevron2"/>
    <dgm:cxn modelId="{97491901-C94B-4FFC-99E6-910F39736E23}" type="presParOf" srcId="{207EC565-6A5E-42E7-ADB2-07069A95658F}" destId="{372C945C-259A-4409-A878-2163FB9FB9E1}" srcOrd="0" destOrd="0" presId="urn:microsoft.com/office/officeart/2005/8/layout/chevron2"/>
    <dgm:cxn modelId="{2FBA76C3-8673-4687-BF2D-D692649B23DD}" type="presParOf" srcId="{207EC565-6A5E-42E7-ADB2-07069A95658F}" destId="{61BF64C8-B481-4665-A533-2C338B5FE312}" srcOrd="1" destOrd="0" presId="urn:microsoft.com/office/officeart/2005/8/layout/chevron2"/>
    <dgm:cxn modelId="{FD308ED2-4D5E-4944-873C-3CFAC0F385CF}" type="presParOf" srcId="{49FEBA6B-54F1-40C1-9288-0F2AB2649D67}" destId="{8D0C9BC5-5A25-46DB-B3A1-99F5F9B1E4EB}" srcOrd="1" destOrd="0" presId="urn:microsoft.com/office/officeart/2005/8/layout/chevron2"/>
    <dgm:cxn modelId="{5F56241B-B13A-4B8F-AD65-D694E2218559}" type="presParOf" srcId="{49FEBA6B-54F1-40C1-9288-0F2AB2649D67}" destId="{0C4CA8CF-FA47-4E25-A8FB-B020A38E2677}" srcOrd="2" destOrd="0" presId="urn:microsoft.com/office/officeart/2005/8/layout/chevron2"/>
    <dgm:cxn modelId="{0DEF7DC1-4560-4022-89E1-FA86916C3BA0}" type="presParOf" srcId="{0C4CA8CF-FA47-4E25-A8FB-B020A38E2677}" destId="{8B8D4138-9F8B-48F9-ADD4-2E3053B5D64B}" srcOrd="0" destOrd="0" presId="urn:microsoft.com/office/officeart/2005/8/layout/chevron2"/>
    <dgm:cxn modelId="{5F1A5EED-385D-4EC0-BE1D-E39F01ACEAC8}" type="presParOf" srcId="{0C4CA8CF-FA47-4E25-A8FB-B020A38E2677}" destId="{EE001D36-7EA7-40EA-B3F8-70F5116F2BEF}" srcOrd="1" destOrd="0" presId="urn:microsoft.com/office/officeart/2005/8/layout/chevron2"/>
    <dgm:cxn modelId="{A10AF34B-A236-4F6B-9134-003D713D830C}" type="presParOf" srcId="{49FEBA6B-54F1-40C1-9288-0F2AB2649D67}" destId="{11FB023F-A33F-48E9-B9C6-E54DC70040CD}" srcOrd="3" destOrd="0" presId="urn:microsoft.com/office/officeart/2005/8/layout/chevron2"/>
    <dgm:cxn modelId="{CF46E0F7-A030-49E2-AEB2-A777A729E0CA}" type="presParOf" srcId="{49FEBA6B-54F1-40C1-9288-0F2AB2649D67}" destId="{43DBC3F6-492D-4C2A-A252-4FEAED53631A}" srcOrd="4" destOrd="0" presId="urn:microsoft.com/office/officeart/2005/8/layout/chevron2"/>
    <dgm:cxn modelId="{3A024983-132F-4E2E-95B9-BADB6B3C2FCF}" type="presParOf" srcId="{43DBC3F6-492D-4C2A-A252-4FEAED53631A}" destId="{70F5F141-B73D-4673-BBE8-3D931F4008F2}" srcOrd="0" destOrd="0" presId="urn:microsoft.com/office/officeart/2005/8/layout/chevron2"/>
    <dgm:cxn modelId="{B0522303-EC98-48BF-A1D2-3575D76B1E92}" type="presParOf" srcId="{43DBC3F6-492D-4C2A-A252-4FEAED53631A}" destId="{E4B98815-6EE4-43A6-9D35-F25F5780616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12FEFD-0534-4CDE-BDFC-5DC8A0A6E211}">
      <dsp:nvSpPr>
        <dsp:cNvPr id="0" name=""/>
        <dsp:cNvSpPr/>
      </dsp:nvSpPr>
      <dsp:spPr>
        <a:xfrm rot="16200000">
          <a:off x="-400220" y="400220"/>
          <a:ext cx="4022725" cy="3222284"/>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8860" bIns="0" numCol="1" spcCol="1270" anchor="t" anchorCtr="0">
          <a:noAutofit/>
        </a:bodyPr>
        <a:lstStyle/>
        <a:p>
          <a:pPr marL="0" lvl="0" indent="0" algn="l" defTabSz="889000">
            <a:lnSpc>
              <a:spcPct val="90000"/>
            </a:lnSpc>
            <a:spcBef>
              <a:spcPct val="0"/>
            </a:spcBef>
            <a:spcAft>
              <a:spcPct val="35000"/>
            </a:spcAft>
            <a:buNone/>
          </a:pPr>
          <a:r>
            <a:rPr lang="es-ES" sz="2000" kern="1200" dirty="0"/>
            <a:t>DIO 1: </a:t>
          </a:r>
          <a:r>
            <a:rPr lang="en-US" sz="2000" kern="1200" dirty="0" err="1"/>
            <a:t>Osnove</a:t>
          </a:r>
          <a:r>
            <a:rPr lang="en-US" sz="2000" kern="1200" dirty="0"/>
            <a:t> </a:t>
          </a:r>
          <a:r>
            <a:rPr lang="pl-PL" sz="2000" kern="1200" dirty="0"/>
            <a:t>emocional</a:t>
          </a:r>
          <a:r>
            <a:rPr lang="en-US" sz="2000" kern="1200" dirty="0"/>
            <a:t>ne</a:t>
          </a:r>
          <a:r>
            <a:rPr lang="pl-PL" sz="2000" kern="1200" dirty="0"/>
            <a:t> inteligencij</a:t>
          </a:r>
          <a:r>
            <a:rPr lang="en-US" sz="2000" kern="1200" dirty="0"/>
            <a:t>e</a:t>
          </a:r>
          <a:r>
            <a:rPr lang="pl-PL" sz="2000" kern="1200" dirty="0"/>
            <a:t> i </a:t>
          </a:r>
          <a:r>
            <a:rPr lang="en-US" sz="2000" kern="1200" dirty="0" err="1"/>
            <a:t>pozitivnog</a:t>
          </a:r>
          <a:r>
            <a:rPr lang="en-US" sz="2000" kern="1200" dirty="0"/>
            <a:t> </a:t>
          </a:r>
          <a:r>
            <a:rPr lang="en-US" sz="2000" kern="1200" dirty="0" err="1"/>
            <a:t>radnog</a:t>
          </a:r>
          <a:r>
            <a:rPr lang="en-US" sz="2000" kern="1200" dirty="0"/>
            <a:t> </a:t>
          </a:r>
          <a:r>
            <a:rPr lang="en-US" sz="2000" kern="1200" dirty="0" err="1"/>
            <a:t>okruženja</a:t>
          </a:r>
          <a:endParaRPr lang="es-ES" sz="2000" kern="1200" dirty="0"/>
        </a:p>
        <a:p>
          <a:pPr marL="171450" lvl="1" indent="-171450" algn="l" defTabSz="711200">
            <a:lnSpc>
              <a:spcPct val="90000"/>
            </a:lnSpc>
            <a:spcBef>
              <a:spcPct val="0"/>
            </a:spcBef>
            <a:spcAft>
              <a:spcPct val="15000"/>
            </a:spcAft>
            <a:buChar char="•"/>
          </a:pPr>
          <a:r>
            <a:rPr lang="en-GB" sz="1600" kern="1200" dirty="0" err="1"/>
            <a:t>Što</a:t>
          </a:r>
          <a:r>
            <a:rPr lang="en-GB" sz="1600" kern="1200" dirty="0"/>
            <a:t> je </a:t>
          </a:r>
          <a:r>
            <a:rPr lang="en-GB" sz="1600" kern="1200" dirty="0" err="1"/>
            <a:t>emocionalna</a:t>
          </a:r>
          <a:r>
            <a:rPr lang="en-GB" sz="1600" kern="1200" dirty="0"/>
            <a:t> </a:t>
          </a:r>
          <a:r>
            <a:rPr lang="en-GB" sz="1600" kern="1200" dirty="0" err="1"/>
            <a:t>inteligencija</a:t>
          </a:r>
          <a:r>
            <a:rPr lang="en-GB" sz="1600" kern="1200" dirty="0"/>
            <a:t>?</a:t>
          </a:r>
          <a:endParaRPr lang="es-ES" sz="1600" kern="1200" dirty="0"/>
        </a:p>
        <a:p>
          <a:pPr marL="171450" lvl="1" indent="-171450" algn="l" defTabSz="711200">
            <a:lnSpc>
              <a:spcPct val="90000"/>
            </a:lnSpc>
            <a:spcBef>
              <a:spcPct val="0"/>
            </a:spcBef>
            <a:spcAft>
              <a:spcPct val="15000"/>
            </a:spcAft>
            <a:buChar char="•"/>
          </a:pPr>
          <a:r>
            <a:rPr lang="en-GB" sz="1600" kern="1200" dirty="0" err="1"/>
            <a:t>Što</a:t>
          </a:r>
          <a:r>
            <a:rPr lang="en-GB" sz="1600" kern="1200" dirty="0"/>
            <a:t> je </a:t>
          </a:r>
          <a:r>
            <a:rPr lang="en-GB" sz="1600" kern="1200" dirty="0" err="1"/>
            <a:t>pozitivno</a:t>
          </a:r>
          <a:r>
            <a:rPr lang="en-GB" sz="1600" kern="1200" dirty="0"/>
            <a:t> </a:t>
          </a:r>
          <a:r>
            <a:rPr lang="en-GB" sz="1600" kern="1200" dirty="0" err="1"/>
            <a:t>radno</a:t>
          </a:r>
          <a:r>
            <a:rPr lang="en-GB" sz="1600" kern="1200" dirty="0"/>
            <a:t> </a:t>
          </a:r>
          <a:r>
            <a:rPr lang="en-GB" sz="1600" kern="1200" dirty="0" err="1"/>
            <a:t>okruženje</a:t>
          </a:r>
          <a:r>
            <a:rPr lang="en-GB" sz="1600" kern="1200" dirty="0"/>
            <a:t>?</a:t>
          </a:r>
          <a:endParaRPr lang="es-ES" sz="1600" kern="1200" dirty="0"/>
        </a:p>
        <a:p>
          <a:pPr marL="171450" lvl="1" indent="-171450" algn="l" defTabSz="711200">
            <a:lnSpc>
              <a:spcPct val="90000"/>
            </a:lnSpc>
            <a:spcBef>
              <a:spcPct val="0"/>
            </a:spcBef>
            <a:spcAft>
              <a:spcPct val="15000"/>
            </a:spcAft>
            <a:buChar char="•"/>
          </a:pPr>
          <a:r>
            <a:rPr lang="pl-PL" sz="1600" kern="1200" dirty="0"/>
            <a:t>Kako su emocionalna inteligencija i </a:t>
          </a:r>
          <a:r>
            <a:rPr lang="en-US" sz="1600" kern="1200" dirty="0" err="1"/>
            <a:t>pozitivno</a:t>
          </a:r>
          <a:r>
            <a:rPr lang="en-US" sz="1600" kern="1200" dirty="0"/>
            <a:t> </a:t>
          </a:r>
          <a:r>
            <a:rPr lang="en-US" sz="1600" kern="1200" dirty="0" err="1"/>
            <a:t>radno</a:t>
          </a:r>
          <a:r>
            <a:rPr lang="en-US" sz="1600" kern="1200" dirty="0"/>
            <a:t> </a:t>
          </a:r>
          <a:r>
            <a:rPr lang="en-US" sz="1600" kern="1200" dirty="0" err="1"/>
            <a:t>okruženje</a:t>
          </a:r>
          <a:r>
            <a:rPr lang="pl-PL" sz="1600" kern="1200" dirty="0"/>
            <a:t> povezani</a:t>
          </a:r>
          <a:r>
            <a:rPr lang="en-US" sz="1600" kern="1200" dirty="0"/>
            <a:t>?</a:t>
          </a:r>
          <a:endParaRPr lang="es-ES" sz="1600" kern="1200" dirty="0"/>
        </a:p>
      </dsp:txBody>
      <dsp:txXfrm rot="5400000">
        <a:off x="1" y="804544"/>
        <a:ext cx="3222284" cy="2413635"/>
      </dsp:txXfrm>
    </dsp:sp>
    <dsp:sp modelId="{6A06E1D3-CB2E-499A-A964-4B9EA4634424}">
      <dsp:nvSpPr>
        <dsp:cNvPr id="0" name=""/>
        <dsp:cNvSpPr/>
      </dsp:nvSpPr>
      <dsp:spPr>
        <a:xfrm rot="16200000">
          <a:off x="3064974" y="400220"/>
          <a:ext cx="4022725" cy="3222284"/>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8860" bIns="0" numCol="1" spcCol="1270" anchor="t" anchorCtr="0">
          <a:noAutofit/>
        </a:bodyPr>
        <a:lstStyle/>
        <a:p>
          <a:pPr marL="0" lvl="0" indent="0" algn="l" defTabSz="889000">
            <a:lnSpc>
              <a:spcPct val="90000"/>
            </a:lnSpc>
            <a:spcBef>
              <a:spcPct val="0"/>
            </a:spcBef>
            <a:spcAft>
              <a:spcPct val="35000"/>
            </a:spcAft>
            <a:buNone/>
          </a:pPr>
          <a:r>
            <a:rPr lang="es-ES" sz="2000" kern="1200" dirty="0"/>
            <a:t>DIO 2: </a:t>
          </a:r>
          <a:r>
            <a:rPr lang="hr-HR" sz="2000" kern="1200" dirty="0"/>
            <a:t>Emocionalna inteligencija </a:t>
          </a:r>
          <a:r>
            <a:rPr lang="en-US" sz="2000" kern="1200" dirty="0"/>
            <a:t>u </a:t>
          </a:r>
          <a:r>
            <a:rPr lang="en-US" sz="2000" kern="1200" dirty="0" err="1"/>
            <a:t>poduzetništvu</a:t>
          </a:r>
          <a:endParaRPr lang="en-GB" sz="2000" kern="1200" dirty="0"/>
        </a:p>
        <a:p>
          <a:pPr marL="171450" lvl="1" indent="-171450" algn="l" defTabSz="711200">
            <a:lnSpc>
              <a:spcPct val="90000"/>
            </a:lnSpc>
            <a:spcBef>
              <a:spcPct val="0"/>
            </a:spcBef>
            <a:spcAft>
              <a:spcPct val="15000"/>
            </a:spcAft>
            <a:buChar char="•"/>
          </a:pPr>
          <a:r>
            <a:rPr lang="hr-HR" sz="1600" kern="1200" dirty="0"/>
            <a:t>Kako razviti emocionalnu inteligenciju</a:t>
          </a:r>
          <a:r>
            <a:rPr lang="en-US" sz="1600" kern="1200" dirty="0"/>
            <a:t>?</a:t>
          </a:r>
          <a:endParaRPr lang="es-ES" sz="1600" kern="1200" dirty="0"/>
        </a:p>
        <a:p>
          <a:pPr marL="171450" lvl="1" indent="-171450" algn="l" defTabSz="711200">
            <a:lnSpc>
              <a:spcPct val="90000"/>
            </a:lnSpc>
            <a:spcBef>
              <a:spcPct val="0"/>
            </a:spcBef>
            <a:spcAft>
              <a:spcPct val="15000"/>
            </a:spcAft>
            <a:buChar char="•"/>
          </a:pPr>
          <a:r>
            <a:rPr lang="hr-HR" sz="1600" kern="1200" dirty="0"/>
            <a:t>Preporuke za poduzetnike</a:t>
          </a:r>
          <a:endParaRPr lang="es-ES" sz="1600" kern="1200" dirty="0"/>
        </a:p>
      </dsp:txBody>
      <dsp:txXfrm rot="5400000">
        <a:off x="3465195" y="804544"/>
        <a:ext cx="3222284" cy="2413635"/>
      </dsp:txXfrm>
    </dsp:sp>
    <dsp:sp modelId="{3DEE8081-9DAE-447D-949C-DEF3860D6332}">
      <dsp:nvSpPr>
        <dsp:cNvPr id="0" name=""/>
        <dsp:cNvSpPr/>
      </dsp:nvSpPr>
      <dsp:spPr>
        <a:xfrm rot="16200000">
          <a:off x="6528930" y="400220"/>
          <a:ext cx="4022725" cy="3222284"/>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8860" bIns="0" numCol="1" spcCol="1270" anchor="t" anchorCtr="0">
          <a:noAutofit/>
        </a:bodyPr>
        <a:lstStyle/>
        <a:p>
          <a:pPr marL="0" lvl="0" indent="0" algn="l" defTabSz="889000">
            <a:lnSpc>
              <a:spcPct val="90000"/>
            </a:lnSpc>
            <a:spcBef>
              <a:spcPct val="0"/>
            </a:spcBef>
            <a:spcAft>
              <a:spcPct val="35000"/>
            </a:spcAft>
            <a:buNone/>
          </a:pPr>
          <a:r>
            <a:rPr lang="es-ES" sz="2000" kern="1200" dirty="0"/>
            <a:t>DIO 3: </a:t>
          </a:r>
          <a:r>
            <a:rPr lang="en-US" sz="2000" kern="1200" dirty="0" err="1"/>
            <a:t>Pozitivno</a:t>
          </a:r>
          <a:r>
            <a:rPr lang="en-US" sz="2000" kern="1200" dirty="0"/>
            <a:t> </a:t>
          </a:r>
          <a:r>
            <a:rPr lang="en-US" sz="2000" kern="1200" dirty="0" err="1"/>
            <a:t>radno</a:t>
          </a:r>
          <a:r>
            <a:rPr lang="en-US" sz="2000" kern="1200" dirty="0"/>
            <a:t> </a:t>
          </a:r>
          <a:r>
            <a:rPr lang="en-US" sz="2000" kern="1200" dirty="0" err="1"/>
            <a:t>okruženje</a:t>
          </a:r>
          <a:endParaRPr lang="es-ES" sz="2000" kern="1200" dirty="0"/>
        </a:p>
        <a:p>
          <a:pPr marL="171450" lvl="1" indent="-171450" algn="l" defTabSz="711200">
            <a:lnSpc>
              <a:spcPct val="90000"/>
            </a:lnSpc>
            <a:spcBef>
              <a:spcPct val="0"/>
            </a:spcBef>
            <a:spcAft>
              <a:spcPct val="15000"/>
            </a:spcAft>
            <a:buChar char="•"/>
          </a:pPr>
          <a:r>
            <a:rPr lang="pl-PL" sz="1600" kern="1200" dirty="0"/>
            <a:t>Kako poboljšati </a:t>
          </a:r>
          <a:r>
            <a:rPr lang="en-US" sz="1600" kern="1200" dirty="0" err="1"/>
            <a:t>radno</a:t>
          </a:r>
          <a:r>
            <a:rPr lang="en-US" sz="1600" kern="1200" dirty="0"/>
            <a:t> </a:t>
          </a:r>
          <a:r>
            <a:rPr lang="en-US" sz="1600" kern="1200" dirty="0" err="1"/>
            <a:t>okruženje</a:t>
          </a:r>
          <a:r>
            <a:rPr lang="pl-PL" sz="1600" kern="1200" dirty="0"/>
            <a:t> u po</a:t>
          </a:r>
          <a:r>
            <a:rPr lang="en-US" sz="1600" kern="1200" dirty="0" err="1"/>
            <a:t>duzeću</a:t>
          </a:r>
          <a:r>
            <a:rPr lang="en-GB" sz="1600" kern="1200" dirty="0"/>
            <a:t>?</a:t>
          </a:r>
          <a:endParaRPr lang="es-ES" sz="1600" kern="1200" dirty="0"/>
        </a:p>
        <a:p>
          <a:pPr marL="171450" lvl="1" indent="-171450" algn="l" defTabSz="711200">
            <a:lnSpc>
              <a:spcPct val="90000"/>
            </a:lnSpc>
            <a:spcBef>
              <a:spcPct val="0"/>
            </a:spcBef>
            <a:spcAft>
              <a:spcPct val="15000"/>
            </a:spcAft>
            <a:buChar char="•"/>
          </a:pPr>
          <a:r>
            <a:rPr lang="hr-HR" sz="1600" kern="1200" dirty="0"/>
            <a:t>Preporuke za poduzetnike</a:t>
          </a:r>
          <a:endParaRPr lang="es-ES" sz="1600" kern="1200" dirty="0"/>
        </a:p>
      </dsp:txBody>
      <dsp:txXfrm rot="5400000">
        <a:off x="6929151" y="804544"/>
        <a:ext cx="3222284" cy="24136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2C945C-259A-4409-A878-2163FB9FB9E1}">
      <dsp:nvSpPr>
        <dsp:cNvPr id="0" name=""/>
        <dsp:cNvSpPr/>
      </dsp:nvSpPr>
      <dsp:spPr>
        <a:xfrm rot="5400000">
          <a:off x="-228946" y="232788"/>
          <a:ext cx="1526311" cy="1068418"/>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hr-HR" sz="3000" kern="1200" dirty="0"/>
            <a:t>Dio</a:t>
          </a:r>
          <a:r>
            <a:rPr lang="es-ES" sz="3000" kern="1200" dirty="0"/>
            <a:t> 1</a:t>
          </a:r>
        </a:p>
      </dsp:txBody>
      <dsp:txXfrm rot="-5400000">
        <a:off x="1" y="538050"/>
        <a:ext cx="1068418" cy="457893"/>
      </dsp:txXfrm>
    </dsp:sp>
    <dsp:sp modelId="{61BF64C8-B481-4665-A533-2C338B5FE312}">
      <dsp:nvSpPr>
        <dsp:cNvPr id="0" name=""/>
        <dsp:cNvSpPr/>
      </dsp:nvSpPr>
      <dsp:spPr>
        <a:xfrm rot="5400000">
          <a:off x="5067357" y="-3995097"/>
          <a:ext cx="992102" cy="8989981"/>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just" defTabSz="533400">
            <a:lnSpc>
              <a:spcPct val="90000"/>
            </a:lnSpc>
            <a:spcBef>
              <a:spcPct val="0"/>
            </a:spcBef>
            <a:spcAft>
              <a:spcPct val="15000"/>
            </a:spcAft>
            <a:buSzPts val="1000"/>
            <a:buFont typeface="Symbol" panose="05050102010706020507" pitchFamily="18" charset="2"/>
            <a:buChar char=""/>
          </a:pPr>
          <a:r>
            <a:rPr lang="hr-HR" sz="1200" kern="1200" dirty="0"/>
            <a:t>Emocionalna inteligencija i pozitivno radno okruženje važni su za cjelokupno zdravlje i sreću osobe.</a:t>
          </a:r>
          <a:endParaRPr lang="es-ES" sz="1200" kern="1200" dirty="0"/>
        </a:p>
        <a:p>
          <a:pPr marL="114300" lvl="1" indent="-114300" algn="just" defTabSz="533400">
            <a:lnSpc>
              <a:spcPct val="90000"/>
            </a:lnSpc>
            <a:spcBef>
              <a:spcPct val="0"/>
            </a:spcBef>
            <a:spcAft>
              <a:spcPct val="15000"/>
            </a:spcAft>
            <a:buSzPts val="1000"/>
            <a:buFont typeface="Symbol" panose="05050102010706020507" pitchFamily="18" charset="2"/>
            <a:buChar char=""/>
          </a:pPr>
          <a:r>
            <a:rPr lang="hr-HR" sz="1200" kern="1200" dirty="0"/>
            <a:t>Razvijanje vještina emocionalne inteligencije doprinosi stvaranju pozitivnog radnog okruženja.</a:t>
          </a:r>
        </a:p>
        <a:p>
          <a:pPr marL="114300" lvl="1" indent="-114300" algn="just" defTabSz="533400">
            <a:lnSpc>
              <a:spcPct val="90000"/>
            </a:lnSpc>
            <a:spcBef>
              <a:spcPct val="0"/>
            </a:spcBef>
            <a:spcAft>
              <a:spcPct val="15000"/>
            </a:spcAft>
            <a:buSzPts val="1000"/>
            <a:buFont typeface="Symbol" panose="05050102010706020507" pitchFamily="18" charset="2"/>
            <a:buChar char=""/>
          </a:pPr>
          <a:r>
            <a:rPr lang="hr-HR" sz="1200" kern="1200" dirty="0"/>
            <a:t>Ulaganje u emocionalnu inteligenciju i pozitivno radno okruženje je ulaganje u sebe.</a:t>
          </a:r>
        </a:p>
        <a:p>
          <a:pPr marL="114300" lvl="1" indent="-114300" algn="just" defTabSz="533400">
            <a:lnSpc>
              <a:spcPct val="90000"/>
            </a:lnSpc>
            <a:spcBef>
              <a:spcPct val="0"/>
            </a:spcBef>
            <a:spcAft>
              <a:spcPct val="15000"/>
            </a:spcAft>
            <a:buSzPts val="1000"/>
            <a:buFont typeface="Symbol" panose="05050102010706020507" pitchFamily="18" charset="2"/>
            <a:buChar char=""/>
          </a:pPr>
          <a:r>
            <a:rPr lang="hr-HR" sz="1200" kern="1200" dirty="0"/>
            <a:t>Provjerite svoju razinu emocionalnog kvocijenta da vidite gdje vam ide dobro, a gdje biste se trebali poboljšati.</a:t>
          </a:r>
        </a:p>
      </dsp:txBody>
      <dsp:txXfrm rot="-5400000">
        <a:off x="1068418" y="52272"/>
        <a:ext cx="8941551" cy="895242"/>
      </dsp:txXfrm>
    </dsp:sp>
    <dsp:sp modelId="{8B8D4138-9F8B-48F9-ADD4-2E3053B5D64B}">
      <dsp:nvSpPr>
        <dsp:cNvPr id="0" name=""/>
        <dsp:cNvSpPr/>
      </dsp:nvSpPr>
      <dsp:spPr>
        <a:xfrm rot="5400000">
          <a:off x="-228946" y="1573311"/>
          <a:ext cx="1526311" cy="1068418"/>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hr-HR" sz="3000" kern="1200" dirty="0"/>
            <a:t>Dio</a:t>
          </a:r>
          <a:r>
            <a:rPr lang="es-ES" sz="3000" kern="1200" dirty="0"/>
            <a:t> 2</a:t>
          </a:r>
        </a:p>
      </dsp:txBody>
      <dsp:txXfrm rot="-5400000">
        <a:off x="1" y="1878573"/>
        <a:ext cx="1068418" cy="457893"/>
      </dsp:txXfrm>
    </dsp:sp>
    <dsp:sp modelId="{EE001D36-7EA7-40EA-B3F8-70F5116F2BEF}">
      <dsp:nvSpPr>
        <dsp:cNvPr id="0" name=""/>
        <dsp:cNvSpPr/>
      </dsp:nvSpPr>
      <dsp:spPr>
        <a:xfrm rot="5400000">
          <a:off x="5067357" y="-2654575"/>
          <a:ext cx="992102" cy="8989981"/>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hr-HR" sz="1200" kern="1200" dirty="0"/>
            <a:t>Poboljšanje emocionalne inteligencije uključuje razvijanje samosvijesti, reguliranje emocija, prakticiranje empatije, poboljšanje društvenih vještina, pronalaženje motivacije te redovito traženje povratnih informacija. Dosljednim radom na ovim vještinama pojedinci mogu poboljšati svoju emocionalnu inteligenciju i opću dobrobit.</a:t>
          </a:r>
          <a:endParaRPr lang="es-ES" sz="1200" kern="1200" dirty="0"/>
        </a:p>
        <a:p>
          <a:pPr marL="114300" lvl="1" indent="-114300" algn="l" defTabSz="533400">
            <a:lnSpc>
              <a:spcPct val="90000"/>
            </a:lnSpc>
            <a:spcBef>
              <a:spcPct val="0"/>
            </a:spcBef>
            <a:spcAft>
              <a:spcPct val="15000"/>
            </a:spcAft>
            <a:buChar char="•"/>
          </a:pPr>
          <a:r>
            <a:rPr lang="hr-HR" sz="1200" b="0" i="0" kern="1200" dirty="0"/>
            <a:t>Kako bi poboljšali radno okruženje u malim poduzećima, vlasnici poduzeća trebaju dati prioritet samosvjesnosti, aktivnom slušanju, razvoju timskog duha, pozitivnoj radnoj kulturi, jasnom postavljanju ciljeva i brizi o sebi, uz edukacije zaposlenika i poticanje povratnih informacija.</a:t>
          </a:r>
          <a:endParaRPr lang="hr-HR" sz="1200" kern="1200" dirty="0"/>
        </a:p>
      </dsp:txBody>
      <dsp:txXfrm rot="-5400000">
        <a:off x="1068418" y="1392794"/>
        <a:ext cx="8941551" cy="895242"/>
      </dsp:txXfrm>
    </dsp:sp>
    <dsp:sp modelId="{70F5F141-B73D-4673-BBE8-3D931F4008F2}">
      <dsp:nvSpPr>
        <dsp:cNvPr id="0" name=""/>
        <dsp:cNvSpPr/>
      </dsp:nvSpPr>
      <dsp:spPr>
        <a:xfrm rot="5400000">
          <a:off x="-228946" y="3099555"/>
          <a:ext cx="1526311" cy="1068418"/>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hr-HR" sz="3000" kern="1200" dirty="0"/>
            <a:t>Dio</a:t>
          </a:r>
          <a:r>
            <a:rPr lang="es-ES" sz="3000" kern="1200" dirty="0"/>
            <a:t> 3</a:t>
          </a:r>
        </a:p>
      </dsp:txBody>
      <dsp:txXfrm rot="-5400000">
        <a:off x="1" y="3404817"/>
        <a:ext cx="1068418" cy="457893"/>
      </dsp:txXfrm>
    </dsp:sp>
    <dsp:sp modelId="{E4B98815-6EE4-43A6-9D35-F25F57806168}">
      <dsp:nvSpPr>
        <dsp:cNvPr id="0" name=""/>
        <dsp:cNvSpPr/>
      </dsp:nvSpPr>
      <dsp:spPr>
        <a:xfrm rot="5400000">
          <a:off x="4881636" y="-1128331"/>
          <a:ext cx="1363545" cy="8989981"/>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hr-HR" sz="1200" b="0" i="0" kern="1200" dirty="0"/>
            <a:t>Mala poduzeća mogu promicati dobrobit zaposlenika na način da ističu važnost ravnoteže između poslovnog i privatnog života, fizičke aktivnosti, mentalnog zdravlja, pozitivne kulture, samosvjesnosti, rasta, društvenih veza, povratnih informacija, sigurnost i zdravih navika.</a:t>
          </a:r>
          <a:endParaRPr lang="es-ES" sz="1200" kern="1200" dirty="0"/>
        </a:p>
        <a:p>
          <a:pPr marL="114300" lvl="1" indent="-114300" algn="l" defTabSz="533400">
            <a:lnSpc>
              <a:spcPct val="90000"/>
            </a:lnSpc>
            <a:spcBef>
              <a:spcPct val="0"/>
            </a:spcBef>
            <a:spcAft>
              <a:spcPct val="15000"/>
            </a:spcAft>
            <a:buChar char="•"/>
          </a:pPr>
          <a:r>
            <a:rPr lang="hr-HR" sz="1200" b="0" i="0" kern="1200" dirty="0"/>
            <a:t>Mala i srednja poduzeća trebaju podržavati tjelesno i mentalno zdravlje: poticati tjelesnu aktivnost, osigurati resurse za održavanje mentalnog zdravlja i nuditi prilike za rast.</a:t>
          </a:r>
        </a:p>
        <a:p>
          <a:pPr marL="114300" lvl="1" indent="-114300" algn="l" defTabSz="533400">
            <a:lnSpc>
              <a:spcPct val="90000"/>
            </a:lnSpc>
            <a:spcBef>
              <a:spcPct val="0"/>
            </a:spcBef>
            <a:spcAft>
              <a:spcPct val="15000"/>
            </a:spcAft>
            <a:buChar char="•"/>
          </a:pPr>
          <a:r>
            <a:rPr lang="hr-HR" sz="1200" kern="1200" dirty="0"/>
            <a:t>Poticanje pozitivne radne kulture ključno je za poslovanje: njegujte pozitivnu radnu kulturu koja promiče otvorenu komunikaciju, suradnju i samosvjesnost te koja podržava dobrobit zaposlenika.</a:t>
          </a:r>
          <a:endParaRPr lang="hr-HR" sz="1200" b="0" i="0" kern="1200" dirty="0"/>
        </a:p>
      </dsp:txBody>
      <dsp:txXfrm rot="-5400000">
        <a:off x="1068419" y="2751449"/>
        <a:ext cx="8923418" cy="1230419"/>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sk-SK"/>
              <a:t>Kliknutím upravte štýl predlohy nadpisu</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17. 2. 2023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3043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17. 2. 2023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2567441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17. 2. 2023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2046748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17. 2. 2023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260034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sk-SK"/>
              <a:t>Kliknutím upravte štýl predlohy nadpisu</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p:txBody>
          <a:bodyPr/>
          <a:lstStyle/>
          <a:p>
            <a:fld id="{31626B79-3724-4A98-8B34-EC614ED41867}" type="datetimeFigureOut">
              <a:rPr lang="sk-SK" smtClean="0"/>
              <a:t>17. 2. 2023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3276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31626B79-3724-4A98-8B34-EC614ED41867}" type="datetimeFigureOut">
              <a:rPr lang="sk-SK" smtClean="0"/>
              <a:t>17. 2. 2023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3877147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097280" y="2582334"/>
            <a:ext cx="4937760" cy="33782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6" name="Content Placeholder 5"/>
          <p:cNvSpPr>
            <a:spLocks noGrp="1"/>
          </p:cNvSpPr>
          <p:nvPr>
            <p:ph sz="quarter" idx="4"/>
          </p:nvPr>
        </p:nvSpPr>
        <p:spPr>
          <a:xfrm>
            <a:off x="6217920" y="2582334"/>
            <a:ext cx="4937760" cy="33782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31626B79-3724-4A98-8B34-EC614ED41867}" type="datetimeFigureOut">
              <a:rPr lang="sk-SK" smtClean="0"/>
              <a:t>17. 2. 2023</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1074960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31626B79-3724-4A98-8B34-EC614ED41867}" type="datetimeFigureOut">
              <a:rPr lang="sk-SK" smtClean="0"/>
              <a:t>17. 2. 2023</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3878501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1626B79-3724-4A98-8B34-EC614ED41867}" type="datetimeFigureOut">
              <a:rPr lang="sk-SK" smtClean="0"/>
              <a:t>17. 2. 2023</a:t>
            </a:fld>
            <a:endParaRPr lang="sk-SK"/>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sk-SK"/>
          </a:p>
        </p:txBody>
      </p:sp>
      <p:sp>
        <p:nvSpPr>
          <p:cNvPr id="9" name="Slide Number Placeholder 8"/>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942421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sk-SK"/>
              <a:t>Kliknutím upravte štýl predlohy nadpisu</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1626B79-3724-4A98-8B34-EC614ED41867}" type="datetimeFigureOut">
              <a:rPr lang="sk-SK" smtClean="0"/>
              <a:t>17. 2. 2023</a:t>
            </a:fld>
            <a:endParaRPr lang="sk-SK"/>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sk-SK"/>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C754EC8-050A-48C1-A943-B12B8B2B4DD3}" type="slidenum">
              <a:rPr lang="sk-SK" smtClean="0"/>
              <a:t>‹#›</a:t>
            </a:fld>
            <a:endParaRPr lang="sk-SK"/>
          </a:p>
        </p:txBody>
      </p:sp>
    </p:spTree>
    <p:extLst>
      <p:ext uri="{BB962C8B-B14F-4D97-AF65-F5344CB8AC3E}">
        <p14:creationId xmlns:p14="http://schemas.microsoft.com/office/powerpoint/2010/main" val="305197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31626B79-3724-4A98-8B34-EC614ED41867}" type="datetimeFigureOut">
              <a:rPr lang="sk-SK" smtClean="0"/>
              <a:t>17. 2. 2023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1459080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1626B79-3724-4A98-8B34-EC614ED41867}" type="datetimeFigureOut">
              <a:rPr lang="sk-SK" smtClean="0"/>
              <a:t>17. 2. 2023</a:t>
            </a:fld>
            <a:endParaRPr lang="sk-SK"/>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sk-SK"/>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C754EC8-050A-48C1-A943-B12B8B2B4DD3}" type="slidenum">
              <a:rPr lang="sk-SK" smtClean="0"/>
              <a:t>‹#›</a:t>
            </a:fld>
            <a:endParaRPr lang="sk-SK"/>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1615386"/>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restartproject.eu/" TargetMode="External"/><Relationship Id="rId1" Type="http://schemas.openxmlformats.org/officeDocument/2006/relationships/slideLayout" Target="../slideLayouts/slideLayout9.xml"/><Relationship Id="rId4" Type="http://schemas.openxmlformats.org/officeDocument/2006/relationships/image" Target="../media/image19.jpeg"/></Relationships>
</file>

<file path=ppt/slides/_rels/slide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hyperlink" Target="https://eurac.com/free-emotional-intelligence-test/" TargetMode="Externa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AA0732-8212-434E-AAE7-A9DC0EC61975}"/>
              </a:ext>
            </a:extLst>
          </p:cNvPr>
          <p:cNvSpPr>
            <a:spLocks noGrp="1"/>
          </p:cNvSpPr>
          <p:nvPr>
            <p:ph type="ctrTitle"/>
          </p:nvPr>
        </p:nvSpPr>
        <p:spPr>
          <a:xfrm>
            <a:off x="1097280" y="1917576"/>
            <a:ext cx="10058400" cy="2407535"/>
          </a:xfrm>
        </p:spPr>
        <p:txBody>
          <a:bodyPr>
            <a:normAutofit fontScale="90000"/>
          </a:bodyPr>
          <a:lstStyle/>
          <a:p>
            <a:pPr algn="ctr"/>
            <a:r>
              <a:rPr lang="pl-PL" dirty="0"/>
              <a:t>Emocionalna inteligencija i </a:t>
            </a:r>
            <a:r>
              <a:rPr lang="en-US" dirty="0" err="1"/>
              <a:t>pozitivno</a:t>
            </a:r>
            <a:r>
              <a:rPr lang="en-US" dirty="0"/>
              <a:t> </a:t>
            </a:r>
            <a:r>
              <a:rPr lang="en-US" dirty="0" err="1"/>
              <a:t>radno</a:t>
            </a:r>
            <a:r>
              <a:rPr lang="en-US" dirty="0"/>
              <a:t> </a:t>
            </a:r>
            <a:r>
              <a:rPr lang="en-US" dirty="0" err="1"/>
              <a:t>okruženje</a:t>
            </a:r>
            <a:endParaRPr lang="sk-SK" dirty="0"/>
          </a:p>
        </p:txBody>
      </p:sp>
      <p:pic>
        <p:nvPicPr>
          <p:cNvPr id="1026" name="Picture 2" descr="Rest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888" y="290856"/>
            <a:ext cx="4226502" cy="777981"/>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486888" y="6396335"/>
            <a:ext cx="11243512" cy="461665"/>
          </a:xfrm>
          <a:prstGeom prst="rect">
            <a:avLst/>
          </a:prstGeom>
        </p:spPr>
        <p:txBody>
          <a:bodyPr wrap="square">
            <a:spAutoFit/>
          </a:bodyPr>
          <a:lstStyle/>
          <a:p>
            <a:r>
              <a:rPr lang="en-US" sz="1200" dirty="0" err="1">
                <a:solidFill>
                  <a:schemeClr val="bg1"/>
                </a:solidFill>
                <a:latin typeface="system-ui"/>
              </a:rPr>
              <a:t>Podrška</a:t>
            </a:r>
            <a:r>
              <a:rPr lang="en-US" sz="1200" dirty="0">
                <a:solidFill>
                  <a:schemeClr val="bg1"/>
                </a:solidFill>
                <a:latin typeface="system-ui"/>
              </a:rPr>
              <a:t> </a:t>
            </a:r>
            <a:r>
              <a:rPr lang="en-US" sz="1200" dirty="0" err="1">
                <a:solidFill>
                  <a:schemeClr val="bg1"/>
                </a:solidFill>
                <a:latin typeface="system-ui"/>
              </a:rPr>
              <a:t>Europske</a:t>
            </a:r>
            <a:r>
              <a:rPr lang="en-US" sz="1200" dirty="0">
                <a:solidFill>
                  <a:schemeClr val="bg1"/>
                </a:solidFill>
                <a:latin typeface="system-ui"/>
              </a:rPr>
              <a:t> </a:t>
            </a:r>
            <a:r>
              <a:rPr lang="en-US" sz="1200" dirty="0" err="1">
                <a:solidFill>
                  <a:schemeClr val="bg1"/>
                </a:solidFill>
                <a:latin typeface="system-ui"/>
              </a:rPr>
              <a:t>komisije</a:t>
            </a:r>
            <a:r>
              <a:rPr lang="en-US" sz="1200" dirty="0">
                <a:solidFill>
                  <a:schemeClr val="bg1"/>
                </a:solidFill>
                <a:latin typeface="system-ui"/>
              </a:rPr>
              <a:t> za </a:t>
            </a:r>
            <a:r>
              <a:rPr lang="en-US" sz="1200" dirty="0" err="1">
                <a:solidFill>
                  <a:schemeClr val="bg1"/>
                </a:solidFill>
                <a:latin typeface="system-ui"/>
              </a:rPr>
              <a:t>izradu</a:t>
            </a:r>
            <a:r>
              <a:rPr lang="en-US" sz="1200" dirty="0">
                <a:solidFill>
                  <a:schemeClr val="bg1"/>
                </a:solidFill>
                <a:latin typeface="system-ui"/>
              </a:rPr>
              <a:t> </a:t>
            </a:r>
            <a:r>
              <a:rPr lang="en-US" sz="1200" dirty="0" err="1">
                <a:solidFill>
                  <a:schemeClr val="bg1"/>
                </a:solidFill>
                <a:latin typeface="system-ui"/>
              </a:rPr>
              <a:t>ove</a:t>
            </a:r>
            <a:r>
              <a:rPr lang="en-US" sz="1200" dirty="0">
                <a:solidFill>
                  <a:schemeClr val="bg1"/>
                </a:solidFill>
                <a:latin typeface="system-ui"/>
              </a:rPr>
              <a:t> </a:t>
            </a:r>
            <a:r>
              <a:rPr lang="en-US" sz="1200" dirty="0" err="1">
                <a:solidFill>
                  <a:schemeClr val="bg1"/>
                </a:solidFill>
                <a:latin typeface="system-ui"/>
              </a:rPr>
              <a:t>objave</a:t>
            </a:r>
            <a:r>
              <a:rPr lang="en-US" sz="1200" dirty="0">
                <a:solidFill>
                  <a:schemeClr val="bg1"/>
                </a:solidFill>
                <a:latin typeface="system-ui"/>
              </a:rPr>
              <a:t> ne </a:t>
            </a:r>
            <a:r>
              <a:rPr lang="en-US" sz="1200" dirty="0" err="1">
                <a:solidFill>
                  <a:schemeClr val="bg1"/>
                </a:solidFill>
                <a:latin typeface="system-ui"/>
              </a:rPr>
              <a:t>predstavlja</a:t>
            </a:r>
            <a:r>
              <a:rPr lang="en-US" sz="1200" dirty="0">
                <a:solidFill>
                  <a:schemeClr val="bg1"/>
                </a:solidFill>
                <a:latin typeface="system-ui"/>
              </a:rPr>
              <a:t> </a:t>
            </a:r>
            <a:r>
              <a:rPr lang="en-US" sz="1200" dirty="0" err="1">
                <a:solidFill>
                  <a:schemeClr val="bg1"/>
                </a:solidFill>
                <a:latin typeface="system-ui"/>
              </a:rPr>
              <a:t>odobrenje</a:t>
            </a:r>
            <a:r>
              <a:rPr lang="en-US" sz="1200" dirty="0">
                <a:solidFill>
                  <a:schemeClr val="bg1"/>
                </a:solidFill>
                <a:latin typeface="system-ui"/>
              </a:rPr>
              <a:t> </a:t>
            </a:r>
            <a:r>
              <a:rPr lang="en-US" sz="1200" dirty="0" err="1">
                <a:solidFill>
                  <a:schemeClr val="bg1"/>
                </a:solidFill>
                <a:latin typeface="system-ui"/>
              </a:rPr>
              <a:t>njenog</a:t>
            </a:r>
            <a:r>
              <a:rPr lang="en-US" sz="1200" dirty="0">
                <a:solidFill>
                  <a:schemeClr val="bg1"/>
                </a:solidFill>
                <a:latin typeface="system-ui"/>
              </a:rPr>
              <a:t> </a:t>
            </a:r>
            <a:r>
              <a:rPr lang="en-US" sz="1200" dirty="0" err="1">
                <a:solidFill>
                  <a:schemeClr val="bg1"/>
                </a:solidFill>
                <a:latin typeface="system-ui"/>
              </a:rPr>
              <a:t>sadržaja</a:t>
            </a:r>
            <a:r>
              <a:rPr lang="en-US" sz="1200" dirty="0">
                <a:solidFill>
                  <a:schemeClr val="bg1"/>
                </a:solidFill>
                <a:latin typeface="system-ui"/>
              </a:rPr>
              <a:t> koji </a:t>
            </a:r>
            <a:r>
              <a:rPr lang="en-US" sz="1200" dirty="0" err="1">
                <a:solidFill>
                  <a:schemeClr val="bg1"/>
                </a:solidFill>
                <a:latin typeface="system-ui"/>
              </a:rPr>
              <a:t>odražava</a:t>
            </a:r>
            <a:r>
              <a:rPr lang="en-US" sz="1200" dirty="0">
                <a:solidFill>
                  <a:schemeClr val="bg1"/>
                </a:solidFill>
                <a:latin typeface="system-ui"/>
              </a:rPr>
              <a:t> </a:t>
            </a:r>
            <a:r>
              <a:rPr lang="en-US" sz="1200" dirty="0" err="1">
                <a:solidFill>
                  <a:schemeClr val="bg1"/>
                </a:solidFill>
                <a:latin typeface="system-ui"/>
              </a:rPr>
              <a:t>stavove</a:t>
            </a:r>
            <a:r>
              <a:rPr lang="en-US" sz="1200" dirty="0">
                <a:solidFill>
                  <a:schemeClr val="bg1"/>
                </a:solidFill>
                <a:latin typeface="system-ui"/>
              </a:rPr>
              <a:t> </a:t>
            </a:r>
            <a:r>
              <a:rPr lang="en-US" sz="1200" dirty="0" err="1">
                <a:solidFill>
                  <a:schemeClr val="bg1"/>
                </a:solidFill>
                <a:latin typeface="system-ui"/>
              </a:rPr>
              <a:t>samih</a:t>
            </a:r>
            <a:r>
              <a:rPr lang="en-US" sz="1200" dirty="0">
                <a:solidFill>
                  <a:schemeClr val="bg1"/>
                </a:solidFill>
                <a:latin typeface="system-ui"/>
              </a:rPr>
              <a:t> </a:t>
            </a:r>
            <a:r>
              <a:rPr lang="en-US" sz="1200" dirty="0" err="1">
                <a:solidFill>
                  <a:schemeClr val="bg1"/>
                </a:solidFill>
                <a:latin typeface="system-ui"/>
              </a:rPr>
              <a:t>autora</a:t>
            </a:r>
            <a:r>
              <a:rPr lang="en-US" sz="1200" dirty="0">
                <a:solidFill>
                  <a:schemeClr val="bg1"/>
                </a:solidFill>
                <a:latin typeface="system-ui"/>
              </a:rPr>
              <a:t> </a:t>
            </a:r>
            <a:r>
              <a:rPr lang="en-US" sz="1200" dirty="0" err="1">
                <a:solidFill>
                  <a:schemeClr val="bg1"/>
                </a:solidFill>
                <a:latin typeface="system-ui"/>
              </a:rPr>
              <a:t>te</a:t>
            </a:r>
            <a:r>
              <a:rPr lang="en-US" sz="1200" dirty="0">
                <a:solidFill>
                  <a:schemeClr val="bg1"/>
                </a:solidFill>
                <a:latin typeface="system-ui"/>
              </a:rPr>
              <a:t> se </a:t>
            </a:r>
            <a:r>
              <a:rPr lang="en-US" sz="1200" dirty="0" err="1">
                <a:solidFill>
                  <a:schemeClr val="bg1"/>
                </a:solidFill>
                <a:latin typeface="system-ui"/>
              </a:rPr>
              <a:t>Komisija</a:t>
            </a:r>
            <a:r>
              <a:rPr lang="en-US" sz="1200" dirty="0">
                <a:solidFill>
                  <a:schemeClr val="bg1"/>
                </a:solidFill>
                <a:latin typeface="system-ui"/>
              </a:rPr>
              <a:t> ne </a:t>
            </a:r>
            <a:r>
              <a:rPr lang="en-US" sz="1200" dirty="0" err="1">
                <a:solidFill>
                  <a:schemeClr val="bg1"/>
                </a:solidFill>
                <a:latin typeface="system-ui"/>
              </a:rPr>
              <a:t>može</a:t>
            </a:r>
            <a:r>
              <a:rPr lang="en-US" sz="1200" dirty="0">
                <a:solidFill>
                  <a:schemeClr val="bg1"/>
                </a:solidFill>
                <a:latin typeface="system-ui"/>
              </a:rPr>
              <a:t> </a:t>
            </a:r>
            <a:r>
              <a:rPr lang="en-US" sz="1200" dirty="0" err="1">
                <a:solidFill>
                  <a:schemeClr val="bg1"/>
                </a:solidFill>
                <a:latin typeface="system-ui"/>
              </a:rPr>
              <a:t>smatrati</a:t>
            </a:r>
            <a:r>
              <a:rPr lang="en-US" sz="1200" dirty="0">
                <a:solidFill>
                  <a:schemeClr val="bg1"/>
                </a:solidFill>
                <a:latin typeface="system-ui"/>
              </a:rPr>
              <a:t> </a:t>
            </a:r>
            <a:r>
              <a:rPr lang="en-US" sz="1200" dirty="0" err="1">
                <a:solidFill>
                  <a:schemeClr val="bg1"/>
                </a:solidFill>
                <a:latin typeface="system-ui"/>
              </a:rPr>
              <a:t>odgovornom</a:t>
            </a:r>
            <a:r>
              <a:rPr lang="en-US" sz="1200" dirty="0">
                <a:solidFill>
                  <a:schemeClr val="bg1"/>
                </a:solidFill>
                <a:latin typeface="system-ui"/>
              </a:rPr>
              <a:t> za </a:t>
            </a:r>
            <a:r>
              <a:rPr lang="en-US" sz="1200" dirty="0" err="1">
                <a:solidFill>
                  <a:schemeClr val="bg1"/>
                </a:solidFill>
                <a:latin typeface="system-ui"/>
              </a:rPr>
              <a:t>bilo</a:t>
            </a:r>
            <a:r>
              <a:rPr lang="en-US" sz="1200" dirty="0">
                <a:solidFill>
                  <a:schemeClr val="bg1"/>
                </a:solidFill>
                <a:latin typeface="system-ui"/>
              </a:rPr>
              <a:t> </a:t>
            </a:r>
            <a:r>
              <a:rPr lang="en-US" sz="1200" dirty="0" err="1">
                <a:solidFill>
                  <a:schemeClr val="bg1"/>
                </a:solidFill>
                <a:latin typeface="system-ui"/>
              </a:rPr>
              <a:t>kakvu</a:t>
            </a:r>
            <a:r>
              <a:rPr lang="en-US" sz="1200" dirty="0">
                <a:solidFill>
                  <a:schemeClr val="bg1"/>
                </a:solidFill>
                <a:latin typeface="system-ui"/>
              </a:rPr>
              <a:t> </a:t>
            </a:r>
            <a:r>
              <a:rPr lang="en-US" sz="1200" dirty="0" err="1">
                <a:solidFill>
                  <a:schemeClr val="bg1"/>
                </a:solidFill>
                <a:latin typeface="system-ui"/>
              </a:rPr>
              <a:t>daljnju</a:t>
            </a:r>
            <a:r>
              <a:rPr lang="en-US" sz="1200" dirty="0">
                <a:solidFill>
                  <a:schemeClr val="bg1"/>
                </a:solidFill>
                <a:latin typeface="system-ui"/>
              </a:rPr>
              <a:t> </a:t>
            </a:r>
            <a:r>
              <a:rPr lang="en-US" sz="1200" dirty="0" err="1">
                <a:solidFill>
                  <a:schemeClr val="bg1"/>
                </a:solidFill>
                <a:latin typeface="system-ui"/>
              </a:rPr>
              <a:t>uporabu</a:t>
            </a:r>
            <a:r>
              <a:rPr lang="en-US" sz="1200" dirty="0">
                <a:solidFill>
                  <a:schemeClr val="bg1"/>
                </a:solidFill>
                <a:latin typeface="system-ui"/>
              </a:rPr>
              <a:t> </a:t>
            </a:r>
            <a:r>
              <a:rPr lang="en-US" sz="1200" dirty="0" err="1">
                <a:solidFill>
                  <a:schemeClr val="bg1"/>
                </a:solidFill>
                <a:latin typeface="system-ui"/>
              </a:rPr>
              <a:t>informacija</a:t>
            </a:r>
            <a:r>
              <a:rPr lang="en-US" sz="1200" dirty="0">
                <a:solidFill>
                  <a:schemeClr val="bg1"/>
                </a:solidFill>
                <a:latin typeface="system-ui"/>
              </a:rPr>
              <a:t> </a:t>
            </a:r>
            <a:r>
              <a:rPr lang="en-US" sz="1200" dirty="0" err="1">
                <a:solidFill>
                  <a:schemeClr val="bg1"/>
                </a:solidFill>
                <a:latin typeface="system-ui"/>
              </a:rPr>
              <a:t>sadržanih</a:t>
            </a:r>
            <a:r>
              <a:rPr lang="en-US" sz="1200" dirty="0">
                <a:solidFill>
                  <a:schemeClr val="bg1"/>
                </a:solidFill>
                <a:latin typeface="system-ui"/>
              </a:rPr>
              <a:t> u </a:t>
            </a:r>
            <a:r>
              <a:rPr lang="en-US" sz="1200" dirty="0" err="1">
                <a:solidFill>
                  <a:schemeClr val="bg1"/>
                </a:solidFill>
                <a:latin typeface="system-ui"/>
              </a:rPr>
              <a:t>ovoj</a:t>
            </a:r>
            <a:r>
              <a:rPr lang="en-US" sz="1200" dirty="0">
                <a:solidFill>
                  <a:schemeClr val="bg1"/>
                </a:solidFill>
                <a:latin typeface="system-ui"/>
              </a:rPr>
              <a:t> </a:t>
            </a:r>
            <a:r>
              <a:rPr lang="en-US" sz="1200" dirty="0" err="1">
                <a:solidFill>
                  <a:schemeClr val="bg1"/>
                </a:solidFill>
                <a:latin typeface="system-ui"/>
              </a:rPr>
              <a:t>objavi</a:t>
            </a:r>
            <a:r>
              <a:rPr lang="en-US" sz="1200" dirty="0">
                <a:solidFill>
                  <a:schemeClr val="bg1"/>
                </a:solidFill>
                <a:latin typeface="system-ui"/>
              </a:rPr>
              <a:t>.</a:t>
            </a:r>
            <a:endParaRPr lang="en-US" sz="1200" dirty="0">
              <a:solidFill>
                <a:schemeClr val="bg1"/>
              </a:solidFill>
            </a:endParaRPr>
          </a:p>
        </p:txBody>
      </p:sp>
      <p:pic>
        <p:nvPicPr>
          <p:cNvPr id="9" name="Obrázok 8"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8990020" y="498994"/>
            <a:ext cx="2567940" cy="539115"/>
          </a:xfrm>
          <a:prstGeom prst="rect">
            <a:avLst/>
          </a:prstGeom>
        </p:spPr>
      </p:pic>
      <p:sp>
        <p:nvSpPr>
          <p:cNvPr id="11" name="Podnadpis 2">
            <a:extLst>
              <a:ext uri="{FF2B5EF4-FFF2-40B4-BE49-F238E27FC236}">
                <a16:creationId xmlns:a16="http://schemas.microsoft.com/office/drawing/2014/main" id="{F520A733-F39B-E3A5-1D93-38E1EEF8771A}"/>
              </a:ext>
            </a:extLst>
          </p:cNvPr>
          <p:cNvSpPr>
            <a:spLocks noGrp="1"/>
          </p:cNvSpPr>
          <p:nvPr>
            <p:ph type="subTitle" idx="1"/>
          </p:nvPr>
        </p:nvSpPr>
        <p:spPr>
          <a:xfrm>
            <a:off x="1066800" y="5307062"/>
            <a:ext cx="10058400" cy="836609"/>
          </a:xfrm>
        </p:spPr>
        <p:txBody>
          <a:bodyPr>
            <a:normAutofit/>
          </a:bodyPr>
          <a:lstStyle/>
          <a:p>
            <a:pPr marL="0" marR="0" lvl="0" indent="0" algn="ctr"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None/>
              <a:tabLst/>
              <a:defRPr/>
            </a:pPr>
            <a:r>
              <a:rPr kumimoji="0" lang="sk-SK" sz="1800" b="1" i="0" u="none" strike="noStrike" kern="1200" cap="all" spc="200" normalizeH="0" baseline="0" noProof="0" dirty="0">
                <a:ln>
                  <a:noFill/>
                </a:ln>
                <a:solidFill>
                  <a:srgbClr val="455F51"/>
                </a:solidFill>
                <a:effectLst/>
                <a:uLnTx/>
                <a:uFillTx/>
                <a:latin typeface="Calibri" panose="020F0502020204030204"/>
                <a:ea typeface="+mn-ea"/>
                <a:cs typeface="+mn-cs"/>
              </a:rPr>
              <a:t>RESTART</a:t>
            </a:r>
            <a:r>
              <a:rPr kumimoji="0" lang="sk-SK" sz="1800" b="0" i="0" u="none" strike="noStrike" kern="1200" cap="all" spc="200" normalizeH="0" baseline="0" noProof="0" dirty="0">
                <a:ln>
                  <a:noFill/>
                </a:ln>
                <a:solidFill>
                  <a:srgbClr val="455F51"/>
                </a:solidFill>
                <a:effectLst/>
                <a:uLnTx/>
                <a:uFillTx/>
                <a:latin typeface="Calibri" panose="020F0502020204030204"/>
                <a:ea typeface="+mn-ea"/>
                <a:cs typeface="+mn-cs"/>
              </a:rPr>
              <a:t> – </a:t>
            </a:r>
            <a:r>
              <a:rPr kumimoji="0" lang="en-US" sz="1800" b="0" i="0" u="none" strike="noStrike" kern="1200" cap="all" spc="200" normalizeH="0" baseline="0" noProof="0" dirty="0" err="1">
                <a:ln>
                  <a:noFill/>
                </a:ln>
                <a:solidFill>
                  <a:srgbClr val="455F51"/>
                </a:solidFill>
                <a:effectLst/>
                <a:uLnTx/>
                <a:uFillTx/>
                <a:latin typeface="Calibri" panose="020F0502020204030204"/>
                <a:ea typeface="+mn-ea"/>
                <a:cs typeface="+mn-cs"/>
              </a:rPr>
              <a:t>Osposobljavanje</a:t>
            </a:r>
            <a:r>
              <a:rPr kumimoji="0" lang="en-US" sz="1800" b="0" i="0" u="none" strike="noStrike" kern="1200" cap="all" spc="200" normalizeH="0" baseline="0" noProof="0" dirty="0">
                <a:ln>
                  <a:noFill/>
                </a:ln>
                <a:solidFill>
                  <a:srgbClr val="455F51"/>
                </a:solidFill>
                <a:effectLst/>
                <a:uLnTx/>
                <a:uFillTx/>
                <a:latin typeface="Calibri" panose="020F0502020204030204"/>
                <a:ea typeface="+mn-ea"/>
                <a:cs typeface="+mn-cs"/>
              </a:rPr>
              <a:t> </a:t>
            </a:r>
            <a:r>
              <a:rPr kumimoji="0" lang="en-US" sz="1800" b="0" i="0" u="none" strike="noStrike" kern="1200" cap="all" spc="200" normalizeH="0" baseline="0" noProof="0" dirty="0" err="1">
                <a:ln>
                  <a:noFill/>
                </a:ln>
                <a:solidFill>
                  <a:srgbClr val="455F51"/>
                </a:solidFill>
                <a:effectLst/>
                <a:uLnTx/>
                <a:uFillTx/>
                <a:latin typeface="Calibri" panose="020F0502020204030204"/>
                <a:ea typeface="+mn-ea"/>
                <a:cs typeface="+mn-cs"/>
              </a:rPr>
              <a:t>poduzetnika</a:t>
            </a:r>
            <a:r>
              <a:rPr kumimoji="0" lang="en-US" sz="1800" b="0" i="0" u="none" strike="noStrike" kern="1200" cap="all" spc="200" normalizeH="0" baseline="0" noProof="0" dirty="0">
                <a:ln>
                  <a:noFill/>
                </a:ln>
                <a:solidFill>
                  <a:srgbClr val="455F51"/>
                </a:solidFill>
                <a:effectLst/>
                <a:uLnTx/>
                <a:uFillTx/>
                <a:latin typeface="Calibri" panose="020F0502020204030204"/>
                <a:ea typeface="+mn-ea"/>
                <a:cs typeface="+mn-cs"/>
              </a:rPr>
              <a:t> u </a:t>
            </a:r>
            <a:r>
              <a:rPr kumimoji="0" lang="en-US" sz="1800" b="0" i="0" u="none" strike="noStrike" kern="1200" cap="all" spc="200" normalizeH="0" baseline="0" noProof="0" dirty="0" err="1">
                <a:ln>
                  <a:noFill/>
                </a:ln>
                <a:solidFill>
                  <a:srgbClr val="455F51"/>
                </a:solidFill>
                <a:effectLst/>
                <a:uLnTx/>
                <a:uFillTx/>
                <a:latin typeface="Calibri" panose="020F0502020204030204"/>
                <a:ea typeface="+mn-ea"/>
                <a:cs typeface="+mn-cs"/>
              </a:rPr>
              <a:t>svrhu</a:t>
            </a:r>
            <a:r>
              <a:rPr kumimoji="0" lang="en-US" sz="1800" b="0" i="0" u="none" strike="noStrike" kern="1200" cap="all" spc="200" normalizeH="0" baseline="0" noProof="0" dirty="0">
                <a:ln>
                  <a:noFill/>
                </a:ln>
                <a:solidFill>
                  <a:srgbClr val="455F51"/>
                </a:solidFill>
                <a:effectLst/>
                <a:uLnTx/>
                <a:uFillTx/>
                <a:latin typeface="Calibri" panose="020F0502020204030204"/>
                <a:ea typeface="+mn-ea"/>
                <a:cs typeface="+mn-cs"/>
              </a:rPr>
              <a:t> </a:t>
            </a:r>
            <a:r>
              <a:rPr kumimoji="0" lang="en-US" sz="1800" b="0" i="0" u="none" strike="noStrike" kern="1200" cap="all" spc="200" normalizeH="0" baseline="0" noProof="0" dirty="0" err="1">
                <a:ln>
                  <a:noFill/>
                </a:ln>
                <a:solidFill>
                  <a:srgbClr val="455F51"/>
                </a:solidFill>
                <a:effectLst/>
                <a:uLnTx/>
                <a:uFillTx/>
                <a:latin typeface="Calibri" panose="020F0502020204030204"/>
                <a:ea typeface="+mn-ea"/>
                <a:cs typeface="+mn-cs"/>
              </a:rPr>
              <a:t>otpornosti</a:t>
            </a:r>
            <a:r>
              <a:rPr kumimoji="0" lang="en-US" sz="1800" b="0" i="0" u="none" strike="noStrike" kern="1200" cap="all" spc="200" normalizeH="0" baseline="0" noProof="0" dirty="0">
                <a:ln>
                  <a:noFill/>
                </a:ln>
                <a:solidFill>
                  <a:srgbClr val="455F51"/>
                </a:solidFill>
                <a:effectLst/>
                <a:uLnTx/>
                <a:uFillTx/>
                <a:latin typeface="Calibri" panose="020F0502020204030204"/>
                <a:ea typeface="+mn-ea"/>
                <a:cs typeface="+mn-cs"/>
              </a:rPr>
              <a:t> i </a:t>
            </a:r>
            <a:r>
              <a:rPr kumimoji="0" lang="en-US" sz="1800" b="0" i="0" u="none" strike="noStrike" kern="1200" cap="all" spc="200" normalizeH="0" baseline="0" noProof="0" dirty="0" err="1">
                <a:ln>
                  <a:noFill/>
                </a:ln>
                <a:solidFill>
                  <a:srgbClr val="455F51"/>
                </a:solidFill>
                <a:effectLst/>
                <a:uLnTx/>
                <a:uFillTx/>
                <a:latin typeface="Calibri" panose="020F0502020204030204"/>
                <a:ea typeface="+mn-ea"/>
                <a:cs typeface="+mn-cs"/>
              </a:rPr>
              <a:t>razvoja</a:t>
            </a:r>
            <a:endParaRPr kumimoji="0" lang="sk-SK" sz="1800" b="0" i="0" u="none" strike="noStrike" kern="1200" cap="all" spc="200" normalizeH="0" baseline="0" noProof="0" dirty="0">
              <a:ln>
                <a:noFill/>
              </a:ln>
              <a:solidFill>
                <a:srgbClr val="455F51"/>
              </a:solidFill>
              <a:effectLst/>
              <a:uLnTx/>
              <a:uFillTx/>
              <a:latin typeface="Calibri" panose="020F0502020204030204"/>
              <a:ea typeface="+mn-ea"/>
              <a:cs typeface="+mn-cs"/>
            </a:endParaRPr>
          </a:p>
          <a:p>
            <a:pPr marL="0" marR="0" lvl="0" indent="0" algn="ctr"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None/>
              <a:tabLst/>
              <a:defRPr/>
            </a:pPr>
            <a:r>
              <a:rPr kumimoji="0" lang="sk-SK" sz="1800" b="0" i="0" u="none" strike="noStrike" kern="1200" cap="all" spc="200" normalizeH="0" baseline="0" noProof="0" dirty="0">
                <a:ln>
                  <a:noFill/>
                </a:ln>
                <a:solidFill>
                  <a:srgbClr val="455F51"/>
                </a:solidFill>
                <a:effectLst/>
                <a:uLnTx/>
                <a:uFillTx/>
                <a:latin typeface="Calibri" panose="020F0502020204030204"/>
                <a:ea typeface="+mn-ea"/>
                <a:cs typeface="+mn-cs"/>
              </a:rPr>
              <a:t>ERASMUS + 2021-1-SK01-KA220-VET-000034882</a:t>
            </a:r>
          </a:p>
        </p:txBody>
      </p:sp>
      <p:sp>
        <p:nvSpPr>
          <p:cNvPr id="12" name="Podnadpis 2">
            <a:extLst>
              <a:ext uri="{FF2B5EF4-FFF2-40B4-BE49-F238E27FC236}">
                <a16:creationId xmlns:a16="http://schemas.microsoft.com/office/drawing/2014/main" id="{1456B06D-D11B-1A3A-C2C2-592A28437333}"/>
              </a:ext>
            </a:extLst>
          </p:cNvPr>
          <p:cNvSpPr txBox="1">
            <a:spLocks/>
          </p:cNvSpPr>
          <p:nvPr/>
        </p:nvSpPr>
        <p:spPr>
          <a:xfrm>
            <a:off x="1097280" y="4410702"/>
            <a:ext cx="10058400" cy="8366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hr-HR" sz="1800" b="1" dirty="0">
                <a:latin typeface="+mn-lt"/>
              </a:rPr>
              <a:t>IZRADILA PARTNERSKA ORGANIZACIJA</a:t>
            </a:r>
            <a:r>
              <a:rPr lang="es-ES" sz="1800" b="1" dirty="0">
                <a:latin typeface="+mn-lt"/>
              </a:rPr>
              <a:t>: IDP</a:t>
            </a:r>
            <a:endParaRPr lang="sk-SK" sz="1800" dirty="0">
              <a:latin typeface="+mn-lt"/>
            </a:endParaRPr>
          </a:p>
        </p:txBody>
      </p:sp>
    </p:spTree>
    <p:extLst>
      <p:ext uri="{BB962C8B-B14F-4D97-AF65-F5344CB8AC3E}">
        <p14:creationId xmlns:p14="http://schemas.microsoft.com/office/powerpoint/2010/main" val="482790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r>
              <a:rPr lang="en-US" sz="4000" b="1" dirty="0" err="1"/>
              <a:t>Emocionalna</a:t>
            </a:r>
            <a:r>
              <a:rPr lang="en-US" sz="4000" b="1" dirty="0"/>
              <a:t> </a:t>
            </a:r>
            <a:r>
              <a:rPr lang="en-US" sz="4000" b="1" dirty="0" err="1"/>
              <a:t>inteligencija</a:t>
            </a:r>
            <a:r>
              <a:rPr lang="en-US" sz="4000" b="1" dirty="0"/>
              <a:t> u </a:t>
            </a:r>
            <a:r>
              <a:rPr lang="en-US" sz="4000" b="1" dirty="0" err="1"/>
              <a:t>poduzetništvu</a:t>
            </a:r>
            <a:br>
              <a:rPr lang="en-US" sz="4000" b="1" dirty="0"/>
            </a:br>
            <a:r>
              <a:rPr lang="en-US" sz="2800" dirty="0" err="1"/>
              <a:t>Kako</a:t>
            </a:r>
            <a:r>
              <a:rPr lang="en-US" sz="2800" dirty="0"/>
              <a:t> </a:t>
            </a:r>
            <a:r>
              <a:rPr lang="en-US" sz="2800" dirty="0" err="1"/>
              <a:t>razviti</a:t>
            </a:r>
            <a:r>
              <a:rPr lang="en-US" sz="2800" dirty="0"/>
              <a:t> </a:t>
            </a:r>
            <a:r>
              <a:rPr lang="en-US" sz="2800" dirty="0" err="1"/>
              <a:t>emocionalnu</a:t>
            </a:r>
            <a:r>
              <a:rPr lang="en-US" sz="2800" dirty="0"/>
              <a:t> </a:t>
            </a:r>
            <a:r>
              <a:rPr lang="en-US" sz="2800" dirty="0" err="1"/>
              <a:t>inteligenciju</a:t>
            </a:r>
            <a:r>
              <a:rPr lang="en-US" sz="2800" dirty="0"/>
              <a:t>?</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err="1">
                <a:solidFill>
                  <a:schemeClr val="bg1"/>
                </a:solidFill>
                <a:latin typeface="system-ui"/>
              </a:rPr>
              <a:t>Podrška</a:t>
            </a:r>
            <a:r>
              <a:rPr lang="en-US" sz="1200" dirty="0">
                <a:solidFill>
                  <a:schemeClr val="bg1"/>
                </a:solidFill>
                <a:latin typeface="system-ui"/>
              </a:rPr>
              <a:t> </a:t>
            </a:r>
            <a:r>
              <a:rPr lang="en-US" sz="1200" dirty="0" err="1">
                <a:solidFill>
                  <a:schemeClr val="bg1"/>
                </a:solidFill>
                <a:latin typeface="system-ui"/>
              </a:rPr>
              <a:t>Europske</a:t>
            </a:r>
            <a:r>
              <a:rPr lang="en-US" sz="1200" dirty="0">
                <a:solidFill>
                  <a:schemeClr val="bg1"/>
                </a:solidFill>
                <a:latin typeface="system-ui"/>
              </a:rPr>
              <a:t> </a:t>
            </a:r>
            <a:r>
              <a:rPr lang="en-US" sz="1200" dirty="0" err="1">
                <a:solidFill>
                  <a:schemeClr val="bg1"/>
                </a:solidFill>
                <a:latin typeface="system-ui"/>
              </a:rPr>
              <a:t>komisije</a:t>
            </a:r>
            <a:r>
              <a:rPr lang="en-US" sz="1200" dirty="0">
                <a:solidFill>
                  <a:schemeClr val="bg1"/>
                </a:solidFill>
                <a:latin typeface="system-ui"/>
              </a:rPr>
              <a:t> za </a:t>
            </a:r>
            <a:r>
              <a:rPr lang="en-US" sz="1200" dirty="0" err="1">
                <a:solidFill>
                  <a:schemeClr val="bg1"/>
                </a:solidFill>
                <a:latin typeface="system-ui"/>
              </a:rPr>
              <a:t>izradu</a:t>
            </a:r>
            <a:r>
              <a:rPr lang="en-US" sz="1200" dirty="0">
                <a:solidFill>
                  <a:schemeClr val="bg1"/>
                </a:solidFill>
                <a:latin typeface="system-ui"/>
              </a:rPr>
              <a:t> </a:t>
            </a:r>
            <a:r>
              <a:rPr lang="en-US" sz="1200" dirty="0" err="1">
                <a:solidFill>
                  <a:schemeClr val="bg1"/>
                </a:solidFill>
                <a:latin typeface="system-ui"/>
              </a:rPr>
              <a:t>ove</a:t>
            </a:r>
            <a:r>
              <a:rPr lang="en-US" sz="1200" dirty="0">
                <a:solidFill>
                  <a:schemeClr val="bg1"/>
                </a:solidFill>
                <a:latin typeface="system-ui"/>
              </a:rPr>
              <a:t> </a:t>
            </a:r>
            <a:r>
              <a:rPr lang="en-US" sz="1200" dirty="0" err="1">
                <a:solidFill>
                  <a:schemeClr val="bg1"/>
                </a:solidFill>
                <a:latin typeface="system-ui"/>
              </a:rPr>
              <a:t>objave</a:t>
            </a:r>
            <a:r>
              <a:rPr lang="en-US" sz="1200" dirty="0">
                <a:solidFill>
                  <a:schemeClr val="bg1"/>
                </a:solidFill>
                <a:latin typeface="system-ui"/>
              </a:rPr>
              <a:t> ne </a:t>
            </a:r>
            <a:r>
              <a:rPr lang="en-US" sz="1200" dirty="0" err="1">
                <a:solidFill>
                  <a:schemeClr val="bg1"/>
                </a:solidFill>
                <a:latin typeface="system-ui"/>
              </a:rPr>
              <a:t>predstavlja</a:t>
            </a:r>
            <a:r>
              <a:rPr lang="en-US" sz="1200" dirty="0">
                <a:solidFill>
                  <a:schemeClr val="bg1"/>
                </a:solidFill>
                <a:latin typeface="system-ui"/>
              </a:rPr>
              <a:t> </a:t>
            </a:r>
            <a:r>
              <a:rPr lang="en-US" sz="1200" dirty="0" err="1">
                <a:solidFill>
                  <a:schemeClr val="bg1"/>
                </a:solidFill>
                <a:latin typeface="system-ui"/>
              </a:rPr>
              <a:t>odobrenje</a:t>
            </a:r>
            <a:r>
              <a:rPr lang="en-US" sz="1200" dirty="0">
                <a:solidFill>
                  <a:schemeClr val="bg1"/>
                </a:solidFill>
                <a:latin typeface="system-ui"/>
              </a:rPr>
              <a:t> </a:t>
            </a:r>
            <a:r>
              <a:rPr lang="en-US" sz="1200" dirty="0" err="1">
                <a:solidFill>
                  <a:schemeClr val="bg1"/>
                </a:solidFill>
                <a:latin typeface="system-ui"/>
              </a:rPr>
              <a:t>njenog</a:t>
            </a:r>
            <a:r>
              <a:rPr lang="en-US" sz="1200" dirty="0">
                <a:solidFill>
                  <a:schemeClr val="bg1"/>
                </a:solidFill>
                <a:latin typeface="system-ui"/>
              </a:rPr>
              <a:t> </a:t>
            </a:r>
            <a:r>
              <a:rPr lang="en-US" sz="1200" dirty="0" err="1">
                <a:solidFill>
                  <a:schemeClr val="bg1"/>
                </a:solidFill>
                <a:latin typeface="system-ui"/>
              </a:rPr>
              <a:t>sadržaja</a:t>
            </a:r>
            <a:r>
              <a:rPr lang="en-US" sz="1200" dirty="0">
                <a:solidFill>
                  <a:schemeClr val="bg1"/>
                </a:solidFill>
                <a:latin typeface="system-ui"/>
              </a:rPr>
              <a:t> koji </a:t>
            </a:r>
            <a:r>
              <a:rPr lang="en-US" sz="1200" dirty="0" err="1">
                <a:solidFill>
                  <a:schemeClr val="bg1"/>
                </a:solidFill>
                <a:latin typeface="system-ui"/>
              </a:rPr>
              <a:t>odražava</a:t>
            </a:r>
            <a:r>
              <a:rPr lang="en-US" sz="1200" dirty="0">
                <a:solidFill>
                  <a:schemeClr val="bg1"/>
                </a:solidFill>
                <a:latin typeface="system-ui"/>
              </a:rPr>
              <a:t> </a:t>
            </a:r>
            <a:r>
              <a:rPr lang="en-US" sz="1200" dirty="0" err="1">
                <a:solidFill>
                  <a:schemeClr val="bg1"/>
                </a:solidFill>
                <a:latin typeface="system-ui"/>
              </a:rPr>
              <a:t>stavove</a:t>
            </a:r>
            <a:r>
              <a:rPr lang="en-US" sz="1200" dirty="0">
                <a:solidFill>
                  <a:schemeClr val="bg1"/>
                </a:solidFill>
                <a:latin typeface="system-ui"/>
              </a:rPr>
              <a:t> </a:t>
            </a:r>
            <a:r>
              <a:rPr lang="en-US" sz="1200" dirty="0" err="1">
                <a:solidFill>
                  <a:schemeClr val="bg1"/>
                </a:solidFill>
                <a:latin typeface="system-ui"/>
              </a:rPr>
              <a:t>samih</a:t>
            </a:r>
            <a:r>
              <a:rPr lang="en-US" sz="1200" dirty="0">
                <a:solidFill>
                  <a:schemeClr val="bg1"/>
                </a:solidFill>
                <a:latin typeface="system-ui"/>
              </a:rPr>
              <a:t> </a:t>
            </a:r>
            <a:r>
              <a:rPr lang="en-US" sz="1200" dirty="0" err="1">
                <a:solidFill>
                  <a:schemeClr val="bg1"/>
                </a:solidFill>
                <a:latin typeface="system-ui"/>
              </a:rPr>
              <a:t>autora</a:t>
            </a:r>
            <a:r>
              <a:rPr lang="en-US" sz="1200" dirty="0">
                <a:solidFill>
                  <a:schemeClr val="bg1"/>
                </a:solidFill>
                <a:latin typeface="system-ui"/>
              </a:rPr>
              <a:t> </a:t>
            </a:r>
            <a:r>
              <a:rPr lang="en-US" sz="1200" dirty="0" err="1">
                <a:solidFill>
                  <a:schemeClr val="bg1"/>
                </a:solidFill>
                <a:latin typeface="system-ui"/>
              </a:rPr>
              <a:t>te</a:t>
            </a:r>
            <a:r>
              <a:rPr lang="en-US" sz="1200" dirty="0">
                <a:solidFill>
                  <a:schemeClr val="bg1"/>
                </a:solidFill>
                <a:latin typeface="system-ui"/>
              </a:rPr>
              <a:t> se </a:t>
            </a:r>
            <a:r>
              <a:rPr lang="en-US" sz="1200" dirty="0" err="1">
                <a:solidFill>
                  <a:schemeClr val="bg1"/>
                </a:solidFill>
                <a:latin typeface="system-ui"/>
              </a:rPr>
              <a:t>Komisija</a:t>
            </a:r>
            <a:r>
              <a:rPr lang="en-US" sz="1200" dirty="0">
                <a:solidFill>
                  <a:schemeClr val="bg1"/>
                </a:solidFill>
                <a:latin typeface="system-ui"/>
              </a:rPr>
              <a:t> ne </a:t>
            </a:r>
            <a:r>
              <a:rPr lang="en-US" sz="1200" dirty="0" err="1">
                <a:solidFill>
                  <a:schemeClr val="bg1"/>
                </a:solidFill>
                <a:latin typeface="system-ui"/>
              </a:rPr>
              <a:t>može</a:t>
            </a:r>
            <a:r>
              <a:rPr lang="en-US" sz="1200" dirty="0">
                <a:solidFill>
                  <a:schemeClr val="bg1"/>
                </a:solidFill>
                <a:latin typeface="system-ui"/>
              </a:rPr>
              <a:t> </a:t>
            </a:r>
            <a:r>
              <a:rPr lang="en-US" sz="1200" dirty="0" err="1">
                <a:solidFill>
                  <a:schemeClr val="bg1"/>
                </a:solidFill>
                <a:latin typeface="system-ui"/>
              </a:rPr>
              <a:t>smatrati</a:t>
            </a:r>
            <a:r>
              <a:rPr lang="en-US" sz="1200" dirty="0">
                <a:solidFill>
                  <a:schemeClr val="bg1"/>
                </a:solidFill>
                <a:latin typeface="system-ui"/>
              </a:rPr>
              <a:t> </a:t>
            </a:r>
            <a:r>
              <a:rPr lang="en-US" sz="1200" dirty="0" err="1">
                <a:solidFill>
                  <a:schemeClr val="bg1"/>
                </a:solidFill>
                <a:latin typeface="system-ui"/>
              </a:rPr>
              <a:t>odgovornom</a:t>
            </a:r>
            <a:r>
              <a:rPr lang="en-US" sz="1200" dirty="0">
                <a:solidFill>
                  <a:schemeClr val="bg1"/>
                </a:solidFill>
                <a:latin typeface="system-ui"/>
              </a:rPr>
              <a:t> za </a:t>
            </a:r>
            <a:r>
              <a:rPr lang="en-US" sz="1200" dirty="0" err="1">
                <a:solidFill>
                  <a:schemeClr val="bg1"/>
                </a:solidFill>
                <a:latin typeface="system-ui"/>
              </a:rPr>
              <a:t>bilo</a:t>
            </a:r>
            <a:r>
              <a:rPr lang="en-US" sz="1200" dirty="0">
                <a:solidFill>
                  <a:schemeClr val="bg1"/>
                </a:solidFill>
                <a:latin typeface="system-ui"/>
              </a:rPr>
              <a:t> </a:t>
            </a:r>
            <a:r>
              <a:rPr lang="en-US" sz="1200" dirty="0" err="1">
                <a:solidFill>
                  <a:schemeClr val="bg1"/>
                </a:solidFill>
                <a:latin typeface="system-ui"/>
              </a:rPr>
              <a:t>kakvu</a:t>
            </a:r>
            <a:r>
              <a:rPr lang="en-US" sz="1200" dirty="0">
                <a:solidFill>
                  <a:schemeClr val="bg1"/>
                </a:solidFill>
                <a:latin typeface="system-ui"/>
              </a:rPr>
              <a:t> </a:t>
            </a:r>
            <a:r>
              <a:rPr lang="en-US" sz="1200" dirty="0" err="1">
                <a:solidFill>
                  <a:schemeClr val="bg1"/>
                </a:solidFill>
                <a:latin typeface="system-ui"/>
              </a:rPr>
              <a:t>daljnju</a:t>
            </a:r>
            <a:r>
              <a:rPr lang="en-US" sz="1200" dirty="0">
                <a:solidFill>
                  <a:schemeClr val="bg1"/>
                </a:solidFill>
                <a:latin typeface="system-ui"/>
              </a:rPr>
              <a:t> </a:t>
            </a:r>
            <a:r>
              <a:rPr lang="en-US" sz="1200" dirty="0" err="1">
                <a:solidFill>
                  <a:schemeClr val="bg1"/>
                </a:solidFill>
                <a:latin typeface="system-ui"/>
              </a:rPr>
              <a:t>uporabu</a:t>
            </a:r>
            <a:r>
              <a:rPr lang="en-US" sz="1200" dirty="0">
                <a:solidFill>
                  <a:schemeClr val="bg1"/>
                </a:solidFill>
                <a:latin typeface="system-ui"/>
              </a:rPr>
              <a:t> </a:t>
            </a:r>
            <a:r>
              <a:rPr lang="en-US" sz="1200" dirty="0" err="1">
                <a:solidFill>
                  <a:schemeClr val="bg1"/>
                </a:solidFill>
                <a:latin typeface="system-ui"/>
              </a:rPr>
              <a:t>informacija</a:t>
            </a:r>
            <a:r>
              <a:rPr lang="en-US" sz="1200" dirty="0">
                <a:solidFill>
                  <a:schemeClr val="bg1"/>
                </a:solidFill>
                <a:latin typeface="system-ui"/>
              </a:rPr>
              <a:t> </a:t>
            </a:r>
            <a:r>
              <a:rPr lang="en-US" sz="1200" dirty="0" err="1">
                <a:solidFill>
                  <a:schemeClr val="bg1"/>
                </a:solidFill>
                <a:latin typeface="system-ui"/>
              </a:rPr>
              <a:t>sadržanih</a:t>
            </a:r>
            <a:r>
              <a:rPr lang="en-US" sz="1200" dirty="0">
                <a:solidFill>
                  <a:schemeClr val="bg1"/>
                </a:solidFill>
                <a:latin typeface="system-ui"/>
              </a:rPr>
              <a:t> u </a:t>
            </a:r>
            <a:r>
              <a:rPr lang="en-US" sz="1200" dirty="0" err="1">
                <a:solidFill>
                  <a:schemeClr val="bg1"/>
                </a:solidFill>
                <a:latin typeface="system-ui"/>
              </a:rPr>
              <a:t>ovoj</a:t>
            </a:r>
            <a:r>
              <a:rPr lang="en-US" sz="1200" dirty="0">
                <a:solidFill>
                  <a:schemeClr val="bg1"/>
                </a:solidFill>
                <a:latin typeface="system-ui"/>
              </a:rPr>
              <a:t> </a:t>
            </a:r>
            <a:r>
              <a:rPr lang="en-US" sz="1200" dirty="0" err="1">
                <a:solidFill>
                  <a:schemeClr val="bg1"/>
                </a:solidFill>
                <a:latin typeface="system-ui"/>
              </a:rPr>
              <a:t>objavi</a:t>
            </a:r>
            <a:r>
              <a:rPr lang="en-US" sz="1200" dirty="0">
                <a:solidFill>
                  <a:schemeClr val="bg1"/>
                </a:solidFill>
                <a:latin typeface="system-ui"/>
              </a:rPr>
              <a:t>.</a:t>
            </a:r>
            <a:endParaRPr lang="en-US" sz="1200" dirty="0">
              <a:solidFill>
                <a:schemeClr val="bg1"/>
              </a:solidFill>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pSp>
        <p:nvGrpSpPr>
          <p:cNvPr id="5" name="Transparent circles">
            <a:extLst>
              <a:ext uri="{FF2B5EF4-FFF2-40B4-BE49-F238E27FC236}">
                <a16:creationId xmlns:a16="http://schemas.microsoft.com/office/drawing/2014/main" id="{26FAA85E-BFCC-A7BF-3E64-BC68FC735ABC}"/>
              </a:ext>
            </a:extLst>
          </p:cNvPr>
          <p:cNvGrpSpPr/>
          <p:nvPr/>
        </p:nvGrpSpPr>
        <p:grpSpPr>
          <a:xfrm>
            <a:off x="2307539" y="1825143"/>
            <a:ext cx="6057504" cy="2930973"/>
            <a:chOff x="1464022" y="1724429"/>
            <a:chExt cx="6057504" cy="2930973"/>
          </a:xfrm>
        </p:grpSpPr>
        <p:sp>
          <p:nvSpPr>
            <p:cNvPr id="6" name="Oval 6">
              <a:extLst>
                <a:ext uri="{FF2B5EF4-FFF2-40B4-BE49-F238E27FC236}">
                  <a16:creationId xmlns:a16="http://schemas.microsoft.com/office/drawing/2014/main" id="{756D588A-B0B9-B126-A97E-5B7FC515E919}"/>
                </a:ext>
              </a:extLst>
            </p:cNvPr>
            <p:cNvSpPr>
              <a:spLocks noChangeArrowheads="1"/>
            </p:cNvSpPr>
            <p:nvPr/>
          </p:nvSpPr>
          <p:spPr bwMode="auto">
            <a:xfrm>
              <a:off x="4304515" y="2772907"/>
              <a:ext cx="590089" cy="589372"/>
            </a:xfrm>
            <a:prstGeom prst="ellipse">
              <a:avLst/>
            </a:prstGeom>
            <a:solidFill>
              <a:schemeClr val="accent3">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0" name="Oval 7">
              <a:extLst>
                <a:ext uri="{FF2B5EF4-FFF2-40B4-BE49-F238E27FC236}">
                  <a16:creationId xmlns:a16="http://schemas.microsoft.com/office/drawing/2014/main" id="{DB7BB53A-1233-DD47-70E7-DDFA97866ADA}"/>
                </a:ext>
              </a:extLst>
            </p:cNvPr>
            <p:cNvSpPr>
              <a:spLocks noChangeArrowheads="1"/>
            </p:cNvSpPr>
            <p:nvPr/>
          </p:nvSpPr>
          <p:spPr bwMode="auto">
            <a:xfrm>
              <a:off x="6744761" y="3352747"/>
              <a:ext cx="590089" cy="590166"/>
            </a:xfrm>
            <a:prstGeom prst="ellipse">
              <a:avLst/>
            </a:prstGeom>
            <a:solidFill>
              <a:schemeClr val="accent6">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1" name="Oval 8">
              <a:extLst>
                <a:ext uri="{FF2B5EF4-FFF2-40B4-BE49-F238E27FC236}">
                  <a16:creationId xmlns:a16="http://schemas.microsoft.com/office/drawing/2014/main" id="{A29168FF-B597-874A-4B64-6C91975F600D}"/>
                </a:ext>
              </a:extLst>
            </p:cNvPr>
            <p:cNvSpPr>
              <a:spLocks noChangeArrowheads="1"/>
            </p:cNvSpPr>
            <p:nvPr/>
          </p:nvSpPr>
          <p:spPr bwMode="auto">
            <a:xfrm>
              <a:off x="5250555" y="1960336"/>
              <a:ext cx="401039" cy="399534"/>
            </a:xfrm>
            <a:prstGeom prst="ellipse">
              <a:avLst/>
            </a:pr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3" name="Oval 9">
              <a:extLst>
                <a:ext uri="{FF2B5EF4-FFF2-40B4-BE49-F238E27FC236}">
                  <a16:creationId xmlns:a16="http://schemas.microsoft.com/office/drawing/2014/main" id="{DD461F2F-B222-B11E-FFBE-AA8B4FE9AADB}"/>
                </a:ext>
              </a:extLst>
            </p:cNvPr>
            <p:cNvSpPr>
              <a:spLocks noChangeArrowheads="1"/>
            </p:cNvSpPr>
            <p:nvPr/>
          </p:nvSpPr>
          <p:spPr bwMode="auto">
            <a:xfrm>
              <a:off x="2038290" y="3915113"/>
              <a:ext cx="434261" cy="432894"/>
            </a:xfrm>
            <a:prstGeom prst="ellipse">
              <a:avLst/>
            </a:prstGeom>
            <a:solidFill>
              <a:schemeClr val="accent4">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4" name="Oval 10">
              <a:extLst>
                <a:ext uri="{FF2B5EF4-FFF2-40B4-BE49-F238E27FC236}">
                  <a16:creationId xmlns:a16="http://schemas.microsoft.com/office/drawing/2014/main" id="{8A2957F2-98F9-D955-CA60-A61792046DF9}"/>
                </a:ext>
              </a:extLst>
            </p:cNvPr>
            <p:cNvSpPr>
              <a:spLocks noChangeArrowheads="1"/>
            </p:cNvSpPr>
            <p:nvPr/>
          </p:nvSpPr>
          <p:spPr bwMode="auto">
            <a:xfrm>
              <a:off x="4233325" y="3973891"/>
              <a:ext cx="514152" cy="514707"/>
            </a:xfrm>
            <a:prstGeom prst="ellipse">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5" name="Oval 11">
              <a:extLst>
                <a:ext uri="{FF2B5EF4-FFF2-40B4-BE49-F238E27FC236}">
                  <a16:creationId xmlns:a16="http://schemas.microsoft.com/office/drawing/2014/main" id="{8A739A8A-8F10-D37A-0FBC-9EAFA3A605BB}"/>
                </a:ext>
              </a:extLst>
            </p:cNvPr>
            <p:cNvSpPr>
              <a:spLocks noChangeArrowheads="1"/>
            </p:cNvSpPr>
            <p:nvPr/>
          </p:nvSpPr>
          <p:spPr bwMode="auto">
            <a:xfrm>
              <a:off x="4029246" y="3884135"/>
              <a:ext cx="118651" cy="116762"/>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6" name="Oval 12">
              <a:extLst>
                <a:ext uri="{FF2B5EF4-FFF2-40B4-BE49-F238E27FC236}">
                  <a16:creationId xmlns:a16="http://schemas.microsoft.com/office/drawing/2014/main" id="{79636465-E50D-FB01-517E-8832250EE82F}"/>
                </a:ext>
              </a:extLst>
            </p:cNvPr>
            <p:cNvSpPr>
              <a:spLocks noChangeArrowheads="1"/>
            </p:cNvSpPr>
            <p:nvPr/>
          </p:nvSpPr>
          <p:spPr bwMode="auto">
            <a:xfrm>
              <a:off x="2501027" y="3452829"/>
              <a:ext cx="117069" cy="118351"/>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7" name="Oval 13">
              <a:extLst>
                <a:ext uri="{FF2B5EF4-FFF2-40B4-BE49-F238E27FC236}">
                  <a16:creationId xmlns:a16="http://schemas.microsoft.com/office/drawing/2014/main" id="{D261FF1D-2F26-7414-EE2D-DA5069B20C1A}"/>
                </a:ext>
              </a:extLst>
            </p:cNvPr>
            <p:cNvSpPr>
              <a:spLocks noChangeArrowheads="1"/>
            </p:cNvSpPr>
            <p:nvPr/>
          </p:nvSpPr>
          <p:spPr bwMode="auto">
            <a:xfrm>
              <a:off x="1810481" y="3753869"/>
              <a:ext cx="118651" cy="117557"/>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8" name="Oval 14">
              <a:extLst>
                <a:ext uri="{FF2B5EF4-FFF2-40B4-BE49-F238E27FC236}">
                  <a16:creationId xmlns:a16="http://schemas.microsoft.com/office/drawing/2014/main" id="{211D5DD4-43A9-6B82-D123-D5EEC1AA1058}"/>
                </a:ext>
              </a:extLst>
            </p:cNvPr>
            <p:cNvSpPr>
              <a:spLocks noChangeArrowheads="1"/>
            </p:cNvSpPr>
            <p:nvPr/>
          </p:nvSpPr>
          <p:spPr bwMode="auto">
            <a:xfrm>
              <a:off x="4942064" y="2583069"/>
              <a:ext cx="117069" cy="116762"/>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9" name="Oval 15">
              <a:extLst>
                <a:ext uri="{FF2B5EF4-FFF2-40B4-BE49-F238E27FC236}">
                  <a16:creationId xmlns:a16="http://schemas.microsoft.com/office/drawing/2014/main" id="{28F6902F-E9FF-7B86-B6E6-A48831EA37B2}"/>
                </a:ext>
              </a:extLst>
            </p:cNvPr>
            <p:cNvSpPr>
              <a:spLocks noChangeArrowheads="1"/>
            </p:cNvSpPr>
            <p:nvPr/>
          </p:nvSpPr>
          <p:spPr bwMode="auto">
            <a:xfrm>
              <a:off x="3582329" y="3718126"/>
              <a:ext cx="71190" cy="71487"/>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0" name="Oval 16">
              <a:extLst>
                <a:ext uri="{FF2B5EF4-FFF2-40B4-BE49-F238E27FC236}">
                  <a16:creationId xmlns:a16="http://schemas.microsoft.com/office/drawing/2014/main" id="{7A84CF4B-F1EA-E27B-A6B7-D134E4F39400}"/>
                </a:ext>
              </a:extLst>
            </p:cNvPr>
            <p:cNvSpPr>
              <a:spLocks noChangeArrowheads="1"/>
            </p:cNvSpPr>
            <p:nvPr/>
          </p:nvSpPr>
          <p:spPr bwMode="auto">
            <a:xfrm>
              <a:off x="3923251" y="4583915"/>
              <a:ext cx="71981" cy="7148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1" name="Oval 17">
              <a:extLst>
                <a:ext uri="{FF2B5EF4-FFF2-40B4-BE49-F238E27FC236}">
                  <a16:creationId xmlns:a16="http://schemas.microsoft.com/office/drawing/2014/main" id="{3B30649F-2EF0-52E0-90D6-6A9D7C313910}"/>
                </a:ext>
              </a:extLst>
            </p:cNvPr>
            <p:cNvSpPr>
              <a:spLocks noChangeArrowheads="1"/>
            </p:cNvSpPr>
            <p:nvPr/>
          </p:nvSpPr>
          <p:spPr bwMode="auto">
            <a:xfrm>
              <a:off x="3152023" y="2073127"/>
              <a:ext cx="71190" cy="7148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2" name="Oval 18">
              <a:extLst>
                <a:ext uri="{FF2B5EF4-FFF2-40B4-BE49-F238E27FC236}">
                  <a16:creationId xmlns:a16="http://schemas.microsoft.com/office/drawing/2014/main" id="{72BD6587-9551-ECFB-2EFC-55985FDD47C8}"/>
                </a:ext>
              </a:extLst>
            </p:cNvPr>
            <p:cNvSpPr>
              <a:spLocks noChangeArrowheads="1"/>
            </p:cNvSpPr>
            <p:nvPr/>
          </p:nvSpPr>
          <p:spPr bwMode="auto">
            <a:xfrm>
              <a:off x="6838890" y="2170032"/>
              <a:ext cx="71190" cy="71487"/>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3" name="Oval 19">
              <a:extLst>
                <a:ext uri="{FF2B5EF4-FFF2-40B4-BE49-F238E27FC236}">
                  <a16:creationId xmlns:a16="http://schemas.microsoft.com/office/drawing/2014/main" id="{86B386F4-8AE5-8F5E-1512-0F126E58E033}"/>
                </a:ext>
              </a:extLst>
            </p:cNvPr>
            <p:cNvSpPr>
              <a:spLocks noChangeArrowheads="1"/>
            </p:cNvSpPr>
            <p:nvPr/>
          </p:nvSpPr>
          <p:spPr bwMode="auto">
            <a:xfrm>
              <a:off x="1464022" y="4195501"/>
              <a:ext cx="71190" cy="71487"/>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4" name="Oval 20">
              <a:extLst>
                <a:ext uri="{FF2B5EF4-FFF2-40B4-BE49-F238E27FC236}">
                  <a16:creationId xmlns:a16="http://schemas.microsoft.com/office/drawing/2014/main" id="{63CFD404-B75B-7530-F815-77795E21A6C5}"/>
                </a:ext>
              </a:extLst>
            </p:cNvPr>
            <p:cNvSpPr>
              <a:spLocks noChangeArrowheads="1"/>
            </p:cNvSpPr>
            <p:nvPr/>
          </p:nvSpPr>
          <p:spPr bwMode="auto">
            <a:xfrm>
              <a:off x="1473514" y="2831685"/>
              <a:ext cx="121815" cy="119940"/>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5" name="Oval 21">
              <a:extLst>
                <a:ext uri="{FF2B5EF4-FFF2-40B4-BE49-F238E27FC236}">
                  <a16:creationId xmlns:a16="http://schemas.microsoft.com/office/drawing/2014/main" id="{966EDFBC-79EE-3295-F18F-A96CDBBCCE73}"/>
                </a:ext>
              </a:extLst>
            </p:cNvPr>
            <p:cNvSpPr>
              <a:spLocks noChangeArrowheads="1"/>
            </p:cNvSpPr>
            <p:nvPr/>
          </p:nvSpPr>
          <p:spPr bwMode="auto">
            <a:xfrm>
              <a:off x="6371407" y="3308266"/>
              <a:ext cx="117860" cy="117557"/>
            </a:xfrm>
            <a:prstGeom prst="ellipse">
              <a:avLst/>
            </a:pr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6" name="Oval 22">
              <a:extLst>
                <a:ext uri="{FF2B5EF4-FFF2-40B4-BE49-F238E27FC236}">
                  <a16:creationId xmlns:a16="http://schemas.microsoft.com/office/drawing/2014/main" id="{A14F79AD-532F-A7D0-E620-0A1AA723E54D}"/>
                </a:ext>
              </a:extLst>
            </p:cNvPr>
            <p:cNvSpPr>
              <a:spLocks noChangeArrowheads="1"/>
            </p:cNvSpPr>
            <p:nvPr/>
          </p:nvSpPr>
          <p:spPr bwMode="auto">
            <a:xfrm>
              <a:off x="5087608" y="1724429"/>
              <a:ext cx="118651" cy="116762"/>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7" name="Oval 23">
              <a:extLst>
                <a:ext uri="{FF2B5EF4-FFF2-40B4-BE49-F238E27FC236}">
                  <a16:creationId xmlns:a16="http://schemas.microsoft.com/office/drawing/2014/main" id="{04EC5E9D-4ACA-84BC-3AC0-7449C67002D6}"/>
                </a:ext>
              </a:extLst>
            </p:cNvPr>
            <p:cNvSpPr>
              <a:spLocks noChangeArrowheads="1"/>
            </p:cNvSpPr>
            <p:nvPr/>
          </p:nvSpPr>
          <p:spPr bwMode="auto">
            <a:xfrm>
              <a:off x="4518877" y="2205776"/>
              <a:ext cx="61698" cy="59573"/>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8" name="Oval 24">
              <a:extLst>
                <a:ext uri="{FF2B5EF4-FFF2-40B4-BE49-F238E27FC236}">
                  <a16:creationId xmlns:a16="http://schemas.microsoft.com/office/drawing/2014/main" id="{5B174752-FE5D-45DA-43F2-D12E046AE341}"/>
                </a:ext>
              </a:extLst>
            </p:cNvPr>
            <p:cNvSpPr>
              <a:spLocks noChangeArrowheads="1"/>
            </p:cNvSpPr>
            <p:nvPr/>
          </p:nvSpPr>
          <p:spPr bwMode="auto">
            <a:xfrm>
              <a:off x="5977487" y="4054114"/>
              <a:ext cx="61200" cy="61200"/>
            </a:xfrm>
            <a:prstGeom prst="ellipse">
              <a:avLst/>
            </a:pr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9" name="Oval 25">
              <a:extLst>
                <a:ext uri="{FF2B5EF4-FFF2-40B4-BE49-F238E27FC236}">
                  <a16:creationId xmlns:a16="http://schemas.microsoft.com/office/drawing/2014/main" id="{F100700E-57B8-A11D-E57F-C464C6818546}"/>
                </a:ext>
              </a:extLst>
            </p:cNvPr>
            <p:cNvSpPr>
              <a:spLocks noChangeArrowheads="1"/>
            </p:cNvSpPr>
            <p:nvPr/>
          </p:nvSpPr>
          <p:spPr bwMode="auto">
            <a:xfrm>
              <a:off x="7460619" y="3335272"/>
              <a:ext cx="60907" cy="62750"/>
            </a:xfrm>
            <a:prstGeom prst="ellipse">
              <a:avLst/>
            </a:pr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0" name="Oval 26">
              <a:extLst>
                <a:ext uri="{FF2B5EF4-FFF2-40B4-BE49-F238E27FC236}">
                  <a16:creationId xmlns:a16="http://schemas.microsoft.com/office/drawing/2014/main" id="{0C7AF86C-A734-105E-489E-5282F3EF868F}"/>
                </a:ext>
              </a:extLst>
            </p:cNvPr>
            <p:cNvSpPr>
              <a:spLocks noChangeArrowheads="1"/>
            </p:cNvSpPr>
            <p:nvPr/>
          </p:nvSpPr>
          <p:spPr bwMode="auto">
            <a:xfrm>
              <a:off x="2636289" y="2891258"/>
              <a:ext cx="551329" cy="551245"/>
            </a:xfrm>
            <a:prstGeom prst="ellipse">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31" name="Shape C">
            <a:extLst>
              <a:ext uri="{FF2B5EF4-FFF2-40B4-BE49-F238E27FC236}">
                <a16:creationId xmlns:a16="http://schemas.microsoft.com/office/drawing/2014/main" id="{B53E49DD-EF7B-FF54-D3B1-2B5813274808}"/>
              </a:ext>
            </a:extLst>
          </p:cNvPr>
          <p:cNvGrpSpPr/>
          <p:nvPr/>
        </p:nvGrpSpPr>
        <p:grpSpPr>
          <a:xfrm>
            <a:off x="3168941" y="3913361"/>
            <a:ext cx="1292500" cy="1173978"/>
            <a:chOff x="2325424" y="3812648"/>
            <a:chExt cx="1292500" cy="1173978"/>
          </a:xfrm>
        </p:grpSpPr>
        <p:sp>
          <p:nvSpPr>
            <p:cNvPr id="32" name="Freeform 27">
              <a:extLst>
                <a:ext uri="{FF2B5EF4-FFF2-40B4-BE49-F238E27FC236}">
                  <a16:creationId xmlns:a16="http://schemas.microsoft.com/office/drawing/2014/main" id="{88658697-9E22-5558-BCA7-263FC361ACF8}"/>
                </a:ext>
              </a:extLst>
            </p:cNvPr>
            <p:cNvSpPr>
              <a:spLocks/>
            </p:cNvSpPr>
            <p:nvPr/>
          </p:nvSpPr>
          <p:spPr bwMode="auto">
            <a:xfrm>
              <a:off x="2325424" y="3812648"/>
              <a:ext cx="1292500" cy="1173978"/>
            </a:xfrm>
            <a:custGeom>
              <a:avLst/>
              <a:gdLst>
                <a:gd name="T0" fmla="*/ 905 w 905"/>
                <a:gd name="T1" fmla="*/ 411 h 822"/>
                <a:gd name="T2" fmla="*/ 818 w 905"/>
                <a:gd name="T3" fmla="*/ 352 h 822"/>
                <a:gd name="T4" fmla="*/ 818 w 905"/>
                <a:gd name="T5" fmla="*/ 352 h 822"/>
                <a:gd name="T6" fmla="*/ 411 w 905"/>
                <a:gd name="T7" fmla="*/ 0 h 822"/>
                <a:gd name="T8" fmla="*/ 0 w 905"/>
                <a:gd name="T9" fmla="*/ 411 h 822"/>
                <a:gd name="T10" fmla="*/ 411 w 905"/>
                <a:gd name="T11" fmla="*/ 822 h 822"/>
                <a:gd name="T12" fmla="*/ 818 w 905"/>
                <a:gd name="T13" fmla="*/ 471 h 822"/>
                <a:gd name="T14" fmla="*/ 818 w 905"/>
                <a:gd name="T15" fmla="*/ 471 h 822"/>
                <a:gd name="T16" fmla="*/ 905 w 905"/>
                <a:gd name="T17" fmla="*/ 411 h 8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5" h="822">
                  <a:moveTo>
                    <a:pt x="905" y="411"/>
                  </a:moveTo>
                  <a:cubicBezTo>
                    <a:pt x="818" y="352"/>
                    <a:pt x="818" y="352"/>
                    <a:pt x="818" y="352"/>
                  </a:cubicBezTo>
                  <a:cubicBezTo>
                    <a:pt x="818" y="352"/>
                    <a:pt x="818" y="352"/>
                    <a:pt x="818" y="352"/>
                  </a:cubicBezTo>
                  <a:cubicBezTo>
                    <a:pt x="789" y="153"/>
                    <a:pt x="618" y="0"/>
                    <a:pt x="411" y="0"/>
                  </a:cubicBezTo>
                  <a:cubicBezTo>
                    <a:pt x="184" y="0"/>
                    <a:pt x="0" y="184"/>
                    <a:pt x="0" y="411"/>
                  </a:cubicBezTo>
                  <a:cubicBezTo>
                    <a:pt x="0" y="638"/>
                    <a:pt x="184" y="822"/>
                    <a:pt x="411" y="822"/>
                  </a:cubicBezTo>
                  <a:cubicBezTo>
                    <a:pt x="618" y="822"/>
                    <a:pt x="789" y="669"/>
                    <a:pt x="818" y="471"/>
                  </a:cubicBezTo>
                  <a:cubicBezTo>
                    <a:pt x="818" y="471"/>
                    <a:pt x="818" y="471"/>
                    <a:pt x="818" y="471"/>
                  </a:cubicBezTo>
                  <a:lnTo>
                    <a:pt x="905" y="411"/>
                  </a:lnTo>
                  <a:close/>
                </a:path>
              </a:pathLst>
            </a:custGeom>
            <a:gradFill flip="none" rotWithShape="1">
              <a:gsLst>
                <a:gs pos="20000">
                  <a:schemeClr val="accent4"/>
                </a:gs>
                <a:gs pos="100000">
                  <a:schemeClr val="accent4">
                    <a:lumMod val="50000"/>
                  </a:schemeClr>
                </a:gs>
              </a:gsLst>
              <a:lin ang="2700000" scaled="1"/>
              <a:tileRect/>
            </a:gradFill>
            <a:ln>
              <a:noFill/>
            </a:ln>
            <a:effectLst>
              <a:outerShdw blurRad="228600" dist="165100" dir="2700000" sx="94000" sy="94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3" name="Oval 73">
              <a:extLst>
                <a:ext uri="{FF2B5EF4-FFF2-40B4-BE49-F238E27FC236}">
                  <a16:creationId xmlns:a16="http://schemas.microsoft.com/office/drawing/2014/main" id="{82F64FBE-989B-F251-3A0E-06F1A194528E}"/>
                </a:ext>
              </a:extLst>
            </p:cNvPr>
            <p:cNvSpPr>
              <a:spLocks noChangeArrowheads="1"/>
            </p:cNvSpPr>
            <p:nvPr/>
          </p:nvSpPr>
          <p:spPr bwMode="auto">
            <a:xfrm>
              <a:off x="2416534" y="4011617"/>
              <a:ext cx="774000" cy="774000"/>
            </a:xfrm>
            <a:prstGeom prst="ellipse">
              <a:avLst/>
            </a:prstGeom>
            <a:gradFill flip="none" rotWithShape="1">
              <a:gsLst>
                <a:gs pos="20000">
                  <a:srgbClr val="FFFFFF"/>
                </a:gs>
                <a:gs pos="100000">
                  <a:srgbClr val="DAD9D9"/>
                </a:gs>
              </a:gsLst>
              <a:lin ang="2700000" scaled="1"/>
              <a:tileRect/>
            </a:gradFill>
            <a:ln>
              <a:noFill/>
            </a:ln>
            <a:effectLst>
              <a:outerShdw blurRad="254000" dist="152400" dir="2700000" sx="96000" sy="96000" algn="tl" rotWithShape="0">
                <a:prstClr val="black">
                  <a:alpha val="7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34" name="Shape D">
            <a:extLst>
              <a:ext uri="{FF2B5EF4-FFF2-40B4-BE49-F238E27FC236}">
                <a16:creationId xmlns:a16="http://schemas.microsoft.com/office/drawing/2014/main" id="{CE5EBF3A-0BCB-234B-2E04-63F4823C3137}"/>
              </a:ext>
            </a:extLst>
          </p:cNvPr>
          <p:cNvGrpSpPr/>
          <p:nvPr/>
        </p:nvGrpSpPr>
        <p:grpSpPr>
          <a:xfrm>
            <a:off x="5285667" y="3267593"/>
            <a:ext cx="1292500" cy="1173978"/>
            <a:chOff x="4442150" y="3166880"/>
            <a:chExt cx="1292500" cy="1173978"/>
          </a:xfrm>
        </p:grpSpPr>
        <p:sp>
          <p:nvSpPr>
            <p:cNvPr id="35" name="Freeform 31">
              <a:extLst>
                <a:ext uri="{FF2B5EF4-FFF2-40B4-BE49-F238E27FC236}">
                  <a16:creationId xmlns:a16="http://schemas.microsoft.com/office/drawing/2014/main" id="{670D4CB0-AD6B-D40E-2BDD-21B107ACD967}"/>
                </a:ext>
              </a:extLst>
            </p:cNvPr>
            <p:cNvSpPr>
              <a:spLocks/>
            </p:cNvSpPr>
            <p:nvPr/>
          </p:nvSpPr>
          <p:spPr bwMode="auto">
            <a:xfrm>
              <a:off x="4442150" y="3166880"/>
              <a:ext cx="1292500" cy="1173978"/>
            </a:xfrm>
            <a:custGeom>
              <a:avLst/>
              <a:gdLst>
                <a:gd name="T0" fmla="*/ 905 w 905"/>
                <a:gd name="T1" fmla="*/ 411 h 822"/>
                <a:gd name="T2" fmla="*/ 818 w 905"/>
                <a:gd name="T3" fmla="*/ 352 h 822"/>
                <a:gd name="T4" fmla="*/ 818 w 905"/>
                <a:gd name="T5" fmla="*/ 352 h 822"/>
                <a:gd name="T6" fmla="*/ 411 w 905"/>
                <a:gd name="T7" fmla="*/ 0 h 822"/>
                <a:gd name="T8" fmla="*/ 0 w 905"/>
                <a:gd name="T9" fmla="*/ 411 h 822"/>
                <a:gd name="T10" fmla="*/ 411 w 905"/>
                <a:gd name="T11" fmla="*/ 822 h 822"/>
                <a:gd name="T12" fmla="*/ 818 w 905"/>
                <a:gd name="T13" fmla="*/ 471 h 822"/>
                <a:gd name="T14" fmla="*/ 818 w 905"/>
                <a:gd name="T15" fmla="*/ 471 h 822"/>
                <a:gd name="T16" fmla="*/ 905 w 905"/>
                <a:gd name="T17" fmla="*/ 411 h 8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5" h="822">
                  <a:moveTo>
                    <a:pt x="905" y="411"/>
                  </a:moveTo>
                  <a:cubicBezTo>
                    <a:pt x="818" y="352"/>
                    <a:pt x="818" y="352"/>
                    <a:pt x="818" y="352"/>
                  </a:cubicBezTo>
                  <a:cubicBezTo>
                    <a:pt x="818" y="352"/>
                    <a:pt x="818" y="352"/>
                    <a:pt x="818" y="352"/>
                  </a:cubicBezTo>
                  <a:cubicBezTo>
                    <a:pt x="789" y="153"/>
                    <a:pt x="618" y="0"/>
                    <a:pt x="411" y="0"/>
                  </a:cubicBezTo>
                  <a:cubicBezTo>
                    <a:pt x="184" y="0"/>
                    <a:pt x="0" y="184"/>
                    <a:pt x="0" y="411"/>
                  </a:cubicBezTo>
                  <a:cubicBezTo>
                    <a:pt x="0" y="638"/>
                    <a:pt x="184" y="822"/>
                    <a:pt x="411" y="822"/>
                  </a:cubicBezTo>
                  <a:cubicBezTo>
                    <a:pt x="618" y="822"/>
                    <a:pt x="789" y="669"/>
                    <a:pt x="818" y="471"/>
                  </a:cubicBezTo>
                  <a:cubicBezTo>
                    <a:pt x="818" y="471"/>
                    <a:pt x="818" y="471"/>
                    <a:pt x="818" y="471"/>
                  </a:cubicBezTo>
                  <a:lnTo>
                    <a:pt x="905" y="411"/>
                  </a:lnTo>
                  <a:close/>
                </a:path>
              </a:pathLst>
            </a:custGeom>
            <a:gradFill flip="none" rotWithShape="1">
              <a:gsLst>
                <a:gs pos="20000">
                  <a:schemeClr val="accent2"/>
                </a:gs>
                <a:gs pos="100000">
                  <a:schemeClr val="accent2">
                    <a:lumMod val="50000"/>
                  </a:schemeClr>
                </a:gs>
              </a:gsLst>
              <a:lin ang="2700000" scaled="1"/>
              <a:tileRect/>
            </a:gradFill>
            <a:ln>
              <a:noFill/>
            </a:ln>
            <a:effectLst>
              <a:outerShdw blurRad="228600" dist="165100" dir="2700000" sx="94000" sy="94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6" name="Oval 73">
              <a:extLst>
                <a:ext uri="{FF2B5EF4-FFF2-40B4-BE49-F238E27FC236}">
                  <a16:creationId xmlns:a16="http://schemas.microsoft.com/office/drawing/2014/main" id="{4343484E-A780-EF69-7F50-4D9F206A5167}"/>
                </a:ext>
              </a:extLst>
            </p:cNvPr>
            <p:cNvSpPr>
              <a:spLocks noChangeArrowheads="1"/>
            </p:cNvSpPr>
            <p:nvPr/>
          </p:nvSpPr>
          <p:spPr bwMode="auto">
            <a:xfrm>
              <a:off x="4540247" y="3367081"/>
              <a:ext cx="774000" cy="774000"/>
            </a:xfrm>
            <a:prstGeom prst="ellipse">
              <a:avLst/>
            </a:prstGeom>
            <a:gradFill flip="none" rotWithShape="1">
              <a:gsLst>
                <a:gs pos="20000">
                  <a:srgbClr val="FFFFFF"/>
                </a:gs>
                <a:gs pos="100000">
                  <a:srgbClr val="DAD9D9"/>
                </a:gs>
              </a:gsLst>
              <a:lin ang="2700000" scaled="1"/>
              <a:tileRect/>
            </a:gradFill>
            <a:ln>
              <a:noFill/>
            </a:ln>
            <a:effectLst>
              <a:outerShdw blurRad="254000" dist="152400" dir="2700000" sx="96000" sy="96000" algn="tl" rotWithShape="0">
                <a:prstClr val="black">
                  <a:alpha val="7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37" name="Shape F">
            <a:extLst>
              <a:ext uri="{FF2B5EF4-FFF2-40B4-BE49-F238E27FC236}">
                <a16:creationId xmlns:a16="http://schemas.microsoft.com/office/drawing/2014/main" id="{CB195037-5BAA-32E9-E898-55F35D0FD032}"/>
              </a:ext>
            </a:extLst>
          </p:cNvPr>
          <p:cNvGrpSpPr/>
          <p:nvPr/>
        </p:nvGrpSpPr>
        <p:grpSpPr>
          <a:xfrm>
            <a:off x="6991070" y="3854582"/>
            <a:ext cx="1292500" cy="1173978"/>
            <a:chOff x="6147553" y="3753869"/>
            <a:chExt cx="1292500" cy="1173978"/>
          </a:xfrm>
        </p:grpSpPr>
        <p:sp>
          <p:nvSpPr>
            <p:cNvPr id="38" name="Freeform 35">
              <a:extLst>
                <a:ext uri="{FF2B5EF4-FFF2-40B4-BE49-F238E27FC236}">
                  <a16:creationId xmlns:a16="http://schemas.microsoft.com/office/drawing/2014/main" id="{8DB36649-1EF2-4E46-3273-461F0A113980}"/>
                </a:ext>
              </a:extLst>
            </p:cNvPr>
            <p:cNvSpPr>
              <a:spLocks/>
            </p:cNvSpPr>
            <p:nvPr/>
          </p:nvSpPr>
          <p:spPr bwMode="auto">
            <a:xfrm>
              <a:off x="6147553" y="3753869"/>
              <a:ext cx="1292500" cy="1173978"/>
            </a:xfrm>
            <a:custGeom>
              <a:avLst/>
              <a:gdLst>
                <a:gd name="T0" fmla="*/ 905 w 905"/>
                <a:gd name="T1" fmla="*/ 411 h 822"/>
                <a:gd name="T2" fmla="*/ 818 w 905"/>
                <a:gd name="T3" fmla="*/ 352 h 822"/>
                <a:gd name="T4" fmla="*/ 818 w 905"/>
                <a:gd name="T5" fmla="*/ 352 h 822"/>
                <a:gd name="T6" fmla="*/ 411 w 905"/>
                <a:gd name="T7" fmla="*/ 0 h 822"/>
                <a:gd name="T8" fmla="*/ 0 w 905"/>
                <a:gd name="T9" fmla="*/ 411 h 822"/>
                <a:gd name="T10" fmla="*/ 411 w 905"/>
                <a:gd name="T11" fmla="*/ 822 h 822"/>
                <a:gd name="T12" fmla="*/ 818 w 905"/>
                <a:gd name="T13" fmla="*/ 471 h 822"/>
                <a:gd name="T14" fmla="*/ 818 w 905"/>
                <a:gd name="T15" fmla="*/ 471 h 822"/>
                <a:gd name="T16" fmla="*/ 905 w 905"/>
                <a:gd name="T17" fmla="*/ 411 h 8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5" h="822">
                  <a:moveTo>
                    <a:pt x="905" y="411"/>
                  </a:moveTo>
                  <a:cubicBezTo>
                    <a:pt x="818" y="352"/>
                    <a:pt x="818" y="352"/>
                    <a:pt x="818" y="352"/>
                  </a:cubicBezTo>
                  <a:cubicBezTo>
                    <a:pt x="818" y="352"/>
                    <a:pt x="818" y="352"/>
                    <a:pt x="818" y="352"/>
                  </a:cubicBezTo>
                  <a:cubicBezTo>
                    <a:pt x="789" y="153"/>
                    <a:pt x="618" y="0"/>
                    <a:pt x="411" y="0"/>
                  </a:cubicBezTo>
                  <a:cubicBezTo>
                    <a:pt x="184" y="0"/>
                    <a:pt x="0" y="184"/>
                    <a:pt x="0" y="411"/>
                  </a:cubicBezTo>
                  <a:cubicBezTo>
                    <a:pt x="0" y="638"/>
                    <a:pt x="184" y="822"/>
                    <a:pt x="411" y="822"/>
                  </a:cubicBezTo>
                  <a:cubicBezTo>
                    <a:pt x="618" y="822"/>
                    <a:pt x="789" y="669"/>
                    <a:pt x="818" y="471"/>
                  </a:cubicBezTo>
                  <a:cubicBezTo>
                    <a:pt x="818" y="471"/>
                    <a:pt x="818" y="471"/>
                    <a:pt x="818" y="471"/>
                  </a:cubicBezTo>
                  <a:lnTo>
                    <a:pt x="905" y="411"/>
                  </a:lnTo>
                  <a:close/>
                </a:path>
              </a:pathLst>
            </a:custGeom>
            <a:gradFill flip="none" rotWithShape="1">
              <a:gsLst>
                <a:gs pos="20000">
                  <a:schemeClr val="accent6"/>
                </a:gs>
                <a:gs pos="100000">
                  <a:schemeClr val="accent6">
                    <a:lumMod val="50000"/>
                  </a:schemeClr>
                </a:gs>
              </a:gsLst>
              <a:lin ang="2700000" scaled="1"/>
              <a:tileRect/>
            </a:gradFill>
            <a:ln>
              <a:noFill/>
            </a:ln>
            <a:effectLst>
              <a:outerShdw blurRad="228600" dist="165100" dir="2700000" sx="94000" sy="94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9" name="Oval 73">
              <a:extLst>
                <a:ext uri="{FF2B5EF4-FFF2-40B4-BE49-F238E27FC236}">
                  <a16:creationId xmlns:a16="http://schemas.microsoft.com/office/drawing/2014/main" id="{8F62F0A2-94DC-56F4-1632-033F2D7F6317}"/>
                </a:ext>
              </a:extLst>
            </p:cNvPr>
            <p:cNvSpPr>
              <a:spLocks noChangeArrowheads="1"/>
            </p:cNvSpPr>
            <p:nvPr/>
          </p:nvSpPr>
          <p:spPr bwMode="auto">
            <a:xfrm>
              <a:off x="6245222" y="3963987"/>
              <a:ext cx="774000" cy="774000"/>
            </a:xfrm>
            <a:prstGeom prst="ellipse">
              <a:avLst/>
            </a:prstGeom>
            <a:gradFill flip="none" rotWithShape="1">
              <a:gsLst>
                <a:gs pos="20000">
                  <a:srgbClr val="FFFFFF"/>
                </a:gs>
                <a:gs pos="100000">
                  <a:srgbClr val="DAD9D9"/>
                </a:gs>
              </a:gsLst>
              <a:lin ang="2700000" scaled="1"/>
              <a:tileRect/>
            </a:gradFill>
            <a:ln>
              <a:noFill/>
            </a:ln>
            <a:effectLst>
              <a:outerShdw blurRad="254000" dist="152400" dir="2700000" sx="96000" sy="96000" algn="tl" rotWithShape="0">
                <a:prstClr val="black">
                  <a:alpha val="7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43" name="Text">
            <a:extLst>
              <a:ext uri="{FF2B5EF4-FFF2-40B4-BE49-F238E27FC236}">
                <a16:creationId xmlns:a16="http://schemas.microsoft.com/office/drawing/2014/main" id="{8C93A893-3363-2420-39EA-DD4D2D89D741}"/>
              </a:ext>
            </a:extLst>
          </p:cNvPr>
          <p:cNvGrpSpPr/>
          <p:nvPr/>
        </p:nvGrpSpPr>
        <p:grpSpPr>
          <a:xfrm>
            <a:off x="283216" y="2991972"/>
            <a:ext cx="2076529" cy="2593019"/>
            <a:chOff x="5939837" y="1819293"/>
            <a:chExt cx="1447780" cy="1453025"/>
          </a:xfrm>
        </p:grpSpPr>
        <p:sp>
          <p:nvSpPr>
            <p:cNvPr id="44" name="TextBox 85">
              <a:extLst>
                <a:ext uri="{FF2B5EF4-FFF2-40B4-BE49-F238E27FC236}">
                  <a16:creationId xmlns:a16="http://schemas.microsoft.com/office/drawing/2014/main" id="{A895C11C-D03B-CB1E-BF76-91413F07C663}"/>
                </a:ext>
              </a:extLst>
            </p:cNvPr>
            <p:cNvSpPr txBox="1"/>
            <p:nvPr/>
          </p:nvSpPr>
          <p:spPr>
            <a:xfrm>
              <a:off x="5946187" y="2134044"/>
              <a:ext cx="1441430" cy="1138274"/>
            </a:xfrm>
            <a:prstGeom prst="rect">
              <a:avLst/>
            </a:prstGeom>
            <a:noFill/>
          </p:spPr>
          <p:txBody>
            <a:bodyPr wrap="square" rtlCol="0">
              <a:spAutoFit/>
            </a:bodyPr>
            <a:lstStyle/>
            <a:p>
              <a:pPr algn="just"/>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Poboljšajte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vještine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komunikacije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suradnje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i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rješavanja</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sukoba</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Pohađajte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tečaj</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radionicu</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ili</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samostalno</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vježbajte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u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osobnim</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i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profesionalnim</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odnosima</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a:t>
              </a:r>
            </a:p>
          </p:txBody>
        </p:sp>
        <p:sp>
          <p:nvSpPr>
            <p:cNvPr id="45" name="TextBox 87">
              <a:extLst>
                <a:ext uri="{FF2B5EF4-FFF2-40B4-BE49-F238E27FC236}">
                  <a16:creationId xmlns:a16="http://schemas.microsoft.com/office/drawing/2014/main" id="{E44AD96A-85A1-1D42-5A87-2D2485CAEA04}"/>
                </a:ext>
              </a:extLst>
            </p:cNvPr>
            <p:cNvSpPr txBox="1"/>
            <p:nvPr/>
          </p:nvSpPr>
          <p:spPr>
            <a:xfrm>
              <a:off x="5939837" y="1819293"/>
              <a:ext cx="1441430" cy="584775"/>
            </a:xfrm>
            <a:prstGeom prst="rect">
              <a:avLst/>
            </a:prstGeom>
            <a:noFill/>
          </p:spPr>
          <p:txBody>
            <a:bodyPr wrap="square" rtlCol="0">
              <a:spAutoFit/>
            </a:bodyPr>
            <a:lstStyle/>
            <a:p>
              <a:pPr algn="ctr"/>
              <a:r>
                <a:rPr lang="en-US" sz="1600" b="1" dirty="0">
                  <a:solidFill>
                    <a:schemeClr val="accent4"/>
                  </a:solidFill>
                  <a:latin typeface="Montserrat" panose="02000505000000020004" pitchFamily="2" charset="0"/>
                  <a:ea typeface="Roboto Condensed" panose="02000000000000000000" pitchFamily="2" charset="0"/>
                </a:rPr>
                <a:t>SOCIJALNE VJEŠTINE</a:t>
              </a:r>
            </a:p>
          </p:txBody>
        </p:sp>
      </p:grpSp>
      <p:grpSp>
        <p:nvGrpSpPr>
          <p:cNvPr id="46" name="Text">
            <a:extLst>
              <a:ext uri="{FF2B5EF4-FFF2-40B4-BE49-F238E27FC236}">
                <a16:creationId xmlns:a16="http://schemas.microsoft.com/office/drawing/2014/main" id="{87E08597-7302-A444-5352-1D227064ECD3}"/>
              </a:ext>
            </a:extLst>
          </p:cNvPr>
          <p:cNvGrpSpPr/>
          <p:nvPr/>
        </p:nvGrpSpPr>
        <p:grpSpPr>
          <a:xfrm>
            <a:off x="3835362" y="4865866"/>
            <a:ext cx="3511264" cy="1484302"/>
            <a:chOff x="5939837" y="1819293"/>
            <a:chExt cx="1447780" cy="1484302"/>
          </a:xfrm>
        </p:grpSpPr>
        <p:sp>
          <p:nvSpPr>
            <p:cNvPr id="47" name="TextBox 93">
              <a:extLst>
                <a:ext uri="{FF2B5EF4-FFF2-40B4-BE49-F238E27FC236}">
                  <a16:creationId xmlns:a16="http://schemas.microsoft.com/office/drawing/2014/main" id="{463E1B91-8F42-25D2-FD97-B710EC2A6D8D}"/>
                </a:ext>
              </a:extLst>
            </p:cNvPr>
            <p:cNvSpPr txBox="1"/>
            <p:nvPr/>
          </p:nvSpPr>
          <p:spPr>
            <a:xfrm>
              <a:off x="5946187" y="2134044"/>
              <a:ext cx="1441430" cy="1169551"/>
            </a:xfrm>
            <a:prstGeom prst="rect">
              <a:avLst/>
            </a:prstGeom>
            <a:noFill/>
          </p:spPr>
          <p:txBody>
            <a:bodyPr wrap="square" rtlCol="0">
              <a:spAutoFit/>
            </a:bodyPr>
            <a:lstStyle/>
            <a:p>
              <a:pPr algn="just"/>
              <a:r>
                <a:rPr lang="en-US" sz="1400" dirty="0" err="1">
                  <a:latin typeface="Segoe UI" panose="020B0502040204020203" pitchFamily="34" charset="0"/>
                  <a:cs typeface="Times New Roman" panose="02020603050405020304" pitchFamily="18" charset="0"/>
                </a:rPr>
                <a:t>Shvatite</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što</a:t>
              </a:r>
              <a:r>
                <a:rPr lang="en-US" sz="1400" dirty="0">
                  <a:latin typeface="Segoe UI" panose="020B0502040204020203" pitchFamily="34" charset="0"/>
                  <a:cs typeface="Times New Roman" panose="02020603050405020304" pitchFamily="18" charset="0"/>
                </a:rPr>
                <a:t> vas </a:t>
              </a:r>
              <a:r>
                <a:rPr lang="en-US" sz="1400" dirty="0" err="1">
                  <a:latin typeface="Segoe UI" panose="020B0502040204020203" pitchFamily="34" charset="0"/>
                  <a:cs typeface="Times New Roman" panose="02020603050405020304" pitchFamily="18" charset="0"/>
                </a:rPr>
                <a:t>pokreće</a:t>
              </a:r>
              <a:r>
                <a:rPr lang="en-US" sz="1400" dirty="0">
                  <a:latin typeface="Segoe UI" panose="020B0502040204020203" pitchFamily="34" charset="0"/>
                  <a:cs typeface="Times New Roman" panose="02020603050405020304" pitchFamily="18" charset="0"/>
                </a:rPr>
                <a:t> i </a:t>
              </a:r>
              <a:r>
                <a:rPr lang="en-US" sz="1400" dirty="0" err="1">
                  <a:latin typeface="Segoe UI" panose="020B0502040204020203" pitchFamily="34" charset="0"/>
                  <a:cs typeface="Times New Roman" panose="02020603050405020304" pitchFamily="18" charset="0"/>
                </a:rPr>
                <a:t>postavite</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ciljeve</a:t>
              </a:r>
              <a:r>
                <a:rPr lang="en-US" sz="1400" dirty="0">
                  <a:latin typeface="Segoe UI" panose="020B0502040204020203" pitchFamily="34" charset="0"/>
                  <a:cs typeface="Times New Roman" panose="02020603050405020304" pitchFamily="18" charset="0"/>
                </a:rPr>
                <a:t> koji </a:t>
              </a:r>
              <a:r>
                <a:rPr lang="en-US" sz="1400" dirty="0" err="1">
                  <a:latin typeface="Segoe UI" panose="020B0502040204020203" pitchFamily="34" charset="0"/>
                  <a:cs typeface="Times New Roman" panose="02020603050405020304" pitchFamily="18" charset="0"/>
                </a:rPr>
                <a:t>su</a:t>
              </a:r>
              <a:r>
                <a:rPr lang="en-US" sz="1400" dirty="0">
                  <a:latin typeface="Segoe UI" panose="020B0502040204020203" pitchFamily="34" charset="0"/>
                  <a:cs typeface="Times New Roman" panose="02020603050405020304" pitchFamily="18" charset="0"/>
                </a:rPr>
                <a:t> u </a:t>
              </a:r>
              <a:r>
                <a:rPr lang="en-US" sz="1400" dirty="0" err="1">
                  <a:latin typeface="Segoe UI" panose="020B0502040204020203" pitchFamily="34" charset="0"/>
                  <a:cs typeface="Times New Roman" panose="02020603050405020304" pitchFamily="18" charset="0"/>
                </a:rPr>
                <a:t>skladu</a:t>
              </a:r>
              <a:r>
                <a:rPr lang="en-US" sz="1400" dirty="0">
                  <a:latin typeface="Segoe UI" panose="020B0502040204020203" pitchFamily="34" charset="0"/>
                  <a:cs typeface="Times New Roman" panose="02020603050405020304" pitchFamily="18" charset="0"/>
                </a:rPr>
                <a:t> s </a:t>
              </a:r>
              <a:r>
                <a:rPr lang="en-US" sz="1400" dirty="0" err="1">
                  <a:latin typeface="Segoe UI" panose="020B0502040204020203" pitchFamily="34" charset="0"/>
                  <a:cs typeface="Times New Roman" panose="02020603050405020304" pitchFamily="18" charset="0"/>
                </a:rPr>
                <a:t>vašim</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vrijednostima</a:t>
              </a:r>
              <a:r>
                <a:rPr lang="en-US" sz="1400" dirty="0">
                  <a:latin typeface="Segoe UI" panose="020B0502040204020203" pitchFamily="34" charset="0"/>
                  <a:cs typeface="Times New Roman" panose="02020603050405020304" pitchFamily="18" charset="0"/>
                </a:rPr>
                <a:t> i </a:t>
              </a:r>
              <a:r>
                <a:rPr lang="en-US" sz="1400" dirty="0" err="1">
                  <a:latin typeface="Segoe UI" panose="020B0502040204020203" pitchFamily="34" charset="0"/>
                  <a:cs typeface="Times New Roman" panose="02020603050405020304" pitchFamily="18" charset="0"/>
                </a:rPr>
                <a:t>strastima</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Koristite</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pozitivan</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interni</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dijalog</a:t>
              </a:r>
              <a:r>
                <a:rPr lang="en-US" sz="1400" dirty="0">
                  <a:latin typeface="Segoe UI" panose="020B0502040204020203" pitchFamily="34" charset="0"/>
                  <a:cs typeface="Times New Roman" panose="02020603050405020304" pitchFamily="18" charset="0"/>
                </a:rPr>
                <a:t> i </a:t>
              </a:r>
              <a:r>
                <a:rPr lang="en-US" sz="1400" dirty="0" err="1">
                  <a:latin typeface="Segoe UI" panose="020B0502040204020203" pitchFamily="34" charset="0"/>
                  <a:cs typeface="Times New Roman" panose="02020603050405020304" pitchFamily="18" charset="0"/>
                </a:rPr>
                <a:t>vizualizaciju</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kako</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biste</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ostali</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motivirani</a:t>
              </a:r>
              <a:r>
                <a:rPr lang="en-US" sz="1400" dirty="0">
                  <a:latin typeface="Segoe UI" panose="020B0502040204020203" pitchFamily="34" charset="0"/>
                  <a:cs typeface="Times New Roman" panose="02020603050405020304" pitchFamily="18" charset="0"/>
                </a:rPr>
                <a:t>.</a:t>
              </a:r>
              <a:endParaRPr lang="ru-RU" sz="1400" dirty="0">
                <a:latin typeface="Segoe UI" panose="020B0502040204020203" pitchFamily="34" charset="0"/>
                <a:cs typeface="Times New Roman" panose="02020603050405020304" pitchFamily="18" charset="0"/>
              </a:endParaRPr>
            </a:p>
          </p:txBody>
        </p:sp>
        <p:sp>
          <p:nvSpPr>
            <p:cNvPr id="48" name="TextBox 95">
              <a:extLst>
                <a:ext uri="{FF2B5EF4-FFF2-40B4-BE49-F238E27FC236}">
                  <a16:creationId xmlns:a16="http://schemas.microsoft.com/office/drawing/2014/main" id="{F94D084C-FDB8-DB1C-82A9-BC7B2DD7833E}"/>
                </a:ext>
              </a:extLst>
            </p:cNvPr>
            <p:cNvSpPr txBox="1"/>
            <p:nvPr/>
          </p:nvSpPr>
          <p:spPr>
            <a:xfrm>
              <a:off x="5939837" y="1819293"/>
              <a:ext cx="1441430" cy="338554"/>
            </a:xfrm>
            <a:prstGeom prst="rect">
              <a:avLst/>
            </a:prstGeom>
            <a:noFill/>
          </p:spPr>
          <p:txBody>
            <a:bodyPr wrap="square" rtlCol="0">
              <a:spAutoFit/>
            </a:bodyPr>
            <a:lstStyle/>
            <a:p>
              <a:pPr algn="ctr"/>
              <a:r>
                <a:rPr lang="it-IT" sz="1600" b="1" dirty="0">
                  <a:solidFill>
                    <a:schemeClr val="accent2"/>
                  </a:solidFill>
                  <a:latin typeface="Montserrat" panose="02000505000000020004" pitchFamily="2" charset="0"/>
                  <a:ea typeface="Roboto Condensed" panose="02000000000000000000" pitchFamily="2" charset="0"/>
                </a:rPr>
                <a:t>MOTIVACIJA</a:t>
              </a:r>
              <a:endParaRPr lang="ru-RU" sz="1050" b="1" dirty="0">
                <a:solidFill>
                  <a:schemeClr val="accent2"/>
                </a:solidFill>
                <a:latin typeface="Roboto Condensed" panose="02000000000000000000" pitchFamily="2" charset="0"/>
                <a:ea typeface="Roboto Condensed" panose="02000000000000000000" pitchFamily="2" charset="0"/>
              </a:endParaRPr>
            </a:p>
          </p:txBody>
        </p:sp>
      </p:grpSp>
      <p:grpSp>
        <p:nvGrpSpPr>
          <p:cNvPr id="49" name="Text">
            <a:extLst>
              <a:ext uri="{FF2B5EF4-FFF2-40B4-BE49-F238E27FC236}">
                <a16:creationId xmlns:a16="http://schemas.microsoft.com/office/drawing/2014/main" id="{6FC23FDC-AD4D-02AB-42EA-63329E519426}"/>
              </a:ext>
            </a:extLst>
          </p:cNvPr>
          <p:cNvGrpSpPr/>
          <p:nvPr/>
        </p:nvGrpSpPr>
        <p:grpSpPr>
          <a:xfrm>
            <a:off x="8499893" y="3678501"/>
            <a:ext cx="2997013" cy="1915189"/>
            <a:chOff x="5939837" y="1819293"/>
            <a:chExt cx="1447780" cy="1915189"/>
          </a:xfrm>
        </p:grpSpPr>
        <p:sp>
          <p:nvSpPr>
            <p:cNvPr id="50" name="TextBox 97">
              <a:extLst>
                <a:ext uri="{FF2B5EF4-FFF2-40B4-BE49-F238E27FC236}">
                  <a16:creationId xmlns:a16="http://schemas.microsoft.com/office/drawing/2014/main" id="{70D2903D-7062-4682-8FC6-6778149107B3}"/>
                </a:ext>
              </a:extLst>
            </p:cNvPr>
            <p:cNvSpPr txBox="1"/>
            <p:nvPr/>
          </p:nvSpPr>
          <p:spPr>
            <a:xfrm>
              <a:off x="5946187" y="2134044"/>
              <a:ext cx="1441430" cy="1600438"/>
            </a:xfrm>
            <a:prstGeom prst="rect">
              <a:avLst/>
            </a:prstGeom>
            <a:noFill/>
          </p:spPr>
          <p:txBody>
            <a:bodyPr wrap="square" rtlCol="0">
              <a:spAutoFit/>
            </a:bodyPr>
            <a:lstStyle/>
            <a:p>
              <a:pPr algn="just"/>
              <a:r>
                <a:rPr lang="en-US" sz="1400" dirty="0" err="1">
                  <a:latin typeface="Segoe UI" panose="020B0502040204020203" pitchFamily="34" charset="0"/>
                  <a:cs typeface="Times New Roman" panose="02020603050405020304" pitchFamily="18" charset="0"/>
                </a:rPr>
                <a:t>Emocionalna</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inteligencija</a:t>
              </a:r>
              <a:r>
                <a:rPr lang="en-US" sz="1400" dirty="0">
                  <a:latin typeface="Segoe UI" panose="020B0502040204020203" pitchFamily="34" charset="0"/>
                  <a:cs typeface="Times New Roman" panose="02020603050405020304" pitchFamily="18" charset="0"/>
                </a:rPr>
                <a:t> je </a:t>
              </a:r>
              <a:r>
                <a:rPr lang="en-US" sz="1400" dirty="0" err="1">
                  <a:latin typeface="Segoe UI" panose="020B0502040204020203" pitchFamily="34" charset="0"/>
                  <a:cs typeface="Times New Roman" panose="02020603050405020304" pitchFamily="18" charset="0"/>
                </a:rPr>
                <a:t>vještina</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koja</a:t>
              </a:r>
              <a:r>
                <a:rPr lang="en-US" sz="1400" dirty="0">
                  <a:latin typeface="Segoe UI" panose="020B0502040204020203" pitchFamily="34" charset="0"/>
                  <a:cs typeface="Times New Roman" panose="02020603050405020304" pitchFamily="18" charset="0"/>
                </a:rPr>
                <a:t> se s </a:t>
              </a:r>
              <a:r>
                <a:rPr lang="en-US" sz="1400" dirty="0" err="1">
                  <a:latin typeface="Segoe UI" panose="020B0502040204020203" pitchFamily="34" charset="0"/>
                  <a:cs typeface="Times New Roman" panose="02020603050405020304" pitchFamily="18" charset="0"/>
                </a:rPr>
                <a:t>vremenom</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može</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razviti</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vježbom</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Redovito</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promišljajte</a:t>
              </a:r>
              <a:r>
                <a:rPr lang="en-US" sz="1400" dirty="0">
                  <a:latin typeface="Segoe UI" panose="020B0502040204020203" pitchFamily="34" charset="0"/>
                  <a:cs typeface="Times New Roman" panose="02020603050405020304" pitchFamily="18" charset="0"/>
                </a:rPr>
                <a:t> i </a:t>
              </a:r>
              <a:r>
                <a:rPr lang="en-US" sz="1400" dirty="0" err="1">
                  <a:latin typeface="Segoe UI" panose="020B0502040204020203" pitchFamily="34" charset="0"/>
                  <a:cs typeface="Times New Roman" panose="02020603050405020304" pitchFamily="18" charset="0"/>
                </a:rPr>
                <a:t>radite</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na</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svojim</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vještinama</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emocionalne</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inteligencije</a:t>
              </a:r>
              <a:r>
                <a:rPr lang="en-US" sz="1400" dirty="0">
                  <a:latin typeface="Segoe UI" panose="020B0502040204020203" pitchFamily="34" charset="0"/>
                  <a:cs typeface="Times New Roman" panose="02020603050405020304" pitchFamily="18" charset="0"/>
                </a:rPr>
                <a:t> i </a:t>
              </a:r>
              <a:r>
                <a:rPr lang="en-US" sz="1400" dirty="0" err="1">
                  <a:latin typeface="Segoe UI" panose="020B0502040204020203" pitchFamily="34" charset="0"/>
                  <a:cs typeface="Times New Roman" panose="02020603050405020304" pitchFamily="18" charset="0"/>
                </a:rPr>
                <a:t>tražite</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povratne</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informacije</a:t>
              </a:r>
              <a:r>
                <a:rPr lang="en-US" sz="1400" dirty="0">
                  <a:latin typeface="Segoe UI" panose="020B0502040204020203" pitchFamily="34" charset="0"/>
                  <a:cs typeface="Times New Roman" panose="02020603050405020304" pitchFamily="18" charset="0"/>
                </a:rPr>
                <a:t>.</a:t>
              </a:r>
              <a:endParaRPr lang="ru-RU" sz="1400" dirty="0">
                <a:latin typeface="Segoe UI" panose="020B0502040204020203" pitchFamily="34" charset="0"/>
                <a:cs typeface="Times New Roman" panose="02020603050405020304" pitchFamily="18" charset="0"/>
              </a:endParaRPr>
            </a:p>
          </p:txBody>
        </p:sp>
        <p:sp>
          <p:nvSpPr>
            <p:cNvPr id="51" name="TextBox 99">
              <a:extLst>
                <a:ext uri="{FF2B5EF4-FFF2-40B4-BE49-F238E27FC236}">
                  <a16:creationId xmlns:a16="http://schemas.microsoft.com/office/drawing/2014/main" id="{1F21FB9C-1E35-521E-7EC1-D5678B97C61B}"/>
                </a:ext>
              </a:extLst>
            </p:cNvPr>
            <p:cNvSpPr txBox="1"/>
            <p:nvPr/>
          </p:nvSpPr>
          <p:spPr>
            <a:xfrm>
              <a:off x="5939837" y="1819293"/>
              <a:ext cx="1441430" cy="338554"/>
            </a:xfrm>
            <a:prstGeom prst="rect">
              <a:avLst/>
            </a:prstGeom>
            <a:noFill/>
          </p:spPr>
          <p:txBody>
            <a:bodyPr wrap="square" rtlCol="0">
              <a:spAutoFit/>
            </a:bodyPr>
            <a:lstStyle/>
            <a:p>
              <a:pPr algn="ctr"/>
              <a:r>
                <a:rPr lang="it-IT" sz="1600" b="1" dirty="0">
                  <a:solidFill>
                    <a:schemeClr val="accent6"/>
                  </a:solidFill>
                  <a:latin typeface="Montserrat" panose="02000505000000020004" pitchFamily="2" charset="0"/>
                  <a:ea typeface="Roboto Condensed" panose="02000000000000000000" pitchFamily="2" charset="0"/>
                </a:rPr>
                <a:t>VJEŽBAJTE</a:t>
              </a:r>
              <a:endParaRPr lang="ru-RU" sz="1050" b="1" dirty="0">
                <a:solidFill>
                  <a:schemeClr val="accent6"/>
                </a:solidFill>
                <a:latin typeface="Roboto Condensed" panose="02000000000000000000" pitchFamily="2" charset="0"/>
                <a:ea typeface="Roboto Condensed" panose="02000000000000000000" pitchFamily="2" charset="0"/>
              </a:endParaRPr>
            </a:p>
          </p:txBody>
        </p:sp>
      </p:grpSp>
      <p:sp>
        <p:nvSpPr>
          <p:cNvPr id="52" name="Big letter">
            <a:extLst>
              <a:ext uri="{FF2B5EF4-FFF2-40B4-BE49-F238E27FC236}">
                <a16:creationId xmlns:a16="http://schemas.microsoft.com/office/drawing/2014/main" id="{341AE19B-B9CA-9263-420E-087FB49D4CA2}"/>
              </a:ext>
            </a:extLst>
          </p:cNvPr>
          <p:cNvSpPr txBox="1"/>
          <p:nvPr/>
        </p:nvSpPr>
        <p:spPr>
          <a:xfrm>
            <a:off x="4136319" y="4364420"/>
            <a:ext cx="142289" cy="276999"/>
          </a:xfrm>
          <a:prstGeom prst="rect">
            <a:avLst/>
          </a:prstGeom>
          <a:noFill/>
        </p:spPr>
        <p:txBody>
          <a:bodyPr wrap="square" rtlCol="0">
            <a:spAutoFit/>
          </a:bodyPr>
          <a:lstStyle/>
          <a:p>
            <a:pPr algn="ctr"/>
            <a:r>
              <a:rPr lang="en" sz="1200" b="1" dirty="0">
                <a:solidFill>
                  <a:schemeClr val="accent4"/>
                </a:solidFill>
                <a:latin typeface="Montserrat" panose="02000505000000020004" pitchFamily="2" charset="0"/>
                <a:ea typeface="Roboto Condensed" panose="02000000000000000000" pitchFamily="2" charset="0"/>
              </a:rPr>
              <a:t>D</a:t>
            </a:r>
            <a:endParaRPr lang="ru-RU" sz="1200" b="1" dirty="0">
              <a:solidFill>
                <a:schemeClr val="accent4"/>
              </a:solidFill>
              <a:latin typeface="Roboto Condensed" panose="02000000000000000000" pitchFamily="2" charset="0"/>
              <a:ea typeface="Roboto Condensed" panose="02000000000000000000" pitchFamily="2" charset="0"/>
            </a:endParaRPr>
          </a:p>
        </p:txBody>
      </p:sp>
      <p:sp>
        <p:nvSpPr>
          <p:cNvPr id="53" name="Big letter">
            <a:extLst>
              <a:ext uri="{FF2B5EF4-FFF2-40B4-BE49-F238E27FC236}">
                <a16:creationId xmlns:a16="http://schemas.microsoft.com/office/drawing/2014/main" id="{C81070A4-111C-137F-7988-D2DBABF91790}"/>
              </a:ext>
            </a:extLst>
          </p:cNvPr>
          <p:cNvSpPr txBox="1"/>
          <p:nvPr/>
        </p:nvSpPr>
        <p:spPr>
          <a:xfrm>
            <a:off x="6276464" y="3719500"/>
            <a:ext cx="142289" cy="276999"/>
          </a:xfrm>
          <a:prstGeom prst="rect">
            <a:avLst/>
          </a:prstGeom>
          <a:noFill/>
        </p:spPr>
        <p:txBody>
          <a:bodyPr wrap="square" rtlCol="0">
            <a:spAutoFit/>
          </a:bodyPr>
          <a:lstStyle/>
          <a:p>
            <a:pPr algn="ctr"/>
            <a:r>
              <a:rPr lang="en" sz="1200" b="1" dirty="0">
                <a:solidFill>
                  <a:schemeClr val="accent2"/>
                </a:solidFill>
                <a:latin typeface="Montserrat" panose="02000505000000020004" pitchFamily="2" charset="0"/>
                <a:ea typeface="Roboto Condensed" panose="02000000000000000000" pitchFamily="2" charset="0"/>
              </a:rPr>
              <a:t>E</a:t>
            </a:r>
            <a:endParaRPr lang="ru-RU" sz="1200" b="1" dirty="0">
              <a:solidFill>
                <a:schemeClr val="accent2"/>
              </a:solidFill>
              <a:latin typeface="Roboto Condensed" panose="02000000000000000000" pitchFamily="2" charset="0"/>
              <a:ea typeface="Roboto Condensed" panose="02000000000000000000" pitchFamily="2" charset="0"/>
            </a:endParaRPr>
          </a:p>
        </p:txBody>
      </p:sp>
      <p:sp>
        <p:nvSpPr>
          <p:cNvPr id="54" name="Big letter">
            <a:extLst>
              <a:ext uri="{FF2B5EF4-FFF2-40B4-BE49-F238E27FC236}">
                <a16:creationId xmlns:a16="http://schemas.microsoft.com/office/drawing/2014/main" id="{159A44FA-F350-4C3C-02EF-7C00B0D3EB20}"/>
              </a:ext>
            </a:extLst>
          </p:cNvPr>
          <p:cNvSpPr txBox="1"/>
          <p:nvPr/>
        </p:nvSpPr>
        <p:spPr>
          <a:xfrm>
            <a:off x="7971811" y="4297797"/>
            <a:ext cx="142289" cy="276999"/>
          </a:xfrm>
          <a:prstGeom prst="rect">
            <a:avLst/>
          </a:prstGeom>
          <a:noFill/>
        </p:spPr>
        <p:txBody>
          <a:bodyPr wrap="square" rtlCol="0">
            <a:spAutoFit/>
          </a:bodyPr>
          <a:lstStyle/>
          <a:p>
            <a:pPr algn="ctr"/>
            <a:r>
              <a:rPr lang="en" sz="1200" b="1" dirty="0">
                <a:solidFill>
                  <a:schemeClr val="accent6"/>
                </a:solidFill>
                <a:latin typeface="Montserrat" panose="02000505000000020004" pitchFamily="2" charset="0"/>
                <a:ea typeface="Roboto Condensed" panose="02000000000000000000" pitchFamily="2" charset="0"/>
              </a:rPr>
              <a:t>F</a:t>
            </a:r>
            <a:endParaRPr lang="ru-RU" sz="1200" b="1" dirty="0">
              <a:solidFill>
                <a:schemeClr val="accent6"/>
              </a:solidFill>
              <a:latin typeface="Roboto Condensed" panose="02000000000000000000" pitchFamily="2" charset="0"/>
              <a:ea typeface="Roboto Condensed" panose="02000000000000000000" pitchFamily="2" charset="0"/>
            </a:endParaRPr>
          </a:p>
        </p:txBody>
      </p:sp>
      <p:grpSp>
        <p:nvGrpSpPr>
          <p:cNvPr id="55" name="Group 201">
            <a:extLst>
              <a:ext uri="{FF2B5EF4-FFF2-40B4-BE49-F238E27FC236}">
                <a16:creationId xmlns:a16="http://schemas.microsoft.com/office/drawing/2014/main" id="{23B443C9-CD6E-B74B-2427-F7B52923C548}"/>
              </a:ext>
            </a:extLst>
          </p:cNvPr>
          <p:cNvGrpSpPr/>
          <p:nvPr/>
        </p:nvGrpSpPr>
        <p:grpSpPr>
          <a:xfrm rot="21545399">
            <a:off x="3459713" y="4314647"/>
            <a:ext cx="434104" cy="294703"/>
            <a:chOff x="3221038" y="1938338"/>
            <a:chExt cx="563562" cy="382588"/>
          </a:xfrm>
          <a:solidFill>
            <a:schemeClr val="tx1"/>
          </a:solidFill>
        </p:grpSpPr>
        <p:sp>
          <p:nvSpPr>
            <p:cNvPr id="56" name="Freeform 5">
              <a:extLst>
                <a:ext uri="{FF2B5EF4-FFF2-40B4-BE49-F238E27FC236}">
                  <a16:creationId xmlns:a16="http://schemas.microsoft.com/office/drawing/2014/main" id="{9398170C-0388-18FE-A881-7171F45C4D3B}"/>
                </a:ext>
              </a:extLst>
            </p:cNvPr>
            <p:cNvSpPr>
              <a:spLocks/>
            </p:cNvSpPr>
            <p:nvPr/>
          </p:nvSpPr>
          <p:spPr bwMode="auto">
            <a:xfrm>
              <a:off x="3221038" y="2011363"/>
              <a:ext cx="306387" cy="263525"/>
            </a:xfrm>
            <a:custGeom>
              <a:avLst/>
              <a:gdLst>
                <a:gd name="T0" fmla="*/ 0 w 114"/>
                <a:gd name="T1" fmla="*/ 43 h 99"/>
                <a:gd name="T2" fmla="*/ 57 w 114"/>
                <a:gd name="T3" fmla="*/ 0 h 99"/>
                <a:gd name="T4" fmla="*/ 114 w 114"/>
                <a:gd name="T5" fmla="*/ 43 h 99"/>
                <a:gd name="T6" fmla="*/ 57 w 114"/>
                <a:gd name="T7" fmla="*/ 86 h 99"/>
                <a:gd name="T8" fmla="*/ 33 w 114"/>
                <a:gd name="T9" fmla="*/ 82 h 99"/>
                <a:gd name="T10" fmla="*/ 7 w 114"/>
                <a:gd name="T11" fmla="*/ 99 h 99"/>
                <a:gd name="T12" fmla="*/ 5 w 114"/>
                <a:gd name="T13" fmla="*/ 98 h 99"/>
                <a:gd name="T14" fmla="*/ 18 w 114"/>
                <a:gd name="T15" fmla="*/ 74 h 99"/>
                <a:gd name="T16" fmla="*/ 0 w 114"/>
                <a:gd name="T17" fmla="*/ 4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 h="99">
                  <a:moveTo>
                    <a:pt x="0" y="43"/>
                  </a:moveTo>
                  <a:cubicBezTo>
                    <a:pt x="0" y="19"/>
                    <a:pt x="25" y="0"/>
                    <a:pt x="57" y="0"/>
                  </a:cubicBezTo>
                  <a:cubicBezTo>
                    <a:pt x="88" y="0"/>
                    <a:pt x="114" y="19"/>
                    <a:pt x="114" y="43"/>
                  </a:cubicBezTo>
                  <a:cubicBezTo>
                    <a:pt x="114" y="66"/>
                    <a:pt x="88" y="86"/>
                    <a:pt x="57" y="86"/>
                  </a:cubicBezTo>
                  <a:cubicBezTo>
                    <a:pt x="49" y="86"/>
                    <a:pt x="41" y="84"/>
                    <a:pt x="33" y="82"/>
                  </a:cubicBezTo>
                  <a:cubicBezTo>
                    <a:pt x="7" y="99"/>
                    <a:pt x="7" y="99"/>
                    <a:pt x="7" y="99"/>
                  </a:cubicBezTo>
                  <a:cubicBezTo>
                    <a:pt x="5" y="98"/>
                    <a:pt x="5" y="98"/>
                    <a:pt x="5" y="98"/>
                  </a:cubicBezTo>
                  <a:cubicBezTo>
                    <a:pt x="18" y="74"/>
                    <a:pt x="18" y="74"/>
                    <a:pt x="18" y="74"/>
                  </a:cubicBezTo>
                  <a:cubicBezTo>
                    <a:pt x="6" y="66"/>
                    <a:pt x="0" y="55"/>
                    <a:pt x="0" y="43"/>
                  </a:cubicBezTo>
                  <a:close/>
                </a:path>
              </a:pathLst>
            </a:custGeom>
            <a:grpFill/>
            <a:ln>
              <a:noFill/>
            </a:ln>
          </p:spPr>
          <p:txBody>
            <a:bodyPr vert="horz" wrap="square" lIns="91440" tIns="45720" rIns="91440" bIns="45720" numCol="1" anchor="t" anchorCtr="0" compatLnSpc="1">
              <a:prstTxWarp prst="textNoShape">
                <a:avLst/>
              </a:prstTxWarp>
            </a:bodyPr>
            <a:lstStyle/>
            <a:p>
              <a:endParaRPr lang="id-ID"/>
            </a:p>
          </p:txBody>
        </p:sp>
        <p:sp>
          <p:nvSpPr>
            <p:cNvPr id="57" name="Freeform 6">
              <a:extLst>
                <a:ext uri="{FF2B5EF4-FFF2-40B4-BE49-F238E27FC236}">
                  <a16:creationId xmlns:a16="http://schemas.microsoft.com/office/drawing/2014/main" id="{85803A59-1FFA-3A2B-BDBD-0DDF7B74C4B3}"/>
                </a:ext>
              </a:extLst>
            </p:cNvPr>
            <p:cNvSpPr>
              <a:spLocks/>
            </p:cNvSpPr>
            <p:nvPr/>
          </p:nvSpPr>
          <p:spPr bwMode="auto">
            <a:xfrm>
              <a:off x="3398838" y="1938338"/>
              <a:ext cx="385762" cy="382588"/>
            </a:xfrm>
            <a:custGeom>
              <a:avLst/>
              <a:gdLst>
                <a:gd name="T0" fmla="*/ 63 w 144"/>
                <a:gd name="T1" fmla="*/ 113 h 143"/>
                <a:gd name="T2" fmla="*/ 93 w 144"/>
                <a:gd name="T3" fmla="*/ 108 h 143"/>
                <a:gd name="T4" fmla="*/ 96 w 144"/>
                <a:gd name="T5" fmla="*/ 107 h 143"/>
                <a:gd name="T6" fmla="*/ 114 w 144"/>
                <a:gd name="T7" fmla="*/ 119 h 143"/>
                <a:gd name="T8" fmla="*/ 105 w 144"/>
                <a:gd name="T9" fmla="*/ 102 h 143"/>
                <a:gd name="T10" fmla="*/ 110 w 144"/>
                <a:gd name="T11" fmla="*/ 99 h 143"/>
                <a:gd name="T12" fmla="*/ 132 w 144"/>
                <a:gd name="T13" fmla="*/ 62 h 143"/>
                <a:gd name="T14" fmla="*/ 63 w 144"/>
                <a:gd name="T15" fmla="*/ 12 h 143"/>
                <a:gd name="T16" fmla="*/ 16 w 144"/>
                <a:gd name="T17" fmla="*/ 26 h 143"/>
                <a:gd name="T18" fmla="*/ 0 w 144"/>
                <a:gd name="T19" fmla="*/ 22 h 143"/>
                <a:gd name="T20" fmla="*/ 63 w 144"/>
                <a:gd name="T21" fmla="*/ 0 h 143"/>
                <a:gd name="T22" fmla="*/ 144 w 144"/>
                <a:gd name="T23" fmla="*/ 62 h 143"/>
                <a:gd name="T24" fmla="*/ 121 w 144"/>
                <a:gd name="T25" fmla="*/ 106 h 143"/>
                <a:gd name="T26" fmla="*/ 137 w 144"/>
                <a:gd name="T27" fmla="*/ 143 h 143"/>
                <a:gd name="T28" fmla="*/ 94 w 144"/>
                <a:gd name="T29" fmla="*/ 120 h 143"/>
                <a:gd name="T30" fmla="*/ 63 w 144"/>
                <a:gd name="T31" fmla="*/ 125 h 143"/>
                <a:gd name="T32" fmla="*/ 16 w 144"/>
                <a:gd name="T33" fmla="*/ 114 h 143"/>
                <a:gd name="T34" fmla="*/ 30 w 144"/>
                <a:gd name="T35" fmla="*/ 107 h 143"/>
                <a:gd name="T36" fmla="*/ 63 w 144"/>
                <a:gd name="T37" fmla="*/ 113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4" h="143">
                  <a:moveTo>
                    <a:pt x="63" y="113"/>
                  </a:moveTo>
                  <a:cubicBezTo>
                    <a:pt x="74" y="113"/>
                    <a:pt x="84" y="111"/>
                    <a:pt x="93" y="108"/>
                  </a:cubicBezTo>
                  <a:cubicBezTo>
                    <a:pt x="96" y="107"/>
                    <a:pt x="96" y="107"/>
                    <a:pt x="96" y="107"/>
                  </a:cubicBezTo>
                  <a:cubicBezTo>
                    <a:pt x="114" y="119"/>
                    <a:pt x="114" y="119"/>
                    <a:pt x="114" y="119"/>
                  </a:cubicBezTo>
                  <a:cubicBezTo>
                    <a:pt x="105" y="102"/>
                    <a:pt x="105" y="102"/>
                    <a:pt x="105" y="102"/>
                  </a:cubicBezTo>
                  <a:cubicBezTo>
                    <a:pt x="110" y="99"/>
                    <a:pt x="110" y="99"/>
                    <a:pt x="110" y="99"/>
                  </a:cubicBezTo>
                  <a:cubicBezTo>
                    <a:pt x="124" y="90"/>
                    <a:pt x="132" y="76"/>
                    <a:pt x="132" y="62"/>
                  </a:cubicBezTo>
                  <a:cubicBezTo>
                    <a:pt x="132" y="35"/>
                    <a:pt x="101" y="12"/>
                    <a:pt x="63" y="12"/>
                  </a:cubicBezTo>
                  <a:cubicBezTo>
                    <a:pt x="45" y="12"/>
                    <a:pt x="28" y="17"/>
                    <a:pt x="16" y="26"/>
                  </a:cubicBezTo>
                  <a:cubicBezTo>
                    <a:pt x="11" y="24"/>
                    <a:pt x="6" y="23"/>
                    <a:pt x="0" y="22"/>
                  </a:cubicBezTo>
                  <a:cubicBezTo>
                    <a:pt x="15" y="9"/>
                    <a:pt x="38" y="0"/>
                    <a:pt x="63" y="0"/>
                  </a:cubicBezTo>
                  <a:cubicBezTo>
                    <a:pt x="108" y="0"/>
                    <a:pt x="144" y="28"/>
                    <a:pt x="144" y="62"/>
                  </a:cubicBezTo>
                  <a:cubicBezTo>
                    <a:pt x="144" y="79"/>
                    <a:pt x="136" y="95"/>
                    <a:pt x="121" y="106"/>
                  </a:cubicBezTo>
                  <a:cubicBezTo>
                    <a:pt x="137" y="143"/>
                    <a:pt x="137" y="143"/>
                    <a:pt x="137" y="143"/>
                  </a:cubicBezTo>
                  <a:cubicBezTo>
                    <a:pt x="94" y="120"/>
                    <a:pt x="94" y="120"/>
                    <a:pt x="94" y="120"/>
                  </a:cubicBezTo>
                  <a:cubicBezTo>
                    <a:pt x="84" y="123"/>
                    <a:pt x="74" y="125"/>
                    <a:pt x="63" y="125"/>
                  </a:cubicBezTo>
                  <a:cubicBezTo>
                    <a:pt x="45" y="125"/>
                    <a:pt x="29" y="121"/>
                    <a:pt x="16" y="114"/>
                  </a:cubicBezTo>
                  <a:cubicBezTo>
                    <a:pt x="21" y="112"/>
                    <a:pt x="26" y="109"/>
                    <a:pt x="30" y="107"/>
                  </a:cubicBezTo>
                  <a:cubicBezTo>
                    <a:pt x="40" y="111"/>
                    <a:pt x="51" y="113"/>
                    <a:pt x="63" y="113"/>
                  </a:cubicBezTo>
                  <a:close/>
                </a:path>
              </a:pathLst>
            </a:custGeom>
            <a:grpFill/>
            <a:ln>
              <a:noFill/>
            </a:ln>
          </p:spPr>
          <p:txBody>
            <a:bodyPr vert="horz" wrap="square" lIns="91440" tIns="45720" rIns="91440" bIns="45720" numCol="1" anchor="t" anchorCtr="0" compatLnSpc="1">
              <a:prstTxWarp prst="textNoShape">
                <a:avLst/>
              </a:prstTxWarp>
            </a:bodyPr>
            <a:lstStyle/>
            <a:p>
              <a:endParaRPr lang="id-ID"/>
            </a:p>
          </p:txBody>
        </p:sp>
      </p:grpSp>
      <p:pic>
        <p:nvPicPr>
          <p:cNvPr id="58" name="Immagine 57" descr="Immagine che contiene testo, dispositivo, calibro&#10;&#10;Descrizione generata automaticamente">
            <a:extLst>
              <a:ext uri="{FF2B5EF4-FFF2-40B4-BE49-F238E27FC236}">
                <a16:creationId xmlns:a16="http://schemas.microsoft.com/office/drawing/2014/main" id="{1A5FB759-9425-C83C-FEA2-BE6C8D78F8A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32639" y="3592833"/>
            <a:ext cx="476250" cy="533400"/>
          </a:xfrm>
          <a:prstGeom prst="rect">
            <a:avLst/>
          </a:prstGeom>
        </p:spPr>
      </p:pic>
      <p:pic>
        <p:nvPicPr>
          <p:cNvPr id="60" name="Immagine 59">
            <a:extLst>
              <a:ext uri="{FF2B5EF4-FFF2-40B4-BE49-F238E27FC236}">
                <a16:creationId xmlns:a16="http://schemas.microsoft.com/office/drawing/2014/main" id="{851944D2-E241-B043-D14F-012EF03ABD4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44352" y="4217268"/>
            <a:ext cx="438055" cy="438055"/>
          </a:xfrm>
          <a:prstGeom prst="rect">
            <a:avLst/>
          </a:prstGeom>
        </p:spPr>
      </p:pic>
    </p:spTree>
    <p:extLst>
      <p:ext uri="{BB962C8B-B14F-4D97-AF65-F5344CB8AC3E}">
        <p14:creationId xmlns:p14="http://schemas.microsoft.com/office/powerpoint/2010/main" val="2793095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r>
              <a:rPr lang="en-US" sz="4000" b="1" dirty="0" err="1"/>
              <a:t>Emocionalna</a:t>
            </a:r>
            <a:r>
              <a:rPr lang="en-US" sz="4000" b="1" dirty="0"/>
              <a:t> </a:t>
            </a:r>
            <a:r>
              <a:rPr lang="en-US" sz="4000" b="1" dirty="0" err="1"/>
              <a:t>inteligencija</a:t>
            </a:r>
            <a:r>
              <a:rPr lang="en-US" sz="4000" b="1" dirty="0"/>
              <a:t> u </a:t>
            </a:r>
            <a:r>
              <a:rPr lang="en-US" sz="4000" b="1" dirty="0" err="1"/>
              <a:t>poduzetništvu</a:t>
            </a:r>
            <a:br>
              <a:rPr lang="en-US" sz="4000" b="1" dirty="0"/>
            </a:br>
            <a:r>
              <a:rPr lang="en-US" sz="2800" dirty="0" err="1"/>
              <a:t>Preporuke</a:t>
            </a:r>
            <a:r>
              <a:rPr lang="en-US" sz="2800" dirty="0"/>
              <a:t> za </a:t>
            </a:r>
            <a:r>
              <a:rPr lang="en-US" sz="2800" dirty="0" err="1"/>
              <a:t>poduzetnike</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err="1">
                <a:solidFill>
                  <a:schemeClr val="bg1"/>
                </a:solidFill>
                <a:latin typeface="system-ui"/>
              </a:rPr>
              <a:t>Podrška</a:t>
            </a:r>
            <a:r>
              <a:rPr lang="en-US" sz="1200" dirty="0">
                <a:solidFill>
                  <a:schemeClr val="bg1"/>
                </a:solidFill>
                <a:latin typeface="system-ui"/>
              </a:rPr>
              <a:t> </a:t>
            </a:r>
            <a:r>
              <a:rPr lang="en-US" sz="1200" dirty="0" err="1">
                <a:solidFill>
                  <a:schemeClr val="bg1"/>
                </a:solidFill>
                <a:latin typeface="system-ui"/>
              </a:rPr>
              <a:t>Europske</a:t>
            </a:r>
            <a:r>
              <a:rPr lang="en-US" sz="1200" dirty="0">
                <a:solidFill>
                  <a:schemeClr val="bg1"/>
                </a:solidFill>
                <a:latin typeface="system-ui"/>
              </a:rPr>
              <a:t> </a:t>
            </a:r>
            <a:r>
              <a:rPr lang="en-US" sz="1200" dirty="0" err="1">
                <a:solidFill>
                  <a:schemeClr val="bg1"/>
                </a:solidFill>
                <a:latin typeface="system-ui"/>
              </a:rPr>
              <a:t>komisije</a:t>
            </a:r>
            <a:r>
              <a:rPr lang="en-US" sz="1200" dirty="0">
                <a:solidFill>
                  <a:schemeClr val="bg1"/>
                </a:solidFill>
                <a:latin typeface="system-ui"/>
              </a:rPr>
              <a:t> za </a:t>
            </a:r>
            <a:r>
              <a:rPr lang="en-US" sz="1200" dirty="0" err="1">
                <a:solidFill>
                  <a:schemeClr val="bg1"/>
                </a:solidFill>
                <a:latin typeface="system-ui"/>
              </a:rPr>
              <a:t>izradu</a:t>
            </a:r>
            <a:r>
              <a:rPr lang="en-US" sz="1200" dirty="0">
                <a:solidFill>
                  <a:schemeClr val="bg1"/>
                </a:solidFill>
                <a:latin typeface="system-ui"/>
              </a:rPr>
              <a:t> </a:t>
            </a:r>
            <a:r>
              <a:rPr lang="en-US" sz="1200" dirty="0" err="1">
                <a:solidFill>
                  <a:schemeClr val="bg1"/>
                </a:solidFill>
                <a:latin typeface="system-ui"/>
              </a:rPr>
              <a:t>ove</a:t>
            </a:r>
            <a:r>
              <a:rPr lang="en-US" sz="1200" dirty="0">
                <a:solidFill>
                  <a:schemeClr val="bg1"/>
                </a:solidFill>
                <a:latin typeface="system-ui"/>
              </a:rPr>
              <a:t> </a:t>
            </a:r>
            <a:r>
              <a:rPr lang="en-US" sz="1200" dirty="0" err="1">
                <a:solidFill>
                  <a:schemeClr val="bg1"/>
                </a:solidFill>
                <a:latin typeface="system-ui"/>
              </a:rPr>
              <a:t>objave</a:t>
            </a:r>
            <a:r>
              <a:rPr lang="en-US" sz="1200" dirty="0">
                <a:solidFill>
                  <a:schemeClr val="bg1"/>
                </a:solidFill>
                <a:latin typeface="system-ui"/>
              </a:rPr>
              <a:t> ne </a:t>
            </a:r>
            <a:r>
              <a:rPr lang="en-US" sz="1200" dirty="0" err="1">
                <a:solidFill>
                  <a:schemeClr val="bg1"/>
                </a:solidFill>
                <a:latin typeface="system-ui"/>
              </a:rPr>
              <a:t>predstavlja</a:t>
            </a:r>
            <a:r>
              <a:rPr lang="en-US" sz="1200" dirty="0">
                <a:solidFill>
                  <a:schemeClr val="bg1"/>
                </a:solidFill>
                <a:latin typeface="system-ui"/>
              </a:rPr>
              <a:t> </a:t>
            </a:r>
            <a:r>
              <a:rPr lang="en-US" sz="1200" dirty="0" err="1">
                <a:solidFill>
                  <a:schemeClr val="bg1"/>
                </a:solidFill>
                <a:latin typeface="system-ui"/>
              </a:rPr>
              <a:t>odobrenje</a:t>
            </a:r>
            <a:r>
              <a:rPr lang="en-US" sz="1200" dirty="0">
                <a:solidFill>
                  <a:schemeClr val="bg1"/>
                </a:solidFill>
                <a:latin typeface="system-ui"/>
              </a:rPr>
              <a:t> </a:t>
            </a:r>
            <a:r>
              <a:rPr lang="en-US" sz="1200" dirty="0" err="1">
                <a:solidFill>
                  <a:schemeClr val="bg1"/>
                </a:solidFill>
                <a:latin typeface="system-ui"/>
              </a:rPr>
              <a:t>njenog</a:t>
            </a:r>
            <a:r>
              <a:rPr lang="en-US" sz="1200" dirty="0">
                <a:solidFill>
                  <a:schemeClr val="bg1"/>
                </a:solidFill>
                <a:latin typeface="system-ui"/>
              </a:rPr>
              <a:t> </a:t>
            </a:r>
            <a:r>
              <a:rPr lang="en-US" sz="1200" dirty="0" err="1">
                <a:solidFill>
                  <a:schemeClr val="bg1"/>
                </a:solidFill>
                <a:latin typeface="system-ui"/>
              </a:rPr>
              <a:t>sadržaja</a:t>
            </a:r>
            <a:r>
              <a:rPr lang="en-US" sz="1200" dirty="0">
                <a:solidFill>
                  <a:schemeClr val="bg1"/>
                </a:solidFill>
                <a:latin typeface="system-ui"/>
              </a:rPr>
              <a:t> koji </a:t>
            </a:r>
            <a:r>
              <a:rPr lang="en-US" sz="1200" dirty="0" err="1">
                <a:solidFill>
                  <a:schemeClr val="bg1"/>
                </a:solidFill>
                <a:latin typeface="system-ui"/>
              </a:rPr>
              <a:t>odražava</a:t>
            </a:r>
            <a:r>
              <a:rPr lang="en-US" sz="1200" dirty="0">
                <a:solidFill>
                  <a:schemeClr val="bg1"/>
                </a:solidFill>
                <a:latin typeface="system-ui"/>
              </a:rPr>
              <a:t> </a:t>
            </a:r>
            <a:r>
              <a:rPr lang="en-US" sz="1200" dirty="0" err="1">
                <a:solidFill>
                  <a:schemeClr val="bg1"/>
                </a:solidFill>
                <a:latin typeface="system-ui"/>
              </a:rPr>
              <a:t>stavove</a:t>
            </a:r>
            <a:r>
              <a:rPr lang="en-US" sz="1200" dirty="0">
                <a:solidFill>
                  <a:schemeClr val="bg1"/>
                </a:solidFill>
                <a:latin typeface="system-ui"/>
              </a:rPr>
              <a:t> </a:t>
            </a:r>
            <a:r>
              <a:rPr lang="en-US" sz="1200" dirty="0" err="1">
                <a:solidFill>
                  <a:schemeClr val="bg1"/>
                </a:solidFill>
                <a:latin typeface="system-ui"/>
              </a:rPr>
              <a:t>samih</a:t>
            </a:r>
            <a:r>
              <a:rPr lang="en-US" sz="1200" dirty="0">
                <a:solidFill>
                  <a:schemeClr val="bg1"/>
                </a:solidFill>
                <a:latin typeface="system-ui"/>
              </a:rPr>
              <a:t> </a:t>
            </a:r>
            <a:r>
              <a:rPr lang="en-US" sz="1200" dirty="0" err="1">
                <a:solidFill>
                  <a:schemeClr val="bg1"/>
                </a:solidFill>
                <a:latin typeface="system-ui"/>
              </a:rPr>
              <a:t>autora</a:t>
            </a:r>
            <a:r>
              <a:rPr lang="en-US" sz="1200" dirty="0">
                <a:solidFill>
                  <a:schemeClr val="bg1"/>
                </a:solidFill>
                <a:latin typeface="system-ui"/>
              </a:rPr>
              <a:t> </a:t>
            </a:r>
            <a:r>
              <a:rPr lang="en-US" sz="1200" dirty="0" err="1">
                <a:solidFill>
                  <a:schemeClr val="bg1"/>
                </a:solidFill>
                <a:latin typeface="system-ui"/>
              </a:rPr>
              <a:t>te</a:t>
            </a:r>
            <a:r>
              <a:rPr lang="en-US" sz="1200" dirty="0">
                <a:solidFill>
                  <a:schemeClr val="bg1"/>
                </a:solidFill>
                <a:latin typeface="system-ui"/>
              </a:rPr>
              <a:t> se </a:t>
            </a:r>
            <a:r>
              <a:rPr lang="en-US" sz="1200" dirty="0" err="1">
                <a:solidFill>
                  <a:schemeClr val="bg1"/>
                </a:solidFill>
                <a:latin typeface="system-ui"/>
              </a:rPr>
              <a:t>Komisija</a:t>
            </a:r>
            <a:r>
              <a:rPr lang="en-US" sz="1200" dirty="0">
                <a:solidFill>
                  <a:schemeClr val="bg1"/>
                </a:solidFill>
                <a:latin typeface="system-ui"/>
              </a:rPr>
              <a:t> ne </a:t>
            </a:r>
            <a:r>
              <a:rPr lang="en-US" sz="1200" dirty="0" err="1">
                <a:solidFill>
                  <a:schemeClr val="bg1"/>
                </a:solidFill>
                <a:latin typeface="system-ui"/>
              </a:rPr>
              <a:t>može</a:t>
            </a:r>
            <a:r>
              <a:rPr lang="en-US" sz="1200" dirty="0">
                <a:solidFill>
                  <a:schemeClr val="bg1"/>
                </a:solidFill>
                <a:latin typeface="system-ui"/>
              </a:rPr>
              <a:t> </a:t>
            </a:r>
            <a:r>
              <a:rPr lang="en-US" sz="1200" dirty="0" err="1">
                <a:solidFill>
                  <a:schemeClr val="bg1"/>
                </a:solidFill>
                <a:latin typeface="system-ui"/>
              </a:rPr>
              <a:t>smatrati</a:t>
            </a:r>
            <a:r>
              <a:rPr lang="en-US" sz="1200" dirty="0">
                <a:solidFill>
                  <a:schemeClr val="bg1"/>
                </a:solidFill>
                <a:latin typeface="system-ui"/>
              </a:rPr>
              <a:t> </a:t>
            </a:r>
            <a:r>
              <a:rPr lang="en-US" sz="1200" dirty="0" err="1">
                <a:solidFill>
                  <a:schemeClr val="bg1"/>
                </a:solidFill>
                <a:latin typeface="system-ui"/>
              </a:rPr>
              <a:t>odgovornom</a:t>
            </a:r>
            <a:r>
              <a:rPr lang="en-US" sz="1200" dirty="0">
                <a:solidFill>
                  <a:schemeClr val="bg1"/>
                </a:solidFill>
                <a:latin typeface="system-ui"/>
              </a:rPr>
              <a:t> za </a:t>
            </a:r>
            <a:r>
              <a:rPr lang="en-US" sz="1200" dirty="0" err="1">
                <a:solidFill>
                  <a:schemeClr val="bg1"/>
                </a:solidFill>
                <a:latin typeface="system-ui"/>
              </a:rPr>
              <a:t>bilo</a:t>
            </a:r>
            <a:r>
              <a:rPr lang="en-US" sz="1200" dirty="0">
                <a:solidFill>
                  <a:schemeClr val="bg1"/>
                </a:solidFill>
                <a:latin typeface="system-ui"/>
              </a:rPr>
              <a:t> </a:t>
            </a:r>
            <a:r>
              <a:rPr lang="en-US" sz="1200" dirty="0" err="1">
                <a:solidFill>
                  <a:schemeClr val="bg1"/>
                </a:solidFill>
                <a:latin typeface="system-ui"/>
              </a:rPr>
              <a:t>kakvu</a:t>
            </a:r>
            <a:r>
              <a:rPr lang="en-US" sz="1200" dirty="0">
                <a:solidFill>
                  <a:schemeClr val="bg1"/>
                </a:solidFill>
                <a:latin typeface="system-ui"/>
              </a:rPr>
              <a:t> </a:t>
            </a:r>
            <a:r>
              <a:rPr lang="en-US" sz="1200" dirty="0" err="1">
                <a:solidFill>
                  <a:schemeClr val="bg1"/>
                </a:solidFill>
                <a:latin typeface="system-ui"/>
              </a:rPr>
              <a:t>daljnju</a:t>
            </a:r>
            <a:r>
              <a:rPr lang="en-US" sz="1200" dirty="0">
                <a:solidFill>
                  <a:schemeClr val="bg1"/>
                </a:solidFill>
                <a:latin typeface="system-ui"/>
              </a:rPr>
              <a:t> </a:t>
            </a:r>
            <a:r>
              <a:rPr lang="en-US" sz="1200" dirty="0" err="1">
                <a:solidFill>
                  <a:schemeClr val="bg1"/>
                </a:solidFill>
                <a:latin typeface="system-ui"/>
              </a:rPr>
              <a:t>uporabu</a:t>
            </a:r>
            <a:r>
              <a:rPr lang="en-US" sz="1200" dirty="0">
                <a:solidFill>
                  <a:schemeClr val="bg1"/>
                </a:solidFill>
                <a:latin typeface="system-ui"/>
              </a:rPr>
              <a:t> </a:t>
            </a:r>
            <a:r>
              <a:rPr lang="en-US" sz="1200" dirty="0" err="1">
                <a:solidFill>
                  <a:schemeClr val="bg1"/>
                </a:solidFill>
                <a:latin typeface="system-ui"/>
              </a:rPr>
              <a:t>informacija</a:t>
            </a:r>
            <a:r>
              <a:rPr lang="en-US" sz="1200" dirty="0">
                <a:solidFill>
                  <a:schemeClr val="bg1"/>
                </a:solidFill>
                <a:latin typeface="system-ui"/>
              </a:rPr>
              <a:t> </a:t>
            </a:r>
            <a:r>
              <a:rPr lang="en-US" sz="1200" dirty="0" err="1">
                <a:solidFill>
                  <a:schemeClr val="bg1"/>
                </a:solidFill>
                <a:latin typeface="system-ui"/>
              </a:rPr>
              <a:t>sadržanih</a:t>
            </a:r>
            <a:r>
              <a:rPr lang="en-US" sz="1200" dirty="0">
                <a:solidFill>
                  <a:schemeClr val="bg1"/>
                </a:solidFill>
                <a:latin typeface="system-ui"/>
              </a:rPr>
              <a:t> u </a:t>
            </a:r>
            <a:r>
              <a:rPr lang="en-US" sz="1200" dirty="0" err="1">
                <a:solidFill>
                  <a:schemeClr val="bg1"/>
                </a:solidFill>
                <a:latin typeface="system-ui"/>
              </a:rPr>
              <a:t>ovoj</a:t>
            </a:r>
            <a:r>
              <a:rPr lang="en-US" sz="1200" dirty="0">
                <a:solidFill>
                  <a:schemeClr val="bg1"/>
                </a:solidFill>
                <a:latin typeface="system-ui"/>
              </a:rPr>
              <a:t> </a:t>
            </a:r>
            <a:r>
              <a:rPr lang="en-US" sz="1200" dirty="0" err="1">
                <a:solidFill>
                  <a:schemeClr val="bg1"/>
                </a:solidFill>
                <a:latin typeface="system-ui"/>
              </a:rPr>
              <a:t>objavi</a:t>
            </a:r>
            <a:r>
              <a:rPr lang="en-US" sz="1200" dirty="0">
                <a:solidFill>
                  <a:schemeClr val="bg1"/>
                </a:solidFill>
                <a:latin typeface="system-ui"/>
              </a:rPr>
              <a:t>.</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p:txBody>
          <a:bodyPr>
            <a:normAutofit/>
          </a:bodyPr>
          <a:lstStyle/>
          <a:p>
            <a:pPr marL="342900" lvl="0" indent="-342900" algn="just">
              <a:buFont typeface="+mj-lt"/>
              <a:buAutoNum type="arabicPeriod"/>
              <a:tabLst>
                <a:tab pos="457200" algn="l"/>
              </a:tabLst>
            </a:pPr>
            <a:r>
              <a:rPr lang="en-US" sz="1800" u="sng" dirty="0" err="1">
                <a:effectLst/>
                <a:latin typeface="Montserrat" panose="00000500000000000000" pitchFamily="2" charset="0"/>
                <a:ea typeface="Times New Roman" panose="02020603050405020304" pitchFamily="18" charset="0"/>
                <a:cs typeface="Times New Roman" panose="02020603050405020304" pitchFamily="18" charset="0"/>
              </a:rPr>
              <a:t>Razvijanje</a:t>
            </a:r>
            <a:r>
              <a:rPr lang="en-US" sz="1800" u="sng"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u="sng" dirty="0" err="1">
                <a:effectLst/>
                <a:latin typeface="Montserrat" panose="00000500000000000000" pitchFamily="2" charset="0"/>
                <a:ea typeface="Times New Roman" panose="02020603050405020304" pitchFamily="18" charset="0"/>
                <a:cs typeface="Times New Roman" panose="02020603050405020304" pitchFamily="18" charset="0"/>
              </a:rPr>
              <a:t>samosvijesti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Vlasnici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MMSP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trebaju</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odvojiti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vrijeme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za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razumijevanje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vlastitih</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emocija</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okidača</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i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ponašanja</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To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će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im</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pomoći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da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donose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bolje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odluke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i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učinkovitije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komuniciraju</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a:t>
            </a:r>
          </a:p>
          <a:p>
            <a:pPr marL="342900" lvl="0" indent="-342900" algn="just">
              <a:buFont typeface="+mj-lt"/>
              <a:buAutoNum type="arabicPeriod"/>
              <a:tabLst>
                <a:tab pos="457200" algn="l"/>
              </a:tabLst>
            </a:pPr>
            <a:r>
              <a:rPr lang="en-US" sz="1800" u="sng" dirty="0" err="1">
                <a:effectLst/>
                <a:latin typeface="Montserrat" panose="00000500000000000000" pitchFamily="2" charset="0"/>
                <a:ea typeface="Times New Roman" panose="02020603050405020304" pitchFamily="18" charset="0"/>
                <a:cs typeface="Times New Roman" panose="02020603050405020304" pitchFamily="18" charset="0"/>
              </a:rPr>
              <a:t>Vježbanje</a:t>
            </a:r>
            <a:r>
              <a:rPr lang="en-US" sz="1800" u="sng"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u="sng" dirty="0" err="1">
                <a:effectLst/>
                <a:latin typeface="Montserrat" panose="00000500000000000000" pitchFamily="2" charset="0"/>
                <a:ea typeface="Times New Roman" panose="02020603050405020304" pitchFamily="18" charset="0"/>
                <a:cs typeface="Times New Roman" panose="02020603050405020304" pitchFamily="18" charset="0"/>
              </a:rPr>
              <a:t>aktivnog</a:t>
            </a:r>
            <a:r>
              <a:rPr lang="en-US" sz="1800" u="sng"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u="sng" dirty="0" err="1">
                <a:effectLst/>
                <a:latin typeface="Montserrat" panose="00000500000000000000" pitchFamily="2" charset="0"/>
                <a:ea typeface="Times New Roman" panose="02020603050405020304" pitchFamily="18" charset="0"/>
                <a:cs typeface="Times New Roman" panose="02020603050405020304" pitchFamily="18" charset="0"/>
              </a:rPr>
              <a:t>slušanja</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Vlasnici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MMSP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trebaju</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prakticirati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aktivno</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slušanje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svojih</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zaposlenika</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i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klijenata</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To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će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im</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pomoći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da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bolje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razumiju</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tuđe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perspektive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i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izgrade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povjerenje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a:t>
            </a:r>
          </a:p>
          <a:p>
            <a:pPr marL="342900" lvl="0" indent="-342900" algn="just">
              <a:buFont typeface="+mj-lt"/>
              <a:buAutoNum type="arabicPeriod"/>
              <a:tabLst>
                <a:tab pos="457200" algn="l"/>
              </a:tabLst>
            </a:pPr>
            <a:r>
              <a:rPr lang="en-US" sz="1800" u="sng" dirty="0" err="1">
                <a:effectLst/>
                <a:latin typeface="Montserrat" panose="00000500000000000000" pitchFamily="2" charset="0"/>
                <a:ea typeface="Times New Roman" panose="02020603050405020304" pitchFamily="18" charset="0"/>
                <a:cs typeface="Times New Roman" panose="02020603050405020304" pitchFamily="18" charset="0"/>
              </a:rPr>
              <a:t>Poticanje</a:t>
            </a:r>
            <a:r>
              <a:rPr lang="en-US" sz="1800" u="sng"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i="1" u="sng" dirty="0">
                <a:effectLst/>
                <a:latin typeface="Montserrat" panose="00000500000000000000" pitchFamily="2" charset="0"/>
                <a:ea typeface="Times New Roman" panose="02020603050405020304" pitchFamily="18" charset="0"/>
                <a:cs typeface="Times New Roman" panose="02020603050405020304" pitchFamily="18" charset="0"/>
              </a:rPr>
              <a:t>team building-a</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Redovite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i="1" dirty="0">
                <a:effectLst/>
                <a:latin typeface="Montserrat" panose="00000500000000000000" pitchFamily="2" charset="0"/>
                <a:ea typeface="Times New Roman" panose="02020603050405020304" pitchFamily="18" charset="0"/>
                <a:cs typeface="Times New Roman" panose="02020603050405020304" pitchFamily="18" charset="0"/>
              </a:rPr>
              <a:t>team building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aktivnosti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mogu</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pomoći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vlasnicima</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MMSP da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poboljšaju</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svoje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društvene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vještine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i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izgrade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pozitivnu</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radnu</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kulturu</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a:t>
            </a:r>
          </a:p>
          <a:p>
            <a:pPr marL="342900" lvl="0" indent="-342900" algn="just">
              <a:buFont typeface="+mj-lt"/>
              <a:buAutoNum type="arabicPeriod"/>
              <a:tabLst>
                <a:tab pos="457200" algn="l"/>
              </a:tabLst>
            </a:pPr>
            <a:r>
              <a:rPr lang="en-US" sz="1800" u="sng" dirty="0" err="1">
                <a:effectLst/>
                <a:latin typeface="Montserrat" panose="00000500000000000000" pitchFamily="2" charset="0"/>
                <a:ea typeface="Times New Roman" panose="02020603050405020304" pitchFamily="18" charset="0"/>
                <a:cs typeface="Times New Roman" panose="02020603050405020304" pitchFamily="18" charset="0"/>
              </a:rPr>
              <a:t>Promoviranje</a:t>
            </a:r>
            <a:r>
              <a:rPr lang="en-US" sz="1800" u="sng"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u="sng" dirty="0" err="1">
                <a:effectLst/>
                <a:latin typeface="Montserrat" panose="00000500000000000000" pitchFamily="2" charset="0"/>
                <a:ea typeface="Times New Roman" panose="02020603050405020304" pitchFamily="18" charset="0"/>
                <a:cs typeface="Times New Roman" panose="02020603050405020304" pitchFamily="18" charset="0"/>
              </a:rPr>
              <a:t>pozitivne</a:t>
            </a:r>
            <a:r>
              <a:rPr lang="en-US" sz="1800" u="sng"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u="sng" dirty="0" err="1">
                <a:effectLst/>
                <a:latin typeface="Montserrat" panose="00000500000000000000" pitchFamily="2" charset="0"/>
                <a:ea typeface="Times New Roman" panose="02020603050405020304" pitchFamily="18" charset="0"/>
                <a:cs typeface="Times New Roman" panose="02020603050405020304" pitchFamily="18" charset="0"/>
              </a:rPr>
              <a:t>radne</a:t>
            </a:r>
            <a:r>
              <a:rPr lang="en-US" sz="1800" u="sng"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u="sng" dirty="0" err="1">
                <a:effectLst/>
                <a:latin typeface="Montserrat" panose="00000500000000000000" pitchFamily="2" charset="0"/>
                <a:ea typeface="Times New Roman" panose="02020603050405020304" pitchFamily="18" charset="0"/>
                <a:cs typeface="Times New Roman" panose="02020603050405020304" pitchFamily="18" charset="0"/>
              </a:rPr>
              <a:t>kulture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Pozitivna</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radna</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kultura</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ključna</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je za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emocionalno</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blagostanje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Vlasnici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MMSP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trebaju</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promovirati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kulturu</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ljubaznosti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podrške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i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otvorene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komunikacije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a:t>
            </a: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1149598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r>
              <a:rPr lang="en-US" sz="4000" b="1" dirty="0" err="1"/>
              <a:t>Emocionalna</a:t>
            </a:r>
            <a:r>
              <a:rPr lang="en-US" sz="4000" b="1" dirty="0"/>
              <a:t> </a:t>
            </a:r>
            <a:r>
              <a:rPr lang="en-US" sz="4000" b="1" dirty="0" err="1"/>
              <a:t>inteligencija</a:t>
            </a:r>
            <a:r>
              <a:rPr lang="en-US" sz="4000" b="1" dirty="0"/>
              <a:t> za </a:t>
            </a:r>
            <a:r>
              <a:rPr lang="en-US" sz="4000" b="1" dirty="0" err="1"/>
              <a:t>poduzetnike</a:t>
            </a:r>
            <a:br>
              <a:rPr lang="en-US" sz="4000" b="1" dirty="0"/>
            </a:br>
            <a:r>
              <a:rPr lang="en-US" sz="2800" dirty="0" err="1"/>
              <a:t>Preporuke</a:t>
            </a:r>
            <a:r>
              <a:rPr lang="en-US" sz="2800" dirty="0"/>
              <a:t> za </a:t>
            </a:r>
            <a:r>
              <a:rPr lang="en-US" sz="2800" dirty="0" err="1"/>
              <a:t>poduzetnike</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err="1">
                <a:solidFill>
                  <a:schemeClr val="bg1"/>
                </a:solidFill>
                <a:latin typeface="system-ui"/>
              </a:rPr>
              <a:t>Podrška</a:t>
            </a:r>
            <a:r>
              <a:rPr lang="en-US" sz="1200" dirty="0">
                <a:solidFill>
                  <a:schemeClr val="bg1"/>
                </a:solidFill>
                <a:latin typeface="system-ui"/>
              </a:rPr>
              <a:t> </a:t>
            </a:r>
            <a:r>
              <a:rPr lang="en-US" sz="1200" dirty="0" err="1">
                <a:solidFill>
                  <a:schemeClr val="bg1"/>
                </a:solidFill>
                <a:latin typeface="system-ui"/>
              </a:rPr>
              <a:t>Europske</a:t>
            </a:r>
            <a:r>
              <a:rPr lang="en-US" sz="1200" dirty="0">
                <a:solidFill>
                  <a:schemeClr val="bg1"/>
                </a:solidFill>
                <a:latin typeface="system-ui"/>
              </a:rPr>
              <a:t> </a:t>
            </a:r>
            <a:r>
              <a:rPr lang="en-US" sz="1200" dirty="0" err="1">
                <a:solidFill>
                  <a:schemeClr val="bg1"/>
                </a:solidFill>
                <a:latin typeface="system-ui"/>
              </a:rPr>
              <a:t>komisije</a:t>
            </a:r>
            <a:r>
              <a:rPr lang="en-US" sz="1200" dirty="0">
                <a:solidFill>
                  <a:schemeClr val="bg1"/>
                </a:solidFill>
                <a:latin typeface="system-ui"/>
              </a:rPr>
              <a:t> za </a:t>
            </a:r>
            <a:r>
              <a:rPr lang="en-US" sz="1200" dirty="0" err="1">
                <a:solidFill>
                  <a:schemeClr val="bg1"/>
                </a:solidFill>
                <a:latin typeface="system-ui"/>
              </a:rPr>
              <a:t>izradu</a:t>
            </a:r>
            <a:r>
              <a:rPr lang="en-US" sz="1200" dirty="0">
                <a:solidFill>
                  <a:schemeClr val="bg1"/>
                </a:solidFill>
                <a:latin typeface="system-ui"/>
              </a:rPr>
              <a:t> </a:t>
            </a:r>
            <a:r>
              <a:rPr lang="en-US" sz="1200" dirty="0" err="1">
                <a:solidFill>
                  <a:schemeClr val="bg1"/>
                </a:solidFill>
                <a:latin typeface="system-ui"/>
              </a:rPr>
              <a:t>ove</a:t>
            </a:r>
            <a:r>
              <a:rPr lang="en-US" sz="1200" dirty="0">
                <a:solidFill>
                  <a:schemeClr val="bg1"/>
                </a:solidFill>
                <a:latin typeface="system-ui"/>
              </a:rPr>
              <a:t> </a:t>
            </a:r>
            <a:r>
              <a:rPr lang="en-US" sz="1200" dirty="0" err="1">
                <a:solidFill>
                  <a:schemeClr val="bg1"/>
                </a:solidFill>
                <a:latin typeface="system-ui"/>
              </a:rPr>
              <a:t>objave</a:t>
            </a:r>
            <a:r>
              <a:rPr lang="en-US" sz="1200" dirty="0">
                <a:solidFill>
                  <a:schemeClr val="bg1"/>
                </a:solidFill>
                <a:latin typeface="system-ui"/>
              </a:rPr>
              <a:t> ne </a:t>
            </a:r>
            <a:r>
              <a:rPr lang="en-US" sz="1200" dirty="0" err="1">
                <a:solidFill>
                  <a:schemeClr val="bg1"/>
                </a:solidFill>
                <a:latin typeface="system-ui"/>
              </a:rPr>
              <a:t>predstavlja</a:t>
            </a:r>
            <a:r>
              <a:rPr lang="en-US" sz="1200" dirty="0">
                <a:solidFill>
                  <a:schemeClr val="bg1"/>
                </a:solidFill>
                <a:latin typeface="system-ui"/>
              </a:rPr>
              <a:t> </a:t>
            </a:r>
            <a:r>
              <a:rPr lang="en-US" sz="1200" dirty="0" err="1">
                <a:solidFill>
                  <a:schemeClr val="bg1"/>
                </a:solidFill>
                <a:latin typeface="system-ui"/>
              </a:rPr>
              <a:t>odobrenje</a:t>
            </a:r>
            <a:r>
              <a:rPr lang="en-US" sz="1200" dirty="0">
                <a:solidFill>
                  <a:schemeClr val="bg1"/>
                </a:solidFill>
                <a:latin typeface="system-ui"/>
              </a:rPr>
              <a:t> </a:t>
            </a:r>
            <a:r>
              <a:rPr lang="en-US" sz="1200" dirty="0" err="1">
                <a:solidFill>
                  <a:schemeClr val="bg1"/>
                </a:solidFill>
                <a:latin typeface="system-ui"/>
              </a:rPr>
              <a:t>njenog</a:t>
            </a:r>
            <a:r>
              <a:rPr lang="en-US" sz="1200" dirty="0">
                <a:solidFill>
                  <a:schemeClr val="bg1"/>
                </a:solidFill>
                <a:latin typeface="system-ui"/>
              </a:rPr>
              <a:t> </a:t>
            </a:r>
            <a:r>
              <a:rPr lang="en-US" sz="1200" dirty="0" err="1">
                <a:solidFill>
                  <a:schemeClr val="bg1"/>
                </a:solidFill>
                <a:latin typeface="system-ui"/>
              </a:rPr>
              <a:t>sadržaja</a:t>
            </a:r>
            <a:r>
              <a:rPr lang="en-US" sz="1200" dirty="0">
                <a:solidFill>
                  <a:schemeClr val="bg1"/>
                </a:solidFill>
                <a:latin typeface="system-ui"/>
              </a:rPr>
              <a:t> koji </a:t>
            </a:r>
            <a:r>
              <a:rPr lang="en-US" sz="1200" dirty="0" err="1">
                <a:solidFill>
                  <a:schemeClr val="bg1"/>
                </a:solidFill>
                <a:latin typeface="system-ui"/>
              </a:rPr>
              <a:t>odražava</a:t>
            </a:r>
            <a:r>
              <a:rPr lang="en-US" sz="1200" dirty="0">
                <a:solidFill>
                  <a:schemeClr val="bg1"/>
                </a:solidFill>
                <a:latin typeface="system-ui"/>
              </a:rPr>
              <a:t> </a:t>
            </a:r>
            <a:r>
              <a:rPr lang="en-US" sz="1200" dirty="0" err="1">
                <a:solidFill>
                  <a:schemeClr val="bg1"/>
                </a:solidFill>
                <a:latin typeface="system-ui"/>
              </a:rPr>
              <a:t>stavove</a:t>
            </a:r>
            <a:r>
              <a:rPr lang="en-US" sz="1200" dirty="0">
                <a:solidFill>
                  <a:schemeClr val="bg1"/>
                </a:solidFill>
                <a:latin typeface="system-ui"/>
              </a:rPr>
              <a:t> </a:t>
            </a:r>
            <a:r>
              <a:rPr lang="en-US" sz="1200" dirty="0" err="1">
                <a:solidFill>
                  <a:schemeClr val="bg1"/>
                </a:solidFill>
                <a:latin typeface="system-ui"/>
              </a:rPr>
              <a:t>samih</a:t>
            </a:r>
            <a:r>
              <a:rPr lang="en-US" sz="1200" dirty="0">
                <a:solidFill>
                  <a:schemeClr val="bg1"/>
                </a:solidFill>
                <a:latin typeface="system-ui"/>
              </a:rPr>
              <a:t> </a:t>
            </a:r>
            <a:r>
              <a:rPr lang="en-US" sz="1200" dirty="0" err="1">
                <a:solidFill>
                  <a:schemeClr val="bg1"/>
                </a:solidFill>
                <a:latin typeface="system-ui"/>
              </a:rPr>
              <a:t>autora</a:t>
            </a:r>
            <a:r>
              <a:rPr lang="en-US" sz="1200" dirty="0">
                <a:solidFill>
                  <a:schemeClr val="bg1"/>
                </a:solidFill>
                <a:latin typeface="system-ui"/>
              </a:rPr>
              <a:t> </a:t>
            </a:r>
            <a:r>
              <a:rPr lang="en-US" sz="1200" dirty="0" err="1">
                <a:solidFill>
                  <a:schemeClr val="bg1"/>
                </a:solidFill>
                <a:latin typeface="system-ui"/>
              </a:rPr>
              <a:t>te</a:t>
            </a:r>
            <a:r>
              <a:rPr lang="en-US" sz="1200" dirty="0">
                <a:solidFill>
                  <a:schemeClr val="bg1"/>
                </a:solidFill>
                <a:latin typeface="system-ui"/>
              </a:rPr>
              <a:t> se </a:t>
            </a:r>
            <a:r>
              <a:rPr lang="en-US" sz="1200" dirty="0" err="1">
                <a:solidFill>
                  <a:schemeClr val="bg1"/>
                </a:solidFill>
                <a:latin typeface="system-ui"/>
              </a:rPr>
              <a:t>Komisija</a:t>
            </a:r>
            <a:r>
              <a:rPr lang="en-US" sz="1200" dirty="0">
                <a:solidFill>
                  <a:schemeClr val="bg1"/>
                </a:solidFill>
                <a:latin typeface="system-ui"/>
              </a:rPr>
              <a:t> ne </a:t>
            </a:r>
            <a:r>
              <a:rPr lang="en-US" sz="1200" dirty="0" err="1">
                <a:solidFill>
                  <a:schemeClr val="bg1"/>
                </a:solidFill>
                <a:latin typeface="system-ui"/>
              </a:rPr>
              <a:t>može</a:t>
            </a:r>
            <a:r>
              <a:rPr lang="en-US" sz="1200" dirty="0">
                <a:solidFill>
                  <a:schemeClr val="bg1"/>
                </a:solidFill>
                <a:latin typeface="system-ui"/>
              </a:rPr>
              <a:t> </a:t>
            </a:r>
            <a:r>
              <a:rPr lang="en-US" sz="1200" dirty="0" err="1">
                <a:solidFill>
                  <a:schemeClr val="bg1"/>
                </a:solidFill>
                <a:latin typeface="system-ui"/>
              </a:rPr>
              <a:t>smatrati</a:t>
            </a:r>
            <a:r>
              <a:rPr lang="en-US" sz="1200" dirty="0">
                <a:solidFill>
                  <a:schemeClr val="bg1"/>
                </a:solidFill>
                <a:latin typeface="system-ui"/>
              </a:rPr>
              <a:t> </a:t>
            </a:r>
            <a:r>
              <a:rPr lang="en-US" sz="1200" dirty="0" err="1">
                <a:solidFill>
                  <a:schemeClr val="bg1"/>
                </a:solidFill>
                <a:latin typeface="system-ui"/>
              </a:rPr>
              <a:t>odgovornom</a:t>
            </a:r>
            <a:r>
              <a:rPr lang="en-US" sz="1200" dirty="0">
                <a:solidFill>
                  <a:schemeClr val="bg1"/>
                </a:solidFill>
                <a:latin typeface="system-ui"/>
              </a:rPr>
              <a:t> za </a:t>
            </a:r>
            <a:r>
              <a:rPr lang="en-US" sz="1200" dirty="0" err="1">
                <a:solidFill>
                  <a:schemeClr val="bg1"/>
                </a:solidFill>
                <a:latin typeface="system-ui"/>
              </a:rPr>
              <a:t>bilo</a:t>
            </a:r>
            <a:r>
              <a:rPr lang="en-US" sz="1200" dirty="0">
                <a:solidFill>
                  <a:schemeClr val="bg1"/>
                </a:solidFill>
                <a:latin typeface="system-ui"/>
              </a:rPr>
              <a:t> </a:t>
            </a:r>
            <a:r>
              <a:rPr lang="en-US" sz="1200" dirty="0" err="1">
                <a:solidFill>
                  <a:schemeClr val="bg1"/>
                </a:solidFill>
                <a:latin typeface="system-ui"/>
              </a:rPr>
              <a:t>kakvu</a:t>
            </a:r>
            <a:r>
              <a:rPr lang="en-US" sz="1200" dirty="0">
                <a:solidFill>
                  <a:schemeClr val="bg1"/>
                </a:solidFill>
                <a:latin typeface="system-ui"/>
              </a:rPr>
              <a:t> </a:t>
            </a:r>
            <a:r>
              <a:rPr lang="en-US" sz="1200" dirty="0" err="1">
                <a:solidFill>
                  <a:schemeClr val="bg1"/>
                </a:solidFill>
                <a:latin typeface="system-ui"/>
              </a:rPr>
              <a:t>daljnju</a:t>
            </a:r>
            <a:r>
              <a:rPr lang="en-US" sz="1200" dirty="0">
                <a:solidFill>
                  <a:schemeClr val="bg1"/>
                </a:solidFill>
                <a:latin typeface="system-ui"/>
              </a:rPr>
              <a:t> </a:t>
            </a:r>
            <a:r>
              <a:rPr lang="en-US" sz="1200" dirty="0" err="1">
                <a:solidFill>
                  <a:schemeClr val="bg1"/>
                </a:solidFill>
                <a:latin typeface="system-ui"/>
              </a:rPr>
              <a:t>uporabu</a:t>
            </a:r>
            <a:r>
              <a:rPr lang="en-US" sz="1200" dirty="0">
                <a:solidFill>
                  <a:schemeClr val="bg1"/>
                </a:solidFill>
                <a:latin typeface="system-ui"/>
              </a:rPr>
              <a:t> </a:t>
            </a:r>
            <a:r>
              <a:rPr lang="en-US" sz="1200" dirty="0" err="1">
                <a:solidFill>
                  <a:schemeClr val="bg1"/>
                </a:solidFill>
                <a:latin typeface="system-ui"/>
              </a:rPr>
              <a:t>informacija</a:t>
            </a:r>
            <a:r>
              <a:rPr lang="en-US" sz="1200" dirty="0">
                <a:solidFill>
                  <a:schemeClr val="bg1"/>
                </a:solidFill>
                <a:latin typeface="system-ui"/>
              </a:rPr>
              <a:t> </a:t>
            </a:r>
            <a:r>
              <a:rPr lang="en-US" sz="1200" dirty="0" err="1">
                <a:solidFill>
                  <a:schemeClr val="bg1"/>
                </a:solidFill>
                <a:latin typeface="system-ui"/>
              </a:rPr>
              <a:t>sadržanih</a:t>
            </a:r>
            <a:r>
              <a:rPr lang="en-US" sz="1200" dirty="0">
                <a:solidFill>
                  <a:schemeClr val="bg1"/>
                </a:solidFill>
                <a:latin typeface="system-ui"/>
              </a:rPr>
              <a:t> u </a:t>
            </a:r>
            <a:r>
              <a:rPr lang="en-US" sz="1200" dirty="0" err="1">
                <a:solidFill>
                  <a:schemeClr val="bg1"/>
                </a:solidFill>
                <a:latin typeface="system-ui"/>
              </a:rPr>
              <a:t>ovoj</a:t>
            </a:r>
            <a:r>
              <a:rPr lang="en-US" sz="1200" dirty="0">
                <a:solidFill>
                  <a:schemeClr val="bg1"/>
                </a:solidFill>
                <a:latin typeface="system-ui"/>
              </a:rPr>
              <a:t> </a:t>
            </a:r>
            <a:r>
              <a:rPr lang="en-US" sz="1200" dirty="0" err="1">
                <a:solidFill>
                  <a:schemeClr val="bg1"/>
                </a:solidFill>
                <a:latin typeface="system-ui"/>
              </a:rPr>
              <a:t>objavi</a:t>
            </a:r>
            <a:r>
              <a:rPr lang="en-US" sz="1200" dirty="0">
                <a:solidFill>
                  <a:schemeClr val="bg1"/>
                </a:solidFill>
                <a:latin typeface="system-ui"/>
              </a:rPr>
              <a:t>.</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p:txBody>
          <a:bodyPr>
            <a:normAutofit/>
          </a:bodyPr>
          <a:lstStyle/>
          <a:p>
            <a:pPr marL="342900" lvl="0" indent="-342900" algn="just">
              <a:buFont typeface="+mj-lt"/>
              <a:buAutoNum type="arabicPeriod" startAt="5"/>
              <a:tabLst>
                <a:tab pos="457200" algn="l"/>
              </a:tabLst>
            </a:pPr>
            <a:r>
              <a:rPr lang="en-US" sz="1800" u="sng" dirty="0" err="1">
                <a:effectLst/>
                <a:latin typeface="Montserrat" panose="00000500000000000000" pitchFamily="2" charset="0"/>
                <a:ea typeface="Times New Roman" panose="02020603050405020304" pitchFamily="18" charset="0"/>
                <a:cs typeface="Times New Roman" panose="02020603050405020304" pitchFamily="18" charset="0"/>
              </a:rPr>
              <a:t>Postavljanje</a:t>
            </a:r>
            <a:r>
              <a:rPr lang="en-US" sz="1800" u="sng"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u="sng" dirty="0" err="1">
                <a:effectLst/>
                <a:latin typeface="Montserrat" panose="00000500000000000000" pitchFamily="2" charset="0"/>
                <a:ea typeface="Times New Roman" panose="02020603050405020304" pitchFamily="18" charset="0"/>
                <a:cs typeface="Times New Roman" panose="02020603050405020304" pitchFamily="18" charset="0"/>
              </a:rPr>
              <a:t>jasnih</a:t>
            </a:r>
            <a:r>
              <a:rPr lang="en-US" sz="1800" u="sng"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u="sng" dirty="0" err="1">
                <a:effectLst/>
                <a:latin typeface="Montserrat" panose="00000500000000000000" pitchFamily="2" charset="0"/>
                <a:ea typeface="Times New Roman" panose="02020603050405020304" pitchFamily="18" charset="0"/>
                <a:cs typeface="Times New Roman" panose="02020603050405020304" pitchFamily="18" charset="0"/>
              </a:rPr>
              <a:t>ciljeva</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Vlasnici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MMSP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trebaju</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postaviti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jasne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i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mjerljive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ciljeve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za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sebe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i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svoje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zaposlenike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To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će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im</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pomoći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da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ostanu</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motivirani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i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usredotočeni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na</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ono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što</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je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važno</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a:t>
            </a:r>
          </a:p>
          <a:p>
            <a:pPr marL="342900" lvl="0" indent="-342900" algn="just">
              <a:buFont typeface="+mj-lt"/>
              <a:buAutoNum type="arabicPeriod" startAt="5"/>
              <a:tabLst>
                <a:tab pos="457200" algn="l"/>
              </a:tabLst>
            </a:pPr>
            <a:r>
              <a:rPr lang="en-US" sz="1800" u="sng" dirty="0" err="1">
                <a:effectLst/>
                <a:latin typeface="Montserrat" panose="00000500000000000000" pitchFamily="2" charset="0"/>
                <a:ea typeface="Times New Roman" panose="02020603050405020304" pitchFamily="18" charset="0"/>
                <a:cs typeface="Times New Roman" panose="02020603050405020304" pitchFamily="18" charset="0"/>
              </a:rPr>
              <a:t>Isticanje</a:t>
            </a:r>
            <a:r>
              <a:rPr lang="en-US" sz="1800" u="sng"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u="sng" dirty="0" err="1">
                <a:effectLst/>
                <a:latin typeface="Montserrat" panose="00000500000000000000" pitchFamily="2" charset="0"/>
                <a:ea typeface="Times New Roman" panose="02020603050405020304" pitchFamily="18" charset="0"/>
                <a:cs typeface="Times New Roman" panose="02020603050405020304" pitchFamily="18" charset="0"/>
              </a:rPr>
              <a:t>važnost</a:t>
            </a:r>
            <a:r>
              <a:rPr lang="en-US" sz="1800" u="sng"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u="sng" dirty="0" err="1">
                <a:effectLst/>
                <a:latin typeface="Montserrat" panose="00000500000000000000" pitchFamily="2" charset="0"/>
                <a:ea typeface="Times New Roman" panose="02020603050405020304" pitchFamily="18" charset="0"/>
                <a:cs typeface="Times New Roman" panose="02020603050405020304" pitchFamily="18" charset="0"/>
              </a:rPr>
              <a:t>brige</a:t>
            </a:r>
            <a:r>
              <a:rPr lang="en-US" sz="1800" u="sng" dirty="0">
                <a:effectLst/>
                <a:latin typeface="Montserrat" panose="00000500000000000000" pitchFamily="2" charset="0"/>
                <a:ea typeface="Times New Roman" panose="02020603050405020304" pitchFamily="18" charset="0"/>
                <a:cs typeface="Times New Roman" panose="02020603050405020304" pitchFamily="18" charset="0"/>
              </a:rPr>
              <a:t> o </a:t>
            </a:r>
            <a:r>
              <a:rPr lang="en-US" sz="1800" u="sng" dirty="0" err="1">
                <a:effectLst/>
                <a:latin typeface="Montserrat" panose="00000500000000000000" pitchFamily="2" charset="0"/>
                <a:ea typeface="Times New Roman" panose="02020603050405020304" pitchFamily="18" charset="0"/>
                <a:cs typeface="Times New Roman" panose="02020603050405020304" pitchFamily="18" charset="0"/>
              </a:rPr>
              <a:t>sebi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Vlasnici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MMSP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često</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imaju</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puno</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odgovornosti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i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izloženi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su</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visokoj</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razini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stresa</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Vlasnici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MMSP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trebaju</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dati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prioritet</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brizi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o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sebi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i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pobrinuti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se da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brinu</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o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svom</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fizičkom</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emocionalnom</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i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mentalnom</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zdravlju</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a:t>
            </a:r>
          </a:p>
          <a:p>
            <a:pPr marL="342900" lvl="0" indent="-342900" algn="just">
              <a:buFont typeface="+mj-lt"/>
              <a:buAutoNum type="arabicPeriod" startAt="5"/>
              <a:tabLst>
                <a:tab pos="457200" algn="l"/>
              </a:tabLst>
            </a:pPr>
            <a:r>
              <a:rPr lang="en-US" sz="1800" u="sng" dirty="0" err="1">
                <a:effectLst/>
                <a:latin typeface="Montserrat" panose="00000500000000000000" pitchFamily="2" charset="0"/>
                <a:ea typeface="Times New Roman" panose="02020603050405020304" pitchFamily="18" charset="0"/>
                <a:cs typeface="Times New Roman" panose="02020603050405020304" pitchFamily="18" charset="0"/>
              </a:rPr>
              <a:t>Educiranje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Vlasnici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MMSP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trebali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bi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sudjelovati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i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poticati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zaposlenike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da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sudjeluj</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u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osposobljavanju</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o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emocionalnoj</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inteligenciji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i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pozitivnom</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radnom</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okruženju</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kako</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bi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razvili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ove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važne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vještine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a:t>
            </a:r>
          </a:p>
          <a:p>
            <a:pPr marL="342900" lvl="0" indent="-342900" algn="just">
              <a:buFont typeface="+mj-lt"/>
              <a:buAutoNum type="arabicPeriod" startAt="5"/>
              <a:tabLst>
                <a:tab pos="457200" algn="l"/>
              </a:tabLst>
            </a:pPr>
            <a:r>
              <a:rPr lang="en-US" sz="1800" u="sng" dirty="0" err="1">
                <a:effectLst/>
                <a:latin typeface="Montserrat" panose="00000500000000000000" pitchFamily="2" charset="0"/>
                <a:ea typeface="Times New Roman" panose="02020603050405020304" pitchFamily="18" charset="0"/>
                <a:cs typeface="Times New Roman" panose="02020603050405020304" pitchFamily="18" charset="0"/>
              </a:rPr>
              <a:t>Poticanje</a:t>
            </a:r>
            <a:r>
              <a:rPr lang="en-US" sz="1800" u="sng"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u="sng" dirty="0" err="1">
                <a:effectLst/>
                <a:latin typeface="Montserrat" panose="00000500000000000000" pitchFamily="2" charset="0"/>
                <a:ea typeface="Times New Roman" panose="02020603050405020304" pitchFamily="18" charset="0"/>
                <a:cs typeface="Times New Roman" panose="02020603050405020304" pitchFamily="18" charset="0"/>
              </a:rPr>
              <a:t>povratnih</a:t>
            </a:r>
            <a:r>
              <a:rPr lang="en-US" sz="1800" u="sng"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u="sng" dirty="0" err="1">
                <a:effectLst/>
                <a:latin typeface="Montserrat" panose="00000500000000000000" pitchFamily="2" charset="0"/>
                <a:ea typeface="Times New Roman" panose="02020603050405020304" pitchFamily="18" charset="0"/>
                <a:cs typeface="Times New Roman" panose="02020603050405020304" pitchFamily="18" charset="0"/>
              </a:rPr>
              <a:t>informacija</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Vlasnici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MMSP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trebaju</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tražiti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povratne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informacije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od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svojih</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zaposlenika</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i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klijenata</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također</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i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davati</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povratne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informacije</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na</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konstruktivan</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cs typeface="Times New Roman" panose="02020603050405020304" pitchFamily="18" charset="0"/>
              </a:rPr>
              <a:t>način</a:t>
            </a:r>
            <a:r>
              <a:rPr lang="en-US" sz="1800" dirty="0">
                <a:effectLst/>
                <a:latin typeface="Montserrat" panose="00000500000000000000" pitchFamily="2" charset="0"/>
                <a:ea typeface="Times New Roman" panose="02020603050405020304" pitchFamily="18" charset="0"/>
                <a:cs typeface="Times New Roman" panose="02020603050405020304" pitchFamily="18" charset="0"/>
              </a:rPr>
              <a:t>.</a:t>
            </a:r>
          </a:p>
          <a:p>
            <a:pPr algn="just"/>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3980623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r>
              <a:rPr lang="en-US" sz="4000" b="1" dirty="0" err="1"/>
              <a:t>Pozitivno</a:t>
            </a:r>
            <a:r>
              <a:rPr lang="en-US" sz="4000" b="1" dirty="0"/>
              <a:t> </a:t>
            </a:r>
            <a:r>
              <a:rPr lang="en-US" sz="4000" b="1" dirty="0" err="1"/>
              <a:t>radno</a:t>
            </a:r>
            <a:r>
              <a:rPr lang="en-US" sz="4000" b="1" dirty="0"/>
              <a:t> </a:t>
            </a:r>
            <a:r>
              <a:rPr lang="en-US" sz="4000" b="1" dirty="0" err="1"/>
              <a:t>okruženje</a:t>
            </a:r>
            <a:br>
              <a:rPr lang="en-US" sz="4000" b="1" dirty="0"/>
            </a:br>
            <a:r>
              <a:rPr lang="pl-PL" sz="2800" dirty="0"/>
              <a:t>Kako poboljšati radno okruženje u poduzeću</a:t>
            </a:r>
            <a:r>
              <a:rPr lang="en-US" sz="2800" dirty="0"/>
              <a:t>?</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5" name="Connector 01">
            <a:extLst>
              <a:ext uri="{FF2B5EF4-FFF2-40B4-BE49-F238E27FC236}">
                <a16:creationId xmlns:a16="http://schemas.microsoft.com/office/drawing/2014/main" id="{BB032999-4628-D4EF-BF28-134A5972D715}"/>
              </a:ext>
            </a:extLst>
          </p:cNvPr>
          <p:cNvSpPr>
            <a:spLocks/>
          </p:cNvSpPr>
          <p:nvPr/>
        </p:nvSpPr>
        <p:spPr bwMode="auto">
          <a:xfrm>
            <a:off x="2446138" y="3209872"/>
            <a:ext cx="272913" cy="438912"/>
          </a:xfrm>
          <a:custGeom>
            <a:avLst/>
            <a:gdLst>
              <a:gd name="T0" fmla="*/ 0 w 215"/>
              <a:gd name="T1" fmla="*/ 347 h 347"/>
              <a:gd name="T2" fmla="*/ 0 w 215"/>
              <a:gd name="T3" fmla="*/ 107 h 347"/>
              <a:gd name="T4" fmla="*/ 108 w 215"/>
              <a:gd name="T5" fmla="*/ 0 h 347"/>
              <a:gd name="T6" fmla="*/ 215 w 215"/>
              <a:gd name="T7" fmla="*/ 107 h 347"/>
              <a:gd name="T8" fmla="*/ 215 w 215"/>
              <a:gd name="T9" fmla="*/ 347 h 347"/>
              <a:gd name="T10" fmla="*/ 0 w 215"/>
              <a:gd name="T11" fmla="*/ 347 h 347"/>
            </a:gdLst>
            <a:ahLst/>
            <a:cxnLst>
              <a:cxn ang="0">
                <a:pos x="T0" y="T1"/>
              </a:cxn>
              <a:cxn ang="0">
                <a:pos x="T2" y="T3"/>
              </a:cxn>
              <a:cxn ang="0">
                <a:pos x="T4" y="T5"/>
              </a:cxn>
              <a:cxn ang="0">
                <a:pos x="T6" y="T7"/>
              </a:cxn>
              <a:cxn ang="0">
                <a:pos x="T8" y="T9"/>
              </a:cxn>
              <a:cxn ang="0">
                <a:pos x="T10" y="T11"/>
              </a:cxn>
            </a:cxnLst>
            <a:rect l="0" t="0" r="r" b="b"/>
            <a:pathLst>
              <a:path w="215" h="347">
                <a:moveTo>
                  <a:pt x="0" y="347"/>
                </a:moveTo>
                <a:cubicBezTo>
                  <a:pt x="0" y="107"/>
                  <a:pt x="0" y="107"/>
                  <a:pt x="0" y="107"/>
                </a:cubicBezTo>
                <a:cubicBezTo>
                  <a:pt x="0" y="48"/>
                  <a:pt x="48" y="0"/>
                  <a:pt x="108" y="0"/>
                </a:cubicBezTo>
                <a:cubicBezTo>
                  <a:pt x="167" y="0"/>
                  <a:pt x="215" y="48"/>
                  <a:pt x="215" y="107"/>
                </a:cubicBezTo>
                <a:cubicBezTo>
                  <a:pt x="215" y="347"/>
                  <a:pt x="215" y="347"/>
                  <a:pt x="215" y="347"/>
                </a:cubicBezTo>
                <a:lnTo>
                  <a:pt x="0" y="347"/>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 name="Connector 03">
            <a:extLst>
              <a:ext uri="{FF2B5EF4-FFF2-40B4-BE49-F238E27FC236}">
                <a16:creationId xmlns:a16="http://schemas.microsoft.com/office/drawing/2014/main" id="{05619D14-73DA-5AE2-B327-3DCF82AA2DB2}"/>
              </a:ext>
            </a:extLst>
          </p:cNvPr>
          <p:cNvSpPr>
            <a:spLocks/>
          </p:cNvSpPr>
          <p:nvPr/>
        </p:nvSpPr>
        <p:spPr bwMode="auto">
          <a:xfrm>
            <a:off x="5966578" y="3209872"/>
            <a:ext cx="272913" cy="438912"/>
          </a:xfrm>
          <a:custGeom>
            <a:avLst/>
            <a:gdLst>
              <a:gd name="T0" fmla="*/ 0 w 215"/>
              <a:gd name="T1" fmla="*/ 347 h 347"/>
              <a:gd name="T2" fmla="*/ 0 w 215"/>
              <a:gd name="T3" fmla="*/ 107 h 347"/>
              <a:gd name="T4" fmla="*/ 107 w 215"/>
              <a:gd name="T5" fmla="*/ 0 h 347"/>
              <a:gd name="T6" fmla="*/ 215 w 215"/>
              <a:gd name="T7" fmla="*/ 107 h 347"/>
              <a:gd name="T8" fmla="*/ 215 w 215"/>
              <a:gd name="T9" fmla="*/ 347 h 347"/>
              <a:gd name="T10" fmla="*/ 0 w 215"/>
              <a:gd name="T11" fmla="*/ 347 h 347"/>
            </a:gdLst>
            <a:ahLst/>
            <a:cxnLst>
              <a:cxn ang="0">
                <a:pos x="T0" y="T1"/>
              </a:cxn>
              <a:cxn ang="0">
                <a:pos x="T2" y="T3"/>
              </a:cxn>
              <a:cxn ang="0">
                <a:pos x="T4" y="T5"/>
              </a:cxn>
              <a:cxn ang="0">
                <a:pos x="T6" y="T7"/>
              </a:cxn>
              <a:cxn ang="0">
                <a:pos x="T8" y="T9"/>
              </a:cxn>
              <a:cxn ang="0">
                <a:pos x="T10" y="T11"/>
              </a:cxn>
            </a:cxnLst>
            <a:rect l="0" t="0" r="r" b="b"/>
            <a:pathLst>
              <a:path w="215" h="347">
                <a:moveTo>
                  <a:pt x="0" y="347"/>
                </a:moveTo>
                <a:cubicBezTo>
                  <a:pt x="0" y="107"/>
                  <a:pt x="0" y="107"/>
                  <a:pt x="0" y="107"/>
                </a:cubicBezTo>
                <a:cubicBezTo>
                  <a:pt x="0" y="48"/>
                  <a:pt x="48" y="0"/>
                  <a:pt x="107" y="0"/>
                </a:cubicBezTo>
                <a:cubicBezTo>
                  <a:pt x="167" y="0"/>
                  <a:pt x="215" y="48"/>
                  <a:pt x="215" y="107"/>
                </a:cubicBezTo>
                <a:cubicBezTo>
                  <a:pt x="215" y="347"/>
                  <a:pt x="215" y="347"/>
                  <a:pt x="215" y="347"/>
                </a:cubicBezTo>
                <a:lnTo>
                  <a:pt x="0" y="347"/>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0" name="Connector 02">
            <a:extLst>
              <a:ext uri="{FF2B5EF4-FFF2-40B4-BE49-F238E27FC236}">
                <a16:creationId xmlns:a16="http://schemas.microsoft.com/office/drawing/2014/main" id="{3F288B24-DFFA-F577-4EB9-9DD2123389E3}"/>
              </a:ext>
            </a:extLst>
          </p:cNvPr>
          <p:cNvSpPr>
            <a:spLocks/>
          </p:cNvSpPr>
          <p:nvPr/>
        </p:nvSpPr>
        <p:spPr bwMode="auto">
          <a:xfrm>
            <a:off x="4229218" y="4309262"/>
            <a:ext cx="272913" cy="438912"/>
          </a:xfrm>
          <a:custGeom>
            <a:avLst/>
            <a:gdLst>
              <a:gd name="T0" fmla="*/ 0 w 215"/>
              <a:gd name="T1" fmla="*/ 0 h 347"/>
              <a:gd name="T2" fmla="*/ 0 w 215"/>
              <a:gd name="T3" fmla="*/ 240 h 347"/>
              <a:gd name="T4" fmla="*/ 107 w 215"/>
              <a:gd name="T5" fmla="*/ 347 h 347"/>
              <a:gd name="T6" fmla="*/ 215 w 215"/>
              <a:gd name="T7" fmla="*/ 240 h 347"/>
              <a:gd name="T8" fmla="*/ 215 w 215"/>
              <a:gd name="T9" fmla="*/ 0 h 347"/>
              <a:gd name="T10" fmla="*/ 0 w 215"/>
              <a:gd name="T11" fmla="*/ 0 h 347"/>
            </a:gdLst>
            <a:ahLst/>
            <a:cxnLst>
              <a:cxn ang="0">
                <a:pos x="T0" y="T1"/>
              </a:cxn>
              <a:cxn ang="0">
                <a:pos x="T2" y="T3"/>
              </a:cxn>
              <a:cxn ang="0">
                <a:pos x="T4" y="T5"/>
              </a:cxn>
              <a:cxn ang="0">
                <a:pos x="T6" y="T7"/>
              </a:cxn>
              <a:cxn ang="0">
                <a:pos x="T8" y="T9"/>
              </a:cxn>
              <a:cxn ang="0">
                <a:pos x="T10" y="T11"/>
              </a:cxn>
            </a:cxnLst>
            <a:rect l="0" t="0" r="r" b="b"/>
            <a:pathLst>
              <a:path w="215" h="347">
                <a:moveTo>
                  <a:pt x="0" y="0"/>
                </a:moveTo>
                <a:cubicBezTo>
                  <a:pt x="0" y="240"/>
                  <a:pt x="0" y="240"/>
                  <a:pt x="0" y="240"/>
                </a:cubicBezTo>
                <a:cubicBezTo>
                  <a:pt x="0" y="299"/>
                  <a:pt x="48" y="347"/>
                  <a:pt x="107" y="347"/>
                </a:cubicBezTo>
                <a:cubicBezTo>
                  <a:pt x="167" y="347"/>
                  <a:pt x="215" y="299"/>
                  <a:pt x="215" y="240"/>
                </a:cubicBezTo>
                <a:cubicBezTo>
                  <a:pt x="215" y="0"/>
                  <a:pt x="215" y="0"/>
                  <a:pt x="215" y="0"/>
                </a:cubicBezTo>
                <a:lnTo>
                  <a:pt x="0" y="0"/>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1" name="Connector 04">
            <a:extLst>
              <a:ext uri="{FF2B5EF4-FFF2-40B4-BE49-F238E27FC236}">
                <a16:creationId xmlns:a16="http://schemas.microsoft.com/office/drawing/2014/main" id="{04B2934F-2366-E8FF-032D-5D41DD425D53}"/>
              </a:ext>
            </a:extLst>
          </p:cNvPr>
          <p:cNvSpPr>
            <a:spLocks/>
          </p:cNvSpPr>
          <p:nvPr/>
        </p:nvSpPr>
        <p:spPr bwMode="auto">
          <a:xfrm>
            <a:off x="7749658" y="4309262"/>
            <a:ext cx="272913" cy="438912"/>
          </a:xfrm>
          <a:custGeom>
            <a:avLst/>
            <a:gdLst>
              <a:gd name="T0" fmla="*/ 0 w 215"/>
              <a:gd name="T1" fmla="*/ 0 h 347"/>
              <a:gd name="T2" fmla="*/ 0 w 215"/>
              <a:gd name="T3" fmla="*/ 240 h 347"/>
              <a:gd name="T4" fmla="*/ 107 w 215"/>
              <a:gd name="T5" fmla="*/ 347 h 347"/>
              <a:gd name="T6" fmla="*/ 215 w 215"/>
              <a:gd name="T7" fmla="*/ 240 h 347"/>
              <a:gd name="T8" fmla="*/ 215 w 215"/>
              <a:gd name="T9" fmla="*/ 0 h 347"/>
              <a:gd name="T10" fmla="*/ 0 w 215"/>
              <a:gd name="T11" fmla="*/ 0 h 347"/>
            </a:gdLst>
            <a:ahLst/>
            <a:cxnLst>
              <a:cxn ang="0">
                <a:pos x="T0" y="T1"/>
              </a:cxn>
              <a:cxn ang="0">
                <a:pos x="T2" y="T3"/>
              </a:cxn>
              <a:cxn ang="0">
                <a:pos x="T4" y="T5"/>
              </a:cxn>
              <a:cxn ang="0">
                <a:pos x="T6" y="T7"/>
              </a:cxn>
              <a:cxn ang="0">
                <a:pos x="T8" y="T9"/>
              </a:cxn>
              <a:cxn ang="0">
                <a:pos x="T10" y="T11"/>
              </a:cxn>
            </a:cxnLst>
            <a:rect l="0" t="0" r="r" b="b"/>
            <a:pathLst>
              <a:path w="215" h="347">
                <a:moveTo>
                  <a:pt x="0" y="0"/>
                </a:moveTo>
                <a:cubicBezTo>
                  <a:pt x="0" y="240"/>
                  <a:pt x="0" y="240"/>
                  <a:pt x="0" y="240"/>
                </a:cubicBezTo>
                <a:cubicBezTo>
                  <a:pt x="0" y="299"/>
                  <a:pt x="48" y="347"/>
                  <a:pt x="107" y="347"/>
                </a:cubicBezTo>
                <a:cubicBezTo>
                  <a:pt x="167" y="347"/>
                  <a:pt x="215" y="299"/>
                  <a:pt x="215" y="240"/>
                </a:cubicBezTo>
                <a:cubicBezTo>
                  <a:pt x="215" y="0"/>
                  <a:pt x="215" y="0"/>
                  <a:pt x="215" y="0"/>
                </a:cubicBezTo>
                <a:lnTo>
                  <a:pt x="0" y="0"/>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3" name="Connector">
            <a:extLst>
              <a:ext uri="{FF2B5EF4-FFF2-40B4-BE49-F238E27FC236}">
                <a16:creationId xmlns:a16="http://schemas.microsoft.com/office/drawing/2014/main" id="{FBD3610C-54EB-DF6E-2720-F97A67480A85}"/>
              </a:ext>
            </a:extLst>
          </p:cNvPr>
          <p:cNvSpPr>
            <a:spLocks/>
          </p:cNvSpPr>
          <p:nvPr/>
        </p:nvSpPr>
        <p:spPr bwMode="auto">
          <a:xfrm>
            <a:off x="3179768" y="3843622"/>
            <a:ext cx="545123" cy="270803"/>
          </a:xfrm>
          <a:custGeom>
            <a:avLst/>
            <a:gdLst>
              <a:gd name="T0" fmla="*/ 321 w 429"/>
              <a:gd name="T1" fmla="*/ 0 h 214"/>
              <a:gd name="T2" fmla="*/ 108 w 429"/>
              <a:gd name="T3" fmla="*/ 0 h 214"/>
              <a:gd name="T4" fmla="*/ 0 w 429"/>
              <a:gd name="T5" fmla="*/ 107 h 214"/>
              <a:gd name="T6" fmla="*/ 108 w 429"/>
              <a:gd name="T7" fmla="*/ 214 h 214"/>
              <a:gd name="T8" fmla="*/ 321 w 429"/>
              <a:gd name="T9" fmla="*/ 214 h 214"/>
              <a:gd name="T10" fmla="*/ 429 w 429"/>
              <a:gd name="T11" fmla="*/ 107 h 214"/>
              <a:gd name="T12" fmla="*/ 321 w 429"/>
              <a:gd name="T13" fmla="*/ 0 h 214"/>
            </a:gdLst>
            <a:ahLst/>
            <a:cxnLst>
              <a:cxn ang="0">
                <a:pos x="T0" y="T1"/>
              </a:cxn>
              <a:cxn ang="0">
                <a:pos x="T2" y="T3"/>
              </a:cxn>
              <a:cxn ang="0">
                <a:pos x="T4" y="T5"/>
              </a:cxn>
              <a:cxn ang="0">
                <a:pos x="T6" y="T7"/>
              </a:cxn>
              <a:cxn ang="0">
                <a:pos x="T8" y="T9"/>
              </a:cxn>
              <a:cxn ang="0">
                <a:pos x="T10" y="T11"/>
              </a:cxn>
              <a:cxn ang="0">
                <a:pos x="T12" y="T13"/>
              </a:cxn>
            </a:cxnLst>
            <a:rect l="0" t="0" r="r" b="b"/>
            <a:pathLst>
              <a:path w="429" h="214">
                <a:moveTo>
                  <a:pt x="321" y="0"/>
                </a:moveTo>
                <a:cubicBezTo>
                  <a:pt x="108" y="0"/>
                  <a:pt x="108" y="0"/>
                  <a:pt x="108" y="0"/>
                </a:cubicBezTo>
                <a:cubicBezTo>
                  <a:pt x="48" y="0"/>
                  <a:pt x="0" y="48"/>
                  <a:pt x="0" y="107"/>
                </a:cubicBezTo>
                <a:cubicBezTo>
                  <a:pt x="0" y="166"/>
                  <a:pt x="48" y="214"/>
                  <a:pt x="108" y="214"/>
                </a:cubicBezTo>
                <a:cubicBezTo>
                  <a:pt x="321" y="214"/>
                  <a:pt x="321" y="214"/>
                  <a:pt x="321" y="214"/>
                </a:cubicBezTo>
                <a:cubicBezTo>
                  <a:pt x="381" y="214"/>
                  <a:pt x="429" y="166"/>
                  <a:pt x="429" y="107"/>
                </a:cubicBezTo>
                <a:cubicBezTo>
                  <a:pt x="429" y="48"/>
                  <a:pt x="381" y="0"/>
                  <a:pt x="321" y="0"/>
                </a:cubicBez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4" name="Connector">
            <a:extLst>
              <a:ext uri="{FF2B5EF4-FFF2-40B4-BE49-F238E27FC236}">
                <a16:creationId xmlns:a16="http://schemas.microsoft.com/office/drawing/2014/main" id="{EAFE1F43-C994-AB4B-7EA2-24C203542E68}"/>
              </a:ext>
            </a:extLst>
          </p:cNvPr>
          <p:cNvSpPr>
            <a:spLocks/>
          </p:cNvSpPr>
          <p:nvPr/>
        </p:nvSpPr>
        <p:spPr bwMode="auto">
          <a:xfrm>
            <a:off x="4941746" y="3843622"/>
            <a:ext cx="544420" cy="270803"/>
          </a:xfrm>
          <a:custGeom>
            <a:avLst/>
            <a:gdLst>
              <a:gd name="T0" fmla="*/ 321 w 429"/>
              <a:gd name="T1" fmla="*/ 0 h 214"/>
              <a:gd name="T2" fmla="*/ 108 w 429"/>
              <a:gd name="T3" fmla="*/ 0 h 214"/>
              <a:gd name="T4" fmla="*/ 0 w 429"/>
              <a:gd name="T5" fmla="*/ 107 h 214"/>
              <a:gd name="T6" fmla="*/ 108 w 429"/>
              <a:gd name="T7" fmla="*/ 214 h 214"/>
              <a:gd name="T8" fmla="*/ 321 w 429"/>
              <a:gd name="T9" fmla="*/ 214 h 214"/>
              <a:gd name="T10" fmla="*/ 429 w 429"/>
              <a:gd name="T11" fmla="*/ 107 h 214"/>
              <a:gd name="T12" fmla="*/ 321 w 429"/>
              <a:gd name="T13" fmla="*/ 0 h 214"/>
            </a:gdLst>
            <a:ahLst/>
            <a:cxnLst>
              <a:cxn ang="0">
                <a:pos x="T0" y="T1"/>
              </a:cxn>
              <a:cxn ang="0">
                <a:pos x="T2" y="T3"/>
              </a:cxn>
              <a:cxn ang="0">
                <a:pos x="T4" y="T5"/>
              </a:cxn>
              <a:cxn ang="0">
                <a:pos x="T6" y="T7"/>
              </a:cxn>
              <a:cxn ang="0">
                <a:pos x="T8" y="T9"/>
              </a:cxn>
              <a:cxn ang="0">
                <a:pos x="T10" y="T11"/>
              </a:cxn>
              <a:cxn ang="0">
                <a:pos x="T12" y="T13"/>
              </a:cxn>
            </a:cxnLst>
            <a:rect l="0" t="0" r="r" b="b"/>
            <a:pathLst>
              <a:path w="429" h="214">
                <a:moveTo>
                  <a:pt x="321" y="0"/>
                </a:moveTo>
                <a:cubicBezTo>
                  <a:pt x="108" y="0"/>
                  <a:pt x="108" y="0"/>
                  <a:pt x="108" y="0"/>
                </a:cubicBezTo>
                <a:cubicBezTo>
                  <a:pt x="48" y="0"/>
                  <a:pt x="0" y="48"/>
                  <a:pt x="0" y="107"/>
                </a:cubicBezTo>
                <a:cubicBezTo>
                  <a:pt x="0" y="166"/>
                  <a:pt x="48" y="214"/>
                  <a:pt x="108" y="214"/>
                </a:cubicBezTo>
                <a:cubicBezTo>
                  <a:pt x="321" y="214"/>
                  <a:pt x="321" y="214"/>
                  <a:pt x="321" y="214"/>
                </a:cubicBezTo>
                <a:cubicBezTo>
                  <a:pt x="381" y="214"/>
                  <a:pt x="429" y="166"/>
                  <a:pt x="429" y="107"/>
                </a:cubicBezTo>
                <a:cubicBezTo>
                  <a:pt x="429" y="48"/>
                  <a:pt x="381" y="0"/>
                  <a:pt x="321" y="0"/>
                </a:cubicBez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5" name="Connector">
            <a:extLst>
              <a:ext uri="{FF2B5EF4-FFF2-40B4-BE49-F238E27FC236}">
                <a16:creationId xmlns:a16="http://schemas.microsoft.com/office/drawing/2014/main" id="{1C19A4E0-52B0-FCDC-7B0A-5F7000715F3A}"/>
              </a:ext>
            </a:extLst>
          </p:cNvPr>
          <p:cNvSpPr>
            <a:spLocks/>
          </p:cNvSpPr>
          <p:nvPr/>
        </p:nvSpPr>
        <p:spPr bwMode="auto">
          <a:xfrm>
            <a:off x="6703022" y="3843622"/>
            <a:ext cx="545123" cy="270803"/>
          </a:xfrm>
          <a:custGeom>
            <a:avLst/>
            <a:gdLst>
              <a:gd name="T0" fmla="*/ 321 w 429"/>
              <a:gd name="T1" fmla="*/ 0 h 214"/>
              <a:gd name="T2" fmla="*/ 108 w 429"/>
              <a:gd name="T3" fmla="*/ 0 h 214"/>
              <a:gd name="T4" fmla="*/ 0 w 429"/>
              <a:gd name="T5" fmla="*/ 107 h 214"/>
              <a:gd name="T6" fmla="*/ 108 w 429"/>
              <a:gd name="T7" fmla="*/ 214 h 214"/>
              <a:gd name="T8" fmla="*/ 321 w 429"/>
              <a:gd name="T9" fmla="*/ 214 h 214"/>
              <a:gd name="T10" fmla="*/ 429 w 429"/>
              <a:gd name="T11" fmla="*/ 107 h 214"/>
              <a:gd name="T12" fmla="*/ 321 w 429"/>
              <a:gd name="T13" fmla="*/ 0 h 214"/>
            </a:gdLst>
            <a:ahLst/>
            <a:cxnLst>
              <a:cxn ang="0">
                <a:pos x="T0" y="T1"/>
              </a:cxn>
              <a:cxn ang="0">
                <a:pos x="T2" y="T3"/>
              </a:cxn>
              <a:cxn ang="0">
                <a:pos x="T4" y="T5"/>
              </a:cxn>
              <a:cxn ang="0">
                <a:pos x="T6" y="T7"/>
              </a:cxn>
              <a:cxn ang="0">
                <a:pos x="T8" y="T9"/>
              </a:cxn>
              <a:cxn ang="0">
                <a:pos x="T10" y="T11"/>
              </a:cxn>
              <a:cxn ang="0">
                <a:pos x="T12" y="T13"/>
              </a:cxn>
            </a:cxnLst>
            <a:rect l="0" t="0" r="r" b="b"/>
            <a:pathLst>
              <a:path w="429" h="214">
                <a:moveTo>
                  <a:pt x="321" y="0"/>
                </a:moveTo>
                <a:cubicBezTo>
                  <a:pt x="108" y="0"/>
                  <a:pt x="108" y="0"/>
                  <a:pt x="108" y="0"/>
                </a:cubicBezTo>
                <a:cubicBezTo>
                  <a:pt x="48" y="0"/>
                  <a:pt x="0" y="48"/>
                  <a:pt x="0" y="107"/>
                </a:cubicBezTo>
                <a:cubicBezTo>
                  <a:pt x="0" y="166"/>
                  <a:pt x="48" y="214"/>
                  <a:pt x="108" y="214"/>
                </a:cubicBezTo>
                <a:cubicBezTo>
                  <a:pt x="321" y="214"/>
                  <a:pt x="321" y="214"/>
                  <a:pt x="321" y="214"/>
                </a:cubicBezTo>
                <a:cubicBezTo>
                  <a:pt x="381" y="214"/>
                  <a:pt x="429" y="166"/>
                  <a:pt x="429" y="107"/>
                </a:cubicBezTo>
                <a:cubicBezTo>
                  <a:pt x="429" y="48"/>
                  <a:pt x="381" y="0"/>
                  <a:pt x="321" y="0"/>
                </a:cubicBez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6" name="Connector">
            <a:extLst>
              <a:ext uri="{FF2B5EF4-FFF2-40B4-BE49-F238E27FC236}">
                <a16:creationId xmlns:a16="http://schemas.microsoft.com/office/drawing/2014/main" id="{41215D68-4822-2EB5-497C-DCD1103DD440}"/>
              </a:ext>
            </a:extLst>
          </p:cNvPr>
          <p:cNvSpPr>
            <a:spLocks/>
          </p:cNvSpPr>
          <p:nvPr/>
        </p:nvSpPr>
        <p:spPr bwMode="auto">
          <a:xfrm>
            <a:off x="8473181" y="3843622"/>
            <a:ext cx="440319" cy="270803"/>
          </a:xfrm>
          <a:custGeom>
            <a:avLst/>
            <a:gdLst>
              <a:gd name="T0" fmla="*/ 347 w 347"/>
              <a:gd name="T1" fmla="*/ 0 h 214"/>
              <a:gd name="T2" fmla="*/ 108 w 347"/>
              <a:gd name="T3" fmla="*/ 0 h 214"/>
              <a:gd name="T4" fmla="*/ 0 w 347"/>
              <a:gd name="T5" fmla="*/ 107 h 214"/>
              <a:gd name="T6" fmla="*/ 108 w 347"/>
              <a:gd name="T7" fmla="*/ 214 h 214"/>
              <a:gd name="T8" fmla="*/ 347 w 347"/>
              <a:gd name="T9" fmla="*/ 214 h 214"/>
              <a:gd name="T10" fmla="*/ 347 w 347"/>
              <a:gd name="T11" fmla="*/ 0 h 214"/>
            </a:gdLst>
            <a:ahLst/>
            <a:cxnLst>
              <a:cxn ang="0">
                <a:pos x="T0" y="T1"/>
              </a:cxn>
              <a:cxn ang="0">
                <a:pos x="T2" y="T3"/>
              </a:cxn>
              <a:cxn ang="0">
                <a:pos x="T4" y="T5"/>
              </a:cxn>
              <a:cxn ang="0">
                <a:pos x="T6" y="T7"/>
              </a:cxn>
              <a:cxn ang="0">
                <a:pos x="T8" y="T9"/>
              </a:cxn>
              <a:cxn ang="0">
                <a:pos x="T10" y="T11"/>
              </a:cxn>
            </a:cxnLst>
            <a:rect l="0" t="0" r="r" b="b"/>
            <a:pathLst>
              <a:path w="347" h="214">
                <a:moveTo>
                  <a:pt x="347" y="0"/>
                </a:moveTo>
                <a:cubicBezTo>
                  <a:pt x="108" y="0"/>
                  <a:pt x="108" y="0"/>
                  <a:pt x="108" y="0"/>
                </a:cubicBezTo>
                <a:cubicBezTo>
                  <a:pt x="48" y="0"/>
                  <a:pt x="0" y="48"/>
                  <a:pt x="0" y="107"/>
                </a:cubicBezTo>
                <a:cubicBezTo>
                  <a:pt x="0" y="166"/>
                  <a:pt x="48" y="214"/>
                  <a:pt x="108" y="214"/>
                </a:cubicBezTo>
                <a:cubicBezTo>
                  <a:pt x="347" y="214"/>
                  <a:pt x="347" y="214"/>
                  <a:pt x="347" y="214"/>
                </a:cubicBezTo>
                <a:lnTo>
                  <a:pt x="347" y="0"/>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7" name="Connector">
            <a:extLst>
              <a:ext uri="{FF2B5EF4-FFF2-40B4-BE49-F238E27FC236}">
                <a16:creationId xmlns:a16="http://schemas.microsoft.com/office/drawing/2014/main" id="{A0EAB463-00A5-9809-F200-BAF95F269D37}"/>
              </a:ext>
            </a:extLst>
          </p:cNvPr>
          <p:cNvSpPr>
            <a:spLocks/>
          </p:cNvSpPr>
          <p:nvPr/>
        </p:nvSpPr>
        <p:spPr bwMode="auto">
          <a:xfrm>
            <a:off x="1522593" y="3843622"/>
            <a:ext cx="441022" cy="270803"/>
          </a:xfrm>
          <a:custGeom>
            <a:avLst/>
            <a:gdLst>
              <a:gd name="T0" fmla="*/ 0 w 347"/>
              <a:gd name="T1" fmla="*/ 0 h 214"/>
              <a:gd name="T2" fmla="*/ 239 w 347"/>
              <a:gd name="T3" fmla="*/ 0 h 214"/>
              <a:gd name="T4" fmla="*/ 347 w 347"/>
              <a:gd name="T5" fmla="*/ 107 h 214"/>
              <a:gd name="T6" fmla="*/ 239 w 347"/>
              <a:gd name="T7" fmla="*/ 214 h 214"/>
              <a:gd name="T8" fmla="*/ 0 w 347"/>
              <a:gd name="T9" fmla="*/ 214 h 214"/>
              <a:gd name="T10" fmla="*/ 0 w 347"/>
              <a:gd name="T11" fmla="*/ 0 h 214"/>
            </a:gdLst>
            <a:ahLst/>
            <a:cxnLst>
              <a:cxn ang="0">
                <a:pos x="T0" y="T1"/>
              </a:cxn>
              <a:cxn ang="0">
                <a:pos x="T2" y="T3"/>
              </a:cxn>
              <a:cxn ang="0">
                <a:pos x="T4" y="T5"/>
              </a:cxn>
              <a:cxn ang="0">
                <a:pos x="T6" y="T7"/>
              </a:cxn>
              <a:cxn ang="0">
                <a:pos x="T8" y="T9"/>
              </a:cxn>
              <a:cxn ang="0">
                <a:pos x="T10" y="T11"/>
              </a:cxn>
            </a:cxnLst>
            <a:rect l="0" t="0" r="r" b="b"/>
            <a:pathLst>
              <a:path w="347" h="214">
                <a:moveTo>
                  <a:pt x="0" y="0"/>
                </a:moveTo>
                <a:cubicBezTo>
                  <a:pt x="239" y="0"/>
                  <a:pt x="239" y="0"/>
                  <a:pt x="239" y="0"/>
                </a:cubicBezTo>
                <a:cubicBezTo>
                  <a:pt x="299" y="0"/>
                  <a:pt x="347" y="48"/>
                  <a:pt x="347" y="107"/>
                </a:cubicBezTo>
                <a:cubicBezTo>
                  <a:pt x="347" y="166"/>
                  <a:pt x="299" y="214"/>
                  <a:pt x="239" y="214"/>
                </a:cubicBezTo>
                <a:cubicBezTo>
                  <a:pt x="0" y="214"/>
                  <a:pt x="0" y="214"/>
                  <a:pt x="0" y="214"/>
                </a:cubicBezTo>
                <a:lnTo>
                  <a:pt x="0" y="0"/>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nvGrpSpPr>
          <p:cNvPr id="18" name="Shape 01">
            <a:extLst>
              <a:ext uri="{FF2B5EF4-FFF2-40B4-BE49-F238E27FC236}">
                <a16:creationId xmlns:a16="http://schemas.microsoft.com/office/drawing/2014/main" id="{09CEF500-82FF-2459-94AB-91F6E933FF85}"/>
              </a:ext>
            </a:extLst>
          </p:cNvPr>
          <p:cNvGrpSpPr/>
          <p:nvPr/>
        </p:nvGrpSpPr>
        <p:grpSpPr>
          <a:xfrm>
            <a:off x="1739940" y="3466608"/>
            <a:ext cx="1664911" cy="1024831"/>
            <a:chOff x="215939" y="2915529"/>
            <a:chExt cx="1664911" cy="1024831"/>
          </a:xfrm>
        </p:grpSpPr>
        <p:sp>
          <p:nvSpPr>
            <p:cNvPr id="19" name="Color circle">
              <a:extLst>
                <a:ext uri="{FF2B5EF4-FFF2-40B4-BE49-F238E27FC236}">
                  <a16:creationId xmlns:a16="http://schemas.microsoft.com/office/drawing/2014/main" id="{6C79D43B-1D7C-6F56-0E3E-8BE725298D5B}"/>
                </a:ext>
              </a:extLst>
            </p:cNvPr>
            <p:cNvSpPr>
              <a:spLocks/>
            </p:cNvSpPr>
            <p:nvPr/>
          </p:nvSpPr>
          <p:spPr>
            <a:xfrm>
              <a:off x="575369" y="2957400"/>
              <a:ext cx="943200" cy="943200"/>
            </a:xfrm>
            <a:prstGeom prst="ellipse">
              <a:avLst/>
            </a:prstGeom>
            <a:gradFill flip="none" rotWithShape="1">
              <a:gsLst>
                <a:gs pos="0">
                  <a:schemeClr val="accent1">
                    <a:lumMod val="75000"/>
                  </a:schemeClr>
                </a:gs>
                <a:gs pos="100000">
                  <a:schemeClr val="accent1"/>
                </a:gs>
              </a:gsLst>
              <a:lin ang="2700000" scaled="1"/>
              <a:tileRect/>
            </a:gra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0" name="White shape">
              <a:extLst>
                <a:ext uri="{FF2B5EF4-FFF2-40B4-BE49-F238E27FC236}">
                  <a16:creationId xmlns:a16="http://schemas.microsoft.com/office/drawing/2014/main" id="{C2AE6900-E9A7-4641-FB18-61A3D6DA1305}"/>
                </a:ext>
              </a:extLst>
            </p:cNvPr>
            <p:cNvSpPr>
              <a:spLocks noEditPoints="1"/>
            </p:cNvSpPr>
            <p:nvPr/>
          </p:nvSpPr>
          <p:spPr bwMode="auto">
            <a:xfrm>
              <a:off x="215939" y="2915529"/>
              <a:ext cx="1664911" cy="1024831"/>
            </a:xfrm>
            <a:custGeom>
              <a:avLst/>
              <a:gdLst>
                <a:gd name="T0" fmla="*/ 1242 w 1311"/>
                <a:gd name="T1" fmla="*/ 336 h 810"/>
                <a:gd name="T2" fmla="*/ 1177 w 1311"/>
                <a:gd name="T3" fmla="*/ 381 h 810"/>
                <a:gd name="T4" fmla="*/ 1059 w 1311"/>
                <a:gd name="T5" fmla="*/ 381 h 810"/>
                <a:gd name="T6" fmla="*/ 655 w 1311"/>
                <a:gd name="T7" fmla="*/ 0 h 810"/>
                <a:gd name="T8" fmla="*/ 251 w 1311"/>
                <a:gd name="T9" fmla="*/ 381 h 810"/>
                <a:gd name="T10" fmla="*/ 133 w 1311"/>
                <a:gd name="T11" fmla="*/ 381 h 810"/>
                <a:gd name="T12" fmla="*/ 68 w 1311"/>
                <a:gd name="T13" fmla="*/ 336 h 810"/>
                <a:gd name="T14" fmla="*/ 0 w 1311"/>
                <a:gd name="T15" fmla="*/ 405 h 810"/>
                <a:gd name="T16" fmla="*/ 68 w 1311"/>
                <a:gd name="T17" fmla="*/ 474 h 810"/>
                <a:gd name="T18" fmla="*/ 133 w 1311"/>
                <a:gd name="T19" fmla="*/ 429 h 810"/>
                <a:gd name="T20" fmla="*/ 251 w 1311"/>
                <a:gd name="T21" fmla="*/ 429 h 810"/>
                <a:gd name="T22" fmla="*/ 655 w 1311"/>
                <a:gd name="T23" fmla="*/ 810 h 810"/>
                <a:gd name="T24" fmla="*/ 1059 w 1311"/>
                <a:gd name="T25" fmla="*/ 429 h 810"/>
                <a:gd name="T26" fmla="*/ 1177 w 1311"/>
                <a:gd name="T27" fmla="*/ 429 h 810"/>
                <a:gd name="T28" fmla="*/ 1242 w 1311"/>
                <a:gd name="T29" fmla="*/ 474 h 810"/>
                <a:gd name="T30" fmla="*/ 1311 w 1311"/>
                <a:gd name="T31" fmla="*/ 405 h 810"/>
                <a:gd name="T32" fmla="*/ 1242 w 1311"/>
                <a:gd name="T33" fmla="*/ 336 h 810"/>
                <a:gd name="T34" fmla="*/ 655 w 1311"/>
                <a:gd name="T35" fmla="*/ 746 h 810"/>
                <a:gd name="T36" fmla="*/ 315 w 1311"/>
                <a:gd name="T37" fmla="*/ 405 h 810"/>
                <a:gd name="T38" fmla="*/ 655 w 1311"/>
                <a:gd name="T39" fmla="*/ 64 h 810"/>
                <a:gd name="T40" fmla="*/ 996 w 1311"/>
                <a:gd name="T41" fmla="*/ 405 h 810"/>
                <a:gd name="T42" fmla="*/ 655 w 1311"/>
                <a:gd name="T43" fmla="*/ 746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11" h="810">
                  <a:moveTo>
                    <a:pt x="1242" y="336"/>
                  </a:moveTo>
                  <a:cubicBezTo>
                    <a:pt x="1212" y="336"/>
                    <a:pt x="1187" y="355"/>
                    <a:pt x="1177" y="381"/>
                  </a:cubicBezTo>
                  <a:cubicBezTo>
                    <a:pt x="1059" y="381"/>
                    <a:pt x="1059" y="381"/>
                    <a:pt x="1059" y="381"/>
                  </a:cubicBezTo>
                  <a:cubicBezTo>
                    <a:pt x="1046" y="169"/>
                    <a:pt x="870" y="0"/>
                    <a:pt x="655" y="0"/>
                  </a:cubicBezTo>
                  <a:cubicBezTo>
                    <a:pt x="440" y="0"/>
                    <a:pt x="264" y="169"/>
                    <a:pt x="251" y="381"/>
                  </a:cubicBezTo>
                  <a:cubicBezTo>
                    <a:pt x="133" y="381"/>
                    <a:pt x="133" y="381"/>
                    <a:pt x="133" y="381"/>
                  </a:cubicBezTo>
                  <a:cubicBezTo>
                    <a:pt x="123" y="355"/>
                    <a:pt x="98" y="336"/>
                    <a:pt x="68" y="336"/>
                  </a:cubicBezTo>
                  <a:cubicBezTo>
                    <a:pt x="30" y="336"/>
                    <a:pt x="0" y="367"/>
                    <a:pt x="0" y="405"/>
                  </a:cubicBezTo>
                  <a:cubicBezTo>
                    <a:pt x="0" y="443"/>
                    <a:pt x="30" y="474"/>
                    <a:pt x="68" y="474"/>
                  </a:cubicBezTo>
                  <a:cubicBezTo>
                    <a:pt x="98" y="474"/>
                    <a:pt x="123" y="455"/>
                    <a:pt x="133" y="429"/>
                  </a:cubicBezTo>
                  <a:cubicBezTo>
                    <a:pt x="251" y="429"/>
                    <a:pt x="251" y="429"/>
                    <a:pt x="251" y="429"/>
                  </a:cubicBezTo>
                  <a:cubicBezTo>
                    <a:pt x="264" y="641"/>
                    <a:pt x="440" y="810"/>
                    <a:pt x="655" y="810"/>
                  </a:cubicBezTo>
                  <a:cubicBezTo>
                    <a:pt x="870" y="810"/>
                    <a:pt x="1046" y="641"/>
                    <a:pt x="1059" y="429"/>
                  </a:cubicBezTo>
                  <a:cubicBezTo>
                    <a:pt x="1177" y="429"/>
                    <a:pt x="1177" y="429"/>
                    <a:pt x="1177" y="429"/>
                  </a:cubicBezTo>
                  <a:cubicBezTo>
                    <a:pt x="1187" y="455"/>
                    <a:pt x="1212" y="474"/>
                    <a:pt x="1242" y="474"/>
                  </a:cubicBezTo>
                  <a:cubicBezTo>
                    <a:pt x="1280" y="474"/>
                    <a:pt x="1311" y="443"/>
                    <a:pt x="1311" y="405"/>
                  </a:cubicBezTo>
                  <a:cubicBezTo>
                    <a:pt x="1311" y="367"/>
                    <a:pt x="1280" y="336"/>
                    <a:pt x="1242" y="336"/>
                  </a:cubicBezTo>
                  <a:close/>
                  <a:moveTo>
                    <a:pt x="655" y="746"/>
                  </a:moveTo>
                  <a:cubicBezTo>
                    <a:pt x="467" y="746"/>
                    <a:pt x="315" y="593"/>
                    <a:pt x="315" y="405"/>
                  </a:cubicBezTo>
                  <a:cubicBezTo>
                    <a:pt x="315" y="217"/>
                    <a:pt x="467" y="64"/>
                    <a:pt x="655" y="64"/>
                  </a:cubicBezTo>
                  <a:cubicBezTo>
                    <a:pt x="843" y="64"/>
                    <a:pt x="996" y="217"/>
                    <a:pt x="996" y="405"/>
                  </a:cubicBezTo>
                  <a:cubicBezTo>
                    <a:pt x="996" y="593"/>
                    <a:pt x="843" y="746"/>
                    <a:pt x="655" y="746"/>
                  </a:cubicBezTo>
                  <a:close/>
                </a:path>
              </a:pathLst>
            </a:custGeom>
            <a:gradFill>
              <a:gsLst>
                <a:gs pos="0">
                  <a:srgbClr val="FEFFFF"/>
                </a:gs>
                <a:gs pos="100000">
                  <a:srgbClr val="F9F9F9"/>
                </a:gs>
              </a:gsLst>
              <a:lin ang="2700000" scaled="1"/>
            </a:gradFill>
            <a:ln>
              <a:noFill/>
            </a:ln>
            <a:effectLst>
              <a:outerShdw blurRad="63500" dist="50800" dir="2700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1" name="Little circle">
              <a:extLst>
                <a:ext uri="{FF2B5EF4-FFF2-40B4-BE49-F238E27FC236}">
                  <a16:creationId xmlns:a16="http://schemas.microsoft.com/office/drawing/2014/main" id="{969159B8-C278-2295-5173-DAF55D87671E}"/>
                </a:ext>
              </a:extLst>
            </p:cNvPr>
            <p:cNvSpPr>
              <a:spLocks noChangeAspect="1"/>
            </p:cNvSpPr>
            <p:nvPr/>
          </p:nvSpPr>
          <p:spPr>
            <a:xfrm>
              <a:off x="269308" y="3396600"/>
              <a:ext cx="64800" cy="648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Little circle">
              <a:extLst>
                <a:ext uri="{FF2B5EF4-FFF2-40B4-BE49-F238E27FC236}">
                  <a16:creationId xmlns:a16="http://schemas.microsoft.com/office/drawing/2014/main" id="{424E0508-72F1-693B-5599-F16CEB8CD8C2}"/>
                </a:ext>
              </a:extLst>
            </p:cNvPr>
            <p:cNvSpPr>
              <a:spLocks noChangeAspect="1"/>
            </p:cNvSpPr>
            <p:nvPr/>
          </p:nvSpPr>
          <p:spPr>
            <a:xfrm>
              <a:off x="1760483" y="3396600"/>
              <a:ext cx="64800" cy="648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23" name="Shape 02">
            <a:extLst>
              <a:ext uri="{FF2B5EF4-FFF2-40B4-BE49-F238E27FC236}">
                <a16:creationId xmlns:a16="http://schemas.microsoft.com/office/drawing/2014/main" id="{C5D18D8F-024E-8766-693D-CA6F0D0DC416}"/>
              </a:ext>
            </a:extLst>
          </p:cNvPr>
          <p:cNvGrpSpPr/>
          <p:nvPr/>
        </p:nvGrpSpPr>
        <p:grpSpPr>
          <a:xfrm>
            <a:off x="3501215" y="3466608"/>
            <a:ext cx="1664911" cy="1024831"/>
            <a:chOff x="215939" y="2915529"/>
            <a:chExt cx="1664911" cy="1024831"/>
          </a:xfrm>
        </p:grpSpPr>
        <p:sp>
          <p:nvSpPr>
            <p:cNvPr id="24" name="Color circle">
              <a:extLst>
                <a:ext uri="{FF2B5EF4-FFF2-40B4-BE49-F238E27FC236}">
                  <a16:creationId xmlns:a16="http://schemas.microsoft.com/office/drawing/2014/main" id="{6F71819F-F33E-FE5C-E4C8-8579BE960CD8}"/>
                </a:ext>
              </a:extLst>
            </p:cNvPr>
            <p:cNvSpPr>
              <a:spLocks/>
            </p:cNvSpPr>
            <p:nvPr/>
          </p:nvSpPr>
          <p:spPr>
            <a:xfrm>
              <a:off x="575369" y="2957400"/>
              <a:ext cx="943200" cy="943200"/>
            </a:xfrm>
            <a:prstGeom prst="ellipse">
              <a:avLst/>
            </a:prstGeom>
            <a:gradFill flip="none" rotWithShape="1">
              <a:gsLst>
                <a:gs pos="0">
                  <a:schemeClr val="accent2">
                    <a:lumMod val="75000"/>
                  </a:schemeClr>
                </a:gs>
                <a:gs pos="100000">
                  <a:schemeClr val="accent2"/>
                </a:gs>
              </a:gsLst>
              <a:lin ang="2700000" scaled="1"/>
              <a:tileRect/>
            </a:gradFill>
            <a:ln>
              <a:noFill/>
            </a:ln>
            <a:effectLst/>
          </p:spPr>
          <p:txBody>
            <a:bodyPr vert="horz" wrap="square" lIns="91440" tIns="45720" rIns="91440" bIns="45720" numCol="1" anchor="t" anchorCtr="0" compatLnSpc="1">
              <a:prstTxWarp prst="textNoShape">
                <a:avLst/>
              </a:prstTxWarp>
            </a:bodyPr>
            <a:lstStyle/>
            <a:p>
              <a:endParaRPr lang="ru-RU"/>
            </a:p>
          </p:txBody>
        </p:sp>
        <p:sp>
          <p:nvSpPr>
            <p:cNvPr id="25" name="White shape">
              <a:extLst>
                <a:ext uri="{FF2B5EF4-FFF2-40B4-BE49-F238E27FC236}">
                  <a16:creationId xmlns:a16="http://schemas.microsoft.com/office/drawing/2014/main" id="{47EE5E08-559A-5BB5-72C5-A7D0C88D6F0F}"/>
                </a:ext>
              </a:extLst>
            </p:cNvPr>
            <p:cNvSpPr>
              <a:spLocks noEditPoints="1"/>
            </p:cNvSpPr>
            <p:nvPr/>
          </p:nvSpPr>
          <p:spPr bwMode="auto">
            <a:xfrm>
              <a:off x="215939" y="2915529"/>
              <a:ext cx="1664911" cy="1024831"/>
            </a:xfrm>
            <a:custGeom>
              <a:avLst/>
              <a:gdLst>
                <a:gd name="T0" fmla="*/ 1242 w 1311"/>
                <a:gd name="T1" fmla="*/ 336 h 810"/>
                <a:gd name="T2" fmla="*/ 1177 w 1311"/>
                <a:gd name="T3" fmla="*/ 381 h 810"/>
                <a:gd name="T4" fmla="*/ 1059 w 1311"/>
                <a:gd name="T5" fmla="*/ 381 h 810"/>
                <a:gd name="T6" fmla="*/ 655 w 1311"/>
                <a:gd name="T7" fmla="*/ 0 h 810"/>
                <a:gd name="T8" fmla="*/ 251 w 1311"/>
                <a:gd name="T9" fmla="*/ 381 h 810"/>
                <a:gd name="T10" fmla="*/ 133 w 1311"/>
                <a:gd name="T11" fmla="*/ 381 h 810"/>
                <a:gd name="T12" fmla="*/ 68 w 1311"/>
                <a:gd name="T13" fmla="*/ 336 h 810"/>
                <a:gd name="T14" fmla="*/ 0 w 1311"/>
                <a:gd name="T15" fmla="*/ 405 h 810"/>
                <a:gd name="T16" fmla="*/ 68 w 1311"/>
                <a:gd name="T17" fmla="*/ 474 h 810"/>
                <a:gd name="T18" fmla="*/ 133 w 1311"/>
                <a:gd name="T19" fmla="*/ 429 h 810"/>
                <a:gd name="T20" fmla="*/ 251 w 1311"/>
                <a:gd name="T21" fmla="*/ 429 h 810"/>
                <a:gd name="T22" fmla="*/ 655 w 1311"/>
                <a:gd name="T23" fmla="*/ 810 h 810"/>
                <a:gd name="T24" fmla="*/ 1059 w 1311"/>
                <a:gd name="T25" fmla="*/ 429 h 810"/>
                <a:gd name="T26" fmla="*/ 1177 w 1311"/>
                <a:gd name="T27" fmla="*/ 429 h 810"/>
                <a:gd name="T28" fmla="*/ 1242 w 1311"/>
                <a:gd name="T29" fmla="*/ 474 h 810"/>
                <a:gd name="T30" fmla="*/ 1311 w 1311"/>
                <a:gd name="T31" fmla="*/ 405 h 810"/>
                <a:gd name="T32" fmla="*/ 1242 w 1311"/>
                <a:gd name="T33" fmla="*/ 336 h 810"/>
                <a:gd name="T34" fmla="*/ 655 w 1311"/>
                <a:gd name="T35" fmla="*/ 746 h 810"/>
                <a:gd name="T36" fmla="*/ 315 w 1311"/>
                <a:gd name="T37" fmla="*/ 405 h 810"/>
                <a:gd name="T38" fmla="*/ 655 w 1311"/>
                <a:gd name="T39" fmla="*/ 64 h 810"/>
                <a:gd name="T40" fmla="*/ 996 w 1311"/>
                <a:gd name="T41" fmla="*/ 405 h 810"/>
                <a:gd name="T42" fmla="*/ 655 w 1311"/>
                <a:gd name="T43" fmla="*/ 746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11" h="810">
                  <a:moveTo>
                    <a:pt x="1242" y="336"/>
                  </a:moveTo>
                  <a:cubicBezTo>
                    <a:pt x="1212" y="336"/>
                    <a:pt x="1187" y="355"/>
                    <a:pt x="1177" y="381"/>
                  </a:cubicBezTo>
                  <a:cubicBezTo>
                    <a:pt x="1059" y="381"/>
                    <a:pt x="1059" y="381"/>
                    <a:pt x="1059" y="381"/>
                  </a:cubicBezTo>
                  <a:cubicBezTo>
                    <a:pt x="1046" y="169"/>
                    <a:pt x="870" y="0"/>
                    <a:pt x="655" y="0"/>
                  </a:cubicBezTo>
                  <a:cubicBezTo>
                    <a:pt x="440" y="0"/>
                    <a:pt x="264" y="169"/>
                    <a:pt x="251" y="381"/>
                  </a:cubicBezTo>
                  <a:cubicBezTo>
                    <a:pt x="133" y="381"/>
                    <a:pt x="133" y="381"/>
                    <a:pt x="133" y="381"/>
                  </a:cubicBezTo>
                  <a:cubicBezTo>
                    <a:pt x="123" y="355"/>
                    <a:pt x="98" y="336"/>
                    <a:pt x="68" y="336"/>
                  </a:cubicBezTo>
                  <a:cubicBezTo>
                    <a:pt x="30" y="336"/>
                    <a:pt x="0" y="367"/>
                    <a:pt x="0" y="405"/>
                  </a:cubicBezTo>
                  <a:cubicBezTo>
                    <a:pt x="0" y="443"/>
                    <a:pt x="30" y="474"/>
                    <a:pt x="68" y="474"/>
                  </a:cubicBezTo>
                  <a:cubicBezTo>
                    <a:pt x="98" y="474"/>
                    <a:pt x="123" y="455"/>
                    <a:pt x="133" y="429"/>
                  </a:cubicBezTo>
                  <a:cubicBezTo>
                    <a:pt x="251" y="429"/>
                    <a:pt x="251" y="429"/>
                    <a:pt x="251" y="429"/>
                  </a:cubicBezTo>
                  <a:cubicBezTo>
                    <a:pt x="264" y="641"/>
                    <a:pt x="440" y="810"/>
                    <a:pt x="655" y="810"/>
                  </a:cubicBezTo>
                  <a:cubicBezTo>
                    <a:pt x="870" y="810"/>
                    <a:pt x="1046" y="641"/>
                    <a:pt x="1059" y="429"/>
                  </a:cubicBezTo>
                  <a:cubicBezTo>
                    <a:pt x="1177" y="429"/>
                    <a:pt x="1177" y="429"/>
                    <a:pt x="1177" y="429"/>
                  </a:cubicBezTo>
                  <a:cubicBezTo>
                    <a:pt x="1187" y="455"/>
                    <a:pt x="1212" y="474"/>
                    <a:pt x="1242" y="474"/>
                  </a:cubicBezTo>
                  <a:cubicBezTo>
                    <a:pt x="1280" y="474"/>
                    <a:pt x="1311" y="443"/>
                    <a:pt x="1311" y="405"/>
                  </a:cubicBezTo>
                  <a:cubicBezTo>
                    <a:pt x="1311" y="367"/>
                    <a:pt x="1280" y="336"/>
                    <a:pt x="1242" y="336"/>
                  </a:cubicBezTo>
                  <a:close/>
                  <a:moveTo>
                    <a:pt x="655" y="746"/>
                  </a:moveTo>
                  <a:cubicBezTo>
                    <a:pt x="467" y="746"/>
                    <a:pt x="315" y="593"/>
                    <a:pt x="315" y="405"/>
                  </a:cubicBezTo>
                  <a:cubicBezTo>
                    <a:pt x="315" y="217"/>
                    <a:pt x="467" y="64"/>
                    <a:pt x="655" y="64"/>
                  </a:cubicBezTo>
                  <a:cubicBezTo>
                    <a:pt x="843" y="64"/>
                    <a:pt x="996" y="217"/>
                    <a:pt x="996" y="405"/>
                  </a:cubicBezTo>
                  <a:cubicBezTo>
                    <a:pt x="996" y="593"/>
                    <a:pt x="843" y="746"/>
                    <a:pt x="655" y="746"/>
                  </a:cubicBezTo>
                  <a:close/>
                </a:path>
              </a:pathLst>
            </a:custGeom>
            <a:gradFill>
              <a:gsLst>
                <a:gs pos="0">
                  <a:srgbClr val="FEFFFF"/>
                </a:gs>
                <a:gs pos="100000">
                  <a:srgbClr val="F9F9F9"/>
                </a:gs>
              </a:gsLst>
              <a:lin ang="2700000" scaled="1"/>
            </a:gradFill>
            <a:ln>
              <a:noFill/>
            </a:ln>
            <a:effectLst>
              <a:outerShdw blurRad="63500" dist="50800" dir="2700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6" name="Little circle">
              <a:extLst>
                <a:ext uri="{FF2B5EF4-FFF2-40B4-BE49-F238E27FC236}">
                  <a16:creationId xmlns:a16="http://schemas.microsoft.com/office/drawing/2014/main" id="{6DC5A36F-C967-F89C-4AF8-EE24D74630C1}"/>
                </a:ext>
              </a:extLst>
            </p:cNvPr>
            <p:cNvSpPr>
              <a:spLocks noChangeAspect="1"/>
            </p:cNvSpPr>
            <p:nvPr/>
          </p:nvSpPr>
          <p:spPr>
            <a:xfrm>
              <a:off x="269308" y="3396600"/>
              <a:ext cx="64800" cy="64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Little circle">
              <a:extLst>
                <a:ext uri="{FF2B5EF4-FFF2-40B4-BE49-F238E27FC236}">
                  <a16:creationId xmlns:a16="http://schemas.microsoft.com/office/drawing/2014/main" id="{9DC92DB3-EC1C-29BC-A11B-A3F6A12B095D}"/>
                </a:ext>
              </a:extLst>
            </p:cNvPr>
            <p:cNvSpPr>
              <a:spLocks noChangeAspect="1"/>
            </p:cNvSpPr>
            <p:nvPr/>
          </p:nvSpPr>
          <p:spPr>
            <a:xfrm>
              <a:off x="1760483" y="3396600"/>
              <a:ext cx="64800" cy="64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28" name="Shape 03">
            <a:extLst>
              <a:ext uri="{FF2B5EF4-FFF2-40B4-BE49-F238E27FC236}">
                <a16:creationId xmlns:a16="http://schemas.microsoft.com/office/drawing/2014/main" id="{0FD54E3B-0F16-6E54-0848-97226F3B2277}"/>
              </a:ext>
            </a:extLst>
          </p:cNvPr>
          <p:cNvGrpSpPr/>
          <p:nvPr/>
        </p:nvGrpSpPr>
        <p:grpSpPr>
          <a:xfrm>
            <a:off x="5261788" y="3466608"/>
            <a:ext cx="1664911" cy="1024831"/>
            <a:chOff x="215939" y="2915529"/>
            <a:chExt cx="1664911" cy="1024831"/>
          </a:xfrm>
        </p:grpSpPr>
        <p:sp>
          <p:nvSpPr>
            <p:cNvPr id="29" name="Color circle">
              <a:extLst>
                <a:ext uri="{FF2B5EF4-FFF2-40B4-BE49-F238E27FC236}">
                  <a16:creationId xmlns:a16="http://schemas.microsoft.com/office/drawing/2014/main" id="{1934426B-BF91-17F1-23B1-9E6365EEE197}"/>
                </a:ext>
              </a:extLst>
            </p:cNvPr>
            <p:cNvSpPr>
              <a:spLocks/>
            </p:cNvSpPr>
            <p:nvPr/>
          </p:nvSpPr>
          <p:spPr>
            <a:xfrm>
              <a:off x="575369" y="2957400"/>
              <a:ext cx="943200" cy="943200"/>
            </a:xfrm>
            <a:prstGeom prst="ellipse">
              <a:avLst/>
            </a:prstGeom>
            <a:gradFill flip="none" rotWithShape="1">
              <a:gsLst>
                <a:gs pos="0">
                  <a:schemeClr val="accent3">
                    <a:lumMod val="75000"/>
                  </a:schemeClr>
                </a:gs>
                <a:gs pos="100000">
                  <a:schemeClr val="accent3"/>
                </a:gs>
              </a:gsLst>
              <a:lin ang="2700000" scaled="1"/>
              <a:tileRect/>
            </a:gradFill>
            <a:ln>
              <a:noFill/>
            </a:ln>
            <a:effectLst/>
          </p:spPr>
          <p:txBody>
            <a:bodyPr vert="horz" wrap="square" lIns="91440" tIns="45720" rIns="91440" bIns="45720" numCol="1" anchor="t" anchorCtr="0" compatLnSpc="1">
              <a:prstTxWarp prst="textNoShape">
                <a:avLst/>
              </a:prstTxWarp>
            </a:bodyPr>
            <a:lstStyle/>
            <a:p>
              <a:endParaRPr lang="ru-RU"/>
            </a:p>
          </p:txBody>
        </p:sp>
        <p:sp>
          <p:nvSpPr>
            <p:cNvPr id="30" name="White shape">
              <a:extLst>
                <a:ext uri="{FF2B5EF4-FFF2-40B4-BE49-F238E27FC236}">
                  <a16:creationId xmlns:a16="http://schemas.microsoft.com/office/drawing/2014/main" id="{C23897AF-CEB7-9F36-671B-E75402924793}"/>
                </a:ext>
              </a:extLst>
            </p:cNvPr>
            <p:cNvSpPr>
              <a:spLocks noEditPoints="1"/>
            </p:cNvSpPr>
            <p:nvPr/>
          </p:nvSpPr>
          <p:spPr bwMode="auto">
            <a:xfrm>
              <a:off x="215939" y="2915529"/>
              <a:ext cx="1664911" cy="1024831"/>
            </a:xfrm>
            <a:custGeom>
              <a:avLst/>
              <a:gdLst>
                <a:gd name="T0" fmla="*/ 1242 w 1311"/>
                <a:gd name="T1" fmla="*/ 336 h 810"/>
                <a:gd name="T2" fmla="*/ 1177 w 1311"/>
                <a:gd name="T3" fmla="*/ 381 h 810"/>
                <a:gd name="T4" fmla="*/ 1059 w 1311"/>
                <a:gd name="T5" fmla="*/ 381 h 810"/>
                <a:gd name="T6" fmla="*/ 655 w 1311"/>
                <a:gd name="T7" fmla="*/ 0 h 810"/>
                <a:gd name="T8" fmla="*/ 251 w 1311"/>
                <a:gd name="T9" fmla="*/ 381 h 810"/>
                <a:gd name="T10" fmla="*/ 133 w 1311"/>
                <a:gd name="T11" fmla="*/ 381 h 810"/>
                <a:gd name="T12" fmla="*/ 68 w 1311"/>
                <a:gd name="T13" fmla="*/ 336 h 810"/>
                <a:gd name="T14" fmla="*/ 0 w 1311"/>
                <a:gd name="T15" fmla="*/ 405 h 810"/>
                <a:gd name="T16" fmla="*/ 68 w 1311"/>
                <a:gd name="T17" fmla="*/ 474 h 810"/>
                <a:gd name="T18" fmla="*/ 133 w 1311"/>
                <a:gd name="T19" fmla="*/ 429 h 810"/>
                <a:gd name="T20" fmla="*/ 251 w 1311"/>
                <a:gd name="T21" fmla="*/ 429 h 810"/>
                <a:gd name="T22" fmla="*/ 655 w 1311"/>
                <a:gd name="T23" fmla="*/ 810 h 810"/>
                <a:gd name="T24" fmla="*/ 1059 w 1311"/>
                <a:gd name="T25" fmla="*/ 429 h 810"/>
                <a:gd name="T26" fmla="*/ 1177 w 1311"/>
                <a:gd name="T27" fmla="*/ 429 h 810"/>
                <a:gd name="T28" fmla="*/ 1242 w 1311"/>
                <a:gd name="T29" fmla="*/ 474 h 810"/>
                <a:gd name="T30" fmla="*/ 1311 w 1311"/>
                <a:gd name="T31" fmla="*/ 405 h 810"/>
                <a:gd name="T32" fmla="*/ 1242 w 1311"/>
                <a:gd name="T33" fmla="*/ 336 h 810"/>
                <a:gd name="T34" fmla="*/ 655 w 1311"/>
                <a:gd name="T35" fmla="*/ 746 h 810"/>
                <a:gd name="T36" fmla="*/ 315 w 1311"/>
                <a:gd name="T37" fmla="*/ 405 h 810"/>
                <a:gd name="T38" fmla="*/ 655 w 1311"/>
                <a:gd name="T39" fmla="*/ 64 h 810"/>
                <a:gd name="T40" fmla="*/ 996 w 1311"/>
                <a:gd name="T41" fmla="*/ 405 h 810"/>
                <a:gd name="T42" fmla="*/ 655 w 1311"/>
                <a:gd name="T43" fmla="*/ 746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11" h="810">
                  <a:moveTo>
                    <a:pt x="1242" y="336"/>
                  </a:moveTo>
                  <a:cubicBezTo>
                    <a:pt x="1212" y="336"/>
                    <a:pt x="1187" y="355"/>
                    <a:pt x="1177" y="381"/>
                  </a:cubicBezTo>
                  <a:cubicBezTo>
                    <a:pt x="1059" y="381"/>
                    <a:pt x="1059" y="381"/>
                    <a:pt x="1059" y="381"/>
                  </a:cubicBezTo>
                  <a:cubicBezTo>
                    <a:pt x="1046" y="169"/>
                    <a:pt x="870" y="0"/>
                    <a:pt x="655" y="0"/>
                  </a:cubicBezTo>
                  <a:cubicBezTo>
                    <a:pt x="440" y="0"/>
                    <a:pt x="264" y="169"/>
                    <a:pt x="251" y="381"/>
                  </a:cubicBezTo>
                  <a:cubicBezTo>
                    <a:pt x="133" y="381"/>
                    <a:pt x="133" y="381"/>
                    <a:pt x="133" y="381"/>
                  </a:cubicBezTo>
                  <a:cubicBezTo>
                    <a:pt x="123" y="355"/>
                    <a:pt x="98" y="336"/>
                    <a:pt x="68" y="336"/>
                  </a:cubicBezTo>
                  <a:cubicBezTo>
                    <a:pt x="30" y="336"/>
                    <a:pt x="0" y="367"/>
                    <a:pt x="0" y="405"/>
                  </a:cubicBezTo>
                  <a:cubicBezTo>
                    <a:pt x="0" y="443"/>
                    <a:pt x="30" y="474"/>
                    <a:pt x="68" y="474"/>
                  </a:cubicBezTo>
                  <a:cubicBezTo>
                    <a:pt x="98" y="474"/>
                    <a:pt x="123" y="455"/>
                    <a:pt x="133" y="429"/>
                  </a:cubicBezTo>
                  <a:cubicBezTo>
                    <a:pt x="251" y="429"/>
                    <a:pt x="251" y="429"/>
                    <a:pt x="251" y="429"/>
                  </a:cubicBezTo>
                  <a:cubicBezTo>
                    <a:pt x="264" y="641"/>
                    <a:pt x="440" y="810"/>
                    <a:pt x="655" y="810"/>
                  </a:cubicBezTo>
                  <a:cubicBezTo>
                    <a:pt x="870" y="810"/>
                    <a:pt x="1046" y="641"/>
                    <a:pt x="1059" y="429"/>
                  </a:cubicBezTo>
                  <a:cubicBezTo>
                    <a:pt x="1177" y="429"/>
                    <a:pt x="1177" y="429"/>
                    <a:pt x="1177" y="429"/>
                  </a:cubicBezTo>
                  <a:cubicBezTo>
                    <a:pt x="1187" y="455"/>
                    <a:pt x="1212" y="474"/>
                    <a:pt x="1242" y="474"/>
                  </a:cubicBezTo>
                  <a:cubicBezTo>
                    <a:pt x="1280" y="474"/>
                    <a:pt x="1311" y="443"/>
                    <a:pt x="1311" y="405"/>
                  </a:cubicBezTo>
                  <a:cubicBezTo>
                    <a:pt x="1311" y="367"/>
                    <a:pt x="1280" y="336"/>
                    <a:pt x="1242" y="336"/>
                  </a:cubicBezTo>
                  <a:close/>
                  <a:moveTo>
                    <a:pt x="655" y="746"/>
                  </a:moveTo>
                  <a:cubicBezTo>
                    <a:pt x="467" y="746"/>
                    <a:pt x="315" y="593"/>
                    <a:pt x="315" y="405"/>
                  </a:cubicBezTo>
                  <a:cubicBezTo>
                    <a:pt x="315" y="217"/>
                    <a:pt x="467" y="64"/>
                    <a:pt x="655" y="64"/>
                  </a:cubicBezTo>
                  <a:cubicBezTo>
                    <a:pt x="843" y="64"/>
                    <a:pt x="996" y="217"/>
                    <a:pt x="996" y="405"/>
                  </a:cubicBezTo>
                  <a:cubicBezTo>
                    <a:pt x="996" y="593"/>
                    <a:pt x="843" y="746"/>
                    <a:pt x="655" y="746"/>
                  </a:cubicBezTo>
                  <a:close/>
                </a:path>
              </a:pathLst>
            </a:custGeom>
            <a:gradFill>
              <a:gsLst>
                <a:gs pos="0">
                  <a:srgbClr val="FEFFFF"/>
                </a:gs>
                <a:gs pos="100000">
                  <a:srgbClr val="F9F9F9"/>
                </a:gs>
              </a:gsLst>
              <a:lin ang="2700000" scaled="1"/>
            </a:gradFill>
            <a:ln>
              <a:noFill/>
            </a:ln>
            <a:effectLst>
              <a:outerShdw blurRad="63500" dist="50800" dir="2700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1" name="Little circle">
              <a:extLst>
                <a:ext uri="{FF2B5EF4-FFF2-40B4-BE49-F238E27FC236}">
                  <a16:creationId xmlns:a16="http://schemas.microsoft.com/office/drawing/2014/main" id="{527E2E82-CCEB-E2B2-67B8-ED7E939DAEDD}"/>
                </a:ext>
              </a:extLst>
            </p:cNvPr>
            <p:cNvSpPr>
              <a:spLocks noChangeAspect="1"/>
            </p:cNvSpPr>
            <p:nvPr/>
          </p:nvSpPr>
          <p:spPr>
            <a:xfrm>
              <a:off x="269308" y="3396600"/>
              <a:ext cx="64800" cy="648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Little circle">
              <a:extLst>
                <a:ext uri="{FF2B5EF4-FFF2-40B4-BE49-F238E27FC236}">
                  <a16:creationId xmlns:a16="http://schemas.microsoft.com/office/drawing/2014/main" id="{130014E1-E5C7-DF9F-E90D-5614C6A50884}"/>
                </a:ext>
              </a:extLst>
            </p:cNvPr>
            <p:cNvSpPr>
              <a:spLocks noChangeAspect="1"/>
            </p:cNvSpPr>
            <p:nvPr/>
          </p:nvSpPr>
          <p:spPr>
            <a:xfrm>
              <a:off x="1760483" y="3396600"/>
              <a:ext cx="64800" cy="648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33" name="Shape 04">
            <a:extLst>
              <a:ext uri="{FF2B5EF4-FFF2-40B4-BE49-F238E27FC236}">
                <a16:creationId xmlns:a16="http://schemas.microsoft.com/office/drawing/2014/main" id="{2CC9D070-7710-CEE8-D4FC-1C15D4AFB24B}"/>
              </a:ext>
            </a:extLst>
          </p:cNvPr>
          <p:cNvGrpSpPr/>
          <p:nvPr/>
        </p:nvGrpSpPr>
        <p:grpSpPr>
          <a:xfrm>
            <a:off x="7023062" y="3466608"/>
            <a:ext cx="1664911" cy="1024831"/>
            <a:chOff x="215939" y="2915529"/>
            <a:chExt cx="1664911" cy="1024831"/>
          </a:xfrm>
        </p:grpSpPr>
        <p:sp>
          <p:nvSpPr>
            <p:cNvPr id="34" name="Color circle">
              <a:extLst>
                <a:ext uri="{FF2B5EF4-FFF2-40B4-BE49-F238E27FC236}">
                  <a16:creationId xmlns:a16="http://schemas.microsoft.com/office/drawing/2014/main" id="{E1E113F5-13DD-7B3A-60CF-9C37AB849328}"/>
                </a:ext>
              </a:extLst>
            </p:cNvPr>
            <p:cNvSpPr>
              <a:spLocks/>
            </p:cNvSpPr>
            <p:nvPr/>
          </p:nvSpPr>
          <p:spPr>
            <a:xfrm>
              <a:off x="575369" y="2957400"/>
              <a:ext cx="943200" cy="943200"/>
            </a:xfrm>
            <a:prstGeom prst="ellipse">
              <a:avLst/>
            </a:prstGeom>
            <a:gradFill flip="none" rotWithShape="1">
              <a:gsLst>
                <a:gs pos="0">
                  <a:schemeClr val="accent6">
                    <a:lumMod val="75000"/>
                  </a:schemeClr>
                </a:gs>
                <a:gs pos="100000">
                  <a:schemeClr val="accent6"/>
                </a:gs>
              </a:gsLst>
              <a:lin ang="2700000" scaled="1"/>
              <a:tileRect/>
            </a:gradFill>
            <a:ln>
              <a:noFill/>
            </a:ln>
            <a:effectLst/>
          </p:spPr>
          <p:txBody>
            <a:bodyPr vert="horz" wrap="square" lIns="91440" tIns="45720" rIns="91440" bIns="45720" numCol="1" anchor="t" anchorCtr="0" compatLnSpc="1">
              <a:prstTxWarp prst="textNoShape">
                <a:avLst/>
              </a:prstTxWarp>
            </a:bodyPr>
            <a:lstStyle/>
            <a:p>
              <a:endParaRPr lang="ru-RU"/>
            </a:p>
          </p:txBody>
        </p:sp>
        <p:sp>
          <p:nvSpPr>
            <p:cNvPr id="35" name="White shape">
              <a:extLst>
                <a:ext uri="{FF2B5EF4-FFF2-40B4-BE49-F238E27FC236}">
                  <a16:creationId xmlns:a16="http://schemas.microsoft.com/office/drawing/2014/main" id="{13DA6AA7-BAEB-EC15-8828-5914F60D935B}"/>
                </a:ext>
              </a:extLst>
            </p:cNvPr>
            <p:cNvSpPr>
              <a:spLocks noEditPoints="1"/>
            </p:cNvSpPr>
            <p:nvPr/>
          </p:nvSpPr>
          <p:spPr bwMode="auto">
            <a:xfrm>
              <a:off x="215939" y="2915529"/>
              <a:ext cx="1664911" cy="1024831"/>
            </a:xfrm>
            <a:custGeom>
              <a:avLst/>
              <a:gdLst>
                <a:gd name="T0" fmla="*/ 1242 w 1311"/>
                <a:gd name="T1" fmla="*/ 336 h 810"/>
                <a:gd name="T2" fmla="*/ 1177 w 1311"/>
                <a:gd name="T3" fmla="*/ 381 h 810"/>
                <a:gd name="T4" fmla="*/ 1059 w 1311"/>
                <a:gd name="T5" fmla="*/ 381 h 810"/>
                <a:gd name="T6" fmla="*/ 655 w 1311"/>
                <a:gd name="T7" fmla="*/ 0 h 810"/>
                <a:gd name="T8" fmla="*/ 251 w 1311"/>
                <a:gd name="T9" fmla="*/ 381 h 810"/>
                <a:gd name="T10" fmla="*/ 133 w 1311"/>
                <a:gd name="T11" fmla="*/ 381 h 810"/>
                <a:gd name="T12" fmla="*/ 68 w 1311"/>
                <a:gd name="T13" fmla="*/ 336 h 810"/>
                <a:gd name="T14" fmla="*/ 0 w 1311"/>
                <a:gd name="T15" fmla="*/ 405 h 810"/>
                <a:gd name="T16" fmla="*/ 68 w 1311"/>
                <a:gd name="T17" fmla="*/ 474 h 810"/>
                <a:gd name="T18" fmla="*/ 133 w 1311"/>
                <a:gd name="T19" fmla="*/ 429 h 810"/>
                <a:gd name="T20" fmla="*/ 251 w 1311"/>
                <a:gd name="T21" fmla="*/ 429 h 810"/>
                <a:gd name="T22" fmla="*/ 655 w 1311"/>
                <a:gd name="T23" fmla="*/ 810 h 810"/>
                <a:gd name="T24" fmla="*/ 1059 w 1311"/>
                <a:gd name="T25" fmla="*/ 429 h 810"/>
                <a:gd name="T26" fmla="*/ 1177 w 1311"/>
                <a:gd name="T27" fmla="*/ 429 h 810"/>
                <a:gd name="T28" fmla="*/ 1242 w 1311"/>
                <a:gd name="T29" fmla="*/ 474 h 810"/>
                <a:gd name="T30" fmla="*/ 1311 w 1311"/>
                <a:gd name="T31" fmla="*/ 405 h 810"/>
                <a:gd name="T32" fmla="*/ 1242 w 1311"/>
                <a:gd name="T33" fmla="*/ 336 h 810"/>
                <a:gd name="T34" fmla="*/ 655 w 1311"/>
                <a:gd name="T35" fmla="*/ 746 h 810"/>
                <a:gd name="T36" fmla="*/ 315 w 1311"/>
                <a:gd name="T37" fmla="*/ 405 h 810"/>
                <a:gd name="T38" fmla="*/ 655 w 1311"/>
                <a:gd name="T39" fmla="*/ 64 h 810"/>
                <a:gd name="T40" fmla="*/ 996 w 1311"/>
                <a:gd name="T41" fmla="*/ 405 h 810"/>
                <a:gd name="T42" fmla="*/ 655 w 1311"/>
                <a:gd name="T43" fmla="*/ 746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11" h="810">
                  <a:moveTo>
                    <a:pt x="1242" y="336"/>
                  </a:moveTo>
                  <a:cubicBezTo>
                    <a:pt x="1212" y="336"/>
                    <a:pt x="1187" y="355"/>
                    <a:pt x="1177" y="381"/>
                  </a:cubicBezTo>
                  <a:cubicBezTo>
                    <a:pt x="1059" y="381"/>
                    <a:pt x="1059" y="381"/>
                    <a:pt x="1059" y="381"/>
                  </a:cubicBezTo>
                  <a:cubicBezTo>
                    <a:pt x="1046" y="169"/>
                    <a:pt x="870" y="0"/>
                    <a:pt x="655" y="0"/>
                  </a:cubicBezTo>
                  <a:cubicBezTo>
                    <a:pt x="440" y="0"/>
                    <a:pt x="264" y="169"/>
                    <a:pt x="251" y="381"/>
                  </a:cubicBezTo>
                  <a:cubicBezTo>
                    <a:pt x="133" y="381"/>
                    <a:pt x="133" y="381"/>
                    <a:pt x="133" y="381"/>
                  </a:cubicBezTo>
                  <a:cubicBezTo>
                    <a:pt x="123" y="355"/>
                    <a:pt x="98" y="336"/>
                    <a:pt x="68" y="336"/>
                  </a:cubicBezTo>
                  <a:cubicBezTo>
                    <a:pt x="30" y="336"/>
                    <a:pt x="0" y="367"/>
                    <a:pt x="0" y="405"/>
                  </a:cubicBezTo>
                  <a:cubicBezTo>
                    <a:pt x="0" y="443"/>
                    <a:pt x="30" y="474"/>
                    <a:pt x="68" y="474"/>
                  </a:cubicBezTo>
                  <a:cubicBezTo>
                    <a:pt x="98" y="474"/>
                    <a:pt x="123" y="455"/>
                    <a:pt x="133" y="429"/>
                  </a:cubicBezTo>
                  <a:cubicBezTo>
                    <a:pt x="251" y="429"/>
                    <a:pt x="251" y="429"/>
                    <a:pt x="251" y="429"/>
                  </a:cubicBezTo>
                  <a:cubicBezTo>
                    <a:pt x="264" y="641"/>
                    <a:pt x="440" y="810"/>
                    <a:pt x="655" y="810"/>
                  </a:cubicBezTo>
                  <a:cubicBezTo>
                    <a:pt x="870" y="810"/>
                    <a:pt x="1046" y="641"/>
                    <a:pt x="1059" y="429"/>
                  </a:cubicBezTo>
                  <a:cubicBezTo>
                    <a:pt x="1177" y="429"/>
                    <a:pt x="1177" y="429"/>
                    <a:pt x="1177" y="429"/>
                  </a:cubicBezTo>
                  <a:cubicBezTo>
                    <a:pt x="1187" y="455"/>
                    <a:pt x="1212" y="474"/>
                    <a:pt x="1242" y="474"/>
                  </a:cubicBezTo>
                  <a:cubicBezTo>
                    <a:pt x="1280" y="474"/>
                    <a:pt x="1311" y="443"/>
                    <a:pt x="1311" y="405"/>
                  </a:cubicBezTo>
                  <a:cubicBezTo>
                    <a:pt x="1311" y="367"/>
                    <a:pt x="1280" y="336"/>
                    <a:pt x="1242" y="336"/>
                  </a:cubicBezTo>
                  <a:close/>
                  <a:moveTo>
                    <a:pt x="655" y="746"/>
                  </a:moveTo>
                  <a:cubicBezTo>
                    <a:pt x="467" y="746"/>
                    <a:pt x="315" y="593"/>
                    <a:pt x="315" y="405"/>
                  </a:cubicBezTo>
                  <a:cubicBezTo>
                    <a:pt x="315" y="217"/>
                    <a:pt x="467" y="64"/>
                    <a:pt x="655" y="64"/>
                  </a:cubicBezTo>
                  <a:cubicBezTo>
                    <a:pt x="843" y="64"/>
                    <a:pt x="996" y="217"/>
                    <a:pt x="996" y="405"/>
                  </a:cubicBezTo>
                  <a:cubicBezTo>
                    <a:pt x="996" y="593"/>
                    <a:pt x="843" y="746"/>
                    <a:pt x="655" y="746"/>
                  </a:cubicBezTo>
                  <a:close/>
                </a:path>
              </a:pathLst>
            </a:custGeom>
            <a:gradFill>
              <a:gsLst>
                <a:gs pos="0">
                  <a:srgbClr val="FEFFFF"/>
                </a:gs>
                <a:gs pos="100000">
                  <a:srgbClr val="F9F9F9"/>
                </a:gs>
              </a:gsLst>
              <a:lin ang="2700000" scaled="1"/>
            </a:gradFill>
            <a:ln>
              <a:noFill/>
            </a:ln>
            <a:effectLst>
              <a:outerShdw blurRad="63500" dist="50800" dir="2700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6" name="Little circle">
              <a:extLst>
                <a:ext uri="{FF2B5EF4-FFF2-40B4-BE49-F238E27FC236}">
                  <a16:creationId xmlns:a16="http://schemas.microsoft.com/office/drawing/2014/main" id="{514D30ED-8FC0-E0D7-F1E4-E95A2B3B2CF8}"/>
                </a:ext>
              </a:extLst>
            </p:cNvPr>
            <p:cNvSpPr>
              <a:spLocks noChangeAspect="1"/>
            </p:cNvSpPr>
            <p:nvPr/>
          </p:nvSpPr>
          <p:spPr>
            <a:xfrm>
              <a:off x="269308" y="3396600"/>
              <a:ext cx="64800" cy="648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Little circle">
              <a:extLst>
                <a:ext uri="{FF2B5EF4-FFF2-40B4-BE49-F238E27FC236}">
                  <a16:creationId xmlns:a16="http://schemas.microsoft.com/office/drawing/2014/main" id="{21F0E7BE-3DBB-868F-5F15-346E50CBA85B}"/>
                </a:ext>
              </a:extLst>
            </p:cNvPr>
            <p:cNvSpPr>
              <a:spLocks noChangeAspect="1"/>
            </p:cNvSpPr>
            <p:nvPr/>
          </p:nvSpPr>
          <p:spPr>
            <a:xfrm>
              <a:off x="1760483" y="3396600"/>
              <a:ext cx="64800" cy="648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42" name="Text">
            <a:extLst>
              <a:ext uri="{FF2B5EF4-FFF2-40B4-BE49-F238E27FC236}">
                <a16:creationId xmlns:a16="http://schemas.microsoft.com/office/drawing/2014/main" id="{34D4709F-A2F0-A433-70F8-6FAECAA99208}"/>
              </a:ext>
            </a:extLst>
          </p:cNvPr>
          <p:cNvGrpSpPr/>
          <p:nvPr/>
        </p:nvGrpSpPr>
        <p:grpSpPr>
          <a:xfrm>
            <a:off x="332155" y="1719299"/>
            <a:ext cx="4283066" cy="1743571"/>
            <a:chOff x="3025795" y="615538"/>
            <a:chExt cx="1447780" cy="1339135"/>
          </a:xfrm>
        </p:grpSpPr>
        <p:sp>
          <p:nvSpPr>
            <p:cNvPr id="43" name="TextBox 66">
              <a:extLst>
                <a:ext uri="{FF2B5EF4-FFF2-40B4-BE49-F238E27FC236}">
                  <a16:creationId xmlns:a16="http://schemas.microsoft.com/office/drawing/2014/main" id="{C6175606-199D-A53D-62F4-431B2BEE46AA}"/>
                </a:ext>
              </a:extLst>
            </p:cNvPr>
            <p:cNvSpPr txBox="1"/>
            <p:nvPr/>
          </p:nvSpPr>
          <p:spPr>
            <a:xfrm>
              <a:off x="3032145" y="1056409"/>
              <a:ext cx="1441430" cy="898264"/>
            </a:xfrm>
            <a:prstGeom prst="rect">
              <a:avLst/>
            </a:prstGeom>
            <a:noFill/>
          </p:spPr>
          <p:txBody>
            <a:bodyPr wrap="square" rtlCol="0">
              <a:spAutoFit/>
            </a:bodyPr>
            <a:lstStyle/>
            <a:p>
              <a:pPr lvl="0" algn="just">
                <a:tabLst>
                  <a:tab pos="457200" algn="l"/>
                </a:tabLst>
              </a:pP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Potaknite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zaposlenike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da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uzimaju</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redovite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pauze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odlaze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s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posla</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na</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vrijeme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i ne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razmišljaju</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o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poslu</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izvan</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radnog</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vremena</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To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će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doprinijeti</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smanjenju</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stresa</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i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poboljšanju</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opće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dobrobiti</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a:t>
              </a:r>
            </a:p>
          </p:txBody>
        </p:sp>
        <p:sp>
          <p:nvSpPr>
            <p:cNvPr id="44" name="TextBox 68">
              <a:extLst>
                <a:ext uri="{FF2B5EF4-FFF2-40B4-BE49-F238E27FC236}">
                  <a16:creationId xmlns:a16="http://schemas.microsoft.com/office/drawing/2014/main" id="{9F858A74-FDBC-2B36-75F6-A8D752F81A98}"/>
                </a:ext>
              </a:extLst>
            </p:cNvPr>
            <p:cNvSpPr txBox="1"/>
            <p:nvPr/>
          </p:nvSpPr>
          <p:spPr>
            <a:xfrm>
              <a:off x="3025795" y="615538"/>
              <a:ext cx="1441430" cy="449131"/>
            </a:xfrm>
            <a:prstGeom prst="rect">
              <a:avLst/>
            </a:prstGeom>
            <a:noFill/>
          </p:spPr>
          <p:txBody>
            <a:bodyPr wrap="square" rtlCol="0">
              <a:spAutoFit/>
            </a:bodyPr>
            <a:lstStyle/>
            <a:p>
              <a:r>
                <a:rPr lang="en-US" sz="1600" b="1" dirty="0">
                  <a:solidFill>
                    <a:schemeClr val="accent1"/>
                  </a:solidFill>
                  <a:latin typeface="Montserrat" panose="02000505000000020004" pitchFamily="2" charset="0"/>
                  <a:ea typeface="Roboto Condensed" panose="02000000000000000000" pitchFamily="2" charset="0"/>
                </a:rPr>
                <a:t>POTIČITE ZDRAVU RAVNOTEŽU POSLOVNOG I PRIVATNOG ŽIVOTA</a:t>
              </a:r>
            </a:p>
          </p:txBody>
        </p:sp>
        <p:cxnSp>
          <p:nvCxnSpPr>
            <p:cNvPr id="45" name="Line">
              <a:extLst>
                <a:ext uri="{FF2B5EF4-FFF2-40B4-BE49-F238E27FC236}">
                  <a16:creationId xmlns:a16="http://schemas.microsoft.com/office/drawing/2014/main" id="{41ACC496-031B-0FA1-66FE-E6D67111D2E6}"/>
                </a:ext>
              </a:extLst>
            </p:cNvPr>
            <p:cNvCxnSpPr/>
            <p:nvPr/>
          </p:nvCxnSpPr>
          <p:spPr>
            <a:xfrm>
              <a:off x="3484665" y="1056409"/>
              <a:ext cx="503999" cy="0"/>
            </a:xfrm>
            <a:prstGeom prst="line">
              <a:avLst/>
            </a:prstGeom>
            <a:ln w="12700"/>
          </p:spPr>
          <p:style>
            <a:lnRef idx="1">
              <a:schemeClr val="accent1"/>
            </a:lnRef>
            <a:fillRef idx="0">
              <a:schemeClr val="accent1"/>
            </a:fillRef>
            <a:effectRef idx="0">
              <a:schemeClr val="accent1"/>
            </a:effectRef>
            <a:fontRef idx="minor">
              <a:schemeClr val="tx1"/>
            </a:fontRef>
          </p:style>
        </p:cxnSp>
      </p:grpSp>
      <p:grpSp>
        <p:nvGrpSpPr>
          <p:cNvPr id="46" name="Text">
            <a:extLst>
              <a:ext uri="{FF2B5EF4-FFF2-40B4-BE49-F238E27FC236}">
                <a16:creationId xmlns:a16="http://schemas.microsoft.com/office/drawing/2014/main" id="{62FCF163-F158-0CAA-9368-570976B18860}"/>
              </a:ext>
            </a:extLst>
          </p:cNvPr>
          <p:cNvGrpSpPr/>
          <p:nvPr/>
        </p:nvGrpSpPr>
        <p:grpSpPr>
          <a:xfrm>
            <a:off x="6593684" y="4850791"/>
            <a:ext cx="5369900" cy="1155949"/>
            <a:chOff x="3025795" y="615538"/>
            <a:chExt cx="1447780" cy="894639"/>
          </a:xfrm>
        </p:grpSpPr>
        <p:sp>
          <p:nvSpPr>
            <p:cNvPr id="47" name="TextBox 76">
              <a:extLst>
                <a:ext uri="{FF2B5EF4-FFF2-40B4-BE49-F238E27FC236}">
                  <a16:creationId xmlns:a16="http://schemas.microsoft.com/office/drawing/2014/main" id="{CE3E9609-A5BA-932D-BE9E-F2B847C9781B}"/>
                </a:ext>
              </a:extLst>
            </p:cNvPr>
            <p:cNvSpPr txBox="1"/>
            <p:nvPr/>
          </p:nvSpPr>
          <p:spPr>
            <a:xfrm>
              <a:off x="3032145" y="938493"/>
              <a:ext cx="1441430" cy="571684"/>
            </a:xfrm>
            <a:prstGeom prst="rect">
              <a:avLst/>
            </a:prstGeom>
            <a:noFill/>
          </p:spPr>
          <p:txBody>
            <a:bodyPr wrap="square" rtlCol="0">
              <a:spAutoFit/>
            </a:bodyPr>
            <a:lstStyle/>
            <a:p>
              <a:pPr algn="just"/>
              <a:r>
                <a:rPr lang="en-US" sz="1400" dirty="0" err="1">
                  <a:latin typeface="Montserrat" panose="00000500000000000000" pitchFamily="2" charset="0"/>
                  <a:cs typeface="Times New Roman" panose="02020603050405020304" pitchFamily="18" charset="0"/>
                </a:rPr>
                <a:t>Stvorite</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pozitivnu</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radnu</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kulturu</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koja</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promiče</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poštovanje</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otvorenu</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komunikaciju</a:t>
              </a:r>
              <a:r>
                <a:rPr lang="en-US" sz="1400" dirty="0">
                  <a:latin typeface="Montserrat" panose="00000500000000000000" pitchFamily="2" charset="0"/>
                  <a:cs typeface="Times New Roman" panose="02020603050405020304" pitchFamily="18" charset="0"/>
                </a:rPr>
                <a:t> i </a:t>
              </a:r>
              <a:r>
                <a:rPr lang="en-US" sz="1400" dirty="0" err="1">
                  <a:latin typeface="Montserrat" panose="00000500000000000000" pitchFamily="2" charset="0"/>
                  <a:cs typeface="Times New Roman" panose="02020603050405020304" pitchFamily="18" charset="0"/>
                </a:rPr>
                <a:t>suradnju</a:t>
              </a:r>
              <a:r>
                <a:rPr lang="en-US" sz="1400" dirty="0">
                  <a:latin typeface="Montserrat" panose="00000500000000000000" pitchFamily="2" charset="0"/>
                  <a:cs typeface="Times New Roman" panose="02020603050405020304" pitchFamily="18" charset="0"/>
                </a:rPr>
                <a:t>. To </a:t>
              </a:r>
              <a:r>
                <a:rPr lang="en-US" sz="1400" dirty="0" err="1">
                  <a:latin typeface="Montserrat" panose="00000500000000000000" pitchFamily="2" charset="0"/>
                  <a:cs typeface="Times New Roman" panose="02020603050405020304" pitchFamily="18" charset="0"/>
                </a:rPr>
                <a:t>će</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doprinijeti</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osjećaju</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uvaženosti</a:t>
              </a:r>
              <a:r>
                <a:rPr lang="en-US" sz="1400" dirty="0">
                  <a:latin typeface="Montserrat" panose="00000500000000000000" pitchFamily="2" charset="0"/>
                  <a:cs typeface="Times New Roman" panose="02020603050405020304" pitchFamily="18" charset="0"/>
                </a:rPr>
                <a:t> i </a:t>
              </a:r>
              <a:r>
                <a:rPr lang="en-US" sz="1400" dirty="0" err="1">
                  <a:latin typeface="Montserrat" panose="00000500000000000000" pitchFamily="2" charset="0"/>
                  <a:cs typeface="Times New Roman" panose="02020603050405020304" pitchFamily="18" charset="0"/>
                </a:rPr>
                <a:t>cijenjenosti</a:t>
              </a:r>
              <a:r>
                <a:rPr lang="en-US" sz="1400" dirty="0">
                  <a:latin typeface="Montserrat" panose="00000500000000000000" pitchFamily="2" charset="0"/>
                  <a:cs typeface="Times New Roman" panose="02020603050405020304" pitchFamily="18" charset="0"/>
                </a:rPr>
                <a:t>.</a:t>
              </a:r>
            </a:p>
          </p:txBody>
        </p:sp>
        <p:sp>
          <p:nvSpPr>
            <p:cNvPr id="48" name="TextBox 78">
              <a:extLst>
                <a:ext uri="{FF2B5EF4-FFF2-40B4-BE49-F238E27FC236}">
                  <a16:creationId xmlns:a16="http://schemas.microsoft.com/office/drawing/2014/main" id="{ABBC99D3-CEA7-594A-EC2D-3D0F7607FD04}"/>
                </a:ext>
              </a:extLst>
            </p:cNvPr>
            <p:cNvSpPr txBox="1"/>
            <p:nvPr/>
          </p:nvSpPr>
          <p:spPr>
            <a:xfrm>
              <a:off x="3025795" y="615538"/>
              <a:ext cx="1441430" cy="262022"/>
            </a:xfrm>
            <a:prstGeom prst="rect">
              <a:avLst/>
            </a:prstGeom>
            <a:noFill/>
          </p:spPr>
          <p:txBody>
            <a:bodyPr wrap="square" rtlCol="0">
              <a:spAutoFit/>
            </a:bodyPr>
            <a:lstStyle/>
            <a:p>
              <a:pPr algn="ctr"/>
              <a:r>
                <a:rPr lang="it-IT" sz="1600" b="1" dirty="0">
                  <a:solidFill>
                    <a:schemeClr val="accent6"/>
                  </a:solidFill>
                  <a:latin typeface="Montserrat" panose="02000505000000020004" pitchFamily="2" charset="0"/>
                  <a:ea typeface="Roboto Condensed" panose="02000000000000000000" pitchFamily="2" charset="0"/>
                </a:rPr>
                <a:t>NJEGUJTE POZITIVNU RADNU KULTURU</a:t>
              </a:r>
            </a:p>
          </p:txBody>
        </p:sp>
        <p:cxnSp>
          <p:nvCxnSpPr>
            <p:cNvPr id="49" name="Line">
              <a:extLst>
                <a:ext uri="{FF2B5EF4-FFF2-40B4-BE49-F238E27FC236}">
                  <a16:creationId xmlns:a16="http://schemas.microsoft.com/office/drawing/2014/main" id="{CB4A8F29-056C-A5BF-60C4-E9C1DCB04247}"/>
                </a:ext>
              </a:extLst>
            </p:cNvPr>
            <p:cNvCxnSpPr/>
            <p:nvPr/>
          </p:nvCxnSpPr>
          <p:spPr>
            <a:xfrm>
              <a:off x="3481464" y="889465"/>
              <a:ext cx="503999"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50" name="Text">
            <a:extLst>
              <a:ext uri="{FF2B5EF4-FFF2-40B4-BE49-F238E27FC236}">
                <a16:creationId xmlns:a16="http://schemas.microsoft.com/office/drawing/2014/main" id="{E959A44F-1228-487B-E90A-318194374F3A}"/>
              </a:ext>
            </a:extLst>
          </p:cNvPr>
          <p:cNvGrpSpPr/>
          <p:nvPr/>
        </p:nvGrpSpPr>
        <p:grpSpPr>
          <a:xfrm>
            <a:off x="1225681" y="4788711"/>
            <a:ext cx="5169195" cy="1433471"/>
            <a:chOff x="3025795" y="615538"/>
            <a:chExt cx="1448028" cy="1073840"/>
          </a:xfrm>
        </p:grpSpPr>
        <p:sp>
          <p:nvSpPr>
            <p:cNvPr id="51" name="TextBox 81">
              <a:extLst>
                <a:ext uri="{FF2B5EF4-FFF2-40B4-BE49-F238E27FC236}">
                  <a16:creationId xmlns:a16="http://schemas.microsoft.com/office/drawing/2014/main" id="{578F5BEE-C7C9-E35F-C88D-AA1949A6D110}"/>
                </a:ext>
              </a:extLst>
            </p:cNvPr>
            <p:cNvSpPr txBox="1"/>
            <p:nvPr/>
          </p:nvSpPr>
          <p:spPr>
            <a:xfrm>
              <a:off x="3032393" y="974639"/>
              <a:ext cx="1441430" cy="714739"/>
            </a:xfrm>
            <a:prstGeom prst="rect">
              <a:avLst/>
            </a:prstGeom>
            <a:noFill/>
          </p:spPr>
          <p:txBody>
            <a:bodyPr wrap="square" rtlCol="0">
              <a:spAutoFit/>
            </a:bodyPr>
            <a:lstStyle/>
            <a:p>
              <a:pPr lvl="0" algn="just">
                <a:tabLst>
                  <a:tab pos="457200" algn="l"/>
                </a:tabLst>
              </a:pPr>
              <a:r>
                <a:rPr lang="en-US" sz="1400" dirty="0" err="1">
                  <a:latin typeface="Montserrat" panose="00000500000000000000" pitchFamily="2" charset="-18"/>
                  <a:cs typeface="Times New Roman" panose="02020603050405020304" pitchFamily="18" charset="0"/>
                </a:rPr>
                <a:t>Potaknite</a:t>
              </a:r>
              <a:r>
                <a:rPr lang="en-US" sz="1400" dirty="0">
                  <a:latin typeface="Montserrat" panose="00000500000000000000" pitchFamily="2" charset="-18"/>
                  <a:cs typeface="Times New Roman" panose="02020603050405020304" pitchFamily="18" charset="0"/>
                </a:rPr>
                <a:t> </a:t>
              </a:r>
              <a:r>
                <a:rPr lang="en-US" sz="1400" dirty="0" err="1">
                  <a:latin typeface="Montserrat" panose="00000500000000000000" pitchFamily="2" charset="-18"/>
                  <a:cs typeface="Times New Roman" panose="02020603050405020304" pitchFamily="18" charset="0"/>
                </a:rPr>
                <a:t>zaposlenike</a:t>
              </a:r>
              <a:r>
                <a:rPr lang="en-US" sz="1400" dirty="0">
                  <a:latin typeface="Montserrat" panose="00000500000000000000" pitchFamily="2" charset="-18"/>
                  <a:cs typeface="Times New Roman" panose="02020603050405020304" pitchFamily="18" charset="0"/>
                </a:rPr>
                <a:t> da </a:t>
              </a:r>
              <a:r>
                <a:rPr lang="en-US" sz="1400" dirty="0" err="1">
                  <a:latin typeface="Montserrat" panose="00000500000000000000" pitchFamily="2" charset="-18"/>
                  <a:cs typeface="Times New Roman" panose="02020603050405020304" pitchFamily="18" charset="0"/>
                </a:rPr>
                <a:t>uključe</a:t>
              </a:r>
              <a:r>
                <a:rPr lang="en-US" sz="1400" dirty="0">
                  <a:latin typeface="Montserrat" panose="00000500000000000000" pitchFamily="2" charset="-18"/>
                  <a:cs typeface="Times New Roman" panose="02020603050405020304" pitchFamily="18" charset="0"/>
                </a:rPr>
                <a:t> </a:t>
              </a:r>
              <a:r>
                <a:rPr lang="en-US" sz="1400" dirty="0" err="1">
                  <a:latin typeface="Montserrat" panose="00000500000000000000" pitchFamily="2" charset="-18"/>
                  <a:cs typeface="Times New Roman" panose="02020603050405020304" pitchFamily="18" charset="0"/>
                </a:rPr>
                <a:t>tjelesnu</a:t>
              </a:r>
              <a:r>
                <a:rPr lang="en-US" sz="1400" dirty="0">
                  <a:latin typeface="Montserrat" panose="00000500000000000000" pitchFamily="2" charset="-18"/>
                  <a:cs typeface="Times New Roman" panose="02020603050405020304" pitchFamily="18" charset="0"/>
                </a:rPr>
                <a:t> </a:t>
              </a:r>
              <a:r>
                <a:rPr lang="en-US" sz="1400" dirty="0" err="1">
                  <a:latin typeface="Montserrat" panose="00000500000000000000" pitchFamily="2" charset="-18"/>
                  <a:cs typeface="Times New Roman" panose="02020603050405020304" pitchFamily="18" charset="0"/>
                </a:rPr>
                <a:t>aktivnost</a:t>
              </a:r>
              <a:r>
                <a:rPr lang="en-US" sz="1400" dirty="0">
                  <a:latin typeface="Montserrat" panose="00000500000000000000" pitchFamily="2" charset="-18"/>
                  <a:cs typeface="Times New Roman" panose="02020603050405020304" pitchFamily="18" charset="0"/>
                </a:rPr>
                <a:t> u </a:t>
              </a:r>
              <a:r>
                <a:rPr lang="en-US" sz="1400" dirty="0" err="1">
                  <a:latin typeface="Montserrat" panose="00000500000000000000" pitchFamily="2" charset="-18"/>
                  <a:cs typeface="Times New Roman" panose="02020603050405020304" pitchFamily="18" charset="0"/>
                </a:rPr>
                <a:t>svoju</a:t>
              </a:r>
              <a:r>
                <a:rPr lang="en-US" sz="1400" dirty="0">
                  <a:latin typeface="Montserrat" panose="00000500000000000000" pitchFamily="2" charset="-18"/>
                  <a:cs typeface="Times New Roman" panose="02020603050405020304" pitchFamily="18" charset="0"/>
                </a:rPr>
                <a:t> </a:t>
              </a:r>
              <a:r>
                <a:rPr lang="en-US" sz="1400" dirty="0" err="1">
                  <a:latin typeface="Montserrat" panose="00000500000000000000" pitchFamily="2" charset="-18"/>
                  <a:cs typeface="Times New Roman" panose="02020603050405020304" pitchFamily="18" charset="0"/>
                </a:rPr>
                <a:t>dnevnu</a:t>
              </a:r>
              <a:r>
                <a:rPr lang="en-US" sz="1400" dirty="0">
                  <a:latin typeface="Montserrat" panose="00000500000000000000" pitchFamily="2" charset="-18"/>
                  <a:cs typeface="Times New Roman" panose="02020603050405020304" pitchFamily="18" charset="0"/>
                </a:rPr>
                <a:t> </a:t>
              </a:r>
              <a:r>
                <a:rPr lang="en-US" sz="1400" dirty="0" err="1">
                  <a:latin typeface="Montserrat" panose="00000500000000000000" pitchFamily="2" charset="-18"/>
                  <a:cs typeface="Times New Roman" panose="02020603050405020304" pitchFamily="18" charset="0"/>
                </a:rPr>
                <a:t>rutinu</a:t>
              </a:r>
              <a:r>
                <a:rPr lang="en-US" sz="1400" dirty="0">
                  <a:latin typeface="Montserrat" panose="00000500000000000000" pitchFamily="2" charset="-18"/>
                  <a:cs typeface="Times New Roman" panose="02020603050405020304" pitchFamily="18" charset="0"/>
                </a:rPr>
                <a:t> </a:t>
              </a:r>
              <a:r>
                <a:rPr lang="en-US" sz="1400" dirty="0" err="1">
                  <a:latin typeface="Montserrat" panose="00000500000000000000" pitchFamily="2" charset="-18"/>
                  <a:cs typeface="Times New Roman" panose="02020603050405020304" pitchFamily="18" charset="0"/>
                </a:rPr>
                <a:t>npr</a:t>
              </a:r>
              <a:r>
                <a:rPr lang="en-US" sz="1400" dirty="0">
                  <a:latin typeface="Montserrat" panose="00000500000000000000" pitchFamily="2" charset="-18"/>
                  <a:cs typeface="Times New Roman" panose="02020603050405020304" pitchFamily="18" charset="0"/>
                </a:rPr>
                <a:t>. </a:t>
              </a:r>
              <a:r>
                <a:rPr lang="en-US" sz="1400" dirty="0" err="1">
                  <a:latin typeface="Montserrat" panose="00000500000000000000" pitchFamily="2" charset="-18"/>
                  <a:cs typeface="Times New Roman" panose="02020603050405020304" pitchFamily="18" charset="0"/>
                </a:rPr>
                <a:t>osiguranjem</a:t>
              </a:r>
              <a:r>
                <a:rPr lang="en-US" sz="1400" dirty="0">
                  <a:latin typeface="Montserrat" panose="00000500000000000000" pitchFamily="2" charset="-18"/>
                  <a:cs typeface="Times New Roman" panose="02020603050405020304" pitchFamily="18" charset="0"/>
                </a:rPr>
                <a:t> </a:t>
              </a:r>
              <a:r>
                <a:rPr lang="en-US" sz="1400" dirty="0" err="1">
                  <a:latin typeface="Montserrat" panose="00000500000000000000" pitchFamily="2" charset="-18"/>
                  <a:cs typeface="Times New Roman" panose="02020603050405020304" pitchFamily="18" charset="0"/>
                </a:rPr>
                <a:t>članstva</a:t>
              </a:r>
              <a:r>
                <a:rPr lang="en-US" sz="1400" dirty="0">
                  <a:latin typeface="Montserrat" panose="00000500000000000000" pitchFamily="2" charset="-18"/>
                  <a:cs typeface="Times New Roman" panose="02020603050405020304" pitchFamily="18" charset="0"/>
                </a:rPr>
                <a:t> u </a:t>
              </a:r>
              <a:r>
                <a:rPr lang="en-US" sz="1400" dirty="0" err="1">
                  <a:latin typeface="Montserrat" panose="00000500000000000000" pitchFamily="2" charset="-18"/>
                  <a:cs typeface="Times New Roman" panose="02020603050405020304" pitchFamily="18" charset="0"/>
                </a:rPr>
                <a:t>teretani</a:t>
              </a:r>
              <a:r>
                <a:rPr lang="en-US" sz="1400" dirty="0">
                  <a:latin typeface="Montserrat" panose="00000500000000000000" pitchFamily="2" charset="-18"/>
                  <a:cs typeface="Times New Roman" panose="02020603050405020304" pitchFamily="18" charset="0"/>
                </a:rPr>
                <a:t>, </a:t>
              </a:r>
              <a:r>
                <a:rPr lang="en-US" sz="1400" dirty="0" err="1">
                  <a:latin typeface="Montserrat" panose="00000500000000000000" pitchFamily="2" charset="-18"/>
                  <a:cs typeface="Times New Roman" panose="02020603050405020304" pitchFamily="18" charset="0"/>
                </a:rPr>
                <a:t>poticanjem</a:t>
              </a:r>
              <a:r>
                <a:rPr lang="en-US" sz="1400" dirty="0">
                  <a:latin typeface="Montserrat" panose="00000500000000000000" pitchFamily="2" charset="-18"/>
                  <a:cs typeface="Times New Roman" panose="02020603050405020304" pitchFamily="18" charset="0"/>
                </a:rPr>
                <a:t> </a:t>
              </a:r>
              <a:r>
                <a:rPr lang="en-US" sz="1400" dirty="0" err="1">
                  <a:latin typeface="Montserrat" panose="00000500000000000000" pitchFamily="2" charset="-18"/>
                  <a:cs typeface="Times New Roman" panose="02020603050405020304" pitchFamily="18" charset="0"/>
                </a:rPr>
                <a:t>šetnji</a:t>
              </a:r>
              <a:r>
                <a:rPr lang="en-US" sz="1400" dirty="0">
                  <a:latin typeface="Montserrat" panose="00000500000000000000" pitchFamily="2" charset="-18"/>
                  <a:cs typeface="Times New Roman" panose="02020603050405020304" pitchFamily="18" charset="0"/>
                </a:rPr>
                <a:t> </a:t>
              </a:r>
              <a:r>
                <a:rPr lang="en-US" sz="1400" dirty="0" err="1">
                  <a:latin typeface="Montserrat" panose="00000500000000000000" pitchFamily="2" charset="-18"/>
                  <a:cs typeface="Times New Roman" panose="02020603050405020304" pitchFamily="18" charset="0"/>
                </a:rPr>
                <a:t>tijekom</a:t>
              </a:r>
              <a:r>
                <a:rPr lang="en-US" sz="1400" dirty="0">
                  <a:latin typeface="Montserrat" panose="00000500000000000000" pitchFamily="2" charset="-18"/>
                  <a:cs typeface="Times New Roman" panose="02020603050405020304" pitchFamily="18" charset="0"/>
                </a:rPr>
                <a:t> </a:t>
              </a:r>
              <a:r>
                <a:rPr lang="en-US" sz="1400" dirty="0" err="1">
                  <a:latin typeface="Montserrat" panose="00000500000000000000" pitchFamily="2" charset="-18"/>
                  <a:cs typeface="Times New Roman" panose="02020603050405020304" pitchFamily="18" charset="0"/>
                </a:rPr>
                <a:t>sastanaka</a:t>
              </a:r>
              <a:r>
                <a:rPr lang="en-US" sz="1400" dirty="0">
                  <a:latin typeface="Montserrat" panose="00000500000000000000" pitchFamily="2" charset="-18"/>
                  <a:cs typeface="Times New Roman" panose="02020603050405020304" pitchFamily="18" charset="0"/>
                </a:rPr>
                <a:t> </a:t>
              </a:r>
              <a:r>
                <a:rPr lang="en-US" sz="1400" dirty="0" err="1">
                  <a:latin typeface="Montserrat" panose="00000500000000000000" pitchFamily="2" charset="-18"/>
                  <a:cs typeface="Times New Roman" panose="02020603050405020304" pitchFamily="18" charset="0"/>
                </a:rPr>
                <a:t>ili</a:t>
              </a:r>
              <a:r>
                <a:rPr lang="en-US" sz="1400" dirty="0">
                  <a:latin typeface="Montserrat" panose="00000500000000000000" pitchFamily="2" charset="-18"/>
                  <a:cs typeface="Times New Roman" panose="02020603050405020304" pitchFamily="18" charset="0"/>
                </a:rPr>
                <a:t> </a:t>
              </a:r>
              <a:r>
                <a:rPr lang="en-US" sz="1400" dirty="0" err="1">
                  <a:latin typeface="Montserrat" panose="00000500000000000000" pitchFamily="2" charset="-18"/>
                  <a:cs typeface="Times New Roman" panose="02020603050405020304" pitchFamily="18" charset="0"/>
                </a:rPr>
                <a:t>pružanjem</a:t>
              </a:r>
              <a:r>
                <a:rPr lang="en-US" sz="1400" dirty="0">
                  <a:latin typeface="Montserrat" panose="00000500000000000000" pitchFamily="2" charset="-18"/>
                  <a:cs typeface="Times New Roman" panose="02020603050405020304" pitchFamily="18" charset="0"/>
                </a:rPr>
                <a:t> </a:t>
              </a:r>
              <a:r>
                <a:rPr lang="en-US" sz="1400" dirty="0" err="1">
                  <a:latin typeface="Montserrat" panose="00000500000000000000" pitchFamily="2" charset="-18"/>
                  <a:cs typeface="Times New Roman" panose="02020603050405020304" pitchFamily="18" charset="0"/>
                </a:rPr>
                <a:t>uvjeta</a:t>
              </a:r>
              <a:r>
                <a:rPr lang="en-US" sz="1400" dirty="0">
                  <a:latin typeface="Montserrat" panose="00000500000000000000" pitchFamily="2" charset="-18"/>
                  <a:cs typeface="Times New Roman" panose="02020603050405020304" pitchFamily="18" charset="0"/>
                </a:rPr>
                <a:t> za </a:t>
              </a:r>
              <a:r>
                <a:rPr lang="en-US" sz="1400" dirty="0" err="1">
                  <a:latin typeface="Montserrat" panose="00000500000000000000" pitchFamily="2" charset="-18"/>
                  <a:cs typeface="Times New Roman" panose="02020603050405020304" pitchFamily="18" charset="0"/>
                </a:rPr>
                <a:t>bavljenje</a:t>
              </a:r>
              <a:r>
                <a:rPr lang="en-US" sz="1400" dirty="0">
                  <a:latin typeface="Montserrat" panose="00000500000000000000" pitchFamily="2" charset="-18"/>
                  <a:cs typeface="Times New Roman" panose="02020603050405020304" pitchFamily="18" charset="0"/>
                </a:rPr>
                <a:t> </a:t>
              </a:r>
              <a:r>
                <a:rPr lang="en-US" sz="1400" dirty="0" err="1">
                  <a:latin typeface="Montserrat" panose="00000500000000000000" pitchFamily="2" charset="-18"/>
                  <a:cs typeface="Times New Roman" panose="02020603050405020304" pitchFamily="18" charset="0"/>
                </a:rPr>
                <a:t>sportom</a:t>
              </a:r>
              <a:r>
                <a:rPr lang="en-US" sz="1400" dirty="0">
                  <a:latin typeface="Montserrat" panose="00000500000000000000" pitchFamily="2" charset="-18"/>
                  <a:cs typeface="Times New Roman" panose="02020603050405020304" pitchFamily="18" charset="0"/>
                </a:rPr>
                <a:t>.</a:t>
              </a:r>
              <a:endParaRPr lang="it-IT" sz="1400" dirty="0">
                <a:latin typeface="Montserrat" panose="00000500000000000000" pitchFamily="2" charset="-18"/>
                <a:cs typeface="Times New Roman" panose="02020603050405020304" pitchFamily="18" charset="0"/>
              </a:endParaRPr>
            </a:p>
          </p:txBody>
        </p:sp>
        <p:sp>
          <p:nvSpPr>
            <p:cNvPr id="52" name="TextBox 83">
              <a:extLst>
                <a:ext uri="{FF2B5EF4-FFF2-40B4-BE49-F238E27FC236}">
                  <a16:creationId xmlns:a16="http://schemas.microsoft.com/office/drawing/2014/main" id="{9C5BCA49-0B6C-4FB5-932D-F4B3B963E2C5}"/>
                </a:ext>
              </a:extLst>
            </p:cNvPr>
            <p:cNvSpPr txBox="1"/>
            <p:nvPr/>
          </p:nvSpPr>
          <p:spPr>
            <a:xfrm>
              <a:off x="3025795" y="615538"/>
              <a:ext cx="1441430" cy="253617"/>
            </a:xfrm>
            <a:prstGeom prst="rect">
              <a:avLst/>
            </a:prstGeom>
            <a:noFill/>
          </p:spPr>
          <p:txBody>
            <a:bodyPr wrap="square" rtlCol="0">
              <a:spAutoFit/>
            </a:bodyPr>
            <a:lstStyle/>
            <a:p>
              <a:pPr algn="ctr"/>
              <a:r>
                <a:rPr lang="it-IT" sz="1600" b="1" dirty="0">
                  <a:solidFill>
                    <a:schemeClr val="accent2"/>
                  </a:solidFill>
                  <a:latin typeface="Montserrat" panose="02000505000000020004" pitchFamily="2" charset="0"/>
                  <a:ea typeface="Roboto Condensed" panose="02000000000000000000" pitchFamily="2" charset="0"/>
                </a:rPr>
                <a:t>POTIČITE TJELESNU AKTIVNOST</a:t>
              </a:r>
            </a:p>
          </p:txBody>
        </p:sp>
        <p:cxnSp>
          <p:nvCxnSpPr>
            <p:cNvPr id="53" name="Line">
              <a:extLst>
                <a:ext uri="{FF2B5EF4-FFF2-40B4-BE49-F238E27FC236}">
                  <a16:creationId xmlns:a16="http://schemas.microsoft.com/office/drawing/2014/main" id="{27EA397F-1750-7F39-F65C-693C62A8DFF0}"/>
                </a:ext>
              </a:extLst>
            </p:cNvPr>
            <p:cNvCxnSpPr/>
            <p:nvPr/>
          </p:nvCxnSpPr>
          <p:spPr>
            <a:xfrm>
              <a:off x="3498560" y="898496"/>
              <a:ext cx="50399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54" name="Text">
            <a:extLst>
              <a:ext uri="{FF2B5EF4-FFF2-40B4-BE49-F238E27FC236}">
                <a16:creationId xmlns:a16="http://schemas.microsoft.com/office/drawing/2014/main" id="{C011A799-71A5-FEFE-3713-2733C5A6579F}"/>
              </a:ext>
            </a:extLst>
          </p:cNvPr>
          <p:cNvGrpSpPr/>
          <p:nvPr/>
        </p:nvGrpSpPr>
        <p:grpSpPr>
          <a:xfrm>
            <a:off x="4768151" y="1778129"/>
            <a:ext cx="4746160" cy="1570364"/>
            <a:chOff x="3025795" y="615538"/>
            <a:chExt cx="1447780" cy="1047770"/>
          </a:xfrm>
        </p:grpSpPr>
        <p:sp>
          <p:nvSpPr>
            <p:cNvPr id="55" name="TextBox 86">
              <a:extLst>
                <a:ext uri="{FF2B5EF4-FFF2-40B4-BE49-F238E27FC236}">
                  <a16:creationId xmlns:a16="http://schemas.microsoft.com/office/drawing/2014/main" id="{4DB8D3C5-ECE1-4171-EB8C-8A31E463496A}"/>
                </a:ext>
              </a:extLst>
            </p:cNvPr>
            <p:cNvSpPr txBox="1"/>
            <p:nvPr/>
          </p:nvSpPr>
          <p:spPr>
            <a:xfrm>
              <a:off x="3032145" y="1056409"/>
              <a:ext cx="1441430" cy="606899"/>
            </a:xfrm>
            <a:prstGeom prst="rect">
              <a:avLst/>
            </a:prstGeom>
            <a:noFill/>
          </p:spPr>
          <p:txBody>
            <a:bodyPr wrap="square" rtlCol="0">
              <a:spAutoFit/>
            </a:bodyPr>
            <a:lstStyle/>
            <a:p>
              <a:pPr lvl="0" algn="just">
                <a:tabLst>
                  <a:tab pos="457200" algn="l"/>
                </a:tabLst>
              </a:pPr>
              <a:r>
                <a:rPr lang="en-US" sz="1400" dirty="0" err="1">
                  <a:latin typeface="Montserrat" panose="00000500000000000000" pitchFamily="2" charset="0"/>
                  <a:cs typeface="Times New Roman" panose="02020603050405020304" pitchFamily="18" charset="0"/>
                </a:rPr>
                <a:t>Omogućite</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pristup</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resursima</a:t>
              </a:r>
              <a:r>
                <a:rPr lang="en-US" sz="1400" dirty="0">
                  <a:latin typeface="Montserrat" panose="00000500000000000000" pitchFamily="2" charset="0"/>
                  <a:cs typeface="Times New Roman" panose="02020603050405020304" pitchFamily="18" charset="0"/>
                </a:rPr>
                <a:t> za </a:t>
              </a:r>
              <a:r>
                <a:rPr lang="en-US" sz="1400" dirty="0" err="1">
                  <a:latin typeface="Montserrat" panose="00000500000000000000" pitchFamily="2" charset="0"/>
                  <a:cs typeface="Times New Roman" panose="02020603050405020304" pitchFamily="18" charset="0"/>
                </a:rPr>
                <a:t>održavanje</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mentalnog</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zdravlja</a:t>
              </a:r>
              <a:r>
                <a:rPr lang="en-US" sz="1400" dirty="0">
                  <a:latin typeface="Montserrat" panose="00000500000000000000" pitchFamily="2" charset="0"/>
                  <a:cs typeface="Times New Roman" panose="02020603050405020304" pitchFamily="18" charset="0"/>
                </a:rPr>
                <a:t>. To </a:t>
              </a:r>
              <a:r>
                <a:rPr lang="en-US" sz="1400" dirty="0" err="1">
                  <a:latin typeface="Montserrat" panose="00000500000000000000" pitchFamily="2" charset="0"/>
                  <a:cs typeface="Times New Roman" panose="02020603050405020304" pitchFamily="18" charset="0"/>
                </a:rPr>
                <a:t>će</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pomoći</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zaposlenicima</a:t>
              </a:r>
              <a:r>
                <a:rPr lang="en-US" sz="1400" dirty="0">
                  <a:latin typeface="Montserrat" panose="00000500000000000000" pitchFamily="2" charset="0"/>
                  <a:cs typeface="Times New Roman" panose="02020603050405020304" pitchFamily="18" charset="0"/>
                </a:rPr>
                <a:t> koji </a:t>
              </a:r>
              <a:r>
                <a:rPr lang="en-US" sz="1400" dirty="0" err="1">
                  <a:latin typeface="Montserrat" panose="00000500000000000000" pitchFamily="2" charset="0"/>
                  <a:cs typeface="Times New Roman" panose="02020603050405020304" pitchFamily="18" charset="0"/>
                </a:rPr>
                <a:t>su</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možda</a:t>
              </a:r>
              <a:r>
                <a:rPr lang="en-US" sz="1400" dirty="0">
                  <a:latin typeface="Montserrat" panose="00000500000000000000" pitchFamily="2" charset="0"/>
                  <a:cs typeface="Times New Roman" panose="02020603050405020304" pitchFamily="18" charset="0"/>
                </a:rPr>
                <a:t> pod </a:t>
              </a:r>
              <a:r>
                <a:rPr lang="en-US" sz="1400" dirty="0" err="1">
                  <a:latin typeface="Montserrat" panose="00000500000000000000" pitchFamily="2" charset="0"/>
                  <a:cs typeface="Times New Roman" panose="02020603050405020304" pitchFamily="18" charset="0"/>
                </a:rPr>
                <a:t>stresom</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tjeskobni</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ili</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depresivni</a:t>
              </a:r>
              <a:r>
                <a:rPr lang="en-US" sz="1400" dirty="0">
                  <a:latin typeface="Montserrat" panose="00000500000000000000" pitchFamily="2" charset="0"/>
                  <a:cs typeface="Times New Roman" panose="02020603050405020304" pitchFamily="18" charset="0"/>
                </a:rPr>
                <a:t>.</a:t>
              </a:r>
            </a:p>
          </p:txBody>
        </p:sp>
        <p:sp>
          <p:nvSpPr>
            <p:cNvPr id="56" name="TextBox 88">
              <a:extLst>
                <a:ext uri="{FF2B5EF4-FFF2-40B4-BE49-F238E27FC236}">
                  <a16:creationId xmlns:a16="http://schemas.microsoft.com/office/drawing/2014/main" id="{B9494E86-5C51-7B44-BD00-6AB7B307C531}"/>
                </a:ext>
              </a:extLst>
            </p:cNvPr>
            <p:cNvSpPr txBox="1"/>
            <p:nvPr/>
          </p:nvSpPr>
          <p:spPr>
            <a:xfrm>
              <a:off x="3025795" y="615538"/>
              <a:ext cx="1441430" cy="480461"/>
            </a:xfrm>
            <a:prstGeom prst="rect">
              <a:avLst/>
            </a:prstGeom>
            <a:noFill/>
          </p:spPr>
          <p:txBody>
            <a:bodyPr wrap="square" rtlCol="0">
              <a:spAutoFit/>
            </a:bodyPr>
            <a:lstStyle/>
            <a:p>
              <a:pPr algn="ctr"/>
              <a:r>
                <a:rPr lang="pl-PL" sz="1600" b="1" dirty="0">
                  <a:solidFill>
                    <a:schemeClr val="accent3"/>
                  </a:solidFill>
                  <a:latin typeface="Montserrat" panose="02000505000000020004" pitchFamily="2" charset="0"/>
                  <a:ea typeface="Roboto Condensed" panose="02000000000000000000" pitchFamily="2" charset="0"/>
                </a:rPr>
                <a:t>PRUŽITE PODRŠKU ZA MENTALNO ZDRAVLJE</a:t>
              </a:r>
            </a:p>
          </p:txBody>
        </p:sp>
        <p:cxnSp>
          <p:nvCxnSpPr>
            <p:cNvPr id="57" name="Line">
              <a:extLst>
                <a:ext uri="{FF2B5EF4-FFF2-40B4-BE49-F238E27FC236}">
                  <a16:creationId xmlns:a16="http://schemas.microsoft.com/office/drawing/2014/main" id="{B06D0B0F-7908-0357-319C-E8380C036427}"/>
                </a:ext>
              </a:extLst>
            </p:cNvPr>
            <p:cNvCxnSpPr/>
            <p:nvPr/>
          </p:nvCxnSpPr>
          <p:spPr>
            <a:xfrm>
              <a:off x="3488015" y="990385"/>
              <a:ext cx="503999"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58" name="Number">
            <a:extLst>
              <a:ext uri="{FF2B5EF4-FFF2-40B4-BE49-F238E27FC236}">
                <a16:creationId xmlns:a16="http://schemas.microsoft.com/office/drawing/2014/main" id="{BC5D4158-F214-6D68-7260-D2FC21A97B9F}"/>
              </a:ext>
            </a:extLst>
          </p:cNvPr>
          <p:cNvSpPr txBox="1"/>
          <p:nvPr/>
        </p:nvSpPr>
        <p:spPr>
          <a:xfrm>
            <a:off x="2412145" y="3210651"/>
            <a:ext cx="501220" cy="276999"/>
          </a:xfrm>
          <a:prstGeom prst="rect">
            <a:avLst/>
          </a:prstGeom>
          <a:noFill/>
        </p:spPr>
        <p:txBody>
          <a:bodyPr wrap="square" rtlCol="0">
            <a:spAutoFit/>
          </a:bodyPr>
          <a:lstStyle/>
          <a:p>
            <a:r>
              <a:rPr lang="en" sz="1200" b="1" dirty="0">
                <a:solidFill>
                  <a:srgbClr val="DFE7EA"/>
                </a:solidFill>
                <a:latin typeface="Montserrat" panose="02000505000000020004" pitchFamily="2" charset="0"/>
                <a:ea typeface="Roboto Condensed" panose="02000000000000000000" pitchFamily="2" charset="0"/>
              </a:rPr>
              <a:t>01</a:t>
            </a:r>
            <a:endParaRPr lang="ru-RU" sz="1200" b="1" dirty="0">
              <a:solidFill>
                <a:srgbClr val="DFE7EA"/>
              </a:solidFill>
              <a:latin typeface="Roboto Condensed" panose="02000000000000000000" pitchFamily="2" charset="0"/>
              <a:ea typeface="Roboto Condensed" panose="02000000000000000000" pitchFamily="2" charset="0"/>
            </a:endParaRPr>
          </a:p>
        </p:txBody>
      </p:sp>
      <p:sp>
        <p:nvSpPr>
          <p:cNvPr id="59" name="Number">
            <a:extLst>
              <a:ext uri="{FF2B5EF4-FFF2-40B4-BE49-F238E27FC236}">
                <a16:creationId xmlns:a16="http://schemas.microsoft.com/office/drawing/2014/main" id="{2C2A9CD2-6FA3-EA84-B84D-BEA2D8804AB8}"/>
              </a:ext>
            </a:extLst>
          </p:cNvPr>
          <p:cNvSpPr txBox="1"/>
          <p:nvPr/>
        </p:nvSpPr>
        <p:spPr>
          <a:xfrm>
            <a:off x="5914839" y="3210651"/>
            <a:ext cx="501220" cy="276999"/>
          </a:xfrm>
          <a:prstGeom prst="rect">
            <a:avLst/>
          </a:prstGeom>
          <a:noFill/>
        </p:spPr>
        <p:txBody>
          <a:bodyPr wrap="square" rtlCol="0">
            <a:spAutoFit/>
          </a:bodyPr>
          <a:lstStyle/>
          <a:p>
            <a:r>
              <a:rPr lang="en" sz="1200" b="1" dirty="0">
                <a:solidFill>
                  <a:srgbClr val="DFE7EA"/>
                </a:solidFill>
                <a:latin typeface="Montserrat" panose="02000505000000020004" pitchFamily="2" charset="0"/>
                <a:ea typeface="Roboto Condensed" panose="02000000000000000000" pitchFamily="2" charset="0"/>
              </a:rPr>
              <a:t>03</a:t>
            </a:r>
            <a:endParaRPr lang="ru-RU" sz="1200" b="1" dirty="0">
              <a:solidFill>
                <a:srgbClr val="DFE7EA"/>
              </a:solidFill>
              <a:latin typeface="Roboto Condensed" panose="02000000000000000000" pitchFamily="2" charset="0"/>
              <a:ea typeface="Roboto Condensed" panose="02000000000000000000" pitchFamily="2" charset="0"/>
            </a:endParaRPr>
          </a:p>
        </p:txBody>
      </p:sp>
      <p:sp>
        <p:nvSpPr>
          <p:cNvPr id="60" name="Number">
            <a:extLst>
              <a:ext uri="{FF2B5EF4-FFF2-40B4-BE49-F238E27FC236}">
                <a16:creationId xmlns:a16="http://schemas.microsoft.com/office/drawing/2014/main" id="{C8EADC4D-B36F-B89C-A4DC-D111020F8C13}"/>
              </a:ext>
            </a:extLst>
          </p:cNvPr>
          <p:cNvSpPr txBox="1"/>
          <p:nvPr/>
        </p:nvSpPr>
        <p:spPr>
          <a:xfrm>
            <a:off x="4171922" y="4473635"/>
            <a:ext cx="501220" cy="276999"/>
          </a:xfrm>
          <a:prstGeom prst="rect">
            <a:avLst/>
          </a:prstGeom>
          <a:noFill/>
        </p:spPr>
        <p:txBody>
          <a:bodyPr wrap="square" rtlCol="0">
            <a:spAutoFit/>
          </a:bodyPr>
          <a:lstStyle/>
          <a:p>
            <a:r>
              <a:rPr lang="en" sz="1200" b="1" dirty="0">
                <a:solidFill>
                  <a:srgbClr val="DFE7EA"/>
                </a:solidFill>
                <a:latin typeface="Montserrat" panose="02000505000000020004" pitchFamily="2" charset="0"/>
                <a:ea typeface="Roboto Condensed" panose="02000000000000000000" pitchFamily="2" charset="0"/>
              </a:rPr>
              <a:t>02</a:t>
            </a:r>
            <a:endParaRPr lang="ru-RU" sz="1200" b="1" dirty="0">
              <a:solidFill>
                <a:srgbClr val="DFE7EA"/>
              </a:solidFill>
              <a:latin typeface="Roboto Condensed" panose="02000000000000000000" pitchFamily="2" charset="0"/>
              <a:ea typeface="Roboto Condensed" panose="02000000000000000000" pitchFamily="2" charset="0"/>
            </a:endParaRPr>
          </a:p>
        </p:txBody>
      </p:sp>
      <p:sp>
        <p:nvSpPr>
          <p:cNvPr id="61" name="Number">
            <a:extLst>
              <a:ext uri="{FF2B5EF4-FFF2-40B4-BE49-F238E27FC236}">
                <a16:creationId xmlns:a16="http://schemas.microsoft.com/office/drawing/2014/main" id="{D4B5ED3A-B59D-6726-90DD-DBF8E3DC5104}"/>
              </a:ext>
            </a:extLst>
          </p:cNvPr>
          <p:cNvSpPr txBox="1"/>
          <p:nvPr/>
        </p:nvSpPr>
        <p:spPr>
          <a:xfrm>
            <a:off x="7693120" y="4473635"/>
            <a:ext cx="501220" cy="276999"/>
          </a:xfrm>
          <a:prstGeom prst="rect">
            <a:avLst/>
          </a:prstGeom>
          <a:noFill/>
        </p:spPr>
        <p:txBody>
          <a:bodyPr wrap="square" rtlCol="0">
            <a:spAutoFit/>
          </a:bodyPr>
          <a:lstStyle/>
          <a:p>
            <a:r>
              <a:rPr lang="en" sz="1200" b="1" dirty="0">
                <a:solidFill>
                  <a:srgbClr val="DFE7EA"/>
                </a:solidFill>
                <a:latin typeface="Montserrat" panose="02000505000000020004" pitchFamily="2" charset="0"/>
                <a:ea typeface="Roboto Condensed" panose="02000000000000000000" pitchFamily="2" charset="0"/>
              </a:rPr>
              <a:t>04</a:t>
            </a:r>
            <a:endParaRPr lang="ru-RU" sz="1200" b="1" dirty="0">
              <a:solidFill>
                <a:srgbClr val="DFE7EA"/>
              </a:solidFill>
              <a:latin typeface="Roboto Condensed" panose="02000000000000000000" pitchFamily="2" charset="0"/>
              <a:ea typeface="Roboto Condensed" panose="02000000000000000000" pitchFamily="2" charset="0"/>
            </a:endParaRPr>
          </a:p>
        </p:txBody>
      </p:sp>
      <p:grpSp>
        <p:nvGrpSpPr>
          <p:cNvPr id="62" name="Group 423">
            <a:extLst>
              <a:ext uri="{FF2B5EF4-FFF2-40B4-BE49-F238E27FC236}">
                <a16:creationId xmlns:a16="http://schemas.microsoft.com/office/drawing/2014/main" id="{84CABEBC-8343-DB4C-9C8D-C27288551EF7}"/>
              </a:ext>
            </a:extLst>
          </p:cNvPr>
          <p:cNvGrpSpPr/>
          <p:nvPr/>
        </p:nvGrpSpPr>
        <p:grpSpPr>
          <a:xfrm>
            <a:off x="7686102" y="3779011"/>
            <a:ext cx="400024" cy="400024"/>
            <a:chOff x="2437300" y="3542332"/>
            <a:chExt cx="400024" cy="400024"/>
          </a:xfrm>
          <a:solidFill>
            <a:schemeClr val="tx1"/>
          </a:solidFill>
        </p:grpSpPr>
        <p:sp>
          <p:nvSpPr>
            <p:cNvPr id="63" name="Freeform 82">
              <a:extLst>
                <a:ext uri="{FF2B5EF4-FFF2-40B4-BE49-F238E27FC236}">
                  <a16:creationId xmlns:a16="http://schemas.microsoft.com/office/drawing/2014/main" id="{BEBE697F-5673-B481-5172-19C255B2BAAF}"/>
                </a:ext>
              </a:extLst>
            </p:cNvPr>
            <p:cNvSpPr>
              <a:spLocks noEditPoints="1"/>
            </p:cNvSpPr>
            <p:nvPr/>
          </p:nvSpPr>
          <p:spPr bwMode="auto">
            <a:xfrm>
              <a:off x="2437300" y="3542332"/>
              <a:ext cx="400024" cy="400024"/>
            </a:xfrm>
            <a:custGeom>
              <a:avLst/>
              <a:gdLst>
                <a:gd name="T0" fmla="*/ 83 w 128"/>
                <a:gd name="T1" fmla="*/ 40 h 128"/>
                <a:gd name="T2" fmla="*/ 64 w 128"/>
                <a:gd name="T3" fmla="*/ 0 h 128"/>
                <a:gd name="T4" fmla="*/ 36 w 128"/>
                <a:gd name="T5" fmla="*/ 41 h 128"/>
                <a:gd name="T6" fmla="*/ 32 w 128"/>
                <a:gd name="T7" fmla="*/ 43 h 128"/>
                <a:gd name="T8" fmla="*/ 12 w 128"/>
                <a:gd name="T9" fmla="*/ 40 h 128"/>
                <a:gd name="T10" fmla="*/ 0 w 128"/>
                <a:gd name="T11" fmla="*/ 116 h 128"/>
                <a:gd name="T12" fmla="*/ 24 w 128"/>
                <a:gd name="T13" fmla="*/ 128 h 128"/>
                <a:gd name="T14" fmla="*/ 35 w 128"/>
                <a:gd name="T15" fmla="*/ 121 h 128"/>
                <a:gd name="T16" fmla="*/ 36 w 128"/>
                <a:gd name="T17" fmla="*/ 121 h 128"/>
                <a:gd name="T18" fmla="*/ 76 w 128"/>
                <a:gd name="T19" fmla="*/ 128 h 128"/>
                <a:gd name="T20" fmla="*/ 112 w 128"/>
                <a:gd name="T21" fmla="*/ 120 h 128"/>
                <a:gd name="T22" fmla="*/ 114 w 128"/>
                <a:gd name="T23" fmla="*/ 109 h 128"/>
                <a:gd name="T24" fmla="*/ 121 w 128"/>
                <a:gd name="T25" fmla="*/ 88 h 128"/>
                <a:gd name="T26" fmla="*/ 124 w 128"/>
                <a:gd name="T27" fmla="*/ 67 h 128"/>
                <a:gd name="T28" fmla="*/ 128 w 128"/>
                <a:gd name="T29" fmla="*/ 58 h 128"/>
                <a:gd name="T30" fmla="*/ 117 w 128"/>
                <a:gd name="T31" fmla="*/ 42 h 128"/>
                <a:gd name="T32" fmla="*/ 24 w 128"/>
                <a:gd name="T33" fmla="*/ 120 h 128"/>
                <a:gd name="T34" fmla="*/ 8 w 128"/>
                <a:gd name="T35" fmla="*/ 116 h 128"/>
                <a:gd name="T36" fmla="*/ 12 w 128"/>
                <a:gd name="T37" fmla="*/ 48 h 128"/>
                <a:gd name="T38" fmla="*/ 28 w 128"/>
                <a:gd name="T39" fmla="*/ 52 h 128"/>
                <a:gd name="T40" fmla="*/ 120 w 128"/>
                <a:gd name="T41" fmla="*/ 58 h 128"/>
                <a:gd name="T42" fmla="*/ 104 w 128"/>
                <a:gd name="T43" fmla="*/ 64 h 128"/>
                <a:gd name="T44" fmla="*/ 104 w 128"/>
                <a:gd name="T45" fmla="*/ 68 h 128"/>
                <a:gd name="T46" fmla="*/ 118 w 128"/>
                <a:gd name="T47" fmla="*/ 75 h 128"/>
                <a:gd name="T48" fmla="*/ 100 w 128"/>
                <a:gd name="T49" fmla="*/ 84 h 128"/>
                <a:gd name="T50" fmla="*/ 100 w 128"/>
                <a:gd name="T51" fmla="*/ 88 h 128"/>
                <a:gd name="T52" fmla="*/ 113 w 128"/>
                <a:gd name="T53" fmla="*/ 96 h 128"/>
                <a:gd name="T54" fmla="*/ 96 w 128"/>
                <a:gd name="T55" fmla="*/ 104 h 128"/>
                <a:gd name="T56" fmla="*/ 96 w 128"/>
                <a:gd name="T57" fmla="*/ 108 h 128"/>
                <a:gd name="T58" fmla="*/ 106 w 128"/>
                <a:gd name="T59" fmla="*/ 114 h 128"/>
                <a:gd name="T60" fmla="*/ 98 w 128"/>
                <a:gd name="T61" fmla="*/ 120 h 128"/>
                <a:gd name="T62" fmla="*/ 54 w 128"/>
                <a:gd name="T63" fmla="*/ 117 h 128"/>
                <a:gd name="T64" fmla="*/ 32 w 128"/>
                <a:gd name="T65" fmla="*/ 110 h 128"/>
                <a:gd name="T66" fmla="*/ 35 w 128"/>
                <a:gd name="T67" fmla="*/ 50 h 128"/>
                <a:gd name="T68" fmla="*/ 60 w 128"/>
                <a:gd name="T69" fmla="*/ 12 h 128"/>
                <a:gd name="T70" fmla="*/ 76 w 128"/>
                <a:gd name="T71" fmla="*/ 27 h 128"/>
                <a:gd name="T72" fmla="*/ 115 w 128"/>
                <a:gd name="T73" fmla="*/ 50 h 128"/>
                <a:gd name="T74" fmla="*/ 120 w 128"/>
                <a:gd name="T75" fmla="*/ 5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8" h="128">
                  <a:moveTo>
                    <a:pt x="117" y="42"/>
                  </a:moveTo>
                  <a:cubicBezTo>
                    <a:pt x="112" y="41"/>
                    <a:pt x="100" y="41"/>
                    <a:pt x="83" y="40"/>
                  </a:cubicBezTo>
                  <a:cubicBezTo>
                    <a:pt x="84" y="36"/>
                    <a:pt x="84" y="33"/>
                    <a:pt x="84" y="27"/>
                  </a:cubicBezTo>
                  <a:cubicBezTo>
                    <a:pt x="84" y="13"/>
                    <a:pt x="73" y="0"/>
                    <a:pt x="64" y="0"/>
                  </a:cubicBezTo>
                  <a:cubicBezTo>
                    <a:pt x="57" y="0"/>
                    <a:pt x="52" y="5"/>
                    <a:pt x="52" y="12"/>
                  </a:cubicBezTo>
                  <a:cubicBezTo>
                    <a:pt x="52" y="20"/>
                    <a:pt x="49" y="34"/>
                    <a:pt x="36" y="41"/>
                  </a:cubicBezTo>
                  <a:cubicBezTo>
                    <a:pt x="35" y="41"/>
                    <a:pt x="32" y="43"/>
                    <a:pt x="32" y="43"/>
                  </a:cubicBezTo>
                  <a:cubicBezTo>
                    <a:pt x="32" y="43"/>
                    <a:pt x="32" y="43"/>
                    <a:pt x="32" y="43"/>
                  </a:cubicBezTo>
                  <a:cubicBezTo>
                    <a:pt x="30" y="41"/>
                    <a:pt x="27" y="40"/>
                    <a:pt x="24" y="40"/>
                  </a:cubicBezTo>
                  <a:cubicBezTo>
                    <a:pt x="12" y="40"/>
                    <a:pt x="12" y="40"/>
                    <a:pt x="12" y="40"/>
                  </a:cubicBezTo>
                  <a:cubicBezTo>
                    <a:pt x="5" y="40"/>
                    <a:pt x="0" y="45"/>
                    <a:pt x="0" y="52"/>
                  </a:cubicBezTo>
                  <a:cubicBezTo>
                    <a:pt x="0" y="116"/>
                    <a:pt x="0" y="116"/>
                    <a:pt x="0" y="116"/>
                  </a:cubicBezTo>
                  <a:cubicBezTo>
                    <a:pt x="0" y="123"/>
                    <a:pt x="5" y="128"/>
                    <a:pt x="12" y="128"/>
                  </a:cubicBezTo>
                  <a:cubicBezTo>
                    <a:pt x="24" y="128"/>
                    <a:pt x="24" y="128"/>
                    <a:pt x="24" y="128"/>
                  </a:cubicBezTo>
                  <a:cubicBezTo>
                    <a:pt x="29" y="128"/>
                    <a:pt x="33" y="125"/>
                    <a:pt x="35" y="121"/>
                  </a:cubicBezTo>
                  <a:cubicBezTo>
                    <a:pt x="35" y="121"/>
                    <a:pt x="35" y="121"/>
                    <a:pt x="35" y="121"/>
                  </a:cubicBezTo>
                  <a:cubicBezTo>
                    <a:pt x="35" y="121"/>
                    <a:pt x="35" y="121"/>
                    <a:pt x="36" y="121"/>
                  </a:cubicBezTo>
                  <a:cubicBezTo>
                    <a:pt x="36" y="121"/>
                    <a:pt x="36" y="121"/>
                    <a:pt x="36" y="121"/>
                  </a:cubicBezTo>
                  <a:cubicBezTo>
                    <a:pt x="38" y="122"/>
                    <a:pt x="43" y="123"/>
                    <a:pt x="52" y="125"/>
                  </a:cubicBezTo>
                  <a:cubicBezTo>
                    <a:pt x="54" y="126"/>
                    <a:pt x="65" y="128"/>
                    <a:pt x="76" y="128"/>
                  </a:cubicBezTo>
                  <a:cubicBezTo>
                    <a:pt x="98" y="128"/>
                    <a:pt x="98" y="128"/>
                    <a:pt x="98" y="128"/>
                  </a:cubicBezTo>
                  <a:cubicBezTo>
                    <a:pt x="105" y="128"/>
                    <a:pt x="109" y="125"/>
                    <a:pt x="112" y="120"/>
                  </a:cubicBezTo>
                  <a:cubicBezTo>
                    <a:pt x="112" y="120"/>
                    <a:pt x="113" y="118"/>
                    <a:pt x="114" y="116"/>
                  </a:cubicBezTo>
                  <a:cubicBezTo>
                    <a:pt x="115" y="114"/>
                    <a:pt x="115" y="112"/>
                    <a:pt x="114" y="109"/>
                  </a:cubicBezTo>
                  <a:cubicBezTo>
                    <a:pt x="118" y="106"/>
                    <a:pt x="120" y="102"/>
                    <a:pt x="121" y="99"/>
                  </a:cubicBezTo>
                  <a:cubicBezTo>
                    <a:pt x="122" y="94"/>
                    <a:pt x="122" y="90"/>
                    <a:pt x="121" y="88"/>
                  </a:cubicBezTo>
                  <a:cubicBezTo>
                    <a:pt x="123" y="85"/>
                    <a:pt x="125" y="82"/>
                    <a:pt x="126" y="77"/>
                  </a:cubicBezTo>
                  <a:cubicBezTo>
                    <a:pt x="127" y="73"/>
                    <a:pt x="126" y="70"/>
                    <a:pt x="124" y="67"/>
                  </a:cubicBezTo>
                  <a:cubicBezTo>
                    <a:pt x="127" y="65"/>
                    <a:pt x="128" y="61"/>
                    <a:pt x="128" y="58"/>
                  </a:cubicBezTo>
                  <a:cubicBezTo>
                    <a:pt x="128" y="58"/>
                    <a:pt x="128" y="58"/>
                    <a:pt x="128" y="58"/>
                  </a:cubicBezTo>
                  <a:cubicBezTo>
                    <a:pt x="128" y="57"/>
                    <a:pt x="128" y="57"/>
                    <a:pt x="128" y="56"/>
                  </a:cubicBezTo>
                  <a:cubicBezTo>
                    <a:pt x="128" y="51"/>
                    <a:pt x="125" y="44"/>
                    <a:pt x="117" y="42"/>
                  </a:cubicBezTo>
                  <a:close/>
                  <a:moveTo>
                    <a:pt x="28" y="116"/>
                  </a:moveTo>
                  <a:cubicBezTo>
                    <a:pt x="28" y="118"/>
                    <a:pt x="26" y="120"/>
                    <a:pt x="24" y="120"/>
                  </a:cubicBezTo>
                  <a:cubicBezTo>
                    <a:pt x="12" y="120"/>
                    <a:pt x="12" y="120"/>
                    <a:pt x="12" y="120"/>
                  </a:cubicBezTo>
                  <a:cubicBezTo>
                    <a:pt x="10" y="120"/>
                    <a:pt x="8" y="118"/>
                    <a:pt x="8" y="116"/>
                  </a:cubicBezTo>
                  <a:cubicBezTo>
                    <a:pt x="8" y="52"/>
                    <a:pt x="8" y="52"/>
                    <a:pt x="8" y="52"/>
                  </a:cubicBezTo>
                  <a:cubicBezTo>
                    <a:pt x="8" y="50"/>
                    <a:pt x="10" y="48"/>
                    <a:pt x="12" y="48"/>
                  </a:cubicBezTo>
                  <a:cubicBezTo>
                    <a:pt x="24" y="48"/>
                    <a:pt x="24" y="48"/>
                    <a:pt x="24" y="48"/>
                  </a:cubicBezTo>
                  <a:cubicBezTo>
                    <a:pt x="26" y="48"/>
                    <a:pt x="28" y="50"/>
                    <a:pt x="28" y="52"/>
                  </a:cubicBezTo>
                  <a:lnTo>
                    <a:pt x="28" y="116"/>
                  </a:lnTo>
                  <a:close/>
                  <a:moveTo>
                    <a:pt x="120" y="58"/>
                  </a:moveTo>
                  <a:cubicBezTo>
                    <a:pt x="120" y="60"/>
                    <a:pt x="119" y="64"/>
                    <a:pt x="112" y="64"/>
                  </a:cubicBezTo>
                  <a:cubicBezTo>
                    <a:pt x="106" y="64"/>
                    <a:pt x="104" y="64"/>
                    <a:pt x="104" y="64"/>
                  </a:cubicBezTo>
                  <a:cubicBezTo>
                    <a:pt x="103" y="64"/>
                    <a:pt x="102" y="65"/>
                    <a:pt x="102" y="66"/>
                  </a:cubicBezTo>
                  <a:cubicBezTo>
                    <a:pt x="102" y="67"/>
                    <a:pt x="103" y="68"/>
                    <a:pt x="104" y="68"/>
                  </a:cubicBezTo>
                  <a:cubicBezTo>
                    <a:pt x="104" y="68"/>
                    <a:pt x="106" y="68"/>
                    <a:pt x="112" y="68"/>
                  </a:cubicBezTo>
                  <a:cubicBezTo>
                    <a:pt x="118" y="68"/>
                    <a:pt x="119" y="73"/>
                    <a:pt x="118" y="75"/>
                  </a:cubicBezTo>
                  <a:cubicBezTo>
                    <a:pt x="118" y="78"/>
                    <a:pt x="116" y="84"/>
                    <a:pt x="110" y="84"/>
                  </a:cubicBezTo>
                  <a:cubicBezTo>
                    <a:pt x="103" y="84"/>
                    <a:pt x="100" y="84"/>
                    <a:pt x="100" y="84"/>
                  </a:cubicBezTo>
                  <a:cubicBezTo>
                    <a:pt x="99" y="84"/>
                    <a:pt x="98" y="85"/>
                    <a:pt x="98" y="86"/>
                  </a:cubicBezTo>
                  <a:cubicBezTo>
                    <a:pt x="98" y="87"/>
                    <a:pt x="99" y="88"/>
                    <a:pt x="100" y="88"/>
                  </a:cubicBezTo>
                  <a:cubicBezTo>
                    <a:pt x="100" y="88"/>
                    <a:pt x="105" y="88"/>
                    <a:pt x="108" y="88"/>
                  </a:cubicBezTo>
                  <a:cubicBezTo>
                    <a:pt x="115" y="88"/>
                    <a:pt x="114" y="93"/>
                    <a:pt x="113" y="96"/>
                  </a:cubicBezTo>
                  <a:cubicBezTo>
                    <a:pt x="112" y="100"/>
                    <a:pt x="111" y="104"/>
                    <a:pt x="103" y="104"/>
                  </a:cubicBezTo>
                  <a:cubicBezTo>
                    <a:pt x="100" y="104"/>
                    <a:pt x="96" y="104"/>
                    <a:pt x="96" y="104"/>
                  </a:cubicBezTo>
                  <a:cubicBezTo>
                    <a:pt x="95" y="104"/>
                    <a:pt x="94" y="105"/>
                    <a:pt x="94" y="106"/>
                  </a:cubicBezTo>
                  <a:cubicBezTo>
                    <a:pt x="94" y="107"/>
                    <a:pt x="95" y="108"/>
                    <a:pt x="96" y="108"/>
                  </a:cubicBezTo>
                  <a:cubicBezTo>
                    <a:pt x="96" y="108"/>
                    <a:pt x="99" y="108"/>
                    <a:pt x="102" y="108"/>
                  </a:cubicBezTo>
                  <a:cubicBezTo>
                    <a:pt x="107" y="108"/>
                    <a:pt x="107" y="112"/>
                    <a:pt x="106" y="114"/>
                  </a:cubicBezTo>
                  <a:cubicBezTo>
                    <a:pt x="106" y="115"/>
                    <a:pt x="105" y="116"/>
                    <a:pt x="105" y="117"/>
                  </a:cubicBezTo>
                  <a:cubicBezTo>
                    <a:pt x="104" y="119"/>
                    <a:pt x="102" y="120"/>
                    <a:pt x="98" y="120"/>
                  </a:cubicBezTo>
                  <a:cubicBezTo>
                    <a:pt x="76" y="120"/>
                    <a:pt x="76" y="120"/>
                    <a:pt x="76" y="120"/>
                  </a:cubicBezTo>
                  <a:cubicBezTo>
                    <a:pt x="65" y="120"/>
                    <a:pt x="54" y="118"/>
                    <a:pt x="54" y="117"/>
                  </a:cubicBezTo>
                  <a:cubicBezTo>
                    <a:pt x="37" y="114"/>
                    <a:pt x="36" y="113"/>
                    <a:pt x="35" y="113"/>
                  </a:cubicBezTo>
                  <a:cubicBezTo>
                    <a:pt x="35" y="113"/>
                    <a:pt x="32" y="112"/>
                    <a:pt x="32" y="110"/>
                  </a:cubicBezTo>
                  <a:cubicBezTo>
                    <a:pt x="32" y="54"/>
                    <a:pt x="32" y="54"/>
                    <a:pt x="32" y="54"/>
                  </a:cubicBezTo>
                  <a:cubicBezTo>
                    <a:pt x="32" y="52"/>
                    <a:pt x="33" y="51"/>
                    <a:pt x="35" y="50"/>
                  </a:cubicBezTo>
                  <a:cubicBezTo>
                    <a:pt x="35" y="50"/>
                    <a:pt x="36" y="50"/>
                    <a:pt x="36" y="50"/>
                  </a:cubicBezTo>
                  <a:cubicBezTo>
                    <a:pt x="54" y="42"/>
                    <a:pt x="60" y="26"/>
                    <a:pt x="60" y="12"/>
                  </a:cubicBezTo>
                  <a:cubicBezTo>
                    <a:pt x="60" y="10"/>
                    <a:pt x="62" y="8"/>
                    <a:pt x="64" y="8"/>
                  </a:cubicBezTo>
                  <a:cubicBezTo>
                    <a:pt x="68" y="8"/>
                    <a:pt x="76" y="16"/>
                    <a:pt x="76" y="27"/>
                  </a:cubicBezTo>
                  <a:cubicBezTo>
                    <a:pt x="76" y="36"/>
                    <a:pt x="75" y="38"/>
                    <a:pt x="72" y="48"/>
                  </a:cubicBezTo>
                  <a:cubicBezTo>
                    <a:pt x="112" y="48"/>
                    <a:pt x="112" y="49"/>
                    <a:pt x="115" y="50"/>
                  </a:cubicBezTo>
                  <a:cubicBezTo>
                    <a:pt x="120" y="51"/>
                    <a:pt x="120" y="54"/>
                    <a:pt x="120" y="56"/>
                  </a:cubicBezTo>
                  <a:cubicBezTo>
                    <a:pt x="120" y="57"/>
                    <a:pt x="120" y="57"/>
                    <a:pt x="120" y="5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4" name="Freeform 83">
              <a:extLst>
                <a:ext uri="{FF2B5EF4-FFF2-40B4-BE49-F238E27FC236}">
                  <a16:creationId xmlns:a16="http://schemas.microsoft.com/office/drawing/2014/main" id="{87985CE4-B533-459D-0E90-B3E9190A8D91}"/>
                </a:ext>
              </a:extLst>
            </p:cNvPr>
            <p:cNvSpPr>
              <a:spLocks noEditPoints="1"/>
            </p:cNvSpPr>
            <p:nvPr/>
          </p:nvSpPr>
          <p:spPr bwMode="auto">
            <a:xfrm>
              <a:off x="2474265" y="3867103"/>
              <a:ext cx="38287" cy="38287"/>
            </a:xfrm>
            <a:custGeom>
              <a:avLst/>
              <a:gdLst>
                <a:gd name="T0" fmla="*/ 6 w 12"/>
                <a:gd name="T1" fmla="*/ 0 h 12"/>
                <a:gd name="T2" fmla="*/ 0 w 12"/>
                <a:gd name="T3" fmla="*/ 6 h 12"/>
                <a:gd name="T4" fmla="*/ 6 w 12"/>
                <a:gd name="T5" fmla="*/ 12 h 12"/>
                <a:gd name="T6" fmla="*/ 12 w 12"/>
                <a:gd name="T7" fmla="*/ 6 h 12"/>
                <a:gd name="T8" fmla="*/ 6 w 12"/>
                <a:gd name="T9" fmla="*/ 0 h 12"/>
                <a:gd name="T10" fmla="*/ 6 w 12"/>
                <a:gd name="T11" fmla="*/ 8 h 12"/>
                <a:gd name="T12" fmla="*/ 4 w 12"/>
                <a:gd name="T13" fmla="*/ 6 h 12"/>
                <a:gd name="T14" fmla="*/ 6 w 12"/>
                <a:gd name="T15" fmla="*/ 4 h 12"/>
                <a:gd name="T16" fmla="*/ 8 w 12"/>
                <a:gd name="T17" fmla="*/ 6 h 12"/>
                <a:gd name="T18" fmla="*/ 6 w 12"/>
                <a:gd name="T19"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2">
                  <a:moveTo>
                    <a:pt x="6" y="0"/>
                  </a:moveTo>
                  <a:cubicBezTo>
                    <a:pt x="3" y="0"/>
                    <a:pt x="0" y="3"/>
                    <a:pt x="0" y="6"/>
                  </a:cubicBezTo>
                  <a:cubicBezTo>
                    <a:pt x="0" y="9"/>
                    <a:pt x="3" y="12"/>
                    <a:pt x="6" y="12"/>
                  </a:cubicBezTo>
                  <a:cubicBezTo>
                    <a:pt x="9" y="12"/>
                    <a:pt x="12" y="9"/>
                    <a:pt x="12" y="6"/>
                  </a:cubicBezTo>
                  <a:cubicBezTo>
                    <a:pt x="12" y="3"/>
                    <a:pt x="9" y="0"/>
                    <a:pt x="6" y="0"/>
                  </a:cubicBezTo>
                  <a:close/>
                  <a:moveTo>
                    <a:pt x="6" y="8"/>
                  </a:moveTo>
                  <a:cubicBezTo>
                    <a:pt x="5" y="8"/>
                    <a:pt x="4" y="7"/>
                    <a:pt x="4" y="6"/>
                  </a:cubicBezTo>
                  <a:cubicBezTo>
                    <a:pt x="4" y="5"/>
                    <a:pt x="5" y="4"/>
                    <a:pt x="6" y="4"/>
                  </a:cubicBezTo>
                  <a:cubicBezTo>
                    <a:pt x="7" y="4"/>
                    <a:pt x="8" y="5"/>
                    <a:pt x="8" y="6"/>
                  </a:cubicBezTo>
                  <a:cubicBezTo>
                    <a:pt x="8" y="7"/>
                    <a:pt x="7" y="8"/>
                    <a:pt x="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pic>
        <p:nvPicPr>
          <p:cNvPr id="66" name="Immagine 65">
            <a:extLst>
              <a:ext uri="{FF2B5EF4-FFF2-40B4-BE49-F238E27FC236}">
                <a16:creationId xmlns:a16="http://schemas.microsoft.com/office/drawing/2014/main" id="{A6A4C9F5-E1AF-C2BA-AE6E-167CF61C72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2028" y="3648345"/>
            <a:ext cx="621131" cy="621131"/>
          </a:xfrm>
          <a:prstGeom prst="rect">
            <a:avLst/>
          </a:prstGeom>
          <a:noFill/>
        </p:spPr>
      </p:pic>
      <p:pic>
        <p:nvPicPr>
          <p:cNvPr id="67" name="Immagine 66" descr="Immagine che contiene cielo notturno&#10;&#10;Descrizione generata automaticamente">
            <a:extLst>
              <a:ext uri="{FF2B5EF4-FFF2-40B4-BE49-F238E27FC236}">
                <a16:creationId xmlns:a16="http://schemas.microsoft.com/office/drawing/2014/main" id="{5E0C94CF-F928-70D7-15DF-E4DE9DE0AA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09808" y="3642256"/>
            <a:ext cx="731781" cy="731781"/>
          </a:xfrm>
          <a:prstGeom prst="rect">
            <a:avLst/>
          </a:prstGeom>
        </p:spPr>
      </p:pic>
      <p:grpSp>
        <p:nvGrpSpPr>
          <p:cNvPr id="69" name="Group 299">
            <a:extLst>
              <a:ext uri="{FF2B5EF4-FFF2-40B4-BE49-F238E27FC236}">
                <a16:creationId xmlns:a16="http://schemas.microsoft.com/office/drawing/2014/main" id="{AECD2086-3F79-0AD2-1286-02CE12B60780}"/>
              </a:ext>
            </a:extLst>
          </p:cNvPr>
          <p:cNvGrpSpPr/>
          <p:nvPr/>
        </p:nvGrpSpPr>
        <p:grpSpPr>
          <a:xfrm>
            <a:off x="5843593" y="3702983"/>
            <a:ext cx="497148" cy="566493"/>
            <a:chOff x="4616451" y="1741488"/>
            <a:chExt cx="2959100" cy="3371850"/>
          </a:xfrm>
          <a:solidFill>
            <a:schemeClr val="tx1"/>
          </a:solidFill>
        </p:grpSpPr>
        <p:sp>
          <p:nvSpPr>
            <p:cNvPr id="70" name="Freeform 5">
              <a:extLst>
                <a:ext uri="{FF2B5EF4-FFF2-40B4-BE49-F238E27FC236}">
                  <a16:creationId xmlns:a16="http://schemas.microsoft.com/office/drawing/2014/main" id="{A6DE7A2A-8B8F-0FE2-05F5-C801189691A4}"/>
                </a:ext>
              </a:extLst>
            </p:cNvPr>
            <p:cNvSpPr>
              <a:spLocks noEditPoints="1"/>
            </p:cNvSpPr>
            <p:nvPr/>
          </p:nvSpPr>
          <p:spPr bwMode="auto">
            <a:xfrm>
              <a:off x="4616451" y="1741488"/>
              <a:ext cx="2959100" cy="3371850"/>
            </a:xfrm>
            <a:custGeom>
              <a:avLst/>
              <a:gdLst>
                <a:gd name="T0" fmla="*/ 578 w 786"/>
                <a:gd name="T1" fmla="*/ 28 h 896"/>
                <a:gd name="T2" fmla="*/ 205 w 786"/>
                <a:gd name="T3" fmla="*/ 59 h 896"/>
                <a:gd name="T4" fmla="*/ 67 w 786"/>
                <a:gd name="T5" fmla="*/ 236 h 896"/>
                <a:gd name="T6" fmla="*/ 68 w 786"/>
                <a:gd name="T7" fmla="*/ 346 h 896"/>
                <a:gd name="T8" fmla="*/ 70 w 786"/>
                <a:gd name="T9" fmla="*/ 356 h 896"/>
                <a:gd name="T10" fmla="*/ 39 w 786"/>
                <a:gd name="T11" fmla="*/ 406 h 896"/>
                <a:gd name="T12" fmla="*/ 14 w 786"/>
                <a:gd name="T13" fmla="*/ 441 h 896"/>
                <a:gd name="T14" fmla="*/ 14 w 786"/>
                <a:gd name="T15" fmla="*/ 442 h 896"/>
                <a:gd name="T16" fmla="*/ 36 w 786"/>
                <a:gd name="T17" fmla="*/ 540 h 896"/>
                <a:gd name="T18" fmla="*/ 50 w 786"/>
                <a:gd name="T19" fmla="*/ 587 h 896"/>
                <a:gd name="T20" fmla="*/ 75 w 786"/>
                <a:gd name="T21" fmla="*/ 649 h 896"/>
                <a:gd name="T22" fmla="*/ 74 w 786"/>
                <a:gd name="T23" fmla="*/ 694 h 896"/>
                <a:gd name="T24" fmla="*/ 169 w 786"/>
                <a:gd name="T25" fmla="*/ 773 h 896"/>
                <a:gd name="T26" fmla="*/ 244 w 786"/>
                <a:gd name="T27" fmla="*/ 830 h 896"/>
                <a:gd name="T28" fmla="*/ 618 w 786"/>
                <a:gd name="T29" fmla="*/ 896 h 896"/>
                <a:gd name="T30" fmla="*/ 686 w 786"/>
                <a:gd name="T31" fmla="*/ 814 h 896"/>
                <a:gd name="T32" fmla="*/ 664 w 786"/>
                <a:gd name="T33" fmla="*/ 637 h 896"/>
                <a:gd name="T34" fmla="*/ 777 w 786"/>
                <a:gd name="T35" fmla="*/ 417 h 896"/>
                <a:gd name="T36" fmla="*/ 706 w 786"/>
                <a:gd name="T37" fmla="*/ 118 h 896"/>
                <a:gd name="T38" fmla="*/ 627 w 786"/>
                <a:gd name="T39" fmla="*/ 606 h 896"/>
                <a:gd name="T40" fmla="*/ 639 w 786"/>
                <a:gd name="T41" fmla="*/ 823 h 896"/>
                <a:gd name="T42" fmla="*/ 618 w 786"/>
                <a:gd name="T43" fmla="*/ 847 h 896"/>
                <a:gd name="T44" fmla="*/ 292 w 786"/>
                <a:gd name="T45" fmla="*/ 827 h 896"/>
                <a:gd name="T46" fmla="*/ 260 w 786"/>
                <a:gd name="T47" fmla="*/ 706 h 896"/>
                <a:gd name="T48" fmla="*/ 169 w 786"/>
                <a:gd name="T49" fmla="*/ 725 h 896"/>
                <a:gd name="T50" fmla="*/ 101 w 786"/>
                <a:gd name="T51" fmla="*/ 604 h 896"/>
                <a:gd name="T52" fmla="*/ 110 w 786"/>
                <a:gd name="T53" fmla="*/ 568 h 896"/>
                <a:gd name="T54" fmla="*/ 86 w 786"/>
                <a:gd name="T55" fmla="*/ 555 h 896"/>
                <a:gd name="T56" fmla="*/ 94 w 786"/>
                <a:gd name="T57" fmla="*/ 519 h 896"/>
                <a:gd name="T58" fmla="*/ 65 w 786"/>
                <a:gd name="T59" fmla="*/ 501 h 896"/>
                <a:gd name="T60" fmla="*/ 55 w 786"/>
                <a:gd name="T61" fmla="*/ 467 h 896"/>
                <a:gd name="T62" fmla="*/ 112 w 786"/>
                <a:gd name="T63" fmla="*/ 381 h 896"/>
                <a:gd name="T64" fmla="*/ 115 w 786"/>
                <a:gd name="T65" fmla="*/ 335 h 896"/>
                <a:gd name="T66" fmla="*/ 114 w 786"/>
                <a:gd name="T67" fmla="*/ 248 h 896"/>
                <a:gd name="T68" fmla="*/ 729 w 786"/>
                <a:gd name="T69" fmla="*/ 410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86" h="896">
                  <a:moveTo>
                    <a:pt x="706" y="118"/>
                  </a:moveTo>
                  <a:cubicBezTo>
                    <a:pt x="672" y="79"/>
                    <a:pt x="629" y="49"/>
                    <a:pt x="578" y="28"/>
                  </a:cubicBezTo>
                  <a:cubicBezTo>
                    <a:pt x="531" y="10"/>
                    <a:pt x="478" y="0"/>
                    <a:pt x="425" y="0"/>
                  </a:cubicBezTo>
                  <a:cubicBezTo>
                    <a:pt x="346" y="0"/>
                    <a:pt x="268" y="21"/>
                    <a:pt x="205" y="59"/>
                  </a:cubicBezTo>
                  <a:cubicBezTo>
                    <a:pt x="171" y="79"/>
                    <a:pt x="142" y="104"/>
                    <a:pt x="119" y="133"/>
                  </a:cubicBezTo>
                  <a:cubicBezTo>
                    <a:pt x="94" y="164"/>
                    <a:pt x="77" y="198"/>
                    <a:pt x="67" y="236"/>
                  </a:cubicBezTo>
                  <a:cubicBezTo>
                    <a:pt x="59" y="268"/>
                    <a:pt x="58" y="305"/>
                    <a:pt x="65" y="335"/>
                  </a:cubicBezTo>
                  <a:cubicBezTo>
                    <a:pt x="68" y="346"/>
                    <a:pt x="68" y="346"/>
                    <a:pt x="68" y="346"/>
                  </a:cubicBezTo>
                  <a:cubicBezTo>
                    <a:pt x="68" y="349"/>
                    <a:pt x="69" y="352"/>
                    <a:pt x="70" y="354"/>
                  </a:cubicBezTo>
                  <a:cubicBezTo>
                    <a:pt x="70" y="355"/>
                    <a:pt x="70" y="356"/>
                    <a:pt x="70" y="356"/>
                  </a:cubicBezTo>
                  <a:cubicBezTo>
                    <a:pt x="68" y="360"/>
                    <a:pt x="68" y="360"/>
                    <a:pt x="68" y="360"/>
                  </a:cubicBezTo>
                  <a:cubicBezTo>
                    <a:pt x="61" y="375"/>
                    <a:pt x="50" y="390"/>
                    <a:pt x="39" y="406"/>
                  </a:cubicBezTo>
                  <a:cubicBezTo>
                    <a:pt x="31" y="417"/>
                    <a:pt x="22" y="428"/>
                    <a:pt x="14" y="441"/>
                  </a:cubicBezTo>
                  <a:cubicBezTo>
                    <a:pt x="14" y="441"/>
                    <a:pt x="14" y="441"/>
                    <a:pt x="14" y="441"/>
                  </a:cubicBezTo>
                  <a:cubicBezTo>
                    <a:pt x="14" y="441"/>
                    <a:pt x="14" y="441"/>
                    <a:pt x="14" y="441"/>
                  </a:cubicBezTo>
                  <a:cubicBezTo>
                    <a:pt x="14" y="442"/>
                    <a:pt x="14" y="442"/>
                    <a:pt x="14" y="442"/>
                  </a:cubicBezTo>
                  <a:cubicBezTo>
                    <a:pt x="3" y="459"/>
                    <a:pt x="0" y="481"/>
                    <a:pt x="6" y="501"/>
                  </a:cubicBezTo>
                  <a:cubicBezTo>
                    <a:pt x="11" y="517"/>
                    <a:pt x="22" y="531"/>
                    <a:pt x="36" y="540"/>
                  </a:cubicBezTo>
                  <a:cubicBezTo>
                    <a:pt x="35" y="553"/>
                    <a:pt x="37" y="565"/>
                    <a:pt x="43" y="576"/>
                  </a:cubicBezTo>
                  <a:cubicBezTo>
                    <a:pt x="45" y="580"/>
                    <a:pt x="47" y="584"/>
                    <a:pt x="50" y="587"/>
                  </a:cubicBezTo>
                  <a:cubicBezTo>
                    <a:pt x="48" y="603"/>
                    <a:pt x="52" y="619"/>
                    <a:pt x="62" y="632"/>
                  </a:cubicBezTo>
                  <a:cubicBezTo>
                    <a:pt x="75" y="649"/>
                    <a:pt x="75" y="649"/>
                    <a:pt x="75" y="649"/>
                  </a:cubicBezTo>
                  <a:cubicBezTo>
                    <a:pt x="75" y="652"/>
                    <a:pt x="75" y="654"/>
                    <a:pt x="74" y="657"/>
                  </a:cubicBezTo>
                  <a:cubicBezTo>
                    <a:pt x="74" y="667"/>
                    <a:pt x="73" y="680"/>
                    <a:pt x="74" y="694"/>
                  </a:cubicBezTo>
                  <a:cubicBezTo>
                    <a:pt x="77" y="715"/>
                    <a:pt x="85" y="732"/>
                    <a:pt x="97" y="746"/>
                  </a:cubicBezTo>
                  <a:cubicBezTo>
                    <a:pt x="114" y="764"/>
                    <a:pt x="139" y="773"/>
                    <a:pt x="169" y="773"/>
                  </a:cubicBezTo>
                  <a:cubicBezTo>
                    <a:pt x="189" y="773"/>
                    <a:pt x="212" y="769"/>
                    <a:pt x="240" y="761"/>
                  </a:cubicBezTo>
                  <a:cubicBezTo>
                    <a:pt x="241" y="779"/>
                    <a:pt x="243" y="801"/>
                    <a:pt x="244" y="830"/>
                  </a:cubicBezTo>
                  <a:cubicBezTo>
                    <a:pt x="246" y="867"/>
                    <a:pt x="276" y="896"/>
                    <a:pt x="313" y="896"/>
                  </a:cubicBezTo>
                  <a:cubicBezTo>
                    <a:pt x="618" y="896"/>
                    <a:pt x="618" y="896"/>
                    <a:pt x="618" y="896"/>
                  </a:cubicBezTo>
                  <a:cubicBezTo>
                    <a:pt x="638" y="896"/>
                    <a:pt x="658" y="887"/>
                    <a:pt x="671" y="871"/>
                  </a:cubicBezTo>
                  <a:cubicBezTo>
                    <a:pt x="684" y="855"/>
                    <a:pt x="690" y="834"/>
                    <a:pt x="686" y="814"/>
                  </a:cubicBezTo>
                  <a:cubicBezTo>
                    <a:pt x="658" y="658"/>
                    <a:pt x="658" y="658"/>
                    <a:pt x="658" y="658"/>
                  </a:cubicBezTo>
                  <a:cubicBezTo>
                    <a:pt x="657" y="650"/>
                    <a:pt x="659" y="643"/>
                    <a:pt x="664" y="637"/>
                  </a:cubicBezTo>
                  <a:cubicBezTo>
                    <a:pt x="686" y="610"/>
                    <a:pt x="712" y="578"/>
                    <a:pt x="733" y="541"/>
                  </a:cubicBezTo>
                  <a:cubicBezTo>
                    <a:pt x="756" y="501"/>
                    <a:pt x="770" y="460"/>
                    <a:pt x="777" y="417"/>
                  </a:cubicBezTo>
                  <a:cubicBezTo>
                    <a:pt x="786" y="355"/>
                    <a:pt x="784" y="298"/>
                    <a:pt x="772" y="247"/>
                  </a:cubicBezTo>
                  <a:cubicBezTo>
                    <a:pt x="759" y="198"/>
                    <a:pt x="737" y="154"/>
                    <a:pt x="706" y="118"/>
                  </a:cubicBezTo>
                  <a:close/>
                  <a:moveTo>
                    <a:pt x="729" y="410"/>
                  </a:moveTo>
                  <a:cubicBezTo>
                    <a:pt x="717" y="491"/>
                    <a:pt x="674" y="550"/>
                    <a:pt x="627" y="606"/>
                  </a:cubicBezTo>
                  <a:cubicBezTo>
                    <a:pt x="613" y="622"/>
                    <a:pt x="607" y="645"/>
                    <a:pt x="611" y="666"/>
                  </a:cubicBezTo>
                  <a:cubicBezTo>
                    <a:pt x="639" y="823"/>
                    <a:pt x="639" y="823"/>
                    <a:pt x="639" y="823"/>
                  </a:cubicBezTo>
                  <a:cubicBezTo>
                    <a:pt x="640" y="829"/>
                    <a:pt x="638" y="835"/>
                    <a:pt x="634" y="840"/>
                  </a:cubicBezTo>
                  <a:cubicBezTo>
                    <a:pt x="630" y="845"/>
                    <a:pt x="624" y="847"/>
                    <a:pt x="618" y="847"/>
                  </a:cubicBezTo>
                  <a:cubicBezTo>
                    <a:pt x="313" y="847"/>
                    <a:pt x="313" y="847"/>
                    <a:pt x="313" y="847"/>
                  </a:cubicBezTo>
                  <a:cubicBezTo>
                    <a:pt x="302" y="847"/>
                    <a:pt x="293" y="839"/>
                    <a:pt x="292" y="827"/>
                  </a:cubicBezTo>
                  <a:cubicBezTo>
                    <a:pt x="290" y="774"/>
                    <a:pt x="286" y="742"/>
                    <a:pt x="284" y="724"/>
                  </a:cubicBezTo>
                  <a:cubicBezTo>
                    <a:pt x="284" y="715"/>
                    <a:pt x="272" y="706"/>
                    <a:pt x="260" y="706"/>
                  </a:cubicBezTo>
                  <a:cubicBezTo>
                    <a:pt x="258" y="706"/>
                    <a:pt x="256" y="706"/>
                    <a:pt x="254" y="707"/>
                  </a:cubicBezTo>
                  <a:cubicBezTo>
                    <a:pt x="216" y="720"/>
                    <a:pt x="189" y="725"/>
                    <a:pt x="169" y="725"/>
                  </a:cubicBezTo>
                  <a:cubicBezTo>
                    <a:pt x="95" y="725"/>
                    <a:pt x="134" y="648"/>
                    <a:pt x="120" y="629"/>
                  </a:cubicBezTo>
                  <a:cubicBezTo>
                    <a:pt x="101" y="604"/>
                    <a:pt x="101" y="604"/>
                    <a:pt x="101" y="604"/>
                  </a:cubicBezTo>
                  <a:cubicBezTo>
                    <a:pt x="96" y="597"/>
                    <a:pt x="96" y="589"/>
                    <a:pt x="100" y="583"/>
                  </a:cubicBezTo>
                  <a:cubicBezTo>
                    <a:pt x="110" y="568"/>
                    <a:pt x="110" y="568"/>
                    <a:pt x="110" y="568"/>
                  </a:cubicBezTo>
                  <a:cubicBezTo>
                    <a:pt x="98" y="565"/>
                    <a:pt x="98" y="565"/>
                    <a:pt x="98" y="565"/>
                  </a:cubicBezTo>
                  <a:cubicBezTo>
                    <a:pt x="93" y="563"/>
                    <a:pt x="89" y="560"/>
                    <a:pt x="86" y="555"/>
                  </a:cubicBezTo>
                  <a:cubicBezTo>
                    <a:pt x="84" y="550"/>
                    <a:pt x="84" y="545"/>
                    <a:pt x="86" y="540"/>
                  </a:cubicBezTo>
                  <a:cubicBezTo>
                    <a:pt x="94" y="519"/>
                    <a:pt x="94" y="519"/>
                    <a:pt x="94" y="519"/>
                  </a:cubicBezTo>
                  <a:cubicBezTo>
                    <a:pt x="95" y="517"/>
                    <a:pt x="94" y="514"/>
                    <a:pt x="92" y="513"/>
                  </a:cubicBezTo>
                  <a:cubicBezTo>
                    <a:pt x="65" y="501"/>
                    <a:pt x="65" y="501"/>
                    <a:pt x="65" y="501"/>
                  </a:cubicBezTo>
                  <a:cubicBezTo>
                    <a:pt x="59" y="499"/>
                    <a:pt x="54" y="493"/>
                    <a:pt x="52" y="487"/>
                  </a:cubicBezTo>
                  <a:cubicBezTo>
                    <a:pt x="50" y="480"/>
                    <a:pt x="51" y="473"/>
                    <a:pt x="55" y="467"/>
                  </a:cubicBezTo>
                  <a:cubicBezTo>
                    <a:pt x="55" y="466"/>
                    <a:pt x="55" y="466"/>
                    <a:pt x="55" y="466"/>
                  </a:cubicBezTo>
                  <a:cubicBezTo>
                    <a:pt x="73" y="438"/>
                    <a:pt x="97" y="412"/>
                    <a:pt x="112" y="381"/>
                  </a:cubicBezTo>
                  <a:cubicBezTo>
                    <a:pt x="118" y="368"/>
                    <a:pt x="118" y="368"/>
                    <a:pt x="118" y="368"/>
                  </a:cubicBezTo>
                  <a:cubicBezTo>
                    <a:pt x="122" y="359"/>
                    <a:pt x="117" y="345"/>
                    <a:pt x="115" y="335"/>
                  </a:cubicBezTo>
                  <a:cubicBezTo>
                    <a:pt x="112" y="325"/>
                    <a:pt x="112" y="325"/>
                    <a:pt x="112" y="325"/>
                  </a:cubicBezTo>
                  <a:cubicBezTo>
                    <a:pt x="107" y="301"/>
                    <a:pt x="108" y="271"/>
                    <a:pt x="114" y="248"/>
                  </a:cubicBezTo>
                  <a:cubicBezTo>
                    <a:pt x="146" y="120"/>
                    <a:pt x="286" y="48"/>
                    <a:pt x="425" y="48"/>
                  </a:cubicBezTo>
                  <a:cubicBezTo>
                    <a:pt x="597" y="48"/>
                    <a:pt x="767" y="158"/>
                    <a:pt x="729" y="4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71" name="Freeform 6">
              <a:extLst>
                <a:ext uri="{FF2B5EF4-FFF2-40B4-BE49-F238E27FC236}">
                  <a16:creationId xmlns:a16="http://schemas.microsoft.com/office/drawing/2014/main" id="{FF133620-6A4D-3583-CCF2-95A7A859BDA0}"/>
                </a:ext>
              </a:extLst>
            </p:cNvPr>
            <p:cNvSpPr>
              <a:spLocks/>
            </p:cNvSpPr>
            <p:nvPr/>
          </p:nvSpPr>
          <p:spPr bwMode="auto">
            <a:xfrm>
              <a:off x="5184776" y="2062163"/>
              <a:ext cx="2085975" cy="1700213"/>
            </a:xfrm>
            <a:custGeom>
              <a:avLst/>
              <a:gdLst>
                <a:gd name="T0" fmla="*/ 367 w 554"/>
                <a:gd name="T1" fmla="*/ 21 h 452"/>
                <a:gd name="T2" fmla="*/ 325 w 554"/>
                <a:gd name="T3" fmla="*/ 5 h 452"/>
                <a:gd name="T4" fmla="*/ 298 w 554"/>
                <a:gd name="T5" fmla="*/ 11 h 452"/>
                <a:gd name="T6" fmla="*/ 267 w 554"/>
                <a:gd name="T7" fmla="*/ 0 h 452"/>
                <a:gd name="T8" fmla="*/ 243 w 554"/>
                <a:gd name="T9" fmla="*/ 7 h 452"/>
                <a:gd name="T10" fmla="*/ 223 w 554"/>
                <a:gd name="T11" fmla="*/ 5 h 452"/>
                <a:gd name="T12" fmla="*/ 168 w 554"/>
                <a:gd name="T13" fmla="*/ 24 h 452"/>
                <a:gd name="T14" fmla="*/ 163 w 554"/>
                <a:gd name="T15" fmla="*/ 24 h 452"/>
                <a:gd name="T16" fmla="*/ 96 w 554"/>
                <a:gd name="T17" fmla="*/ 54 h 452"/>
                <a:gd name="T18" fmla="*/ 38 w 554"/>
                <a:gd name="T19" fmla="*/ 123 h 452"/>
                <a:gd name="T20" fmla="*/ 15 w 554"/>
                <a:gd name="T21" fmla="*/ 156 h 452"/>
                <a:gd name="T22" fmla="*/ 15 w 554"/>
                <a:gd name="T23" fmla="*/ 161 h 452"/>
                <a:gd name="T24" fmla="*/ 0 w 554"/>
                <a:gd name="T25" fmla="*/ 210 h 452"/>
                <a:gd name="T26" fmla="*/ 39 w 554"/>
                <a:gd name="T27" fmla="*/ 282 h 452"/>
                <a:gd name="T28" fmla="*/ 103 w 554"/>
                <a:gd name="T29" fmla="*/ 327 h 452"/>
                <a:gd name="T30" fmla="*/ 135 w 554"/>
                <a:gd name="T31" fmla="*/ 319 h 452"/>
                <a:gd name="T32" fmla="*/ 177 w 554"/>
                <a:gd name="T33" fmla="*/ 344 h 452"/>
                <a:gd name="T34" fmla="*/ 260 w 554"/>
                <a:gd name="T35" fmla="*/ 403 h 452"/>
                <a:gd name="T36" fmla="*/ 296 w 554"/>
                <a:gd name="T37" fmla="*/ 395 h 452"/>
                <a:gd name="T38" fmla="*/ 391 w 554"/>
                <a:gd name="T39" fmla="*/ 452 h 452"/>
                <a:gd name="T40" fmla="*/ 492 w 554"/>
                <a:gd name="T41" fmla="*/ 382 h 452"/>
                <a:gd name="T42" fmla="*/ 549 w 554"/>
                <a:gd name="T43" fmla="*/ 287 h 452"/>
                <a:gd name="T44" fmla="*/ 547 w 554"/>
                <a:gd name="T45" fmla="*/ 267 h 452"/>
                <a:gd name="T46" fmla="*/ 554 w 554"/>
                <a:gd name="T47" fmla="*/ 235 h 452"/>
                <a:gd name="T48" fmla="*/ 536 w 554"/>
                <a:gd name="T49" fmla="*/ 185 h 452"/>
                <a:gd name="T50" fmla="*/ 537 w 554"/>
                <a:gd name="T51" fmla="*/ 174 h 452"/>
                <a:gd name="T52" fmla="*/ 493 w 554"/>
                <a:gd name="T53" fmla="*/ 106 h 452"/>
                <a:gd name="T54" fmla="*/ 367 w 554"/>
                <a:gd name="T55" fmla="*/ 21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54" h="452">
                  <a:moveTo>
                    <a:pt x="367" y="21"/>
                  </a:moveTo>
                  <a:cubicBezTo>
                    <a:pt x="356" y="11"/>
                    <a:pt x="341" y="5"/>
                    <a:pt x="325" y="5"/>
                  </a:cubicBezTo>
                  <a:cubicBezTo>
                    <a:pt x="315" y="5"/>
                    <a:pt x="306" y="7"/>
                    <a:pt x="298" y="11"/>
                  </a:cubicBezTo>
                  <a:cubicBezTo>
                    <a:pt x="289" y="4"/>
                    <a:pt x="279" y="0"/>
                    <a:pt x="267" y="0"/>
                  </a:cubicBezTo>
                  <a:cubicBezTo>
                    <a:pt x="258" y="0"/>
                    <a:pt x="250" y="3"/>
                    <a:pt x="243" y="7"/>
                  </a:cubicBezTo>
                  <a:cubicBezTo>
                    <a:pt x="237" y="5"/>
                    <a:pt x="230" y="5"/>
                    <a:pt x="223" y="5"/>
                  </a:cubicBezTo>
                  <a:cubicBezTo>
                    <a:pt x="203" y="5"/>
                    <a:pt x="183" y="12"/>
                    <a:pt x="168" y="24"/>
                  </a:cubicBezTo>
                  <a:cubicBezTo>
                    <a:pt x="166" y="24"/>
                    <a:pt x="165" y="24"/>
                    <a:pt x="163" y="24"/>
                  </a:cubicBezTo>
                  <a:cubicBezTo>
                    <a:pt x="136" y="24"/>
                    <a:pt x="112" y="36"/>
                    <a:pt x="96" y="54"/>
                  </a:cubicBezTo>
                  <a:cubicBezTo>
                    <a:pt x="63" y="60"/>
                    <a:pt x="38" y="89"/>
                    <a:pt x="38" y="123"/>
                  </a:cubicBezTo>
                  <a:cubicBezTo>
                    <a:pt x="24" y="128"/>
                    <a:pt x="15" y="141"/>
                    <a:pt x="15" y="156"/>
                  </a:cubicBezTo>
                  <a:cubicBezTo>
                    <a:pt x="15" y="158"/>
                    <a:pt x="15" y="159"/>
                    <a:pt x="15" y="161"/>
                  </a:cubicBezTo>
                  <a:cubicBezTo>
                    <a:pt x="6" y="175"/>
                    <a:pt x="0" y="192"/>
                    <a:pt x="0" y="210"/>
                  </a:cubicBezTo>
                  <a:cubicBezTo>
                    <a:pt x="0" y="240"/>
                    <a:pt x="16" y="266"/>
                    <a:pt x="39" y="282"/>
                  </a:cubicBezTo>
                  <a:cubicBezTo>
                    <a:pt x="48" y="308"/>
                    <a:pt x="74" y="327"/>
                    <a:pt x="103" y="327"/>
                  </a:cubicBezTo>
                  <a:cubicBezTo>
                    <a:pt x="115" y="327"/>
                    <a:pt x="126" y="324"/>
                    <a:pt x="135" y="319"/>
                  </a:cubicBezTo>
                  <a:cubicBezTo>
                    <a:pt x="145" y="332"/>
                    <a:pt x="160" y="341"/>
                    <a:pt x="177" y="344"/>
                  </a:cubicBezTo>
                  <a:cubicBezTo>
                    <a:pt x="189" y="378"/>
                    <a:pt x="222" y="403"/>
                    <a:pt x="260" y="403"/>
                  </a:cubicBezTo>
                  <a:cubicBezTo>
                    <a:pt x="273" y="403"/>
                    <a:pt x="285" y="400"/>
                    <a:pt x="296" y="395"/>
                  </a:cubicBezTo>
                  <a:cubicBezTo>
                    <a:pt x="314" y="429"/>
                    <a:pt x="350" y="452"/>
                    <a:pt x="391" y="452"/>
                  </a:cubicBezTo>
                  <a:cubicBezTo>
                    <a:pt x="437" y="452"/>
                    <a:pt x="477" y="423"/>
                    <a:pt x="492" y="382"/>
                  </a:cubicBezTo>
                  <a:cubicBezTo>
                    <a:pt x="526" y="364"/>
                    <a:pt x="549" y="328"/>
                    <a:pt x="549" y="287"/>
                  </a:cubicBezTo>
                  <a:cubicBezTo>
                    <a:pt x="549" y="280"/>
                    <a:pt x="548" y="274"/>
                    <a:pt x="547" y="267"/>
                  </a:cubicBezTo>
                  <a:cubicBezTo>
                    <a:pt x="552" y="257"/>
                    <a:pt x="554" y="246"/>
                    <a:pt x="554" y="235"/>
                  </a:cubicBezTo>
                  <a:cubicBezTo>
                    <a:pt x="554" y="216"/>
                    <a:pt x="547" y="199"/>
                    <a:pt x="536" y="185"/>
                  </a:cubicBezTo>
                  <a:cubicBezTo>
                    <a:pt x="536" y="182"/>
                    <a:pt x="537" y="178"/>
                    <a:pt x="537" y="174"/>
                  </a:cubicBezTo>
                  <a:cubicBezTo>
                    <a:pt x="537" y="144"/>
                    <a:pt x="519" y="118"/>
                    <a:pt x="493" y="106"/>
                  </a:cubicBezTo>
                  <a:cubicBezTo>
                    <a:pt x="472" y="57"/>
                    <a:pt x="423" y="22"/>
                    <a:pt x="367"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Tree>
    <p:extLst>
      <p:ext uri="{BB962C8B-B14F-4D97-AF65-F5344CB8AC3E}">
        <p14:creationId xmlns:p14="http://schemas.microsoft.com/office/powerpoint/2010/main" val="1352130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r>
              <a:rPr kumimoji="0" lang="en-US" sz="4000" b="1" i="0" u="none" strike="noStrike" kern="1200" cap="none" spc="-50" normalizeH="0" baseline="0" noProof="0" dirty="0" err="1">
                <a:ln>
                  <a:noFill/>
                </a:ln>
                <a:solidFill>
                  <a:prstClr val="black">
                    <a:lumMod val="75000"/>
                    <a:lumOff val="25000"/>
                  </a:prstClr>
                </a:solidFill>
                <a:effectLst/>
                <a:uLnTx/>
                <a:uFillTx/>
                <a:latin typeface="Calibri Light" panose="020F0302020204030204"/>
                <a:ea typeface="+mj-ea"/>
                <a:cs typeface="+mj-cs"/>
              </a:rPr>
              <a:t>Pozitivno</a:t>
            </a:r>
            <a:r>
              <a:rPr kumimoji="0" lang="en-US" sz="4000" b="1" i="0" u="none" strike="noStrike" kern="1200" cap="none" spc="-50" normalizeH="0" baseline="0" noProof="0" dirty="0">
                <a:ln>
                  <a:noFill/>
                </a:ln>
                <a:solidFill>
                  <a:prstClr val="black">
                    <a:lumMod val="75000"/>
                    <a:lumOff val="25000"/>
                  </a:prstClr>
                </a:solidFill>
                <a:effectLst/>
                <a:uLnTx/>
                <a:uFillTx/>
                <a:latin typeface="Calibri Light" panose="020F0302020204030204"/>
                <a:ea typeface="+mj-ea"/>
                <a:cs typeface="+mj-cs"/>
              </a:rPr>
              <a:t> </a:t>
            </a:r>
            <a:r>
              <a:rPr kumimoji="0" lang="en-US" sz="4000" b="1" i="0" u="none" strike="noStrike" kern="1200" cap="none" spc="-50" normalizeH="0" baseline="0" noProof="0" dirty="0" err="1">
                <a:ln>
                  <a:noFill/>
                </a:ln>
                <a:solidFill>
                  <a:prstClr val="black">
                    <a:lumMod val="75000"/>
                    <a:lumOff val="25000"/>
                  </a:prstClr>
                </a:solidFill>
                <a:effectLst/>
                <a:uLnTx/>
                <a:uFillTx/>
                <a:latin typeface="Calibri Light" panose="020F0302020204030204"/>
                <a:ea typeface="+mj-ea"/>
                <a:cs typeface="+mj-cs"/>
              </a:rPr>
              <a:t>radno</a:t>
            </a:r>
            <a:r>
              <a:rPr kumimoji="0" lang="en-US" sz="4000" b="1" i="0" u="none" strike="noStrike" kern="1200" cap="none" spc="-50" normalizeH="0" baseline="0" noProof="0" dirty="0">
                <a:ln>
                  <a:noFill/>
                </a:ln>
                <a:solidFill>
                  <a:prstClr val="black">
                    <a:lumMod val="75000"/>
                    <a:lumOff val="25000"/>
                  </a:prstClr>
                </a:solidFill>
                <a:effectLst/>
                <a:uLnTx/>
                <a:uFillTx/>
                <a:latin typeface="Calibri Light" panose="020F0302020204030204"/>
                <a:ea typeface="+mj-ea"/>
                <a:cs typeface="+mj-cs"/>
              </a:rPr>
              <a:t> </a:t>
            </a:r>
            <a:r>
              <a:rPr kumimoji="0" lang="en-US" sz="4000" b="1" i="0" u="none" strike="noStrike" kern="1200" cap="none" spc="-50" normalizeH="0" baseline="0" noProof="0" dirty="0" err="1">
                <a:ln>
                  <a:noFill/>
                </a:ln>
                <a:solidFill>
                  <a:prstClr val="black">
                    <a:lumMod val="75000"/>
                    <a:lumOff val="25000"/>
                  </a:prstClr>
                </a:solidFill>
                <a:effectLst/>
                <a:uLnTx/>
                <a:uFillTx/>
                <a:latin typeface="Calibri Light" panose="020F0302020204030204"/>
                <a:ea typeface="+mj-ea"/>
                <a:cs typeface="+mj-cs"/>
              </a:rPr>
              <a:t>okruženje</a:t>
            </a:r>
            <a:br>
              <a:rPr lang="en-US" sz="4000" b="1" dirty="0"/>
            </a:br>
            <a:r>
              <a:rPr kumimoji="0" lang="pl-PL" sz="2800" b="0" i="0" u="none" strike="noStrike" kern="1200" cap="none" spc="-50" normalizeH="0" baseline="0" noProof="0" dirty="0">
                <a:ln>
                  <a:noFill/>
                </a:ln>
                <a:solidFill>
                  <a:prstClr val="black">
                    <a:lumMod val="75000"/>
                    <a:lumOff val="25000"/>
                  </a:prstClr>
                </a:solidFill>
                <a:effectLst/>
                <a:uLnTx/>
                <a:uFillTx/>
                <a:latin typeface="Calibri Light" panose="020F0302020204030204"/>
                <a:ea typeface="+mj-ea"/>
                <a:cs typeface="+mj-cs"/>
              </a:rPr>
              <a:t>Kako poboljšati radno okruženje u poduzeću</a:t>
            </a:r>
            <a:r>
              <a:rPr kumimoji="0" lang="en-US" sz="2800" b="0" i="0" u="none" strike="noStrike" kern="1200" cap="none" spc="-50" normalizeH="0" baseline="0" noProof="0" dirty="0">
                <a:ln>
                  <a:noFill/>
                </a:ln>
                <a:solidFill>
                  <a:prstClr val="black">
                    <a:lumMod val="75000"/>
                    <a:lumOff val="25000"/>
                  </a:prstClr>
                </a:solidFill>
                <a:effectLst/>
                <a:uLnTx/>
                <a:uFillTx/>
                <a:latin typeface="Calibri Light" panose="020F0302020204030204"/>
                <a:ea typeface="+mj-ea"/>
                <a:cs typeface="+mj-cs"/>
              </a:rPr>
              <a:t>?</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err="1">
                <a:solidFill>
                  <a:schemeClr val="bg1"/>
                </a:solidFill>
                <a:latin typeface="system-ui"/>
              </a:rPr>
              <a:t>Podrška</a:t>
            </a:r>
            <a:r>
              <a:rPr lang="en-US" sz="1200" dirty="0">
                <a:solidFill>
                  <a:schemeClr val="bg1"/>
                </a:solidFill>
                <a:latin typeface="system-ui"/>
              </a:rPr>
              <a:t> </a:t>
            </a:r>
            <a:r>
              <a:rPr lang="en-US" sz="1200" dirty="0" err="1">
                <a:solidFill>
                  <a:schemeClr val="bg1"/>
                </a:solidFill>
                <a:latin typeface="system-ui"/>
              </a:rPr>
              <a:t>Europske</a:t>
            </a:r>
            <a:r>
              <a:rPr lang="en-US" sz="1200" dirty="0">
                <a:solidFill>
                  <a:schemeClr val="bg1"/>
                </a:solidFill>
                <a:latin typeface="system-ui"/>
              </a:rPr>
              <a:t> </a:t>
            </a:r>
            <a:r>
              <a:rPr lang="en-US" sz="1200" dirty="0" err="1">
                <a:solidFill>
                  <a:schemeClr val="bg1"/>
                </a:solidFill>
                <a:latin typeface="system-ui"/>
              </a:rPr>
              <a:t>komisije</a:t>
            </a:r>
            <a:r>
              <a:rPr lang="en-US" sz="1200" dirty="0">
                <a:solidFill>
                  <a:schemeClr val="bg1"/>
                </a:solidFill>
                <a:latin typeface="system-ui"/>
              </a:rPr>
              <a:t> za </a:t>
            </a:r>
            <a:r>
              <a:rPr lang="en-US" sz="1200" dirty="0" err="1">
                <a:solidFill>
                  <a:schemeClr val="bg1"/>
                </a:solidFill>
                <a:latin typeface="system-ui"/>
              </a:rPr>
              <a:t>izradu</a:t>
            </a:r>
            <a:r>
              <a:rPr lang="en-US" sz="1200" dirty="0">
                <a:solidFill>
                  <a:schemeClr val="bg1"/>
                </a:solidFill>
                <a:latin typeface="system-ui"/>
              </a:rPr>
              <a:t> </a:t>
            </a:r>
            <a:r>
              <a:rPr lang="en-US" sz="1200" dirty="0" err="1">
                <a:solidFill>
                  <a:schemeClr val="bg1"/>
                </a:solidFill>
                <a:latin typeface="system-ui"/>
              </a:rPr>
              <a:t>ove</a:t>
            </a:r>
            <a:r>
              <a:rPr lang="en-US" sz="1200" dirty="0">
                <a:solidFill>
                  <a:schemeClr val="bg1"/>
                </a:solidFill>
                <a:latin typeface="system-ui"/>
              </a:rPr>
              <a:t> </a:t>
            </a:r>
            <a:r>
              <a:rPr lang="en-US" sz="1200" dirty="0" err="1">
                <a:solidFill>
                  <a:schemeClr val="bg1"/>
                </a:solidFill>
                <a:latin typeface="system-ui"/>
              </a:rPr>
              <a:t>objave</a:t>
            </a:r>
            <a:r>
              <a:rPr lang="en-US" sz="1200" dirty="0">
                <a:solidFill>
                  <a:schemeClr val="bg1"/>
                </a:solidFill>
                <a:latin typeface="system-ui"/>
              </a:rPr>
              <a:t> ne </a:t>
            </a:r>
            <a:r>
              <a:rPr lang="en-US" sz="1200" dirty="0" err="1">
                <a:solidFill>
                  <a:schemeClr val="bg1"/>
                </a:solidFill>
                <a:latin typeface="system-ui"/>
              </a:rPr>
              <a:t>predstavlja</a:t>
            </a:r>
            <a:r>
              <a:rPr lang="en-US" sz="1200" dirty="0">
                <a:solidFill>
                  <a:schemeClr val="bg1"/>
                </a:solidFill>
                <a:latin typeface="system-ui"/>
              </a:rPr>
              <a:t> </a:t>
            </a:r>
            <a:r>
              <a:rPr lang="en-US" sz="1200" dirty="0" err="1">
                <a:solidFill>
                  <a:schemeClr val="bg1"/>
                </a:solidFill>
                <a:latin typeface="system-ui"/>
              </a:rPr>
              <a:t>odobrenje</a:t>
            </a:r>
            <a:r>
              <a:rPr lang="en-US" sz="1200" dirty="0">
                <a:solidFill>
                  <a:schemeClr val="bg1"/>
                </a:solidFill>
                <a:latin typeface="system-ui"/>
              </a:rPr>
              <a:t> </a:t>
            </a:r>
            <a:r>
              <a:rPr lang="en-US" sz="1200" dirty="0" err="1">
                <a:solidFill>
                  <a:schemeClr val="bg1"/>
                </a:solidFill>
                <a:latin typeface="system-ui"/>
              </a:rPr>
              <a:t>njenog</a:t>
            </a:r>
            <a:r>
              <a:rPr lang="en-US" sz="1200" dirty="0">
                <a:solidFill>
                  <a:schemeClr val="bg1"/>
                </a:solidFill>
                <a:latin typeface="system-ui"/>
              </a:rPr>
              <a:t> </a:t>
            </a:r>
            <a:r>
              <a:rPr lang="en-US" sz="1200" dirty="0" err="1">
                <a:solidFill>
                  <a:schemeClr val="bg1"/>
                </a:solidFill>
                <a:latin typeface="system-ui"/>
              </a:rPr>
              <a:t>sadržaja</a:t>
            </a:r>
            <a:r>
              <a:rPr lang="en-US" sz="1200" dirty="0">
                <a:solidFill>
                  <a:schemeClr val="bg1"/>
                </a:solidFill>
                <a:latin typeface="system-ui"/>
              </a:rPr>
              <a:t> koji </a:t>
            </a:r>
            <a:r>
              <a:rPr lang="en-US" sz="1200" dirty="0" err="1">
                <a:solidFill>
                  <a:schemeClr val="bg1"/>
                </a:solidFill>
                <a:latin typeface="system-ui"/>
              </a:rPr>
              <a:t>odražava</a:t>
            </a:r>
            <a:r>
              <a:rPr lang="en-US" sz="1200" dirty="0">
                <a:solidFill>
                  <a:schemeClr val="bg1"/>
                </a:solidFill>
                <a:latin typeface="system-ui"/>
              </a:rPr>
              <a:t> </a:t>
            </a:r>
            <a:r>
              <a:rPr lang="en-US" sz="1200" dirty="0" err="1">
                <a:solidFill>
                  <a:schemeClr val="bg1"/>
                </a:solidFill>
                <a:latin typeface="system-ui"/>
              </a:rPr>
              <a:t>stavove</a:t>
            </a:r>
            <a:r>
              <a:rPr lang="en-US" sz="1200" dirty="0">
                <a:solidFill>
                  <a:schemeClr val="bg1"/>
                </a:solidFill>
                <a:latin typeface="system-ui"/>
              </a:rPr>
              <a:t> </a:t>
            </a:r>
            <a:r>
              <a:rPr lang="en-US" sz="1200" dirty="0" err="1">
                <a:solidFill>
                  <a:schemeClr val="bg1"/>
                </a:solidFill>
                <a:latin typeface="system-ui"/>
              </a:rPr>
              <a:t>samih</a:t>
            </a:r>
            <a:r>
              <a:rPr lang="en-US" sz="1200" dirty="0">
                <a:solidFill>
                  <a:schemeClr val="bg1"/>
                </a:solidFill>
                <a:latin typeface="system-ui"/>
              </a:rPr>
              <a:t> </a:t>
            </a:r>
            <a:r>
              <a:rPr lang="en-US" sz="1200" dirty="0" err="1">
                <a:solidFill>
                  <a:schemeClr val="bg1"/>
                </a:solidFill>
                <a:latin typeface="system-ui"/>
              </a:rPr>
              <a:t>autora</a:t>
            </a:r>
            <a:r>
              <a:rPr lang="en-US" sz="1200" dirty="0">
                <a:solidFill>
                  <a:schemeClr val="bg1"/>
                </a:solidFill>
                <a:latin typeface="system-ui"/>
              </a:rPr>
              <a:t> </a:t>
            </a:r>
            <a:r>
              <a:rPr lang="en-US" sz="1200" dirty="0" err="1">
                <a:solidFill>
                  <a:schemeClr val="bg1"/>
                </a:solidFill>
                <a:latin typeface="system-ui"/>
              </a:rPr>
              <a:t>te</a:t>
            </a:r>
            <a:r>
              <a:rPr lang="en-US" sz="1200" dirty="0">
                <a:solidFill>
                  <a:schemeClr val="bg1"/>
                </a:solidFill>
                <a:latin typeface="system-ui"/>
              </a:rPr>
              <a:t> se </a:t>
            </a:r>
            <a:r>
              <a:rPr lang="en-US" sz="1200" dirty="0" err="1">
                <a:solidFill>
                  <a:schemeClr val="bg1"/>
                </a:solidFill>
                <a:latin typeface="system-ui"/>
              </a:rPr>
              <a:t>Komisija</a:t>
            </a:r>
            <a:r>
              <a:rPr lang="en-US" sz="1200" dirty="0">
                <a:solidFill>
                  <a:schemeClr val="bg1"/>
                </a:solidFill>
                <a:latin typeface="system-ui"/>
              </a:rPr>
              <a:t> ne </a:t>
            </a:r>
            <a:r>
              <a:rPr lang="en-US" sz="1200" dirty="0" err="1">
                <a:solidFill>
                  <a:schemeClr val="bg1"/>
                </a:solidFill>
                <a:latin typeface="system-ui"/>
              </a:rPr>
              <a:t>može</a:t>
            </a:r>
            <a:r>
              <a:rPr lang="en-US" sz="1200" dirty="0">
                <a:solidFill>
                  <a:schemeClr val="bg1"/>
                </a:solidFill>
                <a:latin typeface="system-ui"/>
              </a:rPr>
              <a:t> </a:t>
            </a:r>
            <a:r>
              <a:rPr lang="en-US" sz="1200" dirty="0" err="1">
                <a:solidFill>
                  <a:schemeClr val="bg1"/>
                </a:solidFill>
                <a:latin typeface="system-ui"/>
              </a:rPr>
              <a:t>smatrati</a:t>
            </a:r>
            <a:r>
              <a:rPr lang="en-US" sz="1200" dirty="0">
                <a:solidFill>
                  <a:schemeClr val="bg1"/>
                </a:solidFill>
                <a:latin typeface="system-ui"/>
              </a:rPr>
              <a:t> </a:t>
            </a:r>
            <a:r>
              <a:rPr lang="en-US" sz="1200" dirty="0" err="1">
                <a:solidFill>
                  <a:schemeClr val="bg1"/>
                </a:solidFill>
                <a:latin typeface="system-ui"/>
              </a:rPr>
              <a:t>odgovornom</a:t>
            </a:r>
            <a:r>
              <a:rPr lang="en-US" sz="1200" dirty="0">
                <a:solidFill>
                  <a:schemeClr val="bg1"/>
                </a:solidFill>
                <a:latin typeface="system-ui"/>
              </a:rPr>
              <a:t> za </a:t>
            </a:r>
            <a:r>
              <a:rPr lang="en-US" sz="1200" dirty="0" err="1">
                <a:solidFill>
                  <a:schemeClr val="bg1"/>
                </a:solidFill>
                <a:latin typeface="system-ui"/>
              </a:rPr>
              <a:t>bilo</a:t>
            </a:r>
            <a:r>
              <a:rPr lang="en-US" sz="1200" dirty="0">
                <a:solidFill>
                  <a:schemeClr val="bg1"/>
                </a:solidFill>
                <a:latin typeface="system-ui"/>
              </a:rPr>
              <a:t> </a:t>
            </a:r>
            <a:r>
              <a:rPr lang="en-US" sz="1200" dirty="0" err="1">
                <a:solidFill>
                  <a:schemeClr val="bg1"/>
                </a:solidFill>
                <a:latin typeface="system-ui"/>
              </a:rPr>
              <a:t>kakvu</a:t>
            </a:r>
            <a:r>
              <a:rPr lang="en-US" sz="1200" dirty="0">
                <a:solidFill>
                  <a:schemeClr val="bg1"/>
                </a:solidFill>
                <a:latin typeface="system-ui"/>
              </a:rPr>
              <a:t> </a:t>
            </a:r>
            <a:r>
              <a:rPr lang="en-US" sz="1200" dirty="0" err="1">
                <a:solidFill>
                  <a:schemeClr val="bg1"/>
                </a:solidFill>
                <a:latin typeface="system-ui"/>
              </a:rPr>
              <a:t>daljnju</a:t>
            </a:r>
            <a:r>
              <a:rPr lang="en-US" sz="1200" dirty="0">
                <a:solidFill>
                  <a:schemeClr val="bg1"/>
                </a:solidFill>
                <a:latin typeface="system-ui"/>
              </a:rPr>
              <a:t> </a:t>
            </a:r>
            <a:r>
              <a:rPr lang="en-US" sz="1200" dirty="0" err="1">
                <a:solidFill>
                  <a:schemeClr val="bg1"/>
                </a:solidFill>
                <a:latin typeface="system-ui"/>
              </a:rPr>
              <a:t>uporabu</a:t>
            </a:r>
            <a:r>
              <a:rPr lang="en-US" sz="1200" dirty="0">
                <a:solidFill>
                  <a:schemeClr val="bg1"/>
                </a:solidFill>
                <a:latin typeface="system-ui"/>
              </a:rPr>
              <a:t> </a:t>
            </a:r>
            <a:r>
              <a:rPr lang="en-US" sz="1200" dirty="0" err="1">
                <a:solidFill>
                  <a:schemeClr val="bg1"/>
                </a:solidFill>
                <a:latin typeface="system-ui"/>
              </a:rPr>
              <a:t>informacija</a:t>
            </a:r>
            <a:r>
              <a:rPr lang="en-US" sz="1200" dirty="0">
                <a:solidFill>
                  <a:schemeClr val="bg1"/>
                </a:solidFill>
                <a:latin typeface="system-ui"/>
              </a:rPr>
              <a:t> </a:t>
            </a:r>
            <a:r>
              <a:rPr lang="en-US" sz="1200" dirty="0" err="1">
                <a:solidFill>
                  <a:schemeClr val="bg1"/>
                </a:solidFill>
                <a:latin typeface="system-ui"/>
              </a:rPr>
              <a:t>sadržanih</a:t>
            </a:r>
            <a:r>
              <a:rPr lang="en-US" sz="1200" dirty="0">
                <a:solidFill>
                  <a:schemeClr val="bg1"/>
                </a:solidFill>
                <a:latin typeface="system-ui"/>
              </a:rPr>
              <a:t> u </a:t>
            </a:r>
            <a:r>
              <a:rPr lang="en-US" sz="1200" dirty="0" err="1">
                <a:solidFill>
                  <a:schemeClr val="bg1"/>
                </a:solidFill>
                <a:latin typeface="system-ui"/>
              </a:rPr>
              <a:t>ovoj</a:t>
            </a:r>
            <a:r>
              <a:rPr lang="en-US" sz="1200" dirty="0">
                <a:solidFill>
                  <a:schemeClr val="bg1"/>
                </a:solidFill>
                <a:latin typeface="system-ui"/>
              </a:rPr>
              <a:t> </a:t>
            </a:r>
            <a:r>
              <a:rPr lang="en-US" sz="1200" dirty="0" err="1">
                <a:solidFill>
                  <a:schemeClr val="bg1"/>
                </a:solidFill>
                <a:latin typeface="system-ui"/>
              </a:rPr>
              <a:t>objavi</a:t>
            </a:r>
            <a:r>
              <a:rPr lang="en-US" sz="1200" dirty="0">
                <a:solidFill>
                  <a:schemeClr val="bg1"/>
                </a:solidFill>
                <a:latin typeface="system-ui"/>
              </a:rPr>
              <a:t>.</a:t>
            </a:r>
            <a:endParaRPr lang="en-US" sz="1200" dirty="0">
              <a:solidFill>
                <a:schemeClr val="bg1"/>
              </a:solidFill>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5" name="Connector 01">
            <a:extLst>
              <a:ext uri="{FF2B5EF4-FFF2-40B4-BE49-F238E27FC236}">
                <a16:creationId xmlns:a16="http://schemas.microsoft.com/office/drawing/2014/main" id="{BB032999-4628-D4EF-BF28-134A5972D715}"/>
              </a:ext>
            </a:extLst>
          </p:cNvPr>
          <p:cNvSpPr>
            <a:spLocks/>
          </p:cNvSpPr>
          <p:nvPr/>
        </p:nvSpPr>
        <p:spPr bwMode="auto">
          <a:xfrm>
            <a:off x="2446138" y="3209872"/>
            <a:ext cx="272913" cy="438912"/>
          </a:xfrm>
          <a:custGeom>
            <a:avLst/>
            <a:gdLst>
              <a:gd name="T0" fmla="*/ 0 w 215"/>
              <a:gd name="T1" fmla="*/ 347 h 347"/>
              <a:gd name="T2" fmla="*/ 0 w 215"/>
              <a:gd name="T3" fmla="*/ 107 h 347"/>
              <a:gd name="T4" fmla="*/ 108 w 215"/>
              <a:gd name="T5" fmla="*/ 0 h 347"/>
              <a:gd name="T6" fmla="*/ 215 w 215"/>
              <a:gd name="T7" fmla="*/ 107 h 347"/>
              <a:gd name="T8" fmla="*/ 215 w 215"/>
              <a:gd name="T9" fmla="*/ 347 h 347"/>
              <a:gd name="T10" fmla="*/ 0 w 215"/>
              <a:gd name="T11" fmla="*/ 347 h 347"/>
            </a:gdLst>
            <a:ahLst/>
            <a:cxnLst>
              <a:cxn ang="0">
                <a:pos x="T0" y="T1"/>
              </a:cxn>
              <a:cxn ang="0">
                <a:pos x="T2" y="T3"/>
              </a:cxn>
              <a:cxn ang="0">
                <a:pos x="T4" y="T5"/>
              </a:cxn>
              <a:cxn ang="0">
                <a:pos x="T6" y="T7"/>
              </a:cxn>
              <a:cxn ang="0">
                <a:pos x="T8" y="T9"/>
              </a:cxn>
              <a:cxn ang="0">
                <a:pos x="T10" y="T11"/>
              </a:cxn>
            </a:cxnLst>
            <a:rect l="0" t="0" r="r" b="b"/>
            <a:pathLst>
              <a:path w="215" h="347">
                <a:moveTo>
                  <a:pt x="0" y="347"/>
                </a:moveTo>
                <a:cubicBezTo>
                  <a:pt x="0" y="107"/>
                  <a:pt x="0" y="107"/>
                  <a:pt x="0" y="107"/>
                </a:cubicBezTo>
                <a:cubicBezTo>
                  <a:pt x="0" y="48"/>
                  <a:pt x="48" y="0"/>
                  <a:pt x="108" y="0"/>
                </a:cubicBezTo>
                <a:cubicBezTo>
                  <a:pt x="167" y="0"/>
                  <a:pt x="215" y="48"/>
                  <a:pt x="215" y="107"/>
                </a:cubicBezTo>
                <a:cubicBezTo>
                  <a:pt x="215" y="347"/>
                  <a:pt x="215" y="347"/>
                  <a:pt x="215" y="347"/>
                </a:cubicBezTo>
                <a:lnTo>
                  <a:pt x="0" y="347"/>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 name="Connector 03">
            <a:extLst>
              <a:ext uri="{FF2B5EF4-FFF2-40B4-BE49-F238E27FC236}">
                <a16:creationId xmlns:a16="http://schemas.microsoft.com/office/drawing/2014/main" id="{05619D14-73DA-5AE2-B327-3DCF82AA2DB2}"/>
              </a:ext>
            </a:extLst>
          </p:cNvPr>
          <p:cNvSpPr>
            <a:spLocks/>
          </p:cNvSpPr>
          <p:nvPr/>
        </p:nvSpPr>
        <p:spPr bwMode="auto">
          <a:xfrm>
            <a:off x="5966578" y="3209872"/>
            <a:ext cx="272913" cy="438912"/>
          </a:xfrm>
          <a:custGeom>
            <a:avLst/>
            <a:gdLst>
              <a:gd name="T0" fmla="*/ 0 w 215"/>
              <a:gd name="T1" fmla="*/ 347 h 347"/>
              <a:gd name="T2" fmla="*/ 0 w 215"/>
              <a:gd name="T3" fmla="*/ 107 h 347"/>
              <a:gd name="T4" fmla="*/ 107 w 215"/>
              <a:gd name="T5" fmla="*/ 0 h 347"/>
              <a:gd name="T6" fmla="*/ 215 w 215"/>
              <a:gd name="T7" fmla="*/ 107 h 347"/>
              <a:gd name="T8" fmla="*/ 215 w 215"/>
              <a:gd name="T9" fmla="*/ 347 h 347"/>
              <a:gd name="T10" fmla="*/ 0 w 215"/>
              <a:gd name="T11" fmla="*/ 347 h 347"/>
            </a:gdLst>
            <a:ahLst/>
            <a:cxnLst>
              <a:cxn ang="0">
                <a:pos x="T0" y="T1"/>
              </a:cxn>
              <a:cxn ang="0">
                <a:pos x="T2" y="T3"/>
              </a:cxn>
              <a:cxn ang="0">
                <a:pos x="T4" y="T5"/>
              </a:cxn>
              <a:cxn ang="0">
                <a:pos x="T6" y="T7"/>
              </a:cxn>
              <a:cxn ang="0">
                <a:pos x="T8" y="T9"/>
              </a:cxn>
              <a:cxn ang="0">
                <a:pos x="T10" y="T11"/>
              </a:cxn>
            </a:cxnLst>
            <a:rect l="0" t="0" r="r" b="b"/>
            <a:pathLst>
              <a:path w="215" h="347">
                <a:moveTo>
                  <a:pt x="0" y="347"/>
                </a:moveTo>
                <a:cubicBezTo>
                  <a:pt x="0" y="107"/>
                  <a:pt x="0" y="107"/>
                  <a:pt x="0" y="107"/>
                </a:cubicBezTo>
                <a:cubicBezTo>
                  <a:pt x="0" y="48"/>
                  <a:pt x="48" y="0"/>
                  <a:pt x="107" y="0"/>
                </a:cubicBezTo>
                <a:cubicBezTo>
                  <a:pt x="167" y="0"/>
                  <a:pt x="215" y="48"/>
                  <a:pt x="215" y="107"/>
                </a:cubicBezTo>
                <a:cubicBezTo>
                  <a:pt x="215" y="347"/>
                  <a:pt x="215" y="347"/>
                  <a:pt x="215" y="347"/>
                </a:cubicBezTo>
                <a:lnTo>
                  <a:pt x="0" y="347"/>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0" name="Connector 02">
            <a:extLst>
              <a:ext uri="{FF2B5EF4-FFF2-40B4-BE49-F238E27FC236}">
                <a16:creationId xmlns:a16="http://schemas.microsoft.com/office/drawing/2014/main" id="{3F288B24-DFFA-F577-4EB9-9DD2123389E3}"/>
              </a:ext>
            </a:extLst>
          </p:cNvPr>
          <p:cNvSpPr>
            <a:spLocks/>
          </p:cNvSpPr>
          <p:nvPr/>
        </p:nvSpPr>
        <p:spPr bwMode="auto">
          <a:xfrm>
            <a:off x="4229218" y="4309262"/>
            <a:ext cx="272913" cy="438912"/>
          </a:xfrm>
          <a:custGeom>
            <a:avLst/>
            <a:gdLst>
              <a:gd name="T0" fmla="*/ 0 w 215"/>
              <a:gd name="T1" fmla="*/ 0 h 347"/>
              <a:gd name="T2" fmla="*/ 0 w 215"/>
              <a:gd name="T3" fmla="*/ 240 h 347"/>
              <a:gd name="T4" fmla="*/ 107 w 215"/>
              <a:gd name="T5" fmla="*/ 347 h 347"/>
              <a:gd name="T6" fmla="*/ 215 w 215"/>
              <a:gd name="T7" fmla="*/ 240 h 347"/>
              <a:gd name="T8" fmla="*/ 215 w 215"/>
              <a:gd name="T9" fmla="*/ 0 h 347"/>
              <a:gd name="T10" fmla="*/ 0 w 215"/>
              <a:gd name="T11" fmla="*/ 0 h 347"/>
            </a:gdLst>
            <a:ahLst/>
            <a:cxnLst>
              <a:cxn ang="0">
                <a:pos x="T0" y="T1"/>
              </a:cxn>
              <a:cxn ang="0">
                <a:pos x="T2" y="T3"/>
              </a:cxn>
              <a:cxn ang="0">
                <a:pos x="T4" y="T5"/>
              </a:cxn>
              <a:cxn ang="0">
                <a:pos x="T6" y="T7"/>
              </a:cxn>
              <a:cxn ang="0">
                <a:pos x="T8" y="T9"/>
              </a:cxn>
              <a:cxn ang="0">
                <a:pos x="T10" y="T11"/>
              </a:cxn>
            </a:cxnLst>
            <a:rect l="0" t="0" r="r" b="b"/>
            <a:pathLst>
              <a:path w="215" h="347">
                <a:moveTo>
                  <a:pt x="0" y="0"/>
                </a:moveTo>
                <a:cubicBezTo>
                  <a:pt x="0" y="240"/>
                  <a:pt x="0" y="240"/>
                  <a:pt x="0" y="240"/>
                </a:cubicBezTo>
                <a:cubicBezTo>
                  <a:pt x="0" y="299"/>
                  <a:pt x="48" y="347"/>
                  <a:pt x="107" y="347"/>
                </a:cubicBezTo>
                <a:cubicBezTo>
                  <a:pt x="167" y="347"/>
                  <a:pt x="215" y="299"/>
                  <a:pt x="215" y="240"/>
                </a:cubicBezTo>
                <a:cubicBezTo>
                  <a:pt x="215" y="0"/>
                  <a:pt x="215" y="0"/>
                  <a:pt x="215" y="0"/>
                </a:cubicBezTo>
                <a:lnTo>
                  <a:pt x="0" y="0"/>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1" name="Connector 04">
            <a:extLst>
              <a:ext uri="{FF2B5EF4-FFF2-40B4-BE49-F238E27FC236}">
                <a16:creationId xmlns:a16="http://schemas.microsoft.com/office/drawing/2014/main" id="{04B2934F-2366-E8FF-032D-5D41DD425D53}"/>
              </a:ext>
            </a:extLst>
          </p:cNvPr>
          <p:cNvSpPr>
            <a:spLocks/>
          </p:cNvSpPr>
          <p:nvPr/>
        </p:nvSpPr>
        <p:spPr bwMode="auto">
          <a:xfrm>
            <a:off x="7749658" y="4309262"/>
            <a:ext cx="272913" cy="438912"/>
          </a:xfrm>
          <a:custGeom>
            <a:avLst/>
            <a:gdLst>
              <a:gd name="T0" fmla="*/ 0 w 215"/>
              <a:gd name="T1" fmla="*/ 0 h 347"/>
              <a:gd name="T2" fmla="*/ 0 w 215"/>
              <a:gd name="T3" fmla="*/ 240 h 347"/>
              <a:gd name="T4" fmla="*/ 107 w 215"/>
              <a:gd name="T5" fmla="*/ 347 h 347"/>
              <a:gd name="T6" fmla="*/ 215 w 215"/>
              <a:gd name="T7" fmla="*/ 240 h 347"/>
              <a:gd name="T8" fmla="*/ 215 w 215"/>
              <a:gd name="T9" fmla="*/ 0 h 347"/>
              <a:gd name="T10" fmla="*/ 0 w 215"/>
              <a:gd name="T11" fmla="*/ 0 h 347"/>
            </a:gdLst>
            <a:ahLst/>
            <a:cxnLst>
              <a:cxn ang="0">
                <a:pos x="T0" y="T1"/>
              </a:cxn>
              <a:cxn ang="0">
                <a:pos x="T2" y="T3"/>
              </a:cxn>
              <a:cxn ang="0">
                <a:pos x="T4" y="T5"/>
              </a:cxn>
              <a:cxn ang="0">
                <a:pos x="T6" y="T7"/>
              </a:cxn>
              <a:cxn ang="0">
                <a:pos x="T8" y="T9"/>
              </a:cxn>
              <a:cxn ang="0">
                <a:pos x="T10" y="T11"/>
              </a:cxn>
            </a:cxnLst>
            <a:rect l="0" t="0" r="r" b="b"/>
            <a:pathLst>
              <a:path w="215" h="347">
                <a:moveTo>
                  <a:pt x="0" y="0"/>
                </a:moveTo>
                <a:cubicBezTo>
                  <a:pt x="0" y="240"/>
                  <a:pt x="0" y="240"/>
                  <a:pt x="0" y="240"/>
                </a:cubicBezTo>
                <a:cubicBezTo>
                  <a:pt x="0" y="299"/>
                  <a:pt x="48" y="347"/>
                  <a:pt x="107" y="347"/>
                </a:cubicBezTo>
                <a:cubicBezTo>
                  <a:pt x="167" y="347"/>
                  <a:pt x="215" y="299"/>
                  <a:pt x="215" y="240"/>
                </a:cubicBezTo>
                <a:cubicBezTo>
                  <a:pt x="215" y="0"/>
                  <a:pt x="215" y="0"/>
                  <a:pt x="215" y="0"/>
                </a:cubicBezTo>
                <a:lnTo>
                  <a:pt x="0" y="0"/>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3" name="Connector">
            <a:extLst>
              <a:ext uri="{FF2B5EF4-FFF2-40B4-BE49-F238E27FC236}">
                <a16:creationId xmlns:a16="http://schemas.microsoft.com/office/drawing/2014/main" id="{FBD3610C-54EB-DF6E-2720-F97A67480A85}"/>
              </a:ext>
            </a:extLst>
          </p:cNvPr>
          <p:cNvSpPr>
            <a:spLocks/>
          </p:cNvSpPr>
          <p:nvPr/>
        </p:nvSpPr>
        <p:spPr bwMode="auto">
          <a:xfrm>
            <a:off x="3179768" y="3843622"/>
            <a:ext cx="545123" cy="270803"/>
          </a:xfrm>
          <a:custGeom>
            <a:avLst/>
            <a:gdLst>
              <a:gd name="T0" fmla="*/ 321 w 429"/>
              <a:gd name="T1" fmla="*/ 0 h 214"/>
              <a:gd name="T2" fmla="*/ 108 w 429"/>
              <a:gd name="T3" fmla="*/ 0 h 214"/>
              <a:gd name="T4" fmla="*/ 0 w 429"/>
              <a:gd name="T5" fmla="*/ 107 h 214"/>
              <a:gd name="T6" fmla="*/ 108 w 429"/>
              <a:gd name="T7" fmla="*/ 214 h 214"/>
              <a:gd name="T8" fmla="*/ 321 w 429"/>
              <a:gd name="T9" fmla="*/ 214 h 214"/>
              <a:gd name="T10" fmla="*/ 429 w 429"/>
              <a:gd name="T11" fmla="*/ 107 h 214"/>
              <a:gd name="T12" fmla="*/ 321 w 429"/>
              <a:gd name="T13" fmla="*/ 0 h 214"/>
            </a:gdLst>
            <a:ahLst/>
            <a:cxnLst>
              <a:cxn ang="0">
                <a:pos x="T0" y="T1"/>
              </a:cxn>
              <a:cxn ang="0">
                <a:pos x="T2" y="T3"/>
              </a:cxn>
              <a:cxn ang="0">
                <a:pos x="T4" y="T5"/>
              </a:cxn>
              <a:cxn ang="0">
                <a:pos x="T6" y="T7"/>
              </a:cxn>
              <a:cxn ang="0">
                <a:pos x="T8" y="T9"/>
              </a:cxn>
              <a:cxn ang="0">
                <a:pos x="T10" y="T11"/>
              </a:cxn>
              <a:cxn ang="0">
                <a:pos x="T12" y="T13"/>
              </a:cxn>
            </a:cxnLst>
            <a:rect l="0" t="0" r="r" b="b"/>
            <a:pathLst>
              <a:path w="429" h="214">
                <a:moveTo>
                  <a:pt x="321" y="0"/>
                </a:moveTo>
                <a:cubicBezTo>
                  <a:pt x="108" y="0"/>
                  <a:pt x="108" y="0"/>
                  <a:pt x="108" y="0"/>
                </a:cubicBezTo>
                <a:cubicBezTo>
                  <a:pt x="48" y="0"/>
                  <a:pt x="0" y="48"/>
                  <a:pt x="0" y="107"/>
                </a:cubicBezTo>
                <a:cubicBezTo>
                  <a:pt x="0" y="166"/>
                  <a:pt x="48" y="214"/>
                  <a:pt x="108" y="214"/>
                </a:cubicBezTo>
                <a:cubicBezTo>
                  <a:pt x="321" y="214"/>
                  <a:pt x="321" y="214"/>
                  <a:pt x="321" y="214"/>
                </a:cubicBezTo>
                <a:cubicBezTo>
                  <a:pt x="381" y="214"/>
                  <a:pt x="429" y="166"/>
                  <a:pt x="429" y="107"/>
                </a:cubicBezTo>
                <a:cubicBezTo>
                  <a:pt x="429" y="48"/>
                  <a:pt x="381" y="0"/>
                  <a:pt x="321" y="0"/>
                </a:cubicBez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4" name="Connector">
            <a:extLst>
              <a:ext uri="{FF2B5EF4-FFF2-40B4-BE49-F238E27FC236}">
                <a16:creationId xmlns:a16="http://schemas.microsoft.com/office/drawing/2014/main" id="{EAFE1F43-C994-AB4B-7EA2-24C203542E68}"/>
              </a:ext>
            </a:extLst>
          </p:cNvPr>
          <p:cNvSpPr>
            <a:spLocks/>
          </p:cNvSpPr>
          <p:nvPr/>
        </p:nvSpPr>
        <p:spPr bwMode="auto">
          <a:xfrm>
            <a:off x="4941746" y="3843622"/>
            <a:ext cx="544420" cy="270803"/>
          </a:xfrm>
          <a:custGeom>
            <a:avLst/>
            <a:gdLst>
              <a:gd name="T0" fmla="*/ 321 w 429"/>
              <a:gd name="T1" fmla="*/ 0 h 214"/>
              <a:gd name="T2" fmla="*/ 108 w 429"/>
              <a:gd name="T3" fmla="*/ 0 h 214"/>
              <a:gd name="T4" fmla="*/ 0 w 429"/>
              <a:gd name="T5" fmla="*/ 107 h 214"/>
              <a:gd name="T6" fmla="*/ 108 w 429"/>
              <a:gd name="T7" fmla="*/ 214 h 214"/>
              <a:gd name="T8" fmla="*/ 321 w 429"/>
              <a:gd name="T9" fmla="*/ 214 h 214"/>
              <a:gd name="T10" fmla="*/ 429 w 429"/>
              <a:gd name="T11" fmla="*/ 107 h 214"/>
              <a:gd name="T12" fmla="*/ 321 w 429"/>
              <a:gd name="T13" fmla="*/ 0 h 214"/>
            </a:gdLst>
            <a:ahLst/>
            <a:cxnLst>
              <a:cxn ang="0">
                <a:pos x="T0" y="T1"/>
              </a:cxn>
              <a:cxn ang="0">
                <a:pos x="T2" y="T3"/>
              </a:cxn>
              <a:cxn ang="0">
                <a:pos x="T4" y="T5"/>
              </a:cxn>
              <a:cxn ang="0">
                <a:pos x="T6" y="T7"/>
              </a:cxn>
              <a:cxn ang="0">
                <a:pos x="T8" y="T9"/>
              </a:cxn>
              <a:cxn ang="0">
                <a:pos x="T10" y="T11"/>
              </a:cxn>
              <a:cxn ang="0">
                <a:pos x="T12" y="T13"/>
              </a:cxn>
            </a:cxnLst>
            <a:rect l="0" t="0" r="r" b="b"/>
            <a:pathLst>
              <a:path w="429" h="214">
                <a:moveTo>
                  <a:pt x="321" y="0"/>
                </a:moveTo>
                <a:cubicBezTo>
                  <a:pt x="108" y="0"/>
                  <a:pt x="108" y="0"/>
                  <a:pt x="108" y="0"/>
                </a:cubicBezTo>
                <a:cubicBezTo>
                  <a:pt x="48" y="0"/>
                  <a:pt x="0" y="48"/>
                  <a:pt x="0" y="107"/>
                </a:cubicBezTo>
                <a:cubicBezTo>
                  <a:pt x="0" y="166"/>
                  <a:pt x="48" y="214"/>
                  <a:pt x="108" y="214"/>
                </a:cubicBezTo>
                <a:cubicBezTo>
                  <a:pt x="321" y="214"/>
                  <a:pt x="321" y="214"/>
                  <a:pt x="321" y="214"/>
                </a:cubicBezTo>
                <a:cubicBezTo>
                  <a:pt x="381" y="214"/>
                  <a:pt x="429" y="166"/>
                  <a:pt x="429" y="107"/>
                </a:cubicBezTo>
                <a:cubicBezTo>
                  <a:pt x="429" y="48"/>
                  <a:pt x="381" y="0"/>
                  <a:pt x="321" y="0"/>
                </a:cubicBez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5" name="Connector">
            <a:extLst>
              <a:ext uri="{FF2B5EF4-FFF2-40B4-BE49-F238E27FC236}">
                <a16:creationId xmlns:a16="http://schemas.microsoft.com/office/drawing/2014/main" id="{1C19A4E0-52B0-FCDC-7B0A-5F7000715F3A}"/>
              </a:ext>
            </a:extLst>
          </p:cNvPr>
          <p:cNvSpPr>
            <a:spLocks/>
          </p:cNvSpPr>
          <p:nvPr/>
        </p:nvSpPr>
        <p:spPr bwMode="auto">
          <a:xfrm>
            <a:off x="6703022" y="3843622"/>
            <a:ext cx="545123" cy="270803"/>
          </a:xfrm>
          <a:custGeom>
            <a:avLst/>
            <a:gdLst>
              <a:gd name="T0" fmla="*/ 321 w 429"/>
              <a:gd name="T1" fmla="*/ 0 h 214"/>
              <a:gd name="T2" fmla="*/ 108 w 429"/>
              <a:gd name="T3" fmla="*/ 0 h 214"/>
              <a:gd name="T4" fmla="*/ 0 w 429"/>
              <a:gd name="T5" fmla="*/ 107 h 214"/>
              <a:gd name="T6" fmla="*/ 108 w 429"/>
              <a:gd name="T7" fmla="*/ 214 h 214"/>
              <a:gd name="T8" fmla="*/ 321 w 429"/>
              <a:gd name="T9" fmla="*/ 214 h 214"/>
              <a:gd name="T10" fmla="*/ 429 w 429"/>
              <a:gd name="T11" fmla="*/ 107 h 214"/>
              <a:gd name="T12" fmla="*/ 321 w 429"/>
              <a:gd name="T13" fmla="*/ 0 h 214"/>
            </a:gdLst>
            <a:ahLst/>
            <a:cxnLst>
              <a:cxn ang="0">
                <a:pos x="T0" y="T1"/>
              </a:cxn>
              <a:cxn ang="0">
                <a:pos x="T2" y="T3"/>
              </a:cxn>
              <a:cxn ang="0">
                <a:pos x="T4" y="T5"/>
              </a:cxn>
              <a:cxn ang="0">
                <a:pos x="T6" y="T7"/>
              </a:cxn>
              <a:cxn ang="0">
                <a:pos x="T8" y="T9"/>
              </a:cxn>
              <a:cxn ang="0">
                <a:pos x="T10" y="T11"/>
              </a:cxn>
              <a:cxn ang="0">
                <a:pos x="T12" y="T13"/>
              </a:cxn>
            </a:cxnLst>
            <a:rect l="0" t="0" r="r" b="b"/>
            <a:pathLst>
              <a:path w="429" h="214">
                <a:moveTo>
                  <a:pt x="321" y="0"/>
                </a:moveTo>
                <a:cubicBezTo>
                  <a:pt x="108" y="0"/>
                  <a:pt x="108" y="0"/>
                  <a:pt x="108" y="0"/>
                </a:cubicBezTo>
                <a:cubicBezTo>
                  <a:pt x="48" y="0"/>
                  <a:pt x="0" y="48"/>
                  <a:pt x="0" y="107"/>
                </a:cubicBezTo>
                <a:cubicBezTo>
                  <a:pt x="0" y="166"/>
                  <a:pt x="48" y="214"/>
                  <a:pt x="108" y="214"/>
                </a:cubicBezTo>
                <a:cubicBezTo>
                  <a:pt x="321" y="214"/>
                  <a:pt x="321" y="214"/>
                  <a:pt x="321" y="214"/>
                </a:cubicBezTo>
                <a:cubicBezTo>
                  <a:pt x="381" y="214"/>
                  <a:pt x="429" y="166"/>
                  <a:pt x="429" y="107"/>
                </a:cubicBezTo>
                <a:cubicBezTo>
                  <a:pt x="429" y="48"/>
                  <a:pt x="381" y="0"/>
                  <a:pt x="321" y="0"/>
                </a:cubicBez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6" name="Connector">
            <a:extLst>
              <a:ext uri="{FF2B5EF4-FFF2-40B4-BE49-F238E27FC236}">
                <a16:creationId xmlns:a16="http://schemas.microsoft.com/office/drawing/2014/main" id="{41215D68-4822-2EB5-497C-DCD1103DD440}"/>
              </a:ext>
            </a:extLst>
          </p:cNvPr>
          <p:cNvSpPr>
            <a:spLocks/>
          </p:cNvSpPr>
          <p:nvPr/>
        </p:nvSpPr>
        <p:spPr bwMode="auto">
          <a:xfrm>
            <a:off x="8473181" y="3843622"/>
            <a:ext cx="440319" cy="270803"/>
          </a:xfrm>
          <a:custGeom>
            <a:avLst/>
            <a:gdLst>
              <a:gd name="T0" fmla="*/ 347 w 347"/>
              <a:gd name="T1" fmla="*/ 0 h 214"/>
              <a:gd name="T2" fmla="*/ 108 w 347"/>
              <a:gd name="T3" fmla="*/ 0 h 214"/>
              <a:gd name="T4" fmla="*/ 0 w 347"/>
              <a:gd name="T5" fmla="*/ 107 h 214"/>
              <a:gd name="T6" fmla="*/ 108 w 347"/>
              <a:gd name="T7" fmla="*/ 214 h 214"/>
              <a:gd name="T8" fmla="*/ 347 w 347"/>
              <a:gd name="T9" fmla="*/ 214 h 214"/>
              <a:gd name="T10" fmla="*/ 347 w 347"/>
              <a:gd name="T11" fmla="*/ 0 h 214"/>
            </a:gdLst>
            <a:ahLst/>
            <a:cxnLst>
              <a:cxn ang="0">
                <a:pos x="T0" y="T1"/>
              </a:cxn>
              <a:cxn ang="0">
                <a:pos x="T2" y="T3"/>
              </a:cxn>
              <a:cxn ang="0">
                <a:pos x="T4" y="T5"/>
              </a:cxn>
              <a:cxn ang="0">
                <a:pos x="T6" y="T7"/>
              </a:cxn>
              <a:cxn ang="0">
                <a:pos x="T8" y="T9"/>
              </a:cxn>
              <a:cxn ang="0">
                <a:pos x="T10" y="T11"/>
              </a:cxn>
            </a:cxnLst>
            <a:rect l="0" t="0" r="r" b="b"/>
            <a:pathLst>
              <a:path w="347" h="214">
                <a:moveTo>
                  <a:pt x="347" y="0"/>
                </a:moveTo>
                <a:cubicBezTo>
                  <a:pt x="108" y="0"/>
                  <a:pt x="108" y="0"/>
                  <a:pt x="108" y="0"/>
                </a:cubicBezTo>
                <a:cubicBezTo>
                  <a:pt x="48" y="0"/>
                  <a:pt x="0" y="48"/>
                  <a:pt x="0" y="107"/>
                </a:cubicBezTo>
                <a:cubicBezTo>
                  <a:pt x="0" y="166"/>
                  <a:pt x="48" y="214"/>
                  <a:pt x="108" y="214"/>
                </a:cubicBezTo>
                <a:cubicBezTo>
                  <a:pt x="347" y="214"/>
                  <a:pt x="347" y="214"/>
                  <a:pt x="347" y="214"/>
                </a:cubicBezTo>
                <a:lnTo>
                  <a:pt x="347" y="0"/>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7" name="Connector">
            <a:extLst>
              <a:ext uri="{FF2B5EF4-FFF2-40B4-BE49-F238E27FC236}">
                <a16:creationId xmlns:a16="http://schemas.microsoft.com/office/drawing/2014/main" id="{A0EAB463-00A5-9809-F200-BAF95F269D37}"/>
              </a:ext>
            </a:extLst>
          </p:cNvPr>
          <p:cNvSpPr>
            <a:spLocks/>
          </p:cNvSpPr>
          <p:nvPr/>
        </p:nvSpPr>
        <p:spPr bwMode="auto">
          <a:xfrm>
            <a:off x="1522593" y="3843622"/>
            <a:ext cx="441022" cy="270803"/>
          </a:xfrm>
          <a:custGeom>
            <a:avLst/>
            <a:gdLst>
              <a:gd name="T0" fmla="*/ 0 w 347"/>
              <a:gd name="T1" fmla="*/ 0 h 214"/>
              <a:gd name="T2" fmla="*/ 239 w 347"/>
              <a:gd name="T3" fmla="*/ 0 h 214"/>
              <a:gd name="T4" fmla="*/ 347 w 347"/>
              <a:gd name="T5" fmla="*/ 107 h 214"/>
              <a:gd name="T6" fmla="*/ 239 w 347"/>
              <a:gd name="T7" fmla="*/ 214 h 214"/>
              <a:gd name="T8" fmla="*/ 0 w 347"/>
              <a:gd name="T9" fmla="*/ 214 h 214"/>
              <a:gd name="T10" fmla="*/ 0 w 347"/>
              <a:gd name="T11" fmla="*/ 0 h 214"/>
            </a:gdLst>
            <a:ahLst/>
            <a:cxnLst>
              <a:cxn ang="0">
                <a:pos x="T0" y="T1"/>
              </a:cxn>
              <a:cxn ang="0">
                <a:pos x="T2" y="T3"/>
              </a:cxn>
              <a:cxn ang="0">
                <a:pos x="T4" y="T5"/>
              </a:cxn>
              <a:cxn ang="0">
                <a:pos x="T6" y="T7"/>
              </a:cxn>
              <a:cxn ang="0">
                <a:pos x="T8" y="T9"/>
              </a:cxn>
              <a:cxn ang="0">
                <a:pos x="T10" y="T11"/>
              </a:cxn>
            </a:cxnLst>
            <a:rect l="0" t="0" r="r" b="b"/>
            <a:pathLst>
              <a:path w="347" h="214">
                <a:moveTo>
                  <a:pt x="0" y="0"/>
                </a:moveTo>
                <a:cubicBezTo>
                  <a:pt x="239" y="0"/>
                  <a:pt x="239" y="0"/>
                  <a:pt x="239" y="0"/>
                </a:cubicBezTo>
                <a:cubicBezTo>
                  <a:pt x="299" y="0"/>
                  <a:pt x="347" y="48"/>
                  <a:pt x="347" y="107"/>
                </a:cubicBezTo>
                <a:cubicBezTo>
                  <a:pt x="347" y="166"/>
                  <a:pt x="299" y="214"/>
                  <a:pt x="239" y="214"/>
                </a:cubicBezTo>
                <a:cubicBezTo>
                  <a:pt x="0" y="214"/>
                  <a:pt x="0" y="214"/>
                  <a:pt x="0" y="214"/>
                </a:cubicBezTo>
                <a:lnTo>
                  <a:pt x="0" y="0"/>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nvGrpSpPr>
          <p:cNvPr id="18" name="Shape 01">
            <a:extLst>
              <a:ext uri="{FF2B5EF4-FFF2-40B4-BE49-F238E27FC236}">
                <a16:creationId xmlns:a16="http://schemas.microsoft.com/office/drawing/2014/main" id="{09CEF500-82FF-2459-94AB-91F6E933FF85}"/>
              </a:ext>
            </a:extLst>
          </p:cNvPr>
          <p:cNvGrpSpPr/>
          <p:nvPr/>
        </p:nvGrpSpPr>
        <p:grpSpPr>
          <a:xfrm>
            <a:off x="1739940" y="3466608"/>
            <a:ext cx="1664911" cy="1024831"/>
            <a:chOff x="215939" y="2915529"/>
            <a:chExt cx="1664911" cy="1024831"/>
          </a:xfrm>
        </p:grpSpPr>
        <p:sp>
          <p:nvSpPr>
            <p:cNvPr id="19" name="Color circle">
              <a:extLst>
                <a:ext uri="{FF2B5EF4-FFF2-40B4-BE49-F238E27FC236}">
                  <a16:creationId xmlns:a16="http://schemas.microsoft.com/office/drawing/2014/main" id="{6C79D43B-1D7C-6F56-0E3E-8BE725298D5B}"/>
                </a:ext>
              </a:extLst>
            </p:cNvPr>
            <p:cNvSpPr>
              <a:spLocks/>
            </p:cNvSpPr>
            <p:nvPr/>
          </p:nvSpPr>
          <p:spPr>
            <a:xfrm>
              <a:off x="575369" y="2957400"/>
              <a:ext cx="943200" cy="943200"/>
            </a:xfrm>
            <a:prstGeom prst="ellipse">
              <a:avLst/>
            </a:prstGeom>
            <a:gradFill flip="none" rotWithShape="1">
              <a:gsLst>
                <a:gs pos="0">
                  <a:schemeClr val="accent1">
                    <a:lumMod val="75000"/>
                  </a:schemeClr>
                </a:gs>
                <a:gs pos="100000">
                  <a:schemeClr val="accent1"/>
                </a:gs>
              </a:gsLst>
              <a:lin ang="2700000" scaled="1"/>
              <a:tileRect/>
            </a:gra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0" name="White shape">
              <a:extLst>
                <a:ext uri="{FF2B5EF4-FFF2-40B4-BE49-F238E27FC236}">
                  <a16:creationId xmlns:a16="http://schemas.microsoft.com/office/drawing/2014/main" id="{C2AE6900-E9A7-4641-FB18-61A3D6DA1305}"/>
                </a:ext>
              </a:extLst>
            </p:cNvPr>
            <p:cNvSpPr>
              <a:spLocks noEditPoints="1"/>
            </p:cNvSpPr>
            <p:nvPr/>
          </p:nvSpPr>
          <p:spPr bwMode="auto">
            <a:xfrm>
              <a:off x="215939" y="2915529"/>
              <a:ext cx="1664911" cy="1024831"/>
            </a:xfrm>
            <a:custGeom>
              <a:avLst/>
              <a:gdLst>
                <a:gd name="T0" fmla="*/ 1242 w 1311"/>
                <a:gd name="T1" fmla="*/ 336 h 810"/>
                <a:gd name="T2" fmla="*/ 1177 w 1311"/>
                <a:gd name="T3" fmla="*/ 381 h 810"/>
                <a:gd name="T4" fmla="*/ 1059 w 1311"/>
                <a:gd name="T5" fmla="*/ 381 h 810"/>
                <a:gd name="T6" fmla="*/ 655 w 1311"/>
                <a:gd name="T7" fmla="*/ 0 h 810"/>
                <a:gd name="T8" fmla="*/ 251 w 1311"/>
                <a:gd name="T9" fmla="*/ 381 h 810"/>
                <a:gd name="T10" fmla="*/ 133 w 1311"/>
                <a:gd name="T11" fmla="*/ 381 h 810"/>
                <a:gd name="T12" fmla="*/ 68 w 1311"/>
                <a:gd name="T13" fmla="*/ 336 h 810"/>
                <a:gd name="T14" fmla="*/ 0 w 1311"/>
                <a:gd name="T15" fmla="*/ 405 h 810"/>
                <a:gd name="T16" fmla="*/ 68 w 1311"/>
                <a:gd name="T17" fmla="*/ 474 h 810"/>
                <a:gd name="T18" fmla="*/ 133 w 1311"/>
                <a:gd name="T19" fmla="*/ 429 h 810"/>
                <a:gd name="T20" fmla="*/ 251 w 1311"/>
                <a:gd name="T21" fmla="*/ 429 h 810"/>
                <a:gd name="T22" fmla="*/ 655 w 1311"/>
                <a:gd name="T23" fmla="*/ 810 h 810"/>
                <a:gd name="T24" fmla="*/ 1059 w 1311"/>
                <a:gd name="T25" fmla="*/ 429 h 810"/>
                <a:gd name="T26" fmla="*/ 1177 w 1311"/>
                <a:gd name="T27" fmla="*/ 429 h 810"/>
                <a:gd name="T28" fmla="*/ 1242 w 1311"/>
                <a:gd name="T29" fmla="*/ 474 h 810"/>
                <a:gd name="T30" fmla="*/ 1311 w 1311"/>
                <a:gd name="T31" fmla="*/ 405 h 810"/>
                <a:gd name="T32" fmla="*/ 1242 w 1311"/>
                <a:gd name="T33" fmla="*/ 336 h 810"/>
                <a:gd name="T34" fmla="*/ 655 w 1311"/>
                <a:gd name="T35" fmla="*/ 746 h 810"/>
                <a:gd name="T36" fmla="*/ 315 w 1311"/>
                <a:gd name="T37" fmla="*/ 405 h 810"/>
                <a:gd name="T38" fmla="*/ 655 w 1311"/>
                <a:gd name="T39" fmla="*/ 64 h 810"/>
                <a:gd name="T40" fmla="*/ 996 w 1311"/>
                <a:gd name="T41" fmla="*/ 405 h 810"/>
                <a:gd name="T42" fmla="*/ 655 w 1311"/>
                <a:gd name="T43" fmla="*/ 746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11" h="810">
                  <a:moveTo>
                    <a:pt x="1242" y="336"/>
                  </a:moveTo>
                  <a:cubicBezTo>
                    <a:pt x="1212" y="336"/>
                    <a:pt x="1187" y="355"/>
                    <a:pt x="1177" y="381"/>
                  </a:cubicBezTo>
                  <a:cubicBezTo>
                    <a:pt x="1059" y="381"/>
                    <a:pt x="1059" y="381"/>
                    <a:pt x="1059" y="381"/>
                  </a:cubicBezTo>
                  <a:cubicBezTo>
                    <a:pt x="1046" y="169"/>
                    <a:pt x="870" y="0"/>
                    <a:pt x="655" y="0"/>
                  </a:cubicBezTo>
                  <a:cubicBezTo>
                    <a:pt x="440" y="0"/>
                    <a:pt x="264" y="169"/>
                    <a:pt x="251" y="381"/>
                  </a:cubicBezTo>
                  <a:cubicBezTo>
                    <a:pt x="133" y="381"/>
                    <a:pt x="133" y="381"/>
                    <a:pt x="133" y="381"/>
                  </a:cubicBezTo>
                  <a:cubicBezTo>
                    <a:pt x="123" y="355"/>
                    <a:pt x="98" y="336"/>
                    <a:pt x="68" y="336"/>
                  </a:cubicBezTo>
                  <a:cubicBezTo>
                    <a:pt x="30" y="336"/>
                    <a:pt x="0" y="367"/>
                    <a:pt x="0" y="405"/>
                  </a:cubicBezTo>
                  <a:cubicBezTo>
                    <a:pt x="0" y="443"/>
                    <a:pt x="30" y="474"/>
                    <a:pt x="68" y="474"/>
                  </a:cubicBezTo>
                  <a:cubicBezTo>
                    <a:pt x="98" y="474"/>
                    <a:pt x="123" y="455"/>
                    <a:pt x="133" y="429"/>
                  </a:cubicBezTo>
                  <a:cubicBezTo>
                    <a:pt x="251" y="429"/>
                    <a:pt x="251" y="429"/>
                    <a:pt x="251" y="429"/>
                  </a:cubicBezTo>
                  <a:cubicBezTo>
                    <a:pt x="264" y="641"/>
                    <a:pt x="440" y="810"/>
                    <a:pt x="655" y="810"/>
                  </a:cubicBezTo>
                  <a:cubicBezTo>
                    <a:pt x="870" y="810"/>
                    <a:pt x="1046" y="641"/>
                    <a:pt x="1059" y="429"/>
                  </a:cubicBezTo>
                  <a:cubicBezTo>
                    <a:pt x="1177" y="429"/>
                    <a:pt x="1177" y="429"/>
                    <a:pt x="1177" y="429"/>
                  </a:cubicBezTo>
                  <a:cubicBezTo>
                    <a:pt x="1187" y="455"/>
                    <a:pt x="1212" y="474"/>
                    <a:pt x="1242" y="474"/>
                  </a:cubicBezTo>
                  <a:cubicBezTo>
                    <a:pt x="1280" y="474"/>
                    <a:pt x="1311" y="443"/>
                    <a:pt x="1311" y="405"/>
                  </a:cubicBezTo>
                  <a:cubicBezTo>
                    <a:pt x="1311" y="367"/>
                    <a:pt x="1280" y="336"/>
                    <a:pt x="1242" y="336"/>
                  </a:cubicBezTo>
                  <a:close/>
                  <a:moveTo>
                    <a:pt x="655" y="746"/>
                  </a:moveTo>
                  <a:cubicBezTo>
                    <a:pt x="467" y="746"/>
                    <a:pt x="315" y="593"/>
                    <a:pt x="315" y="405"/>
                  </a:cubicBezTo>
                  <a:cubicBezTo>
                    <a:pt x="315" y="217"/>
                    <a:pt x="467" y="64"/>
                    <a:pt x="655" y="64"/>
                  </a:cubicBezTo>
                  <a:cubicBezTo>
                    <a:pt x="843" y="64"/>
                    <a:pt x="996" y="217"/>
                    <a:pt x="996" y="405"/>
                  </a:cubicBezTo>
                  <a:cubicBezTo>
                    <a:pt x="996" y="593"/>
                    <a:pt x="843" y="746"/>
                    <a:pt x="655" y="746"/>
                  </a:cubicBezTo>
                  <a:close/>
                </a:path>
              </a:pathLst>
            </a:custGeom>
            <a:gradFill>
              <a:gsLst>
                <a:gs pos="0">
                  <a:srgbClr val="FEFFFF"/>
                </a:gs>
                <a:gs pos="100000">
                  <a:srgbClr val="F9F9F9"/>
                </a:gs>
              </a:gsLst>
              <a:lin ang="2700000" scaled="1"/>
            </a:gradFill>
            <a:ln>
              <a:noFill/>
            </a:ln>
            <a:effectLst>
              <a:outerShdw blurRad="63500" dist="50800" dir="2700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1" name="Little circle">
              <a:extLst>
                <a:ext uri="{FF2B5EF4-FFF2-40B4-BE49-F238E27FC236}">
                  <a16:creationId xmlns:a16="http://schemas.microsoft.com/office/drawing/2014/main" id="{969159B8-C278-2295-5173-DAF55D87671E}"/>
                </a:ext>
              </a:extLst>
            </p:cNvPr>
            <p:cNvSpPr>
              <a:spLocks noChangeAspect="1"/>
            </p:cNvSpPr>
            <p:nvPr/>
          </p:nvSpPr>
          <p:spPr>
            <a:xfrm>
              <a:off x="269308" y="3396600"/>
              <a:ext cx="64800" cy="648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Little circle">
              <a:extLst>
                <a:ext uri="{FF2B5EF4-FFF2-40B4-BE49-F238E27FC236}">
                  <a16:creationId xmlns:a16="http://schemas.microsoft.com/office/drawing/2014/main" id="{424E0508-72F1-693B-5599-F16CEB8CD8C2}"/>
                </a:ext>
              </a:extLst>
            </p:cNvPr>
            <p:cNvSpPr>
              <a:spLocks noChangeAspect="1"/>
            </p:cNvSpPr>
            <p:nvPr/>
          </p:nvSpPr>
          <p:spPr>
            <a:xfrm>
              <a:off x="1760483" y="3396600"/>
              <a:ext cx="64800" cy="648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23" name="Shape 02">
            <a:extLst>
              <a:ext uri="{FF2B5EF4-FFF2-40B4-BE49-F238E27FC236}">
                <a16:creationId xmlns:a16="http://schemas.microsoft.com/office/drawing/2014/main" id="{C5D18D8F-024E-8766-693D-CA6F0D0DC416}"/>
              </a:ext>
            </a:extLst>
          </p:cNvPr>
          <p:cNvGrpSpPr/>
          <p:nvPr/>
        </p:nvGrpSpPr>
        <p:grpSpPr>
          <a:xfrm>
            <a:off x="3501215" y="3466608"/>
            <a:ext cx="1664911" cy="1024831"/>
            <a:chOff x="215939" y="2915529"/>
            <a:chExt cx="1664911" cy="1024831"/>
          </a:xfrm>
        </p:grpSpPr>
        <p:sp>
          <p:nvSpPr>
            <p:cNvPr id="24" name="Color circle">
              <a:extLst>
                <a:ext uri="{FF2B5EF4-FFF2-40B4-BE49-F238E27FC236}">
                  <a16:creationId xmlns:a16="http://schemas.microsoft.com/office/drawing/2014/main" id="{6F71819F-F33E-FE5C-E4C8-8579BE960CD8}"/>
                </a:ext>
              </a:extLst>
            </p:cNvPr>
            <p:cNvSpPr>
              <a:spLocks/>
            </p:cNvSpPr>
            <p:nvPr/>
          </p:nvSpPr>
          <p:spPr>
            <a:xfrm>
              <a:off x="575369" y="2957400"/>
              <a:ext cx="943200" cy="943200"/>
            </a:xfrm>
            <a:prstGeom prst="ellipse">
              <a:avLst/>
            </a:prstGeom>
            <a:gradFill flip="none" rotWithShape="1">
              <a:gsLst>
                <a:gs pos="0">
                  <a:schemeClr val="accent2">
                    <a:lumMod val="75000"/>
                  </a:schemeClr>
                </a:gs>
                <a:gs pos="100000">
                  <a:schemeClr val="accent2"/>
                </a:gs>
              </a:gsLst>
              <a:lin ang="2700000" scaled="1"/>
              <a:tileRect/>
            </a:gradFill>
            <a:ln>
              <a:noFill/>
            </a:ln>
            <a:effectLst/>
          </p:spPr>
          <p:txBody>
            <a:bodyPr vert="horz" wrap="square" lIns="91440" tIns="45720" rIns="91440" bIns="45720" numCol="1" anchor="t" anchorCtr="0" compatLnSpc="1">
              <a:prstTxWarp prst="textNoShape">
                <a:avLst/>
              </a:prstTxWarp>
            </a:bodyPr>
            <a:lstStyle/>
            <a:p>
              <a:endParaRPr lang="ru-RU"/>
            </a:p>
          </p:txBody>
        </p:sp>
        <p:sp>
          <p:nvSpPr>
            <p:cNvPr id="25" name="White shape">
              <a:extLst>
                <a:ext uri="{FF2B5EF4-FFF2-40B4-BE49-F238E27FC236}">
                  <a16:creationId xmlns:a16="http://schemas.microsoft.com/office/drawing/2014/main" id="{47EE5E08-559A-5BB5-72C5-A7D0C88D6F0F}"/>
                </a:ext>
              </a:extLst>
            </p:cNvPr>
            <p:cNvSpPr>
              <a:spLocks noEditPoints="1"/>
            </p:cNvSpPr>
            <p:nvPr/>
          </p:nvSpPr>
          <p:spPr bwMode="auto">
            <a:xfrm>
              <a:off x="215939" y="2915529"/>
              <a:ext cx="1664911" cy="1024831"/>
            </a:xfrm>
            <a:custGeom>
              <a:avLst/>
              <a:gdLst>
                <a:gd name="T0" fmla="*/ 1242 w 1311"/>
                <a:gd name="T1" fmla="*/ 336 h 810"/>
                <a:gd name="T2" fmla="*/ 1177 w 1311"/>
                <a:gd name="T3" fmla="*/ 381 h 810"/>
                <a:gd name="T4" fmla="*/ 1059 w 1311"/>
                <a:gd name="T5" fmla="*/ 381 h 810"/>
                <a:gd name="T6" fmla="*/ 655 w 1311"/>
                <a:gd name="T7" fmla="*/ 0 h 810"/>
                <a:gd name="T8" fmla="*/ 251 w 1311"/>
                <a:gd name="T9" fmla="*/ 381 h 810"/>
                <a:gd name="T10" fmla="*/ 133 w 1311"/>
                <a:gd name="T11" fmla="*/ 381 h 810"/>
                <a:gd name="T12" fmla="*/ 68 w 1311"/>
                <a:gd name="T13" fmla="*/ 336 h 810"/>
                <a:gd name="T14" fmla="*/ 0 w 1311"/>
                <a:gd name="T15" fmla="*/ 405 h 810"/>
                <a:gd name="T16" fmla="*/ 68 w 1311"/>
                <a:gd name="T17" fmla="*/ 474 h 810"/>
                <a:gd name="T18" fmla="*/ 133 w 1311"/>
                <a:gd name="T19" fmla="*/ 429 h 810"/>
                <a:gd name="T20" fmla="*/ 251 w 1311"/>
                <a:gd name="T21" fmla="*/ 429 h 810"/>
                <a:gd name="T22" fmla="*/ 655 w 1311"/>
                <a:gd name="T23" fmla="*/ 810 h 810"/>
                <a:gd name="T24" fmla="*/ 1059 w 1311"/>
                <a:gd name="T25" fmla="*/ 429 h 810"/>
                <a:gd name="T26" fmla="*/ 1177 w 1311"/>
                <a:gd name="T27" fmla="*/ 429 h 810"/>
                <a:gd name="T28" fmla="*/ 1242 w 1311"/>
                <a:gd name="T29" fmla="*/ 474 h 810"/>
                <a:gd name="T30" fmla="*/ 1311 w 1311"/>
                <a:gd name="T31" fmla="*/ 405 h 810"/>
                <a:gd name="T32" fmla="*/ 1242 w 1311"/>
                <a:gd name="T33" fmla="*/ 336 h 810"/>
                <a:gd name="T34" fmla="*/ 655 w 1311"/>
                <a:gd name="T35" fmla="*/ 746 h 810"/>
                <a:gd name="T36" fmla="*/ 315 w 1311"/>
                <a:gd name="T37" fmla="*/ 405 h 810"/>
                <a:gd name="T38" fmla="*/ 655 w 1311"/>
                <a:gd name="T39" fmla="*/ 64 h 810"/>
                <a:gd name="T40" fmla="*/ 996 w 1311"/>
                <a:gd name="T41" fmla="*/ 405 h 810"/>
                <a:gd name="T42" fmla="*/ 655 w 1311"/>
                <a:gd name="T43" fmla="*/ 746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11" h="810">
                  <a:moveTo>
                    <a:pt x="1242" y="336"/>
                  </a:moveTo>
                  <a:cubicBezTo>
                    <a:pt x="1212" y="336"/>
                    <a:pt x="1187" y="355"/>
                    <a:pt x="1177" y="381"/>
                  </a:cubicBezTo>
                  <a:cubicBezTo>
                    <a:pt x="1059" y="381"/>
                    <a:pt x="1059" y="381"/>
                    <a:pt x="1059" y="381"/>
                  </a:cubicBezTo>
                  <a:cubicBezTo>
                    <a:pt x="1046" y="169"/>
                    <a:pt x="870" y="0"/>
                    <a:pt x="655" y="0"/>
                  </a:cubicBezTo>
                  <a:cubicBezTo>
                    <a:pt x="440" y="0"/>
                    <a:pt x="264" y="169"/>
                    <a:pt x="251" y="381"/>
                  </a:cubicBezTo>
                  <a:cubicBezTo>
                    <a:pt x="133" y="381"/>
                    <a:pt x="133" y="381"/>
                    <a:pt x="133" y="381"/>
                  </a:cubicBezTo>
                  <a:cubicBezTo>
                    <a:pt x="123" y="355"/>
                    <a:pt x="98" y="336"/>
                    <a:pt x="68" y="336"/>
                  </a:cubicBezTo>
                  <a:cubicBezTo>
                    <a:pt x="30" y="336"/>
                    <a:pt x="0" y="367"/>
                    <a:pt x="0" y="405"/>
                  </a:cubicBezTo>
                  <a:cubicBezTo>
                    <a:pt x="0" y="443"/>
                    <a:pt x="30" y="474"/>
                    <a:pt x="68" y="474"/>
                  </a:cubicBezTo>
                  <a:cubicBezTo>
                    <a:pt x="98" y="474"/>
                    <a:pt x="123" y="455"/>
                    <a:pt x="133" y="429"/>
                  </a:cubicBezTo>
                  <a:cubicBezTo>
                    <a:pt x="251" y="429"/>
                    <a:pt x="251" y="429"/>
                    <a:pt x="251" y="429"/>
                  </a:cubicBezTo>
                  <a:cubicBezTo>
                    <a:pt x="264" y="641"/>
                    <a:pt x="440" y="810"/>
                    <a:pt x="655" y="810"/>
                  </a:cubicBezTo>
                  <a:cubicBezTo>
                    <a:pt x="870" y="810"/>
                    <a:pt x="1046" y="641"/>
                    <a:pt x="1059" y="429"/>
                  </a:cubicBezTo>
                  <a:cubicBezTo>
                    <a:pt x="1177" y="429"/>
                    <a:pt x="1177" y="429"/>
                    <a:pt x="1177" y="429"/>
                  </a:cubicBezTo>
                  <a:cubicBezTo>
                    <a:pt x="1187" y="455"/>
                    <a:pt x="1212" y="474"/>
                    <a:pt x="1242" y="474"/>
                  </a:cubicBezTo>
                  <a:cubicBezTo>
                    <a:pt x="1280" y="474"/>
                    <a:pt x="1311" y="443"/>
                    <a:pt x="1311" y="405"/>
                  </a:cubicBezTo>
                  <a:cubicBezTo>
                    <a:pt x="1311" y="367"/>
                    <a:pt x="1280" y="336"/>
                    <a:pt x="1242" y="336"/>
                  </a:cubicBezTo>
                  <a:close/>
                  <a:moveTo>
                    <a:pt x="655" y="746"/>
                  </a:moveTo>
                  <a:cubicBezTo>
                    <a:pt x="467" y="746"/>
                    <a:pt x="315" y="593"/>
                    <a:pt x="315" y="405"/>
                  </a:cubicBezTo>
                  <a:cubicBezTo>
                    <a:pt x="315" y="217"/>
                    <a:pt x="467" y="64"/>
                    <a:pt x="655" y="64"/>
                  </a:cubicBezTo>
                  <a:cubicBezTo>
                    <a:pt x="843" y="64"/>
                    <a:pt x="996" y="217"/>
                    <a:pt x="996" y="405"/>
                  </a:cubicBezTo>
                  <a:cubicBezTo>
                    <a:pt x="996" y="593"/>
                    <a:pt x="843" y="746"/>
                    <a:pt x="655" y="746"/>
                  </a:cubicBezTo>
                  <a:close/>
                </a:path>
              </a:pathLst>
            </a:custGeom>
            <a:gradFill>
              <a:gsLst>
                <a:gs pos="0">
                  <a:srgbClr val="FEFFFF"/>
                </a:gs>
                <a:gs pos="100000">
                  <a:srgbClr val="F9F9F9"/>
                </a:gs>
              </a:gsLst>
              <a:lin ang="2700000" scaled="1"/>
            </a:gradFill>
            <a:ln>
              <a:noFill/>
            </a:ln>
            <a:effectLst>
              <a:outerShdw blurRad="63500" dist="50800" dir="2700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6" name="Little circle">
              <a:extLst>
                <a:ext uri="{FF2B5EF4-FFF2-40B4-BE49-F238E27FC236}">
                  <a16:creationId xmlns:a16="http://schemas.microsoft.com/office/drawing/2014/main" id="{6DC5A36F-C967-F89C-4AF8-EE24D74630C1}"/>
                </a:ext>
              </a:extLst>
            </p:cNvPr>
            <p:cNvSpPr>
              <a:spLocks noChangeAspect="1"/>
            </p:cNvSpPr>
            <p:nvPr/>
          </p:nvSpPr>
          <p:spPr>
            <a:xfrm>
              <a:off x="269308" y="3396600"/>
              <a:ext cx="64800" cy="64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Little circle">
              <a:extLst>
                <a:ext uri="{FF2B5EF4-FFF2-40B4-BE49-F238E27FC236}">
                  <a16:creationId xmlns:a16="http://schemas.microsoft.com/office/drawing/2014/main" id="{9DC92DB3-EC1C-29BC-A11B-A3F6A12B095D}"/>
                </a:ext>
              </a:extLst>
            </p:cNvPr>
            <p:cNvSpPr>
              <a:spLocks noChangeAspect="1"/>
            </p:cNvSpPr>
            <p:nvPr/>
          </p:nvSpPr>
          <p:spPr>
            <a:xfrm>
              <a:off x="1760483" y="3396600"/>
              <a:ext cx="64800" cy="64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28" name="Shape 03">
            <a:extLst>
              <a:ext uri="{FF2B5EF4-FFF2-40B4-BE49-F238E27FC236}">
                <a16:creationId xmlns:a16="http://schemas.microsoft.com/office/drawing/2014/main" id="{0FD54E3B-0F16-6E54-0848-97226F3B2277}"/>
              </a:ext>
            </a:extLst>
          </p:cNvPr>
          <p:cNvGrpSpPr/>
          <p:nvPr/>
        </p:nvGrpSpPr>
        <p:grpSpPr>
          <a:xfrm>
            <a:off x="5261788" y="3466608"/>
            <a:ext cx="1664911" cy="1024831"/>
            <a:chOff x="215939" y="2915529"/>
            <a:chExt cx="1664911" cy="1024831"/>
          </a:xfrm>
        </p:grpSpPr>
        <p:sp>
          <p:nvSpPr>
            <p:cNvPr id="29" name="Color circle">
              <a:extLst>
                <a:ext uri="{FF2B5EF4-FFF2-40B4-BE49-F238E27FC236}">
                  <a16:creationId xmlns:a16="http://schemas.microsoft.com/office/drawing/2014/main" id="{1934426B-BF91-17F1-23B1-9E6365EEE197}"/>
                </a:ext>
              </a:extLst>
            </p:cNvPr>
            <p:cNvSpPr>
              <a:spLocks/>
            </p:cNvSpPr>
            <p:nvPr/>
          </p:nvSpPr>
          <p:spPr>
            <a:xfrm>
              <a:off x="575369" y="2957400"/>
              <a:ext cx="943200" cy="943200"/>
            </a:xfrm>
            <a:prstGeom prst="ellipse">
              <a:avLst/>
            </a:prstGeom>
            <a:gradFill flip="none" rotWithShape="1">
              <a:gsLst>
                <a:gs pos="0">
                  <a:schemeClr val="accent3">
                    <a:lumMod val="75000"/>
                  </a:schemeClr>
                </a:gs>
                <a:gs pos="100000">
                  <a:schemeClr val="accent3"/>
                </a:gs>
              </a:gsLst>
              <a:lin ang="2700000" scaled="1"/>
              <a:tileRect/>
            </a:gradFill>
            <a:ln>
              <a:noFill/>
            </a:ln>
            <a:effectLst/>
          </p:spPr>
          <p:txBody>
            <a:bodyPr vert="horz" wrap="square" lIns="91440" tIns="45720" rIns="91440" bIns="45720" numCol="1" anchor="t" anchorCtr="0" compatLnSpc="1">
              <a:prstTxWarp prst="textNoShape">
                <a:avLst/>
              </a:prstTxWarp>
            </a:bodyPr>
            <a:lstStyle/>
            <a:p>
              <a:endParaRPr lang="ru-RU"/>
            </a:p>
          </p:txBody>
        </p:sp>
        <p:sp>
          <p:nvSpPr>
            <p:cNvPr id="30" name="White shape">
              <a:extLst>
                <a:ext uri="{FF2B5EF4-FFF2-40B4-BE49-F238E27FC236}">
                  <a16:creationId xmlns:a16="http://schemas.microsoft.com/office/drawing/2014/main" id="{C23897AF-CEB7-9F36-671B-E75402924793}"/>
                </a:ext>
              </a:extLst>
            </p:cNvPr>
            <p:cNvSpPr>
              <a:spLocks noEditPoints="1"/>
            </p:cNvSpPr>
            <p:nvPr/>
          </p:nvSpPr>
          <p:spPr bwMode="auto">
            <a:xfrm>
              <a:off x="215939" y="2915529"/>
              <a:ext cx="1664911" cy="1024831"/>
            </a:xfrm>
            <a:custGeom>
              <a:avLst/>
              <a:gdLst>
                <a:gd name="T0" fmla="*/ 1242 w 1311"/>
                <a:gd name="T1" fmla="*/ 336 h 810"/>
                <a:gd name="T2" fmla="*/ 1177 w 1311"/>
                <a:gd name="T3" fmla="*/ 381 h 810"/>
                <a:gd name="T4" fmla="*/ 1059 w 1311"/>
                <a:gd name="T5" fmla="*/ 381 h 810"/>
                <a:gd name="T6" fmla="*/ 655 w 1311"/>
                <a:gd name="T7" fmla="*/ 0 h 810"/>
                <a:gd name="T8" fmla="*/ 251 w 1311"/>
                <a:gd name="T9" fmla="*/ 381 h 810"/>
                <a:gd name="T10" fmla="*/ 133 w 1311"/>
                <a:gd name="T11" fmla="*/ 381 h 810"/>
                <a:gd name="T12" fmla="*/ 68 w 1311"/>
                <a:gd name="T13" fmla="*/ 336 h 810"/>
                <a:gd name="T14" fmla="*/ 0 w 1311"/>
                <a:gd name="T15" fmla="*/ 405 h 810"/>
                <a:gd name="T16" fmla="*/ 68 w 1311"/>
                <a:gd name="T17" fmla="*/ 474 h 810"/>
                <a:gd name="T18" fmla="*/ 133 w 1311"/>
                <a:gd name="T19" fmla="*/ 429 h 810"/>
                <a:gd name="T20" fmla="*/ 251 w 1311"/>
                <a:gd name="T21" fmla="*/ 429 h 810"/>
                <a:gd name="T22" fmla="*/ 655 w 1311"/>
                <a:gd name="T23" fmla="*/ 810 h 810"/>
                <a:gd name="T24" fmla="*/ 1059 w 1311"/>
                <a:gd name="T25" fmla="*/ 429 h 810"/>
                <a:gd name="T26" fmla="*/ 1177 w 1311"/>
                <a:gd name="T27" fmla="*/ 429 h 810"/>
                <a:gd name="T28" fmla="*/ 1242 w 1311"/>
                <a:gd name="T29" fmla="*/ 474 h 810"/>
                <a:gd name="T30" fmla="*/ 1311 w 1311"/>
                <a:gd name="T31" fmla="*/ 405 h 810"/>
                <a:gd name="T32" fmla="*/ 1242 w 1311"/>
                <a:gd name="T33" fmla="*/ 336 h 810"/>
                <a:gd name="T34" fmla="*/ 655 w 1311"/>
                <a:gd name="T35" fmla="*/ 746 h 810"/>
                <a:gd name="T36" fmla="*/ 315 w 1311"/>
                <a:gd name="T37" fmla="*/ 405 h 810"/>
                <a:gd name="T38" fmla="*/ 655 w 1311"/>
                <a:gd name="T39" fmla="*/ 64 h 810"/>
                <a:gd name="T40" fmla="*/ 996 w 1311"/>
                <a:gd name="T41" fmla="*/ 405 h 810"/>
                <a:gd name="T42" fmla="*/ 655 w 1311"/>
                <a:gd name="T43" fmla="*/ 746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11" h="810">
                  <a:moveTo>
                    <a:pt x="1242" y="336"/>
                  </a:moveTo>
                  <a:cubicBezTo>
                    <a:pt x="1212" y="336"/>
                    <a:pt x="1187" y="355"/>
                    <a:pt x="1177" y="381"/>
                  </a:cubicBezTo>
                  <a:cubicBezTo>
                    <a:pt x="1059" y="381"/>
                    <a:pt x="1059" y="381"/>
                    <a:pt x="1059" y="381"/>
                  </a:cubicBezTo>
                  <a:cubicBezTo>
                    <a:pt x="1046" y="169"/>
                    <a:pt x="870" y="0"/>
                    <a:pt x="655" y="0"/>
                  </a:cubicBezTo>
                  <a:cubicBezTo>
                    <a:pt x="440" y="0"/>
                    <a:pt x="264" y="169"/>
                    <a:pt x="251" y="381"/>
                  </a:cubicBezTo>
                  <a:cubicBezTo>
                    <a:pt x="133" y="381"/>
                    <a:pt x="133" y="381"/>
                    <a:pt x="133" y="381"/>
                  </a:cubicBezTo>
                  <a:cubicBezTo>
                    <a:pt x="123" y="355"/>
                    <a:pt x="98" y="336"/>
                    <a:pt x="68" y="336"/>
                  </a:cubicBezTo>
                  <a:cubicBezTo>
                    <a:pt x="30" y="336"/>
                    <a:pt x="0" y="367"/>
                    <a:pt x="0" y="405"/>
                  </a:cubicBezTo>
                  <a:cubicBezTo>
                    <a:pt x="0" y="443"/>
                    <a:pt x="30" y="474"/>
                    <a:pt x="68" y="474"/>
                  </a:cubicBezTo>
                  <a:cubicBezTo>
                    <a:pt x="98" y="474"/>
                    <a:pt x="123" y="455"/>
                    <a:pt x="133" y="429"/>
                  </a:cubicBezTo>
                  <a:cubicBezTo>
                    <a:pt x="251" y="429"/>
                    <a:pt x="251" y="429"/>
                    <a:pt x="251" y="429"/>
                  </a:cubicBezTo>
                  <a:cubicBezTo>
                    <a:pt x="264" y="641"/>
                    <a:pt x="440" y="810"/>
                    <a:pt x="655" y="810"/>
                  </a:cubicBezTo>
                  <a:cubicBezTo>
                    <a:pt x="870" y="810"/>
                    <a:pt x="1046" y="641"/>
                    <a:pt x="1059" y="429"/>
                  </a:cubicBezTo>
                  <a:cubicBezTo>
                    <a:pt x="1177" y="429"/>
                    <a:pt x="1177" y="429"/>
                    <a:pt x="1177" y="429"/>
                  </a:cubicBezTo>
                  <a:cubicBezTo>
                    <a:pt x="1187" y="455"/>
                    <a:pt x="1212" y="474"/>
                    <a:pt x="1242" y="474"/>
                  </a:cubicBezTo>
                  <a:cubicBezTo>
                    <a:pt x="1280" y="474"/>
                    <a:pt x="1311" y="443"/>
                    <a:pt x="1311" y="405"/>
                  </a:cubicBezTo>
                  <a:cubicBezTo>
                    <a:pt x="1311" y="367"/>
                    <a:pt x="1280" y="336"/>
                    <a:pt x="1242" y="336"/>
                  </a:cubicBezTo>
                  <a:close/>
                  <a:moveTo>
                    <a:pt x="655" y="746"/>
                  </a:moveTo>
                  <a:cubicBezTo>
                    <a:pt x="467" y="746"/>
                    <a:pt x="315" y="593"/>
                    <a:pt x="315" y="405"/>
                  </a:cubicBezTo>
                  <a:cubicBezTo>
                    <a:pt x="315" y="217"/>
                    <a:pt x="467" y="64"/>
                    <a:pt x="655" y="64"/>
                  </a:cubicBezTo>
                  <a:cubicBezTo>
                    <a:pt x="843" y="64"/>
                    <a:pt x="996" y="217"/>
                    <a:pt x="996" y="405"/>
                  </a:cubicBezTo>
                  <a:cubicBezTo>
                    <a:pt x="996" y="593"/>
                    <a:pt x="843" y="746"/>
                    <a:pt x="655" y="746"/>
                  </a:cubicBezTo>
                  <a:close/>
                </a:path>
              </a:pathLst>
            </a:custGeom>
            <a:gradFill>
              <a:gsLst>
                <a:gs pos="0">
                  <a:srgbClr val="FEFFFF"/>
                </a:gs>
                <a:gs pos="100000">
                  <a:srgbClr val="F9F9F9"/>
                </a:gs>
              </a:gsLst>
              <a:lin ang="2700000" scaled="1"/>
            </a:gradFill>
            <a:ln>
              <a:noFill/>
            </a:ln>
            <a:effectLst>
              <a:outerShdw blurRad="63500" dist="50800" dir="2700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1" name="Little circle">
              <a:extLst>
                <a:ext uri="{FF2B5EF4-FFF2-40B4-BE49-F238E27FC236}">
                  <a16:creationId xmlns:a16="http://schemas.microsoft.com/office/drawing/2014/main" id="{527E2E82-CCEB-E2B2-67B8-ED7E939DAEDD}"/>
                </a:ext>
              </a:extLst>
            </p:cNvPr>
            <p:cNvSpPr>
              <a:spLocks noChangeAspect="1"/>
            </p:cNvSpPr>
            <p:nvPr/>
          </p:nvSpPr>
          <p:spPr>
            <a:xfrm>
              <a:off x="269308" y="3396600"/>
              <a:ext cx="64800" cy="648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Little circle">
              <a:extLst>
                <a:ext uri="{FF2B5EF4-FFF2-40B4-BE49-F238E27FC236}">
                  <a16:creationId xmlns:a16="http://schemas.microsoft.com/office/drawing/2014/main" id="{130014E1-E5C7-DF9F-E90D-5614C6A50884}"/>
                </a:ext>
              </a:extLst>
            </p:cNvPr>
            <p:cNvSpPr>
              <a:spLocks noChangeAspect="1"/>
            </p:cNvSpPr>
            <p:nvPr/>
          </p:nvSpPr>
          <p:spPr>
            <a:xfrm>
              <a:off x="1760483" y="3396600"/>
              <a:ext cx="64800" cy="648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33" name="Shape 04">
            <a:extLst>
              <a:ext uri="{FF2B5EF4-FFF2-40B4-BE49-F238E27FC236}">
                <a16:creationId xmlns:a16="http://schemas.microsoft.com/office/drawing/2014/main" id="{2CC9D070-7710-CEE8-D4FC-1C15D4AFB24B}"/>
              </a:ext>
            </a:extLst>
          </p:cNvPr>
          <p:cNvGrpSpPr/>
          <p:nvPr/>
        </p:nvGrpSpPr>
        <p:grpSpPr>
          <a:xfrm>
            <a:off x="7023062" y="3466608"/>
            <a:ext cx="1664911" cy="1024831"/>
            <a:chOff x="215939" y="2915529"/>
            <a:chExt cx="1664911" cy="1024831"/>
          </a:xfrm>
        </p:grpSpPr>
        <p:sp>
          <p:nvSpPr>
            <p:cNvPr id="34" name="Color circle">
              <a:extLst>
                <a:ext uri="{FF2B5EF4-FFF2-40B4-BE49-F238E27FC236}">
                  <a16:creationId xmlns:a16="http://schemas.microsoft.com/office/drawing/2014/main" id="{E1E113F5-13DD-7B3A-60CF-9C37AB849328}"/>
                </a:ext>
              </a:extLst>
            </p:cNvPr>
            <p:cNvSpPr>
              <a:spLocks/>
            </p:cNvSpPr>
            <p:nvPr/>
          </p:nvSpPr>
          <p:spPr>
            <a:xfrm>
              <a:off x="575369" y="2957400"/>
              <a:ext cx="943200" cy="943200"/>
            </a:xfrm>
            <a:prstGeom prst="ellipse">
              <a:avLst/>
            </a:prstGeom>
            <a:gradFill flip="none" rotWithShape="1">
              <a:gsLst>
                <a:gs pos="0">
                  <a:schemeClr val="accent6">
                    <a:lumMod val="75000"/>
                  </a:schemeClr>
                </a:gs>
                <a:gs pos="100000">
                  <a:schemeClr val="accent6"/>
                </a:gs>
              </a:gsLst>
              <a:lin ang="2700000" scaled="1"/>
              <a:tileRect/>
            </a:gradFill>
            <a:ln>
              <a:noFill/>
            </a:ln>
            <a:effectLst/>
          </p:spPr>
          <p:txBody>
            <a:bodyPr vert="horz" wrap="square" lIns="91440" tIns="45720" rIns="91440" bIns="45720" numCol="1" anchor="t" anchorCtr="0" compatLnSpc="1">
              <a:prstTxWarp prst="textNoShape">
                <a:avLst/>
              </a:prstTxWarp>
            </a:bodyPr>
            <a:lstStyle/>
            <a:p>
              <a:endParaRPr lang="ru-RU"/>
            </a:p>
          </p:txBody>
        </p:sp>
        <p:sp>
          <p:nvSpPr>
            <p:cNvPr id="35" name="White shape">
              <a:extLst>
                <a:ext uri="{FF2B5EF4-FFF2-40B4-BE49-F238E27FC236}">
                  <a16:creationId xmlns:a16="http://schemas.microsoft.com/office/drawing/2014/main" id="{13DA6AA7-BAEB-EC15-8828-5914F60D935B}"/>
                </a:ext>
              </a:extLst>
            </p:cNvPr>
            <p:cNvSpPr>
              <a:spLocks noEditPoints="1"/>
            </p:cNvSpPr>
            <p:nvPr/>
          </p:nvSpPr>
          <p:spPr bwMode="auto">
            <a:xfrm>
              <a:off x="215939" y="2915529"/>
              <a:ext cx="1664911" cy="1024831"/>
            </a:xfrm>
            <a:custGeom>
              <a:avLst/>
              <a:gdLst>
                <a:gd name="T0" fmla="*/ 1242 w 1311"/>
                <a:gd name="T1" fmla="*/ 336 h 810"/>
                <a:gd name="T2" fmla="*/ 1177 w 1311"/>
                <a:gd name="T3" fmla="*/ 381 h 810"/>
                <a:gd name="T4" fmla="*/ 1059 w 1311"/>
                <a:gd name="T5" fmla="*/ 381 h 810"/>
                <a:gd name="T6" fmla="*/ 655 w 1311"/>
                <a:gd name="T7" fmla="*/ 0 h 810"/>
                <a:gd name="T8" fmla="*/ 251 w 1311"/>
                <a:gd name="T9" fmla="*/ 381 h 810"/>
                <a:gd name="T10" fmla="*/ 133 w 1311"/>
                <a:gd name="T11" fmla="*/ 381 h 810"/>
                <a:gd name="T12" fmla="*/ 68 w 1311"/>
                <a:gd name="T13" fmla="*/ 336 h 810"/>
                <a:gd name="T14" fmla="*/ 0 w 1311"/>
                <a:gd name="T15" fmla="*/ 405 h 810"/>
                <a:gd name="T16" fmla="*/ 68 w 1311"/>
                <a:gd name="T17" fmla="*/ 474 h 810"/>
                <a:gd name="T18" fmla="*/ 133 w 1311"/>
                <a:gd name="T19" fmla="*/ 429 h 810"/>
                <a:gd name="T20" fmla="*/ 251 w 1311"/>
                <a:gd name="T21" fmla="*/ 429 h 810"/>
                <a:gd name="T22" fmla="*/ 655 w 1311"/>
                <a:gd name="T23" fmla="*/ 810 h 810"/>
                <a:gd name="T24" fmla="*/ 1059 w 1311"/>
                <a:gd name="T25" fmla="*/ 429 h 810"/>
                <a:gd name="T26" fmla="*/ 1177 w 1311"/>
                <a:gd name="T27" fmla="*/ 429 h 810"/>
                <a:gd name="T28" fmla="*/ 1242 w 1311"/>
                <a:gd name="T29" fmla="*/ 474 h 810"/>
                <a:gd name="T30" fmla="*/ 1311 w 1311"/>
                <a:gd name="T31" fmla="*/ 405 h 810"/>
                <a:gd name="T32" fmla="*/ 1242 w 1311"/>
                <a:gd name="T33" fmla="*/ 336 h 810"/>
                <a:gd name="T34" fmla="*/ 655 w 1311"/>
                <a:gd name="T35" fmla="*/ 746 h 810"/>
                <a:gd name="T36" fmla="*/ 315 w 1311"/>
                <a:gd name="T37" fmla="*/ 405 h 810"/>
                <a:gd name="T38" fmla="*/ 655 w 1311"/>
                <a:gd name="T39" fmla="*/ 64 h 810"/>
                <a:gd name="T40" fmla="*/ 996 w 1311"/>
                <a:gd name="T41" fmla="*/ 405 h 810"/>
                <a:gd name="T42" fmla="*/ 655 w 1311"/>
                <a:gd name="T43" fmla="*/ 746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11" h="810">
                  <a:moveTo>
                    <a:pt x="1242" y="336"/>
                  </a:moveTo>
                  <a:cubicBezTo>
                    <a:pt x="1212" y="336"/>
                    <a:pt x="1187" y="355"/>
                    <a:pt x="1177" y="381"/>
                  </a:cubicBezTo>
                  <a:cubicBezTo>
                    <a:pt x="1059" y="381"/>
                    <a:pt x="1059" y="381"/>
                    <a:pt x="1059" y="381"/>
                  </a:cubicBezTo>
                  <a:cubicBezTo>
                    <a:pt x="1046" y="169"/>
                    <a:pt x="870" y="0"/>
                    <a:pt x="655" y="0"/>
                  </a:cubicBezTo>
                  <a:cubicBezTo>
                    <a:pt x="440" y="0"/>
                    <a:pt x="264" y="169"/>
                    <a:pt x="251" y="381"/>
                  </a:cubicBezTo>
                  <a:cubicBezTo>
                    <a:pt x="133" y="381"/>
                    <a:pt x="133" y="381"/>
                    <a:pt x="133" y="381"/>
                  </a:cubicBezTo>
                  <a:cubicBezTo>
                    <a:pt x="123" y="355"/>
                    <a:pt x="98" y="336"/>
                    <a:pt x="68" y="336"/>
                  </a:cubicBezTo>
                  <a:cubicBezTo>
                    <a:pt x="30" y="336"/>
                    <a:pt x="0" y="367"/>
                    <a:pt x="0" y="405"/>
                  </a:cubicBezTo>
                  <a:cubicBezTo>
                    <a:pt x="0" y="443"/>
                    <a:pt x="30" y="474"/>
                    <a:pt x="68" y="474"/>
                  </a:cubicBezTo>
                  <a:cubicBezTo>
                    <a:pt x="98" y="474"/>
                    <a:pt x="123" y="455"/>
                    <a:pt x="133" y="429"/>
                  </a:cubicBezTo>
                  <a:cubicBezTo>
                    <a:pt x="251" y="429"/>
                    <a:pt x="251" y="429"/>
                    <a:pt x="251" y="429"/>
                  </a:cubicBezTo>
                  <a:cubicBezTo>
                    <a:pt x="264" y="641"/>
                    <a:pt x="440" y="810"/>
                    <a:pt x="655" y="810"/>
                  </a:cubicBezTo>
                  <a:cubicBezTo>
                    <a:pt x="870" y="810"/>
                    <a:pt x="1046" y="641"/>
                    <a:pt x="1059" y="429"/>
                  </a:cubicBezTo>
                  <a:cubicBezTo>
                    <a:pt x="1177" y="429"/>
                    <a:pt x="1177" y="429"/>
                    <a:pt x="1177" y="429"/>
                  </a:cubicBezTo>
                  <a:cubicBezTo>
                    <a:pt x="1187" y="455"/>
                    <a:pt x="1212" y="474"/>
                    <a:pt x="1242" y="474"/>
                  </a:cubicBezTo>
                  <a:cubicBezTo>
                    <a:pt x="1280" y="474"/>
                    <a:pt x="1311" y="443"/>
                    <a:pt x="1311" y="405"/>
                  </a:cubicBezTo>
                  <a:cubicBezTo>
                    <a:pt x="1311" y="367"/>
                    <a:pt x="1280" y="336"/>
                    <a:pt x="1242" y="336"/>
                  </a:cubicBezTo>
                  <a:close/>
                  <a:moveTo>
                    <a:pt x="655" y="746"/>
                  </a:moveTo>
                  <a:cubicBezTo>
                    <a:pt x="467" y="746"/>
                    <a:pt x="315" y="593"/>
                    <a:pt x="315" y="405"/>
                  </a:cubicBezTo>
                  <a:cubicBezTo>
                    <a:pt x="315" y="217"/>
                    <a:pt x="467" y="64"/>
                    <a:pt x="655" y="64"/>
                  </a:cubicBezTo>
                  <a:cubicBezTo>
                    <a:pt x="843" y="64"/>
                    <a:pt x="996" y="217"/>
                    <a:pt x="996" y="405"/>
                  </a:cubicBezTo>
                  <a:cubicBezTo>
                    <a:pt x="996" y="593"/>
                    <a:pt x="843" y="746"/>
                    <a:pt x="655" y="746"/>
                  </a:cubicBezTo>
                  <a:close/>
                </a:path>
              </a:pathLst>
            </a:custGeom>
            <a:gradFill>
              <a:gsLst>
                <a:gs pos="0">
                  <a:srgbClr val="FEFFFF"/>
                </a:gs>
                <a:gs pos="100000">
                  <a:srgbClr val="F9F9F9"/>
                </a:gs>
              </a:gsLst>
              <a:lin ang="2700000" scaled="1"/>
            </a:gradFill>
            <a:ln>
              <a:noFill/>
            </a:ln>
            <a:effectLst>
              <a:outerShdw blurRad="63500" dist="50800" dir="2700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6" name="Little circle">
              <a:extLst>
                <a:ext uri="{FF2B5EF4-FFF2-40B4-BE49-F238E27FC236}">
                  <a16:creationId xmlns:a16="http://schemas.microsoft.com/office/drawing/2014/main" id="{514D30ED-8FC0-E0D7-F1E4-E95A2B3B2CF8}"/>
                </a:ext>
              </a:extLst>
            </p:cNvPr>
            <p:cNvSpPr>
              <a:spLocks noChangeAspect="1"/>
            </p:cNvSpPr>
            <p:nvPr/>
          </p:nvSpPr>
          <p:spPr>
            <a:xfrm>
              <a:off x="269308" y="3396600"/>
              <a:ext cx="64800" cy="648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Little circle">
              <a:extLst>
                <a:ext uri="{FF2B5EF4-FFF2-40B4-BE49-F238E27FC236}">
                  <a16:creationId xmlns:a16="http://schemas.microsoft.com/office/drawing/2014/main" id="{21F0E7BE-3DBB-868F-5F15-346E50CBA85B}"/>
                </a:ext>
              </a:extLst>
            </p:cNvPr>
            <p:cNvSpPr>
              <a:spLocks noChangeAspect="1"/>
            </p:cNvSpPr>
            <p:nvPr/>
          </p:nvSpPr>
          <p:spPr>
            <a:xfrm>
              <a:off x="1760483" y="3396600"/>
              <a:ext cx="64800" cy="648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42" name="Text">
            <a:extLst>
              <a:ext uri="{FF2B5EF4-FFF2-40B4-BE49-F238E27FC236}">
                <a16:creationId xmlns:a16="http://schemas.microsoft.com/office/drawing/2014/main" id="{34D4709F-A2F0-A433-70F8-6FAECAA99208}"/>
              </a:ext>
            </a:extLst>
          </p:cNvPr>
          <p:cNvGrpSpPr/>
          <p:nvPr/>
        </p:nvGrpSpPr>
        <p:grpSpPr>
          <a:xfrm>
            <a:off x="473684" y="1993317"/>
            <a:ext cx="3742329" cy="1247044"/>
            <a:chOff x="3025795" y="615538"/>
            <a:chExt cx="1447780" cy="1876805"/>
          </a:xfrm>
        </p:grpSpPr>
        <p:sp>
          <p:nvSpPr>
            <p:cNvPr id="43" name="TextBox 66">
              <a:extLst>
                <a:ext uri="{FF2B5EF4-FFF2-40B4-BE49-F238E27FC236}">
                  <a16:creationId xmlns:a16="http://schemas.microsoft.com/office/drawing/2014/main" id="{C6175606-199D-A53D-62F4-431B2BEE46AA}"/>
                </a:ext>
              </a:extLst>
            </p:cNvPr>
            <p:cNvSpPr txBox="1"/>
            <p:nvPr/>
          </p:nvSpPr>
          <p:spPr>
            <a:xfrm>
              <a:off x="3032145" y="1056409"/>
              <a:ext cx="1441430" cy="1435934"/>
            </a:xfrm>
            <a:prstGeom prst="rect">
              <a:avLst/>
            </a:prstGeom>
            <a:noFill/>
          </p:spPr>
          <p:txBody>
            <a:bodyPr wrap="square" rtlCol="0">
              <a:spAutoFit/>
            </a:bodyPr>
            <a:lstStyle/>
            <a:p>
              <a:pPr lvl="0" algn="just">
                <a:tabLst>
                  <a:tab pos="457200" algn="l"/>
                </a:tabLst>
              </a:pPr>
              <a:r>
                <a:rPr lang="en-US" sz="1400" dirty="0" err="1">
                  <a:latin typeface="Montserrat" panose="00000500000000000000" pitchFamily="2" charset="0"/>
                  <a:cs typeface="Times New Roman" panose="02020603050405020304" pitchFamily="18" charset="0"/>
                </a:rPr>
                <a:t>Potaknite</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zaposlenike</a:t>
              </a:r>
              <a:r>
                <a:rPr lang="en-US" sz="1400" dirty="0">
                  <a:latin typeface="Montserrat" panose="00000500000000000000" pitchFamily="2" charset="0"/>
                  <a:cs typeface="Times New Roman" panose="02020603050405020304" pitchFamily="18" charset="0"/>
                </a:rPr>
                <a:t> da </a:t>
              </a:r>
              <a:r>
                <a:rPr lang="en-US" sz="1400" dirty="0" err="1">
                  <a:latin typeface="Montserrat" panose="00000500000000000000" pitchFamily="2" charset="0"/>
                  <a:cs typeface="Times New Roman" panose="02020603050405020304" pitchFamily="18" charset="0"/>
                </a:rPr>
                <a:t>prakticiraju</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tehnike</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svjesnosti</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kao</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što</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su</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meditacija</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ili</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joga</a:t>
              </a:r>
              <a:r>
                <a:rPr lang="en-US" sz="1400" dirty="0">
                  <a:latin typeface="Montserrat" panose="00000500000000000000" pitchFamily="2" charset="0"/>
                  <a:cs typeface="Times New Roman" panose="02020603050405020304" pitchFamily="18" charset="0"/>
                </a:rPr>
                <a:t>. To </a:t>
              </a:r>
              <a:r>
                <a:rPr lang="en-US" sz="1400" dirty="0" err="1">
                  <a:latin typeface="Montserrat" panose="00000500000000000000" pitchFamily="2" charset="0"/>
                  <a:cs typeface="Times New Roman" panose="02020603050405020304" pitchFamily="18" charset="0"/>
                </a:rPr>
                <a:t>će</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im</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pomoći</a:t>
              </a:r>
              <a:r>
                <a:rPr lang="en-US" sz="1400" dirty="0">
                  <a:latin typeface="Montserrat" panose="00000500000000000000" pitchFamily="2" charset="0"/>
                  <a:cs typeface="Times New Roman" panose="02020603050405020304" pitchFamily="18" charset="0"/>
                </a:rPr>
                <a:t> da </a:t>
              </a:r>
              <a:r>
                <a:rPr lang="en-US" sz="1400" dirty="0" err="1">
                  <a:latin typeface="Montserrat" panose="00000500000000000000" pitchFamily="2" charset="0"/>
                  <a:cs typeface="Times New Roman" panose="02020603050405020304" pitchFamily="18" charset="0"/>
                </a:rPr>
                <a:t>ostanu</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usredotočeni</a:t>
              </a:r>
              <a:r>
                <a:rPr lang="en-US" sz="1400" dirty="0">
                  <a:latin typeface="Montserrat" panose="00000500000000000000" pitchFamily="2" charset="0"/>
                  <a:cs typeface="Times New Roman" panose="02020603050405020304" pitchFamily="18" charset="0"/>
                </a:rPr>
                <a:t> i </a:t>
              </a:r>
              <a:r>
                <a:rPr lang="en-US" sz="1400" dirty="0" err="1">
                  <a:latin typeface="Montserrat" panose="00000500000000000000" pitchFamily="2" charset="0"/>
                  <a:cs typeface="Times New Roman" panose="02020603050405020304" pitchFamily="18" charset="0"/>
                </a:rPr>
                <a:t>smanje</a:t>
              </a:r>
              <a:r>
                <a:rPr lang="en-US" sz="1400" dirty="0">
                  <a:latin typeface="Montserrat" panose="00000500000000000000" pitchFamily="2" charset="0"/>
                  <a:cs typeface="Times New Roman" panose="02020603050405020304" pitchFamily="18" charset="0"/>
                </a:rPr>
                <a:t> </a:t>
              </a:r>
              <a:r>
                <a:rPr lang="en-US" sz="1400" dirty="0" err="1">
                  <a:latin typeface="Montserrat" panose="00000500000000000000" pitchFamily="2" charset="0"/>
                  <a:cs typeface="Times New Roman" panose="02020603050405020304" pitchFamily="18" charset="0"/>
                </a:rPr>
                <a:t>stres</a:t>
              </a:r>
              <a:r>
                <a:rPr lang="en-US" sz="1400" dirty="0">
                  <a:latin typeface="Montserrat" panose="00000500000000000000" pitchFamily="2" charset="0"/>
                  <a:cs typeface="Times New Roman" panose="02020603050405020304" pitchFamily="18" charset="0"/>
                </a:rPr>
                <a:t>.</a:t>
              </a:r>
            </a:p>
          </p:txBody>
        </p:sp>
        <p:sp>
          <p:nvSpPr>
            <p:cNvPr id="44" name="TextBox 68">
              <a:extLst>
                <a:ext uri="{FF2B5EF4-FFF2-40B4-BE49-F238E27FC236}">
                  <a16:creationId xmlns:a16="http://schemas.microsoft.com/office/drawing/2014/main" id="{9F858A74-FDBC-2B36-75F6-A8D752F81A98}"/>
                </a:ext>
              </a:extLst>
            </p:cNvPr>
            <p:cNvSpPr txBox="1"/>
            <p:nvPr/>
          </p:nvSpPr>
          <p:spPr>
            <a:xfrm>
              <a:off x="3025795" y="615538"/>
              <a:ext cx="1441430" cy="509525"/>
            </a:xfrm>
            <a:prstGeom prst="rect">
              <a:avLst/>
            </a:prstGeom>
            <a:noFill/>
          </p:spPr>
          <p:txBody>
            <a:bodyPr wrap="square" rtlCol="0">
              <a:spAutoFit/>
            </a:bodyPr>
            <a:lstStyle/>
            <a:p>
              <a:pPr algn="ctr"/>
              <a:r>
                <a:rPr lang="en-US" sz="1600" b="1" dirty="0">
                  <a:solidFill>
                    <a:schemeClr val="accent1"/>
                  </a:solidFill>
                  <a:latin typeface="Montserrat" panose="02000505000000020004" pitchFamily="2" charset="0"/>
                  <a:ea typeface="Roboto Condensed" panose="02000000000000000000" pitchFamily="2" charset="0"/>
                </a:rPr>
                <a:t>POTIČITE SVJESNOST</a:t>
              </a:r>
            </a:p>
          </p:txBody>
        </p:sp>
        <p:cxnSp>
          <p:nvCxnSpPr>
            <p:cNvPr id="45" name="Line">
              <a:extLst>
                <a:ext uri="{FF2B5EF4-FFF2-40B4-BE49-F238E27FC236}">
                  <a16:creationId xmlns:a16="http://schemas.microsoft.com/office/drawing/2014/main" id="{41ACC496-031B-0FA1-66FE-E6D67111D2E6}"/>
                </a:ext>
              </a:extLst>
            </p:cNvPr>
            <p:cNvCxnSpPr/>
            <p:nvPr/>
          </p:nvCxnSpPr>
          <p:spPr>
            <a:xfrm>
              <a:off x="3477783" y="1055583"/>
              <a:ext cx="503999" cy="0"/>
            </a:xfrm>
            <a:prstGeom prst="line">
              <a:avLst/>
            </a:prstGeom>
            <a:ln w="12700"/>
          </p:spPr>
          <p:style>
            <a:lnRef idx="1">
              <a:schemeClr val="accent1"/>
            </a:lnRef>
            <a:fillRef idx="0">
              <a:schemeClr val="accent1"/>
            </a:fillRef>
            <a:effectRef idx="0">
              <a:schemeClr val="accent1"/>
            </a:effectRef>
            <a:fontRef idx="minor">
              <a:schemeClr val="tx1"/>
            </a:fontRef>
          </p:style>
        </p:cxnSp>
      </p:grpSp>
      <p:grpSp>
        <p:nvGrpSpPr>
          <p:cNvPr id="46" name="Text">
            <a:extLst>
              <a:ext uri="{FF2B5EF4-FFF2-40B4-BE49-F238E27FC236}">
                <a16:creationId xmlns:a16="http://schemas.microsoft.com/office/drawing/2014/main" id="{62FCF163-F158-0CAA-9368-570976B18860}"/>
              </a:ext>
            </a:extLst>
          </p:cNvPr>
          <p:cNvGrpSpPr/>
          <p:nvPr/>
        </p:nvGrpSpPr>
        <p:grpSpPr>
          <a:xfrm>
            <a:off x="6466494" y="4746356"/>
            <a:ext cx="5543743" cy="1057313"/>
            <a:chOff x="3025795" y="615538"/>
            <a:chExt cx="1447780" cy="1462860"/>
          </a:xfrm>
        </p:grpSpPr>
        <p:sp>
          <p:nvSpPr>
            <p:cNvPr id="47" name="TextBox 76">
              <a:extLst>
                <a:ext uri="{FF2B5EF4-FFF2-40B4-BE49-F238E27FC236}">
                  <a16:creationId xmlns:a16="http://schemas.microsoft.com/office/drawing/2014/main" id="{CE3E9609-A5BA-932D-BE9E-F2B847C9781B}"/>
                </a:ext>
              </a:extLst>
            </p:cNvPr>
            <p:cNvSpPr txBox="1"/>
            <p:nvPr/>
          </p:nvSpPr>
          <p:spPr>
            <a:xfrm>
              <a:off x="3032145" y="1056409"/>
              <a:ext cx="1441430" cy="1021989"/>
            </a:xfrm>
            <a:prstGeom prst="rect">
              <a:avLst/>
            </a:prstGeom>
            <a:noFill/>
          </p:spPr>
          <p:txBody>
            <a:bodyPr wrap="square" rtlCol="0">
              <a:spAutoFit/>
            </a:bodyPr>
            <a:lstStyle/>
            <a:p>
              <a:pPr algn="just"/>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Potaknite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zaposlenike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da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daju</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i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primaju</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povratne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informacije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na</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konstruktivan</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način</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To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će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doprinijeti</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njihovom</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osjećaju</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uvaženosti</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i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cijenjenosti</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a:t>
              </a:r>
            </a:p>
          </p:txBody>
        </p:sp>
        <p:sp>
          <p:nvSpPr>
            <p:cNvPr id="48" name="TextBox 78">
              <a:extLst>
                <a:ext uri="{FF2B5EF4-FFF2-40B4-BE49-F238E27FC236}">
                  <a16:creationId xmlns:a16="http://schemas.microsoft.com/office/drawing/2014/main" id="{ABBC99D3-CEA7-594A-EC2D-3D0F7607FD04}"/>
                </a:ext>
              </a:extLst>
            </p:cNvPr>
            <p:cNvSpPr txBox="1"/>
            <p:nvPr/>
          </p:nvSpPr>
          <p:spPr>
            <a:xfrm>
              <a:off x="3025795" y="615538"/>
              <a:ext cx="1441430" cy="809073"/>
            </a:xfrm>
            <a:prstGeom prst="rect">
              <a:avLst/>
            </a:prstGeom>
            <a:noFill/>
          </p:spPr>
          <p:txBody>
            <a:bodyPr wrap="square" rtlCol="0">
              <a:spAutoFit/>
            </a:bodyPr>
            <a:lstStyle/>
            <a:p>
              <a:pPr algn="ctr"/>
              <a:r>
                <a:rPr lang="it-IT" sz="1600" b="1" dirty="0">
                  <a:solidFill>
                    <a:schemeClr val="accent6"/>
                  </a:solidFill>
                  <a:latin typeface="Montserrat" panose="02000505000000020004" pitchFamily="2" charset="0"/>
                  <a:ea typeface="Roboto Condensed" panose="02000000000000000000" pitchFamily="2" charset="0"/>
                </a:rPr>
                <a:t>POTIČITE DAVANJE POVRATNIH INFORMACIJA</a:t>
              </a:r>
            </a:p>
          </p:txBody>
        </p:sp>
        <p:cxnSp>
          <p:nvCxnSpPr>
            <p:cNvPr id="49" name="Line">
              <a:extLst>
                <a:ext uri="{FF2B5EF4-FFF2-40B4-BE49-F238E27FC236}">
                  <a16:creationId xmlns:a16="http://schemas.microsoft.com/office/drawing/2014/main" id="{CB4A8F29-056C-A5BF-60C4-E9C1DCB04247}"/>
                </a:ext>
              </a:extLst>
            </p:cNvPr>
            <p:cNvCxnSpPr/>
            <p:nvPr/>
          </p:nvCxnSpPr>
          <p:spPr>
            <a:xfrm>
              <a:off x="3488015" y="990385"/>
              <a:ext cx="503999"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50" name="Text">
            <a:extLst>
              <a:ext uri="{FF2B5EF4-FFF2-40B4-BE49-F238E27FC236}">
                <a16:creationId xmlns:a16="http://schemas.microsoft.com/office/drawing/2014/main" id="{E959A44F-1228-487B-E90A-318194374F3A}"/>
              </a:ext>
            </a:extLst>
          </p:cNvPr>
          <p:cNvGrpSpPr/>
          <p:nvPr/>
        </p:nvGrpSpPr>
        <p:grpSpPr>
          <a:xfrm>
            <a:off x="1522594" y="4799834"/>
            <a:ext cx="4956058" cy="1145241"/>
            <a:chOff x="3025795" y="615538"/>
            <a:chExt cx="1451340" cy="857921"/>
          </a:xfrm>
        </p:grpSpPr>
        <p:sp>
          <p:nvSpPr>
            <p:cNvPr id="51" name="TextBox 81">
              <a:extLst>
                <a:ext uri="{FF2B5EF4-FFF2-40B4-BE49-F238E27FC236}">
                  <a16:creationId xmlns:a16="http://schemas.microsoft.com/office/drawing/2014/main" id="{578F5BEE-C7C9-E35F-C88D-AA1949A6D110}"/>
                </a:ext>
              </a:extLst>
            </p:cNvPr>
            <p:cNvSpPr txBox="1"/>
            <p:nvPr/>
          </p:nvSpPr>
          <p:spPr>
            <a:xfrm>
              <a:off x="3035705" y="920112"/>
              <a:ext cx="1441430" cy="553347"/>
            </a:xfrm>
            <a:prstGeom prst="rect">
              <a:avLst/>
            </a:prstGeom>
            <a:noFill/>
          </p:spPr>
          <p:txBody>
            <a:bodyPr wrap="square" rtlCol="0">
              <a:spAutoFit/>
            </a:bodyPr>
            <a:lstStyle/>
            <a:p>
              <a:pPr lvl="0">
                <a:tabLst>
                  <a:tab pos="457200" algn="l"/>
                </a:tabLst>
              </a:pPr>
              <a:r>
                <a:rPr lang="en-US" sz="1400" dirty="0" err="1">
                  <a:latin typeface="Segoe UI" panose="020B0502040204020203" pitchFamily="34" charset="0"/>
                  <a:cs typeface="Times New Roman" panose="02020603050405020304" pitchFamily="18" charset="0"/>
                </a:rPr>
                <a:t>Pružite</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zaposlenicima</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prilike</a:t>
              </a:r>
              <a:r>
                <a:rPr lang="en-US" sz="1400" dirty="0">
                  <a:latin typeface="Segoe UI" panose="020B0502040204020203" pitchFamily="34" charset="0"/>
                  <a:cs typeface="Times New Roman" panose="02020603050405020304" pitchFamily="18" charset="0"/>
                </a:rPr>
                <a:t> za </a:t>
              </a:r>
              <a:r>
                <a:rPr lang="en-US" sz="1400" dirty="0" err="1">
                  <a:latin typeface="Segoe UI" panose="020B0502040204020203" pitchFamily="34" charset="0"/>
                  <a:cs typeface="Times New Roman" panose="02020603050405020304" pitchFamily="18" charset="0"/>
                </a:rPr>
                <a:t>stjecanje</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novih</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vještina</a:t>
              </a:r>
              <a:r>
                <a:rPr lang="en-US" sz="1400" dirty="0">
                  <a:latin typeface="Segoe UI" panose="020B0502040204020203" pitchFamily="34" charset="0"/>
                  <a:cs typeface="Times New Roman" panose="02020603050405020304" pitchFamily="18" charset="0"/>
                </a:rPr>
                <a:t> i </a:t>
              </a:r>
              <a:r>
                <a:rPr lang="en-US" sz="1400" dirty="0" err="1">
                  <a:latin typeface="Segoe UI" panose="020B0502040204020203" pitchFamily="34" charset="0"/>
                  <a:cs typeface="Times New Roman" panose="02020603050405020304" pitchFamily="18" charset="0"/>
                </a:rPr>
                <a:t>prihvaćanje</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novih</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izazova</a:t>
              </a:r>
              <a:r>
                <a:rPr lang="en-US" sz="1400" dirty="0">
                  <a:latin typeface="Segoe UI" panose="020B0502040204020203" pitchFamily="34" charset="0"/>
                  <a:cs typeface="Times New Roman" panose="02020603050405020304" pitchFamily="18" charset="0"/>
                </a:rPr>
                <a:t>. To </a:t>
              </a:r>
              <a:r>
                <a:rPr lang="en-US" sz="1400" dirty="0" err="1">
                  <a:latin typeface="Segoe UI" panose="020B0502040204020203" pitchFamily="34" charset="0"/>
                  <a:cs typeface="Times New Roman" panose="02020603050405020304" pitchFamily="18" charset="0"/>
                </a:rPr>
                <a:t>će</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im</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pomoći</a:t>
              </a:r>
              <a:r>
                <a:rPr lang="en-US" sz="1400" dirty="0">
                  <a:latin typeface="Segoe UI" panose="020B0502040204020203" pitchFamily="34" charset="0"/>
                  <a:cs typeface="Times New Roman" panose="02020603050405020304" pitchFamily="18" charset="0"/>
                </a:rPr>
                <a:t> da se </a:t>
              </a:r>
              <a:r>
                <a:rPr lang="en-US" sz="1400" dirty="0" err="1">
                  <a:latin typeface="Segoe UI" panose="020B0502040204020203" pitchFamily="34" charset="0"/>
                  <a:cs typeface="Times New Roman" panose="02020603050405020304" pitchFamily="18" charset="0"/>
                </a:rPr>
                <a:t>osjećaju</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angažirano</a:t>
              </a:r>
              <a:r>
                <a:rPr lang="en-US" sz="1400" dirty="0">
                  <a:latin typeface="Segoe UI" panose="020B0502040204020203" pitchFamily="34" charset="0"/>
                  <a:cs typeface="Times New Roman" panose="02020603050405020304" pitchFamily="18" charset="0"/>
                </a:rPr>
                <a:t> i </a:t>
              </a:r>
              <a:r>
                <a:rPr lang="en-US" sz="1400" dirty="0" err="1">
                  <a:latin typeface="Segoe UI" panose="020B0502040204020203" pitchFamily="34" charset="0"/>
                  <a:cs typeface="Times New Roman" panose="02020603050405020304" pitchFamily="18" charset="0"/>
                </a:rPr>
                <a:t>motivirano</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što</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će</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poboljšati</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opću</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dobrobit</a:t>
              </a:r>
              <a:r>
                <a:rPr lang="en-US" sz="1400" dirty="0">
                  <a:latin typeface="Segoe UI" panose="020B0502040204020203" pitchFamily="34" charset="0"/>
                  <a:cs typeface="Times New Roman" panose="02020603050405020304" pitchFamily="18" charset="0"/>
                </a:rPr>
                <a:t>.</a:t>
              </a:r>
              <a:endParaRPr lang="it-IT" sz="1400" dirty="0">
                <a:latin typeface="Segoe UI" panose="020B0502040204020203" pitchFamily="34" charset="0"/>
                <a:cs typeface="Times New Roman" panose="02020603050405020304" pitchFamily="18" charset="0"/>
              </a:endParaRPr>
            </a:p>
          </p:txBody>
        </p:sp>
        <p:sp>
          <p:nvSpPr>
            <p:cNvPr id="52" name="TextBox 83">
              <a:extLst>
                <a:ext uri="{FF2B5EF4-FFF2-40B4-BE49-F238E27FC236}">
                  <a16:creationId xmlns:a16="http://schemas.microsoft.com/office/drawing/2014/main" id="{9C5BCA49-0B6C-4FB5-932D-F4B3B963E2C5}"/>
                </a:ext>
              </a:extLst>
            </p:cNvPr>
            <p:cNvSpPr txBox="1"/>
            <p:nvPr/>
          </p:nvSpPr>
          <p:spPr>
            <a:xfrm>
              <a:off x="3025795" y="615538"/>
              <a:ext cx="1441430" cy="253617"/>
            </a:xfrm>
            <a:prstGeom prst="rect">
              <a:avLst/>
            </a:prstGeom>
            <a:noFill/>
          </p:spPr>
          <p:txBody>
            <a:bodyPr wrap="square" rtlCol="0">
              <a:spAutoFit/>
            </a:bodyPr>
            <a:lstStyle/>
            <a:p>
              <a:pPr algn="ctr"/>
              <a:r>
                <a:rPr lang="pl-PL" sz="1600" b="1" dirty="0">
                  <a:solidFill>
                    <a:schemeClr val="accent2"/>
                  </a:solidFill>
                  <a:latin typeface="Montserrat" panose="02000505000000020004" pitchFamily="2" charset="0"/>
                  <a:ea typeface="Roboto Condensed" panose="02000000000000000000" pitchFamily="2" charset="0"/>
                </a:rPr>
                <a:t>PRUŽITE MOGUĆNOSTI ZA RAST I RAZVOJ</a:t>
              </a:r>
            </a:p>
          </p:txBody>
        </p:sp>
        <p:cxnSp>
          <p:nvCxnSpPr>
            <p:cNvPr id="53" name="Line">
              <a:extLst>
                <a:ext uri="{FF2B5EF4-FFF2-40B4-BE49-F238E27FC236}">
                  <a16:creationId xmlns:a16="http://schemas.microsoft.com/office/drawing/2014/main" id="{27EA397F-1750-7F39-F65C-693C62A8DFF0}"/>
                </a:ext>
              </a:extLst>
            </p:cNvPr>
            <p:cNvCxnSpPr/>
            <p:nvPr/>
          </p:nvCxnSpPr>
          <p:spPr>
            <a:xfrm>
              <a:off x="3482683" y="869155"/>
              <a:ext cx="50399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54" name="Text">
            <a:extLst>
              <a:ext uri="{FF2B5EF4-FFF2-40B4-BE49-F238E27FC236}">
                <a16:creationId xmlns:a16="http://schemas.microsoft.com/office/drawing/2014/main" id="{C011A799-71A5-FEFE-3713-2733C5A6579F}"/>
              </a:ext>
            </a:extLst>
          </p:cNvPr>
          <p:cNvGrpSpPr/>
          <p:nvPr/>
        </p:nvGrpSpPr>
        <p:grpSpPr>
          <a:xfrm>
            <a:off x="4365674" y="1923697"/>
            <a:ext cx="5096771" cy="1483224"/>
            <a:chOff x="3025795" y="615538"/>
            <a:chExt cx="1474440" cy="1218641"/>
          </a:xfrm>
        </p:grpSpPr>
        <p:sp>
          <p:nvSpPr>
            <p:cNvPr id="55" name="TextBox 86">
              <a:extLst>
                <a:ext uri="{FF2B5EF4-FFF2-40B4-BE49-F238E27FC236}">
                  <a16:creationId xmlns:a16="http://schemas.microsoft.com/office/drawing/2014/main" id="{4DB8D3C5-ECE1-4171-EB8C-8A31E463496A}"/>
                </a:ext>
              </a:extLst>
            </p:cNvPr>
            <p:cNvSpPr txBox="1"/>
            <p:nvPr/>
          </p:nvSpPr>
          <p:spPr>
            <a:xfrm>
              <a:off x="3058805" y="873257"/>
              <a:ext cx="1441430" cy="960922"/>
            </a:xfrm>
            <a:prstGeom prst="rect">
              <a:avLst/>
            </a:prstGeom>
            <a:noFill/>
          </p:spPr>
          <p:txBody>
            <a:bodyPr wrap="square" rtlCol="0">
              <a:spAutoFit/>
            </a:bodyPr>
            <a:lstStyle/>
            <a:p>
              <a:pPr lvl="0" algn="just">
                <a:tabLst>
                  <a:tab pos="457200" algn="l"/>
                </a:tabLst>
              </a:pP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Potaknite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zaposlenike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na</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izgradnju</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društvenih</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veza</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sa</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svojim</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kolegama</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npr</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organizacijom</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team building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aktivnosti</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poticanjem</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zaposlenika</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na</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zajedničke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obroke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ili</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sudjelovanjem</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na</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događajima</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izvan</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radnog</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vremena</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a:t>
              </a:r>
            </a:p>
          </p:txBody>
        </p:sp>
        <p:sp>
          <p:nvSpPr>
            <p:cNvPr id="56" name="TextBox 88">
              <a:extLst>
                <a:ext uri="{FF2B5EF4-FFF2-40B4-BE49-F238E27FC236}">
                  <a16:creationId xmlns:a16="http://schemas.microsoft.com/office/drawing/2014/main" id="{B9494E86-5C51-7B44-BD00-6AB7B307C531}"/>
                </a:ext>
              </a:extLst>
            </p:cNvPr>
            <p:cNvSpPr txBox="1"/>
            <p:nvPr/>
          </p:nvSpPr>
          <p:spPr>
            <a:xfrm>
              <a:off x="3025795" y="615538"/>
              <a:ext cx="1441430" cy="278162"/>
            </a:xfrm>
            <a:prstGeom prst="rect">
              <a:avLst/>
            </a:prstGeom>
            <a:noFill/>
          </p:spPr>
          <p:txBody>
            <a:bodyPr wrap="square" rtlCol="0">
              <a:spAutoFit/>
            </a:bodyPr>
            <a:lstStyle/>
            <a:p>
              <a:pPr algn="ctr"/>
              <a:r>
                <a:rPr lang="it-IT" sz="1600" b="1" dirty="0">
                  <a:solidFill>
                    <a:schemeClr val="accent3"/>
                  </a:solidFill>
                  <a:latin typeface="Montserrat" panose="02000505000000020004" pitchFamily="2" charset="0"/>
                  <a:ea typeface="Roboto Condensed" panose="02000000000000000000" pitchFamily="2" charset="0"/>
                </a:rPr>
                <a:t>POTIČITE DRUŠTVENO POVEZIVANJE</a:t>
              </a:r>
            </a:p>
          </p:txBody>
        </p:sp>
        <p:cxnSp>
          <p:nvCxnSpPr>
            <p:cNvPr id="57" name="Line">
              <a:extLst>
                <a:ext uri="{FF2B5EF4-FFF2-40B4-BE49-F238E27FC236}">
                  <a16:creationId xmlns:a16="http://schemas.microsoft.com/office/drawing/2014/main" id="{B06D0B0F-7908-0357-319C-E8380C036427}"/>
                </a:ext>
              </a:extLst>
            </p:cNvPr>
            <p:cNvCxnSpPr/>
            <p:nvPr/>
          </p:nvCxnSpPr>
          <p:spPr>
            <a:xfrm>
              <a:off x="3479181" y="868901"/>
              <a:ext cx="503999"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58" name="Number">
            <a:extLst>
              <a:ext uri="{FF2B5EF4-FFF2-40B4-BE49-F238E27FC236}">
                <a16:creationId xmlns:a16="http://schemas.microsoft.com/office/drawing/2014/main" id="{BC5D4158-F214-6D68-7260-D2FC21A97B9F}"/>
              </a:ext>
            </a:extLst>
          </p:cNvPr>
          <p:cNvSpPr txBox="1"/>
          <p:nvPr/>
        </p:nvSpPr>
        <p:spPr>
          <a:xfrm>
            <a:off x="2412145" y="3210651"/>
            <a:ext cx="501220" cy="276999"/>
          </a:xfrm>
          <a:prstGeom prst="rect">
            <a:avLst/>
          </a:prstGeom>
          <a:noFill/>
        </p:spPr>
        <p:txBody>
          <a:bodyPr wrap="square" rtlCol="0">
            <a:spAutoFit/>
          </a:bodyPr>
          <a:lstStyle/>
          <a:p>
            <a:r>
              <a:rPr lang="en" sz="1200" b="1" dirty="0">
                <a:solidFill>
                  <a:srgbClr val="DFE7EA"/>
                </a:solidFill>
                <a:latin typeface="Montserrat" panose="02000505000000020004" pitchFamily="2" charset="0"/>
                <a:ea typeface="Roboto Condensed" panose="02000000000000000000" pitchFamily="2" charset="0"/>
              </a:rPr>
              <a:t>05</a:t>
            </a:r>
            <a:endParaRPr lang="ru-RU" sz="1200" b="1" dirty="0">
              <a:solidFill>
                <a:srgbClr val="DFE7EA"/>
              </a:solidFill>
              <a:latin typeface="Roboto Condensed" panose="02000000000000000000" pitchFamily="2" charset="0"/>
              <a:ea typeface="Roboto Condensed" panose="02000000000000000000" pitchFamily="2" charset="0"/>
            </a:endParaRPr>
          </a:p>
        </p:txBody>
      </p:sp>
      <p:sp>
        <p:nvSpPr>
          <p:cNvPr id="59" name="Number">
            <a:extLst>
              <a:ext uri="{FF2B5EF4-FFF2-40B4-BE49-F238E27FC236}">
                <a16:creationId xmlns:a16="http://schemas.microsoft.com/office/drawing/2014/main" id="{2C2A9CD2-6FA3-EA84-B84D-BEA2D8804AB8}"/>
              </a:ext>
            </a:extLst>
          </p:cNvPr>
          <p:cNvSpPr txBox="1"/>
          <p:nvPr/>
        </p:nvSpPr>
        <p:spPr>
          <a:xfrm>
            <a:off x="5914839" y="3210651"/>
            <a:ext cx="501220" cy="276999"/>
          </a:xfrm>
          <a:prstGeom prst="rect">
            <a:avLst/>
          </a:prstGeom>
          <a:noFill/>
        </p:spPr>
        <p:txBody>
          <a:bodyPr wrap="square" rtlCol="0">
            <a:spAutoFit/>
          </a:bodyPr>
          <a:lstStyle/>
          <a:p>
            <a:r>
              <a:rPr lang="en" sz="1200" b="1" dirty="0">
                <a:solidFill>
                  <a:srgbClr val="DFE7EA"/>
                </a:solidFill>
                <a:latin typeface="Montserrat" panose="02000505000000020004" pitchFamily="2" charset="0"/>
                <a:ea typeface="Roboto Condensed" panose="02000000000000000000" pitchFamily="2" charset="0"/>
              </a:rPr>
              <a:t>07</a:t>
            </a:r>
            <a:endParaRPr lang="ru-RU" sz="1200" b="1" dirty="0">
              <a:solidFill>
                <a:srgbClr val="DFE7EA"/>
              </a:solidFill>
              <a:latin typeface="Roboto Condensed" panose="02000000000000000000" pitchFamily="2" charset="0"/>
              <a:ea typeface="Roboto Condensed" panose="02000000000000000000" pitchFamily="2" charset="0"/>
            </a:endParaRPr>
          </a:p>
        </p:txBody>
      </p:sp>
      <p:sp>
        <p:nvSpPr>
          <p:cNvPr id="60" name="Number">
            <a:extLst>
              <a:ext uri="{FF2B5EF4-FFF2-40B4-BE49-F238E27FC236}">
                <a16:creationId xmlns:a16="http://schemas.microsoft.com/office/drawing/2014/main" id="{C8EADC4D-B36F-B89C-A4DC-D111020F8C13}"/>
              </a:ext>
            </a:extLst>
          </p:cNvPr>
          <p:cNvSpPr txBox="1"/>
          <p:nvPr/>
        </p:nvSpPr>
        <p:spPr>
          <a:xfrm>
            <a:off x="4171922" y="4473635"/>
            <a:ext cx="501220" cy="276999"/>
          </a:xfrm>
          <a:prstGeom prst="rect">
            <a:avLst/>
          </a:prstGeom>
          <a:noFill/>
        </p:spPr>
        <p:txBody>
          <a:bodyPr wrap="square" rtlCol="0">
            <a:spAutoFit/>
          </a:bodyPr>
          <a:lstStyle/>
          <a:p>
            <a:r>
              <a:rPr lang="en" sz="1200" b="1" dirty="0">
                <a:solidFill>
                  <a:srgbClr val="DFE7EA"/>
                </a:solidFill>
                <a:latin typeface="Montserrat" panose="02000505000000020004" pitchFamily="2" charset="0"/>
                <a:ea typeface="Roboto Condensed" panose="02000000000000000000" pitchFamily="2" charset="0"/>
              </a:rPr>
              <a:t>06</a:t>
            </a:r>
            <a:endParaRPr lang="ru-RU" sz="1200" b="1" dirty="0">
              <a:solidFill>
                <a:srgbClr val="DFE7EA"/>
              </a:solidFill>
              <a:latin typeface="Roboto Condensed" panose="02000000000000000000" pitchFamily="2" charset="0"/>
              <a:ea typeface="Roboto Condensed" panose="02000000000000000000" pitchFamily="2" charset="0"/>
            </a:endParaRPr>
          </a:p>
        </p:txBody>
      </p:sp>
      <p:sp>
        <p:nvSpPr>
          <p:cNvPr id="61" name="Number">
            <a:extLst>
              <a:ext uri="{FF2B5EF4-FFF2-40B4-BE49-F238E27FC236}">
                <a16:creationId xmlns:a16="http://schemas.microsoft.com/office/drawing/2014/main" id="{D4B5ED3A-B59D-6726-90DD-DBF8E3DC5104}"/>
              </a:ext>
            </a:extLst>
          </p:cNvPr>
          <p:cNvSpPr txBox="1"/>
          <p:nvPr/>
        </p:nvSpPr>
        <p:spPr>
          <a:xfrm>
            <a:off x="7693120" y="4473635"/>
            <a:ext cx="501220" cy="276999"/>
          </a:xfrm>
          <a:prstGeom prst="rect">
            <a:avLst/>
          </a:prstGeom>
          <a:noFill/>
        </p:spPr>
        <p:txBody>
          <a:bodyPr wrap="square" rtlCol="0">
            <a:spAutoFit/>
          </a:bodyPr>
          <a:lstStyle/>
          <a:p>
            <a:r>
              <a:rPr lang="en" sz="1200" b="1" dirty="0">
                <a:solidFill>
                  <a:srgbClr val="DFE7EA"/>
                </a:solidFill>
                <a:latin typeface="Montserrat" panose="02000505000000020004" pitchFamily="2" charset="0"/>
                <a:ea typeface="Roboto Condensed" panose="02000000000000000000" pitchFamily="2" charset="0"/>
              </a:rPr>
              <a:t>08</a:t>
            </a:r>
            <a:endParaRPr lang="ru-RU" sz="1200" b="1" dirty="0">
              <a:solidFill>
                <a:srgbClr val="DFE7EA"/>
              </a:solidFill>
              <a:latin typeface="Roboto Condensed" panose="02000000000000000000" pitchFamily="2" charset="0"/>
              <a:ea typeface="Roboto Condensed" panose="02000000000000000000" pitchFamily="2" charset="0"/>
            </a:endParaRPr>
          </a:p>
        </p:txBody>
      </p:sp>
      <p:pic>
        <p:nvPicPr>
          <p:cNvPr id="4" name="Immagine 3">
            <a:extLst>
              <a:ext uri="{FF2B5EF4-FFF2-40B4-BE49-F238E27FC236}">
                <a16:creationId xmlns:a16="http://schemas.microsoft.com/office/drawing/2014/main" id="{F0283BD6-BF01-7D52-A841-FC8E2A39EF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26130" y="3648784"/>
            <a:ext cx="498962" cy="603025"/>
          </a:xfrm>
          <a:prstGeom prst="rect">
            <a:avLst/>
          </a:prstGeom>
        </p:spPr>
      </p:pic>
      <p:grpSp>
        <p:nvGrpSpPr>
          <p:cNvPr id="12" name="Group 314">
            <a:extLst>
              <a:ext uri="{FF2B5EF4-FFF2-40B4-BE49-F238E27FC236}">
                <a16:creationId xmlns:a16="http://schemas.microsoft.com/office/drawing/2014/main" id="{9A4A240C-8695-9ACE-D65B-2D2E778BE954}"/>
              </a:ext>
            </a:extLst>
          </p:cNvPr>
          <p:cNvGrpSpPr/>
          <p:nvPr/>
        </p:nvGrpSpPr>
        <p:grpSpPr>
          <a:xfrm>
            <a:off x="4151363" y="3793232"/>
            <a:ext cx="361764" cy="329693"/>
            <a:chOff x="8205788" y="-103188"/>
            <a:chExt cx="1343025" cy="1223964"/>
          </a:xfrm>
          <a:solidFill>
            <a:schemeClr val="tx1"/>
          </a:solidFill>
        </p:grpSpPr>
        <p:sp>
          <p:nvSpPr>
            <p:cNvPr id="38" name="Rectangle 12">
              <a:extLst>
                <a:ext uri="{FF2B5EF4-FFF2-40B4-BE49-F238E27FC236}">
                  <a16:creationId xmlns:a16="http://schemas.microsoft.com/office/drawing/2014/main" id="{5E2E431E-9062-B813-3E3F-41C484F2084B}"/>
                </a:ext>
              </a:extLst>
            </p:cNvPr>
            <p:cNvSpPr>
              <a:spLocks noChangeArrowheads="1"/>
            </p:cNvSpPr>
            <p:nvPr/>
          </p:nvSpPr>
          <p:spPr bwMode="auto">
            <a:xfrm>
              <a:off x="8288338" y="868363"/>
              <a:ext cx="2524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9" name="Rectangle 13">
              <a:extLst>
                <a:ext uri="{FF2B5EF4-FFF2-40B4-BE49-F238E27FC236}">
                  <a16:creationId xmlns:a16="http://schemas.microsoft.com/office/drawing/2014/main" id="{5810EA89-041A-A822-B2DB-0A82BBCBC138}"/>
                </a:ext>
              </a:extLst>
            </p:cNvPr>
            <p:cNvSpPr>
              <a:spLocks noChangeArrowheads="1"/>
            </p:cNvSpPr>
            <p:nvPr/>
          </p:nvSpPr>
          <p:spPr bwMode="auto">
            <a:xfrm>
              <a:off x="8624888" y="698500"/>
              <a:ext cx="252413" cy="422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0" name="Rectangle 14">
              <a:extLst>
                <a:ext uri="{FF2B5EF4-FFF2-40B4-BE49-F238E27FC236}">
                  <a16:creationId xmlns:a16="http://schemas.microsoft.com/office/drawing/2014/main" id="{BC108CB0-E8FA-1C23-24AD-BD24CA3F1A7D}"/>
                </a:ext>
              </a:extLst>
            </p:cNvPr>
            <p:cNvSpPr>
              <a:spLocks noChangeArrowheads="1"/>
            </p:cNvSpPr>
            <p:nvPr/>
          </p:nvSpPr>
          <p:spPr bwMode="auto">
            <a:xfrm>
              <a:off x="8961438" y="530225"/>
              <a:ext cx="252413" cy="5905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1" name="Rectangle 15">
              <a:extLst>
                <a:ext uri="{FF2B5EF4-FFF2-40B4-BE49-F238E27FC236}">
                  <a16:creationId xmlns:a16="http://schemas.microsoft.com/office/drawing/2014/main" id="{8ACC103A-F4EF-CECF-7D3A-C3901F3C6EA4}"/>
                </a:ext>
              </a:extLst>
            </p:cNvPr>
            <p:cNvSpPr>
              <a:spLocks noChangeArrowheads="1"/>
            </p:cNvSpPr>
            <p:nvPr/>
          </p:nvSpPr>
          <p:spPr bwMode="auto">
            <a:xfrm>
              <a:off x="9297988" y="361950"/>
              <a:ext cx="250825" cy="7588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5" name="Freeform 16">
              <a:extLst>
                <a:ext uri="{FF2B5EF4-FFF2-40B4-BE49-F238E27FC236}">
                  <a16:creationId xmlns:a16="http://schemas.microsoft.com/office/drawing/2014/main" id="{3B099C47-4E37-EB10-85FF-19143441B37B}"/>
                </a:ext>
              </a:extLst>
            </p:cNvPr>
            <p:cNvSpPr>
              <a:spLocks/>
            </p:cNvSpPr>
            <p:nvPr/>
          </p:nvSpPr>
          <p:spPr bwMode="auto">
            <a:xfrm>
              <a:off x="8205788" y="-103188"/>
              <a:ext cx="1343025" cy="801688"/>
            </a:xfrm>
            <a:custGeom>
              <a:avLst/>
              <a:gdLst>
                <a:gd name="T0" fmla="*/ 727 w 846"/>
                <a:gd name="T1" fmla="*/ 120 h 505"/>
                <a:gd name="T2" fmla="*/ 569 w 846"/>
                <a:gd name="T3" fmla="*/ 120 h 505"/>
                <a:gd name="T4" fmla="*/ 370 w 846"/>
                <a:gd name="T5" fmla="*/ 266 h 505"/>
                <a:gd name="T6" fmla="*/ 264 w 846"/>
                <a:gd name="T7" fmla="*/ 213 h 505"/>
                <a:gd name="T8" fmla="*/ 0 w 846"/>
                <a:gd name="T9" fmla="*/ 439 h 505"/>
                <a:gd name="T10" fmla="*/ 0 w 846"/>
                <a:gd name="T11" fmla="*/ 505 h 505"/>
                <a:gd name="T12" fmla="*/ 264 w 846"/>
                <a:gd name="T13" fmla="*/ 279 h 505"/>
                <a:gd name="T14" fmla="*/ 370 w 846"/>
                <a:gd name="T15" fmla="*/ 333 h 505"/>
                <a:gd name="T16" fmla="*/ 595 w 846"/>
                <a:gd name="T17" fmla="*/ 173 h 505"/>
                <a:gd name="T18" fmla="*/ 754 w 846"/>
                <a:gd name="T19" fmla="*/ 173 h 505"/>
                <a:gd name="T20" fmla="*/ 846 w 846"/>
                <a:gd name="T21" fmla="*/ 80 h 505"/>
                <a:gd name="T22" fmla="*/ 846 w 846"/>
                <a:gd name="T23" fmla="*/ 0 h 505"/>
                <a:gd name="T24" fmla="*/ 727 w 846"/>
                <a:gd name="T25" fmla="*/ 120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46" h="505">
                  <a:moveTo>
                    <a:pt x="727" y="120"/>
                  </a:moveTo>
                  <a:lnTo>
                    <a:pt x="569" y="120"/>
                  </a:lnTo>
                  <a:lnTo>
                    <a:pt x="370" y="266"/>
                  </a:lnTo>
                  <a:lnTo>
                    <a:pt x="264" y="213"/>
                  </a:lnTo>
                  <a:lnTo>
                    <a:pt x="0" y="439"/>
                  </a:lnTo>
                  <a:lnTo>
                    <a:pt x="0" y="505"/>
                  </a:lnTo>
                  <a:lnTo>
                    <a:pt x="264" y="279"/>
                  </a:lnTo>
                  <a:lnTo>
                    <a:pt x="370" y="333"/>
                  </a:lnTo>
                  <a:lnTo>
                    <a:pt x="595" y="173"/>
                  </a:lnTo>
                  <a:lnTo>
                    <a:pt x="754" y="173"/>
                  </a:lnTo>
                  <a:lnTo>
                    <a:pt x="846" y="80"/>
                  </a:lnTo>
                  <a:lnTo>
                    <a:pt x="846" y="0"/>
                  </a:lnTo>
                  <a:lnTo>
                    <a:pt x="727" y="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nvGrpSpPr>
          <p:cNvPr id="68" name="Group 337">
            <a:extLst>
              <a:ext uri="{FF2B5EF4-FFF2-40B4-BE49-F238E27FC236}">
                <a16:creationId xmlns:a16="http://schemas.microsoft.com/office/drawing/2014/main" id="{B8750F34-1EEA-353E-603B-CEB864C7ACA2}"/>
              </a:ext>
            </a:extLst>
          </p:cNvPr>
          <p:cNvGrpSpPr/>
          <p:nvPr/>
        </p:nvGrpSpPr>
        <p:grpSpPr>
          <a:xfrm>
            <a:off x="5794894" y="3862897"/>
            <a:ext cx="629510" cy="278310"/>
            <a:chOff x="2865438" y="5287963"/>
            <a:chExt cx="754062" cy="333375"/>
          </a:xfrm>
          <a:solidFill>
            <a:schemeClr val="tx1"/>
          </a:solidFill>
        </p:grpSpPr>
        <p:sp>
          <p:nvSpPr>
            <p:cNvPr id="72" name="Freeform 31">
              <a:extLst>
                <a:ext uri="{FF2B5EF4-FFF2-40B4-BE49-F238E27FC236}">
                  <a16:creationId xmlns:a16="http://schemas.microsoft.com/office/drawing/2014/main" id="{877DD762-1650-06F6-5EB5-652D5C369649}"/>
                </a:ext>
              </a:extLst>
            </p:cNvPr>
            <p:cNvSpPr>
              <a:spLocks/>
            </p:cNvSpPr>
            <p:nvPr/>
          </p:nvSpPr>
          <p:spPr bwMode="auto">
            <a:xfrm>
              <a:off x="3173413" y="5508626"/>
              <a:ext cx="92075" cy="93663"/>
            </a:xfrm>
            <a:custGeom>
              <a:avLst/>
              <a:gdLst>
                <a:gd name="T0" fmla="*/ 23 w 24"/>
                <a:gd name="T1" fmla="*/ 7 h 24"/>
                <a:gd name="T2" fmla="*/ 24 w 24"/>
                <a:gd name="T3" fmla="*/ 3 h 24"/>
                <a:gd name="T4" fmla="*/ 22 w 24"/>
                <a:gd name="T5" fmla="*/ 1 h 24"/>
                <a:gd name="T6" fmla="*/ 20 w 24"/>
                <a:gd name="T7" fmla="*/ 0 h 24"/>
                <a:gd name="T8" fmla="*/ 16 w 24"/>
                <a:gd name="T9" fmla="*/ 2 h 24"/>
                <a:gd name="T10" fmla="*/ 0 w 24"/>
                <a:gd name="T11" fmla="*/ 22 h 24"/>
                <a:gd name="T12" fmla="*/ 8 w 24"/>
                <a:gd name="T13" fmla="*/ 24 h 24"/>
                <a:gd name="T14" fmla="*/ 8 w 24"/>
                <a:gd name="T15" fmla="*/ 24 h 24"/>
                <a:gd name="T16" fmla="*/ 21 w 24"/>
                <a:gd name="T17" fmla="*/ 9 h 24"/>
                <a:gd name="T18" fmla="*/ 23 w 24"/>
                <a:gd name="T19" fmla="*/ 7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24">
                  <a:moveTo>
                    <a:pt x="23" y="7"/>
                  </a:moveTo>
                  <a:cubicBezTo>
                    <a:pt x="23" y="6"/>
                    <a:pt x="24" y="5"/>
                    <a:pt x="24" y="3"/>
                  </a:cubicBezTo>
                  <a:cubicBezTo>
                    <a:pt x="23" y="2"/>
                    <a:pt x="23" y="2"/>
                    <a:pt x="22" y="1"/>
                  </a:cubicBezTo>
                  <a:cubicBezTo>
                    <a:pt x="22" y="0"/>
                    <a:pt x="21" y="0"/>
                    <a:pt x="20" y="0"/>
                  </a:cubicBezTo>
                  <a:cubicBezTo>
                    <a:pt x="18" y="0"/>
                    <a:pt x="17" y="1"/>
                    <a:pt x="16" y="2"/>
                  </a:cubicBezTo>
                  <a:cubicBezTo>
                    <a:pt x="0" y="22"/>
                    <a:pt x="0" y="22"/>
                    <a:pt x="0" y="22"/>
                  </a:cubicBezTo>
                  <a:cubicBezTo>
                    <a:pt x="3" y="23"/>
                    <a:pt x="5" y="23"/>
                    <a:pt x="8" y="24"/>
                  </a:cubicBezTo>
                  <a:cubicBezTo>
                    <a:pt x="8" y="24"/>
                    <a:pt x="8" y="24"/>
                    <a:pt x="8" y="24"/>
                  </a:cubicBezTo>
                  <a:cubicBezTo>
                    <a:pt x="21" y="9"/>
                    <a:pt x="21" y="9"/>
                    <a:pt x="21" y="9"/>
                  </a:cubicBezTo>
                  <a:cubicBezTo>
                    <a:pt x="21" y="8"/>
                    <a:pt x="22" y="7"/>
                    <a:pt x="23"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sp>
          <p:nvSpPr>
            <p:cNvPr id="73" name="Freeform 32">
              <a:extLst>
                <a:ext uri="{FF2B5EF4-FFF2-40B4-BE49-F238E27FC236}">
                  <a16:creationId xmlns:a16="http://schemas.microsoft.com/office/drawing/2014/main" id="{095F3BEF-DE31-50FB-ED78-948B0BA4FAC0}"/>
                </a:ext>
              </a:extLst>
            </p:cNvPr>
            <p:cNvSpPr>
              <a:spLocks/>
            </p:cNvSpPr>
            <p:nvPr/>
          </p:nvSpPr>
          <p:spPr bwMode="auto">
            <a:xfrm>
              <a:off x="3127375" y="5505451"/>
              <a:ext cx="80962" cy="80963"/>
            </a:xfrm>
            <a:custGeom>
              <a:avLst/>
              <a:gdLst>
                <a:gd name="T0" fmla="*/ 21 w 21"/>
                <a:gd name="T1" fmla="*/ 4 h 21"/>
                <a:gd name="T2" fmla="*/ 19 w 21"/>
                <a:gd name="T3" fmla="*/ 1 h 21"/>
                <a:gd name="T4" fmla="*/ 17 w 21"/>
                <a:gd name="T5" fmla="*/ 0 h 21"/>
                <a:gd name="T6" fmla="*/ 13 w 21"/>
                <a:gd name="T7" fmla="*/ 2 h 21"/>
                <a:gd name="T8" fmla="*/ 0 w 21"/>
                <a:gd name="T9" fmla="*/ 18 h 21"/>
                <a:gd name="T10" fmla="*/ 8 w 21"/>
                <a:gd name="T11" fmla="*/ 21 h 21"/>
                <a:gd name="T12" fmla="*/ 20 w 21"/>
                <a:gd name="T13" fmla="*/ 7 h 21"/>
                <a:gd name="T14" fmla="*/ 21 w 21"/>
                <a:gd name="T15" fmla="*/ 4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21">
                  <a:moveTo>
                    <a:pt x="21" y="4"/>
                  </a:moveTo>
                  <a:cubicBezTo>
                    <a:pt x="21" y="2"/>
                    <a:pt x="20" y="1"/>
                    <a:pt x="19" y="1"/>
                  </a:cubicBezTo>
                  <a:cubicBezTo>
                    <a:pt x="19" y="0"/>
                    <a:pt x="18" y="0"/>
                    <a:pt x="17" y="0"/>
                  </a:cubicBezTo>
                  <a:cubicBezTo>
                    <a:pt x="16" y="0"/>
                    <a:pt x="14" y="1"/>
                    <a:pt x="13" y="2"/>
                  </a:cubicBezTo>
                  <a:cubicBezTo>
                    <a:pt x="0" y="18"/>
                    <a:pt x="0" y="18"/>
                    <a:pt x="0" y="18"/>
                  </a:cubicBezTo>
                  <a:cubicBezTo>
                    <a:pt x="3" y="19"/>
                    <a:pt x="5" y="20"/>
                    <a:pt x="8" y="21"/>
                  </a:cubicBezTo>
                  <a:cubicBezTo>
                    <a:pt x="20" y="7"/>
                    <a:pt x="20" y="7"/>
                    <a:pt x="20" y="7"/>
                  </a:cubicBezTo>
                  <a:cubicBezTo>
                    <a:pt x="21" y="6"/>
                    <a:pt x="21" y="5"/>
                    <a:pt x="2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sp>
          <p:nvSpPr>
            <p:cNvPr id="74" name="Freeform 33">
              <a:extLst>
                <a:ext uri="{FF2B5EF4-FFF2-40B4-BE49-F238E27FC236}">
                  <a16:creationId xmlns:a16="http://schemas.microsoft.com/office/drawing/2014/main" id="{A491B3D6-D09A-ADBC-8D7D-6CBACF08A78F}"/>
                </a:ext>
              </a:extLst>
            </p:cNvPr>
            <p:cNvSpPr>
              <a:spLocks/>
            </p:cNvSpPr>
            <p:nvPr/>
          </p:nvSpPr>
          <p:spPr bwMode="auto">
            <a:xfrm>
              <a:off x="3219450" y="5548313"/>
              <a:ext cx="73025" cy="69850"/>
            </a:xfrm>
            <a:custGeom>
              <a:avLst/>
              <a:gdLst>
                <a:gd name="T0" fmla="*/ 14 w 19"/>
                <a:gd name="T1" fmla="*/ 0 h 18"/>
                <a:gd name="T2" fmla="*/ 13 w 19"/>
                <a:gd name="T3" fmla="*/ 0 h 18"/>
                <a:gd name="T4" fmla="*/ 0 w 19"/>
                <a:gd name="T5" fmla="*/ 16 h 18"/>
                <a:gd name="T6" fmla="*/ 9 w 19"/>
                <a:gd name="T7" fmla="*/ 18 h 18"/>
                <a:gd name="T8" fmla="*/ 17 w 19"/>
                <a:gd name="T9" fmla="*/ 8 h 18"/>
                <a:gd name="T10" fmla="*/ 17 w 19"/>
                <a:gd name="T11" fmla="*/ 7 h 18"/>
                <a:gd name="T12" fmla="*/ 18 w 19"/>
                <a:gd name="T13" fmla="*/ 6 h 18"/>
                <a:gd name="T14" fmla="*/ 17 w 19"/>
                <a:gd name="T15" fmla="*/ 1 h 18"/>
                <a:gd name="T16" fmla="*/ 14 w 19"/>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8">
                  <a:moveTo>
                    <a:pt x="14" y="0"/>
                  </a:moveTo>
                  <a:cubicBezTo>
                    <a:pt x="14" y="0"/>
                    <a:pt x="13" y="0"/>
                    <a:pt x="13" y="0"/>
                  </a:cubicBezTo>
                  <a:cubicBezTo>
                    <a:pt x="0" y="16"/>
                    <a:pt x="0" y="16"/>
                    <a:pt x="0" y="16"/>
                  </a:cubicBezTo>
                  <a:cubicBezTo>
                    <a:pt x="3" y="16"/>
                    <a:pt x="6" y="17"/>
                    <a:pt x="9" y="18"/>
                  </a:cubicBezTo>
                  <a:cubicBezTo>
                    <a:pt x="17" y="8"/>
                    <a:pt x="17" y="8"/>
                    <a:pt x="17" y="8"/>
                  </a:cubicBezTo>
                  <a:cubicBezTo>
                    <a:pt x="17" y="7"/>
                    <a:pt x="17" y="7"/>
                    <a:pt x="17" y="7"/>
                  </a:cubicBezTo>
                  <a:cubicBezTo>
                    <a:pt x="18" y="6"/>
                    <a:pt x="18" y="6"/>
                    <a:pt x="18" y="6"/>
                  </a:cubicBezTo>
                  <a:cubicBezTo>
                    <a:pt x="19" y="5"/>
                    <a:pt x="19" y="2"/>
                    <a:pt x="17" y="1"/>
                  </a:cubicBezTo>
                  <a:cubicBezTo>
                    <a:pt x="16" y="0"/>
                    <a:pt x="15" y="0"/>
                    <a:pt x="1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sp>
          <p:nvSpPr>
            <p:cNvPr id="75" name="Freeform 34">
              <a:extLst>
                <a:ext uri="{FF2B5EF4-FFF2-40B4-BE49-F238E27FC236}">
                  <a16:creationId xmlns:a16="http://schemas.microsoft.com/office/drawing/2014/main" id="{EC918618-CC6A-3265-4A04-BFAE854F9E85}"/>
                </a:ext>
              </a:extLst>
            </p:cNvPr>
            <p:cNvSpPr>
              <a:spLocks/>
            </p:cNvSpPr>
            <p:nvPr/>
          </p:nvSpPr>
          <p:spPr bwMode="auto">
            <a:xfrm>
              <a:off x="3094038" y="5529263"/>
              <a:ext cx="41275" cy="38100"/>
            </a:xfrm>
            <a:custGeom>
              <a:avLst/>
              <a:gdLst>
                <a:gd name="T0" fmla="*/ 9 w 11"/>
                <a:gd name="T1" fmla="*/ 1 h 10"/>
                <a:gd name="T2" fmla="*/ 6 w 11"/>
                <a:gd name="T3" fmla="*/ 0 h 10"/>
                <a:gd name="T4" fmla="*/ 6 w 11"/>
                <a:gd name="T5" fmla="*/ 0 h 10"/>
                <a:gd name="T6" fmla="*/ 0 w 11"/>
                <a:gd name="T7" fmla="*/ 7 h 10"/>
                <a:gd name="T8" fmla="*/ 5 w 11"/>
                <a:gd name="T9" fmla="*/ 10 h 10"/>
                <a:gd name="T10" fmla="*/ 10 w 11"/>
                <a:gd name="T11" fmla="*/ 4 h 10"/>
                <a:gd name="T12" fmla="*/ 9 w 11"/>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9" y="1"/>
                  </a:moveTo>
                  <a:cubicBezTo>
                    <a:pt x="8" y="0"/>
                    <a:pt x="7" y="0"/>
                    <a:pt x="6" y="0"/>
                  </a:cubicBezTo>
                  <a:cubicBezTo>
                    <a:pt x="6" y="0"/>
                    <a:pt x="6" y="0"/>
                    <a:pt x="6" y="0"/>
                  </a:cubicBezTo>
                  <a:cubicBezTo>
                    <a:pt x="0" y="7"/>
                    <a:pt x="0" y="7"/>
                    <a:pt x="0" y="7"/>
                  </a:cubicBezTo>
                  <a:cubicBezTo>
                    <a:pt x="2" y="8"/>
                    <a:pt x="3" y="9"/>
                    <a:pt x="5" y="10"/>
                  </a:cubicBezTo>
                  <a:cubicBezTo>
                    <a:pt x="10" y="4"/>
                    <a:pt x="10" y="4"/>
                    <a:pt x="10" y="4"/>
                  </a:cubicBezTo>
                  <a:cubicBezTo>
                    <a:pt x="11" y="4"/>
                    <a:pt x="10" y="2"/>
                    <a:pt x="9"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sp>
          <p:nvSpPr>
            <p:cNvPr id="76" name="Freeform 35">
              <a:extLst>
                <a:ext uri="{FF2B5EF4-FFF2-40B4-BE49-F238E27FC236}">
                  <a16:creationId xmlns:a16="http://schemas.microsoft.com/office/drawing/2014/main" id="{A24A81B3-0676-E463-F1AC-FFAEBB1CDC8B}"/>
                </a:ext>
              </a:extLst>
            </p:cNvPr>
            <p:cNvSpPr>
              <a:spLocks/>
            </p:cNvSpPr>
            <p:nvPr/>
          </p:nvSpPr>
          <p:spPr bwMode="auto">
            <a:xfrm>
              <a:off x="3268663" y="5602288"/>
              <a:ext cx="15875" cy="19050"/>
            </a:xfrm>
            <a:custGeom>
              <a:avLst/>
              <a:gdLst>
                <a:gd name="T0" fmla="*/ 0 w 4"/>
                <a:gd name="T1" fmla="*/ 5 h 5"/>
                <a:gd name="T2" fmla="*/ 0 w 4"/>
                <a:gd name="T3" fmla="*/ 5 h 5"/>
                <a:gd name="T4" fmla="*/ 4 w 4"/>
                <a:gd name="T5" fmla="*/ 4 h 5"/>
                <a:gd name="T6" fmla="*/ 4 w 4"/>
                <a:gd name="T7" fmla="*/ 0 h 5"/>
                <a:gd name="T8" fmla="*/ 0 w 4"/>
                <a:gd name="T9" fmla="*/ 5 h 5"/>
              </a:gdLst>
              <a:ahLst/>
              <a:cxnLst>
                <a:cxn ang="0">
                  <a:pos x="T0" y="T1"/>
                </a:cxn>
                <a:cxn ang="0">
                  <a:pos x="T2" y="T3"/>
                </a:cxn>
                <a:cxn ang="0">
                  <a:pos x="T4" y="T5"/>
                </a:cxn>
                <a:cxn ang="0">
                  <a:pos x="T6" y="T7"/>
                </a:cxn>
                <a:cxn ang="0">
                  <a:pos x="T8" y="T9"/>
                </a:cxn>
              </a:cxnLst>
              <a:rect l="0" t="0" r="r" b="b"/>
              <a:pathLst>
                <a:path w="4" h="5">
                  <a:moveTo>
                    <a:pt x="0" y="5"/>
                  </a:moveTo>
                  <a:cubicBezTo>
                    <a:pt x="0" y="5"/>
                    <a:pt x="0" y="5"/>
                    <a:pt x="0" y="5"/>
                  </a:cubicBezTo>
                  <a:cubicBezTo>
                    <a:pt x="2" y="5"/>
                    <a:pt x="4" y="4"/>
                    <a:pt x="4" y="4"/>
                  </a:cubicBezTo>
                  <a:cubicBezTo>
                    <a:pt x="4" y="0"/>
                    <a:pt x="4" y="0"/>
                    <a:pt x="4" y="0"/>
                  </a:cubicBezTo>
                  <a:lnTo>
                    <a:pt x="0"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sp>
          <p:nvSpPr>
            <p:cNvPr id="77" name="Freeform 36">
              <a:extLst>
                <a:ext uri="{FF2B5EF4-FFF2-40B4-BE49-F238E27FC236}">
                  <a16:creationId xmlns:a16="http://schemas.microsoft.com/office/drawing/2014/main" id="{6A4EFC4F-175F-C2C6-F20A-E8CA8EEDB88F}"/>
                </a:ext>
              </a:extLst>
            </p:cNvPr>
            <p:cNvSpPr>
              <a:spLocks/>
            </p:cNvSpPr>
            <p:nvPr/>
          </p:nvSpPr>
          <p:spPr bwMode="auto">
            <a:xfrm>
              <a:off x="3170238" y="5294313"/>
              <a:ext cx="449262" cy="254000"/>
            </a:xfrm>
            <a:custGeom>
              <a:avLst/>
              <a:gdLst>
                <a:gd name="T0" fmla="*/ 117 w 118"/>
                <a:gd name="T1" fmla="*/ 9 h 65"/>
                <a:gd name="T2" fmla="*/ 101 w 118"/>
                <a:gd name="T3" fmla="*/ 0 h 65"/>
                <a:gd name="T4" fmla="*/ 85 w 118"/>
                <a:gd name="T5" fmla="*/ 10 h 65"/>
                <a:gd name="T6" fmla="*/ 85 w 118"/>
                <a:gd name="T7" fmla="*/ 13 h 65"/>
                <a:gd name="T8" fmla="*/ 63 w 118"/>
                <a:gd name="T9" fmla="*/ 21 h 65"/>
                <a:gd name="T10" fmla="*/ 62 w 118"/>
                <a:gd name="T11" fmla="*/ 20 h 65"/>
                <a:gd name="T12" fmla="*/ 36 w 118"/>
                <a:gd name="T13" fmla="*/ 7 h 65"/>
                <a:gd name="T14" fmla="*/ 36 w 118"/>
                <a:gd name="T15" fmla="*/ 7 h 65"/>
                <a:gd name="T16" fmla="*/ 30 w 118"/>
                <a:gd name="T17" fmla="*/ 5 h 65"/>
                <a:gd name="T18" fmla="*/ 25 w 118"/>
                <a:gd name="T19" fmla="*/ 7 h 65"/>
                <a:gd name="T20" fmla="*/ 25 w 118"/>
                <a:gd name="T21" fmla="*/ 7 h 65"/>
                <a:gd name="T22" fmla="*/ 7 w 118"/>
                <a:gd name="T23" fmla="*/ 17 h 65"/>
                <a:gd name="T24" fmla="*/ 3 w 118"/>
                <a:gd name="T25" fmla="*/ 29 h 65"/>
                <a:gd name="T26" fmla="*/ 2 w 118"/>
                <a:gd name="T27" fmla="*/ 39 h 65"/>
                <a:gd name="T28" fmla="*/ 3 w 118"/>
                <a:gd name="T29" fmla="*/ 40 h 65"/>
                <a:gd name="T30" fmla="*/ 8 w 118"/>
                <a:gd name="T31" fmla="*/ 38 h 65"/>
                <a:gd name="T32" fmla="*/ 21 w 118"/>
                <a:gd name="T33" fmla="*/ 20 h 65"/>
                <a:gd name="T34" fmla="*/ 22 w 118"/>
                <a:gd name="T35" fmla="*/ 18 h 65"/>
                <a:gd name="T36" fmla="*/ 24 w 118"/>
                <a:gd name="T37" fmla="*/ 19 h 65"/>
                <a:gd name="T38" fmla="*/ 28 w 118"/>
                <a:gd name="T39" fmla="*/ 21 h 65"/>
                <a:gd name="T40" fmla="*/ 34 w 118"/>
                <a:gd name="T41" fmla="*/ 24 h 65"/>
                <a:gd name="T42" fmla="*/ 34 w 118"/>
                <a:gd name="T43" fmla="*/ 24 h 65"/>
                <a:gd name="T44" fmla="*/ 46 w 118"/>
                <a:gd name="T45" fmla="*/ 34 h 65"/>
                <a:gd name="T46" fmla="*/ 58 w 118"/>
                <a:gd name="T47" fmla="*/ 46 h 65"/>
                <a:gd name="T48" fmla="*/ 58 w 118"/>
                <a:gd name="T49" fmla="*/ 46 h 65"/>
                <a:gd name="T50" fmla="*/ 58 w 118"/>
                <a:gd name="T51" fmla="*/ 46 h 65"/>
                <a:gd name="T52" fmla="*/ 59 w 118"/>
                <a:gd name="T53" fmla="*/ 65 h 65"/>
                <a:gd name="T54" fmla="*/ 86 w 118"/>
                <a:gd name="T55" fmla="*/ 52 h 65"/>
                <a:gd name="T56" fmla="*/ 102 w 118"/>
                <a:gd name="T57" fmla="*/ 58 h 65"/>
                <a:gd name="T58" fmla="*/ 118 w 118"/>
                <a:gd name="T59" fmla="*/ 49 h 65"/>
                <a:gd name="T60" fmla="*/ 117 w 118"/>
                <a:gd name="T61" fmla="*/ 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8" h="65">
                  <a:moveTo>
                    <a:pt x="117" y="9"/>
                  </a:moveTo>
                  <a:cubicBezTo>
                    <a:pt x="117" y="4"/>
                    <a:pt x="110" y="0"/>
                    <a:pt x="101" y="0"/>
                  </a:cubicBezTo>
                  <a:cubicBezTo>
                    <a:pt x="92" y="0"/>
                    <a:pt x="85" y="5"/>
                    <a:pt x="85" y="10"/>
                  </a:cubicBezTo>
                  <a:cubicBezTo>
                    <a:pt x="85" y="13"/>
                    <a:pt x="85" y="13"/>
                    <a:pt x="85" y="13"/>
                  </a:cubicBezTo>
                  <a:cubicBezTo>
                    <a:pt x="63" y="21"/>
                    <a:pt x="63" y="21"/>
                    <a:pt x="63" y="21"/>
                  </a:cubicBezTo>
                  <a:cubicBezTo>
                    <a:pt x="62" y="20"/>
                    <a:pt x="62" y="20"/>
                    <a:pt x="62" y="20"/>
                  </a:cubicBezTo>
                  <a:cubicBezTo>
                    <a:pt x="60" y="18"/>
                    <a:pt x="45" y="11"/>
                    <a:pt x="36" y="7"/>
                  </a:cubicBezTo>
                  <a:cubicBezTo>
                    <a:pt x="36" y="7"/>
                    <a:pt x="36" y="7"/>
                    <a:pt x="36" y="7"/>
                  </a:cubicBezTo>
                  <a:cubicBezTo>
                    <a:pt x="34" y="6"/>
                    <a:pt x="32" y="5"/>
                    <a:pt x="30" y="5"/>
                  </a:cubicBezTo>
                  <a:cubicBezTo>
                    <a:pt x="27" y="5"/>
                    <a:pt x="25" y="7"/>
                    <a:pt x="25" y="7"/>
                  </a:cubicBezTo>
                  <a:cubicBezTo>
                    <a:pt x="25" y="7"/>
                    <a:pt x="25" y="7"/>
                    <a:pt x="25" y="7"/>
                  </a:cubicBezTo>
                  <a:cubicBezTo>
                    <a:pt x="7" y="17"/>
                    <a:pt x="7" y="17"/>
                    <a:pt x="7" y="17"/>
                  </a:cubicBezTo>
                  <a:cubicBezTo>
                    <a:pt x="3" y="29"/>
                    <a:pt x="3" y="29"/>
                    <a:pt x="3" y="29"/>
                  </a:cubicBezTo>
                  <a:cubicBezTo>
                    <a:pt x="0" y="37"/>
                    <a:pt x="1" y="39"/>
                    <a:pt x="2" y="39"/>
                  </a:cubicBezTo>
                  <a:cubicBezTo>
                    <a:pt x="2" y="39"/>
                    <a:pt x="2" y="40"/>
                    <a:pt x="3" y="40"/>
                  </a:cubicBezTo>
                  <a:cubicBezTo>
                    <a:pt x="5" y="40"/>
                    <a:pt x="7" y="39"/>
                    <a:pt x="8" y="38"/>
                  </a:cubicBezTo>
                  <a:cubicBezTo>
                    <a:pt x="16" y="33"/>
                    <a:pt x="21" y="20"/>
                    <a:pt x="21" y="20"/>
                  </a:cubicBezTo>
                  <a:cubicBezTo>
                    <a:pt x="22" y="18"/>
                    <a:pt x="22" y="18"/>
                    <a:pt x="22" y="18"/>
                  </a:cubicBezTo>
                  <a:cubicBezTo>
                    <a:pt x="24" y="19"/>
                    <a:pt x="24" y="19"/>
                    <a:pt x="24" y="19"/>
                  </a:cubicBezTo>
                  <a:cubicBezTo>
                    <a:pt x="25" y="20"/>
                    <a:pt x="26" y="20"/>
                    <a:pt x="28" y="21"/>
                  </a:cubicBezTo>
                  <a:cubicBezTo>
                    <a:pt x="30" y="22"/>
                    <a:pt x="33" y="23"/>
                    <a:pt x="34" y="24"/>
                  </a:cubicBezTo>
                  <a:cubicBezTo>
                    <a:pt x="34" y="24"/>
                    <a:pt x="34" y="24"/>
                    <a:pt x="34" y="24"/>
                  </a:cubicBezTo>
                  <a:cubicBezTo>
                    <a:pt x="38" y="28"/>
                    <a:pt x="42" y="31"/>
                    <a:pt x="46" y="34"/>
                  </a:cubicBezTo>
                  <a:cubicBezTo>
                    <a:pt x="51" y="38"/>
                    <a:pt x="56" y="41"/>
                    <a:pt x="58" y="46"/>
                  </a:cubicBezTo>
                  <a:cubicBezTo>
                    <a:pt x="58" y="46"/>
                    <a:pt x="58" y="46"/>
                    <a:pt x="58" y="46"/>
                  </a:cubicBezTo>
                  <a:cubicBezTo>
                    <a:pt x="58" y="46"/>
                    <a:pt x="58" y="46"/>
                    <a:pt x="58" y="46"/>
                  </a:cubicBezTo>
                  <a:cubicBezTo>
                    <a:pt x="59" y="54"/>
                    <a:pt x="59" y="61"/>
                    <a:pt x="59" y="65"/>
                  </a:cubicBezTo>
                  <a:cubicBezTo>
                    <a:pt x="86" y="52"/>
                    <a:pt x="86" y="52"/>
                    <a:pt x="86" y="52"/>
                  </a:cubicBezTo>
                  <a:cubicBezTo>
                    <a:pt x="88" y="56"/>
                    <a:pt x="94" y="58"/>
                    <a:pt x="102" y="58"/>
                  </a:cubicBezTo>
                  <a:cubicBezTo>
                    <a:pt x="111" y="58"/>
                    <a:pt x="118" y="54"/>
                    <a:pt x="118" y="49"/>
                  </a:cubicBezTo>
                  <a:lnTo>
                    <a:pt x="117" y="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sp>
          <p:nvSpPr>
            <p:cNvPr id="78" name="Freeform 37">
              <a:extLst>
                <a:ext uri="{FF2B5EF4-FFF2-40B4-BE49-F238E27FC236}">
                  <a16:creationId xmlns:a16="http://schemas.microsoft.com/office/drawing/2014/main" id="{DE87DE7B-0B9B-2A29-783A-A1AB1EB06201}"/>
                </a:ext>
              </a:extLst>
            </p:cNvPr>
            <p:cNvSpPr>
              <a:spLocks/>
            </p:cNvSpPr>
            <p:nvPr/>
          </p:nvSpPr>
          <p:spPr bwMode="auto">
            <a:xfrm>
              <a:off x="2865438" y="5287963"/>
              <a:ext cx="517525" cy="327025"/>
            </a:xfrm>
            <a:custGeom>
              <a:avLst/>
              <a:gdLst>
                <a:gd name="T0" fmla="*/ 123 w 136"/>
                <a:gd name="T1" fmla="*/ 38 h 84"/>
                <a:gd name="T2" fmla="*/ 112 w 136"/>
                <a:gd name="T3" fmla="*/ 29 h 84"/>
                <a:gd name="T4" fmla="*/ 107 w 136"/>
                <a:gd name="T5" fmla="*/ 26 h 84"/>
                <a:gd name="T6" fmla="*/ 104 w 136"/>
                <a:gd name="T7" fmla="*/ 25 h 84"/>
                <a:gd name="T8" fmla="*/ 90 w 136"/>
                <a:gd name="T9" fmla="*/ 43 h 84"/>
                <a:gd name="T10" fmla="*/ 90 w 136"/>
                <a:gd name="T11" fmla="*/ 43 h 84"/>
                <a:gd name="T12" fmla="*/ 83 w 136"/>
                <a:gd name="T13" fmla="*/ 45 h 84"/>
                <a:gd name="T14" fmla="*/ 79 w 136"/>
                <a:gd name="T15" fmla="*/ 43 h 84"/>
                <a:gd name="T16" fmla="*/ 80 w 136"/>
                <a:gd name="T17" fmla="*/ 30 h 84"/>
                <a:gd name="T18" fmla="*/ 84 w 136"/>
                <a:gd name="T19" fmla="*/ 17 h 84"/>
                <a:gd name="T20" fmla="*/ 95 w 136"/>
                <a:gd name="T21" fmla="*/ 10 h 84"/>
                <a:gd name="T22" fmla="*/ 87 w 136"/>
                <a:gd name="T23" fmla="*/ 8 h 84"/>
                <a:gd name="T24" fmla="*/ 57 w 136"/>
                <a:gd name="T25" fmla="*/ 19 h 84"/>
                <a:gd name="T26" fmla="*/ 57 w 136"/>
                <a:gd name="T27" fmla="*/ 20 h 84"/>
                <a:gd name="T28" fmla="*/ 32 w 136"/>
                <a:gd name="T29" fmla="*/ 9 h 84"/>
                <a:gd name="T30" fmla="*/ 16 w 136"/>
                <a:gd name="T31" fmla="*/ 0 h 84"/>
                <a:gd name="T32" fmla="*/ 0 w 136"/>
                <a:gd name="T33" fmla="*/ 10 h 84"/>
                <a:gd name="T34" fmla="*/ 0 w 136"/>
                <a:gd name="T35" fmla="*/ 49 h 84"/>
                <a:gd name="T36" fmla="*/ 17 w 136"/>
                <a:gd name="T37" fmla="*/ 58 h 84"/>
                <a:gd name="T38" fmla="*/ 33 w 136"/>
                <a:gd name="T39" fmla="*/ 51 h 84"/>
                <a:gd name="T40" fmla="*/ 57 w 136"/>
                <a:gd name="T41" fmla="*/ 62 h 84"/>
                <a:gd name="T42" fmla="*/ 57 w 136"/>
                <a:gd name="T43" fmla="*/ 63 h 84"/>
                <a:gd name="T44" fmla="*/ 58 w 136"/>
                <a:gd name="T45" fmla="*/ 66 h 84"/>
                <a:gd name="T46" fmla="*/ 63 w 136"/>
                <a:gd name="T47" fmla="*/ 60 h 84"/>
                <a:gd name="T48" fmla="*/ 66 w 136"/>
                <a:gd name="T49" fmla="*/ 58 h 84"/>
                <a:gd name="T50" fmla="*/ 71 w 136"/>
                <a:gd name="T51" fmla="*/ 60 h 84"/>
                <a:gd name="T52" fmla="*/ 73 w 136"/>
                <a:gd name="T53" fmla="*/ 62 h 84"/>
                <a:gd name="T54" fmla="*/ 79 w 136"/>
                <a:gd name="T55" fmla="*/ 55 h 84"/>
                <a:gd name="T56" fmla="*/ 86 w 136"/>
                <a:gd name="T57" fmla="*/ 52 h 84"/>
                <a:gd name="T58" fmla="*/ 91 w 136"/>
                <a:gd name="T59" fmla="*/ 54 h 84"/>
                <a:gd name="T60" fmla="*/ 93 w 136"/>
                <a:gd name="T61" fmla="*/ 57 h 84"/>
                <a:gd name="T62" fmla="*/ 94 w 136"/>
                <a:gd name="T63" fmla="*/ 57 h 84"/>
                <a:gd name="T64" fmla="*/ 101 w 136"/>
                <a:gd name="T65" fmla="*/ 53 h 84"/>
                <a:gd name="T66" fmla="*/ 106 w 136"/>
                <a:gd name="T67" fmla="*/ 55 h 84"/>
                <a:gd name="T68" fmla="*/ 108 w 136"/>
                <a:gd name="T69" fmla="*/ 60 h 84"/>
                <a:gd name="T70" fmla="*/ 108 w 136"/>
                <a:gd name="T71" fmla="*/ 63 h 84"/>
                <a:gd name="T72" fmla="*/ 113 w 136"/>
                <a:gd name="T73" fmla="*/ 65 h 84"/>
                <a:gd name="T74" fmla="*/ 114 w 136"/>
                <a:gd name="T75" fmla="*/ 76 h 84"/>
                <a:gd name="T76" fmla="*/ 113 w 136"/>
                <a:gd name="T77" fmla="*/ 78 h 84"/>
                <a:gd name="T78" fmla="*/ 113 w 136"/>
                <a:gd name="T79" fmla="*/ 84 h 84"/>
                <a:gd name="T80" fmla="*/ 114 w 136"/>
                <a:gd name="T81" fmla="*/ 84 h 84"/>
                <a:gd name="T82" fmla="*/ 119 w 136"/>
                <a:gd name="T83" fmla="*/ 80 h 84"/>
                <a:gd name="T84" fmla="*/ 119 w 136"/>
                <a:gd name="T85" fmla="*/ 64 h 84"/>
                <a:gd name="T86" fmla="*/ 118 w 136"/>
                <a:gd name="T87" fmla="*/ 62 h 84"/>
                <a:gd name="T88" fmla="*/ 106 w 136"/>
                <a:gd name="T89" fmla="*/ 50 h 84"/>
                <a:gd name="T90" fmla="*/ 108 w 136"/>
                <a:gd name="T91" fmla="*/ 48 h 84"/>
                <a:gd name="T92" fmla="*/ 121 w 136"/>
                <a:gd name="T93" fmla="*/ 61 h 84"/>
                <a:gd name="T94" fmla="*/ 122 w 136"/>
                <a:gd name="T95" fmla="*/ 63 h 84"/>
                <a:gd name="T96" fmla="*/ 122 w 136"/>
                <a:gd name="T97" fmla="*/ 79 h 84"/>
                <a:gd name="T98" fmla="*/ 123 w 136"/>
                <a:gd name="T99" fmla="*/ 79 h 84"/>
                <a:gd name="T100" fmla="*/ 128 w 136"/>
                <a:gd name="T101" fmla="*/ 76 h 84"/>
                <a:gd name="T102" fmla="*/ 128 w 136"/>
                <a:gd name="T103" fmla="*/ 66 h 84"/>
                <a:gd name="T104" fmla="*/ 127 w 136"/>
                <a:gd name="T105" fmla="*/ 53 h 84"/>
                <a:gd name="T106" fmla="*/ 111 w 136"/>
                <a:gd name="T107" fmla="*/ 38 h 84"/>
                <a:gd name="T108" fmla="*/ 113 w 136"/>
                <a:gd name="T109" fmla="*/ 36 h 84"/>
                <a:gd name="T110" fmla="*/ 129 w 136"/>
                <a:gd name="T111" fmla="*/ 52 h 84"/>
                <a:gd name="T112" fmla="*/ 131 w 136"/>
                <a:gd name="T113" fmla="*/ 66 h 84"/>
                <a:gd name="T114" fmla="*/ 131 w 136"/>
                <a:gd name="T115" fmla="*/ 75 h 84"/>
                <a:gd name="T116" fmla="*/ 131 w 136"/>
                <a:gd name="T117" fmla="*/ 75 h 84"/>
                <a:gd name="T118" fmla="*/ 135 w 136"/>
                <a:gd name="T119" fmla="*/ 74 h 84"/>
                <a:gd name="T120" fmla="*/ 135 w 136"/>
                <a:gd name="T121" fmla="*/ 73 h 84"/>
                <a:gd name="T122" fmla="*/ 134 w 136"/>
                <a:gd name="T123" fmla="*/ 49 h 84"/>
                <a:gd name="T124" fmla="*/ 123 w 136"/>
                <a:gd name="T125" fmla="*/ 3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6" h="84">
                  <a:moveTo>
                    <a:pt x="123" y="38"/>
                  </a:moveTo>
                  <a:cubicBezTo>
                    <a:pt x="120" y="35"/>
                    <a:pt x="115" y="32"/>
                    <a:pt x="112" y="29"/>
                  </a:cubicBezTo>
                  <a:cubicBezTo>
                    <a:pt x="111" y="28"/>
                    <a:pt x="109" y="27"/>
                    <a:pt x="107" y="26"/>
                  </a:cubicBezTo>
                  <a:cubicBezTo>
                    <a:pt x="106" y="26"/>
                    <a:pt x="105" y="26"/>
                    <a:pt x="104" y="25"/>
                  </a:cubicBezTo>
                  <a:cubicBezTo>
                    <a:pt x="102" y="29"/>
                    <a:pt x="97" y="39"/>
                    <a:pt x="90" y="43"/>
                  </a:cubicBezTo>
                  <a:cubicBezTo>
                    <a:pt x="90" y="43"/>
                    <a:pt x="90" y="43"/>
                    <a:pt x="90" y="43"/>
                  </a:cubicBezTo>
                  <a:cubicBezTo>
                    <a:pt x="89" y="43"/>
                    <a:pt x="86" y="45"/>
                    <a:pt x="83" y="45"/>
                  </a:cubicBezTo>
                  <a:cubicBezTo>
                    <a:pt x="81" y="45"/>
                    <a:pt x="79" y="44"/>
                    <a:pt x="79" y="43"/>
                  </a:cubicBezTo>
                  <a:cubicBezTo>
                    <a:pt x="77" y="41"/>
                    <a:pt x="77" y="37"/>
                    <a:pt x="80" y="30"/>
                  </a:cubicBezTo>
                  <a:cubicBezTo>
                    <a:pt x="84" y="17"/>
                    <a:pt x="84" y="17"/>
                    <a:pt x="84" y="17"/>
                  </a:cubicBezTo>
                  <a:cubicBezTo>
                    <a:pt x="95" y="10"/>
                    <a:pt x="95" y="10"/>
                    <a:pt x="95" y="10"/>
                  </a:cubicBezTo>
                  <a:cubicBezTo>
                    <a:pt x="93" y="9"/>
                    <a:pt x="90" y="8"/>
                    <a:pt x="87" y="8"/>
                  </a:cubicBezTo>
                  <a:cubicBezTo>
                    <a:pt x="74" y="9"/>
                    <a:pt x="57" y="19"/>
                    <a:pt x="57" y="19"/>
                  </a:cubicBezTo>
                  <a:cubicBezTo>
                    <a:pt x="57" y="20"/>
                    <a:pt x="57" y="20"/>
                    <a:pt x="57" y="20"/>
                  </a:cubicBezTo>
                  <a:cubicBezTo>
                    <a:pt x="32" y="9"/>
                    <a:pt x="32" y="9"/>
                    <a:pt x="32" y="9"/>
                  </a:cubicBezTo>
                  <a:cubicBezTo>
                    <a:pt x="32" y="4"/>
                    <a:pt x="25" y="0"/>
                    <a:pt x="16" y="0"/>
                  </a:cubicBezTo>
                  <a:cubicBezTo>
                    <a:pt x="7" y="1"/>
                    <a:pt x="0" y="5"/>
                    <a:pt x="0" y="10"/>
                  </a:cubicBezTo>
                  <a:cubicBezTo>
                    <a:pt x="0" y="49"/>
                    <a:pt x="0" y="49"/>
                    <a:pt x="0" y="49"/>
                  </a:cubicBezTo>
                  <a:cubicBezTo>
                    <a:pt x="0" y="55"/>
                    <a:pt x="8" y="59"/>
                    <a:pt x="17" y="58"/>
                  </a:cubicBezTo>
                  <a:cubicBezTo>
                    <a:pt x="25" y="58"/>
                    <a:pt x="31" y="55"/>
                    <a:pt x="33" y="51"/>
                  </a:cubicBezTo>
                  <a:cubicBezTo>
                    <a:pt x="57" y="62"/>
                    <a:pt x="57" y="62"/>
                    <a:pt x="57" y="62"/>
                  </a:cubicBezTo>
                  <a:cubicBezTo>
                    <a:pt x="57" y="63"/>
                    <a:pt x="57" y="63"/>
                    <a:pt x="57" y="63"/>
                  </a:cubicBezTo>
                  <a:cubicBezTo>
                    <a:pt x="57" y="64"/>
                    <a:pt x="57" y="65"/>
                    <a:pt x="58" y="66"/>
                  </a:cubicBezTo>
                  <a:cubicBezTo>
                    <a:pt x="63" y="60"/>
                    <a:pt x="63" y="60"/>
                    <a:pt x="63" y="60"/>
                  </a:cubicBezTo>
                  <a:cubicBezTo>
                    <a:pt x="63" y="59"/>
                    <a:pt x="65" y="58"/>
                    <a:pt x="66" y="58"/>
                  </a:cubicBezTo>
                  <a:cubicBezTo>
                    <a:pt x="68" y="58"/>
                    <a:pt x="70" y="59"/>
                    <a:pt x="71" y="60"/>
                  </a:cubicBezTo>
                  <a:cubicBezTo>
                    <a:pt x="72" y="61"/>
                    <a:pt x="73" y="62"/>
                    <a:pt x="73" y="62"/>
                  </a:cubicBezTo>
                  <a:cubicBezTo>
                    <a:pt x="79" y="55"/>
                    <a:pt x="79" y="55"/>
                    <a:pt x="79" y="55"/>
                  </a:cubicBezTo>
                  <a:cubicBezTo>
                    <a:pt x="81" y="53"/>
                    <a:pt x="83" y="52"/>
                    <a:pt x="86" y="52"/>
                  </a:cubicBezTo>
                  <a:cubicBezTo>
                    <a:pt x="88" y="52"/>
                    <a:pt x="90" y="53"/>
                    <a:pt x="91" y="54"/>
                  </a:cubicBezTo>
                  <a:cubicBezTo>
                    <a:pt x="92" y="55"/>
                    <a:pt x="93" y="56"/>
                    <a:pt x="93" y="57"/>
                  </a:cubicBezTo>
                  <a:cubicBezTo>
                    <a:pt x="94" y="57"/>
                    <a:pt x="94" y="57"/>
                    <a:pt x="94" y="57"/>
                  </a:cubicBezTo>
                  <a:cubicBezTo>
                    <a:pt x="96" y="54"/>
                    <a:pt x="98" y="53"/>
                    <a:pt x="101" y="53"/>
                  </a:cubicBezTo>
                  <a:cubicBezTo>
                    <a:pt x="103" y="53"/>
                    <a:pt x="104" y="54"/>
                    <a:pt x="106" y="55"/>
                  </a:cubicBezTo>
                  <a:cubicBezTo>
                    <a:pt x="107" y="56"/>
                    <a:pt x="108" y="58"/>
                    <a:pt x="108" y="60"/>
                  </a:cubicBezTo>
                  <a:cubicBezTo>
                    <a:pt x="109" y="61"/>
                    <a:pt x="108" y="62"/>
                    <a:pt x="108" y="63"/>
                  </a:cubicBezTo>
                  <a:cubicBezTo>
                    <a:pt x="110" y="63"/>
                    <a:pt x="111" y="64"/>
                    <a:pt x="113" y="65"/>
                  </a:cubicBezTo>
                  <a:cubicBezTo>
                    <a:pt x="116" y="68"/>
                    <a:pt x="117" y="73"/>
                    <a:pt x="114" y="76"/>
                  </a:cubicBezTo>
                  <a:cubicBezTo>
                    <a:pt x="113" y="78"/>
                    <a:pt x="113" y="78"/>
                    <a:pt x="113" y="78"/>
                  </a:cubicBezTo>
                  <a:cubicBezTo>
                    <a:pt x="113" y="84"/>
                    <a:pt x="113" y="84"/>
                    <a:pt x="113" y="84"/>
                  </a:cubicBezTo>
                  <a:cubicBezTo>
                    <a:pt x="113" y="84"/>
                    <a:pt x="113" y="84"/>
                    <a:pt x="114" y="84"/>
                  </a:cubicBezTo>
                  <a:cubicBezTo>
                    <a:pt x="117" y="84"/>
                    <a:pt x="119" y="81"/>
                    <a:pt x="119" y="80"/>
                  </a:cubicBezTo>
                  <a:cubicBezTo>
                    <a:pt x="119" y="78"/>
                    <a:pt x="120" y="69"/>
                    <a:pt x="119" y="64"/>
                  </a:cubicBezTo>
                  <a:cubicBezTo>
                    <a:pt x="119" y="63"/>
                    <a:pt x="118" y="63"/>
                    <a:pt x="118" y="62"/>
                  </a:cubicBezTo>
                  <a:cubicBezTo>
                    <a:pt x="117" y="59"/>
                    <a:pt x="109" y="53"/>
                    <a:pt x="106" y="50"/>
                  </a:cubicBezTo>
                  <a:cubicBezTo>
                    <a:pt x="108" y="48"/>
                    <a:pt x="108" y="48"/>
                    <a:pt x="108" y="48"/>
                  </a:cubicBezTo>
                  <a:cubicBezTo>
                    <a:pt x="109" y="49"/>
                    <a:pt x="119" y="56"/>
                    <a:pt x="121" y="61"/>
                  </a:cubicBezTo>
                  <a:cubicBezTo>
                    <a:pt x="121" y="62"/>
                    <a:pt x="121" y="62"/>
                    <a:pt x="122" y="63"/>
                  </a:cubicBezTo>
                  <a:cubicBezTo>
                    <a:pt x="123" y="68"/>
                    <a:pt x="122" y="76"/>
                    <a:pt x="122" y="79"/>
                  </a:cubicBezTo>
                  <a:cubicBezTo>
                    <a:pt x="123" y="79"/>
                    <a:pt x="123" y="79"/>
                    <a:pt x="123" y="79"/>
                  </a:cubicBezTo>
                  <a:cubicBezTo>
                    <a:pt x="127" y="79"/>
                    <a:pt x="128" y="77"/>
                    <a:pt x="128" y="76"/>
                  </a:cubicBezTo>
                  <a:cubicBezTo>
                    <a:pt x="128" y="76"/>
                    <a:pt x="128" y="71"/>
                    <a:pt x="128" y="66"/>
                  </a:cubicBezTo>
                  <a:cubicBezTo>
                    <a:pt x="128" y="58"/>
                    <a:pt x="127" y="54"/>
                    <a:pt x="127" y="53"/>
                  </a:cubicBezTo>
                  <a:cubicBezTo>
                    <a:pt x="125" y="49"/>
                    <a:pt x="115" y="41"/>
                    <a:pt x="111" y="38"/>
                  </a:cubicBezTo>
                  <a:cubicBezTo>
                    <a:pt x="113" y="36"/>
                    <a:pt x="113" y="36"/>
                    <a:pt x="113" y="36"/>
                  </a:cubicBezTo>
                  <a:cubicBezTo>
                    <a:pt x="113" y="36"/>
                    <a:pt x="127" y="46"/>
                    <a:pt x="129" y="52"/>
                  </a:cubicBezTo>
                  <a:cubicBezTo>
                    <a:pt x="130" y="54"/>
                    <a:pt x="131" y="59"/>
                    <a:pt x="131" y="66"/>
                  </a:cubicBezTo>
                  <a:cubicBezTo>
                    <a:pt x="131" y="70"/>
                    <a:pt x="131" y="74"/>
                    <a:pt x="131" y="75"/>
                  </a:cubicBezTo>
                  <a:cubicBezTo>
                    <a:pt x="131" y="75"/>
                    <a:pt x="131" y="75"/>
                    <a:pt x="131" y="75"/>
                  </a:cubicBezTo>
                  <a:cubicBezTo>
                    <a:pt x="133" y="75"/>
                    <a:pt x="134" y="75"/>
                    <a:pt x="135" y="74"/>
                  </a:cubicBezTo>
                  <a:cubicBezTo>
                    <a:pt x="135" y="73"/>
                    <a:pt x="135" y="73"/>
                    <a:pt x="135" y="73"/>
                  </a:cubicBezTo>
                  <a:cubicBezTo>
                    <a:pt x="135" y="73"/>
                    <a:pt x="136" y="63"/>
                    <a:pt x="134" y="49"/>
                  </a:cubicBezTo>
                  <a:cubicBezTo>
                    <a:pt x="133" y="45"/>
                    <a:pt x="128" y="42"/>
                    <a:pt x="123" y="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grpSp>
      <p:sp>
        <p:nvSpPr>
          <p:cNvPr id="79" name="Freeform 60">
            <a:extLst>
              <a:ext uri="{FF2B5EF4-FFF2-40B4-BE49-F238E27FC236}">
                <a16:creationId xmlns:a16="http://schemas.microsoft.com/office/drawing/2014/main" id="{B9202C22-6703-93EF-938E-D08C793623AC}"/>
              </a:ext>
            </a:extLst>
          </p:cNvPr>
          <p:cNvSpPr>
            <a:spLocks noEditPoints="1"/>
          </p:cNvSpPr>
          <p:nvPr/>
        </p:nvSpPr>
        <p:spPr bwMode="auto">
          <a:xfrm>
            <a:off x="7668354" y="3835493"/>
            <a:ext cx="371475" cy="309563"/>
          </a:xfrm>
          <a:custGeom>
            <a:avLst/>
            <a:gdLst>
              <a:gd name="T0" fmla="*/ 25 w 99"/>
              <a:gd name="T1" fmla="*/ 4 h 82"/>
              <a:gd name="T2" fmla="*/ 50 w 99"/>
              <a:gd name="T3" fmla="*/ 0 h 82"/>
              <a:gd name="T4" fmla="*/ 74 w 99"/>
              <a:gd name="T5" fmla="*/ 4 h 82"/>
              <a:gd name="T6" fmla="*/ 92 w 99"/>
              <a:gd name="T7" fmla="*/ 16 h 82"/>
              <a:gd name="T8" fmla="*/ 99 w 99"/>
              <a:gd name="T9" fmla="*/ 33 h 82"/>
              <a:gd name="T10" fmla="*/ 92 w 99"/>
              <a:gd name="T11" fmla="*/ 49 h 82"/>
              <a:gd name="T12" fmla="*/ 81 w 99"/>
              <a:gd name="T13" fmla="*/ 40 h 82"/>
              <a:gd name="T14" fmla="*/ 64 w 99"/>
              <a:gd name="T15" fmla="*/ 37 h 82"/>
              <a:gd name="T16" fmla="*/ 42 w 99"/>
              <a:gd name="T17" fmla="*/ 43 h 82"/>
              <a:gd name="T18" fmla="*/ 34 w 99"/>
              <a:gd name="T19" fmla="*/ 59 h 82"/>
              <a:gd name="T20" fmla="*/ 34 w 99"/>
              <a:gd name="T21" fmla="*/ 64 h 82"/>
              <a:gd name="T22" fmla="*/ 34 w 99"/>
              <a:gd name="T23" fmla="*/ 64 h 82"/>
              <a:gd name="T24" fmla="*/ 33 w 99"/>
              <a:gd name="T25" fmla="*/ 63 h 82"/>
              <a:gd name="T26" fmla="*/ 22 w 99"/>
              <a:gd name="T27" fmla="*/ 71 h 82"/>
              <a:gd name="T28" fmla="*/ 12 w 99"/>
              <a:gd name="T29" fmla="*/ 74 h 82"/>
              <a:gd name="T30" fmla="*/ 8 w 99"/>
              <a:gd name="T31" fmla="*/ 75 h 82"/>
              <a:gd name="T32" fmla="*/ 19 w 99"/>
              <a:gd name="T33" fmla="*/ 58 h 82"/>
              <a:gd name="T34" fmla="*/ 5 w 99"/>
              <a:gd name="T35" fmla="*/ 47 h 82"/>
              <a:gd name="T36" fmla="*/ 0 w 99"/>
              <a:gd name="T37" fmla="*/ 33 h 82"/>
              <a:gd name="T38" fmla="*/ 7 w 99"/>
              <a:gd name="T39" fmla="*/ 16 h 82"/>
              <a:gd name="T40" fmla="*/ 25 w 99"/>
              <a:gd name="T41" fmla="*/ 4 h 82"/>
              <a:gd name="T42" fmla="*/ 92 w 99"/>
              <a:gd name="T43" fmla="*/ 59 h 82"/>
              <a:gd name="T44" fmla="*/ 89 w 99"/>
              <a:gd name="T45" fmla="*/ 67 h 82"/>
              <a:gd name="T46" fmla="*/ 81 w 99"/>
              <a:gd name="T47" fmla="*/ 73 h 82"/>
              <a:gd name="T48" fmla="*/ 88 w 99"/>
              <a:gd name="T49" fmla="*/ 82 h 82"/>
              <a:gd name="T50" fmla="*/ 85 w 99"/>
              <a:gd name="T51" fmla="*/ 82 h 82"/>
              <a:gd name="T52" fmla="*/ 80 w 99"/>
              <a:gd name="T53" fmla="*/ 80 h 82"/>
              <a:gd name="T54" fmla="*/ 74 w 99"/>
              <a:gd name="T55" fmla="*/ 76 h 82"/>
              <a:gd name="T56" fmla="*/ 64 w 99"/>
              <a:gd name="T57" fmla="*/ 77 h 82"/>
              <a:gd name="T58" fmla="*/ 45 w 99"/>
              <a:gd name="T59" fmla="*/ 72 h 82"/>
              <a:gd name="T60" fmla="*/ 37 w 99"/>
              <a:gd name="T61" fmla="*/ 59 h 82"/>
              <a:gd name="T62" fmla="*/ 45 w 99"/>
              <a:gd name="T63" fmla="*/ 46 h 82"/>
              <a:gd name="T64" fmla="*/ 64 w 99"/>
              <a:gd name="T65" fmla="*/ 41 h 82"/>
              <a:gd name="T66" fmla="*/ 84 w 99"/>
              <a:gd name="T67" fmla="*/ 46 h 82"/>
              <a:gd name="T68" fmla="*/ 92 w 99"/>
              <a:gd name="T69" fmla="*/ 59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9" h="82">
                <a:moveTo>
                  <a:pt x="25" y="4"/>
                </a:moveTo>
                <a:cubicBezTo>
                  <a:pt x="32" y="1"/>
                  <a:pt x="41" y="0"/>
                  <a:pt x="50" y="0"/>
                </a:cubicBezTo>
                <a:cubicBezTo>
                  <a:pt x="59" y="0"/>
                  <a:pt x="67" y="1"/>
                  <a:pt x="74" y="4"/>
                </a:cubicBezTo>
                <a:cubicBezTo>
                  <a:pt x="82" y="7"/>
                  <a:pt x="88" y="11"/>
                  <a:pt x="92" y="16"/>
                </a:cubicBezTo>
                <a:cubicBezTo>
                  <a:pt x="97" y="21"/>
                  <a:pt x="99" y="27"/>
                  <a:pt x="99" y="33"/>
                </a:cubicBezTo>
                <a:cubicBezTo>
                  <a:pt x="99" y="39"/>
                  <a:pt x="97" y="44"/>
                  <a:pt x="92" y="49"/>
                </a:cubicBezTo>
                <a:cubicBezTo>
                  <a:pt x="90" y="46"/>
                  <a:pt x="86" y="43"/>
                  <a:pt x="81" y="40"/>
                </a:cubicBezTo>
                <a:cubicBezTo>
                  <a:pt x="76" y="38"/>
                  <a:pt x="71" y="37"/>
                  <a:pt x="64" y="37"/>
                </a:cubicBezTo>
                <a:cubicBezTo>
                  <a:pt x="56" y="37"/>
                  <a:pt x="48" y="39"/>
                  <a:pt x="42" y="43"/>
                </a:cubicBezTo>
                <a:cubicBezTo>
                  <a:pt x="36" y="47"/>
                  <a:pt x="34" y="53"/>
                  <a:pt x="34" y="59"/>
                </a:cubicBezTo>
                <a:cubicBezTo>
                  <a:pt x="34" y="60"/>
                  <a:pt x="34" y="62"/>
                  <a:pt x="34" y="64"/>
                </a:cubicBezTo>
                <a:cubicBezTo>
                  <a:pt x="34" y="64"/>
                  <a:pt x="34" y="64"/>
                  <a:pt x="34" y="64"/>
                </a:cubicBezTo>
                <a:cubicBezTo>
                  <a:pt x="33" y="64"/>
                  <a:pt x="33" y="64"/>
                  <a:pt x="33" y="63"/>
                </a:cubicBezTo>
                <a:cubicBezTo>
                  <a:pt x="29" y="67"/>
                  <a:pt x="26" y="69"/>
                  <a:pt x="22" y="71"/>
                </a:cubicBezTo>
                <a:cubicBezTo>
                  <a:pt x="18" y="73"/>
                  <a:pt x="14" y="74"/>
                  <a:pt x="12" y="74"/>
                </a:cubicBezTo>
                <a:cubicBezTo>
                  <a:pt x="8" y="75"/>
                  <a:pt x="8" y="75"/>
                  <a:pt x="8" y="75"/>
                </a:cubicBezTo>
                <a:cubicBezTo>
                  <a:pt x="13" y="70"/>
                  <a:pt x="17" y="65"/>
                  <a:pt x="19" y="58"/>
                </a:cubicBezTo>
                <a:cubicBezTo>
                  <a:pt x="13" y="55"/>
                  <a:pt x="9" y="52"/>
                  <a:pt x="5" y="47"/>
                </a:cubicBezTo>
                <a:cubicBezTo>
                  <a:pt x="2" y="43"/>
                  <a:pt x="0" y="38"/>
                  <a:pt x="0" y="33"/>
                </a:cubicBezTo>
                <a:cubicBezTo>
                  <a:pt x="0" y="27"/>
                  <a:pt x="3" y="21"/>
                  <a:pt x="7" y="16"/>
                </a:cubicBezTo>
                <a:cubicBezTo>
                  <a:pt x="11" y="11"/>
                  <a:pt x="17" y="7"/>
                  <a:pt x="25" y="4"/>
                </a:cubicBezTo>
                <a:close/>
                <a:moveTo>
                  <a:pt x="92" y="59"/>
                </a:moveTo>
                <a:cubicBezTo>
                  <a:pt x="92" y="62"/>
                  <a:pt x="91" y="64"/>
                  <a:pt x="89" y="67"/>
                </a:cubicBezTo>
                <a:cubicBezTo>
                  <a:pt x="87" y="69"/>
                  <a:pt x="85" y="71"/>
                  <a:pt x="81" y="73"/>
                </a:cubicBezTo>
                <a:cubicBezTo>
                  <a:pt x="83" y="77"/>
                  <a:pt x="85" y="80"/>
                  <a:pt x="88" y="82"/>
                </a:cubicBezTo>
                <a:cubicBezTo>
                  <a:pt x="85" y="82"/>
                  <a:pt x="85" y="82"/>
                  <a:pt x="85" y="82"/>
                </a:cubicBezTo>
                <a:cubicBezTo>
                  <a:pt x="84" y="82"/>
                  <a:pt x="83" y="81"/>
                  <a:pt x="80" y="80"/>
                </a:cubicBezTo>
                <a:cubicBezTo>
                  <a:pt x="78" y="79"/>
                  <a:pt x="76" y="77"/>
                  <a:pt x="74" y="76"/>
                </a:cubicBezTo>
                <a:cubicBezTo>
                  <a:pt x="71" y="76"/>
                  <a:pt x="68" y="77"/>
                  <a:pt x="64" y="77"/>
                </a:cubicBezTo>
                <a:cubicBezTo>
                  <a:pt x="57" y="77"/>
                  <a:pt x="50" y="75"/>
                  <a:pt x="45" y="72"/>
                </a:cubicBezTo>
                <a:cubicBezTo>
                  <a:pt x="40" y="68"/>
                  <a:pt x="37" y="64"/>
                  <a:pt x="37" y="59"/>
                </a:cubicBezTo>
                <a:cubicBezTo>
                  <a:pt x="37" y="54"/>
                  <a:pt x="40" y="49"/>
                  <a:pt x="45" y="46"/>
                </a:cubicBezTo>
                <a:cubicBezTo>
                  <a:pt x="50" y="42"/>
                  <a:pt x="57" y="41"/>
                  <a:pt x="64" y="41"/>
                </a:cubicBezTo>
                <a:cubicBezTo>
                  <a:pt x="72" y="41"/>
                  <a:pt x="78" y="42"/>
                  <a:pt x="84" y="46"/>
                </a:cubicBezTo>
                <a:cubicBezTo>
                  <a:pt x="89" y="49"/>
                  <a:pt x="92" y="54"/>
                  <a:pt x="92" y="59"/>
                </a:cubicBez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717799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r>
              <a:rPr kumimoji="0" lang="en-US" sz="4000" b="1" i="0" u="none" strike="noStrike" kern="1200" cap="none" spc="-50" normalizeH="0" baseline="0" noProof="0" dirty="0" err="1">
                <a:ln>
                  <a:noFill/>
                </a:ln>
                <a:solidFill>
                  <a:prstClr val="black">
                    <a:lumMod val="75000"/>
                    <a:lumOff val="25000"/>
                  </a:prstClr>
                </a:solidFill>
                <a:effectLst/>
                <a:uLnTx/>
                <a:uFillTx/>
                <a:latin typeface="Calibri Light" panose="020F0302020204030204"/>
                <a:ea typeface="+mj-ea"/>
                <a:cs typeface="+mj-cs"/>
              </a:rPr>
              <a:t>Pozitivno</a:t>
            </a:r>
            <a:r>
              <a:rPr kumimoji="0" lang="en-US" sz="4000" b="1" i="0" u="none" strike="noStrike" kern="1200" cap="none" spc="-50" normalizeH="0" baseline="0" noProof="0" dirty="0">
                <a:ln>
                  <a:noFill/>
                </a:ln>
                <a:solidFill>
                  <a:prstClr val="black">
                    <a:lumMod val="75000"/>
                    <a:lumOff val="25000"/>
                  </a:prstClr>
                </a:solidFill>
                <a:effectLst/>
                <a:uLnTx/>
                <a:uFillTx/>
                <a:latin typeface="Calibri Light" panose="020F0302020204030204"/>
                <a:ea typeface="+mj-ea"/>
                <a:cs typeface="+mj-cs"/>
              </a:rPr>
              <a:t> </a:t>
            </a:r>
            <a:r>
              <a:rPr kumimoji="0" lang="en-US" sz="4000" b="1" i="0" u="none" strike="noStrike" kern="1200" cap="none" spc="-50" normalizeH="0" baseline="0" noProof="0" dirty="0" err="1">
                <a:ln>
                  <a:noFill/>
                </a:ln>
                <a:solidFill>
                  <a:prstClr val="black">
                    <a:lumMod val="75000"/>
                    <a:lumOff val="25000"/>
                  </a:prstClr>
                </a:solidFill>
                <a:effectLst/>
                <a:uLnTx/>
                <a:uFillTx/>
                <a:latin typeface="Calibri Light" panose="020F0302020204030204"/>
                <a:ea typeface="+mj-ea"/>
                <a:cs typeface="+mj-cs"/>
              </a:rPr>
              <a:t>radno</a:t>
            </a:r>
            <a:r>
              <a:rPr kumimoji="0" lang="en-US" sz="4000" b="1" i="0" u="none" strike="noStrike" kern="1200" cap="none" spc="-50" normalizeH="0" baseline="0" noProof="0" dirty="0">
                <a:ln>
                  <a:noFill/>
                </a:ln>
                <a:solidFill>
                  <a:prstClr val="black">
                    <a:lumMod val="75000"/>
                    <a:lumOff val="25000"/>
                  </a:prstClr>
                </a:solidFill>
                <a:effectLst/>
                <a:uLnTx/>
                <a:uFillTx/>
                <a:latin typeface="Calibri Light" panose="020F0302020204030204"/>
                <a:ea typeface="+mj-ea"/>
                <a:cs typeface="+mj-cs"/>
              </a:rPr>
              <a:t> </a:t>
            </a:r>
            <a:r>
              <a:rPr kumimoji="0" lang="en-US" sz="4000" b="1" i="0" u="none" strike="noStrike" kern="1200" cap="none" spc="-50" normalizeH="0" baseline="0" noProof="0" dirty="0" err="1">
                <a:ln>
                  <a:noFill/>
                </a:ln>
                <a:solidFill>
                  <a:prstClr val="black">
                    <a:lumMod val="75000"/>
                    <a:lumOff val="25000"/>
                  </a:prstClr>
                </a:solidFill>
                <a:effectLst/>
                <a:uLnTx/>
                <a:uFillTx/>
                <a:latin typeface="Calibri Light" panose="020F0302020204030204"/>
                <a:ea typeface="+mj-ea"/>
                <a:cs typeface="+mj-cs"/>
              </a:rPr>
              <a:t>okruženje</a:t>
            </a:r>
            <a:br>
              <a:rPr lang="en-US" sz="4000" b="1" dirty="0"/>
            </a:br>
            <a:r>
              <a:rPr lang="en-US" sz="2800" dirty="0" err="1"/>
              <a:t>Preporuke</a:t>
            </a:r>
            <a:r>
              <a:rPr lang="en-US" sz="2800" dirty="0"/>
              <a:t> za </a:t>
            </a:r>
            <a:r>
              <a:rPr lang="en-US" sz="2800" dirty="0" err="1"/>
              <a:t>poduzetnike</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err="1">
                <a:solidFill>
                  <a:schemeClr val="bg1"/>
                </a:solidFill>
                <a:latin typeface="system-ui"/>
              </a:rPr>
              <a:t>Podrška</a:t>
            </a:r>
            <a:r>
              <a:rPr lang="en-US" sz="1200" dirty="0">
                <a:solidFill>
                  <a:schemeClr val="bg1"/>
                </a:solidFill>
                <a:latin typeface="system-ui"/>
              </a:rPr>
              <a:t> </a:t>
            </a:r>
            <a:r>
              <a:rPr lang="en-US" sz="1200" dirty="0" err="1">
                <a:solidFill>
                  <a:schemeClr val="bg1"/>
                </a:solidFill>
                <a:latin typeface="system-ui"/>
              </a:rPr>
              <a:t>Europske</a:t>
            </a:r>
            <a:r>
              <a:rPr lang="en-US" sz="1200" dirty="0">
                <a:solidFill>
                  <a:schemeClr val="bg1"/>
                </a:solidFill>
                <a:latin typeface="system-ui"/>
              </a:rPr>
              <a:t> </a:t>
            </a:r>
            <a:r>
              <a:rPr lang="en-US" sz="1200" dirty="0" err="1">
                <a:solidFill>
                  <a:schemeClr val="bg1"/>
                </a:solidFill>
                <a:latin typeface="system-ui"/>
              </a:rPr>
              <a:t>komisije</a:t>
            </a:r>
            <a:r>
              <a:rPr lang="en-US" sz="1200" dirty="0">
                <a:solidFill>
                  <a:schemeClr val="bg1"/>
                </a:solidFill>
                <a:latin typeface="system-ui"/>
              </a:rPr>
              <a:t> za </a:t>
            </a:r>
            <a:r>
              <a:rPr lang="en-US" sz="1200" dirty="0" err="1">
                <a:solidFill>
                  <a:schemeClr val="bg1"/>
                </a:solidFill>
                <a:latin typeface="system-ui"/>
              </a:rPr>
              <a:t>izradu</a:t>
            </a:r>
            <a:r>
              <a:rPr lang="en-US" sz="1200" dirty="0">
                <a:solidFill>
                  <a:schemeClr val="bg1"/>
                </a:solidFill>
                <a:latin typeface="system-ui"/>
              </a:rPr>
              <a:t> </a:t>
            </a:r>
            <a:r>
              <a:rPr lang="en-US" sz="1200" dirty="0" err="1">
                <a:solidFill>
                  <a:schemeClr val="bg1"/>
                </a:solidFill>
                <a:latin typeface="system-ui"/>
              </a:rPr>
              <a:t>ove</a:t>
            </a:r>
            <a:r>
              <a:rPr lang="en-US" sz="1200" dirty="0">
                <a:solidFill>
                  <a:schemeClr val="bg1"/>
                </a:solidFill>
                <a:latin typeface="system-ui"/>
              </a:rPr>
              <a:t> </a:t>
            </a:r>
            <a:r>
              <a:rPr lang="en-US" sz="1200" dirty="0" err="1">
                <a:solidFill>
                  <a:schemeClr val="bg1"/>
                </a:solidFill>
                <a:latin typeface="system-ui"/>
              </a:rPr>
              <a:t>objave</a:t>
            </a:r>
            <a:r>
              <a:rPr lang="en-US" sz="1200" dirty="0">
                <a:solidFill>
                  <a:schemeClr val="bg1"/>
                </a:solidFill>
                <a:latin typeface="system-ui"/>
              </a:rPr>
              <a:t> ne </a:t>
            </a:r>
            <a:r>
              <a:rPr lang="en-US" sz="1200" dirty="0" err="1">
                <a:solidFill>
                  <a:schemeClr val="bg1"/>
                </a:solidFill>
                <a:latin typeface="system-ui"/>
              </a:rPr>
              <a:t>predstavlja</a:t>
            </a:r>
            <a:r>
              <a:rPr lang="en-US" sz="1200" dirty="0">
                <a:solidFill>
                  <a:schemeClr val="bg1"/>
                </a:solidFill>
                <a:latin typeface="system-ui"/>
              </a:rPr>
              <a:t> </a:t>
            </a:r>
            <a:r>
              <a:rPr lang="en-US" sz="1200" dirty="0" err="1">
                <a:solidFill>
                  <a:schemeClr val="bg1"/>
                </a:solidFill>
                <a:latin typeface="system-ui"/>
              </a:rPr>
              <a:t>odobrenje</a:t>
            </a:r>
            <a:r>
              <a:rPr lang="en-US" sz="1200" dirty="0">
                <a:solidFill>
                  <a:schemeClr val="bg1"/>
                </a:solidFill>
                <a:latin typeface="system-ui"/>
              </a:rPr>
              <a:t> </a:t>
            </a:r>
            <a:r>
              <a:rPr lang="en-US" sz="1200" dirty="0" err="1">
                <a:solidFill>
                  <a:schemeClr val="bg1"/>
                </a:solidFill>
                <a:latin typeface="system-ui"/>
              </a:rPr>
              <a:t>njenog</a:t>
            </a:r>
            <a:r>
              <a:rPr lang="en-US" sz="1200" dirty="0">
                <a:solidFill>
                  <a:schemeClr val="bg1"/>
                </a:solidFill>
                <a:latin typeface="system-ui"/>
              </a:rPr>
              <a:t> </a:t>
            </a:r>
            <a:r>
              <a:rPr lang="en-US" sz="1200" dirty="0" err="1">
                <a:solidFill>
                  <a:schemeClr val="bg1"/>
                </a:solidFill>
                <a:latin typeface="system-ui"/>
              </a:rPr>
              <a:t>sadržaja</a:t>
            </a:r>
            <a:r>
              <a:rPr lang="en-US" sz="1200" dirty="0">
                <a:solidFill>
                  <a:schemeClr val="bg1"/>
                </a:solidFill>
                <a:latin typeface="system-ui"/>
              </a:rPr>
              <a:t> koji </a:t>
            </a:r>
            <a:r>
              <a:rPr lang="en-US" sz="1200" dirty="0" err="1">
                <a:solidFill>
                  <a:schemeClr val="bg1"/>
                </a:solidFill>
                <a:latin typeface="system-ui"/>
              </a:rPr>
              <a:t>odražava</a:t>
            </a:r>
            <a:r>
              <a:rPr lang="en-US" sz="1200" dirty="0">
                <a:solidFill>
                  <a:schemeClr val="bg1"/>
                </a:solidFill>
                <a:latin typeface="system-ui"/>
              </a:rPr>
              <a:t> </a:t>
            </a:r>
            <a:r>
              <a:rPr lang="en-US" sz="1200" dirty="0" err="1">
                <a:solidFill>
                  <a:schemeClr val="bg1"/>
                </a:solidFill>
                <a:latin typeface="system-ui"/>
              </a:rPr>
              <a:t>stavove</a:t>
            </a:r>
            <a:r>
              <a:rPr lang="en-US" sz="1200" dirty="0">
                <a:solidFill>
                  <a:schemeClr val="bg1"/>
                </a:solidFill>
                <a:latin typeface="system-ui"/>
              </a:rPr>
              <a:t> </a:t>
            </a:r>
            <a:r>
              <a:rPr lang="en-US" sz="1200" dirty="0" err="1">
                <a:solidFill>
                  <a:schemeClr val="bg1"/>
                </a:solidFill>
                <a:latin typeface="system-ui"/>
              </a:rPr>
              <a:t>samih</a:t>
            </a:r>
            <a:r>
              <a:rPr lang="en-US" sz="1200" dirty="0">
                <a:solidFill>
                  <a:schemeClr val="bg1"/>
                </a:solidFill>
                <a:latin typeface="system-ui"/>
              </a:rPr>
              <a:t> </a:t>
            </a:r>
            <a:r>
              <a:rPr lang="en-US" sz="1200" dirty="0" err="1">
                <a:solidFill>
                  <a:schemeClr val="bg1"/>
                </a:solidFill>
                <a:latin typeface="system-ui"/>
              </a:rPr>
              <a:t>autora</a:t>
            </a:r>
            <a:r>
              <a:rPr lang="en-US" sz="1200" dirty="0">
                <a:solidFill>
                  <a:schemeClr val="bg1"/>
                </a:solidFill>
                <a:latin typeface="system-ui"/>
              </a:rPr>
              <a:t> </a:t>
            </a:r>
            <a:r>
              <a:rPr lang="en-US" sz="1200" dirty="0" err="1">
                <a:solidFill>
                  <a:schemeClr val="bg1"/>
                </a:solidFill>
                <a:latin typeface="system-ui"/>
              </a:rPr>
              <a:t>te</a:t>
            </a:r>
            <a:r>
              <a:rPr lang="en-US" sz="1200" dirty="0">
                <a:solidFill>
                  <a:schemeClr val="bg1"/>
                </a:solidFill>
                <a:latin typeface="system-ui"/>
              </a:rPr>
              <a:t> se </a:t>
            </a:r>
            <a:r>
              <a:rPr lang="en-US" sz="1200" dirty="0" err="1">
                <a:solidFill>
                  <a:schemeClr val="bg1"/>
                </a:solidFill>
                <a:latin typeface="system-ui"/>
              </a:rPr>
              <a:t>Komisija</a:t>
            </a:r>
            <a:r>
              <a:rPr lang="en-US" sz="1200" dirty="0">
                <a:solidFill>
                  <a:schemeClr val="bg1"/>
                </a:solidFill>
                <a:latin typeface="system-ui"/>
              </a:rPr>
              <a:t> ne </a:t>
            </a:r>
            <a:r>
              <a:rPr lang="en-US" sz="1200" dirty="0" err="1">
                <a:solidFill>
                  <a:schemeClr val="bg1"/>
                </a:solidFill>
                <a:latin typeface="system-ui"/>
              </a:rPr>
              <a:t>može</a:t>
            </a:r>
            <a:r>
              <a:rPr lang="en-US" sz="1200" dirty="0">
                <a:solidFill>
                  <a:schemeClr val="bg1"/>
                </a:solidFill>
                <a:latin typeface="system-ui"/>
              </a:rPr>
              <a:t> </a:t>
            </a:r>
            <a:r>
              <a:rPr lang="en-US" sz="1200" dirty="0" err="1">
                <a:solidFill>
                  <a:schemeClr val="bg1"/>
                </a:solidFill>
                <a:latin typeface="system-ui"/>
              </a:rPr>
              <a:t>smatrati</a:t>
            </a:r>
            <a:r>
              <a:rPr lang="en-US" sz="1200" dirty="0">
                <a:solidFill>
                  <a:schemeClr val="bg1"/>
                </a:solidFill>
                <a:latin typeface="system-ui"/>
              </a:rPr>
              <a:t> </a:t>
            </a:r>
            <a:r>
              <a:rPr lang="en-US" sz="1200" dirty="0" err="1">
                <a:solidFill>
                  <a:schemeClr val="bg1"/>
                </a:solidFill>
                <a:latin typeface="system-ui"/>
              </a:rPr>
              <a:t>odgovornom</a:t>
            </a:r>
            <a:r>
              <a:rPr lang="en-US" sz="1200" dirty="0">
                <a:solidFill>
                  <a:schemeClr val="bg1"/>
                </a:solidFill>
                <a:latin typeface="system-ui"/>
              </a:rPr>
              <a:t> za </a:t>
            </a:r>
            <a:r>
              <a:rPr lang="en-US" sz="1200" dirty="0" err="1">
                <a:solidFill>
                  <a:schemeClr val="bg1"/>
                </a:solidFill>
                <a:latin typeface="system-ui"/>
              </a:rPr>
              <a:t>bilo</a:t>
            </a:r>
            <a:r>
              <a:rPr lang="en-US" sz="1200" dirty="0">
                <a:solidFill>
                  <a:schemeClr val="bg1"/>
                </a:solidFill>
                <a:latin typeface="system-ui"/>
              </a:rPr>
              <a:t> </a:t>
            </a:r>
            <a:r>
              <a:rPr lang="en-US" sz="1200" dirty="0" err="1">
                <a:solidFill>
                  <a:schemeClr val="bg1"/>
                </a:solidFill>
                <a:latin typeface="system-ui"/>
              </a:rPr>
              <a:t>kakvu</a:t>
            </a:r>
            <a:r>
              <a:rPr lang="en-US" sz="1200" dirty="0">
                <a:solidFill>
                  <a:schemeClr val="bg1"/>
                </a:solidFill>
                <a:latin typeface="system-ui"/>
              </a:rPr>
              <a:t> </a:t>
            </a:r>
            <a:r>
              <a:rPr lang="en-US" sz="1200" dirty="0" err="1">
                <a:solidFill>
                  <a:schemeClr val="bg1"/>
                </a:solidFill>
                <a:latin typeface="system-ui"/>
              </a:rPr>
              <a:t>daljnju</a:t>
            </a:r>
            <a:r>
              <a:rPr lang="en-US" sz="1200" dirty="0">
                <a:solidFill>
                  <a:schemeClr val="bg1"/>
                </a:solidFill>
                <a:latin typeface="system-ui"/>
              </a:rPr>
              <a:t> </a:t>
            </a:r>
            <a:r>
              <a:rPr lang="en-US" sz="1200" dirty="0" err="1">
                <a:solidFill>
                  <a:schemeClr val="bg1"/>
                </a:solidFill>
                <a:latin typeface="system-ui"/>
              </a:rPr>
              <a:t>uporabu</a:t>
            </a:r>
            <a:r>
              <a:rPr lang="en-US" sz="1200" dirty="0">
                <a:solidFill>
                  <a:schemeClr val="bg1"/>
                </a:solidFill>
                <a:latin typeface="system-ui"/>
              </a:rPr>
              <a:t> </a:t>
            </a:r>
            <a:r>
              <a:rPr lang="en-US" sz="1200" dirty="0" err="1">
                <a:solidFill>
                  <a:schemeClr val="bg1"/>
                </a:solidFill>
                <a:latin typeface="system-ui"/>
              </a:rPr>
              <a:t>informacija</a:t>
            </a:r>
            <a:r>
              <a:rPr lang="en-US" sz="1200" dirty="0">
                <a:solidFill>
                  <a:schemeClr val="bg1"/>
                </a:solidFill>
                <a:latin typeface="system-ui"/>
              </a:rPr>
              <a:t> </a:t>
            </a:r>
            <a:r>
              <a:rPr lang="en-US" sz="1200" dirty="0" err="1">
                <a:solidFill>
                  <a:schemeClr val="bg1"/>
                </a:solidFill>
                <a:latin typeface="system-ui"/>
              </a:rPr>
              <a:t>sadržanih</a:t>
            </a:r>
            <a:r>
              <a:rPr lang="en-US" sz="1200" dirty="0">
                <a:solidFill>
                  <a:schemeClr val="bg1"/>
                </a:solidFill>
                <a:latin typeface="system-ui"/>
              </a:rPr>
              <a:t> u </a:t>
            </a:r>
            <a:r>
              <a:rPr lang="en-US" sz="1200" dirty="0" err="1">
                <a:solidFill>
                  <a:schemeClr val="bg1"/>
                </a:solidFill>
                <a:latin typeface="system-ui"/>
              </a:rPr>
              <a:t>ovoj</a:t>
            </a:r>
            <a:r>
              <a:rPr lang="en-US" sz="1200" dirty="0">
                <a:solidFill>
                  <a:schemeClr val="bg1"/>
                </a:solidFill>
                <a:latin typeface="system-ui"/>
              </a:rPr>
              <a:t> </a:t>
            </a:r>
            <a:r>
              <a:rPr lang="en-US" sz="1200" dirty="0" err="1">
                <a:solidFill>
                  <a:schemeClr val="bg1"/>
                </a:solidFill>
                <a:latin typeface="system-ui"/>
              </a:rPr>
              <a:t>objavi</a:t>
            </a:r>
            <a:r>
              <a:rPr lang="en-US" sz="1200" dirty="0">
                <a:solidFill>
                  <a:schemeClr val="bg1"/>
                </a:solidFill>
                <a:latin typeface="system-ui"/>
              </a:rPr>
              <a:t>.</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p:txBody>
          <a:bodyPr>
            <a:normAutofit/>
          </a:bodyPr>
          <a:lstStyle/>
          <a:p>
            <a:pPr marL="342900" indent="-342900" algn="just">
              <a:buFont typeface="+mj-lt"/>
              <a:buAutoNum type="arabicPeriod"/>
            </a:pPr>
            <a:r>
              <a:rPr lang="en-US" sz="1600" b="0" i="0" dirty="0" err="1">
                <a:solidFill>
                  <a:srgbClr val="374151"/>
                </a:solidFill>
                <a:effectLst/>
                <a:latin typeface="Montserrat" panose="00000500000000000000" pitchFamily="2" charset="0"/>
              </a:rPr>
              <a:t>Promovirajte</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zdravu</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ravnotežu</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između</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poslovnog</a:t>
            </a:r>
            <a:r>
              <a:rPr lang="en-US" sz="1600" b="0" i="0" dirty="0">
                <a:solidFill>
                  <a:srgbClr val="374151"/>
                </a:solidFill>
                <a:effectLst/>
                <a:latin typeface="Montserrat" panose="00000500000000000000" pitchFamily="2" charset="0"/>
              </a:rPr>
              <a:t> i </a:t>
            </a:r>
            <a:r>
              <a:rPr lang="en-US" sz="1600" b="0" i="0" dirty="0" err="1">
                <a:solidFill>
                  <a:srgbClr val="374151"/>
                </a:solidFill>
                <a:effectLst/>
                <a:latin typeface="Montserrat" panose="00000500000000000000" pitchFamily="2" charset="0"/>
              </a:rPr>
              <a:t>privatnog</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života</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poticanjem</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zaposlenika</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na</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redovite</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pauze</a:t>
            </a:r>
            <a:r>
              <a:rPr lang="en-US" sz="1600" b="0" i="0" dirty="0">
                <a:solidFill>
                  <a:srgbClr val="374151"/>
                </a:solidFill>
                <a:effectLst/>
                <a:latin typeface="Montserrat" panose="00000500000000000000" pitchFamily="2" charset="0"/>
              </a:rPr>
              <a:t> i </a:t>
            </a:r>
            <a:r>
              <a:rPr lang="en-US" sz="1600" b="0" i="0" dirty="0" err="1">
                <a:solidFill>
                  <a:srgbClr val="374151"/>
                </a:solidFill>
                <a:effectLst/>
                <a:latin typeface="Montserrat" panose="00000500000000000000" pitchFamily="2" charset="0"/>
              </a:rPr>
              <a:t>odvajanje</a:t>
            </a:r>
            <a:r>
              <a:rPr lang="en-US" sz="1600" b="0" i="0" dirty="0">
                <a:solidFill>
                  <a:srgbClr val="374151"/>
                </a:solidFill>
                <a:effectLst/>
                <a:latin typeface="Montserrat" panose="00000500000000000000" pitchFamily="2" charset="0"/>
              </a:rPr>
              <a:t> od </a:t>
            </a:r>
            <a:r>
              <a:rPr lang="en-US" sz="1600" b="0" i="0" dirty="0" err="1">
                <a:solidFill>
                  <a:srgbClr val="374151"/>
                </a:solidFill>
                <a:effectLst/>
                <a:latin typeface="Montserrat" panose="00000500000000000000" pitchFamily="2" charset="0"/>
              </a:rPr>
              <a:t>posla</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izvan</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radnog</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vremena</a:t>
            </a:r>
            <a:r>
              <a:rPr lang="en-US" sz="1600" b="0" i="0" dirty="0">
                <a:solidFill>
                  <a:srgbClr val="374151"/>
                </a:solidFill>
                <a:effectLst/>
                <a:latin typeface="Montserrat" panose="00000500000000000000" pitchFamily="2" charset="0"/>
              </a:rPr>
              <a:t>.</a:t>
            </a:r>
          </a:p>
          <a:p>
            <a:pPr marL="342900" indent="-342900" algn="just">
              <a:buFont typeface="+mj-lt"/>
              <a:buAutoNum type="arabicPeriod"/>
            </a:pPr>
            <a:r>
              <a:rPr lang="en-US" sz="1600" b="0" i="0" dirty="0" err="1">
                <a:solidFill>
                  <a:srgbClr val="374151"/>
                </a:solidFill>
                <a:effectLst/>
                <a:latin typeface="Montserrat" panose="00000500000000000000" pitchFamily="2" charset="0"/>
              </a:rPr>
              <a:t>Potaknite</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tjelesnu</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aktivnost</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zaposlenika</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osiguravanjem</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uvjeta</a:t>
            </a:r>
            <a:r>
              <a:rPr lang="en-US" sz="1600" b="0" i="0" dirty="0">
                <a:solidFill>
                  <a:srgbClr val="374151"/>
                </a:solidFill>
                <a:effectLst/>
                <a:latin typeface="Montserrat" panose="00000500000000000000" pitchFamily="2" charset="0"/>
              </a:rPr>
              <a:t> za </a:t>
            </a:r>
            <a:r>
              <a:rPr lang="en-US" sz="1600" b="0" i="0" dirty="0" err="1">
                <a:solidFill>
                  <a:srgbClr val="374151"/>
                </a:solidFill>
                <a:effectLst/>
                <a:latin typeface="Montserrat" panose="00000500000000000000" pitchFamily="2" charset="0"/>
              </a:rPr>
              <a:t>vježbanje</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npr</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članstvom</a:t>
            </a:r>
            <a:r>
              <a:rPr lang="en-US" sz="1600" b="0" i="0" dirty="0">
                <a:solidFill>
                  <a:srgbClr val="374151"/>
                </a:solidFill>
                <a:effectLst/>
                <a:latin typeface="Montserrat" panose="00000500000000000000" pitchFamily="2" charset="0"/>
              </a:rPr>
              <a:t> u </a:t>
            </a:r>
            <a:r>
              <a:rPr lang="en-US" sz="1600" b="0" i="0" dirty="0" err="1">
                <a:solidFill>
                  <a:srgbClr val="374151"/>
                </a:solidFill>
                <a:effectLst/>
                <a:latin typeface="Montserrat" panose="00000500000000000000" pitchFamily="2" charset="0"/>
              </a:rPr>
              <a:t>teretani</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ili</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grupnim</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satovima</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fitnesa</a:t>
            </a:r>
            <a:r>
              <a:rPr lang="en-US" sz="1600" b="0" i="0" dirty="0">
                <a:solidFill>
                  <a:srgbClr val="374151"/>
                </a:solidFill>
                <a:effectLst/>
                <a:latin typeface="Montserrat" panose="00000500000000000000" pitchFamily="2" charset="0"/>
              </a:rPr>
              <a:t>.</a:t>
            </a:r>
          </a:p>
          <a:p>
            <a:pPr marL="342900" indent="-342900" algn="just">
              <a:buFont typeface="+mj-lt"/>
              <a:buAutoNum type="arabicPeriod"/>
            </a:pPr>
            <a:r>
              <a:rPr lang="en-US" sz="1600" b="0" i="0" dirty="0" err="1">
                <a:solidFill>
                  <a:srgbClr val="374151"/>
                </a:solidFill>
                <a:effectLst/>
                <a:latin typeface="Montserrat" panose="00000500000000000000" pitchFamily="2" charset="0"/>
              </a:rPr>
              <a:t>Pružite</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podršku</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mentalnom</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zdravlju</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nudeći</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programe</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pomoći</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zaposlenicima</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savjetovanje</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ili</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pristup</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terapeutu</a:t>
            </a:r>
            <a:r>
              <a:rPr lang="en-US" sz="1600" b="0" i="0" dirty="0">
                <a:solidFill>
                  <a:srgbClr val="374151"/>
                </a:solidFill>
                <a:effectLst/>
                <a:latin typeface="Montserrat" panose="00000500000000000000" pitchFamily="2" charset="0"/>
              </a:rPr>
              <a:t>.</a:t>
            </a:r>
          </a:p>
          <a:p>
            <a:pPr marL="342900" indent="-342900" algn="just">
              <a:buFont typeface="+mj-lt"/>
              <a:buAutoNum type="arabicPeriod"/>
            </a:pPr>
            <a:r>
              <a:rPr lang="en-US" sz="1600" b="0" i="0" dirty="0" err="1">
                <a:solidFill>
                  <a:srgbClr val="374151"/>
                </a:solidFill>
                <a:effectLst/>
                <a:latin typeface="Montserrat" panose="00000500000000000000" pitchFamily="2" charset="0"/>
              </a:rPr>
              <a:t>Njegujte</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pozitivnu</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radnu</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kulturu</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poticanjem</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otvorene</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komunikacije</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priznavanjem</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postignuća</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zaposlenika</a:t>
            </a:r>
            <a:r>
              <a:rPr lang="en-US" sz="1600" b="0" i="0" dirty="0">
                <a:solidFill>
                  <a:srgbClr val="374151"/>
                </a:solidFill>
                <a:effectLst/>
                <a:latin typeface="Montserrat" panose="00000500000000000000" pitchFamily="2" charset="0"/>
              </a:rPr>
              <a:t> i </a:t>
            </a:r>
            <a:r>
              <a:rPr lang="en-US" sz="1600" b="0" i="0" dirty="0" err="1">
                <a:solidFill>
                  <a:srgbClr val="374151"/>
                </a:solidFill>
                <a:effectLst/>
                <a:latin typeface="Montserrat" panose="00000500000000000000" pitchFamily="2" charset="0"/>
              </a:rPr>
              <a:t>promicanjem</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osjećaja</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zajedništva</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među</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članovima</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tima</a:t>
            </a:r>
            <a:r>
              <a:rPr lang="en-US" sz="1600" b="0" i="0" dirty="0">
                <a:solidFill>
                  <a:srgbClr val="374151"/>
                </a:solidFill>
                <a:effectLst/>
                <a:latin typeface="Montserrat" panose="00000500000000000000" pitchFamily="2" charset="0"/>
              </a:rPr>
              <a:t>.</a:t>
            </a:r>
          </a:p>
          <a:p>
            <a:pPr marL="342900" indent="-342900" algn="just">
              <a:buFont typeface="+mj-lt"/>
              <a:buAutoNum type="arabicPeriod"/>
            </a:pPr>
            <a:r>
              <a:rPr lang="en-US" sz="1600" b="0" i="0" dirty="0" err="1">
                <a:solidFill>
                  <a:srgbClr val="374151"/>
                </a:solidFill>
                <a:effectLst/>
                <a:latin typeface="Montserrat" panose="00000500000000000000" pitchFamily="2" charset="0"/>
              </a:rPr>
              <a:t>Potaknite</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samosvjesnost</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osiguravanjem</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uvjeta</a:t>
            </a:r>
            <a:r>
              <a:rPr lang="en-US" sz="1600" b="0" i="0" dirty="0">
                <a:solidFill>
                  <a:srgbClr val="374151"/>
                </a:solidFill>
                <a:effectLst/>
                <a:latin typeface="Montserrat" panose="00000500000000000000" pitchFamily="2" charset="0"/>
              </a:rPr>
              <a:t> za </a:t>
            </a:r>
            <a:r>
              <a:rPr lang="en-US" sz="1600" b="0" i="0" dirty="0" err="1">
                <a:solidFill>
                  <a:srgbClr val="374151"/>
                </a:solidFill>
                <a:effectLst/>
                <a:latin typeface="Montserrat" panose="00000500000000000000" pitchFamily="2" charset="0"/>
              </a:rPr>
              <a:t>meditaciju</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ili</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jogu</a:t>
            </a:r>
            <a:r>
              <a:rPr lang="en-US" sz="1600" b="0" i="0" dirty="0">
                <a:solidFill>
                  <a:srgbClr val="374151"/>
                </a:solidFill>
                <a:effectLst/>
                <a:latin typeface="Montserrat" panose="00000500000000000000" pitchFamily="2" charset="0"/>
              </a:rPr>
              <a:t> i </a:t>
            </a:r>
            <a:r>
              <a:rPr lang="en-US" sz="1600" b="0" i="0" dirty="0" err="1">
                <a:solidFill>
                  <a:srgbClr val="374151"/>
                </a:solidFill>
                <a:effectLst/>
                <a:latin typeface="Montserrat" panose="00000500000000000000" pitchFamily="2" charset="0"/>
              </a:rPr>
              <a:t>promicanjem</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tehnika</a:t>
            </a:r>
            <a:r>
              <a:rPr lang="en-US" sz="1600" b="0" i="0" dirty="0">
                <a:solidFill>
                  <a:srgbClr val="374151"/>
                </a:solidFill>
                <a:effectLst/>
                <a:latin typeface="Montserrat" panose="00000500000000000000" pitchFamily="2" charset="0"/>
              </a:rPr>
              <a:t> za </a:t>
            </a:r>
            <a:r>
              <a:rPr lang="en-US" sz="1600" b="0" i="0" dirty="0" err="1">
                <a:solidFill>
                  <a:srgbClr val="374151"/>
                </a:solidFill>
                <a:effectLst/>
                <a:latin typeface="Montserrat" panose="00000500000000000000" pitchFamily="2" charset="0"/>
              </a:rPr>
              <a:t>smanjenje</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stresa</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kao</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što</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su</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vježbe</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dubokog</a:t>
            </a:r>
            <a:r>
              <a:rPr lang="en-US" sz="1600" b="0" i="0" dirty="0">
                <a:solidFill>
                  <a:srgbClr val="374151"/>
                </a:solidFill>
                <a:effectLst/>
                <a:latin typeface="Montserrat" panose="00000500000000000000" pitchFamily="2" charset="0"/>
              </a:rPr>
              <a:t> </a:t>
            </a:r>
            <a:r>
              <a:rPr lang="en-US" sz="1600" b="0" i="0" dirty="0" err="1">
                <a:solidFill>
                  <a:srgbClr val="374151"/>
                </a:solidFill>
                <a:effectLst/>
                <a:latin typeface="Montserrat" panose="00000500000000000000" pitchFamily="2" charset="0"/>
              </a:rPr>
              <a:t>disanja</a:t>
            </a:r>
            <a:r>
              <a:rPr lang="en-US" sz="1600" b="0" i="0" dirty="0">
                <a:solidFill>
                  <a:srgbClr val="374151"/>
                </a:solidFill>
                <a:effectLst/>
                <a:latin typeface="Montserrat" panose="00000500000000000000" pitchFamily="2" charset="0"/>
              </a:rPr>
              <a:t>.</a:t>
            </a: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293633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r>
              <a:rPr kumimoji="0" lang="en-US" sz="4000" b="1" i="0" u="none" strike="noStrike" kern="1200" cap="none" spc="-50" normalizeH="0" baseline="0" noProof="0" dirty="0" err="1">
                <a:ln>
                  <a:noFill/>
                </a:ln>
                <a:solidFill>
                  <a:prstClr val="black">
                    <a:lumMod val="75000"/>
                    <a:lumOff val="25000"/>
                  </a:prstClr>
                </a:solidFill>
                <a:effectLst/>
                <a:uLnTx/>
                <a:uFillTx/>
                <a:latin typeface="Calibri Light" panose="020F0302020204030204"/>
                <a:ea typeface="+mj-ea"/>
                <a:cs typeface="+mj-cs"/>
              </a:rPr>
              <a:t>Pozitivno</a:t>
            </a:r>
            <a:r>
              <a:rPr kumimoji="0" lang="en-US" sz="4000" b="1" i="0" u="none" strike="noStrike" kern="1200" cap="none" spc="-50" normalizeH="0" baseline="0" noProof="0" dirty="0">
                <a:ln>
                  <a:noFill/>
                </a:ln>
                <a:solidFill>
                  <a:prstClr val="black">
                    <a:lumMod val="75000"/>
                    <a:lumOff val="25000"/>
                  </a:prstClr>
                </a:solidFill>
                <a:effectLst/>
                <a:uLnTx/>
                <a:uFillTx/>
                <a:latin typeface="Calibri Light" panose="020F0302020204030204"/>
                <a:ea typeface="+mj-ea"/>
                <a:cs typeface="+mj-cs"/>
              </a:rPr>
              <a:t> </a:t>
            </a:r>
            <a:r>
              <a:rPr kumimoji="0" lang="en-US" sz="4000" b="1" i="0" u="none" strike="noStrike" kern="1200" cap="none" spc="-50" normalizeH="0" baseline="0" noProof="0" dirty="0" err="1">
                <a:ln>
                  <a:noFill/>
                </a:ln>
                <a:solidFill>
                  <a:prstClr val="black">
                    <a:lumMod val="75000"/>
                    <a:lumOff val="25000"/>
                  </a:prstClr>
                </a:solidFill>
                <a:effectLst/>
                <a:uLnTx/>
                <a:uFillTx/>
                <a:latin typeface="Calibri Light" panose="020F0302020204030204"/>
                <a:ea typeface="+mj-ea"/>
                <a:cs typeface="+mj-cs"/>
              </a:rPr>
              <a:t>radno</a:t>
            </a:r>
            <a:r>
              <a:rPr kumimoji="0" lang="en-US" sz="4000" b="1" i="0" u="none" strike="noStrike" kern="1200" cap="none" spc="-50" normalizeH="0" baseline="0" noProof="0" dirty="0">
                <a:ln>
                  <a:noFill/>
                </a:ln>
                <a:solidFill>
                  <a:prstClr val="black">
                    <a:lumMod val="75000"/>
                    <a:lumOff val="25000"/>
                  </a:prstClr>
                </a:solidFill>
                <a:effectLst/>
                <a:uLnTx/>
                <a:uFillTx/>
                <a:latin typeface="Calibri Light" panose="020F0302020204030204"/>
                <a:ea typeface="+mj-ea"/>
                <a:cs typeface="+mj-cs"/>
              </a:rPr>
              <a:t> </a:t>
            </a:r>
            <a:r>
              <a:rPr kumimoji="0" lang="en-US" sz="4000" b="1" i="0" u="none" strike="noStrike" kern="1200" cap="none" spc="-50" normalizeH="0" baseline="0" noProof="0" dirty="0" err="1">
                <a:ln>
                  <a:noFill/>
                </a:ln>
                <a:solidFill>
                  <a:prstClr val="black">
                    <a:lumMod val="75000"/>
                    <a:lumOff val="25000"/>
                  </a:prstClr>
                </a:solidFill>
                <a:effectLst/>
                <a:uLnTx/>
                <a:uFillTx/>
                <a:latin typeface="Calibri Light" panose="020F0302020204030204"/>
                <a:ea typeface="+mj-ea"/>
                <a:cs typeface="+mj-cs"/>
              </a:rPr>
              <a:t>okruženje</a:t>
            </a:r>
            <a:br>
              <a:rPr lang="en-US" sz="4000" b="1" dirty="0"/>
            </a:br>
            <a:r>
              <a:rPr lang="en-US" sz="2800" dirty="0" err="1"/>
              <a:t>Preporuke</a:t>
            </a:r>
            <a:r>
              <a:rPr lang="en-US" sz="2800" dirty="0"/>
              <a:t> za </a:t>
            </a:r>
            <a:r>
              <a:rPr lang="en-US" sz="2800" dirty="0" err="1"/>
              <a:t>poduzetnike</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err="1">
                <a:solidFill>
                  <a:schemeClr val="bg1"/>
                </a:solidFill>
                <a:latin typeface="system-ui"/>
              </a:rPr>
              <a:t>Podrška</a:t>
            </a:r>
            <a:r>
              <a:rPr lang="en-US" sz="1200" dirty="0">
                <a:solidFill>
                  <a:schemeClr val="bg1"/>
                </a:solidFill>
                <a:latin typeface="system-ui"/>
              </a:rPr>
              <a:t> </a:t>
            </a:r>
            <a:r>
              <a:rPr lang="en-US" sz="1200" dirty="0" err="1">
                <a:solidFill>
                  <a:schemeClr val="bg1"/>
                </a:solidFill>
                <a:latin typeface="system-ui"/>
              </a:rPr>
              <a:t>Europske</a:t>
            </a:r>
            <a:r>
              <a:rPr lang="en-US" sz="1200" dirty="0">
                <a:solidFill>
                  <a:schemeClr val="bg1"/>
                </a:solidFill>
                <a:latin typeface="system-ui"/>
              </a:rPr>
              <a:t> </a:t>
            </a:r>
            <a:r>
              <a:rPr lang="en-US" sz="1200" dirty="0" err="1">
                <a:solidFill>
                  <a:schemeClr val="bg1"/>
                </a:solidFill>
                <a:latin typeface="system-ui"/>
              </a:rPr>
              <a:t>komisije</a:t>
            </a:r>
            <a:r>
              <a:rPr lang="en-US" sz="1200" dirty="0">
                <a:solidFill>
                  <a:schemeClr val="bg1"/>
                </a:solidFill>
                <a:latin typeface="system-ui"/>
              </a:rPr>
              <a:t> za </a:t>
            </a:r>
            <a:r>
              <a:rPr lang="en-US" sz="1200" dirty="0" err="1">
                <a:solidFill>
                  <a:schemeClr val="bg1"/>
                </a:solidFill>
                <a:latin typeface="system-ui"/>
              </a:rPr>
              <a:t>izradu</a:t>
            </a:r>
            <a:r>
              <a:rPr lang="en-US" sz="1200" dirty="0">
                <a:solidFill>
                  <a:schemeClr val="bg1"/>
                </a:solidFill>
                <a:latin typeface="system-ui"/>
              </a:rPr>
              <a:t> </a:t>
            </a:r>
            <a:r>
              <a:rPr lang="en-US" sz="1200" dirty="0" err="1">
                <a:solidFill>
                  <a:schemeClr val="bg1"/>
                </a:solidFill>
                <a:latin typeface="system-ui"/>
              </a:rPr>
              <a:t>ove</a:t>
            </a:r>
            <a:r>
              <a:rPr lang="en-US" sz="1200" dirty="0">
                <a:solidFill>
                  <a:schemeClr val="bg1"/>
                </a:solidFill>
                <a:latin typeface="system-ui"/>
              </a:rPr>
              <a:t> </a:t>
            </a:r>
            <a:r>
              <a:rPr lang="en-US" sz="1200" dirty="0" err="1">
                <a:solidFill>
                  <a:schemeClr val="bg1"/>
                </a:solidFill>
                <a:latin typeface="system-ui"/>
              </a:rPr>
              <a:t>objave</a:t>
            </a:r>
            <a:r>
              <a:rPr lang="en-US" sz="1200" dirty="0">
                <a:solidFill>
                  <a:schemeClr val="bg1"/>
                </a:solidFill>
                <a:latin typeface="system-ui"/>
              </a:rPr>
              <a:t> ne </a:t>
            </a:r>
            <a:r>
              <a:rPr lang="en-US" sz="1200" dirty="0" err="1">
                <a:solidFill>
                  <a:schemeClr val="bg1"/>
                </a:solidFill>
                <a:latin typeface="system-ui"/>
              </a:rPr>
              <a:t>predstavlja</a:t>
            </a:r>
            <a:r>
              <a:rPr lang="en-US" sz="1200" dirty="0">
                <a:solidFill>
                  <a:schemeClr val="bg1"/>
                </a:solidFill>
                <a:latin typeface="system-ui"/>
              </a:rPr>
              <a:t> </a:t>
            </a:r>
            <a:r>
              <a:rPr lang="en-US" sz="1200" dirty="0" err="1">
                <a:solidFill>
                  <a:schemeClr val="bg1"/>
                </a:solidFill>
                <a:latin typeface="system-ui"/>
              </a:rPr>
              <a:t>odobrenje</a:t>
            </a:r>
            <a:r>
              <a:rPr lang="en-US" sz="1200" dirty="0">
                <a:solidFill>
                  <a:schemeClr val="bg1"/>
                </a:solidFill>
                <a:latin typeface="system-ui"/>
              </a:rPr>
              <a:t> </a:t>
            </a:r>
            <a:r>
              <a:rPr lang="en-US" sz="1200" dirty="0" err="1">
                <a:solidFill>
                  <a:schemeClr val="bg1"/>
                </a:solidFill>
                <a:latin typeface="system-ui"/>
              </a:rPr>
              <a:t>njenog</a:t>
            </a:r>
            <a:r>
              <a:rPr lang="en-US" sz="1200" dirty="0">
                <a:solidFill>
                  <a:schemeClr val="bg1"/>
                </a:solidFill>
                <a:latin typeface="system-ui"/>
              </a:rPr>
              <a:t> </a:t>
            </a:r>
            <a:r>
              <a:rPr lang="en-US" sz="1200" dirty="0" err="1">
                <a:solidFill>
                  <a:schemeClr val="bg1"/>
                </a:solidFill>
                <a:latin typeface="system-ui"/>
              </a:rPr>
              <a:t>sadržaja</a:t>
            </a:r>
            <a:r>
              <a:rPr lang="en-US" sz="1200" dirty="0">
                <a:solidFill>
                  <a:schemeClr val="bg1"/>
                </a:solidFill>
                <a:latin typeface="system-ui"/>
              </a:rPr>
              <a:t> koji </a:t>
            </a:r>
            <a:r>
              <a:rPr lang="en-US" sz="1200" dirty="0" err="1">
                <a:solidFill>
                  <a:schemeClr val="bg1"/>
                </a:solidFill>
                <a:latin typeface="system-ui"/>
              </a:rPr>
              <a:t>odražava</a:t>
            </a:r>
            <a:r>
              <a:rPr lang="en-US" sz="1200" dirty="0">
                <a:solidFill>
                  <a:schemeClr val="bg1"/>
                </a:solidFill>
                <a:latin typeface="system-ui"/>
              </a:rPr>
              <a:t> </a:t>
            </a:r>
            <a:r>
              <a:rPr lang="en-US" sz="1200" dirty="0" err="1">
                <a:solidFill>
                  <a:schemeClr val="bg1"/>
                </a:solidFill>
                <a:latin typeface="system-ui"/>
              </a:rPr>
              <a:t>stavove</a:t>
            </a:r>
            <a:r>
              <a:rPr lang="en-US" sz="1200" dirty="0">
                <a:solidFill>
                  <a:schemeClr val="bg1"/>
                </a:solidFill>
                <a:latin typeface="system-ui"/>
              </a:rPr>
              <a:t> </a:t>
            </a:r>
            <a:r>
              <a:rPr lang="en-US" sz="1200" dirty="0" err="1">
                <a:solidFill>
                  <a:schemeClr val="bg1"/>
                </a:solidFill>
                <a:latin typeface="system-ui"/>
              </a:rPr>
              <a:t>samih</a:t>
            </a:r>
            <a:r>
              <a:rPr lang="en-US" sz="1200" dirty="0">
                <a:solidFill>
                  <a:schemeClr val="bg1"/>
                </a:solidFill>
                <a:latin typeface="system-ui"/>
              </a:rPr>
              <a:t> </a:t>
            </a:r>
            <a:r>
              <a:rPr lang="en-US" sz="1200" dirty="0" err="1">
                <a:solidFill>
                  <a:schemeClr val="bg1"/>
                </a:solidFill>
                <a:latin typeface="system-ui"/>
              </a:rPr>
              <a:t>autora</a:t>
            </a:r>
            <a:r>
              <a:rPr lang="en-US" sz="1200" dirty="0">
                <a:solidFill>
                  <a:schemeClr val="bg1"/>
                </a:solidFill>
                <a:latin typeface="system-ui"/>
              </a:rPr>
              <a:t> </a:t>
            </a:r>
            <a:r>
              <a:rPr lang="en-US" sz="1200" dirty="0" err="1">
                <a:solidFill>
                  <a:schemeClr val="bg1"/>
                </a:solidFill>
                <a:latin typeface="system-ui"/>
              </a:rPr>
              <a:t>te</a:t>
            </a:r>
            <a:r>
              <a:rPr lang="en-US" sz="1200" dirty="0">
                <a:solidFill>
                  <a:schemeClr val="bg1"/>
                </a:solidFill>
                <a:latin typeface="system-ui"/>
              </a:rPr>
              <a:t> se </a:t>
            </a:r>
            <a:r>
              <a:rPr lang="en-US" sz="1200" dirty="0" err="1">
                <a:solidFill>
                  <a:schemeClr val="bg1"/>
                </a:solidFill>
                <a:latin typeface="system-ui"/>
              </a:rPr>
              <a:t>Komisija</a:t>
            </a:r>
            <a:r>
              <a:rPr lang="en-US" sz="1200" dirty="0">
                <a:solidFill>
                  <a:schemeClr val="bg1"/>
                </a:solidFill>
                <a:latin typeface="system-ui"/>
              </a:rPr>
              <a:t> ne </a:t>
            </a:r>
            <a:r>
              <a:rPr lang="en-US" sz="1200" dirty="0" err="1">
                <a:solidFill>
                  <a:schemeClr val="bg1"/>
                </a:solidFill>
                <a:latin typeface="system-ui"/>
              </a:rPr>
              <a:t>može</a:t>
            </a:r>
            <a:r>
              <a:rPr lang="en-US" sz="1200" dirty="0">
                <a:solidFill>
                  <a:schemeClr val="bg1"/>
                </a:solidFill>
                <a:latin typeface="system-ui"/>
              </a:rPr>
              <a:t> </a:t>
            </a:r>
            <a:r>
              <a:rPr lang="en-US" sz="1200" dirty="0" err="1">
                <a:solidFill>
                  <a:schemeClr val="bg1"/>
                </a:solidFill>
                <a:latin typeface="system-ui"/>
              </a:rPr>
              <a:t>smatrati</a:t>
            </a:r>
            <a:r>
              <a:rPr lang="en-US" sz="1200" dirty="0">
                <a:solidFill>
                  <a:schemeClr val="bg1"/>
                </a:solidFill>
                <a:latin typeface="system-ui"/>
              </a:rPr>
              <a:t> </a:t>
            </a:r>
            <a:r>
              <a:rPr lang="en-US" sz="1200" dirty="0" err="1">
                <a:solidFill>
                  <a:schemeClr val="bg1"/>
                </a:solidFill>
                <a:latin typeface="system-ui"/>
              </a:rPr>
              <a:t>odgovornom</a:t>
            </a:r>
            <a:r>
              <a:rPr lang="en-US" sz="1200" dirty="0">
                <a:solidFill>
                  <a:schemeClr val="bg1"/>
                </a:solidFill>
                <a:latin typeface="system-ui"/>
              </a:rPr>
              <a:t> za </a:t>
            </a:r>
            <a:r>
              <a:rPr lang="en-US" sz="1200" dirty="0" err="1">
                <a:solidFill>
                  <a:schemeClr val="bg1"/>
                </a:solidFill>
                <a:latin typeface="system-ui"/>
              </a:rPr>
              <a:t>bilo</a:t>
            </a:r>
            <a:r>
              <a:rPr lang="en-US" sz="1200" dirty="0">
                <a:solidFill>
                  <a:schemeClr val="bg1"/>
                </a:solidFill>
                <a:latin typeface="system-ui"/>
              </a:rPr>
              <a:t> </a:t>
            </a:r>
            <a:r>
              <a:rPr lang="en-US" sz="1200" dirty="0" err="1">
                <a:solidFill>
                  <a:schemeClr val="bg1"/>
                </a:solidFill>
                <a:latin typeface="system-ui"/>
              </a:rPr>
              <a:t>kakvu</a:t>
            </a:r>
            <a:r>
              <a:rPr lang="en-US" sz="1200" dirty="0">
                <a:solidFill>
                  <a:schemeClr val="bg1"/>
                </a:solidFill>
                <a:latin typeface="system-ui"/>
              </a:rPr>
              <a:t> </a:t>
            </a:r>
            <a:r>
              <a:rPr lang="en-US" sz="1200" dirty="0" err="1">
                <a:solidFill>
                  <a:schemeClr val="bg1"/>
                </a:solidFill>
                <a:latin typeface="system-ui"/>
              </a:rPr>
              <a:t>daljnju</a:t>
            </a:r>
            <a:r>
              <a:rPr lang="en-US" sz="1200" dirty="0">
                <a:solidFill>
                  <a:schemeClr val="bg1"/>
                </a:solidFill>
                <a:latin typeface="system-ui"/>
              </a:rPr>
              <a:t> </a:t>
            </a:r>
            <a:r>
              <a:rPr lang="en-US" sz="1200" dirty="0" err="1">
                <a:solidFill>
                  <a:schemeClr val="bg1"/>
                </a:solidFill>
                <a:latin typeface="system-ui"/>
              </a:rPr>
              <a:t>uporabu</a:t>
            </a:r>
            <a:r>
              <a:rPr lang="en-US" sz="1200" dirty="0">
                <a:solidFill>
                  <a:schemeClr val="bg1"/>
                </a:solidFill>
                <a:latin typeface="system-ui"/>
              </a:rPr>
              <a:t> </a:t>
            </a:r>
            <a:r>
              <a:rPr lang="en-US" sz="1200" dirty="0" err="1">
                <a:solidFill>
                  <a:schemeClr val="bg1"/>
                </a:solidFill>
                <a:latin typeface="system-ui"/>
              </a:rPr>
              <a:t>informacija</a:t>
            </a:r>
            <a:r>
              <a:rPr lang="en-US" sz="1200" dirty="0">
                <a:solidFill>
                  <a:schemeClr val="bg1"/>
                </a:solidFill>
                <a:latin typeface="system-ui"/>
              </a:rPr>
              <a:t> </a:t>
            </a:r>
            <a:r>
              <a:rPr lang="en-US" sz="1200" dirty="0" err="1">
                <a:solidFill>
                  <a:schemeClr val="bg1"/>
                </a:solidFill>
                <a:latin typeface="system-ui"/>
              </a:rPr>
              <a:t>sadržanih</a:t>
            </a:r>
            <a:r>
              <a:rPr lang="en-US" sz="1200" dirty="0">
                <a:solidFill>
                  <a:schemeClr val="bg1"/>
                </a:solidFill>
                <a:latin typeface="system-ui"/>
              </a:rPr>
              <a:t> u </a:t>
            </a:r>
            <a:r>
              <a:rPr lang="en-US" sz="1200" dirty="0" err="1">
                <a:solidFill>
                  <a:schemeClr val="bg1"/>
                </a:solidFill>
                <a:latin typeface="system-ui"/>
              </a:rPr>
              <a:t>ovoj</a:t>
            </a:r>
            <a:r>
              <a:rPr lang="en-US" sz="1200" dirty="0">
                <a:solidFill>
                  <a:schemeClr val="bg1"/>
                </a:solidFill>
                <a:latin typeface="system-ui"/>
              </a:rPr>
              <a:t> </a:t>
            </a:r>
            <a:r>
              <a:rPr lang="en-US" sz="1200" dirty="0" err="1">
                <a:solidFill>
                  <a:schemeClr val="bg1"/>
                </a:solidFill>
                <a:latin typeface="system-ui"/>
              </a:rPr>
              <a:t>objavi</a:t>
            </a:r>
            <a:r>
              <a:rPr lang="en-US" sz="1200" dirty="0">
                <a:solidFill>
                  <a:schemeClr val="bg1"/>
                </a:solidFill>
                <a:latin typeface="system-ui"/>
              </a:rPr>
              <a:t>.</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p:txBody>
          <a:bodyPr>
            <a:normAutofit/>
          </a:bodyPr>
          <a:lstStyle/>
          <a:p>
            <a:pPr marL="342900" indent="-342900" algn="just">
              <a:buFont typeface="+mj-lt"/>
              <a:buAutoNum type="arabicPeriod" startAt="6"/>
            </a:pPr>
            <a:r>
              <a:rPr lang="en-US" sz="1600" dirty="0" err="1">
                <a:solidFill>
                  <a:srgbClr val="374151"/>
                </a:solidFill>
                <a:latin typeface="Montserrat" panose="00000500000000000000" pitchFamily="2" charset="0"/>
              </a:rPr>
              <a:t>Pružite</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prilike</a:t>
            </a:r>
            <a:r>
              <a:rPr lang="en-US" sz="1600" dirty="0">
                <a:solidFill>
                  <a:srgbClr val="374151"/>
                </a:solidFill>
                <a:latin typeface="Montserrat" panose="00000500000000000000" pitchFamily="2" charset="0"/>
              </a:rPr>
              <a:t> za </a:t>
            </a:r>
            <a:r>
              <a:rPr lang="en-US" sz="1600" dirty="0" err="1">
                <a:solidFill>
                  <a:srgbClr val="374151"/>
                </a:solidFill>
                <a:latin typeface="Montserrat" panose="00000500000000000000" pitchFamily="2" charset="0"/>
              </a:rPr>
              <a:t>rast</a:t>
            </a:r>
            <a:r>
              <a:rPr lang="en-US" sz="1600" dirty="0">
                <a:solidFill>
                  <a:srgbClr val="374151"/>
                </a:solidFill>
                <a:latin typeface="Montserrat" panose="00000500000000000000" pitchFamily="2" charset="0"/>
              </a:rPr>
              <a:t> i </a:t>
            </a:r>
            <a:r>
              <a:rPr lang="en-US" sz="1600" dirty="0" err="1">
                <a:solidFill>
                  <a:srgbClr val="374151"/>
                </a:solidFill>
                <a:latin typeface="Montserrat" panose="00000500000000000000" pitchFamily="2" charset="0"/>
              </a:rPr>
              <a:t>razvoj</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nudeći</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programe</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obuke</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mentorstva</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ili</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financiranjem</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školarina</a:t>
            </a:r>
            <a:r>
              <a:rPr lang="en-US" sz="1600" dirty="0">
                <a:solidFill>
                  <a:srgbClr val="374151"/>
                </a:solidFill>
                <a:latin typeface="Montserrat" panose="00000500000000000000" pitchFamily="2" charset="0"/>
              </a:rPr>
              <a:t>.</a:t>
            </a:r>
          </a:p>
          <a:p>
            <a:pPr marL="342900" indent="-342900" algn="just">
              <a:buFont typeface="+mj-lt"/>
              <a:buAutoNum type="arabicPeriod" startAt="6"/>
            </a:pPr>
            <a:r>
              <a:rPr lang="en-US" sz="1600" dirty="0" err="1">
                <a:solidFill>
                  <a:srgbClr val="374151"/>
                </a:solidFill>
                <a:latin typeface="Montserrat" panose="00000500000000000000" pitchFamily="2" charset="0"/>
              </a:rPr>
              <a:t>Potaknite</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razvijanje</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društvenih</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veza</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organiziranjem</a:t>
            </a:r>
            <a:r>
              <a:rPr lang="en-US" sz="1600" dirty="0">
                <a:solidFill>
                  <a:srgbClr val="374151"/>
                </a:solidFill>
                <a:latin typeface="Montserrat" panose="00000500000000000000" pitchFamily="2" charset="0"/>
              </a:rPr>
              <a:t> team building </a:t>
            </a:r>
            <a:r>
              <a:rPr lang="en-US" sz="1600" dirty="0" err="1">
                <a:solidFill>
                  <a:srgbClr val="374151"/>
                </a:solidFill>
                <a:latin typeface="Montserrat" panose="00000500000000000000" pitchFamily="2" charset="0"/>
              </a:rPr>
              <a:t>aktivnosti</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poticanjem</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zaposlenika</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na</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sklapanje</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prijateljstava</a:t>
            </a:r>
            <a:r>
              <a:rPr lang="en-US" sz="1600" dirty="0">
                <a:solidFill>
                  <a:srgbClr val="374151"/>
                </a:solidFill>
                <a:latin typeface="Montserrat" panose="00000500000000000000" pitchFamily="2" charset="0"/>
              </a:rPr>
              <a:t> i </a:t>
            </a:r>
            <a:r>
              <a:rPr lang="en-US" sz="1600" dirty="0" err="1">
                <a:solidFill>
                  <a:srgbClr val="374151"/>
                </a:solidFill>
                <a:latin typeface="Montserrat" panose="00000500000000000000" pitchFamily="2" charset="0"/>
              </a:rPr>
              <a:t>promicanjem</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osjećaja</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pripadnosti</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timu</a:t>
            </a:r>
            <a:r>
              <a:rPr lang="en-US" sz="1600" dirty="0">
                <a:solidFill>
                  <a:srgbClr val="374151"/>
                </a:solidFill>
                <a:latin typeface="Montserrat" panose="00000500000000000000" pitchFamily="2" charset="0"/>
              </a:rPr>
              <a:t>.</a:t>
            </a:r>
          </a:p>
          <a:p>
            <a:pPr marL="342900" indent="-342900" algn="just">
              <a:buFont typeface="+mj-lt"/>
              <a:buAutoNum type="arabicPeriod" startAt="6"/>
            </a:pPr>
            <a:r>
              <a:rPr lang="en-US" sz="1600" dirty="0" err="1">
                <a:solidFill>
                  <a:srgbClr val="374151"/>
                </a:solidFill>
                <a:latin typeface="Montserrat" panose="00000500000000000000" pitchFamily="2" charset="0"/>
              </a:rPr>
              <a:t>Potaknite</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davanje</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povratnih</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informacija</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stvaranjem</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sustava</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putem</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kojeg</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zaposlenici</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daju</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anonimne</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povratne</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informacije</a:t>
            </a:r>
            <a:r>
              <a:rPr lang="en-US" sz="1600" dirty="0">
                <a:solidFill>
                  <a:srgbClr val="374151"/>
                </a:solidFill>
                <a:latin typeface="Montserrat" panose="00000500000000000000" pitchFamily="2" charset="0"/>
              </a:rPr>
              <a:t> i </a:t>
            </a:r>
            <a:r>
              <a:rPr lang="en-US" sz="1600" dirty="0" err="1">
                <a:solidFill>
                  <a:srgbClr val="374151"/>
                </a:solidFill>
                <a:latin typeface="Montserrat" panose="00000500000000000000" pitchFamily="2" charset="0"/>
              </a:rPr>
              <a:t>postupaju</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prema</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prijedlozima</a:t>
            </a:r>
            <a:r>
              <a:rPr lang="en-US" sz="1600" dirty="0">
                <a:solidFill>
                  <a:srgbClr val="374151"/>
                </a:solidFill>
                <a:latin typeface="Montserrat" panose="00000500000000000000" pitchFamily="2" charset="0"/>
              </a:rPr>
              <a:t> za </a:t>
            </a:r>
            <a:r>
              <a:rPr lang="en-US" sz="1600" dirty="0" err="1">
                <a:solidFill>
                  <a:srgbClr val="374151"/>
                </a:solidFill>
                <a:latin typeface="Montserrat" panose="00000500000000000000" pitchFamily="2" charset="0"/>
              </a:rPr>
              <a:t>poboljšanje</a:t>
            </a:r>
            <a:r>
              <a:rPr lang="en-US" sz="1600" dirty="0">
                <a:solidFill>
                  <a:srgbClr val="374151"/>
                </a:solidFill>
                <a:latin typeface="Montserrat" panose="00000500000000000000" pitchFamily="2" charset="0"/>
              </a:rPr>
              <a:t>.</a:t>
            </a:r>
          </a:p>
          <a:p>
            <a:pPr marL="342900" indent="-342900" algn="just">
              <a:buFont typeface="+mj-lt"/>
              <a:buAutoNum type="arabicPeriod" startAt="6"/>
            </a:pPr>
            <a:r>
              <a:rPr lang="en-US" sz="1600" dirty="0" err="1">
                <a:solidFill>
                  <a:srgbClr val="374151"/>
                </a:solidFill>
                <a:latin typeface="Montserrat" panose="00000500000000000000" pitchFamily="2" charset="0"/>
              </a:rPr>
              <a:t>Prioritizirajte</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sigurnost</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tako</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što</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ćete</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osigurati</a:t>
            </a:r>
            <a:r>
              <a:rPr lang="en-US" sz="1600" dirty="0">
                <a:solidFill>
                  <a:srgbClr val="374151"/>
                </a:solidFill>
                <a:latin typeface="Montserrat" panose="00000500000000000000" pitchFamily="2" charset="0"/>
              </a:rPr>
              <a:t> da </a:t>
            </a:r>
            <a:r>
              <a:rPr lang="en-US" sz="1600" dirty="0" err="1">
                <a:solidFill>
                  <a:srgbClr val="374151"/>
                </a:solidFill>
                <a:latin typeface="Montserrat" panose="00000500000000000000" pitchFamily="2" charset="0"/>
              </a:rPr>
              <a:t>na</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radnom</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mjestu</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nema</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opasnosti</a:t>
            </a:r>
            <a:r>
              <a:rPr lang="en-US" sz="1600" dirty="0">
                <a:solidFill>
                  <a:srgbClr val="374151"/>
                </a:solidFill>
                <a:latin typeface="Montserrat" panose="00000500000000000000" pitchFamily="2" charset="0"/>
              </a:rPr>
              <a:t> i </a:t>
            </a:r>
            <a:r>
              <a:rPr lang="en-US" sz="1600" dirty="0" err="1">
                <a:solidFill>
                  <a:srgbClr val="374151"/>
                </a:solidFill>
                <a:latin typeface="Montserrat" panose="00000500000000000000" pitchFamily="2" charset="0"/>
              </a:rPr>
              <a:t>promovirajte</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sigurne</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radne</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prakse</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među</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zaposlenicima</a:t>
            </a:r>
            <a:r>
              <a:rPr lang="en-US" sz="1600" dirty="0">
                <a:solidFill>
                  <a:srgbClr val="374151"/>
                </a:solidFill>
                <a:latin typeface="Montserrat" panose="00000500000000000000" pitchFamily="2" charset="0"/>
              </a:rPr>
              <a:t>.</a:t>
            </a:r>
          </a:p>
          <a:p>
            <a:pPr marL="342900" indent="-342900" algn="just">
              <a:buFont typeface="+mj-lt"/>
              <a:buAutoNum type="arabicPeriod" startAt="6"/>
            </a:pPr>
            <a:r>
              <a:rPr lang="en-US" sz="1600" dirty="0" err="1">
                <a:solidFill>
                  <a:srgbClr val="374151"/>
                </a:solidFill>
                <a:latin typeface="Montserrat" panose="00000500000000000000" pitchFamily="2" charset="0"/>
              </a:rPr>
              <a:t>Potaknite</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zdrave</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navike</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npr</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pružanjem</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mogućnosti</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zdrave</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prehrane</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promicanjem</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redovitih</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zdravstvenih</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pregleda</a:t>
            </a:r>
            <a:r>
              <a:rPr lang="en-US" sz="1600" dirty="0">
                <a:solidFill>
                  <a:srgbClr val="374151"/>
                </a:solidFill>
                <a:latin typeface="Montserrat" panose="00000500000000000000" pitchFamily="2" charset="0"/>
              </a:rPr>
              <a:t> i </a:t>
            </a:r>
            <a:r>
              <a:rPr lang="en-US" sz="1600" dirty="0" err="1">
                <a:solidFill>
                  <a:srgbClr val="374151"/>
                </a:solidFill>
                <a:latin typeface="Montserrat" panose="00000500000000000000" pitchFamily="2" charset="0"/>
              </a:rPr>
              <a:t>poticanjem</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zaposlenika</a:t>
            </a:r>
            <a:r>
              <a:rPr lang="en-US" sz="1600" dirty="0">
                <a:solidFill>
                  <a:srgbClr val="374151"/>
                </a:solidFill>
                <a:latin typeface="Montserrat" panose="00000500000000000000" pitchFamily="2" charset="0"/>
              </a:rPr>
              <a:t> da </a:t>
            </a:r>
            <a:r>
              <a:rPr lang="en-US" sz="1600" dirty="0" err="1">
                <a:solidFill>
                  <a:srgbClr val="374151"/>
                </a:solidFill>
                <a:latin typeface="Montserrat" panose="00000500000000000000" pitchFamily="2" charset="0"/>
              </a:rPr>
              <a:t>dovoljno</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spavaju</a:t>
            </a:r>
            <a:r>
              <a:rPr lang="en-US" sz="1600" dirty="0">
                <a:solidFill>
                  <a:srgbClr val="374151"/>
                </a:solidFill>
                <a:latin typeface="Montserrat" panose="00000500000000000000" pitchFamily="2" charset="0"/>
              </a:rPr>
              <a:t> i </a:t>
            </a:r>
            <a:r>
              <a:rPr lang="en-US" sz="1600" dirty="0" err="1">
                <a:solidFill>
                  <a:srgbClr val="374151"/>
                </a:solidFill>
                <a:latin typeface="Montserrat" panose="00000500000000000000" pitchFamily="2" charset="0"/>
              </a:rPr>
              <a:t>održavaju</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zdravu</a:t>
            </a:r>
            <a:r>
              <a:rPr lang="en-US" sz="1600" dirty="0">
                <a:solidFill>
                  <a:srgbClr val="374151"/>
                </a:solidFill>
                <a:latin typeface="Montserrat" panose="00000500000000000000" pitchFamily="2" charset="0"/>
              </a:rPr>
              <a:t> </a:t>
            </a:r>
            <a:r>
              <a:rPr lang="en-US" sz="1600" dirty="0" err="1">
                <a:solidFill>
                  <a:srgbClr val="374151"/>
                </a:solidFill>
                <a:latin typeface="Montserrat" panose="00000500000000000000" pitchFamily="2" charset="0"/>
              </a:rPr>
              <a:t>prehranu</a:t>
            </a:r>
            <a:r>
              <a:rPr lang="en-US" sz="1600" dirty="0">
                <a:solidFill>
                  <a:srgbClr val="374151"/>
                </a:solidFill>
                <a:latin typeface="Montserrat" panose="00000500000000000000" pitchFamily="2" charset="0"/>
              </a:rPr>
              <a:t>.</a:t>
            </a: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3607403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A1DEB0-AA15-CF3C-A922-E1F3377D8D4C}"/>
              </a:ext>
            </a:extLst>
          </p:cNvPr>
          <p:cNvSpPr>
            <a:spLocks noGrp="1"/>
          </p:cNvSpPr>
          <p:nvPr>
            <p:ph type="title"/>
          </p:nvPr>
        </p:nvSpPr>
        <p:spPr/>
        <p:txBody>
          <a:bodyPr/>
          <a:lstStyle/>
          <a:p>
            <a:r>
              <a:rPr lang="es-ES" dirty="0" err="1"/>
              <a:t>Sažetak</a:t>
            </a:r>
            <a:endParaRPr lang="es-ES" dirty="0"/>
          </a:p>
        </p:txBody>
      </p:sp>
      <p:graphicFrame>
        <p:nvGraphicFramePr>
          <p:cNvPr id="8" name="Marcador de contenido 7">
            <a:extLst>
              <a:ext uri="{FF2B5EF4-FFF2-40B4-BE49-F238E27FC236}">
                <a16:creationId xmlns:a16="http://schemas.microsoft.com/office/drawing/2014/main" id="{3E3B9907-02EC-C90E-5787-01C9B25BF68D}"/>
              </a:ext>
            </a:extLst>
          </p:cNvPr>
          <p:cNvGraphicFramePr>
            <a:graphicFrameLocks noGrp="1"/>
          </p:cNvGraphicFramePr>
          <p:nvPr>
            <p:ph idx="1"/>
            <p:extLst>
              <p:ext uri="{D42A27DB-BD31-4B8C-83A1-F6EECF244321}">
                <p14:modId xmlns:p14="http://schemas.microsoft.com/office/powerpoint/2010/main" val="3882277051"/>
              </p:ext>
            </p:extLst>
          </p:nvPr>
        </p:nvGraphicFramePr>
        <p:xfrm>
          <a:off x="1096963" y="1846263"/>
          <a:ext cx="10058400" cy="4400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ángulo 3">
            <a:extLst>
              <a:ext uri="{FF2B5EF4-FFF2-40B4-BE49-F238E27FC236}">
                <a16:creationId xmlns:a16="http://schemas.microsoft.com/office/drawing/2014/main" id="{C99EB3C4-8ACA-C95A-650B-6E83C62C4567}"/>
              </a:ext>
            </a:extLst>
          </p:cNvPr>
          <p:cNvSpPr/>
          <p:nvPr/>
        </p:nvSpPr>
        <p:spPr>
          <a:xfrm>
            <a:off x="486888" y="6396335"/>
            <a:ext cx="11243512" cy="461665"/>
          </a:xfrm>
          <a:prstGeom prst="rect">
            <a:avLst/>
          </a:prstGeom>
        </p:spPr>
        <p:txBody>
          <a:bodyPr wrap="square">
            <a:spAutoFit/>
          </a:bodyPr>
          <a:lstStyle/>
          <a:p>
            <a:r>
              <a:rPr lang="en-US" sz="1200" dirty="0" err="1">
                <a:solidFill>
                  <a:schemeClr val="bg1"/>
                </a:solidFill>
                <a:latin typeface="system-ui"/>
              </a:rPr>
              <a:t>Podrška</a:t>
            </a:r>
            <a:r>
              <a:rPr lang="en-US" sz="1200" dirty="0">
                <a:solidFill>
                  <a:schemeClr val="bg1"/>
                </a:solidFill>
                <a:latin typeface="system-ui"/>
              </a:rPr>
              <a:t> </a:t>
            </a:r>
            <a:r>
              <a:rPr lang="en-US" sz="1200" dirty="0" err="1">
                <a:solidFill>
                  <a:schemeClr val="bg1"/>
                </a:solidFill>
                <a:latin typeface="system-ui"/>
              </a:rPr>
              <a:t>Europske</a:t>
            </a:r>
            <a:r>
              <a:rPr lang="en-US" sz="1200" dirty="0">
                <a:solidFill>
                  <a:schemeClr val="bg1"/>
                </a:solidFill>
                <a:latin typeface="system-ui"/>
              </a:rPr>
              <a:t> </a:t>
            </a:r>
            <a:r>
              <a:rPr lang="en-US" sz="1200" dirty="0" err="1">
                <a:solidFill>
                  <a:schemeClr val="bg1"/>
                </a:solidFill>
                <a:latin typeface="system-ui"/>
              </a:rPr>
              <a:t>komisije</a:t>
            </a:r>
            <a:r>
              <a:rPr lang="en-US" sz="1200" dirty="0">
                <a:solidFill>
                  <a:schemeClr val="bg1"/>
                </a:solidFill>
                <a:latin typeface="system-ui"/>
              </a:rPr>
              <a:t> za </a:t>
            </a:r>
            <a:r>
              <a:rPr lang="en-US" sz="1200" dirty="0" err="1">
                <a:solidFill>
                  <a:schemeClr val="bg1"/>
                </a:solidFill>
                <a:latin typeface="system-ui"/>
              </a:rPr>
              <a:t>izradu</a:t>
            </a:r>
            <a:r>
              <a:rPr lang="en-US" sz="1200" dirty="0">
                <a:solidFill>
                  <a:schemeClr val="bg1"/>
                </a:solidFill>
                <a:latin typeface="system-ui"/>
              </a:rPr>
              <a:t> </a:t>
            </a:r>
            <a:r>
              <a:rPr lang="en-US" sz="1200" dirty="0" err="1">
                <a:solidFill>
                  <a:schemeClr val="bg1"/>
                </a:solidFill>
                <a:latin typeface="system-ui"/>
              </a:rPr>
              <a:t>ove</a:t>
            </a:r>
            <a:r>
              <a:rPr lang="en-US" sz="1200" dirty="0">
                <a:solidFill>
                  <a:schemeClr val="bg1"/>
                </a:solidFill>
                <a:latin typeface="system-ui"/>
              </a:rPr>
              <a:t> </a:t>
            </a:r>
            <a:r>
              <a:rPr lang="en-US" sz="1200" dirty="0" err="1">
                <a:solidFill>
                  <a:schemeClr val="bg1"/>
                </a:solidFill>
                <a:latin typeface="system-ui"/>
              </a:rPr>
              <a:t>objave</a:t>
            </a:r>
            <a:r>
              <a:rPr lang="en-US" sz="1200" dirty="0">
                <a:solidFill>
                  <a:schemeClr val="bg1"/>
                </a:solidFill>
                <a:latin typeface="system-ui"/>
              </a:rPr>
              <a:t> ne </a:t>
            </a:r>
            <a:r>
              <a:rPr lang="en-US" sz="1200" dirty="0" err="1">
                <a:solidFill>
                  <a:schemeClr val="bg1"/>
                </a:solidFill>
                <a:latin typeface="system-ui"/>
              </a:rPr>
              <a:t>predstavlja</a:t>
            </a:r>
            <a:r>
              <a:rPr lang="en-US" sz="1200" dirty="0">
                <a:solidFill>
                  <a:schemeClr val="bg1"/>
                </a:solidFill>
                <a:latin typeface="system-ui"/>
              </a:rPr>
              <a:t> </a:t>
            </a:r>
            <a:r>
              <a:rPr lang="en-US" sz="1200" dirty="0" err="1">
                <a:solidFill>
                  <a:schemeClr val="bg1"/>
                </a:solidFill>
                <a:latin typeface="system-ui"/>
              </a:rPr>
              <a:t>odobrenje</a:t>
            </a:r>
            <a:r>
              <a:rPr lang="en-US" sz="1200" dirty="0">
                <a:solidFill>
                  <a:schemeClr val="bg1"/>
                </a:solidFill>
                <a:latin typeface="system-ui"/>
              </a:rPr>
              <a:t> </a:t>
            </a:r>
            <a:r>
              <a:rPr lang="en-US" sz="1200" dirty="0" err="1">
                <a:solidFill>
                  <a:schemeClr val="bg1"/>
                </a:solidFill>
                <a:latin typeface="system-ui"/>
              </a:rPr>
              <a:t>njenog</a:t>
            </a:r>
            <a:r>
              <a:rPr lang="en-US" sz="1200" dirty="0">
                <a:solidFill>
                  <a:schemeClr val="bg1"/>
                </a:solidFill>
                <a:latin typeface="system-ui"/>
              </a:rPr>
              <a:t> </a:t>
            </a:r>
            <a:r>
              <a:rPr lang="en-US" sz="1200" dirty="0" err="1">
                <a:solidFill>
                  <a:schemeClr val="bg1"/>
                </a:solidFill>
                <a:latin typeface="system-ui"/>
              </a:rPr>
              <a:t>sadržaja</a:t>
            </a:r>
            <a:r>
              <a:rPr lang="en-US" sz="1200" dirty="0">
                <a:solidFill>
                  <a:schemeClr val="bg1"/>
                </a:solidFill>
                <a:latin typeface="system-ui"/>
              </a:rPr>
              <a:t> koji </a:t>
            </a:r>
            <a:r>
              <a:rPr lang="en-US" sz="1200" dirty="0" err="1">
                <a:solidFill>
                  <a:schemeClr val="bg1"/>
                </a:solidFill>
                <a:latin typeface="system-ui"/>
              </a:rPr>
              <a:t>odražava</a:t>
            </a:r>
            <a:r>
              <a:rPr lang="en-US" sz="1200" dirty="0">
                <a:solidFill>
                  <a:schemeClr val="bg1"/>
                </a:solidFill>
                <a:latin typeface="system-ui"/>
              </a:rPr>
              <a:t> </a:t>
            </a:r>
            <a:r>
              <a:rPr lang="en-US" sz="1200" dirty="0" err="1">
                <a:solidFill>
                  <a:schemeClr val="bg1"/>
                </a:solidFill>
                <a:latin typeface="system-ui"/>
              </a:rPr>
              <a:t>stavove</a:t>
            </a:r>
            <a:r>
              <a:rPr lang="en-US" sz="1200" dirty="0">
                <a:solidFill>
                  <a:schemeClr val="bg1"/>
                </a:solidFill>
                <a:latin typeface="system-ui"/>
              </a:rPr>
              <a:t> </a:t>
            </a:r>
            <a:r>
              <a:rPr lang="en-US" sz="1200" dirty="0" err="1">
                <a:solidFill>
                  <a:schemeClr val="bg1"/>
                </a:solidFill>
                <a:latin typeface="system-ui"/>
              </a:rPr>
              <a:t>samih</a:t>
            </a:r>
            <a:r>
              <a:rPr lang="en-US" sz="1200" dirty="0">
                <a:solidFill>
                  <a:schemeClr val="bg1"/>
                </a:solidFill>
                <a:latin typeface="system-ui"/>
              </a:rPr>
              <a:t> </a:t>
            </a:r>
            <a:r>
              <a:rPr lang="en-US" sz="1200" dirty="0" err="1">
                <a:solidFill>
                  <a:schemeClr val="bg1"/>
                </a:solidFill>
                <a:latin typeface="system-ui"/>
              </a:rPr>
              <a:t>autora</a:t>
            </a:r>
            <a:r>
              <a:rPr lang="en-US" sz="1200" dirty="0">
                <a:solidFill>
                  <a:schemeClr val="bg1"/>
                </a:solidFill>
                <a:latin typeface="system-ui"/>
              </a:rPr>
              <a:t> </a:t>
            </a:r>
            <a:r>
              <a:rPr lang="en-US" sz="1200" dirty="0" err="1">
                <a:solidFill>
                  <a:schemeClr val="bg1"/>
                </a:solidFill>
                <a:latin typeface="system-ui"/>
              </a:rPr>
              <a:t>te</a:t>
            </a:r>
            <a:r>
              <a:rPr lang="en-US" sz="1200" dirty="0">
                <a:solidFill>
                  <a:schemeClr val="bg1"/>
                </a:solidFill>
                <a:latin typeface="system-ui"/>
              </a:rPr>
              <a:t> se </a:t>
            </a:r>
            <a:r>
              <a:rPr lang="en-US" sz="1200" dirty="0" err="1">
                <a:solidFill>
                  <a:schemeClr val="bg1"/>
                </a:solidFill>
                <a:latin typeface="system-ui"/>
              </a:rPr>
              <a:t>Komisija</a:t>
            </a:r>
            <a:r>
              <a:rPr lang="en-US" sz="1200" dirty="0">
                <a:solidFill>
                  <a:schemeClr val="bg1"/>
                </a:solidFill>
                <a:latin typeface="system-ui"/>
              </a:rPr>
              <a:t> ne </a:t>
            </a:r>
            <a:r>
              <a:rPr lang="en-US" sz="1200" dirty="0" err="1">
                <a:solidFill>
                  <a:schemeClr val="bg1"/>
                </a:solidFill>
                <a:latin typeface="system-ui"/>
              </a:rPr>
              <a:t>može</a:t>
            </a:r>
            <a:r>
              <a:rPr lang="en-US" sz="1200" dirty="0">
                <a:solidFill>
                  <a:schemeClr val="bg1"/>
                </a:solidFill>
                <a:latin typeface="system-ui"/>
              </a:rPr>
              <a:t> </a:t>
            </a:r>
            <a:r>
              <a:rPr lang="en-US" sz="1200" dirty="0" err="1">
                <a:solidFill>
                  <a:schemeClr val="bg1"/>
                </a:solidFill>
                <a:latin typeface="system-ui"/>
              </a:rPr>
              <a:t>smatrati</a:t>
            </a:r>
            <a:r>
              <a:rPr lang="en-US" sz="1200" dirty="0">
                <a:solidFill>
                  <a:schemeClr val="bg1"/>
                </a:solidFill>
                <a:latin typeface="system-ui"/>
              </a:rPr>
              <a:t> </a:t>
            </a:r>
            <a:r>
              <a:rPr lang="en-US" sz="1200" dirty="0" err="1">
                <a:solidFill>
                  <a:schemeClr val="bg1"/>
                </a:solidFill>
                <a:latin typeface="system-ui"/>
              </a:rPr>
              <a:t>odgovornom</a:t>
            </a:r>
            <a:r>
              <a:rPr lang="en-US" sz="1200" dirty="0">
                <a:solidFill>
                  <a:schemeClr val="bg1"/>
                </a:solidFill>
                <a:latin typeface="system-ui"/>
              </a:rPr>
              <a:t> za </a:t>
            </a:r>
            <a:r>
              <a:rPr lang="en-US" sz="1200" dirty="0" err="1">
                <a:solidFill>
                  <a:schemeClr val="bg1"/>
                </a:solidFill>
                <a:latin typeface="system-ui"/>
              </a:rPr>
              <a:t>bilo</a:t>
            </a:r>
            <a:r>
              <a:rPr lang="en-US" sz="1200" dirty="0">
                <a:solidFill>
                  <a:schemeClr val="bg1"/>
                </a:solidFill>
                <a:latin typeface="system-ui"/>
              </a:rPr>
              <a:t> </a:t>
            </a:r>
            <a:r>
              <a:rPr lang="en-US" sz="1200" dirty="0" err="1">
                <a:solidFill>
                  <a:schemeClr val="bg1"/>
                </a:solidFill>
                <a:latin typeface="system-ui"/>
              </a:rPr>
              <a:t>kakvu</a:t>
            </a:r>
            <a:r>
              <a:rPr lang="en-US" sz="1200" dirty="0">
                <a:solidFill>
                  <a:schemeClr val="bg1"/>
                </a:solidFill>
                <a:latin typeface="system-ui"/>
              </a:rPr>
              <a:t> </a:t>
            </a:r>
            <a:r>
              <a:rPr lang="en-US" sz="1200" dirty="0" err="1">
                <a:solidFill>
                  <a:schemeClr val="bg1"/>
                </a:solidFill>
                <a:latin typeface="system-ui"/>
              </a:rPr>
              <a:t>daljnju</a:t>
            </a:r>
            <a:r>
              <a:rPr lang="en-US" sz="1200" dirty="0">
                <a:solidFill>
                  <a:schemeClr val="bg1"/>
                </a:solidFill>
                <a:latin typeface="system-ui"/>
              </a:rPr>
              <a:t> </a:t>
            </a:r>
            <a:r>
              <a:rPr lang="en-US" sz="1200" dirty="0" err="1">
                <a:solidFill>
                  <a:schemeClr val="bg1"/>
                </a:solidFill>
                <a:latin typeface="system-ui"/>
              </a:rPr>
              <a:t>uporabu</a:t>
            </a:r>
            <a:r>
              <a:rPr lang="en-US" sz="1200" dirty="0">
                <a:solidFill>
                  <a:schemeClr val="bg1"/>
                </a:solidFill>
                <a:latin typeface="system-ui"/>
              </a:rPr>
              <a:t> </a:t>
            </a:r>
            <a:r>
              <a:rPr lang="en-US" sz="1200" dirty="0" err="1">
                <a:solidFill>
                  <a:schemeClr val="bg1"/>
                </a:solidFill>
                <a:latin typeface="system-ui"/>
              </a:rPr>
              <a:t>informacija</a:t>
            </a:r>
            <a:r>
              <a:rPr lang="en-US" sz="1200" dirty="0">
                <a:solidFill>
                  <a:schemeClr val="bg1"/>
                </a:solidFill>
                <a:latin typeface="system-ui"/>
              </a:rPr>
              <a:t> </a:t>
            </a:r>
            <a:r>
              <a:rPr lang="en-US" sz="1200" dirty="0" err="1">
                <a:solidFill>
                  <a:schemeClr val="bg1"/>
                </a:solidFill>
                <a:latin typeface="system-ui"/>
              </a:rPr>
              <a:t>sadržanih</a:t>
            </a:r>
            <a:r>
              <a:rPr lang="en-US" sz="1200" dirty="0">
                <a:solidFill>
                  <a:schemeClr val="bg1"/>
                </a:solidFill>
                <a:latin typeface="system-ui"/>
              </a:rPr>
              <a:t> u </a:t>
            </a:r>
            <a:r>
              <a:rPr lang="en-US" sz="1200" dirty="0" err="1">
                <a:solidFill>
                  <a:schemeClr val="bg1"/>
                </a:solidFill>
                <a:latin typeface="system-ui"/>
              </a:rPr>
              <a:t>ovoj</a:t>
            </a:r>
            <a:r>
              <a:rPr lang="en-US" sz="1200" dirty="0">
                <a:solidFill>
                  <a:schemeClr val="bg1"/>
                </a:solidFill>
                <a:latin typeface="system-ui"/>
              </a:rPr>
              <a:t> </a:t>
            </a:r>
            <a:r>
              <a:rPr lang="en-US" sz="1200" dirty="0" err="1">
                <a:solidFill>
                  <a:schemeClr val="bg1"/>
                </a:solidFill>
                <a:latin typeface="system-ui"/>
              </a:rPr>
              <a:t>objavi</a:t>
            </a:r>
            <a:r>
              <a:rPr lang="en-US" sz="1200" dirty="0">
                <a:solidFill>
                  <a:schemeClr val="bg1"/>
                </a:solidFill>
                <a:latin typeface="system-ui"/>
              </a:rPr>
              <a:t>.</a:t>
            </a:r>
            <a:endParaRPr lang="en-US" sz="1200" dirty="0">
              <a:solidFill>
                <a:schemeClr val="bg1"/>
              </a:solidFill>
            </a:endParaRPr>
          </a:p>
        </p:txBody>
      </p:sp>
      <p:pic>
        <p:nvPicPr>
          <p:cNvPr id="5" name="Picture 2" descr="Restart">
            <a:extLst>
              <a:ext uri="{FF2B5EF4-FFF2-40B4-BE49-F238E27FC236}">
                <a16:creationId xmlns:a16="http://schemas.microsoft.com/office/drawing/2014/main" id="{A534771F-7FF0-79AF-9742-084EC5D52008}"/>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8"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3168389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84F2A5-F36C-410C-663C-F63D8AC96BA9}"/>
              </a:ext>
            </a:extLst>
          </p:cNvPr>
          <p:cNvSpPr>
            <a:spLocks noGrp="1"/>
          </p:cNvSpPr>
          <p:nvPr>
            <p:ph type="title"/>
          </p:nvPr>
        </p:nvSpPr>
        <p:spPr/>
        <p:txBody>
          <a:bodyPr/>
          <a:lstStyle/>
          <a:p>
            <a:r>
              <a:rPr lang="es-ES" dirty="0" err="1"/>
              <a:t>Pitanja</a:t>
            </a:r>
            <a:r>
              <a:rPr lang="es-ES" dirty="0"/>
              <a:t> za </a:t>
            </a:r>
            <a:r>
              <a:rPr lang="es-ES" dirty="0" err="1"/>
              <a:t>procjenu</a:t>
            </a:r>
            <a:r>
              <a:rPr lang="es-ES" dirty="0"/>
              <a:t> </a:t>
            </a:r>
            <a:r>
              <a:rPr lang="es-ES" dirty="0" err="1"/>
              <a:t>znanja</a:t>
            </a:r>
            <a:endParaRPr lang="es-ES" dirty="0"/>
          </a:p>
        </p:txBody>
      </p:sp>
      <p:pic>
        <p:nvPicPr>
          <p:cNvPr id="5" name="Picture 2" descr="Restart">
            <a:extLst>
              <a:ext uri="{FF2B5EF4-FFF2-40B4-BE49-F238E27FC236}">
                <a16:creationId xmlns:a16="http://schemas.microsoft.com/office/drawing/2014/main" id="{923BF357-A532-E7CB-0A30-42E5DFCB464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a:extLst>
              <a:ext uri="{FF2B5EF4-FFF2-40B4-BE49-F238E27FC236}">
                <a16:creationId xmlns:a16="http://schemas.microsoft.com/office/drawing/2014/main" id="{9F5F9BBF-F338-4547-B4B0-44CFA9337D07}"/>
              </a:ext>
            </a:extLst>
          </p:cNvPr>
          <p:cNvSpPr/>
          <p:nvPr/>
        </p:nvSpPr>
        <p:spPr>
          <a:xfrm>
            <a:off x="486888" y="6396335"/>
            <a:ext cx="11243512" cy="461665"/>
          </a:xfrm>
          <a:prstGeom prst="rect">
            <a:avLst/>
          </a:prstGeom>
        </p:spPr>
        <p:txBody>
          <a:bodyPr wrap="square">
            <a:spAutoFit/>
          </a:bodyPr>
          <a:lstStyle/>
          <a:p>
            <a:r>
              <a:rPr lang="en-US" sz="1200" dirty="0" err="1">
                <a:solidFill>
                  <a:schemeClr val="bg1"/>
                </a:solidFill>
                <a:latin typeface="system-ui"/>
              </a:rPr>
              <a:t>Podrška</a:t>
            </a:r>
            <a:r>
              <a:rPr lang="en-US" sz="1200" dirty="0">
                <a:solidFill>
                  <a:schemeClr val="bg1"/>
                </a:solidFill>
                <a:latin typeface="system-ui"/>
              </a:rPr>
              <a:t> </a:t>
            </a:r>
            <a:r>
              <a:rPr lang="en-US" sz="1200" dirty="0" err="1">
                <a:solidFill>
                  <a:schemeClr val="bg1"/>
                </a:solidFill>
                <a:latin typeface="system-ui"/>
              </a:rPr>
              <a:t>Europske</a:t>
            </a:r>
            <a:r>
              <a:rPr lang="en-US" sz="1200" dirty="0">
                <a:solidFill>
                  <a:schemeClr val="bg1"/>
                </a:solidFill>
                <a:latin typeface="system-ui"/>
              </a:rPr>
              <a:t> </a:t>
            </a:r>
            <a:r>
              <a:rPr lang="en-US" sz="1200" dirty="0" err="1">
                <a:solidFill>
                  <a:schemeClr val="bg1"/>
                </a:solidFill>
                <a:latin typeface="system-ui"/>
              </a:rPr>
              <a:t>komisije</a:t>
            </a:r>
            <a:r>
              <a:rPr lang="en-US" sz="1200" dirty="0">
                <a:solidFill>
                  <a:schemeClr val="bg1"/>
                </a:solidFill>
                <a:latin typeface="system-ui"/>
              </a:rPr>
              <a:t> za </a:t>
            </a:r>
            <a:r>
              <a:rPr lang="en-US" sz="1200" dirty="0" err="1">
                <a:solidFill>
                  <a:schemeClr val="bg1"/>
                </a:solidFill>
                <a:latin typeface="system-ui"/>
              </a:rPr>
              <a:t>izradu</a:t>
            </a:r>
            <a:r>
              <a:rPr lang="en-US" sz="1200" dirty="0">
                <a:solidFill>
                  <a:schemeClr val="bg1"/>
                </a:solidFill>
                <a:latin typeface="system-ui"/>
              </a:rPr>
              <a:t> </a:t>
            </a:r>
            <a:r>
              <a:rPr lang="en-US" sz="1200" dirty="0" err="1">
                <a:solidFill>
                  <a:schemeClr val="bg1"/>
                </a:solidFill>
                <a:latin typeface="system-ui"/>
              </a:rPr>
              <a:t>ove</a:t>
            </a:r>
            <a:r>
              <a:rPr lang="en-US" sz="1200" dirty="0">
                <a:solidFill>
                  <a:schemeClr val="bg1"/>
                </a:solidFill>
                <a:latin typeface="system-ui"/>
              </a:rPr>
              <a:t> </a:t>
            </a:r>
            <a:r>
              <a:rPr lang="en-US" sz="1200" dirty="0" err="1">
                <a:solidFill>
                  <a:schemeClr val="bg1"/>
                </a:solidFill>
                <a:latin typeface="system-ui"/>
              </a:rPr>
              <a:t>objave</a:t>
            </a:r>
            <a:r>
              <a:rPr lang="en-US" sz="1200" dirty="0">
                <a:solidFill>
                  <a:schemeClr val="bg1"/>
                </a:solidFill>
                <a:latin typeface="system-ui"/>
              </a:rPr>
              <a:t> ne </a:t>
            </a:r>
            <a:r>
              <a:rPr lang="en-US" sz="1200" dirty="0" err="1">
                <a:solidFill>
                  <a:schemeClr val="bg1"/>
                </a:solidFill>
                <a:latin typeface="system-ui"/>
              </a:rPr>
              <a:t>predstavlja</a:t>
            </a:r>
            <a:r>
              <a:rPr lang="en-US" sz="1200" dirty="0">
                <a:solidFill>
                  <a:schemeClr val="bg1"/>
                </a:solidFill>
                <a:latin typeface="system-ui"/>
              </a:rPr>
              <a:t> </a:t>
            </a:r>
            <a:r>
              <a:rPr lang="en-US" sz="1200" dirty="0" err="1">
                <a:solidFill>
                  <a:schemeClr val="bg1"/>
                </a:solidFill>
                <a:latin typeface="system-ui"/>
              </a:rPr>
              <a:t>odobrenje</a:t>
            </a:r>
            <a:r>
              <a:rPr lang="en-US" sz="1200" dirty="0">
                <a:solidFill>
                  <a:schemeClr val="bg1"/>
                </a:solidFill>
                <a:latin typeface="system-ui"/>
              </a:rPr>
              <a:t> </a:t>
            </a:r>
            <a:r>
              <a:rPr lang="en-US" sz="1200" dirty="0" err="1">
                <a:solidFill>
                  <a:schemeClr val="bg1"/>
                </a:solidFill>
                <a:latin typeface="system-ui"/>
              </a:rPr>
              <a:t>njenog</a:t>
            </a:r>
            <a:r>
              <a:rPr lang="en-US" sz="1200" dirty="0">
                <a:solidFill>
                  <a:schemeClr val="bg1"/>
                </a:solidFill>
                <a:latin typeface="system-ui"/>
              </a:rPr>
              <a:t> </a:t>
            </a:r>
            <a:r>
              <a:rPr lang="en-US" sz="1200" dirty="0" err="1">
                <a:solidFill>
                  <a:schemeClr val="bg1"/>
                </a:solidFill>
                <a:latin typeface="system-ui"/>
              </a:rPr>
              <a:t>sadržaja</a:t>
            </a:r>
            <a:r>
              <a:rPr lang="en-US" sz="1200" dirty="0">
                <a:solidFill>
                  <a:schemeClr val="bg1"/>
                </a:solidFill>
                <a:latin typeface="system-ui"/>
              </a:rPr>
              <a:t> koji </a:t>
            </a:r>
            <a:r>
              <a:rPr lang="en-US" sz="1200" dirty="0" err="1">
                <a:solidFill>
                  <a:schemeClr val="bg1"/>
                </a:solidFill>
                <a:latin typeface="system-ui"/>
              </a:rPr>
              <a:t>odražava</a:t>
            </a:r>
            <a:r>
              <a:rPr lang="en-US" sz="1200" dirty="0">
                <a:solidFill>
                  <a:schemeClr val="bg1"/>
                </a:solidFill>
                <a:latin typeface="system-ui"/>
              </a:rPr>
              <a:t> </a:t>
            </a:r>
            <a:r>
              <a:rPr lang="en-US" sz="1200" dirty="0" err="1">
                <a:solidFill>
                  <a:schemeClr val="bg1"/>
                </a:solidFill>
                <a:latin typeface="system-ui"/>
              </a:rPr>
              <a:t>stavove</a:t>
            </a:r>
            <a:r>
              <a:rPr lang="en-US" sz="1200" dirty="0">
                <a:solidFill>
                  <a:schemeClr val="bg1"/>
                </a:solidFill>
                <a:latin typeface="system-ui"/>
              </a:rPr>
              <a:t> </a:t>
            </a:r>
            <a:r>
              <a:rPr lang="en-US" sz="1200" dirty="0" err="1">
                <a:solidFill>
                  <a:schemeClr val="bg1"/>
                </a:solidFill>
                <a:latin typeface="system-ui"/>
              </a:rPr>
              <a:t>samih</a:t>
            </a:r>
            <a:r>
              <a:rPr lang="en-US" sz="1200" dirty="0">
                <a:solidFill>
                  <a:schemeClr val="bg1"/>
                </a:solidFill>
                <a:latin typeface="system-ui"/>
              </a:rPr>
              <a:t> </a:t>
            </a:r>
            <a:r>
              <a:rPr lang="en-US" sz="1200" dirty="0" err="1">
                <a:solidFill>
                  <a:schemeClr val="bg1"/>
                </a:solidFill>
                <a:latin typeface="system-ui"/>
              </a:rPr>
              <a:t>autora</a:t>
            </a:r>
            <a:r>
              <a:rPr lang="en-US" sz="1200" dirty="0">
                <a:solidFill>
                  <a:schemeClr val="bg1"/>
                </a:solidFill>
                <a:latin typeface="system-ui"/>
              </a:rPr>
              <a:t> </a:t>
            </a:r>
            <a:r>
              <a:rPr lang="en-US" sz="1200" dirty="0" err="1">
                <a:solidFill>
                  <a:schemeClr val="bg1"/>
                </a:solidFill>
                <a:latin typeface="system-ui"/>
              </a:rPr>
              <a:t>te</a:t>
            </a:r>
            <a:r>
              <a:rPr lang="en-US" sz="1200" dirty="0">
                <a:solidFill>
                  <a:schemeClr val="bg1"/>
                </a:solidFill>
                <a:latin typeface="system-ui"/>
              </a:rPr>
              <a:t> se </a:t>
            </a:r>
            <a:r>
              <a:rPr lang="en-US" sz="1200" dirty="0" err="1">
                <a:solidFill>
                  <a:schemeClr val="bg1"/>
                </a:solidFill>
                <a:latin typeface="system-ui"/>
              </a:rPr>
              <a:t>Komisija</a:t>
            </a:r>
            <a:r>
              <a:rPr lang="en-US" sz="1200" dirty="0">
                <a:solidFill>
                  <a:schemeClr val="bg1"/>
                </a:solidFill>
                <a:latin typeface="system-ui"/>
              </a:rPr>
              <a:t> ne </a:t>
            </a:r>
            <a:r>
              <a:rPr lang="en-US" sz="1200" dirty="0" err="1">
                <a:solidFill>
                  <a:schemeClr val="bg1"/>
                </a:solidFill>
                <a:latin typeface="system-ui"/>
              </a:rPr>
              <a:t>može</a:t>
            </a:r>
            <a:r>
              <a:rPr lang="en-US" sz="1200" dirty="0">
                <a:solidFill>
                  <a:schemeClr val="bg1"/>
                </a:solidFill>
                <a:latin typeface="system-ui"/>
              </a:rPr>
              <a:t> </a:t>
            </a:r>
            <a:r>
              <a:rPr lang="en-US" sz="1200" dirty="0" err="1">
                <a:solidFill>
                  <a:schemeClr val="bg1"/>
                </a:solidFill>
                <a:latin typeface="system-ui"/>
              </a:rPr>
              <a:t>smatrati</a:t>
            </a:r>
            <a:r>
              <a:rPr lang="en-US" sz="1200" dirty="0">
                <a:solidFill>
                  <a:schemeClr val="bg1"/>
                </a:solidFill>
                <a:latin typeface="system-ui"/>
              </a:rPr>
              <a:t> </a:t>
            </a:r>
            <a:r>
              <a:rPr lang="en-US" sz="1200" dirty="0" err="1">
                <a:solidFill>
                  <a:schemeClr val="bg1"/>
                </a:solidFill>
                <a:latin typeface="system-ui"/>
              </a:rPr>
              <a:t>odgovornom</a:t>
            </a:r>
            <a:r>
              <a:rPr lang="en-US" sz="1200" dirty="0">
                <a:solidFill>
                  <a:schemeClr val="bg1"/>
                </a:solidFill>
                <a:latin typeface="system-ui"/>
              </a:rPr>
              <a:t> za </a:t>
            </a:r>
            <a:r>
              <a:rPr lang="en-US" sz="1200" dirty="0" err="1">
                <a:solidFill>
                  <a:schemeClr val="bg1"/>
                </a:solidFill>
                <a:latin typeface="system-ui"/>
              </a:rPr>
              <a:t>bilo</a:t>
            </a:r>
            <a:r>
              <a:rPr lang="en-US" sz="1200" dirty="0">
                <a:solidFill>
                  <a:schemeClr val="bg1"/>
                </a:solidFill>
                <a:latin typeface="system-ui"/>
              </a:rPr>
              <a:t> </a:t>
            </a:r>
            <a:r>
              <a:rPr lang="en-US" sz="1200" dirty="0" err="1">
                <a:solidFill>
                  <a:schemeClr val="bg1"/>
                </a:solidFill>
                <a:latin typeface="system-ui"/>
              </a:rPr>
              <a:t>kakvu</a:t>
            </a:r>
            <a:r>
              <a:rPr lang="en-US" sz="1200" dirty="0">
                <a:solidFill>
                  <a:schemeClr val="bg1"/>
                </a:solidFill>
                <a:latin typeface="system-ui"/>
              </a:rPr>
              <a:t> </a:t>
            </a:r>
            <a:r>
              <a:rPr lang="en-US" sz="1200" dirty="0" err="1">
                <a:solidFill>
                  <a:schemeClr val="bg1"/>
                </a:solidFill>
                <a:latin typeface="system-ui"/>
              </a:rPr>
              <a:t>daljnju</a:t>
            </a:r>
            <a:r>
              <a:rPr lang="en-US" sz="1200" dirty="0">
                <a:solidFill>
                  <a:schemeClr val="bg1"/>
                </a:solidFill>
                <a:latin typeface="system-ui"/>
              </a:rPr>
              <a:t> </a:t>
            </a:r>
            <a:r>
              <a:rPr lang="en-US" sz="1200" dirty="0" err="1">
                <a:solidFill>
                  <a:schemeClr val="bg1"/>
                </a:solidFill>
                <a:latin typeface="system-ui"/>
              </a:rPr>
              <a:t>uporabu</a:t>
            </a:r>
            <a:r>
              <a:rPr lang="en-US" sz="1200" dirty="0">
                <a:solidFill>
                  <a:schemeClr val="bg1"/>
                </a:solidFill>
                <a:latin typeface="system-ui"/>
              </a:rPr>
              <a:t> </a:t>
            </a:r>
            <a:r>
              <a:rPr lang="en-US" sz="1200" dirty="0" err="1">
                <a:solidFill>
                  <a:schemeClr val="bg1"/>
                </a:solidFill>
                <a:latin typeface="system-ui"/>
              </a:rPr>
              <a:t>informacija</a:t>
            </a:r>
            <a:r>
              <a:rPr lang="en-US" sz="1200" dirty="0">
                <a:solidFill>
                  <a:schemeClr val="bg1"/>
                </a:solidFill>
                <a:latin typeface="system-ui"/>
              </a:rPr>
              <a:t> </a:t>
            </a:r>
            <a:r>
              <a:rPr lang="en-US" sz="1200" dirty="0" err="1">
                <a:solidFill>
                  <a:schemeClr val="bg1"/>
                </a:solidFill>
                <a:latin typeface="system-ui"/>
              </a:rPr>
              <a:t>sadržanih</a:t>
            </a:r>
            <a:r>
              <a:rPr lang="en-US" sz="1200" dirty="0">
                <a:solidFill>
                  <a:schemeClr val="bg1"/>
                </a:solidFill>
                <a:latin typeface="system-ui"/>
              </a:rPr>
              <a:t> u </a:t>
            </a:r>
            <a:r>
              <a:rPr lang="en-US" sz="1200" dirty="0" err="1">
                <a:solidFill>
                  <a:schemeClr val="bg1"/>
                </a:solidFill>
                <a:latin typeface="system-ui"/>
              </a:rPr>
              <a:t>ovoj</a:t>
            </a:r>
            <a:r>
              <a:rPr lang="en-US" sz="1200" dirty="0">
                <a:solidFill>
                  <a:schemeClr val="bg1"/>
                </a:solidFill>
                <a:latin typeface="system-ui"/>
              </a:rPr>
              <a:t> </a:t>
            </a:r>
            <a:r>
              <a:rPr lang="en-US" sz="1200" dirty="0" err="1">
                <a:solidFill>
                  <a:schemeClr val="bg1"/>
                </a:solidFill>
                <a:latin typeface="system-ui"/>
              </a:rPr>
              <a:t>objavi</a:t>
            </a:r>
            <a:r>
              <a:rPr lang="en-US" sz="1200" dirty="0">
                <a:solidFill>
                  <a:schemeClr val="bg1"/>
                </a:solidFill>
                <a:latin typeface="system-ui"/>
              </a:rPr>
              <a:t>.</a:t>
            </a:r>
            <a:endParaRPr lang="en-US" sz="1200" dirty="0">
              <a:solidFill>
                <a:schemeClr val="bg1"/>
              </a:solidFill>
            </a:endParaRPr>
          </a:p>
        </p:txBody>
      </p:sp>
      <p:graphicFrame>
        <p:nvGraphicFramePr>
          <p:cNvPr id="10" name="Tabla 10">
            <a:extLst>
              <a:ext uri="{FF2B5EF4-FFF2-40B4-BE49-F238E27FC236}">
                <a16:creationId xmlns:a16="http://schemas.microsoft.com/office/drawing/2014/main" id="{413030EE-FF19-6F2B-0F71-F76CDAB4B2F7}"/>
              </a:ext>
            </a:extLst>
          </p:cNvPr>
          <p:cNvGraphicFramePr>
            <a:graphicFrameLocks noGrp="1"/>
          </p:cNvGraphicFramePr>
          <p:nvPr>
            <p:ph sz="half" idx="1"/>
            <p:extLst>
              <p:ext uri="{D42A27DB-BD31-4B8C-83A1-F6EECF244321}">
                <p14:modId xmlns:p14="http://schemas.microsoft.com/office/powerpoint/2010/main" val="1035444753"/>
              </p:ext>
            </p:extLst>
          </p:nvPr>
        </p:nvGraphicFramePr>
        <p:xfrm>
          <a:off x="111512" y="1846263"/>
          <a:ext cx="11898725" cy="3962400"/>
        </p:xfrm>
        <a:graphic>
          <a:graphicData uri="http://schemas.openxmlformats.org/drawingml/2006/table">
            <a:tbl>
              <a:tblPr firstRow="1" bandRow="1">
                <a:tableStyleId>{21E4AEA4-8DFA-4A89-87EB-49C32662AFE0}</a:tableStyleId>
              </a:tblPr>
              <a:tblGrid>
                <a:gridCol w="2379745">
                  <a:extLst>
                    <a:ext uri="{9D8B030D-6E8A-4147-A177-3AD203B41FA5}">
                      <a16:colId xmlns:a16="http://schemas.microsoft.com/office/drawing/2014/main" val="2601891750"/>
                    </a:ext>
                  </a:extLst>
                </a:gridCol>
                <a:gridCol w="2379745">
                  <a:extLst>
                    <a:ext uri="{9D8B030D-6E8A-4147-A177-3AD203B41FA5}">
                      <a16:colId xmlns:a16="http://schemas.microsoft.com/office/drawing/2014/main" val="3559158159"/>
                    </a:ext>
                  </a:extLst>
                </a:gridCol>
                <a:gridCol w="2379745">
                  <a:extLst>
                    <a:ext uri="{9D8B030D-6E8A-4147-A177-3AD203B41FA5}">
                      <a16:colId xmlns:a16="http://schemas.microsoft.com/office/drawing/2014/main" val="1947302738"/>
                    </a:ext>
                  </a:extLst>
                </a:gridCol>
                <a:gridCol w="2379745">
                  <a:extLst>
                    <a:ext uri="{9D8B030D-6E8A-4147-A177-3AD203B41FA5}">
                      <a16:colId xmlns:a16="http://schemas.microsoft.com/office/drawing/2014/main" val="3283798389"/>
                    </a:ext>
                  </a:extLst>
                </a:gridCol>
                <a:gridCol w="2379745">
                  <a:extLst>
                    <a:ext uri="{9D8B030D-6E8A-4147-A177-3AD203B41FA5}">
                      <a16:colId xmlns:a16="http://schemas.microsoft.com/office/drawing/2014/main" val="2128591119"/>
                    </a:ext>
                  </a:extLst>
                </a:gridCol>
              </a:tblGrid>
              <a:tr h="10305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700" dirty="0" err="1"/>
                        <a:t>Što</a:t>
                      </a:r>
                      <a:r>
                        <a:rPr lang="es-ES" sz="1700" dirty="0"/>
                        <a:t> je </a:t>
                      </a:r>
                      <a:r>
                        <a:rPr lang="es-ES" sz="1700" dirty="0" err="1"/>
                        <a:t>emocionalna</a:t>
                      </a:r>
                      <a:r>
                        <a:rPr lang="es-ES" sz="1700" dirty="0"/>
                        <a:t> </a:t>
                      </a:r>
                      <a:r>
                        <a:rPr lang="es-ES" sz="1700" dirty="0" err="1"/>
                        <a:t>inteligencija</a:t>
                      </a:r>
                      <a:r>
                        <a:rPr lang="es-ES" sz="17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700" dirty="0" err="1"/>
                        <a:t>Što</a:t>
                      </a:r>
                      <a:r>
                        <a:rPr lang="es-ES" sz="1700" dirty="0"/>
                        <a:t> </a:t>
                      </a:r>
                      <a:r>
                        <a:rPr lang="es-ES" sz="1700" dirty="0" err="1"/>
                        <a:t>čini</a:t>
                      </a:r>
                      <a:r>
                        <a:rPr lang="es-ES" sz="1700" dirty="0"/>
                        <a:t> </a:t>
                      </a:r>
                      <a:r>
                        <a:rPr lang="es-ES" sz="1700" dirty="0" err="1"/>
                        <a:t>pozitivno</a:t>
                      </a:r>
                      <a:r>
                        <a:rPr lang="es-ES" sz="1700" dirty="0"/>
                        <a:t> </a:t>
                      </a:r>
                      <a:r>
                        <a:rPr lang="es-ES" sz="1700" dirty="0" err="1"/>
                        <a:t>radno</a:t>
                      </a:r>
                      <a:r>
                        <a:rPr lang="es-ES" sz="1700" dirty="0"/>
                        <a:t> </a:t>
                      </a:r>
                      <a:r>
                        <a:rPr lang="es-ES" sz="1700" dirty="0" err="1"/>
                        <a:t>okruženje</a:t>
                      </a:r>
                      <a:r>
                        <a:rPr lang="es-ES" sz="17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err="1"/>
                        <a:t>Kako</a:t>
                      </a:r>
                      <a:r>
                        <a:rPr lang="en-US" sz="1700" dirty="0"/>
                        <a:t> se </a:t>
                      </a:r>
                      <a:r>
                        <a:rPr lang="en-US" sz="1700" dirty="0" err="1"/>
                        <a:t>može</a:t>
                      </a:r>
                      <a:r>
                        <a:rPr lang="en-US" sz="1700" dirty="0"/>
                        <a:t> </a:t>
                      </a:r>
                      <a:r>
                        <a:rPr lang="en-US" sz="1700" dirty="0" err="1"/>
                        <a:t>razviti</a:t>
                      </a:r>
                      <a:r>
                        <a:rPr lang="en-US" sz="1700" dirty="0"/>
                        <a:t> </a:t>
                      </a:r>
                      <a:r>
                        <a:rPr lang="en-US" sz="1700" dirty="0" err="1"/>
                        <a:t>emocionalna</a:t>
                      </a:r>
                      <a:r>
                        <a:rPr lang="en-US" sz="1700" dirty="0"/>
                        <a:t> </a:t>
                      </a:r>
                      <a:r>
                        <a:rPr lang="en-US" sz="1700" dirty="0" err="1"/>
                        <a:t>inteligencija</a:t>
                      </a:r>
                      <a:r>
                        <a:rPr lang="en-US" sz="1700" dirty="0"/>
                        <a:t>?</a:t>
                      </a:r>
                      <a:endParaRPr lang="es-ES" sz="17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err="1"/>
                        <a:t>Kako</a:t>
                      </a:r>
                      <a:r>
                        <a:rPr lang="en-US" sz="1700" dirty="0"/>
                        <a:t> se </a:t>
                      </a:r>
                      <a:r>
                        <a:rPr lang="en-US" sz="1700" dirty="0" err="1"/>
                        <a:t>može</a:t>
                      </a:r>
                      <a:r>
                        <a:rPr lang="en-US" sz="1700" dirty="0"/>
                        <a:t> </a:t>
                      </a:r>
                      <a:r>
                        <a:rPr lang="en-US" sz="1700" dirty="0" err="1"/>
                        <a:t>poboljšati</a:t>
                      </a:r>
                      <a:r>
                        <a:rPr lang="en-US" sz="1700" dirty="0"/>
                        <a:t> </a:t>
                      </a:r>
                      <a:r>
                        <a:rPr lang="en-US" sz="1700" dirty="0" err="1"/>
                        <a:t>radno</a:t>
                      </a:r>
                      <a:r>
                        <a:rPr lang="en-US" sz="1700" dirty="0"/>
                        <a:t> </a:t>
                      </a:r>
                      <a:r>
                        <a:rPr lang="en-US" sz="1700" dirty="0" err="1"/>
                        <a:t>okruženje</a:t>
                      </a:r>
                      <a:r>
                        <a:rPr lang="en-US" sz="1700" dirty="0"/>
                        <a:t>?</a:t>
                      </a:r>
                      <a:endParaRPr lang="es-ES" sz="17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err="1"/>
                        <a:t>Što</a:t>
                      </a:r>
                      <a:r>
                        <a:rPr lang="en-US" sz="1700" dirty="0"/>
                        <a:t> </a:t>
                      </a:r>
                      <a:r>
                        <a:rPr lang="en-US" sz="1700" dirty="0" err="1"/>
                        <a:t>vlasnici</a:t>
                      </a:r>
                      <a:r>
                        <a:rPr lang="en-US" sz="1700" dirty="0"/>
                        <a:t> </a:t>
                      </a:r>
                      <a:r>
                        <a:rPr lang="hr-HR" sz="1700" dirty="0"/>
                        <a:t>MMSP </a:t>
                      </a:r>
                      <a:r>
                        <a:rPr lang="en-US" sz="1700" dirty="0" err="1"/>
                        <a:t>mogu</a:t>
                      </a:r>
                      <a:r>
                        <a:rPr lang="en-US" sz="1700" dirty="0"/>
                        <a:t> </a:t>
                      </a:r>
                      <a:r>
                        <a:rPr lang="en-US" sz="1700" dirty="0" err="1"/>
                        <a:t>učiniti</a:t>
                      </a:r>
                      <a:r>
                        <a:rPr lang="en-US" sz="1700" dirty="0"/>
                        <a:t> za </a:t>
                      </a:r>
                      <a:r>
                        <a:rPr lang="en-US" sz="1700" dirty="0" err="1"/>
                        <a:t>poticanje</a:t>
                      </a:r>
                      <a:r>
                        <a:rPr lang="en-US" sz="1700" dirty="0"/>
                        <a:t> </a:t>
                      </a:r>
                      <a:r>
                        <a:rPr lang="en-US" sz="1700" dirty="0" err="1"/>
                        <a:t>pozitivnog</a:t>
                      </a:r>
                      <a:r>
                        <a:rPr lang="en-US" sz="1700" dirty="0"/>
                        <a:t> </a:t>
                      </a:r>
                      <a:r>
                        <a:rPr lang="en-US" sz="1700" dirty="0" err="1"/>
                        <a:t>radnog</a:t>
                      </a:r>
                      <a:r>
                        <a:rPr lang="en-US" sz="1700" dirty="0"/>
                        <a:t> </a:t>
                      </a:r>
                      <a:r>
                        <a:rPr lang="en-US" sz="1700" dirty="0" err="1"/>
                        <a:t>okruženja</a:t>
                      </a:r>
                      <a:r>
                        <a:rPr lang="en-US" sz="1700" dirty="0"/>
                        <a:t>?</a:t>
                      </a:r>
                      <a:endParaRPr lang="es-ES" sz="1700" dirty="0"/>
                    </a:p>
                  </a:txBody>
                  <a:tcPr/>
                </a:tc>
                <a:extLst>
                  <a:ext uri="{0D108BD9-81ED-4DB2-BD59-A6C34878D82A}">
                    <a16:rowId xmlns:a16="http://schemas.microsoft.com/office/drawing/2014/main" val="4178373252"/>
                  </a:ext>
                </a:extLst>
              </a:tr>
              <a:tr h="2813945">
                <a:tc>
                  <a:txBody>
                    <a:bodyPr/>
                    <a:lstStyle/>
                    <a:p>
                      <a:pPr marL="0" indent="177800" algn="l" defTabSz="914400" rtl="0" eaLnBrk="1" latinLnBrk="0" hangingPunct="1">
                        <a:buFont typeface="+mj-lt"/>
                        <a:buAutoNum type="alphaLcPeriod"/>
                      </a:pPr>
                      <a:r>
                        <a:rPr lang="en-US" sz="1200" kern="1200" dirty="0" err="1">
                          <a:solidFill>
                            <a:schemeClr val="dk1"/>
                          </a:solidFill>
                          <a:latin typeface="+mn-lt"/>
                          <a:ea typeface="+mn-ea"/>
                          <a:cs typeface="+mn-cs"/>
                        </a:rPr>
                        <a:t>Sposobnost</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prepoznavanja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razumijevanja</a:t>
                      </a:r>
                      <a:r>
                        <a:rPr lang="en-US" sz="1200" kern="1200" dirty="0">
                          <a:solidFill>
                            <a:schemeClr val="dk1"/>
                          </a:solidFill>
                          <a:latin typeface="+mn-lt"/>
                          <a:ea typeface="+mn-ea"/>
                          <a:cs typeface="+mn-cs"/>
                        </a:rPr>
                        <a:t> i </a:t>
                      </a:r>
                      <a:r>
                        <a:rPr lang="en-US" sz="1200" kern="1200" dirty="0" err="1">
                          <a:solidFill>
                            <a:schemeClr val="dk1"/>
                          </a:solidFill>
                          <a:latin typeface="+mn-lt"/>
                          <a:ea typeface="+mn-ea"/>
                          <a:cs typeface="+mn-cs"/>
                        </a:rPr>
                        <a:t>upravljanja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vlastitim</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emocijama</a:t>
                      </a:r>
                      <a:r>
                        <a:rPr lang="en-US" sz="1200" kern="1200" dirty="0">
                          <a:solidFill>
                            <a:schemeClr val="dk1"/>
                          </a:solidFill>
                          <a:latin typeface="+mn-lt"/>
                          <a:ea typeface="+mn-ea"/>
                          <a:cs typeface="+mn-cs"/>
                        </a:rPr>
                        <a:t>.</a:t>
                      </a:r>
                    </a:p>
                    <a:p>
                      <a:pPr marL="0" indent="177800" algn="l" defTabSz="914400" rtl="0" eaLnBrk="1" latinLnBrk="0" hangingPunct="1">
                        <a:buFont typeface="+mj-lt"/>
                        <a:buAutoNum type="alphaLcPeriod"/>
                      </a:pPr>
                      <a:r>
                        <a:rPr lang="en-US" sz="1200" kern="1200" dirty="0" err="1">
                          <a:solidFill>
                            <a:schemeClr val="dk1"/>
                          </a:solidFill>
                          <a:latin typeface="+mn-lt"/>
                          <a:ea typeface="+mn-ea"/>
                          <a:cs typeface="+mn-cs"/>
                        </a:rPr>
                        <a:t>Stanje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fizičkog</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zdravlja</a:t>
                      </a:r>
                      <a:r>
                        <a:rPr lang="en-US" sz="1200" kern="1200" dirty="0">
                          <a:solidFill>
                            <a:schemeClr val="dk1"/>
                          </a:solidFill>
                          <a:latin typeface="+mn-lt"/>
                          <a:ea typeface="+mn-ea"/>
                          <a:cs typeface="+mn-cs"/>
                        </a:rPr>
                        <a:t> i </a:t>
                      </a:r>
                      <a:r>
                        <a:rPr lang="en-US" sz="1200" kern="1200" dirty="0" err="1">
                          <a:solidFill>
                            <a:schemeClr val="dk1"/>
                          </a:solidFill>
                          <a:latin typeface="+mn-lt"/>
                          <a:ea typeface="+mn-ea"/>
                          <a:cs typeface="+mn-cs"/>
                        </a:rPr>
                        <a:t>sreće</a:t>
                      </a:r>
                      <a:r>
                        <a:rPr lang="en-US" sz="1200" kern="1200" dirty="0">
                          <a:solidFill>
                            <a:schemeClr val="dk1"/>
                          </a:solidFill>
                          <a:latin typeface="+mn-lt"/>
                          <a:ea typeface="+mn-ea"/>
                          <a:cs typeface="+mn-cs"/>
                        </a:rPr>
                        <a:t>.</a:t>
                      </a:r>
                    </a:p>
                    <a:p>
                      <a:pPr marL="0" indent="177800" algn="l" defTabSz="914400" rtl="0" eaLnBrk="1" latinLnBrk="0" hangingPunct="1">
                        <a:buFont typeface="+mj-lt"/>
                        <a:buAutoNum type="alphaLcPeriod"/>
                      </a:pPr>
                      <a:r>
                        <a:rPr lang="en-US" sz="1200" kern="1200" dirty="0" err="1">
                          <a:solidFill>
                            <a:schemeClr val="dk1"/>
                          </a:solidFill>
                          <a:latin typeface="+mn-lt"/>
                          <a:ea typeface="+mn-ea"/>
                          <a:cs typeface="+mn-cs"/>
                        </a:rPr>
                        <a:t>Sposobnost</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prepoznavanja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razumijevanja</a:t>
                      </a:r>
                      <a:r>
                        <a:rPr lang="en-US" sz="1200" kern="1200" dirty="0">
                          <a:solidFill>
                            <a:schemeClr val="dk1"/>
                          </a:solidFill>
                          <a:latin typeface="+mn-lt"/>
                          <a:ea typeface="+mn-ea"/>
                          <a:cs typeface="+mn-cs"/>
                        </a:rPr>
                        <a:t> i </a:t>
                      </a:r>
                      <a:r>
                        <a:rPr lang="en-US" sz="1200" kern="1200" dirty="0" err="1">
                          <a:solidFill>
                            <a:schemeClr val="dk1"/>
                          </a:solidFill>
                          <a:latin typeface="+mn-lt"/>
                          <a:ea typeface="+mn-ea"/>
                          <a:cs typeface="+mn-cs"/>
                        </a:rPr>
                        <a:t>upravljanja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vlastitim</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emocijama</a:t>
                      </a:r>
                      <a:r>
                        <a:rPr lang="en-US" sz="1200" kern="1200" dirty="0">
                          <a:solidFill>
                            <a:schemeClr val="dk1"/>
                          </a:solidFill>
                          <a:latin typeface="+mn-lt"/>
                          <a:ea typeface="+mn-ea"/>
                          <a:cs typeface="+mn-cs"/>
                        </a:rPr>
                        <a:t> i </a:t>
                      </a:r>
                      <a:r>
                        <a:rPr lang="en-US" sz="1200" kern="1200" dirty="0" err="1">
                          <a:solidFill>
                            <a:schemeClr val="dk1"/>
                          </a:solidFill>
                          <a:latin typeface="+mn-lt"/>
                          <a:ea typeface="+mn-ea"/>
                          <a:cs typeface="+mn-cs"/>
                        </a:rPr>
                        <a:t>emocijama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drugih</a:t>
                      </a:r>
                      <a:r>
                        <a:rPr lang="en-US" sz="1200" kern="1200" dirty="0">
                          <a:solidFill>
                            <a:schemeClr val="dk1"/>
                          </a:solidFill>
                          <a:latin typeface="+mn-lt"/>
                          <a:ea typeface="+mn-ea"/>
                          <a:cs typeface="+mn-cs"/>
                        </a:rPr>
                        <a:t>.</a:t>
                      </a:r>
                    </a:p>
                    <a:p>
                      <a:pPr marL="0" indent="177800" algn="l" defTabSz="914400" rtl="0" eaLnBrk="1" latinLnBrk="0" hangingPunct="1">
                        <a:buFont typeface="+mj-lt"/>
                        <a:buAutoNum type="alphaLcPeriod"/>
                      </a:pPr>
                      <a:r>
                        <a:rPr lang="en-US" sz="1200" kern="1200" dirty="0" err="1">
                          <a:solidFill>
                            <a:schemeClr val="dk1"/>
                          </a:solidFill>
                          <a:latin typeface="+mn-lt"/>
                          <a:ea typeface="+mn-ea"/>
                          <a:cs typeface="+mn-cs"/>
                        </a:rPr>
                        <a:t>Razina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inteligencije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mjerena</a:t>
                      </a:r>
                      <a:r>
                        <a:rPr lang="en-US" sz="1200" kern="1200" dirty="0">
                          <a:solidFill>
                            <a:schemeClr val="dk1"/>
                          </a:solidFill>
                          <a:latin typeface="+mn-lt"/>
                          <a:ea typeface="+mn-ea"/>
                          <a:cs typeface="+mn-cs"/>
                        </a:rPr>
                        <a:t> IQ </a:t>
                      </a:r>
                      <a:r>
                        <a:rPr lang="en-US" sz="1200" kern="1200" dirty="0" err="1">
                          <a:solidFill>
                            <a:schemeClr val="dk1"/>
                          </a:solidFill>
                          <a:latin typeface="+mn-lt"/>
                          <a:ea typeface="+mn-ea"/>
                          <a:cs typeface="+mn-cs"/>
                        </a:rPr>
                        <a:t>testovima</a:t>
                      </a:r>
                      <a:r>
                        <a:rPr lang="en-US" sz="1200" kern="1200" dirty="0">
                          <a:solidFill>
                            <a:schemeClr val="dk1"/>
                          </a:solidFill>
                          <a:latin typeface="+mn-lt"/>
                          <a:ea typeface="+mn-ea"/>
                          <a:cs typeface="+mn-cs"/>
                        </a:rPr>
                        <a:t>.</a:t>
                      </a:r>
                      <a:endParaRPr lang="es-ES" sz="1200" kern="1200" dirty="0">
                        <a:solidFill>
                          <a:schemeClr val="dk1"/>
                        </a:solidFill>
                        <a:latin typeface="+mn-lt"/>
                        <a:ea typeface="+mn-ea"/>
                        <a:cs typeface="+mn-cs"/>
                      </a:endParaRPr>
                    </a:p>
                  </a:txBody>
                  <a:tcPr/>
                </a:tc>
                <a:tc>
                  <a:txBody>
                    <a:bodyPr/>
                    <a:lstStyle/>
                    <a:p>
                      <a:pPr marL="0" indent="177800" algn="l" defTabSz="914400" rtl="0" eaLnBrk="1" latinLnBrk="0" hangingPunct="1">
                        <a:buFont typeface="+mj-lt"/>
                        <a:buAutoNum type="alphaLcPeriod"/>
                      </a:pPr>
                      <a:r>
                        <a:rPr lang="en-US" sz="1200" kern="1200" dirty="0" err="1">
                          <a:solidFill>
                            <a:schemeClr val="dk1"/>
                          </a:solidFill>
                          <a:latin typeface="+mn-lt"/>
                          <a:ea typeface="+mn-ea"/>
                          <a:cs typeface="+mn-cs"/>
                        </a:rPr>
                        <a:t>Stanje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bogatstva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ili</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financijskog</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prosperiteta</a:t>
                      </a:r>
                      <a:r>
                        <a:rPr lang="en-US" sz="1200" kern="1200" dirty="0">
                          <a:solidFill>
                            <a:schemeClr val="dk1"/>
                          </a:solidFill>
                          <a:latin typeface="+mn-lt"/>
                          <a:ea typeface="+mn-ea"/>
                          <a:cs typeface="+mn-cs"/>
                        </a:rPr>
                        <a:t>.</a:t>
                      </a:r>
                    </a:p>
                    <a:p>
                      <a:pPr marL="0" indent="177800" algn="l" defTabSz="914400" rtl="0" eaLnBrk="1" latinLnBrk="0" hangingPunct="1">
                        <a:buFont typeface="+mj-lt"/>
                        <a:buAutoNum type="alphaLcPeriod"/>
                      </a:pPr>
                      <a:r>
                        <a:rPr lang="en-US" sz="1200" kern="1200" dirty="0" err="1">
                          <a:solidFill>
                            <a:schemeClr val="dk1"/>
                          </a:solidFill>
                          <a:latin typeface="+mn-lt"/>
                          <a:ea typeface="+mn-ea"/>
                          <a:cs typeface="+mn-cs"/>
                        </a:rPr>
                        <a:t>Odsutnost</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fizičke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boli</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ili</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neugode</a:t>
                      </a:r>
                      <a:r>
                        <a:rPr lang="en-US" sz="1200" kern="1200" dirty="0">
                          <a:solidFill>
                            <a:schemeClr val="dk1"/>
                          </a:solidFill>
                          <a:latin typeface="+mn-lt"/>
                          <a:ea typeface="+mn-ea"/>
                          <a:cs typeface="+mn-cs"/>
                        </a:rPr>
                        <a:t>.</a:t>
                      </a:r>
                    </a:p>
                    <a:p>
                      <a:pPr marL="0" indent="177800" algn="l" defTabSz="914400" rtl="0" eaLnBrk="1" latinLnBrk="0" hangingPunct="1">
                        <a:buFont typeface="+mj-lt"/>
                        <a:buAutoNum type="alphaLcPeriod"/>
                      </a:pPr>
                      <a:r>
                        <a:rPr lang="en-US" sz="1200" kern="1200" dirty="0" err="1">
                          <a:solidFill>
                            <a:schemeClr val="dk1"/>
                          </a:solidFill>
                          <a:latin typeface="+mn-lt"/>
                          <a:ea typeface="+mn-ea"/>
                          <a:cs typeface="+mn-cs"/>
                        </a:rPr>
                        <a:t>Sreća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ili</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bogatstvo</a:t>
                      </a:r>
                      <a:r>
                        <a:rPr lang="en-US" sz="1200" kern="1200" dirty="0">
                          <a:solidFill>
                            <a:schemeClr val="dk1"/>
                          </a:solidFill>
                          <a:latin typeface="+mn-lt"/>
                          <a:ea typeface="+mn-ea"/>
                          <a:cs typeface="+mn-cs"/>
                        </a:rPr>
                        <a:t>.</a:t>
                      </a:r>
                    </a:p>
                    <a:p>
                      <a:pPr marL="0" indent="177800" algn="l" defTabSz="914400" rtl="0" eaLnBrk="1" latinLnBrk="0" hangingPunct="1">
                        <a:buFont typeface="+mj-lt"/>
                        <a:buAutoNum type="alphaLcPeriod"/>
                      </a:pPr>
                      <a:r>
                        <a:rPr lang="en-US" sz="1200" kern="1200" dirty="0" err="1">
                          <a:solidFill>
                            <a:schemeClr val="dk1"/>
                          </a:solidFill>
                          <a:latin typeface="+mn-lt"/>
                          <a:ea typeface="+mn-ea"/>
                          <a:cs typeface="+mn-cs"/>
                        </a:rPr>
                        <a:t>Okruženje</a:t>
                      </a:r>
                      <a:r>
                        <a:rPr lang="en-US" sz="1200" kern="1200" dirty="0">
                          <a:solidFill>
                            <a:schemeClr val="dk1"/>
                          </a:solidFill>
                          <a:latin typeface="+mn-lt"/>
                          <a:ea typeface="+mn-ea"/>
                          <a:cs typeface="+mn-cs"/>
                        </a:rPr>
                        <a:t> u </a:t>
                      </a:r>
                      <a:r>
                        <a:rPr lang="en-US" sz="1200" kern="1200" dirty="0" err="1">
                          <a:solidFill>
                            <a:schemeClr val="dk1"/>
                          </a:solidFill>
                          <a:latin typeface="+mn-lt"/>
                          <a:ea typeface="+mn-ea"/>
                          <a:cs typeface="+mn-cs"/>
                        </a:rPr>
                        <a:t>kojem</a:t>
                      </a:r>
                      <a:r>
                        <a:rPr lang="en-US" sz="1200" kern="1200" dirty="0">
                          <a:solidFill>
                            <a:schemeClr val="dk1"/>
                          </a:solidFill>
                          <a:latin typeface="+mn-lt"/>
                          <a:ea typeface="+mn-ea"/>
                          <a:cs typeface="+mn-cs"/>
                        </a:rPr>
                        <a:t> se </a:t>
                      </a:r>
                      <a:r>
                        <a:rPr lang="en-US" sz="1200" kern="1200" dirty="0" err="1">
                          <a:solidFill>
                            <a:schemeClr val="dk1"/>
                          </a:solidFill>
                          <a:latin typeface="+mn-lt"/>
                          <a:ea typeface="+mn-ea"/>
                          <a:cs typeface="+mn-cs"/>
                        </a:rPr>
                        <a:t>potiče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zdravlje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sreća</a:t>
                      </a:r>
                      <a:r>
                        <a:rPr lang="en-US" sz="1200" kern="1200" dirty="0">
                          <a:solidFill>
                            <a:schemeClr val="dk1"/>
                          </a:solidFill>
                          <a:latin typeface="+mn-lt"/>
                          <a:ea typeface="+mn-ea"/>
                          <a:cs typeface="+mn-cs"/>
                        </a:rPr>
                        <a:t> i </a:t>
                      </a:r>
                      <a:r>
                        <a:rPr lang="en-US" sz="1200" kern="1200" dirty="0" err="1">
                          <a:solidFill>
                            <a:schemeClr val="dk1"/>
                          </a:solidFill>
                          <a:latin typeface="+mn-lt"/>
                          <a:ea typeface="+mn-ea"/>
                          <a:cs typeface="+mn-cs"/>
                        </a:rPr>
                        <a:t>prosperitet</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uključujući</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fizičke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emocionalne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društvene</a:t>
                      </a:r>
                      <a:r>
                        <a:rPr lang="en-US" sz="1200" kern="1200" dirty="0">
                          <a:solidFill>
                            <a:schemeClr val="dk1"/>
                          </a:solidFill>
                          <a:latin typeface="+mn-lt"/>
                          <a:ea typeface="+mn-ea"/>
                          <a:cs typeface="+mn-cs"/>
                        </a:rPr>
                        <a:t> i </a:t>
                      </a:r>
                      <a:r>
                        <a:rPr lang="en-US" sz="1200" kern="1200" dirty="0" err="1">
                          <a:solidFill>
                            <a:schemeClr val="dk1"/>
                          </a:solidFill>
                          <a:latin typeface="+mn-lt"/>
                          <a:ea typeface="+mn-ea"/>
                          <a:cs typeface="+mn-cs"/>
                        </a:rPr>
                        <a:t>duhovne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komponente</a:t>
                      </a:r>
                      <a:r>
                        <a:rPr lang="en-US" sz="1200" kern="1200" dirty="0">
                          <a:solidFill>
                            <a:schemeClr val="dk1"/>
                          </a:solidFill>
                          <a:latin typeface="+mn-lt"/>
                          <a:ea typeface="+mn-ea"/>
                          <a:cs typeface="+mn-cs"/>
                        </a:rPr>
                        <a:t>.</a:t>
                      </a:r>
                      <a:endParaRPr lang="es-ES" sz="1200" kern="1200" dirty="0">
                        <a:solidFill>
                          <a:schemeClr val="dk1"/>
                        </a:solidFill>
                        <a:latin typeface="+mn-lt"/>
                        <a:ea typeface="+mn-ea"/>
                        <a:cs typeface="+mn-cs"/>
                      </a:endParaRPr>
                    </a:p>
                  </a:txBody>
                  <a:tcPr/>
                </a:tc>
                <a:tc>
                  <a:txBody>
                    <a:bodyPr/>
                    <a:lstStyle/>
                    <a:p>
                      <a:pPr marL="0" indent="177800" algn="l" defTabSz="914400" rtl="0" eaLnBrk="1" latinLnBrk="0" hangingPunct="1">
                        <a:buFont typeface="+mj-lt"/>
                        <a:buAutoNum type="alphaLcPeriod"/>
                      </a:pPr>
                      <a:r>
                        <a:rPr lang="en-US" sz="1200" kern="1200" dirty="0" err="1">
                          <a:solidFill>
                            <a:schemeClr val="dk1"/>
                          </a:solidFill>
                          <a:latin typeface="+mn-lt"/>
                          <a:ea typeface="+mn-ea"/>
                          <a:cs typeface="+mn-cs"/>
                        </a:rPr>
                        <a:t>Poboljšanjem</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samosvijesti</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upravljanjem</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emocijama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prakticiranjem</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empatije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poboljšanjem</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društvenih</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vještina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razumijevanjem</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motivacije</a:t>
                      </a:r>
                      <a:r>
                        <a:rPr lang="en-US" sz="1200" kern="1200" dirty="0">
                          <a:solidFill>
                            <a:schemeClr val="dk1"/>
                          </a:solidFill>
                          <a:latin typeface="+mn-lt"/>
                          <a:ea typeface="+mn-ea"/>
                          <a:cs typeface="+mn-cs"/>
                        </a:rPr>
                        <a:t> i </a:t>
                      </a:r>
                      <a:r>
                        <a:rPr lang="en-US" sz="1200" kern="1200" dirty="0" err="1">
                          <a:solidFill>
                            <a:schemeClr val="dk1"/>
                          </a:solidFill>
                          <a:latin typeface="+mn-lt"/>
                          <a:ea typeface="+mn-ea"/>
                          <a:cs typeface="+mn-cs"/>
                        </a:rPr>
                        <a:t>redovitim</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vježbanjem</a:t>
                      </a:r>
                      <a:r>
                        <a:rPr lang="en-US" sz="1200" kern="1200" dirty="0">
                          <a:solidFill>
                            <a:schemeClr val="dk1"/>
                          </a:solidFill>
                          <a:latin typeface="+mn-lt"/>
                          <a:ea typeface="+mn-ea"/>
                          <a:cs typeface="+mn-cs"/>
                        </a:rPr>
                        <a:t>.</a:t>
                      </a:r>
                    </a:p>
                    <a:p>
                      <a:pPr marL="0" indent="177800" algn="l" defTabSz="914400" rtl="0" eaLnBrk="1" latinLnBrk="0" hangingPunct="1">
                        <a:buFont typeface="+mj-lt"/>
                        <a:buAutoNum type="alphaLcPeriod"/>
                      </a:pPr>
                      <a:r>
                        <a:rPr lang="it-IT" sz="1200" kern="1200" dirty="0" err="1">
                          <a:solidFill>
                            <a:schemeClr val="dk1"/>
                          </a:solidFill>
                          <a:latin typeface="+mn-lt"/>
                          <a:ea typeface="+mn-ea"/>
                          <a:cs typeface="+mn-cs"/>
                        </a:rPr>
                        <a:t>Ignoriranjem</a:t>
                      </a:r>
                      <a:r>
                        <a:rPr lang="it-IT" sz="1200" kern="1200" dirty="0">
                          <a:solidFill>
                            <a:schemeClr val="dk1"/>
                          </a:solidFill>
                          <a:latin typeface="+mn-lt"/>
                          <a:ea typeface="+mn-ea"/>
                          <a:cs typeface="+mn-cs"/>
                        </a:rPr>
                        <a:t> </a:t>
                      </a:r>
                      <a:r>
                        <a:rPr lang="it-IT" sz="1200" kern="1200" dirty="0" err="1">
                          <a:solidFill>
                            <a:schemeClr val="dk1"/>
                          </a:solidFill>
                          <a:latin typeface="+mn-lt"/>
                          <a:ea typeface="+mn-ea"/>
                          <a:cs typeface="+mn-cs"/>
                        </a:rPr>
                        <a:t>vlastitih</a:t>
                      </a:r>
                      <a:r>
                        <a:rPr lang="it-IT" sz="1200" kern="1200" dirty="0">
                          <a:solidFill>
                            <a:schemeClr val="dk1"/>
                          </a:solidFill>
                          <a:latin typeface="+mn-lt"/>
                          <a:ea typeface="+mn-ea"/>
                          <a:cs typeface="+mn-cs"/>
                        </a:rPr>
                        <a:t> </a:t>
                      </a:r>
                      <a:r>
                        <a:rPr lang="it-IT" sz="1200" kern="1200" dirty="0" err="1">
                          <a:solidFill>
                            <a:schemeClr val="dk1"/>
                          </a:solidFill>
                          <a:latin typeface="+mn-lt"/>
                          <a:ea typeface="+mn-ea"/>
                          <a:cs typeface="+mn-cs"/>
                        </a:rPr>
                        <a:t>emocija</a:t>
                      </a:r>
                      <a:r>
                        <a:rPr lang="it-IT" sz="1200" kern="1200" dirty="0">
                          <a:solidFill>
                            <a:schemeClr val="dk1"/>
                          </a:solidFill>
                          <a:latin typeface="+mn-lt"/>
                          <a:ea typeface="+mn-ea"/>
                          <a:cs typeface="+mn-cs"/>
                        </a:rPr>
                        <a:t>.</a:t>
                      </a:r>
                    </a:p>
                    <a:p>
                      <a:pPr marL="0" indent="177800" algn="l" defTabSz="914400" rtl="0" eaLnBrk="1" latinLnBrk="0" hangingPunct="1">
                        <a:buFont typeface="+mj-lt"/>
                        <a:buAutoNum type="alphaLcPeriod"/>
                      </a:pPr>
                      <a:r>
                        <a:rPr lang="en-US" sz="1200" kern="1200" dirty="0" err="1">
                          <a:solidFill>
                            <a:schemeClr val="dk1"/>
                          </a:solidFill>
                          <a:latin typeface="+mn-lt"/>
                          <a:ea typeface="+mn-ea"/>
                          <a:cs typeface="+mn-cs"/>
                        </a:rPr>
                        <a:t>Fokusiranjem</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isključivo</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na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tehničke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vještine</a:t>
                      </a:r>
                      <a:r>
                        <a:rPr lang="en-US" sz="1200" kern="1200" dirty="0">
                          <a:solidFill>
                            <a:schemeClr val="dk1"/>
                          </a:solidFill>
                          <a:latin typeface="+mn-lt"/>
                          <a:ea typeface="+mn-ea"/>
                          <a:cs typeface="+mn-cs"/>
                        </a:rPr>
                        <a:t>, a </a:t>
                      </a:r>
                      <a:r>
                        <a:rPr lang="en-US" sz="1200" kern="1200" dirty="0" err="1">
                          <a:solidFill>
                            <a:schemeClr val="dk1"/>
                          </a:solidFill>
                          <a:latin typeface="+mn-lt"/>
                          <a:ea typeface="+mn-ea"/>
                          <a:cs typeface="+mn-cs"/>
                        </a:rPr>
                        <a:t>zanemarivanjem</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interpersonalnih</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vještina</a:t>
                      </a:r>
                      <a:r>
                        <a:rPr lang="en-US" sz="1200" kern="1200" dirty="0">
                          <a:solidFill>
                            <a:schemeClr val="dk1"/>
                          </a:solidFill>
                          <a:latin typeface="+mn-lt"/>
                          <a:ea typeface="+mn-ea"/>
                          <a:cs typeface="+mn-cs"/>
                        </a:rPr>
                        <a:t>.</a:t>
                      </a:r>
                    </a:p>
                    <a:p>
                      <a:pPr marL="0" indent="177800" algn="l" defTabSz="914400" rtl="0" eaLnBrk="1" latinLnBrk="0" hangingPunct="1">
                        <a:buFont typeface="+mj-lt"/>
                        <a:buAutoNum type="alphaLcPeriod"/>
                      </a:pPr>
                      <a:r>
                        <a:rPr lang="en-US" sz="1200" kern="1200" dirty="0" err="1">
                          <a:solidFill>
                            <a:schemeClr val="dk1"/>
                          </a:solidFill>
                          <a:latin typeface="+mn-lt"/>
                          <a:ea typeface="+mn-ea"/>
                          <a:cs typeface="+mn-cs"/>
                        </a:rPr>
                        <a:t>Odbijanjem</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traženja</a:t>
                      </a:r>
                      <a:r>
                        <a:rPr lang="en-US" sz="1200" kern="1200" dirty="0">
                          <a:solidFill>
                            <a:schemeClr val="dk1"/>
                          </a:solidFill>
                          <a:latin typeface="+mn-lt"/>
                          <a:ea typeface="+mn-ea"/>
                          <a:cs typeface="+mn-cs"/>
                        </a:rPr>
                        <a:t> i </a:t>
                      </a:r>
                      <a:r>
                        <a:rPr lang="en-US" sz="1200" kern="1200" dirty="0" err="1">
                          <a:solidFill>
                            <a:schemeClr val="dk1"/>
                          </a:solidFill>
                          <a:latin typeface="+mn-lt"/>
                          <a:ea typeface="+mn-ea"/>
                          <a:cs typeface="+mn-cs"/>
                        </a:rPr>
                        <a:t>pružanja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povratnih</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informacija</a:t>
                      </a:r>
                      <a:endParaRPr lang="es-ES" sz="1200" kern="1200" dirty="0">
                        <a:solidFill>
                          <a:schemeClr val="dk1"/>
                        </a:solidFill>
                        <a:latin typeface="+mn-lt"/>
                        <a:ea typeface="+mn-ea"/>
                        <a:cs typeface="+mn-cs"/>
                      </a:endParaRPr>
                    </a:p>
                  </a:txBody>
                  <a:tcPr/>
                </a:tc>
                <a:tc>
                  <a:txBody>
                    <a:bodyPr/>
                    <a:lstStyle/>
                    <a:p>
                      <a:pPr marL="0" indent="177800" algn="l" defTabSz="914400" rtl="0" eaLnBrk="1" latinLnBrk="0" hangingPunct="1">
                        <a:buFont typeface="+mj-lt"/>
                        <a:buAutoNum type="alphaLcPeriod"/>
                      </a:pPr>
                      <a:r>
                        <a:rPr lang="pl-PL" sz="1200" kern="1200" dirty="0">
                          <a:solidFill>
                            <a:schemeClr val="dk1"/>
                          </a:solidFill>
                          <a:latin typeface="+mn-lt"/>
                          <a:ea typeface="+mn-ea"/>
                          <a:cs typeface="+mn-cs"/>
                        </a:rPr>
                        <a:t>Poticanje</a:t>
                      </a:r>
                      <a:r>
                        <a:rPr lang="en-US" sz="1200" kern="1200" dirty="0">
                          <a:solidFill>
                            <a:schemeClr val="dk1"/>
                          </a:solidFill>
                          <a:latin typeface="+mn-lt"/>
                          <a:ea typeface="+mn-ea"/>
                          <a:cs typeface="+mn-cs"/>
                        </a:rPr>
                        <a:t>m</a:t>
                      </a:r>
                      <a:r>
                        <a:rPr lang="pl-PL" sz="1200" kern="1200" dirty="0">
                          <a:solidFill>
                            <a:schemeClr val="dk1"/>
                          </a:solidFill>
                          <a:latin typeface="+mn-lt"/>
                          <a:ea typeface="+mn-ea"/>
                          <a:cs typeface="+mn-cs"/>
                        </a:rPr>
                        <a:t> zaposlenika na </a:t>
                      </a:r>
                      <a:r>
                        <a:rPr lang="en-US" sz="1200" kern="1200" dirty="0" err="1">
                          <a:solidFill>
                            <a:schemeClr val="dk1"/>
                          </a:solidFill>
                          <a:latin typeface="+mn-lt"/>
                          <a:ea typeface="+mn-ea"/>
                          <a:cs typeface="+mn-cs"/>
                        </a:rPr>
                        <a:t>prekovremeni</a:t>
                      </a:r>
                      <a:r>
                        <a:rPr lang="pl-PL" sz="1200" kern="1200" dirty="0">
                          <a:solidFill>
                            <a:schemeClr val="dk1"/>
                          </a:solidFill>
                          <a:latin typeface="+mn-lt"/>
                          <a:ea typeface="+mn-ea"/>
                          <a:cs typeface="+mn-cs"/>
                        </a:rPr>
                        <a:t> </a:t>
                      </a:r>
                      <a:r>
                        <a:rPr lang="en-US" sz="1200" kern="1200" dirty="0">
                          <a:solidFill>
                            <a:schemeClr val="dk1"/>
                          </a:solidFill>
                          <a:latin typeface="+mn-lt"/>
                          <a:ea typeface="+mn-ea"/>
                          <a:cs typeface="+mn-cs"/>
                        </a:rPr>
                        <a:t>rad.</a:t>
                      </a:r>
                    </a:p>
                    <a:p>
                      <a:pPr marL="0" indent="177800" algn="l" defTabSz="914400" rtl="0" eaLnBrk="1" latinLnBrk="0" hangingPunct="1">
                        <a:buFont typeface="+mj-lt"/>
                        <a:buAutoNum type="alphaLcPeriod"/>
                      </a:pPr>
                      <a:r>
                        <a:rPr lang="en-US" sz="1200" kern="1200" dirty="0" err="1">
                          <a:solidFill>
                            <a:schemeClr val="dk1"/>
                          </a:solidFill>
                          <a:latin typeface="+mn-lt"/>
                          <a:ea typeface="+mn-ea"/>
                          <a:cs typeface="+mn-cs"/>
                        </a:rPr>
                        <a:t>Odbijanjem</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pružanja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podrške</a:t>
                      </a:r>
                      <a:r>
                        <a:rPr lang="en-US" sz="1200" kern="1200" dirty="0">
                          <a:solidFill>
                            <a:schemeClr val="dk1"/>
                          </a:solidFill>
                          <a:latin typeface="+mn-lt"/>
                          <a:ea typeface="+mn-ea"/>
                          <a:cs typeface="+mn-cs"/>
                        </a:rPr>
                        <a:t> za </a:t>
                      </a:r>
                      <a:r>
                        <a:rPr lang="en-US" sz="1200" kern="1200" dirty="0" err="1">
                          <a:solidFill>
                            <a:schemeClr val="dk1"/>
                          </a:solidFill>
                          <a:latin typeface="+mn-lt"/>
                          <a:ea typeface="+mn-ea"/>
                          <a:cs typeface="+mn-cs"/>
                        </a:rPr>
                        <a:t>održavanje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mentalnog</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zdravlja</a:t>
                      </a:r>
                      <a:r>
                        <a:rPr lang="en-US" sz="1200" kern="1200" dirty="0">
                          <a:solidFill>
                            <a:schemeClr val="dk1"/>
                          </a:solidFill>
                          <a:latin typeface="+mn-lt"/>
                          <a:ea typeface="+mn-ea"/>
                          <a:cs typeface="+mn-cs"/>
                        </a:rPr>
                        <a:t>.</a:t>
                      </a:r>
                    </a:p>
                    <a:p>
                      <a:pPr marL="0" indent="177800" algn="l" defTabSz="914400" rtl="0" eaLnBrk="1" latinLnBrk="0" hangingPunct="1">
                        <a:buFont typeface="+mj-lt"/>
                        <a:buAutoNum type="alphaLcPeriod"/>
                      </a:pPr>
                      <a:r>
                        <a:rPr lang="en-US" sz="1200" kern="1200" dirty="0" err="1">
                          <a:solidFill>
                            <a:schemeClr val="dk1"/>
                          </a:solidFill>
                          <a:latin typeface="+mn-lt"/>
                          <a:ea typeface="+mn-ea"/>
                          <a:cs typeface="+mn-cs"/>
                        </a:rPr>
                        <a:t>Sprečavanjem</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tjelesnih</a:t>
                      </a:r>
                      <a:r>
                        <a:rPr lang="en-US" sz="1200" kern="1200" dirty="0">
                          <a:solidFill>
                            <a:schemeClr val="dk1"/>
                          </a:solidFill>
                          <a:latin typeface="+mn-lt"/>
                          <a:ea typeface="+mn-ea"/>
                          <a:cs typeface="+mn-cs"/>
                        </a:rPr>
                        <a:t> </a:t>
                      </a:r>
                      <a:r>
                        <a:rPr lang="en-US" sz="1200" i="1" kern="1200" dirty="0">
                          <a:solidFill>
                            <a:schemeClr val="dk1"/>
                          </a:solidFill>
                          <a:latin typeface="+mn-lt"/>
                          <a:ea typeface="+mn-ea"/>
                          <a:cs typeface="+mn-cs"/>
                        </a:rPr>
                        <a:t>i team building</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aktivnosti</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zaposlenika</a:t>
                      </a:r>
                      <a:r>
                        <a:rPr lang="en-US" sz="1200" kern="1200" dirty="0">
                          <a:solidFill>
                            <a:schemeClr val="dk1"/>
                          </a:solidFill>
                          <a:latin typeface="+mn-lt"/>
                          <a:ea typeface="+mn-ea"/>
                          <a:cs typeface="+mn-cs"/>
                        </a:rPr>
                        <a:t>.</a:t>
                      </a:r>
                    </a:p>
                    <a:p>
                      <a:pPr marL="0" indent="177800" algn="l" defTabSz="914400" rtl="0" eaLnBrk="1" latinLnBrk="0" hangingPunct="1">
                        <a:buFont typeface="+mj-lt"/>
                        <a:buAutoNum type="alphaLcPeriod"/>
                      </a:pPr>
                      <a:r>
                        <a:rPr lang="en-US" sz="1200" kern="1200" dirty="0" err="1">
                          <a:solidFill>
                            <a:schemeClr val="dk1"/>
                          </a:solidFill>
                          <a:latin typeface="+mn-lt"/>
                          <a:ea typeface="+mn-ea"/>
                          <a:cs typeface="+mn-cs"/>
                        </a:rPr>
                        <a:t>Poticanjem</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ravnoteže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između</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poslovnog</a:t>
                      </a:r>
                      <a:r>
                        <a:rPr lang="en-US" sz="1200" kern="1200" dirty="0">
                          <a:solidFill>
                            <a:schemeClr val="dk1"/>
                          </a:solidFill>
                          <a:latin typeface="+mn-lt"/>
                          <a:ea typeface="+mn-ea"/>
                          <a:cs typeface="+mn-cs"/>
                        </a:rPr>
                        <a:t> i </a:t>
                      </a:r>
                      <a:r>
                        <a:rPr lang="en-US" sz="1200" kern="1200" dirty="0" err="1">
                          <a:solidFill>
                            <a:schemeClr val="dk1"/>
                          </a:solidFill>
                          <a:latin typeface="+mn-lt"/>
                          <a:ea typeface="+mn-ea"/>
                          <a:cs typeface="+mn-cs"/>
                        </a:rPr>
                        <a:t>privatnog</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života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tjelesne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aktivnosti</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mentalnog</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zdravlja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pozitivne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radne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kulture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samosvjesnosti</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razvoja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vještina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društvenih</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veza</a:t>
                      </a:r>
                      <a:r>
                        <a:rPr lang="en-US" sz="1200" kern="1200" dirty="0">
                          <a:solidFill>
                            <a:schemeClr val="dk1"/>
                          </a:solidFill>
                          <a:latin typeface="+mn-lt"/>
                          <a:ea typeface="+mn-ea"/>
                          <a:cs typeface="+mn-cs"/>
                        </a:rPr>
                        <a:t> i </a:t>
                      </a:r>
                      <a:r>
                        <a:rPr lang="en-US" sz="1200" kern="1200" dirty="0" err="1">
                          <a:solidFill>
                            <a:schemeClr val="dk1"/>
                          </a:solidFill>
                          <a:latin typeface="+mn-lt"/>
                          <a:ea typeface="+mn-ea"/>
                          <a:cs typeface="+mn-cs"/>
                        </a:rPr>
                        <a:t>davanjem</a:t>
                      </a:r>
                      <a:r>
                        <a:rPr lang="en-US" sz="1200" kern="1200" dirty="0">
                          <a:solidFill>
                            <a:schemeClr val="dk1"/>
                          </a:solidFill>
                          <a:latin typeface="+mn-lt"/>
                          <a:ea typeface="+mn-ea"/>
                          <a:cs typeface="+mn-cs"/>
                        </a:rPr>
                        <a:t> i </a:t>
                      </a:r>
                      <a:r>
                        <a:rPr lang="en-US" sz="1200" kern="1200" dirty="0" err="1">
                          <a:solidFill>
                            <a:schemeClr val="dk1"/>
                          </a:solidFill>
                          <a:latin typeface="+mn-lt"/>
                          <a:ea typeface="+mn-ea"/>
                          <a:cs typeface="+mn-cs"/>
                        </a:rPr>
                        <a:t>pružanjem</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povratnih</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informacija</a:t>
                      </a:r>
                      <a:r>
                        <a:rPr lang="en-US" sz="1200" kern="1200" dirty="0">
                          <a:solidFill>
                            <a:schemeClr val="dk1"/>
                          </a:solidFill>
                          <a:latin typeface="+mn-lt"/>
                          <a:ea typeface="+mn-ea"/>
                          <a:cs typeface="+mn-cs"/>
                        </a:rPr>
                        <a:t>.</a:t>
                      </a:r>
                      <a:endParaRPr lang="es-ES" sz="1200" kern="1200" dirty="0">
                        <a:solidFill>
                          <a:schemeClr val="dk1"/>
                        </a:solidFill>
                        <a:latin typeface="+mn-lt"/>
                        <a:ea typeface="+mn-ea"/>
                        <a:cs typeface="+mn-cs"/>
                      </a:endParaRPr>
                    </a:p>
                  </a:txBody>
                  <a:tcPr/>
                </a:tc>
                <a:tc>
                  <a:txBody>
                    <a:bodyPr/>
                    <a:lstStyle/>
                    <a:p>
                      <a:pPr marL="0" indent="177800">
                        <a:buFont typeface="+mj-lt"/>
                        <a:buAutoNum type="alphaLcPeriod"/>
                      </a:pPr>
                      <a:r>
                        <a:rPr lang="en-US" sz="1200" dirty="0" err="1"/>
                        <a:t>Poboljšati</a:t>
                      </a:r>
                      <a:r>
                        <a:rPr lang="en-US" sz="1200" dirty="0"/>
                        <a:t> </a:t>
                      </a:r>
                      <a:r>
                        <a:rPr lang="en-US" sz="1200" dirty="0" err="1"/>
                        <a:t>ravnotežu</a:t>
                      </a:r>
                      <a:r>
                        <a:rPr lang="en-US" sz="1200" dirty="0"/>
                        <a:t> </a:t>
                      </a:r>
                      <a:r>
                        <a:rPr lang="en-US" sz="1200" dirty="0" err="1"/>
                        <a:t>između</a:t>
                      </a:r>
                      <a:r>
                        <a:rPr lang="en-US" sz="1200" dirty="0"/>
                        <a:t> </a:t>
                      </a:r>
                      <a:r>
                        <a:rPr lang="en-US" sz="1200" dirty="0" err="1"/>
                        <a:t>poslovnog</a:t>
                      </a:r>
                      <a:r>
                        <a:rPr lang="en-US" sz="1200" dirty="0"/>
                        <a:t> i </a:t>
                      </a:r>
                      <a:r>
                        <a:rPr lang="en-US" sz="1200" dirty="0" err="1"/>
                        <a:t>privatnog</a:t>
                      </a:r>
                      <a:r>
                        <a:rPr lang="en-US" sz="1200" dirty="0"/>
                        <a:t> </a:t>
                      </a:r>
                      <a:r>
                        <a:rPr lang="en-US" sz="1200" dirty="0" err="1"/>
                        <a:t>života</a:t>
                      </a:r>
                      <a:r>
                        <a:rPr lang="en-US" sz="1200" dirty="0"/>
                        <a:t>, </a:t>
                      </a:r>
                      <a:r>
                        <a:rPr lang="en-US" sz="1200" dirty="0" err="1"/>
                        <a:t>potaknuti</a:t>
                      </a:r>
                      <a:r>
                        <a:rPr lang="en-US" sz="1200" dirty="0"/>
                        <a:t> </a:t>
                      </a:r>
                      <a:r>
                        <a:rPr lang="en-US" sz="1200" dirty="0" err="1"/>
                        <a:t>vježbanje</a:t>
                      </a:r>
                      <a:r>
                        <a:rPr lang="en-US" sz="1200" dirty="0"/>
                        <a:t>, </a:t>
                      </a:r>
                      <a:r>
                        <a:rPr lang="en-US" sz="1200" dirty="0" err="1"/>
                        <a:t>ponuditi</a:t>
                      </a:r>
                      <a:r>
                        <a:rPr lang="en-US" sz="1200" dirty="0"/>
                        <a:t> podršku za </a:t>
                      </a:r>
                      <a:r>
                        <a:rPr lang="en-US" sz="1200" dirty="0" err="1"/>
                        <a:t>održavanje</a:t>
                      </a:r>
                      <a:r>
                        <a:rPr lang="en-US" sz="1200" dirty="0"/>
                        <a:t> </a:t>
                      </a:r>
                      <a:r>
                        <a:rPr lang="en-US" sz="1200" dirty="0" err="1"/>
                        <a:t>mentalnog</a:t>
                      </a:r>
                      <a:r>
                        <a:rPr lang="en-US" sz="1200" dirty="0"/>
                        <a:t> </a:t>
                      </a:r>
                      <a:r>
                        <a:rPr lang="en-US" sz="1200" dirty="0" err="1"/>
                        <a:t>zdravlja</a:t>
                      </a:r>
                      <a:r>
                        <a:rPr lang="en-US" sz="1200" dirty="0"/>
                        <a:t>, </a:t>
                      </a:r>
                      <a:r>
                        <a:rPr lang="en-US" sz="1200" dirty="0" err="1"/>
                        <a:t>promicati</a:t>
                      </a:r>
                      <a:r>
                        <a:rPr lang="en-US" sz="1200" dirty="0"/>
                        <a:t> </a:t>
                      </a:r>
                      <a:r>
                        <a:rPr lang="en-US" sz="1200" dirty="0" err="1"/>
                        <a:t>samosvjesnost</a:t>
                      </a:r>
                      <a:r>
                        <a:rPr lang="en-US" sz="1200" dirty="0"/>
                        <a:t>, </a:t>
                      </a:r>
                      <a:r>
                        <a:rPr lang="en-US" sz="1200" dirty="0" err="1"/>
                        <a:t>pružiti</a:t>
                      </a:r>
                      <a:r>
                        <a:rPr lang="en-US" sz="1200" dirty="0"/>
                        <a:t> </a:t>
                      </a:r>
                      <a:r>
                        <a:rPr lang="en-US" sz="1200" dirty="0" err="1"/>
                        <a:t>prilike</a:t>
                      </a:r>
                      <a:r>
                        <a:rPr lang="en-US" sz="1200" dirty="0"/>
                        <a:t> za </a:t>
                      </a:r>
                      <a:r>
                        <a:rPr lang="en-US" sz="1200" dirty="0" err="1"/>
                        <a:t>rast</a:t>
                      </a:r>
                      <a:r>
                        <a:rPr lang="en-US" sz="1200" dirty="0"/>
                        <a:t>, </a:t>
                      </a:r>
                      <a:r>
                        <a:rPr lang="en-US" sz="1200" dirty="0" err="1"/>
                        <a:t>potaknuti</a:t>
                      </a:r>
                      <a:r>
                        <a:rPr lang="en-US" sz="1200" dirty="0"/>
                        <a:t> </a:t>
                      </a:r>
                      <a:r>
                        <a:rPr lang="en-US" sz="1200" dirty="0" err="1"/>
                        <a:t>razvoj</a:t>
                      </a:r>
                      <a:r>
                        <a:rPr lang="en-US" sz="1200" dirty="0"/>
                        <a:t> </a:t>
                      </a:r>
                      <a:r>
                        <a:rPr lang="en-US" sz="1200" dirty="0" err="1"/>
                        <a:t>društvenih</a:t>
                      </a:r>
                      <a:r>
                        <a:rPr lang="en-US" sz="1200" dirty="0"/>
                        <a:t> </a:t>
                      </a:r>
                      <a:r>
                        <a:rPr lang="en-US" sz="1200" dirty="0" err="1"/>
                        <a:t>veza</a:t>
                      </a:r>
                      <a:r>
                        <a:rPr lang="en-US" sz="1200" dirty="0"/>
                        <a:t>, </a:t>
                      </a:r>
                      <a:r>
                        <a:rPr lang="en-US" sz="1200" dirty="0" err="1"/>
                        <a:t>davanje</a:t>
                      </a:r>
                      <a:r>
                        <a:rPr lang="en-US" sz="1200" dirty="0"/>
                        <a:t> i </a:t>
                      </a:r>
                      <a:r>
                        <a:rPr lang="en-US" sz="1200" dirty="0" err="1"/>
                        <a:t>primanje</a:t>
                      </a:r>
                      <a:r>
                        <a:rPr lang="en-US" sz="1200" dirty="0"/>
                        <a:t> </a:t>
                      </a:r>
                      <a:r>
                        <a:rPr lang="en-US" sz="1200" dirty="0" err="1"/>
                        <a:t>povratnih</a:t>
                      </a:r>
                      <a:r>
                        <a:rPr lang="en-US" sz="1200" dirty="0"/>
                        <a:t> </a:t>
                      </a:r>
                      <a:r>
                        <a:rPr lang="en-US" sz="1200" dirty="0" err="1"/>
                        <a:t>informacija</a:t>
                      </a:r>
                      <a:r>
                        <a:rPr lang="en-US" sz="1200" dirty="0"/>
                        <a:t>, </a:t>
                      </a:r>
                      <a:r>
                        <a:rPr lang="en-US" sz="1200" dirty="0" err="1"/>
                        <a:t>prioritizirati</a:t>
                      </a:r>
                      <a:r>
                        <a:rPr lang="en-US" sz="1200" dirty="0"/>
                        <a:t> </a:t>
                      </a:r>
                      <a:r>
                        <a:rPr lang="en-US" sz="1200" dirty="0" err="1"/>
                        <a:t>sigurnost</a:t>
                      </a:r>
                      <a:r>
                        <a:rPr lang="en-US" sz="1200" dirty="0"/>
                        <a:t> i </a:t>
                      </a:r>
                      <a:r>
                        <a:rPr lang="en-US" sz="1200" dirty="0" err="1"/>
                        <a:t>promicati</a:t>
                      </a:r>
                      <a:r>
                        <a:rPr lang="en-US" sz="1200" dirty="0"/>
                        <a:t> </a:t>
                      </a:r>
                      <a:r>
                        <a:rPr lang="en-US" sz="1200" dirty="0" err="1"/>
                        <a:t>zdrave</a:t>
                      </a:r>
                      <a:r>
                        <a:rPr lang="en-US" sz="1200" dirty="0"/>
                        <a:t> </a:t>
                      </a:r>
                      <a:r>
                        <a:rPr lang="en-US" sz="1200" dirty="0" err="1"/>
                        <a:t>navike</a:t>
                      </a:r>
                      <a:r>
                        <a:rPr lang="en-US" sz="1200" dirty="0"/>
                        <a:t>.</a:t>
                      </a:r>
                    </a:p>
                    <a:p>
                      <a:pPr marL="0" indent="177800">
                        <a:buFont typeface="+mj-lt"/>
                        <a:buAutoNum type="alphaLcPeriod"/>
                      </a:pPr>
                      <a:r>
                        <a:rPr lang="en-US" sz="1200" dirty="0" err="1"/>
                        <a:t>Zanemarivati</a:t>
                      </a:r>
                      <a:r>
                        <a:rPr lang="en-US" sz="1200" dirty="0"/>
                        <a:t> </a:t>
                      </a:r>
                      <a:r>
                        <a:rPr lang="en-US" sz="1200" dirty="0" err="1"/>
                        <a:t>ravnotežu</a:t>
                      </a:r>
                      <a:r>
                        <a:rPr lang="en-US" sz="1200" dirty="0"/>
                        <a:t> </a:t>
                      </a:r>
                      <a:r>
                        <a:rPr lang="en-US" sz="1200" dirty="0" err="1"/>
                        <a:t>između</a:t>
                      </a:r>
                      <a:r>
                        <a:rPr lang="en-US" sz="1200" dirty="0"/>
                        <a:t> </a:t>
                      </a:r>
                      <a:r>
                        <a:rPr lang="en-US" sz="1200" dirty="0" err="1"/>
                        <a:t>posla</a:t>
                      </a:r>
                      <a:r>
                        <a:rPr lang="en-US" sz="1200" dirty="0"/>
                        <a:t> i </a:t>
                      </a:r>
                      <a:r>
                        <a:rPr lang="en-US" sz="1200" dirty="0" err="1"/>
                        <a:t>privatnog</a:t>
                      </a:r>
                      <a:r>
                        <a:rPr lang="en-US" sz="1200" dirty="0"/>
                        <a:t> </a:t>
                      </a:r>
                      <a:r>
                        <a:rPr lang="en-US" sz="1200" dirty="0" err="1"/>
                        <a:t>života</a:t>
                      </a:r>
                      <a:r>
                        <a:rPr lang="en-US" sz="1200" dirty="0"/>
                        <a:t>.</a:t>
                      </a:r>
                    </a:p>
                    <a:p>
                      <a:pPr marL="0" indent="177800">
                        <a:buFont typeface="+mj-lt"/>
                        <a:buAutoNum type="alphaLcPeriod"/>
                      </a:pPr>
                      <a:r>
                        <a:rPr lang="en-US" sz="1200" dirty="0" err="1"/>
                        <a:t>Odbiti</a:t>
                      </a:r>
                      <a:r>
                        <a:rPr lang="en-US" sz="1200" dirty="0"/>
                        <a:t> </a:t>
                      </a:r>
                      <a:r>
                        <a:rPr lang="en-US" sz="1200" dirty="0" err="1"/>
                        <a:t>pružanje</a:t>
                      </a:r>
                      <a:r>
                        <a:rPr lang="en-US" sz="1200" dirty="0"/>
                        <a:t> </a:t>
                      </a:r>
                      <a:r>
                        <a:rPr lang="en-US" sz="1200" dirty="0" err="1"/>
                        <a:t>podrške</a:t>
                      </a:r>
                      <a:r>
                        <a:rPr lang="en-US" sz="1200" dirty="0"/>
                        <a:t> za </a:t>
                      </a:r>
                      <a:r>
                        <a:rPr lang="en-US" sz="1200" dirty="0" err="1"/>
                        <a:t>održavanje</a:t>
                      </a:r>
                      <a:r>
                        <a:rPr lang="en-US" sz="1200" dirty="0"/>
                        <a:t> </a:t>
                      </a:r>
                      <a:r>
                        <a:rPr lang="en-US" sz="1200" dirty="0" err="1"/>
                        <a:t>mentalnog</a:t>
                      </a:r>
                      <a:r>
                        <a:rPr lang="en-US" sz="1200" dirty="0"/>
                        <a:t> </a:t>
                      </a:r>
                      <a:r>
                        <a:rPr lang="en-US" sz="1200" dirty="0" err="1"/>
                        <a:t>zdravlja</a:t>
                      </a:r>
                      <a:r>
                        <a:rPr lang="en-US" sz="1200" dirty="0"/>
                        <a:t>. </a:t>
                      </a:r>
                    </a:p>
                    <a:p>
                      <a:pPr marL="0" indent="177800">
                        <a:buFont typeface="+mj-lt"/>
                        <a:buAutoNum type="alphaLcPeriod"/>
                      </a:pPr>
                      <a:r>
                        <a:rPr lang="en-US" sz="1200" dirty="0" err="1">
                          <a:solidFill>
                            <a:schemeClr val="tx1"/>
                          </a:solidFill>
                        </a:rPr>
                        <a:t>Ništa</a:t>
                      </a:r>
                      <a:r>
                        <a:rPr lang="en-US" sz="1200" dirty="0">
                          <a:solidFill>
                            <a:schemeClr val="tx1"/>
                          </a:solidFill>
                        </a:rPr>
                        <a:t> od </a:t>
                      </a:r>
                      <a:r>
                        <a:rPr lang="en-US" sz="1200" dirty="0" err="1">
                          <a:solidFill>
                            <a:schemeClr val="tx1"/>
                          </a:solidFill>
                        </a:rPr>
                        <a:t>navedenog</a:t>
                      </a:r>
                      <a:r>
                        <a:rPr lang="en-US" sz="1200" dirty="0">
                          <a:solidFill>
                            <a:srgbClr val="FF0000"/>
                          </a:solidFill>
                        </a:rPr>
                        <a:t>.</a:t>
                      </a:r>
                      <a:endParaRPr lang="es-ES" sz="1200" dirty="0">
                        <a:solidFill>
                          <a:srgbClr val="FF0000"/>
                        </a:solidFill>
                      </a:endParaRPr>
                    </a:p>
                  </a:txBody>
                  <a:tcPr/>
                </a:tc>
                <a:extLst>
                  <a:ext uri="{0D108BD9-81ED-4DB2-BD59-A6C34878D82A}">
                    <a16:rowId xmlns:a16="http://schemas.microsoft.com/office/drawing/2014/main" val="232408843"/>
                  </a:ext>
                </a:extLst>
              </a:tr>
            </a:tbl>
          </a:graphicData>
        </a:graphic>
      </p:graphicFrame>
    </p:spTree>
    <p:extLst>
      <p:ext uri="{BB962C8B-B14F-4D97-AF65-F5344CB8AC3E}">
        <p14:creationId xmlns:p14="http://schemas.microsoft.com/office/powerpoint/2010/main" val="2746054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84F2A5-F36C-410C-663C-F63D8AC96BA9}"/>
              </a:ext>
            </a:extLst>
          </p:cNvPr>
          <p:cNvSpPr>
            <a:spLocks noGrp="1"/>
          </p:cNvSpPr>
          <p:nvPr>
            <p:ph type="title"/>
          </p:nvPr>
        </p:nvSpPr>
        <p:spPr/>
        <p:txBody>
          <a:bodyPr/>
          <a:lstStyle/>
          <a:p>
            <a:r>
              <a:rPr lang="es-ES" dirty="0" err="1"/>
              <a:t>Pitanja</a:t>
            </a:r>
            <a:r>
              <a:rPr lang="es-ES" dirty="0"/>
              <a:t> za </a:t>
            </a:r>
            <a:r>
              <a:rPr lang="es-ES" dirty="0" err="1"/>
              <a:t>procjenu</a:t>
            </a:r>
            <a:r>
              <a:rPr lang="es-ES" dirty="0"/>
              <a:t> </a:t>
            </a:r>
            <a:r>
              <a:rPr lang="es-ES" dirty="0" err="1"/>
              <a:t>znanja</a:t>
            </a:r>
            <a:r>
              <a:rPr lang="es-ES" dirty="0"/>
              <a:t>: </a:t>
            </a:r>
            <a:r>
              <a:rPr lang="es-ES" dirty="0" err="1"/>
              <a:t>odgovori</a:t>
            </a:r>
            <a:endParaRPr lang="es-ES" dirty="0"/>
          </a:p>
        </p:txBody>
      </p:sp>
      <p:pic>
        <p:nvPicPr>
          <p:cNvPr id="5" name="Picture 2" descr="Restart">
            <a:extLst>
              <a:ext uri="{FF2B5EF4-FFF2-40B4-BE49-F238E27FC236}">
                <a16:creationId xmlns:a16="http://schemas.microsoft.com/office/drawing/2014/main" id="{923BF357-A532-E7CB-0A30-42E5DFCB464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a:extLst>
              <a:ext uri="{FF2B5EF4-FFF2-40B4-BE49-F238E27FC236}">
                <a16:creationId xmlns:a16="http://schemas.microsoft.com/office/drawing/2014/main" id="{9F5F9BBF-F338-4547-B4B0-44CFA9337D07}"/>
              </a:ext>
            </a:extLst>
          </p:cNvPr>
          <p:cNvSpPr/>
          <p:nvPr/>
        </p:nvSpPr>
        <p:spPr>
          <a:xfrm>
            <a:off x="486888" y="6396335"/>
            <a:ext cx="11243512" cy="461665"/>
          </a:xfrm>
          <a:prstGeom prst="rect">
            <a:avLst/>
          </a:prstGeom>
        </p:spPr>
        <p:txBody>
          <a:bodyPr wrap="square">
            <a:spAutoFit/>
          </a:bodyPr>
          <a:lstStyle/>
          <a:p>
            <a:r>
              <a:rPr lang="en-US" sz="1200" dirty="0" err="1">
                <a:solidFill>
                  <a:schemeClr val="bg1"/>
                </a:solidFill>
                <a:latin typeface="system-ui"/>
              </a:rPr>
              <a:t>Podrška</a:t>
            </a:r>
            <a:r>
              <a:rPr lang="en-US" sz="1200" dirty="0">
                <a:solidFill>
                  <a:schemeClr val="bg1"/>
                </a:solidFill>
                <a:latin typeface="system-ui"/>
              </a:rPr>
              <a:t> </a:t>
            </a:r>
            <a:r>
              <a:rPr lang="en-US" sz="1200" dirty="0" err="1">
                <a:solidFill>
                  <a:schemeClr val="bg1"/>
                </a:solidFill>
                <a:latin typeface="system-ui"/>
              </a:rPr>
              <a:t>Europske</a:t>
            </a:r>
            <a:r>
              <a:rPr lang="en-US" sz="1200" dirty="0">
                <a:solidFill>
                  <a:schemeClr val="bg1"/>
                </a:solidFill>
                <a:latin typeface="system-ui"/>
              </a:rPr>
              <a:t> </a:t>
            </a:r>
            <a:r>
              <a:rPr lang="en-US" sz="1200" dirty="0" err="1">
                <a:solidFill>
                  <a:schemeClr val="bg1"/>
                </a:solidFill>
                <a:latin typeface="system-ui"/>
              </a:rPr>
              <a:t>komisije</a:t>
            </a:r>
            <a:r>
              <a:rPr lang="en-US" sz="1200" dirty="0">
                <a:solidFill>
                  <a:schemeClr val="bg1"/>
                </a:solidFill>
                <a:latin typeface="system-ui"/>
              </a:rPr>
              <a:t> za </a:t>
            </a:r>
            <a:r>
              <a:rPr lang="en-US" sz="1200" dirty="0" err="1">
                <a:solidFill>
                  <a:schemeClr val="bg1"/>
                </a:solidFill>
                <a:latin typeface="system-ui"/>
              </a:rPr>
              <a:t>izradu</a:t>
            </a:r>
            <a:r>
              <a:rPr lang="en-US" sz="1200" dirty="0">
                <a:solidFill>
                  <a:schemeClr val="bg1"/>
                </a:solidFill>
                <a:latin typeface="system-ui"/>
              </a:rPr>
              <a:t> </a:t>
            </a:r>
            <a:r>
              <a:rPr lang="en-US" sz="1200" dirty="0" err="1">
                <a:solidFill>
                  <a:schemeClr val="bg1"/>
                </a:solidFill>
                <a:latin typeface="system-ui"/>
              </a:rPr>
              <a:t>ove</a:t>
            </a:r>
            <a:r>
              <a:rPr lang="en-US" sz="1200" dirty="0">
                <a:solidFill>
                  <a:schemeClr val="bg1"/>
                </a:solidFill>
                <a:latin typeface="system-ui"/>
              </a:rPr>
              <a:t> </a:t>
            </a:r>
            <a:r>
              <a:rPr lang="en-US" sz="1200" dirty="0" err="1">
                <a:solidFill>
                  <a:schemeClr val="bg1"/>
                </a:solidFill>
                <a:latin typeface="system-ui"/>
              </a:rPr>
              <a:t>objave</a:t>
            </a:r>
            <a:r>
              <a:rPr lang="en-US" sz="1200" dirty="0">
                <a:solidFill>
                  <a:schemeClr val="bg1"/>
                </a:solidFill>
                <a:latin typeface="system-ui"/>
              </a:rPr>
              <a:t> ne </a:t>
            </a:r>
            <a:r>
              <a:rPr lang="en-US" sz="1200" dirty="0" err="1">
                <a:solidFill>
                  <a:schemeClr val="bg1"/>
                </a:solidFill>
                <a:latin typeface="system-ui"/>
              </a:rPr>
              <a:t>predstavlja</a:t>
            </a:r>
            <a:r>
              <a:rPr lang="en-US" sz="1200" dirty="0">
                <a:solidFill>
                  <a:schemeClr val="bg1"/>
                </a:solidFill>
                <a:latin typeface="system-ui"/>
              </a:rPr>
              <a:t> </a:t>
            </a:r>
            <a:r>
              <a:rPr lang="en-US" sz="1200" dirty="0" err="1">
                <a:solidFill>
                  <a:schemeClr val="bg1"/>
                </a:solidFill>
                <a:latin typeface="system-ui"/>
              </a:rPr>
              <a:t>odobrenje</a:t>
            </a:r>
            <a:r>
              <a:rPr lang="en-US" sz="1200" dirty="0">
                <a:solidFill>
                  <a:schemeClr val="bg1"/>
                </a:solidFill>
                <a:latin typeface="system-ui"/>
              </a:rPr>
              <a:t> </a:t>
            </a:r>
            <a:r>
              <a:rPr lang="en-US" sz="1200" dirty="0" err="1">
                <a:solidFill>
                  <a:schemeClr val="bg1"/>
                </a:solidFill>
                <a:latin typeface="system-ui"/>
              </a:rPr>
              <a:t>njenog</a:t>
            </a:r>
            <a:r>
              <a:rPr lang="en-US" sz="1200" dirty="0">
                <a:solidFill>
                  <a:schemeClr val="bg1"/>
                </a:solidFill>
                <a:latin typeface="system-ui"/>
              </a:rPr>
              <a:t> </a:t>
            </a:r>
            <a:r>
              <a:rPr lang="en-US" sz="1200" dirty="0" err="1">
                <a:solidFill>
                  <a:schemeClr val="bg1"/>
                </a:solidFill>
                <a:latin typeface="system-ui"/>
              </a:rPr>
              <a:t>sadržaja</a:t>
            </a:r>
            <a:r>
              <a:rPr lang="en-US" sz="1200" dirty="0">
                <a:solidFill>
                  <a:schemeClr val="bg1"/>
                </a:solidFill>
                <a:latin typeface="system-ui"/>
              </a:rPr>
              <a:t> koji </a:t>
            </a:r>
            <a:r>
              <a:rPr lang="en-US" sz="1200" dirty="0" err="1">
                <a:solidFill>
                  <a:schemeClr val="bg1"/>
                </a:solidFill>
                <a:latin typeface="system-ui"/>
              </a:rPr>
              <a:t>odražava</a:t>
            </a:r>
            <a:r>
              <a:rPr lang="en-US" sz="1200" dirty="0">
                <a:solidFill>
                  <a:schemeClr val="bg1"/>
                </a:solidFill>
                <a:latin typeface="system-ui"/>
              </a:rPr>
              <a:t> </a:t>
            </a:r>
            <a:r>
              <a:rPr lang="en-US" sz="1200" dirty="0" err="1">
                <a:solidFill>
                  <a:schemeClr val="bg1"/>
                </a:solidFill>
                <a:latin typeface="system-ui"/>
              </a:rPr>
              <a:t>stavove</a:t>
            </a:r>
            <a:r>
              <a:rPr lang="en-US" sz="1200" dirty="0">
                <a:solidFill>
                  <a:schemeClr val="bg1"/>
                </a:solidFill>
                <a:latin typeface="system-ui"/>
              </a:rPr>
              <a:t> </a:t>
            </a:r>
            <a:r>
              <a:rPr lang="en-US" sz="1200" dirty="0" err="1">
                <a:solidFill>
                  <a:schemeClr val="bg1"/>
                </a:solidFill>
                <a:latin typeface="system-ui"/>
              </a:rPr>
              <a:t>samih</a:t>
            </a:r>
            <a:r>
              <a:rPr lang="en-US" sz="1200" dirty="0">
                <a:solidFill>
                  <a:schemeClr val="bg1"/>
                </a:solidFill>
                <a:latin typeface="system-ui"/>
              </a:rPr>
              <a:t> </a:t>
            </a:r>
            <a:r>
              <a:rPr lang="en-US" sz="1200" dirty="0" err="1">
                <a:solidFill>
                  <a:schemeClr val="bg1"/>
                </a:solidFill>
                <a:latin typeface="system-ui"/>
              </a:rPr>
              <a:t>autora</a:t>
            </a:r>
            <a:r>
              <a:rPr lang="en-US" sz="1200" dirty="0">
                <a:solidFill>
                  <a:schemeClr val="bg1"/>
                </a:solidFill>
                <a:latin typeface="system-ui"/>
              </a:rPr>
              <a:t> </a:t>
            </a:r>
            <a:r>
              <a:rPr lang="en-US" sz="1200" dirty="0" err="1">
                <a:solidFill>
                  <a:schemeClr val="bg1"/>
                </a:solidFill>
                <a:latin typeface="system-ui"/>
              </a:rPr>
              <a:t>te</a:t>
            </a:r>
            <a:r>
              <a:rPr lang="en-US" sz="1200" dirty="0">
                <a:solidFill>
                  <a:schemeClr val="bg1"/>
                </a:solidFill>
                <a:latin typeface="system-ui"/>
              </a:rPr>
              <a:t> se </a:t>
            </a:r>
            <a:r>
              <a:rPr lang="en-US" sz="1200" dirty="0" err="1">
                <a:solidFill>
                  <a:schemeClr val="bg1"/>
                </a:solidFill>
                <a:latin typeface="system-ui"/>
              </a:rPr>
              <a:t>Komisija</a:t>
            </a:r>
            <a:r>
              <a:rPr lang="en-US" sz="1200" dirty="0">
                <a:solidFill>
                  <a:schemeClr val="bg1"/>
                </a:solidFill>
                <a:latin typeface="system-ui"/>
              </a:rPr>
              <a:t> ne </a:t>
            </a:r>
            <a:r>
              <a:rPr lang="en-US" sz="1200" dirty="0" err="1">
                <a:solidFill>
                  <a:schemeClr val="bg1"/>
                </a:solidFill>
                <a:latin typeface="system-ui"/>
              </a:rPr>
              <a:t>može</a:t>
            </a:r>
            <a:r>
              <a:rPr lang="en-US" sz="1200" dirty="0">
                <a:solidFill>
                  <a:schemeClr val="bg1"/>
                </a:solidFill>
                <a:latin typeface="system-ui"/>
              </a:rPr>
              <a:t> </a:t>
            </a:r>
            <a:r>
              <a:rPr lang="en-US" sz="1200" dirty="0" err="1">
                <a:solidFill>
                  <a:schemeClr val="bg1"/>
                </a:solidFill>
                <a:latin typeface="system-ui"/>
              </a:rPr>
              <a:t>smatrati</a:t>
            </a:r>
            <a:r>
              <a:rPr lang="en-US" sz="1200" dirty="0">
                <a:solidFill>
                  <a:schemeClr val="bg1"/>
                </a:solidFill>
                <a:latin typeface="system-ui"/>
              </a:rPr>
              <a:t> </a:t>
            </a:r>
            <a:r>
              <a:rPr lang="en-US" sz="1200" dirty="0" err="1">
                <a:solidFill>
                  <a:schemeClr val="bg1"/>
                </a:solidFill>
                <a:latin typeface="system-ui"/>
              </a:rPr>
              <a:t>odgovornom</a:t>
            </a:r>
            <a:r>
              <a:rPr lang="en-US" sz="1200" dirty="0">
                <a:solidFill>
                  <a:schemeClr val="bg1"/>
                </a:solidFill>
                <a:latin typeface="system-ui"/>
              </a:rPr>
              <a:t> za </a:t>
            </a:r>
            <a:r>
              <a:rPr lang="en-US" sz="1200" dirty="0" err="1">
                <a:solidFill>
                  <a:schemeClr val="bg1"/>
                </a:solidFill>
                <a:latin typeface="system-ui"/>
              </a:rPr>
              <a:t>bilo</a:t>
            </a:r>
            <a:r>
              <a:rPr lang="en-US" sz="1200" dirty="0">
                <a:solidFill>
                  <a:schemeClr val="bg1"/>
                </a:solidFill>
                <a:latin typeface="system-ui"/>
              </a:rPr>
              <a:t> </a:t>
            </a:r>
            <a:r>
              <a:rPr lang="en-US" sz="1200" dirty="0" err="1">
                <a:solidFill>
                  <a:schemeClr val="bg1"/>
                </a:solidFill>
                <a:latin typeface="system-ui"/>
              </a:rPr>
              <a:t>kakvu</a:t>
            </a:r>
            <a:r>
              <a:rPr lang="en-US" sz="1200" dirty="0">
                <a:solidFill>
                  <a:schemeClr val="bg1"/>
                </a:solidFill>
                <a:latin typeface="system-ui"/>
              </a:rPr>
              <a:t> </a:t>
            </a:r>
            <a:r>
              <a:rPr lang="en-US" sz="1200" dirty="0" err="1">
                <a:solidFill>
                  <a:schemeClr val="bg1"/>
                </a:solidFill>
                <a:latin typeface="system-ui"/>
              </a:rPr>
              <a:t>daljnju</a:t>
            </a:r>
            <a:r>
              <a:rPr lang="en-US" sz="1200" dirty="0">
                <a:solidFill>
                  <a:schemeClr val="bg1"/>
                </a:solidFill>
                <a:latin typeface="system-ui"/>
              </a:rPr>
              <a:t> </a:t>
            </a:r>
            <a:r>
              <a:rPr lang="en-US" sz="1200" dirty="0" err="1">
                <a:solidFill>
                  <a:schemeClr val="bg1"/>
                </a:solidFill>
                <a:latin typeface="system-ui"/>
              </a:rPr>
              <a:t>uporabu</a:t>
            </a:r>
            <a:r>
              <a:rPr lang="en-US" sz="1200" dirty="0">
                <a:solidFill>
                  <a:schemeClr val="bg1"/>
                </a:solidFill>
                <a:latin typeface="system-ui"/>
              </a:rPr>
              <a:t> </a:t>
            </a:r>
            <a:r>
              <a:rPr lang="en-US" sz="1200" dirty="0" err="1">
                <a:solidFill>
                  <a:schemeClr val="bg1"/>
                </a:solidFill>
                <a:latin typeface="system-ui"/>
              </a:rPr>
              <a:t>informacija</a:t>
            </a:r>
            <a:r>
              <a:rPr lang="en-US" sz="1200" dirty="0">
                <a:solidFill>
                  <a:schemeClr val="bg1"/>
                </a:solidFill>
                <a:latin typeface="system-ui"/>
              </a:rPr>
              <a:t> </a:t>
            </a:r>
            <a:r>
              <a:rPr lang="en-US" sz="1200" dirty="0" err="1">
                <a:solidFill>
                  <a:schemeClr val="bg1"/>
                </a:solidFill>
                <a:latin typeface="system-ui"/>
              </a:rPr>
              <a:t>sadržanih</a:t>
            </a:r>
            <a:r>
              <a:rPr lang="en-US" sz="1200" dirty="0">
                <a:solidFill>
                  <a:schemeClr val="bg1"/>
                </a:solidFill>
                <a:latin typeface="system-ui"/>
              </a:rPr>
              <a:t> u </a:t>
            </a:r>
            <a:r>
              <a:rPr lang="en-US" sz="1200" dirty="0" err="1">
                <a:solidFill>
                  <a:schemeClr val="bg1"/>
                </a:solidFill>
                <a:latin typeface="system-ui"/>
              </a:rPr>
              <a:t>ovoj</a:t>
            </a:r>
            <a:r>
              <a:rPr lang="en-US" sz="1200" dirty="0">
                <a:solidFill>
                  <a:schemeClr val="bg1"/>
                </a:solidFill>
                <a:latin typeface="system-ui"/>
              </a:rPr>
              <a:t> </a:t>
            </a:r>
            <a:r>
              <a:rPr lang="en-US" sz="1200" dirty="0" err="1">
                <a:solidFill>
                  <a:schemeClr val="bg1"/>
                </a:solidFill>
                <a:latin typeface="system-ui"/>
              </a:rPr>
              <a:t>objavi</a:t>
            </a:r>
            <a:r>
              <a:rPr lang="en-US" sz="1200" dirty="0">
                <a:solidFill>
                  <a:schemeClr val="bg1"/>
                </a:solidFill>
                <a:latin typeface="system-ui"/>
              </a:rPr>
              <a:t>.</a:t>
            </a:r>
            <a:endParaRPr lang="en-US" sz="1200" dirty="0">
              <a:solidFill>
                <a:schemeClr val="bg1"/>
              </a:solidFill>
            </a:endParaRPr>
          </a:p>
        </p:txBody>
      </p:sp>
      <p:graphicFrame>
        <p:nvGraphicFramePr>
          <p:cNvPr id="10" name="Tabla 10">
            <a:extLst>
              <a:ext uri="{FF2B5EF4-FFF2-40B4-BE49-F238E27FC236}">
                <a16:creationId xmlns:a16="http://schemas.microsoft.com/office/drawing/2014/main" id="{413030EE-FF19-6F2B-0F71-F76CDAB4B2F7}"/>
              </a:ext>
            </a:extLst>
          </p:cNvPr>
          <p:cNvGraphicFramePr>
            <a:graphicFrameLocks noGrp="1"/>
          </p:cNvGraphicFramePr>
          <p:nvPr>
            <p:ph sz="half" idx="1"/>
            <p:extLst>
              <p:ext uri="{D42A27DB-BD31-4B8C-83A1-F6EECF244321}">
                <p14:modId xmlns:p14="http://schemas.microsoft.com/office/powerpoint/2010/main" val="935525139"/>
              </p:ext>
            </p:extLst>
          </p:nvPr>
        </p:nvGraphicFramePr>
        <p:xfrm>
          <a:off x="111512" y="1846263"/>
          <a:ext cx="11898725" cy="3962400"/>
        </p:xfrm>
        <a:graphic>
          <a:graphicData uri="http://schemas.openxmlformats.org/drawingml/2006/table">
            <a:tbl>
              <a:tblPr firstRow="1" bandRow="1">
                <a:tableStyleId>{21E4AEA4-8DFA-4A89-87EB-49C32662AFE0}</a:tableStyleId>
              </a:tblPr>
              <a:tblGrid>
                <a:gridCol w="2379745">
                  <a:extLst>
                    <a:ext uri="{9D8B030D-6E8A-4147-A177-3AD203B41FA5}">
                      <a16:colId xmlns:a16="http://schemas.microsoft.com/office/drawing/2014/main" val="2601891750"/>
                    </a:ext>
                  </a:extLst>
                </a:gridCol>
                <a:gridCol w="2379745">
                  <a:extLst>
                    <a:ext uri="{9D8B030D-6E8A-4147-A177-3AD203B41FA5}">
                      <a16:colId xmlns:a16="http://schemas.microsoft.com/office/drawing/2014/main" val="3559158159"/>
                    </a:ext>
                  </a:extLst>
                </a:gridCol>
                <a:gridCol w="2379745">
                  <a:extLst>
                    <a:ext uri="{9D8B030D-6E8A-4147-A177-3AD203B41FA5}">
                      <a16:colId xmlns:a16="http://schemas.microsoft.com/office/drawing/2014/main" val="1947302738"/>
                    </a:ext>
                  </a:extLst>
                </a:gridCol>
                <a:gridCol w="2379745">
                  <a:extLst>
                    <a:ext uri="{9D8B030D-6E8A-4147-A177-3AD203B41FA5}">
                      <a16:colId xmlns:a16="http://schemas.microsoft.com/office/drawing/2014/main" val="3283798389"/>
                    </a:ext>
                  </a:extLst>
                </a:gridCol>
                <a:gridCol w="2379745">
                  <a:extLst>
                    <a:ext uri="{9D8B030D-6E8A-4147-A177-3AD203B41FA5}">
                      <a16:colId xmlns:a16="http://schemas.microsoft.com/office/drawing/2014/main" val="2128591119"/>
                    </a:ext>
                  </a:extLst>
                </a:gridCol>
              </a:tblGrid>
              <a:tr h="10305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700" dirty="0" err="1"/>
                        <a:t>Što</a:t>
                      </a:r>
                      <a:r>
                        <a:rPr lang="es-ES" sz="1700" dirty="0"/>
                        <a:t> je </a:t>
                      </a:r>
                      <a:r>
                        <a:rPr lang="es-ES" sz="1700" dirty="0" err="1"/>
                        <a:t>emocionalna</a:t>
                      </a:r>
                      <a:r>
                        <a:rPr lang="es-ES" sz="1700" dirty="0"/>
                        <a:t> </a:t>
                      </a:r>
                      <a:r>
                        <a:rPr lang="es-ES" sz="1700" dirty="0" err="1"/>
                        <a:t>inteligencija</a:t>
                      </a:r>
                      <a:r>
                        <a:rPr lang="es-ES" sz="17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700" dirty="0" err="1"/>
                        <a:t>Što</a:t>
                      </a:r>
                      <a:r>
                        <a:rPr lang="es-ES" sz="1700" dirty="0"/>
                        <a:t> </a:t>
                      </a:r>
                      <a:r>
                        <a:rPr lang="es-ES" sz="1700" dirty="0" err="1"/>
                        <a:t>čini</a:t>
                      </a:r>
                      <a:r>
                        <a:rPr lang="es-ES" sz="1700" dirty="0"/>
                        <a:t> </a:t>
                      </a:r>
                      <a:r>
                        <a:rPr lang="es-ES" sz="1700" dirty="0" err="1"/>
                        <a:t>pozitivno</a:t>
                      </a:r>
                      <a:r>
                        <a:rPr lang="es-ES" sz="1700" dirty="0"/>
                        <a:t> </a:t>
                      </a:r>
                      <a:r>
                        <a:rPr lang="es-ES" sz="1700" dirty="0" err="1"/>
                        <a:t>radno</a:t>
                      </a:r>
                      <a:r>
                        <a:rPr lang="es-ES" sz="1700" dirty="0"/>
                        <a:t> </a:t>
                      </a:r>
                      <a:r>
                        <a:rPr lang="es-ES" sz="1700" dirty="0" err="1"/>
                        <a:t>okruženje</a:t>
                      </a:r>
                      <a:r>
                        <a:rPr lang="es-ES" sz="17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err="1"/>
                        <a:t>Kako</a:t>
                      </a:r>
                      <a:r>
                        <a:rPr lang="en-US" sz="1700" dirty="0"/>
                        <a:t> se </a:t>
                      </a:r>
                      <a:r>
                        <a:rPr lang="en-US" sz="1700" dirty="0" err="1"/>
                        <a:t>može</a:t>
                      </a:r>
                      <a:r>
                        <a:rPr lang="en-US" sz="1700" dirty="0"/>
                        <a:t> </a:t>
                      </a:r>
                      <a:r>
                        <a:rPr lang="en-US" sz="1700" dirty="0" err="1"/>
                        <a:t>razviti</a:t>
                      </a:r>
                      <a:r>
                        <a:rPr lang="en-US" sz="1700" dirty="0"/>
                        <a:t> </a:t>
                      </a:r>
                      <a:r>
                        <a:rPr lang="en-US" sz="1700" dirty="0" err="1"/>
                        <a:t>emocionalna</a:t>
                      </a:r>
                      <a:r>
                        <a:rPr lang="en-US" sz="1700" dirty="0"/>
                        <a:t> </a:t>
                      </a:r>
                      <a:r>
                        <a:rPr lang="en-US" sz="1700" dirty="0" err="1"/>
                        <a:t>inteligencija</a:t>
                      </a:r>
                      <a:r>
                        <a:rPr lang="en-US" sz="1700" dirty="0"/>
                        <a:t>?</a:t>
                      </a:r>
                      <a:endParaRPr lang="es-ES" sz="17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err="1"/>
                        <a:t>Kako</a:t>
                      </a:r>
                      <a:r>
                        <a:rPr lang="en-US" sz="1700" dirty="0"/>
                        <a:t> se </a:t>
                      </a:r>
                      <a:r>
                        <a:rPr lang="en-US" sz="1700" dirty="0" err="1"/>
                        <a:t>može</a:t>
                      </a:r>
                      <a:r>
                        <a:rPr lang="en-US" sz="1700" dirty="0"/>
                        <a:t> </a:t>
                      </a:r>
                      <a:r>
                        <a:rPr lang="en-US" sz="1700" dirty="0" err="1"/>
                        <a:t>poboljšati</a:t>
                      </a:r>
                      <a:r>
                        <a:rPr lang="en-US" sz="1700" dirty="0"/>
                        <a:t> </a:t>
                      </a:r>
                      <a:r>
                        <a:rPr lang="en-US" sz="1700" dirty="0" err="1"/>
                        <a:t>radno</a:t>
                      </a:r>
                      <a:r>
                        <a:rPr lang="en-US" sz="1700" dirty="0"/>
                        <a:t> </a:t>
                      </a:r>
                      <a:r>
                        <a:rPr lang="en-US" sz="1700" dirty="0" err="1"/>
                        <a:t>okruženje</a:t>
                      </a:r>
                      <a:r>
                        <a:rPr lang="en-US" sz="1700" dirty="0"/>
                        <a:t>?</a:t>
                      </a:r>
                      <a:endParaRPr lang="es-ES" sz="17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err="1"/>
                        <a:t>Što</a:t>
                      </a:r>
                      <a:r>
                        <a:rPr lang="en-US" sz="1700" dirty="0"/>
                        <a:t> </a:t>
                      </a:r>
                      <a:r>
                        <a:rPr lang="en-US" sz="1700" dirty="0" err="1"/>
                        <a:t>vlasnici</a:t>
                      </a:r>
                      <a:r>
                        <a:rPr lang="en-US" sz="1700" dirty="0"/>
                        <a:t> </a:t>
                      </a:r>
                      <a:r>
                        <a:rPr lang="hr-HR" sz="1700" dirty="0"/>
                        <a:t>MMSP </a:t>
                      </a:r>
                      <a:r>
                        <a:rPr lang="en-US" sz="1700" dirty="0" err="1"/>
                        <a:t>mogu</a:t>
                      </a:r>
                      <a:r>
                        <a:rPr lang="en-US" sz="1700" dirty="0"/>
                        <a:t> </a:t>
                      </a:r>
                      <a:r>
                        <a:rPr lang="en-US" sz="1700" dirty="0" err="1"/>
                        <a:t>učiniti</a:t>
                      </a:r>
                      <a:r>
                        <a:rPr lang="en-US" sz="1700" dirty="0"/>
                        <a:t> za </a:t>
                      </a:r>
                      <a:r>
                        <a:rPr lang="en-US" sz="1700" dirty="0" err="1"/>
                        <a:t>poticanje</a:t>
                      </a:r>
                      <a:r>
                        <a:rPr lang="en-US" sz="1700" dirty="0"/>
                        <a:t> </a:t>
                      </a:r>
                      <a:r>
                        <a:rPr lang="en-US" sz="1700" dirty="0" err="1"/>
                        <a:t>pozitivnog</a:t>
                      </a:r>
                      <a:r>
                        <a:rPr lang="en-US" sz="1700" dirty="0"/>
                        <a:t> </a:t>
                      </a:r>
                      <a:r>
                        <a:rPr lang="en-US" sz="1700" dirty="0" err="1"/>
                        <a:t>radnog</a:t>
                      </a:r>
                      <a:r>
                        <a:rPr lang="en-US" sz="1700" dirty="0"/>
                        <a:t> </a:t>
                      </a:r>
                      <a:r>
                        <a:rPr lang="en-US" sz="1700" dirty="0" err="1"/>
                        <a:t>okruženja</a:t>
                      </a:r>
                      <a:r>
                        <a:rPr lang="en-US" sz="1700" dirty="0"/>
                        <a:t>?</a:t>
                      </a:r>
                      <a:endParaRPr lang="es-ES" sz="1700" dirty="0"/>
                    </a:p>
                  </a:txBody>
                  <a:tcPr/>
                </a:tc>
                <a:extLst>
                  <a:ext uri="{0D108BD9-81ED-4DB2-BD59-A6C34878D82A}">
                    <a16:rowId xmlns:a16="http://schemas.microsoft.com/office/drawing/2014/main" val="4178373252"/>
                  </a:ext>
                </a:extLst>
              </a:tr>
              <a:tr h="2813945">
                <a:tc>
                  <a:txBody>
                    <a:bodyPr/>
                    <a:lstStyle/>
                    <a:p>
                      <a:pPr marL="0" indent="177800" algn="l" defTabSz="914400" rtl="0" eaLnBrk="1" latinLnBrk="0" hangingPunct="1">
                        <a:buFont typeface="+mj-lt"/>
                        <a:buAutoNum type="alphaLcPeriod"/>
                      </a:pPr>
                      <a:r>
                        <a:rPr lang="en-US" sz="1200" kern="1200" dirty="0" err="1">
                          <a:solidFill>
                            <a:schemeClr val="dk1"/>
                          </a:solidFill>
                          <a:latin typeface="+mn-lt"/>
                          <a:ea typeface="+mn-ea"/>
                          <a:cs typeface="+mn-cs"/>
                        </a:rPr>
                        <a:t>Sposobnost</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prepoznavanja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razumijevanja</a:t>
                      </a:r>
                      <a:r>
                        <a:rPr lang="en-US" sz="1200" kern="1200" dirty="0">
                          <a:solidFill>
                            <a:schemeClr val="dk1"/>
                          </a:solidFill>
                          <a:latin typeface="+mn-lt"/>
                          <a:ea typeface="+mn-ea"/>
                          <a:cs typeface="+mn-cs"/>
                        </a:rPr>
                        <a:t> i </a:t>
                      </a:r>
                      <a:r>
                        <a:rPr lang="en-US" sz="1200" kern="1200" dirty="0" err="1">
                          <a:solidFill>
                            <a:schemeClr val="dk1"/>
                          </a:solidFill>
                          <a:latin typeface="+mn-lt"/>
                          <a:ea typeface="+mn-ea"/>
                          <a:cs typeface="+mn-cs"/>
                        </a:rPr>
                        <a:t>upravljanja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vlastitim</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emocijama</a:t>
                      </a:r>
                      <a:r>
                        <a:rPr lang="en-US" sz="1200" kern="1200" dirty="0">
                          <a:solidFill>
                            <a:schemeClr val="dk1"/>
                          </a:solidFill>
                          <a:latin typeface="+mn-lt"/>
                          <a:ea typeface="+mn-ea"/>
                          <a:cs typeface="+mn-cs"/>
                        </a:rPr>
                        <a:t>.</a:t>
                      </a:r>
                    </a:p>
                    <a:p>
                      <a:pPr marL="0" indent="177800" algn="l" defTabSz="914400" rtl="0" eaLnBrk="1" latinLnBrk="0" hangingPunct="1">
                        <a:buFont typeface="+mj-lt"/>
                        <a:buAutoNum type="alphaLcPeriod"/>
                      </a:pPr>
                      <a:r>
                        <a:rPr lang="en-US" sz="1200" kern="1200" dirty="0" err="1">
                          <a:solidFill>
                            <a:schemeClr val="dk1"/>
                          </a:solidFill>
                          <a:latin typeface="+mn-lt"/>
                          <a:ea typeface="+mn-ea"/>
                          <a:cs typeface="+mn-cs"/>
                        </a:rPr>
                        <a:t>Stanje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fizičkog</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zdravlja</a:t>
                      </a:r>
                      <a:r>
                        <a:rPr lang="en-US" sz="1200" kern="1200" dirty="0">
                          <a:solidFill>
                            <a:schemeClr val="dk1"/>
                          </a:solidFill>
                          <a:latin typeface="+mn-lt"/>
                          <a:ea typeface="+mn-ea"/>
                          <a:cs typeface="+mn-cs"/>
                        </a:rPr>
                        <a:t> i </a:t>
                      </a:r>
                      <a:r>
                        <a:rPr lang="en-US" sz="1200" kern="1200" dirty="0" err="1">
                          <a:solidFill>
                            <a:schemeClr val="dk1"/>
                          </a:solidFill>
                          <a:latin typeface="+mn-lt"/>
                          <a:ea typeface="+mn-ea"/>
                          <a:cs typeface="+mn-cs"/>
                        </a:rPr>
                        <a:t>sreće</a:t>
                      </a:r>
                      <a:r>
                        <a:rPr lang="en-US" sz="1200" kern="1200" dirty="0">
                          <a:solidFill>
                            <a:schemeClr val="dk1"/>
                          </a:solidFill>
                          <a:latin typeface="+mn-lt"/>
                          <a:ea typeface="+mn-ea"/>
                          <a:cs typeface="+mn-cs"/>
                        </a:rPr>
                        <a:t>.</a:t>
                      </a:r>
                    </a:p>
                    <a:p>
                      <a:pPr marL="0" indent="177800" algn="l" defTabSz="914400" rtl="0" eaLnBrk="1" latinLnBrk="0" hangingPunct="1">
                        <a:buFont typeface="+mj-lt"/>
                        <a:buAutoNum type="alphaLcPeriod"/>
                      </a:pPr>
                      <a:r>
                        <a:rPr lang="en-US" sz="1200" b="1" kern="1200" dirty="0" err="1">
                          <a:solidFill>
                            <a:schemeClr val="dk1"/>
                          </a:solidFill>
                          <a:latin typeface="+mn-lt"/>
                          <a:ea typeface="+mn-ea"/>
                          <a:cs typeface="+mn-cs"/>
                        </a:rPr>
                        <a:t>Sposobnost</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prepoznavanja</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razumijevanja</a:t>
                      </a:r>
                      <a:r>
                        <a:rPr lang="en-US" sz="1200" b="1" kern="1200" dirty="0">
                          <a:solidFill>
                            <a:schemeClr val="dk1"/>
                          </a:solidFill>
                          <a:latin typeface="+mn-lt"/>
                          <a:ea typeface="+mn-ea"/>
                          <a:cs typeface="+mn-cs"/>
                        </a:rPr>
                        <a:t> i </a:t>
                      </a:r>
                      <a:r>
                        <a:rPr lang="en-US" sz="1200" b="1" kern="1200" dirty="0" err="1">
                          <a:solidFill>
                            <a:schemeClr val="dk1"/>
                          </a:solidFill>
                          <a:latin typeface="+mn-lt"/>
                          <a:ea typeface="+mn-ea"/>
                          <a:cs typeface="+mn-cs"/>
                        </a:rPr>
                        <a:t>upravljanja</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vlastitim</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emocijama</a:t>
                      </a:r>
                      <a:r>
                        <a:rPr lang="en-US" sz="1200" b="1" kern="1200" dirty="0">
                          <a:solidFill>
                            <a:schemeClr val="dk1"/>
                          </a:solidFill>
                          <a:latin typeface="+mn-lt"/>
                          <a:ea typeface="+mn-ea"/>
                          <a:cs typeface="+mn-cs"/>
                        </a:rPr>
                        <a:t> i </a:t>
                      </a:r>
                      <a:r>
                        <a:rPr lang="en-US" sz="1200" b="1" kern="1200" dirty="0" err="1">
                          <a:solidFill>
                            <a:schemeClr val="dk1"/>
                          </a:solidFill>
                          <a:latin typeface="+mn-lt"/>
                          <a:ea typeface="+mn-ea"/>
                          <a:cs typeface="+mn-cs"/>
                        </a:rPr>
                        <a:t>emocijama</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drugih</a:t>
                      </a:r>
                      <a:r>
                        <a:rPr lang="en-US" sz="1200" b="1" kern="1200" dirty="0">
                          <a:solidFill>
                            <a:schemeClr val="dk1"/>
                          </a:solidFill>
                          <a:latin typeface="+mn-lt"/>
                          <a:ea typeface="+mn-ea"/>
                          <a:cs typeface="+mn-cs"/>
                        </a:rPr>
                        <a:t>.</a:t>
                      </a:r>
                    </a:p>
                    <a:p>
                      <a:pPr marL="0" indent="177800" algn="l" defTabSz="914400" rtl="0" eaLnBrk="1" latinLnBrk="0" hangingPunct="1">
                        <a:buFont typeface="+mj-lt"/>
                        <a:buAutoNum type="alphaLcPeriod"/>
                      </a:pPr>
                      <a:r>
                        <a:rPr lang="en-US" sz="1200" kern="1200" dirty="0" err="1">
                          <a:solidFill>
                            <a:schemeClr val="dk1"/>
                          </a:solidFill>
                          <a:latin typeface="+mn-lt"/>
                          <a:ea typeface="+mn-ea"/>
                          <a:cs typeface="+mn-cs"/>
                        </a:rPr>
                        <a:t>Razina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inteligencije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mjerena</a:t>
                      </a:r>
                      <a:r>
                        <a:rPr lang="en-US" sz="1200" kern="1200" dirty="0">
                          <a:solidFill>
                            <a:schemeClr val="dk1"/>
                          </a:solidFill>
                          <a:latin typeface="+mn-lt"/>
                          <a:ea typeface="+mn-ea"/>
                          <a:cs typeface="+mn-cs"/>
                        </a:rPr>
                        <a:t> IQ </a:t>
                      </a:r>
                      <a:r>
                        <a:rPr lang="en-US" sz="1200" kern="1200" dirty="0" err="1">
                          <a:solidFill>
                            <a:schemeClr val="dk1"/>
                          </a:solidFill>
                          <a:latin typeface="+mn-lt"/>
                          <a:ea typeface="+mn-ea"/>
                          <a:cs typeface="+mn-cs"/>
                        </a:rPr>
                        <a:t>testovima</a:t>
                      </a:r>
                      <a:r>
                        <a:rPr lang="en-US" sz="1200" kern="1200" dirty="0">
                          <a:solidFill>
                            <a:schemeClr val="dk1"/>
                          </a:solidFill>
                          <a:latin typeface="+mn-lt"/>
                          <a:ea typeface="+mn-ea"/>
                          <a:cs typeface="+mn-cs"/>
                        </a:rPr>
                        <a:t>.</a:t>
                      </a:r>
                      <a:endParaRPr lang="es-ES" sz="1200" kern="1200" dirty="0">
                        <a:solidFill>
                          <a:schemeClr val="dk1"/>
                        </a:solidFill>
                        <a:latin typeface="+mn-lt"/>
                        <a:ea typeface="+mn-ea"/>
                        <a:cs typeface="+mn-cs"/>
                      </a:endParaRPr>
                    </a:p>
                  </a:txBody>
                  <a:tcPr/>
                </a:tc>
                <a:tc>
                  <a:txBody>
                    <a:bodyPr/>
                    <a:lstStyle/>
                    <a:p>
                      <a:pPr marL="0" indent="177800" algn="l" defTabSz="914400" rtl="0" eaLnBrk="1" latinLnBrk="0" hangingPunct="1">
                        <a:buFont typeface="+mj-lt"/>
                        <a:buAutoNum type="alphaLcPeriod"/>
                      </a:pPr>
                      <a:r>
                        <a:rPr lang="en-US" sz="1200" kern="1200" dirty="0" err="1">
                          <a:solidFill>
                            <a:schemeClr val="dk1"/>
                          </a:solidFill>
                          <a:latin typeface="+mn-lt"/>
                          <a:ea typeface="+mn-ea"/>
                          <a:cs typeface="+mn-cs"/>
                        </a:rPr>
                        <a:t>Stanje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bogatstva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ili</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financijskog</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prosperiteta</a:t>
                      </a:r>
                      <a:r>
                        <a:rPr lang="en-US" sz="1200" kern="1200" dirty="0">
                          <a:solidFill>
                            <a:schemeClr val="dk1"/>
                          </a:solidFill>
                          <a:latin typeface="+mn-lt"/>
                          <a:ea typeface="+mn-ea"/>
                          <a:cs typeface="+mn-cs"/>
                        </a:rPr>
                        <a:t>.</a:t>
                      </a:r>
                    </a:p>
                    <a:p>
                      <a:pPr marL="0" indent="177800" algn="l" defTabSz="914400" rtl="0" eaLnBrk="1" latinLnBrk="0" hangingPunct="1">
                        <a:buFont typeface="+mj-lt"/>
                        <a:buAutoNum type="alphaLcPeriod"/>
                      </a:pPr>
                      <a:r>
                        <a:rPr lang="en-US" sz="1200" kern="1200" dirty="0" err="1">
                          <a:solidFill>
                            <a:schemeClr val="dk1"/>
                          </a:solidFill>
                          <a:latin typeface="+mn-lt"/>
                          <a:ea typeface="+mn-ea"/>
                          <a:cs typeface="+mn-cs"/>
                        </a:rPr>
                        <a:t>Odsutnost</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fizičke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boli</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ili</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neugode</a:t>
                      </a:r>
                      <a:r>
                        <a:rPr lang="en-US" sz="1200" kern="1200" dirty="0">
                          <a:solidFill>
                            <a:schemeClr val="dk1"/>
                          </a:solidFill>
                          <a:latin typeface="+mn-lt"/>
                          <a:ea typeface="+mn-ea"/>
                          <a:cs typeface="+mn-cs"/>
                        </a:rPr>
                        <a:t>.</a:t>
                      </a:r>
                    </a:p>
                    <a:p>
                      <a:pPr marL="0" indent="177800" algn="l" defTabSz="914400" rtl="0" eaLnBrk="1" latinLnBrk="0" hangingPunct="1">
                        <a:buFont typeface="+mj-lt"/>
                        <a:buAutoNum type="alphaLcPeriod"/>
                      </a:pPr>
                      <a:r>
                        <a:rPr lang="en-US" sz="1200" kern="1200" dirty="0" err="1">
                          <a:solidFill>
                            <a:schemeClr val="dk1"/>
                          </a:solidFill>
                          <a:latin typeface="+mn-lt"/>
                          <a:ea typeface="+mn-ea"/>
                          <a:cs typeface="+mn-cs"/>
                        </a:rPr>
                        <a:t>Sreća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ili</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bogatstvo</a:t>
                      </a:r>
                      <a:r>
                        <a:rPr lang="en-US" sz="1200" kern="1200" dirty="0">
                          <a:solidFill>
                            <a:schemeClr val="dk1"/>
                          </a:solidFill>
                          <a:latin typeface="+mn-lt"/>
                          <a:ea typeface="+mn-ea"/>
                          <a:cs typeface="+mn-cs"/>
                        </a:rPr>
                        <a:t>.</a:t>
                      </a:r>
                    </a:p>
                    <a:p>
                      <a:pPr marL="0" indent="177800" algn="l" defTabSz="914400" rtl="0" eaLnBrk="1" latinLnBrk="0" hangingPunct="1">
                        <a:buFont typeface="+mj-lt"/>
                        <a:buAutoNum type="alphaLcPeriod"/>
                      </a:pPr>
                      <a:r>
                        <a:rPr lang="en-US" sz="1200" b="1" kern="1200" dirty="0" err="1">
                          <a:solidFill>
                            <a:schemeClr val="dk1"/>
                          </a:solidFill>
                          <a:latin typeface="+mn-lt"/>
                          <a:ea typeface="+mn-ea"/>
                          <a:cs typeface="+mn-cs"/>
                        </a:rPr>
                        <a:t>Okruženje</a:t>
                      </a:r>
                      <a:r>
                        <a:rPr lang="en-US" sz="1200" b="1" kern="1200" dirty="0">
                          <a:solidFill>
                            <a:schemeClr val="dk1"/>
                          </a:solidFill>
                          <a:latin typeface="+mn-lt"/>
                          <a:ea typeface="+mn-ea"/>
                          <a:cs typeface="+mn-cs"/>
                        </a:rPr>
                        <a:t> u </a:t>
                      </a:r>
                      <a:r>
                        <a:rPr lang="en-US" sz="1200" b="1" kern="1200" dirty="0" err="1">
                          <a:solidFill>
                            <a:schemeClr val="dk1"/>
                          </a:solidFill>
                          <a:latin typeface="+mn-lt"/>
                          <a:ea typeface="+mn-ea"/>
                          <a:cs typeface="+mn-cs"/>
                        </a:rPr>
                        <a:t>kojem</a:t>
                      </a:r>
                      <a:r>
                        <a:rPr lang="en-US" sz="1200" b="1" kern="1200" dirty="0">
                          <a:solidFill>
                            <a:schemeClr val="dk1"/>
                          </a:solidFill>
                          <a:latin typeface="+mn-lt"/>
                          <a:ea typeface="+mn-ea"/>
                          <a:cs typeface="+mn-cs"/>
                        </a:rPr>
                        <a:t> se </a:t>
                      </a:r>
                      <a:r>
                        <a:rPr lang="en-US" sz="1200" b="1" kern="1200" dirty="0" err="1">
                          <a:solidFill>
                            <a:schemeClr val="dk1"/>
                          </a:solidFill>
                          <a:latin typeface="+mn-lt"/>
                          <a:ea typeface="+mn-ea"/>
                          <a:cs typeface="+mn-cs"/>
                        </a:rPr>
                        <a:t>potiče</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zdravlje</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sreća</a:t>
                      </a:r>
                      <a:r>
                        <a:rPr lang="en-US" sz="1200" b="1" kern="1200" dirty="0">
                          <a:solidFill>
                            <a:schemeClr val="dk1"/>
                          </a:solidFill>
                          <a:latin typeface="+mn-lt"/>
                          <a:ea typeface="+mn-ea"/>
                          <a:cs typeface="+mn-cs"/>
                        </a:rPr>
                        <a:t> i </a:t>
                      </a:r>
                      <a:r>
                        <a:rPr lang="en-US" sz="1200" b="1" kern="1200" dirty="0" err="1">
                          <a:solidFill>
                            <a:schemeClr val="dk1"/>
                          </a:solidFill>
                          <a:latin typeface="+mn-lt"/>
                          <a:ea typeface="+mn-ea"/>
                          <a:cs typeface="+mn-cs"/>
                        </a:rPr>
                        <a:t>prosperitet</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zaposlenika</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uključujući</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fizičke</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emocionalne</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društvene</a:t>
                      </a:r>
                      <a:r>
                        <a:rPr lang="en-US" sz="1200" b="1" kern="1200" dirty="0">
                          <a:solidFill>
                            <a:schemeClr val="dk1"/>
                          </a:solidFill>
                          <a:latin typeface="+mn-lt"/>
                          <a:ea typeface="+mn-ea"/>
                          <a:cs typeface="+mn-cs"/>
                        </a:rPr>
                        <a:t> i </a:t>
                      </a:r>
                      <a:r>
                        <a:rPr lang="en-US" sz="1200" b="1" kern="1200" dirty="0" err="1">
                          <a:solidFill>
                            <a:schemeClr val="dk1"/>
                          </a:solidFill>
                          <a:latin typeface="+mn-lt"/>
                          <a:ea typeface="+mn-ea"/>
                          <a:cs typeface="+mn-cs"/>
                        </a:rPr>
                        <a:t>duhovne</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komponente</a:t>
                      </a:r>
                      <a:r>
                        <a:rPr lang="en-US" sz="1200" kern="1200" dirty="0">
                          <a:solidFill>
                            <a:schemeClr val="dk1"/>
                          </a:solidFill>
                          <a:latin typeface="+mn-lt"/>
                          <a:ea typeface="+mn-ea"/>
                          <a:cs typeface="+mn-cs"/>
                        </a:rPr>
                        <a:t>.</a:t>
                      </a:r>
                      <a:endParaRPr lang="es-ES" sz="1200" kern="1200" dirty="0">
                        <a:solidFill>
                          <a:schemeClr val="dk1"/>
                        </a:solidFill>
                        <a:latin typeface="+mn-lt"/>
                        <a:ea typeface="+mn-ea"/>
                        <a:cs typeface="+mn-cs"/>
                      </a:endParaRPr>
                    </a:p>
                  </a:txBody>
                  <a:tcPr/>
                </a:tc>
                <a:tc>
                  <a:txBody>
                    <a:bodyPr/>
                    <a:lstStyle/>
                    <a:p>
                      <a:pPr marL="0" indent="177800" algn="l" defTabSz="914400" rtl="0" eaLnBrk="1" latinLnBrk="0" hangingPunct="1">
                        <a:buFont typeface="+mj-lt"/>
                        <a:buAutoNum type="alphaLcPeriod"/>
                      </a:pPr>
                      <a:r>
                        <a:rPr lang="en-US" sz="1200" b="1" kern="1200" dirty="0" err="1">
                          <a:solidFill>
                            <a:schemeClr val="dk1"/>
                          </a:solidFill>
                          <a:latin typeface="+mn-lt"/>
                          <a:ea typeface="+mn-ea"/>
                          <a:cs typeface="+mn-cs"/>
                        </a:rPr>
                        <a:t>Poboljšanjem</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samosvijesti</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upravljanjem</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emocijama</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prakticiranjem</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empatije</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poboljšanjem</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društvenih</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vještina</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razumijevanjem</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motivacije</a:t>
                      </a:r>
                      <a:r>
                        <a:rPr lang="en-US" sz="1200" b="1" kern="1200" dirty="0">
                          <a:solidFill>
                            <a:schemeClr val="dk1"/>
                          </a:solidFill>
                          <a:latin typeface="+mn-lt"/>
                          <a:ea typeface="+mn-ea"/>
                          <a:cs typeface="+mn-cs"/>
                        </a:rPr>
                        <a:t> i </a:t>
                      </a:r>
                      <a:r>
                        <a:rPr lang="en-US" sz="1200" b="1" kern="1200" dirty="0" err="1">
                          <a:solidFill>
                            <a:schemeClr val="dk1"/>
                          </a:solidFill>
                          <a:latin typeface="+mn-lt"/>
                          <a:ea typeface="+mn-ea"/>
                          <a:cs typeface="+mn-cs"/>
                        </a:rPr>
                        <a:t>redovitim</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vježbanjem</a:t>
                      </a:r>
                      <a:r>
                        <a:rPr lang="en-US" sz="1200" b="1" kern="1200" dirty="0">
                          <a:solidFill>
                            <a:schemeClr val="dk1"/>
                          </a:solidFill>
                          <a:latin typeface="+mn-lt"/>
                          <a:ea typeface="+mn-ea"/>
                          <a:cs typeface="+mn-cs"/>
                        </a:rPr>
                        <a:t>.</a:t>
                      </a:r>
                    </a:p>
                    <a:p>
                      <a:pPr marL="0" indent="177800" algn="l" defTabSz="914400" rtl="0" eaLnBrk="1" latinLnBrk="0" hangingPunct="1">
                        <a:buFont typeface="+mj-lt"/>
                        <a:buAutoNum type="alphaLcPeriod"/>
                      </a:pPr>
                      <a:r>
                        <a:rPr lang="it-IT" sz="1200" kern="1200" dirty="0" err="1">
                          <a:solidFill>
                            <a:schemeClr val="dk1"/>
                          </a:solidFill>
                          <a:latin typeface="+mn-lt"/>
                          <a:ea typeface="+mn-ea"/>
                          <a:cs typeface="+mn-cs"/>
                        </a:rPr>
                        <a:t>Ignoriranjem</a:t>
                      </a:r>
                      <a:r>
                        <a:rPr lang="it-IT" sz="1200" kern="1200" dirty="0">
                          <a:solidFill>
                            <a:schemeClr val="dk1"/>
                          </a:solidFill>
                          <a:latin typeface="+mn-lt"/>
                          <a:ea typeface="+mn-ea"/>
                          <a:cs typeface="+mn-cs"/>
                        </a:rPr>
                        <a:t> </a:t>
                      </a:r>
                      <a:r>
                        <a:rPr lang="it-IT" sz="1200" kern="1200" dirty="0" err="1">
                          <a:solidFill>
                            <a:schemeClr val="dk1"/>
                          </a:solidFill>
                          <a:latin typeface="+mn-lt"/>
                          <a:ea typeface="+mn-ea"/>
                          <a:cs typeface="+mn-cs"/>
                        </a:rPr>
                        <a:t>vlastitih</a:t>
                      </a:r>
                      <a:r>
                        <a:rPr lang="it-IT" sz="1200" kern="1200" dirty="0">
                          <a:solidFill>
                            <a:schemeClr val="dk1"/>
                          </a:solidFill>
                          <a:latin typeface="+mn-lt"/>
                          <a:ea typeface="+mn-ea"/>
                          <a:cs typeface="+mn-cs"/>
                        </a:rPr>
                        <a:t> </a:t>
                      </a:r>
                      <a:r>
                        <a:rPr lang="it-IT" sz="1200" kern="1200" dirty="0" err="1">
                          <a:solidFill>
                            <a:schemeClr val="dk1"/>
                          </a:solidFill>
                          <a:latin typeface="+mn-lt"/>
                          <a:ea typeface="+mn-ea"/>
                          <a:cs typeface="+mn-cs"/>
                        </a:rPr>
                        <a:t>emocija</a:t>
                      </a:r>
                      <a:r>
                        <a:rPr lang="it-IT" sz="1200" kern="1200" dirty="0">
                          <a:solidFill>
                            <a:schemeClr val="dk1"/>
                          </a:solidFill>
                          <a:latin typeface="+mn-lt"/>
                          <a:ea typeface="+mn-ea"/>
                          <a:cs typeface="+mn-cs"/>
                        </a:rPr>
                        <a:t>.</a:t>
                      </a:r>
                    </a:p>
                    <a:p>
                      <a:pPr marL="0" indent="177800" algn="l" defTabSz="914400" rtl="0" eaLnBrk="1" latinLnBrk="0" hangingPunct="1">
                        <a:buFont typeface="+mj-lt"/>
                        <a:buAutoNum type="alphaLcPeriod"/>
                      </a:pPr>
                      <a:r>
                        <a:rPr lang="en-US" sz="1200" kern="1200" dirty="0" err="1">
                          <a:solidFill>
                            <a:schemeClr val="dk1"/>
                          </a:solidFill>
                          <a:latin typeface="+mn-lt"/>
                          <a:ea typeface="+mn-ea"/>
                          <a:cs typeface="+mn-cs"/>
                        </a:rPr>
                        <a:t>Fokusiranjem</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isključivo</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na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tehničke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vještine</a:t>
                      </a:r>
                      <a:r>
                        <a:rPr lang="en-US" sz="1200" kern="1200" dirty="0">
                          <a:solidFill>
                            <a:schemeClr val="dk1"/>
                          </a:solidFill>
                          <a:latin typeface="+mn-lt"/>
                          <a:ea typeface="+mn-ea"/>
                          <a:cs typeface="+mn-cs"/>
                        </a:rPr>
                        <a:t>, a </a:t>
                      </a:r>
                      <a:r>
                        <a:rPr lang="en-US" sz="1200" kern="1200" dirty="0" err="1">
                          <a:solidFill>
                            <a:schemeClr val="dk1"/>
                          </a:solidFill>
                          <a:latin typeface="+mn-lt"/>
                          <a:ea typeface="+mn-ea"/>
                          <a:cs typeface="+mn-cs"/>
                        </a:rPr>
                        <a:t>zanemarivanjem</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interpersonalnih</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vještina</a:t>
                      </a:r>
                      <a:r>
                        <a:rPr lang="en-US" sz="1200" kern="1200" dirty="0">
                          <a:solidFill>
                            <a:schemeClr val="dk1"/>
                          </a:solidFill>
                          <a:latin typeface="+mn-lt"/>
                          <a:ea typeface="+mn-ea"/>
                          <a:cs typeface="+mn-cs"/>
                        </a:rPr>
                        <a:t>.</a:t>
                      </a:r>
                    </a:p>
                    <a:p>
                      <a:pPr marL="0" indent="177800" algn="l" defTabSz="914400" rtl="0" eaLnBrk="1" latinLnBrk="0" hangingPunct="1">
                        <a:buFont typeface="+mj-lt"/>
                        <a:buAutoNum type="alphaLcPeriod"/>
                      </a:pPr>
                      <a:r>
                        <a:rPr lang="en-US" sz="1200" kern="1200" dirty="0" err="1">
                          <a:solidFill>
                            <a:schemeClr val="dk1"/>
                          </a:solidFill>
                          <a:latin typeface="+mn-lt"/>
                          <a:ea typeface="+mn-ea"/>
                          <a:cs typeface="+mn-cs"/>
                        </a:rPr>
                        <a:t>Odbijanjem</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traženja</a:t>
                      </a:r>
                      <a:r>
                        <a:rPr lang="en-US" sz="1200" kern="1200" dirty="0">
                          <a:solidFill>
                            <a:schemeClr val="dk1"/>
                          </a:solidFill>
                          <a:latin typeface="+mn-lt"/>
                          <a:ea typeface="+mn-ea"/>
                          <a:cs typeface="+mn-cs"/>
                        </a:rPr>
                        <a:t> i </a:t>
                      </a:r>
                      <a:r>
                        <a:rPr lang="en-US" sz="1200" kern="1200" dirty="0" err="1">
                          <a:solidFill>
                            <a:schemeClr val="dk1"/>
                          </a:solidFill>
                          <a:latin typeface="+mn-lt"/>
                          <a:ea typeface="+mn-ea"/>
                          <a:cs typeface="+mn-cs"/>
                        </a:rPr>
                        <a:t>pružanja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povratnih</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informacija</a:t>
                      </a:r>
                      <a:endParaRPr lang="es-ES" sz="1200" kern="1200" dirty="0">
                        <a:solidFill>
                          <a:schemeClr val="dk1"/>
                        </a:solidFill>
                        <a:latin typeface="+mn-lt"/>
                        <a:ea typeface="+mn-ea"/>
                        <a:cs typeface="+mn-cs"/>
                      </a:endParaRPr>
                    </a:p>
                  </a:txBody>
                  <a:tcPr/>
                </a:tc>
                <a:tc>
                  <a:txBody>
                    <a:bodyPr/>
                    <a:lstStyle/>
                    <a:p>
                      <a:pPr marL="0" indent="177800" algn="l" defTabSz="914400" rtl="0" eaLnBrk="1" latinLnBrk="0" hangingPunct="1">
                        <a:buFont typeface="+mj-lt"/>
                        <a:buAutoNum type="alphaLcPeriod"/>
                      </a:pPr>
                      <a:r>
                        <a:rPr lang="pl-PL" sz="1200" kern="1200" dirty="0">
                          <a:solidFill>
                            <a:schemeClr val="dk1"/>
                          </a:solidFill>
                          <a:latin typeface="+mn-lt"/>
                          <a:ea typeface="+mn-ea"/>
                          <a:cs typeface="+mn-cs"/>
                        </a:rPr>
                        <a:t>Poticanje</a:t>
                      </a:r>
                      <a:r>
                        <a:rPr lang="en-US" sz="1200" kern="1200" dirty="0">
                          <a:solidFill>
                            <a:schemeClr val="dk1"/>
                          </a:solidFill>
                          <a:latin typeface="+mn-lt"/>
                          <a:ea typeface="+mn-ea"/>
                          <a:cs typeface="+mn-cs"/>
                        </a:rPr>
                        <a:t>m</a:t>
                      </a:r>
                      <a:r>
                        <a:rPr lang="pl-PL" sz="1200" kern="1200" dirty="0">
                          <a:solidFill>
                            <a:schemeClr val="dk1"/>
                          </a:solidFill>
                          <a:latin typeface="+mn-lt"/>
                          <a:ea typeface="+mn-ea"/>
                          <a:cs typeface="+mn-cs"/>
                        </a:rPr>
                        <a:t> zaposlenika na </a:t>
                      </a:r>
                      <a:r>
                        <a:rPr lang="en-US" sz="1200" kern="1200" dirty="0" err="1">
                          <a:solidFill>
                            <a:schemeClr val="dk1"/>
                          </a:solidFill>
                          <a:latin typeface="+mn-lt"/>
                          <a:ea typeface="+mn-ea"/>
                          <a:cs typeface="+mn-cs"/>
                        </a:rPr>
                        <a:t>prekovremeni</a:t>
                      </a:r>
                      <a:r>
                        <a:rPr lang="pl-PL" sz="1200" kern="1200" dirty="0">
                          <a:solidFill>
                            <a:schemeClr val="dk1"/>
                          </a:solidFill>
                          <a:latin typeface="+mn-lt"/>
                          <a:ea typeface="+mn-ea"/>
                          <a:cs typeface="+mn-cs"/>
                        </a:rPr>
                        <a:t> </a:t>
                      </a:r>
                      <a:r>
                        <a:rPr lang="en-US" sz="1200" kern="1200" dirty="0">
                          <a:solidFill>
                            <a:schemeClr val="dk1"/>
                          </a:solidFill>
                          <a:latin typeface="+mn-lt"/>
                          <a:ea typeface="+mn-ea"/>
                          <a:cs typeface="+mn-cs"/>
                        </a:rPr>
                        <a:t>rad</a:t>
                      </a:r>
                    </a:p>
                    <a:p>
                      <a:pPr marL="0" indent="177800" algn="l" defTabSz="914400" rtl="0" eaLnBrk="1" latinLnBrk="0" hangingPunct="1">
                        <a:buFont typeface="+mj-lt"/>
                        <a:buAutoNum type="alphaLcPeriod"/>
                      </a:pPr>
                      <a:r>
                        <a:rPr lang="en-US" sz="1200" kern="1200" dirty="0" err="1">
                          <a:solidFill>
                            <a:schemeClr val="dk1"/>
                          </a:solidFill>
                          <a:latin typeface="+mn-lt"/>
                          <a:ea typeface="+mn-ea"/>
                          <a:cs typeface="+mn-cs"/>
                        </a:rPr>
                        <a:t>Odbijanjem</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pružanja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podrške</a:t>
                      </a:r>
                      <a:r>
                        <a:rPr lang="en-US" sz="1200" kern="1200" dirty="0">
                          <a:solidFill>
                            <a:schemeClr val="dk1"/>
                          </a:solidFill>
                          <a:latin typeface="+mn-lt"/>
                          <a:ea typeface="+mn-ea"/>
                          <a:cs typeface="+mn-cs"/>
                        </a:rPr>
                        <a:t> za </a:t>
                      </a:r>
                      <a:r>
                        <a:rPr lang="en-US" sz="1200" kern="1200" dirty="0" err="1">
                          <a:solidFill>
                            <a:schemeClr val="dk1"/>
                          </a:solidFill>
                          <a:latin typeface="+mn-lt"/>
                          <a:ea typeface="+mn-ea"/>
                          <a:cs typeface="+mn-cs"/>
                        </a:rPr>
                        <a:t>održavanje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mentalnog</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zdravlja</a:t>
                      </a:r>
                      <a:r>
                        <a:rPr lang="en-US" sz="1200" kern="1200" dirty="0">
                          <a:solidFill>
                            <a:schemeClr val="dk1"/>
                          </a:solidFill>
                          <a:latin typeface="+mn-lt"/>
                          <a:ea typeface="+mn-ea"/>
                          <a:cs typeface="+mn-cs"/>
                        </a:rPr>
                        <a:t>.</a:t>
                      </a:r>
                    </a:p>
                    <a:p>
                      <a:pPr marL="0" indent="177800" algn="l" defTabSz="914400" rtl="0" eaLnBrk="1" latinLnBrk="0" hangingPunct="1">
                        <a:buFont typeface="+mj-lt"/>
                        <a:buAutoNum type="alphaLcPeriod"/>
                      </a:pPr>
                      <a:r>
                        <a:rPr lang="en-US" sz="1200" kern="1200" dirty="0" err="1">
                          <a:solidFill>
                            <a:schemeClr val="dk1"/>
                          </a:solidFill>
                          <a:latin typeface="+mn-lt"/>
                          <a:ea typeface="+mn-ea"/>
                          <a:cs typeface="+mn-cs"/>
                        </a:rPr>
                        <a:t>Sprečavanjem</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tjelesnih</a:t>
                      </a:r>
                      <a:r>
                        <a:rPr lang="en-US" sz="1200" kern="1200" dirty="0">
                          <a:solidFill>
                            <a:schemeClr val="dk1"/>
                          </a:solidFill>
                          <a:latin typeface="+mn-lt"/>
                          <a:ea typeface="+mn-ea"/>
                          <a:cs typeface="+mn-cs"/>
                        </a:rPr>
                        <a:t> </a:t>
                      </a:r>
                      <a:r>
                        <a:rPr lang="en-US" sz="1200" i="1" kern="1200" dirty="0">
                          <a:solidFill>
                            <a:schemeClr val="dk1"/>
                          </a:solidFill>
                          <a:latin typeface="+mn-lt"/>
                          <a:ea typeface="+mn-ea"/>
                          <a:cs typeface="+mn-cs"/>
                        </a:rPr>
                        <a:t>i team building</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aktivnosti</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zaposlenika</a:t>
                      </a:r>
                      <a:r>
                        <a:rPr lang="en-US" sz="1200" kern="1200" dirty="0">
                          <a:solidFill>
                            <a:schemeClr val="dk1"/>
                          </a:solidFill>
                          <a:latin typeface="+mn-lt"/>
                          <a:ea typeface="+mn-ea"/>
                          <a:cs typeface="+mn-cs"/>
                        </a:rPr>
                        <a:t>.</a:t>
                      </a:r>
                    </a:p>
                    <a:p>
                      <a:pPr marL="0" indent="177800" algn="l" defTabSz="914400" rtl="0" eaLnBrk="1" latinLnBrk="0" hangingPunct="1">
                        <a:buFont typeface="+mj-lt"/>
                        <a:buAutoNum type="alphaLcPeriod"/>
                      </a:pPr>
                      <a:r>
                        <a:rPr lang="en-US" sz="1200" b="1" kern="1200" dirty="0" err="1">
                          <a:solidFill>
                            <a:schemeClr val="dk1"/>
                          </a:solidFill>
                          <a:latin typeface="+mn-lt"/>
                          <a:ea typeface="+mn-ea"/>
                          <a:cs typeface="+mn-cs"/>
                        </a:rPr>
                        <a:t>Poticanjem</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ravnoteže</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između</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poslovnog</a:t>
                      </a:r>
                      <a:r>
                        <a:rPr lang="en-US" sz="1200" b="1" kern="1200" dirty="0">
                          <a:solidFill>
                            <a:schemeClr val="dk1"/>
                          </a:solidFill>
                          <a:latin typeface="+mn-lt"/>
                          <a:ea typeface="+mn-ea"/>
                          <a:cs typeface="+mn-cs"/>
                        </a:rPr>
                        <a:t> i </a:t>
                      </a:r>
                      <a:r>
                        <a:rPr lang="en-US" sz="1200" b="1" kern="1200" dirty="0" err="1">
                          <a:solidFill>
                            <a:schemeClr val="dk1"/>
                          </a:solidFill>
                          <a:latin typeface="+mn-lt"/>
                          <a:ea typeface="+mn-ea"/>
                          <a:cs typeface="+mn-cs"/>
                        </a:rPr>
                        <a:t>privatnog</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života</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tjelesne</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aktivnosti</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mentalnog</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zdravlja</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pozitivne</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radne</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kulture</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samosvjesnosti</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razvoja</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vještina</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društvenih</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veza</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te</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davanjem</a:t>
                      </a:r>
                      <a:r>
                        <a:rPr lang="en-US" sz="1200" b="1" kern="1200" dirty="0">
                          <a:solidFill>
                            <a:schemeClr val="dk1"/>
                          </a:solidFill>
                          <a:latin typeface="+mn-lt"/>
                          <a:ea typeface="+mn-ea"/>
                          <a:cs typeface="+mn-cs"/>
                        </a:rPr>
                        <a:t> i </a:t>
                      </a:r>
                      <a:r>
                        <a:rPr lang="en-US" sz="1200" b="1" kern="1200" dirty="0" err="1">
                          <a:solidFill>
                            <a:schemeClr val="dk1"/>
                          </a:solidFill>
                          <a:latin typeface="+mn-lt"/>
                          <a:ea typeface="+mn-ea"/>
                          <a:cs typeface="+mn-cs"/>
                        </a:rPr>
                        <a:t>pružanjem</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povratnih</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informacija</a:t>
                      </a:r>
                      <a:r>
                        <a:rPr lang="en-US" sz="1200" kern="1200" dirty="0">
                          <a:solidFill>
                            <a:schemeClr val="dk1"/>
                          </a:solidFill>
                          <a:latin typeface="+mn-lt"/>
                          <a:ea typeface="+mn-ea"/>
                          <a:cs typeface="+mn-cs"/>
                        </a:rPr>
                        <a:t>.</a:t>
                      </a:r>
                      <a:endParaRPr lang="es-ES" sz="1200" kern="1200" dirty="0">
                        <a:solidFill>
                          <a:schemeClr val="dk1"/>
                        </a:solidFill>
                        <a:latin typeface="+mn-lt"/>
                        <a:ea typeface="+mn-ea"/>
                        <a:cs typeface="+mn-cs"/>
                      </a:endParaRPr>
                    </a:p>
                  </a:txBody>
                  <a:tcPr/>
                </a:tc>
                <a:tc>
                  <a:txBody>
                    <a:bodyPr/>
                    <a:lstStyle/>
                    <a:p>
                      <a:pPr marL="0" indent="177800">
                        <a:buFont typeface="+mj-lt"/>
                        <a:buAutoNum type="alphaLcPeriod"/>
                      </a:pPr>
                      <a:r>
                        <a:rPr lang="en-US" sz="1200" b="1" dirty="0" err="1"/>
                        <a:t>Poboljšati</a:t>
                      </a:r>
                      <a:r>
                        <a:rPr lang="en-US" sz="1200" b="1" dirty="0"/>
                        <a:t> </a:t>
                      </a:r>
                      <a:r>
                        <a:rPr lang="en-US" sz="1200" b="1" dirty="0" err="1"/>
                        <a:t>ravnotežu</a:t>
                      </a:r>
                      <a:r>
                        <a:rPr lang="en-US" sz="1200" b="1" dirty="0"/>
                        <a:t> </a:t>
                      </a:r>
                      <a:r>
                        <a:rPr lang="en-US" sz="1200" b="1" dirty="0" err="1"/>
                        <a:t>između</a:t>
                      </a:r>
                      <a:r>
                        <a:rPr lang="en-US" sz="1200" b="1" dirty="0"/>
                        <a:t> </a:t>
                      </a:r>
                      <a:r>
                        <a:rPr lang="en-US" sz="1200" b="1" dirty="0" err="1"/>
                        <a:t>poslovnog</a:t>
                      </a:r>
                      <a:r>
                        <a:rPr lang="en-US" sz="1200" b="1" dirty="0"/>
                        <a:t> i </a:t>
                      </a:r>
                      <a:r>
                        <a:rPr lang="en-US" sz="1200" b="1" dirty="0" err="1"/>
                        <a:t>privatnog</a:t>
                      </a:r>
                      <a:r>
                        <a:rPr lang="en-US" sz="1200" b="1" dirty="0"/>
                        <a:t> </a:t>
                      </a:r>
                      <a:r>
                        <a:rPr lang="en-US" sz="1200" b="1" dirty="0" err="1"/>
                        <a:t>života</a:t>
                      </a:r>
                      <a:r>
                        <a:rPr lang="en-US" sz="1200" b="1" dirty="0"/>
                        <a:t>, </a:t>
                      </a:r>
                      <a:r>
                        <a:rPr lang="en-US" sz="1200" b="1" dirty="0" err="1"/>
                        <a:t>potaknuti</a:t>
                      </a:r>
                      <a:r>
                        <a:rPr lang="en-US" sz="1200" b="1" dirty="0"/>
                        <a:t> </a:t>
                      </a:r>
                      <a:r>
                        <a:rPr lang="en-US" sz="1200" b="1" dirty="0" err="1"/>
                        <a:t>vježbanje</a:t>
                      </a:r>
                      <a:r>
                        <a:rPr lang="en-US" sz="1200" b="1" dirty="0"/>
                        <a:t>, </a:t>
                      </a:r>
                      <a:r>
                        <a:rPr lang="en-US" sz="1200" b="1" dirty="0" err="1"/>
                        <a:t>ponuditi</a:t>
                      </a:r>
                      <a:r>
                        <a:rPr lang="en-US" sz="1200" b="1" dirty="0"/>
                        <a:t> podršku za </a:t>
                      </a:r>
                      <a:r>
                        <a:rPr lang="en-US" sz="1200" b="1" dirty="0" err="1"/>
                        <a:t>održavanje</a:t>
                      </a:r>
                      <a:r>
                        <a:rPr lang="en-US" sz="1200" b="1" dirty="0"/>
                        <a:t> </a:t>
                      </a:r>
                      <a:r>
                        <a:rPr lang="en-US" sz="1200" b="1" dirty="0" err="1"/>
                        <a:t>mentalnog</a:t>
                      </a:r>
                      <a:r>
                        <a:rPr lang="en-US" sz="1200" b="1" dirty="0"/>
                        <a:t> </a:t>
                      </a:r>
                      <a:r>
                        <a:rPr lang="en-US" sz="1200" b="1" dirty="0" err="1"/>
                        <a:t>zdravlja</a:t>
                      </a:r>
                      <a:r>
                        <a:rPr lang="en-US" sz="1200" b="1" dirty="0"/>
                        <a:t>, </a:t>
                      </a:r>
                      <a:r>
                        <a:rPr lang="en-US" sz="1200" b="1" dirty="0" err="1"/>
                        <a:t>promicati</a:t>
                      </a:r>
                      <a:r>
                        <a:rPr lang="en-US" sz="1200" b="1" dirty="0"/>
                        <a:t> </a:t>
                      </a:r>
                      <a:r>
                        <a:rPr lang="en-US" sz="1200" b="1" dirty="0" err="1"/>
                        <a:t>samosvjesnost</a:t>
                      </a:r>
                      <a:r>
                        <a:rPr lang="en-US" sz="1200" b="1" dirty="0"/>
                        <a:t>, </a:t>
                      </a:r>
                      <a:r>
                        <a:rPr lang="en-US" sz="1200" b="1" dirty="0" err="1"/>
                        <a:t>pružiti</a:t>
                      </a:r>
                      <a:r>
                        <a:rPr lang="en-US" sz="1200" b="1" dirty="0"/>
                        <a:t> </a:t>
                      </a:r>
                      <a:r>
                        <a:rPr lang="en-US" sz="1200" b="1" dirty="0" err="1"/>
                        <a:t>prilike</a:t>
                      </a:r>
                      <a:r>
                        <a:rPr lang="en-US" sz="1200" b="1" dirty="0"/>
                        <a:t> za </a:t>
                      </a:r>
                      <a:r>
                        <a:rPr lang="en-US" sz="1200" b="1" dirty="0" err="1"/>
                        <a:t>rast</a:t>
                      </a:r>
                      <a:r>
                        <a:rPr lang="en-US" sz="1200" b="1" dirty="0"/>
                        <a:t>, </a:t>
                      </a:r>
                      <a:r>
                        <a:rPr lang="en-US" sz="1200" b="1" dirty="0" err="1"/>
                        <a:t>potaknuti</a:t>
                      </a:r>
                      <a:r>
                        <a:rPr lang="en-US" sz="1200" b="1" dirty="0"/>
                        <a:t> </a:t>
                      </a:r>
                      <a:r>
                        <a:rPr lang="en-US" sz="1200" b="1" dirty="0" err="1"/>
                        <a:t>razvoj</a:t>
                      </a:r>
                      <a:r>
                        <a:rPr lang="en-US" sz="1200" b="1" dirty="0"/>
                        <a:t> </a:t>
                      </a:r>
                      <a:r>
                        <a:rPr lang="en-US" sz="1200" b="1" dirty="0" err="1"/>
                        <a:t>društvenih</a:t>
                      </a:r>
                      <a:r>
                        <a:rPr lang="en-US" sz="1200" b="1" dirty="0"/>
                        <a:t> </a:t>
                      </a:r>
                      <a:r>
                        <a:rPr lang="en-US" sz="1200" b="1" dirty="0" err="1"/>
                        <a:t>veza</a:t>
                      </a:r>
                      <a:r>
                        <a:rPr lang="en-US" sz="1200" b="1" dirty="0"/>
                        <a:t>, </a:t>
                      </a:r>
                      <a:r>
                        <a:rPr lang="en-US" sz="1200" b="1" dirty="0" err="1"/>
                        <a:t>davanje</a:t>
                      </a:r>
                      <a:r>
                        <a:rPr lang="en-US" sz="1200" b="1" dirty="0"/>
                        <a:t> i </a:t>
                      </a:r>
                      <a:r>
                        <a:rPr lang="en-US" sz="1200" b="1" dirty="0" err="1"/>
                        <a:t>primanje</a:t>
                      </a:r>
                      <a:r>
                        <a:rPr lang="en-US" sz="1200" b="1" dirty="0"/>
                        <a:t> </a:t>
                      </a:r>
                      <a:r>
                        <a:rPr lang="en-US" sz="1200" b="1" dirty="0" err="1"/>
                        <a:t>povratnih</a:t>
                      </a:r>
                      <a:r>
                        <a:rPr lang="en-US" sz="1200" b="1" dirty="0"/>
                        <a:t> </a:t>
                      </a:r>
                      <a:r>
                        <a:rPr lang="en-US" sz="1200" b="1" dirty="0" err="1"/>
                        <a:t>informacija</a:t>
                      </a:r>
                      <a:r>
                        <a:rPr lang="en-US" sz="1200" b="1" dirty="0"/>
                        <a:t>, </a:t>
                      </a:r>
                      <a:r>
                        <a:rPr lang="en-US" sz="1200" b="1" dirty="0" err="1"/>
                        <a:t>prioritizirati</a:t>
                      </a:r>
                      <a:r>
                        <a:rPr lang="en-US" sz="1200" b="1" dirty="0"/>
                        <a:t> </a:t>
                      </a:r>
                      <a:r>
                        <a:rPr lang="en-US" sz="1200" b="1" dirty="0" err="1"/>
                        <a:t>sigurnost</a:t>
                      </a:r>
                      <a:r>
                        <a:rPr lang="en-US" sz="1200" b="1" dirty="0"/>
                        <a:t> i </a:t>
                      </a:r>
                      <a:r>
                        <a:rPr lang="en-US" sz="1200" b="1" dirty="0" err="1"/>
                        <a:t>promicati</a:t>
                      </a:r>
                      <a:r>
                        <a:rPr lang="en-US" sz="1200" b="1" dirty="0"/>
                        <a:t> </a:t>
                      </a:r>
                      <a:r>
                        <a:rPr lang="en-US" sz="1200" b="1" dirty="0" err="1"/>
                        <a:t>zdrave</a:t>
                      </a:r>
                      <a:r>
                        <a:rPr lang="en-US" sz="1200" b="1" dirty="0"/>
                        <a:t> </a:t>
                      </a:r>
                      <a:r>
                        <a:rPr lang="en-US" sz="1200" b="1" dirty="0" err="1"/>
                        <a:t>navike</a:t>
                      </a:r>
                      <a:r>
                        <a:rPr lang="en-US" sz="1200" b="1" dirty="0"/>
                        <a:t>.</a:t>
                      </a:r>
                    </a:p>
                    <a:p>
                      <a:pPr marL="0" indent="177800">
                        <a:buFont typeface="+mj-lt"/>
                        <a:buAutoNum type="alphaLcPeriod"/>
                      </a:pPr>
                      <a:r>
                        <a:rPr lang="en-US" sz="1200" dirty="0" err="1"/>
                        <a:t>Zanemariti</a:t>
                      </a:r>
                      <a:r>
                        <a:rPr lang="en-US" sz="1200" dirty="0"/>
                        <a:t> </a:t>
                      </a:r>
                      <a:r>
                        <a:rPr lang="en-US" sz="1200" dirty="0" err="1"/>
                        <a:t>ravnotežu</a:t>
                      </a:r>
                      <a:r>
                        <a:rPr lang="en-US" sz="1200" dirty="0"/>
                        <a:t> </a:t>
                      </a:r>
                      <a:r>
                        <a:rPr lang="en-US" sz="1200" dirty="0" err="1"/>
                        <a:t>između</a:t>
                      </a:r>
                      <a:r>
                        <a:rPr lang="en-US" sz="1200" dirty="0"/>
                        <a:t> </a:t>
                      </a:r>
                      <a:r>
                        <a:rPr lang="en-US" sz="1200" dirty="0" err="1"/>
                        <a:t>posla</a:t>
                      </a:r>
                      <a:r>
                        <a:rPr lang="en-US" sz="1200" dirty="0"/>
                        <a:t> i </a:t>
                      </a:r>
                      <a:r>
                        <a:rPr lang="en-US" sz="1200" dirty="0" err="1"/>
                        <a:t>privatnog</a:t>
                      </a:r>
                      <a:r>
                        <a:rPr lang="en-US" sz="1200" dirty="0"/>
                        <a:t> </a:t>
                      </a:r>
                      <a:r>
                        <a:rPr lang="en-US" sz="1200" dirty="0" err="1"/>
                        <a:t>života</a:t>
                      </a:r>
                      <a:r>
                        <a:rPr lang="en-US" sz="1200" dirty="0"/>
                        <a:t>.</a:t>
                      </a:r>
                    </a:p>
                    <a:p>
                      <a:pPr marL="0" indent="177800">
                        <a:buFont typeface="+mj-lt"/>
                        <a:buAutoNum type="alphaLcPeriod"/>
                      </a:pPr>
                      <a:r>
                        <a:rPr lang="en-US" sz="1200" dirty="0" err="1"/>
                        <a:t>Odbiti</a:t>
                      </a:r>
                      <a:r>
                        <a:rPr lang="en-US" sz="1200" dirty="0"/>
                        <a:t> </a:t>
                      </a:r>
                      <a:r>
                        <a:rPr lang="en-US" sz="1200" dirty="0" err="1"/>
                        <a:t>pružanje</a:t>
                      </a:r>
                      <a:r>
                        <a:rPr lang="en-US" sz="1200" dirty="0"/>
                        <a:t> </a:t>
                      </a:r>
                      <a:r>
                        <a:rPr lang="en-US" sz="1200" dirty="0" err="1"/>
                        <a:t>podrške</a:t>
                      </a:r>
                      <a:r>
                        <a:rPr lang="en-US" sz="1200" dirty="0"/>
                        <a:t> za </a:t>
                      </a:r>
                      <a:r>
                        <a:rPr lang="en-US" sz="1200" dirty="0" err="1"/>
                        <a:t>održavanje</a:t>
                      </a:r>
                      <a:r>
                        <a:rPr lang="en-US" sz="1200" dirty="0"/>
                        <a:t> </a:t>
                      </a:r>
                      <a:r>
                        <a:rPr lang="en-US" sz="1200" dirty="0" err="1"/>
                        <a:t>mentalnog</a:t>
                      </a:r>
                      <a:r>
                        <a:rPr lang="en-US" sz="1200" dirty="0"/>
                        <a:t> </a:t>
                      </a:r>
                      <a:r>
                        <a:rPr lang="en-US" sz="1200" dirty="0" err="1"/>
                        <a:t>zdravlja</a:t>
                      </a:r>
                      <a:r>
                        <a:rPr lang="en-US" sz="1200" dirty="0"/>
                        <a:t>. </a:t>
                      </a:r>
                    </a:p>
                    <a:p>
                      <a:pPr marL="0" indent="177800">
                        <a:buFont typeface="+mj-lt"/>
                        <a:buAutoNum type="alphaLcPeriod"/>
                      </a:pPr>
                      <a:r>
                        <a:rPr lang="en-US" sz="1200" dirty="0" err="1"/>
                        <a:t>Ništa</a:t>
                      </a:r>
                      <a:r>
                        <a:rPr lang="en-US" sz="1200" dirty="0"/>
                        <a:t> od </a:t>
                      </a:r>
                      <a:r>
                        <a:rPr lang="en-US" sz="1200" dirty="0" err="1"/>
                        <a:t>navedenog</a:t>
                      </a:r>
                      <a:endParaRPr lang="es-ES" sz="1200" dirty="0"/>
                    </a:p>
                  </a:txBody>
                  <a:tcPr/>
                </a:tc>
                <a:extLst>
                  <a:ext uri="{0D108BD9-81ED-4DB2-BD59-A6C34878D82A}">
                    <a16:rowId xmlns:a16="http://schemas.microsoft.com/office/drawing/2014/main" val="232408843"/>
                  </a:ext>
                </a:extLst>
              </a:tr>
            </a:tbl>
          </a:graphicData>
        </a:graphic>
      </p:graphicFrame>
    </p:spTree>
    <p:extLst>
      <p:ext uri="{BB962C8B-B14F-4D97-AF65-F5344CB8AC3E}">
        <p14:creationId xmlns:p14="http://schemas.microsoft.com/office/powerpoint/2010/main" val="967538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76639-151D-737A-A14E-3DC5C8CAC19A}"/>
              </a:ext>
            </a:extLst>
          </p:cNvPr>
          <p:cNvSpPr>
            <a:spLocks noGrp="1"/>
          </p:cNvSpPr>
          <p:nvPr>
            <p:ph type="title"/>
          </p:nvPr>
        </p:nvSpPr>
        <p:spPr/>
        <p:txBody>
          <a:bodyPr/>
          <a:lstStyle/>
          <a:p>
            <a:r>
              <a:rPr lang="es-ES" dirty="0" err="1"/>
              <a:t>Ciljevi</a:t>
            </a:r>
            <a:endParaRPr lang="es-ES" dirty="0"/>
          </a:p>
        </p:txBody>
      </p:sp>
      <p:sp>
        <p:nvSpPr>
          <p:cNvPr id="5" name="Rectángulo 4">
            <a:extLst>
              <a:ext uri="{FF2B5EF4-FFF2-40B4-BE49-F238E27FC236}">
                <a16:creationId xmlns:a16="http://schemas.microsoft.com/office/drawing/2014/main" id="{878C812E-2238-0FB9-B6CE-8919409FBB33}"/>
              </a:ext>
            </a:extLst>
          </p:cNvPr>
          <p:cNvSpPr/>
          <p:nvPr/>
        </p:nvSpPr>
        <p:spPr>
          <a:xfrm>
            <a:off x="486888" y="6396335"/>
            <a:ext cx="11243512" cy="461665"/>
          </a:xfrm>
          <a:prstGeom prst="rect">
            <a:avLst/>
          </a:prstGeom>
        </p:spPr>
        <p:txBody>
          <a:bodyPr wrap="square">
            <a:spAutoFit/>
          </a:bodyPr>
          <a:lstStyle/>
          <a:p>
            <a:r>
              <a:rPr lang="en-US" sz="1200" dirty="0" err="1">
                <a:solidFill>
                  <a:schemeClr val="bg1"/>
                </a:solidFill>
                <a:latin typeface="system-ui"/>
              </a:rPr>
              <a:t>Podrška</a:t>
            </a:r>
            <a:r>
              <a:rPr lang="en-US" sz="1200" dirty="0">
                <a:solidFill>
                  <a:schemeClr val="bg1"/>
                </a:solidFill>
                <a:latin typeface="system-ui"/>
              </a:rPr>
              <a:t> </a:t>
            </a:r>
            <a:r>
              <a:rPr lang="en-US" sz="1200" dirty="0" err="1">
                <a:solidFill>
                  <a:schemeClr val="bg1"/>
                </a:solidFill>
                <a:latin typeface="system-ui"/>
              </a:rPr>
              <a:t>Europske</a:t>
            </a:r>
            <a:r>
              <a:rPr lang="en-US" sz="1200" dirty="0">
                <a:solidFill>
                  <a:schemeClr val="bg1"/>
                </a:solidFill>
                <a:latin typeface="system-ui"/>
              </a:rPr>
              <a:t> </a:t>
            </a:r>
            <a:r>
              <a:rPr lang="en-US" sz="1200" dirty="0" err="1">
                <a:solidFill>
                  <a:schemeClr val="bg1"/>
                </a:solidFill>
                <a:latin typeface="system-ui"/>
              </a:rPr>
              <a:t>komisije</a:t>
            </a:r>
            <a:r>
              <a:rPr lang="en-US" sz="1200" dirty="0">
                <a:solidFill>
                  <a:schemeClr val="bg1"/>
                </a:solidFill>
                <a:latin typeface="system-ui"/>
              </a:rPr>
              <a:t> za </a:t>
            </a:r>
            <a:r>
              <a:rPr lang="en-US" sz="1200" dirty="0" err="1">
                <a:solidFill>
                  <a:schemeClr val="bg1"/>
                </a:solidFill>
                <a:latin typeface="system-ui"/>
              </a:rPr>
              <a:t>izradu</a:t>
            </a:r>
            <a:r>
              <a:rPr lang="en-US" sz="1200" dirty="0">
                <a:solidFill>
                  <a:schemeClr val="bg1"/>
                </a:solidFill>
                <a:latin typeface="system-ui"/>
              </a:rPr>
              <a:t> </a:t>
            </a:r>
            <a:r>
              <a:rPr lang="en-US" sz="1200" dirty="0" err="1">
                <a:solidFill>
                  <a:schemeClr val="bg1"/>
                </a:solidFill>
                <a:latin typeface="system-ui"/>
              </a:rPr>
              <a:t>ove</a:t>
            </a:r>
            <a:r>
              <a:rPr lang="en-US" sz="1200" dirty="0">
                <a:solidFill>
                  <a:schemeClr val="bg1"/>
                </a:solidFill>
                <a:latin typeface="system-ui"/>
              </a:rPr>
              <a:t> </a:t>
            </a:r>
            <a:r>
              <a:rPr lang="en-US" sz="1200" dirty="0" err="1">
                <a:solidFill>
                  <a:schemeClr val="bg1"/>
                </a:solidFill>
                <a:latin typeface="system-ui"/>
              </a:rPr>
              <a:t>objave</a:t>
            </a:r>
            <a:r>
              <a:rPr lang="en-US" sz="1200" dirty="0">
                <a:solidFill>
                  <a:schemeClr val="bg1"/>
                </a:solidFill>
                <a:latin typeface="system-ui"/>
              </a:rPr>
              <a:t> ne </a:t>
            </a:r>
            <a:r>
              <a:rPr lang="en-US" sz="1200" dirty="0" err="1">
                <a:solidFill>
                  <a:schemeClr val="bg1"/>
                </a:solidFill>
                <a:latin typeface="system-ui"/>
              </a:rPr>
              <a:t>predstavlja</a:t>
            </a:r>
            <a:r>
              <a:rPr lang="en-US" sz="1200" dirty="0">
                <a:solidFill>
                  <a:schemeClr val="bg1"/>
                </a:solidFill>
                <a:latin typeface="system-ui"/>
              </a:rPr>
              <a:t> </a:t>
            </a:r>
            <a:r>
              <a:rPr lang="en-US" sz="1200" dirty="0" err="1">
                <a:solidFill>
                  <a:schemeClr val="bg1"/>
                </a:solidFill>
                <a:latin typeface="system-ui"/>
              </a:rPr>
              <a:t>odobrenje</a:t>
            </a:r>
            <a:r>
              <a:rPr lang="en-US" sz="1200" dirty="0">
                <a:solidFill>
                  <a:schemeClr val="bg1"/>
                </a:solidFill>
                <a:latin typeface="system-ui"/>
              </a:rPr>
              <a:t> </a:t>
            </a:r>
            <a:r>
              <a:rPr lang="en-US" sz="1200" dirty="0" err="1">
                <a:solidFill>
                  <a:schemeClr val="bg1"/>
                </a:solidFill>
                <a:latin typeface="system-ui"/>
              </a:rPr>
              <a:t>njenog</a:t>
            </a:r>
            <a:r>
              <a:rPr lang="en-US" sz="1200" dirty="0">
                <a:solidFill>
                  <a:schemeClr val="bg1"/>
                </a:solidFill>
                <a:latin typeface="system-ui"/>
              </a:rPr>
              <a:t> </a:t>
            </a:r>
            <a:r>
              <a:rPr lang="en-US" sz="1200" dirty="0" err="1">
                <a:solidFill>
                  <a:schemeClr val="bg1"/>
                </a:solidFill>
                <a:latin typeface="system-ui"/>
              </a:rPr>
              <a:t>sadržaja</a:t>
            </a:r>
            <a:r>
              <a:rPr lang="en-US" sz="1200" dirty="0">
                <a:solidFill>
                  <a:schemeClr val="bg1"/>
                </a:solidFill>
                <a:latin typeface="system-ui"/>
              </a:rPr>
              <a:t> koji </a:t>
            </a:r>
            <a:r>
              <a:rPr lang="en-US" sz="1200" dirty="0" err="1">
                <a:solidFill>
                  <a:schemeClr val="bg1"/>
                </a:solidFill>
                <a:latin typeface="system-ui"/>
              </a:rPr>
              <a:t>odražava</a:t>
            </a:r>
            <a:r>
              <a:rPr lang="en-US" sz="1200" dirty="0">
                <a:solidFill>
                  <a:schemeClr val="bg1"/>
                </a:solidFill>
                <a:latin typeface="system-ui"/>
              </a:rPr>
              <a:t> </a:t>
            </a:r>
            <a:r>
              <a:rPr lang="en-US" sz="1200" dirty="0" err="1">
                <a:solidFill>
                  <a:schemeClr val="bg1"/>
                </a:solidFill>
                <a:latin typeface="system-ui"/>
              </a:rPr>
              <a:t>stavove</a:t>
            </a:r>
            <a:r>
              <a:rPr lang="en-US" sz="1200" dirty="0">
                <a:solidFill>
                  <a:schemeClr val="bg1"/>
                </a:solidFill>
                <a:latin typeface="system-ui"/>
              </a:rPr>
              <a:t> </a:t>
            </a:r>
            <a:r>
              <a:rPr lang="en-US" sz="1200" dirty="0" err="1">
                <a:solidFill>
                  <a:schemeClr val="bg1"/>
                </a:solidFill>
                <a:latin typeface="system-ui"/>
              </a:rPr>
              <a:t>samih</a:t>
            </a:r>
            <a:r>
              <a:rPr lang="en-US" sz="1200" dirty="0">
                <a:solidFill>
                  <a:schemeClr val="bg1"/>
                </a:solidFill>
                <a:latin typeface="system-ui"/>
              </a:rPr>
              <a:t> </a:t>
            </a:r>
            <a:r>
              <a:rPr lang="en-US" sz="1200" dirty="0" err="1">
                <a:solidFill>
                  <a:schemeClr val="bg1"/>
                </a:solidFill>
                <a:latin typeface="system-ui"/>
              </a:rPr>
              <a:t>autora</a:t>
            </a:r>
            <a:r>
              <a:rPr lang="en-US" sz="1200" dirty="0">
                <a:solidFill>
                  <a:schemeClr val="bg1"/>
                </a:solidFill>
                <a:latin typeface="system-ui"/>
              </a:rPr>
              <a:t> </a:t>
            </a:r>
            <a:r>
              <a:rPr lang="en-US" sz="1200" dirty="0" err="1">
                <a:solidFill>
                  <a:schemeClr val="bg1"/>
                </a:solidFill>
                <a:latin typeface="system-ui"/>
              </a:rPr>
              <a:t>te</a:t>
            </a:r>
            <a:r>
              <a:rPr lang="en-US" sz="1200" dirty="0">
                <a:solidFill>
                  <a:schemeClr val="bg1"/>
                </a:solidFill>
                <a:latin typeface="system-ui"/>
              </a:rPr>
              <a:t> se </a:t>
            </a:r>
            <a:r>
              <a:rPr lang="en-US" sz="1200" dirty="0" err="1">
                <a:solidFill>
                  <a:schemeClr val="bg1"/>
                </a:solidFill>
                <a:latin typeface="system-ui"/>
              </a:rPr>
              <a:t>Komisija</a:t>
            </a:r>
            <a:r>
              <a:rPr lang="en-US" sz="1200" dirty="0">
                <a:solidFill>
                  <a:schemeClr val="bg1"/>
                </a:solidFill>
                <a:latin typeface="system-ui"/>
              </a:rPr>
              <a:t> ne </a:t>
            </a:r>
            <a:r>
              <a:rPr lang="en-US" sz="1200" dirty="0" err="1">
                <a:solidFill>
                  <a:schemeClr val="bg1"/>
                </a:solidFill>
                <a:latin typeface="system-ui"/>
              </a:rPr>
              <a:t>može</a:t>
            </a:r>
            <a:r>
              <a:rPr lang="en-US" sz="1200" dirty="0">
                <a:solidFill>
                  <a:schemeClr val="bg1"/>
                </a:solidFill>
                <a:latin typeface="system-ui"/>
              </a:rPr>
              <a:t> </a:t>
            </a:r>
            <a:r>
              <a:rPr lang="en-US" sz="1200" dirty="0" err="1">
                <a:solidFill>
                  <a:schemeClr val="bg1"/>
                </a:solidFill>
                <a:latin typeface="system-ui"/>
              </a:rPr>
              <a:t>smatrati</a:t>
            </a:r>
            <a:r>
              <a:rPr lang="en-US" sz="1200" dirty="0">
                <a:solidFill>
                  <a:schemeClr val="bg1"/>
                </a:solidFill>
                <a:latin typeface="system-ui"/>
              </a:rPr>
              <a:t> </a:t>
            </a:r>
            <a:r>
              <a:rPr lang="en-US" sz="1200" dirty="0" err="1">
                <a:solidFill>
                  <a:schemeClr val="bg1"/>
                </a:solidFill>
                <a:latin typeface="system-ui"/>
              </a:rPr>
              <a:t>odgovornom</a:t>
            </a:r>
            <a:r>
              <a:rPr lang="en-US" sz="1200" dirty="0">
                <a:solidFill>
                  <a:schemeClr val="bg1"/>
                </a:solidFill>
                <a:latin typeface="system-ui"/>
              </a:rPr>
              <a:t> za </a:t>
            </a:r>
            <a:r>
              <a:rPr lang="en-US" sz="1200" dirty="0" err="1">
                <a:solidFill>
                  <a:schemeClr val="bg1"/>
                </a:solidFill>
                <a:latin typeface="system-ui"/>
              </a:rPr>
              <a:t>bilo</a:t>
            </a:r>
            <a:r>
              <a:rPr lang="en-US" sz="1200" dirty="0">
                <a:solidFill>
                  <a:schemeClr val="bg1"/>
                </a:solidFill>
                <a:latin typeface="system-ui"/>
              </a:rPr>
              <a:t> </a:t>
            </a:r>
            <a:r>
              <a:rPr lang="en-US" sz="1200" dirty="0" err="1">
                <a:solidFill>
                  <a:schemeClr val="bg1"/>
                </a:solidFill>
                <a:latin typeface="system-ui"/>
              </a:rPr>
              <a:t>kakvu</a:t>
            </a:r>
            <a:r>
              <a:rPr lang="en-US" sz="1200" dirty="0">
                <a:solidFill>
                  <a:schemeClr val="bg1"/>
                </a:solidFill>
                <a:latin typeface="system-ui"/>
              </a:rPr>
              <a:t> </a:t>
            </a:r>
            <a:r>
              <a:rPr lang="en-US" sz="1200" dirty="0" err="1">
                <a:solidFill>
                  <a:schemeClr val="bg1"/>
                </a:solidFill>
                <a:latin typeface="system-ui"/>
              </a:rPr>
              <a:t>daljnju</a:t>
            </a:r>
            <a:r>
              <a:rPr lang="en-US" sz="1200" dirty="0">
                <a:solidFill>
                  <a:schemeClr val="bg1"/>
                </a:solidFill>
                <a:latin typeface="system-ui"/>
              </a:rPr>
              <a:t> </a:t>
            </a:r>
            <a:r>
              <a:rPr lang="en-US" sz="1200" dirty="0" err="1">
                <a:solidFill>
                  <a:schemeClr val="bg1"/>
                </a:solidFill>
                <a:latin typeface="system-ui"/>
              </a:rPr>
              <a:t>uporabu</a:t>
            </a:r>
            <a:r>
              <a:rPr lang="en-US" sz="1200" dirty="0">
                <a:solidFill>
                  <a:schemeClr val="bg1"/>
                </a:solidFill>
                <a:latin typeface="system-ui"/>
              </a:rPr>
              <a:t> </a:t>
            </a:r>
            <a:r>
              <a:rPr lang="en-US" sz="1200" dirty="0" err="1">
                <a:solidFill>
                  <a:schemeClr val="bg1"/>
                </a:solidFill>
                <a:latin typeface="system-ui"/>
              </a:rPr>
              <a:t>informacija</a:t>
            </a:r>
            <a:r>
              <a:rPr lang="en-US" sz="1200" dirty="0">
                <a:solidFill>
                  <a:schemeClr val="bg1"/>
                </a:solidFill>
                <a:latin typeface="system-ui"/>
              </a:rPr>
              <a:t> </a:t>
            </a:r>
            <a:r>
              <a:rPr lang="en-US" sz="1200" dirty="0" err="1">
                <a:solidFill>
                  <a:schemeClr val="bg1"/>
                </a:solidFill>
                <a:latin typeface="system-ui"/>
              </a:rPr>
              <a:t>sadržanih</a:t>
            </a:r>
            <a:r>
              <a:rPr lang="en-US" sz="1200" dirty="0">
                <a:solidFill>
                  <a:schemeClr val="bg1"/>
                </a:solidFill>
                <a:latin typeface="system-ui"/>
              </a:rPr>
              <a:t> u </a:t>
            </a:r>
            <a:r>
              <a:rPr lang="en-US" sz="1200" dirty="0" err="1">
                <a:solidFill>
                  <a:schemeClr val="bg1"/>
                </a:solidFill>
                <a:latin typeface="system-ui"/>
              </a:rPr>
              <a:t>ovoj</a:t>
            </a:r>
            <a:r>
              <a:rPr lang="en-US" sz="1200" dirty="0">
                <a:solidFill>
                  <a:schemeClr val="bg1"/>
                </a:solidFill>
                <a:latin typeface="system-ui"/>
              </a:rPr>
              <a:t> </a:t>
            </a:r>
            <a:r>
              <a:rPr lang="en-US" sz="1200" dirty="0" err="1">
                <a:solidFill>
                  <a:schemeClr val="bg1"/>
                </a:solidFill>
                <a:latin typeface="system-ui"/>
              </a:rPr>
              <a:t>objavi</a:t>
            </a:r>
            <a:r>
              <a:rPr lang="en-US" sz="1200" dirty="0">
                <a:solidFill>
                  <a:schemeClr val="bg1"/>
                </a:solidFill>
                <a:latin typeface="system-ui"/>
              </a:rPr>
              <a:t>.</a:t>
            </a:r>
            <a:endParaRPr lang="en-US" sz="1200" dirty="0">
              <a:solidFill>
                <a:schemeClr val="bg1"/>
              </a:solidFill>
            </a:endParaRPr>
          </a:p>
        </p:txBody>
      </p:sp>
      <p:pic>
        <p:nvPicPr>
          <p:cNvPr id="7" name="Picture 2" descr="Restart">
            <a:extLst>
              <a:ext uri="{FF2B5EF4-FFF2-40B4-BE49-F238E27FC236}">
                <a16:creationId xmlns:a16="http://schemas.microsoft.com/office/drawing/2014/main" id="{C04203BA-528C-5F04-2628-C332C841725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sp>
        <p:nvSpPr>
          <p:cNvPr id="4" name="Marcador de contenido 3">
            <a:extLst>
              <a:ext uri="{FF2B5EF4-FFF2-40B4-BE49-F238E27FC236}">
                <a16:creationId xmlns:a16="http://schemas.microsoft.com/office/drawing/2014/main" id="{E8F06718-6545-27B3-6457-611C8A6A55B3}"/>
              </a:ext>
            </a:extLst>
          </p:cNvPr>
          <p:cNvSpPr>
            <a:spLocks noGrp="1"/>
          </p:cNvSpPr>
          <p:nvPr>
            <p:ph sz="half" idx="1"/>
          </p:nvPr>
        </p:nvSpPr>
        <p:spPr>
          <a:xfrm>
            <a:off x="1097278" y="1845734"/>
            <a:ext cx="10127192" cy="4023360"/>
          </a:xfrm>
        </p:spPr>
        <p:txBody>
          <a:bodyPr/>
          <a:lstStyle/>
          <a:p>
            <a:pPr marL="0" indent="0">
              <a:buNone/>
            </a:pPr>
            <a:r>
              <a:rPr lang="hr-HR" sz="2200" dirty="0"/>
              <a:t>Na kraju ovog modula ćete:</a:t>
            </a:r>
          </a:p>
          <a:p>
            <a:pPr>
              <a:buFont typeface="Courier New" panose="02070309020205020404" pitchFamily="49" charset="0"/>
              <a:buChar char="o"/>
            </a:pPr>
            <a:r>
              <a:rPr lang="es-ES" sz="2200" dirty="0"/>
              <a:t> </a:t>
            </a:r>
            <a:r>
              <a:rPr lang="en-US" sz="2200" dirty="0" err="1"/>
              <a:t>Razumjeti</a:t>
            </a:r>
            <a:r>
              <a:rPr lang="en-US" sz="2200" dirty="0"/>
              <a:t> </a:t>
            </a:r>
            <a:r>
              <a:rPr lang="en-US" sz="2200" dirty="0" err="1"/>
              <a:t>koncept</a:t>
            </a:r>
            <a:r>
              <a:rPr lang="en-US" sz="2200" dirty="0"/>
              <a:t> </a:t>
            </a:r>
            <a:r>
              <a:rPr lang="en-US" sz="2200" dirty="0" err="1"/>
              <a:t>emocionalne</a:t>
            </a:r>
            <a:r>
              <a:rPr lang="en-US" sz="2200" dirty="0"/>
              <a:t> </a:t>
            </a:r>
            <a:r>
              <a:rPr lang="en-US" sz="2200" dirty="0" err="1"/>
              <a:t>inteligencije</a:t>
            </a:r>
            <a:r>
              <a:rPr lang="en-US" sz="2200" dirty="0"/>
              <a:t> i </a:t>
            </a:r>
            <a:r>
              <a:rPr lang="en-US" sz="2200" dirty="0" err="1"/>
              <a:t>pozitivnog</a:t>
            </a:r>
            <a:r>
              <a:rPr lang="en-US" sz="2200" dirty="0"/>
              <a:t> </a:t>
            </a:r>
            <a:r>
              <a:rPr lang="en-US" sz="2200" dirty="0" err="1"/>
              <a:t>radnog</a:t>
            </a:r>
            <a:r>
              <a:rPr lang="en-US" sz="2200" dirty="0"/>
              <a:t> </a:t>
            </a:r>
            <a:r>
              <a:rPr lang="en-US" sz="2200" dirty="0" err="1"/>
              <a:t>okruženja</a:t>
            </a:r>
            <a:r>
              <a:rPr lang="en-US" sz="2200" dirty="0"/>
              <a:t>, </a:t>
            </a:r>
            <a:r>
              <a:rPr lang="en-US" sz="2200" dirty="0" err="1"/>
              <a:t>uključujući</a:t>
            </a:r>
            <a:r>
              <a:rPr lang="en-US" sz="2200" dirty="0"/>
              <a:t> </a:t>
            </a:r>
            <a:r>
              <a:rPr lang="en-US" sz="2200" dirty="0" err="1"/>
              <a:t>njihove</a:t>
            </a:r>
            <a:r>
              <a:rPr lang="en-US" sz="2200" dirty="0"/>
              <a:t> </a:t>
            </a:r>
            <a:r>
              <a:rPr lang="en-US" sz="2200" dirty="0" err="1"/>
              <a:t>definicije</a:t>
            </a:r>
            <a:r>
              <a:rPr lang="en-US" sz="2200" dirty="0"/>
              <a:t> i </a:t>
            </a:r>
            <a:r>
              <a:rPr lang="en-US" sz="2200" dirty="0" err="1"/>
              <a:t>ključne</a:t>
            </a:r>
            <a:r>
              <a:rPr lang="en-US" sz="2200" dirty="0"/>
              <a:t> </a:t>
            </a:r>
            <a:r>
              <a:rPr lang="en-US" sz="2200" dirty="0" err="1"/>
              <a:t>komponente</a:t>
            </a:r>
            <a:r>
              <a:rPr lang="en-US" sz="2200" dirty="0"/>
              <a:t>.</a:t>
            </a:r>
          </a:p>
          <a:p>
            <a:pPr>
              <a:buFont typeface="Courier New" panose="02070309020205020404" pitchFamily="49" charset="0"/>
              <a:buChar char="o"/>
            </a:pPr>
            <a:r>
              <a:rPr lang="es-ES" sz="2200" dirty="0"/>
              <a:t> </a:t>
            </a:r>
            <a:r>
              <a:rPr lang="en-US" sz="2200" dirty="0" err="1"/>
              <a:t>Prepoznati</a:t>
            </a:r>
            <a:r>
              <a:rPr lang="en-US" sz="2200" dirty="0"/>
              <a:t> </a:t>
            </a:r>
            <a:r>
              <a:rPr lang="en-US" sz="2200" dirty="0" err="1"/>
              <a:t>povezanost</a:t>
            </a:r>
            <a:r>
              <a:rPr lang="en-US" sz="2200" dirty="0"/>
              <a:t> </a:t>
            </a:r>
            <a:r>
              <a:rPr lang="en-US" sz="2200" dirty="0" err="1"/>
              <a:t>emocionalne</a:t>
            </a:r>
            <a:r>
              <a:rPr lang="en-US" sz="2200" dirty="0"/>
              <a:t> </a:t>
            </a:r>
            <a:r>
              <a:rPr lang="en-US" sz="2200" dirty="0" err="1"/>
              <a:t>inteligencije</a:t>
            </a:r>
            <a:r>
              <a:rPr lang="en-US" sz="2200" dirty="0"/>
              <a:t> i </a:t>
            </a:r>
            <a:r>
              <a:rPr lang="en-US" sz="2200" dirty="0" err="1"/>
              <a:t>pozitivnog</a:t>
            </a:r>
            <a:r>
              <a:rPr lang="en-US" sz="2200" dirty="0"/>
              <a:t> </a:t>
            </a:r>
            <a:r>
              <a:rPr lang="en-US" sz="2200" dirty="0" err="1"/>
              <a:t>radnog</a:t>
            </a:r>
            <a:r>
              <a:rPr lang="en-US" sz="2200" dirty="0"/>
              <a:t> </a:t>
            </a:r>
            <a:r>
              <a:rPr lang="en-US" sz="2200" dirty="0" err="1"/>
              <a:t>okruženja</a:t>
            </a:r>
            <a:r>
              <a:rPr lang="en-US" sz="2200" dirty="0"/>
              <a:t> </a:t>
            </a:r>
            <a:r>
              <a:rPr lang="en-US" sz="2200" dirty="0" err="1"/>
              <a:t>te</a:t>
            </a:r>
            <a:r>
              <a:rPr lang="en-US" sz="2200" dirty="0"/>
              <a:t> </a:t>
            </a:r>
            <a:r>
              <a:rPr lang="en-US" sz="2200" dirty="0" err="1"/>
              <a:t>saznati</a:t>
            </a:r>
            <a:r>
              <a:rPr lang="en-US" sz="2200" dirty="0"/>
              <a:t> </a:t>
            </a:r>
            <a:r>
              <a:rPr lang="en-US" sz="2200" dirty="0" err="1"/>
              <a:t>kako</a:t>
            </a:r>
            <a:r>
              <a:rPr lang="en-US" sz="2200" dirty="0"/>
              <a:t> </a:t>
            </a:r>
            <a:r>
              <a:rPr lang="en-US" sz="2200" dirty="0" err="1"/>
              <a:t>utječu</a:t>
            </a:r>
            <a:r>
              <a:rPr lang="en-US" sz="2200" dirty="0"/>
              <a:t> </a:t>
            </a:r>
            <a:r>
              <a:rPr lang="en-US" sz="2200" dirty="0" err="1"/>
              <a:t>na</a:t>
            </a:r>
            <a:r>
              <a:rPr lang="en-US" sz="2200" dirty="0"/>
              <a:t> </a:t>
            </a:r>
            <a:r>
              <a:rPr lang="en-US" sz="2200" dirty="0" err="1"/>
              <a:t>osobni</a:t>
            </a:r>
            <a:r>
              <a:rPr lang="en-US" sz="2200" dirty="0"/>
              <a:t> i </a:t>
            </a:r>
            <a:r>
              <a:rPr lang="en-US" sz="2200" dirty="0" err="1"/>
              <a:t>profesionalni</a:t>
            </a:r>
            <a:r>
              <a:rPr lang="en-US" sz="2200" dirty="0"/>
              <a:t> </a:t>
            </a:r>
            <a:r>
              <a:rPr lang="en-US" sz="2200" dirty="0" err="1"/>
              <a:t>uspjeh</a:t>
            </a:r>
            <a:r>
              <a:rPr lang="en-US" sz="2200" dirty="0"/>
              <a:t>.</a:t>
            </a:r>
          </a:p>
          <a:p>
            <a:pPr>
              <a:buFont typeface="Courier New" panose="02070309020205020404" pitchFamily="49" charset="0"/>
              <a:buChar char="o"/>
            </a:pPr>
            <a:r>
              <a:rPr lang="es-ES" sz="2200" dirty="0"/>
              <a:t> </a:t>
            </a:r>
            <a:r>
              <a:rPr lang="en-US" sz="2200" dirty="0" err="1"/>
              <a:t>Razumjeti</a:t>
            </a:r>
            <a:r>
              <a:rPr lang="en-US" sz="2200" dirty="0"/>
              <a:t> </a:t>
            </a:r>
            <a:r>
              <a:rPr lang="en-US" sz="2200" dirty="0" err="1"/>
              <a:t>važnost</a:t>
            </a:r>
            <a:r>
              <a:rPr lang="en-US" sz="2200" dirty="0"/>
              <a:t> </a:t>
            </a:r>
            <a:r>
              <a:rPr lang="en-US" sz="2200" dirty="0" err="1"/>
              <a:t>emocionalne</a:t>
            </a:r>
            <a:r>
              <a:rPr lang="en-US" sz="2200" dirty="0"/>
              <a:t> </a:t>
            </a:r>
            <a:r>
              <a:rPr lang="en-US" sz="2200" dirty="0" err="1"/>
              <a:t>inteligencije</a:t>
            </a:r>
            <a:r>
              <a:rPr lang="en-US" sz="2200" dirty="0"/>
              <a:t> i </a:t>
            </a:r>
            <a:r>
              <a:rPr lang="en-US" sz="2200" dirty="0" err="1"/>
              <a:t>korake</a:t>
            </a:r>
            <a:r>
              <a:rPr lang="en-US" sz="2200" dirty="0"/>
              <a:t> </a:t>
            </a:r>
            <a:r>
              <a:rPr lang="en-US" sz="2200" dirty="0" err="1"/>
              <a:t>koje</a:t>
            </a:r>
            <a:r>
              <a:rPr lang="en-US" sz="2200" dirty="0"/>
              <a:t> </a:t>
            </a:r>
            <a:r>
              <a:rPr lang="en-US" sz="2200" dirty="0" err="1"/>
              <a:t>treba</a:t>
            </a:r>
            <a:r>
              <a:rPr lang="en-US" sz="2200" dirty="0"/>
              <a:t> </a:t>
            </a:r>
            <a:r>
              <a:rPr lang="en-US" sz="2200" dirty="0" err="1"/>
              <a:t>poduzeti</a:t>
            </a:r>
            <a:r>
              <a:rPr lang="en-US" sz="2200" dirty="0"/>
              <a:t> za </a:t>
            </a:r>
            <a:r>
              <a:rPr lang="en-US" sz="2200" dirty="0" err="1"/>
              <a:t>razvoj</a:t>
            </a:r>
            <a:r>
              <a:rPr lang="en-US" sz="2200" dirty="0"/>
              <a:t> </a:t>
            </a:r>
            <a:r>
              <a:rPr lang="en-US" sz="2200" dirty="0" err="1"/>
              <a:t>vještina</a:t>
            </a:r>
            <a:r>
              <a:rPr lang="en-US" sz="2200" dirty="0"/>
              <a:t> </a:t>
            </a:r>
            <a:r>
              <a:rPr lang="en-US" sz="2200" dirty="0" err="1"/>
              <a:t>emocionalne</a:t>
            </a:r>
            <a:r>
              <a:rPr lang="en-US" sz="2200" dirty="0"/>
              <a:t> </a:t>
            </a:r>
            <a:r>
              <a:rPr lang="en-US" sz="2200" dirty="0" err="1"/>
              <a:t>inteligencije</a:t>
            </a:r>
            <a:r>
              <a:rPr lang="en-US" sz="2200" dirty="0"/>
              <a:t>.</a:t>
            </a:r>
          </a:p>
          <a:p>
            <a:pPr>
              <a:buFont typeface="Courier New" panose="02070309020205020404" pitchFamily="49" charset="0"/>
              <a:buChar char="o"/>
            </a:pPr>
            <a:r>
              <a:rPr lang="en-US" sz="2200" dirty="0"/>
              <a:t> </a:t>
            </a:r>
            <a:r>
              <a:rPr lang="en-US" sz="2200" dirty="0" err="1"/>
              <a:t>Uvidjeti</a:t>
            </a:r>
            <a:r>
              <a:rPr lang="en-US" sz="2200" dirty="0"/>
              <a:t> </a:t>
            </a:r>
            <a:r>
              <a:rPr lang="en-US" sz="2200" dirty="0" err="1"/>
              <a:t>važnost</a:t>
            </a:r>
            <a:r>
              <a:rPr lang="en-US" sz="2200" dirty="0"/>
              <a:t> </a:t>
            </a:r>
            <a:r>
              <a:rPr lang="en-US" sz="2200" dirty="0" err="1"/>
              <a:t>pozitivnog</a:t>
            </a:r>
            <a:r>
              <a:rPr lang="en-US" sz="2200" dirty="0"/>
              <a:t> </a:t>
            </a:r>
            <a:r>
              <a:rPr lang="en-US" sz="2200" dirty="0" err="1"/>
              <a:t>radnog</a:t>
            </a:r>
            <a:r>
              <a:rPr lang="en-US" sz="2200" dirty="0"/>
              <a:t> </a:t>
            </a:r>
            <a:r>
              <a:rPr lang="en-US" sz="2200" dirty="0" err="1"/>
              <a:t>okruženja</a:t>
            </a:r>
            <a:r>
              <a:rPr lang="en-US" sz="2200" dirty="0"/>
              <a:t> i </a:t>
            </a:r>
            <a:r>
              <a:rPr lang="en-US" sz="2200" dirty="0" err="1"/>
              <a:t>načine</a:t>
            </a:r>
            <a:r>
              <a:rPr lang="en-US" sz="2200" dirty="0"/>
              <a:t> </a:t>
            </a:r>
            <a:r>
              <a:rPr lang="en-US" sz="2200" dirty="0" err="1"/>
              <a:t>na</a:t>
            </a:r>
            <a:r>
              <a:rPr lang="en-US" sz="2200" dirty="0"/>
              <a:t> </a:t>
            </a:r>
            <a:r>
              <a:rPr lang="en-US" sz="2200" dirty="0" err="1"/>
              <a:t>koje</a:t>
            </a:r>
            <a:r>
              <a:rPr lang="en-US" sz="2200" dirty="0"/>
              <a:t> ga je </a:t>
            </a:r>
            <a:r>
              <a:rPr lang="en-US" sz="2200" dirty="0" err="1"/>
              <a:t>moguće</a:t>
            </a:r>
            <a:r>
              <a:rPr lang="en-US" sz="2200" dirty="0"/>
              <a:t> </a:t>
            </a:r>
            <a:r>
              <a:rPr lang="en-US" sz="2200" dirty="0" err="1"/>
              <a:t>poboljšati</a:t>
            </a:r>
            <a:r>
              <a:rPr lang="en-US" sz="2200" dirty="0"/>
              <a:t>. </a:t>
            </a:r>
            <a:endParaRPr lang="es-ES" sz="2200" dirty="0"/>
          </a:p>
          <a:p>
            <a:pPr algn="just"/>
            <a:endParaRPr lang="es-ES" dirty="0"/>
          </a:p>
        </p:txBody>
      </p:sp>
      <p:pic>
        <p:nvPicPr>
          <p:cNvPr id="9" name="Obrázok 8"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2711387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B1C45A-AD94-A4D7-F83E-5D1645D78F4A}"/>
              </a:ext>
            </a:extLst>
          </p:cNvPr>
          <p:cNvSpPr>
            <a:spLocks noGrp="1"/>
          </p:cNvSpPr>
          <p:nvPr>
            <p:ph type="title"/>
          </p:nvPr>
        </p:nvSpPr>
        <p:spPr/>
        <p:txBody>
          <a:bodyPr/>
          <a:lstStyle/>
          <a:p>
            <a:r>
              <a:rPr lang="es-ES" sz="4800" b="1" dirty="0" err="1"/>
              <a:t>Hvala</a:t>
            </a:r>
            <a:r>
              <a:rPr lang="es-ES" sz="4800" b="1" dirty="0"/>
              <a:t>!</a:t>
            </a:r>
          </a:p>
        </p:txBody>
      </p:sp>
      <p:sp>
        <p:nvSpPr>
          <p:cNvPr id="4" name="Marcador de texto 3">
            <a:extLst>
              <a:ext uri="{FF2B5EF4-FFF2-40B4-BE49-F238E27FC236}">
                <a16:creationId xmlns:a16="http://schemas.microsoft.com/office/drawing/2014/main" id="{3EFD00B6-BA07-5B12-58B3-D70694196E80}"/>
              </a:ext>
            </a:extLst>
          </p:cNvPr>
          <p:cNvSpPr>
            <a:spLocks noGrp="1"/>
          </p:cNvSpPr>
          <p:nvPr>
            <p:ph type="body" sz="half" idx="2"/>
          </p:nvPr>
        </p:nvSpPr>
        <p:spPr>
          <a:xfrm>
            <a:off x="1097661" y="6030071"/>
            <a:ext cx="10113264" cy="594360"/>
          </a:xfrm>
        </p:spPr>
        <p:txBody>
          <a:bodyPr>
            <a:normAutofit/>
          </a:bodyPr>
          <a:lstStyle/>
          <a:p>
            <a:r>
              <a:rPr lang="es-ES" sz="2800" dirty="0" err="1"/>
              <a:t>Nastavite</a:t>
            </a:r>
            <a:r>
              <a:rPr lang="es-ES" sz="2800" dirty="0"/>
              <a:t> </a:t>
            </a:r>
            <a:r>
              <a:rPr lang="hr-HR" sz="2800" dirty="0"/>
              <a:t>se</a:t>
            </a:r>
            <a:r>
              <a:rPr lang="es-ES" sz="2800" dirty="0"/>
              <a:t> </a:t>
            </a:r>
            <a:r>
              <a:rPr lang="es-ES" sz="2800" dirty="0" err="1"/>
              <a:t>edu</a:t>
            </a:r>
            <a:r>
              <a:rPr lang="hr-HR" sz="2800" dirty="0" err="1"/>
              <a:t>cirati</a:t>
            </a:r>
            <a:r>
              <a:rPr lang="hr-HR" sz="2800" dirty="0"/>
              <a:t> </a:t>
            </a:r>
            <a:r>
              <a:rPr lang="es-ES" sz="2800" dirty="0" err="1"/>
              <a:t>na</a:t>
            </a:r>
            <a:r>
              <a:rPr lang="es-ES" sz="2800" dirty="0"/>
              <a:t> </a:t>
            </a:r>
            <a:r>
              <a:rPr lang="es-ES" sz="2800" b="1" dirty="0">
                <a:solidFill>
                  <a:schemeClr val="bg1"/>
                </a:solidFill>
                <a:hlinkClick r:id="rId2">
                  <a:extLst>
                    <a:ext uri="{A12FA001-AC4F-418D-AE19-62706E023703}">
                      <ahyp:hlinkClr xmlns:ahyp="http://schemas.microsoft.com/office/drawing/2018/hyperlinkcolor" val="tx"/>
                    </a:ext>
                  </a:extLst>
                </a:hlinkClick>
              </a:rPr>
              <a:t>www.restartproject.eu</a:t>
            </a:r>
            <a:r>
              <a:rPr lang="es-ES" sz="2800" dirty="0"/>
              <a:t>. </a:t>
            </a:r>
          </a:p>
        </p:txBody>
      </p:sp>
      <p:pic>
        <p:nvPicPr>
          <p:cNvPr id="14" name="Picture 2" descr="Restart">
            <a:extLst>
              <a:ext uri="{FF2B5EF4-FFF2-40B4-BE49-F238E27FC236}">
                <a16:creationId xmlns:a16="http://schemas.microsoft.com/office/drawing/2014/main" id="{DEF0A2D3-BB90-AC66-A977-F4A00E1A11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2695" y="1723276"/>
            <a:ext cx="9266609" cy="1705724"/>
          </a:xfrm>
          <a:prstGeom prst="rect">
            <a:avLst/>
          </a:prstGeom>
          <a:noFill/>
          <a:extLst>
            <a:ext uri="{909E8E84-426E-40DD-AFC4-6F175D3DCCD1}">
              <a14:hiddenFill xmlns:a14="http://schemas.microsoft.com/office/drawing/2010/main">
                <a:solidFill>
                  <a:srgbClr val="FFFFFF"/>
                </a:solidFill>
              </a14:hiddenFill>
            </a:ext>
          </a:extLst>
        </p:spPr>
      </p:pic>
      <p:sp>
        <p:nvSpPr>
          <p:cNvPr id="16" name="Rectángulo 15">
            <a:extLst>
              <a:ext uri="{FF2B5EF4-FFF2-40B4-BE49-F238E27FC236}">
                <a16:creationId xmlns:a16="http://schemas.microsoft.com/office/drawing/2014/main" id="{554BB2D5-5B51-48F7-60B7-5A1776CB6971}"/>
              </a:ext>
            </a:extLst>
          </p:cNvPr>
          <p:cNvSpPr/>
          <p:nvPr/>
        </p:nvSpPr>
        <p:spPr>
          <a:xfrm>
            <a:off x="474243" y="4436574"/>
            <a:ext cx="11243512" cy="461665"/>
          </a:xfrm>
          <a:prstGeom prst="rect">
            <a:avLst/>
          </a:prstGeom>
        </p:spPr>
        <p:txBody>
          <a:bodyPr wrap="square">
            <a:spAutoFit/>
          </a:bodyPr>
          <a:lstStyle/>
          <a:p>
            <a:r>
              <a:rPr lang="en-US" sz="1200" dirty="0" err="1">
                <a:solidFill>
                  <a:schemeClr val="tx1">
                    <a:lumMod val="75000"/>
                    <a:lumOff val="25000"/>
                  </a:schemeClr>
                </a:solidFill>
                <a:latin typeface="system-ui"/>
              </a:rPr>
              <a:t>Podrška</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Europske</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komisije</a:t>
            </a:r>
            <a:r>
              <a:rPr lang="en-US" sz="1200" dirty="0">
                <a:solidFill>
                  <a:schemeClr val="tx1">
                    <a:lumMod val="75000"/>
                    <a:lumOff val="25000"/>
                  </a:schemeClr>
                </a:solidFill>
                <a:latin typeface="system-ui"/>
              </a:rPr>
              <a:t> za </a:t>
            </a:r>
            <a:r>
              <a:rPr lang="en-US" sz="1200" dirty="0" err="1">
                <a:solidFill>
                  <a:schemeClr val="tx1">
                    <a:lumMod val="75000"/>
                    <a:lumOff val="25000"/>
                  </a:schemeClr>
                </a:solidFill>
                <a:latin typeface="system-ui"/>
              </a:rPr>
              <a:t>izradu</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ove</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objave</a:t>
            </a:r>
            <a:r>
              <a:rPr lang="en-US" sz="1200" dirty="0">
                <a:solidFill>
                  <a:schemeClr val="tx1">
                    <a:lumMod val="75000"/>
                    <a:lumOff val="25000"/>
                  </a:schemeClr>
                </a:solidFill>
                <a:latin typeface="system-ui"/>
              </a:rPr>
              <a:t> ne </a:t>
            </a:r>
            <a:r>
              <a:rPr lang="en-US" sz="1200" dirty="0" err="1">
                <a:solidFill>
                  <a:schemeClr val="tx1">
                    <a:lumMod val="75000"/>
                    <a:lumOff val="25000"/>
                  </a:schemeClr>
                </a:solidFill>
                <a:latin typeface="system-ui"/>
              </a:rPr>
              <a:t>predstavlja</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odobrenje</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njenog</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sadržaja</a:t>
            </a:r>
            <a:r>
              <a:rPr lang="en-US" sz="1200" dirty="0">
                <a:solidFill>
                  <a:schemeClr val="tx1">
                    <a:lumMod val="75000"/>
                    <a:lumOff val="25000"/>
                  </a:schemeClr>
                </a:solidFill>
                <a:latin typeface="system-ui"/>
              </a:rPr>
              <a:t> koji </a:t>
            </a:r>
            <a:r>
              <a:rPr lang="en-US" sz="1200" dirty="0" err="1">
                <a:solidFill>
                  <a:schemeClr val="tx1">
                    <a:lumMod val="75000"/>
                    <a:lumOff val="25000"/>
                  </a:schemeClr>
                </a:solidFill>
                <a:latin typeface="system-ui"/>
              </a:rPr>
              <a:t>odražava</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stavove</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samih</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autora</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te</a:t>
            </a:r>
            <a:r>
              <a:rPr lang="en-US" sz="1200" dirty="0">
                <a:solidFill>
                  <a:schemeClr val="tx1">
                    <a:lumMod val="75000"/>
                    <a:lumOff val="25000"/>
                  </a:schemeClr>
                </a:solidFill>
                <a:latin typeface="system-ui"/>
              </a:rPr>
              <a:t> se </a:t>
            </a:r>
            <a:r>
              <a:rPr lang="en-US" sz="1200" dirty="0" err="1">
                <a:solidFill>
                  <a:schemeClr val="tx1">
                    <a:lumMod val="75000"/>
                    <a:lumOff val="25000"/>
                  </a:schemeClr>
                </a:solidFill>
                <a:latin typeface="system-ui"/>
              </a:rPr>
              <a:t>Komisija</a:t>
            </a:r>
            <a:r>
              <a:rPr lang="en-US" sz="1200" dirty="0">
                <a:solidFill>
                  <a:schemeClr val="tx1">
                    <a:lumMod val="75000"/>
                    <a:lumOff val="25000"/>
                  </a:schemeClr>
                </a:solidFill>
                <a:latin typeface="system-ui"/>
              </a:rPr>
              <a:t> ne </a:t>
            </a:r>
            <a:r>
              <a:rPr lang="en-US" sz="1200" dirty="0" err="1">
                <a:solidFill>
                  <a:schemeClr val="tx1">
                    <a:lumMod val="75000"/>
                    <a:lumOff val="25000"/>
                  </a:schemeClr>
                </a:solidFill>
                <a:latin typeface="system-ui"/>
              </a:rPr>
              <a:t>može</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smatrati</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odgovornom</a:t>
            </a:r>
            <a:r>
              <a:rPr lang="en-US" sz="1200" dirty="0">
                <a:solidFill>
                  <a:schemeClr val="tx1">
                    <a:lumMod val="75000"/>
                    <a:lumOff val="25000"/>
                  </a:schemeClr>
                </a:solidFill>
                <a:latin typeface="system-ui"/>
              </a:rPr>
              <a:t> za </a:t>
            </a:r>
            <a:r>
              <a:rPr lang="en-US" sz="1200" dirty="0" err="1">
                <a:solidFill>
                  <a:schemeClr val="tx1">
                    <a:lumMod val="75000"/>
                    <a:lumOff val="25000"/>
                  </a:schemeClr>
                </a:solidFill>
                <a:latin typeface="system-ui"/>
              </a:rPr>
              <a:t>bilo</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kakvu</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daljnju</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uporabu</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informacija</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sadržanih</a:t>
            </a:r>
            <a:r>
              <a:rPr lang="en-US" sz="1200" dirty="0">
                <a:solidFill>
                  <a:schemeClr val="tx1">
                    <a:lumMod val="75000"/>
                    <a:lumOff val="25000"/>
                  </a:schemeClr>
                </a:solidFill>
                <a:latin typeface="system-ui"/>
              </a:rPr>
              <a:t> u </a:t>
            </a:r>
            <a:r>
              <a:rPr lang="en-US" sz="1200" dirty="0" err="1">
                <a:solidFill>
                  <a:schemeClr val="tx1">
                    <a:lumMod val="75000"/>
                    <a:lumOff val="25000"/>
                  </a:schemeClr>
                </a:solidFill>
                <a:latin typeface="system-ui"/>
              </a:rPr>
              <a:t>ovoj</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objavi</a:t>
            </a:r>
            <a:r>
              <a:rPr lang="en-US" sz="1200" dirty="0">
                <a:solidFill>
                  <a:schemeClr val="tx1">
                    <a:lumMod val="75000"/>
                    <a:lumOff val="25000"/>
                  </a:schemeClr>
                </a:solidFill>
                <a:latin typeface="system-ui"/>
              </a:rPr>
              <a:t>.</a:t>
            </a:r>
          </a:p>
        </p:txBody>
      </p:sp>
      <p:pic>
        <p:nvPicPr>
          <p:cNvPr id="7" name="Obrázok 6" descr="Obrázok, na ktorom je text&#10;&#10;Automaticky generovaný popis"/>
          <p:cNvPicPr/>
          <p:nvPr/>
        </p:nvPicPr>
        <p:blipFill>
          <a:blip r:embed="rId4" cstate="print">
            <a:extLst>
              <a:ext uri="{28A0092B-C50C-407E-A947-70E740481C1C}">
                <a14:useLocalDpi xmlns:a14="http://schemas.microsoft.com/office/drawing/2010/main" val="0"/>
              </a:ext>
            </a:extLst>
          </a:blip>
          <a:stretch>
            <a:fillRect/>
          </a:stretch>
        </p:blipFill>
        <p:spPr>
          <a:xfrm>
            <a:off x="9255512" y="487789"/>
            <a:ext cx="2487484" cy="582728"/>
          </a:xfrm>
          <a:prstGeom prst="rect">
            <a:avLst/>
          </a:prstGeom>
        </p:spPr>
      </p:pic>
    </p:spTree>
    <p:extLst>
      <p:ext uri="{BB962C8B-B14F-4D97-AF65-F5344CB8AC3E}">
        <p14:creationId xmlns:p14="http://schemas.microsoft.com/office/powerpoint/2010/main" val="60521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76639-151D-737A-A14E-3DC5C8CAC19A}"/>
              </a:ext>
            </a:extLst>
          </p:cNvPr>
          <p:cNvSpPr>
            <a:spLocks noGrp="1"/>
          </p:cNvSpPr>
          <p:nvPr>
            <p:ph type="title"/>
          </p:nvPr>
        </p:nvSpPr>
        <p:spPr/>
        <p:txBody>
          <a:bodyPr/>
          <a:lstStyle/>
          <a:p>
            <a:r>
              <a:rPr lang="hr-HR" dirty="0"/>
              <a:t>Sadržaj</a:t>
            </a:r>
            <a:endParaRPr lang="es-ES" dirty="0"/>
          </a:p>
        </p:txBody>
      </p:sp>
      <p:graphicFrame>
        <p:nvGraphicFramePr>
          <p:cNvPr id="12" name="Marcador de contenido 11">
            <a:extLst>
              <a:ext uri="{FF2B5EF4-FFF2-40B4-BE49-F238E27FC236}">
                <a16:creationId xmlns:a16="http://schemas.microsoft.com/office/drawing/2014/main" id="{E64195D9-8ADD-6866-22F8-8B4E5BE116EE}"/>
              </a:ext>
            </a:extLst>
          </p:cNvPr>
          <p:cNvGraphicFramePr>
            <a:graphicFrameLocks noGrp="1"/>
          </p:cNvGraphicFramePr>
          <p:nvPr>
            <p:ph sz="half" idx="1"/>
          </p:nvPr>
        </p:nvGraphicFramePr>
        <p:xfrm>
          <a:off x="1096963" y="1846263"/>
          <a:ext cx="10152674"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4">
            <a:extLst>
              <a:ext uri="{FF2B5EF4-FFF2-40B4-BE49-F238E27FC236}">
                <a16:creationId xmlns:a16="http://schemas.microsoft.com/office/drawing/2014/main" id="{878C812E-2238-0FB9-B6CE-8919409FBB33}"/>
              </a:ext>
            </a:extLst>
          </p:cNvPr>
          <p:cNvSpPr/>
          <p:nvPr/>
        </p:nvSpPr>
        <p:spPr>
          <a:xfrm>
            <a:off x="486888" y="6396335"/>
            <a:ext cx="11243512" cy="461665"/>
          </a:xfrm>
          <a:prstGeom prst="rect">
            <a:avLst/>
          </a:prstGeom>
        </p:spPr>
        <p:txBody>
          <a:bodyPr wrap="square">
            <a:spAutoFit/>
          </a:bodyPr>
          <a:lstStyle/>
          <a:p>
            <a:r>
              <a:rPr lang="en-US" sz="1200" dirty="0" err="1">
                <a:solidFill>
                  <a:schemeClr val="bg1"/>
                </a:solidFill>
                <a:latin typeface="system-ui"/>
              </a:rPr>
              <a:t>Podrška</a:t>
            </a:r>
            <a:r>
              <a:rPr lang="en-US" sz="1200" dirty="0">
                <a:solidFill>
                  <a:schemeClr val="bg1"/>
                </a:solidFill>
                <a:latin typeface="system-ui"/>
              </a:rPr>
              <a:t> </a:t>
            </a:r>
            <a:r>
              <a:rPr lang="en-US" sz="1200" dirty="0" err="1">
                <a:solidFill>
                  <a:schemeClr val="bg1"/>
                </a:solidFill>
                <a:latin typeface="system-ui"/>
              </a:rPr>
              <a:t>Europske</a:t>
            </a:r>
            <a:r>
              <a:rPr lang="en-US" sz="1200" dirty="0">
                <a:solidFill>
                  <a:schemeClr val="bg1"/>
                </a:solidFill>
                <a:latin typeface="system-ui"/>
              </a:rPr>
              <a:t> </a:t>
            </a:r>
            <a:r>
              <a:rPr lang="en-US" sz="1200" dirty="0" err="1">
                <a:solidFill>
                  <a:schemeClr val="bg1"/>
                </a:solidFill>
                <a:latin typeface="system-ui"/>
              </a:rPr>
              <a:t>komisije</a:t>
            </a:r>
            <a:r>
              <a:rPr lang="en-US" sz="1200" dirty="0">
                <a:solidFill>
                  <a:schemeClr val="bg1"/>
                </a:solidFill>
                <a:latin typeface="system-ui"/>
              </a:rPr>
              <a:t> za </a:t>
            </a:r>
            <a:r>
              <a:rPr lang="en-US" sz="1200" dirty="0" err="1">
                <a:solidFill>
                  <a:schemeClr val="bg1"/>
                </a:solidFill>
                <a:latin typeface="system-ui"/>
              </a:rPr>
              <a:t>izradu</a:t>
            </a:r>
            <a:r>
              <a:rPr lang="en-US" sz="1200" dirty="0">
                <a:solidFill>
                  <a:schemeClr val="bg1"/>
                </a:solidFill>
                <a:latin typeface="system-ui"/>
              </a:rPr>
              <a:t> </a:t>
            </a:r>
            <a:r>
              <a:rPr lang="en-US" sz="1200" dirty="0" err="1">
                <a:solidFill>
                  <a:schemeClr val="bg1"/>
                </a:solidFill>
                <a:latin typeface="system-ui"/>
              </a:rPr>
              <a:t>ove</a:t>
            </a:r>
            <a:r>
              <a:rPr lang="en-US" sz="1200" dirty="0">
                <a:solidFill>
                  <a:schemeClr val="bg1"/>
                </a:solidFill>
                <a:latin typeface="system-ui"/>
              </a:rPr>
              <a:t> </a:t>
            </a:r>
            <a:r>
              <a:rPr lang="en-US" sz="1200" dirty="0" err="1">
                <a:solidFill>
                  <a:schemeClr val="bg1"/>
                </a:solidFill>
                <a:latin typeface="system-ui"/>
              </a:rPr>
              <a:t>objave</a:t>
            </a:r>
            <a:r>
              <a:rPr lang="en-US" sz="1200" dirty="0">
                <a:solidFill>
                  <a:schemeClr val="bg1"/>
                </a:solidFill>
                <a:latin typeface="system-ui"/>
              </a:rPr>
              <a:t> ne </a:t>
            </a:r>
            <a:r>
              <a:rPr lang="en-US" sz="1200" dirty="0" err="1">
                <a:solidFill>
                  <a:schemeClr val="bg1"/>
                </a:solidFill>
                <a:latin typeface="system-ui"/>
              </a:rPr>
              <a:t>predstavlja</a:t>
            </a:r>
            <a:r>
              <a:rPr lang="en-US" sz="1200" dirty="0">
                <a:solidFill>
                  <a:schemeClr val="bg1"/>
                </a:solidFill>
                <a:latin typeface="system-ui"/>
              </a:rPr>
              <a:t> </a:t>
            </a:r>
            <a:r>
              <a:rPr lang="en-US" sz="1200" dirty="0" err="1">
                <a:solidFill>
                  <a:schemeClr val="bg1"/>
                </a:solidFill>
                <a:latin typeface="system-ui"/>
              </a:rPr>
              <a:t>odobrenje</a:t>
            </a:r>
            <a:r>
              <a:rPr lang="en-US" sz="1200" dirty="0">
                <a:solidFill>
                  <a:schemeClr val="bg1"/>
                </a:solidFill>
                <a:latin typeface="system-ui"/>
              </a:rPr>
              <a:t> </a:t>
            </a:r>
            <a:r>
              <a:rPr lang="en-US" sz="1200" dirty="0" err="1">
                <a:solidFill>
                  <a:schemeClr val="bg1"/>
                </a:solidFill>
                <a:latin typeface="system-ui"/>
              </a:rPr>
              <a:t>njenog</a:t>
            </a:r>
            <a:r>
              <a:rPr lang="en-US" sz="1200" dirty="0">
                <a:solidFill>
                  <a:schemeClr val="bg1"/>
                </a:solidFill>
                <a:latin typeface="system-ui"/>
              </a:rPr>
              <a:t> </a:t>
            </a:r>
            <a:r>
              <a:rPr lang="en-US" sz="1200" dirty="0" err="1">
                <a:solidFill>
                  <a:schemeClr val="bg1"/>
                </a:solidFill>
                <a:latin typeface="system-ui"/>
              </a:rPr>
              <a:t>sadržaja</a:t>
            </a:r>
            <a:r>
              <a:rPr lang="en-US" sz="1200" dirty="0">
                <a:solidFill>
                  <a:schemeClr val="bg1"/>
                </a:solidFill>
                <a:latin typeface="system-ui"/>
              </a:rPr>
              <a:t> koji </a:t>
            </a:r>
            <a:r>
              <a:rPr lang="en-US" sz="1200" dirty="0" err="1">
                <a:solidFill>
                  <a:schemeClr val="bg1"/>
                </a:solidFill>
                <a:latin typeface="system-ui"/>
              </a:rPr>
              <a:t>odražava</a:t>
            </a:r>
            <a:r>
              <a:rPr lang="en-US" sz="1200" dirty="0">
                <a:solidFill>
                  <a:schemeClr val="bg1"/>
                </a:solidFill>
                <a:latin typeface="system-ui"/>
              </a:rPr>
              <a:t> </a:t>
            </a:r>
            <a:r>
              <a:rPr lang="en-US" sz="1200" dirty="0" err="1">
                <a:solidFill>
                  <a:schemeClr val="bg1"/>
                </a:solidFill>
                <a:latin typeface="system-ui"/>
              </a:rPr>
              <a:t>stavove</a:t>
            </a:r>
            <a:r>
              <a:rPr lang="en-US" sz="1200" dirty="0">
                <a:solidFill>
                  <a:schemeClr val="bg1"/>
                </a:solidFill>
                <a:latin typeface="system-ui"/>
              </a:rPr>
              <a:t> </a:t>
            </a:r>
            <a:r>
              <a:rPr lang="en-US" sz="1200" dirty="0" err="1">
                <a:solidFill>
                  <a:schemeClr val="bg1"/>
                </a:solidFill>
                <a:latin typeface="system-ui"/>
              </a:rPr>
              <a:t>samih</a:t>
            </a:r>
            <a:r>
              <a:rPr lang="en-US" sz="1200" dirty="0">
                <a:solidFill>
                  <a:schemeClr val="bg1"/>
                </a:solidFill>
                <a:latin typeface="system-ui"/>
              </a:rPr>
              <a:t> </a:t>
            </a:r>
            <a:r>
              <a:rPr lang="en-US" sz="1200" dirty="0" err="1">
                <a:solidFill>
                  <a:schemeClr val="bg1"/>
                </a:solidFill>
                <a:latin typeface="system-ui"/>
              </a:rPr>
              <a:t>autora</a:t>
            </a:r>
            <a:r>
              <a:rPr lang="en-US" sz="1200" dirty="0">
                <a:solidFill>
                  <a:schemeClr val="bg1"/>
                </a:solidFill>
                <a:latin typeface="system-ui"/>
              </a:rPr>
              <a:t> </a:t>
            </a:r>
            <a:r>
              <a:rPr lang="en-US" sz="1200" dirty="0" err="1">
                <a:solidFill>
                  <a:schemeClr val="bg1"/>
                </a:solidFill>
                <a:latin typeface="system-ui"/>
              </a:rPr>
              <a:t>te</a:t>
            </a:r>
            <a:r>
              <a:rPr lang="en-US" sz="1200" dirty="0">
                <a:solidFill>
                  <a:schemeClr val="bg1"/>
                </a:solidFill>
                <a:latin typeface="system-ui"/>
              </a:rPr>
              <a:t> se </a:t>
            </a:r>
            <a:r>
              <a:rPr lang="en-US" sz="1200" dirty="0" err="1">
                <a:solidFill>
                  <a:schemeClr val="bg1"/>
                </a:solidFill>
                <a:latin typeface="system-ui"/>
              </a:rPr>
              <a:t>Komisija</a:t>
            </a:r>
            <a:r>
              <a:rPr lang="en-US" sz="1200" dirty="0">
                <a:solidFill>
                  <a:schemeClr val="bg1"/>
                </a:solidFill>
                <a:latin typeface="system-ui"/>
              </a:rPr>
              <a:t> ne </a:t>
            </a:r>
            <a:r>
              <a:rPr lang="en-US" sz="1200" dirty="0" err="1">
                <a:solidFill>
                  <a:schemeClr val="bg1"/>
                </a:solidFill>
                <a:latin typeface="system-ui"/>
              </a:rPr>
              <a:t>može</a:t>
            </a:r>
            <a:r>
              <a:rPr lang="en-US" sz="1200" dirty="0">
                <a:solidFill>
                  <a:schemeClr val="bg1"/>
                </a:solidFill>
                <a:latin typeface="system-ui"/>
              </a:rPr>
              <a:t> </a:t>
            </a:r>
            <a:r>
              <a:rPr lang="en-US" sz="1200" dirty="0" err="1">
                <a:solidFill>
                  <a:schemeClr val="bg1"/>
                </a:solidFill>
                <a:latin typeface="system-ui"/>
              </a:rPr>
              <a:t>smatrati</a:t>
            </a:r>
            <a:r>
              <a:rPr lang="en-US" sz="1200" dirty="0">
                <a:solidFill>
                  <a:schemeClr val="bg1"/>
                </a:solidFill>
                <a:latin typeface="system-ui"/>
              </a:rPr>
              <a:t> </a:t>
            </a:r>
            <a:r>
              <a:rPr lang="en-US" sz="1200" dirty="0" err="1">
                <a:solidFill>
                  <a:schemeClr val="bg1"/>
                </a:solidFill>
                <a:latin typeface="system-ui"/>
              </a:rPr>
              <a:t>odgovornom</a:t>
            </a:r>
            <a:r>
              <a:rPr lang="en-US" sz="1200" dirty="0">
                <a:solidFill>
                  <a:schemeClr val="bg1"/>
                </a:solidFill>
                <a:latin typeface="system-ui"/>
              </a:rPr>
              <a:t> za </a:t>
            </a:r>
            <a:r>
              <a:rPr lang="en-US" sz="1200" dirty="0" err="1">
                <a:solidFill>
                  <a:schemeClr val="bg1"/>
                </a:solidFill>
                <a:latin typeface="system-ui"/>
              </a:rPr>
              <a:t>bilo</a:t>
            </a:r>
            <a:r>
              <a:rPr lang="en-US" sz="1200" dirty="0">
                <a:solidFill>
                  <a:schemeClr val="bg1"/>
                </a:solidFill>
                <a:latin typeface="system-ui"/>
              </a:rPr>
              <a:t> </a:t>
            </a:r>
            <a:r>
              <a:rPr lang="en-US" sz="1200" dirty="0" err="1">
                <a:solidFill>
                  <a:schemeClr val="bg1"/>
                </a:solidFill>
                <a:latin typeface="system-ui"/>
              </a:rPr>
              <a:t>kakvu</a:t>
            </a:r>
            <a:r>
              <a:rPr lang="en-US" sz="1200" dirty="0">
                <a:solidFill>
                  <a:schemeClr val="bg1"/>
                </a:solidFill>
                <a:latin typeface="system-ui"/>
              </a:rPr>
              <a:t> </a:t>
            </a:r>
            <a:r>
              <a:rPr lang="en-US" sz="1200" dirty="0" err="1">
                <a:solidFill>
                  <a:schemeClr val="bg1"/>
                </a:solidFill>
                <a:latin typeface="system-ui"/>
              </a:rPr>
              <a:t>daljnju</a:t>
            </a:r>
            <a:r>
              <a:rPr lang="en-US" sz="1200" dirty="0">
                <a:solidFill>
                  <a:schemeClr val="bg1"/>
                </a:solidFill>
                <a:latin typeface="system-ui"/>
              </a:rPr>
              <a:t> </a:t>
            </a:r>
            <a:r>
              <a:rPr lang="en-US" sz="1200" dirty="0" err="1">
                <a:solidFill>
                  <a:schemeClr val="bg1"/>
                </a:solidFill>
                <a:latin typeface="system-ui"/>
              </a:rPr>
              <a:t>uporabu</a:t>
            </a:r>
            <a:r>
              <a:rPr lang="en-US" sz="1200" dirty="0">
                <a:solidFill>
                  <a:schemeClr val="bg1"/>
                </a:solidFill>
                <a:latin typeface="system-ui"/>
              </a:rPr>
              <a:t> </a:t>
            </a:r>
            <a:r>
              <a:rPr lang="en-US" sz="1200" dirty="0" err="1">
                <a:solidFill>
                  <a:schemeClr val="bg1"/>
                </a:solidFill>
                <a:latin typeface="system-ui"/>
              </a:rPr>
              <a:t>informacija</a:t>
            </a:r>
            <a:r>
              <a:rPr lang="en-US" sz="1200" dirty="0">
                <a:solidFill>
                  <a:schemeClr val="bg1"/>
                </a:solidFill>
                <a:latin typeface="system-ui"/>
              </a:rPr>
              <a:t> </a:t>
            </a:r>
            <a:r>
              <a:rPr lang="en-US" sz="1200" dirty="0" err="1">
                <a:solidFill>
                  <a:schemeClr val="bg1"/>
                </a:solidFill>
                <a:latin typeface="system-ui"/>
              </a:rPr>
              <a:t>sadržanih</a:t>
            </a:r>
            <a:r>
              <a:rPr lang="en-US" sz="1200" dirty="0">
                <a:solidFill>
                  <a:schemeClr val="bg1"/>
                </a:solidFill>
                <a:latin typeface="system-ui"/>
              </a:rPr>
              <a:t> u </a:t>
            </a:r>
            <a:r>
              <a:rPr lang="en-US" sz="1200" dirty="0" err="1">
                <a:solidFill>
                  <a:schemeClr val="bg1"/>
                </a:solidFill>
                <a:latin typeface="system-ui"/>
              </a:rPr>
              <a:t>ovoj</a:t>
            </a:r>
            <a:r>
              <a:rPr lang="en-US" sz="1200" dirty="0">
                <a:solidFill>
                  <a:schemeClr val="bg1"/>
                </a:solidFill>
                <a:latin typeface="system-ui"/>
              </a:rPr>
              <a:t> </a:t>
            </a:r>
            <a:r>
              <a:rPr lang="en-US" sz="1200" dirty="0" err="1">
                <a:solidFill>
                  <a:schemeClr val="bg1"/>
                </a:solidFill>
                <a:latin typeface="system-ui"/>
              </a:rPr>
              <a:t>objavi</a:t>
            </a:r>
            <a:r>
              <a:rPr lang="en-US" sz="1200" dirty="0">
                <a:solidFill>
                  <a:schemeClr val="bg1"/>
                </a:solidFill>
                <a:latin typeface="system-ui"/>
              </a:rPr>
              <a:t>.</a:t>
            </a:r>
            <a:endParaRPr lang="en-US" sz="1200" dirty="0">
              <a:solidFill>
                <a:schemeClr val="bg1"/>
              </a:solidFill>
            </a:endParaRPr>
          </a:p>
        </p:txBody>
      </p:sp>
      <p:pic>
        <p:nvPicPr>
          <p:cNvPr id="7" name="Picture 2" descr="Restart">
            <a:extLst>
              <a:ext uri="{FF2B5EF4-FFF2-40B4-BE49-F238E27FC236}">
                <a16:creationId xmlns:a16="http://schemas.microsoft.com/office/drawing/2014/main" id="{C04203BA-528C-5F04-2628-C332C841725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pic>
        <p:nvPicPr>
          <p:cNvPr id="9" name="Obrázok 8" descr="Obrázok, na ktorom je text&#10;&#10;Automaticky generovaný popis"/>
          <p:cNvPicPr/>
          <p:nvPr/>
        </p:nvPicPr>
        <p:blipFill>
          <a:blip r:embed="rId8"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3178441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fontScale="90000"/>
          </a:bodyPr>
          <a:lstStyle/>
          <a:p>
            <a:r>
              <a:rPr lang="pl-PL" sz="4000" b="1" dirty="0"/>
              <a:t>Osnove emocionalne inteligencije i pozitivnog </a:t>
            </a:r>
            <a:br>
              <a:rPr lang="en-US" sz="4000" b="1" dirty="0"/>
            </a:br>
            <a:r>
              <a:rPr lang="pl-PL" sz="4000" b="1" dirty="0"/>
              <a:t>radnog okruženja</a:t>
            </a:r>
            <a:br>
              <a:rPr lang="en-GB" sz="4000" dirty="0"/>
            </a:br>
            <a:r>
              <a:rPr lang="en-US" sz="2800" dirty="0" err="1"/>
              <a:t>Što</a:t>
            </a:r>
            <a:r>
              <a:rPr lang="en-US" sz="2800" dirty="0"/>
              <a:t> je </a:t>
            </a:r>
            <a:r>
              <a:rPr lang="en-US" sz="2800" dirty="0" err="1"/>
              <a:t>emocionalna</a:t>
            </a:r>
            <a:r>
              <a:rPr lang="en-US" sz="2800" dirty="0"/>
              <a:t> </a:t>
            </a:r>
            <a:r>
              <a:rPr lang="en-US" sz="2800" dirty="0" err="1"/>
              <a:t>inteligencija</a:t>
            </a:r>
            <a:r>
              <a:rPr lang="en-US" sz="2800" dirty="0"/>
              <a:t>?</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err="1">
                <a:solidFill>
                  <a:schemeClr val="bg1"/>
                </a:solidFill>
                <a:latin typeface="system-ui"/>
              </a:rPr>
              <a:t>Podrška</a:t>
            </a:r>
            <a:r>
              <a:rPr lang="en-US" sz="1200" dirty="0">
                <a:solidFill>
                  <a:schemeClr val="bg1"/>
                </a:solidFill>
                <a:latin typeface="system-ui"/>
              </a:rPr>
              <a:t> </a:t>
            </a:r>
            <a:r>
              <a:rPr lang="en-US" sz="1200" dirty="0" err="1">
                <a:solidFill>
                  <a:schemeClr val="bg1"/>
                </a:solidFill>
                <a:latin typeface="system-ui"/>
              </a:rPr>
              <a:t>Europske</a:t>
            </a:r>
            <a:r>
              <a:rPr lang="en-US" sz="1200" dirty="0">
                <a:solidFill>
                  <a:schemeClr val="bg1"/>
                </a:solidFill>
                <a:latin typeface="system-ui"/>
              </a:rPr>
              <a:t> </a:t>
            </a:r>
            <a:r>
              <a:rPr lang="en-US" sz="1200" dirty="0" err="1">
                <a:solidFill>
                  <a:schemeClr val="bg1"/>
                </a:solidFill>
                <a:latin typeface="system-ui"/>
              </a:rPr>
              <a:t>komisije</a:t>
            </a:r>
            <a:r>
              <a:rPr lang="en-US" sz="1200" dirty="0">
                <a:solidFill>
                  <a:schemeClr val="bg1"/>
                </a:solidFill>
                <a:latin typeface="system-ui"/>
              </a:rPr>
              <a:t> za </a:t>
            </a:r>
            <a:r>
              <a:rPr lang="en-US" sz="1200" dirty="0" err="1">
                <a:solidFill>
                  <a:schemeClr val="bg1"/>
                </a:solidFill>
                <a:latin typeface="system-ui"/>
              </a:rPr>
              <a:t>izradu</a:t>
            </a:r>
            <a:r>
              <a:rPr lang="en-US" sz="1200" dirty="0">
                <a:solidFill>
                  <a:schemeClr val="bg1"/>
                </a:solidFill>
                <a:latin typeface="system-ui"/>
              </a:rPr>
              <a:t> </a:t>
            </a:r>
            <a:r>
              <a:rPr lang="en-US" sz="1200" dirty="0" err="1">
                <a:solidFill>
                  <a:schemeClr val="bg1"/>
                </a:solidFill>
                <a:latin typeface="system-ui"/>
              </a:rPr>
              <a:t>ove</a:t>
            </a:r>
            <a:r>
              <a:rPr lang="en-US" sz="1200" dirty="0">
                <a:solidFill>
                  <a:schemeClr val="bg1"/>
                </a:solidFill>
                <a:latin typeface="system-ui"/>
              </a:rPr>
              <a:t> </a:t>
            </a:r>
            <a:r>
              <a:rPr lang="en-US" sz="1200" dirty="0" err="1">
                <a:solidFill>
                  <a:schemeClr val="bg1"/>
                </a:solidFill>
                <a:latin typeface="system-ui"/>
              </a:rPr>
              <a:t>objave</a:t>
            </a:r>
            <a:r>
              <a:rPr lang="en-US" sz="1200" dirty="0">
                <a:solidFill>
                  <a:schemeClr val="bg1"/>
                </a:solidFill>
                <a:latin typeface="system-ui"/>
              </a:rPr>
              <a:t> ne </a:t>
            </a:r>
            <a:r>
              <a:rPr lang="en-US" sz="1200" dirty="0" err="1">
                <a:solidFill>
                  <a:schemeClr val="bg1"/>
                </a:solidFill>
                <a:latin typeface="system-ui"/>
              </a:rPr>
              <a:t>predstavlja</a:t>
            </a:r>
            <a:r>
              <a:rPr lang="en-US" sz="1200" dirty="0">
                <a:solidFill>
                  <a:schemeClr val="bg1"/>
                </a:solidFill>
                <a:latin typeface="system-ui"/>
              </a:rPr>
              <a:t> </a:t>
            </a:r>
            <a:r>
              <a:rPr lang="en-US" sz="1200" dirty="0" err="1">
                <a:solidFill>
                  <a:schemeClr val="bg1"/>
                </a:solidFill>
                <a:latin typeface="system-ui"/>
              </a:rPr>
              <a:t>odobrenje</a:t>
            </a:r>
            <a:r>
              <a:rPr lang="en-US" sz="1200" dirty="0">
                <a:solidFill>
                  <a:schemeClr val="bg1"/>
                </a:solidFill>
                <a:latin typeface="system-ui"/>
              </a:rPr>
              <a:t> </a:t>
            </a:r>
            <a:r>
              <a:rPr lang="en-US" sz="1200" dirty="0" err="1">
                <a:solidFill>
                  <a:schemeClr val="bg1"/>
                </a:solidFill>
                <a:latin typeface="system-ui"/>
              </a:rPr>
              <a:t>njenog</a:t>
            </a:r>
            <a:r>
              <a:rPr lang="en-US" sz="1200" dirty="0">
                <a:solidFill>
                  <a:schemeClr val="bg1"/>
                </a:solidFill>
                <a:latin typeface="system-ui"/>
              </a:rPr>
              <a:t> </a:t>
            </a:r>
            <a:r>
              <a:rPr lang="en-US" sz="1200" dirty="0" err="1">
                <a:solidFill>
                  <a:schemeClr val="bg1"/>
                </a:solidFill>
                <a:latin typeface="system-ui"/>
              </a:rPr>
              <a:t>sadržaja</a:t>
            </a:r>
            <a:r>
              <a:rPr lang="en-US" sz="1200" dirty="0">
                <a:solidFill>
                  <a:schemeClr val="bg1"/>
                </a:solidFill>
                <a:latin typeface="system-ui"/>
              </a:rPr>
              <a:t> koji </a:t>
            </a:r>
            <a:r>
              <a:rPr lang="en-US" sz="1200" dirty="0" err="1">
                <a:solidFill>
                  <a:schemeClr val="bg1"/>
                </a:solidFill>
                <a:latin typeface="system-ui"/>
              </a:rPr>
              <a:t>odražava</a:t>
            </a:r>
            <a:r>
              <a:rPr lang="en-US" sz="1200" dirty="0">
                <a:solidFill>
                  <a:schemeClr val="bg1"/>
                </a:solidFill>
                <a:latin typeface="system-ui"/>
              </a:rPr>
              <a:t> </a:t>
            </a:r>
            <a:r>
              <a:rPr lang="en-US" sz="1200" dirty="0" err="1">
                <a:solidFill>
                  <a:schemeClr val="bg1"/>
                </a:solidFill>
                <a:latin typeface="system-ui"/>
              </a:rPr>
              <a:t>stavove</a:t>
            </a:r>
            <a:r>
              <a:rPr lang="en-US" sz="1200" dirty="0">
                <a:solidFill>
                  <a:schemeClr val="bg1"/>
                </a:solidFill>
                <a:latin typeface="system-ui"/>
              </a:rPr>
              <a:t> </a:t>
            </a:r>
            <a:r>
              <a:rPr lang="en-US" sz="1200" dirty="0" err="1">
                <a:solidFill>
                  <a:schemeClr val="bg1"/>
                </a:solidFill>
                <a:latin typeface="system-ui"/>
              </a:rPr>
              <a:t>samih</a:t>
            </a:r>
            <a:r>
              <a:rPr lang="en-US" sz="1200" dirty="0">
                <a:solidFill>
                  <a:schemeClr val="bg1"/>
                </a:solidFill>
                <a:latin typeface="system-ui"/>
              </a:rPr>
              <a:t> </a:t>
            </a:r>
            <a:r>
              <a:rPr lang="en-US" sz="1200" dirty="0" err="1">
                <a:solidFill>
                  <a:schemeClr val="bg1"/>
                </a:solidFill>
                <a:latin typeface="system-ui"/>
              </a:rPr>
              <a:t>autora</a:t>
            </a:r>
            <a:r>
              <a:rPr lang="en-US" sz="1200" dirty="0">
                <a:solidFill>
                  <a:schemeClr val="bg1"/>
                </a:solidFill>
                <a:latin typeface="system-ui"/>
              </a:rPr>
              <a:t> </a:t>
            </a:r>
            <a:r>
              <a:rPr lang="en-US" sz="1200" dirty="0" err="1">
                <a:solidFill>
                  <a:schemeClr val="bg1"/>
                </a:solidFill>
                <a:latin typeface="system-ui"/>
              </a:rPr>
              <a:t>te</a:t>
            </a:r>
            <a:r>
              <a:rPr lang="en-US" sz="1200" dirty="0">
                <a:solidFill>
                  <a:schemeClr val="bg1"/>
                </a:solidFill>
                <a:latin typeface="system-ui"/>
              </a:rPr>
              <a:t> se </a:t>
            </a:r>
            <a:r>
              <a:rPr lang="en-US" sz="1200" dirty="0" err="1">
                <a:solidFill>
                  <a:schemeClr val="bg1"/>
                </a:solidFill>
                <a:latin typeface="system-ui"/>
              </a:rPr>
              <a:t>Komisija</a:t>
            </a:r>
            <a:r>
              <a:rPr lang="en-US" sz="1200" dirty="0">
                <a:solidFill>
                  <a:schemeClr val="bg1"/>
                </a:solidFill>
                <a:latin typeface="system-ui"/>
              </a:rPr>
              <a:t> ne </a:t>
            </a:r>
            <a:r>
              <a:rPr lang="en-US" sz="1200" dirty="0" err="1">
                <a:solidFill>
                  <a:schemeClr val="bg1"/>
                </a:solidFill>
                <a:latin typeface="system-ui"/>
              </a:rPr>
              <a:t>može</a:t>
            </a:r>
            <a:r>
              <a:rPr lang="en-US" sz="1200" dirty="0">
                <a:solidFill>
                  <a:schemeClr val="bg1"/>
                </a:solidFill>
                <a:latin typeface="system-ui"/>
              </a:rPr>
              <a:t> </a:t>
            </a:r>
            <a:r>
              <a:rPr lang="en-US" sz="1200" dirty="0" err="1">
                <a:solidFill>
                  <a:schemeClr val="bg1"/>
                </a:solidFill>
                <a:latin typeface="system-ui"/>
              </a:rPr>
              <a:t>smatrati</a:t>
            </a:r>
            <a:r>
              <a:rPr lang="en-US" sz="1200" dirty="0">
                <a:solidFill>
                  <a:schemeClr val="bg1"/>
                </a:solidFill>
                <a:latin typeface="system-ui"/>
              </a:rPr>
              <a:t> </a:t>
            </a:r>
            <a:r>
              <a:rPr lang="en-US" sz="1200" dirty="0" err="1">
                <a:solidFill>
                  <a:schemeClr val="bg1"/>
                </a:solidFill>
                <a:latin typeface="system-ui"/>
              </a:rPr>
              <a:t>odgovornom</a:t>
            </a:r>
            <a:r>
              <a:rPr lang="en-US" sz="1200" dirty="0">
                <a:solidFill>
                  <a:schemeClr val="bg1"/>
                </a:solidFill>
                <a:latin typeface="system-ui"/>
              </a:rPr>
              <a:t> za </a:t>
            </a:r>
            <a:r>
              <a:rPr lang="en-US" sz="1200" dirty="0" err="1">
                <a:solidFill>
                  <a:schemeClr val="bg1"/>
                </a:solidFill>
                <a:latin typeface="system-ui"/>
              </a:rPr>
              <a:t>bilo</a:t>
            </a:r>
            <a:r>
              <a:rPr lang="en-US" sz="1200" dirty="0">
                <a:solidFill>
                  <a:schemeClr val="bg1"/>
                </a:solidFill>
                <a:latin typeface="system-ui"/>
              </a:rPr>
              <a:t> </a:t>
            </a:r>
            <a:r>
              <a:rPr lang="en-US" sz="1200" dirty="0" err="1">
                <a:solidFill>
                  <a:schemeClr val="bg1"/>
                </a:solidFill>
                <a:latin typeface="system-ui"/>
              </a:rPr>
              <a:t>kakvu</a:t>
            </a:r>
            <a:r>
              <a:rPr lang="en-US" sz="1200" dirty="0">
                <a:solidFill>
                  <a:schemeClr val="bg1"/>
                </a:solidFill>
                <a:latin typeface="system-ui"/>
              </a:rPr>
              <a:t> </a:t>
            </a:r>
            <a:r>
              <a:rPr lang="en-US" sz="1200" dirty="0" err="1">
                <a:solidFill>
                  <a:schemeClr val="bg1"/>
                </a:solidFill>
                <a:latin typeface="system-ui"/>
              </a:rPr>
              <a:t>daljnju</a:t>
            </a:r>
            <a:r>
              <a:rPr lang="en-US" sz="1200" dirty="0">
                <a:solidFill>
                  <a:schemeClr val="bg1"/>
                </a:solidFill>
                <a:latin typeface="system-ui"/>
              </a:rPr>
              <a:t> </a:t>
            </a:r>
            <a:r>
              <a:rPr lang="en-US" sz="1200" dirty="0" err="1">
                <a:solidFill>
                  <a:schemeClr val="bg1"/>
                </a:solidFill>
                <a:latin typeface="system-ui"/>
              </a:rPr>
              <a:t>uporabu</a:t>
            </a:r>
            <a:r>
              <a:rPr lang="en-US" sz="1200" dirty="0">
                <a:solidFill>
                  <a:schemeClr val="bg1"/>
                </a:solidFill>
                <a:latin typeface="system-ui"/>
              </a:rPr>
              <a:t> </a:t>
            </a:r>
            <a:r>
              <a:rPr lang="en-US" sz="1200" dirty="0" err="1">
                <a:solidFill>
                  <a:schemeClr val="bg1"/>
                </a:solidFill>
                <a:latin typeface="system-ui"/>
              </a:rPr>
              <a:t>informacija</a:t>
            </a:r>
            <a:r>
              <a:rPr lang="en-US" sz="1200" dirty="0">
                <a:solidFill>
                  <a:schemeClr val="bg1"/>
                </a:solidFill>
                <a:latin typeface="system-ui"/>
              </a:rPr>
              <a:t> </a:t>
            </a:r>
            <a:r>
              <a:rPr lang="en-US" sz="1200" dirty="0" err="1">
                <a:solidFill>
                  <a:schemeClr val="bg1"/>
                </a:solidFill>
                <a:latin typeface="system-ui"/>
              </a:rPr>
              <a:t>sadržanih</a:t>
            </a:r>
            <a:r>
              <a:rPr lang="en-US" sz="1200" dirty="0">
                <a:solidFill>
                  <a:schemeClr val="bg1"/>
                </a:solidFill>
                <a:latin typeface="system-ui"/>
              </a:rPr>
              <a:t> u </a:t>
            </a:r>
            <a:r>
              <a:rPr lang="en-US" sz="1200" dirty="0" err="1">
                <a:solidFill>
                  <a:schemeClr val="bg1"/>
                </a:solidFill>
                <a:latin typeface="system-ui"/>
              </a:rPr>
              <a:t>ovoj</a:t>
            </a:r>
            <a:r>
              <a:rPr lang="en-US" sz="1200" dirty="0">
                <a:solidFill>
                  <a:schemeClr val="bg1"/>
                </a:solidFill>
                <a:latin typeface="system-ui"/>
              </a:rPr>
              <a:t> </a:t>
            </a:r>
            <a:r>
              <a:rPr lang="en-US" sz="1200" dirty="0" err="1">
                <a:solidFill>
                  <a:schemeClr val="bg1"/>
                </a:solidFill>
                <a:latin typeface="system-ui"/>
              </a:rPr>
              <a:t>objavi</a:t>
            </a:r>
            <a:r>
              <a:rPr lang="en-US" sz="1200" dirty="0">
                <a:solidFill>
                  <a:schemeClr val="bg1"/>
                </a:solidFill>
                <a:latin typeface="system-ui"/>
              </a:rPr>
              <a:t>.</a:t>
            </a:r>
            <a:endParaRPr lang="en-US" sz="1200" dirty="0">
              <a:solidFill>
                <a:schemeClr val="bg1"/>
              </a:solidFill>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pSp>
        <p:nvGrpSpPr>
          <p:cNvPr id="6" name="Part 1">
            <a:extLst>
              <a:ext uri="{FF2B5EF4-FFF2-40B4-BE49-F238E27FC236}">
                <a16:creationId xmlns:a16="http://schemas.microsoft.com/office/drawing/2014/main" id="{231D5A7C-A03F-EE5E-D728-A15A230EE940}"/>
              </a:ext>
            </a:extLst>
          </p:cNvPr>
          <p:cNvGrpSpPr/>
          <p:nvPr/>
        </p:nvGrpSpPr>
        <p:grpSpPr>
          <a:xfrm>
            <a:off x="2230991" y="3923913"/>
            <a:ext cx="1383345" cy="1355917"/>
            <a:chOff x="651234" y="2601223"/>
            <a:chExt cx="1383345" cy="1355917"/>
          </a:xfrm>
        </p:grpSpPr>
        <p:sp>
          <p:nvSpPr>
            <p:cNvPr id="10" name="Color circle">
              <a:extLst>
                <a:ext uri="{FF2B5EF4-FFF2-40B4-BE49-F238E27FC236}">
                  <a16:creationId xmlns:a16="http://schemas.microsoft.com/office/drawing/2014/main" id="{40EC4E50-E840-B97B-C512-9158A6DE977B}"/>
                </a:ext>
              </a:extLst>
            </p:cNvPr>
            <p:cNvSpPr>
              <a:spLocks noChangeArrowheads="1"/>
            </p:cNvSpPr>
            <p:nvPr/>
          </p:nvSpPr>
          <p:spPr bwMode="auto">
            <a:xfrm>
              <a:off x="651234" y="2887456"/>
              <a:ext cx="1074606" cy="1069684"/>
            </a:xfrm>
            <a:prstGeom prst="ellipse">
              <a:avLst/>
            </a:prstGeom>
            <a:solidFill>
              <a:schemeClr val="accent1">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1" name="Line">
              <a:extLst>
                <a:ext uri="{FF2B5EF4-FFF2-40B4-BE49-F238E27FC236}">
                  <a16:creationId xmlns:a16="http://schemas.microsoft.com/office/drawing/2014/main" id="{4A8BD842-2298-09BD-F2AF-6E085EB92977}"/>
                </a:ext>
              </a:extLst>
            </p:cNvPr>
            <p:cNvSpPr>
              <a:spLocks noChangeShapeType="1"/>
            </p:cNvSpPr>
            <p:nvPr/>
          </p:nvSpPr>
          <p:spPr bwMode="auto">
            <a:xfrm>
              <a:off x="1188537" y="3421946"/>
              <a:ext cx="846042" cy="0"/>
            </a:xfrm>
            <a:prstGeom prst="line">
              <a:avLst/>
            </a:prstGeom>
            <a:noFill/>
            <a:ln w="152400" cap="rnd">
              <a:solidFill>
                <a:schemeClr val="accent1">
                  <a:lumMod val="75000"/>
                  <a:alpha val="75000"/>
                </a:schemeClr>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13" name="Little circle">
              <a:extLst>
                <a:ext uri="{FF2B5EF4-FFF2-40B4-BE49-F238E27FC236}">
                  <a16:creationId xmlns:a16="http://schemas.microsoft.com/office/drawing/2014/main" id="{49E5C0A4-EDF1-7F09-6F10-16CD684FC0E5}"/>
                </a:ext>
              </a:extLst>
            </p:cNvPr>
            <p:cNvSpPr>
              <a:spLocks noChangeArrowheads="1"/>
            </p:cNvSpPr>
            <p:nvPr/>
          </p:nvSpPr>
          <p:spPr bwMode="auto">
            <a:xfrm>
              <a:off x="1104847" y="2601223"/>
              <a:ext cx="194104" cy="193401"/>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4" name="White circle">
              <a:extLst>
                <a:ext uri="{FF2B5EF4-FFF2-40B4-BE49-F238E27FC236}">
                  <a16:creationId xmlns:a16="http://schemas.microsoft.com/office/drawing/2014/main" id="{330E2170-E80C-AF70-4BA3-2CE9C7603D7F}"/>
                </a:ext>
              </a:extLst>
            </p:cNvPr>
            <p:cNvSpPr>
              <a:spLocks noChangeAspect="1" noChangeArrowheads="1"/>
            </p:cNvSpPr>
            <p:nvPr/>
          </p:nvSpPr>
          <p:spPr bwMode="auto">
            <a:xfrm>
              <a:off x="784271" y="3017650"/>
              <a:ext cx="810760" cy="810000"/>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15" name="Part 2">
            <a:extLst>
              <a:ext uri="{FF2B5EF4-FFF2-40B4-BE49-F238E27FC236}">
                <a16:creationId xmlns:a16="http://schemas.microsoft.com/office/drawing/2014/main" id="{C956C494-FEC3-D6FE-2126-1330EADA6996}"/>
              </a:ext>
            </a:extLst>
          </p:cNvPr>
          <p:cNvGrpSpPr/>
          <p:nvPr/>
        </p:nvGrpSpPr>
        <p:grpSpPr>
          <a:xfrm>
            <a:off x="3614335" y="4210145"/>
            <a:ext cx="1691380" cy="1355214"/>
            <a:chOff x="2034579" y="2887456"/>
            <a:chExt cx="1691380" cy="1355214"/>
          </a:xfrm>
        </p:grpSpPr>
        <p:sp>
          <p:nvSpPr>
            <p:cNvPr id="16" name="Color circle">
              <a:extLst>
                <a:ext uri="{FF2B5EF4-FFF2-40B4-BE49-F238E27FC236}">
                  <a16:creationId xmlns:a16="http://schemas.microsoft.com/office/drawing/2014/main" id="{48AED227-E1A0-9D8A-BF4B-D90163657976}"/>
                </a:ext>
              </a:extLst>
            </p:cNvPr>
            <p:cNvSpPr>
              <a:spLocks noChangeArrowheads="1"/>
            </p:cNvSpPr>
            <p:nvPr/>
          </p:nvSpPr>
          <p:spPr bwMode="auto">
            <a:xfrm>
              <a:off x="2342614" y="2887456"/>
              <a:ext cx="1074606" cy="1069684"/>
            </a:xfrm>
            <a:prstGeom prst="ellipse">
              <a:avLst/>
            </a:prstGeom>
            <a:solidFill>
              <a:schemeClr val="accent2">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7" name="Line">
              <a:extLst>
                <a:ext uri="{FF2B5EF4-FFF2-40B4-BE49-F238E27FC236}">
                  <a16:creationId xmlns:a16="http://schemas.microsoft.com/office/drawing/2014/main" id="{E0DD7559-1294-4524-19CB-C2A98F6C7209}"/>
                </a:ext>
              </a:extLst>
            </p:cNvPr>
            <p:cNvSpPr>
              <a:spLocks noChangeShapeType="1"/>
            </p:cNvSpPr>
            <p:nvPr/>
          </p:nvSpPr>
          <p:spPr bwMode="auto">
            <a:xfrm>
              <a:off x="2034579" y="3421946"/>
              <a:ext cx="1691380" cy="0"/>
            </a:xfrm>
            <a:prstGeom prst="line">
              <a:avLst/>
            </a:prstGeom>
            <a:noFill/>
            <a:ln w="152400" cap="rnd">
              <a:solidFill>
                <a:schemeClr val="accent2">
                  <a:lumMod val="75000"/>
                  <a:alpha val="75000"/>
                </a:schemeClr>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18" name="Little circle">
              <a:extLst>
                <a:ext uri="{FF2B5EF4-FFF2-40B4-BE49-F238E27FC236}">
                  <a16:creationId xmlns:a16="http://schemas.microsoft.com/office/drawing/2014/main" id="{2A7A7D32-667F-E9E3-D3D6-57EA6064D387}"/>
                </a:ext>
              </a:extLst>
            </p:cNvPr>
            <p:cNvSpPr>
              <a:spLocks noChangeArrowheads="1"/>
            </p:cNvSpPr>
            <p:nvPr/>
          </p:nvSpPr>
          <p:spPr bwMode="auto">
            <a:xfrm>
              <a:off x="2796227" y="4049269"/>
              <a:ext cx="194104" cy="193401"/>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9" name="White circle">
              <a:extLst>
                <a:ext uri="{FF2B5EF4-FFF2-40B4-BE49-F238E27FC236}">
                  <a16:creationId xmlns:a16="http://schemas.microsoft.com/office/drawing/2014/main" id="{C39C219C-1409-2244-BF9F-8C83279409C5}"/>
                </a:ext>
              </a:extLst>
            </p:cNvPr>
            <p:cNvSpPr>
              <a:spLocks noChangeAspect="1" noChangeArrowheads="1"/>
            </p:cNvSpPr>
            <p:nvPr/>
          </p:nvSpPr>
          <p:spPr bwMode="auto">
            <a:xfrm>
              <a:off x="2475651" y="3017650"/>
              <a:ext cx="810760" cy="810000"/>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20" name="Part 3">
            <a:extLst>
              <a:ext uri="{FF2B5EF4-FFF2-40B4-BE49-F238E27FC236}">
                <a16:creationId xmlns:a16="http://schemas.microsoft.com/office/drawing/2014/main" id="{4FDA754D-A0C9-5113-F421-B3CB81237912}"/>
              </a:ext>
            </a:extLst>
          </p:cNvPr>
          <p:cNvGrpSpPr/>
          <p:nvPr/>
        </p:nvGrpSpPr>
        <p:grpSpPr>
          <a:xfrm>
            <a:off x="5305714" y="3923913"/>
            <a:ext cx="1691380" cy="1355917"/>
            <a:chOff x="3725958" y="2601223"/>
            <a:chExt cx="1691380" cy="1355917"/>
          </a:xfrm>
        </p:grpSpPr>
        <p:sp>
          <p:nvSpPr>
            <p:cNvPr id="21" name="Color circle">
              <a:extLst>
                <a:ext uri="{FF2B5EF4-FFF2-40B4-BE49-F238E27FC236}">
                  <a16:creationId xmlns:a16="http://schemas.microsoft.com/office/drawing/2014/main" id="{84F3E82E-E932-3C08-E6B0-BE2C1C9BED05}"/>
                </a:ext>
              </a:extLst>
            </p:cNvPr>
            <p:cNvSpPr>
              <a:spLocks noChangeArrowheads="1"/>
            </p:cNvSpPr>
            <p:nvPr/>
          </p:nvSpPr>
          <p:spPr bwMode="auto">
            <a:xfrm>
              <a:off x="4033994" y="2887456"/>
              <a:ext cx="1074606" cy="1069684"/>
            </a:xfrm>
            <a:prstGeom prst="ellipse">
              <a:avLst/>
            </a:prstGeom>
            <a:solidFill>
              <a:schemeClr val="accent3">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22" name="Line">
              <a:extLst>
                <a:ext uri="{FF2B5EF4-FFF2-40B4-BE49-F238E27FC236}">
                  <a16:creationId xmlns:a16="http://schemas.microsoft.com/office/drawing/2014/main" id="{3B4BBFC4-CAAD-1F2C-E75D-FAA8E48BB9F6}"/>
                </a:ext>
              </a:extLst>
            </p:cNvPr>
            <p:cNvSpPr>
              <a:spLocks noChangeShapeType="1"/>
            </p:cNvSpPr>
            <p:nvPr/>
          </p:nvSpPr>
          <p:spPr bwMode="auto">
            <a:xfrm>
              <a:off x="3725958" y="3421946"/>
              <a:ext cx="1691380" cy="0"/>
            </a:xfrm>
            <a:prstGeom prst="line">
              <a:avLst/>
            </a:prstGeom>
            <a:noFill/>
            <a:ln w="152400" cap="rnd">
              <a:solidFill>
                <a:schemeClr val="accent3">
                  <a:lumMod val="75000"/>
                  <a:alpha val="75000"/>
                </a:schemeClr>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23" name="Little circle">
              <a:extLst>
                <a:ext uri="{FF2B5EF4-FFF2-40B4-BE49-F238E27FC236}">
                  <a16:creationId xmlns:a16="http://schemas.microsoft.com/office/drawing/2014/main" id="{2D64BD9C-017E-49A7-E966-169C16FB8388}"/>
                </a:ext>
              </a:extLst>
            </p:cNvPr>
            <p:cNvSpPr>
              <a:spLocks noChangeArrowheads="1"/>
            </p:cNvSpPr>
            <p:nvPr/>
          </p:nvSpPr>
          <p:spPr bwMode="auto">
            <a:xfrm>
              <a:off x="4487607" y="2601223"/>
              <a:ext cx="194104" cy="193401"/>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24" name="White circle">
              <a:extLst>
                <a:ext uri="{FF2B5EF4-FFF2-40B4-BE49-F238E27FC236}">
                  <a16:creationId xmlns:a16="http://schemas.microsoft.com/office/drawing/2014/main" id="{A6CEB368-7786-988D-946C-DE8850F0C1E5}"/>
                </a:ext>
              </a:extLst>
            </p:cNvPr>
            <p:cNvSpPr>
              <a:spLocks noChangeAspect="1" noChangeArrowheads="1"/>
            </p:cNvSpPr>
            <p:nvPr/>
          </p:nvSpPr>
          <p:spPr bwMode="auto">
            <a:xfrm>
              <a:off x="4164803" y="3017650"/>
              <a:ext cx="810760" cy="810000"/>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25" name="Part 4">
            <a:extLst>
              <a:ext uri="{FF2B5EF4-FFF2-40B4-BE49-F238E27FC236}">
                <a16:creationId xmlns:a16="http://schemas.microsoft.com/office/drawing/2014/main" id="{C1C58328-F5A5-206D-7C46-E8031AB47798}"/>
              </a:ext>
            </a:extLst>
          </p:cNvPr>
          <p:cNvGrpSpPr/>
          <p:nvPr/>
        </p:nvGrpSpPr>
        <p:grpSpPr>
          <a:xfrm>
            <a:off x="6997094" y="4210145"/>
            <a:ext cx="1691380" cy="1355214"/>
            <a:chOff x="5417338" y="2887456"/>
            <a:chExt cx="1691380" cy="1355214"/>
          </a:xfrm>
        </p:grpSpPr>
        <p:sp>
          <p:nvSpPr>
            <p:cNvPr id="26" name="Color circle">
              <a:extLst>
                <a:ext uri="{FF2B5EF4-FFF2-40B4-BE49-F238E27FC236}">
                  <a16:creationId xmlns:a16="http://schemas.microsoft.com/office/drawing/2014/main" id="{7A1BD8A1-23C5-293A-8E07-BC3272CD52DA}"/>
                </a:ext>
              </a:extLst>
            </p:cNvPr>
            <p:cNvSpPr>
              <a:spLocks noChangeArrowheads="1"/>
            </p:cNvSpPr>
            <p:nvPr/>
          </p:nvSpPr>
          <p:spPr bwMode="auto">
            <a:xfrm>
              <a:off x="5725373" y="2887456"/>
              <a:ext cx="1074606" cy="1069684"/>
            </a:xfrm>
            <a:prstGeom prst="ellipse">
              <a:avLst/>
            </a:prstGeom>
            <a:solidFill>
              <a:schemeClr val="accent4">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27" name="Line">
              <a:extLst>
                <a:ext uri="{FF2B5EF4-FFF2-40B4-BE49-F238E27FC236}">
                  <a16:creationId xmlns:a16="http://schemas.microsoft.com/office/drawing/2014/main" id="{DBCAA009-1060-7AF3-D519-5187387D2139}"/>
                </a:ext>
              </a:extLst>
            </p:cNvPr>
            <p:cNvSpPr>
              <a:spLocks noChangeShapeType="1"/>
            </p:cNvSpPr>
            <p:nvPr/>
          </p:nvSpPr>
          <p:spPr bwMode="auto">
            <a:xfrm>
              <a:off x="5417338" y="3421946"/>
              <a:ext cx="1691380" cy="0"/>
            </a:xfrm>
            <a:prstGeom prst="line">
              <a:avLst/>
            </a:prstGeom>
            <a:noFill/>
            <a:ln w="152400" cap="rnd">
              <a:solidFill>
                <a:schemeClr val="accent4">
                  <a:lumMod val="75000"/>
                  <a:alpha val="75000"/>
                </a:schemeClr>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28" name="Little circle">
              <a:extLst>
                <a:ext uri="{FF2B5EF4-FFF2-40B4-BE49-F238E27FC236}">
                  <a16:creationId xmlns:a16="http://schemas.microsoft.com/office/drawing/2014/main" id="{2FAC870C-D748-C62B-5474-9198EE391527}"/>
                </a:ext>
              </a:extLst>
            </p:cNvPr>
            <p:cNvSpPr>
              <a:spLocks noChangeArrowheads="1"/>
            </p:cNvSpPr>
            <p:nvPr/>
          </p:nvSpPr>
          <p:spPr bwMode="auto">
            <a:xfrm>
              <a:off x="6178987" y="4049269"/>
              <a:ext cx="194104" cy="193401"/>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29" name="White circle">
              <a:extLst>
                <a:ext uri="{FF2B5EF4-FFF2-40B4-BE49-F238E27FC236}">
                  <a16:creationId xmlns:a16="http://schemas.microsoft.com/office/drawing/2014/main" id="{633DB4C0-AF89-6C1D-7B55-51D10104F81C}"/>
                </a:ext>
              </a:extLst>
            </p:cNvPr>
            <p:cNvSpPr>
              <a:spLocks noChangeAspect="1" noChangeArrowheads="1"/>
            </p:cNvSpPr>
            <p:nvPr/>
          </p:nvSpPr>
          <p:spPr bwMode="auto">
            <a:xfrm>
              <a:off x="5858411" y="3017650"/>
              <a:ext cx="810760" cy="810000"/>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30" name="Part 5">
            <a:extLst>
              <a:ext uri="{FF2B5EF4-FFF2-40B4-BE49-F238E27FC236}">
                <a16:creationId xmlns:a16="http://schemas.microsoft.com/office/drawing/2014/main" id="{83DC0647-E9C9-7E4F-0866-1A46755D3378}"/>
              </a:ext>
            </a:extLst>
          </p:cNvPr>
          <p:cNvGrpSpPr/>
          <p:nvPr/>
        </p:nvGrpSpPr>
        <p:grpSpPr>
          <a:xfrm>
            <a:off x="8688475" y="3923913"/>
            <a:ext cx="1382641" cy="1355917"/>
            <a:chOff x="7108718" y="2601223"/>
            <a:chExt cx="1382641" cy="1355917"/>
          </a:xfrm>
        </p:grpSpPr>
        <p:sp>
          <p:nvSpPr>
            <p:cNvPr id="31" name="Color circle">
              <a:extLst>
                <a:ext uri="{FF2B5EF4-FFF2-40B4-BE49-F238E27FC236}">
                  <a16:creationId xmlns:a16="http://schemas.microsoft.com/office/drawing/2014/main" id="{C25F126B-04BE-5516-C5D7-F2E8F0E6C220}"/>
                </a:ext>
              </a:extLst>
            </p:cNvPr>
            <p:cNvSpPr>
              <a:spLocks noChangeArrowheads="1"/>
            </p:cNvSpPr>
            <p:nvPr/>
          </p:nvSpPr>
          <p:spPr bwMode="auto">
            <a:xfrm>
              <a:off x="7416753" y="2887456"/>
              <a:ext cx="1074606" cy="1069684"/>
            </a:xfrm>
            <a:prstGeom prst="ellipse">
              <a:avLst/>
            </a:prstGeom>
            <a:solidFill>
              <a:schemeClr val="accent5">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32" name="Line">
              <a:extLst>
                <a:ext uri="{FF2B5EF4-FFF2-40B4-BE49-F238E27FC236}">
                  <a16:creationId xmlns:a16="http://schemas.microsoft.com/office/drawing/2014/main" id="{DC8B0268-DDF6-7772-CAA5-71D6B6284D10}"/>
                </a:ext>
              </a:extLst>
            </p:cNvPr>
            <p:cNvSpPr>
              <a:spLocks noChangeShapeType="1"/>
            </p:cNvSpPr>
            <p:nvPr/>
          </p:nvSpPr>
          <p:spPr bwMode="auto">
            <a:xfrm>
              <a:off x="7108718" y="3421946"/>
              <a:ext cx="859404" cy="0"/>
            </a:xfrm>
            <a:prstGeom prst="line">
              <a:avLst/>
            </a:prstGeom>
            <a:noFill/>
            <a:ln w="152400" cap="rnd">
              <a:solidFill>
                <a:schemeClr val="accent5">
                  <a:lumMod val="75000"/>
                  <a:alpha val="75000"/>
                </a:schemeClr>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33" name="Little circle">
              <a:extLst>
                <a:ext uri="{FF2B5EF4-FFF2-40B4-BE49-F238E27FC236}">
                  <a16:creationId xmlns:a16="http://schemas.microsoft.com/office/drawing/2014/main" id="{60CBEB89-B758-14AB-F3E1-1EC247EE8DC3}"/>
                </a:ext>
              </a:extLst>
            </p:cNvPr>
            <p:cNvSpPr>
              <a:spLocks noChangeArrowheads="1"/>
            </p:cNvSpPr>
            <p:nvPr/>
          </p:nvSpPr>
          <p:spPr bwMode="auto">
            <a:xfrm>
              <a:off x="7870366" y="2601223"/>
              <a:ext cx="194104" cy="193401"/>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34" name="White circle">
              <a:extLst>
                <a:ext uri="{FF2B5EF4-FFF2-40B4-BE49-F238E27FC236}">
                  <a16:creationId xmlns:a16="http://schemas.microsoft.com/office/drawing/2014/main" id="{344F6FF7-C9E4-94A3-C892-4D871D95040D}"/>
                </a:ext>
              </a:extLst>
            </p:cNvPr>
            <p:cNvSpPr>
              <a:spLocks noChangeAspect="1" noChangeArrowheads="1"/>
            </p:cNvSpPr>
            <p:nvPr/>
          </p:nvSpPr>
          <p:spPr bwMode="auto">
            <a:xfrm>
              <a:off x="7549791" y="3017650"/>
              <a:ext cx="810760" cy="810000"/>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sp>
        <p:nvSpPr>
          <p:cNvPr id="46" name="TextBox 47">
            <a:extLst>
              <a:ext uri="{FF2B5EF4-FFF2-40B4-BE49-F238E27FC236}">
                <a16:creationId xmlns:a16="http://schemas.microsoft.com/office/drawing/2014/main" id="{268299AC-7A57-2EEA-DA8B-A11E4B937A66}"/>
              </a:ext>
            </a:extLst>
          </p:cNvPr>
          <p:cNvSpPr txBox="1"/>
          <p:nvPr/>
        </p:nvSpPr>
        <p:spPr>
          <a:xfrm>
            <a:off x="1768386" y="3620123"/>
            <a:ext cx="1980759" cy="338554"/>
          </a:xfrm>
          <a:prstGeom prst="rect">
            <a:avLst/>
          </a:prstGeom>
          <a:noFill/>
        </p:spPr>
        <p:txBody>
          <a:bodyPr wrap="square" rtlCol="0">
            <a:spAutoFit/>
          </a:bodyPr>
          <a:lstStyle/>
          <a:p>
            <a:pPr algn="ctr"/>
            <a:r>
              <a:rPr lang="it-IT" sz="1600" b="1" dirty="0" err="1">
                <a:solidFill>
                  <a:srgbClr val="678824"/>
                </a:solidFill>
                <a:latin typeface="Montserrat" panose="02000505000000020004" pitchFamily="2" charset="0"/>
                <a:ea typeface="Roboto Condensed" panose="02000000000000000000" pitchFamily="2" charset="0"/>
              </a:rPr>
              <a:t>Svijest</a:t>
            </a:r>
            <a:r>
              <a:rPr lang="it-IT" sz="1600" b="1" dirty="0">
                <a:solidFill>
                  <a:srgbClr val="678824"/>
                </a:solidFill>
                <a:latin typeface="Montserrat" panose="02000505000000020004" pitchFamily="2" charset="0"/>
                <a:ea typeface="Roboto Condensed" panose="02000000000000000000" pitchFamily="2" charset="0"/>
              </a:rPr>
              <a:t> o sebi</a:t>
            </a:r>
          </a:p>
        </p:txBody>
      </p:sp>
      <p:sp>
        <p:nvSpPr>
          <p:cNvPr id="50" name="TextBox 51">
            <a:extLst>
              <a:ext uri="{FF2B5EF4-FFF2-40B4-BE49-F238E27FC236}">
                <a16:creationId xmlns:a16="http://schemas.microsoft.com/office/drawing/2014/main" id="{6B8C753C-67E2-1E17-C33F-9F144A2D9E6F}"/>
              </a:ext>
            </a:extLst>
          </p:cNvPr>
          <p:cNvSpPr txBox="1"/>
          <p:nvPr/>
        </p:nvSpPr>
        <p:spPr>
          <a:xfrm>
            <a:off x="3428662" y="5628919"/>
            <a:ext cx="1999416" cy="338554"/>
          </a:xfrm>
          <a:prstGeom prst="rect">
            <a:avLst/>
          </a:prstGeom>
          <a:noFill/>
        </p:spPr>
        <p:txBody>
          <a:bodyPr wrap="square" rtlCol="0">
            <a:spAutoFit/>
          </a:bodyPr>
          <a:lstStyle/>
          <a:p>
            <a:pPr algn="ctr"/>
            <a:r>
              <a:rPr lang="hr-HR" sz="1600" b="1" dirty="0">
                <a:solidFill>
                  <a:srgbClr val="678824"/>
                </a:solidFill>
                <a:latin typeface="Montserrat" panose="02000505000000020004" pitchFamily="2" charset="0"/>
                <a:ea typeface="Roboto Condensed" panose="02000000000000000000" pitchFamily="2" charset="0"/>
              </a:rPr>
              <a:t>Samoregulacija</a:t>
            </a:r>
            <a:endParaRPr lang="it-IT" sz="1600" b="1" dirty="0">
              <a:solidFill>
                <a:srgbClr val="678824"/>
              </a:solidFill>
              <a:latin typeface="Montserrat" panose="02000505000000020004" pitchFamily="2" charset="0"/>
              <a:ea typeface="Roboto Condensed" panose="02000000000000000000" pitchFamily="2" charset="0"/>
            </a:endParaRPr>
          </a:p>
        </p:txBody>
      </p:sp>
      <p:sp>
        <p:nvSpPr>
          <p:cNvPr id="55" name="Big letter">
            <a:extLst>
              <a:ext uri="{FF2B5EF4-FFF2-40B4-BE49-F238E27FC236}">
                <a16:creationId xmlns:a16="http://schemas.microsoft.com/office/drawing/2014/main" id="{3D7AA4D1-2B77-A0ED-EA06-67DB7A1C008E}"/>
              </a:ext>
            </a:extLst>
          </p:cNvPr>
          <p:cNvSpPr txBox="1"/>
          <p:nvPr/>
        </p:nvSpPr>
        <p:spPr>
          <a:xfrm>
            <a:off x="2713173" y="3891873"/>
            <a:ext cx="142289" cy="246221"/>
          </a:xfrm>
          <a:prstGeom prst="rect">
            <a:avLst/>
          </a:prstGeom>
          <a:noFill/>
        </p:spPr>
        <p:txBody>
          <a:bodyPr wrap="square" rtlCol="0">
            <a:spAutoFit/>
          </a:bodyPr>
          <a:lstStyle/>
          <a:p>
            <a:pPr algn="ctr"/>
            <a:r>
              <a:rPr lang="en" sz="1000" dirty="0">
                <a:solidFill>
                  <a:srgbClr val="FEFFFF"/>
                </a:solidFill>
                <a:latin typeface="Montserrat" panose="02000505000000020004" pitchFamily="2" charset="0"/>
                <a:ea typeface="Roboto Condensed" panose="02000000000000000000" pitchFamily="2" charset="0"/>
              </a:rPr>
              <a:t>A</a:t>
            </a:r>
            <a:endParaRPr lang="ru-RU" sz="1000" dirty="0">
              <a:solidFill>
                <a:srgbClr val="FEFFFF"/>
              </a:solidFill>
              <a:latin typeface="Roboto Condensed" panose="02000000000000000000" pitchFamily="2" charset="0"/>
              <a:ea typeface="Roboto Condensed" panose="02000000000000000000" pitchFamily="2" charset="0"/>
            </a:endParaRPr>
          </a:p>
        </p:txBody>
      </p:sp>
      <p:sp>
        <p:nvSpPr>
          <p:cNvPr id="56" name="Big letter">
            <a:extLst>
              <a:ext uri="{FF2B5EF4-FFF2-40B4-BE49-F238E27FC236}">
                <a16:creationId xmlns:a16="http://schemas.microsoft.com/office/drawing/2014/main" id="{2340C14B-6AF4-5718-ED8B-0BCA725086E7}"/>
              </a:ext>
            </a:extLst>
          </p:cNvPr>
          <p:cNvSpPr txBox="1"/>
          <p:nvPr/>
        </p:nvSpPr>
        <p:spPr>
          <a:xfrm>
            <a:off x="6093271" y="3896843"/>
            <a:ext cx="142289" cy="246221"/>
          </a:xfrm>
          <a:prstGeom prst="rect">
            <a:avLst/>
          </a:prstGeom>
          <a:noFill/>
        </p:spPr>
        <p:txBody>
          <a:bodyPr wrap="square" rtlCol="0">
            <a:spAutoFit/>
          </a:bodyPr>
          <a:lstStyle/>
          <a:p>
            <a:pPr algn="ctr"/>
            <a:r>
              <a:rPr lang="en" sz="1000" dirty="0">
                <a:solidFill>
                  <a:srgbClr val="FEFFFF"/>
                </a:solidFill>
                <a:latin typeface="Montserrat" panose="02000505000000020004" pitchFamily="2" charset="0"/>
                <a:ea typeface="Roboto Condensed" panose="02000000000000000000" pitchFamily="2" charset="0"/>
              </a:rPr>
              <a:t>C</a:t>
            </a:r>
            <a:endParaRPr lang="ru-RU" sz="1000" dirty="0">
              <a:solidFill>
                <a:srgbClr val="FEFFFF"/>
              </a:solidFill>
              <a:latin typeface="Roboto Condensed" panose="02000000000000000000" pitchFamily="2" charset="0"/>
              <a:ea typeface="Roboto Condensed" panose="02000000000000000000" pitchFamily="2" charset="0"/>
            </a:endParaRPr>
          </a:p>
        </p:txBody>
      </p:sp>
      <p:sp>
        <p:nvSpPr>
          <p:cNvPr id="57" name="Big letter">
            <a:extLst>
              <a:ext uri="{FF2B5EF4-FFF2-40B4-BE49-F238E27FC236}">
                <a16:creationId xmlns:a16="http://schemas.microsoft.com/office/drawing/2014/main" id="{F6DF2B82-429E-97EB-4609-F1E193F7BAD6}"/>
              </a:ext>
            </a:extLst>
          </p:cNvPr>
          <p:cNvSpPr txBox="1"/>
          <p:nvPr/>
        </p:nvSpPr>
        <p:spPr>
          <a:xfrm>
            <a:off x="9477545" y="3896843"/>
            <a:ext cx="142289" cy="246221"/>
          </a:xfrm>
          <a:prstGeom prst="rect">
            <a:avLst/>
          </a:prstGeom>
          <a:noFill/>
        </p:spPr>
        <p:txBody>
          <a:bodyPr wrap="square" rtlCol="0">
            <a:spAutoFit/>
          </a:bodyPr>
          <a:lstStyle/>
          <a:p>
            <a:pPr algn="ctr"/>
            <a:r>
              <a:rPr lang="en" sz="1000" dirty="0">
                <a:solidFill>
                  <a:srgbClr val="FEFFFF"/>
                </a:solidFill>
                <a:latin typeface="Montserrat" panose="02000505000000020004" pitchFamily="2" charset="0"/>
                <a:ea typeface="Roboto Condensed" panose="02000000000000000000" pitchFamily="2" charset="0"/>
              </a:rPr>
              <a:t>E</a:t>
            </a:r>
            <a:endParaRPr lang="ru-RU" sz="1000" dirty="0">
              <a:solidFill>
                <a:srgbClr val="FEFFFF"/>
              </a:solidFill>
              <a:latin typeface="Roboto Condensed" panose="02000000000000000000" pitchFamily="2" charset="0"/>
              <a:ea typeface="Roboto Condensed" panose="02000000000000000000" pitchFamily="2" charset="0"/>
            </a:endParaRPr>
          </a:p>
        </p:txBody>
      </p:sp>
      <p:sp>
        <p:nvSpPr>
          <p:cNvPr id="58" name="Big letter">
            <a:extLst>
              <a:ext uri="{FF2B5EF4-FFF2-40B4-BE49-F238E27FC236}">
                <a16:creationId xmlns:a16="http://schemas.microsoft.com/office/drawing/2014/main" id="{8B0CD983-4244-59A5-67AA-34F30D3E7E5E}"/>
              </a:ext>
            </a:extLst>
          </p:cNvPr>
          <p:cNvSpPr txBox="1"/>
          <p:nvPr/>
        </p:nvSpPr>
        <p:spPr>
          <a:xfrm>
            <a:off x="7792863" y="5347956"/>
            <a:ext cx="142289" cy="246221"/>
          </a:xfrm>
          <a:prstGeom prst="rect">
            <a:avLst/>
          </a:prstGeom>
          <a:noFill/>
        </p:spPr>
        <p:txBody>
          <a:bodyPr wrap="square" rtlCol="0">
            <a:spAutoFit/>
          </a:bodyPr>
          <a:lstStyle/>
          <a:p>
            <a:pPr algn="ctr"/>
            <a:r>
              <a:rPr lang="en" sz="1000" dirty="0">
                <a:solidFill>
                  <a:srgbClr val="FEFFFF"/>
                </a:solidFill>
                <a:latin typeface="Montserrat" panose="02000505000000020004" pitchFamily="2" charset="0"/>
                <a:ea typeface="Roboto Condensed" panose="02000000000000000000" pitchFamily="2" charset="0"/>
              </a:rPr>
              <a:t>D</a:t>
            </a:r>
            <a:endParaRPr lang="ru-RU" sz="1000" dirty="0">
              <a:solidFill>
                <a:srgbClr val="FEFFFF"/>
              </a:solidFill>
              <a:latin typeface="Roboto Condensed" panose="02000000000000000000" pitchFamily="2" charset="0"/>
              <a:ea typeface="Roboto Condensed" panose="02000000000000000000" pitchFamily="2" charset="0"/>
            </a:endParaRPr>
          </a:p>
        </p:txBody>
      </p:sp>
      <p:sp>
        <p:nvSpPr>
          <p:cNvPr id="59" name="Big letter">
            <a:extLst>
              <a:ext uri="{FF2B5EF4-FFF2-40B4-BE49-F238E27FC236}">
                <a16:creationId xmlns:a16="http://schemas.microsoft.com/office/drawing/2014/main" id="{542C572A-55DE-5F06-3A4D-2EA40DA07F22}"/>
              </a:ext>
            </a:extLst>
          </p:cNvPr>
          <p:cNvSpPr txBox="1"/>
          <p:nvPr/>
        </p:nvSpPr>
        <p:spPr>
          <a:xfrm>
            <a:off x="4403619" y="5347956"/>
            <a:ext cx="142289" cy="246221"/>
          </a:xfrm>
          <a:prstGeom prst="rect">
            <a:avLst/>
          </a:prstGeom>
          <a:noFill/>
        </p:spPr>
        <p:txBody>
          <a:bodyPr wrap="square" rtlCol="0">
            <a:spAutoFit/>
          </a:bodyPr>
          <a:lstStyle/>
          <a:p>
            <a:pPr algn="ctr"/>
            <a:r>
              <a:rPr lang="en" sz="1000" dirty="0">
                <a:solidFill>
                  <a:srgbClr val="FEFFFF"/>
                </a:solidFill>
                <a:latin typeface="Montserrat" panose="02000505000000020004" pitchFamily="2" charset="0"/>
                <a:ea typeface="Roboto Condensed" panose="02000000000000000000" pitchFamily="2" charset="0"/>
              </a:rPr>
              <a:t>B</a:t>
            </a:r>
            <a:endParaRPr lang="ru-RU" sz="1000" dirty="0">
              <a:solidFill>
                <a:srgbClr val="FEFFFF"/>
              </a:solidFill>
              <a:latin typeface="Roboto Condensed" panose="02000000000000000000" pitchFamily="2" charset="0"/>
              <a:ea typeface="Roboto Condensed" panose="02000000000000000000" pitchFamily="2" charset="0"/>
            </a:endParaRPr>
          </a:p>
        </p:txBody>
      </p:sp>
      <p:sp>
        <p:nvSpPr>
          <p:cNvPr id="65" name="TextBox 47">
            <a:extLst>
              <a:ext uri="{FF2B5EF4-FFF2-40B4-BE49-F238E27FC236}">
                <a16:creationId xmlns:a16="http://schemas.microsoft.com/office/drawing/2014/main" id="{C7CB21B7-76FA-A76A-4543-6F141738805A}"/>
              </a:ext>
            </a:extLst>
          </p:cNvPr>
          <p:cNvSpPr txBox="1"/>
          <p:nvPr/>
        </p:nvSpPr>
        <p:spPr>
          <a:xfrm>
            <a:off x="5190575" y="3638667"/>
            <a:ext cx="1800555" cy="338554"/>
          </a:xfrm>
          <a:prstGeom prst="rect">
            <a:avLst/>
          </a:prstGeom>
          <a:noFill/>
        </p:spPr>
        <p:txBody>
          <a:bodyPr wrap="square" rtlCol="0">
            <a:spAutoFit/>
          </a:bodyPr>
          <a:lstStyle/>
          <a:p>
            <a:pPr algn="ctr"/>
            <a:r>
              <a:rPr lang="hr-HR" sz="1600" b="1" dirty="0">
                <a:solidFill>
                  <a:srgbClr val="678824"/>
                </a:solidFill>
                <a:latin typeface="Montserrat" panose="02000505000000020004" pitchFamily="2" charset="0"/>
                <a:ea typeface="Roboto Condensed" panose="02000000000000000000" pitchFamily="2" charset="0"/>
              </a:rPr>
              <a:t>Motivacija</a:t>
            </a:r>
            <a:endParaRPr lang="ru-RU" sz="1600" b="1" dirty="0">
              <a:solidFill>
                <a:srgbClr val="678824"/>
              </a:solidFill>
              <a:latin typeface="Montserrat" panose="02000505000000020004" pitchFamily="2" charset="0"/>
              <a:ea typeface="Roboto Condensed" panose="02000000000000000000" pitchFamily="2" charset="0"/>
            </a:endParaRPr>
          </a:p>
        </p:txBody>
      </p:sp>
      <p:sp>
        <p:nvSpPr>
          <p:cNvPr id="66" name="TextBox 47">
            <a:extLst>
              <a:ext uri="{FF2B5EF4-FFF2-40B4-BE49-F238E27FC236}">
                <a16:creationId xmlns:a16="http://schemas.microsoft.com/office/drawing/2014/main" id="{1BE6A9F5-8EE5-D1EC-CF84-79A895A62926}"/>
              </a:ext>
            </a:extLst>
          </p:cNvPr>
          <p:cNvSpPr txBox="1"/>
          <p:nvPr/>
        </p:nvSpPr>
        <p:spPr>
          <a:xfrm>
            <a:off x="7282000" y="5714669"/>
            <a:ext cx="1441430" cy="338554"/>
          </a:xfrm>
          <a:prstGeom prst="rect">
            <a:avLst/>
          </a:prstGeom>
          <a:noFill/>
        </p:spPr>
        <p:txBody>
          <a:bodyPr wrap="square" rtlCol="0">
            <a:spAutoFit/>
          </a:bodyPr>
          <a:lstStyle/>
          <a:p>
            <a:pPr algn="ctr"/>
            <a:r>
              <a:rPr lang="hr-HR" sz="1600" b="1" dirty="0">
                <a:solidFill>
                  <a:srgbClr val="678824"/>
                </a:solidFill>
                <a:latin typeface="Montserrat" panose="02000505000000020004" pitchFamily="2" charset="0"/>
                <a:ea typeface="Roboto Condensed" panose="02000000000000000000" pitchFamily="2" charset="0"/>
              </a:rPr>
              <a:t>Empatija</a:t>
            </a:r>
            <a:endParaRPr lang="ru-RU" sz="1600" b="1" dirty="0">
              <a:solidFill>
                <a:srgbClr val="678824"/>
              </a:solidFill>
              <a:latin typeface="Montserrat" panose="02000505000000020004" pitchFamily="2" charset="0"/>
              <a:ea typeface="Roboto Condensed" panose="02000000000000000000" pitchFamily="2" charset="0"/>
            </a:endParaRPr>
          </a:p>
        </p:txBody>
      </p:sp>
      <p:sp>
        <p:nvSpPr>
          <p:cNvPr id="67" name="TextBox 47">
            <a:extLst>
              <a:ext uri="{FF2B5EF4-FFF2-40B4-BE49-F238E27FC236}">
                <a16:creationId xmlns:a16="http://schemas.microsoft.com/office/drawing/2014/main" id="{E09A9702-116A-5BD9-FC8D-97E976A46318}"/>
              </a:ext>
            </a:extLst>
          </p:cNvPr>
          <p:cNvSpPr txBox="1"/>
          <p:nvPr/>
        </p:nvSpPr>
        <p:spPr>
          <a:xfrm>
            <a:off x="8432560" y="3388523"/>
            <a:ext cx="2437370" cy="584775"/>
          </a:xfrm>
          <a:prstGeom prst="rect">
            <a:avLst/>
          </a:prstGeom>
          <a:noFill/>
        </p:spPr>
        <p:txBody>
          <a:bodyPr wrap="square" rtlCol="0">
            <a:spAutoFit/>
          </a:bodyPr>
          <a:lstStyle/>
          <a:p>
            <a:pPr algn="ctr"/>
            <a:r>
              <a:rPr lang="it-IT" sz="1600" b="1" dirty="0" err="1">
                <a:solidFill>
                  <a:srgbClr val="678824"/>
                </a:solidFill>
                <a:latin typeface="Montserrat" panose="02000505000000020004" pitchFamily="2" charset="0"/>
                <a:ea typeface="Roboto Condensed" panose="02000000000000000000" pitchFamily="2" charset="0"/>
              </a:rPr>
              <a:t>Socijalne</a:t>
            </a:r>
            <a:r>
              <a:rPr lang="it-IT" sz="1600" b="1" dirty="0">
                <a:solidFill>
                  <a:srgbClr val="678824"/>
                </a:solidFill>
                <a:latin typeface="Montserrat" panose="02000505000000020004" pitchFamily="2" charset="0"/>
                <a:ea typeface="Roboto Condensed" panose="02000000000000000000" pitchFamily="2" charset="0"/>
              </a:rPr>
              <a:t> </a:t>
            </a:r>
            <a:r>
              <a:rPr lang="it-IT" sz="1600" b="1" dirty="0" err="1">
                <a:solidFill>
                  <a:srgbClr val="678824"/>
                </a:solidFill>
                <a:latin typeface="Montserrat" panose="02000505000000020004" pitchFamily="2" charset="0"/>
                <a:ea typeface="Roboto Condensed" panose="02000000000000000000" pitchFamily="2" charset="0"/>
              </a:rPr>
              <a:t>vještine</a:t>
            </a:r>
            <a:r>
              <a:rPr lang="it-IT" sz="1600" b="1" dirty="0">
                <a:solidFill>
                  <a:srgbClr val="678824"/>
                </a:solidFill>
                <a:latin typeface="Montserrat" panose="02000505000000020004" pitchFamily="2" charset="0"/>
                <a:ea typeface="Roboto Condensed" panose="02000000000000000000" pitchFamily="2" charset="0"/>
              </a:rPr>
              <a:t> (ili </a:t>
            </a:r>
            <a:r>
              <a:rPr lang="it-IT" sz="1600" b="1" dirty="0" err="1">
                <a:solidFill>
                  <a:srgbClr val="678824"/>
                </a:solidFill>
                <a:latin typeface="Montserrat" panose="02000505000000020004" pitchFamily="2" charset="0"/>
                <a:ea typeface="Roboto Condensed" panose="02000000000000000000" pitchFamily="2" charset="0"/>
              </a:rPr>
              <a:t>komunikacija</a:t>
            </a:r>
            <a:r>
              <a:rPr lang="it-IT" sz="1600" b="1" dirty="0">
                <a:solidFill>
                  <a:srgbClr val="678824"/>
                </a:solidFill>
                <a:latin typeface="Montserrat" panose="02000505000000020004" pitchFamily="2" charset="0"/>
                <a:ea typeface="Roboto Condensed" panose="02000000000000000000" pitchFamily="2" charset="0"/>
              </a:rPr>
              <a:t>)</a:t>
            </a:r>
          </a:p>
        </p:txBody>
      </p:sp>
      <p:pic>
        <p:nvPicPr>
          <p:cNvPr id="71" name="Immagine 70" descr="Immagine che contiene testo&#10;&#10;Descrizione generata automaticamente">
            <a:extLst>
              <a:ext uri="{FF2B5EF4-FFF2-40B4-BE49-F238E27FC236}">
                <a16:creationId xmlns:a16="http://schemas.microsoft.com/office/drawing/2014/main" id="{3475BF0F-F5F9-3755-E5A8-18F8EF6DB83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75830" y="4458914"/>
            <a:ext cx="485775" cy="542925"/>
          </a:xfrm>
          <a:prstGeom prst="rect">
            <a:avLst/>
          </a:prstGeom>
        </p:spPr>
      </p:pic>
      <p:pic>
        <p:nvPicPr>
          <p:cNvPr id="75" name="Immagine 74" descr="Immagine che contiene testo, dispositivo, calibro&#10;&#10;Descrizione generata automaticamente">
            <a:extLst>
              <a:ext uri="{FF2B5EF4-FFF2-40B4-BE49-F238E27FC236}">
                <a16:creationId xmlns:a16="http://schemas.microsoft.com/office/drawing/2014/main" id="{C784B434-6A0C-779D-19C1-4D102B1BCB2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04069" y="4442572"/>
            <a:ext cx="476250" cy="533400"/>
          </a:xfrm>
          <a:prstGeom prst="rect">
            <a:avLst/>
          </a:prstGeom>
        </p:spPr>
      </p:pic>
      <p:grpSp>
        <p:nvGrpSpPr>
          <p:cNvPr id="76" name="Group 201">
            <a:extLst>
              <a:ext uri="{FF2B5EF4-FFF2-40B4-BE49-F238E27FC236}">
                <a16:creationId xmlns:a16="http://schemas.microsoft.com/office/drawing/2014/main" id="{29C44C20-6E0F-7322-4393-C29B95151CC0}"/>
              </a:ext>
            </a:extLst>
          </p:cNvPr>
          <p:cNvGrpSpPr/>
          <p:nvPr/>
        </p:nvGrpSpPr>
        <p:grpSpPr>
          <a:xfrm rot="21545399">
            <a:off x="9307677" y="4581938"/>
            <a:ext cx="434104" cy="294703"/>
            <a:chOff x="3221038" y="1938338"/>
            <a:chExt cx="563562" cy="382588"/>
          </a:xfrm>
          <a:solidFill>
            <a:schemeClr val="tx1"/>
          </a:solidFill>
        </p:grpSpPr>
        <p:sp>
          <p:nvSpPr>
            <p:cNvPr id="77" name="Freeform 5">
              <a:extLst>
                <a:ext uri="{FF2B5EF4-FFF2-40B4-BE49-F238E27FC236}">
                  <a16:creationId xmlns:a16="http://schemas.microsoft.com/office/drawing/2014/main" id="{087DE6F8-E1E7-BDA0-CC72-1D2C84966037}"/>
                </a:ext>
              </a:extLst>
            </p:cNvPr>
            <p:cNvSpPr>
              <a:spLocks/>
            </p:cNvSpPr>
            <p:nvPr/>
          </p:nvSpPr>
          <p:spPr bwMode="auto">
            <a:xfrm>
              <a:off x="3221038" y="2011363"/>
              <a:ext cx="306387" cy="263525"/>
            </a:xfrm>
            <a:custGeom>
              <a:avLst/>
              <a:gdLst>
                <a:gd name="T0" fmla="*/ 0 w 114"/>
                <a:gd name="T1" fmla="*/ 43 h 99"/>
                <a:gd name="T2" fmla="*/ 57 w 114"/>
                <a:gd name="T3" fmla="*/ 0 h 99"/>
                <a:gd name="T4" fmla="*/ 114 w 114"/>
                <a:gd name="T5" fmla="*/ 43 h 99"/>
                <a:gd name="T6" fmla="*/ 57 w 114"/>
                <a:gd name="T7" fmla="*/ 86 h 99"/>
                <a:gd name="T8" fmla="*/ 33 w 114"/>
                <a:gd name="T9" fmla="*/ 82 h 99"/>
                <a:gd name="T10" fmla="*/ 7 w 114"/>
                <a:gd name="T11" fmla="*/ 99 h 99"/>
                <a:gd name="T12" fmla="*/ 5 w 114"/>
                <a:gd name="T13" fmla="*/ 98 h 99"/>
                <a:gd name="T14" fmla="*/ 18 w 114"/>
                <a:gd name="T15" fmla="*/ 74 h 99"/>
                <a:gd name="T16" fmla="*/ 0 w 114"/>
                <a:gd name="T17" fmla="*/ 4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 h="99">
                  <a:moveTo>
                    <a:pt x="0" y="43"/>
                  </a:moveTo>
                  <a:cubicBezTo>
                    <a:pt x="0" y="19"/>
                    <a:pt x="25" y="0"/>
                    <a:pt x="57" y="0"/>
                  </a:cubicBezTo>
                  <a:cubicBezTo>
                    <a:pt x="88" y="0"/>
                    <a:pt x="114" y="19"/>
                    <a:pt x="114" y="43"/>
                  </a:cubicBezTo>
                  <a:cubicBezTo>
                    <a:pt x="114" y="66"/>
                    <a:pt x="88" y="86"/>
                    <a:pt x="57" y="86"/>
                  </a:cubicBezTo>
                  <a:cubicBezTo>
                    <a:pt x="49" y="86"/>
                    <a:pt x="41" y="84"/>
                    <a:pt x="33" y="82"/>
                  </a:cubicBezTo>
                  <a:cubicBezTo>
                    <a:pt x="7" y="99"/>
                    <a:pt x="7" y="99"/>
                    <a:pt x="7" y="99"/>
                  </a:cubicBezTo>
                  <a:cubicBezTo>
                    <a:pt x="5" y="98"/>
                    <a:pt x="5" y="98"/>
                    <a:pt x="5" y="98"/>
                  </a:cubicBezTo>
                  <a:cubicBezTo>
                    <a:pt x="18" y="74"/>
                    <a:pt x="18" y="74"/>
                    <a:pt x="18" y="74"/>
                  </a:cubicBezTo>
                  <a:cubicBezTo>
                    <a:pt x="6" y="66"/>
                    <a:pt x="0" y="55"/>
                    <a:pt x="0" y="43"/>
                  </a:cubicBezTo>
                  <a:close/>
                </a:path>
              </a:pathLst>
            </a:custGeom>
            <a:grpFill/>
            <a:ln>
              <a:noFill/>
            </a:ln>
          </p:spPr>
          <p:txBody>
            <a:bodyPr vert="horz" wrap="square" lIns="91440" tIns="45720" rIns="91440" bIns="45720" numCol="1" anchor="t" anchorCtr="0" compatLnSpc="1">
              <a:prstTxWarp prst="textNoShape">
                <a:avLst/>
              </a:prstTxWarp>
            </a:bodyPr>
            <a:lstStyle/>
            <a:p>
              <a:endParaRPr lang="id-ID"/>
            </a:p>
          </p:txBody>
        </p:sp>
        <p:sp>
          <p:nvSpPr>
            <p:cNvPr id="78" name="Freeform 6">
              <a:extLst>
                <a:ext uri="{FF2B5EF4-FFF2-40B4-BE49-F238E27FC236}">
                  <a16:creationId xmlns:a16="http://schemas.microsoft.com/office/drawing/2014/main" id="{A7AAF701-C484-79E5-99E0-5A5C09F999A5}"/>
                </a:ext>
              </a:extLst>
            </p:cNvPr>
            <p:cNvSpPr>
              <a:spLocks/>
            </p:cNvSpPr>
            <p:nvPr/>
          </p:nvSpPr>
          <p:spPr bwMode="auto">
            <a:xfrm>
              <a:off x="3398838" y="1938338"/>
              <a:ext cx="385762" cy="382588"/>
            </a:xfrm>
            <a:custGeom>
              <a:avLst/>
              <a:gdLst>
                <a:gd name="T0" fmla="*/ 63 w 144"/>
                <a:gd name="T1" fmla="*/ 113 h 143"/>
                <a:gd name="T2" fmla="*/ 93 w 144"/>
                <a:gd name="T3" fmla="*/ 108 h 143"/>
                <a:gd name="T4" fmla="*/ 96 w 144"/>
                <a:gd name="T5" fmla="*/ 107 h 143"/>
                <a:gd name="T6" fmla="*/ 114 w 144"/>
                <a:gd name="T7" fmla="*/ 119 h 143"/>
                <a:gd name="T8" fmla="*/ 105 w 144"/>
                <a:gd name="T9" fmla="*/ 102 h 143"/>
                <a:gd name="T10" fmla="*/ 110 w 144"/>
                <a:gd name="T11" fmla="*/ 99 h 143"/>
                <a:gd name="T12" fmla="*/ 132 w 144"/>
                <a:gd name="T13" fmla="*/ 62 h 143"/>
                <a:gd name="T14" fmla="*/ 63 w 144"/>
                <a:gd name="T15" fmla="*/ 12 h 143"/>
                <a:gd name="T16" fmla="*/ 16 w 144"/>
                <a:gd name="T17" fmla="*/ 26 h 143"/>
                <a:gd name="T18" fmla="*/ 0 w 144"/>
                <a:gd name="T19" fmla="*/ 22 h 143"/>
                <a:gd name="T20" fmla="*/ 63 w 144"/>
                <a:gd name="T21" fmla="*/ 0 h 143"/>
                <a:gd name="T22" fmla="*/ 144 w 144"/>
                <a:gd name="T23" fmla="*/ 62 h 143"/>
                <a:gd name="T24" fmla="*/ 121 w 144"/>
                <a:gd name="T25" fmla="*/ 106 h 143"/>
                <a:gd name="T26" fmla="*/ 137 w 144"/>
                <a:gd name="T27" fmla="*/ 143 h 143"/>
                <a:gd name="T28" fmla="*/ 94 w 144"/>
                <a:gd name="T29" fmla="*/ 120 h 143"/>
                <a:gd name="T30" fmla="*/ 63 w 144"/>
                <a:gd name="T31" fmla="*/ 125 h 143"/>
                <a:gd name="T32" fmla="*/ 16 w 144"/>
                <a:gd name="T33" fmla="*/ 114 h 143"/>
                <a:gd name="T34" fmla="*/ 30 w 144"/>
                <a:gd name="T35" fmla="*/ 107 h 143"/>
                <a:gd name="T36" fmla="*/ 63 w 144"/>
                <a:gd name="T37" fmla="*/ 113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4" h="143">
                  <a:moveTo>
                    <a:pt x="63" y="113"/>
                  </a:moveTo>
                  <a:cubicBezTo>
                    <a:pt x="74" y="113"/>
                    <a:pt x="84" y="111"/>
                    <a:pt x="93" y="108"/>
                  </a:cubicBezTo>
                  <a:cubicBezTo>
                    <a:pt x="96" y="107"/>
                    <a:pt x="96" y="107"/>
                    <a:pt x="96" y="107"/>
                  </a:cubicBezTo>
                  <a:cubicBezTo>
                    <a:pt x="114" y="119"/>
                    <a:pt x="114" y="119"/>
                    <a:pt x="114" y="119"/>
                  </a:cubicBezTo>
                  <a:cubicBezTo>
                    <a:pt x="105" y="102"/>
                    <a:pt x="105" y="102"/>
                    <a:pt x="105" y="102"/>
                  </a:cubicBezTo>
                  <a:cubicBezTo>
                    <a:pt x="110" y="99"/>
                    <a:pt x="110" y="99"/>
                    <a:pt x="110" y="99"/>
                  </a:cubicBezTo>
                  <a:cubicBezTo>
                    <a:pt x="124" y="90"/>
                    <a:pt x="132" y="76"/>
                    <a:pt x="132" y="62"/>
                  </a:cubicBezTo>
                  <a:cubicBezTo>
                    <a:pt x="132" y="35"/>
                    <a:pt x="101" y="12"/>
                    <a:pt x="63" y="12"/>
                  </a:cubicBezTo>
                  <a:cubicBezTo>
                    <a:pt x="45" y="12"/>
                    <a:pt x="28" y="17"/>
                    <a:pt x="16" y="26"/>
                  </a:cubicBezTo>
                  <a:cubicBezTo>
                    <a:pt x="11" y="24"/>
                    <a:pt x="6" y="23"/>
                    <a:pt x="0" y="22"/>
                  </a:cubicBezTo>
                  <a:cubicBezTo>
                    <a:pt x="15" y="9"/>
                    <a:pt x="38" y="0"/>
                    <a:pt x="63" y="0"/>
                  </a:cubicBezTo>
                  <a:cubicBezTo>
                    <a:pt x="108" y="0"/>
                    <a:pt x="144" y="28"/>
                    <a:pt x="144" y="62"/>
                  </a:cubicBezTo>
                  <a:cubicBezTo>
                    <a:pt x="144" y="79"/>
                    <a:pt x="136" y="95"/>
                    <a:pt x="121" y="106"/>
                  </a:cubicBezTo>
                  <a:cubicBezTo>
                    <a:pt x="137" y="143"/>
                    <a:pt x="137" y="143"/>
                    <a:pt x="137" y="143"/>
                  </a:cubicBezTo>
                  <a:cubicBezTo>
                    <a:pt x="94" y="120"/>
                    <a:pt x="94" y="120"/>
                    <a:pt x="94" y="120"/>
                  </a:cubicBezTo>
                  <a:cubicBezTo>
                    <a:pt x="84" y="123"/>
                    <a:pt x="74" y="125"/>
                    <a:pt x="63" y="125"/>
                  </a:cubicBezTo>
                  <a:cubicBezTo>
                    <a:pt x="45" y="125"/>
                    <a:pt x="29" y="121"/>
                    <a:pt x="16" y="114"/>
                  </a:cubicBezTo>
                  <a:cubicBezTo>
                    <a:pt x="21" y="112"/>
                    <a:pt x="26" y="109"/>
                    <a:pt x="30" y="107"/>
                  </a:cubicBezTo>
                  <a:cubicBezTo>
                    <a:pt x="40" y="111"/>
                    <a:pt x="51" y="113"/>
                    <a:pt x="63" y="113"/>
                  </a:cubicBezTo>
                  <a:close/>
                </a:path>
              </a:pathLst>
            </a:custGeom>
            <a:grpFill/>
            <a:ln>
              <a:noFill/>
            </a:ln>
          </p:spPr>
          <p:txBody>
            <a:bodyPr vert="horz" wrap="square" lIns="91440" tIns="45720" rIns="91440" bIns="45720" numCol="1" anchor="t" anchorCtr="0" compatLnSpc="1">
              <a:prstTxWarp prst="textNoShape">
                <a:avLst/>
              </a:prstTxWarp>
            </a:bodyPr>
            <a:lstStyle/>
            <a:p>
              <a:endParaRPr lang="id-ID"/>
            </a:p>
          </p:txBody>
        </p:sp>
      </p:grpSp>
      <p:grpSp>
        <p:nvGrpSpPr>
          <p:cNvPr id="79" name="Group 281">
            <a:extLst>
              <a:ext uri="{FF2B5EF4-FFF2-40B4-BE49-F238E27FC236}">
                <a16:creationId xmlns:a16="http://schemas.microsoft.com/office/drawing/2014/main" id="{92189812-A273-9F14-6385-B5FA40466D40}"/>
              </a:ext>
            </a:extLst>
          </p:cNvPr>
          <p:cNvGrpSpPr/>
          <p:nvPr/>
        </p:nvGrpSpPr>
        <p:grpSpPr>
          <a:xfrm>
            <a:off x="4220010" y="4482270"/>
            <a:ext cx="462818" cy="527354"/>
            <a:chOff x="8196263" y="4981575"/>
            <a:chExt cx="796925" cy="908050"/>
          </a:xfrm>
          <a:solidFill>
            <a:schemeClr val="tx1"/>
          </a:solidFill>
        </p:grpSpPr>
        <p:sp>
          <p:nvSpPr>
            <p:cNvPr id="80" name="Freeform 5">
              <a:extLst>
                <a:ext uri="{FF2B5EF4-FFF2-40B4-BE49-F238E27FC236}">
                  <a16:creationId xmlns:a16="http://schemas.microsoft.com/office/drawing/2014/main" id="{60BF0D35-46A6-E1A3-F640-D816464F92C2}"/>
                </a:ext>
              </a:extLst>
            </p:cNvPr>
            <p:cNvSpPr>
              <a:spLocks noEditPoints="1"/>
            </p:cNvSpPr>
            <p:nvPr/>
          </p:nvSpPr>
          <p:spPr bwMode="auto">
            <a:xfrm>
              <a:off x="8196263" y="4981575"/>
              <a:ext cx="796925" cy="908050"/>
            </a:xfrm>
            <a:custGeom>
              <a:avLst/>
              <a:gdLst>
                <a:gd name="T0" fmla="*/ 666 w 907"/>
                <a:gd name="T1" fmla="*/ 33 h 1034"/>
                <a:gd name="T2" fmla="*/ 236 w 907"/>
                <a:gd name="T3" fmla="*/ 68 h 1034"/>
                <a:gd name="T4" fmla="*/ 77 w 907"/>
                <a:gd name="T5" fmla="*/ 272 h 1034"/>
                <a:gd name="T6" fmla="*/ 78 w 907"/>
                <a:gd name="T7" fmla="*/ 399 h 1034"/>
                <a:gd name="T8" fmla="*/ 81 w 907"/>
                <a:gd name="T9" fmla="*/ 411 h 1034"/>
                <a:gd name="T10" fmla="*/ 44 w 907"/>
                <a:gd name="T11" fmla="*/ 468 h 1034"/>
                <a:gd name="T12" fmla="*/ 16 w 907"/>
                <a:gd name="T13" fmla="*/ 509 h 1034"/>
                <a:gd name="T14" fmla="*/ 16 w 907"/>
                <a:gd name="T15" fmla="*/ 510 h 1034"/>
                <a:gd name="T16" fmla="*/ 42 w 907"/>
                <a:gd name="T17" fmla="*/ 624 h 1034"/>
                <a:gd name="T18" fmla="*/ 57 w 907"/>
                <a:gd name="T19" fmla="*/ 677 h 1034"/>
                <a:gd name="T20" fmla="*/ 86 w 907"/>
                <a:gd name="T21" fmla="*/ 749 h 1034"/>
                <a:gd name="T22" fmla="*/ 85 w 907"/>
                <a:gd name="T23" fmla="*/ 800 h 1034"/>
                <a:gd name="T24" fmla="*/ 195 w 907"/>
                <a:gd name="T25" fmla="*/ 892 h 1034"/>
                <a:gd name="T26" fmla="*/ 281 w 907"/>
                <a:gd name="T27" fmla="*/ 958 h 1034"/>
                <a:gd name="T28" fmla="*/ 713 w 907"/>
                <a:gd name="T29" fmla="*/ 1034 h 1034"/>
                <a:gd name="T30" fmla="*/ 791 w 907"/>
                <a:gd name="T31" fmla="*/ 940 h 1034"/>
                <a:gd name="T32" fmla="*/ 766 w 907"/>
                <a:gd name="T33" fmla="*/ 735 h 1034"/>
                <a:gd name="T34" fmla="*/ 896 w 907"/>
                <a:gd name="T35" fmla="*/ 481 h 1034"/>
                <a:gd name="T36" fmla="*/ 814 w 907"/>
                <a:gd name="T37" fmla="*/ 136 h 1034"/>
                <a:gd name="T38" fmla="*/ 723 w 907"/>
                <a:gd name="T39" fmla="*/ 699 h 1034"/>
                <a:gd name="T40" fmla="*/ 736 w 907"/>
                <a:gd name="T41" fmla="*/ 949 h 1034"/>
                <a:gd name="T42" fmla="*/ 713 w 907"/>
                <a:gd name="T43" fmla="*/ 978 h 1034"/>
                <a:gd name="T44" fmla="*/ 337 w 907"/>
                <a:gd name="T45" fmla="*/ 955 h 1034"/>
                <a:gd name="T46" fmla="*/ 300 w 907"/>
                <a:gd name="T47" fmla="*/ 814 h 1034"/>
                <a:gd name="T48" fmla="*/ 195 w 907"/>
                <a:gd name="T49" fmla="*/ 837 h 1034"/>
                <a:gd name="T50" fmla="*/ 116 w 907"/>
                <a:gd name="T51" fmla="*/ 697 h 1034"/>
                <a:gd name="T52" fmla="*/ 126 w 907"/>
                <a:gd name="T53" fmla="*/ 655 h 1034"/>
                <a:gd name="T54" fmla="*/ 99 w 907"/>
                <a:gd name="T55" fmla="*/ 640 h 1034"/>
                <a:gd name="T56" fmla="*/ 108 w 907"/>
                <a:gd name="T57" fmla="*/ 598 h 1034"/>
                <a:gd name="T58" fmla="*/ 75 w 907"/>
                <a:gd name="T59" fmla="*/ 579 h 1034"/>
                <a:gd name="T60" fmla="*/ 63 w 907"/>
                <a:gd name="T61" fmla="*/ 539 h 1034"/>
                <a:gd name="T62" fmla="*/ 128 w 907"/>
                <a:gd name="T63" fmla="*/ 440 h 1034"/>
                <a:gd name="T64" fmla="*/ 132 w 907"/>
                <a:gd name="T65" fmla="*/ 387 h 1034"/>
                <a:gd name="T66" fmla="*/ 131 w 907"/>
                <a:gd name="T67" fmla="*/ 286 h 1034"/>
                <a:gd name="T68" fmla="*/ 841 w 907"/>
                <a:gd name="T69" fmla="*/ 47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07" h="1034">
                  <a:moveTo>
                    <a:pt x="814" y="136"/>
                  </a:moveTo>
                  <a:cubicBezTo>
                    <a:pt x="775" y="91"/>
                    <a:pt x="726" y="56"/>
                    <a:pt x="666" y="33"/>
                  </a:cubicBezTo>
                  <a:cubicBezTo>
                    <a:pt x="613" y="11"/>
                    <a:pt x="552" y="0"/>
                    <a:pt x="490" y="0"/>
                  </a:cubicBezTo>
                  <a:cubicBezTo>
                    <a:pt x="399" y="0"/>
                    <a:pt x="308" y="24"/>
                    <a:pt x="236" y="68"/>
                  </a:cubicBezTo>
                  <a:cubicBezTo>
                    <a:pt x="196" y="92"/>
                    <a:pt x="163" y="120"/>
                    <a:pt x="137" y="153"/>
                  </a:cubicBezTo>
                  <a:cubicBezTo>
                    <a:pt x="108" y="189"/>
                    <a:pt x="88" y="229"/>
                    <a:pt x="77" y="272"/>
                  </a:cubicBezTo>
                  <a:cubicBezTo>
                    <a:pt x="68" y="310"/>
                    <a:pt x="67" y="352"/>
                    <a:pt x="75" y="387"/>
                  </a:cubicBezTo>
                  <a:cubicBezTo>
                    <a:pt x="78" y="399"/>
                    <a:pt x="78" y="399"/>
                    <a:pt x="78" y="399"/>
                  </a:cubicBezTo>
                  <a:cubicBezTo>
                    <a:pt x="78" y="403"/>
                    <a:pt x="79" y="406"/>
                    <a:pt x="80" y="409"/>
                  </a:cubicBezTo>
                  <a:cubicBezTo>
                    <a:pt x="80" y="410"/>
                    <a:pt x="80" y="410"/>
                    <a:pt x="81" y="411"/>
                  </a:cubicBezTo>
                  <a:cubicBezTo>
                    <a:pt x="78" y="416"/>
                    <a:pt x="78" y="416"/>
                    <a:pt x="78" y="416"/>
                  </a:cubicBezTo>
                  <a:cubicBezTo>
                    <a:pt x="70" y="433"/>
                    <a:pt x="58" y="450"/>
                    <a:pt x="44" y="468"/>
                  </a:cubicBezTo>
                  <a:cubicBezTo>
                    <a:pt x="35" y="481"/>
                    <a:pt x="25" y="494"/>
                    <a:pt x="16" y="509"/>
                  </a:cubicBezTo>
                  <a:cubicBezTo>
                    <a:pt x="16" y="509"/>
                    <a:pt x="16" y="509"/>
                    <a:pt x="16" y="509"/>
                  </a:cubicBezTo>
                  <a:cubicBezTo>
                    <a:pt x="16" y="509"/>
                    <a:pt x="16" y="509"/>
                    <a:pt x="16" y="509"/>
                  </a:cubicBezTo>
                  <a:cubicBezTo>
                    <a:pt x="16" y="510"/>
                    <a:pt x="16" y="510"/>
                    <a:pt x="16" y="510"/>
                  </a:cubicBezTo>
                  <a:cubicBezTo>
                    <a:pt x="3" y="530"/>
                    <a:pt x="0" y="555"/>
                    <a:pt x="7" y="578"/>
                  </a:cubicBezTo>
                  <a:cubicBezTo>
                    <a:pt x="12" y="597"/>
                    <a:pt x="25" y="613"/>
                    <a:pt x="42" y="624"/>
                  </a:cubicBezTo>
                  <a:cubicBezTo>
                    <a:pt x="40" y="638"/>
                    <a:pt x="43" y="652"/>
                    <a:pt x="49" y="665"/>
                  </a:cubicBezTo>
                  <a:cubicBezTo>
                    <a:pt x="51" y="669"/>
                    <a:pt x="54" y="674"/>
                    <a:pt x="57" y="677"/>
                  </a:cubicBezTo>
                  <a:cubicBezTo>
                    <a:pt x="55" y="696"/>
                    <a:pt x="60" y="714"/>
                    <a:pt x="71" y="730"/>
                  </a:cubicBezTo>
                  <a:cubicBezTo>
                    <a:pt x="86" y="749"/>
                    <a:pt x="86" y="749"/>
                    <a:pt x="86" y="749"/>
                  </a:cubicBezTo>
                  <a:cubicBezTo>
                    <a:pt x="86" y="752"/>
                    <a:pt x="86" y="755"/>
                    <a:pt x="85" y="758"/>
                  </a:cubicBezTo>
                  <a:cubicBezTo>
                    <a:pt x="85" y="770"/>
                    <a:pt x="84" y="785"/>
                    <a:pt x="85" y="800"/>
                  </a:cubicBezTo>
                  <a:cubicBezTo>
                    <a:pt x="88" y="825"/>
                    <a:pt x="97" y="845"/>
                    <a:pt x="112" y="860"/>
                  </a:cubicBezTo>
                  <a:cubicBezTo>
                    <a:pt x="132" y="881"/>
                    <a:pt x="160" y="892"/>
                    <a:pt x="195" y="892"/>
                  </a:cubicBezTo>
                  <a:cubicBezTo>
                    <a:pt x="218" y="892"/>
                    <a:pt x="244" y="888"/>
                    <a:pt x="276" y="879"/>
                  </a:cubicBezTo>
                  <a:cubicBezTo>
                    <a:pt x="278" y="899"/>
                    <a:pt x="280" y="925"/>
                    <a:pt x="281" y="958"/>
                  </a:cubicBezTo>
                  <a:cubicBezTo>
                    <a:pt x="283" y="1000"/>
                    <a:pt x="318" y="1034"/>
                    <a:pt x="361" y="1034"/>
                  </a:cubicBezTo>
                  <a:cubicBezTo>
                    <a:pt x="713" y="1034"/>
                    <a:pt x="713" y="1034"/>
                    <a:pt x="713" y="1034"/>
                  </a:cubicBezTo>
                  <a:cubicBezTo>
                    <a:pt x="736" y="1034"/>
                    <a:pt x="759" y="1023"/>
                    <a:pt x="774" y="1005"/>
                  </a:cubicBezTo>
                  <a:cubicBezTo>
                    <a:pt x="789" y="987"/>
                    <a:pt x="795" y="963"/>
                    <a:pt x="791" y="940"/>
                  </a:cubicBezTo>
                  <a:cubicBezTo>
                    <a:pt x="759" y="759"/>
                    <a:pt x="759" y="759"/>
                    <a:pt x="759" y="759"/>
                  </a:cubicBezTo>
                  <a:cubicBezTo>
                    <a:pt x="758" y="751"/>
                    <a:pt x="760" y="742"/>
                    <a:pt x="766" y="735"/>
                  </a:cubicBezTo>
                  <a:cubicBezTo>
                    <a:pt x="792" y="704"/>
                    <a:pt x="821" y="668"/>
                    <a:pt x="845" y="625"/>
                  </a:cubicBezTo>
                  <a:cubicBezTo>
                    <a:pt x="872" y="578"/>
                    <a:pt x="888" y="531"/>
                    <a:pt x="896" y="481"/>
                  </a:cubicBezTo>
                  <a:cubicBezTo>
                    <a:pt x="907" y="410"/>
                    <a:pt x="905" y="344"/>
                    <a:pt x="890" y="285"/>
                  </a:cubicBezTo>
                  <a:cubicBezTo>
                    <a:pt x="876" y="228"/>
                    <a:pt x="850" y="178"/>
                    <a:pt x="814" y="136"/>
                  </a:cubicBezTo>
                  <a:close/>
                  <a:moveTo>
                    <a:pt x="841" y="473"/>
                  </a:moveTo>
                  <a:cubicBezTo>
                    <a:pt x="826" y="567"/>
                    <a:pt x="777" y="635"/>
                    <a:pt x="723" y="699"/>
                  </a:cubicBezTo>
                  <a:cubicBezTo>
                    <a:pt x="707" y="718"/>
                    <a:pt x="700" y="744"/>
                    <a:pt x="704" y="769"/>
                  </a:cubicBezTo>
                  <a:cubicBezTo>
                    <a:pt x="736" y="949"/>
                    <a:pt x="736" y="949"/>
                    <a:pt x="736" y="949"/>
                  </a:cubicBezTo>
                  <a:cubicBezTo>
                    <a:pt x="738" y="956"/>
                    <a:pt x="736" y="964"/>
                    <a:pt x="731" y="969"/>
                  </a:cubicBezTo>
                  <a:cubicBezTo>
                    <a:pt x="727" y="975"/>
                    <a:pt x="720" y="978"/>
                    <a:pt x="713" y="978"/>
                  </a:cubicBezTo>
                  <a:cubicBezTo>
                    <a:pt x="361" y="978"/>
                    <a:pt x="361" y="978"/>
                    <a:pt x="361" y="978"/>
                  </a:cubicBezTo>
                  <a:cubicBezTo>
                    <a:pt x="348" y="978"/>
                    <a:pt x="337" y="968"/>
                    <a:pt x="337" y="955"/>
                  </a:cubicBezTo>
                  <a:cubicBezTo>
                    <a:pt x="334" y="894"/>
                    <a:pt x="330" y="856"/>
                    <a:pt x="328" y="835"/>
                  </a:cubicBezTo>
                  <a:cubicBezTo>
                    <a:pt x="327" y="825"/>
                    <a:pt x="314" y="814"/>
                    <a:pt x="300" y="814"/>
                  </a:cubicBezTo>
                  <a:cubicBezTo>
                    <a:pt x="297" y="814"/>
                    <a:pt x="295" y="815"/>
                    <a:pt x="292" y="816"/>
                  </a:cubicBezTo>
                  <a:cubicBezTo>
                    <a:pt x="249" y="830"/>
                    <a:pt x="217" y="837"/>
                    <a:pt x="195" y="837"/>
                  </a:cubicBezTo>
                  <a:cubicBezTo>
                    <a:pt x="109" y="837"/>
                    <a:pt x="154" y="748"/>
                    <a:pt x="137" y="725"/>
                  </a:cubicBezTo>
                  <a:cubicBezTo>
                    <a:pt x="116" y="697"/>
                    <a:pt x="116" y="697"/>
                    <a:pt x="116" y="697"/>
                  </a:cubicBezTo>
                  <a:cubicBezTo>
                    <a:pt x="111" y="689"/>
                    <a:pt x="111" y="680"/>
                    <a:pt x="115" y="672"/>
                  </a:cubicBezTo>
                  <a:cubicBezTo>
                    <a:pt x="126" y="655"/>
                    <a:pt x="126" y="655"/>
                    <a:pt x="126" y="655"/>
                  </a:cubicBezTo>
                  <a:cubicBezTo>
                    <a:pt x="112" y="652"/>
                    <a:pt x="112" y="652"/>
                    <a:pt x="112" y="652"/>
                  </a:cubicBezTo>
                  <a:cubicBezTo>
                    <a:pt x="107" y="650"/>
                    <a:pt x="102" y="646"/>
                    <a:pt x="99" y="640"/>
                  </a:cubicBezTo>
                  <a:cubicBezTo>
                    <a:pt x="96" y="635"/>
                    <a:pt x="96" y="629"/>
                    <a:pt x="98" y="623"/>
                  </a:cubicBezTo>
                  <a:cubicBezTo>
                    <a:pt x="108" y="598"/>
                    <a:pt x="108" y="598"/>
                    <a:pt x="108" y="598"/>
                  </a:cubicBezTo>
                  <a:cubicBezTo>
                    <a:pt x="109" y="596"/>
                    <a:pt x="108" y="593"/>
                    <a:pt x="106" y="592"/>
                  </a:cubicBezTo>
                  <a:cubicBezTo>
                    <a:pt x="75" y="579"/>
                    <a:pt x="75" y="579"/>
                    <a:pt x="75" y="579"/>
                  </a:cubicBezTo>
                  <a:cubicBezTo>
                    <a:pt x="68" y="575"/>
                    <a:pt x="62" y="569"/>
                    <a:pt x="60" y="562"/>
                  </a:cubicBezTo>
                  <a:cubicBezTo>
                    <a:pt x="58" y="554"/>
                    <a:pt x="59" y="546"/>
                    <a:pt x="63" y="539"/>
                  </a:cubicBezTo>
                  <a:cubicBezTo>
                    <a:pt x="63" y="538"/>
                    <a:pt x="63" y="538"/>
                    <a:pt x="63" y="538"/>
                  </a:cubicBezTo>
                  <a:cubicBezTo>
                    <a:pt x="84" y="505"/>
                    <a:pt x="111" y="475"/>
                    <a:pt x="128" y="440"/>
                  </a:cubicBezTo>
                  <a:cubicBezTo>
                    <a:pt x="136" y="425"/>
                    <a:pt x="136" y="425"/>
                    <a:pt x="136" y="425"/>
                  </a:cubicBezTo>
                  <a:cubicBezTo>
                    <a:pt x="141" y="415"/>
                    <a:pt x="134" y="398"/>
                    <a:pt x="132" y="387"/>
                  </a:cubicBezTo>
                  <a:cubicBezTo>
                    <a:pt x="129" y="375"/>
                    <a:pt x="129" y="375"/>
                    <a:pt x="129" y="375"/>
                  </a:cubicBezTo>
                  <a:cubicBezTo>
                    <a:pt x="123" y="347"/>
                    <a:pt x="124" y="313"/>
                    <a:pt x="131" y="286"/>
                  </a:cubicBezTo>
                  <a:cubicBezTo>
                    <a:pt x="168" y="139"/>
                    <a:pt x="330" y="56"/>
                    <a:pt x="490" y="56"/>
                  </a:cubicBezTo>
                  <a:cubicBezTo>
                    <a:pt x="689" y="56"/>
                    <a:pt x="885" y="183"/>
                    <a:pt x="841" y="4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1" name="Freeform 6">
              <a:extLst>
                <a:ext uri="{FF2B5EF4-FFF2-40B4-BE49-F238E27FC236}">
                  <a16:creationId xmlns:a16="http://schemas.microsoft.com/office/drawing/2014/main" id="{B6AE048B-538F-96ED-C0C9-B08502B41E2A}"/>
                </a:ext>
              </a:extLst>
            </p:cNvPr>
            <p:cNvSpPr>
              <a:spLocks noEditPoints="1"/>
            </p:cNvSpPr>
            <p:nvPr/>
          </p:nvSpPr>
          <p:spPr bwMode="auto">
            <a:xfrm>
              <a:off x="8596313" y="5100638"/>
              <a:ext cx="296863" cy="295275"/>
            </a:xfrm>
            <a:custGeom>
              <a:avLst/>
              <a:gdLst>
                <a:gd name="T0" fmla="*/ 192 w 337"/>
                <a:gd name="T1" fmla="*/ 36 h 336"/>
                <a:gd name="T2" fmla="*/ 234 w 337"/>
                <a:gd name="T3" fmla="*/ 68 h 336"/>
                <a:gd name="T4" fmla="*/ 253 w 337"/>
                <a:gd name="T5" fmla="*/ 54 h 336"/>
                <a:gd name="T6" fmla="*/ 279 w 337"/>
                <a:gd name="T7" fmla="*/ 74 h 336"/>
                <a:gd name="T8" fmla="*/ 268 w 337"/>
                <a:gd name="T9" fmla="*/ 102 h 336"/>
                <a:gd name="T10" fmla="*/ 301 w 337"/>
                <a:gd name="T11" fmla="*/ 144 h 336"/>
                <a:gd name="T12" fmla="*/ 313 w 337"/>
                <a:gd name="T13" fmla="*/ 180 h 336"/>
                <a:gd name="T14" fmla="*/ 286 w 337"/>
                <a:gd name="T15" fmla="*/ 192 h 336"/>
                <a:gd name="T16" fmla="*/ 279 w 337"/>
                <a:gd name="T17" fmla="*/ 244 h 336"/>
                <a:gd name="T18" fmla="*/ 262 w 337"/>
                <a:gd name="T19" fmla="*/ 278 h 336"/>
                <a:gd name="T20" fmla="*/ 245 w 337"/>
                <a:gd name="T21" fmla="*/ 278 h 336"/>
                <a:gd name="T22" fmla="*/ 192 w 337"/>
                <a:gd name="T23" fmla="*/ 286 h 336"/>
                <a:gd name="T24" fmla="*/ 180 w 337"/>
                <a:gd name="T25" fmla="*/ 312 h 336"/>
                <a:gd name="T26" fmla="*/ 144 w 337"/>
                <a:gd name="T27" fmla="*/ 300 h 336"/>
                <a:gd name="T28" fmla="*/ 102 w 337"/>
                <a:gd name="T29" fmla="*/ 268 h 336"/>
                <a:gd name="T30" fmla="*/ 84 w 337"/>
                <a:gd name="T31" fmla="*/ 282 h 336"/>
                <a:gd name="T32" fmla="*/ 58 w 337"/>
                <a:gd name="T33" fmla="*/ 261 h 336"/>
                <a:gd name="T34" fmla="*/ 69 w 337"/>
                <a:gd name="T35" fmla="*/ 234 h 336"/>
                <a:gd name="T36" fmla="*/ 36 w 337"/>
                <a:gd name="T37" fmla="*/ 192 h 336"/>
                <a:gd name="T38" fmla="*/ 24 w 337"/>
                <a:gd name="T39" fmla="*/ 156 h 336"/>
                <a:gd name="T40" fmla="*/ 51 w 337"/>
                <a:gd name="T41" fmla="*/ 144 h 336"/>
                <a:gd name="T42" fmla="*/ 58 w 337"/>
                <a:gd name="T43" fmla="*/ 91 h 336"/>
                <a:gd name="T44" fmla="*/ 75 w 337"/>
                <a:gd name="T45" fmla="*/ 57 h 336"/>
                <a:gd name="T46" fmla="*/ 92 w 337"/>
                <a:gd name="T47" fmla="*/ 57 h 336"/>
                <a:gd name="T48" fmla="*/ 144 w 337"/>
                <a:gd name="T49" fmla="*/ 50 h 336"/>
                <a:gd name="T50" fmla="*/ 156 w 337"/>
                <a:gd name="T51" fmla="*/ 24 h 336"/>
                <a:gd name="T52" fmla="*/ 180 w 337"/>
                <a:gd name="T53" fmla="*/ 0 h 336"/>
                <a:gd name="T54" fmla="*/ 121 w 337"/>
                <a:gd name="T55" fmla="*/ 32 h 336"/>
                <a:gd name="T56" fmla="*/ 84 w 337"/>
                <a:gd name="T57" fmla="*/ 30 h 336"/>
                <a:gd name="T58" fmla="*/ 41 w 337"/>
                <a:gd name="T59" fmla="*/ 57 h 336"/>
                <a:gd name="T60" fmla="*/ 39 w 337"/>
                <a:gd name="T61" fmla="*/ 106 h 336"/>
                <a:gd name="T62" fmla="*/ 0 w 337"/>
                <a:gd name="T63" fmla="*/ 156 h 336"/>
                <a:gd name="T64" fmla="*/ 33 w 337"/>
                <a:gd name="T65" fmla="*/ 216 h 336"/>
                <a:gd name="T66" fmla="*/ 31 w 337"/>
                <a:gd name="T67" fmla="*/ 253 h 336"/>
                <a:gd name="T68" fmla="*/ 58 w 337"/>
                <a:gd name="T69" fmla="*/ 295 h 336"/>
                <a:gd name="T70" fmla="*/ 106 w 337"/>
                <a:gd name="T71" fmla="*/ 298 h 336"/>
                <a:gd name="T72" fmla="*/ 156 w 337"/>
                <a:gd name="T73" fmla="*/ 336 h 336"/>
                <a:gd name="T74" fmla="*/ 216 w 337"/>
                <a:gd name="T75" fmla="*/ 304 h 336"/>
                <a:gd name="T76" fmla="*/ 253 w 337"/>
                <a:gd name="T77" fmla="*/ 306 h 336"/>
                <a:gd name="T78" fmla="*/ 296 w 337"/>
                <a:gd name="T79" fmla="*/ 278 h 336"/>
                <a:gd name="T80" fmla="*/ 298 w 337"/>
                <a:gd name="T81" fmla="*/ 230 h 336"/>
                <a:gd name="T82" fmla="*/ 337 w 337"/>
                <a:gd name="T83" fmla="*/ 180 h 336"/>
                <a:gd name="T84" fmla="*/ 304 w 337"/>
                <a:gd name="T85" fmla="*/ 120 h 336"/>
                <a:gd name="T86" fmla="*/ 306 w 337"/>
                <a:gd name="T87" fmla="*/ 83 h 336"/>
                <a:gd name="T88" fmla="*/ 279 w 337"/>
                <a:gd name="T89" fmla="*/ 40 h 336"/>
                <a:gd name="T90" fmla="*/ 231 w 337"/>
                <a:gd name="T91" fmla="*/ 38 h 336"/>
                <a:gd name="T92" fmla="*/ 180 w 337"/>
                <a:gd name="T93"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37" h="336">
                  <a:moveTo>
                    <a:pt x="180" y="24"/>
                  </a:moveTo>
                  <a:cubicBezTo>
                    <a:pt x="187" y="24"/>
                    <a:pt x="192" y="29"/>
                    <a:pt x="192" y="36"/>
                  </a:cubicBezTo>
                  <a:cubicBezTo>
                    <a:pt x="192" y="50"/>
                    <a:pt x="192" y="50"/>
                    <a:pt x="192" y="50"/>
                  </a:cubicBezTo>
                  <a:cubicBezTo>
                    <a:pt x="208" y="53"/>
                    <a:pt x="222" y="60"/>
                    <a:pt x="234" y="68"/>
                  </a:cubicBezTo>
                  <a:cubicBezTo>
                    <a:pt x="245" y="57"/>
                    <a:pt x="245" y="57"/>
                    <a:pt x="245" y="57"/>
                  </a:cubicBezTo>
                  <a:cubicBezTo>
                    <a:pt x="247" y="55"/>
                    <a:pt x="250" y="54"/>
                    <a:pt x="253" y="54"/>
                  </a:cubicBezTo>
                  <a:cubicBezTo>
                    <a:pt x="256" y="54"/>
                    <a:pt x="260" y="55"/>
                    <a:pt x="262" y="57"/>
                  </a:cubicBezTo>
                  <a:cubicBezTo>
                    <a:pt x="279" y="74"/>
                    <a:pt x="279" y="74"/>
                    <a:pt x="279" y="74"/>
                  </a:cubicBezTo>
                  <a:cubicBezTo>
                    <a:pt x="284" y="79"/>
                    <a:pt x="284" y="87"/>
                    <a:pt x="279" y="91"/>
                  </a:cubicBezTo>
                  <a:cubicBezTo>
                    <a:pt x="268" y="102"/>
                    <a:pt x="268" y="102"/>
                    <a:pt x="268" y="102"/>
                  </a:cubicBezTo>
                  <a:cubicBezTo>
                    <a:pt x="277" y="114"/>
                    <a:pt x="283" y="129"/>
                    <a:pt x="286" y="144"/>
                  </a:cubicBezTo>
                  <a:cubicBezTo>
                    <a:pt x="301" y="144"/>
                    <a:pt x="301" y="144"/>
                    <a:pt x="301" y="144"/>
                  </a:cubicBezTo>
                  <a:cubicBezTo>
                    <a:pt x="307" y="144"/>
                    <a:pt x="313" y="149"/>
                    <a:pt x="313" y="156"/>
                  </a:cubicBezTo>
                  <a:cubicBezTo>
                    <a:pt x="313" y="180"/>
                    <a:pt x="313" y="180"/>
                    <a:pt x="313" y="180"/>
                  </a:cubicBezTo>
                  <a:cubicBezTo>
                    <a:pt x="313" y="187"/>
                    <a:pt x="307" y="192"/>
                    <a:pt x="301" y="192"/>
                  </a:cubicBezTo>
                  <a:cubicBezTo>
                    <a:pt x="286" y="192"/>
                    <a:pt x="286" y="192"/>
                    <a:pt x="286" y="192"/>
                  </a:cubicBezTo>
                  <a:cubicBezTo>
                    <a:pt x="283" y="207"/>
                    <a:pt x="277" y="221"/>
                    <a:pt x="268" y="234"/>
                  </a:cubicBezTo>
                  <a:cubicBezTo>
                    <a:pt x="279" y="244"/>
                    <a:pt x="279" y="244"/>
                    <a:pt x="279" y="244"/>
                  </a:cubicBezTo>
                  <a:cubicBezTo>
                    <a:pt x="284" y="249"/>
                    <a:pt x="284" y="257"/>
                    <a:pt x="279" y="261"/>
                  </a:cubicBezTo>
                  <a:cubicBezTo>
                    <a:pt x="262" y="278"/>
                    <a:pt x="262" y="278"/>
                    <a:pt x="262" y="278"/>
                  </a:cubicBezTo>
                  <a:cubicBezTo>
                    <a:pt x="260" y="281"/>
                    <a:pt x="256" y="282"/>
                    <a:pt x="253" y="282"/>
                  </a:cubicBezTo>
                  <a:cubicBezTo>
                    <a:pt x="250" y="282"/>
                    <a:pt x="247" y="281"/>
                    <a:pt x="245" y="278"/>
                  </a:cubicBezTo>
                  <a:cubicBezTo>
                    <a:pt x="234" y="268"/>
                    <a:pt x="234" y="268"/>
                    <a:pt x="234" y="268"/>
                  </a:cubicBezTo>
                  <a:cubicBezTo>
                    <a:pt x="222" y="276"/>
                    <a:pt x="208" y="282"/>
                    <a:pt x="192" y="286"/>
                  </a:cubicBezTo>
                  <a:cubicBezTo>
                    <a:pt x="192" y="300"/>
                    <a:pt x="192" y="300"/>
                    <a:pt x="192" y="300"/>
                  </a:cubicBezTo>
                  <a:cubicBezTo>
                    <a:pt x="192" y="307"/>
                    <a:pt x="187" y="312"/>
                    <a:pt x="180" y="312"/>
                  </a:cubicBezTo>
                  <a:cubicBezTo>
                    <a:pt x="156" y="312"/>
                    <a:pt x="156" y="312"/>
                    <a:pt x="156" y="312"/>
                  </a:cubicBezTo>
                  <a:cubicBezTo>
                    <a:pt x="150" y="312"/>
                    <a:pt x="144" y="307"/>
                    <a:pt x="144" y="300"/>
                  </a:cubicBezTo>
                  <a:cubicBezTo>
                    <a:pt x="144" y="286"/>
                    <a:pt x="144" y="286"/>
                    <a:pt x="144" y="286"/>
                  </a:cubicBezTo>
                  <a:cubicBezTo>
                    <a:pt x="129" y="282"/>
                    <a:pt x="115" y="276"/>
                    <a:pt x="102" y="268"/>
                  </a:cubicBezTo>
                  <a:cubicBezTo>
                    <a:pt x="92" y="278"/>
                    <a:pt x="92" y="278"/>
                    <a:pt x="92" y="278"/>
                  </a:cubicBezTo>
                  <a:cubicBezTo>
                    <a:pt x="90" y="281"/>
                    <a:pt x="87" y="282"/>
                    <a:pt x="84" y="282"/>
                  </a:cubicBezTo>
                  <a:cubicBezTo>
                    <a:pt x="80" y="282"/>
                    <a:pt x="77" y="281"/>
                    <a:pt x="75" y="278"/>
                  </a:cubicBezTo>
                  <a:cubicBezTo>
                    <a:pt x="58" y="261"/>
                    <a:pt x="58" y="261"/>
                    <a:pt x="58" y="261"/>
                  </a:cubicBezTo>
                  <a:cubicBezTo>
                    <a:pt x="53" y="257"/>
                    <a:pt x="53" y="249"/>
                    <a:pt x="58" y="244"/>
                  </a:cubicBezTo>
                  <a:cubicBezTo>
                    <a:pt x="69" y="234"/>
                    <a:pt x="69" y="234"/>
                    <a:pt x="69" y="234"/>
                  </a:cubicBezTo>
                  <a:cubicBezTo>
                    <a:pt x="60" y="221"/>
                    <a:pt x="54" y="207"/>
                    <a:pt x="51" y="192"/>
                  </a:cubicBezTo>
                  <a:cubicBezTo>
                    <a:pt x="36" y="192"/>
                    <a:pt x="36" y="192"/>
                    <a:pt x="36" y="192"/>
                  </a:cubicBezTo>
                  <a:cubicBezTo>
                    <a:pt x="30" y="192"/>
                    <a:pt x="24" y="187"/>
                    <a:pt x="24" y="180"/>
                  </a:cubicBezTo>
                  <a:cubicBezTo>
                    <a:pt x="24" y="156"/>
                    <a:pt x="24" y="156"/>
                    <a:pt x="24" y="156"/>
                  </a:cubicBezTo>
                  <a:cubicBezTo>
                    <a:pt x="24" y="149"/>
                    <a:pt x="30" y="144"/>
                    <a:pt x="36" y="144"/>
                  </a:cubicBezTo>
                  <a:cubicBezTo>
                    <a:pt x="51" y="144"/>
                    <a:pt x="51" y="144"/>
                    <a:pt x="51" y="144"/>
                  </a:cubicBezTo>
                  <a:cubicBezTo>
                    <a:pt x="54" y="129"/>
                    <a:pt x="60" y="114"/>
                    <a:pt x="69" y="102"/>
                  </a:cubicBezTo>
                  <a:cubicBezTo>
                    <a:pt x="58" y="91"/>
                    <a:pt x="58" y="91"/>
                    <a:pt x="58" y="91"/>
                  </a:cubicBezTo>
                  <a:cubicBezTo>
                    <a:pt x="53" y="87"/>
                    <a:pt x="53" y="79"/>
                    <a:pt x="58" y="74"/>
                  </a:cubicBezTo>
                  <a:cubicBezTo>
                    <a:pt x="75" y="57"/>
                    <a:pt x="75" y="57"/>
                    <a:pt x="75" y="57"/>
                  </a:cubicBezTo>
                  <a:cubicBezTo>
                    <a:pt x="77" y="55"/>
                    <a:pt x="80" y="54"/>
                    <a:pt x="84" y="54"/>
                  </a:cubicBezTo>
                  <a:cubicBezTo>
                    <a:pt x="87" y="54"/>
                    <a:pt x="90" y="55"/>
                    <a:pt x="92" y="57"/>
                  </a:cubicBezTo>
                  <a:cubicBezTo>
                    <a:pt x="102" y="68"/>
                    <a:pt x="102" y="68"/>
                    <a:pt x="102" y="68"/>
                  </a:cubicBezTo>
                  <a:cubicBezTo>
                    <a:pt x="115" y="60"/>
                    <a:pt x="129" y="53"/>
                    <a:pt x="144" y="50"/>
                  </a:cubicBezTo>
                  <a:cubicBezTo>
                    <a:pt x="144" y="36"/>
                    <a:pt x="144" y="36"/>
                    <a:pt x="144" y="36"/>
                  </a:cubicBezTo>
                  <a:cubicBezTo>
                    <a:pt x="144" y="29"/>
                    <a:pt x="150" y="24"/>
                    <a:pt x="156" y="24"/>
                  </a:cubicBezTo>
                  <a:cubicBezTo>
                    <a:pt x="180" y="24"/>
                    <a:pt x="180" y="24"/>
                    <a:pt x="180" y="24"/>
                  </a:cubicBezTo>
                  <a:moveTo>
                    <a:pt x="180" y="0"/>
                  </a:moveTo>
                  <a:cubicBezTo>
                    <a:pt x="156" y="0"/>
                    <a:pt x="156" y="0"/>
                    <a:pt x="156" y="0"/>
                  </a:cubicBezTo>
                  <a:cubicBezTo>
                    <a:pt x="138" y="0"/>
                    <a:pt x="123" y="14"/>
                    <a:pt x="121" y="32"/>
                  </a:cubicBezTo>
                  <a:cubicBezTo>
                    <a:pt x="116" y="34"/>
                    <a:pt x="111" y="36"/>
                    <a:pt x="106" y="38"/>
                  </a:cubicBezTo>
                  <a:cubicBezTo>
                    <a:pt x="100" y="33"/>
                    <a:pt x="92" y="30"/>
                    <a:pt x="84" y="30"/>
                  </a:cubicBezTo>
                  <a:cubicBezTo>
                    <a:pt x="74" y="30"/>
                    <a:pt x="65" y="34"/>
                    <a:pt x="58" y="40"/>
                  </a:cubicBezTo>
                  <a:cubicBezTo>
                    <a:pt x="41" y="57"/>
                    <a:pt x="41" y="57"/>
                    <a:pt x="41" y="57"/>
                  </a:cubicBezTo>
                  <a:cubicBezTo>
                    <a:pt x="34" y="64"/>
                    <a:pt x="31" y="73"/>
                    <a:pt x="31" y="83"/>
                  </a:cubicBezTo>
                  <a:cubicBezTo>
                    <a:pt x="31" y="91"/>
                    <a:pt x="33" y="99"/>
                    <a:pt x="39" y="106"/>
                  </a:cubicBezTo>
                  <a:cubicBezTo>
                    <a:pt x="36" y="110"/>
                    <a:pt x="34" y="115"/>
                    <a:pt x="33" y="120"/>
                  </a:cubicBezTo>
                  <a:cubicBezTo>
                    <a:pt x="15" y="122"/>
                    <a:pt x="0" y="137"/>
                    <a:pt x="0" y="156"/>
                  </a:cubicBezTo>
                  <a:cubicBezTo>
                    <a:pt x="0" y="180"/>
                    <a:pt x="0" y="180"/>
                    <a:pt x="0" y="180"/>
                  </a:cubicBezTo>
                  <a:cubicBezTo>
                    <a:pt x="0" y="199"/>
                    <a:pt x="15" y="214"/>
                    <a:pt x="33" y="216"/>
                  </a:cubicBezTo>
                  <a:cubicBezTo>
                    <a:pt x="34" y="221"/>
                    <a:pt x="36" y="225"/>
                    <a:pt x="39" y="230"/>
                  </a:cubicBezTo>
                  <a:cubicBezTo>
                    <a:pt x="33" y="236"/>
                    <a:pt x="31" y="244"/>
                    <a:pt x="31" y="253"/>
                  </a:cubicBezTo>
                  <a:cubicBezTo>
                    <a:pt x="31" y="262"/>
                    <a:pt x="34" y="271"/>
                    <a:pt x="41" y="278"/>
                  </a:cubicBezTo>
                  <a:cubicBezTo>
                    <a:pt x="58" y="295"/>
                    <a:pt x="58" y="295"/>
                    <a:pt x="58" y="295"/>
                  </a:cubicBezTo>
                  <a:cubicBezTo>
                    <a:pt x="65" y="302"/>
                    <a:pt x="74" y="306"/>
                    <a:pt x="84" y="306"/>
                  </a:cubicBezTo>
                  <a:cubicBezTo>
                    <a:pt x="92" y="306"/>
                    <a:pt x="100" y="303"/>
                    <a:pt x="106" y="298"/>
                  </a:cubicBezTo>
                  <a:cubicBezTo>
                    <a:pt x="111" y="300"/>
                    <a:pt x="116" y="302"/>
                    <a:pt x="121" y="304"/>
                  </a:cubicBezTo>
                  <a:cubicBezTo>
                    <a:pt x="123" y="322"/>
                    <a:pt x="138" y="336"/>
                    <a:pt x="156" y="336"/>
                  </a:cubicBezTo>
                  <a:cubicBezTo>
                    <a:pt x="180" y="336"/>
                    <a:pt x="180" y="336"/>
                    <a:pt x="180" y="336"/>
                  </a:cubicBezTo>
                  <a:cubicBezTo>
                    <a:pt x="199" y="336"/>
                    <a:pt x="214" y="322"/>
                    <a:pt x="216" y="304"/>
                  </a:cubicBezTo>
                  <a:cubicBezTo>
                    <a:pt x="221" y="302"/>
                    <a:pt x="226" y="300"/>
                    <a:pt x="231" y="298"/>
                  </a:cubicBezTo>
                  <a:cubicBezTo>
                    <a:pt x="237" y="303"/>
                    <a:pt x="245" y="306"/>
                    <a:pt x="253" y="306"/>
                  </a:cubicBezTo>
                  <a:cubicBezTo>
                    <a:pt x="263" y="306"/>
                    <a:pt x="272" y="302"/>
                    <a:pt x="279" y="295"/>
                  </a:cubicBezTo>
                  <a:cubicBezTo>
                    <a:pt x="296" y="278"/>
                    <a:pt x="296" y="278"/>
                    <a:pt x="296" y="278"/>
                  </a:cubicBezTo>
                  <a:cubicBezTo>
                    <a:pt x="303" y="271"/>
                    <a:pt x="306" y="262"/>
                    <a:pt x="306" y="253"/>
                  </a:cubicBezTo>
                  <a:cubicBezTo>
                    <a:pt x="306" y="244"/>
                    <a:pt x="304" y="236"/>
                    <a:pt x="298" y="230"/>
                  </a:cubicBezTo>
                  <a:cubicBezTo>
                    <a:pt x="301" y="225"/>
                    <a:pt x="303" y="221"/>
                    <a:pt x="304" y="216"/>
                  </a:cubicBezTo>
                  <a:cubicBezTo>
                    <a:pt x="322" y="214"/>
                    <a:pt x="337" y="199"/>
                    <a:pt x="337" y="180"/>
                  </a:cubicBezTo>
                  <a:cubicBezTo>
                    <a:pt x="337" y="156"/>
                    <a:pt x="337" y="156"/>
                    <a:pt x="337" y="156"/>
                  </a:cubicBezTo>
                  <a:cubicBezTo>
                    <a:pt x="337" y="137"/>
                    <a:pt x="322" y="122"/>
                    <a:pt x="304" y="120"/>
                  </a:cubicBezTo>
                  <a:cubicBezTo>
                    <a:pt x="303" y="115"/>
                    <a:pt x="301" y="110"/>
                    <a:pt x="298" y="106"/>
                  </a:cubicBezTo>
                  <a:cubicBezTo>
                    <a:pt x="304" y="99"/>
                    <a:pt x="306" y="91"/>
                    <a:pt x="306" y="83"/>
                  </a:cubicBezTo>
                  <a:cubicBezTo>
                    <a:pt x="306" y="73"/>
                    <a:pt x="303" y="64"/>
                    <a:pt x="296" y="57"/>
                  </a:cubicBezTo>
                  <a:cubicBezTo>
                    <a:pt x="279" y="40"/>
                    <a:pt x="279" y="40"/>
                    <a:pt x="279" y="40"/>
                  </a:cubicBezTo>
                  <a:cubicBezTo>
                    <a:pt x="272" y="34"/>
                    <a:pt x="263" y="30"/>
                    <a:pt x="253" y="30"/>
                  </a:cubicBezTo>
                  <a:cubicBezTo>
                    <a:pt x="245" y="30"/>
                    <a:pt x="237" y="33"/>
                    <a:pt x="231" y="38"/>
                  </a:cubicBezTo>
                  <a:cubicBezTo>
                    <a:pt x="226" y="36"/>
                    <a:pt x="221" y="34"/>
                    <a:pt x="216" y="32"/>
                  </a:cubicBezTo>
                  <a:cubicBezTo>
                    <a:pt x="214" y="14"/>
                    <a:pt x="199" y="0"/>
                    <a:pt x="18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2" name="Freeform 7">
              <a:extLst>
                <a:ext uri="{FF2B5EF4-FFF2-40B4-BE49-F238E27FC236}">
                  <a16:creationId xmlns:a16="http://schemas.microsoft.com/office/drawing/2014/main" id="{D5BE33AB-9820-2824-24C4-663640F9931F}"/>
                </a:ext>
              </a:extLst>
            </p:cNvPr>
            <p:cNvSpPr>
              <a:spLocks noEditPoints="1"/>
            </p:cNvSpPr>
            <p:nvPr/>
          </p:nvSpPr>
          <p:spPr bwMode="auto">
            <a:xfrm>
              <a:off x="8675688" y="5180013"/>
              <a:ext cx="138113" cy="136525"/>
            </a:xfrm>
            <a:custGeom>
              <a:avLst/>
              <a:gdLst>
                <a:gd name="T0" fmla="*/ 78 w 157"/>
                <a:gd name="T1" fmla="*/ 156 h 156"/>
                <a:gd name="T2" fmla="*/ 0 w 157"/>
                <a:gd name="T3" fmla="*/ 78 h 156"/>
                <a:gd name="T4" fmla="*/ 78 w 157"/>
                <a:gd name="T5" fmla="*/ 0 h 156"/>
                <a:gd name="T6" fmla="*/ 157 w 157"/>
                <a:gd name="T7" fmla="*/ 78 h 156"/>
                <a:gd name="T8" fmla="*/ 78 w 157"/>
                <a:gd name="T9" fmla="*/ 156 h 156"/>
                <a:gd name="T10" fmla="*/ 78 w 157"/>
                <a:gd name="T11" fmla="*/ 12 h 156"/>
                <a:gd name="T12" fmla="*/ 12 w 157"/>
                <a:gd name="T13" fmla="*/ 78 h 156"/>
                <a:gd name="T14" fmla="*/ 78 w 157"/>
                <a:gd name="T15" fmla="*/ 144 h 156"/>
                <a:gd name="T16" fmla="*/ 145 w 157"/>
                <a:gd name="T17" fmla="*/ 78 h 156"/>
                <a:gd name="T18" fmla="*/ 78 w 157"/>
                <a:gd name="T19" fmla="*/ 1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7" h="156">
                  <a:moveTo>
                    <a:pt x="78" y="156"/>
                  </a:moveTo>
                  <a:cubicBezTo>
                    <a:pt x="35" y="156"/>
                    <a:pt x="0" y="121"/>
                    <a:pt x="0" y="78"/>
                  </a:cubicBezTo>
                  <a:cubicBezTo>
                    <a:pt x="0" y="35"/>
                    <a:pt x="35" y="0"/>
                    <a:pt x="78" y="0"/>
                  </a:cubicBezTo>
                  <a:cubicBezTo>
                    <a:pt x="122" y="0"/>
                    <a:pt x="157" y="35"/>
                    <a:pt x="157" y="78"/>
                  </a:cubicBezTo>
                  <a:cubicBezTo>
                    <a:pt x="157" y="121"/>
                    <a:pt x="122" y="156"/>
                    <a:pt x="78" y="156"/>
                  </a:cubicBezTo>
                  <a:close/>
                  <a:moveTo>
                    <a:pt x="78" y="12"/>
                  </a:moveTo>
                  <a:cubicBezTo>
                    <a:pt x="42" y="12"/>
                    <a:pt x="12" y="41"/>
                    <a:pt x="12" y="78"/>
                  </a:cubicBezTo>
                  <a:cubicBezTo>
                    <a:pt x="12" y="114"/>
                    <a:pt x="42" y="144"/>
                    <a:pt x="78" y="144"/>
                  </a:cubicBezTo>
                  <a:cubicBezTo>
                    <a:pt x="115" y="144"/>
                    <a:pt x="145" y="114"/>
                    <a:pt x="145" y="78"/>
                  </a:cubicBezTo>
                  <a:cubicBezTo>
                    <a:pt x="145" y="41"/>
                    <a:pt x="115" y="12"/>
                    <a:pt x="7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3" name="Freeform 8">
              <a:extLst>
                <a:ext uri="{FF2B5EF4-FFF2-40B4-BE49-F238E27FC236}">
                  <a16:creationId xmlns:a16="http://schemas.microsoft.com/office/drawing/2014/main" id="{96B5ADEC-096A-FE88-C1B0-D460F7586AFF}"/>
                </a:ext>
              </a:extLst>
            </p:cNvPr>
            <p:cNvSpPr>
              <a:spLocks noEditPoints="1"/>
            </p:cNvSpPr>
            <p:nvPr/>
          </p:nvSpPr>
          <p:spPr bwMode="auto">
            <a:xfrm>
              <a:off x="8707438" y="5211763"/>
              <a:ext cx="74613" cy="73025"/>
            </a:xfrm>
            <a:custGeom>
              <a:avLst/>
              <a:gdLst>
                <a:gd name="T0" fmla="*/ 42 w 85"/>
                <a:gd name="T1" fmla="*/ 84 h 84"/>
                <a:gd name="T2" fmla="*/ 0 w 85"/>
                <a:gd name="T3" fmla="*/ 42 h 84"/>
                <a:gd name="T4" fmla="*/ 42 w 85"/>
                <a:gd name="T5" fmla="*/ 0 h 84"/>
                <a:gd name="T6" fmla="*/ 85 w 85"/>
                <a:gd name="T7" fmla="*/ 42 h 84"/>
                <a:gd name="T8" fmla="*/ 42 w 85"/>
                <a:gd name="T9" fmla="*/ 84 h 84"/>
                <a:gd name="T10" fmla="*/ 42 w 85"/>
                <a:gd name="T11" fmla="*/ 12 h 84"/>
                <a:gd name="T12" fmla="*/ 12 w 85"/>
                <a:gd name="T13" fmla="*/ 42 h 84"/>
                <a:gd name="T14" fmla="*/ 42 w 85"/>
                <a:gd name="T15" fmla="*/ 72 h 84"/>
                <a:gd name="T16" fmla="*/ 73 w 85"/>
                <a:gd name="T17" fmla="*/ 42 h 84"/>
                <a:gd name="T18" fmla="*/ 42 w 85"/>
                <a:gd name="T19" fmla="*/ 1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 h="84">
                  <a:moveTo>
                    <a:pt x="42" y="84"/>
                  </a:moveTo>
                  <a:cubicBezTo>
                    <a:pt x="19" y="84"/>
                    <a:pt x="0" y="65"/>
                    <a:pt x="0" y="42"/>
                  </a:cubicBezTo>
                  <a:cubicBezTo>
                    <a:pt x="0" y="19"/>
                    <a:pt x="19" y="0"/>
                    <a:pt x="42" y="0"/>
                  </a:cubicBezTo>
                  <a:cubicBezTo>
                    <a:pt x="66" y="0"/>
                    <a:pt x="85" y="19"/>
                    <a:pt x="85" y="42"/>
                  </a:cubicBezTo>
                  <a:cubicBezTo>
                    <a:pt x="85" y="65"/>
                    <a:pt x="66" y="84"/>
                    <a:pt x="42" y="84"/>
                  </a:cubicBezTo>
                  <a:close/>
                  <a:moveTo>
                    <a:pt x="42" y="12"/>
                  </a:moveTo>
                  <a:cubicBezTo>
                    <a:pt x="26" y="12"/>
                    <a:pt x="12" y="25"/>
                    <a:pt x="12" y="42"/>
                  </a:cubicBezTo>
                  <a:cubicBezTo>
                    <a:pt x="12" y="58"/>
                    <a:pt x="26" y="72"/>
                    <a:pt x="42" y="72"/>
                  </a:cubicBezTo>
                  <a:cubicBezTo>
                    <a:pt x="59" y="72"/>
                    <a:pt x="73" y="58"/>
                    <a:pt x="73" y="42"/>
                  </a:cubicBezTo>
                  <a:cubicBezTo>
                    <a:pt x="73" y="25"/>
                    <a:pt x="59" y="12"/>
                    <a:pt x="4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4" name="Freeform 9">
              <a:extLst>
                <a:ext uri="{FF2B5EF4-FFF2-40B4-BE49-F238E27FC236}">
                  <a16:creationId xmlns:a16="http://schemas.microsoft.com/office/drawing/2014/main" id="{F1176798-5517-9F99-FDD2-15872909351C}"/>
                </a:ext>
              </a:extLst>
            </p:cNvPr>
            <p:cNvSpPr>
              <a:spLocks noEditPoints="1"/>
            </p:cNvSpPr>
            <p:nvPr/>
          </p:nvSpPr>
          <p:spPr bwMode="auto">
            <a:xfrm>
              <a:off x="8416926" y="5081588"/>
              <a:ext cx="187325" cy="187325"/>
            </a:xfrm>
            <a:custGeom>
              <a:avLst/>
              <a:gdLst>
                <a:gd name="T0" fmla="*/ 121 w 213"/>
                <a:gd name="T1" fmla="*/ 23 h 213"/>
                <a:gd name="T2" fmla="*/ 148 w 213"/>
                <a:gd name="T3" fmla="*/ 44 h 213"/>
                <a:gd name="T4" fmla="*/ 160 w 213"/>
                <a:gd name="T5" fmla="*/ 35 h 213"/>
                <a:gd name="T6" fmla="*/ 176 w 213"/>
                <a:gd name="T7" fmla="*/ 48 h 213"/>
                <a:gd name="T8" fmla="*/ 170 w 213"/>
                <a:gd name="T9" fmla="*/ 65 h 213"/>
                <a:gd name="T10" fmla="*/ 190 w 213"/>
                <a:gd name="T11" fmla="*/ 92 h 213"/>
                <a:gd name="T12" fmla="*/ 198 w 213"/>
                <a:gd name="T13" fmla="*/ 115 h 213"/>
                <a:gd name="T14" fmla="*/ 181 w 213"/>
                <a:gd name="T15" fmla="*/ 122 h 213"/>
                <a:gd name="T16" fmla="*/ 176 w 213"/>
                <a:gd name="T17" fmla="*/ 155 h 213"/>
                <a:gd name="T18" fmla="*/ 165 w 213"/>
                <a:gd name="T19" fmla="*/ 177 h 213"/>
                <a:gd name="T20" fmla="*/ 155 w 213"/>
                <a:gd name="T21" fmla="*/ 177 h 213"/>
                <a:gd name="T22" fmla="*/ 121 w 213"/>
                <a:gd name="T23" fmla="*/ 182 h 213"/>
                <a:gd name="T24" fmla="*/ 114 w 213"/>
                <a:gd name="T25" fmla="*/ 198 h 213"/>
                <a:gd name="T26" fmla="*/ 91 w 213"/>
                <a:gd name="T27" fmla="*/ 191 h 213"/>
                <a:gd name="T28" fmla="*/ 64 w 213"/>
                <a:gd name="T29" fmla="*/ 170 h 213"/>
                <a:gd name="T30" fmla="*/ 52 w 213"/>
                <a:gd name="T31" fmla="*/ 179 h 213"/>
                <a:gd name="T32" fmla="*/ 36 w 213"/>
                <a:gd name="T33" fmla="*/ 166 h 213"/>
                <a:gd name="T34" fmla="*/ 43 w 213"/>
                <a:gd name="T35" fmla="*/ 149 h 213"/>
                <a:gd name="T36" fmla="*/ 22 w 213"/>
                <a:gd name="T37" fmla="*/ 122 h 213"/>
                <a:gd name="T38" fmla="*/ 15 w 213"/>
                <a:gd name="T39" fmla="*/ 99 h 213"/>
                <a:gd name="T40" fmla="*/ 32 w 213"/>
                <a:gd name="T41" fmla="*/ 92 h 213"/>
                <a:gd name="T42" fmla="*/ 36 w 213"/>
                <a:gd name="T43" fmla="*/ 59 h 213"/>
                <a:gd name="T44" fmla="*/ 47 w 213"/>
                <a:gd name="T45" fmla="*/ 37 h 213"/>
                <a:gd name="T46" fmla="*/ 58 w 213"/>
                <a:gd name="T47" fmla="*/ 37 h 213"/>
                <a:gd name="T48" fmla="*/ 91 w 213"/>
                <a:gd name="T49" fmla="*/ 32 h 213"/>
                <a:gd name="T50" fmla="*/ 99 w 213"/>
                <a:gd name="T51" fmla="*/ 16 h 213"/>
                <a:gd name="T52" fmla="*/ 114 w 213"/>
                <a:gd name="T53" fmla="*/ 0 h 213"/>
                <a:gd name="T54" fmla="*/ 76 w 213"/>
                <a:gd name="T55" fmla="*/ 21 h 213"/>
                <a:gd name="T56" fmla="*/ 52 w 213"/>
                <a:gd name="T57" fmla="*/ 20 h 213"/>
                <a:gd name="T58" fmla="*/ 25 w 213"/>
                <a:gd name="T59" fmla="*/ 37 h 213"/>
                <a:gd name="T60" fmla="*/ 24 w 213"/>
                <a:gd name="T61" fmla="*/ 68 h 213"/>
                <a:gd name="T62" fmla="*/ 0 w 213"/>
                <a:gd name="T63" fmla="*/ 99 h 213"/>
                <a:gd name="T64" fmla="*/ 20 w 213"/>
                <a:gd name="T65" fmla="*/ 137 h 213"/>
                <a:gd name="T66" fmla="*/ 19 w 213"/>
                <a:gd name="T67" fmla="*/ 161 h 213"/>
                <a:gd name="T68" fmla="*/ 36 w 213"/>
                <a:gd name="T69" fmla="*/ 188 h 213"/>
                <a:gd name="T70" fmla="*/ 67 w 213"/>
                <a:gd name="T71" fmla="*/ 189 h 213"/>
                <a:gd name="T72" fmla="*/ 99 w 213"/>
                <a:gd name="T73" fmla="*/ 213 h 213"/>
                <a:gd name="T74" fmla="*/ 137 w 213"/>
                <a:gd name="T75" fmla="*/ 193 h 213"/>
                <a:gd name="T76" fmla="*/ 160 w 213"/>
                <a:gd name="T77" fmla="*/ 194 h 213"/>
                <a:gd name="T78" fmla="*/ 187 w 213"/>
                <a:gd name="T79" fmla="*/ 177 h 213"/>
                <a:gd name="T80" fmla="*/ 188 w 213"/>
                <a:gd name="T81" fmla="*/ 146 h 213"/>
                <a:gd name="T82" fmla="*/ 213 w 213"/>
                <a:gd name="T83" fmla="*/ 115 h 213"/>
                <a:gd name="T84" fmla="*/ 192 w 213"/>
                <a:gd name="T85" fmla="*/ 77 h 213"/>
                <a:gd name="T86" fmla="*/ 194 w 213"/>
                <a:gd name="T87" fmla="*/ 53 h 213"/>
                <a:gd name="T88" fmla="*/ 176 w 213"/>
                <a:gd name="T89" fmla="*/ 26 h 213"/>
                <a:gd name="T90" fmla="*/ 146 w 213"/>
                <a:gd name="T91" fmla="*/ 25 h 213"/>
                <a:gd name="T92" fmla="*/ 114 w 213"/>
                <a:gd name="T93" fmla="*/ 0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3" h="213">
                  <a:moveTo>
                    <a:pt x="114" y="16"/>
                  </a:moveTo>
                  <a:cubicBezTo>
                    <a:pt x="118" y="16"/>
                    <a:pt x="121" y="19"/>
                    <a:pt x="121" y="23"/>
                  </a:cubicBezTo>
                  <a:cubicBezTo>
                    <a:pt x="121" y="32"/>
                    <a:pt x="121" y="32"/>
                    <a:pt x="121" y="32"/>
                  </a:cubicBezTo>
                  <a:cubicBezTo>
                    <a:pt x="131" y="34"/>
                    <a:pt x="140" y="38"/>
                    <a:pt x="148" y="44"/>
                  </a:cubicBezTo>
                  <a:cubicBezTo>
                    <a:pt x="155" y="37"/>
                    <a:pt x="155" y="37"/>
                    <a:pt x="155" y="37"/>
                  </a:cubicBezTo>
                  <a:cubicBezTo>
                    <a:pt x="156" y="35"/>
                    <a:pt x="158" y="35"/>
                    <a:pt x="160" y="35"/>
                  </a:cubicBezTo>
                  <a:cubicBezTo>
                    <a:pt x="162" y="35"/>
                    <a:pt x="164" y="35"/>
                    <a:pt x="165" y="37"/>
                  </a:cubicBezTo>
                  <a:cubicBezTo>
                    <a:pt x="176" y="48"/>
                    <a:pt x="176" y="48"/>
                    <a:pt x="176" y="48"/>
                  </a:cubicBezTo>
                  <a:cubicBezTo>
                    <a:pt x="179" y="51"/>
                    <a:pt x="179" y="56"/>
                    <a:pt x="176" y="59"/>
                  </a:cubicBezTo>
                  <a:cubicBezTo>
                    <a:pt x="170" y="65"/>
                    <a:pt x="170" y="65"/>
                    <a:pt x="170" y="65"/>
                  </a:cubicBezTo>
                  <a:cubicBezTo>
                    <a:pt x="175" y="73"/>
                    <a:pt x="179" y="82"/>
                    <a:pt x="181" y="92"/>
                  </a:cubicBezTo>
                  <a:cubicBezTo>
                    <a:pt x="190" y="92"/>
                    <a:pt x="190" y="92"/>
                    <a:pt x="190" y="92"/>
                  </a:cubicBezTo>
                  <a:cubicBezTo>
                    <a:pt x="194" y="92"/>
                    <a:pt x="198" y="95"/>
                    <a:pt x="198" y="99"/>
                  </a:cubicBezTo>
                  <a:cubicBezTo>
                    <a:pt x="198" y="115"/>
                    <a:pt x="198" y="115"/>
                    <a:pt x="198" y="115"/>
                  </a:cubicBezTo>
                  <a:cubicBezTo>
                    <a:pt x="198" y="119"/>
                    <a:pt x="194" y="122"/>
                    <a:pt x="190" y="122"/>
                  </a:cubicBezTo>
                  <a:cubicBezTo>
                    <a:pt x="181" y="122"/>
                    <a:pt x="181" y="122"/>
                    <a:pt x="181" y="122"/>
                  </a:cubicBezTo>
                  <a:cubicBezTo>
                    <a:pt x="179" y="132"/>
                    <a:pt x="175" y="141"/>
                    <a:pt x="170" y="149"/>
                  </a:cubicBezTo>
                  <a:cubicBezTo>
                    <a:pt x="176" y="155"/>
                    <a:pt x="176" y="155"/>
                    <a:pt x="176" y="155"/>
                  </a:cubicBezTo>
                  <a:cubicBezTo>
                    <a:pt x="179" y="158"/>
                    <a:pt x="179" y="163"/>
                    <a:pt x="176" y="166"/>
                  </a:cubicBezTo>
                  <a:cubicBezTo>
                    <a:pt x="165" y="177"/>
                    <a:pt x="165" y="177"/>
                    <a:pt x="165" y="177"/>
                  </a:cubicBezTo>
                  <a:cubicBezTo>
                    <a:pt x="164" y="178"/>
                    <a:pt x="162" y="179"/>
                    <a:pt x="160" y="179"/>
                  </a:cubicBezTo>
                  <a:cubicBezTo>
                    <a:pt x="158" y="179"/>
                    <a:pt x="156" y="178"/>
                    <a:pt x="155" y="177"/>
                  </a:cubicBezTo>
                  <a:cubicBezTo>
                    <a:pt x="148" y="170"/>
                    <a:pt x="148" y="170"/>
                    <a:pt x="148" y="170"/>
                  </a:cubicBezTo>
                  <a:cubicBezTo>
                    <a:pt x="140" y="176"/>
                    <a:pt x="131" y="180"/>
                    <a:pt x="121" y="182"/>
                  </a:cubicBezTo>
                  <a:cubicBezTo>
                    <a:pt x="121" y="191"/>
                    <a:pt x="121" y="191"/>
                    <a:pt x="121" y="191"/>
                  </a:cubicBezTo>
                  <a:cubicBezTo>
                    <a:pt x="121" y="195"/>
                    <a:pt x="118" y="198"/>
                    <a:pt x="114" y="198"/>
                  </a:cubicBezTo>
                  <a:cubicBezTo>
                    <a:pt x="99" y="198"/>
                    <a:pt x="99" y="198"/>
                    <a:pt x="99" y="198"/>
                  </a:cubicBezTo>
                  <a:cubicBezTo>
                    <a:pt x="94" y="198"/>
                    <a:pt x="91" y="195"/>
                    <a:pt x="91" y="191"/>
                  </a:cubicBezTo>
                  <a:cubicBezTo>
                    <a:pt x="91" y="182"/>
                    <a:pt x="91" y="182"/>
                    <a:pt x="91" y="182"/>
                  </a:cubicBezTo>
                  <a:cubicBezTo>
                    <a:pt x="81" y="180"/>
                    <a:pt x="72" y="176"/>
                    <a:pt x="64" y="170"/>
                  </a:cubicBezTo>
                  <a:cubicBezTo>
                    <a:pt x="58" y="177"/>
                    <a:pt x="58" y="177"/>
                    <a:pt x="58" y="177"/>
                  </a:cubicBezTo>
                  <a:cubicBezTo>
                    <a:pt x="56" y="178"/>
                    <a:pt x="54" y="179"/>
                    <a:pt x="52" y="179"/>
                  </a:cubicBezTo>
                  <a:cubicBezTo>
                    <a:pt x="50" y="179"/>
                    <a:pt x="48" y="178"/>
                    <a:pt x="47" y="177"/>
                  </a:cubicBezTo>
                  <a:cubicBezTo>
                    <a:pt x="36" y="166"/>
                    <a:pt x="36" y="166"/>
                    <a:pt x="36" y="166"/>
                  </a:cubicBezTo>
                  <a:cubicBezTo>
                    <a:pt x="33" y="163"/>
                    <a:pt x="33" y="158"/>
                    <a:pt x="36" y="155"/>
                  </a:cubicBezTo>
                  <a:cubicBezTo>
                    <a:pt x="43" y="149"/>
                    <a:pt x="43" y="149"/>
                    <a:pt x="43" y="149"/>
                  </a:cubicBezTo>
                  <a:cubicBezTo>
                    <a:pt x="38" y="141"/>
                    <a:pt x="34" y="132"/>
                    <a:pt x="32" y="122"/>
                  </a:cubicBezTo>
                  <a:cubicBezTo>
                    <a:pt x="22" y="122"/>
                    <a:pt x="22" y="122"/>
                    <a:pt x="22" y="122"/>
                  </a:cubicBezTo>
                  <a:cubicBezTo>
                    <a:pt x="18" y="122"/>
                    <a:pt x="15" y="119"/>
                    <a:pt x="15" y="115"/>
                  </a:cubicBezTo>
                  <a:cubicBezTo>
                    <a:pt x="15" y="99"/>
                    <a:pt x="15" y="99"/>
                    <a:pt x="15" y="99"/>
                  </a:cubicBezTo>
                  <a:cubicBezTo>
                    <a:pt x="15" y="95"/>
                    <a:pt x="18" y="92"/>
                    <a:pt x="22" y="92"/>
                  </a:cubicBezTo>
                  <a:cubicBezTo>
                    <a:pt x="32" y="92"/>
                    <a:pt x="32" y="92"/>
                    <a:pt x="32" y="92"/>
                  </a:cubicBezTo>
                  <a:cubicBezTo>
                    <a:pt x="34" y="82"/>
                    <a:pt x="38" y="73"/>
                    <a:pt x="43" y="65"/>
                  </a:cubicBezTo>
                  <a:cubicBezTo>
                    <a:pt x="36" y="59"/>
                    <a:pt x="36" y="59"/>
                    <a:pt x="36" y="59"/>
                  </a:cubicBezTo>
                  <a:cubicBezTo>
                    <a:pt x="33" y="56"/>
                    <a:pt x="33" y="51"/>
                    <a:pt x="36" y="48"/>
                  </a:cubicBezTo>
                  <a:cubicBezTo>
                    <a:pt x="47" y="37"/>
                    <a:pt x="47" y="37"/>
                    <a:pt x="47" y="37"/>
                  </a:cubicBezTo>
                  <a:cubicBezTo>
                    <a:pt x="48" y="35"/>
                    <a:pt x="50" y="35"/>
                    <a:pt x="52" y="35"/>
                  </a:cubicBezTo>
                  <a:cubicBezTo>
                    <a:pt x="54" y="35"/>
                    <a:pt x="56" y="35"/>
                    <a:pt x="58" y="37"/>
                  </a:cubicBezTo>
                  <a:cubicBezTo>
                    <a:pt x="64" y="44"/>
                    <a:pt x="64" y="44"/>
                    <a:pt x="64" y="44"/>
                  </a:cubicBezTo>
                  <a:cubicBezTo>
                    <a:pt x="72" y="38"/>
                    <a:pt x="81" y="34"/>
                    <a:pt x="91" y="32"/>
                  </a:cubicBezTo>
                  <a:cubicBezTo>
                    <a:pt x="91" y="23"/>
                    <a:pt x="91" y="23"/>
                    <a:pt x="91" y="23"/>
                  </a:cubicBezTo>
                  <a:cubicBezTo>
                    <a:pt x="91" y="19"/>
                    <a:pt x="94" y="16"/>
                    <a:pt x="99" y="16"/>
                  </a:cubicBezTo>
                  <a:cubicBezTo>
                    <a:pt x="114" y="16"/>
                    <a:pt x="114" y="16"/>
                    <a:pt x="114" y="16"/>
                  </a:cubicBezTo>
                  <a:moveTo>
                    <a:pt x="114" y="0"/>
                  </a:moveTo>
                  <a:cubicBezTo>
                    <a:pt x="99" y="0"/>
                    <a:pt x="99" y="0"/>
                    <a:pt x="99" y="0"/>
                  </a:cubicBezTo>
                  <a:cubicBezTo>
                    <a:pt x="87" y="0"/>
                    <a:pt x="77" y="9"/>
                    <a:pt x="76" y="21"/>
                  </a:cubicBezTo>
                  <a:cubicBezTo>
                    <a:pt x="73" y="22"/>
                    <a:pt x="70" y="23"/>
                    <a:pt x="67" y="25"/>
                  </a:cubicBezTo>
                  <a:cubicBezTo>
                    <a:pt x="63" y="21"/>
                    <a:pt x="58" y="20"/>
                    <a:pt x="52" y="20"/>
                  </a:cubicBezTo>
                  <a:cubicBezTo>
                    <a:pt x="46" y="20"/>
                    <a:pt x="41" y="22"/>
                    <a:pt x="36" y="26"/>
                  </a:cubicBezTo>
                  <a:cubicBezTo>
                    <a:pt x="25" y="37"/>
                    <a:pt x="25" y="37"/>
                    <a:pt x="25" y="37"/>
                  </a:cubicBezTo>
                  <a:cubicBezTo>
                    <a:pt x="21" y="41"/>
                    <a:pt x="19" y="47"/>
                    <a:pt x="19" y="53"/>
                  </a:cubicBezTo>
                  <a:cubicBezTo>
                    <a:pt x="19" y="58"/>
                    <a:pt x="21" y="64"/>
                    <a:pt x="24" y="68"/>
                  </a:cubicBezTo>
                  <a:cubicBezTo>
                    <a:pt x="23" y="71"/>
                    <a:pt x="21" y="74"/>
                    <a:pt x="20" y="77"/>
                  </a:cubicBezTo>
                  <a:cubicBezTo>
                    <a:pt x="9" y="78"/>
                    <a:pt x="0" y="88"/>
                    <a:pt x="0" y="99"/>
                  </a:cubicBezTo>
                  <a:cubicBezTo>
                    <a:pt x="0" y="115"/>
                    <a:pt x="0" y="115"/>
                    <a:pt x="0" y="115"/>
                  </a:cubicBezTo>
                  <a:cubicBezTo>
                    <a:pt x="0" y="126"/>
                    <a:pt x="9" y="136"/>
                    <a:pt x="20" y="137"/>
                  </a:cubicBezTo>
                  <a:cubicBezTo>
                    <a:pt x="21" y="140"/>
                    <a:pt x="23" y="143"/>
                    <a:pt x="24" y="146"/>
                  </a:cubicBezTo>
                  <a:cubicBezTo>
                    <a:pt x="21" y="150"/>
                    <a:pt x="19" y="155"/>
                    <a:pt x="19" y="161"/>
                  </a:cubicBezTo>
                  <a:cubicBezTo>
                    <a:pt x="19" y="167"/>
                    <a:pt x="21" y="173"/>
                    <a:pt x="25" y="177"/>
                  </a:cubicBezTo>
                  <a:cubicBezTo>
                    <a:pt x="36" y="188"/>
                    <a:pt x="36" y="188"/>
                    <a:pt x="36" y="188"/>
                  </a:cubicBezTo>
                  <a:cubicBezTo>
                    <a:pt x="41" y="192"/>
                    <a:pt x="46" y="194"/>
                    <a:pt x="52" y="194"/>
                  </a:cubicBezTo>
                  <a:cubicBezTo>
                    <a:pt x="58" y="194"/>
                    <a:pt x="63" y="193"/>
                    <a:pt x="67" y="189"/>
                  </a:cubicBezTo>
                  <a:cubicBezTo>
                    <a:pt x="70" y="191"/>
                    <a:pt x="73" y="192"/>
                    <a:pt x="76" y="193"/>
                  </a:cubicBezTo>
                  <a:cubicBezTo>
                    <a:pt x="77" y="205"/>
                    <a:pt x="87" y="213"/>
                    <a:pt x="99" y="213"/>
                  </a:cubicBezTo>
                  <a:cubicBezTo>
                    <a:pt x="114" y="213"/>
                    <a:pt x="114" y="213"/>
                    <a:pt x="114" y="213"/>
                  </a:cubicBezTo>
                  <a:cubicBezTo>
                    <a:pt x="126" y="213"/>
                    <a:pt x="135" y="205"/>
                    <a:pt x="137" y="193"/>
                  </a:cubicBezTo>
                  <a:cubicBezTo>
                    <a:pt x="140" y="192"/>
                    <a:pt x="143" y="191"/>
                    <a:pt x="146" y="189"/>
                  </a:cubicBezTo>
                  <a:cubicBezTo>
                    <a:pt x="150" y="193"/>
                    <a:pt x="155" y="194"/>
                    <a:pt x="160" y="194"/>
                  </a:cubicBezTo>
                  <a:cubicBezTo>
                    <a:pt x="166" y="194"/>
                    <a:pt x="172" y="192"/>
                    <a:pt x="176" y="188"/>
                  </a:cubicBezTo>
                  <a:cubicBezTo>
                    <a:pt x="187" y="177"/>
                    <a:pt x="187" y="177"/>
                    <a:pt x="187" y="177"/>
                  </a:cubicBezTo>
                  <a:cubicBezTo>
                    <a:pt x="191" y="173"/>
                    <a:pt x="194" y="167"/>
                    <a:pt x="194" y="161"/>
                  </a:cubicBezTo>
                  <a:cubicBezTo>
                    <a:pt x="194" y="155"/>
                    <a:pt x="192" y="150"/>
                    <a:pt x="188" y="146"/>
                  </a:cubicBezTo>
                  <a:cubicBezTo>
                    <a:pt x="190" y="143"/>
                    <a:pt x="191" y="140"/>
                    <a:pt x="192" y="137"/>
                  </a:cubicBezTo>
                  <a:cubicBezTo>
                    <a:pt x="204" y="136"/>
                    <a:pt x="213" y="126"/>
                    <a:pt x="213" y="115"/>
                  </a:cubicBezTo>
                  <a:cubicBezTo>
                    <a:pt x="213" y="99"/>
                    <a:pt x="213" y="99"/>
                    <a:pt x="213" y="99"/>
                  </a:cubicBezTo>
                  <a:cubicBezTo>
                    <a:pt x="213" y="88"/>
                    <a:pt x="204" y="78"/>
                    <a:pt x="192" y="77"/>
                  </a:cubicBezTo>
                  <a:cubicBezTo>
                    <a:pt x="191" y="74"/>
                    <a:pt x="190" y="71"/>
                    <a:pt x="188" y="68"/>
                  </a:cubicBezTo>
                  <a:cubicBezTo>
                    <a:pt x="192" y="64"/>
                    <a:pt x="194" y="58"/>
                    <a:pt x="194" y="53"/>
                  </a:cubicBezTo>
                  <a:cubicBezTo>
                    <a:pt x="194" y="47"/>
                    <a:pt x="191" y="41"/>
                    <a:pt x="187" y="37"/>
                  </a:cubicBezTo>
                  <a:cubicBezTo>
                    <a:pt x="176" y="26"/>
                    <a:pt x="176" y="26"/>
                    <a:pt x="176" y="26"/>
                  </a:cubicBezTo>
                  <a:cubicBezTo>
                    <a:pt x="172" y="22"/>
                    <a:pt x="166" y="20"/>
                    <a:pt x="160" y="20"/>
                  </a:cubicBezTo>
                  <a:cubicBezTo>
                    <a:pt x="155" y="20"/>
                    <a:pt x="150" y="21"/>
                    <a:pt x="146" y="25"/>
                  </a:cubicBezTo>
                  <a:cubicBezTo>
                    <a:pt x="143" y="23"/>
                    <a:pt x="140" y="22"/>
                    <a:pt x="137" y="21"/>
                  </a:cubicBezTo>
                  <a:cubicBezTo>
                    <a:pt x="135" y="9"/>
                    <a:pt x="126" y="0"/>
                    <a:pt x="11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5" name="Freeform 10">
              <a:extLst>
                <a:ext uri="{FF2B5EF4-FFF2-40B4-BE49-F238E27FC236}">
                  <a16:creationId xmlns:a16="http://schemas.microsoft.com/office/drawing/2014/main" id="{DA74F3C8-3CF5-54BD-B218-86282237116E}"/>
                </a:ext>
              </a:extLst>
            </p:cNvPr>
            <p:cNvSpPr>
              <a:spLocks noEditPoints="1"/>
            </p:cNvSpPr>
            <p:nvPr/>
          </p:nvSpPr>
          <p:spPr bwMode="auto">
            <a:xfrm>
              <a:off x="8467726" y="5132388"/>
              <a:ext cx="87313" cy="85725"/>
            </a:xfrm>
            <a:custGeom>
              <a:avLst/>
              <a:gdLst>
                <a:gd name="T0" fmla="*/ 49 w 99"/>
                <a:gd name="T1" fmla="*/ 99 h 99"/>
                <a:gd name="T2" fmla="*/ 0 w 99"/>
                <a:gd name="T3" fmla="*/ 50 h 99"/>
                <a:gd name="T4" fmla="*/ 49 w 99"/>
                <a:gd name="T5" fmla="*/ 0 h 99"/>
                <a:gd name="T6" fmla="*/ 99 w 99"/>
                <a:gd name="T7" fmla="*/ 50 h 99"/>
                <a:gd name="T8" fmla="*/ 49 w 99"/>
                <a:gd name="T9" fmla="*/ 99 h 99"/>
                <a:gd name="T10" fmla="*/ 49 w 99"/>
                <a:gd name="T11" fmla="*/ 8 h 99"/>
                <a:gd name="T12" fmla="*/ 7 w 99"/>
                <a:gd name="T13" fmla="*/ 50 h 99"/>
                <a:gd name="T14" fmla="*/ 49 w 99"/>
                <a:gd name="T15" fmla="*/ 92 h 99"/>
                <a:gd name="T16" fmla="*/ 91 w 99"/>
                <a:gd name="T17" fmla="*/ 50 h 99"/>
                <a:gd name="T18" fmla="*/ 49 w 99"/>
                <a:gd name="T19" fmla="*/ 8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99">
                  <a:moveTo>
                    <a:pt x="49" y="99"/>
                  </a:moveTo>
                  <a:cubicBezTo>
                    <a:pt x="22" y="99"/>
                    <a:pt x="0" y="77"/>
                    <a:pt x="0" y="50"/>
                  </a:cubicBezTo>
                  <a:cubicBezTo>
                    <a:pt x="0" y="23"/>
                    <a:pt x="22" y="0"/>
                    <a:pt x="49" y="0"/>
                  </a:cubicBezTo>
                  <a:cubicBezTo>
                    <a:pt x="76" y="0"/>
                    <a:pt x="99" y="23"/>
                    <a:pt x="99" y="50"/>
                  </a:cubicBezTo>
                  <a:cubicBezTo>
                    <a:pt x="99" y="77"/>
                    <a:pt x="76" y="99"/>
                    <a:pt x="49" y="99"/>
                  </a:cubicBezTo>
                  <a:close/>
                  <a:moveTo>
                    <a:pt x="49" y="8"/>
                  </a:moveTo>
                  <a:cubicBezTo>
                    <a:pt x="26" y="8"/>
                    <a:pt x="7" y="27"/>
                    <a:pt x="7" y="50"/>
                  </a:cubicBezTo>
                  <a:cubicBezTo>
                    <a:pt x="7" y="73"/>
                    <a:pt x="26" y="92"/>
                    <a:pt x="49" y="92"/>
                  </a:cubicBezTo>
                  <a:cubicBezTo>
                    <a:pt x="72" y="92"/>
                    <a:pt x="91" y="73"/>
                    <a:pt x="91" y="50"/>
                  </a:cubicBezTo>
                  <a:cubicBezTo>
                    <a:pt x="91" y="27"/>
                    <a:pt x="72" y="8"/>
                    <a:pt x="49"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6" name="Freeform 11">
              <a:extLst>
                <a:ext uri="{FF2B5EF4-FFF2-40B4-BE49-F238E27FC236}">
                  <a16:creationId xmlns:a16="http://schemas.microsoft.com/office/drawing/2014/main" id="{6EF795CD-D873-861E-A9D2-AB9C3567EDB9}"/>
                </a:ext>
              </a:extLst>
            </p:cNvPr>
            <p:cNvSpPr>
              <a:spLocks noEditPoints="1"/>
            </p:cNvSpPr>
            <p:nvPr/>
          </p:nvSpPr>
          <p:spPr bwMode="auto">
            <a:xfrm>
              <a:off x="8488363" y="5151438"/>
              <a:ext cx="46038" cy="47625"/>
            </a:xfrm>
            <a:custGeom>
              <a:avLst/>
              <a:gdLst>
                <a:gd name="T0" fmla="*/ 26 w 53"/>
                <a:gd name="T1" fmla="*/ 54 h 54"/>
                <a:gd name="T2" fmla="*/ 0 w 53"/>
                <a:gd name="T3" fmla="*/ 27 h 54"/>
                <a:gd name="T4" fmla="*/ 26 w 53"/>
                <a:gd name="T5" fmla="*/ 0 h 54"/>
                <a:gd name="T6" fmla="*/ 53 w 53"/>
                <a:gd name="T7" fmla="*/ 27 h 54"/>
                <a:gd name="T8" fmla="*/ 26 w 53"/>
                <a:gd name="T9" fmla="*/ 54 h 54"/>
                <a:gd name="T10" fmla="*/ 26 w 53"/>
                <a:gd name="T11" fmla="*/ 8 h 54"/>
                <a:gd name="T12" fmla="*/ 7 w 53"/>
                <a:gd name="T13" fmla="*/ 27 h 54"/>
                <a:gd name="T14" fmla="*/ 26 w 53"/>
                <a:gd name="T15" fmla="*/ 46 h 54"/>
                <a:gd name="T16" fmla="*/ 45 w 53"/>
                <a:gd name="T17" fmla="*/ 27 h 54"/>
                <a:gd name="T18" fmla="*/ 26 w 53"/>
                <a:gd name="T19" fmla="*/ 8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54">
                  <a:moveTo>
                    <a:pt x="26" y="54"/>
                  </a:moveTo>
                  <a:cubicBezTo>
                    <a:pt x="12" y="54"/>
                    <a:pt x="0" y="42"/>
                    <a:pt x="0" y="27"/>
                  </a:cubicBezTo>
                  <a:cubicBezTo>
                    <a:pt x="0" y="12"/>
                    <a:pt x="12" y="0"/>
                    <a:pt x="26" y="0"/>
                  </a:cubicBezTo>
                  <a:cubicBezTo>
                    <a:pt x="41" y="0"/>
                    <a:pt x="53" y="12"/>
                    <a:pt x="53" y="27"/>
                  </a:cubicBezTo>
                  <a:cubicBezTo>
                    <a:pt x="53" y="42"/>
                    <a:pt x="41" y="54"/>
                    <a:pt x="26" y="54"/>
                  </a:cubicBezTo>
                  <a:close/>
                  <a:moveTo>
                    <a:pt x="26" y="8"/>
                  </a:moveTo>
                  <a:cubicBezTo>
                    <a:pt x="16" y="8"/>
                    <a:pt x="7" y="16"/>
                    <a:pt x="7" y="27"/>
                  </a:cubicBezTo>
                  <a:cubicBezTo>
                    <a:pt x="7" y="37"/>
                    <a:pt x="16" y="46"/>
                    <a:pt x="26" y="46"/>
                  </a:cubicBezTo>
                  <a:cubicBezTo>
                    <a:pt x="37" y="46"/>
                    <a:pt x="45" y="37"/>
                    <a:pt x="45" y="27"/>
                  </a:cubicBezTo>
                  <a:cubicBezTo>
                    <a:pt x="45" y="16"/>
                    <a:pt x="37" y="8"/>
                    <a:pt x="2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pic>
        <p:nvPicPr>
          <p:cNvPr id="88" name="Immagine 87" descr="Immagine che contiene testo&#10;&#10;Descrizione generata automaticamente">
            <a:extLst>
              <a:ext uri="{FF2B5EF4-FFF2-40B4-BE49-F238E27FC236}">
                <a16:creationId xmlns:a16="http://schemas.microsoft.com/office/drawing/2014/main" id="{B663161F-5421-EF5C-AAF1-975DDFDB813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09220" y="4465030"/>
            <a:ext cx="504825" cy="552450"/>
          </a:xfrm>
          <a:prstGeom prst="rect">
            <a:avLst/>
          </a:prstGeom>
        </p:spPr>
      </p:pic>
      <p:sp>
        <p:nvSpPr>
          <p:cNvPr id="90" name="CasellaDiTesto 89">
            <a:extLst>
              <a:ext uri="{FF2B5EF4-FFF2-40B4-BE49-F238E27FC236}">
                <a16:creationId xmlns:a16="http://schemas.microsoft.com/office/drawing/2014/main" id="{D72FA968-E8F3-FCC4-4442-FE68E5F73510}"/>
              </a:ext>
            </a:extLst>
          </p:cNvPr>
          <p:cNvSpPr txBox="1"/>
          <p:nvPr/>
        </p:nvSpPr>
        <p:spPr>
          <a:xfrm>
            <a:off x="1097280" y="1886670"/>
            <a:ext cx="6094140" cy="923330"/>
          </a:xfrm>
          <a:prstGeom prst="rect">
            <a:avLst/>
          </a:prstGeom>
          <a:noFill/>
        </p:spPr>
        <p:txBody>
          <a:bodyPr wrap="square">
            <a:spAutoFit/>
          </a:bodyPr>
          <a:lstStyle/>
          <a:p>
            <a:pPr algn="just"/>
            <a:r>
              <a:rPr lang="en-US" sz="1800" dirty="0" err="1">
                <a:effectLst/>
                <a:latin typeface="Montserrat" panose="00000500000000000000" pitchFamily="2" charset="0"/>
                <a:ea typeface="Times New Roman" panose="02020603050405020304" pitchFamily="18" charset="0"/>
              </a:rPr>
              <a:t>Emocionalna</a:t>
            </a:r>
            <a:r>
              <a:rPr lang="en-US" sz="1800" dirty="0">
                <a:effectLst/>
                <a:latin typeface="Montserrat" panose="00000500000000000000" pitchFamily="2" charset="0"/>
                <a:ea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rPr>
              <a:t>inteligencija</a:t>
            </a:r>
            <a:r>
              <a:rPr lang="en-US" sz="1800" dirty="0">
                <a:effectLst/>
                <a:latin typeface="Montserrat" panose="00000500000000000000" pitchFamily="2" charset="0"/>
                <a:ea typeface="Times New Roman" panose="02020603050405020304" pitchFamily="18" charset="0"/>
              </a:rPr>
              <a:t> (EI) je </a:t>
            </a:r>
            <a:r>
              <a:rPr lang="en-US" sz="1800" dirty="0" err="1">
                <a:effectLst/>
                <a:latin typeface="Montserrat" panose="00000500000000000000" pitchFamily="2" charset="0"/>
                <a:ea typeface="Times New Roman" panose="02020603050405020304" pitchFamily="18" charset="0"/>
              </a:rPr>
              <a:t>sposobnost</a:t>
            </a:r>
            <a:r>
              <a:rPr lang="en-US" sz="1800" dirty="0">
                <a:effectLst/>
                <a:latin typeface="Montserrat" panose="00000500000000000000" pitchFamily="2" charset="0"/>
                <a:ea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rPr>
              <a:t>prepoznavanja</a:t>
            </a:r>
            <a:r>
              <a:rPr lang="en-US" sz="1800" dirty="0">
                <a:effectLst/>
                <a:latin typeface="Montserrat" panose="00000500000000000000" pitchFamily="2" charset="0"/>
                <a:ea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rPr>
              <a:t>razumijevanja</a:t>
            </a:r>
            <a:r>
              <a:rPr lang="en-US" sz="1800" dirty="0">
                <a:effectLst/>
                <a:latin typeface="Montserrat" panose="00000500000000000000" pitchFamily="2" charset="0"/>
                <a:ea typeface="Times New Roman" panose="02020603050405020304" pitchFamily="18" charset="0"/>
              </a:rPr>
              <a:t> i </a:t>
            </a:r>
            <a:r>
              <a:rPr lang="en-US" sz="1800" dirty="0" err="1">
                <a:effectLst/>
                <a:latin typeface="Montserrat" panose="00000500000000000000" pitchFamily="2" charset="0"/>
                <a:ea typeface="Times New Roman" panose="02020603050405020304" pitchFamily="18" charset="0"/>
              </a:rPr>
              <a:t>upravljanja</a:t>
            </a:r>
            <a:r>
              <a:rPr lang="en-US" sz="1800" dirty="0">
                <a:effectLst/>
                <a:latin typeface="Montserrat" panose="00000500000000000000" pitchFamily="2" charset="0"/>
                <a:ea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rPr>
              <a:t>vlastitim</a:t>
            </a:r>
            <a:r>
              <a:rPr lang="en-US" sz="1800" dirty="0">
                <a:effectLst/>
                <a:latin typeface="Montserrat" panose="00000500000000000000" pitchFamily="2" charset="0"/>
                <a:ea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rPr>
              <a:t>emocijama</a:t>
            </a:r>
            <a:r>
              <a:rPr lang="en-US" sz="1800" dirty="0">
                <a:effectLst/>
                <a:latin typeface="Montserrat" panose="00000500000000000000" pitchFamily="2" charset="0"/>
                <a:ea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rPr>
              <a:t>kao</a:t>
            </a:r>
            <a:r>
              <a:rPr lang="en-US" sz="1800" dirty="0">
                <a:effectLst/>
                <a:latin typeface="Montserrat" panose="00000500000000000000" pitchFamily="2" charset="0"/>
                <a:ea typeface="Times New Roman" panose="02020603050405020304" pitchFamily="18" charset="0"/>
              </a:rPr>
              <a:t> i </a:t>
            </a:r>
            <a:r>
              <a:rPr lang="en-US" sz="1800" dirty="0" err="1">
                <a:effectLst/>
                <a:latin typeface="Montserrat" panose="00000500000000000000" pitchFamily="2" charset="0"/>
                <a:ea typeface="Times New Roman" panose="02020603050405020304" pitchFamily="18" charset="0"/>
              </a:rPr>
              <a:t>emocijama</a:t>
            </a:r>
            <a:r>
              <a:rPr lang="en-US" sz="1800" dirty="0">
                <a:effectLst/>
                <a:latin typeface="Montserrat" panose="00000500000000000000" pitchFamily="2" charset="0"/>
                <a:ea typeface="Times New Roman" panose="02020603050405020304" pitchFamily="18" charset="0"/>
              </a:rPr>
              <a:t> </a:t>
            </a:r>
            <a:r>
              <a:rPr lang="en-US" sz="1800" dirty="0" err="1">
                <a:effectLst/>
                <a:latin typeface="Montserrat" panose="00000500000000000000" pitchFamily="2" charset="0"/>
                <a:ea typeface="Times New Roman" panose="02020603050405020304" pitchFamily="18" charset="0"/>
              </a:rPr>
              <a:t>drugih</a:t>
            </a:r>
            <a:r>
              <a:rPr lang="en-US" sz="1800" dirty="0">
                <a:effectLst/>
                <a:latin typeface="Montserrat" panose="00000500000000000000" pitchFamily="2" charset="0"/>
                <a:ea typeface="Times New Roman" panose="02020603050405020304" pitchFamily="18" charset="0"/>
              </a:rPr>
              <a:t>.</a:t>
            </a:r>
          </a:p>
        </p:txBody>
      </p:sp>
      <p:sp>
        <p:nvSpPr>
          <p:cNvPr id="92" name="CasellaDiTesto 91">
            <a:extLst>
              <a:ext uri="{FF2B5EF4-FFF2-40B4-BE49-F238E27FC236}">
                <a16:creationId xmlns:a16="http://schemas.microsoft.com/office/drawing/2014/main" id="{6B96EA11-A79C-2780-50EF-3FBC6ABA3F5C}"/>
              </a:ext>
            </a:extLst>
          </p:cNvPr>
          <p:cNvSpPr txBox="1"/>
          <p:nvPr/>
        </p:nvSpPr>
        <p:spPr>
          <a:xfrm>
            <a:off x="5096235" y="3010014"/>
            <a:ext cx="2965370" cy="369332"/>
          </a:xfrm>
          <a:prstGeom prst="rect">
            <a:avLst/>
          </a:prstGeom>
          <a:noFill/>
        </p:spPr>
        <p:txBody>
          <a:bodyPr wrap="square">
            <a:spAutoFit/>
          </a:bodyPr>
          <a:lstStyle/>
          <a:p>
            <a:r>
              <a:rPr lang="en-US" dirty="0">
                <a:latin typeface="Montserrat" panose="00000500000000000000" pitchFamily="2" charset="0"/>
              </a:rPr>
              <a:t>5 </a:t>
            </a:r>
            <a:r>
              <a:rPr lang="en-US" dirty="0" err="1">
                <a:latin typeface="Montserrat" panose="00000500000000000000" pitchFamily="2" charset="0"/>
              </a:rPr>
              <a:t>ključnih</a:t>
            </a:r>
            <a:r>
              <a:rPr lang="en-US" dirty="0">
                <a:latin typeface="Montserrat" panose="00000500000000000000" pitchFamily="2" charset="0"/>
              </a:rPr>
              <a:t> </a:t>
            </a:r>
            <a:r>
              <a:rPr lang="en-US" dirty="0" err="1">
                <a:latin typeface="Montserrat" panose="00000500000000000000" pitchFamily="2" charset="0"/>
              </a:rPr>
              <a:t>komponenti</a:t>
            </a:r>
            <a:r>
              <a:rPr lang="en-US" dirty="0">
                <a:latin typeface="Montserrat" panose="00000500000000000000" pitchFamily="2" charset="0"/>
              </a:rPr>
              <a:t>: </a:t>
            </a:r>
          </a:p>
        </p:txBody>
      </p:sp>
      <p:sp>
        <p:nvSpPr>
          <p:cNvPr id="94" name="CasellaDiTesto 93">
            <a:extLst>
              <a:ext uri="{FF2B5EF4-FFF2-40B4-BE49-F238E27FC236}">
                <a16:creationId xmlns:a16="http://schemas.microsoft.com/office/drawing/2014/main" id="{E27C4753-7AFF-46CA-7603-582D1E95C0BC}"/>
              </a:ext>
            </a:extLst>
          </p:cNvPr>
          <p:cNvSpPr txBox="1"/>
          <p:nvPr/>
        </p:nvSpPr>
        <p:spPr>
          <a:xfrm>
            <a:off x="381820" y="6005333"/>
            <a:ext cx="8341609" cy="261610"/>
          </a:xfrm>
          <a:prstGeom prst="rect">
            <a:avLst/>
          </a:prstGeom>
          <a:noFill/>
        </p:spPr>
        <p:txBody>
          <a:bodyPr wrap="square">
            <a:spAutoFit/>
          </a:bodyPr>
          <a:lstStyle/>
          <a:p>
            <a:r>
              <a:rPr lang="en-GB" sz="1100" dirty="0">
                <a:effectLst/>
                <a:latin typeface="Montserrat" panose="00000500000000000000" pitchFamily="2" charset="0"/>
                <a:ea typeface="Calibri" panose="020F0502020204030204" pitchFamily="34" charset="0"/>
              </a:rPr>
              <a:t>Source: Goleman, D. (2006) </a:t>
            </a:r>
            <a:r>
              <a:rPr lang="en-GB" sz="1100" i="1" dirty="0">
                <a:effectLst/>
                <a:latin typeface="Montserrat" panose="00000500000000000000" pitchFamily="2" charset="0"/>
                <a:ea typeface="Calibri" panose="020F0502020204030204" pitchFamily="34" charset="0"/>
              </a:rPr>
              <a:t>Emotional intelligence: Why it can matter more than IQ</a:t>
            </a:r>
            <a:endParaRPr lang="it-IT" sz="1100" dirty="0">
              <a:latin typeface="Montserrat" panose="00000500000000000000" pitchFamily="2" charset="0"/>
            </a:endParaRPr>
          </a:p>
        </p:txBody>
      </p:sp>
    </p:spTree>
    <p:extLst>
      <p:ext uri="{BB962C8B-B14F-4D97-AF65-F5344CB8AC3E}">
        <p14:creationId xmlns:p14="http://schemas.microsoft.com/office/powerpoint/2010/main" val="2533381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fontScale="90000"/>
          </a:bodyPr>
          <a:lstStyle/>
          <a:p>
            <a:r>
              <a:rPr lang="pl-PL" sz="4000" b="1" dirty="0"/>
              <a:t>Osnove emocionalne inteligencije i pozitivnog </a:t>
            </a:r>
            <a:br>
              <a:rPr lang="en-US" sz="4000" b="1" dirty="0"/>
            </a:br>
            <a:r>
              <a:rPr lang="pl-PL" sz="4000" b="1" dirty="0"/>
              <a:t>radnog okruženja</a:t>
            </a:r>
            <a:br>
              <a:rPr lang="en-GB" sz="4000" dirty="0"/>
            </a:br>
            <a:r>
              <a:rPr lang="en-US" sz="2800" dirty="0" err="1"/>
              <a:t>Što</a:t>
            </a:r>
            <a:r>
              <a:rPr lang="en-US" sz="2800" dirty="0"/>
              <a:t> je </a:t>
            </a:r>
            <a:r>
              <a:rPr lang="en-US" sz="2800" dirty="0" err="1"/>
              <a:t>emocionalna</a:t>
            </a:r>
            <a:r>
              <a:rPr lang="en-US" sz="2800" dirty="0"/>
              <a:t> </a:t>
            </a:r>
            <a:r>
              <a:rPr lang="en-US" sz="2800" dirty="0" err="1"/>
              <a:t>inteligencija</a:t>
            </a:r>
            <a:r>
              <a:rPr lang="en-US" sz="2800" dirty="0"/>
              <a:t>?</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err="1">
                <a:solidFill>
                  <a:schemeClr val="bg1"/>
                </a:solidFill>
                <a:latin typeface="system-ui"/>
              </a:rPr>
              <a:t>Podrška</a:t>
            </a:r>
            <a:r>
              <a:rPr lang="en-US" sz="1200" dirty="0">
                <a:solidFill>
                  <a:schemeClr val="bg1"/>
                </a:solidFill>
                <a:latin typeface="system-ui"/>
              </a:rPr>
              <a:t> </a:t>
            </a:r>
            <a:r>
              <a:rPr lang="en-US" sz="1200" dirty="0" err="1">
                <a:solidFill>
                  <a:schemeClr val="bg1"/>
                </a:solidFill>
                <a:latin typeface="system-ui"/>
              </a:rPr>
              <a:t>Europske</a:t>
            </a:r>
            <a:r>
              <a:rPr lang="en-US" sz="1200" dirty="0">
                <a:solidFill>
                  <a:schemeClr val="bg1"/>
                </a:solidFill>
                <a:latin typeface="system-ui"/>
              </a:rPr>
              <a:t> </a:t>
            </a:r>
            <a:r>
              <a:rPr lang="en-US" sz="1200" dirty="0" err="1">
                <a:solidFill>
                  <a:schemeClr val="bg1"/>
                </a:solidFill>
                <a:latin typeface="system-ui"/>
              </a:rPr>
              <a:t>komisije</a:t>
            </a:r>
            <a:r>
              <a:rPr lang="en-US" sz="1200" dirty="0">
                <a:solidFill>
                  <a:schemeClr val="bg1"/>
                </a:solidFill>
                <a:latin typeface="system-ui"/>
              </a:rPr>
              <a:t> za </a:t>
            </a:r>
            <a:r>
              <a:rPr lang="en-US" sz="1200" dirty="0" err="1">
                <a:solidFill>
                  <a:schemeClr val="bg1"/>
                </a:solidFill>
                <a:latin typeface="system-ui"/>
              </a:rPr>
              <a:t>izradu</a:t>
            </a:r>
            <a:r>
              <a:rPr lang="en-US" sz="1200" dirty="0">
                <a:solidFill>
                  <a:schemeClr val="bg1"/>
                </a:solidFill>
                <a:latin typeface="system-ui"/>
              </a:rPr>
              <a:t> </a:t>
            </a:r>
            <a:r>
              <a:rPr lang="en-US" sz="1200" dirty="0" err="1">
                <a:solidFill>
                  <a:schemeClr val="bg1"/>
                </a:solidFill>
                <a:latin typeface="system-ui"/>
              </a:rPr>
              <a:t>ove</a:t>
            </a:r>
            <a:r>
              <a:rPr lang="en-US" sz="1200" dirty="0">
                <a:solidFill>
                  <a:schemeClr val="bg1"/>
                </a:solidFill>
                <a:latin typeface="system-ui"/>
              </a:rPr>
              <a:t> </a:t>
            </a:r>
            <a:r>
              <a:rPr lang="en-US" sz="1200" dirty="0" err="1">
                <a:solidFill>
                  <a:schemeClr val="bg1"/>
                </a:solidFill>
                <a:latin typeface="system-ui"/>
              </a:rPr>
              <a:t>objave</a:t>
            </a:r>
            <a:r>
              <a:rPr lang="en-US" sz="1200" dirty="0">
                <a:solidFill>
                  <a:schemeClr val="bg1"/>
                </a:solidFill>
                <a:latin typeface="system-ui"/>
              </a:rPr>
              <a:t> ne </a:t>
            </a:r>
            <a:r>
              <a:rPr lang="en-US" sz="1200" dirty="0" err="1">
                <a:solidFill>
                  <a:schemeClr val="bg1"/>
                </a:solidFill>
                <a:latin typeface="system-ui"/>
              </a:rPr>
              <a:t>predstavlja</a:t>
            </a:r>
            <a:r>
              <a:rPr lang="en-US" sz="1200" dirty="0">
                <a:solidFill>
                  <a:schemeClr val="bg1"/>
                </a:solidFill>
                <a:latin typeface="system-ui"/>
              </a:rPr>
              <a:t> </a:t>
            </a:r>
            <a:r>
              <a:rPr lang="en-US" sz="1200" dirty="0" err="1">
                <a:solidFill>
                  <a:schemeClr val="bg1"/>
                </a:solidFill>
                <a:latin typeface="system-ui"/>
              </a:rPr>
              <a:t>odobrenje</a:t>
            </a:r>
            <a:r>
              <a:rPr lang="en-US" sz="1200" dirty="0">
                <a:solidFill>
                  <a:schemeClr val="bg1"/>
                </a:solidFill>
                <a:latin typeface="system-ui"/>
              </a:rPr>
              <a:t> </a:t>
            </a:r>
            <a:r>
              <a:rPr lang="en-US" sz="1200" dirty="0" err="1">
                <a:solidFill>
                  <a:schemeClr val="bg1"/>
                </a:solidFill>
                <a:latin typeface="system-ui"/>
              </a:rPr>
              <a:t>njenog</a:t>
            </a:r>
            <a:r>
              <a:rPr lang="en-US" sz="1200" dirty="0">
                <a:solidFill>
                  <a:schemeClr val="bg1"/>
                </a:solidFill>
                <a:latin typeface="system-ui"/>
              </a:rPr>
              <a:t> </a:t>
            </a:r>
            <a:r>
              <a:rPr lang="en-US" sz="1200" dirty="0" err="1">
                <a:solidFill>
                  <a:schemeClr val="bg1"/>
                </a:solidFill>
                <a:latin typeface="system-ui"/>
              </a:rPr>
              <a:t>sadržaja</a:t>
            </a:r>
            <a:r>
              <a:rPr lang="en-US" sz="1200" dirty="0">
                <a:solidFill>
                  <a:schemeClr val="bg1"/>
                </a:solidFill>
                <a:latin typeface="system-ui"/>
              </a:rPr>
              <a:t> koji </a:t>
            </a:r>
            <a:r>
              <a:rPr lang="en-US" sz="1200" dirty="0" err="1">
                <a:solidFill>
                  <a:schemeClr val="bg1"/>
                </a:solidFill>
                <a:latin typeface="system-ui"/>
              </a:rPr>
              <a:t>odražava</a:t>
            </a:r>
            <a:r>
              <a:rPr lang="en-US" sz="1200" dirty="0">
                <a:solidFill>
                  <a:schemeClr val="bg1"/>
                </a:solidFill>
                <a:latin typeface="system-ui"/>
              </a:rPr>
              <a:t> </a:t>
            </a:r>
            <a:r>
              <a:rPr lang="en-US" sz="1200" dirty="0" err="1">
                <a:solidFill>
                  <a:schemeClr val="bg1"/>
                </a:solidFill>
                <a:latin typeface="system-ui"/>
              </a:rPr>
              <a:t>stavove</a:t>
            </a:r>
            <a:r>
              <a:rPr lang="en-US" sz="1200" dirty="0">
                <a:solidFill>
                  <a:schemeClr val="bg1"/>
                </a:solidFill>
                <a:latin typeface="system-ui"/>
              </a:rPr>
              <a:t> </a:t>
            </a:r>
            <a:r>
              <a:rPr lang="en-US" sz="1200" dirty="0" err="1">
                <a:solidFill>
                  <a:schemeClr val="bg1"/>
                </a:solidFill>
                <a:latin typeface="system-ui"/>
              </a:rPr>
              <a:t>samih</a:t>
            </a:r>
            <a:r>
              <a:rPr lang="en-US" sz="1200" dirty="0">
                <a:solidFill>
                  <a:schemeClr val="bg1"/>
                </a:solidFill>
                <a:latin typeface="system-ui"/>
              </a:rPr>
              <a:t> </a:t>
            </a:r>
            <a:r>
              <a:rPr lang="en-US" sz="1200" dirty="0" err="1">
                <a:solidFill>
                  <a:schemeClr val="bg1"/>
                </a:solidFill>
                <a:latin typeface="system-ui"/>
              </a:rPr>
              <a:t>autora</a:t>
            </a:r>
            <a:r>
              <a:rPr lang="en-US" sz="1200" dirty="0">
                <a:solidFill>
                  <a:schemeClr val="bg1"/>
                </a:solidFill>
                <a:latin typeface="system-ui"/>
              </a:rPr>
              <a:t> </a:t>
            </a:r>
            <a:r>
              <a:rPr lang="en-US" sz="1200" dirty="0" err="1">
                <a:solidFill>
                  <a:schemeClr val="bg1"/>
                </a:solidFill>
                <a:latin typeface="system-ui"/>
              </a:rPr>
              <a:t>te</a:t>
            </a:r>
            <a:r>
              <a:rPr lang="en-US" sz="1200" dirty="0">
                <a:solidFill>
                  <a:schemeClr val="bg1"/>
                </a:solidFill>
                <a:latin typeface="system-ui"/>
              </a:rPr>
              <a:t> se </a:t>
            </a:r>
            <a:r>
              <a:rPr lang="en-US" sz="1200" dirty="0" err="1">
                <a:solidFill>
                  <a:schemeClr val="bg1"/>
                </a:solidFill>
                <a:latin typeface="system-ui"/>
              </a:rPr>
              <a:t>Komisija</a:t>
            </a:r>
            <a:r>
              <a:rPr lang="en-US" sz="1200" dirty="0">
                <a:solidFill>
                  <a:schemeClr val="bg1"/>
                </a:solidFill>
                <a:latin typeface="system-ui"/>
              </a:rPr>
              <a:t> ne </a:t>
            </a:r>
            <a:r>
              <a:rPr lang="en-US" sz="1200" dirty="0" err="1">
                <a:solidFill>
                  <a:schemeClr val="bg1"/>
                </a:solidFill>
                <a:latin typeface="system-ui"/>
              </a:rPr>
              <a:t>može</a:t>
            </a:r>
            <a:r>
              <a:rPr lang="en-US" sz="1200" dirty="0">
                <a:solidFill>
                  <a:schemeClr val="bg1"/>
                </a:solidFill>
                <a:latin typeface="system-ui"/>
              </a:rPr>
              <a:t> </a:t>
            </a:r>
            <a:r>
              <a:rPr lang="en-US" sz="1200" dirty="0" err="1">
                <a:solidFill>
                  <a:schemeClr val="bg1"/>
                </a:solidFill>
                <a:latin typeface="system-ui"/>
              </a:rPr>
              <a:t>smatrati</a:t>
            </a:r>
            <a:r>
              <a:rPr lang="en-US" sz="1200" dirty="0">
                <a:solidFill>
                  <a:schemeClr val="bg1"/>
                </a:solidFill>
                <a:latin typeface="system-ui"/>
              </a:rPr>
              <a:t> </a:t>
            </a:r>
            <a:r>
              <a:rPr lang="en-US" sz="1200" dirty="0" err="1">
                <a:solidFill>
                  <a:schemeClr val="bg1"/>
                </a:solidFill>
                <a:latin typeface="system-ui"/>
              </a:rPr>
              <a:t>odgovornom</a:t>
            </a:r>
            <a:r>
              <a:rPr lang="en-US" sz="1200" dirty="0">
                <a:solidFill>
                  <a:schemeClr val="bg1"/>
                </a:solidFill>
                <a:latin typeface="system-ui"/>
              </a:rPr>
              <a:t> za </a:t>
            </a:r>
            <a:r>
              <a:rPr lang="en-US" sz="1200" dirty="0" err="1">
                <a:solidFill>
                  <a:schemeClr val="bg1"/>
                </a:solidFill>
                <a:latin typeface="system-ui"/>
              </a:rPr>
              <a:t>bilo</a:t>
            </a:r>
            <a:r>
              <a:rPr lang="en-US" sz="1200" dirty="0">
                <a:solidFill>
                  <a:schemeClr val="bg1"/>
                </a:solidFill>
                <a:latin typeface="system-ui"/>
              </a:rPr>
              <a:t> </a:t>
            </a:r>
            <a:r>
              <a:rPr lang="en-US" sz="1200" dirty="0" err="1">
                <a:solidFill>
                  <a:schemeClr val="bg1"/>
                </a:solidFill>
                <a:latin typeface="system-ui"/>
              </a:rPr>
              <a:t>kakvu</a:t>
            </a:r>
            <a:r>
              <a:rPr lang="en-US" sz="1200" dirty="0">
                <a:solidFill>
                  <a:schemeClr val="bg1"/>
                </a:solidFill>
                <a:latin typeface="system-ui"/>
              </a:rPr>
              <a:t> </a:t>
            </a:r>
            <a:r>
              <a:rPr lang="en-US" sz="1200" dirty="0" err="1">
                <a:solidFill>
                  <a:schemeClr val="bg1"/>
                </a:solidFill>
                <a:latin typeface="system-ui"/>
              </a:rPr>
              <a:t>daljnju</a:t>
            </a:r>
            <a:r>
              <a:rPr lang="en-US" sz="1200" dirty="0">
                <a:solidFill>
                  <a:schemeClr val="bg1"/>
                </a:solidFill>
                <a:latin typeface="system-ui"/>
              </a:rPr>
              <a:t> </a:t>
            </a:r>
            <a:r>
              <a:rPr lang="en-US" sz="1200" dirty="0" err="1">
                <a:solidFill>
                  <a:schemeClr val="bg1"/>
                </a:solidFill>
                <a:latin typeface="system-ui"/>
              </a:rPr>
              <a:t>uporabu</a:t>
            </a:r>
            <a:r>
              <a:rPr lang="en-US" sz="1200" dirty="0">
                <a:solidFill>
                  <a:schemeClr val="bg1"/>
                </a:solidFill>
                <a:latin typeface="system-ui"/>
              </a:rPr>
              <a:t> </a:t>
            </a:r>
            <a:r>
              <a:rPr lang="en-US" sz="1200" dirty="0" err="1">
                <a:solidFill>
                  <a:schemeClr val="bg1"/>
                </a:solidFill>
                <a:latin typeface="system-ui"/>
              </a:rPr>
              <a:t>informacija</a:t>
            </a:r>
            <a:r>
              <a:rPr lang="en-US" sz="1200" dirty="0">
                <a:solidFill>
                  <a:schemeClr val="bg1"/>
                </a:solidFill>
                <a:latin typeface="system-ui"/>
              </a:rPr>
              <a:t> </a:t>
            </a:r>
            <a:r>
              <a:rPr lang="en-US" sz="1200" dirty="0" err="1">
                <a:solidFill>
                  <a:schemeClr val="bg1"/>
                </a:solidFill>
                <a:latin typeface="system-ui"/>
              </a:rPr>
              <a:t>sadržanih</a:t>
            </a:r>
            <a:r>
              <a:rPr lang="en-US" sz="1200" dirty="0">
                <a:solidFill>
                  <a:schemeClr val="bg1"/>
                </a:solidFill>
                <a:latin typeface="system-ui"/>
              </a:rPr>
              <a:t> u </a:t>
            </a:r>
            <a:r>
              <a:rPr lang="en-US" sz="1200" dirty="0" err="1">
                <a:solidFill>
                  <a:schemeClr val="bg1"/>
                </a:solidFill>
                <a:latin typeface="system-ui"/>
              </a:rPr>
              <a:t>ovoj</a:t>
            </a:r>
            <a:r>
              <a:rPr lang="en-US" sz="1200" dirty="0">
                <a:solidFill>
                  <a:schemeClr val="bg1"/>
                </a:solidFill>
                <a:latin typeface="system-ui"/>
              </a:rPr>
              <a:t> </a:t>
            </a:r>
            <a:r>
              <a:rPr lang="en-US" sz="1200" dirty="0" err="1">
                <a:solidFill>
                  <a:schemeClr val="bg1"/>
                </a:solidFill>
                <a:latin typeface="system-ui"/>
              </a:rPr>
              <a:t>objavi</a:t>
            </a:r>
            <a:r>
              <a:rPr lang="en-US" sz="1200" dirty="0">
                <a:solidFill>
                  <a:schemeClr val="bg1"/>
                </a:solidFill>
                <a:latin typeface="system-ui"/>
              </a:rPr>
              <a:t>.</a:t>
            </a:r>
            <a:endParaRPr lang="en-US" sz="1200" dirty="0">
              <a:solidFill>
                <a:schemeClr val="bg1"/>
              </a:solidFill>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815349" y="5739836"/>
            <a:ext cx="2027384" cy="455825"/>
          </a:xfrm>
          <a:prstGeom prst="rect">
            <a:avLst/>
          </a:prstGeom>
        </p:spPr>
      </p:pic>
      <p:sp>
        <p:nvSpPr>
          <p:cNvPr id="4" name="Main shape">
            <a:extLst>
              <a:ext uri="{FF2B5EF4-FFF2-40B4-BE49-F238E27FC236}">
                <a16:creationId xmlns:a16="http://schemas.microsoft.com/office/drawing/2014/main" id="{1224B0E0-986E-DD9F-0BF6-63D1535BA27F}"/>
              </a:ext>
            </a:extLst>
          </p:cNvPr>
          <p:cNvSpPr>
            <a:spLocks/>
          </p:cNvSpPr>
          <p:nvPr/>
        </p:nvSpPr>
        <p:spPr bwMode="auto">
          <a:xfrm>
            <a:off x="4004071" y="3782817"/>
            <a:ext cx="2314476" cy="2324126"/>
          </a:xfrm>
          <a:custGeom>
            <a:avLst/>
            <a:gdLst>
              <a:gd name="T0" fmla="*/ 1611 w 1620"/>
              <a:gd name="T1" fmla="*/ 462 h 1627"/>
              <a:gd name="T2" fmla="*/ 1567 w 1620"/>
              <a:gd name="T3" fmla="*/ 450 h 1627"/>
              <a:gd name="T4" fmla="*/ 1402 w 1620"/>
              <a:gd name="T5" fmla="*/ 546 h 1627"/>
              <a:gd name="T6" fmla="*/ 842 w 1620"/>
              <a:gd name="T7" fmla="*/ 222 h 1627"/>
              <a:gd name="T8" fmla="*/ 842 w 1620"/>
              <a:gd name="T9" fmla="*/ 32 h 1627"/>
              <a:gd name="T10" fmla="*/ 810 w 1620"/>
              <a:gd name="T11" fmla="*/ 0 h 1627"/>
              <a:gd name="T12" fmla="*/ 778 w 1620"/>
              <a:gd name="T13" fmla="*/ 32 h 1627"/>
              <a:gd name="T14" fmla="*/ 778 w 1620"/>
              <a:gd name="T15" fmla="*/ 222 h 1627"/>
              <a:gd name="T16" fmla="*/ 218 w 1620"/>
              <a:gd name="T17" fmla="*/ 546 h 1627"/>
              <a:gd name="T18" fmla="*/ 53 w 1620"/>
              <a:gd name="T19" fmla="*/ 450 h 1627"/>
              <a:gd name="T20" fmla="*/ 9 w 1620"/>
              <a:gd name="T21" fmla="*/ 462 h 1627"/>
              <a:gd name="T22" fmla="*/ 21 w 1620"/>
              <a:gd name="T23" fmla="*/ 506 h 1627"/>
              <a:gd name="T24" fmla="*/ 186 w 1620"/>
              <a:gd name="T25" fmla="*/ 601 h 1627"/>
              <a:gd name="T26" fmla="*/ 107 w 1620"/>
              <a:gd name="T27" fmla="*/ 924 h 1627"/>
              <a:gd name="T28" fmla="*/ 810 w 1620"/>
              <a:gd name="T29" fmla="*/ 1627 h 1627"/>
              <a:gd name="T30" fmla="*/ 1513 w 1620"/>
              <a:gd name="T31" fmla="*/ 924 h 1627"/>
              <a:gd name="T32" fmla="*/ 1434 w 1620"/>
              <a:gd name="T33" fmla="*/ 601 h 1627"/>
              <a:gd name="T34" fmla="*/ 1599 w 1620"/>
              <a:gd name="T35" fmla="*/ 506 h 1627"/>
              <a:gd name="T36" fmla="*/ 1611 w 1620"/>
              <a:gd name="T37" fmla="*/ 462 h 1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20" h="1627">
                <a:moveTo>
                  <a:pt x="1611" y="462"/>
                </a:moveTo>
                <a:cubicBezTo>
                  <a:pt x="1602" y="447"/>
                  <a:pt x="1582" y="441"/>
                  <a:pt x="1567" y="450"/>
                </a:cubicBezTo>
                <a:cubicBezTo>
                  <a:pt x="1402" y="546"/>
                  <a:pt x="1402" y="546"/>
                  <a:pt x="1402" y="546"/>
                </a:cubicBezTo>
                <a:cubicBezTo>
                  <a:pt x="1282" y="359"/>
                  <a:pt x="1077" y="233"/>
                  <a:pt x="842" y="222"/>
                </a:cubicBezTo>
                <a:cubicBezTo>
                  <a:pt x="842" y="32"/>
                  <a:pt x="842" y="32"/>
                  <a:pt x="842" y="32"/>
                </a:cubicBezTo>
                <a:cubicBezTo>
                  <a:pt x="842" y="14"/>
                  <a:pt x="828" y="0"/>
                  <a:pt x="810" y="0"/>
                </a:cubicBezTo>
                <a:cubicBezTo>
                  <a:pt x="792" y="0"/>
                  <a:pt x="778" y="14"/>
                  <a:pt x="778" y="32"/>
                </a:cubicBezTo>
                <a:cubicBezTo>
                  <a:pt x="778" y="222"/>
                  <a:pt x="778" y="222"/>
                  <a:pt x="778" y="222"/>
                </a:cubicBezTo>
                <a:cubicBezTo>
                  <a:pt x="543" y="233"/>
                  <a:pt x="338" y="359"/>
                  <a:pt x="218" y="546"/>
                </a:cubicBezTo>
                <a:cubicBezTo>
                  <a:pt x="53" y="450"/>
                  <a:pt x="53" y="450"/>
                  <a:pt x="53" y="450"/>
                </a:cubicBezTo>
                <a:cubicBezTo>
                  <a:pt x="38" y="441"/>
                  <a:pt x="18" y="447"/>
                  <a:pt x="9" y="462"/>
                </a:cubicBezTo>
                <a:cubicBezTo>
                  <a:pt x="0" y="477"/>
                  <a:pt x="6" y="497"/>
                  <a:pt x="21" y="506"/>
                </a:cubicBezTo>
                <a:cubicBezTo>
                  <a:pt x="186" y="601"/>
                  <a:pt x="186" y="601"/>
                  <a:pt x="186" y="601"/>
                </a:cubicBezTo>
                <a:cubicBezTo>
                  <a:pt x="136" y="698"/>
                  <a:pt x="107" y="808"/>
                  <a:pt x="107" y="924"/>
                </a:cubicBezTo>
                <a:cubicBezTo>
                  <a:pt x="107" y="1312"/>
                  <a:pt x="422" y="1627"/>
                  <a:pt x="810" y="1627"/>
                </a:cubicBezTo>
                <a:cubicBezTo>
                  <a:pt x="1198" y="1627"/>
                  <a:pt x="1513" y="1312"/>
                  <a:pt x="1513" y="924"/>
                </a:cubicBezTo>
                <a:cubicBezTo>
                  <a:pt x="1513" y="808"/>
                  <a:pt x="1484" y="698"/>
                  <a:pt x="1434" y="601"/>
                </a:cubicBezTo>
                <a:cubicBezTo>
                  <a:pt x="1599" y="506"/>
                  <a:pt x="1599" y="506"/>
                  <a:pt x="1599" y="506"/>
                </a:cubicBezTo>
                <a:cubicBezTo>
                  <a:pt x="1614" y="497"/>
                  <a:pt x="1620" y="477"/>
                  <a:pt x="1611" y="462"/>
                </a:cubicBezTo>
                <a:close/>
              </a:path>
            </a:pathLst>
          </a:custGeom>
          <a:solidFill>
            <a:srgbClr val="CCCA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grpSp>
        <p:nvGrpSpPr>
          <p:cNvPr id="5" name="Little circles">
            <a:extLst>
              <a:ext uri="{FF2B5EF4-FFF2-40B4-BE49-F238E27FC236}">
                <a16:creationId xmlns:a16="http://schemas.microsoft.com/office/drawing/2014/main" id="{F93C42FC-45BA-C956-0C07-14A9D88BC8DA}"/>
              </a:ext>
            </a:extLst>
          </p:cNvPr>
          <p:cNvGrpSpPr/>
          <p:nvPr/>
        </p:nvGrpSpPr>
        <p:grpSpPr>
          <a:xfrm>
            <a:off x="4120349" y="5630364"/>
            <a:ext cx="2086667" cy="672773"/>
            <a:chOff x="3530248" y="5027135"/>
            <a:chExt cx="2086667" cy="672773"/>
          </a:xfrm>
        </p:grpSpPr>
        <p:sp>
          <p:nvSpPr>
            <p:cNvPr id="6" name="Circle">
              <a:extLst>
                <a:ext uri="{FF2B5EF4-FFF2-40B4-BE49-F238E27FC236}">
                  <a16:creationId xmlns:a16="http://schemas.microsoft.com/office/drawing/2014/main" id="{4ED28EC8-E26C-5E4C-9F9D-6BC4970C4EB3}"/>
                </a:ext>
              </a:extLst>
            </p:cNvPr>
            <p:cNvSpPr>
              <a:spLocks noChangeArrowheads="1"/>
            </p:cNvSpPr>
            <p:nvPr/>
          </p:nvSpPr>
          <p:spPr bwMode="auto">
            <a:xfrm>
              <a:off x="3530248" y="5031106"/>
              <a:ext cx="88592" cy="88167"/>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0" name="Circle">
              <a:extLst>
                <a:ext uri="{FF2B5EF4-FFF2-40B4-BE49-F238E27FC236}">
                  <a16:creationId xmlns:a16="http://schemas.microsoft.com/office/drawing/2014/main" id="{5F65616F-FD40-CE2C-B04F-0661EB532EA3}"/>
                </a:ext>
              </a:extLst>
            </p:cNvPr>
            <p:cNvSpPr>
              <a:spLocks/>
            </p:cNvSpPr>
            <p:nvPr/>
          </p:nvSpPr>
          <p:spPr bwMode="auto">
            <a:xfrm>
              <a:off x="4522958" y="5602209"/>
              <a:ext cx="97293" cy="97699"/>
            </a:xfrm>
            <a:custGeom>
              <a:avLst/>
              <a:gdLst>
                <a:gd name="T0" fmla="*/ 56 w 68"/>
                <a:gd name="T1" fmla="*/ 12 h 68"/>
                <a:gd name="T2" fmla="*/ 12 w 68"/>
                <a:gd name="T3" fmla="*/ 12 h 68"/>
                <a:gd name="T4" fmla="*/ 12 w 68"/>
                <a:gd name="T5" fmla="*/ 56 h 68"/>
                <a:gd name="T6" fmla="*/ 56 w 68"/>
                <a:gd name="T7" fmla="*/ 56 h 68"/>
                <a:gd name="T8" fmla="*/ 56 w 68"/>
                <a:gd name="T9" fmla="*/ 12 h 68"/>
              </a:gdLst>
              <a:ahLst/>
              <a:cxnLst>
                <a:cxn ang="0">
                  <a:pos x="T0" y="T1"/>
                </a:cxn>
                <a:cxn ang="0">
                  <a:pos x="T2" y="T3"/>
                </a:cxn>
                <a:cxn ang="0">
                  <a:pos x="T4" y="T5"/>
                </a:cxn>
                <a:cxn ang="0">
                  <a:pos x="T6" y="T7"/>
                </a:cxn>
                <a:cxn ang="0">
                  <a:pos x="T8" y="T9"/>
                </a:cxn>
              </a:cxnLst>
              <a:rect l="0" t="0" r="r" b="b"/>
              <a:pathLst>
                <a:path w="68" h="68">
                  <a:moveTo>
                    <a:pt x="56" y="12"/>
                  </a:moveTo>
                  <a:cubicBezTo>
                    <a:pt x="44" y="0"/>
                    <a:pt x="24" y="0"/>
                    <a:pt x="12" y="12"/>
                  </a:cubicBezTo>
                  <a:cubicBezTo>
                    <a:pt x="0" y="24"/>
                    <a:pt x="0" y="44"/>
                    <a:pt x="12" y="56"/>
                  </a:cubicBezTo>
                  <a:cubicBezTo>
                    <a:pt x="24" y="68"/>
                    <a:pt x="44" y="68"/>
                    <a:pt x="56" y="56"/>
                  </a:cubicBezTo>
                  <a:cubicBezTo>
                    <a:pt x="68" y="44"/>
                    <a:pt x="68" y="24"/>
                    <a:pt x="56" y="12"/>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1" name="Circle">
              <a:extLst>
                <a:ext uri="{FF2B5EF4-FFF2-40B4-BE49-F238E27FC236}">
                  <a16:creationId xmlns:a16="http://schemas.microsoft.com/office/drawing/2014/main" id="{D152642E-4F46-56A6-B26A-BA3A1CE570A8}"/>
                </a:ext>
              </a:extLst>
            </p:cNvPr>
            <p:cNvSpPr>
              <a:spLocks/>
            </p:cNvSpPr>
            <p:nvPr/>
          </p:nvSpPr>
          <p:spPr bwMode="auto">
            <a:xfrm>
              <a:off x="5519622" y="5027135"/>
              <a:ext cx="97293" cy="98493"/>
            </a:xfrm>
            <a:custGeom>
              <a:avLst/>
              <a:gdLst>
                <a:gd name="T0" fmla="*/ 56 w 68"/>
                <a:gd name="T1" fmla="*/ 12 h 69"/>
                <a:gd name="T2" fmla="*/ 12 w 68"/>
                <a:gd name="T3" fmla="*/ 12 h 69"/>
                <a:gd name="T4" fmla="*/ 12 w 68"/>
                <a:gd name="T5" fmla="*/ 56 h 69"/>
                <a:gd name="T6" fmla="*/ 56 w 68"/>
                <a:gd name="T7" fmla="*/ 56 h 69"/>
                <a:gd name="T8" fmla="*/ 56 w 68"/>
                <a:gd name="T9" fmla="*/ 12 h 69"/>
              </a:gdLst>
              <a:ahLst/>
              <a:cxnLst>
                <a:cxn ang="0">
                  <a:pos x="T0" y="T1"/>
                </a:cxn>
                <a:cxn ang="0">
                  <a:pos x="T2" y="T3"/>
                </a:cxn>
                <a:cxn ang="0">
                  <a:pos x="T4" y="T5"/>
                </a:cxn>
                <a:cxn ang="0">
                  <a:pos x="T6" y="T7"/>
                </a:cxn>
                <a:cxn ang="0">
                  <a:pos x="T8" y="T9"/>
                </a:cxn>
              </a:cxnLst>
              <a:rect l="0" t="0" r="r" b="b"/>
              <a:pathLst>
                <a:path w="68" h="69">
                  <a:moveTo>
                    <a:pt x="56" y="12"/>
                  </a:moveTo>
                  <a:cubicBezTo>
                    <a:pt x="44" y="0"/>
                    <a:pt x="24" y="0"/>
                    <a:pt x="12" y="12"/>
                  </a:cubicBezTo>
                  <a:cubicBezTo>
                    <a:pt x="0" y="24"/>
                    <a:pt x="0" y="44"/>
                    <a:pt x="12" y="56"/>
                  </a:cubicBezTo>
                  <a:cubicBezTo>
                    <a:pt x="24" y="69"/>
                    <a:pt x="44" y="69"/>
                    <a:pt x="56" y="56"/>
                  </a:cubicBezTo>
                  <a:cubicBezTo>
                    <a:pt x="68" y="44"/>
                    <a:pt x="68" y="24"/>
                    <a:pt x="56" y="12"/>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grpSp>
      <p:sp>
        <p:nvSpPr>
          <p:cNvPr id="12" name="Color shape 1">
            <a:extLst>
              <a:ext uri="{FF2B5EF4-FFF2-40B4-BE49-F238E27FC236}">
                <a16:creationId xmlns:a16="http://schemas.microsoft.com/office/drawing/2014/main" id="{16B107CD-D75F-0F3C-325D-C9024F775402}"/>
              </a:ext>
            </a:extLst>
          </p:cNvPr>
          <p:cNvSpPr>
            <a:spLocks/>
          </p:cNvSpPr>
          <p:nvPr/>
        </p:nvSpPr>
        <p:spPr bwMode="auto">
          <a:xfrm>
            <a:off x="2922769" y="3585832"/>
            <a:ext cx="1184132" cy="1055627"/>
          </a:xfrm>
          <a:custGeom>
            <a:avLst/>
            <a:gdLst>
              <a:gd name="T0" fmla="*/ 209 w 829"/>
              <a:gd name="T1" fmla="*/ 655 h 739"/>
              <a:gd name="T2" fmla="*/ 90 w 829"/>
              <a:gd name="T3" fmla="*/ 209 h 739"/>
              <a:gd name="T4" fmla="*/ 535 w 829"/>
              <a:gd name="T5" fmla="*/ 90 h 739"/>
              <a:gd name="T6" fmla="*/ 669 w 829"/>
              <a:gd name="T7" fmla="*/ 507 h 739"/>
              <a:gd name="T8" fmla="*/ 812 w 829"/>
              <a:gd name="T9" fmla="*/ 589 h 739"/>
              <a:gd name="T10" fmla="*/ 828 w 829"/>
              <a:gd name="T11" fmla="*/ 621 h 739"/>
              <a:gd name="T12" fmla="*/ 824 w 829"/>
              <a:gd name="T13" fmla="*/ 633 h 739"/>
              <a:gd name="T14" fmla="*/ 780 w 829"/>
              <a:gd name="T15" fmla="*/ 645 h 739"/>
              <a:gd name="T16" fmla="*/ 637 w 829"/>
              <a:gd name="T17" fmla="*/ 562 h 739"/>
              <a:gd name="T18" fmla="*/ 209 w 829"/>
              <a:gd name="T19" fmla="*/ 65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29" h="739">
                <a:moveTo>
                  <a:pt x="209" y="655"/>
                </a:moveTo>
                <a:cubicBezTo>
                  <a:pt x="53" y="565"/>
                  <a:pt x="0" y="365"/>
                  <a:pt x="90" y="209"/>
                </a:cubicBezTo>
                <a:cubicBezTo>
                  <a:pt x="180" y="53"/>
                  <a:pt x="379" y="0"/>
                  <a:pt x="535" y="90"/>
                </a:cubicBezTo>
                <a:cubicBezTo>
                  <a:pt x="682" y="175"/>
                  <a:pt x="738" y="356"/>
                  <a:pt x="669" y="507"/>
                </a:cubicBezTo>
                <a:cubicBezTo>
                  <a:pt x="812" y="589"/>
                  <a:pt x="812" y="589"/>
                  <a:pt x="812" y="589"/>
                </a:cubicBezTo>
                <a:cubicBezTo>
                  <a:pt x="823" y="596"/>
                  <a:pt x="829" y="609"/>
                  <a:pt x="828" y="621"/>
                </a:cubicBezTo>
                <a:cubicBezTo>
                  <a:pt x="827" y="625"/>
                  <a:pt x="826" y="629"/>
                  <a:pt x="824" y="633"/>
                </a:cubicBezTo>
                <a:cubicBezTo>
                  <a:pt x="815" y="648"/>
                  <a:pt x="795" y="654"/>
                  <a:pt x="780" y="645"/>
                </a:cubicBezTo>
                <a:cubicBezTo>
                  <a:pt x="637" y="562"/>
                  <a:pt x="637" y="562"/>
                  <a:pt x="637" y="562"/>
                </a:cubicBezTo>
                <a:cubicBezTo>
                  <a:pt x="541" y="697"/>
                  <a:pt x="356" y="739"/>
                  <a:pt x="209" y="655"/>
                </a:cubicBezTo>
                <a:close/>
              </a:path>
            </a:pathLst>
          </a:custGeom>
          <a:solidFill>
            <a:schemeClr val="accent1">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3" name="Color shape 2">
            <a:extLst>
              <a:ext uri="{FF2B5EF4-FFF2-40B4-BE49-F238E27FC236}">
                <a16:creationId xmlns:a16="http://schemas.microsoft.com/office/drawing/2014/main" id="{BD659FA4-31AF-FA22-709C-8C0DA580C483}"/>
              </a:ext>
            </a:extLst>
          </p:cNvPr>
          <p:cNvSpPr>
            <a:spLocks/>
          </p:cNvSpPr>
          <p:nvPr/>
        </p:nvSpPr>
        <p:spPr bwMode="auto">
          <a:xfrm>
            <a:off x="4695408" y="2667618"/>
            <a:ext cx="931802" cy="1211310"/>
          </a:xfrm>
          <a:custGeom>
            <a:avLst/>
            <a:gdLst>
              <a:gd name="T0" fmla="*/ 652 w 652"/>
              <a:gd name="T1" fmla="*/ 326 h 848"/>
              <a:gd name="T2" fmla="*/ 326 w 652"/>
              <a:gd name="T3" fmla="*/ 0 h 848"/>
              <a:gd name="T4" fmla="*/ 0 w 652"/>
              <a:gd name="T5" fmla="*/ 326 h 848"/>
              <a:gd name="T6" fmla="*/ 294 w 652"/>
              <a:gd name="T7" fmla="*/ 651 h 848"/>
              <a:gd name="T8" fmla="*/ 294 w 652"/>
              <a:gd name="T9" fmla="*/ 816 h 848"/>
              <a:gd name="T10" fmla="*/ 314 w 652"/>
              <a:gd name="T11" fmla="*/ 845 h 848"/>
              <a:gd name="T12" fmla="*/ 326 w 652"/>
              <a:gd name="T13" fmla="*/ 848 h 848"/>
              <a:gd name="T14" fmla="*/ 358 w 652"/>
              <a:gd name="T15" fmla="*/ 816 h 848"/>
              <a:gd name="T16" fmla="*/ 358 w 652"/>
              <a:gd name="T17" fmla="*/ 651 h 848"/>
              <a:gd name="T18" fmla="*/ 652 w 652"/>
              <a:gd name="T19" fmla="*/ 326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2" h="848">
                <a:moveTo>
                  <a:pt x="652" y="326"/>
                </a:moveTo>
                <a:cubicBezTo>
                  <a:pt x="652" y="146"/>
                  <a:pt x="506" y="0"/>
                  <a:pt x="326" y="0"/>
                </a:cubicBezTo>
                <a:cubicBezTo>
                  <a:pt x="146" y="0"/>
                  <a:pt x="0" y="146"/>
                  <a:pt x="0" y="326"/>
                </a:cubicBezTo>
                <a:cubicBezTo>
                  <a:pt x="0" y="496"/>
                  <a:pt x="129" y="635"/>
                  <a:pt x="294" y="651"/>
                </a:cubicBezTo>
                <a:cubicBezTo>
                  <a:pt x="294" y="816"/>
                  <a:pt x="294" y="816"/>
                  <a:pt x="294" y="816"/>
                </a:cubicBezTo>
                <a:cubicBezTo>
                  <a:pt x="294" y="829"/>
                  <a:pt x="302" y="840"/>
                  <a:pt x="314" y="845"/>
                </a:cubicBezTo>
                <a:cubicBezTo>
                  <a:pt x="318" y="847"/>
                  <a:pt x="322" y="848"/>
                  <a:pt x="326" y="848"/>
                </a:cubicBezTo>
                <a:cubicBezTo>
                  <a:pt x="344" y="848"/>
                  <a:pt x="358" y="833"/>
                  <a:pt x="358" y="816"/>
                </a:cubicBezTo>
                <a:cubicBezTo>
                  <a:pt x="358" y="651"/>
                  <a:pt x="358" y="651"/>
                  <a:pt x="358" y="651"/>
                </a:cubicBezTo>
                <a:cubicBezTo>
                  <a:pt x="523" y="635"/>
                  <a:pt x="652" y="496"/>
                  <a:pt x="652" y="326"/>
                </a:cubicBezTo>
                <a:close/>
              </a:path>
            </a:pathLst>
          </a:custGeom>
          <a:solidFill>
            <a:schemeClr val="accent3">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4" name="Color shape 3">
            <a:extLst>
              <a:ext uri="{FF2B5EF4-FFF2-40B4-BE49-F238E27FC236}">
                <a16:creationId xmlns:a16="http://schemas.microsoft.com/office/drawing/2014/main" id="{7E2CCE8A-379B-B310-FCE9-1AAAA006CD31}"/>
              </a:ext>
            </a:extLst>
          </p:cNvPr>
          <p:cNvSpPr>
            <a:spLocks/>
          </p:cNvSpPr>
          <p:nvPr/>
        </p:nvSpPr>
        <p:spPr bwMode="auto">
          <a:xfrm>
            <a:off x="6212553" y="3587420"/>
            <a:ext cx="1185714" cy="1055627"/>
          </a:xfrm>
          <a:custGeom>
            <a:avLst/>
            <a:gdLst>
              <a:gd name="T0" fmla="*/ 620 w 830"/>
              <a:gd name="T1" fmla="*/ 655 h 739"/>
              <a:gd name="T2" fmla="*/ 740 w 830"/>
              <a:gd name="T3" fmla="*/ 209 h 739"/>
              <a:gd name="T4" fmla="*/ 294 w 830"/>
              <a:gd name="T5" fmla="*/ 90 h 739"/>
              <a:gd name="T6" fmla="*/ 160 w 830"/>
              <a:gd name="T7" fmla="*/ 507 h 739"/>
              <a:gd name="T8" fmla="*/ 17 w 830"/>
              <a:gd name="T9" fmla="*/ 589 h 739"/>
              <a:gd name="T10" fmla="*/ 2 w 830"/>
              <a:gd name="T11" fmla="*/ 621 h 739"/>
              <a:gd name="T12" fmla="*/ 6 w 830"/>
              <a:gd name="T13" fmla="*/ 633 h 739"/>
              <a:gd name="T14" fmla="*/ 49 w 830"/>
              <a:gd name="T15" fmla="*/ 645 h 739"/>
              <a:gd name="T16" fmla="*/ 192 w 830"/>
              <a:gd name="T17" fmla="*/ 562 h 739"/>
              <a:gd name="T18" fmla="*/ 620 w 830"/>
              <a:gd name="T19" fmla="*/ 65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30" h="739">
                <a:moveTo>
                  <a:pt x="620" y="655"/>
                </a:moveTo>
                <a:cubicBezTo>
                  <a:pt x="776" y="565"/>
                  <a:pt x="830" y="365"/>
                  <a:pt x="740" y="209"/>
                </a:cubicBezTo>
                <a:cubicBezTo>
                  <a:pt x="650" y="53"/>
                  <a:pt x="450" y="0"/>
                  <a:pt x="294" y="90"/>
                </a:cubicBezTo>
                <a:cubicBezTo>
                  <a:pt x="148" y="175"/>
                  <a:pt x="92" y="356"/>
                  <a:pt x="160" y="507"/>
                </a:cubicBezTo>
                <a:cubicBezTo>
                  <a:pt x="17" y="589"/>
                  <a:pt x="17" y="589"/>
                  <a:pt x="17" y="589"/>
                </a:cubicBezTo>
                <a:cubicBezTo>
                  <a:pt x="6" y="596"/>
                  <a:pt x="0" y="609"/>
                  <a:pt x="2" y="621"/>
                </a:cubicBezTo>
                <a:cubicBezTo>
                  <a:pt x="2" y="625"/>
                  <a:pt x="4" y="629"/>
                  <a:pt x="6" y="633"/>
                </a:cubicBezTo>
                <a:cubicBezTo>
                  <a:pt x="15" y="648"/>
                  <a:pt x="34" y="654"/>
                  <a:pt x="49" y="645"/>
                </a:cubicBezTo>
                <a:cubicBezTo>
                  <a:pt x="192" y="562"/>
                  <a:pt x="192" y="562"/>
                  <a:pt x="192" y="562"/>
                </a:cubicBezTo>
                <a:cubicBezTo>
                  <a:pt x="289" y="697"/>
                  <a:pt x="474" y="739"/>
                  <a:pt x="620" y="655"/>
                </a:cubicBezTo>
                <a:close/>
              </a:path>
            </a:pathLst>
          </a:custGeom>
          <a:solidFill>
            <a:schemeClr val="accent4">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grpSp>
        <p:nvGrpSpPr>
          <p:cNvPr id="15" name="Main Circle">
            <a:extLst>
              <a:ext uri="{FF2B5EF4-FFF2-40B4-BE49-F238E27FC236}">
                <a16:creationId xmlns:a16="http://schemas.microsoft.com/office/drawing/2014/main" id="{9ED84518-FC7A-370E-72E0-8F624BD9C47C}"/>
              </a:ext>
            </a:extLst>
          </p:cNvPr>
          <p:cNvGrpSpPr/>
          <p:nvPr/>
        </p:nvGrpSpPr>
        <p:grpSpPr>
          <a:xfrm>
            <a:off x="4227600" y="4169291"/>
            <a:ext cx="1868400" cy="1868400"/>
            <a:chOff x="4939497" y="3348776"/>
            <a:chExt cx="2312211" cy="2301886"/>
          </a:xfrm>
        </p:grpSpPr>
        <p:sp>
          <p:nvSpPr>
            <p:cNvPr id="16" name="Circle">
              <a:extLst>
                <a:ext uri="{FF2B5EF4-FFF2-40B4-BE49-F238E27FC236}">
                  <a16:creationId xmlns:a16="http://schemas.microsoft.com/office/drawing/2014/main" id="{AF10C67A-E3C2-4279-EDE2-CCCE252A4602}"/>
                </a:ext>
              </a:extLst>
            </p:cNvPr>
            <p:cNvSpPr>
              <a:spLocks noChangeArrowheads="1"/>
            </p:cNvSpPr>
            <p:nvPr/>
          </p:nvSpPr>
          <p:spPr bwMode="auto">
            <a:xfrm>
              <a:off x="4939497" y="3348776"/>
              <a:ext cx="2312211" cy="2301886"/>
            </a:xfrm>
            <a:prstGeom prst="ellipse">
              <a:avLst/>
            </a:prstGeom>
            <a:gradFill flip="none" rotWithShape="1">
              <a:gsLst>
                <a:gs pos="20000">
                  <a:srgbClr val="FFFFFF"/>
                </a:gs>
                <a:gs pos="100000">
                  <a:srgbClr val="DAD9D9"/>
                </a:gs>
              </a:gsLst>
              <a:lin ang="2700000" scaled="1"/>
              <a:tileRect/>
            </a:gradFill>
            <a:ln>
              <a:noFill/>
            </a:ln>
            <a:effectLst>
              <a:outerShdw blurRad="381000" dist="190500" dir="2700000" sx="97000" sy="97000" algn="tl" rotWithShape="0">
                <a:prstClr val="black">
                  <a:alpha val="7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pic>
          <p:nvPicPr>
            <p:cNvPr id="17" name="Texture">
              <a:extLst>
                <a:ext uri="{FF2B5EF4-FFF2-40B4-BE49-F238E27FC236}">
                  <a16:creationId xmlns:a16="http://schemas.microsoft.com/office/drawing/2014/main" id="{A66F8DEE-F72E-76DC-89BB-4409C74E81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88000" y="3497580"/>
              <a:ext cx="2016000" cy="2016000"/>
            </a:xfrm>
            <a:prstGeom prst="rect">
              <a:avLst/>
            </a:prstGeom>
          </p:spPr>
        </p:pic>
      </p:grpSp>
      <p:sp>
        <p:nvSpPr>
          <p:cNvPr id="18" name="Circle 3">
            <a:extLst>
              <a:ext uri="{FF2B5EF4-FFF2-40B4-BE49-F238E27FC236}">
                <a16:creationId xmlns:a16="http://schemas.microsoft.com/office/drawing/2014/main" id="{9C058953-1E34-C077-9E38-037F4CCC544A}"/>
              </a:ext>
            </a:extLst>
          </p:cNvPr>
          <p:cNvSpPr>
            <a:spLocks noChangeArrowheads="1"/>
          </p:cNvSpPr>
          <p:nvPr/>
        </p:nvSpPr>
        <p:spPr bwMode="auto">
          <a:xfrm>
            <a:off x="4776090" y="2748637"/>
            <a:ext cx="770400" cy="769678"/>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9" name="Circle 2">
            <a:extLst>
              <a:ext uri="{FF2B5EF4-FFF2-40B4-BE49-F238E27FC236}">
                <a16:creationId xmlns:a16="http://schemas.microsoft.com/office/drawing/2014/main" id="{796102CA-B184-B328-82C5-E36DFC6B09BA}"/>
              </a:ext>
            </a:extLst>
          </p:cNvPr>
          <p:cNvSpPr>
            <a:spLocks noChangeArrowheads="1"/>
          </p:cNvSpPr>
          <p:nvPr/>
        </p:nvSpPr>
        <p:spPr bwMode="auto">
          <a:xfrm>
            <a:off x="3069933" y="3732776"/>
            <a:ext cx="770400" cy="769678"/>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20" name="Circle 1">
            <a:extLst>
              <a:ext uri="{FF2B5EF4-FFF2-40B4-BE49-F238E27FC236}">
                <a16:creationId xmlns:a16="http://schemas.microsoft.com/office/drawing/2014/main" id="{7707986A-26EC-FF2A-5AD7-EA092F792D5E}"/>
              </a:ext>
            </a:extLst>
          </p:cNvPr>
          <p:cNvSpPr>
            <a:spLocks noChangeArrowheads="1"/>
          </p:cNvSpPr>
          <p:nvPr/>
        </p:nvSpPr>
        <p:spPr bwMode="auto">
          <a:xfrm>
            <a:off x="6482322" y="3732776"/>
            <a:ext cx="770400" cy="769678"/>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nvGrpSpPr>
          <p:cNvPr id="21" name="Text">
            <a:extLst>
              <a:ext uri="{FF2B5EF4-FFF2-40B4-BE49-F238E27FC236}">
                <a16:creationId xmlns:a16="http://schemas.microsoft.com/office/drawing/2014/main" id="{52782219-23B1-2D18-B5AC-673C7B9C687D}"/>
              </a:ext>
            </a:extLst>
          </p:cNvPr>
          <p:cNvGrpSpPr/>
          <p:nvPr/>
        </p:nvGrpSpPr>
        <p:grpSpPr>
          <a:xfrm>
            <a:off x="7257595" y="2850909"/>
            <a:ext cx="2058028" cy="1484302"/>
            <a:chOff x="5939837" y="1819293"/>
            <a:chExt cx="1447780" cy="1484302"/>
          </a:xfrm>
        </p:grpSpPr>
        <p:sp>
          <p:nvSpPr>
            <p:cNvPr id="22" name="TextBox 17">
              <a:extLst>
                <a:ext uri="{FF2B5EF4-FFF2-40B4-BE49-F238E27FC236}">
                  <a16:creationId xmlns:a16="http://schemas.microsoft.com/office/drawing/2014/main" id="{FDE12297-3473-3C4C-1C42-FFB6A55C5BF3}"/>
                </a:ext>
              </a:extLst>
            </p:cNvPr>
            <p:cNvSpPr txBox="1"/>
            <p:nvPr/>
          </p:nvSpPr>
          <p:spPr>
            <a:xfrm>
              <a:off x="5946187" y="2134044"/>
              <a:ext cx="1441430" cy="1169551"/>
            </a:xfrm>
            <a:prstGeom prst="rect">
              <a:avLst/>
            </a:prstGeom>
            <a:noFill/>
          </p:spPr>
          <p:txBody>
            <a:bodyPr wrap="square" rtlCol="0">
              <a:spAutoFit/>
            </a:bodyPr>
            <a:lstStyle/>
            <a:p>
              <a:pPr algn="ctr"/>
              <a:r>
                <a:rPr lang="it-IT" sz="1400" dirty="0" err="1">
                  <a:solidFill>
                    <a:srgbClr val="444444"/>
                  </a:solidFill>
                  <a:latin typeface="Montserrat" charset="0"/>
                  <a:cs typeface="Arial" pitchFamily="34" charset="0"/>
                </a:rPr>
                <a:t>Poboljšava</a:t>
              </a:r>
              <a:r>
                <a:rPr lang="it-IT" sz="1400" dirty="0">
                  <a:solidFill>
                    <a:srgbClr val="444444"/>
                  </a:solidFill>
                  <a:latin typeface="Montserrat" charset="0"/>
                  <a:cs typeface="Arial" pitchFamily="34" charset="0"/>
                </a:rPr>
                <a:t> </a:t>
              </a:r>
              <a:r>
                <a:rPr lang="it-IT" sz="1400" dirty="0" err="1">
                  <a:solidFill>
                    <a:srgbClr val="444444"/>
                  </a:solidFill>
                  <a:latin typeface="Montserrat" charset="0"/>
                  <a:cs typeface="Arial" pitchFamily="34" charset="0"/>
                </a:rPr>
                <a:t>donošenje</a:t>
              </a:r>
              <a:r>
                <a:rPr lang="it-IT" sz="1400" dirty="0">
                  <a:solidFill>
                    <a:srgbClr val="444444"/>
                  </a:solidFill>
                  <a:latin typeface="Montserrat" charset="0"/>
                  <a:cs typeface="Arial" pitchFamily="34" charset="0"/>
                </a:rPr>
                <a:t> </a:t>
              </a:r>
              <a:r>
                <a:rPr lang="it-IT" sz="1400" dirty="0" err="1">
                  <a:solidFill>
                    <a:srgbClr val="444444"/>
                  </a:solidFill>
                  <a:latin typeface="Montserrat" charset="0"/>
                  <a:cs typeface="Arial" pitchFamily="34" charset="0"/>
                </a:rPr>
                <a:t>odluka</a:t>
              </a:r>
              <a:r>
                <a:rPr lang="it-IT" sz="1400" dirty="0">
                  <a:solidFill>
                    <a:srgbClr val="444444"/>
                  </a:solidFill>
                  <a:latin typeface="Montserrat" charset="0"/>
                  <a:cs typeface="Arial" pitchFamily="34" charset="0"/>
                </a:rPr>
                <a:t> i </a:t>
              </a:r>
              <a:r>
                <a:rPr lang="it-IT" sz="1400" dirty="0" err="1">
                  <a:solidFill>
                    <a:srgbClr val="444444"/>
                  </a:solidFill>
                  <a:latin typeface="Montserrat" charset="0"/>
                  <a:cs typeface="Arial" pitchFamily="34" charset="0"/>
                </a:rPr>
                <a:t>rješavanje</a:t>
              </a:r>
              <a:r>
                <a:rPr lang="it-IT" sz="1400" dirty="0">
                  <a:solidFill>
                    <a:srgbClr val="444444"/>
                  </a:solidFill>
                  <a:latin typeface="Montserrat" charset="0"/>
                  <a:cs typeface="Arial" pitchFamily="34" charset="0"/>
                </a:rPr>
                <a:t> problema.</a:t>
              </a:r>
              <a:endParaRPr lang="ru-RU" sz="1400" dirty="0">
                <a:solidFill>
                  <a:srgbClr val="444444"/>
                </a:solidFill>
                <a:latin typeface="Montserrat" charset="0"/>
                <a:cs typeface="Arial" pitchFamily="34" charset="0"/>
              </a:endParaRPr>
            </a:p>
          </p:txBody>
        </p:sp>
        <p:sp>
          <p:nvSpPr>
            <p:cNvPr id="24" name="TextBox 19">
              <a:extLst>
                <a:ext uri="{FF2B5EF4-FFF2-40B4-BE49-F238E27FC236}">
                  <a16:creationId xmlns:a16="http://schemas.microsoft.com/office/drawing/2014/main" id="{C08F54D5-3D84-0D00-057D-B32E38CE652F}"/>
                </a:ext>
              </a:extLst>
            </p:cNvPr>
            <p:cNvSpPr txBox="1"/>
            <p:nvPr/>
          </p:nvSpPr>
          <p:spPr>
            <a:xfrm>
              <a:off x="5939837" y="1819293"/>
              <a:ext cx="1441430" cy="338554"/>
            </a:xfrm>
            <a:prstGeom prst="rect">
              <a:avLst/>
            </a:prstGeom>
            <a:noFill/>
          </p:spPr>
          <p:txBody>
            <a:bodyPr wrap="square" rtlCol="0">
              <a:spAutoFit/>
            </a:bodyPr>
            <a:lstStyle/>
            <a:p>
              <a:pPr algn="ctr"/>
              <a:r>
                <a:rPr lang="hr-HR" sz="1600" b="1" dirty="0">
                  <a:solidFill>
                    <a:schemeClr val="accent5"/>
                  </a:solidFill>
                  <a:latin typeface="Montserrat" panose="02000505000000020004" pitchFamily="2" charset="0"/>
                  <a:ea typeface="Roboto Condensed" panose="02000000000000000000" pitchFamily="2" charset="0"/>
                </a:rPr>
                <a:t>UM</a:t>
              </a:r>
              <a:endParaRPr lang="ru-RU" sz="1600" b="1" dirty="0">
                <a:solidFill>
                  <a:schemeClr val="accent5"/>
                </a:solidFill>
                <a:latin typeface="Roboto Condensed" panose="02000000000000000000" pitchFamily="2" charset="0"/>
                <a:ea typeface="Roboto Condensed" panose="02000000000000000000" pitchFamily="2" charset="0"/>
              </a:endParaRPr>
            </a:p>
          </p:txBody>
        </p:sp>
      </p:grpSp>
      <p:grpSp>
        <p:nvGrpSpPr>
          <p:cNvPr id="25" name="Text">
            <a:extLst>
              <a:ext uri="{FF2B5EF4-FFF2-40B4-BE49-F238E27FC236}">
                <a16:creationId xmlns:a16="http://schemas.microsoft.com/office/drawing/2014/main" id="{30C67F5A-8446-FAA9-C709-802815BF3FCE}"/>
              </a:ext>
            </a:extLst>
          </p:cNvPr>
          <p:cNvGrpSpPr/>
          <p:nvPr/>
        </p:nvGrpSpPr>
        <p:grpSpPr>
          <a:xfrm>
            <a:off x="718589" y="2920417"/>
            <a:ext cx="2761246" cy="837971"/>
            <a:chOff x="5939837" y="1819293"/>
            <a:chExt cx="1447780" cy="837971"/>
          </a:xfrm>
        </p:grpSpPr>
        <p:sp>
          <p:nvSpPr>
            <p:cNvPr id="26" name="TextBox 21">
              <a:extLst>
                <a:ext uri="{FF2B5EF4-FFF2-40B4-BE49-F238E27FC236}">
                  <a16:creationId xmlns:a16="http://schemas.microsoft.com/office/drawing/2014/main" id="{5A7FA044-7AAB-3C7E-27D4-5994E1112218}"/>
                </a:ext>
              </a:extLst>
            </p:cNvPr>
            <p:cNvSpPr txBox="1"/>
            <p:nvPr/>
          </p:nvSpPr>
          <p:spPr>
            <a:xfrm>
              <a:off x="5946187" y="2134044"/>
              <a:ext cx="1441430" cy="523220"/>
            </a:xfrm>
            <a:prstGeom prst="rect">
              <a:avLst/>
            </a:prstGeom>
            <a:noFill/>
          </p:spPr>
          <p:txBody>
            <a:bodyPr wrap="square" rtlCol="0">
              <a:spAutoFit/>
            </a:bodyPr>
            <a:lstStyle/>
            <a:p>
              <a:pPr algn="ctr"/>
              <a:r>
                <a:rPr lang="it-IT" sz="1400" dirty="0" err="1">
                  <a:solidFill>
                    <a:srgbClr val="444444"/>
                  </a:solidFill>
                  <a:latin typeface="Montserrat" charset="0"/>
                  <a:cs typeface="Arial" pitchFamily="34" charset="0"/>
                </a:rPr>
                <a:t>Poboljšava</a:t>
              </a:r>
              <a:r>
                <a:rPr lang="it-IT" sz="1400" dirty="0">
                  <a:solidFill>
                    <a:srgbClr val="444444"/>
                  </a:solidFill>
                  <a:latin typeface="Montserrat" charset="0"/>
                  <a:cs typeface="Arial" pitchFamily="34" charset="0"/>
                </a:rPr>
                <a:t> </a:t>
              </a:r>
              <a:r>
                <a:rPr lang="it-IT" sz="1400" dirty="0" err="1">
                  <a:solidFill>
                    <a:srgbClr val="444444"/>
                  </a:solidFill>
                  <a:latin typeface="Montserrat" charset="0"/>
                  <a:cs typeface="Arial" pitchFamily="34" charset="0"/>
                </a:rPr>
                <a:t>komunikaciju</a:t>
              </a:r>
              <a:r>
                <a:rPr lang="it-IT" sz="1400" dirty="0">
                  <a:solidFill>
                    <a:srgbClr val="444444"/>
                  </a:solidFill>
                  <a:latin typeface="Montserrat" charset="0"/>
                  <a:cs typeface="Arial" pitchFamily="34" charset="0"/>
                </a:rPr>
                <a:t> i </a:t>
              </a:r>
              <a:r>
                <a:rPr lang="it-IT" sz="1400" dirty="0" err="1">
                  <a:solidFill>
                    <a:srgbClr val="444444"/>
                  </a:solidFill>
                  <a:latin typeface="Montserrat" charset="0"/>
                  <a:cs typeface="Arial" pitchFamily="34" charset="0"/>
                </a:rPr>
                <a:t>međuljudske</a:t>
              </a:r>
              <a:r>
                <a:rPr lang="it-IT" sz="1400" dirty="0">
                  <a:solidFill>
                    <a:srgbClr val="444444"/>
                  </a:solidFill>
                  <a:latin typeface="Montserrat" charset="0"/>
                  <a:cs typeface="Arial" pitchFamily="34" charset="0"/>
                </a:rPr>
                <a:t> </a:t>
              </a:r>
              <a:r>
                <a:rPr lang="it-IT" sz="1400" dirty="0" err="1">
                  <a:solidFill>
                    <a:srgbClr val="444444"/>
                  </a:solidFill>
                  <a:latin typeface="Montserrat" charset="0"/>
                  <a:cs typeface="Arial" pitchFamily="34" charset="0"/>
                </a:rPr>
                <a:t>odnose</a:t>
              </a:r>
              <a:endParaRPr lang="ru-RU" sz="1400" dirty="0">
                <a:solidFill>
                  <a:srgbClr val="444444"/>
                </a:solidFill>
                <a:latin typeface="Montserrat" charset="0"/>
                <a:cs typeface="Arial" pitchFamily="34" charset="0"/>
              </a:endParaRPr>
            </a:p>
          </p:txBody>
        </p:sp>
        <p:sp>
          <p:nvSpPr>
            <p:cNvPr id="28" name="TextBox 29">
              <a:extLst>
                <a:ext uri="{FF2B5EF4-FFF2-40B4-BE49-F238E27FC236}">
                  <a16:creationId xmlns:a16="http://schemas.microsoft.com/office/drawing/2014/main" id="{90AFB543-6986-1426-D484-9B8248C2191D}"/>
                </a:ext>
              </a:extLst>
            </p:cNvPr>
            <p:cNvSpPr txBox="1"/>
            <p:nvPr/>
          </p:nvSpPr>
          <p:spPr>
            <a:xfrm>
              <a:off x="5939837" y="1819293"/>
              <a:ext cx="1441430" cy="338554"/>
            </a:xfrm>
            <a:prstGeom prst="rect">
              <a:avLst/>
            </a:prstGeom>
            <a:noFill/>
          </p:spPr>
          <p:txBody>
            <a:bodyPr wrap="square" rtlCol="0">
              <a:spAutoFit/>
            </a:bodyPr>
            <a:lstStyle/>
            <a:p>
              <a:pPr algn="ctr"/>
              <a:r>
                <a:rPr lang="hr-HR" sz="1600" b="1" dirty="0">
                  <a:solidFill>
                    <a:srgbClr val="678824"/>
                  </a:solidFill>
                  <a:latin typeface="Montserrat" panose="02000505000000020004" pitchFamily="2" charset="0"/>
                  <a:ea typeface="Roboto Condensed" panose="02000000000000000000" pitchFamily="2" charset="0"/>
                </a:rPr>
                <a:t>Komunikacija</a:t>
              </a:r>
              <a:endParaRPr lang="ru-RU" sz="1600" b="1" dirty="0">
                <a:solidFill>
                  <a:srgbClr val="678824"/>
                </a:solidFill>
                <a:latin typeface="Montserrat" panose="02000505000000020004" pitchFamily="2" charset="0"/>
                <a:ea typeface="Roboto Condensed" panose="02000000000000000000" pitchFamily="2" charset="0"/>
              </a:endParaRPr>
            </a:p>
          </p:txBody>
        </p:sp>
      </p:grpSp>
      <p:grpSp>
        <p:nvGrpSpPr>
          <p:cNvPr id="29" name="Text">
            <a:extLst>
              <a:ext uri="{FF2B5EF4-FFF2-40B4-BE49-F238E27FC236}">
                <a16:creationId xmlns:a16="http://schemas.microsoft.com/office/drawing/2014/main" id="{0E454FE1-AF56-21DE-6BF0-EF8E3E387E9C}"/>
              </a:ext>
            </a:extLst>
          </p:cNvPr>
          <p:cNvGrpSpPr/>
          <p:nvPr/>
        </p:nvGrpSpPr>
        <p:grpSpPr>
          <a:xfrm>
            <a:off x="3868301" y="1884085"/>
            <a:ext cx="2383066" cy="837971"/>
            <a:chOff x="5939837" y="1819293"/>
            <a:chExt cx="1447780" cy="837971"/>
          </a:xfrm>
        </p:grpSpPr>
        <p:sp>
          <p:nvSpPr>
            <p:cNvPr id="30" name="TextBox 31">
              <a:extLst>
                <a:ext uri="{FF2B5EF4-FFF2-40B4-BE49-F238E27FC236}">
                  <a16:creationId xmlns:a16="http://schemas.microsoft.com/office/drawing/2014/main" id="{5DF2FA7A-5EAE-ADD1-2FD5-0365B898A9E7}"/>
                </a:ext>
              </a:extLst>
            </p:cNvPr>
            <p:cNvSpPr txBox="1"/>
            <p:nvPr/>
          </p:nvSpPr>
          <p:spPr>
            <a:xfrm>
              <a:off x="5946187" y="2134044"/>
              <a:ext cx="1441430" cy="523220"/>
            </a:xfrm>
            <a:prstGeom prst="rect">
              <a:avLst/>
            </a:prstGeom>
            <a:noFill/>
          </p:spPr>
          <p:txBody>
            <a:bodyPr wrap="square" rtlCol="0">
              <a:spAutoFit/>
            </a:bodyPr>
            <a:lstStyle/>
            <a:p>
              <a:pPr algn="ctr"/>
              <a:r>
                <a:rPr lang="pl-PL" sz="1400" dirty="0">
                  <a:solidFill>
                    <a:srgbClr val="444444"/>
                  </a:solidFill>
                  <a:latin typeface="Montserrat" charset="0"/>
                  <a:cs typeface="Arial" pitchFamily="34" charset="0"/>
                </a:rPr>
                <a:t>Olakšava osobni i profesionalni uspjeh.</a:t>
              </a:r>
            </a:p>
          </p:txBody>
        </p:sp>
        <p:sp>
          <p:nvSpPr>
            <p:cNvPr id="32" name="TextBox 33">
              <a:extLst>
                <a:ext uri="{FF2B5EF4-FFF2-40B4-BE49-F238E27FC236}">
                  <a16:creationId xmlns:a16="http://schemas.microsoft.com/office/drawing/2014/main" id="{AF3B9D27-2B3C-5AB5-399D-0709584DD5EC}"/>
                </a:ext>
              </a:extLst>
            </p:cNvPr>
            <p:cNvSpPr txBox="1"/>
            <p:nvPr/>
          </p:nvSpPr>
          <p:spPr>
            <a:xfrm>
              <a:off x="5939837" y="1819293"/>
              <a:ext cx="1441430" cy="338554"/>
            </a:xfrm>
            <a:prstGeom prst="rect">
              <a:avLst/>
            </a:prstGeom>
            <a:noFill/>
          </p:spPr>
          <p:txBody>
            <a:bodyPr wrap="square" rtlCol="0">
              <a:spAutoFit/>
            </a:bodyPr>
            <a:lstStyle/>
            <a:p>
              <a:pPr algn="ctr"/>
              <a:r>
                <a:rPr lang="hr-HR" sz="1600" b="1" dirty="0">
                  <a:solidFill>
                    <a:schemeClr val="accent3"/>
                  </a:solidFill>
                  <a:latin typeface="Montserrat" panose="02000505000000020004" pitchFamily="2" charset="0"/>
                  <a:ea typeface="Roboto Condensed" panose="02000000000000000000" pitchFamily="2" charset="0"/>
                </a:rPr>
                <a:t>USPJEH</a:t>
              </a:r>
              <a:endParaRPr lang="ru-RU" sz="1000" b="1" dirty="0">
                <a:solidFill>
                  <a:schemeClr val="accent3"/>
                </a:solidFill>
                <a:latin typeface="Roboto Condensed" panose="02000000000000000000" pitchFamily="2" charset="0"/>
                <a:ea typeface="Roboto Condensed" panose="02000000000000000000" pitchFamily="2" charset="0"/>
              </a:endParaRPr>
            </a:p>
          </p:txBody>
        </p:sp>
      </p:grpSp>
      <p:sp>
        <p:nvSpPr>
          <p:cNvPr id="35" name="Rectangle 5">
            <a:extLst>
              <a:ext uri="{FF2B5EF4-FFF2-40B4-BE49-F238E27FC236}">
                <a16:creationId xmlns:a16="http://schemas.microsoft.com/office/drawing/2014/main" id="{C7CBE128-4943-4CAD-2F8B-F92D4AA83196}"/>
              </a:ext>
            </a:extLst>
          </p:cNvPr>
          <p:cNvSpPr>
            <a:spLocks noChangeArrowheads="1"/>
          </p:cNvSpPr>
          <p:nvPr/>
        </p:nvSpPr>
        <p:spPr bwMode="auto">
          <a:xfrm>
            <a:off x="4510929" y="4897877"/>
            <a:ext cx="1243930" cy="5539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914400" fontAlgn="base">
              <a:spcBef>
                <a:spcPct val="0"/>
              </a:spcBef>
              <a:spcAft>
                <a:spcPct val="0"/>
              </a:spcAft>
            </a:pPr>
            <a:r>
              <a:rPr lang="it-IT" dirty="0" err="1">
                <a:solidFill>
                  <a:srgbClr val="444444"/>
                </a:solidFill>
                <a:latin typeface="Montserrat" charset="0"/>
                <a:cs typeface="Arial" pitchFamily="34" charset="0"/>
              </a:rPr>
              <a:t>Zašto</a:t>
            </a:r>
            <a:r>
              <a:rPr lang="it-IT" dirty="0">
                <a:solidFill>
                  <a:srgbClr val="444444"/>
                </a:solidFill>
                <a:latin typeface="Montserrat" charset="0"/>
                <a:cs typeface="Arial" pitchFamily="34" charset="0"/>
              </a:rPr>
              <a:t> je EI </a:t>
            </a:r>
          </a:p>
          <a:p>
            <a:pPr algn="ctr" defTabSz="914400" fontAlgn="base">
              <a:spcBef>
                <a:spcPct val="0"/>
              </a:spcBef>
              <a:spcAft>
                <a:spcPct val="0"/>
              </a:spcAft>
            </a:pPr>
            <a:r>
              <a:rPr lang="it-IT" dirty="0" err="1">
                <a:solidFill>
                  <a:srgbClr val="444444"/>
                </a:solidFill>
                <a:latin typeface="Montserrat" charset="0"/>
                <a:cs typeface="Arial" pitchFamily="34" charset="0"/>
              </a:rPr>
              <a:t>važna</a:t>
            </a:r>
            <a:r>
              <a:rPr lang="it-IT" dirty="0">
                <a:solidFill>
                  <a:srgbClr val="444444"/>
                </a:solidFill>
                <a:latin typeface="Montserrat" charset="0"/>
                <a:cs typeface="Arial" pitchFamily="34" charset="0"/>
              </a:rPr>
              <a:t>?</a:t>
            </a:r>
            <a:endParaRPr lang="ru-RU" dirty="0">
              <a:latin typeface="Arial" pitchFamily="34" charset="0"/>
              <a:cs typeface="Arial" pitchFamily="34" charset="0"/>
            </a:endParaRPr>
          </a:p>
        </p:txBody>
      </p:sp>
      <p:sp>
        <p:nvSpPr>
          <p:cNvPr id="41" name="Winner cup">
            <a:extLst>
              <a:ext uri="{FF2B5EF4-FFF2-40B4-BE49-F238E27FC236}">
                <a16:creationId xmlns:a16="http://schemas.microsoft.com/office/drawing/2014/main" id="{A6AF559A-2EB0-4CD8-0F0B-DAB79F4EC4F7}"/>
              </a:ext>
            </a:extLst>
          </p:cNvPr>
          <p:cNvSpPr>
            <a:spLocks noChangeAspect="1" noEditPoints="1"/>
          </p:cNvSpPr>
          <p:nvPr/>
        </p:nvSpPr>
        <p:spPr bwMode="auto">
          <a:xfrm>
            <a:off x="4944826" y="2935461"/>
            <a:ext cx="432928" cy="403942"/>
          </a:xfrm>
          <a:custGeom>
            <a:avLst/>
            <a:gdLst>
              <a:gd name="T0" fmla="*/ 256 w 256"/>
              <a:gd name="T1" fmla="*/ 28 h 240"/>
              <a:gd name="T2" fmla="*/ 220 w 256"/>
              <a:gd name="T3" fmla="*/ 24 h 240"/>
              <a:gd name="T4" fmla="*/ 217 w 256"/>
              <a:gd name="T5" fmla="*/ 0 h 240"/>
              <a:gd name="T6" fmla="*/ 35 w 256"/>
              <a:gd name="T7" fmla="*/ 4 h 240"/>
              <a:gd name="T8" fmla="*/ 4 w 256"/>
              <a:gd name="T9" fmla="*/ 24 h 240"/>
              <a:gd name="T10" fmla="*/ 66 w 256"/>
              <a:gd name="T11" fmla="*/ 124 h 240"/>
              <a:gd name="T12" fmla="*/ 112 w 256"/>
              <a:gd name="T13" fmla="*/ 192 h 240"/>
              <a:gd name="T14" fmla="*/ 76 w 256"/>
              <a:gd name="T15" fmla="*/ 196 h 240"/>
              <a:gd name="T16" fmla="*/ 44 w 256"/>
              <a:gd name="T17" fmla="*/ 232 h 240"/>
              <a:gd name="T18" fmla="*/ 212 w 256"/>
              <a:gd name="T19" fmla="*/ 240 h 240"/>
              <a:gd name="T20" fmla="*/ 180 w 256"/>
              <a:gd name="T21" fmla="*/ 232 h 240"/>
              <a:gd name="T22" fmla="*/ 176 w 256"/>
              <a:gd name="T23" fmla="*/ 192 h 240"/>
              <a:gd name="T24" fmla="*/ 144 w 256"/>
              <a:gd name="T25" fmla="*/ 163 h 240"/>
              <a:gd name="T26" fmla="*/ 220 w 256"/>
              <a:gd name="T27" fmla="*/ 32 h 240"/>
              <a:gd name="T28" fmla="*/ 197 w 256"/>
              <a:gd name="T29" fmla="*/ 113 h 240"/>
              <a:gd name="T30" fmla="*/ 8 w 256"/>
              <a:gd name="T31" fmla="*/ 32 h 240"/>
              <a:gd name="T32" fmla="*/ 59 w 256"/>
              <a:gd name="T33" fmla="*/ 113 h 240"/>
              <a:gd name="T34" fmla="*/ 172 w 256"/>
              <a:gd name="T35" fmla="*/ 200 h 240"/>
              <a:gd name="T36" fmla="*/ 84 w 256"/>
              <a:gd name="T37" fmla="*/ 232 h 240"/>
              <a:gd name="T38" fmla="*/ 172 w 256"/>
              <a:gd name="T39" fmla="*/ 200 h 240"/>
              <a:gd name="T40" fmla="*/ 136 w 256"/>
              <a:gd name="T41" fmla="*/ 160 h 240"/>
              <a:gd name="T42" fmla="*/ 120 w 256"/>
              <a:gd name="T43" fmla="*/ 192 h 240"/>
              <a:gd name="T44" fmla="*/ 117 w 256"/>
              <a:gd name="T45" fmla="*/ 156 h 240"/>
              <a:gd name="T46" fmla="*/ 213 w 256"/>
              <a:gd name="T47" fmla="*/ 8 h 240"/>
              <a:gd name="T48" fmla="*/ 212 w 256"/>
              <a:gd name="T49" fmla="*/ 28 h 240"/>
              <a:gd name="T50" fmla="*/ 139 w 256"/>
              <a:gd name="T51" fmla="*/ 156 h 240"/>
              <a:gd name="T52" fmla="*/ 177 w 256"/>
              <a:gd name="T53" fmla="*/ 78 h 240"/>
              <a:gd name="T54" fmla="*/ 137 w 256"/>
              <a:gd name="T55" fmla="*/ 135 h 240"/>
              <a:gd name="T56" fmla="*/ 142 w 256"/>
              <a:gd name="T57" fmla="*/ 136 h 240"/>
              <a:gd name="T58" fmla="*/ 182 w 256"/>
              <a:gd name="T59" fmla="*/ 76 h 240"/>
              <a:gd name="T60" fmla="*/ 187 w 256"/>
              <a:gd name="T61" fmla="*/ 66 h 240"/>
              <a:gd name="T62" fmla="*/ 196 w 256"/>
              <a:gd name="T63" fmla="*/ 42 h 240"/>
              <a:gd name="T64" fmla="*/ 188 w 256"/>
              <a:gd name="T65" fmla="*/ 40 h 240"/>
              <a:gd name="T66" fmla="*/ 186 w 256"/>
              <a:gd name="T67" fmla="*/ 66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56" h="240">
                <a:moveTo>
                  <a:pt x="190" y="124"/>
                </a:moveTo>
                <a:cubicBezTo>
                  <a:pt x="221" y="115"/>
                  <a:pt x="256" y="74"/>
                  <a:pt x="256" y="28"/>
                </a:cubicBezTo>
                <a:cubicBezTo>
                  <a:pt x="256" y="26"/>
                  <a:pt x="254" y="24"/>
                  <a:pt x="252" y="24"/>
                </a:cubicBezTo>
                <a:cubicBezTo>
                  <a:pt x="220" y="24"/>
                  <a:pt x="220" y="24"/>
                  <a:pt x="220" y="24"/>
                </a:cubicBezTo>
                <a:cubicBezTo>
                  <a:pt x="221" y="17"/>
                  <a:pt x="221" y="11"/>
                  <a:pt x="221" y="4"/>
                </a:cubicBezTo>
                <a:cubicBezTo>
                  <a:pt x="221" y="2"/>
                  <a:pt x="219" y="0"/>
                  <a:pt x="217" y="0"/>
                </a:cubicBezTo>
                <a:cubicBezTo>
                  <a:pt x="39" y="0"/>
                  <a:pt x="39" y="0"/>
                  <a:pt x="39" y="0"/>
                </a:cubicBezTo>
                <a:cubicBezTo>
                  <a:pt x="37" y="0"/>
                  <a:pt x="35" y="2"/>
                  <a:pt x="35" y="4"/>
                </a:cubicBezTo>
                <a:cubicBezTo>
                  <a:pt x="35" y="10"/>
                  <a:pt x="35" y="16"/>
                  <a:pt x="36" y="24"/>
                </a:cubicBezTo>
                <a:cubicBezTo>
                  <a:pt x="4" y="24"/>
                  <a:pt x="4" y="24"/>
                  <a:pt x="4" y="24"/>
                </a:cubicBezTo>
                <a:cubicBezTo>
                  <a:pt x="2" y="24"/>
                  <a:pt x="0" y="26"/>
                  <a:pt x="0" y="28"/>
                </a:cubicBezTo>
                <a:cubicBezTo>
                  <a:pt x="0" y="74"/>
                  <a:pt x="34" y="115"/>
                  <a:pt x="66" y="124"/>
                </a:cubicBezTo>
                <a:cubicBezTo>
                  <a:pt x="77" y="140"/>
                  <a:pt x="92" y="154"/>
                  <a:pt x="112" y="163"/>
                </a:cubicBezTo>
                <a:cubicBezTo>
                  <a:pt x="112" y="192"/>
                  <a:pt x="112" y="192"/>
                  <a:pt x="112" y="192"/>
                </a:cubicBezTo>
                <a:cubicBezTo>
                  <a:pt x="80" y="192"/>
                  <a:pt x="80" y="192"/>
                  <a:pt x="80" y="192"/>
                </a:cubicBezTo>
                <a:cubicBezTo>
                  <a:pt x="78" y="192"/>
                  <a:pt x="76" y="194"/>
                  <a:pt x="76" y="196"/>
                </a:cubicBezTo>
                <a:cubicBezTo>
                  <a:pt x="76" y="232"/>
                  <a:pt x="76" y="232"/>
                  <a:pt x="76" y="232"/>
                </a:cubicBezTo>
                <a:cubicBezTo>
                  <a:pt x="44" y="232"/>
                  <a:pt x="44" y="232"/>
                  <a:pt x="44" y="232"/>
                </a:cubicBezTo>
                <a:cubicBezTo>
                  <a:pt x="44" y="240"/>
                  <a:pt x="44" y="240"/>
                  <a:pt x="44" y="240"/>
                </a:cubicBezTo>
                <a:cubicBezTo>
                  <a:pt x="212" y="240"/>
                  <a:pt x="212" y="240"/>
                  <a:pt x="212" y="240"/>
                </a:cubicBezTo>
                <a:cubicBezTo>
                  <a:pt x="212" y="232"/>
                  <a:pt x="212" y="232"/>
                  <a:pt x="212" y="232"/>
                </a:cubicBezTo>
                <a:cubicBezTo>
                  <a:pt x="180" y="232"/>
                  <a:pt x="180" y="232"/>
                  <a:pt x="180" y="232"/>
                </a:cubicBezTo>
                <a:cubicBezTo>
                  <a:pt x="180" y="196"/>
                  <a:pt x="180" y="196"/>
                  <a:pt x="180" y="196"/>
                </a:cubicBezTo>
                <a:cubicBezTo>
                  <a:pt x="180" y="194"/>
                  <a:pt x="178" y="192"/>
                  <a:pt x="176" y="192"/>
                </a:cubicBezTo>
                <a:cubicBezTo>
                  <a:pt x="144" y="192"/>
                  <a:pt x="144" y="192"/>
                  <a:pt x="144" y="192"/>
                </a:cubicBezTo>
                <a:cubicBezTo>
                  <a:pt x="144" y="163"/>
                  <a:pt x="144" y="163"/>
                  <a:pt x="144" y="163"/>
                </a:cubicBezTo>
                <a:cubicBezTo>
                  <a:pt x="162" y="155"/>
                  <a:pt x="178" y="142"/>
                  <a:pt x="190" y="124"/>
                </a:cubicBezTo>
                <a:close/>
                <a:moveTo>
                  <a:pt x="220" y="32"/>
                </a:moveTo>
                <a:cubicBezTo>
                  <a:pt x="248" y="32"/>
                  <a:pt x="248" y="32"/>
                  <a:pt x="248" y="32"/>
                </a:cubicBezTo>
                <a:cubicBezTo>
                  <a:pt x="246" y="67"/>
                  <a:pt x="222" y="100"/>
                  <a:pt x="197" y="113"/>
                </a:cubicBezTo>
                <a:cubicBezTo>
                  <a:pt x="209" y="91"/>
                  <a:pt x="217" y="64"/>
                  <a:pt x="220" y="32"/>
                </a:cubicBezTo>
                <a:close/>
                <a:moveTo>
                  <a:pt x="8" y="32"/>
                </a:moveTo>
                <a:cubicBezTo>
                  <a:pt x="37" y="32"/>
                  <a:pt x="37" y="32"/>
                  <a:pt x="37" y="32"/>
                </a:cubicBezTo>
                <a:cubicBezTo>
                  <a:pt x="39" y="56"/>
                  <a:pt x="45" y="87"/>
                  <a:pt x="59" y="113"/>
                </a:cubicBezTo>
                <a:cubicBezTo>
                  <a:pt x="34" y="100"/>
                  <a:pt x="10" y="67"/>
                  <a:pt x="8" y="32"/>
                </a:cubicBezTo>
                <a:close/>
                <a:moveTo>
                  <a:pt x="172" y="200"/>
                </a:moveTo>
                <a:cubicBezTo>
                  <a:pt x="172" y="232"/>
                  <a:pt x="172" y="232"/>
                  <a:pt x="172" y="232"/>
                </a:cubicBezTo>
                <a:cubicBezTo>
                  <a:pt x="84" y="232"/>
                  <a:pt x="84" y="232"/>
                  <a:pt x="84" y="232"/>
                </a:cubicBezTo>
                <a:cubicBezTo>
                  <a:pt x="84" y="200"/>
                  <a:pt x="84" y="200"/>
                  <a:pt x="84" y="200"/>
                </a:cubicBezTo>
                <a:lnTo>
                  <a:pt x="172" y="200"/>
                </a:lnTo>
                <a:close/>
                <a:moveTo>
                  <a:pt x="139" y="156"/>
                </a:moveTo>
                <a:cubicBezTo>
                  <a:pt x="137" y="157"/>
                  <a:pt x="136" y="159"/>
                  <a:pt x="136" y="160"/>
                </a:cubicBezTo>
                <a:cubicBezTo>
                  <a:pt x="136" y="192"/>
                  <a:pt x="136" y="192"/>
                  <a:pt x="136" y="192"/>
                </a:cubicBezTo>
                <a:cubicBezTo>
                  <a:pt x="120" y="192"/>
                  <a:pt x="120" y="192"/>
                  <a:pt x="120" y="192"/>
                </a:cubicBezTo>
                <a:cubicBezTo>
                  <a:pt x="120" y="160"/>
                  <a:pt x="120" y="160"/>
                  <a:pt x="120" y="160"/>
                </a:cubicBezTo>
                <a:cubicBezTo>
                  <a:pt x="120" y="159"/>
                  <a:pt x="119" y="157"/>
                  <a:pt x="117" y="156"/>
                </a:cubicBezTo>
                <a:cubicBezTo>
                  <a:pt x="72" y="139"/>
                  <a:pt x="44" y="83"/>
                  <a:pt x="43" y="8"/>
                </a:cubicBezTo>
                <a:cubicBezTo>
                  <a:pt x="213" y="8"/>
                  <a:pt x="213" y="8"/>
                  <a:pt x="213" y="8"/>
                </a:cubicBezTo>
                <a:cubicBezTo>
                  <a:pt x="213" y="15"/>
                  <a:pt x="213" y="21"/>
                  <a:pt x="212" y="27"/>
                </a:cubicBezTo>
                <a:cubicBezTo>
                  <a:pt x="212" y="28"/>
                  <a:pt x="212" y="28"/>
                  <a:pt x="212" y="28"/>
                </a:cubicBezTo>
                <a:cubicBezTo>
                  <a:pt x="212" y="28"/>
                  <a:pt x="212" y="28"/>
                  <a:pt x="212" y="28"/>
                </a:cubicBezTo>
                <a:cubicBezTo>
                  <a:pt x="207" y="93"/>
                  <a:pt x="180" y="140"/>
                  <a:pt x="139" y="156"/>
                </a:cubicBezTo>
                <a:close/>
                <a:moveTo>
                  <a:pt x="182" y="76"/>
                </a:moveTo>
                <a:cubicBezTo>
                  <a:pt x="180" y="75"/>
                  <a:pt x="178" y="76"/>
                  <a:pt x="177" y="78"/>
                </a:cubicBezTo>
                <a:cubicBezTo>
                  <a:pt x="167" y="103"/>
                  <a:pt x="155" y="119"/>
                  <a:pt x="138" y="129"/>
                </a:cubicBezTo>
                <a:cubicBezTo>
                  <a:pt x="136" y="130"/>
                  <a:pt x="136" y="133"/>
                  <a:pt x="137" y="135"/>
                </a:cubicBezTo>
                <a:cubicBezTo>
                  <a:pt x="138" y="136"/>
                  <a:pt x="139" y="137"/>
                  <a:pt x="140" y="137"/>
                </a:cubicBezTo>
                <a:cubicBezTo>
                  <a:pt x="141" y="137"/>
                  <a:pt x="142" y="136"/>
                  <a:pt x="142" y="136"/>
                </a:cubicBezTo>
                <a:cubicBezTo>
                  <a:pt x="161" y="125"/>
                  <a:pt x="174" y="108"/>
                  <a:pt x="185" y="81"/>
                </a:cubicBezTo>
                <a:cubicBezTo>
                  <a:pt x="185" y="79"/>
                  <a:pt x="184" y="77"/>
                  <a:pt x="182" y="76"/>
                </a:cubicBezTo>
                <a:close/>
                <a:moveTo>
                  <a:pt x="186" y="66"/>
                </a:moveTo>
                <a:cubicBezTo>
                  <a:pt x="187" y="66"/>
                  <a:pt x="187" y="66"/>
                  <a:pt x="187" y="66"/>
                </a:cubicBezTo>
                <a:cubicBezTo>
                  <a:pt x="189" y="66"/>
                  <a:pt x="191" y="65"/>
                  <a:pt x="191" y="63"/>
                </a:cubicBezTo>
                <a:cubicBezTo>
                  <a:pt x="193" y="56"/>
                  <a:pt x="195" y="49"/>
                  <a:pt x="196" y="42"/>
                </a:cubicBezTo>
                <a:cubicBezTo>
                  <a:pt x="196" y="40"/>
                  <a:pt x="195" y="38"/>
                  <a:pt x="193" y="37"/>
                </a:cubicBezTo>
                <a:cubicBezTo>
                  <a:pt x="190" y="37"/>
                  <a:pt x="188" y="38"/>
                  <a:pt x="188" y="40"/>
                </a:cubicBezTo>
                <a:cubicBezTo>
                  <a:pt x="187" y="48"/>
                  <a:pt x="185" y="55"/>
                  <a:pt x="184" y="61"/>
                </a:cubicBezTo>
                <a:cubicBezTo>
                  <a:pt x="183" y="63"/>
                  <a:pt x="184" y="65"/>
                  <a:pt x="186" y="66"/>
                </a:cubicBezTo>
                <a:close/>
              </a:path>
            </a:pathLst>
          </a:custGeom>
          <a:solidFill>
            <a:srgbClr val="2C3030"/>
          </a:solidFill>
          <a:ln>
            <a:noFill/>
          </a:ln>
          <a:effectLst>
            <a:reflection blurRad="6350" stA="20000" endPos="35000" dir="5400000" sy="-100000" algn="bl" rotWithShape="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42" name="Head with line graph">
            <a:extLst>
              <a:ext uri="{FF2B5EF4-FFF2-40B4-BE49-F238E27FC236}">
                <a16:creationId xmlns:a16="http://schemas.microsoft.com/office/drawing/2014/main" id="{8953F964-F44C-1BCD-43AD-47E497E29F40}"/>
              </a:ext>
            </a:extLst>
          </p:cNvPr>
          <p:cNvSpPr>
            <a:spLocks noChangeAspect="1" noEditPoints="1"/>
          </p:cNvSpPr>
          <p:nvPr/>
        </p:nvSpPr>
        <p:spPr bwMode="auto">
          <a:xfrm>
            <a:off x="6651956" y="3878929"/>
            <a:ext cx="431059" cy="431059"/>
          </a:xfrm>
          <a:custGeom>
            <a:avLst/>
            <a:gdLst>
              <a:gd name="T0" fmla="*/ 223 w 255"/>
              <a:gd name="T1" fmla="*/ 48 h 256"/>
              <a:gd name="T2" fmla="*/ 214 w 255"/>
              <a:gd name="T3" fmla="*/ 67 h 256"/>
              <a:gd name="T4" fmla="*/ 25 w 255"/>
              <a:gd name="T5" fmla="*/ 97 h 256"/>
              <a:gd name="T6" fmla="*/ 11 w 255"/>
              <a:gd name="T7" fmla="*/ 148 h 256"/>
              <a:gd name="T8" fmla="*/ 1 w 255"/>
              <a:gd name="T9" fmla="*/ 172 h 256"/>
              <a:gd name="T10" fmla="*/ 25 w 255"/>
              <a:gd name="T11" fmla="*/ 176 h 256"/>
              <a:gd name="T12" fmla="*/ 46 w 255"/>
              <a:gd name="T13" fmla="*/ 228 h 256"/>
              <a:gd name="T14" fmla="*/ 76 w 255"/>
              <a:gd name="T15" fmla="*/ 250 h 256"/>
              <a:gd name="T16" fmla="*/ 79 w 255"/>
              <a:gd name="T17" fmla="*/ 256 h 256"/>
              <a:gd name="T18" fmla="*/ 219 w 255"/>
              <a:gd name="T19" fmla="*/ 255 h 256"/>
              <a:gd name="T20" fmla="*/ 219 w 255"/>
              <a:gd name="T21" fmla="*/ 97 h 256"/>
              <a:gd name="T22" fmla="*/ 231 w 255"/>
              <a:gd name="T23" fmla="*/ 62 h 256"/>
              <a:gd name="T24" fmla="*/ 255 w 255"/>
              <a:gd name="T25" fmla="*/ 48 h 256"/>
              <a:gd name="T26" fmla="*/ 211 w 255"/>
              <a:gd name="T27" fmla="*/ 97 h 256"/>
              <a:gd name="T28" fmla="*/ 86 w 255"/>
              <a:gd name="T29" fmla="*/ 248 h 256"/>
              <a:gd name="T30" fmla="*/ 98 w 255"/>
              <a:gd name="T31" fmla="*/ 222 h 256"/>
              <a:gd name="T32" fmla="*/ 46 w 255"/>
              <a:gd name="T33" fmla="*/ 220 h 256"/>
              <a:gd name="T34" fmla="*/ 33 w 255"/>
              <a:gd name="T35" fmla="*/ 172 h 256"/>
              <a:gd name="T36" fmla="*/ 9 w 255"/>
              <a:gd name="T37" fmla="*/ 168 h 256"/>
              <a:gd name="T38" fmla="*/ 8 w 255"/>
              <a:gd name="T39" fmla="*/ 166 h 256"/>
              <a:gd name="T40" fmla="*/ 33 w 255"/>
              <a:gd name="T41" fmla="*/ 126 h 256"/>
              <a:gd name="T42" fmla="*/ 122 w 255"/>
              <a:gd name="T43" fmla="*/ 8 h 256"/>
              <a:gd name="T44" fmla="*/ 163 w 255"/>
              <a:gd name="T45" fmla="*/ 118 h 256"/>
              <a:gd name="T46" fmla="*/ 147 w 255"/>
              <a:gd name="T47" fmla="*/ 118 h 256"/>
              <a:gd name="T48" fmla="*/ 139 w 255"/>
              <a:gd name="T49" fmla="*/ 100 h 256"/>
              <a:gd name="T50" fmla="*/ 107 w 255"/>
              <a:gd name="T51" fmla="*/ 100 h 256"/>
              <a:gd name="T52" fmla="*/ 71 w 255"/>
              <a:gd name="T53" fmla="*/ 146 h 256"/>
              <a:gd name="T54" fmla="*/ 47 w 255"/>
              <a:gd name="T55" fmla="*/ 160 h 256"/>
              <a:gd name="T56" fmla="*/ 79 w 255"/>
              <a:gd name="T57" fmla="*/ 160 h 256"/>
              <a:gd name="T58" fmla="*/ 115 w 255"/>
              <a:gd name="T59" fmla="*/ 114 h 256"/>
              <a:gd name="T60" fmla="*/ 131 w 255"/>
              <a:gd name="T61" fmla="*/ 114 h 256"/>
              <a:gd name="T62" fmla="*/ 139 w 255"/>
              <a:gd name="T63" fmla="*/ 132 h 256"/>
              <a:gd name="T64" fmla="*/ 171 w 255"/>
              <a:gd name="T65" fmla="*/ 132 h 256"/>
              <a:gd name="T66" fmla="*/ 210 w 255"/>
              <a:gd name="T67" fmla="*/ 83 h 256"/>
              <a:gd name="T68" fmla="*/ 163 w 255"/>
              <a:gd name="T69" fmla="*/ 132 h 256"/>
              <a:gd name="T70" fmla="*/ 147 w 255"/>
              <a:gd name="T71" fmla="*/ 132 h 256"/>
              <a:gd name="T72" fmla="*/ 161 w 255"/>
              <a:gd name="T73" fmla="*/ 126 h 256"/>
              <a:gd name="T74" fmla="*/ 161 w 255"/>
              <a:gd name="T75" fmla="*/ 126 h 256"/>
              <a:gd name="T76" fmla="*/ 115 w 255"/>
              <a:gd name="T77" fmla="*/ 100 h 256"/>
              <a:gd name="T78" fmla="*/ 131 w 255"/>
              <a:gd name="T79" fmla="*/ 100 h 256"/>
              <a:gd name="T80" fmla="*/ 115 w 255"/>
              <a:gd name="T81" fmla="*/ 100 h 256"/>
              <a:gd name="T82" fmla="*/ 63 w 255"/>
              <a:gd name="T83" fmla="*/ 168 h 256"/>
              <a:gd name="T84" fmla="*/ 63 w 255"/>
              <a:gd name="T85" fmla="*/ 152 h 256"/>
              <a:gd name="T86" fmla="*/ 69 w 255"/>
              <a:gd name="T87" fmla="*/ 154 h 256"/>
              <a:gd name="T88" fmla="*/ 71 w 255"/>
              <a:gd name="T89" fmla="*/ 160 h 256"/>
              <a:gd name="T90" fmla="*/ 231 w 255"/>
              <a:gd name="T91" fmla="*/ 48 h 256"/>
              <a:gd name="T92" fmla="*/ 247 w 255"/>
              <a:gd name="T93" fmla="*/ 48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55" h="256">
                <a:moveTo>
                  <a:pt x="239" y="32"/>
                </a:moveTo>
                <a:cubicBezTo>
                  <a:pt x="230" y="32"/>
                  <a:pt x="223" y="39"/>
                  <a:pt x="223" y="48"/>
                </a:cubicBezTo>
                <a:cubicBezTo>
                  <a:pt x="223" y="51"/>
                  <a:pt x="224" y="54"/>
                  <a:pt x="225" y="56"/>
                </a:cubicBezTo>
                <a:cubicBezTo>
                  <a:pt x="214" y="67"/>
                  <a:pt x="214" y="67"/>
                  <a:pt x="214" y="67"/>
                </a:cubicBezTo>
                <a:cubicBezTo>
                  <a:pt x="202" y="28"/>
                  <a:pt x="165" y="0"/>
                  <a:pt x="122" y="0"/>
                </a:cubicBezTo>
                <a:cubicBezTo>
                  <a:pt x="69" y="0"/>
                  <a:pt x="25" y="44"/>
                  <a:pt x="25" y="97"/>
                </a:cubicBezTo>
                <a:cubicBezTo>
                  <a:pt x="25" y="126"/>
                  <a:pt x="25" y="126"/>
                  <a:pt x="25" y="126"/>
                </a:cubicBezTo>
                <a:cubicBezTo>
                  <a:pt x="25" y="129"/>
                  <a:pt x="16" y="141"/>
                  <a:pt x="11" y="148"/>
                </a:cubicBezTo>
                <a:cubicBezTo>
                  <a:pt x="7" y="153"/>
                  <a:pt x="3" y="158"/>
                  <a:pt x="1" y="162"/>
                </a:cubicBezTo>
                <a:cubicBezTo>
                  <a:pt x="0" y="165"/>
                  <a:pt x="0" y="169"/>
                  <a:pt x="1" y="172"/>
                </a:cubicBezTo>
                <a:cubicBezTo>
                  <a:pt x="3" y="174"/>
                  <a:pt x="6" y="176"/>
                  <a:pt x="9" y="176"/>
                </a:cubicBezTo>
                <a:cubicBezTo>
                  <a:pt x="25" y="176"/>
                  <a:pt x="25" y="176"/>
                  <a:pt x="25" y="176"/>
                </a:cubicBezTo>
                <a:cubicBezTo>
                  <a:pt x="25" y="206"/>
                  <a:pt x="25" y="206"/>
                  <a:pt x="25" y="206"/>
                </a:cubicBezTo>
                <a:cubicBezTo>
                  <a:pt x="25" y="217"/>
                  <a:pt x="31" y="228"/>
                  <a:pt x="46" y="228"/>
                </a:cubicBezTo>
                <a:cubicBezTo>
                  <a:pt x="88" y="228"/>
                  <a:pt x="88" y="228"/>
                  <a:pt x="88" y="228"/>
                </a:cubicBezTo>
                <a:cubicBezTo>
                  <a:pt x="76" y="250"/>
                  <a:pt x="76" y="250"/>
                  <a:pt x="76" y="250"/>
                </a:cubicBezTo>
                <a:cubicBezTo>
                  <a:pt x="75" y="251"/>
                  <a:pt x="75" y="253"/>
                  <a:pt x="76" y="254"/>
                </a:cubicBezTo>
                <a:cubicBezTo>
                  <a:pt x="76" y="255"/>
                  <a:pt x="78" y="256"/>
                  <a:pt x="79" y="256"/>
                </a:cubicBezTo>
                <a:cubicBezTo>
                  <a:pt x="216" y="256"/>
                  <a:pt x="216" y="256"/>
                  <a:pt x="216" y="256"/>
                </a:cubicBezTo>
                <a:cubicBezTo>
                  <a:pt x="217" y="256"/>
                  <a:pt x="218" y="256"/>
                  <a:pt x="219" y="255"/>
                </a:cubicBezTo>
                <a:cubicBezTo>
                  <a:pt x="219" y="254"/>
                  <a:pt x="220" y="253"/>
                  <a:pt x="220" y="252"/>
                </a:cubicBezTo>
                <a:cubicBezTo>
                  <a:pt x="219" y="97"/>
                  <a:pt x="219" y="97"/>
                  <a:pt x="219" y="97"/>
                </a:cubicBezTo>
                <a:cubicBezTo>
                  <a:pt x="219" y="90"/>
                  <a:pt x="218" y="83"/>
                  <a:pt x="217" y="76"/>
                </a:cubicBezTo>
                <a:cubicBezTo>
                  <a:pt x="231" y="62"/>
                  <a:pt x="231" y="62"/>
                  <a:pt x="231" y="62"/>
                </a:cubicBezTo>
                <a:cubicBezTo>
                  <a:pt x="233" y="63"/>
                  <a:pt x="236" y="64"/>
                  <a:pt x="239" y="64"/>
                </a:cubicBezTo>
                <a:cubicBezTo>
                  <a:pt x="248" y="64"/>
                  <a:pt x="255" y="57"/>
                  <a:pt x="255" y="48"/>
                </a:cubicBezTo>
                <a:cubicBezTo>
                  <a:pt x="255" y="39"/>
                  <a:pt x="248" y="32"/>
                  <a:pt x="239" y="32"/>
                </a:cubicBezTo>
                <a:close/>
                <a:moveTo>
                  <a:pt x="211" y="97"/>
                </a:moveTo>
                <a:cubicBezTo>
                  <a:pt x="212" y="248"/>
                  <a:pt x="212" y="248"/>
                  <a:pt x="212" y="248"/>
                </a:cubicBezTo>
                <a:cubicBezTo>
                  <a:pt x="86" y="248"/>
                  <a:pt x="86" y="248"/>
                  <a:pt x="86" y="248"/>
                </a:cubicBezTo>
                <a:cubicBezTo>
                  <a:pt x="98" y="226"/>
                  <a:pt x="98" y="226"/>
                  <a:pt x="98" y="226"/>
                </a:cubicBezTo>
                <a:cubicBezTo>
                  <a:pt x="99" y="225"/>
                  <a:pt x="99" y="223"/>
                  <a:pt x="98" y="222"/>
                </a:cubicBezTo>
                <a:cubicBezTo>
                  <a:pt x="98" y="221"/>
                  <a:pt x="96" y="220"/>
                  <a:pt x="95" y="220"/>
                </a:cubicBezTo>
                <a:cubicBezTo>
                  <a:pt x="46" y="220"/>
                  <a:pt x="46" y="220"/>
                  <a:pt x="46" y="220"/>
                </a:cubicBezTo>
                <a:cubicBezTo>
                  <a:pt x="34" y="220"/>
                  <a:pt x="33" y="208"/>
                  <a:pt x="33" y="206"/>
                </a:cubicBezTo>
                <a:cubicBezTo>
                  <a:pt x="33" y="172"/>
                  <a:pt x="33" y="172"/>
                  <a:pt x="33" y="172"/>
                </a:cubicBezTo>
                <a:cubicBezTo>
                  <a:pt x="33" y="170"/>
                  <a:pt x="31" y="168"/>
                  <a:pt x="29" y="168"/>
                </a:cubicBezTo>
                <a:cubicBezTo>
                  <a:pt x="9" y="168"/>
                  <a:pt x="9" y="168"/>
                  <a:pt x="9" y="168"/>
                </a:cubicBezTo>
                <a:cubicBezTo>
                  <a:pt x="8" y="168"/>
                  <a:pt x="8" y="168"/>
                  <a:pt x="8" y="168"/>
                </a:cubicBezTo>
                <a:cubicBezTo>
                  <a:pt x="8" y="167"/>
                  <a:pt x="8" y="166"/>
                  <a:pt x="8" y="166"/>
                </a:cubicBezTo>
                <a:cubicBezTo>
                  <a:pt x="10" y="163"/>
                  <a:pt x="14" y="158"/>
                  <a:pt x="17" y="153"/>
                </a:cubicBezTo>
                <a:cubicBezTo>
                  <a:pt x="27" y="140"/>
                  <a:pt x="33" y="131"/>
                  <a:pt x="33" y="126"/>
                </a:cubicBezTo>
                <a:cubicBezTo>
                  <a:pt x="33" y="97"/>
                  <a:pt x="33" y="97"/>
                  <a:pt x="33" y="97"/>
                </a:cubicBezTo>
                <a:cubicBezTo>
                  <a:pt x="33" y="48"/>
                  <a:pt x="73" y="8"/>
                  <a:pt x="122" y="8"/>
                </a:cubicBezTo>
                <a:cubicBezTo>
                  <a:pt x="163" y="8"/>
                  <a:pt x="197" y="36"/>
                  <a:pt x="208" y="74"/>
                </a:cubicBezTo>
                <a:cubicBezTo>
                  <a:pt x="163" y="118"/>
                  <a:pt x="163" y="118"/>
                  <a:pt x="163" y="118"/>
                </a:cubicBezTo>
                <a:cubicBezTo>
                  <a:pt x="161" y="117"/>
                  <a:pt x="158" y="116"/>
                  <a:pt x="155" y="116"/>
                </a:cubicBezTo>
                <a:cubicBezTo>
                  <a:pt x="152" y="116"/>
                  <a:pt x="149" y="117"/>
                  <a:pt x="147" y="118"/>
                </a:cubicBezTo>
                <a:cubicBezTo>
                  <a:pt x="137" y="108"/>
                  <a:pt x="137" y="108"/>
                  <a:pt x="137" y="108"/>
                </a:cubicBezTo>
                <a:cubicBezTo>
                  <a:pt x="138" y="106"/>
                  <a:pt x="139" y="103"/>
                  <a:pt x="139" y="100"/>
                </a:cubicBezTo>
                <a:cubicBezTo>
                  <a:pt x="139" y="91"/>
                  <a:pt x="132" y="84"/>
                  <a:pt x="123" y="84"/>
                </a:cubicBezTo>
                <a:cubicBezTo>
                  <a:pt x="114" y="84"/>
                  <a:pt x="107" y="91"/>
                  <a:pt x="107" y="100"/>
                </a:cubicBezTo>
                <a:cubicBezTo>
                  <a:pt x="107" y="103"/>
                  <a:pt x="108" y="106"/>
                  <a:pt x="109" y="108"/>
                </a:cubicBezTo>
                <a:cubicBezTo>
                  <a:pt x="71" y="146"/>
                  <a:pt x="71" y="146"/>
                  <a:pt x="71" y="146"/>
                </a:cubicBezTo>
                <a:cubicBezTo>
                  <a:pt x="69" y="145"/>
                  <a:pt x="66" y="144"/>
                  <a:pt x="63" y="144"/>
                </a:cubicBezTo>
                <a:cubicBezTo>
                  <a:pt x="54" y="144"/>
                  <a:pt x="47" y="151"/>
                  <a:pt x="47" y="160"/>
                </a:cubicBezTo>
                <a:cubicBezTo>
                  <a:pt x="47" y="169"/>
                  <a:pt x="54" y="176"/>
                  <a:pt x="63" y="176"/>
                </a:cubicBezTo>
                <a:cubicBezTo>
                  <a:pt x="72" y="176"/>
                  <a:pt x="79" y="169"/>
                  <a:pt x="79" y="160"/>
                </a:cubicBezTo>
                <a:cubicBezTo>
                  <a:pt x="79" y="157"/>
                  <a:pt x="78" y="154"/>
                  <a:pt x="77" y="152"/>
                </a:cubicBezTo>
                <a:cubicBezTo>
                  <a:pt x="115" y="114"/>
                  <a:pt x="115" y="114"/>
                  <a:pt x="115" y="114"/>
                </a:cubicBezTo>
                <a:cubicBezTo>
                  <a:pt x="117" y="115"/>
                  <a:pt x="120" y="116"/>
                  <a:pt x="123" y="116"/>
                </a:cubicBezTo>
                <a:cubicBezTo>
                  <a:pt x="126" y="116"/>
                  <a:pt x="129" y="115"/>
                  <a:pt x="131" y="114"/>
                </a:cubicBezTo>
                <a:cubicBezTo>
                  <a:pt x="141" y="124"/>
                  <a:pt x="141" y="124"/>
                  <a:pt x="141" y="124"/>
                </a:cubicBezTo>
                <a:cubicBezTo>
                  <a:pt x="140" y="126"/>
                  <a:pt x="139" y="129"/>
                  <a:pt x="139" y="132"/>
                </a:cubicBezTo>
                <a:cubicBezTo>
                  <a:pt x="139" y="141"/>
                  <a:pt x="146" y="148"/>
                  <a:pt x="155" y="148"/>
                </a:cubicBezTo>
                <a:cubicBezTo>
                  <a:pt x="164" y="148"/>
                  <a:pt x="171" y="141"/>
                  <a:pt x="171" y="132"/>
                </a:cubicBezTo>
                <a:cubicBezTo>
                  <a:pt x="171" y="129"/>
                  <a:pt x="170" y="126"/>
                  <a:pt x="169" y="124"/>
                </a:cubicBezTo>
                <a:cubicBezTo>
                  <a:pt x="210" y="83"/>
                  <a:pt x="210" y="83"/>
                  <a:pt x="210" y="83"/>
                </a:cubicBezTo>
                <a:cubicBezTo>
                  <a:pt x="211" y="88"/>
                  <a:pt x="211" y="92"/>
                  <a:pt x="211" y="97"/>
                </a:cubicBezTo>
                <a:close/>
                <a:moveTo>
                  <a:pt x="163" y="132"/>
                </a:moveTo>
                <a:cubicBezTo>
                  <a:pt x="163" y="136"/>
                  <a:pt x="159" y="140"/>
                  <a:pt x="155" y="140"/>
                </a:cubicBezTo>
                <a:cubicBezTo>
                  <a:pt x="151" y="140"/>
                  <a:pt x="147" y="136"/>
                  <a:pt x="147" y="132"/>
                </a:cubicBezTo>
                <a:cubicBezTo>
                  <a:pt x="147" y="128"/>
                  <a:pt x="151" y="124"/>
                  <a:pt x="155" y="124"/>
                </a:cubicBezTo>
                <a:cubicBezTo>
                  <a:pt x="157" y="124"/>
                  <a:pt x="159" y="125"/>
                  <a:pt x="161" y="126"/>
                </a:cubicBezTo>
                <a:cubicBezTo>
                  <a:pt x="161" y="126"/>
                  <a:pt x="161" y="126"/>
                  <a:pt x="161" y="126"/>
                </a:cubicBezTo>
                <a:cubicBezTo>
                  <a:pt x="161" y="126"/>
                  <a:pt x="161" y="126"/>
                  <a:pt x="161" y="126"/>
                </a:cubicBezTo>
                <a:cubicBezTo>
                  <a:pt x="162" y="128"/>
                  <a:pt x="163" y="130"/>
                  <a:pt x="163" y="132"/>
                </a:cubicBezTo>
                <a:close/>
                <a:moveTo>
                  <a:pt x="115" y="100"/>
                </a:moveTo>
                <a:cubicBezTo>
                  <a:pt x="115" y="96"/>
                  <a:pt x="119" y="92"/>
                  <a:pt x="123" y="92"/>
                </a:cubicBezTo>
                <a:cubicBezTo>
                  <a:pt x="127" y="92"/>
                  <a:pt x="131" y="96"/>
                  <a:pt x="131" y="100"/>
                </a:cubicBezTo>
                <a:cubicBezTo>
                  <a:pt x="131" y="104"/>
                  <a:pt x="127" y="108"/>
                  <a:pt x="123" y="108"/>
                </a:cubicBezTo>
                <a:cubicBezTo>
                  <a:pt x="119" y="108"/>
                  <a:pt x="115" y="104"/>
                  <a:pt x="115" y="100"/>
                </a:cubicBezTo>
                <a:close/>
                <a:moveTo>
                  <a:pt x="71" y="160"/>
                </a:moveTo>
                <a:cubicBezTo>
                  <a:pt x="71" y="164"/>
                  <a:pt x="67" y="168"/>
                  <a:pt x="63" y="168"/>
                </a:cubicBezTo>
                <a:cubicBezTo>
                  <a:pt x="59" y="168"/>
                  <a:pt x="55" y="164"/>
                  <a:pt x="55" y="160"/>
                </a:cubicBezTo>
                <a:cubicBezTo>
                  <a:pt x="55" y="156"/>
                  <a:pt x="59" y="152"/>
                  <a:pt x="63" y="152"/>
                </a:cubicBezTo>
                <a:cubicBezTo>
                  <a:pt x="65" y="152"/>
                  <a:pt x="67" y="153"/>
                  <a:pt x="69" y="154"/>
                </a:cubicBezTo>
                <a:cubicBezTo>
                  <a:pt x="69" y="154"/>
                  <a:pt x="69" y="154"/>
                  <a:pt x="69" y="154"/>
                </a:cubicBezTo>
                <a:cubicBezTo>
                  <a:pt x="69" y="154"/>
                  <a:pt x="69" y="154"/>
                  <a:pt x="69" y="154"/>
                </a:cubicBezTo>
                <a:cubicBezTo>
                  <a:pt x="70" y="156"/>
                  <a:pt x="71" y="158"/>
                  <a:pt x="71" y="160"/>
                </a:cubicBezTo>
                <a:close/>
                <a:moveTo>
                  <a:pt x="239" y="56"/>
                </a:moveTo>
                <a:cubicBezTo>
                  <a:pt x="235" y="56"/>
                  <a:pt x="231" y="52"/>
                  <a:pt x="231" y="48"/>
                </a:cubicBezTo>
                <a:cubicBezTo>
                  <a:pt x="231" y="44"/>
                  <a:pt x="235" y="40"/>
                  <a:pt x="239" y="40"/>
                </a:cubicBezTo>
                <a:cubicBezTo>
                  <a:pt x="243" y="40"/>
                  <a:pt x="247" y="44"/>
                  <a:pt x="247" y="48"/>
                </a:cubicBezTo>
                <a:cubicBezTo>
                  <a:pt x="247" y="52"/>
                  <a:pt x="243" y="56"/>
                  <a:pt x="239" y="56"/>
                </a:cubicBezTo>
                <a:close/>
              </a:path>
            </a:pathLst>
          </a:custGeom>
          <a:solidFill>
            <a:srgbClr val="2C3030"/>
          </a:solidFill>
          <a:ln>
            <a:noFill/>
          </a:ln>
          <a:effectLst>
            <a:reflection blurRad="6350" stA="20000" endPos="35000" dir="5400000" sy="-100000" algn="bl" rotWithShape="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43" name="Globe">
            <a:extLst>
              <a:ext uri="{FF2B5EF4-FFF2-40B4-BE49-F238E27FC236}">
                <a16:creationId xmlns:a16="http://schemas.microsoft.com/office/drawing/2014/main" id="{E21E974E-A0AB-82EB-7D78-F362B6369B2E}"/>
              </a:ext>
            </a:extLst>
          </p:cNvPr>
          <p:cNvSpPr>
            <a:spLocks noChangeAspect="1" noEditPoints="1"/>
          </p:cNvSpPr>
          <p:nvPr/>
        </p:nvSpPr>
        <p:spPr bwMode="auto">
          <a:xfrm>
            <a:off x="3232319" y="3904790"/>
            <a:ext cx="432928" cy="431059"/>
          </a:xfrm>
          <a:custGeom>
            <a:avLst/>
            <a:gdLst>
              <a:gd name="T0" fmla="*/ 219 w 256"/>
              <a:gd name="T1" fmla="*/ 37 h 256"/>
              <a:gd name="T2" fmla="*/ 128 w 256"/>
              <a:gd name="T3" fmla="*/ 0 h 256"/>
              <a:gd name="T4" fmla="*/ 44 w 256"/>
              <a:gd name="T5" fmla="*/ 32 h 256"/>
              <a:gd name="T6" fmla="*/ 0 w 256"/>
              <a:gd name="T7" fmla="*/ 128 h 256"/>
              <a:gd name="T8" fmla="*/ 44 w 256"/>
              <a:gd name="T9" fmla="*/ 224 h 256"/>
              <a:gd name="T10" fmla="*/ 128 w 256"/>
              <a:gd name="T11" fmla="*/ 256 h 256"/>
              <a:gd name="T12" fmla="*/ 212 w 256"/>
              <a:gd name="T13" fmla="*/ 224 h 256"/>
              <a:gd name="T14" fmla="*/ 256 w 256"/>
              <a:gd name="T15" fmla="*/ 128 h 256"/>
              <a:gd name="T16" fmla="*/ 187 w 256"/>
              <a:gd name="T17" fmla="*/ 194 h 256"/>
              <a:gd name="T18" fmla="*/ 248 w 256"/>
              <a:gd name="T19" fmla="*/ 132 h 256"/>
              <a:gd name="T20" fmla="*/ 132 w 256"/>
              <a:gd name="T21" fmla="*/ 184 h 256"/>
              <a:gd name="T22" fmla="*/ 132 w 256"/>
              <a:gd name="T23" fmla="*/ 244 h 256"/>
              <a:gd name="T24" fmla="*/ 132 w 256"/>
              <a:gd name="T25" fmla="*/ 176 h 256"/>
              <a:gd name="T26" fmla="*/ 192 w 256"/>
              <a:gd name="T27" fmla="*/ 132 h 256"/>
              <a:gd name="T28" fmla="*/ 132 w 256"/>
              <a:gd name="T29" fmla="*/ 176 h 256"/>
              <a:gd name="T30" fmla="*/ 132 w 256"/>
              <a:gd name="T31" fmla="*/ 80 h 256"/>
              <a:gd name="T32" fmla="*/ 192 w 256"/>
              <a:gd name="T33" fmla="*/ 124 h 256"/>
              <a:gd name="T34" fmla="*/ 132 w 256"/>
              <a:gd name="T35" fmla="*/ 72 h 256"/>
              <a:gd name="T36" fmla="*/ 177 w 256"/>
              <a:gd name="T37" fmla="*/ 59 h 256"/>
              <a:gd name="T38" fmla="*/ 145 w 256"/>
              <a:gd name="T39" fmla="*/ 9 h 256"/>
              <a:gd name="T40" fmla="*/ 184 w 256"/>
              <a:gd name="T41" fmla="*/ 54 h 256"/>
              <a:gd name="T42" fmla="*/ 124 w 256"/>
              <a:gd name="T43" fmla="*/ 12 h 256"/>
              <a:gd name="T44" fmla="*/ 79 w 256"/>
              <a:gd name="T45" fmla="*/ 59 h 256"/>
              <a:gd name="T46" fmla="*/ 72 w 256"/>
              <a:gd name="T47" fmla="*/ 54 h 256"/>
              <a:gd name="T48" fmla="*/ 111 w 256"/>
              <a:gd name="T49" fmla="*/ 9 h 256"/>
              <a:gd name="T50" fmla="*/ 124 w 256"/>
              <a:gd name="T51" fmla="*/ 80 h 256"/>
              <a:gd name="T52" fmla="*/ 64 w 256"/>
              <a:gd name="T53" fmla="*/ 124 h 256"/>
              <a:gd name="T54" fmla="*/ 124 w 256"/>
              <a:gd name="T55" fmla="*/ 80 h 256"/>
              <a:gd name="T56" fmla="*/ 124 w 256"/>
              <a:gd name="T57" fmla="*/ 176 h 256"/>
              <a:gd name="T58" fmla="*/ 64 w 256"/>
              <a:gd name="T59" fmla="*/ 132 h 256"/>
              <a:gd name="T60" fmla="*/ 124 w 256"/>
              <a:gd name="T61" fmla="*/ 184 h 256"/>
              <a:gd name="T62" fmla="*/ 79 w 256"/>
              <a:gd name="T63" fmla="*/ 197 h 256"/>
              <a:gd name="T64" fmla="*/ 111 w 256"/>
              <a:gd name="T65" fmla="*/ 247 h 256"/>
              <a:gd name="T66" fmla="*/ 72 w 256"/>
              <a:gd name="T67" fmla="*/ 202 h 256"/>
              <a:gd name="T68" fmla="*/ 184 w 256"/>
              <a:gd name="T69" fmla="*/ 202 h 256"/>
              <a:gd name="T70" fmla="*/ 145 w 256"/>
              <a:gd name="T71" fmla="*/ 247 h 256"/>
              <a:gd name="T72" fmla="*/ 248 w 256"/>
              <a:gd name="T73" fmla="*/ 124 h 256"/>
              <a:gd name="T74" fmla="*/ 188 w 256"/>
              <a:gd name="T75" fmla="*/ 62 h 256"/>
              <a:gd name="T76" fmla="*/ 213 w 256"/>
              <a:gd name="T77" fmla="*/ 43 h 256"/>
              <a:gd name="T78" fmla="*/ 46 w 256"/>
              <a:gd name="T79" fmla="*/ 41 h 256"/>
              <a:gd name="T80" fmla="*/ 56 w 256"/>
              <a:gd name="T81" fmla="*/ 124 h 256"/>
              <a:gd name="T82" fmla="*/ 46 w 256"/>
              <a:gd name="T83" fmla="*/ 41 h 256"/>
              <a:gd name="T84" fmla="*/ 56 w 256"/>
              <a:gd name="T85" fmla="*/ 132 h 256"/>
              <a:gd name="T86" fmla="*/ 46 w 256"/>
              <a:gd name="T87" fmla="*/ 215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56" h="256">
                <a:moveTo>
                  <a:pt x="256" y="128"/>
                </a:moveTo>
                <a:cubicBezTo>
                  <a:pt x="256" y="94"/>
                  <a:pt x="243" y="62"/>
                  <a:pt x="219" y="37"/>
                </a:cubicBezTo>
                <a:cubicBezTo>
                  <a:pt x="194" y="13"/>
                  <a:pt x="162" y="0"/>
                  <a:pt x="128" y="0"/>
                </a:cubicBezTo>
                <a:cubicBezTo>
                  <a:pt x="128" y="0"/>
                  <a:pt x="128" y="0"/>
                  <a:pt x="128" y="0"/>
                </a:cubicBezTo>
                <a:cubicBezTo>
                  <a:pt x="96" y="0"/>
                  <a:pt x="66" y="12"/>
                  <a:pt x="44" y="32"/>
                </a:cubicBezTo>
                <a:cubicBezTo>
                  <a:pt x="44" y="32"/>
                  <a:pt x="44" y="32"/>
                  <a:pt x="44" y="32"/>
                </a:cubicBezTo>
                <a:cubicBezTo>
                  <a:pt x="44" y="32"/>
                  <a:pt x="43" y="32"/>
                  <a:pt x="43" y="32"/>
                </a:cubicBezTo>
                <a:cubicBezTo>
                  <a:pt x="17" y="56"/>
                  <a:pt x="0" y="90"/>
                  <a:pt x="0" y="128"/>
                </a:cubicBezTo>
                <a:cubicBezTo>
                  <a:pt x="0" y="166"/>
                  <a:pt x="17" y="200"/>
                  <a:pt x="43" y="224"/>
                </a:cubicBezTo>
                <a:cubicBezTo>
                  <a:pt x="43" y="224"/>
                  <a:pt x="44" y="224"/>
                  <a:pt x="44" y="224"/>
                </a:cubicBezTo>
                <a:cubicBezTo>
                  <a:pt x="44" y="224"/>
                  <a:pt x="44" y="224"/>
                  <a:pt x="44" y="224"/>
                </a:cubicBezTo>
                <a:cubicBezTo>
                  <a:pt x="66" y="244"/>
                  <a:pt x="96" y="256"/>
                  <a:pt x="128" y="256"/>
                </a:cubicBezTo>
                <a:cubicBezTo>
                  <a:pt x="160" y="256"/>
                  <a:pt x="190" y="244"/>
                  <a:pt x="212" y="224"/>
                </a:cubicBezTo>
                <a:cubicBezTo>
                  <a:pt x="212" y="224"/>
                  <a:pt x="212" y="224"/>
                  <a:pt x="212" y="224"/>
                </a:cubicBezTo>
                <a:cubicBezTo>
                  <a:pt x="212" y="224"/>
                  <a:pt x="212" y="224"/>
                  <a:pt x="213" y="224"/>
                </a:cubicBezTo>
                <a:cubicBezTo>
                  <a:pt x="239" y="201"/>
                  <a:pt x="256" y="166"/>
                  <a:pt x="256" y="128"/>
                </a:cubicBezTo>
                <a:close/>
                <a:moveTo>
                  <a:pt x="210" y="215"/>
                </a:moveTo>
                <a:cubicBezTo>
                  <a:pt x="204" y="207"/>
                  <a:pt x="196" y="200"/>
                  <a:pt x="187" y="194"/>
                </a:cubicBezTo>
                <a:cubicBezTo>
                  <a:pt x="195" y="176"/>
                  <a:pt x="199" y="155"/>
                  <a:pt x="200" y="132"/>
                </a:cubicBezTo>
                <a:cubicBezTo>
                  <a:pt x="248" y="132"/>
                  <a:pt x="248" y="132"/>
                  <a:pt x="248" y="132"/>
                </a:cubicBezTo>
                <a:cubicBezTo>
                  <a:pt x="247" y="165"/>
                  <a:pt x="233" y="194"/>
                  <a:pt x="210" y="215"/>
                </a:cubicBezTo>
                <a:close/>
                <a:moveTo>
                  <a:pt x="132" y="184"/>
                </a:moveTo>
                <a:cubicBezTo>
                  <a:pt x="148" y="185"/>
                  <a:pt x="164" y="189"/>
                  <a:pt x="177" y="197"/>
                </a:cubicBezTo>
                <a:cubicBezTo>
                  <a:pt x="166" y="220"/>
                  <a:pt x="151" y="237"/>
                  <a:pt x="132" y="244"/>
                </a:cubicBezTo>
                <a:lnTo>
                  <a:pt x="132" y="184"/>
                </a:lnTo>
                <a:close/>
                <a:moveTo>
                  <a:pt x="132" y="176"/>
                </a:moveTo>
                <a:cubicBezTo>
                  <a:pt x="132" y="132"/>
                  <a:pt x="132" y="132"/>
                  <a:pt x="132" y="132"/>
                </a:cubicBezTo>
                <a:cubicBezTo>
                  <a:pt x="192" y="132"/>
                  <a:pt x="192" y="132"/>
                  <a:pt x="192" y="132"/>
                </a:cubicBezTo>
                <a:cubicBezTo>
                  <a:pt x="191" y="153"/>
                  <a:pt x="187" y="173"/>
                  <a:pt x="180" y="190"/>
                </a:cubicBezTo>
                <a:cubicBezTo>
                  <a:pt x="166" y="181"/>
                  <a:pt x="149" y="177"/>
                  <a:pt x="132" y="176"/>
                </a:cubicBezTo>
                <a:close/>
                <a:moveTo>
                  <a:pt x="132" y="124"/>
                </a:moveTo>
                <a:cubicBezTo>
                  <a:pt x="132" y="80"/>
                  <a:pt x="132" y="80"/>
                  <a:pt x="132" y="80"/>
                </a:cubicBezTo>
                <a:cubicBezTo>
                  <a:pt x="149" y="79"/>
                  <a:pt x="166" y="75"/>
                  <a:pt x="180" y="66"/>
                </a:cubicBezTo>
                <a:cubicBezTo>
                  <a:pt x="187" y="83"/>
                  <a:pt x="191" y="103"/>
                  <a:pt x="192" y="124"/>
                </a:cubicBezTo>
                <a:lnTo>
                  <a:pt x="132" y="124"/>
                </a:lnTo>
                <a:close/>
                <a:moveTo>
                  <a:pt x="132" y="72"/>
                </a:moveTo>
                <a:cubicBezTo>
                  <a:pt x="132" y="12"/>
                  <a:pt x="132" y="12"/>
                  <a:pt x="132" y="12"/>
                </a:cubicBezTo>
                <a:cubicBezTo>
                  <a:pt x="151" y="19"/>
                  <a:pt x="166" y="36"/>
                  <a:pt x="177" y="59"/>
                </a:cubicBezTo>
                <a:cubicBezTo>
                  <a:pt x="164" y="67"/>
                  <a:pt x="148" y="71"/>
                  <a:pt x="132" y="72"/>
                </a:cubicBezTo>
                <a:close/>
                <a:moveTo>
                  <a:pt x="145" y="9"/>
                </a:moveTo>
                <a:cubicBezTo>
                  <a:pt x="167" y="12"/>
                  <a:pt x="187" y="21"/>
                  <a:pt x="204" y="35"/>
                </a:cubicBezTo>
                <a:cubicBezTo>
                  <a:pt x="198" y="43"/>
                  <a:pt x="192" y="49"/>
                  <a:pt x="184" y="54"/>
                </a:cubicBezTo>
                <a:cubicBezTo>
                  <a:pt x="175" y="34"/>
                  <a:pt x="161" y="19"/>
                  <a:pt x="145" y="9"/>
                </a:cubicBezTo>
                <a:close/>
                <a:moveTo>
                  <a:pt x="124" y="12"/>
                </a:moveTo>
                <a:cubicBezTo>
                  <a:pt x="124" y="72"/>
                  <a:pt x="124" y="72"/>
                  <a:pt x="124" y="72"/>
                </a:cubicBezTo>
                <a:cubicBezTo>
                  <a:pt x="108" y="71"/>
                  <a:pt x="92" y="67"/>
                  <a:pt x="79" y="59"/>
                </a:cubicBezTo>
                <a:cubicBezTo>
                  <a:pt x="90" y="36"/>
                  <a:pt x="105" y="19"/>
                  <a:pt x="124" y="12"/>
                </a:cubicBezTo>
                <a:close/>
                <a:moveTo>
                  <a:pt x="72" y="54"/>
                </a:moveTo>
                <a:cubicBezTo>
                  <a:pt x="64" y="49"/>
                  <a:pt x="58" y="43"/>
                  <a:pt x="52" y="35"/>
                </a:cubicBezTo>
                <a:cubicBezTo>
                  <a:pt x="68" y="22"/>
                  <a:pt x="89" y="12"/>
                  <a:pt x="111" y="9"/>
                </a:cubicBezTo>
                <a:cubicBezTo>
                  <a:pt x="95" y="19"/>
                  <a:pt x="81" y="34"/>
                  <a:pt x="72" y="54"/>
                </a:cubicBezTo>
                <a:close/>
                <a:moveTo>
                  <a:pt x="124" y="80"/>
                </a:moveTo>
                <a:cubicBezTo>
                  <a:pt x="124" y="124"/>
                  <a:pt x="124" y="124"/>
                  <a:pt x="124" y="124"/>
                </a:cubicBezTo>
                <a:cubicBezTo>
                  <a:pt x="64" y="124"/>
                  <a:pt x="64" y="124"/>
                  <a:pt x="64" y="124"/>
                </a:cubicBezTo>
                <a:cubicBezTo>
                  <a:pt x="65" y="103"/>
                  <a:pt x="69" y="83"/>
                  <a:pt x="76" y="66"/>
                </a:cubicBezTo>
                <a:cubicBezTo>
                  <a:pt x="90" y="75"/>
                  <a:pt x="107" y="79"/>
                  <a:pt x="124" y="80"/>
                </a:cubicBezTo>
                <a:close/>
                <a:moveTo>
                  <a:pt x="124" y="132"/>
                </a:moveTo>
                <a:cubicBezTo>
                  <a:pt x="124" y="176"/>
                  <a:pt x="124" y="176"/>
                  <a:pt x="124" y="176"/>
                </a:cubicBezTo>
                <a:cubicBezTo>
                  <a:pt x="107" y="177"/>
                  <a:pt x="90" y="181"/>
                  <a:pt x="76" y="190"/>
                </a:cubicBezTo>
                <a:cubicBezTo>
                  <a:pt x="69" y="173"/>
                  <a:pt x="65" y="153"/>
                  <a:pt x="64" y="132"/>
                </a:cubicBezTo>
                <a:lnTo>
                  <a:pt x="124" y="132"/>
                </a:lnTo>
                <a:close/>
                <a:moveTo>
                  <a:pt x="124" y="184"/>
                </a:moveTo>
                <a:cubicBezTo>
                  <a:pt x="124" y="244"/>
                  <a:pt x="124" y="244"/>
                  <a:pt x="124" y="244"/>
                </a:cubicBezTo>
                <a:cubicBezTo>
                  <a:pt x="105" y="237"/>
                  <a:pt x="90" y="220"/>
                  <a:pt x="79" y="197"/>
                </a:cubicBezTo>
                <a:cubicBezTo>
                  <a:pt x="92" y="189"/>
                  <a:pt x="108" y="185"/>
                  <a:pt x="124" y="184"/>
                </a:cubicBezTo>
                <a:close/>
                <a:moveTo>
                  <a:pt x="111" y="247"/>
                </a:moveTo>
                <a:cubicBezTo>
                  <a:pt x="89" y="244"/>
                  <a:pt x="68" y="234"/>
                  <a:pt x="52" y="221"/>
                </a:cubicBezTo>
                <a:cubicBezTo>
                  <a:pt x="58" y="213"/>
                  <a:pt x="64" y="207"/>
                  <a:pt x="72" y="202"/>
                </a:cubicBezTo>
                <a:cubicBezTo>
                  <a:pt x="81" y="222"/>
                  <a:pt x="95" y="237"/>
                  <a:pt x="111" y="247"/>
                </a:cubicBezTo>
                <a:close/>
                <a:moveTo>
                  <a:pt x="184" y="202"/>
                </a:moveTo>
                <a:cubicBezTo>
                  <a:pt x="192" y="207"/>
                  <a:pt x="198" y="213"/>
                  <a:pt x="204" y="221"/>
                </a:cubicBezTo>
                <a:cubicBezTo>
                  <a:pt x="188" y="234"/>
                  <a:pt x="167" y="244"/>
                  <a:pt x="145" y="247"/>
                </a:cubicBezTo>
                <a:cubicBezTo>
                  <a:pt x="161" y="237"/>
                  <a:pt x="175" y="222"/>
                  <a:pt x="184" y="202"/>
                </a:cubicBezTo>
                <a:close/>
                <a:moveTo>
                  <a:pt x="248" y="124"/>
                </a:moveTo>
                <a:cubicBezTo>
                  <a:pt x="200" y="124"/>
                  <a:pt x="200" y="124"/>
                  <a:pt x="200" y="124"/>
                </a:cubicBezTo>
                <a:cubicBezTo>
                  <a:pt x="199" y="101"/>
                  <a:pt x="195" y="80"/>
                  <a:pt x="188" y="62"/>
                </a:cubicBezTo>
                <a:cubicBezTo>
                  <a:pt x="196" y="56"/>
                  <a:pt x="204" y="49"/>
                  <a:pt x="210" y="41"/>
                </a:cubicBezTo>
                <a:cubicBezTo>
                  <a:pt x="211" y="42"/>
                  <a:pt x="212" y="42"/>
                  <a:pt x="213" y="43"/>
                </a:cubicBezTo>
                <a:cubicBezTo>
                  <a:pt x="235" y="65"/>
                  <a:pt x="247" y="93"/>
                  <a:pt x="248" y="124"/>
                </a:cubicBezTo>
                <a:close/>
                <a:moveTo>
                  <a:pt x="46" y="41"/>
                </a:moveTo>
                <a:cubicBezTo>
                  <a:pt x="52" y="49"/>
                  <a:pt x="60" y="56"/>
                  <a:pt x="68" y="62"/>
                </a:cubicBezTo>
                <a:cubicBezTo>
                  <a:pt x="61" y="80"/>
                  <a:pt x="57" y="101"/>
                  <a:pt x="56" y="124"/>
                </a:cubicBezTo>
                <a:cubicBezTo>
                  <a:pt x="8" y="124"/>
                  <a:pt x="8" y="124"/>
                  <a:pt x="8" y="124"/>
                </a:cubicBezTo>
                <a:cubicBezTo>
                  <a:pt x="9" y="91"/>
                  <a:pt x="23" y="62"/>
                  <a:pt x="46" y="41"/>
                </a:cubicBezTo>
                <a:close/>
                <a:moveTo>
                  <a:pt x="8" y="132"/>
                </a:moveTo>
                <a:cubicBezTo>
                  <a:pt x="56" y="132"/>
                  <a:pt x="56" y="132"/>
                  <a:pt x="56" y="132"/>
                </a:cubicBezTo>
                <a:cubicBezTo>
                  <a:pt x="57" y="155"/>
                  <a:pt x="61" y="176"/>
                  <a:pt x="69" y="194"/>
                </a:cubicBezTo>
                <a:cubicBezTo>
                  <a:pt x="60" y="200"/>
                  <a:pt x="52" y="207"/>
                  <a:pt x="46" y="215"/>
                </a:cubicBezTo>
                <a:cubicBezTo>
                  <a:pt x="23" y="194"/>
                  <a:pt x="9" y="165"/>
                  <a:pt x="8" y="132"/>
                </a:cubicBezTo>
                <a:close/>
              </a:path>
            </a:pathLst>
          </a:custGeom>
          <a:solidFill>
            <a:srgbClr val="2C3030"/>
          </a:solidFill>
          <a:ln>
            <a:noFill/>
          </a:ln>
          <a:effectLst>
            <a:reflection blurRad="6350" stA="20000" endPos="35000" dir="5400000" sy="-100000" algn="bl" rotWithShape="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3" name="CasellaDiTesto 2">
            <a:extLst>
              <a:ext uri="{FF2B5EF4-FFF2-40B4-BE49-F238E27FC236}">
                <a16:creationId xmlns:a16="http://schemas.microsoft.com/office/drawing/2014/main" id="{AB441A4A-208E-38FE-98D2-362872B2AC20}"/>
              </a:ext>
            </a:extLst>
          </p:cNvPr>
          <p:cNvSpPr txBox="1"/>
          <p:nvPr/>
        </p:nvSpPr>
        <p:spPr>
          <a:xfrm>
            <a:off x="9324650" y="2309538"/>
            <a:ext cx="2788475" cy="1200329"/>
          </a:xfrm>
          <a:prstGeom prst="rect">
            <a:avLst/>
          </a:prstGeom>
          <a:noFill/>
        </p:spPr>
        <p:txBody>
          <a:bodyPr wrap="square">
            <a:spAutoFit/>
          </a:bodyPr>
          <a:lstStyle/>
          <a:p>
            <a:r>
              <a:rPr lang="hr-HR" dirty="0">
                <a:latin typeface="Montserrat" panose="00000500000000000000" pitchFamily="2" charset="0"/>
              </a:rPr>
              <a:t>Provjeri svoj </a:t>
            </a:r>
            <a:r>
              <a:rPr lang="en-US" dirty="0">
                <a:latin typeface="Montserrat" panose="00000500000000000000" pitchFamily="2" charset="0"/>
              </a:rPr>
              <a:t>r</a:t>
            </a:r>
            <a:r>
              <a:rPr lang="hr-HR" dirty="0" err="1">
                <a:latin typeface="Montserrat" panose="00000500000000000000" pitchFamily="2" charset="0"/>
              </a:rPr>
              <a:t>mocionalni</a:t>
            </a:r>
            <a:r>
              <a:rPr lang="hr-HR" dirty="0">
                <a:latin typeface="Montserrat" panose="00000500000000000000" pitchFamily="2" charset="0"/>
              </a:rPr>
              <a:t> kvocijent</a:t>
            </a:r>
            <a:r>
              <a:rPr lang="en-US" dirty="0">
                <a:latin typeface="Montserrat" panose="00000500000000000000" pitchFamily="2" charset="0"/>
              </a:rPr>
              <a:t> (</a:t>
            </a:r>
            <a:r>
              <a:rPr lang="hr-HR" dirty="0">
                <a:latin typeface="Montserrat" panose="00000500000000000000" pitchFamily="2" charset="0"/>
              </a:rPr>
              <a:t>eng. </a:t>
            </a:r>
            <a:r>
              <a:rPr lang="en-US" dirty="0">
                <a:latin typeface="Montserrat" panose="00000500000000000000" pitchFamily="2" charset="0"/>
              </a:rPr>
              <a:t>EQ) </a:t>
            </a:r>
            <a:r>
              <a:rPr lang="hr-HR" dirty="0">
                <a:latin typeface="Montserrat" panose="00000500000000000000" pitchFamily="2" charset="0"/>
              </a:rPr>
              <a:t>uz pomoć besplatnog </a:t>
            </a:r>
            <a:r>
              <a:rPr lang="en-US" dirty="0" err="1">
                <a:latin typeface="Montserrat" panose="00000500000000000000" pitchFamily="2" charset="0"/>
                <a:hlinkClick r:id="rId5"/>
              </a:rPr>
              <a:t>tes</a:t>
            </a:r>
            <a:r>
              <a:rPr lang="hr-HR" dirty="0">
                <a:latin typeface="Montserrat" panose="00000500000000000000" pitchFamily="2" charset="0"/>
                <a:hlinkClick r:id="rId5"/>
              </a:rPr>
              <a:t>ta</a:t>
            </a:r>
            <a:r>
              <a:rPr lang="en-US" dirty="0">
                <a:latin typeface="Montserrat" panose="00000500000000000000" pitchFamily="2" charset="0"/>
              </a:rPr>
              <a:t>!</a:t>
            </a:r>
          </a:p>
        </p:txBody>
      </p:sp>
    </p:spTree>
    <p:extLst>
      <p:ext uri="{BB962C8B-B14F-4D97-AF65-F5344CB8AC3E}">
        <p14:creationId xmlns:p14="http://schemas.microsoft.com/office/powerpoint/2010/main" val="2332881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fontScale="90000"/>
          </a:bodyPr>
          <a:lstStyle/>
          <a:p>
            <a:r>
              <a:rPr lang="pl-PL" sz="4000" b="1" dirty="0"/>
              <a:t>Osnove emocionalne inteligencije i pozitivnog </a:t>
            </a:r>
            <a:br>
              <a:rPr lang="en-US" sz="4000" b="1" dirty="0"/>
            </a:br>
            <a:r>
              <a:rPr lang="pl-PL" sz="4000" b="1" dirty="0"/>
              <a:t>radnog okruženja</a:t>
            </a:r>
            <a:br>
              <a:rPr lang="en-GB" sz="4000" dirty="0"/>
            </a:br>
            <a:r>
              <a:rPr lang="en-US" sz="2800" dirty="0" err="1"/>
              <a:t>Što</a:t>
            </a:r>
            <a:r>
              <a:rPr lang="en-US" sz="2800" dirty="0"/>
              <a:t> je </a:t>
            </a:r>
            <a:r>
              <a:rPr lang="en-US" sz="2800" dirty="0" err="1"/>
              <a:t>pozitivno</a:t>
            </a:r>
            <a:r>
              <a:rPr lang="en-US" sz="2800" dirty="0"/>
              <a:t> </a:t>
            </a:r>
            <a:r>
              <a:rPr lang="en-US" sz="2800" dirty="0" err="1"/>
              <a:t>radno</a:t>
            </a:r>
            <a:r>
              <a:rPr lang="en-US" sz="2800" dirty="0"/>
              <a:t> </a:t>
            </a:r>
            <a:r>
              <a:rPr lang="en-US" sz="2800" dirty="0" err="1"/>
              <a:t>okruženje</a:t>
            </a:r>
            <a:r>
              <a:rPr lang="en-US" sz="2800" dirty="0"/>
              <a:t>?</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err="1">
                <a:solidFill>
                  <a:schemeClr val="bg1"/>
                </a:solidFill>
                <a:latin typeface="system-ui"/>
              </a:rPr>
              <a:t>Podrška</a:t>
            </a:r>
            <a:r>
              <a:rPr lang="en-US" sz="1200" dirty="0">
                <a:solidFill>
                  <a:schemeClr val="bg1"/>
                </a:solidFill>
                <a:latin typeface="system-ui"/>
              </a:rPr>
              <a:t> </a:t>
            </a:r>
            <a:r>
              <a:rPr lang="en-US" sz="1200" dirty="0" err="1">
                <a:solidFill>
                  <a:schemeClr val="bg1"/>
                </a:solidFill>
                <a:latin typeface="system-ui"/>
              </a:rPr>
              <a:t>Europske</a:t>
            </a:r>
            <a:r>
              <a:rPr lang="en-US" sz="1200" dirty="0">
                <a:solidFill>
                  <a:schemeClr val="bg1"/>
                </a:solidFill>
                <a:latin typeface="system-ui"/>
              </a:rPr>
              <a:t> </a:t>
            </a:r>
            <a:r>
              <a:rPr lang="en-US" sz="1200" dirty="0" err="1">
                <a:solidFill>
                  <a:schemeClr val="bg1"/>
                </a:solidFill>
                <a:latin typeface="system-ui"/>
              </a:rPr>
              <a:t>komisije</a:t>
            </a:r>
            <a:r>
              <a:rPr lang="en-US" sz="1200" dirty="0">
                <a:solidFill>
                  <a:schemeClr val="bg1"/>
                </a:solidFill>
                <a:latin typeface="system-ui"/>
              </a:rPr>
              <a:t> za </a:t>
            </a:r>
            <a:r>
              <a:rPr lang="en-US" sz="1200" dirty="0" err="1">
                <a:solidFill>
                  <a:schemeClr val="bg1"/>
                </a:solidFill>
                <a:latin typeface="system-ui"/>
              </a:rPr>
              <a:t>izradu</a:t>
            </a:r>
            <a:r>
              <a:rPr lang="en-US" sz="1200" dirty="0">
                <a:solidFill>
                  <a:schemeClr val="bg1"/>
                </a:solidFill>
                <a:latin typeface="system-ui"/>
              </a:rPr>
              <a:t> </a:t>
            </a:r>
            <a:r>
              <a:rPr lang="en-US" sz="1200" dirty="0" err="1">
                <a:solidFill>
                  <a:schemeClr val="bg1"/>
                </a:solidFill>
                <a:latin typeface="system-ui"/>
              </a:rPr>
              <a:t>ove</a:t>
            </a:r>
            <a:r>
              <a:rPr lang="en-US" sz="1200" dirty="0">
                <a:solidFill>
                  <a:schemeClr val="bg1"/>
                </a:solidFill>
                <a:latin typeface="system-ui"/>
              </a:rPr>
              <a:t> </a:t>
            </a:r>
            <a:r>
              <a:rPr lang="en-US" sz="1200" dirty="0" err="1">
                <a:solidFill>
                  <a:schemeClr val="bg1"/>
                </a:solidFill>
                <a:latin typeface="system-ui"/>
              </a:rPr>
              <a:t>objave</a:t>
            </a:r>
            <a:r>
              <a:rPr lang="en-US" sz="1200" dirty="0">
                <a:solidFill>
                  <a:schemeClr val="bg1"/>
                </a:solidFill>
                <a:latin typeface="system-ui"/>
              </a:rPr>
              <a:t> ne </a:t>
            </a:r>
            <a:r>
              <a:rPr lang="en-US" sz="1200" dirty="0" err="1">
                <a:solidFill>
                  <a:schemeClr val="bg1"/>
                </a:solidFill>
                <a:latin typeface="system-ui"/>
              </a:rPr>
              <a:t>predstavlja</a:t>
            </a:r>
            <a:r>
              <a:rPr lang="en-US" sz="1200" dirty="0">
                <a:solidFill>
                  <a:schemeClr val="bg1"/>
                </a:solidFill>
                <a:latin typeface="system-ui"/>
              </a:rPr>
              <a:t> </a:t>
            </a:r>
            <a:r>
              <a:rPr lang="en-US" sz="1200" dirty="0" err="1">
                <a:solidFill>
                  <a:schemeClr val="bg1"/>
                </a:solidFill>
                <a:latin typeface="system-ui"/>
              </a:rPr>
              <a:t>odobrenje</a:t>
            </a:r>
            <a:r>
              <a:rPr lang="en-US" sz="1200" dirty="0">
                <a:solidFill>
                  <a:schemeClr val="bg1"/>
                </a:solidFill>
                <a:latin typeface="system-ui"/>
              </a:rPr>
              <a:t> </a:t>
            </a:r>
            <a:r>
              <a:rPr lang="en-US" sz="1200" dirty="0" err="1">
                <a:solidFill>
                  <a:schemeClr val="bg1"/>
                </a:solidFill>
                <a:latin typeface="system-ui"/>
              </a:rPr>
              <a:t>njenog</a:t>
            </a:r>
            <a:r>
              <a:rPr lang="en-US" sz="1200" dirty="0">
                <a:solidFill>
                  <a:schemeClr val="bg1"/>
                </a:solidFill>
                <a:latin typeface="system-ui"/>
              </a:rPr>
              <a:t> </a:t>
            </a:r>
            <a:r>
              <a:rPr lang="en-US" sz="1200" dirty="0" err="1">
                <a:solidFill>
                  <a:schemeClr val="bg1"/>
                </a:solidFill>
                <a:latin typeface="system-ui"/>
              </a:rPr>
              <a:t>sadržaja</a:t>
            </a:r>
            <a:r>
              <a:rPr lang="en-US" sz="1200" dirty="0">
                <a:solidFill>
                  <a:schemeClr val="bg1"/>
                </a:solidFill>
                <a:latin typeface="system-ui"/>
              </a:rPr>
              <a:t> koji </a:t>
            </a:r>
            <a:r>
              <a:rPr lang="en-US" sz="1200" dirty="0" err="1">
                <a:solidFill>
                  <a:schemeClr val="bg1"/>
                </a:solidFill>
                <a:latin typeface="system-ui"/>
              </a:rPr>
              <a:t>odražava</a:t>
            </a:r>
            <a:r>
              <a:rPr lang="en-US" sz="1200" dirty="0">
                <a:solidFill>
                  <a:schemeClr val="bg1"/>
                </a:solidFill>
                <a:latin typeface="system-ui"/>
              </a:rPr>
              <a:t> </a:t>
            </a:r>
            <a:r>
              <a:rPr lang="en-US" sz="1200" dirty="0" err="1">
                <a:solidFill>
                  <a:schemeClr val="bg1"/>
                </a:solidFill>
                <a:latin typeface="system-ui"/>
              </a:rPr>
              <a:t>stavove</a:t>
            </a:r>
            <a:r>
              <a:rPr lang="en-US" sz="1200" dirty="0">
                <a:solidFill>
                  <a:schemeClr val="bg1"/>
                </a:solidFill>
                <a:latin typeface="system-ui"/>
              </a:rPr>
              <a:t> </a:t>
            </a:r>
            <a:r>
              <a:rPr lang="en-US" sz="1200" dirty="0" err="1">
                <a:solidFill>
                  <a:schemeClr val="bg1"/>
                </a:solidFill>
                <a:latin typeface="system-ui"/>
              </a:rPr>
              <a:t>samih</a:t>
            </a:r>
            <a:r>
              <a:rPr lang="en-US" sz="1200" dirty="0">
                <a:solidFill>
                  <a:schemeClr val="bg1"/>
                </a:solidFill>
                <a:latin typeface="system-ui"/>
              </a:rPr>
              <a:t> </a:t>
            </a:r>
            <a:r>
              <a:rPr lang="en-US" sz="1200" dirty="0" err="1">
                <a:solidFill>
                  <a:schemeClr val="bg1"/>
                </a:solidFill>
                <a:latin typeface="system-ui"/>
              </a:rPr>
              <a:t>autora</a:t>
            </a:r>
            <a:r>
              <a:rPr lang="en-US" sz="1200" dirty="0">
                <a:solidFill>
                  <a:schemeClr val="bg1"/>
                </a:solidFill>
                <a:latin typeface="system-ui"/>
              </a:rPr>
              <a:t> </a:t>
            </a:r>
            <a:r>
              <a:rPr lang="en-US" sz="1200" dirty="0" err="1">
                <a:solidFill>
                  <a:schemeClr val="bg1"/>
                </a:solidFill>
                <a:latin typeface="system-ui"/>
              </a:rPr>
              <a:t>te</a:t>
            </a:r>
            <a:r>
              <a:rPr lang="en-US" sz="1200" dirty="0">
                <a:solidFill>
                  <a:schemeClr val="bg1"/>
                </a:solidFill>
                <a:latin typeface="system-ui"/>
              </a:rPr>
              <a:t> se </a:t>
            </a:r>
            <a:r>
              <a:rPr lang="en-US" sz="1200" dirty="0" err="1">
                <a:solidFill>
                  <a:schemeClr val="bg1"/>
                </a:solidFill>
                <a:latin typeface="system-ui"/>
              </a:rPr>
              <a:t>Komisija</a:t>
            </a:r>
            <a:r>
              <a:rPr lang="en-US" sz="1200" dirty="0">
                <a:solidFill>
                  <a:schemeClr val="bg1"/>
                </a:solidFill>
                <a:latin typeface="system-ui"/>
              </a:rPr>
              <a:t> ne </a:t>
            </a:r>
            <a:r>
              <a:rPr lang="en-US" sz="1200" dirty="0" err="1">
                <a:solidFill>
                  <a:schemeClr val="bg1"/>
                </a:solidFill>
                <a:latin typeface="system-ui"/>
              </a:rPr>
              <a:t>može</a:t>
            </a:r>
            <a:r>
              <a:rPr lang="en-US" sz="1200" dirty="0">
                <a:solidFill>
                  <a:schemeClr val="bg1"/>
                </a:solidFill>
                <a:latin typeface="system-ui"/>
              </a:rPr>
              <a:t> </a:t>
            </a:r>
            <a:r>
              <a:rPr lang="en-US" sz="1200" dirty="0" err="1">
                <a:solidFill>
                  <a:schemeClr val="bg1"/>
                </a:solidFill>
                <a:latin typeface="system-ui"/>
              </a:rPr>
              <a:t>smatrati</a:t>
            </a:r>
            <a:r>
              <a:rPr lang="en-US" sz="1200" dirty="0">
                <a:solidFill>
                  <a:schemeClr val="bg1"/>
                </a:solidFill>
                <a:latin typeface="system-ui"/>
              </a:rPr>
              <a:t> </a:t>
            </a:r>
            <a:r>
              <a:rPr lang="en-US" sz="1200" dirty="0" err="1">
                <a:solidFill>
                  <a:schemeClr val="bg1"/>
                </a:solidFill>
                <a:latin typeface="system-ui"/>
              </a:rPr>
              <a:t>odgovornom</a:t>
            </a:r>
            <a:r>
              <a:rPr lang="en-US" sz="1200" dirty="0">
                <a:solidFill>
                  <a:schemeClr val="bg1"/>
                </a:solidFill>
                <a:latin typeface="system-ui"/>
              </a:rPr>
              <a:t> za </a:t>
            </a:r>
            <a:r>
              <a:rPr lang="en-US" sz="1200" dirty="0" err="1">
                <a:solidFill>
                  <a:schemeClr val="bg1"/>
                </a:solidFill>
                <a:latin typeface="system-ui"/>
              </a:rPr>
              <a:t>bilo</a:t>
            </a:r>
            <a:r>
              <a:rPr lang="en-US" sz="1200" dirty="0">
                <a:solidFill>
                  <a:schemeClr val="bg1"/>
                </a:solidFill>
                <a:latin typeface="system-ui"/>
              </a:rPr>
              <a:t> </a:t>
            </a:r>
            <a:r>
              <a:rPr lang="en-US" sz="1200" dirty="0" err="1">
                <a:solidFill>
                  <a:schemeClr val="bg1"/>
                </a:solidFill>
                <a:latin typeface="system-ui"/>
              </a:rPr>
              <a:t>kakvu</a:t>
            </a:r>
            <a:r>
              <a:rPr lang="en-US" sz="1200" dirty="0">
                <a:solidFill>
                  <a:schemeClr val="bg1"/>
                </a:solidFill>
                <a:latin typeface="system-ui"/>
              </a:rPr>
              <a:t> </a:t>
            </a:r>
            <a:r>
              <a:rPr lang="en-US" sz="1200" dirty="0" err="1">
                <a:solidFill>
                  <a:schemeClr val="bg1"/>
                </a:solidFill>
                <a:latin typeface="system-ui"/>
              </a:rPr>
              <a:t>daljnju</a:t>
            </a:r>
            <a:r>
              <a:rPr lang="en-US" sz="1200" dirty="0">
                <a:solidFill>
                  <a:schemeClr val="bg1"/>
                </a:solidFill>
                <a:latin typeface="system-ui"/>
              </a:rPr>
              <a:t> </a:t>
            </a:r>
            <a:r>
              <a:rPr lang="en-US" sz="1200" dirty="0" err="1">
                <a:solidFill>
                  <a:schemeClr val="bg1"/>
                </a:solidFill>
                <a:latin typeface="system-ui"/>
              </a:rPr>
              <a:t>uporabu</a:t>
            </a:r>
            <a:r>
              <a:rPr lang="en-US" sz="1200" dirty="0">
                <a:solidFill>
                  <a:schemeClr val="bg1"/>
                </a:solidFill>
                <a:latin typeface="system-ui"/>
              </a:rPr>
              <a:t> </a:t>
            </a:r>
            <a:r>
              <a:rPr lang="en-US" sz="1200" dirty="0" err="1">
                <a:solidFill>
                  <a:schemeClr val="bg1"/>
                </a:solidFill>
                <a:latin typeface="system-ui"/>
              </a:rPr>
              <a:t>informacija</a:t>
            </a:r>
            <a:r>
              <a:rPr lang="en-US" sz="1200" dirty="0">
                <a:solidFill>
                  <a:schemeClr val="bg1"/>
                </a:solidFill>
                <a:latin typeface="system-ui"/>
              </a:rPr>
              <a:t> </a:t>
            </a:r>
            <a:r>
              <a:rPr lang="en-US" sz="1200" dirty="0" err="1">
                <a:solidFill>
                  <a:schemeClr val="bg1"/>
                </a:solidFill>
                <a:latin typeface="system-ui"/>
              </a:rPr>
              <a:t>sadržanih</a:t>
            </a:r>
            <a:r>
              <a:rPr lang="en-US" sz="1200" dirty="0">
                <a:solidFill>
                  <a:schemeClr val="bg1"/>
                </a:solidFill>
                <a:latin typeface="system-ui"/>
              </a:rPr>
              <a:t> u </a:t>
            </a:r>
            <a:r>
              <a:rPr lang="en-US" sz="1200" dirty="0" err="1">
                <a:solidFill>
                  <a:schemeClr val="bg1"/>
                </a:solidFill>
                <a:latin typeface="system-ui"/>
              </a:rPr>
              <a:t>ovoj</a:t>
            </a:r>
            <a:r>
              <a:rPr lang="en-US" sz="1200" dirty="0">
                <a:solidFill>
                  <a:schemeClr val="bg1"/>
                </a:solidFill>
                <a:latin typeface="system-ui"/>
              </a:rPr>
              <a:t> </a:t>
            </a:r>
            <a:r>
              <a:rPr lang="en-US" sz="1200" dirty="0" err="1">
                <a:solidFill>
                  <a:schemeClr val="bg1"/>
                </a:solidFill>
                <a:latin typeface="system-ui"/>
              </a:rPr>
              <a:t>objavi</a:t>
            </a:r>
            <a:r>
              <a:rPr lang="en-US" sz="1200" dirty="0">
                <a:solidFill>
                  <a:schemeClr val="bg1"/>
                </a:solidFill>
                <a:latin typeface="system-ui"/>
              </a:rPr>
              <a:t>.</a:t>
            </a:r>
            <a:endParaRPr lang="en-US" sz="1200" dirty="0">
              <a:solidFill>
                <a:schemeClr val="bg1"/>
              </a:solidFill>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10" name="Color circle">
            <a:extLst>
              <a:ext uri="{FF2B5EF4-FFF2-40B4-BE49-F238E27FC236}">
                <a16:creationId xmlns:a16="http://schemas.microsoft.com/office/drawing/2014/main" id="{40EC4E50-E840-B97B-C512-9158A6DE977B}"/>
              </a:ext>
            </a:extLst>
          </p:cNvPr>
          <p:cNvSpPr>
            <a:spLocks noChangeArrowheads="1"/>
          </p:cNvSpPr>
          <p:nvPr/>
        </p:nvSpPr>
        <p:spPr bwMode="auto">
          <a:xfrm>
            <a:off x="2230991" y="4210146"/>
            <a:ext cx="1074606" cy="1069684"/>
          </a:xfrm>
          <a:prstGeom prst="ellipse">
            <a:avLst/>
          </a:prstGeom>
          <a:solidFill>
            <a:schemeClr val="accent1">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1" name="Line">
            <a:extLst>
              <a:ext uri="{FF2B5EF4-FFF2-40B4-BE49-F238E27FC236}">
                <a16:creationId xmlns:a16="http://schemas.microsoft.com/office/drawing/2014/main" id="{4A8BD842-2298-09BD-F2AF-6E085EB92977}"/>
              </a:ext>
            </a:extLst>
          </p:cNvPr>
          <p:cNvSpPr>
            <a:spLocks noChangeShapeType="1"/>
          </p:cNvSpPr>
          <p:nvPr/>
        </p:nvSpPr>
        <p:spPr bwMode="auto">
          <a:xfrm>
            <a:off x="2768294" y="4744636"/>
            <a:ext cx="846042" cy="0"/>
          </a:xfrm>
          <a:prstGeom prst="line">
            <a:avLst/>
          </a:prstGeom>
          <a:noFill/>
          <a:ln w="152400" cap="rnd">
            <a:solidFill>
              <a:schemeClr val="accent1">
                <a:lumMod val="75000"/>
                <a:alpha val="75000"/>
              </a:schemeClr>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13" name="Little circle">
            <a:extLst>
              <a:ext uri="{FF2B5EF4-FFF2-40B4-BE49-F238E27FC236}">
                <a16:creationId xmlns:a16="http://schemas.microsoft.com/office/drawing/2014/main" id="{49E5C0A4-EDF1-7F09-6F10-16CD684FC0E5}"/>
              </a:ext>
            </a:extLst>
          </p:cNvPr>
          <p:cNvSpPr>
            <a:spLocks noChangeArrowheads="1"/>
          </p:cNvSpPr>
          <p:nvPr/>
        </p:nvSpPr>
        <p:spPr bwMode="auto">
          <a:xfrm>
            <a:off x="2684604" y="3923913"/>
            <a:ext cx="194104" cy="193401"/>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4" name="White circle">
            <a:extLst>
              <a:ext uri="{FF2B5EF4-FFF2-40B4-BE49-F238E27FC236}">
                <a16:creationId xmlns:a16="http://schemas.microsoft.com/office/drawing/2014/main" id="{330E2170-E80C-AF70-4BA3-2CE9C7603D7F}"/>
              </a:ext>
            </a:extLst>
          </p:cNvPr>
          <p:cNvSpPr>
            <a:spLocks noChangeAspect="1" noChangeArrowheads="1"/>
          </p:cNvSpPr>
          <p:nvPr/>
        </p:nvSpPr>
        <p:spPr bwMode="auto">
          <a:xfrm>
            <a:off x="2364028" y="4340340"/>
            <a:ext cx="810760" cy="810000"/>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nvGrpSpPr>
          <p:cNvPr id="15" name="Part 2">
            <a:extLst>
              <a:ext uri="{FF2B5EF4-FFF2-40B4-BE49-F238E27FC236}">
                <a16:creationId xmlns:a16="http://schemas.microsoft.com/office/drawing/2014/main" id="{C956C494-FEC3-D6FE-2126-1330EADA6996}"/>
              </a:ext>
            </a:extLst>
          </p:cNvPr>
          <p:cNvGrpSpPr/>
          <p:nvPr/>
        </p:nvGrpSpPr>
        <p:grpSpPr>
          <a:xfrm>
            <a:off x="3614335" y="4210145"/>
            <a:ext cx="1691380" cy="1355214"/>
            <a:chOff x="2034579" y="2887456"/>
            <a:chExt cx="1691380" cy="1355214"/>
          </a:xfrm>
        </p:grpSpPr>
        <p:sp>
          <p:nvSpPr>
            <p:cNvPr id="16" name="Color circle">
              <a:extLst>
                <a:ext uri="{FF2B5EF4-FFF2-40B4-BE49-F238E27FC236}">
                  <a16:creationId xmlns:a16="http://schemas.microsoft.com/office/drawing/2014/main" id="{48AED227-E1A0-9D8A-BF4B-D90163657976}"/>
                </a:ext>
              </a:extLst>
            </p:cNvPr>
            <p:cNvSpPr>
              <a:spLocks noChangeArrowheads="1"/>
            </p:cNvSpPr>
            <p:nvPr/>
          </p:nvSpPr>
          <p:spPr bwMode="auto">
            <a:xfrm>
              <a:off x="2342614" y="2887456"/>
              <a:ext cx="1074606" cy="1069684"/>
            </a:xfrm>
            <a:prstGeom prst="ellipse">
              <a:avLst/>
            </a:prstGeom>
            <a:solidFill>
              <a:schemeClr val="accent2">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7" name="Line">
              <a:extLst>
                <a:ext uri="{FF2B5EF4-FFF2-40B4-BE49-F238E27FC236}">
                  <a16:creationId xmlns:a16="http://schemas.microsoft.com/office/drawing/2014/main" id="{E0DD7559-1294-4524-19CB-C2A98F6C7209}"/>
                </a:ext>
              </a:extLst>
            </p:cNvPr>
            <p:cNvSpPr>
              <a:spLocks noChangeShapeType="1"/>
            </p:cNvSpPr>
            <p:nvPr/>
          </p:nvSpPr>
          <p:spPr bwMode="auto">
            <a:xfrm>
              <a:off x="2034579" y="3421946"/>
              <a:ext cx="1691380" cy="0"/>
            </a:xfrm>
            <a:prstGeom prst="line">
              <a:avLst/>
            </a:prstGeom>
            <a:noFill/>
            <a:ln w="152400" cap="rnd">
              <a:solidFill>
                <a:schemeClr val="accent2">
                  <a:lumMod val="75000"/>
                  <a:alpha val="75000"/>
                </a:schemeClr>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18" name="Little circle">
              <a:extLst>
                <a:ext uri="{FF2B5EF4-FFF2-40B4-BE49-F238E27FC236}">
                  <a16:creationId xmlns:a16="http://schemas.microsoft.com/office/drawing/2014/main" id="{2A7A7D32-667F-E9E3-D3D6-57EA6064D387}"/>
                </a:ext>
              </a:extLst>
            </p:cNvPr>
            <p:cNvSpPr>
              <a:spLocks noChangeArrowheads="1"/>
            </p:cNvSpPr>
            <p:nvPr/>
          </p:nvSpPr>
          <p:spPr bwMode="auto">
            <a:xfrm>
              <a:off x="2796227" y="4049269"/>
              <a:ext cx="194104" cy="193401"/>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9" name="White circle">
              <a:extLst>
                <a:ext uri="{FF2B5EF4-FFF2-40B4-BE49-F238E27FC236}">
                  <a16:creationId xmlns:a16="http://schemas.microsoft.com/office/drawing/2014/main" id="{C39C219C-1409-2244-BF9F-8C83279409C5}"/>
                </a:ext>
              </a:extLst>
            </p:cNvPr>
            <p:cNvSpPr>
              <a:spLocks noChangeAspect="1" noChangeArrowheads="1"/>
            </p:cNvSpPr>
            <p:nvPr/>
          </p:nvSpPr>
          <p:spPr bwMode="auto">
            <a:xfrm>
              <a:off x="2475651" y="3017650"/>
              <a:ext cx="810760" cy="810000"/>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20" name="Part 3">
            <a:extLst>
              <a:ext uri="{FF2B5EF4-FFF2-40B4-BE49-F238E27FC236}">
                <a16:creationId xmlns:a16="http://schemas.microsoft.com/office/drawing/2014/main" id="{4FDA754D-A0C9-5113-F421-B3CB81237912}"/>
              </a:ext>
            </a:extLst>
          </p:cNvPr>
          <p:cNvGrpSpPr/>
          <p:nvPr/>
        </p:nvGrpSpPr>
        <p:grpSpPr>
          <a:xfrm>
            <a:off x="5305714" y="3923913"/>
            <a:ext cx="1691380" cy="1355917"/>
            <a:chOff x="3725958" y="2601223"/>
            <a:chExt cx="1691380" cy="1355917"/>
          </a:xfrm>
        </p:grpSpPr>
        <p:sp>
          <p:nvSpPr>
            <p:cNvPr id="21" name="Color circle">
              <a:extLst>
                <a:ext uri="{FF2B5EF4-FFF2-40B4-BE49-F238E27FC236}">
                  <a16:creationId xmlns:a16="http://schemas.microsoft.com/office/drawing/2014/main" id="{84F3E82E-E932-3C08-E6B0-BE2C1C9BED05}"/>
                </a:ext>
              </a:extLst>
            </p:cNvPr>
            <p:cNvSpPr>
              <a:spLocks noChangeArrowheads="1"/>
            </p:cNvSpPr>
            <p:nvPr/>
          </p:nvSpPr>
          <p:spPr bwMode="auto">
            <a:xfrm>
              <a:off x="4033994" y="2887456"/>
              <a:ext cx="1074606" cy="1069684"/>
            </a:xfrm>
            <a:prstGeom prst="ellipse">
              <a:avLst/>
            </a:prstGeom>
            <a:solidFill>
              <a:schemeClr val="accent3">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22" name="Line">
              <a:extLst>
                <a:ext uri="{FF2B5EF4-FFF2-40B4-BE49-F238E27FC236}">
                  <a16:creationId xmlns:a16="http://schemas.microsoft.com/office/drawing/2014/main" id="{3B4BBFC4-CAAD-1F2C-E75D-FAA8E48BB9F6}"/>
                </a:ext>
              </a:extLst>
            </p:cNvPr>
            <p:cNvSpPr>
              <a:spLocks noChangeShapeType="1"/>
            </p:cNvSpPr>
            <p:nvPr/>
          </p:nvSpPr>
          <p:spPr bwMode="auto">
            <a:xfrm>
              <a:off x="3725958" y="3421946"/>
              <a:ext cx="1691380" cy="0"/>
            </a:xfrm>
            <a:prstGeom prst="line">
              <a:avLst/>
            </a:prstGeom>
            <a:noFill/>
            <a:ln w="152400" cap="rnd">
              <a:solidFill>
                <a:schemeClr val="accent3">
                  <a:lumMod val="75000"/>
                  <a:alpha val="75000"/>
                </a:schemeClr>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23" name="Little circle">
              <a:extLst>
                <a:ext uri="{FF2B5EF4-FFF2-40B4-BE49-F238E27FC236}">
                  <a16:creationId xmlns:a16="http://schemas.microsoft.com/office/drawing/2014/main" id="{2D64BD9C-017E-49A7-E966-169C16FB8388}"/>
                </a:ext>
              </a:extLst>
            </p:cNvPr>
            <p:cNvSpPr>
              <a:spLocks noChangeArrowheads="1"/>
            </p:cNvSpPr>
            <p:nvPr/>
          </p:nvSpPr>
          <p:spPr bwMode="auto">
            <a:xfrm>
              <a:off x="4487607" y="2601223"/>
              <a:ext cx="194104" cy="193401"/>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24" name="White circle">
              <a:extLst>
                <a:ext uri="{FF2B5EF4-FFF2-40B4-BE49-F238E27FC236}">
                  <a16:creationId xmlns:a16="http://schemas.microsoft.com/office/drawing/2014/main" id="{A6CEB368-7786-988D-946C-DE8850F0C1E5}"/>
                </a:ext>
              </a:extLst>
            </p:cNvPr>
            <p:cNvSpPr>
              <a:spLocks noChangeAspect="1" noChangeArrowheads="1"/>
            </p:cNvSpPr>
            <p:nvPr/>
          </p:nvSpPr>
          <p:spPr bwMode="auto">
            <a:xfrm>
              <a:off x="4164803" y="3017650"/>
              <a:ext cx="810760" cy="810000"/>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sp>
        <p:nvSpPr>
          <p:cNvPr id="26" name="Color circle">
            <a:extLst>
              <a:ext uri="{FF2B5EF4-FFF2-40B4-BE49-F238E27FC236}">
                <a16:creationId xmlns:a16="http://schemas.microsoft.com/office/drawing/2014/main" id="{7A1BD8A1-23C5-293A-8E07-BC3272CD52DA}"/>
              </a:ext>
            </a:extLst>
          </p:cNvPr>
          <p:cNvSpPr>
            <a:spLocks noChangeArrowheads="1"/>
          </p:cNvSpPr>
          <p:nvPr/>
        </p:nvSpPr>
        <p:spPr bwMode="auto">
          <a:xfrm>
            <a:off x="7305129" y="4210145"/>
            <a:ext cx="1074606" cy="1069684"/>
          </a:xfrm>
          <a:prstGeom prst="ellipse">
            <a:avLst/>
          </a:prstGeom>
          <a:solidFill>
            <a:schemeClr val="accent4">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27" name="Line">
            <a:extLst>
              <a:ext uri="{FF2B5EF4-FFF2-40B4-BE49-F238E27FC236}">
                <a16:creationId xmlns:a16="http://schemas.microsoft.com/office/drawing/2014/main" id="{DBCAA009-1060-7AF3-D519-5187387D2139}"/>
              </a:ext>
            </a:extLst>
          </p:cNvPr>
          <p:cNvSpPr>
            <a:spLocks noChangeShapeType="1"/>
          </p:cNvSpPr>
          <p:nvPr/>
        </p:nvSpPr>
        <p:spPr bwMode="auto">
          <a:xfrm flipV="1">
            <a:off x="7010105" y="4730389"/>
            <a:ext cx="810760" cy="10866"/>
          </a:xfrm>
          <a:prstGeom prst="line">
            <a:avLst/>
          </a:prstGeom>
          <a:noFill/>
          <a:ln w="152400" cap="rnd">
            <a:solidFill>
              <a:schemeClr val="accent4">
                <a:lumMod val="75000"/>
                <a:alpha val="75000"/>
              </a:schemeClr>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28" name="Little circle">
            <a:extLst>
              <a:ext uri="{FF2B5EF4-FFF2-40B4-BE49-F238E27FC236}">
                <a16:creationId xmlns:a16="http://schemas.microsoft.com/office/drawing/2014/main" id="{2FAC870C-D748-C62B-5474-9198EE391527}"/>
              </a:ext>
            </a:extLst>
          </p:cNvPr>
          <p:cNvSpPr>
            <a:spLocks noChangeArrowheads="1"/>
          </p:cNvSpPr>
          <p:nvPr/>
        </p:nvSpPr>
        <p:spPr bwMode="auto">
          <a:xfrm>
            <a:off x="7758743" y="5371958"/>
            <a:ext cx="194104" cy="193401"/>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29" name="White circle">
            <a:extLst>
              <a:ext uri="{FF2B5EF4-FFF2-40B4-BE49-F238E27FC236}">
                <a16:creationId xmlns:a16="http://schemas.microsoft.com/office/drawing/2014/main" id="{633DB4C0-AF89-6C1D-7B55-51D10104F81C}"/>
              </a:ext>
            </a:extLst>
          </p:cNvPr>
          <p:cNvSpPr>
            <a:spLocks noChangeAspect="1" noChangeArrowheads="1"/>
          </p:cNvSpPr>
          <p:nvPr/>
        </p:nvSpPr>
        <p:spPr bwMode="auto">
          <a:xfrm>
            <a:off x="7438167" y="4340339"/>
            <a:ext cx="810760" cy="810000"/>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46" name="TextBox 47">
            <a:extLst>
              <a:ext uri="{FF2B5EF4-FFF2-40B4-BE49-F238E27FC236}">
                <a16:creationId xmlns:a16="http://schemas.microsoft.com/office/drawing/2014/main" id="{268299AC-7A57-2EEA-DA8B-A11E4B937A66}"/>
              </a:ext>
            </a:extLst>
          </p:cNvPr>
          <p:cNvSpPr txBox="1"/>
          <p:nvPr/>
        </p:nvSpPr>
        <p:spPr>
          <a:xfrm>
            <a:off x="1911697" y="3361404"/>
            <a:ext cx="1700184" cy="584775"/>
          </a:xfrm>
          <a:prstGeom prst="rect">
            <a:avLst/>
          </a:prstGeom>
          <a:noFill/>
        </p:spPr>
        <p:txBody>
          <a:bodyPr wrap="square" rtlCol="0">
            <a:spAutoFit/>
          </a:bodyPr>
          <a:lstStyle/>
          <a:p>
            <a:pPr algn="ctr"/>
            <a:r>
              <a:rPr lang="it-IT" sz="1600" b="1" dirty="0" err="1">
                <a:solidFill>
                  <a:srgbClr val="678824"/>
                </a:solidFill>
                <a:latin typeface="Montserrat" panose="02000505000000020004" pitchFamily="2" charset="0"/>
                <a:ea typeface="Roboto Condensed" panose="02000000000000000000" pitchFamily="2" charset="0"/>
              </a:rPr>
              <a:t>Fizička</a:t>
            </a:r>
            <a:r>
              <a:rPr lang="it-IT" sz="1600" b="1" dirty="0">
                <a:solidFill>
                  <a:srgbClr val="678824"/>
                </a:solidFill>
                <a:latin typeface="Montserrat" panose="02000505000000020004" pitchFamily="2" charset="0"/>
                <a:ea typeface="Roboto Condensed" panose="02000000000000000000" pitchFamily="2" charset="0"/>
              </a:rPr>
              <a:t> </a:t>
            </a:r>
          </a:p>
          <a:p>
            <a:pPr algn="ctr"/>
            <a:r>
              <a:rPr lang="it-IT" sz="1600" b="1" dirty="0" err="1">
                <a:solidFill>
                  <a:srgbClr val="678824"/>
                </a:solidFill>
                <a:latin typeface="Montserrat" panose="02000505000000020004" pitchFamily="2" charset="0"/>
                <a:ea typeface="Roboto Condensed" panose="02000000000000000000" pitchFamily="2" charset="0"/>
              </a:rPr>
              <a:t>dobrobit</a:t>
            </a:r>
            <a:r>
              <a:rPr lang="it-IT" sz="1600" b="1" dirty="0">
                <a:solidFill>
                  <a:srgbClr val="678824"/>
                </a:solidFill>
                <a:latin typeface="Montserrat" panose="02000505000000020004" pitchFamily="2" charset="0"/>
                <a:ea typeface="Roboto Condensed" panose="02000000000000000000" pitchFamily="2" charset="0"/>
              </a:rPr>
              <a:t> </a:t>
            </a:r>
          </a:p>
        </p:txBody>
      </p:sp>
      <p:sp>
        <p:nvSpPr>
          <p:cNvPr id="50" name="TextBox 51">
            <a:extLst>
              <a:ext uri="{FF2B5EF4-FFF2-40B4-BE49-F238E27FC236}">
                <a16:creationId xmlns:a16="http://schemas.microsoft.com/office/drawing/2014/main" id="{6B8C753C-67E2-1E17-C33F-9F144A2D9E6F}"/>
              </a:ext>
            </a:extLst>
          </p:cNvPr>
          <p:cNvSpPr txBox="1"/>
          <p:nvPr/>
        </p:nvSpPr>
        <p:spPr>
          <a:xfrm>
            <a:off x="3576178" y="5657489"/>
            <a:ext cx="1942120" cy="584775"/>
          </a:xfrm>
          <a:prstGeom prst="rect">
            <a:avLst/>
          </a:prstGeom>
          <a:noFill/>
        </p:spPr>
        <p:txBody>
          <a:bodyPr wrap="square" rtlCol="0">
            <a:spAutoFit/>
          </a:bodyPr>
          <a:lstStyle/>
          <a:p>
            <a:pPr algn="ctr"/>
            <a:r>
              <a:rPr lang="hr-HR" sz="1600" b="1" dirty="0">
                <a:solidFill>
                  <a:srgbClr val="678824"/>
                </a:solidFill>
                <a:latin typeface="Montserrat" panose="02000505000000020004" pitchFamily="2" charset="0"/>
                <a:ea typeface="Roboto Condensed" panose="02000000000000000000" pitchFamily="2" charset="0"/>
              </a:rPr>
              <a:t>Emocionalna dobrobit</a:t>
            </a:r>
            <a:endParaRPr lang="it-IT" sz="1600" b="1" dirty="0">
              <a:solidFill>
                <a:srgbClr val="678824"/>
              </a:solidFill>
              <a:latin typeface="Montserrat" panose="02000505000000020004" pitchFamily="2" charset="0"/>
              <a:ea typeface="Roboto Condensed" panose="02000000000000000000" pitchFamily="2" charset="0"/>
            </a:endParaRPr>
          </a:p>
        </p:txBody>
      </p:sp>
      <p:sp>
        <p:nvSpPr>
          <p:cNvPr id="55" name="Big letter">
            <a:extLst>
              <a:ext uri="{FF2B5EF4-FFF2-40B4-BE49-F238E27FC236}">
                <a16:creationId xmlns:a16="http://schemas.microsoft.com/office/drawing/2014/main" id="{3D7AA4D1-2B77-A0ED-EA06-67DB7A1C008E}"/>
              </a:ext>
            </a:extLst>
          </p:cNvPr>
          <p:cNvSpPr txBox="1"/>
          <p:nvPr/>
        </p:nvSpPr>
        <p:spPr>
          <a:xfrm>
            <a:off x="2713173" y="3891873"/>
            <a:ext cx="142289" cy="246221"/>
          </a:xfrm>
          <a:prstGeom prst="rect">
            <a:avLst/>
          </a:prstGeom>
          <a:noFill/>
        </p:spPr>
        <p:txBody>
          <a:bodyPr wrap="square" rtlCol="0">
            <a:spAutoFit/>
          </a:bodyPr>
          <a:lstStyle/>
          <a:p>
            <a:pPr algn="ctr"/>
            <a:r>
              <a:rPr lang="en" sz="1000" dirty="0">
                <a:solidFill>
                  <a:srgbClr val="FEFFFF"/>
                </a:solidFill>
                <a:latin typeface="Montserrat" panose="02000505000000020004" pitchFamily="2" charset="0"/>
                <a:ea typeface="Roboto Condensed" panose="02000000000000000000" pitchFamily="2" charset="0"/>
              </a:rPr>
              <a:t>A</a:t>
            </a:r>
            <a:endParaRPr lang="ru-RU" sz="1000" dirty="0">
              <a:solidFill>
                <a:srgbClr val="FEFFFF"/>
              </a:solidFill>
              <a:latin typeface="Roboto Condensed" panose="02000000000000000000" pitchFamily="2" charset="0"/>
              <a:ea typeface="Roboto Condensed" panose="02000000000000000000" pitchFamily="2" charset="0"/>
            </a:endParaRPr>
          </a:p>
        </p:txBody>
      </p:sp>
      <p:sp>
        <p:nvSpPr>
          <p:cNvPr id="56" name="Big letter">
            <a:extLst>
              <a:ext uri="{FF2B5EF4-FFF2-40B4-BE49-F238E27FC236}">
                <a16:creationId xmlns:a16="http://schemas.microsoft.com/office/drawing/2014/main" id="{2340C14B-6AF4-5718-ED8B-0BCA725086E7}"/>
              </a:ext>
            </a:extLst>
          </p:cNvPr>
          <p:cNvSpPr txBox="1"/>
          <p:nvPr/>
        </p:nvSpPr>
        <p:spPr>
          <a:xfrm>
            <a:off x="6093271" y="3896843"/>
            <a:ext cx="142289" cy="246221"/>
          </a:xfrm>
          <a:prstGeom prst="rect">
            <a:avLst/>
          </a:prstGeom>
          <a:noFill/>
        </p:spPr>
        <p:txBody>
          <a:bodyPr wrap="square" rtlCol="0">
            <a:spAutoFit/>
          </a:bodyPr>
          <a:lstStyle/>
          <a:p>
            <a:pPr algn="ctr"/>
            <a:r>
              <a:rPr lang="en" sz="1000" dirty="0">
                <a:solidFill>
                  <a:srgbClr val="FEFFFF"/>
                </a:solidFill>
                <a:latin typeface="Montserrat" panose="02000505000000020004" pitchFamily="2" charset="0"/>
                <a:ea typeface="Roboto Condensed" panose="02000000000000000000" pitchFamily="2" charset="0"/>
              </a:rPr>
              <a:t>C</a:t>
            </a:r>
            <a:endParaRPr lang="ru-RU" sz="1000" dirty="0">
              <a:solidFill>
                <a:srgbClr val="FEFFFF"/>
              </a:solidFill>
              <a:latin typeface="Roboto Condensed" panose="02000000000000000000" pitchFamily="2" charset="0"/>
              <a:ea typeface="Roboto Condensed" panose="02000000000000000000" pitchFamily="2" charset="0"/>
            </a:endParaRPr>
          </a:p>
        </p:txBody>
      </p:sp>
      <p:sp>
        <p:nvSpPr>
          <p:cNvPr id="57" name="Big letter">
            <a:extLst>
              <a:ext uri="{FF2B5EF4-FFF2-40B4-BE49-F238E27FC236}">
                <a16:creationId xmlns:a16="http://schemas.microsoft.com/office/drawing/2014/main" id="{F6DF2B82-429E-97EB-4609-F1E193F7BAD6}"/>
              </a:ext>
            </a:extLst>
          </p:cNvPr>
          <p:cNvSpPr txBox="1"/>
          <p:nvPr/>
        </p:nvSpPr>
        <p:spPr>
          <a:xfrm>
            <a:off x="9477545" y="3896843"/>
            <a:ext cx="142289" cy="246221"/>
          </a:xfrm>
          <a:prstGeom prst="rect">
            <a:avLst/>
          </a:prstGeom>
          <a:noFill/>
        </p:spPr>
        <p:txBody>
          <a:bodyPr wrap="square" rtlCol="0">
            <a:spAutoFit/>
          </a:bodyPr>
          <a:lstStyle/>
          <a:p>
            <a:pPr algn="ctr"/>
            <a:r>
              <a:rPr lang="en" sz="1000" dirty="0">
                <a:solidFill>
                  <a:srgbClr val="FEFFFF"/>
                </a:solidFill>
                <a:latin typeface="Montserrat" panose="02000505000000020004" pitchFamily="2" charset="0"/>
                <a:ea typeface="Roboto Condensed" panose="02000000000000000000" pitchFamily="2" charset="0"/>
              </a:rPr>
              <a:t>E</a:t>
            </a:r>
            <a:endParaRPr lang="ru-RU" sz="1000" dirty="0">
              <a:solidFill>
                <a:srgbClr val="FEFFFF"/>
              </a:solidFill>
              <a:latin typeface="Roboto Condensed" panose="02000000000000000000" pitchFamily="2" charset="0"/>
              <a:ea typeface="Roboto Condensed" panose="02000000000000000000" pitchFamily="2" charset="0"/>
            </a:endParaRPr>
          </a:p>
        </p:txBody>
      </p:sp>
      <p:sp>
        <p:nvSpPr>
          <p:cNvPr id="58" name="Big letter">
            <a:extLst>
              <a:ext uri="{FF2B5EF4-FFF2-40B4-BE49-F238E27FC236}">
                <a16:creationId xmlns:a16="http://schemas.microsoft.com/office/drawing/2014/main" id="{8B0CD983-4244-59A5-67AA-34F30D3E7E5E}"/>
              </a:ext>
            </a:extLst>
          </p:cNvPr>
          <p:cNvSpPr txBox="1"/>
          <p:nvPr/>
        </p:nvSpPr>
        <p:spPr>
          <a:xfrm>
            <a:off x="7792863" y="5347956"/>
            <a:ext cx="142289" cy="246221"/>
          </a:xfrm>
          <a:prstGeom prst="rect">
            <a:avLst/>
          </a:prstGeom>
          <a:noFill/>
        </p:spPr>
        <p:txBody>
          <a:bodyPr wrap="square" rtlCol="0">
            <a:spAutoFit/>
          </a:bodyPr>
          <a:lstStyle/>
          <a:p>
            <a:pPr algn="ctr"/>
            <a:r>
              <a:rPr lang="en" sz="1000" dirty="0">
                <a:solidFill>
                  <a:srgbClr val="FEFFFF"/>
                </a:solidFill>
                <a:latin typeface="Montserrat" panose="02000505000000020004" pitchFamily="2" charset="0"/>
                <a:ea typeface="Roboto Condensed" panose="02000000000000000000" pitchFamily="2" charset="0"/>
              </a:rPr>
              <a:t>D</a:t>
            </a:r>
            <a:endParaRPr lang="ru-RU" sz="1000" dirty="0">
              <a:solidFill>
                <a:srgbClr val="FEFFFF"/>
              </a:solidFill>
              <a:latin typeface="Roboto Condensed" panose="02000000000000000000" pitchFamily="2" charset="0"/>
              <a:ea typeface="Roboto Condensed" panose="02000000000000000000" pitchFamily="2" charset="0"/>
            </a:endParaRPr>
          </a:p>
        </p:txBody>
      </p:sp>
      <p:sp>
        <p:nvSpPr>
          <p:cNvPr id="59" name="Big letter">
            <a:extLst>
              <a:ext uri="{FF2B5EF4-FFF2-40B4-BE49-F238E27FC236}">
                <a16:creationId xmlns:a16="http://schemas.microsoft.com/office/drawing/2014/main" id="{542C572A-55DE-5F06-3A4D-2EA40DA07F22}"/>
              </a:ext>
            </a:extLst>
          </p:cNvPr>
          <p:cNvSpPr txBox="1"/>
          <p:nvPr/>
        </p:nvSpPr>
        <p:spPr>
          <a:xfrm>
            <a:off x="4403619" y="5347956"/>
            <a:ext cx="142289" cy="246221"/>
          </a:xfrm>
          <a:prstGeom prst="rect">
            <a:avLst/>
          </a:prstGeom>
          <a:noFill/>
        </p:spPr>
        <p:txBody>
          <a:bodyPr wrap="square" rtlCol="0">
            <a:spAutoFit/>
          </a:bodyPr>
          <a:lstStyle/>
          <a:p>
            <a:pPr algn="ctr"/>
            <a:r>
              <a:rPr lang="en" sz="1000" dirty="0">
                <a:solidFill>
                  <a:srgbClr val="FEFFFF"/>
                </a:solidFill>
                <a:latin typeface="Montserrat" panose="02000505000000020004" pitchFamily="2" charset="0"/>
                <a:ea typeface="Roboto Condensed" panose="02000000000000000000" pitchFamily="2" charset="0"/>
              </a:rPr>
              <a:t>B</a:t>
            </a:r>
            <a:endParaRPr lang="ru-RU" sz="1000" dirty="0">
              <a:solidFill>
                <a:srgbClr val="FEFFFF"/>
              </a:solidFill>
              <a:latin typeface="Roboto Condensed" panose="02000000000000000000" pitchFamily="2" charset="0"/>
              <a:ea typeface="Roboto Condensed" panose="02000000000000000000" pitchFamily="2" charset="0"/>
            </a:endParaRPr>
          </a:p>
        </p:txBody>
      </p:sp>
      <p:sp>
        <p:nvSpPr>
          <p:cNvPr id="65" name="TextBox 47">
            <a:extLst>
              <a:ext uri="{FF2B5EF4-FFF2-40B4-BE49-F238E27FC236}">
                <a16:creationId xmlns:a16="http://schemas.microsoft.com/office/drawing/2014/main" id="{C7CB21B7-76FA-A76A-4543-6F141738805A}"/>
              </a:ext>
            </a:extLst>
          </p:cNvPr>
          <p:cNvSpPr txBox="1"/>
          <p:nvPr/>
        </p:nvSpPr>
        <p:spPr>
          <a:xfrm>
            <a:off x="5200229" y="3365706"/>
            <a:ext cx="1899420" cy="738664"/>
          </a:xfrm>
          <a:prstGeom prst="rect">
            <a:avLst/>
          </a:prstGeom>
          <a:noFill/>
        </p:spPr>
        <p:txBody>
          <a:bodyPr wrap="square" rtlCol="0">
            <a:spAutoFit/>
          </a:bodyPr>
          <a:lstStyle/>
          <a:p>
            <a:pPr algn="ctr"/>
            <a:r>
              <a:rPr lang="hr-HR" sz="1600" b="1" dirty="0">
                <a:solidFill>
                  <a:srgbClr val="678824"/>
                </a:solidFill>
                <a:latin typeface="Montserrat" panose="02000505000000020004" pitchFamily="2" charset="0"/>
                <a:ea typeface="Roboto Condensed" panose="02000000000000000000" pitchFamily="2" charset="0"/>
              </a:rPr>
              <a:t>Društvena dobrobit</a:t>
            </a:r>
            <a:endParaRPr lang="en-US" sz="1600" b="1" dirty="0">
              <a:solidFill>
                <a:srgbClr val="678824"/>
              </a:solidFill>
              <a:latin typeface="Montserrat" panose="02000505000000020004" pitchFamily="2" charset="0"/>
              <a:ea typeface="Roboto Condensed" panose="02000000000000000000" pitchFamily="2" charset="0"/>
            </a:endParaRPr>
          </a:p>
          <a:p>
            <a:pPr algn="ctr"/>
            <a:endParaRPr lang="ru-RU" sz="1000" dirty="0">
              <a:solidFill>
                <a:schemeClr val="accent1"/>
              </a:solidFill>
              <a:latin typeface="Roboto Condensed" panose="02000000000000000000" pitchFamily="2" charset="0"/>
              <a:ea typeface="Roboto Condensed" panose="02000000000000000000" pitchFamily="2" charset="0"/>
            </a:endParaRPr>
          </a:p>
        </p:txBody>
      </p:sp>
      <p:sp>
        <p:nvSpPr>
          <p:cNvPr id="66" name="TextBox 47">
            <a:extLst>
              <a:ext uri="{FF2B5EF4-FFF2-40B4-BE49-F238E27FC236}">
                <a16:creationId xmlns:a16="http://schemas.microsoft.com/office/drawing/2014/main" id="{1BE6A9F5-8EE5-D1EC-CF84-79A895A62926}"/>
              </a:ext>
            </a:extLst>
          </p:cNvPr>
          <p:cNvSpPr txBox="1"/>
          <p:nvPr/>
        </p:nvSpPr>
        <p:spPr>
          <a:xfrm>
            <a:off x="7191420" y="5629939"/>
            <a:ext cx="1441430" cy="584775"/>
          </a:xfrm>
          <a:prstGeom prst="rect">
            <a:avLst/>
          </a:prstGeom>
          <a:noFill/>
        </p:spPr>
        <p:txBody>
          <a:bodyPr wrap="square" rtlCol="0">
            <a:spAutoFit/>
          </a:bodyPr>
          <a:lstStyle>
            <a:defPPr>
              <a:defRPr lang="en-US"/>
            </a:defPPr>
            <a:lvl1pPr algn="ctr">
              <a:defRPr sz="1600" b="1">
                <a:solidFill>
                  <a:srgbClr val="678824"/>
                </a:solidFill>
                <a:latin typeface="Montserrat" panose="02000505000000020004" pitchFamily="2" charset="0"/>
                <a:ea typeface="Roboto Condensed" panose="02000000000000000000" pitchFamily="2" charset="0"/>
              </a:defRPr>
            </a:lvl1pPr>
          </a:lstStyle>
          <a:p>
            <a:r>
              <a:rPr lang="hr-HR" dirty="0"/>
              <a:t>Duhovna dobrobit</a:t>
            </a:r>
            <a:endParaRPr lang="ru-RU" dirty="0"/>
          </a:p>
        </p:txBody>
      </p:sp>
      <p:sp>
        <p:nvSpPr>
          <p:cNvPr id="90" name="CasellaDiTesto 89">
            <a:extLst>
              <a:ext uri="{FF2B5EF4-FFF2-40B4-BE49-F238E27FC236}">
                <a16:creationId xmlns:a16="http://schemas.microsoft.com/office/drawing/2014/main" id="{D72FA968-E8F3-FCC4-4442-FE68E5F73510}"/>
              </a:ext>
            </a:extLst>
          </p:cNvPr>
          <p:cNvSpPr txBox="1"/>
          <p:nvPr/>
        </p:nvSpPr>
        <p:spPr>
          <a:xfrm>
            <a:off x="1097280" y="2018903"/>
            <a:ext cx="10200984" cy="369332"/>
          </a:xfrm>
          <a:prstGeom prst="rect">
            <a:avLst/>
          </a:prstGeom>
          <a:noFill/>
        </p:spPr>
        <p:txBody>
          <a:bodyPr wrap="square">
            <a:spAutoFit/>
          </a:bodyPr>
          <a:lstStyle/>
          <a:p>
            <a:r>
              <a:rPr lang="en-US" dirty="0" err="1">
                <a:latin typeface="Montserrat" panose="00000500000000000000" pitchFamily="2" charset="0"/>
              </a:rPr>
              <a:t>Pozitivno</a:t>
            </a:r>
            <a:r>
              <a:rPr lang="en-US" dirty="0">
                <a:latin typeface="Montserrat" panose="00000500000000000000" pitchFamily="2" charset="0"/>
              </a:rPr>
              <a:t> </a:t>
            </a:r>
            <a:r>
              <a:rPr lang="en-US" dirty="0" err="1">
                <a:latin typeface="Montserrat" panose="00000500000000000000" pitchFamily="2" charset="0"/>
              </a:rPr>
              <a:t>radno</a:t>
            </a:r>
            <a:r>
              <a:rPr lang="en-US" dirty="0">
                <a:latin typeface="Montserrat" panose="00000500000000000000" pitchFamily="2" charset="0"/>
              </a:rPr>
              <a:t> </a:t>
            </a:r>
            <a:r>
              <a:rPr lang="en-US" dirty="0" err="1">
                <a:latin typeface="Montserrat" panose="00000500000000000000" pitchFamily="2" charset="0"/>
              </a:rPr>
              <a:t>okruženje</a:t>
            </a:r>
            <a:r>
              <a:rPr lang="en-US" dirty="0">
                <a:latin typeface="Montserrat" panose="00000500000000000000" pitchFamily="2" charset="0"/>
              </a:rPr>
              <a:t> je </a:t>
            </a:r>
            <a:r>
              <a:rPr lang="en-US" dirty="0" err="1">
                <a:latin typeface="Montserrat" panose="00000500000000000000" pitchFamily="2" charset="0"/>
              </a:rPr>
              <a:t>okruženje</a:t>
            </a:r>
            <a:r>
              <a:rPr lang="en-US" dirty="0">
                <a:latin typeface="Montserrat" panose="00000500000000000000" pitchFamily="2" charset="0"/>
              </a:rPr>
              <a:t> u </a:t>
            </a:r>
            <a:r>
              <a:rPr lang="en-US" dirty="0" err="1">
                <a:latin typeface="Montserrat" panose="00000500000000000000" pitchFamily="2" charset="0"/>
              </a:rPr>
              <a:t>kojem</a:t>
            </a:r>
            <a:r>
              <a:rPr lang="en-US" dirty="0">
                <a:latin typeface="Montserrat" panose="00000500000000000000" pitchFamily="2" charset="0"/>
              </a:rPr>
              <a:t> je </a:t>
            </a:r>
            <a:r>
              <a:rPr lang="en-US" dirty="0" err="1">
                <a:latin typeface="Montserrat" panose="00000500000000000000" pitchFamily="2" charset="0"/>
              </a:rPr>
              <a:t>zaposlenik</a:t>
            </a:r>
            <a:r>
              <a:rPr lang="en-US" dirty="0">
                <a:latin typeface="Montserrat" panose="00000500000000000000" pitchFamily="2" charset="0"/>
              </a:rPr>
              <a:t> </a:t>
            </a:r>
            <a:r>
              <a:rPr lang="en-US" dirty="0" err="1">
                <a:latin typeface="Montserrat" panose="00000500000000000000" pitchFamily="2" charset="0"/>
              </a:rPr>
              <a:t>sretan</a:t>
            </a:r>
            <a:r>
              <a:rPr lang="en-US" dirty="0">
                <a:latin typeface="Montserrat" panose="00000500000000000000" pitchFamily="2" charset="0"/>
              </a:rPr>
              <a:t>, </a:t>
            </a:r>
            <a:r>
              <a:rPr lang="en-US" dirty="0" err="1">
                <a:latin typeface="Montserrat" panose="00000500000000000000" pitchFamily="2" charset="0"/>
              </a:rPr>
              <a:t>zdrav</a:t>
            </a:r>
            <a:r>
              <a:rPr lang="en-US" dirty="0">
                <a:latin typeface="Montserrat" panose="00000500000000000000" pitchFamily="2" charset="0"/>
              </a:rPr>
              <a:t> i </a:t>
            </a:r>
            <a:r>
              <a:rPr lang="en-US" dirty="0" err="1">
                <a:latin typeface="Montserrat" panose="00000500000000000000" pitchFamily="2" charset="0"/>
              </a:rPr>
              <a:t>uspješan</a:t>
            </a:r>
            <a:r>
              <a:rPr lang="en-US" dirty="0">
                <a:latin typeface="Montserrat" panose="00000500000000000000" pitchFamily="2" charset="0"/>
              </a:rPr>
              <a:t>.</a:t>
            </a:r>
          </a:p>
        </p:txBody>
      </p:sp>
      <p:sp>
        <p:nvSpPr>
          <p:cNvPr id="92" name="CasellaDiTesto 91">
            <a:extLst>
              <a:ext uri="{FF2B5EF4-FFF2-40B4-BE49-F238E27FC236}">
                <a16:creationId xmlns:a16="http://schemas.microsoft.com/office/drawing/2014/main" id="{6B96EA11-A79C-2780-50EF-3FBC6ABA3F5C}"/>
              </a:ext>
            </a:extLst>
          </p:cNvPr>
          <p:cNvSpPr txBox="1"/>
          <p:nvPr/>
        </p:nvSpPr>
        <p:spPr>
          <a:xfrm>
            <a:off x="3987967" y="2807454"/>
            <a:ext cx="3111682" cy="369332"/>
          </a:xfrm>
          <a:prstGeom prst="rect">
            <a:avLst/>
          </a:prstGeom>
          <a:noFill/>
        </p:spPr>
        <p:txBody>
          <a:bodyPr wrap="square">
            <a:spAutoFit/>
          </a:bodyPr>
          <a:lstStyle/>
          <a:p>
            <a:r>
              <a:rPr lang="en-US" dirty="0">
                <a:latin typeface="Montserrat" panose="00000500000000000000" pitchFamily="2" charset="0"/>
              </a:rPr>
              <a:t>4 </a:t>
            </a:r>
            <a:r>
              <a:rPr lang="hr-HR" dirty="0">
                <a:latin typeface="Montserrat" panose="00000500000000000000" pitchFamily="2" charset="0"/>
              </a:rPr>
              <a:t>ključne komponente</a:t>
            </a:r>
            <a:r>
              <a:rPr lang="en-US" dirty="0">
                <a:latin typeface="Montserrat" panose="00000500000000000000" pitchFamily="2" charset="0"/>
              </a:rPr>
              <a:t>: </a:t>
            </a:r>
          </a:p>
        </p:txBody>
      </p:sp>
      <p:pic>
        <p:nvPicPr>
          <p:cNvPr id="4" name="Immagine 3">
            <a:extLst>
              <a:ext uri="{FF2B5EF4-FFF2-40B4-BE49-F238E27FC236}">
                <a16:creationId xmlns:a16="http://schemas.microsoft.com/office/drawing/2014/main" id="{72E14A1B-B047-AF40-37F0-1345C0950C0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06644" y="4460466"/>
            <a:ext cx="510290" cy="526675"/>
          </a:xfrm>
          <a:prstGeom prst="rect">
            <a:avLst/>
          </a:prstGeom>
        </p:spPr>
      </p:pic>
      <p:pic>
        <p:nvPicPr>
          <p:cNvPr id="12" name="Immagine 11" descr="Immagine che contiene testo, orologio&#10;&#10;Descrizione generata automaticamente">
            <a:extLst>
              <a:ext uri="{FF2B5EF4-FFF2-40B4-BE49-F238E27FC236}">
                <a16:creationId xmlns:a16="http://schemas.microsoft.com/office/drawing/2014/main" id="{EC18193F-9E69-035E-C560-0B5F5F9BE5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75735" y="4460466"/>
            <a:ext cx="476250" cy="533400"/>
          </a:xfrm>
          <a:prstGeom prst="rect">
            <a:avLst/>
          </a:prstGeom>
        </p:spPr>
      </p:pic>
      <p:sp>
        <p:nvSpPr>
          <p:cNvPr id="35" name="Freeform 47">
            <a:extLst>
              <a:ext uri="{FF2B5EF4-FFF2-40B4-BE49-F238E27FC236}">
                <a16:creationId xmlns:a16="http://schemas.microsoft.com/office/drawing/2014/main" id="{3EAA0BCB-8005-BDD7-7DC4-DCC1CD4BFA91}"/>
              </a:ext>
            </a:extLst>
          </p:cNvPr>
          <p:cNvSpPr>
            <a:spLocks noEditPoints="1"/>
          </p:cNvSpPr>
          <p:nvPr/>
        </p:nvSpPr>
        <p:spPr bwMode="auto">
          <a:xfrm>
            <a:off x="5962008" y="4550838"/>
            <a:ext cx="404813" cy="300038"/>
          </a:xfrm>
          <a:custGeom>
            <a:avLst/>
            <a:gdLst>
              <a:gd name="T0" fmla="*/ 2 w 108"/>
              <a:gd name="T1" fmla="*/ 80 h 80"/>
              <a:gd name="T2" fmla="*/ 1 w 108"/>
              <a:gd name="T3" fmla="*/ 61 h 80"/>
              <a:gd name="T4" fmla="*/ 6 w 108"/>
              <a:gd name="T5" fmla="*/ 56 h 80"/>
              <a:gd name="T6" fmla="*/ 8 w 108"/>
              <a:gd name="T7" fmla="*/ 54 h 80"/>
              <a:gd name="T8" fmla="*/ 6 w 108"/>
              <a:gd name="T9" fmla="*/ 51 h 80"/>
              <a:gd name="T10" fmla="*/ 3 w 108"/>
              <a:gd name="T11" fmla="*/ 45 h 80"/>
              <a:gd name="T12" fmla="*/ 1 w 108"/>
              <a:gd name="T13" fmla="*/ 38 h 80"/>
              <a:gd name="T14" fmla="*/ 0 w 108"/>
              <a:gd name="T15" fmla="*/ 25 h 80"/>
              <a:gd name="T16" fmla="*/ 3 w 108"/>
              <a:gd name="T17" fmla="*/ 17 h 80"/>
              <a:gd name="T18" fmla="*/ 7 w 108"/>
              <a:gd name="T19" fmla="*/ 15 h 80"/>
              <a:gd name="T20" fmla="*/ 17 w 108"/>
              <a:gd name="T21" fmla="*/ 12 h 80"/>
              <a:gd name="T22" fmla="*/ 25 w 108"/>
              <a:gd name="T23" fmla="*/ 14 h 80"/>
              <a:gd name="T24" fmla="*/ 29 w 108"/>
              <a:gd name="T25" fmla="*/ 18 h 80"/>
              <a:gd name="T26" fmla="*/ 32 w 108"/>
              <a:gd name="T27" fmla="*/ 25 h 80"/>
              <a:gd name="T28" fmla="*/ 31 w 108"/>
              <a:gd name="T29" fmla="*/ 35 h 80"/>
              <a:gd name="T30" fmla="*/ 32 w 108"/>
              <a:gd name="T31" fmla="*/ 40 h 80"/>
              <a:gd name="T32" fmla="*/ 30 w 108"/>
              <a:gd name="T33" fmla="*/ 46 h 80"/>
              <a:gd name="T34" fmla="*/ 27 w 108"/>
              <a:gd name="T35" fmla="*/ 53 h 80"/>
              <a:gd name="T36" fmla="*/ 26 w 108"/>
              <a:gd name="T37" fmla="*/ 56 h 80"/>
              <a:gd name="T38" fmla="*/ 28 w 108"/>
              <a:gd name="T39" fmla="*/ 57 h 80"/>
              <a:gd name="T40" fmla="*/ 103 w 108"/>
              <a:gd name="T41" fmla="*/ 73 h 80"/>
              <a:gd name="T42" fmla="*/ 6 w 108"/>
              <a:gd name="T43" fmla="*/ 80 h 80"/>
              <a:gd name="T44" fmla="*/ 36 w 108"/>
              <a:gd name="T45" fmla="*/ 57 h 80"/>
              <a:gd name="T46" fmla="*/ 42 w 108"/>
              <a:gd name="T47" fmla="*/ 51 h 80"/>
              <a:gd name="T48" fmla="*/ 44 w 108"/>
              <a:gd name="T49" fmla="*/ 50 h 80"/>
              <a:gd name="T50" fmla="*/ 41 w 108"/>
              <a:gd name="T51" fmla="*/ 46 h 80"/>
              <a:gd name="T52" fmla="*/ 38 w 108"/>
              <a:gd name="T53" fmla="*/ 39 h 80"/>
              <a:gd name="T54" fmla="*/ 36 w 108"/>
              <a:gd name="T55" fmla="*/ 30 h 80"/>
              <a:gd name="T56" fmla="*/ 36 w 108"/>
              <a:gd name="T57" fmla="*/ 20 h 80"/>
              <a:gd name="T58" fmla="*/ 38 w 108"/>
              <a:gd name="T59" fmla="*/ 5 h 80"/>
              <a:gd name="T60" fmla="*/ 43 w 108"/>
              <a:gd name="T61" fmla="*/ 4 h 80"/>
              <a:gd name="T62" fmla="*/ 56 w 108"/>
              <a:gd name="T63" fmla="*/ 0 h 80"/>
              <a:gd name="T64" fmla="*/ 66 w 108"/>
              <a:gd name="T65" fmla="*/ 3 h 80"/>
              <a:gd name="T66" fmla="*/ 70 w 108"/>
              <a:gd name="T67" fmla="*/ 7 h 80"/>
              <a:gd name="T68" fmla="*/ 73 w 108"/>
              <a:gd name="T69" fmla="*/ 16 h 80"/>
              <a:gd name="T70" fmla="*/ 73 w 108"/>
              <a:gd name="T71" fmla="*/ 27 h 80"/>
              <a:gd name="T72" fmla="*/ 72 w 108"/>
              <a:gd name="T73" fmla="*/ 37 h 80"/>
              <a:gd name="T74" fmla="*/ 69 w 108"/>
              <a:gd name="T75" fmla="*/ 40 h 80"/>
              <a:gd name="T76" fmla="*/ 66 w 108"/>
              <a:gd name="T77" fmla="*/ 48 h 80"/>
              <a:gd name="T78" fmla="*/ 67 w 108"/>
              <a:gd name="T79" fmla="*/ 52 h 80"/>
              <a:gd name="T80" fmla="*/ 108 w 108"/>
              <a:gd name="T81" fmla="*/ 24 h 80"/>
              <a:gd name="T82" fmla="*/ 108 w 108"/>
              <a:gd name="T83" fmla="*/ 35 h 80"/>
              <a:gd name="T84" fmla="*/ 107 w 108"/>
              <a:gd name="T85" fmla="*/ 44 h 80"/>
              <a:gd name="T86" fmla="*/ 104 w 108"/>
              <a:gd name="T87" fmla="*/ 51 h 80"/>
              <a:gd name="T88" fmla="*/ 102 w 108"/>
              <a:gd name="T89" fmla="*/ 54 h 80"/>
              <a:gd name="T90" fmla="*/ 103 w 108"/>
              <a:gd name="T91" fmla="*/ 56 h 80"/>
              <a:gd name="T92" fmla="*/ 108 w 108"/>
              <a:gd name="T93" fmla="*/ 80 h 80"/>
              <a:gd name="T94" fmla="*/ 104 w 108"/>
              <a:gd name="T95" fmla="*/ 67 h 80"/>
              <a:gd name="T96" fmla="*/ 82 w 108"/>
              <a:gd name="T97" fmla="*/ 56 h 80"/>
              <a:gd name="T98" fmla="*/ 83 w 108"/>
              <a:gd name="T99" fmla="*/ 53 h 80"/>
              <a:gd name="T100" fmla="*/ 80 w 108"/>
              <a:gd name="T101" fmla="*/ 46 h 80"/>
              <a:gd name="T102" fmla="*/ 78 w 108"/>
              <a:gd name="T103" fmla="*/ 43 h 80"/>
              <a:gd name="T104" fmla="*/ 77 w 108"/>
              <a:gd name="T105" fmla="*/ 35 h 80"/>
              <a:gd name="T106" fmla="*/ 77 w 108"/>
              <a:gd name="T107" fmla="*/ 27 h 80"/>
              <a:gd name="T108" fmla="*/ 77 w 108"/>
              <a:gd name="T109" fmla="*/ 20 h 80"/>
              <a:gd name="T110" fmla="*/ 82 w 108"/>
              <a:gd name="T111" fmla="*/ 16 h 80"/>
              <a:gd name="T112" fmla="*/ 90 w 108"/>
              <a:gd name="T113" fmla="*/ 12 h 80"/>
              <a:gd name="T114" fmla="*/ 98 w 108"/>
              <a:gd name="T115" fmla="*/ 13 h 80"/>
              <a:gd name="T116" fmla="*/ 104 w 108"/>
              <a:gd name="T117" fmla="*/ 16 h 80"/>
              <a:gd name="T118" fmla="*/ 107 w 108"/>
              <a:gd name="T119" fmla="*/ 21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8" h="80">
                <a:moveTo>
                  <a:pt x="28" y="57"/>
                </a:moveTo>
                <a:cubicBezTo>
                  <a:pt x="14" y="62"/>
                  <a:pt x="7" y="66"/>
                  <a:pt x="5" y="67"/>
                </a:cubicBezTo>
                <a:cubicBezTo>
                  <a:pt x="3" y="69"/>
                  <a:pt x="2" y="73"/>
                  <a:pt x="2" y="80"/>
                </a:cubicBezTo>
                <a:cubicBezTo>
                  <a:pt x="0" y="80"/>
                  <a:pt x="0" y="80"/>
                  <a:pt x="0" y="80"/>
                </a:cubicBezTo>
                <a:cubicBezTo>
                  <a:pt x="0" y="61"/>
                  <a:pt x="0" y="61"/>
                  <a:pt x="0" y="61"/>
                </a:cubicBezTo>
                <a:cubicBezTo>
                  <a:pt x="1" y="61"/>
                  <a:pt x="1" y="61"/>
                  <a:pt x="1" y="61"/>
                </a:cubicBezTo>
                <a:cubicBezTo>
                  <a:pt x="2" y="61"/>
                  <a:pt x="3" y="60"/>
                  <a:pt x="4" y="59"/>
                </a:cubicBezTo>
                <a:cubicBezTo>
                  <a:pt x="5" y="58"/>
                  <a:pt x="5" y="57"/>
                  <a:pt x="6" y="57"/>
                </a:cubicBezTo>
                <a:cubicBezTo>
                  <a:pt x="6" y="56"/>
                  <a:pt x="6" y="56"/>
                  <a:pt x="6" y="56"/>
                </a:cubicBezTo>
                <a:cubicBezTo>
                  <a:pt x="6" y="56"/>
                  <a:pt x="6" y="56"/>
                  <a:pt x="7" y="56"/>
                </a:cubicBezTo>
                <a:cubicBezTo>
                  <a:pt x="7" y="56"/>
                  <a:pt x="7" y="56"/>
                  <a:pt x="7" y="56"/>
                </a:cubicBezTo>
                <a:cubicBezTo>
                  <a:pt x="7" y="55"/>
                  <a:pt x="8" y="55"/>
                  <a:pt x="8" y="54"/>
                </a:cubicBezTo>
                <a:cubicBezTo>
                  <a:pt x="8" y="54"/>
                  <a:pt x="7" y="53"/>
                  <a:pt x="7" y="53"/>
                </a:cubicBezTo>
                <a:cubicBezTo>
                  <a:pt x="7" y="53"/>
                  <a:pt x="7" y="53"/>
                  <a:pt x="7" y="53"/>
                </a:cubicBezTo>
                <a:cubicBezTo>
                  <a:pt x="6" y="53"/>
                  <a:pt x="6" y="52"/>
                  <a:pt x="6" y="51"/>
                </a:cubicBezTo>
                <a:cubicBezTo>
                  <a:pt x="5" y="50"/>
                  <a:pt x="5" y="49"/>
                  <a:pt x="5" y="46"/>
                </a:cubicBezTo>
                <a:cubicBezTo>
                  <a:pt x="4" y="46"/>
                  <a:pt x="4" y="46"/>
                  <a:pt x="4" y="46"/>
                </a:cubicBezTo>
                <a:cubicBezTo>
                  <a:pt x="4" y="46"/>
                  <a:pt x="4" y="46"/>
                  <a:pt x="3" y="45"/>
                </a:cubicBezTo>
                <a:cubicBezTo>
                  <a:pt x="3" y="45"/>
                  <a:pt x="2" y="44"/>
                  <a:pt x="2" y="43"/>
                </a:cubicBezTo>
                <a:cubicBezTo>
                  <a:pt x="2" y="43"/>
                  <a:pt x="1" y="42"/>
                  <a:pt x="1" y="40"/>
                </a:cubicBezTo>
                <a:cubicBezTo>
                  <a:pt x="1" y="40"/>
                  <a:pt x="1" y="39"/>
                  <a:pt x="1" y="38"/>
                </a:cubicBezTo>
                <a:cubicBezTo>
                  <a:pt x="1" y="37"/>
                  <a:pt x="1" y="36"/>
                  <a:pt x="1" y="35"/>
                </a:cubicBezTo>
                <a:cubicBezTo>
                  <a:pt x="2" y="35"/>
                  <a:pt x="2" y="35"/>
                  <a:pt x="2" y="35"/>
                </a:cubicBezTo>
                <a:cubicBezTo>
                  <a:pt x="1" y="33"/>
                  <a:pt x="1" y="30"/>
                  <a:pt x="0" y="25"/>
                </a:cubicBezTo>
                <a:cubicBezTo>
                  <a:pt x="0" y="24"/>
                  <a:pt x="0" y="24"/>
                  <a:pt x="0" y="24"/>
                </a:cubicBezTo>
                <a:cubicBezTo>
                  <a:pt x="1" y="23"/>
                  <a:pt x="1" y="22"/>
                  <a:pt x="1" y="20"/>
                </a:cubicBezTo>
                <a:cubicBezTo>
                  <a:pt x="2" y="18"/>
                  <a:pt x="3" y="17"/>
                  <a:pt x="3" y="17"/>
                </a:cubicBezTo>
                <a:cubicBezTo>
                  <a:pt x="4" y="16"/>
                  <a:pt x="4" y="16"/>
                  <a:pt x="5" y="16"/>
                </a:cubicBezTo>
                <a:cubicBezTo>
                  <a:pt x="5" y="16"/>
                  <a:pt x="6" y="16"/>
                  <a:pt x="6" y="16"/>
                </a:cubicBezTo>
                <a:cubicBezTo>
                  <a:pt x="7" y="15"/>
                  <a:pt x="7" y="15"/>
                  <a:pt x="7" y="15"/>
                </a:cubicBezTo>
                <a:cubicBezTo>
                  <a:pt x="7" y="15"/>
                  <a:pt x="8" y="14"/>
                  <a:pt x="9" y="13"/>
                </a:cubicBezTo>
                <a:cubicBezTo>
                  <a:pt x="11" y="12"/>
                  <a:pt x="12" y="12"/>
                  <a:pt x="14" y="12"/>
                </a:cubicBezTo>
                <a:cubicBezTo>
                  <a:pt x="16" y="12"/>
                  <a:pt x="17" y="12"/>
                  <a:pt x="17" y="12"/>
                </a:cubicBezTo>
                <a:cubicBezTo>
                  <a:pt x="17" y="12"/>
                  <a:pt x="18" y="12"/>
                  <a:pt x="18" y="12"/>
                </a:cubicBezTo>
                <a:cubicBezTo>
                  <a:pt x="18" y="12"/>
                  <a:pt x="19" y="12"/>
                  <a:pt x="22" y="13"/>
                </a:cubicBezTo>
                <a:cubicBezTo>
                  <a:pt x="23" y="13"/>
                  <a:pt x="24" y="14"/>
                  <a:pt x="25" y="14"/>
                </a:cubicBezTo>
                <a:cubicBezTo>
                  <a:pt x="26" y="15"/>
                  <a:pt x="26" y="15"/>
                  <a:pt x="26" y="15"/>
                </a:cubicBezTo>
                <a:cubicBezTo>
                  <a:pt x="27" y="15"/>
                  <a:pt x="28" y="16"/>
                  <a:pt x="28" y="16"/>
                </a:cubicBezTo>
                <a:cubicBezTo>
                  <a:pt x="29" y="17"/>
                  <a:pt x="29" y="18"/>
                  <a:pt x="29" y="18"/>
                </a:cubicBezTo>
                <a:cubicBezTo>
                  <a:pt x="29" y="18"/>
                  <a:pt x="30" y="18"/>
                  <a:pt x="30" y="19"/>
                </a:cubicBezTo>
                <a:cubicBezTo>
                  <a:pt x="31" y="20"/>
                  <a:pt x="31" y="21"/>
                  <a:pt x="31" y="21"/>
                </a:cubicBezTo>
                <a:cubicBezTo>
                  <a:pt x="32" y="22"/>
                  <a:pt x="32" y="23"/>
                  <a:pt x="32" y="25"/>
                </a:cubicBezTo>
                <a:cubicBezTo>
                  <a:pt x="32" y="27"/>
                  <a:pt x="32" y="27"/>
                  <a:pt x="32" y="27"/>
                </a:cubicBezTo>
                <a:cubicBezTo>
                  <a:pt x="32" y="28"/>
                  <a:pt x="32" y="29"/>
                  <a:pt x="32" y="30"/>
                </a:cubicBezTo>
                <a:cubicBezTo>
                  <a:pt x="31" y="35"/>
                  <a:pt x="31" y="35"/>
                  <a:pt x="31" y="35"/>
                </a:cubicBezTo>
                <a:cubicBezTo>
                  <a:pt x="32" y="35"/>
                  <a:pt x="32" y="35"/>
                  <a:pt x="32" y="35"/>
                </a:cubicBezTo>
                <a:cubicBezTo>
                  <a:pt x="33" y="36"/>
                  <a:pt x="33" y="37"/>
                  <a:pt x="33" y="38"/>
                </a:cubicBezTo>
                <a:cubicBezTo>
                  <a:pt x="33" y="39"/>
                  <a:pt x="33" y="40"/>
                  <a:pt x="32" y="40"/>
                </a:cubicBezTo>
                <a:cubicBezTo>
                  <a:pt x="32" y="42"/>
                  <a:pt x="32" y="43"/>
                  <a:pt x="32" y="44"/>
                </a:cubicBezTo>
                <a:cubicBezTo>
                  <a:pt x="31" y="44"/>
                  <a:pt x="31" y="45"/>
                  <a:pt x="31" y="45"/>
                </a:cubicBezTo>
                <a:cubicBezTo>
                  <a:pt x="30" y="46"/>
                  <a:pt x="30" y="46"/>
                  <a:pt x="30" y="46"/>
                </a:cubicBezTo>
                <a:cubicBezTo>
                  <a:pt x="29" y="46"/>
                  <a:pt x="29" y="46"/>
                  <a:pt x="29" y="46"/>
                </a:cubicBezTo>
                <a:cubicBezTo>
                  <a:pt x="29" y="49"/>
                  <a:pt x="28" y="50"/>
                  <a:pt x="28" y="51"/>
                </a:cubicBezTo>
                <a:cubicBezTo>
                  <a:pt x="28" y="52"/>
                  <a:pt x="27" y="53"/>
                  <a:pt x="27" y="53"/>
                </a:cubicBezTo>
                <a:cubicBezTo>
                  <a:pt x="27" y="53"/>
                  <a:pt x="26" y="53"/>
                  <a:pt x="26" y="53"/>
                </a:cubicBezTo>
                <a:cubicBezTo>
                  <a:pt x="26" y="53"/>
                  <a:pt x="26" y="54"/>
                  <a:pt x="26" y="54"/>
                </a:cubicBezTo>
                <a:cubicBezTo>
                  <a:pt x="26" y="55"/>
                  <a:pt x="26" y="55"/>
                  <a:pt x="26" y="56"/>
                </a:cubicBezTo>
                <a:cubicBezTo>
                  <a:pt x="27" y="56"/>
                  <a:pt x="27" y="56"/>
                  <a:pt x="27" y="56"/>
                </a:cubicBezTo>
                <a:cubicBezTo>
                  <a:pt x="28" y="56"/>
                  <a:pt x="28" y="56"/>
                  <a:pt x="28" y="56"/>
                </a:cubicBezTo>
                <a:cubicBezTo>
                  <a:pt x="28" y="56"/>
                  <a:pt x="28" y="56"/>
                  <a:pt x="28" y="57"/>
                </a:cubicBezTo>
                <a:close/>
                <a:moveTo>
                  <a:pt x="73" y="57"/>
                </a:moveTo>
                <a:cubicBezTo>
                  <a:pt x="91" y="65"/>
                  <a:pt x="101" y="69"/>
                  <a:pt x="102" y="70"/>
                </a:cubicBezTo>
                <a:cubicBezTo>
                  <a:pt x="102" y="70"/>
                  <a:pt x="102" y="71"/>
                  <a:pt x="103" y="73"/>
                </a:cubicBezTo>
                <a:cubicBezTo>
                  <a:pt x="103" y="75"/>
                  <a:pt x="103" y="77"/>
                  <a:pt x="103" y="78"/>
                </a:cubicBezTo>
                <a:cubicBezTo>
                  <a:pt x="103" y="80"/>
                  <a:pt x="103" y="80"/>
                  <a:pt x="103" y="80"/>
                </a:cubicBezTo>
                <a:cubicBezTo>
                  <a:pt x="6" y="80"/>
                  <a:pt x="6" y="80"/>
                  <a:pt x="6" y="80"/>
                </a:cubicBezTo>
                <a:cubicBezTo>
                  <a:pt x="6" y="80"/>
                  <a:pt x="6" y="79"/>
                  <a:pt x="6" y="79"/>
                </a:cubicBezTo>
                <a:cubicBezTo>
                  <a:pt x="6" y="74"/>
                  <a:pt x="7" y="71"/>
                  <a:pt x="8" y="70"/>
                </a:cubicBezTo>
                <a:cubicBezTo>
                  <a:pt x="9" y="69"/>
                  <a:pt x="18" y="65"/>
                  <a:pt x="36" y="57"/>
                </a:cubicBezTo>
                <a:cubicBezTo>
                  <a:pt x="37" y="57"/>
                  <a:pt x="38" y="56"/>
                  <a:pt x="39" y="55"/>
                </a:cubicBezTo>
                <a:cubicBezTo>
                  <a:pt x="40" y="54"/>
                  <a:pt x="41" y="53"/>
                  <a:pt x="41" y="53"/>
                </a:cubicBezTo>
                <a:cubicBezTo>
                  <a:pt x="42" y="51"/>
                  <a:pt x="42" y="51"/>
                  <a:pt x="42" y="51"/>
                </a:cubicBezTo>
                <a:cubicBezTo>
                  <a:pt x="42" y="51"/>
                  <a:pt x="42" y="51"/>
                  <a:pt x="42" y="52"/>
                </a:cubicBezTo>
                <a:cubicBezTo>
                  <a:pt x="43" y="52"/>
                  <a:pt x="43" y="52"/>
                  <a:pt x="43" y="51"/>
                </a:cubicBezTo>
                <a:cubicBezTo>
                  <a:pt x="44" y="51"/>
                  <a:pt x="44" y="50"/>
                  <a:pt x="44" y="50"/>
                </a:cubicBezTo>
                <a:cubicBezTo>
                  <a:pt x="44" y="49"/>
                  <a:pt x="44" y="49"/>
                  <a:pt x="43" y="48"/>
                </a:cubicBezTo>
                <a:cubicBezTo>
                  <a:pt x="43" y="48"/>
                  <a:pt x="43" y="48"/>
                  <a:pt x="43" y="48"/>
                </a:cubicBezTo>
                <a:cubicBezTo>
                  <a:pt x="42" y="48"/>
                  <a:pt x="42" y="47"/>
                  <a:pt x="41" y="46"/>
                </a:cubicBezTo>
                <a:cubicBezTo>
                  <a:pt x="41" y="45"/>
                  <a:pt x="41" y="43"/>
                  <a:pt x="40" y="40"/>
                </a:cubicBezTo>
                <a:cubicBezTo>
                  <a:pt x="40" y="40"/>
                  <a:pt x="40" y="40"/>
                  <a:pt x="40" y="40"/>
                </a:cubicBezTo>
                <a:cubicBezTo>
                  <a:pt x="39" y="40"/>
                  <a:pt x="39" y="40"/>
                  <a:pt x="38" y="39"/>
                </a:cubicBezTo>
                <a:cubicBezTo>
                  <a:pt x="38" y="39"/>
                  <a:pt x="37" y="38"/>
                  <a:pt x="37" y="37"/>
                </a:cubicBezTo>
                <a:cubicBezTo>
                  <a:pt x="37" y="36"/>
                  <a:pt x="36" y="35"/>
                  <a:pt x="36" y="33"/>
                </a:cubicBezTo>
                <a:cubicBezTo>
                  <a:pt x="36" y="32"/>
                  <a:pt x="36" y="31"/>
                  <a:pt x="36" y="30"/>
                </a:cubicBezTo>
                <a:cubicBezTo>
                  <a:pt x="36" y="29"/>
                  <a:pt x="36" y="28"/>
                  <a:pt x="36" y="27"/>
                </a:cubicBezTo>
                <a:cubicBezTo>
                  <a:pt x="37" y="27"/>
                  <a:pt x="37" y="27"/>
                  <a:pt x="37" y="27"/>
                </a:cubicBezTo>
                <a:cubicBezTo>
                  <a:pt x="37" y="26"/>
                  <a:pt x="36" y="24"/>
                  <a:pt x="36" y="20"/>
                </a:cubicBezTo>
                <a:cubicBezTo>
                  <a:pt x="35" y="17"/>
                  <a:pt x="35" y="15"/>
                  <a:pt x="35" y="14"/>
                </a:cubicBezTo>
                <a:cubicBezTo>
                  <a:pt x="35" y="13"/>
                  <a:pt x="36" y="12"/>
                  <a:pt x="36" y="9"/>
                </a:cubicBezTo>
                <a:cubicBezTo>
                  <a:pt x="37" y="7"/>
                  <a:pt x="38" y="6"/>
                  <a:pt x="38" y="5"/>
                </a:cubicBezTo>
                <a:cubicBezTo>
                  <a:pt x="39" y="5"/>
                  <a:pt x="39" y="5"/>
                  <a:pt x="40" y="4"/>
                </a:cubicBezTo>
                <a:cubicBezTo>
                  <a:pt x="41" y="4"/>
                  <a:pt x="41" y="4"/>
                  <a:pt x="42" y="4"/>
                </a:cubicBezTo>
                <a:cubicBezTo>
                  <a:pt x="43" y="4"/>
                  <a:pt x="43" y="4"/>
                  <a:pt x="43" y="4"/>
                </a:cubicBezTo>
                <a:cubicBezTo>
                  <a:pt x="43" y="3"/>
                  <a:pt x="44" y="2"/>
                  <a:pt x="46" y="1"/>
                </a:cubicBezTo>
                <a:cubicBezTo>
                  <a:pt x="47" y="0"/>
                  <a:pt x="49" y="0"/>
                  <a:pt x="52" y="0"/>
                </a:cubicBezTo>
                <a:cubicBezTo>
                  <a:pt x="54" y="0"/>
                  <a:pt x="55" y="0"/>
                  <a:pt x="56" y="0"/>
                </a:cubicBezTo>
                <a:cubicBezTo>
                  <a:pt x="56" y="0"/>
                  <a:pt x="58" y="0"/>
                  <a:pt x="61" y="1"/>
                </a:cubicBezTo>
                <a:cubicBezTo>
                  <a:pt x="62" y="1"/>
                  <a:pt x="63" y="2"/>
                  <a:pt x="63" y="2"/>
                </a:cubicBezTo>
                <a:cubicBezTo>
                  <a:pt x="64" y="2"/>
                  <a:pt x="65" y="3"/>
                  <a:pt x="66" y="3"/>
                </a:cubicBezTo>
                <a:cubicBezTo>
                  <a:pt x="67" y="4"/>
                  <a:pt x="67" y="4"/>
                  <a:pt x="67" y="4"/>
                </a:cubicBezTo>
                <a:cubicBezTo>
                  <a:pt x="67" y="4"/>
                  <a:pt x="68" y="5"/>
                  <a:pt x="68" y="5"/>
                </a:cubicBezTo>
                <a:cubicBezTo>
                  <a:pt x="69" y="6"/>
                  <a:pt x="69" y="7"/>
                  <a:pt x="70" y="7"/>
                </a:cubicBezTo>
                <a:cubicBezTo>
                  <a:pt x="71" y="8"/>
                  <a:pt x="71" y="8"/>
                  <a:pt x="71" y="8"/>
                </a:cubicBezTo>
                <a:cubicBezTo>
                  <a:pt x="72" y="10"/>
                  <a:pt x="72" y="10"/>
                  <a:pt x="72" y="10"/>
                </a:cubicBezTo>
                <a:cubicBezTo>
                  <a:pt x="73" y="11"/>
                  <a:pt x="73" y="13"/>
                  <a:pt x="73" y="16"/>
                </a:cubicBezTo>
                <a:cubicBezTo>
                  <a:pt x="73" y="19"/>
                  <a:pt x="73" y="22"/>
                  <a:pt x="73" y="24"/>
                </a:cubicBezTo>
                <a:cubicBezTo>
                  <a:pt x="72" y="27"/>
                  <a:pt x="72" y="27"/>
                  <a:pt x="72" y="27"/>
                </a:cubicBezTo>
                <a:cubicBezTo>
                  <a:pt x="73" y="27"/>
                  <a:pt x="73" y="27"/>
                  <a:pt x="73" y="27"/>
                </a:cubicBezTo>
                <a:cubicBezTo>
                  <a:pt x="73" y="28"/>
                  <a:pt x="73" y="29"/>
                  <a:pt x="73" y="30"/>
                </a:cubicBezTo>
                <a:cubicBezTo>
                  <a:pt x="73" y="31"/>
                  <a:pt x="73" y="32"/>
                  <a:pt x="73" y="33"/>
                </a:cubicBezTo>
                <a:cubicBezTo>
                  <a:pt x="73" y="35"/>
                  <a:pt x="73" y="36"/>
                  <a:pt x="72" y="37"/>
                </a:cubicBezTo>
                <a:cubicBezTo>
                  <a:pt x="72" y="38"/>
                  <a:pt x="71" y="39"/>
                  <a:pt x="71" y="39"/>
                </a:cubicBezTo>
                <a:cubicBezTo>
                  <a:pt x="70" y="40"/>
                  <a:pt x="70" y="40"/>
                  <a:pt x="70" y="40"/>
                </a:cubicBezTo>
                <a:cubicBezTo>
                  <a:pt x="69" y="40"/>
                  <a:pt x="69" y="40"/>
                  <a:pt x="69" y="40"/>
                </a:cubicBezTo>
                <a:cubicBezTo>
                  <a:pt x="69" y="43"/>
                  <a:pt x="68" y="45"/>
                  <a:pt x="68" y="46"/>
                </a:cubicBezTo>
                <a:cubicBezTo>
                  <a:pt x="67" y="47"/>
                  <a:pt x="67" y="48"/>
                  <a:pt x="67" y="48"/>
                </a:cubicBezTo>
                <a:cubicBezTo>
                  <a:pt x="66" y="48"/>
                  <a:pt x="66" y="48"/>
                  <a:pt x="66" y="48"/>
                </a:cubicBezTo>
                <a:cubicBezTo>
                  <a:pt x="65" y="49"/>
                  <a:pt x="65" y="49"/>
                  <a:pt x="65" y="50"/>
                </a:cubicBezTo>
                <a:cubicBezTo>
                  <a:pt x="65" y="50"/>
                  <a:pt x="66" y="51"/>
                  <a:pt x="66" y="51"/>
                </a:cubicBezTo>
                <a:cubicBezTo>
                  <a:pt x="66" y="52"/>
                  <a:pt x="67" y="52"/>
                  <a:pt x="67" y="52"/>
                </a:cubicBezTo>
                <a:cubicBezTo>
                  <a:pt x="67" y="51"/>
                  <a:pt x="67" y="51"/>
                  <a:pt x="67" y="51"/>
                </a:cubicBezTo>
                <a:cubicBezTo>
                  <a:pt x="68" y="54"/>
                  <a:pt x="70" y="56"/>
                  <a:pt x="73" y="57"/>
                </a:cubicBezTo>
                <a:close/>
                <a:moveTo>
                  <a:pt x="108" y="24"/>
                </a:moveTo>
                <a:cubicBezTo>
                  <a:pt x="108" y="29"/>
                  <a:pt x="108" y="29"/>
                  <a:pt x="108" y="29"/>
                </a:cubicBezTo>
                <a:cubicBezTo>
                  <a:pt x="107" y="35"/>
                  <a:pt x="107" y="35"/>
                  <a:pt x="107" y="35"/>
                </a:cubicBezTo>
                <a:cubicBezTo>
                  <a:pt x="108" y="35"/>
                  <a:pt x="108" y="35"/>
                  <a:pt x="108" y="35"/>
                </a:cubicBezTo>
                <a:cubicBezTo>
                  <a:pt x="108" y="36"/>
                  <a:pt x="108" y="36"/>
                  <a:pt x="108" y="36"/>
                </a:cubicBezTo>
                <a:cubicBezTo>
                  <a:pt x="108" y="40"/>
                  <a:pt x="108" y="40"/>
                  <a:pt x="108" y="40"/>
                </a:cubicBezTo>
                <a:cubicBezTo>
                  <a:pt x="108" y="41"/>
                  <a:pt x="108" y="43"/>
                  <a:pt x="107" y="44"/>
                </a:cubicBezTo>
                <a:cubicBezTo>
                  <a:pt x="107" y="45"/>
                  <a:pt x="106" y="46"/>
                  <a:pt x="106" y="46"/>
                </a:cubicBezTo>
                <a:cubicBezTo>
                  <a:pt x="105" y="46"/>
                  <a:pt x="105" y="46"/>
                  <a:pt x="105" y="46"/>
                </a:cubicBezTo>
                <a:cubicBezTo>
                  <a:pt x="105" y="49"/>
                  <a:pt x="104" y="50"/>
                  <a:pt x="104" y="51"/>
                </a:cubicBezTo>
                <a:cubicBezTo>
                  <a:pt x="103" y="52"/>
                  <a:pt x="103" y="53"/>
                  <a:pt x="103" y="53"/>
                </a:cubicBezTo>
                <a:cubicBezTo>
                  <a:pt x="103" y="53"/>
                  <a:pt x="102" y="53"/>
                  <a:pt x="102" y="53"/>
                </a:cubicBezTo>
                <a:cubicBezTo>
                  <a:pt x="102" y="53"/>
                  <a:pt x="102" y="54"/>
                  <a:pt x="102" y="54"/>
                </a:cubicBezTo>
                <a:cubicBezTo>
                  <a:pt x="102" y="55"/>
                  <a:pt x="102" y="55"/>
                  <a:pt x="102" y="56"/>
                </a:cubicBezTo>
                <a:cubicBezTo>
                  <a:pt x="103" y="56"/>
                  <a:pt x="103" y="56"/>
                  <a:pt x="103" y="56"/>
                </a:cubicBezTo>
                <a:cubicBezTo>
                  <a:pt x="103" y="56"/>
                  <a:pt x="103" y="56"/>
                  <a:pt x="103" y="56"/>
                </a:cubicBezTo>
                <a:cubicBezTo>
                  <a:pt x="104" y="58"/>
                  <a:pt x="106" y="60"/>
                  <a:pt x="108" y="61"/>
                </a:cubicBezTo>
                <a:cubicBezTo>
                  <a:pt x="108" y="61"/>
                  <a:pt x="108" y="61"/>
                  <a:pt x="108" y="61"/>
                </a:cubicBezTo>
                <a:cubicBezTo>
                  <a:pt x="108" y="80"/>
                  <a:pt x="108" y="80"/>
                  <a:pt x="108" y="80"/>
                </a:cubicBezTo>
                <a:cubicBezTo>
                  <a:pt x="107" y="80"/>
                  <a:pt x="107" y="80"/>
                  <a:pt x="107" y="80"/>
                </a:cubicBezTo>
                <a:cubicBezTo>
                  <a:pt x="107" y="80"/>
                  <a:pt x="107" y="79"/>
                  <a:pt x="107" y="78"/>
                </a:cubicBezTo>
                <a:cubicBezTo>
                  <a:pt x="107" y="73"/>
                  <a:pt x="106" y="69"/>
                  <a:pt x="104" y="67"/>
                </a:cubicBezTo>
                <a:cubicBezTo>
                  <a:pt x="103" y="66"/>
                  <a:pt x="95" y="62"/>
                  <a:pt x="81" y="57"/>
                </a:cubicBezTo>
                <a:cubicBezTo>
                  <a:pt x="82" y="56"/>
                  <a:pt x="82" y="56"/>
                  <a:pt x="82" y="56"/>
                </a:cubicBezTo>
                <a:cubicBezTo>
                  <a:pt x="82" y="56"/>
                  <a:pt x="82" y="56"/>
                  <a:pt x="82" y="56"/>
                </a:cubicBezTo>
                <a:cubicBezTo>
                  <a:pt x="83" y="56"/>
                  <a:pt x="83" y="56"/>
                  <a:pt x="83" y="56"/>
                </a:cubicBezTo>
                <a:cubicBezTo>
                  <a:pt x="83" y="55"/>
                  <a:pt x="84" y="55"/>
                  <a:pt x="84" y="54"/>
                </a:cubicBezTo>
                <a:cubicBezTo>
                  <a:pt x="84" y="54"/>
                  <a:pt x="83" y="53"/>
                  <a:pt x="83" y="53"/>
                </a:cubicBezTo>
                <a:cubicBezTo>
                  <a:pt x="83" y="53"/>
                  <a:pt x="83" y="53"/>
                  <a:pt x="83" y="53"/>
                </a:cubicBezTo>
                <a:cubicBezTo>
                  <a:pt x="82" y="53"/>
                  <a:pt x="82" y="52"/>
                  <a:pt x="82" y="51"/>
                </a:cubicBezTo>
                <a:cubicBezTo>
                  <a:pt x="81" y="50"/>
                  <a:pt x="81" y="49"/>
                  <a:pt x="80" y="46"/>
                </a:cubicBezTo>
                <a:cubicBezTo>
                  <a:pt x="80" y="46"/>
                  <a:pt x="80" y="46"/>
                  <a:pt x="80" y="46"/>
                </a:cubicBezTo>
                <a:cubicBezTo>
                  <a:pt x="80" y="46"/>
                  <a:pt x="79" y="46"/>
                  <a:pt x="79" y="45"/>
                </a:cubicBezTo>
                <a:cubicBezTo>
                  <a:pt x="79" y="45"/>
                  <a:pt x="78" y="44"/>
                  <a:pt x="78" y="43"/>
                </a:cubicBezTo>
                <a:cubicBezTo>
                  <a:pt x="77" y="43"/>
                  <a:pt x="77" y="42"/>
                  <a:pt x="77" y="40"/>
                </a:cubicBezTo>
                <a:cubicBezTo>
                  <a:pt x="77" y="40"/>
                  <a:pt x="77" y="39"/>
                  <a:pt x="77" y="38"/>
                </a:cubicBezTo>
                <a:cubicBezTo>
                  <a:pt x="77" y="37"/>
                  <a:pt x="77" y="36"/>
                  <a:pt x="77" y="35"/>
                </a:cubicBezTo>
                <a:cubicBezTo>
                  <a:pt x="78" y="35"/>
                  <a:pt x="78" y="35"/>
                  <a:pt x="78" y="35"/>
                </a:cubicBezTo>
                <a:cubicBezTo>
                  <a:pt x="78" y="34"/>
                  <a:pt x="77" y="32"/>
                  <a:pt x="77" y="29"/>
                </a:cubicBezTo>
                <a:cubicBezTo>
                  <a:pt x="77" y="28"/>
                  <a:pt x="77" y="27"/>
                  <a:pt x="77" y="27"/>
                </a:cubicBezTo>
                <a:cubicBezTo>
                  <a:pt x="76" y="24"/>
                  <a:pt x="76" y="24"/>
                  <a:pt x="76" y="24"/>
                </a:cubicBezTo>
                <a:cubicBezTo>
                  <a:pt x="76" y="24"/>
                  <a:pt x="76" y="24"/>
                  <a:pt x="76" y="24"/>
                </a:cubicBezTo>
                <a:cubicBezTo>
                  <a:pt x="76" y="23"/>
                  <a:pt x="77" y="22"/>
                  <a:pt x="77" y="20"/>
                </a:cubicBezTo>
                <a:cubicBezTo>
                  <a:pt x="78" y="18"/>
                  <a:pt x="79" y="17"/>
                  <a:pt x="79" y="17"/>
                </a:cubicBezTo>
                <a:cubicBezTo>
                  <a:pt x="79" y="16"/>
                  <a:pt x="80" y="16"/>
                  <a:pt x="80" y="16"/>
                </a:cubicBezTo>
                <a:cubicBezTo>
                  <a:pt x="81" y="16"/>
                  <a:pt x="82" y="16"/>
                  <a:pt x="82" y="16"/>
                </a:cubicBezTo>
                <a:cubicBezTo>
                  <a:pt x="83" y="15"/>
                  <a:pt x="83" y="15"/>
                  <a:pt x="83" y="15"/>
                </a:cubicBezTo>
                <a:cubicBezTo>
                  <a:pt x="83" y="15"/>
                  <a:pt x="83" y="14"/>
                  <a:pt x="85" y="13"/>
                </a:cubicBezTo>
                <a:cubicBezTo>
                  <a:pt x="87" y="12"/>
                  <a:pt x="88" y="12"/>
                  <a:pt x="90" y="12"/>
                </a:cubicBezTo>
                <a:cubicBezTo>
                  <a:pt x="92" y="12"/>
                  <a:pt x="93" y="12"/>
                  <a:pt x="93" y="12"/>
                </a:cubicBezTo>
                <a:cubicBezTo>
                  <a:pt x="93" y="12"/>
                  <a:pt x="94" y="12"/>
                  <a:pt x="94" y="12"/>
                </a:cubicBezTo>
                <a:cubicBezTo>
                  <a:pt x="94" y="12"/>
                  <a:pt x="95" y="12"/>
                  <a:pt x="98" y="13"/>
                </a:cubicBezTo>
                <a:cubicBezTo>
                  <a:pt x="99" y="13"/>
                  <a:pt x="100" y="14"/>
                  <a:pt x="101" y="14"/>
                </a:cubicBezTo>
                <a:cubicBezTo>
                  <a:pt x="101" y="14"/>
                  <a:pt x="102" y="15"/>
                  <a:pt x="102" y="15"/>
                </a:cubicBezTo>
                <a:cubicBezTo>
                  <a:pt x="103" y="15"/>
                  <a:pt x="103" y="16"/>
                  <a:pt x="104" y="16"/>
                </a:cubicBezTo>
                <a:cubicBezTo>
                  <a:pt x="105" y="17"/>
                  <a:pt x="105" y="17"/>
                  <a:pt x="105" y="18"/>
                </a:cubicBezTo>
                <a:cubicBezTo>
                  <a:pt x="105" y="18"/>
                  <a:pt x="106" y="18"/>
                  <a:pt x="106" y="19"/>
                </a:cubicBezTo>
                <a:cubicBezTo>
                  <a:pt x="107" y="20"/>
                  <a:pt x="107" y="21"/>
                  <a:pt x="107" y="21"/>
                </a:cubicBezTo>
                <a:cubicBezTo>
                  <a:pt x="108" y="22"/>
                  <a:pt x="108" y="23"/>
                  <a:pt x="108" y="24"/>
                </a:cubicBez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37" name="Immagine 36" descr="Immagine che contiene testo&#10;&#10;Descrizione generata automaticamente">
            <a:extLst>
              <a:ext uri="{FF2B5EF4-FFF2-40B4-BE49-F238E27FC236}">
                <a16:creationId xmlns:a16="http://schemas.microsoft.com/office/drawing/2014/main" id="{75407D87-5DC4-72E4-76A6-6BFABF84740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31304" y="4460374"/>
            <a:ext cx="476250" cy="533400"/>
          </a:xfrm>
          <a:prstGeom prst="rect">
            <a:avLst/>
          </a:prstGeom>
        </p:spPr>
      </p:pic>
    </p:spTree>
    <p:extLst>
      <p:ext uri="{BB962C8B-B14F-4D97-AF65-F5344CB8AC3E}">
        <p14:creationId xmlns:p14="http://schemas.microsoft.com/office/powerpoint/2010/main" val="1408837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fontScale="90000"/>
          </a:bodyPr>
          <a:lstStyle/>
          <a:p>
            <a:r>
              <a:rPr lang="pl-PL" sz="4000" b="1" dirty="0"/>
              <a:t>Osnove emocionalne inteligencije i pozitivnog </a:t>
            </a:r>
            <a:br>
              <a:rPr lang="en-US" sz="4000" b="1" dirty="0"/>
            </a:br>
            <a:r>
              <a:rPr lang="pl-PL" sz="4000" b="1" dirty="0"/>
              <a:t>radnog okruženja</a:t>
            </a:r>
            <a:br>
              <a:rPr lang="en-GB" sz="4000" dirty="0"/>
            </a:br>
            <a:r>
              <a:rPr lang="en-US" sz="2800" dirty="0" err="1"/>
              <a:t>Što</a:t>
            </a:r>
            <a:r>
              <a:rPr lang="en-US" sz="2800" dirty="0"/>
              <a:t> je </a:t>
            </a:r>
            <a:r>
              <a:rPr lang="en-US" sz="2800" dirty="0" err="1"/>
              <a:t>pozitivno</a:t>
            </a:r>
            <a:r>
              <a:rPr lang="en-US" sz="2800" dirty="0"/>
              <a:t> </a:t>
            </a:r>
            <a:r>
              <a:rPr lang="en-US" sz="2800" dirty="0" err="1"/>
              <a:t>radno</a:t>
            </a:r>
            <a:r>
              <a:rPr lang="en-US" sz="2800" dirty="0"/>
              <a:t> </a:t>
            </a:r>
            <a:r>
              <a:rPr lang="en-US" sz="2800" dirty="0" err="1"/>
              <a:t>okruženje</a:t>
            </a:r>
            <a:r>
              <a:rPr lang="en-US" sz="2800" dirty="0"/>
              <a:t>?</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err="1">
                <a:solidFill>
                  <a:schemeClr val="bg1"/>
                </a:solidFill>
                <a:latin typeface="system-ui"/>
              </a:rPr>
              <a:t>Podrška</a:t>
            </a:r>
            <a:r>
              <a:rPr lang="en-US" sz="1200" dirty="0">
                <a:solidFill>
                  <a:schemeClr val="bg1"/>
                </a:solidFill>
                <a:latin typeface="system-ui"/>
              </a:rPr>
              <a:t> </a:t>
            </a:r>
            <a:r>
              <a:rPr lang="en-US" sz="1200" dirty="0" err="1">
                <a:solidFill>
                  <a:schemeClr val="bg1"/>
                </a:solidFill>
                <a:latin typeface="system-ui"/>
              </a:rPr>
              <a:t>Europske</a:t>
            </a:r>
            <a:r>
              <a:rPr lang="en-US" sz="1200" dirty="0">
                <a:solidFill>
                  <a:schemeClr val="bg1"/>
                </a:solidFill>
                <a:latin typeface="system-ui"/>
              </a:rPr>
              <a:t> </a:t>
            </a:r>
            <a:r>
              <a:rPr lang="en-US" sz="1200" dirty="0" err="1">
                <a:solidFill>
                  <a:schemeClr val="bg1"/>
                </a:solidFill>
                <a:latin typeface="system-ui"/>
              </a:rPr>
              <a:t>komisije</a:t>
            </a:r>
            <a:r>
              <a:rPr lang="en-US" sz="1200" dirty="0">
                <a:solidFill>
                  <a:schemeClr val="bg1"/>
                </a:solidFill>
                <a:latin typeface="system-ui"/>
              </a:rPr>
              <a:t> za </a:t>
            </a:r>
            <a:r>
              <a:rPr lang="en-US" sz="1200" dirty="0" err="1">
                <a:solidFill>
                  <a:schemeClr val="bg1"/>
                </a:solidFill>
                <a:latin typeface="system-ui"/>
              </a:rPr>
              <a:t>izradu</a:t>
            </a:r>
            <a:r>
              <a:rPr lang="en-US" sz="1200" dirty="0">
                <a:solidFill>
                  <a:schemeClr val="bg1"/>
                </a:solidFill>
                <a:latin typeface="system-ui"/>
              </a:rPr>
              <a:t> </a:t>
            </a:r>
            <a:r>
              <a:rPr lang="en-US" sz="1200" dirty="0" err="1">
                <a:solidFill>
                  <a:schemeClr val="bg1"/>
                </a:solidFill>
                <a:latin typeface="system-ui"/>
              </a:rPr>
              <a:t>ove</a:t>
            </a:r>
            <a:r>
              <a:rPr lang="en-US" sz="1200" dirty="0">
                <a:solidFill>
                  <a:schemeClr val="bg1"/>
                </a:solidFill>
                <a:latin typeface="system-ui"/>
              </a:rPr>
              <a:t> </a:t>
            </a:r>
            <a:r>
              <a:rPr lang="en-US" sz="1200" dirty="0" err="1">
                <a:solidFill>
                  <a:schemeClr val="bg1"/>
                </a:solidFill>
                <a:latin typeface="system-ui"/>
              </a:rPr>
              <a:t>objave</a:t>
            </a:r>
            <a:r>
              <a:rPr lang="en-US" sz="1200" dirty="0">
                <a:solidFill>
                  <a:schemeClr val="bg1"/>
                </a:solidFill>
                <a:latin typeface="system-ui"/>
              </a:rPr>
              <a:t> ne </a:t>
            </a:r>
            <a:r>
              <a:rPr lang="en-US" sz="1200" dirty="0" err="1">
                <a:solidFill>
                  <a:schemeClr val="bg1"/>
                </a:solidFill>
                <a:latin typeface="system-ui"/>
              </a:rPr>
              <a:t>predstavlja</a:t>
            </a:r>
            <a:r>
              <a:rPr lang="en-US" sz="1200" dirty="0">
                <a:solidFill>
                  <a:schemeClr val="bg1"/>
                </a:solidFill>
                <a:latin typeface="system-ui"/>
              </a:rPr>
              <a:t> </a:t>
            </a:r>
            <a:r>
              <a:rPr lang="en-US" sz="1200" dirty="0" err="1">
                <a:solidFill>
                  <a:schemeClr val="bg1"/>
                </a:solidFill>
                <a:latin typeface="system-ui"/>
              </a:rPr>
              <a:t>odobrenje</a:t>
            </a:r>
            <a:r>
              <a:rPr lang="en-US" sz="1200" dirty="0">
                <a:solidFill>
                  <a:schemeClr val="bg1"/>
                </a:solidFill>
                <a:latin typeface="system-ui"/>
              </a:rPr>
              <a:t> </a:t>
            </a:r>
            <a:r>
              <a:rPr lang="en-US" sz="1200" dirty="0" err="1">
                <a:solidFill>
                  <a:schemeClr val="bg1"/>
                </a:solidFill>
                <a:latin typeface="system-ui"/>
              </a:rPr>
              <a:t>njenog</a:t>
            </a:r>
            <a:r>
              <a:rPr lang="en-US" sz="1200" dirty="0">
                <a:solidFill>
                  <a:schemeClr val="bg1"/>
                </a:solidFill>
                <a:latin typeface="system-ui"/>
              </a:rPr>
              <a:t> </a:t>
            </a:r>
            <a:r>
              <a:rPr lang="en-US" sz="1200" dirty="0" err="1">
                <a:solidFill>
                  <a:schemeClr val="bg1"/>
                </a:solidFill>
                <a:latin typeface="system-ui"/>
              </a:rPr>
              <a:t>sadržaja</a:t>
            </a:r>
            <a:r>
              <a:rPr lang="en-US" sz="1200" dirty="0">
                <a:solidFill>
                  <a:schemeClr val="bg1"/>
                </a:solidFill>
                <a:latin typeface="system-ui"/>
              </a:rPr>
              <a:t> koji </a:t>
            </a:r>
            <a:r>
              <a:rPr lang="en-US" sz="1200" dirty="0" err="1">
                <a:solidFill>
                  <a:schemeClr val="bg1"/>
                </a:solidFill>
                <a:latin typeface="system-ui"/>
              </a:rPr>
              <a:t>odražava</a:t>
            </a:r>
            <a:r>
              <a:rPr lang="en-US" sz="1200" dirty="0">
                <a:solidFill>
                  <a:schemeClr val="bg1"/>
                </a:solidFill>
                <a:latin typeface="system-ui"/>
              </a:rPr>
              <a:t> </a:t>
            </a:r>
            <a:r>
              <a:rPr lang="en-US" sz="1200" dirty="0" err="1">
                <a:solidFill>
                  <a:schemeClr val="bg1"/>
                </a:solidFill>
                <a:latin typeface="system-ui"/>
              </a:rPr>
              <a:t>stavove</a:t>
            </a:r>
            <a:r>
              <a:rPr lang="en-US" sz="1200" dirty="0">
                <a:solidFill>
                  <a:schemeClr val="bg1"/>
                </a:solidFill>
                <a:latin typeface="system-ui"/>
              </a:rPr>
              <a:t> </a:t>
            </a:r>
            <a:r>
              <a:rPr lang="en-US" sz="1200" dirty="0" err="1">
                <a:solidFill>
                  <a:schemeClr val="bg1"/>
                </a:solidFill>
                <a:latin typeface="system-ui"/>
              </a:rPr>
              <a:t>samih</a:t>
            </a:r>
            <a:r>
              <a:rPr lang="en-US" sz="1200" dirty="0">
                <a:solidFill>
                  <a:schemeClr val="bg1"/>
                </a:solidFill>
                <a:latin typeface="system-ui"/>
              </a:rPr>
              <a:t> </a:t>
            </a:r>
            <a:r>
              <a:rPr lang="en-US" sz="1200" dirty="0" err="1">
                <a:solidFill>
                  <a:schemeClr val="bg1"/>
                </a:solidFill>
                <a:latin typeface="system-ui"/>
              </a:rPr>
              <a:t>autora</a:t>
            </a:r>
            <a:r>
              <a:rPr lang="en-US" sz="1200" dirty="0">
                <a:solidFill>
                  <a:schemeClr val="bg1"/>
                </a:solidFill>
                <a:latin typeface="system-ui"/>
              </a:rPr>
              <a:t> </a:t>
            </a:r>
            <a:r>
              <a:rPr lang="en-US" sz="1200" dirty="0" err="1">
                <a:solidFill>
                  <a:schemeClr val="bg1"/>
                </a:solidFill>
                <a:latin typeface="system-ui"/>
              </a:rPr>
              <a:t>te</a:t>
            </a:r>
            <a:r>
              <a:rPr lang="en-US" sz="1200" dirty="0">
                <a:solidFill>
                  <a:schemeClr val="bg1"/>
                </a:solidFill>
                <a:latin typeface="system-ui"/>
              </a:rPr>
              <a:t> se </a:t>
            </a:r>
            <a:r>
              <a:rPr lang="en-US" sz="1200" dirty="0" err="1">
                <a:solidFill>
                  <a:schemeClr val="bg1"/>
                </a:solidFill>
                <a:latin typeface="system-ui"/>
              </a:rPr>
              <a:t>Komisija</a:t>
            </a:r>
            <a:r>
              <a:rPr lang="en-US" sz="1200" dirty="0">
                <a:solidFill>
                  <a:schemeClr val="bg1"/>
                </a:solidFill>
                <a:latin typeface="system-ui"/>
              </a:rPr>
              <a:t> ne </a:t>
            </a:r>
            <a:r>
              <a:rPr lang="en-US" sz="1200" dirty="0" err="1">
                <a:solidFill>
                  <a:schemeClr val="bg1"/>
                </a:solidFill>
                <a:latin typeface="system-ui"/>
              </a:rPr>
              <a:t>može</a:t>
            </a:r>
            <a:r>
              <a:rPr lang="en-US" sz="1200" dirty="0">
                <a:solidFill>
                  <a:schemeClr val="bg1"/>
                </a:solidFill>
                <a:latin typeface="system-ui"/>
              </a:rPr>
              <a:t> </a:t>
            </a:r>
            <a:r>
              <a:rPr lang="en-US" sz="1200" dirty="0" err="1">
                <a:solidFill>
                  <a:schemeClr val="bg1"/>
                </a:solidFill>
                <a:latin typeface="system-ui"/>
              </a:rPr>
              <a:t>smatrati</a:t>
            </a:r>
            <a:r>
              <a:rPr lang="en-US" sz="1200" dirty="0">
                <a:solidFill>
                  <a:schemeClr val="bg1"/>
                </a:solidFill>
                <a:latin typeface="system-ui"/>
              </a:rPr>
              <a:t> </a:t>
            </a:r>
            <a:r>
              <a:rPr lang="en-US" sz="1200" dirty="0" err="1">
                <a:solidFill>
                  <a:schemeClr val="bg1"/>
                </a:solidFill>
                <a:latin typeface="system-ui"/>
              </a:rPr>
              <a:t>odgovornom</a:t>
            </a:r>
            <a:r>
              <a:rPr lang="en-US" sz="1200" dirty="0">
                <a:solidFill>
                  <a:schemeClr val="bg1"/>
                </a:solidFill>
                <a:latin typeface="system-ui"/>
              </a:rPr>
              <a:t> za </a:t>
            </a:r>
            <a:r>
              <a:rPr lang="en-US" sz="1200" dirty="0" err="1">
                <a:solidFill>
                  <a:schemeClr val="bg1"/>
                </a:solidFill>
                <a:latin typeface="system-ui"/>
              </a:rPr>
              <a:t>bilo</a:t>
            </a:r>
            <a:r>
              <a:rPr lang="en-US" sz="1200" dirty="0">
                <a:solidFill>
                  <a:schemeClr val="bg1"/>
                </a:solidFill>
                <a:latin typeface="system-ui"/>
              </a:rPr>
              <a:t> </a:t>
            </a:r>
            <a:r>
              <a:rPr lang="en-US" sz="1200" dirty="0" err="1">
                <a:solidFill>
                  <a:schemeClr val="bg1"/>
                </a:solidFill>
                <a:latin typeface="system-ui"/>
              </a:rPr>
              <a:t>kakvu</a:t>
            </a:r>
            <a:r>
              <a:rPr lang="en-US" sz="1200" dirty="0">
                <a:solidFill>
                  <a:schemeClr val="bg1"/>
                </a:solidFill>
                <a:latin typeface="system-ui"/>
              </a:rPr>
              <a:t> </a:t>
            </a:r>
            <a:r>
              <a:rPr lang="en-US" sz="1200" dirty="0" err="1">
                <a:solidFill>
                  <a:schemeClr val="bg1"/>
                </a:solidFill>
                <a:latin typeface="system-ui"/>
              </a:rPr>
              <a:t>daljnju</a:t>
            </a:r>
            <a:r>
              <a:rPr lang="en-US" sz="1200" dirty="0">
                <a:solidFill>
                  <a:schemeClr val="bg1"/>
                </a:solidFill>
                <a:latin typeface="system-ui"/>
              </a:rPr>
              <a:t> </a:t>
            </a:r>
            <a:r>
              <a:rPr lang="en-US" sz="1200" dirty="0" err="1">
                <a:solidFill>
                  <a:schemeClr val="bg1"/>
                </a:solidFill>
                <a:latin typeface="system-ui"/>
              </a:rPr>
              <a:t>uporabu</a:t>
            </a:r>
            <a:r>
              <a:rPr lang="en-US" sz="1200" dirty="0">
                <a:solidFill>
                  <a:schemeClr val="bg1"/>
                </a:solidFill>
                <a:latin typeface="system-ui"/>
              </a:rPr>
              <a:t> </a:t>
            </a:r>
            <a:r>
              <a:rPr lang="en-US" sz="1200" dirty="0" err="1">
                <a:solidFill>
                  <a:schemeClr val="bg1"/>
                </a:solidFill>
                <a:latin typeface="system-ui"/>
              </a:rPr>
              <a:t>informacija</a:t>
            </a:r>
            <a:r>
              <a:rPr lang="en-US" sz="1200" dirty="0">
                <a:solidFill>
                  <a:schemeClr val="bg1"/>
                </a:solidFill>
                <a:latin typeface="system-ui"/>
              </a:rPr>
              <a:t> </a:t>
            </a:r>
            <a:r>
              <a:rPr lang="en-US" sz="1200" dirty="0" err="1">
                <a:solidFill>
                  <a:schemeClr val="bg1"/>
                </a:solidFill>
                <a:latin typeface="system-ui"/>
              </a:rPr>
              <a:t>sadržanih</a:t>
            </a:r>
            <a:r>
              <a:rPr lang="en-US" sz="1200" dirty="0">
                <a:solidFill>
                  <a:schemeClr val="bg1"/>
                </a:solidFill>
                <a:latin typeface="system-ui"/>
              </a:rPr>
              <a:t> u </a:t>
            </a:r>
            <a:r>
              <a:rPr lang="en-US" sz="1200" dirty="0" err="1">
                <a:solidFill>
                  <a:schemeClr val="bg1"/>
                </a:solidFill>
                <a:latin typeface="system-ui"/>
              </a:rPr>
              <a:t>ovoj</a:t>
            </a:r>
            <a:r>
              <a:rPr lang="en-US" sz="1200" dirty="0">
                <a:solidFill>
                  <a:schemeClr val="bg1"/>
                </a:solidFill>
                <a:latin typeface="system-ui"/>
              </a:rPr>
              <a:t> </a:t>
            </a:r>
            <a:r>
              <a:rPr lang="en-US" sz="1200" dirty="0" err="1">
                <a:solidFill>
                  <a:schemeClr val="bg1"/>
                </a:solidFill>
                <a:latin typeface="system-ui"/>
              </a:rPr>
              <a:t>objavi</a:t>
            </a:r>
            <a:r>
              <a:rPr lang="en-US" sz="1200" dirty="0">
                <a:solidFill>
                  <a:schemeClr val="bg1"/>
                </a:solidFill>
                <a:latin typeface="system-ui"/>
              </a:rPr>
              <a:t>.</a:t>
            </a:r>
            <a:endParaRPr lang="en-US" sz="1200" dirty="0">
              <a:solidFill>
                <a:schemeClr val="bg1"/>
              </a:solidFill>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815349" y="5739836"/>
            <a:ext cx="2027384" cy="455825"/>
          </a:xfrm>
          <a:prstGeom prst="rect">
            <a:avLst/>
          </a:prstGeom>
        </p:spPr>
      </p:pic>
      <p:sp>
        <p:nvSpPr>
          <p:cNvPr id="4" name="Main shape">
            <a:extLst>
              <a:ext uri="{FF2B5EF4-FFF2-40B4-BE49-F238E27FC236}">
                <a16:creationId xmlns:a16="http://schemas.microsoft.com/office/drawing/2014/main" id="{1224B0E0-986E-DD9F-0BF6-63D1535BA27F}"/>
              </a:ext>
            </a:extLst>
          </p:cNvPr>
          <p:cNvSpPr>
            <a:spLocks/>
          </p:cNvSpPr>
          <p:nvPr/>
        </p:nvSpPr>
        <p:spPr bwMode="auto">
          <a:xfrm>
            <a:off x="4004071" y="3782817"/>
            <a:ext cx="2314476" cy="2324126"/>
          </a:xfrm>
          <a:custGeom>
            <a:avLst/>
            <a:gdLst>
              <a:gd name="T0" fmla="*/ 1611 w 1620"/>
              <a:gd name="T1" fmla="*/ 462 h 1627"/>
              <a:gd name="T2" fmla="*/ 1567 w 1620"/>
              <a:gd name="T3" fmla="*/ 450 h 1627"/>
              <a:gd name="T4" fmla="*/ 1402 w 1620"/>
              <a:gd name="T5" fmla="*/ 546 h 1627"/>
              <a:gd name="T6" fmla="*/ 842 w 1620"/>
              <a:gd name="T7" fmla="*/ 222 h 1627"/>
              <a:gd name="T8" fmla="*/ 842 w 1620"/>
              <a:gd name="T9" fmla="*/ 32 h 1627"/>
              <a:gd name="T10" fmla="*/ 810 w 1620"/>
              <a:gd name="T11" fmla="*/ 0 h 1627"/>
              <a:gd name="T12" fmla="*/ 778 w 1620"/>
              <a:gd name="T13" fmla="*/ 32 h 1627"/>
              <a:gd name="T14" fmla="*/ 778 w 1620"/>
              <a:gd name="T15" fmla="*/ 222 h 1627"/>
              <a:gd name="T16" fmla="*/ 218 w 1620"/>
              <a:gd name="T17" fmla="*/ 546 h 1627"/>
              <a:gd name="T18" fmla="*/ 53 w 1620"/>
              <a:gd name="T19" fmla="*/ 450 h 1627"/>
              <a:gd name="T20" fmla="*/ 9 w 1620"/>
              <a:gd name="T21" fmla="*/ 462 h 1627"/>
              <a:gd name="T22" fmla="*/ 21 w 1620"/>
              <a:gd name="T23" fmla="*/ 506 h 1627"/>
              <a:gd name="T24" fmla="*/ 186 w 1620"/>
              <a:gd name="T25" fmla="*/ 601 h 1627"/>
              <a:gd name="T26" fmla="*/ 107 w 1620"/>
              <a:gd name="T27" fmla="*/ 924 h 1627"/>
              <a:gd name="T28" fmla="*/ 810 w 1620"/>
              <a:gd name="T29" fmla="*/ 1627 h 1627"/>
              <a:gd name="T30" fmla="*/ 1513 w 1620"/>
              <a:gd name="T31" fmla="*/ 924 h 1627"/>
              <a:gd name="T32" fmla="*/ 1434 w 1620"/>
              <a:gd name="T33" fmla="*/ 601 h 1627"/>
              <a:gd name="T34" fmla="*/ 1599 w 1620"/>
              <a:gd name="T35" fmla="*/ 506 h 1627"/>
              <a:gd name="T36" fmla="*/ 1611 w 1620"/>
              <a:gd name="T37" fmla="*/ 462 h 1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20" h="1627">
                <a:moveTo>
                  <a:pt x="1611" y="462"/>
                </a:moveTo>
                <a:cubicBezTo>
                  <a:pt x="1602" y="447"/>
                  <a:pt x="1582" y="441"/>
                  <a:pt x="1567" y="450"/>
                </a:cubicBezTo>
                <a:cubicBezTo>
                  <a:pt x="1402" y="546"/>
                  <a:pt x="1402" y="546"/>
                  <a:pt x="1402" y="546"/>
                </a:cubicBezTo>
                <a:cubicBezTo>
                  <a:pt x="1282" y="359"/>
                  <a:pt x="1077" y="233"/>
                  <a:pt x="842" y="222"/>
                </a:cubicBezTo>
                <a:cubicBezTo>
                  <a:pt x="842" y="32"/>
                  <a:pt x="842" y="32"/>
                  <a:pt x="842" y="32"/>
                </a:cubicBezTo>
                <a:cubicBezTo>
                  <a:pt x="842" y="14"/>
                  <a:pt x="828" y="0"/>
                  <a:pt x="810" y="0"/>
                </a:cubicBezTo>
                <a:cubicBezTo>
                  <a:pt x="792" y="0"/>
                  <a:pt x="778" y="14"/>
                  <a:pt x="778" y="32"/>
                </a:cubicBezTo>
                <a:cubicBezTo>
                  <a:pt x="778" y="222"/>
                  <a:pt x="778" y="222"/>
                  <a:pt x="778" y="222"/>
                </a:cubicBezTo>
                <a:cubicBezTo>
                  <a:pt x="543" y="233"/>
                  <a:pt x="338" y="359"/>
                  <a:pt x="218" y="546"/>
                </a:cubicBezTo>
                <a:cubicBezTo>
                  <a:pt x="53" y="450"/>
                  <a:pt x="53" y="450"/>
                  <a:pt x="53" y="450"/>
                </a:cubicBezTo>
                <a:cubicBezTo>
                  <a:pt x="38" y="441"/>
                  <a:pt x="18" y="447"/>
                  <a:pt x="9" y="462"/>
                </a:cubicBezTo>
                <a:cubicBezTo>
                  <a:pt x="0" y="477"/>
                  <a:pt x="6" y="497"/>
                  <a:pt x="21" y="506"/>
                </a:cubicBezTo>
                <a:cubicBezTo>
                  <a:pt x="186" y="601"/>
                  <a:pt x="186" y="601"/>
                  <a:pt x="186" y="601"/>
                </a:cubicBezTo>
                <a:cubicBezTo>
                  <a:pt x="136" y="698"/>
                  <a:pt x="107" y="808"/>
                  <a:pt x="107" y="924"/>
                </a:cubicBezTo>
                <a:cubicBezTo>
                  <a:pt x="107" y="1312"/>
                  <a:pt x="422" y="1627"/>
                  <a:pt x="810" y="1627"/>
                </a:cubicBezTo>
                <a:cubicBezTo>
                  <a:pt x="1198" y="1627"/>
                  <a:pt x="1513" y="1312"/>
                  <a:pt x="1513" y="924"/>
                </a:cubicBezTo>
                <a:cubicBezTo>
                  <a:pt x="1513" y="808"/>
                  <a:pt x="1484" y="698"/>
                  <a:pt x="1434" y="601"/>
                </a:cubicBezTo>
                <a:cubicBezTo>
                  <a:pt x="1599" y="506"/>
                  <a:pt x="1599" y="506"/>
                  <a:pt x="1599" y="506"/>
                </a:cubicBezTo>
                <a:cubicBezTo>
                  <a:pt x="1614" y="497"/>
                  <a:pt x="1620" y="477"/>
                  <a:pt x="1611" y="462"/>
                </a:cubicBezTo>
                <a:close/>
              </a:path>
            </a:pathLst>
          </a:custGeom>
          <a:solidFill>
            <a:srgbClr val="CCCA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grpSp>
        <p:nvGrpSpPr>
          <p:cNvPr id="5" name="Little circles">
            <a:extLst>
              <a:ext uri="{FF2B5EF4-FFF2-40B4-BE49-F238E27FC236}">
                <a16:creationId xmlns:a16="http://schemas.microsoft.com/office/drawing/2014/main" id="{F93C42FC-45BA-C956-0C07-14A9D88BC8DA}"/>
              </a:ext>
            </a:extLst>
          </p:cNvPr>
          <p:cNvGrpSpPr/>
          <p:nvPr/>
        </p:nvGrpSpPr>
        <p:grpSpPr>
          <a:xfrm>
            <a:off x="4120349" y="5630364"/>
            <a:ext cx="2086667" cy="672773"/>
            <a:chOff x="3530248" y="5027135"/>
            <a:chExt cx="2086667" cy="672773"/>
          </a:xfrm>
        </p:grpSpPr>
        <p:sp>
          <p:nvSpPr>
            <p:cNvPr id="6" name="Circle">
              <a:extLst>
                <a:ext uri="{FF2B5EF4-FFF2-40B4-BE49-F238E27FC236}">
                  <a16:creationId xmlns:a16="http://schemas.microsoft.com/office/drawing/2014/main" id="{4ED28EC8-E26C-5E4C-9F9D-6BC4970C4EB3}"/>
                </a:ext>
              </a:extLst>
            </p:cNvPr>
            <p:cNvSpPr>
              <a:spLocks noChangeArrowheads="1"/>
            </p:cNvSpPr>
            <p:nvPr/>
          </p:nvSpPr>
          <p:spPr bwMode="auto">
            <a:xfrm>
              <a:off x="3530248" y="5031106"/>
              <a:ext cx="88592" cy="88167"/>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0" name="Circle">
              <a:extLst>
                <a:ext uri="{FF2B5EF4-FFF2-40B4-BE49-F238E27FC236}">
                  <a16:creationId xmlns:a16="http://schemas.microsoft.com/office/drawing/2014/main" id="{5F65616F-FD40-CE2C-B04F-0661EB532EA3}"/>
                </a:ext>
              </a:extLst>
            </p:cNvPr>
            <p:cNvSpPr>
              <a:spLocks/>
            </p:cNvSpPr>
            <p:nvPr/>
          </p:nvSpPr>
          <p:spPr bwMode="auto">
            <a:xfrm>
              <a:off x="4522958" y="5602209"/>
              <a:ext cx="97293" cy="97699"/>
            </a:xfrm>
            <a:custGeom>
              <a:avLst/>
              <a:gdLst>
                <a:gd name="T0" fmla="*/ 56 w 68"/>
                <a:gd name="T1" fmla="*/ 12 h 68"/>
                <a:gd name="T2" fmla="*/ 12 w 68"/>
                <a:gd name="T3" fmla="*/ 12 h 68"/>
                <a:gd name="T4" fmla="*/ 12 w 68"/>
                <a:gd name="T5" fmla="*/ 56 h 68"/>
                <a:gd name="T6" fmla="*/ 56 w 68"/>
                <a:gd name="T7" fmla="*/ 56 h 68"/>
                <a:gd name="T8" fmla="*/ 56 w 68"/>
                <a:gd name="T9" fmla="*/ 12 h 68"/>
              </a:gdLst>
              <a:ahLst/>
              <a:cxnLst>
                <a:cxn ang="0">
                  <a:pos x="T0" y="T1"/>
                </a:cxn>
                <a:cxn ang="0">
                  <a:pos x="T2" y="T3"/>
                </a:cxn>
                <a:cxn ang="0">
                  <a:pos x="T4" y="T5"/>
                </a:cxn>
                <a:cxn ang="0">
                  <a:pos x="T6" y="T7"/>
                </a:cxn>
                <a:cxn ang="0">
                  <a:pos x="T8" y="T9"/>
                </a:cxn>
              </a:cxnLst>
              <a:rect l="0" t="0" r="r" b="b"/>
              <a:pathLst>
                <a:path w="68" h="68">
                  <a:moveTo>
                    <a:pt x="56" y="12"/>
                  </a:moveTo>
                  <a:cubicBezTo>
                    <a:pt x="44" y="0"/>
                    <a:pt x="24" y="0"/>
                    <a:pt x="12" y="12"/>
                  </a:cubicBezTo>
                  <a:cubicBezTo>
                    <a:pt x="0" y="24"/>
                    <a:pt x="0" y="44"/>
                    <a:pt x="12" y="56"/>
                  </a:cubicBezTo>
                  <a:cubicBezTo>
                    <a:pt x="24" y="68"/>
                    <a:pt x="44" y="68"/>
                    <a:pt x="56" y="56"/>
                  </a:cubicBezTo>
                  <a:cubicBezTo>
                    <a:pt x="68" y="44"/>
                    <a:pt x="68" y="24"/>
                    <a:pt x="56" y="12"/>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1" name="Circle">
              <a:extLst>
                <a:ext uri="{FF2B5EF4-FFF2-40B4-BE49-F238E27FC236}">
                  <a16:creationId xmlns:a16="http://schemas.microsoft.com/office/drawing/2014/main" id="{D152642E-4F46-56A6-B26A-BA3A1CE570A8}"/>
                </a:ext>
              </a:extLst>
            </p:cNvPr>
            <p:cNvSpPr>
              <a:spLocks/>
            </p:cNvSpPr>
            <p:nvPr/>
          </p:nvSpPr>
          <p:spPr bwMode="auto">
            <a:xfrm>
              <a:off x="5519622" y="5027135"/>
              <a:ext cx="97293" cy="98493"/>
            </a:xfrm>
            <a:custGeom>
              <a:avLst/>
              <a:gdLst>
                <a:gd name="T0" fmla="*/ 56 w 68"/>
                <a:gd name="T1" fmla="*/ 12 h 69"/>
                <a:gd name="T2" fmla="*/ 12 w 68"/>
                <a:gd name="T3" fmla="*/ 12 h 69"/>
                <a:gd name="T4" fmla="*/ 12 w 68"/>
                <a:gd name="T5" fmla="*/ 56 h 69"/>
                <a:gd name="T6" fmla="*/ 56 w 68"/>
                <a:gd name="T7" fmla="*/ 56 h 69"/>
                <a:gd name="T8" fmla="*/ 56 w 68"/>
                <a:gd name="T9" fmla="*/ 12 h 69"/>
              </a:gdLst>
              <a:ahLst/>
              <a:cxnLst>
                <a:cxn ang="0">
                  <a:pos x="T0" y="T1"/>
                </a:cxn>
                <a:cxn ang="0">
                  <a:pos x="T2" y="T3"/>
                </a:cxn>
                <a:cxn ang="0">
                  <a:pos x="T4" y="T5"/>
                </a:cxn>
                <a:cxn ang="0">
                  <a:pos x="T6" y="T7"/>
                </a:cxn>
                <a:cxn ang="0">
                  <a:pos x="T8" y="T9"/>
                </a:cxn>
              </a:cxnLst>
              <a:rect l="0" t="0" r="r" b="b"/>
              <a:pathLst>
                <a:path w="68" h="69">
                  <a:moveTo>
                    <a:pt x="56" y="12"/>
                  </a:moveTo>
                  <a:cubicBezTo>
                    <a:pt x="44" y="0"/>
                    <a:pt x="24" y="0"/>
                    <a:pt x="12" y="12"/>
                  </a:cubicBezTo>
                  <a:cubicBezTo>
                    <a:pt x="0" y="24"/>
                    <a:pt x="0" y="44"/>
                    <a:pt x="12" y="56"/>
                  </a:cubicBezTo>
                  <a:cubicBezTo>
                    <a:pt x="24" y="69"/>
                    <a:pt x="44" y="69"/>
                    <a:pt x="56" y="56"/>
                  </a:cubicBezTo>
                  <a:cubicBezTo>
                    <a:pt x="68" y="44"/>
                    <a:pt x="68" y="24"/>
                    <a:pt x="56" y="12"/>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grpSp>
      <p:sp>
        <p:nvSpPr>
          <p:cNvPr id="12" name="Color shape 1">
            <a:extLst>
              <a:ext uri="{FF2B5EF4-FFF2-40B4-BE49-F238E27FC236}">
                <a16:creationId xmlns:a16="http://schemas.microsoft.com/office/drawing/2014/main" id="{16B107CD-D75F-0F3C-325D-C9024F775402}"/>
              </a:ext>
            </a:extLst>
          </p:cNvPr>
          <p:cNvSpPr>
            <a:spLocks/>
          </p:cNvSpPr>
          <p:nvPr/>
        </p:nvSpPr>
        <p:spPr bwMode="auto">
          <a:xfrm>
            <a:off x="2922769" y="3585832"/>
            <a:ext cx="1184132" cy="1055627"/>
          </a:xfrm>
          <a:custGeom>
            <a:avLst/>
            <a:gdLst>
              <a:gd name="T0" fmla="*/ 209 w 829"/>
              <a:gd name="T1" fmla="*/ 655 h 739"/>
              <a:gd name="T2" fmla="*/ 90 w 829"/>
              <a:gd name="T3" fmla="*/ 209 h 739"/>
              <a:gd name="T4" fmla="*/ 535 w 829"/>
              <a:gd name="T5" fmla="*/ 90 h 739"/>
              <a:gd name="T6" fmla="*/ 669 w 829"/>
              <a:gd name="T7" fmla="*/ 507 h 739"/>
              <a:gd name="T8" fmla="*/ 812 w 829"/>
              <a:gd name="T9" fmla="*/ 589 h 739"/>
              <a:gd name="T10" fmla="*/ 828 w 829"/>
              <a:gd name="T11" fmla="*/ 621 h 739"/>
              <a:gd name="T12" fmla="*/ 824 w 829"/>
              <a:gd name="T13" fmla="*/ 633 h 739"/>
              <a:gd name="T14" fmla="*/ 780 w 829"/>
              <a:gd name="T15" fmla="*/ 645 h 739"/>
              <a:gd name="T16" fmla="*/ 637 w 829"/>
              <a:gd name="T17" fmla="*/ 562 h 739"/>
              <a:gd name="T18" fmla="*/ 209 w 829"/>
              <a:gd name="T19" fmla="*/ 65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29" h="739">
                <a:moveTo>
                  <a:pt x="209" y="655"/>
                </a:moveTo>
                <a:cubicBezTo>
                  <a:pt x="53" y="565"/>
                  <a:pt x="0" y="365"/>
                  <a:pt x="90" y="209"/>
                </a:cubicBezTo>
                <a:cubicBezTo>
                  <a:pt x="180" y="53"/>
                  <a:pt x="379" y="0"/>
                  <a:pt x="535" y="90"/>
                </a:cubicBezTo>
                <a:cubicBezTo>
                  <a:pt x="682" y="175"/>
                  <a:pt x="738" y="356"/>
                  <a:pt x="669" y="507"/>
                </a:cubicBezTo>
                <a:cubicBezTo>
                  <a:pt x="812" y="589"/>
                  <a:pt x="812" y="589"/>
                  <a:pt x="812" y="589"/>
                </a:cubicBezTo>
                <a:cubicBezTo>
                  <a:pt x="823" y="596"/>
                  <a:pt x="829" y="609"/>
                  <a:pt x="828" y="621"/>
                </a:cubicBezTo>
                <a:cubicBezTo>
                  <a:pt x="827" y="625"/>
                  <a:pt x="826" y="629"/>
                  <a:pt x="824" y="633"/>
                </a:cubicBezTo>
                <a:cubicBezTo>
                  <a:pt x="815" y="648"/>
                  <a:pt x="795" y="654"/>
                  <a:pt x="780" y="645"/>
                </a:cubicBezTo>
                <a:cubicBezTo>
                  <a:pt x="637" y="562"/>
                  <a:pt x="637" y="562"/>
                  <a:pt x="637" y="562"/>
                </a:cubicBezTo>
                <a:cubicBezTo>
                  <a:pt x="541" y="697"/>
                  <a:pt x="356" y="739"/>
                  <a:pt x="209" y="655"/>
                </a:cubicBezTo>
                <a:close/>
              </a:path>
            </a:pathLst>
          </a:custGeom>
          <a:solidFill>
            <a:schemeClr val="accent1">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3" name="Color shape 2">
            <a:extLst>
              <a:ext uri="{FF2B5EF4-FFF2-40B4-BE49-F238E27FC236}">
                <a16:creationId xmlns:a16="http://schemas.microsoft.com/office/drawing/2014/main" id="{BD659FA4-31AF-FA22-709C-8C0DA580C483}"/>
              </a:ext>
            </a:extLst>
          </p:cNvPr>
          <p:cNvSpPr>
            <a:spLocks/>
          </p:cNvSpPr>
          <p:nvPr/>
        </p:nvSpPr>
        <p:spPr bwMode="auto">
          <a:xfrm>
            <a:off x="4695408" y="2667618"/>
            <a:ext cx="931802" cy="1211310"/>
          </a:xfrm>
          <a:custGeom>
            <a:avLst/>
            <a:gdLst>
              <a:gd name="T0" fmla="*/ 652 w 652"/>
              <a:gd name="T1" fmla="*/ 326 h 848"/>
              <a:gd name="T2" fmla="*/ 326 w 652"/>
              <a:gd name="T3" fmla="*/ 0 h 848"/>
              <a:gd name="T4" fmla="*/ 0 w 652"/>
              <a:gd name="T5" fmla="*/ 326 h 848"/>
              <a:gd name="T6" fmla="*/ 294 w 652"/>
              <a:gd name="T7" fmla="*/ 651 h 848"/>
              <a:gd name="T8" fmla="*/ 294 w 652"/>
              <a:gd name="T9" fmla="*/ 816 h 848"/>
              <a:gd name="T10" fmla="*/ 314 w 652"/>
              <a:gd name="T11" fmla="*/ 845 h 848"/>
              <a:gd name="T12" fmla="*/ 326 w 652"/>
              <a:gd name="T13" fmla="*/ 848 h 848"/>
              <a:gd name="T14" fmla="*/ 358 w 652"/>
              <a:gd name="T15" fmla="*/ 816 h 848"/>
              <a:gd name="T16" fmla="*/ 358 w 652"/>
              <a:gd name="T17" fmla="*/ 651 h 848"/>
              <a:gd name="T18" fmla="*/ 652 w 652"/>
              <a:gd name="T19" fmla="*/ 326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2" h="848">
                <a:moveTo>
                  <a:pt x="652" y="326"/>
                </a:moveTo>
                <a:cubicBezTo>
                  <a:pt x="652" y="146"/>
                  <a:pt x="506" y="0"/>
                  <a:pt x="326" y="0"/>
                </a:cubicBezTo>
                <a:cubicBezTo>
                  <a:pt x="146" y="0"/>
                  <a:pt x="0" y="146"/>
                  <a:pt x="0" y="326"/>
                </a:cubicBezTo>
                <a:cubicBezTo>
                  <a:pt x="0" y="496"/>
                  <a:pt x="129" y="635"/>
                  <a:pt x="294" y="651"/>
                </a:cubicBezTo>
                <a:cubicBezTo>
                  <a:pt x="294" y="816"/>
                  <a:pt x="294" y="816"/>
                  <a:pt x="294" y="816"/>
                </a:cubicBezTo>
                <a:cubicBezTo>
                  <a:pt x="294" y="829"/>
                  <a:pt x="302" y="840"/>
                  <a:pt x="314" y="845"/>
                </a:cubicBezTo>
                <a:cubicBezTo>
                  <a:pt x="318" y="847"/>
                  <a:pt x="322" y="848"/>
                  <a:pt x="326" y="848"/>
                </a:cubicBezTo>
                <a:cubicBezTo>
                  <a:pt x="344" y="848"/>
                  <a:pt x="358" y="833"/>
                  <a:pt x="358" y="816"/>
                </a:cubicBezTo>
                <a:cubicBezTo>
                  <a:pt x="358" y="651"/>
                  <a:pt x="358" y="651"/>
                  <a:pt x="358" y="651"/>
                </a:cubicBezTo>
                <a:cubicBezTo>
                  <a:pt x="523" y="635"/>
                  <a:pt x="652" y="496"/>
                  <a:pt x="652" y="326"/>
                </a:cubicBezTo>
                <a:close/>
              </a:path>
            </a:pathLst>
          </a:custGeom>
          <a:solidFill>
            <a:schemeClr val="accent3">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4" name="Color shape 3">
            <a:extLst>
              <a:ext uri="{FF2B5EF4-FFF2-40B4-BE49-F238E27FC236}">
                <a16:creationId xmlns:a16="http://schemas.microsoft.com/office/drawing/2014/main" id="{7E2CCE8A-379B-B310-FCE9-1AAAA006CD31}"/>
              </a:ext>
            </a:extLst>
          </p:cNvPr>
          <p:cNvSpPr>
            <a:spLocks/>
          </p:cNvSpPr>
          <p:nvPr/>
        </p:nvSpPr>
        <p:spPr bwMode="auto">
          <a:xfrm>
            <a:off x="6212553" y="3587420"/>
            <a:ext cx="1185714" cy="1055627"/>
          </a:xfrm>
          <a:custGeom>
            <a:avLst/>
            <a:gdLst>
              <a:gd name="T0" fmla="*/ 620 w 830"/>
              <a:gd name="T1" fmla="*/ 655 h 739"/>
              <a:gd name="T2" fmla="*/ 740 w 830"/>
              <a:gd name="T3" fmla="*/ 209 h 739"/>
              <a:gd name="T4" fmla="*/ 294 w 830"/>
              <a:gd name="T5" fmla="*/ 90 h 739"/>
              <a:gd name="T6" fmla="*/ 160 w 830"/>
              <a:gd name="T7" fmla="*/ 507 h 739"/>
              <a:gd name="T8" fmla="*/ 17 w 830"/>
              <a:gd name="T9" fmla="*/ 589 h 739"/>
              <a:gd name="T10" fmla="*/ 2 w 830"/>
              <a:gd name="T11" fmla="*/ 621 h 739"/>
              <a:gd name="T12" fmla="*/ 6 w 830"/>
              <a:gd name="T13" fmla="*/ 633 h 739"/>
              <a:gd name="T14" fmla="*/ 49 w 830"/>
              <a:gd name="T15" fmla="*/ 645 h 739"/>
              <a:gd name="T16" fmla="*/ 192 w 830"/>
              <a:gd name="T17" fmla="*/ 562 h 739"/>
              <a:gd name="T18" fmla="*/ 620 w 830"/>
              <a:gd name="T19" fmla="*/ 65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30" h="739">
                <a:moveTo>
                  <a:pt x="620" y="655"/>
                </a:moveTo>
                <a:cubicBezTo>
                  <a:pt x="776" y="565"/>
                  <a:pt x="830" y="365"/>
                  <a:pt x="740" y="209"/>
                </a:cubicBezTo>
                <a:cubicBezTo>
                  <a:pt x="650" y="53"/>
                  <a:pt x="450" y="0"/>
                  <a:pt x="294" y="90"/>
                </a:cubicBezTo>
                <a:cubicBezTo>
                  <a:pt x="148" y="175"/>
                  <a:pt x="92" y="356"/>
                  <a:pt x="160" y="507"/>
                </a:cubicBezTo>
                <a:cubicBezTo>
                  <a:pt x="17" y="589"/>
                  <a:pt x="17" y="589"/>
                  <a:pt x="17" y="589"/>
                </a:cubicBezTo>
                <a:cubicBezTo>
                  <a:pt x="6" y="596"/>
                  <a:pt x="0" y="609"/>
                  <a:pt x="2" y="621"/>
                </a:cubicBezTo>
                <a:cubicBezTo>
                  <a:pt x="2" y="625"/>
                  <a:pt x="4" y="629"/>
                  <a:pt x="6" y="633"/>
                </a:cubicBezTo>
                <a:cubicBezTo>
                  <a:pt x="15" y="648"/>
                  <a:pt x="34" y="654"/>
                  <a:pt x="49" y="645"/>
                </a:cubicBezTo>
                <a:cubicBezTo>
                  <a:pt x="192" y="562"/>
                  <a:pt x="192" y="562"/>
                  <a:pt x="192" y="562"/>
                </a:cubicBezTo>
                <a:cubicBezTo>
                  <a:pt x="289" y="697"/>
                  <a:pt x="474" y="739"/>
                  <a:pt x="620" y="655"/>
                </a:cubicBezTo>
                <a:close/>
              </a:path>
            </a:pathLst>
          </a:custGeom>
          <a:solidFill>
            <a:schemeClr val="accent4">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grpSp>
        <p:nvGrpSpPr>
          <p:cNvPr id="15" name="Main Circle">
            <a:extLst>
              <a:ext uri="{FF2B5EF4-FFF2-40B4-BE49-F238E27FC236}">
                <a16:creationId xmlns:a16="http://schemas.microsoft.com/office/drawing/2014/main" id="{9ED84518-FC7A-370E-72E0-8F624BD9C47C}"/>
              </a:ext>
            </a:extLst>
          </p:cNvPr>
          <p:cNvGrpSpPr/>
          <p:nvPr/>
        </p:nvGrpSpPr>
        <p:grpSpPr>
          <a:xfrm>
            <a:off x="4227600" y="4169291"/>
            <a:ext cx="1868400" cy="1868400"/>
            <a:chOff x="4939497" y="3348776"/>
            <a:chExt cx="2312211" cy="2301886"/>
          </a:xfrm>
        </p:grpSpPr>
        <p:sp>
          <p:nvSpPr>
            <p:cNvPr id="16" name="Circle">
              <a:extLst>
                <a:ext uri="{FF2B5EF4-FFF2-40B4-BE49-F238E27FC236}">
                  <a16:creationId xmlns:a16="http://schemas.microsoft.com/office/drawing/2014/main" id="{AF10C67A-E3C2-4279-EDE2-CCCE252A4602}"/>
                </a:ext>
              </a:extLst>
            </p:cNvPr>
            <p:cNvSpPr>
              <a:spLocks noChangeArrowheads="1"/>
            </p:cNvSpPr>
            <p:nvPr/>
          </p:nvSpPr>
          <p:spPr bwMode="auto">
            <a:xfrm>
              <a:off x="4939497" y="3348776"/>
              <a:ext cx="2312211" cy="2301886"/>
            </a:xfrm>
            <a:prstGeom prst="ellipse">
              <a:avLst/>
            </a:prstGeom>
            <a:gradFill flip="none" rotWithShape="1">
              <a:gsLst>
                <a:gs pos="20000">
                  <a:srgbClr val="FFFFFF"/>
                </a:gs>
                <a:gs pos="100000">
                  <a:srgbClr val="DAD9D9"/>
                </a:gs>
              </a:gsLst>
              <a:lin ang="2700000" scaled="1"/>
              <a:tileRect/>
            </a:gradFill>
            <a:ln>
              <a:noFill/>
            </a:ln>
            <a:effectLst>
              <a:outerShdw blurRad="381000" dist="190500" dir="2700000" sx="97000" sy="97000" algn="tl" rotWithShape="0">
                <a:prstClr val="black">
                  <a:alpha val="7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pic>
          <p:nvPicPr>
            <p:cNvPr id="17" name="Texture">
              <a:extLst>
                <a:ext uri="{FF2B5EF4-FFF2-40B4-BE49-F238E27FC236}">
                  <a16:creationId xmlns:a16="http://schemas.microsoft.com/office/drawing/2014/main" id="{A66F8DEE-F72E-76DC-89BB-4409C74E81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88000" y="3497580"/>
              <a:ext cx="2016000" cy="2016000"/>
            </a:xfrm>
            <a:prstGeom prst="rect">
              <a:avLst/>
            </a:prstGeom>
          </p:spPr>
        </p:pic>
      </p:grpSp>
      <p:sp>
        <p:nvSpPr>
          <p:cNvPr id="18" name="Circle 3">
            <a:extLst>
              <a:ext uri="{FF2B5EF4-FFF2-40B4-BE49-F238E27FC236}">
                <a16:creationId xmlns:a16="http://schemas.microsoft.com/office/drawing/2014/main" id="{9C058953-1E34-C077-9E38-037F4CCC544A}"/>
              </a:ext>
            </a:extLst>
          </p:cNvPr>
          <p:cNvSpPr>
            <a:spLocks noChangeArrowheads="1"/>
          </p:cNvSpPr>
          <p:nvPr/>
        </p:nvSpPr>
        <p:spPr bwMode="auto">
          <a:xfrm>
            <a:off x="4776090" y="2748637"/>
            <a:ext cx="770400" cy="769678"/>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9" name="Circle 2">
            <a:extLst>
              <a:ext uri="{FF2B5EF4-FFF2-40B4-BE49-F238E27FC236}">
                <a16:creationId xmlns:a16="http://schemas.microsoft.com/office/drawing/2014/main" id="{796102CA-B184-B328-82C5-E36DFC6B09BA}"/>
              </a:ext>
            </a:extLst>
          </p:cNvPr>
          <p:cNvSpPr>
            <a:spLocks noChangeArrowheads="1"/>
          </p:cNvSpPr>
          <p:nvPr/>
        </p:nvSpPr>
        <p:spPr bwMode="auto">
          <a:xfrm>
            <a:off x="3069933" y="3732776"/>
            <a:ext cx="770400" cy="769678"/>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20" name="Circle 1">
            <a:extLst>
              <a:ext uri="{FF2B5EF4-FFF2-40B4-BE49-F238E27FC236}">
                <a16:creationId xmlns:a16="http://schemas.microsoft.com/office/drawing/2014/main" id="{7707986A-26EC-FF2A-5AD7-EA092F792D5E}"/>
              </a:ext>
            </a:extLst>
          </p:cNvPr>
          <p:cNvSpPr>
            <a:spLocks noChangeArrowheads="1"/>
          </p:cNvSpPr>
          <p:nvPr/>
        </p:nvSpPr>
        <p:spPr bwMode="auto">
          <a:xfrm>
            <a:off x="6482322" y="3732776"/>
            <a:ext cx="770400" cy="769678"/>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nvGrpSpPr>
          <p:cNvPr id="21" name="Text">
            <a:extLst>
              <a:ext uri="{FF2B5EF4-FFF2-40B4-BE49-F238E27FC236}">
                <a16:creationId xmlns:a16="http://schemas.microsoft.com/office/drawing/2014/main" id="{52782219-23B1-2D18-B5AC-673C7B9C687D}"/>
              </a:ext>
            </a:extLst>
          </p:cNvPr>
          <p:cNvGrpSpPr/>
          <p:nvPr/>
        </p:nvGrpSpPr>
        <p:grpSpPr>
          <a:xfrm>
            <a:off x="7071033" y="2755568"/>
            <a:ext cx="1719157" cy="1484302"/>
            <a:chOff x="5939837" y="1819293"/>
            <a:chExt cx="1447780" cy="1484302"/>
          </a:xfrm>
        </p:grpSpPr>
        <p:sp>
          <p:nvSpPr>
            <p:cNvPr id="22" name="TextBox 17">
              <a:extLst>
                <a:ext uri="{FF2B5EF4-FFF2-40B4-BE49-F238E27FC236}">
                  <a16:creationId xmlns:a16="http://schemas.microsoft.com/office/drawing/2014/main" id="{FDE12297-3473-3C4C-1C42-FFB6A55C5BF3}"/>
                </a:ext>
              </a:extLst>
            </p:cNvPr>
            <p:cNvSpPr txBox="1"/>
            <p:nvPr/>
          </p:nvSpPr>
          <p:spPr>
            <a:xfrm>
              <a:off x="5946187" y="2134044"/>
              <a:ext cx="1441430" cy="1169551"/>
            </a:xfrm>
            <a:prstGeom prst="rect">
              <a:avLst/>
            </a:prstGeom>
            <a:noFill/>
          </p:spPr>
          <p:txBody>
            <a:bodyPr wrap="square" rtlCol="0">
              <a:spAutoFit/>
            </a:bodyPr>
            <a:lstStyle/>
            <a:p>
              <a:pPr lvl="0" algn="ctr">
                <a:buSzPts val="1000"/>
                <a:tabLst>
                  <a:tab pos="457200" algn="l"/>
                </a:tabLst>
              </a:pPr>
              <a:r>
                <a:rPr lang="en-US" sz="1400" dirty="0" err="1">
                  <a:solidFill>
                    <a:srgbClr val="444444"/>
                  </a:solidFill>
                  <a:latin typeface="Montserrat" charset="0"/>
                  <a:cs typeface="Arial" pitchFamily="34" charset="0"/>
                </a:rPr>
                <a:t>Povećava</a:t>
              </a:r>
              <a:r>
                <a:rPr lang="en-US" sz="1400" dirty="0">
                  <a:solidFill>
                    <a:srgbClr val="444444"/>
                  </a:solidFill>
                  <a:latin typeface="Montserrat" charset="0"/>
                  <a:cs typeface="Arial" pitchFamily="34" charset="0"/>
                </a:rPr>
                <a:t> </a:t>
              </a:r>
              <a:r>
                <a:rPr lang="en-US" sz="1400" dirty="0" err="1">
                  <a:solidFill>
                    <a:srgbClr val="444444"/>
                  </a:solidFill>
                  <a:latin typeface="Montserrat" charset="0"/>
                  <a:cs typeface="Arial" pitchFamily="34" charset="0"/>
                </a:rPr>
                <a:t>otpornost</a:t>
              </a:r>
              <a:r>
                <a:rPr lang="en-US" sz="1400" dirty="0">
                  <a:solidFill>
                    <a:srgbClr val="444444"/>
                  </a:solidFill>
                  <a:latin typeface="Montserrat" charset="0"/>
                  <a:cs typeface="Arial" pitchFamily="34" charset="0"/>
                </a:rPr>
                <a:t> i </a:t>
              </a:r>
              <a:r>
                <a:rPr lang="en-US" sz="1400" dirty="0" err="1">
                  <a:solidFill>
                    <a:srgbClr val="444444"/>
                  </a:solidFill>
                  <a:latin typeface="Montserrat" charset="0"/>
                  <a:cs typeface="Arial" pitchFamily="34" charset="0"/>
                </a:rPr>
                <a:t>sposobnost</a:t>
              </a:r>
              <a:r>
                <a:rPr lang="en-US" sz="1400" dirty="0">
                  <a:solidFill>
                    <a:srgbClr val="444444"/>
                  </a:solidFill>
                  <a:latin typeface="Montserrat" charset="0"/>
                  <a:cs typeface="Arial" pitchFamily="34" charset="0"/>
                </a:rPr>
                <a:t> </a:t>
              </a:r>
              <a:r>
                <a:rPr lang="en-US" sz="1400" dirty="0" err="1">
                  <a:solidFill>
                    <a:srgbClr val="444444"/>
                  </a:solidFill>
                  <a:latin typeface="Montserrat" charset="0"/>
                  <a:cs typeface="Arial" pitchFamily="34" charset="0"/>
                </a:rPr>
                <a:t>nošenja</a:t>
              </a:r>
              <a:r>
                <a:rPr lang="en-US" sz="1400" dirty="0">
                  <a:solidFill>
                    <a:srgbClr val="444444"/>
                  </a:solidFill>
                  <a:latin typeface="Montserrat" charset="0"/>
                  <a:cs typeface="Arial" pitchFamily="34" charset="0"/>
                </a:rPr>
                <a:t> </a:t>
              </a:r>
              <a:r>
                <a:rPr lang="en-US" sz="1400" dirty="0" err="1">
                  <a:solidFill>
                    <a:srgbClr val="444444"/>
                  </a:solidFill>
                  <a:latin typeface="Montserrat" charset="0"/>
                  <a:cs typeface="Arial" pitchFamily="34" charset="0"/>
                </a:rPr>
                <a:t>sa</a:t>
              </a:r>
              <a:r>
                <a:rPr lang="en-US" sz="1400" dirty="0">
                  <a:solidFill>
                    <a:srgbClr val="444444"/>
                  </a:solidFill>
                  <a:latin typeface="Montserrat" charset="0"/>
                  <a:cs typeface="Arial" pitchFamily="34" charset="0"/>
                </a:rPr>
                <a:t> </a:t>
              </a:r>
              <a:r>
                <a:rPr lang="en-US" sz="1400" dirty="0" err="1">
                  <a:solidFill>
                    <a:srgbClr val="444444"/>
                  </a:solidFill>
                  <a:latin typeface="Montserrat" charset="0"/>
                  <a:cs typeface="Arial" pitchFamily="34" charset="0"/>
                </a:rPr>
                <a:t>stresom</a:t>
              </a:r>
              <a:endParaRPr lang="en-US" sz="1400" dirty="0">
                <a:solidFill>
                  <a:srgbClr val="444444"/>
                </a:solidFill>
                <a:latin typeface="Montserrat" charset="0"/>
                <a:cs typeface="Arial" pitchFamily="34" charset="0"/>
              </a:endParaRPr>
            </a:p>
          </p:txBody>
        </p:sp>
        <p:sp>
          <p:nvSpPr>
            <p:cNvPr id="24" name="TextBox 19">
              <a:extLst>
                <a:ext uri="{FF2B5EF4-FFF2-40B4-BE49-F238E27FC236}">
                  <a16:creationId xmlns:a16="http://schemas.microsoft.com/office/drawing/2014/main" id="{C08F54D5-3D84-0D00-057D-B32E38CE652F}"/>
                </a:ext>
              </a:extLst>
            </p:cNvPr>
            <p:cNvSpPr txBox="1"/>
            <p:nvPr/>
          </p:nvSpPr>
          <p:spPr>
            <a:xfrm>
              <a:off x="5939837" y="1819293"/>
              <a:ext cx="1441430" cy="338554"/>
            </a:xfrm>
            <a:prstGeom prst="rect">
              <a:avLst/>
            </a:prstGeom>
            <a:noFill/>
          </p:spPr>
          <p:txBody>
            <a:bodyPr wrap="square" rtlCol="0">
              <a:spAutoFit/>
            </a:bodyPr>
            <a:lstStyle/>
            <a:p>
              <a:pPr algn="ctr"/>
              <a:r>
                <a:rPr lang="hr-HR" sz="1600" b="1" dirty="0">
                  <a:solidFill>
                    <a:schemeClr val="accent5"/>
                  </a:solidFill>
                  <a:latin typeface="Montserrat" panose="02000505000000020004" pitchFamily="2" charset="0"/>
                  <a:ea typeface="Roboto Condensed" panose="02000000000000000000" pitchFamily="2" charset="0"/>
                </a:rPr>
                <a:t>OTPORNOST</a:t>
              </a:r>
              <a:endParaRPr lang="ru-RU" sz="1600" b="1" dirty="0">
                <a:solidFill>
                  <a:schemeClr val="accent5"/>
                </a:solidFill>
                <a:latin typeface="Roboto Condensed" panose="02000000000000000000" pitchFamily="2" charset="0"/>
                <a:ea typeface="Roboto Condensed" panose="02000000000000000000" pitchFamily="2" charset="0"/>
              </a:endParaRPr>
            </a:p>
          </p:txBody>
        </p:sp>
      </p:grpSp>
      <p:grpSp>
        <p:nvGrpSpPr>
          <p:cNvPr id="25" name="Text">
            <a:extLst>
              <a:ext uri="{FF2B5EF4-FFF2-40B4-BE49-F238E27FC236}">
                <a16:creationId xmlns:a16="http://schemas.microsoft.com/office/drawing/2014/main" id="{30C67F5A-8446-FAA9-C709-802815BF3FCE}"/>
              </a:ext>
            </a:extLst>
          </p:cNvPr>
          <p:cNvGrpSpPr/>
          <p:nvPr/>
        </p:nvGrpSpPr>
        <p:grpSpPr>
          <a:xfrm>
            <a:off x="704200" y="2945135"/>
            <a:ext cx="2624928" cy="874331"/>
            <a:chOff x="5939837" y="1819293"/>
            <a:chExt cx="1447780" cy="783788"/>
          </a:xfrm>
        </p:grpSpPr>
        <p:sp>
          <p:nvSpPr>
            <p:cNvPr id="26" name="TextBox 21">
              <a:extLst>
                <a:ext uri="{FF2B5EF4-FFF2-40B4-BE49-F238E27FC236}">
                  <a16:creationId xmlns:a16="http://schemas.microsoft.com/office/drawing/2014/main" id="{5A7FA044-7AAB-3C7E-27D4-5994E1112218}"/>
                </a:ext>
              </a:extLst>
            </p:cNvPr>
            <p:cNvSpPr txBox="1"/>
            <p:nvPr/>
          </p:nvSpPr>
          <p:spPr>
            <a:xfrm>
              <a:off x="5946187" y="2134044"/>
              <a:ext cx="1441430" cy="469037"/>
            </a:xfrm>
            <a:prstGeom prst="rect">
              <a:avLst/>
            </a:prstGeom>
            <a:noFill/>
          </p:spPr>
          <p:txBody>
            <a:bodyPr wrap="square" rtlCol="0">
              <a:spAutoFit/>
            </a:bodyPr>
            <a:lstStyle/>
            <a:p>
              <a:pPr lvl="0" algn="ctr">
                <a:buSzPts val="1000"/>
                <a:tabLst>
                  <a:tab pos="457200" algn="l"/>
                </a:tabLst>
              </a:pPr>
              <a:r>
                <a:rPr lang="en-US" sz="1400" dirty="0" err="1">
                  <a:solidFill>
                    <a:srgbClr val="444444"/>
                  </a:solidFill>
                  <a:latin typeface="Montserrat" charset="0"/>
                  <a:cs typeface="Arial" pitchFamily="34" charset="0"/>
                </a:rPr>
                <a:t>Poboljšava</a:t>
              </a:r>
              <a:r>
                <a:rPr lang="en-US" sz="1400" dirty="0">
                  <a:solidFill>
                    <a:srgbClr val="444444"/>
                  </a:solidFill>
                  <a:latin typeface="Montserrat" charset="0"/>
                  <a:cs typeface="Arial" pitchFamily="34" charset="0"/>
                </a:rPr>
                <a:t> </a:t>
              </a:r>
              <a:r>
                <a:rPr lang="en-US" sz="1400" dirty="0" err="1">
                  <a:solidFill>
                    <a:srgbClr val="444444"/>
                  </a:solidFill>
                  <a:latin typeface="Montserrat" charset="0"/>
                  <a:cs typeface="Arial" pitchFamily="34" charset="0"/>
                </a:rPr>
                <a:t>cjelokupnu</a:t>
              </a:r>
              <a:r>
                <a:rPr lang="en-US" sz="1400" dirty="0">
                  <a:solidFill>
                    <a:srgbClr val="444444"/>
                  </a:solidFill>
                  <a:latin typeface="Montserrat" charset="0"/>
                  <a:cs typeface="Arial" pitchFamily="34" charset="0"/>
                </a:rPr>
                <a:t> </a:t>
              </a:r>
              <a:r>
                <a:rPr lang="en-US" sz="1400" dirty="0" err="1">
                  <a:solidFill>
                    <a:srgbClr val="444444"/>
                  </a:solidFill>
                  <a:latin typeface="Montserrat" charset="0"/>
                  <a:cs typeface="Arial" pitchFamily="34" charset="0"/>
                </a:rPr>
                <a:t>kvalitetu</a:t>
              </a:r>
              <a:r>
                <a:rPr lang="en-US" sz="1400" dirty="0">
                  <a:solidFill>
                    <a:srgbClr val="444444"/>
                  </a:solidFill>
                  <a:latin typeface="Montserrat" charset="0"/>
                  <a:cs typeface="Arial" pitchFamily="34" charset="0"/>
                </a:rPr>
                <a:t> </a:t>
              </a:r>
              <a:r>
                <a:rPr lang="en-US" sz="1400" dirty="0" err="1">
                  <a:solidFill>
                    <a:srgbClr val="444444"/>
                  </a:solidFill>
                  <a:latin typeface="Montserrat" charset="0"/>
                  <a:cs typeface="Arial" pitchFamily="34" charset="0"/>
                </a:rPr>
                <a:t>života</a:t>
              </a:r>
              <a:endParaRPr lang="en-US" sz="1400" dirty="0">
                <a:solidFill>
                  <a:srgbClr val="444444"/>
                </a:solidFill>
                <a:latin typeface="Montserrat" charset="0"/>
                <a:cs typeface="Arial" pitchFamily="34" charset="0"/>
              </a:endParaRPr>
            </a:p>
          </p:txBody>
        </p:sp>
        <p:sp>
          <p:nvSpPr>
            <p:cNvPr id="28" name="TextBox 29">
              <a:extLst>
                <a:ext uri="{FF2B5EF4-FFF2-40B4-BE49-F238E27FC236}">
                  <a16:creationId xmlns:a16="http://schemas.microsoft.com/office/drawing/2014/main" id="{90AFB543-6986-1426-D484-9B8248C2191D}"/>
                </a:ext>
              </a:extLst>
            </p:cNvPr>
            <p:cNvSpPr txBox="1"/>
            <p:nvPr/>
          </p:nvSpPr>
          <p:spPr>
            <a:xfrm>
              <a:off x="5939837" y="1819293"/>
              <a:ext cx="1441430" cy="303494"/>
            </a:xfrm>
            <a:prstGeom prst="rect">
              <a:avLst/>
            </a:prstGeom>
            <a:noFill/>
          </p:spPr>
          <p:txBody>
            <a:bodyPr wrap="square" rtlCol="0">
              <a:spAutoFit/>
            </a:bodyPr>
            <a:lstStyle/>
            <a:p>
              <a:pPr algn="ctr"/>
              <a:r>
                <a:rPr lang="hr-HR" sz="1600" b="1" dirty="0">
                  <a:solidFill>
                    <a:srgbClr val="678824"/>
                  </a:solidFill>
                  <a:latin typeface="Montserrat" panose="02000505000000020004" pitchFamily="2" charset="0"/>
                  <a:ea typeface="Roboto Condensed" panose="02000000000000000000" pitchFamily="2" charset="0"/>
                </a:rPr>
                <a:t>FIZIČKO ZDRAVLJE</a:t>
              </a:r>
            </a:p>
          </p:txBody>
        </p:sp>
      </p:grpSp>
      <p:grpSp>
        <p:nvGrpSpPr>
          <p:cNvPr id="29" name="Text">
            <a:extLst>
              <a:ext uri="{FF2B5EF4-FFF2-40B4-BE49-F238E27FC236}">
                <a16:creationId xmlns:a16="http://schemas.microsoft.com/office/drawing/2014/main" id="{0E454FE1-AF56-21DE-6BF0-EF8E3E387E9C}"/>
              </a:ext>
            </a:extLst>
          </p:cNvPr>
          <p:cNvGrpSpPr/>
          <p:nvPr/>
        </p:nvGrpSpPr>
        <p:grpSpPr>
          <a:xfrm>
            <a:off x="3840333" y="1875047"/>
            <a:ext cx="2613415" cy="837971"/>
            <a:chOff x="5939837" y="1819293"/>
            <a:chExt cx="1447780" cy="837971"/>
          </a:xfrm>
        </p:grpSpPr>
        <p:sp>
          <p:nvSpPr>
            <p:cNvPr id="30" name="TextBox 31">
              <a:extLst>
                <a:ext uri="{FF2B5EF4-FFF2-40B4-BE49-F238E27FC236}">
                  <a16:creationId xmlns:a16="http://schemas.microsoft.com/office/drawing/2014/main" id="{5DF2FA7A-5EAE-ADD1-2FD5-0365B898A9E7}"/>
                </a:ext>
              </a:extLst>
            </p:cNvPr>
            <p:cNvSpPr txBox="1"/>
            <p:nvPr/>
          </p:nvSpPr>
          <p:spPr>
            <a:xfrm>
              <a:off x="5946187" y="2134044"/>
              <a:ext cx="1441430" cy="523220"/>
            </a:xfrm>
            <a:prstGeom prst="rect">
              <a:avLst/>
            </a:prstGeom>
            <a:noFill/>
          </p:spPr>
          <p:txBody>
            <a:bodyPr wrap="square" rtlCol="0">
              <a:spAutoFit/>
            </a:bodyPr>
            <a:lstStyle/>
            <a:p>
              <a:pPr algn="ctr"/>
              <a:r>
                <a:rPr lang="pl-PL" sz="1400" dirty="0">
                  <a:solidFill>
                    <a:srgbClr val="444444"/>
                  </a:solidFill>
                  <a:latin typeface="Montserrat" charset="0"/>
                  <a:cs typeface="Arial" pitchFamily="34" charset="0"/>
                </a:rPr>
                <a:t>Poboljšava emocionalno i mentalno zdravlje</a:t>
              </a:r>
            </a:p>
          </p:txBody>
        </p:sp>
        <p:sp>
          <p:nvSpPr>
            <p:cNvPr id="32" name="TextBox 33">
              <a:extLst>
                <a:ext uri="{FF2B5EF4-FFF2-40B4-BE49-F238E27FC236}">
                  <a16:creationId xmlns:a16="http://schemas.microsoft.com/office/drawing/2014/main" id="{AF3B9D27-2B3C-5AB5-399D-0709584DD5EC}"/>
                </a:ext>
              </a:extLst>
            </p:cNvPr>
            <p:cNvSpPr txBox="1"/>
            <p:nvPr/>
          </p:nvSpPr>
          <p:spPr>
            <a:xfrm>
              <a:off x="5939837" y="1819293"/>
              <a:ext cx="1441430" cy="338554"/>
            </a:xfrm>
            <a:prstGeom prst="rect">
              <a:avLst/>
            </a:prstGeom>
            <a:noFill/>
          </p:spPr>
          <p:txBody>
            <a:bodyPr wrap="square" rtlCol="0">
              <a:spAutoFit/>
            </a:bodyPr>
            <a:lstStyle/>
            <a:p>
              <a:pPr algn="ctr"/>
              <a:r>
                <a:rPr lang="hr-HR" sz="1600" b="1" dirty="0">
                  <a:solidFill>
                    <a:schemeClr val="accent3"/>
                  </a:solidFill>
                  <a:latin typeface="Montserrat" panose="02000505000000020004" pitchFamily="2" charset="0"/>
                  <a:ea typeface="Roboto Condensed" panose="02000000000000000000" pitchFamily="2" charset="0"/>
                </a:rPr>
                <a:t>MENTALNO ZDRAVLJE</a:t>
              </a:r>
            </a:p>
          </p:txBody>
        </p:sp>
      </p:grpSp>
      <p:sp>
        <p:nvSpPr>
          <p:cNvPr id="35" name="Rectangle 5">
            <a:extLst>
              <a:ext uri="{FF2B5EF4-FFF2-40B4-BE49-F238E27FC236}">
                <a16:creationId xmlns:a16="http://schemas.microsoft.com/office/drawing/2014/main" id="{C7CBE128-4943-4CAD-2F8B-F92D4AA83196}"/>
              </a:ext>
            </a:extLst>
          </p:cNvPr>
          <p:cNvSpPr>
            <a:spLocks noChangeArrowheads="1"/>
          </p:cNvSpPr>
          <p:nvPr/>
        </p:nvSpPr>
        <p:spPr bwMode="auto">
          <a:xfrm>
            <a:off x="4205018" y="4592917"/>
            <a:ext cx="1912543" cy="104644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algn="ctr" defTabSz="914400" fontAlgn="base">
              <a:spcBef>
                <a:spcPct val="0"/>
              </a:spcBef>
              <a:spcAft>
                <a:spcPct val="0"/>
              </a:spcAft>
            </a:pPr>
            <a:r>
              <a:rPr lang="pl-PL" sz="1700" dirty="0">
                <a:solidFill>
                  <a:srgbClr val="444444"/>
                </a:solidFill>
                <a:latin typeface="Montserrat" charset="0"/>
                <a:cs typeface="Arial" pitchFamily="34" charset="0"/>
              </a:rPr>
              <a:t>Zašto je </a:t>
            </a:r>
          </a:p>
          <a:p>
            <a:pPr algn="ctr" defTabSz="914400" fontAlgn="base">
              <a:spcBef>
                <a:spcPct val="0"/>
              </a:spcBef>
              <a:spcAft>
                <a:spcPct val="0"/>
              </a:spcAft>
            </a:pPr>
            <a:r>
              <a:rPr lang="pl-PL" sz="1700" dirty="0">
                <a:solidFill>
                  <a:srgbClr val="444444"/>
                </a:solidFill>
                <a:latin typeface="Montserrat" charset="0"/>
                <a:cs typeface="Arial" pitchFamily="34" charset="0"/>
              </a:rPr>
              <a:t>pozitivno </a:t>
            </a:r>
          </a:p>
          <a:p>
            <a:pPr algn="ctr" defTabSz="914400" fontAlgn="base">
              <a:spcBef>
                <a:spcPct val="0"/>
              </a:spcBef>
              <a:spcAft>
                <a:spcPct val="0"/>
              </a:spcAft>
            </a:pPr>
            <a:r>
              <a:rPr lang="pl-PL" sz="1700" dirty="0">
                <a:solidFill>
                  <a:srgbClr val="444444"/>
                </a:solidFill>
                <a:latin typeface="Montserrat" charset="0"/>
                <a:cs typeface="Arial" pitchFamily="34" charset="0"/>
              </a:rPr>
              <a:t>radno okruženje </a:t>
            </a:r>
          </a:p>
          <a:p>
            <a:pPr algn="ctr" defTabSz="914400" fontAlgn="base">
              <a:spcBef>
                <a:spcPct val="0"/>
              </a:spcBef>
              <a:spcAft>
                <a:spcPct val="0"/>
              </a:spcAft>
            </a:pPr>
            <a:r>
              <a:rPr lang="pl-PL" sz="1700" dirty="0">
                <a:solidFill>
                  <a:srgbClr val="444444"/>
                </a:solidFill>
                <a:latin typeface="Montserrat" charset="0"/>
                <a:cs typeface="Arial" pitchFamily="34" charset="0"/>
              </a:rPr>
              <a:t>važno?</a:t>
            </a:r>
          </a:p>
        </p:txBody>
      </p:sp>
      <p:grpSp>
        <p:nvGrpSpPr>
          <p:cNvPr id="3" name="Group 299">
            <a:extLst>
              <a:ext uri="{FF2B5EF4-FFF2-40B4-BE49-F238E27FC236}">
                <a16:creationId xmlns:a16="http://schemas.microsoft.com/office/drawing/2014/main" id="{36A6344D-97E4-382D-1672-FEA287861AFD}"/>
              </a:ext>
            </a:extLst>
          </p:cNvPr>
          <p:cNvGrpSpPr/>
          <p:nvPr/>
        </p:nvGrpSpPr>
        <p:grpSpPr>
          <a:xfrm>
            <a:off x="4912716" y="2847660"/>
            <a:ext cx="497148" cy="566493"/>
            <a:chOff x="4616451" y="1741488"/>
            <a:chExt cx="2959100" cy="3371850"/>
          </a:xfrm>
          <a:solidFill>
            <a:schemeClr val="tx1"/>
          </a:solidFill>
        </p:grpSpPr>
        <p:sp>
          <p:nvSpPr>
            <p:cNvPr id="23" name="Freeform 5">
              <a:extLst>
                <a:ext uri="{FF2B5EF4-FFF2-40B4-BE49-F238E27FC236}">
                  <a16:creationId xmlns:a16="http://schemas.microsoft.com/office/drawing/2014/main" id="{B6046971-96A6-787B-50BF-7042EDCC108F}"/>
                </a:ext>
              </a:extLst>
            </p:cNvPr>
            <p:cNvSpPr>
              <a:spLocks noEditPoints="1"/>
            </p:cNvSpPr>
            <p:nvPr/>
          </p:nvSpPr>
          <p:spPr bwMode="auto">
            <a:xfrm>
              <a:off x="4616451" y="1741488"/>
              <a:ext cx="2959100" cy="3371850"/>
            </a:xfrm>
            <a:custGeom>
              <a:avLst/>
              <a:gdLst>
                <a:gd name="T0" fmla="*/ 578 w 786"/>
                <a:gd name="T1" fmla="*/ 28 h 896"/>
                <a:gd name="T2" fmla="*/ 205 w 786"/>
                <a:gd name="T3" fmla="*/ 59 h 896"/>
                <a:gd name="T4" fmla="*/ 67 w 786"/>
                <a:gd name="T5" fmla="*/ 236 h 896"/>
                <a:gd name="T6" fmla="*/ 68 w 786"/>
                <a:gd name="T7" fmla="*/ 346 h 896"/>
                <a:gd name="T8" fmla="*/ 70 w 786"/>
                <a:gd name="T9" fmla="*/ 356 h 896"/>
                <a:gd name="T10" fmla="*/ 39 w 786"/>
                <a:gd name="T11" fmla="*/ 406 h 896"/>
                <a:gd name="T12" fmla="*/ 14 w 786"/>
                <a:gd name="T13" fmla="*/ 441 h 896"/>
                <a:gd name="T14" fmla="*/ 14 w 786"/>
                <a:gd name="T15" fmla="*/ 442 h 896"/>
                <a:gd name="T16" fmla="*/ 36 w 786"/>
                <a:gd name="T17" fmla="*/ 540 h 896"/>
                <a:gd name="T18" fmla="*/ 50 w 786"/>
                <a:gd name="T19" fmla="*/ 587 h 896"/>
                <a:gd name="T20" fmla="*/ 75 w 786"/>
                <a:gd name="T21" fmla="*/ 649 h 896"/>
                <a:gd name="T22" fmla="*/ 74 w 786"/>
                <a:gd name="T23" fmla="*/ 694 h 896"/>
                <a:gd name="T24" fmla="*/ 169 w 786"/>
                <a:gd name="T25" fmla="*/ 773 h 896"/>
                <a:gd name="T26" fmla="*/ 244 w 786"/>
                <a:gd name="T27" fmla="*/ 830 h 896"/>
                <a:gd name="T28" fmla="*/ 618 w 786"/>
                <a:gd name="T29" fmla="*/ 896 h 896"/>
                <a:gd name="T30" fmla="*/ 686 w 786"/>
                <a:gd name="T31" fmla="*/ 814 h 896"/>
                <a:gd name="T32" fmla="*/ 664 w 786"/>
                <a:gd name="T33" fmla="*/ 637 h 896"/>
                <a:gd name="T34" fmla="*/ 777 w 786"/>
                <a:gd name="T35" fmla="*/ 417 h 896"/>
                <a:gd name="T36" fmla="*/ 706 w 786"/>
                <a:gd name="T37" fmla="*/ 118 h 896"/>
                <a:gd name="T38" fmla="*/ 627 w 786"/>
                <a:gd name="T39" fmla="*/ 606 h 896"/>
                <a:gd name="T40" fmla="*/ 639 w 786"/>
                <a:gd name="T41" fmla="*/ 823 h 896"/>
                <a:gd name="T42" fmla="*/ 618 w 786"/>
                <a:gd name="T43" fmla="*/ 847 h 896"/>
                <a:gd name="T44" fmla="*/ 292 w 786"/>
                <a:gd name="T45" fmla="*/ 827 h 896"/>
                <a:gd name="T46" fmla="*/ 260 w 786"/>
                <a:gd name="T47" fmla="*/ 706 h 896"/>
                <a:gd name="T48" fmla="*/ 169 w 786"/>
                <a:gd name="T49" fmla="*/ 725 h 896"/>
                <a:gd name="T50" fmla="*/ 101 w 786"/>
                <a:gd name="T51" fmla="*/ 604 h 896"/>
                <a:gd name="T52" fmla="*/ 110 w 786"/>
                <a:gd name="T53" fmla="*/ 568 h 896"/>
                <a:gd name="T54" fmla="*/ 86 w 786"/>
                <a:gd name="T55" fmla="*/ 555 h 896"/>
                <a:gd name="T56" fmla="*/ 94 w 786"/>
                <a:gd name="T57" fmla="*/ 519 h 896"/>
                <a:gd name="T58" fmla="*/ 65 w 786"/>
                <a:gd name="T59" fmla="*/ 501 h 896"/>
                <a:gd name="T60" fmla="*/ 55 w 786"/>
                <a:gd name="T61" fmla="*/ 467 h 896"/>
                <a:gd name="T62" fmla="*/ 112 w 786"/>
                <a:gd name="T63" fmla="*/ 381 h 896"/>
                <a:gd name="T64" fmla="*/ 115 w 786"/>
                <a:gd name="T65" fmla="*/ 335 h 896"/>
                <a:gd name="T66" fmla="*/ 114 w 786"/>
                <a:gd name="T67" fmla="*/ 248 h 896"/>
                <a:gd name="T68" fmla="*/ 729 w 786"/>
                <a:gd name="T69" fmla="*/ 410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86" h="896">
                  <a:moveTo>
                    <a:pt x="706" y="118"/>
                  </a:moveTo>
                  <a:cubicBezTo>
                    <a:pt x="672" y="79"/>
                    <a:pt x="629" y="49"/>
                    <a:pt x="578" y="28"/>
                  </a:cubicBezTo>
                  <a:cubicBezTo>
                    <a:pt x="531" y="10"/>
                    <a:pt x="478" y="0"/>
                    <a:pt x="425" y="0"/>
                  </a:cubicBezTo>
                  <a:cubicBezTo>
                    <a:pt x="346" y="0"/>
                    <a:pt x="268" y="21"/>
                    <a:pt x="205" y="59"/>
                  </a:cubicBezTo>
                  <a:cubicBezTo>
                    <a:pt x="171" y="79"/>
                    <a:pt x="142" y="104"/>
                    <a:pt x="119" y="133"/>
                  </a:cubicBezTo>
                  <a:cubicBezTo>
                    <a:pt x="94" y="164"/>
                    <a:pt x="77" y="198"/>
                    <a:pt x="67" y="236"/>
                  </a:cubicBezTo>
                  <a:cubicBezTo>
                    <a:pt x="59" y="268"/>
                    <a:pt x="58" y="305"/>
                    <a:pt x="65" y="335"/>
                  </a:cubicBezTo>
                  <a:cubicBezTo>
                    <a:pt x="68" y="346"/>
                    <a:pt x="68" y="346"/>
                    <a:pt x="68" y="346"/>
                  </a:cubicBezTo>
                  <a:cubicBezTo>
                    <a:pt x="68" y="349"/>
                    <a:pt x="69" y="352"/>
                    <a:pt x="70" y="354"/>
                  </a:cubicBezTo>
                  <a:cubicBezTo>
                    <a:pt x="70" y="355"/>
                    <a:pt x="70" y="356"/>
                    <a:pt x="70" y="356"/>
                  </a:cubicBezTo>
                  <a:cubicBezTo>
                    <a:pt x="68" y="360"/>
                    <a:pt x="68" y="360"/>
                    <a:pt x="68" y="360"/>
                  </a:cubicBezTo>
                  <a:cubicBezTo>
                    <a:pt x="61" y="375"/>
                    <a:pt x="50" y="390"/>
                    <a:pt x="39" y="406"/>
                  </a:cubicBezTo>
                  <a:cubicBezTo>
                    <a:pt x="31" y="417"/>
                    <a:pt x="22" y="428"/>
                    <a:pt x="14" y="441"/>
                  </a:cubicBezTo>
                  <a:cubicBezTo>
                    <a:pt x="14" y="441"/>
                    <a:pt x="14" y="441"/>
                    <a:pt x="14" y="441"/>
                  </a:cubicBezTo>
                  <a:cubicBezTo>
                    <a:pt x="14" y="441"/>
                    <a:pt x="14" y="441"/>
                    <a:pt x="14" y="441"/>
                  </a:cubicBezTo>
                  <a:cubicBezTo>
                    <a:pt x="14" y="442"/>
                    <a:pt x="14" y="442"/>
                    <a:pt x="14" y="442"/>
                  </a:cubicBezTo>
                  <a:cubicBezTo>
                    <a:pt x="3" y="459"/>
                    <a:pt x="0" y="481"/>
                    <a:pt x="6" y="501"/>
                  </a:cubicBezTo>
                  <a:cubicBezTo>
                    <a:pt x="11" y="517"/>
                    <a:pt x="22" y="531"/>
                    <a:pt x="36" y="540"/>
                  </a:cubicBezTo>
                  <a:cubicBezTo>
                    <a:pt x="35" y="553"/>
                    <a:pt x="37" y="565"/>
                    <a:pt x="43" y="576"/>
                  </a:cubicBezTo>
                  <a:cubicBezTo>
                    <a:pt x="45" y="580"/>
                    <a:pt x="47" y="584"/>
                    <a:pt x="50" y="587"/>
                  </a:cubicBezTo>
                  <a:cubicBezTo>
                    <a:pt x="48" y="603"/>
                    <a:pt x="52" y="619"/>
                    <a:pt x="62" y="632"/>
                  </a:cubicBezTo>
                  <a:cubicBezTo>
                    <a:pt x="75" y="649"/>
                    <a:pt x="75" y="649"/>
                    <a:pt x="75" y="649"/>
                  </a:cubicBezTo>
                  <a:cubicBezTo>
                    <a:pt x="75" y="652"/>
                    <a:pt x="75" y="654"/>
                    <a:pt x="74" y="657"/>
                  </a:cubicBezTo>
                  <a:cubicBezTo>
                    <a:pt x="74" y="667"/>
                    <a:pt x="73" y="680"/>
                    <a:pt x="74" y="694"/>
                  </a:cubicBezTo>
                  <a:cubicBezTo>
                    <a:pt x="77" y="715"/>
                    <a:pt x="85" y="732"/>
                    <a:pt x="97" y="746"/>
                  </a:cubicBezTo>
                  <a:cubicBezTo>
                    <a:pt x="114" y="764"/>
                    <a:pt x="139" y="773"/>
                    <a:pt x="169" y="773"/>
                  </a:cubicBezTo>
                  <a:cubicBezTo>
                    <a:pt x="189" y="773"/>
                    <a:pt x="212" y="769"/>
                    <a:pt x="240" y="761"/>
                  </a:cubicBezTo>
                  <a:cubicBezTo>
                    <a:pt x="241" y="779"/>
                    <a:pt x="243" y="801"/>
                    <a:pt x="244" y="830"/>
                  </a:cubicBezTo>
                  <a:cubicBezTo>
                    <a:pt x="246" y="867"/>
                    <a:pt x="276" y="896"/>
                    <a:pt x="313" y="896"/>
                  </a:cubicBezTo>
                  <a:cubicBezTo>
                    <a:pt x="618" y="896"/>
                    <a:pt x="618" y="896"/>
                    <a:pt x="618" y="896"/>
                  </a:cubicBezTo>
                  <a:cubicBezTo>
                    <a:pt x="638" y="896"/>
                    <a:pt x="658" y="887"/>
                    <a:pt x="671" y="871"/>
                  </a:cubicBezTo>
                  <a:cubicBezTo>
                    <a:pt x="684" y="855"/>
                    <a:pt x="690" y="834"/>
                    <a:pt x="686" y="814"/>
                  </a:cubicBezTo>
                  <a:cubicBezTo>
                    <a:pt x="658" y="658"/>
                    <a:pt x="658" y="658"/>
                    <a:pt x="658" y="658"/>
                  </a:cubicBezTo>
                  <a:cubicBezTo>
                    <a:pt x="657" y="650"/>
                    <a:pt x="659" y="643"/>
                    <a:pt x="664" y="637"/>
                  </a:cubicBezTo>
                  <a:cubicBezTo>
                    <a:pt x="686" y="610"/>
                    <a:pt x="712" y="578"/>
                    <a:pt x="733" y="541"/>
                  </a:cubicBezTo>
                  <a:cubicBezTo>
                    <a:pt x="756" y="501"/>
                    <a:pt x="770" y="460"/>
                    <a:pt x="777" y="417"/>
                  </a:cubicBezTo>
                  <a:cubicBezTo>
                    <a:pt x="786" y="355"/>
                    <a:pt x="784" y="298"/>
                    <a:pt x="772" y="247"/>
                  </a:cubicBezTo>
                  <a:cubicBezTo>
                    <a:pt x="759" y="198"/>
                    <a:pt x="737" y="154"/>
                    <a:pt x="706" y="118"/>
                  </a:cubicBezTo>
                  <a:close/>
                  <a:moveTo>
                    <a:pt x="729" y="410"/>
                  </a:moveTo>
                  <a:cubicBezTo>
                    <a:pt x="717" y="491"/>
                    <a:pt x="674" y="550"/>
                    <a:pt x="627" y="606"/>
                  </a:cubicBezTo>
                  <a:cubicBezTo>
                    <a:pt x="613" y="622"/>
                    <a:pt x="607" y="645"/>
                    <a:pt x="611" y="666"/>
                  </a:cubicBezTo>
                  <a:cubicBezTo>
                    <a:pt x="639" y="823"/>
                    <a:pt x="639" y="823"/>
                    <a:pt x="639" y="823"/>
                  </a:cubicBezTo>
                  <a:cubicBezTo>
                    <a:pt x="640" y="829"/>
                    <a:pt x="638" y="835"/>
                    <a:pt x="634" y="840"/>
                  </a:cubicBezTo>
                  <a:cubicBezTo>
                    <a:pt x="630" y="845"/>
                    <a:pt x="624" y="847"/>
                    <a:pt x="618" y="847"/>
                  </a:cubicBezTo>
                  <a:cubicBezTo>
                    <a:pt x="313" y="847"/>
                    <a:pt x="313" y="847"/>
                    <a:pt x="313" y="847"/>
                  </a:cubicBezTo>
                  <a:cubicBezTo>
                    <a:pt x="302" y="847"/>
                    <a:pt x="293" y="839"/>
                    <a:pt x="292" y="827"/>
                  </a:cubicBezTo>
                  <a:cubicBezTo>
                    <a:pt x="290" y="774"/>
                    <a:pt x="286" y="742"/>
                    <a:pt x="284" y="724"/>
                  </a:cubicBezTo>
                  <a:cubicBezTo>
                    <a:pt x="284" y="715"/>
                    <a:pt x="272" y="706"/>
                    <a:pt x="260" y="706"/>
                  </a:cubicBezTo>
                  <a:cubicBezTo>
                    <a:pt x="258" y="706"/>
                    <a:pt x="256" y="706"/>
                    <a:pt x="254" y="707"/>
                  </a:cubicBezTo>
                  <a:cubicBezTo>
                    <a:pt x="216" y="720"/>
                    <a:pt x="189" y="725"/>
                    <a:pt x="169" y="725"/>
                  </a:cubicBezTo>
                  <a:cubicBezTo>
                    <a:pt x="95" y="725"/>
                    <a:pt x="134" y="648"/>
                    <a:pt x="120" y="629"/>
                  </a:cubicBezTo>
                  <a:cubicBezTo>
                    <a:pt x="101" y="604"/>
                    <a:pt x="101" y="604"/>
                    <a:pt x="101" y="604"/>
                  </a:cubicBezTo>
                  <a:cubicBezTo>
                    <a:pt x="96" y="597"/>
                    <a:pt x="96" y="589"/>
                    <a:pt x="100" y="583"/>
                  </a:cubicBezTo>
                  <a:cubicBezTo>
                    <a:pt x="110" y="568"/>
                    <a:pt x="110" y="568"/>
                    <a:pt x="110" y="568"/>
                  </a:cubicBezTo>
                  <a:cubicBezTo>
                    <a:pt x="98" y="565"/>
                    <a:pt x="98" y="565"/>
                    <a:pt x="98" y="565"/>
                  </a:cubicBezTo>
                  <a:cubicBezTo>
                    <a:pt x="93" y="563"/>
                    <a:pt x="89" y="560"/>
                    <a:pt x="86" y="555"/>
                  </a:cubicBezTo>
                  <a:cubicBezTo>
                    <a:pt x="84" y="550"/>
                    <a:pt x="84" y="545"/>
                    <a:pt x="86" y="540"/>
                  </a:cubicBezTo>
                  <a:cubicBezTo>
                    <a:pt x="94" y="519"/>
                    <a:pt x="94" y="519"/>
                    <a:pt x="94" y="519"/>
                  </a:cubicBezTo>
                  <a:cubicBezTo>
                    <a:pt x="95" y="517"/>
                    <a:pt x="94" y="514"/>
                    <a:pt x="92" y="513"/>
                  </a:cubicBezTo>
                  <a:cubicBezTo>
                    <a:pt x="65" y="501"/>
                    <a:pt x="65" y="501"/>
                    <a:pt x="65" y="501"/>
                  </a:cubicBezTo>
                  <a:cubicBezTo>
                    <a:pt x="59" y="499"/>
                    <a:pt x="54" y="493"/>
                    <a:pt x="52" y="487"/>
                  </a:cubicBezTo>
                  <a:cubicBezTo>
                    <a:pt x="50" y="480"/>
                    <a:pt x="51" y="473"/>
                    <a:pt x="55" y="467"/>
                  </a:cubicBezTo>
                  <a:cubicBezTo>
                    <a:pt x="55" y="466"/>
                    <a:pt x="55" y="466"/>
                    <a:pt x="55" y="466"/>
                  </a:cubicBezTo>
                  <a:cubicBezTo>
                    <a:pt x="73" y="438"/>
                    <a:pt x="97" y="412"/>
                    <a:pt x="112" y="381"/>
                  </a:cubicBezTo>
                  <a:cubicBezTo>
                    <a:pt x="118" y="368"/>
                    <a:pt x="118" y="368"/>
                    <a:pt x="118" y="368"/>
                  </a:cubicBezTo>
                  <a:cubicBezTo>
                    <a:pt x="122" y="359"/>
                    <a:pt x="117" y="345"/>
                    <a:pt x="115" y="335"/>
                  </a:cubicBezTo>
                  <a:cubicBezTo>
                    <a:pt x="112" y="325"/>
                    <a:pt x="112" y="325"/>
                    <a:pt x="112" y="325"/>
                  </a:cubicBezTo>
                  <a:cubicBezTo>
                    <a:pt x="107" y="301"/>
                    <a:pt x="108" y="271"/>
                    <a:pt x="114" y="248"/>
                  </a:cubicBezTo>
                  <a:cubicBezTo>
                    <a:pt x="146" y="120"/>
                    <a:pt x="286" y="48"/>
                    <a:pt x="425" y="48"/>
                  </a:cubicBezTo>
                  <a:cubicBezTo>
                    <a:pt x="597" y="48"/>
                    <a:pt x="767" y="158"/>
                    <a:pt x="729" y="4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7" name="Freeform 6">
              <a:extLst>
                <a:ext uri="{FF2B5EF4-FFF2-40B4-BE49-F238E27FC236}">
                  <a16:creationId xmlns:a16="http://schemas.microsoft.com/office/drawing/2014/main" id="{F322610E-5170-C46B-A631-B6518F2950CE}"/>
                </a:ext>
              </a:extLst>
            </p:cNvPr>
            <p:cNvSpPr>
              <a:spLocks/>
            </p:cNvSpPr>
            <p:nvPr/>
          </p:nvSpPr>
          <p:spPr bwMode="auto">
            <a:xfrm>
              <a:off x="5184776" y="2062163"/>
              <a:ext cx="2085975" cy="1700213"/>
            </a:xfrm>
            <a:custGeom>
              <a:avLst/>
              <a:gdLst>
                <a:gd name="T0" fmla="*/ 367 w 554"/>
                <a:gd name="T1" fmla="*/ 21 h 452"/>
                <a:gd name="T2" fmla="*/ 325 w 554"/>
                <a:gd name="T3" fmla="*/ 5 h 452"/>
                <a:gd name="T4" fmla="*/ 298 w 554"/>
                <a:gd name="T5" fmla="*/ 11 h 452"/>
                <a:gd name="T6" fmla="*/ 267 w 554"/>
                <a:gd name="T7" fmla="*/ 0 h 452"/>
                <a:gd name="T8" fmla="*/ 243 w 554"/>
                <a:gd name="T9" fmla="*/ 7 h 452"/>
                <a:gd name="T10" fmla="*/ 223 w 554"/>
                <a:gd name="T11" fmla="*/ 5 h 452"/>
                <a:gd name="T12" fmla="*/ 168 w 554"/>
                <a:gd name="T13" fmla="*/ 24 h 452"/>
                <a:gd name="T14" fmla="*/ 163 w 554"/>
                <a:gd name="T15" fmla="*/ 24 h 452"/>
                <a:gd name="T16" fmla="*/ 96 w 554"/>
                <a:gd name="T17" fmla="*/ 54 h 452"/>
                <a:gd name="T18" fmla="*/ 38 w 554"/>
                <a:gd name="T19" fmla="*/ 123 h 452"/>
                <a:gd name="T20" fmla="*/ 15 w 554"/>
                <a:gd name="T21" fmla="*/ 156 h 452"/>
                <a:gd name="T22" fmla="*/ 15 w 554"/>
                <a:gd name="T23" fmla="*/ 161 h 452"/>
                <a:gd name="T24" fmla="*/ 0 w 554"/>
                <a:gd name="T25" fmla="*/ 210 h 452"/>
                <a:gd name="T26" fmla="*/ 39 w 554"/>
                <a:gd name="T27" fmla="*/ 282 h 452"/>
                <a:gd name="T28" fmla="*/ 103 w 554"/>
                <a:gd name="T29" fmla="*/ 327 h 452"/>
                <a:gd name="T30" fmla="*/ 135 w 554"/>
                <a:gd name="T31" fmla="*/ 319 h 452"/>
                <a:gd name="T32" fmla="*/ 177 w 554"/>
                <a:gd name="T33" fmla="*/ 344 h 452"/>
                <a:gd name="T34" fmla="*/ 260 w 554"/>
                <a:gd name="T35" fmla="*/ 403 h 452"/>
                <a:gd name="T36" fmla="*/ 296 w 554"/>
                <a:gd name="T37" fmla="*/ 395 h 452"/>
                <a:gd name="T38" fmla="*/ 391 w 554"/>
                <a:gd name="T39" fmla="*/ 452 h 452"/>
                <a:gd name="T40" fmla="*/ 492 w 554"/>
                <a:gd name="T41" fmla="*/ 382 h 452"/>
                <a:gd name="T42" fmla="*/ 549 w 554"/>
                <a:gd name="T43" fmla="*/ 287 h 452"/>
                <a:gd name="T44" fmla="*/ 547 w 554"/>
                <a:gd name="T45" fmla="*/ 267 h 452"/>
                <a:gd name="T46" fmla="*/ 554 w 554"/>
                <a:gd name="T47" fmla="*/ 235 h 452"/>
                <a:gd name="T48" fmla="*/ 536 w 554"/>
                <a:gd name="T49" fmla="*/ 185 h 452"/>
                <a:gd name="T50" fmla="*/ 537 w 554"/>
                <a:gd name="T51" fmla="*/ 174 h 452"/>
                <a:gd name="T52" fmla="*/ 493 w 554"/>
                <a:gd name="T53" fmla="*/ 106 h 452"/>
                <a:gd name="T54" fmla="*/ 367 w 554"/>
                <a:gd name="T55" fmla="*/ 21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54" h="452">
                  <a:moveTo>
                    <a:pt x="367" y="21"/>
                  </a:moveTo>
                  <a:cubicBezTo>
                    <a:pt x="356" y="11"/>
                    <a:pt x="341" y="5"/>
                    <a:pt x="325" y="5"/>
                  </a:cubicBezTo>
                  <a:cubicBezTo>
                    <a:pt x="315" y="5"/>
                    <a:pt x="306" y="7"/>
                    <a:pt x="298" y="11"/>
                  </a:cubicBezTo>
                  <a:cubicBezTo>
                    <a:pt x="289" y="4"/>
                    <a:pt x="279" y="0"/>
                    <a:pt x="267" y="0"/>
                  </a:cubicBezTo>
                  <a:cubicBezTo>
                    <a:pt x="258" y="0"/>
                    <a:pt x="250" y="3"/>
                    <a:pt x="243" y="7"/>
                  </a:cubicBezTo>
                  <a:cubicBezTo>
                    <a:pt x="237" y="5"/>
                    <a:pt x="230" y="5"/>
                    <a:pt x="223" y="5"/>
                  </a:cubicBezTo>
                  <a:cubicBezTo>
                    <a:pt x="203" y="5"/>
                    <a:pt x="183" y="12"/>
                    <a:pt x="168" y="24"/>
                  </a:cubicBezTo>
                  <a:cubicBezTo>
                    <a:pt x="166" y="24"/>
                    <a:pt x="165" y="24"/>
                    <a:pt x="163" y="24"/>
                  </a:cubicBezTo>
                  <a:cubicBezTo>
                    <a:pt x="136" y="24"/>
                    <a:pt x="112" y="36"/>
                    <a:pt x="96" y="54"/>
                  </a:cubicBezTo>
                  <a:cubicBezTo>
                    <a:pt x="63" y="60"/>
                    <a:pt x="38" y="89"/>
                    <a:pt x="38" y="123"/>
                  </a:cubicBezTo>
                  <a:cubicBezTo>
                    <a:pt x="24" y="128"/>
                    <a:pt x="15" y="141"/>
                    <a:pt x="15" y="156"/>
                  </a:cubicBezTo>
                  <a:cubicBezTo>
                    <a:pt x="15" y="158"/>
                    <a:pt x="15" y="159"/>
                    <a:pt x="15" y="161"/>
                  </a:cubicBezTo>
                  <a:cubicBezTo>
                    <a:pt x="6" y="175"/>
                    <a:pt x="0" y="192"/>
                    <a:pt x="0" y="210"/>
                  </a:cubicBezTo>
                  <a:cubicBezTo>
                    <a:pt x="0" y="240"/>
                    <a:pt x="16" y="266"/>
                    <a:pt x="39" y="282"/>
                  </a:cubicBezTo>
                  <a:cubicBezTo>
                    <a:pt x="48" y="308"/>
                    <a:pt x="74" y="327"/>
                    <a:pt x="103" y="327"/>
                  </a:cubicBezTo>
                  <a:cubicBezTo>
                    <a:pt x="115" y="327"/>
                    <a:pt x="126" y="324"/>
                    <a:pt x="135" y="319"/>
                  </a:cubicBezTo>
                  <a:cubicBezTo>
                    <a:pt x="145" y="332"/>
                    <a:pt x="160" y="341"/>
                    <a:pt x="177" y="344"/>
                  </a:cubicBezTo>
                  <a:cubicBezTo>
                    <a:pt x="189" y="378"/>
                    <a:pt x="222" y="403"/>
                    <a:pt x="260" y="403"/>
                  </a:cubicBezTo>
                  <a:cubicBezTo>
                    <a:pt x="273" y="403"/>
                    <a:pt x="285" y="400"/>
                    <a:pt x="296" y="395"/>
                  </a:cubicBezTo>
                  <a:cubicBezTo>
                    <a:pt x="314" y="429"/>
                    <a:pt x="350" y="452"/>
                    <a:pt x="391" y="452"/>
                  </a:cubicBezTo>
                  <a:cubicBezTo>
                    <a:pt x="437" y="452"/>
                    <a:pt x="477" y="423"/>
                    <a:pt x="492" y="382"/>
                  </a:cubicBezTo>
                  <a:cubicBezTo>
                    <a:pt x="526" y="364"/>
                    <a:pt x="549" y="328"/>
                    <a:pt x="549" y="287"/>
                  </a:cubicBezTo>
                  <a:cubicBezTo>
                    <a:pt x="549" y="280"/>
                    <a:pt x="548" y="274"/>
                    <a:pt x="547" y="267"/>
                  </a:cubicBezTo>
                  <a:cubicBezTo>
                    <a:pt x="552" y="257"/>
                    <a:pt x="554" y="246"/>
                    <a:pt x="554" y="235"/>
                  </a:cubicBezTo>
                  <a:cubicBezTo>
                    <a:pt x="554" y="216"/>
                    <a:pt x="547" y="199"/>
                    <a:pt x="536" y="185"/>
                  </a:cubicBezTo>
                  <a:cubicBezTo>
                    <a:pt x="536" y="182"/>
                    <a:pt x="537" y="178"/>
                    <a:pt x="537" y="174"/>
                  </a:cubicBezTo>
                  <a:cubicBezTo>
                    <a:pt x="537" y="144"/>
                    <a:pt x="519" y="118"/>
                    <a:pt x="493" y="106"/>
                  </a:cubicBezTo>
                  <a:cubicBezTo>
                    <a:pt x="472" y="57"/>
                    <a:pt x="423" y="22"/>
                    <a:pt x="367"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pic>
        <p:nvPicPr>
          <p:cNvPr id="33" name="Immagine 32">
            <a:extLst>
              <a:ext uri="{FF2B5EF4-FFF2-40B4-BE49-F238E27FC236}">
                <a16:creationId xmlns:a16="http://schemas.microsoft.com/office/drawing/2014/main" id="{751EAA9D-931A-120A-9F76-C8514B7B812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63914" y="3859164"/>
            <a:ext cx="461666" cy="461666"/>
          </a:xfrm>
          <a:prstGeom prst="rect">
            <a:avLst/>
          </a:prstGeom>
        </p:spPr>
      </p:pic>
      <p:pic>
        <p:nvPicPr>
          <p:cNvPr id="36" name="Immagine 35" descr="Immagine che contiene cielo notturno&#10;&#10;Descrizione generata automaticamente">
            <a:extLst>
              <a:ext uri="{FF2B5EF4-FFF2-40B4-BE49-F238E27FC236}">
                <a16:creationId xmlns:a16="http://schemas.microsoft.com/office/drawing/2014/main" id="{9EA24367-3921-F73A-7848-AF6C2682B37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74908" y="3768450"/>
            <a:ext cx="731781" cy="731781"/>
          </a:xfrm>
          <a:prstGeom prst="rect">
            <a:avLst/>
          </a:prstGeom>
        </p:spPr>
      </p:pic>
    </p:spTree>
    <p:extLst>
      <p:ext uri="{BB962C8B-B14F-4D97-AF65-F5344CB8AC3E}">
        <p14:creationId xmlns:p14="http://schemas.microsoft.com/office/powerpoint/2010/main" val="2222906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fontScale="90000"/>
          </a:bodyPr>
          <a:lstStyle/>
          <a:p>
            <a:r>
              <a:rPr kumimoji="0" lang="pl-PL" sz="4000" b="1" i="0" u="none" strike="noStrike" kern="1200" cap="none" spc="-50" normalizeH="0" baseline="0" noProof="0" dirty="0">
                <a:ln>
                  <a:noFill/>
                </a:ln>
                <a:solidFill>
                  <a:prstClr val="black">
                    <a:lumMod val="75000"/>
                    <a:lumOff val="25000"/>
                  </a:prstClr>
                </a:solidFill>
                <a:effectLst/>
                <a:uLnTx/>
                <a:uFillTx/>
                <a:latin typeface="Calibri Light" panose="020F0302020204030204"/>
                <a:ea typeface="+mj-ea"/>
                <a:cs typeface="+mj-cs"/>
              </a:rPr>
              <a:t>Osnove emocionalne inteligencije i pozitivnog </a:t>
            </a:r>
            <a:br>
              <a:rPr kumimoji="0" lang="en-US" sz="4000" b="1" i="0" u="none" strike="noStrike" kern="1200" cap="none" spc="-50" normalizeH="0" baseline="0" noProof="0" dirty="0">
                <a:ln>
                  <a:noFill/>
                </a:ln>
                <a:solidFill>
                  <a:prstClr val="black">
                    <a:lumMod val="75000"/>
                    <a:lumOff val="25000"/>
                  </a:prstClr>
                </a:solidFill>
                <a:effectLst/>
                <a:uLnTx/>
                <a:uFillTx/>
                <a:latin typeface="Calibri Light" panose="020F0302020204030204"/>
                <a:ea typeface="+mj-ea"/>
                <a:cs typeface="+mj-cs"/>
              </a:rPr>
            </a:br>
            <a:r>
              <a:rPr kumimoji="0" lang="pl-PL" sz="4000" b="1" i="0" u="none" strike="noStrike" kern="1200" cap="none" spc="-50" normalizeH="0" baseline="0" noProof="0" dirty="0">
                <a:ln>
                  <a:noFill/>
                </a:ln>
                <a:solidFill>
                  <a:prstClr val="black">
                    <a:lumMod val="75000"/>
                    <a:lumOff val="25000"/>
                  </a:prstClr>
                </a:solidFill>
                <a:effectLst/>
                <a:uLnTx/>
                <a:uFillTx/>
                <a:latin typeface="Calibri Light" panose="020F0302020204030204"/>
                <a:ea typeface="+mj-ea"/>
                <a:cs typeface="+mj-cs"/>
              </a:rPr>
              <a:t>radnog okruženja</a:t>
            </a:r>
            <a:br>
              <a:rPr kumimoji="0" lang="en-US" sz="4000" b="1" i="0" u="none" strike="noStrike" kern="1200" cap="none" spc="-50" normalizeH="0" baseline="0" noProof="0" dirty="0">
                <a:ln>
                  <a:noFill/>
                </a:ln>
                <a:solidFill>
                  <a:prstClr val="black">
                    <a:lumMod val="75000"/>
                    <a:lumOff val="25000"/>
                  </a:prstClr>
                </a:solidFill>
                <a:effectLst/>
                <a:uLnTx/>
                <a:uFillTx/>
                <a:latin typeface="Calibri Light" panose="020F0302020204030204"/>
                <a:ea typeface="+mj-ea"/>
                <a:cs typeface="+mj-cs"/>
              </a:rPr>
            </a:br>
            <a:r>
              <a:rPr kumimoji="0" lang="pl-PL" sz="2800" b="0" i="0" u="none" strike="noStrike" kern="1200" cap="none" spc="-50" normalizeH="0" baseline="0" noProof="0" dirty="0">
                <a:ln>
                  <a:noFill/>
                </a:ln>
                <a:solidFill>
                  <a:prstClr val="black">
                    <a:lumMod val="75000"/>
                    <a:lumOff val="25000"/>
                  </a:prstClr>
                </a:solidFill>
                <a:effectLst/>
                <a:uLnTx/>
                <a:uFillTx/>
                <a:latin typeface="Calibri Light" panose="020F0302020204030204"/>
                <a:ea typeface="+mj-ea"/>
                <a:cs typeface="+mj-cs"/>
              </a:rPr>
              <a:t>Kako su emocionalna inteligencija i </a:t>
            </a:r>
            <a:r>
              <a:rPr kumimoji="0" lang="en-US" sz="2800" b="0" i="0" u="none" strike="noStrike" kern="1200" cap="none" spc="-50" normalizeH="0" baseline="0" noProof="0" dirty="0" err="1">
                <a:ln>
                  <a:noFill/>
                </a:ln>
                <a:solidFill>
                  <a:prstClr val="black">
                    <a:lumMod val="75000"/>
                    <a:lumOff val="25000"/>
                  </a:prstClr>
                </a:solidFill>
                <a:effectLst/>
                <a:uLnTx/>
                <a:uFillTx/>
                <a:latin typeface="Calibri Light" panose="020F0302020204030204"/>
                <a:ea typeface="+mj-ea"/>
                <a:cs typeface="+mj-cs"/>
              </a:rPr>
              <a:t>pozitivno</a:t>
            </a:r>
            <a:r>
              <a:rPr kumimoji="0" lang="en-US" sz="2800" b="0" i="0" u="none" strike="noStrike" kern="1200" cap="none" spc="-50" normalizeH="0" baseline="0" noProof="0" dirty="0">
                <a:ln>
                  <a:noFill/>
                </a:ln>
                <a:solidFill>
                  <a:prstClr val="black">
                    <a:lumMod val="75000"/>
                    <a:lumOff val="25000"/>
                  </a:prstClr>
                </a:solidFill>
                <a:effectLst/>
                <a:uLnTx/>
                <a:uFillTx/>
                <a:latin typeface="Calibri Light" panose="020F0302020204030204"/>
                <a:ea typeface="+mj-ea"/>
                <a:cs typeface="+mj-cs"/>
              </a:rPr>
              <a:t> </a:t>
            </a:r>
            <a:r>
              <a:rPr kumimoji="0" lang="en-US" sz="2800" b="0" i="0" u="none" strike="noStrike" kern="1200" cap="none" spc="-50" normalizeH="0" baseline="0" noProof="0" dirty="0" err="1">
                <a:ln>
                  <a:noFill/>
                </a:ln>
                <a:solidFill>
                  <a:prstClr val="black">
                    <a:lumMod val="75000"/>
                    <a:lumOff val="25000"/>
                  </a:prstClr>
                </a:solidFill>
                <a:effectLst/>
                <a:uLnTx/>
                <a:uFillTx/>
                <a:latin typeface="Calibri Light" panose="020F0302020204030204"/>
                <a:ea typeface="+mj-ea"/>
                <a:cs typeface="+mj-cs"/>
              </a:rPr>
              <a:t>radno</a:t>
            </a:r>
            <a:r>
              <a:rPr kumimoji="0" lang="en-US" sz="2800" b="0" i="0" u="none" strike="noStrike" kern="1200" cap="none" spc="-50" normalizeH="0" baseline="0" noProof="0" dirty="0">
                <a:ln>
                  <a:noFill/>
                </a:ln>
                <a:solidFill>
                  <a:prstClr val="black">
                    <a:lumMod val="75000"/>
                    <a:lumOff val="25000"/>
                  </a:prstClr>
                </a:solidFill>
                <a:effectLst/>
                <a:uLnTx/>
                <a:uFillTx/>
                <a:latin typeface="Calibri Light" panose="020F0302020204030204"/>
                <a:ea typeface="+mj-ea"/>
                <a:cs typeface="+mj-cs"/>
              </a:rPr>
              <a:t> </a:t>
            </a:r>
            <a:r>
              <a:rPr kumimoji="0" lang="en-US" sz="2800" b="0" i="0" u="none" strike="noStrike" kern="1200" cap="none" spc="-50" normalizeH="0" baseline="0" noProof="0" dirty="0" err="1">
                <a:ln>
                  <a:noFill/>
                </a:ln>
                <a:solidFill>
                  <a:prstClr val="black">
                    <a:lumMod val="75000"/>
                    <a:lumOff val="25000"/>
                  </a:prstClr>
                </a:solidFill>
                <a:effectLst/>
                <a:uLnTx/>
                <a:uFillTx/>
                <a:latin typeface="Calibri Light" panose="020F0302020204030204"/>
                <a:ea typeface="+mj-ea"/>
                <a:cs typeface="+mj-cs"/>
              </a:rPr>
              <a:t>okruženje</a:t>
            </a:r>
            <a:r>
              <a:rPr kumimoji="0" lang="pl-PL" sz="2800" b="0" i="0" u="none" strike="noStrike" kern="1200" cap="none" spc="-50" normalizeH="0" baseline="0" noProof="0" dirty="0">
                <a:ln>
                  <a:noFill/>
                </a:ln>
                <a:solidFill>
                  <a:prstClr val="black">
                    <a:lumMod val="75000"/>
                    <a:lumOff val="25000"/>
                  </a:prstClr>
                </a:solidFill>
                <a:effectLst/>
                <a:uLnTx/>
                <a:uFillTx/>
                <a:latin typeface="Calibri Light" panose="020F0302020204030204"/>
                <a:ea typeface="+mj-ea"/>
                <a:cs typeface="+mj-cs"/>
              </a:rPr>
              <a:t> povezani?</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err="1">
                <a:solidFill>
                  <a:schemeClr val="bg1"/>
                </a:solidFill>
                <a:latin typeface="system-ui"/>
              </a:rPr>
              <a:t>Podrška</a:t>
            </a:r>
            <a:r>
              <a:rPr lang="en-US" sz="1200" dirty="0">
                <a:solidFill>
                  <a:schemeClr val="bg1"/>
                </a:solidFill>
                <a:latin typeface="system-ui"/>
              </a:rPr>
              <a:t> </a:t>
            </a:r>
            <a:r>
              <a:rPr lang="en-US" sz="1200" dirty="0" err="1">
                <a:solidFill>
                  <a:schemeClr val="bg1"/>
                </a:solidFill>
                <a:latin typeface="system-ui"/>
              </a:rPr>
              <a:t>Europske</a:t>
            </a:r>
            <a:r>
              <a:rPr lang="en-US" sz="1200" dirty="0">
                <a:solidFill>
                  <a:schemeClr val="bg1"/>
                </a:solidFill>
                <a:latin typeface="system-ui"/>
              </a:rPr>
              <a:t> </a:t>
            </a:r>
            <a:r>
              <a:rPr lang="en-US" sz="1200" dirty="0" err="1">
                <a:solidFill>
                  <a:schemeClr val="bg1"/>
                </a:solidFill>
                <a:latin typeface="system-ui"/>
              </a:rPr>
              <a:t>komisije</a:t>
            </a:r>
            <a:r>
              <a:rPr lang="en-US" sz="1200" dirty="0">
                <a:solidFill>
                  <a:schemeClr val="bg1"/>
                </a:solidFill>
                <a:latin typeface="system-ui"/>
              </a:rPr>
              <a:t> za </a:t>
            </a:r>
            <a:r>
              <a:rPr lang="en-US" sz="1200" dirty="0" err="1">
                <a:solidFill>
                  <a:schemeClr val="bg1"/>
                </a:solidFill>
                <a:latin typeface="system-ui"/>
              </a:rPr>
              <a:t>izradu</a:t>
            </a:r>
            <a:r>
              <a:rPr lang="en-US" sz="1200" dirty="0">
                <a:solidFill>
                  <a:schemeClr val="bg1"/>
                </a:solidFill>
                <a:latin typeface="system-ui"/>
              </a:rPr>
              <a:t> </a:t>
            </a:r>
            <a:r>
              <a:rPr lang="en-US" sz="1200" dirty="0" err="1">
                <a:solidFill>
                  <a:schemeClr val="bg1"/>
                </a:solidFill>
                <a:latin typeface="system-ui"/>
              </a:rPr>
              <a:t>ove</a:t>
            </a:r>
            <a:r>
              <a:rPr lang="en-US" sz="1200" dirty="0">
                <a:solidFill>
                  <a:schemeClr val="bg1"/>
                </a:solidFill>
                <a:latin typeface="system-ui"/>
              </a:rPr>
              <a:t> </a:t>
            </a:r>
            <a:r>
              <a:rPr lang="en-US" sz="1200" dirty="0" err="1">
                <a:solidFill>
                  <a:schemeClr val="bg1"/>
                </a:solidFill>
                <a:latin typeface="system-ui"/>
              </a:rPr>
              <a:t>objave</a:t>
            </a:r>
            <a:r>
              <a:rPr lang="en-US" sz="1200" dirty="0">
                <a:solidFill>
                  <a:schemeClr val="bg1"/>
                </a:solidFill>
                <a:latin typeface="system-ui"/>
              </a:rPr>
              <a:t> ne </a:t>
            </a:r>
            <a:r>
              <a:rPr lang="en-US" sz="1200" dirty="0" err="1">
                <a:solidFill>
                  <a:schemeClr val="bg1"/>
                </a:solidFill>
                <a:latin typeface="system-ui"/>
              </a:rPr>
              <a:t>predstavlja</a:t>
            </a:r>
            <a:r>
              <a:rPr lang="en-US" sz="1200" dirty="0">
                <a:solidFill>
                  <a:schemeClr val="bg1"/>
                </a:solidFill>
                <a:latin typeface="system-ui"/>
              </a:rPr>
              <a:t> </a:t>
            </a:r>
            <a:r>
              <a:rPr lang="en-US" sz="1200" dirty="0" err="1">
                <a:solidFill>
                  <a:schemeClr val="bg1"/>
                </a:solidFill>
                <a:latin typeface="system-ui"/>
              </a:rPr>
              <a:t>odobrenje</a:t>
            </a:r>
            <a:r>
              <a:rPr lang="en-US" sz="1200" dirty="0">
                <a:solidFill>
                  <a:schemeClr val="bg1"/>
                </a:solidFill>
                <a:latin typeface="system-ui"/>
              </a:rPr>
              <a:t> </a:t>
            </a:r>
            <a:r>
              <a:rPr lang="en-US" sz="1200" dirty="0" err="1">
                <a:solidFill>
                  <a:schemeClr val="bg1"/>
                </a:solidFill>
                <a:latin typeface="system-ui"/>
              </a:rPr>
              <a:t>njenog</a:t>
            </a:r>
            <a:r>
              <a:rPr lang="en-US" sz="1200" dirty="0">
                <a:solidFill>
                  <a:schemeClr val="bg1"/>
                </a:solidFill>
                <a:latin typeface="system-ui"/>
              </a:rPr>
              <a:t> </a:t>
            </a:r>
            <a:r>
              <a:rPr lang="en-US" sz="1200" dirty="0" err="1">
                <a:solidFill>
                  <a:schemeClr val="bg1"/>
                </a:solidFill>
                <a:latin typeface="system-ui"/>
              </a:rPr>
              <a:t>sadržaja</a:t>
            </a:r>
            <a:r>
              <a:rPr lang="en-US" sz="1200" dirty="0">
                <a:solidFill>
                  <a:schemeClr val="bg1"/>
                </a:solidFill>
                <a:latin typeface="system-ui"/>
              </a:rPr>
              <a:t> koji </a:t>
            </a:r>
            <a:r>
              <a:rPr lang="en-US" sz="1200" dirty="0" err="1">
                <a:solidFill>
                  <a:schemeClr val="bg1"/>
                </a:solidFill>
                <a:latin typeface="system-ui"/>
              </a:rPr>
              <a:t>odražava</a:t>
            </a:r>
            <a:r>
              <a:rPr lang="en-US" sz="1200" dirty="0">
                <a:solidFill>
                  <a:schemeClr val="bg1"/>
                </a:solidFill>
                <a:latin typeface="system-ui"/>
              </a:rPr>
              <a:t> </a:t>
            </a:r>
            <a:r>
              <a:rPr lang="en-US" sz="1200" dirty="0" err="1">
                <a:solidFill>
                  <a:schemeClr val="bg1"/>
                </a:solidFill>
                <a:latin typeface="system-ui"/>
              </a:rPr>
              <a:t>stavove</a:t>
            </a:r>
            <a:r>
              <a:rPr lang="en-US" sz="1200" dirty="0">
                <a:solidFill>
                  <a:schemeClr val="bg1"/>
                </a:solidFill>
                <a:latin typeface="system-ui"/>
              </a:rPr>
              <a:t> </a:t>
            </a:r>
            <a:r>
              <a:rPr lang="en-US" sz="1200" dirty="0" err="1">
                <a:solidFill>
                  <a:schemeClr val="bg1"/>
                </a:solidFill>
                <a:latin typeface="system-ui"/>
              </a:rPr>
              <a:t>samih</a:t>
            </a:r>
            <a:r>
              <a:rPr lang="en-US" sz="1200" dirty="0">
                <a:solidFill>
                  <a:schemeClr val="bg1"/>
                </a:solidFill>
                <a:latin typeface="system-ui"/>
              </a:rPr>
              <a:t> </a:t>
            </a:r>
            <a:r>
              <a:rPr lang="en-US" sz="1200" dirty="0" err="1">
                <a:solidFill>
                  <a:schemeClr val="bg1"/>
                </a:solidFill>
                <a:latin typeface="system-ui"/>
              </a:rPr>
              <a:t>autora</a:t>
            </a:r>
            <a:r>
              <a:rPr lang="en-US" sz="1200" dirty="0">
                <a:solidFill>
                  <a:schemeClr val="bg1"/>
                </a:solidFill>
                <a:latin typeface="system-ui"/>
              </a:rPr>
              <a:t> </a:t>
            </a:r>
            <a:r>
              <a:rPr lang="en-US" sz="1200" dirty="0" err="1">
                <a:solidFill>
                  <a:schemeClr val="bg1"/>
                </a:solidFill>
                <a:latin typeface="system-ui"/>
              </a:rPr>
              <a:t>te</a:t>
            </a:r>
            <a:r>
              <a:rPr lang="en-US" sz="1200" dirty="0">
                <a:solidFill>
                  <a:schemeClr val="bg1"/>
                </a:solidFill>
                <a:latin typeface="system-ui"/>
              </a:rPr>
              <a:t> se </a:t>
            </a:r>
            <a:r>
              <a:rPr lang="en-US" sz="1200" dirty="0" err="1">
                <a:solidFill>
                  <a:schemeClr val="bg1"/>
                </a:solidFill>
                <a:latin typeface="system-ui"/>
              </a:rPr>
              <a:t>Komisija</a:t>
            </a:r>
            <a:r>
              <a:rPr lang="en-US" sz="1200" dirty="0">
                <a:solidFill>
                  <a:schemeClr val="bg1"/>
                </a:solidFill>
                <a:latin typeface="system-ui"/>
              </a:rPr>
              <a:t> ne </a:t>
            </a:r>
            <a:r>
              <a:rPr lang="en-US" sz="1200" dirty="0" err="1">
                <a:solidFill>
                  <a:schemeClr val="bg1"/>
                </a:solidFill>
                <a:latin typeface="system-ui"/>
              </a:rPr>
              <a:t>može</a:t>
            </a:r>
            <a:r>
              <a:rPr lang="en-US" sz="1200" dirty="0">
                <a:solidFill>
                  <a:schemeClr val="bg1"/>
                </a:solidFill>
                <a:latin typeface="system-ui"/>
              </a:rPr>
              <a:t> </a:t>
            </a:r>
            <a:r>
              <a:rPr lang="en-US" sz="1200" dirty="0" err="1">
                <a:solidFill>
                  <a:schemeClr val="bg1"/>
                </a:solidFill>
                <a:latin typeface="system-ui"/>
              </a:rPr>
              <a:t>smatrati</a:t>
            </a:r>
            <a:r>
              <a:rPr lang="en-US" sz="1200" dirty="0">
                <a:solidFill>
                  <a:schemeClr val="bg1"/>
                </a:solidFill>
                <a:latin typeface="system-ui"/>
              </a:rPr>
              <a:t> </a:t>
            </a:r>
            <a:r>
              <a:rPr lang="en-US" sz="1200" dirty="0" err="1">
                <a:solidFill>
                  <a:schemeClr val="bg1"/>
                </a:solidFill>
                <a:latin typeface="system-ui"/>
              </a:rPr>
              <a:t>odgovornom</a:t>
            </a:r>
            <a:r>
              <a:rPr lang="en-US" sz="1200" dirty="0">
                <a:solidFill>
                  <a:schemeClr val="bg1"/>
                </a:solidFill>
                <a:latin typeface="system-ui"/>
              </a:rPr>
              <a:t> za </a:t>
            </a:r>
            <a:r>
              <a:rPr lang="en-US" sz="1200" dirty="0" err="1">
                <a:solidFill>
                  <a:schemeClr val="bg1"/>
                </a:solidFill>
                <a:latin typeface="system-ui"/>
              </a:rPr>
              <a:t>bilo</a:t>
            </a:r>
            <a:r>
              <a:rPr lang="en-US" sz="1200" dirty="0">
                <a:solidFill>
                  <a:schemeClr val="bg1"/>
                </a:solidFill>
                <a:latin typeface="system-ui"/>
              </a:rPr>
              <a:t> </a:t>
            </a:r>
            <a:r>
              <a:rPr lang="en-US" sz="1200" dirty="0" err="1">
                <a:solidFill>
                  <a:schemeClr val="bg1"/>
                </a:solidFill>
                <a:latin typeface="system-ui"/>
              </a:rPr>
              <a:t>kakvu</a:t>
            </a:r>
            <a:r>
              <a:rPr lang="en-US" sz="1200" dirty="0">
                <a:solidFill>
                  <a:schemeClr val="bg1"/>
                </a:solidFill>
                <a:latin typeface="system-ui"/>
              </a:rPr>
              <a:t> </a:t>
            </a:r>
            <a:r>
              <a:rPr lang="en-US" sz="1200" dirty="0" err="1">
                <a:solidFill>
                  <a:schemeClr val="bg1"/>
                </a:solidFill>
                <a:latin typeface="system-ui"/>
              </a:rPr>
              <a:t>daljnju</a:t>
            </a:r>
            <a:r>
              <a:rPr lang="en-US" sz="1200" dirty="0">
                <a:solidFill>
                  <a:schemeClr val="bg1"/>
                </a:solidFill>
                <a:latin typeface="system-ui"/>
              </a:rPr>
              <a:t> </a:t>
            </a:r>
            <a:r>
              <a:rPr lang="en-US" sz="1200" dirty="0" err="1">
                <a:solidFill>
                  <a:schemeClr val="bg1"/>
                </a:solidFill>
                <a:latin typeface="system-ui"/>
              </a:rPr>
              <a:t>uporabu</a:t>
            </a:r>
            <a:r>
              <a:rPr lang="en-US" sz="1200" dirty="0">
                <a:solidFill>
                  <a:schemeClr val="bg1"/>
                </a:solidFill>
                <a:latin typeface="system-ui"/>
              </a:rPr>
              <a:t> </a:t>
            </a:r>
            <a:r>
              <a:rPr lang="en-US" sz="1200" dirty="0" err="1">
                <a:solidFill>
                  <a:schemeClr val="bg1"/>
                </a:solidFill>
                <a:latin typeface="system-ui"/>
              </a:rPr>
              <a:t>informacija</a:t>
            </a:r>
            <a:r>
              <a:rPr lang="en-US" sz="1200" dirty="0">
                <a:solidFill>
                  <a:schemeClr val="bg1"/>
                </a:solidFill>
                <a:latin typeface="system-ui"/>
              </a:rPr>
              <a:t> </a:t>
            </a:r>
            <a:r>
              <a:rPr lang="en-US" sz="1200" dirty="0" err="1">
                <a:solidFill>
                  <a:schemeClr val="bg1"/>
                </a:solidFill>
                <a:latin typeface="system-ui"/>
              </a:rPr>
              <a:t>sadržanih</a:t>
            </a:r>
            <a:r>
              <a:rPr lang="en-US" sz="1200" dirty="0">
                <a:solidFill>
                  <a:schemeClr val="bg1"/>
                </a:solidFill>
                <a:latin typeface="system-ui"/>
              </a:rPr>
              <a:t> u </a:t>
            </a:r>
            <a:r>
              <a:rPr lang="en-US" sz="1200" dirty="0" err="1">
                <a:solidFill>
                  <a:schemeClr val="bg1"/>
                </a:solidFill>
                <a:latin typeface="system-ui"/>
              </a:rPr>
              <a:t>ovoj</a:t>
            </a:r>
            <a:r>
              <a:rPr lang="en-US" sz="1200" dirty="0">
                <a:solidFill>
                  <a:schemeClr val="bg1"/>
                </a:solidFill>
                <a:latin typeface="system-ui"/>
              </a:rPr>
              <a:t> </a:t>
            </a:r>
            <a:r>
              <a:rPr lang="en-US" sz="1200" dirty="0" err="1">
                <a:solidFill>
                  <a:schemeClr val="bg1"/>
                </a:solidFill>
                <a:latin typeface="system-ui"/>
              </a:rPr>
              <a:t>objavi</a:t>
            </a:r>
            <a:r>
              <a:rPr lang="en-US" sz="1200" dirty="0">
                <a:solidFill>
                  <a:schemeClr val="bg1"/>
                </a:solidFill>
                <a:latin typeface="system-ui"/>
              </a:rPr>
              <a:t>.</a:t>
            </a:r>
            <a:endParaRPr lang="en-US" sz="1200" dirty="0">
              <a:solidFill>
                <a:schemeClr val="bg1"/>
              </a:solidFill>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815349" y="5576211"/>
            <a:ext cx="2027384" cy="455825"/>
          </a:xfrm>
          <a:prstGeom prst="rect">
            <a:avLst/>
          </a:prstGeom>
        </p:spPr>
      </p:pic>
      <p:sp>
        <p:nvSpPr>
          <p:cNvPr id="5" name="Dashed circle">
            <a:extLst>
              <a:ext uri="{FF2B5EF4-FFF2-40B4-BE49-F238E27FC236}">
                <a16:creationId xmlns:a16="http://schemas.microsoft.com/office/drawing/2014/main" id="{49703868-B91B-1DED-47A5-920E56EA1100}"/>
              </a:ext>
            </a:extLst>
          </p:cNvPr>
          <p:cNvSpPr>
            <a:spLocks noChangeArrowheads="1"/>
          </p:cNvSpPr>
          <p:nvPr/>
        </p:nvSpPr>
        <p:spPr bwMode="auto">
          <a:xfrm>
            <a:off x="4884953" y="3592277"/>
            <a:ext cx="1611646" cy="1611217"/>
          </a:xfrm>
          <a:prstGeom prst="ellipse">
            <a:avLst/>
          </a:prstGeom>
          <a:noFill/>
          <a:ln w="15875" cap="rnd">
            <a:solidFill>
              <a:srgbClr val="DBDBDB"/>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ru-RU" sz="1350"/>
          </a:p>
        </p:txBody>
      </p:sp>
      <p:grpSp>
        <p:nvGrpSpPr>
          <p:cNvPr id="6" name="Shape 3">
            <a:extLst>
              <a:ext uri="{FF2B5EF4-FFF2-40B4-BE49-F238E27FC236}">
                <a16:creationId xmlns:a16="http://schemas.microsoft.com/office/drawing/2014/main" id="{9B09F132-02F2-DB73-041C-EAE25C6CCD13}"/>
              </a:ext>
            </a:extLst>
          </p:cNvPr>
          <p:cNvGrpSpPr/>
          <p:nvPr/>
        </p:nvGrpSpPr>
        <p:grpSpPr>
          <a:xfrm>
            <a:off x="6280606" y="3117969"/>
            <a:ext cx="1205767" cy="2571749"/>
            <a:chOff x="5160642" y="2147495"/>
            <a:chExt cx="1205767" cy="2571749"/>
          </a:xfrm>
        </p:grpSpPr>
        <p:sp>
          <p:nvSpPr>
            <p:cNvPr id="10" name="Circle 3">
              <a:extLst>
                <a:ext uri="{FF2B5EF4-FFF2-40B4-BE49-F238E27FC236}">
                  <a16:creationId xmlns:a16="http://schemas.microsoft.com/office/drawing/2014/main" id="{0120F8D0-E4D3-E0D5-536C-A23850A25360}"/>
                </a:ext>
              </a:extLst>
            </p:cNvPr>
            <p:cNvSpPr>
              <a:spLocks/>
            </p:cNvSpPr>
            <p:nvPr/>
          </p:nvSpPr>
          <p:spPr bwMode="auto">
            <a:xfrm>
              <a:off x="5160642" y="3513215"/>
              <a:ext cx="1205767" cy="1206029"/>
            </a:xfrm>
            <a:custGeom>
              <a:avLst/>
              <a:gdLst>
                <a:gd name="T0" fmla="*/ 607 w 844"/>
                <a:gd name="T1" fmla="*/ 102 h 844"/>
                <a:gd name="T2" fmla="*/ 742 w 844"/>
                <a:gd name="T3" fmla="*/ 607 h 844"/>
                <a:gd name="T4" fmla="*/ 238 w 844"/>
                <a:gd name="T5" fmla="*/ 742 h 844"/>
                <a:gd name="T6" fmla="*/ 102 w 844"/>
                <a:gd name="T7" fmla="*/ 238 h 844"/>
                <a:gd name="T8" fmla="*/ 607 w 844"/>
                <a:gd name="T9" fmla="*/ 102 h 844"/>
              </a:gdLst>
              <a:ahLst/>
              <a:cxnLst>
                <a:cxn ang="0">
                  <a:pos x="T0" y="T1"/>
                </a:cxn>
                <a:cxn ang="0">
                  <a:pos x="T2" y="T3"/>
                </a:cxn>
                <a:cxn ang="0">
                  <a:pos x="T4" y="T5"/>
                </a:cxn>
                <a:cxn ang="0">
                  <a:pos x="T6" y="T7"/>
                </a:cxn>
                <a:cxn ang="0">
                  <a:pos x="T8" y="T9"/>
                </a:cxn>
              </a:cxnLst>
              <a:rect l="0" t="0" r="r" b="b"/>
              <a:pathLst>
                <a:path w="844" h="844">
                  <a:moveTo>
                    <a:pt x="607" y="102"/>
                  </a:moveTo>
                  <a:cubicBezTo>
                    <a:pt x="784" y="204"/>
                    <a:pt x="844" y="430"/>
                    <a:pt x="742" y="607"/>
                  </a:cubicBezTo>
                  <a:cubicBezTo>
                    <a:pt x="640" y="784"/>
                    <a:pt x="414" y="844"/>
                    <a:pt x="238" y="742"/>
                  </a:cubicBezTo>
                  <a:cubicBezTo>
                    <a:pt x="61" y="640"/>
                    <a:pt x="0" y="414"/>
                    <a:pt x="102" y="238"/>
                  </a:cubicBezTo>
                  <a:cubicBezTo>
                    <a:pt x="204" y="61"/>
                    <a:pt x="430" y="0"/>
                    <a:pt x="607" y="102"/>
                  </a:cubicBezTo>
                  <a:close/>
                </a:path>
              </a:pathLst>
            </a:custGeom>
            <a:solidFill>
              <a:schemeClr val="accent4">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1" name="Freeform 8">
              <a:extLst>
                <a:ext uri="{FF2B5EF4-FFF2-40B4-BE49-F238E27FC236}">
                  <a16:creationId xmlns:a16="http://schemas.microsoft.com/office/drawing/2014/main" id="{96727736-8DA5-2C3D-47A1-7DECAEA2E0B2}"/>
                </a:ext>
              </a:extLst>
            </p:cNvPr>
            <p:cNvSpPr>
              <a:spLocks/>
            </p:cNvSpPr>
            <p:nvPr/>
          </p:nvSpPr>
          <p:spPr bwMode="auto">
            <a:xfrm>
              <a:off x="5213652" y="2147495"/>
              <a:ext cx="241312" cy="302699"/>
            </a:xfrm>
            <a:custGeom>
              <a:avLst/>
              <a:gdLst>
                <a:gd name="T0" fmla="*/ 305 w 305"/>
                <a:gd name="T1" fmla="*/ 0 h 381"/>
                <a:gd name="T2" fmla="*/ 0 w 305"/>
                <a:gd name="T3" fmla="*/ 77 h 381"/>
                <a:gd name="T4" fmla="*/ 79 w 305"/>
                <a:gd name="T5" fmla="*/ 381 h 381"/>
              </a:gdLst>
              <a:ahLst/>
              <a:cxnLst>
                <a:cxn ang="0">
                  <a:pos x="T0" y="T1"/>
                </a:cxn>
                <a:cxn ang="0">
                  <a:pos x="T2" y="T3"/>
                </a:cxn>
                <a:cxn ang="0">
                  <a:pos x="T4" y="T5"/>
                </a:cxn>
              </a:cxnLst>
              <a:rect l="0" t="0" r="r" b="b"/>
              <a:pathLst>
                <a:path w="305" h="381">
                  <a:moveTo>
                    <a:pt x="305" y="0"/>
                  </a:moveTo>
                  <a:lnTo>
                    <a:pt x="0" y="77"/>
                  </a:lnTo>
                  <a:lnTo>
                    <a:pt x="79" y="381"/>
                  </a:lnTo>
                </a:path>
              </a:pathLst>
            </a:custGeom>
            <a:noFill/>
            <a:ln w="152400" cap="rnd">
              <a:solidFill>
                <a:schemeClr val="accent4">
                  <a:lumMod val="75000"/>
                  <a:alpha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13" name="Freeform 9">
              <a:extLst>
                <a:ext uri="{FF2B5EF4-FFF2-40B4-BE49-F238E27FC236}">
                  <a16:creationId xmlns:a16="http://schemas.microsoft.com/office/drawing/2014/main" id="{3FE0E43A-48CA-C6BD-4049-ED297CD1FAB8}"/>
                </a:ext>
              </a:extLst>
            </p:cNvPr>
            <p:cNvSpPr>
              <a:spLocks/>
            </p:cNvSpPr>
            <p:nvPr/>
          </p:nvSpPr>
          <p:spPr bwMode="auto">
            <a:xfrm>
              <a:off x="5215234" y="2208670"/>
              <a:ext cx="795142" cy="1408623"/>
            </a:xfrm>
            <a:custGeom>
              <a:avLst/>
              <a:gdLst>
                <a:gd name="T0" fmla="*/ 0 w 557"/>
                <a:gd name="T1" fmla="*/ 0 h 986"/>
                <a:gd name="T2" fmla="*/ 31 w 557"/>
                <a:gd name="T3" fmla="*/ 18 h 986"/>
                <a:gd name="T4" fmla="*/ 505 w 557"/>
                <a:gd name="T5" fmla="*/ 986 h 986"/>
              </a:gdLst>
              <a:ahLst/>
              <a:cxnLst>
                <a:cxn ang="0">
                  <a:pos x="T0" y="T1"/>
                </a:cxn>
                <a:cxn ang="0">
                  <a:pos x="T2" y="T3"/>
                </a:cxn>
                <a:cxn ang="0">
                  <a:pos x="T4" y="T5"/>
                </a:cxn>
              </a:cxnLst>
              <a:rect l="0" t="0" r="r" b="b"/>
              <a:pathLst>
                <a:path w="557" h="986">
                  <a:moveTo>
                    <a:pt x="0" y="0"/>
                  </a:moveTo>
                  <a:cubicBezTo>
                    <a:pt x="11" y="6"/>
                    <a:pt x="21" y="12"/>
                    <a:pt x="31" y="18"/>
                  </a:cubicBezTo>
                  <a:cubicBezTo>
                    <a:pt x="381" y="220"/>
                    <a:pt x="557" y="609"/>
                    <a:pt x="505" y="986"/>
                  </a:cubicBezTo>
                </a:path>
              </a:pathLst>
            </a:custGeom>
            <a:noFill/>
            <a:ln w="152400" cap="rnd">
              <a:solidFill>
                <a:schemeClr val="accent4">
                  <a:lumMod val="75000"/>
                  <a:alpha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14" name="Circle 3">
              <a:extLst>
                <a:ext uri="{FF2B5EF4-FFF2-40B4-BE49-F238E27FC236}">
                  <a16:creationId xmlns:a16="http://schemas.microsoft.com/office/drawing/2014/main" id="{6CAA1B98-8B6F-48FC-996D-9EE58B0C618A}"/>
                </a:ext>
              </a:extLst>
            </p:cNvPr>
            <p:cNvSpPr>
              <a:spLocks noChangeArrowheads="1"/>
            </p:cNvSpPr>
            <p:nvPr/>
          </p:nvSpPr>
          <p:spPr bwMode="auto">
            <a:xfrm>
              <a:off x="5887742" y="3571362"/>
              <a:ext cx="93600" cy="93600"/>
            </a:xfrm>
            <a:prstGeom prst="ellipse">
              <a:avLst/>
            </a:prstGeom>
            <a:gradFill flip="none" rotWithShape="1">
              <a:gsLst>
                <a:gs pos="20000">
                  <a:srgbClr val="FFFFFF"/>
                </a:gs>
                <a:gs pos="100000">
                  <a:srgbClr val="EAEAEA"/>
                </a:gs>
              </a:gsLst>
              <a:lin ang="2700000" scaled="1"/>
              <a:tileRect/>
            </a:gradFill>
            <a:ln>
              <a:noFill/>
            </a:ln>
            <a:effectLst>
              <a:outerShdw blurRad="63500" dist="254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15" name="Shape 2">
            <a:extLst>
              <a:ext uri="{FF2B5EF4-FFF2-40B4-BE49-F238E27FC236}">
                <a16:creationId xmlns:a16="http://schemas.microsoft.com/office/drawing/2014/main" id="{F038B5AF-D186-4BA9-5CA8-3E5ABDE24605}"/>
              </a:ext>
            </a:extLst>
          </p:cNvPr>
          <p:cNvGrpSpPr/>
          <p:nvPr/>
        </p:nvGrpSpPr>
        <p:grpSpPr>
          <a:xfrm>
            <a:off x="3894388" y="4483688"/>
            <a:ext cx="2529422" cy="1395912"/>
            <a:chOff x="2774425" y="3513215"/>
            <a:chExt cx="2529422" cy="1395912"/>
          </a:xfrm>
        </p:grpSpPr>
        <p:sp>
          <p:nvSpPr>
            <p:cNvPr id="16" name="Circle 2">
              <a:extLst>
                <a:ext uri="{FF2B5EF4-FFF2-40B4-BE49-F238E27FC236}">
                  <a16:creationId xmlns:a16="http://schemas.microsoft.com/office/drawing/2014/main" id="{12D7ACEE-56A8-4E35-ADEA-B390B6DD35A3}"/>
                </a:ext>
              </a:extLst>
            </p:cNvPr>
            <p:cNvSpPr>
              <a:spLocks/>
            </p:cNvSpPr>
            <p:nvPr/>
          </p:nvSpPr>
          <p:spPr bwMode="auto">
            <a:xfrm>
              <a:off x="2774425" y="3513215"/>
              <a:ext cx="1205767" cy="1206029"/>
            </a:xfrm>
            <a:custGeom>
              <a:avLst/>
              <a:gdLst>
                <a:gd name="T0" fmla="*/ 606 w 844"/>
                <a:gd name="T1" fmla="*/ 742 h 844"/>
                <a:gd name="T2" fmla="*/ 102 w 844"/>
                <a:gd name="T3" fmla="*/ 607 h 844"/>
                <a:gd name="T4" fmla="*/ 237 w 844"/>
                <a:gd name="T5" fmla="*/ 102 h 844"/>
                <a:gd name="T6" fmla="*/ 742 w 844"/>
                <a:gd name="T7" fmla="*/ 238 h 844"/>
                <a:gd name="T8" fmla="*/ 606 w 844"/>
                <a:gd name="T9" fmla="*/ 742 h 844"/>
              </a:gdLst>
              <a:ahLst/>
              <a:cxnLst>
                <a:cxn ang="0">
                  <a:pos x="T0" y="T1"/>
                </a:cxn>
                <a:cxn ang="0">
                  <a:pos x="T2" y="T3"/>
                </a:cxn>
                <a:cxn ang="0">
                  <a:pos x="T4" y="T5"/>
                </a:cxn>
                <a:cxn ang="0">
                  <a:pos x="T6" y="T7"/>
                </a:cxn>
                <a:cxn ang="0">
                  <a:pos x="T8" y="T9"/>
                </a:cxn>
              </a:cxnLst>
              <a:rect l="0" t="0" r="r" b="b"/>
              <a:pathLst>
                <a:path w="844" h="844">
                  <a:moveTo>
                    <a:pt x="606" y="742"/>
                  </a:moveTo>
                  <a:cubicBezTo>
                    <a:pt x="430" y="844"/>
                    <a:pt x="204" y="784"/>
                    <a:pt x="102" y="607"/>
                  </a:cubicBezTo>
                  <a:cubicBezTo>
                    <a:pt x="0" y="430"/>
                    <a:pt x="60" y="204"/>
                    <a:pt x="237" y="102"/>
                  </a:cubicBezTo>
                  <a:cubicBezTo>
                    <a:pt x="414" y="0"/>
                    <a:pt x="640" y="61"/>
                    <a:pt x="742" y="238"/>
                  </a:cubicBezTo>
                  <a:cubicBezTo>
                    <a:pt x="844" y="414"/>
                    <a:pt x="783" y="640"/>
                    <a:pt x="606" y="742"/>
                  </a:cubicBezTo>
                  <a:close/>
                </a:path>
              </a:pathLst>
            </a:custGeom>
            <a:solidFill>
              <a:schemeClr val="accent3">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7" name="Freeform 12">
              <a:extLst>
                <a:ext uri="{FF2B5EF4-FFF2-40B4-BE49-F238E27FC236}">
                  <a16:creationId xmlns:a16="http://schemas.microsoft.com/office/drawing/2014/main" id="{EB852F97-A7E0-C87E-E9A4-357AD240F830}"/>
                </a:ext>
              </a:extLst>
            </p:cNvPr>
            <p:cNvSpPr>
              <a:spLocks/>
            </p:cNvSpPr>
            <p:nvPr/>
          </p:nvSpPr>
          <p:spPr bwMode="auto">
            <a:xfrm>
              <a:off x="5064909" y="4527774"/>
              <a:ext cx="238938" cy="305877"/>
            </a:xfrm>
            <a:custGeom>
              <a:avLst/>
              <a:gdLst>
                <a:gd name="T0" fmla="*/ 217 w 302"/>
                <a:gd name="T1" fmla="*/ 385 h 385"/>
                <a:gd name="T2" fmla="*/ 302 w 302"/>
                <a:gd name="T3" fmla="*/ 84 h 385"/>
                <a:gd name="T4" fmla="*/ 0 w 302"/>
                <a:gd name="T5" fmla="*/ 0 h 385"/>
              </a:gdLst>
              <a:ahLst/>
              <a:cxnLst>
                <a:cxn ang="0">
                  <a:pos x="T0" y="T1"/>
                </a:cxn>
                <a:cxn ang="0">
                  <a:pos x="T2" y="T3"/>
                </a:cxn>
                <a:cxn ang="0">
                  <a:pos x="T4" y="T5"/>
                </a:cxn>
              </a:cxnLst>
              <a:rect l="0" t="0" r="r" b="b"/>
              <a:pathLst>
                <a:path w="302" h="385">
                  <a:moveTo>
                    <a:pt x="217" y="385"/>
                  </a:moveTo>
                  <a:lnTo>
                    <a:pt x="302" y="84"/>
                  </a:lnTo>
                  <a:lnTo>
                    <a:pt x="0" y="0"/>
                  </a:lnTo>
                </a:path>
              </a:pathLst>
            </a:custGeom>
            <a:noFill/>
            <a:ln w="152400" cap="rnd">
              <a:solidFill>
                <a:schemeClr val="accent3">
                  <a:lumMod val="75000"/>
                  <a:alpha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18" name="Freeform 13">
              <a:extLst>
                <a:ext uri="{FF2B5EF4-FFF2-40B4-BE49-F238E27FC236}">
                  <a16:creationId xmlns:a16="http://schemas.microsoft.com/office/drawing/2014/main" id="{221B6EF5-DB29-4202-69F1-26DB02F6188B}"/>
                </a:ext>
              </a:extLst>
            </p:cNvPr>
            <p:cNvSpPr>
              <a:spLocks/>
            </p:cNvSpPr>
            <p:nvPr/>
          </p:nvSpPr>
          <p:spPr bwMode="auto">
            <a:xfrm>
              <a:off x="3723057" y="4515062"/>
              <a:ext cx="1580790" cy="394065"/>
            </a:xfrm>
            <a:custGeom>
              <a:avLst/>
              <a:gdLst>
                <a:gd name="T0" fmla="*/ 1106 w 1106"/>
                <a:gd name="T1" fmla="*/ 56 h 276"/>
                <a:gd name="T2" fmla="*/ 1075 w 1106"/>
                <a:gd name="T3" fmla="*/ 74 h 276"/>
                <a:gd name="T4" fmla="*/ 0 w 1106"/>
                <a:gd name="T5" fmla="*/ 0 h 276"/>
              </a:gdLst>
              <a:ahLst/>
              <a:cxnLst>
                <a:cxn ang="0">
                  <a:pos x="T0" y="T1"/>
                </a:cxn>
                <a:cxn ang="0">
                  <a:pos x="T2" y="T3"/>
                </a:cxn>
                <a:cxn ang="0">
                  <a:pos x="T4" y="T5"/>
                </a:cxn>
              </a:cxnLst>
              <a:rect l="0" t="0" r="r" b="b"/>
              <a:pathLst>
                <a:path w="1106" h="276">
                  <a:moveTo>
                    <a:pt x="1106" y="56"/>
                  </a:moveTo>
                  <a:cubicBezTo>
                    <a:pt x="1096" y="62"/>
                    <a:pt x="1086" y="68"/>
                    <a:pt x="1075" y="74"/>
                  </a:cubicBezTo>
                  <a:cubicBezTo>
                    <a:pt x="725" y="276"/>
                    <a:pt x="301" y="234"/>
                    <a:pt x="0" y="0"/>
                  </a:cubicBezTo>
                </a:path>
              </a:pathLst>
            </a:custGeom>
            <a:noFill/>
            <a:ln w="152400" cap="rnd">
              <a:solidFill>
                <a:schemeClr val="accent3">
                  <a:lumMod val="75000"/>
                  <a:alpha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19" name="Circle 2">
              <a:extLst>
                <a:ext uri="{FF2B5EF4-FFF2-40B4-BE49-F238E27FC236}">
                  <a16:creationId xmlns:a16="http://schemas.microsoft.com/office/drawing/2014/main" id="{5C5DAD0B-F378-5F13-F5CA-88B75283A222}"/>
                </a:ext>
              </a:extLst>
            </p:cNvPr>
            <p:cNvSpPr>
              <a:spLocks noChangeArrowheads="1"/>
            </p:cNvSpPr>
            <p:nvPr/>
          </p:nvSpPr>
          <p:spPr bwMode="auto">
            <a:xfrm>
              <a:off x="3676928" y="4467393"/>
              <a:ext cx="93600" cy="93600"/>
            </a:xfrm>
            <a:prstGeom prst="ellipse">
              <a:avLst/>
            </a:prstGeom>
            <a:gradFill flip="none" rotWithShape="1">
              <a:gsLst>
                <a:gs pos="20000">
                  <a:srgbClr val="FFFFFF"/>
                </a:gs>
                <a:gs pos="100000">
                  <a:srgbClr val="EAEAEA"/>
                </a:gs>
              </a:gsLst>
              <a:lin ang="2700000" scaled="1"/>
              <a:tileRect/>
            </a:gradFill>
            <a:ln>
              <a:noFill/>
            </a:ln>
            <a:effectLst>
              <a:outerShdw blurRad="63500" dist="254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20" name="Shape 1">
            <a:extLst>
              <a:ext uri="{FF2B5EF4-FFF2-40B4-BE49-F238E27FC236}">
                <a16:creationId xmlns:a16="http://schemas.microsoft.com/office/drawing/2014/main" id="{AE3F62C9-C3F8-22AD-AD18-F73068D0C097}"/>
              </a:ext>
            </a:extLst>
          </p:cNvPr>
          <p:cNvGrpSpPr/>
          <p:nvPr/>
        </p:nvGrpSpPr>
        <p:grpSpPr>
          <a:xfrm>
            <a:off x="4140448" y="2491914"/>
            <a:ext cx="2078445" cy="1957613"/>
            <a:chOff x="3020484" y="1521440"/>
            <a:chExt cx="2078445" cy="1957613"/>
          </a:xfrm>
        </p:grpSpPr>
        <p:sp>
          <p:nvSpPr>
            <p:cNvPr id="21" name="Circle 1">
              <a:extLst>
                <a:ext uri="{FF2B5EF4-FFF2-40B4-BE49-F238E27FC236}">
                  <a16:creationId xmlns:a16="http://schemas.microsoft.com/office/drawing/2014/main" id="{AC9F364C-1669-292F-2015-38BFE9297803}"/>
                </a:ext>
              </a:extLst>
            </p:cNvPr>
            <p:cNvSpPr>
              <a:spLocks noChangeArrowheads="1"/>
            </p:cNvSpPr>
            <p:nvPr/>
          </p:nvSpPr>
          <p:spPr bwMode="auto">
            <a:xfrm>
              <a:off x="4041905" y="1521440"/>
              <a:ext cx="1057024" cy="1055871"/>
            </a:xfrm>
            <a:prstGeom prst="ellipse">
              <a:avLst/>
            </a:prstGeom>
            <a:solidFill>
              <a:schemeClr val="accent1">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22" name="Freeform 16">
              <a:extLst>
                <a:ext uri="{FF2B5EF4-FFF2-40B4-BE49-F238E27FC236}">
                  <a16:creationId xmlns:a16="http://schemas.microsoft.com/office/drawing/2014/main" id="{B2118C1C-95E9-2078-711D-C1D0537FCA2F}"/>
                </a:ext>
              </a:extLst>
            </p:cNvPr>
            <p:cNvSpPr>
              <a:spLocks/>
            </p:cNvSpPr>
            <p:nvPr/>
          </p:nvSpPr>
          <p:spPr bwMode="auto">
            <a:xfrm>
              <a:off x="3020484" y="3301882"/>
              <a:ext cx="351287" cy="177170"/>
            </a:xfrm>
            <a:custGeom>
              <a:avLst/>
              <a:gdLst>
                <a:gd name="T0" fmla="*/ 0 w 444"/>
                <a:gd name="T1" fmla="*/ 0 h 223"/>
                <a:gd name="T2" fmla="*/ 218 w 444"/>
                <a:gd name="T3" fmla="*/ 223 h 223"/>
                <a:gd name="T4" fmla="*/ 444 w 444"/>
                <a:gd name="T5" fmla="*/ 5 h 223"/>
              </a:gdLst>
              <a:ahLst/>
              <a:cxnLst>
                <a:cxn ang="0">
                  <a:pos x="T0" y="T1"/>
                </a:cxn>
                <a:cxn ang="0">
                  <a:pos x="T2" y="T3"/>
                </a:cxn>
                <a:cxn ang="0">
                  <a:pos x="T4" y="T5"/>
                </a:cxn>
              </a:cxnLst>
              <a:rect l="0" t="0" r="r" b="b"/>
              <a:pathLst>
                <a:path w="444" h="223">
                  <a:moveTo>
                    <a:pt x="0" y="0"/>
                  </a:moveTo>
                  <a:lnTo>
                    <a:pt x="218" y="223"/>
                  </a:lnTo>
                  <a:lnTo>
                    <a:pt x="444" y="5"/>
                  </a:lnTo>
                </a:path>
              </a:pathLst>
            </a:custGeom>
            <a:noFill/>
            <a:ln w="152400" cap="rnd">
              <a:solidFill>
                <a:schemeClr val="accent1">
                  <a:lumMod val="75000"/>
                  <a:alpha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23" name="Freeform 17">
              <a:extLst>
                <a:ext uri="{FF2B5EF4-FFF2-40B4-BE49-F238E27FC236}">
                  <a16:creationId xmlns:a16="http://schemas.microsoft.com/office/drawing/2014/main" id="{FED69E95-3EF6-FB9B-2880-B2C0DCC1E091}"/>
                </a:ext>
              </a:extLst>
            </p:cNvPr>
            <p:cNvSpPr>
              <a:spLocks/>
            </p:cNvSpPr>
            <p:nvPr/>
          </p:nvSpPr>
          <p:spPr bwMode="auto">
            <a:xfrm>
              <a:off x="3192172" y="2150673"/>
              <a:ext cx="860019" cy="1328380"/>
            </a:xfrm>
            <a:custGeom>
              <a:avLst/>
              <a:gdLst>
                <a:gd name="T0" fmla="*/ 1 w 602"/>
                <a:gd name="T1" fmla="*/ 930 h 930"/>
                <a:gd name="T2" fmla="*/ 0 w 602"/>
                <a:gd name="T3" fmla="*/ 894 h 930"/>
                <a:gd name="T4" fmla="*/ 602 w 602"/>
                <a:gd name="T5" fmla="*/ 0 h 930"/>
              </a:gdLst>
              <a:ahLst/>
              <a:cxnLst>
                <a:cxn ang="0">
                  <a:pos x="T0" y="T1"/>
                </a:cxn>
                <a:cxn ang="0">
                  <a:pos x="T2" y="T3"/>
                </a:cxn>
                <a:cxn ang="0">
                  <a:pos x="T4" y="T5"/>
                </a:cxn>
              </a:cxnLst>
              <a:rect l="0" t="0" r="r" b="b"/>
              <a:pathLst>
                <a:path w="602" h="930">
                  <a:moveTo>
                    <a:pt x="1" y="930"/>
                  </a:moveTo>
                  <a:cubicBezTo>
                    <a:pt x="1" y="918"/>
                    <a:pt x="0" y="906"/>
                    <a:pt x="0" y="894"/>
                  </a:cubicBezTo>
                  <a:cubicBezTo>
                    <a:pt x="0" y="490"/>
                    <a:pt x="249" y="143"/>
                    <a:pt x="602" y="0"/>
                  </a:cubicBezTo>
                </a:path>
              </a:pathLst>
            </a:custGeom>
            <a:noFill/>
            <a:ln w="152400" cap="rnd">
              <a:solidFill>
                <a:schemeClr val="accent1">
                  <a:lumMod val="75000"/>
                  <a:alpha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24" name="Circle 1">
              <a:extLst>
                <a:ext uri="{FF2B5EF4-FFF2-40B4-BE49-F238E27FC236}">
                  <a16:creationId xmlns:a16="http://schemas.microsoft.com/office/drawing/2014/main" id="{C8651079-C560-D5C6-73C0-FB8029199E99}"/>
                </a:ext>
              </a:extLst>
            </p:cNvPr>
            <p:cNvSpPr>
              <a:spLocks noChangeArrowheads="1"/>
            </p:cNvSpPr>
            <p:nvPr/>
          </p:nvSpPr>
          <p:spPr bwMode="auto">
            <a:xfrm>
              <a:off x="4005391" y="2103947"/>
              <a:ext cx="93600" cy="93600"/>
            </a:xfrm>
            <a:prstGeom prst="ellipse">
              <a:avLst/>
            </a:prstGeom>
            <a:gradFill flip="none" rotWithShape="1">
              <a:gsLst>
                <a:gs pos="20000">
                  <a:srgbClr val="FFFFFF"/>
                </a:gs>
                <a:gs pos="100000">
                  <a:srgbClr val="EAEAEA"/>
                </a:gs>
              </a:gsLst>
              <a:lin ang="2700000" scaled="1"/>
              <a:tileRect/>
            </a:gradFill>
            <a:ln>
              <a:noFill/>
            </a:ln>
            <a:effectLst>
              <a:outerShdw blurRad="63500" dist="254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25" name="Text">
            <a:extLst>
              <a:ext uri="{FF2B5EF4-FFF2-40B4-BE49-F238E27FC236}">
                <a16:creationId xmlns:a16="http://schemas.microsoft.com/office/drawing/2014/main" id="{BFCC2599-24A6-B9EF-D4DD-1CD319D056FB}"/>
              </a:ext>
            </a:extLst>
          </p:cNvPr>
          <p:cNvGrpSpPr/>
          <p:nvPr/>
        </p:nvGrpSpPr>
        <p:grpSpPr>
          <a:xfrm>
            <a:off x="7368812" y="3799685"/>
            <a:ext cx="1447780" cy="1484302"/>
            <a:chOff x="5939837" y="1819293"/>
            <a:chExt cx="1447780" cy="1484302"/>
          </a:xfrm>
        </p:grpSpPr>
        <p:sp>
          <p:nvSpPr>
            <p:cNvPr id="26" name="TextBox 22">
              <a:extLst>
                <a:ext uri="{FF2B5EF4-FFF2-40B4-BE49-F238E27FC236}">
                  <a16:creationId xmlns:a16="http://schemas.microsoft.com/office/drawing/2014/main" id="{CED821A1-C82E-D81D-8E4D-4E87CDF2381F}"/>
                </a:ext>
              </a:extLst>
            </p:cNvPr>
            <p:cNvSpPr txBox="1"/>
            <p:nvPr/>
          </p:nvSpPr>
          <p:spPr>
            <a:xfrm>
              <a:off x="5946187" y="2134044"/>
              <a:ext cx="1441430" cy="1169551"/>
            </a:xfrm>
            <a:prstGeom prst="rect">
              <a:avLst/>
            </a:prstGeom>
            <a:noFill/>
          </p:spPr>
          <p:txBody>
            <a:bodyPr wrap="square" rtlCol="0">
              <a:spAutoFit/>
            </a:bodyPr>
            <a:lstStyle/>
            <a:p>
              <a:pPr algn="ctr">
                <a:buSzPts val="1000"/>
                <a:tabLst>
                  <a:tab pos="457200" algn="l"/>
                </a:tabLst>
              </a:pPr>
              <a:r>
                <a:rPr lang="en-US" sz="1400" dirty="0" err="1">
                  <a:solidFill>
                    <a:srgbClr val="444444"/>
                  </a:solidFill>
                  <a:latin typeface="Montserrat" charset="0"/>
                  <a:cs typeface="Arial" pitchFamily="34" charset="0"/>
                </a:rPr>
                <a:t>Oboje</a:t>
              </a:r>
              <a:r>
                <a:rPr lang="pl-PL" sz="1400" dirty="0">
                  <a:solidFill>
                    <a:srgbClr val="444444"/>
                  </a:solidFill>
                  <a:latin typeface="Montserrat" charset="0"/>
                  <a:cs typeface="Arial" pitchFamily="34" charset="0"/>
                </a:rPr>
                <a:t> </a:t>
              </a:r>
              <a:r>
                <a:rPr lang="en-US" sz="1400" dirty="0">
                  <a:solidFill>
                    <a:srgbClr val="444444"/>
                  </a:solidFill>
                  <a:latin typeface="Montserrat" charset="0"/>
                  <a:cs typeface="Arial" pitchFamily="34" charset="0"/>
                </a:rPr>
                <a:t>je </a:t>
              </a:r>
              <a:r>
                <a:rPr lang="pl-PL" sz="1400" dirty="0">
                  <a:solidFill>
                    <a:srgbClr val="444444"/>
                  </a:solidFill>
                  <a:latin typeface="Montserrat" charset="0"/>
                  <a:cs typeface="Arial" pitchFamily="34" charset="0"/>
                </a:rPr>
                <a:t>važn</a:t>
              </a:r>
              <a:r>
                <a:rPr lang="en-US" sz="1400" dirty="0">
                  <a:solidFill>
                    <a:srgbClr val="444444"/>
                  </a:solidFill>
                  <a:latin typeface="Montserrat" charset="0"/>
                  <a:cs typeface="Arial" pitchFamily="34" charset="0"/>
                </a:rPr>
                <a:t>o</a:t>
              </a:r>
              <a:r>
                <a:rPr lang="pl-PL" sz="1400" dirty="0">
                  <a:solidFill>
                    <a:srgbClr val="444444"/>
                  </a:solidFill>
                  <a:latin typeface="Montserrat" charset="0"/>
                  <a:cs typeface="Arial" pitchFamily="34" charset="0"/>
                </a:rPr>
                <a:t> za osobni i profesionalni uspjeh</a:t>
              </a:r>
              <a:endParaRPr lang="it-IT" sz="1400" dirty="0">
                <a:solidFill>
                  <a:srgbClr val="444444"/>
                </a:solidFill>
                <a:latin typeface="Montserrat" charset="0"/>
                <a:cs typeface="Arial" pitchFamily="34" charset="0"/>
              </a:endParaRPr>
            </a:p>
          </p:txBody>
        </p:sp>
        <p:sp>
          <p:nvSpPr>
            <p:cNvPr id="27" name="TextBox 26">
              <a:extLst>
                <a:ext uri="{FF2B5EF4-FFF2-40B4-BE49-F238E27FC236}">
                  <a16:creationId xmlns:a16="http://schemas.microsoft.com/office/drawing/2014/main" id="{E6A9777A-C153-A7D1-DC2D-C84FAB39F1FF}"/>
                </a:ext>
              </a:extLst>
            </p:cNvPr>
            <p:cNvSpPr txBox="1"/>
            <p:nvPr/>
          </p:nvSpPr>
          <p:spPr>
            <a:xfrm>
              <a:off x="5939837" y="1978696"/>
              <a:ext cx="1441430" cy="215444"/>
            </a:xfrm>
            <a:prstGeom prst="rect">
              <a:avLst/>
            </a:prstGeom>
            <a:noFill/>
          </p:spPr>
          <p:txBody>
            <a:bodyPr wrap="square" rtlCol="0">
              <a:spAutoFit/>
            </a:bodyPr>
            <a:lstStyle/>
            <a:p>
              <a:pPr algn="ctr"/>
              <a:endParaRPr lang="ru-RU" sz="800" dirty="0">
                <a:latin typeface="Roboto Condensed" panose="02000000000000000000" pitchFamily="2" charset="0"/>
                <a:ea typeface="Roboto Condensed" panose="02000000000000000000" pitchFamily="2" charset="0"/>
              </a:endParaRPr>
            </a:p>
          </p:txBody>
        </p:sp>
        <p:sp>
          <p:nvSpPr>
            <p:cNvPr id="28" name="TextBox 27">
              <a:extLst>
                <a:ext uri="{FF2B5EF4-FFF2-40B4-BE49-F238E27FC236}">
                  <a16:creationId xmlns:a16="http://schemas.microsoft.com/office/drawing/2014/main" id="{5352F705-AB12-3A57-7B87-9349A62AA9DF}"/>
                </a:ext>
              </a:extLst>
            </p:cNvPr>
            <p:cNvSpPr txBox="1"/>
            <p:nvPr/>
          </p:nvSpPr>
          <p:spPr>
            <a:xfrm>
              <a:off x="5939837" y="1819293"/>
              <a:ext cx="1441430" cy="338554"/>
            </a:xfrm>
            <a:prstGeom prst="rect">
              <a:avLst/>
            </a:prstGeom>
            <a:noFill/>
          </p:spPr>
          <p:txBody>
            <a:bodyPr wrap="square" rtlCol="0">
              <a:spAutoFit/>
            </a:bodyPr>
            <a:lstStyle/>
            <a:p>
              <a:pPr algn="ctr"/>
              <a:r>
                <a:rPr lang="hr-HR" sz="1600" b="1" dirty="0">
                  <a:solidFill>
                    <a:schemeClr val="accent4"/>
                  </a:solidFill>
                  <a:latin typeface="Montserrat" panose="02000505000000020004" pitchFamily="2" charset="0"/>
                  <a:ea typeface="Roboto Condensed" panose="02000000000000000000" pitchFamily="2" charset="0"/>
                </a:rPr>
                <a:t>USPJEH</a:t>
              </a:r>
              <a:endParaRPr lang="ru-RU" sz="1600" b="1" dirty="0">
                <a:solidFill>
                  <a:schemeClr val="accent4"/>
                </a:solidFill>
                <a:latin typeface="Roboto Condensed" panose="02000000000000000000" pitchFamily="2" charset="0"/>
                <a:ea typeface="Roboto Condensed" panose="02000000000000000000" pitchFamily="2" charset="0"/>
              </a:endParaRPr>
            </a:p>
          </p:txBody>
        </p:sp>
      </p:grpSp>
      <p:grpSp>
        <p:nvGrpSpPr>
          <p:cNvPr id="29" name="Text">
            <a:extLst>
              <a:ext uri="{FF2B5EF4-FFF2-40B4-BE49-F238E27FC236}">
                <a16:creationId xmlns:a16="http://schemas.microsoft.com/office/drawing/2014/main" id="{E8B3C38D-69A9-9EE7-BE07-5B47070C86A4}"/>
              </a:ext>
            </a:extLst>
          </p:cNvPr>
          <p:cNvGrpSpPr/>
          <p:nvPr/>
        </p:nvGrpSpPr>
        <p:grpSpPr>
          <a:xfrm>
            <a:off x="2472686" y="2150233"/>
            <a:ext cx="2148154" cy="1484302"/>
            <a:chOff x="5939837" y="1819293"/>
            <a:chExt cx="1447780" cy="1484302"/>
          </a:xfrm>
        </p:grpSpPr>
        <p:sp>
          <p:nvSpPr>
            <p:cNvPr id="30" name="TextBox 29">
              <a:extLst>
                <a:ext uri="{FF2B5EF4-FFF2-40B4-BE49-F238E27FC236}">
                  <a16:creationId xmlns:a16="http://schemas.microsoft.com/office/drawing/2014/main" id="{6BC79FE5-8991-7885-0783-6CFDF16300B6}"/>
                </a:ext>
              </a:extLst>
            </p:cNvPr>
            <p:cNvSpPr txBox="1"/>
            <p:nvPr/>
          </p:nvSpPr>
          <p:spPr>
            <a:xfrm>
              <a:off x="5946187" y="2134044"/>
              <a:ext cx="1441430" cy="1169551"/>
            </a:xfrm>
            <a:prstGeom prst="rect">
              <a:avLst/>
            </a:prstGeom>
            <a:noFill/>
          </p:spPr>
          <p:txBody>
            <a:bodyPr wrap="square" rtlCol="0">
              <a:spAutoFit/>
            </a:bodyPr>
            <a:lstStyle/>
            <a:p>
              <a:pPr lvl="0" algn="ctr">
                <a:buSzPts val="1000"/>
                <a:tabLst>
                  <a:tab pos="457200" algn="l"/>
                </a:tabLst>
              </a:pPr>
              <a:r>
                <a:rPr lang="pl-PL" sz="1400" dirty="0">
                  <a:solidFill>
                    <a:srgbClr val="444444"/>
                  </a:solidFill>
                  <a:latin typeface="Montserrat" charset="0"/>
                  <a:cs typeface="Arial" pitchFamily="34" charset="0"/>
                </a:rPr>
                <a:t>Emocionalna inteligencija je ključna komponenta </a:t>
              </a:r>
              <a:r>
                <a:rPr lang="en-US" sz="1400" dirty="0" err="1">
                  <a:solidFill>
                    <a:srgbClr val="444444"/>
                  </a:solidFill>
                  <a:latin typeface="Montserrat" charset="0"/>
                  <a:cs typeface="Arial" pitchFamily="34" charset="0"/>
                </a:rPr>
                <a:t>pozitivnog</a:t>
              </a:r>
              <a:r>
                <a:rPr lang="en-US" sz="1400" dirty="0">
                  <a:solidFill>
                    <a:srgbClr val="444444"/>
                  </a:solidFill>
                  <a:latin typeface="Montserrat" charset="0"/>
                  <a:cs typeface="Arial" pitchFamily="34" charset="0"/>
                </a:rPr>
                <a:t> </a:t>
              </a:r>
              <a:r>
                <a:rPr lang="en-US" sz="1400" dirty="0" err="1">
                  <a:solidFill>
                    <a:srgbClr val="444444"/>
                  </a:solidFill>
                  <a:latin typeface="Montserrat" charset="0"/>
                  <a:cs typeface="Arial" pitchFamily="34" charset="0"/>
                </a:rPr>
                <a:t>radnog</a:t>
              </a:r>
              <a:r>
                <a:rPr lang="en-US" sz="1400" dirty="0">
                  <a:solidFill>
                    <a:srgbClr val="444444"/>
                  </a:solidFill>
                  <a:latin typeface="Montserrat" charset="0"/>
                  <a:cs typeface="Arial" pitchFamily="34" charset="0"/>
                </a:rPr>
                <a:t> </a:t>
              </a:r>
              <a:r>
                <a:rPr lang="en-US" sz="1400" dirty="0" err="1">
                  <a:solidFill>
                    <a:srgbClr val="444444"/>
                  </a:solidFill>
                  <a:latin typeface="Montserrat" charset="0"/>
                  <a:cs typeface="Arial" pitchFamily="34" charset="0"/>
                </a:rPr>
                <a:t>okruženja</a:t>
              </a:r>
              <a:endParaRPr lang="it-IT" sz="1400" dirty="0">
                <a:solidFill>
                  <a:srgbClr val="444444"/>
                </a:solidFill>
                <a:latin typeface="Montserrat" charset="0"/>
                <a:cs typeface="Arial" pitchFamily="34" charset="0"/>
              </a:endParaRPr>
            </a:p>
          </p:txBody>
        </p:sp>
        <p:sp>
          <p:nvSpPr>
            <p:cNvPr id="31" name="TextBox 30">
              <a:extLst>
                <a:ext uri="{FF2B5EF4-FFF2-40B4-BE49-F238E27FC236}">
                  <a16:creationId xmlns:a16="http://schemas.microsoft.com/office/drawing/2014/main" id="{EE190A21-0709-0E74-BD83-D16F606158F1}"/>
                </a:ext>
              </a:extLst>
            </p:cNvPr>
            <p:cNvSpPr txBox="1"/>
            <p:nvPr/>
          </p:nvSpPr>
          <p:spPr>
            <a:xfrm>
              <a:off x="5939837" y="1978696"/>
              <a:ext cx="1441430" cy="215444"/>
            </a:xfrm>
            <a:prstGeom prst="rect">
              <a:avLst/>
            </a:prstGeom>
            <a:noFill/>
          </p:spPr>
          <p:txBody>
            <a:bodyPr wrap="square" rtlCol="0">
              <a:spAutoFit/>
            </a:bodyPr>
            <a:lstStyle/>
            <a:p>
              <a:pPr algn="ctr"/>
              <a:endParaRPr lang="ru-RU" sz="800" dirty="0">
                <a:latin typeface="Roboto Condensed" panose="02000000000000000000" pitchFamily="2" charset="0"/>
                <a:ea typeface="Roboto Condensed" panose="02000000000000000000" pitchFamily="2" charset="0"/>
              </a:endParaRPr>
            </a:p>
          </p:txBody>
        </p:sp>
        <p:sp>
          <p:nvSpPr>
            <p:cNvPr id="32" name="TextBox 31">
              <a:extLst>
                <a:ext uri="{FF2B5EF4-FFF2-40B4-BE49-F238E27FC236}">
                  <a16:creationId xmlns:a16="http://schemas.microsoft.com/office/drawing/2014/main" id="{7F660512-A6B2-22D3-936B-E1167095E905}"/>
                </a:ext>
              </a:extLst>
            </p:cNvPr>
            <p:cNvSpPr txBox="1"/>
            <p:nvPr/>
          </p:nvSpPr>
          <p:spPr>
            <a:xfrm>
              <a:off x="5939837" y="1819293"/>
              <a:ext cx="1441430" cy="338554"/>
            </a:xfrm>
            <a:prstGeom prst="rect">
              <a:avLst/>
            </a:prstGeom>
            <a:noFill/>
          </p:spPr>
          <p:txBody>
            <a:bodyPr wrap="square" rtlCol="0">
              <a:spAutoFit/>
            </a:bodyPr>
            <a:lstStyle/>
            <a:p>
              <a:pPr algn="ctr"/>
              <a:r>
                <a:rPr lang="hr-HR" sz="1600" b="1" dirty="0">
                  <a:solidFill>
                    <a:schemeClr val="accent1"/>
                  </a:solidFill>
                  <a:latin typeface="Montserrat" panose="02000505000000020004" pitchFamily="2" charset="0"/>
                  <a:ea typeface="Roboto Condensed" panose="02000000000000000000" pitchFamily="2" charset="0"/>
                </a:rPr>
                <a:t>POVEZANOST</a:t>
              </a:r>
            </a:p>
          </p:txBody>
        </p:sp>
      </p:grpSp>
      <p:grpSp>
        <p:nvGrpSpPr>
          <p:cNvPr id="33" name="Text">
            <a:extLst>
              <a:ext uri="{FF2B5EF4-FFF2-40B4-BE49-F238E27FC236}">
                <a16:creationId xmlns:a16="http://schemas.microsoft.com/office/drawing/2014/main" id="{F334B196-9F6E-56B6-26F0-C2A4B349609C}"/>
              </a:ext>
            </a:extLst>
          </p:cNvPr>
          <p:cNvGrpSpPr/>
          <p:nvPr/>
        </p:nvGrpSpPr>
        <p:grpSpPr>
          <a:xfrm>
            <a:off x="1891429" y="4248143"/>
            <a:ext cx="1957136" cy="3175545"/>
            <a:chOff x="5939837" y="1819293"/>
            <a:chExt cx="1447780" cy="1645020"/>
          </a:xfrm>
        </p:grpSpPr>
        <p:sp>
          <p:nvSpPr>
            <p:cNvPr id="34" name="TextBox 33">
              <a:extLst>
                <a:ext uri="{FF2B5EF4-FFF2-40B4-BE49-F238E27FC236}">
                  <a16:creationId xmlns:a16="http://schemas.microsoft.com/office/drawing/2014/main" id="{6BD40408-0FB3-46AA-D97C-FAD893377612}"/>
                </a:ext>
              </a:extLst>
            </p:cNvPr>
            <p:cNvSpPr txBox="1"/>
            <p:nvPr/>
          </p:nvSpPr>
          <p:spPr>
            <a:xfrm>
              <a:off x="5946187" y="2134044"/>
              <a:ext cx="1441430" cy="1330269"/>
            </a:xfrm>
            <a:prstGeom prst="rect">
              <a:avLst/>
            </a:prstGeom>
            <a:noFill/>
          </p:spPr>
          <p:txBody>
            <a:bodyPr wrap="square" rtlCol="0">
              <a:spAutoFit/>
            </a:bodyPr>
            <a:lstStyle/>
            <a:p>
              <a:pPr lvl="0" algn="ctr">
                <a:buSzPts val="1000"/>
                <a:tabLst>
                  <a:tab pos="457200" algn="l"/>
                </a:tabLst>
              </a:pPr>
              <a:r>
                <a:rPr lang="en-US" sz="1400" dirty="0" err="1">
                  <a:solidFill>
                    <a:srgbClr val="444444"/>
                  </a:solidFill>
                  <a:latin typeface="Montserrat" charset="0"/>
                  <a:cs typeface="Arial" pitchFamily="34" charset="0"/>
                </a:rPr>
                <a:t>Radno</a:t>
              </a:r>
              <a:r>
                <a:rPr lang="en-US" sz="1400" dirty="0">
                  <a:solidFill>
                    <a:srgbClr val="444444"/>
                  </a:solidFill>
                  <a:latin typeface="Montserrat" charset="0"/>
                  <a:cs typeface="Arial" pitchFamily="34" charset="0"/>
                </a:rPr>
                <a:t> </a:t>
              </a:r>
              <a:r>
                <a:rPr lang="en-US" sz="1400" dirty="0" err="1">
                  <a:solidFill>
                    <a:srgbClr val="444444"/>
                  </a:solidFill>
                  <a:latin typeface="Montserrat" charset="0"/>
                  <a:cs typeface="Arial" pitchFamily="34" charset="0"/>
                </a:rPr>
                <a:t>okruženje</a:t>
              </a:r>
              <a:r>
                <a:rPr lang="en-US" sz="1400" dirty="0">
                  <a:solidFill>
                    <a:srgbClr val="444444"/>
                  </a:solidFill>
                  <a:latin typeface="Montserrat" charset="0"/>
                  <a:cs typeface="Arial" pitchFamily="34" charset="0"/>
                </a:rPr>
                <a:t> se </a:t>
              </a:r>
              <a:r>
                <a:rPr lang="en-US" sz="1400" dirty="0" err="1">
                  <a:solidFill>
                    <a:srgbClr val="444444"/>
                  </a:solidFill>
                  <a:latin typeface="Montserrat" charset="0"/>
                  <a:cs typeface="Arial" pitchFamily="34" charset="0"/>
                </a:rPr>
                <a:t>može</a:t>
              </a:r>
              <a:r>
                <a:rPr lang="en-US" sz="1400" dirty="0">
                  <a:solidFill>
                    <a:srgbClr val="444444"/>
                  </a:solidFill>
                  <a:latin typeface="Montserrat" charset="0"/>
                  <a:cs typeface="Arial" pitchFamily="34" charset="0"/>
                </a:rPr>
                <a:t> </a:t>
              </a:r>
              <a:r>
                <a:rPr lang="en-US" sz="1400" dirty="0" err="1">
                  <a:solidFill>
                    <a:srgbClr val="444444"/>
                  </a:solidFill>
                  <a:latin typeface="Montserrat" charset="0"/>
                  <a:cs typeface="Arial" pitchFamily="34" charset="0"/>
                </a:rPr>
                <a:t>poboljšati</a:t>
              </a:r>
              <a:r>
                <a:rPr lang="en-US" sz="1400" dirty="0">
                  <a:solidFill>
                    <a:srgbClr val="444444"/>
                  </a:solidFill>
                  <a:latin typeface="Montserrat" charset="0"/>
                  <a:cs typeface="Arial" pitchFamily="34" charset="0"/>
                </a:rPr>
                <a:t> </a:t>
              </a:r>
              <a:r>
                <a:rPr lang="en-US" sz="1400" dirty="0" err="1">
                  <a:solidFill>
                    <a:srgbClr val="444444"/>
                  </a:solidFill>
                  <a:latin typeface="Montserrat" charset="0"/>
                  <a:cs typeface="Arial" pitchFamily="34" charset="0"/>
                </a:rPr>
                <a:t>razvijanjem</a:t>
              </a:r>
              <a:r>
                <a:rPr lang="en-US" sz="1400" dirty="0">
                  <a:solidFill>
                    <a:srgbClr val="444444"/>
                  </a:solidFill>
                  <a:latin typeface="Montserrat" charset="0"/>
                  <a:cs typeface="Arial" pitchFamily="34" charset="0"/>
                </a:rPr>
                <a:t> </a:t>
              </a:r>
              <a:r>
                <a:rPr lang="en-US" sz="1400" dirty="0" err="1">
                  <a:solidFill>
                    <a:srgbClr val="444444"/>
                  </a:solidFill>
                  <a:latin typeface="Montserrat" charset="0"/>
                  <a:cs typeface="Arial" pitchFamily="34" charset="0"/>
                </a:rPr>
                <a:t>vještina</a:t>
              </a:r>
              <a:r>
                <a:rPr lang="en-US" sz="1400" dirty="0">
                  <a:solidFill>
                    <a:srgbClr val="444444"/>
                  </a:solidFill>
                  <a:latin typeface="Montserrat" charset="0"/>
                  <a:cs typeface="Arial" pitchFamily="34" charset="0"/>
                </a:rPr>
                <a:t> </a:t>
              </a:r>
              <a:r>
                <a:rPr lang="en-US" sz="1400" dirty="0" err="1">
                  <a:solidFill>
                    <a:srgbClr val="444444"/>
                  </a:solidFill>
                  <a:latin typeface="Montserrat" charset="0"/>
                  <a:cs typeface="Arial" pitchFamily="34" charset="0"/>
                </a:rPr>
                <a:t>emocionalne</a:t>
              </a:r>
              <a:r>
                <a:rPr lang="en-US" sz="1400" dirty="0">
                  <a:solidFill>
                    <a:srgbClr val="444444"/>
                  </a:solidFill>
                  <a:latin typeface="Montserrat" charset="0"/>
                  <a:cs typeface="Arial" pitchFamily="34" charset="0"/>
                </a:rPr>
                <a:t> </a:t>
              </a:r>
              <a:r>
                <a:rPr lang="en-US" sz="1400" dirty="0" err="1">
                  <a:solidFill>
                    <a:srgbClr val="444444"/>
                  </a:solidFill>
                  <a:latin typeface="Montserrat" charset="0"/>
                  <a:cs typeface="Arial" pitchFamily="34" charset="0"/>
                </a:rPr>
                <a:t>inteligencije</a:t>
              </a:r>
              <a:endParaRPr lang="it-IT" sz="1400" dirty="0">
                <a:solidFill>
                  <a:srgbClr val="444444"/>
                </a:solidFill>
                <a:latin typeface="Montserrat" charset="0"/>
                <a:cs typeface="Arial" pitchFamily="34" charset="0"/>
              </a:endParaRPr>
            </a:p>
          </p:txBody>
        </p:sp>
        <p:sp>
          <p:nvSpPr>
            <p:cNvPr id="35" name="TextBox 34">
              <a:extLst>
                <a:ext uri="{FF2B5EF4-FFF2-40B4-BE49-F238E27FC236}">
                  <a16:creationId xmlns:a16="http://schemas.microsoft.com/office/drawing/2014/main" id="{0AC54F9B-67B6-69C1-0DE2-6696897BA894}"/>
                </a:ext>
              </a:extLst>
            </p:cNvPr>
            <p:cNvSpPr txBox="1"/>
            <p:nvPr/>
          </p:nvSpPr>
          <p:spPr>
            <a:xfrm>
              <a:off x="5939837" y="1978696"/>
              <a:ext cx="1441430" cy="215444"/>
            </a:xfrm>
            <a:prstGeom prst="rect">
              <a:avLst/>
            </a:prstGeom>
            <a:noFill/>
          </p:spPr>
          <p:txBody>
            <a:bodyPr wrap="square" rtlCol="0">
              <a:spAutoFit/>
            </a:bodyPr>
            <a:lstStyle/>
            <a:p>
              <a:pPr algn="ctr"/>
              <a:endParaRPr lang="ru-RU" sz="800" dirty="0">
                <a:latin typeface="Roboto Condensed" panose="02000000000000000000" pitchFamily="2" charset="0"/>
                <a:ea typeface="Roboto Condensed" panose="02000000000000000000" pitchFamily="2" charset="0"/>
              </a:endParaRPr>
            </a:p>
          </p:txBody>
        </p:sp>
        <p:sp>
          <p:nvSpPr>
            <p:cNvPr id="36" name="TextBox 35">
              <a:extLst>
                <a:ext uri="{FF2B5EF4-FFF2-40B4-BE49-F238E27FC236}">
                  <a16:creationId xmlns:a16="http://schemas.microsoft.com/office/drawing/2014/main" id="{4A2D5265-7E21-881B-9AB0-DD728F63F0BB}"/>
                </a:ext>
              </a:extLst>
            </p:cNvPr>
            <p:cNvSpPr txBox="1"/>
            <p:nvPr/>
          </p:nvSpPr>
          <p:spPr>
            <a:xfrm>
              <a:off x="5939837" y="1819293"/>
              <a:ext cx="1441430" cy="945192"/>
            </a:xfrm>
            <a:prstGeom prst="rect">
              <a:avLst/>
            </a:prstGeom>
            <a:noFill/>
          </p:spPr>
          <p:txBody>
            <a:bodyPr wrap="square" rtlCol="0">
              <a:spAutoFit/>
            </a:bodyPr>
            <a:lstStyle/>
            <a:p>
              <a:pPr algn="ctr"/>
              <a:r>
                <a:rPr lang="hr-HR" sz="1600" b="1" dirty="0">
                  <a:solidFill>
                    <a:schemeClr val="accent3"/>
                  </a:solidFill>
                  <a:latin typeface="Montserrat" panose="02000505000000020004" pitchFamily="2" charset="0"/>
                  <a:ea typeface="Roboto Condensed" panose="02000000000000000000" pitchFamily="2" charset="0"/>
                </a:rPr>
                <a:t>WIN-WIN SITUACIJA</a:t>
              </a:r>
            </a:p>
            <a:p>
              <a:pPr algn="ctr"/>
              <a:endParaRPr lang="ru-RU" sz="1600" b="1" dirty="0">
                <a:solidFill>
                  <a:schemeClr val="accent3"/>
                </a:solidFill>
                <a:latin typeface="Roboto Condensed" panose="02000000000000000000" pitchFamily="2" charset="0"/>
                <a:ea typeface="Roboto Condensed" panose="02000000000000000000" pitchFamily="2" charset="0"/>
              </a:endParaRPr>
            </a:p>
          </p:txBody>
        </p:sp>
      </p:grpSp>
      <p:grpSp>
        <p:nvGrpSpPr>
          <p:cNvPr id="37" name="Data text">
            <a:extLst>
              <a:ext uri="{FF2B5EF4-FFF2-40B4-BE49-F238E27FC236}">
                <a16:creationId xmlns:a16="http://schemas.microsoft.com/office/drawing/2014/main" id="{61D55E27-ED0C-D881-A3F7-E4FD86CCB83C}"/>
              </a:ext>
            </a:extLst>
          </p:cNvPr>
          <p:cNvGrpSpPr/>
          <p:nvPr/>
        </p:nvGrpSpPr>
        <p:grpSpPr>
          <a:xfrm>
            <a:off x="5259551" y="2524565"/>
            <a:ext cx="847699" cy="1004527"/>
            <a:chOff x="4446539" y="360878"/>
            <a:chExt cx="847699" cy="1004527"/>
          </a:xfrm>
        </p:grpSpPr>
        <p:sp>
          <p:nvSpPr>
            <p:cNvPr id="38" name="Big letter">
              <a:extLst>
                <a:ext uri="{FF2B5EF4-FFF2-40B4-BE49-F238E27FC236}">
                  <a16:creationId xmlns:a16="http://schemas.microsoft.com/office/drawing/2014/main" id="{D4DC0402-6566-F4A1-01BB-E632A3BDFA00}"/>
                </a:ext>
              </a:extLst>
            </p:cNvPr>
            <p:cNvSpPr txBox="1"/>
            <p:nvPr/>
          </p:nvSpPr>
          <p:spPr>
            <a:xfrm>
              <a:off x="4799245" y="1119184"/>
              <a:ext cx="142289" cy="246221"/>
            </a:xfrm>
            <a:prstGeom prst="rect">
              <a:avLst/>
            </a:prstGeom>
            <a:noFill/>
          </p:spPr>
          <p:txBody>
            <a:bodyPr wrap="square" rtlCol="0">
              <a:spAutoFit/>
            </a:bodyPr>
            <a:lstStyle/>
            <a:p>
              <a:pPr algn="ctr"/>
              <a:endParaRPr lang="ru-RU" sz="1000" dirty="0">
                <a:solidFill>
                  <a:schemeClr val="accent1">
                    <a:lumMod val="50000"/>
                  </a:schemeClr>
                </a:solidFill>
                <a:latin typeface="Roboto Condensed" panose="02000000000000000000" pitchFamily="2" charset="0"/>
                <a:ea typeface="Roboto Condensed" panose="02000000000000000000" pitchFamily="2" charset="0"/>
              </a:endParaRPr>
            </a:p>
          </p:txBody>
        </p:sp>
        <p:sp>
          <p:nvSpPr>
            <p:cNvPr id="39" name="Big letter">
              <a:extLst>
                <a:ext uri="{FF2B5EF4-FFF2-40B4-BE49-F238E27FC236}">
                  <a16:creationId xmlns:a16="http://schemas.microsoft.com/office/drawing/2014/main" id="{FC390CBC-6AB5-26F7-5BAE-686CEB1D94D5}"/>
                </a:ext>
              </a:extLst>
            </p:cNvPr>
            <p:cNvSpPr txBox="1"/>
            <p:nvPr/>
          </p:nvSpPr>
          <p:spPr>
            <a:xfrm>
              <a:off x="4446539" y="360878"/>
              <a:ext cx="847699" cy="246221"/>
            </a:xfrm>
            <a:prstGeom prst="rect">
              <a:avLst/>
            </a:prstGeom>
            <a:noFill/>
          </p:spPr>
          <p:txBody>
            <a:bodyPr wrap="square" rtlCol="0">
              <a:spAutoFit/>
            </a:bodyPr>
            <a:lstStyle/>
            <a:p>
              <a:pPr algn="ctr"/>
              <a:endParaRPr lang="ru-RU" sz="1000" dirty="0">
                <a:solidFill>
                  <a:schemeClr val="accent1">
                    <a:lumMod val="50000"/>
                  </a:schemeClr>
                </a:solidFill>
                <a:latin typeface="Roboto Condensed" panose="02000000000000000000" pitchFamily="2" charset="0"/>
                <a:ea typeface="Roboto Condensed" panose="02000000000000000000" pitchFamily="2" charset="0"/>
              </a:endParaRPr>
            </a:p>
          </p:txBody>
        </p:sp>
      </p:grpSp>
      <p:grpSp>
        <p:nvGrpSpPr>
          <p:cNvPr id="40" name="Data text">
            <a:extLst>
              <a:ext uri="{FF2B5EF4-FFF2-40B4-BE49-F238E27FC236}">
                <a16:creationId xmlns:a16="http://schemas.microsoft.com/office/drawing/2014/main" id="{2B164A00-024C-27D7-C0A3-7B976155D3A0}"/>
              </a:ext>
            </a:extLst>
          </p:cNvPr>
          <p:cNvGrpSpPr/>
          <p:nvPr/>
        </p:nvGrpSpPr>
        <p:grpSpPr>
          <a:xfrm>
            <a:off x="4070201" y="4598125"/>
            <a:ext cx="847699" cy="1004527"/>
            <a:chOff x="4446539" y="360878"/>
            <a:chExt cx="847699" cy="1004527"/>
          </a:xfrm>
        </p:grpSpPr>
        <p:sp>
          <p:nvSpPr>
            <p:cNvPr id="41" name="Big letter">
              <a:extLst>
                <a:ext uri="{FF2B5EF4-FFF2-40B4-BE49-F238E27FC236}">
                  <a16:creationId xmlns:a16="http://schemas.microsoft.com/office/drawing/2014/main" id="{FE68372F-828C-45CD-CD5B-2465F9CF7C79}"/>
                </a:ext>
              </a:extLst>
            </p:cNvPr>
            <p:cNvSpPr txBox="1"/>
            <p:nvPr/>
          </p:nvSpPr>
          <p:spPr>
            <a:xfrm>
              <a:off x="4799245" y="1119184"/>
              <a:ext cx="142289" cy="246221"/>
            </a:xfrm>
            <a:prstGeom prst="rect">
              <a:avLst/>
            </a:prstGeom>
            <a:noFill/>
          </p:spPr>
          <p:txBody>
            <a:bodyPr wrap="square" rtlCol="0">
              <a:spAutoFit/>
            </a:bodyPr>
            <a:lstStyle/>
            <a:p>
              <a:pPr algn="ctr"/>
              <a:endParaRPr lang="ru-RU" sz="1000" dirty="0">
                <a:solidFill>
                  <a:schemeClr val="accent3">
                    <a:lumMod val="50000"/>
                  </a:schemeClr>
                </a:solidFill>
                <a:latin typeface="Roboto Condensed" panose="02000000000000000000" pitchFamily="2" charset="0"/>
                <a:ea typeface="Roboto Condensed" panose="02000000000000000000" pitchFamily="2" charset="0"/>
              </a:endParaRPr>
            </a:p>
          </p:txBody>
        </p:sp>
        <p:sp>
          <p:nvSpPr>
            <p:cNvPr id="42" name="Big letter">
              <a:extLst>
                <a:ext uri="{FF2B5EF4-FFF2-40B4-BE49-F238E27FC236}">
                  <a16:creationId xmlns:a16="http://schemas.microsoft.com/office/drawing/2014/main" id="{B8ED38A3-54F9-E8F2-C09B-16613A8CB937}"/>
                </a:ext>
              </a:extLst>
            </p:cNvPr>
            <p:cNvSpPr txBox="1"/>
            <p:nvPr/>
          </p:nvSpPr>
          <p:spPr>
            <a:xfrm>
              <a:off x="4446539" y="360878"/>
              <a:ext cx="847699" cy="246221"/>
            </a:xfrm>
            <a:prstGeom prst="rect">
              <a:avLst/>
            </a:prstGeom>
            <a:noFill/>
          </p:spPr>
          <p:txBody>
            <a:bodyPr wrap="square" rtlCol="0">
              <a:spAutoFit/>
            </a:bodyPr>
            <a:lstStyle/>
            <a:p>
              <a:pPr algn="ctr"/>
              <a:endParaRPr lang="ru-RU" sz="1000" dirty="0">
                <a:solidFill>
                  <a:schemeClr val="accent3">
                    <a:lumMod val="50000"/>
                  </a:schemeClr>
                </a:solidFill>
                <a:latin typeface="Roboto Condensed" panose="02000000000000000000" pitchFamily="2" charset="0"/>
                <a:ea typeface="Roboto Condensed" panose="02000000000000000000" pitchFamily="2" charset="0"/>
              </a:endParaRPr>
            </a:p>
          </p:txBody>
        </p:sp>
      </p:grpSp>
      <p:grpSp>
        <p:nvGrpSpPr>
          <p:cNvPr id="43" name="Data text">
            <a:extLst>
              <a:ext uri="{FF2B5EF4-FFF2-40B4-BE49-F238E27FC236}">
                <a16:creationId xmlns:a16="http://schemas.microsoft.com/office/drawing/2014/main" id="{3A3A700B-0AEC-2CD6-EA94-9046DDA57831}"/>
              </a:ext>
            </a:extLst>
          </p:cNvPr>
          <p:cNvGrpSpPr/>
          <p:nvPr/>
        </p:nvGrpSpPr>
        <p:grpSpPr>
          <a:xfrm>
            <a:off x="6459639" y="4612085"/>
            <a:ext cx="847699" cy="1004527"/>
            <a:chOff x="4446539" y="360878"/>
            <a:chExt cx="847699" cy="1004527"/>
          </a:xfrm>
        </p:grpSpPr>
        <p:sp>
          <p:nvSpPr>
            <p:cNvPr id="44" name="Big letter">
              <a:extLst>
                <a:ext uri="{FF2B5EF4-FFF2-40B4-BE49-F238E27FC236}">
                  <a16:creationId xmlns:a16="http://schemas.microsoft.com/office/drawing/2014/main" id="{92EDE06C-4BF3-C751-F3EE-2992EE6BF928}"/>
                </a:ext>
              </a:extLst>
            </p:cNvPr>
            <p:cNvSpPr txBox="1"/>
            <p:nvPr/>
          </p:nvSpPr>
          <p:spPr>
            <a:xfrm>
              <a:off x="4799245" y="1119184"/>
              <a:ext cx="142289" cy="246221"/>
            </a:xfrm>
            <a:prstGeom prst="rect">
              <a:avLst/>
            </a:prstGeom>
            <a:noFill/>
          </p:spPr>
          <p:txBody>
            <a:bodyPr wrap="square" rtlCol="0">
              <a:spAutoFit/>
            </a:bodyPr>
            <a:lstStyle/>
            <a:p>
              <a:pPr algn="ctr"/>
              <a:endParaRPr lang="ru-RU" sz="1000" dirty="0">
                <a:solidFill>
                  <a:schemeClr val="accent4">
                    <a:lumMod val="50000"/>
                  </a:schemeClr>
                </a:solidFill>
                <a:latin typeface="Roboto Condensed" panose="02000000000000000000" pitchFamily="2" charset="0"/>
                <a:ea typeface="Roboto Condensed" panose="02000000000000000000" pitchFamily="2" charset="0"/>
              </a:endParaRPr>
            </a:p>
          </p:txBody>
        </p:sp>
        <p:sp>
          <p:nvSpPr>
            <p:cNvPr id="45" name="Big letter">
              <a:extLst>
                <a:ext uri="{FF2B5EF4-FFF2-40B4-BE49-F238E27FC236}">
                  <a16:creationId xmlns:a16="http://schemas.microsoft.com/office/drawing/2014/main" id="{FEB5E68B-D284-CC60-A414-3A3D534F1DD0}"/>
                </a:ext>
              </a:extLst>
            </p:cNvPr>
            <p:cNvSpPr txBox="1"/>
            <p:nvPr/>
          </p:nvSpPr>
          <p:spPr>
            <a:xfrm>
              <a:off x="4446539" y="360878"/>
              <a:ext cx="847699" cy="246221"/>
            </a:xfrm>
            <a:prstGeom prst="rect">
              <a:avLst/>
            </a:prstGeom>
            <a:noFill/>
          </p:spPr>
          <p:txBody>
            <a:bodyPr wrap="square" rtlCol="0">
              <a:spAutoFit/>
            </a:bodyPr>
            <a:lstStyle/>
            <a:p>
              <a:pPr algn="ctr"/>
              <a:endParaRPr lang="ru-RU" sz="1000" dirty="0">
                <a:solidFill>
                  <a:schemeClr val="accent4">
                    <a:lumMod val="50000"/>
                  </a:schemeClr>
                </a:solidFill>
                <a:latin typeface="Roboto Condensed" panose="02000000000000000000" pitchFamily="2" charset="0"/>
                <a:ea typeface="Roboto Condensed" panose="02000000000000000000" pitchFamily="2" charset="0"/>
              </a:endParaRPr>
            </a:p>
          </p:txBody>
        </p:sp>
      </p:grpSp>
      <p:grpSp>
        <p:nvGrpSpPr>
          <p:cNvPr id="46" name="Emblem">
            <a:extLst>
              <a:ext uri="{FF2B5EF4-FFF2-40B4-BE49-F238E27FC236}">
                <a16:creationId xmlns:a16="http://schemas.microsoft.com/office/drawing/2014/main" id="{5E748F3D-0EF3-5BA1-4304-12D7E64DB834}"/>
              </a:ext>
            </a:extLst>
          </p:cNvPr>
          <p:cNvGrpSpPr>
            <a:grpSpLocks noChangeAspect="1"/>
          </p:cNvGrpSpPr>
          <p:nvPr/>
        </p:nvGrpSpPr>
        <p:grpSpPr bwMode="auto">
          <a:xfrm>
            <a:off x="5300486" y="3936551"/>
            <a:ext cx="788738" cy="556373"/>
            <a:chOff x="1114" y="408"/>
            <a:chExt cx="1334" cy="941"/>
          </a:xfrm>
        </p:grpSpPr>
        <p:sp>
          <p:nvSpPr>
            <p:cNvPr id="47" name="Rectangle 4">
              <a:extLst>
                <a:ext uri="{FF2B5EF4-FFF2-40B4-BE49-F238E27FC236}">
                  <a16:creationId xmlns:a16="http://schemas.microsoft.com/office/drawing/2014/main" id="{AB302ED7-768E-ECFA-9471-66F87947702A}"/>
                </a:ext>
              </a:extLst>
            </p:cNvPr>
            <p:cNvSpPr>
              <a:spLocks noChangeArrowheads="1"/>
            </p:cNvSpPr>
            <p:nvPr/>
          </p:nvSpPr>
          <p:spPr bwMode="auto">
            <a:xfrm>
              <a:off x="1799" y="805"/>
              <a:ext cx="0" cy="26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914400" fontAlgn="base">
                <a:spcBef>
                  <a:spcPct val="0"/>
                </a:spcBef>
                <a:spcAft>
                  <a:spcPct val="0"/>
                </a:spcAft>
              </a:pPr>
              <a:endParaRPr lang="ru-RU" sz="1000" dirty="0">
                <a:latin typeface="Arial" pitchFamily="34" charset="0"/>
                <a:cs typeface="Arial" pitchFamily="34" charset="0"/>
              </a:endParaRPr>
            </a:p>
          </p:txBody>
        </p:sp>
        <p:sp>
          <p:nvSpPr>
            <p:cNvPr id="48" name="Rectangle 5">
              <a:extLst>
                <a:ext uri="{FF2B5EF4-FFF2-40B4-BE49-F238E27FC236}">
                  <a16:creationId xmlns:a16="http://schemas.microsoft.com/office/drawing/2014/main" id="{69DE0A03-B026-3D56-26A2-F95B8EE338E3}"/>
                </a:ext>
              </a:extLst>
            </p:cNvPr>
            <p:cNvSpPr>
              <a:spLocks noChangeArrowheads="1"/>
            </p:cNvSpPr>
            <p:nvPr/>
          </p:nvSpPr>
          <p:spPr bwMode="auto">
            <a:xfrm>
              <a:off x="1812" y="408"/>
              <a:ext cx="0" cy="46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914400" fontAlgn="base">
                <a:spcBef>
                  <a:spcPct val="0"/>
                </a:spcBef>
                <a:spcAft>
                  <a:spcPct val="0"/>
                </a:spcAft>
              </a:pPr>
              <a:endParaRPr lang="ru-RU" dirty="0">
                <a:latin typeface="Arial" pitchFamily="34" charset="0"/>
                <a:cs typeface="Arial" pitchFamily="34" charset="0"/>
              </a:endParaRPr>
            </a:p>
          </p:txBody>
        </p:sp>
        <p:sp>
          <p:nvSpPr>
            <p:cNvPr id="49" name="Rectangle 6">
              <a:extLst>
                <a:ext uri="{FF2B5EF4-FFF2-40B4-BE49-F238E27FC236}">
                  <a16:creationId xmlns:a16="http://schemas.microsoft.com/office/drawing/2014/main" id="{ABCA6ABC-4027-A183-4066-E9B1A20B8525}"/>
                </a:ext>
              </a:extLst>
            </p:cNvPr>
            <p:cNvSpPr>
              <a:spLocks noChangeArrowheads="1"/>
            </p:cNvSpPr>
            <p:nvPr/>
          </p:nvSpPr>
          <p:spPr bwMode="auto">
            <a:xfrm>
              <a:off x="1669" y="1125"/>
              <a:ext cx="222" cy="224"/>
            </a:xfrm>
            <a:prstGeom prst="rect">
              <a:avLst/>
            </a:prstGeom>
            <a:solidFill>
              <a:schemeClr val="accent3"/>
            </a:solidFill>
            <a:ln w="9525">
              <a:noFill/>
              <a:miter lim="800000"/>
              <a:headEnd/>
              <a:tailEnd/>
            </a:ln>
          </p:spPr>
          <p:txBody>
            <a:bodyPr vert="horz" wrap="square" lIns="91440" tIns="45720" rIns="91440" bIns="45720" numCol="1" anchor="t" anchorCtr="0" compatLnSpc="1">
              <a:prstTxWarp prst="textNoShape">
                <a:avLst/>
              </a:prstTxWarp>
            </a:bodyPr>
            <a:lstStyle/>
            <a:p>
              <a:pPr algn="ctr"/>
              <a:endParaRPr lang="ru-RU" dirty="0"/>
            </a:p>
          </p:txBody>
        </p:sp>
        <p:sp>
          <p:nvSpPr>
            <p:cNvPr id="50" name="Rectangle 7">
              <a:extLst>
                <a:ext uri="{FF2B5EF4-FFF2-40B4-BE49-F238E27FC236}">
                  <a16:creationId xmlns:a16="http://schemas.microsoft.com/office/drawing/2014/main" id="{209AB7C4-14BC-C64E-14B4-2A4FB33604FC}"/>
                </a:ext>
              </a:extLst>
            </p:cNvPr>
            <p:cNvSpPr>
              <a:spLocks noChangeArrowheads="1"/>
            </p:cNvSpPr>
            <p:nvPr/>
          </p:nvSpPr>
          <p:spPr bwMode="auto">
            <a:xfrm>
              <a:off x="2038" y="1154"/>
              <a:ext cx="166" cy="166"/>
            </a:xfrm>
            <a:prstGeom prst="rect">
              <a:avLst/>
            </a:prstGeom>
            <a:solidFill>
              <a:schemeClr val="accent4"/>
            </a:solidFill>
            <a:ln w="9525">
              <a:noFill/>
              <a:miter lim="800000"/>
              <a:headEnd/>
              <a:tailEnd/>
            </a:ln>
          </p:spPr>
          <p:txBody>
            <a:bodyPr vert="horz" wrap="square" lIns="91440" tIns="45720" rIns="91440" bIns="45720" numCol="1" anchor="t" anchorCtr="0" compatLnSpc="1">
              <a:prstTxWarp prst="textNoShape">
                <a:avLst/>
              </a:prstTxWarp>
            </a:bodyPr>
            <a:lstStyle/>
            <a:p>
              <a:pPr algn="ctr"/>
              <a:endParaRPr lang="ru-RU" dirty="0"/>
            </a:p>
          </p:txBody>
        </p:sp>
        <p:sp>
          <p:nvSpPr>
            <p:cNvPr id="51" name="Rectangle 8">
              <a:extLst>
                <a:ext uri="{FF2B5EF4-FFF2-40B4-BE49-F238E27FC236}">
                  <a16:creationId xmlns:a16="http://schemas.microsoft.com/office/drawing/2014/main" id="{47B9EBC9-14F8-AEAD-E007-EA5EBF177764}"/>
                </a:ext>
              </a:extLst>
            </p:cNvPr>
            <p:cNvSpPr>
              <a:spLocks noChangeArrowheads="1"/>
            </p:cNvSpPr>
            <p:nvPr/>
          </p:nvSpPr>
          <p:spPr bwMode="auto">
            <a:xfrm>
              <a:off x="2325" y="1175"/>
              <a:ext cx="123" cy="124"/>
            </a:xfrm>
            <a:prstGeom prst="rect">
              <a:avLst/>
            </a:prstGeom>
            <a:solidFill>
              <a:schemeClr val="accent5"/>
            </a:solidFill>
            <a:ln w="9525">
              <a:noFill/>
              <a:miter lim="800000"/>
              <a:headEnd/>
              <a:tailEnd/>
            </a:ln>
          </p:spPr>
          <p:txBody>
            <a:bodyPr vert="horz" wrap="square" lIns="91440" tIns="45720" rIns="91440" bIns="45720" numCol="1" anchor="t" anchorCtr="0" compatLnSpc="1">
              <a:prstTxWarp prst="textNoShape">
                <a:avLst/>
              </a:prstTxWarp>
            </a:bodyPr>
            <a:lstStyle/>
            <a:p>
              <a:pPr algn="ctr"/>
              <a:endParaRPr lang="ru-RU" dirty="0"/>
            </a:p>
          </p:txBody>
        </p:sp>
        <p:sp>
          <p:nvSpPr>
            <p:cNvPr id="52" name="Rectangle 9">
              <a:extLst>
                <a:ext uri="{FF2B5EF4-FFF2-40B4-BE49-F238E27FC236}">
                  <a16:creationId xmlns:a16="http://schemas.microsoft.com/office/drawing/2014/main" id="{DF7218D3-4C2F-6822-4DB5-52AE5C474BB1}"/>
                </a:ext>
              </a:extLst>
            </p:cNvPr>
            <p:cNvSpPr>
              <a:spLocks noChangeArrowheads="1"/>
            </p:cNvSpPr>
            <p:nvPr/>
          </p:nvSpPr>
          <p:spPr bwMode="auto">
            <a:xfrm>
              <a:off x="1358" y="1154"/>
              <a:ext cx="166" cy="166"/>
            </a:xfrm>
            <a:prstGeom prst="rect">
              <a:avLst/>
            </a:prstGeom>
            <a:solidFill>
              <a:schemeClr val="accent2"/>
            </a:solidFill>
            <a:ln w="9525">
              <a:noFill/>
              <a:miter lim="800000"/>
              <a:headEnd/>
              <a:tailEnd/>
            </a:ln>
          </p:spPr>
          <p:txBody>
            <a:bodyPr vert="horz" wrap="square" lIns="91440" tIns="45720" rIns="91440" bIns="45720" numCol="1" anchor="t" anchorCtr="0" compatLnSpc="1">
              <a:prstTxWarp prst="textNoShape">
                <a:avLst/>
              </a:prstTxWarp>
            </a:bodyPr>
            <a:lstStyle/>
            <a:p>
              <a:pPr algn="ctr"/>
              <a:endParaRPr lang="ru-RU" dirty="0"/>
            </a:p>
          </p:txBody>
        </p:sp>
        <p:sp>
          <p:nvSpPr>
            <p:cNvPr id="53" name="Rectangle 10">
              <a:extLst>
                <a:ext uri="{FF2B5EF4-FFF2-40B4-BE49-F238E27FC236}">
                  <a16:creationId xmlns:a16="http://schemas.microsoft.com/office/drawing/2014/main" id="{F79B8661-8ED6-2712-1CC4-3264D6AC40BC}"/>
                </a:ext>
              </a:extLst>
            </p:cNvPr>
            <p:cNvSpPr>
              <a:spLocks noChangeArrowheads="1"/>
            </p:cNvSpPr>
            <p:nvPr/>
          </p:nvSpPr>
          <p:spPr bwMode="auto">
            <a:xfrm>
              <a:off x="1114" y="1175"/>
              <a:ext cx="124" cy="124"/>
            </a:xfrm>
            <a:prstGeom prst="rect">
              <a:avLst/>
            </a:prstGeom>
            <a:solidFill>
              <a:schemeClr val="accent1"/>
            </a:solidFill>
            <a:ln w="9525">
              <a:noFill/>
              <a:miter lim="800000"/>
              <a:headEnd/>
              <a:tailEnd/>
            </a:ln>
          </p:spPr>
          <p:txBody>
            <a:bodyPr vert="horz" wrap="square" lIns="91440" tIns="45720" rIns="91440" bIns="45720" numCol="1" anchor="t" anchorCtr="0" compatLnSpc="1">
              <a:prstTxWarp prst="textNoShape">
                <a:avLst/>
              </a:prstTxWarp>
            </a:bodyPr>
            <a:lstStyle/>
            <a:p>
              <a:pPr algn="ctr"/>
              <a:endParaRPr lang="ru-RU" dirty="0"/>
            </a:p>
          </p:txBody>
        </p:sp>
      </p:grpSp>
      <p:sp>
        <p:nvSpPr>
          <p:cNvPr id="54" name="Winner cup">
            <a:extLst>
              <a:ext uri="{FF2B5EF4-FFF2-40B4-BE49-F238E27FC236}">
                <a16:creationId xmlns:a16="http://schemas.microsoft.com/office/drawing/2014/main" id="{5947DF74-7C65-4BA7-CC6D-6F95881D92D3}"/>
              </a:ext>
            </a:extLst>
          </p:cNvPr>
          <p:cNvSpPr>
            <a:spLocks noEditPoints="1"/>
          </p:cNvSpPr>
          <p:nvPr/>
        </p:nvSpPr>
        <p:spPr bwMode="auto">
          <a:xfrm>
            <a:off x="6730519" y="4893175"/>
            <a:ext cx="367507" cy="342900"/>
          </a:xfrm>
          <a:custGeom>
            <a:avLst/>
            <a:gdLst>
              <a:gd name="T0" fmla="*/ 256 w 256"/>
              <a:gd name="T1" fmla="*/ 28 h 240"/>
              <a:gd name="T2" fmla="*/ 220 w 256"/>
              <a:gd name="T3" fmla="*/ 24 h 240"/>
              <a:gd name="T4" fmla="*/ 217 w 256"/>
              <a:gd name="T5" fmla="*/ 0 h 240"/>
              <a:gd name="T6" fmla="*/ 35 w 256"/>
              <a:gd name="T7" fmla="*/ 4 h 240"/>
              <a:gd name="T8" fmla="*/ 4 w 256"/>
              <a:gd name="T9" fmla="*/ 24 h 240"/>
              <a:gd name="T10" fmla="*/ 66 w 256"/>
              <a:gd name="T11" fmla="*/ 124 h 240"/>
              <a:gd name="T12" fmla="*/ 112 w 256"/>
              <a:gd name="T13" fmla="*/ 192 h 240"/>
              <a:gd name="T14" fmla="*/ 76 w 256"/>
              <a:gd name="T15" fmla="*/ 196 h 240"/>
              <a:gd name="T16" fmla="*/ 44 w 256"/>
              <a:gd name="T17" fmla="*/ 232 h 240"/>
              <a:gd name="T18" fmla="*/ 212 w 256"/>
              <a:gd name="T19" fmla="*/ 240 h 240"/>
              <a:gd name="T20" fmla="*/ 180 w 256"/>
              <a:gd name="T21" fmla="*/ 232 h 240"/>
              <a:gd name="T22" fmla="*/ 176 w 256"/>
              <a:gd name="T23" fmla="*/ 192 h 240"/>
              <a:gd name="T24" fmla="*/ 144 w 256"/>
              <a:gd name="T25" fmla="*/ 163 h 240"/>
              <a:gd name="T26" fmla="*/ 220 w 256"/>
              <a:gd name="T27" fmla="*/ 32 h 240"/>
              <a:gd name="T28" fmla="*/ 197 w 256"/>
              <a:gd name="T29" fmla="*/ 113 h 240"/>
              <a:gd name="T30" fmla="*/ 8 w 256"/>
              <a:gd name="T31" fmla="*/ 32 h 240"/>
              <a:gd name="T32" fmla="*/ 59 w 256"/>
              <a:gd name="T33" fmla="*/ 113 h 240"/>
              <a:gd name="T34" fmla="*/ 172 w 256"/>
              <a:gd name="T35" fmla="*/ 200 h 240"/>
              <a:gd name="T36" fmla="*/ 84 w 256"/>
              <a:gd name="T37" fmla="*/ 232 h 240"/>
              <a:gd name="T38" fmla="*/ 172 w 256"/>
              <a:gd name="T39" fmla="*/ 200 h 240"/>
              <a:gd name="T40" fmla="*/ 136 w 256"/>
              <a:gd name="T41" fmla="*/ 160 h 240"/>
              <a:gd name="T42" fmla="*/ 120 w 256"/>
              <a:gd name="T43" fmla="*/ 192 h 240"/>
              <a:gd name="T44" fmla="*/ 117 w 256"/>
              <a:gd name="T45" fmla="*/ 156 h 240"/>
              <a:gd name="T46" fmla="*/ 213 w 256"/>
              <a:gd name="T47" fmla="*/ 8 h 240"/>
              <a:gd name="T48" fmla="*/ 212 w 256"/>
              <a:gd name="T49" fmla="*/ 28 h 240"/>
              <a:gd name="T50" fmla="*/ 139 w 256"/>
              <a:gd name="T51" fmla="*/ 156 h 240"/>
              <a:gd name="T52" fmla="*/ 177 w 256"/>
              <a:gd name="T53" fmla="*/ 78 h 240"/>
              <a:gd name="T54" fmla="*/ 137 w 256"/>
              <a:gd name="T55" fmla="*/ 135 h 240"/>
              <a:gd name="T56" fmla="*/ 142 w 256"/>
              <a:gd name="T57" fmla="*/ 136 h 240"/>
              <a:gd name="T58" fmla="*/ 182 w 256"/>
              <a:gd name="T59" fmla="*/ 76 h 240"/>
              <a:gd name="T60" fmla="*/ 187 w 256"/>
              <a:gd name="T61" fmla="*/ 66 h 240"/>
              <a:gd name="T62" fmla="*/ 196 w 256"/>
              <a:gd name="T63" fmla="*/ 42 h 240"/>
              <a:gd name="T64" fmla="*/ 188 w 256"/>
              <a:gd name="T65" fmla="*/ 40 h 240"/>
              <a:gd name="T66" fmla="*/ 186 w 256"/>
              <a:gd name="T67" fmla="*/ 66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56" h="240">
                <a:moveTo>
                  <a:pt x="190" y="124"/>
                </a:moveTo>
                <a:cubicBezTo>
                  <a:pt x="221" y="115"/>
                  <a:pt x="256" y="74"/>
                  <a:pt x="256" y="28"/>
                </a:cubicBezTo>
                <a:cubicBezTo>
                  <a:pt x="256" y="26"/>
                  <a:pt x="254" y="24"/>
                  <a:pt x="252" y="24"/>
                </a:cubicBezTo>
                <a:cubicBezTo>
                  <a:pt x="220" y="24"/>
                  <a:pt x="220" y="24"/>
                  <a:pt x="220" y="24"/>
                </a:cubicBezTo>
                <a:cubicBezTo>
                  <a:pt x="221" y="17"/>
                  <a:pt x="221" y="11"/>
                  <a:pt x="221" y="4"/>
                </a:cubicBezTo>
                <a:cubicBezTo>
                  <a:pt x="221" y="2"/>
                  <a:pt x="219" y="0"/>
                  <a:pt x="217" y="0"/>
                </a:cubicBezTo>
                <a:cubicBezTo>
                  <a:pt x="39" y="0"/>
                  <a:pt x="39" y="0"/>
                  <a:pt x="39" y="0"/>
                </a:cubicBezTo>
                <a:cubicBezTo>
                  <a:pt x="37" y="0"/>
                  <a:pt x="35" y="2"/>
                  <a:pt x="35" y="4"/>
                </a:cubicBezTo>
                <a:cubicBezTo>
                  <a:pt x="35" y="10"/>
                  <a:pt x="35" y="16"/>
                  <a:pt x="36" y="24"/>
                </a:cubicBezTo>
                <a:cubicBezTo>
                  <a:pt x="4" y="24"/>
                  <a:pt x="4" y="24"/>
                  <a:pt x="4" y="24"/>
                </a:cubicBezTo>
                <a:cubicBezTo>
                  <a:pt x="2" y="24"/>
                  <a:pt x="0" y="26"/>
                  <a:pt x="0" y="28"/>
                </a:cubicBezTo>
                <a:cubicBezTo>
                  <a:pt x="0" y="74"/>
                  <a:pt x="34" y="115"/>
                  <a:pt x="66" y="124"/>
                </a:cubicBezTo>
                <a:cubicBezTo>
                  <a:pt x="77" y="140"/>
                  <a:pt x="92" y="154"/>
                  <a:pt x="112" y="163"/>
                </a:cubicBezTo>
                <a:cubicBezTo>
                  <a:pt x="112" y="192"/>
                  <a:pt x="112" y="192"/>
                  <a:pt x="112" y="192"/>
                </a:cubicBezTo>
                <a:cubicBezTo>
                  <a:pt x="80" y="192"/>
                  <a:pt x="80" y="192"/>
                  <a:pt x="80" y="192"/>
                </a:cubicBezTo>
                <a:cubicBezTo>
                  <a:pt x="78" y="192"/>
                  <a:pt x="76" y="194"/>
                  <a:pt x="76" y="196"/>
                </a:cubicBezTo>
                <a:cubicBezTo>
                  <a:pt x="76" y="232"/>
                  <a:pt x="76" y="232"/>
                  <a:pt x="76" y="232"/>
                </a:cubicBezTo>
                <a:cubicBezTo>
                  <a:pt x="44" y="232"/>
                  <a:pt x="44" y="232"/>
                  <a:pt x="44" y="232"/>
                </a:cubicBezTo>
                <a:cubicBezTo>
                  <a:pt x="44" y="240"/>
                  <a:pt x="44" y="240"/>
                  <a:pt x="44" y="240"/>
                </a:cubicBezTo>
                <a:cubicBezTo>
                  <a:pt x="212" y="240"/>
                  <a:pt x="212" y="240"/>
                  <a:pt x="212" y="240"/>
                </a:cubicBezTo>
                <a:cubicBezTo>
                  <a:pt x="212" y="232"/>
                  <a:pt x="212" y="232"/>
                  <a:pt x="212" y="232"/>
                </a:cubicBezTo>
                <a:cubicBezTo>
                  <a:pt x="180" y="232"/>
                  <a:pt x="180" y="232"/>
                  <a:pt x="180" y="232"/>
                </a:cubicBezTo>
                <a:cubicBezTo>
                  <a:pt x="180" y="196"/>
                  <a:pt x="180" y="196"/>
                  <a:pt x="180" y="196"/>
                </a:cubicBezTo>
                <a:cubicBezTo>
                  <a:pt x="180" y="194"/>
                  <a:pt x="178" y="192"/>
                  <a:pt x="176" y="192"/>
                </a:cubicBezTo>
                <a:cubicBezTo>
                  <a:pt x="144" y="192"/>
                  <a:pt x="144" y="192"/>
                  <a:pt x="144" y="192"/>
                </a:cubicBezTo>
                <a:cubicBezTo>
                  <a:pt x="144" y="163"/>
                  <a:pt x="144" y="163"/>
                  <a:pt x="144" y="163"/>
                </a:cubicBezTo>
                <a:cubicBezTo>
                  <a:pt x="162" y="155"/>
                  <a:pt x="178" y="142"/>
                  <a:pt x="190" y="124"/>
                </a:cubicBezTo>
                <a:close/>
                <a:moveTo>
                  <a:pt x="220" y="32"/>
                </a:moveTo>
                <a:cubicBezTo>
                  <a:pt x="248" y="32"/>
                  <a:pt x="248" y="32"/>
                  <a:pt x="248" y="32"/>
                </a:cubicBezTo>
                <a:cubicBezTo>
                  <a:pt x="246" y="67"/>
                  <a:pt x="222" y="100"/>
                  <a:pt x="197" y="113"/>
                </a:cubicBezTo>
                <a:cubicBezTo>
                  <a:pt x="209" y="91"/>
                  <a:pt x="217" y="64"/>
                  <a:pt x="220" y="32"/>
                </a:cubicBezTo>
                <a:close/>
                <a:moveTo>
                  <a:pt x="8" y="32"/>
                </a:moveTo>
                <a:cubicBezTo>
                  <a:pt x="37" y="32"/>
                  <a:pt x="37" y="32"/>
                  <a:pt x="37" y="32"/>
                </a:cubicBezTo>
                <a:cubicBezTo>
                  <a:pt x="39" y="56"/>
                  <a:pt x="45" y="87"/>
                  <a:pt x="59" y="113"/>
                </a:cubicBezTo>
                <a:cubicBezTo>
                  <a:pt x="34" y="100"/>
                  <a:pt x="10" y="67"/>
                  <a:pt x="8" y="32"/>
                </a:cubicBezTo>
                <a:close/>
                <a:moveTo>
                  <a:pt x="172" y="200"/>
                </a:moveTo>
                <a:cubicBezTo>
                  <a:pt x="172" y="232"/>
                  <a:pt x="172" y="232"/>
                  <a:pt x="172" y="232"/>
                </a:cubicBezTo>
                <a:cubicBezTo>
                  <a:pt x="84" y="232"/>
                  <a:pt x="84" y="232"/>
                  <a:pt x="84" y="232"/>
                </a:cubicBezTo>
                <a:cubicBezTo>
                  <a:pt x="84" y="200"/>
                  <a:pt x="84" y="200"/>
                  <a:pt x="84" y="200"/>
                </a:cubicBezTo>
                <a:lnTo>
                  <a:pt x="172" y="200"/>
                </a:lnTo>
                <a:close/>
                <a:moveTo>
                  <a:pt x="139" y="156"/>
                </a:moveTo>
                <a:cubicBezTo>
                  <a:pt x="137" y="157"/>
                  <a:pt x="136" y="159"/>
                  <a:pt x="136" y="160"/>
                </a:cubicBezTo>
                <a:cubicBezTo>
                  <a:pt x="136" y="192"/>
                  <a:pt x="136" y="192"/>
                  <a:pt x="136" y="192"/>
                </a:cubicBezTo>
                <a:cubicBezTo>
                  <a:pt x="120" y="192"/>
                  <a:pt x="120" y="192"/>
                  <a:pt x="120" y="192"/>
                </a:cubicBezTo>
                <a:cubicBezTo>
                  <a:pt x="120" y="160"/>
                  <a:pt x="120" y="160"/>
                  <a:pt x="120" y="160"/>
                </a:cubicBezTo>
                <a:cubicBezTo>
                  <a:pt x="120" y="159"/>
                  <a:pt x="119" y="157"/>
                  <a:pt x="117" y="156"/>
                </a:cubicBezTo>
                <a:cubicBezTo>
                  <a:pt x="72" y="139"/>
                  <a:pt x="44" y="83"/>
                  <a:pt x="43" y="8"/>
                </a:cubicBezTo>
                <a:cubicBezTo>
                  <a:pt x="213" y="8"/>
                  <a:pt x="213" y="8"/>
                  <a:pt x="213" y="8"/>
                </a:cubicBezTo>
                <a:cubicBezTo>
                  <a:pt x="213" y="15"/>
                  <a:pt x="213" y="21"/>
                  <a:pt x="212" y="27"/>
                </a:cubicBezTo>
                <a:cubicBezTo>
                  <a:pt x="212" y="28"/>
                  <a:pt x="212" y="28"/>
                  <a:pt x="212" y="28"/>
                </a:cubicBezTo>
                <a:cubicBezTo>
                  <a:pt x="212" y="28"/>
                  <a:pt x="212" y="28"/>
                  <a:pt x="212" y="28"/>
                </a:cubicBezTo>
                <a:cubicBezTo>
                  <a:pt x="207" y="93"/>
                  <a:pt x="180" y="140"/>
                  <a:pt x="139" y="156"/>
                </a:cubicBezTo>
                <a:close/>
                <a:moveTo>
                  <a:pt x="182" y="76"/>
                </a:moveTo>
                <a:cubicBezTo>
                  <a:pt x="180" y="75"/>
                  <a:pt x="178" y="76"/>
                  <a:pt x="177" y="78"/>
                </a:cubicBezTo>
                <a:cubicBezTo>
                  <a:pt x="167" y="103"/>
                  <a:pt x="155" y="119"/>
                  <a:pt x="138" y="129"/>
                </a:cubicBezTo>
                <a:cubicBezTo>
                  <a:pt x="136" y="130"/>
                  <a:pt x="136" y="133"/>
                  <a:pt x="137" y="135"/>
                </a:cubicBezTo>
                <a:cubicBezTo>
                  <a:pt x="138" y="136"/>
                  <a:pt x="139" y="137"/>
                  <a:pt x="140" y="137"/>
                </a:cubicBezTo>
                <a:cubicBezTo>
                  <a:pt x="141" y="137"/>
                  <a:pt x="142" y="136"/>
                  <a:pt x="142" y="136"/>
                </a:cubicBezTo>
                <a:cubicBezTo>
                  <a:pt x="161" y="125"/>
                  <a:pt x="174" y="108"/>
                  <a:pt x="185" y="81"/>
                </a:cubicBezTo>
                <a:cubicBezTo>
                  <a:pt x="185" y="79"/>
                  <a:pt x="184" y="77"/>
                  <a:pt x="182" y="76"/>
                </a:cubicBezTo>
                <a:close/>
                <a:moveTo>
                  <a:pt x="186" y="66"/>
                </a:moveTo>
                <a:cubicBezTo>
                  <a:pt x="187" y="66"/>
                  <a:pt x="187" y="66"/>
                  <a:pt x="187" y="66"/>
                </a:cubicBezTo>
                <a:cubicBezTo>
                  <a:pt x="189" y="66"/>
                  <a:pt x="191" y="65"/>
                  <a:pt x="191" y="63"/>
                </a:cubicBezTo>
                <a:cubicBezTo>
                  <a:pt x="193" y="56"/>
                  <a:pt x="195" y="49"/>
                  <a:pt x="196" y="42"/>
                </a:cubicBezTo>
                <a:cubicBezTo>
                  <a:pt x="196" y="40"/>
                  <a:pt x="195" y="38"/>
                  <a:pt x="193" y="37"/>
                </a:cubicBezTo>
                <a:cubicBezTo>
                  <a:pt x="190" y="37"/>
                  <a:pt x="188" y="38"/>
                  <a:pt x="188" y="40"/>
                </a:cubicBezTo>
                <a:cubicBezTo>
                  <a:pt x="187" y="48"/>
                  <a:pt x="185" y="55"/>
                  <a:pt x="184" y="61"/>
                </a:cubicBezTo>
                <a:cubicBezTo>
                  <a:pt x="183" y="63"/>
                  <a:pt x="184" y="65"/>
                  <a:pt x="186" y="66"/>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ru-RU"/>
          </a:p>
        </p:txBody>
      </p:sp>
      <p:pic>
        <p:nvPicPr>
          <p:cNvPr id="55" name="Immagine 54">
            <a:extLst>
              <a:ext uri="{FF2B5EF4-FFF2-40B4-BE49-F238E27FC236}">
                <a16:creationId xmlns:a16="http://schemas.microsoft.com/office/drawing/2014/main" id="{8E53ECA4-B68B-9329-1CC9-CD7501E28B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4636" y="2752801"/>
            <a:ext cx="514976" cy="470634"/>
          </a:xfrm>
          <a:prstGeom prst="rect">
            <a:avLst/>
          </a:prstGeom>
        </p:spPr>
      </p:pic>
      <p:grpSp>
        <p:nvGrpSpPr>
          <p:cNvPr id="56" name="Group 333">
            <a:extLst>
              <a:ext uri="{FF2B5EF4-FFF2-40B4-BE49-F238E27FC236}">
                <a16:creationId xmlns:a16="http://schemas.microsoft.com/office/drawing/2014/main" id="{57576C61-6A30-3ADC-A2CB-9500AFD70BB0}"/>
              </a:ext>
            </a:extLst>
          </p:cNvPr>
          <p:cNvGrpSpPr/>
          <p:nvPr/>
        </p:nvGrpSpPr>
        <p:grpSpPr>
          <a:xfrm flipH="1">
            <a:off x="4275801" y="4837556"/>
            <a:ext cx="393895" cy="478853"/>
            <a:chOff x="10004425" y="2801938"/>
            <a:chExt cx="404813" cy="492126"/>
          </a:xfrm>
          <a:solidFill>
            <a:schemeClr val="tx1"/>
          </a:solidFill>
        </p:grpSpPr>
        <p:sp>
          <p:nvSpPr>
            <p:cNvPr id="57" name="Freeform 5">
              <a:extLst>
                <a:ext uri="{FF2B5EF4-FFF2-40B4-BE49-F238E27FC236}">
                  <a16:creationId xmlns:a16="http://schemas.microsoft.com/office/drawing/2014/main" id="{8E82C4FF-DE4E-86C4-E0A4-5A001C5928F6}"/>
                </a:ext>
              </a:extLst>
            </p:cNvPr>
            <p:cNvSpPr>
              <a:spLocks noEditPoints="1"/>
            </p:cNvSpPr>
            <p:nvPr/>
          </p:nvSpPr>
          <p:spPr bwMode="auto">
            <a:xfrm>
              <a:off x="10039350" y="2801938"/>
              <a:ext cx="323850" cy="327025"/>
            </a:xfrm>
            <a:custGeom>
              <a:avLst/>
              <a:gdLst>
                <a:gd name="T0" fmla="*/ 84 w 84"/>
                <a:gd name="T1" fmla="*/ 42 h 85"/>
                <a:gd name="T2" fmla="*/ 42 w 84"/>
                <a:gd name="T3" fmla="*/ 0 h 85"/>
                <a:gd name="T4" fmla="*/ 0 w 84"/>
                <a:gd name="T5" fmla="*/ 42 h 85"/>
                <a:gd name="T6" fmla="*/ 42 w 84"/>
                <a:gd name="T7" fmla="*/ 85 h 85"/>
                <a:gd name="T8" fmla="*/ 84 w 84"/>
                <a:gd name="T9" fmla="*/ 42 h 85"/>
                <a:gd name="T10" fmla="*/ 42 w 84"/>
                <a:gd name="T11" fmla="*/ 72 h 85"/>
                <a:gd name="T12" fmla="*/ 12 w 84"/>
                <a:gd name="T13" fmla="*/ 42 h 85"/>
                <a:gd name="T14" fmla="*/ 42 w 84"/>
                <a:gd name="T15" fmla="*/ 13 h 85"/>
                <a:gd name="T16" fmla="*/ 72 w 84"/>
                <a:gd name="T17" fmla="*/ 42 h 85"/>
                <a:gd name="T18" fmla="*/ 42 w 84"/>
                <a:gd name="T19" fmla="*/ 72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 h="85">
                  <a:moveTo>
                    <a:pt x="84" y="42"/>
                  </a:moveTo>
                  <a:cubicBezTo>
                    <a:pt x="84" y="19"/>
                    <a:pt x="65" y="0"/>
                    <a:pt x="42" y="0"/>
                  </a:cubicBezTo>
                  <a:cubicBezTo>
                    <a:pt x="19" y="0"/>
                    <a:pt x="0" y="19"/>
                    <a:pt x="0" y="42"/>
                  </a:cubicBezTo>
                  <a:cubicBezTo>
                    <a:pt x="0" y="66"/>
                    <a:pt x="19" y="85"/>
                    <a:pt x="42" y="85"/>
                  </a:cubicBezTo>
                  <a:cubicBezTo>
                    <a:pt x="65" y="85"/>
                    <a:pt x="84" y="66"/>
                    <a:pt x="84" y="42"/>
                  </a:cubicBezTo>
                  <a:close/>
                  <a:moveTo>
                    <a:pt x="42" y="72"/>
                  </a:moveTo>
                  <a:cubicBezTo>
                    <a:pt x="26" y="72"/>
                    <a:pt x="12" y="59"/>
                    <a:pt x="12" y="42"/>
                  </a:cubicBezTo>
                  <a:cubicBezTo>
                    <a:pt x="12" y="26"/>
                    <a:pt x="26" y="13"/>
                    <a:pt x="42" y="13"/>
                  </a:cubicBezTo>
                  <a:cubicBezTo>
                    <a:pt x="58" y="13"/>
                    <a:pt x="72" y="26"/>
                    <a:pt x="72" y="42"/>
                  </a:cubicBezTo>
                  <a:cubicBezTo>
                    <a:pt x="72" y="59"/>
                    <a:pt x="58" y="72"/>
                    <a:pt x="42" y="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sp>
          <p:nvSpPr>
            <p:cNvPr id="58" name="Freeform 6">
              <a:extLst>
                <a:ext uri="{FF2B5EF4-FFF2-40B4-BE49-F238E27FC236}">
                  <a16:creationId xmlns:a16="http://schemas.microsoft.com/office/drawing/2014/main" id="{A3B0D8BD-F988-C728-4583-6C72D7B4EC39}"/>
                </a:ext>
              </a:extLst>
            </p:cNvPr>
            <p:cNvSpPr>
              <a:spLocks/>
            </p:cNvSpPr>
            <p:nvPr/>
          </p:nvSpPr>
          <p:spPr bwMode="auto">
            <a:xfrm>
              <a:off x="10213975" y="3097213"/>
              <a:ext cx="195263" cy="196850"/>
            </a:xfrm>
            <a:custGeom>
              <a:avLst/>
              <a:gdLst>
                <a:gd name="T0" fmla="*/ 28 w 51"/>
                <a:gd name="T1" fmla="*/ 0 h 51"/>
                <a:gd name="T2" fmla="*/ 0 w 51"/>
                <a:gd name="T3" fmla="*/ 12 h 51"/>
                <a:gd name="T4" fmla="*/ 26 w 51"/>
                <a:gd name="T5" fmla="*/ 51 h 51"/>
                <a:gd name="T6" fmla="*/ 29 w 51"/>
                <a:gd name="T7" fmla="*/ 29 h 51"/>
                <a:gd name="T8" fmla="*/ 51 w 51"/>
                <a:gd name="T9" fmla="*/ 35 h 51"/>
                <a:gd name="T10" fmla="*/ 28 w 51"/>
                <a:gd name="T11" fmla="*/ 0 h 51"/>
              </a:gdLst>
              <a:ahLst/>
              <a:cxnLst>
                <a:cxn ang="0">
                  <a:pos x="T0" y="T1"/>
                </a:cxn>
                <a:cxn ang="0">
                  <a:pos x="T2" y="T3"/>
                </a:cxn>
                <a:cxn ang="0">
                  <a:pos x="T4" y="T5"/>
                </a:cxn>
                <a:cxn ang="0">
                  <a:pos x="T6" y="T7"/>
                </a:cxn>
                <a:cxn ang="0">
                  <a:pos x="T8" y="T9"/>
                </a:cxn>
                <a:cxn ang="0">
                  <a:pos x="T10" y="T11"/>
                </a:cxn>
              </a:cxnLst>
              <a:rect l="0" t="0" r="r" b="b"/>
              <a:pathLst>
                <a:path w="51" h="51">
                  <a:moveTo>
                    <a:pt x="28" y="0"/>
                  </a:moveTo>
                  <a:cubicBezTo>
                    <a:pt x="21" y="7"/>
                    <a:pt x="11" y="11"/>
                    <a:pt x="0" y="12"/>
                  </a:cubicBezTo>
                  <a:cubicBezTo>
                    <a:pt x="26" y="51"/>
                    <a:pt x="26" y="51"/>
                    <a:pt x="26" y="51"/>
                  </a:cubicBezTo>
                  <a:cubicBezTo>
                    <a:pt x="29" y="29"/>
                    <a:pt x="29" y="29"/>
                    <a:pt x="29" y="29"/>
                  </a:cubicBezTo>
                  <a:cubicBezTo>
                    <a:pt x="51" y="35"/>
                    <a:pt x="51" y="35"/>
                    <a:pt x="51" y="35"/>
                  </a:cubicBezTo>
                  <a:lnTo>
                    <a:pt x="2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sp>
          <p:nvSpPr>
            <p:cNvPr id="59" name="Freeform 7">
              <a:extLst>
                <a:ext uri="{FF2B5EF4-FFF2-40B4-BE49-F238E27FC236}">
                  <a16:creationId xmlns:a16="http://schemas.microsoft.com/office/drawing/2014/main" id="{6F15D05B-3EF6-EC48-4BD0-B99E2B02A156}"/>
                </a:ext>
              </a:extLst>
            </p:cNvPr>
            <p:cNvSpPr>
              <a:spLocks/>
            </p:cNvSpPr>
            <p:nvPr/>
          </p:nvSpPr>
          <p:spPr bwMode="auto">
            <a:xfrm>
              <a:off x="10004425" y="3105151"/>
              <a:ext cx="196850" cy="188913"/>
            </a:xfrm>
            <a:custGeom>
              <a:avLst/>
              <a:gdLst>
                <a:gd name="T0" fmla="*/ 0 w 51"/>
                <a:gd name="T1" fmla="*/ 33 h 49"/>
                <a:gd name="T2" fmla="*/ 22 w 51"/>
                <a:gd name="T3" fmla="*/ 27 h 49"/>
                <a:gd name="T4" fmla="*/ 25 w 51"/>
                <a:gd name="T5" fmla="*/ 49 h 49"/>
                <a:gd name="T6" fmla="*/ 51 w 51"/>
                <a:gd name="T7" fmla="*/ 10 h 49"/>
                <a:gd name="T8" fmla="*/ 22 w 51"/>
                <a:gd name="T9" fmla="*/ 0 h 49"/>
                <a:gd name="T10" fmla="*/ 0 w 51"/>
                <a:gd name="T11" fmla="*/ 33 h 49"/>
              </a:gdLst>
              <a:ahLst/>
              <a:cxnLst>
                <a:cxn ang="0">
                  <a:pos x="T0" y="T1"/>
                </a:cxn>
                <a:cxn ang="0">
                  <a:pos x="T2" y="T3"/>
                </a:cxn>
                <a:cxn ang="0">
                  <a:pos x="T4" y="T5"/>
                </a:cxn>
                <a:cxn ang="0">
                  <a:pos x="T6" y="T7"/>
                </a:cxn>
                <a:cxn ang="0">
                  <a:pos x="T8" y="T9"/>
                </a:cxn>
                <a:cxn ang="0">
                  <a:pos x="T10" y="T11"/>
                </a:cxn>
              </a:cxnLst>
              <a:rect l="0" t="0" r="r" b="b"/>
              <a:pathLst>
                <a:path w="51" h="49">
                  <a:moveTo>
                    <a:pt x="0" y="33"/>
                  </a:moveTo>
                  <a:cubicBezTo>
                    <a:pt x="22" y="27"/>
                    <a:pt x="22" y="27"/>
                    <a:pt x="22" y="27"/>
                  </a:cubicBezTo>
                  <a:cubicBezTo>
                    <a:pt x="25" y="49"/>
                    <a:pt x="25" y="49"/>
                    <a:pt x="25" y="49"/>
                  </a:cubicBezTo>
                  <a:cubicBezTo>
                    <a:pt x="51" y="10"/>
                    <a:pt x="51" y="10"/>
                    <a:pt x="51" y="10"/>
                  </a:cubicBezTo>
                  <a:cubicBezTo>
                    <a:pt x="40" y="10"/>
                    <a:pt x="30" y="6"/>
                    <a:pt x="22" y="0"/>
                  </a:cubicBezTo>
                  <a:lnTo>
                    <a:pt x="0" y="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sp>
          <p:nvSpPr>
            <p:cNvPr id="60" name="Freeform 8">
              <a:extLst>
                <a:ext uri="{FF2B5EF4-FFF2-40B4-BE49-F238E27FC236}">
                  <a16:creationId xmlns:a16="http://schemas.microsoft.com/office/drawing/2014/main" id="{861297A6-F3FB-AF0B-8A94-056EA480A800}"/>
                </a:ext>
              </a:extLst>
            </p:cNvPr>
            <p:cNvSpPr>
              <a:spLocks/>
            </p:cNvSpPr>
            <p:nvPr/>
          </p:nvSpPr>
          <p:spPr bwMode="auto">
            <a:xfrm>
              <a:off x="10125075" y="2886076"/>
              <a:ext cx="157163" cy="149225"/>
            </a:xfrm>
            <a:custGeom>
              <a:avLst/>
              <a:gdLst>
                <a:gd name="T0" fmla="*/ 38 w 41"/>
                <a:gd name="T1" fmla="*/ 14 h 39"/>
                <a:gd name="T2" fmla="*/ 31 w 41"/>
                <a:gd name="T3" fmla="*/ 13 h 39"/>
                <a:gd name="T4" fmla="*/ 25 w 41"/>
                <a:gd name="T5" fmla="*/ 9 h 39"/>
                <a:gd name="T6" fmla="*/ 22 w 41"/>
                <a:gd name="T7" fmla="*/ 2 h 39"/>
                <a:gd name="T8" fmla="*/ 19 w 41"/>
                <a:gd name="T9" fmla="*/ 2 h 39"/>
                <a:gd name="T10" fmla="*/ 16 w 41"/>
                <a:gd name="T11" fmla="*/ 9 h 39"/>
                <a:gd name="T12" fmla="*/ 10 w 41"/>
                <a:gd name="T13" fmla="*/ 13 h 39"/>
                <a:gd name="T14" fmla="*/ 2 w 41"/>
                <a:gd name="T15" fmla="*/ 14 h 39"/>
                <a:gd name="T16" fmla="*/ 1 w 41"/>
                <a:gd name="T17" fmla="*/ 17 h 39"/>
                <a:gd name="T18" fmla="*/ 7 w 41"/>
                <a:gd name="T19" fmla="*/ 22 h 39"/>
                <a:gd name="T20" fmla="*/ 9 w 41"/>
                <a:gd name="T21" fmla="*/ 29 h 39"/>
                <a:gd name="T22" fmla="*/ 8 w 41"/>
                <a:gd name="T23" fmla="*/ 36 h 39"/>
                <a:gd name="T24" fmla="*/ 10 w 41"/>
                <a:gd name="T25" fmla="*/ 38 h 39"/>
                <a:gd name="T26" fmla="*/ 17 w 41"/>
                <a:gd name="T27" fmla="*/ 34 h 39"/>
                <a:gd name="T28" fmla="*/ 24 w 41"/>
                <a:gd name="T29" fmla="*/ 34 h 39"/>
                <a:gd name="T30" fmla="*/ 30 w 41"/>
                <a:gd name="T31" fmla="*/ 38 h 39"/>
                <a:gd name="T32" fmla="*/ 33 w 41"/>
                <a:gd name="T33" fmla="*/ 36 h 39"/>
                <a:gd name="T34" fmla="*/ 31 w 41"/>
                <a:gd name="T35" fmla="*/ 29 h 39"/>
                <a:gd name="T36" fmla="*/ 34 w 41"/>
                <a:gd name="T37" fmla="*/ 22 h 39"/>
                <a:gd name="T38" fmla="*/ 39 w 41"/>
                <a:gd name="T39" fmla="*/ 17 h 39"/>
                <a:gd name="T40" fmla="*/ 38 w 41"/>
                <a:gd name="T41" fmla="*/ 1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1" h="39">
                  <a:moveTo>
                    <a:pt x="38" y="14"/>
                  </a:moveTo>
                  <a:cubicBezTo>
                    <a:pt x="31" y="13"/>
                    <a:pt x="31" y="13"/>
                    <a:pt x="31" y="13"/>
                  </a:cubicBezTo>
                  <a:cubicBezTo>
                    <a:pt x="29" y="13"/>
                    <a:pt x="26" y="11"/>
                    <a:pt x="25" y="9"/>
                  </a:cubicBezTo>
                  <a:cubicBezTo>
                    <a:pt x="22" y="2"/>
                    <a:pt x="22" y="2"/>
                    <a:pt x="22" y="2"/>
                  </a:cubicBezTo>
                  <a:cubicBezTo>
                    <a:pt x="21" y="0"/>
                    <a:pt x="20" y="0"/>
                    <a:pt x="19" y="2"/>
                  </a:cubicBezTo>
                  <a:cubicBezTo>
                    <a:pt x="16" y="9"/>
                    <a:pt x="16" y="9"/>
                    <a:pt x="16" y="9"/>
                  </a:cubicBezTo>
                  <a:cubicBezTo>
                    <a:pt x="15" y="11"/>
                    <a:pt x="12" y="13"/>
                    <a:pt x="10" y="13"/>
                  </a:cubicBezTo>
                  <a:cubicBezTo>
                    <a:pt x="2" y="14"/>
                    <a:pt x="2" y="14"/>
                    <a:pt x="2" y="14"/>
                  </a:cubicBezTo>
                  <a:cubicBezTo>
                    <a:pt x="0" y="14"/>
                    <a:pt x="0" y="16"/>
                    <a:pt x="1" y="17"/>
                  </a:cubicBezTo>
                  <a:cubicBezTo>
                    <a:pt x="7" y="22"/>
                    <a:pt x="7" y="22"/>
                    <a:pt x="7" y="22"/>
                  </a:cubicBezTo>
                  <a:cubicBezTo>
                    <a:pt x="9" y="24"/>
                    <a:pt x="10" y="27"/>
                    <a:pt x="9" y="29"/>
                  </a:cubicBezTo>
                  <a:cubicBezTo>
                    <a:pt x="8" y="36"/>
                    <a:pt x="8" y="36"/>
                    <a:pt x="8" y="36"/>
                  </a:cubicBezTo>
                  <a:cubicBezTo>
                    <a:pt x="7" y="38"/>
                    <a:pt x="8" y="39"/>
                    <a:pt x="10" y="38"/>
                  </a:cubicBezTo>
                  <a:cubicBezTo>
                    <a:pt x="17" y="34"/>
                    <a:pt x="17" y="34"/>
                    <a:pt x="17" y="34"/>
                  </a:cubicBezTo>
                  <a:cubicBezTo>
                    <a:pt x="19" y="33"/>
                    <a:pt x="22" y="33"/>
                    <a:pt x="24" y="34"/>
                  </a:cubicBezTo>
                  <a:cubicBezTo>
                    <a:pt x="30" y="38"/>
                    <a:pt x="30" y="38"/>
                    <a:pt x="30" y="38"/>
                  </a:cubicBezTo>
                  <a:cubicBezTo>
                    <a:pt x="32" y="39"/>
                    <a:pt x="34" y="38"/>
                    <a:pt x="33" y="36"/>
                  </a:cubicBezTo>
                  <a:cubicBezTo>
                    <a:pt x="31" y="29"/>
                    <a:pt x="31" y="29"/>
                    <a:pt x="31" y="29"/>
                  </a:cubicBezTo>
                  <a:cubicBezTo>
                    <a:pt x="31" y="27"/>
                    <a:pt x="32" y="24"/>
                    <a:pt x="34" y="22"/>
                  </a:cubicBezTo>
                  <a:cubicBezTo>
                    <a:pt x="39" y="17"/>
                    <a:pt x="39" y="17"/>
                    <a:pt x="39" y="17"/>
                  </a:cubicBezTo>
                  <a:cubicBezTo>
                    <a:pt x="41" y="16"/>
                    <a:pt x="41" y="14"/>
                    <a:pt x="38"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grpSp>
    </p:spTree>
    <p:extLst>
      <p:ext uri="{BB962C8B-B14F-4D97-AF65-F5344CB8AC3E}">
        <p14:creationId xmlns:p14="http://schemas.microsoft.com/office/powerpoint/2010/main" val="627511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r>
              <a:rPr lang="en-US" sz="4000" b="1" dirty="0" err="1"/>
              <a:t>Emocionalna</a:t>
            </a:r>
            <a:r>
              <a:rPr lang="en-US" sz="4000" b="1" dirty="0"/>
              <a:t> </a:t>
            </a:r>
            <a:r>
              <a:rPr lang="en-US" sz="4000" b="1" dirty="0" err="1"/>
              <a:t>inteligencija</a:t>
            </a:r>
            <a:r>
              <a:rPr lang="en-US" sz="4000" b="1" dirty="0"/>
              <a:t> u </a:t>
            </a:r>
            <a:r>
              <a:rPr lang="en-US" sz="4000" b="1" dirty="0" err="1"/>
              <a:t>poduzetništvu</a:t>
            </a:r>
            <a:br>
              <a:rPr lang="en-US" sz="4000" b="1" dirty="0"/>
            </a:br>
            <a:r>
              <a:rPr lang="en-US" sz="2800" dirty="0" err="1"/>
              <a:t>Kako</a:t>
            </a:r>
            <a:r>
              <a:rPr lang="en-US" sz="2800" dirty="0"/>
              <a:t> </a:t>
            </a:r>
            <a:r>
              <a:rPr lang="en-US" sz="2800" dirty="0" err="1"/>
              <a:t>razviti</a:t>
            </a:r>
            <a:r>
              <a:rPr lang="en-US" sz="2800" dirty="0"/>
              <a:t> </a:t>
            </a:r>
            <a:r>
              <a:rPr lang="en-US" sz="2800" dirty="0" err="1"/>
              <a:t>emocionalnu</a:t>
            </a:r>
            <a:r>
              <a:rPr lang="en-US" sz="2800" dirty="0"/>
              <a:t> </a:t>
            </a:r>
            <a:r>
              <a:rPr lang="en-US" sz="2800" dirty="0" err="1"/>
              <a:t>inteligenciju</a:t>
            </a:r>
            <a:r>
              <a:rPr lang="en-US" sz="2800" dirty="0"/>
              <a:t>?</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err="1">
                <a:solidFill>
                  <a:schemeClr val="bg1"/>
                </a:solidFill>
                <a:latin typeface="system-ui"/>
              </a:rPr>
              <a:t>Podrška</a:t>
            </a:r>
            <a:r>
              <a:rPr lang="en-US" sz="1200" dirty="0">
                <a:solidFill>
                  <a:schemeClr val="bg1"/>
                </a:solidFill>
                <a:latin typeface="system-ui"/>
              </a:rPr>
              <a:t> </a:t>
            </a:r>
            <a:r>
              <a:rPr lang="en-US" sz="1200" dirty="0" err="1">
                <a:solidFill>
                  <a:schemeClr val="bg1"/>
                </a:solidFill>
                <a:latin typeface="system-ui"/>
              </a:rPr>
              <a:t>Europske</a:t>
            </a:r>
            <a:r>
              <a:rPr lang="en-US" sz="1200" dirty="0">
                <a:solidFill>
                  <a:schemeClr val="bg1"/>
                </a:solidFill>
                <a:latin typeface="system-ui"/>
              </a:rPr>
              <a:t> </a:t>
            </a:r>
            <a:r>
              <a:rPr lang="en-US" sz="1200" dirty="0" err="1">
                <a:solidFill>
                  <a:schemeClr val="bg1"/>
                </a:solidFill>
                <a:latin typeface="system-ui"/>
              </a:rPr>
              <a:t>komisije</a:t>
            </a:r>
            <a:r>
              <a:rPr lang="en-US" sz="1200" dirty="0">
                <a:solidFill>
                  <a:schemeClr val="bg1"/>
                </a:solidFill>
                <a:latin typeface="system-ui"/>
              </a:rPr>
              <a:t> za </a:t>
            </a:r>
            <a:r>
              <a:rPr lang="en-US" sz="1200" dirty="0" err="1">
                <a:solidFill>
                  <a:schemeClr val="bg1"/>
                </a:solidFill>
                <a:latin typeface="system-ui"/>
              </a:rPr>
              <a:t>izradu</a:t>
            </a:r>
            <a:r>
              <a:rPr lang="en-US" sz="1200" dirty="0">
                <a:solidFill>
                  <a:schemeClr val="bg1"/>
                </a:solidFill>
                <a:latin typeface="system-ui"/>
              </a:rPr>
              <a:t> </a:t>
            </a:r>
            <a:r>
              <a:rPr lang="en-US" sz="1200" dirty="0" err="1">
                <a:solidFill>
                  <a:schemeClr val="bg1"/>
                </a:solidFill>
                <a:latin typeface="system-ui"/>
              </a:rPr>
              <a:t>ove</a:t>
            </a:r>
            <a:r>
              <a:rPr lang="en-US" sz="1200" dirty="0">
                <a:solidFill>
                  <a:schemeClr val="bg1"/>
                </a:solidFill>
                <a:latin typeface="system-ui"/>
              </a:rPr>
              <a:t> </a:t>
            </a:r>
            <a:r>
              <a:rPr lang="en-US" sz="1200" dirty="0" err="1">
                <a:solidFill>
                  <a:schemeClr val="bg1"/>
                </a:solidFill>
                <a:latin typeface="system-ui"/>
              </a:rPr>
              <a:t>objave</a:t>
            </a:r>
            <a:r>
              <a:rPr lang="en-US" sz="1200" dirty="0">
                <a:solidFill>
                  <a:schemeClr val="bg1"/>
                </a:solidFill>
                <a:latin typeface="system-ui"/>
              </a:rPr>
              <a:t> ne </a:t>
            </a:r>
            <a:r>
              <a:rPr lang="en-US" sz="1200" dirty="0" err="1">
                <a:solidFill>
                  <a:schemeClr val="bg1"/>
                </a:solidFill>
                <a:latin typeface="system-ui"/>
              </a:rPr>
              <a:t>predstavlja</a:t>
            </a:r>
            <a:r>
              <a:rPr lang="en-US" sz="1200" dirty="0">
                <a:solidFill>
                  <a:schemeClr val="bg1"/>
                </a:solidFill>
                <a:latin typeface="system-ui"/>
              </a:rPr>
              <a:t> </a:t>
            </a:r>
            <a:r>
              <a:rPr lang="en-US" sz="1200" dirty="0" err="1">
                <a:solidFill>
                  <a:schemeClr val="bg1"/>
                </a:solidFill>
                <a:latin typeface="system-ui"/>
              </a:rPr>
              <a:t>odobrenje</a:t>
            </a:r>
            <a:r>
              <a:rPr lang="en-US" sz="1200" dirty="0">
                <a:solidFill>
                  <a:schemeClr val="bg1"/>
                </a:solidFill>
                <a:latin typeface="system-ui"/>
              </a:rPr>
              <a:t> </a:t>
            </a:r>
            <a:r>
              <a:rPr lang="en-US" sz="1200" dirty="0" err="1">
                <a:solidFill>
                  <a:schemeClr val="bg1"/>
                </a:solidFill>
                <a:latin typeface="system-ui"/>
              </a:rPr>
              <a:t>njenog</a:t>
            </a:r>
            <a:r>
              <a:rPr lang="en-US" sz="1200" dirty="0">
                <a:solidFill>
                  <a:schemeClr val="bg1"/>
                </a:solidFill>
                <a:latin typeface="system-ui"/>
              </a:rPr>
              <a:t> </a:t>
            </a:r>
            <a:r>
              <a:rPr lang="en-US" sz="1200" dirty="0" err="1">
                <a:solidFill>
                  <a:schemeClr val="bg1"/>
                </a:solidFill>
                <a:latin typeface="system-ui"/>
              </a:rPr>
              <a:t>sadržaja</a:t>
            </a:r>
            <a:r>
              <a:rPr lang="en-US" sz="1200" dirty="0">
                <a:solidFill>
                  <a:schemeClr val="bg1"/>
                </a:solidFill>
                <a:latin typeface="system-ui"/>
              </a:rPr>
              <a:t> koji </a:t>
            </a:r>
            <a:r>
              <a:rPr lang="en-US" sz="1200" dirty="0" err="1">
                <a:solidFill>
                  <a:schemeClr val="bg1"/>
                </a:solidFill>
                <a:latin typeface="system-ui"/>
              </a:rPr>
              <a:t>odražava</a:t>
            </a:r>
            <a:r>
              <a:rPr lang="en-US" sz="1200" dirty="0">
                <a:solidFill>
                  <a:schemeClr val="bg1"/>
                </a:solidFill>
                <a:latin typeface="system-ui"/>
              </a:rPr>
              <a:t> </a:t>
            </a:r>
            <a:r>
              <a:rPr lang="en-US" sz="1200" dirty="0" err="1">
                <a:solidFill>
                  <a:schemeClr val="bg1"/>
                </a:solidFill>
                <a:latin typeface="system-ui"/>
              </a:rPr>
              <a:t>stavove</a:t>
            </a:r>
            <a:r>
              <a:rPr lang="en-US" sz="1200" dirty="0">
                <a:solidFill>
                  <a:schemeClr val="bg1"/>
                </a:solidFill>
                <a:latin typeface="system-ui"/>
              </a:rPr>
              <a:t> </a:t>
            </a:r>
            <a:r>
              <a:rPr lang="en-US" sz="1200" dirty="0" err="1">
                <a:solidFill>
                  <a:schemeClr val="bg1"/>
                </a:solidFill>
                <a:latin typeface="system-ui"/>
              </a:rPr>
              <a:t>samih</a:t>
            </a:r>
            <a:r>
              <a:rPr lang="en-US" sz="1200" dirty="0">
                <a:solidFill>
                  <a:schemeClr val="bg1"/>
                </a:solidFill>
                <a:latin typeface="system-ui"/>
              </a:rPr>
              <a:t> </a:t>
            </a:r>
            <a:r>
              <a:rPr lang="en-US" sz="1200" dirty="0" err="1">
                <a:solidFill>
                  <a:schemeClr val="bg1"/>
                </a:solidFill>
                <a:latin typeface="system-ui"/>
              </a:rPr>
              <a:t>autora</a:t>
            </a:r>
            <a:r>
              <a:rPr lang="en-US" sz="1200" dirty="0">
                <a:solidFill>
                  <a:schemeClr val="bg1"/>
                </a:solidFill>
                <a:latin typeface="system-ui"/>
              </a:rPr>
              <a:t> </a:t>
            </a:r>
            <a:r>
              <a:rPr lang="en-US" sz="1200" dirty="0" err="1">
                <a:solidFill>
                  <a:schemeClr val="bg1"/>
                </a:solidFill>
                <a:latin typeface="system-ui"/>
              </a:rPr>
              <a:t>te</a:t>
            </a:r>
            <a:r>
              <a:rPr lang="en-US" sz="1200" dirty="0">
                <a:solidFill>
                  <a:schemeClr val="bg1"/>
                </a:solidFill>
                <a:latin typeface="system-ui"/>
              </a:rPr>
              <a:t> se </a:t>
            </a:r>
            <a:r>
              <a:rPr lang="en-US" sz="1200" dirty="0" err="1">
                <a:solidFill>
                  <a:schemeClr val="bg1"/>
                </a:solidFill>
                <a:latin typeface="system-ui"/>
              </a:rPr>
              <a:t>Komisija</a:t>
            </a:r>
            <a:r>
              <a:rPr lang="en-US" sz="1200" dirty="0">
                <a:solidFill>
                  <a:schemeClr val="bg1"/>
                </a:solidFill>
                <a:latin typeface="system-ui"/>
              </a:rPr>
              <a:t> ne </a:t>
            </a:r>
            <a:r>
              <a:rPr lang="en-US" sz="1200" dirty="0" err="1">
                <a:solidFill>
                  <a:schemeClr val="bg1"/>
                </a:solidFill>
                <a:latin typeface="system-ui"/>
              </a:rPr>
              <a:t>može</a:t>
            </a:r>
            <a:r>
              <a:rPr lang="en-US" sz="1200" dirty="0">
                <a:solidFill>
                  <a:schemeClr val="bg1"/>
                </a:solidFill>
                <a:latin typeface="system-ui"/>
              </a:rPr>
              <a:t> </a:t>
            </a:r>
            <a:r>
              <a:rPr lang="en-US" sz="1200" dirty="0" err="1">
                <a:solidFill>
                  <a:schemeClr val="bg1"/>
                </a:solidFill>
                <a:latin typeface="system-ui"/>
              </a:rPr>
              <a:t>smatrati</a:t>
            </a:r>
            <a:r>
              <a:rPr lang="en-US" sz="1200" dirty="0">
                <a:solidFill>
                  <a:schemeClr val="bg1"/>
                </a:solidFill>
                <a:latin typeface="system-ui"/>
              </a:rPr>
              <a:t> </a:t>
            </a:r>
            <a:r>
              <a:rPr lang="en-US" sz="1200" dirty="0" err="1">
                <a:solidFill>
                  <a:schemeClr val="bg1"/>
                </a:solidFill>
                <a:latin typeface="system-ui"/>
              </a:rPr>
              <a:t>odgovornom</a:t>
            </a:r>
            <a:r>
              <a:rPr lang="en-US" sz="1200" dirty="0">
                <a:solidFill>
                  <a:schemeClr val="bg1"/>
                </a:solidFill>
                <a:latin typeface="system-ui"/>
              </a:rPr>
              <a:t> za </a:t>
            </a:r>
            <a:r>
              <a:rPr lang="en-US" sz="1200" dirty="0" err="1">
                <a:solidFill>
                  <a:schemeClr val="bg1"/>
                </a:solidFill>
                <a:latin typeface="system-ui"/>
              </a:rPr>
              <a:t>bilo</a:t>
            </a:r>
            <a:r>
              <a:rPr lang="en-US" sz="1200" dirty="0">
                <a:solidFill>
                  <a:schemeClr val="bg1"/>
                </a:solidFill>
                <a:latin typeface="system-ui"/>
              </a:rPr>
              <a:t> </a:t>
            </a:r>
            <a:r>
              <a:rPr lang="en-US" sz="1200" dirty="0" err="1">
                <a:solidFill>
                  <a:schemeClr val="bg1"/>
                </a:solidFill>
                <a:latin typeface="system-ui"/>
              </a:rPr>
              <a:t>kakvu</a:t>
            </a:r>
            <a:r>
              <a:rPr lang="en-US" sz="1200" dirty="0">
                <a:solidFill>
                  <a:schemeClr val="bg1"/>
                </a:solidFill>
                <a:latin typeface="system-ui"/>
              </a:rPr>
              <a:t> </a:t>
            </a:r>
            <a:r>
              <a:rPr lang="en-US" sz="1200" dirty="0" err="1">
                <a:solidFill>
                  <a:schemeClr val="bg1"/>
                </a:solidFill>
                <a:latin typeface="system-ui"/>
              </a:rPr>
              <a:t>daljnju</a:t>
            </a:r>
            <a:r>
              <a:rPr lang="en-US" sz="1200" dirty="0">
                <a:solidFill>
                  <a:schemeClr val="bg1"/>
                </a:solidFill>
                <a:latin typeface="system-ui"/>
              </a:rPr>
              <a:t> </a:t>
            </a:r>
            <a:r>
              <a:rPr lang="en-US" sz="1200" dirty="0" err="1">
                <a:solidFill>
                  <a:schemeClr val="bg1"/>
                </a:solidFill>
                <a:latin typeface="system-ui"/>
              </a:rPr>
              <a:t>uporabu</a:t>
            </a:r>
            <a:r>
              <a:rPr lang="en-US" sz="1200" dirty="0">
                <a:solidFill>
                  <a:schemeClr val="bg1"/>
                </a:solidFill>
                <a:latin typeface="system-ui"/>
              </a:rPr>
              <a:t> </a:t>
            </a:r>
            <a:r>
              <a:rPr lang="en-US" sz="1200" dirty="0" err="1">
                <a:solidFill>
                  <a:schemeClr val="bg1"/>
                </a:solidFill>
                <a:latin typeface="system-ui"/>
              </a:rPr>
              <a:t>informacija</a:t>
            </a:r>
            <a:r>
              <a:rPr lang="en-US" sz="1200" dirty="0">
                <a:solidFill>
                  <a:schemeClr val="bg1"/>
                </a:solidFill>
                <a:latin typeface="system-ui"/>
              </a:rPr>
              <a:t> </a:t>
            </a:r>
            <a:r>
              <a:rPr lang="en-US" sz="1200" dirty="0" err="1">
                <a:solidFill>
                  <a:schemeClr val="bg1"/>
                </a:solidFill>
                <a:latin typeface="system-ui"/>
              </a:rPr>
              <a:t>sadržanih</a:t>
            </a:r>
            <a:r>
              <a:rPr lang="en-US" sz="1200" dirty="0">
                <a:solidFill>
                  <a:schemeClr val="bg1"/>
                </a:solidFill>
                <a:latin typeface="system-ui"/>
              </a:rPr>
              <a:t> u </a:t>
            </a:r>
            <a:r>
              <a:rPr lang="en-US" sz="1200" dirty="0" err="1">
                <a:solidFill>
                  <a:schemeClr val="bg1"/>
                </a:solidFill>
                <a:latin typeface="system-ui"/>
              </a:rPr>
              <a:t>ovoj</a:t>
            </a:r>
            <a:r>
              <a:rPr lang="en-US" sz="1200" dirty="0">
                <a:solidFill>
                  <a:schemeClr val="bg1"/>
                </a:solidFill>
                <a:latin typeface="system-ui"/>
              </a:rPr>
              <a:t> </a:t>
            </a:r>
            <a:r>
              <a:rPr lang="en-US" sz="1200" dirty="0" err="1">
                <a:solidFill>
                  <a:schemeClr val="bg1"/>
                </a:solidFill>
                <a:latin typeface="system-ui"/>
              </a:rPr>
              <a:t>objavi</a:t>
            </a:r>
            <a:r>
              <a:rPr lang="en-US" sz="1200" dirty="0">
                <a:solidFill>
                  <a:schemeClr val="bg1"/>
                </a:solidFill>
                <a:latin typeface="system-ui"/>
              </a:rPr>
              <a:t>.</a:t>
            </a:r>
            <a:endParaRPr lang="en-US" sz="1200" dirty="0">
              <a:solidFill>
                <a:schemeClr val="bg1"/>
              </a:solidFill>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pSp>
        <p:nvGrpSpPr>
          <p:cNvPr id="5" name="Transparent circles">
            <a:extLst>
              <a:ext uri="{FF2B5EF4-FFF2-40B4-BE49-F238E27FC236}">
                <a16:creationId xmlns:a16="http://schemas.microsoft.com/office/drawing/2014/main" id="{398F46F4-CE20-15DF-CCF1-E6361D7B10D3}"/>
              </a:ext>
            </a:extLst>
          </p:cNvPr>
          <p:cNvGrpSpPr/>
          <p:nvPr/>
        </p:nvGrpSpPr>
        <p:grpSpPr>
          <a:xfrm>
            <a:off x="2445762" y="3287416"/>
            <a:ext cx="6057504" cy="2930973"/>
            <a:chOff x="1464022" y="1724429"/>
            <a:chExt cx="6057504" cy="2930973"/>
          </a:xfrm>
        </p:grpSpPr>
        <p:sp>
          <p:nvSpPr>
            <p:cNvPr id="6" name="Oval 6">
              <a:extLst>
                <a:ext uri="{FF2B5EF4-FFF2-40B4-BE49-F238E27FC236}">
                  <a16:creationId xmlns:a16="http://schemas.microsoft.com/office/drawing/2014/main" id="{FE883BD6-16C0-5F96-A6EC-3B74E796BD33}"/>
                </a:ext>
              </a:extLst>
            </p:cNvPr>
            <p:cNvSpPr>
              <a:spLocks noChangeArrowheads="1"/>
            </p:cNvSpPr>
            <p:nvPr/>
          </p:nvSpPr>
          <p:spPr bwMode="auto">
            <a:xfrm>
              <a:off x="4304515" y="2772907"/>
              <a:ext cx="590089" cy="589372"/>
            </a:xfrm>
            <a:prstGeom prst="ellipse">
              <a:avLst/>
            </a:prstGeom>
            <a:solidFill>
              <a:schemeClr val="accent3">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0" name="Oval 7">
              <a:extLst>
                <a:ext uri="{FF2B5EF4-FFF2-40B4-BE49-F238E27FC236}">
                  <a16:creationId xmlns:a16="http://schemas.microsoft.com/office/drawing/2014/main" id="{362823E1-3596-D364-4640-482D0F0D3301}"/>
                </a:ext>
              </a:extLst>
            </p:cNvPr>
            <p:cNvSpPr>
              <a:spLocks noChangeArrowheads="1"/>
            </p:cNvSpPr>
            <p:nvPr/>
          </p:nvSpPr>
          <p:spPr bwMode="auto">
            <a:xfrm>
              <a:off x="6744761" y="3352747"/>
              <a:ext cx="590089" cy="590166"/>
            </a:xfrm>
            <a:prstGeom prst="ellipse">
              <a:avLst/>
            </a:prstGeom>
            <a:solidFill>
              <a:schemeClr val="accent6">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1" name="Oval 8">
              <a:extLst>
                <a:ext uri="{FF2B5EF4-FFF2-40B4-BE49-F238E27FC236}">
                  <a16:creationId xmlns:a16="http://schemas.microsoft.com/office/drawing/2014/main" id="{A2794E88-D1E1-3C23-26AE-E940ECA4441D}"/>
                </a:ext>
              </a:extLst>
            </p:cNvPr>
            <p:cNvSpPr>
              <a:spLocks noChangeArrowheads="1"/>
            </p:cNvSpPr>
            <p:nvPr/>
          </p:nvSpPr>
          <p:spPr bwMode="auto">
            <a:xfrm>
              <a:off x="5250555" y="1960336"/>
              <a:ext cx="401039" cy="399534"/>
            </a:xfrm>
            <a:prstGeom prst="ellipse">
              <a:avLst/>
            </a:pr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3" name="Oval 9">
              <a:extLst>
                <a:ext uri="{FF2B5EF4-FFF2-40B4-BE49-F238E27FC236}">
                  <a16:creationId xmlns:a16="http://schemas.microsoft.com/office/drawing/2014/main" id="{0B4504EA-9759-04BF-7268-21FE35CDC89D}"/>
                </a:ext>
              </a:extLst>
            </p:cNvPr>
            <p:cNvSpPr>
              <a:spLocks noChangeArrowheads="1"/>
            </p:cNvSpPr>
            <p:nvPr/>
          </p:nvSpPr>
          <p:spPr bwMode="auto">
            <a:xfrm>
              <a:off x="2038290" y="3915113"/>
              <a:ext cx="434261" cy="432894"/>
            </a:xfrm>
            <a:prstGeom prst="ellipse">
              <a:avLst/>
            </a:prstGeom>
            <a:solidFill>
              <a:schemeClr val="accent4">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4" name="Oval 10">
              <a:extLst>
                <a:ext uri="{FF2B5EF4-FFF2-40B4-BE49-F238E27FC236}">
                  <a16:creationId xmlns:a16="http://schemas.microsoft.com/office/drawing/2014/main" id="{FB2DEF45-8987-38CE-37B7-20C2237DCCB1}"/>
                </a:ext>
              </a:extLst>
            </p:cNvPr>
            <p:cNvSpPr>
              <a:spLocks noChangeArrowheads="1"/>
            </p:cNvSpPr>
            <p:nvPr/>
          </p:nvSpPr>
          <p:spPr bwMode="auto">
            <a:xfrm>
              <a:off x="4233325" y="3973891"/>
              <a:ext cx="514152" cy="514707"/>
            </a:xfrm>
            <a:prstGeom prst="ellipse">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5" name="Oval 11">
              <a:extLst>
                <a:ext uri="{FF2B5EF4-FFF2-40B4-BE49-F238E27FC236}">
                  <a16:creationId xmlns:a16="http://schemas.microsoft.com/office/drawing/2014/main" id="{5D61BA48-BBDD-C80A-468A-04654AE43621}"/>
                </a:ext>
              </a:extLst>
            </p:cNvPr>
            <p:cNvSpPr>
              <a:spLocks noChangeArrowheads="1"/>
            </p:cNvSpPr>
            <p:nvPr/>
          </p:nvSpPr>
          <p:spPr bwMode="auto">
            <a:xfrm>
              <a:off x="4029246" y="3884135"/>
              <a:ext cx="118651" cy="116762"/>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6" name="Oval 12">
              <a:extLst>
                <a:ext uri="{FF2B5EF4-FFF2-40B4-BE49-F238E27FC236}">
                  <a16:creationId xmlns:a16="http://schemas.microsoft.com/office/drawing/2014/main" id="{956A7213-FA42-8D28-F424-FA20C9F1119A}"/>
                </a:ext>
              </a:extLst>
            </p:cNvPr>
            <p:cNvSpPr>
              <a:spLocks noChangeArrowheads="1"/>
            </p:cNvSpPr>
            <p:nvPr/>
          </p:nvSpPr>
          <p:spPr bwMode="auto">
            <a:xfrm>
              <a:off x="2501027" y="3452829"/>
              <a:ext cx="117069" cy="118351"/>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7" name="Oval 13">
              <a:extLst>
                <a:ext uri="{FF2B5EF4-FFF2-40B4-BE49-F238E27FC236}">
                  <a16:creationId xmlns:a16="http://schemas.microsoft.com/office/drawing/2014/main" id="{E1E1289E-0B90-CA6B-EE62-A60C5685B4EB}"/>
                </a:ext>
              </a:extLst>
            </p:cNvPr>
            <p:cNvSpPr>
              <a:spLocks noChangeArrowheads="1"/>
            </p:cNvSpPr>
            <p:nvPr/>
          </p:nvSpPr>
          <p:spPr bwMode="auto">
            <a:xfrm>
              <a:off x="1810481" y="3753869"/>
              <a:ext cx="118651" cy="117557"/>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8" name="Oval 14">
              <a:extLst>
                <a:ext uri="{FF2B5EF4-FFF2-40B4-BE49-F238E27FC236}">
                  <a16:creationId xmlns:a16="http://schemas.microsoft.com/office/drawing/2014/main" id="{D99AE961-F1CF-D147-884B-E732537724B3}"/>
                </a:ext>
              </a:extLst>
            </p:cNvPr>
            <p:cNvSpPr>
              <a:spLocks noChangeArrowheads="1"/>
            </p:cNvSpPr>
            <p:nvPr/>
          </p:nvSpPr>
          <p:spPr bwMode="auto">
            <a:xfrm>
              <a:off x="4942064" y="2583069"/>
              <a:ext cx="117069" cy="116762"/>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9" name="Oval 15">
              <a:extLst>
                <a:ext uri="{FF2B5EF4-FFF2-40B4-BE49-F238E27FC236}">
                  <a16:creationId xmlns:a16="http://schemas.microsoft.com/office/drawing/2014/main" id="{EF16C2C8-DEF6-F51B-35A6-E6402EE74B23}"/>
                </a:ext>
              </a:extLst>
            </p:cNvPr>
            <p:cNvSpPr>
              <a:spLocks noChangeArrowheads="1"/>
            </p:cNvSpPr>
            <p:nvPr/>
          </p:nvSpPr>
          <p:spPr bwMode="auto">
            <a:xfrm>
              <a:off x="3582329" y="3718126"/>
              <a:ext cx="71190" cy="71487"/>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0" name="Oval 16">
              <a:extLst>
                <a:ext uri="{FF2B5EF4-FFF2-40B4-BE49-F238E27FC236}">
                  <a16:creationId xmlns:a16="http://schemas.microsoft.com/office/drawing/2014/main" id="{C68332F2-3F23-2FBA-00EF-DE16CF2135BA}"/>
                </a:ext>
              </a:extLst>
            </p:cNvPr>
            <p:cNvSpPr>
              <a:spLocks noChangeArrowheads="1"/>
            </p:cNvSpPr>
            <p:nvPr/>
          </p:nvSpPr>
          <p:spPr bwMode="auto">
            <a:xfrm>
              <a:off x="3923251" y="4583915"/>
              <a:ext cx="71981" cy="7148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1" name="Oval 17">
              <a:extLst>
                <a:ext uri="{FF2B5EF4-FFF2-40B4-BE49-F238E27FC236}">
                  <a16:creationId xmlns:a16="http://schemas.microsoft.com/office/drawing/2014/main" id="{40A7830C-6D8D-4C38-2335-C9F00BC8B9DC}"/>
                </a:ext>
              </a:extLst>
            </p:cNvPr>
            <p:cNvSpPr>
              <a:spLocks noChangeArrowheads="1"/>
            </p:cNvSpPr>
            <p:nvPr/>
          </p:nvSpPr>
          <p:spPr bwMode="auto">
            <a:xfrm>
              <a:off x="3152023" y="2073127"/>
              <a:ext cx="71190" cy="7148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2" name="Oval 18">
              <a:extLst>
                <a:ext uri="{FF2B5EF4-FFF2-40B4-BE49-F238E27FC236}">
                  <a16:creationId xmlns:a16="http://schemas.microsoft.com/office/drawing/2014/main" id="{984FD4DB-108B-CB9C-94A6-9F860A87902A}"/>
                </a:ext>
              </a:extLst>
            </p:cNvPr>
            <p:cNvSpPr>
              <a:spLocks noChangeArrowheads="1"/>
            </p:cNvSpPr>
            <p:nvPr/>
          </p:nvSpPr>
          <p:spPr bwMode="auto">
            <a:xfrm>
              <a:off x="6838890" y="2170032"/>
              <a:ext cx="71190" cy="71487"/>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3" name="Oval 19">
              <a:extLst>
                <a:ext uri="{FF2B5EF4-FFF2-40B4-BE49-F238E27FC236}">
                  <a16:creationId xmlns:a16="http://schemas.microsoft.com/office/drawing/2014/main" id="{0401A3D5-B9A9-FBCB-DD7B-18319FC87F7F}"/>
                </a:ext>
              </a:extLst>
            </p:cNvPr>
            <p:cNvSpPr>
              <a:spLocks noChangeArrowheads="1"/>
            </p:cNvSpPr>
            <p:nvPr/>
          </p:nvSpPr>
          <p:spPr bwMode="auto">
            <a:xfrm>
              <a:off x="1464022" y="4195501"/>
              <a:ext cx="71190" cy="71487"/>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4" name="Oval 20">
              <a:extLst>
                <a:ext uri="{FF2B5EF4-FFF2-40B4-BE49-F238E27FC236}">
                  <a16:creationId xmlns:a16="http://schemas.microsoft.com/office/drawing/2014/main" id="{5C36B58B-927C-F94E-8451-4C5D8C823DBA}"/>
                </a:ext>
              </a:extLst>
            </p:cNvPr>
            <p:cNvSpPr>
              <a:spLocks noChangeArrowheads="1"/>
            </p:cNvSpPr>
            <p:nvPr/>
          </p:nvSpPr>
          <p:spPr bwMode="auto">
            <a:xfrm>
              <a:off x="1473514" y="2831685"/>
              <a:ext cx="121815" cy="119940"/>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5" name="Oval 21">
              <a:extLst>
                <a:ext uri="{FF2B5EF4-FFF2-40B4-BE49-F238E27FC236}">
                  <a16:creationId xmlns:a16="http://schemas.microsoft.com/office/drawing/2014/main" id="{FDAAEBB1-5F4A-53A2-FCAB-17BC42D59063}"/>
                </a:ext>
              </a:extLst>
            </p:cNvPr>
            <p:cNvSpPr>
              <a:spLocks noChangeArrowheads="1"/>
            </p:cNvSpPr>
            <p:nvPr/>
          </p:nvSpPr>
          <p:spPr bwMode="auto">
            <a:xfrm>
              <a:off x="6371407" y="3308266"/>
              <a:ext cx="117860" cy="117557"/>
            </a:xfrm>
            <a:prstGeom prst="ellipse">
              <a:avLst/>
            </a:pr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6" name="Oval 22">
              <a:extLst>
                <a:ext uri="{FF2B5EF4-FFF2-40B4-BE49-F238E27FC236}">
                  <a16:creationId xmlns:a16="http://schemas.microsoft.com/office/drawing/2014/main" id="{2EE9BCAB-B102-473A-0243-A215309D85B4}"/>
                </a:ext>
              </a:extLst>
            </p:cNvPr>
            <p:cNvSpPr>
              <a:spLocks noChangeArrowheads="1"/>
            </p:cNvSpPr>
            <p:nvPr/>
          </p:nvSpPr>
          <p:spPr bwMode="auto">
            <a:xfrm>
              <a:off x="5087608" y="1724429"/>
              <a:ext cx="118651" cy="116762"/>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7" name="Oval 23">
              <a:extLst>
                <a:ext uri="{FF2B5EF4-FFF2-40B4-BE49-F238E27FC236}">
                  <a16:creationId xmlns:a16="http://schemas.microsoft.com/office/drawing/2014/main" id="{CFCB2E5D-66BB-1EED-C246-C5BC6FF91A3C}"/>
                </a:ext>
              </a:extLst>
            </p:cNvPr>
            <p:cNvSpPr>
              <a:spLocks noChangeArrowheads="1"/>
            </p:cNvSpPr>
            <p:nvPr/>
          </p:nvSpPr>
          <p:spPr bwMode="auto">
            <a:xfrm>
              <a:off x="4518877" y="2205776"/>
              <a:ext cx="61698" cy="59573"/>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8" name="Oval 24">
              <a:extLst>
                <a:ext uri="{FF2B5EF4-FFF2-40B4-BE49-F238E27FC236}">
                  <a16:creationId xmlns:a16="http://schemas.microsoft.com/office/drawing/2014/main" id="{DB7E4166-7B76-F5DA-FF89-8066970B5BAF}"/>
                </a:ext>
              </a:extLst>
            </p:cNvPr>
            <p:cNvSpPr>
              <a:spLocks noChangeArrowheads="1"/>
            </p:cNvSpPr>
            <p:nvPr/>
          </p:nvSpPr>
          <p:spPr bwMode="auto">
            <a:xfrm>
              <a:off x="5977487" y="4054114"/>
              <a:ext cx="61200" cy="61200"/>
            </a:xfrm>
            <a:prstGeom prst="ellipse">
              <a:avLst/>
            </a:pr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9" name="Oval 25">
              <a:extLst>
                <a:ext uri="{FF2B5EF4-FFF2-40B4-BE49-F238E27FC236}">
                  <a16:creationId xmlns:a16="http://schemas.microsoft.com/office/drawing/2014/main" id="{02F33A0E-45A4-5CCD-E517-08F83E9F601E}"/>
                </a:ext>
              </a:extLst>
            </p:cNvPr>
            <p:cNvSpPr>
              <a:spLocks noChangeArrowheads="1"/>
            </p:cNvSpPr>
            <p:nvPr/>
          </p:nvSpPr>
          <p:spPr bwMode="auto">
            <a:xfrm>
              <a:off x="7460619" y="3335272"/>
              <a:ext cx="60907" cy="62750"/>
            </a:xfrm>
            <a:prstGeom prst="ellipse">
              <a:avLst/>
            </a:pr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0" name="Oval 26">
              <a:extLst>
                <a:ext uri="{FF2B5EF4-FFF2-40B4-BE49-F238E27FC236}">
                  <a16:creationId xmlns:a16="http://schemas.microsoft.com/office/drawing/2014/main" id="{0D33D465-5088-4E0F-C3B7-07D2B5083414}"/>
                </a:ext>
              </a:extLst>
            </p:cNvPr>
            <p:cNvSpPr>
              <a:spLocks noChangeArrowheads="1"/>
            </p:cNvSpPr>
            <p:nvPr/>
          </p:nvSpPr>
          <p:spPr bwMode="auto">
            <a:xfrm>
              <a:off x="2636289" y="2891258"/>
              <a:ext cx="551329" cy="551245"/>
            </a:xfrm>
            <a:prstGeom prst="ellipse">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31" name="Shape A">
            <a:extLst>
              <a:ext uri="{FF2B5EF4-FFF2-40B4-BE49-F238E27FC236}">
                <a16:creationId xmlns:a16="http://schemas.microsoft.com/office/drawing/2014/main" id="{37CF7DAB-CEA7-998C-D649-25ADEEE9F7CB}"/>
              </a:ext>
            </a:extLst>
          </p:cNvPr>
          <p:cNvGrpSpPr/>
          <p:nvPr/>
        </p:nvGrpSpPr>
        <p:grpSpPr>
          <a:xfrm>
            <a:off x="2649840" y="3346193"/>
            <a:ext cx="1292500" cy="1173978"/>
            <a:chOff x="1668100" y="1783207"/>
            <a:chExt cx="1292500" cy="1173978"/>
          </a:xfrm>
        </p:grpSpPr>
        <p:sp>
          <p:nvSpPr>
            <p:cNvPr id="32" name="Freeform 37">
              <a:extLst>
                <a:ext uri="{FF2B5EF4-FFF2-40B4-BE49-F238E27FC236}">
                  <a16:creationId xmlns:a16="http://schemas.microsoft.com/office/drawing/2014/main" id="{9C7A4D21-B45F-F56B-F046-D2B1B591DB93}"/>
                </a:ext>
              </a:extLst>
            </p:cNvPr>
            <p:cNvSpPr>
              <a:spLocks/>
            </p:cNvSpPr>
            <p:nvPr/>
          </p:nvSpPr>
          <p:spPr bwMode="auto">
            <a:xfrm>
              <a:off x="1668100" y="1783207"/>
              <a:ext cx="1292500" cy="1173978"/>
            </a:xfrm>
            <a:custGeom>
              <a:avLst/>
              <a:gdLst>
                <a:gd name="T0" fmla="*/ 905 w 905"/>
                <a:gd name="T1" fmla="*/ 411 h 822"/>
                <a:gd name="T2" fmla="*/ 818 w 905"/>
                <a:gd name="T3" fmla="*/ 351 h 822"/>
                <a:gd name="T4" fmla="*/ 818 w 905"/>
                <a:gd name="T5" fmla="*/ 351 h 822"/>
                <a:gd name="T6" fmla="*/ 411 w 905"/>
                <a:gd name="T7" fmla="*/ 0 h 822"/>
                <a:gd name="T8" fmla="*/ 0 w 905"/>
                <a:gd name="T9" fmla="*/ 411 h 822"/>
                <a:gd name="T10" fmla="*/ 411 w 905"/>
                <a:gd name="T11" fmla="*/ 822 h 822"/>
                <a:gd name="T12" fmla="*/ 818 w 905"/>
                <a:gd name="T13" fmla="*/ 470 h 822"/>
                <a:gd name="T14" fmla="*/ 818 w 905"/>
                <a:gd name="T15" fmla="*/ 470 h 822"/>
                <a:gd name="T16" fmla="*/ 905 w 905"/>
                <a:gd name="T17" fmla="*/ 411 h 8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5" h="822">
                  <a:moveTo>
                    <a:pt x="905" y="411"/>
                  </a:moveTo>
                  <a:cubicBezTo>
                    <a:pt x="818" y="351"/>
                    <a:pt x="818" y="351"/>
                    <a:pt x="818" y="351"/>
                  </a:cubicBezTo>
                  <a:cubicBezTo>
                    <a:pt x="818" y="351"/>
                    <a:pt x="818" y="351"/>
                    <a:pt x="818" y="351"/>
                  </a:cubicBezTo>
                  <a:cubicBezTo>
                    <a:pt x="789" y="152"/>
                    <a:pt x="618" y="0"/>
                    <a:pt x="411" y="0"/>
                  </a:cubicBezTo>
                  <a:cubicBezTo>
                    <a:pt x="184" y="0"/>
                    <a:pt x="0" y="184"/>
                    <a:pt x="0" y="411"/>
                  </a:cubicBezTo>
                  <a:cubicBezTo>
                    <a:pt x="0" y="638"/>
                    <a:pt x="184" y="822"/>
                    <a:pt x="411" y="822"/>
                  </a:cubicBezTo>
                  <a:cubicBezTo>
                    <a:pt x="618" y="822"/>
                    <a:pt x="789" y="669"/>
                    <a:pt x="818" y="470"/>
                  </a:cubicBezTo>
                  <a:cubicBezTo>
                    <a:pt x="818" y="470"/>
                    <a:pt x="818" y="470"/>
                    <a:pt x="818" y="470"/>
                  </a:cubicBezTo>
                  <a:lnTo>
                    <a:pt x="905" y="411"/>
                  </a:lnTo>
                  <a:close/>
                </a:path>
              </a:pathLst>
            </a:custGeom>
            <a:gradFill flip="none" rotWithShape="1">
              <a:gsLst>
                <a:gs pos="20000">
                  <a:schemeClr val="accent1"/>
                </a:gs>
                <a:gs pos="100000">
                  <a:schemeClr val="accent1">
                    <a:lumMod val="50000"/>
                  </a:schemeClr>
                </a:gs>
              </a:gsLst>
              <a:lin ang="2700000" scaled="1"/>
              <a:tileRect/>
            </a:gradFill>
            <a:ln>
              <a:noFill/>
            </a:ln>
            <a:effectLst>
              <a:outerShdw blurRad="228600" dist="165100" dir="2700000" sx="94000" sy="94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3" name="Oval 73">
              <a:extLst>
                <a:ext uri="{FF2B5EF4-FFF2-40B4-BE49-F238E27FC236}">
                  <a16:creationId xmlns:a16="http://schemas.microsoft.com/office/drawing/2014/main" id="{BA590CF1-3AC6-4152-CA16-EC8423C7293E}"/>
                </a:ext>
              </a:extLst>
            </p:cNvPr>
            <p:cNvSpPr>
              <a:spLocks noChangeArrowheads="1"/>
            </p:cNvSpPr>
            <p:nvPr/>
          </p:nvSpPr>
          <p:spPr bwMode="auto">
            <a:xfrm>
              <a:off x="1769469" y="1995112"/>
              <a:ext cx="774000" cy="774000"/>
            </a:xfrm>
            <a:prstGeom prst="ellipse">
              <a:avLst/>
            </a:prstGeom>
            <a:gradFill flip="none" rotWithShape="1">
              <a:gsLst>
                <a:gs pos="20000">
                  <a:srgbClr val="FFFFFF"/>
                </a:gs>
                <a:gs pos="100000">
                  <a:srgbClr val="DAD9D9"/>
                </a:gs>
              </a:gsLst>
              <a:lin ang="2700000" scaled="1"/>
              <a:tileRect/>
            </a:gradFill>
            <a:ln>
              <a:noFill/>
            </a:ln>
            <a:effectLst>
              <a:outerShdw blurRad="254000" dist="152400" dir="2700000" sx="96000" sy="96000" algn="tl" rotWithShape="0">
                <a:prstClr val="black">
                  <a:alpha val="7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34" name="Shape B">
            <a:extLst>
              <a:ext uri="{FF2B5EF4-FFF2-40B4-BE49-F238E27FC236}">
                <a16:creationId xmlns:a16="http://schemas.microsoft.com/office/drawing/2014/main" id="{E248A29C-CDB6-871D-857E-A13D3D8693C2}"/>
              </a:ext>
            </a:extLst>
          </p:cNvPr>
          <p:cNvGrpSpPr/>
          <p:nvPr/>
        </p:nvGrpSpPr>
        <p:grpSpPr>
          <a:xfrm>
            <a:off x="4238175" y="3933182"/>
            <a:ext cx="1292500" cy="1173978"/>
            <a:chOff x="3256435" y="2370196"/>
            <a:chExt cx="1292500" cy="1173978"/>
          </a:xfrm>
        </p:grpSpPr>
        <p:sp>
          <p:nvSpPr>
            <p:cNvPr id="35" name="Freeform 29">
              <a:extLst>
                <a:ext uri="{FF2B5EF4-FFF2-40B4-BE49-F238E27FC236}">
                  <a16:creationId xmlns:a16="http://schemas.microsoft.com/office/drawing/2014/main" id="{6CCC9C49-DF57-0603-6625-3F5E68E04FD2}"/>
                </a:ext>
              </a:extLst>
            </p:cNvPr>
            <p:cNvSpPr>
              <a:spLocks/>
            </p:cNvSpPr>
            <p:nvPr/>
          </p:nvSpPr>
          <p:spPr bwMode="auto">
            <a:xfrm>
              <a:off x="3256435" y="2370196"/>
              <a:ext cx="1292500" cy="1173978"/>
            </a:xfrm>
            <a:custGeom>
              <a:avLst/>
              <a:gdLst>
                <a:gd name="T0" fmla="*/ 905 w 905"/>
                <a:gd name="T1" fmla="*/ 411 h 822"/>
                <a:gd name="T2" fmla="*/ 818 w 905"/>
                <a:gd name="T3" fmla="*/ 352 h 822"/>
                <a:gd name="T4" fmla="*/ 818 w 905"/>
                <a:gd name="T5" fmla="*/ 352 h 822"/>
                <a:gd name="T6" fmla="*/ 411 w 905"/>
                <a:gd name="T7" fmla="*/ 0 h 822"/>
                <a:gd name="T8" fmla="*/ 0 w 905"/>
                <a:gd name="T9" fmla="*/ 411 h 822"/>
                <a:gd name="T10" fmla="*/ 411 w 905"/>
                <a:gd name="T11" fmla="*/ 822 h 822"/>
                <a:gd name="T12" fmla="*/ 818 w 905"/>
                <a:gd name="T13" fmla="*/ 471 h 822"/>
                <a:gd name="T14" fmla="*/ 818 w 905"/>
                <a:gd name="T15" fmla="*/ 471 h 822"/>
                <a:gd name="T16" fmla="*/ 905 w 905"/>
                <a:gd name="T17" fmla="*/ 411 h 8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5" h="822">
                  <a:moveTo>
                    <a:pt x="905" y="411"/>
                  </a:moveTo>
                  <a:cubicBezTo>
                    <a:pt x="818" y="352"/>
                    <a:pt x="818" y="352"/>
                    <a:pt x="818" y="352"/>
                  </a:cubicBezTo>
                  <a:cubicBezTo>
                    <a:pt x="818" y="352"/>
                    <a:pt x="818" y="352"/>
                    <a:pt x="818" y="352"/>
                  </a:cubicBezTo>
                  <a:cubicBezTo>
                    <a:pt x="789" y="153"/>
                    <a:pt x="618" y="0"/>
                    <a:pt x="411" y="0"/>
                  </a:cubicBezTo>
                  <a:cubicBezTo>
                    <a:pt x="184" y="0"/>
                    <a:pt x="0" y="184"/>
                    <a:pt x="0" y="411"/>
                  </a:cubicBezTo>
                  <a:cubicBezTo>
                    <a:pt x="0" y="638"/>
                    <a:pt x="184" y="822"/>
                    <a:pt x="411" y="822"/>
                  </a:cubicBezTo>
                  <a:cubicBezTo>
                    <a:pt x="618" y="822"/>
                    <a:pt x="789" y="669"/>
                    <a:pt x="818" y="471"/>
                  </a:cubicBezTo>
                  <a:cubicBezTo>
                    <a:pt x="818" y="471"/>
                    <a:pt x="818" y="471"/>
                    <a:pt x="818" y="471"/>
                  </a:cubicBezTo>
                  <a:lnTo>
                    <a:pt x="905" y="411"/>
                  </a:lnTo>
                  <a:close/>
                </a:path>
              </a:pathLst>
            </a:custGeom>
            <a:gradFill flip="none" rotWithShape="1">
              <a:gsLst>
                <a:gs pos="20000">
                  <a:schemeClr val="accent3"/>
                </a:gs>
                <a:gs pos="100000">
                  <a:schemeClr val="accent3">
                    <a:lumMod val="50000"/>
                  </a:schemeClr>
                </a:gs>
              </a:gsLst>
              <a:lin ang="2700000" scaled="1"/>
              <a:tileRect/>
            </a:gradFill>
            <a:ln>
              <a:noFill/>
            </a:ln>
            <a:effectLst>
              <a:outerShdw blurRad="228600" dist="165100" dir="2700000" sx="94000" sy="94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6" name="Oval 73">
              <a:extLst>
                <a:ext uri="{FF2B5EF4-FFF2-40B4-BE49-F238E27FC236}">
                  <a16:creationId xmlns:a16="http://schemas.microsoft.com/office/drawing/2014/main" id="{9BD5DBAE-15F6-4BFA-244A-ADB4718FCA79}"/>
                </a:ext>
              </a:extLst>
            </p:cNvPr>
            <p:cNvSpPr>
              <a:spLocks noChangeArrowheads="1"/>
            </p:cNvSpPr>
            <p:nvPr/>
          </p:nvSpPr>
          <p:spPr bwMode="auto">
            <a:xfrm>
              <a:off x="3349984" y="2572327"/>
              <a:ext cx="774000" cy="774000"/>
            </a:xfrm>
            <a:prstGeom prst="ellipse">
              <a:avLst/>
            </a:prstGeom>
            <a:gradFill flip="none" rotWithShape="1">
              <a:gsLst>
                <a:gs pos="20000">
                  <a:srgbClr val="FFFFFF"/>
                </a:gs>
                <a:gs pos="100000">
                  <a:srgbClr val="DAD9D9"/>
                </a:gs>
              </a:gsLst>
              <a:lin ang="2700000" scaled="1"/>
              <a:tileRect/>
            </a:gradFill>
            <a:ln>
              <a:noFill/>
            </a:ln>
            <a:effectLst>
              <a:outerShdw blurRad="254000" dist="152400" dir="2700000" sx="96000" sy="96000" algn="tl" rotWithShape="0">
                <a:prstClr val="black">
                  <a:alpha val="7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37" name="Shape E">
            <a:extLst>
              <a:ext uri="{FF2B5EF4-FFF2-40B4-BE49-F238E27FC236}">
                <a16:creationId xmlns:a16="http://schemas.microsoft.com/office/drawing/2014/main" id="{C1DCC281-E587-F268-61B0-4B72C4818567}"/>
              </a:ext>
            </a:extLst>
          </p:cNvPr>
          <p:cNvGrpSpPr/>
          <p:nvPr/>
        </p:nvGrpSpPr>
        <p:grpSpPr>
          <a:xfrm>
            <a:off x="6432419" y="3586072"/>
            <a:ext cx="1292500" cy="1173978"/>
            <a:chOff x="5450679" y="2023086"/>
            <a:chExt cx="1292500" cy="1173978"/>
          </a:xfrm>
        </p:grpSpPr>
        <p:sp>
          <p:nvSpPr>
            <p:cNvPr id="38" name="Freeform 33">
              <a:extLst>
                <a:ext uri="{FF2B5EF4-FFF2-40B4-BE49-F238E27FC236}">
                  <a16:creationId xmlns:a16="http://schemas.microsoft.com/office/drawing/2014/main" id="{70DAB16C-BD0A-43F9-9254-72A8D84A4C5F}"/>
                </a:ext>
              </a:extLst>
            </p:cNvPr>
            <p:cNvSpPr>
              <a:spLocks/>
            </p:cNvSpPr>
            <p:nvPr/>
          </p:nvSpPr>
          <p:spPr bwMode="auto">
            <a:xfrm>
              <a:off x="5450679" y="2023086"/>
              <a:ext cx="1292500" cy="1173978"/>
            </a:xfrm>
            <a:custGeom>
              <a:avLst/>
              <a:gdLst>
                <a:gd name="T0" fmla="*/ 905 w 905"/>
                <a:gd name="T1" fmla="*/ 411 h 822"/>
                <a:gd name="T2" fmla="*/ 818 w 905"/>
                <a:gd name="T3" fmla="*/ 352 h 822"/>
                <a:gd name="T4" fmla="*/ 818 w 905"/>
                <a:gd name="T5" fmla="*/ 352 h 822"/>
                <a:gd name="T6" fmla="*/ 411 w 905"/>
                <a:gd name="T7" fmla="*/ 0 h 822"/>
                <a:gd name="T8" fmla="*/ 0 w 905"/>
                <a:gd name="T9" fmla="*/ 411 h 822"/>
                <a:gd name="T10" fmla="*/ 411 w 905"/>
                <a:gd name="T11" fmla="*/ 822 h 822"/>
                <a:gd name="T12" fmla="*/ 818 w 905"/>
                <a:gd name="T13" fmla="*/ 471 h 822"/>
                <a:gd name="T14" fmla="*/ 818 w 905"/>
                <a:gd name="T15" fmla="*/ 471 h 822"/>
                <a:gd name="T16" fmla="*/ 905 w 905"/>
                <a:gd name="T17" fmla="*/ 411 h 8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5" h="822">
                  <a:moveTo>
                    <a:pt x="905" y="411"/>
                  </a:moveTo>
                  <a:cubicBezTo>
                    <a:pt x="818" y="352"/>
                    <a:pt x="818" y="352"/>
                    <a:pt x="818" y="352"/>
                  </a:cubicBezTo>
                  <a:cubicBezTo>
                    <a:pt x="818" y="352"/>
                    <a:pt x="818" y="352"/>
                    <a:pt x="818" y="352"/>
                  </a:cubicBezTo>
                  <a:cubicBezTo>
                    <a:pt x="789" y="153"/>
                    <a:pt x="618" y="0"/>
                    <a:pt x="411" y="0"/>
                  </a:cubicBezTo>
                  <a:cubicBezTo>
                    <a:pt x="184" y="0"/>
                    <a:pt x="0" y="184"/>
                    <a:pt x="0" y="411"/>
                  </a:cubicBezTo>
                  <a:cubicBezTo>
                    <a:pt x="0" y="638"/>
                    <a:pt x="184" y="822"/>
                    <a:pt x="411" y="822"/>
                  </a:cubicBezTo>
                  <a:cubicBezTo>
                    <a:pt x="618" y="822"/>
                    <a:pt x="789" y="669"/>
                    <a:pt x="818" y="471"/>
                  </a:cubicBezTo>
                  <a:cubicBezTo>
                    <a:pt x="818" y="471"/>
                    <a:pt x="818" y="471"/>
                    <a:pt x="818" y="471"/>
                  </a:cubicBezTo>
                  <a:lnTo>
                    <a:pt x="905" y="411"/>
                  </a:lnTo>
                  <a:close/>
                </a:path>
              </a:pathLst>
            </a:custGeom>
            <a:gradFill flip="none" rotWithShape="1">
              <a:gsLst>
                <a:gs pos="20000">
                  <a:schemeClr val="accent5"/>
                </a:gs>
                <a:gs pos="100000">
                  <a:schemeClr val="accent5">
                    <a:lumMod val="50000"/>
                  </a:schemeClr>
                </a:gs>
              </a:gsLst>
              <a:lin ang="2700000" scaled="1"/>
              <a:tileRect/>
            </a:gradFill>
            <a:ln>
              <a:noFill/>
            </a:ln>
            <a:effectLst>
              <a:outerShdw blurRad="228600" dist="165100" dir="2700000" sx="94000" sy="94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9" name="Oval 73">
              <a:extLst>
                <a:ext uri="{FF2B5EF4-FFF2-40B4-BE49-F238E27FC236}">
                  <a16:creationId xmlns:a16="http://schemas.microsoft.com/office/drawing/2014/main" id="{E7171C40-EB53-C114-E4AB-504CFD826A11}"/>
                </a:ext>
              </a:extLst>
            </p:cNvPr>
            <p:cNvSpPr>
              <a:spLocks noChangeArrowheads="1"/>
            </p:cNvSpPr>
            <p:nvPr/>
          </p:nvSpPr>
          <p:spPr bwMode="auto">
            <a:xfrm>
              <a:off x="5545135" y="2219319"/>
              <a:ext cx="774000" cy="774000"/>
            </a:xfrm>
            <a:prstGeom prst="ellipse">
              <a:avLst/>
            </a:prstGeom>
            <a:gradFill flip="none" rotWithShape="1">
              <a:gsLst>
                <a:gs pos="20000">
                  <a:srgbClr val="FFFFFF"/>
                </a:gs>
                <a:gs pos="100000">
                  <a:srgbClr val="DAD9D9"/>
                </a:gs>
              </a:gsLst>
              <a:lin ang="2700000" scaled="1"/>
              <a:tileRect/>
            </a:gradFill>
            <a:ln>
              <a:noFill/>
            </a:ln>
            <a:effectLst>
              <a:outerShdw blurRad="254000" dist="152400" dir="2700000" sx="96000" sy="96000" algn="tl" rotWithShape="0">
                <a:prstClr val="black">
                  <a:alpha val="7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43" name="Text">
            <a:extLst>
              <a:ext uri="{FF2B5EF4-FFF2-40B4-BE49-F238E27FC236}">
                <a16:creationId xmlns:a16="http://schemas.microsoft.com/office/drawing/2014/main" id="{723C113D-3DCE-7BA6-6A89-678BBF37F4E8}"/>
              </a:ext>
            </a:extLst>
          </p:cNvPr>
          <p:cNvGrpSpPr/>
          <p:nvPr/>
        </p:nvGrpSpPr>
        <p:grpSpPr>
          <a:xfrm>
            <a:off x="8472812" y="3240140"/>
            <a:ext cx="3297695" cy="1484302"/>
            <a:chOff x="5939837" y="1819293"/>
            <a:chExt cx="1447780" cy="1484302"/>
          </a:xfrm>
        </p:grpSpPr>
        <p:sp>
          <p:nvSpPr>
            <p:cNvPr id="44" name="TextBox 68">
              <a:extLst>
                <a:ext uri="{FF2B5EF4-FFF2-40B4-BE49-F238E27FC236}">
                  <a16:creationId xmlns:a16="http://schemas.microsoft.com/office/drawing/2014/main" id="{6F5BD1C4-8D44-902E-9FF2-C825FE09A264}"/>
                </a:ext>
              </a:extLst>
            </p:cNvPr>
            <p:cNvSpPr txBox="1"/>
            <p:nvPr/>
          </p:nvSpPr>
          <p:spPr>
            <a:xfrm>
              <a:off x="5946187" y="2134044"/>
              <a:ext cx="1441430" cy="1169551"/>
            </a:xfrm>
            <a:prstGeom prst="rect">
              <a:avLst/>
            </a:prstGeom>
            <a:noFill/>
          </p:spPr>
          <p:txBody>
            <a:bodyPr wrap="square" rtlCol="0">
              <a:spAutoFit/>
            </a:bodyPr>
            <a:lstStyle/>
            <a:p>
              <a:pPr algn="just"/>
              <a:r>
                <a:rPr lang="en-US" sz="1400" dirty="0" err="1">
                  <a:latin typeface="Segoe UI" panose="020B0502040204020203" pitchFamily="34" charset="0"/>
                  <a:cs typeface="Times New Roman" panose="02020603050405020304" pitchFamily="18" charset="0"/>
                </a:rPr>
                <a:t>Vježbajte</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stavljanje</a:t>
              </a:r>
              <a:r>
                <a:rPr lang="en-US" sz="1400" dirty="0">
                  <a:latin typeface="Segoe UI" panose="020B0502040204020203" pitchFamily="34" charset="0"/>
                  <a:cs typeface="Times New Roman" panose="02020603050405020304" pitchFamily="18" charset="0"/>
                </a:rPr>
                <a:t> u </a:t>
              </a:r>
              <a:r>
                <a:rPr lang="en-US" sz="1400" dirty="0" err="1">
                  <a:latin typeface="Segoe UI" panose="020B0502040204020203" pitchFamily="34" charset="0"/>
                  <a:cs typeface="Times New Roman" panose="02020603050405020304" pitchFamily="18" charset="0"/>
                </a:rPr>
                <a:t>tuđu</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perspektivu</a:t>
              </a:r>
              <a:r>
                <a:rPr lang="en-US" sz="1400" dirty="0">
                  <a:latin typeface="Segoe UI" panose="020B0502040204020203" pitchFamily="34" charset="0"/>
                  <a:cs typeface="Times New Roman" panose="02020603050405020304" pitchFamily="18" charset="0"/>
                </a:rPr>
                <a:t> i </a:t>
              </a:r>
              <a:r>
                <a:rPr lang="en-US" sz="1400" dirty="0" err="1">
                  <a:latin typeface="Segoe UI" panose="020B0502040204020203" pitchFamily="34" charset="0"/>
                  <a:cs typeface="Times New Roman" panose="02020603050405020304" pitchFamily="18" charset="0"/>
                </a:rPr>
                <a:t>razumijevanje</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tuđe</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perspektive</a:t>
              </a:r>
              <a:r>
                <a:rPr lang="en-US" sz="1400" dirty="0">
                  <a:latin typeface="Segoe UI" panose="020B0502040204020203" pitchFamily="34" charset="0"/>
                  <a:cs typeface="Times New Roman" panose="02020603050405020304" pitchFamily="18" charset="0"/>
                </a:rPr>
                <a:t>. To se </a:t>
              </a:r>
              <a:r>
                <a:rPr lang="en-US" sz="1400" dirty="0" err="1">
                  <a:latin typeface="Segoe UI" panose="020B0502040204020203" pitchFamily="34" charset="0"/>
                  <a:cs typeface="Times New Roman" panose="02020603050405020304" pitchFamily="18" charset="0"/>
                </a:rPr>
                <a:t>može</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postići</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aktivnim</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slušanjem</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postavljanjem</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pitanja</a:t>
              </a:r>
              <a:r>
                <a:rPr lang="en-US" sz="1400" dirty="0">
                  <a:latin typeface="Segoe UI" panose="020B0502040204020203" pitchFamily="34" charset="0"/>
                  <a:cs typeface="Times New Roman" panose="02020603050405020304" pitchFamily="18" charset="0"/>
                </a:rPr>
                <a:t> i </a:t>
              </a:r>
              <a:r>
                <a:rPr lang="en-US" sz="1400" dirty="0" err="1">
                  <a:latin typeface="Segoe UI" panose="020B0502040204020203" pitchFamily="34" charset="0"/>
                  <a:cs typeface="Times New Roman" panose="02020603050405020304" pitchFamily="18" charset="0"/>
                </a:rPr>
                <a:t>vođenjem</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aktivnih</a:t>
              </a:r>
              <a:r>
                <a:rPr lang="en-US" sz="1400" dirty="0">
                  <a:latin typeface="Segoe UI" panose="020B0502040204020203" pitchFamily="34" charset="0"/>
                  <a:cs typeface="Times New Roman" panose="02020603050405020304" pitchFamily="18" charset="0"/>
                </a:rPr>
                <a:t> </a:t>
              </a:r>
              <a:r>
                <a:rPr lang="en-US" sz="1400" dirty="0" err="1">
                  <a:latin typeface="Segoe UI" panose="020B0502040204020203" pitchFamily="34" charset="0"/>
                  <a:cs typeface="Times New Roman" panose="02020603050405020304" pitchFamily="18" charset="0"/>
                </a:rPr>
                <a:t>razgovora</a:t>
              </a:r>
              <a:r>
                <a:rPr lang="en-US" sz="1400" dirty="0">
                  <a:latin typeface="Segoe UI" panose="020B0502040204020203" pitchFamily="34" charset="0"/>
                  <a:cs typeface="Times New Roman" panose="02020603050405020304" pitchFamily="18" charset="0"/>
                </a:rPr>
                <a:t>.</a:t>
              </a:r>
              <a:endParaRPr lang="ru-RU" sz="1400" dirty="0">
                <a:latin typeface="Segoe UI" panose="020B0502040204020203" pitchFamily="34" charset="0"/>
                <a:cs typeface="Times New Roman" panose="02020603050405020304" pitchFamily="18" charset="0"/>
              </a:endParaRPr>
            </a:p>
          </p:txBody>
        </p:sp>
        <p:sp>
          <p:nvSpPr>
            <p:cNvPr id="45" name="TextBox 71">
              <a:extLst>
                <a:ext uri="{FF2B5EF4-FFF2-40B4-BE49-F238E27FC236}">
                  <a16:creationId xmlns:a16="http://schemas.microsoft.com/office/drawing/2014/main" id="{C500FCAE-06EE-7596-AF61-34D5059A3D53}"/>
                </a:ext>
              </a:extLst>
            </p:cNvPr>
            <p:cNvSpPr txBox="1"/>
            <p:nvPr/>
          </p:nvSpPr>
          <p:spPr>
            <a:xfrm>
              <a:off x="5939837" y="1819293"/>
              <a:ext cx="1441430" cy="338554"/>
            </a:xfrm>
            <a:prstGeom prst="rect">
              <a:avLst/>
            </a:prstGeom>
            <a:noFill/>
          </p:spPr>
          <p:txBody>
            <a:bodyPr wrap="square" rtlCol="0">
              <a:spAutoFit/>
            </a:bodyPr>
            <a:lstStyle/>
            <a:p>
              <a:pPr algn="ctr"/>
              <a:r>
                <a:rPr lang="it-IT" sz="1600" b="1" dirty="0">
                  <a:solidFill>
                    <a:schemeClr val="accent5"/>
                  </a:solidFill>
                  <a:latin typeface="Montserrat" panose="02000505000000020004" pitchFamily="2" charset="0"/>
                  <a:ea typeface="Roboto Condensed" panose="02000000000000000000" pitchFamily="2" charset="0"/>
                </a:rPr>
                <a:t>EMPATIJA</a:t>
              </a:r>
              <a:endParaRPr lang="ru-RU" sz="1050" b="1" dirty="0">
                <a:solidFill>
                  <a:schemeClr val="accent5"/>
                </a:solidFill>
                <a:latin typeface="Roboto Condensed" panose="02000000000000000000" pitchFamily="2" charset="0"/>
                <a:ea typeface="Roboto Condensed" panose="02000000000000000000" pitchFamily="2" charset="0"/>
              </a:endParaRPr>
            </a:p>
          </p:txBody>
        </p:sp>
      </p:grpSp>
      <p:grpSp>
        <p:nvGrpSpPr>
          <p:cNvPr id="46" name="Text">
            <a:extLst>
              <a:ext uri="{FF2B5EF4-FFF2-40B4-BE49-F238E27FC236}">
                <a16:creationId xmlns:a16="http://schemas.microsoft.com/office/drawing/2014/main" id="{3EA766E6-32FE-A3E5-2B18-98B9825015C4}"/>
              </a:ext>
            </a:extLst>
          </p:cNvPr>
          <p:cNvGrpSpPr/>
          <p:nvPr/>
        </p:nvGrpSpPr>
        <p:grpSpPr>
          <a:xfrm>
            <a:off x="50028" y="3388626"/>
            <a:ext cx="2269455" cy="1699746"/>
            <a:chOff x="5939837" y="1819293"/>
            <a:chExt cx="1447780" cy="1699746"/>
          </a:xfrm>
        </p:grpSpPr>
        <p:sp>
          <p:nvSpPr>
            <p:cNvPr id="47" name="TextBox 89">
              <a:extLst>
                <a:ext uri="{FF2B5EF4-FFF2-40B4-BE49-F238E27FC236}">
                  <a16:creationId xmlns:a16="http://schemas.microsoft.com/office/drawing/2014/main" id="{EE874EA5-835D-6E91-0080-B18CCBB7008D}"/>
                </a:ext>
              </a:extLst>
            </p:cNvPr>
            <p:cNvSpPr txBox="1"/>
            <p:nvPr/>
          </p:nvSpPr>
          <p:spPr>
            <a:xfrm>
              <a:off x="5946187" y="2134044"/>
              <a:ext cx="1441430" cy="1384995"/>
            </a:xfrm>
            <a:prstGeom prst="rect">
              <a:avLst/>
            </a:prstGeom>
            <a:noFill/>
          </p:spPr>
          <p:txBody>
            <a:bodyPr wrap="square" rtlCol="0">
              <a:spAutoFit/>
            </a:bodyPr>
            <a:lstStyle/>
            <a:p>
              <a:pPr algn="just"/>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Shvatite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vlastite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emocije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okidače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i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ponašanja</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Vodite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dnevnik</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ili</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vježbajte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tehnike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poboljšanja</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samosvijesti</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a:t>
              </a:r>
            </a:p>
          </p:txBody>
        </p:sp>
        <p:sp>
          <p:nvSpPr>
            <p:cNvPr id="48" name="TextBox 91">
              <a:extLst>
                <a:ext uri="{FF2B5EF4-FFF2-40B4-BE49-F238E27FC236}">
                  <a16:creationId xmlns:a16="http://schemas.microsoft.com/office/drawing/2014/main" id="{0BEDEDA5-28DA-1CB1-9822-3CDA46D420ED}"/>
                </a:ext>
              </a:extLst>
            </p:cNvPr>
            <p:cNvSpPr txBox="1"/>
            <p:nvPr/>
          </p:nvSpPr>
          <p:spPr>
            <a:xfrm>
              <a:off x="5939837" y="1819293"/>
              <a:ext cx="1441430" cy="338554"/>
            </a:xfrm>
            <a:prstGeom prst="rect">
              <a:avLst/>
            </a:prstGeom>
            <a:noFill/>
          </p:spPr>
          <p:txBody>
            <a:bodyPr wrap="square" rtlCol="0">
              <a:spAutoFit/>
            </a:bodyPr>
            <a:lstStyle/>
            <a:p>
              <a:pPr algn="ctr"/>
              <a:r>
                <a:rPr lang="hr-HR" sz="1600" b="1" dirty="0">
                  <a:solidFill>
                    <a:schemeClr val="accent1"/>
                  </a:solidFill>
                  <a:latin typeface="Montserrat" panose="02000505000000020004" pitchFamily="2" charset="0"/>
                  <a:ea typeface="Roboto Condensed" panose="02000000000000000000" pitchFamily="2" charset="0"/>
                </a:rPr>
                <a:t>SVIJEST O SEBI</a:t>
              </a:r>
            </a:p>
          </p:txBody>
        </p:sp>
      </p:grpSp>
      <p:grpSp>
        <p:nvGrpSpPr>
          <p:cNvPr id="49" name="Text">
            <a:extLst>
              <a:ext uri="{FF2B5EF4-FFF2-40B4-BE49-F238E27FC236}">
                <a16:creationId xmlns:a16="http://schemas.microsoft.com/office/drawing/2014/main" id="{2C3923A6-44B4-694C-9820-0D12D17AD341}"/>
              </a:ext>
            </a:extLst>
          </p:cNvPr>
          <p:cNvGrpSpPr/>
          <p:nvPr/>
        </p:nvGrpSpPr>
        <p:grpSpPr>
          <a:xfrm>
            <a:off x="3406003" y="1928483"/>
            <a:ext cx="4599947" cy="1340496"/>
            <a:chOff x="5939837" y="1819293"/>
            <a:chExt cx="1447780" cy="1347824"/>
          </a:xfrm>
        </p:grpSpPr>
        <p:sp>
          <p:nvSpPr>
            <p:cNvPr id="50" name="TextBox 101">
              <a:extLst>
                <a:ext uri="{FF2B5EF4-FFF2-40B4-BE49-F238E27FC236}">
                  <a16:creationId xmlns:a16="http://schemas.microsoft.com/office/drawing/2014/main" id="{CEAFB4D1-6179-9555-5238-5A06AEA53BDB}"/>
                </a:ext>
              </a:extLst>
            </p:cNvPr>
            <p:cNvSpPr txBox="1"/>
            <p:nvPr/>
          </p:nvSpPr>
          <p:spPr>
            <a:xfrm>
              <a:off x="5946187" y="2134044"/>
              <a:ext cx="1441430" cy="1033073"/>
            </a:xfrm>
            <a:prstGeom prst="rect">
              <a:avLst/>
            </a:prstGeom>
            <a:noFill/>
            <a:extLst>
              <a:ext uri="{91240B29-F687-4F45-9708-019B960494DF}">
                <a14:hiddenLine xmlns:a14="http://schemas.microsoft.com/office/drawing/2010/main" w="9525">
                  <a:solidFill>
                    <a:srgbClr val="000000"/>
                  </a:solidFill>
                  <a:round/>
                  <a:headEnd/>
                  <a:tailEnd/>
                </a14:hiddenLine>
              </a:ext>
            </a:extLst>
          </p:spPr>
          <p:txBody>
            <a:bodyPr wrap="square" rtlCol="0">
              <a:spAutoFit/>
            </a:bodyPr>
            <a:lstStyle/>
            <a:p>
              <a:pPr algn="just"/>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Shvatite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što</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vas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pokreće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i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postavite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ciljeve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koji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su</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u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skladu</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s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vašim</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vrijednostima</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i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strastima</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Koristite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pozitivan</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interni</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dijalog</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i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vizualizaciju</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kako</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biste</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ostali</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 </a:t>
              </a:r>
              <a:r>
                <a:rPr lang="en-US" sz="1400" dirty="0" err="1">
                  <a:effectLst/>
                  <a:latin typeface="Montserrat" panose="00000500000000000000" pitchFamily="2" charset="0"/>
                  <a:ea typeface="Times New Roman" panose="02020603050405020304" pitchFamily="18" charset="0"/>
                  <a:cs typeface="Times New Roman" panose="02020603050405020304" pitchFamily="18" charset="0"/>
                </a:rPr>
                <a:t>motivirani</a:t>
              </a:r>
              <a:r>
                <a:rPr lang="en-US" sz="1400" dirty="0">
                  <a:effectLst/>
                  <a:latin typeface="Montserrat" panose="00000500000000000000" pitchFamily="2" charset="0"/>
                  <a:ea typeface="Times New Roman" panose="02020603050405020304" pitchFamily="18" charset="0"/>
                  <a:cs typeface="Times New Roman" panose="02020603050405020304" pitchFamily="18" charset="0"/>
                </a:rPr>
                <a:t>.</a:t>
              </a:r>
            </a:p>
          </p:txBody>
        </p:sp>
        <p:sp>
          <p:nvSpPr>
            <p:cNvPr id="51" name="TextBox 103">
              <a:extLst>
                <a:ext uri="{FF2B5EF4-FFF2-40B4-BE49-F238E27FC236}">
                  <a16:creationId xmlns:a16="http://schemas.microsoft.com/office/drawing/2014/main" id="{DD2E08A5-F384-B175-2804-A4E719240AD0}"/>
                </a:ext>
              </a:extLst>
            </p:cNvPr>
            <p:cNvSpPr txBox="1"/>
            <p:nvPr/>
          </p:nvSpPr>
          <p:spPr>
            <a:xfrm>
              <a:off x="5939837" y="1819293"/>
              <a:ext cx="1441430" cy="252529"/>
            </a:xfrm>
            <a:prstGeom prst="rect">
              <a:avLst/>
            </a:prstGeom>
            <a:noFill/>
            <a:extLst>
              <a:ext uri="{91240B29-F687-4F45-9708-019B960494DF}">
                <a14:hiddenLine xmlns:a14="http://schemas.microsoft.com/office/drawing/2010/main" w="9525">
                  <a:solidFill>
                    <a:srgbClr val="000000"/>
                  </a:solidFill>
                  <a:round/>
                  <a:headEnd/>
                  <a:tailEnd/>
                </a14:hiddenLine>
              </a:ext>
            </a:extLst>
          </p:spPr>
          <p:txBody>
            <a:bodyPr wrap="square" rtlCol="0">
              <a:spAutoFit/>
            </a:bodyPr>
            <a:lstStyle/>
            <a:p>
              <a:pPr algn="ctr"/>
              <a:r>
                <a:rPr lang="it-IT" sz="1600" b="1" dirty="0">
                  <a:solidFill>
                    <a:schemeClr val="accent3"/>
                  </a:solidFill>
                  <a:latin typeface="Montserrat" panose="02000505000000020004" pitchFamily="2" charset="0"/>
                  <a:ea typeface="Roboto Condensed" panose="02000000000000000000" pitchFamily="2" charset="0"/>
                </a:rPr>
                <a:t>SAMOREGULACIJA</a:t>
              </a:r>
              <a:endParaRPr lang="ru-RU" sz="1600" b="1" dirty="0">
                <a:solidFill>
                  <a:schemeClr val="accent3"/>
                </a:solidFill>
                <a:latin typeface="Roboto Condensed" panose="02000000000000000000" pitchFamily="2" charset="0"/>
                <a:ea typeface="Roboto Condensed" panose="02000000000000000000" pitchFamily="2" charset="0"/>
              </a:endParaRPr>
            </a:p>
          </p:txBody>
        </p:sp>
      </p:grpSp>
      <p:sp>
        <p:nvSpPr>
          <p:cNvPr id="52" name="Big letter">
            <a:extLst>
              <a:ext uri="{FF2B5EF4-FFF2-40B4-BE49-F238E27FC236}">
                <a16:creationId xmlns:a16="http://schemas.microsoft.com/office/drawing/2014/main" id="{839AE355-1D48-F8BB-079C-A62DAF3A920C}"/>
              </a:ext>
            </a:extLst>
          </p:cNvPr>
          <p:cNvSpPr txBox="1"/>
          <p:nvPr/>
        </p:nvSpPr>
        <p:spPr>
          <a:xfrm>
            <a:off x="3646819" y="3790300"/>
            <a:ext cx="142289" cy="276999"/>
          </a:xfrm>
          <a:prstGeom prst="rect">
            <a:avLst/>
          </a:prstGeom>
          <a:noFill/>
        </p:spPr>
        <p:txBody>
          <a:bodyPr wrap="square" rtlCol="0">
            <a:spAutoFit/>
          </a:bodyPr>
          <a:lstStyle/>
          <a:p>
            <a:pPr algn="ctr"/>
            <a:r>
              <a:rPr lang="en" sz="1200" b="1" dirty="0">
                <a:solidFill>
                  <a:schemeClr val="accent1"/>
                </a:solidFill>
                <a:latin typeface="Montserrat" panose="02000505000000020004" pitchFamily="2" charset="0"/>
                <a:ea typeface="Roboto Condensed" panose="02000000000000000000" pitchFamily="2" charset="0"/>
              </a:rPr>
              <a:t>A</a:t>
            </a:r>
            <a:endParaRPr lang="ru-RU" sz="1200" b="1" dirty="0">
              <a:solidFill>
                <a:schemeClr val="accent1"/>
              </a:solidFill>
              <a:latin typeface="Roboto Condensed" panose="02000000000000000000" pitchFamily="2" charset="0"/>
              <a:ea typeface="Roboto Condensed" panose="02000000000000000000" pitchFamily="2" charset="0"/>
            </a:endParaRPr>
          </a:p>
        </p:txBody>
      </p:sp>
      <p:sp>
        <p:nvSpPr>
          <p:cNvPr id="53" name="Big letter">
            <a:extLst>
              <a:ext uri="{FF2B5EF4-FFF2-40B4-BE49-F238E27FC236}">
                <a16:creationId xmlns:a16="http://schemas.microsoft.com/office/drawing/2014/main" id="{D816811C-2160-D505-4357-66D726E27399}"/>
              </a:ext>
            </a:extLst>
          </p:cNvPr>
          <p:cNvSpPr txBox="1"/>
          <p:nvPr/>
        </p:nvSpPr>
        <p:spPr>
          <a:xfrm>
            <a:off x="5233381" y="4376112"/>
            <a:ext cx="142289" cy="276999"/>
          </a:xfrm>
          <a:prstGeom prst="rect">
            <a:avLst/>
          </a:prstGeom>
          <a:noFill/>
        </p:spPr>
        <p:txBody>
          <a:bodyPr wrap="square" rtlCol="0">
            <a:spAutoFit/>
          </a:bodyPr>
          <a:lstStyle/>
          <a:p>
            <a:pPr algn="ctr"/>
            <a:r>
              <a:rPr lang="en" sz="1200" b="1" dirty="0">
                <a:solidFill>
                  <a:schemeClr val="accent3"/>
                </a:solidFill>
                <a:latin typeface="Montserrat" panose="02000505000000020004" pitchFamily="2" charset="0"/>
                <a:ea typeface="Roboto Condensed" panose="02000000000000000000" pitchFamily="2" charset="0"/>
              </a:rPr>
              <a:t>B</a:t>
            </a:r>
            <a:endParaRPr lang="ru-RU" sz="1200" b="1" dirty="0">
              <a:solidFill>
                <a:schemeClr val="accent3"/>
              </a:solidFill>
              <a:latin typeface="Roboto Condensed" panose="02000000000000000000" pitchFamily="2" charset="0"/>
              <a:ea typeface="Roboto Condensed" panose="02000000000000000000" pitchFamily="2" charset="0"/>
            </a:endParaRPr>
          </a:p>
        </p:txBody>
      </p:sp>
      <p:sp>
        <p:nvSpPr>
          <p:cNvPr id="54" name="Big letter">
            <a:extLst>
              <a:ext uri="{FF2B5EF4-FFF2-40B4-BE49-F238E27FC236}">
                <a16:creationId xmlns:a16="http://schemas.microsoft.com/office/drawing/2014/main" id="{1BD6EF48-AD61-540A-64A9-CF60BA822FCF}"/>
              </a:ext>
            </a:extLst>
          </p:cNvPr>
          <p:cNvSpPr txBox="1"/>
          <p:nvPr/>
        </p:nvSpPr>
        <p:spPr>
          <a:xfrm>
            <a:off x="7413113" y="4035066"/>
            <a:ext cx="142289" cy="276999"/>
          </a:xfrm>
          <a:prstGeom prst="rect">
            <a:avLst/>
          </a:prstGeom>
          <a:noFill/>
        </p:spPr>
        <p:txBody>
          <a:bodyPr wrap="square" rtlCol="0">
            <a:spAutoFit/>
          </a:bodyPr>
          <a:lstStyle/>
          <a:p>
            <a:pPr algn="ctr"/>
            <a:r>
              <a:rPr lang="en" sz="1200" b="1" dirty="0">
                <a:solidFill>
                  <a:schemeClr val="accent5"/>
                </a:solidFill>
                <a:latin typeface="Montserrat" panose="02000505000000020004" pitchFamily="2" charset="0"/>
                <a:ea typeface="Roboto Condensed" panose="02000000000000000000" pitchFamily="2" charset="0"/>
              </a:rPr>
              <a:t>C</a:t>
            </a:r>
            <a:endParaRPr lang="ru-RU" sz="1200" b="1" dirty="0">
              <a:solidFill>
                <a:schemeClr val="accent5"/>
              </a:solidFill>
              <a:latin typeface="Roboto Condensed" panose="02000000000000000000" pitchFamily="2" charset="0"/>
              <a:ea typeface="Roboto Condensed" panose="02000000000000000000" pitchFamily="2" charset="0"/>
            </a:endParaRPr>
          </a:p>
        </p:txBody>
      </p:sp>
      <p:grpSp>
        <p:nvGrpSpPr>
          <p:cNvPr id="56" name="Group 281">
            <a:extLst>
              <a:ext uri="{FF2B5EF4-FFF2-40B4-BE49-F238E27FC236}">
                <a16:creationId xmlns:a16="http://schemas.microsoft.com/office/drawing/2014/main" id="{10566812-7B92-EA6F-4280-F778E43C69D4}"/>
              </a:ext>
            </a:extLst>
          </p:cNvPr>
          <p:cNvGrpSpPr/>
          <p:nvPr/>
        </p:nvGrpSpPr>
        <p:grpSpPr>
          <a:xfrm>
            <a:off x="4475326" y="4258636"/>
            <a:ext cx="462818" cy="527354"/>
            <a:chOff x="8196263" y="4981575"/>
            <a:chExt cx="796925" cy="908050"/>
          </a:xfrm>
          <a:solidFill>
            <a:schemeClr val="tx1"/>
          </a:solidFill>
        </p:grpSpPr>
        <p:sp>
          <p:nvSpPr>
            <p:cNvPr id="57" name="Freeform 5">
              <a:extLst>
                <a:ext uri="{FF2B5EF4-FFF2-40B4-BE49-F238E27FC236}">
                  <a16:creationId xmlns:a16="http://schemas.microsoft.com/office/drawing/2014/main" id="{E50616C3-FA3A-2770-2945-7303CDBF3DE3}"/>
                </a:ext>
              </a:extLst>
            </p:cNvPr>
            <p:cNvSpPr>
              <a:spLocks noEditPoints="1"/>
            </p:cNvSpPr>
            <p:nvPr/>
          </p:nvSpPr>
          <p:spPr bwMode="auto">
            <a:xfrm>
              <a:off x="8196263" y="4981575"/>
              <a:ext cx="796925" cy="908050"/>
            </a:xfrm>
            <a:custGeom>
              <a:avLst/>
              <a:gdLst>
                <a:gd name="T0" fmla="*/ 666 w 907"/>
                <a:gd name="T1" fmla="*/ 33 h 1034"/>
                <a:gd name="T2" fmla="*/ 236 w 907"/>
                <a:gd name="T3" fmla="*/ 68 h 1034"/>
                <a:gd name="T4" fmla="*/ 77 w 907"/>
                <a:gd name="T5" fmla="*/ 272 h 1034"/>
                <a:gd name="T6" fmla="*/ 78 w 907"/>
                <a:gd name="T7" fmla="*/ 399 h 1034"/>
                <a:gd name="T8" fmla="*/ 81 w 907"/>
                <a:gd name="T9" fmla="*/ 411 h 1034"/>
                <a:gd name="T10" fmla="*/ 44 w 907"/>
                <a:gd name="T11" fmla="*/ 468 h 1034"/>
                <a:gd name="T12" fmla="*/ 16 w 907"/>
                <a:gd name="T13" fmla="*/ 509 h 1034"/>
                <a:gd name="T14" fmla="*/ 16 w 907"/>
                <a:gd name="T15" fmla="*/ 510 h 1034"/>
                <a:gd name="T16" fmla="*/ 42 w 907"/>
                <a:gd name="T17" fmla="*/ 624 h 1034"/>
                <a:gd name="T18" fmla="*/ 57 w 907"/>
                <a:gd name="T19" fmla="*/ 677 h 1034"/>
                <a:gd name="T20" fmla="*/ 86 w 907"/>
                <a:gd name="T21" fmla="*/ 749 h 1034"/>
                <a:gd name="T22" fmla="*/ 85 w 907"/>
                <a:gd name="T23" fmla="*/ 800 h 1034"/>
                <a:gd name="T24" fmla="*/ 195 w 907"/>
                <a:gd name="T25" fmla="*/ 892 h 1034"/>
                <a:gd name="T26" fmla="*/ 281 w 907"/>
                <a:gd name="T27" fmla="*/ 958 h 1034"/>
                <a:gd name="T28" fmla="*/ 713 w 907"/>
                <a:gd name="T29" fmla="*/ 1034 h 1034"/>
                <a:gd name="T30" fmla="*/ 791 w 907"/>
                <a:gd name="T31" fmla="*/ 940 h 1034"/>
                <a:gd name="T32" fmla="*/ 766 w 907"/>
                <a:gd name="T33" fmla="*/ 735 h 1034"/>
                <a:gd name="T34" fmla="*/ 896 w 907"/>
                <a:gd name="T35" fmla="*/ 481 h 1034"/>
                <a:gd name="T36" fmla="*/ 814 w 907"/>
                <a:gd name="T37" fmla="*/ 136 h 1034"/>
                <a:gd name="T38" fmla="*/ 723 w 907"/>
                <a:gd name="T39" fmla="*/ 699 h 1034"/>
                <a:gd name="T40" fmla="*/ 736 w 907"/>
                <a:gd name="T41" fmla="*/ 949 h 1034"/>
                <a:gd name="T42" fmla="*/ 713 w 907"/>
                <a:gd name="T43" fmla="*/ 978 h 1034"/>
                <a:gd name="T44" fmla="*/ 337 w 907"/>
                <a:gd name="T45" fmla="*/ 955 h 1034"/>
                <a:gd name="T46" fmla="*/ 300 w 907"/>
                <a:gd name="T47" fmla="*/ 814 h 1034"/>
                <a:gd name="T48" fmla="*/ 195 w 907"/>
                <a:gd name="T49" fmla="*/ 837 h 1034"/>
                <a:gd name="T50" fmla="*/ 116 w 907"/>
                <a:gd name="T51" fmla="*/ 697 h 1034"/>
                <a:gd name="T52" fmla="*/ 126 w 907"/>
                <a:gd name="T53" fmla="*/ 655 h 1034"/>
                <a:gd name="T54" fmla="*/ 99 w 907"/>
                <a:gd name="T55" fmla="*/ 640 h 1034"/>
                <a:gd name="T56" fmla="*/ 108 w 907"/>
                <a:gd name="T57" fmla="*/ 598 h 1034"/>
                <a:gd name="T58" fmla="*/ 75 w 907"/>
                <a:gd name="T59" fmla="*/ 579 h 1034"/>
                <a:gd name="T60" fmla="*/ 63 w 907"/>
                <a:gd name="T61" fmla="*/ 539 h 1034"/>
                <a:gd name="T62" fmla="*/ 128 w 907"/>
                <a:gd name="T63" fmla="*/ 440 h 1034"/>
                <a:gd name="T64" fmla="*/ 132 w 907"/>
                <a:gd name="T65" fmla="*/ 387 h 1034"/>
                <a:gd name="T66" fmla="*/ 131 w 907"/>
                <a:gd name="T67" fmla="*/ 286 h 1034"/>
                <a:gd name="T68" fmla="*/ 841 w 907"/>
                <a:gd name="T69" fmla="*/ 47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07" h="1034">
                  <a:moveTo>
                    <a:pt x="814" y="136"/>
                  </a:moveTo>
                  <a:cubicBezTo>
                    <a:pt x="775" y="91"/>
                    <a:pt x="726" y="56"/>
                    <a:pt x="666" y="33"/>
                  </a:cubicBezTo>
                  <a:cubicBezTo>
                    <a:pt x="613" y="11"/>
                    <a:pt x="552" y="0"/>
                    <a:pt x="490" y="0"/>
                  </a:cubicBezTo>
                  <a:cubicBezTo>
                    <a:pt x="399" y="0"/>
                    <a:pt x="308" y="24"/>
                    <a:pt x="236" y="68"/>
                  </a:cubicBezTo>
                  <a:cubicBezTo>
                    <a:pt x="196" y="92"/>
                    <a:pt x="163" y="120"/>
                    <a:pt x="137" y="153"/>
                  </a:cubicBezTo>
                  <a:cubicBezTo>
                    <a:pt x="108" y="189"/>
                    <a:pt x="88" y="229"/>
                    <a:pt x="77" y="272"/>
                  </a:cubicBezTo>
                  <a:cubicBezTo>
                    <a:pt x="68" y="310"/>
                    <a:pt x="67" y="352"/>
                    <a:pt x="75" y="387"/>
                  </a:cubicBezTo>
                  <a:cubicBezTo>
                    <a:pt x="78" y="399"/>
                    <a:pt x="78" y="399"/>
                    <a:pt x="78" y="399"/>
                  </a:cubicBezTo>
                  <a:cubicBezTo>
                    <a:pt x="78" y="403"/>
                    <a:pt x="79" y="406"/>
                    <a:pt x="80" y="409"/>
                  </a:cubicBezTo>
                  <a:cubicBezTo>
                    <a:pt x="80" y="410"/>
                    <a:pt x="80" y="410"/>
                    <a:pt x="81" y="411"/>
                  </a:cubicBezTo>
                  <a:cubicBezTo>
                    <a:pt x="78" y="416"/>
                    <a:pt x="78" y="416"/>
                    <a:pt x="78" y="416"/>
                  </a:cubicBezTo>
                  <a:cubicBezTo>
                    <a:pt x="70" y="433"/>
                    <a:pt x="58" y="450"/>
                    <a:pt x="44" y="468"/>
                  </a:cubicBezTo>
                  <a:cubicBezTo>
                    <a:pt x="35" y="481"/>
                    <a:pt x="25" y="494"/>
                    <a:pt x="16" y="509"/>
                  </a:cubicBezTo>
                  <a:cubicBezTo>
                    <a:pt x="16" y="509"/>
                    <a:pt x="16" y="509"/>
                    <a:pt x="16" y="509"/>
                  </a:cubicBezTo>
                  <a:cubicBezTo>
                    <a:pt x="16" y="509"/>
                    <a:pt x="16" y="509"/>
                    <a:pt x="16" y="509"/>
                  </a:cubicBezTo>
                  <a:cubicBezTo>
                    <a:pt x="16" y="510"/>
                    <a:pt x="16" y="510"/>
                    <a:pt x="16" y="510"/>
                  </a:cubicBezTo>
                  <a:cubicBezTo>
                    <a:pt x="3" y="530"/>
                    <a:pt x="0" y="555"/>
                    <a:pt x="7" y="578"/>
                  </a:cubicBezTo>
                  <a:cubicBezTo>
                    <a:pt x="12" y="597"/>
                    <a:pt x="25" y="613"/>
                    <a:pt x="42" y="624"/>
                  </a:cubicBezTo>
                  <a:cubicBezTo>
                    <a:pt x="40" y="638"/>
                    <a:pt x="43" y="652"/>
                    <a:pt x="49" y="665"/>
                  </a:cubicBezTo>
                  <a:cubicBezTo>
                    <a:pt x="51" y="669"/>
                    <a:pt x="54" y="674"/>
                    <a:pt x="57" y="677"/>
                  </a:cubicBezTo>
                  <a:cubicBezTo>
                    <a:pt x="55" y="696"/>
                    <a:pt x="60" y="714"/>
                    <a:pt x="71" y="730"/>
                  </a:cubicBezTo>
                  <a:cubicBezTo>
                    <a:pt x="86" y="749"/>
                    <a:pt x="86" y="749"/>
                    <a:pt x="86" y="749"/>
                  </a:cubicBezTo>
                  <a:cubicBezTo>
                    <a:pt x="86" y="752"/>
                    <a:pt x="86" y="755"/>
                    <a:pt x="85" y="758"/>
                  </a:cubicBezTo>
                  <a:cubicBezTo>
                    <a:pt x="85" y="770"/>
                    <a:pt x="84" y="785"/>
                    <a:pt x="85" y="800"/>
                  </a:cubicBezTo>
                  <a:cubicBezTo>
                    <a:pt x="88" y="825"/>
                    <a:pt x="97" y="845"/>
                    <a:pt x="112" y="860"/>
                  </a:cubicBezTo>
                  <a:cubicBezTo>
                    <a:pt x="132" y="881"/>
                    <a:pt x="160" y="892"/>
                    <a:pt x="195" y="892"/>
                  </a:cubicBezTo>
                  <a:cubicBezTo>
                    <a:pt x="218" y="892"/>
                    <a:pt x="244" y="888"/>
                    <a:pt x="276" y="879"/>
                  </a:cubicBezTo>
                  <a:cubicBezTo>
                    <a:pt x="278" y="899"/>
                    <a:pt x="280" y="925"/>
                    <a:pt x="281" y="958"/>
                  </a:cubicBezTo>
                  <a:cubicBezTo>
                    <a:pt x="283" y="1000"/>
                    <a:pt x="318" y="1034"/>
                    <a:pt x="361" y="1034"/>
                  </a:cubicBezTo>
                  <a:cubicBezTo>
                    <a:pt x="713" y="1034"/>
                    <a:pt x="713" y="1034"/>
                    <a:pt x="713" y="1034"/>
                  </a:cubicBezTo>
                  <a:cubicBezTo>
                    <a:pt x="736" y="1034"/>
                    <a:pt x="759" y="1023"/>
                    <a:pt x="774" y="1005"/>
                  </a:cubicBezTo>
                  <a:cubicBezTo>
                    <a:pt x="789" y="987"/>
                    <a:pt x="795" y="963"/>
                    <a:pt x="791" y="940"/>
                  </a:cubicBezTo>
                  <a:cubicBezTo>
                    <a:pt x="759" y="759"/>
                    <a:pt x="759" y="759"/>
                    <a:pt x="759" y="759"/>
                  </a:cubicBezTo>
                  <a:cubicBezTo>
                    <a:pt x="758" y="751"/>
                    <a:pt x="760" y="742"/>
                    <a:pt x="766" y="735"/>
                  </a:cubicBezTo>
                  <a:cubicBezTo>
                    <a:pt x="792" y="704"/>
                    <a:pt x="821" y="668"/>
                    <a:pt x="845" y="625"/>
                  </a:cubicBezTo>
                  <a:cubicBezTo>
                    <a:pt x="872" y="578"/>
                    <a:pt x="888" y="531"/>
                    <a:pt x="896" y="481"/>
                  </a:cubicBezTo>
                  <a:cubicBezTo>
                    <a:pt x="907" y="410"/>
                    <a:pt x="905" y="344"/>
                    <a:pt x="890" y="285"/>
                  </a:cubicBezTo>
                  <a:cubicBezTo>
                    <a:pt x="876" y="228"/>
                    <a:pt x="850" y="178"/>
                    <a:pt x="814" y="136"/>
                  </a:cubicBezTo>
                  <a:close/>
                  <a:moveTo>
                    <a:pt x="841" y="473"/>
                  </a:moveTo>
                  <a:cubicBezTo>
                    <a:pt x="826" y="567"/>
                    <a:pt x="777" y="635"/>
                    <a:pt x="723" y="699"/>
                  </a:cubicBezTo>
                  <a:cubicBezTo>
                    <a:pt x="707" y="718"/>
                    <a:pt x="700" y="744"/>
                    <a:pt x="704" y="769"/>
                  </a:cubicBezTo>
                  <a:cubicBezTo>
                    <a:pt x="736" y="949"/>
                    <a:pt x="736" y="949"/>
                    <a:pt x="736" y="949"/>
                  </a:cubicBezTo>
                  <a:cubicBezTo>
                    <a:pt x="738" y="956"/>
                    <a:pt x="736" y="964"/>
                    <a:pt x="731" y="969"/>
                  </a:cubicBezTo>
                  <a:cubicBezTo>
                    <a:pt x="727" y="975"/>
                    <a:pt x="720" y="978"/>
                    <a:pt x="713" y="978"/>
                  </a:cubicBezTo>
                  <a:cubicBezTo>
                    <a:pt x="361" y="978"/>
                    <a:pt x="361" y="978"/>
                    <a:pt x="361" y="978"/>
                  </a:cubicBezTo>
                  <a:cubicBezTo>
                    <a:pt x="348" y="978"/>
                    <a:pt x="337" y="968"/>
                    <a:pt x="337" y="955"/>
                  </a:cubicBezTo>
                  <a:cubicBezTo>
                    <a:pt x="334" y="894"/>
                    <a:pt x="330" y="856"/>
                    <a:pt x="328" y="835"/>
                  </a:cubicBezTo>
                  <a:cubicBezTo>
                    <a:pt x="327" y="825"/>
                    <a:pt x="314" y="814"/>
                    <a:pt x="300" y="814"/>
                  </a:cubicBezTo>
                  <a:cubicBezTo>
                    <a:pt x="297" y="814"/>
                    <a:pt x="295" y="815"/>
                    <a:pt x="292" y="816"/>
                  </a:cubicBezTo>
                  <a:cubicBezTo>
                    <a:pt x="249" y="830"/>
                    <a:pt x="217" y="837"/>
                    <a:pt x="195" y="837"/>
                  </a:cubicBezTo>
                  <a:cubicBezTo>
                    <a:pt x="109" y="837"/>
                    <a:pt x="154" y="748"/>
                    <a:pt x="137" y="725"/>
                  </a:cubicBezTo>
                  <a:cubicBezTo>
                    <a:pt x="116" y="697"/>
                    <a:pt x="116" y="697"/>
                    <a:pt x="116" y="697"/>
                  </a:cubicBezTo>
                  <a:cubicBezTo>
                    <a:pt x="111" y="689"/>
                    <a:pt x="111" y="680"/>
                    <a:pt x="115" y="672"/>
                  </a:cubicBezTo>
                  <a:cubicBezTo>
                    <a:pt x="126" y="655"/>
                    <a:pt x="126" y="655"/>
                    <a:pt x="126" y="655"/>
                  </a:cubicBezTo>
                  <a:cubicBezTo>
                    <a:pt x="112" y="652"/>
                    <a:pt x="112" y="652"/>
                    <a:pt x="112" y="652"/>
                  </a:cubicBezTo>
                  <a:cubicBezTo>
                    <a:pt x="107" y="650"/>
                    <a:pt x="102" y="646"/>
                    <a:pt x="99" y="640"/>
                  </a:cubicBezTo>
                  <a:cubicBezTo>
                    <a:pt x="96" y="635"/>
                    <a:pt x="96" y="629"/>
                    <a:pt x="98" y="623"/>
                  </a:cubicBezTo>
                  <a:cubicBezTo>
                    <a:pt x="108" y="598"/>
                    <a:pt x="108" y="598"/>
                    <a:pt x="108" y="598"/>
                  </a:cubicBezTo>
                  <a:cubicBezTo>
                    <a:pt x="109" y="596"/>
                    <a:pt x="108" y="593"/>
                    <a:pt x="106" y="592"/>
                  </a:cubicBezTo>
                  <a:cubicBezTo>
                    <a:pt x="75" y="579"/>
                    <a:pt x="75" y="579"/>
                    <a:pt x="75" y="579"/>
                  </a:cubicBezTo>
                  <a:cubicBezTo>
                    <a:pt x="68" y="575"/>
                    <a:pt x="62" y="569"/>
                    <a:pt x="60" y="562"/>
                  </a:cubicBezTo>
                  <a:cubicBezTo>
                    <a:pt x="58" y="554"/>
                    <a:pt x="59" y="546"/>
                    <a:pt x="63" y="539"/>
                  </a:cubicBezTo>
                  <a:cubicBezTo>
                    <a:pt x="63" y="538"/>
                    <a:pt x="63" y="538"/>
                    <a:pt x="63" y="538"/>
                  </a:cubicBezTo>
                  <a:cubicBezTo>
                    <a:pt x="84" y="505"/>
                    <a:pt x="111" y="475"/>
                    <a:pt x="128" y="440"/>
                  </a:cubicBezTo>
                  <a:cubicBezTo>
                    <a:pt x="136" y="425"/>
                    <a:pt x="136" y="425"/>
                    <a:pt x="136" y="425"/>
                  </a:cubicBezTo>
                  <a:cubicBezTo>
                    <a:pt x="141" y="415"/>
                    <a:pt x="134" y="398"/>
                    <a:pt x="132" y="387"/>
                  </a:cubicBezTo>
                  <a:cubicBezTo>
                    <a:pt x="129" y="375"/>
                    <a:pt x="129" y="375"/>
                    <a:pt x="129" y="375"/>
                  </a:cubicBezTo>
                  <a:cubicBezTo>
                    <a:pt x="123" y="347"/>
                    <a:pt x="124" y="313"/>
                    <a:pt x="131" y="286"/>
                  </a:cubicBezTo>
                  <a:cubicBezTo>
                    <a:pt x="168" y="139"/>
                    <a:pt x="330" y="56"/>
                    <a:pt x="490" y="56"/>
                  </a:cubicBezTo>
                  <a:cubicBezTo>
                    <a:pt x="689" y="56"/>
                    <a:pt x="885" y="183"/>
                    <a:pt x="841" y="4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58" name="Freeform 6">
              <a:extLst>
                <a:ext uri="{FF2B5EF4-FFF2-40B4-BE49-F238E27FC236}">
                  <a16:creationId xmlns:a16="http://schemas.microsoft.com/office/drawing/2014/main" id="{E84D44AD-29EB-86D9-C863-C70CBD4292E4}"/>
                </a:ext>
              </a:extLst>
            </p:cNvPr>
            <p:cNvSpPr>
              <a:spLocks noEditPoints="1"/>
            </p:cNvSpPr>
            <p:nvPr/>
          </p:nvSpPr>
          <p:spPr bwMode="auto">
            <a:xfrm>
              <a:off x="8596313" y="5100638"/>
              <a:ext cx="296863" cy="295275"/>
            </a:xfrm>
            <a:custGeom>
              <a:avLst/>
              <a:gdLst>
                <a:gd name="T0" fmla="*/ 192 w 337"/>
                <a:gd name="T1" fmla="*/ 36 h 336"/>
                <a:gd name="T2" fmla="*/ 234 w 337"/>
                <a:gd name="T3" fmla="*/ 68 h 336"/>
                <a:gd name="T4" fmla="*/ 253 w 337"/>
                <a:gd name="T5" fmla="*/ 54 h 336"/>
                <a:gd name="T6" fmla="*/ 279 w 337"/>
                <a:gd name="T7" fmla="*/ 74 h 336"/>
                <a:gd name="T8" fmla="*/ 268 w 337"/>
                <a:gd name="T9" fmla="*/ 102 h 336"/>
                <a:gd name="T10" fmla="*/ 301 w 337"/>
                <a:gd name="T11" fmla="*/ 144 h 336"/>
                <a:gd name="T12" fmla="*/ 313 w 337"/>
                <a:gd name="T13" fmla="*/ 180 h 336"/>
                <a:gd name="T14" fmla="*/ 286 w 337"/>
                <a:gd name="T15" fmla="*/ 192 h 336"/>
                <a:gd name="T16" fmla="*/ 279 w 337"/>
                <a:gd name="T17" fmla="*/ 244 h 336"/>
                <a:gd name="T18" fmla="*/ 262 w 337"/>
                <a:gd name="T19" fmla="*/ 278 h 336"/>
                <a:gd name="T20" fmla="*/ 245 w 337"/>
                <a:gd name="T21" fmla="*/ 278 h 336"/>
                <a:gd name="T22" fmla="*/ 192 w 337"/>
                <a:gd name="T23" fmla="*/ 286 h 336"/>
                <a:gd name="T24" fmla="*/ 180 w 337"/>
                <a:gd name="T25" fmla="*/ 312 h 336"/>
                <a:gd name="T26" fmla="*/ 144 w 337"/>
                <a:gd name="T27" fmla="*/ 300 h 336"/>
                <a:gd name="T28" fmla="*/ 102 w 337"/>
                <a:gd name="T29" fmla="*/ 268 h 336"/>
                <a:gd name="T30" fmla="*/ 84 w 337"/>
                <a:gd name="T31" fmla="*/ 282 h 336"/>
                <a:gd name="T32" fmla="*/ 58 w 337"/>
                <a:gd name="T33" fmla="*/ 261 h 336"/>
                <a:gd name="T34" fmla="*/ 69 w 337"/>
                <a:gd name="T35" fmla="*/ 234 h 336"/>
                <a:gd name="T36" fmla="*/ 36 w 337"/>
                <a:gd name="T37" fmla="*/ 192 h 336"/>
                <a:gd name="T38" fmla="*/ 24 w 337"/>
                <a:gd name="T39" fmla="*/ 156 h 336"/>
                <a:gd name="T40" fmla="*/ 51 w 337"/>
                <a:gd name="T41" fmla="*/ 144 h 336"/>
                <a:gd name="T42" fmla="*/ 58 w 337"/>
                <a:gd name="T43" fmla="*/ 91 h 336"/>
                <a:gd name="T44" fmla="*/ 75 w 337"/>
                <a:gd name="T45" fmla="*/ 57 h 336"/>
                <a:gd name="T46" fmla="*/ 92 w 337"/>
                <a:gd name="T47" fmla="*/ 57 h 336"/>
                <a:gd name="T48" fmla="*/ 144 w 337"/>
                <a:gd name="T49" fmla="*/ 50 h 336"/>
                <a:gd name="T50" fmla="*/ 156 w 337"/>
                <a:gd name="T51" fmla="*/ 24 h 336"/>
                <a:gd name="T52" fmla="*/ 180 w 337"/>
                <a:gd name="T53" fmla="*/ 0 h 336"/>
                <a:gd name="T54" fmla="*/ 121 w 337"/>
                <a:gd name="T55" fmla="*/ 32 h 336"/>
                <a:gd name="T56" fmla="*/ 84 w 337"/>
                <a:gd name="T57" fmla="*/ 30 h 336"/>
                <a:gd name="T58" fmla="*/ 41 w 337"/>
                <a:gd name="T59" fmla="*/ 57 h 336"/>
                <a:gd name="T60" fmla="*/ 39 w 337"/>
                <a:gd name="T61" fmla="*/ 106 h 336"/>
                <a:gd name="T62" fmla="*/ 0 w 337"/>
                <a:gd name="T63" fmla="*/ 156 h 336"/>
                <a:gd name="T64" fmla="*/ 33 w 337"/>
                <a:gd name="T65" fmla="*/ 216 h 336"/>
                <a:gd name="T66" fmla="*/ 31 w 337"/>
                <a:gd name="T67" fmla="*/ 253 h 336"/>
                <a:gd name="T68" fmla="*/ 58 w 337"/>
                <a:gd name="T69" fmla="*/ 295 h 336"/>
                <a:gd name="T70" fmla="*/ 106 w 337"/>
                <a:gd name="T71" fmla="*/ 298 h 336"/>
                <a:gd name="T72" fmla="*/ 156 w 337"/>
                <a:gd name="T73" fmla="*/ 336 h 336"/>
                <a:gd name="T74" fmla="*/ 216 w 337"/>
                <a:gd name="T75" fmla="*/ 304 h 336"/>
                <a:gd name="T76" fmla="*/ 253 w 337"/>
                <a:gd name="T77" fmla="*/ 306 h 336"/>
                <a:gd name="T78" fmla="*/ 296 w 337"/>
                <a:gd name="T79" fmla="*/ 278 h 336"/>
                <a:gd name="T80" fmla="*/ 298 w 337"/>
                <a:gd name="T81" fmla="*/ 230 h 336"/>
                <a:gd name="T82" fmla="*/ 337 w 337"/>
                <a:gd name="T83" fmla="*/ 180 h 336"/>
                <a:gd name="T84" fmla="*/ 304 w 337"/>
                <a:gd name="T85" fmla="*/ 120 h 336"/>
                <a:gd name="T86" fmla="*/ 306 w 337"/>
                <a:gd name="T87" fmla="*/ 83 h 336"/>
                <a:gd name="T88" fmla="*/ 279 w 337"/>
                <a:gd name="T89" fmla="*/ 40 h 336"/>
                <a:gd name="T90" fmla="*/ 231 w 337"/>
                <a:gd name="T91" fmla="*/ 38 h 336"/>
                <a:gd name="T92" fmla="*/ 180 w 337"/>
                <a:gd name="T93"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37" h="336">
                  <a:moveTo>
                    <a:pt x="180" y="24"/>
                  </a:moveTo>
                  <a:cubicBezTo>
                    <a:pt x="187" y="24"/>
                    <a:pt x="192" y="29"/>
                    <a:pt x="192" y="36"/>
                  </a:cubicBezTo>
                  <a:cubicBezTo>
                    <a:pt x="192" y="50"/>
                    <a:pt x="192" y="50"/>
                    <a:pt x="192" y="50"/>
                  </a:cubicBezTo>
                  <a:cubicBezTo>
                    <a:pt x="208" y="53"/>
                    <a:pt x="222" y="60"/>
                    <a:pt x="234" y="68"/>
                  </a:cubicBezTo>
                  <a:cubicBezTo>
                    <a:pt x="245" y="57"/>
                    <a:pt x="245" y="57"/>
                    <a:pt x="245" y="57"/>
                  </a:cubicBezTo>
                  <a:cubicBezTo>
                    <a:pt x="247" y="55"/>
                    <a:pt x="250" y="54"/>
                    <a:pt x="253" y="54"/>
                  </a:cubicBezTo>
                  <a:cubicBezTo>
                    <a:pt x="256" y="54"/>
                    <a:pt x="260" y="55"/>
                    <a:pt x="262" y="57"/>
                  </a:cubicBezTo>
                  <a:cubicBezTo>
                    <a:pt x="279" y="74"/>
                    <a:pt x="279" y="74"/>
                    <a:pt x="279" y="74"/>
                  </a:cubicBezTo>
                  <a:cubicBezTo>
                    <a:pt x="284" y="79"/>
                    <a:pt x="284" y="87"/>
                    <a:pt x="279" y="91"/>
                  </a:cubicBezTo>
                  <a:cubicBezTo>
                    <a:pt x="268" y="102"/>
                    <a:pt x="268" y="102"/>
                    <a:pt x="268" y="102"/>
                  </a:cubicBezTo>
                  <a:cubicBezTo>
                    <a:pt x="277" y="114"/>
                    <a:pt x="283" y="129"/>
                    <a:pt x="286" y="144"/>
                  </a:cubicBezTo>
                  <a:cubicBezTo>
                    <a:pt x="301" y="144"/>
                    <a:pt x="301" y="144"/>
                    <a:pt x="301" y="144"/>
                  </a:cubicBezTo>
                  <a:cubicBezTo>
                    <a:pt x="307" y="144"/>
                    <a:pt x="313" y="149"/>
                    <a:pt x="313" y="156"/>
                  </a:cubicBezTo>
                  <a:cubicBezTo>
                    <a:pt x="313" y="180"/>
                    <a:pt x="313" y="180"/>
                    <a:pt x="313" y="180"/>
                  </a:cubicBezTo>
                  <a:cubicBezTo>
                    <a:pt x="313" y="187"/>
                    <a:pt x="307" y="192"/>
                    <a:pt x="301" y="192"/>
                  </a:cubicBezTo>
                  <a:cubicBezTo>
                    <a:pt x="286" y="192"/>
                    <a:pt x="286" y="192"/>
                    <a:pt x="286" y="192"/>
                  </a:cubicBezTo>
                  <a:cubicBezTo>
                    <a:pt x="283" y="207"/>
                    <a:pt x="277" y="221"/>
                    <a:pt x="268" y="234"/>
                  </a:cubicBezTo>
                  <a:cubicBezTo>
                    <a:pt x="279" y="244"/>
                    <a:pt x="279" y="244"/>
                    <a:pt x="279" y="244"/>
                  </a:cubicBezTo>
                  <a:cubicBezTo>
                    <a:pt x="284" y="249"/>
                    <a:pt x="284" y="257"/>
                    <a:pt x="279" y="261"/>
                  </a:cubicBezTo>
                  <a:cubicBezTo>
                    <a:pt x="262" y="278"/>
                    <a:pt x="262" y="278"/>
                    <a:pt x="262" y="278"/>
                  </a:cubicBezTo>
                  <a:cubicBezTo>
                    <a:pt x="260" y="281"/>
                    <a:pt x="256" y="282"/>
                    <a:pt x="253" y="282"/>
                  </a:cubicBezTo>
                  <a:cubicBezTo>
                    <a:pt x="250" y="282"/>
                    <a:pt x="247" y="281"/>
                    <a:pt x="245" y="278"/>
                  </a:cubicBezTo>
                  <a:cubicBezTo>
                    <a:pt x="234" y="268"/>
                    <a:pt x="234" y="268"/>
                    <a:pt x="234" y="268"/>
                  </a:cubicBezTo>
                  <a:cubicBezTo>
                    <a:pt x="222" y="276"/>
                    <a:pt x="208" y="282"/>
                    <a:pt x="192" y="286"/>
                  </a:cubicBezTo>
                  <a:cubicBezTo>
                    <a:pt x="192" y="300"/>
                    <a:pt x="192" y="300"/>
                    <a:pt x="192" y="300"/>
                  </a:cubicBezTo>
                  <a:cubicBezTo>
                    <a:pt x="192" y="307"/>
                    <a:pt x="187" y="312"/>
                    <a:pt x="180" y="312"/>
                  </a:cubicBezTo>
                  <a:cubicBezTo>
                    <a:pt x="156" y="312"/>
                    <a:pt x="156" y="312"/>
                    <a:pt x="156" y="312"/>
                  </a:cubicBezTo>
                  <a:cubicBezTo>
                    <a:pt x="150" y="312"/>
                    <a:pt x="144" y="307"/>
                    <a:pt x="144" y="300"/>
                  </a:cubicBezTo>
                  <a:cubicBezTo>
                    <a:pt x="144" y="286"/>
                    <a:pt x="144" y="286"/>
                    <a:pt x="144" y="286"/>
                  </a:cubicBezTo>
                  <a:cubicBezTo>
                    <a:pt x="129" y="282"/>
                    <a:pt x="115" y="276"/>
                    <a:pt x="102" y="268"/>
                  </a:cubicBezTo>
                  <a:cubicBezTo>
                    <a:pt x="92" y="278"/>
                    <a:pt x="92" y="278"/>
                    <a:pt x="92" y="278"/>
                  </a:cubicBezTo>
                  <a:cubicBezTo>
                    <a:pt x="90" y="281"/>
                    <a:pt x="87" y="282"/>
                    <a:pt x="84" y="282"/>
                  </a:cubicBezTo>
                  <a:cubicBezTo>
                    <a:pt x="80" y="282"/>
                    <a:pt x="77" y="281"/>
                    <a:pt x="75" y="278"/>
                  </a:cubicBezTo>
                  <a:cubicBezTo>
                    <a:pt x="58" y="261"/>
                    <a:pt x="58" y="261"/>
                    <a:pt x="58" y="261"/>
                  </a:cubicBezTo>
                  <a:cubicBezTo>
                    <a:pt x="53" y="257"/>
                    <a:pt x="53" y="249"/>
                    <a:pt x="58" y="244"/>
                  </a:cubicBezTo>
                  <a:cubicBezTo>
                    <a:pt x="69" y="234"/>
                    <a:pt x="69" y="234"/>
                    <a:pt x="69" y="234"/>
                  </a:cubicBezTo>
                  <a:cubicBezTo>
                    <a:pt x="60" y="221"/>
                    <a:pt x="54" y="207"/>
                    <a:pt x="51" y="192"/>
                  </a:cubicBezTo>
                  <a:cubicBezTo>
                    <a:pt x="36" y="192"/>
                    <a:pt x="36" y="192"/>
                    <a:pt x="36" y="192"/>
                  </a:cubicBezTo>
                  <a:cubicBezTo>
                    <a:pt x="30" y="192"/>
                    <a:pt x="24" y="187"/>
                    <a:pt x="24" y="180"/>
                  </a:cubicBezTo>
                  <a:cubicBezTo>
                    <a:pt x="24" y="156"/>
                    <a:pt x="24" y="156"/>
                    <a:pt x="24" y="156"/>
                  </a:cubicBezTo>
                  <a:cubicBezTo>
                    <a:pt x="24" y="149"/>
                    <a:pt x="30" y="144"/>
                    <a:pt x="36" y="144"/>
                  </a:cubicBezTo>
                  <a:cubicBezTo>
                    <a:pt x="51" y="144"/>
                    <a:pt x="51" y="144"/>
                    <a:pt x="51" y="144"/>
                  </a:cubicBezTo>
                  <a:cubicBezTo>
                    <a:pt x="54" y="129"/>
                    <a:pt x="60" y="114"/>
                    <a:pt x="69" y="102"/>
                  </a:cubicBezTo>
                  <a:cubicBezTo>
                    <a:pt x="58" y="91"/>
                    <a:pt x="58" y="91"/>
                    <a:pt x="58" y="91"/>
                  </a:cubicBezTo>
                  <a:cubicBezTo>
                    <a:pt x="53" y="87"/>
                    <a:pt x="53" y="79"/>
                    <a:pt x="58" y="74"/>
                  </a:cubicBezTo>
                  <a:cubicBezTo>
                    <a:pt x="75" y="57"/>
                    <a:pt x="75" y="57"/>
                    <a:pt x="75" y="57"/>
                  </a:cubicBezTo>
                  <a:cubicBezTo>
                    <a:pt x="77" y="55"/>
                    <a:pt x="80" y="54"/>
                    <a:pt x="84" y="54"/>
                  </a:cubicBezTo>
                  <a:cubicBezTo>
                    <a:pt x="87" y="54"/>
                    <a:pt x="90" y="55"/>
                    <a:pt x="92" y="57"/>
                  </a:cubicBezTo>
                  <a:cubicBezTo>
                    <a:pt x="102" y="68"/>
                    <a:pt x="102" y="68"/>
                    <a:pt x="102" y="68"/>
                  </a:cubicBezTo>
                  <a:cubicBezTo>
                    <a:pt x="115" y="60"/>
                    <a:pt x="129" y="53"/>
                    <a:pt x="144" y="50"/>
                  </a:cubicBezTo>
                  <a:cubicBezTo>
                    <a:pt x="144" y="36"/>
                    <a:pt x="144" y="36"/>
                    <a:pt x="144" y="36"/>
                  </a:cubicBezTo>
                  <a:cubicBezTo>
                    <a:pt x="144" y="29"/>
                    <a:pt x="150" y="24"/>
                    <a:pt x="156" y="24"/>
                  </a:cubicBezTo>
                  <a:cubicBezTo>
                    <a:pt x="180" y="24"/>
                    <a:pt x="180" y="24"/>
                    <a:pt x="180" y="24"/>
                  </a:cubicBezTo>
                  <a:moveTo>
                    <a:pt x="180" y="0"/>
                  </a:moveTo>
                  <a:cubicBezTo>
                    <a:pt x="156" y="0"/>
                    <a:pt x="156" y="0"/>
                    <a:pt x="156" y="0"/>
                  </a:cubicBezTo>
                  <a:cubicBezTo>
                    <a:pt x="138" y="0"/>
                    <a:pt x="123" y="14"/>
                    <a:pt x="121" y="32"/>
                  </a:cubicBezTo>
                  <a:cubicBezTo>
                    <a:pt x="116" y="34"/>
                    <a:pt x="111" y="36"/>
                    <a:pt x="106" y="38"/>
                  </a:cubicBezTo>
                  <a:cubicBezTo>
                    <a:pt x="100" y="33"/>
                    <a:pt x="92" y="30"/>
                    <a:pt x="84" y="30"/>
                  </a:cubicBezTo>
                  <a:cubicBezTo>
                    <a:pt x="74" y="30"/>
                    <a:pt x="65" y="34"/>
                    <a:pt x="58" y="40"/>
                  </a:cubicBezTo>
                  <a:cubicBezTo>
                    <a:pt x="41" y="57"/>
                    <a:pt x="41" y="57"/>
                    <a:pt x="41" y="57"/>
                  </a:cubicBezTo>
                  <a:cubicBezTo>
                    <a:pt x="34" y="64"/>
                    <a:pt x="31" y="73"/>
                    <a:pt x="31" y="83"/>
                  </a:cubicBezTo>
                  <a:cubicBezTo>
                    <a:pt x="31" y="91"/>
                    <a:pt x="33" y="99"/>
                    <a:pt x="39" y="106"/>
                  </a:cubicBezTo>
                  <a:cubicBezTo>
                    <a:pt x="36" y="110"/>
                    <a:pt x="34" y="115"/>
                    <a:pt x="33" y="120"/>
                  </a:cubicBezTo>
                  <a:cubicBezTo>
                    <a:pt x="15" y="122"/>
                    <a:pt x="0" y="137"/>
                    <a:pt x="0" y="156"/>
                  </a:cubicBezTo>
                  <a:cubicBezTo>
                    <a:pt x="0" y="180"/>
                    <a:pt x="0" y="180"/>
                    <a:pt x="0" y="180"/>
                  </a:cubicBezTo>
                  <a:cubicBezTo>
                    <a:pt x="0" y="199"/>
                    <a:pt x="15" y="214"/>
                    <a:pt x="33" y="216"/>
                  </a:cubicBezTo>
                  <a:cubicBezTo>
                    <a:pt x="34" y="221"/>
                    <a:pt x="36" y="225"/>
                    <a:pt x="39" y="230"/>
                  </a:cubicBezTo>
                  <a:cubicBezTo>
                    <a:pt x="33" y="236"/>
                    <a:pt x="31" y="244"/>
                    <a:pt x="31" y="253"/>
                  </a:cubicBezTo>
                  <a:cubicBezTo>
                    <a:pt x="31" y="262"/>
                    <a:pt x="34" y="271"/>
                    <a:pt x="41" y="278"/>
                  </a:cubicBezTo>
                  <a:cubicBezTo>
                    <a:pt x="58" y="295"/>
                    <a:pt x="58" y="295"/>
                    <a:pt x="58" y="295"/>
                  </a:cubicBezTo>
                  <a:cubicBezTo>
                    <a:pt x="65" y="302"/>
                    <a:pt x="74" y="306"/>
                    <a:pt x="84" y="306"/>
                  </a:cubicBezTo>
                  <a:cubicBezTo>
                    <a:pt x="92" y="306"/>
                    <a:pt x="100" y="303"/>
                    <a:pt x="106" y="298"/>
                  </a:cubicBezTo>
                  <a:cubicBezTo>
                    <a:pt x="111" y="300"/>
                    <a:pt x="116" y="302"/>
                    <a:pt x="121" y="304"/>
                  </a:cubicBezTo>
                  <a:cubicBezTo>
                    <a:pt x="123" y="322"/>
                    <a:pt x="138" y="336"/>
                    <a:pt x="156" y="336"/>
                  </a:cubicBezTo>
                  <a:cubicBezTo>
                    <a:pt x="180" y="336"/>
                    <a:pt x="180" y="336"/>
                    <a:pt x="180" y="336"/>
                  </a:cubicBezTo>
                  <a:cubicBezTo>
                    <a:pt x="199" y="336"/>
                    <a:pt x="214" y="322"/>
                    <a:pt x="216" y="304"/>
                  </a:cubicBezTo>
                  <a:cubicBezTo>
                    <a:pt x="221" y="302"/>
                    <a:pt x="226" y="300"/>
                    <a:pt x="231" y="298"/>
                  </a:cubicBezTo>
                  <a:cubicBezTo>
                    <a:pt x="237" y="303"/>
                    <a:pt x="245" y="306"/>
                    <a:pt x="253" y="306"/>
                  </a:cubicBezTo>
                  <a:cubicBezTo>
                    <a:pt x="263" y="306"/>
                    <a:pt x="272" y="302"/>
                    <a:pt x="279" y="295"/>
                  </a:cubicBezTo>
                  <a:cubicBezTo>
                    <a:pt x="296" y="278"/>
                    <a:pt x="296" y="278"/>
                    <a:pt x="296" y="278"/>
                  </a:cubicBezTo>
                  <a:cubicBezTo>
                    <a:pt x="303" y="271"/>
                    <a:pt x="306" y="262"/>
                    <a:pt x="306" y="253"/>
                  </a:cubicBezTo>
                  <a:cubicBezTo>
                    <a:pt x="306" y="244"/>
                    <a:pt x="304" y="236"/>
                    <a:pt x="298" y="230"/>
                  </a:cubicBezTo>
                  <a:cubicBezTo>
                    <a:pt x="301" y="225"/>
                    <a:pt x="303" y="221"/>
                    <a:pt x="304" y="216"/>
                  </a:cubicBezTo>
                  <a:cubicBezTo>
                    <a:pt x="322" y="214"/>
                    <a:pt x="337" y="199"/>
                    <a:pt x="337" y="180"/>
                  </a:cubicBezTo>
                  <a:cubicBezTo>
                    <a:pt x="337" y="156"/>
                    <a:pt x="337" y="156"/>
                    <a:pt x="337" y="156"/>
                  </a:cubicBezTo>
                  <a:cubicBezTo>
                    <a:pt x="337" y="137"/>
                    <a:pt x="322" y="122"/>
                    <a:pt x="304" y="120"/>
                  </a:cubicBezTo>
                  <a:cubicBezTo>
                    <a:pt x="303" y="115"/>
                    <a:pt x="301" y="110"/>
                    <a:pt x="298" y="106"/>
                  </a:cubicBezTo>
                  <a:cubicBezTo>
                    <a:pt x="304" y="99"/>
                    <a:pt x="306" y="91"/>
                    <a:pt x="306" y="83"/>
                  </a:cubicBezTo>
                  <a:cubicBezTo>
                    <a:pt x="306" y="73"/>
                    <a:pt x="303" y="64"/>
                    <a:pt x="296" y="57"/>
                  </a:cubicBezTo>
                  <a:cubicBezTo>
                    <a:pt x="279" y="40"/>
                    <a:pt x="279" y="40"/>
                    <a:pt x="279" y="40"/>
                  </a:cubicBezTo>
                  <a:cubicBezTo>
                    <a:pt x="272" y="34"/>
                    <a:pt x="263" y="30"/>
                    <a:pt x="253" y="30"/>
                  </a:cubicBezTo>
                  <a:cubicBezTo>
                    <a:pt x="245" y="30"/>
                    <a:pt x="237" y="33"/>
                    <a:pt x="231" y="38"/>
                  </a:cubicBezTo>
                  <a:cubicBezTo>
                    <a:pt x="226" y="36"/>
                    <a:pt x="221" y="34"/>
                    <a:pt x="216" y="32"/>
                  </a:cubicBezTo>
                  <a:cubicBezTo>
                    <a:pt x="214" y="14"/>
                    <a:pt x="199" y="0"/>
                    <a:pt x="18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59" name="Freeform 7">
              <a:extLst>
                <a:ext uri="{FF2B5EF4-FFF2-40B4-BE49-F238E27FC236}">
                  <a16:creationId xmlns:a16="http://schemas.microsoft.com/office/drawing/2014/main" id="{CA3895B8-31DC-711E-3E60-8B86AE7A0DFC}"/>
                </a:ext>
              </a:extLst>
            </p:cNvPr>
            <p:cNvSpPr>
              <a:spLocks noEditPoints="1"/>
            </p:cNvSpPr>
            <p:nvPr/>
          </p:nvSpPr>
          <p:spPr bwMode="auto">
            <a:xfrm>
              <a:off x="8675688" y="5180013"/>
              <a:ext cx="138113" cy="136525"/>
            </a:xfrm>
            <a:custGeom>
              <a:avLst/>
              <a:gdLst>
                <a:gd name="T0" fmla="*/ 78 w 157"/>
                <a:gd name="T1" fmla="*/ 156 h 156"/>
                <a:gd name="T2" fmla="*/ 0 w 157"/>
                <a:gd name="T3" fmla="*/ 78 h 156"/>
                <a:gd name="T4" fmla="*/ 78 w 157"/>
                <a:gd name="T5" fmla="*/ 0 h 156"/>
                <a:gd name="T6" fmla="*/ 157 w 157"/>
                <a:gd name="T7" fmla="*/ 78 h 156"/>
                <a:gd name="T8" fmla="*/ 78 w 157"/>
                <a:gd name="T9" fmla="*/ 156 h 156"/>
                <a:gd name="T10" fmla="*/ 78 w 157"/>
                <a:gd name="T11" fmla="*/ 12 h 156"/>
                <a:gd name="T12" fmla="*/ 12 w 157"/>
                <a:gd name="T13" fmla="*/ 78 h 156"/>
                <a:gd name="T14" fmla="*/ 78 w 157"/>
                <a:gd name="T15" fmla="*/ 144 h 156"/>
                <a:gd name="T16" fmla="*/ 145 w 157"/>
                <a:gd name="T17" fmla="*/ 78 h 156"/>
                <a:gd name="T18" fmla="*/ 78 w 157"/>
                <a:gd name="T19" fmla="*/ 1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7" h="156">
                  <a:moveTo>
                    <a:pt x="78" y="156"/>
                  </a:moveTo>
                  <a:cubicBezTo>
                    <a:pt x="35" y="156"/>
                    <a:pt x="0" y="121"/>
                    <a:pt x="0" y="78"/>
                  </a:cubicBezTo>
                  <a:cubicBezTo>
                    <a:pt x="0" y="35"/>
                    <a:pt x="35" y="0"/>
                    <a:pt x="78" y="0"/>
                  </a:cubicBezTo>
                  <a:cubicBezTo>
                    <a:pt x="122" y="0"/>
                    <a:pt x="157" y="35"/>
                    <a:pt x="157" y="78"/>
                  </a:cubicBezTo>
                  <a:cubicBezTo>
                    <a:pt x="157" y="121"/>
                    <a:pt x="122" y="156"/>
                    <a:pt x="78" y="156"/>
                  </a:cubicBezTo>
                  <a:close/>
                  <a:moveTo>
                    <a:pt x="78" y="12"/>
                  </a:moveTo>
                  <a:cubicBezTo>
                    <a:pt x="42" y="12"/>
                    <a:pt x="12" y="41"/>
                    <a:pt x="12" y="78"/>
                  </a:cubicBezTo>
                  <a:cubicBezTo>
                    <a:pt x="12" y="114"/>
                    <a:pt x="42" y="144"/>
                    <a:pt x="78" y="144"/>
                  </a:cubicBezTo>
                  <a:cubicBezTo>
                    <a:pt x="115" y="144"/>
                    <a:pt x="145" y="114"/>
                    <a:pt x="145" y="78"/>
                  </a:cubicBezTo>
                  <a:cubicBezTo>
                    <a:pt x="145" y="41"/>
                    <a:pt x="115" y="12"/>
                    <a:pt x="7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0" name="Freeform 8">
              <a:extLst>
                <a:ext uri="{FF2B5EF4-FFF2-40B4-BE49-F238E27FC236}">
                  <a16:creationId xmlns:a16="http://schemas.microsoft.com/office/drawing/2014/main" id="{D50F7686-F2B1-1B26-7B84-EE6165FCEE36}"/>
                </a:ext>
              </a:extLst>
            </p:cNvPr>
            <p:cNvSpPr>
              <a:spLocks noEditPoints="1"/>
            </p:cNvSpPr>
            <p:nvPr/>
          </p:nvSpPr>
          <p:spPr bwMode="auto">
            <a:xfrm>
              <a:off x="8707438" y="5211763"/>
              <a:ext cx="74613" cy="73025"/>
            </a:xfrm>
            <a:custGeom>
              <a:avLst/>
              <a:gdLst>
                <a:gd name="T0" fmla="*/ 42 w 85"/>
                <a:gd name="T1" fmla="*/ 84 h 84"/>
                <a:gd name="T2" fmla="*/ 0 w 85"/>
                <a:gd name="T3" fmla="*/ 42 h 84"/>
                <a:gd name="T4" fmla="*/ 42 w 85"/>
                <a:gd name="T5" fmla="*/ 0 h 84"/>
                <a:gd name="T6" fmla="*/ 85 w 85"/>
                <a:gd name="T7" fmla="*/ 42 h 84"/>
                <a:gd name="T8" fmla="*/ 42 w 85"/>
                <a:gd name="T9" fmla="*/ 84 h 84"/>
                <a:gd name="T10" fmla="*/ 42 w 85"/>
                <a:gd name="T11" fmla="*/ 12 h 84"/>
                <a:gd name="T12" fmla="*/ 12 w 85"/>
                <a:gd name="T13" fmla="*/ 42 h 84"/>
                <a:gd name="T14" fmla="*/ 42 w 85"/>
                <a:gd name="T15" fmla="*/ 72 h 84"/>
                <a:gd name="T16" fmla="*/ 73 w 85"/>
                <a:gd name="T17" fmla="*/ 42 h 84"/>
                <a:gd name="T18" fmla="*/ 42 w 85"/>
                <a:gd name="T19" fmla="*/ 1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 h="84">
                  <a:moveTo>
                    <a:pt x="42" y="84"/>
                  </a:moveTo>
                  <a:cubicBezTo>
                    <a:pt x="19" y="84"/>
                    <a:pt x="0" y="65"/>
                    <a:pt x="0" y="42"/>
                  </a:cubicBezTo>
                  <a:cubicBezTo>
                    <a:pt x="0" y="19"/>
                    <a:pt x="19" y="0"/>
                    <a:pt x="42" y="0"/>
                  </a:cubicBezTo>
                  <a:cubicBezTo>
                    <a:pt x="66" y="0"/>
                    <a:pt x="85" y="19"/>
                    <a:pt x="85" y="42"/>
                  </a:cubicBezTo>
                  <a:cubicBezTo>
                    <a:pt x="85" y="65"/>
                    <a:pt x="66" y="84"/>
                    <a:pt x="42" y="84"/>
                  </a:cubicBezTo>
                  <a:close/>
                  <a:moveTo>
                    <a:pt x="42" y="12"/>
                  </a:moveTo>
                  <a:cubicBezTo>
                    <a:pt x="26" y="12"/>
                    <a:pt x="12" y="25"/>
                    <a:pt x="12" y="42"/>
                  </a:cubicBezTo>
                  <a:cubicBezTo>
                    <a:pt x="12" y="58"/>
                    <a:pt x="26" y="72"/>
                    <a:pt x="42" y="72"/>
                  </a:cubicBezTo>
                  <a:cubicBezTo>
                    <a:pt x="59" y="72"/>
                    <a:pt x="73" y="58"/>
                    <a:pt x="73" y="42"/>
                  </a:cubicBezTo>
                  <a:cubicBezTo>
                    <a:pt x="73" y="25"/>
                    <a:pt x="59" y="12"/>
                    <a:pt x="4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1" name="Freeform 9">
              <a:extLst>
                <a:ext uri="{FF2B5EF4-FFF2-40B4-BE49-F238E27FC236}">
                  <a16:creationId xmlns:a16="http://schemas.microsoft.com/office/drawing/2014/main" id="{C20FD73D-8ABD-97B9-42B0-040B92901E7D}"/>
                </a:ext>
              </a:extLst>
            </p:cNvPr>
            <p:cNvSpPr>
              <a:spLocks noEditPoints="1"/>
            </p:cNvSpPr>
            <p:nvPr/>
          </p:nvSpPr>
          <p:spPr bwMode="auto">
            <a:xfrm>
              <a:off x="8416926" y="5081588"/>
              <a:ext cx="187325" cy="187325"/>
            </a:xfrm>
            <a:custGeom>
              <a:avLst/>
              <a:gdLst>
                <a:gd name="T0" fmla="*/ 121 w 213"/>
                <a:gd name="T1" fmla="*/ 23 h 213"/>
                <a:gd name="T2" fmla="*/ 148 w 213"/>
                <a:gd name="T3" fmla="*/ 44 h 213"/>
                <a:gd name="T4" fmla="*/ 160 w 213"/>
                <a:gd name="T5" fmla="*/ 35 h 213"/>
                <a:gd name="T6" fmla="*/ 176 w 213"/>
                <a:gd name="T7" fmla="*/ 48 h 213"/>
                <a:gd name="T8" fmla="*/ 170 w 213"/>
                <a:gd name="T9" fmla="*/ 65 h 213"/>
                <a:gd name="T10" fmla="*/ 190 w 213"/>
                <a:gd name="T11" fmla="*/ 92 h 213"/>
                <a:gd name="T12" fmla="*/ 198 w 213"/>
                <a:gd name="T13" fmla="*/ 115 h 213"/>
                <a:gd name="T14" fmla="*/ 181 w 213"/>
                <a:gd name="T15" fmla="*/ 122 h 213"/>
                <a:gd name="T16" fmla="*/ 176 w 213"/>
                <a:gd name="T17" fmla="*/ 155 h 213"/>
                <a:gd name="T18" fmla="*/ 165 w 213"/>
                <a:gd name="T19" fmla="*/ 177 h 213"/>
                <a:gd name="T20" fmla="*/ 155 w 213"/>
                <a:gd name="T21" fmla="*/ 177 h 213"/>
                <a:gd name="T22" fmla="*/ 121 w 213"/>
                <a:gd name="T23" fmla="*/ 182 h 213"/>
                <a:gd name="T24" fmla="*/ 114 w 213"/>
                <a:gd name="T25" fmla="*/ 198 h 213"/>
                <a:gd name="T26" fmla="*/ 91 w 213"/>
                <a:gd name="T27" fmla="*/ 191 h 213"/>
                <a:gd name="T28" fmla="*/ 64 w 213"/>
                <a:gd name="T29" fmla="*/ 170 h 213"/>
                <a:gd name="T30" fmla="*/ 52 w 213"/>
                <a:gd name="T31" fmla="*/ 179 h 213"/>
                <a:gd name="T32" fmla="*/ 36 w 213"/>
                <a:gd name="T33" fmla="*/ 166 h 213"/>
                <a:gd name="T34" fmla="*/ 43 w 213"/>
                <a:gd name="T35" fmla="*/ 149 h 213"/>
                <a:gd name="T36" fmla="*/ 22 w 213"/>
                <a:gd name="T37" fmla="*/ 122 h 213"/>
                <a:gd name="T38" fmla="*/ 15 w 213"/>
                <a:gd name="T39" fmla="*/ 99 h 213"/>
                <a:gd name="T40" fmla="*/ 32 w 213"/>
                <a:gd name="T41" fmla="*/ 92 h 213"/>
                <a:gd name="T42" fmla="*/ 36 w 213"/>
                <a:gd name="T43" fmla="*/ 59 h 213"/>
                <a:gd name="T44" fmla="*/ 47 w 213"/>
                <a:gd name="T45" fmla="*/ 37 h 213"/>
                <a:gd name="T46" fmla="*/ 58 w 213"/>
                <a:gd name="T47" fmla="*/ 37 h 213"/>
                <a:gd name="T48" fmla="*/ 91 w 213"/>
                <a:gd name="T49" fmla="*/ 32 h 213"/>
                <a:gd name="T50" fmla="*/ 99 w 213"/>
                <a:gd name="T51" fmla="*/ 16 h 213"/>
                <a:gd name="T52" fmla="*/ 114 w 213"/>
                <a:gd name="T53" fmla="*/ 0 h 213"/>
                <a:gd name="T54" fmla="*/ 76 w 213"/>
                <a:gd name="T55" fmla="*/ 21 h 213"/>
                <a:gd name="T56" fmla="*/ 52 w 213"/>
                <a:gd name="T57" fmla="*/ 20 h 213"/>
                <a:gd name="T58" fmla="*/ 25 w 213"/>
                <a:gd name="T59" fmla="*/ 37 h 213"/>
                <a:gd name="T60" fmla="*/ 24 w 213"/>
                <a:gd name="T61" fmla="*/ 68 h 213"/>
                <a:gd name="T62" fmla="*/ 0 w 213"/>
                <a:gd name="T63" fmla="*/ 99 h 213"/>
                <a:gd name="T64" fmla="*/ 20 w 213"/>
                <a:gd name="T65" fmla="*/ 137 h 213"/>
                <a:gd name="T66" fmla="*/ 19 w 213"/>
                <a:gd name="T67" fmla="*/ 161 h 213"/>
                <a:gd name="T68" fmla="*/ 36 w 213"/>
                <a:gd name="T69" fmla="*/ 188 h 213"/>
                <a:gd name="T70" fmla="*/ 67 w 213"/>
                <a:gd name="T71" fmla="*/ 189 h 213"/>
                <a:gd name="T72" fmla="*/ 99 w 213"/>
                <a:gd name="T73" fmla="*/ 213 h 213"/>
                <a:gd name="T74" fmla="*/ 137 w 213"/>
                <a:gd name="T75" fmla="*/ 193 h 213"/>
                <a:gd name="T76" fmla="*/ 160 w 213"/>
                <a:gd name="T77" fmla="*/ 194 h 213"/>
                <a:gd name="T78" fmla="*/ 187 w 213"/>
                <a:gd name="T79" fmla="*/ 177 h 213"/>
                <a:gd name="T80" fmla="*/ 188 w 213"/>
                <a:gd name="T81" fmla="*/ 146 h 213"/>
                <a:gd name="T82" fmla="*/ 213 w 213"/>
                <a:gd name="T83" fmla="*/ 115 h 213"/>
                <a:gd name="T84" fmla="*/ 192 w 213"/>
                <a:gd name="T85" fmla="*/ 77 h 213"/>
                <a:gd name="T86" fmla="*/ 194 w 213"/>
                <a:gd name="T87" fmla="*/ 53 h 213"/>
                <a:gd name="T88" fmla="*/ 176 w 213"/>
                <a:gd name="T89" fmla="*/ 26 h 213"/>
                <a:gd name="T90" fmla="*/ 146 w 213"/>
                <a:gd name="T91" fmla="*/ 25 h 213"/>
                <a:gd name="T92" fmla="*/ 114 w 213"/>
                <a:gd name="T93" fmla="*/ 0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3" h="213">
                  <a:moveTo>
                    <a:pt x="114" y="16"/>
                  </a:moveTo>
                  <a:cubicBezTo>
                    <a:pt x="118" y="16"/>
                    <a:pt x="121" y="19"/>
                    <a:pt x="121" y="23"/>
                  </a:cubicBezTo>
                  <a:cubicBezTo>
                    <a:pt x="121" y="32"/>
                    <a:pt x="121" y="32"/>
                    <a:pt x="121" y="32"/>
                  </a:cubicBezTo>
                  <a:cubicBezTo>
                    <a:pt x="131" y="34"/>
                    <a:pt x="140" y="38"/>
                    <a:pt x="148" y="44"/>
                  </a:cubicBezTo>
                  <a:cubicBezTo>
                    <a:pt x="155" y="37"/>
                    <a:pt x="155" y="37"/>
                    <a:pt x="155" y="37"/>
                  </a:cubicBezTo>
                  <a:cubicBezTo>
                    <a:pt x="156" y="35"/>
                    <a:pt x="158" y="35"/>
                    <a:pt x="160" y="35"/>
                  </a:cubicBezTo>
                  <a:cubicBezTo>
                    <a:pt x="162" y="35"/>
                    <a:pt x="164" y="35"/>
                    <a:pt x="165" y="37"/>
                  </a:cubicBezTo>
                  <a:cubicBezTo>
                    <a:pt x="176" y="48"/>
                    <a:pt x="176" y="48"/>
                    <a:pt x="176" y="48"/>
                  </a:cubicBezTo>
                  <a:cubicBezTo>
                    <a:pt x="179" y="51"/>
                    <a:pt x="179" y="56"/>
                    <a:pt x="176" y="59"/>
                  </a:cubicBezTo>
                  <a:cubicBezTo>
                    <a:pt x="170" y="65"/>
                    <a:pt x="170" y="65"/>
                    <a:pt x="170" y="65"/>
                  </a:cubicBezTo>
                  <a:cubicBezTo>
                    <a:pt x="175" y="73"/>
                    <a:pt x="179" y="82"/>
                    <a:pt x="181" y="92"/>
                  </a:cubicBezTo>
                  <a:cubicBezTo>
                    <a:pt x="190" y="92"/>
                    <a:pt x="190" y="92"/>
                    <a:pt x="190" y="92"/>
                  </a:cubicBezTo>
                  <a:cubicBezTo>
                    <a:pt x="194" y="92"/>
                    <a:pt x="198" y="95"/>
                    <a:pt x="198" y="99"/>
                  </a:cubicBezTo>
                  <a:cubicBezTo>
                    <a:pt x="198" y="115"/>
                    <a:pt x="198" y="115"/>
                    <a:pt x="198" y="115"/>
                  </a:cubicBezTo>
                  <a:cubicBezTo>
                    <a:pt x="198" y="119"/>
                    <a:pt x="194" y="122"/>
                    <a:pt x="190" y="122"/>
                  </a:cubicBezTo>
                  <a:cubicBezTo>
                    <a:pt x="181" y="122"/>
                    <a:pt x="181" y="122"/>
                    <a:pt x="181" y="122"/>
                  </a:cubicBezTo>
                  <a:cubicBezTo>
                    <a:pt x="179" y="132"/>
                    <a:pt x="175" y="141"/>
                    <a:pt x="170" y="149"/>
                  </a:cubicBezTo>
                  <a:cubicBezTo>
                    <a:pt x="176" y="155"/>
                    <a:pt x="176" y="155"/>
                    <a:pt x="176" y="155"/>
                  </a:cubicBezTo>
                  <a:cubicBezTo>
                    <a:pt x="179" y="158"/>
                    <a:pt x="179" y="163"/>
                    <a:pt x="176" y="166"/>
                  </a:cubicBezTo>
                  <a:cubicBezTo>
                    <a:pt x="165" y="177"/>
                    <a:pt x="165" y="177"/>
                    <a:pt x="165" y="177"/>
                  </a:cubicBezTo>
                  <a:cubicBezTo>
                    <a:pt x="164" y="178"/>
                    <a:pt x="162" y="179"/>
                    <a:pt x="160" y="179"/>
                  </a:cubicBezTo>
                  <a:cubicBezTo>
                    <a:pt x="158" y="179"/>
                    <a:pt x="156" y="178"/>
                    <a:pt x="155" y="177"/>
                  </a:cubicBezTo>
                  <a:cubicBezTo>
                    <a:pt x="148" y="170"/>
                    <a:pt x="148" y="170"/>
                    <a:pt x="148" y="170"/>
                  </a:cubicBezTo>
                  <a:cubicBezTo>
                    <a:pt x="140" y="176"/>
                    <a:pt x="131" y="180"/>
                    <a:pt x="121" y="182"/>
                  </a:cubicBezTo>
                  <a:cubicBezTo>
                    <a:pt x="121" y="191"/>
                    <a:pt x="121" y="191"/>
                    <a:pt x="121" y="191"/>
                  </a:cubicBezTo>
                  <a:cubicBezTo>
                    <a:pt x="121" y="195"/>
                    <a:pt x="118" y="198"/>
                    <a:pt x="114" y="198"/>
                  </a:cubicBezTo>
                  <a:cubicBezTo>
                    <a:pt x="99" y="198"/>
                    <a:pt x="99" y="198"/>
                    <a:pt x="99" y="198"/>
                  </a:cubicBezTo>
                  <a:cubicBezTo>
                    <a:pt x="94" y="198"/>
                    <a:pt x="91" y="195"/>
                    <a:pt x="91" y="191"/>
                  </a:cubicBezTo>
                  <a:cubicBezTo>
                    <a:pt x="91" y="182"/>
                    <a:pt x="91" y="182"/>
                    <a:pt x="91" y="182"/>
                  </a:cubicBezTo>
                  <a:cubicBezTo>
                    <a:pt x="81" y="180"/>
                    <a:pt x="72" y="176"/>
                    <a:pt x="64" y="170"/>
                  </a:cubicBezTo>
                  <a:cubicBezTo>
                    <a:pt x="58" y="177"/>
                    <a:pt x="58" y="177"/>
                    <a:pt x="58" y="177"/>
                  </a:cubicBezTo>
                  <a:cubicBezTo>
                    <a:pt x="56" y="178"/>
                    <a:pt x="54" y="179"/>
                    <a:pt x="52" y="179"/>
                  </a:cubicBezTo>
                  <a:cubicBezTo>
                    <a:pt x="50" y="179"/>
                    <a:pt x="48" y="178"/>
                    <a:pt x="47" y="177"/>
                  </a:cubicBezTo>
                  <a:cubicBezTo>
                    <a:pt x="36" y="166"/>
                    <a:pt x="36" y="166"/>
                    <a:pt x="36" y="166"/>
                  </a:cubicBezTo>
                  <a:cubicBezTo>
                    <a:pt x="33" y="163"/>
                    <a:pt x="33" y="158"/>
                    <a:pt x="36" y="155"/>
                  </a:cubicBezTo>
                  <a:cubicBezTo>
                    <a:pt x="43" y="149"/>
                    <a:pt x="43" y="149"/>
                    <a:pt x="43" y="149"/>
                  </a:cubicBezTo>
                  <a:cubicBezTo>
                    <a:pt x="38" y="141"/>
                    <a:pt x="34" y="132"/>
                    <a:pt x="32" y="122"/>
                  </a:cubicBezTo>
                  <a:cubicBezTo>
                    <a:pt x="22" y="122"/>
                    <a:pt x="22" y="122"/>
                    <a:pt x="22" y="122"/>
                  </a:cubicBezTo>
                  <a:cubicBezTo>
                    <a:pt x="18" y="122"/>
                    <a:pt x="15" y="119"/>
                    <a:pt x="15" y="115"/>
                  </a:cubicBezTo>
                  <a:cubicBezTo>
                    <a:pt x="15" y="99"/>
                    <a:pt x="15" y="99"/>
                    <a:pt x="15" y="99"/>
                  </a:cubicBezTo>
                  <a:cubicBezTo>
                    <a:pt x="15" y="95"/>
                    <a:pt x="18" y="92"/>
                    <a:pt x="22" y="92"/>
                  </a:cubicBezTo>
                  <a:cubicBezTo>
                    <a:pt x="32" y="92"/>
                    <a:pt x="32" y="92"/>
                    <a:pt x="32" y="92"/>
                  </a:cubicBezTo>
                  <a:cubicBezTo>
                    <a:pt x="34" y="82"/>
                    <a:pt x="38" y="73"/>
                    <a:pt x="43" y="65"/>
                  </a:cubicBezTo>
                  <a:cubicBezTo>
                    <a:pt x="36" y="59"/>
                    <a:pt x="36" y="59"/>
                    <a:pt x="36" y="59"/>
                  </a:cubicBezTo>
                  <a:cubicBezTo>
                    <a:pt x="33" y="56"/>
                    <a:pt x="33" y="51"/>
                    <a:pt x="36" y="48"/>
                  </a:cubicBezTo>
                  <a:cubicBezTo>
                    <a:pt x="47" y="37"/>
                    <a:pt x="47" y="37"/>
                    <a:pt x="47" y="37"/>
                  </a:cubicBezTo>
                  <a:cubicBezTo>
                    <a:pt x="48" y="35"/>
                    <a:pt x="50" y="35"/>
                    <a:pt x="52" y="35"/>
                  </a:cubicBezTo>
                  <a:cubicBezTo>
                    <a:pt x="54" y="35"/>
                    <a:pt x="56" y="35"/>
                    <a:pt x="58" y="37"/>
                  </a:cubicBezTo>
                  <a:cubicBezTo>
                    <a:pt x="64" y="44"/>
                    <a:pt x="64" y="44"/>
                    <a:pt x="64" y="44"/>
                  </a:cubicBezTo>
                  <a:cubicBezTo>
                    <a:pt x="72" y="38"/>
                    <a:pt x="81" y="34"/>
                    <a:pt x="91" y="32"/>
                  </a:cubicBezTo>
                  <a:cubicBezTo>
                    <a:pt x="91" y="23"/>
                    <a:pt x="91" y="23"/>
                    <a:pt x="91" y="23"/>
                  </a:cubicBezTo>
                  <a:cubicBezTo>
                    <a:pt x="91" y="19"/>
                    <a:pt x="94" y="16"/>
                    <a:pt x="99" y="16"/>
                  </a:cubicBezTo>
                  <a:cubicBezTo>
                    <a:pt x="114" y="16"/>
                    <a:pt x="114" y="16"/>
                    <a:pt x="114" y="16"/>
                  </a:cubicBezTo>
                  <a:moveTo>
                    <a:pt x="114" y="0"/>
                  </a:moveTo>
                  <a:cubicBezTo>
                    <a:pt x="99" y="0"/>
                    <a:pt x="99" y="0"/>
                    <a:pt x="99" y="0"/>
                  </a:cubicBezTo>
                  <a:cubicBezTo>
                    <a:pt x="87" y="0"/>
                    <a:pt x="77" y="9"/>
                    <a:pt x="76" y="21"/>
                  </a:cubicBezTo>
                  <a:cubicBezTo>
                    <a:pt x="73" y="22"/>
                    <a:pt x="70" y="23"/>
                    <a:pt x="67" y="25"/>
                  </a:cubicBezTo>
                  <a:cubicBezTo>
                    <a:pt x="63" y="21"/>
                    <a:pt x="58" y="20"/>
                    <a:pt x="52" y="20"/>
                  </a:cubicBezTo>
                  <a:cubicBezTo>
                    <a:pt x="46" y="20"/>
                    <a:pt x="41" y="22"/>
                    <a:pt x="36" y="26"/>
                  </a:cubicBezTo>
                  <a:cubicBezTo>
                    <a:pt x="25" y="37"/>
                    <a:pt x="25" y="37"/>
                    <a:pt x="25" y="37"/>
                  </a:cubicBezTo>
                  <a:cubicBezTo>
                    <a:pt x="21" y="41"/>
                    <a:pt x="19" y="47"/>
                    <a:pt x="19" y="53"/>
                  </a:cubicBezTo>
                  <a:cubicBezTo>
                    <a:pt x="19" y="58"/>
                    <a:pt x="21" y="64"/>
                    <a:pt x="24" y="68"/>
                  </a:cubicBezTo>
                  <a:cubicBezTo>
                    <a:pt x="23" y="71"/>
                    <a:pt x="21" y="74"/>
                    <a:pt x="20" y="77"/>
                  </a:cubicBezTo>
                  <a:cubicBezTo>
                    <a:pt x="9" y="78"/>
                    <a:pt x="0" y="88"/>
                    <a:pt x="0" y="99"/>
                  </a:cubicBezTo>
                  <a:cubicBezTo>
                    <a:pt x="0" y="115"/>
                    <a:pt x="0" y="115"/>
                    <a:pt x="0" y="115"/>
                  </a:cubicBezTo>
                  <a:cubicBezTo>
                    <a:pt x="0" y="126"/>
                    <a:pt x="9" y="136"/>
                    <a:pt x="20" y="137"/>
                  </a:cubicBezTo>
                  <a:cubicBezTo>
                    <a:pt x="21" y="140"/>
                    <a:pt x="23" y="143"/>
                    <a:pt x="24" y="146"/>
                  </a:cubicBezTo>
                  <a:cubicBezTo>
                    <a:pt x="21" y="150"/>
                    <a:pt x="19" y="155"/>
                    <a:pt x="19" y="161"/>
                  </a:cubicBezTo>
                  <a:cubicBezTo>
                    <a:pt x="19" y="167"/>
                    <a:pt x="21" y="173"/>
                    <a:pt x="25" y="177"/>
                  </a:cubicBezTo>
                  <a:cubicBezTo>
                    <a:pt x="36" y="188"/>
                    <a:pt x="36" y="188"/>
                    <a:pt x="36" y="188"/>
                  </a:cubicBezTo>
                  <a:cubicBezTo>
                    <a:pt x="41" y="192"/>
                    <a:pt x="46" y="194"/>
                    <a:pt x="52" y="194"/>
                  </a:cubicBezTo>
                  <a:cubicBezTo>
                    <a:pt x="58" y="194"/>
                    <a:pt x="63" y="193"/>
                    <a:pt x="67" y="189"/>
                  </a:cubicBezTo>
                  <a:cubicBezTo>
                    <a:pt x="70" y="191"/>
                    <a:pt x="73" y="192"/>
                    <a:pt x="76" y="193"/>
                  </a:cubicBezTo>
                  <a:cubicBezTo>
                    <a:pt x="77" y="205"/>
                    <a:pt x="87" y="213"/>
                    <a:pt x="99" y="213"/>
                  </a:cubicBezTo>
                  <a:cubicBezTo>
                    <a:pt x="114" y="213"/>
                    <a:pt x="114" y="213"/>
                    <a:pt x="114" y="213"/>
                  </a:cubicBezTo>
                  <a:cubicBezTo>
                    <a:pt x="126" y="213"/>
                    <a:pt x="135" y="205"/>
                    <a:pt x="137" y="193"/>
                  </a:cubicBezTo>
                  <a:cubicBezTo>
                    <a:pt x="140" y="192"/>
                    <a:pt x="143" y="191"/>
                    <a:pt x="146" y="189"/>
                  </a:cubicBezTo>
                  <a:cubicBezTo>
                    <a:pt x="150" y="193"/>
                    <a:pt x="155" y="194"/>
                    <a:pt x="160" y="194"/>
                  </a:cubicBezTo>
                  <a:cubicBezTo>
                    <a:pt x="166" y="194"/>
                    <a:pt x="172" y="192"/>
                    <a:pt x="176" y="188"/>
                  </a:cubicBezTo>
                  <a:cubicBezTo>
                    <a:pt x="187" y="177"/>
                    <a:pt x="187" y="177"/>
                    <a:pt x="187" y="177"/>
                  </a:cubicBezTo>
                  <a:cubicBezTo>
                    <a:pt x="191" y="173"/>
                    <a:pt x="194" y="167"/>
                    <a:pt x="194" y="161"/>
                  </a:cubicBezTo>
                  <a:cubicBezTo>
                    <a:pt x="194" y="155"/>
                    <a:pt x="192" y="150"/>
                    <a:pt x="188" y="146"/>
                  </a:cubicBezTo>
                  <a:cubicBezTo>
                    <a:pt x="190" y="143"/>
                    <a:pt x="191" y="140"/>
                    <a:pt x="192" y="137"/>
                  </a:cubicBezTo>
                  <a:cubicBezTo>
                    <a:pt x="204" y="136"/>
                    <a:pt x="213" y="126"/>
                    <a:pt x="213" y="115"/>
                  </a:cubicBezTo>
                  <a:cubicBezTo>
                    <a:pt x="213" y="99"/>
                    <a:pt x="213" y="99"/>
                    <a:pt x="213" y="99"/>
                  </a:cubicBezTo>
                  <a:cubicBezTo>
                    <a:pt x="213" y="88"/>
                    <a:pt x="204" y="78"/>
                    <a:pt x="192" y="77"/>
                  </a:cubicBezTo>
                  <a:cubicBezTo>
                    <a:pt x="191" y="74"/>
                    <a:pt x="190" y="71"/>
                    <a:pt x="188" y="68"/>
                  </a:cubicBezTo>
                  <a:cubicBezTo>
                    <a:pt x="192" y="64"/>
                    <a:pt x="194" y="58"/>
                    <a:pt x="194" y="53"/>
                  </a:cubicBezTo>
                  <a:cubicBezTo>
                    <a:pt x="194" y="47"/>
                    <a:pt x="191" y="41"/>
                    <a:pt x="187" y="37"/>
                  </a:cubicBezTo>
                  <a:cubicBezTo>
                    <a:pt x="176" y="26"/>
                    <a:pt x="176" y="26"/>
                    <a:pt x="176" y="26"/>
                  </a:cubicBezTo>
                  <a:cubicBezTo>
                    <a:pt x="172" y="22"/>
                    <a:pt x="166" y="20"/>
                    <a:pt x="160" y="20"/>
                  </a:cubicBezTo>
                  <a:cubicBezTo>
                    <a:pt x="155" y="20"/>
                    <a:pt x="150" y="21"/>
                    <a:pt x="146" y="25"/>
                  </a:cubicBezTo>
                  <a:cubicBezTo>
                    <a:pt x="143" y="23"/>
                    <a:pt x="140" y="22"/>
                    <a:pt x="137" y="21"/>
                  </a:cubicBezTo>
                  <a:cubicBezTo>
                    <a:pt x="135" y="9"/>
                    <a:pt x="126" y="0"/>
                    <a:pt x="11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2" name="Freeform 10">
              <a:extLst>
                <a:ext uri="{FF2B5EF4-FFF2-40B4-BE49-F238E27FC236}">
                  <a16:creationId xmlns:a16="http://schemas.microsoft.com/office/drawing/2014/main" id="{6A1DBC07-16F1-0388-8600-88D24E699D61}"/>
                </a:ext>
              </a:extLst>
            </p:cNvPr>
            <p:cNvSpPr>
              <a:spLocks noEditPoints="1"/>
            </p:cNvSpPr>
            <p:nvPr/>
          </p:nvSpPr>
          <p:spPr bwMode="auto">
            <a:xfrm>
              <a:off x="8467726" y="5132388"/>
              <a:ext cx="87313" cy="85725"/>
            </a:xfrm>
            <a:custGeom>
              <a:avLst/>
              <a:gdLst>
                <a:gd name="T0" fmla="*/ 49 w 99"/>
                <a:gd name="T1" fmla="*/ 99 h 99"/>
                <a:gd name="T2" fmla="*/ 0 w 99"/>
                <a:gd name="T3" fmla="*/ 50 h 99"/>
                <a:gd name="T4" fmla="*/ 49 w 99"/>
                <a:gd name="T5" fmla="*/ 0 h 99"/>
                <a:gd name="T6" fmla="*/ 99 w 99"/>
                <a:gd name="T7" fmla="*/ 50 h 99"/>
                <a:gd name="T8" fmla="*/ 49 w 99"/>
                <a:gd name="T9" fmla="*/ 99 h 99"/>
                <a:gd name="T10" fmla="*/ 49 w 99"/>
                <a:gd name="T11" fmla="*/ 8 h 99"/>
                <a:gd name="T12" fmla="*/ 7 w 99"/>
                <a:gd name="T13" fmla="*/ 50 h 99"/>
                <a:gd name="T14" fmla="*/ 49 w 99"/>
                <a:gd name="T15" fmla="*/ 92 h 99"/>
                <a:gd name="T16" fmla="*/ 91 w 99"/>
                <a:gd name="T17" fmla="*/ 50 h 99"/>
                <a:gd name="T18" fmla="*/ 49 w 99"/>
                <a:gd name="T19" fmla="*/ 8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99">
                  <a:moveTo>
                    <a:pt x="49" y="99"/>
                  </a:moveTo>
                  <a:cubicBezTo>
                    <a:pt x="22" y="99"/>
                    <a:pt x="0" y="77"/>
                    <a:pt x="0" y="50"/>
                  </a:cubicBezTo>
                  <a:cubicBezTo>
                    <a:pt x="0" y="23"/>
                    <a:pt x="22" y="0"/>
                    <a:pt x="49" y="0"/>
                  </a:cubicBezTo>
                  <a:cubicBezTo>
                    <a:pt x="76" y="0"/>
                    <a:pt x="99" y="23"/>
                    <a:pt x="99" y="50"/>
                  </a:cubicBezTo>
                  <a:cubicBezTo>
                    <a:pt x="99" y="77"/>
                    <a:pt x="76" y="99"/>
                    <a:pt x="49" y="99"/>
                  </a:cubicBezTo>
                  <a:close/>
                  <a:moveTo>
                    <a:pt x="49" y="8"/>
                  </a:moveTo>
                  <a:cubicBezTo>
                    <a:pt x="26" y="8"/>
                    <a:pt x="7" y="27"/>
                    <a:pt x="7" y="50"/>
                  </a:cubicBezTo>
                  <a:cubicBezTo>
                    <a:pt x="7" y="73"/>
                    <a:pt x="26" y="92"/>
                    <a:pt x="49" y="92"/>
                  </a:cubicBezTo>
                  <a:cubicBezTo>
                    <a:pt x="72" y="92"/>
                    <a:pt x="91" y="73"/>
                    <a:pt x="91" y="50"/>
                  </a:cubicBezTo>
                  <a:cubicBezTo>
                    <a:pt x="91" y="27"/>
                    <a:pt x="72" y="8"/>
                    <a:pt x="49"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3" name="Freeform 11">
              <a:extLst>
                <a:ext uri="{FF2B5EF4-FFF2-40B4-BE49-F238E27FC236}">
                  <a16:creationId xmlns:a16="http://schemas.microsoft.com/office/drawing/2014/main" id="{F489B3F6-A9F7-C437-380D-9F72751E586B}"/>
                </a:ext>
              </a:extLst>
            </p:cNvPr>
            <p:cNvSpPr>
              <a:spLocks noEditPoints="1"/>
            </p:cNvSpPr>
            <p:nvPr/>
          </p:nvSpPr>
          <p:spPr bwMode="auto">
            <a:xfrm>
              <a:off x="8488363" y="5151438"/>
              <a:ext cx="46038" cy="47625"/>
            </a:xfrm>
            <a:custGeom>
              <a:avLst/>
              <a:gdLst>
                <a:gd name="T0" fmla="*/ 26 w 53"/>
                <a:gd name="T1" fmla="*/ 54 h 54"/>
                <a:gd name="T2" fmla="*/ 0 w 53"/>
                <a:gd name="T3" fmla="*/ 27 h 54"/>
                <a:gd name="T4" fmla="*/ 26 w 53"/>
                <a:gd name="T5" fmla="*/ 0 h 54"/>
                <a:gd name="T6" fmla="*/ 53 w 53"/>
                <a:gd name="T7" fmla="*/ 27 h 54"/>
                <a:gd name="T8" fmla="*/ 26 w 53"/>
                <a:gd name="T9" fmla="*/ 54 h 54"/>
                <a:gd name="T10" fmla="*/ 26 w 53"/>
                <a:gd name="T11" fmla="*/ 8 h 54"/>
                <a:gd name="T12" fmla="*/ 7 w 53"/>
                <a:gd name="T13" fmla="*/ 27 h 54"/>
                <a:gd name="T14" fmla="*/ 26 w 53"/>
                <a:gd name="T15" fmla="*/ 46 h 54"/>
                <a:gd name="T16" fmla="*/ 45 w 53"/>
                <a:gd name="T17" fmla="*/ 27 h 54"/>
                <a:gd name="T18" fmla="*/ 26 w 53"/>
                <a:gd name="T19" fmla="*/ 8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54">
                  <a:moveTo>
                    <a:pt x="26" y="54"/>
                  </a:moveTo>
                  <a:cubicBezTo>
                    <a:pt x="12" y="54"/>
                    <a:pt x="0" y="42"/>
                    <a:pt x="0" y="27"/>
                  </a:cubicBezTo>
                  <a:cubicBezTo>
                    <a:pt x="0" y="12"/>
                    <a:pt x="12" y="0"/>
                    <a:pt x="26" y="0"/>
                  </a:cubicBezTo>
                  <a:cubicBezTo>
                    <a:pt x="41" y="0"/>
                    <a:pt x="53" y="12"/>
                    <a:pt x="53" y="27"/>
                  </a:cubicBezTo>
                  <a:cubicBezTo>
                    <a:pt x="53" y="42"/>
                    <a:pt x="41" y="54"/>
                    <a:pt x="26" y="54"/>
                  </a:cubicBezTo>
                  <a:close/>
                  <a:moveTo>
                    <a:pt x="26" y="8"/>
                  </a:moveTo>
                  <a:cubicBezTo>
                    <a:pt x="16" y="8"/>
                    <a:pt x="7" y="16"/>
                    <a:pt x="7" y="27"/>
                  </a:cubicBezTo>
                  <a:cubicBezTo>
                    <a:pt x="7" y="37"/>
                    <a:pt x="16" y="46"/>
                    <a:pt x="26" y="46"/>
                  </a:cubicBezTo>
                  <a:cubicBezTo>
                    <a:pt x="37" y="46"/>
                    <a:pt x="45" y="37"/>
                    <a:pt x="45" y="27"/>
                  </a:cubicBezTo>
                  <a:cubicBezTo>
                    <a:pt x="45" y="16"/>
                    <a:pt x="37" y="8"/>
                    <a:pt x="2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pic>
        <p:nvPicPr>
          <p:cNvPr id="64" name="Immagine 63" descr="Immagine che contiene testo&#10;&#10;Descrizione generata automaticamente">
            <a:extLst>
              <a:ext uri="{FF2B5EF4-FFF2-40B4-BE49-F238E27FC236}">
                <a16:creationId xmlns:a16="http://schemas.microsoft.com/office/drawing/2014/main" id="{4051C21A-8F82-3CE2-448E-B3C6566C3B4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70987" y="3924196"/>
            <a:ext cx="485775" cy="542925"/>
          </a:xfrm>
          <a:prstGeom prst="rect">
            <a:avLst/>
          </a:prstGeom>
        </p:spPr>
      </p:pic>
      <p:pic>
        <p:nvPicPr>
          <p:cNvPr id="65" name="Immagine 64" descr="Immagine che contiene testo&#10;&#10;Descrizione generata automaticamente">
            <a:extLst>
              <a:ext uri="{FF2B5EF4-FFF2-40B4-BE49-F238E27FC236}">
                <a16:creationId xmlns:a16="http://schemas.microsoft.com/office/drawing/2014/main" id="{AB585238-20FC-D8BA-83AE-0E3D188DE8B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13699" y="3656957"/>
            <a:ext cx="504825" cy="552450"/>
          </a:xfrm>
          <a:prstGeom prst="rect">
            <a:avLst/>
          </a:prstGeom>
        </p:spPr>
      </p:pic>
    </p:spTree>
    <p:extLst>
      <p:ext uri="{BB962C8B-B14F-4D97-AF65-F5344CB8AC3E}">
        <p14:creationId xmlns:p14="http://schemas.microsoft.com/office/powerpoint/2010/main" val="4104276397"/>
      </p:ext>
    </p:extLst>
  </p:cSld>
  <p:clrMapOvr>
    <a:masterClrMapping/>
  </p:clrMapOvr>
</p:sld>
</file>

<file path=ppt/theme/theme1.xml><?xml version="1.0" encoding="utf-8"?>
<a:theme xmlns:a="http://schemas.openxmlformats.org/drawingml/2006/main" name="Retrospektíva">
  <a:themeElements>
    <a:clrScheme name="Retrospektív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tí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í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1016</TotalTime>
  <Words>2845</Words>
  <Application>Microsoft Office PowerPoint</Application>
  <PresentationFormat>Widescreen</PresentationFormat>
  <Paragraphs>231</Paragraphs>
  <Slides>20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Arial</vt:lpstr>
      <vt:lpstr>Calibri</vt:lpstr>
      <vt:lpstr>Calibri Light</vt:lpstr>
      <vt:lpstr>Courier New</vt:lpstr>
      <vt:lpstr>Montserrat</vt:lpstr>
      <vt:lpstr>Roboto Condensed</vt:lpstr>
      <vt:lpstr>Segoe UI</vt:lpstr>
      <vt:lpstr>Symbol</vt:lpstr>
      <vt:lpstr>system-ui</vt:lpstr>
      <vt:lpstr>Retrospektíva</vt:lpstr>
      <vt:lpstr>Emocionalna inteligencija i pozitivno radno okruženje</vt:lpstr>
      <vt:lpstr>Ciljevi</vt:lpstr>
      <vt:lpstr>Sadržaj</vt:lpstr>
      <vt:lpstr>Osnove emocionalne inteligencije i pozitivnog  radnog okruženja Što je emocionalna inteligencija?</vt:lpstr>
      <vt:lpstr>Osnove emocionalne inteligencije i pozitivnog  radnog okruženja Što je emocionalna inteligencija?</vt:lpstr>
      <vt:lpstr>Osnove emocionalne inteligencije i pozitivnog  radnog okruženja Što je pozitivno radno okruženje?</vt:lpstr>
      <vt:lpstr>Osnove emocionalne inteligencije i pozitivnog  radnog okruženja Što je pozitivno radno okruženje?</vt:lpstr>
      <vt:lpstr>Osnove emocionalne inteligencije i pozitivnog  radnog okruženja Kako su emocionalna inteligencija i pozitivno radno okruženje povezani?</vt:lpstr>
      <vt:lpstr>Emocionalna inteligencija u poduzetništvu Kako razviti emocionalnu inteligenciju?</vt:lpstr>
      <vt:lpstr>Emocionalna inteligencija u poduzetništvu Kako razviti emocionalnu inteligenciju?</vt:lpstr>
      <vt:lpstr>Emocionalna inteligencija u poduzetništvu Preporuke za poduzetnike</vt:lpstr>
      <vt:lpstr>Emocionalna inteligencija za poduzetnike Preporuke za poduzetnike</vt:lpstr>
      <vt:lpstr>Pozitivno radno okruženje Kako poboljšati radno okruženje u poduzeću?</vt:lpstr>
      <vt:lpstr>Pozitivno radno okruženje Kako poboljšati radno okruženje u poduzeću?</vt:lpstr>
      <vt:lpstr>Pozitivno radno okruženje Preporuke za poduzetnike</vt:lpstr>
      <vt:lpstr>Pozitivno radno okruženje Preporuke za poduzetnike</vt:lpstr>
      <vt:lpstr>Sažetak</vt:lpstr>
      <vt:lpstr>Pitanja za procjenu znanja</vt:lpstr>
      <vt:lpstr>Pitanja za procjenu znanja: odgovori</vt:lpstr>
      <vt:lpstr>Hvala!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result title/ presentation title</dc:title>
  <dc:creator>gavalcova</dc:creator>
  <cp:lastModifiedBy>Suzana Knežević</cp:lastModifiedBy>
  <cp:revision>59</cp:revision>
  <dcterms:created xsi:type="dcterms:W3CDTF">2021-11-14T20:46:17Z</dcterms:created>
  <dcterms:modified xsi:type="dcterms:W3CDTF">2023-02-17T08:39:38Z</dcterms:modified>
</cp:coreProperties>
</file>