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0" r:id="rId4"/>
    <p:sldId id="326" r:id="rId5"/>
    <p:sldId id="325" r:id="rId6"/>
    <p:sldId id="272" r:id="rId7"/>
    <p:sldId id="309" r:id="rId8"/>
    <p:sldId id="323" r:id="rId9"/>
    <p:sldId id="310" r:id="rId10"/>
    <p:sldId id="313" r:id="rId11"/>
    <p:sldId id="324" r:id="rId12"/>
    <p:sldId id="314" r:id="rId13"/>
    <p:sldId id="319" r:id="rId14"/>
    <p:sldId id="321" r:id="rId15"/>
    <p:sldId id="257" r:id="rId16"/>
    <p:sldId id="274" r:id="rId17"/>
    <p:sldId id="271" r:id="rId18"/>
    <p:sldId id="263" r:id="rId19"/>
    <p:sldId id="273" r:id="rId20"/>
    <p:sldId id="322" r:id="rId21"/>
    <p:sldId id="316" r:id="rId22"/>
    <p:sldId id="331" r:id="rId23"/>
    <p:sldId id="332" r:id="rId24"/>
    <p:sldId id="339" r:id="rId25"/>
    <p:sldId id="333" r:id="rId26"/>
    <p:sldId id="336" r:id="rId27"/>
    <p:sldId id="337" r:id="rId28"/>
    <p:sldId id="338" r:id="rId29"/>
    <p:sldId id="308" r:id="rId30"/>
    <p:sldId id="334" r:id="rId31"/>
    <p:sldId id="311" r:id="rId32"/>
    <p:sldId id="266" r:id="rId33"/>
    <p:sldId id="340" r:id="rId34"/>
    <p:sldId id="342" r:id="rId35"/>
    <p:sldId id="341" r:id="rId36"/>
    <p:sldId id="343" r:id="rId37"/>
    <p:sldId id="264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0923D7-C7B6-A1B8-47A2-B0856CDAFC89}" name="Hana Palušková" initials="HP" userId="bd7e3989570f8b89" providerId="Windows Live"/>
  <p188:author id="{F7C0EADD-5F5D-1637-09B8-FE60E4F6D204}" name="Mario Vukelić" initials="MV" userId="S::mario.vukelic@uniri.hr::5c4f08e7-98ca-41a8-9ebe-8f0fb69b21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3A537"/>
    <a:srgbClr val="39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5E97F-5783-43D9-954E-C6DC195AE246}" v="31" dt="2023-02-06T11:17:55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1" autoAdjust="0"/>
    <p:restoredTop sz="95631"/>
  </p:normalViewPr>
  <p:slideViewPr>
    <p:cSldViewPr snapToGrid="0">
      <p:cViewPr varScale="1">
        <p:scale>
          <a:sx n="114" d="100"/>
          <a:sy n="114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ína Gavalcová" userId="H7CaIWLOOr4J14CVQ3H6foPyBXm+oeE7SJCKoebnw/o=" providerId="None" clId="Web-{C9D5E97F-5783-43D9-954E-C6DC195AE246}"/>
    <pc:docChg chg="modSld">
      <pc:chgData name="Katarína Gavalcová" userId="H7CaIWLOOr4J14CVQ3H6foPyBXm+oeE7SJCKoebnw/o=" providerId="None" clId="Web-{C9D5E97F-5783-43D9-954E-C6DC195AE246}" dt="2023-02-06T11:17:55.835" v="30" actId="20577"/>
      <pc:docMkLst>
        <pc:docMk/>
      </pc:docMkLst>
      <pc:sldChg chg="modSp">
        <pc:chgData name="Katarína Gavalcová" userId="H7CaIWLOOr4J14CVQ3H6foPyBXm+oeE7SJCKoebnw/o=" providerId="None" clId="Web-{C9D5E97F-5783-43D9-954E-C6DC195AE246}" dt="2023-02-06T11:17:55.835" v="30" actId="20577"/>
        <pc:sldMkLst>
          <pc:docMk/>
          <pc:sldMk cId="2933670177" sldId="257"/>
        </pc:sldMkLst>
        <pc:spChg chg="mod">
          <ac:chgData name="Katarína Gavalcová" userId="H7CaIWLOOr4J14CVQ3H6foPyBXm+oeE7SJCKoebnw/o=" providerId="None" clId="Web-{C9D5E97F-5783-43D9-954E-C6DC195AE246}" dt="2023-02-06T11:17:55.835" v="30" actId="20577"/>
          <ac:spMkLst>
            <pc:docMk/>
            <pc:sldMk cId="2933670177" sldId="257"/>
            <ac:spMk id="62" creationId="{059EDE19-0431-454E-8D6B-753B8892412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r>
            <a:rPr lang="en-US" sz="2400" noProof="0" dirty="0"/>
            <a:t>DIO 1: </a:t>
          </a:r>
          <a:r>
            <a:rPr lang="en-US" sz="2400" noProof="0" dirty="0" err="1"/>
            <a:t>Održivost</a:t>
          </a:r>
          <a:r>
            <a:rPr lang="en-US" sz="2400" noProof="0" dirty="0"/>
            <a:t> </a:t>
          </a:r>
          <a:r>
            <a:rPr lang="en-US" sz="2400" noProof="0" dirty="0" err="1"/>
            <a:t>kod</a:t>
          </a:r>
          <a:r>
            <a:rPr lang="en-US" sz="2400" noProof="0" dirty="0"/>
            <a:t> </a:t>
          </a:r>
          <a:r>
            <a:rPr lang="hr-HR" sz="2400" noProof="0" dirty="0"/>
            <a:t>MMSP</a:t>
          </a:r>
          <a:endParaRPr lang="en-US" sz="2400" noProof="0" dirty="0"/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n-US" noProof="0" dirty="0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n-US" noProof="0" dirty="0"/>
        </a:p>
      </dgm:t>
    </dgm:pt>
    <dgm:pt modelId="{609B7737-2F8B-426B-AF67-1EE3ED08022C}">
      <dgm:prSet phldrT="[Texto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DIO 2: </a:t>
          </a:r>
          <a:r>
            <a:rPr lang="en-GB" sz="2400" b="0" kern="1200" dirty="0" err="1"/>
            <a:t>Osnove</a:t>
          </a:r>
          <a:r>
            <a:rPr lang="en-GB" sz="2400" b="0" kern="1200" dirty="0"/>
            <a:t> </a:t>
          </a:r>
          <a:r>
            <a:rPr lang="en-GB" sz="2400" b="0" kern="1200" dirty="0" err="1"/>
            <a:t>društvenog</a:t>
          </a:r>
          <a:r>
            <a:rPr lang="en-GB" sz="2400" b="0" kern="1200" dirty="0"/>
            <a:t> </a:t>
          </a:r>
          <a:r>
            <a:rPr lang="en-GB" sz="2400" b="0" kern="1200" dirty="0" err="1"/>
            <a:t>poduzetništva</a:t>
          </a:r>
          <a:endParaRPr lang="en-US" sz="2400" b="0" kern="1200" noProof="0" dirty="0"/>
        </a:p>
      </dgm:t>
    </dgm:pt>
    <dgm:pt modelId="{975E8B56-3427-4763-936D-3ECC0B455C10}" type="parTrans" cxnId="{ADD302FE-967B-4FE9-B6D1-D27BC1B89707}">
      <dgm:prSet/>
      <dgm:spPr/>
      <dgm:t>
        <a:bodyPr/>
        <a:lstStyle/>
        <a:p>
          <a:endParaRPr lang="en-US" noProof="0" dirty="0"/>
        </a:p>
      </dgm:t>
    </dgm:pt>
    <dgm:pt modelId="{0E0957BF-B5FA-4EBB-B90A-1ECF37440F7B}" type="sibTrans" cxnId="{ADD302FE-967B-4FE9-B6D1-D27BC1B89707}">
      <dgm:prSet/>
      <dgm:spPr/>
      <dgm:t>
        <a:bodyPr/>
        <a:lstStyle/>
        <a:p>
          <a:endParaRPr lang="en-US" noProof="0" dirty="0"/>
        </a:p>
      </dgm:t>
    </dgm:pt>
    <dgm:pt modelId="{F20B2723-436C-41E3-8327-B9B8406600D3}">
      <dgm:prSet phldrT="[Texto]" custT="1"/>
      <dgm:spPr/>
      <dgm:t>
        <a:bodyPr/>
        <a:lstStyle/>
        <a:p>
          <a:r>
            <a:rPr lang="en-US" sz="2400" noProof="0" dirty="0"/>
            <a:t>DIO 3: </a:t>
          </a:r>
          <a:r>
            <a:rPr lang="en-US" sz="2400" noProof="0" dirty="0" err="1"/>
            <a:t>Zeleno</a:t>
          </a:r>
          <a:r>
            <a:rPr lang="en-US" sz="2400" noProof="0" dirty="0"/>
            <a:t> </a:t>
          </a:r>
          <a:r>
            <a:rPr lang="en-US" sz="2400" noProof="0" dirty="0" err="1"/>
            <a:t>poduzetništvo</a:t>
          </a:r>
          <a:endParaRPr lang="en-US" sz="2400" noProof="0" dirty="0"/>
        </a:p>
      </dgm:t>
    </dgm:pt>
    <dgm:pt modelId="{46694BCD-358D-4427-9AB4-AE32A5CF5BBA}" type="parTrans" cxnId="{D7CDAEF4-7DDB-4E2B-AE5C-9E4A1FE46335}">
      <dgm:prSet/>
      <dgm:spPr/>
      <dgm:t>
        <a:bodyPr/>
        <a:lstStyle/>
        <a:p>
          <a:endParaRPr lang="en-US" noProof="0" dirty="0"/>
        </a:p>
      </dgm:t>
    </dgm:pt>
    <dgm:pt modelId="{FA8E7AD5-A526-46EB-9C36-3F27A9FF95E2}" type="sibTrans" cxnId="{D7CDAEF4-7DDB-4E2B-AE5C-9E4A1FE46335}">
      <dgm:prSet/>
      <dgm:spPr/>
      <dgm:t>
        <a:bodyPr/>
        <a:lstStyle/>
        <a:p>
          <a:endParaRPr lang="en-US" noProof="0" dirty="0"/>
        </a:p>
      </dgm:t>
    </dgm:pt>
    <dgm:pt modelId="{6B1295BE-EE57-4B96-A1A1-CBFA4F613DDC}">
      <dgm:prSet custT="1"/>
      <dgm:spPr/>
      <dgm:t>
        <a:bodyPr/>
        <a:lstStyle/>
        <a:p>
          <a:pPr marL="114300" lvl="1" indent="-1047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pl-PL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 čemu je društveno poduzetništvo drugačije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?</a:t>
          </a:r>
          <a:endParaRPr lang="en-US" sz="1400" kern="1200" noProof="0" dirty="0"/>
        </a:p>
      </dgm:t>
    </dgm:pt>
    <dgm:pt modelId="{D51866BC-251C-4B9C-A421-7F43FC105399}" type="parTrans" cxnId="{F454C58D-FD5C-45AC-91ED-C8ADC3AFB478}">
      <dgm:prSet/>
      <dgm:spPr/>
      <dgm:t>
        <a:bodyPr/>
        <a:lstStyle/>
        <a:p>
          <a:endParaRPr lang="en-US" noProof="0" dirty="0"/>
        </a:p>
      </dgm:t>
    </dgm:pt>
    <dgm:pt modelId="{90EB6E0B-0688-4445-8BCD-04152E43CB6E}" type="sibTrans" cxnId="{F454C58D-FD5C-45AC-91ED-C8ADC3AFB478}">
      <dgm:prSet/>
      <dgm:spPr/>
      <dgm:t>
        <a:bodyPr/>
        <a:lstStyle/>
        <a:p>
          <a:endParaRPr lang="en-US" noProof="0" dirty="0"/>
        </a:p>
      </dgm:t>
    </dgm:pt>
    <dgm:pt modelId="{D68FBF7A-C04B-474F-B541-28D04F2315D1}">
      <dgm:prSet/>
      <dgm:spPr/>
      <dgm:t>
        <a:bodyPr/>
        <a:lstStyle/>
        <a:p>
          <a:endParaRPr lang="en-US" sz="1400" noProof="0" dirty="0"/>
        </a:p>
      </dgm:t>
    </dgm:pt>
    <dgm:pt modelId="{D943DD64-49C7-443E-9C8F-3B782F95A342}" type="parTrans" cxnId="{3FBD329A-7B5A-4827-B1C5-4F701BBE45BE}">
      <dgm:prSet/>
      <dgm:spPr/>
      <dgm:t>
        <a:bodyPr/>
        <a:lstStyle/>
        <a:p>
          <a:endParaRPr lang="en-US" noProof="0" dirty="0"/>
        </a:p>
      </dgm:t>
    </dgm:pt>
    <dgm:pt modelId="{CD558F69-D208-4D25-9665-9E2A2F5BA6E1}" type="sibTrans" cxnId="{3FBD329A-7B5A-4827-B1C5-4F701BBE45BE}">
      <dgm:prSet/>
      <dgm:spPr/>
      <dgm:t>
        <a:bodyPr/>
        <a:lstStyle/>
        <a:p>
          <a:endParaRPr lang="en-US" noProof="0" dirty="0"/>
        </a:p>
      </dgm:t>
    </dgm:pt>
    <dgm:pt modelId="{EA0E84CC-6C95-414C-9090-50BC6C011891}">
      <dgm:prSet custT="1"/>
      <dgm:spPr/>
      <dgm:t>
        <a:bodyPr/>
        <a:lstStyle/>
        <a:p>
          <a:r>
            <a:rPr lang="en-US" sz="1400" dirty="0" err="1"/>
            <a:t>Što</a:t>
          </a:r>
          <a:r>
            <a:rPr lang="en-US" sz="1400" dirty="0"/>
            <a:t> je </a:t>
          </a:r>
          <a:r>
            <a:rPr lang="en-US" sz="1400" dirty="0" err="1"/>
            <a:t>zeleno</a:t>
          </a:r>
          <a:r>
            <a:rPr lang="en-US" sz="1400" dirty="0"/>
            <a:t> </a:t>
          </a:r>
          <a:r>
            <a:rPr lang="en-US" sz="1400" dirty="0" err="1"/>
            <a:t>poduzetništvo</a:t>
          </a:r>
          <a:r>
            <a:rPr lang="en-US" sz="1400" dirty="0"/>
            <a:t>?</a:t>
          </a:r>
          <a:endParaRPr lang="en-US" sz="1400" noProof="0" dirty="0"/>
        </a:p>
      </dgm:t>
    </dgm:pt>
    <dgm:pt modelId="{87AB324E-DA91-49D1-9114-1AE31773275A}" type="parTrans" cxnId="{D830F332-7B7E-418F-894E-F69F08901F78}">
      <dgm:prSet/>
      <dgm:spPr/>
      <dgm:t>
        <a:bodyPr/>
        <a:lstStyle/>
        <a:p>
          <a:endParaRPr lang="en-US" noProof="0" dirty="0"/>
        </a:p>
      </dgm:t>
    </dgm:pt>
    <dgm:pt modelId="{D4EAF4AE-F37D-47C5-B563-7D6DAF9A31EC}" type="sibTrans" cxnId="{D830F332-7B7E-418F-894E-F69F08901F78}">
      <dgm:prSet/>
      <dgm:spPr/>
      <dgm:t>
        <a:bodyPr/>
        <a:lstStyle/>
        <a:p>
          <a:endParaRPr lang="en-US" noProof="0" dirty="0"/>
        </a:p>
      </dgm:t>
    </dgm:pt>
    <dgm:pt modelId="{28B0D80A-25A5-49ED-A3CA-2E7923211341}">
      <dgm:prSet phldrT="[Texto]" custT="1"/>
      <dgm:spPr/>
      <dgm:t>
        <a:bodyPr/>
        <a:lstStyle/>
        <a:p>
          <a:r>
            <a:rPr lang="en-GB" sz="1400" dirty="0" err="1"/>
            <a:t>Održivost</a:t>
          </a:r>
          <a:r>
            <a:rPr lang="en-GB" sz="1400" dirty="0"/>
            <a:t> u </a:t>
          </a:r>
          <a:r>
            <a:rPr lang="en-GB" sz="1400" dirty="0" err="1"/>
            <a:t>kontekstu</a:t>
          </a:r>
          <a:r>
            <a:rPr lang="en-GB" sz="1400" dirty="0"/>
            <a:t> </a:t>
          </a:r>
          <a:r>
            <a:rPr lang="hr-HR" sz="1400" dirty="0"/>
            <a:t>MMSP</a:t>
          </a:r>
          <a:endParaRPr lang="en-US" sz="1400" noProof="0" dirty="0"/>
        </a:p>
      </dgm:t>
    </dgm:pt>
    <dgm:pt modelId="{2EE8811C-4C62-445F-9577-305EB8E1C312}" type="sibTrans" cxnId="{0815BAD7-37F4-4D6C-9249-1E997205664C}">
      <dgm:prSet/>
      <dgm:spPr/>
      <dgm:t>
        <a:bodyPr/>
        <a:lstStyle/>
        <a:p>
          <a:endParaRPr lang="en-US" noProof="0" dirty="0"/>
        </a:p>
      </dgm:t>
    </dgm:pt>
    <dgm:pt modelId="{4978D4BF-FC7B-4F2B-A3D5-CC55735CBAF0}" type="parTrans" cxnId="{0815BAD7-37F4-4D6C-9249-1E997205664C}">
      <dgm:prSet/>
      <dgm:spPr/>
      <dgm:t>
        <a:bodyPr/>
        <a:lstStyle/>
        <a:p>
          <a:endParaRPr lang="en-US" noProof="0" dirty="0"/>
        </a:p>
      </dgm:t>
    </dgm:pt>
    <dgm:pt modelId="{693C05E0-3A4B-C74E-8BD8-37023E2DBA7E}">
      <dgm:prSet phldrT="[Texto]" custT="1"/>
      <dgm:spPr/>
      <dgm:t>
        <a:bodyPr/>
        <a:lstStyle/>
        <a:p>
          <a:r>
            <a:rPr lang="hr-HR" sz="1400" dirty="0"/>
            <a:t>Operacijske implikacije kod MMSP</a:t>
          </a:r>
          <a:endParaRPr lang="en-US" sz="1400" noProof="0" dirty="0"/>
        </a:p>
      </dgm:t>
    </dgm:pt>
    <dgm:pt modelId="{9169D8DB-042E-DB45-BF24-E33AB1693AB5}" type="parTrans" cxnId="{8C07420C-EB9C-D442-B71E-7ED15B47DBF1}">
      <dgm:prSet/>
      <dgm:spPr/>
      <dgm:t>
        <a:bodyPr/>
        <a:lstStyle/>
        <a:p>
          <a:endParaRPr lang="sk-SK"/>
        </a:p>
      </dgm:t>
    </dgm:pt>
    <dgm:pt modelId="{CB8308BB-DDCB-A648-BF2A-77E1ECC59FD1}" type="sibTrans" cxnId="{8C07420C-EB9C-D442-B71E-7ED15B47DBF1}">
      <dgm:prSet/>
      <dgm:spPr/>
      <dgm:t>
        <a:bodyPr/>
        <a:lstStyle/>
        <a:p>
          <a:endParaRPr lang="sk-SK"/>
        </a:p>
      </dgm:t>
    </dgm:pt>
    <dgm:pt modelId="{0B6D9F7B-172A-5546-B80F-0D613B6A2D1A}">
      <dgm:prSet phldrT="[Texto]" custT="1"/>
      <dgm:spPr/>
      <dgm:t>
        <a:bodyPr/>
        <a:lstStyle/>
        <a:p>
          <a:r>
            <a:rPr lang="en-US" sz="1400" dirty="0" err="1"/>
            <a:t>Trendovi</a:t>
          </a:r>
          <a:r>
            <a:rPr lang="en-US" sz="1400" dirty="0"/>
            <a:t> </a:t>
          </a:r>
          <a:r>
            <a:rPr lang="en-US" sz="1400" dirty="0" err="1"/>
            <a:t>održivosti</a:t>
          </a:r>
          <a:r>
            <a:rPr lang="en-US" sz="1400" dirty="0"/>
            <a:t> </a:t>
          </a:r>
          <a:r>
            <a:rPr lang="en-US" sz="1400" dirty="0" err="1"/>
            <a:t>kod</a:t>
          </a:r>
          <a:r>
            <a:rPr lang="en-US" sz="1400" dirty="0"/>
            <a:t> </a:t>
          </a:r>
          <a:r>
            <a:rPr lang="hr-HR" sz="1400" dirty="0"/>
            <a:t>MMSP</a:t>
          </a:r>
          <a:endParaRPr lang="en-US" sz="1400" noProof="0" dirty="0"/>
        </a:p>
      </dgm:t>
    </dgm:pt>
    <dgm:pt modelId="{C7B0C0BC-0890-6B4E-901E-35E1BEC5BB4B}" type="parTrans" cxnId="{481E0AA3-4E2D-0A41-A995-60E52A379376}">
      <dgm:prSet/>
      <dgm:spPr/>
      <dgm:t>
        <a:bodyPr/>
        <a:lstStyle/>
        <a:p>
          <a:endParaRPr lang="sk-SK"/>
        </a:p>
      </dgm:t>
    </dgm:pt>
    <dgm:pt modelId="{FD4DDF5E-441B-6B4E-B62E-893ED50F136A}" type="sibTrans" cxnId="{481E0AA3-4E2D-0A41-A995-60E52A379376}">
      <dgm:prSet/>
      <dgm:spPr/>
      <dgm:t>
        <a:bodyPr/>
        <a:lstStyle/>
        <a:p>
          <a:endParaRPr lang="sk-SK"/>
        </a:p>
      </dgm:t>
    </dgm:pt>
    <dgm:pt modelId="{001B235A-6D6B-FD46-B537-5B8CA49A3921}">
      <dgm:prSet custT="1"/>
      <dgm:spPr/>
      <dgm:t>
        <a:bodyPr/>
        <a:lstStyle/>
        <a:p>
          <a:r>
            <a:rPr lang="hr-HR" sz="1400" dirty="0"/>
            <a:t>Kako iskoristiti potencijal zelenog poduzetništva</a:t>
          </a:r>
          <a:r>
            <a:rPr lang="en-US" sz="1400" dirty="0"/>
            <a:t>?</a:t>
          </a:r>
          <a:endParaRPr lang="en-US" sz="1400" noProof="0" dirty="0"/>
        </a:p>
      </dgm:t>
    </dgm:pt>
    <dgm:pt modelId="{D81A537C-4D70-8140-8353-D919157FC5D8}" type="parTrans" cxnId="{F2F11FC7-0649-7B4C-9CA8-3AACCF871CF8}">
      <dgm:prSet/>
      <dgm:spPr/>
      <dgm:t>
        <a:bodyPr/>
        <a:lstStyle/>
        <a:p>
          <a:endParaRPr lang="sk-SK"/>
        </a:p>
      </dgm:t>
    </dgm:pt>
    <dgm:pt modelId="{58EB08BB-CC04-484B-A991-18D3D72EA2C3}" type="sibTrans" cxnId="{F2F11FC7-0649-7B4C-9CA8-3AACCF871CF8}">
      <dgm:prSet/>
      <dgm:spPr/>
      <dgm:t>
        <a:bodyPr/>
        <a:lstStyle/>
        <a:p>
          <a:endParaRPr lang="sk-SK"/>
        </a:p>
      </dgm:t>
    </dgm:pt>
    <dgm:pt modelId="{5D4B034D-C77F-3B46-9192-10FC1D28B784}">
      <dgm:prSet custT="1"/>
      <dgm:spPr/>
      <dgm:t>
        <a:bodyPr/>
        <a:lstStyle/>
        <a:p>
          <a:r>
            <a:rPr lang="hr-HR" sz="1400" noProof="0" dirty="0"/>
            <a:t>Savjeti i alati za "zelenije" poslovanje</a:t>
          </a:r>
          <a:endParaRPr lang="en-US" sz="1400" noProof="0" dirty="0"/>
        </a:p>
      </dgm:t>
    </dgm:pt>
    <dgm:pt modelId="{54D7275E-02D3-6E4D-9ACD-B684C7C6E733}" type="parTrans" cxnId="{776F4CA1-8E35-B94C-BA44-253B19A239E4}">
      <dgm:prSet/>
      <dgm:spPr/>
      <dgm:t>
        <a:bodyPr/>
        <a:lstStyle/>
        <a:p>
          <a:endParaRPr lang="sk-SK"/>
        </a:p>
      </dgm:t>
    </dgm:pt>
    <dgm:pt modelId="{357D0387-6841-5B4A-8042-DDF6E2FDC52D}" type="sibTrans" cxnId="{776F4CA1-8E35-B94C-BA44-253B19A239E4}">
      <dgm:prSet/>
      <dgm:spPr/>
      <dgm:t>
        <a:bodyPr/>
        <a:lstStyle/>
        <a:p>
          <a:endParaRPr lang="sk-SK"/>
        </a:p>
      </dgm:t>
    </dgm:pt>
    <dgm:pt modelId="{FC90EF45-8416-4143-B5E4-5019AC8F810A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Društveno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poduzetništvo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vs. </a:t>
          </a:r>
          <a:r>
            <a:rPr lang="hr-HR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ruštveno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odgovorno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poslovanje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BBFA4E4-7E92-054D-85EC-5B0BB8E45DF2}" type="parTrans" cxnId="{3134873E-A62B-8043-A3FA-18B071AE202F}">
      <dgm:prSet/>
      <dgm:spPr/>
      <dgm:t>
        <a:bodyPr/>
        <a:lstStyle/>
        <a:p>
          <a:endParaRPr lang="sk-SK"/>
        </a:p>
      </dgm:t>
    </dgm:pt>
    <dgm:pt modelId="{1695B28C-1B35-284D-931D-5E19574847D3}" type="sibTrans" cxnId="{3134873E-A62B-8043-A3FA-18B071AE202F}">
      <dgm:prSet/>
      <dgm:spPr/>
      <dgm:t>
        <a:bodyPr/>
        <a:lstStyle/>
        <a:p>
          <a:endParaRPr lang="sk-SK"/>
        </a:p>
      </dgm:t>
    </dgm:pt>
    <dgm:pt modelId="{F28E376C-EE62-224C-8001-D5AE7507CA60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Društvena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misija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u </a:t>
          </a:r>
          <a:r>
            <a:rPr lang="hr-HR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MMSP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EC9D7BD-156D-B94B-AB0A-917416418B05}" type="parTrans" cxnId="{24DBF43B-923E-8E46-9D9C-6DEBCBCDEE11}">
      <dgm:prSet/>
      <dgm:spPr/>
      <dgm:t>
        <a:bodyPr/>
        <a:lstStyle/>
        <a:p>
          <a:endParaRPr lang="sk-SK"/>
        </a:p>
      </dgm:t>
    </dgm:pt>
    <dgm:pt modelId="{520FE400-ACCB-AE46-8C33-4F1CBBA104D0}" type="sibTrans" cxnId="{24DBF43B-923E-8E46-9D9C-6DEBCBCDEE11}">
      <dgm:prSet/>
      <dgm:spPr/>
      <dgm:t>
        <a:bodyPr/>
        <a:lstStyle/>
        <a:p>
          <a:endParaRPr lang="sk-SK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3" custLinFactX="-3719" custLinFactNeighborX="-100000" custLinFactNeighborY="164">
        <dgm:presLayoutVars>
          <dgm:bulletEnabled val="1"/>
        </dgm:presLayoutVars>
      </dgm:prSet>
      <dgm:spPr/>
    </dgm:pt>
    <dgm:pt modelId="{632743F5-E281-41B2-B8E1-5F853312A20E}" type="pres">
      <dgm:prSet presAssocID="{B5F78038-C462-4723-A996-05689A91AF21}" presName="sibTrans" presStyleCnt="0"/>
      <dgm:spPr/>
    </dgm:pt>
    <dgm:pt modelId="{6A06E1D3-CB2E-499A-A964-4B9EA4634424}" type="pres">
      <dgm:prSet presAssocID="{609B7737-2F8B-426B-AF67-1EE3ED08022C}" presName="node" presStyleLbl="node1" presStyleIdx="1" presStyleCnt="3">
        <dgm:presLayoutVars>
          <dgm:bulletEnabled val="1"/>
        </dgm:presLayoutVars>
      </dgm:prSet>
      <dgm:spPr/>
    </dgm:pt>
    <dgm:pt modelId="{F12582A4-7681-44B9-8EE8-01754ADBF1B9}" type="pres">
      <dgm:prSet presAssocID="{0E0957BF-B5FA-4EBB-B90A-1ECF37440F7B}" presName="sibTrans" presStyleCnt="0"/>
      <dgm:spPr/>
    </dgm:pt>
    <dgm:pt modelId="{3DEE8081-9DAE-447D-949C-DEF3860D6332}" type="pres">
      <dgm:prSet presAssocID="{F20B2723-436C-41E3-8327-B9B8406600D3}" presName="node" presStyleLbl="node1" presStyleIdx="2" presStyleCnt="3">
        <dgm:presLayoutVars>
          <dgm:bulletEnabled val="1"/>
        </dgm:presLayoutVars>
      </dgm:prSet>
      <dgm:spPr/>
    </dgm:pt>
  </dgm:ptLst>
  <dgm:cxnLst>
    <dgm:cxn modelId="{8C07420C-EB9C-D442-B71E-7ED15B47DBF1}" srcId="{19D75968-110D-4570-A796-4EFA7A289980}" destId="{693C05E0-3A4B-C74E-8BD8-37023E2DBA7E}" srcOrd="1" destOrd="0" parTransId="{9169D8DB-042E-DB45-BF24-E33AB1693AB5}" sibTransId="{CB8308BB-DDCB-A648-BF2A-77E1ECC59FD1}"/>
    <dgm:cxn modelId="{5C5FDD11-50CB-6A43-89DD-8528BC2F5E92}" type="presOf" srcId="{F28E376C-EE62-224C-8001-D5AE7507CA60}" destId="{6A06E1D3-CB2E-499A-A964-4B9EA4634424}" srcOrd="0" destOrd="3" presId="urn:microsoft.com/office/officeart/2005/8/layout/hList6"/>
    <dgm:cxn modelId="{87E0261D-8FF6-BE47-A9B6-9C9702315A53}" type="presOf" srcId="{0B6D9F7B-172A-5546-B80F-0D613B6A2D1A}" destId="{3812FEFD-0534-4CDE-BDFC-5DC8A0A6E211}" srcOrd="0" destOrd="3" presId="urn:microsoft.com/office/officeart/2005/8/layout/hList6"/>
    <dgm:cxn modelId="{E78F8F28-CF3A-F64A-8D9B-C8FA3121F3F1}" type="presOf" srcId="{001B235A-6D6B-FD46-B537-5B8CA49A3921}" destId="{3DEE8081-9DAE-447D-949C-DEF3860D6332}" srcOrd="0" destOrd="2" presId="urn:microsoft.com/office/officeart/2005/8/layout/hList6"/>
    <dgm:cxn modelId="{D830F332-7B7E-418F-894E-F69F08901F78}" srcId="{F20B2723-436C-41E3-8327-B9B8406600D3}" destId="{EA0E84CC-6C95-414C-9090-50BC6C011891}" srcOrd="0" destOrd="0" parTransId="{87AB324E-DA91-49D1-9114-1AE31773275A}" sibTransId="{D4EAF4AE-F37D-47C5-B563-7D6DAF9A31EC}"/>
    <dgm:cxn modelId="{123CCC33-8C89-B84A-8927-760F50DF5C05}" type="presOf" srcId="{693C05E0-3A4B-C74E-8BD8-37023E2DBA7E}" destId="{3812FEFD-0534-4CDE-BDFC-5DC8A0A6E211}" srcOrd="0" destOrd="2" presId="urn:microsoft.com/office/officeart/2005/8/layout/hList6"/>
    <dgm:cxn modelId="{24DBF43B-923E-8E46-9D9C-6DEBCBCDEE11}" srcId="{609B7737-2F8B-426B-AF67-1EE3ED08022C}" destId="{F28E376C-EE62-224C-8001-D5AE7507CA60}" srcOrd="2" destOrd="0" parTransId="{DEC9D7BD-156D-B94B-AB0A-917416418B05}" sibTransId="{520FE400-ACCB-AE46-8C33-4F1CBBA104D0}"/>
    <dgm:cxn modelId="{3134873E-A62B-8043-A3FA-18B071AE202F}" srcId="{609B7737-2F8B-426B-AF67-1EE3ED08022C}" destId="{FC90EF45-8416-4143-B5E4-5019AC8F810A}" srcOrd="1" destOrd="0" parTransId="{2BBFA4E4-7E92-054D-85EC-5B0BB8E45DF2}" sibTransId="{1695B28C-1B35-284D-931D-5E19574847D3}"/>
    <dgm:cxn modelId="{E9F9DA4B-601A-4408-897E-D2936CB1FD6F}" type="presOf" srcId="{609B7737-2F8B-426B-AF67-1EE3ED08022C}" destId="{6A06E1D3-CB2E-499A-A964-4B9EA4634424}" srcOrd="0" destOrd="0" presId="urn:microsoft.com/office/officeart/2005/8/layout/hList6"/>
    <dgm:cxn modelId="{D0C0A074-4F11-AB40-8986-0EC4551130C6}" type="presOf" srcId="{5D4B034D-C77F-3B46-9192-10FC1D28B784}" destId="{3DEE8081-9DAE-447D-949C-DEF3860D6332}" srcOrd="0" destOrd="3" presId="urn:microsoft.com/office/officeart/2005/8/layout/hList6"/>
    <dgm:cxn modelId="{3E03E07D-E240-42BC-B715-69C6EEDBD5E8}" type="presOf" srcId="{28B0D80A-25A5-49ED-A3CA-2E7923211341}" destId="{3812FEFD-0534-4CDE-BDFC-5DC8A0A6E211}" srcOrd="0" destOrd="1" presId="urn:microsoft.com/office/officeart/2005/8/layout/hList6"/>
    <dgm:cxn modelId="{A097E889-192C-41F5-8EE9-22C35F2FA878}" type="presOf" srcId="{EA0E84CC-6C95-414C-9090-50BC6C011891}" destId="{3DEE8081-9DAE-447D-949C-DEF3860D6332}" srcOrd="0" destOrd="1" presId="urn:microsoft.com/office/officeart/2005/8/layout/hList6"/>
    <dgm:cxn modelId="{F454C58D-FD5C-45AC-91ED-C8ADC3AFB478}" srcId="{609B7737-2F8B-426B-AF67-1EE3ED08022C}" destId="{6B1295BE-EE57-4B96-A1A1-CBFA4F613DDC}" srcOrd="0" destOrd="0" parTransId="{D51866BC-251C-4B9C-A421-7F43FC105399}" sibTransId="{90EB6E0B-0688-4445-8BCD-04152E43CB6E}"/>
    <dgm:cxn modelId="{6E67A090-EB62-4AF6-952E-D5718240FFF2}" type="presOf" srcId="{D68FBF7A-C04B-474F-B541-28D04F2315D1}" destId="{3DEE8081-9DAE-447D-949C-DEF3860D6332}" srcOrd="0" destOrd="4" presId="urn:microsoft.com/office/officeart/2005/8/layout/hList6"/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8144599-EB8D-A64C-B5D8-85A1551068B3}" type="presOf" srcId="{FC90EF45-8416-4143-B5E4-5019AC8F810A}" destId="{6A06E1D3-CB2E-499A-A964-4B9EA4634424}" srcOrd="0" destOrd="2" presId="urn:microsoft.com/office/officeart/2005/8/layout/hList6"/>
    <dgm:cxn modelId="{3FBD329A-7B5A-4827-B1C5-4F701BBE45BE}" srcId="{F20B2723-436C-41E3-8327-B9B8406600D3}" destId="{D68FBF7A-C04B-474F-B541-28D04F2315D1}" srcOrd="3" destOrd="0" parTransId="{D943DD64-49C7-443E-9C8F-3B782F95A342}" sibTransId="{CD558F69-D208-4D25-9665-9E2A2F5BA6E1}"/>
    <dgm:cxn modelId="{776F4CA1-8E35-B94C-BA44-253B19A239E4}" srcId="{F20B2723-436C-41E3-8327-B9B8406600D3}" destId="{5D4B034D-C77F-3B46-9192-10FC1D28B784}" srcOrd="2" destOrd="0" parTransId="{54D7275E-02D3-6E4D-9ACD-B684C7C6E733}" sibTransId="{357D0387-6841-5B4A-8042-DDF6E2FDC52D}"/>
    <dgm:cxn modelId="{481E0AA3-4E2D-0A41-A995-60E52A379376}" srcId="{19D75968-110D-4570-A796-4EFA7A289980}" destId="{0B6D9F7B-172A-5546-B80F-0D613B6A2D1A}" srcOrd="2" destOrd="0" parTransId="{C7B0C0BC-0890-6B4E-901E-35E1BEC5BB4B}" sibTransId="{FD4DDF5E-441B-6B4E-B62E-893ED50F136A}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A58857B9-194C-484E-B0D6-03A9BA9B425C}" type="presOf" srcId="{6B1295BE-EE57-4B96-A1A1-CBFA4F613DDC}" destId="{6A06E1D3-CB2E-499A-A964-4B9EA4634424}" srcOrd="0" destOrd="1" presId="urn:microsoft.com/office/officeart/2005/8/layout/hList6"/>
    <dgm:cxn modelId="{F2F11FC7-0649-7B4C-9CA8-3AACCF871CF8}" srcId="{F20B2723-436C-41E3-8327-B9B8406600D3}" destId="{001B235A-6D6B-FD46-B537-5B8CA49A3921}" srcOrd="1" destOrd="0" parTransId="{D81A537C-4D70-8140-8353-D919157FC5D8}" sibTransId="{58EB08BB-CC04-484B-A991-18D3D72EA2C3}"/>
    <dgm:cxn modelId="{0815BAD7-37F4-4D6C-9249-1E997205664C}" srcId="{19D75968-110D-4570-A796-4EFA7A289980}" destId="{28B0D80A-25A5-49ED-A3CA-2E7923211341}" srcOrd="0" destOrd="0" parTransId="{4978D4BF-FC7B-4F2B-A3D5-CC55735CBAF0}" sibTransId="{2EE8811C-4C62-445F-9577-305EB8E1C312}"/>
    <dgm:cxn modelId="{92D968DA-9935-4ABD-80A7-6A41EEA2B55D}" type="presOf" srcId="{F20B2723-436C-41E3-8327-B9B8406600D3}" destId="{3DEE8081-9DAE-447D-949C-DEF3860D6332}" srcOrd="0" destOrd="0" presId="urn:microsoft.com/office/officeart/2005/8/layout/hList6"/>
    <dgm:cxn modelId="{D7CDAEF4-7DDB-4E2B-AE5C-9E4A1FE46335}" srcId="{36AF0E53-CBCF-4C04-A4FB-7AC87E586F76}" destId="{F20B2723-436C-41E3-8327-B9B8406600D3}" srcOrd="2" destOrd="0" parTransId="{46694BCD-358D-4427-9AB4-AE32A5CF5BBA}" sibTransId="{FA8E7AD5-A526-46EB-9C36-3F27A9FF95E2}"/>
    <dgm:cxn modelId="{ADD302FE-967B-4FE9-B6D1-D27BC1B89707}" srcId="{36AF0E53-CBCF-4C04-A4FB-7AC87E586F76}" destId="{609B7737-2F8B-426B-AF67-1EE3ED08022C}" srcOrd="1" destOrd="0" parTransId="{975E8B56-3427-4763-936D-3ECC0B455C10}" sibTransId="{0E0957BF-B5FA-4EBB-B90A-1ECF37440F7B}"/>
    <dgm:cxn modelId="{D7731362-DCB1-41AD-9101-C743EC039DED}" type="presParOf" srcId="{6FB93B61-4A53-45FE-ACC1-D6604E1BAA6B}" destId="{3812FEFD-0534-4CDE-BDFC-5DC8A0A6E211}" srcOrd="0" destOrd="0" presId="urn:microsoft.com/office/officeart/2005/8/layout/hList6"/>
    <dgm:cxn modelId="{1510C628-B904-40E0-85A2-12C1717B9591}" type="presParOf" srcId="{6FB93B61-4A53-45FE-ACC1-D6604E1BAA6B}" destId="{632743F5-E281-41B2-B8E1-5F853312A20E}" srcOrd="1" destOrd="0" presId="urn:microsoft.com/office/officeart/2005/8/layout/hList6"/>
    <dgm:cxn modelId="{25473629-D663-4D3D-838B-88C30A6C5219}" type="presParOf" srcId="{6FB93B61-4A53-45FE-ACC1-D6604E1BAA6B}" destId="{6A06E1D3-CB2E-499A-A964-4B9EA4634424}" srcOrd="2" destOrd="0" presId="urn:microsoft.com/office/officeart/2005/8/layout/hList6"/>
    <dgm:cxn modelId="{F61C6546-8824-4153-97D8-9A0E037537FE}" type="presParOf" srcId="{6FB93B61-4A53-45FE-ACC1-D6604E1BAA6B}" destId="{F12582A4-7681-44B9-8EE8-01754ADBF1B9}" srcOrd="3" destOrd="0" presId="urn:microsoft.com/office/officeart/2005/8/layout/hList6"/>
    <dgm:cxn modelId="{C5220072-01FB-442A-8FC3-A1DFB9BFF00E}" type="presParOf" srcId="{6FB93B61-4A53-45FE-ACC1-D6604E1BAA6B}" destId="{3DEE8081-9DAE-447D-949C-DEF3860D633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C0859-DCA9-4696-BD15-AC640B60DC5E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D90140-FF27-4908-B662-B5E903DDDFC0}">
      <dgm:prSet phldrT="[Text]" custT="1"/>
      <dgm:spPr/>
      <dgm:t>
        <a:bodyPr/>
        <a:lstStyle/>
        <a:p>
          <a:r>
            <a:rPr lang="en-GB" sz="1600" b="1" noProof="0" dirty="0" err="1">
              <a:solidFill>
                <a:schemeClr val="tx1"/>
              </a:solidFill>
            </a:rPr>
            <a:t>Društveno</a:t>
          </a:r>
          <a:r>
            <a:rPr lang="en-GB" sz="1700" b="1" noProof="0" dirty="0">
              <a:solidFill>
                <a:schemeClr val="tx1"/>
              </a:solidFill>
            </a:rPr>
            <a:t> </a:t>
          </a:r>
          <a:r>
            <a:rPr lang="en-GB" sz="1600" b="1" noProof="0" dirty="0" err="1">
              <a:solidFill>
                <a:schemeClr val="tx1"/>
              </a:solidFill>
            </a:rPr>
            <a:t>poduzetništvo</a:t>
          </a:r>
          <a:endParaRPr lang="en-GB" sz="1700" b="1" noProof="0" dirty="0">
            <a:solidFill>
              <a:schemeClr val="tx1"/>
            </a:solidFill>
          </a:endParaRPr>
        </a:p>
      </dgm:t>
    </dgm:pt>
    <dgm:pt modelId="{3269E6B9-2B36-4312-B0C9-D1DFB4F877AA}" type="parTrans" cxnId="{7C95D946-A29B-4062-8BCF-1CD6942111BB}">
      <dgm:prSet/>
      <dgm:spPr/>
      <dgm:t>
        <a:bodyPr/>
        <a:lstStyle/>
        <a:p>
          <a:endParaRPr lang="en-GB"/>
        </a:p>
      </dgm:t>
    </dgm:pt>
    <dgm:pt modelId="{F18283AD-19C0-46A6-A07B-83E421171111}" type="sibTrans" cxnId="{7C95D946-A29B-4062-8BCF-1CD6942111BB}">
      <dgm:prSet/>
      <dgm:spPr/>
      <dgm:t>
        <a:bodyPr/>
        <a:lstStyle/>
        <a:p>
          <a:endParaRPr lang="en-GB"/>
        </a:p>
      </dgm:t>
    </dgm:pt>
    <dgm:pt modelId="{8272FAC1-34F9-45AE-8CAF-A560E0E34605}">
      <dgm:prSet phldrT="[Text]" custT="1"/>
      <dgm:spPr/>
      <dgm:t>
        <a:bodyPr/>
        <a:lstStyle/>
        <a:p>
          <a:r>
            <a:rPr lang="en-GB" sz="1700" noProof="0" dirty="0" err="1">
              <a:solidFill>
                <a:schemeClr val="tx1"/>
              </a:solidFill>
            </a:rPr>
            <a:t>Društvena</a:t>
          </a:r>
          <a:r>
            <a:rPr lang="en-GB" sz="1700" noProof="0" dirty="0">
              <a:solidFill>
                <a:schemeClr val="tx1"/>
              </a:solidFill>
            </a:rPr>
            <a:t> </a:t>
          </a:r>
          <a:r>
            <a:rPr lang="en-GB" sz="1700" noProof="0" dirty="0" err="1">
              <a:solidFill>
                <a:schemeClr val="tx1"/>
              </a:solidFill>
            </a:rPr>
            <a:t>misija</a:t>
          </a:r>
          <a:endParaRPr lang="en-GB" sz="1700" noProof="0" dirty="0">
            <a:solidFill>
              <a:schemeClr val="tx1"/>
            </a:solidFill>
          </a:endParaRPr>
        </a:p>
      </dgm:t>
    </dgm:pt>
    <dgm:pt modelId="{7D0B1795-E756-49AC-BC31-FC7B4B5D3899}" type="parTrans" cxnId="{B8338237-BEBE-42E5-9178-BA5CDA4889D0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9756E576-3988-4B80-8FCF-3FB408C78F41}" type="sibTrans" cxnId="{B8338237-BEBE-42E5-9178-BA5CDA4889D0}">
      <dgm:prSet/>
      <dgm:spPr/>
      <dgm:t>
        <a:bodyPr/>
        <a:lstStyle/>
        <a:p>
          <a:endParaRPr lang="en-GB"/>
        </a:p>
      </dgm:t>
    </dgm:pt>
    <dgm:pt modelId="{3C91C1B4-4ADD-4560-9082-568D0FB1724F}">
      <dgm:prSet phldrT="[Text]" custT="1"/>
      <dgm:spPr/>
      <dgm:t>
        <a:bodyPr/>
        <a:lstStyle/>
        <a:p>
          <a:r>
            <a:rPr lang="en-GB" sz="1700" noProof="0" dirty="0" err="1">
              <a:solidFill>
                <a:schemeClr val="tx1"/>
              </a:solidFill>
            </a:rPr>
            <a:t>Poslovne</a:t>
          </a:r>
          <a:r>
            <a:rPr lang="en-GB" sz="1700" noProof="0" dirty="0">
              <a:solidFill>
                <a:schemeClr val="tx1"/>
              </a:solidFill>
            </a:rPr>
            <a:t> </a:t>
          </a:r>
          <a:r>
            <a:rPr lang="en-GB" sz="1700" noProof="0" dirty="0" err="1">
              <a:solidFill>
                <a:schemeClr val="tx1"/>
              </a:solidFill>
            </a:rPr>
            <a:t>strategije</a:t>
          </a:r>
          <a:endParaRPr lang="en-GB" sz="1700" noProof="0" dirty="0">
            <a:solidFill>
              <a:schemeClr val="tx1"/>
            </a:solidFill>
          </a:endParaRPr>
        </a:p>
      </dgm:t>
    </dgm:pt>
    <dgm:pt modelId="{C860592E-5BA2-4D2B-BA81-75C62A33A329}" type="parTrans" cxnId="{0769EB50-5DF3-4070-BDAD-A9BAB8CA4B52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0F655E6-A47A-42CE-9A22-5B213B17B637}" type="sibTrans" cxnId="{0769EB50-5DF3-4070-BDAD-A9BAB8CA4B52}">
      <dgm:prSet/>
      <dgm:spPr/>
      <dgm:t>
        <a:bodyPr/>
        <a:lstStyle/>
        <a:p>
          <a:endParaRPr lang="en-GB"/>
        </a:p>
      </dgm:t>
    </dgm:pt>
    <dgm:pt modelId="{9FB3FDBF-D9DC-4FC3-96AF-F4C0493ACED9}">
      <dgm:prSet phldrT="[Text]" custT="1"/>
      <dgm:spPr/>
      <dgm:t>
        <a:bodyPr/>
        <a:lstStyle/>
        <a:p>
          <a:r>
            <a:rPr lang="en-GB" sz="1700" noProof="0" dirty="0" err="1">
              <a:solidFill>
                <a:schemeClr val="tx1"/>
              </a:solidFill>
            </a:rPr>
            <a:t>Inovativna</a:t>
          </a:r>
          <a:r>
            <a:rPr lang="en-GB" sz="1700" noProof="0" dirty="0">
              <a:solidFill>
                <a:schemeClr val="tx1"/>
              </a:solidFill>
            </a:rPr>
            <a:t> i </a:t>
          </a:r>
          <a:r>
            <a:rPr lang="en-GB" sz="1700" noProof="0" dirty="0" err="1">
              <a:solidFill>
                <a:schemeClr val="tx1"/>
              </a:solidFill>
            </a:rPr>
            <a:t>održiva</a:t>
          </a:r>
          <a:r>
            <a:rPr lang="en-GB" sz="1700" noProof="0" dirty="0">
              <a:solidFill>
                <a:schemeClr val="tx1"/>
              </a:solidFill>
            </a:rPr>
            <a:t> </a:t>
          </a:r>
          <a:r>
            <a:rPr lang="en-GB" sz="1700" noProof="0" dirty="0" err="1">
              <a:solidFill>
                <a:schemeClr val="tx1"/>
              </a:solidFill>
            </a:rPr>
            <a:t>rješenja</a:t>
          </a:r>
          <a:endParaRPr lang="en-GB" sz="1700" noProof="0" dirty="0">
            <a:solidFill>
              <a:schemeClr val="tx1"/>
            </a:solidFill>
          </a:endParaRPr>
        </a:p>
      </dgm:t>
    </dgm:pt>
    <dgm:pt modelId="{0796CA22-70FC-4002-9E25-FCFD41DD98F5}" type="parTrans" cxnId="{2C6BA21F-E2DC-4B06-B169-1AE6881C773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BFC5619B-A8A1-4F2F-9F8B-BB6899959C92}" type="sibTrans" cxnId="{2C6BA21F-E2DC-4B06-B169-1AE6881C7738}">
      <dgm:prSet/>
      <dgm:spPr/>
      <dgm:t>
        <a:bodyPr/>
        <a:lstStyle/>
        <a:p>
          <a:endParaRPr lang="en-GB"/>
        </a:p>
      </dgm:t>
    </dgm:pt>
    <dgm:pt modelId="{EA05009A-E866-4E59-B47A-3D1492B358FF}" type="pres">
      <dgm:prSet presAssocID="{6FBC0859-DCA9-4696-BD15-AC640B60DC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ED6A6B-5183-4065-A824-B9CC8291E0FC}" type="pres">
      <dgm:prSet presAssocID="{D5D90140-FF27-4908-B662-B5E903DDDFC0}" presName="singleCycle" presStyleCnt="0"/>
      <dgm:spPr/>
    </dgm:pt>
    <dgm:pt modelId="{71832323-29C2-4027-8AD5-0376CDC28B7A}" type="pres">
      <dgm:prSet presAssocID="{D5D90140-FF27-4908-B662-B5E903DDDFC0}" presName="singleCenter" presStyleLbl="node1" presStyleIdx="0" presStyleCnt="4" custScaleX="129659" custLinFactNeighborX="1181" custLinFactNeighborY="-11063">
        <dgm:presLayoutVars>
          <dgm:chMax val="7"/>
          <dgm:chPref val="7"/>
        </dgm:presLayoutVars>
      </dgm:prSet>
      <dgm:spPr/>
    </dgm:pt>
    <dgm:pt modelId="{165B64EC-05B1-4468-A367-0E47E2036090}" type="pres">
      <dgm:prSet presAssocID="{7D0B1795-E756-49AC-BC31-FC7B4B5D3899}" presName="Name56" presStyleLbl="parChTrans1D2" presStyleIdx="0" presStyleCnt="3"/>
      <dgm:spPr/>
    </dgm:pt>
    <dgm:pt modelId="{BF2E3E4D-2F6D-477D-B652-0D76D47A8559}" type="pres">
      <dgm:prSet presAssocID="{8272FAC1-34F9-45AE-8CAF-A560E0E34605}" presName="text0" presStyleLbl="node1" presStyleIdx="1" presStyleCnt="4" custScaleX="280650" custScaleY="118006" custRadScaleRad="104801" custRadScaleInc="4404">
        <dgm:presLayoutVars>
          <dgm:bulletEnabled val="1"/>
        </dgm:presLayoutVars>
      </dgm:prSet>
      <dgm:spPr/>
    </dgm:pt>
    <dgm:pt modelId="{D6A48497-253E-4C33-8C41-40B01F55D5E0}" type="pres">
      <dgm:prSet presAssocID="{C860592E-5BA2-4D2B-BA81-75C62A33A329}" presName="Name56" presStyleLbl="parChTrans1D2" presStyleIdx="1" presStyleCnt="3"/>
      <dgm:spPr/>
    </dgm:pt>
    <dgm:pt modelId="{18D075E9-E2E8-4008-B1A2-0EA3D6915024}" type="pres">
      <dgm:prSet presAssocID="{3C91C1B4-4ADD-4560-9082-568D0FB1724F}" presName="text0" presStyleLbl="node1" presStyleIdx="2" presStyleCnt="4" custScaleX="233836" custScaleY="136147">
        <dgm:presLayoutVars>
          <dgm:bulletEnabled val="1"/>
        </dgm:presLayoutVars>
      </dgm:prSet>
      <dgm:spPr/>
    </dgm:pt>
    <dgm:pt modelId="{326BF5E5-B62A-4AB4-9E98-688427112BF8}" type="pres">
      <dgm:prSet presAssocID="{0796CA22-70FC-4002-9E25-FCFD41DD98F5}" presName="Name56" presStyleLbl="parChTrans1D2" presStyleIdx="2" presStyleCnt="3"/>
      <dgm:spPr/>
    </dgm:pt>
    <dgm:pt modelId="{1BF8DECA-88DD-4A10-A8C0-7B55C00D9C46}" type="pres">
      <dgm:prSet presAssocID="{9FB3FDBF-D9DC-4FC3-96AF-F4C0493ACED9}" presName="text0" presStyleLbl="node1" presStyleIdx="3" presStyleCnt="4" custScaleX="253071" custScaleY="135660">
        <dgm:presLayoutVars>
          <dgm:bulletEnabled val="1"/>
        </dgm:presLayoutVars>
      </dgm:prSet>
      <dgm:spPr/>
    </dgm:pt>
  </dgm:ptLst>
  <dgm:cxnLst>
    <dgm:cxn modelId="{2C6BA21F-E2DC-4B06-B169-1AE6881C7738}" srcId="{D5D90140-FF27-4908-B662-B5E903DDDFC0}" destId="{9FB3FDBF-D9DC-4FC3-96AF-F4C0493ACED9}" srcOrd="2" destOrd="0" parTransId="{0796CA22-70FC-4002-9E25-FCFD41DD98F5}" sibTransId="{BFC5619B-A8A1-4F2F-9F8B-BB6899959C92}"/>
    <dgm:cxn modelId="{B8338237-BEBE-42E5-9178-BA5CDA4889D0}" srcId="{D5D90140-FF27-4908-B662-B5E903DDDFC0}" destId="{8272FAC1-34F9-45AE-8CAF-A560E0E34605}" srcOrd="0" destOrd="0" parTransId="{7D0B1795-E756-49AC-BC31-FC7B4B5D3899}" sibTransId="{9756E576-3988-4B80-8FCF-3FB408C78F41}"/>
    <dgm:cxn modelId="{FE4D8F42-E35C-4299-AD60-6ED5B967FBA7}" type="presOf" srcId="{7D0B1795-E756-49AC-BC31-FC7B4B5D3899}" destId="{165B64EC-05B1-4468-A367-0E47E2036090}" srcOrd="0" destOrd="0" presId="urn:microsoft.com/office/officeart/2008/layout/RadialCluster"/>
    <dgm:cxn modelId="{40BEAD66-95F3-4700-986A-B4A0900B615D}" type="presOf" srcId="{3C91C1B4-4ADD-4560-9082-568D0FB1724F}" destId="{18D075E9-E2E8-4008-B1A2-0EA3D6915024}" srcOrd="0" destOrd="0" presId="urn:microsoft.com/office/officeart/2008/layout/RadialCluster"/>
    <dgm:cxn modelId="{7C95D946-A29B-4062-8BCF-1CD6942111BB}" srcId="{6FBC0859-DCA9-4696-BD15-AC640B60DC5E}" destId="{D5D90140-FF27-4908-B662-B5E903DDDFC0}" srcOrd="0" destOrd="0" parTransId="{3269E6B9-2B36-4312-B0C9-D1DFB4F877AA}" sibTransId="{F18283AD-19C0-46A6-A07B-83E421171111}"/>
    <dgm:cxn modelId="{0769EB50-5DF3-4070-BDAD-A9BAB8CA4B52}" srcId="{D5D90140-FF27-4908-B662-B5E903DDDFC0}" destId="{3C91C1B4-4ADD-4560-9082-568D0FB1724F}" srcOrd="1" destOrd="0" parTransId="{C860592E-5BA2-4D2B-BA81-75C62A33A329}" sibTransId="{80F655E6-A47A-42CE-9A22-5B213B17B637}"/>
    <dgm:cxn modelId="{5C3B3957-6735-4AAC-B422-F72A0D63A4BC}" type="presOf" srcId="{9FB3FDBF-D9DC-4FC3-96AF-F4C0493ACED9}" destId="{1BF8DECA-88DD-4A10-A8C0-7B55C00D9C46}" srcOrd="0" destOrd="0" presId="urn:microsoft.com/office/officeart/2008/layout/RadialCluster"/>
    <dgm:cxn modelId="{EFCCBDA3-0122-4615-9B5F-4E903FE65D44}" type="presOf" srcId="{D5D90140-FF27-4908-B662-B5E903DDDFC0}" destId="{71832323-29C2-4027-8AD5-0376CDC28B7A}" srcOrd="0" destOrd="0" presId="urn:microsoft.com/office/officeart/2008/layout/RadialCluster"/>
    <dgm:cxn modelId="{266F79A7-3A3D-4E34-97C8-F09AD4541AB0}" type="presOf" srcId="{8272FAC1-34F9-45AE-8CAF-A560E0E34605}" destId="{BF2E3E4D-2F6D-477D-B652-0D76D47A8559}" srcOrd="0" destOrd="0" presId="urn:microsoft.com/office/officeart/2008/layout/RadialCluster"/>
    <dgm:cxn modelId="{6EDF99B5-E016-48AA-92DA-FC4B9A30DA6A}" type="presOf" srcId="{C860592E-5BA2-4D2B-BA81-75C62A33A329}" destId="{D6A48497-253E-4C33-8C41-40B01F55D5E0}" srcOrd="0" destOrd="0" presId="urn:microsoft.com/office/officeart/2008/layout/RadialCluster"/>
    <dgm:cxn modelId="{C42D7AB7-9CEA-4EBE-A740-14C85EB113BE}" type="presOf" srcId="{0796CA22-70FC-4002-9E25-FCFD41DD98F5}" destId="{326BF5E5-B62A-4AB4-9E98-688427112BF8}" srcOrd="0" destOrd="0" presId="urn:microsoft.com/office/officeart/2008/layout/RadialCluster"/>
    <dgm:cxn modelId="{A58259FB-FCE4-4C77-A0B3-B567CCAEC3BD}" type="presOf" srcId="{6FBC0859-DCA9-4696-BD15-AC640B60DC5E}" destId="{EA05009A-E866-4E59-B47A-3D1492B358FF}" srcOrd="0" destOrd="0" presId="urn:microsoft.com/office/officeart/2008/layout/RadialCluster"/>
    <dgm:cxn modelId="{8EA75F1B-D732-4C34-AC4E-6D8D8C1C6CFF}" type="presParOf" srcId="{EA05009A-E866-4E59-B47A-3D1492B358FF}" destId="{A8ED6A6B-5183-4065-A824-B9CC8291E0FC}" srcOrd="0" destOrd="0" presId="urn:microsoft.com/office/officeart/2008/layout/RadialCluster"/>
    <dgm:cxn modelId="{0976D7D0-6A32-451E-A2D1-36E5E1B44C91}" type="presParOf" srcId="{A8ED6A6B-5183-4065-A824-B9CC8291E0FC}" destId="{71832323-29C2-4027-8AD5-0376CDC28B7A}" srcOrd="0" destOrd="0" presId="urn:microsoft.com/office/officeart/2008/layout/RadialCluster"/>
    <dgm:cxn modelId="{CB0DC8B3-EA56-433F-BE30-6D3DE0299C24}" type="presParOf" srcId="{A8ED6A6B-5183-4065-A824-B9CC8291E0FC}" destId="{165B64EC-05B1-4468-A367-0E47E2036090}" srcOrd="1" destOrd="0" presId="urn:microsoft.com/office/officeart/2008/layout/RadialCluster"/>
    <dgm:cxn modelId="{AB84C683-E7E6-4548-816E-F591842B2F5F}" type="presParOf" srcId="{A8ED6A6B-5183-4065-A824-B9CC8291E0FC}" destId="{BF2E3E4D-2F6D-477D-B652-0D76D47A8559}" srcOrd="2" destOrd="0" presId="urn:microsoft.com/office/officeart/2008/layout/RadialCluster"/>
    <dgm:cxn modelId="{2DE3F4D2-0321-446F-A5F0-C348A769A10E}" type="presParOf" srcId="{A8ED6A6B-5183-4065-A824-B9CC8291E0FC}" destId="{D6A48497-253E-4C33-8C41-40B01F55D5E0}" srcOrd="3" destOrd="0" presId="urn:microsoft.com/office/officeart/2008/layout/RadialCluster"/>
    <dgm:cxn modelId="{0848229D-57B2-4223-97EA-11FA03A936FB}" type="presParOf" srcId="{A8ED6A6B-5183-4065-A824-B9CC8291E0FC}" destId="{18D075E9-E2E8-4008-B1A2-0EA3D6915024}" srcOrd="4" destOrd="0" presId="urn:microsoft.com/office/officeart/2008/layout/RadialCluster"/>
    <dgm:cxn modelId="{9566C495-4EF3-4376-9DD7-9E0A957FA916}" type="presParOf" srcId="{A8ED6A6B-5183-4065-A824-B9CC8291E0FC}" destId="{326BF5E5-B62A-4AB4-9E98-688427112BF8}" srcOrd="5" destOrd="0" presId="urn:microsoft.com/office/officeart/2008/layout/RadialCluster"/>
    <dgm:cxn modelId="{52D0F279-468F-4E0D-935E-C29BE1346D23}" type="presParOf" srcId="{A8ED6A6B-5183-4065-A824-B9CC8291E0FC}" destId="{1BF8DECA-88DD-4A10-A8C0-7B55C00D9C46}" srcOrd="6" destOrd="0" presId="urn:microsoft.com/office/officeart/2008/layout/RadialCluster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37D0F-0A01-427C-806C-3BDE0C55471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991A607-7466-4457-87C8-C0CA40315A23}">
      <dgm:prSet phldrT="[Texto]" custT="1"/>
      <dgm:spPr/>
      <dgm:t>
        <a:bodyPr/>
        <a:lstStyle/>
        <a:p>
          <a:r>
            <a:rPr lang="en-US" sz="1300" noProof="0" dirty="0" err="1"/>
            <a:t>Dio</a:t>
          </a:r>
          <a:r>
            <a:rPr lang="en-US" sz="1300" noProof="0" dirty="0"/>
            <a:t> 1</a:t>
          </a:r>
        </a:p>
      </dgm:t>
    </dgm:pt>
    <dgm:pt modelId="{A4499F8F-8C98-4F22-9390-38711BCBAAE2}" type="parTrans" cxnId="{699FF731-067A-414C-87FE-CB60620F8569}">
      <dgm:prSet/>
      <dgm:spPr/>
      <dgm:t>
        <a:bodyPr/>
        <a:lstStyle/>
        <a:p>
          <a:endParaRPr lang="es-ES" sz="1300"/>
        </a:p>
      </dgm:t>
    </dgm:pt>
    <dgm:pt modelId="{C29B2F6D-2BFD-4ACD-96BB-CE9968F61031}" type="sibTrans" cxnId="{699FF731-067A-414C-87FE-CB60620F8569}">
      <dgm:prSet/>
      <dgm:spPr/>
      <dgm:t>
        <a:bodyPr/>
        <a:lstStyle/>
        <a:p>
          <a:endParaRPr lang="es-ES" sz="1300"/>
        </a:p>
      </dgm:t>
    </dgm:pt>
    <dgm:pt modelId="{70ED07A8-1925-4E2A-A3F7-588056F8DA59}">
      <dgm:prSet phldrT="[Texto]" custT="1"/>
      <dgm:spPr/>
      <dgm:t>
        <a:bodyPr/>
        <a:lstStyle/>
        <a:p>
          <a:pPr algn="just"/>
          <a:r>
            <a:rPr lang="hr-HR" sz="1400" baseline="0" noProof="0" dirty="0">
              <a:solidFill>
                <a:srgbClr val="404040"/>
              </a:solidFill>
            </a:rPr>
            <a:t>Održivost u poslovanju odnosi se na poslovanje bez negativnog utjecaja na okoliš, društvo, zajednicu i gospodarstvo.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BA2AA8D9-8A0B-4C44-AC4A-E229D520682F}" type="parTrans" cxnId="{27E4206D-420D-4A44-8E3D-381C32007183}">
      <dgm:prSet/>
      <dgm:spPr/>
      <dgm:t>
        <a:bodyPr/>
        <a:lstStyle/>
        <a:p>
          <a:endParaRPr lang="es-ES" sz="1300"/>
        </a:p>
      </dgm:t>
    </dgm:pt>
    <dgm:pt modelId="{358BC604-4285-4A45-AB42-ABED8F39E3D2}" type="sibTrans" cxnId="{27E4206D-420D-4A44-8E3D-381C32007183}">
      <dgm:prSet/>
      <dgm:spPr/>
      <dgm:t>
        <a:bodyPr/>
        <a:lstStyle/>
        <a:p>
          <a:endParaRPr lang="es-ES" sz="1300"/>
        </a:p>
      </dgm:t>
    </dgm:pt>
    <dgm:pt modelId="{929949F9-6708-4738-9713-C14A3F26FEC8}">
      <dgm:prSet phldrT="[Texto]" custT="1"/>
      <dgm:spPr/>
      <dgm:t>
        <a:bodyPr/>
        <a:lstStyle/>
        <a:p>
          <a:r>
            <a:rPr lang="en-US" sz="1300" noProof="0" dirty="0" err="1"/>
            <a:t>Dio</a:t>
          </a:r>
          <a:r>
            <a:rPr lang="en-US" sz="1300" noProof="0" dirty="0"/>
            <a:t> 2</a:t>
          </a:r>
        </a:p>
      </dgm:t>
    </dgm:pt>
    <dgm:pt modelId="{0F7E1A38-7E70-42A4-AF68-F54EB88D3B4D}" type="parTrans" cxnId="{8AA7AEF0-2C43-4D1F-9795-3D7C3DEEEFE8}">
      <dgm:prSet/>
      <dgm:spPr/>
      <dgm:t>
        <a:bodyPr/>
        <a:lstStyle/>
        <a:p>
          <a:endParaRPr lang="es-ES" sz="1300"/>
        </a:p>
      </dgm:t>
    </dgm:pt>
    <dgm:pt modelId="{ADF06A4A-9857-42CF-BDD4-187E89F55B3D}" type="sibTrans" cxnId="{8AA7AEF0-2C43-4D1F-9795-3D7C3DEEEFE8}">
      <dgm:prSet/>
      <dgm:spPr/>
      <dgm:t>
        <a:bodyPr/>
        <a:lstStyle/>
        <a:p>
          <a:endParaRPr lang="es-ES" sz="1300"/>
        </a:p>
      </dgm:t>
    </dgm:pt>
    <dgm:pt modelId="{8A584B21-BCB2-43BB-B64C-7B360D83A862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Društveno poduzeće može djelovati u bilo kojem području i ostvaruje </a:t>
          </a:r>
          <a:r>
            <a:rPr lang="en-US" sz="1400" noProof="0" dirty="0" err="1">
              <a:solidFill>
                <a:srgbClr val="404040"/>
              </a:solidFill>
            </a:rPr>
            <a:t>dobit</a:t>
          </a:r>
          <a:r>
            <a:rPr lang="hr-HR" sz="1400" noProof="0" dirty="0">
              <a:solidFill>
                <a:srgbClr val="404040"/>
              </a:solidFill>
            </a:rPr>
            <a:t> - razlika je u tome kako se </a:t>
          </a:r>
          <a:r>
            <a:rPr lang="en-US" sz="1400" noProof="0" dirty="0" err="1">
              <a:solidFill>
                <a:srgbClr val="404040"/>
              </a:solidFill>
            </a:rPr>
            <a:t>dobit</a:t>
          </a:r>
          <a:r>
            <a:rPr lang="hr-HR" sz="1400" noProof="0" dirty="0">
              <a:solidFill>
                <a:srgbClr val="404040"/>
              </a:solidFill>
            </a:rPr>
            <a:t> koristi! Dobit se reinvestira i ispunjava jasnu društvenu misiju koja pozitivno utječe na zajednicu!</a:t>
          </a:r>
          <a:endParaRPr lang="en-US" sz="1400" noProof="0" dirty="0">
            <a:solidFill>
              <a:srgbClr val="404040"/>
            </a:solidFill>
          </a:endParaRPr>
        </a:p>
      </dgm:t>
    </dgm:pt>
    <dgm:pt modelId="{425E6093-9D9F-4D0D-AF39-692D3F01524A}" type="parTrans" cxnId="{FDC28727-7F33-4001-87F1-D5F76940E233}">
      <dgm:prSet/>
      <dgm:spPr/>
      <dgm:t>
        <a:bodyPr/>
        <a:lstStyle/>
        <a:p>
          <a:endParaRPr lang="es-ES" sz="1300"/>
        </a:p>
      </dgm:t>
    </dgm:pt>
    <dgm:pt modelId="{E714A1FB-4DC7-477F-B50F-618EF34C0C2D}" type="sibTrans" cxnId="{FDC28727-7F33-4001-87F1-D5F76940E233}">
      <dgm:prSet/>
      <dgm:spPr/>
      <dgm:t>
        <a:bodyPr/>
        <a:lstStyle/>
        <a:p>
          <a:endParaRPr lang="es-ES" sz="1300"/>
        </a:p>
      </dgm:t>
    </dgm:pt>
    <dgm:pt modelId="{34A61327-4E4D-443A-94A3-4D33A6D7D0E3}">
      <dgm:prSet phldrT="[Texto]" custT="1"/>
      <dgm:spPr/>
      <dgm:t>
        <a:bodyPr/>
        <a:lstStyle/>
        <a:p>
          <a:r>
            <a:rPr lang="en-US" sz="1300" noProof="0" dirty="0" err="1"/>
            <a:t>Dio</a:t>
          </a:r>
          <a:r>
            <a:rPr lang="en-US" sz="1300" noProof="0" dirty="0"/>
            <a:t> 3</a:t>
          </a:r>
        </a:p>
      </dgm:t>
    </dgm:pt>
    <dgm:pt modelId="{0665347B-7D2F-4FC9-8F56-11EF493E60CA}" type="parTrans" cxnId="{0E3B2469-9480-4EB9-BE55-3DADE7F10448}">
      <dgm:prSet/>
      <dgm:spPr/>
      <dgm:t>
        <a:bodyPr/>
        <a:lstStyle/>
        <a:p>
          <a:endParaRPr lang="es-ES" sz="1300"/>
        </a:p>
      </dgm:t>
    </dgm:pt>
    <dgm:pt modelId="{3D975020-5312-4030-8AA0-75C64DC3CF4E}" type="sibTrans" cxnId="{0E3B2469-9480-4EB9-BE55-3DADE7F10448}">
      <dgm:prSet/>
      <dgm:spPr/>
      <dgm:t>
        <a:bodyPr/>
        <a:lstStyle/>
        <a:p>
          <a:endParaRPr lang="es-ES" sz="1300"/>
        </a:p>
      </dgm:t>
    </dgm:pt>
    <dgm:pt modelId="{70B3BB73-755C-4FB7-9365-2CA8C05F6DBE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Zeleno poduzetništvo radi na uklanjanju negativnog utjecaja na okoliš</a:t>
          </a:r>
          <a:r>
            <a:rPr lang="en-US" sz="1400" noProof="0" dirty="0">
              <a:solidFill>
                <a:srgbClr val="404040"/>
              </a:solidFill>
            </a:rPr>
            <a:t>,</a:t>
          </a:r>
          <a:r>
            <a:rPr lang="hr-HR" sz="1400" noProof="0" dirty="0">
              <a:solidFill>
                <a:srgbClr val="404040"/>
              </a:solidFill>
            </a:rPr>
            <a:t> smanjenjem emisije stakleničkih plinova i stvaranja otpada; povećanje</a:t>
          </a:r>
          <a:r>
            <a:rPr lang="en-US" sz="1400" noProof="0" dirty="0">
              <a:solidFill>
                <a:srgbClr val="404040"/>
              </a:solidFill>
            </a:rPr>
            <a:t>m</a:t>
          </a:r>
          <a:r>
            <a:rPr lang="hr-HR" sz="1400" noProof="0" dirty="0">
              <a:solidFill>
                <a:srgbClr val="404040"/>
              </a:solidFill>
            </a:rPr>
            <a:t> energetske učinkovitosti i </a:t>
          </a:r>
          <a:r>
            <a:rPr lang="hr-HR" sz="1400" noProof="0" dirty="0" err="1">
              <a:solidFill>
                <a:srgbClr val="404040"/>
              </a:solidFill>
            </a:rPr>
            <a:t>ulaganj</a:t>
          </a:r>
          <a:r>
            <a:rPr lang="en-US" sz="1400" noProof="0" dirty="0" err="1">
              <a:solidFill>
                <a:srgbClr val="404040"/>
              </a:solidFill>
            </a:rPr>
            <a:t>em</a:t>
          </a:r>
          <a:r>
            <a:rPr lang="hr-HR" sz="1400" noProof="0" dirty="0">
              <a:solidFill>
                <a:srgbClr val="404040"/>
              </a:solidFill>
            </a:rPr>
            <a:t> u obnovljive izvore energije; </a:t>
          </a:r>
          <a:r>
            <a:rPr lang="hr-HR" sz="1400" noProof="0" dirty="0" err="1">
              <a:solidFill>
                <a:srgbClr val="404040"/>
              </a:solidFill>
            </a:rPr>
            <a:t>zaštit</a:t>
          </a:r>
          <a:r>
            <a:rPr lang="en-US" sz="1400" noProof="0" dirty="0">
              <a:solidFill>
                <a:srgbClr val="404040"/>
              </a:solidFill>
            </a:rPr>
            <a:t>om</a:t>
          </a:r>
          <a:r>
            <a:rPr lang="hr-HR" sz="1400" noProof="0" dirty="0">
              <a:solidFill>
                <a:srgbClr val="404040"/>
              </a:solidFill>
            </a:rPr>
            <a:t> prirodnih ekosustava i </a:t>
          </a:r>
          <a:r>
            <a:rPr lang="hr-HR" sz="1400" noProof="0" dirty="0" err="1">
              <a:solidFill>
                <a:srgbClr val="404040"/>
              </a:solidFill>
            </a:rPr>
            <a:t>proizvodnj</a:t>
          </a:r>
          <a:r>
            <a:rPr lang="en-US" sz="1400" noProof="0" dirty="0">
              <a:solidFill>
                <a:srgbClr val="404040"/>
              </a:solidFill>
            </a:rPr>
            <a:t>om</a:t>
          </a:r>
          <a:r>
            <a:rPr lang="hr-HR" sz="1400" noProof="0" dirty="0">
              <a:solidFill>
                <a:srgbClr val="404040"/>
              </a:solidFill>
            </a:rPr>
            <a:t> ekološki prihvatljivih proizvoda.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6A957AE3-DB95-46DC-BEBA-284EA4FD37FD}" type="parTrans" cxnId="{161FFABF-BCBE-4DE8-A77B-72EAA0E776D9}">
      <dgm:prSet/>
      <dgm:spPr/>
      <dgm:t>
        <a:bodyPr/>
        <a:lstStyle/>
        <a:p>
          <a:endParaRPr lang="es-ES" sz="1300"/>
        </a:p>
      </dgm:t>
    </dgm:pt>
    <dgm:pt modelId="{8435039D-A6D3-4E9E-AB8B-A8429F8247C4}" type="sibTrans" cxnId="{161FFABF-BCBE-4DE8-A77B-72EAA0E776D9}">
      <dgm:prSet/>
      <dgm:spPr/>
      <dgm:t>
        <a:bodyPr/>
        <a:lstStyle/>
        <a:p>
          <a:endParaRPr lang="es-ES" sz="1300"/>
        </a:p>
      </dgm:t>
    </dgm:pt>
    <dgm:pt modelId="{C96FAD3D-AAC9-4B3D-9810-779B46BDF65B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Provođenjem društvenih promjena stvara se značajna dodana vrijednost društvenog poduzeća.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FBA67049-F8FE-4BE2-ACDF-DA2B44DBCB71}" type="parTrans" cxnId="{7389C85B-4E78-4846-99A6-CF90BDD2C2CF}">
      <dgm:prSet/>
      <dgm:spPr/>
      <dgm:t>
        <a:bodyPr/>
        <a:lstStyle/>
        <a:p>
          <a:endParaRPr lang="en-GB"/>
        </a:p>
      </dgm:t>
    </dgm:pt>
    <dgm:pt modelId="{B166EB0F-3401-48ED-B0EB-82A6535D0FA9}" type="sibTrans" cxnId="{7389C85B-4E78-4846-99A6-CF90BDD2C2CF}">
      <dgm:prSet/>
      <dgm:spPr/>
      <dgm:t>
        <a:bodyPr/>
        <a:lstStyle/>
        <a:p>
          <a:endParaRPr lang="en-GB"/>
        </a:p>
      </dgm:t>
    </dgm:pt>
    <dgm:pt modelId="{1596D66C-8EB0-4EE2-90CF-06B1E7C41BF7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Održivi pristup može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hr-HR" sz="1400" noProof="0" dirty="0">
              <a:solidFill>
                <a:srgbClr val="404040"/>
              </a:solidFill>
            </a:rPr>
            <a:t>se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hr-HR" sz="1400" noProof="0" dirty="0">
              <a:solidFill>
                <a:srgbClr val="404040"/>
              </a:solidFill>
            </a:rPr>
            <a:t>implementirati operativnim implikacijama koje se tiču komponenti kao što su energetska učinkovitost, upravljanje opskrbnim lancem, upravljanje otpadom, održiva nabava i angažman zajednice.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BD943534-E010-453E-A225-FA42C70D6024}" type="parTrans" cxnId="{6C7E1EE1-C578-47F6-BD64-1D2ED600F728}">
      <dgm:prSet/>
      <dgm:spPr/>
      <dgm:t>
        <a:bodyPr/>
        <a:lstStyle/>
        <a:p>
          <a:endParaRPr lang="sk-SK"/>
        </a:p>
      </dgm:t>
    </dgm:pt>
    <dgm:pt modelId="{6FD94990-F33C-49D9-9EC5-83BA17B42E2F}" type="sibTrans" cxnId="{6C7E1EE1-C578-47F6-BD64-1D2ED600F728}">
      <dgm:prSet/>
      <dgm:spPr/>
      <dgm:t>
        <a:bodyPr/>
        <a:lstStyle/>
        <a:p>
          <a:endParaRPr lang="sk-SK"/>
        </a:p>
      </dgm:t>
    </dgm:pt>
    <dgm:pt modelId="{263007B6-2F74-466B-9793-9EE43B50D29F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Zeleno poduzetništvo treba biti inspirirano prirodnim ekosustavima.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0623919A-BFDB-449A-A967-A6E7B3B69814}" type="parTrans" cxnId="{C4585ACA-0B26-477F-8DDF-8802F06629D0}">
      <dgm:prSet/>
      <dgm:spPr/>
      <dgm:t>
        <a:bodyPr/>
        <a:lstStyle/>
        <a:p>
          <a:endParaRPr lang="sk-SK"/>
        </a:p>
      </dgm:t>
    </dgm:pt>
    <dgm:pt modelId="{581F07AE-BED3-4487-A468-ED2B7FD65DB6}" type="sibTrans" cxnId="{C4585ACA-0B26-477F-8DDF-8802F06629D0}">
      <dgm:prSet/>
      <dgm:spPr/>
      <dgm:t>
        <a:bodyPr/>
        <a:lstStyle/>
        <a:p>
          <a:endParaRPr lang="sk-SK"/>
        </a:p>
      </dgm:t>
    </dgm:pt>
    <dgm:pt modelId="{E1785DB3-DE28-4BBA-B9E1-21D6DF788BB0}">
      <dgm:prSet phldrT="[Texto]" custT="1"/>
      <dgm:spPr/>
      <dgm:t>
        <a:bodyPr/>
        <a:lstStyle/>
        <a:p>
          <a:pPr algn="just"/>
          <a:r>
            <a:rPr lang="hr-HR" sz="1400" noProof="0" dirty="0">
              <a:solidFill>
                <a:srgbClr val="404040"/>
              </a:solidFill>
            </a:rPr>
            <a:t>Zeleno poduzetništvo predstavlja veliku poslovnu priliku za dekarbonizirani svijet do 2050. godine.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1533B918-4844-40E3-BA09-4AF4C921C8FD}" type="parTrans" cxnId="{F405DD03-0A67-4237-8A4A-1489457FACAE}">
      <dgm:prSet/>
      <dgm:spPr/>
      <dgm:t>
        <a:bodyPr/>
        <a:lstStyle/>
        <a:p>
          <a:endParaRPr lang="sk-SK"/>
        </a:p>
      </dgm:t>
    </dgm:pt>
    <dgm:pt modelId="{F9E3D7DF-77AD-491F-A7AC-F94D11B60F53}" type="sibTrans" cxnId="{F405DD03-0A67-4237-8A4A-1489457FACAE}">
      <dgm:prSet/>
      <dgm:spPr/>
      <dgm:t>
        <a:bodyPr/>
        <a:lstStyle/>
        <a:p>
          <a:endParaRPr lang="sk-SK"/>
        </a:p>
      </dgm:t>
    </dgm:pt>
    <dgm:pt modelId="{49FEBA6B-54F1-40C1-9288-0F2AB2649D67}" type="pres">
      <dgm:prSet presAssocID="{73A37D0F-0A01-427C-806C-3BDE0C554716}" presName="linearFlow" presStyleCnt="0">
        <dgm:presLayoutVars>
          <dgm:dir/>
          <dgm:animLvl val="lvl"/>
          <dgm:resizeHandles val="exact"/>
        </dgm:presLayoutVars>
      </dgm:prSet>
      <dgm:spPr/>
    </dgm:pt>
    <dgm:pt modelId="{207EC565-6A5E-42E7-ADB2-07069A95658F}" type="pres">
      <dgm:prSet presAssocID="{7991A607-7466-4457-87C8-C0CA40315A23}" presName="composite" presStyleCnt="0"/>
      <dgm:spPr/>
    </dgm:pt>
    <dgm:pt modelId="{372C945C-259A-4409-A878-2163FB9FB9E1}" type="pres">
      <dgm:prSet presAssocID="{7991A607-7466-4457-87C8-C0CA40315A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1BF64C8-B481-4665-A533-2C338B5FE312}" type="pres">
      <dgm:prSet presAssocID="{7991A607-7466-4457-87C8-C0CA40315A23}" presName="descendantText" presStyleLbl="alignAcc1" presStyleIdx="0" presStyleCnt="3">
        <dgm:presLayoutVars>
          <dgm:bulletEnabled val="1"/>
        </dgm:presLayoutVars>
      </dgm:prSet>
      <dgm:spPr/>
    </dgm:pt>
    <dgm:pt modelId="{8D0C9BC5-5A25-46DB-B3A1-99F5F9B1E4EB}" type="pres">
      <dgm:prSet presAssocID="{C29B2F6D-2BFD-4ACD-96BB-CE9968F61031}" presName="sp" presStyleCnt="0"/>
      <dgm:spPr/>
    </dgm:pt>
    <dgm:pt modelId="{0C4CA8CF-FA47-4E25-A8FB-B020A38E2677}" type="pres">
      <dgm:prSet presAssocID="{929949F9-6708-4738-9713-C14A3F26FEC8}" presName="composite" presStyleCnt="0"/>
      <dgm:spPr/>
    </dgm:pt>
    <dgm:pt modelId="{8B8D4138-9F8B-48F9-ADD4-2E3053B5D64B}" type="pres">
      <dgm:prSet presAssocID="{929949F9-6708-4738-9713-C14A3F26FE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E001D36-7EA7-40EA-B3F8-70F5116F2BEF}" type="pres">
      <dgm:prSet presAssocID="{929949F9-6708-4738-9713-C14A3F26FEC8}" presName="descendantText" presStyleLbl="alignAcc1" presStyleIdx="1" presStyleCnt="3">
        <dgm:presLayoutVars>
          <dgm:bulletEnabled val="1"/>
        </dgm:presLayoutVars>
      </dgm:prSet>
      <dgm:spPr/>
    </dgm:pt>
    <dgm:pt modelId="{11FB023F-A33F-48E9-B9C6-E54DC70040CD}" type="pres">
      <dgm:prSet presAssocID="{ADF06A4A-9857-42CF-BDD4-187E89F55B3D}" presName="sp" presStyleCnt="0"/>
      <dgm:spPr/>
    </dgm:pt>
    <dgm:pt modelId="{43DBC3F6-492D-4C2A-A252-4FEAED53631A}" type="pres">
      <dgm:prSet presAssocID="{34A61327-4E4D-443A-94A3-4D33A6D7D0E3}" presName="composite" presStyleCnt="0"/>
      <dgm:spPr/>
    </dgm:pt>
    <dgm:pt modelId="{70F5F141-B73D-4673-BBE8-3D931F4008F2}" type="pres">
      <dgm:prSet presAssocID="{34A61327-4E4D-443A-94A3-4D33A6D7D0E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4B98815-6EE4-43A6-9D35-F25F57806168}" type="pres">
      <dgm:prSet presAssocID="{34A61327-4E4D-443A-94A3-4D33A6D7D0E3}" presName="descendantText" presStyleLbl="alignAcc1" presStyleIdx="2" presStyleCnt="3" custScaleY="123597">
        <dgm:presLayoutVars>
          <dgm:bulletEnabled val="1"/>
        </dgm:presLayoutVars>
      </dgm:prSet>
      <dgm:spPr/>
    </dgm:pt>
  </dgm:ptLst>
  <dgm:cxnLst>
    <dgm:cxn modelId="{F405DD03-0A67-4237-8A4A-1489457FACAE}" srcId="{34A61327-4E4D-443A-94A3-4D33A6D7D0E3}" destId="{E1785DB3-DE28-4BBA-B9E1-21D6DF788BB0}" srcOrd="2" destOrd="0" parTransId="{1533B918-4844-40E3-BA09-4AF4C921C8FD}" sibTransId="{F9E3D7DF-77AD-491F-A7AC-F94D11B60F53}"/>
    <dgm:cxn modelId="{BFB0F814-5FB0-4047-9DA2-3C48797BEF7E}" type="presOf" srcId="{C96FAD3D-AAC9-4B3D-9810-779B46BDF65B}" destId="{EE001D36-7EA7-40EA-B3F8-70F5116F2BEF}" srcOrd="0" destOrd="1" presId="urn:microsoft.com/office/officeart/2005/8/layout/chevron2"/>
    <dgm:cxn modelId="{039BB21E-05A1-415B-A463-714C8B848B18}" type="presOf" srcId="{E1785DB3-DE28-4BBA-B9E1-21D6DF788BB0}" destId="{E4B98815-6EE4-43A6-9D35-F25F57806168}" srcOrd="0" destOrd="2" presId="urn:microsoft.com/office/officeart/2005/8/layout/chevron2"/>
    <dgm:cxn modelId="{FDC28727-7F33-4001-87F1-D5F76940E233}" srcId="{929949F9-6708-4738-9713-C14A3F26FEC8}" destId="{8A584B21-BCB2-43BB-B64C-7B360D83A862}" srcOrd="0" destOrd="0" parTransId="{425E6093-9D9F-4D0D-AF39-692D3F01524A}" sibTransId="{E714A1FB-4DC7-477F-B50F-618EF34C0C2D}"/>
    <dgm:cxn modelId="{699FF731-067A-414C-87FE-CB60620F8569}" srcId="{73A37D0F-0A01-427C-806C-3BDE0C554716}" destId="{7991A607-7466-4457-87C8-C0CA40315A23}" srcOrd="0" destOrd="0" parTransId="{A4499F8F-8C98-4F22-9390-38711BCBAAE2}" sibTransId="{C29B2F6D-2BFD-4ACD-96BB-CE9968F61031}"/>
    <dgm:cxn modelId="{7389C85B-4E78-4846-99A6-CF90BDD2C2CF}" srcId="{929949F9-6708-4738-9713-C14A3F26FEC8}" destId="{C96FAD3D-AAC9-4B3D-9810-779B46BDF65B}" srcOrd="1" destOrd="0" parTransId="{FBA67049-F8FE-4BE2-ACDF-DA2B44DBCB71}" sibTransId="{B166EB0F-3401-48ED-B0EB-82A6535D0FA9}"/>
    <dgm:cxn modelId="{0E3B2469-9480-4EB9-BE55-3DADE7F10448}" srcId="{73A37D0F-0A01-427C-806C-3BDE0C554716}" destId="{34A61327-4E4D-443A-94A3-4D33A6D7D0E3}" srcOrd="2" destOrd="0" parTransId="{0665347B-7D2F-4FC9-8F56-11EF493E60CA}" sibTransId="{3D975020-5312-4030-8AA0-75C64DC3CF4E}"/>
    <dgm:cxn modelId="{27E4206D-420D-4A44-8E3D-381C32007183}" srcId="{7991A607-7466-4457-87C8-C0CA40315A23}" destId="{70ED07A8-1925-4E2A-A3F7-588056F8DA59}" srcOrd="0" destOrd="0" parTransId="{BA2AA8D9-8A0B-4C44-AC4A-E229D520682F}" sibTransId="{358BC604-4285-4A45-AB42-ABED8F39E3D2}"/>
    <dgm:cxn modelId="{AD670B58-B3EC-4AAA-9548-8E67132A1022}" type="presOf" srcId="{73A37D0F-0A01-427C-806C-3BDE0C554716}" destId="{49FEBA6B-54F1-40C1-9288-0F2AB2649D67}" srcOrd="0" destOrd="0" presId="urn:microsoft.com/office/officeart/2005/8/layout/chevron2"/>
    <dgm:cxn modelId="{30145381-78CD-45F1-A2C5-4FA86B038B2D}" type="presOf" srcId="{7991A607-7466-4457-87C8-C0CA40315A23}" destId="{372C945C-259A-4409-A878-2163FB9FB9E1}" srcOrd="0" destOrd="0" presId="urn:microsoft.com/office/officeart/2005/8/layout/chevron2"/>
    <dgm:cxn modelId="{5F7634A8-F0F7-4878-A74D-52317EA83116}" type="presOf" srcId="{8A584B21-BCB2-43BB-B64C-7B360D83A862}" destId="{EE001D36-7EA7-40EA-B3F8-70F5116F2BEF}" srcOrd="0" destOrd="0" presId="urn:microsoft.com/office/officeart/2005/8/layout/chevron2"/>
    <dgm:cxn modelId="{FF465EB1-8C69-4C96-9EC7-9488D4B1D582}" type="presOf" srcId="{263007B6-2F74-466B-9793-9EE43B50D29F}" destId="{E4B98815-6EE4-43A6-9D35-F25F57806168}" srcOrd="0" destOrd="1" presId="urn:microsoft.com/office/officeart/2005/8/layout/chevron2"/>
    <dgm:cxn modelId="{CC5EE9BB-8B97-40EC-A28D-88215B8948DF}" type="presOf" srcId="{34A61327-4E4D-443A-94A3-4D33A6D7D0E3}" destId="{70F5F141-B73D-4673-BBE8-3D931F4008F2}" srcOrd="0" destOrd="0" presId="urn:microsoft.com/office/officeart/2005/8/layout/chevron2"/>
    <dgm:cxn modelId="{161FFABF-BCBE-4DE8-A77B-72EAA0E776D9}" srcId="{34A61327-4E4D-443A-94A3-4D33A6D7D0E3}" destId="{70B3BB73-755C-4FB7-9365-2CA8C05F6DBE}" srcOrd="0" destOrd="0" parTransId="{6A957AE3-DB95-46DC-BEBA-284EA4FD37FD}" sibTransId="{8435039D-A6D3-4E9E-AB8B-A8429F8247C4}"/>
    <dgm:cxn modelId="{602B11CA-F846-4D8B-92B3-0DBBF392E24A}" type="presOf" srcId="{929949F9-6708-4738-9713-C14A3F26FEC8}" destId="{8B8D4138-9F8B-48F9-ADD4-2E3053B5D64B}" srcOrd="0" destOrd="0" presId="urn:microsoft.com/office/officeart/2005/8/layout/chevron2"/>
    <dgm:cxn modelId="{C4585ACA-0B26-477F-8DDF-8802F06629D0}" srcId="{34A61327-4E4D-443A-94A3-4D33A6D7D0E3}" destId="{263007B6-2F74-466B-9793-9EE43B50D29F}" srcOrd="1" destOrd="0" parTransId="{0623919A-BFDB-449A-A967-A6E7B3B69814}" sibTransId="{581F07AE-BED3-4487-A468-ED2B7FD65DB6}"/>
    <dgm:cxn modelId="{72DC40D7-5FA8-4C59-BAB0-1FE2F4836B34}" type="presOf" srcId="{1596D66C-8EB0-4EE2-90CF-06B1E7C41BF7}" destId="{61BF64C8-B481-4665-A533-2C338B5FE312}" srcOrd="0" destOrd="1" presId="urn:microsoft.com/office/officeart/2005/8/layout/chevron2"/>
    <dgm:cxn modelId="{6C7E1EE1-C578-47F6-BD64-1D2ED600F728}" srcId="{7991A607-7466-4457-87C8-C0CA40315A23}" destId="{1596D66C-8EB0-4EE2-90CF-06B1E7C41BF7}" srcOrd="1" destOrd="0" parTransId="{BD943534-E010-453E-A225-FA42C70D6024}" sibTransId="{6FD94990-F33C-49D9-9EC5-83BA17B42E2F}"/>
    <dgm:cxn modelId="{4BA320E8-2DF3-4E7E-B18B-659CEB6FD011}" type="presOf" srcId="{70B3BB73-755C-4FB7-9365-2CA8C05F6DBE}" destId="{E4B98815-6EE4-43A6-9D35-F25F57806168}" srcOrd="0" destOrd="0" presId="urn:microsoft.com/office/officeart/2005/8/layout/chevron2"/>
    <dgm:cxn modelId="{8AA7AEF0-2C43-4D1F-9795-3D7C3DEEEFE8}" srcId="{73A37D0F-0A01-427C-806C-3BDE0C554716}" destId="{929949F9-6708-4738-9713-C14A3F26FEC8}" srcOrd="1" destOrd="0" parTransId="{0F7E1A38-7E70-42A4-AF68-F54EB88D3B4D}" sibTransId="{ADF06A4A-9857-42CF-BDD4-187E89F55B3D}"/>
    <dgm:cxn modelId="{A78A66F7-08BB-42E0-B03F-F4DC4DD532B6}" type="presOf" srcId="{70ED07A8-1925-4E2A-A3F7-588056F8DA59}" destId="{61BF64C8-B481-4665-A533-2C338B5FE312}" srcOrd="0" destOrd="0" presId="urn:microsoft.com/office/officeart/2005/8/layout/chevron2"/>
    <dgm:cxn modelId="{09807F57-12DA-4D52-B57C-4BDD525106D8}" type="presParOf" srcId="{49FEBA6B-54F1-40C1-9288-0F2AB2649D67}" destId="{207EC565-6A5E-42E7-ADB2-07069A95658F}" srcOrd="0" destOrd="0" presId="urn:microsoft.com/office/officeart/2005/8/layout/chevron2"/>
    <dgm:cxn modelId="{97491901-C94B-4FFC-99E6-910F39736E23}" type="presParOf" srcId="{207EC565-6A5E-42E7-ADB2-07069A95658F}" destId="{372C945C-259A-4409-A878-2163FB9FB9E1}" srcOrd="0" destOrd="0" presId="urn:microsoft.com/office/officeart/2005/8/layout/chevron2"/>
    <dgm:cxn modelId="{2FBA76C3-8673-4687-BF2D-D692649B23DD}" type="presParOf" srcId="{207EC565-6A5E-42E7-ADB2-07069A95658F}" destId="{61BF64C8-B481-4665-A533-2C338B5FE312}" srcOrd="1" destOrd="0" presId="urn:microsoft.com/office/officeart/2005/8/layout/chevron2"/>
    <dgm:cxn modelId="{FD308ED2-4D5E-4944-873C-3CFAC0F385CF}" type="presParOf" srcId="{49FEBA6B-54F1-40C1-9288-0F2AB2649D67}" destId="{8D0C9BC5-5A25-46DB-B3A1-99F5F9B1E4EB}" srcOrd="1" destOrd="0" presId="urn:microsoft.com/office/officeart/2005/8/layout/chevron2"/>
    <dgm:cxn modelId="{5F56241B-B13A-4B8F-AD65-D694E2218559}" type="presParOf" srcId="{49FEBA6B-54F1-40C1-9288-0F2AB2649D67}" destId="{0C4CA8CF-FA47-4E25-A8FB-B020A38E2677}" srcOrd="2" destOrd="0" presId="urn:microsoft.com/office/officeart/2005/8/layout/chevron2"/>
    <dgm:cxn modelId="{0DEF7DC1-4560-4022-89E1-FA86916C3BA0}" type="presParOf" srcId="{0C4CA8CF-FA47-4E25-A8FB-B020A38E2677}" destId="{8B8D4138-9F8B-48F9-ADD4-2E3053B5D64B}" srcOrd="0" destOrd="0" presId="urn:microsoft.com/office/officeart/2005/8/layout/chevron2"/>
    <dgm:cxn modelId="{5F1A5EED-385D-4EC0-BE1D-E39F01ACEAC8}" type="presParOf" srcId="{0C4CA8CF-FA47-4E25-A8FB-B020A38E2677}" destId="{EE001D36-7EA7-40EA-B3F8-70F5116F2BEF}" srcOrd="1" destOrd="0" presId="urn:microsoft.com/office/officeart/2005/8/layout/chevron2"/>
    <dgm:cxn modelId="{A10AF34B-A236-4F6B-9134-003D713D830C}" type="presParOf" srcId="{49FEBA6B-54F1-40C1-9288-0F2AB2649D67}" destId="{11FB023F-A33F-48E9-B9C6-E54DC70040CD}" srcOrd="3" destOrd="0" presId="urn:microsoft.com/office/officeart/2005/8/layout/chevron2"/>
    <dgm:cxn modelId="{CF46E0F7-A030-49E2-AEB2-A777A729E0CA}" type="presParOf" srcId="{49FEBA6B-54F1-40C1-9288-0F2AB2649D67}" destId="{43DBC3F6-492D-4C2A-A252-4FEAED53631A}" srcOrd="4" destOrd="0" presId="urn:microsoft.com/office/officeart/2005/8/layout/chevron2"/>
    <dgm:cxn modelId="{3A024983-132F-4E2E-95B9-BADB6B3C2FCF}" type="presParOf" srcId="{43DBC3F6-492D-4C2A-A252-4FEAED53631A}" destId="{70F5F141-B73D-4673-BBE8-3D931F4008F2}" srcOrd="0" destOrd="0" presId="urn:microsoft.com/office/officeart/2005/8/layout/chevron2"/>
    <dgm:cxn modelId="{B0522303-EC98-48BF-A1D2-3575D76B1E92}" type="presParOf" srcId="{43DBC3F6-492D-4C2A-A252-4FEAED53631A}" destId="{E4B98815-6EE4-43A6-9D35-F25F578061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-400220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DIO 1: </a:t>
          </a:r>
          <a:r>
            <a:rPr lang="en-US" sz="2400" kern="1200" noProof="0" dirty="0" err="1"/>
            <a:t>Održivost</a:t>
          </a:r>
          <a:r>
            <a:rPr lang="en-US" sz="2400" kern="1200" noProof="0" dirty="0"/>
            <a:t> </a:t>
          </a:r>
          <a:r>
            <a:rPr lang="en-US" sz="2400" kern="1200" noProof="0" dirty="0" err="1"/>
            <a:t>kod</a:t>
          </a:r>
          <a:r>
            <a:rPr lang="en-US" sz="2400" kern="1200" noProof="0" dirty="0"/>
            <a:t> </a:t>
          </a:r>
          <a:r>
            <a:rPr lang="hr-HR" sz="2400" kern="1200" noProof="0" dirty="0"/>
            <a:t>MMSP</a:t>
          </a:r>
          <a:endParaRPr lang="en-US" sz="2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Održivost</a:t>
          </a:r>
          <a:r>
            <a:rPr lang="en-GB" sz="1400" kern="1200" dirty="0"/>
            <a:t> u </a:t>
          </a:r>
          <a:r>
            <a:rPr lang="en-GB" sz="1400" kern="1200" dirty="0" err="1"/>
            <a:t>kontekstu</a:t>
          </a:r>
          <a:r>
            <a:rPr lang="en-GB" sz="1400" kern="1200" dirty="0"/>
            <a:t> </a:t>
          </a:r>
          <a:r>
            <a:rPr lang="hr-HR" sz="1400" kern="1200" dirty="0"/>
            <a:t>MMSP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Operacijske implikacije kod MMSP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Trendovi</a:t>
          </a:r>
          <a:r>
            <a:rPr lang="en-US" sz="1400" kern="1200" dirty="0"/>
            <a:t> </a:t>
          </a:r>
          <a:r>
            <a:rPr lang="en-US" sz="1400" kern="1200" dirty="0" err="1"/>
            <a:t>održivosti</a:t>
          </a:r>
          <a:r>
            <a:rPr lang="en-US" sz="1400" kern="1200" dirty="0"/>
            <a:t> </a:t>
          </a:r>
          <a:r>
            <a:rPr lang="en-US" sz="1400" kern="1200" dirty="0" err="1"/>
            <a:t>kod</a:t>
          </a:r>
          <a:r>
            <a:rPr lang="en-US" sz="1400" kern="1200" dirty="0"/>
            <a:t> </a:t>
          </a:r>
          <a:r>
            <a:rPr lang="hr-HR" sz="1400" kern="1200" dirty="0"/>
            <a:t>MMSP</a:t>
          </a:r>
          <a:endParaRPr lang="en-US" sz="1400" kern="1200" noProof="0" dirty="0"/>
        </a:p>
      </dsp:txBody>
      <dsp:txXfrm rot="5400000">
        <a:off x="1" y="804544"/>
        <a:ext cx="3222284" cy="2413635"/>
      </dsp:txXfrm>
    </dsp:sp>
    <dsp:sp modelId="{6A06E1D3-CB2E-499A-A964-4B9EA4634424}">
      <dsp:nvSpPr>
        <dsp:cNvPr id="0" name=""/>
        <dsp:cNvSpPr/>
      </dsp:nvSpPr>
      <dsp:spPr>
        <a:xfrm rot="16200000">
          <a:off x="3064974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DIO 2: </a:t>
          </a:r>
          <a:r>
            <a:rPr lang="en-GB" sz="2400" b="0" kern="1200" dirty="0" err="1"/>
            <a:t>Osnove</a:t>
          </a:r>
          <a:r>
            <a:rPr lang="en-GB" sz="2400" b="0" kern="1200" dirty="0"/>
            <a:t> </a:t>
          </a:r>
          <a:r>
            <a:rPr lang="en-GB" sz="2400" b="0" kern="1200" dirty="0" err="1"/>
            <a:t>društvenog</a:t>
          </a:r>
          <a:r>
            <a:rPr lang="en-GB" sz="2400" b="0" kern="1200" dirty="0"/>
            <a:t> </a:t>
          </a:r>
          <a:r>
            <a:rPr lang="en-GB" sz="2400" b="0" kern="1200" dirty="0" err="1"/>
            <a:t>poduzetništva</a:t>
          </a:r>
          <a:endParaRPr lang="en-US" sz="2400" b="0" kern="1200" noProof="0" dirty="0"/>
        </a:p>
        <a:p>
          <a:pPr marL="114300" lvl="1" indent="-1047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pl-PL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 čemu je društveno poduzetništvo drugačije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?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Društveno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poduzetništvo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vs. </a:t>
          </a:r>
          <a:r>
            <a:rPr lang="hr-HR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ruštveno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odgovorno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poslovanje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Društvena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misija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u </a:t>
          </a:r>
          <a:r>
            <a:rPr lang="hr-HR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MMSP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3465195" y="804544"/>
        <a:ext cx="3222284" cy="2413635"/>
      </dsp:txXfrm>
    </dsp:sp>
    <dsp:sp modelId="{3DEE8081-9DAE-447D-949C-DEF3860D6332}">
      <dsp:nvSpPr>
        <dsp:cNvPr id="0" name=""/>
        <dsp:cNvSpPr/>
      </dsp:nvSpPr>
      <dsp:spPr>
        <a:xfrm rot="16200000">
          <a:off x="6528930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DIO 3: </a:t>
          </a:r>
          <a:r>
            <a:rPr lang="en-US" sz="2400" kern="1200" noProof="0" dirty="0" err="1"/>
            <a:t>Zeleno</a:t>
          </a:r>
          <a:r>
            <a:rPr lang="en-US" sz="2400" kern="1200" noProof="0" dirty="0"/>
            <a:t> </a:t>
          </a:r>
          <a:r>
            <a:rPr lang="en-US" sz="2400" kern="1200" noProof="0" dirty="0" err="1"/>
            <a:t>poduzetništvo</a:t>
          </a:r>
          <a:endParaRPr lang="en-US" sz="2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Što</a:t>
          </a:r>
          <a:r>
            <a:rPr lang="en-US" sz="1400" kern="1200" dirty="0"/>
            <a:t> je </a:t>
          </a:r>
          <a:r>
            <a:rPr lang="en-US" sz="1400" kern="1200" dirty="0" err="1"/>
            <a:t>zeleno</a:t>
          </a:r>
          <a:r>
            <a:rPr lang="en-US" sz="1400" kern="1200" dirty="0"/>
            <a:t> </a:t>
          </a:r>
          <a:r>
            <a:rPr lang="en-US" sz="1400" kern="1200" dirty="0" err="1"/>
            <a:t>poduzetništvo</a:t>
          </a:r>
          <a:r>
            <a:rPr lang="en-US" sz="1400" kern="1200" dirty="0"/>
            <a:t>?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Kako iskoristiti potencijal zelenog poduzetništva</a:t>
          </a:r>
          <a:r>
            <a:rPr lang="en-US" sz="1400" kern="1200" dirty="0"/>
            <a:t>?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/>
            <a:t>Savjeti i alati za "zelenije" poslovanje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noProof="0" dirty="0"/>
        </a:p>
      </dsp:txBody>
      <dsp:txXfrm rot="5400000">
        <a:off x="6929151" y="804544"/>
        <a:ext cx="3222284" cy="241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2323-29C2-4027-8AD5-0376CDC28B7A}">
      <dsp:nvSpPr>
        <dsp:cNvPr id="0" name=""/>
        <dsp:cNvSpPr/>
      </dsp:nvSpPr>
      <dsp:spPr>
        <a:xfrm>
          <a:off x="3054160" y="1291097"/>
          <a:ext cx="1418138" cy="109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tx1"/>
              </a:solidFill>
            </a:rPr>
            <a:t>Društveno</a:t>
          </a:r>
          <a:r>
            <a:rPr lang="en-GB" sz="1700" b="1" kern="1200" noProof="0" dirty="0">
              <a:solidFill>
                <a:schemeClr val="tx1"/>
              </a:solidFill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</a:rPr>
            <a:t>poduzetništvo</a:t>
          </a:r>
          <a:endParaRPr lang="en-GB" sz="1700" b="1" kern="1200" noProof="0" dirty="0">
            <a:solidFill>
              <a:schemeClr val="tx1"/>
            </a:solidFill>
          </a:endParaRPr>
        </a:p>
      </dsp:txBody>
      <dsp:txXfrm>
        <a:off x="3107552" y="1344489"/>
        <a:ext cx="1311354" cy="986960"/>
      </dsp:txXfrm>
    </dsp:sp>
    <dsp:sp modelId="{165B64EC-05B1-4468-A367-0E47E2036090}">
      <dsp:nvSpPr>
        <dsp:cNvPr id="0" name=""/>
        <dsp:cNvSpPr/>
      </dsp:nvSpPr>
      <dsp:spPr>
        <a:xfrm rot="16302796">
          <a:off x="3581488" y="1086986"/>
          <a:ext cx="408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405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E3E4D-2F6D-477D-B652-0D76D47A8559}">
      <dsp:nvSpPr>
        <dsp:cNvPr id="0" name=""/>
        <dsp:cNvSpPr/>
      </dsp:nvSpPr>
      <dsp:spPr>
        <a:xfrm>
          <a:off x="2776415" y="18116"/>
          <a:ext cx="2056627" cy="864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 err="1">
              <a:solidFill>
                <a:schemeClr val="tx1"/>
              </a:solidFill>
            </a:rPr>
            <a:t>Društvena</a:t>
          </a:r>
          <a:r>
            <a:rPr lang="en-GB" sz="1700" kern="1200" noProof="0" dirty="0">
              <a:solidFill>
                <a:schemeClr val="tx1"/>
              </a:solidFill>
            </a:rPr>
            <a:t> </a:t>
          </a:r>
          <a:r>
            <a:rPr lang="en-GB" sz="1700" kern="1200" noProof="0" dirty="0" err="1">
              <a:solidFill>
                <a:schemeClr val="tx1"/>
              </a:solidFill>
            </a:rPr>
            <a:t>misija</a:t>
          </a:r>
          <a:endParaRPr lang="en-GB" sz="1700" kern="1200" noProof="0" dirty="0">
            <a:solidFill>
              <a:schemeClr val="tx1"/>
            </a:solidFill>
          </a:endParaRPr>
        </a:p>
      </dsp:txBody>
      <dsp:txXfrm>
        <a:off x="2818629" y="60330"/>
        <a:ext cx="1972199" cy="780330"/>
      </dsp:txXfrm>
    </dsp:sp>
    <dsp:sp modelId="{D6A48497-253E-4C33-8C41-40B01F55D5E0}">
      <dsp:nvSpPr>
        <dsp:cNvPr id="0" name=""/>
        <dsp:cNvSpPr/>
      </dsp:nvSpPr>
      <dsp:spPr>
        <a:xfrm rot="2434191">
          <a:off x="4371213" y="2468018"/>
          <a:ext cx="2557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777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075E9-E2E8-4008-B1A2-0EA3D6915024}">
      <dsp:nvSpPr>
        <dsp:cNvPr id="0" name=""/>
        <dsp:cNvSpPr/>
      </dsp:nvSpPr>
      <dsp:spPr>
        <a:xfrm>
          <a:off x="4322100" y="2551193"/>
          <a:ext cx="1713570" cy="99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 err="1">
              <a:solidFill>
                <a:schemeClr val="tx1"/>
              </a:solidFill>
            </a:rPr>
            <a:t>Poslovne</a:t>
          </a:r>
          <a:r>
            <a:rPr lang="en-GB" sz="1700" kern="1200" noProof="0" dirty="0">
              <a:solidFill>
                <a:schemeClr val="tx1"/>
              </a:solidFill>
            </a:rPr>
            <a:t> </a:t>
          </a:r>
          <a:r>
            <a:rPr lang="en-GB" sz="1700" kern="1200" noProof="0" dirty="0" err="1">
              <a:solidFill>
                <a:schemeClr val="tx1"/>
              </a:solidFill>
            </a:rPr>
            <a:t>strategije</a:t>
          </a:r>
          <a:endParaRPr lang="en-GB" sz="1700" kern="1200" noProof="0" dirty="0">
            <a:solidFill>
              <a:schemeClr val="tx1"/>
            </a:solidFill>
          </a:endParaRPr>
        </a:p>
      </dsp:txBody>
      <dsp:txXfrm>
        <a:off x="4370804" y="2599897"/>
        <a:ext cx="1616162" cy="900289"/>
      </dsp:txXfrm>
    </dsp:sp>
    <dsp:sp modelId="{326BF5E5-B62A-4AB4-9E98-688427112BF8}">
      <dsp:nvSpPr>
        <dsp:cNvPr id="0" name=""/>
        <dsp:cNvSpPr/>
      </dsp:nvSpPr>
      <dsp:spPr>
        <a:xfrm rot="8458042">
          <a:off x="2851498" y="2468910"/>
          <a:ext cx="266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82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8DECA-88DD-4A10-A8C0-7B55C00D9C46}">
      <dsp:nvSpPr>
        <dsp:cNvPr id="0" name=""/>
        <dsp:cNvSpPr/>
      </dsp:nvSpPr>
      <dsp:spPr>
        <a:xfrm>
          <a:off x="1340923" y="2552978"/>
          <a:ext cx="1854526" cy="99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 err="1">
              <a:solidFill>
                <a:schemeClr val="tx1"/>
              </a:solidFill>
            </a:rPr>
            <a:t>Inovativna</a:t>
          </a:r>
          <a:r>
            <a:rPr lang="en-GB" sz="1700" kern="1200" noProof="0" dirty="0">
              <a:solidFill>
                <a:schemeClr val="tx1"/>
              </a:solidFill>
            </a:rPr>
            <a:t> i </a:t>
          </a:r>
          <a:r>
            <a:rPr lang="en-GB" sz="1700" kern="1200" noProof="0" dirty="0" err="1">
              <a:solidFill>
                <a:schemeClr val="tx1"/>
              </a:solidFill>
            </a:rPr>
            <a:t>održiva</a:t>
          </a:r>
          <a:r>
            <a:rPr lang="en-GB" sz="1700" kern="1200" noProof="0" dirty="0">
              <a:solidFill>
                <a:schemeClr val="tx1"/>
              </a:solidFill>
            </a:rPr>
            <a:t> </a:t>
          </a:r>
          <a:r>
            <a:rPr lang="en-GB" sz="1700" kern="1200" noProof="0" dirty="0" err="1">
              <a:solidFill>
                <a:schemeClr val="tx1"/>
              </a:solidFill>
            </a:rPr>
            <a:t>rješenja</a:t>
          </a:r>
          <a:endParaRPr lang="en-GB" sz="1700" kern="1200" noProof="0" dirty="0">
            <a:solidFill>
              <a:schemeClr val="tx1"/>
            </a:solidFill>
          </a:endParaRPr>
        </a:p>
      </dsp:txBody>
      <dsp:txXfrm>
        <a:off x="1389452" y="2601507"/>
        <a:ext cx="1757468" cy="89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945C-259A-4409-A878-2163FB9FB9E1}">
      <dsp:nvSpPr>
        <dsp:cNvPr id="0" name=""/>
        <dsp:cNvSpPr/>
      </dsp:nvSpPr>
      <dsp:spPr>
        <a:xfrm rot="5400000">
          <a:off x="-214283" y="218264"/>
          <a:ext cx="1428556" cy="999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 err="1"/>
            <a:t>Dio</a:t>
          </a:r>
          <a:r>
            <a:rPr lang="en-US" sz="1300" kern="1200" noProof="0" dirty="0"/>
            <a:t> 1</a:t>
          </a:r>
        </a:p>
      </dsp:txBody>
      <dsp:txXfrm rot="-5400000">
        <a:off x="1" y="503976"/>
        <a:ext cx="999989" cy="428567"/>
      </dsp:txXfrm>
    </dsp:sp>
    <dsp:sp modelId="{61BF64C8-B481-4665-A533-2C338B5FE312}">
      <dsp:nvSpPr>
        <dsp:cNvPr id="0" name=""/>
        <dsp:cNvSpPr/>
      </dsp:nvSpPr>
      <dsp:spPr>
        <a:xfrm rot="5400000">
          <a:off x="5064913" y="-4060943"/>
          <a:ext cx="928561" cy="9058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baseline="0" noProof="0" dirty="0">
              <a:solidFill>
                <a:srgbClr val="404040"/>
              </a:solidFill>
            </a:rPr>
            <a:t>Održivost u poslovanju odnosi se na poslovanje bez negativnog utjecaja na okoliš, društvo, zajednicu i gospodarstvo.</a:t>
          </a:r>
          <a:endParaRPr lang="en-US" sz="1400" kern="1200" noProof="0" dirty="0">
            <a:solidFill>
              <a:srgbClr val="40404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Održivi pristup može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hr-HR" sz="1400" kern="1200" noProof="0" dirty="0">
              <a:solidFill>
                <a:srgbClr val="404040"/>
              </a:solidFill>
            </a:rPr>
            <a:t>se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hr-HR" sz="1400" kern="1200" noProof="0" dirty="0">
              <a:solidFill>
                <a:srgbClr val="404040"/>
              </a:solidFill>
            </a:rPr>
            <a:t>implementirati operativnim implikacijama koje se tiču komponenti kao što su energetska učinkovitost, upravljanje opskrbnim lancem, upravljanje otpadom, održiva nabava i angažman zajednice.</a:t>
          </a:r>
          <a:endParaRPr lang="en-US" sz="1400" kern="1200" noProof="0" dirty="0">
            <a:solidFill>
              <a:srgbClr val="404040"/>
            </a:solidFill>
          </a:endParaRPr>
        </a:p>
      </dsp:txBody>
      <dsp:txXfrm rot="-5400000">
        <a:off x="999989" y="49310"/>
        <a:ext cx="9013081" cy="837903"/>
      </dsp:txXfrm>
    </dsp:sp>
    <dsp:sp modelId="{8B8D4138-9F8B-48F9-ADD4-2E3053B5D64B}">
      <dsp:nvSpPr>
        <dsp:cNvPr id="0" name=""/>
        <dsp:cNvSpPr/>
      </dsp:nvSpPr>
      <dsp:spPr>
        <a:xfrm rot="5400000">
          <a:off x="-214283" y="1456589"/>
          <a:ext cx="1428556" cy="999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 err="1"/>
            <a:t>Dio</a:t>
          </a:r>
          <a:r>
            <a:rPr lang="en-US" sz="1300" kern="1200" noProof="0" dirty="0"/>
            <a:t> 2</a:t>
          </a:r>
        </a:p>
      </dsp:txBody>
      <dsp:txXfrm rot="-5400000">
        <a:off x="1" y="1742301"/>
        <a:ext cx="999989" cy="428567"/>
      </dsp:txXfrm>
    </dsp:sp>
    <dsp:sp modelId="{EE001D36-7EA7-40EA-B3F8-70F5116F2BEF}">
      <dsp:nvSpPr>
        <dsp:cNvPr id="0" name=""/>
        <dsp:cNvSpPr/>
      </dsp:nvSpPr>
      <dsp:spPr>
        <a:xfrm rot="5400000">
          <a:off x="5064913" y="-2822618"/>
          <a:ext cx="928561" cy="9058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Društveno poduzeće može djelovati u bilo kojem području i ostvaruje </a:t>
          </a:r>
          <a:r>
            <a:rPr lang="en-US" sz="1400" kern="1200" noProof="0" dirty="0" err="1">
              <a:solidFill>
                <a:srgbClr val="404040"/>
              </a:solidFill>
            </a:rPr>
            <a:t>dobit</a:t>
          </a:r>
          <a:r>
            <a:rPr lang="hr-HR" sz="1400" kern="1200" noProof="0" dirty="0">
              <a:solidFill>
                <a:srgbClr val="404040"/>
              </a:solidFill>
            </a:rPr>
            <a:t> - razlika je u tome kako se </a:t>
          </a:r>
          <a:r>
            <a:rPr lang="en-US" sz="1400" kern="1200" noProof="0" dirty="0" err="1">
              <a:solidFill>
                <a:srgbClr val="404040"/>
              </a:solidFill>
            </a:rPr>
            <a:t>dobit</a:t>
          </a:r>
          <a:r>
            <a:rPr lang="hr-HR" sz="1400" kern="1200" noProof="0" dirty="0">
              <a:solidFill>
                <a:srgbClr val="404040"/>
              </a:solidFill>
            </a:rPr>
            <a:t> koristi! Dobit se reinvestira i ispunjava jasnu društvenu misiju koja pozitivno utječe na zajednicu!</a:t>
          </a:r>
          <a:endParaRPr lang="en-US" sz="1400" kern="1200" noProof="0" dirty="0">
            <a:solidFill>
              <a:srgbClr val="40404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Provođenjem društvenih promjena stvara se značajna dodana vrijednost društvenog poduzeća.</a:t>
          </a:r>
          <a:endParaRPr lang="en-US" sz="1400" kern="1200" noProof="0" dirty="0">
            <a:solidFill>
              <a:srgbClr val="404040"/>
            </a:solidFill>
          </a:endParaRPr>
        </a:p>
      </dsp:txBody>
      <dsp:txXfrm rot="-5400000">
        <a:off x="999989" y="1287635"/>
        <a:ext cx="9013081" cy="837903"/>
      </dsp:txXfrm>
    </dsp:sp>
    <dsp:sp modelId="{70F5F141-B73D-4673-BBE8-3D931F4008F2}">
      <dsp:nvSpPr>
        <dsp:cNvPr id="0" name=""/>
        <dsp:cNvSpPr/>
      </dsp:nvSpPr>
      <dsp:spPr>
        <a:xfrm rot="5400000">
          <a:off x="-214283" y="2804470"/>
          <a:ext cx="1428556" cy="9999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 err="1"/>
            <a:t>Dio</a:t>
          </a:r>
          <a:r>
            <a:rPr lang="en-US" sz="1300" kern="1200" noProof="0" dirty="0"/>
            <a:t> 3</a:t>
          </a:r>
        </a:p>
      </dsp:txBody>
      <dsp:txXfrm rot="-5400000">
        <a:off x="1" y="3090182"/>
        <a:ext cx="999989" cy="428567"/>
      </dsp:txXfrm>
    </dsp:sp>
    <dsp:sp modelId="{E4B98815-6EE4-43A6-9D35-F25F57806168}">
      <dsp:nvSpPr>
        <dsp:cNvPr id="0" name=""/>
        <dsp:cNvSpPr/>
      </dsp:nvSpPr>
      <dsp:spPr>
        <a:xfrm rot="5400000">
          <a:off x="4955357" y="-1474736"/>
          <a:ext cx="1147674" cy="9058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Zeleno poduzetništvo radi na uklanjanju negativnog utjecaja na okoliš</a:t>
          </a:r>
          <a:r>
            <a:rPr lang="en-US" sz="1400" kern="1200" noProof="0" dirty="0">
              <a:solidFill>
                <a:srgbClr val="404040"/>
              </a:solidFill>
            </a:rPr>
            <a:t>,</a:t>
          </a:r>
          <a:r>
            <a:rPr lang="hr-HR" sz="1400" kern="1200" noProof="0" dirty="0">
              <a:solidFill>
                <a:srgbClr val="404040"/>
              </a:solidFill>
            </a:rPr>
            <a:t> smanjenjem emisije stakleničkih plinova i stvaranja otpada; povećanje</a:t>
          </a:r>
          <a:r>
            <a:rPr lang="en-US" sz="1400" kern="1200" noProof="0" dirty="0">
              <a:solidFill>
                <a:srgbClr val="404040"/>
              </a:solidFill>
            </a:rPr>
            <a:t>m</a:t>
          </a:r>
          <a:r>
            <a:rPr lang="hr-HR" sz="1400" kern="1200" noProof="0" dirty="0">
              <a:solidFill>
                <a:srgbClr val="404040"/>
              </a:solidFill>
            </a:rPr>
            <a:t> energetske učinkovitosti i </a:t>
          </a:r>
          <a:r>
            <a:rPr lang="hr-HR" sz="1400" kern="1200" noProof="0" dirty="0" err="1">
              <a:solidFill>
                <a:srgbClr val="404040"/>
              </a:solidFill>
            </a:rPr>
            <a:t>ulaganj</a:t>
          </a:r>
          <a:r>
            <a:rPr lang="en-US" sz="1400" kern="1200" noProof="0" dirty="0" err="1">
              <a:solidFill>
                <a:srgbClr val="404040"/>
              </a:solidFill>
            </a:rPr>
            <a:t>em</a:t>
          </a:r>
          <a:r>
            <a:rPr lang="hr-HR" sz="1400" kern="1200" noProof="0" dirty="0">
              <a:solidFill>
                <a:srgbClr val="404040"/>
              </a:solidFill>
            </a:rPr>
            <a:t> u obnovljive izvore energije; </a:t>
          </a:r>
          <a:r>
            <a:rPr lang="hr-HR" sz="1400" kern="1200" noProof="0" dirty="0" err="1">
              <a:solidFill>
                <a:srgbClr val="404040"/>
              </a:solidFill>
            </a:rPr>
            <a:t>zaštit</a:t>
          </a:r>
          <a:r>
            <a:rPr lang="en-US" sz="1400" kern="1200" noProof="0" dirty="0">
              <a:solidFill>
                <a:srgbClr val="404040"/>
              </a:solidFill>
            </a:rPr>
            <a:t>om</a:t>
          </a:r>
          <a:r>
            <a:rPr lang="hr-HR" sz="1400" kern="1200" noProof="0" dirty="0">
              <a:solidFill>
                <a:srgbClr val="404040"/>
              </a:solidFill>
            </a:rPr>
            <a:t> prirodnih ekosustava i </a:t>
          </a:r>
          <a:r>
            <a:rPr lang="hr-HR" sz="1400" kern="1200" noProof="0" dirty="0" err="1">
              <a:solidFill>
                <a:srgbClr val="404040"/>
              </a:solidFill>
            </a:rPr>
            <a:t>proizvodnj</a:t>
          </a:r>
          <a:r>
            <a:rPr lang="en-US" sz="1400" kern="1200" noProof="0" dirty="0">
              <a:solidFill>
                <a:srgbClr val="404040"/>
              </a:solidFill>
            </a:rPr>
            <a:t>om</a:t>
          </a:r>
          <a:r>
            <a:rPr lang="hr-HR" sz="1400" kern="1200" noProof="0" dirty="0">
              <a:solidFill>
                <a:srgbClr val="404040"/>
              </a:solidFill>
            </a:rPr>
            <a:t> ekološki prihvatljivih proizvoda.</a:t>
          </a:r>
          <a:endParaRPr lang="en-US" sz="1400" kern="1200" noProof="0" dirty="0">
            <a:solidFill>
              <a:srgbClr val="40404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Zeleno poduzetništvo treba biti inspirirano prirodnim ekosustavima.</a:t>
          </a:r>
          <a:endParaRPr lang="en-US" sz="1400" kern="1200" noProof="0" dirty="0">
            <a:solidFill>
              <a:srgbClr val="40404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noProof="0" dirty="0">
              <a:solidFill>
                <a:srgbClr val="404040"/>
              </a:solidFill>
            </a:rPr>
            <a:t>Zeleno poduzetništvo predstavlja veliku poslovnu priliku za dekarbonizirani svijet do 2050. godine.</a:t>
          </a:r>
          <a:endParaRPr lang="en-US" sz="1400" kern="1200" noProof="0" dirty="0">
            <a:solidFill>
              <a:srgbClr val="404040"/>
            </a:solidFill>
          </a:endParaRPr>
        </a:p>
      </dsp:txBody>
      <dsp:txXfrm rot="-5400000">
        <a:off x="999990" y="2536656"/>
        <a:ext cx="9002385" cy="103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4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44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7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14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9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5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4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08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626B79-3724-4A98-8B34-EC614ED41867}" type="datetimeFigureOut">
              <a:rPr lang="sk-SK" smtClean="0"/>
              <a:t>10. 2. 2023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sb.org/toptrends2023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4.jpeg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2.svg"/><Relationship Id="rId19" Type="http://schemas.openxmlformats.org/officeDocument/2006/relationships/image" Target="../media/image35.png"/><Relationship Id="rId4" Type="http://schemas.openxmlformats.org/officeDocument/2006/relationships/hyperlink" Target="https://www.youtube.com/watch?v=fYhpfI_JIMU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hyperlink" Target="https://single-market-economy.ec.europa.eu/sectors/proximity-and-social-economy/social-economy-eu_en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businessjargons.com/social-entrepreneurship.html" TargetMode="External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.jpe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1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20160203162342/http:/www.hec.edu/content/download/52956/470943/file/Article%20LRP%20Yunus%20Moingeon%20Lehmann-Ortega%20d%C3%A9finitif.pdf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26" Type="http://schemas.openxmlformats.org/officeDocument/2006/relationships/image" Target="../media/image88.svg"/><Relationship Id="rId39" Type="http://schemas.openxmlformats.org/officeDocument/2006/relationships/image" Target="../media/image101.png"/><Relationship Id="rId3" Type="http://schemas.openxmlformats.org/officeDocument/2006/relationships/hyperlink" Target="https://www.mirri.gov.sk/wp-content/uploads/2021/08/Handbook-on-Social-Innovation_27062021.pdf" TargetMode="External"/><Relationship Id="rId21" Type="http://schemas.openxmlformats.org/officeDocument/2006/relationships/image" Target="../media/image83.png"/><Relationship Id="rId34" Type="http://schemas.openxmlformats.org/officeDocument/2006/relationships/image" Target="../media/image96.svg"/><Relationship Id="rId42" Type="http://schemas.openxmlformats.org/officeDocument/2006/relationships/image" Target="../media/image104.svg"/><Relationship Id="rId47" Type="http://schemas.openxmlformats.org/officeDocument/2006/relationships/image" Target="../media/image109.png"/><Relationship Id="rId50" Type="http://schemas.openxmlformats.org/officeDocument/2006/relationships/image" Target="../media/image112.sv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svg"/><Relationship Id="rId46" Type="http://schemas.openxmlformats.org/officeDocument/2006/relationships/image" Target="../media/image108.svg"/><Relationship Id="rId2" Type="http://schemas.openxmlformats.org/officeDocument/2006/relationships/hyperlink" Target="https://www.youtube.com/watch?v=aTo0qtdVMpM" TargetMode="External"/><Relationship Id="rId16" Type="http://schemas.openxmlformats.org/officeDocument/2006/relationships/image" Target="../media/image80.svg"/><Relationship Id="rId20" Type="http://schemas.openxmlformats.org/officeDocument/2006/relationships/image" Target="../media/image44.sv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5.png"/><Relationship Id="rId24" Type="http://schemas.openxmlformats.org/officeDocument/2006/relationships/image" Target="../media/image86.svg"/><Relationship Id="rId32" Type="http://schemas.openxmlformats.org/officeDocument/2006/relationships/image" Target="../media/image94.svg"/><Relationship Id="rId37" Type="http://schemas.openxmlformats.org/officeDocument/2006/relationships/image" Target="../media/image99.png"/><Relationship Id="rId40" Type="http://schemas.openxmlformats.org/officeDocument/2006/relationships/image" Target="../media/image102.svg"/><Relationship Id="rId45" Type="http://schemas.openxmlformats.org/officeDocument/2006/relationships/image" Target="../media/image107.png"/><Relationship Id="rId5" Type="http://schemas.openxmlformats.org/officeDocument/2006/relationships/image" Target="../media/image10.png"/><Relationship Id="rId15" Type="http://schemas.openxmlformats.org/officeDocument/2006/relationships/image" Target="../media/image79.png"/><Relationship Id="rId23" Type="http://schemas.openxmlformats.org/officeDocument/2006/relationships/image" Target="../media/image85.png"/><Relationship Id="rId28" Type="http://schemas.openxmlformats.org/officeDocument/2006/relationships/image" Target="../media/image90.svg"/><Relationship Id="rId36" Type="http://schemas.openxmlformats.org/officeDocument/2006/relationships/image" Target="../media/image98.svg"/><Relationship Id="rId49" Type="http://schemas.openxmlformats.org/officeDocument/2006/relationships/image" Target="../media/image111.png"/><Relationship Id="rId10" Type="http://schemas.openxmlformats.org/officeDocument/2006/relationships/image" Target="../media/image74.svg"/><Relationship Id="rId19" Type="http://schemas.openxmlformats.org/officeDocument/2006/relationships/image" Target="../media/image43.png"/><Relationship Id="rId31" Type="http://schemas.openxmlformats.org/officeDocument/2006/relationships/image" Target="../media/image93.png"/><Relationship Id="rId44" Type="http://schemas.openxmlformats.org/officeDocument/2006/relationships/image" Target="../media/image106.svg"/><Relationship Id="rId4" Type="http://schemas.openxmlformats.org/officeDocument/2006/relationships/hyperlink" Target="https://projects2014-2020.interregeurope.eu/brese/good-practices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8.svg"/><Relationship Id="rId22" Type="http://schemas.openxmlformats.org/officeDocument/2006/relationships/image" Target="../media/image84.svg"/><Relationship Id="rId27" Type="http://schemas.openxmlformats.org/officeDocument/2006/relationships/image" Target="../media/image89.png"/><Relationship Id="rId30" Type="http://schemas.openxmlformats.org/officeDocument/2006/relationships/image" Target="../media/image92.sv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svg"/><Relationship Id="rId8" Type="http://schemas.openxmlformats.org/officeDocument/2006/relationships/image" Target="../media/image7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15.png"/><Relationship Id="rId3" Type="http://schemas.openxmlformats.org/officeDocument/2006/relationships/image" Target="../media/image114.svg"/><Relationship Id="rId7" Type="http://schemas.openxmlformats.org/officeDocument/2006/relationships/image" Target="../media/image43.png"/><Relationship Id="rId12" Type="http://schemas.openxmlformats.org/officeDocument/2006/relationships/image" Target="../media/image68.svg"/><Relationship Id="rId2" Type="http://schemas.openxmlformats.org/officeDocument/2006/relationships/image" Target="../media/image113.png"/><Relationship Id="rId16" Type="http://schemas.openxmlformats.org/officeDocument/2006/relationships/image" Target="../media/image118.sv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vestopedia.com/terms/c/corp-social-responsibility.asp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4.jpeg"/><Relationship Id="rId15" Type="http://schemas.openxmlformats.org/officeDocument/2006/relationships/image" Target="../media/image117.pn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9" Type="http://schemas.openxmlformats.org/officeDocument/2006/relationships/image" Target="../media/image63.png"/><Relationship Id="rId14" Type="http://schemas.openxmlformats.org/officeDocument/2006/relationships/image" Target="../media/image1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1537&amp;langId=en" TargetMode="External"/><Relationship Id="rId2" Type="http://schemas.openxmlformats.org/officeDocument/2006/relationships/hyperlink" Target="https://www.weforum.org/agenda/2021/01/5-ways-business-can-support-and-partner-with-social-entrepreneur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3" Type="http://schemas.openxmlformats.org/officeDocument/2006/relationships/image" Target="../media/image4.jpeg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5_SGWaAcyyw&amp;ab_channel=OwlSwap" TargetMode="External"/><Relationship Id="rId5" Type="http://schemas.openxmlformats.org/officeDocument/2006/relationships/hyperlink" Target="https://www.youtube.com/watch?v=TxwGZppT2WA&amp;ab_channel=TED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eenbusinessbureau.com/topics/green-team/measuring-sustainability-as-an-internal-process-of-a-compan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nsilium.europa.eu/en/policies/green-deal/fit-for-55-the-eu-plan-for-a-green-transition/#wha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3.epa.gov/carbon-footprint-calculator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footprintcalculator.org/home/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org/en-us/get-involved/how-to-help/carbon-footprint-calculator/" TargetMode="External"/><Relationship Id="rId5" Type="http://schemas.openxmlformats.org/officeDocument/2006/relationships/hyperlink" Target="https://footprint.wwf.org.uk/#/" TargetMode="External"/><Relationship Id="rId4" Type="http://schemas.openxmlformats.org/officeDocument/2006/relationships/hyperlink" Target="https://offset.climateneutralnow.org/footprintcalc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startproject.e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zx04Kl8y4d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edocs.unep.org/bitstream/handle/20.500.11822/40110/Key%20Messages%20and%20Recommendations%20-%20Formatted.pdf?sequence=1&amp;isAllowed=y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stockholm50.global/news-and-stories/why-does-stockholm50-matter-what-did-it-achieve-what-does-it-offer-going-forwar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.org/en/conferences/environment/newyork2015" TargetMode="External"/><Relationship Id="rId5" Type="http://schemas.openxmlformats.org/officeDocument/2006/relationships/hyperlink" Target="https://www.un.org/en/conferences/environment/rio1992" TargetMode="External"/><Relationship Id="rId4" Type="http://schemas.openxmlformats.org/officeDocument/2006/relationships/hyperlink" Target="https://www.un.org/en/conferences/environment/stockholm197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SVYnKKOG-w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A0732-8212-434E-AAE7-A9DC0EC61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21502"/>
            <a:ext cx="10058400" cy="300361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Održivo</a:t>
            </a:r>
            <a:r>
              <a:rPr lang="en-US" dirty="0"/>
              <a:t>, </a:t>
            </a:r>
            <a:r>
              <a:rPr lang="en-US" dirty="0" err="1"/>
              <a:t>društveno</a:t>
            </a:r>
            <a:r>
              <a:rPr lang="en-US" dirty="0"/>
              <a:t> i </a:t>
            </a:r>
            <a:r>
              <a:rPr lang="en-US" dirty="0" err="1"/>
              <a:t>zeleno</a:t>
            </a:r>
            <a:r>
              <a:rPr lang="en-US" dirty="0"/>
              <a:t> </a:t>
            </a:r>
            <a:r>
              <a:rPr lang="en-US" dirty="0" err="1"/>
              <a:t>poduzetništvo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F345A6-199C-4D56-A1AA-38821652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307062"/>
            <a:ext cx="10058400" cy="83660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sk-SK" sz="1800" b="1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RESTART</a:t>
            </a:r>
            <a:r>
              <a:rPr kumimoji="0" lang="sk-SK" sz="18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Osposobljavanje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poduzetnika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svrhu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otpornosti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razvoja</a:t>
            </a:r>
            <a:endParaRPr kumimoji="0" lang="sk-SK" sz="1800" b="0" i="0" u="none" strike="noStrike" kern="1200" cap="all" spc="20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1800" dirty="0">
                <a:latin typeface="+mn-lt"/>
              </a:rPr>
              <a:t>ERASMUS + 2021-1-SK01-KA220-VET-000034882</a:t>
            </a:r>
          </a:p>
        </p:txBody>
      </p:sp>
      <p:pic>
        <p:nvPicPr>
          <p:cNvPr id="1026" name="Picture 2" descr="Res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290856"/>
            <a:ext cx="4226502" cy="7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33EF2F1-C015-5730-2F7E-444A13EF48CE}"/>
              </a:ext>
            </a:extLst>
          </p:cNvPr>
          <p:cNvSpPr txBox="1">
            <a:spLocks/>
          </p:cNvSpPr>
          <p:nvPr/>
        </p:nvSpPr>
        <p:spPr>
          <a:xfrm>
            <a:off x="1097280" y="4410702"/>
            <a:ext cx="10058400" cy="83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800" b="1" dirty="0">
                <a:latin typeface="+mn-lt"/>
              </a:rPr>
              <a:t>IZRADILA PARTNERSKA ORGANIZACIJA</a:t>
            </a:r>
            <a:r>
              <a:rPr lang="es-ES" sz="1800" b="1" dirty="0">
                <a:latin typeface="+mn-lt"/>
              </a:rPr>
              <a:t>: IDP</a:t>
            </a:r>
            <a:endParaRPr lang="sk-SK" sz="1800" dirty="0">
              <a:latin typeface="+mn-lt"/>
            </a:endParaRP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20" y="498994"/>
            <a:ext cx="2567940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41" y="101167"/>
            <a:ext cx="10058400" cy="1450757"/>
          </a:xfrm>
        </p:spPr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r-HR" sz="2800" dirty="0">
                <a:solidFill>
                  <a:srgbClr val="404040"/>
                </a:solidFill>
              </a:rPr>
              <a:t>Operacijske implikacije za MMSP</a:t>
            </a:r>
            <a:r>
              <a:rPr lang="sk-SK" sz="2800" dirty="0">
                <a:solidFill>
                  <a:srgbClr val="404040"/>
                </a:solidFill>
              </a:rPr>
              <a:t>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28" y="5832764"/>
            <a:ext cx="2027384" cy="45582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8476796-AE25-0C90-62BE-D770CB66C043}"/>
              </a:ext>
            </a:extLst>
          </p:cNvPr>
          <p:cNvSpPr txBox="1"/>
          <p:nvPr/>
        </p:nvSpPr>
        <p:spPr>
          <a:xfrm>
            <a:off x="770641" y="1670751"/>
            <a:ext cx="11358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404040"/>
                </a:solidFill>
              </a:rPr>
              <a:t>Promjene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možete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napraviti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unutar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r>
              <a:rPr lang="en-US" b="1" dirty="0">
                <a:solidFill>
                  <a:srgbClr val="404040"/>
                </a:solidFill>
              </a:rPr>
              <a:t>1. </a:t>
            </a:r>
            <a:r>
              <a:rPr lang="en-US" b="1" dirty="0" err="1">
                <a:solidFill>
                  <a:srgbClr val="404040"/>
                </a:solidFill>
              </a:rPr>
              <a:t>Energetska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učinkovitost</a:t>
            </a:r>
            <a:r>
              <a:rPr lang="en-US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izbjegavajte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nepotrebno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korištenje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papira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isključite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uređaje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</a:t>
            </a:r>
            <a:r>
              <a:rPr lang="en-US" dirty="0">
                <a:solidFill>
                  <a:srgbClr val="404040"/>
                </a:solidFill>
              </a:rPr>
              <a:t> ne </a:t>
            </a:r>
            <a:r>
              <a:rPr lang="en-US" dirty="0" err="1">
                <a:solidFill>
                  <a:srgbClr val="404040"/>
                </a:solidFill>
              </a:rPr>
              <a:t>koristite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isključite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elektroniku</a:t>
            </a:r>
            <a:r>
              <a:rPr lang="en-US" dirty="0">
                <a:solidFill>
                  <a:srgbClr val="404040"/>
                </a:solidFill>
              </a:rPr>
              <a:t> iz </a:t>
            </a:r>
            <a:r>
              <a:rPr lang="en-US" dirty="0" err="1">
                <a:solidFill>
                  <a:srgbClr val="404040"/>
                </a:solidFill>
              </a:rPr>
              <a:t>utičnice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nije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upotrebi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provjerite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jesu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termostati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postavljeni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željenu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temperaturu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tijekom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posuđa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isključite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vodu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odaberite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električne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uređaje</a:t>
            </a:r>
            <a:r>
              <a:rPr lang="en-US" dirty="0">
                <a:solidFill>
                  <a:srgbClr val="404040"/>
                </a:solidFill>
              </a:rPr>
              <a:t> s </a:t>
            </a:r>
            <a:r>
              <a:rPr lang="en-US" dirty="0" err="1">
                <a:solidFill>
                  <a:srgbClr val="404040"/>
                </a:solidFill>
              </a:rPr>
              <a:t>nižom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potrošnjom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energije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uređaje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više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energetske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kategorije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npr</a:t>
            </a:r>
            <a:r>
              <a:rPr lang="en-US" dirty="0">
                <a:solidFill>
                  <a:srgbClr val="404040"/>
                </a:solidFill>
              </a:rPr>
              <a:t>. LED </a:t>
            </a:r>
            <a:r>
              <a:rPr lang="en-US" dirty="0" err="1">
                <a:solidFill>
                  <a:srgbClr val="404040"/>
                </a:solidFill>
              </a:rPr>
              <a:t>žarulje</a:t>
            </a:r>
            <a:r>
              <a:rPr lang="en-US" dirty="0">
                <a:solidFill>
                  <a:srgbClr val="404040"/>
                </a:solidFill>
              </a:rPr>
              <a:t>); </a:t>
            </a:r>
            <a:r>
              <a:rPr lang="en-US" dirty="0" err="1">
                <a:solidFill>
                  <a:srgbClr val="404040"/>
                </a:solidFill>
              </a:rPr>
              <a:t>smanjite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temperaturu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vode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bojleru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isključite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klima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uređaj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sustav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grijanja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otvarate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prozore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educirajte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osoblje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/>
            <a:r>
              <a:rPr lang="en-US" b="1" dirty="0">
                <a:solidFill>
                  <a:srgbClr val="404040"/>
                </a:solidFill>
              </a:rPr>
              <a:t>2. </a:t>
            </a:r>
            <a:r>
              <a:rPr lang="en-US" b="1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b="1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r>
              <a:rPr lang="en-US" b="1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opskrbe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1.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analizirajte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lanac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opskrbe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okolišna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društvena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ekonomska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 2.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primjenjujte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značajke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društvene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ekološke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financijske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odgovornosti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kružnog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opskrbnog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3.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postavite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pitanje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održivosti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vašim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dobavljačima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pronađite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dobavljače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primjerice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ISO 14001 </a:t>
            </a:r>
            <a:r>
              <a:rPr lang="en-US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certifikatom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r>
              <a:rPr lang="en-US" b="1" dirty="0">
                <a:solidFill>
                  <a:srgbClr val="404040"/>
                </a:solidFill>
              </a:rPr>
              <a:t>3. </a:t>
            </a:r>
            <a:r>
              <a:rPr lang="en-US" b="1" dirty="0" err="1">
                <a:solidFill>
                  <a:srgbClr val="404040"/>
                </a:solidFill>
              </a:rPr>
              <a:t>Gospodarenje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otpadom</a:t>
            </a:r>
            <a:r>
              <a:rPr lang="en-US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koristite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obje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strane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papira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reciklirajte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vrste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otpada</a:t>
            </a:r>
            <a:r>
              <a:rPr lang="en-US" dirty="0">
                <a:solidFill>
                  <a:srgbClr val="404040"/>
                </a:solidFill>
              </a:rPr>
              <a:t> koji se </a:t>
            </a:r>
            <a:r>
              <a:rPr lang="en-US" dirty="0" err="1">
                <a:solidFill>
                  <a:srgbClr val="404040"/>
                </a:solidFill>
              </a:rPr>
              <a:t>mogu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razvrstati</a:t>
            </a:r>
            <a:r>
              <a:rPr lang="en-US" dirty="0">
                <a:solidFill>
                  <a:srgbClr val="404040"/>
                </a:solidFill>
              </a:rPr>
              <a:t> – </a:t>
            </a:r>
            <a:r>
              <a:rPr lang="en-US" dirty="0" err="1">
                <a:solidFill>
                  <a:srgbClr val="404040"/>
                </a:solidFill>
              </a:rPr>
              <a:t>organizirajte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natjecanje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prikupljanju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otpada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među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zaposlenicima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npr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skupljanje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starih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četkica</a:t>
            </a:r>
            <a:r>
              <a:rPr lang="en-US" dirty="0">
                <a:solidFill>
                  <a:srgbClr val="404040"/>
                </a:solidFill>
              </a:rPr>
              <a:t> za </a:t>
            </a:r>
            <a:r>
              <a:rPr lang="en-US" dirty="0" err="1">
                <a:solidFill>
                  <a:srgbClr val="404040"/>
                </a:solidFill>
              </a:rPr>
              <a:t>zube</a:t>
            </a:r>
            <a:r>
              <a:rPr lang="en-US" dirty="0">
                <a:solidFill>
                  <a:srgbClr val="404040"/>
                </a:solidFill>
              </a:rPr>
              <a:t> za </a:t>
            </a:r>
            <a:r>
              <a:rPr lang="en-US" dirty="0" err="1">
                <a:solidFill>
                  <a:srgbClr val="404040"/>
                </a:solidFill>
              </a:rPr>
              <a:t>nagradu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donirajte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prodajte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rabljenu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elektroniku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namještaj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odjeću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smanjite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kompostirajte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otpad</a:t>
            </a:r>
            <a:r>
              <a:rPr lang="en-US" dirty="0">
                <a:solidFill>
                  <a:srgbClr val="404040"/>
                </a:solidFill>
              </a:rPr>
              <a:t> od </a:t>
            </a:r>
            <a:r>
              <a:rPr lang="en-US" dirty="0" err="1">
                <a:solidFill>
                  <a:srgbClr val="404040"/>
                </a:solidFill>
              </a:rPr>
              <a:t>hrane</a:t>
            </a:r>
            <a:r>
              <a:rPr lang="en-US" dirty="0">
                <a:solidFill>
                  <a:srgbClr val="404040"/>
                </a:solidFill>
              </a:rPr>
              <a:t>, ukoliko je to </a:t>
            </a:r>
            <a:r>
              <a:rPr lang="en-US" dirty="0" err="1">
                <a:solidFill>
                  <a:srgbClr val="404040"/>
                </a:solidFill>
              </a:rPr>
              <a:t>moguće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02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41" y="101167"/>
            <a:ext cx="10058400" cy="1450757"/>
          </a:xfrm>
        </p:spPr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r-HR" sz="2800" dirty="0">
                <a:solidFill>
                  <a:srgbClr val="404040"/>
                </a:solidFill>
              </a:rPr>
              <a:t>Operacijske implikacije za MMSP</a:t>
            </a:r>
            <a:r>
              <a:rPr lang="sk-SK" sz="2800" dirty="0">
                <a:solidFill>
                  <a:srgbClr val="404040"/>
                </a:solidFill>
              </a:rPr>
              <a:t>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8476796-AE25-0C90-62BE-D770CB66C043}"/>
              </a:ext>
            </a:extLst>
          </p:cNvPr>
          <p:cNvSpPr txBox="1"/>
          <p:nvPr/>
        </p:nvSpPr>
        <p:spPr>
          <a:xfrm>
            <a:off x="770641" y="1737360"/>
            <a:ext cx="11358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404040"/>
                </a:solidFill>
              </a:rPr>
              <a:t>4. </a:t>
            </a:r>
            <a:r>
              <a:rPr lang="en-US" b="1" dirty="0" err="1">
                <a:solidFill>
                  <a:srgbClr val="404040"/>
                </a:solidFill>
                <a:effectLst/>
              </a:rPr>
              <a:t>Održiva</a:t>
            </a:r>
            <a:r>
              <a:rPr lang="en-US" b="1" dirty="0">
                <a:solidFill>
                  <a:srgbClr val="404040"/>
                </a:solidFill>
                <a:effectLst/>
              </a:rPr>
              <a:t> </a:t>
            </a:r>
            <a:r>
              <a:rPr lang="en-US" b="1" dirty="0" err="1">
                <a:solidFill>
                  <a:srgbClr val="404040"/>
                </a:solidFill>
                <a:effectLst/>
              </a:rPr>
              <a:t>nabava</a:t>
            </a:r>
            <a:r>
              <a:rPr lang="en-US" dirty="0">
                <a:solidFill>
                  <a:srgbClr val="404040"/>
                </a:solidFill>
                <a:effectLst/>
              </a:rPr>
              <a:t>: </a:t>
            </a:r>
            <a:r>
              <a:rPr lang="en-US" dirty="0" err="1">
                <a:solidFill>
                  <a:srgbClr val="404040"/>
                </a:solidFill>
                <a:effectLst/>
              </a:rPr>
              <a:t>usko</a:t>
            </a:r>
            <a:r>
              <a:rPr lang="en-US" dirty="0">
                <a:solidFill>
                  <a:srgbClr val="404040"/>
                </a:solidFill>
                <a:effectLst/>
              </a:rPr>
              <a:t> je </a:t>
            </a:r>
            <a:r>
              <a:rPr lang="en-US" dirty="0" err="1">
                <a:solidFill>
                  <a:srgbClr val="404040"/>
                </a:solidFill>
                <a:effectLst/>
              </a:rPr>
              <a:t>povezana</a:t>
            </a:r>
            <a:r>
              <a:rPr lang="en-US" dirty="0">
                <a:solidFill>
                  <a:srgbClr val="404040"/>
                </a:solidFill>
                <a:effectLst/>
              </a:rPr>
              <a:t> s </a:t>
            </a:r>
            <a:r>
              <a:rPr lang="en-US" dirty="0" err="1">
                <a:solidFill>
                  <a:srgbClr val="404040"/>
                </a:solidFill>
                <a:effectLst/>
              </a:rPr>
              <a:t>izgradnjom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održivog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opskrbnog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lanca</a:t>
            </a:r>
            <a:r>
              <a:rPr lang="en-US" dirty="0">
                <a:solidFill>
                  <a:srgbClr val="404040"/>
                </a:solidFill>
                <a:effectLst/>
              </a:rPr>
              <a:t>, </a:t>
            </a:r>
            <a:r>
              <a:rPr lang="en-US" dirty="0" err="1">
                <a:solidFill>
                  <a:srgbClr val="404040"/>
                </a:solidFill>
                <a:effectLst/>
              </a:rPr>
              <a:t>što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rezultira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većom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lojalnošću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kupaca</a:t>
            </a:r>
            <a:r>
              <a:rPr lang="en-US" dirty="0">
                <a:solidFill>
                  <a:srgbClr val="404040"/>
                </a:solidFill>
                <a:effectLst/>
              </a:rPr>
              <a:t>, </a:t>
            </a:r>
            <a:r>
              <a:rPr lang="en-US" dirty="0" err="1">
                <a:solidFill>
                  <a:srgbClr val="404040"/>
                </a:solidFill>
                <a:effectLst/>
              </a:rPr>
              <a:t>pozitivnim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utjecajem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na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okoliš</a:t>
            </a:r>
            <a:r>
              <a:rPr lang="en-US" dirty="0">
                <a:solidFill>
                  <a:srgbClr val="404040"/>
                </a:solidFill>
                <a:effectLst/>
              </a:rPr>
              <a:t> i </a:t>
            </a:r>
            <a:r>
              <a:rPr lang="en-US" dirty="0" err="1">
                <a:solidFill>
                  <a:srgbClr val="404040"/>
                </a:solidFill>
                <a:effectLst/>
              </a:rPr>
              <a:t>smanjenjem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rizika</a:t>
            </a:r>
            <a:r>
              <a:rPr lang="en-US" dirty="0">
                <a:solidFill>
                  <a:srgbClr val="404040"/>
                </a:solidFill>
                <a:effectLst/>
              </a:rPr>
              <a:t> od </a:t>
            </a:r>
            <a:r>
              <a:rPr lang="en-US" dirty="0" err="1">
                <a:solidFill>
                  <a:srgbClr val="404040"/>
                </a:solidFill>
                <a:effectLst/>
              </a:rPr>
              <a:t>nepoštivanja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zakona</a:t>
            </a:r>
            <a:r>
              <a:rPr lang="en-US" dirty="0">
                <a:solidFill>
                  <a:srgbClr val="404040"/>
                </a:solidFill>
                <a:effectLst/>
              </a:rPr>
              <a:t>. </a:t>
            </a:r>
            <a:r>
              <a:rPr lang="en-US" dirty="0" err="1">
                <a:solidFill>
                  <a:srgbClr val="404040"/>
                </a:solidFill>
                <a:effectLst/>
              </a:rPr>
              <a:t>Savjeti</a:t>
            </a:r>
            <a:r>
              <a:rPr lang="en-US" dirty="0">
                <a:solidFill>
                  <a:srgbClr val="404040"/>
                </a:solidFill>
                <a:effectLst/>
              </a:rPr>
              <a:t>: 1. </a:t>
            </a:r>
            <a:r>
              <a:rPr lang="en-US" dirty="0" err="1">
                <a:solidFill>
                  <a:srgbClr val="404040"/>
                </a:solidFill>
                <a:effectLst/>
              </a:rPr>
              <a:t>Kupujte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proizvode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etički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ispravnog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porijekla</a:t>
            </a:r>
            <a:r>
              <a:rPr lang="en-US" dirty="0">
                <a:solidFill>
                  <a:srgbClr val="404040"/>
                </a:solidFill>
                <a:effectLst/>
              </a:rPr>
              <a:t> (</a:t>
            </a:r>
            <a:r>
              <a:rPr lang="en-US" dirty="0" err="1">
                <a:solidFill>
                  <a:srgbClr val="404040"/>
                </a:solidFill>
                <a:effectLst/>
              </a:rPr>
              <a:t>ekološke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oznake</a:t>
            </a:r>
            <a:r>
              <a:rPr lang="en-US" dirty="0">
                <a:solidFill>
                  <a:srgbClr val="404040"/>
                </a:solidFill>
                <a:effectLst/>
              </a:rPr>
              <a:t> u </a:t>
            </a:r>
            <a:r>
              <a:rPr lang="en-US" dirty="0" err="1">
                <a:solidFill>
                  <a:srgbClr val="404040"/>
                </a:solidFill>
                <a:effectLst/>
              </a:rPr>
              <a:t>Europi</a:t>
            </a:r>
            <a:r>
              <a:rPr lang="en-US" dirty="0">
                <a:solidFill>
                  <a:srgbClr val="404040"/>
                </a:solidFill>
                <a:effectLst/>
              </a:rPr>
              <a:t>) i 2. </a:t>
            </a:r>
            <a:r>
              <a:rPr lang="en-US" dirty="0" err="1">
                <a:solidFill>
                  <a:srgbClr val="404040"/>
                </a:solidFill>
                <a:effectLst/>
              </a:rPr>
              <a:t>Kupujte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lokalne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proizvode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kako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biste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potaknuli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lokalno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gospodarstvo</a:t>
            </a:r>
            <a:r>
              <a:rPr lang="en-US" dirty="0">
                <a:solidFill>
                  <a:srgbClr val="404040"/>
                </a:solidFill>
                <a:effectLst/>
              </a:rPr>
              <a:t>.</a:t>
            </a: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r>
              <a:rPr lang="en-US" b="1" dirty="0">
                <a:solidFill>
                  <a:srgbClr val="404040"/>
                </a:solidFill>
              </a:rPr>
              <a:t>5. </a:t>
            </a:r>
            <a:r>
              <a:rPr lang="en-US" b="1" dirty="0" err="1">
                <a:solidFill>
                  <a:srgbClr val="404040"/>
                </a:solidFill>
              </a:rPr>
              <a:t>Angažman</a:t>
            </a:r>
            <a:r>
              <a:rPr lang="en-US" b="1" dirty="0">
                <a:solidFill>
                  <a:srgbClr val="404040"/>
                </a:solidFill>
              </a:rPr>
              <a:t> u </a:t>
            </a:r>
            <a:r>
              <a:rPr lang="en-US" b="1" dirty="0" err="1">
                <a:solidFill>
                  <a:srgbClr val="404040"/>
                </a:solidFill>
              </a:rPr>
              <a:t>zajednici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>
                <a:solidFill>
                  <a:srgbClr val="404040"/>
                </a:solidFill>
              </a:rPr>
              <a:t>1. </a:t>
            </a:r>
            <a:r>
              <a:rPr lang="en-US" dirty="0" err="1">
                <a:solidFill>
                  <a:srgbClr val="404040"/>
                </a:solidFill>
              </a:rPr>
              <a:t>čak</a:t>
            </a:r>
            <a:r>
              <a:rPr lang="en-US" dirty="0">
                <a:solidFill>
                  <a:srgbClr val="404040"/>
                </a:solidFill>
              </a:rPr>
              <a:t> i u </a:t>
            </a:r>
            <a:r>
              <a:rPr lang="en-US" dirty="0" err="1">
                <a:solidFill>
                  <a:srgbClr val="404040"/>
                </a:solidFill>
              </a:rPr>
              <a:t>trenutnom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vremenu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društvenog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umrežavanja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umu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važnost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fizičke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interakcije</a:t>
            </a:r>
            <a:r>
              <a:rPr lang="en-US" dirty="0">
                <a:solidFill>
                  <a:srgbClr val="404040"/>
                </a:solidFill>
              </a:rPr>
              <a:t> s </a:t>
            </a:r>
            <a:r>
              <a:rPr lang="en-US" dirty="0" err="1">
                <a:solidFill>
                  <a:srgbClr val="404040"/>
                </a:solidFill>
              </a:rPr>
              <a:t>vašim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klijentima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zaposlenicima</a:t>
            </a:r>
            <a:r>
              <a:rPr lang="en-US" dirty="0">
                <a:solidFill>
                  <a:srgbClr val="404040"/>
                </a:solidFill>
              </a:rPr>
              <a:t>; 2. </a:t>
            </a:r>
            <a:r>
              <a:rPr lang="en-US" dirty="0" err="1">
                <a:solidFill>
                  <a:srgbClr val="404040"/>
                </a:solidFill>
              </a:rPr>
              <a:t>podržite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uključivanje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vaših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zaposlenika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lokalne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organizacije</a:t>
            </a:r>
            <a:r>
              <a:rPr lang="en-US" dirty="0">
                <a:solidFill>
                  <a:srgbClr val="404040"/>
                </a:solidFill>
              </a:rPr>
              <a:t>; 3. </a:t>
            </a:r>
            <a:r>
              <a:rPr lang="en-US" dirty="0" err="1">
                <a:solidFill>
                  <a:srgbClr val="404040"/>
                </a:solidFill>
              </a:rPr>
              <a:t>koristite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potencijal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društvenih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mreža</a:t>
            </a:r>
            <a:r>
              <a:rPr lang="en-US" dirty="0">
                <a:solidFill>
                  <a:srgbClr val="404040"/>
                </a:solidFill>
              </a:rPr>
              <a:t> za </a:t>
            </a:r>
            <a:r>
              <a:rPr lang="en-US" dirty="0" err="1">
                <a:solidFill>
                  <a:srgbClr val="404040"/>
                </a:solidFill>
              </a:rPr>
              <a:t>interakciju</a:t>
            </a:r>
            <a:r>
              <a:rPr lang="en-US" dirty="0">
                <a:solidFill>
                  <a:srgbClr val="404040"/>
                </a:solidFill>
              </a:rPr>
              <a:t> s </a:t>
            </a:r>
            <a:r>
              <a:rPr lang="en-US" dirty="0" err="1">
                <a:solidFill>
                  <a:srgbClr val="404040"/>
                </a:solidFill>
              </a:rPr>
              <a:t>kupcima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dobivanje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povratnih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informacija</a:t>
            </a:r>
            <a:r>
              <a:rPr lang="en-US" dirty="0">
                <a:solidFill>
                  <a:srgbClr val="404040"/>
                </a:solidFill>
              </a:rPr>
              <a:t>; 4. </a:t>
            </a:r>
            <a:r>
              <a:rPr lang="en-US" dirty="0" err="1">
                <a:solidFill>
                  <a:srgbClr val="404040"/>
                </a:solidFill>
              </a:rPr>
              <a:t>budite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otvoreni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transparentni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klijentima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biste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uključili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svoj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posao</a:t>
            </a:r>
            <a:r>
              <a:rPr lang="en-US" dirty="0">
                <a:solidFill>
                  <a:srgbClr val="404040"/>
                </a:solidFill>
              </a:rPr>
              <a:t>; 5. </a:t>
            </a:r>
            <a:r>
              <a:rPr lang="en-US" dirty="0" err="1">
                <a:solidFill>
                  <a:srgbClr val="404040"/>
                </a:solidFill>
              </a:rPr>
              <a:t>vrijednosti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vašeg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zaposlenika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zajednice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trebaju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usklađene</a:t>
            </a:r>
            <a:r>
              <a:rPr lang="en-US" dirty="0">
                <a:solidFill>
                  <a:srgbClr val="404040"/>
                </a:solidFill>
              </a:rPr>
              <a:t>; 6. </a:t>
            </a:r>
            <a:r>
              <a:rPr lang="en-US" dirty="0" err="1">
                <a:solidFill>
                  <a:srgbClr val="404040"/>
                </a:solidFill>
              </a:rPr>
              <a:t>strastveno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slušajte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učite</a:t>
            </a:r>
            <a:r>
              <a:rPr lang="en-US" dirty="0">
                <a:solidFill>
                  <a:srgbClr val="404040"/>
                </a:solidFill>
              </a:rPr>
              <a:t> o </a:t>
            </a:r>
            <a:r>
              <a:rPr lang="en-US" dirty="0" err="1">
                <a:solidFill>
                  <a:srgbClr val="404040"/>
                </a:solidFill>
              </a:rPr>
              <a:t>svojoj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zajednici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biste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izgradili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snažne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odnose</a:t>
            </a:r>
            <a:r>
              <a:rPr lang="en-US" dirty="0">
                <a:solidFill>
                  <a:srgbClr val="404040"/>
                </a:solidFill>
              </a:rPr>
              <a:t>; 7. </a:t>
            </a:r>
            <a:r>
              <a:rPr lang="en-US" dirty="0" err="1">
                <a:solidFill>
                  <a:srgbClr val="404040"/>
                </a:solidFill>
              </a:rPr>
              <a:t>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niste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upoznati</a:t>
            </a:r>
            <a:r>
              <a:rPr lang="en-US" dirty="0">
                <a:solidFill>
                  <a:srgbClr val="404040"/>
                </a:solidFill>
              </a:rPr>
              <a:t> s </a:t>
            </a:r>
            <a:r>
              <a:rPr lang="en-US" dirty="0" err="1">
                <a:solidFill>
                  <a:srgbClr val="404040"/>
                </a:solidFill>
              </a:rPr>
              <a:t>inicijativama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zajednice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posjetite</a:t>
            </a:r>
            <a:r>
              <a:rPr lang="en-US" dirty="0">
                <a:solidFill>
                  <a:srgbClr val="404040"/>
                </a:solidFill>
              </a:rPr>
              <a:t> web </a:t>
            </a:r>
            <a:r>
              <a:rPr lang="en-US" dirty="0" err="1">
                <a:solidFill>
                  <a:srgbClr val="404040"/>
                </a:solidFill>
              </a:rPr>
              <a:t>stranicu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općine</a:t>
            </a:r>
            <a:r>
              <a:rPr lang="en-US" dirty="0">
                <a:solidFill>
                  <a:srgbClr val="404040"/>
                </a:solidFill>
              </a:rPr>
              <a:t>/</a:t>
            </a:r>
            <a:r>
              <a:rPr lang="en-US" dirty="0" err="1">
                <a:solidFill>
                  <a:srgbClr val="404040"/>
                </a:solidFill>
              </a:rPr>
              <a:t>grada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jednostavno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pitajte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klijente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zaposlenike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vaše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može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uključiti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  <a:p>
            <a:pPr algn="just"/>
            <a:endParaRPr lang="sk-SK" dirty="0">
              <a:solidFill>
                <a:srgbClr val="404040"/>
              </a:solidFill>
            </a:endParaRPr>
          </a:p>
          <a:p>
            <a:pPr algn="just"/>
            <a:r>
              <a:rPr lang="en-US" dirty="0" err="1">
                <a:solidFill>
                  <a:srgbClr val="404040"/>
                </a:solidFill>
              </a:rPr>
              <a:t>Pogledajte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GB" i="1" dirty="0">
                <a:solidFill>
                  <a:srgbClr val="6B9F2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 trends for MSMEs</a:t>
            </a:r>
            <a:r>
              <a:rPr lang="sk-SK" i="1" dirty="0">
                <a:solidFill>
                  <a:srgbClr val="6B9F2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2023</a:t>
            </a:r>
            <a:r>
              <a:rPr lang="sk-SK" i="1" dirty="0">
                <a:solidFill>
                  <a:srgbClr val="404040"/>
                </a:solidFill>
              </a:rPr>
              <a:t> </a:t>
            </a:r>
            <a:r>
              <a:rPr lang="sk-SK" dirty="0">
                <a:solidFill>
                  <a:srgbClr val="404040"/>
                </a:solidFill>
              </a:rPr>
              <a:t>Dr. </a:t>
            </a:r>
            <a:r>
              <a:rPr lang="sk-SK" dirty="0" err="1">
                <a:solidFill>
                  <a:srgbClr val="404040"/>
                </a:solidFill>
              </a:rPr>
              <a:t>Ayman</a:t>
            </a:r>
            <a:r>
              <a:rPr lang="sk-SK" dirty="0">
                <a:solidFill>
                  <a:srgbClr val="404040"/>
                </a:solidFill>
              </a:rPr>
              <a:t> El </a:t>
            </a:r>
            <a:r>
              <a:rPr lang="sk-SK" dirty="0" err="1">
                <a:solidFill>
                  <a:srgbClr val="404040"/>
                </a:solidFill>
              </a:rPr>
              <a:t>Tarabishy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014C529-8595-94A7-6E4B-D764E96CD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87674"/>
              </p:ext>
            </p:extLst>
          </p:nvPr>
        </p:nvGraphicFramePr>
        <p:xfrm>
          <a:off x="1097280" y="1886670"/>
          <a:ext cx="10058400" cy="3754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84610853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4508986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51629945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8868471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08475867"/>
                    </a:ext>
                  </a:extLst>
                </a:gridCol>
              </a:tblGrid>
              <a:tr h="1379074"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13917"/>
                  </a:ext>
                </a:extLst>
              </a:tr>
              <a:tr h="126893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413219"/>
                  </a:ext>
                </a:extLst>
              </a:tr>
              <a:tr h="417860">
                <a:tc gridSpan="5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8143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r-HR" sz="2800" dirty="0">
                <a:solidFill>
                  <a:srgbClr val="404040"/>
                </a:solidFill>
              </a:rPr>
              <a:t>Operacijske implikacije za MMSP</a:t>
            </a:r>
            <a:r>
              <a:rPr lang="sk-SK" sz="2800" dirty="0">
                <a:solidFill>
                  <a:srgbClr val="404040"/>
                </a:solidFill>
              </a:rPr>
              <a:t>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191051E-2E25-1E32-DB85-90000A319AB5}"/>
              </a:ext>
            </a:extLst>
          </p:cNvPr>
          <p:cNvSpPr txBox="1"/>
          <p:nvPr/>
        </p:nvSpPr>
        <p:spPr>
          <a:xfrm>
            <a:off x="1097280" y="2625044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mala i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srednja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imati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početnim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ulaganjem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nedostatkom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je u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pitanju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stvarna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održive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prakse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Međutim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biste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razmišljali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održivosti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poslovanju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morate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uzeti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obzir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stupa: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društveni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ekološki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ekonomski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Pogledajte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video i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saznajte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možete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stvoriti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održiv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utjecaj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vaše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korištenjem</a:t>
            </a:r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platna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održivog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poslovnog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modela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Diaľkové ovládanie obrys">
            <a:extLst>
              <a:ext uri="{FF2B5EF4-FFF2-40B4-BE49-F238E27FC236}">
                <a16:creationId xmlns:a16="http://schemas.microsoft.com/office/drawing/2014/main" id="{B5A39DA2-8F03-A708-5045-D2944BAD3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4263" y="4788391"/>
            <a:ext cx="618634" cy="618634"/>
          </a:xfrm>
          <a:prstGeom prst="rect">
            <a:avLst/>
          </a:prstGeom>
        </p:spPr>
      </p:pic>
      <p:pic>
        <p:nvPicPr>
          <p:cNvPr id="11" name="Grafický objekt 10" descr="Pripojenia obrys">
            <a:extLst>
              <a:ext uri="{FF2B5EF4-FFF2-40B4-BE49-F238E27FC236}">
                <a16:creationId xmlns:a16="http://schemas.microsoft.com/office/drawing/2014/main" id="{800F8262-4EAC-97F8-2612-8E3F8A6BF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3570" y="2051355"/>
            <a:ext cx="742721" cy="742721"/>
          </a:xfrm>
          <a:prstGeom prst="rect">
            <a:avLst/>
          </a:prstGeom>
        </p:spPr>
      </p:pic>
      <p:pic>
        <p:nvPicPr>
          <p:cNvPr id="13" name="Grafický objekt 12" descr="Cieľová skupina obrys">
            <a:extLst>
              <a:ext uri="{FF2B5EF4-FFF2-40B4-BE49-F238E27FC236}">
                <a16:creationId xmlns:a16="http://schemas.microsoft.com/office/drawing/2014/main" id="{6ADCFD15-895D-F7C0-9148-C80C22B1D1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6976" y="2031364"/>
            <a:ext cx="742721" cy="742721"/>
          </a:xfrm>
          <a:prstGeom prst="rect">
            <a:avLst/>
          </a:prstGeom>
        </p:spPr>
      </p:pic>
      <p:pic>
        <p:nvPicPr>
          <p:cNvPr id="15" name="Grafický objekt 14" descr="Diamant obrys">
            <a:extLst>
              <a:ext uri="{FF2B5EF4-FFF2-40B4-BE49-F238E27FC236}">
                <a16:creationId xmlns:a16="http://schemas.microsoft.com/office/drawing/2014/main" id="{C063A925-63E3-564A-CF23-57EE5F983A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1396" y="1996844"/>
            <a:ext cx="742722" cy="742722"/>
          </a:xfrm>
          <a:prstGeom prst="rect">
            <a:avLst/>
          </a:prstGeom>
        </p:spPr>
      </p:pic>
      <p:pic>
        <p:nvPicPr>
          <p:cNvPr id="17" name="Grafický objekt 16" descr="Daň obrys">
            <a:extLst>
              <a:ext uri="{FF2B5EF4-FFF2-40B4-BE49-F238E27FC236}">
                <a16:creationId xmlns:a16="http://schemas.microsoft.com/office/drawing/2014/main" id="{782A1E07-AE15-9636-B4F2-569C909F01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6485" y="4679401"/>
            <a:ext cx="742721" cy="742721"/>
          </a:xfrm>
          <a:prstGeom prst="rect">
            <a:avLst/>
          </a:prstGeom>
        </p:spPr>
      </p:pic>
      <p:pic>
        <p:nvPicPr>
          <p:cNvPr id="19" name="Grafický objekt 18" descr="Mince obrys">
            <a:extLst>
              <a:ext uri="{FF2B5EF4-FFF2-40B4-BE49-F238E27FC236}">
                <a16:creationId xmlns:a16="http://schemas.microsoft.com/office/drawing/2014/main" id="{2C2E99DC-215C-1165-88D3-AB7F8F8228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59483" y="4808154"/>
            <a:ext cx="583856" cy="583856"/>
          </a:xfrm>
          <a:prstGeom prst="rect">
            <a:avLst/>
          </a:prstGeom>
        </p:spPr>
      </p:pic>
      <p:pic>
        <p:nvPicPr>
          <p:cNvPr id="21" name="Grafický objekt 20" descr="Zasadacia miestnosť obrys">
            <a:extLst>
              <a:ext uri="{FF2B5EF4-FFF2-40B4-BE49-F238E27FC236}">
                <a16:creationId xmlns:a16="http://schemas.microsoft.com/office/drawing/2014/main" id="{A076CCC9-3BA4-8D90-2517-3069D1C5B54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00617" y="1996844"/>
            <a:ext cx="742722" cy="742722"/>
          </a:xfrm>
          <a:prstGeom prst="rect">
            <a:avLst/>
          </a:prstGeom>
        </p:spPr>
      </p:pic>
      <p:pic>
        <p:nvPicPr>
          <p:cNvPr id="23" name="Grafický objekt 22" descr="GMO obrys">
            <a:extLst>
              <a:ext uri="{FF2B5EF4-FFF2-40B4-BE49-F238E27FC236}">
                <a16:creationId xmlns:a16="http://schemas.microsoft.com/office/drawing/2014/main" id="{1F212BDC-56D7-8705-1FCA-CBC46C6A6E4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7701" y="4788391"/>
            <a:ext cx="583856" cy="583856"/>
          </a:xfrm>
          <a:prstGeom prst="rect">
            <a:avLst/>
          </a:prstGeom>
        </p:spPr>
      </p:pic>
      <p:pic>
        <p:nvPicPr>
          <p:cNvPr id="27" name="Grafický objekt 26" descr="Priblížiť prstami obrys">
            <a:extLst>
              <a:ext uri="{FF2B5EF4-FFF2-40B4-BE49-F238E27FC236}">
                <a16:creationId xmlns:a16="http://schemas.microsoft.com/office/drawing/2014/main" id="{E7E8DA63-9B78-69E7-2F6A-AAC5F5D2EC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59490" y="2051355"/>
            <a:ext cx="688211" cy="688211"/>
          </a:xfrm>
          <a:prstGeom prst="rect">
            <a:avLst/>
          </a:prstGeom>
        </p:spPr>
      </p:pic>
      <p:cxnSp>
        <p:nvCxnSpPr>
          <p:cNvPr id="29" name="Priama spojnica 28">
            <a:extLst>
              <a:ext uri="{FF2B5EF4-FFF2-40B4-BE49-F238E27FC236}">
                <a16:creationId xmlns:a16="http://schemas.microsoft.com/office/drawing/2014/main" id="{F686B138-C7EC-C964-09FC-E2E744214A8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126480" y="4871813"/>
            <a:ext cx="0" cy="5998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5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404040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te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.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990" y="1073870"/>
            <a:ext cx="6683928" cy="49658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/>
              <a:t>Društveno</a:t>
            </a:r>
            <a:r>
              <a:rPr lang="en-US" b="1" dirty="0"/>
              <a:t> </a:t>
            </a:r>
            <a:r>
              <a:rPr lang="en-US" b="1" dirty="0" err="1"/>
              <a:t>poduzetništvo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rješavanje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izazova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održiv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!</a:t>
            </a:r>
          </a:p>
          <a:p>
            <a:pPr algn="just"/>
            <a:endParaRPr lang="en-US" sz="800" dirty="0"/>
          </a:p>
          <a:p>
            <a:pPr algn="just"/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>
                <a:solidFill>
                  <a:srgbClr val="63A537"/>
                </a:solidFill>
                <a:hlinkClick r:id="rId3"/>
              </a:rPr>
              <a:t>Europske</a:t>
            </a:r>
            <a:r>
              <a:rPr lang="en-US" dirty="0">
                <a:solidFill>
                  <a:srgbClr val="63A537"/>
                </a:solidFill>
                <a:hlinkClick r:id="rId3"/>
              </a:rPr>
              <a:t> </a:t>
            </a:r>
            <a:r>
              <a:rPr lang="en-US" dirty="0" err="1">
                <a:solidFill>
                  <a:srgbClr val="63A537"/>
                </a:solidFill>
                <a:hlinkClick r:id="rId3"/>
              </a:rPr>
              <a:t>Komisije</a:t>
            </a:r>
            <a:r>
              <a:rPr lang="en-US" dirty="0"/>
              <a:t>: </a:t>
            </a:r>
          </a:p>
          <a:p>
            <a:pPr marL="895350" indent="0" algn="just">
              <a:buNone/>
            </a:pP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b="1" dirty="0"/>
              <a:t>2,8 </a:t>
            </a:r>
            <a:r>
              <a:rPr lang="en-US" b="1" dirty="0" err="1"/>
              <a:t>milijuna</a:t>
            </a:r>
            <a:r>
              <a:rPr lang="en-US" b="1" dirty="0"/>
              <a:t> </a:t>
            </a:r>
            <a:r>
              <a:rPr lang="en-US" b="1" dirty="0" err="1"/>
              <a:t>društvenih</a:t>
            </a:r>
            <a:r>
              <a:rPr lang="en-US" b="1" dirty="0"/>
              <a:t> </a:t>
            </a:r>
            <a:r>
              <a:rPr lang="en-US" b="1" dirty="0" err="1"/>
              <a:t>poduzeća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b="1" dirty="0"/>
              <a:t>10% </a:t>
            </a:r>
            <a:r>
              <a:rPr lang="en-US" b="1" dirty="0" err="1"/>
              <a:t>svih</a:t>
            </a:r>
            <a:r>
              <a:rPr lang="en-US" b="1" dirty="0"/>
              <a:t> </a:t>
            </a:r>
            <a:r>
              <a:rPr lang="en-US" b="1" dirty="0" err="1"/>
              <a:t>poduzeća</a:t>
            </a:r>
            <a:r>
              <a:rPr lang="en-US" b="1" dirty="0"/>
              <a:t> u EU.</a:t>
            </a:r>
          </a:p>
          <a:p>
            <a:pPr marL="895350" indent="0" algn="just">
              <a:buNone/>
            </a:pPr>
            <a:r>
              <a:rPr lang="pl-PL" dirty="0"/>
              <a:t>Gotovo </a:t>
            </a:r>
            <a:r>
              <a:rPr lang="pl-PL" b="1" dirty="0"/>
              <a:t>13,6 milijuna ljudi </a:t>
            </a:r>
            <a:r>
              <a:rPr lang="pl-PL" dirty="0"/>
              <a:t>– oko 6,2 % zaposlenih u EU – </a:t>
            </a:r>
            <a:r>
              <a:rPr lang="pl-PL" b="1" dirty="0"/>
              <a:t>radi za </a:t>
            </a:r>
            <a:r>
              <a:rPr lang="en-US" b="1" dirty="0" err="1"/>
              <a:t>društvena</a:t>
            </a:r>
            <a:r>
              <a:rPr lang="pl-PL" b="1" dirty="0"/>
              <a:t> poduzeća</a:t>
            </a:r>
            <a:r>
              <a:rPr lang="pl-PL" dirty="0"/>
              <a:t>.</a:t>
            </a:r>
            <a:endParaRPr lang="en-US" dirty="0"/>
          </a:p>
          <a:p>
            <a:pPr marL="895350" indent="0" algn="just">
              <a:buNone/>
            </a:pP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plaćene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,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poduzeća</a:t>
            </a:r>
            <a:r>
              <a:rPr lang="en-US" dirty="0"/>
              <a:t> </a:t>
            </a:r>
            <a:r>
              <a:rPr lang="en-US" dirty="0" err="1"/>
              <a:t>angažiraju</a:t>
            </a:r>
            <a:r>
              <a:rPr lang="en-US" dirty="0"/>
              <a:t> i </a:t>
            </a:r>
            <a:r>
              <a:rPr lang="en-US" b="1" dirty="0" err="1"/>
              <a:t>volontere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ekvivalentno</a:t>
            </a:r>
            <a:r>
              <a:rPr lang="en-US" dirty="0"/>
              <a:t> </a:t>
            </a:r>
            <a:r>
              <a:rPr lang="en-US" b="1" dirty="0"/>
              <a:t>5,5 </a:t>
            </a:r>
            <a:r>
              <a:rPr lang="en-US" b="1" dirty="0" err="1"/>
              <a:t>milijuna</a:t>
            </a:r>
            <a:r>
              <a:rPr lang="en-US" b="1" dirty="0"/>
              <a:t> </a:t>
            </a:r>
            <a:r>
              <a:rPr lang="en-US" dirty="0" err="1"/>
              <a:t>radnika</a:t>
            </a:r>
            <a:r>
              <a:rPr lang="en-US" dirty="0"/>
              <a:t> s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.</a:t>
            </a:r>
          </a:p>
          <a:p>
            <a:pPr algn="just"/>
            <a:endParaRPr lang="en-US" sz="1100" dirty="0"/>
          </a:p>
          <a:p>
            <a:pPr marL="0" indent="0" algn="just">
              <a:buNone/>
            </a:pPr>
            <a:r>
              <a:rPr lang="en-US" dirty="0"/>
              <a:t>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brojki</a:t>
            </a:r>
            <a:r>
              <a:rPr lang="en-US" dirty="0"/>
              <a:t> </a:t>
            </a:r>
            <a:r>
              <a:rPr lang="en-US" dirty="0" err="1"/>
              <a:t>vidljivo</a:t>
            </a:r>
            <a:r>
              <a:rPr lang="en-US" dirty="0"/>
              <a:t> je da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poduzetništvo</a:t>
            </a:r>
            <a:r>
              <a:rPr lang="en-US" dirty="0"/>
              <a:t> ima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en-US" dirty="0"/>
              <a:t> za </a:t>
            </a:r>
            <a:r>
              <a:rPr lang="en-US" dirty="0" err="1"/>
              <a:t>rast</a:t>
            </a:r>
            <a:r>
              <a:rPr lang="en-US" dirty="0"/>
              <a:t>.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je </a:t>
            </a:r>
            <a:r>
              <a:rPr lang="en-US" dirty="0" err="1"/>
              <a:t>niska</a:t>
            </a:r>
            <a:r>
              <a:rPr lang="en-US" dirty="0"/>
              <a:t> </a:t>
            </a: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izloženost</a:t>
            </a:r>
            <a:r>
              <a:rPr lang="en-US" dirty="0"/>
              <a:t> i </a:t>
            </a:r>
            <a:r>
              <a:rPr lang="en-US" dirty="0" err="1"/>
              <a:t>prepoznatljivost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Naučimo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 tome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poduzetništvo</a:t>
            </a:r>
            <a:r>
              <a:rPr lang="en-US" dirty="0"/>
              <a:t> i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dodanu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!</a:t>
            </a: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73" name="Grafický objekt 72" descr="Pripojenia">
            <a:extLst>
              <a:ext uri="{FF2B5EF4-FFF2-40B4-BE49-F238E27FC236}">
                <a16:creationId xmlns:a16="http://schemas.microsoft.com/office/drawing/2014/main" id="{514CC40A-FDE8-4854-9AE4-2B8BA4240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9306" y="2292522"/>
            <a:ext cx="476985" cy="476985"/>
          </a:xfrm>
          <a:prstGeom prst="rect">
            <a:avLst/>
          </a:prstGeom>
        </p:spPr>
      </p:pic>
      <p:pic>
        <p:nvPicPr>
          <p:cNvPr id="75" name="Grafický objekt 74" descr="Skupina ľudí">
            <a:extLst>
              <a:ext uri="{FF2B5EF4-FFF2-40B4-BE49-F238E27FC236}">
                <a16:creationId xmlns:a16="http://schemas.microsoft.com/office/drawing/2014/main" id="{E677625B-D989-419C-A94F-AED603C49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9306" y="2845905"/>
            <a:ext cx="476985" cy="476985"/>
          </a:xfrm>
          <a:prstGeom prst="rect">
            <a:avLst/>
          </a:prstGeom>
        </p:spPr>
      </p:pic>
      <p:pic>
        <p:nvPicPr>
          <p:cNvPr id="76" name="Grafický objekt 75" descr="Na zdravie">
            <a:extLst>
              <a:ext uri="{FF2B5EF4-FFF2-40B4-BE49-F238E27FC236}">
                <a16:creationId xmlns:a16="http://schemas.microsoft.com/office/drawing/2014/main" id="{7E767245-938D-45E1-B7F1-2A9C695D46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9306" y="3444688"/>
            <a:ext cx="476985" cy="47698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307AF3-1ECE-8E43-81A3-208572D0EF6F}"/>
              </a:ext>
            </a:extLst>
          </p:cNvPr>
          <p:cNvSpPr txBox="1">
            <a:spLocks/>
          </p:cNvSpPr>
          <p:nvPr/>
        </p:nvSpPr>
        <p:spPr>
          <a:xfrm>
            <a:off x="375855" y="933636"/>
            <a:ext cx="3345366" cy="24303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DIO 2:</a:t>
            </a:r>
          </a:p>
          <a:p>
            <a:pPr algn="ctr"/>
            <a:endParaRPr lang="en-US" sz="4000" b="1" dirty="0"/>
          </a:p>
          <a:p>
            <a:pPr algn="ctr"/>
            <a:r>
              <a:rPr lang="en-GB" sz="4000" b="1" dirty="0" err="1"/>
              <a:t>Osnove</a:t>
            </a:r>
            <a:r>
              <a:rPr lang="en-GB" sz="4000" b="1" dirty="0"/>
              <a:t> </a:t>
            </a:r>
            <a:r>
              <a:rPr lang="en-GB" sz="4000" b="1" dirty="0" err="1"/>
              <a:t>društvenog</a:t>
            </a:r>
            <a:r>
              <a:rPr lang="en-GB" sz="4000" b="1" dirty="0"/>
              <a:t> </a:t>
            </a:r>
            <a:r>
              <a:rPr lang="en-GB" sz="4000" b="1" dirty="0" err="1"/>
              <a:t>poduzetništva</a:t>
            </a:r>
            <a:endParaRPr lang="en-GB" sz="4000" b="1" dirty="0"/>
          </a:p>
        </p:txBody>
      </p:sp>
      <p:pic>
        <p:nvPicPr>
          <p:cNvPr id="11" name="Grafický objekt 10" descr="Cyklus s ľuďmi obrys">
            <a:extLst>
              <a:ext uri="{FF2B5EF4-FFF2-40B4-BE49-F238E27FC236}">
                <a16:creationId xmlns:a16="http://schemas.microsoft.com/office/drawing/2014/main" id="{2BE4D643-4FF9-158C-F2D8-F431A0E3C2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9457" y="4049622"/>
            <a:ext cx="1518162" cy="15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0287"/>
            <a:ext cx="10058400" cy="1015907"/>
          </a:xfrm>
        </p:spPr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Osnove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društvenog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poduzetništva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dirty="0"/>
          </a:p>
          <a:p>
            <a:pPr algn="just"/>
            <a:endParaRPr lang="sk-SK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8776660-66CF-1E8E-57C9-075EC9AE7F18}"/>
              </a:ext>
            </a:extLst>
          </p:cNvPr>
          <p:cNvSpPr txBox="1"/>
          <p:nvPr/>
        </p:nvSpPr>
        <p:spPr>
          <a:xfrm>
            <a:off x="909724" y="5686051"/>
            <a:ext cx="9630609" cy="33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404040"/>
                </a:solidFill>
              </a:rPr>
              <a:t>Izvor</a:t>
            </a:r>
            <a:r>
              <a:rPr lang="en-GB" sz="1600" dirty="0">
                <a:solidFill>
                  <a:srgbClr val="404040"/>
                </a:solidFill>
              </a:rPr>
              <a:t>: Business Jargons, </a:t>
            </a:r>
            <a:r>
              <a:rPr lang="en-GB" sz="1600" dirty="0" err="1">
                <a:solidFill>
                  <a:srgbClr val="404040"/>
                </a:solidFill>
              </a:rPr>
              <a:t>više</a:t>
            </a:r>
            <a:r>
              <a:rPr lang="en-GB" sz="1600" dirty="0">
                <a:solidFill>
                  <a:srgbClr val="404040"/>
                </a:solidFill>
              </a:rPr>
              <a:t> o </a:t>
            </a:r>
            <a:r>
              <a:rPr lang="en-GB" sz="1600" dirty="0" err="1">
                <a:solidFill>
                  <a:srgbClr val="404040"/>
                </a:solidFill>
              </a:rPr>
              <a:t>društvenom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poduzetništvu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pročitajte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b="1" dirty="0" err="1">
                <a:solidFill>
                  <a:srgbClr val="404040"/>
                </a:solidFill>
                <a:hlinkClick r:id="rId4"/>
              </a:rPr>
              <a:t>ovdje</a:t>
            </a:r>
            <a:r>
              <a:rPr lang="en-GB" sz="1600" dirty="0">
                <a:solidFill>
                  <a:srgbClr val="404040"/>
                </a:solidFill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6BAAD0-6788-0543-9E07-B114E2512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77229"/>
              </p:ext>
            </p:extLst>
          </p:nvPr>
        </p:nvGraphicFramePr>
        <p:xfrm>
          <a:off x="2271252" y="1886670"/>
          <a:ext cx="7376594" cy="36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891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Osnove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društvenog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poduzetništva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2.1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pl-PL" sz="2800" dirty="0">
                <a:solidFill>
                  <a:srgbClr val="404040"/>
                </a:solidFill>
              </a:rPr>
              <a:t>Po čemu je društveno poduzetništvo drugačije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dirty="0"/>
          </a:p>
          <a:p>
            <a:pPr algn="just"/>
            <a:endParaRPr lang="sk-SK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62" name="Marcador de contenido 11">
            <a:extLst>
              <a:ext uri="{FF2B5EF4-FFF2-40B4-BE49-F238E27FC236}">
                <a16:creationId xmlns:a16="http://schemas.microsoft.com/office/drawing/2014/main" id="{059EDE19-0431-454E-8D6B-753B8892412C}"/>
              </a:ext>
            </a:extLst>
          </p:cNvPr>
          <p:cNvSpPr txBox="1">
            <a:spLocks/>
          </p:cNvSpPr>
          <p:nvPr/>
        </p:nvSpPr>
        <p:spPr>
          <a:xfrm>
            <a:off x="1249680" y="185266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404040"/>
                </a:solidFill>
              </a:rPr>
              <a:t>Poduzetništvo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temelji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maksimiziranju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dobiti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koja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može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podijeliti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među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vlasnicima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Društveno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može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djelovati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bilo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području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ostvaruje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dobit</a:t>
            </a:r>
            <a:r>
              <a:rPr lang="en-US" dirty="0">
                <a:solidFill>
                  <a:srgbClr val="404040"/>
                </a:solidFill>
              </a:rPr>
              <a:t> - </a:t>
            </a:r>
            <a:r>
              <a:rPr lang="en-US" dirty="0" err="1">
                <a:solidFill>
                  <a:srgbClr val="404040"/>
                </a:solidFill>
              </a:rPr>
              <a:t>razlika</a:t>
            </a:r>
            <a:r>
              <a:rPr lang="en-US" dirty="0">
                <a:solidFill>
                  <a:srgbClr val="404040"/>
                </a:solidFill>
              </a:rPr>
              <a:t> je u tome </a:t>
            </a:r>
            <a:r>
              <a:rPr lang="en-US" b="1" dirty="0" err="1">
                <a:solidFill>
                  <a:srgbClr val="404040"/>
                </a:solidFill>
              </a:rPr>
              <a:t>kako</a:t>
            </a:r>
            <a:r>
              <a:rPr lang="en-US" b="1" dirty="0">
                <a:solidFill>
                  <a:srgbClr val="404040"/>
                </a:solidFill>
              </a:rPr>
              <a:t> se </a:t>
            </a:r>
            <a:r>
              <a:rPr lang="en-US" b="1" dirty="0" err="1">
                <a:solidFill>
                  <a:srgbClr val="404040"/>
                </a:solidFill>
              </a:rPr>
              <a:t>dobit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koristi</a:t>
            </a:r>
            <a:r>
              <a:rPr lang="en-US" dirty="0">
                <a:solidFill>
                  <a:srgbClr val="404040"/>
                </a:solidFill>
              </a:rPr>
              <a:t>!</a:t>
            </a:r>
          </a:p>
          <a:p>
            <a:pPr algn="just"/>
            <a:r>
              <a:rPr lang="en-US" b="1" dirty="0" err="1">
                <a:solidFill>
                  <a:srgbClr val="404040"/>
                </a:solidFill>
              </a:rPr>
              <a:t>Dobit</a:t>
            </a:r>
            <a:r>
              <a:rPr lang="en-US" b="1" dirty="0">
                <a:solidFill>
                  <a:srgbClr val="404040"/>
                </a:solidFill>
              </a:rPr>
              <a:t> se </a:t>
            </a:r>
            <a:r>
              <a:rPr lang="en-US" b="1" dirty="0" err="1">
                <a:solidFill>
                  <a:srgbClr val="404040"/>
                </a:solidFill>
              </a:rPr>
              <a:t>reinvestira</a:t>
            </a:r>
            <a:r>
              <a:rPr lang="en-US" b="1" dirty="0">
                <a:solidFill>
                  <a:srgbClr val="404040"/>
                </a:solidFill>
              </a:rPr>
              <a:t> i </a:t>
            </a:r>
            <a:r>
              <a:rPr lang="en-US" b="1" dirty="0" err="1">
                <a:solidFill>
                  <a:srgbClr val="404040"/>
                </a:solidFill>
              </a:rPr>
              <a:t>ispunjava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jasnu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društvenu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misiju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koja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pozitivno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utječe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na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zajednicu</a:t>
            </a:r>
            <a:r>
              <a:rPr lang="en-US" b="1" dirty="0">
                <a:solidFill>
                  <a:srgbClr val="404040"/>
                </a:solidFill>
              </a:rPr>
              <a:t>!</a:t>
            </a:r>
          </a:p>
          <a:p>
            <a:pPr algn="just"/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Društvena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poduzeća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reinvestiraju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određeni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udio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svoje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dobiti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na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temelju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relevantnog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nacionalnog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zakona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ili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prakse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–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npr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ruštvena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poduzeća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u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Slovačkoj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vraćaju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više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od 50%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dobiti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u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organizaciju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kako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bi se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proširile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i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poboljšale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usluge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</a:rPr>
              <a:t>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aktivnosti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te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ispunili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društveno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korisni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effectLst/>
                <a:latin typeface="Calibri"/>
                <a:ea typeface="Calibri"/>
                <a:cs typeface="Calibri"/>
              </a:rPr>
              <a:t>ciljevi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.</a:t>
            </a:r>
            <a:endParaRPr lang="en-US" dirty="0">
              <a:solidFill>
                <a:srgbClr val="404040"/>
              </a:solidFill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3" name="Grafický objekt 62" descr="Dieťa s balónom">
            <a:extLst>
              <a:ext uri="{FF2B5EF4-FFF2-40B4-BE49-F238E27FC236}">
                <a16:creationId xmlns:a16="http://schemas.microsoft.com/office/drawing/2014/main" id="{A30F3F6B-845D-4C8C-BACF-994A8A18F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626" y="4204378"/>
            <a:ext cx="532722" cy="532722"/>
          </a:xfrm>
          <a:prstGeom prst="rect">
            <a:avLst/>
          </a:prstGeom>
        </p:spPr>
      </p:pic>
      <p:pic>
        <p:nvPicPr>
          <p:cNvPr id="64" name="Grafický objekt 63" descr="Žena s kočíkom">
            <a:extLst>
              <a:ext uri="{FF2B5EF4-FFF2-40B4-BE49-F238E27FC236}">
                <a16:creationId xmlns:a16="http://schemas.microsoft.com/office/drawing/2014/main" id="{EE2F480E-AD46-42E8-BB14-31C5F0F96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124" y="4339635"/>
            <a:ext cx="532722" cy="532722"/>
          </a:xfrm>
          <a:prstGeom prst="rect">
            <a:avLst/>
          </a:prstGeom>
        </p:spPr>
      </p:pic>
      <p:pic>
        <p:nvPicPr>
          <p:cNvPr id="65" name="Grafický objekt 64" descr="Muž s paličkou">
            <a:extLst>
              <a:ext uri="{FF2B5EF4-FFF2-40B4-BE49-F238E27FC236}">
                <a16:creationId xmlns:a16="http://schemas.microsoft.com/office/drawing/2014/main" id="{29A2B646-65B6-4FF6-A912-85F85A404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7306" y="5535814"/>
            <a:ext cx="532722" cy="532722"/>
          </a:xfrm>
          <a:prstGeom prst="rect">
            <a:avLst/>
          </a:prstGeom>
        </p:spPr>
      </p:pic>
      <p:pic>
        <p:nvPicPr>
          <p:cNvPr id="66" name="Grafický objekt 65" descr="Žena s paličkou">
            <a:extLst>
              <a:ext uri="{FF2B5EF4-FFF2-40B4-BE49-F238E27FC236}">
                <a16:creationId xmlns:a16="http://schemas.microsoft.com/office/drawing/2014/main" id="{CE53724B-BF3F-490F-935D-C9FA2CF40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3091" y="4782577"/>
            <a:ext cx="532722" cy="532722"/>
          </a:xfrm>
          <a:prstGeom prst="rect">
            <a:avLst/>
          </a:prstGeom>
        </p:spPr>
      </p:pic>
      <p:pic>
        <p:nvPicPr>
          <p:cNvPr id="67" name="Grafický objekt 66" descr="Muž">
            <a:extLst>
              <a:ext uri="{FF2B5EF4-FFF2-40B4-BE49-F238E27FC236}">
                <a16:creationId xmlns:a16="http://schemas.microsoft.com/office/drawing/2014/main" id="{6957C35B-1C67-4529-8A98-B9E3330EB7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27294" y="5332513"/>
            <a:ext cx="532722" cy="532722"/>
          </a:xfrm>
          <a:prstGeom prst="rect">
            <a:avLst/>
          </a:prstGeom>
        </p:spPr>
      </p:pic>
      <p:pic>
        <p:nvPicPr>
          <p:cNvPr id="68" name="Grafický objekt 67" descr="Žena">
            <a:extLst>
              <a:ext uri="{FF2B5EF4-FFF2-40B4-BE49-F238E27FC236}">
                <a16:creationId xmlns:a16="http://schemas.microsoft.com/office/drawing/2014/main" id="{0C58369A-B369-458A-A5D0-9D97BD7F89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91649" y="5540830"/>
            <a:ext cx="532722" cy="532722"/>
          </a:xfrm>
          <a:prstGeom prst="rect">
            <a:avLst/>
          </a:prstGeom>
        </p:spPr>
      </p:pic>
      <p:pic>
        <p:nvPicPr>
          <p:cNvPr id="69" name="Grafický objekt 68" descr="Osoba na vozíku">
            <a:extLst>
              <a:ext uri="{FF2B5EF4-FFF2-40B4-BE49-F238E27FC236}">
                <a16:creationId xmlns:a16="http://schemas.microsoft.com/office/drawing/2014/main" id="{56623FBC-C112-426D-9CFF-A842203B3C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52640" y="5346873"/>
            <a:ext cx="532722" cy="532722"/>
          </a:xfrm>
          <a:prstGeom prst="rect">
            <a:avLst/>
          </a:prstGeom>
        </p:spPr>
      </p:pic>
      <p:pic>
        <p:nvPicPr>
          <p:cNvPr id="70" name="Grafický objekt 69" descr="Rodina s dvomi deťmi">
            <a:extLst>
              <a:ext uri="{FF2B5EF4-FFF2-40B4-BE49-F238E27FC236}">
                <a16:creationId xmlns:a16="http://schemas.microsoft.com/office/drawing/2014/main" id="{2FAA979A-1B61-45A2-B365-707FE57645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32880" y="4845043"/>
            <a:ext cx="532722" cy="532722"/>
          </a:xfrm>
          <a:prstGeom prst="rect">
            <a:avLst/>
          </a:prstGeom>
        </p:spPr>
      </p:pic>
      <p:pic>
        <p:nvPicPr>
          <p:cNvPr id="71" name="Grafický objekt 70" descr="Skupinový úspech">
            <a:extLst>
              <a:ext uri="{FF2B5EF4-FFF2-40B4-BE49-F238E27FC236}">
                <a16:creationId xmlns:a16="http://schemas.microsoft.com/office/drawing/2014/main" id="{C87A4A91-2380-4107-B6C1-D667BDA4DA0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99073" y="4452894"/>
            <a:ext cx="532722" cy="532722"/>
          </a:xfrm>
          <a:prstGeom prst="rect">
            <a:avLst/>
          </a:prstGeom>
        </p:spPr>
      </p:pic>
      <p:pic>
        <p:nvPicPr>
          <p:cNvPr id="72" name="Grafický objekt 71" descr="Glóbus – Afrika a Európa">
            <a:extLst>
              <a:ext uri="{FF2B5EF4-FFF2-40B4-BE49-F238E27FC236}">
                <a16:creationId xmlns:a16="http://schemas.microsoft.com/office/drawing/2014/main" id="{2DA816A3-050C-4891-9F60-3F63386C0DC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02770" y="4813300"/>
            <a:ext cx="830110" cy="830110"/>
          </a:xfrm>
          <a:prstGeom prst="rect">
            <a:avLst/>
          </a:prstGeom>
        </p:spPr>
      </p:pic>
      <p:pic>
        <p:nvPicPr>
          <p:cNvPr id="73" name="Grafický objekt 72" descr="Mince">
            <a:extLst>
              <a:ext uri="{FF2B5EF4-FFF2-40B4-BE49-F238E27FC236}">
                <a16:creationId xmlns:a16="http://schemas.microsoft.com/office/drawing/2014/main" id="{78193391-2B8B-4EB8-A337-1B444AACFFE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53032" y="4213568"/>
            <a:ext cx="643728" cy="643728"/>
          </a:xfrm>
          <a:prstGeom prst="rect">
            <a:avLst/>
          </a:prstGeom>
        </p:spPr>
      </p:pic>
      <p:pic>
        <p:nvPicPr>
          <p:cNvPr id="74" name="Grafický objekt 73" descr="Mince">
            <a:extLst>
              <a:ext uri="{FF2B5EF4-FFF2-40B4-BE49-F238E27FC236}">
                <a16:creationId xmlns:a16="http://schemas.microsoft.com/office/drawing/2014/main" id="{3F8B5B16-7F48-400C-B36B-7D61EB0B7F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95574" y="4510845"/>
            <a:ext cx="640615" cy="640615"/>
          </a:xfrm>
          <a:prstGeom prst="rect">
            <a:avLst/>
          </a:prstGeom>
        </p:spPr>
      </p:pic>
      <p:pic>
        <p:nvPicPr>
          <p:cNvPr id="75" name="Grafický objekt 74" descr="Schôdza">
            <a:extLst>
              <a:ext uri="{FF2B5EF4-FFF2-40B4-BE49-F238E27FC236}">
                <a16:creationId xmlns:a16="http://schemas.microsoft.com/office/drawing/2014/main" id="{752050E5-8C12-4CA0-A216-AAC70FB40C3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67853" y="5531909"/>
            <a:ext cx="640432" cy="640432"/>
          </a:xfrm>
          <a:prstGeom prst="rect">
            <a:avLst/>
          </a:prstGeom>
        </p:spPr>
      </p:pic>
      <p:cxnSp>
        <p:nvCxnSpPr>
          <p:cNvPr id="76" name="Rovná spojovacia šípka 75">
            <a:extLst>
              <a:ext uri="{FF2B5EF4-FFF2-40B4-BE49-F238E27FC236}">
                <a16:creationId xmlns:a16="http://schemas.microsoft.com/office/drawing/2014/main" id="{1E9AF899-50FB-47AC-8427-D798863A8C81}"/>
              </a:ext>
            </a:extLst>
          </p:cNvPr>
          <p:cNvCxnSpPr>
            <a:cxnSpLocks/>
          </p:cNvCxnSpPr>
          <p:nvPr/>
        </p:nvCxnSpPr>
        <p:spPr>
          <a:xfrm>
            <a:off x="4488069" y="5112416"/>
            <a:ext cx="0" cy="4824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ovacia šípka 76">
            <a:extLst>
              <a:ext uri="{FF2B5EF4-FFF2-40B4-BE49-F238E27FC236}">
                <a16:creationId xmlns:a16="http://schemas.microsoft.com/office/drawing/2014/main" id="{10A1E08B-93F0-4946-98B9-A5FC6967E5A1}"/>
              </a:ext>
            </a:extLst>
          </p:cNvPr>
          <p:cNvCxnSpPr>
            <a:cxnSpLocks/>
          </p:cNvCxnSpPr>
          <p:nvPr/>
        </p:nvCxnSpPr>
        <p:spPr>
          <a:xfrm>
            <a:off x="5154737" y="4608708"/>
            <a:ext cx="1583303" cy="1038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BlokTextu 77">
            <a:extLst>
              <a:ext uri="{FF2B5EF4-FFF2-40B4-BE49-F238E27FC236}">
                <a16:creationId xmlns:a16="http://schemas.microsoft.com/office/drawing/2014/main" id="{182203F5-D986-434D-B148-D8842001E90F}"/>
              </a:ext>
            </a:extLst>
          </p:cNvPr>
          <p:cNvSpPr txBox="1"/>
          <p:nvPr/>
        </p:nvSpPr>
        <p:spPr>
          <a:xfrm>
            <a:off x="4641814" y="4684889"/>
            <a:ext cx="9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Dobit</a:t>
            </a: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3E1FD6E7-6B4F-4335-B7D1-19040342E587}"/>
              </a:ext>
            </a:extLst>
          </p:cNvPr>
          <p:cNvSpPr txBox="1"/>
          <p:nvPr/>
        </p:nvSpPr>
        <p:spPr>
          <a:xfrm>
            <a:off x="7385064" y="6007621"/>
            <a:ext cx="189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404040"/>
                </a:solidFill>
              </a:rPr>
              <a:t>Društvena</a:t>
            </a:r>
            <a:r>
              <a:rPr lang="en-GB" dirty="0">
                <a:solidFill>
                  <a:srgbClr val="404040"/>
                </a:solidFill>
              </a:rPr>
              <a:t> </a:t>
            </a:r>
            <a:r>
              <a:rPr lang="en-GB" dirty="0" err="1">
                <a:solidFill>
                  <a:srgbClr val="404040"/>
                </a:solidFill>
              </a:rPr>
              <a:t>misija</a:t>
            </a: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67986608-ABEF-4334-B95C-BB8FC8221481}"/>
              </a:ext>
            </a:extLst>
          </p:cNvPr>
          <p:cNvSpPr txBox="1"/>
          <p:nvPr/>
        </p:nvSpPr>
        <p:spPr>
          <a:xfrm>
            <a:off x="4064000" y="5987675"/>
            <a:ext cx="228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404040"/>
                </a:solidFill>
              </a:rPr>
              <a:t>Vlasnici</a:t>
            </a:r>
            <a:endParaRPr lang="en-GB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>
            <a:extLst>
              <a:ext uri="{FF2B5EF4-FFF2-40B4-BE49-F238E27FC236}">
                <a16:creationId xmlns:a16="http://schemas.microsoft.com/office/drawing/2014/main" id="{CEBC5DD8-19ED-4CF2-8A7A-A55ED6210EED}"/>
              </a:ext>
            </a:extLst>
          </p:cNvPr>
          <p:cNvSpPr/>
          <p:nvPr/>
        </p:nvSpPr>
        <p:spPr>
          <a:xfrm>
            <a:off x="1182255" y="2216727"/>
            <a:ext cx="9981737" cy="3286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bdĺžnik: zaoblené rohy 42">
            <a:extLst>
              <a:ext uri="{FF2B5EF4-FFF2-40B4-BE49-F238E27FC236}">
                <a16:creationId xmlns:a16="http://schemas.microsoft.com/office/drawing/2014/main" id="{D98A8595-3D07-427A-AFF1-DC0F304A7973}"/>
              </a:ext>
            </a:extLst>
          </p:cNvPr>
          <p:cNvSpPr/>
          <p:nvPr/>
        </p:nvSpPr>
        <p:spPr>
          <a:xfrm>
            <a:off x="3891280" y="4098959"/>
            <a:ext cx="2143760" cy="80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6262374E-BEF9-4B18-AAE8-5F0056CE9972}"/>
              </a:ext>
            </a:extLst>
          </p:cNvPr>
          <p:cNvSpPr/>
          <p:nvPr/>
        </p:nvSpPr>
        <p:spPr>
          <a:xfrm>
            <a:off x="6220230" y="4098959"/>
            <a:ext cx="2143760" cy="80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209DB9C9-2736-4CDB-9B9F-19EB42381AC4}"/>
              </a:ext>
            </a:extLst>
          </p:cNvPr>
          <p:cNvSpPr/>
          <p:nvPr/>
        </p:nvSpPr>
        <p:spPr>
          <a:xfrm>
            <a:off x="6192149" y="3047393"/>
            <a:ext cx="2081877" cy="834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Osnove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društvenog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poduzetništva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2.1 </a:t>
            </a:r>
            <a:r>
              <a:rPr lang="pl-PL" sz="2800" dirty="0">
                <a:solidFill>
                  <a:srgbClr val="404040"/>
                </a:solidFill>
              </a:rPr>
              <a:t>Po čemu je društveno poduzetništvo drugačije?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62" name="Marcador de contenido 11">
            <a:extLst>
              <a:ext uri="{FF2B5EF4-FFF2-40B4-BE49-F238E27FC236}">
                <a16:creationId xmlns:a16="http://schemas.microsoft.com/office/drawing/2014/main" id="{059EDE19-0431-454E-8D6B-753B8892412C}"/>
              </a:ext>
            </a:extLst>
          </p:cNvPr>
          <p:cNvSpPr txBox="1">
            <a:spLocks/>
          </p:cNvSpPr>
          <p:nvPr/>
        </p:nvSpPr>
        <p:spPr>
          <a:xfrm>
            <a:off x="1182255" y="1886671"/>
            <a:ext cx="10125825" cy="436035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rgbClr val="404040"/>
                </a:solidFill>
              </a:rPr>
              <a:t>Društvena poduzeća </a:t>
            </a:r>
            <a:r>
              <a:rPr lang="en-US" b="1" dirty="0">
                <a:solidFill>
                  <a:srgbClr val="404040"/>
                </a:solidFill>
              </a:rPr>
              <a:t>vs. </a:t>
            </a:r>
            <a:r>
              <a:rPr lang="en-US" b="1" dirty="0" err="1">
                <a:solidFill>
                  <a:srgbClr val="404040"/>
                </a:solidFill>
              </a:rPr>
              <a:t>poduzeća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fokusirana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na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dobit</a:t>
            </a:r>
            <a:r>
              <a:rPr lang="en-US" b="1" dirty="0">
                <a:solidFill>
                  <a:srgbClr val="404040"/>
                </a:solidFill>
              </a:rPr>
              <a:t> i </a:t>
            </a:r>
            <a:r>
              <a:rPr lang="pl-PL" b="1" dirty="0">
                <a:solidFill>
                  <a:srgbClr val="404040"/>
                </a:solidFill>
              </a:rPr>
              <a:t>neprofitne organizacije</a:t>
            </a:r>
            <a:r>
              <a:rPr lang="en-US" b="1" dirty="0">
                <a:solidFill>
                  <a:srgbClr val="404040"/>
                </a:solidFill>
              </a:rPr>
              <a:t>:</a:t>
            </a: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sz="17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sz="17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r>
              <a:rPr lang="en-US" sz="1700" dirty="0" err="1">
                <a:solidFill>
                  <a:srgbClr val="404040"/>
                </a:solidFill>
              </a:rPr>
              <a:t>Izvor</a:t>
            </a:r>
            <a:r>
              <a:rPr lang="en-US" sz="1700" dirty="0">
                <a:solidFill>
                  <a:srgbClr val="404040"/>
                </a:solidFill>
              </a:rPr>
              <a:t>: </a:t>
            </a:r>
            <a:r>
              <a:rPr lang="en-US" sz="1700" dirty="0">
                <a:solidFill>
                  <a:srgbClr val="63A53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Social Business Models</a:t>
            </a:r>
            <a:r>
              <a:rPr lang="en-US" sz="1700" dirty="0">
                <a:solidFill>
                  <a:srgbClr val="404040"/>
                </a:solidFill>
              </a:rPr>
              <a:t>: Lessons from the Grameen Experience Muhammad </a:t>
            </a:r>
            <a:r>
              <a:rPr lang="en-US" sz="1700" dirty="0" err="1">
                <a:solidFill>
                  <a:srgbClr val="404040"/>
                </a:solidFill>
              </a:rPr>
              <a:t>Yunus</a:t>
            </a:r>
            <a:r>
              <a:rPr lang="en-US" sz="1700" dirty="0">
                <a:solidFill>
                  <a:srgbClr val="404040"/>
                </a:solidFill>
              </a:rPr>
              <a:t>, Bertrand </a:t>
            </a:r>
            <a:r>
              <a:rPr lang="en-US" sz="1700" dirty="0" err="1">
                <a:solidFill>
                  <a:srgbClr val="404040"/>
                </a:solidFill>
              </a:rPr>
              <a:t>Moingeon</a:t>
            </a:r>
            <a:r>
              <a:rPr lang="en-US" sz="1700" dirty="0">
                <a:solidFill>
                  <a:srgbClr val="404040"/>
                </a:solidFill>
              </a:rPr>
              <a:t> and Laurence Lehmann-Ortega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F06AD42-3C9A-4AE3-8D6B-EE68A338EBCB}"/>
              </a:ext>
            </a:extLst>
          </p:cNvPr>
          <p:cNvCxnSpPr>
            <a:cxnSpLocks/>
          </p:cNvCxnSpPr>
          <p:nvPr/>
        </p:nvCxnSpPr>
        <p:spPr>
          <a:xfrm>
            <a:off x="6104288" y="2787779"/>
            <a:ext cx="35815" cy="24122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22C4F9C0-C29D-4A8C-91C8-C95B47224255}"/>
              </a:ext>
            </a:extLst>
          </p:cNvPr>
          <p:cNvCxnSpPr>
            <a:cxnSpLocks/>
          </p:cNvCxnSpPr>
          <p:nvPr/>
        </p:nvCxnSpPr>
        <p:spPr>
          <a:xfrm>
            <a:off x="3592945" y="3990307"/>
            <a:ext cx="50245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9A65903C-29B2-4928-AA16-55D08D55115D}"/>
              </a:ext>
            </a:extLst>
          </p:cNvPr>
          <p:cNvSpPr txBox="1"/>
          <p:nvPr/>
        </p:nvSpPr>
        <p:spPr>
          <a:xfrm>
            <a:off x="5039157" y="2363602"/>
            <a:ext cx="28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Maksimiziranje</a:t>
            </a:r>
            <a:r>
              <a:rPr lang="en-US" dirty="0"/>
              <a:t> </a:t>
            </a:r>
            <a:r>
              <a:rPr lang="en-US" dirty="0" err="1"/>
              <a:t>profita</a:t>
            </a:r>
            <a:endParaRPr lang="en-US" dirty="0"/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ABB5D984-C490-497B-A87C-BCAE8F0F90EF}"/>
              </a:ext>
            </a:extLst>
          </p:cNvPr>
          <p:cNvSpPr txBox="1"/>
          <p:nvPr/>
        </p:nvSpPr>
        <p:spPr>
          <a:xfrm>
            <a:off x="4295163" y="5133904"/>
            <a:ext cx="36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Maksimiziranje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utjecaja</a:t>
            </a:r>
            <a:endParaRPr lang="en-US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EE2F086-618D-4367-8171-CED7CC35F792}"/>
              </a:ext>
            </a:extLst>
          </p:cNvPr>
          <p:cNvSpPr txBox="1"/>
          <p:nvPr/>
        </p:nvSpPr>
        <p:spPr>
          <a:xfrm>
            <a:off x="6108560" y="3120066"/>
            <a:ext cx="219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Poduzeća</a:t>
            </a:r>
            <a:r>
              <a:rPr lang="en-US" dirty="0"/>
              <a:t> </a:t>
            </a:r>
            <a:r>
              <a:rPr lang="en-US" dirty="0" err="1"/>
              <a:t>fokusirana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dobit</a:t>
            </a:r>
            <a:endParaRPr lang="en-US" dirty="0"/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64FC04F6-9C74-4879-BF79-1BBA391EE842}"/>
              </a:ext>
            </a:extLst>
          </p:cNvPr>
          <p:cNvSpPr txBox="1"/>
          <p:nvPr/>
        </p:nvSpPr>
        <p:spPr>
          <a:xfrm>
            <a:off x="3974868" y="4188771"/>
            <a:ext cx="187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Neprofitne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D9544320-DA4E-4A33-828E-24BBB6069D8B}"/>
              </a:ext>
            </a:extLst>
          </p:cNvPr>
          <p:cNvSpPr txBox="1"/>
          <p:nvPr/>
        </p:nvSpPr>
        <p:spPr>
          <a:xfrm>
            <a:off x="6189287" y="4331182"/>
            <a:ext cx="286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DRUŠTVENA PODUZEĆA</a:t>
            </a:r>
            <a:endParaRPr lang="en-GB" sz="1600" b="1" dirty="0"/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77247EBD-A526-42BD-8A6D-494C151DEF29}"/>
              </a:ext>
            </a:extLst>
          </p:cNvPr>
          <p:cNvSpPr txBox="1"/>
          <p:nvPr/>
        </p:nvSpPr>
        <p:spPr>
          <a:xfrm>
            <a:off x="1276114" y="3700578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povrata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uloženog</a:t>
            </a:r>
            <a:r>
              <a:rPr lang="en-US" dirty="0"/>
              <a:t> </a:t>
            </a:r>
            <a:r>
              <a:rPr lang="en-US" dirty="0" err="1"/>
              <a:t>kapitala</a:t>
            </a:r>
            <a:endParaRPr lang="en-GB" dirty="0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3A39A047-CF2D-4C3C-AD99-98BA43F155EC}"/>
              </a:ext>
            </a:extLst>
          </p:cNvPr>
          <p:cNvSpPr txBox="1"/>
          <p:nvPr/>
        </p:nvSpPr>
        <p:spPr>
          <a:xfrm>
            <a:off x="8455430" y="3667141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Povrat</a:t>
            </a:r>
            <a:r>
              <a:rPr lang="en-US" dirty="0"/>
              <a:t> </a:t>
            </a:r>
            <a:r>
              <a:rPr lang="en-US" dirty="0" err="1"/>
              <a:t>uloženog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(</a:t>
            </a:r>
            <a:r>
              <a:rPr lang="en-US" dirty="0" err="1"/>
              <a:t>samoodrživost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7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Osnove</a:t>
            </a:r>
            <a:r>
              <a:rPr lang="en-US" sz="4000" b="1" dirty="0"/>
              <a:t> </a:t>
            </a:r>
            <a:r>
              <a:rPr lang="en-US" sz="4000" b="1" dirty="0" err="1"/>
              <a:t>društvenog</a:t>
            </a:r>
            <a:r>
              <a:rPr lang="en-US" sz="4000" b="1" dirty="0"/>
              <a:t> </a:t>
            </a:r>
            <a:r>
              <a:rPr lang="en-US" sz="4000" b="1" dirty="0" err="1"/>
              <a:t>poduzetništva</a:t>
            </a:r>
            <a:br>
              <a:rPr lang="en-US" sz="4000" b="1" dirty="0"/>
            </a:br>
            <a:r>
              <a:rPr lang="en-US" sz="2800" dirty="0"/>
              <a:t>2.1 </a:t>
            </a:r>
            <a:r>
              <a:rPr lang="pl-PL" sz="2800" dirty="0"/>
              <a:t>Po čemu je društveno poduzetništvo drugačije</a:t>
            </a:r>
            <a:r>
              <a:rPr lang="en-US" sz="2800" dirty="0"/>
              <a:t>?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45734"/>
            <a:ext cx="9936480" cy="402336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Često</a:t>
            </a:r>
            <a:r>
              <a:rPr lang="en-US" dirty="0"/>
              <a:t> se u </a:t>
            </a:r>
            <a:r>
              <a:rPr lang="en-US" dirty="0" err="1"/>
              <a:t>očima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b="1" dirty="0" err="1"/>
              <a:t>društveno</a:t>
            </a:r>
            <a:r>
              <a:rPr lang="en-US" b="1" dirty="0"/>
              <a:t> </a:t>
            </a:r>
            <a:r>
              <a:rPr lang="en-US" b="1" dirty="0" err="1"/>
              <a:t>poduzetništvo</a:t>
            </a:r>
            <a:r>
              <a:rPr lang="en-US" b="1" dirty="0"/>
              <a:t> </a:t>
            </a:r>
            <a:r>
              <a:rPr lang="en-US" b="1" dirty="0" err="1"/>
              <a:t>povezuje</a:t>
            </a:r>
            <a:r>
              <a:rPr lang="en-US" b="1" dirty="0"/>
              <a:t> s </a:t>
            </a:r>
            <a:r>
              <a:rPr lang="en-US" b="1" dirty="0" err="1"/>
              <a:t>integracijom</a:t>
            </a:r>
            <a:r>
              <a:rPr lang="en-US" b="1" dirty="0"/>
              <a:t> </a:t>
            </a:r>
            <a:r>
              <a:rPr lang="en-US" b="1" dirty="0" err="1"/>
              <a:t>osoba</a:t>
            </a:r>
            <a:r>
              <a:rPr lang="en-US" b="1" dirty="0"/>
              <a:t> u </a:t>
            </a:r>
            <a:r>
              <a:rPr lang="en-US" b="1" dirty="0" err="1"/>
              <a:t>nepovoljnom</a:t>
            </a:r>
            <a:r>
              <a:rPr lang="en-US" b="1" dirty="0"/>
              <a:t> </a:t>
            </a:r>
            <a:r>
              <a:rPr lang="en-US" b="1" dirty="0" err="1"/>
              <a:t>položaju</a:t>
            </a:r>
            <a:r>
              <a:rPr lang="en-US" b="1" dirty="0"/>
              <a:t>.</a:t>
            </a:r>
          </a:p>
          <a:p>
            <a:pPr algn="just"/>
            <a:r>
              <a:rPr lang="en-US" b="1" dirty="0"/>
              <a:t>ALI </a:t>
            </a:r>
            <a:r>
              <a:rPr lang="en-US" b="1" dirty="0" err="1"/>
              <a:t>društvene</a:t>
            </a:r>
            <a:r>
              <a:rPr lang="en-US" b="1" dirty="0"/>
              <a:t> </a:t>
            </a:r>
            <a:r>
              <a:rPr lang="en-US" b="1" dirty="0" err="1"/>
              <a:t>misije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podržati</a:t>
            </a:r>
            <a:r>
              <a:rPr lang="en-US" b="1" dirty="0"/>
              <a:t> </a:t>
            </a:r>
            <a:r>
              <a:rPr lang="en-US" b="1" dirty="0" err="1"/>
              <a:t>dobrobit</a:t>
            </a:r>
            <a:r>
              <a:rPr lang="en-US" b="1" dirty="0"/>
              <a:t> </a:t>
            </a:r>
            <a:r>
              <a:rPr lang="en-US" b="1" dirty="0" err="1"/>
              <a:t>zajednice</a:t>
            </a:r>
            <a:r>
              <a:rPr lang="en-US" b="1" dirty="0"/>
              <a:t> u </a:t>
            </a:r>
            <a:r>
              <a:rPr lang="en-US" b="1" dirty="0" err="1"/>
              <a:t>raznim</a:t>
            </a:r>
            <a:r>
              <a:rPr lang="en-US" b="1" dirty="0"/>
              <a:t> </a:t>
            </a:r>
            <a:r>
              <a:rPr lang="en-US" b="1" dirty="0" err="1"/>
              <a:t>područjima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b="1" dirty="0" err="1"/>
              <a:t>kulturne</a:t>
            </a:r>
            <a:r>
              <a:rPr lang="en-US" b="1" dirty="0"/>
              <a:t> </a:t>
            </a:r>
            <a:r>
              <a:rPr lang="en-US" b="1" dirty="0" err="1"/>
              <a:t>potrebe</a:t>
            </a:r>
            <a:r>
              <a:rPr lang="en-US" b="1" dirty="0"/>
              <a:t>, </a:t>
            </a:r>
            <a:r>
              <a:rPr lang="en-US" b="1" dirty="0" err="1"/>
              <a:t>zdravstvena</a:t>
            </a:r>
            <a:r>
              <a:rPr lang="en-US" b="1" dirty="0"/>
              <a:t> </a:t>
            </a:r>
            <a:r>
              <a:rPr lang="en-US" b="1" dirty="0" err="1"/>
              <a:t>skrb</a:t>
            </a:r>
            <a:r>
              <a:rPr lang="en-US" b="1" dirty="0"/>
              <a:t>, </a:t>
            </a:r>
            <a:r>
              <a:rPr lang="en-US" b="1" dirty="0" err="1"/>
              <a:t>zaštita</a:t>
            </a:r>
            <a:r>
              <a:rPr lang="en-US" b="1" dirty="0"/>
              <a:t> </a:t>
            </a:r>
            <a:r>
              <a:rPr lang="en-US" b="1" dirty="0" err="1"/>
              <a:t>okoliša</a:t>
            </a:r>
            <a:r>
              <a:rPr lang="en-US" b="1" dirty="0"/>
              <a:t> </a:t>
            </a:r>
            <a:r>
              <a:rPr lang="en-US" b="1" dirty="0" err="1"/>
              <a:t>itd</a:t>
            </a:r>
            <a:r>
              <a:rPr lang="en-US" b="1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Za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razumijevanje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poduzetništva</a:t>
            </a:r>
            <a:r>
              <a:rPr lang="en-US" dirty="0"/>
              <a:t> </a:t>
            </a:r>
            <a:r>
              <a:rPr lang="en-US" dirty="0" err="1">
                <a:hlinkClick r:id="rId2"/>
              </a:rPr>
              <a:t>pogledajte</a:t>
            </a:r>
            <a:r>
              <a:rPr lang="en-US" dirty="0">
                <a:hlinkClick r:id="rId2"/>
              </a:rPr>
              <a:t> video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napravio</a:t>
            </a:r>
            <a:r>
              <a:rPr lang="en-US" dirty="0"/>
              <a:t> </a:t>
            </a:r>
            <a:r>
              <a:rPr lang="hr-HR" dirty="0"/>
              <a:t>Klaster</a:t>
            </a:r>
            <a:r>
              <a:rPr lang="en-US" dirty="0"/>
              <a:t> za </a:t>
            </a:r>
            <a:r>
              <a:rPr lang="en-US" dirty="0" err="1"/>
              <a:t>eko-društvene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i </a:t>
            </a:r>
            <a:r>
              <a:rPr lang="en-US" dirty="0" err="1"/>
              <a:t>razvoj</a:t>
            </a:r>
            <a:r>
              <a:rPr lang="en-US" dirty="0"/>
              <a:t> CEDRA Split.</a:t>
            </a:r>
          </a:p>
          <a:p>
            <a:pPr algn="just"/>
            <a:r>
              <a:rPr lang="en-US" dirty="0" err="1"/>
              <a:t>Upoznajte</a:t>
            </a:r>
            <a:r>
              <a:rPr lang="en-US" dirty="0"/>
              <a:t> se s </a:t>
            </a:r>
            <a:r>
              <a:rPr lang="en-US" dirty="0" err="1"/>
              <a:t>primjerim</a:t>
            </a:r>
            <a:r>
              <a:rPr lang="en-US" dirty="0"/>
              <a:t> </a:t>
            </a:r>
            <a:r>
              <a:rPr lang="en-US" dirty="0" err="1"/>
              <a:t>uspješnih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poduzeća</a:t>
            </a:r>
            <a:r>
              <a:rPr lang="en-US" dirty="0"/>
              <a:t> i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u </a:t>
            </a:r>
            <a:r>
              <a:rPr lang="en-US" dirty="0" err="1">
                <a:hlinkClick r:id="rId3"/>
              </a:rPr>
              <a:t>Priručniku</a:t>
            </a:r>
            <a:r>
              <a:rPr lang="en-US" dirty="0">
                <a:hlinkClick r:id="rId3"/>
              </a:rPr>
              <a:t> o </a:t>
            </a:r>
            <a:r>
              <a:rPr lang="en-US" dirty="0" err="1">
                <a:hlinkClick r:id="rId3"/>
              </a:rPr>
              <a:t>društvenim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inovacijama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pripremili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iz </a:t>
            </a:r>
            <a:r>
              <a:rPr lang="en-US" dirty="0" err="1"/>
              <a:t>Slovačke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primjerima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dobre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prakse</a:t>
            </a:r>
            <a:r>
              <a:rPr lang="en-US" dirty="0"/>
              <a:t> </a:t>
            </a:r>
            <a:r>
              <a:rPr lang="en-US" dirty="0" err="1"/>
              <a:t>identificirane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BRESE, Interreg Europe.</a:t>
            </a:r>
            <a:r>
              <a:rPr lang="en-US" b="1" dirty="0"/>
              <a:t>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10" name="Grafický objekt 9" descr="Recyklácia">
            <a:extLst>
              <a:ext uri="{FF2B5EF4-FFF2-40B4-BE49-F238E27FC236}">
                <a16:creationId xmlns:a16="http://schemas.microsoft.com/office/drawing/2014/main" id="{4E1E8B67-83AD-438B-93C9-C48D93F04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1457" y="3579376"/>
            <a:ext cx="368845" cy="368845"/>
          </a:xfrm>
          <a:prstGeom prst="rect">
            <a:avLst/>
          </a:prstGeom>
        </p:spPr>
      </p:pic>
      <p:pic>
        <p:nvPicPr>
          <p:cNvPr id="13" name="Grafický objekt 12" descr="Kiosk">
            <a:extLst>
              <a:ext uri="{FF2B5EF4-FFF2-40B4-BE49-F238E27FC236}">
                <a16:creationId xmlns:a16="http://schemas.microsoft.com/office/drawing/2014/main" id="{379E9B46-C3B3-4455-8929-F7C538E263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1397" y="3528477"/>
            <a:ext cx="499119" cy="499119"/>
          </a:xfrm>
          <a:prstGeom prst="rect">
            <a:avLst/>
          </a:prstGeom>
        </p:spPr>
      </p:pic>
      <p:pic>
        <p:nvPicPr>
          <p:cNvPr id="15" name="Grafický objekt 14" descr="Veterný mlyn">
            <a:extLst>
              <a:ext uri="{FF2B5EF4-FFF2-40B4-BE49-F238E27FC236}">
                <a16:creationId xmlns:a16="http://schemas.microsoft.com/office/drawing/2014/main" id="{89F12A70-3876-4F1E-80FC-B3FF0BA7BC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01078" y="3544357"/>
            <a:ext cx="397576" cy="397576"/>
          </a:xfrm>
          <a:prstGeom prst="rect">
            <a:avLst/>
          </a:prstGeom>
        </p:spPr>
      </p:pic>
      <p:pic>
        <p:nvPicPr>
          <p:cNvPr id="17" name="Grafický objekt 16" descr="Krhla">
            <a:extLst>
              <a:ext uri="{FF2B5EF4-FFF2-40B4-BE49-F238E27FC236}">
                <a16:creationId xmlns:a16="http://schemas.microsoft.com/office/drawing/2014/main" id="{09C1AD8B-9E4C-400B-904C-EC468535B5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81859" y="3484380"/>
            <a:ext cx="521400" cy="521400"/>
          </a:xfrm>
          <a:prstGeom prst="rect">
            <a:avLst/>
          </a:prstGeom>
        </p:spPr>
      </p:pic>
      <p:pic>
        <p:nvPicPr>
          <p:cNvPr id="19" name="Grafický objekt 18" descr="Sociálna sieť">
            <a:extLst>
              <a:ext uri="{FF2B5EF4-FFF2-40B4-BE49-F238E27FC236}">
                <a16:creationId xmlns:a16="http://schemas.microsoft.com/office/drawing/2014/main" id="{966D6ED0-6866-4FF5-AB28-7E49C166E7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765" y="3544357"/>
            <a:ext cx="431335" cy="431335"/>
          </a:xfrm>
          <a:prstGeom prst="rect">
            <a:avLst/>
          </a:prstGeom>
        </p:spPr>
      </p:pic>
      <p:pic>
        <p:nvPicPr>
          <p:cNvPr id="23" name="Grafický objekt 22" descr="Úľ">
            <a:extLst>
              <a:ext uri="{FF2B5EF4-FFF2-40B4-BE49-F238E27FC236}">
                <a16:creationId xmlns:a16="http://schemas.microsoft.com/office/drawing/2014/main" id="{5D326366-305A-4879-92BF-302B9879EB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5665" y="3557442"/>
            <a:ext cx="445622" cy="445622"/>
          </a:xfrm>
          <a:prstGeom prst="rect">
            <a:avLst/>
          </a:prstGeom>
        </p:spPr>
      </p:pic>
      <p:pic>
        <p:nvPicPr>
          <p:cNvPr id="25" name="Grafický objekt 24" descr="Na zdravie">
            <a:extLst>
              <a:ext uri="{FF2B5EF4-FFF2-40B4-BE49-F238E27FC236}">
                <a16:creationId xmlns:a16="http://schemas.microsoft.com/office/drawing/2014/main" id="{D88E503D-6D86-497E-829C-93F3D63DD8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55534" y="3566754"/>
            <a:ext cx="455825" cy="455825"/>
          </a:xfrm>
          <a:prstGeom prst="rect">
            <a:avLst/>
          </a:prstGeom>
        </p:spPr>
      </p:pic>
      <p:pic>
        <p:nvPicPr>
          <p:cNvPr id="27" name="Grafický objekt 26" descr="Rastlina">
            <a:extLst>
              <a:ext uri="{FF2B5EF4-FFF2-40B4-BE49-F238E27FC236}">
                <a16:creationId xmlns:a16="http://schemas.microsoft.com/office/drawing/2014/main" id="{93176F96-1BCD-4408-9C4B-2665C3E8167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075822" y="3528477"/>
            <a:ext cx="439710" cy="439710"/>
          </a:xfrm>
          <a:prstGeom prst="rect">
            <a:avLst/>
          </a:prstGeom>
        </p:spPr>
      </p:pic>
      <p:pic>
        <p:nvPicPr>
          <p:cNvPr id="29" name="Grafický objekt 28" descr="Udržateľnosť">
            <a:extLst>
              <a:ext uri="{FF2B5EF4-FFF2-40B4-BE49-F238E27FC236}">
                <a16:creationId xmlns:a16="http://schemas.microsoft.com/office/drawing/2014/main" id="{8475F593-25C4-48E0-9DAE-1D3B488EBA7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70686" y="3506671"/>
            <a:ext cx="474409" cy="474409"/>
          </a:xfrm>
          <a:prstGeom prst="rect">
            <a:avLst/>
          </a:prstGeom>
        </p:spPr>
      </p:pic>
      <p:pic>
        <p:nvPicPr>
          <p:cNvPr id="31" name="Grafický objekt 30" descr="Dieliky puzzle">
            <a:extLst>
              <a:ext uri="{FF2B5EF4-FFF2-40B4-BE49-F238E27FC236}">
                <a16:creationId xmlns:a16="http://schemas.microsoft.com/office/drawing/2014/main" id="{E74897B8-786D-4323-A8F5-2DEE2F044FF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92930" y="3506196"/>
            <a:ext cx="521400" cy="521400"/>
          </a:xfrm>
          <a:prstGeom prst="rect">
            <a:avLst/>
          </a:prstGeom>
        </p:spPr>
      </p:pic>
      <p:pic>
        <p:nvPicPr>
          <p:cNvPr id="33" name="Grafický objekt 32" descr="Šachové figúrky">
            <a:extLst>
              <a:ext uri="{FF2B5EF4-FFF2-40B4-BE49-F238E27FC236}">
                <a16:creationId xmlns:a16="http://schemas.microsoft.com/office/drawing/2014/main" id="{0DAE00E5-7182-4C80-90AA-03A7B5A09D3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649823" y="3508918"/>
            <a:ext cx="494146" cy="494146"/>
          </a:xfrm>
          <a:prstGeom prst="rect">
            <a:avLst/>
          </a:prstGeom>
        </p:spPr>
      </p:pic>
      <p:pic>
        <p:nvPicPr>
          <p:cNvPr id="35" name="Grafický objekt 34" descr="Maska na párty">
            <a:extLst>
              <a:ext uri="{FF2B5EF4-FFF2-40B4-BE49-F238E27FC236}">
                <a16:creationId xmlns:a16="http://schemas.microsoft.com/office/drawing/2014/main" id="{E029262B-B920-4E72-ABB5-0282B6DA5AA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52122" y="3481664"/>
            <a:ext cx="521400" cy="521400"/>
          </a:xfrm>
          <a:prstGeom prst="rect">
            <a:avLst/>
          </a:prstGeom>
        </p:spPr>
      </p:pic>
      <p:pic>
        <p:nvPicPr>
          <p:cNvPr id="37" name="Grafický objekt 36" descr="Tancovanie">
            <a:extLst>
              <a:ext uri="{FF2B5EF4-FFF2-40B4-BE49-F238E27FC236}">
                <a16:creationId xmlns:a16="http://schemas.microsoft.com/office/drawing/2014/main" id="{84AB1412-DCA5-4B72-99EF-5336572D56F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938166" y="3586869"/>
            <a:ext cx="399585" cy="399585"/>
          </a:xfrm>
          <a:prstGeom prst="rect">
            <a:avLst/>
          </a:prstGeom>
        </p:spPr>
      </p:pic>
      <p:pic>
        <p:nvPicPr>
          <p:cNvPr id="39" name="Grafický objekt 38" descr="Štetec">
            <a:extLst>
              <a:ext uri="{FF2B5EF4-FFF2-40B4-BE49-F238E27FC236}">
                <a16:creationId xmlns:a16="http://schemas.microsoft.com/office/drawing/2014/main" id="{6FAC17E6-34EE-4416-A70F-2E9EE2CD46A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005390" y="3524985"/>
            <a:ext cx="388129" cy="388129"/>
          </a:xfrm>
          <a:prstGeom prst="rect">
            <a:avLst/>
          </a:prstGeom>
        </p:spPr>
      </p:pic>
      <p:pic>
        <p:nvPicPr>
          <p:cNvPr id="41" name="Grafický objekt 40" descr="Paleta">
            <a:extLst>
              <a:ext uri="{FF2B5EF4-FFF2-40B4-BE49-F238E27FC236}">
                <a16:creationId xmlns:a16="http://schemas.microsoft.com/office/drawing/2014/main" id="{6434B617-F35A-4083-9533-15EF88BFA7E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6659" y="3553570"/>
            <a:ext cx="409463" cy="409463"/>
          </a:xfrm>
          <a:prstGeom prst="rect">
            <a:avLst/>
          </a:prstGeom>
        </p:spPr>
      </p:pic>
      <p:pic>
        <p:nvPicPr>
          <p:cNvPr id="43" name="Grafický objekt 42" descr="Dráma">
            <a:extLst>
              <a:ext uri="{FF2B5EF4-FFF2-40B4-BE49-F238E27FC236}">
                <a16:creationId xmlns:a16="http://schemas.microsoft.com/office/drawing/2014/main" id="{EF873D57-445E-4B6C-B186-B1B668F547A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42589" y="3519256"/>
            <a:ext cx="399585" cy="399585"/>
          </a:xfrm>
          <a:prstGeom prst="rect">
            <a:avLst/>
          </a:prstGeom>
        </p:spPr>
      </p:pic>
      <p:pic>
        <p:nvPicPr>
          <p:cNvPr id="45" name="Grafický objekt 44" descr="Bicie">
            <a:extLst>
              <a:ext uri="{FF2B5EF4-FFF2-40B4-BE49-F238E27FC236}">
                <a16:creationId xmlns:a16="http://schemas.microsoft.com/office/drawing/2014/main" id="{DBAFC86A-5A91-4F53-AAEB-A20F3EB5E19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832415" y="3579377"/>
            <a:ext cx="397317" cy="397317"/>
          </a:xfrm>
          <a:prstGeom prst="rect">
            <a:avLst/>
          </a:prstGeom>
        </p:spPr>
      </p:pic>
      <p:pic>
        <p:nvPicPr>
          <p:cNvPr id="47" name="Grafický objekt 46" descr="Knihy">
            <a:extLst>
              <a:ext uri="{FF2B5EF4-FFF2-40B4-BE49-F238E27FC236}">
                <a16:creationId xmlns:a16="http://schemas.microsoft.com/office/drawing/2014/main" id="{D953AFA8-70F2-47C3-A7CE-76FC511A703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539732" y="3551649"/>
            <a:ext cx="380954" cy="380954"/>
          </a:xfrm>
          <a:prstGeom prst="rect">
            <a:avLst/>
          </a:prstGeom>
        </p:spPr>
      </p:pic>
      <p:pic>
        <p:nvPicPr>
          <p:cNvPr id="49" name="Grafický objekt 48" descr="Srdce s pulzom">
            <a:extLst>
              <a:ext uri="{FF2B5EF4-FFF2-40B4-BE49-F238E27FC236}">
                <a16:creationId xmlns:a16="http://schemas.microsoft.com/office/drawing/2014/main" id="{4B4ABA8A-8D5B-4350-B354-46A18FAE77B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98792" y="3507273"/>
            <a:ext cx="474409" cy="474409"/>
          </a:xfrm>
          <a:prstGeom prst="rect">
            <a:avLst/>
          </a:prstGeom>
        </p:spPr>
      </p:pic>
      <p:pic>
        <p:nvPicPr>
          <p:cNvPr id="51" name="Grafický objekt 50" descr="Stetoskop">
            <a:extLst>
              <a:ext uri="{FF2B5EF4-FFF2-40B4-BE49-F238E27FC236}">
                <a16:creationId xmlns:a16="http://schemas.microsoft.com/office/drawing/2014/main" id="{2D66CB6D-141C-40BC-BCBD-8E0DC68CC22E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944375" y="3554000"/>
            <a:ext cx="380954" cy="380954"/>
          </a:xfrm>
          <a:prstGeom prst="rect">
            <a:avLst/>
          </a:prstGeom>
        </p:spPr>
      </p:pic>
      <p:pic>
        <p:nvPicPr>
          <p:cNvPr id="53" name="Grafický objekt 52" descr="Univerzálny prístup">
            <a:extLst>
              <a:ext uri="{FF2B5EF4-FFF2-40B4-BE49-F238E27FC236}">
                <a16:creationId xmlns:a16="http://schemas.microsoft.com/office/drawing/2014/main" id="{4F64E200-ADB1-4EFE-922C-D04C9D2213B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07772" y="3410505"/>
            <a:ext cx="617091" cy="617091"/>
          </a:xfrm>
          <a:prstGeom prst="rect">
            <a:avLst/>
          </a:prstGeom>
        </p:spPr>
      </p:pic>
      <p:pic>
        <p:nvPicPr>
          <p:cNvPr id="55" name="Grafický objekt 54" descr="Odtlačky labiek">
            <a:extLst>
              <a:ext uri="{FF2B5EF4-FFF2-40B4-BE49-F238E27FC236}">
                <a16:creationId xmlns:a16="http://schemas.microsoft.com/office/drawing/2014/main" id="{5FC87ABC-E4BD-4EE4-9C72-A08225B08B90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664827" y="3540342"/>
            <a:ext cx="403567" cy="403567"/>
          </a:xfrm>
          <a:prstGeom prst="rect">
            <a:avLst/>
          </a:prstGeom>
        </p:spPr>
      </p:pic>
      <p:cxnSp>
        <p:nvCxnSpPr>
          <p:cNvPr id="4" name="Priama spojnica 3">
            <a:extLst>
              <a:ext uri="{FF2B5EF4-FFF2-40B4-BE49-F238E27FC236}">
                <a16:creationId xmlns:a16="http://schemas.microsoft.com/office/drawing/2014/main" id="{0DD1631A-8941-3FFB-C957-09C60ABB4EC9}"/>
              </a:ext>
            </a:extLst>
          </p:cNvPr>
          <p:cNvCxnSpPr>
            <a:cxnSpLocks/>
          </p:cNvCxnSpPr>
          <p:nvPr/>
        </p:nvCxnSpPr>
        <p:spPr>
          <a:xfrm>
            <a:off x="1302138" y="4861173"/>
            <a:ext cx="9830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8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CF137-441B-2994-B17D-2D0F3CC39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7245" y="4855358"/>
            <a:ext cx="3565418" cy="36423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63A537"/>
                </a:solidFill>
              </a:rPr>
              <a:t>DRUŠTVENO PODUZEĆE</a:t>
            </a:r>
          </a:p>
        </p:txBody>
      </p:sp>
      <p:pic>
        <p:nvPicPr>
          <p:cNvPr id="14" name="Zástupný objekt pre obsah 13" descr="Cieľ">
            <a:extLst>
              <a:ext uri="{FF2B5EF4-FFF2-40B4-BE49-F238E27FC236}">
                <a16:creationId xmlns:a16="http://schemas.microsoft.com/office/drawing/2014/main" id="{A9B749C1-A73D-42B6-844C-8B853D9DB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14" y="5118995"/>
            <a:ext cx="914400" cy="914400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C389B1-D4D9-70CE-E00E-273D906A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0028" y="4925615"/>
            <a:ext cx="3521526" cy="34519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63A537"/>
                </a:solidFill>
              </a:rPr>
              <a:t>DRUŠTVENO ODGOVORNO POSLOVANJE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7338"/>
            <a:ext cx="10058083" cy="1449387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Osnove</a:t>
            </a:r>
            <a:r>
              <a:rPr lang="en-US" sz="4400" b="1" dirty="0"/>
              <a:t> </a:t>
            </a:r>
            <a:r>
              <a:rPr lang="en-US" sz="4400" b="1" dirty="0" err="1"/>
              <a:t>društvenog</a:t>
            </a:r>
            <a:r>
              <a:rPr lang="en-US" sz="4400" b="1" dirty="0"/>
              <a:t> </a:t>
            </a:r>
            <a:r>
              <a:rPr lang="en-US" sz="4400" b="1" dirty="0" err="1"/>
              <a:t>poduzetništva</a:t>
            </a:r>
            <a:br>
              <a:rPr lang="en-US" sz="4000" dirty="0"/>
            </a:br>
            <a:r>
              <a:rPr lang="en-US" sz="3200" dirty="0"/>
              <a:t>2.2 </a:t>
            </a:r>
            <a:r>
              <a:rPr lang="en-US" sz="3100" dirty="0" err="1"/>
              <a:t>Društveno</a:t>
            </a:r>
            <a:r>
              <a:rPr lang="en-US" sz="3100" dirty="0"/>
              <a:t> </a:t>
            </a:r>
            <a:r>
              <a:rPr lang="en-US" sz="3100" dirty="0" err="1"/>
              <a:t>poduzetništvo</a:t>
            </a:r>
            <a:r>
              <a:rPr lang="en-US" sz="3100" dirty="0"/>
              <a:t> vs. </a:t>
            </a:r>
            <a:r>
              <a:rPr lang="hr-HR" sz="3100" dirty="0"/>
              <a:t>d</a:t>
            </a:r>
            <a:r>
              <a:rPr lang="en-US" sz="3100" dirty="0" err="1"/>
              <a:t>ruštveno</a:t>
            </a:r>
            <a:r>
              <a:rPr lang="en-US" sz="3100" dirty="0"/>
              <a:t> </a:t>
            </a:r>
            <a:r>
              <a:rPr lang="en-US" sz="3100" dirty="0" err="1"/>
              <a:t>odgovorno</a:t>
            </a:r>
            <a:r>
              <a:rPr lang="en-US" sz="3100" dirty="0"/>
              <a:t> </a:t>
            </a:r>
            <a:r>
              <a:rPr lang="en-US" sz="3100" dirty="0" err="1"/>
              <a:t>poslovanje</a:t>
            </a:r>
            <a:endParaRPr lang="en-US" sz="3100" dirty="0"/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Marcador de contenido 17">
            <a:extLst>
              <a:ext uri="{FF2B5EF4-FFF2-40B4-BE49-F238E27FC236}">
                <a16:creationId xmlns:a16="http://schemas.microsoft.com/office/drawing/2014/main" id="{F2119C25-F596-45CF-B308-177CD293A56A}"/>
              </a:ext>
            </a:extLst>
          </p:cNvPr>
          <p:cNvSpPr txBox="1">
            <a:spLocks/>
          </p:cNvSpPr>
          <p:nvPr/>
        </p:nvSpPr>
        <p:spPr>
          <a:xfrm>
            <a:off x="1198044" y="1849450"/>
            <a:ext cx="10058083" cy="113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373AFDDC-8753-43B9-89D8-33447019AF02}"/>
              </a:ext>
            </a:extLst>
          </p:cNvPr>
          <p:cNvSpPr/>
          <p:nvPr/>
        </p:nvSpPr>
        <p:spPr>
          <a:xfrm>
            <a:off x="1198044" y="1781320"/>
            <a:ext cx="9957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Korporativna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društvena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odgovornost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 (CSR)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samoregulirajući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poslovni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 koji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pomaže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poduzeću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društveno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odgovorno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svojim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dionicima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javnosti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Društveno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odgovorno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poduzeće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volonterski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provodi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aktivnosti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koje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doprinose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zaštiti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okoliša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razvoju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zajednice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financijski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podupiru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kulturna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događanja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sl.)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primarni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cilj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i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dalje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stvaranje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profita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</a:p>
          <a:p>
            <a:pPr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primarni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cilj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društvenog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poduzeća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ispunjenje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društvene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misije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stvaranje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društvenih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koristi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pozitivan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utjecaj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zajednicu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5" name="Zástupný objekt pre obsah 13" descr="Cieľ">
            <a:extLst>
              <a:ext uri="{FF2B5EF4-FFF2-40B4-BE49-F238E27FC236}">
                <a16:creationId xmlns:a16="http://schemas.microsoft.com/office/drawing/2014/main" id="{30487773-B0B3-403D-B330-853E0BF5A3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1869" y="5146032"/>
            <a:ext cx="914400" cy="914400"/>
          </a:xfr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1C2F68E3-C347-4F55-B357-C4B5A1B19864}"/>
              </a:ext>
            </a:extLst>
          </p:cNvPr>
          <p:cNvSpPr txBox="1"/>
          <p:nvPr/>
        </p:nvSpPr>
        <p:spPr>
          <a:xfrm>
            <a:off x="2307245" y="5195135"/>
            <a:ext cx="29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Primarni cilj je ispunjenje </a:t>
            </a:r>
            <a:r>
              <a:rPr lang="nl-NL" b="1" dirty="0"/>
              <a:t>društvene misije!</a:t>
            </a:r>
            <a:endParaRPr lang="en-US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1AFA401-96E6-489C-A2CA-94F73A2EE499}"/>
              </a:ext>
            </a:extLst>
          </p:cNvPr>
          <p:cNvSpPr txBox="1"/>
          <p:nvPr/>
        </p:nvSpPr>
        <p:spPr>
          <a:xfrm>
            <a:off x="6860028" y="5223271"/>
            <a:ext cx="302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Primarni cilj je </a:t>
            </a:r>
            <a:r>
              <a:rPr lang="pl-PL" b="1" dirty="0"/>
              <a:t>maksimizacija profita!</a:t>
            </a:r>
            <a:endParaRPr lang="en-US" b="1" dirty="0"/>
          </a:p>
        </p:txBody>
      </p:sp>
      <p:pic>
        <p:nvPicPr>
          <p:cNvPr id="19" name="Grafický objekt 18" descr="Na zdravie">
            <a:extLst>
              <a:ext uri="{FF2B5EF4-FFF2-40B4-BE49-F238E27FC236}">
                <a16:creationId xmlns:a16="http://schemas.microsoft.com/office/drawing/2014/main" id="{BB58D2B9-F484-4312-99D3-08AAA5EF3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6939" y="5778791"/>
            <a:ext cx="455825" cy="455825"/>
          </a:xfrm>
          <a:prstGeom prst="rect">
            <a:avLst/>
          </a:prstGeom>
        </p:spPr>
      </p:pic>
      <p:pic>
        <p:nvPicPr>
          <p:cNvPr id="21" name="Grafický objekt 20" descr="Skupinový úspech">
            <a:extLst>
              <a:ext uri="{FF2B5EF4-FFF2-40B4-BE49-F238E27FC236}">
                <a16:creationId xmlns:a16="http://schemas.microsoft.com/office/drawing/2014/main" id="{9F915E30-5BC0-4CB1-A2B6-C8B1082C9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7096" y="5669468"/>
            <a:ext cx="601095" cy="601095"/>
          </a:xfrm>
          <a:prstGeom prst="rect">
            <a:avLst/>
          </a:prstGeom>
        </p:spPr>
      </p:pic>
      <p:pic>
        <p:nvPicPr>
          <p:cNvPr id="23" name="Grafický objekt 22" descr="Mince">
            <a:extLst>
              <a:ext uri="{FF2B5EF4-FFF2-40B4-BE49-F238E27FC236}">
                <a16:creationId xmlns:a16="http://schemas.microsoft.com/office/drawing/2014/main" id="{F2C3EF09-79CA-4CDE-BC9B-D533B45935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20791" y="5529663"/>
            <a:ext cx="512066" cy="512066"/>
          </a:xfrm>
          <a:prstGeom prst="rect">
            <a:avLst/>
          </a:prstGeom>
        </p:spPr>
      </p:pic>
      <p:pic>
        <p:nvPicPr>
          <p:cNvPr id="25" name="Grafický objekt 24" descr="Peniaze">
            <a:extLst>
              <a:ext uri="{FF2B5EF4-FFF2-40B4-BE49-F238E27FC236}">
                <a16:creationId xmlns:a16="http://schemas.microsoft.com/office/drawing/2014/main" id="{8847F7D3-139D-4A85-A665-8190050B4E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21727" y="5763489"/>
            <a:ext cx="397940" cy="397940"/>
          </a:xfrm>
          <a:prstGeom prst="rect">
            <a:avLst/>
          </a:prstGeom>
        </p:spPr>
      </p:pic>
      <p:pic>
        <p:nvPicPr>
          <p:cNvPr id="27" name="Grafický objekt 26" descr="Šípka, mierna krivka">
            <a:extLst>
              <a:ext uri="{FF2B5EF4-FFF2-40B4-BE49-F238E27FC236}">
                <a16:creationId xmlns:a16="http://schemas.microsoft.com/office/drawing/2014/main" id="{4BA8D1B4-94C4-4BB1-9AA4-D02D5B2FA9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8643824">
            <a:off x="8863875" y="5601741"/>
            <a:ext cx="697940" cy="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CF137-441B-2994-B17D-2D0F3CC39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3A537"/>
                </a:solidFill>
              </a:rPr>
              <a:t>PREDNOSTI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3E878-EDA9-0F93-835C-F2DC5BE5CE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en-US" dirty="0" err="1"/>
              <a:t>Provođenjem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poduzeća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</a:t>
            </a:r>
            <a:r>
              <a:rPr lang="en-US" dirty="0" err="1"/>
              <a:t>volonteri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hlinkClick r:id="rId2"/>
              </a:rPr>
              <a:t>Procjenjuje</a:t>
            </a:r>
            <a:r>
              <a:rPr lang="en-US" dirty="0">
                <a:hlinkClick r:id="rId2"/>
              </a:rPr>
              <a:t> se</a:t>
            </a:r>
            <a:r>
              <a:rPr lang="en-US" dirty="0"/>
              <a:t> da bi </a:t>
            </a:r>
            <a:r>
              <a:rPr lang="en-US" dirty="0" err="1"/>
              <a:t>partnersko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i </a:t>
            </a:r>
            <a:r>
              <a:rPr lang="en-US" dirty="0" err="1"/>
              <a:t>podrška</a:t>
            </a:r>
            <a:r>
              <a:rPr lang="en-US" dirty="0"/>
              <a:t> </a:t>
            </a:r>
            <a:r>
              <a:rPr lang="en-US" dirty="0" err="1"/>
              <a:t>društvenim</a:t>
            </a:r>
            <a:r>
              <a:rPr lang="en-US" dirty="0"/>
              <a:t> </a:t>
            </a:r>
            <a:r>
              <a:rPr lang="en-US" dirty="0" err="1"/>
              <a:t>poduzetnicima</a:t>
            </a:r>
            <a:r>
              <a:rPr lang="en-US" dirty="0"/>
              <a:t>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utjecalo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1 </a:t>
            </a:r>
            <a:r>
              <a:rPr lang="en-US" dirty="0" err="1"/>
              <a:t>milijarde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- </a:t>
            </a:r>
            <a:r>
              <a:rPr lang="en-US" dirty="0" err="1"/>
              <a:t>Europska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</a:t>
            </a:r>
            <a:r>
              <a:rPr lang="en-US" dirty="0" err="1"/>
              <a:t>pripremila</a:t>
            </a:r>
            <a:r>
              <a:rPr lang="en-US" dirty="0"/>
              <a:t> je </a:t>
            </a:r>
            <a:r>
              <a:rPr lang="pl-PL" dirty="0">
                <a:hlinkClick r:id="rId3"/>
              </a:rPr>
              <a:t>Akcijski plan za jačanje društvene ekonomije</a:t>
            </a:r>
            <a:r>
              <a:rPr lang="en-US" dirty="0"/>
              <a:t> i </a:t>
            </a:r>
            <a:r>
              <a:rPr lang="en-US" dirty="0" err="1"/>
              <a:t>otvaranje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mjesta.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C389B1-D4D9-70CE-E00E-273D906A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3A537"/>
                </a:solidFill>
              </a:rPr>
              <a:t>IZAZOVI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D3B5C7-9159-1B84-A536-62951977B0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Ne </a:t>
            </a:r>
            <a:r>
              <a:rPr lang="en-GB" dirty="0" err="1"/>
              <a:t>smije</a:t>
            </a:r>
            <a:r>
              <a:rPr lang="en-GB" dirty="0"/>
              <a:t> se </a:t>
            </a:r>
            <a:r>
              <a:rPr lang="en-GB" dirty="0" err="1"/>
              <a:t>zanemariti</a:t>
            </a:r>
            <a:r>
              <a:rPr lang="en-GB" dirty="0"/>
              <a:t> </a:t>
            </a:r>
            <a:r>
              <a:rPr lang="en-GB" dirty="0" err="1"/>
              <a:t>poduzetnički</a:t>
            </a:r>
            <a:r>
              <a:rPr lang="en-GB" dirty="0"/>
              <a:t> duh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društvenih</a:t>
            </a:r>
            <a:r>
              <a:rPr lang="en-GB" dirty="0"/>
              <a:t> </a:t>
            </a:r>
            <a:r>
              <a:rPr lang="en-GB" dirty="0" err="1"/>
              <a:t>poduzeća</a:t>
            </a:r>
            <a:r>
              <a:rPr lang="en-GB" dirty="0"/>
              <a:t>. Profit je </a:t>
            </a:r>
            <a:r>
              <a:rPr lang="en-GB" dirty="0" err="1"/>
              <a:t>potreban</a:t>
            </a:r>
            <a:r>
              <a:rPr lang="en-GB" dirty="0"/>
              <a:t> za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tvrtke</a:t>
            </a:r>
            <a:r>
              <a:rPr lang="en-GB" dirty="0"/>
              <a:t> i </a:t>
            </a:r>
            <a:r>
              <a:rPr lang="en-GB" dirty="0" err="1"/>
              <a:t>maksimiziranje</a:t>
            </a:r>
            <a:r>
              <a:rPr lang="en-GB" dirty="0"/>
              <a:t> </a:t>
            </a:r>
            <a:r>
              <a:rPr lang="en-GB" dirty="0" err="1"/>
              <a:t>društvenog</a:t>
            </a:r>
            <a:r>
              <a:rPr lang="en-GB" dirty="0"/>
              <a:t> </a:t>
            </a:r>
            <a:r>
              <a:rPr lang="en-GB" dirty="0" err="1"/>
              <a:t>utjecaja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/>
              <a:t>Učinkovito</a:t>
            </a:r>
            <a:r>
              <a:rPr lang="en-GB" dirty="0"/>
              <a:t> </a:t>
            </a:r>
            <a:r>
              <a:rPr lang="en-GB" dirty="0" err="1"/>
              <a:t>predstavljanje</a:t>
            </a:r>
            <a:r>
              <a:rPr lang="en-GB" dirty="0"/>
              <a:t> </a:t>
            </a:r>
            <a:r>
              <a:rPr lang="en-GB" dirty="0" err="1"/>
              <a:t>identificiranog</a:t>
            </a:r>
            <a:r>
              <a:rPr lang="en-GB" dirty="0"/>
              <a:t> </a:t>
            </a:r>
            <a:r>
              <a:rPr lang="en-GB" dirty="0" err="1"/>
              <a:t>društvenog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i </a:t>
            </a:r>
            <a:r>
              <a:rPr lang="en-GB" dirty="0" err="1"/>
              <a:t>rješenja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društveno</a:t>
            </a:r>
            <a:r>
              <a:rPr lang="en-GB" dirty="0"/>
              <a:t> </a:t>
            </a:r>
            <a:r>
              <a:rPr lang="en-GB" dirty="0" err="1"/>
              <a:t>poduzeće</a:t>
            </a:r>
            <a:r>
              <a:rPr lang="en-GB" dirty="0"/>
              <a:t> </a:t>
            </a:r>
            <a:r>
              <a:rPr lang="en-GB" dirty="0" err="1"/>
              <a:t>nudi</a:t>
            </a:r>
            <a:r>
              <a:rPr lang="en-GB" dirty="0"/>
              <a:t> za </a:t>
            </a:r>
            <a:r>
              <a:rPr lang="en-GB" dirty="0" err="1"/>
              <a:t>povećanje</a:t>
            </a:r>
            <a:r>
              <a:rPr lang="en-GB" dirty="0"/>
              <a:t> </a:t>
            </a:r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izloženosti</a:t>
            </a:r>
            <a:r>
              <a:rPr lang="en-GB" dirty="0"/>
              <a:t> i </a:t>
            </a:r>
            <a:r>
              <a:rPr lang="en-GB" dirty="0" err="1"/>
              <a:t>prepoznatljivosti</a:t>
            </a:r>
            <a:r>
              <a:rPr lang="en-GB" dirty="0"/>
              <a:t> </a:t>
            </a:r>
            <a:r>
              <a:rPr lang="en-GB" dirty="0" err="1"/>
              <a:t>društvenih</a:t>
            </a:r>
            <a:r>
              <a:rPr lang="en-GB" dirty="0"/>
              <a:t> </a:t>
            </a:r>
            <a:r>
              <a:rPr lang="en-GB" dirty="0" err="1"/>
              <a:t>poduzeća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err="1"/>
              <a:t>Stjecanje</a:t>
            </a:r>
            <a:r>
              <a:rPr lang="en-GB" dirty="0"/>
              <a:t> </a:t>
            </a:r>
            <a:r>
              <a:rPr lang="en-GB" dirty="0" err="1"/>
              <a:t>tuđeg</a:t>
            </a:r>
            <a:r>
              <a:rPr lang="en-GB" dirty="0"/>
              <a:t> </a:t>
            </a:r>
            <a:r>
              <a:rPr lang="en-GB" dirty="0" err="1"/>
              <a:t>povjerenja</a:t>
            </a:r>
            <a:r>
              <a:rPr lang="en-GB" dirty="0"/>
              <a:t>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Osnove</a:t>
            </a:r>
            <a:r>
              <a:rPr lang="en-US" sz="4000" b="1" dirty="0"/>
              <a:t> </a:t>
            </a:r>
            <a:r>
              <a:rPr lang="en-US" sz="4000" b="1" dirty="0" err="1"/>
              <a:t>društvenog</a:t>
            </a:r>
            <a:r>
              <a:rPr lang="en-US" sz="4000" b="1" dirty="0"/>
              <a:t> </a:t>
            </a:r>
            <a:r>
              <a:rPr lang="en-US" sz="4000" b="1" dirty="0" err="1"/>
              <a:t>poduzetništva</a:t>
            </a:r>
            <a:br>
              <a:rPr lang="en-US" sz="4000" b="1" dirty="0"/>
            </a:br>
            <a:r>
              <a:rPr lang="en-US" sz="2800" dirty="0"/>
              <a:t>2.3 </a:t>
            </a:r>
            <a:r>
              <a:rPr lang="en-US" sz="2800" dirty="0" err="1"/>
              <a:t>Društvena</a:t>
            </a:r>
            <a:r>
              <a:rPr lang="en-US" sz="2800" dirty="0"/>
              <a:t> </a:t>
            </a:r>
            <a:r>
              <a:rPr lang="en-US" sz="2800" dirty="0" err="1"/>
              <a:t>misija</a:t>
            </a:r>
            <a:r>
              <a:rPr lang="en-US" sz="2800" dirty="0"/>
              <a:t> u </a:t>
            </a:r>
            <a:r>
              <a:rPr lang="hr-HR" sz="2800" dirty="0"/>
              <a:t>MMSP</a:t>
            </a:r>
            <a:endParaRPr lang="en-US" sz="2800" dirty="0"/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Ciljevi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F06718-6545-27B3-6457-611C8A6A5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27192" cy="4023360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/>
              <a:t>Na kraju ovog modula ćete: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Upoznati</a:t>
            </a:r>
            <a:r>
              <a:rPr lang="en-US" sz="2200" dirty="0">
                <a:solidFill>
                  <a:srgbClr val="404040"/>
                </a:solidFill>
              </a:rPr>
              <a:t> se s </a:t>
            </a:r>
            <a:r>
              <a:rPr lang="en-US" sz="2200" dirty="0" err="1">
                <a:solidFill>
                  <a:srgbClr val="404040"/>
                </a:solidFill>
              </a:rPr>
              <a:t>pojmom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održivog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razvoja</a:t>
            </a:r>
            <a:r>
              <a:rPr lang="en-US" sz="2200" dirty="0">
                <a:solidFill>
                  <a:srgbClr val="404040"/>
                </a:solidFill>
              </a:rPr>
              <a:t> i </a:t>
            </a:r>
            <a:r>
              <a:rPr lang="en-US" sz="2200" dirty="0" err="1">
                <a:solidFill>
                  <a:srgbClr val="404040"/>
                </a:solidFill>
              </a:rPr>
              <a:t>njegovih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glavnih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karakteristika</a:t>
            </a:r>
            <a:r>
              <a:rPr lang="en-US" sz="2200" dirty="0">
                <a:solidFill>
                  <a:srgbClr val="404040"/>
                </a:solidFill>
              </a:rPr>
              <a:t> u </a:t>
            </a:r>
            <a:r>
              <a:rPr lang="en-US" sz="2200" dirty="0" err="1">
                <a:solidFill>
                  <a:srgbClr val="404040"/>
                </a:solidFill>
              </a:rPr>
              <a:t>poslovnom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kontekstu</a:t>
            </a:r>
            <a:endParaRPr lang="en-US" sz="2200" dirty="0">
              <a:solidFill>
                <a:srgbClr val="40404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Saznati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kako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održivost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može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promijeniti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smjer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ljudskog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razvoja</a:t>
            </a:r>
            <a:endParaRPr lang="en-US" sz="2200" dirty="0">
              <a:solidFill>
                <a:srgbClr val="40404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Spoznati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dobrobiti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društvenog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poduzetništva</a:t>
            </a:r>
            <a:r>
              <a:rPr lang="en-US" sz="2200" dirty="0">
                <a:solidFill>
                  <a:srgbClr val="404040"/>
                </a:solidFill>
              </a:rPr>
              <a:t> i </a:t>
            </a:r>
            <a:r>
              <a:rPr lang="en-US" sz="2200" dirty="0" err="1">
                <a:solidFill>
                  <a:srgbClr val="404040"/>
                </a:solidFill>
              </a:rPr>
              <a:t>njegove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razlike</a:t>
            </a:r>
            <a:r>
              <a:rPr lang="en-US" sz="2200" dirty="0">
                <a:solidFill>
                  <a:srgbClr val="404040"/>
                </a:solidFill>
              </a:rPr>
              <a:t> u </a:t>
            </a:r>
            <a:r>
              <a:rPr lang="en-US" sz="2200" dirty="0" err="1">
                <a:solidFill>
                  <a:srgbClr val="404040"/>
                </a:solidFill>
              </a:rPr>
              <a:t>odnosu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na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društveno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odgovorno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poslovanje</a:t>
            </a:r>
            <a:r>
              <a:rPr lang="en-US" sz="2200" dirty="0">
                <a:solidFill>
                  <a:srgbClr val="404040"/>
                </a:solidFill>
              </a:rPr>
              <a:t> i </a:t>
            </a:r>
            <a:r>
              <a:rPr lang="en-US" sz="2200" dirty="0" err="1">
                <a:solidFill>
                  <a:srgbClr val="404040"/>
                </a:solidFill>
              </a:rPr>
              <a:t>inicijative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nevladinih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organizacija</a:t>
            </a:r>
            <a:endParaRPr lang="en-US" sz="2200" dirty="0">
              <a:solidFill>
                <a:srgbClr val="40404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Primijeniti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održivo</a:t>
            </a:r>
            <a:r>
              <a:rPr lang="en-US" sz="2200" dirty="0">
                <a:solidFill>
                  <a:srgbClr val="404040"/>
                </a:solidFill>
              </a:rPr>
              <a:t>/</a:t>
            </a:r>
            <a:r>
              <a:rPr lang="en-US" sz="2200" dirty="0" err="1">
                <a:solidFill>
                  <a:srgbClr val="404040"/>
                </a:solidFill>
              </a:rPr>
              <a:t>zeleno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razmišljanje</a:t>
            </a:r>
            <a:r>
              <a:rPr lang="en-US" sz="2200" dirty="0">
                <a:solidFill>
                  <a:srgbClr val="404040"/>
                </a:solidFill>
              </a:rPr>
              <a:t> u </a:t>
            </a:r>
            <a:r>
              <a:rPr lang="en-US" sz="2200" dirty="0" err="1">
                <a:solidFill>
                  <a:srgbClr val="404040"/>
                </a:solidFill>
              </a:rPr>
              <a:t>okviru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poslovanja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vašeg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poduzeća</a:t>
            </a:r>
            <a:endParaRPr lang="en-US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40" y="530384"/>
            <a:ext cx="3369534" cy="2670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DIO 3: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 err="1"/>
              <a:t>Zeleno</a:t>
            </a:r>
            <a:r>
              <a:rPr lang="en-US" sz="4000" b="1" dirty="0"/>
              <a:t> </a:t>
            </a:r>
            <a:r>
              <a:rPr lang="en-US" sz="4000" b="1" dirty="0" err="1"/>
              <a:t>poduzetništvo</a:t>
            </a:r>
            <a:endParaRPr lang="en-U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404040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te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.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44" y="1588982"/>
            <a:ext cx="7140884" cy="4965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Zeleno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poduzetništvo</a:t>
            </a:r>
            <a:r>
              <a:rPr lang="en-US" dirty="0">
                <a:solidFill>
                  <a:srgbClr val="404040"/>
                </a:solidFill>
              </a:rPr>
              <a:t> je </a:t>
            </a:r>
            <a:r>
              <a:rPr lang="en-US" dirty="0" err="1">
                <a:solidFill>
                  <a:srgbClr val="404040"/>
                </a:solidFill>
              </a:rPr>
              <a:t>podskup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poduzetništva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uglavnom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bavi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ekološkim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problemima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ali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društvenim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promjenama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kroz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proizvode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usluge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operacije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uz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stvaranje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profita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Zeleni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poduzetnici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poduzetnici</a:t>
            </a:r>
            <a:r>
              <a:rPr lang="en-US" dirty="0">
                <a:solidFill>
                  <a:srgbClr val="404040"/>
                </a:solidFill>
              </a:rPr>
              <a:t> koji </a:t>
            </a:r>
            <a:r>
              <a:rPr lang="en-US" dirty="0" err="1">
                <a:solidFill>
                  <a:srgbClr val="404040"/>
                </a:solidFill>
              </a:rPr>
              <a:t>rade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uklanjanju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negativnog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okoliš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smanjenje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emisije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stakleničkih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plinova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i </a:t>
            </a:r>
            <a:r>
              <a:rPr lang="en-US" b="1" dirty="0" err="1">
                <a:solidFill>
                  <a:srgbClr val="404040"/>
                </a:solidFill>
              </a:rPr>
              <a:t>stvaranja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otpada</a:t>
            </a:r>
            <a:r>
              <a:rPr lang="en-US" b="1" dirty="0">
                <a:solidFill>
                  <a:srgbClr val="404040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poboljšanje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energetske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učinkovitosti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i </a:t>
            </a:r>
            <a:r>
              <a:rPr lang="en-US" dirty="0" err="1">
                <a:solidFill>
                  <a:srgbClr val="404040"/>
                </a:solidFill>
              </a:rPr>
              <a:t>ulaganje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b="1" dirty="0" err="1">
                <a:solidFill>
                  <a:srgbClr val="404040"/>
                </a:solidFill>
              </a:rPr>
              <a:t>obnovljive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izvore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energije</a:t>
            </a:r>
            <a:r>
              <a:rPr lang="en-US" dirty="0">
                <a:solidFill>
                  <a:srgbClr val="404040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</a:rPr>
              <a:t> </a:t>
            </a:r>
            <a:r>
              <a:rPr lang="it-IT" dirty="0" err="1">
                <a:solidFill>
                  <a:srgbClr val="404040"/>
                </a:solidFill>
              </a:rPr>
              <a:t>zaštita</a:t>
            </a:r>
            <a:r>
              <a:rPr lang="it-IT" dirty="0">
                <a:solidFill>
                  <a:srgbClr val="404040"/>
                </a:solidFill>
              </a:rPr>
              <a:t> i </a:t>
            </a:r>
            <a:r>
              <a:rPr lang="it-IT" b="1" dirty="0" err="1">
                <a:solidFill>
                  <a:srgbClr val="404040"/>
                </a:solidFill>
              </a:rPr>
              <a:t>obnova</a:t>
            </a:r>
            <a:r>
              <a:rPr lang="it-IT" b="1" dirty="0">
                <a:solidFill>
                  <a:srgbClr val="404040"/>
                </a:solidFill>
              </a:rPr>
              <a:t> </a:t>
            </a:r>
            <a:r>
              <a:rPr lang="it-IT" b="1" dirty="0" err="1">
                <a:solidFill>
                  <a:srgbClr val="404040"/>
                </a:solidFill>
              </a:rPr>
              <a:t>prirodnih</a:t>
            </a:r>
            <a:r>
              <a:rPr lang="it-IT" b="1" dirty="0">
                <a:solidFill>
                  <a:srgbClr val="404040"/>
                </a:solidFill>
              </a:rPr>
              <a:t> </a:t>
            </a:r>
            <a:r>
              <a:rPr lang="it-IT" b="1" dirty="0" err="1">
                <a:solidFill>
                  <a:srgbClr val="404040"/>
                </a:solidFill>
              </a:rPr>
              <a:t>ekosustava</a:t>
            </a:r>
            <a:r>
              <a:rPr lang="it-IT" b="1" dirty="0">
                <a:solidFill>
                  <a:srgbClr val="404040"/>
                </a:solidFill>
              </a:rPr>
              <a:t>;</a:t>
            </a:r>
            <a:endParaRPr lang="en-US" b="1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proizvodnja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potrošnja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ekološki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prihvatljivih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proizvoda</a:t>
            </a:r>
            <a:r>
              <a:rPr lang="en-US" b="1" dirty="0">
                <a:solidFill>
                  <a:srgbClr val="404040"/>
                </a:solidFill>
              </a:rPr>
              <a:t> i </a:t>
            </a:r>
            <a:r>
              <a:rPr lang="en-US" b="1" dirty="0" err="1">
                <a:solidFill>
                  <a:srgbClr val="404040"/>
                </a:solidFill>
              </a:rPr>
              <a:t>materijala</a:t>
            </a:r>
            <a:r>
              <a:rPr lang="en-US" b="1" dirty="0">
                <a:solidFill>
                  <a:srgbClr val="404040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14" name="Grafický objekt 13" descr="Otvorená dlaň s rastlinou obrys">
            <a:extLst>
              <a:ext uri="{FF2B5EF4-FFF2-40B4-BE49-F238E27FC236}">
                <a16:creationId xmlns:a16="http://schemas.microsoft.com/office/drawing/2014/main" id="{9E2B7FB3-A245-36FC-EF67-1892DA2AB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4986" y="3657597"/>
            <a:ext cx="1345477" cy="13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3.1 </a:t>
            </a:r>
            <a:r>
              <a:rPr lang="en-US" sz="2800" dirty="0" err="1">
                <a:solidFill>
                  <a:srgbClr val="404040"/>
                </a:solidFill>
              </a:rPr>
              <a:t>Što</a:t>
            </a:r>
            <a:r>
              <a:rPr lang="en-US" sz="2800" dirty="0">
                <a:solidFill>
                  <a:srgbClr val="404040"/>
                </a:solidFill>
              </a:rPr>
              <a:t> je </a:t>
            </a:r>
            <a:r>
              <a:rPr lang="en-US" sz="2800" dirty="0" err="1">
                <a:solidFill>
                  <a:srgbClr val="404040"/>
                </a:solidFill>
              </a:rPr>
              <a:t>zeleno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poduzetništvo</a:t>
            </a:r>
            <a:r>
              <a:rPr lang="en-US" sz="2800" dirty="0">
                <a:solidFill>
                  <a:srgbClr val="404040"/>
                </a:solidFill>
              </a:rPr>
              <a:t> i </a:t>
            </a:r>
            <a:r>
              <a:rPr lang="en-US" sz="2800" dirty="0" err="1">
                <a:solidFill>
                  <a:srgbClr val="404040"/>
                </a:solidFill>
              </a:rPr>
              <a:t>koja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su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njegova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načela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112" y="2056209"/>
            <a:ext cx="10198251" cy="1940653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bi </a:t>
            </a:r>
            <a:r>
              <a:rPr lang="en-US" dirty="0" err="1">
                <a:solidFill>
                  <a:srgbClr val="404040"/>
                </a:solidFill>
              </a:rPr>
              <a:t>ostvarili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zeleni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poduzetnici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moraju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adekvatan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način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dijeliti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informacije</a:t>
            </a:r>
            <a:r>
              <a:rPr lang="en-US" dirty="0">
                <a:solidFill>
                  <a:srgbClr val="404040"/>
                </a:solidFill>
              </a:rPr>
              <a:t> o </a:t>
            </a:r>
            <a:r>
              <a:rPr lang="en-US" dirty="0" err="1">
                <a:solidFill>
                  <a:srgbClr val="404040"/>
                </a:solidFill>
              </a:rPr>
              <a:t>svojim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aktivnostima</a:t>
            </a:r>
            <a:r>
              <a:rPr lang="en-US" dirty="0">
                <a:solidFill>
                  <a:srgbClr val="404040"/>
                </a:solidFill>
              </a:rPr>
              <a:t>. Tome </a:t>
            </a:r>
            <a:r>
              <a:rPr lang="en-US" dirty="0" err="1">
                <a:solidFill>
                  <a:srgbClr val="404040"/>
                </a:solidFill>
              </a:rPr>
              <a:t>prethodi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specifičan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skup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ciljeva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odabir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adekvatnog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alata</a:t>
            </a:r>
            <a:r>
              <a:rPr lang="en-US" dirty="0">
                <a:solidFill>
                  <a:srgbClr val="404040"/>
                </a:solidFill>
              </a:rPr>
              <a:t> za </a:t>
            </a:r>
            <a:r>
              <a:rPr lang="en-US" dirty="0" err="1">
                <a:solidFill>
                  <a:srgbClr val="404040"/>
                </a:solidFill>
              </a:rPr>
              <a:t>mjerenje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napretka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npr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praćenje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proizvodnih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operacija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proizvoda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okoliš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tijekom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cijelog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životnog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ciklusa</a:t>
            </a:r>
            <a:r>
              <a:rPr lang="en-US" dirty="0">
                <a:solidFill>
                  <a:srgbClr val="404040"/>
                </a:solidFill>
              </a:rPr>
              <a:t>).</a:t>
            </a:r>
          </a:p>
        </p:txBody>
      </p:sp>
      <p:pic>
        <p:nvPicPr>
          <p:cNvPr id="4" name="Grafický objekt 3" descr="Marketing obrys">
            <a:extLst>
              <a:ext uri="{FF2B5EF4-FFF2-40B4-BE49-F238E27FC236}">
                <a16:creationId xmlns:a16="http://schemas.microsoft.com/office/drawing/2014/main" id="{2AAC2655-C567-5E51-C9C2-FC08DD4B9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327" y="4209661"/>
            <a:ext cx="914400" cy="914400"/>
          </a:xfrm>
          <a:prstGeom prst="rect">
            <a:avLst/>
          </a:prstGeom>
        </p:spPr>
      </p:pic>
      <p:pic>
        <p:nvPicPr>
          <p:cNvPr id="7" name="Grafický objekt 6" descr="Stred terča obrys">
            <a:extLst>
              <a:ext uri="{FF2B5EF4-FFF2-40B4-BE49-F238E27FC236}">
                <a16:creationId xmlns:a16="http://schemas.microsoft.com/office/drawing/2014/main" id="{D6E29851-7091-17C4-556A-EC66F1A5A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255" y="4174147"/>
            <a:ext cx="914400" cy="914400"/>
          </a:xfrm>
          <a:prstGeom prst="rect">
            <a:avLst/>
          </a:prstGeom>
        </p:spPr>
      </p:pic>
      <p:pic>
        <p:nvPicPr>
          <p:cNvPr id="14" name="Grafický objekt 13" descr="Banícke nástroje obrys">
            <a:extLst>
              <a:ext uri="{FF2B5EF4-FFF2-40B4-BE49-F238E27FC236}">
                <a16:creationId xmlns:a16="http://schemas.microsoft.com/office/drawing/2014/main" id="{5B26A89C-B9F3-4BB2-279C-F46B949823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2611" y="429546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Recenzia zákazníka obrys">
            <a:extLst>
              <a:ext uri="{FF2B5EF4-FFF2-40B4-BE49-F238E27FC236}">
                <a16:creationId xmlns:a16="http://schemas.microsoft.com/office/drawing/2014/main" id="{3B96A2E4-42C9-680E-1CB1-54AF04D035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5432" y="428214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Promočná čiapka obrys">
            <a:extLst>
              <a:ext uri="{FF2B5EF4-FFF2-40B4-BE49-F238E27FC236}">
                <a16:creationId xmlns:a16="http://schemas.microsoft.com/office/drawing/2014/main" id="{767E1280-AB14-6A2F-0F5C-BD60A8095E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92345" y="4241130"/>
            <a:ext cx="914400" cy="914400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4677C25D-B6BB-CA6A-6EFC-E03EA1BD01C0}"/>
              </a:ext>
            </a:extLst>
          </p:cNvPr>
          <p:cNvSpPr txBox="1"/>
          <p:nvPr/>
        </p:nvSpPr>
        <p:spPr>
          <a:xfrm>
            <a:off x="957112" y="5271201"/>
            <a:ext cx="108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404040"/>
                </a:solidFill>
              </a:rPr>
              <a:t>Postavite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404040"/>
                </a:solidFill>
              </a:rPr>
              <a:t>ciljeve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FEC4DB5-E419-2BF6-6C78-FA642C1EB9B7}"/>
              </a:ext>
            </a:extLst>
          </p:cNvPr>
          <p:cNvSpPr txBox="1"/>
          <p:nvPr/>
        </p:nvSpPr>
        <p:spPr>
          <a:xfrm>
            <a:off x="2452556" y="5267347"/>
            <a:ext cx="218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404040"/>
                </a:solidFill>
              </a:rPr>
              <a:t>Informirajte</a:t>
            </a:r>
            <a:r>
              <a:rPr lang="en-US" dirty="0">
                <a:solidFill>
                  <a:srgbClr val="404040"/>
                </a:solidFill>
              </a:rPr>
              <a:t> o </a:t>
            </a:r>
            <a:r>
              <a:rPr lang="en-US" dirty="0" err="1">
                <a:solidFill>
                  <a:srgbClr val="404040"/>
                </a:solidFill>
              </a:rPr>
              <a:t>svojim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404040"/>
                </a:solidFill>
              </a:rPr>
              <a:t>ciljevima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543FB03E-7232-F273-D340-28B497D0E19C}"/>
              </a:ext>
            </a:extLst>
          </p:cNvPr>
          <p:cNvSpPr txBox="1"/>
          <p:nvPr/>
        </p:nvSpPr>
        <p:spPr>
          <a:xfrm>
            <a:off x="5454575" y="5284519"/>
            <a:ext cx="14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Pratite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ciljeve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5765D20-30F1-10E6-25D6-9607693301C4}"/>
              </a:ext>
            </a:extLst>
          </p:cNvPr>
          <p:cNvSpPr txBox="1"/>
          <p:nvPr/>
        </p:nvSpPr>
        <p:spPr>
          <a:xfrm>
            <a:off x="7374322" y="5293322"/>
            <a:ext cx="188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404040"/>
                </a:solidFill>
              </a:rPr>
              <a:t>Dijelite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podatke</a:t>
            </a:r>
            <a:r>
              <a:rPr lang="en-US" dirty="0">
                <a:solidFill>
                  <a:srgbClr val="404040"/>
                </a:solidFill>
              </a:rPr>
              <a:t> o </a:t>
            </a:r>
          </a:p>
          <a:p>
            <a:pPr algn="ctr"/>
            <a:r>
              <a:rPr lang="en-US" dirty="0" err="1">
                <a:solidFill>
                  <a:srgbClr val="404040"/>
                </a:solidFill>
              </a:rPr>
              <a:t>napretku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E6F31D56-67B3-8D25-64E2-50FE72A76102}"/>
              </a:ext>
            </a:extLst>
          </p:cNvPr>
          <p:cNvSpPr txBox="1"/>
          <p:nvPr/>
        </p:nvSpPr>
        <p:spPr>
          <a:xfrm>
            <a:off x="9429226" y="5288699"/>
            <a:ext cx="257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Educirajte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kupce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rastlina&#10;&#10;Automaticky generovaný popis">
            <a:extLst>
              <a:ext uri="{FF2B5EF4-FFF2-40B4-BE49-F238E27FC236}">
                <a16:creationId xmlns:a16="http://schemas.microsoft.com/office/drawing/2014/main" id="{0319B6C1-309F-E639-E178-BB41D21E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7" y="1886035"/>
            <a:ext cx="5314950" cy="407183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/>
            </a:br>
            <a:r>
              <a:rPr lang="en-US" sz="2800" dirty="0"/>
              <a:t>3.1 </a:t>
            </a:r>
            <a:r>
              <a:rPr lang="en-US" sz="2800" dirty="0" err="1">
                <a:solidFill>
                  <a:srgbClr val="404040"/>
                </a:solidFill>
              </a:rPr>
              <a:t>Što</a:t>
            </a:r>
            <a:r>
              <a:rPr lang="en-US" sz="2800" dirty="0">
                <a:solidFill>
                  <a:srgbClr val="404040"/>
                </a:solidFill>
              </a:rPr>
              <a:t> je </a:t>
            </a:r>
            <a:r>
              <a:rPr lang="en-US" sz="2800" dirty="0" err="1">
                <a:solidFill>
                  <a:srgbClr val="404040"/>
                </a:solidFill>
              </a:rPr>
              <a:t>zeleno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poduzetništvo</a:t>
            </a:r>
            <a:r>
              <a:rPr lang="en-US" sz="2800" dirty="0">
                <a:solidFill>
                  <a:srgbClr val="404040"/>
                </a:solidFill>
              </a:rPr>
              <a:t> i </a:t>
            </a:r>
            <a:r>
              <a:rPr lang="en-US" sz="2800" dirty="0" err="1">
                <a:solidFill>
                  <a:srgbClr val="404040"/>
                </a:solidFill>
              </a:rPr>
              <a:t>koja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su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njegova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načela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  <a:endParaRPr lang="en-US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89564"/>
            <a:ext cx="6495771" cy="40295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Kako</a:t>
            </a:r>
            <a:r>
              <a:rPr lang="en-US" sz="2800" b="1" dirty="0"/>
              <a:t> </a:t>
            </a:r>
            <a:r>
              <a:rPr lang="en-US" sz="2800" b="1" dirty="0" err="1"/>
              <a:t>potaknuti</a:t>
            </a:r>
            <a:r>
              <a:rPr lang="en-US" sz="2800" b="1" dirty="0"/>
              <a:t> </a:t>
            </a:r>
            <a:r>
              <a:rPr lang="en-US" sz="2800" b="1" dirty="0" err="1"/>
              <a:t>ideju</a:t>
            </a:r>
            <a:r>
              <a:rPr lang="en-US" sz="2800" b="1" dirty="0"/>
              <a:t> </a:t>
            </a:r>
            <a:r>
              <a:rPr lang="en-US" sz="2800" b="1" dirty="0" err="1"/>
              <a:t>zelenog</a:t>
            </a:r>
            <a:r>
              <a:rPr lang="en-US" sz="2800" b="1" dirty="0"/>
              <a:t> </a:t>
            </a:r>
            <a:r>
              <a:rPr lang="en-US" sz="2800" b="1" dirty="0" err="1"/>
              <a:t>poduzetništva</a:t>
            </a:r>
            <a:r>
              <a:rPr lang="en-US" sz="2800" b="1" dirty="0"/>
              <a:t> u </a:t>
            </a:r>
            <a:r>
              <a:rPr lang="en-US" sz="2800" b="1" dirty="0" err="1"/>
              <a:t>vašem</a:t>
            </a:r>
            <a:r>
              <a:rPr lang="en-US" sz="2800" b="1" dirty="0"/>
              <a:t> </a:t>
            </a:r>
            <a:r>
              <a:rPr lang="en-US" sz="2800" b="1" dirty="0" err="1"/>
              <a:t>poslovanju</a:t>
            </a:r>
            <a:r>
              <a:rPr lang="en-US" sz="2800" b="1" dirty="0"/>
              <a:t>?</a:t>
            </a:r>
            <a:endParaRPr lang="en-US" sz="2400" dirty="0"/>
          </a:p>
          <a:p>
            <a:pPr algn="ctr"/>
            <a:r>
              <a:rPr lang="en-US" sz="2400" dirty="0" err="1"/>
              <a:t>Pogledajte</a:t>
            </a:r>
            <a:r>
              <a:rPr lang="en-US" sz="2400" dirty="0"/>
              <a:t> </a:t>
            </a:r>
            <a:r>
              <a:rPr lang="en-US" sz="2400" dirty="0" err="1"/>
              <a:t>uspješnu</a:t>
            </a:r>
            <a:r>
              <a:rPr lang="en-US" sz="2400" dirty="0"/>
              <a:t> </a:t>
            </a:r>
            <a:r>
              <a:rPr lang="en-US" sz="2400" dirty="0" err="1"/>
              <a:t>priču</a:t>
            </a:r>
            <a:r>
              <a:rPr lang="en-US" sz="2400" dirty="0"/>
              <a:t> o </a:t>
            </a:r>
            <a:r>
              <a:rPr lang="en-US" sz="2400" dirty="0" err="1"/>
              <a:t>zelenom</a:t>
            </a:r>
            <a:r>
              <a:rPr lang="en-US" sz="2400" dirty="0"/>
              <a:t> </a:t>
            </a:r>
            <a:r>
              <a:rPr lang="en-US" sz="2400" dirty="0" err="1"/>
              <a:t>poduzetništvu</a:t>
            </a:r>
            <a:r>
              <a:rPr lang="en-US" sz="2400" dirty="0"/>
              <a:t> i </a:t>
            </a:r>
            <a:r>
              <a:rPr lang="en-US" sz="2400" dirty="0" err="1"/>
              <a:t>nadahnite</a:t>
            </a:r>
            <a:r>
              <a:rPr lang="en-US" sz="2400" dirty="0"/>
              <a:t> se </a:t>
            </a:r>
            <a:r>
              <a:rPr lang="en-US" sz="2400" dirty="0" err="1"/>
              <a:t>prirodnim</a:t>
            </a:r>
            <a:r>
              <a:rPr lang="en-US" sz="2400" dirty="0"/>
              <a:t> </a:t>
            </a:r>
            <a:r>
              <a:rPr lang="en-US" sz="2400" dirty="0" err="1"/>
              <a:t>ekosustavom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endParaRPr lang="en-US" sz="2400" dirty="0"/>
          </a:p>
          <a:p>
            <a:pPr algn="ctr"/>
            <a:r>
              <a:rPr lang="en-US" sz="2400" dirty="0" err="1">
                <a:hlinkClick r:id="rId5"/>
              </a:rPr>
              <a:t>Pogledajte</a:t>
            </a:r>
            <a:r>
              <a:rPr lang="en-US" sz="2400" dirty="0">
                <a:hlinkClick r:id="rId5"/>
              </a:rPr>
              <a:t> video</a:t>
            </a:r>
            <a:endParaRPr lang="en-US" sz="2400" dirty="0"/>
          </a:p>
          <a:p>
            <a:pPr algn="ctr"/>
            <a:r>
              <a:rPr lang="en-US" sz="2400" dirty="0" err="1"/>
              <a:t>Imajte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umu</a:t>
            </a:r>
            <a:r>
              <a:rPr lang="en-US" sz="2400" dirty="0"/>
              <a:t> da se </a:t>
            </a:r>
            <a:r>
              <a:rPr lang="en-US" sz="2400" dirty="0" err="1"/>
              <a:t>zeleno</a:t>
            </a:r>
            <a:r>
              <a:rPr lang="en-US" sz="2400" dirty="0"/>
              <a:t> </a:t>
            </a:r>
            <a:r>
              <a:rPr lang="en-US" sz="2400" dirty="0" err="1"/>
              <a:t>poduzetništvo</a:t>
            </a:r>
            <a:r>
              <a:rPr lang="en-US" sz="2400" dirty="0"/>
              <a:t> </a:t>
            </a:r>
            <a:r>
              <a:rPr lang="en-US" sz="2400" dirty="0" err="1"/>
              <a:t>temelji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stvarnom</a:t>
            </a:r>
            <a:r>
              <a:rPr lang="en-US" sz="2400" dirty="0"/>
              <a:t> </a:t>
            </a:r>
            <a:r>
              <a:rPr lang="en-US" sz="2400" dirty="0" err="1"/>
              <a:t>pozitivnom</a:t>
            </a:r>
            <a:r>
              <a:rPr lang="en-US" sz="2400" dirty="0"/>
              <a:t> </a:t>
            </a:r>
            <a:r>
              <a:rPr lang="en-US" sz="2400" dirty="0" err="1"/>
              <a:t>utjecaju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okoliš</a:t>
            </a:r>
            <a:r>
              <a:rPr lang="en-US" sz="2400" dirty="0"/>
              <a:t> i </a:t>
            </a:r>
            <a:r>
              <a:rPr lang="en-US" sz="2400" dirty="0" err="1"/>
              <a:t>društvo</a:t>
            </a:r>
            <a:r>
              <a:rPr lang="en-US" sz="2400" dirty="0"/>
              <a:t>. Ne </a:t>
            </a:r>
            <a:r>
              <a:rPr lang="en-US" sz="2400" dirty="0" err="1"/>
              <a:t>radi</a:t>
            </a:r>
            <a:r>
              <a:rPr lang="en-US" sz="2400" dirty="0"/>
              <a:t> se o </a:t>
            </a:r>
            <a:r>
              <a:rPr lang="en-US" sz="2400" dirty="0" err="1"/>
              <a:t>praksi</a:t>
            </a:r>
            <a:r>
              <a:rPr lang="en-US" sz="2400" dirty="0"/>
              <a:t> </a:t>
            </a:r>
            <a:r>
              <a:rPr lang="en-US" sz="2400" i="1" dirty="0" err="1">
                <a:hlinkClick r:id="rId6"/>
              </a:rPr>
              <a:t>greenwashinga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350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5" y="2637693"/>
            <a:ext cx="10608149" cy="2483583"/>
          </a:xfrm>
        </p:spPr>
        <p:txBody>
          <a:bodyPr>
            <a:normAutofit/>
          </a:bodyPr>
          <a:lstStyle/>
          <a:p>
            <a:pPr algn="ctr"/>
            <a:r>
              <a:rPr lang="en-US" sz="2800" i="0" dirty="0">
                <a:solidFill>
                  <a:schemeClr val="accent2"/>
                </a:solidFill>
                <a:effectLst/>
              </a:rPr>
              <a:t>“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Svi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gospodarski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sektori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morat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će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se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promijeniti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kako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bi se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svijet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dekarbonizirao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,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mijenjajući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uspostavljena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tržišta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i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stvarajući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nova. Plan da se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emisija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stakleničkih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plinova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smanji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na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gotovu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nulu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do 2050.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mogao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bi se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pokazati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kao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najveća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preraspodjela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kapitala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u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povijesti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.”</a:t>
            </a:r>
          </a:p>
          <a:p>
            <a:pPr algn="r"/>
            <a:r>
              <a:rPr lang="en-US" sz="2800" dirty="0">
                <a:solidFill>
                  <a:schemeClr val="accent2"/>
                </a:solidFill>
              </a:rPr>
              <a:t>-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McKinsey, 2022.</a:t>
            </a:r>
            <a:endParaRPr lang="en-US" sz="28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8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>
            <a:extLst>
              <a:ext uri="{FF2B5EF4-FFF2-40B4-BE49-F238E27FC236}">
                <a16:creationId xmlns:a16="http://schemas.microsoft.com/office/drawing/2014/main" id="{E0C1BCA8-576E-CF27-7FDB-CEDB7444B725}"/>
              </a:ext>
            </a:extLst>
          </p:cNvPr>
          <p:cNvSpPr/>
          <p:nvPr/>
        </p:nvSpPr>
        <p:spPr>
          <a:xfrm>
            <a:off x="3680065" y="2006722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Visoke</a:t>
            </a:r>
            <a:r>
              <a:rPr lang="en-US" sz="1600" b="1" dirty="0"/>
              <a:t> </a:t>
            </a:r>
            <a:r>
              <a:rPr lang="en-US" sz="1600" b="1" dirty="0" err="1"/>
              <a:t>nagrade</a:t>
            </a:r>
            <a:r>
              <a:rPr lang="en-US" sz="1600" b="1" dirty="0"/>
              <a:t> i </a:t>
            </a:r>
            <a:r>
              <a:rPr lang="en-US" sz="1600" b="1" dirty="0" err="1"/>
              <a:t>rizik</a:t>
            </a:r>
            <a:r>
              <a:rPr lang="en-US" sz="1600" b="1" dirty="0"/>
              <a:t> - </a:t>
            </a:r>
            <a:r>
              <a:rPr lang="en-US" sz="1600" dirty="0" err="1"/>
              <a:t>ideje</a:t>
            </a:r>
            <a:r>
              <a:rPr lang="en-US" sz="1600" dirty="0"/>
              <a:t> s </a:t>
            </a:r>
            <a:r>
              <a:rPr lang="en-US" sz="1600" dirty="0" err="1"/>
              <a:t>velikim</a:t>
            </a:r>
            <a:r>
              <a:rPr lang="en-US" sz="1600" dirty="0"/>
              <a:t> </a:t>
            </a:r>
            <a:r>
              <a:rPr lang="en-US" sz="1600" dirty="0" err="1"/>
              <a:t>utjecajem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klimu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zahtijevaju</a:t>
            </a:r>
            <a:r>
              <a:rPr lang="en-US" sz="1600" dirty="0"/>
              <a:t> </a:t>
            </a:r>
            <a:r>
              <a:rPr lang="en-US" sz="1600" dirty="0" err="1"/>
              <a:t>daljnje</a:t>
            </a:r>
            <a:r>
              <a:rPr lang="en-US" sz="1600" dirty="0"/>
              <a:t> </a:t>
            </a:r>
            <a:r>
              <a:rPr lang="en-US" sz="1600" dirty="0" err="1"/>
              <a:t>inovacije</a:t>
            </a:r>
            <a:r>
              <a:rPr lang="en-US" sz="1600" dirty="0"/>
              <a:t> za </a:t>
            </a:r>
            <a:r>
              <a:rPr lang="en-US" sz="1600" dirty="0" err="1"/>
              <a:t>prilagodbu</a:t>
            </a:r>
            <a:endParaRPr lang="en-US" sz="16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45B1BFE-CD1A-87E3-EFBD-7E6BA0938139}"/>
              </a:ext>
            </a:extLst>
          </p:cNvPr>
          <p:cNvSpPr txBox="1"/>
          <p:nvPr/>
        </p:nvSpPr>
        <p:spPr>
          <a:xfrm>
            <a:off x="1466193" y="2376053"/>
            <a:ext cx="20036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404040"/>
                </a:solidFill>
              </a:rPr>
              <a:t>VISOK</a:t>
            </a:r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r>
              <a:rPr lang="en-US" b="1" dirty="0">
                <a:solidFill>
                  <a:srgbClr val="404040"/>
                </a:solidFill>
              </a:rPr>
              <a:t>UTJECAJ NA KLIMU</a:t>
            </a:r>
            <a:endParaRPr lang="sk-SK" b="1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r>
              <a:rPr lang="en-US" dirty="0">
                <a:solidFill>
                  <a:srgbClr val="404040"/>
                </a:solidFill>
              </a:rPr>
              <a:t>NIZAK</a:t>
            </a:r>
            <a:endParaRPr lang="sk-SK" dirty="0">
              <a:solidFill>
                <a:srgbClr val="40404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F8741D8-FE74-019F-B375-884E846FC549}"/>
              </a:ext>
            </a:extLst>
          </p:cNvPr>
          <p:cNvSpPr txBox="1"/>
          <p:nvPr/>
        </p:nvSpPr>
        <p:spPr>
          <a:xfrm>
            <a:off x="3804937" y="5544899"/>
            <a:ext cx="475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NISKA</a:t>
            </a:r>
            <a:r>
              <a:rPr lang="sk-SK" dirty="0">
                <a:solidFill>
                  <a:srgbClr val="404040"/>
                </a:solidFill>
              </a:rPr>
              <a:t>         </a:t>
            </a:r>
            <a:r>
              <a:rPr lang="en-US" b="1" dirty="0">
                <a:solidFill>
                  <a:srgbClr val="404040"/>
                </a:solidFill>
              </a:rPr>
              <a:t>TEHNOLOŠKA ZRELOST</a:t>
            </a:r>
            <a:r>
              <a:rPr lang="sk-SK" dirty="0">
                <a:solidFill>
                  <a:srgbClr val="404040"/>
                </a:solidFill>
              </a:rPr>
              <a:t>		</a:t>
            </a:r>
            <a:r>
              <a:rPr lang="en-US" dirty="0">
                <a:solidFill>
                  <a:srgbClr val="404040"/>
                </a:solidFill>
              </a:rPr>
              <a:t>VISOKA</a:t>
            </a:r>
            <a:endParaRPr lang="sk-SK" dirty="0">
              <a:solidFill>
                <a:srgbClr val="404040"/>
              </a:solidFill>
            </a:endParaRPr>
          </a:p>
        </p:txBody>
      </p:sp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E32B359E-3C65-2A6F-B311-7C354707A71E}"/>
              </a:ext>
            </a:extLst>
          </p:cNvPr>
          <p:cNvSpPr/>
          <p:nvPr/>
        </p:nvSpPr>
        <p:spPr>
          <a:xfrm>
            <a:off x="3680065" y="3668715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Praćenje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velike</a:t>
            </a:r>
            <a:r>
              <a:rPr lang="en-US" sz="1600" dirty="0"/>
              <a:t> </a:t>
            </a:r>
            <a:r>
              <a:rPr lang="en-US" sz="1600" dirty="0" err="1"/>
              <a:t>ideje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manji</a:t>
            </a:r>
            <a:r>
              <a:rPr lang="en-US" sz="1600" dirty="0"/>
              <a:t> </a:t>
            </a:r>
            <a:r>
              <a:rPr lang="en-US" sz="1600" dirty="0" err="1"/>
              <a:t>utjecaj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klimu</a:t>
            </a:r>
            <a:r>
              <a:rPr lang="en-US" sz="1600" dirty="0"/>
              <a:t> i </a:t>
            </a:r>
            <a:r>
              <a:rPr lang="en-US" sz="1600" dirty="0" err="1"/>
              <a:t>zahtijevaju</a:t>
            </a:r>
            <a:r>
              <a:rPr lang="en-US" sz="1600" dirty="0"/>
              <a:t> </a:t>
            </a:r>
            <a:r>
              <a:rPr lang="en-US" sz="1600" dirty="0" err="1"/>
              <a:t>daljnje</a:t>
            </a:r>
            <a:r>
              <a:rPr lang="en-US" sz="1600" dirty="0"/>
              <a:t> </a:t>
            </a:r>
            <a:r>
              <a:rPr lang="en-US" sz="1600" dirty="0" err="1"/>
              <a:t>inovacije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bi se </a:t>
            </a:r>
            <a:r>
              <a:rPr lang="en-US" sz="1600" dirty="0" err="1"/>
              <a:t>postigla</a:t>
            </a:r>
            <a:r>
              <a:rPr lang="en-US" sz="1600" dirty="0"/>
              <a:t> </a:t>
            </a:r>
            <a:r>
              <a:rPr lang="en-US" sz="1600" dirty="0" err="1"/>
              <a:t>tehnološka</a:t>
            </a:r>
            <a:r>
              <a:rPr lang="en-US" sz="1600" dirty="0"/>
              <a:t> </a:t>
            </a:r>
            <a:r>
              <a:rPr lang="en-US" sz="1600" dirty="0" err="1"/>
              <a:t>zrelost</a:t>
            </a:r>
            <a:endParaRPr lang="en-US" sz="1600" dirty="0"/>
          </a:p>
        </p:txBody>
      </p:sp>
      <p:sp>
        <p:nvSpPr>
          <p:cNvPr id="13" name="Zaoblený obdĺžnik 12">
            <a:extLst>
              <a:ext uri="{FF2B5EF4-FFF2-40B4-BE49-F238E27FC236}">
                <a16:creationId xmlns:a16="http://schemas.microsoft.com/office/drawing/2014/main" id="{503E0806-B84C-00B3-E597-357456969607}"/>
              </a:ext>
            </a:extLst>
          </p:cNvPr>
          <p:cNvSpPr/>
          <p:nvPr/>
        </p:nvSpPr>
        <p:spPr>
          <a:xfrm>
            <a:off x="6220823" y="2006722"/>
            <a:ext cx="2442950" cy="15903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Velike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pobjede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– </a:t>
            </a:r>
            <a:r>
              <a:rPr lang="en-US" sz="1600" dirty="0" err="1">
                <a:solidFill>
                  <a:schemeClr val="bg1"/>
                </a:solidFill>
              </a:rPr>
              <a:t>velike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ideje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koje</a:t>
            </a:r>
            <a:r>
              <a:rPr lang="en-US" sz="1600" dirty="0">
                <a:solidFill>
                  <a:schemeClr val="bg1"/>
                </a:solidFill>
              </a:rPr>
              <a:t> bi </a:t>
            </a:r>
            <a:r>
              <a:rPr lang="en-US" sz="1600" dirty="0" err="1">
                <a:solidFill>
                  <a:schemeClr val="bg1"/>
                </a:solidFill>
              </a:rPr>
              <a:t>mogle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prioritetne</a:t>
            </a:r>
            <a:r>
              <a:rPr lang="en-US" sz="1600" dirty="0">
                <a:solidFill>
                  <a:schemeClr val="bg1"/>
                </a:solidFill>
              </a:rPr>
              <a:t> za </a:t>
            </a:r>
            <a:r>
              <a:rPr lang="en-US" sz="1600" dirty="0" err="1">
                <a:solidFill>
                  <a:schemeClr val="bg1"/>
                </a:solidFill>
              </a:rPr>
              <a:t>trenutnu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klimatsku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korist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Zaoblený obdĺžnik 13">
            <a:extLst>
              <a:ext uri="{FF2B5EF4-FFF2-40B4-BE49-F238E27FC236}">
                <a16:creationId xmlns:a16="http://schemas.microsoft.com/office/drawing/2014/main" id="{AAD7A9C5-3ECB-F166-B20B-340640AC5ADD}"/>
              </a:ext>
            </a:extLst>
          </p:cNvPr>
          <p:cNvSpPr/>
          <p:nvPr/>
        </p:nvSpPr>
        <p:spPr>
          <a:xfrm>
            <a:off x="6220823" y="3668715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Brze</a:t>
            </a:r>
            <a:r>
              <a:rPr lang="en-US" sz="1600" b="1" dirty="0"/>
              <a:t> </a:t>
            </a:r>
            <a:r>
              <a:rPr lang="en-US" sz="1600" b="1" dirty="0" err="1"/>
              <a:t>akcije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velike</a:t>
            </a:r>
            <a:r>
              <a:rPr lang="en-US" sz="1600" dirty="0"/>
              <a:t> </a:t>
            </a:r>
            <a:r>
              <a:rPr lang="en-US" sz="1600" dirty="0" err="1"/>
              <a:t>ideje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tehnološki</a:t>
            </a:r>
            <a:r>
              <a:rPr lang="en-US" sz="1600" dirty="0"/>
              <a:t> </a:t>
            </a:r>
            <a:r>
              <a:rPr lang="en-US" sz="1600" dirty="0" err="1"/>
              <a:t>zrele</a:t>
            </a:r>
            <a:r>
              <a:rPr lang="en-US" sz="1600" dirty="0"/>
              <a:t> za </a:t>
            </a:r>
            <a:r>
              <a:rPr lang="en-US" sz="1600" dirty="0" err="1"/>
              <a:t>prilagodbu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manji</a:t>
            </a:r>
            <a:r>
              <a:rPr lang="en-US" sz="1600" dirty="0"/>
              <a:t> </a:t>
            </a:r>
            <a:r>
              <a:rPr lang="en-US" sz="1600" dirty="0" err="1"/>
              <a:t>ukupni</a:t>
            </a:r>
            <a:r>
              <a:rPr lang="en-US" sz="1600" dirty="0"/>
              <a:t> </a:t>
            </a:r>
            <a:r>
              <a:rPr lang="en-US" sz="1600" dirty="0" err="1"/>
              <a:t>utjecaj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emisije</a:t>
            </a:r>
            <a:endParaRPr lang="en-US" sz="1600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15D783A-1FD4-F1EF-0AF3-ED029A8B0659}"/>
              </a:ext>
            </a:extLst>
          </p:cNvPr>
          <p:cNvSpPr txBox="1"/>
          <p:nvPr/>
        </p:nvSpPr>
        <p:spPr>
          <a:xfrm>
            <a:off x="628721" y="5914231"/>
            <a:ext cx="10934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404040"/>
                </a:solidFill>
              </a:rPr>
              <a:t>Izvor</a:t>
            </a:r>
            <a:r>
              <a:rPr lang="en-US" sz="1100" dirty="0">
                <a:solidFill>
                  <a:srgbClr val="404040"/>
                </a:solidFill>
              </a:rPr>
              <a:t>: </a:t>
            </a:r>
            <a:r>
              <a:rPr lang="en-US" sz="1100" dirty="0" err="1">
                <a:solidFill>
                  <a:srgbClr val="404040"/>
                </a:solidFill>
              </a:rPr>
              <a:t>Vlastita</a:t>
            </a:r>
            <a:r>
              <a:rPr lang="en-US" sz="1100" dirty="0">
                <a:solidFill>
                  <a:srgbClr val="404040"/>
                </a:solidFill>
              </a:rPr>
              <a:t> </a:t>
            </a:r>
            <a:r>
              <a:rPr lang="en-US" sz="1100" dirty="0" err="1">
                <a:solidFill>
                  <a:srgbClr val="404040"/>
                </a:solidFill>
              </a:rPr>
              <a:t>interpretacija</a:t>
            </a:r>
            <a:r>
              <a:rPr lang="en-US" sz="1100" dirty="0">
                <a:solidFill>
                  <a:srgbClr val="404040"/>
                </a:solidFill>
              </a:rPr>
              <a:t> </a:t>
            </a:r>
            <a:r>
              <a:rPr lang="en-US" sz="1100" dirty="0" err="1">
                <a:solidFill>
                  <a:srgbClr val="404040"/>
                </a:solidFill>
              </a:rPr>
              <a:t>na</a:t>
            </a:r>
            <a:r>
              <a:rPr lang="en-US" sz="1100" dirty="0">
                <a:solidFill>
                  <a:srgbClr val="404040"/>
                </a:solidFill>
              </a:rPr>
              <a:t> </a:t>
            </a:r>
            <a:r>
              <a:rPr lang="en-US" sz="1100" dirty="0" err="1">
                <a:solidFill>
                  <a:srgbClr val="404040"/>
                </a:solidFill>
              </a:rPr>
              <a:t>temelju</a:t>
            </a:r>
            <a:r>
              <a:rPr lang="en-US" sz="1100" dirty="0">
                <a:solidFill>
                  <a:srgbClr val="404040"/>
                </a:solidFill>
              </a:rPr>
              <a:t> </a:t>
            </a:r>
            <a:r>
              <a:rPr lang="en-US" sz="1100" dirty="0" err="1">
                <a:solidFill>
                  <a:srgbClr val="404040"/>
                </a:solidFill>
              </a:rPr>
              <a:t>informacija</a:t>
            </a:r>
            <a:r>
              <a:rPr lang="en-US" sz="1100" dirty="0">
                <a:solidFill>
                  <a:srgbClr val="404040"/>
                </a:solidFill>
              </a:rPr>
              <a:t> https://www.mckinsey.com/industries/industrials-and-electronics/our-insights/identifying-opportunities-and-starting-to-build-a-new-green-business-in-the-industrial-sector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73B63F3-6F75-8F4F-AF4C-37AE93E1C37F}"/>
              </a:ext>
            </a:extLst>
          </p:cNvPr>
          <p:cNvSpPr txBox="1"/>
          <p:nvPr/>
        </p:nvSpPr>
        <p:spPr>
          <a:xfrm>
            <a:off x="1725714" y="1078991"/>
            <a:ext cx="8464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404040"/>
                </a:solidFill>
              </a:rPr>
              <a:t>Razina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održivih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prilika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temeljena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na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razini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tehnološke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zrelosti</a:t>
            </a:r>
            <a:r>
              <a:rPr lang="en-US" sz="2000" dirty="0">
                <a:solidFill>
                  <a:srgbClr val="404040"/>
                </a:solidFill>
              </a:rPr>
              <a:t> i </a:t>
            </a:r>
            <a:r>
              <a:rPr lang="en-US" sz="2000" dirty="0" err="1">
                <a:solidFill>
                  <a:srgbClr val="404040"/>
                </a:solidFill>
              </a:rPr>
              <a:t>utjecaja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na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klimu</a:t>
            </a:r>
            <a:r>
              <a:rPr lang="en-US" sz="2000" dirty="0">
                <a:solidFill>
                  <a:srgbClr val="404040"/>
                </a:solidFill>
              </a:rPr>
              <a:t>:</a:t>
            </a:r>
          </a:p>
        </p:txBody>
      </p:sp>
      <p:sp>
        <p:nvSpPr>
          <p:cNvPr id="3" name="Obdĺžnik 2"/>
          <p:cNvSpPr/>
          <p:nvPr/>
        </p:nvSpPr>
        <p:spPr>
          <a:xfrm>
            <a:off x="134604" y="6396335"/>
            <a:ext cx="11922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8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22315"/>
            <a:ext cx="10058085" cy="1420743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solidFill>
                  <a:srgbClr val="404040"/>
                </a:solidFill>
              </a:rPr>
              <a:t>Istražite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b="1" dirty="0">
                <a:solidFill>
                  <a:srgbClr val="404040"/>
                </a:solidFill>
              </a:rPr>
              <a:t>5 </a:t>
            </a:r>
            <a:r>
              <a:rPr lang="en-US" sz="1800" b="1" dirty="0" err="1">
                <a:solidFill>
                  <a:srgbClr val="404040"/>
                </a:solidFill>
              </a:rPr>
              <a:t>koraka</a:t>
            </a:r>
            <a:r>
              <a:rPr lang="en-US" sz="1800" b="1" dirty="0">
                <a:solidFill>
                  <a:srgbClr val="404040"/>
                </a:solidFill>
              </a:rPr>
              <a:t> koji </a:t>
            </a:r>
            <a:r>
              <a:rPr lang="en-US" sz="1800" b="1" dirty="0" err="1">
                <a:solidFill>
                  <a:srgbClr val="404040"/>
                </a:solidFill>
              </a:rPr>
              <a:t>vam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mogu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pomoći</a:t>
            </a:r>
            <a:r>
              <a:rPr lang="en-US" sz="1800" b="1" dirty="0">
                <a:solidFill>
                  <a:srgbClr val="404040"/>
                </a:solidFill>
              </a:rPr>
              <a:t> u </a:t>
            </a:r>
            <a:r>
              <a:rPr lang="en-US" sz="1800" b="1" dirty="0" err="1">
                <a:solidFill>
                  <a:srgbClr val="404040"/>
                </a:solidFill>
              </a:rPr>
              <a:t>smanjenju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rizika</a:t>
            </a:r>
            <a:r>
              <a:rPr lang="en-US" sz="1800" b="1" dirty="0">
                <a:solidFill>
                  <a:srgbClr val="404040"/>
                </a:solidFill>
              </a:rPr>
              <a:t> i </a:t>
            </a:r>
            <a:r>
              <a:rPr lang="en-US" sz="1800" b="1" dirty="0" err="1">
                <a:solidFill>
                  <a:srgbClr val="404040"/>
                </a:solidFill>
              </a:rPr>
              <a:t>procijenite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svoje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održive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prilike</a:t>
            </a:r>
            <a:r>
              <a:rPr lang="en-US" sz="1800" b="1" dirty="0">
                <a:solidFill>
                  <a:srgbClr val="404040"/>
                </a:solidFill>
              </a:rPr>
              <a:t> - </a:t>
            </a:r>
            <a:r>
              <a:rPr lang="en-US" sz="1800" dirty="0">
                <a:solidFill>
                  <a:srgbClr val="404040"/>
                </a:solidFill>
              </a:rPr>
              <a:t>McKinsey &amp; Company (</a:t>
            </a:r>
            <a:r>
              <a:rPr lang="en-US" sz="1800" i="1" dirty="0">
                <a:solidFill>
                  <a:srgbClr val="404040"/>
                </a:solidFill>
              </a:rPr>
              <a:t>od </a:t>
            </a:r>
            <a:r>
              <a:rPr lang="en-US" sz="1800" i="1" dirty="0" err="1">
                <a:solidFill>
                  <a:srgbClr val="404040"/>
                </a:solidFill>
              </a:rPr>
              <a:t>mapiranja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prilika</a:t>
            </a:r>
            <a:r>
              <a:rPr lang="en-US" sz="1800" i="1" dirty="0">
                <a:solidFill>
                  <a:srgbClr val="404040"/>
                </a:solidFill>
              </a:rPr>
              <a:t> za </a:t>
            </a:r>
            <a:r>
              <a:rPr lang="en-US" sz="1800" i="1" dirty="0" err="1">
                <a:solidFill>
                  <a:srgbClr val="404040"/>
                </a:solidFill>
              </a:rPr>
              <a:t>industrijske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tvrtke</a:t>
            </a:r>
            <a:r>
              <a:rPr lang="en-US" sz="1800" i="1" dirty="0">
                <a:solidFill>
                  <a:srgbClr val="404040"/>
                </a:solidFill>
              </a:rPr>
              <a:t> u 11 </a:t>
            </a:r>
            <a:r>
              <a:rPr lang="en-US" sz="1800" i="1" dirty="0" err="1">
                <a:solidFill>
                  <a:srgbClr val="404040"/>
                </a:solidFill>
              </a:rPr>
              <a:t>korisničkih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sektora</a:t>
            </a:r>
            <a:r>
              <a:rPr lang="en-US" sz="1800" i="1" dirty="0">
                <a:solidFill>
                  <a:srgbClr val="404040"/>
                </a:solidFill>
              </a:rPr>
              <a:t>: </a:t>
            </a:r>
            <a:r>
              <a:rPr lang="en-US" sz="1800" i="1" dirty="0" err="1">
                <a:solidFill>
                  <a:srgbClr val="404040"/>
                </a:solidFill>
              </a:rPr>
              <a:t>poljoprivreda</a:t>
            </a:r>
            <a:r>
              <a:rPr lang="en-US" sz="1800" i="1" dirty="0">
                <a:solidFill>
                  <a:srgbClr val="404040"/>
                </a:solidFill>
              </a:rPr>
              <a:t> i </a:t>
            </a:r>
            <a:r>
              <a:rPr lang="en-US" sz="1800" i="1" dirty="0" err="1">
                <a:solidFill>
                  <a:srgbClr val="404040"/>
                </a:solidFill>
              </a:rPr>
              <a:t>upravljanje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zemljištem</a:t>
            </a:r>
            <a:r>
              <a:rPr lang="en-US" sz="1800" i="1" dirty="0">
                <a:solidFill>
                  <a:srgbClr val="404040"/>
                </a:solidFill>
              </a:rPr>
              <a:t> i </a:t>
            </a:r>
            <a:r>
              <a:rPr lang="en-US" sz="1800" i="1" dirty="0" err="1">
                <a:solidFill>
                  <a:srgbClr val="404040"/>
                </a:solidFill>
              </a:rPr>
              <a:t>šumama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zgrade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upravljanje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ugljikom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roba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široke</a:t>
            </a:r>
            <a:r>
              <a:rPr lang="en-US" sz="1800" i="1" dirty="0">
                <a:solidFill>
                  <a:srgbClr val="404040"/>
                </a:solidFill>
              </a:rPr>
              <a:t> </a:t>
            </a:r>
            <a:r>
              <a:rPr lang="en-US" sz="1800" i="1" dirty="0" err="1">
                <a:solidFill>
                  <a:srgbClr val="404040"/>
                </a:solidFill>
              </a:rPr>
              <a:t>potrošnje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vodik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industrija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nafta</a:t>
            </a:r>
            <a:r>
              <a:rPr lang="en-US" sz="1800" i="1" dirty="0">
                <a:solidFill>
                  <a:srgbClr val="404040"/>
                </a:solidFill>
              </a:rPr>
              <a:t> i </a:t>
            </a:r>
            <a:r>
              <a:rPr lang="en-US" sz="1800" i="1" dirty="0" err="1">
                <a:solidFill>
                  <a:srgbClr val="404040"/>
                </a:solidFill>
              </a:rPr>
              <a:t>plin</a:t>
            </a:r>
            <a:r>
              <a:rPr lang="en-US" sz="1800" i="1" dirty="0">
                <a:solidFill>
                  <a:srgbClr val="404040"/>
                </a:solidFill>
              </a:rPr>
              <a:t>, </a:t>
            </a:r>
            <a:r>
              <a:rPr lang="en-US" sz="1800" i="1" dirty="0" err="1">
                <a:solidFill>
                  <a:srgbClr val="404040"/>
                </a:solidFill>
              </a:rPr>
              <a:t>energija</a:t>
            </a:r>
            <a:r>
              <a:rPr lang="en-US" sz="1800" i="1" dirty="0">
                <a:solidFill>
                  <a:srgbClr val="404040"/>
                </a:solidFill>
              </a:rPr>
              <a:t>, transport, </a:t>
            </a:r>
            <a:r>
              <a:rPr lang="en-US" sz="1800" i="1" dirty="0" err="1">
                <a:solidFill>
                  <a:srgbClr val="404040"/>
                </a:solidFill>
              </a:rPr>
              <a:t>otpad</a:t>
            </a:r>
            <a:r>
              <a:rPr lang="en-US" sz="1800" i="1" dirty="0">
                <a:solidFill>
                  <a:srgbClr val="404040"/>
                </a:solidFill>
              </a:rPr>
              <a:t> i </a:t>
            </a:r>
            <a:r>
              <a:rPr lang="en-US" sz="1800" i="1" dirty="0" err="1">
                <a:solidFill>
                  <a:srgbClr val="404040"/>
                </a:solidFill>
              </a:rPr>
              <a:t>voda</a:t>
            </a:r>
            <a:r>
              <a:rPr lang="en-US" sz="1800" dirty="0">
                <a:solidFill>
                  <a:srgbClr val="404040"/>
                </a:solidFill>
              </a:rPr>
              <a:t>):</a:t>
            </a:r>
            <a:endParaRPr lang="sk-SK" sz="1400" b="0" i="0" dirty="0">
              <a:solidFill>
                <a:srgbClr val="404040"/>
              </a:solidFill>
              <a:effectLst/>
              <a:latin typeface="Bower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" name="Zaoblený obdĺžnik 6">
            <a:extLst>
              <a:ext uri="{FF2B5EF4-FFF2-40B4-BE49-F238E27FC236}">
                <a16:creationId xmlns:a16="http://schemas.microsoft.com/office/drawing/2014/main" id="{BEA8FADC-B5ED-3AD4-CF5F-BAD0A9A85368}"/>
              </a:ext>
            </a:extLst>
          </p:cNvPr>
          <p:cNvSpPr/>
          <p:nvPr/>
        </p:nvSpPr>
        <p:spPr>
          <a:xfrm>
            <a:off x="1084319" y="3243058"/>
            <a:ext cx="5822452" cy="29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1.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Bower"/>
              </a:rPr>
              <a:t>Procjena</a:t>
            </a:r>
            <a:r>
              <a:rPr lang="en-US" b="0" i="0" dirty="0">
                <a:solidFill>
                  <a:srgbClr val="404040"/>
                </a:solidFill>
                <a:effectLst/>
                <a:latin typeface="Bower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Bower"/>
              </a:rPr>
              <a:t>prilika</a:t>
            </a:r>
            <a:endParaRPr lang="en-US" b="0" i="0" dirty="0">
              <a:solidFill>
                <a:srgbClr val="404040"/>
              </a:solidFill>
              <a:effectLst/>
              <a:latin typeface="Bower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50DE9DB-3D0F-795D-4465-DA0E0E6E40F4}"/>
              </a:ext>
            </a:extLst>
          </p:cNvPr>
          <p:cNvSpPr txBox="1"/>
          <p:nvPr/>
        </p:nvSpPr>
        <p:spPr>
          <a:xfrm>
            <a:off x="1049597" y="3786638"/>
            <a:ext cx="10058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McKinsey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procjenjuje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da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će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se do 2030.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godine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pojaviti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mogućnosti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ulaganja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u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održivost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od 9 do 12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bilijuna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dolara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04040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mogu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imati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koristi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identificiranja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specifičnih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područja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ulaganja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unutar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različitih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sektora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procjene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vrijednosti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svak</a:t>
            </a:r>
            <a:r>
              <a:rPr lang="hr-HR" b="0" i="0" dirty="0" err="1">
                <a:solidFill>
                  <a:srgbClr val="404040"/>
                </a:solidFill>
                <a:effectLst/>
              </a:rPr>
              <a:t>og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područja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04040"/>
                </a:solidFill>
                <a:effectLst/>
              </a:rPr>
              <a:t>Pružajući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više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jasnoće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potencijalu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vrijednost</a:t>
            </a:r>
            <a:r>
              <a:rPr lang="en-US" b="0" i="0" dirty="0">
                <a:solidFill>
                  <a:srgbClr val="40404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takve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segmentacije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mogu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pomoći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čelnicima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ne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samo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da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odrede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prioritet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svojim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prilikama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već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da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izgrade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podršku za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nove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zelene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pothvate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2" y="1968059"/>
            <a:ext cx="6363017" cy="534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2.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Identificirajte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važne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tehnološke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infrastrukturne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čimbenike</a:t>
            </a:r>
            <a:endParaRPr lang="en-US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E0A1071-AD58-69F5-0F49-5B622FA39214}"/>
              </a:ext>
            </a:extLst>
          </p:cNvPr>
          <p:cNvSpPr txBox="1"/>
          <p:nvPr/>
        </p:nvSpPr>
        <p:spPr>
          <a:xfrm>
            <a:off x="1066958" y="2577224"/>
            <a:ext cx="10058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bi </a:t>
            </a:r>
            <a:r>
              <a:rPr lang="en-US" dirty="0" err="1">
                <a:solidFill>
                  <a:srgbClr val="404040"/>
                </a:solidFill>
              </a:rPr>
              <a:t>trebala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utvrditi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daju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im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neki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čimbenici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što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infrastruktura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opskrbni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lanac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baza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kupaca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prednost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Nakon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dovršetka</a:t>
            </a:r>
            <a:r>
              <a:rPr lang="en-US" dirty="0">
                <a:solidFill>
                  <a:srgbClr val="404040"/>
                </a:solidFill>
              </a:rPr>
              <a:t> interne </a:t>
            </a:r>
            <a:r>
              <a:rPr lang="en-US" dirty="0" err="1">
                <a:solidFill>
                  <a:srgbClr val="404040"/>
                </a:solidFill>
              </a:rPr>
              <a:t>procjene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bi </a:t>
            </a:r>
            <a:r>
              <a:rPr lang="en-US" dirty="0" err="1">
                <a:solidFill>
                  <a:srgbClr val="404040"/>
                </a:solidFill>
              </a:rPr>
              <a:t>trebala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pregledati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prilike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identificirane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prvom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koraku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razmotriti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postojeće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sposobnosti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što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vještine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oprema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mogu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otkriti</a:t>
            </a:r>
            <a:r>
              <a:rPr lang="en-US" dirty="0">
                <a:solidFill>
                  <a:srgbClr val="404040"/>
                </a:solidFill>
              </a:rPr>
              <a:t> da </a:t>
            </a:r>
            <a:r>
              <a:rPr lang="en-US" dirty="0" err="1">
                <a:solidFill>
                  <a:srgbClr val="404040"/>
                </a:solidFill>
              </a:rPr>
              <a:t>njihove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sposobnosti</a:t>
            </a:r>
            <a:r>
              <a:rPr lang="en-US" dirty="0">
                <a:solidFill>
                  <a:srgbClr val="404040"/>
                </a:solidFill>
              </a:rPr>
              <a:t> dobro </a:t>
            </a:r>
            <a:r>
              <a:rPr lang="en-US" dirty="0" err="1">
                <a:solidFill>
                  <a:srgbClr val="404040"/>
                </a:solidFill>
              </a:rPr>
              <a:t>odgovaraju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prilici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koju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početku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nisu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razmatrali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Svako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drugačije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zaključke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nakon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internog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pregleda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zbog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jedinstvenih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prednosti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slabosti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4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2" y="2042714"/>
            <a:ext cx="6726237" cy="37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3.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Prioritete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temeljite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na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utjecaju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na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klimu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tehnološkoj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zrelosti</a:t>
            </a:r>
            <a:endParaRPr lang="en-US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E0A1071-AD58-69F5-0F49-5B622FA39214}"/>
              </a:ext>
            </a:extLst>
          </p:cNvPr>
          <p:cNvSpPr txBox="1"/>
          <p:nvPr/>
        </p:nvSpPr>
        <p:spPr>
          <a:xfrm>
            <a:off x="1066958" y="2577224"/>
            <a:ext cx="10058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74151"/>
                </a:solidFill>
                <a:effectLst/>
              </a:rPr>
              <a:t>Različita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imati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različite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stavove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utjecaju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klimu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tehnološkoj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zrelosti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žele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čemu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neka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imaju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afinitet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prema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visokim</a:t>
            </a:r>
            <a:r>
              <a:rPr lang="en-US" dirty="0" err="1">
                <a:solidFill>
                  <a:srgbClr val="374151"/>
                </a:solidFill>
              </a:rPr>
              <a:t>-rizičnim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novim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tehnologija</a:t>
            </a:r>
            <a:r>
              <a:rPr lang="en-US" dirty="0" err="1">
                <a:solidFill>
                  <a:srgbClr val="374151"/>
                </a:solidFill>
              </a:rPr>
              <a:t>ma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koje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mogle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donijeti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obećavajuće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rezultate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dok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druga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manje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sklona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nezrelim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tehnologijama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unatoč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njihovom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potencijalnom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utjecaju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održivost</a:t>
            </a:r>
            <a:endParaRPr lang="en-US" dirty="0">
              <a:solidFill>
                <a:srgbClr val="37415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Za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procjenu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utjecaja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klimu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koristiti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alate koji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određuju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dirty="0" err="1">
                <a:solidFill>
                  <a:srgbClr val="374151"/>
                </a:solidFill>
                <a:hlinkClick r:id="rId4"/>
              </a:rPr>
              <a:t>osnovne</a:t>
            </a:r>
            <a:r>
              <a:rPr lang="en-US" dirty="0">
                <a:solidFill>
                  <a:srgbClr val="374151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374151"/>
                </a:solidFill>
                <a:hlinkClick r:id="rId4"/>
              </a:rPr>
              <a:t>metrike</a:t>
            </a:r>
            <a:r>
              <a:rPr lang="en-US" dirty="0">
                <a:solidFill>
                  <a:srgbClr val="374151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374151"/>
                </a:solidFill>
                <a:hlinkClick r:id="rId4"/>
              </a:rPr>
              <a:t>održivosti</a:t>
            </a:r>
            <a:r>
              <a:rPr lang="en-US" dirty="0">
                <a:solidFill>
                  <a:srgbClr val="374151"/>
                </a:solidFill>
                <a:hlinkClick r:id="rId4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proizvoda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procesa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predviđaju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kako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različita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rješenja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mogla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poboljšati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metrike</a:t>
            </a:r>
            <a:endParaRPr lang="en-US" b="0" i="0" dirty="0">
              <a:solidFill>
                <a:srgbClr val="374151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74151"/>
                </a:solidFill>
                <a:effectLst/>
              </a:rPr>
              <a:t>Kako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procijenili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zrelost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tehnologije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koristiti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svoje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vlastite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istraživačke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analitičke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alate</a:t>
            </a:r>
            <a:endParaRPr lang="en-US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latin typeface="+mn-lt"/>
              </a:rPr>
            </a:br>
            <a:r>
              <a:rPr lang="en-US" sz="2800" dirty="0"/>
              <a:t>3.2</a:t>
            </a:r>
            <a:r>
              <a:rPr lang="en-US" sz="2800" dirty="0">
                <a:latin typeface="+mn-lt"/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2" y="1863652"/>
            <a:ext cx="6726237" cy="37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4.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Uskladite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se s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budućim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politikama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propisima</a:t>
            </a:r>
            <a:endParaRPr lang="en-US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9D80FBD-AD00-E0BF-57F8-AB35CEA2B8A3}"/>
              </a:ext>
            </a:extLst>
          </p:cNvPr>
          <p:cNvSpPr txBox="1"/>
          <p:nvPr/>
        </p:nvSpPr>
        <p:spPr>
          <a:xfrm>
            <a:off x="1096962" y="2268721"/>
            <a:ext cx="1020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Propisi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poput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dirty="0" err="1">
                <a:hlinkClick r:id="rId4"/>
              </a:rPr>
              <a:t>paket</a:t>
            </a:r>
            <a:r>
              <a:rPr lang="en-US" dirty="0">
                <a:hlinkClick r:id="rId4"/>
              </a:rPr>
              <a:t> „</a:t>
            </a:r>
            <a:r>
              <a:rPr lang="en-US" dirty="0" err="1">
                <a:hlinkClick r:id="rId4"/>
              </a:rPr>
              <a:t>Spremni</a:t>
            </a:r>
            <a:r>
              <a:rPr lang="en-US" dirty="0">
                <a:hlinkClick r:id="rId4"/>
              </a:rPr>
              <a:t> za 55 %”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djelovati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kao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katalizatori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stvaranjem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poticaja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razvoj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zelenih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proizvoda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pružanjem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ekonomskih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koristi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poduzećima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koja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smanjuju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emisije</a:t>
            </a:r>
            <a:endParaRPr lang="en-US" b="0" i="0" dirty="0">
              <a:solidFill>
                <a:srgbClr val="37415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trebala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pratiti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razvoj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regulative 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razmotriti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kako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trenutne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buduće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politike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mogu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utjecati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njihove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strategije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posebno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zelena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budući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da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propisi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često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nedostaju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u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razvoju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ili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brzo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razvijaju</a:t>
            </a:r>
            <a:endParaRPr lang="en-US" b="0" i="0" dirty="0">
              <a:solidFill>
                <a:srgbClr val="374151"/>
              </a:solidFill>
              <a:effectLst/>
            </a:endParaRPr>
          </a:p>
        </p:txBody>
      </p:sp>
      <p:sp>
        <p:nvSpPr>
          <p:cNvPr id="3" name="Zaoblený obdĺžnik 2">
            <a:extLst>
              <a:ext uri="{FF2B5EF4-FFF2-40B4-BE49-F238E27FC236}">
                <a16:creationId xmlns:a16="http://schemas.microsoft.com/office/drawing/2014/main" id="{B0176311-754F-54FF-0038-70F8CD4720D9}"/>
              </a:ext>
            </a:extLst>
          </p:cNvPr>
          <p:cNvSpPr/>
          <p:nvPr/>
        </p:nvSpPr>
        <p:spPr>
          <a:xfrm>
            <a:off x="1096962" y="3784721"/>
            <a:ext cx="6726237" cy="37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5.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Napravit</a:t>
            </a:r>
            <a:r>
              <a:rPr lang="en-US" dirty="0" err="1">
                <a:solidFill>
                  <a:srgbClr val="404040"/>
                </a:solidFill>
              </a:rPr>
              <a:t>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jaki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poslovni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slučaj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i plan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25592E8-648F-5B02-C21E-EB8CAC42229C}"/>
              </a:ext>
            </a:extLst>
          </p:cNvPr>
          <p:cNvSpPr txBox="1"/>
          <p:nvPr/>
        </p:nvSpPr>
        <p:spPr>
          <a:xfrm>
            <a:off x="1042325" y="4265950"/>
            <a:ext cx="10132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Prije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provedbe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zelene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strategije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poduzeća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bi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mogla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imati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koristi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od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razvoja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cjelovitog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poslovnog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plana,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uključujući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poslovni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slučaj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za period od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sljedećih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pet do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deset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godina</a:t>
            </a:r>
            <a:endParaRPr lang="en-US" b="0" i="0" dirty="0">
              <a:solidFill>
                <a:srgbClr val="404040"/>
              </a:solidFill>
              <a:effectLst/>
            </a:endParaRP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Prilikom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izrade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poslovnih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planova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mogu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koristi</a:t>
            </a:r>
            <a:r>
              <a:rPr lang="en-US" dirty="0">
                <a:solidFill>
                  <a:srgbClr val="404040"/>
                </a:solidFill>
              </a:rPr>
              <a:t> od </a:t>
            </a:r>
            <a:r>
              <a:rPr lang="en-US" dirty="0" err="1">
                <a:solidFill>
                  <a:srgbClr val="404040"/>
                </a:solidFill>
              </a:rPr>
              <a:t>postavljanja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nekih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osnovnih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pitanja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pl-PL" sz="1200" b="0" i="0" dirty="0">
                <a:solidFill>
                  <a:srgbClr val="404040"/>
                </a:solidFill>
                <a:effectLst/>
              </a:rPr>
              <a:t>Koji su financijski i nefinancijski ciljevi poduzeća?</a:t>
            </a:r>
            <a:endParaRPr lang="en-US" sz="1200" b="0" i="0" dirty="0">
              <a:solidFill>
                <a:srgbClr val="40404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Što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se</a:t>
            </a:r>
            <a:r>
              <a:rPr lang="pl-PL" sz="1200" b="0" i="0" dirty="0">
                <a:solidFill>
                  <a:srgbClr val="404040"/>
                </a:solidFill>
                <a:effectLst/>
              </a:rPr>
              <a:t> trenutn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o</a:t>
            </a:r>
            <a:r>
              <a:rPr lang="pl-PL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traži</a:t>
            </a:r>
            <a:r>
              <a:rPr lang="pl-PL" sz="1200" b="0" i="0" dirty="0">
                <a:solidFill>
                  <a:srgbClr val="404040"/>
                </a:solidFill>
                <a:effectLst/>
              </a:rPr>
              <a:t> na tržištu?</a:t>
            </a:r>
            <a:endParaRPr lang="en-US" sz="1200" b="0" i="0" dirty="0">
              <a:solidFill>
                <a:srgbClr val="40404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pl-PL" sz="1200" b="0" i="0" dirty="0">
                <a:solidFill>
                  <a:srgbClr val="404040"/>
                </a:solidFill>
                <a:effectLst/>
              </a:rPr>
              <a:t>Koja je idealna tržišna pozicija?</a:t>
            </a:r>
            <a:endParaRPr lang="en-US" sz="1200" b="0" i="0" dirty="0">
              <a:solidFill>
                <a:srgbClr val="40404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Kako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poduzeće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može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riješiti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nedostatke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vještina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dok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širi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poslovanje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Na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koja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bi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područja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poduzeće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trebalo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usmjeriti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svoje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napore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Kako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poduzeće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može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mjeriti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pratiti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napredak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tijekom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implementacije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9519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/>
            </a:br>
            <a:r>
              <a:rPr lang="en-US" sz="2800" dirty="0"/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054850"/>
            <a:ext cx="10058085" cy="4023360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404040"/>
                </a:solidFill>
              </a:rPr>
              <a:t>Ne </a:t>
            </a:r>
            <a:r>
              <a:rPr lang="en-US" sz="1800" dirty="0" err="1">
                <a:solidFill>
                  <a:srgbClr val="404040"/>
                </a:solidFill>
              </a:rPr>
              <a:t>zaboravite</a:t>
            </a:r>
            <a:r>
              <a:rPr lang="en-US" sz="1800" dirty="0">
                <a:solidFill>
                  <a:srgbClr val="404040"/>
                </a:solidFill>
              </a:rPr>
              <a:t>…</a:t>
            </a:r>
          </a:p>
          <a:p>
            <a:pPr algn="just"/>
            <a:r>
              <a:rPr lang="en-US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Certififikati</a:t>
            </a:r>
            <a:r>
              <a:rPr lang="en-US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razmislite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o tome da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vaše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poduzeće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ili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proizvode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certificira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certifikacijsko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tijelo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. To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može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biti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vrijedan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marketinški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alat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koji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pomaže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stvaranju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povjerenja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kod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kupaca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drugih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dionika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Iskoristite</a:t>
            </a:r>
            <a:r>
              <a:rPr lang="en-US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državne</a:t>
            </a:r>
            <a:r>
              <a:rPr lang="en-US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poticaje</a:t>
            </a:r>
            <a:r>
              <a:rPr lang="en-US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ako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bi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olakšali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implementaciju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održivih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rješenja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zeleni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poduzetnici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trebali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bi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istražiti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različite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državne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poticaje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poput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bespovratnih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sredstava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poreznih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olakšica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zajmova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koji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dostupni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za podršku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održivim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poslovnim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praksama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</a:endParaRPr>
          </a:p>
        </p:txBody>
      </p:sp>
      <p:pic>
        <p:nvPicPr>
          <p:cNvPr id="1026" name="img414335" descr="295a9c17-e39d-48c9-a892-a5d503b1b6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3281764"/>
            <a:ext cx="9234488" cy="14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s-ES" dirty="0"/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E64195D9-8ADD-6866-22F8-8B4E5BE116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1566280"/>
              </p:ext>
            </p:extLst>
          </p:nvPr>
        </p:nvGraphicFramePr>
        <p:xfrm>
          <a:off x="1096963" y="1846263"/>
          <a:ext cx="1015267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Zeleno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 err="1">
                <a:solidFill>
                  <a:srgbClr val="404040"/>
                </a:solidFill>
              </a:rPr>
              <a:t>Kako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iskoristiti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potencijal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zelenog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poduzetništva</a:t>
            </a:r>
            <a:r>
              <a:rPr lang="en-GB" sz="2800" dirty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3"/>
            <a:ext cx="10058085" cy="4214103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Izazovi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za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industrijska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poduzeća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Nejasna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veličina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tržišta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i stope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rasta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0" i="0" dirty="0">
                <a:solidFill>
                  <a:srgbClr val="404040"/>
                </a:solidFill>
                <a:effectLst/>
              </a:rPr>
              <a:t>-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Prognoza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prihoda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za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neke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zelene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proizvode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je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neizvjesna</a:t>
            </a:r>
            <a:endParaRPr lang="en-GB" sz="1600" b="0" i="0" dirty="0">
              <a:solidFill>
                <a:srgbClr val="40404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Tehnologije</a:t>
            </a:r>
            <a:r>
              <a:rPr lang="en-GB" sz="1800" b="1" dirty="0">
                <a:solidFill>
                  <a:srgbClr val="404040"/>
                </a:solidFill>
              </a:rPr>
              <a:t> u </a:t>
            </a:r>
            <a:r>
              <a:rPr lang="en-GB" sz="1800" b="1" dirty="0" err="1">
                <a:solidFill>
                  <a:srgbClr val="404040"/>
                </a:solidFill>
              </a:rPr>
              <a:t>ranoj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fazi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razvoja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dirty="0">
                <a:solidFill>
                  <a:srgbClr val="404040"/>
                </a:solidFill>
              </a:rPr>
              <a:t>- </a:t>
            </a:r>
            <a:r>
              <a:rPr lang="en-GB" sz="1600" dirty="0" err="1">
                <a:solidFill>
                  <a:srgbClr val="404040"/>
                </a:solidFill>
              </a:rPr>
              <a:t>Održivi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proizvodi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su</a:t>
            </a:r>
            <a:r>
              <a:rPr lang="en-GB" sz="1600" dirty="0">
                <a:solidFill>
                  <a:srgbClr val="404040"/>
                </a:solidFill>
              </a:rPr>
              <a:t> u </a:t>
            </a:r>
            <a:r>
              <a:rPr lang="en-GB" sz="1600" dirty="0" err="1">
                <a:solidFill>
                  <a:srgbClr val="404040"/>
                </a:solidFill>
              </a:rPr>
              <a:t>ranoj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fazi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razvoja</a:t>
            </a:r>
            <a:r>
              <a:rPr lang="en-GB" sz="1600" dirty="0">
                <a:solidFill>
                  <a:srgbClr val="404040"/>
                </a:solidFill>
              </a:rPr>
              <a:t> i </a:t>
            </a:r>
            <a:r>
              <a:rPr lang="en-GB" sz="1600" dirty="0" err="1">
                <a:solidFill>
                  <a:srgbClr val="404040"/>
                </a:solidFill>
              </a:rPr>
              <a:t>nije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jasno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hoće</a:t>
            </a:r>
            <a:r>
              <a:rPr lang="en-GB" sz="1600" dirty="0">
                <a:solidFill>
                  <a:srgbClr val="404040"/>
                </a:solidFill>
              </a:rPr>
              <a:t> li </a:t>
            </a:r>
            <a:r>
              <a:rPr lang="en-GB" sz="1600" dirty="0" err="1">
                <a:solidFill>
                  <a:srgbClr val="404040"/>
                </a:solidFill>
              </a:rPr>
              <a:t>biti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izvedivi</a:t>
            </a:r>
            <a:r>
              <a:rPr lang="en-GB" sz="1600" dirty="0">
                <a:solidFill>
                  <a:srgbClr val="404040"/>
                </a:solidFill>
              </a:rPr>
              <a:t> u </a:t>
            </a:r>
            <a:r>
              <a:rPr lang="en-GB" sz="1600" dirty="0" err="1">
                <a:solidFill>
                  <a:srgbClr val="404040"/>
                </a:solidFill>
              </a:rPr>
              <a:t>većem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broju</a:t>
            </a:r>
            <a:r>
              <a:rPr lang="en-GB" sz="1600" dirty="0">
                <a:solidFill>
                  <a:srgbClr val="404040"/>
                </a:solidFill>
              </a:rPr>
              <a:t>. </a:t>
            </a:r>
            <a:r>
              <a:rPr lang="en-GB" sz="1600" dirty="0" err="1">
                <a:solidFill>
                  <a:srgbClr val="404040"/>
                </a:solidFill>
              </a:rPr>
              <a:t>Održiva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proizvodnja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vodika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en-GB" sz="1600" dirty="0" err="1">
                <a:solidFill>
                  <a:srgbClr val="404040"/>
                </a:solidFill>
              </a:rPr>
              <a:t>primjerice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hr-HR" sz="1600" dirty="0">
                <a:solidFill>
                  <a:srgbClr val="404040"/>
                </a:solidFill>
              </a:rPr>
              <a:t>zahtijeva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nove</a:t>
            </a:r>
            <a:r>
              <a:rPr lang="en-GB" sz="1600" dirty="0">
                <a:solidFill>
                  <a:srgbClr val="404040"/>
                </a:solidFill>
              </a:rPr>
              <a:t> i </a:t>
            </a:r>
            <a:r>
              <a:rPr lang="en-GB" sz="1600" dirty="0" err="1">
                <a:solidFill>
                  <a:srgbClr val="404040"/>
                </a:solidFill>
              </a:rPr>
              <a:t>učinkovite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elektrolizere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en-GB" sz="1600" dirty="0" err="1">
                <a:solidFill>
                  <a:srgbClr val="404040"/>
                </a:solidFill>
              </a:rPr>
              <a:t>ali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najpikladnija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tehnologija</a:t>
            </a:r>
            <a:r>
              <a:rPr lang="en-GB" sz="1600" dirty="0">
                <a:solidFill>
                  <a:srgbClr val="404040"/>
                </a:solidFill>
              </a:rPr>
              <a:t> i </a:t>
            </a:r>
            <a:r>
              <a:rPr lang="en-GB" sz="1600" dirty="0" err="1">
                <a:solidFill>
                  <a:srgbClr val="404040"/>
                </a:solidFill>
              </a:rPr>
              <a:t>infrastruktura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još</a:t>
            </a:r>
            <a:r>
              <a:rPr lang="en-GB" sz="1600" dirty="0">
                <a:solidFill>
                  <a:srgbClr val="404040"/>
                </a:solidFill>
              </a:rPr>
              <a:t> se </a:t>
            </a:r>
            <a:r>
              <a:rPr lang="en-GB" sz="1600" dirty="0" err="1">
                <a:solidFill>
                  <a:srgbClr val="404040"/>
                </a:solidFill>
              </a:rPr>
              <a:t>istražuju</a:t>
            </a:r>
            <a:r>
              <a:rPr lang="en-GB" sz="1600" dirty="0">
                <a:solidFill>
                  <a:srgbClr val="404040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Nedostatak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jasnoće</a:t>
            </a:r>
            <a:r>
              <a:rPr lang="en-GB" sz="1800" b="1" dirty="0">
                <a:solidFill>
                  <a:srgbClr val="404040"/>
                </a:solidFill>
              </a:rPr>
              <a:t> o </a:t>
            </a:r>
            <a:r>
              <a:rPr lang="en-GB" sz="1800" b="1" dirty="0" err="1">
                <a:solidFill>
                  <a:srgbClr val="404040"/>
                </a:solidFill>
              </a:rPr>
              <a:t>potrebnim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kompetencijama</a:t>
            </a:r>
            <a:r>
              <a:rPr lang="en-GB" sz="1800" b="1" dirty="0">
                <a:solidFill>
                  <a:srgbClr val="404040"/>
                </a:solidFill>
              </a:rPr>
              <a:t>, </a:t>
            </a:r>
            <a:r>
              <a:rPr lang="en-GB" sz="1800" b="1" dirty="0" err="1">
                <a:solidFill>
                  <a:srgbClr val="404040"/>
                </a:solidFill>
              </a:rPr>
              <a:t>postrojenjima</a:t>
            </a:r>
            <a:r>
              <a:rPr lang="en-GB" sz="1800" b="1" dirty="0">
                <a:solidFill>
                  <a:srgbClr val="404040"/>
                </a:solidFill>
              </a:rPr>
              <a:t> i </a:t>
            </a:r>
            <a:r>
              <a:rPr lang="en-GB" sz="1800" b="1" dirty="0" err="1">
                <a:solidFill>
                  <a:srgbClr val="404040"/>
                </a:solidFill>
              </a:rPr>
              <a:t>karakteristikama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b="1" dirty="0" err="1">
                <a:solidFill>
                  <a:srgbClr val="404040"/>
                </a:solidFill>
              </a:rPr>
              <a:t>proizvoda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800" dirty="0">
                <a:solidFill>
                  <a:srgbClr val="404040"/>
                </a:solidFill>
              </a:rPr>
              <a:t>- </a:t>
            </a:r>
            <a:r>
              <a:rPr lang="en-GB" sz="1600" dirty="0" err="1">
                <a:solidFill>
                  <a:srgbClr val="404040"/>
                </a:solidFill>
              </a:rPr>
              <a:t>Poduzeća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još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uvijek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identificiraju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jedinstvene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prodajne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točke</a:t>
            </a:r>
            <a:r>
              <a:rPr lang="en-GB" sz="1600" dirty="0">
                <a:solidFill>
                  <a:srgbClr val="404040"/>
                </a:solidFill>
              </a:rPr>
              <a:t> za </a:t>
            </a:r>
            <a:r>
              <a:rPr lang="en-GB" sz="1600" dirty="0" err="1">
                <a:solidFill>
                  <a:srgbClr val="404040"/>
                </a:solidFill>
              </a:rPr>
              <a:t>zelene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proizvode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en-GB" sz="1600" dirty="0" err="1">
                <a:solidFill>
                  <a:srgbClr val="404040"/>
                </a:solidFill>
              </a:rPr>
              <a:t>na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primjer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en-GB" sz="1600" dirty="0" err="1">
                <a:solidFill>
                  <a:srgbClr val="404040"/>
                </a:solidFill>
              </a:rPr>
              <a:t>baterijske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ćelije</a:t>
            </a:r>
            <a:r>
              <a:rPr lang="en-GB" sz="1600" dirty="0">
                <a:solidFill>
                  <a:srgbClr val="404040"/>
                </a:solidFill>
              </a:rPr>
              <a:t>, a </a:t>
            </a:r>
            <a:r>
              <a:rPr lang="en-GB" sz="1600" dirty="0" err="1">
                <a:solidFill>
                  <a:srgbClr val="404040"/>
                </a:solidFill>
              </a:rPr>
              <a:t>specifični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zahtjevi</a:t>
            </a:r>
            <a:r>
              <a:rPr lang="en-GB" sz="1600" dirty="0">
                <a:solidFill>
                  <a:srgbClr val="404040"/>
                </a:solidFill>
              </a:rPr>
              <a:t> za </a:t>
            </a:r>
            <a:r>
              <a:rPr lang="en-GB" sz="1600" dirty="0" err="1">
                <a:solidFill>
                  <a:srgbClr val="404040"/>
                </a:solidFill>
              </a:rPr>
              <a:t>baterijama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sljedeće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generacije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još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su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neizvjesni</a:t>
            </a:r>
            <a:r>
              <a:rPr lang="en-GB" sz="1600" dirty="0">
                <a:solidFill>
                  <a:srgbClr val="404040"/>
                </a:solidFill>
              </a:rPr>
              <a:t>. Ova </a:t>
            </a:r>
            <a:r>
              <a:rPr lang="en-GB" sz="1600" dirty="0" err="1">
                <a:solidFill>
                  <a:srgbClr val="404040"/>
                </a:solidFill>
              </a:rPr>
              <a:t>neizvjesnost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također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otežava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predviđanje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potrebnih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vještina</a:t>
            </a:r>
            <a:r>
              <a:rPr lang="en-GB" sz="1600" dirty="0">
                <a:solidFill>
                  <a:srgbClr val="404040"/>
                </a:solidFill>
              </a:rPr>
              <a:t>, </a:t>
            </a:r>
            <a:r>
              <a:rPr lang="en-GB" sz="1600" dirty="0" err="1">
                <a:solidFill>
                  <a:srgbClr val="404040"/>
                </a:solidFill>
              </a:rPr>
              <a:t>materijala</a:t>
            </a:r>
            <a:r>
              <a:rPr lang="en-GB" sz="1600" dirty="0">
                <a:solidFill>
                  <a:srgbClr val="404040"/>
                </a:solidFill>
              </a:rPr>
              <a:t> i </a:t>
            </a:r>
            <a:r>
              <a:rPr lang="en-GB" sz="1600" dirty="0" err="1">
                <a:solidFill>
                  <a:srgbClr val="404040"/>
                </a:solidFill>
              </a:rPr>
              <a:t>postrojenja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potrebnih</a:t>
            </a:r>
            <a:r>
              <a:rPr lang="en-GB" sz="1600" dirty="0">
                <a:solidFill>
                  <a:srgbClr val="404040"/>
                </a:solidFill>
              </a:rPr>
              <a:t> za </a:t>
            </a:r>
            <a:r>
              <a:rPr lang="en-GB" sz="1600" dirty="0" err="1">
                <a:solidFill>
                  <a:srgbClr val="404040"/>
                </a:solidFill>
              </a:rPr>
              <a:t>proizvodnju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tih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proizvoda</a:t>
            </a:r>
            <a:r>
              <a:rPr lang="en-GB" sz="1600" dirty="0">
                <a:solidFill>
                  <a:srgbClr val="404040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0" i="1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Mijenjanje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404040"/>
                </a:solidFill>
                <a:effectLst/>
              </a:rPr>
              <a:t>propisa</a:t>
            </a:r>
            <a:r>
              <a:rPr lang="en-GB" sz="18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800" b="0" i="0" dirty="0">
                <a:solidFill>
                  <a:srgbClr val="404040"/>
                </a:solidFill>
                <a:effectLst/>
              </a:rPr>
              <a:t>–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Poduzeća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ne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znaju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kako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će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budući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propisi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o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održivosti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utjecati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na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njihove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proizvode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usluge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i ne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mogu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biti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sigurni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da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će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ispuniti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buduće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smjernice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dok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ne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dobiju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više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pojedinosti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o tome koji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će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se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propisi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primjenjivati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kada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gdje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.</a:t>
            </a:r>
            <a:endParaRPr lang="en-GB" sz="16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8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44" y="761208"/>
            <a:ext cx="10058400" cy="974971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 err="1">
                <a:solidFill>
                  <a:srgbClr val="404040"/>
                </a:solidFill>
              </a:rPr>
              <a:t>Zeleno</a:t>
            </a:r>
            <a:r>
              <a:rPr lang="en-US" sz="4400" b="1" dirty="0">
                <a:solidFill>
                  <a:srgbClr val="404040"/>
                </a:solidFill>
              </a:rPr>
              <a:t> </a:t>
            </a:r>
            <a:r>
              <a:rPr lang="en-US" sz="4400" b="1" dirty="0" err="1">
                <a:solidFill>
                  <a:srgbClr val="404040"/>
                </a:solidFill>
              </a:rPr>
              <a:t>poduzetništvo</a:t>
            </a:r>
            <a:br>
              <a:rPr lang="en-US" sz="4000" b="1" dirty="0"/>
            </a:br>
            <a:r>
              <a:rPr lang="en-US" sz="3100" dirty="0"/>
              <a:t>3.3 </a:t>
            </a:r>
            <a:r>
              <a:rPr lang="hr-HR" sz="3200" noProof="0" dirty="0"/>
              <a:t>Savjeti i alati za "zelenije" poslovanje</a:t>
            </a:r>
            <a:endParaRPr lang="en-US" sz="3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123" y="2302768"/>
            <a:ext cx="10731277" cy="3339122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404040"/>
                </a:solidFill>
              </a:rPr>
              <a:t>Niste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sigurni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koliko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vaše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poslovanje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utječe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na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okoliš</a:t>
            </a:r>
            <a:r>
              <a:rPr lang="en-US" b="1" dirty="0">
                <a:solidFill>
                  <a:srgbClr val="404040"/>
                </a:solidFill>
              </a:rPr>
              <a:t>? </a:t>
            </a:r>
            <a:r>
              <a:rPr lang="en-US" dirty="0" err="1">
                <a:solidFill>
                  <a:srgbClr val="404040"/>
                </a:solidFill>
              </a:rPr>
              <a:t>Spoznaja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trenutnog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prethodi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svakoj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promjeni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Izmjerite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svoj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ugljični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otisak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pogledajte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aktivnost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unutar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vašeg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stvara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najveći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negativni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okoliš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pomoću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besplatnih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kalkulatora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algn="just"/>
            <a:endParaRPr lang="en-US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United Nations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Carbon Footprint Calculator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World Wildlife Fund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Footprint Calculator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 Nature Conservancy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Carbon Footprint Calculator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Global Footprint Network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Ecological Footprint Calculator</a:t>
            </a:r>
            <a:endParaRPr lang="en-US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United States Environmental Protection Agency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8"/>
              </a:rPr>
              <a:t>Carbon Footprint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B0-AA15-CF3C-A922-E1F3377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Sažetak</a:t>
            </a:r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E3B9907-02EC-C90E-5787-01C9B25BF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608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99EB3C4-8ACA-C95A-650B-6E83C62C456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A534771F-7FF0-79AF-9742-084EC5D5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9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2434"/>
            <a:ext cx="10058400" cy="1126385"/>
          </a:xfrm>
        </p:spPr>
        <p:txBody>
          <a:bodyPr/>
          <a:lstStyle/>
          <a:p>
            <a:r>
              <a:rPr lang="es-ES" dirty="0" err="1"/>
              <a:t>Pitanja</a:t>
            </a:r>
            <a:r>
              <a:rPr lang="es-ES" dirty="0"/>
              <a:t> za </a:t>
            </a:r>
            <a:r>
              <a:rPr lang="es-ES" dirty="0" err="1"/>
              <a:t>procjenu</a:t>
            </a:r>
            <a:r>
              <a:rPr lang="es-ES" dirty="0"/>
              <a:t> </a:t>
            </a:r>
            <a:r>
              <a:rPr lang="es-ES" dirty="0" err="1"/>
              <a:t>znanja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7298089"/>
              </p:ext>
            </p:extLst>
          </p:nvPr>
        </p:nvGraphicFramePr>
        <p:xfrm>
          <a:off x="1188720" y="2022233"/>
          <a:ext cx="10058400" cy="38406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388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noProof="0" dirty="0"/>
                        <a:t>Poslovna održivost odnosi se na: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Održivi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pristup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istovremeno</a:t>
                      </a:r>
                      <a:r>
                        <a:rPr lang="en-US" noProof="0" dirty="0"/>
                        <a:t> se </a:t>
                      </a:r>
                      <a:r>
                        <a:rPr lang="en-US" noProof="0" dirty="0" err="1"/>
                        <a:t>bavi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sljedećim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čimbenicima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/>
                        <a:t>Društveno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poduzeće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20060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Radnje koje pozitivno utječu na društvo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Radnje koje smanjuju dobit u poduzeću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Radnje koje pozitivno utječu na okoliš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</a:t>
                      </a:r>
                      <a:r>
                        <a:rPr lang="en-US" sz="1800" b="0" i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navedeno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ekonomski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fiziološki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ekonomski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tehnokratski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koristiti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svoju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za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ispunjenje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svoje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misije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ima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glavni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cilj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maksimiziranje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i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dobrovoljno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podupire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korisne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aktivnosti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ne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ostvaruje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profit i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svojim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djelovanjem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odgovara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probleme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5" y="5846064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2434"/>
            <a:ext cx="10058400" cy="1126385"/>
          </a:xfrm>
        </p:spPr>
        <p:txBody>
          <a:bodyPr/>
          <a:lstStyle/>
          <a:p>
            <a:r>
              <a:rPr lang="es-ES" dirty="0" err="1"/>
              <a:t>Pitanja</a:t>
            </a:r>
            <a:r>
              <a:rPr lang="es-ES" dirty="0"/>
              <a:t> za </a:t>
            </a:r>
            <a:r>
              <a:rPr lang="es-ES" dirty="0" err="1"/>
              <a:t>procjenu</a:t>
            </a:r>
            <a:r>
              <a:rPr lang="es-ES" dirty="0"/>
              <a:t> </a:t>
            </a:r>
            <a:r>
              <a:rPr lang="es-ES" dirty="0" err="1"/>
              <a:t>znanja</a:t>
            </a:r>
            <a:r>
              <a:rPr lang="es-ES" dirty="0"/>
              <a:t>: </a:t>
            </a:r>
            <a:r>
              <a:rPr lang="es-ES" dirty="0" err="1"/>
              <a:t>odgovori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4213842"/>
              </p:ext>
            </p:extLst>
          </p:nvPr>
        </p:nvGraphicFramePr>
        <p:xfrm>
          <a:off x="1188720" y="1901128"/>
          <a:ext cx="10058400" cy="39449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744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noProof="0" dirty="0"/>
                        <a:t>Poslovna održivost odnosi se na: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Održivi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pristup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istovremeno</a:t>
                      </a:r>
                      <a:r>
                        <a:rPr lang="en-US" noProof="0" dirty="0"/>
                        <a:t> se </a:t>
                      </a:r>
                      <a:r>
                        <a:rPr lang="en-US" noProof="0" dirty="0" err="1"/>
                        <a:t>bavi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sljedećim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čimbenicima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/>
                        <a:t>Društveno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poduzeće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20060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1" noProof="0" dirty="0">
                          <a:solidFill>
                            <a:srgbClr val="404040"/>
                          </a:solidFill>
                        </a:rPr>
                        <a:t>Radnje koje pozitivno utječu na društvo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Radnje koje smanjuju dobit u poduzeću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1" noProof="0" dirty="0">
                          <a:solidFill>
                            <a:srgbClr val="404040"/>
                          </a:solidFill>
                        </a:rPr>
                        <a:t>Radnje koje pozitivno utječu na okoliš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</a:t>
                      </a:r>
                      <a:r>
                        <a:rPr lang="en-US" sz="1800" b="0" i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navedeno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ekonomski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društveni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fiziološki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ekonomski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,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tehnokratski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koristiti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svoju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dobit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za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ispunjenje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svoje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misije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ima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glavni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cilj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maksimiziranje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i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dobrovoljno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podupire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korisne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aktivnosti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ne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ostvaruje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profit i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svojim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djelovanjem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odgovara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probleme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5" y="5846064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3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Pitanja</a:t>
            </a:r>
            <a:r>
              <a:rPr lang="es-ES" dirty="0"/>
              <a:t> za </a:t>
            </a:r>
            <a:r>
              <a:rPr lang="es-ES" dirty="0" err="1"/>
              <a:t>procjenu</a:t>
            </a:r>
            <a:r>
              <a:rPr lang="es-ES" dirty="0"/>
              <a:t> </a:t>
            </a:r>
            <a:r>
              <a:rPr lang="es-ES" dirty="0" err="1"/>
              <a:t>znanja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2741176"/>
              </p:ext>
            </p:extLst>
          </p:nvPr>
        </p:nvGraphicFramePr>
        <p:xfrm>
          <a:off x="1253612" y="1846263"/>
          <a:ext cx="9902067" cy="40026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0689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1030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/>
                        <a:t>Što društveno poduzeće radi s profitom</a:t>
                      </a:r>
                      <a:r>
                        <a:rPr lang="en-US" noProof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noProof="0" dirty="0"/>
                        <a:t>Zeleno poduzetništvo se odnosi na: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/>
                        <a:t>Dekarbonizacija</a:t>
                      </a:r>
                      <a:r>
                        <a:rPr lang="en-US" noProof="0" dirty="0"/>
                        <a:t> i s time </a:t>
                      </a:r>
                      <a:r>
                        <a:rPr lang="en-US" noProof="0" dirty="0" err="1"/>
                        <a:t>povezano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postizanje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ugljične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neutralnosti</a:t>
                      </a:r>
                      <a:r>
                        <a:rPr lang="en-US" noProof="0" dirty="0"/>
                        <a:t> do 2050. </a:t>
                      </a:r>
                      <a:r>
                        <a:rPr lang="en-US" noProof="0" dirty="0" err="1"/>
                        <a:t>mogu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predstavljati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81394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nikada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ne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donosi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profit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raspodjeljuje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cjelokupnu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među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vlasnicima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određeni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dio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obvezno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reinvestira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u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ispunjenje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svoje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jasne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misije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koja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pozitivno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utječe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zajednicu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i="1" noProof="0" dirty="0">
                          <a:solidFill>
                            <a:srgbClr val="404040"/>
                          </a:solidFill>
                        </a:rPr>
                        <a:t>greenwashing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tehnološke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inovacije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poduzeće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koje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se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uglavnom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bavi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ekološkim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problemima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180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navedeno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najveć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preraspodjel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kapitala u povijesti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najmanju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preraspodjel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kapitala u povijesti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najveću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preraspodjelu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prirodnih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resursa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u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povijesti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34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Pitanja</a:t>
            </a:r>
            <a:r>
              <a:rPr lang="es-ES" dirty="0"/>
              <a:t> za </a:t>
            </a:r>
            <a:r>
              <a:rPr lang="es-ES" dirty="0" err="1"/>
              <a:t>procjenu</a:t>
            </a:r>
            <a:r>
              <a:rPr lang="es-ES" dirty="0"/>
              <a:t> </a:t>
            </a:r>
            <a:r>
              <a:rPr lang="es-ES" dirty="0" err="1"/>
              <a:t>znanja</a:t>
            </a:r>
            <a:r>
              <a:rPr lang="es-ES" dirty="0"/>
              <a:t>: </a:t>
            </a:r>
            <a:r>
              <a:rPr lang="es-ES" dirty="0" err="1"/>
              <a:t>odgovori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9546631"/>
              </p:ext>
            </p:extLst>
          </p:nvPr>
        </p:nvGraphicFramePr>
        <p:xfrm>
          <a:off x="1253612" y="1846263"/>
          <a:ext cx="9902067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0689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1030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/>
                        <a:t>Što društveno poduzeće radi s profitom</a:t>
                      </a:r>
                      <a:r>
                        <a:rPr lang="en-US" noProof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noProof="0" dirty="0"/>
                        <a:t>Zeleno poduzetništvo se odnosi na: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/>
                        <a:t>Dekarbonizacija</a:t>
                      </a:r>
                      <a:r>
                        <a:rPr lang="en-US" noProof="0" dirty="0"/>
                        <a:t> i s time </a:t>
                      </a:r>
                      <a:r>
                        <a:rPr lang="en-US" noProof="0" dirty="0" err="1"/>
                        <a:t>povezano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postizanje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ugljične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neutralnosti</a:t>
                      </a:r>
                      <a:r>
                        <a:rPr lang="en-US" noProof="0" dirty="0"/>
                        <a:t> do 2050. </a:t>
                      </a:r>
                      <a:r>
                        <a:rPr lang="en-US" noProof="0" dirty="0" err="1"/>
                        <a:t>mogu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predstavljati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81394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nikada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ne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donosi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profit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raspodjeljuje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cjelokupnu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dobit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među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vlasnicima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određeni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dio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dobiti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obvezno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reinvestira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u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ispunjenje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svoje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jasne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društvene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misije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koja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pozitivno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utječe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na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zajednicu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i="1" noProof="0" dirty="0">
                          <a:solidFill>
                            <a:srgbClr val="404040"/>
                          </a:solidFill>
                        </a:rPr>
                        <a:t>greenwashing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tehnološke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inovacije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poduzeće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koje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se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uglavnom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bavi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ekološkim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problemima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sz="180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navedeno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pl-PL" b="1" noProof="0" dirty="0">
                          <a:solidFill>
                            <a:srgbClr val="404040"/>
                          </a:solidFill>
                        </a:rPr>
                        <a:t>najveć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1" noProof="0" dirty="0">
                          <a:solidFill>
                            <a:srgbClr val="404040"/>
                          </a:solidFill>
                        </a:rPr>
                        <a:t> preraspodjel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1" noProof="0" dirty="0">
                          <a:solidFill>
                            <a:srgbClr val="404040"/>
                          </a:solidFill>
                        </a:rPr>
                        <a:t> kapitala u povijesti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najmanju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preraspodjel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u</a:t>
                      </a:r>
                      <a:r>
                        <a:rPr lang="pl-PL" b="0" noProof="0" dirty="0">
                          <a:solidFill>
                            <a:srgbClr val="404040"/>
                          </a:solidFill>
                        </a:rPr>
                        <a:t> kapitala u povijesti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najveću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preraspodjelu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prirodnih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resursa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u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povijesti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Ništa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od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navedenog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1C45A-AD94-A4D7-F83E-5D1645D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err="1"/>
              <a:t>Hvala</a:t>
            </a:r>
            <a:r>
              <a:rPr lang="es-ES" sz="4800" b="1" dirty="0"/>
              <a:t>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FD00B6-BA07-5B12-58B3-D7069419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1" y="6030071"/>
            <a:ext cx="10113264" cy="594360"/>
          </a:xfrm>
        </p:spPr>
        <p:txBody>
          <a:bodyPr>
            <a:normAutofit/>
          </a:bodyPr>
          <a:lstStyle/>
          <a:p>
            <a:r>
              <a:rPr lang="es-ES" sz="2800" dirty="0" err="1"/>
              <a:t>Nastavite</a:t>
            </a:r>
            <a:r>
              <a:rPr lang="es-ES" sz="2800" dirty="0"/>
              <a:t> </a:t>
            </a:r>
            <a:r>
              <a:rPr lang="hr-HR" sz="2800" dirty="0"/>
              <a:t>se</a:t>
            </a:r>
            <a:r>
              <a:rPr lang="es-ES" sz="2800" dirty="0"/>
              <a:t> </a:t>
            </a:r>
            <a:r>
              <a:rPr lang="es-ES" sz="2800" dirty="0" err="1"/>
              <a:t>edu</a:t>
            </a:r>
            <a:r>
              <a:rPr lang="hr-HR" sz="2800" dirty="0" err="1"/>
              <a:t>cirati</a:t>
            </a:r>
            <a:r>
              <a:rPr lang="hr-HR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www.restartproject.eu</a:t>
            </a:r>
            <a:r>
              <a:rPr lang="es-ES" sz="2800" dirty="0"/>
              <a:t>. </a:t>
            </a:r>
          </a:p>
        </p:txBody>
      </p:sp>
      <p:pic>
        <p:nvPicPr>
          <p:cNvPr id="14" name="Picture 2" descr="Restart">
            <a:extLst>
              <a:ext uri="{FF2B5EF4-FFF2-40B4-BE49-F238E27FC236}">
                <a16:creationId xmlns:a16="http://schemas.microsoft.com/office/drawing/2014/main" id="{DEF0A2D3-BB90-AC66-A977-F4A00E1A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5" y="1723276"/>
            <a:ext cx="9266609" cy="17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54BB2D5-5B51-48F7-60B7-5A1776CB6971}"/>
              </a:ext>
            </a:extLst>
          </p:cNvPr>
          <p:cNvSpPr/>
          <p:nvPr/>
        </p:nvSpPr>
        <p:spPr>
          <a:xfrm>
            <a:off x="474243" y="4436574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.</a:t>
            </a:r>
          </a:p>
        </p:txBody>
      </p:sp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487789"/>
            <a:ext cx="2487484" cy="5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1" y="758980"/>
            <a:ext cx="3200400" cy="2670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DIO 1: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 err="1"/>
              <a:t>Održivost</a:t>
            </a:r>
            <a:r>
              <a:rPr lang="en-US" sz="4000" b="1" dirty="0"/>
              <a:t> </a:t>
            </a:r>
            <a:r>
              <a:rPr lang="en-US" sz="4000" b="1" dirty="0" err="1"/>
              <a:t>kod</a:t>
            </a:r>
            <a:r>
              <a:rPr lang="en-US" sz="4000" b="1" dirty="0"/>
              <a:t> </a:t>
            </a:r>
            <a:r>
              <a:rPr lang="hr-HR" sz="4000" b="1" dirty="0"/>
              <a:t>MMSP</a:t>
            </a:r>
            <a:endParaRPr lang="en-U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404040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te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rgbClr val="404040"/>
                </a:solidFill>
                <a:latin typeface="system-ui"/>
              </a:rPr>
              <a:t>.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10" name="Grafický objekt 9" descr="Neustále zlepšovanie obrys">
            <a:extLst>
              <a:ext uri="{FF2B5EF4-FFF2-40B4-BE49-F238E27FC236}">
                <a16:creationId xmlns:a16="http://schemas.microsoft.com/office/drawing/2014/main" id="{2AECAFAE-7705-EB3B-220E-93EA01F17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7269" y="4018936"/>
            <a:ext cx="1290484" cy="129048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970FE2C-636B-26F1-B9CB-E73D2257ED09}"/>
              </a:ext>
            </a:extLst>
          </p:cNvPr>
          <p:cNvSpPr txBox="1"/>
          <p:nvPr/>
        </p:nvSpPr>
        <p:spPr>
          <a:xfrm>
            <a:off x="2961901" y="1850691"/>
            <a:ext cx="10445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404040"/>
                </a:solidFill>
              </a:rPr>
              <a:t>Što zamišljate pod pojmom održivosti?</a:t>
            </a:r>
            <a:endParaRPr lang="en-US" sz="2000" dirty="0">
              <a:solidFill>
                <a:srgbClr val="404040"/>
              </a:solidFill>
            </a:endParaRPr>
          </a:p>
          <a:p>
            <a:pPr algn="ctr"/>
            <a:endParaRPr lang="en-US" sz="2000" dirty="0">
              <a:solidFill>
                <a:srgbClr val="404040"/>
              </a:solidFill>
            </a:endParaRPr>
          </a:p>
          <a:p>
            <a:pPr algn="ctr"/>
            <a:r>
              <a:rPr lang="en-US" sz="2000" dirty="0" err="1">
                <a:solidFill>
                  <a:srgbClr val="404040"/>
                </a:solidFill>
              </a:rPr>
              <a:t>Kako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biste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svom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prijatelju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opisali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značenje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održivosti</a:t>
            </a:r>
            <a:r>
              <a:rPr lang="en-US" sz="2000" dirty="0">
                <a:solidFill>
                  <a:srgbClr val="404040"/>
                </a:solidFill>
              </a:rPr>
              <a:t>?</a:t>
            </a:r>
          </a:p>
          <a:p>
            <a:pPr algn="ctr"/>
            <a:endParaRPr lang="en-US" sz="2000" dirty="0">
              <a:solidFill>
                <a:srgbClr val="404040"/>
              </a:solidFill>
            </a:endParaRPr>
          </a:p>
          <a:p>
            <a:pPr algn="ctr"/>
            <a:r>
              <a:rPr lang="en-US" sz="2000" dirty="0">
                <a:solidFill>
                  <a:srgbClr val="404040"/>
                </a:solidFill>
              </a:rPr>
              <a:t>Koji </a:t>
            </a:r>
            <a:r>
              <a:rPr lang="en-US" sz="2000" dirty="0" err="1">
                <a:solidFill>
                  <a:srgbClr val="404040"/>
                </a:solidFill>
              </a:rPr>
              <a:t>održivi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pristup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primjenjuje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vaše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poduzeće</a:t>
            </a:r>
            <a:r>
              <a:rPr lang="en-US" sz="2000" dirty="0">
                <a:solidFill>
                  <a:srgbClr val="404040"/>
                </a:solidFill>
              </a:rPr>
              <a:t>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C210DC9-6BD8-BC90-944D-D4270344A5B4}"/>
              </a:ext>
            </a:extLst>
          </p:cNvPr>
          <p:cNvSpPr txBox="1"/>
          <p:nvPr/>
        </p:nvSpPr>
        <p:spPr>
          <a:xfrm>
            <a:off x="4871640" y="4454022"/>
            <a:ext cx="621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404040"/>
                </a:solidFill>
              </a:rPr>
              <a:t>Odgovorite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na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pitanja</a:t>
            </a:r>
            <a:r>
              <a:rPr lang="en-US" sz="1600" dirty="0">
                <a:solidFill>
                  <a:srgbClr val="404040"/>
                </a:solidFill>
              </a:rPr>
              <a:t> i </a:t>
            </a:r>
            <a:r>
              <a:rPr lang="en-US" sz="1600" u="sng" dirty="0" err="1">
                <a:solidFill>
                  <a:srgbClr val="404040"/>
                </a:solidFill>
                <a:hlinkClick r:id="rId6"/>
              </a:rPr>
              <a:t>pogledajte</a:t>
            </a:r>
            <a:r>
              <a:rPr lang="en-US" sz="1600" u="sng" dirty="0">
                <a:solidFill>
                  <a:srgbClr val="404040"/>
                </a:solidFill>
                <a:hlinkClick r:id="rId6"/>
              </a:rPr>
              <a:t> </a:t>
            </a:r>
            <a:r>
              <a:rPr lang="en-US" sz="1600" u="sng" dirty="0" err="1">
                <a:solidFill>
                  <a:srgbClr val="404040"/>
                </a:solidFill>
                <a:hlinkClick r:id="rId6"/>
              </a:rPr>
              <a:t>ovaj</a:t>
            </a:r>
            <a:r>
              <a:rPr lang="en-US" sz="1600" u="sng" dirty="0">
                <a:solidFill>
                  <a:srgbClr val="404040"/>
                </a:solidFill>
                <a:hlinkClick r:id="rId6"/>
              </a:rPr>
              <a:t> video</a:t>
            </a:r>
            <a:r>
              <a:rPr lang="en-US" sz="1600" dirty="0">
                <a:solidFill>
                  <a:srgbClr val="404040"/>
                </a:solidFill>
              </a:rPr>
              <a:t>                   </a:t>
            </a:r>
          </a:p>
          <a:p>
            <a:pPr algn="ctr"/>
            <a:r>
              <a:rPr lang="en-US" sz="1600" dirty="0" err="1">
                <a:solidFill>
                  <a:srgbClr val="404040"/>
                </a:solidFill>
              </a:rPr>
              <a:t>kako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biste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provjerili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svoje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znanje</a:t>
            </a:r>
            <a:r>
              <a:rPr lang="en-US" sz="1600" dirty="0">
                <a:solidFill>
                  <a:srgbClr val="404040"/>
                </a:solidFill>
              </a:rPr>
              <a:t> o </a:t>
            </a:r>
            <a:r>
              <a:rPr lang="en-US" sz="1600" dirty="0" err="1">
                <a:solidFill>
                  <a:srgbClr val="404040"/>
                </a:solidFill>
              </a:rPr>
              <a:t>održivom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razvoju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11" name="Grafický objekt 10" descr="Prezentácia s médiami výplň plnou farbou">
            <a:hlinkClick r:id="rId6"/>
            <a:extLst>
              <a:ext uri="{FF2B5EF4-FFF2-40B4-BE49-F238E27FC236}">
                <a16:creationId xmlns:a16="http://schemas.microsoft.com/office/drawing/2014/main" id="{7EEBCE07-F625-CFFC-3D55-C3F2F53E1F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2860" y="4300662"/>
            <a:ext cx="544218" cy="5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5" name="Marcador de contenido 17">
            <a:extLst>
              <a:ext uri="{FF2B5EF4-FFF2-40B4-BE49-F238E27FC236}">
                <a16:creationId xmlns:a16="http://schemas.microsoft.com/office/drawing/2014/main" id="{BA4939D4-6311-A5E8-84EE-0508B63D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58" y="1737360"/>
            <a:ext cx="11295442" cy="52617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solidFill>
                  <a:srgbClr val="404040"/>
                </a:solidFill>
              </a:rPr>
              <a:t>Pitanje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održivosti</a:t>
            </a:r>
            <a:r>
              <a:rPr lang="en-US" sz="1600" dirty="0">
                <a:solidFill>
                  <a:srgbClr val="404040"/>
                </a:solidFill>
              </a:rPr>
              <a:t> u </a:t>
            </a:r>
            <a:r>
              <a:rPr lang="en-US" sz="1600" dirty="0" err="1">
                <a:solidFill>
                  <a:srgbClr val="404040"/>
                </a:solidFill>
              </a:rPr>
              <a:t>globalnom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razvitku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dobilo</a:t>
            </a:r>
            <a:r>
              <a:rPr lang="en-US" sz="1600" dirty="0">
                <a:solidFill>
                  <a:srgbClr val="404040"/>
                </a:solidFill>
              </a:rPr>
              <a:t> je </a:t>
            </a:r>
            <a:r>
              <a:rPr lang="en-US" sz="1600" dirty="0" err="1">
                <a:solidFill>
                  <a:srgbClr val="404040"/>
                </a:solidFill>
              </a:rPr>
              <a:t>na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važnosti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sredinom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prošlog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stoljeća</a:t>
            </a:r>
            <a:r>
              <a:rPr lang="en-US" sz="1600" dirty="0">
                <a:solidFill>
                  <a:srgbClr val="404040"/>
                </a:solidFill>
              </a:rPr>
              <a:t>. </a:t>
            </a:r>
            <a:r>
              <a:rPr lang="en-US" sz="1600" dirty="0" err="1">
                <a:solidFill>
                  <a:srgbClr val="404040"/>
                </a:solidFill>
              </a:rPr>
              <a:t>Upoznajte</a:t>
            </a:r>
            <a:r>
              <a:rPr lang="en-US" sz="1600" dirty="0">
                <a:solidFill>
                  <a:srgbClr val="404040"/>
                </a:solidFill>
              </a:rPr>
              <a:t> se s </a:t>
            </a:r>
            <a:r>
              <a:rPr lang="en-US" sz="1600" dirty="0" err="1">
                <a:solidFill>
                  <a:srgbClr val="404040"/>
                </a:solidFill>
              </a:rPr>
              <a:t>nekoliko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važnih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događaja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povezanih</a:t>
            </a:r>
            <a:r>
              <a:rPr lang="en-US" sz="1600" dirty="0">
                <a:solidFill>
                  <a:srgbClr val="404040"/>
                </a:solidFill>
              </a:rPr>
              <a:t> s </a:t>
            </a:r>
            <a:r>
              <a:rPr lang="en-US" sz="1600" dirty="0" err="1">
                <a:solidFill>
                  <a:srgbClr val="404040"/>
                </a:solidFill>
              </a:rPr>
              <a:t>pitanjem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održivog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razvoja</a:t>
            </a:r>
            <a:r>
              <a:rPr lang="en-US" sz="1600" dirty="0">
                <a:solidFill>
                  <a:srgbClr val="404040"/>
                </a:solidFill>
              </a:rPr>
              <a:t>, s </a:t>
            </a:r>
            <a:r>
              <a:rPr lang="en-US" sz="1600" dirty="0" err="1">
                <a:solidFill>
                  <a:srgbClr val="404040"/>
                </a:solidFill>
              </a:rPr>
              <a:t>ciljem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stvaranja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međunarodnog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okvira</a:t>
            </a:r>
            <a:r>
              <a:rPr lang="en-US" sz="1600" dirty="0">
                <a:solidFill>
                  <a:srgbClr val="404040"/>
                </a:solidFill>
              </a:rPr>
              <a:t> za </a:t>
            </a:r>
            <a:r>
              <a:rPr lang="en-US" sz="1600" dirty="0" err="1">
                <a:solidFill>
                  <a:srgbClr val="404040"/>
                </a:solidFill>
              </a:rPr>
              <a:t>daljnje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postupanje</a:t>
            </a:r>
            <a:r>
              <a:rPr lang="en-US" sz="1600" dirty="0">
                <a:solidFill>
                  <a:srgbClr val="40404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1972.</a:t>
            </a:r>
            <a:r>
              <a:rPr lang="en-US" sz="1600" dirty="0">
                <a:solidFill>
                  <a:srgbClr val="404040"/>
                </a:solidFill>
              </a:rPr>
              <a:t> – </a:t>
            </a:r>
            <a:r>
              <a:rPr lang="pl-PL" sz="1600" b="0" i="0" dirty="0">
                <a:solidFill>
                  <a:srgbClr val="63A537"/>
                </a:solidFill>
                <a:effectLst/>
                <a:hlinkClick r:id="rId4"/>
              </a:rPr>
              <a:t>Konferencija Ujedinjenih naroda o okolišu</a:t>
            </a:r>
            <a:r>
              <a:rPr lang="en-US" sz="1600" b="0" i="0" dirty="0">
                <a:solidFill>
                  <a:srgbClr val="63A537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404040"/>
                </a:solidFill>
                <a:effectLst/>
              </a:rPr>
              <a:t>j</a:t>
            </a:r>
            <a:r>
              <a:rPr lang="en-US" sz="1500" dirty="0">
                <a:solidFill>
                  <a:srgbClr val="404040"/>
                </a:solidFill>
              </a:rPr>
              <a:t>e </a:t>
            </a:r>
            <a:r>
              <a:rPr lang="en-US" sz="1500" dirty="0" err="1">
                <a:solidFill>
                  <a:srgbClr val="404040"/>
                </a:solidFill>
              </a:rPr>
              <a:t>bila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prva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svjetska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konferencija</a:t>
            </a:r>
            <a:r>
              <a:rPr lang="en-US" sz="1500" dirty="0">
                <a:solidFill>
                  <a:srgbClr val="404040"/>
                </a:solidFill>
              </a:rPr>
              <a:t> o </a:t>
            </a:r>
            <a:r>
              <a:rPr lang="en-US" sz="1500" dirty="0" err="1">
                <a:solidFill>
                  <a:srgbClr val="404040"/>
                </a:solidFill>
              </a:rPr>
              <a:t>okolišu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održana</a:t>
            </a:r>
            <a:r>
              <a:rPr lang="en-US" sz="1500" dirty="0">
                <a:solidFill>
                  <a:srgbClr val="404040"/>
                </a:solidFill>
              </a:rPr>
              <a:t> u </a:t>
            </a:r>
            <a:r>
              <a:rPr lang="en-US" sz="1500" dirty="0" err="1">
                <a:solidFill>
                  <a:srgbClr val="404040"/>
                </a:solidFill>
              </a:rPr>
              <a:t>Stockholmu</a:t>
            </a:r>
            <a:r>
              <a:rPr lang="en-US" sz="1500" dirty="0">
                <a:solidFill>
                  <a:srgbClr val="404040"/>
                </a:solidFill>
              </a:rPr>
              <a:t>, </a:t>
            </a:r>
            <a:r>
              <a:rPr lang="en-US" sz="1500" dirty="0" err="1">
                <a:solidFill>
                  <a:srgbClr val="404040"/>
                </a:solidFill>
              </a:rPr>
              <a:t>poznata</a:t>
            </a:r>
            <a:r>
              <a:rPr lang="en-US" sz="1500" dirty="0">
                <a:solidFill>
                  <a:srgbClr val="404040"/>
                </a:solidFill>
              </a:rPr>
              <a:t> i </a:t>
            </a:r>
            <a:r>
              <a:rPr lang="en-US" sz="1500" dirty="0" err="1">
                <a:solidFill>
                  <a:srgbClr val="404040"/>
                </a:solidFill>
              </a:rPr>
              <a:t>kao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Stockholmska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konferencija</a:t>
            </a:r>
            <a:r>
              <a:rPr lang="en-US" sz="1500" dirty="0">
                <a:solidFill>
                  <a:srgbClr val="404040"/>
                </a:solidFill>
              </a:rPr>
              <a:t>. </a:t>
            </a:r>
            <a:r>
              <a:rPr lang="en-US" sz="1500" dirty="0" err="1">
                <a:solidFill>
                  <a:srgbClr val="404040"/>
                </a:solidFill>
              </a:rPr>
              <a:t>Predstavlja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početak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međunarodnog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dijaloga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između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razvijenih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zemalja</a:t>
            </a:r>
            <a:r>
              <a:rPr lang="en-US" sz="1500" dirty="0">
                <a:solidFill>
                  <a:srgbClr val="404040"/>
                </a:solidFill>
              </a:rPr>
              <a:t> i </a:t>
            </a:r>
            <a:r>
              <a:rPr lang="en-US" sz="1500" dirty="0" err="1">
                <a:solidFill>
                  <a:srgbClr val="404040"/>
                </a:solidFill>
              </a:rPr>
              <a:t>zemalja</a:t>
            </a:r>
            <a:r>
              <a:rPr lang="en-US" sz="1500" dirty="0">
                <a:solidFill>
                  <a:srgbClr val="404040"/>
                </a:solidFill>
              </a:rPr>
              <a:t> u </a:t>
            </a:r>
            <a:r>
              <a:rPr lang="en-US" sz="1500" dirty="0" err="1">
                <a:solidFill>
                  <a:srgbClr val="404040"/>
                </a:solidFill>
              </a:rPr>
              <a:t>razvoju</a:t>
            </a:r>
            <a:r>
              <a:rPr lang="en-US" sz="1500" dirty="0">
                <a:solidFill>
                  <a:srgbClr val="404040"/>
                </a:solidFill>
              </a:rPr>
              <a:t> o </a:t>
            </a:r>
            <a:r>
              <a:rPr lang="en-US" sz="1500" dirty="0" err="1">
                <a:solidFill>
                  <a:srgbClr val="404040"/>
                </a:solidFill>
              </a:rPr>
              <a:t>povezanosti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između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ekoloških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problema</a:t>
            </a:r>
            <a:r>
              <a:rPr lang="en-US" sz="1500" dirty="0">
                <a:solidFill>
                  <a:srgbClr val="404040"/>
                </a:solidFill>
              </a:rPr>
              <a:t> (</a:t>
            </a:r>
            <a:r>
              <a:rPr lang="en-US" sz="1500" dirty="0" err="1">
                <a:solidFill>
                  <a:srgbClr val="404040"/>
                </a:solidFill>
              </a:rPr>
              <a:t>uglavnom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onečišćenja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vode</a:t>
            </a:r>
            <a:r>
              <a:rPr lang="en-US" sz="1500" dirty="0">
                <a:solidFill>
                  <a:srgbClr val="404040"/>
                </a:solidFill>
              </a:rPr>
              <a:t> i </a:t>
            </a:r>
            <a:r>
              <a:rPr lang="en-US" sz="1500" dirty="0" err="1">
                <a:solidFill>
                  <a:srgbClr val="404040"/>
                </a:solidFill>
              </a:rPr>
              <a:t>zraka</a:t>
            </a:r>
            <a:r>
              <a:rPr lang="en-US" sz="1500" dirty="0">
                <a:solidFill>
                  <a:srgbClr val="404040"/>
                </a:solidFill>
              </a:rPr>
              <a:t>), </a:t>
            </a:r>
            <a:r>
              <a:rPr lang="en-US" sz="1500" dirty="0" err="1">
                <a:solidFill>
                  <a:srgbClr val="404040"/>
                </a:solidFill>
              </a:rPr>
              <a:t>gospodarskog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rasta</a:t>
            </a:r>
            <a:r>
              <a:rPr lang="en-US" sz="1500" dirty="0">
                <a:solidFill>
                  <a:srgbClr val="404040"/>
                </a:solidFill>
              </a:rPr>
              <a:t> i </a:t>
            </a:r>
            <a:r>
              <a:rPr lang="en-US" sz="1500" dirty="0" err="1">
                <a:solidFill>
                  <a:srgbClr val="404040"/>
                </a:solidFill>
              </a:rPr>
              <a:t>dobrobiti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ljudi</a:t>
            </a:r>
            <a:r>
              <a:rPr lang="en-US" sz="1500" dirty="0">
                <a:solidFill>
                  <a:srgbClr val="404040"/>
                </a:solidFill>
              </a:rPr>
              <a:t>. </a:t>
            </a:r>
            <a:r>
              <a:rPr lang="en-US" sz="1500" dirty="0" err="1">
                <a:solidFill>
                  <a:srgbClr val="404040"/>
                </a:solidFill>
              </a:rPr>
              <a:t>Osim</a:t>
            </a:r>
            <a:r>
              <a:rPr lang="en-US" sz="1500" dirty="0">
                <a:solidFill>
                  <a:srgbClr val="404040"/>
                </a:solidFill>
              </a:rPr>
              <a:t> toga, </a:t>
            </a:r>
            <a:r>
              <a:rPr lang="en-US" sz="1500" dirty="0" err="1">
                <a:solidFill>
                  <a:srgbClr val="404040"/>
                </a:solidFill>
              </a:rPr>
              <a:t>stvoren</a:t>
            </a:r>
            <a:r>
              <a:rPr lang="en-US" sz="1500" dirty="0">
                <a:solidFill>
                  <a:srgbClr val="404040"/>
                </a:solidFill>
              </a:rPr>
              <a:t> je i Program </a:t>
            </a:r>
            <a:r>
              <a:rPr lang="en-US" sz="1500" dirty="0" err="1">
                <a:solidFill>
                  <a:srgbClr val="404040"/>
                </a:solidFill>
              </a:rPr>
              <a:t>Ujedinjenih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naroda</a:t>
            </a:r>
            <a:r>
              <a:rPr lang="en-US" sz="1500" dirty="0">
                <a:solidFill>
                  <a:srgbClr val="404040"/>
                </a:solidFill>
              </a:rPr>
              <a:t> za </a:t>
            </a:r>
            <a:r>
              <a:rPr lang="en-US" sz="1500" dirty="0" err="1">
                <a:solidFill>
                  <a:srgbClr val="404040"/>
                </a:solidFill>
              </a:rPr>
              <a:t>okoliš</a:t>
            </a:r>
            <a:r>
              <a:rPr lang="en-US" sz="1500" dirty="0">
                <a:solidFill>
                  <a:srgbClr val="404040"/>
                </a:solidFill>
              </a:rPr>
              <a:t> (UNEP).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1992.</a:t>
            </a:r>
            <a:r>
              <a:rPr lang="en-US" sz="1600" dirty="0">
                <a:solidFill>
                  <a:srgbClr val="404040"/>
                </a:solidFill>
              </a:rPr>
              <a:t> - </a:t>
            </a:r>
            <a:r>
              <a:rPr lang="pl-PL" sz="1600" i="0" dirty="0">
                <a:solidFill>
                  <a:srgbClr val="63A537"/>
                </a:solidFill>
                <a:effectLst/>
                <a:hlinkClick r:id="rId5"/>
              </a:rPr>
              <a:t>Konferencija Ujedinjenih naroda o okolišu i razvoju</a:t>
            </a:r>
            <a:r>
              <a:rPr lang="en-US" sz="1600" i="0" dirty="0">
                <a:solidFill>
                  <a:srgbClr val="63A537"/>
                </a:solidFill>
                <a:effectLst/>
              </a:rPr>
              <a:t> </a:t>
            </a:r>
            <a:r>
              <a:rPr lang="en-US" sz="1500" i="0" dirty="0">
                <a:solidFill>
                  <a:srgbClr val="404040"/>
                </a:solidFill>
                <a:effectLst/>
              </a:rPr>
              <a:t>(UNCED) </a:t>
            </a:r>
            <a:r>
              <a:rPr lang="en-US" sz="1500" dirty="0" err="1">
                <a:solidFill>
                  <a:srgbClr val="404040"/>
                </a:solidFill>
              </a:rPr>
              <a:t>održana</a:t>
            </a:r>
            <a:r>
              <a:rPr lang="en-US" sz="1500" dirty="0">
                <a:solidFill>
                  <a:srgbClr val="404040"/>
                </a:solidFill>
              </a:rPr>
              <a:t> je u Rio de </a:t>
            </a:r>
            <a:r>
              <a:rPr lang="en-US" sz="1500" dirty="0" err="1">
                <a:solidFill>
                  <a:srgbClr val="404040"/>
                </a:solidFill>
              </a:rPr>
              <a:t>Janeiru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povodom</a:t>
            </a:r>
            <a:r>
              <a:rPr lang="en-US" sz="1500" dirty="0">
                <a:solidFill>
                  <a:srgbClr val="404040"/>
                </a:solidFill>
              </a:rPr>
              <a:t> 20. </a:t>
            </a:r>
            <a:r>
              <a:rPr lang="en-US" sz="1500" dirty="0" err="1">
                <a:solidFill>
                  <a:srgbClr val="404040"/>
                </a:solidFill>
              </a:rPr>
              <a:t>obljetnice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Stockholmske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konferencije</a:t>
            </a:r>
            <a:r>
              <a:rPr lang="en-US" sz="1500" dirty="0">
                <a:solidFill>
                  <a:srgbClr val="404040"/>
                </a:solidFill>
              </a:rPr>
              <a:t> (1972.) i </a:t>
            </a:r>
            <a:r>
              <a:rPr lang="en-US" sz="1500" dirty="0" err="1">
                <a:solidFill>
                  <a:srgbClr val="404040"/>
                </a:solidFill>
              </a:rPr>
              <a:t>usmjerena</a:t>
            </a:r>
            <a:r>
              <a:rPr lang="en-US" sz="1500" dirty="0">
                <a:solidFill>
                  <a:srgbClr val="404040"/>
                </a:solidFill>
              </a:rPr>
              <a:t> je </a:t>
            </a:r>
            <a:r>
              <a:rPr lang="en-US" sz="1500" dirty="0" err="1">
                <a:solidFill>
                  <a:srgbClr val="404040"/>
                </a:solidFill>
              </a:rPr>
              <a:t>na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socioekonomski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utjecaj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čovjeka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na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okoliš</a:t>
            </a:r>
            <a:r>
              <a:rPr lang="en-US" sz="1500" dirty="0">
                <a:solidFill>
                  <a:srgbClr val="40404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2015.</a:t>
            </a:r>
            <a:r>
              <a:rPr lang="en-US" sz="1600" dirty="0">
                <a:solidFill>
                  <a:srgbClr val="404040"/>
                </a:solidFill>
              </a:rPr>
              <a:t> – </a:t>
            </a:r>
            <a:r>
              <a:rPr lang="en-US" sz="1600" dirty="0">
                <a:solidFill>
                  <a:srgbClr val="63A5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 o </a:t>
            </a:r>
            <a:r>
              <a:rPr lang="en-US" sz="1600" dirty="0" err="1">
                <a:solidFill>
                  <a:srgbClr val="63A5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održivom</a:t>
            </a:r>
            <a:r>
              <a:rPr lang="en-US" sz="1600" dirty="0">
                <a:solidFill>
                  <a:srgbClr val="63A5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 err="1">
                <a:solidFill>
                  <a:srgbClr val="63A5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razvoju</a:t>
            </a:r>
            <a:r>
              <a:rPr lang="en-US" sz="1600" dirty="0">
                <a:solidFill>
                  <a:srgbClr val="63A537"/>
                </a:solidFill>
              </a:rPr>
              <a:t> </a:t>
            </a:r>
            <a:r>
              <a:rPr lang="en-US" sz="1500" dirty="0">
                <a:solidFill>
                  <a:srgbClr val="404040"/>
                </a:solidFill>
              </a:rPr>
              <a:t>je </a:t>
            </a:r>
            <a:r>
              <a:rPr lang="en-US" sz="1500" dirty="0" err="1">
                <a:solidFill>
                  <a:srgbClr val="404040"/>
                </a:solidFill>
              </a:rPr>
              <a:t>održan</a:t>
            </a:r>
            <a:r>
              <a:rPr lang="en-US" sz="1500" dirty="0">
                <a:solidFill>
                  <a:srgbClr val="404040"/>
                </a:solidFill>
              </a:rPr>
              <a:t> u </a:t>
            </a:r>
            <a:r>
              <a:rPr lang="en-US" sz="1500" dirty="0" err="1">
                <a:solidFill>
                  <a:srgbClr val="404040"/>
                </a:solidFill>
              </a:rPr>
              <a:t>sjedištu</a:t>
            </a:r>
            <a:r>
              <a:rPr lang="en-US" sz="1500" dirty="0">
                <a:solidFill>
                  <a:srgbClr val="404040"/>
                </a:solidFill>
              </a:rPr>
              <a:t> UN-a, New </a:t>
            </a:r>
            <a:r>
              <a:rPr lang="en-US" sz="1500" dirty="0" err="1">
                <a:solidFill>
                  <a:srgbClr val="404040"/>
                </a:solidFill>
              </a:rPr>
              <a:t>Yorku</a:t>
            </a:r>
            <a:r>
              <a:rPr lang="en-US" sz="1500" dirty="0">
                <a:solidFill>
                  <a:srgbClr val="404040"/>
                </a:solidFill>
              </a:rPr>
              <a:t>, </a:t>
            </a:r>
            <a:r>
              <a:rPr lang="en-US" sz="1500" dirty="0" err="1">
                <a:solidFill>
                  <a:srgbClr val="404040"/>
                </a:solidFill>
              </a:rPr>
              <a:t>gdje</a:t>
            </a:r>
            <a:r>
              <a:rPr lang="en-US" sz="1500" dirty="0">
                <a:solidFill>
                  <a:srgbClr val="404040"/>
                </a:solidFill>
              </a:rPr>
              <a:t> je </a:t>
            </a:r>
            <a:r>
              <a:rPr lang="en-US" sz="1500" dirty="0" err="1">
                <a:solidFill>
                  <a:srgbClr val="404040"/>
                </a:solidFill>
              </a:rPr>
              <a:t>formalno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odobrena</a:t>
            </a:r>
            <a:r>
              <a:rPr lang="en-US" sz="1500" dirty="0">
                <a:solidFill>
                  <a:srgbClr val="404040"/>
                </a:solidFill>
              </a:rPr>
              <a:t> Agenda 2030 </a:t>
            </a:r>
            <a:r>
              <a:rPr lang="en-US" sz="1500" dirty="0" err="1">
                <a:solidFill>
                  <a:srgbClr val="404040"/>
                </a:solidFill>
              </a:rPr>
              <a:t>koja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uključuje</a:t>
            </a:r>
            <a:r>
              <a:rPr lang="en-US" sz="1500" dirty="0">
                <a:solidFill>
                  <a:srgbClr val="404040"/>
                </a:solidFill>
              </a:rPr>
              <a:t> 17 </a:t>
            </a:r>
            <a:r>
              <a:rPr lang="en-US" sz="1500" dirty="0" err="1">
                <a:solidFill>
                  <a:srgbClr val="404040"/>
                </a:solidFill>
              </a:rPr>
              <a:t>ciljeva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održivog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razvoja</a:t>
            </a:r>
            <a:r>
              <a:rPr lang="en-US" sz="1500" dirty="0">
                <a:solidFill>
                  <a:srgbClr val="404040"/>
                </a:solidFill>
              </a:rPr>
              <a:t>. </a:t>
            </a:r>
            <a:r>
              <a:rPr lang="en-US" sz="1500" dirty="0" err="1">
                <a:solidFill>
                  <a:srgbClr val="404040"/>
                </a:solidFill>
              </a:rPr>
              <a:t>Dva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mjeseca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kasnije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potpisan</a:t>
            </a:r>
            <a:r>
              <a:rPr lang="en-US" sz="1500" dirty="0">
                <a:solidFill>
                  <a:srgbClr val="404040"/>
                </a:solidFill>
              </a:rPr>
              <a:t> je i </a:t>
            </a:r>
            <a:r>
              <a:rPr lang="en-US" sz="1500" dirty="0" err="1">
                <a:solidFill>
                  <a:srgbClr val="404040"/>
                </a:solidFill>
              </a:rPr>
              <a:t>ratificiran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Pariški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sporazum</a:t>
            </a:r>
            <a:r>
              <a:rPr lang="en-US" sz="1500" dirty="0">
                <a:solidFill>
                  <a:srgbClr val="404040"/>
                </a:solidFill>
              </a:rPr>
              <a:t> od </a:t>
            </a:r>
            <a:r>
              <a:rPr lang="en-US" sz="1500" dirty="0" err="1">
                <a:solidFill>
                  <a:srgbClr val="404040"/>
                </a:solidFill>
              </a:rPr>
              <a:t>strane</a:t>
            </a:r>
            <a:r>
              <a:rPr lang="en-US" sz="1500" dirty="0">
                <a:solidFill>
                  <a:srgbClr val="404040"/>
                </a:solidFill>
              </a:rPr>
              <a:t> 187 </a:t>
            </a:r>
            <a:r>
              <a:rPr lang="en-US" sz="1500" dirty="0" err="1">
                <a:solidFill>
                  <a:srgbClr val="404040"/>
                </a:solidFill>
              </a:rPr>
              <a:t>zemalja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na</a:t>
            </a:r>
            <a:r>
              <a:rPr lang="en-US" sz="1500" dirty="0">
                <a:solidFill>
                  <a:srgbClr val="404040"/>
                </a:solidFill>
              </a:rPr>
              <a:t> COP21 u </a:t>
            </a:r>
            <a:r>
              <a:rPr lang="en-US" sz="1500" dirty="0" err="1">
                <a:solidFill>
                  <a:srgbClr val="404040"/>
                </a:solidFill>
              </a:rPr>
              <a:t>Parizu</a:t>
            </a:r>
            <a:r>
              <a:rPr lang="en-US" sz="1500" dirty="0">
                <a:solidFill>
                  <a:srgbClr val="40404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2022.</a:t>
            </a:r>
            <a:r>
              <a:rPr lang="en-US" sz="1600" dirty="0">
                <a:solidFill>
                  <a:srgbClr val="404040"/>
                </a:solidFill>
              </a:rPr>
              <a:t> – </a:t>
            </a:r>
            <a:r>
              <a:rPr lang="en-US" sz="1600" dirty="0">
                <a:solidFill>
                  <a:srgbClr val="63A53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Stockholm+50 </a:t>
            </a:r>
            <a:r>
              <a:rPr lang="en-US" sz="1500" dirty="0" err="1">
                <a:solidFill>
                  <a:srgbClr val="404040"/>
                </a:solidFill>
              </a:rPr>
              <a:t>međunarodni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sastanak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održan</a:t>
            </a:r>
            <a:r>
              <a:rPr lang="en-US" sz="1500" dirty="0">
                <a:solidFill>
                  <a:srgbClr val="404040"/>
                </a:solidFill>
              </a:rPr>
              <a:t> je </a:t>
            </a:r>
            <a:r>
              <a:rPr lang="en-US" sz="1500" dirty="0" err="1">
                <a:solidFill>
                  <a:srgbClr val="404040"/>
                </a:solidFill>
              </a:rPr>
              <a:t>pedeset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godina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nakon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Stockholmske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konferencije</a:t>
            </a:r>
            <a:r>
              <a:rPr lang="en-US" sz="1500" dirty="0">
                <a:solidFill>
                  <a:srgbClr val="404040"/>
                </a:solidFill>
              </a:rPr>
              <a:t> i </a:t>
            </a:r>
            <a:r>
              <a:rPr lang="en-US" sz="1500" dirty="0" err="1">
                <a:solidFill>
                  <a:srgbClr val="404040"/>
                </a:solidFill>
              </a:rPr>
              <a:t>usmjeren</a:t>
            </a:r>
            <a:r>
              <a:rPr lang="en-US" sz="1500" dirty="0">
                <a:solidFill>
                  <a:srgbClr val="404040"/>
                </a:solidFill>
              </a:rPr>
              <a:t> je </a:t>
            </a:r>
            <a:r>
              <a:rPr lang="en-US" sz="1500" dirty="0" err="1">
                <a:solidFill>
                  <a:srgbClr val="404040"/>
                </a:solidFill>
              </a:rPr>
              <a:t>na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ubrzanje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dostizanja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ciljeva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Agende</a:t>
            </a:r>
            <a:r>
              <a:rPr lang="en-US" sz="1500" dirty="0">
                <a:solidFill>
                  <a:srgbClr val="404040"/>
                </a:solidFill>
              </a:rPr>
              <a:t> 2030. </a:t>
            </a:r>
            <a:r>
              <a:rPr lang="en-US" sz="1500" dirty="0" err="1">
                <a:solidFill>
                  <a:srgbClr val="404040"/>
                </a:solidFill>
              </a:rPr>
              <a:t>Upoznajte</a:t>
            </a:r>
            <a:r>
              <a:rPr lang="en-US" sz="1500" dirty="0">
                <a:solidFill>
                  <a:srgbClr val="404040"/>
                </a:solidFill>
              </a:rPr>
              <a:t> se s  </a:t>
            </a:r>
            <a:r>
              <a:rPr lang="en-US" sz="1500" dirty="0" err="1">
                <a:solidFill>
                  <a:srgbClr val="63A537"/>
                </a:solidFill>
                <a:hlinkClick r:id="rId8"/>
              </a:rPr>
              <a:t>glavnim</a:t>
            </a:r>
            <a:r>
              <a:rPr lang="en-US" sz="1500" dirty="0">
                <a:solidFill>
                  <a:srgbClr val="63A537"/>
                </a:solidFill>
                <a:hlinkClick r:id="rId8"/>
              </a:rPr>
              <a:t> </a:t>
            </a:r>
            <a:r>
              <a:rPr lang="en-US" sz="1500" dirty="0" err="1">
                <a:solidFill>
                  <a:srgbClr val="63A537"/>
                </a:solidFill>
                <a:hlinkClick r:id="rId8"/>
              </a:rPr>
              <a:t>preporukama</a:t>
            </a:r>
            <a:r>
              <a:rPr lang="en-US" sz="1500" dirty="0">
                <a:solidFill>
                  <a:srgbClr val="63A537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sastanka</a:t>
            </a:r>
            <a:r>
              <a:rPr lang="en-US" sz="1500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69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 err="1">
                <a:solidFill>
                  <a:srgbClr val="404040"/>
                </a:solidFill>
              </a:rPr>
              <a:t>Održivost</a:t>
            </a:r>
            <a:r>
              <a:rPr lang="en-GB" sz="2800" dirty="0">
                <a:solidFill>
                  <a:srgbClr val="404040"/>
                </a:solidFill>
              </a:rPr>
              <a:t> u </a:t>
            </a:r>
            <a:r>
              <a:rPr lang="en-GB" sz="2800" dirty="0" err="1">
                <a:solidFill>
                  <a:srgbClr val="404040"/>
                </a:solidFill>
              </a:rPr>
              <a:t>kontekstu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hr-HR" sz="2800" dirty="0">
                <a:solidFill>
                  <a:srgbClr val="404040"/>
                </a:solidFill>
              </a:rPr>
              <a:t>MMSP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3" y="1740287"/>
            <a:ext cx="10058400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Održivost u poslovanju odnosi se na</a:t>
            </a:r>
            <a:r>
              <a:rPr lang="en-US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k-SK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negativnog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utjecaja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okoliš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zajednicu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društvo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cjelini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Spiliakos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2018.);</a:t>
            </a:r>
            <a:endParaRPr lang="sk-SK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strategiju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akcije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uklanjanje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nepovoljnih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utjecaja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okoliš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društvo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uzrokovanih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(IBM).</a:t>
            </a:r>
            <a:endParaRPr lang="sk-SK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800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Euro obrys">
            <a:extLst>
              <a:ext uri="{FF2B5EF4-FFF2-40B4-BE49-F238E27FC236}">
                <a16:creationId xmlns:a16="http://schemas.microsoft.com/office/drawing/2014/main" id="{41763852-D6A2-9737-01B3-8D013A6D9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8877" y="3747842"/>
            <a:ext cx="657560" cy="657560"/>
          </a:xfrm>
          <a:prstGeom prst="rect">
            <a:avLst/>
          </a:prstGeom>
        </p:spPr>
      </p:pic>
      <p:pic>
        <p:nvPicPr>
          <p:cNvPr id="13" name="Grafický objekt 12" descr="Skupinový úspech obrys">
            <a:extLst>
              <a:ext uri="{FF2B5EF4-FFF2-40B4-BE49-F238E27FC236}">
                <a16:creationId xmlns:a16="http://schemas.microsoft.com/office/drawing/2014/main" id="{CD4D70EE-BB8C-B08A-4DD0-DBC615C45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8732" y="521391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céna kopca obrys">
            <a:extLst>
              <a:ext uri="{FF2B5EF4-FFF2-40B4-BE49-F238E27FC236}">
                <a16:creationId xmlns:a16="http://schemas.microsoft.com/office/drawing/2014/main" id="{D1FFC847-4D5E-92B4-870F-98CDEEEE66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8026" y="5199267"/>
            <a:ext cx="914400" cy="914400"/>
          </a:xfrm>
          <a:prstGeom prst="rect">
            <a:avLst/>
          </a:prstGeom>
        </p:spPr>
      </p:pic>
      <p:sp>
        <p:nvSpPr>
          <p:cNvPr id="30" name="Ovál 29">
            <a:extLst>
              <a:ext uri="{FF2B5EF4-FFF2-40B4-BE49-F238E27FC236}">
                <a16:creationId xmlns:a16="http://schemas.microsoft.com/office/drawing/2014/main" id="{69C788C4-5C53-3A73-8088-AEECA20E6615}"/>
              </a:ext>
            </a:extLst>
          </p:cNvPr>
          <p:cNvSpPr/>
          <p:nvPr/>
        </p:nvSpPr>
        <p:spPr>
          <a:xfrm>
            <a:off x="3520903" y="5083068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523B762-AFA2-A447-CD67-482393C90C6D}"/>
              </a:ext>
            </a:extLst>
          </p:cNvPr>
          <p:cNvSpPr/>
          <p:nvPr/>
        </p:nvSpPr>
        <p:spPr>
          <a:xfrm>
            <a:off x="4976107" y="3539954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1D61A89A-CD82-01EA-2D1D-213B8F58E3C0}"/>
              </a:ext>
            </a:extLst>
          </p:cNvPr>
          <p:cNvSpPr/>
          <p:nvPr/>
        </p:nvSpPr>
        <p:spPr>
          <a:xfrm>
            <a:off x="6419780" y="5097087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ojsmerná zvislá šípka 32">
            <a:extLst>
              <a:ext uri="{FF2B5EF4-FFF2-40B4-BE49-F238E27FC236}">
                <a16:creationId xmlns:a16="http://schemas.microsoft.com/office/drawing/2014/main" id="{1D0D13BB-CE17-3320-42B7-0F1D096CE5C7}"/>
              </a:ext>
            </a:extLst>
          </p:cNvPr>
          <p:cNvSpPr/>
          <p:nvPr/>
        </p:nvSpPr>
        <p:spPr>
          <a:xfrm rot="5400000" flipH="1">
            <a:off x="5508078" y="5062298"/>
            <a:ext cx="126915" cy="12264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ojsmerná zvislá šípka 33">
            <a:extLst>
              <a:ext uri="{FF2B5EF4-FFF2-40B4-BE49-F238E27FC236}">
                <a16:creationId xmlns:a16="http://schemas.microsoft.com/office/drawing/2014/main" id="{615B8F7B-4873-083F-90B3-EF1BFC7AFF87}"/>
              </a:ext>
            </a:extLst>
          </p:cNvPr>
          <p:cNvSpPr/>
          <p:nvPr/>
        </p:nvSpPr>
        <p:spPr>
          <a:xfrm rot="2351002" flipH="1">
            <a:off x="4944606" y="4551200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ojsmerná zvislá šípka 34">
            <a:extLst>
              <a:ext uri="{FF2B5EF4-FFF2-40B4-BE49-F238E27FC236}">
                <a16:creationId xmlns:a16="http://schemas.microsoft.com/office/drawing/2014/main" id="{6058416B-1DC0-CD07-D29A-EBB87AB2D5EB}"/>
              </a:ext>
            </a:extLst>
          </p:cNvPr>
          <p:cNvSpPr/>
          <p:nvPr/>
        </p:nvSpPr>
        <p:spPr>
          <a:xfrm rot="19055605" flipH="1">
            <a:off x="6131941" y="4556385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9B280A52-68C0-1A73-B717-F4913502785E}"/>
              </a:ext>
            </a:extLst>
          </p:cNvPr>
          <p:cNvSpPr txBox="1"/>
          <p:nvPr/>
        </p:nvSpPr>
        <p:spPr>
          <a:xfrm>
            <a:off x="4958317" y="3148059"/>
            <a:ext cx="11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Poslovanje</a:t>
            </a:r>
            <a:endParaRPr lang="sk-SK" dirty="0">
              <a:solidFill>
                <a:srgbClr val="404040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107FAD55-91CB-33D2-10F9-7422F7DBFC39}"/>
              </a:ext>
            </a:extLst>
          </p:cNvPr>
          <p:cNvSpPr txBox="1"/>
          <p:nvPr/>
        </p:nvSpPr>
        <p:spPr>
          <a:xfrm>
            <a:off x="7628427" y="5421868"/>
            <a:ext cx="91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Društvo</a:t>
            </a:r>
            <a:endParaRPr lang="sk-SK" dirty="0">
              <a:solidFill>
                <a:srgbClr val="404040"/>
              </a:solidFill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A556A154-B906-75DB-ACEF-BDBED961D5B4}"/>
              </a:ext>
            </a:extLst>
          </p:cNvPr>
          <p:cNvSpPr txBox="1"/>
          <p:nvPr/>
        </p:nvSpPr>
        <p:spPr>
          <a:xfrm>
            <a:off x="2727307" y="5369642"/>
            <a:ext cx="75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Okoliš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78CA3135-A902-6FDD-9F46-A473D93E59DD}"/>
              </a:ext>
            </a:extLst>
          </p:cNvPr>
          <p:cNvSpPr txBox="1"/>
          <p:nvPr/>
        </p:nvSpPr>
        <p:spPr>
          <a:xfrm>
            <a:off x="5008469" y="4950843"/>
            <a:ext cx="117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3A537"/>
                </a:solidFill>
              </a:rPr>
              <a:t>Uzajamno</a:t>
            </a:r>
            <a:r>
              <a:rPr lang="en-US" dirty="0">
                <a:solidFill>
                  <a:srgbClr val="63A537"/>
                </a:solidFill>
              </a:rPr>
              <a:t> </a:t>
            </a:r>
          </a:p>
          <a:p>
            <a:r>
              <a:rPr lang="en-US" dirty="0" err="1">
                <a:solidFill>
                  <a:srgbClr val="63A537"/>
                </a:solidFill>
              </a:rPr>
              <a:t>djelovanje</a:t>
            </a:r>
            <a:endParaRPr lang="en-US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Biely plávajúci glóbus">
            <a:extLst>
              <a:ext uri="{FF2B5EF4-FFF2-40B4-BE49-F238E27FC236}">
                <a16:creationId xmlns:a16="http://schemas.microsoft.com/office/drawing/2014/main" id="{EE1FE92D-365F-2500-20F0-8191BE09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11841" b="8125"/>
          <a:stretch/>
        </p:blipFill>
        <p:spPr>
          <a:xfrm>
            <a:off x="1097280" y="2237019"/>
            <a:ext cx="4130040" cy="35999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 err="1">
                <a:solidFill>
                  <a:srgbClr val="404040"/>
                </a:solidFill>
              </a:rPr>
              <a:t>Održivost</a:t>
            </a:r>
            <a:r>
              <a:rPr lang="en-GB" sz="2800" dirty="0">
                <a:solidFill>
                  <a:srgbClr val="404040"/>
                </a:solidFill>
              </a:rPr>
              <a:t> u </a:t>
            </a:r>
            <a:r>
              <a:rPr lang="en-GB" sz="2800" dirty="0" err="1">
                <a:solidFill>
                  <a:srgbClr val="404040"/>
                </a:solidFill>
              </a:rPr>
              <a:t>kontekstu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hr-HR" sz="2800" dirty="0">
                <a:solidFill>
                  <a:srgbClr val="404040"/>
                </a:solidFill>
              </a:rPr>
              <a:t>MMSP</a:t>
            </a:r>
            <a:r>
              <a:rPr lang="sk-SK" sz="2800" dirty="0">
                <a:solidFill>
                  <a:srgbClr val="404040"/>
                </a:solidFill>
              </a:rPr>
              <a:t>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275" y="1879396"/>
            <a:ext cx="4705184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djelovati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održiv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b="1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Euro obrys">
            <a:extLst>
              <a:ext uri="{FF2B5EF4-FFF2-40B4-BE49-F238E27FC236}">
                <a16:creationId xmlns:a16="http://schemas.microsoft.com/office/drawing/2014/main" id="{41763852-D6A2-9737-01B3-8D013A6D94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1544" y="2638715"/>
            <a:ext cx="657560" cy="657560"/>
          </a:xfrm>
          <a:prstGeom prst="rect">
            <a:avLst/>
          </a:prstGeom>
        </p:spPr>
      </p:pic>
      <p:pic>
        <p:nvPicPr>
          <p:cNvPr id="13" name="Grafický objekt 12" descr="Skupinový úspech obrys">
            <a:extLst>
              <a:ext uri="{FF2B5EF4-FFF2-40B4-BE49-F238E27FC236}">
                <a16:creationId xmlns:a16="http://schemas.microsoft.com/office/drawing/2014/main" id="{CD4D70EE-BB8C-B08A-4DD0-DBC615C45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928" y="4293772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céna kopca obrys">
            <a:extLst>
              <a:ext uri="{FF2B5EF4-FFF2-40B4-BE49-F238E27FC236}">
                <a16:creationId xmlns:a16="http://schemas.microsoft.com/office/drawing/2014/main" id="{D1FFC847-4D5E-92B4-870F-98CDEEEE66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6927" y="4400462"/>
            <a:ext cx="914400" cy="914400"/>
          </a:xfrm>
          <a:prstGeom prst="rect">
            <a:avLst/>
          </a:prstGeom>
        </p:spPr>
      </p:pic>
      <p:sp>
        <p:nvSpPr>
          <p:cNvPr id="30" name="Ovál 29">
            <a:extLst>
              <a:ext uri="{FF2B5EF4-FFF2-40B4-BE49-F238E27FC236}">
                <a16:creationId xmlns:a16="http://schemas.microsoft.com/office/drawing/2014/main" id="{69C788C4-5C53-3A73-8088-AEECA20E6615}"/>
              </a:ext>
            </a:extLst>
          </p:cNvPr>
          <p:cNvSpPr/>
          <p:nvPr/>
        </p:nvSpPr>
        <p:spPr>
          <a:xfrm>
            <a:off x="1459804" y="4284263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523B762-AFA2-A447-CD67-482393C90C6D}"/>
              </a:ext>
            </a:extLst>
          </p:cNvPr>
          <p:cNvSpPr/>
          <p:nvPr/>
        </p:nvSpPr>
        <p:spPr>
          <a:xfrm>
            <a:off x="2518774" y="2430827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1D61A89A-CD82-01EA-2D1D-213B8F58E3C0}"/>
              </a:ext>
            </a:extLst>
          </p:cNvPr>
          <p:cNvSpPr/>
          <p:nvPr/>
        </p:nvSpPr>
        <p:spPr>
          <a:xfrm>
            <a:off x="3720976" y="4176940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ojsmerná zvislá šípka 33">
            <a:extLst>
              <a:ext uri="{FF2B5EF4-FFF2-40B4-BE49-F238E27FC236}">
                <a16:creationId xmlns:a16="http://schemas.microsoft.com/office/drawing/2014/main" id="{615B8F7B-4873-083F-90B3-EF1BFC7AFF87}"/>
              </a:ext>
            </a:extLst>
          </p:cNvPr>
          <p:cNvSpPr/>
          <p:nvPr/>
        </p:nvSpPr>
        <p:spPr>
          <a:xfrm rot="2351002" flipH="1">
            <a:off x="2465961" y="3431793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ojsmerná zvislá šípka 34">
            <a:extLst>
              <a:ext uri="{FF2B5EF4-FFF2-40B4-BE49-F238E27FC236}">
                <a16:creationId xmlns:a16="http://schemas.microsoft.com/office/drawing/2014/main" id="{6058416B-1DC0-CD07-D29A-EBB87AB2D5EB}"/>
              </a:ext>
            </a:extLst>
          </p:cNvPr>
          <p:cNvSpPr/>
          <p:nvPr/>
        </p:nvSpPr>
        <p:spPr>
          <a:xfrm rot="19055605" flipH="1">
            <a:off x="3684077" y="3431776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ojsmerná zvislá šípka 14">
            <a:extLst>
              <a:ext uri="{FF2B5EF4-FFF2-40B4-BE49-F238E27FC236}">
                <a16:creationId xmlns:a16="http://schemas.microsoft.com/office/drawing/2014/main" id="{1671DD3B-A9CE-82F2-8BE7-AB9F039C3CC0}"/>
              </a:ext>
            </a:extLst>
          </p:cNvPr>
          <p:cNvSpPr/>
          <p:nvPr/>
        </p:nvSpPr>
        <p:spPr>
          <a:xfrm rot="5400000" flipH="1">
            <a:off x="3133401" y="4428101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Grafický objekt 18" descr="Naklonené váhy obrys">
            <a:extLst>
              <a:ext uri="{FF2B5EF4-FFF2-40B4-BE49-F238E27FC236}">
                <a16:creationId xmlns:a16="http://schemas.microsoft.com/office/drawing/2014/main" id="{94EC750C-50FA-0B1C-C252-15A81C32A8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1358" y="3828607"/>
            <a:ext cx="690314" cy="690314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CC9FD28E-350F-F482-7E67-8820DEFC7909}"/>
              </a:ext>
            </a:extLst>
          </p:cNvPr>
          <p:cNvSpPr txBox="1"/>
          <p:nvPr/>
        </p:nvSpPr>
        <p:spPr>
          <a:xfrm>
            <a:off x="5325866" y="2237019"/>
            <a:ext cx="6339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Neodgovorno</a:t>
            </a:r>
            <a:r>
              <a:rPr lang="en-US" dirty="0">
                <a:solidFill>
                  <a:srgbClr val="404040"/>
                </a:solidFill>
              </a:rPr>
              <a:t> poslovno </a:t>
            </a:r>
            <a:r>
              <a:rPr lang="en-US" dirty="0" err="1">
                <a:solidFill>
                  <a:srgbClr val="404040"/>
                </a:solidFill>
              </a:rPr>
              <a:t>ponašanje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dovodi</a:t>
            </a:r>
            <a:r>
              <a:rPr lang="en-US" dirty="0">
                <a:solidFill>
                  <a:srgbClr val="404040"/>
                </a:solidFill>
              </a:rPr>
              <a:t> do </a:t>
            </a:r>
            <a:r>
              <a:rPr lang="en-US" dirty="0" err="1">
                <a:solidFill>
                  <a:srgbClr val="404040"/>
                </a:solidFill>
              </a:rPr>
              <a:t>mnogih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nejednakosti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npr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degradacije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okoliša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društvene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nepravde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Posljedice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porasta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globalne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populacije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klimatske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promjene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sve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manja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raspoloživost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prirodnih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resursa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evidentni</a:t>
            </a:r>
            <a:r>
              <a:rPr lang="en-US" dirty="0">
                <a:solidFill>
                  <a:srgbClr val="404040"/>
                </a:solidFill>
              </a:rPr>
              <a:t> i ne </a:t>
            </a:r>
            <a:r>
              <a:rPr lang="en-US" dirty="0" err="1">
                <a:solidFill>
                  <a:srgbClr val="404040"/>
                </a:solidFill>
              </a:rPr>
              <a:t>mogu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zanemariti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Cilj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održivosti</a:t>
            </a:r>
            <a:r>
              <a:rPr lang="en-US" dirty="0">
                <a:solidFill>
                  <a:srgbClr val="404040"/>
                </a:solidFill>
              </a:rPr>
              <a:t> je </a:t>
            </a:r>
            <a:r>
              <a:rPr lang="en-US" dirty="0" err="1">
                <a:solidFill>
                  <a:srgbClr val="404040"/>
                </a:solidFill>
              </a:rPr>
              <a:t>ostvariti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pozitivan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barem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jedno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područje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okoliš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društvo</a:t>
            </a:r>
            <a:r>
              <a:rPr lang="en-US" dirty="0">
                <a:solidFill>
                  <a:srgbClr val="404040"/>
                </a:solidFill>
              </a:rPr>
              <a:t>), </a:t>
            </a:r>
            <a:r>
              <a:rPr lang="en-US" dirty="0" err="1">
                <a:solidFill>
                  <a:srgbClr val="404040"/>
                </a:solidFill>
              </a:rPr>
              <a:t>što</a:t>
            </a:r>
            <a:r>
              <a:rPr lang="en-US" dirty="0">
                <a:solidFill>
                  <a:srgbClr val="404040"/>
                </a:solidFill>
              </a:rPr>
              <a:t> mora </a:t>
            </a:r>
            <a:r>
              <a:rPr lang="en-US" dirty="0" err="1">
                <a:solidFill>
                  <a:srgbClr val="404040"/>
                </a:solidFill>
              </a:rPr>
              <a:t>biti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dio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jedinstvene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vizije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strategije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endParaRPr lang="en-US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Razmatranje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bilo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cilja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strategije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poslovanju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zahtijeva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sagledavanje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njegovog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utjecaja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profit, </a:t>
            </a:r>
            <a:r>
              <a:rPr lang="en-US" dirty="0" err="1">
                <a:solidFill>
                  <a:srgbClr val="404040"/>
                </a:solidFill>
              </a:rPr>
              <a:t>ljude</a:t>
            </a:r>
            <a:r>
              <a:rPr lang="en-US" dirty="0">
                <a:solidFill>
                  <a:srgbClr val="404040"/>
                </a:solidFill>
              </a:rPr>
              <a:t> i planet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04040"/>
                </a:solidFill>
              </a:rPr>
              <a:t>Nisu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takozvana</a:t>
            </a:r>
            <a:r>
              <a:rPr lang="en-US" dirty="0">
                <a:solidFill>
                  <a:srgbClr val="404040"/>
                </a:solidFill>
              </a:rPr>
              <a:t> "</a:t>
            </a:r>
            <a:r>
              <a:rPr lang="en-US" dirty="0" err="1">
                <a:solidFill>
                  <a:srgbClr val="404040"/>
                </a:solidFill>
              </a:rPr>
              <a:t>zelena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rješenja</a:t>
            </a:r>
            <a:r>
              <a:rPr lang="en-US" dirty="0">
                <a:solidFill>
                  <a:srgbClr val="404040"/>
                </a:solidFill>
              </a:rPr>
              <a:t>" </a:t>
            </a:r>
            <a:r>
              <a:rPr lang="en-US" dirty="0" err="1">
                <a:solidFill>
                  <a:srgbClr val="404040"/>
                </a:solidFill>
              </a:rPr>
              <a:t>doista</a:t>
            </a:r>
            <a:r>
              <a:rPr lang="en-US" dirty="0">
                <a:solidFill>
                  <a:srgbClr val="404040"/>
                </a:solidFill>
              </a:rPr>
              <a:t> "</a:t>
            </a:r>
            <a:r>
              <a:rPr lang="en-US" dirty="0" err="1">
                <a:solidFill>
                  <a:srgbClr val="404040"/>
                </a:solidFill>
              </a:rPr>
              <a:t>zelena</a:t>
            </a:r>
            <a:r>
              <a:rPr lang="en-US" dirty="0">
                <a:solidFill>
                  <a:srgbClr val="404040"/>
                </a:solidFill>
              </a:rPr>
              <a:t>" i </a:t>
            </a:r>
            <a:r>
              <a:rPr lang="en-US" dirty="0" err="1">
                <a:solidFill>
                  <a:srgbClr val="404040"/>
                </a:solidFill>
              </a:rPr>
              <a:t>nisu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mjere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nužno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skupe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 err="1">
                <a:solidFill>
                  <a:srgbClr val="404040"/>
                </a:solidFill>
              </a:rPr>
              <a:t>Održivost</a:t>
            </a:r>
            <a:r>
              <a:rPr lang="en-GB" sz="2800" dirty="0">
                <a:solidFill>
                  <a:srgbClr val="404040"/>
                </a:solidFill>
              </a:rPr>
              <a:t> u </a:t>
            </a:r>
            <a:r>
              <a:rPr lang="en-GB" sz="2800" dirty="0" err="1">
                <a:solidFill>
                  <a:srgbClr val="404040"/>
                </a:solidFill>
              </a:rPr>
              <a:t>kontekstu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hr-HR" sz="2800" dirty="0">
                <a:solidFill>
                  <a:srgbClr val="404040"/>
                </a:solidFill>
              </a:rPr>
              <a:t>MMSP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4971"/>
            <a:ext cx="4705184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djelovati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održiv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b="1" dirty="0">
              <a:solidFill>
                <a:srgbClr val="404040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C9FD28E-350F-F482-7E67-8820DEFC7909}"/>
              </a:ext>
            </a:extLst>
          </p:cNvPr>
          <p:cNvSpPr txBox="1"/>
          <p:nvPr/>
        </p:nvSpPr>
        <p:spPr>
          <a:xfrm>
            <a:off x="1088120" y="2189467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404040"/>
                </a:solidFill>
              </a:rPr>
              <a:t>Zemlja</a:t>
            </a:r>
            <a:r>
              <a:rPr lang="en-US" dirty="0">
                <a:solidFill>
                  <a:srgbClr val="404040"/>
                </a:solidFill>
              </a:rPr>
              <a:t> ne </a:t>
            </a:r>
            <a:r>
              <a:rPr lang="en-US" dirty="0" err="1">
                <a:solidFill>
                  <a:srgbClr val="404040"/>
                </a:solidFill>
              </a:rPr>
              <a:t>proizvodi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neograničene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prirodne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resurse</a:t>
            </a:r>
            <a:r>
              <a:rPr lang="en-US" dirty="0">
                <a:solidFill>
                  <a:srgbClr val="404040"/>
                </a:solidFill>
              </a:rPr>
              <a:t>. </a:t>
            </a:r>
            <a:r>
              <a:rPr lang="en-US" dirty="0" err="1">
                <a:solidFill>
                  <a:srgbClr val="404040"/>
                </a:solidFill>
              </a:rPr>
              <a:t>Naprotiv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postoje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planetarne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granice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koje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moraju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poštivati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bi se </a:t>
            </a:r>
            <a:r>
              <a:rPr lang="en-US" dirty="0" err="1">
                <a:solidFill>
                  <a:srgbClr val="404040"/>
                </a:solidFill>
              </a:rPr>
              <a:t>izbjegle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ekološke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društvene</a:t>
            </a:r>
            <a:r>
              <a:rPr lang="en-US" dirty="0">
                <a:solidFill>
                  <a:srgbClr val="404040"/>
                </a:solidFill>
              </a:rPr>
              <a:t> i </a:t>
            </a:r>
            <a:r>
              <a:rPr lang="en-US" dirty="0" err="1">
                <a:solidFill>
                  <a:srgbClr val="404040"/>
                </a:solidFill>
              </a:rPr>
              <a:t>ekonomske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posljedice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D7FD149-82B2-5A18-CB9B-7A5825596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08" y="3115024"/>
            <a:ext cx="2590112" cy="2590112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0C7027C0-B2D4-739F-E809-6E30F153EBB9}"/>
              </a:ext>
            </a:extLst>
          </p:cNvPr>
          <p:cNvCxnSpPr>
            <a:cxnSpLocks/>
          </p:cNvCxnSpPr>
          <p:nvPr/>
        </p:nvCxnSpPr>
        <p:spPr>
          <a:xfrm>
            <a:off x="5802464" y="4349783"/>
            <a:ext cx="1381552" cy="146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15D5A7BC-6454-C6E7-8FB3-02FB32DA1BF6}"/>
              </a:ext>
            </a:extLst>
          </p:cNvPr>
          <p:cNvCxnSpPr>
            <a:cxnSpLocks/>
          </p:cNvCxnSpPr>
          <p:nvPr/>
        </p:nvCxnSpPr>
        <p:spPr>
          <a:xfrm flipV="1">
            <a:off x="5802464" y="3492247"/>
            <a:ext cx="2529840" cy="85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6FD7F337-A533-73E2-2C18-81764DCFACB4}"/>
              </a:ext>
            </a:extLst>
          </p:cNvPr>
          <p:cNvCxnSpPr>
            <a:cxnSpLocks/>
          </p:cNvCxnSpPr>
          <p:nvPr/>
        </p:nvCxnSpPr>
        <p:spPr>
          <a:xfrm flipH="1" flipV="1">
            <a:off x="3737616" y="3387420"/>
            <a:ext cx="2064848" cy="94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iama spojnica 24">
            <a:extLst>
              <a:ext uri="{FF2B5EF4-FFF2-40B4-BE49-F238E27FC236}">
                <a16:creationId xmlns:a16="http://schemas.microsoft.com/office/drawing/2014/main" id="{0BE71B4B-A4A0-639E-B123-139357C5614D}"/>
              </a:ext>
            </a:extLst>
          </p:cNvPr>
          <p:cNvCxnSpPr>
            <a:cxnSpLocks/>
          </p:cNvCxnSpPr>
          <p:nvPr/>
        </p:nvCxnSpPr>
        <p:spPr>
          <a:xfrm flipH="1">
            <a:off x="4081549" y="4337059"/>
            <a:ext cx="1720915" cy="51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iama spojnica 26">
            <a:extLst>
              <a:ext uri="{FF2B5EF4-FFF2-40B4-BE49-F238E27FC236}">
                <a16:creationId xmlns:a16="http://schemas.microsoft.com/office/drawing/2014/main" id="{C3C696C6-128A-CE11-5B15-534297AAF1E9}"/>
              </a:ext>
            </a:extLst>
          </p:cNvPr>
          <p:cNvCxnSpPr>
            <a:cxnSpLocks/>
          </p:cNvCxnSpPr>
          <p:nvPr/>
        </p:nvCxnSpPr>
        <p:spPr>
          <a:xfrm flipH="1">
            <a:off x="4846320" y="4341625"/>
            <a:ext cx="956144" cy="153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iama spojnica 32">
            <a:extLst>
              <a:ext uri="{FF2B5EF4-FFF2-40B4-BE49-F238E27FC236}">
                <a16:creationId xmlns:a16="http://schemas.microsoft.com/office/drawing/2014/main" id="{73CA672C-B803-E10A-537D-FF3425275218}"/>
              </a:ext>
            </a:extLst>
          </p:cNvPr>
          <p:cNvCxnSpPr>
            <a:cxnSpLocks/>
          </p:cNvCxnSpPr>
          <p:nvPr/>
        </p:nvCxnSpPr>
        <p:spPr>
          <a:xfrm flipV="1">
            <a:off x="5802464" y="3068833"/>
            <a:ext cx="769792" cy="126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lúk 38">
            <a:extLst>
              <a:ext uri="{FF2B5EF4-FFF2-40B4-BE49-F238E27FC236}">
                <a16:creationId xmlns:a16="http://schemas.microsoft.com/office/drawing/2014/main" id="{E0321393-5433-7894-7B71-E3BA2A5A5E7F}"/>
              </a:ext>
            </a:extLst>
          </p:cNvPr>
          <p:cNvSpPr/>
          <p:nvPr/>
        </p:nvSpPr>
        <p:spPr>
          <a:xfrm rot="13845505">
            <a:off x="4114467" y="3611517"/>
            <a:ext cx="1555144" cy="13882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lúk 39">
            <a:extLst>
              <a:ext uri="{FF2B5EF4-FFF2-40B4-BE49-F238E27FC236}">
                <a16:creationId xmlns:a16="http://schemas.microsoft.com/office/drawing/2014/main" id="{D571ED64-B9D5-5E4F-D802-508186BEF010}"/>
              </a:ext>
            </a:extLst>
          </p:cNvPr>
          <p:cNvSpPr/>
          <p:nvPr/>
        </p:nvSpPr>
        <p:spPr>
          <a:xfrm rot="3989182">
            <a:off x="4951351" y="2912278"/>
            <a:ext cx="2997280" cy="271643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FD8A2684-CD9F-8C2F-6D02-200D09EE7410}"/>
              </a:ext>
            </a:extLst>
          </p:cNvPr>
          <p:cNvSpPr txBox="1"/>
          <p:nvPr/>
        </p:nvSpPr>
        <p:spPr>
          <a:xfrm>
            <a:off x="1693552" y="5862668"/>
            <a:ext cx="743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3A537"/>
                </a:solidFill>
              </a:rPr>
              <a:t>Pogledajte</a:t>
            </a:r>
            <a:r>
              <a:rPr lang="en-US" dirty="0">
                <a:solidFill>
                  <a:srgbClr val="63A537"/>
                </a:solidFill>
              </a:rPr>
              <a:t> video o </a:t>
            </a:r>
            <a:r>
              <a:rPr lang="en-US" dirty="0" err="1">
                <a:solidFill>
                  <a:srgbClr val="63A537"/>
                </a:solidFill>
              </a:rPr>
              <a:t>planetarnim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</a:rPr>
              <a:t>granicana</a:t>
            </a:r>
            <a:r>
              <a:rPr lang="en-US" dirty="0">
                <a:solidFill>
                  <a:srgbClr val="63A537"/>
                </a:solidFill>
              </a:rPr>
              <a:t> i </a:t>
            </a:r>
            <a:r>
              <a:rPr lang="en-US" dirty="0" err="1">
                <a:solidFill>
                  <a:srgbClr val="63A537"/>
                </a:solidFill>
              </a:rPr>
              <a:t>njihovom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</a:rPr>
              <a:t>trenutnom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</a:rPr>
              <a:t>stanju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  <a:hlinkClick r:id="rId5"/>
              </a:rPr>
              <a:t>ovdje</a:t>
            </a:r>
            <a:r>
              <a:rPr lang="en-US" dirty="0">
                <a:solidFill>
                  <a:srgbClr val="63A537"/>
                </a:solidFill>
                <a:hlinkClick r:id="rId5"/>
              </a:rPr>
              <a:t>.</a:t>
            </a:r>
            <a:endParaRPr lang="en-US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5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404040"/>
                </a:solidFill>
              </a:rPr>
              <a:t>Održivost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kod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hr-HR" sz="4000" b="1" dirty="0">
                <a:solidFill>
                  <a:srgbClr val="404040"/>
                </a:solidFill>
              </a:rPr>
              <a:t>MMSP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r-HR" sz="2800" dirty="0">
                <a:solidFill>
                  <a:srgbClr val="404040"/>
                </a:solidFill>
              </a:rPr>
              <a:t>Operacijske implikacije za MMSP</a:t>
            </a:r>
            <a:r>
              <a:rPr lang="sk-SK" sz="2800" dirty="0">
                <a:solidFill>
                  <a:srgbClr val="404040"/>
                </a:solidFill>
              </a:rPr>
              <a:t>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stem-ui"/>
              </a:rPr>
              <a:t>Podrška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Europske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izradu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predstavlja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odobrenje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njenog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koji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odražava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stavove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samih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autora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te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Komisija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ne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može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smatrati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odgovornom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za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bilo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kakvu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daljnju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uporabu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informacija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sadržanih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u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ovoj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ystem-ui"/>
              </a:rPr>
              <a:t>objavi</a:t>
            </a:r>
            <a:r>
              <a:rPr lang="en-US" sz="1200" dirty="0">
                <a:solidFill>
                  <a:schemeClr val="bg1"/>
                </a:solidFill>
                <a:latin typeface="system-ui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5" name="Marcador de contenido 17">
            <a:extLst>
              <a:ext uri="{FF2B5EF4-FFF2-40B4-BE49-F238E27FC236}">
                <a16:creationId xmlns:a16="http://schemas.microsoft.com/office/drawing/2014/main" id="{1E7B05CB-B4E4-C1D0-4731-B20219FF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549" y="1886670"/>
            <a:ext cx="9356851" cy="37956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404040"/>
                </a:solidFill>
              </a:rPr>
              <a:t>Budite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svjesni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utjecaja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vašeg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poslovanja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na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okoliš</a:t>
            </a:r>
            <a:r>
              <a:rPr lang="en-US" b="1" dirty="0">
                <a:solidFill>
                  <a:srgbClr val="404040"/>
                </a:solidFill>
              </a:rPr>
              <a:t>. Ne </a:t>
            </a:r>
            <a:r>
              <a:rPr lang="en-US" b="1" dirty="0" err="1">
                <a:solidFill>
                  <a:srgbClr val="404040"/>
                </a:solidFill>
              </a:rPr>
              <a:t>zaboravite</a:t>
            </a:r>
            <a:r>
              <a:rPr lang="en-US" b="1" dirty="0">
                <a:solidFill>
                  <a:srgbClr val="404040"/>
                </a:solidFill>
              </a:rPr>
              <a:t> da </a:t>
            </a:r>
            <a:r>
              <a:rPr lang="en-US" b="1" dirty="0" err="1">
                <a:solidFill>
                  <a:srgbClr val="404040"/>
                </a:solidFill>
              </a:rPr>
              <a:t>postavljeni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ciljevi</a:t>
            </a:r>
            <a:r>
              <a:rPr lang="en-US" b="1" dirty="0">
                <a:solidFill>
                  <a:srgbClr val="404040"/>
                </a:solidFill>
              </a:rPr>
              <a:t> za </a:t>
            </a:r>
            <a:r>
              <a:rPr lang="en-US" b="1" dirty="0" err="1">
                <a:solidFill>
                  <a:srgbClr val="404040"/>
                </a:solidFill>
              </a:rPr>
              <a:t>vaše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poduzeće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moraju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biti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specifični</a:t>
            </a:r>
            <a:r>
              <a:rPr lang="en-US" b="1" dirty="0">
                <a:solidFill>
                  <a:srgbClr val="404040"/>
                </a:solidFill>
              </a:rPr>
              <a:t>, </a:t>
            </a:r>
            <a:r>
              <a:rPr lang="en-US" b="1" dirty="0" err="1">
                <a:solidFill>
                  <a:srgbClr val="404040"/>
                </a:solidFill>
              </a:rPr>
              <a:t>mjerljivi</a:t>
            </a:r>
            <a:r>
              <a:rPr lang="en-US" b="1" dirty="0">
                <a:solidFill>
                  <a:srgbClr val="404040"/>
                </a:solidFill>
              </a:rPr>
              <a:t>, </a:t>
            </a:r>
            <a:r>
              <a:rPr lang="en-US" b="1" dirty="0" err="1">
                <a:solidFill>
                  <a:srgbClr val="404040"/>
                </a:solidFill>
              </a:rPr>
              <a:t>ostvarivi</a:t>
            </a:r>
            <a:r>
              <a:rPr lang="en-US" b="1" dirty="0">
                <a:solidFill>
                  <a:srgbClr val="404040"/>
                </a:solidFill>
              </a:rPr>
              <a:t>, </a:t>
            </a:r>
            <a:r>
              <a:rPr lang="en-US" b="1" dirty="0" err="1">
                <a:solidFill>
                  <a:srgbClr val="404040"/>
                </a:solidFill>
              </a:rPr>
              <a:t>relevantni</a:t>
            </a:r>
            <a:r>
              <a:rPr lang="en-US" b="1" dirty="0">
                <a:solidFill>
                  <a:srgbClr val="404040"/>
                </a:solidFill>
              </a:rPr>
              <a:t> i </a:t>
            </a:r>
            <a:r>
              <a:rPr lang="en-US" b="1" dirty="0" err="1">
                <a:solidFill>
                  <a:srgbClr val="404040"/>
                </a:solidFill>
              </a:rPr>
              <a:t>vremenski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ograničeni</a:t>
            </a:r>
            <a:r>
              <a:rPr lang="en-US" b="1" dirty="0">
                <a:solidFill>
                  <a:srgbClr val="40404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Koristi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materijale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procesu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proizvodnje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Može</a:t>
            </a:r>
            <a:r>
              <a:rPr lang="en-US" dirty="0">
                <a:solidFill>
                  <a:srgbClr val="404040"/>
                </a:solidFill>
              </a:rPr>
              <a:t> li se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osloniti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obnovljive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izvore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energije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Koliko </a:t>
            </a:r>
            <a:r>
              <a:rPr lang="en-US" dirty="0" err="1">
                <a:solidFill>
                  <a:srgbClr val="404040"/>
                </a:solidFill>
              </a:rPr>
              <a:t>otpada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proizvodi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Postoje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državna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sredstva</a:t>
            </a:r>
            <a:r>
              <a:rPr lang="en-US" dirty="0">
                <a:solidFill>
                  <a:srgbClr val="404040"/>
                </a:solidFill>
              </a:rPr>
              <a:t> za </a:t>
            </a:r>
            <a:r>
              <a:rPr lang="en-US" dirty="0" err="1">
                <a:solidFill>
                  <a:srgbClr val="404040"/>
                </a:solidFill>
              </a:rPr>
              <a:t>podupiranje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održivog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poslovanja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Može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sponzorirati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podržati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obrazovne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fondove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ranjive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zajednice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Postoji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alat</a:t>
            </a:r>
            <a:r>
              <a:rPr lang="en-US" dirty="0">
                <a:solidFill>
                  <a:srgbClr val="404040"/>
                </a:solidFill>
              </a:rPr>
              <a:t> koji </a:t>
            </a:r>
            <a:r>
              <a:rPr lang="en-US" dirty="0" err="1">
                <a:solidFill>
                  <a:srgbClr val="404040"/>
                </a:solidFill>
              </a:rPr>
              <a:t>pomaže</a:t>
            </a:r>
            <a:r>
              <a:rPr lang="en-US" dirty="0">
                <a:solidFill>
                  <a:srgbClr val="404040"/>
                </a:solidFill>
              </a:rPr>
              <a:t> u </a:t>
            </a:r>
            <a:r>
              <a:rPr lang="en-US" dirty="0" err="1">
                <a:solidFill>
                  <a:srgbClr val="404040"/>
                </a:solidFill>
              </a:rPr>
              <a:t>mjerenju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ugljičnog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otiska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poduzeća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Smanjuje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količinu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potrošene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energije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Primjenjuje</a:t>
            </a:r>
            <a:r>
              <a:rPr lang="en-US" dirty="0">
                <a:solidFill>
                  <a:srgbClr val="404040"/>
                </a:solidFill>
              </a:rPr>
              <a:t> li </a:t>
            </a:r>
            <a:r>
              <a:rPr lang="en-US" dirty="0" err="1">
                <a:solidFill>
                  <a:srgbClr val="404040"/>
                </a:solidFill>
              </a:rPr>
              <a:t>poduzeće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načela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kružnog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gospodarstva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</p:txBody>
      </p:sp>
      <p:pic>
        <p:nvPicPr>
          <p:cNvPr id="4" name="Grafický objekt 3" descr="Cieľová skupina obrys">
            <a:extLst>
              <a:ext uri="{FF2B5EF4-FFF2-40B4-BE49-F238E27FC236}">
                <a16:creationId xmlns:a16="http://schemas.microsoft.com/office/drawing/2014/main" id="{053F52CE-6FC6-A503-FEBF-338E7315D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1737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65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8242</TotalTime>
  <Words>5009</Words>
  <Application>Microsoft Office PowerPoint</Application>
  <PresentationFormat>Widescreen</PresentationFormat>
  <Paragraphs>374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Bower</vt:lpstr>
      <vt:lpstr>Calibri</vt:lpstr>
      <vt:lpstr>Calibri Light</vt:lpstr>
      <vt:lpstr>Courier New</vt:lpstr>
      <vt:lpstr>Segoe UI</vt:lpstr>
      <vt:lpstr>Symbol</vt:lpstr>
      <vt:lpstr>system-ui</vt:lpstr>
      <vt:lpstr>Times New Roman</vt:lpstr>
      <vt:lpstr>Wingdings</vt:lpstr>
      <vt:lpstr>Retrospektíva</vt:lpstr>
      <vt:lpstr>Održivo, društveno i zeleno poduzetništvo</vt:lpstr>
      <vt:lpstr>Ciljevi</vt:lpstr>
      <vt:lpstr>Sadržaj</vt:lpstr>
      <vt:lpstr>DIO 1:  Održivost kod MMSP</vt:lpstr>
      <vt:lpstr>Održivost kod MMSP</vt:lpstr>
      <vt:lpstr>Održivost kod MMSP 1.1 Održivost u kontekstu MMSP</vt:lpstr>
      <vt:lpstr>Održivost kod MMSP 1.1 Održivost u kontekstu MMSP </vt:lpstr>
      <vt:lpstr>Održivost kod MMSP 1.1 Održivost u kontekstu MMSP</vt:lpstr>
      <vt:lpstr>Održivost kod MMSP 1.2 Operacijske implikacije za MMSP </vt:lpstr>
      <vt:lpstr>Održivost kod MMSP 1.2 Operacijske implikacije za MMSP </vt:lpstr>
      <vt:lpstr>Održivost kod MMSP 1.2 Operacijske implikacije za MMSP </vt:lpstr>
      <vt:lpstr>Održivost kod MMSP 1.2 Operacijske implikacije za MMSP </vt:lpstr>
      <vt:lpstr>PowerPoint Presentation</vt:lpstr>
      <vt:lpstr>Osnove društvenog poduzetništva</vt:lpstr>
      <vt:lpstr>Osnove društvenog poduzetništva 2.1 Po čemu je društveno poduzetništvo drugačije?</vt:lpstr>
      <vt:lpstr>Osnove društvenog poduzetništva 2.1 Po čemu je društveno poduzetništvo drugačije?</vt:lpstr>
      <vt:lpstr>Osnove društvenog poduzetništva 2.1 Po čemu je društveno poduzetništvo drugačije?</vt:lpstr>
      <vt:lpstr>Osnove društvenog poduzetništva 2.2 Društveno poduzetništvo vs. društveno odgovorno poslovanje</vt:lpstr>
      <vt:lpstr>Osnove društvenog poduzetništva 2.3 Društvena misija u MMSP</vt:lpstr>
      <vt:lpstr>DIO 3:  Zeleno poduzetništvo</vt:lpstr>
      <vt:lpstr>Zeleno poduzetništvo 3.1 Što je zeleno poduzetništvo i koja su njegova načela?</vt:lpstr>
      <vt:lpstr>Zeleno poduzetništvo 3.1 Što je zeleno poduzetništvo i koja su njegova načela?</vt:lpstr>
      <vt:lpstr>Zeleno poduzetništvo 3.2 Kako iskoristiti potencijal zelenog poduzetništva?</vt:lpstr>
      <vt:lpstr>PowerPoint Presentation</vt:lpstr>
      <vt:lpstr>Zeleno poduzetništvo 3.2 Kako iskoristiti potencijal zelenog poduzetništva?</vt:lpstr>
      <vt:lpstr>Zeleno poduzetništvo 3.2 Kako iskoristiti potencijal zelenog poduzetništva?</vt:lpstr>
      <vt:lpstr>Zeleno poduzetništvo 3.2 Kako iskoristiti potencijal zelenog poduzetništva?</vt:lpstr>
      <vt:lpstr>Zeleno poduzetništvo 3.2 Kako iskoristiti potencijal zelenog poduzetništva?</vt:lpstr>
      <vt:lpstr>Zeleno poduzetništvo 3.2 Kako iskoristiti potencijal zelenog poduzetništva?</vt:lpstr>
      <vt:lpstr>Zeleno poduzetništvo 3.2 Kako iskoristiti potencijal zelenog poduzetništva?</vt:lpstr>
      <vt:lpstr> Zeleno poduzetništvo 3.3 Savjeti i alati za "zelenije" poslovanje</vt:lpstr>
      <vt:lpstr>Sažetak</vt:lpstr>
      <vt:lpstr>Pitanja za procjenu znanja</vt:lpstr>
      <vt:lpstr>Pitanja za procjenu znanja: odgovori</vt:lpstr>
      <vt:lpstr>Pitanja za procjenu znanja</vt:lpstr>
      <vt:lpstr>Pitanja za procjenu znanja: odgovori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title/ presentation title</dc:title>
  <dc:creator>gavalcova</dc:creator>
  <cp:lastModifiedBy>Suzana Knežević</cp:lastModifiedBy>
  <cp:revision>632</cp:revision>
  <cp:lastPrinted>2022-11-09T07:13:22Z</cp:lastPrinted>
  <dcterms:created xsi:type="dcterms:W3CDTF">2021-11-14T20:46:17Z</dcterms:created>
  <dcterms:modified xsi:type="dcterms:W3CDTF">2023-02-10T09:28:40Z</dcterms:modified>
</cp:coreProperties>
</file>