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1" r:id="rId3"/>
    <p:sldId id="260" r:id="rId4"/>
    <p:sldId id="257" r:id="rId5"/>
    <p:sldId id="276" r:id="rId6"/>
    <p:sldId id="263" r:id="rId7"/>
    <p:sldId id="281" r:id="rId8"/>
    <p:sldId id="280" r:id="rId9"/>
    <p:sldId id="283" r:id="rId10"/>
    <p:sldId id="284" r:id="rId11"/>
    <p:sldId id="279" r:id="rId12"/>
    <p:sldId id="282" r:id="rId13"/>
    <p:sldId id="271" r:id="rId14"/>
    <p:sldId id="285" r:id="rId15"/>
    <p:sldId id="287" r:id="rId16"/>
    <p:sldId id="288" r:id="rId17"/>
    <p:sldId id="300" r:id="rId18"/>
    <p:sldId id="289" r:id="rId19"/>
    <p:sldId id="299" r:id="rId20"/>
    <p:sldId id="296" r:id="rId21"/>
    <p:sldId id="297" r:id="rId22"/>
    <p:sldId id="298" r:id="rId23"/>
    <p:sldId id="273" r:id="rId24"/>
    <p:sldId id="291" r:id="rId25"/>
    <p:sldId id="292" r:id="rId26"/>
    <p:sldId id="266" r:id="rId27"/>
    <p:sldId id="268" r:id="rId28"/>
    <p:sldId id="301" r:id="rId29"/>
    <p:sldId id="26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66167E-9093-C9E4-FAA3-0CE1D16C07CB}" name="anna vv" initials="av" userId="cee9b9a086d5f68a"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lušková Hana" initials="PH" lastIdx="3" clrIdx="0">
    <p:extLst>
      <p:ext uri="{19B8F6BF-5375-455C-9EA6-DF929625EA0E}">
        <p15:presenceInfo xmlns:p15="http://schemas.microsoft.com/office/powerpoint/2012/main" userId="S-1-5-21-2383597489-2197158559-1002493431-3102" providerId="AD"/>
      </p:ext>
    </p:extLst>
  </p:cmAuthor>
  <p:cmAuthor id="2" name="gavalcova" initials="g" lastIdx="2" clrIdx="1">
    <p:extLst>
      <p:ext uri="{19B8F6BF-5375-455C-9EA6-DF929625EA0E}">
        <p15:presenceInfo xmlns:p15="http://schemas.microsoft.com/office/powerpoint/2012/main" userId="S-1-5-21-2383597489-2197158559-1002493431-1284" providerId="AD"/>
      </p:ext>
    </p:extLst>
  </p:cmAuthor>
  <p:cmAuthor id="3" name="Kriszta Kovács" initials="KK" lastIdx="1" clrIdx="2">
    <p:extLst>
      <p:ext uri="{19B8F6BF-5375-455C-9EA6-DF929625EA0E}">
        <p15:presenceInfo xmlns:p15="http://schemas.microsoft.com/office/powerpoint/2012/main" userId="73fc2e4dd735be7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3A537"/>
    <a:srgbClr val="39A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91" autoAdjust="0"/>
    <p:restoredTop sz="94660"/>
  </p:normalViewPr>
  <p:slideViewPr>
    <p:cSldViewPr snapToGrid="0">
      <p:cViewPr varScale="1">
        <p:scale>
          <a:sx n="86" d="100"/>
          <a:sy n="86" d="100"/>
        </p:scale>
        <p:origin x="83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dirty="0">
                <a:solidFill>
                  <a:schemeClr val="tx1">
                    <a:lumMod val="75000"/>
                    <a:lumOff val="25000"/>
                  </a:schemeClr>
                </a:solidFill>
              </a:rPr>
              <a:t>Az </a:t>
            </a:r>
            <a:r>
              <a:rPr lang="en-GB" dirty="0" err="1">
                <a:solidFill>
                  <a:schemeClr val="tx1">
                    <a:lumMod val="75000"/>
                    <a:lumOff val="25000"/>
                  </a:schemeClr>
                </a:solidFill>
              </a:rPr>
              <a:t>európai</a:t>
            </a:r>
            <a:r>
              <a:rPr lang="en-GB" dirty="0">
                <a:solidFill>
                  <a:schemeClr val="tx1">
                    <a:lumMod val="75000"/>
                    <a:lumOff val="25000"/>
                  </a:schemeClr>
                </a:solidFill>
              </a:rPr>
              <a:t> KKV-k </a:t>
            </a:r>
            <a:r>
              <a:rPr lang="en-GB" dirty="0" err="1">
                <a:solidFill>
                  <a:schemeClr val="tx1">
                    <a:lumMod val="75000"/>
                    <a:lumOff val="25000"/>
                  </a:schemeClr>
                </a:solidFill>
              </a:rPr>
              <a:t>elleni</a:t>
            </a:r>
            <a:r>
              <a:rPr lang="en-GB" dirty="0">
                <a:solidFill>
                  <a:schemeClr val="tx1">
                    <a:lumMod val="75000"/>
                    <a:lumOff val="25000"/>
                  </a:schemeClr>
                </a:solidFill>
              </a:rPr>
              <a:t> </a:t>
            </a:r>
            <a:r>
              <a:rPr lang="en-GB" dirty="0" err="1">
                <a:solidFill>
                  <a:schemeClr val="tx1">
                    <a:lumMod val="75000"/>
                    <a:lumOff val="25000"/>
                  </a:schemeClr>
                </a:solidFill>
              </a:rPr>
              <a:t>leggyakoribb</a:t>
            </a:r>
            <a:r>
              <a:rPr lang="en-GB" dirty="0">
                <a:solidFill>
                  <a:schemeClr val="tx1">
                    <a:lumMod val="75000"/>
                    <a:lumOff val="25000"/>
                  </a:schemeClr>
                </a:solidFill>
              </a:rPr>
              <a:t> </a:t>
            </a:r>
            <a:r>
              <a:rPr lang="en-GB" dirty="0" err="1">
                <a:solidFill>
                  <a:schemeClr val="tx1">
                    <a:lumMod val="75000"/>
                    <a:lumOff val="25000"/>
                  </a:schemeClr>
                </a:solidFill>
              </a:rPr>
              <a:t>támadások</a:t>
            </a:r>
            <a:endParaRPr lang="en-GB" dirty="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hu-HU"/>
        </a:p>
      </c:txPr>
    </c:title>
    <c:autoTitleDeleted val="0"/>
    <c:plotArea>
      <c:layout/>
      <c:barChart>
        <c:barDir val="bar"/>
        <c:grouping val="clustered"/>
        <c:varyColors val="0"/>
        <c:ser>
          <c:idx val="0"/>
          <c:order val="0"/>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cat>
            <c:strRef>
              <c:f>Hoja1!$A$1:$A$7</c:f>
              <c:strCache>
                <c:ptCount val="7"/>
                <c:pt idx="0">
                  <c:v>Adathalászat</c:v>
                </c:pt>
                <c:pt idx="1">
                  <c:v>Webalapú támadások</c:v>
                </c:pt>
                <c:pt idx="2">
                  <c:v>Általános rosszindulatú szoftverek (malware)</c:v>
                </c:pt>
                <c:pt idx="3">
                  <c:v>Bennfentes kereskedelem</c:v>
                </c:pt>
                <c:pt idx="4">
                  <c:v>Hozzáférés megtagadása</c:v>
                </c:pt>
                <c:pt idx="5">
                  <c:v>Társadalmi manipuláció</c:v>
                </c:pt>
                <c:pt idx="6">
                  <c:v>Veszélyeztetett/lopott eszközök</c:v>
                </c:pt>
              </c:strCache>
            </c:strRef>
          </c:cat>
          <c:val>
            <c:numRef>
              <c:f>Hoja1!$B$1:$B$7</c:f>
              <c:numCache>
                <c:formatCode>0%</c:formatCode>
                <c:ptCount val="7"/>
                <c:pt idx="0">
                  <c:v>0.41</c:v>
                </c:pt>
                <c:pt idx="1">
                  <c:v>0.4</c:v>
                </c:pt>
                <c:pt idx="2">
                  <c:v>0.39</c:v>
                </c:pt>
                <c:pt idx="3">
                  <c:v>0.19</c:v>
                </c:pt>
                <c:pt idx="4">
                  <c:v>0.12</c:v>
                </c:pt>
                <c:pt idx="5">
                  <c:v>0.11</c:v>
                </c:pt>
                <c:pt idx="6">
                  <c:v>7.0000000000000007E-2</c:v>
                </c:pt>
              </c:numCache>
            </c:numRef>
          </c:val>
          <c:extLst>
            <c:ext xmlns:c16="http://schemas.microsoft.com/office/drawing/2014/chart" uri="{C3380CC4-5D6E-409C-BE32-E72D297353CC}">
              <c16:uniqueId val="{00000000-1DD3-4F9D-8843-A6D33976BA4E}"/>
            </c:ext>
          </c:extLst>
        </c:ser>
        <c:dLbls>
          <c:showLegendKey val="0"/>
          <c:showVal val="0"/>
          <c:showCatName val="0"/>
          <c:showSerName val="0"/>
          <c:showPercent val="0"/>
          <c:showBubbleSize val="0"/>
        </c:dLbls>
        <c:gapWidth val="100"/>
        <c:axId val="358049856"/>
        <c:axId val="358051032"/>
      </c:barChart>
      <c:catAx>
        <c:axId val="35804985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hu-HU"/>
          </a:p>
        </c:txPr>
        <c:crossAx val="358051032"/>
        <c:crosses val="autoZero"/>
        <c:auto val="1"/>
        <c:lblAlgn val="ctr"/>
        <c:lblOffset val="100"/>
        <c:noMultiLvlLbl val="0"/>
      </c:catAx>
      <c:valAx>
        <c:axId val="358051032"/>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hu-HU"/>
          </a:p>
        </c:txPr>
        <c:crossAx val="358049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lumMod val="75000"/>
          <a:lumOff val="25000"/>
        </a:schemeClr>
      </a:solidFill>
    </a:ln>
    <a:effectLst/>
  </c:spPr>
  <c:txPr>
    <a:bodyPr/>
    <a:lstStyle/>
    <a:p>
      <a:pPr>
        <a:defRPr/>
      </a:pPr>
      <a:endParaRPr lang="hu-HU"/>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_rels/data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dgm:spPr/>
      <dgm:t>
        <a:bodyPr/>
        <a:lstStyle/>
        <a:p>
          <a:r>
            <a:rPr lang="es-ES" dirty="0"/>
            <a:t>1</a:t>
          </a:r>
          <a:r>
            <a:rPr lang="hu-HU" dirty="0"/>
            <a:t>. FEJEZET</a:t>
          </a:r>
          <a:r>
            <a:rPr lang="es-ES" dirty="0"/>
            <a:t>: </a:t>
          </a:r>
          <a:r>
            <a:rPr lang="hu-HU" dirty="0"/>
            <a:t>A kiberbiztonság alapjai</a:t>
          </a:r>
          <a:endParaRPr lang="es-ES" dirty="0"/>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609B7737-2F8B-426B-AF67-1EE3ED08022C}">
      <dgm:prSet phldrT="[Texto]"/>
      <dgm:spPr/>
      <dgm:t>
        <a:bodyPr/>
        <a:lstStyle/>
        <a:p>
          <a:r>
            <a:rPr lang="es-ES" dirty="0"/>
            <a:t>2</a:t>
          </a:r>
          <a:r>
            <a:rPr lang="hu-HU" dirty="0"/>
            <a:t>. FEJEZET</a:t>
          </a:r>
          <a:r>
            <a:rPr lang="es-ES" dirty="0"/>
            <a:t>:</a:t>
          </a:r>
          <a:r>
            <a:rPr lang="hu-HU" dirty="0"/>
            <a:t> Kiberbiztonság...</a:t>
          </a:r>
          <a:endParaRPr lang="es-ES" dirty="0"/>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F20B2723-436C-41E3-8327-B9B8406600D3}">
      <dgm:prSet phldrT="[Texto]"/>
      <dgm:spPr/>
      <dgm:t>
        <a:bodyPr/>
        <a:lstStyle/>
        <a:p>
          <a:r>
            <a:rPr lang="es-ES" dirty="0"/>
            <a:t>3</a:t>
          </a:r>
          <a:r>
            <a:rPr lang="hu-HU" dirty="0"/>
            <a:t>. FEJEZET</a:t>
          </a:r>
          <a:r>
            <a:rPr lang="es-ES" dirty="0"/>
            <a:t>: </a:t>
          </a:r>
          <a:r>
            <a:rPr lang="hu-HU" dirty="0"/>
            <a:t>Javaslatok vállalkozóknak és alkalmazottaknak</a:t>
          </a:r>
          <a:endParaRPr lang="es-ES" dirty="0"/>
        </a:p>
      </dgm:t>
    </dgm:pt>
    <dgm:pt modelId="{46694BCD-358D-4427-9AB4-AE32A5CF5BBA}" type="parTrans" cxnId="{D7CDAEF4-7DDB-4E2B-AE5C-9E4A1FE46335}">
      <dgm:prSet/>
      <dgm:spPr/>
      <dgm:t>
        <a:bodyPr/>
        <a:lstStyle/>
        <a:p>
          <a:endParaRPr lang="es-ES"/>
        </a:p>
      </dgm:t>
    </dgm:pt>
    <dgm:pt modelId="{FA8E7AD5-A526-46EB-9C36-3F27A9FF95E2}" type="sibTrans" cxnId="{D7CDAEF4-7DDB-4E2B-AE5C-9E4A1FE46335}">
      <dgm:prSet/>
      <dgm:spPr/>
      <dgm:t>
        <a:bodyPr/>
        <a:lstStyle/>
        <a:p>
          <a:endParaRPr lang="es-ES"/>
        </a:p>
      </dgm:t>
    </dgm:pt>
    <dgm:pt modelId="{58257C1E-EB1A-424E-8E19-FDE90475950F}">
      <dgm:prSet phldrT="[Texto]"/>
      <dgm:spPr/>
      <dgm:t>
        <a:bodyPr/>
        <a:lstStyle/>
        <a:p>
          <a:r>
            <a:rPr lang="hu-HU" dirty="0"/>
            <a:t>...a munkahelyen</a:t>
          </a:r>
          <a:endParaRPr lang="es-ES" dirty="0"/>
        </a:p>
      </dgm:t>
    </dgm:pt>
    <dgm:pt modelId="{551F6A6B-D789-4A72-8BC1-DAF864AF8315}" type="parTrans" cxnId="{4ABA9478-BBD9-4DD6-AADC-CF850224EA09}">
      <dgm:prSet/>
      <dgm:spPr/>
      <dgm:t>
        <a:bodyPr/>
        <a:lstStyle/>
        <a:p>
          <a:endParaRPr lang="es-ES"/>
        </a:p>
      </dgm:t>
    </dgm:pt>
    <dgm:pt modelId="{6553A303-72A8-4AF7-91E8-23E47E0C15E0}" type="sibTrans" cxnId="{4ABA9478-BBD9-4DD6-AADC-CF850224EA09}">
      <dgm:prSet/>
      <dgm:spPr/>
      <dgm:t>
        <a:bodyPr/>
        <a:lstStyle/>
        <a:p>
          <a:endParaRPr lang="es-ES"/>
        </a:p>
      </dgm:t>
    </dgm:pt>
    <dgm:pt modelId="{A6F0EC27-D948-452F-8160-47E7B3513FBC}">
      <dgm:prSet phldrT="[Texto]"/>
      <dgm:spPr/>
      <dgm:t>
        <a:bodyPr/>
        <a:lstStyle/>
        <a:p>
          <a:r>
            <a:rPr lang="hu-HU" dirty="0"/>
            <a:t>Mi az a kiberbiztonság?</a:t>
          </a:r>
          <a:endParaRPr lang="es-ES" dirty="0"/>
        </a:p>
      </dgm:t>
    </dgm:pt>
    <dgm:pt modelId="{2319F251-C46A-414A-9C62-47FA392DCD30}" type="parTrans" cxnId="{628E9253-03CE-4ABC-803D-EF600AF3BC1E}">
      <dgm:prSet/>
      <dgm:spPr/>
      <dgm:t>
        <a:bodyPr/>
        <a:lstStyle/>
        <a:p>
          <a:endParaRPr lang="hu-HU"/>
        </a:p>
      </dgm:t>
    </dgm:pt>
    <dgm:pt modelId="{C7CB8A38-3514-465D-B515-61719DD9E716}" type="sibTrans" cxnId="{628E9253-03CE-4ABC-803D-EF600AF3BC1E}">
      <dgm:prSet/>
      <dgm:spPr/>
      <dgm:t>
        <a:bodyPr/>
        <a:lstStyle/>
        <a:p>
          <a:endParaRPr lang="hu-HU"/>
        </a:p>
      </dgm:t>
    </dgm:pt>
    <dgm:pt modelId="{4CEFD3E1-54B7-4888-A5D8-042517E934B6}">
      <dgm:prSet phldrT="[Texto]"/>
      <dgm:spPr/>
      <dgm:t>
        <a:bodyPr/>
        <a:lstStyle/>
        <a:p>
          <a:r>
            <a:rPr lang="hu-HU" dirty="0"/>
            <a:t>Főbb fogalommeghatározások</a:t>
          </a:r>
          <a:endParaRPr lang="es-ES" dirty="0"/>
        </a:p>
      </dgm:t>
    </dgm:pt>
    <dgm:pt modelId="{D91B6821-A0E2-483A-BFBB-FCFF6FD46CBB}" type="parTrans" cxnId="{BF3DA397-AB71-4FAF-8DCD-85BCDFD8855F}">
      <dgm:prSet/>
      <dgm:spPr/>
      <dgm:t>
        <a:bodyPr/>
        <a:lstStyle/>
        <a:p>
          <a:endParaRPr lang="hu-HU"/>
        </a:p>
      </dgm:t>
    </dgm:pt>
    <dgm:pt modelId="{A6131760-3ED9-4F1B-A0D1-4B473CB2E43D}" type="sibTrans" cxnId="{BF3DA397-AB71-4FAF-8DCD-85BCDFD8855F}">
      <dgm:prSet/>
      <dgm:spPr/>
      <dgm:t>
        <a:bodyPr/>
        <a:lstStyle/>
        <a:p>
          <a:endParaRPr lang="hu-HU"/>
        </a:p>
      </dgm:t>
    </dgm:pt>
    <dgm:pt modelId="{6033253E-616B-4488-9A73-F5F7C40DFC7F}">
      <dgm:prSet/>
      <dgm:spPr/>
      <dgm:t>
        <a:bodyPr/>
        <a:lstStyle/>
        <a:p>
          <a:r>
            <a:rPr lang="hu-HU" dirty="0"/>
            <a:t>...a távmunkában</a:t>
          </a:r>
        </a:p>
      </dgm:t>
    </dgm:pt>
    <dgm:pt modelId="{78B566EB-1A3D-4BC5-9B38-5FAA86FABCD2}" type="parTrans" cxnId="{8F351D86-6A39-4824-92C5-A4A9DE62A37F}">
      <dgm:prSet/>
      <dgm:spPr/>
      <dgm:t>
        <a:bodyPr/>
        <a:lstStyle/>
        <a:p>
          <a:endParaRPr lang="hu-HU"/>
        </a:p>
      </dgm:t>
    </dgm:pt>
    <dgm:pt modelId="{8A138F3E-7B3A-4FED-BE96-4FD08D36C744}" type="sibTrans" cxnId="{8F351D86-6A39-4824-92C5-A4A9DE62A37F}">
      <dgm:prSet/>
      <dgm:spPr/>
      <dgm:t>
        <a:bodyPr/>
        <a:lstStyle/>
        <a:p>
          <a:endParaRPr lang="hu-HU"/>
        </a:p>
      </dgm:t>
    </dgm:pt>
    <dgm:pt modelId="{4507D890-BA7E-4CE9-A1A1-12BA8921B134}">
      <dgm:prSet/>
      <dgm:spPr/>
      <dgm:t>
        <a:bodyPr/>
        <a:lstStyle/>
        <a:p>
          <a:r>
            <a:rPr lang="hu-HU" dirty="0"/>
            <a:t>Javaslatok alkalmazottaknak</a:t>
          </a:r>
        </a:p>
      </dgm:t>
    </dgm:pt>
    <dgm:pt modelId="{AFA5B9A0-5829-4BE1-B282-6E7EEA0EB35B}" type="parTrans" cxnId="{2D9AB566-5270-4CA5-A034-90AF73E4CA70}">
      <dgm:prSet/>
      <dgm:spPr/>
      <dgm:t>
        <a:bodyPr/>
        <a:lstStyle/>
        <a:p>
          <a:endParaRPr lang="hu-HU"/>
        </a:p>
      </dgm:t>
    </dgm:pt>
    <dgm:pt modelId="{BD623867-3DD8-405A-A57B-035C1F990434}" type="sibTrans" cxnId="{2D9AB566-5270-4CA5-A034-90AF73E4CA70}">
      <dgm:prSet/>
      <dgm:spPr/>
      <dgm:t>
        <a:bodyPr/>
        <a:lstStyle/>
        <a:p>
          <a:endParaRPr lang="hu-HU"/>
        </a:p>
      </dgm:t>
    </dgm:pt>
    <dgm:pt modelId="{34EDBEFB-BC6D-4A5A-9B5F-A5E98B52057E}">
      <dgm:prSet phldrT="[Texto]"/>
      <dgm:spPr/>
      <dgm:t>
        <a:bodyPr/>
        <a:lstStyle/>
        <a:p>
          <a:r>
            <a:rPr lang="hu-HU" dirty="0"/>
            <a:t>Javaslatok vállalkozóknak</a:t>
          </a:r>
          <a:endParaRPr lang="es-ES" dirty="0"/>
        </a:p>
      </dgm:t>
    </dgm:pt>
    <dgm:pt modelId="{8C2F5412-0018-4155-A3C3-ED8C1455C1D2}" type="sibTrans" cxnId="{A97675D5-7444-4825-9F44-ED379D17B0D2}">
      <dgm:prSet/>
      <dgm:spPr/>
    </dgm:pt>
    <dgm:pt modelId="{A5D13E22-1B00-4DA8-BD28-8AA341F771A9}" type="parTrans" cxnId="{A97675D5-7444-4825-9F44-ED379D17B0D2}">
      <dgm:prSet/>
      <dgm:spPr/>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3" custScaleX="124622">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3">
        <dgm:presLayoutVars>
          <dgm:bulletEnabled val="1"/>
        </dgm:presLayoutVars>
      </dgm:prSet>
      <dgm:spPr/>
    </dgm:pt>
    <dgm:pt modelId="{F12582A4-7681-44B9-8EE8-01754ADBF1B9}" type="pres">
      <dgm:prSet presAssocID="{0E0957BF-B5FA-4EBB-B90A-1ECF37440F7B}" presName="sibTrans" presStyleCnt="0"/>
      <dgm:spPr/>
    </dgm:pt>
    <dgm:pt modelId="{3DEE8081-9DAE-447D-949C-DEF3860D6332}" type="pres">
      <dgm:prSet presAssocID="{F20B2723-436C-41E3-8327-B9B8406600D3}" presName="node" presStyleLbl="node1" presStyleIdx="2" presStyleCnt="3">
        <dgm:presLayoutVars>
          <dgm:bulletEnabled val="1"/>
        </dgm:presLayoutVars>
      </dgm:prSet>
      <dgm:spPr/>
    </dgm:pt>
  </dgm:ptLst>
  <dgm:cxnLst>
    <dgm:cxn modelId="{0A025516-9DE4-4E8F-B3F8-80553D6255FB}" type="presOf" srcId="{58257C1E-EB1A-424E-8E19-FDE90475950F}" destId="{6A06E1D3-CB2E-499A-A964-4B9EA4634424}" srcOrd="0" destOrd="1" presId="urn:microsoft.com/office/officeart/2005/8/layout/hList6"/>
    <dgm:cxn modelId="{3CEED929-3E78-48F7-9A23-3F5D4B1633E0}" type="presOf" srcId="{A6F0EC27-D948-452F-8160-47E7B3513FBC}" destId="{3812FEFD-0534-4CDE-BDFC-5DC8A0A6E211}" srcOrd="0" destOrd="1" presId="urn:microsoft.com/office/officeart/2005/8/layout/hList6"/>
    <dgm:cxn modelId="{2D9AB566-5270-4CA5-A034-90AF73E4CA70}" srcId="{F20B2723-436C-41E3-8327-B9B8406600D3}" destId="{4507D890-BA7E-4CE9-A1A1-12BA8921B134}" srcOrd="1" destOrd="0" parTransId="{AFA5B9A0-5829-4BE1-B282-6E7EEA0EB35B}" sibTransId="{BD623867-3DD8-405A-A57B-035C1F990434}"/>
    <dgm:cxn modelId="{E9F9DA4B-601A-4408-897E-D2936CB1FD6F}" type="presOf" srcId="{609B7737-2F8B-426B-AF67-1EE3ED08022C}" destId="{6A06E1D3-CB2E-499A-A964-4B9EA4634424}" srcOrd="0" destOrd="0" presId="urn:microsoft.com/office/officeart/2005/8/layout/hList6"/>
    <dgm:cxn modelId="{628E9253-03CE-4ABC-803D-EF600AF3BC1E}" srcId="{19D75968-110D-4570-A796-4EFA7A289980}" destId="{A6F0EC27-D948-452F-8160-47E7B3513FBC}" srcOrd="0" destOrd="0" parTransId="{2319F251-C46A-414A-9C62-47FA392DCD30}" sibTransId="{C7CB8A38-3514-465D-B515-61719DD9E716}"/>
    <dgm:cxn modelId="{4ABA9478-BBD9-4DD6-AADC-CF850224EA09}" srcId="{609B7737-2F8B-426B-AF67-1EE3ED08022C}" destId="{58257C1E-EB1A-424E-8E19-FDE90475950F}" srcOrd="0" destOrd="0" parTransId="{551F6A6B-D789-4A72-8BC1-DAF864AF8315}" sibTransId="{6553A303-72A8-4AF7-91E8-23E47E0C15E0}"/>
    <dgm:cxn modelId="{8F351D86-6A39-4824-92C5-A4A9DE62A37F}" srcId="{609B7737-2F8B-426B-AF67-1EE3ED08022C}" destId="{6033253E-616B-4488-9A73-F5F7C40DFC7F}" srcOrd="1" destOrd="0" parTransId="{78B566EB-1A3D-4BC5-9B38-5FAA86FABCD2}" sibTransId="{8A138F3E-7B3A-4FED-BE96-4FD08D36C744}"/>
    <dgm:cxn modelId="{7AC01F8B-44E1-4286-BEDC-9B10A517288B}" type="presOf" srcId="{6033253E-616B-4488-9A73-F5F7C40DFC7F}" destId="{6A06E1D3-CB2E-499A-A964-4B9EA4634424}" srcOrd="0" destOrd="2" presId="urn:microsoft.com/office/officeart/2005/8/layout/hList6"/>
    <dgm:cxn modelId="{FF7D8E92-146B-4D8B-B3DD-8C252796CD3C}" type="presOf" srcId="{19D75968-110D-4570-A796-4EFA7A289980}" destId="{3812FEFD-0534-4CDE-BDFC-5DC8A0A6E211}" srcOrd="0" destOrd="0" presId="urn:microsoft.com/office/officeart/2005/8/layout/hList6"/>
    <dgm:cxn modelId="{BF3DA397-AB71-4FAF-8DCD-85BCDFD8855F}" srcId="{19D75968-110D-4570-A796-4EFA7A289980}" destId="{4CEFD3E1-54B7-4888-A5D8-042517E934B6}" srcOrd="1" destOrd="0" parTransId="{D91B6821-A0E2-483A-BFBB-FCFF6FD46CBB}" sibTransId="{A6131760-3ED9-4F1B-A0D1-4B473CB2E43D}"/>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A97675D5-7444-4825-9F44-ED379D17B0D2}" srcId="{F20B2723-436C-41E3-8327-B9B8406600D3}" destId="{34EDBEFB-BC6D-4A5A-9B5F-A5E98B52057E}" srcOrd="0" destOrd="0" parTransId="{A5D13E22-1B00-4DA8-BD28-8AA341F771A9}" sibTransId="{8C2F5412-0018-4155-A3C3-ED8C1455C1D2}"/>
    <dgm:cxn modelId="{92D968DA-9935-4ABD-80A7-6A41EEA2B55D}" type="presOf" srcId="{F20B2723-436C-41E3-8327-B9B8406600D3}" destId="{3DEE8081-9DAE-447D-949C-DEF3860D6332}" srcOrd="0" destOrd="0" presId="urn:microsoft.com/office/officeart/2005/8/layout/hList6"/>
    <dgm:cxn modelId="{5F5365E3-4437-4A18-A5F0-A146B5762A45}" type="presOf" srcId="{34EDBEFB-BC6D-4A5A-9B5F-A5E98B52057E}" destId="{3DEE8081-9DAE-447D-949C-DEF3860D6332}" srcOrd="0" destOrd="1" presId="urn:microsoft.com/office/officeart/2005/8/layout/hList6"/>
    <dgm:cxn modelId="{582EB5EB-5B77-4AD4-8FBE-02D6010808FE}" type="presOf" srcId="{4507D890-BA7E-4CE9-A1A1-12BA8921B134}" destId="{3DEE8081-9DAE-447D-949C-DEF3860D6332}" srcOrd="0" destOrd="2" presId="urn:microsoft.com/office/officeart/2005/8/layout/hList6"/>
    <dgm:cxn modelId="{D7CDAEF4-7DDB-4E2B-AE5C-9E4A1FE46335}" srcId="{36AF0E53-CBCF-4C04-A4FB-7AC87E586F76}" destId="{F20B2723-436C-41E3-8327-B9B8406600D3}" srcOrd="2" destOrd="0" parTransId="{46694BCD-358D-4427-9AB4-AE32A5CF5BBA}" sibTransId="{FA8E7AD5-A526-46EB-9C36-3F27A9FF95E2}"/>
    <dgm:cxn modelId="{B2834EFA-F1EB-4107-9E1D-8E8C758B2C0E}" type="presOf" srcId="{4CEFD3E1-54B7-4888-A5D8-042517E934B6}" destId="{3812FEFD-0534-4CDE-BDFC-5DC8A0A6E211}" srcOrd="0" destOrd="2" presId="urn:microsoft.com/office/officeart/2005/8/layout/hList6"/>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 modelId="{F61C6546-8824-4153-97D8-9A0E037537FE}" type="presParOf" srcId="{6FB93B61-4A53-45FE-ACC1-D6604E1BAA6B}" destId="{F12582A4-7681-44B9-8EE8-01754ADBF1B9}" srcOrd="3" destOrd="0" presId="urn:microsoft.com/office/officeart/2005/8/layout/hList6"/>
    <dgm:cxn modelId="{C5220072-01FB-442A-8FC3-A1DFB9BFF00E}" type="presParOf" srcId="{6FB93B61-4A53-45FE-ACC1-D6604E1BAA6B}" destId="{3DEE8081-9DAE-447D-949C-DEF3860D633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225589-925E-4E1B-9CDB-8A81D0B1D524}" type="doc">
      <dgm:prSet loTypeId="urn:microsoft.com/office/officeart/2018/2/layout/IconCircleList" loCatId="icon" qsTypeId="urn:microsoft.com/office/officeart/2005/8/quickstyle/simple4" qsCatId="simple" csTypeId="urn:microsoft.com/office/officeart/2005/8/colors/accent2_2" csCatId="accent2" phldr="1"/>
      <dgm:spPr/>
      <dgm:t>
        <a:bodyPr/>
        <a:lstStyle/>
        <a:p>
          <a:endParaRPr lang="en-GB"/>
        </a:p>
      </dgm:t>
    </dgm:pt>
    <dgm:pt modelId="{96B66D95-2F2D-4015-B416-EDABF81B089B}">
      <dgm:prSet phldrT="[Texto]" custT="1"/>
      <dgm:spPr/>
      <dgm:t>
        <a:bodyPr/>
        <a:lstStyle/>
        <a:p>
          <a:pPr>
            <a:lnSpc>
              <a:spcPct val="100000"/>
            </a:lnSpc>
          </a:pPr>
          <a:r>
            <a:rPr lang="hu-HU" sz="1600" b="1" dirty="0"/>
            <a:t>Hozzáférhetőség</a:t>
          </a:r>
          <a:endParaRPr lang="en-GB" sz="1200" b="1" dirty="0"/>
        </a:p>
      </dgm:t>
    </dgm:pt>
    <dgm:pt modelId="{244C855A-532D-4AEC-A7D2-3866CD36BEF2}" type="parTrans" cxnId="{85396F3E-1EFF-4ACD-A209-EB2B71D86A56}">
      <dgm:prSet/>
      <dgm:spPr/>
      <dgm:t>
        <a:bodyPr/>
        <a:lstStyle/>
        <a:p>
          <a:endParaRPr lang="en-GB"/>
        </a:p>
      </dgm:t>
    </dgm:pt>
    <dgm:pt modelId="{00E5E949-8CC0-4DAE-BE07-A7F3554AA16B}" type="sibTrans" cxnId="{85396F3E-1EFF-4ACD-A209-EB2B71D86A56}">
      <dgm:prSet/>
      <dgm:spPr/>
      <dgm:t>
        <a:bodyPr/>
        <a:lstStyle/>
        <a:p>
          <a:pPr>
            <a:lnSpc>
              <a:spcPct val="100000"/>
            </a:lnSpc>
          </a:pPr>
          <a:endParaRPr lang="en-GB"/>
        </a:p>
      </dgm:t>
    </dgm:pt>
    <dgm:pt modelId="{71923186-F639-4149-870E-D2CE2158E3D1}">
      <dgm:prSet phldrT="[Texto]" custT="1"/>
      <dgm:spPr/>
      <dgm:t>
        <a:bodyPr/>
        <a:lstStyle/>
        <a:p>
          <a:pPr>
            <a:lnSpc>
              <a:spcPct val="100000"/>
            </a:lnSpc>
          </a:pPr>
          <a:r>
            <a:rPr lang="hu-HU" sz="1600" b="1" dirty="0"/>
            <a:t>Hitelesség</a:t>
          </a:r>
          <a:endParaRPr lang="en-GB" sz="1300" b="1" dirty="0"/>
        </a:p>
      </dgm:t>
    </dgm:pt>
    <dgm:pt modelId="{C011B3E4-1A3D-4109-BB36-72E55EEBD772}" type="parTrans" cxnId="{FAD9E378-4657-4230-8318-3CBF1F0E8B4A}">
      <dgm:prSet/>
      <dgm:spPr/>
      <dgm:t>
        <a:bodyPr/>
        <a:lstStyle/>
        <a:p>
          <a:endParaRPr lang="en-GB"/>
        </a:p>
      </dgm:t>
    </dgm:pt>
    <dgm:pt modelId="{95B9336A-5E56-41AB-9933-523F6E8AAB99}" type="sibTrans" cxnId="{FAD9E378-4657-4230-8318-3CBF1F0E8B4A}">
      <dgm:prSet/>
      <dgm:spPr/>
      <dgm:t>
        <a:bodyPr/>
        <a:lstStyle/>
        <a:p>
          <a:pPr>
            <a:lnSpc>
              <a:spcPct val="100000"/>
            </a:lnSpc>
          </a:pPr>
          <a:endParaRPr lang="en-GB"/>
        </a:p>
      </dgm:t>
    </dgm:pt>
    <dgm:pt modelId="{40F1F376-F59F-43BE-BC15-71D1CB50FC46}">
      <dgm:prSet phldrT="[Texto]" custT="1"/>
      <dgm:spPr/>
      <dgm:t>
        <a:bodyPr/>
        <a:lstStyle/>
        <a:p>
          <a:pPr>
            <a:lnSpc>
              <a:spcPct val="100000"/>
            </a:lnSpc>
          </a:pPr>
          <a:r>
            <a:rPr lang="es-ES" sz="1600" b="1" dirty="0" err="1"/>
            <a:t>Integr</a:t>
          </a:r>
          <a:r>
            <a:rPr lang="hu-HU" sz="1600" b="1" dirty="0"/>
            <a:t>itás</a:t>
          </a:r>
          <a:endParaRPr lang="en-GB" sz="1300" b="1" dirty="0"/>
        </a:p>
      </dgm:t>
    </dgm:pt>
    <dgm:pt modelId="{0D6ECCA1-E00F-4E62-9B3A-EEFD8DA2FE9F}" type="parTrans" cxnId="{6D0F6478-B1C0-4EA7-B4EC-2FE24EF39182}">
      <dgm:prSet/>
      <dgm:spPr/>
      <dgm:t>
        <a:bodyPr/>
        <a:lstStyle/>
        <a:p>
          <a:endParaRPr lang="en-GB"/>
        </a:p>
      </dgm:t>
    </dgm:pt>
    <dgm:pt modelId="{2B8DE3E5-03EF-45BD-8BD1-389476F179A1}" type="sibTrans" cxnId="{6D0F6478-B1C0-4EA7-B4EC-2FE24EF39182}">
      <dgm:prSet/>
      <dgm:spPr/>
      <dgm:t>
        <a:bodyPr/>
        <a:lstStyle/>
        <a:p>
          <a:pPr>
            <a:lnSpc>
              <a:spcPct val="100000"/>
            </a:lnSpc>
          </a:pPr>
          <a:endParaRPr lang="en-GB"/>
        </a:p>
      </dgm:t>
    </dgm:pt>
    <dgm:pt modelId="{32DD8806-79B2-42A6-9EC0-ECC2D87027CE}">
      <dgm:prSet phldrT="[Texto]" custT="1"/>
      <dgm:spPr/>
      <dgm:t>
        <a:bodyPr/>
        <a:lstStyle/>
        <a:p>
          <a:pPr>
            <a:lnSpc>
              <a:spcPct val="100000"/>
            </a:lnSpc>
          </a:pPr>
          <a:r>
            <a:rPr lang="hu-HU" sz="1600" b="1" dirty="0"/>
            <a:t>Titoktartás</a:t>
          </a:r>
          <a:endParaRPr lang="en-GB" sz="1300" b="1" dirty="0"/>
        </a:p>
      </dgm:t>
    </dgm:pt>
    <dgm:pt modelId="{FFB9156C-4092-4177-94E1-2538FE8748C2}" type="parTrans" cxnId="{CF94039E-353C-4CE0-B46F-301B6AAE499E}">
      <dgm:prSet/>
      <dgm:spPr/>
      <dgm:t>
        <a:bodyPr/>
        <a:lstStyle/>
        <a:p>
          <a:endParaRPr lang="en-GB"/>
        </a:p>
      </dgm:t>
    </dgm:pt>
    <dgm:pt modelId="{E60EB104-B12A-4659-BBA0-FA6BCD4D42DE}" type="sibTrans" cxnId="{CF94039E-353C-4CE0-B46F-301B6AAE499E}">
      <dgm:prSet/>
      <dgm:spPr/>
      <dgm:t>
        <a:bodyPr/>
        <a:lstStyle/>
        <a:p>
          <a:pPr>
            <a:lnSpc>
              <a:spcPct val="100000"/>
            </a:lnSpc>
          </a:pPr>
          <a:endParaRPr lang="en-GB"/>
        </a:p>
      </dgm:t>
    </dgm:pt>
    <dgm:pt modelId="{DCE0CF76-3546-4E9B-8812-3FE8B21B13FF}">
      <dgm:prSet phldrT="[Texto]" custT="1"/>
      <dgm:spPr/>
      <dgm:t>
        <a:bodyPr/>
        <a:lstStyle/>
        <a:p>
          <a:pPr>
            <a:lnSpc>
              <a:spcPct val="100000"/>
            </a:lnSpc>
          </a:pPr>
          <a:r>
            <a:rPr lang="hu-HU" sz="1800" b="1" dirty="0"/>
            <a:t>Nyomonkövethetőség</a:t>
          </a:r>
          <a:endParaRPr lang="en-GB" sz="1800" b="1" dirty="0"/>
        </a:p>
      </dgm:t>
    </dgm:pt>
    <dgm:pt modelId="{FC0DAF05-2B0D-479F-B228-DFEB914B078E}" type="parTrans" cxnId="{CDCE3216-B062-4B17-AEDD-FF7FF1F65672}">
      <dgm:prSet/>
      <dgm:spPr/>
      <dgm:t>
        <a:bodyPr/>
        <a:lstStyle/>
        <a:p>
          <a:endParaRPr lang="en-GB"/>
        </a:p>
      </dgm:t>
    </dgm:pt>
    <dgm:pt modelId="{18AEC5E6-A127-458F-BED3-BDD8B19B2030}" type="sibTrans" cxnId="{CDCE3216-B062-4B17-AEDD-FF7FF1F65672}">
      <dgm:prSet/>
      <dgm:spPr/>
      <dgm:t>
        <a:bodyPr/>
        <a:lstStyle/>
        <a:p>
          <a:endParaRPr lang="en-GB"/>
        </a:p>
      </dgm:t>
    </dgm:pt>
    <dgm:pt modelId="{992AD3E3-6854-41C4-9370-6A66C137BE84}" type="pres">
      <dgm:prSet presAssocID="{96225589-925E-4E1B-9CDB-8A81D0B1D524}" presName="root" presStyleCnt="0">
        <dgm:presLayoutVars>
          <dgm:dir/>
          <dgm:resizeHandles val="exact"/>
        </dgm:presLayoutVars>
      </dgm:prSet>
      <dgm:spPr/>
    </dgm:pt>
    <dgm:pt modelId="{E700D395-858B-4483-8245-7433B9F582F9}" type="pres">
      <dgm:prSet presAssocID="{96225589-925E-4E1B-9CDB-8A81D0B1D524}" presName="container" presStyleCnt="0">
        <dgm:presLayoutVars>
          <dgm:dir/>
          <dgm:resizeHandles val="exact"/>
        </dgm:presLayoutVars>
      </dgm:prSet>
      <dgm:spPr/>
    </dgm:pt>
    <dgm:pt modelId="{60D1AA53-3C1E-4F51-A8D2-F988567BE579}" type="pres">
      <dgm:prSet presAssocID="{96B66D95-2F2D-4015-B416-EDABF81B089B}" presName="compNode" presStyleCnt="0"/>
      <dgm:spPr/>
    </dgm:pt>
    <dgm:pt modelId="{18889C74-CF30-436F-A3EC-E18A50D46545}" type="pres">
      <dgm:prSet presAssocID="{96B66D95-2F2D-4015-B416-EDABF81B089B}" presName="iconBgRect" presStyleLbl="bgShp" presStyleIdx="0" presStyleCnt="5"/>
      <dgm:spPr/>
    </dgm:pt>
    <dgm:pt modelId="{451BC622-FDA6-4602-B91A-3B75746EA286}" type="pres">
      <dgm:prSet presAssocID="{96B66D95-2F2D-4015-B416-EDABF81B089B}" presName="iconRect" presStyleLbl="node1" presStyleIdx="0" presStyleCnt="5"/>
      <dgm:spPr>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eloj de arena terminado"/>
        </a:ext>
      </dgm:extLst>
    </dgm:pt>
    <dgm:pt modelId="{1F866A8A-5DBD-45A9-95C2-5CAB6277DAA1}" type="pres">
      <dgm:prSet presAssocID="{96B66D95-2F2D-4015-B416-EDABF81B089B}" presName="spaceRect" presStyleCnt="0"/>
      <dgm:spPr/>
    </dgm:pt>
    <dgm:pt modelId="{5EC1A98C-5D99-41FC-BDA9-EF6BC95D809D}" type="pres">
      <dgm:prSet presAssocID="{96B66D95-2F2D-4015-B416-EDABF81B089B}" presName="textRect" presStyleLbl="revTx" presStyleIdx="0" presStyleCnt="5">
        <dgm:presLayoutVars>
          <dgm:chMax val="1"/>
          <dgm:chPref val="1"/>
        </dgm:presLayoutVars>
      </dgm:prSet>
      <dgm:spPr/>
    </dgm:pt>
    <dgm:pt modelId="{10DCB990-6C49-4D2E-BED3-A1B638B92451}" type="pres">
      <dgm:prSet presAssocID="{00E5E949-8CC0-4DAE-BE07-A7F3554AA16B}" presName="sibTrans" presStyleLbl="sibTrans2D1" presStyleIdx="0" presStyleCnt="0"/>
      <dgm:spPr/>
    </dgm:pt>
    <dgm:pt modelId="{084DF2DC-5A5A-4264-BE53-522CB1093DD7}" type="pres">
      <dgm:prSet presAssocID="{71923186-F639-4149-870E-D2CE2158E3D1}" presName="compNode" presStyleCnt="0"/>
      <dgm:spPr/>
    </dgm:pt>
    <dgm:pt modelId="{8AA6725B-0854-4309-90D0-5CF54BA75720}" type="pres">
      <dgm:prSet presAssocID="{71923186-F639-4149-870E-D2CE2158E3D1}" presName="iconBgRect" presStyleLbl="bgShp" presStyleIdx="1" presStyleCnt="5"/>
      <dgm:spPr/>
    </dgm:pt>
    <dgm:pt modelId="{878E7C46-5E99-4564-AA7A-6053EB2CD1EA}" type="pres">
      <dgm:prSet presAssocID="{71923186-F639-4149-870E-D2CE2158E3D1}" presName="iconRect" presStyleLbl="node1" presStyleIdx="1" presStyleCnt="5"/>
      <dgm:spPr>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orazón"/>
        </a:ext>
      </dgm:extLst>
    </dgm:pt>
    <dgm:pt modelId="{B90CD311-37D5-4E99-8DC2-055766AD79A7}" type="pres">
      <dgm:prSet presAssocID="{71923186-F639-4149-870E-D2CE2158E3D1}" presName="spaceRect" presStyleCnt="0"/>
      <dgm:spPr/>
    </dgm:pt>
    <dgm:pt modelId="{AC8DD161-3214-4DF7-9B8C-AD98F13BD018}" type="pres">
      <dgm:prSet presAssocID="{71923186-F639-4149-870E-D2CE2158E3D1}" presName="textRect" presStyleLbl="revTx" presStyleIdx="1" presStyleCnt="5">
        <dgm:presLayoutVars>
          <dgm:chMax val="1"/>
          <dgm:chPref val="1"/>
        </dgm:presLayoutVars>
      </dgm:prSet>
      <dgm:spPr/>
    </dgm:pt>
    <dgm:pt modelId="{0144BBDC-86EE-423C-B1D9-915D6D2F8E8D}" type="pres">
      <dgm:prSet presAssocID="{95B9336A-5E56-41AB-9933-523F6E8AAB99}" presName="sibTrans" presStyleLbl="sibTrans2D1" presStyleIdx="0" presStyleCnt="0"/>
      <dgm:spPr/>
    </dgm:pt>
    <dgm:pt modelId="{B3FEAFB5-D565-443F-9303-9B744DB0302E}" type="pres">
      <dgm:prSet presAssocID="{40F1F376-F59F-43BE-BC15-71D1CB50FC46}" presName="compNode" presStyleCnt="0"/>
      <dgm:spPr/>
    </dgm:pt>
    <dgm:pt modelId="{93216B7C-0787-4A45-8239-F86ECE8AE120}" type="pres">
      <dgm:prSet presAssocID="{40F1F376-F59F-43BE-BC15-71D1CB50FC46}" presName="iconBgRect" presStyleLbl="bgShp" presStyleIdx="2" presStyleCnt="5"/>
      <dgm:spPr/>
    </dgm:pt>
    <dgm:pt modelId="{B318B2CC-22DC-46C7-BDCA-72993725F792}" type="pres">
      <dgm:prSet presAssocID="{40F1F376-F59F-43BE-BC15-71D1CB50FC46}" presName="iconRect" presStyleLbl="node1" presStyleIdx="2" presStyleCnt="5"/>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arca de verificación"/>
        </a:ext>
      </dgm:extLst>
    </dgm:pt>
    <dgm:pt modelId="{15323176-819E-4763-B66D-8149E846434D}" type="pres">
      <dgm:prSet presAssocID="{40F1F376-F59F-43BE-BC15-71D1CB50FC46}" presName="spaceRect" presStyleCnt="0"/>
      <dgm:spPr/>
    </dgm:pt>
    <dgm:pt modelId="{E6B00810-470D-4C46-9A4A-800F2901B5A0}" type="pres">
      <dgm:prSet presAssocID="{40F1F376-F59F-43BE-BC15-71D1CB50FC46}" presName="textRect" presStyleLbl="revTx" presStyleIdx="2" presStyleCnt="5">
        <dgm:presLayoutVars>
          <dgm:chMax val="1"/>
          <dgm:chPref val="1"/>
        </dgm:presLayoutVars>
      </dgm:prSet>
      <dgm:spPr/>
    </dgm:pt>
    <dgm:pt modelId="{C815219D-183B-4974-A6D8-75EAED0BA194}" type="pres">
      <dgm:prSet presAssocID="{2B8DE3E5-03EF-45BD-8BD1-389476F179A1}" presName="sibTrans" presStyleLbl="sibTrans2D1" presStyleIdx="0" presStyleCnt="0"/>
      <dgm:spPr/>
    </dgm:pt>
    <dgm:pt modelId="{F9CB91DC-BAAD-45B5-98B7-19171FA33692}" type="pres">
      <dgm:prSet presAssocID="{32DD8806-79B2-42A6-9EC0-ECC2D87027CE}" presName="compNode" presStyleCnt="0"/>
      <dgm:spPr/>
    </dgm:pt>
    <dgm:pt modelId="{49FAB699-E68C-4D6B-9771-0C55A50BFFCF}" type="pres">
      <dgm:prSet presAssocID="{32DD8806-79B2-42A6-9EC0-ECC2D87027CE}" presName="iconBgRect" presStyleLbl="bgShp" presStyleIdx="3" presStyleCnt="5"/>
      <dgm:spPr/>
    </dgm:pt>
    <dgm:pt modelId="{9F89BA3D-77B1-4B0A-8F5D-1770F5EB2418}" type="pres">
      <dgm:prSet presAssocID="{32DD8806-79B2-42A6-9EC0-ECC2D87027CE}" presName="iconRect" presStyleLbl="node1" presStyleIdx="3" presStyleCnt="5"/>
      <dgm:spPr>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loquear"/>
        </a:ext>
      </dgm:extLst>
    </dgm:pt>
    <dgm:pt modelId="{E2003E27-6EED-451D-9B75-793D8E7119A4}" type="pres">
      <dgm:prSet presAssocID="{32DD8806-79B2-42A6-9EC0-ECC2D87027CE}" presName="spaceRect" presStyleCnt="0"/>
      <dgm:spPr/>
    </dgm:pt>
    <dgm:pt modelId="{D29E5F7D-33B8-48C7-9C9B-4CFE725997D1}" type="pres">
      <dgm:prSet presAssocID="{32DD8806-79B2-42A6-9EC0-ECC2D87027CE}" presName="textRect" presStyleLbl="revTx" presStyleIdx="3" presStyleCnt="5">
        <dgm:presLayoutVars>
          <dgm:chMax val="1"/>
          <dgm:chPref val="1"/>
        </dgm:presLayoutVars>
      </dgm:prSet>
      <dgm:spPr/>
    </dgm:pt>
    <dgm:pt modelId="{CD9BAD47-F479-4FF8-A20B-07DD3CFBD103}" type="pres">
      <dgm:prSet presAssocID="{E60EB104-B12A-4659-BBA0-FA6BCD4D42DE}" presName="sibTrans" presStyleLbl="sibTrans2D1" presStyleIdx="0" presStyleCnt="0"/>
      <dgm:spPr/>
    </dgm:pt>
    <dgm:pt modelId="{6C44F499-A468-4C3C-B040-CE3BD203672B}" type="pres">
      <dgm:prSet presAssocID="{DCE0CF76-3546-4E9B-8812-3FE8B21B13FF}" presName="compNode" presStyleCnt="0"/>
      <dgm:spPr/>
    </dgm:pt>
    <dgm:pt modelId="{1E6F82B7-1957-41EC-BA6E-B2580851A233}" type="pres">
      <dgm:prSet presAssocID="{DCE0CF76-3546-4E9B-8812-3FE8B21B13FF}" presName="iconBgRect" presStyleLbl="bgShp" presStyleIdx="4" presStyleCnt="5"/>
      <dgm:spPr/>
    </dgm:pt>
    <dgm:pt modelId="{54F5A536-A67A-4B9C-8149-94CB797C8A57}" type="pres">
      <dgm:prSet presAssocID="{DCE0CF76-3546-4E9B-8812-3FE8B21B13FF}" presName="iconRect" presStyleLbl="node1" presStyleIdx="4" presStyleCnt="5"/>
      <dgm:spPr>
        <a:blipFill>
          <a:blip xmlns:r="http://schemas.openxmlformats.org/officeDocument/2006/relationships"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Casa"/>
        </a:ext>
      </dgm:extLst>
    </dgm:pt>
    <dgm:pt modelId="{E96AE150-EDE8-4554-A300-E9F5F99D9243}" type="pres">
      <dgm:prSet presAssocID="{DCE0CF76-3546-4E9B-8812-3FE8B21B13FF}" presName="spaceRect" presStyleCnt="0"/>
      <dgm:spPr/>
    </dgm:pt>
    <dgm:pt modelId="{04849753-718C-43C6-A017-C7A148079BD3}" type="pres">
      <dgm:prSet presAssocID="{DCE0CF76-3546-4E9B-8812-3FE8B21B13FF}" presName="textRect" presStyleLbl="revTx" presStyleIdx="4" presStyleCnt="5" custScaleX="244521" custLinFactNeighborX="69390" custLinFactNeighborY="-2107">
        <dgm:presLayoutVars>
          <dgm:chMax val="1"/>
          <dgm:chPref val="1"/>
        </dgm:presLayoutVars>
      </dgm:prSet>
      <dgm:spPr/>
    </dgm:pt>
  </dgm:ptLst>
  <dgm:cxnLst>
    <dgm:cxn modelId="{CDCE3216-B062-4B17-AEDD-FF7FF1F65672}" srcId="{96225589-925E-4E1B-9CDB-8A81D0B1D524}" destId="{DCE0CF76-3546-4E9B-8812-3FE8B21B13FF}" srcOrd="4" destOrd="0" parTransId="{FC0DAF05-2B0D-479F-B228-DFEB914B078E}" sibTransId="{18AEC5E6-A127-458F-BED3-BDD8B19B2030}"/>
    <dgm:cxn modelId="{BE780E19-5A01-4CCE-B1F9-99039BAF6011}" type="presOf" srcId="{E60EB104-B12A-4659-BBA0-FA6BCD4D42DE}" destId="{CD9BAD47-F479-4FF8-A20B-07DD3CFBD103}" srcOrd="0" destOrd="0" presId="urn:microsoft.com/office/officeart/2018/2/layout/IconCircleList"/>
    <dgm:cxn modelId="{2A213338-0FB9-4CF0-8F51-09B53293EEF1}" type="presOf" srcId="{40F1F376-F59F-43BE-BC15-71D1CB50FC46}" destId="{E6B00810-470D-4C46-9A4A-800F2901B5A0}" srcOrd="0" destOrd="0" presId="urn:microsoft.com/office/officeart/2018/2/layout/IconCircleList"/>
    <dgm:cxn modelId="{3B6AC03C-BD60-4913-A132-EC99D6ACF310}" type="presOf" srcId="{71923186-F639-4149-870E-D2CE2158E3D1}" destId="{AC8DD161-3214-4DF7-9B8C-AD98F13BD018}" srcOrd="0" destOrd="0" presId="urn:microsoft.com/office/officeart/2018/2/layout/IconCircleList"/>
    <dgm:cxn modelId="{85396F3E-1EFF-4ACD-A209-EB2B71D86A56}" srcId="{96225589-925E-4E1B-9CDB-8A81D0B1D524}" destId="{96B66D95-2F2D-4015-B416-EDABF81B089B}" srcOrd="0" destOrd="0" parTransId="{244C855A-532D-4AEC-A7D2-3866CD36BEF2}" sibTransId="{00E5E949-8CC0-4DAE-BE07-A7F3554AA16B}"/>
    <dgm:cxn modelId="{67035160-8DDC-45F7-944E-D72A48908685}" type="presOf" srcId="{32DD8806-79B2-42A6-9EC0-ECC2D87027CE}" destId="{D29E5F7D-33B8-48C7-9C9B-4CFE725997D1}" srcOrd="0" destOrd="0" presId="urn:microsoft.com/office/officeart/2018/2/layout/IconCircleList"/>
    <dgm:cxn modelId="{60063167-2E85-43A4-8E73-75DA49D8A9AD}" type="presOf" srcId="{00E5E949-8CC0-4DAE-BE07-A7F3554AA16B}" destId="{10DCB990-6C49-4D2E-BED3-A1B638B92451}" srcOrd="0" destOrd="0" presId="urn:microsoft.com/office/officeart/2018/2/layout/IconCircleList"/>
    <dgm:cxn modelId="{A56E3C70-6FBF-4CFE-B664-AABC3B2593E9}" type="presOf" srcId="{DCE0CF76-3546-4E9B-8812-3FE8B21B13FF}" destId="{04849753-718C-43C6-A017-C7A148079BD3}" srcOrd="0" destOrd="0" presId="urn:microsoft.com/office/officeart/2018/2/layout/IconCircleList"/>
    <dgm:cxn modelId="{59D7F454-9515-410C-B08A-25768DFCAB27}" type="presOf" srcId="{2B8DE3E5-03EF-45BD-8BD1-389476F179A1}" destId="{C815219D-183B-4974-A6D8-75EAED0BA194}" srcOrd="0" destOrd="0" presId="urn:microsoft.com/office/officeart/2018/2/layout/IconCircleList"/>
    <dgm:cxn modelId="{6D0F6478-B1C0-4EA7-B4EC-2FE24EF39182}" srcId="{96225589-925E-4E1B-9CDB-8A81D0B1D524}" destId="{40F1F376-F59F-43BE-BC15-71D1CB50FC46}" srcOrd="2" destOrd="0" parTransId="{0D6ECCA1-E00F-4E62-9B3A-EEFD8DA2FE9F}" sibTransId="{2B8DE3E5-03EF-45BD-8BD1-389476F179A1}"/>
    <dgm:cxn modelId="{FAD9E378-4657-4230-8318-3CBF1F0E8B4A}" srcId="{96225589-925E-4E1B-9CDB-8A81D0B1D524}" destId="{71923186-F639-4149-870E-D2CE2158E3D1}" srcOrd="1" destOrd="0" parTransId="{C011B3E4-1A3D-4109-BB36-72E55EEBD772}" sibTransId="{95B9336A-5E56-41AB-9933-523F6E8AAB99}"/>
    <dgm:cxn modelId="{CF94039E-353C-4CE0-B46F-301B6AAE499E}" srcId="{96225589-925E-4E1B-9CDB-8A81D0B1D524}" destId="{32DD8806-79B2-42A6-9EC0-ECC2D87027CE}" srcOrd="3" destOrd="0" parTransId="{FFB9156C-4092-4177-94E1-2538FE8748C2}" sibTransId="{E60EB104-B12A-4659-BBA0-FA6BCD4D42DE}"/>
    <dgm:cxn modelId="{7B8497AF-3D9E-46AF-B8B6-0171E0CE83CE}" type="presOf" srcId="{96B66D95-2F2D-4015-B416-EDABF81B089B}" destId="{5EC1A98C-5D99-41FC-BDA9-EF6BC95D809D}" srcOrd="0" destOrd="0" presId="urn:microsoft.com/office/officeart/2018/2/layout/IconCircleList"/>
    <dgm:cxn modelId="{916BC2B9-9D60-4611-ADA0-7FCA6F4C8D73}" type="presOf" srcId="{96225589-925E-4E1B-9CDB-8A81D0B1D524}" destId="{992AD3E3-6854-41C4-9370-6A66C137BE84}" srcOrd="0" destOrd="0" presId="urn:microsoft.com/office/officeart/2018/2/layout/IconCircleList"/>
    <dgm:cxn modelId="{DFE187EB-5921-4779-B858-4BA29E55C49A}" type="presOf" srcId="{95B9336A-5E56-41AB-9933-523F6E8AAB99}" destId="{0144BBDC-86EE-423C-B1D9-915D6D2F8E8D}" srcOrd="0" destOrd="0" presId="urn:microsoft.com/office/officeart/2018/2/layout/IconCircleList"/>
    <dgm:cxn modelId="{3F2EB516-3272-4F7E-A2D8-FCA9E66ECE45}" type="presParOf" srcId="{992AD3E3-6854-41C4-9370-6A66C137BE84}" destId="{E700D395-858B-4483-8245-7433B9F582F9}" srcOrd="0" destOrd="0" presId="urn:microsoft.com/office/officeart/2018/2/layout/IconCircleList"/>
    <dgm:cxn modelId="{03C3C529-3026-4137-8430-44F4EF2AD458}" type="presParOf" srcId="{E700D395-858B-4483-8245-7433B9F582F9}" destId="{60D1AA53-3C1E-4F51-A8D2-F988567BE579}" srcOrd="0" destOrd="0" presId="urn:microsoft.com/office/officeart/2018/2/layout/IconCircleList"/>
    <dgm:cxn modelId="{2516BB0B-1A0F-478A-BEA6-4E865810FCC8}" type="presParOf" srcId="{60D1AA53-3C1E-4F51-A8D2-F988567BE579}" destId="{18889C74-CF30-436F-A3EC-E18A50D46545}" srcOrd="0" destOrd="0" presId="urn:microsoft.com/office/officeart/2018/2/layout/IconCircleList"/>
    <dgm:cxn modelId="{145A036D-8F5D-43EF-A826-14E04B593131}" type="presParOf" srcId="{60D1AA53-3C1E-4F51-A8D2-F988567BE579}" destId="{451BC622-FDA6-4602-B91A-3B75746EA286}" srcOrd="1" destOrd="0" presId="urn:microsoft.com/office/officeart/2018/2/layout/IconCircleList"/>
    <dgm:cxn modelId="{41EA7CEB-BF03-4FA2-84AA-374416100694}" type="presParOf" srcId="{60D1AA53-3C1E-4F51-A8D2-F988567BE579}" destId="{1F866A8A-5DBD-45A9-95C2-5CAB6277DAA1}" srcOrd="2" destOrd="0" presId="urn:microsoft.com/office/officeart/2018/2/layout/IconCircleList"/>
    <dgm:cxn modelId="{B1B5A6C1-37F2-4A90-A8C1-A4A2895ABAB9}" type="presParOf" srcId="{60D1AA53-3C1E-4F51-A8D2-F988567BE579}" destId="{5EC1A98C-5D99-41FC-BDA9-EF6BC95D809D}" srcOrd="3" destOrd="0" presId="urn:microsoft.com/office/officeart/2018/2/layout/IconCircleList"/>
    <dgm:cxn modelId="{167E948A-E8AA-4392-B1BB-FF152D8BA2FC}" type="presParOf" srcId="{E700D395-858B-4483-8245-7433B9F582F9}" destId="{10DCB990-6C49-4D2E-BED3-A1B638B92451}" srcOrd="1" destOrd="0" presId="urn:microsoft.com/office/officeart/2018/2/layout/IconCircleList"/>
    <dgm:cxn modelId="{52D6B086-EE7A-4740-B348-CCF312E99E01}" type="presParOf" srcId="{E700D395-858B-4483-8245-7433B9F582F9}" destId="{084DF2DC-5A5A-4264-BE53-522CB1093DD7}" srcOrd="2" destOrd="0" presId="urn:microsoft.com/office/officeart/2018/2/layout/IconCircleList"/>
    <dgm:cxn modelId="{23613C8C-752E-476C-B690-16E5AC2897D9}" type="presParOf" srcId="{084DF2DC-5A5A-4264-BE53-522CB1093DD7}" destId="{8AA6725B-0854-4309-90D0-5CF54BA75720}" srcOrd="0" destOrd="0" presId="urn:microsoft.com/office/officeart/2018/2/layout/IconCircleList"/>
    <dgm:cxn modelId="{3CE0EEB9-EE49-48FE-B57E-510848A56A89}" type="presParOf" srcId="{084DF2DC-5A5A-4264-BE53-522CB1093DD7}" destId="{878E7C46-5E99-4564-AA7A-6053EB2CD1EA}" srcOrd="1" destOrd="0" presId="urn:microsoft.com/office/officeart/2018/2/layout/IconCircleList"/>
    <dgm:cxn modelId="{82866CD7-533A-4D3D-865C-FCB8676AAFA2}" type="presParOf" srcId="{084DF2DC-5A5A-4264-BE53-522CB1093DD7}" destId="{B90CD311-37D5-4E99-8DC2-055766AD79A7}" srcOrd="2" destOrd="0" presId="urn:microsoft.com/office/officeart/2018/2/layout/IconCircleList"/>
    <dgm:cxn modelId="{797F6158-26C6-49C0-A4DA-C99FADA9797E}" type="presParOf" srcId="{084DF2DC-5A5A-4264-BE53-522CB1093DD7}" destId="{AC8DD161-3214-4DF7-9B8C-AD98F13BD018}" srcOrd="3" destOrd="0" presId="urn:microsoft.com/office/officeart/2018/2/layout/IconCircleList"/>
    <dgm:cxn modelId="{C0111254-92F0-4879-9B95-D8291744659B}" type="presParOf" srcId="{E700D395-858B-4483-8245-7433B9F582F9}" destId="{0144BBDC-86EE-423C-B1D9-915D6D2F8E8D}" srcOrd="3" destOrd="0" presId="urn:microsoft.com/office/officeart/2018/2/layout/IconCircleList"/>
    <dgm:cxn modelId="{0B954309-AEF6-4F25-B279-EE77F53F0497}" type="presParOf" srcId="{E700D395-858B-4483-8245-7433B9F582F9}" destId="{B3FEAFB5-D565-443F-9303-9B744DB0302E}" srcOrd="4" destOrd="0" presId="urn:microsoft.com/office/officeart/2018/2/layout/IconCircleList"/>
    <dgm:cxn modelId="{2D7BBD09-EFE2-4952-857C-687C69A5DF24}" type="presParOf" srcId="{B3FEAFB5-D565-443F-9303-9B744DB0302E}" destId="{93216B7C-0787-4A45-8239-F86ECE8AE120}" srcOrd="0" destOrd="0" presId="urn:microsoft.com/office/officeart/2018/2/layout/IconCircleList"/>
    <dgm:cxn modelId="{CB6351B3-067A-4B49-835F-10D05BABA263}" type="presParOf" srcId="{B3FEAFB5-D565-443F-9303-9B744DB0302E}" destId="{B318B2CC-22DC-46C7-BDCA-72993725F792}" srcOrd="1" destOrd="0" presId="urn:microsoft.com/office/officeart/2018/2/layout/IconCircleList"/>
    <dgm:cxn modelId="{CB5476BE-0178-47DE-8447-4BAF72B84B6A}" type="presParOf" srcId="{B3FEAFB5-D565-443F-9303-9B744DB0302E}" destId="{15323176-819E-4763-B66D-8149E846434D}" srcOrd="2" destOrd="0" presId="urn:microsoft.com/office/officeart/2018/2/layout/IconCircleList"/>
    <dgm:cxn modelId="{20E8B740-E3E1-4DE2-B4BF-E16E83089815}" type="presParOf" srcId="{B3FEAFB5-D565-443F-9303-9B744DB0302E}" destId="{E6B00810-470D-4C46-9A4A-800F2901B5A0}" srcOrd="3" destOrd="0" presId="urn:microsoft.com/office/officeart/2018/2/layout/IconCircleList"/>
    <dgm:cxn modelId="{B6A8EC22-4E3A-4A40-9A4D-8BCF27620D25}" type="presParOf" srcId="{E700D395-858B-4483-8245-7433B9F582F9}" destId="{C815219D-183B-4974-A6D8-75EAED0BA194}" srcOrd="5" destOrd="0" presId="urn:microsoft.com/office/officeart/2018/2/layout/IconCircleList"/>
    <dgm:cxn modelId="{6B1AC301-08D7-496A-B7A4-0FB54AFE8F73}" type="presParOf" srcId="{E700D395-858B-4483-8245-7433B9F582F9}" destId="{F9CB91DC-BAAD-45B5-98B7-19171FA33692}" srcOrd="6" destOrd="0" presId="urn:microsoft.com/office/officeart/2018/2/layout/IconCircleList"/>
    <dgm:cxn modelId="{DE29B81A-B1E1-4C83-951A-5194BC96675E}" type="presParOf" srcId="{F9CB91DC-BAAD-45B5-98B7-19171FA33692}" destId="{49FAB699-E68C-4D6B-9771-0C55A50BFFCF}" srcOrd="0" destOrd="0" presId="urn:microsoft.com/office/officeart/2018/2/layout/IconCircleList"/>
    <dgm:cxn modelId="{7108912D-383B-44FB-9438-6BE1E83820BC}" type="presParOf" srcId="{F9CB91DC-BAAD-45B5-98B7-19171FA33692}" destId="{9F89BA3D-77B1-4B0A-8F5D-1770F5EB2418}" srcOrd="1" destOrd="0" presId="urn:microsoft.com/office/officeart/2018/2/layout/IconCircleList"/>
    <dgm:cxn modelId="{E2B26771-BEFE-4F46-96CA-ED332CE390EC}" type="presParOf" srcId="{F9CB91DC-BAAD-45B5-98B7-19171FA33692}" destId="{E2003E27-6EED-451D-9B75-793D8E7119A4}" srcOrd="2" destOrd="0" presId="urn:microsoft.com/office/officeart/2018/2/layout/IconCircleList"/>
    <dgm:cxn modelId="{B90FA8AB-CD1A-46AA-875D-59F4CC80488D}" type="presParOf" srcId="{F9CB91DC-BAAD-45B5-98B7-19171FA33692}" destId="{D29E5F7D-33B8-48C7-9C9B-4CFE725997D1}" srcOrd="3" destOrd="0" presId="urn:microsoft.com/office/officeart/2018/2/layout/IconCircleList"/>
    <dgm:cxn modelId="{98B9B676-E304-4074-978D-88D28CFA47D1}" type="presParOf" srcId="{E700D395-858B-4483-8245-7433B9F582F9}" destId="{CD9BAD47-F479-4FF8-A20B-07DD3CFBD103}" srcOrd="7" destOrd="0" presId="urn:microsoft.com/office/officeart/2018/2/layout/IconCircleList"/>
    <dgm:cxn modelId="{2B539C9A-3994-49E1-9E7A-3C34044F36CB}" type="presParOf" srcId="{E700D395-858B-4483-8245-7433B9F582F9}" destId="{6C44F499-A468-4C3C-B040-CE3BD203672B}" srcOrd="8" destOrd="0" presId="urn:microsoft.com/office/officeart/2018/2/layout/IconCircleList"/>
    <dgm:cxn modelId="{10BEC0A3-DC79-4B29-A239-7E60B07B4C03}" type="presParOf" srcId="{6C44F499-A468-4C3C-B040-CE3BD203672B}" destId="{1E6F82B7-1957-41EC-BA6E-B2580851A233}" srcOrd="0" destOrd="0" presId="urn:microsoft.com/office/officeart/2018/2/layout/IconCircleList"/>
    <dgm:cxn modelId="{FFEAD987-A43A-40E8-8040-F2AAA558B57E}" type="presParOf" srcId="{6C44F499-A468-4C3C-B040-CE3BD203672B}" destId="{54F5A536-A67A-4B9C-8149-94CB797C8A57}" srcOrd="1" destOrd="0" presId="urn:microsoft.com/office/officeart/2018/2/layout/IconCircleList"/>
    <dgm:cxn modelId="{01CB87BF-6461-4505-896F-71B06A33FBCD}" type="presParOf" srcId="{6C44F499-A468-4C3C-B040-CE3BD203672B}" destId="{E96AE150-EDE8-4554-A300-E9F5F99D9243}" srcOrd="2" destOrd="0" presId="urn:microsoft.com/office/officeart/2018/2/layout/IconCircleList"/>
    <dgm:cxn modelId="{52E1585A-3194-40AD-A03C-0F221F2E7B47}" type="presParOf" srcId="{6C44F499-A468-4C3C-B040-CE3BD203672B}" destId="{04849753-718C-43C6-A017-C7A148079BD3}"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dgm:t>
        <a:bodyPr/>
        <a:lstStyle/>
        <a:p>
          <a:r>
            <a:rPr lang="es-ES" dirty="0"/>
            <a:t>1</a:t>
          </a:r>
          <a:r>
            <a:rPr lang="hu-HU" dirty="0"/>
            <a:t>.FEJEZET</a:t>
          </a:r>
          <a:endParaRPr lang="es-ES" dirty="0"/>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custT="1"/>
      <dgm:spPr/>
      <dgm:t>
        <a:bodyPr/>
        <a:lstStyle/>
        <a:p>
          <a:pPr algn="just"/>
          <a:r>
            <a:rPr lang="hu-HU" sz="1600" dirty="0"/>
            <a:t>A kiberbiztonság abból az igényből alakult ki, hogy a vállalatoknak meg kell védeniük számítógépes rendszereiket a rosszindulatú támadásoktól.</a:t>
          </a:r>
          <a:endParaRPr lang="es-ES" sz="1600" dirty="0"/>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929949F9-6708-4738-9713-C14A3F26FEC8}">
      <dgm:prSet phldrT="[Texto]"/>
      <dgm:spPr/>
      <dgm:t>
        <a:bodyPr/>
        <a:lstStyle/>
        <a:p>
          <a:r>
            <a:rPr lang="es-ES" dirty="0"/>
            <a:t>2</a:t>
          </a:r>
          <a:r>
            <a:rPr lang="hu-HU" dirty="0"/>
            <a:t>.FEJEZET</a:t>
          </a:r>
          <a:endParaRPr lang="es-ES" dirty="0"/>
        </a:p>
      </dgm:t>
    </dgm:pt>
    <dgm:pt modelId="{0F7E1A38-7E70-42A4-AF68-F54EB88D3B4D}" type="parTrans" cxnId="{8AA7AEF0-2C43-4D1F-9795-3D7C3DEEEFE8}">
      <dgm:prSet/>
      <dgm:spPr/>
      <dgm:t>
        <a:bodyPr/>
        <a:lstStyle/>
        <a:p>
          <a:endParaRPr lang="es-ES"/>
        </a:p>
      </dgm:t>
    </dgm:pt>
    <dgm:pt modelId="{ADF06A4A-9857-42CF-BDD4-187E89F55B3D}" type="sibTrans" cxnId="{8AA7AEF0-2C43-4D1F-9795-3D7C3DEEEFE8}">
      <dgm:prSet/>
      <dgm:spPr/>
      <dgm:t>
        <a:bodyPr/>
        <a:lstStyle/>
        <a:p>
          <a:endParaRPr lang="es-ES"/>
        </a:p>
      </dgm:t>
    </dgm:pt>
    <dgm:pt modelId="{8A584B21-BCB2-43BB-B64C-7B360D83A862}">
      <dgm:prSet phldrT="[Texto]" custT="1"/>
      <dgm:spPr/>
      <dgm:t>
        <a:bodyPr/>
        <a:lstStyle/>
        <a:p>
          <a:pPr algn="just"/>
          <a:r>
            <a:rPr lang="hu-HU" sz="1600" dirty="0"/>
            <a:t>A kiberbiztonság mindenki felelőssége egy vállalaton belül, és szükség van olyan kiberbiztonsági tervre, amelyet a vezetők, igazgatók és alkalmazottak megfelelően követnek.</a:t>
          </a:r>
          <a:endParaRPr lang="es-ES" sz="1600" dirty="0"/>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34A61327-4E4D-443A-94A3-4D33A6D7D0E3}">
      <dgm:prSet phldrT="[Texto]"/>
      <dgm:spPr/>
      <dgm:t>
        <a:bodyPr/>
        <a:lstStyle/>
        <a:p>
          <a:r>
            <a:rPr lang="es-ES" dirty="0"/>
            <a:t>3</a:t>
          </a:r>
          <a:r>
            <a:rPr lang="hu-HU" dirty="0"/>
            <a:t>. FEJEZET</a:t>
          </a:r>
          <a:endParaRPr lang="es-ES" dirty="0"/>
        </a:p>
      </dgm:t>
    </dgm:pt>
    <dgm:pt modelId="{0665347B-7D2F-4FC9-8F56-11EF493E60CA}" type="parTrans" cxnId="{0E3B2469-9480-4EB9-BE55-3DADE7F10448}">
      <dgm:prSet/>
      <dgm:spPr/>
      <dgm:t>
        <a:bodyPr/>
        <a:lstStyle/>
        <a:p>
          <a:endParaRPr lang="es-ES"/>
        </a:p>
      </dgm:t>
    </dgm:pt>
    <dgm:pt modelId="{3D975020-5312-4030-8AA0-75C64DC3CF4E}" type="sibTrans" cxnId="{0E3B2469-9480-4EB9-BE55-3DADE7F10448}">
      <dgm:prSet/>
      <dgm:spPr/>
      <dgm:t>
        <a:bodyPr/>
        <a:lstStyle/>
        <a:p>
          <a:endParaRPr lang="es-ES"/>
        </a:p>
      </dgm:t>
    </dgm:pt>
    <dgm:pt modelId="{70B3BB73-755C-4FB7-9365-2CA8C05F6DBE}">
      <dgm:prSet phldrT="[Texto]" custT="1"/>
      <dgm:spPr/>
      <dgm:t>
        <a:bodyPr/>
        <a:lstStyle/>
        <a:p>
          <a:pPr algn="just"/>
          <a:r>
            <a:rPr lang="hu-HU" sz="1600"/>
            <a:t>A munkáltatónak gondoskodnia kell arról, hogy legyen kiberbiztonsági terv, és hogy a munkavállalók rendelkezzenek a terv betartásához szükséges készségekkel.</a:t>
          </a:r>
          <a:endParaRPr lang="es-ES" sz="1600" dirty="0"/>
        </a:p>
      </dgm:t>
    </dgm:pt>
    <dgm:pt modelId="{6A957AE3-DB95-46DC-BEBA-284EA4FD37FD}" type="parTrans" cxnId="{161FFABF-BCBE-4DE8-A77B-72EAA0E776D9}">
      <dgm:prSet/>
      <dgm:spPr/>
      <dgm:t>
        <a:bodyPr/>
        <a:lstStyle/>
        <a:p>
          <a:endParaRPr lang="es-ES"/>
        </a:p>
      </dgm:t>
    </dgm:pt>
    <dgm:pt modelId="{8435039D-A6D3-4E9E-AB8B-A8429F8247C4}" type="sibTrans" cxnId="{161FFABF-BCBE-4DE8-A77B-72EAA0E776D9}">
      <dgm:prSet/>
      <dgm:spPr/>
      <dgm:t>
        <a:bodyPr/>
        <a:lstStyle/>
        <a:p>
          <a:endParaRPr lang="es-ES"/>
        </a:p>
      </dgm:t>
    </dgm:pt>
    <dgm:pt modelId="{62BE6357-C5E4-4088-A7E0-E22722E19655}">
      <dgm:prSet custT="1"/>
      <dgm:spPr/>
      <dgm:t>
        <a:bodyPr/>
        <a:lstStyle/>
        <a:p>
          <a:pPr algn="just"/>
          <a:r>
            <a:rPr lang="hu-HU" sz="1600" dirty="0"/>
            <a:t>Az európai KKV-k által elszenvedett leggyakoribb kiberbiztonsági incidensek az adathalászattal kapcsolatosak.</a:t>
          </a:r>
        </a:p>
      </dgm:t>
    </dgm:pt>
    <dgm:pt modelId="{85D3023D-6B88-4712-B970-14E4FBA59317}" type="parTrans" cxnId="{B5893BC3-A80D-4193-92A8-B7F39BEF6038}">
      <dgm:prSet/>
      <dgm:spPr/>
      <dgm:t>
        <a:bodyPr/>
        <a:lstStyle/>
        <a:p>
          <a:endParaRPr lang="hu-HU"/>
        </a:p>
      </dgm:t>
    </dgm:pt>
    <dgm:pt modelId="{DD0B936D-7B4F-4BF6-9CA1-1D2B1834C986}" type="sibTrans" cxnId="{B5893BC3-A80D-4193-92A8-B7F39BEF6038}">
      <dgm:prSet/>
      <dgm:spPr/>
      <dgm:t>
        <a:bodyPr/>
        <a:lstStyle/>
        <a:p>
          <a:endParaRPr lang="hu-HU"/>
        </a:p>
      </dgm:t>
    </dgm:pt>
    <dgm:pt modelId="{C13F162E-713E-48E7-AEA7-B6F8EC474A07}">
      <dgm:prSet custT="1"/>
      <dgm:spPr/>
      <dgm:t>
        <a:bodyPr/>
        <a:lstStyle/>
        <a:p>
          <a:pPr algn="just"/>
          <a:r>
            <a:rPr lang="hu-HU" sz="1600" dirty="0"/>
            <a:t>A távmunkában a kiberbiztonságot kiegészíti az IKT-eszközök használata, amelyek lehetővé teszik a kiberbiztonság öt célkitűzésének teljesítését az információkhoz való hozzáférés során.</a:t>
          </a:r>
        </a:p>
      </dgm:t>
    </dgm:pt>
    <dgm:pt modelId="{3CA7D49A-2754-4008-A213-98C364008F49}" type="parTrans" cxnId="{D379A199-CD9D-4FA3-8BDF-974D983DCBE4}">
      <dgm:prSet/>
      <dgm:spPr/>
      <dgm:t>
        <a:bodyPr/>
        <a:lstStyle/>
        <a:p>
          <a:endParaRPr lang="hu-HU"/>
        </a:p>
      </dgm:t>
    </dgm:pt>
    <dgm:pt modelId="{49E6BB31-B9F0-4D5A-BB2D-C77654A6DC90}" type="sibTrans" cxnId="{D379A199-CD9D-4FA3-8BDF-974D983DCBE4}">
      <dgm:prSet/>
      <dgm:spPr/>
      <dgm:t>
        <a:bodyPr/>
        <a:lstStyle/>
        <a:p>
          <a:endParaRPr lang="hu-HU"/>
        </a:p>
      </dgm:t>
    </dgm:pt>
    <dgm:pt modelId="{DF634E70-D1EC-4F3E-B5F2-F20A1CB66A5B}">
      <dgm:prSet custT="1"/>
      <dgm:spPr/>
      <dgm:t>
        <a:bodyPr/>
        <a:lstStyle/>
        <a:p>
          <a:pPr algn="just"/>
          <a:r>
            <a:rPr lang="hu-HU" sz="1600" dirty="0"/>
            <a:t>A munkavállalóknak el kell kötelezniük magukat a munkájuk során az információk biztonságos kezelése mellett.</a:t>
          </a:r>
        </a:p>
      </dgm:t>
    </dgm:pt>
    <dgm:pt modelId="{1F30450B-CCFB-499E-863D-29D62D281CE9}" type="parTrans" cxnId="{9E943A6A-E3C7-4E96-BA02-1E10F45A1316}">
      <dgm:prSet/>
      <dgm:spPr/>
      <dgm:t>
        <a:bodyPr/>
        <a:lstStyle/>
        <a:p>
          <a:endParaRPr lang="hu-HU"/>
        </a:p>
      </dgm:t>
    </dgm:pt>
    <dgm:pt modelId="{98721C27-3AF4-4412-94D2-C4DFCECC2CEE}" type="sibTrans" cxnId="{9E943A6A-E3C7-4E96-BA02-1E10F45A1316}">
      <dgm:prSet/>
      <dgm:spPr/>
      <dgm:t>
        <a:bodyPr/>
        <a:lstStyle/>
        <a:p>
          <a:endParaRPr lang="hu-HU"/>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3">
        <dgm:presLayoutVars>
          <dgm:chMax val="1"/>
          <dgm:bulletEnabled val="1"/>
        </dgm:presLayoutVars>
      </dgm:prSet>
      <dgm:spPr/>
    </dgm:pt>
    <dgm:pt modelId="{61BF64C8-B481-4665-A533-2C338B5FE312}" type="pres">
      <dgm:prSet presAssocID="{7991A607-7466-4457-87C8-C0CA40315A23}" presName="descendantText" presStyleLbl="alignAcc1" presStyleIdx="0" presStyleCnt="3">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3" custScaleY="119357">
        <dgm:presLayoutVars>
          <dgm:chMax val="1"/>
          <dgm:bulletEnabled val="1"/>
        </dgm:presLayoutVars>
      </dgm:prSet>
      <dgm:spPr/>
    </dgm:pt>
    <dgm:pt modelId="{EE001D36-7EA7-40EA-B3F8-70F5116F2BEF}" type="pres">
      <dgm:prSet presAssocID="{929949F9-6708-4738-9713-C14A3F26FEC8}" presName="descendantText" presStyleLbl="alignAcc1" presStyleIdx="1" presStyleCnt="3" custScaleY="131317">
        <dgm:presLayoutVars>
          <dgm:bulletEnabled val="1"/>
        </dgm:presLayoutVars>
      </dgm:prSet>
      <dgm:spPr/>
    </dgm:pt>
    <dgm:pt modelId="{11FB023F-A33F-48E9-B9C6-E54DC70040CD}" type="pres">
      <dgm:prSet presAssocID="{ADF06A4A-9857-42CF-BDD4-187E89F55B3D}" presName="sp" presStyleCnt="0"/>
      <dgm:spPr/>
    </dgm:pt>
    <dgm:pt modelId="{43DBC3F6-492D-4C2A-A252-4FEAED53631A}" type="pres">
      <dgm:prSet presAssocID="{34A61327-4E4D-443A-94A3-4D33A6D7D0E3}" presName="composite" presStyleCnt="0"/>
      <dgm:spPr/>
    </dgm:pt>
    <dgm:pt modelId="{70F5F141-B73D-4673-BBE8-3D931F4008F2}" type="pres">
      <dgm:prSet presAssocID="{34A61327-4E4D-443A-94A3-4D33A6D7D0E3}" presName="parentText" presStyleLbl="alignNode1" presStyleIdx="2" presStyleCnt="3">
        <dgm:presLayoutVars>
          <dgm:chMax val="1"/>
          <dgm:bulletEnabled val="1"/>
        </dgm:presLayoutVars>
      </dgm:prSet>
      <dgm:spPr/>
    </dgm:pt>
    <dgm:pt modelId="{E4B98815-6EE4-43A6-9D35-F25F57806168}" type="pres">
      <dgm:prSet presAssocID="{34A61327-4E4D-443A-94A3-4D33A6D7D0E3}" presName="descendantText" presStyleLbl="alignAcc1" presStyleIdx="2" presStyleCnt="3">
        <dgm:presLayoutVars>
          <dgm:bulletEnabled val="1"/>
        </dgm:presLayoutVars>
      </dgm:prSet>
      <dgm:spPr/>
    </dgm:pt>
  </dgm:ptLst>
  <dgm:cxnLst>
    <dgm:cxn modelId="{5BABD811-E92A-49E2-B746-9B9F3646509A}" type="presOf" srcId="{62BE6357-C5E4-4088-A7E0-E22722E19655}" destId="{61BF64C8-B481-4665-A533-2C338B5FE312}" srcOrd="0" destOrd="1" presId="urn:microsoft.com/office/officeart/2005/8/layout/chevron2"/>
    <dgm:cxn modelId="{FDC28727-7F33-4001-87F1-D5F76940E233}" srcId="{929949F9-6708-4738-9713-C14A3F26FEC8}" destId="{8A584B21-BCB2-43BB-B64C-7B360D83A862}" srcOrd="0" destOrd="0" parTransId="{425E6093-9D9F-4D0D-AF39-692D3F01524A}" sibTransId="{E714A1FB-4DC7-477F-B50F-618EF34C0C2D}"/>
    <dgm:cxn modelId="{699FF731-067A-414C-87FE-CB60620F8569}" srcId="{73A37D0F-0A01-427C-806C-3BDE0C554716}" destId="{7991A607-7466-4457-87C8-C0CA40315A23}" srcOrd="0" destOrd="0" parTransId="{A4499F8F-8C98-4F22-9390-38711BCBAAE2}" sibTransId="{C29B2F6D-2BFD-4ACD-96BB-CE9968F61031}"/>
    <dgm:cxn modelId="{6876EF48-BD62-4C2F-9FEF-80FEDEB1403D}" type="presOf" srcId="{DF634E70-D1EC-4F3E-B5F2-F20A1CB66A5B}" destId="{E4B98815-6EE4-43A6-9D35-F25F57806168}" srcOrd="0" destOrd="1" presId="urn:microsoft.com/office/officeart/2005/8/layout/chevron2"/>
    <dgm:cxn modelId="{0E3B2469-9480-4EB9-BE55-3DADE7F10448}" srcId="{73A37D0F-0A01-427C-806C-3BDE0C554716}" destId="{34A61327-4E4D-443A-94A3-4D33A6D7D0E3}" srcOrd="2" destOrd="0" parTransId="{0665347B-7D2F-4FC9-8F56-11EF493E60CA}" sibTransId="{3D975020-5312-4030-8AA0-75C64DC3CF4E}"/>
    <dgm:cxn modelId="{94363649-F397-48CD-9AF7-4CBCC33AA6C2}" type="presOf" srcId="{C13F162E-713E-48E7-AEA7-B6F8EC474A07}" destId="{EE001D36-7EA7-40EA-B3F8-70F5116F2BEF}" srcOrd="0" destOrd="1" presId="urn:microsoft.com/office/officeart/2005/8/layout/chevron2"/>
    <dgm:cxn modelId="{9E943A6A-E3C7-4E96-BA02-1E10F45A1316}" srcId="{34A61327-4E4D-443A-94A3-4D33A6D7D0E3}" destId="{DF634E70-D1EC-4F3E-B5F2-F20A1CB66A5B}" srcOrd="1" destOrd="0" parTransId="{1F30450B-CCFB-499E-863D-29D62D281CE9}" sibTransId="{98721C27-3AF4-4412-94D2-C4DFCECC2CEE}"/>
    <dgm:cxn modelId="{27E4206D-420D-4A44-8E3D-381C32007183}" srcId="{7991A607-7466-4457-87C8-C0CA40315A23}" destId="{70ED07A8-1925-4E2A-A3F7-588056F8DA59}" srcOrd="0" destOrd="0" parTransId="{BA2AA8D9-8A0B-4C44-AC4A-E229D520682F}" sibTransId="{358BC604-4285-4A45-AB42-ABED8F39E3D2}"/>
    <dgm:cxn modelId="{AD670B58-B3EC-4AAA-9548-8E67132A1022}" type="presOf" srcId="{73A37D0F-0A01-427C-806C-3BDE0C554716}" destId="{49FEBA6B-54F1-40C1-9288-0F2AB2649D67}" srcOrd="0" destOrd="0" presId="urn:microsoft.com/office/officeart/2005/8/layout/chevron2"/>
    <dgm:cxn modelId="{30145381-78CD-45F1-A2C5-4FA86B038B2D}" type="presOf" srcId="{7991A607-7466-4457-87C8-C0CA40315A23}" destId="{372C945C-259A-4409-A878-2163FB9FB9E1}" srcOrd="0" destOrd="0" presId="urn:microsoft.com/office/officeart/2005/8/layout/chevron2"/>
    <dgm:cxn modelId="{D379A199-CD9D-4FA3-8BDF-974D983DCBE4}" srcId="{929949F9-6708-4738-9713-C14A3F26FEC8}" destId="{C13F162E-713E-48E7-AEA7-B6F8EC474A07}" srcOrd="1" destOrd="0" parTransId="{3CA7D49A-2754-4008-A213-98C364008F49}" sibTransId="{49E6BB31-B9F0-4D5A-BB2D-C77654A6DC90}"/>
    <dgm:cxn modelId="{5F7634A8-F0F7-4878-A74D-52317EA83116}" type="presOf" srcId="{8A584B21-BCB2-43BB-B64C-7B360D83A862}" destId="{EE001D36-7EA7-40EA-B3F8-70F5116F2BEF}" srcOrd="0" destOrd="0" presId="urn:microsoft.com/office/officeart/2005/8/layout/chevron2"/>
    <dgm:cxn modelId="{CC5EE9BB-8B97-40EC-A28D-88215B8948DF}" type="presOf" srcId="{34A61327-4E4D-443A-94A3-4D33A6D7D0E3}" destId="{70F5F141-B73D-4673-BBE8-3D931F4008F2}" srcOrd="0" destOrd="0" presId="urn:microsoft.com/office/officeart/2005/8/layout/chevron2"/>
    <dgm:cxn modelId="{161FFABF-BCBE-4DE8-A77B-72EAA0E776D9}" srcId="{34A61327-4E4D-443A-94A3-4D33A6D7D0E3}" destId="{70B3BB73-755C-4FB7-9365-2CA8C05F6DBE}" srcOrd="0" destOrd="0" parTransId="{6A957AE3-DB95-46DC-BEBA-284EA4FD37FD}" sibTransId="{8435039D-A6D3-4E9E-AB8B-A8429F8247C4}"/>
    <dgm:cxn modelId="{B5893BC3-A80D-4193-92A8-B7F39BEF6038}" srcId="{7991A607-7466-4457-87C8-C0CA40315A23}" destId="{62BE6357-C5E4-4088-A7E0-E22722E19655}" srcOrd="1" destOrd="0" parTransId="{85D3023D-6B88-4712-B970-14E4FBA59317}" sibTransId="{DD0B936D-7B4F-4BF6-9CA1-1D2B1834C986}"/>
    <dgm:cxn modelId="{602B11CA-F846-4D8B-92B3-0DBBF392E24A}" type="presOf" srcId="{929949F9-6708-4738-9713-C14A3F26FEC8}" destId="{8B8D4138-9F8B-48F9-ADD4-2E3053B5D64B}" srcOrd="0" destOrd="0" presId="urn:microsoft.com/office/officeart/2005/8/layout/chevron2"/>
    <dgm:cxn modelId="{4BA320E8-2DF3-4E7E-B18B-659CEB6FD011}" type="presOf" srcId="{70B3BB73-755C-4FB7-9365-2CA8C05F6DBE}" destId="{E4B98815-6EE4-43A6-9D35-F25F57806168}" srcOrd="0" destOrd="0"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 modelId="{A10AF34B-A236-4F6B-9134-003D713D830C}" type="presParOf" srcId="{49FEBA6B-54F1-40C1-9288-0F2AB2649D67}" destId="{11FB023F-A33F-48E9-B9C6-E54DC70040CD}" srcOrd="3" destOrd="0" presId="urn:microsoft.com/office/officeart/2005/8/layout/chevron2"/>
    <dgm:cxn modelId="{CF46E0F7-A030-49E2-AEB2-A777A729E0CA}" type="presParOf" srcId="{49FEBA6B-54F1-40C1-9288-0F2AB2649D67}" destId="{43DBC3F6-492D-4C2A-A252-4FEAED53631A}" srcOrd="4" destOrd="0" presId="urn:microsoft.com/office/officeart/2005/8/layout/chevron2"/>
    <dgm:cxn modelId="{3A024983-132F-4E2E-95B9-BADB6B3C2FCF}" type="presParOf" srcId="{43DBC3F6-492D-4C2A-A252-4FEAED53631A}" destId="{70F5F141-B73D-4673-BBE8-3D931F4008F2}" srcOrd="0" destOrd="0" presId="urn:microsoft.com/office/officeart/2005/8/layout/chevron2"/>
    <dgm:cxn modelId="{B0522303-EC98-48BF-A1D2-3575D76B1E92}" type="presParOf" srcId="{43DBC3F6-492D-4C2A-A252-4FEAED53631A}" destId="{E4B98815-6EE4-43A6-9D35-F25F578061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148510" y="148707"/>
          <a:ext cx="4022725" cy="3725310"/>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3073" bIns="0" numCol="1" spcCol="1270" anchor="t" anchorCtr="0">
          <a:noAutofit/>
        </a:bodyPr>
        <a:lstStyle/>
        <a:p>
          <a:pPr marL="0" lvl="0" indent="0" algn="l" defTabSz="1066800">
            <a:lnSpc>
              <a:spcPct val="90000"/>
            </a:lnSpc>
            <a:spcBef>
              <a:spcPct val="0"/>
            </a:spcBef>
            <a:spcAft>
              <a:spcPct val="35000"/>
            </a:spcAft>
            <a:buNone/>
          </a:pPr>
          <a:r>
            <a:rPr lang="es-ES" sz="2400" kern="1200" dirty="0"/>
            <a:t>1</a:t>
          </a:r>
          <a:r>
            <a:rPr lang="hu-HU" sz="2400" kern="1200" dirty="0"/>
            <a:t>. FEJEZET</a:t>
          </a:r>
          <a:r>
            <a:rPr lang="es-ES" sz="2400" kern="1200" dirty="0"/>
            <a:t>: </a:t>
          </a:r>
          <a:r>
            <a:rPr lang="hu-HU" sz="2400" kern="1200" dirty="0"/>
            <a:t>A kiberbiztonság alapjai</a:t>
          </a:r>
          <a:endParaRPr lang="es-ES" sz="2400" kern="1200" dirty="0"/>
        </a:p>
        <a:p>
          <a:pPr marL="171450" lvl="1" indent="-171450" algn="l" defTabSz="844550">
            <a:lnSpc>
              <a:spcPct val="90000"/>
            </a:lnSpc>
            <a:spcBef>
              <a:spcPct val="0"/>
            </a:spcBef>
            <a:spcAft>
              <a:spcPct val="15000"/>
            </a:spcAft>
            <a:buChar char="•"/>
          </a:pPr>
          <a:r>
            <a:rPr lang="hu-HU" sz="1900" kern="1200" dirty="0"/>
            <a:t>Mi az a kiberbiztonság?</a:t>
          </a:r>
          <a:endParaRPr lang="es-ES" sz="1900" kern="1200" dirty="0"/>
        </a:p>
        <a:p>
          <a:pPr marL="171450" lvl="1" indent="-171450" algn="l" defTabSz="844550">
            <a:lnSpc>
              <a:spcPct val="90000"/>
            </a:lnSpc>
            <a:spcBef>
              <a:spcPct val="0"/>
            </a:spcBef>
            <a:spcAft>
              <a:spcPct val="15000"/>
            </a:spcAft>
            <a:buChar char="•"/>
          </a:pPr>
          <a:r>
            <a:rPr lang="hu-HU" sz="1900" kern="1200" dirty="0"/>
            <a:t>Főbb fogalommeghatározások</a:t>
          </a:r>
          <a:endParaRPr lang="es-ES" sz="1900" kern="1200" dirty="0"/>
        </a:p>
      </dsp:txBody>
      <dsp:txXfrm rot="5400000">
        <a:off x="198" y="804544"/>
        <a:ext cx="3725310" cy="2413635"/>
      </dsp:txXfrm>
    </dsp:sp>
    <dsp:sp modelId="{6A06E1D3-CB2E-499A-A964-4B9EA4634424}">
      <dsp:nvSpPr>
        <dsp:cNvPr id="0" name=""/>
        <dsp:cNvSpPr/>
      </dsp:nvSpPr>
      <dsp:spPr>
        <a:xfrm rot="16200000">
          <a:off x="3432985" y="516718"/>
          <a:ext cx="4022725" cy="2989288"/>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3073" bIns="0" numCol="1" spcCol="1270" anchor="t" anchorCtr="0">
          <a:noAutofit/>
        </a:bodyPr>
        <a:lstStyle/>
        <a:p>
          <a:pPr marL="0" lvl="0" indent="0" algn="l" defTabSz="1066800">
            <a:lnSpc>
              <a:spcPct val="90000"/>
            </a:lnSpc>
            <a:spcBef>
              <a:spcPct val="0"/>
            </a:spcBef>
            <a:spcAft>
              <a:spcPct val="35000"/>
            </a:spcAft>
            <a:buNone/>
          </a:pPr>
          <a:r>
            <a:rPr lang="es-ES" sz="2400" kern="1200" dirty="0"/>
            <a:t>2</a:t>
          </a:r>
          <a:r>
            <a:rPr lang="hu-HU" sz="2400" kern="1200" dirty="0"/>
            <a:t>. FEJEZET</a:t>
          </a:r>
          <a:r>
            <a:rPr lang="es-ES" sz="2400" kern="1200" dirty="0"/>
            <a:t>:</a:t>
          </a:r>
          <a:r>
            <a:rPr lang="hu-HU" sz="2400" kern="1200" dirty="0"/>
            <a:t> Kiberbiztonság...</a:t>
          </a:r>
          <a:endParaRPr lang="es-ES" sz="2400" kern="1200" dirty="0"/>
        </a:p>
        <a:p>
          <a:pPr marL="171450" lvl="1" indent="-171450" algn="l" defTabSz="844550">
            <a:lnSpc>
              <a:spcPct val="90000"/>
            </a:lnSpc>
            <a:spcBef>
              <a:spcPct val="0"/>
            </a:spcBef>
            <a:spcAft>
              <a:spcPct val="15000"/>
            </a:spcAft>
            <a:buChar char="•"/>
          </a:pPr>
          <a:r>
            <a:rPr lang="hu-HU" sz="1900" kern="1200" dirty="0"/>
            <a:t>...a munkahelyen</a:t>
          </a:r>
          <a:endParaRPr lang="es-ES" sz="1900" kern="1200" dirty="0"/>
        </a:p>
        <a:p>
          <a:pPr marL="171450" lvl="1" indent="-171450" algn="l" defTabSz="844550">
            <a:lnSpc>
              <a:spcPct val="90000"/>
            </a:lnSpc>
            <a:spcBef>
              <a:spcPct val="0"/>
            </a:spcBef>
            <a:spcAft>
              <a:spcPct val="15000"/>
            </a:spcAft>
            <a:buChar char="•"/>
          </a:pPr>
          <a:r>
            <a:rPr lang="hu-HU" sz="1900" kern="1200" dirty="0"/>
            <a:t>...a távmunkában</a:t>
          </a:r>
        </a:p>
      </dsp:txBody>
      <dsp:txXfrm rot="5400000">
        <a:off x="3949704" y="804544"/>
        <a:ext cx="2989288" cy="2413635"/>
      </dsp:txXfrm>
    </dsp:sp>
    <dsp:sp modelId="{3DEE8081-9DAE-447D-949C-DEF3860D6332}">
      <dsp:nvSpPr>
        <dsp:cNvPr id="0" name=""/>
        <dsp:cNvSpPr/>
      </dsp:nvSpPr>
      <dsp:spPr>
        <a:xfrm rot="16200000">
          <a:off x="6646470" y="516718"/>
          <a:ext cx="4022725" cy="2989288"/>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3073" bIns="0" numCol="1" spcCol="1270" anchor="t" anchorCtr="0">
          <a:noAutofit/>
        </a:bodyPr>
        <a:lstStyle/>
        <a:p>
          <a:pPr marL="0" lvl="0" indent="0" algn="l" defTabSz="1066800">
            <a:lnSpc>
              <a:spcPct val="90000"/>
            </a:lnSpc>
            <a:spcBef>
              <a:spcPct val="0"/>
            </a:spcBef>
            <a:spcAft>
              <a:spcPct val="35000"/>
            </a:spcAft>
            <a:buNone/>
          </a:pPr>
          <a:r>
            <a:rPr lang="es-ES" sz="2400" kern="1200" dirty="0"/>
            <a:t>3</a:t>
          </a:r>
          <a:r>
            <a:rPr lang="hu-HU" sz="2400" kern="1200" dirty="0"/>
            <a:t>. FEJEZET</a:t>
          </a:r>
          <a:r>
            <a:rPr lang="es-ES" sz="2400" kern="1200" dirty="0"/>
            <a:t>: </a:t>
          </a:r>
          <a:r>
            <a:rPr lang="hu-HU" sz="2400" kern="1200" dirty="0"/>
            <a:t>Javaslatok vállalkozóknak és alkalmazottaknak</a:t>
          </a:r>
          <a:endParaRPr lang="es-ES" sz="2400" kern="1200" dirty="0"/>
        </a:p>
        <a:p>
          <a:pPr marL="171450" lvl="1" indent="-171450" algn="l" defTabSz="844550">
            <a:lnSpc>
              <a:spcPct val="90000"/>
            </a:lnSpc>
            <a:spcBef>
              <a:spcPct val="0"/>
            </a:spcBef>
            <a:spcAft>
              <a:spcPct val="15000"/>
            </a:spcAft>
            <a:buChar char="•"/>
          </a:pPr>
          <a:r>
            <a:rPr lang="hu-HU" sz="1900" kern="1200" dirty="0"/>
            <a:t>Javaslatok vállalkozóknak</a:t>
          </a:r>
          <a:endParaRPr lang="es-ES" sz="1900" kern="1200" dirty="0"/>
        </a:p>
        <a:p>
          <a:pPr marL="171450" lvl="1" indent="-171450" algn="l" defTabSz="844550">
            <a:lnSpc>
              <a:spcPct val="90000"/>
            </a:lnSpc>
            <a:spcBef>
              <a:spcPct val="0"/>
            </a:spcBef>
            <a:spcAft>
              <a:spcPct val="15000"/>
            </a:spcAft>
            <a:buChar char="•"/>
          </a:pPr>
          <a:r>
            <a:rPr lang="hu-HU" sz="1900" kern="1200" dirty="0"/>
            <a:t>Javaslatok alkalmazottaknak</a:t>
          </a:r>
        </a:p>
      </dsp:txBody>
      <dsp:txXfrm rot="5400000">
        <a:off x="7163189" y="804544"/>
        <a:ext cx="2989288"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889C74-CF30-436F-A3EC-E18A50D46545}">
      <dsp:nvSpPr>
        <dsp:cNvPr id="0" name=""/>
        <dsp:cNvSpPr/>
      </dsp:nvSpPr>
      <dsp:spPr>
        <a:xfrm>
          <a:off x="87016" y="378818"/>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451BC622-FDA6-4602-B91A-3B75746EA286}">
      <dsp:nvSpPr>
        <dsp:cNvPr id="0" name=""/>
        <dsp:cNvSpPr/>
      </dsp:nvSpPr>
      <dsp:spPr>
        <a:xfrm>
          <a:off x="224960" y="516762"/>
          <a:ext cx="380988" cy="380988"/>
        </a:xfrm>
        <a:prstGeom prst="rect">
          <a:avLst/>
        </a:prstGeom>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5EC1A98C-5D99-41FC-BDA9-EF6BC95D809D}">
      <dsp:nvSpPr>
        <dsp:cNvPr id="0" name=""/>
        <dsp:cNvSpPr/>
      </dsp:nvSpPr>
      <dsp:spPr>
        <a:xfrm>
          <a:off x="884651" y="378818"/>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hu-HU" sz="1600" b="1" kern="1200" dirty="0"/>
            <a:t>Hozzáférhetőség</a:t>
          </a:r>
          <a:endParaRPr lang="en-GB" sz="1200" b="1" kern="1200" dirty="0"/>
        </a:p>
      </dsp:txBody>
      <dsp:txXfrm>
        <a:off x="884651" y="378818"/>
        <a:ext cx="1548351" cy="656876"/>
      </dsp:txXfrm>
    </dsp:sp>
    <dsp:sp modelId="{8AA6725B-0854-4309-90D0-5CF54BA75720}">
      <dsp:nvSpPr>
        <dsp:cNvPr id="0" name=""/>
        <dsp:cNvSpPr/>
      </dsp:nvSpPr>
      <dsp:spPr>
        <a:xfrm>
          <a:off x="2702791" y="378818"/>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878E7C46-5E99-4564-AA7A-6053EB2CD1EA}">
      <dsp:nvSpPr>
        <dsp:cNvPr id="0" name=""/>
        <dsp:cNvSpPr/>
      </dsp:nvSpPr>
      <dsp:spPr>
        <a:xfrm>
          <a:off x="2840735" y="516762"/>
          <a:ext cx="380988" cy="380988"/>
        </a:xfrm>
        <a:prstGeom prst="rect">
          <a:avLst/>
        </a:prstGeom>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AC8DD161-3214-4DF7-9B8C-AD98F13BD018}">
      <dsp:nvSpPr>
        <dsp:cNvPr id="0" name=""/>
        <dsp:cNvSpPr/>
      </dsp:nvSpPr>
      <dsp:spPr>
        <a:xfrm>
          <a:off x="3500427" y="378818"/>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hu-HU" sz="1600" b="1" kern="1200" dirty="0"/>
            <a:t>Hitelesség</a:t>
          </a:r>
          <a:endParaRPr lang="en-GB" sz="1300" b="1" kern="1200" dirty="0"/>
        </a:p>
      </dsp:txBody>
      <dsp:txXfrm>
        <a:off x="3500427" y="378818"/>
        <a:ext cx="1548351" cy="656876"/>
      </dsp:txXfrm>
    </dsp:sp>
    <dsp:sp modelId="{93216B7C-0787-4A45-8239-F86ECE8AE120}">
      <dsp:nvSpPr>
        <dsp:cNvPr id="0" name=""/>
        <dsp:cNvSpPr/>
      </dsp:nvSpPr>
      <dsp:spPr>
        <a:xfrm>
          <a:off x="87016" y="1738430"/>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B318B2CC-22DC-46C7-BDCA-72993725F792}">
      <dsp:nvSpPr>
        <dsp:cNvPr id="0" name=""/>
        <dsp:cNvSpPr/>
      </dsp:nvSpPr>
      <dsp:spPr>
        <a:xfrm>
          <a:off x="224960" y="1876374"/>
          <a:ext cx="380988" cy="380988"/>
        </a:xfrm>
        <a:prstGeom prst="rect">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E6B00810-470D-4C46-9A4A-800F2901B5A0}">
      <dsp:nvSpPr>
        <dsp:cNvPr id="0" name=""/>
        <dsp:cNvSpPr/>
      </dsp:nvSpPr>
      <dsp:spPr>
        <a:xfrm>
          <a:off x="884651" y="1738430"/>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s-ES" sz="1600" b="1" kern="1200" dirty="0" err="1"/>
            <a:t>Integr</a:t>
          </a:r>
          <a:r>
            <a:rPr lang="hu-HU" sz="1600" b="1" kern="1200" dirty="0"/>
            <a:t>itás</a:t>
          </a:r>
          <a:endParaRPr lang="en-GB" sz="1300" b="1" kern="1200" dirty="0"/>
        </a:p>
      </dsp:txBody>
      <dsp:txXfrm>
        <a:off x="884651" y="1738430"/>
        <a:ext cx="1548351" cy="656876"/>
      </dsp:txXfrm>
    </dsp:sp>
    <dsp:sp modelId="{49FAB699-E68C-4D6B-9771-0C55A50BFFCF}">
      <dsp:nvSpPr>
        <dsp:cNvPr id="0" name=""/>
        <dsp:cNvSpPr/>
      </dsp:nvSpPr>
      <dsp:spPr>
        <a:xfrm>
          <a:off x="2702791" y="1738430"/>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9F89BA3D-77B1-4B0A-8F5D-1770F5EB2418}">
      <dsp:nvSpPr>
        <dsp:cNvPr id="0" name=""/>
        <dsp:cNvSpPr/>
      </dsp:nvSpPr>
      <dsp:spPr>
        <a:xfrm>
          <a:off x="2840735" y="1876374"/>
          <a:ext cx="380988" cy="380988"/>
        </a:xfrm>
        <a:prstGeom prst="rect">
          <a:avLst/>
        </a:prstGeom>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D29E5F7D-33B8-48C7-9C9B-4CFE725997D1}">
      <dsp:nvSpPr>
        <dsp:cNvPr id="0" name=""/>
        <dsp:cNvSpPr/>
      </dsp:nvSpPr>
      <dsp:spPr>
        <a:xfrm>
          <a:off x="3500427" y="1738430"/>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hu-HU" sz="1600" b="1" kern="1200" dirty="0"/>
            <a:t>Titoktartás</a:t>
          </a:r>
          <a:endParaRPr lang="en-GB" sz="1300" b="1" kern="1200" dirty="0"/>
        </a:p>
      </dsp:txBody>
      <dsp:txXfrm>
        <a:off x="3500427" y="1738430"/>
        <a:ext cx="1548351" cy="656876"/>
      </dsp:txXfrm>
    </dsp:sp>
    <dsp:sp modelId="{1E6F82B7-1957-41EC-BA6E-B2580851A233}">
      <dsp:nvSpPr>
        <dsp:cNvPr id="0" name=""/>
        <dsp:cNvSpPr/>
      </dsp:nvSpPr>
      <dsp:spPr>
        <a:xfrm>
          <a:off x="408226" y="3098042"/>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54F5A536-A67A-4B9C-8149-94CB797C8A57}">
      <dsp:nvSpPr>
        <dsp:cNvPr id="0" name=""/>
        <dsp:cNvSpPr/>
      </dsp:nvSpPr>
      <dsp:spPr>
        <a:xfrm>
          <a:off x="546171" y="3235986"/>
          <a:ext cx="380988" cy="380988"/>
        </a:xfrm>
        <a:prstGeom prst="rect">
          <a:avLst/>
        </a:prstGeom>
        <a:blipFill>
          <a:blip xmlns:r="http://schemas.openxmlformats.org/officeDocument/2006/relationships"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04849753-718C-43C6-A017-C7A148079BD3}">
      <dsp:nvSpPr>
        <dsp:cNvPr id="0" name=""/>
        <dsp:cNvSpPr/>
      </dsp:nvSpPr>
      <dsp:spPr>
        <a:xfrm>
          <a:off x="1161417" y="3084202"/>
          <a:ext cx="3786044"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hu-HU" sz="1800" b="1" kern="1200" dirty="0"/>
            <a:t>Nyomonkövethetőség</a:t>
          </a:r>
          <a:endParaRPr lang="en-GB" sz="1800" b="1" kern="1200" dirty="0"/>
        </a:p>
      </dsp:txBody>
      <dsp:txXfrm>
        <a:off x="1161417" y="3084202"/>
        <a:ext cx="3786044" cy="6568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217223" y="221408"/>
          <a:ext cx="1448156" cy="1013709"/>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t>1</a:t>
          </a:r>
          <a:r>
            <a:rPr lang="hu-HU" sz="1800" kern="1200" dirty="0"/>
            <a:t>.FEJEZET</a:t>
          </a:r>
          <a:endParaRPr lang="es-ES" sz="1800" kern="1200" dirty="0"/>
        </a:p>
      </dsp:txBody>
      <dsp:txXfrm rot="-5400000">
        <a:off x="1" y="511040"/>
        <a:ext cx="1013709" cy="434447"/>
      </dsp:txXfrm>
    </dsp:sp>
    <dsp:sp modelId="{61BF64C8-B481-4665-A533-2C338B5FE312}">
      <dsp:nvSpPr>
        <dsp:cNvPr id="0" name=""/>
        <dsp:cNvSpPr/>
      </dsp:nvSpPr>
      <dsp:spPr>
        <a:xfrm rot="5400000">
          <a:off x="5065403" y="-4047508"/>
          <a:ext cx="941301" cy="9044690"/>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hu-HU" sz="1600" kern="1200" dirty="0"/>
            <a:t>A kiberbiztonság abból az igényből alakult ki, hogy a vállalatoknak meg kell védeniük számítógépes rendszereiket a rosszindulatú támadásoktól.</a:t>
          </a:r>
          <a:endParaRPr lang="es-ES" sz="1600" kern="1200" dirty="0"/>
        </a:p>
        <a:p>
          <a:pPr marL="171450" lvl="1" indent="-171450" algn="just" defTabSz="711200">
            <a:lnSpc>
              <a:spcPct val="90000"/>
            </a:lnSpc>
            <a:spcBef>
              <a:spcPct val="0"/>
            </a:spcBef>
            <a:spcAft>
              <a:spcPct val="15000"/>
            </a:spcAft>
            <a:buChar char="•"/>
          </a:pPr>
          <a:r>
            <a:rPr lang="hu-HU" sz="1600" kern="1200" dirty="0"/>
            <a:t>Az európai KKV-k által elszenvedett leggyakoribb kiberbiztonsági incidensek az adathalászattal kapcsolatosak.</a:t>
          </a:r>
        </a:p>
      </dsp:txBody>
      <dsp:txXfrm rot="-5400000">
        <a:off x="1013709" y="50137"/>
        <a:ext cx="8998739" cy="849399"/>
      </dsp:txXfrm>
    </dsp:sp>
    <dsp:sp modelId="{8B8D4138-9F8B-48F9-ADD4-2E3053B5D64B}">
      <dsp:nvSpPr>
        <dsp:cNvPr id="0" name=""/>
        <dsp:cNvSpPr/>
      </dsp:nvSpPr>
      <dsp:spPr>
        <a:xfrm rot="5400000">
          <a:off x="-357383" y="1635612"/>
          <a:ext cx="1728476" cy="1013709"/>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t>2</a:t>
          </a:r>
          <a:r>
            <a:rPr lang="hu-HU" sz="1800" kern="1200" dirty="0"/>
            <a:t>.FEJEZET</a:t>
          </a:r>
          <a:endParaRPr lang="es-ES" sz="1800" kern="1200" dirty="0"/>
        </a:p>
      </dsp:txBody>
      <dsp:txXfrm rot="-5400000">
        <a:off x="1" y="1785084"/>
        <a:ext cx="1013709" cy="714767"/>
      </dsp:txXfrm>
    </dsp:sp>
    <dsp:sp modelId="{EE001D36-7EA7-40EA-B3F8-70F5116F2BEF}">
      <dsp:nvSpPr>
        <dsp:cNvPr id="0" name=""/>
        <dsp:cNvSpPr/>
      </dsp:nvSpPr>
      <dsp:spPr>
        <a:xfrm rot="5400000">
          <a:off x="4918010" y="-2633305"/>
          <a:ext cx="1236089" cy="9044690"/>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hu-HU" sz="1600" kern="1200" dirty="0"/>
            <a:t>A kiberbiztonság mindenki felelőssége egy vállalaton belül, és szükség van olyan kiberbiztonsági tervre, amelyet a vezetők, igazgatók és alkalmazottak megfelelően követnek.</a:t>
          </a:r>
          <a:endParaRPr lang="es-ES" sz="1600" kern="1200" dirty="0"/>
        </a:p>
        <a:p>
          <a:pPr marL="171450" lvl="1" indent="-171450" algn="just" defTabSz="711200">
            <a:lnSpc>
              <a:spcPct val="90000"/>
            </a:lnSpc>
            <a:spcBef>
              <a:spcPct val="0"/>
            </a:spcBef>
            <a:spcAft>
              <a:spcPct val="15000"/>
            </a:spcAft>
            <a:buChar char="•"/>
          </a:pPr>
          <a:r>
            <a:rPr lang="hu-HU" sz="1600" kern="1200" dirty="0"/>
            <a:t>A távmunkában a kiberbiztonságot kiegészíti az IKT-eszközök használata, amelyek lehetővé teszik a kiberbiztonság öt célkitűzésének teljesítését az információkhoz való hozzáférés során.</a:t>
          </a:r>
        </a:p>
      </dsp:txBody>
      <dsp:txXfrm rot="-5400000">
        <a:off x="1013710" y="1331336"/>
        <a:ext cx="8984349" cy="1115407"/>
      </dsp:txXfrm>
    </dsp:sp>
    <dsp:sp modelId="{70F5F141-B73D-4673-BBE8-3D931F4008F2}">
      <dsp:nvSpPr>
        <dsp:cNvPr id="0" name=""/>
        <dsp:cNvSpPr/>
      </dsp:nvSpPr>
      <dsp:spPr>
        <a:xfrm rot="5400000">
          <a:off x="-217223" y="3042582"/>
          <a:ext cx="1448156" cy="1013709"/>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t>3</a:t>
          </a:r>
          <a:r>
            <a:rPr lang="hu-HU" sz="1800" kern="1200" dirty="0"/>
            <a:t>. FEJEZET</a:t>
          </a:r>
          <a:endParaRPr lang="es-ES" sz="1800" kern="1200" dirty="0"/>
        </a:p>
      </dsp:txBody>
      <dsp:txXfrm rot="-5400000">
        <a:off x="1" y="3332214"/>
        <a:ext cx="1013709" cy="434447"/>
      </dsp:txXfrm>
    </dsp:sp>
    <dsp:sp modelId="{E4B98815-6EE4-43A6-9D35-F25F57806168}">
      <dsp:nvSpPr>
        <dsp:cNvPr id="0" name=""/>
        <dsp:cNvSpPr/>
      </dsp:nvSpPr>
      <dsp:spPr>
        <a:xfrm rot="5400000">
          <a:off x="5065403" y="-1226335"/>
          <a:ext cx="941301" cy="9044690"/>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hu-HU" sz="1600" kern="1200"/>
            <a:t>A munkáltatónak gondoskodnia kell arról, hogy legyen kiberbiztonsági terv, és hogy a munkavállalók rendelkezzenek a terv betartásához szükséges készségekkel.</a:t>
          </a:r>
          <a:endParaRPr lang="es-ES" sz="1600" kern="1200" dirty="0"/>
        </a:p>
        <a:p>
          <a:pPr marL="171450" lvl="1" indent="-171450" algn="just" defTabSz="711200">
            <a:lnSpc>
              <a:spcPct val="90000"/>
            </a:lnSpc>
            <a:spcBef>
              <a:spcPct val="0"/>
            </a:spcBef>
            <a:spcAft>
              <a:spcPct val="15000"/>
            </a:spcAft>
            <a:buChar char="•"/>
          </a:pPr>
          <a:r>
            <a:rPr lang="hu-HU" sz="1600" kern="1200" dirty="0"/>
            <a:t>A munkavállalóknak el kell kötelezniük magukat a munkájuk során az információk biztonságos kezelése mellett.</a:t>
          </a:r>
        </a:p>
      </dsp:txBody>
      <dsp:txXfrm rot="-5400000">
        <a:off x="1013709" y="2871310"/>
        <a:ext cx="8998739" cy="84939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31. 1. 2023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04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31. 1. 2023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5674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31. 1. 2023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04674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31. 1. 2023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6003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31626B79-3724-4A98-8B34-EC614ED41867}" type="datetimeFigureOut">
              <a:rPr lang="sk-SK" smtClean="0"/>
              <a:t>31. 1. 2023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27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1626B79-3724-4A98-8B34-EC614ED41867}" type="datetimeFigureOut">
              <a:rPr lang="sk-SK" smtClean="0"/>
              <a:t>31. 1. 2023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714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1626B79-3724-4A98-8B34-EC614ED41867}" type="datetimeFigureOut">
              <a:rPr lang="sk-SK" smtClean="0"/>
              <a:t>31. 1. 2023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0749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1626B79-3724-4A98-8B34-EC614ED41867}" type="datetimeFigureOut">
              <a:rPr lang="sk-SK" smtClean="0"/>
              <a:t>31. 1. 2023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8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26B79-3724-4A98-8B34-EC614ED41867}" type="datetimeFigureOut">
              <a:rPr lang="sk-SK" smtClean="0"/>
              <a:t>31. 1. 2023</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94242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26B79-3724-4A98-8B34-EC614ED41867}" type="datetimeFigureOut">
              <a:rPr lang="sk-SK" smtClean="0"/>
              <a:t>31. 1. 2023</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754EC8-050A-48C1-A943-B12B8B2B4DD3}" type="slidenum">
              <a:rPr lang="sk-SK" smtClean="0"/>
              <a:t>‹#›</a:t>
            </a:fld>
            <a:endParaRPr lang="sk-SK"/>
          </a:p>
        </p:txBody>
      </p:sp>
    </p:spTree>
    <p:extLst>
      <p:ext uri="{BB962C8B-B14F-4D97-AF65-F5344CB8AC3E}">
        <p14:creationId xmlns:p14="http://schemas.microsoft.com/office/powerpoint/2010/main" val="30519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1626B79-3724-4A98-8B34-EC614ED41867}" type="datetimeFigureOut">
              <a:rPr lang="sk-SK" smtClean="0"/>
              <a:t>31. 1. 2023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45908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26B79-3724-4A98-8B34-EC614ED41867}" type="datetimeFigureOut">
              <a:rPr lang="sk-SK" smtClean="0"/>
              <a:t>31. 1. 2023</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754EC8-050A-48C1-A943-B12B8B2B4DD3}" type="slidenum">
              <a:rPr lang="sk-SK" smtClean="0"/>
              <a:t>‹#›</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6153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s://www.europol.europa.eu/wannacry-ransomware" TargetMode="External"/><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13.png"/><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assword.kaspersky.com/"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2.svg"/><Relationship Id="rId3" Type="http://schemas.openxmlformats.org/officeDocument/2006/relationships/image" Target="../media/image4.png"/><Relationship Id="rId7" Type="http://schemas.openxmlformats.org/officeDocument/2006/relationships/image" Target="../media/image24.svg"/><Relationship Id="rId12" Type="http://schemas.openxmlformats.org/officeDocument/2006/relationships/image" Target="../media/image21.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26.svg"/><Relationship Id="rId5" Type="http://schemas.openxmlformats.org/officeDocument/2006/relationships/image" Target="../media/image18.svg"/><Relationship Id="rId10" Type="http://schemas.openxmlformats.org/officeDocument/2006/relationships/image" Target="../media/image25.png"/><Relationship Id="rId4" Type="http://schemas.openxmlformats.org/officeDocument/2006/relationships/image" Target="../media/image17.png"/><Relationship Id="rId9" Type="http://schemas.openxmlformats.org/officeDocument/2006/relationships/image" Target="../media/image20.svg"/></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9.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hyperlink" Target="https://privadovpn.com/" TargetMode="External"/><Relationship Id="rId4" Type="http://schemas.openxmlformats.org/officeDocument/2006/relationships/hyperlink" Target="https://hide.m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1.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hyperlink" Target="https://www.teamviewer.com/" TargetMode="External"/><Relationship Id="rId4" Type="http://schemas.openxmlformats.org/officeDocument/2006/relationships/hyperlink" Target="https://anydesk.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3.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hyperlink" Target="https://mega.io/" TargetMode="External"/><Relationship Id="rId4" Type="http://schemas.openxmlformats.org/officeDocument/2006/relationships/hyperlink" Target="https://www.dropbox.co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hyperlink" Target="https://trello.com/" TargetMode="External"/><Relationship Id="rId4" Type="http://schemas.openxmlformats.org/officeDocument/2006/relationships/hyperlink" Target="https://slack.co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assword.kaspersky.com/"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8.png"/></Relationships>
</file>

<file path=ppt/slides/_rels/slide2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hyperlink" Target="http://www.restartproject.eu/" TargetMode="Externa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www.enisa.europa.eu/publications/enisa-report-cybersecurity-for-smes"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A0732-8212-434E-AAE7-A9DC0EC61975}"/>
              </a:ext>
            </a:extLst>
          </p:cNvPr>
          <p:cNvSpPr>
            <a:spLocks noGrp="1"/>
          </p:cNvSpPr>
          <p:nvPr>
            <p:ph type="ctrTitle"/>
          </p:nvPr>
        </p:nvSpPr>
        <p:spPr>
          <a:xfrm>
            <a:off x="1097280" y="1917576"/>
            <a:ext cx="10058400" cy="2407535"/>
          </a:xfrm>
        </p:spPr>
        <p:txBody>
          <a:bodyPr>
            <a:normAutofit/>
          </a:bodyPr>
          <a:lstStyle/>
          <a:p>
            <a:pPr algn="ctr"/>
            <a:r>
              <a:rPr lang="es-ES" sz="7200" dirty="0"/>
              <a:t>Kiberbiztonság otthon és az irodában</a:t>
            </a:r>
            <a:endParaRPr lang="sk-SK" sz="7200" dirty="0"/>
          </a:p>
        </p:txBody>
      </p:sp>
      <p:sp>
        <p:nvSpPr>
          <p:cNvPr id="3" name="Podnadpis 2">
            <a:extLst>
              <a:ext uri="{FF2B5EF4-FFF2-40B4-BE49-F238E27FC236}">
                <a16:creationId xmlns:a16="http://schemas.microsoft.com/office/drawing/2014/main" id="{BBF345A6-199C-4D56-A1AA-38821652C661}"/>
              </a:ext>
            </a:extLst>
          </p:cNvPr>
          <p:cNvSpPr>
            <a:spLocks noGrp="1"/>
          </p:cNvSpPr>
          <p:nvPr>
            <p:ph type="subTitle" idx="1"/>
          </p:nvPr>
        </p:nvSpPr>
        <p:spPr>
          <a:xfrm>
            <a:off x="1066800" y="5307062"/>
            <a:ext cx="10058400" cy="836609"/>
          </a:xfrm>
        </p:spPr>
        <p:txBody>
          <a:bodyPr>
            <a:normAutofit/>
          </a:bodyPr>
          <a:lstStyle/>
          <a:p>
            <a:pPr algn="ctr"/>
            <a:r>
              <a:rPr lang="sk-SK" sz="1800" b="1" dirty="0">
                <a:latin typeface="+mn-lt"/>
              </a:rPr>
              <a:t>RESTART</a:t>
            </a:r>
            <a:r>
              <a:rPr lang="sk-SK" sz="1800" dirty="0">
                <a:latin typeface="+mn-lt"/>
              </a:rPr>
              <a:t> – Ellenállóképesség és képzés A kkv-k számára</a:t>
            </a:r>
          </a:p>
          <a:p>
            <a:pPr algn="ctr"/>
            <a:r>
              <a:rPr lang="sk-SK" sz="1800" dirty="0">
                <a:latin typeface="+mn-lt"/>
              </a:rPr>
              <a:t>ERASMUS + 2021-1-SK01-KA220-VET-000034882</a:t>
            </a:r>
          </a:p>
        </p:txBody>
      </p:sp>
      <p:pic>
        <p:nvPicPr>
          <p:cNvPr id="1026" name="Picture 2" descr="Restart"/>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86888" y="290856"/>
            <a:ext cx="4226502" cy="777981"/>
          </a:xfrm>
          <a:prstGeom prst="rect">
            <a:avLst/>
          </a:prstGeom>
          <a:noFill/>
          <a:extLst>
            <a:ext uri="{909E8E84-426E-40DD-AFC4-6F175D3DCCD1}">
              <a14:hiddenFill xmlns:a14="http://schemas.microsoft.com/office/drawing/2010/main">
                <a:solidFill>
                  <a:srgbClr val="FFFFFF"/>
                </a:solidFill>
              </a14:hiddenFill>
            </a:ext>
          </a:extLst>
        </p:spPr>
      </p:pic>
      <p:sp>
        <p:nvSpPr>
          <p:cNvPr id="7" name="Podnadpis 2">
            <a:extLst>
              <a:ext uri="{FF2B5EF4-FFF2-40B4-BE49-F238E27FC236}">
                <a16:creationId xmlns:a16="http://schemas.microsoft.com/office/drawing/2014/main" id="{E33EF2F1-C015-5730-2F7E-444A13EF48CE}"/>
              </a:ext>
            </a:extLst>
          </p:cNvPr>
          <p:cNvSpPr txBox="1">
            <a:spLocks/>
          </p:cNvSpPr>
          <p:nvPr/>
        </p:nvSpPr>
        <p:spPr>
          <a:xfrm>
            <a:off x="1097280" y="4410702"/>
            <a:ext cx="10058400" cy="8366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hu-HU" sz="1800" b="1" dirty="0">
                <a:latin typeface="+mn-lt"/>
              </a:rPr>
              <a:t>Társszerző</a:t>
            </a:r>
            <a:r>
              <a:rPr lang="es-ES" sz="1800" b="1" dirty="0">
                <a:latin typeface="+mn-lt"/>
              </a:rPr>
              <a:t>: Internet Web </a:t>
            </a:r>
            <a:r>
              <a:rPr lang="es-ES" sz="1800" b="1" dirty="0" err="1">
                <a:latin typeface="+mn-lt"/>
              </a:rPr>
              <a:t>Solutions</a:t>
            </a:r>
            <a:endParaRPr lang="sk-SK" sz="1800" dirty="0">
              <a:latin typeface="+mn-lt"/>
            </a:endParaRPr>
          </a:p>
        </p:txBody>
      </p:sp>
      <p:pic>
        <p:nvPicPr>
          <p:cNvPr id="10" name="Imagen 9" descr="Texto&#10;&#10;Descripción generada automáticamente">
            <a:extLst>
              <a:ext uri="{FF2B5EF4-FFF2-40B4-BE49-F238E27FC236}">
                <a16:creationId xmlns:a16="http://schemas.microsoft.com/office/drawing/2014/main" id="{8B244EA7-7A36-79BE-DCB8-DC895047CD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51120" y="388306"/>
            <a:ext cx="2779280" cy="583080"/>
          </a:xfrm>
          <a:prstGeom prst="rect">
            <a:avLst/>
          </a:prstGeom>
        </p:spPr>
      </p:pic>
      <p:sp>
        <p:nvSpPr>
          <p:cNvPr id="5" name="Rectángulo 3">
            <a:extLst>
              <a:ext uri="{FF2B5EF4-FFF2-40B4-BE49-F238E27FC236}">
                <a16:creationId xmlns:a16="http://schemas.microsoft.com/office/drawing/2014/main" id="{CFDDA949-7D1A-1CD5-A81C-755A9387E24E}"/>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48279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785199"/>
            <a:ext cx="4937760" cy="618367"/>
          </a:xfrm>
        </p:spPr>
        <p:txBody>
          <a:bodyPr/>
          <a:lstStyle/>
          <a:p>
            <a:r>
              <a:rPr lang="en-GB" sz="2000" dirty="0" err="1"/>
              <a:t>rosszindulatú</a:t>
            </a:r>
            <a:r>
              <a:rPr lang="en-GB" sz="2000" dirty="0"/>
              <a:t> </a:t>
            </a:r>
            <a:r>
              <a:rPr lang="en-GB" sz="2000" dirty="0" err="1"/>
              <a:t>szoftver</a:t>
            </a:r>
            <a:r>
              <a:rPr lang="hu-HU" sz="2000" dirty="0"/>
              <a:t> (</a:t>
            </a:r>
            <a:r>
              <a:rPr lang="es-ES" dirty="0"/>
              <a:t>Malware</a:t>
            </a:r>
            <a:r>
              <a:rPr lang="hu-HU" dirty="0"/>
              <a:t>)</a:t>
            </a:r>
            <a:endParaRPr lang="es-ES" dirty="0"/>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305625"/>
            <a:ext cx="5251586" cy="3958545"/>
          </a:xfrm>
        </p:spPr>
        <p:txBody>
          <a:bodyPr>
            <a:normAutofit lnSpcReduction="10000"/>
          </a:bodyPr>
          <a:lstStyle/>
          <a:p>
            <a:pPr algn="just"/>
            <a:r>
              <a:rPr lang="hu-HU" dirty="0">
                <a:latin typeface="Calibri" panose="020F0502020204030204" pitchFamily="34" charset="0"/>
                <a:ea typeface="Calibri" panose="020F0502020204030204" pitchFamily="34" charset="0"/>
              </a:rPr>
              <a:t>Ezek a rosszindulatú szoftverek különböző formákat ölthetnek (futtatható kódként, szkriptek formájában stb.), és olyan műveleteket végezhetnek, mint a bizalmas adatok titkosítása vagy törlése, az eszköz alapvető funkcióinak megváltoztatása, a felhasználói tevékenység utáni kémkedés, és így tovább.</a:t>
            </a:r>
          </a:p>
          <a:p>
            <a:pPr algn="just"/>
            <a:r>
              <a:rPr lang="hu-HU" dirty="0">
                <a:latin typeface="Calibri" panose="020F0502020204030204" pitchFamily="34" charset="0"/>
                <a:ea typeface="Calibri" panose="020F0502020204030204" pitchFamily="34" charset="0"/>
              </a:rPr>
              <a:t>A rosszindulatú szoftverek elleni védelmet az olyan szoftverek (anti-malware) alkalmazása jelenti, amelyek képesek arra, hogy felismerjék, eltávolítsák ezekat a káros szoftvereket. </a:t>
            </a:r>
          </a:p>
          <a:p>
            <a:pPr algn="just"/>
            <a:r>
              <a:rPr lang="hu-HU" dirty="0">
                <a:latin typeface="Calibri" panose="020F0502020204030204" pitchFamily="34" charset="0"/>
                <a:ea typeface="Calibri" panose="020F0502020204030204" pitchFamily="34" charset="0"/>
              </a:rPr>
              <a:t>A rosszindulatú szoftvereknek számos típusa létezik. Ezeket a következő diákon fogjunk megvizsgálni.</a:t>
            </a:r>
          </a:p>
          <a:p>
            <a:pPr algn="just"/>
            <a:endParaRPr lang="hu-HU" dirty="0">
              <a:latin typeface="Calibri" panose="020F0502020204030204" pitchFamily="34" charset="0"/>
              <a:ea typeface="Calibri" panose="020F0502020204030204" pitchFamily="34" charset="0"/>
            </a:endParaRPr>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dirty="0"/>
              <a:t>A </a:t>
            </a:r>
            <a:r>
              <a:rPr lang="en-GB" sz="4000" b="1" dirty="0" err="1"/>
              <a:t>kiberbiztonság</a:t>
            </a:r>
            <a:r>
              <a:rPr lang="en-GB" sz="4000" b="1" dirty="0"/>
              <a:t> </a:t>
            </a:r>
            <a:r>
              <a:rPr lang="en-GB" sz="4000" b="1" dirty="0" err="1"/>
              <a:t>alapjai</a:t>
            </a:r>
            <a:br>
              <a:rPr lang="en-GB" dirty="0"/>
            </a:br>
            <a:r>
              <a:rPr lang="en-GB" sz="2800" dirty="0" err="1"/>
              <a:t>Főbb</a:t>
            </a:r>
            <a:r>
              <a:rPr lang="en-GB" sz="2800" dirty="0"/>
              <a:t> </a:t>
            </a:r>
            <a:r>
              <a:rPr lang="en-GB" sz="2800" dirty="0" err="1"/>
              <a:t>meghatározások</a:t>
            </a:r>
            <a:r>
              <a:rPr lang="en-GB" sz="2800" dirty="0"/>
              <a:t> - a </a:t>
            </a:r>
            <a:r>
              <a:rPr lang="en-GB" sz="2800" dirty="0" err="1"/>
              <a:t>rosszindulatú</a:t>
            </a:r>
            <a:r>
              <a:rPr lang="en-GB" sz="2800" dirty="0"/>
              <a:t> </a:t>
            </a:r>
            <a:r>
              <a:rPr lang="en-GB" sz="2800" dirty="0" err="1"/>
              <a:t>szoftverek</a:t>
            </a:r>
            <a:r>
              <a:rPr lang="en-GB" sz="2800" dirty="0"/>
              <a:t> </a:t>
            </a:r>
            <a:r>
              <a:rPr lang="en-GB" sz="2800" dirty="0" err="1"/>
              <a:t>típusai</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96DB37B0-3ABF-EFB0-1F67-DA3EEEE873EB}"/>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14237" y="1868890"/>
            <a:ext cx="6096000" cy="4057650"/>
          </a:xfrm>
          <a:prstGeom prst="rect">
            <a:avLst/>
          </a:prstGeom>
        </p:spPr>
      </p:pic>
      <p:pic>
        <p:nvPicPr>
          <p:cNvPr id="2" name="Imagen 1" descr="Texto&#10;&#10;Descripción generada automáticamente">
            <a:extLst>
              <a:ext uri="{FF2B5EF4-FFF2-40B4-BE49-F238E27FC236}">
                <a16:creationId xmlns:a16="http://schemas.microsoft.com/office/drawing/2014/main" id="{1C403F6B-8813-1981-B02F-8992738DC24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3" name="Rectángulo 3">
            <a:extLst>
              <a:ext uri="{FF2B5EF4-FFF2-40B4-BE49-F238E27FC236}">
                <a16:creationId xmlns:a16="http://schemas.microsoft.com/office/drawing/2014/main" id="{B18D3049-8E4B-DF17-3C1C-4E810B8866CB}"/>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3707139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n 15">
            <a:extLst>
              <a:ext uri="{FF2B5EF4-FFF2-40B4-BE49-F238E27FC236}">
                <a16:creationId xmlns:a16="http://schemas.microsoft.com/office/drawing/2014/main" id="{F0E7445C-2394-B6AE-A5B5-749CD4F54FB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61467" y="3782937"/>
            <a:ext cx="3094457" cy="2320843"/>
          </a:xfrm>
          <a:prstGeom prst="rect">
            <a:avLst/>
          </a:prstGeom>
        </p:spPr>
      </p:pic>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886817"/>
            <a:ext cx="4937760" cy="736282"/>
          </a:xfrm>
        </p:spPr>
        <p:txBody>
          <a:bodyPr/>
          <a:lstStyle/>
          <a:p>
            <a:r>
              <a:rPr lang="es-ES" dirty="0"/>
              <a:t>T</a:t>
            </a:r>
            <a:r>
              <a:rPr lang="hu-HU" dirty="0"/>
              <a:t>rójai vírus</a:t>
            </a:r>
            <a:endParaRPr lang="es-ES" dirty="0"/>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437790"/>
            <a:ext cx="4937760" cy="2093137"/>
          </a:xfrm>
        </p:spPr>
        <p:txBody>
          <a:bodyPr>
            <a:normAutofit lnSpcReduction="10000"/>
          </a:bodyPr>
          <a:lstStyle/>
          <a:p>
            <a:pPr algn="just"/>
            <a:r>
              <a:rPr lang="hu-HU" dirty="0"/>
              <a:t>Az ilyen típusú rosszindulatú szoftverek ártalmatlan fájlként vagy szoftverként jutnak be a rendszerbe, és a háttérben nem kívánt műveleteket hajtanak végre, például fájlokat törölnek vagy más rosszindulatú szoftverek töltenek le.</a:t>
            </a:r>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888347"/>
            <a:ext cx="4937760" cy="736282"/>
          </a:xfrm>
        </p:spPr>
        <p:txBody>
          <a:bodyPr/>
          <a:lstStyle/>
          <a:p>
            <a:r>
              <a:rPr lang="hu-HU" dirty="0"/>
              <a:t>Számítógépes vírus</a:t>
            </a:r>
            <a:endParaRPr lang="es-ES" dirty="0"/>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437791"/>
            <a:ext cx="4937760" cy="1418948"/>
          </a:xfrm>
        </p:spPr>
        <p:txBody>
          <a:bodyPr>
            <a:normAutofit lnSpcReduction="10000"/>
          </a:bodyPr>
          <a:lstStyle/>
          <a:p>
            <a:pPr algn="just"/>
            <a:r>
              <a:rPr lang="hu-HU" dirty="0"/>
              <a:t>Az ilyen típusú rosszindulató szoftver célja az eszköz működésének megváltoztatása. A felhasználó közreműködését igényli a különböző fájlokra és rendszerekre való átterjedéshez.</a:t>
            </a:r>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dirty="0"/>
              <a:t>A </a:t>
            </a:r>
            <a:r>
              <a:rPr lang="en-GB" sz="4000" b="1" dirty="0" err="1"/>
              <a:t>kiberbiztonság</a:t>
            </a:r>
            <a:r>
              <a:rPr lang="en-GB" sz="4000" b="1" dirty="0"/>
              <a:t> </a:t>
            </a:r>
            <a:r>
              <a:rPr lang="en-GB" sz="4000" b="1" dirty="0" err="1"/>
              <a:t>alapjai</a:t>
            </a:r>
            <a:br>
              <a:rPr lang="en-GB" dirty="0"/>
            </a:br>
            <a:r>
              <a:rPr lang="en-GB" sz="2800" dirty="0" err="1"/>
              <a:t>Főbb</a:t>
            </a:r>
            <a:r>
              <a:rPr lang="en-GB" sz="2800" dirty="0"/>
              <a:t> </a:t>
            </a:r>
            <a:r>
              <a:rPr lang="en-GB" sz="2800" dirty="0" err="1"/>
              <a:t>meghatározások</a:t>
            </a:r>
            <a:r>
              <a:rPr lang="en-GB" sz="2800" dirty="0"/>
              <a:t> - a </a:t>
            </a:r>
            <a:r>
              <a:rPr lang="en-GB" sz="2800" dirty="0" err="1"/>
              <a:t>rosszindulatú</a:t>
            </a:r>
            <a:r>
              <a:rPr lang="en-GB" sz="2800" dirty="0"/>
              <a:t> </a:t>
            </a:r>
            <a:r>
              <a:rPr lang="en-GB" sz="2800" dirty="0" err="1"/>
              <a:t>szoftverek</a:t>
            </a:r>
            <a:r>
              <a:rPr lang="en-GB" sz="2800" dirty="0"/>
              <a:t> </a:t>
            </a:r>
            <a:r>
              <a:rPr lang="en-GB" sz="2800" dirty="0" err="1"/>
              <a:t>típusai</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7" name="Marcador de texto 4">
            <a:extLst>
              <a:ext uri="{FF2B5EF4-FFF2-40B4-BE49-F238E27FC236}">
                <a16:creationId xmlns:a16="http://schemas.microsoft.com/office/drawing/2014/main" id="{4D70C93B-EC93-C98A-5875-E1373170F46C}"/>
              </a:ext>
            </a:extLst>
          </p:cNvPr>
          <p:cNvSpPr txBox="1">
            <a:spLocks/>
          </p:cNvSpPr>
          <p:nvPr/>
        </p:nvSpPr>
        <p:spPr>
          <a:xfrm>
            <a:off x="1096963" y="3753755"/>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hu-HU" dirty="0"/>
              <a:t>Számítógépes féreg</a:t>
            </a:r>
            <a:endParaRPr lang="es-ES" dirty="0"/>
          </a:p>
        </p:txBody>
      </p:sp>
      <p:sp>
        <p:nvSpPr>
          <p:cNvPr id="18" name="Marcador de contenido 5">
            <a:extLst>
              <a:ext uri="{FF2B5EF4-FFF2-40B4-BE49-F238E27FC236}">
                <a16:creationId xmlns:a16="http://schemas.microsoft.com/office/drawing/2014/main" id="{331AF26C-6058-6FC1-79C9-D33E18EDB3DD}"/>
              </a:ext>
            </a:extLst>
          </p:cNvPr>
          <p:cNvSpPr txBox="1">
            <a:spLocks/>
          </p:cNvSpPr>
          <p:nvPr/>
        </p:nvSpPr>
        <p:spPr>
          <a:xfrm>
            <a:off x="1069394" y="4280376"/>
            <a:ext cx="4937760" cy="198784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GB" dirty="0" err="1"/>
              <a:t>Képes</a:t>
            </a:r>
            <a:r>
              <a:rPr lang="en-GB" dirty="0"/>
              <a:t> </a:t>
            </a:r>
            <a:r>
              <a:rPr lang="en-GB" dirty="0" err="1"/>
              <a:t>replikálódni</a:t>
            </a:r>
            <a:r>
              <a:rPr lang="en-GB" dirty="0"/>
              <a:t> </a:t>
            </a:r>
            <a:r>
              <a:rPr lang="en-GB" dirty="0" err="1"/>
              <a:t>és</a:t>
            </a:r>
            <a:r>
              <a:rPr lang="en-GB" dirty="0"/>
              <a:t> </a:t>
            </a:r>
            <a:r>
              <a:rPr lang="en-GB" dirty="0" err="1"/>
              <a:t>átkerülni</a:t>
            </a:r>
            <a:r>
              <a:rPr lang="en-GB" dirty="0"/>
              <a:t> </a:t>
            </a:r>
            <a:r>
              <a:rPr lang="en-GB" dirty="0" err="1"/>
              <a:t>egy</a:t>
            </a:r>
            <a:r>
              <a:rPr lang="en-GB" dirty="0"/>
              <a:t> </a:t>
            </a:r>
            <a:r>
              <a:rPr lang="en-GB" dirty="0" err="1"/>
              <a:t>fertőzött</a:t>
            </a:r>
            <a:r>
              <a:rPr lang="en-GB" dirty="0"/>
              <a:t> </a:t>
            </a:r>
            <a:r>
              <a:rPr lang="en-GB" dirty="0" err="1"/>
              <a:t>eszközről</a:t>
            </a:r>
            <a:r>
              <a:rPr lang="en-GB" dirty="0"/>
              <a:t> a </a:t>
            </a:r>
            <a:r>
              <a:rPr lang="en-GB" dirty="0" err="1"/>
              <a:t>hálózaton</a:t>
            </a:r>
            <a:r>
              <a:rPr lang="en-GB" dirty="0"/>
              <a:t> </a:t>
            </a:r>
            <a:r>
              <a:rPr lang="en-GB" dirty="0" err="1"/>
              <a:t>keresztül</a:t>
            </a:r>
            <a:r>
              <a:rPr lang="en-GB" dirty="0"/>
              <a:t> </a:t>
            </a:r>
            <a:r>
              <a:rPr lang="en-GB" dirty="0" err="1"/>
              <a:t>más</a:t>
            </a:r>
            <a:r>
              <a:rPr lang="en-GB" dirty="0"/>
              <a:t> </a:t>
            </a:r>
            <a:r>
              <a:rPr lang="en-GB" dirty="0" err="1"/>
              <a:t>eszközökre</a:t>
            </a:r>
            <a:r>
              <a:rPr lang="en-GB" dirty="0"/>
              <a:t>. </a:t>
            </a:r>
            <a:r>
              <a:rPr lang="en-GB" dirty="0" err="1"/>
              <a:t>Gyakran</a:t>
            </a:r>
            <a:r>
              <a:rPr lang="en-GB" dirty="0"/>
              <a:t> </a:t>
            </a:r>
            <a:r>
              <a:rPr lang="en-GB" dirty="0" err="1"/>
              <a:t>fertőzött</a:t>
            </a:r>
            <a:r>
              <a:rPr lang="en-GB" dirty="0"/>
              <a:t> USB-</a:t>
            </a:r>
            <a:r>
              <a:rPr lang="en-GB" dirty="0" err="1"/>
              <a:t>meghajtókról</a:t>
            </a:r>
            <a:r>
              <a:rPr lang="en-GB" dirty="0"/>
              <a:t>, e-mail </a:t>
            </a:r>
            <a:r>
              <a:rPr lang="en-GB" dirty="0" err="1"/>
              <a:t>mellékletekről</a:t>
            </a:r>
            <a:r>
              <a:rPr lang="en-GB" dirty="0"/>
              <a:t> </a:t>
            </a:r>
            <a:r>
              <a:rPr lang="en-GB" dirty="0" err="1"/>
              <a:t>vagy</a:t>
            </a:r>
            <a:r>
              <a:rPr lang="en-GB" dirty="0"/>
              <a:t> </a:t>
            </a:r>
            <a:r>
              <a:rPr lang="en-GB" dirty="0" err="1"/>
              <a:t>akár</a:t>
            </a:r>
            <a:r>
              <a:rPr lang="en-GB" dirty="0"/>
              <a:t> </a:t>
            </a:r>
            <a:r>
              <a:rPr lang="en-GB" dirty="0" err="1"/>
              <a:t>webhelyekről</a:t>
            </a:r>
            <a:r>
              <a:rPr lang="en-GB" dirty="0"/>
              <a:t> </a:t>
            </a:r>
            <a:r>
              <a:rPr lang="en-GB" dirty="0" err="1"/>
              <a:t>származik</a:t>
            </a:r>
            <a:r>
              <a:rPr lang="en-GB" dirty="0"/>
              <a:t>.</a:t>
            </a:r>
          </a:p>
        </p:txBody>
      </p:sp>
      <p:pic>
        <p:nvPicPr>
          <p:cNvPr id="2" name="Imagen 1" descr="Texto&#10;&#10;Descripción generada automáticamente">
            <a:extLst>
              <a:ext uri="{FF2B5EF4-FFF2-40B4-BE49-F238E27FC236}">
                <a16:creationId xmlns:a16="http://schemas.microsoft.com/office/drawing/2014/main" id="{F3A03A2F-71F0-B1A7-8B75-0B19A5BE135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9" name="Rectángulo 3">
            <a:extLst>
              <a:ext uri="{FF2B5EF4-FFF2-40B4-BE49-F238E27FC236}">
                <a16:creationId xmlns:a16="http://schemas.microsoft.com/office/drawing/2014/main" id="{A3405111-15CF-7BAD-DBBE-2987C146E60F}"/>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4127398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198186" y="1776435"/>
            <a:ext cx="5027721" cy="736282"/>
          </a:xfrm>
        </p:spPr>
        <p:txBody>
          <a:bodyPr/>
          <a:lstStyle/>
          <a:p>
            <a:r>
              <a:rPr lang="es-ES" dirty="0" err="1"/>
              <a:t>Kémszoftver</a:t>
            </a:r>
            <a:endParaRPr lang="es-ES" dirty="0"/>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198186" y="2220090"/>
            <a:ext cx="4937760" cy="1797111"/>
          </a:xfrm>
        </p:spPr>
        <p:txBody>
          <a:bodyPr>
            <a:normAutofit/>
          </a:bodyPr>
          <a:lstStyle/>
          <a:p>
            <a:pPr algn="just"/>
            <a:r>
              <a:rPr lang="hu-HU" dirty="0"/>
              <a:t>Ahogy a neve is mutatja, ez a fajta rosszindulatú szoftver kémkedik a fertőzött eszközön, és információkat gyűjt a felhasználó tevékenységéről. Általában kéretlen elektronikus üzenetekből (spam) vagy hamis letöltő webhelyekről származik.</a:t>
            </a:r>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dirty="0"/>
              <a:t>A </a:t>
            </a:r>
            <a:r>
              <a:rPr lang="en-GB" sz="4000" b="1" dirty="0" err="1"/>
              <a:t>kiberbiztonság</a:t>
            </a:r>
            <a:r>
              <a:rPr lang="en-GB" sz="4000" b="1" dirty="0"/>
              <a:t> </a:t>
            </a:r>
            <a:r>
              <a:rPr lang="en-GB" sz="4000" b="1" dirty="0" err="1"/>
              <a:t>alapjai</a:t>
            </a:r>
            <a:br>
              <a:rPr lang="en-GB" dirty="0"/>
            </a:br>
            <a:r>
              <a:rPr lang="en-GB" sz="2800" dirty="0" err="1"/>
              <a:t>Főbb</a:t>
            </a:r>
            <a:r>
              <a:rPr lang="en-GB" sz="2800" dirty="0"/>
              <a:t> </a:t>
            </a:r>
            <a:r>
              <a:rPr lang="en-GB" sz="2800" dirty="0" err="1"/>
              <a:t>meghatározások</a:t>
            </a:r>
            <a:r>
              <a:rPr lang="en-GB" sz="2800" dirty="0"/>
              <a:t> - a </a:t>
            </a:r>
            <a:r>
              <a:rPr lang="en-GB" sz="2800" dirty="0" err="1"/>
              <a:t>rosszindulatú</a:t>
            </a:r>
            <a:r>
              <a:rPr lang="en-GB" sz="2800" dirty="0"/>
              <a:t> </a:t>
            </a:r>
            <a:r>
              <a:rPr lang="en-GB" sz="2800" dirty="0" err="1"/>
              <a:t>szoftverek</a:t>
            </a:r>
            <a:r>
              <a:rPr lang="en-GB" sz="2800" dirty="0"/>
              <a:t> </a:t>
            </a:r>
            <a:r>
              <a:rPr lang="en-GB" sz="2800" dirty="0" err="1"/>
              <a:t>típusai</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7" name="Marcador de texto 4">
            <a:extLst>
              <a:ext uri="{FF2B5EF4-FFF2-40B4-BE49-F238E27FC236}">
                <a16:creationId xmlns:a16="http://schemas.microsoft.com/office/drawing/2014/main" id="{4D70C93B-EC93-C98A-5875-E1373170F46C}"/>
              </a:ext>
            </a:extLst>
          </p:cNvPr>
          <p:cNvSpPr txBox="1">
            <a:spLocks/>
          </p:cNvSpPr>
          <p:nvPr/>
        </p:nvSpPr>
        <p:spPr>
          <a:xfrm>
            <a:off x="1158240" y="3763354"/>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hu-HU" dirty="0"/>
              <a:t>reklámszoftver</a:t>
            </a:r>
            <a:endParaRPr lang="es-ES" dirty="0"/>
          </a:p>
        </p:txBody>
      </p:sp>
      <p:sp>
        <p:nvSpPr>
          <p:cNvPr id="18" name="Marcador de contenido 5">
            <a:extLst>
              <a:ext uri="{FF2B5EF4-FFF2-40B4-BE49-F238E27FC236}">
                <a16:creationId xmlns:a16="http://schemas.microsoft.com/office/drawing/2014/main" id="{331AF26C-6058-6FC1-79C9-D33E18EDB3DD}"/>
              </a:ext>
            </a:extLst>
          </p:cNvPr>
          <p:cNvSpPr txBox="1">
            <a:spLocks/>
          </p:cNvSpPr>
          <p:nvPr/>
        </p:nvSpPr>
        <p:spPr>
          <a:xfrm>
            <a:off x="1158240" y="4369706"/>
            <a:ext cx="4937760" cy="1987849"/>
          </a:xfrm>
          <a:prstGeom prst="rect">
            <a:avLst/>
          </a:prstGeom>
        </p:spPr>
        <p:txBody>
          <a:bodyPr vert="horz" lIns="0" tIns="45720" rIns="0" bIns="45720" rtlCol="0">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hu-HU" dirty="0"/>
              <a:t>Az a </a:t>
            </a:r>
            <a:r>
              <a:rPr lang="en-GB" dirty="0" err="1"/>
              <a:t>rosszindulatú</a:t>
            </a:r>
            <a:r>
              <a:rPr lang="en-GB" dirty="0"/>
              <a:t> </a:t>
            </a:r>
            <a:r>
              <a:rPr lang="en-GB" dirty="0" err="1"/>
              <a:t>szoftver</a:t>
            </a:r>
            <a:r>
              <a:rPr lang="en-GB" dirty="0"/>
              <a:t>, am</a:t>
            </a:r>
            <a:r>
              <a:rPr lang="hu-HU" dirty="0"/>
              <a:t>i</a:t>
            </a:r>
            <a:r>
              <a:rPr lang="en-GB" dirty="0"/>
              <a:t> </a:t>
            </a:r>
            <a:r>
              <a:rPr lang="en-GB" dirty="0" err="1"/>
              <a:t>nyomon</a:t>
            </a:r>
            <a:r>
              <a:rPr lang="en-GB" dirty="0"/>
              <a:t> </a:t>
            </a:r>
            <a:r>
              <a:rPr lang="en-GB" dirty="0" err="1"/>
              <a:t>követi</a:t>
            </a:r>
            <a:r>
              <a:rPr lang="en-GB" dirty="0"/>
              <a:t> a </a:t>
            </a:r>
            <a:r>
              <a:rPr lang="en-GB" dirty="0" err="1"/>
              <a:t>felhasználó</a:t>
            </a:r>
            <a:r>
              <a:rPr lang="en-GB" dirty="0"/>
              <a:t> </a:t>
            </a:r>
            <a:r>
              <a:rPr lang="en-GB" dirty="0" err="1"/>
              <a:t>böngészőjét</a:t>
            </a:r>
            <a:r>
              <a:rPr lang="en-GB" dirty="0"/>
              <a:t> </a:t>
            </a:r>
            <a:r>
              <a:rPr lang="en-GB" dirty="0" err="1"/>
              <a:t>és</a:t>
            </a:r>
            <a:r>
              <a:rPr lang="en-GB" dirty="0"/>
              <a:t> </a:t>
            </a:r>
            <a:r>
              <a:rPr lang="en-GB" dirty="0" err="1"/>
              <a:t>letöltési</a:t>
            </a:r>
            <a:r>
              <a:rPr lang="en-GB" dirty="0"/>
              <a:t> </a:t>
            </a:r>
            <a:r>
              <a:rPr lang="en-GB" dirty="0" err="1"/>
              <a:t>előzményeit</a:t>
            </a:r>
            <a:r>
              <a:rPr lang="en-GB" dirty="0"/>
              <a:t>, </a:t>
            </a:r>
            <a:r>
              <a:rPr lang="en-GB" dirty="0" err="1"/>
              <a:t>hogy</a:t>
            </a:r>
            <a:r>
              <a:rPr lang="en-GB" dirty="0"/>
              <a:t> </a:t>
            </a:r>
            <a:r>
              <a:rPr lang="en-GB" dirty="0" err="1"/>
              <a:t>nem</a:t>
            </a:r>
            <a:r>
              <a:rPr lang="en-GB" dirty="0"/>
              <a:t> </a:t>
            </a:r>
            <a:r>
              <a:rPr lang="en-GB" dirty="0" err="1"/>
              <a:t>kívánt</a:t>
            </a:r>
            <a:r>
              <a:rPr lang="en-GB" dirty="0"/>
              <a:t> </a:t>
            </a:r>
            <a:r>
              <a:rPr lang="en-GB" dirty="0" err="1"/>
              <a:t>hirdetéseket</a:t>
            </a:r>
            <a:r>
              <a:rPr lang="en-GB" dirty="0"/>
              <a:t> </a:t>
            </a:r>
            <a:r>
              <a:rPr lang="en-GB" dirty="0" err="1"/>
              <a:t>jelenítsen</a:t>
            </a:r>
            <a:r>
              <a:rPr lang="en-GB" dirty="0"/>
              <a:t> meg a </a:t>
            </a:r>
            <a:r>
              <a:rPr lang="en-GB" dirty="0" err="1"/>
              <a:t>felhasználó</a:t>
            </a:r>
            <a:r>
              <a:rPr lang="en-GB" dirty="0"/>
              <a:t> </a:t>
            </a:r>
            <a:r>
              <a:rPr lang="en-GB" dirty="0" err="1"/>
              <a:t>számára</a:t>
            </a:r>
            <a:r>
              <a:rPr lang="en-GB" dirty="0"/>
              <a:t>, </a:t>
            </a:r>
            <a:r>
              <a:rPr lang="en-GB" dirty="0" err="1"/>
              <a:t>amelyekre</a:t>
            </a:r>
            <a:r>
              <a:rPr lang="en-GB" dirty="0"/>
              <a:t> </a:t>
            </a:r>
            <a:r>
              <a:rPr lang="en-GB" dirty="0" err="1"/>
              <a:t>rákattinthat</a:t>
            </a:r>
            <a:r>
              <a:rPr lang="en-GB" dirty="0"/>
              <a:t>. </a:t>
            </a:r>
            <a:r>
              <a:rPr lang="en-GB" dirty="0" err="1"/>
              <a:t>Általában</a:t>
            </a:r>
            <a:r>
              <a:rPr lang="en-GB" dirty="0"/>
              <a:t> </a:t>
            </a:r>
            <a:r>
              <a:rPr lang="en-GB" dirty="0" err="1"/>
              <a:t>fertőzött</a:t>
            </a:r>
            <a:r>
              <a:rPr lang="en-GB" dirty="0"/>
              <a:t> </a:t>
            </a:r>
            <a:r>
              <a:rPr lang="en-GB" dirty="0" err="1"/>
              <a:t>webhelyeken</a:t>
            </a:r>
            <a:r>
              <a:rPr lang="en-GB" dirty="0"/>
              <a:t> </a:t>
            </a:r>
            <a:r>
              <a:rPr lang="en-GB" dirty="0" err="1"/>
              <a:t>vagy</a:t>
            </a:r>
            <a:r>
              <a:rPr lang="en-GB" dirty="0"/>
              <a:t> </a:t>
            </a:r>
            <a:r>
              <a:rPr lang="hu-HU" dirty="0"/>
              <a:t>hamis</a:t>
            </a:r>
            <a:r>
              <a:rPr lang="en-GB" dirty="0"/>
              <a:t> </a:t>
            </a:r>
            <a:r>
              <a:rPr lang="en-GB" dirty="0" err="1"/>
              <a:t>letöltési</a:t>
            </a:r>
            <a:r>
              <a:rPr lang="en-GB" dirty="0"/>
              <a:t> </a:t>
            </a:r>
            <a:r>
              <a:rPr lang="en-GB" dirty="0" err="1"/>
              <a:t>webhelyeken</a:t>
            </a:r>
            <a:r>
              <a:rPr lang="en-GB" dirty="0"/>
              <a:t> </a:t>
            </a:r>
            <a:r>
              <a:rPr lang="en-GB" dirty="0" err="1"/>
              <a:t>keresztül</a:t>
            </a:r>
            <a:r>
              <a:rPr lang="en-GB" dirty="0"/>
              <a:t> </a:t>
            </a:r>
            <a:r>
              <a:rPr lang="en-GB" dirty="0" err="1"/>
              <a:t>fertőzik</a:t>
            </a:r>
            <a:r>
              <a:rPr lang="en-GB" dirty="0"/>
              <a:t> meg </a:t>
            </a:r>
            <a:r>
              <a:rPr lang="en-GB" dirty="0" err="1"/>
              <a:t>az</a:t>
            </a:r>
            <a:r>
              <a:rPr lang="en-GB" dirty="0"/>
              <a:t> </a:t>
            </a:r>
            <a:r>
              <a:rPr lang="en-GB" dirty="0" err="1"/>
              <a:t>eszközöket</a:t>
            </a:r>
            <a:r>
              <a:rPr lang="en-GB" dirty="0"/>
              <a:t>.</a:t>
            </a:r>
          </a:p>
        </p:txBody>
      </p:sp>
      <p:sp>
        <p:nvSpPr>
          <p:cNvPr id="15" name="Marcador de texto 2">
            <a:extLst>
              <a:ext uri="{FF2B5EF4-FFF2-40B4-BE49-F238E27FC236}">
                <a16:creationId xmlns:a16="http://schemas.microsoft.com/office/drawing/2014/main" id="{75AF54C4-1780-EA36-6F62-069D4827E3AB}"/>
              </a:ext>
            </a:extLst>
          </p:cNvPr>
          <p:cNvSpPr txBox="1">
            <a:spLocks/>
          </p:cNvSpPr>
          <p:nvPr/>
        </p:nvSpPr>
        <p:spPr>
          <a:xfrm>
            <a:off x="6288147" y="3820174"/>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hu-HU" dirty="0"/>
              <a:t>Zsarolószoftver</a:t>
            </a:r>
            <a:endParaRPr lang="es-ES" dirty="0"/>
          </a:p>
        </p:txBody>
      </p:sp>
      <p:sp>
        <p:nvSpPr>
          <p:cNvPr id="19" name="Marcador de contenido 3">
            <a:extLst>
              <a:ext uri="{FF2B5EF4-FFF2-40B4-BE49-F238E27FC236}">
                <a16:creationId xmlns:a16="http://schemas.microsoft.com/office/drawing/2014/main" id="{AF189E9A-6FDC-C3EB-A85A-BA41BD87F6BB}"/>
              </a:ext>
            </a:extLst>
          </p:cNvPr>
          <p:cNvSpPr txBox="1">
            <a:spLocks/>
          </p:cNvSpPr>
          <p:nvPr/>
        </p:nvSpPr>
        <p:spPr>
          <a:xfrm>
            <a:off x="6288147" y="4334130"/>
            <a:ext cx="4937760" cy="185247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GB" dirty="0"/>
              <a:t>A </a:t>
            </a:r>
            <a:r>
              <a:rPr lang="en-GB" dirty="0" err="1"/>
              <a:t>rosszindulatú</a:t>
            </a:r>
            <a:r>
              <a:rPr lang="en-GB" dirty="0"/>
              <a:t> </a:t>
            </a:r>
            <a:r>
              <a:rPr lang="en-GB" dirty="0" err="1"/>
              <a:t>szoftverek</a:t>
            </a:r>
            <a:r>
              <a:rPr lang="en-GB" dirty="0"/>
              <a:t> </a:t>
            </a:r>
            <a:r>
              <a:rPr lang="en-GB" dirty="0" err="1"/>
              <a:t>veszélyes</a:t>
            </a:r>
            <a:r>
              <a:rPr lang="en-GB" dirty="0"/>
              <a:t> </a:t>
            </a:r>
            <a:r>
              <a:rPr lang="en-GB" dirty="0" err="1"/>
              <a:t>típusa</a:t>
            </a:r>
            <a:r>
              <a:rPr lang="en-GB" dirty="0"/>
              <a:t>, </a:t>
            </a:r>
            <a:r>
              <a:rPr lang="en-GB" dirty="0" err="1"/>
              <a:t>amely</a:t>
            </a:r>
            <a:r>
              <a:rPr lang="en-GB" dirty="0"/>
              <a:t> </a:t>
            </a:r>
            <a:r>
              <a:rPr lang="en-GB" dirty="0" err="1"/>
              <a:t>titkosítja</a:t>
            </a:r>
            <a:r>
              <a:rPr lang="en-GB" dirty="0"/>
              <a:t> a </a:t>
            </a:r>
            <a:r>
              <a:rPr lang="en-GB" dirty="0" err="1"/>
              <a:t>fájlokat</a:t>
            </a:r>
            <a:r>
              <a:rPr lang="en-GB" dirty="0"/>
              <a:t> </a:t>
            </a:r>
            <a:r>
              <a:rPr lang="en-GB" dirty="0" err="1"/>
              <a:t>az</a:t>
            </a:r>
            <a:r>
              <a:rPr lang="en-GB" dirty="0"/>
              <a:t> </a:t>
            </a:r>
            <a:r>
              <a:rPr lang="en-GB" dirty="0" err="1"/>
              <a:t>eszköz</a:t>
            </a:r>
            <a:r>
              <a:rPr lang="en-GB" dirty="0"/>
              <a:t> </a:t>
            </a:r>
            <a:r>
              <a:rPr lang="en-GB" dirty="0" err="1"/>
              <a:t>merevlemezén</a:t>
            </a:r>
            <a:r>
              <a:rPr lang="en-GB" dirty="0"/>
              <a:t>, </a:t>
            </a:r>
            <a:r>
              <a:rPr lang="en-GB" dirty="0" err="1"/>
              <a:t>és</a:t>
            </a:r>
            <a:r>
              <a:rPr lang="en-GB" dirty="0"/>
              <a:t> </a:t>
            </a:r>
            <a:r>
              <a:rPr lang="en-GB" dirty="0" err="1"/>
              <a:t>korlátozza</a:t>
            </a:r>
            <a:r>
              <a:rPr lang="en-GB" dirty="0"/>
              <a:t> a </a:t>
            </a:r>
            <a:r>
              <a:rPr lang="en-GB" dirty="0" err="1"/>
              <a:t>felhasználó</a:t>
            </a:r>
            <a:r>
              <a:rPr lang="en-GB" dirty="0"/>
              <a:t> </a:t>
            </a:r>
            <a:r>
              <a:rPr lang="en-GB" dirty="0" err="1"/>
              <a:t>hozzáférését</a:t>
            </a:r>
            <a:r>
              <a:rPr lang="hu-HU" dirty="0"/>
              <a:t>.</a:t>
            </a:r>
            <a:r>
              <a:rPr lang="en-GB" dirty="0"/>
              <a:t> </a:t>
            </a:r>
            <a:r>
              <a:rPr lang="hu-HU" dirty="0"/>
              <a:t>A</a:t>
            </a:r>
            <a:r>
              <a:rPr lang="en-GB" dirty="0"/>
              <a:t> </a:t>
            </a:r>
            <a:r>
              <a:rPr lang="en-GB" dirty="0" err="1"/>
              <a:t>fájlok</a:t>
            </a:r>
            <a:r>
              <a:rPr lang="en-GB" dirty="0"/>
              <a:t> </a:t>
            </a:r>
            <a:r>
              <a:rPr lang="en-GB" dirty="0" err="1"/>
              <a:t>visszafejtéséért</a:t>
            </a:r>
            <a:r>
              <a:rPr lang="en-GB" dirty="0"/>
              <a:t> </a:t>
            </a:r>
            <a:r>
              <a:rPr lang="en-GB" dirty="0" err="1"/>
              <a:t>cserébe</a:t>
            </a:r>
            <a:r>
              <a:rPr lang="en-GB" dirty="0"/>
              <a:t> </a:t>
            </a:r>
            <a:r>
              <a:rPr lang="en-GB" dirty="0" err="1"/>
              <a:t>váltságdíjat</a:t>
            </a:r>
            <a:r>
              <a:rPr lang="en-GB" dirty="0"/>
              <a:t> </a:t>
            </a:r>
            <a:r>
              <a:rPr lang="en-GB" dirty="0" err="1"/>
              <a:t>követel</a:t>
            </a:r>
            <a:r>
              <a:rPr lang="en-GB" dirty="0"/>
              <a:t>, </a:t>
            </a:r>
            <a:r>
              <a:rPr lang="en-GB" dirty="0" err="1"/>
              <a:t>általában</a:t>
            </a:r>
            <a:r>
              <a:rPr lang="en-GB" dirty="0"/>
              <a:t> </a:t>
            </a:r>
            <a:r>
              <a:rPr lang="en-GB" dirty="0" err="1"/>
              <a:t>kriptovalutában</a:t>
            </a:r>
            <a:r>
              <a:rPr lang="en-GB" dirty="0"/>
              <a:t>. </a:t>
            </a:r>
            <a:r>
              <a:rPr lang="en-GB" dirty="0" err="1"/>
              <a:t>Jól</a:t>
            </a:r>
            <a:r>
              <a:rPr lang="en-GB" dirty="0"/>
              <a:t> </a:t>
            </a:r>
            <a:r>
              <a:rPr lang="en-GB" dirty="0" err="1"/>
              <a:t>ismert</a:t>
            </a:r>
            <a:r>
              <a:rPr lang="en-GB" dirty="0"/>
              <a:t> </a:t>
            </a:r>
            <a:r>
              <a:rPr lang="en-GB" dirty="0" err="1"/>
              <a:t>eset</a:t>
            </a:r>
            <a:r>
              <a:rPr lang="en-GB" dirty="0"/>
              <a:t> a </a:t>
            </a:r>
            <a:r>
              <a:rPr lang="en-GB" b="1" dirty="0">
                <a:hlinkClick r:id="rId3"/>
              </a:rPr>
              <a:t>WannaCry.</a:t>
            </a:r>
            <a:endParaRPr lang="en-GB" b="1" dirty="0"/>
          </a:p>
        </p:txBody>
      </p:sp>
      <p:pic>
        <p:nvPicPr>
          <p:cNvPr id="23" name="Imagen 22">
            <a:extLst>
              <a:ext uri="{FF2B5EF4-FFF2-40B4-BE49-F238E27FC236}">
                <a16:creationId xmlns:a16="http://schemas.microsoft.com/office/drawing/2014/main" id="{37847EAB-B8F4-E923-13E3-AD8A0DAA58E7}"/>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650603" y="2057002"/>
            <a:ext cx="1976517" cy="1667572"/>
          </a:xfrm>
          <a:prstGeom prst="rect">
            <a:avLst/>
          </a:prstGeom>
        </p:spPr>
      </p:pic>
      <p:pic>
        <p:nvPicPr>
          <p:cNvPr id="25" name="Imagen 24">
            <a:extLst>
              <a:ext uri="{FF2B5EF4-FFF2-40B4-BE49-F238E27FC236}">
                <a16:creationId xmlns:a16="http://schemas.microsoft.com/office/drawing/2014/main" id="{8A2465F6-CF18-99A4-0EDB-382CCAADA6C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627120" y="2083134"/>
            <a:ext cx="1862355" cy="1862355"/>
          </a:xfrm>
          <a:prstGeom prst="rect">
            <a:avLst/>
          </a:prstGeom>
        </p:spPr>
      </p:pic>
      <p:pic>
        <p:nvPicPr>
          <p:cNvPr id="2" name="Imagen 1" descr="Texto&#10;&#10;Descripción generada automáticamente">
            <a:extLst>
              <a:ext uri="{FF2B5EF4-FFF2-40B4-BE49-F238E27FC236}">
                <a16:creationId xmlns:a16="http://schemas.microsoft.com/office/drawing/2014/main" id="{DEC95553-3744-DF9E-BED4-62A1B18DD24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Rectángulo 3">
            <a:extLst>
              <a:ext uri="{FF2B5EF4-FFF2-40B4-BE49-F238E27FC236}">
                <a16:creationId xmlns:a16="http://schemas.microsoft.com/office/drawing/2014/main" id="{65C9D0DA-9684-B307-E6F3-20467E4D2CA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594893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hu-HU" sz="4000" b="1" dirty="0"/>
              <a:t>Kiberbiztonság</a:t>
            </a:r>
            <a:br>
              <a:rPr lang="en-GB" dirty="0"/>
            </a:br>
            <a:r>
              <a:rPr lang="hu-HU" sz="2800" dirty="0"/>
              <a:t>a munkahelyen</a:t>
            </a:r>
            <a:endParaRPr lang="en-GB"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6050140" cy="4023360"/>
          </a:xfrm>
        </p:spPr>
        <p:txBody>
          <a:bodyPr>
            <a:normAutofit/>
          </a:bodyPr>
          <a:lstStyle/>
          <a:p>
            <a:pPr algn="just">
              <a:lnSpc>
                <a:spcPct val="107000"/>
              </a:lnSpc>
              <a:spcAft>
                <a:spcPts val="800"/>
              </a:spcAft>
            </a:pPr>
            <a:r>
              <a:rPr lang="hu-HU" b="1" dirty="0">
                <a:effectLst/>
                <a:latin typeface="Calibri" panose="020F0502020204030204" pitchFamily="34" charset="0"/>
                <a:ea typeface="Calibri" panose="020F0502020204030204" pitchFamily="34" charset="0"/>
                <a:cs typeface="Calibri" panose="020F0502020204030204" pitchFamily="34" charset="0"/>
              </a:rPr>
              <a:t>A kiberbiztonság a vállalaton belül mindenki felelőssége</a:t>
            </a:r>
            <a:r>
              <a:rPr lang="hu-HU" dirty="0">
                <a:effectLst/>
                <a:latin typeface="Calibri" panose="020F0502020204030204" pitchFamily="34" charset="0"/>
                <a:ea typeface="Calibri" panose="020F0502020204030204" pitchFamily="34" charset="0"/>
                <a:cs typeface="Calibri" panose="020F0502020204030204" pitchFamily="34" charset="0"/>
              </a:rPr>
              <a:t>, úgy a vezetőségnek, mint az alkalmazottaknak, ezért a vállalati munkakultúra részévé kell válnia.</a:t>
            </a:r>
          </a:p>
          <a:p>
            <a:pPr algn="just">
              <a:lnSpc>
                <a:spcPct val="107000"/>
              </a:lnSpc>
              <a:spcAft>
                <a:spcPts val="800"/>
              </a:spcAft>
            </a:pPr>
            <a:r>
              <a:rPr lang="hu-HU" dirty="0">
                <a:effectLst/>
                <a:latin typeface="Calibri" panose="020F0502020204030204" pitchFamily="34" charset="0"/>
                <a:ea typeface="Calibri" panose="020F0502020204030204" pitchFamily="34" charset="0"/>
                <a:cs typeface="Calibri" panose="020F0502020204030204" pitchFamily="34" charset="0"/>
              </a:rPr>
              <a:t>Mind az irodában, mind az otthoni környezetben feltétlenül szükséges az </a:t>
            </a:r>
            <a:r>
              <a:rPr lang="hu-HU" b="1" dirty="0">
                <a:effectLst/>
                <a:latin typeface="Calibri" panose="020F0502020204030204" pitchFamily="34" charset="0"/>
                <a:ea typeface="Calibri" panose="020F0502020204030204" pitchFamily="34" charset="0"/>
                <a:cs typeface="Calibri" panose="020F0502020204030204" pitchFamily="34" charset="0"/>
              </a:rPr>
              <a:t>alapvető intézkedések betartása</a:t>
            </a:r>
            <a:r>
              <a:rPr lang="hu-HU" dirty="0">
                <a:effectLst/>
                <a:latin typeface="Calibri" panose="020F0502020204030204" pitchFamily="34" charset="0"/>
                <a:ea typeface="Calibri" panose="020F0502020204030204" pitchFamily="34" charset="0"/>
                <a:cs typeface="Calibri" panose="020F0502020204030204" pitchFamily="34" charset="0"/>
              </a:rPr>
              <a:t>. A vállalkozás megfelelő működéséhez mindez </a:t>
            </a:r>
            <a:r>
              <a:rPr lang="hu-HU" b="1" dirty="0">
                <a:effectLst/>
                <a:latin typeface="Calibri" panose="020F0502020204030204" pitchFamily="34" charset="0"/>
                <a:ea typeface="Calibri" panose="020F0502020204030204" pitchFamily="34" charset="0"/>
                <a:cs typeface="Calibri" panose="020F0502020204030204" pitchFamily="34" charset="0"/>
              </a:rPr>
              <a:t>kiberbiztonsági terv keretén belül </a:t>
            </a:r>
            <a:r>
              <a:rPr lang="hu-HU" dirty="0">
                <a:effectLst/>
                <a:latin typeface="Calibri" panose="020F0502020204030204" pitchFamily="34" charset="0"/>
                <a:ea typeface="Calibri" panose="020F0502020204030204" pitchFamily="34" charset="0"/>
                <a:cs typeface="Calibri" panose="020F0502020204030204" pitchFamily="34" charset="0"/>
              </a:rPr>
              <a:t>valósul meg. </a:t>
            </a:r>
          </a:p>
          <a:p>
            <a:pPr algn="just">
              <a:lnSpc>
                <a:spcPct val="107000"/>
              </a:lnSpc>
              <a:spcAft>
                <a:spcPts val="800"/>
              </a:spcAft>
            </a:pPr>
            <a:r>
              <a:rPr lang="hu-HU" dirty="0">
                <a:effectLst/>
                <a:latin typeface="Calibri" panose="020F0502020204030204" pitchFamily="34" charset="0"/>
                <a:ea typeface="Calibri" panose="020F0502020204030204" pitchFamily="34" charset="0"/>
                <a:cs typeface="Calibri" panose="020F0502020204030204" pitchFamily="34" charset="0"/>
              </a:rPr>
              <a:t>Az alábbiakban egy </a:t>
            </a:r>
            <a:r>
              <a:rPr lang="hu-HU" b="1" dirty="0">
                <a:effectLst/>
                <a:latin typeface="Calibri" panose="020F0502020204030204" pitchFamily="34" charset="0"/>
                <a:ea typeface="Calibri" panose="020F0502020204030204" pitchFamily="34" charset="0"/>
                <a:cs typeface="Calibri" panose="020F0502020204030204" pitchFamily="34" charset="0"/>
              </a:rPr>
              <a:t>alapvető kiberbiztonsági tervet </a:t>
            </a:r>
            <a:r>
              <a:rPr lang="hu-HU" dirty="0">
                <a:effectLst/>
                <a:latin typeface="Calibri" panose="020F0502020204030204" pitchFamily="34" charset="0"/>
                <a:ea typeface="Calibri" panose="020F0502020204030204" pitchFamily="34" charset="0"/>
                <a:cs typeface="Calibri" panose="020F0502020204030204" pitchFamily="34" charset="0"/>
              </a:rPr>
              <a:t>mutatunk be. Ezt a javaslatot ajánlott követni a vállalati információk sértetlenségének megőrzése érdekében:</a:t>
            </a:r>
          </a:p>
          <a:p>
            <a:pPr algn="just">
              <a:lnSpc>
                <a:spcPct val="107000"/>
              </a:lnSpc>
              <a:spcAft>
                <a:spcPts val="800"/>
              </a:spcAft>
            </a:pPr>
            <a:endParaRPr lang="hu-HU"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hu-HU"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a:extLst>
              <a:ext uri="{FF2B5EF4-FFF2-40B4-BE49-F238E27FC236}">
                <a16:creationId xmlns:a16="http://schemas.microsoft.com/office/drawing/2014/main" id="{2D5F401C-E027-643F-7AFC-A79E1834CC9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620419" y="1912526"/>
            <a:ext cx="3535261" cy="3603072"/>
          </a:xfrm>
          <a:prstGeom prst="rect">
            <a:avLst/>
          </a:prstGeom>
        </p:spPr>
      </p:pic>
      <p:pic>
        <p:nvPicPr>
          <p:cNvPr id="3" name="Imagen 2" descr="Texto&#10;&#10;Descripción generada automáticamente">
            <a:extLst>
              <a:ext uri="{FF2B5EF4-FFF2-40B4-BE49-F238E27FC236}">
                <a16:creationId xmlns:a16="http://schemas.microsoft.com/office/drawing/2014/main" id="{09513909-8C03-9F1C-C424-EA822132064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4" name="Rectángulo 3">
            <a:extLst>
              <a:ext uri="{FF2B5EF4-FFF2-40B4-BE49-F238E27FC236}">
                <a16:creationId xmlns:a16="http://schemas.microsoft.com/office/drawing/2014/main" id="{FA3E56C8-412C-0EE2-9704-BC3047DA191D}"/>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308726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hu-HU" sz="4000" b="1" dirty="0"/>
              <a:t>Kiberbiztonság</a:t>
            </a:r>
            <a:br>
              <a:rPr lang="en-GB" sz="4000" dirty="0"/>
            </a:br>
            <a:r>
              <a:rPr lang="hu-HU" sz="2800" dirty="0"/>
              <a:t>a munkahelyen</a:t>
            </a:r>
            <a:endParaRPr lang="en-GB"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208014" y="1762683"/>
            <a:ext cx="4900629" cy="4418436"/>
          </a:xfrm>
        </p:spPr>
        <p:txBody>
          <a:bodyPr>
            <a:normAutofit fontScale="92500"/>
          </a:bodyPr>
          <a:lstStyle/>
          <a:p>
            <a:pPr marL="342900" lvl="0" indent="-342900" algn="just">
              <a:lnSpc>
                <a:spcPct val="107000"/>
              </a:lnSpc>
              <a:spcAft>
                <a:spcPts val="800"/>
              </a:spcAft>
              <a:buFont typeface="+mj-lt"/>
              <a:buAutoNum type="arabicPeriod"/>
              <a:tabLst>
                <a:tab pos="457200" algn="l"/>
              </a:tabLst>
            </a:pPr>
            <a:r>
              <a:rPr lang="hu-HU" b="1" dirty="0">
                <a:effectLst/>
                <a:latin typeface="Calibri" panose="020F0502020204030204" pitchFamily="34" charset="0"/>
                <a:ea typeface="Calibri" panose="020F0502020204030204" pitchFamily="34" charset="0"/>
                <a:cs typeface="Calibri" panose="020F0502020204030204" pitchFamily="34" charset="0"/>
              </a:rPr>
              <a:t>Tájékoztatás a vállalat kiberbiztonsági irányelveiről. </a:t>
            </a:r>
            <a:r>
              <a:rPr lang="hu-HU" dirty="0">
                <a:effectLst/>
                <a:latin typeface="Calibri" panose="020F0502020204030204" pitchFamily="34" charset="0"/>
                <a:ea typeface="Calibri" panose="020F0502020204030204" pitchFamily="34" charset="0"/>
                <a:cs typeface="Calibri" panose="020F0502020204030204" pitchFamily="34" charset="0"/>
              </a:rPr>
              <a:t>Minden vállalat egyedi igényekkel rendelkezik, ezért a kiberbiztonsági kultúra megteremtése érdekében a kiberbiztonsági irányelveket minden alkalmazottnak és vezetőnek ki kell dolgoznia és be kell tartania.</a:t>
            </a:r>
          </a:p>
          <a:p>
            <a:pPr marL="342900" lvl="0" indent="-342900" algn="just">
              <a:lnSpc>
                <a:spcPct val="107000"/>
              </a:lnSpc>
              <a:spcAft>
                <a:spcPts val="800"/>
              </a:spcAft>
              <a:buFont typeface="+mj-lt"/>
              <a:buAutoNum type="arabicPeriod"/>
              <a:tabLst>
                <a:tab pos="457200" algn="l"/>
              </a:tabLst>
            </a:pPr>
            <a:r>
              <a:rPr lang="hu-HU" b="1" dirty="0">
                <a:effectLst/>
                <a:latin typeface="Calibri" panose="020F0502020204030204" pitchFamily="34" charset="0"/>
                <a:ea typeface="Calibri" panose="020F0502020204030204" pitchFamily="34" charset="0"/>
                <a:cs typeface="Calibri" panose="020F0502020204030204" pitchFamily="34" charset="0"/>
              </a:rPr>
              <a:t>Az eszközök szoftverének frissítése. </a:t>
            </a:r>
            <a:r>
              <a:rPr lang="hu-HU" dirty="0">
                <a:effectLst/>
                <a:latin typeface="Calibri" panose="020F0502020204030204" pitchFamily="34" charset="0"/>
                <a:ea typeface="Calibri" panose="020F0502020204030204" pitchFamily="34" charset="0"/>
                <a:cs typeface="Calibri" panose="020F0502020204030204" pitchFamily="34" charset="0"/>
              </a:rPr>
              <a:t>Az összes alkalmazás és operációs rendszer naprakészen tartása megelőzi a sebezhetőségüket.</a:t>
            </a:r>
          </a:p>
          <a:p>
            <a:pPr marL="342900" lvl="0" indent="-342900" algn="just">
              <a:lnSpc>
                <a:spcPct val="107000"/>
              </a:lnSpc>
              <a:spcAft>
                <a:spcPts val="800"/>
              </a:spcAft>
              <a:buFont typeface="+mj-lt"/>
              <a:buAutoNum type="arabicPeriod"/>
              <a:tabLst>
                <a:tab pos="457200" algn="l"/>
              </a:tabLst>
            </a:pPr>
            <a:r>
              <a:rPr lang="hu-HU" b="1" dirty="0">
                <a:effectLst/>
                <a:latin typeface="Calibri" panose="020F0502020204030204" pitchFamily="34" charset="0"/>
                <a:ea typeface="Calibri" panose="020F0502020204030204" pitchFamily="34" charset="0"/>
                <a:cs typeface="Calibri" panose="020F0502020204030204" pitchFamily="34" charset="0"/>
              </a:rPr>
              <a:t>Tűzfal felállítása. </a:t>
            </a:r>
            <a:r>
              <a:rPr lang="hu-HU" dirty="0">
                <a:effectLst/>
                <a:latin typeface="Calibri" panose="020F0502020204030204" pitchFamily="34" charset="0"/>
                <a:ea typeface="Calibri" panose="020F0502020204030204" pitchFamily="34" charset="0"/>
                <a:cs typeface="Calibri" panose="020F0502020204030204" pitchFamily="34" charset="0"/>
              </a:rPr>
              <a:t>A tűzfal további védelmet nyújt az interneten való navigálás során.</a:t>
            </a: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1" name="Marcador de contenido 11">
            <a:extLst>
              <a:ext uri="{FF2B5EF4-FFF2-40B4-BE49-F238E27FC236}">
                <a16:creationId xmlns:a16="http://schemas.microsoft.com/office/drawing/2014/main" id="{638E72F6-C62E-65CC-A631-F0360B57BFA7}"/>
              </a:ext>
            </a:extLst>
          </p:cNvPr>
          <p:cNvSpPr txBox="1">
            <a:spLocks/>
          </p:cNvSpPr>
          <p:nvPr/>
        </p:nvSpPr>
        <p:spPr>
          <a:xfrm>
            <a:off x="6456167" y="1762683"/>
            <a:ext cx="5274233" cy="431933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lvl="0" indent="-342900" algn="just">
              <a:lnSpc>
                <a:spcPct val="107000"/>
              </a:lnSpc>
              <a:spcAft>
                <a:spcPts val="800"/>
              </a:spcAft>
              <a:buFont typeface="+mj-lt"/>
              <a:buAutoNum type="arabicPeriod" startAt="4"/>
              <a:tabLst>
                <a:tab pos="457200" algn="l"/>
              </a:tabLst>
            </a:pPr>
            <a:r>
              <a:rPr lang="hu-HU" b="1" dirty="0">
                <a:latin typeface="Calibri" panose="020F0502020204030204" pitchFamily="34" charset="0"/>
                <a:ea typeface="Calibri" panose="020F0502020204030204" pitchFamily="34" charset="0"/>
                <a:cs typeface="Times New Roman" panose="02020603050405020304" pitchFamily="18" charset="0"/>
              </a:rPr>
              <a:t>R</a:t>
            </a:r>
            <a:r>
              <a:rPr lang="hu-HU" b="1" dirty="0">
                <a:effectLst/>
                <a:latin typeface="Calibri" panose="020F0502020204030204" pitchFamily="34" charset="0"/>
                <a:ea typeface="Calibri" panose="020F0502020204030204" pitchFamily="34" charset="0"/>
                <a:cs typeface="Times New Roman" panose="02020603050405020304" pitchFamily="18" charset="0"/>
              </a:rPr>
              <a:t>endszeres biztonsági mentések készítése</a:t>
            </a:r>
            <a:r>
              <a:rPr lang="hu-HU" dirty="0">
                <a:effectLst/>
                <a:latin typeface="Calibri" panose="020F0502020204030204" pitchFamily="34" charset="0"/>
                <a:ea typeface="Calibri" panose="020F0502020204030204" pitchFamily="34" charset="0"/>
                <a:cs typeface="Times New Roman" panose="02020603050405020304" pitchFamily="18" charset="0"/>
              </a:rPr>
              <a:t>. Adatvesztés esetén a biztonsági mentések segítenek a gyors helyreállításban.</a:t>
            </a:r>
          </a:p>
          <a:p>
            <a:pPr marL="342900" lvl="0" indent="-342900" algn="just">
              <a:lnSpc>
                <a:spcPct val="107000"/>
              </a:lnSpc>
              <a:spcAft>
                <a:spcPts val="800"/>
              </a:spcAft>
              <a:buFont typeface="+mj-lt"/>
              <a:buAutoNum type="arabicPeriod" startAt="4"/>
              <a:tabLst>
                <a:tab pos="457200" algn="l"/>
              </a:tabLst>
            </a:pPr>
            <a:r>
              <a:rPr lang="hu-HU" b="1" dirty="0">
                <a:effectLst/>
                <a:latin typeface="Calibri" panose="020F0502020204030204" pitchFamily="34" charset="0"/>
                <a:ea typeface="Calibri" panose="020F0502020204030204" pitchFamily="34" charset="0"/>
                <a:cs typeface="Times New Roman" panose="02020603050405020304" pitchFamily="18" charset="0"/>
              </a:rPr>
              <a:t>A wifi hálózatok védelme</a:t>
            </a:r>
            <a:r>
              <a:rPr lang="hu-HU" dirty="0">
                <a:effectLst/>
                <a:latin typeface="Calibri" panose="020F0502020204030204" pitchFamily="34" charset="0"/>
                <a:ea typeface="Calibri" panose="020F0502020204030204" pitchFamily="34" charset="0"/>
                <a:cs typeface="Times New Roman" panose="02020603050405020304" pitchFamily="18" charset="0"/>
              </a:rPr>
              <a:t>. A mindennapi tevékenységek során használt wifi-</a:t>
            </a:r>
            <a:r>
              <a:rPr lang="hu-HU" dirty="0" err="1">
                <a:effectLst/>
                <a:latin typeface="Calibri" panose="020F0502020204030204" pitchFamily="34" charset="0"/>
                <a:ea typeface="Calibri" panose="020F0502020204030204" pitchFamily="34" charset="0"/>
                <a:cs typeface="Times New Roman" panose="02020603050405020304" pitchFamily="18" charset="0"/>
              </a:rPr>
              <a:t>hálózatokat</a:t>
            </a:r>
            <a:r>
              <a:rPr lang="hu-HU" dirty="0">
                <a:effectLst/>
                <a:latin typeface="Calibri" panose="020F0502020204030204" pitchFamily="34" charset="0"/>
                <a:ea typeface="Calibri" panose="020F0502020204030204" pitchFamily="34" charset="0"/>
                <a:cs typeface="Times New Roman" panose="02020603050405020304" pitchFamily="18" charset="0"/>
              </a:rPr>
              <a:t> megfelelően kell konfigurálni, hogy kellően biztonságosak legyenek egy lehetséges harmadik féllel szemben.</a:t>
            </a:r>
          </a:p>
          <a:p>
            <a:pPr marL="342900" lvl="0" indent="-342900" algn="just">
              <a:lnSpc>
                <a:spcPct val="107000"/>
              </a:lnSpc>
              <a:spcAft>
                <a:spcPts val="800"/>
              </a:spcAft>
              <a:buFont typeface="+mj-lt"/>
              <a:buAutoNum type="arabicPeriod" startAt="4"/>
              <a:tabLst>
                <a:tab pos="457200" algn="l"/>
              </a:tabLst>
            </a:pPr>
            <a:endParaRPr lang="hu-H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4"/>
              <a:tabLst>
                <a:tab pos="457200" algn="l"/>
              </a:tabLst>
            </a:pPr>
            <a:endParaRPr lang="hu-H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4"/>
              <a:tabLst>
                <a:tab pos="457200" algn="l"/>
              </a:tabLst>
            </a:pPr>
            <a:endParaRPr lang="hu-H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4"/>
              <a:tabLst>
                <a:tab pos="457200" algn="l"/>
              </a:tabLst>
            </a:pPr>
            <a:endParaRPr lang="hu-HU"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Font typeface="Calibri" panose="020F0502020204030204" pitchFamily="34" charset="0"/>
              <a:buNone/>
            </a:pPr>
            <a:endParaRPr lang="hu-HU" dirty="0"/>
          </a:p>
          <a:p>
            <a:endParaRPr lang="hu-HU" dirty="0"/>
          </a:p>
          <a:p>
            <a:endParaRPr lang="hu-HU" dirty="0"/>
          </a:p>
        </p:txBody>
      </p:sp>
      <p:pic>
        <p:nvPicPr>
          <p:cNvPr id="4" name="Imagen 3" descr="Icono&#10;&#10;Descripción generada automáticamente">
            <a:extLst>
              <a:ext uri="{FF2B5EF4-FFF2-40B4-BE49-F238E27FC236}">
                <a16:creationId xmlns:a16="http://schemas.microsoft.com/office/drawing/2014/main" id="{00F6820F-B8C1-A6E4-0333-507E7FCF855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15882" y="4745106"/>
            <a:ext cx="1740736" cy="1519064"/>
          </a:xfrm>
          <a:prstGeom prst="rect">
            <a:avLst/>
          </a:prstGeom>
        </p:spPr>
      </p:pic>
      <p:pic>
        <p:nvPicPr>
          <p:cNvPr id="7" name="Imagen 6" descr="Imagen que contiene Interfaz de usuario gráfica&#10;&#10;Descripción generada automáticamente">
            <a:extLst>
              <a:ext uri="{FF2B5EF4-FFF2-40B4-BE49-F238E27FC236}">
                <a16:creationId xmlns:a16="http://schemas.microsoft.com/office/drawing/2014/main" id="{4DC97A39-4143-A75E-5A16-C2F407B9A1C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35068" y="4314887"/>
            <a:ext cx="1309795" cy="1309795"/>
          </a:xfrm>
          <a:prstGeom prst="rect">
            <a:avLst/>
          </a:prstGeom>
        </p:spPr>
      </p:pic>
      <p:pic>
        <p:nvPicPr>
          <p:cNvPr id="3" name="Imagen 2" descr="Texto&#10;&#10;Descripción generada automáticamente">
            <a:extLst>
              <a:ext uri="{FF2B5EF4-FFF2-40B4-BE49-F238E27FC236}">
                <a16:creationId xmlns:a16="http://schemas.microsoft.com/office/drawing/2014/main" id="{792A538C-A4E8-268C-9943-FE12D6358E2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Rectángulo 3">
            <a:extLst>
              <a:ext uri="{FF2B5EF4-FFF2-40B4-BE49-F238E27FC236}">
                <a16:creationId xmlns:a16="http://schemas.microsoft.com/office/drawing/2014/main" id="{65AC459D-1237-E3E2-7BDC-5131EB24226C}"/>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840729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hu-HU" sz="4000" b="1" dirty="0"/>
              <a:t>Kiberbiztonság</a:t>
            </a:r>
            <a:br>
              <a:rPr lang="en-GB" sz="4000" dirty="0"/>
            </a:br>
            <a:r>
              <a:rPr lang="hu-HU" sz="2800" dirty="0"/>
              <a:t>a munkahelyen</a:t>
            </a:r>
            <a:endParaRPr lang="en-GB"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208014" y="1762683"/>
            <a:ext cx="9947666" cy="4418436"/>
          </a:xfrm>
        </p:spPr>
        <p:txBody>
          <a:bodyPr>
            <a:normAutofit fontScale="85000" lnSpcReduction="10000"/>
          </a:bodyPr>
          <a:lstStyle/>
          <a:p>
            <a:pPr marL="342900" lvl="0" indent="-342900" algn="just">
              <a:lnSpc>
                <a:spcPct val="107000"/>
              </a:lnSpc>
              <a:spcAft>
                <a:spcPts val="800"/>
              </a:spcAft>
              <a:buFont typeface="+mj-lt"/>
              <a:buAutoNum type="arabicPeriod" startAt="6"/>
              <a:tabLst>
                <a:tab pos="457200" algn="l"/>
              </a:tabLst>
            </a:pPr>
            <a:r>
              <a:rPr lang="hu-HU" b="1" dirty="0">
                <a:latin typeface="Calibri" panose="020F0502020204030204" pitchFamily="34" charset="0"/>
                <a:ea typeface="Calibri" panose="020F0502020204030204" pitchFamily="34" charset="0"/>
                <a:cs typeface="Calibri" panose="020F0502020204030204" pitchFamily="34" charset="0"/>
              </a:rPr>
              <a:t>O</a:t>
            </a:r>
            <a:r>
              <a:rPr lang="hu-HU" b="1" dirty="0">
                <a:effectLst/>
                <a:latin typeface="Calibri" panose="020F0502020204030204" pitchFamily="34" charset="0"/>
                <a:ea typeface="Calibri" panose="020F0502020204030204" pitchFamily="34" charset="0"/>
                <a:cs typeface="Calibri" panose="020F0502020204030204" pitchFamily="34" charset="0"/>
              </a:rPr>
              <a:t>lyan programokat telepítése, amelyek képesek elhárítani a rosszindulatú szoftvereket. </a:t>
            </a:r>
            <a:r>
              <a:rPr lang="hu-HU" dirty="0">
                <a:effectLst/>
                <a:latin typeface="Calibri" panose="020F0502020204030204" pitchFamily="34" charset="0"/>
                <a:ea typeface="Calibri" panose="020F0502020204030204" pitchFamily="34" charset="0"/>
                <a:cs typeface="Calibri" panose="020F0502020204030204" pitchFamily="34" charset="0"/>
              </a:rPr>
              <a:t>Ezek a szoftverek védelmet nyújtanak a támadásokkal szemben.</a:t>
            </a:r>
            <a:endParaRPr lang="hu-HU" b="1"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spcAft>
                <a:spcPts val="800"/>
              </a:spcAft>
              <a:buFont typeface="+mj-lt"/>
              <a:buAutoNum type="arabicPeriod" startAt="6"/>
              <a:tabLst>
                <a:tab pos="457200" algn="l"/>
              </a:tabLst>
            </a:pPr>
            <a:r>
              <a:rPr lang="hu-HU" b="1" dirty="0">
                <a:latin typeface="Calibri" panose="020F0502020204030204" pitchFamily="34" charset="0"/>
                <a:ea typeface="Calibri" panose="020F0502020204030204" pitchFamily="34" charset="0"/>
                <a:cs typeface="Calibri" panose="020F0502020204030204" pitchFamily="34" charset="0"/>
              </a:rPr>
              <a:t>Cselekvési </a:t>
            </a:r>
            <a:r>
              <a:rPr lang="hu-HU" b="1" dirty="0">
                <a:effectLst/>
                <a:latin typeface="Calibri" panose="020F0502020204030204" pitchFamily="34" charset="0"/>
                <a:ea typeface="Calibri" panose="020F0502020204030204" pitchFamily="34" charset="0"/>
                <a:cs typeface="Calibri" panose="020F0502020204030204" pitchFamily="34" charset="0"/>
              </a:rPr>
              <a:t>terv kidolgozása a mobileszközök esetében</a:t>
            </a:r>
            <a:r>
              <a:rPr lang="hu-HU" dirty="0">
                <a:effectLst/>
                <a:latin typeface="Calibri" panose="020F0502020204030204" pitchFamily="34" charset="0"/>
                <a:ea typeface="Calibri" panose="020F0502020204030204" pitchFamily="34" charset="0"/>
                <a:cs typeface="Calibri" panose="020F0502020204030204" pitchFamily="34" charset="0"/>
              </a:rPr>
              <a:t>. A kiberbiztonság nemcsak a számítógépekre vonatkozik, hanem a mobil eszközökre, például az okostelefonokra és a táblagépekre is, amelyeket szintén védeni kell.</a:t>
            </a:r>
          </a:p>
          <a:p>
            <a:pPr marL="342900" lvl="0" indent="-342900" algn="just">
              <a:lnSpc>
                <a:spcPct val="107000"/>
              </a:lnSpc>
              <a:spcAft>
                <a:spcPts val="800"/>
              </a:spcAft>
              <a:buFont typeface="+mj-lt"/>
              <a:buAutoNum type="arabicPeriod" startAt="6"/>
              <a:tabLst>
                <a:tab pos="457200" algn="l"/>
              </a:tabLst>
            </a:pPr>
            <a:r>
              <a:rPr lang="hu-HU" b="1" dirty="0">
                <a:latin typeface="Calibri" panose="020F0502020204030204" pitchFamily="34" charset="0"/>
                <a:ea typeface="Calibri" panose="020F0502020204030204" pitchFamily="34" charset="0"/>
                <a:cs typeface="Calibri" panose="020F0502020204030204" pitchFamily="34" charset="0"/>
              </a:rPr>
              <a:t>K</a:t>
            </a:r>
            <a:r>
              <a:rPr lang="hu-HU" b="1" dirty="0">
                <a:effectLst/>
                <a:latin typeface="Calibri" panose="020F0502020204030204" pitchFamily="34" charset="0"/>
                <a:ea typeface="Calibri" panose="020F0502020204030204" pitchFamily="34" charset="0"/>
                <a:cs typeface="Calibri" panose="020F0502020204030204" pitchFamily="34" charset="0"/>
              </a:rPr>
              <a:t>ülönböző eljárások bevezetése az információk védelme érdekében</a:t>
            </a:r>
            <a:r>
              <a:rPr lang="hu-HU" dirty="0">
                <a:effectLst/>
                <a:latin typeface="Calibri" panose="020F0502020204030204" pitchFamily="34" charset="0"/>
                <a:ea typeface="Calibri" panose="020F0502020204030204" pitchFamily="34" charset="0"/>
                <a:cs typeface="Calibri" panose="020F0502020204030204" pitchFamily="34" charset="0"/>
              </a:rPr>
              <a:t>. Ki kell alakítani a kiberbiztonsági incidensek esetén követendő eljárásokat, szükséges lépéseket.</a:t>
            </a:r>
          </a:p>
          <a:p>
            <a:pPr marL="342900" lvl="0" indent="-342900" algn="just">
              <a:lnSpc>
                <a:spcPct val="107000"/>
              </a:lnSpc>
              <a:spcAft>
                <a:spcPts val="800"/>
              </a:spcAft>
              <a:buFont typeface="+mj-lt"/>
              <a:buAutoNum type="arabicPeriod" startAt="6"/>
              <a:tabLst>
                <a:tab pos="457200" algn="l"/>
              </a:tabLst>
            </a:pPr>
            <a:r>
              <a:rPr lang="hu-HU" b="1" dirty="0">
                <a:latin typeface="Calibri" panose="020F0502020204030204" pitchFamily="34" charset="0"/>
                <a:ea typeface="Calibri" panose="020F0502020204030204" pitchFamily="34" charset="0"/>
                <a:cs typeface="Calibri" panose="020F0502020204030204" pitchFamily="34" charset="0"/>
              </a:rPr>
              <a:t>E</a:t>
            </a:r>
            <a:r>
              <a:rPr lang="hu-HU" b="1" dirty="0">
                <a:effectLst/>
                <a:latin typeface="Calibri" panose="020F0502020204030204" pitchFamily="34" charset="0"/>
                <a:ea typeface="Calibri" panose="020F0502020204030204" pitchFamily="34" charset="0"/>
                <a:cs typeface="Calibri" panose="020F0502020204030204" pitchFamily="34" charset="0"/>
              </a:rPr>
              <a:t>rős jelszavak használata. </a:t>
            </a:r>
            <a:r>
              <a:rPr lang="hu-HU" dirty="0">
                <a:effectLst/>
                <a:latin typeface="Calibri" panose="020F0502020204030204" pitchFamily="34" charset="0"/>
                <a:ea typeface="Calibri" panose="020F0502020204030204" pitchFamily="34" charset="0"/>
                <a:cs typeface="Calibri" panose="020F0502020204030204" pitchFamily="34" charset="0"/>
              </a:rPr>
              <a:t>Ennek érdekében kombinálják a számokat, betűket és speciális karaktereket. A jelszavak biztonságosságának ellenőrzésének egyik módja a </a:t>
            </a:r>
            <a:r>
              <a:rPr lang="hu-HU" dirty="0">
                <a:effectLst/>
                <a:latin typeface="Calibri" panose="020F0502020204030204" pitchFamily="34" charset="0"/>
                <a:ea typeface="Calibri" panose="020F0502020204030204" pitchFamily="34" charset="0"/>
                <a:cs typeface="Calibri" panose="020F0502020204030204" pitchFamily="34" charset="0"/>
                <a:hlinkClick r:id="rId2"/>
              </a:rPr>
              <a:t>https://password.kaspersky.com/ </a:t>
            </a:r>
            <a:r>
              <a:rPr lang="hu-HU" dirty="0">
                <a:effectLst/>
                <a:latin typeface="Calibri" panose="020F0502020204030204" pitchFamily="34" charset="0"/>
                <a:ea typeface="Calibri" panose="020F0502020204030204" pitchFamily="34" charset="0"/>
                <a:cs typeface="Calibri" panose="020F0502020204030204" pitchFamily="34" charset="0"/>
              </a:rPr>
              <a:t>weboldal. </a:t>
            </a:r>
          </a:p>
          <a:p>
            <a:pPr marL="342900" lvl="0" indent="-342900" algn="just">
              <a:lnSpc>
                <a:spcPct val="107000"/>
              </a:lnSpc>
              <a:spcAft>
                <a:spcPts val="800"/>
              </a:spcAft>
              <a:buFont typeface="+mj-lt"/>
              <a:buAutoNum type="arabicPeriod" startAt="6"/>
              <a:tabLst>
                <a:tab pos="457200" algn="l"/>
              </a:tabLst>
            </a:pPr>
            <a:r>
              <a:rPr lang="hu-HU" b="1" dirty="0">
                <a:effectLst/>
                <a:latin typeface="Calibri" panose="020F0502020204030204" pitchFamily="34" charset="0"/>
                <a:ea typeface="Calibri" panose="020F0502020204030204" pitchFamily="34" charset="0"/>
                <a:cs typeface="Calibri" panose="020F0502020204030204" pitchFamily="34" charset="0"/>
              </a:rPr>
              <a:t>A szoftverek telepítéséhez szükséges jogosultságok korlátozása. </a:t>
            </a:r>
            <a:r>
              <a:rPr lang="hu-HU" dirty="0">
                <a:effectLst/>
                <a:latin typeface="Calibri" panose="020F0502020204030204" pitchFamily="34" charset="0"/>
                <a:ea typeface="Calibri" panose="020F0502020204030204" pitchFamily="34" charset="0"/>
                <a:cs typeface="Calibri" panose="020F0502020204030204" pitchFamily="34" charset="0"/>
              </a:rPr>
              <a:t>Az alkalmazottaknak korlátozott hozzáféréssel kell rendelkezniük az új szoftverek telepítésekor, hogy megakadályozzák a hálózati eszközöket megfertőző, csalárd alkalmazások telepítését.</a:t>
            </a:r>
          </a:p>
          <a:p>
            <a:pPr marL="342900" lvl="0" indent="-342900" algn="just">
              <a:lnSpc>
                <a:spcPct val="107000"/>
              </a:lnSpc>
              <a:spcAft>
                <a:spcPts val="800"/>
              </a:spcAft>
              <a:buFont typeface="+mj-lt"/>
              <a:buAutoNum type="arabicPeriod" startAt="6"/>
              <a:tabLst>
                <a:tab pos="457200" algn="l"/>
              </a:tabLst>
            </a:pPr>
            <a:endParaRPr lang="hu-HU" dirty="0">
              <a:effectLst/>
              <a:latin typeface="Calibri" panose="020F0502020204030204" pitchFamily="34" charset="0"/>
              <a:ea typeface="Calibri" panose="020F0502020204030204" pitchFamily="34" charset="0"/>
              <a:cs typeface="Calibri" panose="020F0502020204030204" pitchFamily="34" charset="0"/>
            </a:endParaRPr>
          </a:p>
          <a:p>
            <a:pPr algn="just"/>
            <a:endParaRPr lang="es-ES" b="1" dirty="0"/>
          </a:p>
          <a:p>
            <a:pPr marL="0" indent="0" algn="just">
              <a:buNone/>
            </a:pPr>
            <a:endParaRPr lang="es-ES" dirty="0"/>
          </a:p>
          <a:p>
            <a:endParaRPr lang="es-ES" dirty="0"/>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EA29B020-08EA-96DD-1870-34575B576D5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4" name="Rectángulo 3">
            <a:extLst>
              <a:ext uri="{FF2B5EF4-FFF2-40B4-BE49-F238E27FC236}">
                <a16:creationId xmlns:a16="http://schemas.microsoft.com/office/drawing/2014/main" id="{2904CF34-F621-07DB-B059-6299EB09B4FE}"/>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3095041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hu-HU" sz="4000" b="1" dirty="0"/>
              <a:t>Kiberbiztonság</a:t>
            </a:r>
            <a:br>
              <a:rPr lang="en-GB" dirty="0"/>
            </a:br>
            <a:r>
              <a:rPr lang="hu-HU" sz="2800" dirty="0"/>
              <a:t>távmunkában</a:t>
            </a:r>
            <a:endParaRPr lang="en-GB"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148535" y="1834207"/>
            <a:ext cx="4821191" cy="4418437"/>
          </a:xfrm>
        </p:spPr>
        <p:txBody>
          <a:bodyPr>
            <a:normAutofit/>
          </a:bodyPr>
          <a:lstStyle/>
          <a:p>
            <a:pPr algn="just">
              <a:lnSpc>
                <a:spcPct val="107000"/>
              </a:lnSpc>
              <a:spcAft>
                <a:spcPts val="800"/>
              </a:spcAft>
            </a:pPr>
            <a:r>
              <a:rPr lang="hu-HU" dirty="0">
                <a:effectLst/>
                <a:latin typeface="Calibri" panose="020F0502020204030204" pitchFamily="34" charset="0"/>
                <a:ea typeface="Calibri" panose="020F0502020204030204" pitchFamily="34" charset="0"/>
                <a:cs typeface="Calibri" panose="020F0502020204030204" pitchFamily="34" charset="0"/>
              </a:rPr>
              <a:t>Távmunka esetén a kiberbiztonság még fontosabb, mivel otthoni munkavégzés esetén nincs ugyanakkora ellenőrzés a vállalat </a:t>
            </a:r>
            <a:r>
              <a:rPr lang="hu-HU" dirty="0" err="1">
                <a:effectLst/>
                <a:latin typeface="Calibri" panose="020F0502020204030204" pitchFamily="34" charset="0"/>
                <a:ea typeface="Calibri" panose="020F0502020204030204" pitchFamily="34" charset="0"/>
                <a:cs typeface="Calibri" panose="020F0502020204030204" pitchFamily="34" charset="0"/>
              </a:rPr>
              <a:t>kiberbiztonsági</a:t>
            </a:r>
            <a:r>
              <a:rPr lang="hu-HU" dirty="0">
                <a:effectLst/>
                <a:latin typeface="Calibri" panose="020F0502020204030204" pitchFamily="34" charset="0"/>
                <a:ea typeface="Calibri" panose="020F0502020204030204" pitchFamily="34" charset="0"/>
                <a:cs typeface="Calibri" panose="020F0502020204030204" pitchFamily="34" charset="0"/>
              </a:rPr>
              <a:t> eljárásait és irányelveit illetően, a hálózatok kevésbé biztonságosak, előfordulhatnak konfigurációs hibák, hiányzik a képzés, stb. </a:t>
            </a:r>
          </a:p>
          <a:p>
            <a:pPr>
              <a:lnSpc>
                <a:spcPct val="107000"/>
              </a:lnSpc>
              <a:spcAft>
                <a:spcPts val="800"/>
              </a:spcAft>
            </a:pPr>
            <a:r>
              <a:rPr lang="hu-HU" dirty="0">
                <a:effectLst/>
                <a:latin typeface="Calibri" panose="020F0502020204030204" pitchFamily="34" charset="0"/>
                <a:ea typeface="Calibri" panose="020F0502020204030204" pitchFamily="34" charset="0"/>
                <a:cs typeface="Calibri" panose="020F0502020204030204" pitchFamily="34" charset="0"/>
              </a:rPr>
              <a:t>Ezért új intézkedések bevezetését kell mérlegelni annak érdekében, hogy az információkhoz való távoli hozzáféréssel kapcsolatos alábbi kiberbiztonsági célkitűzések teljesülhessenek:</a:t>
            </a:r>
          </a:p>
          <a:p>
            <a:pPr algn="just">
              <a:lnSpc>
                <a:spcPct val="107000"/>
              </a:lnSpc>
              <a:spcAft>
                <a:spcPts val="800"/>
              </a:spcAft>
            </a:pPr>
            <a:endParaRPr lang="hu-HU"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hu-HU"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hu-HU" dirty="0">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s-ES" dirty="0"/>
          </a:p>
          <a:p>
            <a:pPr algn="just"/>
            <a:endParaRPr lang="es-ES" dirty="0"/>
          </a:p>
          <a:p>
            <a:pPr marL="0" indent="0">
              <a:buNone/>
            </a:pP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1" name="Marcador de contenido 11">
            <a:extLst>
              <a:ext uri="{FF2B5EF4-FFF2-40B4-BE49-F238E27FC236}">
                <a16:creationId xmlns:a16="http://schemas.microsoft.com/office/drawing/2014/main" id="{D4A943F1-D551-E85D-B359-9DF7AEB4D4AE}"/>
              </a:ext>
            </a:extLst>
          </p:cNvPr>
          <p:cNvSpPr txBox="1">
            <a:spLocks/>
          </p:cNvSpPr>
          <p:nvPr/>
        </p:nvSpPr>
        <p:spPr>
          <a:xfrm>
            <a:off x="3975211" y="4067978"/>
            <a:ext cx="3239322" cy="177375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endParaRPr lang="es-ES"/>
          </a:p>
          <a:p>
            <a:pPr algn="just"/>
            <a:endParaRPr lang="es-ES"/>
          </a:p>
          <a:p>
            <a:endParaRPr lang="es-ES"/>
          </a:p>
          <a:p>
            <a:endParaRPr lang="es-ES"/>
          </a:p>
        </p:txBody>
      </p:sp>
      <p:graphicFrame>
        <p:nvGraphicFramePr>
          <p:cNvPr id="6" name="Diagrama 5">
            <a:extLst>
              <a:ext uri="{FF2B5EF4-FFF2-40B4-BE49-F238E27FC236}">
                <a16:creationId xmlns:a16="http://schemas.microsoft.com/office/drawing/2014/main" id="{5284A8F3-F0D7-300E-B516-93DA667BF441}"/>
              </a:ext>
            </a:extLst>
          </p:cNvPr>
          <p:cNvGraphicFramePr/>
          <p:nvPr>
            <p:extLst>
              <p:ext uri="{D42A27DB-BD31-4B8C-83A1-F6EECF244321}">
                <p14:modId xmlns:p14="http://schemas.microsoft.com/office/powerpoint/2010/main" val="986811476"/>
              </p:ext>
            </p:extLst>
          </p:nvPr>
        </p:nvGraphicFramePr>
        <p:xfrm>
          <a:off x="6096000" y="1707999"/>
          <a:ext cx="5135795" cy="41337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Imagen 2" descr="Texto&#10;&#10;Descripción generada automáticamente">
            <a:extLst>
              <a:ext uri="{FF2B5EF4-FFF2-40B4-BE49-F238E27FC236}">
                <a16:creationId xmlns:a16="http://schemas.microsoft.com/office/drawing/2014/main" id="{2DBBB98D-DA23-42A7-BFCD-0E85F1D19856}"/>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4" name="Rectángulo 3">
            <a:extLst>
              <a:ext uri="{FF2B5EF4-FFF2-40B4-BE49-F238E27FC236}">
                <a16:creationId xmlns:a16="http://schemas.microsoft.com/office/drawing/2014/main" id="{66A4E13D-1425-3A6F-5B71-F35205CC051D}"/>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1772089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hu-HU" sz="4000" b="1" dirty="0"/>
              <a:t>Kiberbiztonság</a:t>
            </a:r>
            <a:br>
              <a:rPr lang="en-GB" sz="4000" dirty="0"/>
            </a:br>
            <a:r>
              <a:rPr lang="hu-HU" sz="2800" dirty="0"/>
              <a:t>távmunkában</a:t>
            </a:r>
            <a:endParaRPr lang="en-GB"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1" name="Marcador de contenido 11">
            <a:extLst>
              <a:ext uri="{FF2B5EF4-FFF2-40B4-BE49-F238E27FC236}">
                <a16:creationId xmlns:a16="http://schemas.microsoft.com/office/drawing/2014/main" id="{D4A943F1-D551-E85D-B359-9DF7AEB4D4AE}"/>
              </a:ext>
            </a:extLst>
          </p:cNvPr>
          <p:cNvSpPr txBox="1">
            <a:spLocks/>
          </p:cNvSpPr>
          <p:nvPr/>
        </p:nvSpPr>
        <p:spPr>
          <a:xfrm>
            <a:off x="3975211" y="4067978"/>
            <a:ext cx="3239322" cy="177375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endParaRPr lang="es-ES"/>
          </a:p>
          <a:p>
            <a:pPr algn="just"/>
            <a:endParaRPr lang="es-ES"/>
          </a:p>
          <a:p>
            <a:endParaRPr lang="es-ES"/>
          </a:p>
          <a:p>
            <a:endParaRPr lang="es-ES"/>
          </a:p>
        </p:txBody>
      </p:sp>
      <p:pic>
        <p:nvPicPr>
          <p:cNvPr id="3" name="Imagen 2" descr="Texto&#10;&#10;Descripción generada automáticamente">
            <a:extLst>
              <a:ext uri="{FF2B5EF4-FFF2-40B4-BE49-F238E27FC236}">
                <a16:creationId xmlns:a16="http://schemas.microsoft.com/office/drawing/2014/main" id="{2DBBB98D-DA23-42A7-BFCD-0E85F1D1985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Marcador de contenido 4">
            <a:extLst>
              <a:ext uri="{FF2B5EF4-FFF2-40B4-BE49-F238E27FC236}">
                <a16:creationId xmlns:a16="http://schemas.microsoft.com/office/drawing/2014/main" id="{F3B2F044-A530-3DD1-9082-2835C74882FE}"/>
              </a:ext>
            </a:extLst>
          </p:cNvPr>
          <p:cNvSpPr>
            <a:spLocks noGrp="1"/>
          </p:cNvSpPr>
          <p:nvPr>
            <p:ph idx="1"/>
          </p:nvPr>
        </p:nvSpPr>
        <p:spPr>
          <a:xfrm>
            <a:off x="1657300" y="1987527"/>
            <a:ext cx="9310102" cy="4023360"/>
          </a:xfrm>
        </p:spPr>
        <p:txBody>
          <a:bodyPr>
            <a:normAutofit lnSpcReduction="10000"/>
          </a:bodyPr>
          <a:lstStyle/>
          <a:p>
            <a:pPr marL="342900" indent="-342900">
              <a:lnSpc>
                <a:spcPct val="107000"/>
              </a:lnSpc>
              <a:buFont typeface="Calibri" panose="020F0502020204030204" pitchFamily="34" charset="0"/>
              <a:buChar char="-"/>
            </a:pPr>
            <a:r>
              <a:rPr lang="hu-HU" sz="2000" b="1" dirty="0"/>
              <a:t>Hozzáférhetőség.</a:t>
            </a:r>
            <a:r>
              <a:rPr lang="hu-HU" dirty="0">
                <a:effectLst/>
                <a:latin typeface="Calibri" panose="020F0502020204030204" pitchFamily="34" charset="0"/>
                <a:ea typeface="Calibri" panose="020F0502020204030204" pitchFamily="34" charset="0"/>
                <a:cs typeface="Calibri" panose="020F0502020204030204" pitchFamily="34" charset="0"/>
              </a:rPr>
              <a:t> A felhatalmazott felhasználóknak szükség esetén hozzáféréssel kell rendelkezniük az információkhoz.</a:t>
            </a:r>
            <a:endParaRPr lang="hu-H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hu-HU" b="1" dirty="0">
                <a:latin typeface="Calibri" panose="020F0502020204030204" pitchFamily="34" charset="0"/>
                <a:ea typeface="Calibri" panose="020F0502020204030204" pitchFamily="34" charset="0"/>
                <a:cs typeface="Calibri" panose="020F0502020204030204" pitchFamily="34" charset="0"/>
              </a:rPr>
              <a:t>Titoktartás</a:t>
            </a:r>
            <a:r>
              <a:rPr lang="hu-HU" dirty="0">
                <a:effectLst/>
                <a:latin typeface="Calibri" panose="020F0502020204030204" pitchFamily="34" charset="0"/>
                <a:ea typeface="Calibri" panose="020F0502020204030204" pitchFamily="34" charset="0"/>
                <a:cs typeface="Calibri" panose="020F0502020204030204" pitchFamily="34" charset="0"/>
              </a:rPr>
              <a:t>. Biztosítani kell, hogy csak az arra jogosult felhasználók férhessenek hozzá az információkhoz.</a:t>
            </a:r>
            <a:endParaRPr lang="hu-H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hu-HU" b="1" dirty="0">
                <a:latin typeface="Calibri" panose="020F0502020204030204" pitchFamily="34" charset="0"/>
                <a:ea typeface="Calibri" panose="020F0502020204030204" pitchFamily="34" charset="0"/>
                <a:cs typeface="Calibri" panose="020F0502020204030204" pitchFamily="34" charset="0"/>
              </a:rPr>
              <a:t>Hitelesség</a:t>
            </a:r>
            <a:r>
              <a:rPr lang="hu-HU" dirty="0">
                <a:effectLst/>
                <a:latin typeface="Calibri" panose="020F0502020204030204" pitchFamily="34" charset="0"/>
                <a:ea typeface="Calibri" panose="020F0502020204030204" pitchFamily="34" charset="0"/>
                <a:cs typeface="Calibri" panose="020F0502020204030204" pitchFamily="34" charset="0"/>
              </a:rPr>
              <a:t>. Biztosítani kell, hogy az</a:t>
            </a:r>
            <a:r>
              <a:rPr lang="hu-HU" dirty="0">
                <a:latin typeface="Calibri" panose="020F0502020204030204" pitchFamily="34" charset="0"/>
                <a:ea typeface="Calibri" panose="020F0502020204030204" pitchFamily="34" charset="0"/>
                <a:cs typeface="Calibri" panose="020F0502020204030204" pitchFamily="34" charset="0"/>
              </a:rPr>
              <a:t>ok a meghatalmazott felhasználók, akik hozzáférnek az információkhoz, valóban azok legyenek, akiknek vallják magukat.</a:t>
            </a:r>
            <a:endParaRPr lang="hu-HU"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buFont typeface="Calibri" panose="020F0502020204030204" pitchFamily="34" charset="0"/>
              <a:buChar char="-"/>
            </a:pPr>
            <a:r>
              <a:rPr lang="hu-HU" b="1" dirty="0" err="1">
                <a:latin typeface="Calibri" panose="020F0502020204030204" pitchFamily="34" charset="0"/>
                <a:ea typeface="Calibri" panose="020F0502020204030204" pitchFamily="34" charset="0"/>
                <a:cs typeface="Calibri" panose="020F0502020204030204" pitchFamily="34" charset="0"/>
              </a:rPr>
              <a:t>Nyomonkövethetőség</a:t>
            </a:r>
            <a:r>
              <a:rPr lang="hu-HU" b="1" dirty="0">
                <a:latin typeface="Calibri" panose="020F0502020204030204" pitchFamily="34" charset="0"/>
                <a:ea typeface="Calibri" panose="020F0502020204030204" pitchFamily="34" charset="0"/>
                <a:cs typeface="Calibri" panose="020F0502020204030204" pitchFamily="34" charset="0"/>
              </a:rPr>
              <a:t>. </a:t>
            </a:r>
            <a:r>
              <a:rPr lang="hu-HU" dirty="0">
                <a:effectLst/>
                <a:latin typeface="Calibri" panose="020F0502020204030204" pitchFamily="34" charset="0"/>
                <a:ea typeface="Calibri" panose="020F0502020204030204" pitchFamily="34" charset="0"/>
                <a:cs typeface="Calibri" panose="020F0502020204030204" pitchFamily="34" charset="0"/>
              </a:rPr>
              <a:t>Lehetővé kell tenni az információkhoz való illetéktelen vagy jogosulatlan hozzáférés nyomon követését.</a:t>
            </a:r>
            <a:endParaRPr lang="hu-H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hu-HU" b="1" dirty="0">
                <a:effectLst/>
                <a:latin typeface="Calibri" panose="020F0502020204030204" pitchFamily="34" charset="0"/>
                <a:ea typeface="Calibri" panose="020F0502020204030204" pitchFamily="34" charset="0"/>
                <a:cs typeface="Calibri" panose="020F0502020204030204" pitchFamily="34" charset="0"/>
              </a:rPr>
              <a:t>Integritás</a:t>
            </a:r>
            <a:r>
              <a:rPr lang="hu-HU" dirty="0">
                <a:effectLst/>
                <a:latin typeface="Calibri" panose="020F0502020204030204" pitchFamily="34" charset="0"/>
                <a:ea typeface="Calibri" panose="020F0502020204030204" pitchFamily="34" charset="0"/>
                <a:cs typeface="Calibri" panose="020F0502020204030204" pitchFamily="34" charset="0"/>
              </a:rPr>
              <a:t>. Biztosítani kell, hogy az információk és azok feldolgozási módszerei pontosak és teljeskörűek legyenek.</a:t>
            </a:r>
            <a:endParaRPr lang="hu-HU" dirty="0"/>
          </a:p>
        </p:txBody>
      </p:sp>
      <p:sp>
        <p:nvSpPr>
          <p:cNvPr id="7" name="Elipse 6">
            <a:extLst>
              <a:ext uri="{FF2B5EF4-FFF2-40B4-BE49-F238E27FC236}">
                <a16:creationId xmlns:a16="http://schemas.microsoft.com/office/drawing/2014/main" id="{F637E1C2-8203-DAAE-6160-7AA0A06393F6}"/>
              </a:ext>
            </a:extLst>
          </p:cNvPr>
          <p:cNvSpPr/>
          <p:nvPr/>
        </p:nvSpPr>
        <p:spPr>
          <a:xfrm>
            <a:off x="1188702" y="184573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0" name="Rectángulo 9" descr="Reloj de arena terminado">
            <a:extLst>
              <a:ext uri="{FF2B5EF4-FFF2-40B4-BE49-F238E27FC236}">
                <a16:creationId xmlns:a16="http://schemas.microsoft.com/office/drawing/2014/main" id="{A727A4C8-F796-A088-675A-72D036AF4584}"/>
              </a:ext>
            </a:extLst>
          </p:cNvPr>
          <p:cNvSpPr/>
          <p:nvPr/>
        </p:nvSpPr>
        <p:spPr>
          <a:xfrm>
            <a:off x="1326646" y="1983678"/>
            <a:ext cx="380988" cy="380988"/>
          </a:xfrm>
          <a:prstGeom prst="rect">
            <a:avLst/>
          </a:prstGeom>
          <a: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3" name="Elipse 12">
            <a:extLst>
              <a:ext uri="{FF2B5EF4-FFF2-40B4-BE49-F238E27FC236}">
                <a16:creationId xmlns:a16="http://schemas.microsoft.com/office/drawing/2014/main" id="{8D806A55-E9B0-327C-05EC-4C2364BC08C9}"/>
              </a:ext>
            </a:extLst>
          </p:cNvPr>
          <p:cNvSpPr/>
          <p:nvPr/>
        </p:nvSpPr>
        <p:spPr>
          <a:xfrm>
            <a:off x="1188702" y="261098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4" name="Rectángulo 13" descr="Bloquear">
            <a:extLst>
              <a:ext uri="{FF2B5EF4-FFF2-40B4-BE49-F238E27FC236}">
                <a16:creationId xmlns:a16="http://schemas.microsoft.com/office/drawing/2014/main" id="{E4AD2396-C4FE-360F-C9F5-BDC58CDDC1E2}"/>
              </a:ext>
            </a:extLst>
          </p:cNvPr>
          <p:cNvSpPr/>
          <p:nvPr/>
        </p:nvSpPr>
        <p:spPr>
          <a:xfrm>
            <a:off x="1326646" y="2748928"/>
            <a:ext cx="380988" cy="380988"/>
          </a:xfrm>
          <a:prstGeom prst="rect">
            <a:avLst/>
          </a:prstGeom>
          <a: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5" name="Elipse 14">
            <a:extLst>
              <a:ext uri="{FF2B5EF4-FFF2-40B4-BE49-F238E27FC236}">
                <a16:creationId xmlns:a16="http://schemas.microsoft.com/office/drawing/2014/main" id="{8CE4E7B5-6E3E-D578-B07A-C39AE7056C4B}"/>
              </a:ext>
            </a:extLst>
          </p:cNvPr>
          <p:cNvSpPr/>
          <p:nvPr/>
        </p:nvSpPr>
        <p:spPr>
          <a:xfrm>
            <a:off x="1188702" y="340580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6" name="Rectángulo 15" descr="Corazón">
            <a:extLst>
              <a:ext uri="{FF2B5EF4-FFF2-40B4-BE49-F238E27FC236}">
                <a16:creationId xmlns:a16="http://schemas.microsoft.com/office/drawing/2014/main" id="{344CBD96-7554-A9A5-3006-92090B4272A2}"/>
              </a:ext>
            </a:extLst>
          </p:cNvPr>
          <p:cNvSpPr/>
          <p:nvPr/>
        </p:nvSpPr>
        <p:spPr>
          <a:xfrm>
            <a:off x="1326646" y="3543748"/>
            <a:ext cx="380988" cy="380988"/>
          </a:xfrm>
          <a:prstGeom prst="rect">
            <a:avLst/>
          </a:prstGeom>
          <a: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7" name="Elipse 16">
            <a:extLst>
              <a:ext uri="{FF2B5EF4-FFF2-40B4-BE49-F238E27FC236}">
                <a16:creationId xmlns:a16="http://schemas.microsoft.com/office/drawing/2014/main" id="{BDAABE04-0434-9D7C-AC7F-2C8173BF8E9D}"/>
              </a:ext>
            </a:extLst>
          </p:cNvPr>
          <p:cNvSpPr/>
          <p:nvPr/>
        </p:nvSpPr>
        <p:spPr>
          <a:xfrm>
            <a:off x="1188702" y="420062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8" name="Rectángulo 17" descr="Casa">
            <a:extLst>
              <a:ext uri="{FF2B5EF4-FFF2-40B4-BE49-F238E27FC236}">
                <a16:creationId xmlns:a16="http://schemas.microsoft.com/office/drawing/2014/main" id="{2204C2EE-7E90-162B-D744-9BE469495360}"/>
              </a:ext>
            </a:extLst>
          </p:cNvPr>
          <p:cNvSpPr/>
          <p:nvPr/>
        </p:nvSpPr>
        <p:spPr>
          <a:xfrm>
            <a:off x="1326646" y="4338568"/>
            <a:ext cx="380988" cy="380988"/>
          </a:xfrm>
          <a:prstGeom prst="rect">
            <a:avLst/>
          </a:prstGeom>
          <a:blipFill>
            <a:blip r:embed="rId10" cstate="email">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9" name="Elipse 18">
            <a:extLst>
              <a:ext uri="{FF2B5EF4-FFF2-40B4-BE49-F238E27FC236}">
                <a16:creationId xmlns:a16="http://schemas.microsoft.com/office/drawing/2014/main" id="{F8AACF27-1392-7A26-1474-E0E8AC4725C5}"/>
              </a:ext>
            </a:extLst>
          </p:cNvPr>
          <p:cNvSpPr/>
          <p:nvPr/>
        </p:nvSpPr>
        <p:spPr>
          <a:xfrm>
            <a:off x="1188702" y="499544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20" name="Rectángulo 19" descr="Marca de verificación">
            <a:extLst>
              <a:ext uri="{FF2B5EF4-FFF2-40B4-BE49-F238E27FC236}">
                <a16:creationId xmlns:a16="http://schemas.microsoft.com/office/drawing/2014/main" id="{C76F7CF7-38C4-F167-1D50-6DB2136BDC5D}"/>
              </a:ext>
            </a:extLst>
          </p:cNvPr>
          <p:cNvSpPr/>
          <p:nvPr/>
        </p:nvSpPr>
        <p:spPr>
          <a:xfrm>
            <a:off x="1326646" y="5133388"/>
            <a:ext cx="380988" cy="380988"/>
          </a:xfrm>
          <a:prstGeom prst="rect">
            <a:avLst/>
          </a:prstGeom>
          <a:blipFill>
            <a:blip r:embed="rId12" cstate="email">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4" name="Rectángulo 3">
            <a:extLst>
              <a:ext uri="{FF2B5EF4-FFF2-40B4-BE49-F238E27FC236}">
                <a16:creationId xmlns:a16="http://schemas.microsoft.com/office/drawing/2014/main" id="{11A0D91D-98CE-9083-F2CD-58B01924CBF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23075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hu-HU" sz="4000" b="1" dirty="0"/>
              <a:t>Kiberbiztonság</a:t>
            </a:r>
            <a:br>
              <a:rPr lang="en-GB" sz="4000" dirty="0"/>
            </a:br>
            <a:r>
              <a:rPr lang="hu-HU" sz="2800" dirty="0"/>
              <a:t>távmunkában</a:t>
            </a:r>
            <a:endParaRPr lang="en-GB"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6754815" cy="4418437"/>
          </a:xfrm>
        </p:spPr>
        <p:txBody>
          <a:bodyPr>
            <a:normAutofit fontScale="92500"/>
          </a:bodyPr>
          <a:lstStyle/>
          <a:p>
            <a:pPr algn="just">
              <a:lnSpc>
                <a:spcPct val="107000"/>
              </a:lnSpc>
              <a:spcAft>
                <a:spcPts val="800"/>
              </a:spcAft>
            </a:pPr>
            <a:r>
              <a:rPr lang="hu-HU" dirty="0">
                <a:effectLst/>
                <a:latin typeface="Calibri" panose="020F0502020204030204" pitchFamily="34" charset="0"/>
                <a:ea typeface="Calibri" panose="020F0502020204030204" pitchFamily="34" charset="0"/>
                <a:cs typeface="Calibri" panose="020F0502020204030204" pitchFamily="34" charset="0"/>
              </a:rPr>
              <a:t>A fent említett kiberbiztonsági terv mellett erősen ajánlott a </a:t>
            </a:r>
            <a:r>
              <a:rPr lang="hu-HU" b="1" dirty="0">
                <a:effectLst/>
                <a:latin typeface="Calibri" panose="020F0502020204030204" pitchFamily="34" charset="0"/>
                <a:ea typeface="Calibri" panose="020F0502020204030204" pitchFamily="34" charset="0"/>
                <a:cs typeface="Calibri" panose="020F0502020204030204" pitchFamily="34" charset="0"/>
              </a:rPr>
              <a:t>VPN (virtuális magánhálózat) </a:t>
            </a:r>
            <a:r>
              <a:rPr lang="hu-HU" dirty="0">
                <a:effectLst/>
                <a:latin typeface="Calibri" panose="020F0502020204030204" pitchFamily="34" charset="0"/>
                <a:ea typeface="Calibri" panose="020F0502020204030204" pitchFamily="34" charset="0"/>
                <a:cs typeface="Calibri" panose="020F0502020204030204" pitchFamily="34" charset="0"/>
              </a:rPr>
              <a:t>használata. Ez a hálózati technológia biztonságos kapcsolatot tesz lehetővé a helyi hálózat és az internet között, így </a:t>
            </a:r>
            <a:r>
              <a:rPr lang="hu-HU" b="1" dirty="0">
                <a:effectLst/>
                <a:latin typeface="Calibri" panose="020F0502020204030204" pitchFamily="34" charset="0"/>
                <a:ea typeface="Calibri" panose="020F0502020204030204" pitchFamily="34" charset="0"/>
                <a:cs typeface="Calibri" panose="020F0502020204030204" pitchFamily="34" charset="0"/>
              </a:rPr>
              <a:t>az információk sértetlensége és bizalmas jellege garantált.</a:t>
            </a:r>
          </a:p>
          <a:p>
            <a:pPr algn="just">
              <a:lnSpc>
                <a:spcPct val="107000"/>
              </a:lnSpc>
              <a:spcAft>
                <a:spcPts val="800"/>
              </a:spcAft>
            </a:pPr>
            <a:r>
              <a:rPr lang="hu-HU" dirty="0">
                <a:effectLst/>
                <a:latin typeface="Calibri" panose="020F0502020204030204" pitchFamily="34" charset="0"/>
                <a:ea typeface="Calibri" panose="020F0502020204030204" pitchFamily="34" charset="0"/>
                <a:cs typeface="Calibri" panose="020F0502020204030204" pitchFamily="34" charset="0"/>
              </a:rPr>
              <a:t>Emellett </a:t>
            </a:r>
            <a:r>
              <a:rPr lang="hu-HU" b="1" dirty="0">
                <a:effectLst/>
                <a:latin typeface="Calibri" panose="020F0502020204030204" pitchFamily="34" charset="0"/>
                <a:ea typeface="Calibri" panose="020F0502020204030204" pitchFamily="34" charset="0"/>
                <a:cs typeface="Calibri" panose="020F0502020204030204" pitchFamily="34" charset="0"/>
              </a:rPr>
              <a:t>a távoli asztali hozzáférési alkalmazások </a:t>
            </a:r>
            <a:r>
              <a:rPr lang="hu-HU" dirty="0">
                <a:effectLst/>
                <a:latin typeface="Calibri" panose="020F0502020204030204" pitchFamily="34" charset="0"/>
                <a:ea typeface="Calibri" panose="020F0502020204030204" pitchFamily="34" charset="0"/>
                <a:cs typeface="Calibri" panose="020F0502020204030204" pitchFamily="34" charset="0"/>
              </a:rPr>
              <a:t>lehetővé teszik a távmunkások számára, hogy távolról irányítsák az irodában fizikailag található számítógépeket</a:t>
            </a:r>
            <a:r>
              <a:rPr lang="hu-HU" dirty="0">
                <a:latin typeface="Calibri" panose="020F0502020204030204" pitchFamily="34" charset="0"/>
                <a:ea typeface="Calibri" panose="020F0502020204030204" pitchFamily="34" charset="0"/>
                <a:cs typeface="Calibri" panose="020F0502020204030204" pitchFamily="34" charset="0"/>
              </a:rPr>
              <a:t>. Ilyen </a:t>
            </a:r>
            <a:r>
              <a:rPr lang="hu-HU" dirty="0">
                <a:effectLst/>
                <a:latin typeface="Calibri" panose="020F0502020204030204" pitchFamily="34" charset="0"/>
                <a:ea typeface="Calibri" panose="020F0502020204030204" pitchFamily="34" charset="0"/>
                <a:cs typeface="Calibri" panose="020F0502020204030204" pitchFamily="34" charset="0"/>
              </a:rPr>
              <a:t>például a TeamViewer eszköz.</a:t>
            </a:r>
          </a:p>
          <a:p>
            <a:pPr algn="just">
              <a:lnSpc>
                <a:spcPct val="107000"/>
              </a:lnSpc>
              <a:spcAft>
                <a:spcPts val="800"/>
              </a:spcAft>
            </a:pPr>
            <a:r>
              <a:rPr lang="hu-HU" dirty="0">
                <a:effectLst/>
                <a:latin typeface="Calibri" panose="020F0502020204030204" pitchFamily="34" charset="0"/>
                <a:ea typeface="Calibri" panose="020F0502020204030204" pitchFamily="34" charset="0"/>
                <a:cs typeface="Calibri" panose="020F0502020204030204" pitchFamily="34" charset="0"/>
              </a:rPr>
              <a:t>A </a:t>
            </a:r>
            <a:r>
              <a:rPr lang="hu-HU" b="1" dirty="0">
                <a:effectLst/>
                <a:latin typeface="Calibri" panose="020F0502020204030204" pitchFamily="34" charset="0"/>
                <a:ea typeface="Calibri" panose="020F0502020204030204" pitchFamily="34" charset="0"/>
                <a:cs typeface="Calibri" panose="020F0502020204030204" pitchFamily="34" charset="0"/>
              </a:rPr>
              <a:t>felhőmegoldások</a:t>
            </a:r>
            <a:r>
              <a:rPr lang="hu-HU" dirty="0">
                <a:effectLst/>
                <a:latin typeface="Calibri" panose="020F0502020204030204" pitchFamily="34" charset="0"/>
                <a:ea typeface="Calibri" panose="020F0502020204030204" pitchFamily="34" charset="0"/>
                <a:cs typeface="Calibri" panose="020F0502020204030204" pitchFamily="34" charset="0"/>
              </a:rPr>
              <a:t> és </a:t>
            </a:r>
            <a:r>
              <a:rPr lang="hu-HU" b="1" dirty="0">
                <a:effectLst/>
                <a:latin typeface="Calibri" panose="020F0502020204030204" pitchFamily="34" charset="0"/>
                <a:ea typeface="Calibri" panose="020F0502020204030204" pitchFamily="34" charset="0"/>
                <a:cs typeface="Calibri" panose="020F0502020204030204" pitchFamily="34" charset="0"/>
              </a:rPr>
              <a:t>az együttműködési eszközök </a:t>
            </a:r>
            <a:r>
              <a:rPr lang="hu-HU" dirty="0">
                <a:effectLst/>
                <a:latin typeface="Calibri" panose="020F0502020204030204" pitchFamily="34" charset="0"/>
                <a:ea typeface="Calibri" panose="020F0502020204030204" pitchFamily="34" charset="0"/>
                <a:cs typeface="Calibri" panose="020F0502020204030204" pitchFamily="34" charset="0"/>
              </a:rPr>
              <a:t>szintén fontos eszközei a távmunka kiberbiztonságának, mivel </a:t>
            </a:r>
            <a:r>
              <a:rPr lang="hu-HU" b="1" dirty="0">
                <a:effectLst/>
                <a:latin typeface="Calibri" panose="020F0502020204030204" pitchFamily="34" charset="0"/>
                <a:ea typeface="Calibri" panose="020F0502020204030204" pitchFamily="34" charset="0"/>
                <a:cs typeface="Calibri" panose="020F0502020204030204" pitchFamily="34" charset="0"/>
              </a:rPr>
              <a:t>lehetővé teszik az információkhoz való gyors és összehangolt hozzáférést.</a:t>
            </a:r>
          </a:p>
          <a:p>
            <a:pPr marL="0" indent="0" algn="just">
              <a:buNone/>
            </a:pPr>
            <a:endParaRPr lang="es-ES" b="1" dirty="0"/>
          </a:p>
          <a:p>
            <a:pPr algn="just"/>
            <a:endParaRPr lang="es-ES" dirty="0"/>
          </a:p>
          <a:p>
            <a:pPr marL="0" indent="0">
              <a:buNone/>
            </a:pP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descr="Interfaz de usuario gráfica&#10;&#10;Descripción generada automáticamente">
            <a:extLst>
              <a:ext uri="{FF2B5EF4-FFF2-40B4-BE49-F238E27FC236}">
                <a16:creationId xmlns:a16="http://schemas.microsoft.com/office/drawing/2014/main" id="{9C044C76-E219-BB32-0B0C-14077C38D87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852095" y="1881068"/>
            <a:ext cx="3429000" cy="3665989"/>
          </a:xfrm>
          <a:prstGeom prst="rect">
            <a:avLst/>
          </a:prstGeom>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4" name="Rectángulo 3">
            <a:extLst>
              <a:ext uri="{FF2B5EF4-FFF2-40B4-BE49-F238E27FC236}">
                <a16:creationId xmlns:a16="http://schemas.microsoft.com/office/drawing/2014/main" id="{70E4C43A-6B8B-BEDF-14C9-2EAF471B8091}"/>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700757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hu-HU" sz="4000" b="1" dirty="0"/>
              <a:t>Kiberbiztonság</a:t>
            </a:r>
            <a:br>
              <a:rPr lang="en-GB" sz="4000" dirty="0"/>
            </a:br>
            <a:r>
              <a:rPr lang="hu-HU" sz="2800" dirty="0"/>
              <a:t>távmunkában</a:t>
            </a:r>
            <a:endParaRPr lang="en-GB"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10169135" cy="1274973"/>
          </a:xfrm>
        </p:spPr>
        <p:txBody>
          <a:bodyPr>
            <a:normAutofit/>
          </a:bodyPr>
          <a:lstStyle/>
          <a:p>
            <a:pPr algn="just">
              <a:lnSpc>
                <a:spcPct val="107000"/>
              </a:lnSpc>
              <a:spcAft>
                <a:spcPts val="800"/>
              </a:spcAft>
            </a:pPr>
            <a:r>
              <a:rPr lang="en-GB" dirty="0" err="1">
                <a:effectLst/>
                <a:latin typeface="Calibri" panose="020F0502020204030204" pitchFamily="34" charset="0"/>
                <a:ea typeface="Calibri" panose="020F0502020204030204" pitchFamily="34" charset="0"/>
                <a:cs typeface="Calibri" panose="020F0502020204030204" pitchFamily="34" charset="0"/>
              </a:rPr>
              <a:t>Néhány</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példa</a:t>
            </a:r>
            <a:r>
              <a:rPr lang="en-GB" dirty="0">
                <a:effectLst/>
                <a:latin typeface="Calibri" panose="020F0502020204030204" pitchFamily="34" charset="0"/>
                <a:ea typeface="Calibri" panose="020F0502020204030204" pitchFamily="34" charset="0"/>
                <a:cs typeface="Calibri" panose="020F0502020204030204" pitchFamily="34" charset="0"/>
              </a:rPr>
              <a:t> a </a:t>
            </a:r>
            <a:r>
              <a:rPr lang="en-GB" dirty="0" err="1">
                <a:effectLst/>
                <a:latin typeface="Calibri" panose="020F0502020204030204" pitchFamily="34" charset="0"/>
                <a:ea typeface="Calibri" panose="020F0502020204030204" pitchFamily="34" charset="0"/>
                <a:cs typeface="Calibri" panose="020F0502020204030204" pitchFamily="34" charset="0"/>
              </a:rPr>
              <a:t>távmunk</a:t>
            </a:r>
            <a:r>
              <a:rPr lang="hu-HU" dirty="0" err="1">
                <a:effectLst/>
                <a:latin typeface="Calibri" panose="020F0502020204030204" pitchFamily="34" charset="0"/>
                <a:ea typeface="Calibri" panose="020F0502020204030204" pitchFamily="34" charset="0"/>
                <a:cs typeface="Calibri" panose="020F0502020204030204" pitchFamily="34" charset="0"/>
              </a:rPr>
              <a:t>ában</a:t>
            </a:r>
            <a:r>
              <a:rPr lang="hu-HU" dirty="0">
                <a:effectLst/>
                <a:latin typeface="Calibri" panose="020F0502020204030204" pitchFamily="34" charset="0"/>
                <a:ea typeface="Calibri" panose="020F0502020204030204" pitchFamily="34" charset="0"/>
                <a:cs typeface="Calibri" panose="020F0502020204030204" pitchFamily="34" charset="0"/>
              </a:rPr>
              <a:t> használt</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eszköz</a:t>
            </a:r>
            <a:r>
              <a:rPr lang="hu-HU" dirty="0">
                <a:effectLst/>
                <a:latin typeface="Calibri" panose="020F0502020204030204" pitchFamily="34" charset="0"/>
                <a:ea typeface="Calibri" panose="020F0502020204030204" pitchFamily="34" charset="0"/>
                <a:cs typeface="Calibri" panose="020F0502020204030204" pitchFamily="34" charset="0"/>
              </a:rPr>
              <a:t>ökre</a:t>
            </a:r>
            <a:r>
              <a:rPr lang="en-GB" dirty="0">
                <a:effectLst/>
                <a:latin typeface="Calibri" panose="020F0502020204030204" pitchFamily="34" charset="0"/>
                <a:ea typeface="Calibri" panose="020F0502020204030204" pitchFamily="34" charset="0"/>
                <a:cs typeface="Calibri" panose="020F0502020204030204" pitchFamily="34" charset="0"/>
              </a:rPr>
              <a:t>:</a:t>
            </a:r>
            <a:endParaRPr lang="hu-HU"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s-ES" b="1" dirty="0">
                <a:latin typeface="Calibri" panose="020F0502020204030204" pitchFamily="34" charset="0"/>
                <a:ea typeface="Calibri" panose="020F0502020204030204" pitchFamily="34" charset="0"/>
                <a:cs typeface="Calibri" panose="020F0502020204030204" pitchFamily="34" charset="0"/>
              </a:rPr>
              <a:t>VPN</a:t>
            </a:r>
            <a:endParaRPr lang="es-ES" b="1" dirty="0"/>
          </a:p>
          <a:p>
            <a:pPr algn="just"/>
            <a:endParaRPr lang="es-ES" dirty="0"/>
          </a:p>
          <a:p>
            <a:pPr marL="0" indent="0">
              <a:buNone/>
            </a:pP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CuadroTexto 4">
            <a:extLst>
              <a:ext uri="{FF2B5EF4-FFF2-40B4-BE49-F238E27FC236}">
                <a16:creationId xmlns:a16="http://schemas.microsoft.com/office/drawing/2014/main" id="{A2D03FE9-A92C-2AB0-D09A-FED27949DD86}"/>
              </a:ext>
            </a:extLst>
          </p:cNvPr>
          <p:cNvSpPr txBox="1"/>
          <p:nvPr/>
        </p:nvSpPr>
        <p:spPr>
          <a:xfrm>
            <a:off x="3164747" y="3047790"/>
            <a:ext cx="8101668" cy="1824474"/>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en-GB" b="1" dirty="0">
                <a:latin typeface="Calibri" panose="020F0502020204030204" pitchFamily="34" charset="0"/>
                <a:ea typeface="Calibri" panose="020F0502020204030204" pitchFamily="34" charset="0"/>
                <a:cs typeface="Calibri" panose="020F0502020204030204" pitchFamily="34" charset="0"/>
              </a:rPr>
              <a:t>hide.me</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Ez a VPN </a:t>
            </a:r>
            <a:r>
              <a:rPr lang="es-ES" sz="1800" dirty="0" err="1">
                <a:effectLst/>
                <a:latin typeface="Calibri" panose="020F0502020204030204" pitchFamily="34" charset="0"/>
                <a:ea typeface="Calibri" panose="020F0502020204030204" pitchFamily="34" charset="0"/>
                <a:cs typeface="Calibri" panose="020F0502020204030204" pitchFamily="34" charset="0"/>
              </a:rPr>
              <a:t>szolgáltatás</a:t>
            </a:r>
            <a:r>
              <a:rPr lang="es-ES" sz="1800" dirty="0">
                <a:effectLst/>
                <a:latin typeface="Calibri" panose="020F0502020204030204" pitchFamily="34" charset="0"/>
                <a:ea typeface="Calibri" panose="020F0502020204030204" pitchFamily="34" charset="0"/>
                <a:cs typeface="Calibri" panose="020F0502020204030204" pitchFamily="34" charset="0"/>
              </a:rPr>
              <a:t> </a:t>
            </a:r>
            <a:r>
              <a:rPr lang="es-ES" sz="1800" dirty="0" err="1">
                <a:effectLst/>
                <a:latin typeface="Calibri" panose="020F0502020204030204" pitchFamily="34" charset="0"/>
                <a:ea typeface="Calibri" panose="020F0502020204030204" pitchFamily="34" charset="0"/>
                <a:cs typeface="Calibri" panose="020F0502020204030204" pitchFamily="34" charset="0"/>
              </a:rPr>
              <a:t>lehetővé</a:t>
            </a:r>
            <a:r>
              <a:rPr lang="es-ES" sz="1800" dirty="0">
                <a:effectLst/>
                <a:latin typeface="Calibri" panose="020F0502020204030204" pitchFamily="34" charset="0"/>
                <a:ea typeface="Calibri" panose="020F0502020204030204" pitchFamily="34" charset="0"/>
                <a:cs typeface="Calibri" panose="020F0502020204030204" pitchFamily="34" charset="0"/>
              </a:rPr>
              <a:t> </a:t>
            </a:r>
            <a:r>
              <a:rPr lang="es-ES" sz="1800" dirty="0" err="1">
                <a:effectLst/>
                <a:latin typeface="Calibri" panose="020F0502020204030204" pitchFamily="34" charset="0"/>
                <a:ea typeface="Calibri" panose="020F0502020204030204" pitchFamily="34" charset="0"/>
                <a:cs typeface="Calibri" panose="020F0502020204030204" pitchFamily="34" charset="0"/>
              </a:rPr>
              <a:t>teszi</a:t>
            </a:r>
            <a:r>
              <a:rPr lang="es-ES" sz="1800" dirty="0">
                <a:effectLst/>
                <a:latin typeface="Calibri" panose="020F0502020204030204" pitchFamily="34" charset="0"/>
                <a:ea typeface="Calibri" panose="020F0502020204030204" pitchFamily="34" charset="0"/>
                <a:cs typeface="Calibri" panose="020F0502020204030204" pitchFamily="34" charset="0"/>
              </a:rPr>
              <a:t> a </a:t>
            </a:r>
            <a:r>
              <a:rPr lang="es-ES" sz="1800" dirty="0" err="1">
                <a:effectLst/>
                <a:latin typeface="Calibri" panose="020F0502020204030204" pitchFamily="34" charset="0"/>
                <a:ea typeface="Calibri" panose="020F0502020204030204" pitchFamily="34" charset="0"/>
                <a:cs typeface="Calibri" panose="020F0502020204030204" pitchFamily="34" charset="0"/>
              </a:rPr>
              <a:t>privát</a:t>
            </a:r>
            <a:r>
              <a:rPr lang="es-ES" sz="1800" dirty="0">
                <a:effectLst/>
                <a:latin typeface="Calibri" panose="020F0502020204030204" pitchFamily="34" charset="0"/>
                <a:ea typeface="Calibri" panose="020F0502020204030204" pitchFamily="34" charset="0"/>
                <a:cs typeface="Calibri" panose="020F0502020204030204" pitchFamily="34" charset="0"/>
              </a:rPr>
              <a:t> </a:t>
            </a:r>
            <a:r>
              <a:rPr lang="hu-HU" sz="1800" dirty="0">
                <a:effectLst/>
                <a:latin typeface="Calibri" panose="020F0502020204030204" pitchFamily="34" charset="0"/>
                <a:ea typeface="Calibri" panose="020F0502020204030204" pitchFamily="34" charset="0"/>
                <a:cs typeface="Calibri" panose="020F0502020204030204" pitchFamily="34" charset="0"/>
              </a:rPr>
              <a:t>böngészést</a:t>
            </a:r>
            <a:r>
              <a:rPr lang="es-ES" sz="1800" dirty="0">
                <a:effectLst/>
                <a:latin typeface="Calibri" panose="020F0502020204030204" pitchFamily="34" charset="0"/>
                <a:ea typeface="Calibri" panose="020F0502020204030204" pitchFamily="34" charset="0"/>
                <a:cs typeface="Calibri" panose="020F0502020204030204" pitchFamily="34" charset="0"/>
              </a:rPr>
              <a:t>, </a:t>
            </a:r>
            <a:r>
              <a:rPr lang="es-ES" sz="1800" dirty="0" err="1">
                <a:effectLst/>
                <a:latin typeface="Calibri" panose="020F0502020204030204" pitchFamily="34" charset="0"/>
                <a:ea typeface="Calibri" panose="020F0502020204030204" pitchFamily="34" charset="0"/>
                <a:cs typeface="Calibri" panose="020F0502020204030204" pitchFamily="34" charset="0"/>
              </a:rPr>
              <a:t>földrajzi</a:t>
            </a:r>
            <a:r>
              <a:rPr lang="es-ES" sz="1800" dirty="0">
                <a:effectLst/>
                <a:latin typeface="Calibri" panose="020F0502020204030204" pitchFamily="34" charset="0"/>
                <a:ea typeface="Calibri" panose="020F0502020204030204" pitchFamily="34" charset="0"/>
                <a:cs typeface="Calibri" panose="020F0502020204030204" pitchFamily="34" charset="0"/>
              </a:rPr>
              <a:t> </a:t>
            </a:r>
            <a:r>
              <a:rPr lang="es-ES" sz="1800" dirty="0" err="1">
                <a:effectLst/>
                <a:latin typeface="Calibri" panose="020F0502020204030204" pitchFamily="34" charset="0"/>
                <a:ea typeface="Calibri" panose="020F0502020204030204" pitchFamily="34" charset="0"/>
                <a:cs typeface="Calibri" panose="020F0502020204030204" pitchFamily="34" charset="0"/>
              </a:rPr>
              <a:t>korlátozások</a:t>
            </a:r>
            <a:r>
              <a:rPr lang="es-ES" sz="1800" dirty="0">
                <a:effectLst/>
                <a:latin typeface="Calibri" panose="020F0502020204030204" pitchFamily="34" charset="0"/>
                <a:ea typeface="Calibri" panose="020F0502020204030204" pitchFamily="34" charset="0"/>
                <a:cs typeface="Calibri" panose="020F0502020204030204" pitchFamily="34" charset="0"/>
              </a:rPr>
              <a:t> </a:t>
            </a:r>
            <a:r>
              <a:rPr lang="es-ES" sz="1800" dirty="0" err="1">
                <a:effectLst/>
                <a:latin typeface="Calibri" panose="020F0502020204030204" pitchFamily="34" charset="0"/>
                <a:ea typeface="Calibri" panose="020F0502020204030204" pitchFamily="34" charset="0"/>
                <a:cs typeface="Calibri" panose="020F0502020204030204" pitchFamily="34" charset="0"/>
              </a:rPr>
              <a:t>nélkül</a:t>
            </a:r>
            <a:r>
              <a:rPr lang="es-ES" sz="1800" dirty="0">
                <a:effectLst/>
                <a:latin typeface="Calibri" panose="020F0502020204030204" pitchFamily="34" charset="0"/>
                <a:ea typeface="Calibri" panose="020F0502020204030204" pitchFamily="34" charset="0"/>
                <a:cs typeface="Calibri" panose="020F0502020204030204" pitchFamily="34" charset="0"/>
              </a:rPr>
              <a:t>. </a:t>
            </a:r>
            <a:r>
              <a:rPr lang="es-ES" sz="1800" dirty="0" err="1">
                <a:effectLst/>
                <a:latin typeface="Calibri" panose="020F0502020204030204" pitchFamily="34" charset="0"/>
                <a:ea typeface="Calibri" panose="020F0502020204030204" pitchFamily="34" charset="0"/>
                <a:cs typeface="Calibri" panose="020F0502020204030204" pitchFamily="34" charset="0"/>
              </a:rPr>
              <a:t>Több</a:t>
            </a:r>
            <a:r>
              <a:rPr lang="es-ES" sz="1800" dirty="0">
                <a:effectLst/>
                <a:latin typeface="Calibri" panose="020F0502020204030204" pitchFamily="34" charset="0"/>
                <a:ea typeface="Calibri" panose="020F0502020204030204" pitchFamily="34" charset="0"/>
                <a:cs typeface="Calibri" panose="020F0502020204030204" pitchFamily="34" charset="0"/>
              </a:rPr>
              <a:t> </a:t>
            </a:r>
            <a:r>
              <a:rPr lang="es-ES" sz="1800" dirty="0" err="1">
                <a:effectLst/>
                <a:latin typeface="Calibri" panose="020F0502020204030204" pitchFamily="34" charset="0"/>
                <a:ea typeface="Calibri" panose="020F0502020204030204" pitchFamily="34" charset="0"/>
                <a:cs typeface="Calibri" panose="020F0502020204030204" pitchFamily="34" charset="0"/>
              </a:rPr>
              <a:t>mint</a:t>
            </a:r>
            <a:r>
              <a:rPr lang="es-ES" sz="1800" dirty="0">
                <a:effectLst/>
                <a:latin typeface="Calibri" panose="020F0502020204030204" pitchFamily="34" charset="0"/>
                <a:ea typeface="Calibri" panose="020F0502020204030204" pitchFamily="34" charset="0"/>
                <a:cs typeface="Calibri" panose="020F0502020204030204" pitchFamily="34" charset="0"/>
              </a:rPr>
              <a:t> 2000 </a:t>
            </a:r>
            <a:r>
              <a:rPr lang="es-ES" sz="1800" dirty="0" err="1">
                <a:effectLst/>
                <a:latin typeface="Calibri" panose="020F0502020204030204" pitchFamily="34" charset="0"/>
                <a:ea typeface="Calibri" panose="020F0502020204030204" pitchFamily="34" charset="0"/>
                <a:cs typeface="Calibri" panose="020F0502020204030204" pitchFamily="34" charset="0"/>
              </a:rPr>
              <a:t>szerverrel</a:t>
            </a:r>
            <a:r>
              <a:rPr lang="es-ES" sz="1800" dirty="0">
                <a:effectLst/>
                <a:latin typeface="Calibri" panose="020F0502020204030204" pitchFamily="34" charset="0"/>
                <a:ea typeface="Calibri" panose="020F0502020204030204" pitchFamily="34" charset="0"/>
                <a:cs typeface="Calibri" panose="020F0502020204030204" pitchFamily="34" charset="0"/>
              </a:rPr>
              <a:t> </a:t>
            </a:r>
            <a:r>
              <a:rPr lang="es-ES" sz="1800" dirty="0" err="1">
                <a:effectLst/>
                <a:latin typeface="Calibri" panose="020F0502020204030204" pitchFamily="34" charset="0"/>
                <a:ea typeface="Calibri" panose="020F0502020204030204" pitchFamily="34" charset="0"/>
                <a:cs typeface="Calibri" panose="020F0502020204030204" pitchFamily="34" charset="0"/>
              </a:rPr>
              <a:t>és</a:t>
            </a:r>
            <a:r>
              <a:rPr lang="es-ES" sz="1800" dirty="0">
                <a:effectLst/>
                <a:latin typeface="Calibri" panose="020F0502020204030204" pitchFamily="34" charset="0"/>
                <a:ea typeface="Calibri" panose="020F0502020204030204" pitchFamily="34" charset="0"/>
                <a:cs typeface="Calibri" panose="020F0502020204030204" pitchFamily="34" charset="0"/>
              </a:rPr>
              <a:t> 75 </a:t>
            </a:r>
            <a:r>
              <a:rPr lang="es-ES" sz="1800" dirty="0" err="1">
                <a:effectLst/>
                <a:latin typeface="Calibri" panose="020F0502020204030204" pitchFamily="34" charset="0"/>
                <a:ea typeface="Calibri" panose="020F0502020204030204" pitchFamily="34" charset="0"/>
                <a:cs typeface="Calibri" panose="020F0502020204030204" pitchFamily="34" charset="0"/>
              </a:rPr>
              <a:t>helyszínnel</a:t>
            </a:r>
            <a:r>
              <a:rPr lang="es-ES" sz="1800" dirty="0">
                <a:effectLst/>
                <a:latin typeface="Calibri" panose="020F0502020204030204" pitchFamily="34" charset="0"/>
                <a:ea typeface="Calibri" panose="020F0502020204030204" pitchFamily="34" charset="0"/>
                <a:cs typeface="Calibri" panose="020F0502020204030204" pitchFamily="34" charset="0"/>
              </a:rPr>
              <a:t> </a:t>
            </a:r>
            <a:r>
              <a:rPr lang="es-ES" sz="1800" dirty="0" err="1">
                <a:effectLst/>
                <a:latin typeface="Calibri" panose="020F0502020204030204" pitchFamily="34" charset="0"/>
                <a:ea typeface="Calibri" panose="020F0502020204030204" pitchFamily="34" charset="0"/>
                <a:cs typeface="Calibri" panose="020F0502020204030204" pitchFamily="34" charset="0"/>
              </a:rPr>
              <a:t>számol</a:t>
            </a:r>
            <a:r>
              <a:rPr lang="es-ES" sz="180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hlinkClick r:id="rId4"/>
              </a:rPr>
              <a:t>https://hide.me/</a:t>
            </a:r>
            <a:r>
              <a:rPr lang="es-ES"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lvl="0" algn="just">
              <a:lnSpc>
                <a:spcPct val="107000"/>
              </a:lnSpc>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b="1" dirty="0" err="1">
                <a:effectLst/>
                <a:latin typeface="Calibri" panose="020F0502020204030204" pitchFamily="34" charset="0"/>
                <a:ea typeface="Calibri" panose="020F0502020204030204" pitchFamily="34" charset="0"/>
                <a:cs typeface="Calibri" panose="020F0502020204030204" pitchFamily="34" charset="0"/>
              </a:rPr>
              <a:t>PrivadoVPN</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hu-HU" sz="1800" dirty="0">
                <a:effectLst/>
                <a:latin typeface="Calibri" panose="020F0502020204030204" pitchFamily="34" charset="0"/>
                <a:ea typeface="Calibri" panose="020F0502020204030204" pitchFamily="34" charset="0"/>
                <a:cs typeface="Calibri" panose="020F0502020204030204" pitchFamily="34" charset="0"/>
              </a:rPr>
              <a:t>A svájci székhelyű, és ingyenes verziója havonta legfeljebb 10 GB adat védelmét teszi lehetőv</a:t>
            </a:r>
            <a:r>
              <a:rPr lang="es-ES" sz="180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hlinkClick r:id="rId5"/>
              </a:rPr>
              <a:t>https://privadovpn.com/</a:t>
            </a:r>
            <a:r>
              <a:rPr lang="es-ES" sz="1800" dirty="0">
                <a:effectLst/>
                <a:latin typeface="Calibri" panose="020F050202020403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descr="Forma&#10;&#10;Descripción generada automáticamente con confianza media">
            <a:extLst>
              <a:ext uri="{FF2B5EF4-FFF2-40B4-BE49-F238E27FC236}">
                <a16:creationId xmlns:a16="http://schemas.microsoft.com/office/drawing/2014/main" id="{DAB3DD69-5508-99A2-BFA2-B2DAF7F8E5DF}"/>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205010" y="4382224"/>
            <a:ext cx="1672414" cy="282755"/>
          </a:xfrm>
          <a:prstGeom prst="rect">
            <a:avLst/>
          </a:prstGeom>
        </p:spPr>
      </p:pic>
      <p:pic>
        <p:nvPicPr>
          <p:cNvPr id="10" name="Imagen 9" descr="Logotipo, nombre de la empresa&#10;&#10;Descripción generada automáticamente">
            <a:extLst>
              <a:ext uri="{FF2B5EF4-FFF2-40B4-BE49-F238E27FC236}">
                <a16:creationId xmlns:a16="http://schemas.microsoft.com/office/drawing/2014/main" id="{17DCF4FF-7919-7804-2A0B-02AD5D09D70A}"/>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205010" y="3226711"/>
            <a:ext cx="1613691" cy="575963"/>
          </a:xfrm>
          <a:prstGeom prst="rect">
            <a:avLst/>
          </a:prstGeom>
        </p:spPr>
      </p:pic>
      <p:sp>
        <p:nvSpPr>
          <p:cNvPr id="4" name="Rectángulo 3">
            <a:extLst>
              <a:ext uri="{FF2B5EF4-FFF2-40B4-BE49-F238E27FC236}">
                <a16:creationId xmlns:a16="http://schemas.microsoft.com/office/drawing/2014/main" id="{91E2390E-DDDA-D3BD-AAAE-BBD02255124E}"/>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45709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hu-HU" dirty="0"/>
              <a:t>Célok és célkitűzések</a:t>
            </a:r>
            <a:endParaRPr lang="es-ES" dirty="0"/>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3">
            <a:extLst>
              <a:ext uri="{FF2B5EF4-FFF2-40B4-BE49-F238E27FC236}">
                <a16:creationId xmlns:a16="http://schemas.microsoft.com/office/drawing/2014/main" id="{E8F06718-6545-27B3-6457-611C8A6A55B3}"/>
              </a:ext>
            </a:extLst>
          </p:cNvPr>
          <p:cNvSpPr>
            <a:spLocks noGrp="1"/>
          </p:cNvSpPr>
          <p:nvPr>
            <p:ph sz="half" idx="1"/>
          </p:nvPr>
        </p:nvSpPr>
        <p:spPr>
          <a:xfrm>
            <a:off x="1097278" y="1845734"/>
            <a:ext cx="10127192" cy="4023360"/>
          </a:xfrm>
        </p:spPr>
        <p:txBody>
          <a:bodyPr>
            <a:normAutofit/>
          </a:bodyPr>
          <a:lstStyle/>
          <a:p>
            <a:r>
              <a:rPr lang="es-ES" sz="2200" dirty="0"/>
              <a:t>A modul végén </a:t>
            </a:r>
            <a:r>
              <a:rPr lang="hu-HU" sz="2200" dirty="0"/>
              <a:t>a következő ismereteket és képességeket sajátíthatja el:</a:t>
            </a:r>
          </a:p>
          <a:p>
            <a:pPr marL="342900" lvl="0" indent="-342900">
              <a:lnSpc>
                <a:spcPct val="107000"/>
              </a:lnSpc>
              <a:spcAft>
                <a:spcPts val="800"/>
              </a:spcAft>
              <a:buFont typeface="Courier New" panose="02070309020205020404" pitchFamily="49" charset="0"/>
              <a:buChar char="o"/>
              <a:tabLst>
                <a:tab pos="457200" algn="l"/>
              </a:tabLst>
            </a:pPr>
            <a:r>
              <a:rPr lang="hu-HU" sz="2200" dirty="0">
                <a:effectLst/>
                <a:latin typeface="Calibri" panose="020F0502020204030204" pitchFamily="34" charset="0"/>
                <a:ea typeface="Calibri" panose="020F0502020204030204" pitchFamily="34" charset="0"/>
                <a:cs typeface="Times New Roman" panose="02020603050405020304" pitchFamily="18" charset="0"/>
              </a:rPr>
              <a:t>A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kiberbiztonság</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hu-HU" sz="2200" dirty="0">
                <a:effectLst/>
                <a:latin typeface="Calibri" panose="020F0502020204030204" pitchFamily="34" charset="0"/>
                <a:ea typeface="Calibri" panose="020F0502020204030204" pitchFamily="34" charset="0"/>
                <a:cs typeface="Times New Roman" panose="02020603050405020304" pitchFamily="18" charset="0"/>
              </a:rPr>
              <a:t>fogalmának megértése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és</a:t>
            </a:r>
            <a:r>
              <a:rPr lang="en-GB" sz="2200" dirty="0">
                <a:effectLst/>
                <a:latin typeface="Calibri" panose="020F0502020204030204" pitchFamily="34" charset="0"/>
                <a:ea typeface="Calibri" panose="020F0502020204030204" pitchFamily="34" charset="0"/>
                <a:cs typeface="Times New Roman" panose="02020603050405020304" pitchFamily="18" charset="0"/>
              </a:rPr>
              <a:t> a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fő</a:t>
            </a:r>
            <a:r>
              <a:rPr lang="hu-HU" sz="2200" dirty="0" err="1">
                <a:effectLst/>
                <a:latin typeface="Calibri" panose="020F0502020204030204" pitchFamily="34" charset="0"/>
                <a:ea typeface="Calibri" panose="020F0502020204030204" pitchFamily="34" charset="0"/>
                <a:cs typeface="Times New Roman" panose="02020603050405020304" pitchFamily="18" charset="0"/>
              </a:rPr>
              <a:t>bb</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hu-HU" sz="2200" dirty="0">
                <a:effectLst/>
                <a:latin typeface="Calibri" panose="020F0502020204030204" pitchFamily="34" charset="0"/>
                <a:ea typeface="Calibri" panose="020F0502020204030204" pitchFamily="34" charset="0"/>
                <a:cs typeface="Times New Roman" panose="02020603050405020304" pitchFamily="18" charset="0"/>
              </a:rPr>
              <a:t>veszélyek.</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tabLst>
                <a:tab pos="457200" algn="l"/>
              </a:tabLst>
            </a:pPr>
            <a:r>
              <a:rPr lang="hu-HU" sz="2200" dirty="0">
                <a:effectLst/>
                <a:latin typeface="Calibri" panose="020F0502020204030204" pitchFamily="34" charset="0"/>
                <a:ea typeface="Calibri" panose="020F0502020204030204" pitchFamily="34" charset="0"/>
                <a:cs typeface="Times New Roman" panose="02020603050405020304" pitchFamily="18" charset="0"/>
              </a:rPr>
              <a:t>A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leggyakoribb</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kibertámadási</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kockázatok</a:t>
            </a:r>
            <a:r>
              <a:rPr lang="hu-HU" sz="2200" dirty="0">
                <a:effectLst/>
                <a:latin typeface="Calibri" panose="020F0502020204030204" pitchFamily="34" charset="0"/>
                <a:ea typeface="Calibri" panose="020F0502020204030204" pitchFamily="34" charset="0"/>
                <a:cs typeface="Times New Roman" panose="02020603050405020304" pitchFamily="18" charset="0"/>
              </a:rPr>
              <a:t> megértése és megelőzése</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otthoni</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és</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irodai</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munkavégzés</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esetén</a:t>
            </a:r>
            <a:r>
              <a:rPr lang="hu-HU" sz="2200" dirty="0">
                <a:effectLst/>
                <a:latin typeface="Calibri" panose="020F0502020204030204" pitchFamily="34" charset="0"/>
                <a:ea typeface="Calibri" panose="020F0502020204030204" pitchFamily="34" charset="0"/>
                <a:cs typeface="Times New Roman" panose="02020603050405020304" pitchFamily="18" charset="0"/>
              </a:rPr>
              <a:t>.</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tabLst>
                <a:tab pos="457200" algn="l"/>
              </a:tabLst>
            </a:pPr>
            <a:r>
              <a:rPr lang="en-GB" sz="2200" dirty="0" err="1">
                <a:effectLst/>
                <a:latin typeface="Calibri" panose="020F0502020204030204" pitchFamily="34" charset="0"/>
                <a:ea typeface="Calibri" panose="020F0502020204030204" pitchFamily="34" charset="0"/>
                <a:cs typeface="Times New Roman" panose="02020603050405020304" pitchFamily="18" charset="0"/>
              </a:rPr>
              <a:t>Biztonságos</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hu-HU" sz="2200" dirty="0">
                <a:latin typeface="Calibri" panose="020F0502020204030204" pitchFamily="34" charset="0"/>
                <a:ea typeface="Calibri" panose="020F0502020204030204" pitchFamily="34" charset="0"/>
                <a:cs typeface="Times New Roman" panose="02020603050405020304" pitchFamily="18" charset="0"/>
              </a:rPr>
              <a:t>böngészés</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az</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interneten</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hu-HU" sz="2200" dirty="0">
                <a:effectLst/>
                <a:latin typeface="Calibri" panose="020F0502020204030204" pitchFamily="34" charset="0"/>
                <a:ea typeface="Calibri" panose="020F0502020204030204" pitchFamily="34" charset="0"/>
                <a:cs typeface="Times New Roman" panose="02020603050405020304" pitchFamily="18" charset="0"/>
              </a:rPr>
              <a:t>mind</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munka</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közben</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hu-HU" sz="2200" dirty="0">
                <a:effectLst/>
                <a:latin typeface="Calibri" panose="020F0502020204030204" pitchFamily="34" charset="0"/>
                <a:ea typeface="Calibri" panose="020F0502020204030204" pitchFamily="34" charset="0"/>
                <a:cs typeface="Times New Roman" panose="02020603050405020304" pitchFamily="18" charset="0"/>
              </a:rPr>
              <a:t>mind</a:t>
            </a:r>
            <a:r>
              <a:rPr lang="en-GB" sz="2200" dirty="0">
                <a:effectLst/>
                <a:latin typeface="Calibri" panose="020F0502020204030204" pitchFamily="34" charset="0"/>
                <a:ea typeface="Calibri" panose="020F0502020204030204" pitchFamily="34" charset="0"/>
                <a:cs typeface="Times New Roman" panose="02020603050405020304" pitchFamily="18" charset="0"/>
              </a:rPr>
              <a:t> a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mindennapi</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feladatok</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elvégzése</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során</a:t>
            </a:r>
            <a:r>
              <a:rPr lang="hu-HU" sz="2200" dirty="0">
                <a:latin typeface="Calibri" panose="020F0502020204030204" pitchFamily="34" charset="0"/>
                <a:ea typeface="Calibri" panose="020F0502020204030204" pitchFamily="34" charset="0"/>
                <a:cs typeface="Times New Roman" panose="02020603050405020304" pitchFamily="18" charset="0"/>
              </a:rPr>
              <a:t>.</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tabLst>
                <a:tab pos="457200" algn="l"/>
              </a:tabLst>
            </a:pPr>
            <a:r>
              <a:rPr lang="hu-HU" sz="2200" dirty="0">
                <a:effectLst/>
                <a:latin typeface="Calibri" panose="020F0502020204030204" pitchFamily="34" charset="0"/>
                <a:ea typeface="Calibri" panose="020F0502020204030204" pitchFamily="34" charset="0"/>
                <a:cs typeface="Times New Roman" panose="02020603050405020304" pitchFamily="18" charset="0"/>
              </a:rPr>
              <a:t>Az</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informatikai</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és</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kiberbiztonsági</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ismerete</a:t>
            </a:r>
            <a:r>
              <a:rPr lang="hu-HU" sz="2200" dirty="0">
                <a:effectLst/>
                <a:latin typeface="Calibri" panose="020F0502020204030204" pitchFamily="34" charset="0"/>
                <a:ea typeface="Calibri" panose="020F0502020204030204" pitchFamily="34" charset="0"/>
                <a:cs typeface="Times New Roman" panose="02020603050405020304" pitchFamily="18" charset="0"/>
              </a:rPr>
              <a:t>k fejlesztése.</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dirty="0"/>
          </a:p>
        </p:txBody>
      </p:sp>
      <p:pic>
        <p:nvPicPr>
          <p:cNvPr id="6" name="Imagen 5" descr="Texto&#10;&#10;Descripción generada automáticamente">
            <a:extLst>
              <a:ext uri="{FF2B5EF4-FFF2-40B4-BE49-F238E27FC236}">
                <a16:creationId xmlns:a16="http://schemas.microsoft.com/office/drawing/2014/main" id="{FAE81DFD-E80F-5DF1-870F-6794427622B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3" name="Rectángulo 3">
            <a:extLst>
              <a:ext uri="{FF2B5EF4-FFF2-40B4-BE49-F238E27FC236}">
                <a16:creationId xmlns:a16="http://schemas.microsoft.com/office/drawing/2014/main" id="{3533342E-3EF4-288C-E2ED-DC9CC169C23A}"/>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71138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hu-HU" sz="4000" b="1" dirty="0"/>
              <a:t>Kiberbiztonság</a:t>
            </a:r>
            <a:br>
              <a:rPr lang="en-GB" sz="4000" dirty="0"/>
            </a:br>
            <a:r>
              <a:rPr lang="hu-HU" sz="2800" dirty="0"/>
              <a:t>távmunkában</a:t>
            </a:r>
            <a:endParaRPr lang="en-GB"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10169135" cy="1274973"/>
          </a:xfrm>
        </p:spPr>
        <p:txBody>
          <a:bodyPr>
            <a:normAutofit/>
          </a:bodyPr>
          <a:lstStyle/>
          <a:p>
            <a:pPr algn="just">
              <a:lnSpc>
                <a:spcPct val="107000"/>
              </a:lnSpc>
              <a:spcAft>
                <a:spcPts val="800"/>
              </a:spcAft>
            </a:pPr>
            <a:r>
              <a:rPr lang="en-GB" dirty="0" err="1">
                <a:effectLst/>
                <a:latin typeface="Calibri" panose="020F0502020204030204" pitchFamily="34" charset="0"/>
                <a:ea typeface="Calibri" panose="020F0502020204030204" pitchFamily="34" charset="0"/>
                <a:cs typeface="Calibri" panose="020F0502020204030204" pitchFamily="34" charset="0"/>
              </a:rPr>
              <a:t>Néhány</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példa</a:t>
            </a:r>
            <a:r>
              <a:rPr lang="en-GB" dirty="0">
                <a:effectLst/>
                <a:latin typeface="Calibri" panose="020F0502020204030204" pitchFamily="34" charset="0"/>
                <a:ea typeface="Calibri" panose="020F0502020204030204" pitchFamily="34" charset="0"/>
                <a:cs typeface="Calibri" panose="020F0502020204030204" pitchFamily="34" charset="0"/>
              </a:rPr>
              <a:t> a </a:t>
            </a:r>
            <a:r>
              <a:rPr lang="en-GB" dirty="0" err="1">
                <a:effectLst/>
                <a:latin typeface="Calibri" panose="020F0502020204030204" pitchFamily="34" charset="0"/>
                <a:ea typeface="Calibri" panose="020F0502020204030204" pitchFamily="34" charset="0"/>
                <a:cs typeface="Calibri" panose="020F0502020204030204" pitchFamily="34" charset="0"/>
              </a:rPr>
              <a:t>távmunk</a:t>
            </a:r>
            <a:r>
              <a:rPr lang="hu-HU" dirty="0" err="1">
                <a:effectLst/>
                <a:latin typeface="Calibri" panose="020F0502020204030204" pitchFamily="34" charset="0"/>
                <a:ea typeface="Calibri" panose="020F0502020204030204" pitchFamily="34" charset="0"/>
                <a:cs typeface="Calibri" panose="020F0502020204030204" pitchFamily="34" charset="0"/>
              </a:rPr>
              <a:t>ában</a:t>
            </a:r>
            <a:r>
              <a:rPr lang="hu-HU" dirty="0">
                <a:effectLst/>
                <a:latin typeface="Calibri" panose="020F0502020204030204" pitchFamily="34" charset="0"/>
                <a:ea typeface="Calibri" panose="020F0502020204030204" pitchFamily="34" charset="0"/>
                <a:cs typeface="Calibri" panose="020F0502020204030204" pitchFamily="34" charset="0"/>
              </a:rPr>
              <a:t> használt</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eszköz</a:t>
            </a:r>
            <a:r>
              <a:rPr lang="hu-HU" dirty="0">
                <a:effectLst/>
                <a:latin typeface="Calibri" panose="020F0502020204030204" pitchFamily="34" charset="0"/>
                <a:ea typeface="Calibri" panose="020F0502020204030204" pitchFamily="34" charset="0"/>
                <a:cs typeface="Calibri" panose="020F0502020204030204" pitchFamily="34" charset="0"/>
              </a:rPr>
              <a:t>ökre</a:t>
            </a:r>
            <a:r>
              <a:rPr lang="en-GB" dirty="0">
                <a:effectLst/>
                <a:latin typeface="Calibri" panose="020F0502020204030204" pitchFamily="34" charset="0"/>
                <a:ea typeface="Calibri" panose="020F0502020204030204" pitchFamily="34" charset="0"/>
                <a:cs typeface="Calibri" panose="020F0502020204030204" pitchFamily="34" charset="0"/>
              </a:rPr>
              <a:t>:</a:t>
            </a:r>
            <a:endParaRPr lang="hu-HU"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hu-HU" b="1" dirty="0">
                <a:latin typeface="Calibri" panose="020F0502020204030204" pitchFamily="34" charset="0"/>
                <a:ea typeface="Calibri" panose="020F0502020204030204" pitchFamily="34" charset="0"/>
                <a:cs typeface="Calibri" panose="020F0502020204030204" pitchFamily="34" charset="0"/>
              </a:rPr>
              <a:t>Távoli asztal</a:t>
            </a:r>
            <a:endParaRPr lang="es-ES" b="1" dirty="0"/>
          </a:p>
          <a:p>
            <a:pPr algn="just"/>
            <a:endParaRPr lang="es-ES" dirty="0"/>
          </a:p>
          <a:p>
            <a:pPr marL="0" indent="0">
              <a:buNone/>
            </a:pP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CuadroTexto 4">
            <a:extLst>
              <a:ext uri="{FF2B5EF4-FFF2-40B4-BE49-F238E27FC236}">
                <a16:creationId xmlns:a16="http://schemas.microsoft.com/office/drawing/2014/main" id="{A2D03FE9-A92C-2AB0-D09A-FED27949DD86}"/>
              </a:ext>
            </a:extLst>
          </p:cNvPr>
          <p:cNvSpPr txBox="1"/>
          <p:nvPr/>
        </p:nvSpPr>
        <p:spPr>
          <a:xfrm>
            <a:off x="3164747" y="3047790"/>
            <a:ext cx="8101668" cy="2417200"/>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en-GB" sz="1800" b="1" dirty="0" err="1">
                <a:effectLst/>
                <a:latin typeface="Calibri" panose="020F0502020204030204" pitchFamily="34" charset="0"/>
                <a:ea typeface="Calibri" panose="020F0502020204030204" pitchFamily="34" charset="0"/>
                <a:cs typeface="Calibri" panose="020F0502020204030204" pitchFamily="34" charset="0"/>
              </a:rPr>
              <a:t>AnyDesk</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hu-HU" dirty="0">
                <a:latin typeface="Calibri" panose="020F0502020204030204" pitchFamily="34" charset="0"/>
                <a:ea typeface="Calibri" panose="020F0502020204030204" pitchFamily="34" charset="0"/>
                <a:cs typeface="Calibri" panose="020F0502020204030204" pitchFamily="34" charset="0"/>
              </a:rPr>
              <a:t>Olyan </a:t>
            </a:r>
            <a:r>
              <a:rPr lang="en-GB" sz="1800" dirty="0" err="1">
                <a:effectLst/>
                <a:latin typeface="Calibri" panose="020F0502020204030204" pitchFamily="34" charset="0"/>
                <a:ea typeface="Calibri" panose="020F0502020204030204" pitchFamily="34" charset="0"/>
                <a:cs typeface="Calibri" panose="020F0502020204030204" pitchFamily="34" charset="0"/>
              </a:rPr>
              <a:t>távoli</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asztali</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szoftver</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amely</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szintén</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ingyenesen</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elérhető</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személyes</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használatra</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Ez</a:t>
            </a:r>
            <a:r>
              <a:rPr lang="en-GB" sz="1800" dirty="0">
                <a:effectLst/>
                <a:latin typeface="Calibri" panose="020F0502020204030204" pitchFamily="34" charset="0"/>
                <a:ea typeface="Calibri" panose="020F0502020204030204" pitchFamily="34" charset="0"/>
                <a:cs typeface="Calibri" panose="020F0502020204030204" pitchFamily="34" charset="0"/>
              </a:rPr>
              <a:t> a </a:t>
            </a:r>
            <a:r>
              <a:rPr lang="en-GB" sz="1800" dirty="0" err="1">
                <a:effectLst/>
                <a:latin typeface="Calibri" panose="020F0502020204030204" pitchFamily="34" charset="0"/>
                <a:ea typeface="Calibri" panose="020F0502020204030204" pitchFamily="34" charset="0"/>
                <a:cs typeface="Calibri" panose="020F0502020204030204" pitchFamily="34" charset="0"/>
              </a:rPr>
              <a:t>fajta</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eszköz</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lehetővé</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teszi</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az</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információkhoz</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való</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hozzáférést</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bárhonnan</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ami</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javítja</a:t>
            </a:r>
            <a:r>
              <a:rPr lang="en-GB" sz="1800" dirty="0">
                <a:effectLst/>
                <a:latin typeface="Calibri" panose="020F0502020204030204" pitchFamily="34" charset="0"/>
                <a:ea typeface="Calibri" panose="020F0502020204030204" pitchFamily="34" charset="0"/>
                <a:cs typeface="Calibri" panose="020F0502020204030204" pitchFamily="34" charset="0"/>
              </a:rPr>
              <a:t> a </a:t>
            </a:r>
            <a:r>
              <a:rPr lang="en-GB" sz="1800" dirty="0" err="1">
                <a:effectLst/>
                <a:latin typeface="Calibri" panose="020F0502020204030204" pitchFamily="34" charset="0"/>
                <a:ea typeface="Calibri" panose="020F0502020204030204" pitchFamily="34" charset="0"/>
                <a:cs typeface="Calibri" panose="020F0502020204030204" pitchFamily="34" charset="0"/>
              </a:rPr>
              <a:t>belső</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kommunikációt</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s-E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https://anydesk.com/</a:t>
            </a:r>
            <a:r>
              <a:rPr lang="en-GB" sz="1800" dirty="0">
                <a:effectLst/>
                <a:latin typeface="Calibri" panose="020F0502020204030204" pitchFamily="34" charset="0"/>
                <a:ea typeface="Calibri" panose="020F0502020204030204" pitchFamily="34" charset="0"/>
                <a:cs typeface="Calibri" panose="020F0502020204030204" pitchFamily="34" charset="0"/>
              </a:rPr>
              <a:t> </a:t>
            </a:r>
          </a:p>
          <a:p>
            <a:pPr lvl="0" algn="just">
              <a:lnSpc>
                <a:spcPct val="107000"/>
              </a:lnSpc>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Calibri" panose="020F0502020204030204" pitchFamily="34" charset="0"/>
              </a:rPr>
              <a:t>TeamViewer</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Ez</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az</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eszköz</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inkább</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az</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információk</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távoli</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elérésére</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összpontosít</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mivel</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hu-HU" dirty="0">
                <a:latin typeface="Calibri" panose="020F0502020204030204" pitchFamily="34" charset="0"/>
                <a:ea typeface="Calibri" panose="020F0502020204030204" pitchFamily="34" charset="0"/>
                <a:cs typeface="Calibri" panose="020F0502020204030204" pitchFamily="34" charset="0"/>
              </a:rPr>
              <a:t>biztosítja a </a:t>
            </a:r>
            <a:r>
              <a:rPr lang="en-GB" sz="1800" dirty="0" err="1">
                <a:effectLst/>
                <a:latin typeface="Calibri" panose="020F0502020204030204" pitchFamily="34" charset="0"/>
                <a:ea typeface="Calibri" panose="020F0502020204030204" pitchFamily="34" charset="0"/>
                <a:cs typeface="Calibri" panose="020F0502020204030204" pitchFamily="34" charset="0"/>
              </a:rPr>
              <a:t>hozzáférést</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bármely</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eszközhöz</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bárhonnan</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Lehetővé</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teszi</a:t>
            </a:r>
            <a:r>
              <a:rPr lang="en-GB" sz="1800" dirty="0">
                <a:effectLst/>
                <a:latin typeface="Calibri" panose="020F0502020204030204" pitchFamily="34" charset="0"/>
                <a:ea typeface="Calibri" panose="020F0502020204030204" pitchFamily="34" charset="0"/>
                <a:cs typeface="Calibri" panose="020F0502020204030204" pitchFamily="34" charset="0"/>
              </a:rPr>
              <a:t> a </a:t>
            </a:r>
            <a:r>
              <a:rPr lang="en-GB" sz="1800" dirty="0" err="1">
                <a:effectLst/>
                <a:latin typeface="Calibri" panose="020F0502020204030204" pitchFamily="34" charset="0"/>
                <a:ea typeface="Calibri" panose="020F0502020204030204" pitchFamily="34" charset="0"/>
                <a:cs typeface="Calibri" panose="020F0502020204030204" pitchFamily="34" charset="0"/>
              </a:rPr>
              <a:t>biztonságos</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fájlmegosztást</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és</a:t>
            </a:r>
            <a:r>
              <a:rPr lang="en-GB" sz="1800" dirty="0">
                <a:effectLst/>
                <a:latin typeface="Calibri" panose="020F0502020204030204" pitchFamily="34" charset="0"/>
                <a:ea typeface="Calibri" panose="020F0502020204030204" pitchFamily="34" charset="0"/>
                <a:cs typeface="Calibri" panose="020F0502020204030204" pitchFamily="34" charset="0"/>
              </a:rPr>
              <a:t> a </a:t>
            </a:r>
            <a:r>
              <a:rPr lang="en-GB" sz="1800" dirty="0" err="1">
                <a:effectLst/>
                <a:latin typeface="Calibri" panose="020F0502020204030204" pitchFamily="34" charset="0"/>
                <a:ea typeface="Calibri" panose="020F0502020204030204" pitchFamily="34" charset="0"/>
                <a:cs typeface="Calibri" panose="020F0502020204030204" pitchFamily="34" charset="0"/>
              </a:rPr>
              <a:t>hozzáférést</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más</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eszközökhöz</a:t>
            </a:r>
            <a:r>
              <a:rPr lang="hu-HU" dirty="0">
                <a:latin typeface="Calibri" panose="020F0502020204030204" pitchFamily="34" charset="0"/>
                <a:ea typeface="Calibri" panose="020F0502020204030204" pitchFamily="34" charset="0"/>
                <a:cs typeface="Calibri" panose="020F0502020204030204" pitchFamily="34" charset="0"/>
              </a:rPr>
              <a:t>. Előnye, hogy</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személyes</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használatra</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ingyenes</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s-E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https://www.teamviewer.com/</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BCF4961F-D82B-EEAD-2B81-2E4E92C7B6C0}"/>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l="-1" r="-7641"/>
          <a:stretch/>
        </p:blipFill>
        <p:spPr>
          <a:xfrm>
            <a:off x="1188118" y="4468519"/>
            <a:ext cx="1976629" cy="417217"/>
          </a:xfrm>
          <a:prstGeom prst="rect">
            <a:avLst/>
          </a:prstGeom>
        </p:spPr>
      </p:pic>
      <p:pic>
        <p:nvPicPr>
          <p:cNvPr id="7" name="Imagen 6" descr="Forma&#10;&#10;Descripción generada automáticamente con confianza media">
            <a:extLst>
              <a:ext uri="{FF2B5EF4-FFF2-40B4-BE49-F238E27FC236}">
                <a16:creationId xmlns:a16="http://schemas.microsoft.com/office/drawing/2014/main" id="{E6A8759E-503F-3FA4-BA30-486867702BFC}"/>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l="-1" r="-8056"/>
          <a:stretch/>
        </p:blipFill>
        <p:spPr>
          <a:xfrm>
            <a:off x="1114959" y="3331525"/>
            <a:ext cx="2049788" cy="348267"/>
          </a:xfrm>
          <a:prstGeom prst="rect">
            <a:avLst/>
          </a:prstGeom>
        </p:spPr>
      </p:pic>
      <p:sp>
        <p:nvSpPr>
          <p:cNvPr id="4" name="Rectángulo 3">
            <a:extLst>
              <a:ext uri="{FF2B5EF4-FFF2-40B4-BE49-F238E27FC236}">
                <a16:creationId xmlns:a16="http://schemas.microsoft.com/office/drawing/2014/main" id="{EE8C9D90-0194-46BB-9038-7AE8D760D284}"/>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3337227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hu-HU" sz="4000" b="1" dirty="0"/>
              <a:t>Kiberbiztonság</a:t>
            </a:r>
            <a:br>
              <a:rPr lang="en-GB" sz="4000" dirty="0"/>
            </a:br>
            <a:r>
              <a:rPr lang="hu-HU" sz="2800" dirty="0"/>
              <a:t>távmunkában</a:t>
            </a:r>
            <a:endParaRPr lang="en-GB"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10169135" cy="1274973"/>
          </a:xfrm>
        </p:spPr>
        <p:txBody>
          <a:bodyPr>
            <a:normAutofit/>
          </a:bodyPr>
          <a:lstStyle/>
          <a:p>
            <a:pPr algn="just">
              <a:lnSpc>
                <a:spcPct val="107000"/>
              </a:lnSpc>
              <a:spcAft>
                <a:spcPts val="800"/>
              </a:spcAft>
            </a:pPr>
            <a:r>
              <a:rPr lang="en-GB" dirty="0" err="1">
                <a:effectLst/>
                <a:latin typeface="Calibri" panose="020F0502020204030204" pitchFamily="34" charset="0"/>
                <a:ea typeface="Calibri" panose="020F0502020204030204" pitchFamily="34" charset="0"/>
                <a:cs typeface="Calibri" panose="020F0502020204030204" pitchFamily="34" charset="0"/>
              </a:rPr>
              <a:t>Néhány</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példa</a:t>
            </a:r>
            <a:r>
              <a:rPr lang="en-GB" dirty="0">
                <a:effectLst/>
                <a:latin typeface="Calibri" panose="020F0502020204030204" pitchFamily="34" charset="0"/>
                <a:ea typeface="Calibri" panose="020F0502020204030204" pitchFamily="34" charset="0"/>
                <a:cs typeface="Calibri" panose="020F0502020204030204" pitchFamily="34" charset="0"/>
              </a:rPr>
              <a:t> a </a:t>
            </a:r>
            <a:r>
              <a:rPr lang="en-GB" dirty="0" err="1">
                <a:effectLst/>
                <a:latin typeface="Calibri" panose="020F0502020204030204" pitchFamily="34" charset="0"/>
                <a:ea typeface="Calibri" panose="020F0502020204030204" pitchFamily="34" charset="0"/>
                <a:cs typeface="Calibri" panose="020F0502020204030204" pitchFamily="34" charset="0"/>
              </a:rPr>
              <a:t>távmunk</a:t>
            </a:r>
            <a:r>
              <a:rPr lang="hu-HU" dirty="0" err="1">
                <a:effectLst/>
                <a:latin typeface="Calibri" panose="020F0502020204030204" pitchFamily="34" charset="0"/>
                <a:ea typeface="Calibri" panose="020F0502020204030204" pitchFamily="34" charset="0"/>
                <a:cs typeface="Calibri" panose="020F0502020204030204" pitchFamily="34" charset="0"/>
              </a:rPr>
              <a:t>ában</a:t>
            </a:r>
            <a:r>
              <a:rPr lang="hu-HU" dirty="0">
                <a:effectLst/>
                <a:latin typeface="Calibri" panose="020F0502020204030204" pitchFamily="34" charset="0"/>
                <a:ea typeface="Calibri" panose="020F0502020204030204" pitchFamily="34" charset="0"/>
                <a:cs typeface="Calibri" panose="020F0502020204030204" pitchFamily="34" charset="0"/>
              </a:rPr>
              <a:t> használt</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eszköz</a:t>
            </a:r>
            <a:r>
              <a:rPr lang="hu-HU" dirty="0">
                <a:effectLst/>
                <a:latin typeface="Calibri" panose="020F0502020204030204" pitchFamily="34" charset="0"/>
                <a:ea typeface="Calibri" panose="020F0502020204030204" pitchFamily="34" charset="0"/>
                <a:cs typeface="Calibri" panose="020F0502020204030204" pitchFamily="34" charset="0"/>
              </a:rPr>
              <a:t>ökre</a:t>
            </a:r>
            <a:r>
              <a:rPr lang="en-GB" dirty="0">
                <a:effectLst/>
                <a:latin typeface="Calibri" panose="020F0502020204030204" pitchFamily="34" charset="0"/>
                <a:ea typeface="Calibri" panose="020F0502020204030204" pitchFamily="34" charset="0"/>
                <a:cs typeface="Calibri" panose="020F0502020204030204" pitchFamily="34" charset="0"/>
              </a:rPr>
              <a:t>:</a:t>
            </a:r>
            <a:endParaRPr lang="hu-HU"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s-ES" b="1" dirty="0">
                <a:latin typeface="Calibri" panose="020F0502020204030204" pitchFamily="34" charset="0"/>
                <a:ea typeface="Calibri" panose="020F0502020204030204" pitchFamily="34" charset="0"/>
                <a:cs typeface="Calibri" panose="020F0502020204030204" pitchFamily="34" charset="0"/>
              </a:rPr>
              <a:t>Felhőalapú megoldások</a:t>
            </a:r>
            <a:endParaRPr lang="es-ES" dirty="0"/>
          </a:p>
          <a:p>
            <a:pPr marL="0" indent="0">
              <a:buNone/>
            </a:pP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CuadroTexto 4">
            <a:extLst>
              <a:ext uri="{FF2B5EF4-FFF2-40B4-BE49-F238E27FC236}">
                <a16:creationId xmlns:a16="http://schemas.microsoft.com/office/drawing/2014/main" id="{A2D03FE9-A92C-2AB0-D09A-FED27949DD86}"/>
              </a:ext>
            </a:extLst>
          </p:cNvPr>
          <p:cNvSpPr txBox="1"/>
          <p:nvPr/>
        </p:nvSpPr>
        <p:spPr>
          <a:xfrm>
            <a:off x="3164747" y="3047790"/>
            <a:ext cx="8101668" cy="1824474"/>
          </a:xfrm>
          <a:prstGeom prst="rect">
            <a:avLst/>
          </a:prstGeom>
          <a:noFill/>
        </p:spPr>
        <p:txBody>
          <a:bodyPr wrap="square">
            <a:spAutoFit/>
          </a:bodyPr>
          <a:lstStyle/>
          <a:p>
            <a:pPr marL="342900" indent="-342900" algn="just">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Calibri" panose="020F0502020204030204" pitchFamily="34" charset="0"/>
              </a:rPr>
              <a:t>Dropbox</a:t>
            </a:r>
            <a:r>
              <a:rPr lang="en-GB" sz="1800" dirty="0">
                <a:effectLst/>
                <a:latin typeface="Calibri" panose="020F0502020204030204" pitchFamily="34" charset="0"/>
                <a:ea typeface="Calibri" panose="020F0502020204030204" pitchFamily="34" charset="0"/>
                <a:cs typeface="Calibri" panose="020F0502020204030204" pitchFamily="34" charset="0"/>
              </a:rPr>
              <a:t>. Az </a:t>
            </a:r>
            <a:r>
              <a:rPr lang="en-GB" sz="1800" dirty="0" err="1">
                <a:effectLst/>
                <a:latin typeface="Calibri" panose="020F0502020204030204" pitchFamily="34" charset="0"/>
                <a:ea typeface="Calibri" panose="020F0502020204030204" pitchFamily="34" charset="0"/>
                <a:cs typeface="Calibri" panose="020F0502020204030204" pitchFamily="34" charset="0"/>
              </a:rPr>
              <a:t>ingyenes</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csomag</a:t>
            </a:r>
            <a:r>
              <a:rPr lang="en-GB" sz="1800" dirty="0">
                <a:effectLst/>
                <a:latin typeface="Calibri" panose="020F0502020204030204" pitchFamily="34" charset="0"/>
                <a:ea typeface="Calibri" panose="020F0502020204030204" pitchFamily="34" charset="0"/>
                <a:cs typeface="Calibri" panose="020F0502020204030204" pitchFamily="34" charset="0"/>
              </a:rPr>
              <a:t> 2 GB </a:t>
            </a:r>
            <a:r>
              <a:rPr lang="en-GB" sz="1800" dirty="0" err="1">
                <a:effectLst/>
                <a:latin typeface="Calibri" panose="020F0502020204030204" pitchFamily="34" charset="0"/>
                <a:ea typeface="Calibri" panose="020F0502020204030204" pitchFamily="34" charset="0"/>
                <a:cs typeface="Calibri" panose="020F0502020204030204" pitchFamily="34" charset="0"/>
              </a:rPr>
              <a:t>tárhelyet</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biztosít</a:t>
            </a:r>
            <a:r>
              <a:rPr lang="en-GB" sz="1800" dirty="0">
                <a:effectLst/>
                <a:latin typeface="Calibri" panose="020F0502020204030204" pitchFamily="34" charset="0"/>
                <a:ea typeface="Calibri" panose="020F0502020204030204" pitchFamily="34" charset="0"/>
                <a:cs typeface="Calibri" panose="020F0502020204030204" pitchFamily="34" charset="0"/>
              </a:rPr>
              <a:t>, a </a:t>
            </a:r>
            <a:r>
              <a:rPr lang="en-GB" sz="1800" dirty="0" err="1">
                <a:effectLst/>
                <a:latin typeface="Calibri" panose="020F0502020204030204" pitchFamily="34" charset="0"/>
                <a:ea typeface="Calibri" panose="020F0502020204030204" pitchFamily="34" charset="0"/>
                <a:cs typeface="Calibri" panose="020F0502020204030204" pitchFamily="34" charset="0"/>
              </a:rPr>
              <a:t>fizetős</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csomagok</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pedig</a:t>
            </a:r>
            <a:r>
              <a:rPr lang="en-GB" sz="1800" dirty="0">
                <a:effectLst/>
                <a:latin typeface="Calibri" panose="020F0502020204030204" pitchFamily="34" charset="0"/>
                <a:ea typeface="Calibri" panose="020F0502020204030204" pitchFamily="34" charset="0"/>
                <a:cs typeface="Calibri" panose="020F0502020204030204" pitchFamily="34" charset="0"/>
              </a:rPr>
              <a:t> 3 TB </a:t>
            </a:r>
            <a:r>
              <a:rPr lang="en-GB" sz="1800" dirty="0" err="1">
                <a:effectLst/>
                <a:latin typeface="Calibri" panose="020F0502020204030204" pitchFamily="34" charset="0"/>
                <a:ea typeface="Calibri" panose="020F0502020204030204" pitchFamily="34" charset="0"/>
                <a:cs typeface="Calibri" panose="020F0502020204030204" pitchFamily="34" charset="0"/>
              </a:rPr>
              <a:t>tárhely</a:t>
            </a:r>
            <a:r>
              <a:rPr lang="hu-HU" sz="1800" dirty="0" err="1">
                <a:effectLst/>
                <a:latin typeface="Calibri" panose="020F0502020204030204" pitchFamily="34" charset="0"/>
                <a:ea typeface="Calibri" panose="020F0502020204030204" pitchFamily="34" charset="0"/>
                <a:cs typeface="Calibri" panose="020F0502020204030204" pitchFamily="34" charset="0"/>
              </a:rPr>
              <a:t>ig</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hu-HU" sz="1800" dirty="0">
                <a:effectLst/>
                <a:latin typeface="Calibri" panose="020F0502020204030204" pitchFamily="34" charset="0"/>
                <a:ea typeface="Calibri" panose="020F0502020204030204" pitchFamily="34" charset="0"/>
                <a:cs typeface="Calibri" panose="020F0502020204030204" pitchFamily="34" charset="0"/>
              </a:rPr>
              <a:t>kínálnak különböző megoldásokat</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s-E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https://www.dropbox.com/</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Calibri" panose="020F0502020204030204" pitchFamily="34" charset="0"/>
              </a:rPr>
              <a:t>MEGA</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Ez</a:t>
            </a:r>
            <a:r>
              <a:rPr lang="en-GB" sz="1800" dirty="0">
                <a:effectLst/>
                <a:latin typeface="Calibri" panose="020F0502020204030204" pitchFamily="34" charset="0"/>
                <a:ea typeface="Calibri" panose="020F0502020204030204" pitchFamily="34" charset="0"/>
                <a:cs typeface="Calibri" panose="020F0502020204030204" pitchFamily="34" charset="0"/>
              </a:rPr>
              <a:t> a platform 20 GB-</a:t>
            </a:r>
            <a:r>
              <a:rPr lang="en-GB" sz="1800" dirty="0" err="1">
                <a:effectLst/>
                <a:latin typeface="Calibri" panose="020F0502020204030204" pitchFamily="34" charset="0"/>
                <a:ea typeface="Calibri" panose="020F0502020204030204" pitchFamily="34" charset="0"/>
                <a:cs typeface="Calibri" panose="020F0502020204030204" pitchFamily="34" charset="0"/>
              </a:rPr>
              <a:t>ot</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tartalmaz</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ingyenesen</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és</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magánszemélyek</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számára</a:t>
            </a:r>
            <a:r>
              <a:rPr lang="en-GB" sz="1800" dirty="0">
                <a:effectLst/>
                <a:latin typeface="Calibri" panose="020F0502020204030204" pitchFamily="34" charset="0"/>
                <a:ea typeface="Calibri" panose="020F0502020204030204" pitchFamily="34" charset="0"/>
                <a:cs typeface="Calibri" panose="020F0502020204030204" pitchFamily="34" charset="0"/>
              </a:rPr>
              <a:t> 16 TB-</a:t>
            </a:r>
            <a:r>
              <a:rPr lang="en-GB" sz="1800" dirty="0" err="1">
                <a:effectLst/>
                <a:latin typeface="Calibri" panose="020F0502020204030204" pitchFamily="34" charset="0"/>
                <a:ea typeface="Calibri" panose="020F0502020204030204" pitchFamily="34" charset="0"/>
                <a:cs typeface="Calibri" panose="020F0502020204030204" pitchFamily="34" charset="0"/>
              </a:rPr>
              <a:t>ig</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vállalatok</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számára</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pedig</a:t>
            </a:r>
            <a:r>
              <a:rPr lang="en-GB" sz="1800" dirty="0">
                <a:effectLst/>
                <a:latin typeface="Calibri" panose="020F0502020204030204" pitchFamily="34" charset="0"/>
                <a:ea typeface="Calibri" panose="020F0502020204030204" pitchFamily="34" charset="0"/>
                <a:cs typeface="Calibri" panose="020F0502020204030204" pitchFamily="34" charset="0"/>
              </a:rPr>
              <a:t> 10 PB-</a:t>
            </a:r>
            <a:r>
              <a:rPr lang="en-GB" sz="1800" dirty="0" err="1">
                <a:effectLst/>
                <a:latin typeface="Calibri" panose="020F0502020204030204" pitchFamily="34" charset="0"/>
                <a:ea typeface="Calibri" panose="020F0502020204030204" pitchFamily="34" charset="0"/>
                <a:cs typeface="Calibri" panose="020F0502020204030204" pitchFamily="34" charset="0"/>
              </a:rPr>
              <a:t>ig</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terjedő</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fizetős</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csomagokkal</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rendelkezik</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így</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ez</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az</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egyik</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legnagyobb</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kapacitású</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megoldás</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s-E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https://mega.io/</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cono&#10;&#10;Descripción generada automáticamente con confianza baja">
            <a:extLst>
              <a:ext uri="{FF2B5EF4-FFF2-40B4-BE49-F238E27FC236}">
                <a16:creationId xmlns:a16="http://schemas.microsoft.com/office/drawing/2014/main" id="{3D543B09-6DD9-1F9E-E4AA-5A8D9215F892}"/>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r="-7987"/>
          <a:stretch/>
        </p:blipFill>
        <p:spPr>
          <a:xfrm>
            <a:off x="1187560" y="4151793"/>
            <a:ext cx="1633918" cy="492983"/>
          </a:xfrm>
          <a:prstGeom prst="rect">
            <a:avLst/>
          </a:prstGeom>
        </p:spPr>
      </p:pic>
      <p:pic>
        <p:nvPicPr>
          <p:cNvPr id="10" name="Imagen 9" descr="Forma&#10;&#10;Descripción generada automáticamente con confianza media">
            <a:extLst>
              <a:ext uri="{FF2B5EF4-FFF2-40B4-BE49-F238E27FC236}">
                <a16:creationId xmlns:a16="http://schemas.microsoft.com/office/drawing/2014/main" id="{326766AF-A40C-4F37-F053-494FBD88EE3F}"/>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r="-9423"/>
          <a:stretch/>
        </p:blipFill>
        <p:spPr>
          <a:xfrm>
            <a:off x="1187560" y="3390257"/>
            <a:ext cx="1827016" cy="328719"/>
          </a:xfrm>
          <a:prstGeom prst="rect">
            <a:avLst/>
          </a:prstGeom>
        </p:spPr>
      </p:pic>
      <p:sp>
        <p:nvSpPr>
          <p:cNvPr id="6" name="Rectángulo 3">
            <a:extLst>
              <a:ext uri="{FF2B5EF4-FFF2-40B4-BE49-F238E27FC236}">
                <a16:creationId xmlns:a16="http://schemas.microsoft.com/office/drawing/2014/main" id="{FE3BEEDB-57D9-77CC-8FB3-16AAF5D517FD}"/>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3316198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hu-HU" sz="4000" b="1" dirty="0"/>
              <a:t>Kiberbiztonság</a:t>
            </a:r>
            <a:br>
              <a:rPr lang="en-GB" sz="4000" dirty="0"/>
            </a:br>
            <a:r>
              <a:rPr lang="hu-HU" sz="2800" dirty="0"/>
              <a:t>távmunkában</a:t>
            </a:r>
            <a:endParaRPr lang="en-GB"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10169135" cy="1274973"/>
          </a:xfrm>
        </p:spPr>
        <p:txBody>
          <a:bodyPr>
            <a:normAutofit/>
          </a:bodyPr>
          <a:lstStyle/>
          <a:p>
            <a:pPr algn="just">
              <a:lnSpc>
                <a:spcPct val="107000"/>
              </a:lnSpc>
              <a:spcAft>
                <a:spcPts val="800"/>
              </a:spcAft>
            </a:pPr>
            <a:r>
              <a:rPr lang="en-GB" dirty="0" err="1">
                <a:effectLst/>
                <a:latin typeface="Calibri" panose="020F0502020204030204" pitchFamily="34" charset="0"/>
                <a:ea typeface="Calibri" panose="020F0502020204030204" pitchFamily="34" charset="0"/>
                <a:cs typeface="Calibri" panose="020F0502020204030204" pitchFamily="34" charset="0"/>
              </a:rPr>
              <a:t>Néhány</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példa</a:t>
            </a:r>
            <a:r>
              <a:rPr lang="en-GB" dirty="0">
                <a:effectLst/>
                <a:latin typeface="Calibri" panose="020F0502020204030204" pitchFamily="34" charset="0"/>
                <a:ea typeface="Calibri" panose="020F0502020204030204" pitchFamily="34" charset="0"/>
                <a:cs typeface="Calibri" panose="020F0502020204030204" pitchFamily="34" charset="0"/>
              </a:rPr>
              <a:t> a </a:t>
            </a:r>
            <a:r>
              <a:rPr lang="en-GB" dirty="0" err="1">
                <a:effectLst/>
                <a:latin typeface="Calibri" panose="020F0502020204030204" pitchFamily="34" charset="0"/>
                <a:ea typeface="Calibri" panose="020F0502020204030204" pitchFamily="34" charset="0"/>
                <a:cs typeface="Calibri" panose="020F0502020204030204" pitchFamily="34" charset="0"/>
              </a:rPr>
              <a:t>távmunk</a:t>
            </a:r>
            <a:r>
              <a:rPr lang="hu-HU" dirty="0" err="1">
                <a:effectLst/>
                <a:latin typeface="Calibri" panose="020F0502020204030204" pitchFamily="34" charset="0"/>
                <a:ea typeface="Calibri" panose="020F0502020204030204" pitchFamily="34" charset="0"/>
                <a:cs typeface="Calibri" panose="020F0502020204030204" pitchFamily="34" charset="0"/>
              </a:rPr>
              <a:t>ában</a:t>
            </a:r>
            <a:r>
              <a:rPr lang="hu-HU" dirty="0">
                <a:effectLst/>
                <a:latin typeface="Calibri" panose="020F0502020204030204" pitchFamily="34" charset="0"/>
                <a:ea typeface="Calibri" panose="020F0502020204030204" pitchFamily="34" charset="0"/>
                <a:cs typeface="Calibri" panose="020F0502020204030204" pitchFamily="34" charset="0"/>
              </a:rPr>
              <a:t> használt</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eszköz</a:t>
            </a:r>
            <a:r>
              <a:rPr lang="hu-HU" dirty="0">
                <a:effectLst/>
                <a:latin typeface="Calibri" panose="020F0502020204030204" pitchFamily="34" charset="0"/>
                <a:ea typeface="Calibri" panose="020F0502020204030204" pitchFamily="34" charset="0"/>
                <a:cs typeface="Calibri" panose="020F0502020204030204" pitchFamily="34" charset="0"/>
              </a:rPr>
              <a:t>ökre</a:t>
            </a:r>
            <a:r>
              <a:rPr lang="en-GB" dirty="0">
                <a:effectLst/>
                <a:latin typeface="Calibri" panose="020F0502020204030204" pitchFamily="34" charset="0"/>
                <a:ea typeface="Calibri" panose="020F0502020204030204" pitchFamily="34" charset="0"/>
                <a:cs typeface="Calibri" panose="020F0502020204030204" pitchFamily="34" charset="0"/>
              </a:rPr>
              <a:t>:</a:t>
            </a:r>
            <a:endParaRPr lang="hu-HU"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hu-HU" b="1" dirty="0">
                <a:latin typeface="Calibri" panose="020F0502020204030204" pitchFamily="34" charset="0"/>
                <a:ea typeface="Calibri" panose="020F0502020204030204" pitchFamily="34" charset="0"/>
                <a:cs typeface="Calibri" panose="020F0502020204030204" pitchFamily="34" charset="0"/>
              </a:rPr>
              <a:t>Együttműködésre alkalmas eszközök</a:t>
            </a:r>
            <a:endParaRPr lang="es-ES" dirty="0"/>
          </a:p>
          <a:p>
            <a:pPr marL="0" indent="0">
              <a:buNone/>
            </a:pP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32720" y="5856977"/>
            <a:ext cx="1677517" cy="351935"/>
          </a:xfrm>
          <a:prstGeom prst="rect">
            <a:avLst/>
          </a:prstGeom>
        </p:spPr>
      </p:pic>
      <p:sp>
        <p:nvSpPr>
          <p:cNvPr id="5" name="CuadroTexto 4">
            <a:extLst>
              <a:ext uri="{FF2B5EF4-FFF2-40B4-BE49-F238E27FC236}">
                <a16:creationId xmlns:a16="http://schemas.microsoft.com/office/drawing/2014/main" id="{A2D03FE9-A92C-2AB0-D09A-FED27949DD86}"/>
              </a:ext>
            </a:extLst>
          </p:cNvPr>
          <p:cNvSpPr txBox="1"/>
          <p:nvPr/>
        </p:nvSpPr>
        <p:spPr>
          <a:xfrm>
            <a:off x="2987947" y="3096393"/>
            <a:ext cx="8101668" cy="3112519"/>
          </a:xfrm>
          <a:prstGeom prst="rect">
            <a:avLst/>
          </a:prstGeom>
          <a:noFill/>
        </p:spPr>
        <p:txBody>
          <a:bodyPr wrap="square">
            <a:spAutoFit/>
          </a:bodyPr>
          <a:lstStyle/>
          <a:p>
            <a:pPr marL="342900" lvl="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Calibri" panose="020F0502020204030204" pitchFamily="34" charset="0"/>
              </a:rPr>
              <a:t>Slack</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hu-HU" sz="1800" dirty="0">
                <a:effectLst/>
                <a:latin typeface="Calibri" panose="020F0502020204030204" pitchFamily="34" charset="0"/>
                <a:ea typeface="Calibri" panose="020F0502020204030204" pitchFamily="34" charset="0"/>
                <a:cs typeface="Calibri" panose="020F0502020204030204" pitchFamily="34" charset="0"/>
              </a:rPr>
              <a:t>Ez az azonnali üzenetküldő platform lehetővé teszi az együttműködést más eszközökkel és egyszerűsíti a csapat kommunikációját. Az ingyenes verzió biztosítja a hozzáférést az utolsó 10.000 csapatüzenet előzményeihez, a kollégákkal folytatott videohívásokhoz, emellett 10 alkalmazással kompatibilis</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s-E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https://slack.com/</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Calibri" panose="020F0502020204030204" pitchFamily="34" charset="0"/>
              </a:rPr>
              <a:t>Trello</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hu-HU" sz="1800" dirty="0">
                <a:effectLst/>
                <a:latin typeface="Calibri" panose="020F0502020204030204" pitchFamily="34" charset="0"/>
                <a:ea typeface="Calibri" panose="020F0502020204030204" pitchFamily="34" charset="0"/>
                <a:cs typeface="Calibri" panose="020F0502020204030204" pitchFamily="34" charset="0"/>
              </a:rPr>
              <a:t>Ez az eszköz a Kanban kártyarendszerrel működik, és lehetővé teszi, hogy jegyzeteket, fájlokat, határidőket és egyéb elemeket is felvegyen a rendszerbe. A kártyák rendezésével könnyen kezelhető, és több nyelven is elérhető. Ez az eszköz csapatonként legfeljebb 10 tábla erejéig ingyenes</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https://trello.com/</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Forma&#10;&#10;Descripción generada automáticamente con confianza media">
            <a:extLst>
              <a:ext uri="{FF2B5EF4-FFF2-40B4-BE49-F238E27FC236}">
                <a16:creationId xmlns:a16="http://schemas.microsoft.com/office/drawing/2014/main" id="{10A7BBEA-4174-FB09-07FE-087A652D4925}"/>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r="-7016"/>
          <a:stretch/>
        </p:blipFill>
        <p:spPr>
          <a:xfrm>
            <a:off x="1250188" y="3514957"/>
            <a:ext cx="1761652" cy="419895"/>
          </a:xfrm>
          <a:prstGeom prst="rect">
            <a:avLst/>
          </a:prstGeom>
        </p:spPr>
      </p:pic>
      <p:pic>
        <p:nvPicPr>
          <p:cNvPr id="10" name="Imagen 9" descr="Logotipo&#10;&#10;Descripción generada automáticamente">
            <a:extLst>
              <a:ext uri="{FF2B5EF4-FFF2-40B4-BE49-F238E27FC236}">
                <a16:creationId xmlns:a16="http://schemas.microsoft.com/office/drawing/2014/main" id="{486785BA-1FE9-C724-04A0-EAC165E5C5DA}"/>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l="-1" r="-15063"/>
          <a:stretch/>
        </p:blipFill>
        <p:spPr>
          <a:xfrm>
            <a:off x="1250188" y="5012990"/>
            <a:ext cx="1737759" cy="309713"/>
          </a:xfrm>
          <a:prstGeom prst="rect">
            <a:avLst/>
          </a:prstGeom>
        </p:spPr>
      </p:pic>
      <p:sp>
        <p:nvSpPr>
          <p:cNvPr id="6" name="Rectángulo 3">
            <a:extLst>
              <a:ext uri="{FF2B5EF4-FFF2-40B4-BE49-F238E27FC236}">
                <a16:creationId xmlns:a16="http://schemas.microsoft.com/office/drawing/2014/main" id="{5D7DBA1E-8C2D-CB9D-AFC1-0FDF24244889}"/>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3629729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hu-HU" sz="4000" b="1" dirty="0"/>
              <a:t>Javaslatok</a:t>
            </a:r>
            <a:br>
              <a:rPr lang="en-GB" dirty="0"/>
            </a:br>
            <a:r>
              <a:rPr lang="hu-HU" sz="2800" dirty="0"/>
              <a:t>vállalkozóknak</a:t>
            </a:r>
            <a:endParaRPr lang="en-GB"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3"/>
            <a:ext cx="6050140" cy="4479565"/>
          </a:xfrm>
        </p:spPr>
        <p:txBody>
          <a:bodyPr>
            <a:normAutofit lnSpcReduction="10000"/>
          </a:bodyPr>
          <a:lstStyle/>
          <a:p>
            <a:pPr marL="342900" lvl="0" indent="-342900" algn="just">
              <a:lnSpc>
                <a:spcPct val="107000"/>
              </a:lnSpc>
              <a:spcAft>
                <a:spcPts val="800"/>
              </a:spcAft>
              <a:buFont typeface="Wingdings" panose="05000000000000000000" pitchFamily="2" charset="2"/>
              <a:buChar char=""/>
              <a:tabLst>
                <a:tab pos="457200" algn="l"/>
              </a:tabLst>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Győződjön</a:t>
            </a:r>
            <a:r>
              <a:rPr lang="en-GB" sz="1800" dirty="0">
                <a:effectLst/>
                <a:latin typeface="Calibri" panose="020F0502020204030204" pitchFamily="34" charset="0"/>
                <a:ea typeface="Calibri" panose="020F0502020204030204" pitchFamily="34" charset="0"/>
                <a:cs typeface="Times New Roman" panose="02020603050405020304" pitchFamily="18" charset="0"/>
              </a:rPr>
              <a:t> meg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róla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hogy</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cége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rendelkezik</a:t>
            </a:r>
            <a:r>
              <a:rPr lang="en-GB" sz="1800" dirty="0">
                <a:effectLst/>
                <a:latin typeface="Calibri" panose="020F0502020204030204" pitchFamily="34" charset="0"/>
                <a:ea typeface="Calibri" panose="020F0502020204030204" pitchFamily="34" charset="0"/>
                <a:cs typeface="Times New Roman" panose="02020603050405020304" pitchFamily="18" charset="0"/>
              </a:rPr>
              <a:t> olyan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kiberbiztonsági</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tervvel</a:t>
            </a:r>
            <a:r>
              <a:rPr lang="en-GB" sz="1800" b="1" dirty="0">
                <a:effectLst/>
                <a:latin typeface="Calibri" panose="020F0502020204030204" pitchFamily="34" charset="0"/>
                <a:ea typeface="Calibri" panose="020F0502020204030204" pitchFamily="34" charset="0"/>
                <a:cs typeface="Times New Roman" panose="02020603050405020304" pitchFamily="18"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amely</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megfelel</a:t>
            </a:r>
            <a:r>
              <a:rPr lang="en-GB" sz="1800" dirty="0">
                <a:effectLst/>
                <a:latin typeface="Calibri" panose="020F0502020204030204" pitchFamily="34" charset="0"/>
                <a:ea typeface="Calibri" panose="020F0502020204030204" pitchFamily="34" charset="0"/>
                <a:cs typeface="Times New Roman" panose="02020603050405020304" pitchFamily="18" charset="0"/>
              </a:rPr>
              <a:t> 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vállalkozás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igényeinek</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és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potenciális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sebezhetőségének</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Wingdings" panose="05000000000000000000" pitchFamily="2" charset="2"/>
              <a:buChar char=""/>
              <a:tabLst>
                <a:tab pos="457200" algn="l"/>
              </a:tabLst>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Állítson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fel</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irányelveket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és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eljárásokat</a:t>
            </a:r>
            <a:r>
              <a:rPr lang="en-GB" sz="1800" dirty="0">
                <a:effectLst/>
                <a:latin typeface="Calibri" panose="020F0502020204030204" pitchFamily="34" charset="0"/>
                <a:ea typeface="Calibri" panose="020F0502020204030204" pitchFamily="34" charset="0"/>
                <a:cs typeface="Times New Roman" panose="02020603050405020304" pitchFamily="18" charset="0"/>
              </a:rPr>
              <a:t> 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iztonságos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információkezelésre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dirty="0">
                <a:latin typeface="Calibri" panose="020F0502020204030204" pitchFamily="34" charset="0"/>
                <a:ea typeface="Calibri" panose="020F0502020204030204" pitchFamily="34" charset="0"/>
                <a:cs typeface="Times New Roman" panose="02020603050405020304" pitchFamily="18" charset="0"/>
              </a:rPr>
              <a:t>például</a:t>
            </a:r>
            <a:r>
              <a:rPr lang="en-GB" sz="1800" dirty="0">
                <a:effectLst/>
                <a:latin typeface="Calibri" panose="020F0502020204030204" pitchFamily="34" charset="0"/>
                <a:ea typeface="Calibri" panose="020F0502020204030204" pitchFamily="34" charset="0"/>
                <a:cs typeface="Times New Roman" panose="02020603050405020304" pitchFamily="18" charset="0"/>
              </a:rPr>
              <a:t> ne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használjon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személyes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eszközöket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dirty="0">
                <a:effectLst/>
                <a:latin typeface="Calibri" panose="020F0502020204030204" pitchFamily="34" charset="0"/>
                <a:ea typeface="Calibri" panose="020F0502020204030204" pitchFamily="34" charset="0"/>
                <a:cs typeface="Times New Roman" panose="02020603050405020304" pitchFamily="18" charset="0"/>
              </a:rPr>
              <a:t>és </a:t>
            </a:r>
            <a:r>
              <a:rPr lang="en-GB" sz="1800" dirty="0">
                <a:effectLst/>
                <a:latin typeface="Calibri" panose="020F0502020204030204" pitchFamily="34" charset="0"/>
                <a:ea typeface="Calibri" panose="020F0502020204030204" pitchFamily="34" charset="0"/>
                <a:cs typeface="Times New Roman" panose="02020603050405020304" pitchFamily="18" charset="0"/>
              </a:rPr>
              <a:t>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dokumentumok</a:t>
            </a:r>
            <a:r>
              <a:rPr lang="hu-HU" sz="1800" dirty="0">
                <a:effectLst/>
                <a:latin typeface="Calibri" panose="020F0502020204030204" pitchFamily="34" charset="0"/>
                <a:ea typeface="Calibri" panose="020F0502020204030204" pitchFamily="34" charset="0"/>
                <a:cs typeface="Times New Roman" panose="02020603050405020304" pitchFamily="18" charset="0"/>
              </a:rPr>
              <a:t>at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biztonságos</a:t>
            </a:r>
            <a:r>
              <a:rPr lang="hu-HU" sz="1800" dirty="0">
                <a:effectLst/>
                <a:latin typeface="Calibri" panose="020F0502020204030204" pitchFamily="34" charset="0"/>
                <a:ea typeface="Calibri" panose="020F0502020204030204" pitchFamily="34" charset="0"/>
                <a:cs typeface="Times New Roman" panose="02020603050405020304" pitchFamily="18" charset="0"/>
              </a:rPr>
              <a:t>an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semmisítése</a:t>
            </a:r>
            <a:r>
              <a:rPr lang="hu-HU" sz="1800" dirty="0">
                <a:effectLst/>
                <a:latin typeface="Calibri" panose="020F0502020204030204" pitchFamily="34" charset="0"/>
                <a:ea typeface="Calibri" panose="020F0502020204030204" pitchFamily="34" charset="0"/>
                <a:cs typeface="Times New Roman" panose="02020603050405020304" pitchFamily="18" charset="0"/>
              </a:rPr>
              <a:t> meg</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Wingdings" panose="05000000000000000000" pitchFamily="2" charset="2"/>
              <a:buChar char=""/>
              <a:tabLst>
                <a:tab pos="457200" algn="l"/>
              </a:tabLst>
            </a:pPr>
            <a:r>
              <a:rPr lang="hu-HU" sz="1800" b="1" dirty="0">
                <a:effectLst/>
                <a:latin typeface="Calibri" panose="020F0502020204030204" pitchFamily="34" charset="0"/>
                <a:ea typeface="Calibri" panose="020F0502020204030204" pitchFamily="34" charset="0"/>
                <a:cs typeface="Times New Roman" panose="02020603050405020304" pitchFamily="18" charset="0"/>
              </a:rPr>
              <a:t>Informálja, képezze</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alkalmazottait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kiberbiztonságról</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hogy</a:t>
            </a:r>
            <a:r>
              <a:rPr lang="en-GB" sz="1800" dirty="0">
                <a:effectLst/>
                <a:latin typeface="Calibri" panose="020F0502020204030204" pitchFamily="34" charset="0"/>
                <a:ea typeface="Calibri" panose="020F0502020204030204" pitchFamily="34" charset="0"/>
                <a:cs typeface="Times New Roman" panose="02020603050405020304" pitchFamily="18" charset="0"/>
              </a:rPr>
              <a:t> be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tudják</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tartani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az</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irányelveket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és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eljárásokat</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Wingdings" panose="05000000000000000000" pitchFamily="2" charset="2"/>
              <a:buChar char=""/>
              <a:tabLst>
                <a:tab pos="457200" algn="l"/>
              </a:tabLst>
            </a:pP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Fejlessze</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digitális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és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kiberbiztonsági</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készségeit</a:t>
            </a:r>
            <a:r>
              <a:rPr lang="en-GB" sz="1800" dirty="0">
                <a:effectLst/>
                <a:latin typeface="Calibri" panose="020F0502020204030204" pitchFamily="34" charset="0"/>
                <a:ea typeface="Calibri" panose="020F0502020204030204" pitchFamily="34" charset="0"/>
                <a:cs typeface="Times New Roman" panose="02020603050405020304" pitchFamily="18" charset="0"/>
              </a:rPr>
              <a:t>; ne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feledje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hogy</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nagyon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érzékeny</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információkat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kezel</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indent="-342900" algn="just">
              <a:lnSpc>
                <a:spcPct val="107000"/>
              </a:lnSpc>
              <a:spcAft>
                <a:spcPts val="800"/>
              </a:spcAft>
              <a:buFont typeface="Wingdings" panose="05000000000000000000" pitchFamily="2" charset="2"/>
              <a:buChar char=""/>
              <a:tabLst>
                <a:tab pos="457200" algn="l"/>
              </a:tabLst>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Tartsa</a:t>
            </a:r>
            <a:r>
              <a:rPr lang="en-GB" sz="1800" dirty="0">
                <a:effectLst/>
                <a:latin typeface="Calibri" panose="020F0502020204030204" pitchFamily="34" charset="0"/>
                <a:ea typeface="Calibri" panose="020F0502020204030204" pitchFamily="34" charset="0"/>
                <a:cs typeface="Times New Roman" panose="02020603050405020304" pitchFamily="18" charset="0"/>
              </a:rPr>
              <a:t> be a</a:t>
            </a:r>
            <a:r>
              <a:rPr lang="hu-HU" sz="1800" dirty="0">
                <a:latin typeface="Calibri" panose="020F0502020204030204" pitchFamily="34" charset="0"/>
                <a:ea typeface="Calibri" panose="020F0502020204030204" pitchFamily="34" charset="0"/>
                <a:cs typeface="Times New Roman" panose="02020603050405020304" pitchFamily="18" charset="0"/>
              </a:rPr>
              <a:t>z</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hu-HU" sz="1800" b="1" dirty="0">
                <a:effectLst/>
                <a:latin typeface="Calibri" panose="020F0502020204030204" pitchFamily="34" charset="0"/>
                <a:ea typeface="Calibri" panose="020F0502020204030204" pitchFamily="34" charset="0"/>
                <a:cs typeface="Times New Roman" panose="02020603050405020304" pitchFamily="18" charset="0"/>
              </a:rPr>
              <a:t>alkalmazottakra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vonatkozó</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hu-HU" sz="1800" b="1" dirty="0">
                <a:latin typeface="Calibri" panose="020F0502020204030204" pitchFamily="34" charset="0"/>
                <a:ea typeface="Calibri" panose="020F0502020204030204" pitchFamily="34" charset="0"/>
                <a:cs typeface="Times New Roman" panose="02020603050405020304" pitchFamily="18" charset="0"/>
              </a:rPr>
              <a:t>javaslatok</a:t>
            </a:r>
            <a:r>
              <a:rPr lang="en-GB" sz="1800" b="1" dirty="0">
                <a:effectLst/>
                <a:latin typeface="Calibri" panose="020F0502020204030204" pitchFamily="34" charset="0"/>
                <a:ea typeface="Calibri" panose="020F0502020204030204" pitchFamily="34" charset="0"/>
                <a:cs typeface="Times New Roman" panose="02020603050405020304" pitchFamily="18" charset="0"/>
              </a:rPr>
              <a:t>at </a:t>
            </a:r>
            <a:r>
              <a:rPr lang="en-GB" sz="1800" dirty="0">
                <a:effectLst/>
                <a:latin typeface="Calibri" panose="020F0502020204030204" pitchFamily="34" charset="0"/>
                <a:ea typeface="Calibri" panose="020F0502020204030204" pitchFamily="34" charset="0"/>
                <a:cs typeface="Times New Roman" panose="02020603050405020304" pitchFamily="18" charset="0"/>
              </a:rPr>
              <a:t>is!</a:t>
            </a:r>
            <a:r>
              <a:rPr lang="es-ES" sz="18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342900" lvl="0" indent="-342900" algn="just">
              <a:lnSpc>
                <a:spcPct val="107000"/>
              </a:lnSpc>
              <a:spcAft>
                <a:spcPts val="800"/>
              </a:spcAft>
              <a:buFont typeface="Wingdings" panose="05000000000000000000" pitchFamily="2" charset="2"/>
              <a:buChar char=""/>
              <a:tabLst>
                <a:tab pos="457200" algn="l"/>
              </a:tabLs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dirty="0"/>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descr="Un grupo de hombres con traje y corbata&#10;&#10;Descripción generada automáticamente con confianza media">
            <a:extLst>
              <a:ext uri="{FF2B5EF4-FFF2-40B4-BE49-F238E27FC236}">
                <a16:creationId xmlns:a16="http://schemas.microsoft.com/office/drawing/2014/main" id="{7D8ED6DB-3DA7-FAF7-B736-2A5A41FA775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64301" y="2096539"/>
            <a:ext cx="3591379" cy="3235047"/>
          </a:xfrm>
          <a:prstGeom prst="rect">
            <a:avLst/>
          </a:prstGeom>
        </p:spPr>
      </p:pic>
      <p:pic>
        <p:nvPicPr>
          <p:cNvPr id="3" name="Imagen 2" descr="Texto&#10;&#10;Descripción generada automáticamente">
            <a:extLst>
              <a:ext uri="{FF2B5EF4-FFF2-40B4-BE49-F238E27FC236}">
                <a16:creationId xmlns:a16="http://schemas.microsoft.com/office/drawing/2014/main" id="{A98DF762-2ECF-26AB-F998-A9EF99BCA9B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Rectángulo 3">
            <a:extLst>
              <a:ext uri="{FF2B5EF4-FFF2-40B4-BE49-F238E27FC236}">
                <a16:creationId xmlns:a16="http://schemas.microsoft.com/office/drawing/2014/main" id="{658DBD6F-301C-0E10-96B1-A4EDAE76EFCD}"/>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3164797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hu-HU" sz="4000" b="1" dirty="0"/>
              <a:t>Javaslatok</a:t>
            </a:r>
            <a:br>
              <a:rPr lang="en-GB" dirty="0"/>
            </a:br>
            <a:r>
              <a:rPr lang="hu-HU" sz="2800" dirty="0"/>
              <a:t>alkalmazottaknak</a:t>
            </a:r>
            <a:endParaRPr lang="en-GB"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4127383" y="1935607"/>
            <a:ext cx="7028297" cy="3755158"/>
          </a:xfrm>
        </p:spPr>
        <p:txBody>
          <a:bodyPr>
            <a:normAutofit fontScale="92500" lnSpcReduction="20000"/>
          </a:bodyPr>
          <a:lstStyle/>
          <a:p>
            <a:pPr marL="342900" lvl="0" indent="-342900" algn="just">
              <a:lnSpc>
                <a:spcPct val="107000"/>
              </a:lnSpc>
              <a:spcAft>
                <a:spcPts val="800"/>
              </a:spcAft>
              <a:buFont typeface="Wingdings" panose="05000000000000000000" pitchFamily="2" charset="2"/>
              <a:buChar char=""/>
              <a:tabLst>
                <a:tab pos="457200" algn="l"/>
              </a:tabLst>
            </a:pPr>
            <a:r>
              <a:rPr lang="hu-HU" sz="1800" dirty="0">
                <a:effectLst/>
                <a:latin typeface="Calibri" panose="020F0502020204030204" pitchFamily="34" charset="0"/>
                <a:ea typeface="Calibri" panose="020F0502020204030204" pitchFamily="34" charset="0"/>
                <a:cs typeface="Times New Roman" panose="02020603050405020304" pitchFamily="18" charset="0"/>
              </a:rPr>
              <a:t>A </a:t>
            </a:r>
            <a:r>
              <a:rPr lang="hu-HU" sz="1800" dirty="0" err="1">
                <a:effectLst/>
                <a:latin typeface="Calibri" panose="020F0502020204030204" pitchFamily="34" charset="0"/>
                <a:ea typeface="Calibri" panose="020F0502020204030204" pitchFamily="34" charset="0"/>
                <a:cs typeface="Times New Roman" panose="02020603050405020304" pitchFamily="18" charset="0"/>
              </a:rPr>
              <a:t>kiberbiztonság</a:t>
            </a:r>
            <a:r>
              <a:rPr lang="hu-HU" sz="1800" dirty="0">
                <a:effectLst/>
                <a:latin typeface="Calibri" panose="020F0502020204030204" pitchFamily="34" charset="0"/>
                <a:ea typeface="Calibri" panose="020F0502020204030204" pitchFamily="34" charset="0"/>
                <a:cs typeface="Times New Roman" panose="02020603050405020304" pitchFamily="18" charset="0"/>
              </a:rPr>
              <a:t> az információk </a:t>
            </a:r>
            <a:r>
              <a:rPr lang="hu-HU" sz="1800" b="1" dirty="0">
                <a:effectLst/>
                <a:latin typeface="Calibri" panose="020F0502020204030204" pitchFamily="34" charset="0"/>
                <a:ea typeface="Calibri" panose="020F0502020204030204" pitchFamily="34" charset="0"/>
                <a:cs typeface="Times New Roman" panose="02020603050405020304" pitchFamily="18" charset="0"/>
              </a:rPr>
              <a:t>fizikai biztonságával kezdődik</a:t>
            </a:r>
            <a:r>
              <a:rPr lang="hu-HU" sz="1800" dirty="0">
                <a:effectLst/>
                <a:latin typeface="Calibri" panose="020F0502020204030204" pitchFamily="34" charset="0"/>
                <a:ea typeface="Calibri" panose="020F0502020204030204" pitchFamily="34" charset="0"/>
                <a:cs typeface="Times New Roman" panose="02020603050405020304" pitchFamily="18" charset="0"/>
              </a:rPr>
              <a:t>: ne tároljon asztalán bizalmas információkat, a jelszavakat tartalmazó post-</a:t>
            </a:r>
            <a:r>
              <a:rPr lang="hu-HU" sz="1800" dirty="0" err="1">
                <a:effectLst/>
                <a:latin typeface="Calibri" panose="020F0502020204030204" pitchFamily="34" charset="0"/>
                <a:ea typeface="Calibri" panose="020F0502020204030204" pitchFamily="34" charset="0"/>
                <a:cs typeface="Times New Roman" panose="02020603050405020304" pitchFamily="18" charset="0"/>
              </a:rPr>
              <a:t>it</a:t>
            </a:r>
            <a:r>
              <a:rPr lang="hu-HU" sz="1800" dirty="0">
                <a:effectLst/>
                <a:latin typeface="Calibri" panose="020F0502020204030204" pitchFamily="34" charset="0"/>
                <a:ea typeface="Calibri" panose="020F0502020204030204" pitchFamily="34" charset="0"/>
                <a:cs typeface="Times New Roman" panose="02020603050405020304" pitchFamily="18" charset="0"/>
              </a:rPr>
              <a:t>-</a:t>
            </a:r>
            <a:r>
              <a:rPr lang="hu-HU" sz="1800" dirty="0" err="1">
                <a:effectLst/>
                <a:latin typeface="Calibri" panose="020F0502020204030204" pitchFamily="34" charset="0"/>
                <a:ea typeface="Calibri" panose="020F0502020204030204" pitchFamily="34" charset="0"/>
                <a:cs typeface="Times New Roman" panose="02020603050405020304" pitchFamily="18" charset="0"/>
              </a:rPr>
              <a:t>eket</a:t>
            </a:r>
            <a:r>
              <a:rPr lang="hu-HU" sz="1800" dirty="0">
                <a:effectLst/>
                <a:latin typeface="Calibri" panose="020F0502020204030204" pitchFamily="34" charset="0"/>
                <a:ea typeface="Calibri" panose="020F0502020204030204" pitchFamily="34" charset="0"/>
                <a:cs typeface="Times New Roman" panose="02020603050405020304" pitchFamily="18" charset="0"/>
              </a:rPr>
              <a:t>, e-maileket, stb.</a:t>
            </a:r>
          </a:p>
          <a:p>
            <a:pPr marL="342900" lvl="0" indent="-342900" algn="just">
              <a:lnSpc>
                <a:spcPct val="107000"/>
              </a:lnSpc>
              <a:spcAft>
                <a:spcPts val="800"/>
              </a:spcAft>
              <a:buFont typeface="Wingdings" panose="05000000000000000000" pitchFamily="2" charset="2"/>
              <a:buChar char=""/>
              <a:tabLst>
                <a:tab pos="457200" algn="l"/>
              </a:tabLst>
            </a:pPr>
            <a:r>
              <a:rPr lang="hu-HU" sz="1800" dirty="0">
                <a:effectLst/>
                <a:latin typeface="Calibri" panose="020F0502020204030204" pitchFamily="34" charset="0"/>
                <a:ea typeface="Calibri" panose="020F0502020204030204" pitchFamily="34" charset="0"/>
                <a:cs typeface="Times New Roman" panose="02020603050405020304" pitchFamily="18" charset="0"/>
              </a:rPr>
              <a:t>Ne csatlakoztasson olyan </a:t>
            </a:r>
            <a:r>
              <a:rPr lang="hu-HU" sz="1800" b="1" dirty="0">
                <a:effectLst/>
                <a:latin typeface="Calibri" panose="020F0502020204030204" pitchFamily="34" charset="0"/>
                <a:ea typeface="Calibri" panose="020F0502020204030204" pitchFamily="34" charset="0"/>
                <a:cs typeface="Times New Roman" panose="02020603050405020304" pitchFamily="18" charset="0"/>
              </a:rPr>
              <a:t>USB-eszközöket,</a:t>
            </a:r>
            <a:r>
              <a:rPr lang="hu-HU" sz="1800" dirty="0">
                <a:effectLst/>
                <a:latin typeface="Calibri" panose="020F0502020204030204" pitchFamily="34" charset="0"/>
                <a:ea typeface="Calibri" panose="020F0502020204030204" pitchFamily="34" charset="0"/>
                <a:cs typeface="Times New Roman" panose="02020603050405020304" pitchFamily="18" charset="0"/>
              </a:rPr>
              <a:t> amelyek nem megbízható személyektől származnak, mivel megfertőzhetik a számítógépét.</a:t>
            </a:r>
          </a:p>
          <a:p>
            <a:pPr marL="342900" lvl="0" indent="-342900" algn="just">
              <a:lnSpc>
                <a:spcPct val="107000"/>
              </a:lnSpc>
              <a:spcAft>
                <a:spcPts val="800"/>
              </a:spcAft>
              <a:buFont typeface="Wingdings" panose="05000000000000000000" pitchFamily="2" charset="2"/>
              <a:buChar char=""/>
              <a:tabLst>
                <a:tab pos="457200" algn="l"/>
              </a:tabLst>
            </a:pPr>
            <a:r>
              <a:rPr lang="hu-HU" sz="1800" b="1" dirty="0">
                <a:effectLst/>
                <a:latin typeface="Calibri" panose="020F0502020204030204" pitchFamily="34" charset="0"/>
                <a:ea typeface="Calibri" panose="020F0502020204030204" pitchFamily="34" charset="0"/>
                <a:cs typeface="Times New Roman" panose="02020603050405020304" pitchFamily="18" charset="0"/>
              </a:rPr>
              <a:t>Az érzékeny információkat </a:t>
            </a:r>
            <a:r>
              <a:rPr lang="hu-HU" sz="1800" b="1" dirty="0" err="1">
                <a:effectLst/>
                <a:latin typeface="Calibri" panose="020F0502020204030204" pitchFamily="34" charset="0"/>
                <a:ea typeface="Calibri" panose="020F0502020204030204" pitchFamily="34" charset="0"/>
                <a:cs typeface="Times New Roman" panose="02020603050405020304" pitchFamily="18" charset="0"/>
              </a:rPr>
              <a:t>titkosítsa</a:t>
            </a:r>
            <a:r>
              <a:rPr lang="hu-HU" sz="1800" b="1" dirty="0">
                <a:effectLst/>
                <a:latin typeface="Calibri" panose="020F0502020204030204" pitchFamily="34" charset="0"/>
                <a:ea typeface="Calibri" panose="020F0502020204030204" pitchFamily="34" charset="0"/>
                <a:cs typeface="Times New Roman" panose="02020603050405020304" pitchFamily="18" charset="0"/>
              </a:rPr>
              <a:t> elküldés előtt</a:t>
            </a:r>
            <a:r>
              <a:rPr lang="hu-HU" sz="1800" dirty="0">
                <a:effectLst/>
                <a:latin typeface="Calibri" panose="020F0502020204030204" pitchFamily="34" charset="0"/>
                <a:ea typeface="Calibri" panose="020F0502020204030204" pitchFamily="34" charset="0"/>
                <a:cs typeface="Times New Roman" panose="02020603050405020304" pitchFamily="18" charset="0"/>
              </a:rPr>
              <a:t>, például jelszóval védett tömörített fájlon keresztül.</a:t>
            </a:r>
          </a:p>
          <a:p>
            <a:pPr marL="342900" lvl="0" indent="-342900" algn="just">
              <a:lnSpc>
                <a:spcPct val="107000"/>
              </a:lnSpc>
              <a:spcAft>
                <a:spcPts val="800"/>
              </a:spcAft>
              <a:buFont typeface="Wingdings" panose="05000000000000000000" pitchFamily="2" charset="2"/>
              <a:buChar char=""/>
              <a:tabLst>
                <a:tab pos="457200" algn="l"/>
              </a:tabLst>
            </a:pPr>
            <a:r>
              <a:rPr lang="hu-HU" sz="1800" dirty="0">
                <a:effectLst/>
                <a:latin typeface="Calibri" panose="020F0502020204030204" pitchFamily="34" charset="0"/>
                <a:ea typeface="Calibri" panose="020F0502020204030204" pitchFamily="34" charset="0"/>
                <a:cs typeface="Times New Roman" panose="02020603050405020304" pitchFamily="18" charset="0"/>
              </a:rPr>
              <a:t>Ne felejtse el rendszeresen </a:t>
            </a:r>
            <a:r>
              <a:rPr lang="hu-HU" sz="1800" b="1" dirty="0">
                <a:effectLst/>
                <a:latin typeface="Calibri" panose="020F0502020204030204" pitchFamily="34" charset="0"/>
                <a:ea typeface="Calibri" panose="020F0502020204030204" pitchFamily="34" charset="0"/>
                <a:cs typeface="Times New Roman" panose="02020603050405020304" pitchFamily="18" charset="0"/>
              </a:rPr>
              <a:t>kiüríteni a számítógép lomtárát</a:t>
            </a:r>
            <a:r>
              <a:rPr lang="hu-HU"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Wingdings" panose="05000000000000000000" pitchFamily="2" charset="2"/>
              <a:buChar char=""/>
              <a:tabLst>
                <a:tab pos="457200" algn="l"/>
              </a:tabLst>
            </a:pPr>
            <a:r>
              <a:rPr lang="hu-HU" sz="1800" dirty="0">
                <a:effectLst/>
                <a:latin typeface="Calibri" panose="020F0502020204030204" pitchFamily="34" charset="0"/>
                <a:ea typeface="Calibri" panose="020F0502020204030204" pitchFamily="34" charset="0"/>
                <a:cs typeface="Times New Roman" panose="02020603050405020304" pitchFamily="18" charset="0"/>
              </a:rPr>
              <a:t>Készítsen rendszeres </a:t>
            </a:r>
            <a:r>
              <a:rPr lang="hu-HU" sz="1800" b="1" dirty="0">
                <a:effectLst/>
                <a:latin typeface="Calibri" panose="020F0502020204030204" pitchFamily="34" charset="0"/>
                <a:ea typeface="Calibri" panose="020F0502020204030204" pitchFamily="34" charset="0"/>
                <a:cs typeface="Times New Roman" panose="02020603050405020304" pitchFamily="18" charset="0"/>
              </a:rPr>
              <a:t>biztonsági mentéseket</a:t>
            </a:r>
            <a:r>
              <a:rPr lang="hu-HU"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Wingdings" panose="05000000000000000000" pitchFamily="2" charset="2"/>
              <a:buChar char=""/>
              <a:tabLst>
                <a:tab pos="457200" algn="l"/>
              </a:tabLst>
            </a:pPr>
            <a:r>
              <a:rPr lang="hu-HU" sz="1800" dirty="0">
                <a:effectLst/>
                <a:latin typeface="Calibri" panose="020F0502020204030204" pitchFamily="34" charset="0"/>
                <a:ea typeface="Calibri" panose="020F0502020204030204" pitchFamily="34" charset="0"/>
                <a:cs typeface="Times New Roman" panose="02020603050405020304" pitchFamily="18" charset="0"/>
              </a:rPr>
              <a:t>A vállalaton kívül is </a:t>
            </a:r>
            <a:r>
              <a:rPr lang="hu-HU" sz="1800" b="1" dirty="0">
                <a:effectLst/>
                <a:latin typeface="Calibri" panose="020F0502020204030204" pitchFamily="34" charset="0"/>
                <a:ea typeface="Calibri" panose="020F0502020204030204" pitchFamily="34" charset="0"/>
                <a:cs typeface="Times New Roman" panose="02020603050405020304" pitchFamily="18" charset="0"/>
              </a:rPr>
              <a:t>tartsa szemmel mobil eszközeit</a:t>
            </a:r>
            <a:r>
              <a:rPr lang="hu-HU"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Wingdings" panose="05000000000000000000" pitchFamily="2" charset="2"/>
              <a:buChar char=""/>
              <a:tabLst>
                <a:tab pos="457200" algn="l"/>
              </a:tabLst>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u-HU" dirty="0"/>
          </a:p>
          <a:p>
            <a:endParaRPr lang="hu-HU"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Icono&#10;&#10;Descripción generada automáticamente">
            <a:extLst>
              <a:ext uri="{FF2B5EF4-FFF2-40B4-BE49-F238E27FC236}">
                <a16:creationId xmlns:a16="http://schemas.microsoft.com/office/drawing/2014/main" id="{281C2A0D-7471-821E-A4C7-D21E7B52F01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0" y="2098686"/>
            <a:ext cx="2666405" cy="3429000"/>
          </a:xfrm>
          <a:prstGeom prst="rect">
            <a:avLst/>
          </a:prstGeom>
        </p:spPr>
      </p:pic>
      <p:pic>
        <p:nvPicPr>
          <p:cNvPr id="3" name="Imagen 2" descr="Texto&#10;&#10;Descripción generada automáticamente">
            <a:extLst>
              <a:ext uri="{FF2B5EF4-FFF2-40B4-BE49-F238E27FC236}">
                <a16:creationId xmlns:a16="http://schemas.microsoft.com/office/drawing/2014/main" id="{84209D6E-BD89-1825-03B2-19B93E2DF61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4" name="Rectángulo 3">
            <a:extLst>
              <a:ext uri="{FF2B5EF4-FFF2-40B4-BE49-F238E27FC236}">
                <a16:creationId xmlns:a16="http://schemas.microsoft.com/office/drawing/2014/main" id="{308DA3FB-AF81-796A-D85C-DBEFC52C04E9}"/>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4105206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hu-HU" sz="4000" b="1" dirty="0"/>
              <a:t>Javaslatok</a:t>
            </a:r>
            <a:br>
              <a:rPr lang="en-GB" sz="4000" dirty="0"/>
            </a:br>
            <a:r>
              <a:rPr lang="hu-HU" sz="4000" dirty="0"/>
              <a:t>alkalmazottaknak</a:t>
            </a:r>
            <a:endParaRPr lang="en-GB" sz="4000"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936463"/>
            <a:ext cx="6494757" cy="4260768"/>
          </a:xfrm>
        </p:spPr>
        <p:txBody>
          <a:bodyPr>
            <a:normAutofit fontScale="92500" lnSpcReduction="10000"/>
          </a:bodyPr>
          <a:lstStyle/>
          <a:p>
            <a:pPr marL="342900" lvl="0" indent="-342900" algn="just">
              <a:lnSpc>
                <a:spcPct val="107000"/>
              </a:lnSpc>
              <a:spcAft>
                <a:spcPts val="800"/>
              </a:spcAft>
              <a:buFont typeface="Wingdings" panose="05000000000000000000" pitchFamily="2" charset="2"/>
              <a:buChar char=""/>
              <a:tabLst>
                <a:tab pos="457200" algn="l"/>
              </a:tabLst>
            </a:pPr>
            <a:r>
              <a:rPr lang="hu-HU" sz="1800" dirty="0">
                <a:effectLst/>
                <a:latin typeface="Calibri" panose="020F0502020204030204" pitchFamily="34" charset="0"/>
                <a:ea typeface="Calibri" panose="020F0502020204030204" pitchFamily="34" charset="0"/>
                <a:cs typeface="Times New Roman" panose="02020603050405020304" pitchFamily="18" charset="0"/>
              </a:rPr>
              <a:t>Ha lehetséges, </a:t>
            </a:r>
            <a:r>
              <a:rPr lang="hu-HU" sz="1800" b="1" dirty="0">
                <a:effectLst/>
                <a:latin typeface="Calibri" panose="020F0502020204030204" pitchFamily="34" charset="0"/>
                <a:ea typeface="Calibri" panose="020F0502020204030204" pitchFamily="34" charset="0"/>
                <a:cs typeface="Times New Roman" panose="02020603050405020304" pitchFamily="18" charset="0"/>
              </a:rPr>
              <a:t>kerülje a </a:t>
            </a:r>
            <a:r>
              <a:rPr lang="hu-HU" sz="1800" b="1" dirty="0" err="1">
                <a:effectLst/>
                <a:latin typeface="Calibri" panose="020F0502020204030204" pitchFamily="34" charset="0"/>
                <a:ea typeface="Calibri" panose="020F0502020204030204" pitchFamily="34" charset="0"/>
                <a:cs typeface="Times New Roman" panose="02020603050405020304" pitchFamily="18" charset="0"/>
              </a:rPr>
              <a:t>titkosítatlan</a:t>
            </a:r>
            <a:r>
              <a:rPr lang="hu-HU" sz="1800" b="1" dirty="0">
                <a:effectLst/>
                <a:latin typeface="Calibri" panose="020F0502020204030204" pitchFamily="34" charset="0"/>
                <a:ea typeface="Calibri" panose="020F0502020204030204" pitchFamily="34" charset="0"/>
                <a:cs typeface="Times New Roman" panose="02020603050405020304" pitchFamily="18" charset="0"/>
              </a:rPr>
              <a:t> wifihálózatokhoz való csatlakozást</a:t>
            </a:r>
            <a:r>
              <a:rPr lang="hu-HU" sz="1800" dirty="0">
                <a:effectLst/>
                <a:latin typeface="Calibri" panose="020F0502020204030204" pitchFamily="34" charset="0"/>
                <a:ea typeface="Calibri" panose="020F0502020204030204" pitchFamily="34" charset="0"/>
                <a:cs typeface="Times New Roman" panose="02020603050405020304" pitchFamily="18" charset="0"/>
              </a:rPr>
              <a:t> a munkahelyi eszközökkel. Ha erre szükség van, használjon VPN-t a biztonság érdekében.</a:t>
            </a:r>
          </a:p>
          <a:p>
            <a:pPr marL="342900" lvl="0" indent="-342900" algn="just">
              <a:lnSpc>
                <a:spcPct val="107000"/>
              </a:lnSpc>
              <a:spcAft>
                <a:spcPts val="800"/>
              </a:spcAft>
              <a:buFont typeface="Wingdings" panose="05000000000000000000" pitchFamily="2" charset="2"/>
              <a:buChar char=""/>
              <a:tabLst>
                <a:tab pos="457200" algn="l"/>
              </a:tabLst>
            </a:pPr>
            <a:r>
              <a:rPr lang="hu-HU" sz="1800" b="1" dirty="0">
                <a:effectLst/>
                <a:latin typeface="Calibri" panose="020F0502020204030204" pitchFamily="34" charset="0"/>
                <a:ea typeface="Calibri" panose="020F0502020204030204" pitchFamily="34" charset="0"/>
                <a:cs typeface="Times New Roman" panose="02020603050405020304" pitchFamily="18" charset="0"/>
              </a:rPr>
              <a:t>Zárja le a számítógépét</a:t>
            </a:r>
            <a:r>
              <a:rPr lang="hu-HU" sz="1800" dirty="0">
                <a:effectLst/>
                <a:latin typeface="Calibri" panose="020F0502020204030204" pitchFamily="34" charset="0"/>
                <a:ea typeface="Calibri" panose="020F0502020204030204" pitchFamily="34" charset="0"/>
                <a:cs typeface="Times New Roman" panose="02020603050405020304" pitchFamily="18" charset="0"/>
              </a:rPr>
              <a:t>, amikor távol van az íróasztalától.</a:t>
            </a:r>
          </a:p>
          <a:p>
            <a:pPr marL="342900" lvl="0" indent="-342900" algn="just">
              <a:lnSpc>
                <a:spcPct val="107000"/>
              </a:lnSpc>
              <a:spcAft>
                <a:spcPts val="800"/>
              </a:spcAft>
              <a:buFont typeface="Wingdings" panose="05000000000000000000" pitchFamily="2" charset="2"/>
              <a:buChar char=""/>
              <a:tabLst>
                <a:tab pos="457200" algn="l"/>
              </a:tabLst>
            </a:pPr>
            <a:r>
              <a:rPr lang="hu-HU" sz="1800" b="1" dirty="0">
                <a:effectLst/>
                <a:latin typeface="Calibri" panose="020F0502020204030204" pitchFamily="34" charset="0"/>
                <a:ea typeface="Calibri" panose="020F0502020204030204" pitchFamily="34" charset="0"/>
                <a:cs typeface="Times New Roman" panose="02020603050405020304" pitchFamily="18" charset="0"/>
              </a:rPr>
              <a:t>Használjon biztonságos jelszavakat</a:t>
            </a:r>
            <a:r>
              <a:rPr lang="hu-HU" sz="18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dirty="0" err="1">
                <a:effectLst/>
                <a:latin typeface="Calibri" panose="020F0502020204030204" pitchFamily="34" charset="0"/>
                <a:ea typeface="Calibri" panose="020F0502020204030204" pitchFamily="34" charset="0"/>
                <a:cs typeface="Times New Roman" panose="02020603050405020304" pitchFamily="18" charset="0"/>
              </a:rPr>
              <a:t>Jelszavainak</a:t>
            </a:r>
            <a:r>
              <a:rPr lang="hu-HU" sz="1800" dirty="0">
                <a:effectLst/>
                <a:latin typeface="Calibri" panose="020F0502020204030204" pitchFamily="34" charset="0"/>
                <a:ea typeface="Calibri" panose="020F0502020204030204" pitchFamily="34" charset="0"/>
                <a:cs typeface="Times New Roman" panose="02020603050405020304" pitchFamily="18" charset="0"/>
              </a:rPr>
              <a:t> biztonságáról meggyőződhet a jelszavak ellenőrzésére szolgáló weboldalakon, például a</a:t>
            </a:r>
            <a:r>
              <a:rPr lang="hu-HU"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 https://password.kaspersky.com/</a:t>
            </a:r>
            <a:r>
              <a:rPr lang="hu-HU" sz="1800" u="sng" dirty="0">
                <a:solidFill>
                  <a:srgbClr val="0563C1"/>
                </a:solidFill>
                <a:latin typeface="Calibri" panose="020F0502020204030204" pitchFamily="34" charset="0"/>
                <a:ea typeface="Calibri" panose="020F0502020204030204" pitchFamily="34" charset="0"/>
                <a:cs typeface="Calibri" panose="020F0502020204030204" pitchFamily="34" charset="0"/>
              </a:rPr>
              <a:t> </a:t>
            </a:r>
            <a:r>
              <a:rPr lang="hu-HU" sz="1800" dirty="0">
                <a:effectLst/>
                <a:latin typeface="Calibri" panose="020F0502020204030204" pitchFamily="34" charset="0"/>
                <a:ea typeface="Calibri" panose="020F0502020204030204" pitchFamily="34" charset="0"/>
                <a:cs typeface="Times New Roman" panose="02020603050405020304" pitchFamily="18" charset="0"/>
              </a:rPr>
              <a:t>oldalon.</a:t>
            </a:r>
          </a:p>
          <a:p>
            <a:pPr marL="342900" lvl="0" indent="-342900" algn="just">
              <a:lnSpc>
                <a:spcPct val="107000"/>
              </a:lnSpc>
              <a:spcAft>
                <a:spcPts val="800"/>
              </a:spcAft>
              <a:buFont typeface="Wingdings" panose="05000000000000000000" pitchFamily="2" charset="2"/>
              <a:buChar char=""/>
              <a:tabLst>
                <a:tab pos="457200" algn="l"/>
              </a:tabLst>
            </a:pPr>
            <a:r>
              <a:rPr lang="hu-HU" sz="1800" b="1" dirty="0">
                <a:effectLst/>
                <a:latin typeface="Calibri" panose="020F0502020204030204" pitchFamily="34" charset="0"/>
                <a:ea typeface="Calibri" panose="020F0502020204030204" pitchFamily="34" charset="0"/>
                <a:cs typeface="Times New Roman" panose="02020603050405020304" pitchFamily="18" charset="0"/>
              </a:rPr>
              <a:t>Ne használja mindig ugyanazokat a jelszavakat</a:t>
            </a:r>
            <a:r>
              <a:rPr lang="hu-HU" sz="1800" dirty="0">
                <a:effectLst/>
                <a:latin typeface="Calibri" panose="020F0502020204030204" pitchFamily="34" charset="0"/>
                <a:ea typeface="Calibri" panose="020F0502020204030204" pitchFamily="34" charset="0"/>
                <a:cs typeface="Times New Roman" panose="02020603050405020304" pitchFamily="18" charset="0"/>
              </a:rPr>
              <a:t>, mert kiszivárgásuk esetén sebezhetőbbé válik. </a:t>
            </a:r>
          </a:p>
          <a:p>
            <a:pPr marL="342900" lvl="0" indent="-342900" algn="just">
              <a:lnSpc>
                <a:spcPct val="107000"/>
              </a:lnSpc>
              <a:spcAft>
                <a:spcPts val="800"/>
              </a:spcAft>
              <a:buFont typeface="Wingdings" panose="05000000000000000000" pitchFamily="2" charset="2"/>
              <a:buChar char=""/>
              <a:tabLst>
                <a:tab pos="457200" algn="l"/>
              </a:tabLst>
            </a:pPr>
            <a:r>
              <a:rPr lang="hu-HU" sz="1800" b="1" dirty="0">
                <a:effectLst/>
                <a:latin typeface="Calibri" panose="020F0502020204030204" pitchFamily="34" charset="0"/>
                <a:ea typeface="Calibri" panose="020F0502020204030204" pitchFamily="34" charset="0"/>
                <a:cs typeface="Times New Roman" panose="02020603050405020304" pitchFamily="18" charset="0"/>
              </a:rPr>
              <a:t>Ne töltsön le ismeretlen feladóktól csatolmányokat</a:t>
            </a:r>
            <a:r>
              <a:rPr lang="hu-HU" sz="1800" dirty="0">
                <a:effectLst/>
                <a:latin typeface="Calibri" panose="020F0502020204030204" pitchFamily="34" charset="0"/>
                <a:ea typeface="Calibri" panose="020F0502020204030204" pitchFamily="34" charset="0"/>
                <a:cs typeface="Times New Roman" panose="02020603050405020304" pitchFamily="18" charset="0"/>
              </a:rPr>
              <a:t>, legyen óvatos a </a:t>
            </a:r>
            <a:r>
              <a:rPr lang="hu-HU" sz="1800" b="1" dirty="0">
                <a:effectLst/>
                <a:latin typeface="Calibri" panose="020F0502020204030204" pitchFamily="34" charset="0"/>
                <a:ea typeface="Calibri" panose="020F0502020204030204" pitchFamily="34" charset="0"/>
                <a:cs typeface="Times New Roman" panose="02020603050405020304" pitchFamily="18" charset="0"/>
              </a:rPr>
              <a:t>gyanús üzenetekkel </a:t>
            </a:r>
            <a:r>
              <a:rPr lang="hu-HU" sz="1800" dirty="0">
                <a:effectLst/>
                <a:latin typeface="Calibri" panose="020F0502020204030204" pitchFamily="34" charset="0"/>
                <a:ea typeface="Calibri" panose="020F0502020204030204" pitchFamily="34" charset="0"/>
                <a:cs typeface="Times New Roman" panose="02020603050405020304" pitchFamily="18" charset="0"/>
              </a:rPr>
              <a:t>szemben, és </a:t>
            </a:r>
            <a:r>
              <a:rPr lang="hu-HU" sz="1800" b="1" dirty="0">
                <a:effectLst/>
                <a:latin typeface="Calibri" panose="020F0502020204030204" pitchFamily="34" charset="0"/>
                <a:ea typeface="Calibri" panose="020F0502020204030204" pitchFamily="34" charset="0"/>
                <a:cs typeface="Times New Roman" panose="02020603050405020304" pitchFamily="18" charset="0"/>
              </a:rPr>
              <a:t>minden incidenst jelentsen </a:t>
            </a:r>
            <a:r>
              <a:rPr lang="hu-HU" sz="1800" dirty="0">
                <a:effectLst/>
                <a:latin typeface="Calibri" panose="020F0502020204030204" pitchFamily="34" charset="0"/>
                <a:ea typeface="Calibri" panose="020F0502020204030204" pitchFamily="34" charset="0"/>
                <a:cs typeface="Times New Roman" panose="02020603050405020304" pitchFamily="18" charset="0"/>
              </a:rPr>
              <a:t>a feletteseinek.</a:t>
            </a:r>
          </a:p>
          <a:p>
            <a:pPr marL="342900" lvl="0" indent="-342900" algn="just">
              <a:lnSpc>
                <a:spcPct val="107000"/>
              </a:lnSpc>
              <a:spcAft>
                <a:spcPts val="800"/>
              </a:spcAft>
              <a:buFont typeface="Wingdings" panose="05000000000000000000" pitchFamily="2" charset="2"/>
              <a:buChar char=""/>
              <a:tabLst>
                <a:tab pos="457200" algn="l"/>
              </a:tabLst>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u-HU" dirty="0"/>
          </a:p>
          <a:p>
            <a:endParaRPr lang="hu-HU"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descr="Una captura de pantalla de un celular con la imagen de una caricatura de una persona&#10;&#10;Descripción generada automáticamente con confianza baja">
            <a:extLst>
              <a:ext uri="{FF2B5EF4-FFF2-40B4-BE49-F238E27FC236}">
                <a16:creationId xmlns:a16="http://schemas.microsoft.com/office/drawing/2014/main" id="{3D74B8D6-E6FC-A9B3-3F5D-2220218C9070}"/>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726680" y="2049999"/>
            <a:ext cx="3429000" cy="3330429"/>
          </a:xfrm>
          <a:prstGeom prst="rect">
            <a:avLst/>
          </a:prstGeom>
        </p:spPr>
      </p:pic>
      <p:pic>
        <p:nvPicPr>
          <p:cNvPr id="3" name="Imagen 2" descr="Texto&#10;&#10;Descripción generada automáticamente">
            <a:extLst>
              <a:ext uri="{FF2B5EF4-FFF2-40B4-BE49-F238E27FC236}">
                <a16:creationId xmlns:a16="http://schemas.microsoft.com/office/drawing/2014/main" id="{44BF9952-D8C4-F076-A69A-511D00EF2D6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Rectángulo 3">
            <a:extLst>
              <a:ext uri="{FF2B5EF4-FFF2-40B4-BE49-F238E27FC236}">
                <a16:creationId xmlns:a16="http://schemas.microsoft.com/office/drawing/2014/main" id="{C0D9B2E4-BCF7-34B7-53F4-09BC41ED886E}"/>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250003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A1DEB0-AA15-CF3C-A922-E1F3377D8D4C}"/>
              </a:ext>
            </a:extLst>
          </p:cNvPr>
          <p:cNvSpPr>
            <a:spLocks noGrp="1"/>
          </p:cNvSpPr>
          <p:nvPr>
            <p:ph type="title"/>
          </p:nvPr>
        </p:nvSpPr>
        <p:spPr/>
        <p:txBody>
          <a:bodyPr/>
          <a:lstStyle/>
          <a:p>
            <a:r>
              <a:rPr lang="hu-HU" dirty="0"/>
              <a:t>Összegzés</a:t>
            </a:r>
            <a:endParaRPr lang="es-ES" dirty="0"/>
          </a:p>
        </p:txBody>
      </p:sp>
      <p:graphicFrame>
        <p:nvGraphicFramePr>
          <p:cNvPr id="8" name="Marcador de contenido 7">
            <a:extLst>
              <a:ext uri="{FF2B5EF4-FFF2-40B4-BE49-F238E27FC236}">
                <a16:creationId xmlns:a16="http://schemas.microsoft.com/office/drawing/2014/main" id="{3E3B9907-02EC-C90E-5787-01C9B25BF68D}"/>
              </a:ext>
            </a:extLst>
          </p:cNvPr>
          <p:cNvGraphicFramePr>
            <a:graphicFrameLocks noGrp="1"/>
          </p:cNvGraphicFramePr>
          <p:nvPr>
            <p:ph idx="1"/>
            <p:extLst>
              <p:ext uri="{D42A27DB-BD31-4B8C-83A1-F6EECF244321}">
                <p14:modId xmlns:p14="http://schemas.microsoft.com/office/powerpoint/2010/main" val="3617311555"/>
              </p:ext>
            </p:extLst>
          </p:nvPr>
        </p:nvGraphicFramePr>
        <p:xfrm>
          <a:off x="1096963" y="1846262"/>
          <a:ext cx="10058400" cy="42777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Restart">
            <a:extLst>
              <a:ext uri="{FF2B5EF4-FFF2-40B4-BE49-F238E27FC236}">
                <a16:creationId xmlns:a16="http://schemas.microsoft.com/office/drawing/2014/main" id="{A534771F-7FF0-79AF-9742-084EC5D52008}"/>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6575CC38-516A-112F-9C31-C84EEDA5E9A7}"/>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6" name="Rectángulo 3">
            <a:extLst>
              <a:ext uri="{FF2B5EF4-FFF2-40B4-BE49-F238E27FC236}">
                <a16:creationId xmlns:a16="http://schemas.microsoft.com/office/drawing/2014/main" id="{54A6E45F-04F0-E143-78AE-EFF4146384DD}"/>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3168389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hu-HU" dirty="0"/>
              <a:t>Ellenőrző kérdések</a:t>
            </a:r>
            <a:endParaRPr lang="es-E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2170161163"/>
              </p:ext>
            </p:extLst>
          </p:nvPr>
        </p:nvGraphicFramePr>
        <p:xfrm>
          <a:off x="683394" y="1846263"/>
          <a:ext cx="10574630" cy="4312920"/>
        </p:xfrm>
        <a:graphic>
          <a:graphicData uri="http://schemas.openxmlformats.org/drawingml/2006/table">
            <a:tbl>
              <a:tblPr firstRow="1" bandRow="1">
                <a:tableStyleId>{21E4AEA4-8DFA-4A89-87EB-49C32662AFE0}</a:tableStyleId>
              </a:tblPr>
              <a:tblGrid>
                <a:gridCol w="2114926">
                  <a:extLst>
                    <a:ext uri="{9D8B030D-6E8A-4147-A177-3AD203B41FA5}">
                      <a16:colId xmlns:a16="http://schemas.microsoft.com/office/drawing/2014/main" val="2601891750"/>
                    </a:ext>
                  </a:extLst>
                </a:gridCol>
                <a:gridCol w="2114926">
                  <a:extLst>
                    <a:ext uri="{9D8B030D-6E8A-4147-A177-3AD203B41FA5}">
                      <a16:colId xmlns:a16="http://schemas.microsoft.com/office/drawing/2014/main" val="3559158159"/>
                    </a:ext>
                  </a:extLst>
                </a:gridCol>
                <a:gridCol w="1804811">
                  <a:extLst>
                    <a:ext uri="{9D8B030D-6E8A-4147-A177-3AD203B41FA5}">
                      <a16:colId xmlns:a16="http://schemas.microsoft.com/office/drawing/2014/main" val="1947302738"/>
                    </a:ext>
                  </a:extLst>
                </a:gridCol>
                <a:gridCol w="2425041">
                  <a:extLst>
                    <a:ext uri="{9D8B030D-6E8A-4147-A177-3AD203B41FA5}">
                      <a16:colId xmlns:a16="http://schemas.microsoft.com/office/drawing/2014/main" val="3283798389"/>
                    </a:ext>
                  </a:extLst>
                </a:gridCol>
                <a:gridCol w="2114926">
                  <a:extLst>
                    <a:ext uri="{9D8B030D-6E8A-4147-A177-3AD203B41FA5}">
                      <a16:colId xmlns:a16="http://schemas.microsoft.com/office/drawing/2014/main" val="2128591119"/>
                    </a:ext>
                  </a:extLst>
                </a:gridCol>
              </a:tblGrid>
              <a:tr h="1124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500" b="1" kern="1200" noProof="0">
                          <a:solidFill>
                            <a:schemeClr val="lt1"/>
                          </a:solidFill>
                          <a:effectLst/>
                          <a:latin typeface="+mn-lt"/>
                          <a:ea typeface="+mn-ea"/>
                          <a:cs typeface="+mn-cs"/>
                        </a:rPr>
                        <a:t>Mit jelent a "kiberbiztonság"?</a:t>
                      </a:r>
                      <a:endParaRPr lang="hu-HU" sz="1500" noProof="0"/>
                    </a:p>
                  </a:txBody>
                  <a:tcPr/>
                </a:tc>
                <a:tc>
                  <a:txBody>
                    <a:bodyPr/>
                    <a:lstStyle/>
                    <a:p>
                      <a:r>
                        <a:rPr lang="hu-HU" sz="1500" b="1" kern="1200" noProof="0">
                          <a:solidFill>
                            <a:schemeClr val="lt1"/>
                          </a:solidFill>
                          <a:effectLst/>
                          <a:latin typeface="+mn-lt"/>
                          <a:ea typeface="+mn-ea"/>
                          <a:cs typeface="+mn-cs"/>
                        </a:rPr>
                        <a:t>Mit kell tennie az adathalászat megelőzése érdekében?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500" b="1" kern="1200" noProof="0">
                          <a:solidFill>
                            <a:schemeClr val="lt1"/>
                          </a:solidFill>
                          <a:effectLst/>
                          <a:latin typeface="+mn-lt"/>
                          <a:ea typeface="+mn-ea"/>
                          <a:cs typeface="+mn-cs"/>
                        </a:rPr>
                        <a:t>Mi a leggyakoribb támadás az európai KKV-k ellen?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500" b="1" kern="1200" noProof="0">
                          <a:solidFill>
                            <a:schemeClr val="lt1"/>
                          </a:solidFill>
                          <a:effectLst/>
                          <a:latin typeface="+mn-lt"/>
                          <a:ea typeface="+mn-ea"/>
                          <a:cs typeface="+mn-cs"/>
                        </a:rPr>
                        <a:t>Az alábbiak közül melyek a kiberbiztonsági célkitűzések az információkhoz való távoli hozzáféréssel kapcsolatban?</a:t>
                      </a:r>
                      <a:endParaRPr lang="hu-HU" sz="1500" noProof="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500" b="1" kern="1200" noProof="0" dirty="0">
                          <a:solidFill>
                            <a:schemeClr val="lt1"/>
                          </a:solidFill>
                          <a:effectLst/>
                          <a:latin typeface="+mn-lt"/>
                          <a:ea typeface="+mn-ea"/>
                          <a:cs typeface="+mn-cs"/>
                        </a:rPr>
                        <a:t>Mit tenne azzal az USB-meghajtóval, amit az irodai asztalon talál?</a:t>
                      </a:r>
                      <a:endParaRPr lang="hu-HU" sz="1500" noProof="0" dirty="0"/>
                    </a:p>
                  </a:txBody>
                  <a:tcPr/>
                </a:tc>
                <a:extLst>
                  <a:ext uri="{0D108BD9-81ED-4DB2-BD59-A6C34878D82A}">
                    <a16:rowId xmlns:a16="http://schemas.microsoft.com/office/drawing/2014/main" val="4178373252"/>
                  </a:ext>
                </a:extLst>
              </a:tr>
              <a:tr h="2927201">
                <a:tc>
                  <a:txBody>
                    <a:bodyPr/>
                    <a:lstStyle/>
                    <a:p>
                      <a:pPr marL="0" indent="0">
                        <a:buFont typeface="+mj-lt"/>
                        <a:buNone/>
                      </a:pPr>
                      <a:r>
                        <a:rPr lang="hu-HU" sz="1400" kern="1200" noProof="0" dirty="0">
                          <a:solidFill>
                            <a:schemeClr val="dk1"/>
                          </a:solidFill>
                          <a:effectLst/>
                          <a:latin typeface="+mn-lt"/>
                          <a:ea typeface="+mn-ea"/>
                          <a:cs typeface="+mn-cs"/>
                        </a:rPr>
                        <a:t>a. Eszközök a készülékek védelmére a rosszindulatú szoftverek támadásaival szemben.</a:t>
                      </a:r>
                    </a:p>
                    <a:p>
                      <a:pPr marL="0" indent="0">
                        <a:buFont typeface="+mj-lt"/>
                        <a:buNone/>
                      </a:pPr>
                      <a:r>
                        <a:rPr lang="hu-HU" sz="1400" kern="1200" noProof="0" dirty="0" err="1">
                          <a:solidFill>
                            <a:schemeClr val="dk1"/>
                          </a:solidFill>
                          <a:effectLst/>
                          <a:latin typeface="+mn-lt"/>
                          <a:ea typeface="+mn-ea"/>
                          <a:cs typeface="+mn-cs"/>
                        </a:rPr>
                        <a:t>b.</a:t>
                      </a:r>
                      <a:r>
                        <a:rPr lang="hu-HU" sz="1400" kern="1200" noProof="0" dirty="0">
                          <a:solidFill>
                            <a:schemeClr val="dk1"/>
                          </a:solidFill>
                          <a:effectLst/>
                          <a:latin typeface="+mn-lt"/>
                          <a:ea typeface="+mn-ea"/>
                          <a:cs typeface="+mn-cs"/>
                        </a:rPr>
                        <a:t> A bizalmas információk rosszindulatú támadásoktól való védelmét szolgáló eljárások.</a:t>
                      </a:r>
                    </a:p>
                    <a:p>
                      <a:pPr marL="0" indent="0">
                        <a:buFont typeface="+mj-lt"/>
                        <a:buNone/>
                      </a:pPr>
                      <a:r>
                        <a:rPr lang="hu-HU" sz="1400" kern="1200" noProof="0" dirty="0">
                          <a:solidFill>
                            <a:schemeClr val="dk1"/>
                          </a:solidFill>
                          <a:effectLst/>
                          <a:latin typeface="+mn-lt"/>
                          <a:ea typeface="+mn-ea"/>
                          <a:cs typeface="+mn-cs"/>
                        </a:rPr>
                        <a:t>c. A vállalati informatikai rendszerek védelme.</a:t>
                      </a:r>
                    </a:p>
                    <a:p>
                      <a:pPr marL="0" indent="0">
                        <a:buFont typeface="+mj-lt"/>
                        <a:buNone/>
                      </a:pPr>
                      <a:r>
                        <a:rPr lang="hu-HU" sz="1400" kern="1200" noProof="0" dirty="0">
                          <a:solidFill>
                            <a:schemeClr val="dk1"/>
                          </a:solidFill>
                          <a:effectLst/>
                          <a:latin typeface="+mn-lt"/>
                          <a:ea typeface="+mn-ea"/>
                          <a:cs typeface="+mn-cs"/>
                        </a:rPr>
                        <a:t>d. Minden válasz helyes.</a:t>
                      </a:r>
                    </a:p>
                    <a:p>
                      <a:pPr marL="0" indent="0">
                        <a:buFont typeface="+mj-lt"/>
                        <a:buNone/>
                      </a:pPr>
                      <a:endParaRPr lang="hu-HU" sz="1400" kern="1200" noProof="0" dirty="0">
                        <a:solidFill>
                          <a:schemeClr val="dk1"/>
                        </a:solidFill>
                        <a:effectLst/>
                        <a:latin typeface="+mn-lt"/>
                        <a:ea typeface="+mn-ea"/>
                        <a:cs typeface="+mn-cs"/>
                      </a:endParaRPr>
                    </a:p>
                    <a:p>
                      <a:pPr marL="0" indent="0">
                        <a:buFont typeface="+mj-lt"/>
                        <a:buNone/>
                      </a:pPr>
                      <a:endParaRPr lang="hu-HU" sz="1400" kern="1200" noProof="0" dirty="0">
                        <a:solidFill>
                          <a:schemeClr val="dk1"/>
                        </a:solidFill>
                        <a:effectLst/>
                        <a:latin typeface="+mn-lt"/>
                        <a:ea typeface="+mn-ea"/>
                        <a:cs typeface="+mn-cs"/>
                      </a:endParaRPr>
                    </a:p>
                  </a:txBody>
                  <a:tcPr/>
                </a:tc>
                <a:tc>
                  <a:txBody>
                    <a:bodyPr/>
                    <a:lstStyle/>
                    <a:p>
                      <a:r>
                        <a:rPr lang="hu-HU" sz="1400" kern="1200" noProof="0" dirty="0">
                          <a:solidFill>
                            <a:schemeClr val="dk1"/>
                          </a:solidFill>
                          <a:effectLst/>
                          <a:latin typeface="+mn-lt"/>
                          <a:ea typeface="+mn-ea"/>
                          <a:cs typeface="+mn-cs"/>
                        </a:rPr>
                        <a:t>a. Óvakodjon a jelszó megváltoztatására vonatkozó kéretlen e-mailektől.</a:t>
                      </a:r>
                    </a:p>
                    <a:p>
                      <a:r>
                        <a:rPr lang="hu-HU" sz="1400" kern="1200" noProof="0" dirty="0" err="1">
                          <a:solidFill>
                            <a:schemeClr val="dk1"/>
                          </a:solidFill>
                          <a:effectLst/>
                          <a:latin typeface="+mn-lt"/>
                          <a:ea typeface="+mn-ea"/>
                          <a:cs typeface="+mn-cs"/>
                        </a:rPr>
                        <a:t>b.</a:t>
                      </a:r>
                      <a:r>
                        <a:rPr lang="hu-HU" sz="1400" kern="1200" noProof="0" dirty="0">
                          <a:solidFill>
                            <a:schemeClr val="dk1"/>
                          </a:solidFill>
                          <a:effectLst/>
                          <a:latin typeface="+mn-lt"/>
                          <a:ea typeface="+mn-ea"/>
                          <a:cs typeface="+mn-cs"/>
                        </a:rPr>
                        <a:t> Kattintson az e-mailekben található linkekre.</a:t>
                      </a:r>
                    </a:p>
                    <a:p>
                      <a:r>
                        <a:rPr lang="hu-HU" sz="1400" kern="1200" noProof="0" dirty="0">
                          <a:solidFill>
                            <a:schemeClr val="dk1"/>
                          </a:solidFill>
                          <a:effectLst/>
                          <a:latin typeface="+mn-lt"/>
                          <a:ea typeface="+mn-ea"/>
                          <a:cs typeface="+mn-cs"/>
                        </a:rPr>
                        <a:t>c. Töltse le a spam e-mailek mellékleteit.</a:t>
                      </a:r>
                    </a:p>
                    <a:p>
                      <a:r>
                        <a:rPr lang="hu-HU" sz="1400" kern="1200" noProof="0" dirty="0">
                          <a:solidFill>
                            <a:schemeClr val="dk1"/>
                          </a:solidFill>
                          <a:effectLst/>
                          <a:latin typeface="+mn-lt"/>
                          <a:ea typeface="+mn-ea"/>
                          <a:cs typeface="+mn-cs"/>
                        </a:rPr>
                        <a:t>d. Fogadja az ismeretlen számokról érkező telefonhívásokat.</a:t>
                      </a:r>
                    </a:p>
                    <a:p>
                      <a:endParaRPr lang="hu-HU" sz="1400" kern="1200" noProof="0" dirty="0">
                        <a:solidFill>
                          <a:schemeClr val="dk1"/>
                        </a:solidFill>
                        <a:effectLst/>
                        <a:latin typeface="+mn-lt"/>
                        <a:ea typeface="+mn-ea"/>
                        <a:cs typeface="+mn-cs"/>
                      </a:endParaRPr>
                    </a:p>
                  </a:txBody>
                  <a:tcPr/>
                </a:tc>
                <a:tc>
                  <a:txBody>
                    <a:bodyPr/>
                    <a:lstStyle/>
                    <a:p>
                      <a:r>
                        <a:rPr lang="hu-HU" sz="1400" noProof="0"/>
                        <a:t>a. Hozzáférés megtagadása.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400" noProof="0"/>
                        <a:t>b. Zsarolószoftver.</a:t>
                      </a:r>
                    </a:p>
                    <a:p>
                      <a:r>
                        <a:rPr lang="hu-HU" sz="1400" noProof="0"/>
                        <a:t>c. Adathalászat.</a:t>
                      </a:r>
                    </a:p>
                    <a:p>
                      <a:r>
                        <a:rPr lang="hu-HU" sz="1400" noProof="0"/>
                        <a:t>d. Egyik sem helyes.</a:t>
                      </a:r>
                    </a:p>
                  </a:txBody>
                  <a:tcPr/>
                </a:tc>
                <a:tc>
                  <a:txBody>
                    <a:bodyPr/>
                    <a:lstStyle/>
                    <a:p>
                      <a:r>
                        <a:rPr lang="hu-HU" sz="1400" kern="1200" noProof="0" dirty="0">
                          <a:solidFill>
                            <a:schemeClr val="dk1"/>
                          </a:solidFill>
                          <a:effectLst/>
                          <a:latin typeface="+mn-lt"/>
                          <a:ea typeface="+mn-ea"/>
                          <a:cs typeface="+mn-cs"/>
                        </a:rPr>
                        <a:t>a. Hozzáférhetőség, bizalmasság.</a:t>
                      </a:r>
                    </a:p>
                    <a:p>
                      <a:r>
                        <a:rPr lang="hu-HU" sz="1400" kern="1200" noProof="0" dirty="0" err="1">
                          <a:solidFill>
                            <a:schemeClr val="dk1"/>
                          </a:solidFill>
                          <a:effectLst/>
                          <a:latin typeface="+mn-lt"/>
                          <a:ea typeface="+mn-ea"/>
                          <a:cs typeface="+mn-cs"/>
                        </a:rPr>
                        <a:t>b.</a:t>
                      </a:r>
                      <a:r>
                        <a:rPr lang="hu-HU" sz="1400" kern="1200" noProof="0" dirty="0">
                          <a:solidFill>
                            <a:schemeClr val="dk1"/>
                          </a:solidFill>
                          <a:effectLst/>
                          <a:latin typeface="+mn-lt"/>
                          <a:ea typeface="+mn-ea"/>
                          <a:cs typeface="+mn-cs"/>
                        </a:rPr>
                        <a:t> </a:t>
                      </a:r>
                      <a:r>
                        <a:rPr lang="hu-HU" sz="1400" kern="1200" noProof="0" dirty="0" err="1">
                          <a:solidFill>
                            <a:schemeClr val="dk1"/>
                          </a:solidFill>
                          <a:effectLst/>
                          <a:latin typeface="+mn-lt"/>
                          <a:ea typeface="+mn-ea"/>
                          <a:cs typeface="+mn-cs"/>
                        </a:rPr>
                        <a:t>Nyomonkövethetőség</a:t>
                      </a:r>
                      <a:r>
                        <a:rPr lang="hu-HU" sz="1400" kern="1200" noProof="0" dirty="0">
                          <a:solidFill>
                            <a:schemeClr val="dk1"/>
                          </a:solidFill>
                          <a:effectLst/>
                          <a:latin typeface="+mn-lt"/>
                          <a:ea typeface="+mn-ea"/>
                          <a:cs typeface="+mn-cs"/>
                        </a:rPr>
                        <a:t>, nyilvánosság.</a:t>
                      </a:r>
                    </a:p>
                    <a:p>
                      <a:r>
                        <a:rPr lang="hu-HU" sz="1400" kern="1200" noProof="0" dirty="0">
                          <a:solidFill>
                            <a:schemeClr val="dk1"/>
                          </a:solidFill>
                          <a:effectLst/>
                          <a:latin typeface="+mn-lt"/>
                          <a:ea typeface="+mn-ea"/>
                          <a:cs typeface="+mn-cs"/>
                        </a:rPr>
                        <a:t>c. Titoktartás, korrupció.</a:t>
                      </a:r>
                    </a:p>
                    <a:p>
                      <a:r>
                        <a:rPr lang="hu-HU" sz="1400" kern="1200" noProof="0" dirty="0">
                          <a:solidFill>
                            <a:schemeClr val="dk1"/>
                          </a:solidFill>
                          <a:effectLst/>
                          <a:latin typeface="+mn-lt"/>
                          <a:ea typeface="+mn-ea"/>
                          <a:cs typeface="+mn-cs"/>
                        </a:rPr>
                        <a:t>d. Integritás, mérhetőség.</a:t>
                      </a:r>
                    </a:p>
                    <a:p>
                      <a:endParaRPr lang="hu-HU" sz="1400" noProof="0" dirty="0"/>
                    </a:p>
                  </a:txBody>
                  <a:tcPr/>
                </a:tc>
                <a:tc>
                  <a:txBody>
                    <a:bodyPr/>
                    <a:lstStyle/>
                    <a:p>
                      <a:r>
                        <a:rPr lang="hu-HU" sz="1400" kern="1200" noProof="0" dirty="0">
                          <a:solidFill>
                            <a:schemeClr val="dk1"/>
                          </a:solidFill>
                          <a:effectLst/>
                          <a:latin typeface="+mn-lt"/>
                          <a:ea typeface="+mn-ea"/>
                          <a:cs typeface="+mn-cs"/>
                        </a:rPr>
                        <a:t>a. Csatlakoztatja a számítógépéhez, hogy megnézze, mi van rajta és visszaadhassa a tulajdonosának.</a:t>
                      </a:r>
                    </a:p>
                    <a:p>
                      <a:r>
                        <a:rPr lang="hu-HU" sz="1400" kern="1200" noProof="0" dirty="0" err="1">
                          <a:solidFill>
                            <a:schemeClr val="dk1"/>
                          </a:solidFill>
                          <a:effectLst/>
                          <a:latin typeface="+mn-lt"/>
                          <a:ea typeface="+mn-ea"/>
                          <a:cs typeface="+mn-cs"/>
                        </a:rPr>
                        <a:t>b.</a:t>
                      </a:r>
                      <a:r>
                        <a:rPr lang="hu-HU" sz="1400" kern="1200" noProof="0" dirty="0">
                          <a:solidFill>
                            <a:schemeClr val="dk1"/>
                          </a:solidFill>
                          <a:effectLst/>
                          <a:latin typeface="+mn-lt"/>
                          <a:ea typeface="+mn-ea"/>
                          <a:cs typeface="+mn-cs"/>
                        </a:rPr>
                        <a:t> Megpróbálja megtalálni a tulajdonosát anélkül, hogy csatlakoztatja bármelyik számítógéphez.</a:t>
                      </a:r>
                    </a:p>
                    <a:p>
                      <a:r>
                        <a:rPr lang="hu-HU" sz="1400" kern="1200" noProof="0" dirty="0">
                          <a:solidFill>
                            <a:schemeClr val="dk1"/>
                          </a:solidFill>
                          <a:effectLst/>
                          <a:latin typeface="+mn-lt"/>
                          <a:ea typeface="+mn-ea"/>
                          <a:cs typeface="+mn-cs"/>
                        </a:rPr>
                        <a:t>c. Jelenti a rendőrségnek.</a:t>
                      </a:r>
                    </a:p>
                    <a:p>
                      <a:r>
                        <a:rPr lang="hu-HU" sz="1400" kern="1200" noProof="0" dirty="0">
                          <a:solidFill>
                            <a:schemeClr val="dk1"/>
                          </a:solidFill>
                          <a:effectLst/>
                          <a:latin typeface="+mn-lt"/>
                          <a:ea typeface="+mn-ea"/>
                          <a:cs typeface="+mn-cs"/>
                        </a:rPr>
                        <a:t>d. Kidobja.</a:t>
                      </a:r>
                    </a:p>
                    <a:p>
                      <a:endParaRPr lang="hu-HU" sz="1400" kern="1200" noProof="0" dirty="0">
                        <a:solidFill>
                          <a:schemeClr val="dk1"/>
                        </a:solidFill>
                        <a:effectLst/>
                        <a:latin typeface="+mn-lt"/>
                        <a:ea typeface="+mn-ea"/>
                        <a:cs typeface="+mn-cs"/>
                      </a:endParaRPr>
                    </a:p>
                  </a:txBody>
                  <a:tcPr/>
                </a:tc>
                <a:extLst>
                  <a:ext uri="{0D108BD9-81ED-4DB2-BD59-A6C34878D82A}">
                    <a16:rowId xmlns:a16="http://schemas.microsoft.com/office/drawing/2014/main" val="232408843"/>
                  </a:ext>
                </a:extLst>
              </a:tr>
            </a:tbl>
          </a:graphicData>
        </a:graphic>
      </p:graphicFrame>
      <p:pic>
        <p:nvPicPr>
          <p:cNvPr id="3" name="Imagen 2" descr="Texto&#10;&#10;Descripción generada automáticamente">
            <a:extLst>
              <a:ext uri="{FF2B5EF4-FFF2-40B4-BE49-F238E27FC236}">
                <a16:creationId xmlns:a16="http://schemas.microsoft.com/office/drawing/2014/main" id="{13C81884-B11C-6633-CE95-D1592653ADD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3933" y="272583"/>
            <a:ext cx="2206385" cy="462889"/>
          </a:xfrm>
          <a:prstGeom prst="rect">
            <a:avLst/>
          </a:prstGeom>
        </p:spPr>
      </p:pic>
      <p:sp>
        <p:nvSpPr>
          <p:cNvPr id="4" name="Rectángulo 3">
            <a:extLst>
              <a:ext uri="{FF2B5EF4-FFF2-40B4-BE49-F238E27FC236}">
                <a16:creationId xmlns:a16="http://schemas.microsoft.com/office/drawing/2014/main" id="{6B0B3F2D-36C3-7CA5-31AA-9DAE09332FFF}"/>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1074413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hu-HU" dirty="0"/>
              <a:t>Ellenőrző kérdések: megoldások</a:t>
            </a:r>
            <a:endParaRPr lang="es-E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13C81884-B11C-6633-CE95-D1592653ADD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3933" y="272583"/>
            <a:ext cx="2206385" cy="462889"/>
          </a:xfrm>
          <a:prstGeom prst="rect">
            <a:avLst/>
          </a:prstGeom>
        </p:spPr>
      </p:pic>
      <p:sp>
        <p:nvSpPr>
          <p:cNvPr id="4" name="Rectángulo 3">
            <a:extLst>
              <a:ext uri="{FF2B5EF4-FFF2-40B4-BE49-F238E27FC236}">
                <a16:creationId xmlns:a16="http://schemas.microsoft.com/office/drawing/2014/main" id="{51EB4B3F-B176-56F4-1276-9A548ED68C18}"/>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
        <p:nvSpPr>
          <p:cNvPr id="8" name="Tartalom helye 7">
            <a:extLst>
              <a:ext uri="{FF2B5EF4-FFF2-40B4-BE49-F238E27FC236}">
                <a16:creationId xmlns:a16="http://schemas.microsoft.com/office/drawing/2014/main" id="{6F9DEE03-1796-7574-C844-0F390D981516}"/>
              </a:ext>
            </a:extLst>
          </p:cNvPr>
          <p:cNvSpPr>
            <a:spLocks noGrp="1"/>
          </p:cNvSpPr>
          <p:nvPr>
            <p:ph sz="half" idx="1"/>
          </p:nvPr>
        </p:nvSpPr>
        <p:spPr/>
        <p:txBody>
          <a:bodyPr/>
          <a:lstStyle/>
          <a:p>
            <a:endParaRPr lang="hu-HU"/>
          </a:p>
        </p:txBody>
      </p:sp>
      <p:graphicFrame>
        <p:nvGraphicFramePr>
          <p:cNvPr id="9" name="Tabla 10">
            <a:extLst>
              <a:ext uri="{FF2B5EF4-FFF2-40B4-BE49-F238E27FC236}">
                <a16:creationId xmlns:a16="http://schemas.microsoft.com/office/drawing/2014/main" id="{73F7BF7A-596F-F209-26DF-94BB8E415AD5}"/>
              </a:ext>
            </a:extLst>
          </p:cNvPr>
          <p:cNvGraphicFramePr>
            <a:graphicFrameLocks/>
          </p:cNvGraphicFramePr>
          <p:nvPr>
            <p:extLst>
              <p:ext uri="{D42A27DB-BD31-4B8C-83A1-F6EECF244321}">
                <p14:modId xmlns:p14="http://schemas.microsoft.com/office/powerpoint/2010/main" val="2815369559"/>
              </p:ext>
            </p:extLst>
          </p:nvPr>
        </p:nvGraphicFramePr>
        <p:xfrm>
          <a:off x="683394" y="1846263"/>
          <a:ext cx="10574630" cy="4312920"/>
        </p:xfrm>
        <a:graphic>
          <a:graphicData uri="http://schemas.openxmlformats.org/drawingml/2006/table">
            <a:tbl>
              <a:tblPr firstRow="1" bandRow="1">
                <a:tableStyleId>{21E4AEA4-8DFA-4A89-87EB-49C32662AFE0}</a:tableStyleId>
              </a:tblPr>
              <a:tblGrid>
                <a:gridCol w="2114926">
                  <a:extLst>
                    <a:ext uri="{9D8B030D-6E8A-4147-A177-3AD203B41FA5}">
                      <a16:colId xmlns:a16="http://schemas.microsoft.com/office/drawing/2014/main" val="2601891750"/>
                    </a:ext>
                  </a:extLst>
                </a:gridCol>
                <a:gridCol w="2114926">
                  <a:extLst>
                    <a:ext uri="{9D8B030D-6E8A-4147-A177-3AD203B41FA5}">
                      <a16:colId xmlns:a16="http://schemas.microsoft.com/office/drawing/2014/main" val="3559158159"/>
                    </a:ext>
                  </a:extLst>
                </a:gridCol>
                <a:gridCol w="1804811">
                  <a:extLst>
                    <a:ext uri="{9D8B030D-6E8A-4147-A177-3AD203B41FA5}">
                      <a16:colId xmlns:a16="http://schemas.microsoft.com/office/drawing/2014/main" val="1947302738"/>
                    </a:ext>
                  </a:extLst>
                </a:gridCol>
                <a:gridCol w="2425041">
                  <a:extLst>
                    <a:ext uri="{9D8B030D-6E8A-4147-A177-3AD203B41FA5}">
                      <a16:colId xmlns:a16="http://schemas.microsoft.com/office/drawing/2014/main" val="3283798389"/>
                    </a:ext>
                  </a:extLst>
                </a:gridCol>
                <a:gridCol w="2114926">
                  <a:extLst>
                    <a:ext uri="{9D8B030D-6E8A-4147-A177-3AD203B41FA5}">
                      <a16:colId xmlns:a16="http://schemas.microsoft.com/office/drawing/2014/main" val="2128591119"/>
                    </a:ext>
                  </a:extLst>
                </a:gridCol>
              </a:tblGrid>
              <a:tr h="1124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500" b="1" kern="1200" noProof="0" dirty="0">
                          <a:solidFill>
                            <a:schemeClr val="lt1"/>
                          </a:solidFill>
                          <a:effectLst/>
                          <a:latin typeface="+mn-lt"/>
                          <a:ea typeface="+mn-ea"/>
                          <a:cs typeface="+mn-cs"/>
                        </a:rPr>
                        <a:t>Mit jelent a "</a:t>
                      </a:r>
                      <a:r>
                        <a:rPr lang="hu-HU" sz="1500" b="1" kern="1200" noProof="0" dirty="0" err="1">
                          <a:solidFill>
                            <a:schemeClr val="lt1"/>
                          </a:solidFill>
                          <a:effectLst/>
                          <a:latin typeface="+mn-lt"/>
                          <a:ea typeface="+mn-ea"/>
                          <a:cs typeface="+mn-cs"/>
                        </a:rPr>
                        <a:t>kiberbiztonság</a:t>
                      </a:r>
                      <a:r>
                        <a:rPr lang="hu-HU" sz="1500" b="1" kern="1200" noProof="0" dirty="0">
                          <a:solidFill>
                            <a:schemeClr val="lt1"/>
                          </a:solidFill>
                          <a:effectLst/>
                          <a:latin typeface="+mn-lt"/>
                          <a:ea typeface="+mn-ea"/>
                          <a:cs typeface="+mn-cs"/>
                        </a:rPr>
                        <a:t>"?</a:t>
                      </a:r>
                      <a:endParaRPr lang="hu-HU" sz="1500" noProof="0" dirty="0"/>
                    </a:p>
                  </a:txBody>
                  <a:tcPr/>
                </a:tc>
                <a:tc>
                  <a:txBody>
                    <a:bodyPr/>
                    <a:lstStyle/>
                    <a:p>
                      <a:r>
                        <a:rPr lang="hu-HU" sz="1500" b="1" kern="1200" noProof="0">
                          <a:solidFill>
                            <a:schemeClr val="lt1"/>
                          </a:solidFill>
                          <a:effectLst/>
                          <a:latin typeface="+mn-lt"/>
                          <a:ea typeface="+mn-ea"/>
                          <a:cs typeface="+mn-cs"/>
                        </a:rPr>
                        <a:t>Mit kell tennie az adathalászat megelőzése érdekében?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500" b="1" kern="1200" noProof="0">
                          <a:solidFill>
                            <a:schemeClr val="lt1"/>
                          </a:solidFill>
                          <a:effectLst/>
                          <a:latin typeface="+mn-lt"/>
                          <a:ea typeface="+mn-ea"/>
                          <a:cs typeface="+mn-cs"/>
                        </a:rPr>
                        <a:t>Mi a leggyakoribb támadás az európai KKV-k ellen?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500" b="1" kern="1200" noProof="0">
                          <a:solidFill>
                            <a:schemeClr val="lt1"/>
                          </a:solidFill>
                          <a:effectLst/>
                          <a:latin typeface="+mn-lt"/>
                          <a:ea typeface="+mn-ea"/>
                          <a:cs typeface="+mn-cs"/>
                        </a:rPr>
                        <a:t>Az alábbiak közül melyek a kiberbiztonsági célkitűzések az információkhoz való távoli hozzáféréssel kapcsolatban?</a:t>
                      </a:r>
                      <a:endParaRPr lang="hu-HU" sz="1500" noProof="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500" b="1" kern="1200" noProof="0" dirty="0">
                          <a:solidFill>
                            <a:schemeClr val="lt1"/>
                          </a:solidFill>
                          <a:effectLst/>
                          <a:latin typeface="+mn-lt"/>
                          <a:ea typeface="+mn-ea"/>
                          <a:cs typeface="+mn-cs"/>
                        </a:rPr>
                        <a:t>Mit tenne azzal az USB-meghajtóval, amit az irodai asztalon talál?</a:t>
                      </a:r>
                      <a:endParaRPr lang="hu-HU" sz="1500" noProof="0" dirty="0"/>
                    </a:p>
                  </a:txBody>
                  <a:tcPr/>
                </a:tc>
                <a:extLst>
                  <a:ext uri="{0D108BD9-81ED-4DB2-BD59-A6C34878D82A}">
                    <a16:rowId xmlns:a16="http://schemas.microsoft.com/office/drawing/2014/main" val="4178373252"/>
                  </a:ext>
                </a:extLst>
              </a:tr>
              <a:tr h="2927201">
                <a:tc>
                  <a:txBody>
                    <a:bodyPr/>
                    <a:lstStyle/>
                    <a:p>
                      <a:pPr marL="0" indent="0">
                        <a:buFont typeface="+mj-lt"/>
                        <a:buNone/>
                      </a:pPr>
                      <a:r>
                        <a:rPr lang="hu-HU" sz="1400" kern="1200" noProof="0" dirty="0">
                          <a:solidFill>
                            <a:schemeClr val="dk1"/>
                          </a:solidFill>
                          <a:effectLst/>
                          <a:latin typeface="+mn-lt"/>
                          <a:ea typeface="+mn-ea"/>
                          <a:cs typeface="+mn-cs"/>
                        </a:rPr>
                        <a:t>a. Eszközök a készülékek védelmére a rosszindulatú szoftverek támadásaival szemben.</a:t>
                      </a:r>
                    </a:p>
                    <a:p>
                      <a:pPr marL="0" indent="0">
                        <a:buFont typeface="+mj-lt"/>
                        <a:buNone/>
                      </a:pPr>
                      <a:r>
                        <a:rPr lang="hu-HU" sz="1400" kern="1200" noProof="0" dirty="0" err="1">
                          <a:solidFill>
                            <a:schemeClr val="dk1"/>
                          </a:solidFill>
                          <a:effectLst/>
                          <a:latin typeface="+mn-lt"/>
                          <a:ea typeface="+mn-ea"/>
                          <a:cs typeface="+mn-cs"/>
                        </a:rPr>
                        <a:t>b.</a:t>
                      </a:r>
                      <a:r>
                        <a:rPr lang="hu-HU" sz="1400" kern="1200" noProof="0" dirty="0">
                          <a:solidFill>
                            <a:schemeClr val="dk1"/>
                          </a:solidFill>
                          <a:effectLst/>
                          <a:latin typeface="+mn-lt"/>
                          <a:ea typeface="+mn-ea"/>
                          <a:cs typeface="+mn-cs"/>
                        </a:rPr>
                        <a:t> A bizalmas információk rosszindulatú támadásoktól való védelmét szolgáló eljárások.</a:t>
                      </a:r>
                    </a:p>
                    <a:p>
                      <a:pPr marL="0" indent="0">
                        <a:buFont typeface="+mj-lt"/>
                        <a:buNone/>
                      </a:pPr>
                      <a:r>
                        <a:rPr lang="hu-HU" sz="1400" kern="1200" noProof="0" dirty="0">
                          <a:solidFill>
                            <a:schemeClr val="dk1"/>
                          </a:solidFill>
                          <a:effectLst/>
                          <a:latin typeface="+mn-lt"/>
                          <a:ea typeface="+mn-ea"/>
                          <a:cs typeface="+mn-cs"/>
                        </a:rPr>
                        <a:t>c. A vállalati informatikai rendszerek védelme.</a:t>
                      </a:r>
                    </a:p>
                    <a:p>
                      <a:pPr marL="0" indent="0">
                        <a:buFont typeface="+mj-lt"/>
                        <a:buNone/>
                      </a:pPr>
                      <a:r>
                        <a:rPr lang="hu-HU" sz="1400" b="1" kern="1200" noProof="0" dirty="0">
                          <a:solidFill>
                            <a:schemeClr val="dk1"/>
                          </a:solidFill>
                          <a:effectLst/>
                          <a:latin typeface="+mn-lt"/>
                          <a:ea typeface="+mn-ea"/>
                          <a:cs typeface="+mn-cs"/>
                        </a:rPr>
                        <a:t>d. Minden válasz helyes.</a:t>
                      </a:r>
                    </a:p>
                    <a:p>
                      <a:pPr marL="0" indent="0">
                        <a:buFont typeface="+mj-lt"/>
                        <a:buNone/>
                      </a:pPr>
                      <a:endParaRPr lang="hu-HU" sz="1400" kern="1200" noProof="0" dirty="0">
                        <a:solidFill>
                          <a:schemeClr val="dk1"/>
                        </a:solidFill>
                        <a:effectLst/>
                        <a:latin typeface="+mn-lt"/>
                        <a:ea typeface="+mn-ea"/>
                        <a:cs typeface="+mn-cs"/>
                      </a:endParaRPr>
                    </a:p>
                    <a:p>
                      <a:pPr marL="0" indent="0">
                        <a:buFont typeface="+mj-lt"/>
                        <a:buNone/>
                      </a:pPr>
                      <a:endParaRPr lang="hu-HU" sz="1400" kern="1200" noProof="0" dirty="0">
                        <a:solidFill>
                          <a:schemeClr val="dk1"/>
                        </a:solidFill>
                        <a:effectLst/>
                        <a:latin typeface="+mn-lt"/>
                        <a:ea typeface="+mn-ea"/>
                        <a:cs typeface="+mn-cs"/>
                      </a:endParaRPr>
                    </a:p>
                  </a:txBody>
                  <a:tcPr/>
                </a:tc>
                <a:tc>
                  <a:txBody>
                    <a:bodyPr/>
                    <a:lstStyle/>
                    <a:p>
                      <a:r>
                        <a:rPr lang="hu-HU" sz="1400" b="1" kern="1200" noProof="0" dirty="0">
                          <a:solidFill>
                            <a:schemeClr val="dk1"/>
                          </a:solidFill>
                          <a:effectLst/>
                          <a:latin typeface="+mn-lt"/>
                          <a:ea typeface="+mn-ea"/>
                          <a:cs typeface="+mn-cs"/>
                        </a:rPr>
                        <a:t>a. Óvakodjon a jelszó megváltoztatására vonatkozó kéretlen e-mailektől.</a:t>
                      </a:r>
                    </a:p>
                    <a:p>
                      <a:r>
                        <a:rPr lang="hu-HU" sz="1400" kern="1200" noProof="0" dirty="0" err="1">
                          <a:solidFill>
                            <a:schemeClr val="dk1"/>
                          </a:solidFill>
                          <a:effectLst/>
                          <a:latin typeface="+mn-lt"/>
                          <a:ea typeface="+mn-ea"/>
                          <a:cs typeface="+mn-cs"/>
                        </a:rPr>
                        <a:t>b.</a:t>
                      </a:r>
                      <a:r>
                        <a:rPr lang="hu-HU" sz="1400" kern="1200" noProof="0" dirty="0">
                          <a:solidFill>
                            <a:schemeClr val="dk1"/>
                          </a:solidFill>
                          <a:effectLst/>
                          <a:latin typeface="+mn-lt"/>
                          <a:ea typeface="+mn-ea"/>
                          <a:cs typeface="+mn-cs"/>
                        </a:rPr>
                        <a:t> Kattintson az e-mailekben található linkekre.</a:t>
                      </a:r>
                    </a:p>
                    <a:p>
                      <a:r>
                        <a:rPr lang="hu-HU" sz="1400" kern="1200" noProof="0" dirty="0">
                          <a:solidFill>
                            <a:schemeClr val="dk1"/>
                          </a:solidFill>
                          <a:effectLst/>
                          <a:latin typeface="+mn-lt"/>
                          <a:ea typeface="+mn-ea"/>
                          <a:cs typeface="+mn-cs"/>
                        </a:rPr>
                        <a:t>c. Töltse le a spam e-mailek mellékleteit.</a:t>
                      </a:r>
                    </a:p>
                    <a:p>
                      <a:r>
                        <a:rPr lang="hu-HU" sz="1400" kern="1200" noProof="0" dirty="0">
                          <a:solidFill>
                            <a:schemeClr val="dk1"/>
                          </a:solidFill>
                          <a:effectLst/>
                          <a:latin typeface="+mn-lt"/>
                          <a:ea typeface="+mn-ea"/>
                          <a:cs typeface="+mn-cs"/>
                        </a:rPr>
                        <a:t>d. Fogadja az ismeretlen számokról érkező telefonhívásokat.</a:t>
                      </a:r>
                    </a:p>
                    <a:p>
                      <a:endParaRPr lang="hu-HU" sz="1400" kern="1200" noProof="0" dirty="0">
                        <a:solidFill>
                          <a:schemeClr val="dk1"/>
                        </a:solidFill>
                        <a:effectLst/>
                        <a:latin typeface="+mn-lt"/>
                        <a:ea typeface="+mn-ea"/>
                        <a:cs typeface="+mn-cs"/>
                      </a:endParaRPr>
                    </a:p>
                  </a:txBody>
                  <a:tcPr/>
                </a:tc>
                <a:tc>
                  <a:txBody>
                    <a:bodyPr/>
                    <a:lstStyle/>
                    <a:p>
                      <a:r>
                        <a:rPr lang="hu-HU" sz="1400" noProof="0" dirty="0"/>
                        <a:t>a. Hozzáférés megtagadása.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400" noProof="0" dirty="0" err="1"/>
                        <a:t>b.</a:t>
                      </a:r>
                      <a:r>
                        <a:rPr lang="hu-HU" sz="1400" noProof="0" dirty="0"/>
                        <a:t> Zsarolószoftver.</a:t>
                      </a:r>
                    </a:p>
                    <a:p>
                      <a:r>
                        <a:rPr lang="hu-HU" sz="1400" b="1" noProof="0" dirty="0"/>
                        <a:t>c. Adathalászat.</a:t>
                      </a:r>
                    </a:p>
                    <a:p>
                      <a:r>
                        <a:rPr lang="hu-HU" sz="1400" noProof="0" dirty="0"/>
                        <a:t>d. Egyik sem helyes.</a:t>
                      </a:r>
                    </a:p>
                  </a:txBody>
                  <a:tcPr/>
                </a:tc>
                <a:tc>
                  <a:txBody>
                    <a:bodyPr/>
                    <a:lstStyle/>
                    <a:p>
                      <a:r>
                        <a:rPr lang="hu-HU" sz="1400" b="1" kern="1200" noProof="0" dirty="0">
                          <a:solidFill>
                            <a:schemeClr val="dk1"/>
                          </a:solidFill>
                          <a:effectLst/>
                          <a:latin typeface="+mn-lt"/>
                          <a:ea typeface="+mn-ea"/>
                          <a:cs typeface="+mn-cs"/>
                        </a:rPr>
                        <a:t>a. Hozzáférhetőség, bizalmasság</a:t>
                      </a:r>
                      <a:r>
                        <a:rPr lang="hu-HU" sz="1400" kern="1200" noProof="0" dirty="0">
                          <a:solidFill>
                            <a:schemeClr val="dk1"/>
                          </a:solidFill>
                          <a:effectLst/>
                          <a:latin typeface="+mn-lt"/>
                          <a:ea typeface="+mn-ea"/>
                          <a:cs typeface="+mn-cs"/>
                        </a:rPr>
                        <a:t>.</a:t>
                      </a:r>
                    </a:p>
                    <a:p>
                      <a:r>
                        <a:rPr lang="hu-HU" sz="1400" kern="1200" noProof="0" dirty="0" err="1">
                          <a:solidFill>
                            <a:schemeClr val="dk1"/>
                          </a:solidFill>
                          <a:effectLst/>
                          <a:latin typeface="+mn-lt"/>
                          <a:ea typeface="+mn-ea"/>
                          <a:cs typeface="+mn-cs"/>
                        </a:rPr>
                        <a:t>b.</a:t>
                      </a:r>
                      <a:r>
                        <a:rPr lang="hu-HU" sz="1400" kern="1200" noProof="0" dirty="0">
                          <a:solidFill>
                            <a:schemeClr val="dk1"/>
                          </a:solidFill>
                          <a:effectLst/>
                          <a:latin typeface="+mn-lt"/>
                          <a:ea typeface="+mn-ea"/>
                          <a:cs typeface="+mn-cs"/>
                        </a:rPr>
                        <a:t> </a:t>
                      </a:r>
                      <a:r>
                        <a:rPr lang="hu-HU" sz="1400" kern="1200" noProof="0" dirty="0" err="1">
                          <a:solidFill>
                            <a:schemeClr val="dk1"/>
                          </a:solidFill>
                          <a:effectLst/>
                          <a:latin typeface="+mn-lt"/>
                          <a:ea typeface="+mn-ea"/>
                          <a:cs typeface="+mn-cs"/>
                        </a:rPr>
                        <a:t>Nyomonkövethetőség</a:t>
                      </a:r>
                      <a:r>
                        <a:rPr lang="hu-HU" sz="1400" kern="1200" noProof="0" dirty="0">
                          <a:solidFill>
                            <a:schemeClr val="dk1"/>
                          </a:solidFill>
                          <a:effectLst/>
                          <a:latin typeface="+mn-lt"/>
                          <a:ea typeface="+mn-ea"/>
                          <a:cs typeface="+mn-cs"/>
                        </a:rPr>
                        <a:t>, nyilvánosság.</a:t>
                      </a:r>
                    </a:p>
                    <a:p>
                      <a:r>
                        <a:rPr lang="hu-HU" sz="1400" kern="1200" noProof="0" dirty="0">
                          <a:solidFill>
                            <a:schemeClr val="dk1"/>
                          </a:solidFill>
                          <a:effectLst/>
                          <a:latin typeface="+mn-lt"/>
                          <a:ea typeface="+mn-ea"/>
                          <a:cs typeface="+mn-cs"/>
                        </a:rPr>
                        <a:t>c. Titoktartás, korrupció.</a:t>
                      </a:r>
                    </a:p>
                    <a:p>
                      <a:r>
                        <a:rPr lang="hu-HU" sz="1400" kern="1200" noProof="0" dirty="0">
                          <a:solidFill>
                            <a:schemeClr val="dk1"/>
                          </a:solidFill>
                          <a:effectLst/>
                          <a:latin typeface="+mn-lt"/>
                          <a:ea typeface="+mn-ea"/>
                          <a:cs typeface="+mn-cs"/>
                        </a:rPr>
                        <a:t>d. Integritás, mérhetőség.</a:t>
                      </a:r>
                    </a:p>
                    <a:p>
                      <a:endParaRPr lang="hu-HU" sz="1400" noProof="0" dirty="0"/>
                    </a:p>
                  </a:txBody>
                  <a:tcPr/>
                </a:tc>
                <a:tc>
                  <a:txBody>
                    <a:bodyPr/>
                    <a:lstStyle/>
                    <a:p>
                      <a:r>
                        <a:rPr lang="hu-HU" sz="1400" kern="1200" noProof="0" dirty="0">
                          <a:solidFill>
                            <a:schemeClr val="dk1"/>
                          </a:solidFill>
                          <a:effectLst/>
                          <a:latin typeface="+mn-lt"/>
                          <a:ea typeface="+mn-ea"/>
                          <a:cs typeface="+mn-cs"/>
                        </a:rPr>
                        <a:t>a. Csatlakoztatja a számítógépéhez, hogy megnézze, mi van rajta és visszaadhassa a tulajdonosának.</a:t>
                      </a:r>
                    </a:p>
                    <a:p>
                      <a:r>
                        <a:rPr lang="hu-HU" sz="1400" b="1" kern="1200" noProof="0" dirty="0" err="1">
                          <a:solidFill>
                            <a:schemeClr val="dk1"/>
                          </a:solidFill>
                          <a:effectLst/>
                          <a:latin typeface="+mn-lt"/>
                          <a:ea typeface="+mn-ea"/>
                          <a:cs typeface="+mn-cs"/>
                        </a:rPr>
                        <a:t>b.</a:t>
                      </a:r>
                      <a:r>
                        <a:rPr lang="hu-HU" sz="1400" b="1" kern="1200" noProof="0" dirty="0">
                          <a:solidFill>
                            <a:schemeClr val="dk1"/>
                          </a:solidFill>
                          <a:effectLst/>
                          <a:latin typeface="+mn-lt"/>
                          <a:ea typeface="+mn-ea"/>
                          <a:cs typeface="+mn-cs"/>
                        </a:rPr>
                        <a:t> Megpróbálja megtalálni a tulajdonosát anélkül, hogy csatlakoztatja bármelyik számítógéphez</a:t>
                      </a:r>
                      <a:r>
                        <a:rPr lang="hu-HU" sz="1400" kern="1200" noProof="0" dirty="0">
                          <a:solidFill>
                            <a:schemeClr val="dk1"/>
                          </a:solidFill>
                          <a:effectLst/>
                          <a:latin typeface="+mn-lt"/>
                          <a:ea typeface="+mn-ea"/>
                          <a:cs typeface="+mn-cs"/>
                        </a:rPr>
                        <a:t>.</a:t>
                      </a:r>
                    </a:p>
                    <a:p>
                      <a:r>
                        <a:rPr lang="hu-HU" sz="1400" kern="1200" noProof="0" dirty="0">
                          <a:solidFill>
                            <a:schemeClr val="dk1"/>
                          </a:solidFill>
                          <a:effectLst/>
                          <a:latin typeface="+mn-lt"/>
                          <a:ea typeface="+mn-ea"/>
                          <a:cs typeface="+mn-cs"/>
                        </a:rPr>
                        <a:t>c. Jelenti a rendőrségnek.</a:t>
                      </a:r>
                    </a:p>
                    <a:p>
                      <a:r>
                        <a:rPr lang="hu-HU" sz="1400" kern="1200" noProof="0" dirty="0">
                          <a:solidFill>
                            <a:schemeClr val="dk1"/>
                          </a:solidFill>
                          <a:effectLst/>
                          <a:latin typeface="+mn-lt"/>
                          <a:ea typeface="+mn-ea"/>
                          <a:cs typeface="+mn-cs"/>
                        </a:rPr>
                        <a:t>d. Kidobja.</a:t>
                      </a:r>
                    </a:p>
                    <a:p>
                      <a:endParaRPr lang="hu-HU" sz="1400" kern="1200" noProof="0" dirty="0">
                        <a:solidFill>
                          <a:schemeClr val="dk1"/>
                        </a:solidFill>
                        <a:effectLst/>
                        <a:latin typeface="+mn-lt"/>
                        <a:ea typeface="+mn-ea"/>
                        <a:cs typeface="+mn-cs"/>
                      </a:endParaRPr>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487561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1C45A-AD94-A4D7-F83E-5D1645D78F4A}"/>
              </a:ext>
            </a:extLst>
          </p:cNvPr>
          <p:cNvSpPr>
            <a:spLocks noGrp="1"/>
          </p:cNvSpPr>
          <p:nvPr>
            <p:ph type="title"/>
          </p:nvPr>
        </p:nvSpPr>
        <p:spPr/>
        <p:txBody>
          <a:bodyPr/>
          <a:lstStyle/>
          <a:p>
            <a:r>
              <a:rPr lang="hu-HU" sz="4800" b="1" dirty="0"/>
              <a:t>Köszönöm a figyelmet</a:t>
            </a:r>
            <a:r>
              <a:rPr lang="es-ES" sz="4800" b="1" dirty="0"/>
              <a:t>!</a:t>
            </a:r>
          </a:p>
        </p:txBody>
      </p:sp>
      <p:sp>
        <p:nvSpPr>
          <p:cNvPr id="4" name="Marcador de texto 3">
            <a:extLst>
              <a:ext uri="{FF2B5EF4-FFF2-40B4-BE49-F238E27FC236}">
                <a16:creationId xmlns:a16="http://schemas.microsoft.com/office/drawing/2014/main" id="{3EFD00B6-BA07-5B12-58B3-D70694196E80}"/>
              </a:ext>
            </a:extLst>
          </p:cNvPr>
          <p:cNvSpPr>
            <a:spLocks noGrp="1"/>
          </p:cNvSpPr>
          <p:nvPr>
            <p:ph type="body" sz="half" idx="2"/>
          </p:nvPr>
        </p:nvSpPr>
        <p:spPr>
          <a:xfrm>
            <a:off x="1097661" y="6030071"/>
            <a:ext cx="10113264" cy="594360"/>
          </a:xfrm>
        </p:spPr>
        <p:txBody>
          <a:bodyPr>
            <a:normAutofit/>
          </a:bodyPr>
          <a:lstStyle/>
          <a:p>
            <a:r>
              <a:rPr lang="hu-HU" sz="2800" dirty="0"/>
              <a:t>Folytassa a képzését itt: </a:t>
            </a:r>
            <a:r>
              <a:rPr lang="es-ES" sz="2800" b="1" dirty="0">
                <a:solidFill>
                  <a:schemeClr val="bg1"/>
                </a:solidFill>
                <a:hlinkClick r:id="rId2">
                  <a:extLst>
                    <a:ext uri="{A12FA001-AC4F-418D-AE19-62706E023703}">
                      <ahyp:hlinkClr xmlns:ahyp="http://schemas.microsoft.com/office/drawing/2018/hyperlinkcolor" val="tx"/>
                    </a:ext>
                  </a:extLst>
                </a:hlinkClick>
              </a:rPr>
              <a:t>www.restartproject.eu</a:t>
            </a:r>
            <a:r>
              <a:rPr lang="es-ES" sz="2800" dirty="0"/>
              <a:t>. </a:t>
            </a:r>
          </a:p>
        </p:txBody>
      </p:sp>
      <p:pic>
        <p:nvPicPr>
          <p:cNvPr id="14" name="Picture 2" descr="Restart">
            <a:extLst>
              <a:ext uri="{FF2B5EF4-FFF2-40B4-BE49-F238E27FC236}">
                <a16:creationId xmlns:a16="http://schemas.microsoft.com/office/drawing/2014/main" id="{DEF0A2D3-BB90-AC66-A977-F4A00E1A113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62695" y="1723276"/>
            <a:ext cx="9266609" cy="1705724"/>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descr="Texto&#10;&#10;Descripción generada automáticamente">
            <a:extLst>
              <a:ext uri="{FF2B5EF4-FFF2-40B4-BE49-F238E27FC236}">
                <a16:creationId xmlns:a16="http://schemas.microsoft.com/office/drawing/2014/main" id="{8FA970E7-507C-8AE8-218A-21AC6237AA7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951120" y="388306"/>
            <a:ext cx="2779280" cy="583080"/>
          </a:xfrm>
          <a:prstGeom prst="rect">
            <a:avLst/>
          </a:prstGeom>
        </p:spPr>
      </p:pic>
      <p:sp>
        <p:nvSpPr>
          <p:cNvPr id="3" name="Rectángulo 3">
            <a:extLst>
              <a:ext uri="{FF2B5EF4-FFF2-40B4-BE49-F238E27FC236}">
                <a16:creationId xmlns:a16="http://schemas.microsoft.com/office/drawing/2014/main" id="{34EB9906-B211-9DA6-9483-A2EF0D589537}"/>
              </a:ext>
            </a:extLst>
          </p:cNvPr>
          <p:cNvSpPr/>
          <p:nvPr/>
        </p:nvSpPr>
        <p:spPr>
          <a:xfrm>
            <a:off x="332884" y="4509783"/>
            <a:ext cx="11243512" cy="461665"/>
          </a:xfrm>
          <a:prstGeom prst="rect">
            <a:avLst/>
          </a:prstGeom>
        </p:spPr>
        <p:txBody>
          <a:bodyPr wrap="square">
            <a:spAutoFit/>
          </a:bodyPr>
          <a:lstStyle/>
          <a:p>
            <a:r>
              <a:rPr lang="en-US" sz="1200" dirty="0">
                <a:latin typeface="system-ui"/>
              </a:rPr>
              <a:t>Az a </a:t>
            </a:r>
            <a:r>
              <a:rPr lang="en-US" sz="1200" dirty="0" err="1">
                <a:latin typeface="system-ui"/>
              </a:rPr>
              <a:t>támogatás</a:t>
            </a:r>
            <a:r>
              <a:rPr lang="en-US" sz="1200" dirty="0">
                <a:latin typeface="system-ui"/>
              </a:rPr>
              <a:t>, </a:t>
            </a:r>
            <a:r>
              <a:rPr lang="en-US" sz="1200" dirty="0" err="1">
                <a:latin typeface="system-ui"/>
              </a:rPr>
              <a:t>amelyet</a:t>
            </a:r>
            <a:r>
              <a:rPr lang="en-US" sz="1200" dirty="0">
                <a:latin typeface="system-ui"/>
              </a:rPr>
              <a:t> </a:t>
            </a:r>
            <a:r>
              <a:rPr lang="en-US" sz="1200" dirty="0" err="1">
                <a:latin typeface="system-ui"/>
              </a:rPr>
              <a:t>az</a:t>
            </a:r>
            <a:r>
              <a:rPr lang="en-US" sz="1200" dirty="0">
                <a:latin typeface="system-ui"/>
              </a:rPr>
              <a:t> </a:t>
            </a:r>
            <a:r>
              <a:rPr lang="en-US" sz="1200" dirty="0" err="1">
                <a:latin typeface="system-ui"/>
              </a:rPr>
              <a:t>Európai</a:t>
            </a:r>
            <a:r>
              <a:rPr lang="en-US" sz="1200" dirty="0">
                <a:latin typeface="system-ui"/>
              </a:rPr>
              <a:t> </a:t>
            </a:r>
            <a:r>
              <a:rPr lang="en-US" sz="1200" dirty="0" err="1">
                <a:latin typeface="system-ui"/>
              </a:rPr>
              <a:t>Bizottság</a:t>
            </a:r>
            <a:r>
              <a:rPr lang="en-US" sz="1200" dirty="0">
                <a:latin typeface="system-ui"/>
              </a:rPr>
              <a:t> </a:t>
            </a:r>
            <a:r>
              <a:rPr lang="en-US" sz="1200" dirty="0" err="1">
                <a:latin typeface="system-ui"/>
              </a:rPr>
              <a:t>nyújtott</a:t>
            </a:r>
            <a:r>
              <a:rPr lang="en-US" sz="1200" dirty="0">
                <a:latin typeface="system-ui"/>
              </a:rPr>
              <a:t> a </a:t>
            </a:r>
            <a:r>
              <a:rPr lang="en-US" sz="1200" dirty="0" err="1">
                <a:latin typeface="system-ui"/>
              </a:rPr>
              <a:t>kiadvány</a:t>
            </a:r>
            <a:r>
              <a:rPr lang="en-US" sz="1200" dirty="0">
                <a:latin typeface="system-ui"/>
              </a:rPr>
              <a:t> </a:t>
            </a:r>
            <a:r>
              <a:rPr lang="en-US" sz="1200" dirty="0" err="1">
                <a:latin typeface="system-ui"/>
              </a:rPr>
              <a:t>elkészítéséhez</a:t>
            </a:r>
            <a:r>
              <a:rPr lang="en-US" sz="1200" dirty="0">
                <a:latin typeface="system-ui"/>
              </a:rPr>
              <a:t> </a:t>
            </a:r>
            <a:r>
              <a:rPr lang="en-US" sz="1200" dirty="0" err="1">
                <a:latin typeface="system-ui"/>
              </a:rPr>
              <a:t>nem</a:t>
            </a:r>
            <a:r>
              <a:rPr lang="en-US" sz="1200" dirty="0">
                <a:latin typeface="system-ui"/>
              </a:rPr>
              <a:t> </a:t>
            </a:r>
            <a:r>
              <a:rPr lang="en-US" sz="1200" dirty="0" err="1">
                <a:latin typeface="system-ui"/>
              </a:rPr>
              <a:t>terjed</a:t>
            </a:r>
            <a:r>
              <a:rPr lang="en-US" sz="1200" dirty="0">
                <a:latin typeface="system-ui"/>
              </a:rPr>
              <a:t> ki a </a:t>
            </a:r>
            <a:r>
              <a:rPr lang="en-US" sz="1200" dirty="0" err="1">
                <a:latin typeface="system-ui"/>
              </a:rPr>
              <a:t>tartalom</a:t>
            </a:r>
            <a:r>
              <a:rPr lang="en-US" sz="1200" dirty="0">
                <a:latin typeface="system-ui"/>
              </a:rPr>
              <a:t> </a:t>
            </a:r>
            <a:r>
              <a:rPr lang="en-US" sz="1200" dirty="0" err="1">
                <a:latin typeface="system-ui"/>
              </a:rPr>
              <a:t>jóváhagyására</a:t>
            </a:r>
            <a:r>
              <a:rPr lang="en-US" sz="1200" dirty="0">
                <a:latin typeface="system-ui"/>
              </a:rPr>
              <a:t>. Az </a:t>
            </a:r>
            <a:r>
              <a:rPr lang="en-US" sz="1200" dirty="0" err="1">
                <a:latin typeface="system-ui"/>
              </a:rPr>
              <a:t>Európai</a:t>
            </a:r>
            <a:r>
              <a:rPr lang="en-US" sz="1200" dirty="0">
                <a:latin typeface="system-ui"/>
              </a:rPr>
              <a:t> </a:t>
            </a:r>
            <a:r>
              <a:rPr lang="en-US" sz="1200" dirty="0" err="1">
                <a:latin typeface="system-ui"/>
              </a:rPr>
              <a:t>Bizottság</a:t>
            </a:r>
            <a:r>
              <a:rPr lang="en-US" sz="1200" dirty="0">
                <a:latin typeface="system-ui"/>
              </a:rPr>
              <a:t> </a:t>
            </a:r>
            <a:r>
              <a:rPr lang="en-US" sz="1200" dirty="0" err="1">
                <a:latin typeface="system-ui"/>
              </a:rPr>
              <a:t>nem</a:t>
            </a:r>
            <a:r>
              <a:rPr lang="en-US" sz="1200" dirty="0">
                <a:latin typeface="system-ui"/>
              </a:rPr>
              <a:t> </a:t>
            </a:r>
            <a:r>
              <a:rPr lang="en-US" sz="1200" dirty="0" err="1">
                <a:latin typeface="system-ui"/>
              </a:rPr>
              <a:t>tehető</a:t>
            </a:r>
            <a:r>
              <a:rPr lang="en-US" sz="1200" dirty="0">
                <a:latin typeface="system-ui"/>
              </a:rPr>
              <a:t> </a:t>
            </a:r>
            <a:r>
              <a:rPr lang="en-US" sz="1200" dirty="0" err="1">
                <a:latin typeface="system-ui"/>
              </a:rPr>
              <a:t>felelőssé</a:t>
            </a:r>
            <a:r>
              <a:rPr lang="en-US" sz="1200" dirty="0">
                <a:latin typeface="system-ui"/>
              </a:rPr>
              <a:t> a </a:t>
            </a:r>
            <a:r>
              <a:rPr lang="en-US" sz="1200" dirty="0" err="1">
                <a:latin typeface="system-ui"/>
              </a:rPr>
              <a:t>kiadványban</a:t>
            </a:r>
            <a:r>
              <a:rPr lang="en-US" sz="1200" dirty="0">
                <a:latin typeface="system-ui"/>
              </a:rPr>
              <a:t> </a:t>
            </a:r>
            <a:r>
              <a:rPr lang="en-US" sz="1200" dirty="0" err="1">
                <a:latin typeface="system-ui"/>
              </a:rPr>
              <a:t>levő</a:t>
            </a:r>
            <a:r>
              <a:rPr lang="en-US" sz="1200" dirty="0">
                <a:latin typeface="system-ui"/>
              </a:rPr>
              <a:t> </a:t>
            </a:r>
            <a:r>
              <a:rPr lang="en-US" sz="1200" dirty="0" err="1">
                <a:latin typeface="system-ui"/>
              </a:rPr>
              <a:t>információk</a:t>
            </a:r>
            <a:r>
              <a:rPr lang="en-US" sz="1200" dirty="0">
                <a:latin typeface="system-ui"/>
              </a:rPr>
              <a:t> </a:t>
            </a:r>
            <a:r>
              <a:rPr lang="en-US" sz="1200" dirty="0" err="1">
                <a:latin typeface="system-ui"/>
              </a:rPr>
              <a:t>bármilyen</a:t>
            </a:r>
            <a:r>
              <a:rPr lang="en-US" sz="1200" dirty="0">
                <a:latin typeface="system-ui"/>
              </a:rPr>
              <a:t> </a:t>
            </a:r>
            <a:r>
              <a:rPr lang="en-US" sz="1200" dirty="0" err="1">
                <a:latin typeface="system-ui"/>
              </a:rPr>
              <a:t>felhasználásáért</a:t>
            </a:r>
            <a:r>
              <a:rPr lang="en-US" sz="1200" dirty="0">
                <a:latin typeface="system-ui"/>
              </a:rPr>
              <a:t>, </a:t>
            </a:r>
            <a:r>
              <a:rPr lang="en-US" sz="1200" dirty="0" err="1">
                <a:latin typeface="system-ui"/>
              </a:rPr>
              <a:t>hiszen</a:t>
            </a:r>
            <a:r>
              <a:rPr lang="en-US" sz="1200" dirty="0">
                <a:latin typeface="system-ui"/>
              </a:rPr>
              <a:t> a </a:t>
            </a:r>
            <a:r>
              <a:rPr lang="en-US" sz="1200" dirty="0" err="1">
                <a:latin typeface="system-ui"/>
              </a:rPr>
              <a:t>tartalom</a:t>
            </a:r>
            <a:r>
              <a:rPr lang="en-US" sz="1200" dirty="0">
                <a:latin typeface="system-ui"/>
              </a:rPr>
              <a:t> </a:t>
            </a:r>
            <a:r>
              <a:rPr lang="en-US" sz="1200" dirty="0" err="1">
                <a:latin typeface="system-ui"/>
              </a:rPr>
              <a:t>kizárólag</a:t>
            </a:r>
            <a:r>
              <a:rPr lang="en-US" sz="1200" dirty="0">
                <a:latin typeface="system-ui"/>
              </a:rPr>
              <a:t> a </a:t>
            </a:r>
            <a:r>
              <a:rPr lang="en-US" sz="1200" dirty="0" err="1">
                <a:latin typeface="system-ui"/>
              </a:rPr>
              <a:t>szerzők</a:t>
            </a:r>
            <a:r>
              <a:rPr lang="en-US" sz="1200" dirty="0">
                <a:latin typeface="system-ui"/>
              </a:rPr>
              <a:t> </a:t>
            </a:r>
            <a:r>
              <a:rPr lang="en-US" sz="1200" dirty="0" err="1">
                <a:latin typeface="system-ui"/>
              </a:rPr>
              <a:t>véleményét</a:t>
            </a:r>
            <a:r>
              <a:rPr lang="en-US" sz="1200" dirty="0">
                <a:latin typeface="system-ui"/>
              </a:rPr>
              <a:t> </a:t>
            </a:r>
            <a:r>
              <a:rPr lang="en-US" sz="1200" dirty="0" err="1">
                <a:latin typeface="system-ui"/>
              </a:rPr>
              <a:t>tükrözi</a:t>
            </a:r>
            <a:r>
              <a:rPr lang="en-US" sz="1200" dirty="0">
                <a:latin typeface="system-ui"/>
              </a:rPr>
              <a:t>. </a:t>
            </a:r>
          </a:p>
        </p:txBody>
      </p:sp>
    </p:spTree>
    <p:extLst>
      <p:ext uri="{BB962C8B-B14F-4D97-AF65-F5344CB8AC3E}">
        <p14:creationId xmlns:p14="http://schemas.microsoft.com/office/powerpoint/2010/main" val="293166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hu-HU" dirty="0"/>
              <a:t>TARTALOM</a:t>
            </a:r>
            <a:endParaRPr lang="es-ES" dirty="0"/>
          </a:p>
        </p:txBody>
      </p:sp>
      <p:graphicFrame>
        <p:nvGraphicFramePr>
          <p:cNvPr id="12" name="Marcador de contenido 11">
            <a:extLst>
              <a:ext uri="{FF2B5EF4-FFF2-40B4-BE49-F238E27FC236}">
                <a16:creationId xmlns:a16="http://schemas.microsoft.com/office/drawing/2014/main" id="{E64195D9-8ADD-6866-22F8-8B4E5BE116EE}"/>
              </a:ext>
            </a:extLst>
          </p:cNvPr>
          <p:cNvGraphicFramePr>
            <a:graphicFrameLocks noGrp="1"/>
          </p:cNvGraphicFramePr>
          <p:nvPr>
            <p:ph sz="half" idx="1"/>
            <p:extLst>
              <p:ext uri="{D42A27DB-BD31-4B8C-83A1-F6EECF244321}">
                <p14:modId xmlns:p14="http://schemas.microsoft.com/office/powerpoint/2010/main" val="229918904"/>
              </p:ext>
            </p:extLst>
          </p:nvPr>
        </p:nvGraphicFramePr>
        <p:xfrm>
          <a:off x="1096963" y="1846263"/>
          <a:ext cx="1015267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3AE1F53C-A2E8-A9CF-ABB9-B00FD7F05CBA}"/>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4" name="Rectángulo 3">
            <a:extLst>
              <a:ext uri="{FF2B5EF4-FFF2-40B4-BE49-F238E27FC236}">
                <a16:creationId xmlns:a16="http://schemas.microsoft.com/office/drawing/2014/main" id="{040CB9DD-4964-F633-C1B8-A36B119B063C}"/>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hu-HU" sz="1200" dirty="0">
                <a:solidFill>
                  <a:schemeClr val="bg1"/>
                </a:solidFill>
                <a:latin typeface="system-ui"/>
              </a:rPr>
              <a:t>,</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572048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A </a:t>
            </a:r>
            <a:r>
              <a:rPr lang="en-GB" sz="4000" b="1" dirty="0" err="1"/>
              <a:t>kiberbiztonság</a:t>
            </a:r>
            <a:r>
              <a:rPr lang="en-GB" sz="4000" b="1" dirty="0"/>
              <a:t> </a:t>
            </a:r>
            <a:r>
              <a:rPr lang="en-GB" sz="4000" b="1" dirty="0" err="1"/>
              <a:t>alapjai</a:t>
            </a:r>
            <a:br>
              <a:rPr lang="en-GB" dirty="0"/>
            </a:br>
            <a:r>
              <a:rPr lang="en-GB" sz="2800" dirty="0"/>
              <a:t>Mi a </a:t>
            </a:r>
            <a:r>
              <a:rPr lang="en-GB" sz="2800" dirty="0" err="1"/>
              <a:t>kiberbiztonság</a:t>
            </a:r>
            <a:r>
              <a:rPr lang="en-GB" sz="2800" dirty="0"/>
              <a:t>?</a:t>
            </a:r>
            <a:endParaRPr lang="en-GB"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6050140" cy="4336952"/>
          </a:xfrm>
        </p:spPr>
        <p:txBody>
          <a:bodyPr>
            <a:normAutofit lnSpcReduction="10000"/>
          </a:bodyPr>
          <a:lstStyle/>
          <a:p>
            <a:pPr algn="just">
              <a:lnSpc>
                <a:spcPct val="107000"/>
              </a:lnSpc>
              <a:spcAft>
                <a:spcPts val="800"/>
              </a:spcAft>
            </a:pPr>
            <a:r>
              <a:rPr lang="hu-HU" dirty="0">
                <a:effectLst/>
                <a:ea typeface="Calibri" panose="020F0502020204030204" pitchFamily="34" charset="0"/>
                <a:cs typeface="Calibri" panose="020F0502020204030204" pitchFamily="34" charset="0"/>
              </a:rPr>
              <a:t>A </a:t>
            </a:r>
            <a:r>
              <a:rPr lang="hu-HU" dirty="0">
                <a:effectLst/>
                <a:latin typeface="Calibri (Body)"/>
                <a:ea typeface="Calibri" panose="020F0502020204030204" pitchFamily="34" charset="0"/>
                <a:cs typeface="Calibri" panose="020F0502020204030204" pitchFamily="34" charset="0"/>
              </a:rPr>
              <a:t>„</a:t>
            </a:r>
            <a:r>
              <a:rPr lang="hu-HU" b="1" dirty="0">
                <a:effectLst/>
                <a:ea typeface="Calibri" panose="020F0502020204030204" pitchFamily="34" charset="0"/>
                <a:cs typeface="Calibri" panose="020F0502020204030204" pitchFamily="34" charset="0"/>
              </a:rPr>
              <a:t>kiberbiztonság" </a:t>
            </a:r>
            <a:r>
              <a:rPr lang="hu-HU" dirty="0">
                <a:effectLst/>
                <a:ea typeface="Calibri" panose="020F0502020204030204" pitchFamily="34" charset="0"/>
                <a:cs typeface="Calibri" panose="020F0502020204030204" pitchFamily="34" charset="0"/>
              </a:rPr>
              <a:t>kifejezés az 1970-es években született, mivel a vállalatoknak meg kellett </a:t>
            </a:r>
            <a:r>
              <a:rPr lang="hu-HU" b="1" dirty="0">
                <a:effectLst/>
                <a:ea typeface="Calibri" panose="020F0502020204030204" pitchFamily="34" charset="0"/>
                <a:cs typeface="Calibri" panose="020F0502020204030204" pitchFamily="34" charset="0"/>
              </a:rPr>
              <a:t>védeniük számítógépes rendszereiket</a:t>
            </a:r>
            <a:r>
              <a:rPr lang="hu-HU" dirty="0">
                <a:effectLst/>
                <a:ea typeface="Calibri" panose="020F0502020204030204" pitchFamily="34" charset="0"/>
                <a:cs typeface="Calibri" panose="020F0502020204030204" pitchFamily="34" charset="0"/>
              </a:rPr>
              <a:t> a rosszindulatú támadásoktól, amelyek az információkkal való visszaélés révén veszélyeztethetik azok megfelelő működését.</a:t>
            </a:r>
          </a:p>
          <a:p>
            <a:pPr algn="just">
              <a:lnSpc>
                <a:spcPct val="107000"/>
              </a:lnSpc>
              <a:spcAft>
                <a:spcPts val="800"/>
              </a:spcAft>
            </a:pPr>
            <a:r>
              <a:rPr lang="hu-HU" dirty="0">
                <a:effectLst/>
                <a:ea typeface="Calibri" panose="020F0502020204030204" pitchFamily="34" charset="0"/>
                <a:cs typeface="Calibri" panose="020F0502020204030204" pitchFamily="34" charset="0"/>
              </a:rPr>
              <a:t>A kiberbiztonság magába foglalja az eszközök, technológiák, irányelvek, szabályozások és eljárások használatát a hálózatok, rendszerek, eszközök és alkalmazások védelmére vagy helyreállítására a </a:t>
            </a:r>
            <a:r>
              <a:rPr lang="hu-HU" b="1" dirty="0">
                <a:effectLst/>
                <a:ea typeface="Calibri" panose="020F0502020204030204" pitchFamily="34" charset="0"/>
                <a:cs typeface="Calibri" panose="020F0502020204030204" pitchFamily="34" charset="0"/>
              </a:rPr>
              <a:t>kibertámadásokkal </a:t>
            </a:r>
            <a:r>
              <a:rPr lang="hu-HU" dirty="0">
                <a:effectLst/>
                <a:ea typeface="Calibri" panose="020F0502020204030204" pitchFamily="34" charset="0"/>
                <a:cs typeface="Calibri" panose="020F0502020204030204" pitchFamily="34" charset="0"/>
              </a:rPr>
              <a:t>szemben, amelyek célja az bizalmas információkhoz való hozzáférés, azok megsemmisítése vagy megváltoztatása, a munkafolyamatok megzavarása vagy a szervezetek vagy egyének pénzének kihasználása.</a:t>
            </a:r>
          </a:p>
          <a:p>
            <a:pPr marL="0" indent="0">
              <a:buNone/>
            </a:pP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a:extLst>
              <a:ext uri="{FF2B5EF4-FFF2-40B4-BE49-F238E27FC236}">
                <a16:creationId xmlns:a16="http://schemas.microsoft.com/office/drawing/2014/main" id="{380C0B7B-09C1-99A4-92A3-7777B1EBE96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19659" y="2183552"/>
            <a:ext cx="3370345" cy="2490896"/>
          </a:xfrm>
          <a:prstGeom prst="rect">
            <a:avLst/>
          </a:prstGeom>
        </p:spPr>
      </p:pic>
      <p:pic>
        <p:nvPicPr>
          <p:cNvPr id="3" name="Imagen 2" descr="Texto&#10;&#10;Descripción generada automáticamente">
            <a:extLst>
              <a:ext uri="{FF2B5EF4-FFF2-40B4-BE49-F238E27FC236}">
                <a16:creationId xmlns:a16="http://schemas.microsoft.com/office/drawing/2014/main" id="{1ED1039F-F122-0FED-3994-A695451B077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Rectángulo 3">
            <a:extLst>
              <a:ext uri="{FF2B5EF4-FFF2-40B4-BE49-F238E27FC236}">
                <a16:creationId xmlns:a16="http://schemas.microsoft.com/office/drawing/2014/main" id="{4075ACBD-14F9-7977-5238-3652332D62CE}"/>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93367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A </a:t>
            </a:r>
            <a:r>
              <a:rPr lang="en-GB" sz="4000" b="1" dirty="0" err="1"/>
              <a:t>kiberbiztonság</a:t>
            </a:r>
            <a:r>
              <a:rPr lang="en-GB" sz="4000" b="1" dirty="0"/>
              <a:t> </a:t>
            </a:r>
            <a:r>
              <a:rPr lang="en-GB" sz="4000" b="1" dirty="0" err="1"/>
              <a:t>alapjai</a:t>
            </a:r>
            <a:br>
              <a:rPr lang="en-GB" sz="4000" dirty="0"/>
            </a:br>
            <a:r>
              <a:rPr lang="en-GB" sz="2800" dirty="0"/>
              <a:t>Mi a </a:t>
            </a:r>
            <a:r>
              <a:rPr lang="en-GB" sz="2800" dirty="0" err="1"/>
              <a:t>kiberbiztonság</a:t>
            </a:r>
            <a:r>
              <a:rPr lang="en-GB" sz="2800" dirty="0"/>
              <a:t>?</a:t>
            </a:r>
            <a:endParaRPr lang="en-GB"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5105540" y="1869524"/>
            <a:ext cx="6192113" cy="4394645"/>
          </a:xfrm>
        </p:spPr>
        <p:txBody>
          <a:bodyPr>
            <a:normAutofit/>
          </a:bodyPr>
          <a:lstStyle/>
          <a:p>
            <a:pPr algn="just">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Az </a:t>
            </a:r>
            <a:r>
              <a:rPr lang="en-GB" dirty="0" err="1">
                <a:effectLst/>
                <a:latin typeface="Calibri" panose="020F0502020204030204" pitchFamily="34" charset="0"/>
                <a:ea typeface="Calibri" panose="020F0502020204030204" pitchFamily="34" charset="0"/>
                <a:cs typeface="Calibri" panose="020F0502020204030204" pitchFamily="34" charset="0"/>
              </a:rPr>
              <a:t>Európai</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Unió</a:t>
            </a:r>
            <a:r>
              <a:rPr lang="hu-HU" dirty="0">
                <a:effectLst/>
                <a:latin typeface="Calibri" panose="020F0502020204030204" pitchFamily="34" charset="0"/>
                <a:ea typeface="Calibri" panose="020F0502020204030204" pitchFamily="34" charset="0"/>
                <a:cs typeface="Calibri" panose="020F0502020204030204" pitchFamily="34" charset="0"/>
              </a:rPr>
              <a:t>s</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Kiberbiztonsági</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Ügynökség</a:t>
            </a:r>
            <a:r>
              <a:rPr lang="en-GB" dirty="0">
                <a:effectLst/>
                <a:latin typeface="Calibri" panose="020F0502020204030204" pitchFamily="34" charset="0"/>
                <a:ea typeface="Calibri" panose="020F0502020204030204" pitchFamily="34" charset="0"/>
                <a:cs typeface="Calibri" panose="020F0502020204030204" pitchFamily="34" charset="0"/>
              </a:rPr>
              <a:t> (ENISA) 2021-es </a:t>
            </a:r>
            <a:r>
              <a:rPr lang="en-GB" dirty="0" err="1">
                <a:effectLst/>
                <a:latin typeface="Calibri" panose="020F0502020204030204" pitchFamily="34" charset="0"/>
                <a:ea typeface="Calibri" panose="020F0502020204030204" pitchFamily="34" charset="0"/>
                <a:cs typeface="Calibri" panose="020F0502020204030204" pitchFamily="34" charset="0"/>
              </a:rPr>
              <a:t>jelentése</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szerint</a:t>
            </a:r>
            <a:r>
              <a:rPr lang="en-GB" dirty="0">
                <a:effectLst/>
                <a:latin typeface="Calibri" panose="020F0502020204030204" pitchFamily="34" charset="0"/>
                <a:ea typeface="Calibri" panose="020F0502020204030204" pitchFamily="34" charset="0"/>
                <a:cs typeface="Calibri" panose="020F0502020204030204" pitchFamily="34" charset="0"/>
              </a:rPr>
              <a:t> a </a:t>
            </a:r>
            <a:r>
              <a:rPr lang="en-GB" dirty="0" err="1">
                <a:effectLst/>
                <a:latin typeface="Calibri" panose="020F0502020204030204" pitchFamily="34" charset="0"/>
                <a:ea typeface="Calibri" panose="020F0502020204030204" pitchFamily="34" charset="0"/>
                <a:cs typeface="Calibri" panose="020F0502020204030204" pitchFamily="34" charset="0"/>
              </a:rPr>
              <a:t>megkérdezett</a:t>
            </a:r>
            <a:r>
              <a:rPr lang="en-GB" dirty="0">
                <a:effectLst/>
                <a:latin typeface="Calibri" panose="020F0502020204030204" pitchFamily="34" charset="0"/>
                <a:ea typeface="Calibri" panose="020F0502020204030204" pitchFamily="34" charset="0"/>
                <a:cs typeface="Calibri" panose="020F0502020204030204" pitchFamily="34" charset="0"/>
              </a:rPr>
              <a:t> 249 </a:t>
            </a:r>
            <a:r>
              <a:rPr lang="en-GB" dirty="0" err="1">
                <a:effectLst/>
                <a:latin typeface="Calibri" panose="020F0502020204030204" pitchFamily="34" charset="0"/>
                <a:ea typeface="Calibri" panose="020F0502020204030204" pitchFamily="34" charset="0"/>
                <a:cs typeface="Calibri" panose="020F0502020204030204" pitchFamily="34" charset="0"/>
              </a:rPr>
              <a:t>európai</a:t>
            </a:r>
            <a:r>
              <a:rPr lang="hu-HU" dirty="0">
                <a:effectLst/>
                <a:latin typeface="Calibri" panose="020F0502020204030204" pitchFamily="34" charset="0"/>
                <a:ea typeface="Calibri" panose="020F0502020204030204" pitchFamily="34" charset="0"/>
                <a:cs typeface="Calibri" panose="020F0502020204030204" pitchFamily="34" charset="0"/>
              </a:rPr>
              <a:t> kis- és középvállalkozások</a:t>
            </a:r>
            <a:r>
              <a:rPr lang="hu-HU" dirty="0">
                <a:latin typeface="Calibri" panose="020F0502020204030204" pitchFamily="34" charset="0"/>
                <a:ea typeface="Calibri" panose="020F0502020204030204" pitchFamily="34" charset="0"/>
                <a:cs typeface="Calibri" panose="020F0502020204030204" pitchFamily="34" charset="0"/>
              </a:rPr>
              <a:t> (</a:t>
            </a:r>
            <a:r>
              <a:rPr lang="en-GB" dirty="0">
                <a:effectLst/>
                <a:latin typeface="Calibri" panose="020F0502020204030204" pitchFamily="34" charset="0"/>
                <a:ea typeface="Calibri" panose="020F0502020204030204" pitchFamily="34" charset="0"/>
                <a:cs typeface="Calibri" panose="020F0502020204030204" pitchFamily="34" charset="0"/>
              </a:rPr>
              <a:t>KKV</a:t>
            </a:r>
            <a:r>
              <a:rPr lang="hu-HU" dirty="0">
                <a:effectLst/>
                <a:latin typeface="Calibri" panose="020F0502020204030204" pitchFamily="34" charset="0"/>
                <a:ea typeface="Calibri" panose="020F0502020204030204" pitchFamily="34" charset="0"/>
                <a:cs typeface="Calibri" panose="020F0502020204030204" pitchFamily="34" charset="0"/>
              </a:rPr>
              <a:t>)</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b="1" dirty="0">
                <a:effectLst/>
                <a:latin typeface="Calibri" panose="020F0502020204030204" pitchFamily="34" charset="0"/>
                <a:ea typeface="Calibri" panose="020F0502020204030204" pitchFamily="34" charset="0"/>
                <a:cs typeface="Calibri" panose="020F0502020204030204" pitchFamily="34" charset="0"/>
              </a:rPr>
              <a:t>85%</a:t>
            </a:r>
            <a:r>
              <a:rPr lang="hu-HU" b="1" dirty="0">
                <a:effectLst/>
                <a:latin typeface="Calibri" panose="020F0502020204030204" pitchFamily="34" charset="0"/>
                <a:ea typeface="Calibri" panose="020F0502020204030204" pitchFamily="34" charset="0"/>
                <a:cs typeface="Calibri" panose="020F0502020204030204" pitchFamily="34" charset="0"/>
              </a:rPr>
              <a:t>-</a:t>
            </a:r>
            <a:r>
              <a:rPr lang="en-GB" b="1" dirty="0">
                <a:effectLst/>
                <a:latin typeface="Calibri" panose="020F0502020204030204" pitchFamily="34" charset="0"/>
                <a:ea typeface="Calibri" panose="020F0502020204030204" pitchFamily="34" charset="0"/>
                <a:cs typeface="Calibri" panose="020F0502020204030204" pitchFamily="34" charset="0"/>
              </a:rPr>
              <a:t>a </a:t>
            </a:r>
            <a:r>
              <a:rPr lang="hu-HU" b="1" dirty="0">
                <a:effectLst/>
                <a:latin typeface="Calibri" panose="020F0502020204030204" pitchFamily="34" charset="0"/>
                <a:ea typeface="Calibri" panose="020F0502020204030204" pitchFamily="34" charset="0"/>
                <a:cs typeface="Calibri" panose="020F0502020204030204" pitchFamily="34" charset="0"/>
              </a:rPr>
              <a:t>a </a:t>
            </a:r>
            <a:r>
              <a:rPr lang="en-GB" b="1" dirty="0" err="1">
                <a:effectLst/>
                <a:latin typeface="Calibri" panose="020F0502020204030204" pitchFamily="34" charset="0"/>
                <a:ea typeface="Calibri" panose="020F0502020204030204" pitchFamily="34" charset="0"/>
                <a:cs typeface="Calibri" panose="020F0502020204030204" pitchFamily="34" charset="0"/>
              </a:rPr>
              <a:t>kiberbiztonságot</a:t>
            </a:r>
            <a:r>
              <a:rPr lang="en-GB" b="1" dirty="0">
                <a:effectLst/>
                <a:latin typeface="Calibri" panose="020F0502020204030204" pitchFamily="34" charset="0"/>
                <a:ea typeface="Calibri" panose="020F0502020204030204" pitchFamily="34" charset="0"/>
                <a:cs typeface="Calibri" panose="020F0502020204030204" pitchFamily="34" charset="0"/>
              </a:rPr>
              <a:t> </a:t>
            </a:r>
            <a:r>
              <a:rPr lang="en-GB" b="1" dirty="0" err="1">
                <a:effectLst/>
                <a:latin typeface="Calibri" panose="020F0502020204030204" pitchFamily="34" charset="0"/>
                <a:ea typeface="Calibri" panose="020F0502020204030204" pitchFamily="34" charset="0"/>
                <a:cs typeface="Calibri" panose="020F0502020204030204" pitchFamily="34" charset="0"/>
              </a:rPr>
              <a:t>kulcsfontosságúnak</a:t>
            </a:r>
            <a:r>
              <a:rPr lang="en-GB" b="1" dirty="0">
                <a:effectLst/>
                <a:latin typeface="Calibri" panose="020F0502020204030204" pitchFamily="34" charset="0"/>
                <a:ea typeface="Calibri" panose="020F0502020204030204" pitchFamily="34" charset="0"/>
                <a:cs typeface="Calibri" panose="020F0502020204030204" pitchFamily="34" charset="0"/>
              </a:rPr>
              <a:t> </a:t>
            </a:r>
            <a:r>
              <a:rPr lang="en-GB" b="1" dirty="0" err="1">
                <a:effectLst/>
                <a:latin typeface="Calibri" panose="020F0502020204030204" pitchFamily="34" charset="0"/>
                <a:ea typeface="Calibri" panose="020F0502020204030204" pitchFamily="34" charset="0"/>
                <a:cs typeface="Calibri" panose="020F0502020204030204" pitchFamily="34" charset="0"/>
              </a:rPr>
              <a:t>tartja</a:t>
            </a:r>
            <a:r>
              <a:rPr lang="en-GB" b="1" dirty="0">
                <a:effectLst/>
                <a:latin typeface="Calibri" panose="020F0502020204030204" pitchFamily="34" charset="0"/>
                <a:ea typeface="Calibri" panose="020F0502020204030204" pitchFamily="34" charset="0"/>
                <a:cs typeface="Calibri" panose="020F0502020204030204" pitchFamily="34" charset="0"/>
              </a:rPr>
              <a:t> </a:t>
            </a:r>
            <a:r>
              <a:rPr lang="en-GB" b="1" dirty="0" err="1">
                <a:effectLst/>
                <a:latin typeface="Calibri" panose="020F0502020204030204" pitchFamily="34" charset="0"/>
                <a:ea typeface="Calibri" panose="020F0502020204030204" pitchFamily="34" charset="0"/>
                <a:cs typeface="Calibri" panose="020F0502020204030204" pitchFamily="34" charset="0"/>
              </a:rPr>
              <a:t>vállalkozása</a:t>
            </a:r>
            <a:r>
              <a:rPr lang="en-GB" b="1" dirty="0">
                <a:effectLst/>
                <a:latin typeface="Calibri" panose="020F0502020204030204" pitchFamily="34" charset="0"/>
                <a:ea typeface="Calibri" panose="020F0502020204030204" pitchFamily="34" charset="0"/>
                <a:cs typeface="Calibri" panose="020F0502020204030204" pitchFamily="34" charset="0"/>
              </a:rPr>
              <a:t> </a:t>
            </a:r>
            <a:r>
              <a:rPr lang="en-GB" b="1" dirty="0" err="1">
                <a:effectLst/>
                <a:latin typeface="Calibri" panose="020F0502020204030204" pitchFamily="34" charset="0"/>
                <a:ea typeface="Calibri" panose="020F0502020204030204" pitchFamily="34" charset="0"/>
                <a:cs typeface="Calibri" panose="020F0502020204030204" pitchFamily="34" charset="0"/>
              </a:rPr>
              <a:t>számára</a:t>
            </a:r>
            <a:r>
              <a:rPr lang="en-GB" dirty="0">
                <a:effectLst/>
                <a:latin typeface="Calibri" panose="020F0502020204030204" pitchFamily="34" charset="0"/>
                <a:ea typeface="Calibri" panose="020F0502020204030204" pitchFamily="34" charset="0"/>
                <a:cs typeface="Calibri" panose="020F0502020204030204" pitchFamily="34" charset="0"/>
              </a:rPr>
              <a:t>. A </a:t>
            </a:r>
            <a:r>
              <a:rPr lang="en-GB" dirty="0" err="1">
                <a:effectLst/>
                <a:latin typeface="Calibri" panose="020F0502020204030204" pitchFamily="34" charset="0"/>
                <a:ea typeface="Calibri" panose="020F0502020204030204" pitchFamily="34" charset="0"/>
                <a:cs typeface="Calibri" panose="020F0502020204030204" pitchFamily="34" charset="0"/>
              </a:rPr>
              <a:t>világjárványt</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követő</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időszakban</a:t>
            </a:r>
            <a:r>
              <a:rPr lang="en-GB" dirty="0">
                <a:effectLst/>
                <a:latin typeface="Calibri" panose="020F0502020204030204" pitchFamily="34" charset="0"/>
                <a:ea typeface="Calibri" panose="020F0502020204030204" pitchFamily="34" charset="0"/>
                <a:cs typeface="Calibri" panose="020F0502020204030204" pitchFamily="34" charset="0"/>
              </a:rPr>
              <a:t> a KKV-k 45%-a </a:t>
            </a:r>
            <a:r>
              <a:rPr lang="en-GB" dirty="0" err="1">
                <a:effectLst/>
                <a:latin typeface="Calibri" panose="020F0502020204030204" pitchFamily="34" charset="0"/>
                <a:ea typeface="Calibri" panose="020F0502020204030204" pitchFamily="34" charset="0"/>
                <a:cs typeface="Calibri" panose="020F0502020204030204" pitchFamily="34" charset="0"/>
              </a:rPr>
              <a:t>vezetett</a:t>
            </a:r>
            <a:r>
              <a:rPr lang="en-GB" dirty="0">
                <a:effectLst/>
                <a:latin typeface="Calibri" panose="020F0502020204030204" pitchFamily="34" charset="0"/>
                <a:ea typeface="Calibri" panose="020F0502020204030204" pitchFamily="34" charset="0"/>
                <a:cs typeface="Calibri" panose="020F0502020204030204" pitchFamily="34" charset="0"/>
              </a:rPr>
              <a:t> be </a:t>
            </a:r>
            <a:r>
              <a:rPr lang="en-GB" dirty="0" err="1">
                <a:effectLst/>
                <a:latin typeface="Calibri" panose="020F0502020204030204" pitchFamily="34" charset="0"/>
                <a:ea typeface="Calibri" panose="020F0502020204030204" pitchFamily="34" charset="0"/>
                <a:cs typeface="Calibri" panose="020F0502020204030204" pitchFamily="34" charset="0"/>
              </a:rPr>
              <a:t>új</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technológiákat</a:t>
            </a:r>
            <a:r>
              <a:rPr lang="hu-HU" dirty="0">
                <a:latin typeface="Calibri" panose="020F0502020204030204" pitchFamily="34" charset="0"/>
                <a:ea typeface="Calibri" panose="020F0502020204030204" pitchFamily="34" charset="0"/>
                <a:cs typeface="Calibri" panose="020F0502020204030204" pitchFamily="34" charset="0"/>
              </a:rPr>
              <a:t>, azonban ezek </a:t>
            </a:r>
            <a:r>
              <a:rPr lang="en-GB" dirty="0">
                <a:effectLst/>
                <a:latin typeface="Calibri" panose="020F0502020204030204" pitchFamily="34" charset="0"/>
                <a:ea typeface="Calibri" panose="020F0502020204030204" pitchFamily="34" charset="0"/>
                <a:cs typeface="Calibri" panose="020F0502020204030204" pitchFamily="34" charset="0"/>
              </a:rPr>
              <a:t>90%</a:t>
            </a:r>
            <a:r>
              <a:rPr lang="hu-HU" dirty="0">
                <a:effectLst/>
                <a:latin typeface="Calibri" panose="020F0502020204030204" pitchFamily="34" charset="0"/>
                <a:ea typeface="Calibri" panose="020F0502020204030204" pitchFamily="34" charset="0"/>
                <a:cs typeface="Calibri" panose="020F0502020204030204" pitchFamily="34" charset="0"/>
              </a:rPr>
              <a:t>-a</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azonban</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nem</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tartalmazott</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új</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biztonsági</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intézkedéseket</a:t>
            </a:r>
            <a:r>
              <a:rPr lang="en-GB" dirty="0">
                <a:effectLst/>
                <a:latin typeface="Calibri" panose="020F0502020204030204" pitchFamily="34" charset="0"/>
                <a:ea typeface="Calibri" panose="020F0502020204030204" pitchFamily="34" charset="0"/>
                <a:cs typeface="Calibri" panose="020F0502020204030204" pitchFamily="34" charset="0"/>
              </a:rPr>
              <a:t>.</a:t>
            </a:r>
          </a:p>
          <a:p>
            <a:pPr algn="just">
              <a:lnSpc>
                <a:spcPct val="107000"/>
              </a:lnSpc>
              <a:spcAft>
                <a:spcPts val="800"/>
              </a:spcAft>
            </a:pPr>
            <a:r>
              <a:rPr lang="en-GB" dirty="0" err="1">
                <a:effectLst/>
                <a:latin typeface="Calibri" panose="020F0502020204030204" pitchFamily="34" charset="0"/>
                <a:ea typeface="Calibri" panose="020F0502020204030204" pitchFamily="34" charset="0"/>
                <a:cs typeface="Calibri" panose="020F0502020204030204" pitchFamily="34" charset="0"/>
              </a:rPr>
              <a:t>Ugyanez</a:t>
            </a:r>
            <a:r>
              <a:rPr lang="en-GB" dirty="0">
                <a:effectLst/>
                <a:latin typeface="Calibri" panose="020F0502020204030204" pitchFamily="34" charset="0"/>
                <a:ea typeface="Calibri" panose="020F0502020204030204" pitchFamily="34" charset="0"/>
                <a:cs typeface="Calibri" panose="020F0502020204030204" pitchFamily="34" charset="0"/>
              </a:rPr>
              <a:t> a </a:t>
            </a:r>
            <a:r>
              <a:rPr lang="en-GB" dirty="0" err="1">
                <a:effectLst/>
                <a:latin typeface="Calibri" panose="020F0502020204030204" pitchFamily="34" charset="0"/>
                <a:ea typeface="Calibri" panose="020F0502020204030204" pitchFamily="34" charset="0"/>
                <a:cs typeface="Calibri" panose="020F0502020204030204" pitchFamily="34" charset="0"/>
              </a:rPr>
              <a:t>jelentés</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amely</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értékes</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információkkal</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szolgál</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az</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európai</a:t>
            </a:r>
            <a:r>
              <a:rPr lang="en-GB" dirty="0">
                <a:effectLst/>
                <a:latin typeface="Calibri" panose="020F0502020204030204" pitchFamily="34" charset="0"/>
                <a:ea typeface="Calibri" panose="020F0502020204030204" pitchFamily="34" charset="0"/>
                <a:cs typeface="Calibri" panose="020F0502020204030204" pitchFamily="34" charset="0"/>
              </a:rPr>
              <a:t> KKV-k </a:t>
            </a:r>
            <a:r>
              <a:rPr lang="en-GB" dirty="0" err="1">
                <a:effectLst/>
                <a:latin typeface="Calibri" panose="020F0502020204030204" pitchFamily="34" charset="0"/>
                <a:ea typeface="Calibri" panose="020F0502020204030204" pitchFamily="34" charset="0"/>
                <a:cs typeface="Calibri" panose="020F0502020204030204" pitchFamily="34" charset="0"/>
              </a:rPr>
              <a:t>kiberbiztonságáról</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az</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b="1" dirty="0" err="1">
                <a:effectLst/>
                <a:latin typeface="Calibri" panose="020F0502020204030204" pitchFamily="34" charset="0"/>
                <a:ea typeface="Calibri" panose="020F0502020204030204" pitchFamily="34" charset="0"/>
                <a:cs typeface="Calibri" panose="020F0502020204030204" pitchFamily="34" charset="0"/>
              </a:rPr>
              <a:t>európai</a:t>
            </a:r>
            <a:r>
              <a:rPr lang="en-GB" b="1" dirty="0">
                <a:effectLst/>
                <a:latin typeface="Calibri" panose="020F0502020204030204" pitchFamily="34" charset="0"/>
                <a:ea typeface="Calibri" panose="020F0502020204030204" pitchFamily="34" charset="0"/>
                <a:cs typeface="Calibri" panose="020F0502020204030204" pitchFamily="34" charset="0"/>
              </a:rPr>
              <a:t> KKV-k </a:t>
            </a:r>
            <a:r>
              <a:rPr lang="en-GB" b="1" dirty="0" err="1">
                <a:effectLst/>
                <a:latin typeface="Calibri" panose="020F0502020204030204" pitchFamily="34" charset="0"/>
                <a:ea typeface="Calibri" panose="020F0502020204030204" pitchFamily="34" charset="0"/>
                <a:cs typeface="Calibri" panose="020F0502020204030204" pitchFamily="34" charset="0"/>
              </a:rPr>
              <a:t>által</a:t>
            </a:r>
            <a:r>
              <a:rPr lang="en-GB" b="1" dirty="0">
                <a:effectLst/>
                <a:latin typeface="Calibri" panose="020F0502020204030204" pitchFamily="34" charset="0"/>
                <a:ea typeface="Calibri" panose="020F0502020204030204" pitchFamily="34" charset="0"/>
                <a:cs typeface="Calibri" panose="020F0502020204030204" pitchFamily="34" charset="0"/>
              </a:rPr>
              <a:t> </a:t>
            </a:r>
            <a:r>
              <a:rPr lang="en-GB" b="1" dirty="0" err="1">
                <a:effectLst/>
                <a:latin typeface="Calibri" panose="020F0502020204030204" pitchFamily="34" charset="0"/>
                <a:ea typeface="Calibri" panose="020F0502020204030204" pitchFamily="34" charset="0"/>
                <a:cs typeface="Calibri" panose="020F0502020204030204" pitchFamily="34" charset="0"/>
              </a:rPr>
              <a:t>elszenvedett</a:t>
            </a:r>
            <a:r>
              <a:rPr lang="en-GB" b="1" dirty="0">
                <a:effectLst/>
                <a:latin typeface="Calibri" panose="020F0502020204030204" pitchFamily="34" charset="0"/>
                <a:ea typeface="Calibri" panose="020F0502020204030204" pitchFamily="34" charset="0"/>
                <a:cs typeface="Calibri" panose="020F0502020204030204" pitchFamily="34" charset="0"/>
              </a:rPr>
              <a:t> </a:t>
            </a:r>
            <a:r>
              <a:rPr lang="en-GB" b="1" dirty="0" err="1">
                <a:effectLst/>
                <a:latin typeface="Calibri" panose="020F0502020204030204" pitchFamily="34" charset="0"/>
                <a:ea typeface="Calibri" panose="020F0502020204030204" pitchFamily="34" charset="0"/>
                <a:cs typeface="Calibri" panose="020F0502020204030204" pitchFamily="34" charset="0"/>
              </a:rPr>
              <a:t>főbb</a:t>
            </a:r>
            <a:r>
              <a:rPr lang="en-GB" b="1" dirty="0">
                <a:effectLst/>
                <a:latin typeface="Calibri" panose="020F0502020204030204" pitchFamily="34" charset="0"/>
                <a:ea typeface="Calibri" panose="020F0502020204030204" pitchFamily="34" charset="0"/>
                <a:cs typeface="Calibri" panose="020F0502020204030204" pitchFamily="34" charset="0"/>
              </a:rPr>
              <a:t> </a:t>
            </a:r>
            <a:r>
              <a:rPr lang="en-GB" b="1" dirty="0" err="1">
                <a:effectLst/>
                <a:latin typeface="Calibri" panose="020F0502020204030204" pitchFamily="34" charset="0"/>
                <a:ea typeface="Calibri" panose="020F0502020204030204" pitchFamily="34" charset="0"/>
                <a:cs typeface="Calibri" panose="020F0502020204030204" pitchFamily="34" charset="0"/>
              </a:rPr>
              <a:t>kiberbiztonsági</a:t>
            </a:r>
            <a:r>
              <a:rPr lang="en-GB" b="1" dirty="0">
                <a:effectLst/>
                <a:latin typeface="Calibri" panose="020F0502020204030204" pitchFamily="34" charset="0"/>
                <a:ea typeface="Calibri" panose="020F0502020204030204" pitchFamily="34" charset="0"/>
                <a:cs typeface="Calibri" panose="020F0502020204030204" pitchFamily="34" charset="0"/>
              </a:rPr>
              <a:t> </a:t>
            </a:r>
            <a:r>
              <a:rPr lang="en-GB" b="1" dirty="0" err="1">
                <a:effectLst/>
                <a:latin typeface="Calibri" panose="020F0502020204030204" pitchFamily="34" charset="0"/>
                <a:ea typeface="Calibri" panose="020F0502020204030204" pitchFamily="34" charset="0"/>
                <a:cs typeface="Calibri" panose="020F0502020204030204" pitchFamily="34" charset="0"/>
              </a:rPr>
              <a:t>incidenseket</a:t>
            </a:r>
            <a:r>
              <a:rPr lang="en-GB" b="1" dirty="0">
                <a:effectLst/>
                <a:latin typeface="Calibri" panose="020F0502020204030204" pitchFamily="34" charset="0"/>
                <a:ea typeface="Calibri" panose="020F0502020204030204" pitchFamily="34" charset="0"/>
                <a:cs typeface="Calibri" panose="020F0502020204030204" pitchFamily="34" charset="0"/>
              </a:rPr>
              <a:t> </a:t>
            </a:r>
            <a:r>
              <a:rPr lang="en-GB" b="1" dirty="0" err="1">
                <a:effectLst/>
                <a:latin typeface="Calibri" panose="020F0502020204030204" pitchFamily="34" charset="0"/>
                <a:ea typeface="Calibri" panose="020F0502020204030204" pitchFamily="34" charset="0"/>
                <a:cs typeface="Calibri" panose="020F0502020204030204" pitchFamily="34" charset="0"/>
              </a:rPr>
              <a:t>mutatja</a:t>
            </a:r>
            <a:r>
              <a:rPr lang="en-GB" b="1" dirty="0">
                <a:effectLst/>
                <a:latin typeface="Calibri" panose="020F0502020204030204" pitchFamily="34" charset="0"/>
                <a:ea typeface="Calibri" panose="020F0502020204030204" pitchFamily="34" charset="0"/>
                <a:cs typeface="Calibri" panose="020F0502020204030204" pitchFamily="34" charset="0"/>
              </a:rPr>
              <a:t> be </a:t>
            </a:r>
            <a:r>
              <a:rPr lang="en-GB" b="1" dirty="0" err="1">
                <a:effectLst/>
                <a:latin typeface="Calibri" panose="020F0502020204030204" pitchFamily="34" charset="0"/>
                <a:ea typeface="Calibri" panose="020F0502020204030204" pitchFamily="34" charset="0"/>
                <a:cs typeface="Calibri" panose="020F0502020204030204" pitchFamily="34" charset="0"/>
              </a:rPr>
              <a:t>eredetük</a:t>
            </a:r>
            <a:r>
              <a:rPr lang="en-GB" b="1" dirty="0">
                <a:effectLst/>
                <a:latin typeface="Calibri" panose="020F0502020204030204" pitchFamily="34" charset="0"/>
                <a:ea typeface="Calibri" panose="020F0502020204030204" pitchFamily="34" charset="0"/>
                <a:cs typeface="Calibri" panose="020F0502020204030204" pitchFamily="34" charset="0"/>
              </a:rPr>
              <a:t> </a:t>
            </a:r>
            <a:r>
              <a:rPr lang="en-GB" b="1" dirty="0" err="1">
                <a:effectLst/>
                <a:latin typeface="Calibri" panose="020F0502020204030204" pitchFamily="34" charset="0"/>
                <a:ea typeface="Calibri" panose="020F0502020204030204" pitchFamily="34" charset="0"/>
                <a:cs typeface="Calibri" panose="020F0502020204030204" pitchFamily="34" charset="0"/>
              </a:rPr>
              <a:t>alapján</a:t>
            </a:r>
            <a:r>
              <a:rPr lang="hu-HU" b="1" dirty="0">
                <a:effectLst/>
                <a:latin typeface="Calibri" panose="020F0502020204030204" pitchFamily="34" charset="0"/>
                <a:ea typeface="Calibri" panose="020F0502020204030204" pitchFamily="34" charset="0"/>
                <a:cs typeface="Calibri" panose="020F0502020204030204" pitchFamily="34" charset="0"/>
              </a:rPr>
              <a:t>, </a:t>
            </a:r>
            <a:r>
              <a:rPr lang="hu-HU" dirty="0">
                <a:effectLst/>
                <a:latin typeface="Calibri" panose="020F0502020204030204" pitchFamily="34" charset="0"/>
                <a:ea typeface="Calibri" panose="020F0502020204030204" pitchFamily="34" charset="0"/>
                <a:cs typeface="Calibri" panose="020F0502020204030204" pitchFamily="34" charset="0"/>
              </a:rPr>
              <a:t>ah</a:t>
            </a:r>
            <a:r>
              <a:rPr lang="hu-HU" dirty="0">
                <a:latin typeface="Calibri" panose="020F0502020204030204" pitchFamily="34" charset="0"/>
                <a:ea typeface="Calibri" panose="020F0502020204030204" pitchFamily="34" charset="0"/>
                <a:cs typeface="Calibri" panose="020F0502020204030204" pitchFamily="34" charset="0"/>
              </a:rPr>
              <a:t>ogy az alábbi grafikonon látható</a:t>
            </a:r>
            <a:r>
              <a:rPr lang="en-GB" dirty="0">
                <a:effectLst/>
                <a:latin typeface="Calibri" panose="020F0502020204030204" pitchFamily="34" charset="0"/>
                <a:ea typeface="Calibri" panose="020F0502020204030204" pitchFamily="34" charset="0"/>
                <a:cs typeface="Calibri" panose="020F0502020204030204" pitchFamily="34" charset="0"/>
              </a:rPr>
              <a:t>.</a:t>
            </a: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Marcador de contenido 11">
            <a:extLst>
              <a:ext uri="{FF2B5EF4-FFF2-40B4-BE49-F238E27FC236}">
                <a16:creationId xmlns:a16="http://schemas.microsoft.com/office/drawing/2014/main" id="{1B0056CD-C625-4C1B-8F35-3C93AF32B4ED}"/>
              </a:ext>
            </a:extLst>
          </p:cNvPr>
          <p:cNvSpPr txBox="1">
            <a:spLocks/>
          </p:cNvSpPr>
          <p:nvPr/>
        </p:nvSpPr>
        <p:spPr>
          <a:xfrm>
            <a:off x="1097279" y="5690765"/>
            <a:ext cx="3905027" cy="461665"/>
          </a:xfrm>
          <a:prstGeom prst="rect">
            <a:avLst/>
          </a:prstGeom>
        </p:spPr>
        <p:txBody>
          <a:bodyPr vert="horz" lIns="0" tIns="45720" rIns="0" bIns="45720" rtlCol="0">
            <a:normAutofit fontScale="850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hu-HU" sz="1400" dirty="0"/>
              <a:t>Forrás</a:t>
            </a:r>
            <a:r>
              <a:rPr lang="es-ES" sz="1400" dirty="0"/>
              <a:t>: </a:t>
            </a:r>
            <a:r>
              <a:rPr lang="es-ES" sz="1400" dirty="0">
                <a:hlinkClick r:id="rId3"/>
              </a:rPr>
              <a:t>https://www.enisa.europa.eu/publications/enisa-report-cybersecurity-for-smes</a:t>
            </a:r>
            <a:r>
              <a:rPr lang="es-ES" sz="1400" dirty="0"/>
              <a:t> (</a:t>
            </a:r>
            <a:r>
              <a:rPr lang="hu-HU" sz="1400" dirty="0"/>
              <a:t>saját kimutatás)</a:t>
            </a:r>
            <a:endParaRPr lang="es-ES" sz="1400" dirty="0"/>
          </a:p>
          <a:p>
            <a:pPr marL="0" indent="0">
              <a:buFont typeface="Calibri" panose="020F0502020204030204" pitchFamily="34" charset="0"/>
              <a:buNone/>
            </a:pPr>
            <a:endParaRPr lang="es-ES" dirty="0"/>
          </a:p>
          <a:p>
            <a:endParaRPr lang="es-ES" dirty="0"/>
          </a:p>
        </p:txBody>
      </p:sp>
      <p:graphicFrame>
        <p:nvGraphicFramePr>
          <p:cNvPr id="13" name="Gráfico 12">
            <a:extLst>
              <a:ext uri="{FF2B5EF4-FFF2-40B4-BE49-F238E27FC236}">
                <a16:creationId xmlns:a16="http://schemas.microsoft.com/office/drawing/2014/main" id="{A7FD1019-5748-42C3-209D-A8C84B009F18}"/>
              </a:ext>
            </a:extLst>
          </p:cNvPr>
          <p:cNvGraphicFramePr>
            <a:graphicFrameLocks/>
          </p:cNvGraphicFramePr>
          <p:nvPr>
            <p:extLst>
              <p:ext uri="{D42A27DB-BD31-4B8C-83A1-F6EECF244321}">
                <p14:modId xmlns:p14="http://schemas.microsoft.com/office/powerpoint/2010/main" val="3321734795"/>
              </p:ext>
            </p:extLst>
          </p:nvPr>
        </p:nvGraphicFramePr>
        <p:xfrm>
          <a:off x="1036320" y="1924782"/>
          <a:ext cx="3905027" cy="3821241"/>
        </p:xfrm>
        <a:graphic>
          <a:graphicData uri="http://schemas.openxmlformats.org/drawingml/2006/chart">
            <c:chart xmlns:c="http://schemas.openxmlformats.org/drawingml/2006/chart" xmlns:r="http://schemas.openxmlformats.org/officeDocument/2006/relationships" r:id="rId4"/>
          </a:graphicData>
        </a:graphic>
      </p:graphicFrame>
      <p:pic>
        <p:nvPicPr>
          <p:cNvPr id="3" name="Imagen 2" descr="Texto&#10;&#10;Descripción generada automáticamente">
            <a:extLst>
              <a:ext uri="{FF2B5EF4-FFF2-40B4-BE49-F238E27FC236}">
                <a16:creationId xmlns:a16="http://schemas.microsoft.com/office/drawing/2014/main" id="{0D75F993-144E-2496-C0C3-B9194E7E6A2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4" name="Rectángulo 3">
            <a:extLst>
              <a:ext uri="{FF2B5EF4-FFF2-40B4-BE49-F238E27FC236}">
                <a16:creationId xmlns:a16="http://schemas.microsoft.com/office/drawing/2014/main" id="{67E46674-F587-4D40-BFBE-818C26FDEA54}"/>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565562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886817"/>
            <a:ext cx="4937760" cy="736282"/>
          </a:xfrm>
        </p:spPr>
        <p:txBody>
          <a:bodyPr/>
          <a:lstStyle/>
          <a:p>
            <a:r>
              <a:rPr lang="hu-HU" dirty="0"/>
              <a:t>BIZALMAS adatok</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437791"/>
            <a:ext cx="4937760" cy="1083050"/>
          </a:xfrm>
        </p:spPr>
        <p:txBody>
          <a:bodyPr>
            <a:normAutofit/>
          </a:bodyPr>
          <a:lstStyle/>
          <a:p>
            <a:pPr algn="just"/>
            <a:r>
              <a:rPr lang="hu-HU" dirty="0"/>
              <a:t>Magánjellegű vagy bizalmas információkat, például személyes vagy banki adatokat tartalmazó információk.</a:t>
            </a:r>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892551"/>
            <a:ext cx="4937760" cy="736282"/>
          </a:xfrm>
        </p:spPr>
        <p:txBody>
          <a:bodyPr/>
          <a:lstStyle/>
          <a:p>
            <a:r>
              <a:rPr lang="hu-HU" dirty="0"/>
              <a:t>Biztonsági mentés</a:t>
            </a: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437791"/>
            <a:ext cx="4937760" cy="1159156"/>
          </a:xfrm>
        </p:spPr>
        <p:txBody>
          <a:bodyPr>
            <a:noAutofit/>
          </a:bodyPr>
          <a:lstStyle/>
          <a:p>
            <a:pPr algn="just"/>
            <a:r>
              <a:rPr lang="hu-HU" dirty="0">
                <a:effectLst/>
                <a:latin typeface="Calibri" panose="020F0502020204030204" pitchFamily="34" charset="0"/>
                <a:ea typeface="Calibri" panose="020F0502020204030204" pitchFamily="34" charset="0"/>
              </a:rPr>
              <a:t>A fájlok és programok másolata, amelyet más eszközökön vagy más adathordozókon tárolnak annak érdekében, hogy meghibásodás, elvesztés vagy lopás esetén az információkat vissza lehessen állítani</a:t>
            </a:r>
            <a:r>
              <a:rPr lang="hu-HU" dirty="0"/>
              <a:t>.</a:t>
            </a:r>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hu-HU" sz="4000" b="1" dirty="0"/>
              <a:t>A </a:t>
            </a:r>
            <a:r>
              <a:rPr lang="hu-HU" sz="4000" b="1" dirty="0" err="1"/>
              <a:t>kiberbiztonság</a:t>
            </a:r>
            <a:r>
              <a:rPr lang="hu-HU" sz="4000" b="1" dirty="0"/>
              <a:t> alapjai</a:t>
            </a:r>
            <a:br>
              <a:rPr lang="hu-HU" dirty="0"/>
            </a:br>
            <a:r>
              <a:rPr lang="hu-HU" sz="2800" dirty="0"/>
              <a:t>Főbb fogalommeghatározások - általános biztonság</a:t>
            </a:r>
            <a:endParaRPr lang="hu-HU"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6" name="Imagen 15">
            <a:extLst>
              <a:ext uri="{FF2B5EF4-FFF2-40B4-BE49-F238E27FC236}">
                <a16:creationId xmlns:a16="http://schemas.microsoft.com/office/drawing/2014/main" id="{6017DB9B-3A45-0E3D-ADD0-59DE331569D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6964" y="3821837"/>
            <a:ext cx="4806890" cy="1987849"/>
          </a:xfrm>
          <a:prstGeom prst="rect">
            <a:avLst/>
          </a:prstGeom>
        </p:spPr>
      </p:pic>
      <p:sp>
        <p:nvSpPr>
          <p:cNvPr id="17" name="Marcador de texto 4">
            <a:extLst>
              <a:ext uri="{FF2B5EF4-FFF2-40B4-BE49-F238E27FC236}">
                <a16:creationId xmlns:a16="http://schemas.microsoft.com/office/drawing/2014/main" id="{4D70C93B-EC93-C98A-5875-E1373170F46C}"/>
              </a:ext>
            </a:extLst>
          </p:cNvPr>
          <p:cNvSpPr txBox="1">
            <a:spLocks/>
          </p:cNvSpPr>
          <p:nvPr/>
        </p:nvSpPr>
        <p:spPr>
          <a:xfrm>
            <a:off x="6288147" y="3375084"/>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hu-HU" dirty="0"/>
              <a:t>Szoftver</a:t>
            </a:r>
          </a:p>
        </p:txBody>
      </p:sp>
      <p:sp>
        <p:nvSpPr>
          <p:cNvPr id="18" name="Marcador de contenido 5">
            <a:extLst>
              <a:ext uri="{FF2B5EF4-FFF2-40B4-BE49-F238E27FC236}">
                <a16:creationId xmlns:a16="http://schemas.microsoft.com/office/drawing/2014/main" id="{331AF26C-6058-6FC1-79C9-D33E18EDB3DD}"/>
              </a:ext>
            </a:extLst>
          </p:cNvPr>
          <p:cNvSpPr txBox="1">
            <a:spLocks/>
          </p:cNvSpPr>
          <p:nvPr/>
        </p:nvSpPr>
        <p:spPr>
          <a:xfrm>
            <a:off x="6288147" y="3906649"/>
            <a:ext cx="4937760" cy="198784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hu-HU" dirty="0">
                <a:latin typeface="Calibri" panose="020F0502020204030204" pitchFamily="34" charset="0"/>
                <a:ea typeface="Calibri" panose="020F0502020204030204" pitchFamily="34" charset="0"/>
              </a:rPr>
              <a:t>A szoftver olyan számítógépes program, amelyet meghatározott feladatok elvégzésére terveztek, például egy böngésző, egy játék stb. A </a:t>
            </a:r>
            <a:r>
              <a:rPr lang="hu-HU" b="0" i="0" dirty="0">
                <a:solidFill>
                  <a:srgbClr val="202122"/>
                </a:solidFill>
                <a:effectLst/>
                <a:latin typeface="Arial" panose="020B0604020202020204" pitchFamily="34" charset="0"/>
              </a:rPr>
              <a:t>„</a:t>
            </a:r>
            <a:r>
              <a:rPr lang="hu-HU" dirty="0">
                <a:latin typeface="Calibri" panose="020F0502020204030204" pitchFamily="34" charset="0"/>
                <a:ea typeface="Calibri" panose="020F0502020204030204" pitchFamily="34" charset="0"/>
              </a:rPr>
              <a:t>hardver" </a:t>
            </a:r>
            <a:r>
              <a:rPr lang="hu-HU" dirty="0" err="1">
                <a:latin typeface="Calibri" panose="020F0502020204030204" pitchFamily="34" charset="0"/>
                <a:ea typeface="Calibri" panose="020F0502020204030204" pitchFamily="34" charset="0"/>
              </a:rPr>
              <a:t>ellentéte</a:t>
            </a:r>
            <a:r>
              <a:rPr lang="hu-HU" dirty="0">
                <a:latin typeface="Calibri" panose="020F0502020204030204" pitchFamily="34" charset="0"/>
                <a:ea typeface="Calibri" panose="020F0502020204030204" pitchFamily="34" charset="0"/>
              </a:rPr>
              <a:t>, hiszen az az eszköz fizikai összetevőit, például az alaplapot vagy a processzort foglalja magába. </a:t>
            </a:r>
            <a:endParaRPr lang="hu-HU" dirty="0"/>
          </a:p>
        </p:txBody>
      </p:sp>
      <p:pic>
        <p:nvPicPr>
          <p:cNvPr id="2" name="Imagen 1" descr="Texto&#10;&#10;Descripción generada automáticamente">
            <a:extLst>
              <a:ext uri="{FF2B5EF4-FFF2-40B4-BE49-F238E27FC236}">
                <a16:creationId xmlns:a16="http://schemas.microsoft.com/office/drawing/2014/main" id="{6D6CBF0E-2495-E7FE-8452-AA2244E4A41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9" name="Rectángulo 3">
            <a:extLst>
              <a:ext uri="{FF2B5EF4-FFF2-40B4-BE49-F238E27FC236}">
                <a16:creationId xmlns:a16="http://schemas.microsoft.com/office/drawing/2014/main" id="{056C0814-49D9-4A35-0808-B76F007F41C0}"/>
              </a:ext>
            </a:extLst>
          </p:cNvPr>
          <p:cNvSpPr/>
          <p:nvPr/>
        </p:nvSpPr>
        <p:spPr>
          <a:xfrm>
            <a:off x="486888" y="6396335"/>
            <a:ext cx="11243512" cy="461665"/>
          </a:xfrm>
          <a:prstGeom prst="rect">
            <a:avLst/>
          </a:prstGeom>
        </p:spPr>
        <p:txBody>
          <a:bodyPr wrap="square">
            <a:spAutoFit/>
          </a:bodyPr>
          <a:lstStyle/>
          <a:p>
            <a:r>
              <a:rPr lang="hu-HU" sz="1200" dirty="0">
                <a:solidFill>
                  <a:schemeClr val="bg1"/>
                </a:solidFill>
                <a:latin typeface="system-ui"/>
              </a:rPr>
              <a:t>Az a támogatás, amelyet az Európai Bizottság nyújtott a kiadvány elkészítéséhez nem terjed ki a tartalom jóváhagyására. Az Európai Bizottság nem tehető felelőssé a kiadványban levő információk bármilyen felhasználásáért, hiszen a tartalom kizárólag a szerzők véleményét tükrözi. </a:t>
            </a:r>
          </a:p>
        </p:txBody>
      </p:sp>
    </p:spTree>
    <p:extLst>
      <p:ext uri="{BB962C8B-B14F-4D97-AF65-F5344CB8AC3E}">
        <p14:creationId xmlns:p14="http://schemas.microsoft.com/office/powerpoint/2010/main" val="3092616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a:extLst>
              <a:ext uri="{FF2B5EF4-FFF2-40B4-BE49-F238E27FC236}">
                <a16:creationId xmlns:a16="http://schemas.microsoft.com/office/drawing/2014/main" id="{5FDC4835-42D3-B646-1DD4-21F89F60E97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177208" y="3864961"/>
            <a:ext cx="3018549" cy="2235832"/>
          </a:xfrm>
          <a:prstGeom prst="rect">
            <a:avLst/>
          </a:prstGeom>
        </p:spPr>
      </p:pic>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1096963" y="3936467"/>
            <a:ext cx="4937760" cy="736282"/>
          </a:xfrm>
        </p:spPr>
        <p:txBody>
          <a:bodyPr/>
          <a:lstStyle/>
          <a:p>
            <a:r>
              <a:rPr lang="hu-HU" dirty="0"/>
              <a:t>HTTP / HTTPS</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1083890" y="4451225"/>
            <a:ext cx="4937760" cy="1987849"/>
          </a:xfrm>
        </p:spPr>
        <p:txBody>
          <a:bodyPr>
            <a:normAutofit lnSpcReduction="10000"/>
          </a:bodyPr>
          <a:lstStyle/>
          <a:p>
            <a:pPr algn="just"/>
            <a:r>
              <a:rPr lang="hu-HU" dirty="0">
                <a:effectLst/>
                <a:latin typeface="Calibri" panose="020F0502020204030204" pitchFamily="34" charset="0"/>
                <a:ea typeface="Calibri" panose="020F0502020204030204" pitchFamily="34" charset="0"/>
              </a:rPr>
              <a:t>Az egyik legszélesebb körben használt protokoll az internetes böngészéshez. A HTTPS (</a:t>
            </a:r>
            <a:r>
              <a:rPr lang="hu-HU" dirty="0" err="1">
                <a:effectLst/>
                <a:latin typeface="Calibri" panose="020F0502020204030204" pitchFamily="34" charset="0"/>
                <a:ea typeface="Calibri" panose="020F0502020204030204" pitchFamily="34" charset="0"/>
              </a:rPr>
              <a:t>HyperText</a:t>
            </a:r>
            <a:r>
              <a:rPr lang="hu-HU" dirty="0">
                <a:effectLst/>
                <a:latin typeface="Calibri" panose="020F0502020204030204" pitchFamily="34" charset="0"/>
                <a:ea typeface="Calibri" panose="020F0502020204030204" pitchFamily="34" charset="0"/>
              </a:rPr>
              <a:t> </a:t>
            </a:r>
            <a:r>
              <a:rPr lang="hu-HU" dirty="0" err="1">
                <a:effectLst/>
                <a:latin typeface="Calibri" panose="020F0502020204030204" pitchFamily="34" charset="0"/>
                <a:ea typeface="Calibri" panose="020F0502020204030204" pitchFamily="34" charset="0"/>
              </a:rPr>
              <a:t>Transfer</a:t>
            </a:r>
            <a:r>
              <a:rPr lang="hu-HU" dirty="0">
                <a:effectLst/>
                <a:latin typeface="Calibri" panose="020F0502020204030204" pitchFamily="34" charset="0"/>
                <a:ea typeface="Calibri" panose="020F0502020204030204" pitchFamily="34" charset="0"/>
              </a:rPr>
              <a:t> </a:t>
            </a:r>
            <a:r>
              <a:rPr lang="hu-HU" dirty="0" err="1">
                <a:effectLst/>
                <a:latin typeface="Calibri" panose="020F0502020204030204" pitchFamily="34" charset="0"/>
                <a:ea typeface="Calibri" panose="020F0502020204030204" pitchFamily="34" charset="0"/>
              </a:rPr>
              <a:t>Protocol</a:t>
            </a:r>
            <a:r>
              <a:rPr lang="hu-HU" dirty="0">
                <a:effectLst/>
                <a:latin typeface="Calibri" panose="020F0502020204030204" pitchFamily="34" charset="0"/>
                <a:ea typeface="Calibri" panose="020F0502020204030204" pitchFamily="34" charset="0"/>
              </a:rPr>
              <a:t> </a:t>
            </a:r>
            <a:r>
              <a:rPr lang="hu-HU" dirty="0" err="1">
                <a:effectLst/>
                <a:latin typeface="Calibri" panose="020F0502020204030204" pitchFamily="34" charset="0"/>
                <a:ea typeface="Calibri" panose="020F0502020204030204" pitchFamily="34" charset="0"/>
              </a:rPr>
              <a:t>Secure</a:t>
            </a:r>
            <a:r>
              <a:rPr lang="hu-HU" dirty="0">
                <a:effectLst/>
                <a:latin typeface="Calibri" panose="020F0502020204030204" pitchFamily="34" charset="0"/>
                <a:ea typeface="Calibri" panose="020F0502020204030204" pitchFamily="34" charset="0"/>
              </a:rPr>
              <a:t>) a biztonságos változat</a:t>
            </a:r>
            <a:r>
              <a:rPr lang="hu-HU" dirty="0">
                <a:latin typeface="Calibri" panose="020F0502020204030204" pitchFamily="34" charset="0"/>
                <a:ea typeface="Calibri" panose="020F0502020204030204" pitchFamily="34" charset="0"/>
              </a:rPr>
              <a:t>. Ez a protokoll </a:t>
            </a:r>
            <a:r>
              <a:rPr lang="hu-HU" dirty="0">
                <a:effectLst/>
                <a:latin typeface="Calibri" panose="020F0502020204030204" pitchFamily="34" charset="0"/>
                <a:ea typeface="Calibri" panose="020F0502020204030204" pitchFamily="34" charset="0"/>
              </a:rPr>
              <a:t>biztosítja, hogy az Ön eszköze és a weboldal között továbbított információk titkosítva és védve legyenek.</a:t>
            </a:r>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736725"/>
            <a:ext cx="4937760" cy="736282"/>
          </a:xfrm>
        </p:spPr>
        <p:txBody>
          <a:bodyPr/>
          <a:lstStyle/>
          <a:p>
            <a:r>
              <a:rPr lang="hu-HU"/>
              <a:t>Titkosítás</a:t>
            </a: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287138"/>
            <a:ext cx="4937760" cy="1873801"/>
          </a:xfrm>
        </p:spPr>
        <p:txBody>
          <a:bodyPr>
            <a:normAutofit lnSpcReduction="10000"/>
          </a:bodyPr>
          <a:lstStyle/>
          <a:p>
            <a:pPr algn="just"/>
            <a:r>
              <a:rPr lang="hu-HU" dirty="0"/>
              <a:t>A folyamat során egy dokumentum vagy fájl olyan információvá alakul át, amely olvashatatlan azok számára, akik nem rendelkeznek a dekódoláshoz szükséges kulccsal. Arra szolgál, hogy megvédje az információkat az illetéktelen személyekkel szemben.</a:t>
            </a:r>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hu-HU" sz="4000" b="1"/>
              <a:t>A kiberbiztonság alapjai</a:t>
            </a:r>
            <a:br>
              <a:rPr lang="hu-HU"/>
            </a:br>
            <a:r>
              <a:rPr lang="hu-HU" sz="2800"/>
              <a:t>Főbb fogalommeghatározások - általános biztonság</a:t>
            </a:r>
            <a:endParaRPr lang="hu-HU"/>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7" name="Marcador de texto 4">
            <a:extLst>
              <a:ext uri="{FF2B5EF4-FFF2-40B4-BE49-F238E27FC236}">
                <a16:creationId xmlns:a16="http://schemas.microsoft.com/office/drawing/2014/main" id="{4D70C93B-EC93-C98A-5875-E1373170F46C}"/>
              </a:ext>
            </a:extLst>
          </p:cNvPr>
          <p:cNvSpPr txBox="1">
            <a:spLocks/>
          </p:cNvSpPr>
          <p:nvPr/>
        </p:nvSpPr>
        <p:spPr>
          <a:xfrm>
            <a:off x="6187235" y="1755661"/>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hu-HU"/>
              <a:t>Tűzfal</a:t>
            </a:r>
          </a:p>
        </p:txBody>
      </p:sp>
      <p:sp>
        <p:nvSpPr>
          <p:cNvPr id="18" name="Marcador de contenido 5">
            <a:extLst>
              <a:ext uri="{FF2B5EF4-FFF2-40B4-BE49-F238E27FC236}">
                <a16:creationId xmlns:a16="http://schemas.microsoft.com/office/drawing/2014/main" id="{331AF26C-6058-6FC1-79C9-D33E18EDB3DD}"/>
              </a:ext>
            </a:extLst>
          </p:cNvPr>
          <p:cNvSpPr txBox="1">
            <a:spLocks/>
          </p:cNvSpPr>
          <p:nvPr/>
        </p:nvSpPr>
        <p:spPr>
          <a:xfrm>
            <a:off x="6217603" y="2287139"/>
            <a:ext cx="4937760" cy="1987849"/>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hu-HU" dirty="0">
                <a:effectLst/>
                <a:latin typeface="Calibri" panose="020F0502020204030204" pitchFamily="34" charset="0"/>
                <a:ea typeface="Calibri" panose="020F0502020204030204" pitchFamily="34" charset="0"/>
              </a:rPr>
              <a:t>Az interneten való böngészés és egy weboldal elérése során kommunikál a számítógéppel a kapcsolat létrehozása érdekében. A tűzfal elemzi az ilyen típusú kapcsolatokat, annak érdekében, hogy megakadályozhassa a hozzáférést azokhoz, amelyek kockázatot jelenthetnek.</a:t>
            </a:r>
          </a:p>
        </p:txBody>
      </p:sp>
      <p:pic>
        <p:nvPicPr>
          <p:cNvPr id="2" name="Imagen 1" descr="Texto&#10;&#10;Descripción generada automáticamente">
            <a:extLst>
              <a:ext uri="{FF2B5EF4-FFF2-40B4-BE49-F238E27FC236}">
                <a16:creationId xmlns:a16="http://schemas.microsoft.com/office/drawing/2014/main" id="{AD51F49A-6D36-77C4-0100-79388D39413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9" name="Rectángulo 3">
            <a:extLst>
              <a:ext uri="{FF2B5EF4-FFF2-40B4-BE49-F238E27FC236}">
                <a16:creationId xmlns:a16="http://schemas.microsoft.com/office/drawing/2014/main" id="{EE428195-FDC9-F0DD-9E94-1C1607B19F6C}"/>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798016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886817"/>
            <a:ext cx="4937760" cy="736282"/>
          </a:xfrm>
        </p:spPr>
        <p:txBody>
          <a:bodyPr/>
          <a:lstStyle/>
          <a:p>
            <a:r>
              <a:rPr lang="hu-HU" dirty="0"/>
              <a:t>Adathalászat</a:t>
            </a:r>
            <a:endParaRPr lang="es-ES" dirty="0"/>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437790"/>
            <a:ext cx="4937760" cy="1823097"/>
          </a:xfrm>
        </p:spPr>
        <p:txBody>
          <a:bodyPr>
            <a:normAutofit/>
          </a:bodyPr>
          <a:lstStyle/>
          <a:p>
            <a:pPr algn="just"/>
            <a:r>
              <a:rPr lang="hu-HU" dirty="0">
                <a:effectLst/>
                <a:latin typeface="Calibri" panose="020F0502020204030204" pitchFamily="34" charset="0"/>
                <a:ea typeface="Calibri" panose="020F0502020204030204" pitchFamily="34" charset="0"/>
              </a:rPr>
              <a:t>Az a technika, amikor e-mailben egy másik személynek vagy szervezetnek adják ki magukat, és a felhasználót arra késztetik, hogy valamilyen műveletet hajtson végre egy hamisított oldalon jelszavak megszerzése vagy egy fertőzött fájl letöltése érdekében.</a:t>
            </a:r>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888347"/>
            <a:ext cx="4937760" cy="736282"/>
          </a:xfrm>
        </p:spPr>
        <p:txBody>
          <a:bodyPr/>
          <a:lstStyle/>
          <a:p>
            <a:r>
              <a:rPr lang="hu-HU" dirty="0"/>
              <a:t>PSZICHOLÓGIAI manipuláció</a:t>
            </a:r>
            <a:endParaRPr lang="es-ES" dirty="0"/>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437790"/>
            <a:ext cx="4937760" cy="3070641"/>
          </a:xfrm>
        </p:spPr>
        <p:txBody>
          <a:bodyPr>
            <a:normAutofit/>
          </a:bodyPr>
          <a:lstStyle/>
          <a:p>
            <a:pPr algn="just"/>
            <a:r>
              <a:rPr lang="hu-HU" dirty="0">
                <a:effectLst/>
                <a:latin typeface="Calibri" panose="020F0502020204030204" pitchFamily="34" charset="0"/>
                <a:ea typeface="Calibri" panose="020F0502020204030204" pitchFamily="34" charset="0"/>
              </a:rPr>
              <a:t>A pszichológiai manipuláció nem igényel magas szintű számítógépes ismereteket, mivel az emberek pszichológiai technikák és szociális készségek segítségével történő manipulációját jelenti, és gyakran használják érzékeny információk, például jelszavak vagy banki adatok megszerzésére. Az adathalász technikák a társadalmi manipulációra épülnek.</a:t>
            </a:r>
          </a:p>
          <a:p>
            <a:pPr algn="just"/>
            <a:endParaRPr lang="es-ES" dirty="0"/>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dirty="0"/>
              <a:t>A </a:t>
            </a:r>
            <a:r>
              <a:rPr lang="en-GB" sz="4000" b="1" dirty="0" err="1"/>
              <a:t>kiberbiztonság</a:t>
            </a:r>
            <a:r>
              <a:rPr lang="en-GB" sz="4000" b="1" dirty="0"/>
              <a:t> </a:t>
            </a:r>
            <a:r>
              <a:rPr lang="en-GB" sz="4000" b="1" dirty="0" err="1"/>
              <a:t>alapjai</a:t>
            </a:r>
            <a:br>
              <a:rPr lang="en-GB" dirty="0"/>
            </a:br>
            <a:r>
              <a:rPr lang="en-GB" sz="2800" dirty="0" err="1"/>
              <a:t>Főbb</a:t>
            </a:r>
            <a:r>
              <a:rPr lang="en-GB" sz="2800" dirty="0"/>
              <a:t> </a:t>
            </a:r>
            <a:r>
              <a:rPr lang="en-GB" sz="2800" dirty="0" err="1"/>
              <a:t>fogalommeghatározások</a:t>
            </a:r>
            <a:r>
              <a:rPr lang="en-GB" sz="2800" dirty="0"/>
              <a:t> - </a:t>
            </a:r>
            <a:r>
              <a:rPr lang="hu-HU" sz="2800" dirty="0"/>
              <a:t>veszélyek</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5" name="Marcador de texto 2">
            <a:extLst>
              <a:ext uri="{FF2B5EF4-FFF2-40B4-BE49-F238E27FC236}">
                <a16:creationId xmlns:a16="http://schemas.microsoft.com/office/drawing/2014/main" id="{75AF54C4-1780-EA36-6F62-069D4827E3AB}"/>
              </a:ext>
            </a:extLst>
          </p:cNvPr>
          <p:cNvSpPr txBox="1">
            <a:spLocks/>
          </p:cNvSpPr>
          <p:nvPr/>
        </p:nvSpPr>
        <p:spPr>
          <a:xfrm>
            <a:off x="6288147" y="4113121"/>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hu-HU" dirty="0"/>
              <a:t>SMS adathalászat</a:t>
            </a:r>
            <a:endParaRPr lang="es-ES" dirty="0"/>
          </a:p>
        </p:txBody>
      </p:sp>
      <p:sp>
        <p:nvSpPr>
          <p:cNvPr id="19" name="Marcador de contenido 3">
            <a:extLst>
              <a:ext uri="{FF2B5EF4-FFF2-40B4-BE49-F238E27FC236}">
                <a16:creationId xmlns:a16="http://schemas.microsoft.com/office/drawing/2014/main" id="{AF189E9A-6FDC-C3EB-A85A-BA41BD87F6BB}"/>
              </a:ext>
            </a:extLst>
          </p:cNvPr>
          <p:cNvSpPr txBox="1">
            <a:spLocks/>
          </p:cNvSpPr>
          <p:nvPr/>
        </p:nvSpPr>
        <p:spPr>
          <a:xfrm>
            <a:off x="6288147" y="4721004"/>
            <a:ext cx="4937760" cy="108305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dirty="0">
                <a:effectLst/>
                <a:latin typeface="Calibri" panose="020F0502020204030204" pitchFamily="34" charset="0"/>
                <a:ea typeface="Calibri" panose="020F0502020204030204" pitchFamily="34" charset="0"/>
              </a:rPr>
              <a:t>SMS </a:t>
            </a:r>
            <a:r>
              <a:rPr lang="hu-HU" dirty="0">
                <a:effectLst/>
                <a:latin typeface="Calibri" panose="020F0502020204030204" pitchFamily="34" charset="0"/>
                <a:ea typeface="Calibri" panose="020F0502020204030204" pitchFamily="34" charset="0"/>
              </a:rPr>
              <a:t>és</a:t>
            </a:r>
            <a:r>
              <a:rPr lang="es-ES" dirty="0">
                <a:effectLst/>
                <a:latin typeface="Calibri" panose="020F0502020204030204" pitchFamily="34" charset="0"/>
                <a:ea typeface="Calibri" panose="020F0502020204030204" pitchFamily="34" charset="0"/>
              </a:rPr>
              <a:t> adathalászat. Az adathalászathoz hasonlóan ez a technika SMS-üzeneteket használ ugyanarra a célra.</a:t>
            </a:r>
          </a:p>
        </p:txBody>
      </p:sp>
      <p:pic>
        <p:nvPicPr>
          <p:cNvPr id="2" name="Imagen 1" descr="Texto&#10;&#10;Descripción generada automáticamente">
            <a:extLst>
              <a:ext uri="{FF2B5EF4-FFF2-40B4-BE49-F238E27FC236}">
                <a16:creationId xmlns:a16="http://schemas.microsoft.com/office/drawing/2014/main" id="{B1A7FA1A-BB67-684F-B111-40141224D4D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9" name="Rectángulo 3">
            <a:extLst>
              <a:ext uri="{FF2B5EF4-FFF2-40B4-BE49-F238E27FC236}">
                <a16:creationId xmlns:a16="http://schemas.microsoft.com/office/drawing/2014/main" id="{EBB42161-FE97-7DEC-699C-731EC23D90F1}"/>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1006216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886817"/>
            <a:ext cx="4937760" cy="736282"/>
          </a:xfrm>
        </p:spPr>
        <p:txBody>
          <a:bodyPr/>
          <a:lstStyle/>
          <a:p>
            <a:r>
              <a:rPr lang="es-ES" dirty="0" err="1"/>
              <a:t>Webalapú</a:t>
            </a:r>
            <a:r>
              <a:rPr lang="es-ES" dirty="0"/>
              <a:t> </a:t>
            </a:r>
            <a:r>
              <a:rPr lang="es-ES" dirty="0" err="1"/>
              <a:t>támadáso</a:t>
            </a:r>
            <a:r>
              <a:rPr lang="hu-HU" dirty="0"/>
              <a:t>K</a:t>
            </a:r>
            <a:endParaRPr lang="es-ES" dirty="0"/>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437791"/>
            <a:ext cx="4937760" cy="1618546"/>
          </a:xfrm>
        </p:spPr>
        <p:txBody>
          <a:bodyPr>
            <a:normAutofit lnSpcReduction="10000"/>
          </a:bodyPr>
          <a:lstStyle/>
          <a:p>
            <a:pPr algn="just"/>
            <a:r>
              <a:rPr lang="en-GB" dirty="0" err="1">
                <a:latin typeface="Calibri" panose="020F0502020204030204" pitchFamily="34" charset="0"/>
                <a:ea typeface="Calibri" panose="020F0502020204030204" pitchFamily="34" charset="0"/>
              </a:rPr>
              <a:t>Ezek</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az</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összetett</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támadások</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akkor</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lépnek</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fel</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amikor</a:t>
            </a:r>
            <a:r>
              <a:rPr lang="hu-HU" dirty="0">
                <a:latin typeface="Calibri" panose="020F0502020204030204" pitchFamily="34" charset="0"/>
                <a:ea typeface="Calibri" panose="020F0502020204030204" pitchFamily="34" charset="0"/>
              </a:rPr>
              <a:t> </a:t>
            </a:r>
            <a:r>
              <a:rPr lang="en-GB" dirty="0">
                <a:latin typeface="Calibri" panose="020F0502020204030204" pitchFamily="34" charset="0"/>
                <a:ea typeface="Calibri" panose="020F0502020204030204" pitchFamily="34" charset="0"/>
              </a:rPr>
              <a:t>a</a:t>
            </a:r>
            <a:r>
              <a:rPr lang="hu-HU" dirty="0">
                <a:latin typeface="Calibri" panose="020F0502020204030204" pitchFamily="34" charset="0"/>
                <a:ea typeface="Calibri" panose="020F0502020204030204" pitchFamily="34" charset="0"/>
              </a:rPr>
              <a:t> felhasználó az</a:t>
            </a:r>
            <a:r>
              <a:rPr lang="en-GB" dirty="0">
                <a:latin typeface="Calibri" panose="020F0502020204030204" pitchFamily="34" charset="0"/>
                <a:ea typeface="Calibri" panose="020F0502020204030204" pitchFamily="34" charset="0"/>
              </a:rPr>
              <a:t> internet</a:t>
            </a:r>
            <a:r>
              <a:rPr lang="hu-HU" dirty="0" err="1">
                <a:latin typeface="Calibri" panose="020F0502020204030204" pitchFamily="34" charset="0"/>
                <a:ea typeface="Calibri" panose="020F0502020204030204" pitchFamily="34" charset="0"/>
              </a:rPr>
              <a:t>en</a:t>
            </a:r>
            <a:r>
              <a:rPr lang="hu-HU" dirty="0">
                <a:latin typeface="Calibri" panose="020F0502020204030204" pitchFamily="34" charset="0"/>
                <a:ea typeface="Calibri" panose="020F0502020204030204" pitchFamily="34" charset="0"/>
              </a:rPr>
              <a:t> böngészik</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és</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rosszindulatú</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szoftverek</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segítségével</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megfertőzik</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azokat</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az</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eszközöket</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amelyek</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nem</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rendelkeznek</a:t>
            </a:r>
            <a:r>
              <a:rPr lang="en-GB" dirty="0">
                <a:latin typeface="Calibri" panose="020F0502020204030204" pitchFamily="34" charset="0"/>
                <a:ea typeface="Calibri" panose="020F0502020204030204" pitchFamily="34" charset="0"/>
              </a:rPr>
              <a:t> a </a:t>
            </a:r>
            <a:r>
              <a:rPr lang="en-GB" dirty="0" err="1">
                <a:latin typeface="Calibri" panose="020F0502020204030204" pitchFamily="34" charset="0"/>
                <a:ea typeface="Calibri" panose="020F0502020204030204" pitchFamily="34" charset="0"/>
              </a:rPr>
              <a:t>szükséges</a:t>
            </a:r>
            <a:r>
              <a:rPr lang="en-GB" dirty="0">
                <a:latin typeface="Calibri" panose="020F0502020204030204" pitchFamily="34" charset="0"/>
                <a:ea typeface="Calibri" panose="020F0502020204030204" pitchFamily="34" charset="0"/>
              </a:rPr>
              <a:t> </a:t>
            </a:r>
            <a:r>
              <a:rPr lang="hu-HU" dirty="0">
                <a:latin typeface="Calibri" panose="020F0502020204030204" pitchFamily="34" charset="0"/>
                <a:ea typeface="Calibri" panose="020F0502020204030204" pitchFamily="34" charset="0"/>
              </a:rPr>
              <a:t>védelemmel</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vagy</a:t>
            </a:r>
            <a:r>
              <a:rPr lang="en-GB" dirty="0">
                <a:latin typeface="Calibri" panose="020F0502020204030204" pitchFamily="34" charset="0"/>
                <a:ea typeface="Calibri" panose="020F0502020204030204" pitchFamily="34" charset="0"/>
              </a:rPr>
              <a:t> </a:t>
            </a:r>
            <a:r>
              <a:rPr lang="en-GB" dirty="0" err="1">
                <a:latin typeface="Calibri" panose="020F0502020204030204" pitchFamily="34" charset="0"/>
                <a:ea typeface="Calibri" panose="020F0502020204030204" pitchFamily="34" charset="0"/>
              </a:rPr>
              <a:t>elavultak</a:t>
            </a:r>
            <a:r>
              <a:rPr lang="en-GB" dirty="0">
                <a:latin typeface="Calibri" panose="020F0502020204030204" pitchFamily="34" charset="0"/>
                <a:ea typeface="Calibri" panose="020F0502020204030204" pitchFamily="34" charset="0"/>
              </a:rPr>
              <a:t>.</a:t>
            </a:r>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888347"/>
            <a:ext cx="4937760" cy="736282"/>
          </a:xfrm>
        </p:spPr>
        <p:txBody>
          <a:bodyPr/>
          <a:lstStyle/>
          <a:p>
            <a:r>
              <a:rPr lang="hu-HU" dirty="0"/>
              <a:t>Hangalapú adathalászat</a:t>
            </a:r>
            <a:endParaRPr lang="es-ES" dirty="0"/>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437790"/>
            <a:ext cx="4937760" cy="1618547"/>
          </a:xfrm>
        </p:spPr>
        <p:txBody>
          <a:bodyPr>
            <a:normAutofit lnSpcReduction="10000"/>
          </a:bodyPr>
          <a:lstStyle/>
          <a:p>
            <a:pPr algn="just"/>
            <a:r>
              <a:rPr lang="hu-HU" dirty="0">
                <a:latin typeface="Calibri" panose="020F0502020204030204" pitchFamily="34" charset="0"/>
                <a:ea typeface="Calibri" panose="020F0502020204030204" pitchFamily="34" charset="0"/>
              </a:rPr>
              <a:t>Hang és adathalászat. Ebben az esetben a támadó egy telefonhívás során valaki másnak adja ki magát, gyakran a készülék vagy a telefontársaság műszaki segítségnyújtójának szerepét játszva.</a:t>
            </a:r>
            <a:endParaRPr lang="es-ES" sz="2400" dirty="0"/>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dirty="0"/>
              <a:t>A </a:t>
            </a:r>
            <a:r>
              <a:rPr lang="en-GB" sz="4000" b="1" dirty="0" err="1"/>
              <a:t>kiberbiztonság</a:t>
            </a:r>
            <a:r>
              <a:rPr lang="en-GB" sz="4000" b="1" dirty="0"/>
              <a:t> </a:t>
            </a:r>
            <a:r>
              <a:rPr lang="en-GB" sz="4000" b="1" dirty="0" err="1"/>
              <a:t>alapjai</a:t>
            </a:r>
            <a:br>
              <a:rPr lang="en-GB" dirty="0"/>
            </a:br>
            <a:r>
              <a:rPr lang="en-GB" sz="2800" dirty="0" err="1"/>
              <a:t>Főbb</a:t>
            </a:r>
            <a:r>
              <a:rPr lang="en-GB" sz="2800" dirty="0"/>
              <a:t> </a:t>
            </a:r>
            <a:r>
              <a:rPr lang="en-GB" sz="2800" dirty="0" err="1"/>
              <a:t>fogalommeghatározások</a:t>
            </a:r>
            <a:r>
              <a:rPr lang="en-GB" sz="2800" dirty="0"/>
              <a:t> - </a:t>
            </a:r>
            <a:r>
              <a:rPr lang="en-GB" sz="2800" dirty="0" err="1"/>
              <a:t>fenyegetések</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96C3D20B-7634-D297-A2E5-55A8093A778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20921" y="4136367"/>
            <a:ext cx="5027604" cy="2179938"/>
          </a:xfrm>
          <a:prstGeom prst="rect">
            <a:avLst/>
          </a:prstGeom>
        </p:spPr>
      </p:pic>
      <p:pic>
        <p:nvPicPr>
          <p:cNvPr id="2" name="Imagen 1" descr="Texto&#10;&#10;Descripción generada automáticamente">
            <a:extLst>
              <a:ext uri="{FF2B5EF4-FFF2-40B4-BE49-F238E27FC236}">
                <a16:creationId xmlns:a16="http://schemas.microsoft.com/office/drawing/2014/main" id="{B2DA0489-0770-9702-5E5E-8C52A225C82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9" name="Rectángulo 3">
            <a:extLst>
              <a:ext uri="{FF2B5EF4-FFF2-40B4-BE49-F238E27FC236}">
                <a16:creationId xmlns:a16="http://schemas.microsoft.com/office/drawing/2014/main" id="{6B256BCD-7C65-F07A-E11E-B08B209CE3A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1420400403"/>
      </p:ext>
    </p:extLst>
  </p:cSld>
  <p:clrMapOvr>
    <a:masterClrMapping/>
  </p:clrMapOvr>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498</TotalTime>
  <Words>4041</Words>
  <Application>Microsoft Office PowerPoint</Application>
  <PresentationFormat>Szélesvásznú</PresentationFormat>
  <Paragraphs>269</Paragraphs>
  <Slides>29</Slides>
  <Notes>0</Notes>
  <HiddenSlides>0</HiddenSlides>
  <MMClips>0</MMClips>
  <ScaleCrop>false</ScaleCrop>
  <HeadingPairs>
    <vt:vector size="6" baseType="variant">
      <vt:variant>
        <vt:lpstr>Használt betűtípusok</vt:lpstr>
      </vt:variant>
      <vt:variant>
        <vt:i4>8</vt:i4>
      </vt:variant>
      <vt:variant>
        <vt:lpstr>Téma</vt:lpstr>
      </vt:variant>
      <vt:variant>
        <vt:i4>1</vt:i4>
      </vt:variant>
      <vt:variant>
        <vt:lpstr>Diacímek</vt:lpstr>
      </vt:variant>
      <vt:variant>
        <vt:i4>29</vt:i4>
      </vt:variant>
    </vt:vector>
  </HeadingPairs>
  <TitlesOfParts>
    <vt:vector size="38" baseType="lpstr">
      <vt:lpstr>Arial</vt:lpstr>
      <vt:lpstr>Calibri</vt:lpstr>
      <vt:lpstr>Calibri (Body)</vt:lpstr>
      <vt:lpstr>Calibri Light</vt:lpstr>
      <vt:lpstr>Courier New</vt:lpstr>
      <vt:lpstr>Symbol</vt:lpstr>
      <vt:lpstr>system-ui</vt:lpstr>
      <vt:lpstr>Wingdings</vt:lpstr>
      <vt:lpstr>Retrospektíva</vt:lpstr>
      <vt:lpstr>Kiberbiztonság otthon és az irodában</vt:lpstr>
      <vt:lpstr>Célok és célkitűzések</vt:lpstr>
      <vt:lpstr>TARTALOM</vt:lpstr>
      <vt:lpstr>A kiberbiztonság alapjai Mi a kiberbiztonság?</vt:lpstr>
      <vt:lpstr>A kiberbiztonság alapjai Mi a kiberbiztonság?</vt:lpstr>
      <vt:lpstr>A kiberbiztonság alapjai Főbb fogalommeghatározások - általános biztonság</vt:lpstr>
      <vt:lpstr>A kiberbiztonság alapjai Főbb fogalommeghatározások - általános biztonság</vt:lpstr>
      <vt:lpstr>A kiberbiztonság alapjai Főbb fogalommeghatározások - veszélyek</vt:lpstr>
      <vt:lpstr>A kiberbiztonság alapjai Főbb fogalommeghatározások - fenyegetések</vt:lpstr>
      <vt:lpstr>A kiberbiztonság alapjai Főbb meghatározások - a rosszindulatú szoftverek típusai</vt:lpstr>
      <vt:lpstr>A kiberbiztonság alapjai Főbb meghatározások - a rosszindulatú szoftverek típusai</vt:lpstr>
      <vt:lpstr>A kiberbiztonság alapjai Főbb meghatározások - a rosszindulatú szoftverek típusai</vt:lpstr>
      <vt:lpstr>Kiberbiztonság a munkahelyen</vt:lpstr>
      <vt:lpstr>Kiberbiztonság a munkahelyen</vt:lpstr>
      <vt:lpstr>Kiberbiztonság a munkahelyen</vt:lpstr>
      <vt:lpstr>Kiberbiztonság távmunkában</vt:lpstr>
      <vt:lpstr>Kiberbiztonság távmunkában</vt:lpstr>
      <vt:lpstr>Kiberbiztonság távmunkában</vt:lpstr>
      <vt:lpstr>Kiberbiztonság távmunkában</vt:lpstr>
      <vt:lpstr>Kiberbiztonság távmunkában</vt:lpstr>
      <vt:lpstr>Kiberbiztonság távmunkában</vt:lpstr>
      <vt:lpstr>Kiberbiztonság távmunkában</vt:lpstr>
      <vt:lpstr>Javaslatok vállalkozóknak</vt:lpstr>
      <vt:lpstr>Javaslatok alkalmazottaknak</vt:lpstr>
      <vt:lpstr>Javaslatok alkalmazottaknak</vt:lpstr>
      <vt:lpstr>Összegzés</vt:lpstr>
      <vt:lpstr>Ellenőrző kérdések</vt:lpstr>
      <vt:lpstr>Ellenőrző kérdések: megoldások</vt:lpstr>
      <vt:lpstr>Köszönöm a figyelmet!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result title/ presentation title</dc:title>
  <dc:creator>gavalcova</dc:creator>
  <cp:lastModifiedBy>Kriszta Kovács</cp:lastModifiedBy>
  <cp:revision>219</cp:revision>
  <dcterms:created xsi:type="dcterms:W3CDTF">2021-11-14T20:46:17Z</dcterms:created>
  <dcterms:modified xsi:type="dcterms:W3CDTF">2023-01-31T22:31:39Z</dcterms:modified>
</cp:coreProperties>
</file>