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6"/>
  </p:notesMasterIdLst>
  <p:sldIdLst>
    <p:sldId id="256" r:id="rId2"/>
    <p:sldId id="261" r:id="rId3"/>
    <p:sldId id="260" r:id="rId4"/>
    <p:sldId id="259" r:id="rId5"/>
    <p:sldId id="303" r:id="rId6"/>
    <p:sldId id="272" r:id="rId7"/>
    <p:sldId id="304" r:id="rId8"/>
    <p:sldId id="281" r:id="rId9"/>
    <p:sldId id="262" r:id="rId10"/>
    <p:sldId id="283" r:id="rId11"/>
    <p:sldId id="285" r:id="rId12"/>
    <p:sldId id="284" r:id="rId13"/>
    <p:sldId id="286" r:id="rId14"/>
    <p:sldId id="287" r:id="rId15"/>
    <p:sldId id="307" r:id="rId16"/>
    <p:sldId id="288" r:id="rId17"/>
    <p:sldId id="289" r:id="rId18"/>
    <p:sldId id="308" r:id="rId19"/>
    <p:sldId id="290" r:id="rId20"/>
    <p:sldId id="291" r:id="rId21"/>
    <p:sldId id="292" r:id="rId22"/>
    <p:sldId id="295" r:id="rId23"/>
    <p:sldId id="296" r:id="rId24"/>
    <p:sldId id="297" r:id="rId25"/>
    <p:sldId id="298" r:id="rId26"/>
    <p:sldId id="302" r:id="rId27"/>
    <p:sldId id="293" r:id="rId28"/>
    <p:sldId id="301" r:id="rId29"/>
    <p:sldId id="300" r:id="rId30"/>
    <p:sldId id="299" r:id="rId31"/>
    <p:sldId id="266" r:id="rId32"/>
    <p:sldId id="305" r:id="rId33"/>
    <p:sldId id="309" r:id="rId34"/>
    <p:sldId id="264"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066167E-9093-C9E4-FAA3-0CE1D16C07CB}" name="anna vv" initials="av" userId="cee9b9a086d5f68a" providerId="Windows Live"/>
  <p188:author id="{890923D7-C7B6-A1B8-47A2-B0856CDAFC89}" name="Hana Palušková" initials="HP" userId="bd7e3989570f8b89" providerId="Windows Live"/>
  <p188:author id="{F7C0EADD-5F5D-1637-09B8-FE60E4F6D204}" name="Mario Vukelić" initials="MV" userId="S::mario.vukelic@uniri.hr::5c4f08e7-98ca-41a8-9ebe-8f0fb69b21d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iszta Kovács" initials="KK" lastIdx="1" clrIdx="0">
    <p:extLst>
      <p:ext uri="{19B8F6BF-5375-455C-9EA6-DF929625EA0E}">
        <p15:presenceInfo xmlns:p15="http://schemas.microsoft.com/office/powerpoint/2012/main" userId="73fc2e4dd735be7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7761"/>
    <a:srgbClr val="404040"/>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2605" autoAdjust="0"/>
  </p:normalViewPr>
  <p:slideViewPr>
    <p:cSldViewPr snapToGrid="0">
      <p:cViewPr varScale="1">
        <p:scale>
          <a:sx n="80" d="100"/>
          <a:sy n="80" d="100"/>
        </p:scale>
        <p:origin x="87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r>
            <a:rPr lang="hu-HU" sz="2400" noProof="0" dirty="0"/>
            <a:t>1. FEJEZET</a:t>
          </a:r>
          <a:r>
            <a:rPr lang="en-US" sz="2400" noProof="0" dirty="0"/>
            <a:t>:</a:t>
          </a:r>
          <a:r>
            <a:rPr lang="hu-HU" sz="2400" noProof="0" dirty="0"/>
            <a:t> Mi a szervitizáció</a:t>
          </a:r>
          <a:r>
            <a:rPr lang="en-US" sz="2400" noProof="0" dirty="0"/>
            <a:t>?</a:t>
          </a:r>
        </a:p>
      </dgm:t>
    </dgm:pt>
    <dgm:pt modelId="{78AFBB9F-F438-4106-A4C3-7D8B2021376F}" type="parTrans" cxnId="{B3CC6CB5-BB5B-4A96-8B1E-A8A3F01CC766}">
      <dgm:prSet/>
      <dgm:spPr/>
      <dgm:t>
        <a:bodyPr/>
        <a:lstStyle/>
        <a:p>
          <a:endParaRPr lang="en-US" noProof="0" dirty="0"/>
        </a:p>
      </dgm:t>
    </dgm:pt>
    <dgm:pt modelId="{B5F78038-C462-4723-A996-05689A91AF21}" type="sibTrans" cxnId="{B3CC6CB5-BB5B-4A96-8B1E-A8A3F01CC766}">
      <dgm:prSet/>
      <dgm:spPr/>
      <dgm:t>
        <a:bodyPr/>
        <a:lstStyle/>
        <a:p>
          <a:endParaRPr lang="en-US" noProof="0" dirty="0"/>
        </a:p>
      </dgm:t>
    </dgm:pt>
    <dgm:pt modelId="{1EB7B6C2-3634-4EDE-A16D-DCD926DC57FD}">
      <dgm:prSet phldrT="[Texto]"/>
      <dgm:spPr/>
      <dgm:t>
        <a:bodyPr/>
        <a:lstStyle/>
        <a:p>
          <a:r>
            <a:rPr lang="hu-HU" sz="1400" noProof="0" dirty="0"/>
            <a:t>Bevezető</a:t>
          </a:r>
          <a:endParaRPr lang="en-US" sz="1400" noProof="0" dirty="0"/>
        </a:p>
      </dgm:t>
    </dgm:pt>
    <dgm:pt modelId="{C4804868-1FB7-4E89-9585-79F595BCBEF4}" type="parTrans" cxnId="{751D8379-3BAF-4F98-A85F-61542615D940}">
      <dgm:prSet/>
      <dgm:spPr/>
      <dgm:t>
        <a:bodyPr/>
        <a:lstStyle/>
        <a:p>
          <a:endParaRPr lang="en-US" noProof="0" dirty="0"/>
        </a:p>
      </dgm:t>
    </dgm:pt>
    <dgm:pt modelId="{7087BA06-890E-4340-83C6-C72E1DE962F2}" type="sibTrans" cxnId="{751D8379-3BAF-4F98-A85F-61542615D940}">
      <dgm:prSet/>
      <dgm:spPr/>
      <dgm:t>
        <a:bodyPr/>
        <a:lstStyle/>
        <a:p>
          <a:endParaRPr lang="en-US" noProof="0" dirty="0"/>
        </a:p>
      </dgm:t>
    </dgm:pt>
    <dgm:pt modelId="{609B7737-2F8B-426B-AF67-1EE3ED08022C}">
      <dgm:prSet phldrT="[Texto]" custT="1"/>
      <dgm:spPr/>
      <dgm:t>
        <a:bodyPr/>
        <a:lstStyle/>
        <a:p>
          <a:pPr algn="l"/>
          <a:r>
            <a:rPr lang="hu-HU" sz="2400" noProof="0" dirty="0"/>
            <a:t>2. FEJEZET</a:t>
          </a:r>
          <a:r>
            <a:rPr lang="en-US" sz="2400" noProof="0" dirty="0"/>
            <a:t>:</a:t>
          </a:r>
          <a:r>
            <a:rPr lang="hu-HU" sz="2400" noProof="0" dirty="0"/>
            <a:t> Hogyan valósítsuk meg a szervitizációt a  vállalkozásunkban</a:t>
          </a:r>
          <a:r>
            <a:rPr lang="en-US" sz="2400" noProof="0" dirty="0"/>
            <a:t>?</a:t>
          </a:r>
        </a:p>
      </dgm:t>
    </dgm:pt>
    <dgm:pt modelId="{975E8B56-3427-4763-936D-3ECC0B455C10}" type="parTrans" cxnId="{ADD302FE-967B-4FE9-B6D1-D27BC1B89707}">
      <dgm:prSet/>
      <dgm:spPr/>
      <dgm:t>
        <a:bodyPr/>
        <a:lstStyle/>
        <a:p>
          <a:endParaRPr lang="en-US" noProof="0" dirty="0"/>
        </a:p>
      </dgm:t>
    </dgm:pt>
    <dgm:pt modelId="{0E0957BF-B5FA-4EBB-B90A-1ECF37440F7B}" type="sibTrans" cxnId="{ADD302FE-967B-4FE9-B6D1-D27BC1B89707}">
      <dgm:prSet/>
      <dgm:spPr/>
      <dgm:t>
        <a:bodyPr/>
        <a:lstStyle/>
        <a:p>
          <a:endParaRPr lang="en-US" noProof="0" dirty="0"/>
        </a:p>
      </dgm:t>
    </dgm:pt>
    <dgm:pt modelId="{F20B2723-436C-41E3-8327-B9B8406600D3}">
      <dgm:prSet phldrT="[Texto]" custT="1"/>
      <dgm:spPr/>
      <dgm:t>
        <a:bodyPr/>
        <a:lstStyle/>
        <a:p>
          <a:r>
            <a:rPr lang="en-US" sz="2400" noProof="0" dirty="0"/>
            <a:t>3</a:t>
          </a:r>
          <a:r>
            <a:rPr lang="hu-HU" sz="2400" noProof="0" dirty="0"/>
            <a:t>. FEJEZET</a:t>
          </a:r>
          <a:r>
            <a:rPr lang="en-US" sz="2400" noProof="0" dirty="0"/>
            <a:t>:</a:t>
          </a:r>
          <a:r>
            <a:rPr lang="hu-HU" sz="2400" noProof="0" dirty="0"/>
            <a:t> Miért alkalmazzuk a szervitizációt</a:t>
          </a:r>
          <a:r>
            <a:rPr lang="en-US" sz="2400" noProof="0" dirty="0"/>
            <a:t>?</a:t>
          </a:r>
        </a:p>
      </dgm:t>
    </dgm:pt>
    <dgm:pt modelId="{46694BCD-358D-4427-9AB4-AE32A5CF5BBA}" type="parTrans" cxnId="{D7CDAEF4-7DDB-4E2B-AE5C-9E4A1FE46335}">
      <dgm:prSet/>
      <dgm:spPr/>
      <dgm:t>
        <a:bodyPr/>
        <a:lstStyle/>
        <a:p>
          <a:endParaRPr lang="en-US" noProof="0" dirty="0"/>
        </a:p>
      </dgm:t>
    </dgm:pt>
    <dgm:pt modelId="{FA8E7AD5-A526-46EB-9C36-3F27A9FF95E2}" type="sibTrans" cxnId="{D7CDAEF4-7DDB-4E2B-AE5C-9E4A1FE46335}">
      <dgm:prSet/>
      <dgm:spPr/>
      <dgm:t>
        <a:bodyPr/>
        <a:lstStyle/>
        <a:p>
          <a:endParaRPr lang="en-US" noProof="0" dirty="0"/>
        </a:p>
      </dgm:t>
    </dgm:pt>
    <dgm:pt modelId="{28B0D80A-25A5-49ED-A3CA-2E7923211341}">
      <dgm:prSet phldrT="[Texto]"/>
      <dgm:spPr/>
      <dgm:t>
        <a:bodyPr/>
        <a:lstStyle/>
        <a:p>
          <a:r>
            <a:rPr lang="hu-HU" sz="1400" noProof="0" dirty="0"/>
            <a:t>Nekem szól</a:t>
          </a:r>
          <a:r>
            <a:rPr lang="en-US" sz="1400" noProof="0" dirty="0"/>
            <a:t>?</a:t>
          </a:r>
        </a:p>
      </dgm:t>
    </dgm:pt>
    <dgm:pt modelId="{2EE8811C-4C62-445F-9577-305EB8E1C312}" type="sibTrans" cxnId="{0815BAD7-37F4-4D6C-9249-1E997205664C}">
      <dgm:prSet/>
      <dgm:spPr/>
      <dgm:t>
        <a:bodyPr/>
        <a:lstStyle/>
        <a:p>
          <a:endParaRPr lang="en-US" noProof="0" dirty="0"/>
        </a:p>
      </dgm:t>
    </dgm:pt>
    <dgm:pt modelId="{4978D4BF-FC7B-4F2B-A3D5-CC55735CBAF0}" type="parTrans" cxnId="{0815BAD7-37F4-4D6C-9249-1E997205664C}">
      <dgm:prSet/>
      <dgm:spPr/>
      <dgm:t>
        <a:bodyPr/>
        <a:lstStyle/>
        <a:p>
          <a:endParaRPr lang="en-US" noProof="0" dirty="0"/>
        </a:p>
      </dgm:t>
    </dgm:pt>
    <dgm:pt modelId="{6B1295BE-EE57-4B96-A1A1-CBFA4F613DDC}">
      <dgm:prSet/>
      <dgm:spPr/>
      <dgm:t>
        <a:bodyPr/>
        <a:lstStyle/>
        <a:p>
          <a:pPr algn="l"/>
          <a:r>
            <a:rPr lang="hu-HU" sz="1400" noProof="0" dirty="0"/>
            <a:t> A vállalkozás előtt álló kihívások</a:t>
          </a:r>
          <a:endParaRPr lang="en-US" sz="1400" noProof="0" dirty="0"/>
        </a:p>
      </dgm:t>
    </dgm:pt>
    <dgm:pt modelId="{D51866BC-251C-4B9C-A421-7F43FC105399}" type="parTrans" cxnId="{F454C58D-FD5C-45AC-91ED-C8ADC3AFB478}">
      <dgm:prSet/>
      <dgm:spPr/>
      <dgm:t>
        <a:bodyPr/>
        <a:lstStyle/>
        <a:p>
          <a:endParaRPr lang="en-US" noProof="0" dirty="0"/>
        </a:p>
      </dgm:t>
    </dgm:pt>
    <dgm:pt modelId="{90EB6E0B-0688-4445-8BCD-04152E43CB6E}" type="sibTrans" cxnId="{F454C58D-FD5C-45AC-91ED-C8ADC3AFB478}">
      <dgm:prSet/>
      <dgm:spPr/>
      <dgm:t>
        <a:bodyPr/>
        <a:lstStyle/>
        <a:p>
          <a:endParaRPr lang="en-US" noProof="0" dirty="0"/>
        </a:p>
      </dgm:t>
    </dgm:pt>
    <dgm:pt modelId="{28EB7FA1-92A0-480D-B898-B309E1B31070}">
      <dgm:prSet custT="1"/>
      <dgm:spPr/>
      <dgm:t>
        <a:bodyPr/>
        <a:lstStyle/>
        <a:p>
          <a:r>
            <a:rPr lang="hu-HU" sz="1600" noProof="0" dirty="0"/>
            <a:t>Út a </a:t>
          </a:r>
          <a:r>
            <a:rPr lang="hu-HU" sz="1400" noProof="0" dirty="0"/>
            <a:t>fenntarthatóság fele</a:t>
          </a:r>
          <a:endParaRPr lang="en-US" sz="1400" noProof="0" dirty="0"/>
        </a:p>
      </dgm:t>
    </dgm:pt>
    <dgm:pt modelId="{46F016CB-97D7-480A-83F8-9E339B923F3C}" type="parTrans" cxnId="{8CBE7684-ECD7-4820-9A1B-932F4B4A2289}">
      <dgm:prSet/>
      <dgm:spPr/>
      <dgm:t>
        <a:bodyPr/>
        <a:lstStyle/>
        <a:p>
          <a:endParaRPr lang="en-US" noProof="0" dirty="0"/>
        </a:p>
      </dgm:t>
    </dgm:pt>
    <dgm:pt modelId="{C4827B09-5BF1-40A0-999C-3B1744DF9464}" type="sibTrans" cxnId="{8CBE7684-ECD7-4820-9A1B-932F4B4A2289}">
      <dgm:prSet/>
      <dgm:spPr/>
      <dgm:t>
        <a:bodyPr/>
        <a:lstStyle/>
        <a:p>
          <a:endParaRPr lang="en-US" noProof="0" dirty="0"/>
        </a:p>
      </dgm:t>
    </dgm:pt>
    <dgm:pt modelId="{D68FBF7A-C04B-474F-B541-28D04F2315D1}">
      <dgm:prSet/>
      <dgm:spPr/>
      <dgm:t>
        <a:bodyPr/>
        <a:lstStyle/>
        <a:p>
          <a:endParaRPr lang="en-US" sz="1400" noProof="0" dirty="0"/>
        </a:p>
      </dgm:t>
    </dgm:pt>
    <dgm:pt modelId="{D943DD64-49C7-443E-9C8F-3B782F95A342}" type="parTrans" cxnId="{3FBD329A-7B5A-4827-B1C5-4F701BBE45BE}">
      <dgm:prSet/>
      <dgm:spPr/>
      <dgm:t>
        <a:bodyPr/>
        <a:lstStyle/>
        <a:p>
          <a:endParaRPr lang="en-US" noProof="0" dirty="0"/>
        </a:p>
      </dgm:t>
    </dgm:pt>
    <dgm:pt modelId="{CD558F69-D208-4D25-9665-9E2A2F5BA6E1}" type="sibTrans" cxnId="{3FBD329A-7B5A-4827-B1C5-4F701BBE45BE}">
      <dgm:prSet/>
      <dgm:spPr/>
      <dgm:t>
        <a:bodyPr/>
        <a:lstStyle/>
        <a:p>
          <a:endParaRPr lang="en-US" noProof="0" dirty="0"/>
        </a:p>
      </dgm:t>
    </dgm:pt>
    <dgm:pt modelId="{6CBE6C0D-40AC-4E37-9A91-39B28F76D261}">
      <dgm:prSet/>
      <dgm:spPr/>
      <dgm:t>
        <a:bodyPr/>
        <a:lstStyle/>
        <a:p>
          <a:pPr algn="l"/>
          <a:r>
            <a:rPr lang="en-US" sz="1400" noProof="0" dirty="0"/>
            <a:t>K</a:t>
          </a:r>
          <a:r>
            <a:rPr lang="hu-HU" sz="1400" noProof="0" dirty="0"/>
            <a:t>ulcsfontosságú eszközök használata</a:t>
          </a:r>
          <a:endParaRPr lang="en-US" sz="1400" noProof="0" dirty="0"/>
        </a:p>
      </dgm:t>
    </dgm:pt>
    <dgm:pt modelId="{512A7ED6-0BB7-45DB-AEEE-8EB862E55750}" type="sibTrans" cxnId="{875C790B-EFD9-4F7E-901E-DA4CD586BB09}">
      <dgm:prSet/>
      <dgm:spPr/>
      <dgm:t>
        <a:bodyPr/>
        <a:lstStyle/>
        <a:p>
          <a:endParaRPr lang="en-US" noProof="0" dirty="0"/>
        </a:p>
      </dgm:t>
    </dgm:pt>
    <dgm:pt modelId="{9D310FB1-A6B6-4003-A315-BB0B284FE00F}" type="parTrans" cxnId="{875C790B-EFD9-4F7E-901E-DA4CD586BB09}">
      <dgm:prSet/>
      <dgm:spPr/>
      <dgm:t>
        <a:bodyPr/>
        <a:lstStyle/>
        <a:p>
          <a:endParaRPr lang="en-US" noProof="0" dirty="0"/>
        </a:p>
      </dgm:t>
    </dgm:pt>
    <dgm:pt modelId="{EA0E84CC-6C95-414C-9090-50BC6C011891}">
      <dgm:prSet custT="1"/>
      <dgm:spPr/>
      <dgm:t>
        <a:bodyPr/>
        <a:lstStyle/>
        <a:p>
          <a:r>
            <a:rPr lang="hu-HU" sz="1400" noProof="0" dirty="0"/>
            <a:t>A szervitizáció előnyei</a:t>
          </a:r>
          <a:endParaRPr lang="en-US" sz="1400" noProof="0" dirty="0"/>
        </a:p>
      </dgm:t>
    </dgm:pt>
    <dgm:pt modelId="{87AB324E-DA91-49D1-9114-1AE31773275A}" type="parTrans" cxnId="{D830F332-7B7E-418F-894E-F69F08901F78}">
      <dgm:prSet/>
      <dgm:spPr/>
      <dgm:t>
        <a:bodyPr/>
        <a:lstStyle/>
        <a:p>
          <a:endParaRPr lang="en-US" noProof="0" dirty="0"/>
        </a:p>
      </dgm:t>
    </dgm:pt>
    <dgm:pt modelId="{D4EAF4AE-F37D-47C5-B563-7D6DAF9A31EC}" type="sibTrans" cxnId="{D830F332-7B7E-418F-894E-F69F08901F78}">
      <dgm:prSet/>
      <dgm:spPr/>
      <dgm:t>
        <a:bodyPr/>
        <a:lstStyle/>
        <a:p>
          <a:endParaRPr lang="en-US" noProof="0" dirty="0"/>
        </a:p>
      </dgm:t>
    </dgm:pt>
    <dgm:pt modelId="{C74E5540-4047-4165-A563-72906EEAC620}">
      <dgm:prSet/>
      <dgm:spPr/>
      <dgm:t>
        <a:bodyPr/>
        <a:lstStyle/>
        <a:p>
          <a:pPr algn="l"/>
          <a:r>
            <a:rPr lang="hu-HU" sz="1400" noProof="0" dirty="0"/>
            <a:t>Szolgáltatásinnovációs módszertan  – az átalakulási folyamat</a:t>
          </a:r>
          <a:endParaRPr lang="en-US" sz="1400" noProof="0" dirty="0"/>
        </a:p>
      </dgm:t>
    </dgm:pt>
    <dgm:pt modelId="{723FE7E3-07B1-49F3-859D-103179AB89A2}" type="parTrans" cxnId="{AD9CC870-E390-439A-9F35-660382542BD7}">
      <dgm:prSet/>
      <dgm:spPr/>
      <dgm:t>
        <a:bodyPr/>
        <a:lstStyle/>
        <a:p>
          <a:endParaRPr lang="ro-RO"/>
        </a:p>
      </dgm:t>
    </dgm:pt>
    <dgm:pt modelId="{37FC627C-66DB-4A21-AF72-4D617B89DC76}" type="sibTrans" cxnId="{AD9CC870-E390-439A-9F35-660382542BD7}">
      <dgm:prSet/>
      <dgm:spPr/>
      <dgm:t>
        <a:bodyPr/>
        <a:lstStyle/>
        <a:p>
          <a:endParaRPr lang="ro-RO"/>
        </a:p>
      </dgm:t>
    </dgm:pt>
    <dgm:pt modelId="{E3E3C77A-0894-4A1F-93F0-80FBC1D78546}">
      <dgm:prSet/>
      <dgm:spPr/>
      <dgm:t>
        <a:bodyPr/>
        <a:lstStyle/>
        <a:p>
          <a:r>
            <a:rPr lang="hu-HU" sz="1400" noProof="0" dirty="0"/>
            <a:t>Új technológiák, amelyek lehetővé teszik a szervitizációt</a:t>
          </a:r>
          <a:endParaRPr lang="en-US" sz="1400" noProof="0" dirty="0"/>
        </a:p>
      </dgm:t>
    </dgm:pt>
    <dgm:pt modelId="{BC49DFC4-E249-4427-8EE2-B0957CB14ECF}" type="parTrans" cxnId="{4CE97383-4321-425A-A506-39F480D7059E}">
      <dgm:prSet/>
      <dgm:spPr/>
      <dgm:t>
        <a:bodyPr/>
        <a:lstStyle/>
        <a:p>
          <a:endParaRPr lang="ro-RO"/>
        </a:p>
      </dgm:t>
    </dgm:pt>
    <dgm:pt modelId="{B35B8AB4-6EB9-4F3F-BD32-BABF7DCFC62E}" type="sibTrans" cxnId="{4CE97383-4321-425A-A506-39F480D7059E}">
      <dgm:prSet/>
      <dgm:spPr/>
      <dgm:t>
        <a:bodyPr/>
        <a:lstStyle/>
        <a:p>
          <a:endParaRPr lang="ro-RO"/>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875C790B-EFD9-4F7E-901E-DA4CD586BB09}" srcId="{609B7737-2F8B-426B-AF67-1EE3ED08022C}" destId="{6CBE6C0D-40AC-4E37-9A91-39B28F76D261}" srcOrd="1" destOrd="0" parTransId="{9D310FB1-A6B6-4003-A315-BB0B284FE00F}" sibTransId="{512A7ED6-0BB7-45DB-AEEE-8EB862E55750}"/>
    <dgm:cxn modelId="{D830F332-7B7E-418F-894E-F69F08901F78}" srcId="{F20B2723-436C-41E3-8327-B9B8406600D3}" destId="{EA0E84CC-6C95-414C-9090-50BC6C011891}" srcOrd="0" destOrd="0" parTransId="{87AB324E-DA91-49D1-9114-1AE31773275A}" sibTransId="{D4EAF4AE-F37D-47C5-B563-7D6DAF9A31EC}"/>
    <dgm:cxn modelId="{E9F9DA4B-601A-4408-897E-D2936CB1FD6F}" type="presOf" srcId="{609B7737-2F8B-426B-AF67-1EE3ED08022C}" destId="{6A06E1D3-CB2E-499A-A964-4B9EA4634424}" srcOrd="0" destOrd="0" presId="urn:microsoft.com/office/officeart/2005/8/layout/hList6"/>
    <dgm:cxn modelId="{AD9CC870-E390-439A-9F35-660382542BD7}" srcId="{609B7737-2F8B-426B-AF67-1EE3ED08022C}" destId="{C74E5540-4047-4165-A563-72906EEAC620}" srcOrd="0" destOrd="0" parTransId="{723FE7E3-07B1-49F3-859D-103179AB89A2}" sibTransId="{37FC627C-66DB-4A21-AF72-4D617B89DC76}"/>
    <dgm:cxn modelId="{751D8379-3BAF-4F98-A85F-61542615D940}" srcId="{19D75968-110D-4570-A796-4EFA7A289980}" destId="{1EB7B6C2-3634-4EDE-A16D-DCD926DC57FD}" srcOrd="0" destOrd="0" parTransId="{C4804868-1FB7-4E89-9585-79F595BCBEF4}" sibTransId="{7087BA06-890E-4340-83C6-C72E1DE962F2}"/>
    <dgm:cxn modelId="{056ED25A-ADA9-4C63-967A-9F4572ABB597}" type="presOf" srcId="{C74E5540-4047-4165-A563-72906EEAC620}" destId="{6A06E1D3-CB2E-499A-A964-4B9EA4634424}" srcOrd="0" destOrd="1" presId="urn:microsoft.com/office/officeart/2005/8/layout/hList6"/>
    <dgm:cxn modelId="{3E03E07D-E240-42BC-B715-69C6EEDBD5E8}" type="presOf" srcId="{28B0D80A-25A5-49ED-A3CA-2E7923211341}" destId="{3812FEFD-0534-4CDE-BDFC-5DC8A0A6E211}" srcOrd="0" destOrd="2" presId="urn:microsoft.com/office/officeart/2005/8/layout/hList6"/>
    <dgm:cxn modelId="{4BBA0B80-42F3-4895-A1D7-88E1E9127702}" type="presOf" srcId="{1EB7B6C2-3634-4EDE-A16D-DCD926DC57FD}" destId="{3812FEFD-0534-4CDE-BDFC-5DC8A0A6E211}" srcOrd="0" destOrd="1" presId="urn:microsoft.com/office/officeart/2005/8/layout/hList6"/>
    <dgm:cxn modelId="{4CE97383-4321-425A-A506-39F480D7059E}" srcId="{F20B2723-436C-41E3-8327-B9B8406600D3}" destId="{E3E3C77A-0894-4A1F-93F0-80FBC1D78546}" srcOrd="1" destOrd="0" parTransId="{BC49DFC4-E249-4427-8EE2-B0957CB14ECF}" sibTransId="{B35B8AB4-6EB9-4F3F-BD32-BABF7DCFC62E}"/>
    <dgm:cxn modelId="{8CBE7684-ECD7-4820-9A1B-932F4B4A2289}" srcId="{F20B2723-436C-41E3-8327-B9B8406600D3}" destId="{28EB7FA1-92A0-480D-B898-B309E1B31070}" srcOrd="2" destOrd="0" parTransId="{46F016CB-97D7-480A-83F8-9E339B923F3C}" sibTransId="{C4827B09-5BF1-40A0-999C-3B1744DF9464}"/>
    <dgm:cxn modelId="{A097E889-192C-41F5-8EE9-22C35F2FA878}" type="presOf" srcId="{EA0E84CC-6C95-414C-9090-50BC6C011891}" destId="{3DEE8081-9DAE-447D-949C-DEF3860D6332}" srcOrd="0" destOrd="1" presId="urn:microsoft.com/office/officeart/2005/8/layout/hList6"/>
    <dgm:cxn modelId="{F454C58D-FD5C-45AC-91ED-C8ADC3AFB478}" srcId="{609B7737-2F8B-426B-AF67-1EE3ED08022C}" destId="{6B1295BE-EE57-4B96-A1A1-CBFA4F613DDC}" srcOrd="2" destOrd="0" parTransId="{D51866BC-251C-4B9C-A421-7F43FC105399}" sibTransId="{90EB6E0B-0688-4445-8BCD-04152E43CB6E}"/>
    <dgm:cxn modelId="{6E67A090-EB62-4AF6-952E-D5718240FFF2}" type="presOf" srcId="{D68FBF7A-C04B-474F-B541-28D04F2315D1}" destId="{3DEE8081-9DAE-447D-949C-DEF3860D6332}" srcOrd="0" destOrd="4"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3FBD329A-7B5A-4827-B1C5-4F701BBE45BE}" srcId="{F20B2723-436C-41E3-8327-B9B8406600D3}" destId="{D68FBF7A-C04B-474F-B541-28D04F2315D1}" srcOrd="3" destOrd="0" parTransId="{D943DD64-49C7-443E-9C8F-3B782F95A342}" sibTransId="{CD558F69-D208-4D25-9665-9E2A2F5BA6E1}"/>
    <dgm:cxn modelId="{B3CC6CB5-BB5B-4A96-8B1E-A8A3F01CC766}" srcId="{36AF0E53-CBCF-4C04-A4FB-7AC87E586F76}" destId="{19D75968-110D-4570-A796-4EFA7A289980}" srcOrd="0" destOrd="0" parTransId="{78AFBB9F-F438-4106-A4C3-7D8B2021376F}" sibTransId="{B5F78038-C462-4723-A996-05689A91AF21}"/>
    <dgm:cxn modelId="{A58857B9-194C-484E-B0D6-03A9BA9B425C}" type="presOf" srcId="{6B1295BE-EE57-4B96-A1A1-CBFA4F613DDC}" destId="{6A06E1D3-CB2E-499A-A964-4B9EA4634424}" srcOrd="0" destOrd="3" presId="urn:microsoft.com/office/officeart/2005/8/layout/hList6"/>
    <dgm:cxn modelId="{B13F34CB-A0F1-4152-B9A2-6D2812277A48}" type="presOf" srcId="{6CBE6C0D-40AC-4E37-9A91-39B28F76D261}" destId="{6A06E1D3-CB2E-499A-A964-4B9EA4634424}" srcOrd="0" destOrd="2" presId="urn:microsoft.com/office/officeart/2005/8/layout/hList6"/>
    <dgm:cxn modelId="{0815BAD7-37F4-4D6C-9249-1E997205664C}" srcId="{19D75968-110D-4570-A796-4EFA7A289980}" destId="{28B0D80A-25A5-49ED-A3CA-2E7923211341}" srcOrd="1" destOrd="0" parTransId="{4978D4BF-FC7B-4F2B-A3D5-CC55735CBAF0}" sibTransId="{2EE8811C-4C62-445F-9577-305EB8E1C312}"/>
    <dgm:cxn modelId="{92D968DA-9935-4ABD-80A7-6A41EEA2B55D}" type="presOf" srcId="{F20B2723-436C-41E3-8327-B9B8406600D3}" destId="{3DEE8081-9DAE-447D-949C-DEF3860D6332}" srcOrd="0" destOrd="0" presId="urn:microsoft.com/office/officeart/2005/8/layout/hList6"/>
    <dgm:cxn modelId="{E0ECE2DE-2CED-4E71-B58E-1BF8008ECC5D}" type="presOf" srcId="{E3E3C77A-0894-4A1F-93F0-80FBC1D78546}" destId="{3DEE8081-9DAE-447D-949C-DEF3860D6332}" srcOrd="0" destOrd="2" presId="urn:microsoft.com/office/officeart/2005/8/layout/hList6"/>
    <dgm:cxn modelId="{6B9B00E7-042C-45F0-B17B-617811E45463}" type="presOf" srcId="{28EB7FA1-92A0-480D-B898-B309E1B31070}" destId="{3DEE8081-9DAE-447D-949C-DEF3860D6332}" srcOrd="0" destOrd="3"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51A168-56A9-40EC-BEBC-41EDAC75F7F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hr-HR"/>
        </a:p>
      </dgm:t>
    </dgm:pt>
    <dgm:pt modelId="{ACFFDC24-780C-46B6-A74B-092967E795C6}">
      <dgm:prSet phldrT="[Text]" custT="1"/>
      <dgm:spPr/>
      <dgm:t>
        <a:bodyPr/>
        <a:lstStyle/>
        <a:p>
          <a:r>
            <a:rPr lang="en-US" sz="1600" b="1" noProof="0" dirty="0">
              <a:solidFill>
                <a:schemeClr val="bg1"/>
              </a:solidFill>
            </a:rPr>
            <a:t>Lean </a:t>
          </a:r>
          <a:r>
            <a:rPr lang="hu-HU" sz="1600" b="1" noProof="0" dirty="0">
              <a:solidFill>
                <a:schemeClr val="bg1"/>
              </a:solidFill>
            </a:rPr>
            <a:t>megközelítés</a:t>
          </a:r>
          <a:endParaRPr lang="en-US" sz="1600" b="1" noProof="0" dirty="0">
            <a:solidFill>
              <a:schemeClr val="bg1"/>
            </a:solidFill>
          </a:endParaRPr>
        </a:p>
        <a:p>
          <a:r>
            <a:rPr lang="hu-HU" sz="1600" noProof="0" dirty="0">
              <a:solidFill>
                <a:schemeClr val="bg1"/>
              </a:solidFill>
            </a:rPr>
            <a:t>Kifejezetten a korlátozott erőforrásokkal és képességekkel rendelkező kkv-kra szabott szervitizációs eljárás</a:t>
          </a:r>
          <a:endParaRPr lang="en-US" sz="1600" noProof="0" dirty="0">
            <a:solidFill>
              <a:schemeClr val="bg1"/>
            </a:solidFill>
          </a:endParaRPr>
        </a:p>
      </dgm:t>
    </dgm:pt>
    <dgm:pt modelId="{8328C988-AD5C-4B25-A929-A1BB280B79BE}" type="parTrans" cxnId="{4624600A-B4E3-48CB-A745-34051545539F}">
      <dgm:prSet/>
      <dgm:spPr/>
      <dgm:t>
        <a:bodyPr/>
        <a:lstStyle/>
        <a:p>
          <a:endParaRPr lang="hr-HR" sz="1600">
            <a:solidFill>
              <a:schemeClr val="bg1"/>
            </a:solidFill>
          </a:endParaRPr>
        </a:p>
      </dgm:t>
    </dgm:pt>
    <dgm:pt modelId="{CF02B04B-63C3-48F6-ADEC-D5A36E0BBE83}" type="sibTrans" cxnId="{4624600A-B4E3-48CB-A745-34051545539F}">
      <dgm:prSet/>
      <dgm:spPr/>
      <dgm:t>
        <a:bodyPr/>
        <a:lstStyle/>
        <a:p>
          <a:endParaRPr lang="hr-HR" sz="1600">
            <a:solidFill>
              <a:schemeClr val="bg1"/>
            </a:solidFill>
          </a:endParaRPr>
        </a:p>
      </dgm:t>
    </dgm:pt>
    <dgm:pt modelId="{12692E93-D399-4F9E-9068-0CCC37951674}">
      <dgm:prSet phldrT="[Text]" custT="1"/>
      <dgm:spPr/>
      <dgm:t>
        <a:bodyPr/>
        <a:lstStyle/>
        <a:p>
          <a:r>
            <a:rPr lang="hu-HU" sz="1600" b="1" noProof="0" dirty="0">
              <a:solidFill>
                <a:schemeClr val="bg1"/>
              </a:solidFill>
            </a:rPr>
            <a:t>Gyakorlati tanulás</a:t>
          </a:r>
          <a:r>
            <a:rPr lang="en-US" sz="1600" b="1" noProof="0" dirty="0">
              <a:solidFill>
                <a:schemeClr val="bg1"/>
              </a:solidFill>
            </a:rPr>
            <a:t> </a:t>
          </a:r>
        </a:p>
        <a:p>
          <a:r>
            <a:rPr lang="hu-HU" sz="1600" noProof="0" dirty="0">
              <a:solidFill>
                <a:schemeClr val="bg1"/>
              </a:solidFill>
            </a:rPr>
            <a:t>Az eszközök és módszerek könnyen alkalmazhatóak és nagyon hatékonyak az ügyfelek felkutatásában és az üzleti modellek kialakítása terén.</a:t>
          </a:r>
          <a:endParaRPr lang="en-US" sz="1600" noProof="0" dirty="0">
            <a:solidFill>
              <a:schemeClr val="bg1"/>
            </a:solidFill>
          </a:endParaRPr>
        </a:p>
      </dgm:t>
    </dgm:pt>
    <dgm:pt modelId="{C4300818-8F4F-4064-B5A6-2341569DF89B}" type="parTrans" cxnId="{74533F72-7423-47BF-8265-0315447DDA53}">
      <dgm:prSet/>
      <dgm:spPr/>
      <dgm:t>
        <a:bodyPr/>
        <a:lstStyle/>
        <a:p>
          <a:endParaRPr lang="hr-HR" sz="1600">
            <a:solidFill>
              <a:schemeClr val="bg1"/>
            </a:solidFill>
          </a:endParaRPr>
        </a:p>
      </dgm:t>
    </dgm:pt>
    <dgm:pt modelId="{2523E341-14D0-495B-871D-20296D04D0B7}" type="sibTrans" cxnId="{74533F72-7423-47BF-8265-0315447DDA53}">
      <dgm:prSet/>
      <dgm:spPr/>
      <dgm:t>
        <a:bodyPr/>
        <a:lstStyle/>
        <a:p>
          <a:endParaRPr lang="hr-HR" sz="1600">
            <a:solidFill>
              <a:schemeClr val="bg1"/>
            </a:solidFill>
          </a:endParaRPr>
        </a:p>
      </dgm:t>
    </dgm:pt>
    <dgm:pt modelId="{4A4A01E2-68F2-47E5-AC0C-97DAABDAEAB1}">
      <dgm:prSet phldrT="[Text]" custT="1"/>
      <dgm:spPr/>
      <dgm:t>
        <a:bodyPr/>
        <a:lstStyle/>
        <a:p>
          <a:r>
            <a:rPr lang="hu-HU" sz="1600" b="1" noProof="0" dirty="0">
              <a:solidFill>
                <a:schemeClr val="bg1"/>
              </a:solidFill>
            </a:rPr>
            <a:t>A kínálat fejlesztése</a:t>
          </a:r>
        </a:p>
        <a:p>
          <a:r>
            <a:rPr lang="en-US" sz="1600" noProof="0" dirty="0">
              <a:solidFill>
                <a:schemeClr val="bg1"/>
              </a:solidFill>
            </a:rPr>
            <a:t> </a:t>
          </a:r>
          <a:r>
            <a:rPr lang="hu-HU" sz="1600" noProof="0" dirty="0">
              <a:solidFill>
                <a:schemeClr val="bg1"/>
              </a:solidFill>
            </a:rPr>
            <a:t>Az értékajánlatban rejlő teljes potenciál kihasználása az ügyféltapasztalat javításával</a:t>
          </a:r>
        </a:p>
      </dgm:t>
    </dgm:pt>
    <dgm:pt modelId="{E323E3CC-5533-4665-8526-A607BD7E8EF4}" type="parTrans" cxnId="{F3A62F33-2EAA-4E80-AA29-954F062EF7AC}">
      <dgm:prSet/>
      <dgm:spPr/>
      <dgm:t>
        <a:bodyPr/>
        <a:lstStyle/>
        <a:p>
          <a:endParaRPr lang="hr-HR" sz="1600">
            <a:solidFill>
              <a:schemeClr val="bg1"/>
            </a:solidFill>
          </a:endParaRPr>
        </a:p>
      </dgm:t>
    </dgm:pt>
    <dgm:pt modelId="{2823D545-9FC2-4B71-9D39-18F89F304A9C}" type="sibTrans" cxnId="{F3A62F33-2EAA-4E80-AA29-954F062EF7AC}">
      <dgm:prSet/>
      <dgm:spPr/>
      <dgm:t>
        <a:bodyPr/>
        <a:lstStyle/>
        <a:p>
          <a:endParaRPr lang="hr-HR" sz="1600">
            <a:solidFill>
              <a:schemeClr val="bg1"/>
            </a:solidFill>
          </a:endParaRPr>
        </a:p>
      </dgm:t>
    </dgm:pt>
    <dgm:pt modelId="{44D1DF11-43D1-4234-953C-385B80FD1A7C}">
      <dgm:prSet phldrT="[Text]" custT="1"/>
      <dgm:spPr/>
      <dgm:t>
        <a:bodyPr/>
        <a:lstStyle/>
        <a:p>
          <a:r>
            <a:rPr lang="hu-HU" sz="1600" b="1" noProof="0" dirty="0">
              <a:solidFill>
                <a:schemeClr val="bg1"/>
              </a:solidFill>
            </a:rPr>
            <a:t>Rendelkezésre álló támogatás</a:t>
          </a:r>
        </a:p>
        <a:p>
          <a:r>
            <a:rPr lang="en-US" sz="1600" noProof="0" dirty="0">
              <a:solidFill>
                <a:schemeClr val="bg1"/>
              </a:solidFill>
            </a:rPr>
            <a:t> </a:t>
          </a:r>
          <a:r>
            <a:rPr lang="hu-HU" sz="1600" noProof="0" dirty="0">
              <a:solidFill>
                <a:schemeClr val="bg1"/>
              </a:solidFill>
            </a:rPr>
            <a:t>A végrehajtást a THINGS+ projekt dokumentumai és képzett szakértők hálózata támogatja</a:t>
          </a:r>
          <a:endParaRPr lang="en-US" sz="1600" noProof="0" dirty="0">
            <a:solidFill>
              <a:schemeClr val="bg1"/>
            </a:solidFill>
          </a:endParaRPr>
        </a:p>
      </dgm:t>
    </dgm:pt>
    <dgm:pt modelId="{7AD2E5B2-29F4-4033-BB14-CA08D8E06FD7}" type="parTrans" cxnId="{8E73A9EF-9376-4707-A62E-35E7BE613A2B}">
      <dgm:prSet/>
      <dgm:spPr/>
      <dgm:t>
        <a:bodyPr/>
        <a:lstStyle/>
        <a:p>
          <a:endParaRPr lang="hr-HR" sz="1600">
            <a:solidFill>
              <a:schemeClr val="bg1"/>
            </a:solidFill>
          </a:endParaRPr>
        </a:p>
      </dgm:t>
    </dgm:pt>
    <dgm:pt modelId="{2F85D52E-7791-435D-8A6C-DD50814BA081}" type="sibTrans" cxnId="{8E73A9EF-9376-4707-A62E-35E7BE613A2B}">
      <dgm:prSet/>
      <dgm:spPr/>
      <dgm:t>
        <a:bodyPr/>
        <a:lstStyle/>
        <a:p>
          <a:endParaRPr lang="hr-HR" sz="1600">
            <a:solidFill>
              <a:schemeClr val="bg1"/>
            </a:solidFill>
          </a:endParaRPr>
        </a:p>
      </dgm:t>
    </dgm:pt>
    <dgm:pt modelId="{3B7E53C9-9E8C-4333-8470-DA82B23CA8B7}" type="pres">
      <dgm:prSet presAssocID="{EC51A168-56A9-40EC-BEBC-41EDAC75F7FA}" presName="diagram" presStyleCnt="0">
        <dgm:presLayoutVars>
          <dgm:dir/>
          <dgm:resizeHandles val="exact"/>
        </dgm:presLayoutVars>
      </dgm:prSet>
      <dgm:spPr/>
    </dgm:pt>
    <dgm:pt modelId="{BCE87791-70BE-49D4-9D19-9FF360873CAD}" type="pres">
      <dgm:prSet presAssocID="{ACFFDC24-780C-46B6-A74B-092967E795C6}" presName="node" presStyleLbl="node1" presStyleIdx="0" presStyleCnt="4" custScaleX="465909" custScaleY="274848">
        <dgm:presLayoutVars>
          <dgm:bulletEnabled val="1"/>
        </dgm:presLayoutVars>
      </dgm:prSet>
      <dgm:spPr/>
    </dgm:pt>
    <dgm:pt modelId="{D3A0592F-4C53-4BFE-8E0E-A70D17BDE42A}" type="pres">
      <dgm:prSet presAssocID="{CF02B04B-63C3-48F6-ADEC-D5A36E0BBE83}" presName="sibTrans" presStyleCnt="0"/>
      <dgm:spPr/>
    </dgm:pt>
    <dgm:pt modelId="{EF874CEE-FEAD-445F-8007-C32606D7172E}" type="pres">
      <dgm:prSet presAssocID="{12692E93-D399-4F9E-9068-0CCC37951674}" presName="node" presStyleLbl="node1" presStyleIdx="1" presStyleCnt="4" custScaleX="465909" custScaleY="274848">
        <dgm:presLayoutVars>
          <dgm:bulletEnabled val="1"/>
        </dgm:presLayoutVars>
      </dgm:prSet>
      <dgm:spPr/>
    </dgm:pt>
    <dgm:pt modelId="{C5938E40-E7E0-4005-9966-5B1D357F87FA}" type="pres">
      <dgm:prSet presAssocID="{2523E341-14D0-495B-871D-20296D04D0B7}" presName="sibTrans" presStyleCnt="0"/>
      <dgm:spPr/>
    </dgm:pt>
    <dgm:pt modelId="{BE9E21ED-3897-4929-9A3E-4C2723E5F08E}" type="pres">
      <dgm:prSet presAssocID="{4A4A01E2-68F2-47E5-AC0C-97DAABDAEAB1}" presName="node" presStyleLbl="node1" presStyleIdx="2" presStyleCnt="4" custScaleX="465909" custScaleY="274848" custLinFactNeighborX="-519" custLinFactNeighborY="37">
        <dgm:presLayoutVars>
          <dgm:bulletEnabled val="1"/>
        </dgm:presLayoutVars>
      </dgm:prSet>
      <dgm:spPr/>
    </dgm:pt>
    <dgm:pt modelId="{F4E83D9F-6661-4E14-80CF-3BD570D1C890}" type="pres">
      <dgm:prSet presAssocID="{2823D545-9FC2-4B71-9D39-18F89F304A9C}" presName="sibTrans" presStyleCnt="0"/>
      <dgm:spPr/>
    </dgm:pt>
    <dgm:pt modelId="{DEF31DA3-1880-43ED-9C66-C3A6579CBC44}" type="pres">
      <dgm:prSet presAssocID="{44D1DF11-43D1-4234-953C-385B80FD1A7C}" presName="node" presStyleLbl="node1" presStyleIdx="3" presStyleCnt="4" custScaleX="465909" custScaleY="274848">
        <dgm:presLayoutVars>
          <dgm:bulletEnabled val="1"/>
        </dgm:presLayoutVars>
      </dgm:prSet>
      <dgm:spPr/>
    </dgm:pt>
  </dgm:ptLst>
  <dgm:cxnLst>
    <dgm:cxn modelId="{4624600A-B4E3-48CB-A745-34051545539F}" srcId="{EC51A168-56A9-40EC-BEBC-41EDAC75F7FA}" destId="{ACFFDC24-780C-46B6-A74B-092967E795C6}" srcOrd="0" destOrd="0" parTransId="{8328C988-AD5C-4B25-A929-A1BB280B79BE}" sibTransId="{CF02B04B-63C3-48F6-ADEC-D5A36E0BBE83}"/>
    <dgm:cxn modelId="{FFA5EA20-8846-43B4-9775-CBAF1972AD6C}" type="presOf" srcId="{ACFFDC24-780C-46B6-A74B-092967E795C6}" destId="{BCE87791-70BE-49D4-9D19-9FF360873CAD}" srcOrd="0" destOrd="0" presId="urn:microsoft.com/office/officeart/2005/8/layout/default"/>
    <dgm:cxn modelId="{F3A62F33-2EAA-4E80-AA29-954F062EF7AC}" srcId="{EC51A168-56A9-40EC-BEBC-41EDAC75F7FA}" destId="{4A4A01E2-68F2-47E5-AC0C-97DAABDAEAB1}" srcOrd="2" destOrd="0" parTransId="{E323E3CC-5533-4665-8526-A607BD7E8EF4}" sibTransId="{2823D545-9FC2-4B71-9D39-18F89F304A9C}"/>
    <dgm:cxn modelId="{34B7EB68-E39F-4EE6-B3DF-605A5B6A7479}" type="presOf" srcId="{12692E93-D399-4F9E-9068-0CCC37951674}" destId="{EF874CEE-FEAD-445F-8007-C32606D7172E}" srcOrd="0" destOrd="0" presId="urn:microsoft.com/office/officeart/2005/8/layout/default"/>
    <dgm:cxn modelId="{74533F72-7423-47BF-8265-0315447DDA53}" srcId="{EC51A168-56A9-40EC-BEBC-41EDAC75F7FA}" destId="{12692E93-D399-4F9E-9068-0CCC37951674}" srcOrd="1" destOrd="0" parTransId="{C4300818-8F4F-4064-B5A6-2341569DF89B}" sibTransId="{2523E341-14D0-495B-871D-20296D04D0B7}"/>
    <dgm:cxn modelId="{43401D87-38C8-49EE-B5B7-70F49E9A9394}" type="presOf" srcId="{4A4A01E2-68F2-47E5-AC0C-97DAABDAEAB1}" destId="{BE9E21ED-3897-4929-9A3E-4C2723E5F08E}" srcOrd="0" destOrd="0" presId="urn:microsoft.com/office/officeart/2005/8/layout/default"/>
    <dgm:cxn modelId="{33ED1AE9-C3DF-465A-ADC5-060FEEBFE326}" type="presOf" srcId="{44D1DF11-43D1-4234-953C-385B80FD1A7C}" destId="{DEF31DA3-1880-43ED-9C66-C3A6579CBC44}" srcOrd="0" destOrd="0" presId="urn:microsoft.com/office/officeart/2005/8/layout/default"/>
    <dgm:cxn modelId="{8E73A9EF-9376-4707-A62E-35E7BE613A2B}" srcId="{EC51A168-56A9-40EC-BEBC-41EDAC75F7FA}" destId="{44D1DF11-43D1-4234-953C-385B80FD1A7C}" srcOrd="3" destOrd="0" parTransId="{7AD2E5B2-29F4-4033-BB14-CA08D8E06FD7}" sibTransId="{2F85D52E-7791-435D-8A6C-DD50814BA081}"/>
    <dgm:cxn modelId="{593746FA-B5D5-4215-8B44-295777BD8C08}" type="presOf" srcId="{EC51A168-56A9-40EC-BEBC-41EDAC75F7FA}" destId="{3B7E53C9-9E8C-4333-8470-DA82B23CA8B7}" srcOrd="0" destOrd="0" presId="urn:microsoft.com/office/officeart/2005/8/layout/default"/>
    <dgm:cxn modelId="{7410E56F-FCC0-4D71-8FE1-7E38589DA0B4}" type="presParOf" srcId="{3B7E53C9-9E8C-4333-8470-DA82B23CA8B7}" destId="{BCE87791-70BE-49D4-9D19-9FF360873CAD}" srcOrd="0" destOrd="0" presId="urn:microsoft.com/office/officeart/2005/8/layout/default"/>
    <dgm:cxn modelId="{C53AE175-F29C-4203-BFD6-7F450D46C1C7}" type="presParOf" srcId="{3B7E53C9-9E8C-4333-8470-DA82B23CA8B7}" destId="{D3A0592F-4C53-4BFE-8E0E-A70D17BDE42A}" srcOrd="1" destOrd="0" presId="urn:microsoft.com/office/officeart/2005/8/layout/default"/>
    <dgm:cxn modelId="{CABA5468-DE71-4CB7-9FA2-643BB29F662B}" type="presParOf" srcId="{3B7E53C9-9E8C-4333-8470-DA82B23CA8B7}" destId="{EF874CEE-FEAD-445F-8007-C32606D7172E}" srcOrd="2" destOrd="0" presId="urn:microsoft.com/office/officeart/2005/8/layout/default"/>
    <dgm:cxn modelId="{E9557B85-1AF1-41B9-9E06-D59295A75A36}" type="presParOf" srcId="{3B7E53C9-9E8C-4333-8470-DA82B23CA8B7}" destId="{C5938E40-E7E0-4005-9966-5B1D357F87FA}" srcOrd="3" destOrd="0" presId="urn:microsoft.com/office/officeart/2005/8/layout/default"/>
    <dgm:cxn modelId="{DEB69809-67C1-4E43-A33F-ED8DFC790BD2}" type="presParOf" srcId="{3B7E53C9-9E8C-4333-8470-DA82B23CA8B7}" destId="{BE9E21ED-3897-4929-9A3E-4C2723E5F08E}" srcOrd="4" destOrd="0" presId="urn:microsoft.com/office/officeart/2005/8/layout/default"/>
    <dgm:cxn modelId="{3DAD3BDA-E306-44AF-BD70-88A283342690}" type="presParOf" srcId="{3B7E53C9-9E8C-4333-8470-DA82B23CA8B7}" destId="{F4E83D9F-6661-4E14-80CF-3BD570D1C890}" srcOrd="5" destOrd="0" presId="urn:microsoft.com/office/officeart/2005/8/layout/default"/>
    <dgm:cxn modelId="{CE256A76-100C-4BDE-ABBF-041E985344AE}" type="presParOf" srcId="{3B7E53C9-9E8C-4333-8470-DA82B23CA8B7}" destId="{DEF31DA3-1880-43ED-9C66-C3A6579CBC44}"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1127B9-D4E9-4478-8418-CD582C8CF88B}" type="doc">
      <dgm:prSet loTypeId="urn:microsoft.com/office/officeart/2005/8/layout/hProcess9" loCatId="process" qsTypeId="urn:microsoft.com/office/officeart/2005/8/quickstyle/simple1" qsCatId="simple" csTypeId="urn:microsoft.com/office/officeart/2005/8/colors/accent1_2" csCatId="accent1" phldr="1"/>
      <dgm:spPr/>
    </dgm:pt>
    <dgm:pt modelId="{040CF10F-F4B5-4DA7-BC5A-27B5E2F0DE9D}">
      <dgm:prSet phldrT="[Text]"/>
      <dgm:spPr/>
      <dgm:t>
        <a:bodyPr/>
        <a:lstStyle/>
        <a:p>
          <a:r>
            <a:rPr lang="hr-HR" b="1" noProof="0" dirty="0">
              <a:solidFill>
                <a:schemeClr val="bg1"/>
              </a:solidFill>
            </a:rPr>
            <a:t>1. lépés</a:t>
          </a:r>
        </a:p>
        <a:p>
          <a:r>
            <a:rPr lang="hu-HU" noProof="0" dirty="0">
              <a:solidFill>
                <a:schemeClr val="bg1"/>
              </a:solidFill>
            </a:rPr>
            <a:t>Lehetőségek azonosítása a vállalkozáson belül meglévő képességek és tudás alapján</a:t>
          </a:r>
        </a:p>
      </dgm:t>
    </dgm:pt>
    <dgm:pt modelId="{BA7C6F61-EB2E-46E2-AD25-557EFAE286AE}" type="parTrans" cxnId="{B37DEA72-BDD1-4C6E-AF61-CE0470C072AA}">
      <dgm:prSet/>
      <dgm:spPr/>
      <dgm:t>
        <a:bodyPr/>
        <a:lstStyle/>
        <a:p>
          <a:endParaRPr lang="en-GB" noProof="0" dirty="0"/>
        </a:p>
      </dgm:t>
    </dgm:pt>
    <dgm:pt modelId="{7255850F-395F-4655-B596-FDCF63429F40}" type="sibTrans" cxnId="{B37DEA72-BDD1-4C6E-AF61-CE0470C072AA}">
      <dgm:prSet/>
      <dgm:spPr/>
      <dgm:t>
        <a:bodyPr/>
        <a:lstStyle/>
        <a:p>
          <a:endParaRPr lang="en-GB" noProof="0" dirty="0"/>
        </a:p>
      </dgm:t>
    </dgm:pt>
    <dgm:pt modelId="{5D3F572C-2E19-4FC2-BB1A-8FDDDFAF5CFA}">
      <dgm:prSet phldrT="[Text]"/>
      <dgm:spPr/>
      <dgm:t>
        <a:bodyPr/>
        <a:lstStyle/>
        <a:p>
          <a:r>
            <a:rPr lang="hr-HR" b="1" noProof="0" dirty="0">
              <a:solidFill>
                <a:schemeClr val="bg1"/>
              </a:solidFill>
            </a:rPr>
            <a:t>2. lépés</a:t>
          </a:r>
        </a:p>
        <a:p>
          <a:r>
            <a:rPr lang="hu-HU" noProof="0" dirty="0">
              <a:solidFill>
                <a:schemeClr val="bg1"/>
              </a:solidFill>
            </a:rPr>
            <a:t>A külső fejlesztéseken alapuló lehetőségek azonosítása</a:t>
          </a:r>
          <a:endParaRPr lang="en-GB" noProof="0" dirty="0">
            <a:solidFill>
              <a:schemeClr val="bg1"/>
            </a:solidFill>
          </a:endParaRPr>
        </a:p>
      </dgm:t>
    </dgm:pt>
    <dgm:pt modelId="{BB87E19E-C245-472F-A0A1-C72AA8FD023C}" type="parTrans" cxnId="{E54BDFE4-A9F9-471C-9B6A-D8CDBC785A3C}">
      <dgm:prSet/>
      <dgm:spPr/>
      <dgm:t>
        <a:bodyPr/>
        <a:lstStyle/>
        <a:p>
          <a:endParaRPr lang="en-GB" noProof="0" dirty="0"/>
        </a:p>
      </dgm:t>
    </dgm:pt>
    <dgm:pt modelId="{47FBF114-45A7-48D8-9D7D-F9D1ADB76ABD}" type="sibTrans" cxnId="{E54BDFE4-A9F9-471C-9B6A-D8CDBC785A3C}">
      <dgm:prSet/>
      <dgm:spPr/>
      <dgm:t>
        <a:bodyPr/>
        <a:lstStyle/>
        <a:p>
          <a:endParaRPr lang="en-GB" noProof="0" dirty="0"/>
        </a:p>
      </dgm:t>
    </dgm:pt>
    <dgm:pt modelId="{E0194785-3F49-4B1B-9FBA-FE387442A3E2}">
      <dgm:prSet phldrT="[Text]"/>
      <dgm:spPr/>
      <dgm:t>
        <a:bodyPr/>
        <a:lstStyle/>
        <a:p>
          <a:r>
            <a:rPr lang="hr-HR" b="1" noProof="0" dirty="0">
              <a:solidFill>
                <a:schemeClr val="bg1"/>
              </a:solidFill>
            </a:rPr>
            <a:t>3. lépés</a:t>
          </a:r>
        </a:p>
        <a:p>
          <a:r>
            <a:rPr lang="hu-HU" noProof="0" dirty="0">
              <a:solidFill>
                <a:schemeClr val="bg1"/>
              </a:solidFill>
            </a:rPr>
            <a:t>Ütemterv készítése és változásmenedzsment</a:t>
          </a:r>
          <a:endParaRPr lang="en-GB" noProof="0" dirty="0">
            <a:solidFill>
              <a:schemeClr val="bg1"/>
            </a:solidFill>
          </a:endParaRPr>
        </a:p>
      </dgm:t>
    </dgm:pt>
    <dgm:pt modelId="{C50D7341-FFF1-4FA6-B37C-C455C3670C8D}" type="parTrans" cxnId="{433EA62D-B669-4415-B07E-02A023688ADC}">
      <dgm:prSet/>
      <dgm:spPr/>
      <dgm:t>
        <a:bodyPr/>
        <a:lstStyle/>
        <a:p>
          <a:endParaRPr lang="en-GB" noProof="0" dirty="0"/>
        </a:p>
      </dgm:t>
    </dgm:pt>
    <dgm:pt modelId="{EFE3BF2F-8801-41B0-B0B1-F39C034B1446}" type="sibTrans" cxnId="{433EA62D-B669-4415-B07E-02A023688ADC}">
      <dgm:prSet/>
      <dgm:spPr/>
      <dgm:t>
        <a:bodyPr/>
        <a:lstStyle/>
        <a:p>
          <a:endParaRPr lang="en-GB" noProof="0" dirty="0"/>
        </a:p>
      </dgm:t>
    </dgm:pt>
    <dgm:pt modelId="{2BBD664D-1BDD-4E4A-B3D4-A4B0D299214B}">
      <dgm:prSet/>
      <dgm:spPr/>
      <dgm:t>
        <a:bodyPr/>
        <a:lstStyle/>
        <a:p>
          <a:r>
            <a:rPr lang="hr-HR" b="1" noProof="0" dirty="0">
              <a:solidFill>
                <a:schemeClr val="bg1"/>
              </a:solidFill>
            </a:rPr>
            <a:t>4. lépés</a:t>
          </a:r>
        </a:p>
        <a:p>
          <a:r>
            <a:rPr lang="hu-HU" noProof="0" dirty="0">
              <a:solidFill>
                <a:schemeClr val="bg1"/>
              </a:solidFill>
            </a:rPr>
            <a:t>Megvalósítás és forgalmazás</a:t>
          </a:r>
          <a:endParaRPr lang="en-GB" noProof="0" dirty="0">
            <a:solidFill>
              <a:schemeClr val="bg1"/>
            </a:solidFill>
          </a:endParaRPr>
        </a:p>
      </dgm:t>
    </dgm:pt>
    <dgm:pt modelId="{E7915FB3-DC9C-40A4-BF8A-5C73D06B11AF}" type="parTrans" cxnId="{00D18363-CE58-4B0C-85F1-4E34D381A067}">
      <dgm:prSet/>
      <dgm:spPr/>
      <dgm:t>
        <a:bodyPr/>
        <a:lstStyle/>
        <a:p>
          <a:endParaRPr lang="en-GB" noProof="0" dirty="0"/>
        </a:p>
      </dgm:t>
    </dgm:pt>
    <dgm:pt modelId="{41D66715-BA66-49C6-9391-848963CA1785}" type="sibTrans" cxnId="{00D18363-CE58-4B0C-85F1-4E34D381A067}">
      <dgm:prSet/>
      <dgm:spPr/>
      <dgm:t>
        <a:bodyPr/>
        <a:lstStyle/>
        <a:p>
          <a:endParaRPr lang="en-GB" noProof="0" dirty="0"/>
        </a:p>
      </dgm:t>
    </dgm:pt>
    <dgm:pt modelId="{33B1A7F6-80C7-4627-B0D6-E5DA1D2125F9}" type="pres">
      <dgm:prSet presAssocID="{F41127B9-D4E9-4478-8418-CD582C8CF88B}" presName="CompostProcess" presStyleCnt="0">
        <dgm:presLayoutVars>
          <dgm:dir/>
          <dgm:resizeHandles val="exact"/>
        </dgm:presLayoutVars>
      </dgm:prSet>
      <dgm:spPr/>
    </dgm:pt>
    <dgm:pt modelId="{60426CA9-FE19-4257-87F1-7D8DB07C53E1}" type="pres">
      <dgm:prSet presAssocID="{F41127B9-D4E9-4478-8418-CD582C8CF88B}" presName="arrow" presStyleLbl="bgShp" presStyleIdx="0" presStyleCnt="1"/>
      <dgm:spPr/>
    </dgm:pt>
    <dgm:pt modelId="{74D13E9A-9528-492B-BC63-08F8E3A8D904}" type="pres">
      <dgm:prSet presAssocID="{F41127B9-D4E9-4478-8418-CD582C8CF88B}" presName="linearProcess" presStyleCnt="0"/>
      <dgm:spPr/>
    </dgm:pt>
    <dgm:pt modelId="{71194C08-1118-44F4-8CBB-5F22C7DF6D5C}" type="pres">
      <dgm:prSet presAssocID="{040CF10F-F4B5-4DA7-BC5A-27B5E2F0DE9D}" presName="textNode" presStyleLbl="node1" presStyleIdx="0" presStyleCnt="4">
        <dgm:presLayoutVars>
          <dgm:bulletEnabled val="1"/>
        </dgm:presLayoutVars>
      </dgm:prSet>
      <dgm:spPr/>
    </dgm:pt>
    <dgm:pt modelId="{772643EE-ABE4-40E6-9DBD-601E60108639}" type="pres">
      <dgm:prSet presAssocID="{7255850F-395F-4655-B596-FDCF63429F40}" presName="sibTrans" presStyleCnt="0"/>
      <dgm:spPr/>
    </dgm:pt>
    <dgm:pt modelId="{154F0EF6-59F9-40FA-93E9-F722748E08E0}" type="pres">
      <dgm:prSet presAssocID="{5D3F572C-2E19-4FC2-BB1A-8FDDDFAF5CFA}" presName="textNode" presStyleLbl="node1" presStyleIdx="1" presStyleCnt="4">
        <dgm:presLayoutVars>
          <dgm:bulletEnabled val="1"/>
        </dgm:presLayoutVars>
      </dgm:prSet>
      <dgm:spPr/>
    </dgm:pt>
    <dgm:pt modelId="{995CAC00-94C0-4B63-B0EE-F5ADD065DEE3}" type="pres">
      <dgm:prSet presAssocID="{47FBF114-45A7-48D8-9D7D-F9D1ADB76ABD}" presName="sibTrans" presStyleCnt="0"/>
      <dgm:spPr/>
    </dgm:pt>
    <dgm:pt modelId="{D6B2346C-EA3A-4F57-B9E2-2A516FA21875}" type="pres">
      <dgm:prSet presAssocID="{E0194785-3F49-4B1B-9FBA-FE387442A3E2}" presName="textNode" presStyleLbl="node1" presStyleIdx="2" presStyleCnt="4">
        <dgm:presLayoutVars>
          <dgm:bulletEnabled val="1"/>
        </dgm:presLayoutVars>
      </dgm:prSet>
      <dgm:spPr/>
    </dgm:pt>
    <dgm:pt modelId="{1A0C37F3-6122-4406-92C5-B3160CF888E7}" type="pres">
      <dgm:prSet presAssocID="{EFE3BF2F-8801-41B0-B0B1-F39C034B1446}" presName="sibTrans" presStyleCnt="0"/>
      <dgm:spPr/>
    </dgm:pt>
    <dgm:pt modelId="{408D78A0-72D7-4582-BEB1-4A57A3C5B871}" type="pres">
      <dgm:prSet presAssocID="{2BBD664D-1BDD-4E4A-B3D4-A4B0D299214B}" presName="textNode" presStyleLbl="node1" presStyleIdx="3" presStyleCnt="4">
        <dgm:presLayoutVars>
          <dgm:bulletEnabled val="1"/>
        </dgm:presLayoutVars>
      </dgm:prSet>
      <dgm:spPr/>
    </dgm:pt>
  </dgm:ptLst>
  <dgm:cxnLst>
    <dgm:cxn modelId="{433EA62D-B669-4415-B07E-02A023688ADC}" srcId="{F41127B9-D4E9-4478-8418-CD582C8CF88B}" destId="{E0194785-3F49-4B1B-9FBA-FE387442A3E2}" srcOrd="2" destOrd="0" parTransId="{C50D7341-FFF1-4FA6-B37C-C455C3670C8D}" sibTransId="{EFE3BF2F-8801-41B0-B0B1-F39C034B1446}"/>
    <dgm:cxn modelId="{53075833-AC25-4D03-B701-40C8735E8A69}" type="presOf" srcId="{5D3F572C-2E19-4FC2-BB1A-8FDDDFAF5CFA}" destId="{154F0EF6-59F9-40FA-93E9-F722748E08E0}" srcOrd="0" destOrd="0" presId="urn:microsoft.com/office/officeart/2005/8/layout/hProcess9"/>
    <dgm:cxn modelId="{00D18363-CE58-4B0C-85F1-4E34D381A067}" srcId="{F41127B9-D4E9-4478-8418-CD582C8CF88B}" destId="{2BBD664D-1BDD-4E4A-B3D4-A4B0D299214B}" srcOrd="3" destOrd="0" parTransId="{E7915FB3-DC9C-40A4-BF8A-5C73D06B11AF}" sibTransId="{41D66715-BA66-49C6-9391-848963CA1785}"/>
    <dgm:cxn modelId="{CC9CD44E-7A70-4C2E-B1EA-AF3A93DC8C3D}" type="presOf" srcId="{2BBD664D-1BDD-4E4A-B3D4-A4B0D299214B}" destId="{408D78A0-72D7-4582-BEB1-4A57A3C5B871}" srcOrd="0" destOrd="0" presId="urn:microsoft.com/office/officeart/2005/8/layout/hProcess9"/>
    <dgm:cxn modelId="{B37DEA72-BDD1-4C6E-AF61-CE0470C072AA}" srcId="{F41127B9-D4E9-4478-8418-CD582C8CF88B}" destId="{040CF10F-F4B5-4DA7-BC5A-27B5E2F0DE9D}" srcOrd="0" destOrd="0" parTransId="{BA7C6F61-EB2E-46E2-AD25-557EFAE286AE}" sibTransId="{7255850F-395F-4655-B596-FDCF63429F40}"/>
    <dgm:cxn modelId="{054D009B-9D7B-48F4-A7D4-599736F7779B}" type="presOf" srcId="{040CF10F-F4B5-4DA7-BC5A-27B5E2F0DE9D}" destId="{71194C08-1118-44F4-8CBB-5F22C7DF6D5C}" srcOrd="0" destOrd="0" presId="urn:microsoft.com/office/officeart/2005/8/layout/hProcess9"/>
    <dgm:cxn modelId="{149583C8-6C6E-429D-B0B6-B37389ED26E1}" type="presOf" srcId="{E0194785-3F49-4B1B-9FBA-FE387442A3E2}" destId="{D6B2346C-EA3A-4F57-B9E2-2A516FA21875}" srcOrd="0" destOrd="0" presId="urn:microsoft.com/office/officeart/2005/8/layout/hProcess9"/>
    <dgm:cxn modelId="{E54BDFE4-A9F9-471C-9B6A-D8CDBC785A3C}" srcId="{F41127B9-D4E9-4478-8418-CD582C8CF88B}" destId="{5D3F572C-2E19-4FC2-BB1A-8FDDDFAF5CFA}" srcOrd="1" destOrd="0" parTransId="{BB87E19E-C245-472F-A0A1-C72AA8FD023C}" sibTransId="{47FBF114-45A7-48D8-9D7D-F9D1ADB76ABD}"/>
    <dgm:cxn modelId="{2F0692F7-4C93-467F-BBA9-E5FC5DECE98D}" type="presOf" srcId="{F41127B9-D4E9-4478-8418-CD582C8CF88B}" destId="{33B1A7F6-80C7-4627-B0D6-E5DA1D2125F9}" srcOrd="0" destOrd="0" presId="urn:microsoft.com/office/officeart/2005/8/layout/hProcess9"/>
    <dgm:cxn modelId="{41199F20-F371-4AA6-8C45-855EEB05665A}" type="presParOf" srcId="{33B1A7F6-80C7-4627-B0D6-E5DA1D2125F9}" destId="{60426CA9-FE19-4257-87F1-7D8DB07C53E1}" srcOrd="0" destOrd="0" presId="urn:microsoft.com/office/officeart/2005/8/layout/hProcess9"/>
    <dgm:cxn modelId="{46D16235-D23C-4496-80E0-6E080CB6FF1A}" type="presParOf" srcId="{33B1A7F6-80C7-4627-B0D6-E5DA1D2125F9}" destId="{74D13E9A-9528-492B-BC63-08F8E3A8D904}" srcOrd="1" destOrd="0" presId="urn:microsoft.com/office/officeart/2005/8/layout/hProcess9"/>
    <dgm:cxn modelId="{0A7C76A5-FA4F-4F7E-BCF5-11C6450CF3BC}" type="presParOf" srcId="{74D13E9A-9528-492B-BC63-08F8E3A8D904}" destId="{71194C08-1118-44F4-8CBB-5F22C7DF6D5C}" srcOrd="0" destOrd="0" presId="urn:microsoft.com/office/officeart/2005/8/layout/hProcess9"/>
    <dgm:cxn modelId="{F57206F0-F45A-4D6B-9052-A17711D9154E}" type="presParOf" srcId="{74D13E9A-9528-492B-BC63-08F8E3A8D904}" destId="{772643EE-ABE4-40E6-9DBD-601E60108639}" srcOrd="1" destOrd="0" presId="urn:microsoft.com/office/officeart/2005/8/layout/hProcess9"/>
    <dgm:cxn modelId="{0B3565F7-EFBB-48B5-B3A5-048797218EF8}" type="presParOf" srcId="{74D13E9A-9528-492B-BC63-08F8E3A8D904}" destId="{154F0EF6-59F9-40FA-93E9-F722748E08E0}" srcOrd="2" destOrd="0" presId="urn:microsoft.com/office/officeart/2005/8/layout/hProcess9"/>
    <dgm:cxn modelId="{B2844BDA-AF9D-4EFD-9013-50580334B817}" type="presParOf" srcId="{74D13E9A-9528-492B-BC63-08F8E3A8D904}" destId="{995CAC00-94C0-4B63-B0EE-F5ADD065DEE3}" srcOrd="3" destOrd="0" presId="urn:microsoft.com/office/officeart/2005/8/layout/hProcess9"/>
    <dgm:cxn modelId="{C430CAEA-602F-4EE9-8F49-3A4AD91FB825}" type="presParOf" srcId="{74D13E9A-9528-492B-BC63-08F8E3A8D904}" destId="{D6B2346C-EA3A-4F57-B9E2-2A516FA21875}" srcOrd="4" destOrd="0" presId="urn:microsoft.com/office/officeart/2005/8/layout/hProcess9"/>
    <dgm:cxn modelId="{1DF71835-7BDD-4A18-A7B7-660A63FB982E}" type="presParOf" srcId="{74D13E9A-9528-492B-BC63-08F8E3A8D904}" destId="{1A0C37F3-6122-4406-92C5-B3160CF888E7}" srcOrd="5" destOrd="0" presId="urn:microsoft.com/office/officeart/2005/8/layout/hProcess9"/>
    <dgm:cxn modelId="{FA9BF967-7E33-4B07-A9E3-8F87150C7F41}" type="presParOf" srcId="{74D13E9A-9528-492B-BC63-08F8E3A8D904}" destId="{408D78A0-72D7-4582-BEB1-4A57A3C5B871}" srcOrd="6"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dgm:t>
        <a:bodyPr/>
        <a:lstStyle/>
        <a:p>
          <a:r>
            <a:rPr lang="hu-HU" b="1" dirty="0">
              <a:solidFill>
                <a:schemeClr val="tx1"/>
              </a:solidFill>
            </a:rPr>
            <a:t>A vállalkozás alapvető termékeinek és eszközeinek elemzése</a:t>
          </a:r>
          <a:endParaRPr lang="hr-HR" dirty="0"/>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1" custLinFactNeighborX="22766" custLinFactNeighborY="-16532">
        <dgm:presLayoutVars>
          <dgm:chMax val="0"/>
          <dgm:chPref val="0"/>
          <dgm:bulletEnabled val="1"/>
        </dgm:presLayoutVars>
      </dgm:prSet>
      <dgm:spPr/>
    </dgm:pt>
  </dgm:ptLst>
  <dgm:cxnLst>
    <dgm:cxn modelId="{30506150-306D-4ACA-A94A-557BA6F68CD9}" type="presOf" srcId="{256CA34A-BB8B-407D-9FF4-A739E0C15ABA}" destId="{6E485562-2B9C-41DB-B26F-C5C37D120CCC}" srcOrd="0" destOrd="0" presId="urn:microsoft.com/office/officeart/2005/8/layout/chevron1"/>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583357B2-1051-40BC-9409-F0D84974F52F}" type="presParOf" srcId="{6E485562-2B9C-41DB-B26F-C5C37D120CCC}" destId="{E2D44905-276E-4965-8DE4-0FB72CAC63C7}" srcOrd="0"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hu-HU" b="1" dirty="0">
              <a:solidFill>
                <a:schemeClr val="tx1">
                  <a:alpha val="50000"/>
                </a:schemeClr>
              </a:solidFill>
            </a:rPr>
            <a:t>A vállalkozás alapvető termékeinek és eszközeinek elemzése</a:t>
          </a:r>
          <a:endParaRPr lang="hr-HR" dirty="0">
            <a:solidFill>
              <a:schemeClr val="lt1">
                <a:alpha val="50000"/>
              </a:schemeClr>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dgm:t>
        <a:bodyPr/>
        <a:lstStyle/>
        <a:p>
          <a:r>
            <a:rPr lang="hr-HR" b="1" dirty="0">
              <a:solidFill>
                <a:schemeClr val="tx1"/>
              </a:solidFill>
            </a:rPr>
            <a:t>Előtérbe helyezett fogyasztói igények</a:t>
          </a: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2">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2">
        <dgm:presLayoutVars>
          <dgm:chMax val="0"/>
          <dgm:chPref val="0"/>
          <dgm:bulletEnabled val="1"/>
        </dgm:presLayoutVars>
      </dgm:prSet>
      <dgm:spPr/>
    </dgm:pt>
  </dgm:ptLst>
  <dgm:cxnLst>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hu-HU" b="1" dirty="0">
              <a:solidFill>
                <a:schemeClr val="tx1">
                  <a:alpha val="50000"/>
                </a:schemeClr>
              </a:solidFill>
            </a:rPr>
            <a:t>A vállalat alapvető termékeinek és eszközeinek elemmzése</a:t>
          </a:r>
          <a:endParaRPr lang="hr-HR" dirty="0">
            <a:solidFill>
              <a:schemeClr val="lt1">
                <a:alpha val="50000"/>
              </a:schemeClr>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hr-HR" b="1" dirty="0">
              <a:solidFill>
                <a:srgbClr val="707761"/>
              </a:solidFill>
            </a:rPr>
            <a:t>Előtérbe helyezett fogyasztói igények</a:t>
          </a:r>
          <a:endParaRPr lang="hr-HR" dirty="0">
            <a:solidFill>
              <a:srgbClr val="707761"/>
            </a:solidFill>
          </a:endParaRP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52946A8E-47E6-423A-B556-52674652F7F5}">
      <dgm:prSet phldrT="[Text]"/>
      <dgm:spPr/>
      <dgm:t>
        <a:bodyPr/>
        <a:lstStyle/>
        <a:p>
          <a:r>
            <a:rPr lang="hu-HU" b="1" dirty="0">
              <a:solidFill>
                <a:schemeClr val="tx1"/>
              </a:solidFill>
            </a:rPr>
            <a:t>Új termékalapú szolgáltatás tervezése</a:t>
          </a:r>
          <a:endParaRPr lang="hr-HR" dirty="0"/>
        </a:p>
      </dgm:t>
    </dgm:pt>
    <dgm:pt modelId="{60D0E234-C338-42ED-9BA9-A42B634FE9A4}" type="parTrans" cxnId="{7A6DE7E5-45E1-4856-8BBD-2D3DB97BFBF8}">
      <dgm:prSet/>
      <dgm:spPr/>
      <dgm:t>
        <a:bodyPr/>
        <a:lstStyle/>
        <a:p>
          <a:endParaRPr lang="hr-HR"/>
        </a:p>
      </dgm:t>
    </dgm:pt>
    <dgm:pt modelId="{B7DAA6A4-D634-42BB-BFA2-055E6EA89C53}" type="sibTrans" cxnId="{7A6DE7E5-45E1-4856-8BBD-2D3DB97BFBF8}">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3">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3">
        <dgm:presLayoutVars>
          <dgm:chMax val="0"/>
          <dgm:chPref val="0"/>
          <dgm:bulletEnabled val="1"/>
        </dgm:presLayoutVars>
      </dgm:prSet>
      <dgm:spPr/>
    </dgm:pt>
    <dgm:pt modelId="{2CC4488C-1695-4451-928F-455FFCE31D1A}" type="pres">
      <dgm:prSet presAssocID="{2B62EFDC-2458-4973-802E-F4E8A1E9DAC6}" presName="parTxOnlySpace" presStyleCnt="0"/>
      <dgm:spPr/>
    </dgm:pt>
    <dgm:pt modelId="{64CE9030-87C2-46F1-BAC2-C8BBDD601354}" type="pres">
      <dgm:prSet presAssocID="{52946A8E-47E6-423A-B556-52674652F7F5}" presName="parTxOnly" presStyleLbl="node1" presStyleIdx="2" presStyleCnt="3">
        <dgm:presLayoutVars>
          <dgm:chMax val="0"/>
          <dgm:chPref val="0"/>
          <dgm:bulletEnabled val="1"/>
        </dgm:presLayoutVars>
      </dgm:prSet>
      <dgm:spPr/>
    </dgm:pt>
  </dgm:ptLst>
  <dgm:cxnLst>
    <dgm:cxn modelId="{6DCC5B14-2D4F-4114-B118-599B2B1E260D}" type="presOf" srcId="{52946A8E-47E6-423A-B556-52674652F7F5}" destId="{64CE9030-87C2-46F1-BAC2-C8BBDD601354}" srcOrd="0" destOrd="0" presId="urn:microsoft.com/office/officeart/2005/8/layout/chevron1"/>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7A6DE7E5-45E1-4856-8BBD-2D3DB97BFBF8}" srcId="{256CA34A-BB8B-407D-9FF4-A739E0C15ABA}" destId="{52946A8E-47E6-423A-B556-52674652F7F5}" srcOrd="2" destOrd="0" parTransId="{60D0E234-C338-42ED-9BA9-A42B634FE9A4}" sibTransId="{B7DAA6A4-D634-42BB-BFA2-055E6EA89C53}"/>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 modelId="{E68B90C7-33EC-4BCA-A78E-8C76A329DE8C}" type="presParOf" srcId="{6E485562-2B9C-41DB-B26F-C5C37D120CCC}" destId="{2CC4488C-1695-4451-928F-455FFCE31D1A}" srcOrd="3" destOrd="0" presId="urn:microsoft.com/office/officeart/2005/8/layout/chevron1"/>
    <dgm:cxn modelId="{60DF5929-FF82-40F4-92E0-0FFF4841CA08}" type="presParOf" srcId="{6E485562-2B9C-41DB-B26F-C5C37D120CCC}" destId="{64CE9030-87C2-46F1-BAC2-C8BBDD601354}"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dgm:spPr>
      <dgm:t>
        <a:bodyPr/>
        <a:lstStyle/>
        <a:p>
          <a:r>
            <a:rPr lang="hu-HU" b="1" dirty="0">
              <a:solidFill>
                <a:schemeClr val="tx1">
                  <a:alpha val="50000"/>
                </a:schemeClr>
              </a:solidFill>
            </a:rPr>
            <a:t>A vállalat alapvető termékeinek és eszközeinek elemmzése</a:t>
          </a:r>
          <a:endParaRPr lang="hr-HR" b="1" dirty="0">
            <a:solidFill>
              <a:schemeClr val="lt1">
                <a:alpha val="50000"/>
              </a:schemeClr>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a:solidFill>
          <a:schemeClr val="accent1">
            <a:hueOff val="0"/>
            <a:satOff val="0"/>
            <a:lumOff val="0"/>
            <a:alpha val="30000"/>
          </a:schemeClr>
        </a:solidFill>
      </dgm:spPr>
      <dgm:t>
        <a:bodyPr/>
        <a:lstStyle/>
        <a:p>
          <a:r>
            <a:rPr lang="hr-HR" b="1" dirty="0">
              <a:solidFill>
                <a:srgbClr val="707761"/>
              </a:solidFill>
            </a:rPr>
            <a:t>Előtérbe helyezett fogyasztói igények</a:t>
          </a:r>
          <a:endParaRPr lang="hr-HR" dirty="0">
            <a:solidFill>
              <a:schemeClr val="lt1">
                <a:alpha val="50000"/>
              </a:schemeClr>
            </a:solidFill>
          </a:endParaRP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52946A8E-47E6-423A-B556-52674652F7F5}">
      <dgm:prSet phldrT="[Text]"/>
      <dgm:spPr>
        <a:solidFill>
          <a:schemeClr val="accent1">
            <a:hueOff val="0"/>
            <a:satOff val="0"/>
            <a:lumOff val="0"/>
            <a:alpha val="30000"/>
          </a:schemeClr>
        </a:solidFill>
      </dgm:spPr>
      <dgm:t>
        <a:bodyPr/>
        <a:lstStyle/>
        <a:p>
          <a:r>
            <a:rPr lang="hu-HU" b="1" dirty="0">
              <a:solidFill>
                <a:schemeClr val="tx1">
                  <a:alpha val="50000"/>
                </a:schemeClr>
              </a:solidFill>
            </a:rPr>
            <a:t>Új termékalapú szolgáltatás tervezése</a:t>
          </a:r>
          <a:endParaRPr lang="hr-HR" dirty="0">
            <a:solidFill>
              <a:schemeClr val="lt1">
                <a:alpha val="50000"/>
              </a:schemeClr>
            </a:solidFill>
          </a:endParaRPr>
        </a:p>
      </dgm:t>
    </dgm:pt>
    <dgm:pt modelId="{60D0E234-C338-42ED-9BA9-A42B634FE9A4}" type="parTrans" cxnId="{7A6DE7E5-45E1-4856-8BBD-2D3DB97BFBF8}">
      <dgm:prSet/>
      <dgm:spPr/>
      <dgm:t>
        <a:bodyPr/>
        <a:lstStyle/>
        <a:p>
          <a:endParaRPr lang="hr-HR"/>
        </a:p>
      </dgm:t>
    </dgm:pt>
    <dgm:pt modelId="{B7DAA6A4-D634-42BB-BFA2-055E6EA89C53}" type="sibTrans" cxnId="{7A6DE7E5-45E1-4856-8BBD-2D3DB97BFBF8}">
      <dgm:prSet/>
      <dgm:spPr/>
      <dgm:t>
        <a:bodyPr/>
        <a:lstStyle/>
        <a:p>
          <a:endParaRPr lang="hr-HR"/>
        </a:p>
      </dgm:t>
    </dgm:pt>
    <dgm:pt modelId="{CCEE872A-6F37-41EB-AC0A-6A9445FB5E7E}">
      <dgm:prSet/>
      <dgm:spPr/>
      <dgm:t>
        <a:bodyPr/>
        <a:lstStyle/>
        <a:p>
          <a:r>
            <a:rPr lang="hu-HU" b="1" dirty="0">
              <a:solidFill>
                <a:schemeClr val="tx1"/>
              </a:solidFill>
            </a:rPr>
            <a:t>Az új szolgáltatás bevezetése</a:t>
          </a:r>
          <a:endParaRPr lang="hr-HR" b="1" dirty="0">
            <a:solidFill>
              <a:schemeClr val="tx1"/>
            </a:solidFill>
          </a:endParaRPr>
        </a:p>
      </dgm:t>
    </dgm:pt>
    <dgm:pt modelId="{32E381B8-CF76-4A6D-A0AD-906E97A2FE1A}" type="parTrans" cxnId="{026008AF-6C41-4F4D-BFC4-E2A2F73143C1}">
      <dgm:prSet/>
      <dgm:spPr/>
      <dgm:t>
        <a:bodyPr/>
        <a:lstStyle/>
        <a:p>
          <a:endParaRPr lang="hr-HR"/>
        </a:p>
      </dgm:t>
    </dgm:pt>
    <dgm:pt modelId="{204A7633-6FCC-40AD-82D0-32B710DA0212}" type="sibTrans" cxnId="{026008AF-6C41-4F4D-BFC4-E2A2F73143C1}">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4">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4">
        <dgm:presLayoutVars>
          <dgm:chMax val="0"/>
          <dgm:chPref val="0"/>
          <dgm:bulletEnabled val="1"/>
        </dgm:presLayoutVars>
      </dgm:prSet>
      <dgm:spPr/>
    </dgm:pt>
    <dgm:pt modelId="{2CC4488C-1695-4451-928F-455FFCE31D1A}" type="pres">
      <dgm:prSet presAssocID="{2B62EFDC-2458-4973-802E-F4E8A1E9DAC6}" presName="parTxOnlySpace" presStyleCnt="0"/>
      <dgm:spPr/>
    </dgm:pt>
    <dgm:pt modelId="{64CE9030-87C2-46F1-BAC2-C8BBDD601354}" type="pres">
      <dgm:prSet presAssocID="{52946A8E-47E6-423A-B556-52674652F7F5}" presName="parTxOnly" presStyleLbl="node1" presStyleIdx="2" presStyleCnt="4">
        <dgm:presLayoutVars>
          <dgm:chMax val="0"/>
          <dgm:chPref val="0"/>
          <dgm:bulletEnabled val="1"/>
        </dgm:presLayoutVars>
      </dgm:prSet>
      <dgm:spPr/>
    </dgm:pt>
    <dgm:pt modelId="{827EA804-5065-49B4-B35C-F42F52257B16}" type="pres">
      <dgm:prSet presAssocID="{B7DAA6A4-D634-42BB-BFA2-055E6EA89C53}" presName="parTxOnlySpace" presStyleCnt="0"/>
      <dgm:spPr/>
    </dgm:pt>
    <dgm:pt modelId="{15EB451A-42C1-4A03-B241-1E051E7D0DD2}" type="pres">
      <dgm:prSet presAssocID="{CCEE872A-6F37-41EB-AC0A-6A9445FB5E7E}" presName="parTxOnly" presStyleLbl="node1" presStyleIdx="3" presStyleCnt="4">
        <dgm:presLayoutVars>
          <dgm:chMax val="0"/>
          <dgm:chPref val="0"/>
          <dgm:bulletEnabled val="1"/>
        </dgm:presLayoutVars>
      </dgm:prSet>
      <dgm:spPr/>
    </dgm:pt>
  </dgm:ptLst>
  <dgm:cxnLst>
    <dgm:cxn modelId="{6DCC5B14-2D4F-4114-B118-599B2B1E260D}" type="presOf" srcId="{52946A8E-47E6-423A-B556-52674652F7F5}" destId="{64CE9030-87C2-46F1-BAC2-C8BBDD601354}" srcOrd="0" destOrd="0" presId="urn:microsoft.com/office/officeart/2005/8/layout/chevron1"/>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026008AF-6C41-4F4D-BFC4-E2A2F73143C1}" srcId="{256CA34A-BB8B-407D-9FF4-A739E0C15ABA}" destId="{CCEE872A-6F37-41EB-AC0A-6A9445FB5E7E}" srcOrd="3" destOrd="0" parTransId="{32E381B8-CF76-4A6D-A0AD-906E97A2FE1A}" sibTransId="{204A7633-6FCC-40AD-82D0-32B710DA0212}"/>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91D4F9E0-25F4-454C-AC0D-77A03E587C31}" type="presOf" srcId="{CCEE872A-6F37-41EB-AC0A-6A9445FB5E7E}" destId="{15EB451A-42C1-4A03-B241-1E051E7D0DD2}" srcOrd="0" destOrd="0" presId="urn:microsoft.com/office/officeart/2005/8/layout/chevron1"/>
    <dgm:cxn modelId="{7A6DE7E5-45E1-4856-8BBD-2D3DB97BFBF8}" srcId="{256CA34A-BB8B-407D-9FF4-A739E0C15ABA}" destId="{52946A8E-47E6-423A-B556-52674652F7F5}" srcOrd="2" destOrd="0" parTransId="{60D0E234-C338-42ED-9BA9-A42B634FE9A4}" sibTransId="{B7DAA6A4-D634-42BB-BFA2-055E6EA89C53}"/>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 modelId="{E68B90C7-33EC-4BCA-A78E-8C76A329DE8C}" type="presParOf" srcId="{6E485562-2B9C-41DB-B26F-C5C37D120CCC}" destId="{2CC4488C-1695-4451-928F-455FFCE31D1A}" srcOrd="3" destOrd="0" presId="urn:microsoft.com/office/officeart/2005/8/layout/chevron1"/>
    <dgm:cxn modelId="{60DF5929-FF82-40F4-92E0-0FFF4841CA08}" type="presParOf" srcId="{6E485562-2B9C-41DB-B26F-C5C37D120CCC}" destId="{64CE9030-87C2-46F1-BAC2-C8BBDD601354}" srcOrd="4" destOrd="0" presId="urn:microsoft.com/office/officeart/2005/8/layout/chevron1"/>
    <dgm:cxn modelId="{11F8EAA9-4D53-44C3-B59C-E57BEABACE0F}" type="presParOf" srcId="{6E485562-2B9C-41DB-B26F-C5C37D120CCC}" destId="{827EA804-5065-49B4-B35C-F42F52257B16}" srcOrd="5" destOrd="0" presId="urn:microsoft.com/office/officeart/2005/8/layout/chevron1"/>
    <dgm:cxn modelId="{5314625B-EF3B-4C83-8C23-1DCEFB231D1D}" type="presParOf" srcId="{6E485562-2B9C-41DB-B26F-C5C37D120CCC}" destId="{15EB451A-42C1-4A03-B241-1E051E7D0DD2}" srcOrd="6"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custT="1"/>
      <dgm:spPr/>
      <dgm:t>
        <a:bodyPr/>
        <a:lstStyle/>
        <a:p>
          <a:r>
            <a:rPr lang="en-US" sz="1300" noProof="0" dirty="0"/>
            <a:t>1</a:t>
          </a:r>
          <a:r>
            <a:rPr lang="hu-HU" sz="1300" noProof="0" dirty="0"/>
            <a:t>. FEJEZET</a:t>
          </a:r>
          <a:endParaRPr lang="en-US" sz="1300" noProof="0" dirty="0"/>
        </a:p>
      </dgm:t>
    </dgm:pt>
    <dgm:pt modelId="{A4499F8F-8C98-4F22-9390-38711BCBAAE2}" type="parTrans" cxnId="{699FF731-067A-414C-87FE-CB60620F8569}">
      <dgm:prSet/>
      <dgm:spPr/>
      <dgm:t>
        <a:bodyPr/>
        <a:lstStyle/>
        <a:p>
          <a:endParaRPr lang="es-ES" sz="1300"/>
        </a:p>
      </dgm:t>
    </dgm:pt>
    <dgm:pt modelId="{C29B2F6D-2BFD-4ACD-96BB-CE9968F61031}" type="sibTrans" cxnId="{699FF731-067A-414C-87FE-CB60620F8569}">
      <dgm:prSet/>
      <dgm:spPr/>
      <dgm:t>
        <a:bodyPr/>
        <a:lstStyle/>
        <a:p>
          <a:endParaRPr lang="es-ES" sz="1300"/>
        </a:p>
      </dgm:t>
    </dgm:pt>
    <dgm:pt modelId="{70ED07A8-1925-4E2A-A3F7-588056F8DA59}">
      <dgm:prSet phldrT="[Texto]" custT="1"/>
      <dgm:spPr/>
      <dgm:t>
        <a:bodyPr/>
        <a:lstStyle/>
        <a:p>
          <a:r>
            <a:rPr lang="hu-HU" sz="1300" noProof="0" dirty="0">
              <a:solidFill>
                <a:srgbClr val="404040"/>
              </a:solidFill>
            </a:rPr>
            <a:t>A szervitizáció a termékek vagy erőforrások szolgáltatássá alakítása, vagyis a termékek helyett a megoldások értékesítése. </a:t>
          </a:r>
          <a:endParaRPr lang="en-US" sz="1300" noProof="0" dirty="0">
            <a:solidFill>
              <a:srgbClr val="404040"/>
            </a:solidFill>
          </a:endParaRPr>
        </a:p>
      </dgm:t>
    </dgm:pt>
    <dgm:pt modelId="{BA2AA8D9-8A0B-4C44-AC4A-E229D520682F}" type="parTrans" cxnId="{27E4206D-420D-4A44-8E3D-381C32007183}">
      <dgm:prSet/>
      <dgm:spPr/>
      <dgm:t>
        <a:bodyPr/>
        <a:lstStyle/>
        <a:p>
          <a:endParaRPr lang="es-ES" sz="1300"/>
        </a:p>
      </dgm:t>
    </dgm:pt>
    <dgm:pt modelId="{358BC604-4285-4A45-AB42-ABED8F39E3D2}" type="sibTrans" cxnId="{27E4206D-420D-4A44-8E3D-381C32007183}">
      <dgm:prSet/>
      <dgm:spPr/>
      <dgm:t>
        <a:bodyPr/>
        <a:lstStyle/>
        <a:p>
          <a:endParaRPr lang="es-ES" sz="1300"/>
        </a:p>
      </dgm:t>
    </dgm:pt>
    <dgm:pt modelId="{929949F9-6708-4738-9713-C14A3F26FEC8}">
      <dgm:prSet phldrT="[Texto]" custT="1"/>
      <dgm:spPr/>
      <dgm:t>
        <a:bodyPr/>
        <a:lstStyle/>
        <a:p>
          <a:r>
            <a:rPr lang="en-US" sz="1300" noProof="0" dirty="0"/>
            <a:t>2</a:t>
          </a:r>
          <a:r>
            <a:rPr lang="hu-HU" sz="1300" noProof="0" dirty="0"/>
            <a:t>. FEJEZET</a:t>
          </a:r>
          <a:endParaRPr lang="en-US" sz="1300" noProof="0" dirty="0"/>
        </a:p>
      </dgm:t>
    </dgm:pt>
    <dgm:pt modelId="{0F7E1A38-7E70-42A4-AF68-F54EB88D3B4D}" type="parTrans" cxnId="{8AA7AEF0-2C43-4D1F-9795-3D7C3DEEEFE8}">
      <dgm:prSet/>
      <dgm:spPr/>
      <dgm:t>
        <a:bodyPr/>
        <a:lstStyle/>
        <a:p>
          <a:endParaRPr lang="es-ES" sz="1300"/>
        </a:p>
      </dgm:t>
    </dgm:pt>
    <dgm:pt modelId="{ADF06A4A-9857-42CF-BDD4-187E89F55B3D}" type="sibTrans" cxnId="{8AA7AEF0-2C43-4D1F-9795-3D7C3DEEEFE8}">
      <dgm:prSet/>
      <dgm:spPr/>
      <dgm:t>
        <a:bodyPr/>
        <a:lstStyle/>
        <a:p>
          <a:endParaRPr lang="es-ES" sz="1300"/>
        </a:p>
      </dgm:t>
    </dgm:pt>
    <dgm:pt modelId="{8A584B21-BCB2-43BB-B64C-7B360D83A862}">
      <dgm:prSet phldrT="[Texto]" custT="1"/>
      <dgm:spPr/>
      <dgm:t>
        <a:bodyPr/>
        <a:lstStyle/>
        <a:p>
          <a:r>
            <a:rPr lang="hu-HU" sz="1300" noProof="0" dirty="0">
              <a:solidFill>
                <a:srgbClr val="404040"/>
              </a:solidFill>
            </a:rPr>
            <a:t>A szolgáltatásinnovációs módszertan a KKV-k számára egy kényelmes módja annak, hogy innovatív, termékalapú szolgáltatásokat hozzanak létre.</a:t>
          </a:r>
          <a:endParaRPr lang="en-US" sz="1300" noProof="0" dirty="0">
            <a:solidFill>
              <a:srgbClr val="404040"/>
            </a:solidFill>
          </a:endParaRPr>
        </a:p>
      </dgm:t>
    </dgm:pt>
    <dgm:pt modelId="{425E6093-9D9F-4D0D-AF39-692D3F01524A}" type="parTrans" cxnId="{FDC28727-7F33-4001-87F1-D5F76940E233}">
      <dgm:prSet/>
      <dgm:spPr/>
      <dgm:t>
        <a:bodyPr/>
        <a:lstStyle/>
        <a:p>
          <a:endParaRPr lang="es-ES" sz="1300"/>
        </a:p>
      </dgm:t>
    </dgm:pt>
    <dgm:pt modelId="{E714A1FB-4DC7-477F-B50F-618EF34C0C2D}" type="sibTrans" cxnId="{FDC28727-7F33-4001-87F1-D5F76940E233}">
      <dgm:prSet/>
      <dgm:spPr/>
      <dgm:t>
        <a:bodyPr/>
        <a:lstStyle/>
        <a:p>
          <a:endParaRPr lang="es-ES" sz="1300"/>
        </a:p>
      </dgm:t>
    </dgm:pt>
    <dgm:pt modelId="{34A61327-4E4D-443A-94A3-4D33A6D7D0E3}">
      <dgm:prSet phldrT="[Texto]" custT="1"/>
      <dgm:spPr/>
      <dgm:t>
        <a:bodyPr/>
        <a:lstStyle/>
        <a:p>
          <a:r>
            <a:rPr lang="en-US" sz="1300" noProof="0" dirty="0"/>
            <a:t>3</a:t>
          </a:r>
          <a:r>
            <a:rPr lang="hu-HU" sz="1300" noProof="0" dirty="0"/>
            <a:t>. FEJEZET</a:t>
          </a:r>
          <a:endParaRPr lang="en-US" sz="1300" noProof="0" dirty="0"/>
        </a:p>
      </dgm:t>
    </dgm:pt>
    <dgm:pt modelId="{0665347B-7D2F-4FC9-8F56-11EF493E60CA}" type="parTrans" cxnId="{0E3B2469-9480-4EB9-BE55-3DADE7F10448}">
      <dgm:prSet/>
      <dgm:spPr/>
      <dgm:t>
        <a:bodyPr/>
        <a:lstStyle/>
        <a:p>
          <a:endParaRPr lang="es-ES" sz="1300"/>
        </a:p>
      </dgm:t>
    </dgm:pt>
    <dgm:pt modelId="{3D975020-5312-4030-8AA0-75C64DC3CF4E}" type="sibTrans" cxnId="{0E3B2469-9480-4EB9-BE55-3DADE7F10448}">
      <dgm:prSet/>
      <dgm:spPr/>
      <dgm:t>
        <a:bodyPr/>
        <a:lstStyle/>
        <a:p>
          <a:endParaRPr lang="es-ES" sz="1300"/>
        </a:p>
      </dgm:t>
    </dgm:pt>
    <dgm:pt modelId="{70B3BB73-755C-4FB7-9365-2CA8C05F6DBE}">
      <dgm:prSet phldrT="[Texto]" custT="1"/>
      <dgm:spPr/>
      <dgm:t>
        <a:bodyPr/>
        <a:lstStyle/>
        <a:p>
          <a:r>
            <a:rPr lang="hu-HU" sz="1300" noProof="0" dirty="0">
              <a:solidFill>
                <a:srgbClr val="404040"/>
              </a:solidFill>
            </a:rPr>
            <a:t>A szervitizáció jelentős előnyökkel jár mind a vállalkozás, mind az ügyfél számára.</a:t>
          </a:r>
          <a:endParaRPr lang="en-US" sz="1300" noProof="0" dirty="0">
            <a:solidFill>
              <a:srgbClr val="404040"/>
            </a:solidFill>
          </a:endParaRPr>
        </a:p>
      </dgm:t>
    </dgm:pt>
    <dgm:pt modelId="{6A957AE3-DB95-46DC-BEBA-284EA4FD37FD}" type="parTrans" cxnId="{161FFABF-BCBE-4DE8-A77B-72EAA0E776D9}">
      <dgm:prSet/>
      <dgm:spPr/>
      <dgm:t>
        <a:bodyPr/>
        <a:lstStyle/>
        <a:p>
          <a:endParaRPr lang="es-ES" sz="1300"/>
        </a:p>
      </dgm:t>
    </dgm:pt>
    <dgm:pt modelId="{8435039D-A6D3-4E9E-AB8B-A8429F8247C4}" type="sibTrans" cxnId="{161FFABF-BCBE-4DE8-A77B-72EAA0E776D9}">
      <dgm:prSet/>
      <dgm:spPr/>
      <dgm:t>
        <a:bodyPr/>
        <a:lstStyle/>
        <a:p>
          <a:endParaRPr lang="es-ES" sz="1300"/>
        </a:p>
      </dgm:t>
    </dgm:pt>
    <dgm:pt modelId="{8FB455BC-D764-4B15-9B97-36E34D2B56E7}">
      <dgm:prSet custT="1"/>
      <dgm:spPr/>
      <dgm:t>
        <a:bodyPr/>
        <a:lstStyle/>
        <a:p>
          <a:r>
            <a:rPr lang="hu-HU" sz="1300" noProof="0" dirty="0">
              <a:solidFill>
                <a:srgbClr val="404040"/>
              </a:solidFill>
            </a:rPr>
            <a:t>A szervitizáció a KKV-k számára is lehetőséget jelent, mivel ezáltal hatékonyabbak és rugalmasabbak lehetnek az üzletmenet megváltoztatásában.</a:t>
          </a:r>
        </a:p>
      </dgm:t>
    </dgm:pt>
    <dgm:pt modelId="{2BF74DC0-0434-4BA0-85CF-900617F741EE}" type="parTrans" cxnId="{8EF9CD78-ADD2-424A-9AD6-4F97B3AF8C30}">
      <dgm:prSet/>
      <dgm:spPr/>
      <dgm:t>
        <a:bodyPr/>
        <a:lstStyle/>
        <a:p>
          <a:endParaRPr lang="hu-HU"/>
        </a:p>
      </dgm:t>
    </dgm:pt>
    <dgm:pt modelId="{D561BC12-0388-47C4-BF7E-D5C51977B252}" type="sibTrans" cxnId="{8EF9CD78-ADD2-424A-9AD6-4F97B3AF8C30}">
      <dgm:prSet/>
      <dgm:spPr/>
      <dgm:t>
        <a:bodyPr/>
        <a:lstStyle/>
        <a:p>
          <a:endParaRPr lang="hu-HU"/>
        </a:p>
      </dgm:t>
    </dgm:pt>
    <dgm:pt modelId="{8B59E7DA-A216-4B7E-BCE4-9216DA33431F}">
      <dgm:prSet custT="1"/>
      <dgm:spPr/>
      <dgm:t>
        <a:bodyPr/>
        <a:lstStyle/>
        <a:p>
          <a:r>
            <a:rPr lang="hu-HU" sz="1300" noProof="0" dirty="0">
              <a:solidFill>
                <a:srgbClr val="404040"/>
              </a:solidFill>
            </a:rPr>
            <a:t>A módszer 4 fázisban kerül alkalmazásra, és a KKV-kat az ügyfelek feltérképezésén és a kívánatos szolgáltatás megtervezésén keresztül vezeti végig.</a:t>
          </a:r>
        </a:p>
      </dgm:t>
    </dgm:pt>
    <dgm:pt modelId="{3AF169F9-5C92-4D2E-894B-BF22E3533A29}" type="parTrans" cxnId="{AD4F12D6-60E4-4046-9A2E-6F477FD10742}">
      <dgm:prSet/>
      <dgm:spPr/>
      <dgm:t>
        <a:bodyPr/>
        <a:lstStyle/>
        <a:p>
          <a:endParaRPr lang="hu-HU"/>
        </a:p>
      </dgm:t>
    </dgm:pt>
    <dgm:pt modelId="{ECE30325-87E5-4090-BBAB-06CF7D2B81A1}" type="sibTrans" cxnId="{AD4F12D6-60E4-4046-9A2E-6F477FD10742}">
      <dgm:prSet/>
      <dgm:spPr/>
      <dgm:t>
        <a:bodyPr/>
        <a:lstStyle/>
        <a:p>
          <a:endParaRPr lang="hu-HU"/>
        </a:p>
      </dgm:t>
    </dgm:pt>
    <dgm:pt modelId="{19304626-52A8-422C-8598-4FEDF2D6E6FC}">
      <dgm:prSet custT="1"/>
      <dgm:spPr/>
      <dgm:t>
        <a:bodyPr/>
        <a:lstStyle/>
        <a:p>
          <a:r>
            <a:rPr lang="hu-HU" sz="1300" noProof="0" dirty="0">
              <a:solidFill>
                <a:srgbClr val="404040"/>
              </a:solidFill>
            </a:rPr>
            <a:t>A szervitizáció a digitalizált termékeken alapuló új bevételi források létrehozásával elősegíti a KKV-k digitalizációját, és maximalizálja az új technológiákban rejlő lehetőségeket.</a:t>
          </a:r>
        </a:p>
      </dgm:t>
    </dgm:pt>
    <dgm:pt modelId="{A69AA8AF-4701-4F6A-B184-ECB4987BCD8A}" type="parTrans" cxnId="{668AE94D-B927-4CA8-8234-FB289DD8EC8E}">
      <dgm:prSet/>
      <dgm:spPr/>
      <dgm:t>
        <a:bodyPr/>
        <a:lstStyle/>
        <a:p>
          <a:endParaRPr lang="hu-HU"/>
        </a:p>
      </dgm:t>
    </dgm:pt>
    <dgm:pt modelId="{099AD769-F149-4DD0-84E7-8BAF0524BB93}" type="sibTrans" cxnId="{668AE94D-B927-4CA8-8234-FB289DD8EC8E}">
      <dgm:prSet/>
      <dgm:spPr/>
      <dgm:t>
        <a:bodyPr/>
        <a:lstStyle/>
        <a:p>
          <a:endParaRPr lang="hu-HU"/>
        </a:p>
      </dgm:t>
    </dgm:pt>
    <dgm:pt modelId="{19B7F475-A913-4FBE-9515-5A20E1A2723A}">
      <dgm:prSet custT="1"/>
      <dgm:spPr/>
      <dgm:t>
        <a:bodyPr/>
        <a:lstStyle/>
        <a:p>
          <a:r>
            <a:rPr lang="hu-HU" sz="1300" noProof="0" dirty="0">
              <a:solidFill>
                <a:srgbClr val="404040"/>
              </a:solidFill>
            </a:rPr>
            <a:t>A szervitizáció az erőforrások hatékonyabb felhasználásához és jobb energiafogyasztáshoz vezet, így javítja a környezetvédelmi teljesítményt.</a:t>
          </a:r>
        </a:p>
      </dgm:t>
    </dgm:pt>
    <dgm:pt modelId="{507F1CAD-66AD-4CCA-8492-BBF6155D31C9}" type="parTrans" cxnId="{34AC8F73-3799-48EB-9F8F-A7DA4F94BD96}">
      <dgm:prSet/>
      <dgm:spPr/>
      <dgm:t>
        <a:bodyPr/>
        <a:lstStyle/>
        <a:p>
          <a:endParaRPr lang="hu-HU"/>
        </a:p>
      </dgm:t>
    </dgm:pt>
    <dgm:pt modelId="{DB1BD8F2-9130-4C2B-8DB3-F97B9BD1ED81}" type="sibTrans" cxnId="{34AC8F73-3799-48EB-9F8F-A7DA4F94BD96}">
      <dgm:prSet/>
      <dgm:spPr/>
      <dgm:t>
        <a:bodyPr/>
        <a:lstStyle/>
        <a:p>
          <a:endParaRPr lang="hu-HU"/>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dgm:presLayoutVars>
          <dgm:bulletEnabled val="1"/>
        </dgm:presLayoutVars>
      </dgm:prSet>
      <dgm:spPr/>
    </dgm:pt>
  </dgm:ptLst>
  <dgm:cxnLst>
    <dgm:cxn modelId="{FDC28727-7F33-4001-87F1-D5F76940E233}" srcId="{929949F9-6708-4738-9713-C14A3F26FEC8}" destId="{8A584B21-BCB2-43BB-B64C-7B360D83A862}" srcOrd="0" destOrd="0" parTransId="{425E6093-9D9F-4D0D-AF39-692D3F01524A}" sibTransId="{E714A1FB-4DC7-477F-B50F-618EF34C0C2D}"/>
    <dgm:cxn modelId="{10EDEE2F-D0BD-481C-A05C-BF0473FA9DC5}" type="presOf" srcId="{19304626-52A8-422C-8598-4FEDF2D6E6FC}" destId="{E4B98815-6EE4-43A6-9D35-F25F57806168}" srcOrd="0" destOrd="1" presId="urn:microsoft.com/office/officeart/2005/8/layout/chevron2"/>
    <dgm:cxn modelId="{699FF731-067A-414C-87FE-CB60620F8569}" srcId="{73A37D0F-0A01-427C-806C-3BDE0C554716}" destId="{7991A607-7466-4457-87C8-C0CA40315A23}" srcOrd="0" destOrd="0" parTransId="{A4499F8F-8C98-4F22-9390-38711BCBAAE2}" sibTransId="{C29B2F6D-2BFD-4ACD-96BB-CE9968F61031}"/>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668AE94D-B927-4CA8-8234-FB289DD8EC8E}" srcId="{34A61327-4E4D-443A-94A3-4D33A6D7D0E3}" destId="{19304626-52A8-422C-8598-4FEDF2D6E6FC}" srcOrd="1" destOrd="0" parTransId="{A69AA8AF-4701-4F6A-B184-ECB4987BCD8A}" sibTransId="{099AD769-F149-4DD0-84E7-8BAF0524BB93}"/>
    <dgm:cxn modelId="{34AC8F73-3799-48EB-9F8F-A7DA4F94BD96}" srcId="{34A61327-4E4D-443A-94A3-4D33A6D7D0E3}" destId="{19B7F475-A913-4FBE-9515-5A20E1A2723A}" srcOrd="2" destOrd="0" parTransId="{507F1CAD-66AD-4CCA-8492-BBF6155D31C9}" sibTransId="{DB1BD8F2-9130-4C2B-8DB3-F97B9BD1ED81}"/>
    <dgm:cxn modelId="{AD670B58-B3EC-4AAA-9548-8E67132A1022}" type="presOf" srcId="{73A37D0F-0A01-427C-806C-3BDE0C554716}" destId="{49FEBA6B-54F1-40C1-9288-0F2AB2649D67}" srcOrd="0" destOrd="0" presId="urn:microsoft.com/office/officeart/2005/8/layout/chevron2"/>
    <dgm:cxn modelId="{8EF9CD78-ADD2-424A-9AD6-4F97B3AF8C30}" srcId="{7991A607-7466-4457-87C8-C0CA40315A23}" destId="{8FB455BC-D764-4B15-9B97-36E34D2B56E7}" srcOrd="1" destOrd="0" parTransId="{2BF74DC0-0434-4BA0-85CF-900617F741EE}" sibTransId="{D561BC12-0388-47C4-BF7E-D5C51977B252}"/>
    <dgm:cxn modelId="{30145381-78CD-45F1-A2C5-4FA86B038B2D}" type="presOf" srcId="{7991A607-7466-4457-87C8-C0CA40315A23}" destId="{372C945C-259A-4409-A878-2163FB9FB9E1}" srcOrd="0" destOrd="0" presId="urn:microsoft.com/office/officeart/2005/8/layout/chevron2"/>
    <dgm:cxn modelId="{A14D669B-F2C9-4E0A-94FF-9B4428695B1C}" type="presOf" srcId="{19B7F475-A913-4FBE-9515-5A20E1A2723A}" destId="{E4B98815-6EE4-43A6-9D35-F25F57806168}" srcOrd="0" destOrd="2" presId="urn:microsoft.com/office/officeart/2005/8/layout/chevron2"/>
    <dgm:cxn modelId="{5F7634A8-F0F7-4878-A74D-52317EA83116}" type="presOf" srcId="{8A584B21-BCB2-43BB-B64C-7B360D83A862}" destId="{EE001D36-7EA7-40EA-B3F8-70F5116F2BEF}" srcOrd="0" destOrd="0" presId="urn:microsoft.com/office/officeart/2005/8/layout/chevron2"/>
    <dgm:cxn modelId="{5A2EA4AE-0FB4-42EC-A152-426D7657FC37}" type="presOf" srcId="{8B59E7DA-A216-4B7E-BCE4-9216DA33431F}" destId="{EE001D36-7EA7-40EA-B3F8-70F5116F2BEF}" srcOrd="0" destOrd="1" presId="urn:microsoft.com/office/officeart/2005/8/layout/chevron2"/>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602B11CA-F846-4D8B-92B3-0DBBF392E24A}" type="presOf" srcId="{929949F9-6708-4738-9713-C14A3F26FEC8}" destId="{8B8D4138-9F8B-48F9-ADD4-2E3053B5D64B}" srcOrd="0" destOrd="0" presId="urn:microsoft.com/office/officeart/2005/8/layout/chevron2"/>
    <dgm:cxn modelId="{AD4F12D6-60E4-4046-9A2E-6F477FD10742}" srcId="{929949F9-6708-4738-9713-C14A3F26FEC8}" destId="{8B59E7DA-A216-4B7E-BCE4-9216DA33431F}" srcOrd="1" destOrd="0" parTransId="{3AF169F9-5C92-4D2E-894B-BF22E3533A29}" sibTransId="{ECE30325-87E5-4090-BBAB-06CF7D2B81A1}"/>
    <dgm:cxn modelId="{4BA320E8-2DF3-4E7E-B18B-659CEB6FD011}" type="presOf" srcId="{70B3BB73-755C-4FB7-9365-2CA8C05F6DBE}" destId="{E4B98815-6EE4-43A6-9D35-F25F57806168}" srcOrd="0" destOrd="0" presId="urn:microsoft.com/office/officeart/2005/8/layout/chevron2"/>
    <dgm:cxn modelId="{3D071BEB-A8A9-4B11-8E77-9573D14963D5}" type="presOf" srcId="{8FB455BC-D764-4B15-9B97-36E34D2B56E7}" destId="{61BF64C8-B481-4665-A533-2C338B5FE312}" srcOrd="0" destOrd="1"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hu-HU" sz="2400" kern="1200" noProof="0" dirty="0"/>
            <a:t>1. FEJEZET</a:t>
          </a:r>
          <a:r>
            <a:rPr lang="en-US" sz="2400" kern="1200" noProof="0" dirty="0"/>
            <a:t>:</a:t>
          </a:r>
          <a:r>
            <a:rPr lang="hu-HU" sz="2400" kern="1200" noProof="0" dirty="0"/>
            <a:t> Mi a szervitizáció</a:t>
          </a:r>
          <a:r>
            <a:rPr lang="en-US" sz="2400" kern="1200" noProof="0" dirty="0"/>
            <a:t>?</a:t>
          </a:r>
        </a:p>
        <a:p>
          <a:pPr marL="114300" lvl="1" indent="-114300" algn="l" defTabSz="622300">
            <a:lnSpc>
              <a:spcPct val="90000"/>
            </a:lnSpc>
            <a:spcBef>
              <a:spcPct val="0"/>
            </a:spcBef>
            <a:spcAft>
              <a:spcPct val="15000"/>
            </a:spcAft>
            <a:buChar char="•"/>
          </a:pPr>
          <a:r>
            <a:rPr lang="hu-HU" sz="1400" kern="1200" noProof="0" dirty="0"/>
            <a:t>Bevezető</a:t>
          </a:r>
          <a:endParaRPr lang="en-US" sz="1400" kern="1200" noProof="0" dirty="0"/>
        </a:p>
        <a:p>
          <a:pPr marL="114300" lvl="1" indent="-114300" algn="l" defTabSz="622300">
            <a:lnSpc>
              <a:spcPct val="90000"/>
            </a:lnSpc>
            <a:spcBef>
              <a:spcPct val="0"/>
            </a:spcBef>
            <a:spcAft>
              <a:spcPct val="15000"/>
            </a:spcAft>
            <a:buChar char="•"/>
          </a:pPr>
          <a:r>
            <a:rPr lang="hu-HU" sz="1400" kern="1200" noProof="0" dirty="0"/>
            <a:t>Nekem szól</a:t>
          </a:r>
          <a:r>
            <a:rPr lang="en-US" sz="1400" kern="1200" noProof="0" dirty="0"/>
            <a:t>?</a:t>
          </a:r>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hu-HU" sz="2400" kern="1200" noProof="0" dirty="0"/>
            <a:t>2. FEJEZET</a:t>
          </a:r>
          <a:r>
            <a:rPr lang="en-US" sz="2400" kern="1200" noProof="0" dirty="0"/>
            <a:t>:</a:t>
          </a:r>
          <a:r>
            <a:rPr lang="hu-HU" sz="2400" kern="1200" noProof="0" dirty="0"/>
            <a:t> Hogyan valósítsuk meg a szervitizációt a  vállalkozásunkban</a:t>
          </a:r>
          <a:r>
            <a:rPr lang="en-US" sz="2400" kern="1200" noProof="0" dirty="0"/>
            <a:t>?</a:t>
          </a:r>
        </a:p>
        <a:p>
          <a:pPr marL="114300" lvl="1" indent="-114300" algn="l" defTabSz="622300">
            <a:lnSpc>
              <a:spcPct val="90000"/>
            </a:lnSpc>
            <a:spcBef>
              <a:spcPct val="0"/>
            </a:spcBef>
            <a:spcAft>
              <a:spcPct val="15000"/>
            </a:spcAft>
            <a:buChar char="•"/>
          </a:pPr>
          <a:r>
            <a:rPr lang="hu-HU" sz="1400" kern="1200" noProof="0" dirty="0"/>
            <a:t>Szolgáltatásinnovációs módszertan  – az átalakulási folyamat</a:t>
          </a:r>
          <a:endParaRPr lang="en-US" sz="1400" kern="1200" noProof="0" dirty="0"/>
        </a:p>
        <a:p>
          <a:pPr marL="114300" lvl="1" indent="-114300" algn="l" defTabSz="622300">
            <a:lnSpc>
              <a:spcPct val="90000"/>
            </a:lnSpc>
            <a:spcBef>
              <a:spcPct val="0"/>
            </a:spcBef>
            <a:spcAft>
              <a:spcPct val="15000"/>
            </a:spcAft>
            <a:buChar char="•"/>
          </a:pPr>
          <a:r>
            <a:rPr lang="en-US" sz="1400" kern="1200" noProof="0" dirty="0"/>
            <a:t>K</a:t>
          </a:r>
          <a:r>
            <a:rPr lang="hu-HU" sz="1400" kern="1200" noProof="0" dirty="0"/>
            <a:t>ulcsfontosságú eszközök használata</a:t>
          </a:r>
          <a:endParaRPr lang="en-US" sz="1400" kern="1200" noProof="0" dirty="0"/>
        </a:p>
        <a:p>
          <a:pPr marL="114300" lvl="1" indent="-114300" algn="l" defTabSz="622300">
            <a:lnSpc>
              <a:spcPct val="90000"/>
            </a:lnSpc>
            <a:spcBef>
              <a:spcPct val="0"/>
            </a:spcBef>
            <a:spcAft>
              <a:spcPct val="15000"/>
            </a:spcAft>
            <a:buChar char="•"/>
          </a:pPr>
          <a:r>
            <a:rPr lang="hu-HU" sz="1400" kern="1200" noProof="0" dirty="0"/>
            <a:t> A vállalkozás előtt álló kihívások</a:t>
          </a:r>
          <a:endParaRPr lang="en-US" sz="1400" kern="1200" noProof="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noProof="0" dirty="0"/>
            <a:t>3</a:t>
          </a:r>
          <a:r>
            <a:rPr lang="hu-HU" sz="2400" kern="1200" noProof="0" dirty="0"/>
            <a:t>. FEJEZET</a:t>
          </a:r>
          <a:r>
            <a:rPr lang="en-US" sz="2400" kern="1200" noProof="0" dirty="0"/>
            <a:t>:</a:t>
          </a:r>
          <a:r>
            <a:rPr lang="hu-HU" sz="2400" kern="1200" noProof="0" dirty="0"/>
            <a:t> Miért alkalmazzuk a szervitizációt</a:t>
          </a:r>
          <a:r>
            <a:rPr lang="en-US" sz="2400" kern="1200" noProof="0" dirty="0"/>
            <a:t>?</a:t>
          </a:r>
        </a:p>
        <a:p>
          <a:pPr marL="114300" lvl="1" indent="-114300" algn="l" defTabSz="622300">
            <a:lnSpc>
              <a:spcPct val="90000"/>
            </a:lnSpc>
            <a:spcBef>
              <a:spcPct val="0"/>
            </a:spcBef>
            <a:spcAft>
              <a:spcPct val="15000"/>
            </a:spcAft>
            <a:buChar char="•"/>
          </a:pPr>
          <a:r>
            <a:rPr lang="hu-HU" sz="1400" kern="1200" noProof="0" dirty="0"/>
            <a:t>A szervitizáció előnyei</a:t>
          </a:r>
          <a:endParaRPr lang="en-US" sz="1400" kern="1200" noProof="0" dirty="0"/>
        </a:p>
        <a:p>
          <a:pPr marL="114300" lvl="1" indent="-114300" algn="l" defTabSz="622300">
            <a:lnSpc>
              <a:spcPct val="90000"/>
            </a:lnSpc>
            <a:spcBef>
              <a:spcPct val="0"/>
            </a:spcBef>
            <a:spcAft>
              <a:spcPct val="15000"/>
            </a:spcAft>
            <a:buChar char="•"/>
          </a:pPr>
          <a:r>
            <a:rPr lang="hu-HU" sz="1400" kern="1200" noProof="0" dirty="0"/>
            <a:t>Új technológiák, amelyek lehetővé teszik a szervitizációt</a:t>
          </a:r>
          <a:endParaRPr lang="en-US" sz="1400" kern="1200" noProof="0" dirty="0"/>
        </a:p>
        <a:p>
          <a:pPr marL="171450" lvl="1" indent="-171450" algn="l" defTabSz="711200">
            <a:lnSpc>
              <a:spcPct val="90000"/>
            </a:lnSpc>
            <a:spcBef>
              <a:spcPct val="0"/>
            </a:spcBef>
            <a:spcAft>
              <a:spcPct val="15000"/>
            </a:spcAft>
            <a:buChar char="•"/>
          </a:pPr>
          <a:r>
            <a:rPr lang="hu-HU" sz="1600" kern="1200" noProof="0" dirty="0"/>
            <a:t>Út a </a:t>
          </a:r>
          <a:r>
            <a:rPr lang="hu-HU" sz="1400" kern="1200" noProof="0" dirty="0"/>
            <a:t>fenntarthatóság fele</a:t>
          </a:r>
          <a:endParaRPr lang="en-US" sz="1400" kern="1200" noProof="0" dirty="0"/>
        </a:p>
        <a:p>
          <a:pPr marL="114300" lvl="1" indent="-114300" algn="l" defTabSz="622300">
            <a:lnSpc>
              <a:spcPct val="90000"/>
            </a:lnSpc>
            <a:spcBef>
              <a:spcPct val="0"/>
            </a:spcBef>
            <a:spcAft>
              <a:spcPct val="15000"/>
            </a:spcAft>
            <a:buChar char="•"/>
          </a:pPr>
          <a:endParaRPr lang="en-US" sz="1400" kern="1200" noProof="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87791-70BE-49D4-9D19-9FF360873CAD}">
      <dsp:nvSpPr>
        <dsp:cNvPr id="0" name=""/>
        <dsp:cNvSpPr/>
      </dsp:nvSpPr>
      <dsp:spPr>
        <a:xfrm>
          <a:off x="3470" y="338290"/>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solidFill>
                <a:schemeClr val="bg1"/>
              </a:solidFill>
            </a:rPr>
            <a:t>Lean </a:t>
          </a:r>
          <a:r>
            <a:rPr lang="hu-HU" sz="1600" b="1" kern="1200" noProof="0" dirty="0">
              <a:solidFill>
                <a:schemeClr val="bg1"/>
              </a:solidFill>
            </a:rPr>
            <a:t>megközelítés</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hu-HU" sz="1600" kern="1200" noProof="0" dirty="0">
              <a:solidFill>
                <a:schemeClr val="bg1"/>
              </a:solidFill>
            </a:rPr>
            <a:t>Kifejezetten a korlátozott erőforrásokkal és képességekkel rendelkező kkv-kra szabott szervitizációs eljárás</a:t>
          </a:r>
          <a:endParaRPr lang="en-US" sz="1600" kern="1200" noProof="0" dirty="0">
            <a:solidFill>
              <a:schemeClr val="bg1"/>
            </a:solidFill>
          </a:endParaRPr>
        </a:p>
      </dsp:txBody>
      <dsp:txXfrm>
        <a:off x="3470" y="338290"/>
        <a:ext cx="3696845" cy="1308500"/>
      </dsp:txXfrm>
    </dsp:sp>
    <dsp:sp modelId="{EF874CEE-FEAD-445F-8007-C32606D7172E}">
      <dsp:nvSpPr>
        <dsp:cNvPr id="0" name=""/>
        <dsp:cNvSpPr/>
      </dsp:nvSpPr>
      <dsp:spPr>
        <a:xfrm>
          <a:off x="3779662" y="338290"/>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u-HU" sz="1600" b="1" kern="1200" noProof="0" dirty="0">
              <a:solidFill>
                <a:schemeClr val="bg1"/>
              </a:solidFill>
            </a:rPr>
            <a:t>Gyakorlati tanulás</a:t>
          </a:r>
          <a:r>
            <a:rPr lang="en-US" sz="1600" b="1" kern="1200" noProof="0" dirty="0">
              <a:solidFill>
                <a:schemeClr val="bg1"/>
              </a:solidFill>
            </a:rPr>
            <a:t> </a:t>
          </a:r>
        </a:p>
        <a:p>
          <a:pPr marL="0" lvl="0" indent="0" algn="ctr" defTabSz="711200">
            <a:lnSpc>
              <a:spcPct val="90000"/>
            </a:lnSpc>
            <a:spcBef>
              <a:spcPct val="0"/>
            </a:spcBef>
            <a:spcAft>
              <a:spcPct val="35000"/>
            </a:spcAft>
            <a:buNone/>
          </a:pPr>
          <a:r>
            <a:rPr lang="hu-HU" sz="1600" kern="1200" noProof="0" dirty="0">
              <a:solidFill>
                <a:schemeClr val="bg1"/>
              </a:solidFill>
            </a:rPr>
            <a:t>Az eszközök és módszerek könnyen alkalmazhatóak és nagyon hatékonyak az ügyfelek felkutatásában és az üzleti modellek kialakítása terén.</a:t>
          </a:r>
          <a:endParaRPr lang="en-US" sz="1600" kern="1200" noProof="0" dirty="0">
            <a:solidFill>
              <a:schemeClr val="bg1"/>
            </a:solidFill>
          </a:endParaRPr>
        </a:p>
      </dsp:txBody>
      <dsp:txXfrm>
        <a:off x="3779662" y="338290"/>
        <a:ext cx="3696845" cy="1308500"/>
      </dsp:txXfrm>
    </dsp:sp>
    <dsp:sp modelId="{BE9E21ED-3897-4929-9A3E-4C2723E5F08E}">
      <dsp:nvSpPr>
        <dsp:cNvPr id="0" name=""/>
        <dsp:cNvSpPr/>
      </dsp:nvSpPr>
      <dsp:spPr>
        <a:xfrm>
          <a:off x="0" y="1726314"/>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u-HU" sz="1600" b="1" kern="1200" noProof="0" dirty="0">
              <a:solidFill>
                <a:schemeClr val="bg1"/>
              </a:solidFill>
            </a:rPr>
            <a:t>A kínálat fejlesztése</a:t>
          </a:r>
        </a:p>
        <a:p>
          <a:pPr marL="0" lvl="0" indent="0" algn="ctr" defTabSz="711200">
            <a:lnSpc>
              <a:spcPct val="90000"/>
            </a:lnSpc>
            <a:spcBef>
              <a:spcPct val="0"/>
            </a:spcBef>
            <a:spcAft>
              <a:spcPct val="35000"/>
            </a:spcAft>
            <a:buNone/>
          </a:pPr>
          <a:r>
            <a:rPr lang="en-US" sz="1600" kern="1200" noProof="0" dirty="0">
              <a:solidFill>
                <a:schemeClr val="bg1"/>
              </a:solidFill>
            </a:rPr>
            <a:t> </a:t>
          </a:r>
          <a:r>
            <a:rPr lang="hu-HU" sz="1600" kern="1200" noProof="0" dirty="0">
              <a:solidFill>
                <a:schemeClr val="bg1"/>
              </a:solidFill>
            </a:rPr>
            <a:t>Az értékajánlatban rejlő teljes potenciál kihasználása az ügyféltapasztalat javításával</a:t>
          </a:r>
        </a:p>
      </dsp:txBody>
      <dsp:txXfrm>
        <a:off x="0" y="1726314"/>
        <a:ext cx="3696845" cy="1308500"/>
      </dsp:txXfrm>
    </dsp:sp>
    <dsp:sp modelId="{DEF31DA3-1880-43ED-9C66-C3A6579CBC44}">
      <dsp:nvSpPr>
        <dsp:cNvPr id="0" name=""/>
        <dsp:cNvSpPr/>
      </dsp:nvSpPr>
      <dsp:spPr>
        <a:xfrm>
          <a:off x="3779662" y="1726137"/>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u-HU" sz="1600" b="1" kern="1200" noProof="0" dirty="0">
              <a:solidFill>
                <a:schemeClr val="bg1"/>
              </a:solidFill>
            </a:rPr>
            <a:t>Rendelkezésre álló támogatás</a:t>
          </a:r>
        </a:p>
        <a:p>
          <a:pPr marL="0" lvl="0" indent="0" algn="ctr" defTabSz="711200">
            <a:lnSpc>
              <a:spcPct val="90000"/>
            </a:lnSpc>
            <a:spcBef>
              <a:spcPct val="0"/>
            </a:spcBef>
            <a:spcAft>
              <a:spcPct val="35000"/>
            </a:spcAft>
            <a:buNone/>
          </a:pPr>
          <a:r>
            <a:rPr lang="en-US" sz="1600" kern="1200" noProof="0" dirty="0">
              <a:solidFill>
                <a:schemeClr val="bg1"/>
              </a:solidFill>
            </a:rPr>
            <a:t> </a:t>
          </a:r>
          <a:r>
            <a:rPr lang="hu-HU" sz="1600" kern="1200" noProof="0" dirty="0">
              <a:solidFill>
                <a:schemeClr val="bg1"/>
              </a:solidFill>
            </a:rPr>
            <a:t>A végrehajtást a THINGS+ projekt dokumentumai és képzett szakértők hálózata támogatja</a:t>
          </a:r>
          <a:endParaRPr lang="en-US" sz="1600" kern="1200" noProof="0" dirty="0">
            <a:solidFill>
              <a:schemeClr val="bg1"/>
            </a:solidFill>
          </a:endParaRPr>
        </a:p>
      </dsp:txBody>
      <dsp:txXfrm>
        <a:off x="3779662" y="1726137"/>
        <a:ext cx="3696845" cy="1308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26CA9-FE19-4257-87F1-7D8DB07C53E1}">
      <dsp:nvSpPr>
        <dsp:cNvPr id="0" name=""/>
        <dsp:cNvSpPr/>
      </dsp:nvSpPr>
      <dsp:spPr>
        <a:xfrm>
          <a:off x="797591" y="0"/>
          <a:ext cx="9039367" cy="343331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194C08-1118-44F4-8CBB-5F22C7DF6D5C}">
      <dsp:nvSpPr>
        <dsp:cNvPr id="0" name=""/>
        <dsp:cNvSpPr/>
      </dsp:nvSpPr>
      <dsp:spPr>
        <a:xfrm>
          <a:off x="5322"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b="1" kern="1200" noProof="0" dirty="0">
              <a:solidFill>
                <a:schemeClr val="bg1"/>
              </a:solidFill>
            </a:rPr>
            <a:t>1. lépés</a:t>
          </a:r>
        </a:p>
        <a:p>
          <a:pPr marL="0" lvl="0" indent="0" algn="ctr" defTabSz="666750">
            <a:lnSpc>
              <a:spcPct val="90000"/>
            </a:lnSpc>
            <a:spcBef>
              <a:spcPct val="0"/>
            </a:spcBef>
            <a:spcAft>
              <a:spcPct val="35000"/>
            </a:spcAft>
            <a:buNone/>
          </a:pPr>
          <a:r>
            <a:rPr lang="hu-HU" sz="1500" kern="1200" noProof="0" dirty="0">
              <a:solidFill>
                <a:schemeClr val="bg1"/>
              </a:solidFill>
            </a:rPr>
            <a:t>Lehetőségek azonosítása a vállalkozáson belül meglévő képességek és tudás alapján</a:t>
          </a:r>
        </a:p>
      </dsp:txBody>
      <dsp:txXfrm>
        <a:off x="72362" y="1097033"/>
        <a:ext cx="2425897" cy="1239245"/>
      </dsp:txXfrm>
    </dsp:sp>
    <dsp:sp modelId="{154F0EF6-59F9-40FA-93E9-F722748E08E0}">
      <dsp:nvSpPr>
        <dsp:cNvPr id="0" name=""/>
        <dsp:cNvSpPr/>
      </dsp:nvSpPr>
      <dsp:spPr>
        <a:xfrm>
          <a:off x="2693298"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b="1" kern="1200" noProof="0" dirty="0">
              <a:solidFill>
                <a:schemeClr val="bg1"/>
              </a:solidFill>
            </a:rPr>
            <a:t>2. lépés</a:t>
          </a:r>
        </a:p>
        <a:p>
          <a:pPr marL="0" lvl="0" indent="0" algn="ctr" defTabSz="666750">
            <a:lnSpc>
              <a:spcPct val="90000"/>
            </a:lnSpc>
            <a:spcBef>
              <a:spcPct val="0"/>
            </a:spcBef>
            <a:spcAft>
              <a:spcPct val="35000"/>
            </a:spcAft>
            <a:buNone/>
          </a:pPr>
          <a:r>
            <a:rPr lang="hu-HU" sz="1500" kern="1200" noProof="0" dirty="0">
              <a:solidFill>
                <a:schemeClr val="bg1"/>
              </a:solidFill>
            </a:rPr>
            <a:t>A külső fejlesztéseken alapuló lehetőségek azonosítása</a:t>
          </a:r>
          <a:endParaRPr lang="en-GB" sz="1500" kern="1200" noProof="0" dirty="0">
            <a:solidFill>
              <a:schemeClr val="bg1"/>
            </a:solidFill>
          </a:endParaRPr>
        </a:p>
      </dsp:txBody>
      <dsp:txXfrm>
        <a:off x="2760338" y="1097033"/>
        <a:ext cx="2425897" cy="1239245"/>
      </dsp:txXfrm>
    </dsp:sp>
    <dsp:sp modelId="{D6B2346C-EA3A-4F57-B9E2-2A516FA21875}">
      <dsp:nvSpPr>
        <dsp:cNvPr id="0" name=""/>
        <dsp:cNvSpPr/>
      </dsp:nvSpPr>
      <dsp:spPr>
        <a:xfrm>
          <a:off x="5381274"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b="1" kern="1200" noProof="0" dirty="0">
              <a:solidFill>
                <a:schemeClr val="bg1"/>
              </a:solidFill>
            </a:rPr>
            <a:t>3. lépés</a:t>
          </a:r>
        </a:p>
        <a:p>
          <a:pPr marL="0" lvl="0" indent="0" algn="ctr" defTabSz="666750">
            <a:lnSpc>
              <a:spcPct val="90000"/>
            </a:lnSpc>
            <a:spcBef>
              <a:spcPct val="0"/>
            </a:spcBef>
            <a:spcAft>
              <a:spcPct val="35000"/>
            </a:spcAft>
            <a:buNone/>
          </a:pPr>
          <a:r>
            <a:rPr lang="hu-HU" sz="1500" kern="1200" noProof="0" dirty="0">
              <a:solidFill>
                <a:schemeClr val="bg1"/>
              </a:solidFill>
            </a:rPr>
            <a:t>Ütemterv készítése és változásmenedzsment</a:t>
          </a:r>
          <a:endParaRPr lang="en-GB" sz="1500" kern="1200" noProof="0" dirty="0">
            <a:solidFill>
              <a:schemeClr val="bg1"/>
            </a:solidFill>
          </a:endParaRPr>
        </a:p>
      </dsp:txBody>
      <dsp:txXfrm>
        <a:off x="5448314" y="1097033"/>
        <a:ext cx="2425897" cy="1239245"/>
      </dsp:txXfrm>
    </dsp:sp>
    <dsp:sp modelId="{408D78A0-72D7-4582-BEB1-4A57A3C5B871}">
      <dsp:nvSpPr>
        <dsp:cNvPr id="0" name=""/>
        <dsp:cNvSpPr/>
      </dsp:nvSpPr>
      <dsp:spPr>
        <a:xfrm>
          <a:off x="8069250"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r-HR" sz="1500" b="1" kern="1200" noProof="0" dirty="0">
              <a:solidFill>
                <a:schemeClr val="bg1"/>
              </a:solidFill>
            </a:rPr>
            <a:t>4. lépés</a:t>
          </a:r>
        </a:p>
        <a:p>
          <a:pPr marL="0" lvl="0" indent="0" algn="ctr" defTabSz="666750">
            <a:lnSpc>
              <a:spcPct val="90000"/>
            </a:lnSpc>
            <a:spcBef>
              <a:spcPct val="0"/>
            </a:spcBef>
            <a:spcAft>
              <a:spcPct val="35000"/>
            </a:spcAft>
            <a:buNone/>
          </a:pPr>
          <a:r>
            <a:rPr lang="hu-HU" sz="1500" kern="1200" noProof="0" dirty="0">
              <a:solidFill>
                <a:schemeClr val="bg1"/>
              </a:solidFill>
            </a:rPr>
            <a:t>Megvalósítás és forgalmazás</a:t>
          </a:r>
          <a:endParaRPr lang="en-GB" sz="1500" kern="1200" noProof="0" dirty="0">
            <a:solidFill>
              <a:schemeClr val="bg1"/>
            </a:solidFill>
          </a:endParaRPr>
        </a:p>
      </dsp:txBody>
      <dsp:txXfrm>
        <a:off x="8136290" y="1097033"/>
        <a:ext cx="2425897" cy="12392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0" y="0"/>
          <a:ext cx="2476364" cy="99054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hu-HU" sz="1300" b="1" kern="1200" dirty="0">
              <a:solidFill>
                <a:schemeClr val="tx1"/>
              </a:solidFill>
            </a:rPr>
            <a:t>A vállalkozás alapvető termékeinek és eszközeinek elemzése</a:t>
          </a:r>
          <a:endParaRPr lang="hr-HR" sz="1300" kern="1200" dirty="0"/>
        </a:p>
      </dsp:txBody>
      <dsp:txXfrm>
        <a:off x="495273" y="0"/>
        <a:ext cx="1485819" cy="9905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3921" y="952911"/>
          <a:ext cx="2344435" cy="937774"/>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hu-HU" sz="1200" b="1" kern="1200" dirty="0">
              <a:solidFill>
                <a:schemeClr val="tx1">
                  <a:alpha val="50000"/>
                </a:schemeClr>
              </a:solidFill>
            </a:rPr>
            <a:t>A vállalkozás alapvető termékeinek és eszközeinek elemzése</a:t>
          </a:r>
          <a:endParaRPr lang="hr-HR" sz="1200" kern="1200" dirty="0">
            <a:solidFill>
              <a:schemeClr val="lt1">
                <a:alpha val="50000"/>
              </a:schemeClr>
            </a:solidFill>
          </a:endParaRPr>
        </a:p>
      </dsp:txBody>
      <dsp:txXfrm>
        <a:off x="472808" y="952911"/>
        <a:ext cx="1406661" cy="937774"/>
      </dsp:txXfrm>
    </dsp:sp>
    <dsp:sp modelId="{C0A8405F-1279-4A16-AC86-53CD11C2F31D}">
      <dsp:nvSpPr>
        <dsp:cNvPr id="0" name=""/>
        <dsp:cNvSpPr/>
      </dsp:nvSpPr>
      <dsp:spPr>
        <a:xfrm>
          <a:off x="2113914" y="952911"/>
          <a:ext cx="2344435" cy="93777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hr-HR" sz="1200" b="1" kern="1200" dirty="0">
              <a:solidFill>
                <a:schemeClr val="tx1"/>
              </a:solidFill>
            </a:rPr>
            <a:t>Előtérbe helyezett fogyasztói igények</a:t>
          </a:r>
        </a:p>
      </dsp:txBody>
      <dsp:txXfrm>
        <a:off x="2582801" y="952911"/>
        <a:ext cx="1406661" cy="937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2136" y="1638776"/>
          <a:ext cx="2602812" cy="1041125"/>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hu-HU" sz="1500" b="1" kern="1200" dirty="0">
              <a:solidFill>
                <a:schemeClr val="tx1">
                  <a:alpha val="50000"/>
                </a:schemeClr>
              </a:solidFill>
            </a:rPr>
            <a:t>A vállalat alapvető termékeinek és eszközeinek elemmzése</a:t>
          </a:r>
          <a:endParaRPr lang="hr-HR" sz="1500" kern="1200" dirty="0">
            <a:solidFill>
              <a:schemeClr val="lt1">
                <a:alpha val="50000"/>
              </a:schemeClr>
            </a:solidFill>
          </a:endParaRPr>
        </a:p>
      </dsp:txBody>
      <dsp:txXfrm>
        <a:off x="522699" y="1638776"/>
        <a:ext cx="1561687" cy="1041125"/>
      </dsp:txXfrm>
    </dsp:sp>
    <dsp:sp modelId="{C0A8405F-1279-4A16-AC86-53CD11C2F31D}">
      <dsp:nvSpPr>
        <dsp:cNvPr id="0" name=""/>
        <dsp:cNvSpPr/>
      </dsp:nvSpPr>
      <dsp:spPr>
        <a:xfrm>
          <a:off x="2344668" y="1638776"/>
          <a:ext cx="2602812" cy="1041125"/>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hr-HR" sz="1500" b="1" kern="1200" dirty="0">
              <a:solidFill>
                <a:srgbClr val="707761"/>
              </a:solidFill>
            </a:rPr>
            <a:t>Előtérbe helyezett fogyasztói igények</a:t>
          </a:r>
          <a:endParaRPr lang="hr-HR" sz="1500" kern="1200" dirty="0">
            <a:solidFill>
              <a:srgbClr val="707761"/>
            </a:solidFill>
          </a:endParaRPr>
        </a:p>
      </dsp:txBody>
      <dsp:txXfrm>
        <a:off x="2865231" y="1638776"/>
        <a:ext cx="1561687" cy="1041125"/>
      </dsp:txXfrm>
    </dsp:sp>
    <dsp:sp modelId="{64CE9030-87C2-46F1-BAC2-C8BBDD601354}">
      <dsp:nvSpPr>
        <dsp:cNvPr id="0" name=""/>
        <dsp:cNvSpPr/>
      </dsp:nvSpPr>
      <dsp:spPr>
        <a:xfrm>
          <a:off x="4687199" y="1638776"/>
          <a:ext cx="2602812" cy="104112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hu-HU" sz="1500" b="1" kern="1200" dirty="0">
              <a:solidFill>
                <a:schemeClr val="tx1"/>
              </a:solidFill>
            </a:rPr>
            <a:t>Új termékalapú szolgáltatás tervezése</a:t>
          </a:r>
          <a:endParaRPr lang="hr-HR" sz="1500" kern="1200" dirty="0"/>
        </a:p>
      </dsp:txBody>
      <dsp:txXfrm>
        <a:off x="5207762" y="1638776"/>
        <a:ext cx="1561687" cy="1041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3770" y="2270389"/>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hu-HU" sz="1200" b="1" kern="1200" dirty="0">
              <a:solidFill>
                <a:schemeClr val="tx1">
                  <a:alpha val="50000"/>
                </a:schemeClr>
              </a:solidFill>
            </a:rPr>
            <a:t>A vállalat alapvető termékeinek és eszközeinek elemmzése</a:t>
          </a:r>
          <a:endParaRPr lang="hr-HR" sz="1200" b="1" kern="1200" dirty="0">
            <a:solidFill>
              <a:schemeClr val="lt1">
                <a:alpha val="50000"/>
              </a:schemeClr>
            </a:solidFill>
          </a:endParaRPr>
        </a:p>
      </dsp:txBody>
      <dsp:txXfrm>
        <a:off x="442714" y="2270389"/>
        <a:ext cx="1316831" cy="877887"/>
      </dsp:txXfrm>
    </dsp:sp>
    <dsp:sp modelId="{C0A8405F-1279-4A16-AC86-53CD11C2F31D}">
      <dsp:nvSpPr>
        <dsp:cNvPr id="0" name=""/>
        <dsp:cNvSpPr/>
      </dsp:nvSpPr>
      <dsp:spPr>
        <a:xfrm>
          <a:off x="1979017" y="2270389"/>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hr-HR" sz="1200" b="1" kern="1200" dirty="0">
              <a:solidFill>
                <a:srgbClr val="707761"/>
              </a:solidFill>
            </a:rPr>
            <a:t>Előtérbe helyezett fogyasztói igények</a:t>
          </a:r>
          <a:endParaRPr lang="hr-HR" sz="1200" kern="1200" dirty="0">
            <a:solidFill>
              <a:schemeClr val="lt1">
                <a:alpha val="50000"/>
              </a:schemeClr>
            </a:solidFill>
          </a:endParaRPr>
        </a:p>
      </dsp:txBody>
      <dsp:txXfrm>
        <a:off x="2417961" y="2270389"/>
        <a:ext cx="1316831" cy="877887"/>
      </dsp:txXfrm>
    </dsp:sp>
    <dsp:sp modelId="{64CE9030-87C2-46F1-BAC2-C8BBDD601354}">
      <dsp:nvSpPr>
        <dsp:cNvPr id="0" name=""/>
        <dsp:cNvSpPr/>
      </dsp:nvSpPr>
      <dsp:spPr>
        <a:xfrm>
          <a:off x="3954264" y="2270389"/>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hu-HU" sz="1200" b="1" kern="1200" dirty="0">
              <a:solidFill>
                <a:schemeClr val="tx1">
                  <a:alpha val="50000"/>
                </a:schemeClr>
              </a:solidFill>
            </a:rPr>
            <a:t>Új termékalapú szolgáltatás tervezése</a:t>
          </a:r>
          <a:endParaRPr lang="hr-HR" sz="1200" kern="1200" dirty="0">
            <a:solidFill>
              <a:schemeClr val="lt1">
                <a:alpha val="50000"/>
              </a:schemeClr>
            </a:solidFill>
          </a:endParaRPr>
        </a:p>
      </dsp:txBody>
      <dsp:txXfrm>
        <a:off x="4393208" y="2270389"/>
        <a:ext cx="1316831" cy="877887"/>
      </dsp:txXfrm>
    </dsp:sp>
    <dsp:sp modelId="{15EB451A-42C1-4A03-B241-1E051E7D0DD2}">
      <dsp:nvSpPr>
        <dsp:cNvPr id="0" name=""/>
        <dsp:cNvSpPr/>
      </dsp:nvSpPr>
      <dsp:spPr>
        <a:xfrm>
          <a:off x="5929510" y="2270389"/>
          <a:ext cx="2194718" cy="87788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hu-HU" sz="1200" b="1" kern="1200" dirty="0">
              <a:solidFill>
                <a:schemeClr val="tx1"/>
              </a:solidFill>
            </a:rPr>
            <a:t>Az új szolgáltatás bevezetése</a:t>
          </a:r>
          <a:endParaRPr lang="hr-HR" sz="1200" b="1" kern="1200" dirty="0">
            <a:solidFill>
              <a:schemeClr val="tx1"/>
            </a:solidFill>
          </a:endParaRPr>
        </a:p>
      </dsp:txBody>
      <dsp:txXfrm>
        <a:off x="6368454" y="2270389"/>
        <a:ext cx="1316831" cy="8778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20464" y="222898"/>
          <a:ext cx="1469764" cy="102883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noProof="0" dirty="0"/>
            <a:t>1</a:t>
          </a:r>
          <a:r>
            <a:rPr lang="hu-HU" sz="1300" kern="1200" noProof="0" dirty="0"/>
            <a:t>. FEJEZET</a:t>
          </a:r>
          <a:endParaRPr lang="en-US" sz="1300" kern="1200" noProof="0" dirty="0"/>
        </a:p>
      </dsp:txBody>
      <dsp:txXfrm rot="-5400000">
        <a:off x="1" y="516852"/>
        <a:ext cx="1028835" cy="440929"/>
      </dsp:txXfrm>
    </dsp:sp>
    <dsp:sp modelId="{61BF64C8-B481-4665-A533-2C338B5FE312}">
      <dsp:nvSpPr>
        <dsp:cNvPr id="0" name=""/>
        <dsp:cNvSpPr/>
      </dsp:nvSpPr>
      <dsp:spPr>
        <a:xfrm rot="5400000">
          <a:off x="5065944" y="-4034674"/>
          <a:ext cx="955347" cy="902956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hu-HU" sz="1300" kern="1200" noProof="0" dirty="0">
              <a:solidFill>
                <a:srgbClr val="404040"/>
              </a:solidFill>
            </a:rPr>
            <a:t>A szervitizáció a termékek vagy erőforrások szolgáltatássá alakítása, vagyis a termékek helyett a megoldások értékesítése. </a:t>
          </a:r>
          <a:endParaRPr lang="en-US" sz="1300" kern="1200" noProof="0" dirty="0">
            <a:solidFill>
              <a:srgbClr val="404040"/>
            </a:solidFill>
          </a:endParaRPr>
        </a:p>
        <a:p>
          <a:pPr marL="114300" lvl="1" indent="-114300" algn="l" defTabSz="577850">
            <a:lnSpc>
              <a:spcPct val="90000"/>
            </a:lnSpc>
            <a:spcBef>
              <a:spcPct val="0"/>
            </a:spcBef>
            <a:spcAft>
              <a:spcPct val="15000"/>
            </a:spcAft>
            <a:buChar char="•"/>
          </a:pPr>
          <a:r>
            <a:rPr lang="hu-HU" sz="1300" kern="1200" noProof="0" dirty="0">
              <a:solidFill>
                <a:srgbClr val="404040"/>
              </a:solidFill>
            </a:rPr>
            <a:t>A szervitizáció a KKV-k számára is lehetőséget jelent, mivel ezáltal hatékonyabbak és rugalmasabbak lehetnek az üzletmenet megváltoztatásában.</a:t>
          </a:r>
        </a:p>
      </dsp:txBody>
      <dsp:txXfrm rot="-5400000">
        <a:off x="1028836" y="49070"/>
        <a:ext cx="8982928" cy="862075"/>
      </dsp:txXfrm>
    </dsp:sp>
    <dsp:sp modelId="{8B8D4138-9F8B-48F9-ADD4-2E3053B5D64B}">
      <dsp:nvSpPr>
        <dsp:cNvPr id="0" name=""/>
        <dsp:cNvSpPr/>
      </dsp:nvSpPr>
      <dsp:spPr>
        <a:xfrm rot="5400000">
          <a:off x="-220464" y="1496944"/>
          <a:ext cx="1469764" cy="102883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noProof="0" dirty="0"/>
            <a:t>2</a:t>
          </a:r>
          <a:r>
            <a:rPr lang="hu-HU" sz="1300" kern="1200" noProof="0" dirty="0"/>
            <a:t>. FEJEZET</a:t>
          </a:r>
          <a:endParaRPr lang="en-US" sz="1300" kern="1200" noProof="0" dirty="0"/>
        </a:p>
      </dsp:txBody>
      <dsp:txXfrm rot="-5400000">
        <a:off x="1" y="1790898"/>
        <a:ext cx="1028835" cy="440929"/>
      </dsp:txXfrm>
    </dsp:sp>
    <dsp:sp modelId="{EE001D36-7EA7-40EA-B3F8-70F5116F2BEF}">
      <dsp:nvSpPr>
        <dsp:cNvPr id="0" name=""/>
        <dsp:cNvSpPr/>
      </dsp:nvSpPr>
      <dsp:spPr>
        <a:xfrm rot="5400000">
          <a:off x="5065944" y="-2760628"/>
          <a:ext cx="955347" cy="902956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hu-HU" sz="1300" kern="1200" noProof="0" dirty="0">
              <a:solidFill>
                <a:srgbClr val="404040"/>
              </a:solidFill>
            </a:rPr>
            <a:t>A szolgáltatásinnovációs módszertan a KKV-k számára egy kényelmes módja annak, hogy innovatív, termékalapú szolgáltatásokat hozzanak létre.</a:t>
          </a:r>
          <a:endParaRPr lang="en-US" sz="1300" kern="1200" noProof="0" dirty="0">
            <a:solidFill>
              <a:srgbClr val="404040"/>
            </a:solidFill>
          </a:endParaRPr>
        </a:p>
        <a:p>
          <a:pPr marL="114300" lvl="1" indent="-114300" algn="l" defTabSz="577850">
            <a:lnSpc>
              <a:spcPct val="90000"/>
            </a:lnSpc>
            <a:spcBef>
              <a:spcPct val="0"/>
            </a:spcBef>
            <a:spcAft>
              <a:spcPct val="15000"/>
            </a:spcAft>
            <a:buChar char="•"/>
          </a:pPr>
          <a:r>
            <a:rPr lang="hu-HU" sz="1300" kern="1200" noProof="0" dirty="0">
              <a:solidFill>
                <a:srgbClr val="404040"/>
              </a:solidFill>
            </a:rPr>
            <a:t>A módszer 4 fázisban kerül alkalmazásra, és a KKV-kat az ügyfelek feltérképezésén és a kívánatos szolgáltatás megtervezésén keresztül vezeti végig.</a:t>
          </a:r>
        </a:p>
      </dsp:txBody>
      <dsp:txXfrm rot="-5400000">
        <a:off x="1028836" y="1323116"/>
        <a:ext cx="8982928" cy="862075"/>
      </dsp:txXfrm>
    </dsp:sp>
    <dsp:sp modelId="{70F5F141-B73D-4673-BBE8-3D931F4008F2}">
      <dsp:nvSpPr>
        <dsp:cNvPr id="0" name=""/>
        <dsp:cNvSpPr/>
      </dsp:nvSpPr>
      <dsp:spPr>
        <a:xfrm rot="5400000">
          <a:off x="-220464" y="2770990"/>
          <a:ext cx="1469764" cy="102883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noProof="0" dirty="0"/>
            <a:t>3</a:t>
          </a:r>
          <a:r>
            <a:rPr lang="hu-HU" sz="1300" kern="1200" noProof="0" dirty="0"/>
            <a:t>. FEJEZET</a:t>
          </a:r>
          <a:endParaRPr lang="en-US" sz="1300" kern="1200" noProof="0" dirty="0"/>
        </a:p>
      </dsp:txBody>
      <dsp:txXfrm rot="-5400000">
        <a:off x="1" y="3064944"/>
        <a:ext cx="1028835" cy="440929"/>
      </dsp:txXfrm>
    </dsp:sp>
    <dsp:sp modelId="{E4B98815-6EE4-43A6-9D35-F25F57806168}">
      <dsp:nvSpPr>
        <dsp:cNvPr id="0" name=""/>
        <dsp:cNvSpPr/>
      </dsp:nvSpPr>
      <dsp:spPr>
        <a:xfrm rot="5400000">
          <a:off x="5065944" y="-1486582"/>
          <a:ext cx="955347" cy="902956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hu-HU" sz="1300" kern="1200" noProof="0" dirty="0">
              <a:solidFill>
                <a:srgbClr val="404040"/>
              </a:solidFill>
            </a:rPr>
            <a:t>A szervitizáció jelentős előnyökkel jár mind a vállalkozás, mind az ügyfél számára.</a:t>
          </a:r>
          <a:endParaRPr lang="en-US" sz="1300" kern="1200" noProof="0" dirty="0">
            <a:solidFill>
              <a:srgbClr val="404040"/>
            </a:solidFill>
          </a:endParaRPr>
        </a:p>
        <a:p>
          <a:pPr marL="114300" lvl="1" indent="-114300" algn="l" defTabSz="577850">
            <a:lnSpc>
              <a:spcPct val="90000"/>
            </a:lnSpc>
            <a:spcBef>
              <a:spcPct val="0"/>
            </a:spcBef>
            <a:spcAft>
              <a:spcPct val="15000"/>
            </a:spcAft>
            <a:buChar char="•"/>
          </a:pPr>
          <a:r>
            <a:rPr lang="hu-HU" sz="1300" kern="1200" noProof="0" dirty="0">
              <a:solidFill>
                <a:srgbClr val="404040"/>
              </a:solidFill>
            </a:rPr>
            <a:t>A szervitizáció a digitalizált termékeken alapuló új bevételi források létrehozásával elősegíti a KKV-k digitalizációját, és maximalizálja az új technológiákban rejlő lehetőségeket.</a:t>
          </a:r>
        </a:p>
        <a:p>
          <a:pPr marL="114300" lvl="1" indent="-114300" algn="l" defTabSz="577850">
            <a:lnSpc>
              <a:spcPct val="90000"/>
            </a:lnSpc>
            <a:spcBef>
              <a:spcPct val="0"/>
            </a:spcBef>
            <a:spcAft>
              <a:spcPct val="15000"/>
            </a:spcAft>
            <a:buChar char="•"/>
          </a:pPr>
          <a:r>
            <a:rPr lang="hu-HU" sz="1300" kern="1200" noProof="0" dirty="0">
              <a:solidFill>
                <a:srgbClr val="404040"/>
              </a:solidFill>
            </a:rPr>
            <a:t>A szervitizáció az erőforrások hatékonyabb felhasználásához és jobb energiafogyasztáshoz vezet, így javítja a környezetvédelmi teljesítményt.</a:t>
          </a:r>
        </a:p>
      </dsp:txBody>
      <dsp:txXfrm rot="-5400000">
        <a:off x="1028836" y="2597162"/>
        <a:ext cx="8982928" cy="86207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10872398-44C8-4950-9A7F-D4C945B05A78}" type="datetimeFigureOut">
              <a:rPr lang="hu-HU" smtClean="0"/>
              <a:t>2023. 02. 01.</a:t>
            </a:fld>
            <a:endParaRPr lang="hu-HU"/>
          </a:p>
        </p:txBody>
      </p:sp>
      <p:sp>
        <p:nvSpPr>
          <p:cNvPr id="4" name="Diakép hely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F297C24-66CC-46C6-9EA1-10D7F22E8134}" type="slidenum">
              <a:rPr lang="hu-HU" smtClean="0"/>
              <a:t>‹#›</a:t>
            </a:fld>
            <a:endParaRPr lang="hu-HU"/>
          </a:p>
        </p:txBody>
      </p:sp>
    </p:spTree>
    <p:extLst>
      <p:ext uri="{BB962C8B-B14F-4D97-AF65-F5344CB8AC3E}">
        <p14:creationId xmlns:p14="http://schemas.microsoft.com/office/powerpoint/2010/main" val="124442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BF297C24-66CC-46C6-9EA1-10D7F22E8134}" type="slidenum">
              <a:rPr lang="hu-HU" smtClean="0"/>
              <a:t>9</a:t>
            </a:fld>
            <a:endParaRPr lang="hu-HU"/>
          </a:p>
        </p:txBody>
      </p:sp>
    </p:spTree>
    <p:extLst>
      <p:ext uri="{BB962C8B-B14F-4D97-AF65-F5344CB8AC3E}">
        <p14:creationId xmlns:p14="http://schemas.microsoft.com/office/powerpoint/2010/main" val="328332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s://hbr.org/2016/09/know-your-customers-jobs-to-be-done" TargetMode="External"/><Relationship Id="rId4" Type="http://schemas.openxmlformats.org/officeDocument/2006/relationships/hyperlink" Target="https://hbr.org/1996/05/discover-your-products-hidden-potentia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s://www.blueoceanstrategy.com/tools/strategy-canvas/" TargetMode="External"/><Relationship Id="rId4" Type="http://schemas.openxmlformats.org/officeDocument/2006/relationships/hyperlink" Target="https://www.strategyzer.com/canvas/value-proposition-canva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jpeg"/><Relationship Id="rId7" Type="http://schemas.openxmlformats.org/officeDocument/2006/relationships/diagramColors" Target="../diagrams/colors5.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columbiaroadcom.medium.com/why-and-how-to-create-a-customer-journey-map-download-free-template-b832a614cbe0" TargetMode="External"/><Relationship Id="rId5" Type="http://schemas.openxmlformats.org/officeDocument/2006/relationships/hyperlink" Target="https://econsultancy.com/customer-personas/" TargetMode="External"/><Relationship Id="rId4" Type="http://schemas.openxmlformats.org/officeDocument/2006/relationships/hyperlink" Target="https://blog.hubspot.com/service/customer-segment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jpeg"/><Relationship Id="rId7" Type="http://schemas.openxmlformats.org/officeDocument/2006/relationships/diagramColors" Target="../diagrams/colors6.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thebusinessprofessor.com/en_US/mgmt-operations/resources-process-values-framework" TargetMode="External"/><Relationship Id="rId5" Type="http://schemas.openxmlformats.org/officeDocument/2006/relationships/hyperlink" Target="https://www.strategyzer.com/canvas/business-model-canvas" TargetMode="External"/><Relationship Id="rId4" Type="http://schemas.openxmlformats.org/officeDocument/2006/relationships/hyperlink" Target="https://columbiaroadcom.medium.com/why-and-how-to-create-a-customer-journey-map-download-free-template-b832a614cbe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4.jpeg"/><Relationship Id="rId7" Type="http://schemas.openxmlformats.org/officeDocument/2006/relationships/diagramQuickStyle" Target="../diagrams/quickStyle7.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10.emf"/><Relationship Id="rId9" Type="http://schemas.microsoft.com/office/2007/relationships/diagramDrawing" Target="../diagrams/drawing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iveybusinessjournal.com/publication/strategic-assumptions-the-essential-and-missing-element-of-your-strategic-pla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www.blueoceanstrategy.com/tools/strategy-canvas/" TargetMode="Externa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www.strategyzer.com/canvas/value-proposition-canvas" TargetMode="External"/><Relationship Id="rId5" Type="http://schemas.openxmlformats.org/officeDocument/2006/relationships/hyperlink" Target="https://hbr.org/2016/09/know-your-customers-jobs-to-be-done" TargetMode="External"/><Relationship Id="rId4" Type="http://schemas.openxmlformats.org/officeDocument/2006/relationships/hyperlink" Target="https://hbr.org/1996/05/discover-your-products-hidden-potentia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columbiaroadcom.medium.com/why-and-how-to-create-a-customer-journey-map-download-free-template-b832a614cbe0" TargetMode="External"/><Relationship Id="rId5" Type="http://schemas.openxmlformats.org/officeDocument/2006/relationships/hyperlink" Target="https://econsultancy.com/customer-personas/" TargetMode="External"/><Relationship Id="rId4" Type="http://schemas.openxmlformats.org/officeDocument/2006/relationships/hyperlink" Target="https://blog.hubspot.com/service/customer-segmentatio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thebusinessprofessor.com/en_US/mgmt-operations/resources-process-values-framework" TargetMode="External"/><Relationship Id="rId5" Type="http://schemas.openxmlformats.org/officeDocument/2006/relationships/hyperlink" Target="https://www.strategyzer.com/canvas/business-model-canvas" TargetMode="External"/><Relationship Id="rId4" Type="http://schemas.openxmlformats.org/officeDocument/2006/relationships/hyperlink" Target="https://columbiaroadcom.medium.com/why-and-how-to-create-a-customer-journey-map-download-free-template-b832a614cbe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iveybusinessjournal.com/publication/strategic-assumptions-the-essential-and-missing-element-of-your-strategic-plan/"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eg"/><Relationship Id="rId7" Type="http://schemas.openxmlformats.org/officeDocument/2006/relationships/diagramLayout" Target="../diagrams/layout2.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hyperlink" Target="https://www.interreg-central.eu/Content.Node/THINGS-.html" TargetMode="External"/><Relationship Id="rId10" Type="http://schemas.microsoft.com/office/2007/relationships/diagramDrawing" Target="../diagrams/drawing2.xml"/><Relationship Id="rId4" Type="http://schemas.openxmlformats.org/officeDocument/2006/relationships/hyperlink" Target="https://www.interreg-central.eu/Content.Node/home.html" TargetMode="Externa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6.png"/><Relationship Id="rId7" Type="http://schemas.openxmlformats.org/officeDocument/2006/relationships/diagramQuickStyle" Target="../diagrams/quickStyle3.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jpeg"/><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321502"/>
            <a:ext cx="10838046" cy="3003610"/>
          </a:xfrm>
        </p:spPr>
        <p:txBody>
          <a:bodyPr>
            <a:normAutofit fontScale="90000"/>
          </a:bodyPr>
          <a:lstStyle/>
          <a:p>
            <a:pPr algn="ctr"/>
            <a:r>
              <a:rPr lang="hu-HU" dirty="0"/>
              <a:t>S</a:t>
            </a:r>
            <a:r>
              <a:rPr lang="en-US" dirty="0" err="1"/>
              <a:t>zervitizáció</a:t>
            </a:r>
            <a:r>
              <a:rPr lang="en-US" dirty="0"/>
              <a:t> – </a:t>
            </a:r>
            <a:br>
              <a:rPr lang="hu-HU" dirty="0"/>
            </a:br>
            <a:r>
              <a:rPr lang="hu-HU" dirty="0"/>
              <a:t>a termékek szolgáltatássá alakítása</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 Ellenálló képesség és képzés A kkv-k számára</a:t>
            </a: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hu-HU" sz="1800" b="1" dirty="0">
                <a:latin typeface="+mn-lt"/>
              </a:rPr>
              <a:t>Társszerző</a:t>
            </a:r>
            <a:r>
              <a:rPr lang="es-ES" sz="1800" b="1" dirty="0">
                <a:latin typeface="+mn-lt"/>
              </a:rPr>
              <a:t>: STEP RI</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625909" y="298113"/>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3458424" y="2734147"/>
            <a:ext cx="7833552" cy="2717623"/>
          </a:xfrm>
        </p:spPr>
        <p:txBody>
          <a:bodyPr>
            <a:normAutofit/>
          </a:bodyPr>
          <a:lstStyle/>
          <a:p>
            <a:pPr algn="just">
              <a:lnSpc>
                <a:spcPct val="115000"/>
              </a:lnSpc>
              <a:spcBef>
                <a:spcPts val="600"/>
              </a:spcBef>
            </a:pPr>
            <a:r>
              <a:rPr lang="en-US" sz="1800" dirty="0">
                <a:solidFill>
                  <a:srgbClr val="4D4D4E"/>
                </a:solidFill>
                <a:effectLst/>
                <a:ea typeface="Times New Roman" panose="02020603050405020304" pitchFamily="18" charset="0"/>
                <a:cs typeface="Times New Roman" panose="02020603050405020304" pitchFamily="18" charset="0"/>
              </a:rPr>
              <a:t>A </a:t>
            </a:r>
            <a:r>
              <a:rPr lang="en-US" sz="1800" dirty="0" err="1">
                <a:solidFill>
                  <a:srgbClr val="4D4D4E"/>
                </a:solidFill>
                <a:effectLst/>
                <a:ea typeface="Times New Roman" panose="02020603050405020304" pitchFamily="18" charset="0"/>
                <a:cs typeface="Times New Roman" panose="02020603050405020304" pitchFamily="18" charset="0"/>
              </a:rPr>
              <a:t>szervitizációt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és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az</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innovációt</a:t>
            </a:r>
            <a:r>
              <a:rPr lang="en-US" sz="1800" dirty="0">
                <a:solidFill>
                  <a:srgbClr val="4D4D4E"/>
                </a:solidFill>
                <a:effectLst/>
                <a:ea typeface="Times New Roman" panose="02020603050405020304" pitchFamily="18" charset="0"/>
                <a:cs typeface="Times New Roman" panose="02020603050405020304" pitchFamily="18" charset="0"/>
              </a:rPr>
              <a:t> a </a:t>
            </a:r>
            <a:r>
              <a:rPr lang="en-US" sz="1800" dirty="0" err="1">
                <a:solidFill>
                  <a:srgbClr val="4D4D4E"/>
                </a:solidFill>
                <a:effectLst/>
                <a:ea typeface="Times New Roman" panose="02020603050405020304" pitchFamily="18" charset="0"/>
                <a:cs typeface="Times New Roman" panose="02020603050405020304" pitchFamily="18" charset="0"/>
              </a:rPr>
              <a:t>termékek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és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szolgáltatások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által</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megoldott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ügyfélproblémák</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világos</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megértése</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teszi</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lehetővé</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Emellett</a:t>
            </a:r>
            <a:r>
              <a:rPr lang="en-US" sz="1800" dirty="0">
                <a:solidFill>
                  <a:srgbClr val="4D4D4E"/>
                </a:solidFill>
                <a:effectLst/>
                <a:ea typeface="Times New Roman" panose="02020603050405020304" pitchFamily="18" charset="0"/>
                <a:cs typeface="Times New Roman" panose="02020603050405020304" pitchFamily="18" charset="0"/>
              </a:rPr>
              <a:t> a </a:t>
            </a:r>
            <a:r>
              <a:rPr lang="en-US" sz="1800" dirty="0" err="1">
                <a:solidFill>
                  <a:srgbClr val="4D4D4E"/>
                </a:solidFill>
                <a:effectLst/>
                <a:ea typeface="Times New Roman" panose="02020603050405020304" pitchFamily="18" charset="0"/>
                <a:cs typeface="Times New Roman" panose="02020603050405020304" pitchFamily="18" charset="0"/>
              </a:rPr>
              <a:t>vásárlási</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és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használati</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körülmények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segítenek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meghatározni</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hogy</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az</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ügyfelek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melyik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ajánlatot</a:t>
            </a:r>
            <a:r>
              <a:rPr lang="en-US" sz="1800" dirty="0">
                <a:solidFill>
                  <a:srgbClr val="4D4D4E"/>
                </a:solidFill>
                <a:effectLst/>
                <a:ea typeface="Times New Roman" panose="02020603050405020304" pitchFamily="18" charset="0"/>
                <a:cs typeface="Times New Roman" panose="02020603050405020304" pitchFamily="18" charset="0"/>
              </a:rPr>
              <a:t> (ha van </a:t>
            </a:r>
            <a:r>
              <a:rPr lang="en-US" sz="1800" dirty="0" err="1">
                <a:solidFill>
                  <a:srgbClr val="4D4D4E"/>
                </a:solidFill>
                <a:effectLst/>
                <a:ea typeface="Times New Roman" panose="02020603050405020304" pitchFamily="18" charset="0"/>
                <a:cs typeface="Times New Roman" panose="02020603050405020304" pitchFamily="18" charset="0"/>
              </a:rPr>
              <a:t>ilyen</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választják</a:t>
            </a:r>
            <a:r>
              <a:rPr lang="en-US" sz="1800" dirty="0">
                <a:solidFill>
                  <a:srgbClr val="4D4D4E"/>
                </a:solidFill>
                <a:effectLst/>
                <a:ea typeface="Times New Roman" panose="02020603050405020304" pitchFamily="18" charset="0"/>
                <a:cs typeface="Times New Roman" panose="02020603050405020304" pitchFamily="18" charset="0"/>
              </a:rPr>
              <a:t> a </a:t>
            </a:r>
            <a:r>
              <a:rPr lang="en-US" sz="1800" dirty="0" err="1">
                <a:solidFill>
                  <a:srgbClr val="4D4D4E"/>
                </a:solidFill>
                <a:effectLst/>
                <a:ea typeface="Times New Roman" panose="02020603050405020304" pitchFamily="18" charset="0"/>
                <a:cs typeface="Times New Roman" panose="02020603050405020304" pitchFamily="18" charset="0"/>
              </a:rPr>
              <a:t>legmegfelelőbb</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és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legkényelmesebb</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megoldásként</a:t>
            </a:r>
            <a:r>
              <a:rPr lang="en-US" sz="1800" dirty="0">
                <a:solidFill>
                  <a:srgbClr val="4D4D4E"/>
                </a:solidFill>
                <a:effectLst/>
                <a:ea typeface="Times New Roman" panose="02020603050405020304" pitchFamily="18" charset="0"/>
                <a:cs typeface="Times New Roman" panose="02020603050405020304" pitchFamily="18" charset="0"/>
              </a:rPr>
              <a:t>.</a:t>
            </a:r>
          </a:p>
          <a:p>
            <a:pPr algn="just">
              <a:lnSpc>
                <a:spcPct val="115000"/>
              </a:lnSpc>
              <a:spcBef>
                <a:spcPts val="600"/>
              </a:spcBef>
            </a:pPr>
            <a:r>
              <a:rPr lang="en-US" sz="1800" dirty="0">
                <a:solidFill>
                  <a:srgbClr val="4D4D4E"/>
                </a:solidFill>
                <a:effectLst/>
                <a:ea typeface="Times New Roman" panose="02020603050405020304" pitchFamily="18" charset="0"/>
                <a:cs typeface="Times New Roman" panose="02020603050405020304" pitchFamily="18" charset="0"/>
              </a:rPr>
              <a:t>A </a:t>
            </a:r>
            <a:r>
              <a:rPr lang="en-US" sz="1800" dirty="0" err="1">
                <a:solidFill>
                  <a:srgbClr val="4D4D4E"/>
                </a:solidFill>
                <a:effectLst/>
                <a:ea typeface="Times New Roman" panose="02020603050405020304" pitchFamily="18" charset="0"/>
                <a:cs typeface="Times New Roman" panose="02020603050405020304" pitchFamily="18" charset="0"/>
              </a:rPr>
              <a:t>lehetőségek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azonosításának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folyamata</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feltérképezi</a:t>
            </a:r>
            <a:r>
              <a:rPr lang="en-US" sz="1800" dirty="0">
                <a:solidFill>
                  <a:srgbClr val="4D4D4E"/>
                </a:solidFill>
                <a:effectLst/>
                <a:ea typeface="Times New Roman" panose="02020603050405020304" pitchFamily="18" charset="0"/>
                <a:cs typeface="Times New Roman" panose="02020603050405020304" pitchFamily="18" charset="0"/>
              </a:rPr>
              <a:t> a "</a:t>
            </a:r>
            <a:r>
              <a:rPr lang="en-US" sz="1800" dirty="0" err="1">
                <a:solidFill>
                  <a:srgbClr val="4D4D4E"/>
                </a:solidFill>
                <a:effectLst/>
                <a:ea typeface="Times New Roman" panose="02020603050405020304" pitchFamily="18" charset="0"/>
                <a:cs typeface="Times New Roman" panose="02020603050405020304" pitchFamily="18" charset="0"/>
              </a:rPr>
              <a:t>másik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oldal</a:t>
            </a:r>
            <a:r>
              <a:rPr lang="hu-HU" sz="1800" dirty="0">
                <a:solidFill>
                  <a:srgbClr val="4D4D4E"/>
                </a:solidFill>
                <a:effectLst/>
                <a:ea typeface="Times New Roman" panose="02020603050405020304" pitchFamily="18" charset="0"/>
                <a:cs typeface="Times New Roman" panose="02020603050405020304" pitchFamily="18" charset="0"/>
              </a:rPr>
              <a:t>t</a:t>
            </a:r>
            <a:r>
              <a:rPr lang="en-US" sz="1800" dirty="0">
                <a:solidFill>
                  <a:srgbClr val="4D4D4E"/>
                </a:solidFill>
                <a:effectLst/>
                <a:ea typeface="Times New Roman" panose="02020603050405020304" pitchFamily="18" charset="0"/>
                <a:cs typeface="Times New Roman" panose="02020603050405020304" pitchFamily="18" charset="0"/>
              </a:rPr>
              <a:t>" - a </a:t>
            </a:r>
            <a:r>
              <a:rPr lang="en-US" sz="1800" dirty="0" err="1">
                <a:solidFill>
                  <a:srgbClr val="4D4D4E"/>
                </a:solidFill>
                <a:effectLst/>
                <a:ea typeface="Times New Roman" panose="02020603050405020304" pitchFamily="18" charset="0"/>
                <a:cs typeface="Times New Roman" panose="02020603050405020304" pitchFamily="18" charset="0"/>
              </a:rPr>
              <a:t>felhasználók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és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vevők</a:t>
            </a:r>
            <a:r>
              <a:rPr lang="en-US" sz="1800" dirty="0">
                <a:solidFill>
                  <a:srgbClr val="4D4D4E"/>
                </a:solidFill>
                <a:effectLst/>
                <a:ea typeface="Times New Roman" panose="02020603050405020304" pitchFamily="18" charset="0"/>
                <a:cs typeface="Times New Roman" panose="02020603050405020304" pitchFamily="18" charset="0"/>
              </a:rPr>
              <a:t> </a:t>
            </a:r>
            <a:r>
              <a:rPr lang="hu-HU" sz="1800" dirty="0">
                <a:solidFill>
                  <a:srgbClr val="4D4D4E"/>
                </a:solidFill>
                <a:ea typeface="Times New Roman" panose="02020603050405020304" pitchFamily="18" charset="0"/>
                <a:cs typeface="Times New Roman" panose="02020603050405020304" pitchFamily="18" charset="0"/>
              </a:rPr>
              <a:t>nézőpontjait,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motivációi</a:t>
            </a:r>
            <a:r>
              <a:rPr lang="hu-HU" sz="1800" dirty="0">
                <a:solidFill>
                  <a:srgbClr val="4D4D4E"/>
                </a:solidFill>
                <a:effectLst/>
                <a:ea typeface="Times New Roman" panose="02020603050405020304" pitchFamily="18" charset="0"/>
                <a:cs typeface="Times New Roman" panose="02020603050405020304" pitchFamily="18" charset="0"/>
              </a:rPr>
              <a:t>t</a:t>
            </a:r>
            <a:r>
              <a:rPr lang="en-US" sz="1800" dirty="0">
                <a:solidFill>
                  <a:srgbClr val="4D4D4E"/>
                </a:solidFill>
                <a:effectLst/>
                <a:ea typeface="Times New Roman" panose="02020603050405020304" pitchFamily="18" charset="0"/>
                <a:cs typeface="Times New Roman" panose="02020603050405020304" pitchFamily="18" charset="0"/>
              </a:rPr>
              <a:t>.</a:t>
            </a:r>
            <a:r>
              <a:rPr lang="hu-HU"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Nagyon</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nehéz</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lehet</a:t>
            </a:r>
            <a:r>
              <a:rPr lang="en-US" sz="1800" b="1" dirty="0">
                <a:solidFill>
                  <a:srgbClr val="4D4D4E"/>
                </a:solidFill>
                <a:effectLst/>
                <a:ea typeface="Times New Roman" panose="02020603050405020304" pitchFamily="18" charset="0"/>
                <a:cs typeface="Times New Roman" panose="02020603050405020304" pitchFamily="18" charset="0"/>
              </a:rPr>
              <a:t> a </a:t>
            </a:r>
            <a:r>
              <a:rPr lang="en-US" sz="1800" b="1" dirty="0" err="1">
                <a:solidFill>
                  <a:srgbClr val="4D4D4E"/>
                </a:solidFill>
                <a:effectLst/>
                <a:ea typeface="Times New Roman" panose="02020603050405020304" pitchFamily="18" charset="0"/>
                <a:cs typeface="Times New Roman" panose="02020603050405020304" pitchFamily="18" charset="0"/>
              </a:rPr>
              <a:t>termékoldalról</a:t>
            </a:r>
            <a:r>
              <a:rPr lang="en-US" sz="1800" b="1" dirty="0">
                <a:solidFill>
                  <a:srgbClr val="4D4D4E"/>
                </a:solidFill>
                <a:effectLst/>
                <a:ea typeface="Times New Roman" panose="02020603050405020304" pitchFamily="18" charset="0"/>
                <a:cs typeface="Times New Roman" panose="02020603050405020304" pitchFamily="18" charset="0"/>
              </a:rPr>
              <a:t> a </a:t>
            </a:r>
            <a:r>
              <a:rPr lang="en-US" sz="1800" b="1" dirty="0" err="1">
                <a:solidFill>
                  <a:srgbClr val="4D4D4E"/>
                </a:solidFill>
                <a:effectLst/>
                <a:ea typeface="Times New Roman" panose="02020603050405020304" pitchFamily="18" charset="0"/>
                <a:cs typeface="Times New Roman" panose="02020603050405020304" pitchFamily="18" charset="0"/>
              </a:rPr>
              <a:t>vásárlói</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oldalra</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történő</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nézőpontváltás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ezért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fokozatos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megközelítésre</a:t>
            </a:r>
            <a:r>
              <a:rPr lang="en-US" sz="1800" dirty="0">
                <a:solidFill>
                  <a:srgbClr val="4D4D4E"/>
                </a:solidFill>
                <a:effectLst/>
                <a:ea typeface="Times New Roman" panose="02020603050405020304" pitchFamily="18" charset="0"/>
                <a:cs typeface="Times New Roman" panose="02020603050405020304" pitchFamily="18" charset="0"/>
              </a:rPr>
              <a:t> van </a:t>
            </a:r>
            <a:r>
              <a:rPr lang="en-US" sz="1800" dirty="0" err="1">
                <a:solidFill>
                  <a:srgbClr val="4D4D4E"/>
                </a:solidFill>
                <a:effectLst/>
                <a:ea typeface="Times New Roman" panose="02020603050405020304" pitchFamily="18" charset="0"/>
                <a:cs typeface="Times New Roman" panose="02020603050405020304" pitchFamily="18" charset="0"/>
              </a:rPr>
              <a:t>szükség</a:t>
            </a:r>
            <a:r>
              <a:rPr lang="en-US" sz="1800" dirty="0">
                <a:solidFill>
                  <a:srgbClr val="4D4D4E"/>
                </a:solidFill>
                <a:effectLst/>
                <a:ea typeface="Times New Roman" panose="02020603050405020304" pitchFamily="18" charset="0"/>
                <a:cs typeface="Times New Roman" panose="02020603050405020304" pitchFamily="18" charset="0"/>
              </a:rPr>
              <a:t>.</a:t>
            </a:r>
          </a:p>
        </p:txBody>
      </p:sp>
      <p:pic>
        <p:nvPicPr>
          <p:cNvPr id="3" name="Picture 2">
            <a:extLst>
              <a:ext uri="{FF2B5EF4-FFF2-40B4-BE49-F238E27FC236}">
                <a16:creationId xmlns:a16="http://schemas.microsoft.com/office/drawing/2014/main" id="{CBCAC0C5-496B-EC09-1CCD-787F8DA37856}"/>
              </a:ext>
            </a:extLst>
          </p:cNvPr>
          <p:cNvPicPr>
            <a:picLocks noChangeAspect="1"/>
          </p:cNvPicPr>
          <p:nvPr/>
        </p:nvPicPr>
        <p:blipFill>
          <a:blip r:embed="rId4"/>
          <a:stretch>
            <a:fillRect/>
          </a:stretch>
        </p:blipFill>
        <p:spPr>
          <a:xfrm>
            <a:off x="0" y="3295461"/>
            <a:ext cx="2990194" cy="3026220"/>
          </a:xfrm>
          <a:prstGeom prst="rect">
            <a:avLst/>
          </a:prstGeom>
        </p:spPr>
      </p:pic>
      <p:sp>
        <p:nvSpPr>
          <p:cNvPr id="4" name="Content Placeholder 5">
            <a:extLst>
              <a:ext uri="{FF2B5EF4-FFF2-40B4-BE49-F238E27FC236}">
                <a16:creationId xmlns:a16="http://schemas.microsoft.com/office/drawing/2014/main" id="{B1CF6E86-6F58-9A31-89CB-303A52D8C5B9}"/>
              </a:ext>
            </a:extLst>
          </p:cNvPr>
          <p:cNvSpPr txBox="1">
            <a:spLocks/>
          </p:cNvSpPr>
          <p:nvPr/>
        </p:nvSpPr>
        <p:spPr>
          <a:xfrm>
            <a:off x="1096962" y="1845734"/>
            <a:ext cx="10195013" cy="9789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hu-HU" b="1" dirty="0"/>
              <a:t>1. lépés: </a:t>
            </a:r>
            <a:r>
              <a:rPr lang="en-US" b="1" dirty="0"/>
              <a:t>A </a:t>
            </a:r>
            <a:r>
              <a:rPr lang="en-US" b="1" dirty="0" err="1"/>
              <a:t>szervi</a:t>
            </a:r>
            <a:r>
              <a:rPr lang="hu-HU" b="1" dirty="0"/>
              <a:t>tizációs</a:t>
            </a:r>
            <a:r>
              <a:rPr lang="en-US" b="1" dirty="0"/>
              <a:t> </a:t>
            </a:r>
            <a:r>
              <a:rPr lang="en-US" b="1" dirty="0" err="1"/>
              <a:t>lehetőségek</a:t>
            </a:r>
            <a:r>
              <a:rPr lang="en-US" b="1" dirty="0"/>
              <a:t> </a:t>
            </a:r>
            <a:r>
              <a:rPr lang="en-US" b="1" dirty="0" err="1"/>
              <a:t>azonosítása</a:t>
            </a:r>
            <a:r>
              <a:rPr lang="en-US" b="1" dirty="0"/>
              <a:t> a </a:t>
            </a:r>
            <a:r>
              <a:rPr lang="hu-HU" b="1" dirty="0"/>
              <a:t>vállalkozáson</a:t>
            </a:r>
            <a:r>
              <a:rPr lang="en-US" b="1" dirty="0"/>
              <a:t> </a:t>
            </a:r>
            <a:r>
              <a:rPr lang="en-US" b="1" dirty="0" err="1"/>
              <a:t>belül</a:t>
            </a:r>
            <a:r>
              <a:rPr lang="en-US" b="1" dirty="0"/>
              <a:t> </a:t>
            </a:r>
            <a:r>
              <a:rPr lang="en-US" b="1" dirty="0" err="1"/>
              <a:t>meglévő</a:t>
            </a:r>
            <a:r>
              <a:rPr lang="en-US" b="1" dirty="0"/>
              <a:t> </a:t>
            </a:r>
            <a:r>
              <a:rPr lang="en-US" b="1" dirty="0" err="1"/>
              <a:t>képességek</a:t>
            </a:r>
            <a:r>
              <a:rPr lang="en-US" b="1" dirty="0"/>
              <a:t> </a:t>
            </a:r>
            <a:r>
              <a:rPr lang="en-US" b="1" dirty="0" err="1"/>
              <a:t>és</a:t>
            </a:r>
            <a:r>
              <a:rPr lang="en-US" b="1" dirty="0"/>
              <a:t> </a:t>
            </a:r>
            <a:r>
              <a:rPr lang="en-US" b="1" dirty="0" err="1"/>
              <a:t>tudás</a:t>
            </a:r>
            <a:r>
              <a:rPr lang="en-US" b="1" dirty="0"/>
              <a:t> </a:t>
            </a:r>
            <a:r>
              <a:rPr lang="en-US" b="1" dirty="0" err="1"/>
              <a:t>alapján</a:t>
            </a:r>
            <a:r>
              <a:rPr lang="en-US" b="1" dirty="0"/>
              <a:t> - a </a:t>
            </a:r>
            <a:r>
              <a:rPr lang="en-US" b="1" dirty="0" err="1"/>
              <a:t>lehetőségek</a:t>
            </a:r>
            <a:r>
              <a:rPr lang="en-US" b="1" dirty="0"/>
              <a:t>  </a:t>
            </a:r>
            <a:r>
              <a:rPr lang="ro-RO" b="0" i="0" dirty="0">
                <a:solidFill>
                  <a:srgbClr val="202122"/>
                </a:solidFill>
                <a:effectLst/>
                <a:latin typeface="Arial" panose="020B0604020202020204" pitchFamily="34" charset="0"/>
              </a:rPr>
              <a:t>„</a:t>
            </a:r>
            <a:r>
              <a:rPr lang="en-US" b="1" dirty="0" err="1"/>
              <a:t>belülről</a:t>
            </a:r>
            <a:r>
              <a:rPr lang="hu-HU" b="1" dirty="0"/>
              <a:t> </a:t>
            </a:r>
            <a:r>
              <a:rPr lang="en-US" b="1" dirty="0" err="1"/>
              <a:t>kifel</a:t>
            </a:r>
            <a:r>
              <a:rPr lang="hu-HU" b="1" dirty="0"/>
              <a:t>é</a:t>
            </a:r>
            <a:r>
              <a:rPr lang="en-US" b="1" dirty="0"/>
              <a:t>" </a:t>
            </a:r>
            <a:r>
              <a:rPr lang="en-US" b="1" dirty="0" err="1"/>
              <a:t>történő</a:t>
            </a:r>
            <a:r>
              <a:rPr lang="en-US" b="1" dirty="0"/>
              <a:t> </a:t>
            </a:r>
            <a:r>
              <a:rPr lang="en-US" b="1" dirty="0" err="1"/>
              <a:t>azonosítása</a:t>
            </a:r>
            <a:r>
              <a:rPr lang="en-US" b="1" dirty="0"/>
              <a:t>.</a:t>
            </a:r>
          </a:p>
          <a:p>
            <a:endParaRPr lang="en-US" b="1" dirty="0"/>
          </a:p>
        </p:txBody>
      </p:sp>
      <p:sp>
        <p:nvSpPr>
          <p:cNvPr id="2" name="Rectángulo 3">
            <a:extLst>
              <a:ext uri="{FF2B5EF4-FFF2-40B4-BE49-F238E27FC236}">
                <a16:creationId xmlns:a16="http://schemas.microsoft.com/office/drawing/2014/main" id="{1A245984-DD08-25A8-14A3-A34E1C08F3B8}"/>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00319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169433"/>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a:bodyPr>
          <a:lstStyle/>
          <a:p>
            <a:r>
              <a:rPr lang="en-US" b="1" dirty="0"/>
              <a:t>1</a:t>
            </a:r>
            <a:r>
              <a:rPr lang="hu-HU" b="1" dirty="0"/>
              <a:t>. lépés: </a:t>
            </a:r>
            <a:r>
              <a:rPr lang="en-US" b="1" dirty="0"/>
              <a:t>A </a:t>
            </a:r>
            <a:r>
              <a:rPr lang="en-US" b="1" dirty="0" err="1"/>
              <a:t>szervi</a:t>
            </a:r>
            <a:r>
              <a:rPr lang="hu-HU" b="1" dirty="0"/>
              <a:t>tizációs</a:t>
            </a:r>
            <a:r>
              <a:rPr lang="en-US" b="1" dirty="0"/>
              <a:t> </a:t>
            </a:r>
            <a:r>
              <a:rPr lang="en-US" b="1" dirty="0" err="1"/>
              <a:t>lehetőségek</a:t>
            </a:r>
            <a:r>
              <a:rPr lang="en-US" b="1" dirty="0"/>
              <a:t> </a:t>
            </a:r>
            <a:r>
              <a:rPr lang="en-US" b="1" dirty="0" err="1"/>
              <a:t>azonosítása</a:t>
            </a:r>
            <a:r>
              <a:rPr lang="en-US" b="1" dirty="0"/>
              <a:t> a </a:t>
            </a:r>
            <a:r>
              <a:rPr lang="hu-HU" b="1" dirty="0"/>
              <a:t>vállalkozáson</a:t>
            </a:r>
            <a:r>
              <a:rPr lang="en-US" b="1" dirty="0"/>
              <a:t> </a:t>
            </a:r>
            <a:r>
              <a:rPr lang="en-US" b="1" dirty="0" err="1"/>
              <a:t>belül</a:t>
            </a:r>
            <a:r>
              <a:rPr lang="en-US" b="1" dirty="0"/>
              <a:t> </a:t>
            </a:r>
            <a:r>
              <a:rPr lang="en-US" b="1" dirty="0" err="1"/>
              <a:t>meglévő</a:t>
            </a:r>
            <a:r>
              <a:rPr lang="en-US" b="1" dirty="0"/>
              <a:t> </a:t>
            </a:r>
            <a:r>
              <a:rPr lang="en-US" b="1" dirty="0" err="1"/>
              <a:t>képességek</a:t>
            </a:r>
            <a:r>
              <a:rPr lang="en-US" b="1" dirty="0"/>
              <a:t> </a:t>
            </a:r>
            <a:r>
              <a:rPr lang="en-US" b="1" dirty="0" err="1"/>
              <a:t>és</a:t>
            </a:r>
            <a:r>
              <a:rPr lang="en-US" b="1" dirty="0"/>
              <a:t> </a:t>
            </a:r>
            <a:r>
              <a:rPr lang="en-US" b="1" dirty="0" err="1"/>
              <a:t>tudás</a:t>
            </a:r>
            <a:r>
              <a:rPr lang="en-US" b="1" dirty="0"/>
              <a:t> </a:t>
            </a:r>
            <a:r>
              <a:rPr lang="en-US" b="1" dirty="0" err="1"/>
              <a:t>alapján</a:t>
            </a:r>
            <a:r>
              <a:rPr lang="en-US" b="1" dirty="0"/>
              <a:t> - a </a:t>
            </a:r>
            <a:r>
              <a:rPr lang="en-US" b="1" dirty="0" err="1"/>
              <a:t>lehetőségek</a:t>
            </a:r>
            <a:r>
              <a:rPr lang="en-US" b="1" dirty="0"/>
              <a:t>  </a:t>
            </a:r>
            <a:r>
              <a:rPr lang="ro-RO" b="0" i="0" dirty="0">
                <a:solidFill>
                  <a:srgbClr val="202122"/>
                </a:solidFill>
                <a:effectLst/>
                <a:latin typeface="Arial" panose="020B0604020202020204" pitchFamily="34" charset="0"/>
              </a:rPr>
              <a:t>„</a:t>
            </a:r>
            <a:r>
              <a:rPr lang="en-US" b="1" dirty="0" err="1"/>
              <a:t>belülről</a:t>
            </a:r>
            <a:r>
              <a:rPr lang="hu-HU" b="1" dirty="0"/>
              <a:t> </a:t>
            </a:r>
            <a:r>
              <a:rPr lang="en-US" b="1" dirty="0" err="1"/>
              <a:t>kifel</a:t>
            </a:r>
            <a:r>
              <a:rPr lang="hu-HU" b="1" dirty="0"/>
              <a:t>e</a:t>
            </a:r>
            <a:r>
              <a:rPr lang="en-US" b="1" dirty="0"/>
              <a:t>" </a:t>
            </a:r>
            <a:r>
              <a:rPr lang="en-US" b="1" dirty="0" err="1"/>
              <a:t>történő</a:t>
            </a:r>
            <a:r>
              <a:rPr lang="en-US" b="1" dirty="0"/>
              <a:t> </a:t>
            </a:r>
            <a:r>
              <a:rPr lang="en-US" b="1" dirty="0" err="1"/>
              <a:t>azonosítása</a:t>
            </a:r>
            <a:r>
              <a:rPr lang="en-US" b="1" dirty="0"/>
              <a:t>.</a:t>
            </a:r>
          </a:p>
          <a:p>
            <a:pPr algn="just">
              <a:lnSpc>
                <a:spcPct val="115000"/>
              </a:lnSpc>
              <a:spcBef>
                <a:spcPts val="600"/>
              </a:spcBef>
            </a:pPr>
            <a:r>
              <a:rPr lang="en-GB" sz="1800" dirty="0" err="1">
                <a:effectLst/>
                <a:latin typeface="Calibri" panose="020F0502020204030204" pitchFamily="34" charset="0"/>
                <a:ea typeface="Calibri" panose="020F0502020204030204" pitchFamily="34" charset="0"/>
              </a:rPr>
              <a:t>Ez</a:t>
            </a:r>
            <a:r>
              <a:rPr lang="en-GB" sz="1800" dirty="0">
                <a:effectLst/>
                <a:latin typeface="Calibri" panose="020F0502020204030204" pitchFamily="34" charset="0"/>
                <a:ea typeface="Calibri" panose="020F0502020204030204" pitchFamily="34" charset="0"/>
              </a:rPr>
              <a:t> a </a:t>
            </a:r>
            <a:r>
              <a:rPr lang="en-GB" sz="1800" dirty="0" err="1">
                <a:effectLst/>
                <a:latin typeface="Calibri" panose="020F0502020204030204" pitchFamily="34" charset="0"/>
                <a:ea typeface="Calibri" panose="020F0502020204030204" pitchFamily="34" charset="0"/>
              </a:rPr>
              <a:t>szakasz</a:t>
            </a:r>
            <a:r>
              <a:rPr lang="en-GB" sz="1800" dirty="0">
                <a:effectLst/>
                <a:latin typeface="Calibri" panose="020F0502020204030204" pitchFamily="34" charset="0"/>
                <a:ea typeface="Calibri" panose="020F0502020204030204" pitchFamily="34" charset="0"/>
              </a:rPr>
              <a:t> a </a:t>
            </a:r>
            <a:r>
              <a:rPr lang="en-GB" sz="1800" dirty="0" err="1">
                <a:effectLst/>
                <a:latin typeface="Calibri" panose="020F0502020204030204" pitchFamily="34" charset="0"/>
                <a:ea typeface="Calibri" panose="020F0502020204030204" pitchFamily="34" charset="0"/>
              </a:rPr>
              <a:t>rejtett</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tudás</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feltárásáról</a:t>
            </a:r>
            <a:r>
              <a:rPr lang="en-GB" sz="1800" dirty="0">
                <a:effectLst/>
                <a:latin typeface="Calibri" panose="020F0502020204030204" pitchFamily="34" charset="0"/>
                <a:ea typeface="Calibri" panose="020F0502020204030204" pitchFamily="34" charset="0"/>
              </a:rPr>
              <a:t> </a:t>
            </a:r>
            <a:r>
              <a:rPr lang="en-GB" sz="1800" dirty="0" err="1">
                <a:effectLst/>
                <a:latin typeface="Calibri" panose="020F0502020204030204" pitchFamily="34" charset="0"/>
                <a:ea typeface="Calibri" panose="020F0502020204030204" pitchFamily="34" charset="0"/>
              </a:rPr>
              <a:t>és</a:t>
            </a:r>
            <a:r>
              <a:rPr lang="en-GB" sz="1800" dirty="0">
                <a:effectLst/>
                <a:latin typeface="Calibri" panose="020F0502020204030204" pitchFamily="34" charset="0"/>
                <a:ea typeface="Calibri" panose="020F0502020204030204" pitchFamily="34" charset="0"/>
              </a:rPr>
              <a:t> a </a:t>
            </a:r>
            <a:r>
              <a:rPr lang="en-GB" sz="1800" b="1" dirty="0" err="1">
                <a:effectLst/>
                <a:latin typeface="Calibri" panose="020F0502020204030204" pitchFamily="34" charset="0"/>
                <a:ea typeface="Calibri" panose="020F0502020204030204" pitchFamily="34" charset="0"/>
              </a:rPr>
              <a:t>szemléletváltás</a:t>
            </a:r>
            <a:r>
              <a:rPr lang="en-GB" sz="1800" b="1" dirty="0">
                <a:effectLst/>
                <a:latin typeface="Calibri" panose="020F0502020204030204" pitchFamily="34" charset="0"/>
                <a:ea typeface="Calibri" panose="020F0502020204030204" pitchFamily="34" charset="0"/>
              </a:rPr>
              <a:t> </a:t>
            </a:r>
            <a:r>
              <a:rPr lang="en-GB" sz="1800" b="1" dirty="0" err="1">
                <a:effectLst/>
                <a:latin typeface="Calibri" panose="020F0502020204030204" pitchFamily="34" charset="0"/>
                <a:ea typeface="Calibri" panose="020F0502020204030204" pitchFamily="34" charset="0"/>
              </a:rPr>
              <a:t>megkezdéséről</a:t>
            </a:r>
            <a:r>
              <a:rPr lang="en-GB" sz="1800" b="1" dirty="0">
                <a:effectLst/>
                <a:latin typeface="Calibri" panose="020F0502020204030204" pitchFamily="34" charset="0"/>
                <a:ea typeface="Calibri" panose="020F0502020204030204" pitchFamily="34" charset="0"/>
              </a:rPr>
              <a:t> </a:t>
            </a:r>
            <a:r>
              <a:rPr lang="en-GB" sz="1800" b="1" dirty="0" err="1">
                <a:effectLst/>
                <a:latin typeface="Calibri" panose="020F0502020204030204" pitchFamily="34" charset="0"/>
                <a:ea typeface="Calibri" panose="020F0502020204030204" pitchFamily="34" charset="0"/>
              </a:rPr>
              <a:t>szól</a:t>
            </a:r>
            <a:r>
              <a:rPr lang="en-GB" sz="1800" b="1" dirty="0">
                <a:effectLst/>
                <a:latin typeface="Calibri" panose="020F0502020204030204" pitchFamily="34" charset="0"/>
                <a:ea typeface="Calibri" panose="020F0502020204030204" pitchFamily="34" charset="0"/>
              </a:rPr>
              <a:t> - a "</a:t>
            </a:r>
            <a:r>
              <a:rPr lang="en-GB" sz="1800" b="1" dirty="0" err="1">
                <a:effectLst/>
                <a:latin typeface="Calibri" panose="020F0502020204030204" pitchFamily="34" charset="0"/>
                <a:ea typeface="Calibri" panose="020F0502020204030204" pitchFamily="34" charset="0"/>
              </a:rPr>
              <a:t>termékközpontúságból</a:t>
            </a:r>
            <a:r>
              <a:rPr lang="en-GB" sz="1800" b="1" dirty="0">
                <a:effectLst/>
                <a:latin typeface="Calibri" panose="020F0502020204030204" pitchFamily="34" charset="0"/>
                <a:ea typeface="Calibri" panose="020F0502020204030204" pitchFamily="34" charset="0"/>
              </a:rPr>
              <a:t>" </a:t>
            </a:r>
            <a:r>
              <a:rPr lang="en-GB" sz="1800" b="1" dirty="0" err="1">
                <a:effectLst/>
                <a:latin typeface="Calibri" panose="020F0502020204030204" pitchFamily="34" charset="0"/>
                <a:ea typeface="Calibri" panose="020F0502020204030204" pitchFamily="34" charset="0"/>
              </a:rPr>
              <a:t>az</a:t>
            </a:r>
            <a:r>
              <a:rPr lang="en-GB" sz="1800" b="1" dirty="0">
                <a:effectLst/>
                <a:ea typeface="Calibri" panose="020F0502020204030204" pitchFamily="34" charset="0"/>
              </a:rPr>
              <a:t> </a:t>
            </a:r>
            <a:r>
              <a:rPr lang="ro-RO" sz="1800" b="1" i="0" dirty="0">
                <a:solidFill>
                  <a:srgbClr val="202122"/>
                </a:solidFill>
                <a:effectLst/>
              </a:rPr>
              <a:t>„</a:t>
            </a:r>
            <a:r>
              <a:rPr lang="en-GB" sz="1800" b="1" dirty="0" err="1">
                <a:effectLst/>
                <a:ea typeface="Calibri" panose="020F0502020204030204" pitchFamily="34" charset="0"/>
              </a:rPr>
              <a:t>ügyfélközpontúságba</a:t>
            </a:r>
            <a:r>
              <a:rPr lang="en-GB" sz="1800" b="1" dirty="0">
                <a:effectLst/>
                <a:ea typeface="Calibri" panose="020F0502020204030204" pitchFamily="34" charset="0"/>
              </a:rPr>
              <a:t>".</a:t>
            </a:r>
            <a:r>
              <a:rPr lang="hu-HU" sz="1800" b="1" dirty="0">
                <a:effectLst/>
                <a:ea typeface="Calibri" panose="020F0502020204030204" pitchFamily="34" charset="0"/>
              </a:rPr>
              <a:t> </a:t>
            </a:r>
          </a:p>
          <a:p>
            <a:pPr algn="just">
              <a:lnSpc>
                <a:spcPct val="115000"/>
              </a:lnSpc>
              <a:spcBef>
                <a:spcPts val="600"/>
              </a:spcBef>
            </a:pPr>
            <a:endParaRPr lang="hr-HR" sz="1800" b="1"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hr-HR" sz="1800" b="1" dirty="0">
              <a:solidFill>
                <a:srgbClr val="4D4D4E"/>
              </a:solidFill>
              <a:effectLst/>
              <a:ea typeface="Times New Roman" panose="02020603050405020304" pitchFamily="18" charset="0"/>
              <a:cs typeface="Times New Roman" panose="02020603050405020304" pitchFamily="18" charset="0"/>
            </a:endParaRPr>
          </a:p>
          <a:p>
            <a:pPr marL="0" indent="0" algn="just">
              <a:lnSpc>
                <a:spcPct val="115000"/>
              </a:lnSpc>
              <a:spcBef>
                <a:spcPts val="600"/>
              </a:spcBef>
              <a:buNone/>
            </a:pPr>
            <a:endParaRPr lang="en-US" sz="1800" b="1"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r>
              <a:rPr lang="hr-HR" sz="1800" dirty="0">
                <a:solidFill>
                  <a:srgbClr val="4D4D4E"/>
                </a:solidFill>
                <a:effectLst/>
                <a:ea typeface="Times New Roman" panose="02020603050405020304" pitchFamily="18" charset="0"/>
                <a:cs typeface="Times New Roman" panose="02020603050405020304" pitchFamily="18" charset="0"/>
              </a:rPr>
              <a:t>A fő feladat a kínálat (termék- és szolgáltatáscsomag) pontosítása - a szervitizációs projekt kiinduló tartalma határainak meghatározása, valamint az </a:t>
            </a:r>
            <a:r>
              <a:rPr lang="hr-HR" sz="1800" b="1" dirty="0">
                <a:solidFill>
                  <a:srgbClr val="4D4D4E"/>
                </a:solidFill>
                <a:effectLst/>
                <a:ea typeface="Times New Roman" panose="02020603050405020304" pitchFamily="18" charset="0"/>
                <a:cs typeface="Times New Roman" panose="02020603050405020304" pitchFamily="18" charset="0"/>
              </a:rPr>
              <a:t>ügyfelekről</a:t>
            </a:r>
            <a:r>
              <a:rPr lang="hr-HR" sz="1800" dirty="0">
                <a:solidFill>
                  <a:srgbClr val="4D4D4E"/>
                </a:solidFill>
                <a:effectLst/>
                <a:ea typeface="Times New Roman" panose="02020603050405020304" pitchFamily="18" charset="0"/>
                <a:cs typeface="Times New Roman" panose="02020603050405020304" pitchFamily="18" charset="0"/>
              </a:rPr>
              <a:t>, a piacról és a vállalkozás versenypozícióját alakító releváns és befolyásoló tényezőkről meglévő ismereteken alapuló </a:t>
            </a:r>
            <a:r>
              <a:rPr lang="hr-HR" sz="1800" b="1" dirty="0">
                <a:solidFill>
                  <a:srgbClr val="4D4D4E"/>
                </a:solidFill>
                <a:effectLst/>
                <a:ea typeface="Times New Roman" panose="02020603050405020304" pitchFamily="18" charset="0"/>
                <a:cs typeface="Times New Roman" panose="02020603050405020304" pitchFamily="18" charset="0"/>
              </a:rPr>
              <a:t>lehetőségek azonosítása</a:t>
            </a:r>
            <a:r>
              <a:rPr lang="hr-HR" sz="1800" dirty="0">
                <a:solidFill>
                  <a:srgbClr val="4D4D4E"/>
                </a:solidFill>
                <a:effectLst/>
                <a:ea typeface="Times New Roman" panose="02020603050405020304" pitchFamily="18" charset="0"/>
                <a:cs typeface="Times New Roman" panose="02020603050405020304" pitchFamily="18" charset="0"/>
              </a:rPr>
              <a:t>.</a:t>
            </a:r>
          </a:p>
        </p:txBody>
      </p:sp>
      <p:graphicFrame>
        <p:nvGraphicFramePr>
          <p:cNvPr id="4" name="Diagram 3">
            <a:extLst>
              <a:ext uri="{FF2B5EF4-FFF2-40B4-BE49-F238E27FC236}">
                <a16:creationId xmlns:a16="http://schemas.microsoft.com/office/drawing/2014/main" id="{5FECCDCE-5F83-1B35-8F91-692E54D71DB2}"/>
              </a:ext>
            </a:extLst>
          </p:cNvPr>
          <p:cNvGraphicFramePr/>
          <p:nvPr>
            <p:extLst>
              <p:ext uri="{D42A27DB-BD31-4B8C-83A1-F6EECF244321}">
                <p14:modId xmlns:p14="http://schemas.microsoft.com/office/powerpoint/2010/main" val="1920982550"/>
              </p:ext>
            </p:extLst>
          </p:nvPr>
        </p:nvGraphicFramePr>
        <p:xfrm>
          <a:off x="4857818" y="3429000"/>
          <a:ext cx="2476364" cy="12547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3">
            <a:extLst>
              <a:ext uri="{FF2B5EF4-FFF2-40B4-BE49-F238E27FC236}">
                <a16:creationId xmlns:a16="http://schemas.microsoft.com/office/drawing/2014/main" id="{161D4CE3-FAB6-AD79-1984-36DE9079F845}"/>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153955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47037"/>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a:bodyPr>
          <a:lstStyle/>
          <a:p>
            <a:r>
              <a:rPr lang="en-US" b="1" dirty="0"/>
              <a:t>1</a:t>
            </a:r>
            <a:r>
              <a:rPr lang="hu-HU" b="1" dirty="0"/>
              <a:t>. lépés</a:t>
            </a:r>
            <a:r>
              <a:rPr lang="en-US" b="1" dirty="0"/>
              <a:t> – </a:t>
            </a:r>
            <a:r>
              <a:rPr lang="hu-HU" b="1" dirty="0"/>
              <a:t>Fontosabb teendők</a:t>
            </a:r>
            <a:r>
              <a:rPr lang="en-US" b="1" dirty="0"/>
              <a:t>:</a:t>
            </a:r>
          </a:p>
          <a:p>
            <a:pPr marL="342900" indent="-342900" algn="just">
              <a:lnSpc>
                <a:spcPct val="115000"/>
              </a:lnSpc>
              <a:spcBef>
                <a:spcPts val="600"/>
              </a:spcBef>
              <a:buFont typeface="+mj-lt"/>
              <a:buAutoNum type="arabicPeriod"/>
            </a:pPr>
            <a:r>
              <a:rPr lang="en-US" sz="1800" b="1" dirty="0" err="1">
                <a:solidFill>
                  <a:srgbClr val="4D4D4E"/>
                </a:solidFill>
                <a:ea typeface="Times New Roman" panose="02020603050405020304" pitchFamily="18" charset="0"/>
                <a:cs typeface="Times New Roman" panose="02020603050405020304" pitchFamily="18" charset="0"/>
              </a:rPr>
              <a:t>Válassza</a:t>
            </a:r>
            <a:r>
              <a:rPr lang="en-US" sz="1800" b="1" dirty="0">
                <a:solidFill>
                  <a:srgbClr val="4D4D4E"/>
                </a:solidFill>
                <a:ea typeface="Times New Roman" panose="02020603050405020304" pitchFamily="18" charset="0"/>
                <a:cs typeface="Times New Roman" panose="02020603050405020304" pitchFamily="18" charset="0"/>
              </a:rPr>
              <a:t> ki a </a:t>
            </a:r>
            <a:r>
              <a:rPr lang="en-US" sz="1800" b="1" dirty="0" err="1">
                <a:solidFill>
                  <a:srgbClr val="4D4D4E"/>
                </a:solidFill>
                <a:ea typeface="Times New Roman" panose="02020603050405020304" pitchFamily="18" charset="0"/>
                <a:cs typeface="Times New Roman" panose="02020603050405020304" pitchFamily="18" charset="0"/>
              </a:rPr>
              <a:t>legígéretesebb</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termékét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értékelje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annak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pénzügyi</a:t>
            </a:r>
            <a:r>
              <a:rPr lang="en-US" sz="1800" dirty="0">
                <a:solidFill>
                  <a:srgbClr val="4D4D4E"/>
                </a:solidFill>
                <a:ea typeface="Times New Roman" panose="02020603050405020304" pitchFamily="18" charset="0"/>
                <a:cs typeface="Times New Roman" panose="02020603050405020304" pitchFamily="18" charset="0"/>
              </a:rPr>
              <a:t> </a:t>
            </a:r>
            <a:r>
              <a:rPr lang="hu-HU" sz="1800" dirty="0">
                <a:solidFill>
                  <a:srgbClr val="4D4D4E"/>
                </a:solidFill>
                <a:ea typeface="Times New Roman" panose="02020603050405020304" pitchFamily="18" charset="0"/>
                <a:cs typeface="Times New Roman" panose="02020603050405020304" pitchFamily="18" charset="0"/>
              </a:rPr>
              <a:t>vonatkozásait</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bevételre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gyakorolt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hatása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érzékelt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fontosságát</a:t>
            </a:r>
            <a:r>
              <a:rPr lang="en-US" sz="1800" dirty="0">
                <a:solidFill>
                  <a:srgbClr val="4D4D4E"/>
                </a:solidFill>
                <a:ea typeface="Times New Roman" panose="02020603050405020304" pitchFamily="18" charset="0"/>
                <a:cs typeface="Times New Roman" panose="02020603050405020304" pitchFamily="18" charset="0"/>
              </a:rPr>
              <a:t> (</a:t>
            </a:r>
            <a:r>
              <a:rPr lang="hu-HU" sz="1800" dirty="0">
                <a:solidFill>
                  <a:srgbClr val="4D4D4E"/>
                </a:solidFill>
                <a:ea typeface="Times New Roman" panose="02020603050405020304" pitchFamily="18" charset="0"/>
                <a:cs typeface="Times New Roman" panose="02020603050405020304" pitchFamily="18" charset="0"/>
              </a:rPr>
              <a:t>mennyire fontos a vállalkozás arculata szempontjából)</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n-US" sz="1800" b="1" dirty="0" err="1">
                <a:solidFill>
                  <a:srgbClr val="4D4D4E"/>
                </a:solidFill>
                <a:ea typeface="Times New Roman" panose="02020603050405020304" pitchFamily="18" charset="0"/>
                <a:cs typeface="Times New Roman" panose="02020603050405020304" pitchFamily="18" charset="0"/>
              </a:rPr>
              <a:t>Határozza</a:t>
            </a:r>
            <a:r>
              <a:rPr lang="en-US" sz="1800" b="1" dirty="0">
                <a:solidFill>
                  <a:srgbClr val="4D4D4E"/>
                </a:solidFill>
                <a:ea typeface="Times New Roman" panose="02020603050405020304" pitchFamily="18" charset="0"/>
                <a:cs typeface="Times New Roman" panose="02020603050405020304" pitchFamily="18" charset="0"/>
              </a:rPr>
              <a:t> meg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ajánlat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kulcsfontosságú</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jellemzőit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amelyeket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aszerint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lehet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kategorizálni</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hogy</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ügyfelek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hogyan</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értékelik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azokat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Használja</a:t>
            </a:r>
            <a:r>
              <a:rPr lang="en-US" sz="1800" dirty="0">
                <a:solidFill>
                  <a:srgbClr val="4D4D4E"/>
                </a:solidFill>
                <a:ea typeface="Times New Roman" panose="02020603050405020304" pitchFamily="18" charset="0"/>
                <a:cs typeface="Times New Roman" panose="02020603050405020304" pitchFamily="18" charset="0"/>
              </a:rPr>
              <a:t> a </a:t>
            </a:r>
            <a:r>
              <a:rPr lang="hu-HU" sz="1800" b="1" dirty="0">
                <a:solidFill>
                  <a:srgbClr val="4D4D4E"/>
                </a:solidFill>
                <a:ea typeface="Times New Roman" panose="02020603050405020304" pitchFamily="18" charset="0"/>
                <a:cs typeface="Times New Roman" panose="02020603050405020304" pitchFamily="18" charset="0"/>
                <a:hlinkClick r:id="rId4"/>
              </a:rPr>
              <a:t>T</a:t>
            </a:r>
            <a:r>
              <a:rPr lang="en-US" sz="1800" b="1" dirty="0" err="1">
                <a:solidFill>
                  <a:srgbClr val="4D4D4E"/>
                </a:solidFill>
                <a:ea typeface="Times New Roman" panose="02020603050405020304" pitchFamily="18" charset="0"/>
                <a:cs typeface="Times New Roman" panose="02020603050405020304" pitchFamily="18" charset="0"/>
                <a:hlinkClick r:id="rId4"/>
              </a:rPr>
              <a:t>ermékjellemzők</a:t>
            </a:r>
            <a:r>
              <a:rPr lang="en-US" sz="1800" b="1" dirty="0">
                <a:solidFill>
                  <a:srgbClr val="4D4D4E"/>
                </a:solidFill>
                <a:ea typeface="Times New Roman" panose="02020603050405020304" pitchFamily="18" charset="0"/>
                <a:cs typeface="Times New Roman" panose="02020603050405020304" pitchFamily="18" charset="0"/>
                <a:hlinkClick r:id="rId4"/>
              </a:rPr>
              <a:t> </a:t>
            </a:r>
            <a:r>
              <a:rPr lang="en-US" sz="1800" b="1" dirty="0" err="1">
                <a:solidFill>
                  <a:srgbClr val="4D4D4E"/>
                </a:solidFill>
                <a:ea typeface="Times New Roman" panose="02020603050405020304" pitchFamily="18" charset="0"/>
                <a:cs typeface="Times New Roman" panose="02020603050405020304" pitchFamily="18" charset="0"/>
                <a:hlinkClick r:id="rId4"/>
              </a:rPr>
              <a:t>térképét</a:t>
            </a:r>
            <a:r>
              <a:rPr lang="en-US" sz="1800" b="1" dirty="0">
                <a:solidFill>
                  <a:srgbClr val="4D4D4E"/>
                </a:solidFill>
                <a:ea typeface="Times New Roman" panose="02020603050405020304" pitchFamily="18" charset="0"/>
                <a:cs typeface="Times New Roman" panose="02020603050405020304" pitchFamily="18" charset="0"/>
                <a:hlinkClick r:id="rId4"/>
              </a:rPr>
              <a:t> </a:t>
            </a:r>
            <a:r>
              <a:rPr lang="hu-HU" sz="1800" dirty="0">
                <a:solidFill>
                  <a:srgbClr val="4D4D4E"/>
                </a:solidFill>
                <a:ea typeface="Times New Roman" panose="02020603050405020304" pitchFamily="18" charset="0"/>
                <a:cs typeface="Times New Roman" panose="02020603050405020304" pitchFamily="18" charset="0"/>
              </a:rPr>
              <a:t>ahhoz, hogy </a:t>
            </a:r>
            <a:r>
              <a:rPr lang="en-US" sz="1800" dirty="0">
                <a:solidFill>
                  <a:srgbClr val="4D4D4E"/>
                </a:solidFill>
                <a:ea typeface="Times New Roman" panose="02020603050405020304" pitchFamily="18" charset="0"/>
                <a:cs typeface="Times New Roman" panose="02020603050405020304" pitchFamily="18" charset="0"/>
              </a:rPr>
              <a:t>a </a:t>
            </a:r>
            <a:r>
              <a:rPr lang="en-US" sz="1800" dirty="0" err="1">
                <a:solidFill>
                  <a:srgbClr val="4D4D4E"/>
                </a:solidFill>
                <a:ea typeface="Times New Roman" panose="02020603050405020304" pitchFamily="18" charset="0"/>
                <a:cs typeface="Times New Roman" panose="02020603050405020304" pitchFamily="18" charset="0"/>
              </a:rPr>
              <a:t>nézőpont</a:t>
            </a:r>
            <a:r>
              <a:rPr lang="hu-HU" sz="1800" dirty="0">
                <a:solidFill>
                  <a:srgbClr val="4D4D4E"/>
                </a:solidFill>
                <a:ea typeface="Times New Roman" panose="02020603050405020304" pitchFamily="18" charset="0"/>
                <a:cs typeface="Times New Roman" panose="02020603050405020304" pitchFamily="18" charset="0"/>
              </a:rPr>
              <a:t>ot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fokozatos</a:t>
            </a:r>
            <a:r>
              <a:rPr lang="hu-HU" sz="1800" dirty="0">
                <a:solidFill>
                  <a:srgbClr val="4D4D4E"/>
                </a:solidFill>
                <a:ea typeface="Times New Roman" panose="02020603050405020304" pitchFamily="18" charset="0"/>
                <a:cs typeface="Times New Roman" panose="02020603050405020304" pitchFamily="18" charset="0"/>
              </a:rPr>
              <a:t>an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áthelyez</a:t>
            </a:r>
            <a:r>
              <a:rPr lang="hu-HU" sz="1800" dirty="0">
                <a:solidFill>
                  <a:srgbClr val="4D4D4E"/>
                </a:solidFill>
                <a:ea typeface="Times New Roman" panose="02020603050405020304" pitchFamily="18" charset="0"/>
                <a:cs typeface="Times New Roman" panose="02020603050405020304" pitchFamily="18" charset="0"/>
              </a:rPr>
              <a:t>ze </a:t>
            </a:r>
            <a:r>
              <a:rPr lang="en-US" sz="1800" dirty="0">
                <a:solidFill>
                  <a:srgbClr val="4D4D4E"/>
                </a:solidFill>
                <a:ea typeface="Times New Roman" panose="02020603050405020304" pitchFamily="18" charset="0"/>
                <a:cs typeface="Times New Roman" panose="02020603050405020304" pitchFamily="18" charset="0"/>
              </a:rPr>
              <a:t>a </a:t>
            </a:r>
            <a:r>
              <a:rPr lang="en-US" sz="1800" dirty="0" err="1">
                <a:solidFill>
                  <a:srgbClr val="4D4D4E"/>
                </a:solidFill>
                <a:ea typeface="Times New Roman" panose="02020603050405020304" pitchFamily="18" charset="0"/>
                <a:cs typeface="Times New Roman" panose="02020603050405020304" pitchFamily="18" charset="0"/>
              </a:rPr>
              <a:t>termékről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ügyfelekkel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kapcsolatos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kérdések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irányába</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hu-HU" sz="1800" b="1" dirty="0">
                <a:solidFill>
                  <a:srgbClr val="4D4D4E"/>
                </a:solidFill>
                <a:ea typeface="Times New Roman" panose="02020603050405020304" pitchFamily="18" charset="0"/>
                <a:cs typeface="Times New Roman" panose="02020603050405020304" pitchFamily="18" charset="0"/>
              </a:rPr>
              <a:t>Határozza meg a </a:t>
            </a:r>
            <a:r>
              <a:rPr lang="hu-HU" sz="1800" b="1" dirty="0">
                <a:solidFill>
                  <a:srgbClr val="4D4D4E"/>
                </a:solidFill>
                <a:ea typeface="Times New Roman" panose="02020603050405020304" pitchFamily="18" charset="0"/>
                <a:cs typeface="Times New Roman" panose="02020603050405020304" pitchFamily="18" charset="0"/>
                <a:hlinkClick r:id="rId5"/>
              </a:rPr>
              <a:t>fő ügyfélproblémákat</a:t>
            </a:r>
            <a:r>
              <a:rPr lang="hu-HU" sz="1800" b="1" dirty="0">
                <a:solidFill>
                  <a:srgbClr val="4D4D4E"/>
                </a:solidFill>
                <a:ea typeface="Times New Roman" panose="02020603050405020304" pitchFamily="18" charset="0"/>
                <a:cs typeface="Times New Roman" panose="02020603050405020304" pitchFamily="18" charset="0"/>
              </a:rPr>
              <a:t>! </a:t>
            </a:r>
            <a:r>
              <a:rPr lang="hu-HU" sz="1800" dirty="0">
                <a:solidFill>
                  <a:srgbClr val="4D4D4E"/>
                </a:solidFill>
                <a:ea typeface="Times New Roman" panose="02020603050405020304" pitchFamily="18" charset="0"/>
                <a:cs typeface="Times New Roman" panose="02020603050405020304" pitchFamily="18" charset="0"/>
              </a:rPr>
              <a:t>A perspektívát helyezze át az ügyfelekre, pontosabban arra a célzott ügyfélkörre, amely számára a vállalkozás a szolgáltatását fejleszteni kívánja. E lépés során különböző, de egyértelműen célzott és jól meghatározott ügyfeleket kell szem előtt tartani. A javasolt technika az, hogy kiválasztunk egy bizonyos valós személyt, aki "képviseli" az adott ügyfélszegmenst. </a:t>
            </a: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p:txBody>
      </p:sp>
      <p:sp>
        <p:nvSpPr>
          <p:cNvPr id="2" name="Rectángulo 3">
            <a:extLst>
              <a:ext uri="{FF2B5EF4-FFF2-40B4-BE49-F238E27FC236}">
                <a16:creationId xmlns:a16="http://schemas.microsoft.com/office/drawing/2014/main" id="{56D4D715-37A6-E12E-442D-1DD1B8C8EC4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86219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134938"/>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sz="2800"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fontScale="92500" lnSpcReduction="20000"/>
          </a:bodyPr>
          <a:lstStyle/>
          <a:p>
            <a:r>
              <a:rPr lang="en-US" b="1" dirty="0"/>
              <a:t>1</a:t>
            </a:r>
            <a:r>
              <a:rPr lang="hu-HU" b="1" dirty="0"/>
              <a:t>. lépés</a:t>
            </a:r>
            <a:r>
              <a:rPr lang="en-US" b="1" dirty="0"/>
              <a:t> - </a:t>
            </a:r>
            <a:r>
              <a:rPr lang="hu-HU" b="1" dirty="0"/>
              <a:t>Fontosabb teendők</a:t>
            </a:r>
            <a:r>
              <a:rPr lang="en-US" b="1" dirty="0"/>
              <a:t>:</a:t>
            </a:r>
          </a:p>
          <a:p>
            <a:pPr marL="342900" indent="-342900" algn="just">
              <a:lnSpc>
                <a:spcPct val="115000"/>
              </a:lnSpc>
              <a:spcBef>
                <a:spcPts val="600"/>
              </a:spcBef>
              <a:buFont typeface="+mj-lt"/>
              <a:buAutoNum type="arabicPeriod" startAt="4"/>
            </a:pPr>
            <a:r>
              <a:rPr lang="en-US" sz="1800" b="1" dirty="0" err="1">
                <a:solidFill>
                  <a:srgbClr val="4D4D4E"/>
                </a:solidFill>
                <a:ea typeface="Times New Roman" panose="02020603050405020304" pitchFamily="18" charset="0"/>
                <a:cs typeface="Times New Roman" panose="02020603050405020304" pitchFamily="18" charset="0"/>
              </a:rPr>
              <a:t>Határozza</a:t>
            </a:r>
            <a:r>
              <a:rPr lang="en-US" sz="1800" b="1" dirty="0">
                <a:solidFill>
                  <a:srgbClr val="4D4D4E"/>
                </a:solidFill>
                <a:ea typeface="Times New Roman" panose="02020603050405020304" pitchFamily="18" charset="0"/>
                <a:cs typeface="Times New Roman" panose="02020603050405020304" pitchFamily="18" charset="0"/>
              </a:rPr>
              <a:t> meg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értékajánlatának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elemeit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Miután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meghatározta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ügyfél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problémáját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vagy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elvégzendő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feladatát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használja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hlinkClick r:id="rId4"/>
              </a:rPr>
              <a:t>Érték</a:t>
            </a:r>
            <a:r>
              <a:rPr lang="hu-HU" sz="1800" b="1" dirty="0">
                <a:solidFill>
                  <a:srgbClr val="4D4D4E"/>
                </a:solidFill>
                <a:ea typeface="Times New Roman" panose="02020603050405020304" pitchFamily="18" charset="0"/>
                <a:cs typeface="Times New Roman" panose="02020603050405020304" pitchFamily="18" charset="0"/>
                <a:hlinkClick r:id="rId4"/>
              </a:rPr>
              <a:t>ajánlási</a:t>
            </a:r>
            <a:r>
              <a:rPr lang="en-US" sz="1800" b="1" dirty="0">
                <a:solidFill>
                  <a:srgbClr val="4D4D4E"/>
                </a:solidFill>
                <a:ea typeface="Times New Roman" panose="02020603050405020304" pitchFamily="18" charset="0"/>
                <a:cs typeface="Times New Roman" panose="02020603050405020304" pitchFamily="18" charset="0"/>
                <a:hlinkClick r:id="rId4"/>
              </a:rPr>
              <a:t> </a:t>
            </a:r>
            <a:r>
              <a:rPr lang="en-US" sz="1800" b="1" dirty="0" err="1">
                <a:solidFill>
                  <a:srgbClr val="4D4D4E"/>
                </a:solidFill>
                <a:ea typeface="Times New Roman" panose="02020603050405020304" pitchFamily="18" charset="0"/>
                <a:cs typeface="Times New Roman" panose="02020603050405020304" pitchFamily="18" charset="0"/>
                <a:hlinkClick r:id="rId4"/>
              </a:rPr>
              <a:t>váz</a:t>
            </a:r>
            <a:r>
              <a:rPr lang="hu-HU" sz="1800" b="1" dirty="0">
                <a:solidFill>
                  <a:srgbClr val="4D4D4E"/>
                </a:solidFill>
                <a:ea typeface="Times New Roman" panose="02020603050405020304" pitchFamily="18" charset="0"/>
                <a:cs typeface="Times New Roman" panose="02020603050405020304" pitchFamily="18" charset="0"/>
                <a:hlinkClick r:id="rId4"/>
              </a:rPr>
              <a:t>latot</a:t>
            </a:r>
            <a:r>
              <a:rPr lang="en-US" sz="1800" b="1" dirty="0">
                <a:solidFill>
                  <a:srgbClr val="4D4D4E"/>
                </a:solidFill>
                <a:ea typeface="Times New Roman" panose="02020603050405020304" pitchFamily="18" charset="0"/>
                <a:cs typeface="Times New Roman" panose="02020603050405020304" pitchFamily="18" charset="0"/>
                <a:hlinkClick r:id="rId4"/>
              </a:rPr>
              <a:t> </a:t>
            </a:r>
            <a:r>
              <a:rPr lang="en-US" sz="1800" dirty="0" err="1">
                <a:solidFill>
                  <a:srgbClr val="4D4D4E"/>
                </a:solidFill>
                <a:ea typeface="Times New Roman" panose="02020603050405020304" pitchFamily="18" charset="0"/>
                <a:cs typeface="Times New Roman" panose="02020603050405020304" pitchFamily="18" charset="0"/>
              </a:rPr>
              <a:t>annak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feltárására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hogy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Ön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terméke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hogyan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illeszkedik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ügyfél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igényeihez</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startAt="4"/>
            </a:pPr>
            <a:r>
              <a:rPr lang="en-US" sz="1800" b="1" dirty="0" err="1">
                <a:solidFill>
                  <a:srgbClr val="4D4D4E"/>
                </a:solidFill>
                <a:ea typeface="Times New Roman" panose="02020603050405020304" pitchFamily="18" charset="0"/>
                <a:cs typeface="Times New Roman" panose="02020603050405020304" pitchFamily="18" charset="0"/>
              </a:rPr>
              <a:t>Határozza</a:t>
            </a:r>
            <a:r>
              <a:rPr lang="en-US" sz="1800" b="1" dirty="0">
                <a:solidFill>
                  <a:srgbClr val="4D4D4E"/>
                </a:solidFill>
                <a:ea typeface="Times New Roman" panose="02020603050405020304" pitchFamily="18" charset="0"/>
                <a:cs typeface="Times New Roman" panose="02020603050405020304" pitchFamily="18" charset="0"/>
              </a:rPr>
              <a:t> meg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ügyfél</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rendelkezésére</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álló</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összes</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alternatívát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a:solidFill>
                  <a:srgbClr val="4D4D4E"/>
                </a:solidFill>
                <a:ea typeface="Times New Roman" panose="02020603050405020304" pitchFamily="18" charset="0"/>
                <a:cs typeface="Times New Roman" panose="02020603050405020304" pitchFamily="18" charset="0"/>
              </a:rPr>
              <a:t>A </a:t>
            </a:r>
            <a:r>
              <a:rPr lang="en-US" sz="1800" dirty="0" err="1">
                <a:solidFill>
                  <a:srgbClr val="4D4D4E"/>
                </a:solidFill>
                <a:ea typeface="Times New Roman" panose="02020603050405020304" pitchFamily="18" charset="0"/>
                <a:cs typeface="Times New Roman" panose="02020603050405020304" pitchFamily="18" charset="0"/>
              </a:rPr>
              <a:t>piaci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szegmenseket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azon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probléma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alapján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kell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meghatározni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amelyet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adott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termékek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szolgáltatások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megoldanak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Ez</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koncepció</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újradefiniálja</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piaci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felfogást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új</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versenytársakat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vezet</a:t>
            </a:r>
            <a:r>
              <a:rPr lang="en-US" sz="1800" dirty="0">
                <a:solidFill>
                  <a:srgbClr val="4D4D4E"/>
                </a:solidFill>
                <a:ea typeface="Times New Roman" panose="02020603050405020304" pitchFamily="18" charset="0"/>
                <a:cs typeface="Times New Roman" panose="02020603050405020304" pitchFamily="18" charset="0"/>
              </a:rPr>
              <a:t> be</a:t>
            </a:r>
            <a:r>
              <a:rPr lang="hu-HU" sz="1800" dirty="0">
                <a:solidFill>
                  <a:srgbClr val="4D4D4E"/>
                </a:solidFill>
                <a:ea typeface="Times New Roman" panose="02020603050405020304" pitchFamily="18" charset="0"/>
                <a:cs typeface="Times New Roman" panose="02020603050405020304" pitchFamily="18" charset="0"/>
              </a:rPr>
              <a:t>. Ezeket a nem hagyományos versenytársakat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azonosítani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kell</a:t>
            </a:r>
            <a:r>
              <a:rPr lang="en-US" sz="1800" dirty="0">
                <a:solidFill>
                  <a:srgbClr val="4D4D4E"/>
                </a:solidFill>
                <a:ea typeface="Times New Roman" panose="02020603050405020304" pitchFamily="18" charset="0"/>
                <a:cs typeface="Times New Roman" panose="02020603050405020304" pitchFamily="18" charset="0"/>
              </a:rPr>
              <a:t>. A</a:t>
            </a:r>
            <a:r>
              <a:rPr lang="hu-HU" sz="1800" dirty="0">
                <a:solidFill>
                  <a:srgbClr val="4D4D4E"/>
                </a:solidFill>
                <a:ea typeface="Times New Roman" panose="02020603050405020304" pitchFamily="18" charset="0"/>
                <a:cs typeface="Times New Roman" panose="02020603050405020304" pitchFamily="18" charset="0"/>
              </a:rPr>
              <a:t> szervitizációs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kezdeményezések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célja</a:t>
            </a:r>
            <a:r>
              <a:rPr lang="en-US" sz="1800" dirty="0">
                <a:solidFill>
                  <a:srgbClr val="4D4D4E"/>
                </a:solidFill>
                <a:ea typeface="Times New Roman" panose="02020603050405020304" pitchFamily="18" charset="0"/>
                <a:cs typeface="Times New Roman" panose="02020603050405020304" pitchFamily="18" charset="0"/>
              </a:rPr>
              <a:t> a</a:t>
            </a:r>
            <a:r>
              <a:rPr lang="hu-HU" sz="1800" dirty="0">
                <a:solidFill>
                  <a:srgbClr val="4D4D4E"/>
                </a:solidFill>
                <a:ea typeface="Times New Roman" panose="02020603050405020304" pitchFamily="18" charset="0"/>
                <a:cs typeface="Times New Roman" panose="02020603050405020304" pitchFamily="18" charset="0"/>
              </a:rPr>
              <a:t>zoknak 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korábban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figyelmen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kívül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hagyott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vagy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alulszolgáltatott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piacok</a:t>
            </a:r>
            <a:r>
              <a:rPr lang="hu-HU" sz="1800" dirty="0">
                <a:solidFill>
                  <a:srgbClr val="4D4D4E"/>
                </a:solidFill>
                <a:ea typeface="Times New Roman" panose="02020603050405020304" pitchFamily="18" charset="0"/>
                <a:cs typeface="Times New Roman" panose="02020603050405020304" pitchFamily="18" charset="0"/>
              </a:rPr>
              <a:t>nak 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feltárása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amelyek</a:t>
            </a:r>
            <a:r>
              <a:rPr lang="en-US" sz="1800" dirty="0">
                <a:solidFill>
                  <a:srgbClr val="4D4D4E"/>
                </a:solidFill>
                <a:ea typeface="Times New Roman" panose="02020603050405020304" pitchFamily="18" charset="0"/>
                <a:cs typeface="Times New Roman" panose="02020603050405020304" pitchFamily="18" charset="0"/>
              </a:rPr>
              <a:t> </a:t>
            </a:r>
            <a:r>
              <a:rPr lang="hu-HU" sz="1800" dirty="0">
                <a:solidFill>
                  <a:srgbClr val="4D4D4E"/>
                </a:solidFill>
                <a:ea typeface="Times New Roman" panose="02020603050405020304" pitchFamily="18" charset="0"/>
                <a:cs typeface="Times New Roman" panose="02020603050405020304" pitchFamily="18" charset="0"/>
              </a:rPr>
              <a:t>eddig </a:t>
            </a:r>
            <a:r>
              <a:rPr lang="en-US" sz="1800" dirty="0" err="1">
                <a:solidFill>
                  <a:srgbClr val="4D4D4E"/>
                </a:solidFill>
                <a:ea typeface="Times New Roman" panose="02020603050405020304" pitchFamily="18" charset="0"/>
                <a:cs typeface="Times New Roman" panose="02020603050405020304" pitchFamily="18" charset="0"/>
              </a:rPr>
              <a:t>nem</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voltak</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gyártó</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vállalatok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piacai</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startAt="4"/>
            </a:pPr>
            <a:r>
              <a:rPr lang="en-US" sz="1800" b="1" dirty="0" err="1">
                <a:solidFill>
                  <a:srgbClr val="4D4D4E"/>
                </a:solidFill>
                <a:ea typeface="Times New Roman" panose="02020603050405020304" pitchFamily="18" charset="0"/>
                <a:cs typeface="Times New Roman" panose="02020603050405020304" pitchFamily="18" charset="0"/>
              </a:rPr>
              <a:t>Hasonlítsa</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össze</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ajánlatát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alternatívákkal</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annak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megértése</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érdekében</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hogy</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ügyfelek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miért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választanak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egy</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adott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megoldást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adott</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ügyfélkörülmények</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között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a:solidFill>
                  <a:srgbClr val="4D4D4E"/>
                </a:solidFill>
                <a:ea typeface="Times New Roman" panose="02020603050405020304" pitchFamily="18" charset="0"/>
                <a:cs typeface="Times New Roman" panose="02020603050405020304" pitchFamily="18" charset="0"/>
              </a:rPr>
              <a:t>A </a:t>
            </a:r>
            <a:r>
              <a:rPr lang="en-US" sz="1800" b="1" dirty="0">
                <a:solidFill>
                  <a:srgbClr val="4D4D4E"/>
                </a:solidFill>
                <a:ea typeface="Times New Roman" panose="02020603050405020304" pitchFamily="18" charset="0"/>
                <a:cs typeface="Times New Roman" panose="02020603050405020304" pitchFamily="18" charset="0"/>
                <a:hlinkClick r:id="rId5"/>
              </a:rPr>
              <a:t>S</a:t>
            </a:r>
            <a:r>
              <a:rPr lang="hu-HU" sz="1800" b="1" dirty="0">
                <a:solidFill>
                  <a:srgbClr val="4D4D4E"/>
                </a:solidFill>
                <a:ea typeface="Times New Roman" panose="02020603050405020304" pitchFamily="18" charset="0"/>
                <a:cs typeface="Times New Roman" panose="02020603050405020304" pitchFamily="18" charset="0"/>
                <a:hlinkClick r:id="rId5"/>
              </a:rPr>
              <a:t>tratégiavázlat</a:t>
            </a:r>
            <a:r>
              <a:rPr lang="en-US" sz="1800" b="1" dirty="0">
                <a:solidFill>
                  <a:srgbClr val="4D4D4E"/>
                </a:solidFill>
                <a:ea typeface="Times New Roman" panose="02020603050405020304" pitchFamily="18" charset="0"/>
                <a:cs typeface="Times New Roman" panose="02020603050405020304" pitchFamily="18" charset="0"/>
                <a:hlinkClick r:id="rId5"/>
              </a:rPr>
              <a:t> </a:t>
            </a:r>
            <a:r>
              <a:rPr lang="en-US" sz="1800" dirty="0" err="1">
                <a:solidFill>
                  <a:srgbClr val="4D4D4E"/>
                </a:solidFill>
                <a:ea typeface="Times New Roman" panose="02020603050405020304" pitchFamily="18" charset="0"/>
                <a:cs typeface="Times New Roman" panose="02020603050405020304" pitchFamily="18" charset="0"/>
              </a:rPr>
              <a:t>segítségével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vizuálisan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megértheti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megjósolhatja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ügyfelek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viselkedését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amikor</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bizonyos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ügyfélkörülmények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termék</a:t>
            </a:r>
            <a:r>
              <a:rPr lang="en-US" sz="1800" dirty="0">
                <a:solidFill>
                  <a:srgbClr val="4D4D4E"/>
                </a:solidFill>
                <a:ea typeface="Times New Roman" panose="02020603050405020304" pitchFamily="18" charset="0"/>
                <a:cs typeface="Times New Roman" panose="02020603050405020304" pitchFamily="18" charset="0"/>
              </a:rPr>
              <a:t>)</a:t>
            </a:r>
            <a:r>
              <a:rPr lang="en-US" sz="1800" dirty="0" err="1">
                <a:solidFill>
                  <a:srgbClr val="4D4D4E"/>
                </a:solidFill>
                <a:ea typeface="Times New Roman" panose="02020603050405020304" pitchFamily="18" charset="0"/>
                <a:cs typeface="Times New Roman" panose="02020603050405020304" pitchFamily="18" charset="0"/>
              </a:rPr>
              <a:t>ajánlati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jellemzők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kerülnek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szembe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egymással</a:t>
            </a:r>
            <a:r>
              <a:rPr lang="en-US" sz="1800" dirty="0">
                <a:solidFill>
                  <a:srgbClr val="4D4D4E"/>
                </a:solidFill>
                <a:ea typeface="Times New Roman" panose="02020603050405020304" pitchFamily="18" charset="0"/>
                <a:cs typeface="Times New Roman" panose="02020603050405020304" pitchFamily="18" charset="0"/>
              </a:rPr>
              <a:t>.</a:t>
            </a:r>
          </a:p>
        </p:txBody>
      </p:sp>
      <p:sp>
        <p:nvSpPr>
          <p:cNvPr id="2" name="Rectángulo 3">
            <a:extLst>
              <a:ext uri="{FF2B5EF4-FFF2-40B4-BE49-F238E27FC236}">
                <a16:creationId xmlns:a16="http://schemas.microsoft.com/office/drawing/2014/main" id="{91466953-0EDB-19E8-16EC-01EB3780EFA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006614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180300"/>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7797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t>2. </a:t>
            </a:r>
            <a:r>
              <a:rPr lang="hu-HU" b="1" dirty="0"/>
              <a:t>lépés</a:t>
            </a:r>
            <a:r>
              <a:rPr lang="en-US" b="1" dirty="0"/>
              <a:t>: </a:t>
            </a:r>
            <a:r>
              <a:rPr lang="en-US" b="1" dirty="0" err="1"/>
              <a:t>Külső</a:t>
            </a:r>
            <a:r>
              <a:rPr lang="en-US" b="1" dirty="0"/>
              <a:t> </a:t>
            </a:r>
            <a:r>
              <a:rPr lang="en-US" b="1" dirty="0" err="1"/>
              <a:t>fejleményeken</a:t>
            </a:r>
            <a:r>
              <a:rPr lang="en-US" b="1" dirty="0"/>
              <a:t> </a:t>
            </a:r>
            <a:r>
              <a:rPr lang="en-US" b="1" dirty="0" err="1"/>
              <a:t>és</a:t>
            </a:r>
            <a:r>
              <a:rPr lang="en-US" b="1" dirty="0"/>
              <a:t> </a:t>
            </a:r>
            <a:r>
              <a:rPr lang="en-US" b="1" dirty="0" err="1"/>
              <a:t>új</a:t>
            </a:r>
            <a:r>
              <a:rPr lang="en-US" b="1" dirty="0"/>
              <a:t> </a:t>
            </a:r>
            <a:r>
              <a:rPr lang="en-US" b="1" dirty="0" err="1"/>
              <a:t>felismeréseken</a:t>
            </a:r>
            <a:r>
              <a:rPr lang="en-US" b="1" dirty="0"/>
              <a:t> </a:t>
            </a:r>
            <a:r>
              <a:rPr lang="en-US" b="1" dirty="0" err="1"/>
              <a:t>alapuló</a:t>
            </a:r>
            <a:r>
              <a:rPr lang="en-US" b="1" dirty="0"/>
              <a:t> </a:t>
            </a:r>
            <a:r>
              <a:rPr lang="en-US" b="1" dirty="0" err="1"/>
              <a:t>lehetőségek</a:t>
            </a:r>
            <a:r>
              <a:rPr lang="en-US" b="1" dirty="0"/>
              <a:t> - a </a:t>
            </a:r>
            <a:r>
              <a:rPr lang="en-US" b="1" dirty="0" err="1"/>
              <a:t>lehetőségek</a:t>
            </a:r>
            <a:r>
              <a:rPr lang="en-US" b="1" dirty="0"/>
              <a:t>  </a:t>
            </a:r>
            <a:r>
              <a:rPr lang="ro-RO" b="0" i="0" dirty="0">
                <a:solidFill>
                  <a:srgbClr val="202122"/>
                </a:solidFill>
                <a:effectLst/>
                <a:latin typeface="Arial" panose="020B0604020202020204" pitchFamily="34" charset="0"/>
              </a:rPr>
              <a:t>„</a:t>
            </a:r>
            <a:r>
              <a:rPr lang="en-US" b="1" dirty="0" err="1"/>
              <a:t>kívülről</a:t>
            </a:r>
            <a:r>
              <a:rPr lang="en-US" b="1" dirty="0"/>
              <a:t> </a:t>
            </a:r>
            <a:r>
              <a:rPr lang="en-US" b="1" dirty="0" err="1"/>
              <a:t>jövő</a:t>
            </a:r>
            <a:r>
              <a:rPr lang="en-US" b="1" dirty="0"/>
              <a:t>" </a:t>
            </a:r>
            <a:r>
              <a:rPr lang="en-US" b="1" dirty="0" err="1"/>
              <a:t>azonosítása</a:t>
            </a:r>
            <a:r>
              <a:rPr lang="en-US" b="1" dirty="0"/>
              <a:t>.</a:t>
            </a:r>
          </a:p>
        </p:txBody>
      </p:sp>
      <p:sp>
        <p:nvSpPr>
          <p:cNvPr id="6" name="Content Placeholder 5">
            <a:extLst>
              <a:ext uri="{FF2B5EF4-FFF2-40B4-BE49-F238E27FC236}">
                <a16:creationId xmlns:a16="http://schemas.microsoft.com/office/drawing/2014/main" id="{2B5AD511-A739-8994-983F-577B4E5F755D}"/>
              </a:ext>
            </a:extLst>
          </p:cNvPr>
          <p:cNvSpPr txBox="1">
            <a:spLocks/>
          </p:cNvSpPr>
          <p:nvPr/>
        </p:nvSpPr>
        <p:spPr>
          <a:xfrm>
            <a:off x="4625086" y="3272891"/>
            <a:ext cx="6971167" cy="1839507"/>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sz="1700" dirty="0"/>
              <a:t>A „</a:t>
            </a:r>
            <a:r>
              <a:rPr lang="hu-HU" sz="1700" dirty="0"/>
              <a:t>kívülről jövő</a:t>
            </a:r>
            <a:r>
              <a:rPr lang="en-US" sz="1700" dirty="0"/>
              <a:t>" </a:t>
            </a:r>
            <a:r>
              <a:rPr lang="en-US" sz="1700" dirty="0" err="1"/>
              <a:t>lehetőségek</a:t>
            </a:r>
            <a:r>
              <a:rPr lang="en-US" sz="1700" dirty="0"/>
              <a:t> </a:t>
            </a:r>
            <a:r>
              <a:rPr lang="en-US" sz="1700" dirty="0" err="1"/>
              <a:t>azonosítása</a:t>
            </a:r>
            <a:r>
              <a:rPr lang="en-US" sz="1700" dirty="0"/>
              <a:t> a </a:t>
            </a:r>
            <a:r>
              <a:rPr lang="en-US" sz="1700" dirty="0" err="1"/>
              <a:t>kulcsfontosságú</a:t>
            </a:r>
            <a:r>
              <a:rPr lang="en-US" sz="1700" dirty="0"/>
              <a:t> </a:t>
            </a:r>
            <a:r>
              <a:rPr lang="en-US" sz="1700" dirty="0" err="1"/>
              <a:t>ügyfélszegmensek</a:t>
            </a:r>
            <a:r>
              <a:rPr lang="en-US" sz="1700" dirty="0"/>
              <a:t> </a:t>
            </a:r>
            <a:r>
              <a:rPr lang="en-US" sz="1700" dirty="0" err="1"/>
              <a:t>további</a:t>
            </a:r>
            <a:r>
              <a:rPr lang="en-US" sz="1700" dirty="0"/>
              <a:t> </a:t>
            </a:r>
            <a:r>
              <a:rPr lang="en-US" sz="1700" dirty="0" err="1"/>
              <a:t>leírásával</a:t>
            </a:r>
            <a:r>
              <a:rPr lang="en-US" sz="1700" dirty="0"/>
              <a:t> </a:t>
            </a:r>
            <a:r>
              <a:rPr lang="en-US" sz="1700" dirty="0" err="1"/>
              <a:t>és</a:t>
            </a:r>
            <a:r>
              <a:rPr lang="en-US" sz="1700" dirty="0"/>
              <a:t> </a:t>
            </a:r>
            <a:r>
              <a:rPr lang="en-US" sz="1700" dirty="0" err="1"/>
              <a:t>megértésével</a:t>
            </a:r>
            <a:r>
              <a:rPr lang="en-US" sz="1700" dirty="0"/>
              <a:t>, </a:t>
            </a:r>
            <a:r>
              <a:rPr lang="en-US" sz="1700" dirty="0" err="1"/>
              <a:t>valamint</a:t>
            </a:r>
            <a:r>
              <a:rPr lang="en-US" sz="1700" dirty="0"/>
              <a:t> </a:t>
            </a:r>
            <a:r>
              <a:rPr lang="en-US" sz="1700" dirty="0" err="1"/>
              <a:t>az</a:t>
            </a:r>
            <a:r>
              <a:rPr lang="en-US" sz="1700" dirty="0"/>
              <a:t> </a:t>
            </a:r>
            <a:r>
              <a:rPr lang="en-US" sz="1700" dirty="0" err="1"/>
              <a:t>ügyfélprofil</a:t>
            </a:r>
            <a:r>
              <a:rPr lang="en-US" sz="1700" dirty="0"/>
              <a:t>: a </a:t>
            </a:r>
            <a:r>
              <a:rPr lang="en-US" sz="1700" b="1" dirty="0" err="1"/>
              <a:t>személyiségek</a:t>
            </a:r>
            <a:r>
              <a:rPr lang="en-US" sz="1700" dirty="0"/>
              <a:t> </a:t>
            </a:r>
            <a:r>
              <a:rPr lang="en-US" sz="1700" dirty="0" err="1"/>
              <a:t>létrehozásával</a:t>
            </a:r>
            <a:r>
              <a:rPr lang="en-US" sz="1700" dirty="0"/>
              <a:t> </a:t>
            </a:r>
            <a:r>
              <a:rPr lang="en-US" sz="1700" dirty="0" err="1"/>
              <a:t>kezdődik</a:t>
            </a:r>
            <a:r>
              <a:rPr lang="en-US" sz="1700" dirty="0"/>
              <a:t>. A </a:t>
            </a:r>
            <a:r>
              <a:rPr lang="en-US" sz="1700" dirty="0" err="1"/>
              <a:t>cél</a:t>
            </a:r>
            <a:r>
              <a:rPr lang="en-US" sz="1700" dirty="0"/>
              <a:t> a </a:t>
            </a:r>
            <a:r>
              <a:rPr lang="en-US" sz="1700" dirty="0" err="1"/>
              <a:t>hagyományos</a:t>
            </a:r>
            <a:r>
              <a:rPr lang="en-US" sz="1700" dirty="0"/>
              <a:t> </a:t>
            </a:r>
            <a:r>
              <a:rPr lang="en-US" sz="1700" dirty="0" err="1"/>
              <a:t>termék</a:t>
            </a:r>
            <a:r>
              <a:rPr lang="en-US" sz="1700" dirty="0"/>
              <a:t>- </a:t>
            </a:r>
            <a:r>
              <a:rPr lang="en-US" sz="1700" dirty="0" err="1"/>
              <a:t>vagy</a:t>
            </a:r>
            <a:r>
              <a:rPr lang="en-US" sz="1700" dirty="0"/>
              <a:t> </a:t>
            </a:r>
            <a:r>
              <a:rPr lang="en-US" sz="1700" dirty="0" err="1"/>
              <a:t>demográfiai</a:t>
            </a:r>
            <a:r>
              <a:rPr lang="en-US" sz="1700" dirty="0"/>
              <a:t> </a:t>
            </a:r>
            <a:r>
              <a:rPr lang="en-US" sz="1700" dirty="0" err="1"/>
              <a:t>perspektíván</a:t>
            </a:r>
            <a:r>
              <a:rPr lang="en-US" sz="1700" dirty="0"/>
              <a:t> </a:t>
            </a:r>
            <a:r>
              <a:rPr lang="en-US" sz="1700" dirty="0" err="1"/>
              <a:t>túlmutató</a:t>
            </a:r>
            <a:r>
              <a:rPr lang="en-US" sz="1700" dirty="0"/>
              <a:t> </a:t>
            </a:r>
            <a:r>
              <a:rPr lang="hu-HU" sz="1700" dirty="0"/>
              <a:t>nézőponto</a:t>
            </a:r>
            <a:r>
              <a:rPr lang="en-US" sz="1700" dirty="0"/>
              <a:t>k </a:t>
            </a:r>
            <a:r>
              <a:rPr lang="en-US" sz="1700" dirty="0" err="1"/>
              <a:t>kiterjesztése</a:t>
            </a:r>
            <a:r>
              <a:rPr lang="en-US" sz="1700" dirty="0"/>
              <a:t>, </a:t>
            </a:r>
            <a:r>
              <a:rPr lang="en-US" sz="1700" dirty="0" err="1"/>
              <a:t>és</a:t>
            </a:r>
            <a:r>
              <a:rPr lang="en-US" sz="1700" dirty="0"/>
              <a:t> </a:t>
            </a:r>
            <a:r>
              <a:rPr lang="en-US" sz="1700" dirty="0" err="1"/>
              <a:t>az</a:t>
            </a:r>
            <a:r>
              <a:rPr lang="en-US" sz="1700" dirty="0"/>
              <a:t> </a:t>
            </a:r>
            <a:r>
              <a:rPr lang="en-US" sz="1700" dirty="0" err="1"/>
              <a:t>ügyfélelemzés</a:t>
            </a:r>
            <a:r>
              <a:rPr lang="en-US" sz="1700" dirty="0"/>
              <a:t> </a:t>
            </a:r>
            <a:r>
              <a:rPr lang="en-US" sz="1700" dirty="0" err="1"/>
              <a:t>elindítása</a:t>
            </a:r>
            <a:r>
              <a:rPr lang="en-US" sz="1700" dirty="0"/>
              <a:t> </a:t>
            </a:r>
            <a:r>
              <a:rPr lang="en-US" sz="1700" dirty="0" err="1"/>
              <a:t>azon</a:t>
            </a:r>
            <a:r>
              <a:rPr lang="en-US" sz="1700" dirty="0"/>
              <a:t> </a:t>
            </a:r>
            <a:r>
              <a:rPr lang="en-US" sz="1700" dirty="0" err="1"/>
              <a:t>problémák</a:t>
            </a:r>
            <a:r>
              <a:rPr lang="en-US" sz="1700" dirty="0"/>
              <a:t> </a:t>
            </a:r>
            <a:r>
              <a:rPr lang="en-US" sz="1700" dirty="0" err="1"/>
              <a:t>alapján</a:t>
            </a:r>
            <a:r>
              <a:rPr lang="en-US" sz="1700" dirty="0"/>
              <a:t>, </a:t>
            </a:r>
            <a:r>
              <a:rPr lang="en-US" sz="1700" dirty="0" err="1"/>
              <a:t>amelyeket</a:t>
            </a:r>
            <a:r>
              <a:rPr lang="en-US" sz="1700" dirty="0"/>
              <a:t> </a:t>
            </a:r>
            <a:r>
              <a:rPr lang="en-US" sz="1700" dirty="0" err="1"/>
              <a:t>az</a:t>
            </a:r>
            <a:r>
              <a:rPr lang="en-US" sz="1700" dirty="0"/>
              <a:t> </a:t>
            </a:r>
            <a:r>
              <a:rPr lang="en-US" sz="1700" dirty="0" err="1"/>
              <a:t>ügyfelek</a:t>
            </a:r>
            <a:r>
              <a:rPr lang="en-US" sz="1700" dirty="0"/>
              <a:t> meg </a:t>
            </a:r>
            <a:r>
              <a:rPr lang="en-US" sz="1700" dirty="0" err="1"/>
              <a:t>akarnak</a:t>
            </a:r>
            <a:r>
              <a:rPr lang="en-US" sz="1700" dirty="0"/>
              <a:t> </a:t>
            </a:r>
            <a:r>
              <a:rPr lang="en-US" sz="1700" dirty="0" err="1"/>
              <a:t>oldani</a:t>
            </a:r>
            <a:r>
              <a:rPr lang="en-US" sz="1700" dirty="0"/>
              <a:t>, </a:t>
            </a:r>
            <a:r>
              <a:rPr lang="en-US" sz="1700" dirty="0" err="1"/>
              <a:t>valamint</a:t>
            </a:r>
            <a:r>
              <a:rPr lang="en-US" sz="1700" dirty="0"/>
              <a:t> </a:t>
            </a:r>
            <a:r>
              <a:rPr lang="en-US" sz="1700" dirty="0" err="1"/>
              <a:t>azon</a:t>
            </a:r>
            <a:r>
              <a:rPr lang="en-US" sz="1700" dirty="0"/>
              <a:t> </a:t>
            </a:r>
            <a:r>
              <a:rPr lang="en-US" sz="1700" dirty="0" err="1"/>
              <a:t>körülmények</a:t>
            </a:r>
            <a:r>
              <a:rPr lang="en-US" sz="1700" dirty="0"/>
              <a:t> </a:t>
            </a:r>
            <a:r>
              <a:rPr lang="en-US" sz="1700" dirty="0" err="1"/>
              <a:t>alapján</a:t>
            </a:r>
            <a:r>
              <a:rPr lang="en-US" sz="1700" dirty="0"/>
              <a:t>, </a:t>
            </a:r>
            <a:r>
              <a:rPr lang="en-US" sz="1700" dirty="0" err="1"/>
              <a:t>amelyek</a:t>
            </a:r>
            <a:r>
              <a:rPr lang="en-US" sz="1700" dirty="0"/>
              <a:t> </a:t>
            </a:r>
            <a:r>
              <a:rPr lang="en-US" sz="1700" dirty="0" err="1"/>
              <a:t>között</a:t>
            </a:r>
            <a:r>
              <a:rPr lang="en-US" sz="1700" dirty="0"/>
              <a:t> </a:t>
            </a:r>
            <a:r>
              <a:rPr lang="en-US" sz="1700" dirty="0" err="1"/>
              <a:t>ezek</a:t>
            </a:r>
            <a:r>
              <a:rPr lang="en-US" sz="1700" dirty="0"/>
              <a:t> a </a:t>
            </a:r>
            <a:r>
              <a:rPr lang="en-US" sz="1700" dirty="0" err="1"/>
              <a:t>problémák</a:t>
            </a:r>
            <a:r>
              <a:rPr lang="en-US" sz="1700" dirty="0"/>
              <a:t> </a:t>
            </a:r>
            <a:r>
              <a:rPr lang="en-US" sz="1700" dirty="0" err="1"/>
              <a:t>fennállnak</a:t>
            </a:r>
            <a:r>
              <a:rPr lang="en-US" sz="1700" dirty="0"/>
              <a:t>. A </a:t>
            </a:r>
            <a:r>
              <a:rPr lang="en-US" sz="1700" dirty="0" err="1"/>
              <a:t>cél</a:t>
            </a:r>
            <a:r>
              <a:rPr lang="en-US" sz="1700" dirty="0"/>
              <a:t> </a:t>
            </a:r>
            <a:r>
              <a:rPr lang="en-US" sz="1700" dirty="0" err="1"/>
              <a:t>az</a:t>
            </a:r>
            <a:r>
              <a:rPr lang="en-US" sz="1700" dirty="0"/>
              <a:t> </a:t>
            </a:r>
            <a:r>
              <a:rPr lang="en-US" sz="1700" dirty="0" err="1"/>
              <a:t>ügyfél</a:t>
            </a:r>
            <a:r>
              <a:rPr lang="en-US" sz="1700" dirty="0"/>
              <a:t> </a:t>
            </a:r>
            <a:r>
              <a:rPr lang="en-US" sz="1700" dirty="0" err="1"/>
              <a:t>leírása</a:t>
            </a:r>
            <a:r>
              <a:rPr lang="en-US" sz="1700" dirty="0"/>
              <a:t> </a:t>
            </a:r>
            <a:r>
              <a:rPr lang="en-US" sz="1700" dirty="0" err="1"/>
              <a:t>egy</a:t>
            </a:r>
            <a:r>
              <a:rPr lang="en-US" sz="1700" dirty="0"/>
              <a:t> </a:t>
            </a:r>
            <a:r>
              <a:rPr lang="en-US" sz="1700" dirty="0" err="1"/>
              <a:t>konkrét</a:t>
            </a:r>
            <a:r>
              <a:rPr lang="en-US" sz="1700" dirty="0"/>
              <a:t> </a:t>
            </a:r>
            <a:r>
              <a:rPr lang="en-US" sz="1700" dirty="0" err="1"/>
              <a:t>személy</a:t>
            </a:r>
            <a:r>
              <a:rPr lang="hu-HU" sz="1700" dirty="0"/>
              <a:t>,</a:t>
            </a:r>
            <a:r>
              <a:rPr lang="en-US" sz="1700" dirty="0"/>
              <a:t> </a:t>
            </a:r>
            <a:r>
              <a:rPr lang="en-US" sz="1700" dirty="0" err="1"/>
              <a:t>az</a:t>
            </a:r>
            <a:r>
              <a:rPr lang="en-US" sz="1700" dirty="0"/>
              <a:t> </a:t>
            </a:r>
            <a:r>
              <a:rPr lang="en-US" sz="1700" dirty="0" err="1"/>
              <a:t>ügyfélszegmenst</a:t>
            </a:r>
            <a:r>
              <a:rPr lang="en-US" sz="1700" dirty="0"/>
              <a:t> </a:t>
            </a:r>
            <a:r>
              <a:rPr lang="en-US" sz="1700" dirty="0" err="1"/>
              <a:t>képviselő</a:t>
            </a:r>
            <a:r>
              <a:rPr lang="en-US" sz="1700" dirty="0"/>
              <a:t> </a:t>
            </a:r>
            <a:r>
              <a:rPr lang="en-US" sz="1700" dirty="0" err="1"/>
              <a:t>valós</a:t>
            </a:r>
            <a:r>
              <a:rPr lang="en-US" sz="1700" dirty="0"/>
              <a:t> </a:t>
            </a:r>
            <a:r>
              <a:rPr lang="en-US" sz="1700" dirty="0" err="1"/>
              <a:t>személy</a:t>
            </a:r>
            <a:r>
              <a:rPr lang="hu-HU" sz="1700" dirty="0"/>
              <a:t> </a:t>
            </a:r>
            <a:r>
              <a:rPr lang="en-US" sz="1700" dirty="0" err="1"/>
              <a:t>alapján</a:t>
            </a:r>
            <a:r>
              <a:rPr lang="en-US" sz="1700" dirty="0"/>
              <a:t>. </a:t>
            </a:r>
            <a:endParaRPr lang="en-US" sz="1700" dirty="0">
              <a:solidFill>
                <a:srgbClr val="4D4D4E"/>
              </a:solidFill>
              <a:effectLst/>
              <a:ea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1FBC27D-A1AB-3084-569B-ACB725B26A69}"/>
              </a:ext>
            </a:extLst>
          </p:cNvPr>
          <p:cNvPicPr>
            <a:picLocks noChangeAspect="1"/>
          </p:cNvPicPr>
          <p:nvPr/>
        </p:nvPicPr>
        <p:blipFill>
          <a:blip r:embed="rId4"/>
          <a:stretch>
            <a:fillRect/>
          </a:stretch>
        </p:blipFill>
        <p:spPr>
          <a:xfrm>
            <a:off x="304801" y="3272891"/>
            <a:ext cx="3923167" cy="1923370"/>
          </a:xfrm>
          <a:prstGeom prst="rect">
            <a:avLst/>
          </a:prstGeom>
        </p:spPr>
      </p:pic>
      <p:sp>
        <p:nvSpPr>
          <p:cNvPr id="2" name="Rectángulo 3">
            <a:extLst>
              <a:ext uri="{FF2B5EF4-FFF2-40B4-BE49-F238E27FC236}">
                <a16:creationId xmlns:a16="http://schemas.microsoft.com/office/drawing/2014/main" id="{B095303D-104F-FFD9-E57E-C382F3926E5B}"/>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03851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60409"/>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3"/>
            <a:ext cx="10194700" cy="4265355"/>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t>2. </a:t>
            </a:r>
            <a:r>
              <a:rPr lang="hu-HU" b="1" dirty="0"/>
              <a:t>lépés</a:t>
            </a:r>
            <a:r>
              <a:rPr lang="en-US" b="1" dirty="0"/>
              <a:t>: </a:t>
            </a:r>
            <a:r>
              <a:rPr lang="en-US" b="1" dirty="0" err="1"/>
              <a:t>Külső</a:t>
            </a:r>
            <a:r>
              <a:rPr lang="en-US" b="1" dirty="0"/>
              <a:t> </a:t>
            </a:r>
            <a:r>
              <a:rPr lang="en-US" b="1" dirty="0" err="1"/>
              <a:t>fejleményeken</a:t>
            </a:r>
            <a:r>
              <a:rPr lang="en-US" b="1" dirty="0"/>
              <a:t> </a:t>
            </a:r>
            <a:r>
              <a:rPr lang="en-US" b="1" dirty="0" err="1"/>
              <a:t>és</a:t>
            </a:r>
            <a:r>
              <a:rPr lang="en-US" b="1" dirty="0"/>
              <a:t> </a:t>
            </a:r>
            <a:r>
              <a:rPr lang="en-US" b="1" dirty="0" err="1"/>
              <a:t>új</a:t>
            </a:r>
            <a:r>
              <a:rPr lang="en-US" b="1" dirty="0"/>
              <a:t> </a:t>
            </a:r>
            <a:r>
              <a:rPr lang="en-US" b="1" dirty="0" err="1"/>
              <a:t>felismeréseken</a:t>
            </a:r>
            <a:r>
              <a:rPr lang="en-US" b="1" dirty="0"/>
              <a:t> </a:t>
            </a:r>
            <a:r>
              <a:rPr lang="en-US" b="1" dirty="0" err="1"/>
              <a:t>alapuló</a:t>
            </a:r>
            <a:r>
              <a:rPr lang="en-US" b="1" dirty="0"/>
              <a:t> </a:t>
            </a:r>
            <a:r>
              <a:rPr lang="en-US" b="1" dirty="0" err="1"/>
              <a:t>lehetőségek</a:t>
            </a:r>
            <a:r>
              <a:rPr lang="en-US" b="1" dirty="0"/>
              <a:t> - a </a:t>
            </a:r>
            <a:r>
              <a:rPr lang="en-US" b="1" dirty="0" err="1"/>
              <a:t>lehetőségek</a:t>
            </a:r>
            <a:r>
              <a:rPr lang="en-US" b="1" dirty="0"/>
              <a:t>  </a:t>
            </a:r>
            <a:r>
              <a:rPr lang="ro-RO" b="0" i="0" dirty="0">
                <a:solidFill>
                  <a:srgbClr val="202122"/>
                </a:solidFill>
                <a:effectLst/>
                <a:latin typeface="Arial" panose="020B0604020202020204" pitchFamily="34" charset="0"/>
              </a:rPr>
              <a:t>„</a:t>
            </a:r>
            <a:r>
              <a:rPr lang="en-US" b="1" dirty="0" err="1"/>
              <a:t>kívülről</a:t>
            </a:r>
            <a:r>
              <a:rPr lang="en-US" b="1" dirty="0"/>
              <a:t> </a:t>
            </a:r>
            <a:r>
              <a:rPr lang="en-US" b="1" dirty="0" err="1"/>
              <a:t>jövő</a:t>
            </a:r>
            <a:r>
              <a:rPr lang="en-US" b="1" dirty="0"/>
              <a:t>" </a:t>
            </a:r>
            <a:r>
              <a:rPr lang="en-US" b="1" dirty="0" err="1"/>
              <a:t>azonosítása</a:t>
            </a:r>
            <a:r>
              <a:rPr lang="en-US" b="1" dirty="0"/>
              <a:t>.</a:t>
            </a:r>
          </a:p>
          <a:p>
            <a:pPr algn="just"/>
            <a:r>
              <a:rPr lang="en-US" sz="1700" dirty="0">
                <a:solidFill>
                  <a:srgbClr val="4D4D4E"/>
                </a:solidFill>
                <a:ea typeface="Times New Roman" panose="02020603050405020304" pitchFamily="18" charset="0"/>
                <a:cs typeface="Times New Roman" panose="02020603050405020304" pitchFamily="18" charset="0"/>
              </a:rPr>
              <a:t>A </a:t>
            </a:r>
            <a:r>
              <a:rPr lang="en-US" sz="1700" dirty="0" err="1">
                <a:solidFill>
                  <a:srgbClr val="4D4D4E"/>
                </a:solidFill>
                <a:ea typeface="Times New Roman" panose="02020603050405020304" pitchFamily="18" charset="0"/>
                <a:cs typeface="Times New Roman" panose="02020603050405020304" pitchFamily="18" charset="0"/>
              </a:rPr>
              <a:t>következő</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lépés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az</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ügyfélélmény</a:t>
            </a:r>
            <a:r>
              <a:rPr lang="en-US" sz="1700" dirty="0">
                <a:solidFill>
                  <a:srgbClr val="4D4D4E"/>
                </a:solidFill>
                <a:ea typeface="Times New Roman" panose="02020603050405020304" pitchFamily="18" charset="0"/>
                <a:cs typeface="Times New Roman" panose="02020603050405020304" pitchFamily="18" charset="0"/>
              </a:rPr>
              <a:t> </a:t>
            </a:r>
            <a:r>
              <a:rPr lang="en-US" sz="1700" b="1" dirty="0" err="1">
                <a:solidFill>
                  <a:srgbClr val="4D4D4E"/>
                </a:solidFill>
                <a:ea typeface="Times New Roman" panose="02020603050405020304" pitchFamily="18" charset="0"/>
                <a:cs typeface="Times New Roman" panose="02020603050405020304" pitchFamily="18" charset="0"/>
              </a:rPr>
              <a:t>teljes</a:t>
            </a:r>
            <a:r>
              <a:rPr lang="en-US" sz="1700" b="1" dirty="0">
                <a:solidFill>
                  <a:srgbClr val="4D4D4E"/>
                </a:solidFill>
                <a:ea typeface="Times New Roman" panose="02020603050405020304" pitchFamily="18" charset="0"/>
                <a:cs typeface="Times New Roman" panose="02020603050405020304" pitchFamily="18" charset="0"/>
              </a:rPr>
              <a:t> </a:t>
            </a:r>
            <a:r>
              <a:rPr lang="en-US" sz="1700" b="1" dirty="0" err="1">
                <a:solidFill>
                  <a:srgbClr val="4D4D4E"/>
                </a:solidFill>
                <a:ea typeface="Times New Roman" panose="02020603050405020304" pitchFamily="18" charset="0"/>
                <a:cs typeface="Times New Roman" panose="02020603050405020304" pitchFamily="18" charset="0"/>
              </a:rPr>
              <a:t>ciklusának</a:t>
            </a:r>
            <a:r>
              <a:rPr lang="en-US" sz="1700" b="1"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vizuális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rögzítése</a:t>
            </a:r>
            <a:r>
              <a:rPr lang="en-US" sz="1700" dirty="0">
                <a:solidFill>
                  <a:srgbClr val="4D4D4E"/>
                </a:solidFill>
                <a:ea typeface="Times New Roman" panose="02020603050405020304" pitchFamily="18" charset="0"/>
                <a:cs typeface="Times New Roman" panose="02020603050405020304" pitchFamily="18" charset="0"/>
              </a:rPr>
              <a:t> a </a:t>
            </a:r>
            <a:r>
              <a:rPr lang="en-US" sz="1700" dirty="0" err="1">
                <a:solidFill>
                  <a:srgbClr val="4D4D4E"/>
                </a:solidFill>
                <a:ea typeface="Times New Roman" panose="02020603050405020304" pitchFamily="18" charset="0"/>
                <a:cs typeface="Times New Roman" panose="02020603050405020304" pitchFamily="18" charset="0"/>
              </a:rPr>
              <a:t>probléma</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felmerülésének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pillanatától</a:t>
            </a:r>
            <a:r>
              <a:rPr lang="en-US" sz="1700" dirty="0">
                <a:solidFill>
                  <a:srgbClr val="4D4D4E"/>
                </a:solidFill>
                <a:ea typeface="Times New Roman" panose="02020603050405020304" pitchFamily="18" charset="0"/>
                <a:cs typeface="Times New Roman" panose="02020603050405020304" pitchFamily="18" charset="0"/>
              </a:rPr>
              <a:t> a </a:t>
            </a:r>
            <a:r>
              <a:rPr lang="en-US" sz="1700" dirty="0" err="1">
                <a:solidFill>
                  <a:srgbClr val="4D4D4E"/>
                </a:solidFill>
                <a:ea typeface="Times New Roman" panose="02020603050405020304" pitchFamily="18" charset="0"/>
                <a:cs typeface="Times New Roman" panose="02020603050405020304" pitchFamily="18" charset="0"/>
              </a:rPr>
              <a:t>megoldás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alkalmazás</a:t>
            </a:r>
            <a:r>
              <a:rPr lang="hu-HU" sz="1700" dirty="0">
                <a:solidFill>
                  <a:srgbClr val="4D4D4E"/>
                </a:solidFill>
                <a:ea typeface="Times New Roman" panose="02020603050405020304" pitchFamily="18" charset="0"/>
                <a:cs typeface="Times New Roman" panose="02020603050405020304" pitchFamily="18" charset="0"/>
              </a:rPr>
              <a:t>át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követő</a:t>
            </a:r>
            <a:r>
              <a:rPr lang="hu-HU" sz="1700" dirty="0">
                <a:solidFill>
                  <a:srgbClr val="4D4D4E"/>
                </a:solidFill>
                <a:ea typeface="Times New Roman" panose="02020603050405020304" pitchFamily="18" charset="0"/>
                <a:cs typeface="Times New Roman" panose="02020603050405020304" pitchFamily="18" charset="0"/>
              </a:rPr>
              <a:t> időszakig.</a:t>
            </a:r>
            <a:r>
              <a:rPr lang="en-US" sz="1700" dirty="0">
                <a:solidFill>
                  <a:srgbClr val="4D4D4E"/>
                </a:solidFill>
                <a:ea typeface="Times New Roman" panose="02020603050405020304" pitchFamily="18" charset="0"/>
                <a:cs typeface="Times New Roman" panose="02020603050405020304" pitchFamily="18" charset="0"/>
              </a:rPr>
              <a:t> A</a:t>
            </a:r>
            <a:r>
              <a:rPr lang="hu-HU" sz="1700" dirty="0">
                <a:solidFill>
                  <a:srgbClr val="4D4D4E"/>
                </a:solidFill>
                <a:ea typeface="Times New Roman" panose="02020603050405020304" pitchFamily="18" charset="0"/>
                <a:cs typeface="Times New Roman" panose="02020603050405020304" pitchFamily="18" charset="0"/>
              </a:rPr>
              <a:t> folyamat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szakaszai</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lehetnek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általánosak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előkészítés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vásárlás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szállítás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használat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kiegészítés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karbantartás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ártalmatlanítás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vagy</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pontosabban</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meghatározottak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Miután</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minden</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szakasz</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meghatározásra</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került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az</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ügyfelek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viselkedését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minden</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szakaszban</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elemezni</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kell</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meghatározni</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hogy</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mit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csinál</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mit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gondol</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mit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érez</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az</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ügyfél</a:t>
            </a:r>
            <a:r>
              <a:rPr lang="en-US" sz="1700" dirty="0">
                <a:solidFill>
                  <a:srgbClr val="4D4D4E"/>
                </a:solidFill>
                <a:ea typeface="Times New Roman" panose="02020603050405020304" pitchFamily="18" charset="0"/>
                <a:cs typeface="Times New Roman" panose="02020603050405020304" pitchFamily="18" charset="0"/>
              </a:rPr>
              <a:t>)</a:t>
            </a:r>
            <a:r>
              <a:rPr lang="hu-HU" sz="1700" dirty="0">
                <a:solidFill>
                  <a:srgbClr val="4D4D4E"/>
                </a:solidFill>
                <a:ea typeface="Times New Roman" panose="02020603050405020304" pitchFamily="18" charset="0"/>
                <a:cs typeface="Times New Roman" panose="02020603050405020304" pitchFamily="18" charset="0"/>
              </a:rPr>
              <a:t>. Mindez annak érdekében történik,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hogy</a:t>
            </a:r>
            <a:r>
              <a:rPr lang="en-US" sz="1700" dirty="0">
                <a:solidFill>
                  <a:srgbClr val="4D4D4E"/>
                </a:solidFill>
                <a:ea typeface="Times New Roman" panose="02020603050405020304" pitchFamily="18" charset="0"/>
                <a:cs typeface="Times New Roman" panose="02020603050405020304" pitchFamily="18" charset="0"/>
              </a:rPr>
              <a:t> a </a:t>
            </a:r>
            <a:r>
              <a:rPr lang="en-US" sz="1700" dirty="0" err="1">
                <a:solidFill>
                  <a:srgbClr val="4D4D4E"/>
                </a:solidFill>
                <a:ea typeface="Times New Roman" panose="02020603050405020304" pitchFamily="18" charset="0"/>
                <a:cs typeface="Times New Roman" panose="02020603050405020304" pitchFamily="18" charset="0"/>
              </a:rPr>
              <a:t>nem</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kielégítő</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tapasztalatok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fájdalompontok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azonosíthatók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és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felismerhetők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legyenek</a:t>
            </a:r>
            <a:r>
              <a:rPr lang="en-US" sz="1700" dirty="0">
                <a:solidFill>
                  <a:srgbClr val="4D4D4E"/>
                </a:solidFill>
                <a:ea typeface="Times New Roman" panose="02020603050405020304" pitchFamily="18" charset="0"/>
                <a:cs typeface="Times New Roman" panose="02020603050405020304" pitchFamily="18" charset="0"/>
              </a:rPr>
              <a:t>, mint </a:t>
            </a:r>
            <a:r>
              <a:rPr lang="en-US" sz="1700" dirty="0" err="1">
                <a:solidFill>
                  <a:srgbClr val="4D4D4E"/>
                </a:solidFill>
                <a:ea typeface="Times New Roman" panose="02020603050405020304" pitchFamily="18" charset="0"/>
                <a:cs typeface="Times New Roman" panose="02020603050405020304" pitchFamily="18" charset="0"/>
              </a:rPr>
              <a:t>az</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innovatív</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szolgáltatás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fejlesztésének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lehetséges</a:t>
            </a:r>
            <a:r>
              <a:rPr lang="en-US" sz="1700" dirty="0">
                <a:solidFill>
                  <a:srgbClr val="4D4D4E"/>
                </a:solidFill>
                <a:ea typeface="Times New Roman" panose="02020603050405020304" pitchFamily="18" charset="0"/>
                <a:cs typeface="Times New Roman" panose="02020603050405020304" pitchFamily="18" charset="0"/>
              </a:rPr>
              <a:t> </a:t>
            </a:r>
            <a:r>
              <a:rPr lang="hu-HU" sz="1700" dirty="0">
                <a:solidFill>
                  <a:srgbClr val="4D4D4E"/>
                </a:solidFill>
                <a:ea typeface="Times New Roman" panose="02020603050405020304" pitchFamily="18" charset="0"/>
                <a:cs typeface="Times New Roman" panose="02020603050405020304" pitchFamily="18" charset="0"/>
              </a:rPr>
              <a:t>állomása</a:t>
            </a:r>
            <a:r>
              <a:rPr lang="en-US" sz="1700" dirty="0" err="1">
                <a:solidFill>
                  <a:srgbClr val="4D4D4E"/>
                </a:solidFill>
                <a:ea typeface="Times New Roman" panose="02020603050405020304" pitchFamily="18" charset="0"/>
                <a:cs typeface="Times New Roman" panose="02020603050405020304" pitchFamily="18" charset="0"/>
              </a:rPr>
              <a:t>i</a:t>
            </a:r>
            <a:r>
              <a:rPr lang="en-US" sz="1700" dirty="0">
                <a:solidFill>
                  <a:srgbClr val="4D4D4E"/>
                </a:solidFill>
                <a:ea typeface="Times New Roman" panose="02020603050405020304" pitchFamily="18" charset="0"/>
                <a:cs typeface="Times New Roman" panose="02020603050405020304" pitchFamily="18" charset="0"/>
              </a:rPr>
              <a:t>.</a:t>
            </a:r>
          </a:p>
          <a:p>
            <a:pPr algn="just"/>
            <a:endParaRPr lang="hr-HR" sz="1700" dirty="0">
              <a:solidFill>
                <a:srgbClr val="4D4D4E"/>
              </a:solidFill>
              <a:ea typeface="Times New Roman" panose="02020603050405020304" pitchFamily="18" charset="0"/>
              <a:cs typeface="Times New Roman" panose="02020603050405020304" pitchFamily="18" charset="0"/>
            </a:endParaRPr>
          </a:p>
          <a:p>
            <a:pPr marL="0" indent="0" algn="just">
              <a:buNone/>
            </a:pPr>
            <a:endParaRPr lang="hr-HR" sz="1700" dirty="0">
              <a:solidFill>
                <a:srgbClr val="4D4D4E"/>
              </a:solidFill>
              <a:ea typeface="Times New Roman" panose="02020603050405020304" pitchFamily="18" charset="0"/>
              <a:cs typeface="Times New Roman" panose="02020603050405020304" pitchFamily="18" charset="0"/>
            </a:endParaRPr>
          </a:p>
          <a:p>
            <a:pPr marL="0" indent="0" algn="just">
              <a:buNone/>
            </a:pPr>
            <a:endParaRPr lang="en-US" sz="1700" dirty="0">
              <a:solidFill>
                <a:srgbClr val="4D4D4E"/>
              </a:solidFill>
              <a:ea typeface="Times New Roman" panose="02020603050405020304" pitchFamily="18" charset="0"/>
              <a:cs typeface="Times New Roman" panose="02020603050405020304" pitchFamily="18" charset="0"/>
            </a:endParaRPr>
          </a:p>
          <a:p>
            <a:pPr algn="just"/>
            <a:r>
              <a:rPr lang="en-US" sz="1700" dirty="0" err="1">
                <a:solidFill>
                  <a:srgbClr val="4D4D4E"/>
                </a:solidFill>
                <a:ea typeface="Times New Roman" panose="02020603050405020304" pitchFamily="18" charset="0"/>
                <a:cs typeface="Times New Roman" panose="02020603050405020304" pitchFamily="18" charset="0"/>
              </a:rPr>
              <a:t>Ez</a:t>
            </a:r>
            <a:r>
              <a:rPr lang="en-US" sz="1700" dirty="0">
                <a:solidFill>
                  <a:srgbClr val="4D4D4E"/>
                </a:solidFill>
                <a:ea typeface="Times New Roman" panose="02020603050405020304" pitchFamily="18" charset="0"/>
                <a:cs typeface="Times New Roman" panose="02020603050405020304" pitchFamily="18" charset="0"/>
              </a:rPr>
              <a:t> a </a:t>
            </a:r>
            <a:r>
              <a:rPr lang="en-US" sz="1700" dirty="0" err="1">
                <a:solidFill>
                  <a:srgbClr val="4D4D4E"/>
                </a:solidFill>
                <a:ea typeface="Times New Roman" panose="02020603050405020304" pitchFamily="18" charset="0"/>
                <a:cs typeface="Times New Roman" panose="02020603050405020304" pitchFamily="18" charset="0"/>
              </a:rPr>
              <a:t>szakasz</a:t>
            </a:r>
            <a:r>
              <a:rPr lang="en-US" sz="1700" dirty="0">
                <a:solidFill>
                  <a:srgbClr val="4D4D4E"/>
                </a:solidFill>
                <a:ea typeface="Times New Roman" panose="02020603050405020304" pitchFamily="18" charset="0"/>
                <a:cs typeface="Times New Roman" panose="02020603050405020304" pitchFamily="18" charset="0"/>
              </a:rPr>
              <a:t> a </a:t>
            </a:r>
            <a:r>
              <a:rPr lang="en-US" sz="1700" dirty="0" err="1">
                <a:solidFill>
                  <a:srgbClr val="4D4D4E"/>
                </a:solidFill>
                <a:ea typeface="Times New Roman" panose="02020603050405020304" pitchFamily="18" charset="0"/>
                <a:cs typeface="Times New Roman" panose="02020603050405020304" pitchFamily="18" charset="0"/>
              </a:rPr>
              <a:t>legígéretesebbnek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és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megvalósíthatónak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ítélt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lehetőségeken</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alapuló</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kezdeti</a:t>
            </a:r>
            <a:r>
              <a:rPr lang="en-US" sz="1700" dirty="0">
                <a:solidFill>
                  <a:srgbClr val="4D4D4E"/>
                </a:solidFill>
                <a:ea typeface="Times New Roman" panose="02020603050405020304" pitchFamily="18" charset="0"/>
                <a:cs typeface="Times New Roman" panose="02020603050405020304" pitchFamily="18" charset="0"/>
              </a:rPr>
              <a:t> </a:t>
            </a:r>
            <a:r>
              <a:rPr lang="en-US" sz="1700" b="1" dirty="0" err="1">
                <a:solidFill>
                  <a:srgbClr val="4D4D4E"/>
                </a:solidFill>
                <a:ea typeface="Times New Roman" panose="02020603050405020304" pitchFamily="18" charset="0"/>
                <a:cs typeface="Times New Roman" panose="02020603050405020304" pitchFamily="18" charset="0"/>
              </a:rPr>
              <a:t>szervitizációs</a:t>
            </a:r>
            <a:r>
              <a:rPr lang="en-US" sz="1700" b="1" dirty="0">
                <a:solidFill>
                  <a:srgbClr val="4D4D4E"/>
                </a:solidFill>
                <a:ea typeface="Times New Roman" panose="02020603050405020304" pitchFamily="18" charset="0"/>
                <a:cs typeface="Times New Roman" panose="02020603050405020304" pitchFamily="18" charset="0"/>
              </a:rPr>
              <a:t> </a:t>
            </a:r>
            <a:r>
              <a:rPr lang="en-US" sz="1700" b="1" dirty="0" err="1">
                <a:solidFill>
                  <a:srgbClr val="4D4D4E"/>
                </a:solidFill>
                <a:ea typeface="Times New Roman" panose="02020603050405020304" pitchFamily="18" charset="0"/>
                <a:cs typeface="Times New Roman" panose="02020603050405020304" pitchFamily="18" charset="0"/>
              </a:rPr>
              <a:t>koncepcióval</a:t>
            </a:r>
            <a:r>
              <a:rPr lang="en-US" sz="1700" b="1"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zárul</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Több</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lehetőség</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esetén</a:t>
            </a:r>
            <a:r>
              <a:rPr lang="en-US" sz="1700" dirty="0">
                <a:solidFill>
                  <a:srgbClr val="4D4D4E"/>
                </a:solidFill>
                <a:ea typeface="Times New Roman" panose="02020603050405020304" pitchFamily="18" charset="0"/>
                <a:cs typeface="Times New Roman" panose="02020603050405020304" pitchFamily="18" charset="0"/>
              </a:rPr>
              <a:t> a </a:t>
            </a:r>
            <a:r>
              <a:rPr lang="en-US" sz="1700" dirty="0" err="1">
                <a:solidFill>
                  <a:srgbClr val="4D4D4E"/>
                </a:solidFill>
                <a:ea typeface="Times New Roman" panose="02020603050405020304" pitchFamily="18" charset="0"/>
                <a:cs typeface="Times New Roman" panose="02020603050405020304" pitchFamily="18" charset="0"/>
              </a:rPr>
              <a:t>vállal</a:t>
            </a:r>
            <a:r>
              <a:rPr lang="hu-HU" sz="1700" dirty="0" err="1">
                <a:solidFill>
                  <a:srgbClr val="4D4D4E"/>
                </a:solidFill>
                <a:ea typeface="Times New Roman" panose="02020603050405020304" pitchFamily="18" charset="0"/>
                <a:cs typeface="Times New Roman" panose="02020603050405020304" pitchFamily="18" charset="0"/>
              </a:rPr>
              <a:t>kozásnak</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kell</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döntenie</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arról</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hogy</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melyiket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választja</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szem</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előtt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tartva</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saját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képességeit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kihívásait</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és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lehetséges</a:t>
            </a:r>
            <a:r>
              <a:rPr lang="en-US" sz="1700" dirty="0">
                <a:solidFill>
                  <a:srgbClr val="4D4D4E"/>
                </a:solidFill>
                <a:ea typeface="Times New Roman" panose="02020603050405020304" pitchFamily="18" charset="0"/>
                <a:cs typeface="Times New Roman" panose="02020603050405020304" pitchFamily="18" charset="0"/>
              </a:rPr>
              <a:t> </a:t>
            </a:r>
            <a:r>
              <a:rPr lang="en-US" sz="1700" dirty="0" err="1">
                <a:solidFill>
                  <a:srgbClr val="4D4D4E"/>
                </a:solidFill>
                <a:ea typeface="Times New Roman" panose="02020603050405020304" pitchFamily="18" charset="0"/>
                <a:cs typeface="Times New Roman" panose="02020603050405020304" pitchFamily="18" charset="0"/>
              </a:rPr>
              <a:t>nyereségeit</a:t>
            </a:r>
            <a:r>
              <a:rPr lang="en-US" sz="1700" dirty="0">
                <a:solidFill>
                  <a:srgbClr val="4D4D4E"/>
                </a:solidFill>
                <a:ea typeface="Times New Roman" panose="02020603050405020304" pitchFamily="18" charset="0"/>
                <a:cs typeface="Times New Roman" panose="02020603050405020304" pitchFamily="18" charset="0"/>
              </a:rPr>
              <a:t>.</a:t>
            </a:r>
          </a:p>
        </p:txBody>
      </p:sp>
      <p:graphicFrame>
        <p:nvGraphicFramePr>
          <p:cNvPr id="6" name="Diagram 5">
            <a:extLst>
              <a:ext uri="{FF2B5EF4-FFF2-40B4-BE49-F238E27FC236}">
                <a16:creationId xmlns:a16="http://schemas.microsoft.com/office/drawing/2014/main" id="{4B935A9B-3506-E128-4672-C64999323573}"/>
              </a:ext>
            </a:extLst>
          </p:cNvPr>
          <p:cNvGraphicFramePr/>
          <p:nvPr>
            <p:extLst>
              <p:ext uri="{D42A27DB-BD31-4B8C-83A1-F6EECF244321}">
                <p14:modId xmlns:p14="http://schemas.microsoft.com/office/powerpoint/2010/main" val="1811021838"/>
              </p:ext>
            </p:extLst>
          </p:nvPr>
        </p:nvGraphicFramePr>
        <p:xfrm>
          <a:off x="3864864" y="3175515"/>
          <a:ext cx="4462272" cy="28435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3">
            <a:extLst>
              <a:ext uri="{FF2B5EF4-FFF2-40B4-BE49-F238E27FC236}">
                <a16:creationId xmlns:a16="http://schemas.microsoft.com/office/drawing/2014/main" id="{406FF477-50BD-E94F-F240-A1BF15E825FC}"/>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52841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47037"/>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fontScale="85000" lnSpcReduction="20000"/>
          </a:bodyPr>
          <a:lstStyle/>
          <a:p>
            <a:r>
              <a:rPr lang="hu-HU" b="1" dirty="0"/>
              <a:t>2. lépés</a:t>
            </a:r>
            <a:r>
              <a:rPr lang="en-US" b="1" dirty="0"/>
              <a:t> – </a:t>
            </a:r>
            <a:r>
              <a:rPr lang="hu-HU" b="1" dirty="0">
                <a:solidFill>
                  <a:srgbClr val="404040"/>
                </a:solidFill>
              </a:rPr>
              <a:t>Fontosabb teendők</a:t>
            </a:r>
            <a:r>
              <a:rPr lang="en-US" b="1" dirty="0"/>
              <a:t>:</a:t>
            </a:r>
          </a:p>
          <a:p>
            <a:pPr marL="342900" indent="-342900" algn="just">
              <a:lnSpc>
                <a:spcPct val="115000"/>
              </a:lnSpc>
              <a:spcBef>
                <a:spcPts val="600"/>
              </a:spcBef>
              <a:buFont typeface="+mj-lt"/>
              <a:buAutoNum type="arabicPeriod"/>
            </a:pPr>
            <a:r>
              <a:rPr lang="en-US" sz="1800" b="1" dirty="0">
                <a:ea typeface="Times New Roman" panose="02020603050405020304" pitchFamily="18" charset="0"/>
                <a:cs typeface="Times New Roman" panose="02020603050405020304" pitchFamily="18" charset="0"/>
              </a:rPr>
              <a:t>A </a:t>
            </a:r>
            <a:r>
              <a:rPr lang="en-US" sz="1800" b="1" dirty="0" err="1">
                <a:ea typeface="Times New Roman" panose="02020603050405020304" pitchFamily="18" charset="0"/>
                <a:cs typeface="Times New Roman" panose="02020603050405020304" pitchFamily="18" charset="0"/>
              </a:rPr>
              <a:t>kulcsfontosságú</a:t>
            </a:r>
            <a:r>
              <a:rPr lang="en-US" sz="1800" b="1" dirty="0">
                <a:ea typeface="Times New Roman" panose="02020603050405020304" pitchFamily="18" charset="0"/>
                <a:cs typeface="Times New Roman" panose="02020603050405020304" pitchFamily="18" charset="0"/>
              </a:rPr>
              <a:t> </a:t>
            </a:r>
            <a:r>
              <a:rPr lang="en-US" sz="1800" b="1" dirty="0" err="1">
                <a:ea typeface="Times New Roman" panose="02020603050405020304" pitchFamily="18" charset="0"/>
                <a:cs typeface="Times New Roman" panose="02020603050405020304" pitchFamily="18" charset="0"/>
                <a:hlinkClick r:id="rId4"/>
              </a:rPr>
              <a:t>ügyfélszegmense</a:t>
            </a:r>
            <a:r>
              <a:rPr lang="en-US" sz="1800" dirty="0" err="1">
                <a:ea typeface="Times New Roman" panose="02020603050405020304" pitchFamily="18" charset="0"/>
                <a:cs typeface="Times New Roman" panose="02020603050405020304" pitchFamily="18" charset="0"/>
                <a:hlinkClick r:id="rId4"/>
              </a:rPr>
              <a:t>k</a:t>
            </a:r>
            <a:r>
              <a:rPr lang="en-US" sz="1800" b="1" dirty="0">
                <a:ea typeface="Times New Roman" panose="02020603050405020304" pitchFamily="18" charset="0"/>
                <a:cs typeface="Times New Roman" panose="02020603050405020304" pitchFamily="18" charset="0"/>
              </a:rPr>
              <a:t> </a:t>
            </a:r>
            <a:r>
              <a:rPr lang="en-US" sz="1800" b="1" dirty="0" err="1">
                <a:ea typeface="Times New Roman" panose="02020603050405020304" pitchFamily="18" charset="0"/>
                <a:cs typeface="Times New Roman" panose="02020603050405020304" pitchFamily="18" charset="0"/>
              </a:rPr>
              <a:t>azonosítása</a:t>
            </a:r>
            <a:r>
              <a:rPr lang="en-US" sz="1800" b="1" dirty="0">
                <a:ea typeface="Times New Roman" panose="02020603050405020304" pitchFamily="18" charset="0"/>
                <a:cs typeface="Times New Roman" panose="02020603050405020304" pitchFamily="18" charset="0"/>
              </a:rPr>
              <a:t> </a:t>
            </a:r>
            <a:r>
              <a:rPr lang="en-US" sz="1800" b="1" dirty="0" err="1">
                <a:ea typeface="Times New Roman" panose="02020603050405020304" pitchFamily="18" charset="0"/>
                <a:cs typeface="Times New Roman" panose="02020603050405020304" pitchFamily="18" charset="0"/>
              </a:rPr>
              <a:t>és</a:t>
            </a:r>
            <a:r>
              <a:rPr lang="en-US" sz="1800" b="1" dirty="0">
                <a:ea typeface="Times New Roman" panose="02020603050405020304" pitchFamily="18" charset="0"/>
                <a:cs typeface="Times New Roman" panose="02020603050405020304" pitchFamily="18" charset="0"/>
              </a:rPr>
              <a:t> </a:t>
            </a:r>
            <a:r>
              <a:rPr lang="en-US" sz="1800" b="1" dirty="0" err="1">
                <a:ea typeface="Times New Roman" panose="02020603050405020304" pitchFamily="18" charset="0"/>
                <a:cs typeface="Times New Roman" panose="02020603050405020304" pitchFamily="18" charset="0"/>
              </a:rPr>
              <a:t>elemzése</a:t>
            </a:r>
            <a:r>
              <a:rPr lang="en-US" sz="1800" b="1"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annak</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érdekében</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hogy</a:t>
            </a:r>
            <a:r>
              <a:rPr lang="en-US" sz="1800" dirty="0">
                <a:ea typeface="Times New Roman" panose="02020603050405020304" pitchFamily="18" charset="0"/>
                <a:cs typeface="Times New Roman" panose="02020603050405020304" pitchFamily="18" charset="0"/>
              </a:rPr>
              <a:t> a </a:t>
            </a:r>
            <a:r>
              <a:rPr lang="en-US" sz="1800" dirty="0" err="1">
                <a:ea typeface="Times New Roman" panose="02020603050405020304" pitchFamily="18" charset="0"/>
                <a:cs typeface="Times New Roman" panose="02020603050405020304" pitchFamily="18" charset="0"/>
              </a:rPr>
              <a:t>róluk</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alkotott</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képet</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fokozatosan</a:t>
            </a:r>
            <a:r>
              <a:rPr lang="en-US" sz="1800" dirty="0">
                <a:ea typeface="Times New Roman" panose="02020603050405020304" pitchFamily="18" charset="0"/>
                <a:cs typeface="Times New Roman" panose="02020603050405020304" pitchFamily="18" charset="0"/>
              </a:rPr>
              <a:t> a </a:t>
            </a:r>
            <a:r>
              <a:rPr lang="en-US" sz="1800" dirty="0" err="1">
                <a:ea typeface="Times New Roman" panose="02020603050405020304" pitchFamily="18" charset="0"/>
                <a:cs typeface="Times New Roman" panose="02020603050405020304" pitchFamily="18" charset="0"/>
              </a:rPr>
              <a:t>meglévő</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feltételezéseken</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túlmutatóvá</a:t>
            </a:r>
            <a:r>
              <a:rPr lang="en-US" sz="1800" dirty="0">
                <a:ea typeface="Times New Roman" panose="02020603050405020304" pitchFamily="18" charset="0"/>
                <a:cs typeface="Times New Roman" panose="02020603050405020304" pitchFamily="18" charset="0"/>
              </a:rPr>
              <a:t> </a:t>
            </a:r>
            <a:r>
              <a:rPr lang="en-US" sz="1800" dirty="0" err="1">
                <a:ea typeface="Times New Roman" panose="02020603050405020304" pitchFamily="18" charset="0"/>
                <a:cs typeface="Times New Roman" panose="02020603050405020304" pitchFamily="18" charset="0"/>
              </a:rPr>
              <a:t>tegyük</a:t>
            </a:r>
            <a:r>
              <a:rPr lang="en-US" sz="1800" dirty="0">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r>
              <a:rPr lang="en-US" sz="1800" dirty="0" err="1">
                <a:solidFill>
                  <a:srgbClr val="4D4D4E"/>
                </a:solidFill>
                <a:ea typeface="Times New Roman" panose="02020603050405020304" pitchFamily="18" charset="0"/>
                <a:cs typeface="Times New Roman" panose="02020603050405020304" pitchFamily="18" charset="0"/>
              </a:rPr>
              <a:t>Koncentráljon</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legígéretesebb</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ügyfélszegmens</a:t>
            </a:r>
            <a:r>
              <a:rPr lang="en-US" sz="1800" dirty="0">
                <a:solidFill>
                  <a:srgbClr val="4D4D4E"/>
                </a:solidFill>
                <a:ea typeface="Times New Roman" panose="02020603050405020304" pitchFamily="18" charset="0"/>
                <a:cs typeface="Times New Roman" panose="02020603050405020304" pitchFamily="18" charset="0"/>
              </a:rPr>
              <a:t>(ek)re,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hozzon</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létre</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egy</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hlinkClick r:id="rId5"/>
              </a:rPr>
              <a:t>ügyfélszemélyisége</a:t>
            </a:r>
            <a:r>
              <a:rPr lang="en-US" sz="1800" dirty="0" err="1">
                <a:solidFill>
                  <a:srgbClr val="4D4D4E"/>
                </a:solidFill>
                <a:ea typeface="Times New Roman" panose="02020603050405020304" pitchFamily="18" charset="0"/>
                <a:cs typeface="Times New Roman" panose="02020603050405020304" pitchFamily="18" charset="0"/>
                <a:hlinkClick r:id="rId5"/>
              </a:rPr>
              <a:t>t</a:t>
            </a:r>
            <a:r>
              <a:rPr lang="en-US" sz="1800" dirty="0">
                <a:solidFill>
                  <a:srgbClr val="4D4D4E"/>
                </a:solidFill>
                <a:ea typeface="Times New Roman" panose="02020603050405020304" pitchFamily="18" charset="0"/>
                <a:cs typeface="Times New Roman" panose="02020603050405020304" pitchFamily="18" charset="0"/>
                <a:hlinkClick r:id="rId5"/>
              </a:rPr>
              <a: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Írja</a:t>
            </a:r>
            <a:r>
              <a:rPr lang="en-US" sz="1800" dirty="0">
                <a:solidFill>
                  <a:srgbClr val="4D4D4E"/>
                </a:solidFill>
                <a:ea typeface="Times New Roman" panose="02020603050405020304" pitchFamily="18" charset="0"/>
                <a:cs typeface="Times New Roman" panose="02020603050405020304" pitchFamily="18" charset="0"/>
              </a:rPr>
              <a:t> le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ügyfelet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konkrét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személy</a:t>
            </a:r>
            <a:r>
              <a:rPr lang="en-US" sz="1800" dirty="0">
                <a:solidFill>
                  <a:srgbClr val="4D4D4E"/>
                </a:solidFill>
                <a:ea typeface="Times New Roman" panose="02020603050405020304" pitchFamily="18" charset="0"/>
                <a:cs typeface="Times New Roman" panose="02020603050405020304" pitchFamily="18" charset="0"/>
              </a:rPr>
              <a:t> -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ügyfélszegmenst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képviselő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valós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személy</a:t>
            </a:r>
            <a:r>
              <a:rPr lang="en-US" sz="1800" dirty="0">
                <a:solidFill>
                  <a:srgbClr val="4D4D4E"/>
                </a:solidFill>
                <a:ea typeface="Times New Roman" panose="02020603050405020304" pitchFamily="18" charset="0"/>
                <a:cs typeface="Times New Roman" panose="02020603050405020304" pitchFamily="18" charset="0"/>
              </a:rPr>
              <a:t> - </a:t>
            </a:r>
            <a:r>
              <a:rPr lang="en-US" sz="1800" dirty="0" err="1">
                <a:solidFill>
                  <a:srgbClr val="4D4D4E"/>
                </a:solidFill>
                <a:ea typeface="Times New Roman" panose="02020603050405020304" pitchFamily="18" charset="0"/>
                <a:cs typeface="Times New Roman" panose="02020603050405020304" pitchFamily="18" charset="0"/>
              </a:rPr>
              <a:t>alapján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Ennek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információnak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lehetővé</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kell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tennie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hogy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még</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pontosabban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meghatározható</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legyen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hogy</a:t>
            </a:r>
            <a:r>
              <a:rPr lang="en-US" sz="1800" dirty="0">
                <a:solidFill>
                  <a:srgbClr val="4D4D4E"/>
                </a:solidFill>
                <a:ea typeface="Times New Roman" panose="02020603050405020304" pitchFamily="18" charset="0"/>
                <a:cs typeface="Times New Roman" panose="02020603050405020304" pitchFamily="18" charset="0"/>
              </a:rPr>
              <a:t> kit, </a:t>
            </a:r>
            <a:r>
              <a:rPr lang="en-US" sz="1800" dirty="0" err="1">
                <a:solidFill>
                  <a:srgbClr val="4D4D4E"/>
                </a:solidFill>
                <a:ea typeface="Times New Roman" panose="02020603050405020304" pitchFamily="18" charset="0"/>
                <a:cs typeface="Times New Roman" panose="02020603050405020304" pitchFamily="18" charset="0"/>
              </a:rPr>
              <a:t>mikor</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hogyan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kell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megcélozni</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n-US" sz="1800" b="1" dirty="0" err="1">
                <a:solidFill>
                  <a:srgbClr val="4D4D4E"/>
                </a:solidFill>
                <a:ea typeface="Times New Roman" panose="02020603050405020304" pitchFamily="18" charset="0"/>
                <a:cs typeface="Times New Roman" panose="02020603050405020304" pitchFamily="18" charset="0"/>
              </a:rPr>
              <a:t>Rögzítse</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vizuálisan</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az</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hlinkClick r:id="rId6"/>
              </a:rPr>
              <a:t>ügyfél</a:t>
            </a:r>
            <a:r>
              <a:rPr lang="en-US" sz="1800" b="1" dirty="0">
                <a:solidFill>
                  <a:srgbClr val="4D4D4E"/>
                </a:solidFill>
                <a:ea typeface="Times New Roman" panose="02020603050405020304" pitchFamily="18" charset="0"/>
                <a:cs typeface="Times New Roman" panose="02020603050405020304" pitchFamily="18" charset="0"/>
                <a:hlinkClick r:id="rId6"/>
              </a:rPr>
              <a:t> </a:t>
            </a:r>
            <a:r>
              <a:rPr lang="en-US" sz="1800" b="1" dirty="0" err="1">
                <a:solidFill>
                  <a:srgbClr val="4D4D4E"/>
                </a:solidFill>
                <a:ea typeface="Times New Roman" panose="02020603050405020304" pitchFamily="18" charset="0"/>
                <a:cs typeface="Times New Roman" panose="02020603050405020304" pitchFamily="18" charset="0"/>
                <a:hlinkClick r:id="rId6"/>
              </a:rPr>
              <a:t>útjának</a:t>
            </a:r>
            <a:r>
              <a:rPr lang="en-US" sz="1800" b="1" dirty="0">
                <a:solidFill>
                  <a:srgbClr val="4D4D4E"/>
                </a:solidFill>
                <a:ea typeface="Times New Roman" panose="02020603050405020304" pitchFamily="18" charset="0"/>
                <a:cs typeface="Times New Roman" panose="02020603050405020304" pitchFamily="18" charset="0"/>
                <a:hlinkClick r:id="rId6"/>
              </a:rPr>
              <a:t>/</a:t>
            </a:r>
            <a:r>
              <a:rPr lang="en-US" sz="1800" b="1" dirty="0" err="1">
                <a:solidFill>
                  <a:srgbClr val="4D4D4E"/>
                </a:solidFill>
                <a:ea typeface="Times New Roman" panose="02020603050405020304" pitchFamily="18" charset="0"/>
                <a:cs typeface="Times New Roman" panose="02020603050405020304" pitchFamily="18" charset="0"/>
                <a:hlinkClick r:id="rId6"/>
              </a:rPr>
              <a:t>élményének</a:t>
            </a:r>
            <a:r>
              <a:rPr lang="en-US" sz="1800" b="1" dirty="0">
                <a:solidFill>
                  <a:srgbClr val="4D4D4E"/>
                </a:solidFill>
                <a:ea typeface="Times New Roman" panose="02020603050405020304" pitchFamily="18" charset="0"/>
                <a:cs typeface="Times New Roman" panose="02020603050405020304" pitchFamily="18" charset="0"/>
                <a:hlinkClick r:id="rId6"/>
              </a:rPr>
              <a:t> </a:t>
            </a:r>
            <a:r>
              <a:rPr lang="en-US" sz="1800" b="1" dirty="0" err="1">
                <a:solidFill>
                  <a:srgbClr val="4D4D4E"/>
                </a:solidFill>
                <a:ea typeface="Times New Roman" panose="02020603050405020304" pitchFamily="18" charset="0"/>
                <a:cs typeface="Times New Roman" panose="02020603050405020304" pitchFamily="18" charset="0"/>
              </a:rPr>
              <a:t>teljes</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ciklusát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attól</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pillanattól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kezdve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hogy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ügyfél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problémája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felmerül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egészen</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megoldás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alkalmazása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levő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időszakig</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Elemezze</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azonosítsa</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nem</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megfelelő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tapasztalatokat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fájdalompontokat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amelyek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esetleges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lehetőségként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ismerhetők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fel</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n-US" sz="1800" b="1" dirty="0" err="1">
                <a:solidFill>
                  <a:srgbClr val="4D4D4E"/>
                </a:solidFill>
                <a:ea typeface="Times New Roman" panose="02020603050405020304" pitchFamily="18" charset="0"/>
                <a:cs typeface="Times New Roman" panose="02020603050405020304" pitchFamily="18" charset="0"/>
              </a:rPr>
              <a:t>Készítsen</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kezdeti</a:t>
            </a:r>
            <a:r>
              <a:rPr lang="en-US" sz="1800" b="1" dirty="0">
                <a:solidFill>
                  <a:srgbClr val="4D4D4E"/>
                </a:solidFill>
                <a:ea typeface="Times New Roman" panose="02020603050405020304" pitchFamily="18" charset="0"/>
                <a:cs typeface="Times New Roman" panose="02020603050405020304" pitchFamily="18" charset="0"/>
              </a:rPr>
              <a:t> </a:t>
            </a:r>
            <a:r>
              <a:rPr lang="en-US" sz="1800" b="1" dirty="0" err="1">
                <a:solidFill>
                  <a:srgbClr val="4D4D4E"/>
                </a:solidFill>
                <a:ea typeface="Times New Roman" panose="02020603050405020304" pitchFamily="18" charset="0"/>
                <a:cs typeface="Times New Roman" panose="02020603050405020304" pitchFamily="18" charset="0"/>
              </a:rPr>
              <a:t>szer</a:t>
            </a:r>
            <a:r>
              <a:rPr lang="hu-HU" sz="1800" b="1" dirty="0">
                <a:solidFill>
                  <a:srgbClr val="4D4D4E"/>
                </a:solidFill>
                <a:ea typeface="Times New Roman" panose="02020603050405020304" pitchFamily="18" charset="0"/>
                <a:cs typeface="Times New Roman" panose="02020603050405020304" pitchFamily="18" charset="0"/>
              </a:rPr>
              <a:t>vitizációs </a:t>
            </a:r>
            <a:r>
              <a:rPr lang="en-US" sz="1800" b="1" dirty="0" err="1">
                <a:solidFill>
                  <a:srgbClr val="4D4D4E"/>
                </a:solidFill>
                <a:ea typeface="Times New Roman" panose="02020603050405020304" pitchFamily="18" charset="0"/>
                <a:cs typeface="Times New Roman" panose="02020603050405020304" pitchFamily="18" charset="0"/>
              </a:rPr>
              <a:t>koncepciót</a:t>
            </a:r>
            <a:r>
              <a:rPr lang="en-US" sz="1800" b="1" dirty="0">
                <a:solidFill>
                  <a:srgbClr val="4D4D4E"/>
                </a:solidFill>
                <a:ea typeface="Times New Roman" panose="02020603050405020304" pitchFamily="18" charset="0"/>
                <a:cs typeface="Times New Roman" panose="02020603050405020304" pitchFamily="18" charset="0"/>
              </a:rPr>
              <a:t> </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rövid</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leírást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vagy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néhányat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új</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szolgáltatásról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amely</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kiegészíti</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szervi</a:t>
            </a:r>
            <a:r>
              <a:rPr lang="hu-HU" sz="1800" dirty="0" err="1">
                <a:solidFill>
                  <a:srgbClr val="4D4D4E"/>
                </a:solidFill>
                <a:ea typeface="Times New Roman" panose="02020603050405020304" pitchFamily="18" charset="0"/>
                <a:cs typeface="Times New Roman" panose="02020603050405020304" pitchFamily="18" charset="0"/>
              </a:rPr>
              <a:t>tizációs</a:t>
            </a:r>
            <a:r>
              <a:rPr lang="hu-HU"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kezdeményezéshez</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kiválasztott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terméket</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cél</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megvalósítás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szempontjából</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kulcsfontosságú</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kulcselemek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azonosítása</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valamint</a:t>
            </a:r>
            <a:r>
              <a:rPr lang="en-US" sz="1800" dirty="0">
                <a:solidFill>
                  <a:srgbClr val="4D4D4E"/>
                </a:solidFill>
                <a:ea typeface="Times New Roman" panose="02020603050405020304" pitchFamily="18" charset="0"/>
                <a:cs typeface="Times New Roman" panose="02020603050405020304" pitchFamily="18" charset="0"/>
              </a:rPr>
              <a:t> a </a:t>
            </a:r>
            <a:r>
              <a:rPr lang="en-US" sz="1800" dirty="0" err="1">
                <a:solidFill>
                  <a:srgbClr val="4D4D4E"/>
                </a:solidFill>
                <a:ea typeface="Times New Roman" panose="02020603050405020304" pitchFamily="18" charset="0"/>
                <a:cs typeface="Times New Roman" panose="02020603050405020304" pitchFamily="18" charset="0"/>
              </a:rPr>
              <a:t>következő</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lépések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során</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elképzelt</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szervezeti</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és</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operatív</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változások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megértésének</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lehetővé</a:t>
            </a:r>
            <a:r>
              <a:rPr lang="en-US" sz="1800" dirty="0">
                <a:solidFill>
                  <a:srgbClr val="4D4D4E"/>
                </a:solidFill>
                <a:ea typeface="Times New Roman" panose="02020603050405020304" pitchFamily="18" charset="0"/>
                <a:cs typeface="Times New Roman" panose="02020603050405020304" pitchFamily="18" charset="0"/>
              </a:rPr>
              <a:t> </a:t>
            </a:r>
            <a:r>
              <a:rPr lang="en-US" sz="1800" dirty="0" err="1">
                <a:solidFill>
                  <a:srgbClr val="4D4D4E"/>
                </a:solidFill>
                <a:ea typeface="Times New Roman" panose="02020603050405020304" pitchFamily="18" charset="0"/>
                <a:cs typeface="Times New Roman" panose="02020603050405020304" pitchFamily="18" charset="0"/>
              </a:rPr>
              <a:t>tétele</a:t>
            </a:r>
            <a:r>
              <a:rPr lang="en-US" sz="1800" dirty="0">
                <a:solidFill>
                  <a:srgbClr val="4D4D4E"/>
                </a:solidFill>
                <a:ea typeface="Times New Roman" panose="02020603050405020304" pitchFamily="18" charset="0"/>
                <a:cs typeface="Times New Roman" panose="02020603050405020304" pitchFamily="18" charset="0"/>
              </a:rPr>
              <a:t>.</a:t>
            </a:r>
            <a:endParaRPr lang="hu-HU"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n-US" sz="1800" dirty="0">
                <a:solidFill>
                  <a:srgbClr val="4D4D4E"/>
                </a:solidFill>
                <a:effectLst/>
                <a:ea typeface="Times New Roman" panose="02020603050405020304" pitchFamily="18" charset="0"/>
                <a:cs typeface="Times New Roman" panose="02020603050405020304" pitchFamily="18" charset="0"/>
              </a:rPr>
              <a:t>Az </a:t>
            </a:r>
            <a:r>
              <a:rPr lang="en-US" sz="1800" b="1" dirty="0" err="1">
                <a:solidFill>
                  <a:srgbClr val="4D4D4E"/>
                </a:solidFill>
                <a:effectLst/>
                <a:ea typeface="Times New Roman" panose="02020603050405020304" pitchFamily="18" charset="0"/>
                <a:cs typeface="Times New Roman" panose="02020603050405020304" pitchFamily="18" charset="0"/>
              </a:rPr>
              <a:t>Új</a:t>
            </a:r>
            <a:r>
              <a:rPr lang="en-US" sz="1800" b="1"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rPr>
              <a:t>leendő</a:t>
            </a:r>
            <a:r>
              <a:rPr lang="en-US" sz="1800" b="1" dirty="0">
                <a:solidFill>
                  <a:srgbClr val="4D4D4E"/>
                </a:solidFill>
                <a:effectLst/>
                <a:ea typeface="Times New Roman" panose="02020603050405020304" pitchFamily="18" charset="0"/>
                <a:cs typeface="Times New Roman" panose="02020603050405020304" pitchFamily="18" charset="0"/>
              </a:rPr>
              <a: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b="1" dirty="0" err="1">
                <a:solidFill>
                  <a:srgbClr val="4D4D4E"/>
                </a:solidFill>
                <a:effectLst/>
                <a:ea typeface="Times New Roman" panose="02020603050405020304" pitchFamily="18" charset="0"/>
                <a:cs typeface="Times New Roman" panose="02020603050405020304" pitchFamily="18" charset="0"/>
                <a:hlinkClick r:id="rId6"/>
              </a:rPr>
              <a:t>ügyfélút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kidolgozása</a:t>
            </a:r>
            <a:r>
              <a:rPr lang="en-US" sz="1800" dirty="0">
                <a:solidFill>
                  <a:srgbClr val="4D4D4E"/>
                </a:solidFill>
                <a:effectLst/>
                <a:ea typeface="Times New Roman" panose="02020603050405020304" pitchFamily="18" charset="0"/>
                <a:cs typeface="Times New Roman" panose="02020603050405020304" pitchFamily="18" charset="0"/>
              </a:rPr>
              <a:t> (a </a:t>
            </a:r>
            <a:r>
              <a:rPr lang="en-US" sz="1800" dirty="0" err="1">
                <a:solidFill>
                  <a:srgbClr val="4D4D4E"/>
                </a:solidFill>
                <a:effectLst/>
                <a:ea typeface="Times New Roman" panose="02020603050405020304" pitchFamily="18" charset="0"/>
                <a:cs typeface="Times New Roman" panose="02020603050405020304" pitchFamily="18" charset="0"/>
              </a:rPr>
              <a:t>javasolt</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eszköz</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használatával</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ezúttal</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az</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ügyfél</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új</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szolgáltatással</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kapcsolatos</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tapasztalatainak</a:t>
            </a:r>
            <a:r>
              <a:rPr lang="en-US" sz="1800" dirty="0">
                <a:solidFill>
                  <a:srgbClr val="4D4D4E"/>
                </a:solidFill>
                <a:effectLst/>
                <a:ea typeface="Times New Roman" panose="02020603050405020304" pitchFamily="18" charset="0"/>
                <a:cs typeface="Times New Roman" panose="02020603050405020304" pitchFamily="18" charset="0"/>
              </a:rPr>
              <a:t> </a:t>
            </a:r>
            <a:r>
              <a:rPr lang="en-US" sz="1800" dirty="0" err="1">
                <a:solidFill>
                  <a:srgbClr val="4D4D4E"/>
                </a:solidFill>
                <a:effectLst/>
                <a:ea typeface="Times New Roman" panose="02020603050405020304" pitchFamily="18" charset="0"/>
                <a:cs typeface="Times New Roman" panose="02020603050405020304" pitchFamily="18" charset="0"/>
              </a:rPr>
              <a:t>leírásával</a:t>
            </a:r>
            <a:r>
              <a:rPr lang="en-US" sz="1800" dirty="0">
                <a:solidFill>
                  <a:srgbClr val="4D4D4E"/>
                </a:solidFill>
                <a:effectLst/>
                <a:ea typeface="Times New Roman" panose="02020603050405020304" pitchFamily="18" charset="0"/>
                <a:cs typeface="Times New Roman" panose="02020603050405020304" pitchFamily="18" charset="0"/>
              </a:rPr>
              <a:t>.</a:t>
            </a:r>
          </a:p>
          <a:p>
            <a:pPr marL="342900" indent="-342900" algn="just">
              <a:lnSpc>
                <a:spcPct val="115000"/>
              </a:lnSpc>
              <a:spcBef>
                <a:spcPts val="600"/>
              </a:spcBef>
              <a:buFont typeface="+mj-lt"/>
              <a:buAutoNum type="arabicPeriod"/>
            </a:pP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endParaRPr lang="en-US" dirty="0"/>
          </a:p>
        </p:txBody>
      </p:sp>
      <p:sp>
        <p:nvSpPr>
          <p:cNvPr id="2" name="Rectángulo 3">
            <a:extLst>
              <a:ext uri="{FF2B5EF4-FFF2-40B4-BE49-F238E27FC236}">
                <a16:creationId xmlns:a16="http://schemas.microsoft.com/office/drawing/2014/main" id="{182D7880-9506-A17C-2F3A-0D5C8A30B245}"/>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4100138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04468"/>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b="1" dirty="0"/>
              <a:t>3</a:t>
            </a:r>
            <a:r>
              <a:rPr lang="hu-HU" b="1" dirty="0"/>
              <a:t>. lépés</a:t>
            </a:r>
            <a:r>
              <a:rPr lang="en-US" b="1" dirty="0"/>
              <a:t>: </a:t>
            </a:r>
            <a:r>
              <a:rPr lang="hu-HU" b="1" dirty="0"/>
              <a:t>A v</a:t>
            </a:r>
            <a:r>
              <a:rPr lang="en-US" b="1" dirty="0" err="1"/>
              <a:t>áltozás</a:t>
            </a:r>
            <a:r>
              <a:rPr lang="en-US" b="1" dirty="0"/>
              <a:t> </a:t>
            </a:r>
            <a:r>
              <a:rPr lang="en-US" b="1" dirty="0" err="1"/>
              <a:t>és</a:t>
            </a:r>
            <a:r>
              <a:rPr lang="en-US" b="1" dirty="0"/>
              <a:t> </a:t>
            </a:r>
            <a:r>
              <a:rPr lang="hu-HU" b="1" dirty="0"/>
              <a:t>a </a:t>
            </a:r>
            <a:r>
              <a:rPr lang="en-US" b="1" dirty="0" err="1"/>
              <a:t>végrehajtás</a:t>
            </a:r>
            <a:r>
              <a:rPr lang="en-US" b="1" dirty="0"/>
              <a:t> </a:t>
            </a:r>
            <a:r>
              <a:rPr lang="en-US" b="1" dirty="0" err="1"/>
              <a:t>tervezése</a:t>
            </a:r>
            <a:endParaRPr lang="en-US" dirty="0"/>
          </a:p>
          <a:p>
            <a:pPr algn="just"/>
            <a:endParaRPr lang="en-US" dirty="0"/>
          </a:p>
          <a:p>
            <a:pPr algn="just"/>
            <a:endParaRPr lang="en-US" dirty="0"/>
          </a:p>
          <a:p>
            <a:pPr algn="just"/>
            <a:endParaRPr lang="en-US" dirty="0"/>
          </a:p>
        </p:txBody>
      </p:sp>
      <p:pic>
        <p:nvPicPr>
          <p:cNvPr id="7" name="Picture 6">
            <a:extLst>
              <a:ext uri="{FF2B5EF4-FFF2-40B4-BE49-F238E27FC236}">
                <a16:creationId xmlns:a16="http://schemas.microsoft.com/office/drawing/2014/main" id="{91434D3C-DD29-BC9C-29F6-6AD84F3CA764}"/>
              </a:ext>
            </a:extLst>
          </p:cNvPr>
          <p:cNvPicPr>
            <a:picLocks noChangeAspect="1"/>
          </p:cNvPicPr>
          <p:nvPr/>
        </p:nvPicPr>
        <p:blipFill rotWithShape="1">
          <a:blip r:embed="rId4"/>
          <a:srcRect l="17522" r="4558"/>
          <a:stretch/>
        </p:blipFill>
        <p:spPr>
          <a:xfrm>
            <a:off x="217283" y="2618518"/>
            <a:ext cx="4065006" cy="3628507"/>
          </a:xfrm>
          <a:prstGeom prst="rect">
            <a:avLst/>
          </a:prstGeom>
        </p:spPr>
      </p:pic>
      <p:sp>
        <p:nvSpPr>
          <p:cNvPr id="11" name="Content Placeholder 5">
            <a:extLst>
              <a:ext uri="{FF2B5EF4-FFF2-40B4-BE49-F238E27FC236}">
                <a16:creationId xmlns:a16="http://schemas.microsoft.com/office/drawing/2014/main" id="{F22F151A-D7BE-3CEA-A775-61F044BDE888}"/>
              </a:ext>
            </a:extLst>
          </p:cNvPr>
          <p:cNvSpPr txBox="1">
            <a:spLocks/>
          </p:cNvSpPr>
          <p:nvPr/>
        </p:nvSpPr>
        <p:spPr>
          <a:xfrm>
            <a:off x="3778726" y="3190794"/>
            <a:ext cx="7315997" cy="1683834"/>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hu-HU" sz="1600" dirty="0"/>
              <a:t>A harmadik fázisban a vállalkozásnak </a:t>
            </a:r>
            <a:r>
              <a:rPr lang="hu-HU" sz="1600" b="1" dirty="0"/>
              <a:t>azonosítania kell a legfontosabb változásokat az ügyfelek kiszolgálásának módjában</a:t>
            </a:r>
            <a:r>
              <a:rPr lang="hu-HU" sz="1600" dirty="0"/>
              <a:t>, valamint azt, hogy hogyan kell megváltoztatni az üzleti modellt és a vállalkozás képességeit meghatározó kulcsfontosságú elemeket (erőforrások, folyamatok és döntéshozatali kritériumok/értékek). A kezdeti </a:t>
            </a:r>
            <a:r>
              <a:rPr lang="hu-HU" sz="1600" dirty="0" err="1"/>
              <a:t>szervitizációs</a:t>
            </a:r>
            <a:r>
              <a:rPr lang="hu-HU" sz="1600" dirty="0"/>
              <a:t> koncepció alapján az ügyfélutazást Új (</a:t>
            </a:r>
            <a:r>
              <a:rPr lang="hu-HU" sz="1400" b="0" i="0" dirty="0">
                <a:solidFill>
                  <a:srgbClr val="202122"/>
                </a:solidFill>
                <a:effectLst/>
                <a:latin typeface="Arial" panose="020B0604020202020204" pitchFamily="34" charset="0"/>
              </a:rPr>
              <a:t>„</a:t>
            </a:r>
            <a:r>
              <a:rPr lang="hu-HU" sz="1600" dirty="0"/>
              <a:t>leendő") ügyfélút felülvizsgálatával kezdheti. Javasoljuk, hogy a felülvizsgált ügyfélutat a nulláról  kidolgozza ki - mintha nem lennének korábban kialakított kapcsolatok és tevékenységek a </a:t>
            </a:r>
            <a:r>
              <a:rPr lang="hu-HU" sz="1400" b="0" i="0" dirty="0">
                <a:solidFill>
                  <a:srgbClr val="202122"/>
                </a:solidFill>
                <a:effectLst/>
                <a:latin typeface="Arial" panose="020B0604020202020204" pitchFamily="34" charset="0"/>
              </a:rPr>
              <a:t>„</a:t>
            </a:r>
            <a:r>
              <a:rPr lang="hu-HU" sz="1600" dirty="0"/>
              <a:t>régi" ügyfélutazáshoz kapcsolódóan.</a:t>
            </a:r>
          </a:p>
          <a:p>
            <a:pPr algn="just"/>
            <a:endParaRPr lang="hu-HU" sz="1600" dirty="0"/>
          </a:p>
          <a:p>
            <a:pPr algn="just"/>
            <a:endParaRPr lang="hu-HU" dirty="0"/>
          </a:p>
          <a:p>
            <a:pPr algn="just"/>
            <a:endParaRPr lang="hu-HU" dirty="0"/>
          </a:p>
          <a:p>
            <a:pPr algn="just"/>
            <a:endParaRPr lang="hu-HU" dirty="0"/>
          </a:p>
          <a:p>
            <a:pPr algn="just"/>
            <a:endParaRPr lang="hu-HU" dirty="0"/>
          </a:p>
        </p:txBody>
      </p:sp>
      <p:sp>
        <p:nvSpPr>
          <p:cNvPr id="2" name="Rectángulo 3">
            <a:extLst>
              <a:ext uri="{FF2B5EF4-FFF2-40B4-BE49-F238E27FC236}">
                <a16:creationId xmlns:a16="http://schemas.microsoft.com/office/drawing/2014/main" id="{2C2B570F-C637-4520-9E56-AD4C4CD9393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037689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181368"/>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hu-HU" b="1" dirty="0"/>
              <a:t>3. lépés: A változás és a végrehajtás tervezése</a:t>
            </a:r>
            <a:endParaRPr lang="hu-HU" dirty="0"/>
          </a:p>
          <a:p>
            <a:pPr algn="just"/>
            <a:r>
              <a:rPr lang="hu-HU" sz="1600" dirty="0"/>
              <a:t>Az ügyféloldal meghatározása után fel kell tárni a vállalati perspektívát, hogy meghatározzák, melyek az érintkezési pontok, milyen módon kell megszervezni őket, és </a:t>
            </a:r>
            <a:r>
              <a:rPr lang="hu-HU" sz="1600" b="1" dirty="0"/>
              <a:t>mi lesz a legmegfelelőbb módja az újonnan kialakított ügyféloldal támogatásának</a:t>
            </a:r>
            <a:r>
              <a:rPr lang="hu-HU" sz="1600" dirty="0"/>
              <a:t>. A következő lépés a tervezett változtatások integrálása az üzleti modellbe. Ehhez a vállalkozásoknak meg kell érteniük üzleti modelljük meglévő kulcselemeit és a szükséges változtatásokat is. Miután a meglévő </a:t>
            </a:r>
            <a:r>
              <a:rPr lang="hu-HU" sz="1400" b="0" i="0" dirty="0">
                <a:solidFill>
                  <a:srgbClr val="202122"/>
                </a:solidFill>
                <a:effectLst/>
                <a:latin typeface="Arial" panose="020B0604020202020204" pitchFamily="34" charset="0"/>
              </a:rPr>
              <a:t>„</a:t>
            </a:r>
            <a:r>
              <a:rPr lang="hu-HU" sz="1600" dirty="0"/>
              <a:t>jelenlegi" és a tervezett </a:t>
            </a:r>
            <a:r>
              <a:rPr lang="hu-HU" sz="1400" b="0" i="0" dirty="0">
                <a:solidFill>
                  <a:srgbClr val="202122"/>
                </a:solidFill>
                <a:effectLst/>
                <a:latin typeface="Arial" panose="020B0604020202020204" pitchFamily="34" charset="0"/>
              </a:rPr>
              <a:t>„</a:t>
            </a:r>
            <a:r>
              <a:rPr lang="hu-HU" sz="1600" dirty="0"/>
              <a:t>leendő" üzleti modelleket meghatározták - ellenőrizni kell az átfedéseket és a különbségeket.</a:t>
            </a:r>
          </a:p>
          <a:p>
            <a:pPr algn="just"/>
            <a:endParaRPr lang="hu-HU" sz="1800" dirty="0">
              <a:solidFill>
                <a:srgbClr val="4D4D4E"/>
              </a:solidFill>
              <a:effectLst/>
              <a:ea typeface="Times New Roman" panose="02020603050405020304" pitchFamily="18" charset="0"/>
              <a:cs typeface="Times New Roman" panose="02020603050405020304" pitchFamily="18" charset="0"/>
            </a:endParaRPr>
          </a:p>
          <a:p>
            <a:pPr algn="just"/>
            <a:endParaRPr lang="hu-HU" dirty="0"/>
          </a:p>
          <a:p>
            <a:pPr algn="just"/>
            <a:endParaRPr lang="hu-HU" dirty="0"/>
          </a:p>
          <a:p>
            <a:pPr algn="just"/>
            <a:endParaRPr lang="hu-HU" dirty="0"/>
          </a:p>
          <a:p>
            <a:pPr algn="just"/>
            <a:endParaRPr lang="hu-HU" dirty="0"/>
          </a:p>
        </p:txBody>
      </p:sp>
      <p:graphicFrame>
        <p:nvGraphicFramePr>
          <p:cNvPr id="16" name="Diagram 15">
            <a:extLst>
              <a:ext uri="{FF2B5EF4-FFF2-40B4-BE49-F238E27FC236}">
                <a16:creationId xmlns:a16="http://schemas.microsoft.com/office/drawing/2014/main" id="{2AA08B2D-BBE3-C532-CCD0-6509FD28E10E}"/>
              </a:ext>
            </a:extLst>
          </p:cNvPr>
          <p:cNvGraphicFramePr/>
          <p:nvPr>
            <p:extLst>
              <p:ext uri="{D42A27DB-BD31-4B8C-83A1-F6EECF244321}">
                <p14:modId xmlns:p14="http://schemas.microsoft.com/office/powerpoint/2010/main" val="476304352"/>
              </p:ext>
            </p:extLst>
          </p:nvPr>
        </p:nvGraphicFramePr>
        <p:xfrm>
          <a:off x="2548552" y="2450592"/>
          <a:ext cx="7292149" cy="43186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3">
            <a:extLst>
              <a:ext uri="{FF2B5EF4-FFF2-40B4-BE49-F238E27FC236}">
                <a16:creationId xmlns:a16="http://schemas.microsoft.com/office/drawing/2014/main" id="{E4A180D9-56D0-05AA-5E6C-8624BA17BA5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34542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598200" y="247037"/>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a:normAutofit/>
          </a:bodyPr>
          <a:lstStyle/>
          <a:p>
            <a:r>
              <a:rPr lang="hu-HU" b="1" dirty="0"/>
              <a:t>3. Szakasz – Fontosabb lépések:</a:t>
            </a:r>
          </a:p>
          <a:p>
            <a:pPr marL="342900" indent="-342900" algn="just">
              <a:lnSpc>
                <a:spcPct val="115000"/>
              </a:lnSpc>
              <a:spcBef>
                <a:spcPts val="600"/>
              </a:spcBef>
              <a:buFont typeface="+mj-lt"/>
              <a:buAutoNum type="arabicPeriod"/>
            </a:pPr>
            <a:r>
              <a:rPr lang="hu-HU" sz="1800" b="1" dirty="0">
                <a:solidFill>
                  <a:srgbClr val="4D4D4E"/>
                </a:solidFill>
                <a:ea typeface="Times New Roman" panose="02020603050405020304" pitchFamily="18" charset="0"/>
                <a:cs typeface="Times New Roman" panose="02020603050405020304" pitchFamily="18" charset="0"/>
              </a:rPr>
              <a:t>Az új („leendő") </a:t>
            </a:r>
            <a:r>
              <a:rPr lang="hu-HU" sz="1800" b="1" dirty="0">
                <a:solidFill>
                  <a:srgbClr val="4D4D4E"/>
                </a:solidFill>
                <a:ea typeface="Times New Roman" panose="02020603050405020304" pitchFamily="18" charset="0"/>
                <a:cs typeface="Times New Roman" panose="02020603050405020304" pitchFamily="18" charset="0"/>
                <a:hlinkClick r:id="rId4"/>
              </a:rPr>
              <a:t>ügyfélút</a:t>
            </a:r>
            <a:r>
              <a:rPr lang="hu-HU" sz="1800" b="1" dirty="0">
                <a:solidFill>
                  <a:srgbClr val="4D4D4E"/>
                </a:solidFill>
                <a:ea typeface="Times New Roman" panose="02020603050405020304" pitchFamily="18" charset="0"/>
                <a:cs typeface="Times New Roman" panose="02020603050405020304" pitchFamily="18" charset="0"/>
              </a:rPr>
              <a:t> felülvizsgálata/meghatározása </a:t>
            </a:r>
            <a:r>
              <a:rPr lang="hu-HU" sz="1800" dirty="0">
                <a:solidFill>
                  <a:srgbClr val="4D4D4E"/>
                </a:solidFill>
                <a:ea typeface="Times New Roman" panose="02020603050405020304" pitchFamily="18" charset="0"/>
                <a:cs typeface="Times New Roman" panose="02020603050405020304" pitchFamily="18" charset="0"/>
              </a:rPr>
              <a:t>a kezdeti </a:t>
            </a:r>
            <a:r>
              <a:rPr lang="hu-HU" sz="1800" dirty="0" err="1">
                <a:solidFill>
                  <a:srgbClr val="4D4D4E"/>
                </a:solidFill>
                <a:ea typeface="Times New Roman" panose="02020603050405020304" pitchFamily="18" charset="0"/>
                <a:cs typeface="Times New Roman" panose="02020603050405020304" pitchFamily="18" charset="0"/>
              </a:rPr>
              <a:t>szervitizáció</a:t>
            </a:r>
            <a:r>
              <a:rPr lang="hu-HU" sz="1800" dirty="0">
                <a:solidFill>
                  <a:srgbClr val="4D4D4E"/>
                </a:solidFill>
                <a:ea typeface="Times New Roman" panose="02020603050405020304" pitchFamily="18" charset="0"/>
                <a:cs typeface="Times New Roman" panose="02020603050405020304" pitchFamily="18" charset="0"/>
              </a:rPr>
              <a:t> koncepció alapján.</a:t>
            </a:r>
          </a:p>
          <a:p>
            <a:pPr marL="342900" indent="-342900" algn="just">
              <a:lnSpc>
                <a:spcPct val="115000"/>
              </a:lnSpc>
              <a:spcBef>
                <a:spcPts val="600"/>
              </a:spcBef>
              <a:buFont typeface="+mj-lt"/>
              <a:buAutoNum type="arabicPeriod"/>
            </a:pPr>
            <a:r>
              <a:rPr lang="hu-HU" sz="1800" b="1" dirty="0">
                <a:solidFill>
                  <a:srgbClr val="4D4D4E"/>
                </a:solidFill>
                <a:ea typeface="Times New Roman" panose="02020603050405020304" pitchFamily="18" charset="0"/>
                <a:cs typeface="Times New Roman" panose="02020603050405020304" pitchFamily="18" charset="0"/>
              </a:rPr>
              <a:t>Integrálja a tervezett változásokat az üzleti modellbe. </a:t>
            </a:r>
            <a:r>
              <a:rPr lang="hu-HU" sz="1800" dirty="0">
                <a:solidFill>
                  <a:srgbClr val="4D4D4E"/>
                </a:solidFill>
                <a:ea typeface="Times New Roman" panose="02020603050405020304" pitchFamily="18" charset="0"/>
                <a:cs typeface="Times New Roman" panose="02020603050405020304" pitchFamily="18" charset="0"/>
              </a:rPr>
              <a:t>Szükséges megérteni mind az üzleti modell meglévő kulcselemeit, mind a szükséges változtatásokat. Javasolt eljárás </a:t>
            </a:r>
            <a:r>
              <a:rPr lang="hu-HU" sz="1800" b="1" dirty="0">
                <a:solidFill>
                  <a:srgbClr val="4D4D4E"/>
                </a:solidFill>
                <a:ea typeface="Times New Roman" panose="02020603050405020304" pitchFamily="18" charset="0"/>
                <a:cs typeface="Times New Roman" panose="02020603050405020304" pitchFamily="18" charset="0"/>
              </a:rPr>
              <a:t>az </a:t>
            </a:r>
            <a:r>
              <a:rPr lang="hu-HU" sz="1800" b="1" dirty="0">
                <a:solidFill>
                  <a:srgbClr val="4D4D4E"/>
                </a:solidFill>
                <a:ea typeface="Times New Roman" panose="02020603050405020304" pitchFamily="18" charset="0"/>
                <a:cs typeface="Times New Roman" panose="02020603050405020304" pitchFamily="18" charset="0"/>
                <a:hlinkClick r:id="rId5"/>
              </a:rPr>
              <a:t>üzleti modellvázlaton </a:t>
            </a:r>
            <a:r>
              <a:rPr lang="hu-HU" sz="1800" dirty="0">
                <a:solidFill>
                  <a:srgbClr val="4D4D4E"/>
                </a:solidFill>
                <a:ea typeface="Times New Roman" panose="02020603050405020304" pitchFamily="18" charset="0"/>
                <a:cs typeface="Times New Roman" panose="02020603050405020304" pitchFamily="18" charset="0"/>
                <a:hlinkClick r:id="rId5"/>
              </a:rPr>
              <a:t>(Business </a:t>
            </a:r>
            <a:r>
              <a:rPr lang="hu-HU" sz="1800" dirty="0" err="1">
                <a:solidFill>
                  <a:srgbClr val="4D4D4E"/>
                </a:solidFill>
                <a:ea typeface="Times New Roman" panose="02020603050405020304" pitchFamily="18" charset="0"/>
                <a:cs typeface="Times New Roman" panose="02020603050405020304" pitchFamily="18" charset="0"/>
                <a:hlinkClick r:id="rId5"/>
              </a:rPr>
              <a:t>Model</a:t>
            </a:r>
            <a:r>
              <a:rPr lang="hu-HU" sz="1800" dirty="0">
                <a:solidFill>
                  <a:srgbClr val="4D4D4E"/>
                </a:solidFill>
                <a:ea typeface="Times New Roman" panose="02020603050405020304" pitchFamily="18" charset="0"/>
                <a:cs typeface="Times New Roman" panose="02020603050405020304" pitchFamily="18" charset="0"/>
                <a:hlinkClick r:id="rId5"/>
              </a:rPr>
              <a:t> </a:t>
            </a:r>
            <a:r>
              <a:rPr lang="hu-HU" sz="1800" dirty="0" err="1">
                <a:solidFill>
                  <a:srgbClr val="4D4D4E"/>
                </a:solidFill>
                <a:ea typeface="Times New Roman" panose="02020603050405020304" pitchFamily="18" charset="0"/>
                <a:cs typeface="Times New Roman" panose="02020603050405020304" pitchFamily="18" charset="0"/>
                <a:hlinkClick r:id="rId5"/>
              </a:rPr>
              <a:t>Canvas</a:t>
            </a:r>
            <a:r>
              <a:rPr lang="hu-HU" sz="1800" dirty="0">
                <a:solidFill>
                  <a:srgbClr val="4D4D4E"/>
                </a:solidFill>
                <a:ea typeface="Times New Roman" panose="02020603050405020304" pitchFamily="18" charset="0"/>
                <a:cs typeface="Times New Roman" panose="02020603050405020304" pitchFamily="18" charset="0"/>
                <a:hlinkClick r:id="rId5"/>
              </a:rPr>
              <a:t>) </a:t>
            </a:r>
            <a:r>
              <a:rPr lang="hu-HU" sz="1800" dirty="0">
                <a:solidFill>
                  <a:srgbClr val="4D4D4E"/>
                </a:solidFill>
                <a:ea typeface="Times New Roman" panose="02020603050405020304" pitchFamily="18" charset="0"/>
                <a:cs typeface="Times New Roman" panose="02020603050405020304" pitchFamily="18" charset="0"/>
              </a:rPr>
              <a:t>használata ellenőrzőlistaként mind a meglévő (termékgyártáson alapuló) üzleti modell, mind a kiszolgáláson alapuló üzleti modell kulcselemeinek azonosításához és leírásához.</a:t>
            </a:r>
          </a:p>
          <a:p>
            <a:pPr marL="342900" indent="-342900" algn="just">
              <a:lnSpc>
                <a:spcPct val="115000"/>
              </a:lnSpc>
              <a:spcBef>
                <a:spcPts val="600"/>
              </a:spcBef>
              <a:buFont typeface="+mj-lt"/>
              <a:buAutoNum type="arabicPeriod"/>
            </a:pPr>
            <a:r>
              <a:rPr lang="hu-HU" sz="1800" b="1" dirty="0">
                <a:solidFill>
                  <a:srgbClr val="4D4D4E"/>
                </a:solidFill>
                <a:ea typeface="Times New Roman" panose="02020603050405020304" pitchFamily="18" charset="0"/>
                <a:cs typeface="Times New Roman" panose="02020603050405020304" pitchFamily="18" charset="0"/>
              </a:rPr>
              <a:t>Készítsen részletes leírást a különbségekről és a várható változásokról </a:t>
            </a:r>
            <a:r>
              <a:rPr lang="hu-HU" sz="1800" dirty="0">
                <a:solidFill>
                  <a:srgbClr val="4D4D4E"/>
                </a:solidFill>
                <a:ea typeface="Times New Roman" panose="02020603050405020304" pitchFamily="18" charset="0"/>
                <a:cs typeface="Times New Roman" panose="02020603050405020304" pitchFamily="18" charset="0"/>
              </a:rPr>
              <a:t>az </a:t>
            </a:r>
            <a:r>
              <a:rPr lang="hu-HU" sz="1800" b="1" dirty="0">
                <a:solidFill>
                  <a:srgbClr val="4D4D4E"/>
                </a:solidFill>
                <a:ea typeface="Times New Roman" panose="02020603050405020304" pitchFamily="18" charset="0"/>
                <a:cs typeface="Times New Roman" panose="02020603050405020304" pitchFamily="18" charset="0"/>
                <a:hlinkClick r:id="rId6"/>
              </a:rPr>
              <a:t>erőforrások, folyamatok és értékek</a:t>
            </a:r>
            <a:r>
              <a:rPr lang="hu-HU" sz="1800" b="1" dirty="0">
                <a:solidFill>
                  <a:srgbClr val="4D4D4E"/>
                </a:solidFill>
                <a:ea typeface="Times New Roman" panose="02020603050405020304" pitchFamily="18" charset="0"/>
                <a:cs typeface="Times New Roman" panose="02020603050405020304" pitchFamily="18" charset="0"/>
              </a:rPr>
              <a:t> </a:t>
            </a:r>
            <a:r>
              <a:rPr lang="hu-HU" sz="1800" dirty="0">
                <a:solidFill>
                  <a:srgbClr val="4D4D4E"/>
                </a:solidFill>
                <a:ea typeface="Times New Roman" panose="02020603050405020304" pitchFamily="18" charset="0"/>
                <a:cs typeface="Times New Roman" panose="02020603050405020304" pitchFamily="18" charset="0"/>
              </a:rPr>
              <a:t>tekintetében.</a:t>
            </a:r>
          </a:p>
          <a:p>
            <a:pPr marL="342900" indent="-342900" algn="just">
              <a:lnSpc>
                <a:spcPct val="115000"/>
              </a:lnSpc>
              <a:spcBef>
                <a:spcPts val="600"/>
              </a:spcBef>
              <a:buFont typeface="+mj-lt"/>
              <a:buAutoNum type="arabicPeriod"/>
            </a:pPr>
            <a:r>
              <a:rPr lang="hu-HU" sz="1800" b="1" dirty="0">
                <a:solidFill>
                  <a:srgbClr val="4D4D4E"/>
                </a:solidFill>
                <a:ea typeface="Times New Roman" panose="02020603050405020304" pitchFamily="18" charset="0"/>
                <a:cs typeface="Times New Roman" panose="02020603050405020304" pitchFamily="18" charset="0"/>
              </a:rPr>
              <a:t>A korábban meghatározott </a:t>
            </a:r>
            <a:r>
              <a:rPr lang="hu-HU" sz="1800" b="1" dirty="0" err="1">
                <a:solidFill>
                  <a:srgbClr val="4D4D4E"/>
                </a:solidFill>
                <a:ea typeface="Times New Roman" panose="02020603050405020304" pitchFamily="18" charset="0"/>
                <a:cs typeface="Times New Roman" panose="02020603050405020304" pitchFamily="18" charset="0"/>
              </a:rPr>
              <a:t>szervitizációs</a:t>
            </a:r>
            <a:r>
              <a:rPr lang="hu-HU" sz="1800" b="1" dirty="0">
                <a:solidFill>
                  <a:srgbClr val="4D4D4E"/>
                </a:solidFill>
                <a:ea typeface="Times New Roman" panose="02020603050405020304" pitchFamily="18" charset="0"/>
                <a:cs typeface="Times New Roman" panose="02020603050405020304" pitchFamily="18" charset="0"/>
              </a:rPr>
              <a:t> koncepció felülvizsgálata a megvalósíthatóság szempontjából. </a:t>
            </a:r>
            <a:r>
              <a:rPr lang="hu-HU" sz="1800" dirty="0">
                <a:solidFill>
                  <a:srgbClr val="4D4D4E"/>
                </a:solidFill>
                <a:ea typeface="Times New Roman" panose="02020603050405020304" pitchFamily="18" charset="0"/>
                <a:cs typeface="Times New Roman" panose="02020603050405020304" pitchFamily="18" charset="0"/>
              </a:rPr>
              <a:t>Képes-e kezelni a változást?</a:t>
            </a:r>
          </a:p>
        </p:txBody>
      </p:sp>
      <p:sp>
        <p:nvSpPr>
          <p:cNvPr id="3" name="Rectángulo 3">
            <a:extLst>
              <a:ext uri="{FF2B5EF4-FFF2-40B4-BE49-F238E27FC236}">
                <a16:creationId xmlns:a16="http://schemas.microsoft.com/office/drawing/2014/main" id="{31476400-AB70-7C5D-85ED-C90ABE0F5B1F}"/>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51096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hu-HU" dirty="0"/>
              <a:t>Célok és célkitűzések</a:t>
            </a:r>
            <a:endParaRPr lang="es-ES" dirty="0"/>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1608788" cy="4023360"/>
          </a:xfrm>
        </p:spPr>
        <p:txBody>
          <a:bodyPr>
            <a:normAutofit/>
          </a:bodyPr>
          <a:lstStyle/>
          <a:p>
            <a:r>
              <a:rPr lang="en-US" sz="2200" dirty="0"/>
              <a:t>A </a:t>
            </a:r>
            <a:r>
              <a:rPr lang="en-US" sz="2200" dirty="0" err="1"/>
              <a:t>modul</a:t>
            </a:r>
            <a:r>
              <a:rPr lang="en-US" sz="2200" dirty="0"/>
              <a:t> </a:t>
            </a:r>
            <a:r>
              <a:rPr lang="en-US" sz="2200" dirty="0" err="1"/>
              <a:t>végén</a:t>
            </a:r>
            <a:r>
              <a:rPr lang="en-US" sz="2200" dirty="0"/>
              <a:t> a </a:t>
            </a:r>
            <a:r>
              <a:rPr lang="en-US" sz="2200" dirty="0" err="1"/>
              <a:t>következő</a:t>
            </a:r>
            <a:r>
              <a:rPr lang="en-US" sz="2200" dirty="0"/>
              <a:t> </a:t>
            </a:r>
            <a:r>
              <a:rPr lang="en-US" sz="2200" dirty="0" err="1"/>
              <a:t>ismereteket</a:t>
            </a:r>
            <a:r>
              <a:rPr lang="en-US" sz="2200" dirty="0"/>
              <a:t> </a:t>
            </a:r>
            <a:r>
              <a:rPr lang="en-US" sz="2200" dirty="0" err="1"/>
              <a:t>és</a:t>
            </a:r>
            <a:r>
              <a:rPr lang="en-US" sz="2200" dirty="0"/>
              <a:t> </a:t>
            </a:r>
            <a:r>
              <a:rPr lang="en-US" sz="2200" dirty="0" err="1"/>
              <a:t>képességeket</a:t>
            </a:r>
            <a:r>
              <a:rPr lang="en-US" sz="2200" dirty="0"/>
              <a:t> </a:t>
            </a:r>
            <a:r>
              <a:rPr lang="en-US" sz="2200" dirty="0" err="1"/>
              <a:t>sajátíthatja</a:t>
            </a:r>
            <a:r>
              <a:rPr lang="en-US" sz="2200" dirty="0"/>
              <a:t> </a:t>
            </a:r>
            <a:r>
              <a:rPr lang="en-US" sz="2200" dirty="0" err="1"/>
              <a:t>el</a:t>
            </a:r>
            <a:r>
              <a:rPr lang="en-US" sz="2200" dirty="0"/>
              <a:t>:</a:t>
            </a:r>
            <a:endParaRPr lang="hu-HU" sz="2200" dirty="0">
              <a:solidFill>
                <a:srgbClr val="404040"/>
              </a:solidFill>
            </a:endParaRPr>
          </a:p>
          <a:p>
            <a:pPr>
              <a:buFont typeface="Courier New" panose="02070309020205020404" pitchFamily="49" charset="0"/>
              <a:buChar char="o"/>
            </a:pPr>
            <a:r>
              <a:rPr lang="hu-HU" sz="2200" dirty="0">
                <a:solidFill>
                  <a:srgbClr val="404040"/>
                </a:solidFill>
              </a:rPr>
              <a:t> A szervitizáció fogalmának megértése.</a:t>
            </a:r>
          </a:p>
          <a:p>
            <a:pPr>
              <a:buFont typeface="Courier New" panose="02070309020205020404" pitchFamily="49" charset="0"/>
              <a:buChar char="o"/>
            </a:pPr>
            <a:r>
              <a:rPr lang="hu-HU" sz="2200" dirty="0">
                <a:solidFill>
                  <a:srgbClr val="404040"/>
                </a:solidFill>
              </a:rPr>
              <a:t> A </a:t>
            </a:r>
            <a:r>
              <a:rPr lang="hu-HU" sz="2200" dirty="0" err="1">
                <a:solidFill>
                  <a:srgbClr val="404040"/>
                </a:solidFill>
              </a:rPr>
              <a:t>szervitizáció</a:t>
            </a:r>
            <a:r>
              <a:rPr lang="hu-HU" sz="2200" dirty="0">
                <a:solidFill>
                  <a:srgbClr val="404040"/>
                </a:solidFill>
              </a:rPr>
              <a:t> kezdeményezése a munka során. </a:t>
            </a:r>
          </a:p>
          <a:p>
            <a:pPr>
              <a:buFont typeface="Courier New" panose="02070309020205020404" pitchFamily="49" charset="0"/>
              <a:buChar char="o"/>
            </a:pPr>
            <a:r>
              <a:rPr lang="hu-HU" sz="2200" dirty="0">
                <a:solidFill>
                  <a:srgbClr val="404040"/>
                </a:solidFill>
              </a:rPr>
              <a:t> Olyan eszközök és módszerek alkalmazása, amelyek támogatják a </a:t>
            </a:r>
            <a:r>
              <a:rPr lang="hu-HU" sz="2200" dirty="0" err="1">
                <a:solidFill>
                  <a:srgbClr val="404040"/>
                </a:solidFill>
              </a:rPr>
              <a:t>szervitizáció</a:t>
            </a:r>
            <a:r>
              <a:rPr lang="hu-HU" sz="2200" dirty="0">
                <a:solidFill>
                  <a:srgbClr val="404040"/>
                </a:solidFill>
              </a:rPr>
              <a:t> folyamatát.</a:t>
            </a:r>
          </a:p>
          <a:p>
            <a:pPr>
              <a:buFont typeface="Courier New" panose="02070309020205020404" pitchFamily="49" charset="0"/>
              <a:buChar char="o"/>
            </a:pPr>
            <a:r>
              <a:rPr lang="en-US" sz="2200" dirty="0">
                <a:solidFill>
                  <a:srgbClr val="404040"/>
                </a:solidFill>
              </a:rPr>
              <a:t> </a:t>
            </a:r>
            <a:r>
              <a:rPr lang="hu-HU" sz="2200" dirty="0">
                <a:solidFill>
                  <a:srgbClr val="404040"/>
                </a:solidFill>
              </a:rPr>
              <a:t>Azon üzleti lehetőségek azonosítása, amelyek új technológiák előnyeiből fakadnak.</a:t>
            </a:r>
            <a:endParaRPr lang="en-US" sz="2200"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Rectángulo 3">
            <a:extLst>
              <a:ext uri="{FF2B5EF4-FFF2-40B4-BE49-F238E27FC236}">
                <a16:creationId xmlns:a16="http://schemas.microsoft.com/office/drawing/2014/main" id="{046A2298-61A3-DEA6-117B-DE56EEE5A592}"/>
              </a:ext>
            </a:extLst>
          </p:cNvPr>
          <p:cNvSpPr/>
          <p:nvPr/>
        </p:nvSpPr>
        <p:spPr>
          <a:xfrm>
            <a:off x="317390" y="639315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187156"/>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hu-HU" b="1" dirty="0"/>
              <a:t>4. lépés </a:t>
            </a:r>
            <a:r>
              <a:rPr lang="en-US" b="1" dirty="0"/>
              <a:t>- </a:t>
            </a:r>
            <a:r>
              <a:rPr lang="hu-HU" b="1" dirty="0"/>
              <a:t>A v</a:t>
            </a:r>
            <a:r>
              <a:rPr lang="en-US" b="1" dirty="0" err="1"/>
              <a:t>áltozás</a:t>
            </a:r>
            <a:r>
              <a:rPr lang="en-US" b="1" dirty="0"/>
              <a:t> </a:t>
            </a:r>
            <a:r>
              <a:rPr lang="en-US" b="1" dirty="0" err="1"/>
              <a:t>és</a:t>
            </a:r>
            <a:r>
              <a:rPr lang="en-US" b="1" dirty="0"/>
              <a:t> </a:t>
            </a:r>
            <a:r>
              <a:rPr lang="hu-HU" b="1" dirty="0"/>
              <a:t>a </a:t>
            </a:r>
            <a:r>
              <a:rPr lang="en-US" b="1" dirty="0" err="1"/>
              <a:t>végrehajtás</a:t>
            </a:r>
            <a:r>
              <a:rPr lang="en-US" b="1" dirty="0"/>
              <a:t> </a:t>
            </a:r>
            <a:r>
              <a:rPr lang="en-US" b="1" dirty="0" err="1"/>
              <a:t>tervezése</a:t>
            </a:r>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p>
        </p:txBody>
      </p:sp>
      <p:sp>
        <p:nvSpPr>
          <p:cNvPr id="2" name="Content Placeholder 5">
            <a:extLst>
              <a:ext uri="{FF2B5EF4-FFF2-40B4-BE49-F238E27FC236}">
                <a16:creationId xmlns:a16="http://schemas.microsoft.com/office/drawing/2014/main" id="{072DEBAE-45D0-CC9C-45EB-64722B5BC3F0}"/>
              </a:ext>
            </a:extLst>
          </p:cNvPr>
          <p:cNvSpPr txBox="1">
            <a:spLocks/>
          </p:cNvSpPr>
          <p:nvPr/>
        </p:nvSpPr>
        <p:spPr>
          <a:xfrm>
            <a:off x="1096964" y="2264116"/>
            <a:ext cx="10633436" cy="1782784"/>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15000"/>
              </a:lnSpc>
              <a:spcBef>
                <a:spcPts val="600"/>
              </a:spcBef>
            </a:pPr>
            <a:r>
              <a:rPr lang="hu-HU" sz="1800" dirty="0">
                <a:solidFill>
                  <a:srgbClr val="4D4D4E"/>
                </a:solidFill>
                <a:effectLst/>
                <a:ea typeface="Times New Roman" panose="02020603050405020304" pitchFamily="18" charset="0"/>
                <a:cs typeface="Times New Roman" panose="02020603050405020304" pitchFamily="18" charset="0"/>
              </a:rPr>
              <a:t>A negyedik fázis fő fókusza a </a:t>
            </a:r>
            <a:r>
              <a:rPr lang="hu-HU" sz="1800" dirty="0" err="1">
                <a:solidFill>
                  <a:srgbClr val="4D4D4E"/>
                </a:solidFill>
                <a:effectLst/>
                <a:ea typeface="Times New Roman" panose="02020603050405020304" pitchFamily="18" charset="0"/>
                <a:cs typeface="Times New Roman" panose="02020603050405020304" pitchFamily="18" charset="0"/>
              </a:rPr>
              <a:t>szervitizációs</a:t>
            </a:r>
            <a:r>
              <a:rPr lang="hu-HU" sz="1800" dirty="0">
                <a:solidFill>
                  <a:srgbClr val="4D4D4E"/>
                </a:solidFill>
                <a:effectLst/>
                <a:ea typeface="Times New Roman" panose="02020603050405020304" pitchFamily="18" charset="0"/>
                <a:cs typeface="Times New Roman" panose="02020603050405020304" pitchFamily="18" charset="0"/>
              </a:rPr>
              <a:t> termék kereskedelmi forgalomba hozatalára vonatkozó stratégia megalkotása. </a:t>
            </a:r>
            <a:r>
              <a:rPr lang="hu-HU" sz="1800" b="1" dirty="0">
                <a:solidFill>
                  <a:srgbClr val="4D4D4E"/>
                </a:solidFill>
                <a:effectLst/>
                <a:ea typeface="Times New Roman" panose="02020603050405020304" pitchFamily="18" charset="0"/>
                <a:cs typeface="Times New Roman" panose="02020603050405020304" pitchFamily="18" charset="0"/>
              </a:rPr>
              <a:t>A fő cél egy megalapozott forgalmazási stratégia és végrehajtási terv kidolgozása</a:t>
            </a:r>
            <a:r>
              <a:rPr lang="hu-HU" sz="1800" dirty="0">
                <a:solidFill>
                  <a:srgbClr val="4D4D4E"/>
                </a:solidFill>
                <a:effectLst/>
                <a:ea typeface="Times New Roman" panose="02020603050405020304" pitchFamily="18" charset="0"/>
                <a:cs typeface="Times New Roman" panose="02020603050405020304" pitchFamily="18" charset="0"/>
              </a:rPr>
              <a:t>. Mivel a vállalkozások a megvalósítás során számos </a:t>
            </a:r>
            <a:r>
              <a:rPr lang="hu-HU" sz="1600" b="0" i="0" dirty="0">
                <a:solidFill>
                  <a:srgbClr val="202122"/>
                </a:solidFill>
                <a:effectLst/>
                <a:latin typeface="Arial" panose="020B0604020202020204" pitchFamily="34" charset="0"/>
              </a:rPr>
              <a:t>„</a:t>
            </a:r>
            <a:r>
              <a:rPr lang="hu-HU" sz="1800" dirty="0">
                <a:solidFill>
                  <a:srgbClr val="4D4D4E"/>
                </a:solidFill>
                <a:effectLst/>
                <a:ea typeface="Times New Roman" panose="02020603050405020304" pitchFamily="18" charset="0"/>
                <a:cs typeface="Times New Roman" panose="02020603050405020304" pitchFamily="18" charset="0"/>
              </a:rPr>
              <a:t>ismeretlennel" szembesülhetnek, a hagyományos, mutatókon, küszöbértékeken és célokon alapuló stratégiai menedzsment megközelítés nem megfelelő. A </a:t>
            </a:r>
            <a:r>
              <a:rPr lang="hu-HU" sz="1800" dirty="0" err="1">
                <a:solidFill>
                  <a:srgbClr val="4D4D4E"/>
                </a:solidFill>
                <a:effectLst/>
                <a:ea typeface="Times New Roman" panose="02020603050405020304" pitchFamily="18" charset="0"/>
                <a:cs typeface="Times New Roman" panose="02020603050405020304" pitchFamily="18" charset="0"/>
              </a:rPr>
              <a:t>felfedezésvezérelt</a:t>
            </a:r>
            <a:r>
              <a:rPr lang="hu-HU" sz="1800" dirty="0">
                <a:solidFill>
                  <a:srgbClr val="4D4D4E"/>
                </a:solidFill>
                <a:effectLst/>
                <a:ea typeface="Times New Roman" panose="02020603050405020304" pitchFamily="18" charset="0"/>
                <a:cs typeface="Times New Roman" panose="02020603050405020304" pitchFamily="18" charset="0"/>
              </a:rPr>
              <a:t> (vagy feltételezésen alapuló) tervezés erősen javasolt. Ebben a kezdeti forgalmazási szakaszban sokkal fontosabb annak megismerése, hogy mi lehetséges, mint az, hogy elérjük amit elterveztünk.</a:t>
            </a:r>
          </a:p>
        </p:txBody>
      </p:sp>
      <p:pic>
        <p:nvPicPr>
          <p:cNvPr id="6" name="Picture 5">
            <a:extLst>
              <a:ext uri="{FF2B5EF4-FFF2-40B4-BE49-F238E27FC236}">
                <a16:creationId xmlns:a16="http://schemas.microsoft.com/office/drawing/2014/main" id="{1B6538E7-EA90-C87A-6AD7-937C5A8FA099}"/>
              </a:ext>
            </a:extLst>
          </p:cNvPr>
          <p:cNvPicPr>
            <a:picLocks noChangeAspect="1"/>
          </p:cNvPicPr>
          <p:nvPr/>
        </p:nvPicPr>
        <p:blipFill>
          <a:blip r:embed="rId4"/>
          <a:stretch>
            <a:fillRect/>
          </a:stretch>
        </p:blipFill>
        <p:spPr>
          <a:xfrm>
            <a:off x="3885725" y="5029808"/>
            <a:ext cx="4480876" cy="1283667"/>
          </a:xfrm>
          <a:prstGeom prst="rect">
            <a:avLst/>
          </a:prstGeom>
        </p:spPr>
      </p:pic>
      <p:graphicFrame>
        <p:nvGraphicFramePr>
          <p:cNvPr id="11" name="Diagram 10">
            <a:extLst>
              <a:ext uri="{FF2B5EF4-FFF2-40B4-BE49-F238E27FC236}">
                <a16:creationId xmlns:a16="http://schemas.microsoft.com/office/drawing/2014/main" id="{CA4DDB24-633F-2B72-3AF2-EEE5D6510D82}"/>
              </a:ext>
            </a:extLst>
          </p:cNvPr>
          <p:cNvGraphicFramePr/>
          <p:nvPr>
            <p:extLst>
              <p:ext uri="{D42A27DB-BD31-4B8C-83A1-F6EECF244321}">
                <p14:modId xmlns:p14="http://schemas.microsoft.com/office/powerpoint/2010/main" val="3497971247"/>
              </p:ext>
            </p:extLst>
          </p:nvPr>
        </p:nvGraphicFramePr>
        <p:xfrm>
          <a:off x="2258841" y="1736725"/>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Rectángulo 3">
            <a:extLst>
              <a:ext uri="{FF2B5EF4-FFF2-40B4-BE49-F238E27FC236}">
                <a16:creationId xmlns:a16="http://schemas.microsoft.com/office/drawing/2014/main" id="{7368E00E-0033-088A-AC0B-A08C94580956}"/>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75343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47037"/>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a:normAutofit fontScale="85000" lnSpcReduction="20000"/>
          </a:bodyPr>
          <a:lstStyle/>
          <a:p>
            <a:r>
              <a:rPr lang="hu-HU" b="1" dirty="0"/>
              <a:t>4. lépés – Fontosabb teendők:</a:t>
            </a:r>
          </a:p>
          <a:p>
            <a:pPr marL="342900" indent="-342900" algn="just">
              <a:lnSpc>
                <a:spcPct val="115000"/>
              </a:lnSpc>
              <a:spcBef>
                <a:spcPts val="600"/>
              </a:spcBef>
              <a:buFont typeface="+mj-lt"/>
              <a:buAutoNum type="arabicPeriod"/>
            </a:pPr>
            <a:r>
              <a:rPr lang="hu-HU" b="1" dirty="0"/>
              <a:t>Hozzon létre megvalósítási stratégiát. </a:t>
            </a:r>
            <a:r>
              <a:rPr lang="hu-HU" dirty="0"/>
              <a:t>A túl bonyolult tervezési és döntéshozatali eljárás elkerülése érdekében egyszerű stratégia-kezelési eszköz javasolt (pl. </a:t>
            </a:r>
            <a:r>
              <a:rPr lang="hu-HU" dirty="0" err="1"/>
              <a:t>One</a:t>
            </a:r>
            <a:r>
              <a:rPr lang="hu-HU" dirty="0"/>
              <a:t> Page </a:t>
            </a:r>
            <a:r>
              <a:rPr lang="hu-HU" dirty="0" err="1"/>
              <a:t>Strategy</a:t>
            </a:r>
            <a:r>
              <a:rPr lang="hu-HU" dirty="0"/>
              <a:t>). Ennek lehetővé kell tennie a </a:t>
            </a:r>
            <a:r>
              <a:rPr lang="hu-HU" dirty="0" err="1"/>
              <a:t>szervitizációs</a:t>
            </a:r>
            <a:r>
              <a:rPr lang="hu-HU" dirty="0"/>
              <a:t> kezdeményezés zökkenőmentes végrehajtását és integrálását a szélesebb, már meglévő stratégiába</a:t>
            </a:r>
            <a:r>
              <a:rPr lang="hu-HU" b="1" dirty="0"/>
              <a:t>.</a:t>
            </a:r>
          </a:p>
          <a:p>
            <a:pPr marL="342900" indent="-342900" algn="just">
              <a:lnSpc>
                <a:spcPct val="115000"/>
              </a:lnSpc>
              <a:spcBef>
                <a:spcPts val="600"/>
              </a:spcBef>
              <a:buFont typeface="+mj-lt"/>
              <a:buAutoNum type="arabicPeriod"/>
            </a:pPr>
            <a:r>
              <a:rPr lang="hu-HU" b="1" dirty="0"/>
              <a:t>Készítsen </a:t>
            </a:r>
            <a:r>
              <a:rPr lang="hu-HU" b="1" dirty="0">
                <a:hlinkClick r:id="rId4"/>
              </a:rPr>
              <a:t>listát</a:t>
            </a:r>
            <a:r>
              <a:rPr lang="hu-HU" b="1" dirty="0"/>
              <a:t> a stratégia megfogalmazásakor felmerülő előfeltevésekről</a:t>
            </a:r>
            <a:r>
              <a:rPr lang="hu-HU" dirty="0"/>
              <a:t>, például a környezetre, piacokra, ügyfelekre, de a szervezeti és egyéni képességekre vonatkozóan is. A feltételezéseken alapuló menedzsment gyorsabb reagálást és jobb alkalmazkodást tesz lehetővé, ami jobban megfelel a </a:t>
            </a:r>
            <a:r>
              <a:rPr lang="hu-HU" dirty="0" err="1"/>
              <a:t>lean</a:t>
            </a:r>
            <a:r>
              <a:rPr lang="hu-HU" dirty="0"/>
              <a:t> startup gondolkodásnak (ügyfélfejlesztési folyamat), mint a hagyományos, tétlen megközelítés.</a:t>
            </a:r>
          </a:p>
          <a:p>
            <a:pPr marL="342900" indent="-342900" algn="just">
              <a:lnSpc>
                <a:spcPct val="115000"/>
              </a:lnSpc>
              <a:spcBef>
                <a:spcPts val="600"/>
              </a:spcBef>
              <a:buFont typeface="+mj-lt"/>
              <a:buAutoNum type="arabicPeriod"/>
            </a:pPr>
            <a:r>
              <a:rPr lang="hu-HU" b="1" dirty="0"/>
              <a:t>A stratégiában megfogalmazott kulcsfontosságú megvalósítási tevékenységek kidolgozása és</a:t>
            </a:r>
            <a:r>
              <a:rPr lang="hu-HU" dirty="0"/>
              <a:t> </a:t>
            </a:r>
            <a:r>
              <a:rPr lang="hu-HU" b="1" dirty="0"/>
              <a:t>dokumentálása</a:t>
            </a:r>
            <a:r>
              <a:rPr lang="hu-HU" dirty="0"/>
              <a:t> a hatékonyabb kommunikáció és a kifejtett feladatok delegálása érdekében a vállalkozás szervezeti struktúráján belül.</a:t>
            </a:r>
          </a:p>
          <a:p>
            <a:pPr marL="342900" indent="-342900" algn="just">
              <a:lnSpc>
                <a:spcPct val="115000"/>
              </a:lnSpc>
              <a:spcBef>
                <a:spcPts val="600"/>
              </a:spcBef>
              <a:buFont typeface="+mj-lt"/>
              <a:buAutoNum type="arabicPeriod"/>
            </a:pPr>
            <a:r>
              <a:rPr lang="hu-HU" dirty="0"/>
              <a:t>A </a:t>
            </a:r>
            <a:r>
              <a:rPr lang="hu-HU" dirty="0" err="1"/>
              <a:t>szervitizációs</a:t>
            </a:r>
            <a:r>
              <a:rPr lang="hu-HU" dirty="0"/>
              <a:t> kezdeményezés végrehajtásának nyomon követése és a feltételezések érvényesítésére való reagálás.</a:t>
            </a:r>
          </a:p>
          <a:p>
            <a:pPr marL="0" indent="0" algn="just">
              <a:lnSpc>
                <a:spcPct val="115000"/>
              </a:lnSpc>
              <a:spcBef>
                <a:spcPts val="600"/>
              </a:spcBef>
              <a:buNone/>
            </a:pPr>
            <a:endParaRPr lang="hu-HU" dirty="0"/>
          </a:p>
        </p:txBody>
      </p:sp>
      <p:sp>
        <p:nvSpPr>
          <p:cNvPr id="3" name="Rectángulo 3">
            <a:extLst>
              <a:ext uri="{FF2B5EF4-FFF2-40B4-BE49-F238E27FC236}">
                <a16:creationId xmlns:a16="http://schemas.microsoft.com/office/drawing/2014/main" id="{0F4B4FEF-3A08-9A9B-E453-7055918A5078}"/>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536729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47566"/>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2.2 </a:t>
            </a:r>
            <a:r>
              <a:rPr lang="en-US" sz="2800" noProof="0" dirty="0"/>
              <a:t>K</a:t>
            </a:r>
            <a:r>
              <a:rPr lang="hu-HU" sz="2800" noProof="0" dirty="0"/>
              <a:t>ulcsfontosságú eszközök használata</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968644539"/>
              </p:ext>
            </p:extLst>
          </p:nvPr>
        </p:nvGraphicFramePr>
        <p:xfrm>
          <a:off x="1096963" y="1846263"/>
          <a:ext cx="10151882" cy="340868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dirty="0"/>
                        <a:t> 1</a:t>
                      </a:r>
                      <a:r>
                        <a:rPr lang="hu-HU" noProof="0" dirty="0"/>
                        <a:t>. lépés teendői</a:t>
                      </a:r>
                      <a:endParaRPr lang="en-US" noProof="0" dirty="0"/>
                    </a:p>
                  </a:txBody>
                  <a:tcPr/>
                </a:tc>
                <a:tc>
                  <a:txBody>
                    <a:bodyPr/>
                    <a:lstStyle/>
                    <a:p>
                      <a:pPr algn="ctr"/>
                      <a:r>
                        <a:rPr lang="hu-HU" noProof="0" dirty="0"/>
                        <a:t>Eszközök</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solidFill>
                            <a:srgbClr val="404040"/>
                          </a:solidFill>
                        </a:rPr>
                        <a:t>1</a:t>
                      </a:r>
                    </a:p>
                  </a:txBody>
                  <a:tcPr/>
                </a:tc>
                <a:tc>
                  <a:txBody>
                    <a:bodyPr/>
                    <a:lstStyle/>
                    <a:p>
                      <a:pPr algn="ctr"/>
                      <a:r>
                        <a:rPr lang="en-US" noProof="0" dirty="0" err="1">
                          <a:solidFill>
                            <a:srgbClr val="404040"/>
                          </a:solidFill>
                        </a:rPr>
                        <a:t>Termék</a:t>
                      </a:r>
                      <a:r>
                        <a:rPr lang="en-US" noProof="0" dirty="0">
                          <a:solidFill>
                            <a:srgbClr val="404040"/>
                          </a:solidFill>
                        </a:rPr>
                        <a:t>- </a:t>
                      </a:r>
                      <a:r>
                        <a:rPr lang="en-US" noProof="0" dirty="0" err="1">
                          <a:solidFill>
                            <a:srgbClr val="404040"/>
                          </a:solidFill>
                        </a:rPr>
                        <a:t>és</a:t>
                      </a:r>
                      <a:r>
                        <a:rPr lang="en-US" noProof="0" dirty="0">
                          <a:solidFill>
                            <a:srgbClr val="404040"/>
                          </a:solidFill>
                        </a:rPr>
                        <a:t> </a:t>
                      </a:r>
                      <a:r>
                        <a:rPr lang="en-US" noProof="0" dirty="0" err="1">
                          <a:solidFill>
                            <a:srgbClr val="404040"/>
                          </a:solidFill>
                        </a:rPr>
                        <a:t>szolgáltatáslista</a:t>
                      </a:r>
                      <a:r>
                        <a:rPr lang="en-US" noProof="0" dirty="0">
                          <a:solidFill>
                            <a:srgbClr val="404040"/>
                          </a:solidFill>
                        </a:rPr>
                        <a:t> a </a:t>
                      </a:r>
                      <a:r>
                        <a:rPr lang="en-US" noProof="0" dirty="0" err="1">
                          <a:solidFill>
                            <a:srgbClr val="404040"/>
                          </a:solidFill>
                        </a:rPr>
                        <a:t>pénzügyi</a:t>
                      </a:r>
                      <a:r>
                        <a:rPr lang="en-US" noProof="0" dirty="0">
                          <a:solidFill>
                            <a:srgbClr val="404040"/>
                          </a:solidFill>
                        </a:rPr>
                        <a:t> </a:t>
                      </a:r>
                      <a:r>
                        <a:rPr lang="en-US" noProof="0" dirty="0" err="1">
                          <a:solidFill>
                            <a:srgbClr val="404040"/>
                          </a:solidFill>
                        </a:rPr>
                        <a:t>és</a:t>
                      </a:r>
                      <a:r>
                        <a:rPr lang="en-US" noProof="0" dirty="0">
                          <a:solidFill>
                            <a:srgbClr val="404040"/>
                          </a:solidFill>
                        </a:rPr>
                        <a:t> </a:t>
                      </a:r>
                      <a:r>
                        <a:rPr lang="en-US" noProof="0" dirty="0" err="1">
                          <a:solidFill>
                            <a:srgbClr val="404040"/>
                          </a:solidFill>
                        </a:rPr>
                        <a:t>az</a:t>
                      </a:r>
                      <a:r>
                        <a:rPr lang="en-US" noProof="0" dirty="0">
                          <a:solidFill>
                            <a:srgbClr val="404040"/>
                          </a:solidFill>
                        </a:rPr>
                        <a:t> </a:t>
                      </a:r>
                      <a:r>
                        <a:rPr lang="en-US" noProof="0" dirty="0" err="1">
                          <a:solidFill>
                            <a:srgbClr val="404040"/>
                          </a:solidFill>
                        </a:rPr>
                        <a:t>észlelt</a:t>
                      </a:r>
                      <a:r>
                        <a:rPr lang="en-US" noProof="0" dirty="0">
                          <a:solidFill>
                            <a:srgbClr val="404040"/>
                          </a:solidFill>
                        </a:rPr>
                        <a:t> </a:t>
                      </a:r>
                      <a:r>
                        <a:rPr lang="en-US" noProof="0" dirty="0" err="1">
                          <a:solidFill>
                            <a:srgbClr val="404040"/>
                          </a:solidFill>
                        </a:rPr>
                        <a:t>fontosság</a:t>
                      </a:r>
                      <a:r>
                        <a:rPr lang="en-US" noProof="0" dirty="0">
                          <a:solidFill>
                            <a:srgbClr val="404040"/>
                          </a:solidFill>
                        </a:rPr>
                        <a:t> </a:t>
                      </a:r>
                      <a:r>
                        <a:rPr lang="en-US" noProof="0" dirty="0" err="1">
                          <a:solidFill>
                            <a:srgbClr val="404040"/>
                          </a:solidFill>
                        </a:rPr>
                        <a:t>értékelésével</a:t>
                      </a:r>
                      <a:r>
                        <a:rPr lang="en-US" noProof="0" dirty="0">
                          <a:solidFill>
                            <a:srgbClr val="404040"/>
                          </a:solidFill>
                        </a:rPr>
                        <a:t> </a:t>
                      </a:r>
                      <a:r>
                        <a:rPr lang="en-US" noProof="0" dirty="0" err="1">
                          <a:solidFill>
                            <a:srgbClr val="404040"/>
                          </a:solidFill>
                        </a:rPr>
                        <a:t>együtt</a:t>
                      </a:r>
                      <a:endParaRPr lang="en-US" noProof="0" dirty="0">
                        <a:solidFill>
                          <a:srgbClr val="404040"/>
                        </a:solidFill>
                      </a:endParaRPr>
                    </a:p>
                  </a:txBody>
                  <a:tcPr/>
                </a:tc>
                <a:extLst>
                  <a:ext uri="{0D108BD9-81ED-4DB2-BD59-A6C34878D82A}">
                    <a16:rowId xmlns:a16="http://schemas.microsoft.com/office/drawing/2014/main" val="3415039994"/>
                  </a:ext>
                </a:extLst>
              </a:tr>
              <a:tr h="370840">
                <a:tc>
                  <a:txBody>
                    <a:bodyPr/>
                    <a:lstStyle/>
                    <a:p>
                      <a:pPr algn="ctr"/>
                      <a:r>
                        <a:rPr lang="en-US" noProof="0" dirty="0"/>
                        <a:t>2 </a:t>
                      </a:r>
                    </a:p>
                  </a:txBody>
                  <a:tcPr/>
                </a:tc>
                <a:tc>
                  <a:txBody>
                    <a:bodyPr/>
                    <a:lstStyle/>
                    <a:p>
                      <a:pPr algn="ctr"/>
                      <a:r>
                        <a:rPr lang="hu-HU" sz="1800" b="0" dirty="0">
                          <a:solidFill>
                            <a:srgbClr val="4D4D4E"/>
                          </a:solidFill>
                          <a:ea typeface="Times New Roman" panose="02020603050405020304" pitchFamily="18" charset="0"/>
                          <a:cs typeface="Times New Roman" panose="02020603050405020304" pitchFamily="18" charset="0"/>
                          <a:hlinkClick r:id="rId4"/>
                        </a:rPr>
                        <a:t>T</a:t>
                      </a:r>
                      <a:r>
                        <a:rPr lang="en-US" sz="1800" b="0" dirty="0" err="1">
                          <a:solidFill>
                            <a:srgbClr val="4D4D4E"/>
                          </a:solidFill>
                          <a:ea typeface="Times New Roman" panose="02020603050405020304" pitchFamily="18" charset="0"/>
                          <a:cs typeface="Times New Roman" panose="02020603050405020304" pitchFamily="18" charset="0"/>
                          <a:hlinkClick r:id="rId4"/>
                        </a:rPr>
                        <a:t>ermékjellemzők</a:t>
                      </a:r>
                      <a:r>
                        <a:rPr lang="en-US" sz="1800" b="0" dirty="0">
                          <a:solidFill>
                            <a:srgbClr val="4D4D4E"/>
                          </a:solidFill>
                          <a:ea typeface="Times New Roman" panose="02020603050405020304" pitchFamily="18" charset="0"/>
                          <a:cs typeface="Times New Roman" panose="02020603050405020304" pitchFamily="18" charset="0"/>
                          <a:hlinkClick r:id="rId4"/>
                        </a:rPr>
                        <a:t> </a:t>
                      </a:r>
                      <a:r>
                        <a:rPr lang="en-US" sz="1800" b="0" dirty="0" err="1">
                          <a:solidFill>
                            <a:srgbClr val="4D4D4E"/>
                          </a:solidFill>
                          <a:ea typeface="Times New Roman" panose="02020603050405020304" pitchFamily="18" charset="0"/>
                          <a:cs typeface="Times New Roman" panose="02020603050405020304" pitchFamily="18" charset="0"/>
                          <a:hlinkClick r:id="rId4"/>
                        </a:rPr>
                        <a:t>térkép</a:t>
                      </a:r>
                      <a:r>
                        <a:rPr lang="hu-HU" sz="1800" b="0" dirty="0">
                          <a:solidFill>
                            <a:srgbClr val="4D4D4E"/>
                          </a:solidFill>
                          <a:ea typeface="Times New Roman" panose="02020603050405020304" pitchFamily="18" charset="0"/>
                          <a:cs typeface="Times New Roman" panose="02020603050405020304" pitchFamily="18" charset="0"/>
                          <a:hlinkClick r:id="rId4"/>
                        </a:rPr>
                        <a:t>e</a:t>
                      </a:r>
                      <a:endParaRPr lang="en-US" b="0" noProof="0" dirty="0"/>
                    </a:p>
                  </a:txBody>
                  <a:tcPr/>
                </a:tc>
                <a:extLst>
                  <a:ext uri="{0D108BD9-81ED-4DB2-BD59-A6C34878D82A}">
                    <a16:rowId xmlns:a16="http://schemas.microsoft.com/office/drawing/2014/main" val="1157721797"/>
                  </a:ext>
                </a:extLst>
              </a:tr>
              <a:tr h="370840">
                <a:tc>
                  <a:txBody>
                    <a:bodyPr/>
                    <a:lstStyle/>
                    <a:p>
                      <a:pPr algn="ctr"/>
                      <a:r>
                        <a:rPr lang="en-US" noProof="0" dirty="0"/>
                        <a:t>3</a:t>
                      </a:r>
                    </a:p>
                  </a:txBody>
                  <a:tcPr/>
                </a:tc>
                <a:tc>
                  <a:txBody>
                    <a:bodyPr/>
                    <a:lstStyle/>
                    <a:p>
                      <a:pPr algn="ctr"/>
                      <a:r>
                        <a:rPr lang="hu-HU" noProof="0" dirty="0">
                          <a:hlinkClick r:id="rId5"/>
                        </a:rPr>
                        <a:t>Elvégzendő munka</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dirty="0"/>
                        <a:t>4</a:t>
                      </a:r>
                    </a:p>
                  </a:txBody>
                  <a:tcPr/>
                </a:tc>
                <a:tc>
                  <a:txBody>
                    <a:bodyPr/>
                    <a:lstStyle/>
                    <a:p>
                      <a:pPr algn="ctr"/>
                      <a:r>
                        <a:rPr lang="hu-HU" noProof="0" dirty="0">
                          <a:hlinkClick r:id="rId6"/>
                        </a:rPr>
                        <a:t>Értékajánlati vázlat</a:t>
                      </a:r>
                      <a:endParaRPr lang="en-US" noProof="0" dirty="0"/>
                    </a:p>
                  </a:txBody>
                  <a:tcPr/>
                </a:tc>
                <a:extLst>
                  <a:ext uri="{0D108BD9-81ED-4DB2-BD59-A6C34878D82A}">
                    <a16:rowId xmlns:a16="http://schemas.microsoft.com/office/drawing/2014/main" val="3726206333"/>
                  </a:ext>
                </a:extLst>
              </a:tr>
              <a:tr h="370840">
                <a:tc>
                  <a:txBody>
                    <a:bodyPr/>
                    <a:lstStyle/>
                    <a:p>
                      <a:pPr algn="ctr"/>
                      <a:r>
                        <a:rPr lang="en-US" noProof="0" dirty="0"/>
                        <a:t>5</a:t>
                      </a:r>
                    </a:p>
                  </a:txBody>
                  <a:tcPr/>
                </a:tc>
                <a:tc>
                  <a:txBody>
                    <a:bodyPr/>
                    <a:lstStyle/>
                    <a:p>
                      <a:pPr algn="ctr"/>
                      <a:r>
                        <a:rPr lang="en-GB" noProof="0" dirty="0"/>
                        <a:t>A </a:t>
                      </a:r>
                      <a:r>
                        <a:rPr lang="en-GB" noProof="0" dirty="0" err="1"/>
                        <a:t>versenytársak</a:t>
                      </a:r>
                      <a:r>
                        <a:rPr lang="en-GB" noProof="0" dirty="0"/>
                        <a:t> </a:t>
                      </a:r>
                      <a:r>
                        <a:rPr lang="en-GB" noProof="0" dirty="0" err="1"/>
                        <a:t>és</a:t>
                      </a:r>
                      <a:r>
                        <a:rPr lang="en-GB" noProof="0" dirty="0"/>
                        <a:t> </a:t>
                      </a:r>
                      <a:r>
                        <a:rPr lang="en-GB" noProof="0" dirty="0" err="1"/>
                        <a:t>alternatívák</a:t>
                      </a:r>
                      <a:r>
                        <a:rPr lang="en-GB" noProof="0" dirty="0"/>
                        <a:t> </a:t>
                      </a:r>
                      <a:r>
                        <a:rPr lang="en-GB" noProof="0" dirty="0" err="1"/>
                        <a:t>listája</a:t>
                      </a:r>
                      <a:r>
                        <a:rPr lang="en-GB" noProof="0" dirty="0"/>
                        <a:t> (</a:t>
                      </a:r>
                      <a:r>
                        <a:rPr lang="en-GB" noProof="0" dirty="0" err="1"/>
                        <a:t>Meglévő</a:t>
                      </a:r>
                      <a:r>
                        <a:rPr lang="en-GB" noProof="0" dirty="0"/>
                        <a:t> </a:t>
                      </a:r>
                      <a:r>
                        <a:rPr lang="en-GB" noProof="0" dirty="0" err="1"/>
                        <a:t>vállalatok</a:t>
                      </a:r>
                      <a:r>
                        <a:rPr lang="en-GB" noProof="0" dirty="0"/>
                        <a:t> </a:t>
                      </a:r>
                      <a:r>
                        <a:rPr lang="en-GB" noProof="0" dirty="0" err="1"/>
                        <a:t>és</a:t>
                      </a:r>
                      <a:r>
                        <a:rPr lang="en-GB" noProof="0" dirty="0"/>
                        <a:t> </a:t>
                      </a:r>
                      <a:r>
                        <a:rPr lang="en-GB" noProof="0" dirty="0" err="1"/>
                        <a:t>megoldások</a:t>
                      </a:r>
                      <a:r>
                        <a:rPr lang="en-GB" noProof="0" dirty="0"/>
                        <a:t>, </a:t>
                      </a:r>
                      <a:r>
                        <a:rPr lang="en-GB" noProof="0" dirty="0" err="1"/>
                        <a:t>amelyek</a:t>
                      </a:r>
                      <a:r>
                        <a:rPr lang="en-GB" noProof="0" dirty="0"/>
                        <a:t> </a:t>
                      </a:r>
                      <a:r>
                        <a:rPr lang="en-GB" noProof="0" dirty="0" err="1"/>
                        <a:t>segítenek</a:t>
                      </a:r>
                      <a:r>
                        <a:rPr lang="en-GB" noProof="0" dirty="0"/>
                        <a:t> </a:t>
                      </a:r>
                      <a:r>
                        <a:rPr lang="en-GB" noProof="0" dirty="0" err="1"/>
                        <a:t>az</a:t>
                      </a:r>
                      <a:r>
                        <a:rPr lang="en-GB" noProof="0" dirty="0"/>
                        <a:t> </a:t>
                      </a:r>
                      <a:r>
                        <a:rPr lang="en-GB" noProof="0" dirty="0" err="1"/>
                        <a:t>ügyfélnek</a:t>
                      </a:r>
                      <a:r>
                        <a:rPr lang="en-GB" noProof="0" dirty="0"/>
                        <a:t> </a:t>
                      </a:r>
                      <a:r>
                        <a:rPr lang="en-GB" noProof="0" dirty="0" err="1"/>
                        <a:t>az</a:t>
                      </a:r>
                      <a:r>
                        <a:rPr lang="en-GB" noProof="0" dirty="0"/>
                        <a:t> </a:t>
                      </a:r>
                      <a:r>
                        <a:rPr lang="en-GB" noProof="0" dirty="0" err="1"/>
                        <a:t>elvégzendő</a:t>
                      </a:r>
                      <a:r>
                        <a:rPr lang="en-GB" noProof="0" dirty="0"/>
                        <a:t> </a:t>
                      </a:r>
                      <a:r>
                        <a:rPr lang="en-GB" noProof="0" dirty="0" err="1"/>
                        <a:t>feladat</a:t>
                      </a:r>
                      <a:r>
                        <a:rPr lang="en-GB" noProof="0" dirty="0"/>
                        <a:t> </a:t>
                      </a:r>
                      <a:r>
                        <a:rPr lang="en-GB" noProof="0" dirty="0" err="1"/>
                        <a:t>elvégzésében</a:t>
                      </a:r>
                      <a:r>
                        <a:rPr lang="hu-HU" noProof="0" dirty="0"/>
                        <a:t> a saját </a:t>
                      </a:r>
                      <a:r>
                        <a:rPr lang="en-GB" noProof="0" dirty="0" err="1"/>
                        <a:t>iparágban</a:t>
                      </a:r>
                      <a:r>
                        <a:rPr lang="en-GB" noProof="0" dirty="0"/>
                        <a:t> </a:t>
                      </a:r>
                      <a:r>
                        <a:rPr lang="en-GB" noProof="0" dirty="0" err="1"/>
                        <a:t>és</a:t>
                      </a:r>
                      <a:r>
                        <a:rPr lang="en-GB" noProof="0" dirty="0"/>
                        <a:t> </a:t>
                      </a:r>
                      <a:r>
                        <a:rPr lang="en-GB" noProof="0" dirty="0" err="1"/>
                        <a:t>azon</a:t>
                      </a:r>
                      <a:r>
                        <a:rPr lang="en-GB" noProof="0" dirty="0"/>
                        <a:t> </a:t>
                      </a:r>
                      <a:r>
                        <a:rPr lang="en-GB" noProof="0" dirty="0" err="1"/>
                        <a:t>kívül</a:t>
                      </a:r>
                      <a:r>
                        <a:rPr lang="en-GB" noProof="0" dirty="0"/>
                        <a:t>).</a:t>
                      </a:r>
                    </a:p>
                  </a:txBody>
                  <a:tcPr/>
                </a:tc>
                <a:extLst>
                  <a:ext uri="{0D108BD9-81ED-4DB2-BD59-A6C34878D82A}">
                    <a16:rowId xmlns:a16="http://schemas.microsoft.com/office/drawing/2014/main" val="2156257022"/>
                  </a:ext>
                </a:extLst>
              </a:tr>
              <a:tr h="370840">
                <a:tc>
                  <a:txBody>
                    <a:bodyPr/>
                    <a:lstStyle/>
                    <a:p>
                      <a:pPr algn="ctr"/>
                      <a:r>
                        <a:rPr lang="en-US" noProof="0" dirty="0"/>
                        <a:t>6</a:t>
                      </a:r>
                    </a:p>
                  </a:txBody>
                  <a:tcPr/>
                </a:tc>
                <a:tc>
                  <a:txBody>
                    <a:bodyPr/>
                    <a:lstStyle/>
                    <a:p>
                      <a:pPr algn="ctr"/>
                      <a:r>
                        <a:rPr lang="en-US" noProof="0" dirty="0">
                          <a:hlinkClick r:id="rId7"/>
                        </a:rPr>
                        <a:t>S</a:t>
                      </a:r>
                      <a:r>
                        <a:rPr lang="hu-HU" noProof="0" dirty="0">
                          <a:hlinkClick r:id="rId7"/>
                        </a:rPr>
                        <a:t>tratégiai vázlat</a:t>
                      </a:r>
                      <a:endParaRPr lang="en-US" noProof="0" dirty="0"/>
                    </a:p>
                  </a:txBody>
                  <a:tcPr/>
                </a:tc>
                <a:extLst>
                  <a:ext uri="{0D108BD9-81ED-4DB2-BD59-A6C34878D82A}">
                    <a16:rowId xmlns:a16="http://schemas.microsoft.com/office/drawing/2014/main" val="4106050087"/>
                  </a:ext>
                </a:extLst>
              </a:tr>
            </a:tbl>
          </a:graphicData>
        </a:graphic>
      </p:graphicFrame>
      <p:sp>
        <p:nvSpPr>
          <p:cNvPr id="2" name="Rectángulo 3">
            <a:extLst>
              <a:ext uri="{FF2B5EF4-FFF2-40B4-BE49-F238E27FC236}">
                <a16:creationId xmlns:a16="http://schemas.microsoft.com/office/drawing/2014/main" id="{D3AAA28A-9E55-E0A6-8662-A2C5591A198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911985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43224"/>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2.2</a:t>
            </a:r>
            <a:r>
              <a:rPr lang="en-US" sz="2800" noProof="0" dirty="0"/>
              <a:t>K</a:t>
            </a:r>
            <a:r>
              <a:rPr lang="hu-HU" sz="2800" noProof="0" dirty="0"/>
              <a:t>ulcsfontosságú eszközök használata</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3861088296"/>
              </p:ext>
            </p:extLst>
          </p:nvPr>
        </p:nvGraphicFramePr>
        <p:xfrm>
          <a:off x="1096963" y="1846263"/>
          <a:ext cx="10151882" cy="249428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dirty="0"/>
                        <a:t>2</a:t>
                      </a:r>
                      <a:r>
                        <a:rPr lang="hu-HU" noProof="0" dirty="0"/>
                        <a:t>. lépés teendői</a:t>
                      </a:r>
                      <a:endParaRPr lang="en-US" noProof="0" dirty="0"/>
                    </a:p>
                  </a:txBody>
                  <a:tcPr/>
                </a:tc>
                <a:tc>
                  <a:txBody>
                    <a:bodyPr/>
                    <a:lstStyle/>
                    <a:p>
                      <a:pPr algn="ctr"/>
                      <a:r>
                        <a:rPr lang="hu-HU" noProof="0" dirty="0"/>
                        <a:t>Eszközök</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solidFill>
                            <a:srgbClr val="404040"/>
                          </a:solidFill>
                        </a:rPr>
                        <a:t>1</a:t>
                      </a:r>
                    </a:p>
                  </a:txBody>
                  <a:tcPr/>
                </a:tc>
                <a:tc>
                  <a:txBody>
                    <a:bodyPr/>
                    <a:lstStyle/>
                    <a:p>
                      <a:pPr algn="ctr"/>
                      <a:r>
                        <a:rPr lang="hu-HU" noProof="0" dirty="0">
                          <a:hlinkClick r:id="rId4"/>
                        </a:rPr>
                        <a:t>Ügyfélszegmensek</a:t>
                      </a:r>
                      <a:r>
                        <a:rPr lang="hu-HU" noProof="0" dirty="0"/>
                        <a:t> listája</a:t>
                      </a:r>
                      <a:endParaRPr lang="en-US" noProof="0" dirty="0"/>
                    </a:p>
                  </a:txBody>
                  <a:tcPr/>
                </a:tc>
                <a:extLst>
                  <a:ext uri="{0D108BD9-81ED-4DB2-BD59-A6C34878D82A}">
                    <a16:rowId xmlns:a16="http://schemas.microsoft.com/office/drawing/2014/main" val="3415039994"/>
                  </a:ext>
                </a:extLst>
              </a:tr>
              <a:tr h="370840">
                <a:tc>
                  <a:txBody>
                    <a:bodyPr/>
                    <a:lstStyle/>
                    <a:p>
                      <a:pPr algn="ctr"/>
                      <a:r>
                        <a:rPr lang="en-US" noProof="0" dirty="0">
                          <a:solidFill>
                            <a:srgbClr val="404040"/>
                          </a:solidFill>
                        </a:rPr>
                        <a:t>2 </a:t>
                      </a:r>
                    </a:p>
                  </a:txBody>
                  <a:tcPr/>
                </a:tc>
                <a:tc>
                  <a:txBody>
                    <a:bodyPr/>
                    <a:lstStyle/>
                    <a:p>
                      <a:pPr algn="ctr"/>
                      <a:r>
                        <a:rPr lang="hu-HU" noProof="0" dirty="0">
                          <a:hlinkClick r:id="rId5"/>
                        </a:rPr>
                        <a:t>Ügyfélszemélyiség</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dirty="0">
                          <a:solidFill>
                            <a:srgbClr val="404040"/>
                          </a:solidFill>
                        </a:rPr>
                        <a:t>3</a:t>
                      </a:r>
                    </a:p>
                  </a:txBody>
                  <a:tcPr/>
                </a:tc>
                <a:tc>
                  <a:txBody>
                    <a:bodyPr/>
                    <a:lstStyle/>
                    <a:p>
                      <a:pPr algn="ctr"/>
                      <a:r>
                        <a:rPr lang="hu-HU" noProof="0" dirty="0">
                          <a:hlinkClick r:id="rId6"/>
                        </a:rPr>
                        <a:t>Ügyfélutazás térképe</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dirty="0">
                          <a:solidFill>
                            <a:srgbClr val="404040"/>
                          </a:solidFill>
                        </a:rPr>
                        <a:t>4</a:t>
                      </a:r>
                    </a:p>
                  </a:txBody>
                  <a:tcPr/>
                </a:tc>
                <a:tc>
                  <a:txBody>
                    <a:bodyPr/>
                    <a:lstStyle/>
                    <a:p>
                      <a:pPr algn="ctr"/>
                      <a:r>
                        <a:rPr lang="hu-HU" noProof="0" dirty="0">
                          <a:solidFill>
                            <a:srgbClr val="404040"/>
                          </a:solidFill>
                        </a:rPr>
                        <a:t>Egyedi űrlap a kezdeti szervitizációs ötlet leírásával (tapasztalat és előnyök az ügyfél számára, felelősség a megvalósításért az alkalmazottak körében)</a:t>
                      </a:r>
                    </a:p>
                  </a:txBody>
                  <a:tcPr/>
                </a:tc>
                <a:extLst>
                  <a:ext uri="{0D108BD9-81ED-4DB2-BD59-A6C34878D82A}">
                    <a16:rowId xmlns:a16="http://schemas.microsoft.com/office/drawing/2014/main" val="3726206333"/>
                  </a:ext>
                </a:extLst>
              </a:tr>
              <a:tr h="370840">
                <a:tc>
                  <a:txBody>
                    <a:bodyPr/>
                    <a:lstStyle/>
                    <a:p>
                      <a:pPr algn="ctr"/>
                      <a:r>
                        <a:rPr lang="en-US" noProof="0" dirty="0">
                          <a:solidFill>
                            <a:srgbClr val="404040"/>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u-HU" noProof="0" dirty="0">
                          <a:hlinkClick r:id="rId6"/>
                        </a:rPr>
                        <a:t>Ügyfélutazás térképe</a:t>
                      </a:r>
                      <a:endParaRPr lang="en-US" noProof="0" dirty="0"/>
                    </a:p>
                  </a:txBody>
                  <a:tcPr/>
                </a:tc>
                <a:extLst>
                  <a:ext uri="{0D108BD9-81ED-4DB2-BD59-A6C34878D82A}">
                    <a16:rowId xmlns:a16="http://schemas.microsoft.com/office/drawing/2014/main" val="2156257022"/>
                  </a:ext>
                </a:extLst>
              </a:tr>
            </a:tbl>
          </a:graphicData>
        </a:graphic>
      </p:graphicFrame>
      <p:sp>
        <p:nvSpPr>
          <p:cNvPr id="2" name="Rectángulo 3">
            <a:extLst>
              <a:ext uri="{FF2B5EF4-FFF2-40B4-BE49-F238E27FC236}">
                <a16:creationId xmlns:a16="http://schemas.microsoft.com/office/drawing/2014/main" id="{711A32D7-F7E7-7A0D-21A6-1AEFF87396C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358769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2.2 </a:t>
            </a:r>
            <a:r>
              <a:rPr lang="en-US" sz="2700" noProof="0" dirty="0"/>
              <a:t>K</a:t>
            </a:r>
            <a:r>
              <a:rPr lang="hu-HU" sz="2700" noProof="0" dirty="0"/>
              <a:t>ulcsfontosságú eszközök használata</a:t>
            </a:r>
            <a:endParaRPr lang="en-US" sz="2700"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11368831"/>
              </p:ext>
            </p:extLst>
          </p:nvPr>
        </p:nvGraphicFramePr>
        <p:xfrm>
          <a:off x="1096963" y="1846263"/>
          <a:ext cx="10151882" cy="239776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dirty="0"/>
                        <a:t> 3</a:t>
                      </a:r>
                      <a:r>
                        <a:rPr lang="hu-HU" noProof="0" dirty="0"/>
                        <a:t>. lépés teendői</a:t>
                      </a:r>
                      <a:endParaRPr lang="en-US" noProof="0" dirty="0"/>
                    </a:p>
                  </a:txBody>
                  <a:tcPr/>
                </a:tc>
                <a:tc>
                  <a:txBody>
                    <a:bodyPr/>
                    <a:lstStyle/>
                    <a:p>
                      <a:pPr algn="ctr"/>
                      <a:r>
                        <a:rPr lang="hu-HU" noProof="0" dirty="0"/>
                        <a:t>Eszközök</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solidFill>
                            <a:srgbClr val="404040"/>
                          </a:solidFill>
                        </a:rPr>
                        <a:t>1</a:t>
                      </a:r>
                    </a:p>
                  </a:txBody>
                  <a:tcPr/>
                </a:tc>
                <a:tc>
                  <a:txBody>
                    <a:bodyPr/>
                    <a:lstStyle/>
                    <a:p>
                      <a:pPr algn="ctr"/>
                      <a:r>
                        <a:rPr lang="hu-HU" noProof="0" dirty="0">
                          <a:hlinkClick r:id="rId4"/>
                        </a:rPr>
                        <a:t>Ügyfélutazás térképe</a:t>
                      </a:r>
                      <a:endParaRPr lang="en-US" noProof="0" dirty="0"/>
                    </a:p>
                  </a:txBody>
                  <a:tcPr/>
                </a:tc>
                <a:extLst>
                  <a:ext uri="{0D108BD9-81ED-4DB2-BD59-A6C34878D82A}">
                    <a16:rowId xmlns:a16="http://schemas.microsoft.com/office/drawing/2014/main" val="3415039994"/>
                  </a:ext>
                </a:extLst>
              </a:tr>
              <a:tr h="370840">
                <a:tc>
                  <a:txBody>
                    <a:bodyPr/>
                    <a:lstStyle/>
                    <a:p>
                      <a:pPr algn="ctr"/>
                      <a:r>
                        <a:rPr lang="en-US" noProof="0" dirty="0">
                          <a:solidFill>
                            <a:srgbClr val="404040"/>
                          </a:solidFill>
                        </a:rPr>
                        <a:t>2 </a:t>
                      </a:r>
                    </a:p>
                  </a:txBody>
                  <a:tcPr/>
                </a:tc>
                <a:tc>
                  <a:txBody>
                    <a:bodyPr/>
                    <a:lstStyle/>
                    <a:p>
                      <a:pPr algn="ctr"/>
                      <a:r>
                        <a:rPr lang="hu-HU" noProof="0" dirty="0">
                          <a:hlinkClick r:id="rId5"/>
                        </a:rPr>
                        <a:t>Üzleti modell vázlat</a:t>
                      </a:r>
                      <a:r>
                        <a:rPr lang="hu-HU" noProof="0" dirty="0"/>
                        <a:t>a</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dirty="0">
                          <a:solidFill>
                            <a:srgbClr val="404040"/>
                          </a:solidFill>
                        </a:rPr>
                        <a:t>3</a:t>
                      </a:r>
                    </a:p>
                  </a:txBody>
                  <a:tcPr/>
                </a:tc>
                <a:tc>
                  <a:txBody>
                    <a:bodyPr/>
                    <a:lstStyle/>
                    <a:p>
                      <a:pPr algn="ctr"/>
                      <a:r>
                        <a:rPr lang="hu-HU" noProof="0" dirty="0">
                          <a:hlinkClick r:id="rId6"/>
                        </a:rPr>
                        <a:t>Erőforrások, folyamatok, értékek keretrendszere</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dirty="0">
                          <a:solidFill>
                            <a:srgbClr val="404040"/>
                          </a:solidFill>
                        </a:rPr>
                        <a:t>4</a:t>
                      </a:r>
                    </a:p>
                  </a:txBody>
                  <a:tcPr/>
                </a:tc>
                <a:tc>
                  <a:txBody>
                    <a:bodyPr/>
                    <a:lstStyle/>
                    <a:p>
                      <a:pPr algn="ctr"/>
                      <a:r>
                        <a:rPr lang="en-US" noProof="0" dirty="0" err="1">
                          <a:solidFill>
                            <a:srgbClr val="404040"/>
                          </a:solidFill>
                        </a:rPr>
                        <a:t>Egyedi</a:t>
                      </a:r>
                      <a:r>
                        <a:rPr lang="en-US" noProof="0" dirty="0">
                          <a:solidFill>
                            <a:srgbClr val="404040"/>
                          </a:solidFill>
                        </a:rPr>
                        <a:t> </a:t>
                      </a:r>
                      <a:r>
                        <a:rPr lang="en-US" noProof="0" dirty="0" err="1">
                          <a:solidFill>
                            <a:srgbClr val="404040"/>
                          </a:solidFill>
                        </a:rPr>
                        <a:t>formanyomtatvány</a:t>
                      </a:r>
                      <a:r>
                        <a:rPr lang="en-US" noProof="0" dirty="0">
                          <a:solidFill>
                            <a:srgbClr val="404040"/>
                          </a:solidFill>
                        </a:rPr>
                        <a:t> </a:t>
                      </a:r>
                      <a:r>
                        <a:rPr lang="en-US" noProof="0" dirty="0" err="1">
                          <a:solidFill>
                            <a:srgbClr val="404040"/>
                          </a:solidFill>
                        </a:rPr>
                        <a:t>az</a:t>
                      </a:r>
                      <a:r>
                        <a:rPr lang="en-US" noProof="0" dirty="0">
                          <a:solidFill>
                            <a:srgbClr val="404040"/>
                          </a:solidFill>
                        </a:rPr>
                        <a:t> </a:t>
                      </a:r>
                      <a:r>
                        <a:rPr lang="en-US" noProof="0" dirty="0" err="1">
                          <a:solidFill>
                            <a:srgbClr val="404040"/>
                          </a:solidFill>
                        </a:rPr>
                        <a:t>átdolgozott</a:t>
                      </a:r>
                      <a:r>
                        <a:rPr lang="en-US" noProof="0" dirty="0">
                          <a:solidFill>
                            <a:srgbClr val="404040"/>
                          </a:solidFill>
                        </a:rPr>
                        <a:t> </a:t>
                      </a:r>
                      <a:r>
                        <a:rPr lang="en-US" noProof="0" dirty="0" err="1">
                          <a:solidFill>
                            <a:srgbClr val="404040"/>
                          </a:solidFill>
                        </a:rPr>
                        <a:t>szervi</a:t>
                      </a:r>
                      <a:r>
                        <a:rPr lang="hu-HU" noProof="0" dirty="0">
                          <a:solidFill>
                            <a:srgbClr val="404040"/>
                          </a:solidFill>
                        </a:rPr>
                        <a:t>tizációs</a:t>
                      </a:r>
                      <a:r>
                        <a:rPr lang="en-US" noProof="0" dirty="0">
                          <a:solidFill>
                            <a:srgbClr val="404040"/>
                          </a:solidFill>
                        </a:rPr>
                        <a:t> </a:t>
                      </a:r>
                      <a:r>
                        <a:rPr lang="en-US" noProof="0" dirty="0" err="1">
                          <a:solidFill>
                            <a:srgbClr val="404040"/>
                          </a:solidFill>
                        </a:rPr>
                        <a:t>ötlet</a:t>
                      </a:r>
                      <a:r>
                        <a:rPr lang="en-US" noProof="0" dirty="0">
                          <a:solidFill>
                            <a:srgbClr val="404040"/>
                          </a:solidFill>
                        </a:rPr>
                        <a:t> </a:t>
                      </a:r>
                      <a:r>
                        <a:rPr lang="en-US" noProof="0" dirty="0" err="1">
                          <a:solidFill>
                            <a:srgbClr val="404040"/>
                          </a:solidFill>
                        </a:rPr>
                        <a:t>leírásával</a:t>
                      </a:r>
                      <a:r>
                        <a:rPr lang="en-US" noProof="0" dirty="0">
                          <a:solidFill>
                            <a:srgbClr val="404040"/>
                          </a:solidFill>
                        </a:rPr>
                        <a:t> (</a:t>
                      </a:r>
                      <a:r>
                        <a:rPr lang="en-US" noProof="0" dirty="0" err="1">
                          <a:solidFill>
                            <a:srgbClr val="404040"/>
                          </a:solidFill>
                        </a:rPr>
                        <a:t>tapasztalatok</a:t>
                      </a:r>
                      <a:r>
                        <a:rPr lang="en-US" noProof="0" dirty="0">
                          <a:solidFill>
                            <a:srgbClr val="404040"/>
                          </a:solidFill>
                        </a:rPr>
                        <a:t> </a:t>
                      </a:r>
                      <a:r>
                        <a:rPr lang="en-US" noProof="0" dirty="0" err="1">
                          <a:solidFill>
                            <a:srgbClr val="404040"/>
                          </a:solidFill>
                        </a:rPr>
                        <a:t>és</a:t>
                      </a:r>
                      <a:r>
                        <a:rPr lang="en-US" noProof="0" dirty="0">
                          <a:solidFill>
                            <a:srgbClr val="404040"/>
                          </a:solidFill>
                        </a:rPr>
                        <a:t> </a:t>
                      </a:r>
                      <a:r>
                        <a:rPr lang="en-US" noProof="0" dirty="0" err="1">
                          <a:solidFill>
                            <a:srgbClr val="404040"/>
                          </a:solidFill>
                        </a:rPr>
                        <a:t>előnyök</a:t>
                      </a:r>
                      <a:r>
                        <a:rPr lang="en-US" noProof="0" dirty="0">
                          <a:solidFill>
                            <a:srgbClr val="404040"/>
                          </a:solidFill>
                        </a:rPr>
                        <a:t> </a:t>
                      </a:r>
                      <a:r>
                        <a:rPr lang="en-US" noProof="0" dirty="0" err="1">
                          <a:solidFill>
                            <a:srgbClr val="404040"/>
                          </a:solidFill>
                        </a:rPr>
                        <a:t>az</a:t>
                      </a:r>
                      <a:r>
                        <a:rPr lang="en-US" noProof="0" dirty="0">
                          <a:solidFill>
                            <a:srgbClr val="404040"/>
                          </a:solidFill>
                        </a:rPr>
                        <a:t> </a:t>
                      </a:r>
                      <a:r>
                        <a:rPr lang="en-US" noProof="0" dirty="0" err="1">
                          <a:solidFill>
                            <a:srgbClr val="404040"/>
                          </a:solidFill>
                        </a:rPr>
                        <a:t>ügyfél</a:t>
                      </a:r>
                      <a:r>
                        <a:rPr lang="en-US" noProof="0" dirty="0">
                          <a:solidFill>
                            <a:srgbClr val="404040"/>
                          </a:solidFill>
                        </a:rPr>
                        <a:t> </a:t>
                      </a:r>
                      <a:r>
                        <a:rPr lang="en-US" noProof="0" dirty="0" err="1">
                          <a:solidFill>
                            <a:srgbClr val="404040"/>
                          </a:solidFill>
                        </a:rPr>
                        <a:t>számára</a:t>
                      </a:r>
                      <a:r>
                        <a:rPr lang="en-US" noProof="0" dirty="0">
                          <a:solidFill>
                            <a:srgbClr val="404040"/>
                          </a:solidFill>
                        </a:rPr>
                        <a:t>, </a:t>
                      </a:r>
                      <a:r>
                        <a:rPr lang="en-US" noProof="0" dirty="0" err="1">
                          <a:solidFill>
                            <a:srgbClr val="404040"/>
                          </a:solidFill>
                        </a:rPr>
                        <a:t>felelősség</a:t>
                      </a:r>
                      <a:r>
                        <a:rPr lang="en-US" noProof="0" dirty="0">
                          <a:solidFill>
                            <a:srgbClr val="404040"/>
                          </a:solidFill>
                        </a:rPr>
                        <a:t> a </a:t>
                      </a:r>
                      <a:r>
                        <a:rPr lang="en-US" noProof="0" dirty="0" err="1">
                          <a:solidFill>
                            <a:srgbClr val="404040"/>
                          </a:solidFill>
                        </a:rPr>
                        <a:t>megvalósításért</a:t>
                      </a:r>
                      <a:r>
                        <a:rPr lang="en-US" noProof="0" dirty="0">
                          <a:solidFill>
                            <a:srgbClr val="404040"/>
                          </a:solidFill>
                        </a:rPr>
                        <a:t> </a:t>
                      </a:r>
                      <a:r>
                        <a:rPr lang="en-US" noProof="0" dirty="0" err="1">
                          <a:solidFill>
                            <a:srgbClr val="404040"/>
                          </a:solidFill>
                        </a:rPr>
                        <a:t>az</a:t>
                      </a:r>
                      <a:r>
                        <a:rPr lang="en-US" noProof="0" dirty="0">
                          <a:solidFill>
                            <a:srgbClr val="404040"/>
                          </a:solidFill>
                        </a:rPr>
                        <a:t> </a:t>
                      </a:r>
                      <a:r>
                        <a:rPr lang="en-US" noProof="0" dirty="0" err="1">
                          <a:solidFill>
                            <a:srgbClr val="404040"/>
                          </a:solidFill>
                        </a:rPr>
                        <a:t>alkalmazottak</a:t>
                      </a:r>
                      <a:r>
                        <a:rPr lang="en-US" noProof="0" dirty="0">
                          <a:solidFill>
                            <a:srgbClr val="404040"/>
                          </a:solidFill>
                        </a:rPr>
                        <a:t> </a:t>
                      </a:r>
                      <a:r>
                        <a:rPr lang="en-US" noProof="0" dirty="0" err="1">
                          <a:solidFill>
                            <a:srgbClr val="404040"/>
                          </a:solidFill>
                        </a:rPr>
                        <a:t>körében</a:t>
                      </a:r>
                      <a:r>
                        <a:rPr lang="en-US" noProof="0" dirty="0">
                          <a:solidFill>
                            <a:srgbClr val="404040"/>
                          </a:solidFill>
                        </a:rPr>
                        <a:t>).</a:t>
                      </a:r>
                    </a:p>
                  </a:txBody>
                  <a:tcPr/>
                </a:tc>
                <a:extLst>
                  <a:ext uri="{0D108BD9-81ED-4DB2-BD59-A6C34878D82A}">
                    <a16:rowId xmlns:a16="http://schemas.microsoft.com/office/drawing/2014/main" val="3726206333"/>
                  </a:ext>
                </a:extLst>
              </a:tr>
            </a:tbl>
          </a:graphicData>
        </a:graphic>
      </p:graphicFrame>
      <p:sp>
        <p:nvSpPr>
          <p:cNvPr id="2" name="Rectángulo 3">
            <a:extLst>
              <a:ext uri="{FF2B5EF4-FFF2-40B4-BE49-F238E27FC236}">
                <a16:creationId xmlns:a16="http://schemas.microsoft.com/office/drawing/2014/main" id="{2134EE7A-23AC-3AFA-4FE9-1FB0A692600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4249684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2.2 </a:t>
            </a:r>
            <a:r>
              <a:rPr lang="en-US" sz="2800" noProof="0" dirty="0"/>
              <a:t>K</a:t>
            </a:r>
            <a:r>
              <a:rPr lang="hu-HU" sz="2800" noProof="0" dirty="0"/>
              <a:t>ulcsfontosságú eszközök használata</a:t>
            </a:r>
            <a:endParaRPr lang="en-US" sz="2800"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5565059"/>
              </p:ext>
            </p:extLst>
          </p:nvPr>
        </p:nvGraphicFramePr>
        <p:xfrm>
          <a:off x="1096963" y="1846263"/>
          <a:ext cx="10151882" cy="229108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dirty="0"/>
                        <a:t> 4</a:t>
                      </a:r>
                      <a:r>
                        <a:rPr lang="hu-HU" noProof="0" dirty="0"/>
                        <a:t>. lépés teendői</a:t>
                      </a:r>
                      <a:endParaRPr lang="en-US" noProof="0" dirty="0"/>
                    </a:p>
                  </a:txBody>
                  <a:tcPr/>
                </a:tc>
                <a:tc>
                  <a:txBody>
                    <a:bodyPr/>
                    <a:lstStyle/>
                    <a:p>
                      <a:pPr algn="ctr"/>
                      <a:r>
                        <a:rPr lang="hu-HU" noProof="0" dirty="0"/>
                        <a:t>Eszközök</a:t>
                      </a:r>
                      <a:endParaRPr lang="en-US" noProof="0" dirty="0"/>
                    </a:p>
                  </a:txBody>
                  <a:tcPr/>
                </a:tc>
                <a:extLst>
                  <a:ext uri="{0D108BD9-81ED-4DB2-BD59-A6C34878D82A}">
                    <a16:rowId xmlns:a16="http://schemas.microsoft.com/office/drawing/2014/main" val="3254234992"/>
                  </a:ext>
                </a:extLst>
              </a:tr>
              <a:tr h="370840">
                <a:tc>
                  <a:txBody>
                    <a:bodyPr/>
                    <a:lstStyle/>
                    <a:p>
                      <a:pPr algn="ctr"/>
                      <a:r>
                        <a:rPr lang="en-US" noProof="0" dirty="0"/>
                        <a:t>1</a:t>
                      </a:r>
                    </a:p>
                  </a:txBody>
                  <a:tcPr/>
                </a:tc>
                <a:tc>
                  <a:txBody>
                    <a:bodyPr/>
                    <a:lstStyle/>
                    <a:p>
                      <a:pPr algn="ctr"/>
                      <a:r>
                        <a:rPr lang="hu-HU" noProof="0" dirty="0">
                          <a:solidFill>
                            <a:srgbClr val="404040"/>
                          </a:solidFill>
                        </a:rPr>
                        <a:t>Egyéni egyoldalas stratégiai űrlap, amely a siker leírásából, a siker mércéjéül szolgáló célokból és a célok elérését szolgáló intézkedésekből áll.</a:t>
                      </a:r>
                      <a:endParaRPr lang="en-US" noProof="0" dirty="0">
                        <a:solidFill>
                          <a:srgbClr val="404040"/>
                        </a:solidFill>
                      </a:endParaRPr>
                    </a:p>
                  </a:txBody>
                  <a:tcPr/>
                </a:tc>
                <a:extLst>
                  <a:ext uri="{0D108BD9-81ED-4DB2-BD59-A6C34878D82A}">
                    <a16:rowId xmlns:a16="http://schemas.microsoft.com/office/drawing/2014/main" val="3415039994"/>
                  </a:ext>
                </a:extLst>
              </a:tr>
              <a:tr h="370840">
                <a:tc>
                  <a:txBody>
                    <a:bodyPr/>
                    <a:lstStyle/>
                    <a:p>
                      <a:pPr algn="ctr"/>
                      <a:r>
                        <a:rPr lang="en-US" noProof="0" dirty="0"/>
                        <a:t>2 </a:t>
                      </a:r>
                    </a:p>
                  </a:txBody>
                  <a:tcPr/>
                </a:tc>
                <a:tc>
                  <a:txBody>
                    <a:bodyPr/>
                    <a:lstStyle/>
                    <a:p>
                      <a:pPr algn="ctr"/>
                      <a:r>
                        <a:rPr lang="hu-HU" noProof="0" dirty="0">
                          <a:solidFill>
                            <a:srgbClr val="404040"/>
                          </a:solidFill>
                        </a:rPr>
                        <a:t>Egyéni űrlap a környezetre/piacra, vállalkozásra és alkalmazottakra vonatkozó </a:t>
                      </a:r>
                      <a:r>
                        <a:rPr lang="hu-HU" noProof="0" dirty="0">
                          <a:solidFill>
                            <a:srgbClr val="404040"/>
                          </a:solidFill>
                          <a:hlinkClick r:id="rId4"/>
                        </a:rPr>
                        <a:t>feltételezések </a:t>
                      </a:r>
                      <a:r>
                        <a:rPr lang="hu-HU" noProof="0" dirty="0">
                          <a:solidFill>
                            <a:srgbClr val="404040"/>
                          </a:solidFill>
                        </a:rPr>
                        <a:t>listájával</a:t>
                      </a:r>
                      <a:r>
                        <a:rPr lang="en-US" noProof="0" dirty="0">
                          <a:solidFill>
                            <a:srgbClr val="404040"/>
                          </a:solidFill>
                        </a:rPr>
                        <a:t>.</a:t>
                      </a:r>
                    </a:p>
                  </a:txBody>
                  <a:tcPr/>
                </a:tc>
                <a:extLst>
                  <a:ext uri="{0D108BD9-81ED-4DB2-BD59-A6C34878D82A}">
                    <a16:rowId xmlns:a16="http://schemas.microsoft.com/office/drawing/2014/main" val="1157721797"/>
                  </a:ext>
                </a:extLst>
              </a:tr>
              <a:tr h="370840">
                <a:tc>
                  <a:txBody>
                    <a:bodyPr/>
                    <a:lstStyle/>
                    <a:p>
                      <a:pPr algn="ctr"/>
                      <a:r>
                        <a:rPr lang="en-US" noProof="0" dirty="0"/>
                        <a:t>3</a:t>
                      </a:r>
                    </a:p>
                  </a:txBody>
                  <a:tcPr/>
                </a:tc>
                <a:tc>
                  <a:txBody>
                    <a:bodyPr/>
                    <a:lstStyle/>
                    <a:p>
                      <a:pPr algn="ctr"/>
                      <a:r>
                        <a:rPr lang="hu-HU" noProof="0" dirty="0">
                          <a:solidFill>
                            <a:srgbClr val="404040"/>
                          </a:solidFill>
                        </a:rPr>
                        <a:t>Egyéni űrlap a tevékenység leírásával: intézkedések, felelős személy, várható eredmények, erőforrások, határidő,...</a:t>
                      </a:r>
                    </a:p>
                  </a:txBody>
                  <a:tcPr/>
                </a:tc>
                <a:extLst>
                  <a:ext uri="{0D108BD9-81ED-4DB2-BD59-A6C34878D82A}">
                    <a16:rowId xmlns:a16="http://schemas.microsoft.com/office/drawing/2014/main" val="700205051"/>
                  </a:ext>
                </a:extLst>
              </a:tr>
            </a:tbl>
          </a:graphicData>
        </a:graphic>
      </p:graphicFrame>
      <p:sp>
        <p:nvSpPr>
          <p:cNvPr id="2" name="Rectángulo 3">
            <a:extLst>
              <a:ext uri="{FF2B5EF4-FFF2-40B4-BE49-F238E27FC236}">
                <a16:creationId xmlns:a16="http://schemas.microsoft.com/office/drawing/2014/main" id="{E3B66D11-AF19-8F7E-3422-56BCD0A8734C}"/>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585563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6AB737-56AB-D2A7-15D4-1DBE10FEE20A}"/>
              </a:ext>
            </a:extLst>
          </p:cNvPr>
          <p:cNvSpPr>
            <a:spLocks noGrp="1"/>
          </p:cNvSpPr>
          <p:nvPr>
            <p:ph sz="half" idx="1"/>
          </p:nvPr>
        </p:nvSpPr>
        <p:spPr>
          <a:xfrm>
            <a:off x="1096963" y="1845735"/>
            <a:ext cx="4937760" cy="4023360"/>
          </a:xfrm>
        </p:spPr>
        <p:txBody>
          <a:bodyPr>
            <a:noAutofit/>
          </a:bodyPr>
          <a:lstStyle/>
          <a:p>
            <a:pPr algn="just">
              <a:buFont typeface="Arial" panose="020B0604020202020204" pitchFamily="34" charset="0"/>
              <a:buChar char="•"/>
            </a:pPr>
            <a:r>
              <a:rPr lang="hu-HU" sz="1400" b="1" i="0" dirty="0">
                <a:solidFill>
                  <a:srgbClr val="404040"/>
                </a:solidFill>
                <a:effectLst/>
              </a:rPr>
              <a:t>Üzleti modell kiigazítása - </a:t>
            </a:r>
            <a:r>
              <a:rPr lang="hu-HU" sz="1400" i="0" dirty="0">
                <a:solidFill>
                  <a:srgbClr val="404040"/>
                </a:solidFill>
                <a:effectLst/>
              </a:rPr>
              <a:t>egyes esetekben nagymértékű működési szintű kiigazításokat kell végrehajtani, ami kihívást jelenthet. Ezek alatt néhány olyan folyamatot értünk, amelyet meg kell változtatni. Ilyen például a logisztika, a számlázás és a behajtás, az eszközkövetés, az ügyfélszolgálat és a pénzügyek.</a:t>
            </a:r>
          </a:p>
          <a:p>
            <a:pPr algn="just">
              <a:buFont typeface="Arial" panose="020B0604020202020204" pitchFamily="34" charset="0"/>
              <a:buChar char="•"/>
            </a:pPr>
            <a:r>
              <a:rPr lang="hu-HU" sz="1400" b="0" i="0" dirty="0">
                <a:solidFill>
                  <a:srgbClr val="404040"/>
                </a:solidFill>
                <a:effectLst/>
              </a:rPr>
              <a:t>Az egyik legnagyobb kihívás a </a:t>
            </a:r>
            <a:r>
              <a:rPr lang="hu-HU" sz="1400" b="1" i="0" dirty="0">
                <a:solidFill>
                  <a:srgbClr val="404040"/>
                </a:solidFill>
                <a:effectLst/>
              </a:rPr>
              <a:t>fordított logisztika megszervezése</a:t>
            </a:r>
            <a:r>
              <a:rPr lang="hu-HU" sz="1400" b="0" i="0" dirty="0">
                <a:solidFill>
                  <a:srgbClr val="404040"/>
                </a:solidFill>
                <a:effectLst/>
              </a:rPr>
              <a:t>, ami azt jelenti, hogy a vállalkozásoknak ki kell építeniük a termékeik visszavételére és újrafelhasználására, felújítására vagy újrahasznosítására szolgáló működési struktúrát.</a:t>
            </a:r>
          </a:p>
          <a:p>
            <a:pPr algn="just">
              <a:buFont typeface="Arial" panose="020B0604020202020204" pitchFamily="34" charset="0"/>
              <a:buChar char="•"/>
            </a:pPr>
            <a:r>
              <a:rPr lang="hu-HU" sz="1400" b="1" i="0" dirty="0">
                <a:solidFill>
                  <a:srgbClr val="404040"/>
                </a:solidFill>
                <a:effectLst/>
              </a:rPr>
              <a:t>Az ellátási láncot kell integrálni és jól megszervezni is - </a:t>
            </a:r>
            <a:r>
              <a:rPr lang="hu-HU" sz="1400" i="0" dirty="0">
                <a:solidFill>
                  <a:srgbClr val="404040"/>
                </a:solidFill>
                <a:effectLst/>
              </a:rPr>
              <a:t>ezt az ellátási lánc partnereivel együttműködve kell megvalósítani. Gyakran új szolgáltatási szintre vonatkozó megállapodásokra (Service </a:t>
            </a:r>
            <a:r>
              <a:rPr lang="hu-HU" sz="1400" i="0" dirty="0" err="1">
                <a:solidFill>
                  <a:srgbClr val="404040"/>
                </a:solidFill>
                <a:effectLst/>
              </a:rPr>
              <a:t>Level</a:t>
            </a:r>
            <a:r>
              <a:rPr lang="hu-HU" sz="1400" i="0" dirty="0">
                <a:solidFill>
                  <a:srgbClr val="404040"/>
                </a:solidFill>
                <a:effectLst/>
              </a:rPr>
              <a:t> </a:t>
            </a:r>
            <a:r>
              <a:rPr lang="hu-HU" sz="1400" i="0" dirty="0" err="1">
                <a:solidFill>
                  <a:srgbClr val="404040"/>
                </a:solidFill>
                <a:effectLst/>
              </a:rPr>
              <a:t>Agreement</a:t>
            </a:r>
            <a:r>
              <a:rPr lang="hu-HU" sz="1400" i="0" dirty="0">
                <a:solidFill>
                  <a:srgbClr val="404040"/>
                </a:solidFill>
                <a:effectLst/>
              </a:rPr>
              <a:t>, SLA) van szükség.</a:t>
            </a:r>
          </a:p>
          <a:p>
            <a:pPr algn="just">
              <a:buFont typeface="Arial" panose="020B0604020202020204" pitchFamily="34" charset="0"/>
              <a:buChar char="•"/>
            </a:pPr>
            <a:r>
              <a:rPr lang="hu-HU" sz="1400" b="1" i="0" dirty="0">
                <a:solidFill>
                  <a:srgbClr val="404040"/>
                </a:solidFill>
                <a:effectLst/>
              </a:rPr>
              <a:t>A szolgáltatás árának meghatározása - </a:t>
            </a:r>
            <a:r>
              <a:rPr lang="hu-HU" sz="1400" i="0" dirty="0">
                <a:solidFill>
                  <a:srgbClr val="404040"/>
                </a:solidFill>
                <a:effectLst/>
              </a:rPr>
              <a:t>egy termék árának meghatározása viszonylag egyszerű, de annak megismerése, hogy (átlagosan) mennyi szolgáltatást kell nyújtani a teljes élettartam alatt, nehéz feladat. Nem szabad túlszámlázni az ügyfeleket, és nem szabad alábecsülni a vállalkozás saját tevékenységét.</a:t>
            </a:r>
            <a:endParaRPr lang="en-US" sz="1400" i="0" dirty="0">
              <a:solidFill>
                <a:srgbClr val="404040"/>
              </a:solidFill>
              <a:effectLst/>
            </a:endParaRPr>
          </a:p>
        </p:txBody>
      </p:sp>
      <p:sp>
        <p:nvSpPr>
          <p:cNvPr id="4" name="Marcador de contenido 3">
            <a:extLst>
              <a:ext uri="{FF2B5EF4-FFF2-40B4-BE49-F238E27FC236}">
                <a16:creationId xmlns:a16="http://schemas.microsoft.com/office/drawing/2014/main" id="{004170AC-8D3F-2A0E-4BA1-4A373DEF9E09}"/>
              </a:ext>
            </a:extLst>
          </p:cNvPr>
          <p:cNvSpPr>
            <a:spLocks noGrp="1"/>
          </p:cNvSpPr>
          <p:nvPr>
            <p:ph sz="half" idx="2"/>
          </p:nvPr>
        </p:nvSpPr>
        <p:spPr>
          <a:xfrm>
            <a:off x="6217919" y="1845735"/>
            <a:ext cx="5201447" cy="4023360"/>
          </a:xfrm>
        </p:spPr>
        <p:txBody>
          <a:bodyPr>
            <a:noAutofit/>
          </a:bodyPr>
          <a:lstStyle/>
          <a:p>
            <a:pPr algn="just">
              <a:buFont typeface="Arial" panose="020B0604020202020204" pitchFamily="34" charset="0"/>
              <a:buChar char="•"/>
            </a:pPr>
            <a:r>
              <a:rPr lang="hu-HU" sz="1400" b="1" i="0" dirty="0">
                <a:solidFill>
                  <a:srgbClr val="404040"/>
                </a:solidFill>
                <a:effectLst/>
              </a:rPr>
              <a:t>Ügyfelek </a:t>
            </a:r>
            <a:r>
              <a:rPr lang="hu-HU" sz="1400" i="0" dirty="0">
                <a:solidFill>
                  <a:srgbClr val="404040"/>
                </a:solidFill>
                <a:effectLst/>
              </a:rPr>
              <a:t>-</a:t>
            </a:r>
            <a:r>
              <a:rPr lang="hu-HU" sz="1400" b="1" i="0" dirty="0">
                <a:solidFill>
                  <a:srgbClr val="404040"/>
                </a:solidFill>
                <a:effectLst/>
              </a:rPr>
              <a:t> </a:t>
            </a:r>
            <a:r>
              <a:rPr lang="hu-HU" sz="1400" i="0" dirty="0">
                <a:solidFill>
                  <a:srgbClr val="404040"/>
                </a:solidFill>
                <a:effectLst/>
              </a:rPr>
              <a:t>nagy kihívás lehet meggyőzni az ügyfeleket, hogy fontolják meg az új kínálatot és a hozzá kapcsolódó új fizetési modelleket, szerződéseket és felelősségeket. Az ügyfeleknek bízniuk kell abban, hogy a vállalkozás által kínált szolgáltatások megfelelőek lesznek.</a:t>
            </a:r>
          </a:p>
          <a:p>
            <a:pPr algn="just">
              <a:buFont typeface="Arial" panose="020B0604020202020204" pitchFamily="34" charset="0"/>
              <a:buChar char="•"/>
            </a:pPr>
            <a:r>
              <a:rPr lang="hu-HU" sz="1400" b="1" i="0" dirty="0">
                <a:solidFill>
                  <a:srgbClr val="404040"/>
                </a:solidFill>
                <a:effectLst/>
              </a:rPr>
              <a:t>Az alkalmazottak gondolkodásmódjának megváltozása és a szervezeti átalakulás - </a:t>
            </a:r>
            <a:r>
              <a:rPr lang="hu-HU" sz="1400" i="0" dirty="0">
                <a:solidFill>
                  <a:srgbClr val="404040"/>
                </a:solidFill>
                <a:effectLst/>
              </a:rPr>
              <a:t>a működési mód megváltozása, azaz a termékek helyett szolgáltatások értékesítése miatt egyes alkalmazottak ellenállást tanúsíthatnak, akik eddig az egyszeri értékesítési célokra összpontosítottak a hosszú távú ügyfélelkötelezettség helyett. A </a:t>
            </a:r>
            <a:r>
              <a:rPr lang="hu-HU" sz="1400" i="0" dirty="0" err="1">
                <a:solidFill>
                  <a:srgbClr val="404040"/>
                </a:solidFill>
                <a:effectLst/>
              </a:rPr>
              <a:t>szervitizáció</a:t>
            </a:r>
            <a:r>
              <a:rPr lang="hu-HU" sz="1400" i="0" dirty="0">
                <a:solidFill>
                  <a:srgbClr val="404040"/>
                </a:solidFill>
                <a:effectLst/>
              </a:rPr>
              <a:t> más értékesítési mentalitást és értékesítési folyamatokat igényel.</a:t>
            </a:r>
          </a:p>
          <a:p>
            <a:pPr algn="just">
              <a:buFont typeface="Arial" panose="020B0604020202020204" pitchFamily="34" charset="0"/>
              <a:buChar char="•"/>
            </a:pPr>
            <a:r>
              <a:rPr lang="hu-HU" sz="1400" b="1" i="0" dirty="0">
                <a:solidFill>
                  <a:srgbClr val="404040"/>
                </a:solidFill>
                <a:effectLst/>
              </a:rPr>
              <a:t>Gyors és kiszámíthatatlan változások a bevételekben </a:t>
            </a:r>
            <a:r>
              <a:rPr lang="hu-HU" sz="1400" i="0" dirty="0">
                <a:solidFill>
                  <a:srgbClr val="404040"/>
                </a:solidFill>
                <a:effectLst/>
              </a:rPr>
              <a:t>- a vállalkozások hónapról hónapra nagy változásokat tapasztalhatnak a bevételekben, különösen akkor, ha használatonként fizetős modellt működtetnek, és a nyújtott szolgáltatások intenzitása nagymértékben változik</a:t>
            </a:r>
            <a:r>
              <a:rPr lang="hu-HU" sz="1400" b="1" i="0" dirty="0">
                <a:solidFill>
                  <a:srgbClr val="404040"/>
                </a:solidFill>
                <a:effectLst/>
              </a:rPr>
              <a:t>.</a:t>
            </a:r>
          </a:p>
          <a:p>
            <a:pPr algn="just">
              <a:buFont typeface="Arial" panose="020B0604020202020204" pitchFamily="34" charset="0"/>
              <a:buChar char="•"/>
            </a:pPr>
            <a:r>
              <a:rPr lang="hu-HU" sz="1400" b="1" i="0" dirty="0">
                <a:solidFill>
                  <a:srgbClr val="404040"/>
                </a:solidFill>
                <a:effectLst/>
              </a:rPr>
              <a:t>Proaktív támogatás </a:t>
            </a:r>
            <a:r>
              <a:rPr lang="hu-HU" sz="1400" i="0" dirty="0">
                <a:solidFill>
                  <a:srgbClr val="404040"/>
                </a:solidFill>
                <a:effectLst/>
              </a:rPr>
              <a:t>- a vállalkozásoknak a reaktív helyett megelőző jelleggel kell fellépniük, hogy minimalizálják az állásidőt és a karbantartási költségeket, ami néha innovatív karbantartási koncepciók kidolgozását igényli.</a:t>
            </a:r>
          </a:p>
        </p:txBody>
      </p:sp>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247038"/>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GB" sz="4000" b="1" dirty="0"/>
            </a:br>
            <a:r>
              <a:rPr lang="en-GB" sz="2800" dirty="0"/>
              <a:t>2.3 </a:t>
            </a:r>
            <a:r>
              <a:rPr lang="hu-HU" sz="2800" noProof="0" dirty="0"/>
              <a:t>A vállalkozás előtt álló kihívások</a:t>
            </a:r>
            <a:endParaRPr lang="en-GB"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545288" y="6018405"/>
            <a:ext cx="1265432" cy="228620"/>
          </a:xfrm>
          <a:prstGeom prst="rect">
            <a:avLst/>
          </a:prstGeom>
        </p:spPr>
      </p:pic>
      <p:sp>
        <p:nvSpPr>
          <p:cNvPr id="2" name="Rectángulo 3">
            <a:extLst>
              <a:ext uri="{FF2B5EF4-FFF2-40B4-BE49-F238E27FC236}">
                <a16:creationId xmlns:a16="http://schemas.microsoft.com/office/drawing/2014/main" id="{4783CB31-CE6D-1A19-EA1D-0D1EBC2DAE7F}"/>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872368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a:xfrm>
            <a:off x="457199" y="594359"/>
            <a:ext cx="3444949" cy="2286000"/>
          </a:xfrm>
        </p:spPr>
        <p:txBody>
          <a:bodyPr>
            <a:normAutofit/>
          </a:bodyPr>
          <a:lstStyle/>
          <a:p>
            <a:pPr lvl="0"/>
            <a:r>
              <a:rPr lang="en-US" b="1" noProof="0" dirty="0"/>
              <a:t>3</a:t>
            </a:r>
            <a:r>
              <a:rPr lang="hu-HU" b="1" noProof="0" dirty="0"/>
              <a:t>. FEJEZET</a:t>
            </a:r>
            <a:r>
              <a:rPr lang="en-US" b="1" noProof="0" dirty="0"/>
              <a:t>:</a:t>
            </a:r>
            <a:r>
              <a:rPr lang="hu-HU" b="1" noProof="0" dirty="0"/>
              <a:t> Miért alkalmazzuk a szervitizációt</a:t>
            </a:r>
            <a:r>
              <a:rPr lang="en-US" b="1" noProof="0" dirty="0"/>
              <a:t>?</a:t>
            </a:r>
          </a:p>
        </p:txBody>
      </p:sp>
      <p:sp>
        <p:nvSpPr>
          <p:cNvPr id="4" name="Marcador de texto 3">
            <a:extLst>
              <a:ext uri="{FF2B5EF4-FFF2-40B4-BE49-F238E27FC236}">
                <a16:creationId xmlns:a16="http://schemas.microsoft.com/office/drawing/2014/main" id="{C677DDC3-D905-5821-4728-B10C7E4D3DC8}"/>
              </a:ext>
            </a:extLst>
          </p:cNvPr>
          <p:cNvSpPr>
            <a:spLocks noGrp="1"/>
          </p:cNvSpPr>
          <p:nvPr>
            <p:ph type="body" sz="half" idx="2"/>
          </p:nvPr>
        </p:nvSpPr>
        <p:spPr/>
        <p:txBody>
          <a:bodyPr>
            <a:normAutofit/>
          </a:bodyPr>
          <a:lstStyle/>
          <a:p>
            <a:r>
              <a:rPr lang="en-US" sz="2800" dirty="0"/>
              <a:t>3.1</a:t>
            </a:r>
            <a:r>
              <a:rPr lang="hu-HU" sz="2800" dirty="0"/>
              <a:t> A szervitizáció előnyei</a:t>
            </a:r>
            <a:endParaRPr lang="en-US" sz="2800" dirty="0"/>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821922" y="1092148"/>
            <a:ext cx="6683928" cy="4965863"/>
          </a:xfrm>
        </p:spPr>
        <p:txBody>
          <a:bodyPr>
            <a:normAutofit fontScale="70000" lnSpcReduction="20000"/>
          </a:bodyPr>
          <a:lstStyle/>
          <a:p>
            <a:pPr marL="0" indent="0">
              <a:buNone/>
            </a:pPr>
            <a:r>
              <a:rPr lang="hu-HU" dirty="0"/>
              <a:t>A </a:t>
            </a:r>
            <a:r>
              <a:rPr lang="hu-HU" dirty="0" err="1"/>
              <a:t>szervitizáció</a:t>
            </a:r>
            <a:r>
              <a:rPr lang="hu-HU" dirty="0"/>
              <a:t> bevezetésével sok kihívás jelentkezhet, ám a vállalkozásoknak törekedniük kell erre a számos várható előny miatt:</a:t>
            </a:r>
          </a:p>
          <a:p>
            <a:pPr marL="265113" indent="-173038">
              <a:buFont typeface="Arial" panose="020B0604020202020204" pitchFamily="34" charset="0"/>
              <a:buChar char="•"/>
            </a:pPr>
            <a:r>
              <a:rPr lang="hu-HU" dirty="0"/>
              <a:t>Jobb reagálás a piaci trendekre, mint például a kiszervezés és a vagyonkezelés</a:t>
            </a:r>
          </a:p>
          <a:p>
            <a:pPr marL="265113" indent="-173038">
              <a:buFont typeface="Arial" panose="020B0604020202020204" pitchFamily="34" charset="0"/>
              <a:buChar char="•"/>
            </a:pPr>
            <a:r>
              <a:rPr lang="hu-HU" dirty="0"/>
              <a:t>Az erőforrások és a költségek racionalizálása mind a vállalkozás, mind az ügyfelek számára</a:t>
            </a:r>
          </a:p>
          <a:p>
            <a:pPr marL="265113" indent="-173038">
              <a:buFont typeface="Arial" panose="020B0604020202020204" pitchFamily="34" charset="0"/>
              <a:buChar char="•"/>
            </a:pPr>
            <a:r>
              <a:rPr lang="hu-HU" dirty="0"/>
              <a:t>Hosszú távon több bevétel</a:t>
            </a:r>
          </a:p>
          <a:p>
            <a:pPr marL="265113" indent="-173038">
              <a:buFont typeface="Arial" panose="020B0604020202020204" pitchFamily="34" charset="0"/>
              <a:buChar char="•"/>
            </a:pPr>
            <a:r>
              <a:rPr lang="hu-HU" dirty="0"/>
              <a:t>Nagyobb piaci részesedés és növekedési lehetőség</a:t>
            </a:r>
          </a:p>
          <a:p>
            <a:pPr marL="265113" indent="-173038">
              <a:buFont typeface="Arial" panose="020B0604020202020204" pitchFamily="34" charset="0"/>
              <a:buChar char="•"/>
            </a:pPr>
            <a:r>
              <a:rPr lang="hu-HU" dirty="0"/>
              <a:t> Jobb válaszok az ügyfelek igényeire</a:t>
            </a:r>
          </a:p>
          <a:p>
            <a:pPr marL="265113" indent="-173038">
              <a:buFont typeface="Arial" panose="020B0604020202020204" pitchFamily="34" charset="0"/>
              <a:buChar char="•"/>
            </a:pPr>
            <a:r>
              <a:rPr lang="hu-HU" dirty="0"/>
              <a:t> Jobb termékinnováció</a:t>
            </a:r>
          </a:p>
          <a:p>
            <a:pPr marL="265113" indent="-173038">
              <a:buFont typeface="Arial" panose="020B0604020202020204" pitchFamily="34" charset="0"/>
              <a:buChar char="•"/>
            </a:pPr>
            <a:r>
              <a:rPr lang="hu-HU" dirty="0"/>
              <a:t> Új bevételi források kiépítése</a:t>
            </a:r>
          </a:p>
          <a:p>
            <a:pPr marL="265113" indent="-173038">
              <a:buFont typeface="Arial" panose="020B0604020202020204" pitchFamily="34" charset="0"/>
              <a:buChar char="•"/>
            </a:pPr>
            <a:r>
              <a:rPr lang="hu-HU" dirty="0"/>
              <a:t> Állandó vagy visszatérő bevételi forrás</a:t>
            </a:r>
          </a:p>
          <a:p>
            <a:pPr marL="265113" indent="-173038">
              <a:buFont typeface="Arial" panose="020B0604020202020204" pitchFamily="34" charset="0"/>
              <a:buChar char="•"/>
            </a:pPr>
            <a:r>
              <a:rPr lang="hu-HU" dirty="0"/>
              <a:t> Növekvő ügyfélhűség</a:t>
            </a:r>
          </a:p>
          <a:p>
            <a:pPr marL="265113" indent="-173038">
              <a:buFont typeface="Arial" panose="020B0604020202020204" pitchFamily="34" charset="0"/>
              <a:buChar char="•"/>
            </a:pPr>
            <a:r>
              <a:rPr lang="hu-HU" dirty="0"/>
              <a:t> Magasabb korlátok felállítása a verseny előtt</a:t>
            </a:r>
          </a:p>
          <a:p>
            <a:pPr marL="265113" indent="-173038">
              <a:buFont typeface="Arial" panose="020B0604020202020204" pitchFamily="34" charset="0"/>
              <a:buChar char="•"/>
            </a:pPr>
            <a:r>
              <a:rPr lang="hu-HU" dirty="0"/>
              <a:t> A szolgáltatás többé nem költség, hanem értékteremtő tényező</a:t>
            </a:r>
          </a:p>
          <a:p>
            <a:pPr marL="265113" indent="-173038">
              <a:buFont typeface="Arial" panose="020B0604020202020204" pitchFamily="34" charset="0"/>
              <a:buChar char="•"/>
            </a:pPr>
            <a:r>
              <a:rPr lang="hu-HU" dirty="0"/>
              <a:t> Skálázható (bármilyen méretű vállalkozás számára)</a:t>
            </a:r>
          </a:p>
          <a:p>
            <a:pPr marL="265113" indent="-173038">
              <a:buFont typeface="Arial" panose="020B0604020202020204" pitchFamily="34" charset="0"/>
              <a:buChar char="•"/>
            </a:pPr>
            <a:r>
              <a:rPr lang="hu-HU" dirty="0"/>
              <a:t>A technológia átvételének gyorsabb üteme</a:t>
            </a:r>
          </a:p>
          <a:p>
            <a:pPr marL="265113" indent="-173038">
              <a:buFont typeface="Arial" panose="020B0604020202020204" pitchFamily="34" charset="0"/>
              <a:buChar char="•"/>
            </a:pPr>
            <a:endParaRPr lang="hu-HU" dirty="0"/>
          </a:p>
          <a:p>
            <a:pPr marL="0" indent="0">
              <a:buNone/>
            </a:pPr>
            <a:endParaRPr lang="hu-HU"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sp>
        <p:nvSpPr>
          <p:cNvPr id="3" name="Rectángulo 3">
            <a:extLst>
              <a:ext uri="{FF2B5EF4-FFF2-40B4-BE49-F238E27FC236}">
                <a16:creationId xmlns:a16="http://schemas.microsoft.com/office/drawing/2014/main" id="{F1ECEA0D-0A04-BE33-FD54-A490DCD5DA6D}"/>
              </a:ext>
            </a:extLst>
          </p:cNvPr>
          <p:cNvSpPr/>
          <p:nvPr/>
        </p:nvSpPr>
        <p:spPr>
          <a:xfrm>
            <a:off x="4175347" y="6190670"/>
            <a:ext cx="7559453" cy="646331"/>
          </a:xfrm>
          <a:prstGeom prst="rect">
            <a:avLst/>
          </a:prstGeom>
        </p:spPr>
        <p:txBody>
          <a:bodyPr wrap="square">
            <a:spAutoFit/>
          </a:bodyPr>
          <a:lstStyle/>
          <a:p>
            <a:r>
              <a:rPr lang="en-US" sz="1200" dirty="0">
                <a:latin typeface="system-ui"/>
              </a:rPr>
              <a:t>Az a </a:t>
            </a:r>
            <a:r>
              <a:rPr lang="en-US" sz="1200" dirty="0" err="1">
                <a:latin typeface="system-ui"/>
              </a:rPr>
              <a:t>támogatás</a:t>
            </a:r>
            <a:r>
              <a:rPr lang="en-US" sz="1200" dirty="0">
                <a:latin typeface="system-ui"/>
              </a:rPr>
              <a:t>, </a:t>
            </a:r>
            <a:r>
              <a:rPr lang="en-US" sz="1200" dirty="0" err="1">
                <a:latin typeface="system-ui"/>
              </a:rPr>
              <a:t>amelyet</a:t>
            </a:r>
            <a:r>
              <a:rPr lang="en-US" sz="1200" dirty="0">
                <a:latin typeface="system-ui"/>
              </a:rPr>
              <a:t> </a:t>
            </a:r>
            <a:r>
              <a:rPr lang="en-US" sz="1200" dirty="0" err="1">
                <a:latin typeface="system-ui"/>
              </a:rPr>
              <a:t>az</a:t>
            </a:r>
            <a:r>
              <a:rPr lang="en-US" sz="1200" dirty="0">
                <a:latin typeface="system-ui"/>
              </a:rPr>
              <a:t>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nyújtott</a:t>
            </a:r>
            <a:r>
              <a:rPr lang="en-US" sz="1200" dirty="0">
                <a:latin typeface="system-ui"/>
              </a:rPr>
              <a:t> a </a:t>
            </a:r>
            <a:r>
              <a:rPr lang="en-US" sz="1200" dirty="0" err="1">
                <a:latin typeface="system-ui"/>
              </a:rPr>
              <a:t>kiadvány</a:t>
            </a:r>
            <a:r>
              <a:rPr lang="en-US" sz="1200" dirty="0">
                <a:latin typeface="system-ui"/>
              </a:rPr>
              <a:t> </a:t>
            </a:r>
            <a:r>
              <a:rPr lang="en-US" sz="1200" dirty="0" err="1">
                <a:latin typeface="system-ui"/>
              </a:rPr>
              <a:t>elkészítéséhez</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terjed</a:t>
            </a:r>
            <a:r>
              <a:rPr lang="en-US" sz="1200" dirty="0">
                <a:latin typeface="system-ui"/>
              </a:rPr>
              <a:t> ki a </a:t>
            </a:r>
            <a:r>
              <a:rPr lang="en-US" sz="1200" dirty="0" err="1">
                <a:latin typeface="system-ui"/>
              </a:rPr>
              <a:t>tartalom</a:t>
            </a:r>
            <a:r>
              <a:rPr lang="en-US" sz="1200" dirty="0">
                <a:latin typeface="system-ui"/>
              </a:rPr>
              <a:t> </a:t>
            </a:r>
            <a:r>
              <a:rPr lang="en-US" sz="1200" dirty="0" err="1">
                <a:latin typeface="system-ui"/>
              </a:rPr>
              <a:t>jóváhagyására</a:t>
            </a:r>
            <a:r>
              <a:rPr lang="en-US" sz="1200" dirty="0">
                <a:latin typeface="system-ui"/>
              </a:rPr>
              <a:t>. Az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tehető</a:t>
            </a:r>
            <a:r>
              <a:rPr lang="en-US" sz="1200" dirty="0">
                <a:latin typeface="system-ui"/>
              </a:rPr>
              <a:t> </a:t>
            </a:r>
            <a:r>
              <a:rPr lang="en-US" sz="1200" dirty="0" err="1">
                <a:latin typeface="system-ui"/>
              </a:rPr>
              <a:t>felelőssé</a:t>
            </a:r>
            <a:r>
              <a:rPr lang="en-US" sz="1200" dirty="0">
                <a:latin typeface="system-ui"/>
              </a:rPr>
              <a:t> a </a:t>
            </a:r>
            <a:r>
              <a:rPr lang="en-US" sz="1200" dirty="0" err="1">
                <a:latin typeface="system-ui"/>
              </a:rPr>
              <a:t>kiadványban</a:t>
            </a:r>
            <a:r>
              <a:rPr lang="en-US" sz="1200" dirty="0">
                <a:latin typeface="system-ui"/>
              </a:rPr>
              <a:t> </a:t>
            </a:r>
            <a:r>
              <a:rPr lang="en-US" sz="1200" dirty="0" err="1">
                <a:latin typeface="system-ui"/>
              </a:rPr>
              <a:t>levő</a:t>
            </a:r>
            <a:r>
              <a:rPr lang="en-US" sz="1200" dirty="0">
                <a:latin typeface="system-ui"/>
              </a:rPr>
              <a:t> </a:t>
            </a:r>
            <a:r>
              <a:rPr lang="en-US" sz="1200" dirty="0" err="1">
                <a:latin typeface="system-ui"/>
              </a:rPr>
              <a:t>információk</a:t>
            </a:r>
            <a:r>
              <a:rPr lang="en-US" sz="1200" dirty="0">
                <a:latin typeface="system-ui"/>
              </a:rPr>
              <a:t> </a:t>
            </a:r>
            <a:r>
              <a:rPr lang="en-US" sz="1200" dirty="0" err="1">
                <a:latin typeface="system-ui"/>
              </a:rPr>
              <a:t>bármilyen</a:t>
            </a:r>
            <a:r>
              <a:rPr lang="en-US" sz="1200" dirty="0">
                <a:latin typeface="system-ui"/>
              </a:rPr>
              <a:t> </a:t>
            </a:r>
            <a:r>
              <a:rPr lang="en-US" sz="1200" dirty="0" err="1">
                <a:latin typeface="system-ui"/>
              </a:rPr>
              <a:t>felhasználásáért</a:t>
            </a:r>
            <a:r>
              <a:rPr lang="en-US" sz="1200" dirty="0">
                <a:latin typeface="system-ui"/>
              </a:rPr>
              <a:t>, </a:t>
            </a:r>
            <a:r>
              <a:rPr lang="en-US" sz="1200" dirty="0" err="1">
                <a:latin typeface="system-ui"/>
              </a:rPr>
              <a:t>hiszen</a:t>
            </a:r>
            <a:r>
              <a:rPr lang="en-US" sz="1200" dirty="0">
                <a:latin typeface="system-ui"/>
              </a:rPr>
              <a:t> a </a:t>
            </a:r>
            <a:r>
              <a:rPr lang="en-US" sz="1200" dirty="0" err="1">
                <a:latin typeface="system-ui"/>
              </a:rPr>
              <a:t>tartalom</a:t>
            </a:r>
            <a:r>
              <a:rPr lang="en-US" sz="1200" dirty="0">
                <a:latin typeface="system-ui"/>
              </a:rPr>
              <a:t> </a:t>
            </a:r>
            <a:r>
              <a:rPr lang="en-US" sz="1200" dirty="0" err="1">
                <a:latin typeface="system-ui"/>
              </a:rPr>
              <a:t>kizárólag</a:t>
            </a:r>
            <a:r>
              <a:rPr lang="en-US" sz="1200" dirty="0">
                <a:latin typeface="system-ui"/>
              </a:rPr>
              <a:t> a </a:t>
            </a:r>
            <a:r>
              <a:rPr lang="en-US" sz="1200" dirty="0" err="1">
                <a:latin typeface="system-ui"/>
              </a:rPr>
              <a:t>szerzők</a:t>
            </a:r>
            <a:r>
              <a:rPr lang="en-US" sz="1200" dirty="0">
                <a:latin typeface="system-ui"/>
              </a:rPr>
              <a:t> </a:t>
            </a:r>
            <a:r>
              <a:rPr lang="en-US" sz="1200" dirty="0" err="1">
                <a:latin typeface="system-ui"/>
              </a:rPr>
              <a:t>véleményét</a:t>
            </a:r>
            <a:r>
              <a:rPr lang="en-US" sz="1200" dirty="0">
                <a:latin typeface="system-ui"/>
              </a:rPr>
              <a:t> </a:t>
            </a:r>
            <a:r>
              <a:rPr lang="en-US" sz="1200" dirty="0" err="1">
                <a:latin typeface="system-ui"/>
              </a:rPr>
              <a:t>tükrözi</a:t>
            </a:r>
            <a:r>
              <a:rPr lang="en-US" sz="1200" dirty="0">
                <a:latin typeface="system-ui"/>
              </a:rPr>
              <a:t>. </a:t>
            </a:r>
          </a:p>
        </p:txBody>
      </p:sp>
    </p:spTree>
    <p:extLst>
      <p:ext uri="{BB962C8B-B14F-4D97-AF65-F5344CB8AC3E}">
        <p14:creationId xmlns:p14="http://schemas.microsoft.com/office/powerpoint/2010/main" val="3738795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770641" y="360334"/>
            <a:ext cx="10058400" cy="1449387"/>
          </a:xfrm>
        </p:spPr>
        <p:txBody>
          <a:bodyPr>
            <a:normAutofit/>
          </a:bodyPr>
          <a:lstStyle/>
          <a:p>
            <a:r>
              <a:rPr lang="en-US" sz="4000" b="1" noProof="0" dirty="0"/>
              <a:t>3</a:t>
            </a:r>
            <a:r>
              <a:rPr lang="hu-HU" sz="4000" b="1" noProof="0" dirty="0"/>
              <a:t>. FEJEZET</a:t>
            </a:r>
            <a:r>
              <a:rPr lang="en-US" sz="4000" b="1" noProof="0" dirty="0"/>
              <a:t>:</a:t>
            </a:r>
            <a:r>
              <a:rPr lang="hu-HU" sz="4000" b="1" noProof="0" dirty="0"/>
              <a:t> Miért alkalmazzuk a szervitizációt</a:t>
            </a:r>
            <a:r>
              <a:rPr lang="en-US" sz="4000" b="1" noProof="0" dirty="0"/>
              <a:t>?</a:t>
            </a:r>
            <a:br>
              <a:rPr lang="en-GB" sz="4000" b="1" dirty="0"/>
            </a:br>
            <a:r>
              <a:rPr lang="en-US" sz="2800" dirty="0"/>
              <a:t>3</a:t>
            </a:r>
            <a:r>
              <a:rPr lang="en-GB" sz="2800" dirty="0"/>
              <a:t>.</a:t>
            </a:r>
            <a:r>
              <a:rPr lang="en-US" sz="2800" dirty="0"/>
              <a:t>2</a:t>
            </a:r>
            <a:r>
              <a:rPr lang="hr-HR" sz="2800" dirty="0"/>
              <a:t> </a:t>
            </a:r>
            <a:r>
              <a:rPr lang="hu-HU" sz="2800" noProof="0" dirty="0"/>
              <a:t>Új technológiák, amelyek lehetővé teszik a szervitizációt</a:t>
            </a:r>
            <a:endParaRPr lang="en-GB"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a:normAutofit fontScale="92500" lnSpcReduction="10000"/>
          </a:bodyPr>
          <a:lstStyle/>
          <a:p>
            <a:pPr algn="just"/>
            <a:r>
              <a:rPr lang="hu-HU" sz="1600" b="1" dirty="0">
                <a:solidFill>
                  <a:srgbClr val="404040"/>
                </a:solidFill>
              </a:rPr>
              <a:t>Az új technológiák fontos szerepet játszanak a szervitizáció </a:t>
            </a:r>
            <a:r>
              <a:rPr lang="hu-HU" sz="1600" dirty="0">
                <a:solidFill>
                  <a:srgbClr val="404040"/>
                </a:solidFill>
              </a:rPr>
              <a:t>és általában az innovatív szolgáltatások megvalósításában. Ezek a technológiák lehetővé teszik a termék-szolgáltatás integráció új módjait és a hozzáadott érték létrehozását az ügyfelek számára, ugyanakkor hatékonyabb erőforrás-felhasználást tesznek lehetővé a vállalkozások számára. </a:t>
            </a:r>
            <a:r>
              <a:rPr lang="hu-HU" sz="1600" b="1" dirty="0">
                <a:solidFill>
                  <a:srgbClr val="404040"/>
                </a:solidFill>
              </a:rPr>
              <a:t>A szervitizáció a digitalizált termékeken alapuló új bevételi források létrehozásával elősegíti </a:t>
            </a:r>
            <a:r>
              <a:rPr lang="hu-HU" sz="1600" dirty="0">
                <a:solidFill>
                  <a:srgbClr val="404040"/>
                </a:solidFill>
              </a:rPr>
              <a:t>a KKV-k digitalizációját, és maximalizálja az új technológiákban rejlő lehetőségeket. Az olyan technológiák, mint a dolgok internete, az érzékelők, az RFID, a hálózati és kommunikációs technológiák, az adatelemzés, az űrtechnológiák, az additív gyártás stb. különböző módokon és a szolgáltatási érettség különböző szintjein bevonhatók a termékalapú szolgáltatások nyújtásába. Az új technológiák által lehetővé tett innovatív szolgáltatások néhány érdekes aspektusa:</a:t>
            </a:r>
          </a:p>
          <a:p>
            <a:pPr algn="just"/>
            <a:endParaRPr lang="en-GB" sz="1600" dirty="0">
              <a:solidFill>
                <a:srgbClr val="404040"/>
              </a:solidFill>
            </a:endParaRPr>
          </a:p>
          <a:p>
            <a:pPr lvl="1" algn="just"/>
            <a:r>
              <a:rPr lang="hu-HU" sz="1600" b="1" dirty="0">
                <a:solidFill>
                  <a:srgbClr val="404040"/>
                </a:solidFill>
              </a:rPr>
              <a:t>Diagnosztika és prediktív karbantartás </a:t>
            </a:r>
            <a:r>
              <a:rPr lang="hu-HU" sz="1600" dirty="0">
                <a:solidFill>
                  <a:srgbClr val="404040"/>
                </a:solidFill>
              </a:rPr>
              <a:t>- hardver- és szoftvertechnológiák kombinációjának használata a termék jövőbeli állapotának előrejelzésére a meghibásodásokra való reagálás vagy azok megelőzése érdekében</a:t>
            </a:r>
          </a:p>
          <a:p>
            <a:pPr lvl="1" algn="just"/>
            <a:r>
              <a:rPr lang="hu-HU" sz="1600" b="1" dirty="0">
                <a:solidFill>
                  <a:srgbClr val="404040"/>
                </a:solidFill>
              </a:rPr>
              <a:t>Távkommunikáció </a:t>
            </a:r>
            <a:r>
              <a:rPr lang="hu-HU" sz="1600" dirty="0">
                <a:solidFill>
                  <a:srgbClr val="404040"/>
                </a:solidFill>
              </a:rPr>
              <a:t>- növeli az adatcserét a termék vezérlése, autonómiájának növelése és új, adatvezérelt szolgáltatások nyújtása érdekében</a:t>
            </a:r>
          </a:p>
          <a:p>
            <a:pPr lvl="1" algn="just"/>
            <a:r>
              <a:rPr lang="hu-HU" sz="1600" b="1" dirty="0">
                <a:solidFill>
                  <a:srgbClr val="404040"/>
                </a:solidFill>
              </a:rPr>
              <a:t>Mobil eszközök</a:t>
            </a:r>
            <a:r>
              <a:rPr lang="hu-HU" sz="1600" dirty="0">
                <a:solidFill>
                  <a:srgbClr val="404040"/>
                </a:solidFill>
              </a:rPr>
              <a:t> - lehetővé teszik a jobb kommunikációt az ügyfelekkel, a valós idejű adatokat és a hatékony erőforrás-tervezést</a:t>
            </a:r>
          </a:p>
          <a:p>
            <a:pPr lvl="1" algn="just"/>
            <a:r>
              <a:rPr lang="hu-HU" sz="1600" b="1" dirty="0">
                <a:solidFill>
                  <a:srgbClr val="404040"/>
                </a:solidFill>
              </a:rPr>
              <a:t>A fogyasztás nyomon követése</a:t>
            </a:r>
            <a:r>
              <a:rPr lang="hu-HU" sz="1600" dirty="0">
                <a:solidFill>
                  <a:srgbClr val="404040"/>
                </a:solidFill>
              </a:rPr>
              <a:t> - lehetővé teszi a vállalkozások számára, hogy jobban megértsék, hogyan használják termékeiket, így személyre szabott szolgáltatásokat fejleszthetnek ki, és közösen teremthetnek értéket az ügyfelekkel</a:t>
            </a:r>
            <a:endParaRPr lang="en-GB" sz="1600" dirty="0">
              <a:solidFill>
                <a:srgbClr val="404040"/>
              </a:solidFill>
            </a:endParaRPr>
          </a:p>
        </p:txBody>
      </p:sp>
      <p:sp>
        <p:nvSpPr>
          <p:cNvPr id="3" name="Rectángulo 3">
            <a:extLst>
              <a:ext uri="{FF2B5EF4-FFF2-40B4-BE49-F238E27FC236}">
                <a16:creationId xmlns:a16="http://schemas.microsoft.com/office/drawing/2014/main" id="{CB9550DF-F3B9-2BBA-E19A-80552E3C57DF}"/>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92823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US" sz="4000" b="1" noProof="0" dirty="0"/>
              <a:t>3</a:t>
            </a:r>
            <a:r>
              <a:rPr lang="hu-HU" sz="4000" b="1" noProof="0" dirty="0"/>
              <a:t>. FEJEZET</a:t>
            </a:r>
            <a:r>
              <a:rPr lang="en-US" sz="4000" b="1" noProof="0" dirty="0"/>
              <a:t>:</a:t>
            </a:r>
            <a:r>
              <a:rPr lang="hu-HU" sz="4000" b="1" noProof="0" dirty="0"/>
              <a:t> Miért alkalmazzuk a szervitizációt</a:t>
            </a:r>
            <a:r>
              <a:rPr lang="en-US" sz="4000" b="1" noProof="0" dirty="0"/>
              <a:t>?</a:t>
            </a:r>
            <a:br>
              <a:rPr lang="en-GB" sz="4000" b="1" dirty="0"/>
            </a:br>
            <a:r>
              <a:rPr lang="en-US" sz="2800" dirty="0"/>
              <a:t>3</a:t>
            </a:r>
            <a:r>
              <a:rPr lang="en-GB" sz="2800" dirty="0"/>
              <a:t>.</a:t>
            </a:r>
            <a:r>
              <a:rPr lang="en-US" sz="2800" dirty="0"/>
              <a:t>2</a:t>
            </a:r>
            <a:r>
              <a:rPr lang="hr-HR" sz="2800" dirty="0"/>
              <a:t> </a:t>
            </a:r>
            <a:r>
              <a:rPr lang="hu-HU" sz="2800" noProof="0" dirty="0"/>
              <a:t>Új technológiák, amelyek lehetővé teszik a szervitizációt</a:t>
            </a:r>
            <a:endParaRPr lang="en-GB"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1111557"/>
          </a:xfrm>
        </p:spPr>
        <p:txBody>
          <a:bodyPr>
            <a:normAutofit fontScale="92500"/>
          </a:bodyPr>
          <a:lstStyle/>
          <a:p>
            <a:r>
              <a:rPr lang="hu-HU" sz="1800" dirty="0">
                <a:solidFill>
                  <a:srgbClr val="404040"/>
                </a:solidFill>
              </a:rPr>
              <a:t>A digitális világban minden interakció olyan adatokat generál, amelyek új, bevételtermelő szolgáltatásokat tesznek lehetővé. Az új technológiák egyre több adatot generálnak, ugyanakkor az ügyfelek új igényei arra kényszerítik a vállalkozásokat, hogy új technológiákat alkalmazzanak a jobb kiszolgálás és a hozzáadott érték biztosítása érdekében. Akárhogy is, a </a:t>
            </a:r>
            <a:r>
              <a:rPr lang="hu-HU" sz="1800" dirty="0" err="1">
                <a:solidFill>
                  <a:srgbClr val="404040"/>
                </a:solidFill>
              </a:rPr>
              <a:t>szervitizáció</a:t>
            </a:r>
            <a:r>
              <a:rPr lang="hu-HU" sz="1800" dirty="0">
                <a:solidFill>
                  <a:srgbClr val="404040"/>
                </a:solidFill>
              </a:rPr>
              <a:t> egy olyan folyamat, amely javítja az új technológiák elfogadási arányát.</a:t>
            </a:r>
          </a:p>
          <a:p>
            <a:endParaRPr lang="hu-HU" sz="1400" dirty="0">
              <a:solidFill>
                <a:srgbClr val="FF0000"/>
              </a:solidFill>
            </a:endParaRPr>
          </a:p>
        </p:txBody>
      </p:sp>
      <p:sp>
        <p:nvSpPr>
          <p:cNvPr id="3" name="Textplatzhalter 10">
            <a:extLst>
              <a:ext uri="{FF2B5EF4-FFF2-40B4-BE49-F238E27FC236}">
                <a16:creationId xmlns:a16="http://schemas.microsoft.com/office/drawing/2014/main" id="{50062AF0-DB03-47A1-A9A7-FC72546C37DD}"/>
              </a:ext>
            </a:extLst>
          </p:cNvPr>
          <p:cNvSpPr txBox="1">
            <a:spLocks/>
          </p:cNvSpPr>
          <p:nvPr/>
        </p:nvSpPr>
        <p:spPr>
          <a:xfrm>
            <a:off x="-873993"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kumimoji="0" lang="hu-HU" sz="2000" b="0" i="0" u="none" strike="noStrike" kern="1200" cap="none" spc="0" normalizeH="0" baseline="0" dirty="0">
                <a:ln>
                  <a:noFill/>
                </a:ln>
                <a:solidFill>
                  <a:srgbClr val="404040"/>
                </a:solidFill>
                <a:effectLst/>
                <a:uLnTx/>
                <a:uFillTx/>
              </a:rPr>
              <a:t>Új technológia</a:t>
            </a:r>
            <a:endParaRPr kumimoji="0" lang="en-US" sz="2000" b="0" i="0" u="none" strike="noStrike" kern="1200" cap="none" spc="0" normalizeH="0" baseline="0" dirty="0">
              <a:ln>
                <a:noFill/>
              </a:ln>
              <a:solidFill>
                <a:srgbClr val="404040"/>
              </a:solidFill>
              <a:effectLst/>
              <a:uLnTx/>
              <a:uFillTx/>
            </a:endParaRPr>
          </a:p>
        </p:txBody>
      </p:sp>
      <p:sp>
        <p:nvSpPr>
          <p:cNvPr id="4" name="Textplatzhalter 10">
            <a:extLst>
              <a:ext uri="{FF2B5EF4-FFF2-40B4-BE49-F238E27FC236}">
                <a16:creationId xmlns:a16="http://schemas.microsoft.com/office/drawing/2014/main" id="{21841198-9A69-43B5-8FCC-578C1687C0DC}"/>
              </a:ext>
            </a:extLst>
          </p:cNvPr>
          <p:cNvSpPr txBox="1">
            <a:spLocks/>
          </p:cNvSpPr>
          <p:nvPr/>
        </p:nvSpPr>
        <p:spPr>
          <a:xfrm>
            <a:off x="3414030"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kumimoji="0" lang="hu-HU" sz="2000" b="0" i="0" u="none" strike="noStrike" kern="1200" cap="none" spc="0" normalizeH="0" baseline="0" dirty="0">
                <a:ln>
                  <a:noFill/>
                </a:ln>
                <a:solidFill>
                  <a:srgbClr val="404040"/>
                </a:solidFill>
                <a:effectLst/>
                <a:uLnTx/>
                <a:uFillTx/>
              </a:rPr>
              <a:t>Új adat</a:t>
            </a:r>
            <a:endParaRPr kumimoji="0" lang="en-US" sz="2000" b="0" i="0" u="none" strike="noStrike" kern="1200" cap="none" spc="0" normalizeH="0" baseline="0" dirty="0">
              <a:ln>
                <a:noFill/>
              </a:ln>
              <a:solidFill>
                <a:srgbClr val="404040"/>
              </a:solidFill>
              <a:effectLst/>
              <a:uLnTx/>
              <a:uFillTx/>
            </a:endParaRPr>
          </a:p>
        </p:txBody>
      </p:sp>
      <p:sp>
        <p:nvSpPr>
          <p:cNvPr id="6" name="Textplatzhalter 10">
            <a:extLst>
              <a:ext uri="{FF2B5EF4-FFF2-40B4-BE49-F238E27FC236}">
                <a16:creationId xmlns:a16="http://schemas.microsoft.com/office/drawing/2014/main" id="{0CBFAB24-B1B0-4AF3-8FA5-A3DC8EED2DEF}"/>
              </a:ext>
            </a:extLst>
          </p:cNvPr>
          <p:cNvSpPr txBox="1">
            <a:spLocks/>
          </p:cNvSpPr>
          <p:nvPr/>
        </p:nvSpPr>
        <p:spPr>
          <a:xfrm>
            <a:off x="7911601"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hu-HU" sz="2000" dirty="0">
                <a:solidFill>
                  <a:srgbClr val="404040"/>
                </a:solidFill>
              </a:rPr>
              <a:t>Új szolgáltatás</a:t>
            </a:r>
            <a:r>
              <a:rPr lang="en-US" sz="2000" dirty="0">
                <a:solidFill>
                  <a:srgbClr val="404040"/>
                </a:solidFill>
              </a:rPr>
              <a:t> – </a:t>
            </a:r>
            <a:r>
              <a:rPr lang="hu-HU" sz="2000" b="1" dirty="0">
                <a:solidFill>
                  <a:srgbClr val="404040"/>
                </a:solidFill>
              </a:rPr>
              <a:t>új</a:t>
            </a:r>
            <a:r>
              <a:rPr lang="en-US" sz="2000" b="1" dirty="0">
                <a:solidFill>
                  <a:srgbClr val="404040"/>
                </a:solidFill>
              </a:rPr>
              <a:t> </a:t>
            </a:r>
            <a:r>
              <a:rPr lang="hu-HU" sz="2000" b="1" dirty="0">
                <a:solidFill>
                  <a:srgbClr val="404040"/>
                </a:solidFill>
              </a:rPr>
              <a:t>bevétel</a:t>
            </a:r>
            <a:r>
              <a:rPr lang="en-US" sz="2000" b="1" dirty="0">
                <a:solidFill>
                  <a:srgbClr val="404040"/>
                </a:solidFill>
              </a:rPr>
              <a:t>!</a:t>
            </a:r>
            <a:endParaRPr kumimoji="0" lang="en-US" sz="2000" b="1" i="0" u="none" strike="noStrike" kern="1200" cap="none" spc="0" normalizeH="0" baseline="0" dirty="0">
              <a:ln>
                <a:noFill/>
              </a:ln>
              <a:solidFill>
                <a:srgbClr val="404040"/>
              </a:solidFill>
              <a:effectLst/>
              <a:uLnTx/>
              <a:uFillTx/>
            </a:endParaRPr>
          </a:p>
        </p:txBody>
      </p:sp>
      <p:sp>
        <p:nvSpPr>
          <p:cNvPr id="7" name="Arrow: Down 6">
            <a:extLst>
              <a:ext uri="{FF2B5EF4-FFF2-40B4-BE49-F238E27FC236}">
                <a16:creationId xmlns:a16="http://schemas.microsoft.com/office/drawing/2014/main" id="{60E0D0DE-9070-44FE-A576-DBAEBC6E3394}"/>
              </a:ext>
            </a:extLst>
          </p:cNvPr>
          <p:cNvSpPr/>
          <p:nvPr/>
        </p:nvSpPr>
        <p:spPr>
          <a:xfrm rot="16200000">
            <a:off x="3533126" y="2923336"/>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1" name="Arrow: Down 10">
            <a:extLst>
              <a:ext uri="{FF2B5EF4-FFF2-40B4-BE49-F238E27FC236}">
                <a16:creationId xmlns:a16="http://schemas.microsoft.com/office/drawing/2014/main" id="{36265C73-F5AC-4B95-AE3B-5230C2A6EE66}"/>
              </a:ext>
            </a:extLst>
          </p:cNvPr>
          <p:cNvSpPr/>
          <p:nvPr/>
        </p:nvSpPr>
        <p:spPr>
          <a:xfrm rot="16200000">
            <a:off x="7413420" y="2930818"/>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2" name="Textplatzhalter 10">
            <a:extLst>
              <a:ext uri="{FF2B5EF4-FFF2-40B4-BE49-F238E27FC236}">
                <a16:creationId xmlns:a16="http://schemas.microsoft.com/office/drawing/2014/main" id="{0EBB7C9C-2081-486D-B483-1E93DEEAE6E7}"/>
              </a:ext>
            </a:extLst>
          </p:cNvPr>
          <p:cNvSpPr txBox="1">
            <a:spLocks/>
          </p:cNvSpPr>
          <p:nvPr/>
        </p:nvSpPr>
        <p:spPr>
          <a:xfrm>
            <a:off x="7885909" y="3809449"/>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kumimoji="0" lang="hu-HU" sz="2000" i="0" u="none" strike="noStrike" kern="1200" cap="none" spc="0" normalizeH="0" baseline="0" dirty="0">
                <a:ln>
                  <a:noFill/>
                </a:ln>
                <a:solidFill>
                  <a:srgbClr val="404040"/>
                </a:solidFill>
                <a:effectLst/>
                <a:uLnTx/>
                <a:uFillTx/>
              </a:rPr>
              <a:t>Ügyfelek új </a:t>
            </a:r>
            <a:r>
              <a:rPr lang="hu-HU" sz="2000" dirty="0">
                <a:solidFill>
                  <a:srgbClr val="404040"/>
                </a:solidFill>
              </a:rPr>
              <a:t>igényei</a:t>
            </a:r>
            <a:endParaRPr kumimoji="0" lang="en-US" sz="2000" i="0" u="none" strike="noStrike" kern="1200" cap="none" spc="0" normalizeH="0" baseline="0" dirty="0">
              <a:ln>
                <a:noFill/>
              </a:ln>
              <a:solidFill>
                <a:srgbClr val="404040"/>
              </a:solidFill>
              <a:effectLst/>
              <a:uLnTx/>
              <a:uFillTx/>
            </a:endParaRPr>
          </a:p>
        </p:txBody>
      </p:sp>
      <p:sp>
        <p:nvSpPr>
          <p:cNvPr id="13" name="Arrow: Down 12">
            <a:extLst>
              <a:ext uri="{FF2B5EF4-FFF2-40B4-BE49-F238E27FC236}">
                <a16:creationId xmlns:a16="http://schemas.microsoft.com/office/drawing/2014/main" id="{E9423F52-40BB-4FE4-B861-38ED6D16B5BF}"/>
              </a:ext>
            </a:extLst>
          </p:cNvPr>
          <p:cNvSpPr/>
          <p:nvPr/>
        </p:nvSpPr>
        <p:spPr>
          <a:xfrm rot="5400000">
            <a:off x="7376843" y="3744164"/>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4" name="Arrow: Down 13">
            <a:extLst>
              <a:ext uri="{FF2B5EF4-FFF2-40B4-BE49-F238E27FC236}">
                <a16:creationId xmlns:a16="http://schemas.microsoft.com/office/drawing/2014/main" id="{990BE507-62A3-44C4-9E9B-92D569BE98E8}"/>
              </a:ext>
            </a:extLst>
          </p:cNvPr>
          <p:cNvSpPr/>
          <p:nvPr/>
        </p:nvSpPr>
        <p:spPr>
          <a:xfrm rot="5400000">
            <a:off x="3505860" y="3744164"/>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5" name="Textplatzhalter 10">
            <a:extLst>
              <a:ext uri="{FF2B5EF4-FFF2-40B4-BE49-F238E27FC236}">
                <a16:creationId xmlns:a16="http://schemas.microsoft.com/office/drawing/2014/main" id="{9CE9A221-60EA-4B62-96F4-92A0A07A126A}"/>
              </a:ext>
            </a:extLst>
          </p:cNvPr>
          <p:cNvSpPr txBox="1">
            <a:spLocks/>
          </p:cNvSpPr>
          <p:nvPr/>
        </p:nvSpPr>
        <p:spPr>
          <a:xfrm>
            <a:off x="4400724" y="3809449"/>
            <a:ext cx="273242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hu-HU" sz="2000" dirty="0">
                <a:solidFill>
                  <a:srgbClr val="404040"/>
                </a:solidFill>
              </a:rPr>
              <a:t>Új</a:t>
            </a:r>
            <a:r>
              <a:rPr lang="en-US" sz="2000" dirty="0">
                <a:solidFill>
                  <a:srgbClr val="404040"/>
                </a:solidFill>
              </a:rPr>
              <a:t> standard </a:t>
            </a:r>
            <a:endParaRPr kumimoji="0" lang="en-US" sz="2000" b="0" i="0" u="none" strike="noStrike" kern="1200" cap="none" spc="0" normalizeH="0" baseline="0" dirty="0">
              <a:ln>
                <a:noFill/>
              </a:ln>
              <a:solidFill>
                <a:srgbClr val="404040"/>
              </a:solidFill>
              <a:effectLst/>
              <a:uLnTx/>
              <a:uFillTx/>
            </a:endParaRPr>
          </a:p>
        </p:txBody>
      </p:sp>
      <p:sp>
        <p:nvSpPr>
          <p:cNvPr id="16" name="Textplatzhalter 10">
            <a:extLst>
              <a:ext uri="{FF2B5EF4-FFF2-40B4-BE49-F238E27FC236}">
                <a16:creationId xmlns:a16="http://schemas.microsoft.com/office/drawing/2014/main" id="{FEA2BF5F-2A16-452E-B793-A81B12525A9A}"/>
              </a:ext>
            </a:extLst>
          </p:cNvPr>
          <p:cNvSpPr txBox="1">
            <a:spLocks/>
          </p:cNvSpPr>
          <p:nvPr/>
        </p:nvSpPr>
        <p:spPr>
          <a:xfrm>
            <a:off x="220363" y="3809449"/>
            <a:ext cx="2495898"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kumimoji="0" lang="hu-HU" sz="2000" b="0" i="0" u="none" strike="noStrike" kern="1200" cap="none" spc="0" normalizeH="0" baseline="0" dirty="0">
                <a:ln>
                  <a:noFill/>
                </a:ln>
                <a:solidFill>
                  <a:srgbClr val="404040"/>
                </a:solidFill>
                <a:effectLst/>
                <a:uLnTx/>
                <a:uFillTx/>
              </a:rPr>
              <a:t>Új technológia</a:t>
            </a:r>
            <a:endParaRPr kumimoji="0" lang="en-US" sz="2000" b="0" i="0" u="none" strike="noStrike" kern="1200" cap="none" spc="0" normalizeH="0" baseline="0" dirty="0">
              <a:ln>
                <a:noFill/>
              </a:ln>
              <a:solidFill>
                <a:srgbClr val="404040"/>
              </a:solidFill>
              <a:effectLst/>
              <a:uLnTx/>
              <a:uFillTx/>
            </a:endParaRPr>
          </a:p>
        </p:txBody>
      </p:sp>
      <p:sp>
        <p:nvSpPr>
          <p:cNvPr id="17" name="Content Placeholder 5">
            <a:extLst>
              <a:ext uri="{FF2B5EF4-FFF2-40B4-BE49-F238E27FC236}">
                <a16:creationId xmlns:a16="http://schemas.microsoft.com/office/drawing/2014/main" id="{A61D6EE4-D3F6-805E-D86F-624F3F4A21E1}"/>
              </a:ext>
            </a:extLst>
          </p:cNvPr>
          <p:cNvSpPr txBox="1">
            <a:spLocks/>
          </p:cNvSpPr>
          <p:nvPr/>
        </p:nvSpPr>
        <p:spPr>
          <a:xfrm>
            <a:off x="1097276" y="4970374"/>
            <a:ext cx="11094723" cy="1001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800" dirty="0">
                <a:solidFill>
                  <a:srgbClr val="404040"/>
                </a:solidFill>
              </a:rPr>
              <a:t>A </a:t>
            </a:r>
            <a:r>
              <a:rPr lang="en-US" sz="1800" dirty="0" err="1">
                <a:solidFill>
                  <a:srgbClr val="404040"/>
                </a:solidFill>
              </a:rPr>
              <a:t>termékkapcsolat</a:t>
            </a:r>
            <a:r>
              <a:rPr lang="en-US" sz="1800" dirty="0">
                <a:solidFill>
                  <a:srgbClr val="404040"/>
                </a:solidFill>
              </a:rPr>
              <a:t> </a:t>
            </a:r>
            <a:r>
              <a:rPr lang="en-US" sz="1800" dirty="0" err="1">
                <a:solidFill>
                  <a:srgbClr val="404040"/>
                </a:solidFill>
              </a:rPr>
              <a:t>szintjétől</a:t>
            </a:r>
            <a:r>
              <a:rPr lang="en-US" sz="1800" dirty="0">
                <a:solidFill>
                  <a:srgbClr val="404040"/>
                </a:solidFill>
              </a:rPr>
              <a:t> </a:t>
            </a:r>
            <a:r>
              <a:rPr lang="en-US" sz="1800" dirty="0" err="1">
                <a:solidFill>
                  <a:srgbClr val="404040"/>
                </a:solidFill>
              </a:rPr>
              <a:t>függően</a:t>
            </a:r>
            <a:r>
              <a:rPr lang="en-US" sz="1800" dirty="0">
                <a:solidFill>
                  <a:srgbClr val="404040"/>
                </a:solidFill>
              </a:rPr>
              <a:t> </a:t>
            </a:r>
            <a:r>
              <a:rPr lang="en-US" sz="1800" dirty="0" err="1">
                <a:solidFill>
                  <a:srgbClr val="404040"/>
                </a:solidFill>
              </a:rPr>
              <a:t>az</a:t>
            </a:r>
            <a:r>
              <a:rPr lang="en-US" sz="1800" dirty="0">
                <a:solidFill>
                  <a:srgbClr val="404040"/>
                </a:solidFill>
              </a:rPr>
              <a:t> </a:t>
            </a:r>
            <a:r>
              <a:rPr lang="en-US" sz="1800" dirty="0" err="1">
                <a:solidFill>
                  <a:srgbClr val="404040"/>
                </a:solidFill>
              </a:rPr>
              <a:t>adatvezérelt</a:t>
            </a:r>
            <a:r>
              <a:rPr lang="en-US" sz="1800" dirty="0">
                <a:solidFill>
                  <a:srgbClr val="404040"/>
                </a:solidFill>
              </a:rPr>
              <a:t> </a:t>
            </a:r>
            <a:r>
              <a:rPr lang="en-US" sz="1800" dirty="0" err="1">
                <a:solidFill>
                  <a:srgbClr val="404040"/>
                </a:solidFill>
              </a:rPr>
              <a:t>szolgáltatás</a:t>
            </a:r>
            <a:r>
              <a:rPr lang="en-US" sz="1800" dirty="0">
                <a:solidFill>
                  <a:srgbClr val="404040"/>
                </a:solidFill>
              </a:rPr>
              <a:t> a 4 </a:t>
            </a:r>
            <a:r>
              <a:rPr lang="en-US" sz="1800" dirty="0" err="1">
                <a:solidFill>
                  <a:srgbClr val="404040"/>
                </a:solidFill>
              </a:rPr>
              <a:t>érettségi</a:t>
            </a:r>
            <a:r>
              <a:rPr lang="en-US" sz="1800" dirty="0">
                <a:solidFill>
                  <a:srgbClr val="404040"/>
                </a:solidFill>
              </a:rPr>
              <a:t> </a:t>
            </a:r>
            <a:r>
              <a:rPr lang="en-US" sz="1800" dirty="0" err="1">
                <a:solidFill>
                  <a:srgbClr val="404040"/>
                </a:solidFill>
              </a:rPr>
              <a:t>szint</a:t>
            </a:r>
            <a:r>
              <a:rPr lang="en-US" sz="1800" dirty="0">
                <a:solidFill>
                  <a:srgbClr val="404040"/>
                </a:solidFill>
              </a:rPr>
              <a:t> </a:t>
            </a:r>
            <a:r>
              <a:rPr lang="en-US" sz="1800" dirty="0" err="1">
                <a:solidFill>
                  <a:srgbClr val="404040"/>
                </a:solidFill>
              </a:rPr>
              <a:t>valamelyikébe</a:t>
            </a:r>
            <a:r>
              <a:rPr lang="en-US" sz="1800" dirty="0">
                <a:solidFill>
                  <a:srgbClr val="404040"/>
                </a:solidFill>
              </a:rPr>
              <a:t> </a:t>
            </a:r>
            <a:r>
              <a:rPr lang="en-US" sz="1800" dirty="0" err="1">
                <a:solidFill>
                  <a:srgbClr val="404040"/>
                </a:solidFill>
              </a:rPr>
              <a:t>sorolható</a:t>
            </a:r>
            <a:r>
              <a:rPr lang="en-US" sz="1800" dirty="0">
                <a:solidFill>
                  <a:srgbClr val="404040"/>
                </a:solidFill>
              </a:rPr>
              <a:t>::</a:t>
            </a:r>
          </a:p>
          <a:p>
            <a:endParaRPr lang="en-US" sz="1800" dirty="0">
              <a:solidFill>
                <a:srgbClr val="404040"/>
              </a:solidFill>
            </a:endParaRPr>
          </a:p>
          <a:p>
            <a:endParaRPr lang="en-US" sz="1400" dirty="0">
              <a:solidFill>
                <a:srgbClr val="FF0000"/>
              </a:solidFill>
            </a:endParaRPr>
          </a:p>
        </p:txBody>
      </p:sp>
      <p:sp>
        <p:nvSpPr>
          <p:cNvPr id="18" name="Oval 17">
            <a:extLst>
              <a:ext uri="{FF2B5EF4-FFF2-40B4-BE49-F238E27FC236}">
                <a16:creationId xmlns:a16="http://schemas.microsoft.com/office/drawing/2014/main" id="{F3BE4A82-29F5-86B5-45D8-CC00F556D5A6}"/>
              </a:ext>
            </a:extLst>
          </p:cNvPr>
          <p:cNvSpPr/>
          <p:nvPr/>
        </p:nvSpPr>
        <p:spPr>
          <a:xfrm>
            <a:off x="1096963" y="5366081"/>
            <a:ext cx="1821404"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r>
              <a:rPr lang="hu-HU" dirty="0"/>
              <a:t> </a:t>
            </a:r>
          </a:p>
          <a:p>
            <a:pPr algn="ctr"/>
            <a:r>
              <a:rPr lang="en-US" dirty="0"/>
              <a:t>Rea</a:t>
            </a:r>
            <a:r>
              <a:rPr lang="hu-HU" dirty="0"/>
              <a:t>ktív</a:t>
            </a:r>
            <a:endParaRPr lang="en-US" dirty="0"/>
          </a:p>
        </p:txBody>
      </p:sp>
      <p:sp>
        <p:nvSpPr>
          <p:cNvPr id="19" name="Oval 18">
            <a:extLst>
              <a:ext uri="{FF2B5EF4-FFF2-40B4-BE49-F238E27FC236}">
                <a16:creationId xmlns:a16="http://schemas.microsoft.com/office/drawing/2014/main" id="{C156F002-9DF5-2CED-E5C4-0421DB61EA91}"/>
              </a:ext>
            </a:extLst>
          </p:cNvPr>
          <p:cNvSpPr/>
          <p:nvPr/>
        </p:nvSpPr>
        <p:spPr>
          <a:xfrm>
            <a:off x="3299645" y="5382316"/>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r>
              <a:rPr lang="hu-HU" dirty="0"/>
              <a:t> Preventív</a:t>
            </a:r>
            <a:endParaRPr lang="en-US" dirty="0"/>
          </a:p>
        </p:txBody>
      </p:sp>
      <p:sp>
        <p:nvSpPr>
          <p:cNvPr id="20" name="Oval 19">
            <a:extLst>
              <a:ext uri="{FF2B5EF4-FFF2-40B4-BE49-F238E27FC236}">
                <a16:creationId xmlns:a16="http://schemas.microsoft.com/office/drawing/2014/main" id="{59E6D4CF-4CDF-2E99-3F28-FA29E3496AFD}"/>
              </a:ext>
            </a:extLst>
          </p:cNvPr>
          <p:cNvSpPr/>
          <p:nvPr/>
        </p:nvSpPr>
        <p:spPr>
          <a:xfrm>
            <a:off x="5502327" y="5371493"/>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 </a:t>
            </a:r>
            <a:endParaRPr lang="hu-HU" dirty="0"/>
          </a:p>
          <a:p>
            <a:pPr algn="ctr"/>
            <a:r>
              <a:rPr lang="en-US" dirty="0" err="1"/>
              <a:t>Predi</a:t>
            </a:r>
            <a:r>
              <a:rPr lang="hu-HU" dirty="0"/>
              <a:t>k</a:t>
            </a:r>
            <a:r>
              <a:rPr lang="en-US" dirty="0"/>
              <a:t>t</a:t>
            </a:r>
            <a:r>
              <a:rPr lang="hu-HU" dirty="0"/>
              <a:t>ív</a:t>
            </a:r>
            <a:endParaRPr lang="en-US" dirty="0"/>
          </a:p>
        </p:txBody>
      </p:sp>
      <p:sp>
        <p:nvSpPr>
          <p:cNvPr id="21" name="Oval 20">
            <a:extLst>
              <a:ext uri="{FF2B5EF4-FFF2-40B4-BE49-F238E27FC236}">
                <a16:creationId xmlns:a16="http://schemas.microsoft.com/office/drawing/2014/main" id="{DC2A31D9-D13D-76CE-1E16-7233D83B8704}"/>
              </a:ext>
            </a:extLst>
          </p:cNvPr>
          <p:cNvSpPr/>
          <p:nvPr/>
        </p:nvSpPr>
        <p:spPr>
          <a:xfrm>
            <a:off x="7705010" y="5376905"/>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a:t>
            </a:r>
            <a:endParaRPr lang="hu-HU" dirty="0"/>
          </a:p>
          <a:p>
            <a:pPr algn="ctr"/>
            <a:r>
              <a:rPr lang="en-US" dirty="0"/>
              <a:t>Proa</a:t>
            </a:r>
            <a:r>
              <a:rPr lang="hu-HU" dirty="0"/>
              <a:t>ktív</a:t>
            </a:r>
            <a:endParaRPr lang="en-US" dirty="0"/>
          </a:p>
        </p:txBody>
      </p:sp>
      <p:sp>
        <p:nvSpPr>
          <p:cNvPr id="22" name="Rectángulo 3">
            <a:extLst>
              <a:ext uri="{FF2B5EF4-FFF2-40B4-BE49-F238E27FC236}">
                <a16:creationId xmlns:a16="http://schemas.microsoft.com/office/drawing/2014/main" id="{3C9720F9-0065-85A3-CCAA-E699FD4DBC01}"/>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19696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hu-HU" dirty="0"/>
              <a:t>Tartalom</a:t>
            </a:r>
            <a:endParaRPr lang="es-ES" dirty="0"/>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601209899"/>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Rectángulo 3">
            <a:extLst>
              <a:ext uri="{FF2B5EF4-FFF2-40B4-BE49-F238E27FC236}">
                <a16:creationId xmlns:a16="http://schemas.microsoft.com/office/drawing/2014/main" id="{406A7888-5634-755A-60A9-E92A896C0B0F}"/>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572048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US" sz="4000" b="1" noProof="0" dirty="0"/>
              <a:t>3</a:t>
            </a:r>
            <a:r>
              <a:rPr lang="hu-HU" sz="4000" b="1" noProof="0" dirty="0"/>
              <a:t>. FEJEZET</a:t>
            </a:r>
            <a:r>
              <a:rPr lang="en-US" sz="4000" b="1" noProof="0" dirty="0"/>
              <a:t>:</a:t>
            </a:r>
            <a:r>
              <a:rPr lang="hu-HU" sz="4000" b="1" noProof="0" dirty="0"/>
              <a:t> Miért alkalmazzuk a szervitizációt</a:t>
            </a:r>
            <a:r>
              <a:rPr lang="en-US" sz="4000" b="1" noProof="0" dirty="0"/>
              <a:t>?</a:t>
            </a:r>
            <a:br>
              <a:rPr lang="en-GB" sz="4000" b="1" dirty="0"/>
            </a:br>
            <a:r>
              <a:rPr lang="en-US" sz="2800" dirty="0"/>
              <a:t>3</a:t>
            </a:r>
            <a:r>
              <a:rPr lang="en-GB" sz="2800" dirty="0"/>
              <a:t>.3</a:t>
            </a:r>
            <a:r>
              <a:rPr lang="hu-HU" sz="2800" dirty="0"/>
              <a:t> </a:t>
            </a:r>
            <a:r>
              <a:rPr lang="hu-HU" sz="3200" dirty="0"/>
              <a:t>Út a fenntarthatóság felé</a:t>
            </a:r>
            <a:endParaRPr lang="en-GB"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Content Placeholder 5">
            <a:extLst>
              <a:ext uri="{FF2B5EF4-FFF2-40B4-BE49-F238E27FC236}">
                <a16:creationId xmlns:a16="http://schemas.microsoft.com/office/drawing/2014/main" id="{7AFD2974-11D7-840C-6F52-FCE91F0B0997}"/>
              </a:ext>
            </a:extLst>
          </p:cNvPr>
          <p:cNvSpPr txBox="1">
            <a:spLocks/>
          </p:cNvSpPr>
          <p:nvPr/>
        </p:nvSpPr>
        <p:spPr>
          <a:xfrm>
            <a:off x="1249677" y="1998134"/>
            <a:ext cx="10194700" cy="379615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hu-HU" sz="1400" dirty="0">
                <a:solidFill>
                  <a:srgbClr val="404040"/>
                </a:solidFill>
              </a:rPr>
              <a:t>A világ népességének és gazdaságának folyamatos növekedése egyre nagyobb igényt támaszt az energia és más erőforrások iránt. Bár rendelkezésre állnak hatékony technológiák, és gazdasági előnyeik egyértelműek, különböző akadályok gátolják ezek alkalmazását, például a magas kezdeti költségek. A fenntarthatósági célok megkövetelik e technológiák és megoldások bevezetését, amelyek megvalósítása költséges és összetett, és ez az a pont, ahol a szervitizáció alapú üzleti modellek jelentős szerepet játszanak</a:t>
            </a:r>
            <a:r>
              <a:rPr lang="hu-HU" sz="1400" b="1" dirty="0">
                <a:solidFill>
                  <a:srgbClr val="404040"/>
                </a:solidFill>
              </a:rPr>
              <a:t>. A teljes értéklánc optimalizálásával a szervitizáció az erőforrások hatékonyabb kihasználásához és jobb energiafogyasztáshoz vezet, így javítja a környezetre gyakorolt negatív hatásokat.</a:t>
            </a:r>
          </a:p>
          <a:p>
            <a:pPr algn="just"/>
            <a:r>
              <a:rPr lang="hu-HU" sz="1400" dirty="0">
                <a:solidFill>
                  <a:srgbClr val="404040"/>
                </a:solidFill>
              </a:rPr>
              <a:t>A szervitizáció mint innovatív üzleti modell nemcsak az azt alkalmazó vállalkozásokra van hatással, hanem tágabb társadalmi következményekkel is jár. Például az élelmiszer-ellátási láncban </a:t>
            </a:r>
            <a:r>
              <a:rPr lang="hu-HU" sz="1400" b="1" dirty="0">
                <a:solidFill>
                  <a:srgbClr val="404040"/>
                </a:solidFill>
              </a:rPr>
              <a:t>a szervitizáció új technológiák és különböző partnerek bevezetésére ösztönöz</a:t>
            </a:r>
            <a:r>
              <a:rPr lang="hu-HU" sz="1400" dirty="0">
                <a:solidFill>
                  <a:srgbClr val="404040"/>
                </a:solidFill>
              </a:rPr>
              <a:t>, így az élelmiszertermelés hatékonyabbá, biztonságosabbá és elérhetőbbé válik. </a:t>
            </a:r>
          </a:p>
          <a:p>
            <a:pPr algn="just"/>
            <a:r>
              <a:rPr lang="hu-HU" sz="1400" b="1" dirty="0">
                <a:solidFill>
                  <a:srgbClr val="404040"/>
                </a:solidFill>
              </a:rPr>
              <a:t>A körforgás szintén a szervitizáció egyik hajtóereje</a:t>
            </a:r>
            <a:r>
              <a:rPr lang="hu-HU" sz="1400" dirty="0">
                <a:solidFill>
                  <a:srgbClr val="404040"/>
                </a:solidFill>
              </a:rPr>
              <a:t>. A szervitizált termékek alkalmazása motiválja az újrafelhasználást, az újrahasznosítást és a termék életciklusának meghosszabbítását, mivel a termékek hosszabb használatra és eredményes szállításra optimalizálódnak. A szervitizált termék tervezése a termék teljes életciklusát vizsgálja, racionalizálva annak használatát a kívánatos eredmény elérése érdekében. A terméket tervező vállalkozások felelősek a hosszabb ideig tartó szállításért, használatért, karbantartásért és hatékonyságért. </a:t>
            </a:r>
            <a:r>
              <a:rPr lang="hu-HU" sz="1400" b="1" dirty="0">
                <a:solidFill>
                  <a:srgbClr val="404040"/>
                </a:solidFill>
              </a:rPr>
              <a:t>A szervitizált kontextusban, ahol a vállalkozás megtartja a termékek tulajdonjogát és felelősségét, motiváltak a használat optimalizálására és a körforgásos gazdaság elveinek követésére. </a:t>
            </a:r>
          </a:p>
          <a:p>
            <a:pPr algn="just"/>
            <a:endParaRPr lang="hu-HU" sz="1400" dirty="0">
              <a:solidFill>
                <a:srgbClr val="404040"/>
              </a:solidFill>
            </a:endParaRPr>
          </a:p>
          <a:p>
            <a:pPr algn="just"/>
            <a:endParaRPr lang="hu-HU" sz="1400" dirty="0">
              <a:solidFill>
                <a:srgbClr val="404040"/>
              </a:solidFill>
            </a:endParaRPr>
          </a:p>
        </p:txBody>
      </p:sp>
      <p:sp>
        <p:nvSpPr>
          <p:cNvPr id="2" name="Rectángulo 3">
            <a:extLst>
              <a:ext uri="{FF2B5EF4-FFF2-40B4-BE49-F238E27FC236}">
                <a16:creationId xmlns:a16="http://schemas.microsoft.com/office/drawing/2014/main" id="{A4007BE8-D152-52C6-4270-C135FFDBECB9}"/>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851549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hu-HU" dirty="0"/>
              <a:t>Összegzés</a:t>
            </a:r>
            <a:endParaRPr lang="es-ES" dirty="0"/>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407515213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Rectángulo 3">
            <a:extLst>
              <a:ext uri="{FF2B5EF4-FFF2-40B4-BE49-F238E27FC236}">
                <a16:creationId xmlns:a16="http://schemas.microsoft.com/office/drawing/2014/main" id="{BC9FCDE7-42BE-F1B2-569D-363213B71B95}"/>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168389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n-US" dirty="0" err="1"/>
              <a:t>Önértékelő</a:t>
            </a:r>
            <a:r>
              <a:rPr lang="en-US" dirty="0"/>
              <a:t> </a:t>
            </a:r>
            <a:r>
              <a:rPr lang="en-US" dirty="0" err="1"/>
              <a:t>kérdések</a:t>
            </a:r>
            <a:endParaRPr lang="en-U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306462332"/>
              </p:ext>
            </p:extLst>
          </p:nvPr>
        </p:nvGraphicFramePr>
        <p:xfrm>
          <a:off x="68792" y="1674949"/>
          <a:ext cx="12079704" cy="4455557"/>
        </p:xfrm>
        <a:graphic>
          <a:graphicData uri="http://schemas.openxmlformats.org/drawingml/2006/table">
            <a:tbl>
              <a:tblPr firstRow="1" bandRow="1">
                <a:tableStyleId>{21E4AEA4-8DFA-4A89-87EB-49C32662AFE0}</a:tableStyleId>
              </a:tblPr>
              <a:tblGrid>
                <a:gridCol w="2814988">
                  <a:extLst>
                    <a:ext uri="{9D8B030D-6E8A-4147-A177-3AD203B41FA5}">
                      <a16:colId xmlns:a16="http://schemas.microsoft.com/office/drawing/2014/main" val="2601891750"/>
                    </a:ext>
                  </a:extLst>
                </a:gridCol>
                <a:gridCol w="2242710">
                  <a:extLst>
                    <a:ext uri="{9D8B030D-6E8A-4147-A177-3AD203B41FA5}">
                      <a16:colId xmlns:a16="http://schemas.microsoft.com/office/drawing/2014/main" val="3559158159"/>
                    </a:ext>
                  </a:extLst>
                </a:gridCol>
                <a:gridCol w="2190124">
                  <a:extLst>
                    <a:ext uri="{9D8B030D-6E8A-4147-A177-3AD203B41FA5}">
                      <a16:colId xmlns:a16="http://schemas.microsoft.com/office/drawing/2014/main" val="1947302738"/>
                    </a:ext>
                  </a:extLst>
                </a:gridCol>
                <a:gridCol w="2415941">
                  <a:extLst>
                    <a:ext uri="{9D8B030D-6E8A-4147-A177-3AD203B41FA5}">
                      <a16:colId xmlns:a16="http://schemas.microsoft.com/office/drawing/2014/main" val="3283798389"/>
                    </a:ext>
                  </a:extLst>
                </a:gridCol>
                <a:gridCol w="2415941">
                  <a:extLst>
                    <a:ext uri="{9D8B030D-6E8A-4147-A177-3AD203B41FA5}">
                      <a16:colId xmlns:a16="http://schemas.microsoft.com/office/drawing/2014/main" val="2128591119"/>
                    </a:ext>
                  </a:extLst>
                </a:gridCol>
              </a:tblGrid>
              <a:tr h="1408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A </a:t>
                      </a:r>
                      <a:r>
                        <a:rPr lang="hu-HU" noProof="0" dirty="0" err="1"/>
                        <a:t>szervitizáció</a:t>
                      </a:r>
                      <a:r>
                        <a:rPr lang="hu-HU" noProof="0" dirty="0"/>
                        <a:t> a következő átalakulást jelenti: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a:t>A szervitizáció alkalmazható:</a:t>
                      </a:r>
                    </a:p>
                    <a:p>
                      <a:endParaRPr lang="hu-HU"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err="1"/>
                        <a:t>Things</a:t>
                      </a:r>
                      <a:r>
                        <a:rPr lang="hu-HU" noProof="0" dirty="0"/>
                        <a:t>+, a szolgáltatásinnovációs módszertan  tartalmazza:</a:t>
                      </a:r>
                    </a:p>
                    <a:p>
                      <a:endParaRPr lang="hu-HU"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a:t>A vásárlói tapasztalatokat részletesen rögzítő eszköz: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a:t>A szervitizáció optimalizálja: </a:t>
                      </a:r>
                    </a:p>
                    <a:p>
                      <a:endParaRPr lang="hu-HU" noProof="0"/>
                    </a:p>
                  </a:txBody>
                  <a:tcPr/>
                </a:tc>
                <a:extLst>
                  <a:ext uri="{0D108BD9-81ED-4DB2-BD59-A6C34878D82A}">
                    <a16:rowId xmlns:a16="http://schemas.microsoft.com/office/drawing/2014/main" val="4178373252"/>
                  </a:ext>
                </a:extLst>
              </a:tr>
              <a:tr h="2992517">
                <a:tc>
                  <a:txBody>
                    <a:bodyPr/>
                    <a:lstStyle/>
                    <a:p>
                      <a:pPr marL="457200" indent="-457200">
                        <a:buFont typeface="+mj-lt"/>
                        <a:buAutoNum type="alphaLcPeriod"/>
                      </a:pPr>
                      <a:r>
                        <a:rPr lang="hu-HU" noProof="0">
                          <a:solidFill>
                            <a:srgbClr val="404040"/>
                          </a:solidFill>
                        </a:rPr>
                        <a:t>Erőforrások termékekké alakítása</a:t>
                      </a:r>
                    </a:p>
                    <a:p>
                      <a:pPr marL="457200" indent="-457200">
                        <a:buFont typeface="+mj-lt"/>
                        <a:buAutoNum type="alphaLcPeriod"/>
                      </a:pPr>
                      <a:r>
                        <a:rPr lang="hu-HU" noProof="0">
                          <a:solidFill>
                            <a:srgbClr val="404040"/>
                          </a:solidFill>
                        </a:rPr>
                        <a:t>Szolgáltatások termékekké alakítása</a:t>
                      </a:r>
                    </a:p>
                    <a:p>
                      <a:pPr marL="457200" indent="-457200">
                        <a:buFont typeface="+mj-lt"/>
                        <a:buAutoNum type="alphaLcPeriod"/>
                      </a:pPr>
                      <a:r>
                        <a:rPr lang="hu-HU" noProof="0">
                          <a:solidFill>
                            <a:srgbClr val="404040"/>
                          </a:solidFill>
                        </a:rPr>
                        <a:t>Termékek szolgáltatásokká alakítása </a:t>
                      </a:r>
                    </a:p>
                    <a:p>
                      <a:pPr marL="457200" indent="-457200">
                        <a:buFont typeface="+mj-lt"/>
                        <a:buAutoNum type="alphaLcPeriod"/>
                      </a:pPr>
                      <a:r>
                        <a:rPr lang="hu-HU" noProof="0">
                          <a:solidFill>
                            <a:srgbClr val="404040"/>
                          </a:solidFill>
                        </a:rPr>
                        <a:t>Az ügyfelek partnerekké alakítása</a:t>
                      </a:r>
                    </a:p>
                  </a:txBody>
                  <a:tcPr/>
                </a:tc>
                <a:tc>
                  <a:txBody>
                    <a:bodyPr/>
                    <a:lstStyle/>
                    <a:p>
                      <a:pPr marL="457200" indent="-457200">
                        <a:buFont typeface="+mj-lt"/>
                        <a:buAutoNum type="alphaLcPeriod"/>
                      </a:pPr>
                      <a:r>
                        <a:rPr lang="hu-HU" noProof="0" dirty="0">
                          <a:solidFill>
                            <a:srgbClr val="404040"/>
                          </a:solidFill>
                        </a:rPr>
                        <a:t>Csak Európában</a:t>
                      </a:r>
                    </a:p>
                    <a:p>
                      <a:pPr marL="457200" indent="-457200">
                        <a:buFont typeface="+mj-lt"/>
                        <a:buAutoNum type="alphaLcPeriod"/>
                      </a:pPr>
                      <a:r>
                        <a:rPr lang="hu-HU" noProof="0" dirty="0">
                          <a:solidFill>
                            <a:srgbClr val="404040"/>
                          </a:solidFill>
                        </a:rPr>
                        <a:t>Csak kisvállalatoknál</a:t>
                      </a:r>
                    </a:p>
                    <a:p>
                      <a:pPr marL="457200" indent="-457200">
                        <a:buFont typeface="+mj-lt"/>
                        <a:buAutoNum type="alphaLcPeriod"/>
                      </a:pPr>
                      <a:r>
                        <a:rPr lang="hu-HU" noProof="0" dirty="0">
                          <a:solidFill>
                            <a:srgbClr val="404040"/>
                          </a:solidFill>
                        </a:rPr>
                        <a:t>Csak a halászati ágazatban</a:t>
                      </a:r>
                    </a:p>
                    <a:p>
                      <a:pPr marL="457200" indent="-457200">
                        <a:buFont typeface="+mj-lt"/>
                        <a:buAutoNum type="alphaLcPeriod"/>
                      </a:pPr>
                      <a:r>
                        <a:rPr lang="hu-HU" noProof="0" dirty="0">
                          <a:solidFill>
                            <a:srgbClr val="404040"/>
                          </a:solidFill>
                        </a:rPr>
                        <a:t>Minden méretű vállalatnál</a:t>
                      </a:r>
                    </a:p>
                    <a:p>
                      <a:pPr marL="457200" indent="-457200">
                        <a:buFont typeface="+mj-lt"/>
                        <a:buAutoNum type="alphaLcPeriod"/>
                      </a:pPr>
                      <a:endParaRPr lang="hu-HU" noProof="0" dirty="0">
                        <a:solidFill>
                          <a:srgbClr val="404040"/>
                        </a:solidFill>
                      </a:endParaRPr>
                    </a:p>
                    <a:p>
                      <a:endParaRPr lang="hu-HU" noProof="0" dirty="0">
                        <a:solidFill>
                          <a:srgbClr val="404040"/>
                        </a:solidFill>
                      </a:endParaRPr>
                    </a:p>
                  </a:txBody>
                  <a:tcPr/>
                </a:tc>
                <a:tc>
                  <a:txBody>
                    <a:bodyPr/>
                    <a:lstStyle/>
                    <a:p>
                      <a:pPr marL="457200" indent="-457200">
                        <a:buFont typeface="+mj-lt"/>
                        <a:buAutoNum type="alphaLcPeriod"/>
                      </a:pPr>
                      <a:r>
                        <a:rPr lang="hu-HU" noProof="0">
                          <a:solidFill>
                            <a:srgbClr val="404040"/>
                          </a:solidFill>
                        </a:rPr>
                        <a:t>2 fő szakasz</a:t>
                      </a:r>
                    </a:p>
                    <a:p>
                      <a:pPr marL="457200" indent="-457200">
                        <a:buFont typeface="+mj-lt"/>
                        <a:buAutoNum type="alphaLcPeriod"/>
                      </a:pPr>
                      <a:r>
                        <a:rPr lang="hu-HU" noProof="0">
                          <a:solidFill>
                            <a:srgbClr val="404040"/>
                          </a:solidFill>
                        </a:rPr>
                        <a:t>4 fő szakasz</a:t>
                      </a:r>
                    </a:p>
                    <a:p>
                      <a:pPr marL="457200" indent="-457200">
                        <a:buFont typeface="+mj-lt"/>
                        <a:buAutoNum type="alphaLcPeriod"/>
                      </a:pPr>
                      <a:r>
                        <a:rPr lang="hu-HU" noProof="0">
                          <a:solidFill>
                            <a:srgbClr val="404040"/>
                          </a:solidFill>
                        </a:rPr>
                        <a:t>6 fő szakasz</a:t>
                      </a:r>
                    </a:p>
                    <a:p>
                      <a:pPr marL="457200" indent="-457200">
                        <a:buFont typeface="+mj-lt"/>
                        <a:buAutoNum type="alphaLcPeriod"/>
                      </a:pPr>
                      <a:r>
                        <a:rPr lang="hu-HU" noProof="0">
                          <a:solidFill>
                            <a:srgbClr val="404040"/>
                          </a:solidFill>
                        </a:rPr>
                        <a:t>8 fő szakasz</a:t>
                      </a:r>
                    </a:p>
                    <a:p>
                      <a:endParaRPr lang="hu-HU" noProof="0">
                        <a:solidFill>
                          <a:srgbClr val="404040"/>
                        </a:solidFill>
                      </a:endParaRPr>
                    </a:p>
                  </a:txBody>
                  <a:tcPr/>
                </a:tc>
                <a:tc>
                  <a:txBody>
                    <a:bodyPr/>
                    <a:lstStyle/>
                    <a:p>
                      <a:pPr marL="457200" indent="-457200">
                        <a:buFont typeface="+mj-lt"/>
                        <a:buAutoNum type="alphaLcPeriod"/>
                      </a:pPr>
                      <a:r>
                        <a:rPr lang="hu-HU" noProof="0">
                          <a:solidFill>
                            <a:srgbClr val="404040"/>
                          </a:solidFill>
                        </a:rPr>
                        <a:t>Egyoldalú stratégia</a:t>
                      </a:r>
                    </a:p>
                    <a:p>
                      <a:pPr marL="457200" indent="-457200">
                        <a:buFont typeface="+mj-lt"/>
                        <a:buAutoNum type="alphaLcPeriod"/>
                      </a:pPr>
                      <a:r>
                        <a:rPr lang="hu-HU" noProof="0">
                          <a:solidFill>
                            <a:srgbClr val="404040"/>
                          </a:solidFill>
                        </a:rPr>
                        <a:t>Üzleti modell vázlat</a:t>
                      </a:r>
                    </a:p>
                    <a:p>
                      <a:pPr marL="457200" indent="-457200">
                        <a:buFont typeface="+mj-lt"/>
                        <a:buAutoNum type="alphaLcPeriod"/>
                      </a:pPr>
                      <a:r>
                        <a:rPr lang="hu-HU" noProof="0">
                          <a:solidFill>
                            <a:srgbClr val="404040"/>
                          </a:solidFill>
                        </a:rPr>
                        <a:t>Ügyfélutazás-térkép</a:t>
                      </a:r>
                    </a:p>
                    <a:p>
                      <a:pPr marL="457200" indent="-457200">
                        <a:buFont typeface="+mj-lt"/>
                        <a:buAutoNum type="alphaLcPeriod"/>
                      </a:pPr>
                      <a:r>
                        <a:rPr lang="hu-HU" noProof="0">
                          <a:solidFill>
                            <a:srgbClr val="404040"/>
                          </a:solidFill>
                        </a:rPr>
                        <a:t>A versenytársak listája</a:t>
                      </a:r>
                    </a:p>
                    <a:p>
                      <a:endParaRPr lang="hu-HU" noProof="0">
                        <a:solidFill>
                          <a:srgbClr val="404040"/>
                        </a:solidFill>
                      </a:endParaRPr>
                    </a:p>
                  </a:txBody>
                  <a:tcPr/>
                </a:tc>
                <a:tc>
                  <a:txBody>
                    <a:bodyPr/>
                    <a:lstStyle/>
                    <a:p>
                      <a:pPr marL="457200" indent="-457200">
                        <a:buFont typeface="+mj-lt"/>
                        <a:buAutoNum type="alphaLcPeriod"/>
                      </a:pPr>
                      <a:r>
                        <a:rPr lang="hu-HU" b="0" noProof="0" dirty="0">
                          <a:solidFill>
                            <a:srgbClr val="404040"/>
                          </a:solidFill>
                        </a:rPr>
                        <a:t>Csak az erőforrások felhasználását</a:t>
                      </a:r>
                    </a:p>
                    <a:p>
                      <a:pPr marL="457200" indent="-457200">
                        <a:buFont typeface="+mj-lt"/>
                        <a:buAutoNum type="alphaLcPeriod"/>
                      </a:pPr>
                      <a:r>
                        <a:rPr lang="hu-HU" b="0" noProof="0" dirty="0">
                          <a:solidFill>
                            <a:srgbClr val="404040"/>
                          </a:solidFill>
                        </a:rPr>
                        <a:t>Csak az energiafogyasztást</a:t>
                      </a:r>
                    </a:p>
                    <a:p>
                      <a:pPr marL="457200" indent="-457200">
                        <a:buFont typeface="+mj-lt"/>
                        <a:buAutoNum type="alphaLcPeriod"/>
                      </a:pPr>
                      <a:r>
                        <a:rPr lang="hu-HU" b="0" noProof="0" dirty="0">
                          <a:solidFill>
                            <a:srgbClr val="404040"/>
                          </a:solidFill>
                        </a:rPr>
                        <a:t>Csak a termék életciklusát</a:t>
                      </a:r>
                    </a:p>
                    <a:p>
                      <a:pPr marL="457200" indent="-457200">
                        <a:buFont typeface="+mj-lt"/>
                        <a:buAutoNum type="alphaLcPeriod"/>
                      </a:pPr>
                      <a:r>
                        <a:rPr lang="hu-HU" b="0" noProof="0" dirty="0">
                          <a:solidFill>
                            <a:srgbClr val="404040"/>
                          </a:solidFill>
                        </a:rPr>
                        <a:t>A fentiek mindegyikét</a:t>
                      </a:r>
                    </a:p>
                    <a:p>
                      <a:endParaRPr lang="hu-HU" noProof="0" dirty="0">
                        <a:solidFill>
                          <a:srgbClr val="404040"/>
                        </a:solidFill>
                      </a:endParaRPr>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596415" y="6091646"/>
            <a:ext cx="1542294" cy="304689"/>
          </a:xfrm>
          <a:prstGeom prst="rect">
            <a:avLst/>
          </a:prstGeom>
        </p:spPr>
      </p:pic>
      <p:sp>
        <p:nvSpPr>
          <p:cNvPr id="3" name="Rectángulo 3">
            <a:extLst>
              <a:ext uri="{FF2B5EF4-FFF2-40B4-BE49-F238E27FC236}">
                <a16:creationId xmlns:a16="http://schemas.microsoft.com/office/drawing/2014/main" id="{C1D6E547-FF4D-C9E5-2BED-33FBFBDC24BB}"/>
              </a:ext>
            </a:extLst>
          </p:cNvPr>
          <p:cNvSpPr/>
          <p:nvPr/>
        </p:nvSpPr>
        <p:spPr>
          <a:xfrm>
            <a:off x="474244"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704123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n-US" dirty="0" err="1"/>
              <a:t>Önértékelő</a:t>
            </a:r>
            <a:r>
              <a:rPr lang="en-US" dirty="0"/>
              <a:t> </a:t>
            </a:r>
            <a:r>
              <a:rPr lang="en-US" dirty="0" err="1"/>
              <a:t>kérdések</a:t>
            </a:r>
            <a:r>
              <a:rPr lang="hu-HU" dirty="0"/>
              <a:t>: megoldások</a:t>
            </a:r>
            <a:endParaRPr lang="en-US" dirty="0"/>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US" sz="1200" dirty="0">
              <a:solidFill>
                <a:schemeClr val="bg1"/>
              </a:solidFill>
            </a:endParaRPr>
          </a:p>
        </p:txBody>
      </p:sp>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197535" y="5844961"/>
            <a:ext cx="2027384" cy="455825"/>
          </a:xfrm>
          <a:prstGeom prst="rect">
            <a:avLst/>
          </a:prstGeom>
        </p:spPr>
      </p:pic>
      <p:sp>
        <p:nvSpPr>
          <p:cNvPr id="6" name="Tartalom helye 5">
            <a:extLst>
              <a:ext uri="{FF2B5EF4-FFF2-40B4-BE49-F238E27FC236}">
                <a16:creationId xmlns:a16="http://schemas.microsoft.com/office/drawing/2014/main" id="{43079F4B-7D62-6E37-7BF3-CA35A3492231}"/>
              </a:ext>
            </a:extLst>
          </p:cNvPr>
          <p:cNvSpPr>
            <a:spLocks noGrp="1"/>
          </p:cNvSpPr>
          <p:nvPr>
            <p:ph sz="half" idx="1"/>
          </p:nvPr>
        </p:nvSpPr>
        <p:spPr/>
        <p:txBody>
          <a:bodyPr/>
          <a:lstStyle/>
          <a:p>
            <a:endParaRPr lang="hu-HU"/>
          </a:p>
        </p:txBody>
      </p:sp>
      <p:graphicFrame>
        <p:nvGraphicFramePr>
          <p:cNvPr id="9" name="Tabla 10">
            <a:extLst>
              <a:ext uri="{FF2B5EF4-FFF2-40B4-BE49-F238E27FC236}">
                <a16:creationId xmlns:a16="http://schemas.microsoft.com/office/drawing/2014/main" id="{C941A00D-3F1D-65F6-AC64-DFFEB906AA3D}"/>
              </a:ext>
            </a:extLst>
          </p:cNvPr>
          <p:cNvGraphicFramePr>
            <a:graphicFrameLocks/>
          </p:cNvGraphicFramePr>
          <p:nvPr>
            <p:extLst>
              <p:ext uri="{D42A27DB-BD31-4B8C-83A1-F6EECF244321}">
                <p14:modId xmlns:p14="http://schemas.microsoft.com/office/powerpoint/2010/main" val="1276124625"/>
              </p:ext>
            </p:extLst>
          </p:nvPr>
        </p:nvGraphicFramePr>
        <p:xfrm>
          <a:off x="68792" y="1674949"/>
          <a:ext cx="12079704" cy="4455557"/>
        </p:xfrm>
        <a:graphic>
          <a:graphicData uri="http://schemas.openxmlformats.org/drawingml/2006/table">
            <a:tbl>
              <a:tblPr firstRow="1" bandRow="1">
                <a:tableStyleId>{21E4AEA4-8DFA-4A89-87EB-49C32662AFE0}</a:tableStyleId>
              </a:tblPr>
              <a:tblGrid>
                <a:gridCol w="2814988">
                  <a:extLst>
                    <a:ext uri="{9D8B030D-6E8A-4147-A177-3AD203B41FA5}">
                      <a16:colId xmlns:a16="http://schemas.microsoft.com/office/drawing/2014/main" val="2601891750"/>
                    </a:ext>
                  </a:extLst>
                </a:gridCol>
                <a:gridCol w="2242710">
                  <a:extLst>
                    <a:ext uri="{9D8B030D-6E8A-4147-A177-3AD203B41FA5}">
                      <a16:colId xmlns:a16="http://schemas.microsoft.com/office/drawing/2014/main" val="3559158159"/>
                    </a:ext>
                  </a:extLst>
                </a:gridCol>
                <a:gridCol w="2190124">
                  <a:extLst>
                    <a:ext uri="{9D8B030D-6E8A-4147-A177-3AD203B41FA5}">
                      <a16:colId xmlns:a16="http://schemas.microsoft.com/office/drawing/2014/main" val="1947302738"/>
                    </a:ext>
                  </a:extLst>
                </a:gridCol>
                <a:gridCol w="2415941">
                  <a:extLst>
                    <a:ext uri="{9D8B030D-6E8A-4147-A177-3AD203B41FA5}">
                      <a16:colId xmlns:a16="http://schemas.microsoft.com/office/drawing/2014/main" val="3283798389"/>
                    </a:ext>
                  </a:extLst>
                </a:gridCol>
                <a:gridCol w="2415941">
                  <a:extLst>
                    <a:ext uri="{9D8B030D-6E8A-4147-A177-3AD203B41FA5}">
                      <a16:colId xmlns:a16="http://schemas.microsoft.com/office/drawing/2014/main" val="2128591119"/>
                    </a:ext>
                  </a:extLst>
                </a:gridCol>
              </a:tblGrid>
              <a:tr h="1408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A </a:t>
                      </a:r>
                      <a:r>
                        <a:rPr lang="hu-HU" noProof="0" dirty="0" err="1"/>
                        <a:t>szervitizáció</a:t>
                      </a:r>
                      <a:r>
                        <a:rPr lang="hu-HU" noProof="0" dirty="0"/>
                        <a:t> a következő átalakulást jelenti: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A </a:t>
                      </a:r>
                      <a:r>
                        <a:rPr lang="hu-HU" noProof="0" dirty="0" err="1"/>
                        <a:t>szervitizáció</a:t>
                      </a:r>
                      <a:r>
                        <a:rPr lang="hu-HU" noProof="0" dirty="0"/>
                        <a:t> alkalmazható:</a:t>
                      </a:r>
                    </a:p>
                    <a:p>
                      <a:endParaRPr lang="hu-HU"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err="1"/>
                        <a:t>Things</a:t>
                      </a:r>
                      <a:r>
                        <a:rPr lang="hu-HU" noProof="0" dirty="0"/>
                        <a:t>+, a szolgáltatásinnovációs módszertan tartalmazza:</a:t>
                      </a:r>
                    </a:p>
                    <a:p>
                      <a:endParaRPr lang="hu-HU"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A vásárlói tapasztalatokat részletesen rögzítő eszköz: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noProof="0" dirty="0"/>
                        <a:t>A </a:t>
                      </a:r>
                      <a:r>
                        <a:rPr lang="hu-HU" noProof="0" dirty="0" err="1"/>
                        <a:t>szervitizáció</a:t>
                      </a:r>
                      <a:r>
                        <a:rPr lang="hu-HU" noProof="0" dirty="0"/>
                        <a:t> optimalizálja: </a:t>
                      </a:r>
                    </a:p>
                    <a:p>
                      <a:endParaRPr lang="hu-HU" noProof="0" dirty="0"/>
                    </a:p>
                  </a:txBody>
                  <a:tcPr/>
                </a:tc>
                <a:extLst>
                  <a:ext uri="{0D108BD9-81ED-4DB2-BD59-A6C34878D82A}">
                    <a16:rowId xmlns:a16="http://schemas.microsoft.com/office/drawing/2014/main" val="4178373252"/>
                  </a:ext>
                </a:extLst>
              </a:tr>
              <a:tr h="2992517">
                <a:tc>
                  <a:txBody>
                    <a:bodyPr/>
                    <a:lstStyle/>
                    <a:p>
                      <a:pPr marL="457200" indent="-457200">
                        <a:buFont typeface="+mj-lt"/>
                        <a:buAutoNum type="alphaLcPeriod"/>
                      </a:pPr>
                      <a:r>
                        <a:rPr lang="hu-HU" noProof="0" dirty="0">
                          <a:solidFill>
                            <a:srgbClr val="404040"/>
                          </a:solidFill>
                        </a:rPr>
                        <a:t>Erőforrások termékekké alakítása</a:t>
                      </a:r>
                    </a:p>
                    <a:p>
                      <a:pPr marL="457200" indent="-457200">
                        <a:buFont typeface="+mj-lt"/>
                        <a:buAutoNum type="alphaLcPeriod"/>
                      </a:pPr>
                      <a:r>
                        <a:rPr lang="hu-HU" noProof="0" dirty="0">
                          <a:solidFill>
                            <a:srgbClr val="404040"/>
                          </a:solidFill>
                        </a:rPr>
                        <a:t>Szolgáltatások termékekké alakítása</a:t>
                      </a:r>
                    </a:p>
                    <a:p>
                      <a:pPr marL="457200" indent="-457200">
                        <a:buFont typeface="+mj-lt"/>
                        <a:buAutoNum type="alphaLcPeriod"/>
                      </a:pPr>
                      <a:r>
                        <a:rPr lang="hu-HU" b="1" noProof="0" dirty="0">
                          <a:solidFill>
                            <a:srgbClr val="404040"/>
                          </a:solidFill>
                        </a:rPr>
                        <a:t>Termékek szolgáltatásokká alakítása </a:t>
                      </a:r>
                    </a:p>
                    <a:p>
                      <a:pPr marL="457200" indent="-457200">
                        <a:buFont typeface="+mj-lt"/>
                        <a:buAutoNum type="alphaLcPeriod"/>
                      </a:pPr>
                      <a:r>
                        <a:rPr lang="hu-HU" noProof="0" dirty="0">
                          <a:solidFill>
                            <a:srgbClr val="404040"/>
                          </a:solidFill>
                        </a:rPr>
                        <a:t>Az ügyfelek partnerekké alakítása</a:t>
                      </a:r>
                    </a:p>
                  </a:txBody>
                  <a:tcPr/>
                </a:tc>
                <a:tc>
                  <a:txBody>
                    <a:bodyPr/>
                    <a:lstStyle/>
                    <a:p>
                      <a:pPr marL="457200" indent="-457200">
                        <a:buFont typeface="+mj-lt"/>
                        <a:buAutoNum type="alphaLcPeriod"/>
                      </a:pPr>
                      <a:r>
                        <a:rPr lang="hu-HU" noProof="0" dirty="0">
                          <a:solidFill>
                            <a:srgbClr val="404040"/>
                          </a:solidFill>
                        </a:rPr>
                        <a:t>Csak Európában</a:t>
                      </a:r>
                    </a:p>
                    <a:p>
                      <a:pPr marL="457200" indent="-457200">
                        <a:buFont typeface="+mj-lt"/>
                        <a:buAutoNum type="alphaLcPeriod"/>
                      </a:pPr>
                      <a:r>
                        <a:rPr lang="hu-HU" noProof="0" dirty="0">
                          <a:solidFill>
                            <a:srgbClr val="404040"/>
                          </a:solidFill>
                        </a:rPr>
                        <a:t>Csak kisvállalatoknál</a:t>
                      </a:r>
                    </a:p>
                    <a:p>
                      <a:pPr marL="457200" indent="-457200">
                        <a:buFont typeface="+mj-lt"/>
                        <a:buAutoNum type="alphaLcPeriod"/>
                      </a:pPr>
                      <a:r>
                        <a:rPr lang="hu-HU" noProof="0" dirty="0">
                          <a:solidFill>
                            <a:srgbClr val="404040"/>
                          </a:solidFill>
                        </a:rPr>
                        <a:t>Csak a halászati ágazatban</a:t>
                      </a:r>
                    </a:p>
                    <a:p>
                      <a:pPr marL="457200" indent="-457200">
                        <a:buFont typeface="+mj-lt"/>
                        <a:buAutoNum type="alphaLcPeriod"/>
                      </a:pPr>
                      <a:r>
                        <a:rPr lang="hu-HU" b="1" noProof="0" dirty="0">
                          <a:solidFill>
                            <a:srgbClr val="404040"/>
                          </a:solidFill>
                        </a:rPr>
                        <a:t>Minden méretű vállalatnál</a:t>
                      </a:r>
                    </a:p>
                    <a:p>
                      <a:pPr marL="457200" indent="-457200">
                        <a:buFont typeface="+mj-lt"/>
                        <a:buAutoNum type="alphaLcPeriod"/>
                      </a:pPr>
                      <a:endParaRPr lang="hu-HU" noProof="0" dirty="0">
                        <a:solidFill>
                          <a:srgbClr val="404040"/>
                        </a:solidFill>
                      </a:endParaRPr>
                    </a:p>
                    <a:p>
                      <a:endParaRPr lang="hu-HU" noProof="0" dirty="0">
                        <a:solidFill>
                          <a:srgbClr val="404040"/>
                        </a:solidFill>
                      </a:endParaRPr>
                    </a:p>
                  </a:txBody>
                  <a:tcPr/>
                </a:tc>
                <a:tc>
                  <a:txBody>
                    <a:bodyPr/>
                    <a:lstStyle/>
                    <a:p>
                      <a:pPr marL="457200" indent="-457200">
                        <a:buFont typeface="+mj-lt"/>
                        <a:buAutoNum type="alphaLcPeriod"/>
                      </a:pPr>
                      <a:r>
                        <a:rPr lang="hu-HU" noProof="0" dirty="0">
                          <a:solidFill>
                            <a:srgbClr val="404040"/>
                          </a:solidFill>
                        </a:rPr>
                        <a:t>2 fő szakasz</a:t>
                      </a:r>
                    </a:p>
                    <a:p>
                      <a:pPr marL="457200" indent="-457200">
                        <a:buFont typeface="+mj-lt"/>
                        <a:buAutoNum type="alphaLcPeriod"/>
                      </a:pPr>
                      <a:r>
                        <a:rPr lang="hu-HU" b="1" noProof="0" dirty="0">
                          <a:solidFill>
                            <a:srgbClr val="404040"/>
                          </a:solidFill>
                        </a:rPr>
                        <a:t>4 fő szakasz</a:t>
                      </a:r>
                    </a:p>
                    <a:p>
                      <a:pPr marL="457200" indent="-457200">
                        <a:buFont typeface="+mj-lt"/>
                        <a:buAutoNum type="alphaLcPeriod"/>
                      </a:pPr>
                      <a:r>
                        <a:rPr lang="hu-HU" noProof="0" dirty="0">
                          <a:solidFill>
                            <a:srgbClr val="404040"/>
                          </a:solidFill>
                        </a:rPr>
                        <a:t>6 fő szakasz</a:t>
                      </a:r>
                    </a:p>
                    <a:p>
                      <a:pPr marL="457200" indent="-457200">
                        <a:buFont typeface="+mj-lt"/>
                        <a:buAutoNum type="alphaLcPeriod"/>
                      </a:pPr>
                      <a:r>
                        <a:rPr lang="hu-HU" noProof="0" dirty="0">
                          <a:solidFill>
                            <a:srgbClr val="404040"/>
                          </a:solidFill>
                        </a:rPr>
                        <a:t>8 fő szakasz</a:t>
                      </a:r>
                    </a:p>
                    <a:p>
                      <a:endParaRPr lang="hu-HU" noProof="0" dirty="0">
                        <a:solidFill>
                          <a:srgbClr val="404040"/>
                        </a:solidFill>
                      </a:endParaRPr>
                    </a:p>
                  </a:txBody>
                  <a:tcPr/>
                </a:tc>
                <a:tc>
                  <a:txBody>
                    <a:bodyPr/>
                    <a:lstStyle/>
                    <a:p>
                      <a:pPr marL="457200" indent="-457200">
                        <a:buFont typeface="+mj-lt"/>
                        <a:buAutoNum type="alphaLcPeriod"/>
                      </a:pPr>
                      <a:r>
                        <a:rPr lang="hu-HU" noProof="0" dirty="0">
                          <a:solidFill>
                            <a:srgbClr val="404040"/>
                          </a:solidFill>
                        </a:rPr>
                        <a:t>Egyoldalú stratégia</a:t>
                      </a:r>
                    </a:p>
                    <a:p>
                      <a:pPr marL="457200" indent="-457200">
                        <a:buFont typeface="+mj-lt"/>
                        <a:buAutoNum type="alphaLcPeriod"/>
                      </a:pPr>
                      <a:r>
                        <a:rPr lang="hu-HU" noProof="0" dirty="0">
                          <a:solidFill>
                            <a:srgbClr val="404040"/>
                          </a:solidFill>
                        </a:rPr>
                        <a:t>Üzleti modell vázlat</a:t>
                      </a:r>
                    </a:p>
                    <a:p>
                      <a:pPr marL="457200" indent="-457200">
                        <a:buFont typeface="+mj-lt"/>
                        <a:buAutoNum type="alphaLcPeriod"/>
                      </a:pPr>
                      <a:r>
                        <a:rPr lang="hu-HU" b="1" noProof="0" dirty="0">
                          <a:solidFill>
                            <a:srgbClr val="404040"/>
                          </a:solidFill>
                        </a:rPr>
                        <a:t>Ügyfélutazás-térkép</a:t>
                      </a:r>
                    </a:p>
                    <a:p>
                      <a:pPr marL="457200" indent="-457200">
                        <a:buFont typeface="+mj-lt"/>
                        <a:buAutoNum type="alphaLcPeriod"/>
                      </a:pPr>
                      <a:r>
                        <a:rPr lang="hu-HU" noProof="0" dirty="0">
                          <a:solidFill>
                            <a:srgbClr val="404040"/>
                          </a:solidFill>
                        </a:rPr>
                        <a:t>A versenytársak listája</a:t>
                      </a:r>
                    </a:p>
                    <a:p>
                      <a:endParaRPr lang="hu-HU" noProof="0" dirty="0">
                        <a:solidFill>
                          <a:srgbClr val="404040"/>
                        </a:solidFill>
                      </a:endParaRPr>
                    </a:p>
                  </a:txBody>
                  <a:tcPr/>
                </a:tc>
                <a:tc>
                  <a:txBody>
                    <a:bodyPr/>
                    <a:lstStyle/>
                    <a:p>
                      <a:pPr marL="457200" indent="-457200">
                        <a:buFont typeface="+mj-lt"/>
                        <a:buAutoNum type="alphaLcPeriod"/>
                      </a:pPr>
                      <a:r>
                        <a:rPr lang="hu-HU" b="0" noProof="0" dirty="0">
                          <a:solidFill>
                            <a:srgbClr val="404040"/>
                          </a:solidFill>
                        </a:rPr>
                        <a:t>Csak az erőforrások felhasználását</a:t>
                      </a:r>
                    </a:p>
                    <a:p>
                      <a:pPr marL="457200" indent="-457200">
                        <a:buFont typeface="+mj-lt"/>
                        <a:buAutoNum type="alphaLcPeriod"/>
                      </a:pPr>
                      <a:r>
                        <a:rPr lang="hu-HU" b="0" noProof="0" dirty="0">
                          <a:solidFill>
                            <a:srgbClr val="404040"/>
                          </a:solidFill>
                        </a:rPr>
                        <a:t>Csak az energiafogyasztást</a:t>
                      </a:r>
                    </a:p>
                    <a:p>
                      <a:pPr marL="457200" indent="-457200">
                        <a:buFont typeface="+mj-lt"/>
                        <a:buAutoNum type="alphaLcPeriod"/>
                      </a:pPr>
                      <a:r>
                        <a:rPr lang="hu-HU" b="0" noProof="0" dirty="0">
                          <a:solidFill>
                            <a:srgbClr val="404040"/>
                          </a:solidFill>
                        </a:rPr>
                        <a:t>Csak a termék életciklusát</a:t>
                      </a:r>
                    </a:p>
                    <a:p>
                      <a:pPr marL="457200" indent="-457200">
                        <a:buFont typeface="+mj-lt"/>
                        <a:buAutoNum type="alphaLcPeriod"/>
                      </a:pPr>
                      <a:r>
                        <a:rPr lang="hu-HU" b="1" noProof="0" dirty="0">
                          <a:solidFill>
                            <a:srgbClr val="404040"/>
                          </a:solidFill>
                        </a:rPr>
                        <a:t>A fentiek mindegyikét</a:t>
                      </a:r>
                    </a:p>
                    <a:p>
                      <a:endParaRPr lang="hu-HU" noProof="0" dirty="0">
                        <a:solidFill>
                          <a:srgbClr val="404040"/>
                        </a:solidFill>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2427081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hu-HU" sz="4800" b="1" dirty="0"/>
              <a:t>Köszönjük a figyelmet!</a:t>
            </a:r>
            <a:endParaRPr lang="es-ES" sz="4800" b="1" dirty="0"/>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hu-HU" sz="2800" dirty="0"/>
              <a:t>Folytassa a képzést itt:</a:t>
            </a:r>
            <a:r>
              <a:rPr lang="es-ES" sz="2800" dirty="0"/>
              <a:t> </a:t>
            </a:r>
            <a:r>
              <a:rPr lang="es-ES" sz="2800" b="1" dirty="0">
                <a:solidFill>
                  <a:schemeClr val="bg1"/>
                </a:solidFill>
                <a:hlinkClick r:id="rId2">
                  <a:extLst>
                    <a:ext uri="{A12FA001-AC4F-418D-AE19-62706E023703}">
                      <ahyp:hlinkClr xmlns:ahyp="http://schemas.microsoft.com/office/drawing/2018/hyperlinkcolor" val="tx"/>
                    </a:ext>
                  </a:extLst>
                </a:hlinkClick>
              </a:rPr>
              <a:t>www.restartproject.eu</a:t>
            </a:r>
            <a:r>
              <a:rPr lang="es-ES" sz="2800" dirty="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
        <p:nvSpPr>
          <p:cNvPr id="3" name="Rectángulo 3">
            <a:extLst>
              <a:ext uri="{FF2B5EF4-FFF2-40B4-BE49-F238E27FC236}">
                <a16:creationId xmlns:a16="http://schemas.microsoft.com/office/drawing/2014/main" id="{B4A4C2B2-40CF-EB86-967E-229A325A734A}"/>
              </a:ext>
            </a:extLst>
          </p:cNvPr>
          <p:cNvSpPr/>
          <p:nvPr/>
        </p:nvSpPr>
        <p:spPr>
          <a:xfrm>
            <a:off x="246256" y="4316327"/>
            <a:ext cx="11243512" cy="461665"/>
          </a:xfrm>
          <a:prstGeom prst="rect">
            <a:avLst/>
          </a:prstGeom>
        </p:spPr>
        <p:txBody>
          <a:bodyPr wrap="square">
            <a:spAutoFit/>
          </a:bodyPr>
          <a:lstStyle/>
          <a:p>
            <a:r>
              <a:rPr lang="en-US" sz="1200" dirty="0">
                <a:latin typeface="system-ui"/>
              </a:rPr>
              <a:t>Az a </a:t>
            </a:r>
            <a:r>
              <a:rPr lang="en-US" sz="1200" dirty="0" err="1">
                <a:latin typeface="system-ui"/>
              </a:rPr>
              <a:t>támogatás</a:t>
            </a:r>
            <a:r>
              <a:rPr lang="en-US" sz="1200" dirty="0">
                <a:latin typeface="system-ui"/>
              </a:rPr>
              <a:t>, </a:t>
            </a:r>
            <a:r>
              <a:rPr lang="en-US" sz="1200" dirty="0" err="1">
                <a:latin typeface="system-ui"/>
              </a:rPr>
              <a:t>amelyet</a:t>
            </a:r>
            <a:r>
              <a:rPr lang="en-US" sz="1200" dirty="0">
                <a:latin typeface="system-ui"/>
              </a:rPr>
              <a:t> </a:t>
            </a:r>
            <a:r>
              <a:rPr lang="en-US" sz="1200" dirty="0" err="1">
                <a:latin typeface="system-ui"/>
              </a:rPr>
              <a:t>az</a:t>
            </a:r>
            <a:r>
              <a:rPr lang="en-US" sz="1200" dirty="0">
                <a:latin typeface="system-ui"/>
              </a:rPr>
              <a:t>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nyújtott</a:t>
            </a:r>
            <a:r>
              <a:rPr lang="en-US" sz="1200" dirty="0">
                <a:latin typeface="system-ui"/>
              </a:rPr>
              <a:t> a </a:t>
            </a:r>
            <a:r>
              <a:rPr lang="en-US" sz="1200" dirty="0" err="1">
                <a:latin typeface="system-ui"/>
              </a:rPr>
              <a:t>kiadvány</a:t>
            </a:r>
            <a:r>
              <a:rPr lang="en-US" sz="1200" dirty="0">
                <a:latin typeface="system-ui"/>
              </a:rPr>
              <a:t> </a:t>
            </a:r>
            <a:r>
              <a:rPr lang="en-US" sz="1200" dirty="0" err="1">
                <a:latin typeface="system-ui"/>
              </a:rPr>
              <a:t>elkészítéséhez</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terjed</a:t>
            </a:r>
            <a:r>
              <a:rPr lang="en-US" sz="1200" dirty="0">
                <a:latin typeface="system-ui"/>
              </a:rPr>
              <a:t> ki a </a:t>
            </a:r>
            <a:r>
              <a:rPr lang="en-US" sz="1200" dirty="0" err="1">
                <a:latin typeface="system-ui"/>
              </a:rPr>
              <a:t>tartalom</a:t>
            </a:r>
            <a:r>
              <a:rPr lang="en-US" sz="1200" dirty="0">
                <a:latin typeface="system-ui"/>
              </a:rPr>
              <a:t> </a:t>
            </a:r>
            <a:r>
              <a:rPr lang="en-US" sz="1200" dirty="0" err="1">
                <a:latin typeface="system-ui"/>
              </a:rPr>
              <a:t>jóváhagyására</a:t>
            </a:r>
            <a:r>
              <a:rPr lang="en-US" sz="1200" dirty="0">
                <a:latin typeface="system-ui"/>
              </a:rPr>
              <a:t>. Az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tehető</a:t>
            </a:r>
            <a:r>
              <a:rPr lang="en-US" sz="1200" dirty="0">
                <a:latin typeface="system-ui"/>
              </a:rPr>
              <a:t> </a:t>
            </a:r>
            <a:r>
              <a:rPr lang="en-US" sz="1200" dirty="0" err="1">
                <a:latin typeface="system-ui"/>
              </a:rPr>
              <a:t>felelőssé</a:t>
            </a:r>
            <a:r>
              <a:rPr lang="en-US" sz="1200" dirty="0">
                <a:latin typeface="system-ui"/>
              </a:rPr>
              <a:t> a </a:t>
            </a:r>
            <a:r>
              <a:rPr lang="en-US" sz="1200" dirty="0" err="1">
                <a:latin typeface="system-ui"/>
              </a:rPr>
              <a:t>kiadványban</a:t>
            </a:r>
            <a:r>
              <a:rPr lang="en-US" sz="1200" dirty="0">
                <a:latin typeface="system-ui"/>
              </a:rPr>
              <a:t> </a:t>
            </a:r>
            <a:r>
              <a:rPr lang="en-US" sz="1200" dirty="0" err="1">
                <a:latin typeface="system-ui"/>
              </a:rPr>
              <a:t>levő</a:t>
            </a:r>
            <a:r>
              <a:rPr lang="en-US" sz="1200" dirty="0">
                <a:latin typeface="system-ui"/>
              </a:rPr>
              <a:t> </a:t>
            </a:r>
            <a:r>
              <a:rPr lang="en-US" sz="1200" dirty="0" err="1">
                <a:latin typeface="system-ui"/>
              </a:rPr>
              <a:t>információk</a:t>
            </a:r>
            <a:r>
              <a:rPr lang="en-US" sz="1200" dirty="0">
                <a:latin typeface="system-ui"/>
              </a:rPr>
              <a:t> </a:t>
            </a:r>
            <a:r>
              <a:rPr lang="en-US" sz="1200" dirty="0" err="1">
                <a:latin typeface="system-ui"/>
              </a:rPr>
              <a:t>bármilyen</a:t>
            </a:r>
            <a:r>
              <a:rPr lang="en-US" sz="1200" dirty="0">
                <a:latin typeface="system-ui"/>
              </a:rPr>
              <a:t> </a:t>
            </a:r>
            <a:r>
              <a:rPr lang="en-US" sz="1200" dirty="0" err="1">
                <a:latin typeface="system-ui"/>
              </a:rPr>
              <a:t>felhasználásáért</a:t>
            </a:r>
            <a:r>
              <a:rPr lang="en-US" sz="1200" dirty="0">
                <a:latin typeface="system-ui"/>
              </a:rPr>
              <a:t>, </a:t>
            </a:r>
            <a:r>
              <a:rPr lang="en-US" sz="1200" dirty="0" err="1">
                <a:latin typeface="system-ui"/>
              </a:rPr>
              <a:t>hiszen</a:t>
            </a:r>
            <a:r>
              <a:rPr lang="en-US" sz="1200" dirty="0">
                <a:latin typeface="system-ui"/>
              </a:rPr>
              <a:t> a </a:t>
            </a:r>
            <a:r>
              <a:rPr lang="en-US" sz="1200" dirty="0" err="1">
                <a:latin typeface="system-ui"/>
              </a:rPr>
              <a:t>tartalom</a:t>
            </a:r>
            <a:r>
              <a:rPr lang="en-US" sz="1200" dirty="0">
                <a:latin typeface="system-ui"/>
              </a:rPr>
              <a:t> </a:t>
            </a:r>
            <a:r>
              <a:rPr lang="en-US" sz="1200" dirty="0" err="1">
                <a:latin typeface="system-ui"/>
              </a:rPr>
              <a:t>kizárólag</a:t>
            </a:r>
            <a:r>
              <a:rPr lang="en-US" sz="1200" dirty="0">
                <a:latin typeface="system-ui"/>
              </a:rPr>
              <a:t> a </a:t>
            </a:r>
            <a:r>
              <a:rPr lang="en-US" sz="1200" dirty="0" err="1">
                <a:latin typeface="system-ui"/>
              </a:rPr>
              <a:t>szerzők</a:t>
            </a:r>
            <a:r>
              <a:rPr lang="en-US" sz="1200" dirty="0">
                <a:latin typeface="system-ui"/>
              </a:rPr>
              <a:t> </a:t>
            </a:r>
            <a:r>
              <a:rPr lang="en-US" sz="1200" dirty="0" err="1">
                <a:latin typeface="system-ui"/>
              </a:rPr>
              <a:t>véleményét</a:t>
            </a:r>
            <a:r>
              <a:rPr lang="en-US" sz="1200" dirty="0">
                <a:latin typeface="system-ui"/>
              </a:rPr>
              <a:t> </a:t>
            </a:r>
            <a:r>
              <a:rPr lang="en-US" sz="1200" dirty="0" err="1">
                <a:latin typeface="system-ui"/>
              </a:rPr>
              <a:t>tükrözi</a:t>
            </a:r>
            <a:r>
              <a:rPr lang="en-US" sz="1200" dirty="0">
                <a:latin typeface="system-ui"/>
              </a:rPr>
              <a:t>. </a:t>
            </a:r>
          </a:p>
        </p:txBody>
      </p:sp>
    </p:spTree>
    <p:extLst>
      <p:ext uri="{BB962C8B-B14F-4D97-AF65-F5344CB8AC3E}">
        <p14:creationId xmlns:p14="http://schemas.microsoft.com/office/powerpoint/2010/main" val="293166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p:txBody>
          <a:bodyPr>
            <a:normAutofit/>
          </a:bodyPr>
          <a:lstStyle/>
          <a:p>
            <a:pPr lvl="0"/>
            <a:r>
              <a:rPr lang="hu-HU" sz="4000" noProof="0" dirty="0"/>
              <a:t>1. FEJEZET</a:t>
            </a:r>
            <a:r>
              <a:rPr lang="en-US" sz="4000" noProof="0" dirty="0"/>
              <a:t>:</a:t>
            </a:r>
            <a:r>
              <a:rPr lang="hu-HU" sz="4000" noProof="0" dirty="0"/>
              <a:t> Mi a szervitizáció</a:t>
            </a:r>
            <a:r>
              <a:rPr lang="en-US" sz="4000" noProof="0" dirty="0"/>
              <a:t>?</a:t>
            </a:r>
          </a:p>
        </p:txBody>
      </p:sp>
      <p:sp>
        <p:nvSpPr>
          <p:cNvPr id="4" name="Marcador de texto 3">
            <a:extLst>
              <a:ext uri="{FF2B5EF4-FFF2-40B4-BE49-F238E27FC236}">
                <a16:creationId xmlns:a16="http://schemas.microsoft.com/office/drawing/2014/main" id="{C677DDC3-D905-5821-4728-B10C7E4D3DC8}"/>
              </a:ext>
            </a:extLst>
          </p:cNvPr>
          <p:cNvSpPr>
            <a:spLocks noGrp="1"/>
          </p:cNvSpPr>
          <p:nvPr>
            <p:ph type="body" sz="half" idx="2"/>
          </p:nvPr>
        </p:nvSpPr>
        <p:spPr/>
        <p:txBody>
          <a:bodyPr>
            <a:normAutofit/>
          </a:bodyPr>
          <a:lstStyle/>
          <a:p>
            <a:r>
              <a:rPr lang="en-US" sz="2800" dirty="0"/>
              <a:t>1.1 </a:t>
            </a:r>
            <a:r>
              <a:rPr lang="hu-HU" sz="2800" dirty="0"/>
              <a:t>Bevezető</a:t>
            </a:r>
            <a:endParaRPr lang="en-US" sz="2800" dirty="0"/>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364966" y="1092148"/>
            <a:ext cx="7140884" cy="4965863"/>
          </a:xfrm>
        </p:spPr>
        <p:txBody>
          <a:bodyPr>
            <a:normAutofit lnSpcReduction="10000"/>
          </a:bodyPr>
          <a:lstStyle/>
          <a:p>
            <a:pPr marL="0" indent="0" algn="just">
              <a:buNone/>
            </a:pPr>
            <a:r>
              <a:rPr lang="hu-HU" sz="1800" dirty="0">
                <a:solidFill>
                  <a:srgbClr val="404040"/>
                </a:solidFill>
              </a:rPr>
              <a:t>A szervitizáció a </a:t>
            </a:r>
            <a:r>
              <a:rPr lang="hu-HU" sz="1800" b="1" dirty="0">
                <a:solidFill>
                  <a:srgbClr val="404040"/>
                </a:solidFill>
              </a:rPr>
              <a:t>termékek vagy erőforrások szolgáltatássá alakítását</a:t>
            </a:r>
            <a:r>
              <a:rPr lang="hu-HU" sz="1800" dirty="0">
                <a:solidFill>
                  <a:srgbClr val="404040"/>
                </a:solidFill>
              </a:rPr>
              <a:t> jelenti. Melynek köszönhetően nemcsak a termék, hanem a teljes megoldás kerül értékesítésre. Többnyire úgy határozható meg, hogy a </a:t>
            </a:r>
            <a:r>
              <a:rPr lang="hu-HU" sz="1800" b="1" dirty="0">
                <a:solidFill>
                  <a:srgbClr val="404040"/>
                </a:solidFill>
              </a:rPr>
              <a:t>termékközpontú vállalkozást szolgáltatásokkal egészítik </a:t>
            </a:r>
            <a:r>
              <a:rPr lang="hu-HU" sz="1800" dirty="0">
                <a:solidFill>
                  <a:srgbClr val="404040"/>
                </a:solidFill>
              </a:rPr>
              <a:t>ki annak érdekében, hogy az ügyfelek számára a kívánt eredményt nyújtsa, és új bevételi forrásokat hozzon létre. Ennek köszönhetően a vállalkozás elsősorban megoldásközpontúvá válik. </a:t>
            </a:r>
          </a:p>
          <a:p>
            <a:pPr marL="0" indent="0" algn="just">
              <a:buNone/>
            </a:pPr>
            <a:r>
              <a:rPr lang="hu-HU" sz="1800" dirty="0">
                <a:solidFill>
                  <a:srgbClr val="404040"/>
                </a:solidFill>
              </a:rPr>
              <a:t>Néhány jól ismert példa erre a megoldásra a </a:t>
            </a:r>
            <a:r>
              <a:rPr lang="hu-HU" sz="1800" b="1" dirty="0">
                <a:solidFill>
                  <a:srgbClr val="404040"/>
                </a:solidFill>
              </a:rPr>
              <a:t>Netflix és a Spotify, hiszen ezek a felületek szolgáltatásként közvetítenek médiatartalmat</a:t>
            </a:r>
            <a:r>
              <a:rPr lang="hu-HU" sz="1800" dirty="0">
                <a:solidFill>
                  <a:srgbClr val="404040"/>
                </a:solidFill>
              </a:rPr>
              <a:t>, ahelyett, hogy az ügyfelek egyenként megvásárolnák a CD-ket vagy DVD-ket. A mérnöki szakmában a </a:t>
            </a:r>
            <a:r>
              <a:rPr lang="hu-HU" sz="1800" b="1" dirty="0">
                <a:solidFill>
                  <a:srgbClr val="404040"/>
                </a:solidFill>
              </a:rPr>
              <a:t>Rolls-Royce hajtóművek eladása helyett </a:t>
            </a:r>
            <a:r>
              <a:rPr lang="hu-HU" sz="1800" b="1" dirty="0" err="1">
                <a:solidFill>
                  <a:srgbClr val="404040"/>
                </a:solidFill>
              </a:rPr>
              <a:t>óránkénti</a:t>
            </a:r>
            <a:r>
              <a:rPr lang="hu-HU" sz="1800" b="1" dirty="0">
                <a:solidFill>
                  <a:srgbClr val="404040"/>
                </a:solidFill>
              </a:rPr>
              <a:t> teljesítményt szállít a repülőgépgyártó vállalatoknak</a:t>
            </a:r>
            <a:r>
              <a:rPr lang="hu-HU" sz="1800" dirty="0">
                <a:solidFill>
                  <a:srgbClr val="404040"/>
                </a:solidFill>
              </a:rPr>
              <a:t>. A</a:t>
            </a:r>
            <a:r>
              <a:rPr lang="hu-HU" sz="1800" b="1" dirty="0">
                <a:solidFill>
                  <a:srgbClr val="404040"/>
                </a:solidFill>
              </a:rPr>
              <a:t> HILTI </a:t>
            </a:r>
            <a:r>
              <a:rPr lang="hu-HU" sz="1800" dirty="0">
                <a:solidFill>
                  <a:srgbClr val="404040"/>
                </a:solidFill>
              </a:rPr>
              <a:t>ahelyett, hogy csak szerszámokat adna el az építkezésekhez, </a:t>
            </a:r>
            <a:r>
              <a:rPr lang="hu-HU" sz="1800" b="1" dirty="0">
                <a:solidFill>
                  <a:srgbClr val="404040"/>
                </a:solidFill>
              </a:rPr>
              <a:t>olyan szolgáltatáscsomagot értékesít, amely lehetővé teszi a szerszámok maximális kihasználását</a:t>
            </a:r>
            <a:r>
              <a:rPr lang="hu-HU" sz="1800" dirty="0">
                <a:solidFill>
                  <a:srgbClr val="404040"/>
                </a:solidFill>
              </a:rPr>
              <a:t>.</a:t>
            </a:r>
          </a:p>
          <a:p>
            <a:pPr marL="0" indent="0" algn="just">
              <a:buNone/>
            </a:pPr>
            <a:r>
              <a:rPr lang="hu-HU" sz="1800" b="1" dirty="0">
                <a:solidFill>
                  <a:srgbClr val="404040"/>
                </a:solidFill>
              </a:rPr>
              <a:t>Bármelyik vállalkozás nyereségre tehet szert a szervitizáció alkalmazásakor</a:t>
            </a:r>
            <a:r>
              <a:rPr lang="hu-HU" sz="1800" dirty="0">
                <a:solidFill>
                  <a:srgbClr val="404040"/>
                </a:solidFill>
              </a:rPr>
              <a:t>. Profitnövelő hatása van, ha a hagyományos termékeik mellett olyan szolgáltatásokat is nyújtanak, mint például a karbantartás, flottakezelés, </a:t>
            </a:r>
            <a:r>
              <a:rPr lang="hu-HU" sz="1800" dirty="0" err="1">
                <a:solidFill>
                  <a:srgbClr val="404040"/>
                </a:solidFill>
              </a:rPr>
              <a:t>testreszabás</a:t>
            </a:r>
            <a:r>
              <a:rPr lang="hu-HU" sz="1800" dirty="0">
                <a:solidFill>
                  <a:srgbClr val="404040"/>
                </a:solidFill>
              </a:rPr>
              <a:t> és így tovább.</a:t>
            </a:r>
          </a:p>
          <a:p>
            <a:pPr marL="0" indent="0" algn="just">
              <a:buNone/>
            </a:pPr>
            <a:r>
              <a:rPr lang="hu-HU" sz="1800" dirty="0">
                <a:solidFill>
                  <a:srgbClr val="404040"/>
                </a:solidFill>
              </a:rPr>
              <a:t>Ez a modul kifejti, mi a szervitizáció, milyen előnyökkel jár, és milyen kihívásokat kell leküzdeniük a vállalkozásoknak, ha alkalmazni szeretnék. </a:t>
            </a: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sp>
        <p:nvSpPr>
          <p:cNvPr id="3" name="Rectángulo 3">
            <a:extLst>
              <a:ext uri="{FF2B5EF4-FFF2-40B4-BE49-F238E27FC236}">
                <a16:creationId xmlns:a16="http://schemas.microsoft.com/office/drawing/2014/main" id="{1C8DC931-13C6-1A0D-709B-FD9DEEB36BF3}"/>
              </a:ext>
            </a:extLst>
          </p:cNvPr>
          <p:cNvSpPr/>
          <p:nvPr/>
        </p:nvSpPr>
        <p:spPr>
          <a:xfrm>
            <a:off x="4108455" y="6122836"/>
            <a:ext cx="7479242" cy="646331"/>
          </a:xfrm>
          <a:prstGeom prst="rect">
            <a:avLst/>
          </a:prstGeom>
        </p:spPr>
        <p:txBody>
          <a:bodyPr wrap="square">
            <a:spAutoFit/>
          </a:bodyPr>
          <a:lstStyle/>
          <a:p>
            <a:r>
              <a:rPr lang="en-US" sz="1200" dirty="0">
                <a:latin typeface="system-ui"/>
              </a:rPr>
              <a:t>Az a </a:t>
            </a:r>
            <a:r>
              <a:rPr lang="en-US" sz="1200" dirty="0" err="1">
                <a:latin typeface="system-ui"/>
              </a:rPr>
              <a:t>támogatás</a:t>
            </a:r>
            <a:r>
              <a:rPr lang="en-US" sz="1200" dirty="0">
                <a:latin typeface="system-ui"/>
              </a:rPr>
              <a:t>, </a:t>
            </a:r>
            <a:r>
              <a:rPr lang="en-US" sz="1200" dirty="0" err="1">
                <a:latin typeface="system-ui"/>
              </a:rPr>
              <a:t>amelyet</a:t>
            </a:r>
            <a:r>
              <a:rPr lang="en-US" sz="1200" dirty="0">
                <a:latin typeface="system-ui"/>
              </a:rPr>
              <a:t> </a:t>
            </a:r>
            <a:r>
              <a:rPr lang="en-US" sz="1200" dirty="0" err="1">
                <a:latin typeface="system-ui"/>
              </a:rPr>
              <a:t>az</a:t>
            </a:r>
            <a:r>
              <a:rPr lang="en-US" sz="1200" dirty="0">
                <a:latin typeface="system-ui"/>
              </a:rPr>
              <a:t>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nyújtott</a:t>
            </a:r>
            <a:r>
              <a:rPr lang="en-US" sz="1200" dirty="0">
                <a:latin typeface="system-ui"/>
              </a:rPr>
              <a:t> a </a:t>
            </a:r>
            <a:r>
              <a:rPr lang="en-US" sz="1200" dirty="0" err="1">
                <a:latin typeface="system-ui"/>
              </a:rPr>
              <a:t>kiadvány</a:t>
            </a:r>
            <a:r>
              <a:rPr lang="en-US" sz="1200" dirty="0">
                <a:latin typeface="system-ui"/>
              </a:rPr>
              <a:t> </a:t>
            </a:r>
            <a:r>
              <a:rPr lang="en-US" sz="1200" dirty="0" err="1">
                <a:latin typeface="system-ui"/>
              </a:rPr>
              <a:t>elkészítéséhez</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terjed</a:t>
            </a:r>
            <a:r>
              <a:rPr lang="en-US" sz="1200" dirty="0">
                <a:latin typeface="system-ui"/>
              </a:rPr>
              <a:t> ki a </a:t>
            </a:r>
            <a:r>
              <a:rPr lang="en-US" sz="1200" dirty="0" err="1">
                <a:latin typeface="system-ui"/>
              </a:rPr>
              <a:t>tartalom</a:t>
            </a:r>
            <a:r>
              <a:rPr lang="en-US" sz="1200" dirty="0">
                <a:latin typeface="system-ui"/>
              </a:rPr>
              <a:t> </a:t>
            </a:r>
            <a:r>
              <a:rPr lang="en-US" sz="1200" dirty="0" err="1">
                <a:latin typeface="system-ui"/>
              </a:rPr>
              <a:t>jóváhagyására</a:t>
            </a:r>
            <a:r>
              <a:rPr lang="en-US" sz="1200" dirty="0">
                <a:latin typeface="system-ui"/>
              </a:rPr>
              <a:t>. Az </a:t>
            </a:r>
            <a:r>
              <a:rPr lang="en-US" sz="1200" dirty="0" err="1">
                <a:latin typeface="system-ui"/>
              </a:rPr>
              <a:t>Európai</a:t>
            </a:r>
            <a:r>
              <a:rPr lang="en-US" sz="1200" dirty="0">
                <a:latin typeface="system-ui"/>
              </a:rPr>
              <a:t> </a:t>
            </a:r>
            <a:r>
              <a:rPr lang="en-US" sz="1200" dirty="0" err="1">
                <a:latin typeface="system-ui"/>
              </a:rPr>
              <a:t>Bizottság</a:t>
            </a:r>
            <a:r>
              <a:rPr lang="en-US" sz="1200" dirty="0">
                <a:latin typeface="system-ui"/>
              </a:rPr>
              <a:t> </a:t>
            </a:r>
            <a:r>
              <a:rPr lang="en-US" sz="1200" dirty="0" err="1">
                <a:latin typeface="system-ui"/>
              </a:rPr>
              <a:t>nem</a:t>
            </a:r>
            <a:r>
              <a:rPr lang="en-US" sz="1200" dirty="0">
                <a:latin typeface="system-ui"/>
              </a:rPr>
              <a:t> </a:t>
            </a:r>
            <a:r>
              <a:rPr lang="en-US" sz="1200" dirty="0" err="1">
                <a:latin typeface="system-ui"/>
              </a:rPr>
              <a:t>tehető</a:t>
            </a:r>
            <a:r>
              <a:rPr lang="en-US" sz="1200" dirty="0">
                <a:latin typeface="system-ui"/>
              </a:rPr>
              <a:t> </a:t>
            </a:r>
            <a:r>
              <a:rPr lang="en-US" sz="1200" dirty="0" err="1">
                <a:latin typeface="system-ui"/>
              </a:rPr>
              <a:t>felelőssé</a:t>
            </a:r>
            <a:r>
              <a:rPr lang="en-US" sz="1200" dirty="0">
                <a:latin typeface="system-ui"/>
              </a:rPr>
              <a:t> a </a:t>
            </a:r>
            <a:r>
              <a:rPr lang="en-US" sz="1200" dirty="0" err="1">
                <a:latin typeface="system-ui"/>
              </a:rPr>
              <a:t>kiadványban</a:t>
            </a:r>
            <a:r>
              <a:rPr lang="en-US" sz="1200" dirty="0">
                <a:latin typeface="system-ui"/>
              </a:rPr>
              <a:t> </a:t>
            </a:r>
            <a:r>
              <a:rPr lang="en-US" sz="1200" dirty="0" err="1">
                <a:latin typeface="system-ui"/>
              </a:rPr>
              <a:t>levő</a:t>
            </a:r>
            <a:r>
              <a:rPr lang="en-US" sz="1200" dirty="0">
                <a:latin typeface="system-ui"/>
              </a:rPr>
              <a:t> </a:t>
            </a:r>
            <a:r>
              <a:rPr lang="en-US" sz="1200" dirty="0" err="1">
                <a:latin typeface="system-ui"/>
              </a:rPr>
              <a:t>információk</a:t>
            </a:r>
            <a:r>
              <a:rPr lang="en-US" sz="1200" dirty="0">
                <a:latin typeface="system-ui"/>
              </a:rPr>
              <a:t> </a:t>
            </a:r>
            <a:r>
              <a:rPr lang="en-US" sz="1200" dirty="0" err="1">
                <a:latin typeface="system-ui"/>
              </a:rPr>
              <a:t>bármilyen</a:t>
            </a:r>
            <a:r>
              <a:rPr lang="en-US" sz="1200" dirty="0">
                <a:latin typeface="system-ui"/>
              </a:rPr>
              <a:t> </a:t>
            </a:r>
            <a:r>
              <a:rPr lang="en-US" sz="1200" dirty="0" err="1">
                <a:latin typeface="system-ui"/>
              </a:rPr>
              <a:t>felhasználásáért</a:t>
            </a:r>
            <a:r>
              <a:rPr lang="en-US" sz="1200" dirty="0">
                <a:latin typeface="system-ui"/>
              </a:rPr>
              <a:t>, </a:t>
            </a:r>
            <a:r>
              <a:rPr lang="en-US" sz="1200" dirty="0" err="1">
                <a:latin typeface="system-ui"/>
              </a:rPr>
              <a:t>hiszen</a:t>
            </a:r>
            <a:r>
              <a:rPr lang="en-US" sz="1200" dirty="0">
                <a:latin typeface="system-ui"/>
              </a:rPr>
              <a:t> a </a:t>
            </a:r>
            <a:r>
              <a:rPr lang="en-US" sz="1200" dirty="0" err="1">
                <a:latin typeface="system-ui"/>
              </a:rPr>
              <a:t>tartalom</a:t>
            </a:r>
            <a:r>
              <a:rPr lang="en-US" sz="1200" dirty="0">
                <a:latin typeface="system-ui"/>
              </a:rPr>
              <a:t> </a:t>
            </a:r>
            <a:r>
              <a:rPr lang="en-US" sz="1200" dirty="0" err="1">
                <a:latin typeface="system-ui"/>
              </a:rPr>
              <a:t>kizárólag</a:t>
            </a:r>
            <a:r>
              <a:rPr lang="en-US" sz="1200" dirty="0">
                <a:latin typeface="system-ui"/>
              </a:rPr>
              <a:t> a </a:t>
            </a:r>
            <a:r>
              <a:rPr lang="en-US" sz="1200" dirty="0" err="1">
                <a:latin typeface="system-ui"/>
              </a:rPr>
              <a:t>szerzők</a:t>
            </a:r>
            <a:r>
              <a:rPr lang="en-US" sz="1200" dirty="0">
                <a:latin typeface="system-ui"/>
              </a:rPr>
              <a:t> </a:t>
            </a:r>
            <a:r>
              <a:rPr lang="en-US" sz="1200" dirty="0" err="1">
                <a:latin typeface="system-ui"/>
              </a:rPr>
              <a:t>véleményét</a:t>
            </a:r>
            <a:r>
              <a:rPr lang="en-US" sz="1200" dirty="0">
                <a:latin typeface="system-ui"/>
              </a:rPr>
              <a:t> </a:t>
            </a:r>
            <a:r>
              <a:rPr lang="en-US" sz="1200" dirty="0" err="1">
                <a:latin typeface="system-ui"/>
              </a:rPr>
              <a:t>tükrözi</a:t>
            </a:r>
            <a:r>
              <a:rPr lang="en-US" sz="1200" dirty="0">
                <a:latin typeface="system-ui"/>
              </a:rPr>
              <a:t>. </a:t>
            </a:r>
          </a:p>
        </p:txBody>
      </p:sp>
    </p:spTree>
    <p:extLst>
      <p:ext uri="{BB962C8B-B14F-4D97-AF65-F5344CB8AC3E}">
        <p14:creationId xmlns:p14="http://schemas.microsoft.com/office/powerpoint/2010/main" val="372717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hu-HU" sz="4000" b="1" dirty="0"/>
              <a:t>1. Fejezet: Mi a szervitizáció</a:t>
            </a:r>
            <a:r>
              <a:rPr lang="en-US" sz="4000" b="1" dirty="0"/>
              <a:t>?</a:t>
            </a:r>
            <a:br>
              <a:rPr lang="en-US" sz="4000" b="1" dirty="0"/>
            </a:br>
            <a:r>
              <a:rPr lang="en-US" sz="2800" dirty="0"/>
              <a:t>1.1 </a:t>
            </a:r>
            <a:r>
              <a:rPr lang="hu-HU" sz="2800" dirty="0"/>
              <a:t>Bevezető</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17">
            <a:extLst>
              <a:ext uri="{FF2B5EF4-FFF2-40B4-BE49-F238E27FC236}">
                <a16:creationId xmlns:a16="http://schemas.microsoft.com/office/drawing/2014/main" id="{45BD4E06-98A9-D85C-CAA8-E46CFA26105F}"/>
              </a:ext>
            </a:extLst>
          </p:cNvPr>
          <p:cNvSpPr>
            <a:spLocks noGrp="1"/>
          </p:cNvSpPr>
          <p:nvPr>
            <p:ph idx="1"/>
          </p:nvPr>
        </p:nvSpPr>
        <p:spPr>
          <a:xfrm>
            <a:off x="486888" y="3425179"/>
            <a:ext cx="4110529" cy="1515995"/>
          </a:xfrm>
        </p:spPr>
        <p:txBody>
          <a:bodyPr>
            <a:normAutofit/>
          </a:bodyPr>
          <a:lstStyle/>
          <a:p>
            <a:pPr marL="0" indent="0">
              <a:buNone/>
            </a:pPr>
            <a:r>
              <a:rPr lang="hu-HU" b="1" dirty="0">
                <a:solidFill>
                  <a:srgbClr val="404040"/>
                </a:solidFill>
              </a:rPr>
              <a:t>Elmondható</a:t>
            </a:r>
            <a:r>
              <a:rPr lang="en-US" b="1" dirty="0">
                <a:solidFill>
                  <a:srgbClr val="404040"/>
                </a:solidFill>
              </a:rPr>
              <a:t>, </a:t>
            </a:r>
            <a:r>
              <a:rPr lang="en-US" b="1" dirty="0" err="1">
                <a:solidFill>
                  <a:srgbClr val="404040"/>
                </a:solidFill>
              </a:rPr>
              <a:t>hogy</a:t>
            </a:r>
            <a:r>
              <a:rPr lang="en-US" b="1" dirty="0">
                <a:solidFill>
                  <a:srgbClr val="404040"/>
                </a:solidFill>
              </a:rPr>
              <a:t> a </a:t>
            </a:r>
            <a:r>
              <a:rPr lang="en-US" b="1" dirty="0" err="1">
                <a:solidFill>
                  <a:srgbClr val="404040"/>
                </a:solidFill>
              </a:rPr>
              <a:t>termékeket</a:t>
            </a:r>
            <a:r>
              <a:rPr lang="en-US" b="1" dirty="0">
                <a:solidFill>
                  <a:srgbClr val="404040"/>
                </a:solidFill>
              </a:rPr>
              <a:t> </a:t>
            </a:r>
            <a:r>
              <a:rPr lang="en-US" b="1" dirty="0" err="1">
                <a:solidFill>
                  <a:srgbClr val="404040"/>
                </a:solidFill>
              </a:rPr>
              <a:t>kiegészítő</a:t>
            </a:r>
            <a:r>
              <a:rPr lang="en-US" b="1" dirty="0">
                <a:solidFill>
                  <a:srgbClr val="404040"/>
                </a:solidFill>
              </a:rPr>
              <a:t> </a:t>
            </a:r>
            <a:r>
              <a:rPr lang="en-US" b="1" dirty="0" err="1">
                <a:solidFill>
                  <a:srgbClr val="404040"/>
                </a:solidFill>
              </a:rPr>
              <a:t>szolgáltatásoknak</a:t>
            </a:r>
            <a:r>
              <a:rPr lang="en-US" b="1" dirty="0">
                <a:solidFill>
                  <a:srgbClr val="404040"/>
                </a:solidFill>
              </a:rPr>
              <a:t> </a:t>
            </a:r>
            <a:r>
              <a:rPr lang="en-US" b="1" dirty="0" err="1">
                <a:solidFill>
                  <a:srgbClr val="404040"/>
                </a:solidFill>
              </a:rPr>
              <a:t>három</a:t>
            </a:r>
            <a:r>
              <a:rPr lang="en-US" b="1" dirty="0">
                <a:solidFill>
                  <a:srgbClr val="404040"/>
                </a:solidFill>
              </a:rPr>
              <a:t> </a:t>
            </a:r>
            <a:r>
              <a:rPr lang="en-US" b="1" dirty="0" err="1">
                <a:solidFill>
                  <a:srgbClr val="404040"/>
                </a:solidFill>
              </a:rPr>
              <a:t>szintje</a:t>
            </a:r>
            <a:r>
              <a:rPr lang="en-US" b="1" dirty="0">
                <a:solidFill>
                  <a:srgbClr val="404040"/>
                </a:solidFill>
              </a:rPr>
              <a:t> van.</a:t>
            </a:r>
            <a:endParaRPr lang="en-US" dirty="0">
              <a:solidFill>
                <a:srgbClr val="404040"/>
              </a:solidFill>
            </a:endParaRPr>
          </a:p>
        </p:txBody>
      </p:sp>
      <p:sp>
        <p:nvSpPr>
          <p:cNvPr id="7" name="Isosceles Triangle 6">
            <a:extLst>
              <a:ext uri="{FF2B5EF4-FFF2-40B4-BE49-F238E27FC236}">
                <a16:creationId xmlns:a16="http://schemas.microsoft.com/office/drawing/2014/main" id="{791C02BC-71A6-BFFF-8DA4-190368BF9D50}"/>
              </a:ext>
            </a:extLst>
          </p:cNvPr>
          <p:cNvSpPr/>
          <p:nvPr/>
        </p:nvSpPr>
        <p:spPr>
          <a:xfrm>
            <a:off x="4991121" y="2356723"/>
            <a:ext cx="3770687" cy="3579950"/>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1" name="Group 10">
            <a:extLst>
              <a:ext uri="{FF2B5EF4-FFF2-40B4-BE49-F238E27FC236}">
                <a16:creationId xmlns:a16="http://schemas.microsoft.com/office/drawing/2014/main" id="{5B88C459-00E4-F015-57CD-791F93C70715}"/>
              </a:ext>
            </a:extLst>
          </p:cNvPr>
          <p:cNvGrpSpPr/>
          <p:nvPr/>
        </p:nvGrpSpPr>
        <p:grpSpPr>
          <a:xfrm>
            <a:off x="5436225" y="1982142"/>
            <a:ext cx="6402640" cy="1282700"/>
            <a:chOff x="879141" y="544777"/>
            <a:chExt cx="6402640" cy="1282700"/>
          </a:xfrm>
        </p:grpSpPr>
        <p:sp>
          <p:nvSpPr>
            <p:cNvPr id="19" name="Rectangle: Rounded Corners 18">
              <a:extLst>
                <a:ext uri="{FF2B5EF4-FFF2-40B4-BE49-F238E27FC236}">
                  <a16:creationId xmlns:a16="http://schemas.microsoft.com/office/drawing/2014/main" id="{7658D131-7933-36C4-95A8-88A9815846A2}"/>
                </a:ext>
              </a:extLst>
            </p:cNvPr>
            <p:cNvSpPr/>
            <p:nvPr/>
          </p:nvSpPr>
          <p:spPr>
            <a:xfrm>
              <a:off x="879141" y="544777"/>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ctangle: Rounded Corners 5">
              <a:extLst>
                <a:ext uri="{FF2B5EF4-FFF2-40B4-BE49-F238E27FC236}">
                  <a16:creationId xmlns:a16="http://schemas.microsoft.com/office/drawing/2014/main" id="{9D749A1E-9D95-2C83-D4B8-9BBD609B001F}"/>
                </a:ext>
              </a:extLst>
            </p:cNvPr>
            <p:cNvSpPr txBox="1"/>
            <p:nvPr/>
          </p:nvSpPr>
          <p:spPr>
            <a:xfrm>
              <a:off x="941757" y="607393"/>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u-HU" sz="1400" b="1" dirty="0">
                  <a:solidFill>
                    <a:srgbClr val="404040"/>
                  </a:solidFill>
                </a:rPr>
                <a:t>Haladó szint</a:t>
              </a:r>
              <a:endParaRPr lang="en-US" sz="1400" b="1" kern="1200" dirty="0">
                <a:solidFill>
                  <a:srgbClr val="404040"/>
                </a:solidFill>
              </a:endParaRPr>
            </a:p>
            <a:p>
              <a:pPr marL="0" lvl="0" indent="0" algn="ctr" defTabSz="533400">
                <a:lnSpc>
                  <a:spcPct val="90000"/>
                </a:lnSpc>
                <a:spcBef>
                  <a:spcPct val="0"/>
                </a:spcBef>
                <a:spcAft>
                  <a:spcPct val="35000"/>
                </a:spcAft>
                <a:buNone/>
              </a:pPr>
              <a:r>
                <a:rPr lang="en-US" sz="1400" kern="1200" noProof="0" dirty="0">
                  <a:solidFill>
                    <a:srgbClr val="404040"/>
                  </a:solidFill>
                </a:rPr>
                <a:t>A fejlett szolgáltatásokat olyan szerződéses </a:t>
              </a:r>
              <a:r>
                <a:rPr lang="en-US" sz="1400" kern="1200" noProof="0" dirty="0" err="1">
                  <a:solidFill>
                    <a:srgbClr val="404040"/>
                  </a:solidFill>
                </a:rPr>
                <a:t>megállapodások</a:t>
              </a:r>
              <a:r>
                <a:rPr lang="en-US" sz="1400" kern="1200" noProof="0" dirty="0">
                  <a:solidFill>
                    <a:srgbClr val="404040"/>
                  </a:solidFill>
                </a:rPr>
                <a:t> </a:t>
              </a:r>
              <a:r>
                <a:rPr lang="hu-HU" sz="1400" kern="1200" noProof="0" dirty="0">
                  <a:solidFill>
                    <a:srgbClr val="404040"/>
                  </a:solidFill>
                </a:rPr>
                <a:t>rögzítik</a:t>
              </a:r>
              <a:r>
                <a:rPr lang="en-US" sz="1400" kern="1200" noProof="0" dirty="0">
                  <a:solidFill>
                    <a:srgbClr val="404040"/>
                  </a:solidFill>
                </a:rPr>
                <a:t>, amelyek termék-szolgáltatás rendszert írnak elő. A </a:t>
              </a:r>
              <a:r>
                <a:rPr lang="hu-HU" sz="1400" dirty="0">
                  <a:solidFill>
                    <a:srgbClr val="404040"/>
                  </a:solidFill>
                </a:rPr>
                <a:t>s</a:t>
              </a:r>
              <a:r>
                <a:rPr lang="en-US" sz="1400" kern="1200" noProof="0" dirty="0" err="1">
                  <a:solidFill>
                    <a:srgbClr val="404040"/>
                  </a:solidFill>
                </a:rPr>
                <a:t>zolgáltatott</a:t>
              </a:r>
              <a:r>
                <a:rPr lang="en-US" sz="1400" kern="1200" noProof="0" dirty="0">
                  <a:solidFill>
                    <a:srgbClr val="404040"/>
                  </a:solidFill>
                </a:rPr>
                <a:t> áru tulajdonjoga általában nem száll át az ügyfélre, ezért ő a termék használatáért vagy az erőforrás által nyújtott szolgáltatás egységéért fizet.</a:t>
              </a:r>
              <a:r>
                <a:rPr lang="hu-HU" sz="1400" kern="1200" noProof="0" dirty="0">
                  <a:solidFill>
                    <a:srgbClr val="404040"/>
                  </a:solidFill>
                </a:rPr>
                <a:t> </a:t>
              </a:r>
              <a:endParaRPr lang="en-US" sz="1400" kern="1200" noProof="0" dirty="0">
                <a:solidFill>
                  <a:srgbClr val="404040"/>
                </a:solidFill>
              </a:endParaRPr>
            </a:p>
          </p:txBody>
        </p:sp>
      </p:grpSp>
      <p:grpSp>
        <p:nvGrpSpPr>
          <p:cNvPr id="12" name="Group 11">
            <a:extLst>
              <a:ext uri="{FF2B5EF4-FFF2-40B4-BE49-F238E27FC236}">
                <a16:creationId xmlns:a16="http://schemas.microsoft.com/office/drawing/2014/main" id="{67D02235-C0EB-D8BE-50CD-A699655DDEC7}"/>
              </a:ext>
            </a:extLst>
          </p:cNvPr>
          <p:cNvGrpSpPr/>
          <p:nvPr/>
        </p:nvGrpSpPr>
        <p:grpSpPr>
          <a:xfrm>
            <a:off x="5436225" y="3425179"/>
            <a:ext cx="6402640" cy="1282700"/>
            <a:chOff x="879141" y="1987814"/>
            <a:chExt cx="6402640" cy="1282700"/>
          </a:xfrm>
        </p:grpSpPr>
        <p:sp>
          <p:nvSpPr>
            <p:cNvPr id="17" name="Rectangle: Rounded Corners 16">
              <a:extLst>
                <a:ext uri="{FF2B5EF4-FFF2-40B4-BE49-F238E27FC236}">
                  <a16:creationId xmlns:a16="http://schemas.microsoft.com/office/drawing/2014/main" id="{3747A946-EDE2-A2BE-518A-D2959176FB94}"/>
                </a:ext>
              </a:extLst>
            </p:cNvPr>
            <p:cNvSpPr/>
            <p:nvPr/>
          </p:nvSpPr>
          <p:spPr>
            <a:xfrm>
              <a:off x="879141" y="1987814"/>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Rectangle: Rounded Corners 7">
              <a:extLst>
                <a:ext uri="{FF2B5EF4-FFF2-40B4-BE49-F238E27FC236}">
                  <a16:creationId xmlns:a16="http://schemas.microsoft.com/office/drawing/2014/main" id="{A7D806DD-8FA4-FD5E-7736-4849B6ED5C1C}"/>
                </a:ext>
              </a:extLst>
            </p:cNvPr>
            <p:cNvSpPr txBox="1"/>
            <p:nvPr/>
          </p:nvSpPr>
          <p:spPr>
            <a:xfrm>
              <a:off x="941757" y="2050430"/>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u-HU" sz="1400" b="1" kern="1200" noProof="0" dirty="0">
                  <a:solidFill>
                    <a:srgbClr val="404040"/>
                  </a:solidFill>
                </a:rPr>
                <a:t>Középszint</a:t>
              </a:r>
              <a:endParaRPr lang="en-US" sz="1400" b="1" kern="1200" noProof="0" dirty="0">
                <a:solidFill>
                  <a:srgbClr val="404040"/>
                </a:solidFill>
              </a:endParaRPr>
            </a:p>
            <a:p>
              <a:pPr marL="0" lvl="0" indent="0" algn="ctr" defTabSz="533400">
                <a:lnSpc>
                  <a:spcPct val="90000"/>
                </a:lnSpc>
                <a:spcBef>
                  <a:spcPct val="0"/>
                </a:spcBef>
                <a:spcAft>
                  <a:spcPct val="35000"/>
                </a:spcAft>
                <a:buNone/>
              </a:pPr>
              <a:r>
                <a:rPr lang="hu-HU" sz="1400" dirty="0">
                  <a:solidFill>
                    <a:srgbClr val="404040"/>
                  </a:solidFill>
                </a:rPr>
                <a:t>Távellenőrzési és távdiagnosztikai tulajdonsággal rendelkező, proaktívan nyújtott szolgáltatásokra vonatkozik. Ezek a szolgáltatésok személyre szabottak, és nem követnek olyan standard modellt, amely minden ügyfél számára azonos szolgáltatást jelentene.</a:t>
              </a:r>
            </a:p>
          </p:txBody>
        </p:sp>
      </p:grpSp>
      <p:grpSp>
        <p:nvGrpSpPr>
          <p:cNvPr id="14" name="Group 13">
            <a:extLst>
              <a:ext uri="{FF2B5EF4-FFF2-40B4-BE49-F238E27FC236}">
                <a16:creationId xmlns:a16="http://schemas.microsoft.com/office/drawing/2014/main" id="{F5C68532-B047-7402-E42A-A9A078B17F28}"/>
              </a:ext>
            </a:extLst>
          </p:cNvPr>
          <p:cNvGrpSpPr/>
          <p:nvPr/>
        </p:nvGrpSpPr>
        <p:grpSpPr>
          <a:xfrm>
            <a:off x="5436225" y="4868217"/>
            <a:ext cx="6402640" cy="1313296"/>
            <a:chOff x="879141" y="3430852"/>
            <a:chExt cx="6402640" cy="1313296"/>
          </a:xfrm>
        </p:grpSpPr>
        <p:sp>
          <p:nvSpPr>
            <p:cNvPr id="15" name="Rectangle: Rounded Corners 14">
              <a:extLst>
                <a:ext uri="{FF2B5EF4-FFF2-40B4-BE49-F238E27FC236}">
                  <a16:creationId xmlns:a16="http://schemas.microsoft.com/office/drawing/2014/main" id="{8B4450CF-CF86-4B21-CB71-2F56B77622AF}"/>
                </a:ext>
              </a:extLst>
            </p:cNvPr>
            <p:cNvSpPr/>
            <p:nvPr/>
          </p:nvSpPr>
          <p:spPr>
            <a:xfrm>
              <a:off x="879141" y="3430852"/>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Rectangle: Rounded Corners 9">
              <a:extLst>
                <a:ext uri="{FF2B5EF4-FFF2-40B4-BE49-F238E27FC236}">
                  <a16:creationId xmlns:a16="http://schemas.microsoft.com/office/drawing/2014/main" id="{73BB707F-6B3E-D6DE-3904-547C62A11EBB}"/>
                </a:ext>
              </a:extLst>
            </p:cNvPr>
            <p:cNvSpPr txBox="1"/>
            <p:nvPr/>
          </p:nvSpPr>
          <p:spPr>
            <a:xfrm>
              <a:off x="1004373" y="3586680"/>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hu-HU" sz="1400" b="1" dirty="0">
                  <a:solidFill>
                    <a:srgbClr val="404040"/>
                  </a:solidFill>
                </a:rPr>
                <a:t>Alapszint</a:t>
              </a:r>
              <a:endParaRPr lang="en-US" sz="1400" b="1" kern="1200" noProof="0" dirty="0">
                <a:solidFill>
                  <a:srgbClr val="404040"/>
                </a:solidFill>
              </a:endParaRPr>
            </a:p>
            <a:p>
              <a:pPr marL="0" lvl="0" indent="0" algn="ctr" defTabSz="533400">
                <a:lnSpc>
                  <a:spcPct val="90000"/>
                </a:lnSpc>
                <a:spcBef>
                  <a:spcPct val="0"/>
                </a:spcBef>
                <a:spcAft>
                  <a:spcPct val="35000"/>
                </a:spcAft>
                <a:buNone/>
              </a:pPr>
              <a:r>
                <a:rPr lang="en-US" sz="1400" kern="1200" noProof="0" dirty="0">
                  <a:solidFill>
                    <a:srgbClr val="404040"/>
                  </a:solidFill>
                </a:rPr>
                <a:t>Olyan szolgáltatások</a:t>
              </a:r>
              <a:r>
                <a:rPr lang="hu-HU" sz="1400" kern="1200" noProof="0" dirty="0">
                  <a:solidFill>
                    <a:srgbClr val="404040"/>
                  </a:solidFill>
                </a:rPr>
                <a:t> jelent</a:t>
              </a:r>
              <a:r>
                <a:rPr lang="en-US" sz="1400" kern="1200" noProof="0" dirty="0">
                  <a:solidFill>
                    <a:srgbClr val="404040"/>
                  </a:solidFill>
                </a:rPr>
                <a:t>, mint </a:t>
              </a:r>
              <a:r>
                <a:rPr lang="hu-HU" sz="1400" kern="1200" noProof="0" dirty="0">
                  <a:solidFill>
                    <a:srgbClr val="404040"/>
                  </a:solidFill>
                </a:rPr>
                <a:t>például </a:t>
              </a:r>
              <a:r>
                <a:rPr lang="en-US" sz="1400" kern="1200" noProof="0" dirty="0">
                  <a:solidFill>
                    <a:srgbClr val="404040"/>
                  </a:solidFill>
                </a:rPr>
                <a:t>a karbantartási javítás</a:t>
              </a:r>
              <a:r>
                <a:rPr lang="hu-HU" sz="1400" kern="1200" noProof="0" dirty="0">
                  <a:solidFill>
                    <a:srgbClr val="404040"/>
                  </a:solidFill>
                </a:rPr>
                <a:t>ok</a:t>
              </a:r>
              <a:r>
                <a:rPr lang="en-US" sz="1400" kern="1200" noProof="0" dirty="0">
                  <a:solidFill>
                    <a:srgbClr val="404040"/>
                  </a:solidFill>
                </a:rPr>
                <a:t>, </a:t>
              </a:r>
              <a:r>
                <a:rPr lang="hu-HU" sz="1400" kern="1200" noProof="0" dirty="0">
                  <a:solidFill>
                    <a:srgbClr val="404040"/>
                  </a:solidFill>
                </a:rPr>
                <a:t>felújítások</a:t>
              </a:r>
              <a:r>
                <a:rPr lang="en-US" sz="1400" kern="1200" noProof="0" dirty="0">
                  <a:solidFill>
                    <a:srgbClr val="404040"/>
                  </a:solidFill>
                </a:rPr>
                <a:t> és eszköztámogatás</a:t>
              </a:r>
              <a:r>
                <a:rPr lang="hu-HU" sz="1400" kern="1200" noProof="0" dirty="0">
                  <a:solidFill>
                    <a:srgbClr val="404040"/>
                  </a:solidFill>
                </a:rPr>
                <a:t>ok</a:t>
              </a:r>
              <a:r>
                <a:rPr lang="en-US" sz="1400" kern="1200" noProof="0" dirty="0">
                  <a:solidFill>
                    <a:srgbClr val="404040"/>
                  </a:solidFill>
                </a:rPr>
                <a:t>, amelyeket az ügyfél kérésére vagy meghatározott gyakorisággal nyújtanak.</a:t>
              </a:r>
            </a:p>
          </p:txBody>
        </p:sp>
      </p:grpSp>
      <p:sp>
        <p:nvSpPr>
          <p:cNvPr id="2" name="Rectángulo 3">
            <a:extLst>
              <a:ext uri="{FF2B5EF4-FFF2-40B4-BE49-F238E27FC236}">
                <a16:creationId xmlns:a16="http://schemas.microsoft.com/office/drawing/2014/main" id="{8020DA25-EDBD-1973-E649-AD5BC751529C}"/>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36734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a:xfrm>
            <a:off x="1208393" y="286603"/>
            <a:ext cx="10058400" cy="1450757"/>
          </a:xfrm>
        </p:spPr>
        <p:txBody>
          <a:bodyPr/>
          <a:lstStyle/>
          <a:p>
            <a:r>
              <a:rPr lang="hu-HU" sz="4000" b="1" dirty="0"/>
              <a:t>1. FEJEZET: Mi a szervitizáció</a:t>
            </a:r>
            <a:r>
              <a:rPr lang="en-US" sz="4000" b="1" dirty="0"/>
              <a:t>?</a:t>
            </a:r>
            <a:br>
              <a:rPr lang="en-US" dirty="0"/>
            </a:br>
            <a:r>
              <a:rPr lang="en-US" sz="2800" dirty="0"/>
              <a:t>1.2 </a:t>
            </a:r>
            <a:r>
              <a:rPr lang="hu-HU" sz="2800" dirty="0"/>
              <a:t>Nekem való</a:t>
            </a:r>
            <a:r>
              <a:rPr lang="en-US" sz="2800" dirty="0"/>
              <a:t>?</a:t>
            </a:r>
            <a:endParaRPr lang="en-US" dirty="0"/>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821410" y="1845734"/>
            <a:ext cx="10908990" cy="2311487"/>
          </a:xfrm>
        </p:spPr>
        <p:txBody>
          <a:bodyPr>
            <a:normAutofit/>
          </a:bodyPr>
          <a:lstStyle/>
          <a:p>
            <a:pPr marL="0" indent="0" algn="just">
              <a:buNone/>
            </a:pPr>
            <a:r>
              <a:rPr lang="hu-HU" sz="1800" dirty="0"/>
              <a:t>Hagyományosan a </a:t>
            </a:r>
            <a:r>
              <a:rPr lang="hu-HU" sz="1800" dirty="0" err="1"/>
              <a:t>szervitizáció</a:t>
            </a:r>
            <a:r>
              <a:rPr lang="hu-HU" sz="1800" dirty="0"/>
              <a:t> a nagyvállalatok számára voltak elérhető, hiszen elsősorban ezek a vállalatok rendelkeztek azokkal a jelentős erőforrásokkal és ismeretekkel, amelyek elengedhetetlenek voltak </a:t>
            </a:r>
            <a:r>
              <a:rPr lang="hu-HU" sz="1800" noProof="1"/>
              <a:t>új</a:t>
            </a:r>
            <a:r>
              <a:rPr lang="hu-HU" sz="1800" dirty="0"/>
              <a:t> szolgáltatások fejlesztéséhez és bevezetéséhez. Bebizonyosodott azonban, hogy </a:t>
            </a:r>
            <a:r>
              <a:rPr lang="hu-HU" sz="1800" b="1" dirty="0"/>
              <a:t>a kis- és középvállalkozások is képesek kínálatukat </a:t>
            </a:r>
            <a:r>
              <a:rPr lang="hu-HU" sz="1800" b="1" dirty="0" err="1"/>
              <a:t>szervitizálni</a:t>
            </a:r>
            <a:r>
              <a:rPr lang="hu-HU" sz="1800" b="1" dirty="0"/>
              <a:t>, ráadásul ebből komoly előnyökre tehetnek szert</a:t>
            </a:r>
            <a:r>
              <a:rPr lang="hu-HU" sz="1800" dirty="0"/>
              <a:t>. A nagyobb vállalatok általában könnyebben átállnak a </a:t>
            </a:r>
            <a:r>
              <a:rPr lang="hu-HU" sz="1800" dirty="0" err="1"/>
              <a:t>szervitizitáció</a:t>
            </a:r>
            <a:r>
              <a:rPr lang="hu-HU" sz="1800" dirty="0"/>
              <a:t> alkalmazására, mivel kiterjedt kapcsolatokkal és költségvetéssel rendelkeznek. </a:t>
            </a:r>
            <a:r>
              <a:rPr lang="hu-HU" sz="1800" b="1" noProof="1"/>
              <a:t>De a kis- és középvállalkozások (KKV-k) számára is komoly lehetőség rejlik ebben a folyamatban, mivel adott esetben jóval rugalmasabbak lehetnek az üzletmenet megváltoztatásában</a:t>
            </a:r>
            <a:r>
              <a:rPr lang="hu-HU" sz="1800" noProof="1"/>
              <a:t>. Ráadásul a digitalizáció és a piacon lévő számtalan új technológia segítségével ezek a kisebb vállalkozások is képesek sikeresen kihasználni a szervitizáció előnyeit</a:t>
            </a:r>
            <a:r>
              <a:rPr lang="en-US" sz="1800" dirty="0"/>
              <a:t>.  </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a16="http://schemas.microsoft.com/office/drawing/2014/main" id="{E74B0247-C791-4FEA-7948-5461C1E933A8}"/>
              </a:ext>
            </a:extLst>
          </p:cNvPr>
          <p:cNvSpPr/>
          <p:nvPr/>
        </p:nvSpPr>
        <p:spPr>
          <a:xfrm>
            <a:off x="461600" y="4129105"/>
            <a:ext cx="5609112" cy="1886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solidFill>
                  <a:schemeClr val="bg1"/>
                </a:solidFill>
              </a:rPr>
              <a:t>Mivel az ügyfelek folyamatosan további előnyöket és hosszú távú kapcsolatokat várnak el, a különböző méretű vállalkozások egyre több szolgáltatással egészítik ki termékkínálatukat. Azok a vállalkozások, amelyek kihasználják a szolgáltatásban rejlő lehetőségeket, nagyobb pénzügyi biztonságot szereznek, és erősebb ügyfélkapcsolatokat építenek ki. </a:t>
            </a:r>
            <a:endParaRPr lang="en-US" dirty="0">
              <a:solidFill>
                <a:schemeClr val="bg1"/>
              </a:solidFill>
            </a:endParaRPr>
          </a:p>
        </p:txBody>
      </p:sp>
      <p:sp>
        <p:nvSpPr>
          <p:cNvPr id="16" name="Rectangle: Rounded Corners 15">
            <a:extLst>
              <a:ext uri="{FF2B5EF4-FFF2-40B4-BE49-F238E27FC236}">
                <a16:creationId xmlns:a16="http://schemas.microsoft.com/office/drawing/2014/main" id="{8506CBBD-B093-F6B2-6396-BABE15A3D776}"/>
              </a:ext>
            </a:extLst>
          </p:cNvPr>
          <p:cNvSpPr/>
          <p:nvPr/>
        </p:nvSpPr>
        <p:spPr>
          <a:xfrm>
            <a:off x="6237593" y="4067232"/>
            <a:ext cx="5400000" cy="18869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Akár kkv-król, akár nagyvállalatokról van szó, azok lesznek a nyertesek, akiknek sikerül különböző típusú szolgáltatásokkal kiegészíteniük termékeiket, és akik valódi értéket teremtenek ügyfeleik számára. </a:t>
            </a:r>
          </a:p>
        </p:txBody>
      </p:sp>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10523349" y="5864240"/>
            <a:ext cx="1486888" cy="522531"/>
          </a:xfrm>
          <a:prstGeom prst="rect">
            <a:avLst/>
          </a:prstGeom>
        </p:spPr>
      </p:pic>
      <p:sp>
        <p:nvSpPr>
          <p:cNvPr id="3" name="Rectángulo 3">
            <a:extLst>
              <a:ext uri="{FF2B5EF4-FFF2-40B4-BE49-F238E27FC236}">
                <a16:creationId xmlns:a16="http://schemas.microsoft.com/office/drawing/2014/main" id="{17F8515D-BDA8-59FA-F1EF-5AE7D3C91467}"/>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273133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hu-HU" sz="4000" b="1" dirty="0"/>
              <a:t>1. FEJEZET</a:t>
            </a:r>
            <a:r>
              <a:rPr lang="en-US" sz="4000" b="1" dirty="0"/>
              <a:t>:</a:t>
            </a:r>
            <a:r>
              <a:rPr lang="hu-HU" sz="4000" b="1" dirty="0"/>
              <a:t> Mi a szervitizáció</a:t>
            </a:r>
            <a:r>
              <a:rPr lang="en-US" sz="4000" b="1" dirty="0"/>
              <a:t>?</a:t>
            </a:r>
            <a:br>
              <a:rPr lang="en-US" dirty="0"/>
            </a:br>
            <a:r>
              <a:rPr lang="en-US" sz="2800" dirty="0"/>
              <a:t>1.2 </a:t>
            </a:r>
            <a:r>
              <a:rPr lang="hu-HU" sz="2800" dirty="0"/>
              <a:t>Nekem való</a:t>
            </a:r>
            <a:r>
              <a:rPr lang="en-US" sz="2800" dirty="0"/>
              <a:t>?</a:t>
            </a:r>
            <a:endParaRPr lang="en-U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5" name="Marcador de contenido 17">
            <a:extLst>
              <a:ext uri="{FF2B5EF4-FFF2-40B4-BE49-F238E27FC236}">
                <a16:creationId xmlns:a16="http://schemas.microsoft.com/office/drawing/2014/main" id="{1E7B05CB-B4E4-C1D0-4731-B20219FFCF84}"/>
              </a:ext>
            </a:extLst>
          </p:cNvPr>
          <p:cNvSpPr>
            <a:spLocks noGrp="1"/>
          </p:cNvSpPr>
          <p:nvPr>
            <p:ph idx="1"/>
          </p:nvPr>
        </p:nvSpPr>
        <p:spPr>
          <a:xfrm>
            <a:off x="1096963" y="1846263"/>
            <a:ext cx="10058400" cy="4022725"/>
          </a:xfrm>
        </p:spPr>
        <p:txBody>
          <a:bodyPr>
            <a:normAutofit fontScale="85000" lnSpcReduction="20000"/>
          </a:bodyPr>
          <a:lstStyle/>
          <a:p>
            <a:pPr marL="0" indent="0" algn="just">
              <a:buNone/>
            </a:pPr>
            <a:r>
              <a:rPr lang="hu-HU" b="1" dirty="0"/>
              <a:t>Példák</a:t>
            </a:r>
            <a:r>
              <a:rPr lang="en-US" b="1" dirty="0"/>
              <a:t>:</a:t>
            </a:r>
          </a:p>
          <a:p>
            <a:pPr algn="just">
              <a:buFont typeface="Arial" panose="020B0604020202020204" pitchFamily="34" charset="0"/>
              <a:buChar char="•"/>
            </a:pPr>
            <a:r>
              <a:rPr lang="hu-HU" dirty="0"/>
              <a:t>Nagyvállalatok</a:t>
            </a:r>
            <a:r>
              <a:rPr lang="en-US" dirty="0"/>
              <a:t>:</a:t>
            </a:r>
          </a:p>
          <a:p>
            <a:pPr lvl="1" algn="just">
              <a:buFont typeface="Arial" panose="020B0604020202020204" pitchFamily="34" charset="0"/>
              <a:buChar char="•"/>
            </a:pPr>
            <a:endParaRPr lang="hu-HU" dirty="0"/>
          </a:p>
          <a:p>
            <a:pPr lvl="1" algn="just">
              <a:buFont typeface="Arial" panose="020B0604020202020204" pitchFamily="34" charset="0"/>
              <a:buChar char="•"/>
            </a:pPr>
            <a:r>
              <a:rPr lang="hu-HU" dirty="0"/>
              <a:t>A Philips elektronikai vállalat </a:t>
            </a:r>
            <a:r>
              <a:rPr lang="hu-HU" b="1" dirty="0"/>
              <a:t>LED-világítást, mint szolgáltatást értékesít</a:t>
            </a:r>
            <a:r>
              <a:rPr lang="hu-HU" dirty="0"/>
              <a:t> az amszterdami-Schiphol repülőtér számára. Ezt egészíti ki a "Dolgok internete" kapcsolatrendszer. A Philips termékek helyett "fényt" ad el a repülőtérnek. A Schiphol az általa használt fényért fizet, míg a Philips marad a lámpatestek és a berendezések tulajdonosa. </a:t>
            </a:r>
          </a:p>
          <a:p>
            <a:pPr lvl="1" algn="just">
              <a:buFont typeface="Arial" panose="020B0604020202020204" pitchFamily="34" charset="0"/>
              <a:buChar char="•"/>
            </a:pPr>
            <a:r>
              <a:rPr lang="hu-HU" dirty="0"/>
              <a:t>A WashTec az </a:t>
            </a:r>
            <a:r>
              <a:rPr lang="hu-HU" b="1" dirty="0"/>
              <a:t>autómosó technológiáját a használat szerinti díjszabás</a:t>
            </a:r>
            <a:r>
              <a:rPr lang="hu-HU" dirty="0"/>
              <a:t> segítségével kínálja. Ezt egészítik ki további szolgáltatások a vegyszerellátástól és a rendszeres karbantartástól kezdve a javításokon át a helyszíni takarításig. Az üzlet beindítását tervezési segítséggel, valamint verseny- és helyszínelemzéssel is támogatják.</a:t>
            </a:r>
          </a:p>
          <a:p>
            <a:pPr algn="just">
              <a:buFont typeface="Arial" panose="020B0604020202020204" pitchFamily="34" charset="0"/>
              <a:buChar char="•"/>
            </a:pPr>
            <a:r>
              <a:rPr lang="hu-HU" dirty="0"/>
              <a:t> KKV-k</a:t>
            </a:r>
            <a:r>
              <a:rPr lang="en-US" dirty="0"/>
              <a:t>:</a:t>
            </a:r>
          </a:p>
          <a:p>
            <a:pPr lvl="1" algn="just">
              <a:buFont typeface="Arial" panose="020B0604020202020204" pitchFamily="34" charset="0"/>
              <a:buChar char="•"/>
            </a:pPr>
            <a:r>
              <a:rPr lang="hu-HU" dirty="0"/>
              <a:t>A holland Bundles vállalat </a:t>
            </a:r>
            <a:r>
              <a:rPr lang="hu-HU" b="1" dirty="0"/>
              <a:t>háztartási készülékeket kínál szolgáltatásként</a:t>
            </a:r>
            <a:r>
              <a:rPr lang="hu-HU" dirty="0"/>
              <a:t>. A készülékgyártókkal együttműködve bérelnek háztartási gépeket, például mosógépeket, és a használatuk idejéért, energia- vagy erőforrás-fogyasztásukért számolnak fel díjat, termék helyett funkciót (vagy eredményt) szolgáltatva.</a:t>
            </a:r>
          </a:p>
          <a:p>
            <a:pPr lvl="1" algn="just">
              <a:buFont typeface="Arial" panose="020B0604020202020204" pitchFamily="34" charset="0"/>
              <a:buChar char="•"/>
            </a:pPr>
            <a:r>
              <a:rPr lang="hu-HU" dirty="0"/>
              <a:t>Az Alius Grupa horvát vállalat </a:t>
            </a:r>
            <a:r>
              <a:rPr lang="hu-HU" b="1" dirty="0"/>
              <a:t>a gyógyszertári logisztikai lánc menedzsmentjére </a:t>
            </a:r>
            <a:r>
              <a:rPr lang="hu-HU" dirty="0"/>
              <a:t>(a gyógyszerek szállításának és tárolásának nyomon követése) vonatkozó </a:t>
            </a:r>
            <a:r>
              <a:rPr lang="hu-HU" b="1" dirty="0"/>
              <a:t>teljes körű ellátási szolgáltatás</a:t>
            </a:r>
            <a:r>
              <a:rPr lang="hu-HU" dirty="0"/>
              <a:t>t értékesít, ahelyett, hogy csak a hőmérséklet és a páratartalom ellenőrzésére szolgáló berendezéseket árulna.</a:t>
            </a:r>
          </a:p>
          <a:p>
            <a:pPr lvl="1" algn="just">
              <a:buFont typeface="Arial" panose="020B0604020202020204" pitchFamily="34" charset="0"/>
              <a:buChar char="•"/>
            </a:pPr>
            <a:r>
              <a:rPr lang="hu-HU" dirty="0"/>
              <a:t>A Ventex horvát cég GPS-nyomkövető eszközök értékesítése helyett </a:t>
            </a:r>
            <a:r>
              <a:rPr lang="hu-HU" b="1" dirty="0"/>
              <a:t>helymeghatározási és vészhelyzeti válaszadási szolgáltatást</a:t>
            </a:r>
            <a:r>
              <a:rPr lang="hu-HU" dirty="0"/>
              <a:t> kínál az idősek gondozására. </a:t>
            </a:r>
            <a:endParaRPr lang="en-US" dirty="0"/>
          </a:p>
        </p:txBody>
      </p:sp>
      <p:sp>
        <p:nvSpPr>
          <p:cNvPr id="3" name="Rectángulo 3">
            <a:extLst>
              <a:ext uri="{FF2B5EF4-FFF2-40B4-BE49-F238E27FC236}">
                <a16:creationId xmlns:a16="http://schemas.microsoft.com/office/drawing/2014/main" id="{18F216FB-63B5-E71A-26B5-5F7B63356B2D}"/>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162496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7277" y="216903"/>
            <a:ext cx="8830494" cy="1449387"/>
          </a:xfrm>
        </p:spPr>
        <p:txBody>
          <a:bodyPr>
            <a:normAutofit fontScale="90000"/>
          </a:bodyPr>
          <a:lstStyle/>
          <a:p>
            <a:r>
              <a:rPr lang="hu-HU" sz="4000" b="1" dirty="0"/>
              <a:t>2. FEJEZET: 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48035" y="286603"/>
            <a:ext cx="1762202" cy="324372"/>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5"/>
            <a:ext cx="10194700" cy="1449388"/>
          </a:xfrm>
        </p:spPr>
        <p:txBody>
          <a:bodyPr>
            <a:noAutofit/>
          </a:bodyPr>
          <a:lstStyle/>
          <a:p>
            <a:pPr marL="0" indent="0" algn="just">
              <a:buNone/>
            </a:pPr>
            <a:r>
              <a:rPr lang="hu-HU" sz="1500" dirty="0"/>
              <a:t>A szolgáltatások létrehozása és fejlesztése, amelyet gyakran szolgáltatás-innovációnak vagy szolgáltatástervezésnek is neveznek, olyan interdiszciplináris megközelítés, amely különböző tudományágak sokrétű módszereit és eszközeit ötvözi. A modul ezen része bemutatja a </a:t>
            </a:r>
            <a:r>
              <a:rPr lang="hu-HU" sz="1500" b="1" dirty="0"/>
              <a:t>szolgáltatásinnovációs módszertant</a:t>
            </a:r>
            <a:r>
              <a:rPr lang="hu-HU" sz="1500" dirty="0"/>
              <a:t>, amelyet az </a:t>
            </a:r>
            <a:r>
              <a:rPr lang="hu-HU" sz="1500" dirty="0">
                <a:hlinkClick r:id="rId4"/>
              </a:rPr>
              <a:t>Interreg Közép-Európa program</a:t>
            </a:r>
            <a:r>
              <a:rPr lang="hu-HU" sz="1500" dirty="0"/>
              <a:t> által társfinanszírozott </a:t>
            </a:r>
            <a:r>
              <a:rPr lang="en-US" sz="1500" dirty="0">
                <a:hlinkClick r:id="rId5"/>
              </a:rPr>
              <a:t>THINGS+ </a:t>
            </a:r>
            <a:r>
              <a:rPr lang="en-US" sz="1500" dirty="0" err="1">
                <a:hlinkClick r:id="rId5"/>
              </a:rPr>
              <a:t>proje</a:t>
            </a:r>
            <a:r>
              <a:rPr lang="hu-HU" sz="1500" dirty="0">
                <a:hlinkClick r:id="rId5"/>
              </a:rPr>
              <a:t>k</a:t>
            </a:r>
            <a:r>
              <a:rPr lang="en-US" sz="1500" dirty="0">
                <a:hlinkClick r:id="rId5"/>
              </a:rPr>
              <a:t>t </a:t>
            </a:r>
            <a:r>
              <a:rPr lang="hu-HU" sz="1500" dirty="0"/>
              <a:t> keretében összegyűlt üzleti támogató szervezetek nemzetközi csoportja dolgozott ki.</a:t>
            </a:r>
          </a:p>
          <a:p>
            <a:pPr algn="just"/>
            <a:r>
              <a:rPr lang="hu-HU" sz="1500" dirty="0"/>
              <a:t>A szolgáltatásinnovációs módszertant kifejezetten a kkv-k számára fejlesztették ki (mikrovállalkozásoknál is alkalmazható), és a következők határozzák meg:</a:t>
            </a:r>
          </a:p>
        </p:txBody>
      </p:sp>
      <p:graphicFrame>
        <p:nvGraphicFramePr>
          <p:cNvPr id="13" name="Diagram 12">
            <a:extLst>
              <a:ext uri="{FF2B5EF4-FFF2-40B4-BE49-F238E27FC236}">
                <a16:creationId xmlns:a16="http://schemas.microsoft.com/office/drawing/2014/main" id="{4330CBB5-4C39-6BFA-235A-96C0A8FC0718}"/>
              </a:ext>
            </a:extLst>
          </p:cNvPr>
          <p:cNvGraphicFramePr/>
          <p:nvPr>
            <p:extLst>
              <p:ext uri="{D42A27DB-BD31-4B8C-83A1-F6EECF244321}">
                <p14:modId xmlns:p14="http://schemas.microsoft.com/office/powerpoint/2010/main" val="4196967046"/>
              </p:ext>
            </p:extLst>
          </p:nvPr>
        </p:nvGraphicFramePr>
        <p:xfrm>
          <a:off x="2167868" y="2948751"/>
          <a:ext cx="7479978" cy="337292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 name="Rectángulo 3">
            <a:extLst>
              <a:ext uri="{FF2B5EF4-FFF2-40B4-BE49-F238E27FC236}">
                <a16:creationId xmlns:a16="http://schemas.microsoft.com/office/drawing/2014/main" id="{1DFD9643-C5B0-80B9-F81F-9902B7B9EB79}"/>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53525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486888" y="188969"/>
            <a:ext cx="10058400" cy="1449387"/>
          </a:xfrm>
        </p:spPr>
        <p:txBody>
          <a:bodyPr>
            <a:normAutofit fontScale="90000"/>
          </a:bodyPr>
          <a:lstStyle/>
          <a:p>
            <a:r>
              <a:rPr lang="hu-HU" sz="4000" b="1" dirty="0"/>
              <a:t>2. FEJEZET</a:t>
            </a:r>
            <a:r>
              <a:rPr lang="en-US" sz="4000" b="1" dirty="0"/>
              <a:t>: </a:t>
            </a:r>
            <a:r>
              <a:rPr lang="hu-HU" sz="4000" b="1" dirty="0"/>
              <a:t>Hogyan valósítsuk meg a szervitizációt a  vállalkozásunkban?</a:t>
            </a:r>
            <a:br>
              <a:rPr lang="en-US" sz="4000" b="1" dirty="0"/>
            </a:br>
            <a:r>
              <a:rPr lang="en-US" sz="2800" dirty="0"/>
              <a:t>2.1 </a:t>
            </a:r>
            <a:r>
              <a:rPr lang="hu-HU" sz="2800" dirty="0"/>
              <a:t>S</a:t>
            </a:r>
            <a:r>
              <a:rPr lang="hu-HU" sz="2800" noProof="0" dirty="0" err="1"/>
              <a:t>zolgáltatásinnovációs</a:t>
            </a:r>
            <a:r>
              <a:rPr lang="hu-HU" sz="2800" noProof="0" dirty="0"/>
              <a:t> módszertan – az átalakulási folyamat</a:t>
            </a:r>
            <a:endParaRPr lang="en-US" dirty="0"/>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6" y="1845734"/>
            <a:ext cx="10633123" cy="992357"/>
          </a:xfrm>
        </p:spPr>
        <p:txBody>
          <a:bodyPr>
            <a:normAutofit/>
          </a:bodyPr>
          <a:lstStyle/>
          <a:p>
            <a:r>
              <a:rPr lang="hu-HU" dirty="0"/>
              <a:t>A szolgáltatásinnovációs módszertan olyan koherens, szilárd és működőképes módszertan, amely során a vállalkozók erősíthetik a  termékalapú szolgáltatások fejlesztésével kapcsolatos készségeiket. Ezáltal lehetőségük nyílik, hogy 4 </a:t>
            </a:r>
            <a:r>
              <a:rPr lang="hu-HU" dirty="0" err="1"/>
              <a:t>lépésban</a:t>
            </a:r>
            <a:r>
              <a:rPr lang="hu-HU" dirty="0"/>
              <a:t> valósítsák meg a szervitizációt.</a:t>
            </a:r>
            <a:endParaRPr lang="en-US" dirty="0"/>
          </a:p>
        </p:txBody>
      </p:sp>
      <p:graphicFrame>
        <p:nvGraphicFramePr>
          <p:cNvPr id="15" name="Diagram 14">
            <a:extLst>
              <a:ext uri="{FF2B5EF4-FFF2-40B4-BE49-F238E27FC236}">
                <a16:creationId xmlns:a16="http://schemas.microsoft.com/office/drawing/2014/main" id="{991788D6-ADF5-E919-C4CB-B4553355B22D}"/>
              </a:ext>
            </a:extLst>
          </p:cNvPr>
          <p:cNvGraphicFramePr/>
          <p:nvPr>
            <p:extLst>
              <p:ext uri="{D42A27DB-BD31-4B8C-83A1-F6EECF244321}">
                <p14:modId xmlns:p14="http://schemas.microsoft.com/office/powerpoint/2010/main" val="3705610691"/>
              </p:ext>
            </p:extLst>
          </p:nvPr>
        </p:nvGraphicFramePr>
        <p:xfrm>
          <a:off x="778725" y="2563040"/>
          <a:ext cx="10634550" cy="343331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Rectángulo 3">
            <a:extLst>
              <a:ext uri="{FF2B5EF4-FFF2-40B4-BE49-F238E27FC236}">
                <a16:creationId xmlns:a16="http://schemas.microsoft.com/office/drawing/2014/main" id="{AAB43535-76AD-C409-0FD4-157E8138C13B}"/>
              </a:ext>
            </a:extLst>
          </p:cNvPr>
          <p:cNvSpPr/>
          <p:nvPr/>
        </p:nvSpPr>
        <p:spPr>
          <a:xfrm>
            <a:off x="486888" y="6396335"/>
            <a:ext cx="11243512" cy="461665"/>
          </a:xfrm>
          <a:prstGeom prst="rect">
            <a:avLst/>
          </a:prstGeom>
        </p:spPr>
        <p:txBody>
          <a:bodyPr wrap="square">
            <a:spAutoFit/>
          </a:bodyPr>
          <a:lstStyle/>
          <a:p>
            <a:r>
              <a:rPr lang="en-US" sz="1200" dirty="0">
                <a:solidFill>
                  <a:schemeClr val="bg1"/>
                </a:solidFill>
                <a:latin typeface="system-ui"/>
              </a:rPr>
              <a:t>Az a </a:t>
            </a:r>
            <a:r>
              <a:rPr lang="en-US" sz="1200" dirty="0" err="1">
                <a:solidFill>
                  <a:schemeClr val="bg1"/>
                </a:solidFill>
                <a:latin typeface="system-ui"/>
              </a:rPr>
              <a:t>támogatás</a:t>
            </a:r>
            <a:r>
              <a:rPr lang="en-US" sz="1200" dirty="0">
                <a:solidFill>
                  <a:schemeClr val="bg1"/>
                </a:solidFill>
                <a:latin typeface="system-ui"/>
              </a:rPr>
              <a:t>, </a:t>
            </a:r>
            <a:r>
              <a:rPr lang="en-US" sz="1200" dirty="0" err="1">
                <a:solidFill>
                  <a:schemeClr val="bg1"/>
                </a:solidFill>
                <a:latin typeface="system-ui"/>
              </a:rPr>
              <a:t>amelyet</a:t>
            </a:r>
            <a:r>
              <a:rPr lang="en-US" sz="1200" dirty="0">
                <a:solidFill>
                  <a:schemeClr val="bg1"/>
                </a:solidFill>
                <a:latin typeface="system-ui"/>
              </a:rPr>
              <a:t> </a:t>
            </a:r>
            <a:r>
              <a:rPr lang="en-US" sz="1200" dirty="0" err="1">
                <a:solidFill>
                  <a:schemeClr val="bg1"/>
                </a:solidFill>
                <a:latin typeface="system-ui"/>
              </a:rPr>
              <a:t>az</a:t>
            </a:r>
            <a:r>
              <a:rPr lang="en-US" sz="1200" dirty="0">
                <a:solidFill>
                  <a:schemeClr val="bg1"/>
                </a:solidFill>
                <a:latin typeface="system-ui"/>
              </a:rPr>
              <a:t>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nyújtott</a:t>
            </a:r>
            <a:r>
              <a:rPr lang="en-US" sz="1200" dirty="0">
                <a:solidFill>
                  <a:schemeClr val="bg1"/>
                </a:solidFill>
                <a:latin typeface="system-ui"/>
              </a:rPr>
              <a:t> a </a:t>
            </a:r>
            <a:r>
              <a:rPr lang="en-US" sz="1200" dirty="0" err="1">
                <a:solidFill>
                  <a:schemeClr val="bg1"/>
                </a:solidFill>
                <a:latin typeface="system-ui"/>
              </a:rPr>
              <a:t>kiadvány</a:t>
            </a:r>
            <a:r>
              <a:rPr lang="en-US" sz="1200" dirty="0">
                <a:solidFill>
                  <a:schemeClr val="bg1"/>
                </a:solidFill>
                <a:latin typeface="system-ui"/>
              </a:rPr>
              <a:t> </a:t>
            </a:r>
            <a:r>
              <a:rPr lang="en-US" sz="1200" dirty="0" err="1">
                <a:solidFill>
                  <a:schemeClr val="bg1"/>
                </a:solidFill>
                <a:latin typeface="system-ui"/>
              </a:rPr>
              <a:t>elkészítéséhez</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terjed</a:t>
            </a:r>
            <a:r>
              <a:rPr lang="en-US" sz="1200" dirty="0">
                <a:solidFill>
                  <a:schemeClr val="bg1"/>
                </a:solidFill>
                <a:latin typeface="system-ui"/>
              </a:rPr>
              <a:t> ki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jóváhagyására</a:t>
            </a:r>
            <a:r>
              <a:rPr lang="en-US" sz="1200" dirty="0">
                <a:solidFill>
                  <a:schemeClr val="bg1"/>
                </a:solidFill>
                <a:latin typeface="system-ui"/>
              </a:rPr>
              <a:t>. Az </a:t>
            </a:r>
            <a:r>
              <a:rPr lang="en-US" sz="1200" dirty="0" err="1">
                <a:solidFill>
                  <a:schemeClr val="bg1"/>
                </a:solidFill>
                <a:latin typeface="system-ui"/>
              </a:rPr>
              <a:t>Európai</a:t>
            </a:r>
            <a:r>
              <a:rPr lang="en-US" sz="1200" dirty="0">
                <a:solidFill>
                  <a:schemeClr val="bg1"/>
                </a:solidFill>
                <a:latin typeface="system-ui"/>
              </a:rPr>
              <a:t> </a:t>
            </a:r>
            <a:r>
              <a:rPr lang="en-US" sz="1200" dirty="0" err="1">
                <a:solidFill>
                  <a:schemeClr val="bg1"/>
                </a:solidFill>
                <a:latin typeface="system-ui"/>
              </a:rPr>
              <a:t>Bizottság</a:t>
            </a:r>
            <a:r>
              <a:rPr lang="en-US" sz="1200" dirty="0">
                <a:solidFill>
                  <a:schemeClr val="bg1"/>
                </a:solidFill>
                <a:latin typeface="system-ui"/>
              </a:rPr>
              <a:t> </a:t>
            </a:r>
            <a:r>
              <a:rPr lang="en-US" sz="1200" dirty="0" err="1">
                <a:solidFill>
                  <a:schemeClr val="bg1"/>
                </a:solidFill>
                <a:latin typeface="system-ui"/>
              </a:rPr>
              <a:t>nem</a:t>
            </a:r>
            <a:r>
              <a:rPr lang="en-US" sz="1200" dirty="0">
                <a:solidFill>
                  <a:schemeClr val="bg1"/>
                </a:solidFill>
                <a:latin typeface="system-ui"/>
              </a:rPr>
              <a:t> </a:t>
            </a:r>
            <a:r>
              <a:rPr lang="en-US" sz="1200" dirty="0" err="1">
                <a:solidFill>
                  <a:schemeClr val="bg1"/>
                </a:solidFill>
                <a:latin typeface="system-ui"/>
              </a:rPr>
              <a:t>tehető</a:t>
            </a:r>
            <a:r>
              <a:rPr lang="en-US" sz="1200" dirty="0">
                <a:solidFill>
                  <a:schemeClr val="bg1"/>
                </a:solidFill>
                <a:latin typeface="system-ui"/>
              </a:rPr>
              <a:t> </a:t>
            </a:r>
            <a:r>
              <a:rPr lang="en-US" sz="1200" dirty="0" err="1">
                <a:solidFill>
                  <a:schemeClr val="bg1"/>
                </a:solidFill>
                <a:latin typeface="system-ui"/>
              </a:rPr>
              <a:t>felelőssé</a:t>
            </a:r>
            <a:r>
              <a:rPr lang="en-US" sz="1200" dirty="0">
                <a:solidFill>
                  <a:schemeClr val="bg1"/>
                </a:solidFill>
                <a:latin typeface="system-ui"/>
              </a:rPr>
              <a:t> a </a:t>
            </a:r>
            <a:r>
              <a:rPr lang="en-US" sz="1200" dirty="0" err="1">
                <a:solidFill>
                  <a:schemeClr val="bg1"/>
                </a:solidFill>
                <a:latin typeface="system-ui"/>
              </a:rPr>
              <a:t>kiadványban</a:t>
            </a:r>
            <a:r>
              <a:rPr lang="en-US" sz="1200" dirty="0">
                <a:solidFill>
                  <a:schemeClr val="bg1"/>
                </a:solidFill>
                <a:latin typeface="system-ui"/>
              </a:rPr>
              <a:t> </a:t>
            </a:r>
            <a:r>
              <a:rPr lang="en-US" sz="1200" dirty="0" err="1">
                <a:solidFill>
                  <a:schemeClr val="bg1"/>
                </a:solidFill>
                <a:latin typeface="system-ui"/>
              </a:rPr>
              <a:t>levő</a:t>
            </a:r>
            <a:r>
              <a:rPr lang="en-US" sz="1200" dirty="0">
                <a:solidFill>
                  <a:schemeClr val="bg1"/>
                </a:solidFill>
                <a:latin typeface="system-ui"/>
              </a:rPr>
              <a:t> </a:t>
            </a:r>
            <a:r>
              <a:rPr lang="en-US" sz="1200" dirty="0" err="1">
                <a:solidFill>
                  <a:schemeClr val="bg1"/>
                </a:solidFill>
                <a:latin typeface="system-ui"/>
              </a:rPr>
              <a:t>információk</a:t>
            </a:r>
            <a:r>
              <a:rPr lang="en-US" sz="1200" dirty="0">
                <a:solidFill>
                  <a:schemeClr val="bg1"/>
                </a:solidFill>
                <a:latin typeface="system-ui"/>
              </a:rPr>
              <a:t> </a:t>
            </a:r>
            <a:r>
              <a:rPr lang="en-US" sz="1200" dirty="0" err="1">
                <a:solidFill>
                  <a:schemeClr val="bg1"/>
                </a:solidFill>
                <a:latin typeface="system-ui"/>
              </a:rPr>
              <a:t>bármilyen</a:t>
            </a:r>
            <a:r>
              <a:rPr lang="en-US" sz="1200" dirty="0">
                <a:solidFill>
                  <a:schemeClr val="bg1"/>
                </a:solidFill>
                <a:latin typeface="system-ui"/>
              </a:rPr>
              <a:t> </a:t>
            </a:r>
            <a:r>
              <a:rPr lang="en-US" sz="1200" dirty="0" err="1">
                <a:solidFill>
                  <a:schemeClr val="bg1"/>
                </a:solidFill>
                <a:latin typeface="system-ui"/>
              </a:rPr>
              <a:t>felhasználásáért</a:t>
            </a:r>
            <a:r>
              <a:rPr lang="en-US" sz="1200" dirty="0">
                <a:solidFill>
                  <a:schemeClr val="bg1"/>
                </a:solidFill>
                <a:latin typeface="system-ui"/>
              </a:rPr>
              <a:t>, </a:t>
            </a:r>
            <a:r>
              <a:rPr lang="en-US" sz="1200" dirty="0" err="1">
                <a:solidFill>
                  <a:schemeClr val="bg1"/>
                </a:solidFill>
                <a:latin typeface="system-ui"/>
              </a:rPr>
              <a:t>hiszen</a:t>
            </a:r>
            <a:r>
              <a:rPr lang="en-US" sz="1200" dirty="0">
                <a:solidFill>
                  <a:schemeClr val="bg1"/>
                </a:solidFill>
                <a:latin typeface="system-ui"/>
              </a:rPr>
              <a:t> a </a:t>
            </a:r>
            <a:r>
              <a:rPr lang="en-US" sz="1200" dirty="0" err="1">
                <a:solidFill>
                  <a:schemeClr val="bg1"/>
                </a:solidFill>
                <a:latin typeface="system-ui"/>
              </a:rPr>
              <a:t>tartalom</a:t>
            </a:r>
            <a:r>
              <a:rPr lang="en-US" sz="1200" dirty="0">
                <a:solidFill>
                  <a:schemeClr val="bg1"/>
                </a:solidFill>
                <a:latin typeface="system-ui"/>
              </a:rPr>
              <a:t> </a:t>
            </a:r>
            <a:r>
              <a:rPr lang="en-US" sz="1200" dirty="0" err="1">
                <a:solidFill>
                  <a:schemeClr val="bg1"/>
                </a:solidFill>
                <a:latin typeface="system-ui"/>
              </a:rPr>
              <a:t>kizárólag</a:t>
            </a:r>
            <a:r>
              <a:rPr lang="en-US" sz="1200" dirty="0">
                <a:solidFill>
                  <a:schemeClr val="bg1"/>
                </a:solidFill>
                <a:latin typeface="system-ui"/>
              </a:rPr>
              <a:t> a </a:t>
            </a:r>
            <a:r>
              <a:rPr lang="en-US" sz="1200" dirty="0" err="1">
                <a:solidFill>
                  <a:schemeClr val="bg1"/>
                </a:solidFill>
                <a:latin typeface="system-ui"/>
              </a:rPr>
              <a:t>szerzők</a:t>
            </a:r>
            <a:r>
              <a:rPr lang="en-US" sz="1200" dirty="0">
                <a:solidFill>
                  <a:schemeClr val="bg1"/>
                </a:solidFill>
                <a:latin typeface="system-ui"/>
              </a:rPr>
              <a:t> </a:t>
            </a:r>
            <a:r>
              <a:rPr lang="en-US" sz="1200" dirty="0" err="1">
                <a:solidFill>
                  <a:schemeClr val="bg1"/>
                </a:solidFill>
                <a:latin typeface="system-ui"/>
              </a:rPr>
              <a:t>véleményét</a:t>
            </a:r>
            <a:r>
              <a:rPr lang="en-US" sz="1200" dirty="0">
                <a:solidFill>
                  <a:schemeClr val="bg1"/>
                </a:solidFill>
                <a:latin typeface="system-ui"/>
              </a:rPr>
              <a:t> </a:t>
            </a:r>
            <a:r>
              <a:rPr lang="en-US" sz="1200" dirty="0" err="1">
                <a:solidFill>
                  <a:schemeClr val="bg1"/>
                </a:solidFill>
                <a:latin typeface="system-ui"/>
              </a:rPr>
              <a:t>tükrözi</a:t>
            </a:r>
            <a:r>
              <a:rPr lang="en-US" sz="1200" dirty="0">
                <a:solidFill>
                  <a:schemeClr val="bg1"/>
                </a:solidFill>
                <a:latin typeface="system-ui"/>
              </a:rPr>
              <a:t>. </a:t>
            </a:r>
          </a:p>
        </p:txBody>
      </p:sp>
    </p:spTree>
    <p:extLst>
      <p:ext uri="{BB962C8B-B14F-4D97-AF65-F5344CB8AC3E}">
        <p14:creationId xmlns:p14="http://schemas.microsoft.com/office/powerpoint/2010/main" val="3784879849"/>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5121</TotalTime>
  <Words>6041</Words>
  <Application>Microsoft Office PowerPoint</Application>
  <PresentationFormat>Szélesvásznú</PresentationFormat>
  <Paragraphs>352</Paragraphs>
  <Slides>34</Slides>
  <Notes>1</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34</vt:i4>
      </vt:variant>
    </vt:vector>
  </HeadingPairs>
  <TitlesOfParts>
    <vt:vector size="42" baseType="lpstr">
      <vt:lpstr>Arial</vt:lpstr>
      <vt:lpstr>Calibri</vt:lpstr>
      <vt:lpstr>Calibri Light</vt:lpstr>
      <vt:lpstr>Courier New</vt:lpstr>
      <vt:lpstr>system-ui</vt:lpstr>
      <vt:lpstr>Times New Roman</vt:lpstr>
      <vt:lpstr>Trebuchet MS</vt:lpstr>
      <vt:lpstr>Retrospektíva</vt:lpstr>
      <vt:lpstr>Szervitizáció –  a termékek szolgáltatássá alakítása</vt:lpstr>
      <vt:lpstr>Célok és célkitűzések</vt:lpstr>
      <vt:lpstr>Tartalom</vt:lpstr>
      <vt:lpstr>1. FEJEZET: Mi a szervitizáció?</vt:lpstr>
      <vt:lpstr>1. Fejezet: Mi a szervitizáció? 1.1 Bevezető</vt:lpstr>
      <vt:lpstr>1. FEJEZET: Mi a szervitizáció? 1.2 Nekem való?</vt:lpstr>
      <vt:lpstr>1. FEJEZET: Mi a szervitizáció? 1.2 Nekem való?</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2.1 Szolgáltatásinnovációs módszertan – az átalakulási folyamat</vt:lpstr>
      <vt:lpstr>2. FEJEZET: Hogyan valósítsuk meg a szervitizációt a  vállalkozásunkban? 2.2 Kulcsfontosságú eszközök használata</vt:lpstr>
      <vt:lpstr>2. FEJEZET: Hogyan valósítsuk meg a szervitizációt a  vállalkozásunkban? 2.2Kulcsfontosságú eszközök használata</vt:lpstr>
      <vt:lpstr>2. FEJEZET: Hogyan valósítsuk meg a szervitizációt a  vállalkozásunkban? 2.2 Kulcsfontosságú eszközök használata</vt:lpstr>
      <vt:lpstr>2. FEJEZET: Hogyan valósítsuk meg a szervitizációt a  vállalkozásunkban? 2.2 Kulcsfontosságú eszközök használata</vt:lpstr>
      <vt:lpstr>2. FEJEZET: Hogyan valósítsuk meg a szervitizációt a  vállalkozásunkban? 2.3 A vállalkozás előtt álló kihívások</vt:lpstr>
      <vt:lpstr>3. FEJEZET: Miért alkalmazzuk a szervitizációt?</vt:lpstr>
      <vt:lpstr>3. FEJEZET: Miért alkalmazzuk a szervitizációt? 3.2 Új technológiák, amelyek lehetővé teszik a szervitizációt</vt:lpstr>
      <vt:lpstr>3. FEJEZET: Miért alkalmazzuk a szervitizációt? 3.2 Új technológiák, amelyek lehetővé teszik a szervitizációt</vt:lpstr>
      <vt:lpstr>3. FEJEZET: Miért alkalmazzuk a szervitizációt? 3.3 Út a fenntarthatóság felé</vt:lpstr>
      <vt:lpstr>Összegzés</vt:lpstr>
      <vt:lpstr>Önértékelő kérdések</vt:lpstr>
      <vt:lpstr>Önértékelő kérdések: megoldások</vt:lpstr>
      <vt:lpstr>Köszönjük a figyelmet!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Kriszta Kovács</cp:lastModifiedBy>
  <cp:revision>281</cp:revision>
  <cp:lastPrinted>2022-11-09T07:13:22Z</cp:lastPrinted>
  <dcterms:created xsi:type="dcterms:W3CDTF">2021-11-14T20:46:17Z</dcterms:created>
  <dcterms:modified xsi:type="dcterms:W3CDTF">2023-02-01T12:26:55Z</dcterms:modified>
</cp:coreProperties>
</file>