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1" r:id="rId3"/>
    <p:sldId id="260" r:id="rId4"/>
    <p:sldId id="326" r:id="rId5"/>
    <p:sldId id="325" r:id="rId6"/>
    <p:sldId id="272" r:id="rId7"/>
    <p:sldId id="309" r:id="rId8"/>
    <p:sldId id="323" r:id="rId9"/>
    <p:sldId id="310" r:id="rId10"/>
    <p:sldId id="313" r:id="rId11"/>
    <p:sldId id="324" r:id="rId12"/>
    <p:sldId id="314" r:id="rId13"/>
    <p:sldId id="319" r:id="rId14"/>
    <p:sldId id="321" r:id="rId15"/>
    <p:sldId id="257" r:id="rId16"/>
    <p:sldId id="274" r:id="rId17"/>
    <p:sldId id="271" r:id="rId18"/>
    <p:sldId id="263" r:id="rId19"/>
    <p:sldId id="273" r:id="rId20"/>
    <p:sldId id="322" r:id="rId21"/>
    <p:sldId id="316" r:id="rId22"/>
    <p:sldId id="331" r:id="rId23"/>
    <p:sldId id="332" r:id="rId24"/>
    <p:sldId id="339" r:id="rId25"/>
    <p:sldId id="333" r:id="rId26"/>
    <p:sldId id="336" r:id="rId27"/>
    <p:sldId id="337" r:id="rId28"/>
    <p:sldId id="338" r:id="rId29"/>
    <p:sldId id="308" r:id="rId30"/>
    <p:sldId id="334" r:id="rId31"/>
    <p:sldId id="311" r:id="rId32"/>
    <p:sldId id="266" r:id="rId33"/>
    <p:sldId id="340" r:id="rId34"/>
    <p:sldId id="305" r:id="rId35"/>
    <p:sldId id="341" r:id="rId36"/>
    <p:sldId id="306" r:id="rId37"/>
    <p:sldId id="264" r:id="rId3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0923D7-C7B6-A1B8-47A2-B0856CDAFC89}" name="Hana Palušková" initials="HP" userId="bd7e3989570f8b89" providerId="Windows Live"/>
  <p188:author id="{F7C0EADD-5F5D-1637-09B8-FE60E4F6D204}" name="Mario Vukelić" initials="MV" userId="S::mario.vukelic@uniri.hr::5c4f08e7-98ca-41a8-9ebe-8f0fb69b21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63A537"/>
    <a:srgbClr val="39A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1" autoAdjust="0"/>
    <p:restoredTop sz="95631"/>
  </p:normalViewPr>
  <p:slideViewPr>
    <p:cSldViewPr snapToGrid="0">
      <p:cViewPr varScale="1">
        <p:scale>
          <a:sx n="86" d="100"/>
          <a:sy n="86" d="100"/>
        </p:scale>
        <p:origin x="8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F0E53-CBCF-4C04-A4FB-7AC87E586F76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9D75968-110D-4570-A796-4EFA7A289980}">
      <dgm:prSet phldrT="[Texto]" custT="1"/>
      <dgm:spPr/>
      <dgm:t>
        <a:bodyPr/>
        <a:lstStyle/>
        <a:p>
          <a:r>
            <a:rPr lang="hu-HU" sz="2400" noProof="0" dirty="0"/>
            <a:t>1. fejezet</a:t>
          </a:r>
          <a:r>
            <a:rPr lang="en-US" sz="2400" noProof="0" dirty="0"/>
            <a:t>: Fenntartható megközelítés a KKV-k számára</a:t>
          </a:r>
        </a:p>
      </dgm:t>
    </dgm:pt>
    <dgm:pt modelId="{78AFBB9F-F438-4106-A4C3-7D8B2021376F}" type="parTrans" cxnId="{B3CC6CB5-BB5B-4A96-8B1E-A8A3F01CC766}">
      <dgm:prSet/>
      <dgm:spPr/>
      <dgm:t>
        <a:bodyPr/>
        <a:lstStyle/>
        <a:p>
          <a:endParaRPr lang="en-US" noProof="0" dirty="0"/>
        </a:p>
      </dgm:t>
    </dgm:pt>
    <dgm:pt modelId="{B5F78038-C462-4723-A996-05689A91AF21}" type="sibTrans" cxnId="{B3CC6CB5-BB5B-4A96-8B1E-A8A3F01CC766}">
      <dgm:prSet/>
      <dgm:spPr/>
      <dgm:t>
        <a:bodyPr/>
        <a:lstStyle/>
        <a:p>
          <a:endParaRPr lang="en-US" noProof="0" dirty="0"/>
        </a:p>
      </dgm:t>
    </dgm:pt>
    <dgm:pt modelId="{609B7737-2F8B-426B-AF67-1EE3ED08022C}">
      <dgm:prSet phldrT="[Texto]" custT="1"/>
      <dgm:spPr/>
      <dgm:t>
        <a:bodyPr/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noProof="0" dirty="0"/>
            <a:t>2.fejezet</a:t>
          </a:r>
          <a:r>
            <a:rPr lang="en-US" sz="2400" kern="1200" noProof="0" dirty="0"/>
            <a:t>: </a:t>
          </a:r>
          <a:r>
            <a:rPr lang="en-GB" sz="2400" b="0" kern="1200" dirty="0"/>
            <a:t>A társadalmi vállalkozói tevékenység alapjai</a:t>
          </a:r>
          <a:endParaRPr lang="en-US" sz="2400" b="0" kern="1200" noProof="0" dirty="0"/>
        </a:p>
      </dgm:t>
    </dgm:pt>
    <dgm:pt modelId="{975E8B56-3427-4763-936D-3ECC0B455C10}" type="parTrans" cxnId="{ADD302FE-967B-4FE9-B6D1-D27BC1B89707}">
      <dgm:prSet/>
      <dgm:spPr/>
      <dgm:t>
        <a:bodyPr/>
        <a:lstStyle/>
        <a:p>
          <a:endParaRPr lang="en-US" noProof="0" dirty="0"/>
        </a:p>
      </dgm:t>
    </dgm:pt>
    <dgm:pt modelId="{0E0957BF-B5FA-4EBB-B90A-1ECF37440F7B}" type="sibTrans" cxnId="{ADD302FE-967B-4FE9-B6D1-D27BC1B89707}">
      <dgm:prSet/>
      <dgm:spPr/>
      <dgm:t>
        <a:bodyPr/>
        <a:lstStyle/>
        <a:p>
          <a:endParaRPr lang="en-US" noProof="0" dirty="0"/>
        </a:p>
      </dgm:t>
    </dgm:pt>
    <dgm:pt modelId="{F20B2723-436C-41E3-8327-B9B8406600D3}">
      <dgm:prSet phldrT="[Texto]" custT="1"/>
      <dgm:spPr/>
      <dgm:t>
        <a:bodyPr/>
        <a:lstStyle/>
        <a:p>
          <a:r>
            <a:rPr lang="hu-HU" sz="2400" noProof="0" dirty="0"/>
            <a:t>3. fejezet</a:t>
          </a:r>
          <a:r>
            <a:rPr lang="en-US" sz="2400" noProof="0" dirty="0"/>
            <a:t>: Zöld vállalkozói tevékenység</a:t>
          </a:r>
        </a:p>
      </dgm:t>
    </dgm:pt>
    <dgm:pt modelId="{46694BCD-358D-4427-9AB4-AE32A5CF5BBA}" type="parTrans" cxnId="{D7CDAEF4-7DDB-4E2B-AE5C-9E4A1FE46335}">
      <dgm:prSet/>
      <dgm:spPr/>
      <dgm:t>
        <a:bodyPr/>
        <a:lstStyle/>
        <a:p>
          <a:endParaRPr lang="en-US" noProof="0" dirty="0"/>
        </a:p>
      </dgm:t>
    </dgm:pt>
    <dgm:pt modelId="{FA8E7AD5-A526-46EB-9C36-3F27A9FF95E2}" type="sibTrans" cxnId="{D7CDAEF4-7DDB-4E2B-AE5C-9E4A1FE46335}">
      <dgm:prSet/>
      <dgm:spPr/>
      <dgm:t>
        <a:bodyPr/>
        <a:lstStyle/>
        <a:p>
          <a:endParaRPr lang="en-US" noProof="0" dirty="0"/>
        </a:p>
      </dgm:t>
    </dgm:pt>
    <dgm:pt modelId="{6B1295BE-EE57-4B96-A1A1-CBFA4F613DDC}">
      <dgm:prSet custT="1"/>
      <dgm:spPr/>
      <dgm:t>
        <a:bodyPr/>
        <a:lstStyle/>
        <a:p>
          <a:pPr marL="114300" lvl="1" indent="-1047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Miben különbözik a társadalmi </a:t>
          </a:r>
          <a:r>
            <a:rPr lang="en-US" sz="1400" kern="1200" dirty="0"/>
            <a:t>vállalkozói tevékenység?</a:t>
          </a:r>
          <a:endParaRPr lang="en-US" sz="1400" kern="1200" noProof="0" dirty="0"/>
        </a:p>
      </dgm:t>
    </dgm:pt>
    <dgm:pt modelId="{D51866BC-251C-4B9C-A421-7F43FC105399}" type="parTrans" cxnId="{F454C58D-FD5C-45AC-91ED-C8ADC3AFB478}">
      <dgm:prSet/>
      <dgm:spPr/>
      <dgm:t>
        <a:bodyPr/>
        <a:lstStyle/>
        <a:p>
          <a:endParaRPr lang="en-US" noProof="0" dirty="0"/>
        </a:p>
      </dgm:t>
    </dgm:pt>
    <dgm:pt modelId="{90EB6E0B-0688-4445-8BCD-04152E43CB6E}" type="sibTrans" cxnId="{F454C58D-FD5C-45AC-91ED-C8ADC3AFB478}">
      <dgm:prSet/>
      <dgm:spPr/>
      <dgm:t>
        <a:bodyPr/>
        <a:lstStyle/>
        <a:p>
          <a:endParaRPr lang="en-US" noProof="0" dirty="0"/>
        </a:p>
      </dgm:t>
    </dgm:pt>
    <dgm:pt modelId="{D68FBF7A-C04B-474F-B541-28D04F2315D1}">
      <dgm:prSet/>
      <dgm:spPr/>
      <dgm:t>
        <a:bodyPr/>
        <a:lstStyle/>
        <a:p>
          <a:endParaRPr lang="en-US" sz="1400" noProof="0" dirty="0"/>
        </a:p>
      </dgm:t>
    </dgm:pt>
    <dgm:pt modelId="{D943DD64-49C7-443E-9C8F-3B782F95A342}" type="parTrans" cxnId="{3FBD329A-7B5A-4827-B1C5-4F701BBE45BE}">
      <dgm:prSet/>
      <dgm:spPr/>
      <dgm:t>
        <a:bodyPr/>
        <a:lstStyle/>
        <a:p>
          <a:endParaRPr lang="en-US" noProof="0" dirty="0"/>
        </a:p>
      </dgm:t>
    </dgm:pt>
    <dgm:pt modelId="{CD558F69-D208-4D25-9665-9E2A2F5BA6E1}" type="sibTrans" cxnId="{3FBD329A-7B5A-4827-B1C5-4F701BBE45BE}">
      <dgm:prSet/>
      <dgm:spPr/>
      <dgm:t>
        <a:bodyPr/>
        <a:lstStyle/>
        <a:p>
          <a:endParaRPr lang="en-US" noProof="0" dirty="0"/>
        </a:p>
      </dgm:t>
    </dgm:pt>
    <dgm:pt modelId="{EA0E84CC-6C95-414C-9090-50BC6C011891}">
      <dgm:prSet custT="1"/>
      <dgm:spPr/>
      <dgm:t>
        <a:bodyPr/>
        <a:lstStyle/>
        <a:p>
          <a:r>
            <a:rPr lang="en-GB" sz="1400" dirty="0"/>
            <a:t>Mi a zöld vállalkozás és annak </a:t>
          </a:r>
          <a:r>
            <a:rPr lang="sk-SK" sz="1400" dirty="0"/>
            <a:t>alapelvei </a:t>
          </a:r>
          <a:endParaRPr lang="en-US" sz="1400" noProof="0" dirty="0"/>
        </a:p>
      </dgm:t>
    </dgm:pt>
    <dgm:pt modelId="{87AB324E-DA91-49D1-9114-1AE31773275A}" type="parTrans" cxnId="{D830F332-7B7E-418F-894E-F69F08901F78}">
      <dgm:prSet/>
      <dgm:spPr/>
      <dgm:t>
        <a:bodyPr/>
        <a:lstStyle/>
        <a:p>
          <a:endParaRPr lang="en-US" noProof="0" dirty="0"/>
        </a:p>
      </dgm:t>
    </dgm:pt>
    <dgm:pt modelId="{D4EAF4AE-F37D-47C5-B563-7D6DAF9A31EC}" type="sibTrans" cxnId="{D830F332-7B7E-418F-894E-F69F08901F78}">
      <dgm:prSet/>
      <dgm:spPr/>
      <dgm:t>
        <a:bodyPr/>
        <a:lstStyle/>
        <a:p>
          <a:endParaRPr lang="en-US" noProof="0" dirty="0"/>
        </a:p>
      </dgm:t>
    </dgm:pt>
    <dgm:pt modelId="{28B0D80A-25A5-49ED-A3CA-2E7923211341}">
      <dgm:prSet phldrT="[Texto]" custT="1"/>
      <dgm:spPr/>
      <dgm:t>
        <a:bodyPr/>
        <a:lstStyle/>
        <a:p>
          <a:r>
            <a:rPr lang="en-GB" sz="1400" dirty="0"/>
            <a:t>Fenntarthatóság a KKV-k kontextusában</a:t>
          </a:r>
          <a:endParaRPr lang="en-US" sz="1400" noProof="0" dirty="0"/>
        </a:p>
      </dgm:t>
    </dgm:pt>
    <dgm:pt modelId="{2EE8811C-4C62-445F-9577-305EB8E1C312}" type="sibTrans" cxnId="{0815BAD7-37F4-4D6C-9249-1E997205664C}">
      <dgm:prSet/>
      <dgm:spPr/>
      <dgm:t>
        <a:bodyPr/>
        <a:lstStyle/>
        <a:p>
          <a:endParaRPr lang="en-US" noProof="0" dirty="0"/>
        </a:p>
      </dgm:t>
    </dgm:pt>
    <dgm:pt modelId="{4978D4BF-FC7B-4F2B-A3D5-CC55735CBAF0}" type="parTrans" cxnId="{0815BAD7-37F4-4D6C-9249-1E997205664C}">
      <dgm:prSet/>
      <dgm:spPr/>
      <dgm:t>
        <a:bodyPr/>
        <a:lstStyle/>
        <a:p>
          <a:endParaRPr lang="en-US" noProof="0" dirty="0"/>
        </a:p>
      </dgm:t>
    </dgm:pt>
    <dgm:pt modelId="{693C05E0-3A4B-C74E-8BD8-37023E2DBA7E}">
      <dgm:prSet phldrT="[Texto]" custT="1"/>
      <dgm:spPr/>
      <dgm:t>
        <a:bodyPr/>
        <a:lstStyle/>
        <a:p>
          <a:r>
            <a:rPr lang="en-GB" sz="1400" dirty="0"/>
            <a:t>A KKV-kat érintő működési következmények</a:t>
          </a:r>
          <a:endParaRPr lang="en-US" sz="1400" noProof="0" dirty="0"/>
        </a:p>
      </dgm:t>
    </dgm:pt>
    <dgm:pt modelId="{9169D8DB-042E-DB45-BF24-E33AB1693AB5}" type="parTrans" cxnId="{8C07420C-EB9C-D442-B71E-7ED15B47DBF1}">
      <dgm:prSet/>
      <dgm:spPr/>
      <dgm:t>
        <a:bodyPr/>
        <a:lstStyle/>
        <a:p>
          <a:endParaRPr lang="sk-SK"/>
        </a:p>
      </dgm:t>
    </dgm:pt>
    <dgm:pt modelId="{CB8308BB-DDCB-A648-BF2A-77E1ECC59FD1}" type="sibTrans" cxnId="{8C07420C-EB9C-D442-B71E-7ED15B47DBF1}">
      <dgm:prSet/>
      <dgm:spPr/>
      <dgm:t>
        <a:bodyPr/>
        <a:lstStyle/>
        <a:p>
          <a:endParaRPr lang="sk-SK"/>
        </a:p>
      </dgm:t>
    </dgm:pt>
    <dgm:pt modelId="{0B6D9F7B-172A-5546-B80F-0D613B6A2D1A}">
      <dgm:prSet phldrT="[Texto]" custT="1"/>
      <dgm:spPr/>
      <dgm:t>
        <a:bodyPr/>
        <a:lstStyle/>
        <a:p>
          <a:r>
            <a:rPr lang="en-GB" sz="1400" dirty="0"/>
            <a:t>Fenntartható trendek a </a:t>
          </a:r>
          <a:r>
            <a:rPr lang="sk-SK" sz="1400" dirty="0"/>
            <a:t>KKV-k</a:t>
          </a:r>
          <a:r>
            <a:rPr lang="en-GB" sz="1400" dirty="0"/>
            <a:t> számára   </a:t>
          </a:r>
          <a:endParaRPr lang="en-US" sz="1400" noProof="0" dirty="0"/>
        </a:p>
      </dgm:t>
    </dgm:pt>
    <dgm:pt modelId="{C7B0C0BC-0890-6B4E-901E-35E1BEC5BB4B}" type="parTrans" cxnId="{481E0AA3-4E2D-0A41-A995-60E52A379376}">
      <dgm:prSet/>
      <dgm:spPr/>
      <dgm:t>
        <a:bodyPr/>
        <a:lstStyle/>
        <a:p>
          <a:endParaRPr lang="sk-SK"/>
        </a:p>
      </dgm:t>
    </dgm:pt>
    <dgm:pt modelId="{FD4DDF5E-441B-6B4E-B62E-893ED50F136A}" type="sibTrans" cxnId="{481E0AA3-4E2D-0A41-A995-60E52A379376}">
      <dgm:prSet/>
      <dgm:spPr/>
      <dgm:t>
        <a:bodyPr/>
        <a:lstStyle/>
        <a:p>
          <a:endParaRPr lang="sk-SK"/>
        </a:p>
      </dgm:t>
    </dgm:pt>
    <dgm:pt modelId="{001B235A-6D6B-FD46-B537-5B8CA49A3921}">
      <dgm:prSet custT="1"/>
      <dgm:spPr/>
      <dgm:t>
        <a:bodyPr/>
        <a:lstStyle/>
        <a:p>
          <a:r>
            <a:rPr lang="en-GB" sz="1400" dirty="0"/>
            <a:t>Hogyan lehet kihasználni a zöld </a:t>
          </a:r>
          <a:r>
            <a:rPr lang="sk-SK" sz="1400" dirty="0"/>
            <a:t>vállalkozásban</a:t>
          </a:r>
          <a:r>
            <a:rPr lang="en-GB" sz="1400" dirty="0"/>
            <a:t> rejlő lehetőségeket? </a:t>
          </a:r>
          <a:endParaRPr lang="en-US" sz="1400" noProof="0" dirty="0"/>
        </a:p>
      </dgm:t>
    </dgm:pt>
    <dgm:pt modelId="{D81A537C-4D70-8140-8353-D919157FC5D8}" type="parTrans" cxnId="{F2F11FC7-0649-7B4C-9CA8-3AACCF871CF8}">
      <dgm:prSet/>
      <dgm:spPr/>
      <dgm:t>
        <a:bodyPr/>
        <a:lstStyle/>
        <a:p>
          <a:endParaRPr lang="sk-SK"/>
        </a:p>
      </dgm:t>
    </dgm:pt>
    <dgm:pt modelId="{58EB08BB-CC04-484B-A991-18D3D72EA2C3}" type="sibTrans" cxnId="{F2F11FC7-0649-7B4C-9CA8-3AACCF871CF8}">
      <dgm:prSet/>
      <dgm:spPr/>
      <dgm:t>
        <a:bodyPr/>
        <a:lstStyle/>
        <a:p>
          <a:endParaRPr lang="sk-SK"/>
        </a:p>
      </dgm:t>
    </dgm:pt>
    <dgm:pt modelId="{5D4B034D-C77F-3B46-9192-10FC1D28B784}">
      <dgm:prSet custT="1"/>
      <dgm:spPr/>
      <dgm:t>
        <a:bodyPr/>
        <a:lstStyle/>
        <a:p>
          <a:r>
            <a:rPr lang="en-US" sz="1400" noProof="0" dirty="0"/>
            <a:t>Tippek és eszközök</a:t>
          </a:r>
          <a:r>
            <a:rPr lang="en-US" sz="1400" dirty="0"/>
            <a:t>, hogy vállalkozása "zöldebb" legyen</a:t>
          </a:r>
          <a:endParaRPr lang="en-US" sz="1400" noProof="0" dirty="0"/>
        </a:p>
      </dgm:t>
    </dgm:pt>
    <dgm:pt modelId="{54D7275E-02D3-6E4D-9ACD-B684C7C6E733}" type="parTrans" cxnId="{776F4CA1-8E35-B94C-BA44-253B19A239E4}">
      <dgm:prSet/>
      <dgm:spPr/>
      <dgm:t>
        <a:bodyPr/>
        <a:lstStyle/>
        <a:p>
          <a:endParaRPr lang="sk-SK"/>
        </a:p>
      </dgm:t>
    </dgm:pt>
    <dgm:pt modelId="{357D0387-6841-5B4A-8042-DDF6E2FDC52D}" type="sibTrans" cxnId="{776F4CA1-8E35-B94C-BA44-253B19A239E4}">
      <dgm:prSet/>
      <dgm:spPr/>
      <dgm:t>
        <a:bodyPr/>
        <a:lstStyle/>
        <a:p>
          <a:endParaRPr lang="sk-SK"/>
        </a:p>
      </dgm:t>
    </dgm:pt>
    <dgm:pt modelId="{FC90EF45-8416-4143-B5E4-5019AC8F810A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Társadalmi vállalkozás vs.</a:t>
          </a:r>
          <a:r>
            <a:rPr lang="hu-HU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Vállalati társadalmi felelősségvállalás</a:t>
          </a:r>
          <a:endParaRPr lang="en-US" sz="14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BBFA4E4-7E92-054D-85EC-5B0BB8E45DF2}" type="parTrans" cxnId="{3134873E-A62B-8043-A3FA-18B071AE202F}">
      <dgm:prSet/>
      <dgm:spPr/>
      <dgm:t>
        <a:bodyPr/>
        <a:lstStyle/>
        <a:p>
          <a:endParaRPr lang="sk-SK"/>
        </a:p>
      </dgm:t>
    </dgm:pt>
    <dgm:pt modelId="{1695B28C-1B35-284D-931D-5E19574847D3}" type="sibTrans" cxnId="{3134873E-A62B-8043-A3FA-18B071AE202F}">
      <dgm:prSet/>
      <dgm:spPr/>
      <dgm:t>
        <a:bodyPr/>
        <a:lstStyle/>
        <a:p>
          <a:endParaRPr lang="sk-SK"/>
        </a:p>
      </dgm:t>
    </dgm:pt>
    <dgm:pt modelId="{12EFCD01-4828-4F0D-917F-93B09B020D49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Társadalmi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küldetés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a KKV-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kban</a:t>
          </a:r>
          <a:endParaRPr lang="en-US" sz="14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0020633-0159-4DC9-BF50-20E2C176027A}" type="parTrans" cxnId="{A853D66C-4993-455C-8DAA-53614DD59030}">
      <dgm:prSet/>
      <dgm:spPr/>
      <dgm:t>
        <a:bodyPr/>
        <a:lstStyle/>
        <a:p>
          <a:endParaRPr lang="en-GB"/>
        </a:p>
      </dgm:t>
    </dgm:pt>
    <dgm:pt modelId="{3901EF91-7003-46E6-AD5C-A51D75971D5F}" type="sibTrans" cxnId="{A853D66C-4993-455C-8DAA-53614DD59030}">
      <dgm:prSet/>
      <dgm:spPr/>
      <dgm:t>
        <a:bodyPr/>
        <a:lstStyle/>
        <a:p>
          <a:endParaRPr lang="en-GB"/>
        </a:p>
      </dgm:t>
    </dgm:pt>
    <dgm:pt modelId="{6FB93B61-4A53-45FE-ACC1-D6604E1BAA6B}" type="pres">
      <dgm:prSet presAssocID="{36AF0E53-CBCF-4C04-A4FB-7AC87E586F76}" presName="Name0" presStyleCnt="0">
        <dgm:presLayoutVars>
          <dgm:dir/>
          <dgm:resizeHandles val="exact"/>
        </dgm:presLayoutVars>
      </dgm:prSet>
      <dgm:spPr/>
    </dgm:pt>
    <dgm:pt modelId="{3812FEFD-0534-4CDE-BDFC-5DC8A0A6E211}" type="pres">
      <dgm:prSet presAssocID="{19D75968-110D-4570-A796-4EFA7A289980}" presName="node" presStyleLbl="node1" presStyleIdx="0" presStyleCnt="3" custLinFactX="-3719" custLinFactNeighborX="-100000" custLinFactNeighborY="164">
        <dgm:presLayoutVars>
          <dgm:bulletEnabled val="1"/>
        </dgm:presLayoutVars>
      </dgm:prSet>
      <dgm:spPr/>
    </dgm:pt>
    <dgm:pt modelId="{632743F5-E281-41B2-B8E1-5F853312A20E}" type="pres">
      <dgm:prSet presAssocID="{B5F78038-C462-4723-A996-05689A91AF21}" presName="sibTrans" presStyleCnt="0"/>
      <dgm:spPr/>
    </dgm:pt>
    <dgm:pt modelId="{6A06E1D3-CB2E-499A-A964-4B9EA4634424}" type="pres">
      <dgm:prSet presAssocID="{609B7737-2F8B-426B-AF67-1EE3ED08022C}" presName="node" presStyleLbl="node1" presStyleIdx="1" presStyleCnt="3">
        <dgm:presLayoutVars>
          <dgm:bulletEnabled val="1"/>
        </dgm:presLayoutVars>
      </dgm:prSet>
      <dgm:spPr/>
    </dgm:pt>
    <dgm:pt modelId="{F12582A4-7681-44B9-8EE8-01754ADBF1B9}" type="pres">
      <dgm:prSet presAssocID="{0E0957BF-B5FA-4EBB-B90A-1ECF37440F7B}" presName="sibTrans" presStyleCnt="0"/>
      <dgm:spPr/>
    </dgm:pt>
    <dgm:pt modelId="{3DEE8081-9DAE-447D-949C-DEF3860D6332}" type="pres">
      <dgm:prSet presAssocID="{F20B2723-436C-41E3-8327-B9B8406600D3}" presName="node" presStyleLbl="node1" presStyleIdx="2" presStyleCnt="3">
        <dgm:presLayoutVars>
          <dgm:bulletEnabled val="1"/>
        </dgm:presLayoutVars>
      </dgm:prSet>
      <dgm:spPr/>
    </dgm:pt>
  </dgm:ptLst>
  <dgm:cxnLst>
    <dgm:cxn modelId="{8C07420C-EB9C-D442-B71E-7ED15B47DBF1}" srcId="{19D75968-110D-4570-A796-4EFA7A289980}" destId="{693C05E0-3A4B-C74E-8BD8-37023E2DBA7E}" srcOrd="1" destOrd="0" parTransId="{9169D8DB-042E-DB45-BF24-E33AB1693AB5}" sibTransId="{CB8308BB-DDCB-A648-BF2A-77E1ECC59FD1}"/>
    <dgm:cxn modelId="{87E0261D-8FF6-BE47-A9B6-9C9702315A53}" type="presOf" srcId="{0B6D9F7B-172A-5546-B80F-0D613B6A2D1A}" destId="{3812FEFD-0534-4CDE-BDFC-5DC8A0A6E211}" srcOrd="0" destOrd="3" presId="urn:microsoft.com/office/officeart/2005/8/layout/hList6"/>
    <dgm:cxn modelId="{E78F8F28-CF3A-F64A-8D9B-C8FA3121F3F1}" type="presOf" srcId="{001B235A-6D6B-FD46-B537-5B8CA49A3921}" destId="{3DEE8081-9DAE-447D-949C-DEF3860D6332}" srcOrd="0" destOrd="2" presId="urn:microsoft.com/office/officeart/2005/8/layout/hList6"/>
    <dgm:cxn modelId="{D830F332-7B7E-418F-894E-F69F08901F78}" srcId="{F20B2723-436C-41E3-8327-B9B8406600D3}" destId="{EA0E84CC-6C95-414C-9090-50BC6C011891}" srcOrd="0" destOrd="0" parTransId="{87AB324E-DA91-49D1-9114-1AE31773275A}" sibTransId="{D4EAF4AE-F37D-47C5-B563-7D6DAF9A31EC}"/>
    <dgm:cxn modelId="{123CCC33-8C89-B84A-8927-760F50DF5C05}" type="presOf" srcId="{693C05E0-3A4B-C74E-8BD8-37023E2DBA7E}" destId="{3812FEFD-0534-4CDE-BDFC-5DC8A0A6E211}" srcOrd="0" destOrd="2" presId="urn:microsoft.com/office/officeart/2005/8/layout/hList6"/>
    <dgm:cxn modelId="{3134873E-A62B-8043-A3FA-18B071AE202F}" srcId="{609B7737-2F8B-426B-AF67-1EE3ED08022C}" destId="{FC90EF45-8416-4143-B5E4-5019AC8F810A}" srcOrd="1" destOrd="0" parTransId="{2BBFA4E4-7E92-054D-85EC-5B0BB8E45DF2}" sibTransId="{1695B28C-1B35-284D-931D-5E19574847D3}"/>
    <dgm:cxn modelId="{E9F9DA4B-601A-4408-897E-D2936CB1FD6F}" type="presOf" srcId="{609B7737-2F8B-426B-AF67-1EE3ED08022C}" destId="{6A06E1D3-CB2E-499A-A964-4B9EA4634424}" srcOrd="0" destOrd="0" presId="urn:microsoft.com/office/officeart/2005/8/layout/hList6"/>
    <dgm:cxn modelId="{A853D66C-4993-455C-8DAA-53614DD59030}" srcId="{609B7737-2F8B-426B-AF67-1EE3ED08022C}" destId="{12EFCD01-4828-4F0D-917F-93B09B020D49}" srcOrd="2" destOrd="0" parTransId="{50020633-0159-4DC9-BF50-20E2C176027A}" sibTransId="{3901EF91-7003-46E6-AD5C-A51D75971D5F}"/>
    <dgm:cxn modelId="{D0C0A074-4F11-AB40-8986-0EC4551130C6}" type="presOf" srcId="{5D4B034D-C77F-3B46-9192-10FC1D28B784}" destId="{3DEE8081-9DAE-447D-949C-DEF3860D6332}" srcOrd="0" destOrd="3" presId="urn:microsoft.com/office/officeart/2005/8/layout/hList6"/>
    <dgm:cxn modelId="{3E03E07D-E240-42BC-B715-69C6EEDBD5E8}" type="presOf" srcId="{28B0D80A-25A5-49ED-A3CA-2E7923211341}" destId="{3812FEFD-0534-4CDE-BDFC-5DC8A0A6E211}" srcOrd="0" destOrd="1" presId="urn:microsoft.com/office/officeart/2005/8/layout/hList6"/>
    <dgm:cxn modelId="{A097E889-192C-41F5-8EE9-22C35F2FA878}" type="presOf" srcId="{EA0E84CC-6C95-414C-9090-50BC6C011891}" destId="{3DEE8081-9DAE-447D-949C-DEF3860D6332}" srcOrd="0" destOrd="1" presId="urn:microsoft.com/office/officeart/2005/8/layout/hList6"/>
    <dgm:cxn modelId="{F454C58D-FD5C-45AC-91ED-C8ADC3AFB478}" srcId="{609B7737-2F8B-426B-AF67-1EE3ED08022C}" destId="{6B1295BE-EE57-4B96-A1A1-CBFA4F613DDC}" srcOrd="0" destOrd="0" parTransId="{D51866BC-251C-4B9C-A421-7F43FC105399}" sibTransId="{90EB6E0B-0688-4445-8BCD-04152E43CB6E}"/>
    <dgm:cxn modelId="{6E67A090-EB62-4AF6-952E-D5718240FFF2}" type="presOf" srcId="{D68FBF7A-C04B-474F-B541-28D04F2315D1}" destId="{3DEE8081-9DAE-447D-949C-DEF3860D6332}" srcOrd="0" destOrd="4" presId="urn:microsoft.com/office/officeart/2005/8/layout/hList6"/>
    <dgm:cxn modelId="{FF7D8E92-146B-4D8B-B3DD-8C252796CD3C}" type="presOf" srcId="{19D75968-110D-4570-A796-4EFA7A289980}" destId="{3812FEFD-0534-4CDE-BDFC-5DC8A0A6E211}" srcOrd="0" destOrd="0" presId="urn:microsoft.com/office/officeart/2005/8/layout/hList6"/>
    <dgm:cxn modelId="{39FF2F98-47BE-4045-AFF8-9CE4EC46F901}" type="presOf" srcId="{36AF0E53-CBCF-4C04-A4FB-7AC87E586F76}" destId="{6FB93B61-4A53-45FE-ACC1-D6604E1BAA6B}" srcOrd="0" destOrd="0" presId="urn:microsoft.com/office/officeart/2005/8/layout/hList6"/>
    <dgm:cxn modelId="{B8144599-EB8D-A64C-B5D8-85A1551068B3}" type="presOf" srcId="{FC90EF45-8416-4143-B5E4-5019AC8F810A}" destId="{6A06E1D3-CB2E-499A-A964-4B9EA4634424}" srcOrd="0" destOrd="2" presId="urn:microsoft.com/office/officeart/2005/8/layout/hList6"/>
    <dgm:cxn modelId="{3FBD329A-7B5A-4827-B1C5-4F701BBE45BE}" srcId="{F20B2723-436C-41E3-8327-B9B8406600D3}" destId="{D68FBF7A-C04B-474F-B541-28D04F2315D1}" srcOrd="3" destOrd="0" parTransId="{D943DD64-49C7-443E-9C8F-3B782F95A342}" sibTransId="{CD558F69-D208-4D25-9665-9E2A2F5BA6E1}"/>
    <dgm:cxn modelId="{776F4CA1-8E35-B94C-BA44-253B19A239E4}" srcId="{F20B2723-436C-41E3-8327-B9B8406600D3}" destId="{5D4B034D-C77F-3B46-9192-10FC1D28B784}" srcOrd="2" destOrd="0" parTransId="{54D7275E-02D3-6E4D-9ACD-B684C7C6E733}" sibTransId="{357D0387-6841-5B4A-8042-DDF6E2FDC52D}"/>
    <dgm:cxn modelId="{481E0AA3-4E2D-0A41-A995-60E52A379376}" srcId="{19D75968-110D-4570-A796-4EFA7A289980}" destId="{0B6D9F7B-172A-5546-B80F-0D613B6A2D1A}" srcOrd="2" destOrd="0" parTransId="{C7B0C0BC-0890-6B4E-901E-35E1BEC5BB4B}" sibTransId="{FD4DDF5E-441B-6B4E-B62E-893ED50F136A}"/>
    <dgm:cxn modelId="{B3CC6CB5-BB5B-4A96-8B1E-A8A3F01CC766}" srcId="{36AF0E53-CBCF-4C04-A4FB-7AC87E586F76}" destId="{19D75968-110D-4570-A796-4EFA7A289980}" srcOrd="0" destOrd="0" parTransId="{78AFBB9F-F438-4106-A4C3-7D8B2021376F}" sibTransId="{B5F78038-C462-4723-A996-05689A91AF21}"/>
    <dgm:cxn modelId="{A58857B9-194C-484E-B0D6-03A9BA9B425C}" type="presOf" srcId="{6B1295BE-EE57-4B96-A1A1-CBFA4F613DDC}" destId="{6A06E1D3-CB2E-499A-A964-4B9EA4634424}" srcOrd="0" destOrd="1" presId="urn:microsoft.com/office/officeart/2005/8/layout/hList6"/>
    <dgm:cxn modelId="{F2F11FC7-0649-7B4C-9CA8-3AACCF871CF8}" srcId="{F20B2723-436C-41E3-8327-B9B8406600D3}" destId="{001B235A-6D6B-FD46-B537-5B8CA49A3921}" srcOrd="1" destOrd="0" parTransId="{D81A537C-4D70-8140-8353-D919157FC5D8}" sibTransId="{58EB08BB-CC04-484B-A991-18D3D72EA2C3}"/>
    <dgm:cxn modelId="{0815BAD7-37F4-4D6C-9249-1E997205664C}" srcId="{19D75968-110D-4570-A796-4EFA7A289980}" destId="{28B0D80A-25A5-49ED-A3CA-2E7923211341}" srcOrd="0" destOrd="0" parTransId="{4978D4BF-FC7B-4F2B-A3D5-CC55735CBAF0}" sibTransId="{2EE8811C-4C62-445F-9577-305EB8E1C312}"/>
    <dgm:cxn modelId="{92D968DA-9935-4ABD-80A7-6A41EEA2B55D}" type="presOf" srcId="{F20B2723-436C-41E3-8327-B9B8406600D3}" destId="{3DEE8081-9DAE-447D-949C-DEF3860D6332}" srcOrd="0" destOrd="0" presId="urn:microsoft.com/office/officeart/2005/8/layout/hList6"/>
    <dgm:cxn modelId="{1D090FEC-AD99-4944-9AE8-D88F8AFC67DE}" type="presOf" srcId="{12EFCD01-4828-4F0D-917F-93B09B020D49}" destId="{6A06E1D3-CB2E-499A-A964-4B9EA4634424}" srcOrd="0" destOrd="3" presId="urn:microsoft.com/office/officeart/2005/8/layout/hList6"/>
    <dgm:cxn modelId="{D7CDAEF4-7DDB-4E2B-AE5C-9E4A1FE46335}" srcId="{36AF0E53-CBCF-4C04-A4FB-7AC87E586F76}" destId="{F20B2723-436C-41E3-8327-B9B8406600D3}" srcOrd="2" destOrd="0" parTransId="{46694BCD-358D-4427-9AB4-AE32A5CF5BBA}" sibTransId="{FA8E7AD5-A526-46EB-9C36-3F27A9FF95E2}"/>
    <dgm:cxn modelId="{ADD302FE-967B-4FE9-B6D1-D27BC1B89707}" srcId="{36AF0E53-CBCF-4C04-A4FB-7AC87E586F76}" destId="{609B7737-2F8B-426B-AF67-1EE3ED08022C}" srcOrd="1" destOrd="0" parTransId="{975E8B56-3427-4763-936D-3ECC0B455C10}" sibTransId="{0E0957BF-B5FA-4EBB-B90A-1ECF37440F7B}"/>
    <dgm:cxn modelId="{D7731362-DCB1-41AD-9101-C743EC039DED}" type="presParOf" srcId="{6FB93B61-4A53-45FE-ACC1-D6604E1BAA6B}" destId="{3812FEFD-0534-4CDE-BDFC-5DC8A0A6E211}" srcOrd="0" destOrd="0" presId="urn:microsoft.com/office/officeart/2005/8/layout/hList6"/>
    <dgm:cxn modelId="{1510C628-B904-40E0-85A2-12C1717B9591}" type="presParOf" srcId="{6FB93B61-4A53-45FE-ACC1-D6604E1BAA6B}" destId="{632743F5-E281-41B2-B8E1-5F853312A20E}" srcOrd="1" destOrd="0" presId="urn:microsoft.com/office/officeart/2005/8/layout/hList6"/>
    <dgm:cxn modelId="{25473629-D663-4D3D-838B-88C30A6C5219}" type="presParOf" srcId="{6FB93B61-4A53-45FE-ACC1-D6604E1BAA6B}" destId="{6A06E1D3-CB2E-499A-A964-4B9EA4634424}" srcOrd="2" destOrd="0" presId="urn:microsoft.com/office/officeart/2005/8/layout/hList6"/>
    <dgm:cxn modelId="{F61C6546-8824-4153-97D8-9A0E037537FE}" type="presParOf" srcId="{6FB93B61-4A53-45FE-ACC1-D6604E1BAA6B}" destId="{F12582A4-7681-44B9-8EE8-01754ADBF1B9}" srcOrd="3" destOrd="0" presId="urn:microsoft.com/office/officeart/2005/8/layout/hList6"/>
    <dgm:cxn modelId="{C5220072-01FB-442A-8FC3-A1DFB9BFF00E}" type="presParOf" srcId="{6FB93B61-4A53-45FE-ACC1-D6604E1BAA6B}" destId="{3DEE8081-9DAE-447D-949C-DEF3860D633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C0859-DCA9-4696-BD15-AC640B60DC5E}" type="doc">
      <dgm:prSet loTypeId="urn:microsoft.com/office/officeart/2008/layout/RadialCluster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D90140-FF27-4908-B662-B5E903DDDFC0}">
      <dgm:prSet phldrT="[Text]" custT="1"/>
      <dgm:spPr/>
      <dgm:t>
        <a:bodyPr/>
        <a:lstStyle/>
        <a:p>
          <a:r>
            <a:rPr lang="en-GB" sz="1700" b="1" noProof="0" dirty="0" err="1">
              <a:solidFill>
                <a:schemeClr val="tx1"/>
              </a:solidFill>
            </a:rPr>
            <a:t>Társadalmi</a:t>
          </a:r>
          <a:r>
            <a:rPr lang="en-GB" sz="1700" b="1" noProof="0" dirty="0">
              <a:solidFill>
                <a:schemeClr val="tx1"/>
              </a:solidFill>
            </a:rPr>
            <a:t> </a:t>
          </a:r>
          <a:r>
            <a:rPr lang="en-GB" sz="1100" b="1" noProof="0" dirty="0" err="1">
              <a:solidFill>
                <a:schemeClr val="tx1"/>
              </a:solidFill>
            </a:rPr>
            <a:t>vállalkoz</a:t>
          </a:r>
          <a:r>
            <a:rPr lang="hu-HU" sz="1100" b="1" noProof="0" dirty="0">
              <a:solidFill>
                <a:schemeClr val="tx1"/>
              </a:solidFill>
            </a:rPr>
            <a:t>ás</a:t>
          </a:r>
          <a:endParaRPr lang="en-GB" sz="1700" b="1" noProof="0" dirty="0">
            <a:solidFill>
              <a:schemeClr val="tx1"/>
            </a:solidFill>
          </a:endParaRPr>
        </a:p>
      </dgm:t>
    </dgm:pt>
    <dgm:pt modelId="{3269E6B9-2B36-4312-B0C9-D1DFB4F877AA}" type="parTrans" cxnId="{7C95D946-A29B-4062-8BCF-1CD6942111BB}">
      <dgm:prSet/>
      <dgm:spPr/>
      <dgm:t>
        <a:bodyPr/>
        <a:lstStyle/>
        <a:p>
          <a:endParaRPr lang="en-GB"/>
        </a:p>
      </dgm:t>
    </dgm:pt>
    <dgm:pt modelId="{F18283AD-19C0-46A6-A07B-83E421171111}" type="sibTrans" cxnId="{7C95D946-A29B-4062-8BCF-1CD6942111BB}">
      <dgm:prSet/>
      <dgm:spPr/>
      <dgm:t>
        <a:bodyPr/>
        <a:lstStyle/>
        <a:p>
          <a:endParaRPr lang="en-GB"/>
        </a:p>
      </dgm:t>
    </dgm:pt>
    <dgm:pt modelId="{8272FAC1-34F9-45AE-8CAF-A560E0E34605}">
      <dgm:prSet phldrT="[Text]" custT="1"/>
      <dgm:spPr/>
      <dgm:t>
        <a:bodyPr/>
        <a:lstStyle/>
        <a:p>
          <a:r>
            <a:rPr lang="hu-HU" sz="1700" noProof="0" dirty="0">
              <a:solidFill>
                <a:schemeClr val="tx1"/>
              </a:solidFill>
            </a:rPr>
            <a:t>Társadalmi</a:t>
          </a:r>
          <a:r>
            <a:rPr lang="en-GB" sz="1700" noProof="0" dirty="0">
              <a:solidFill>
                <a:schemeClr val="tx1"/>
              </a:solidFill>
            </a:rPr>
            <a:t> küldetés</a:t>
          </a:r>
        </a:p>
      </dgm:t>
    </dgm:pt>
    <dgm:pt modelId="{7D0B1795-E756-49AC-BC31-FC7B4B5D3899}" type="parTrans" cxnId="{B8338237-BEBE-42E5-9178-BA5CDA4889D0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9756E576-3988-4B80-8FCF-3FB408C78F41}" type="sibTrans" cxnId="{B8338237-BEBE-42E5-9178-BA5CDA4889D0}">
      <dgm:prSet/>
      <dgm:spPr/>
      <dgm:t>
        <a:bodyPr/>
        <a:lstStyle/>
        <a:p>
          <a:endParaRPr lang="en-GB"/>
        </a:p>
      </dgm:t>
    </dgm:pt>
    <dgm:pt modelId="{3C91C1B4-4ADD-4560-9082-568D0FB1724F}">
      <dgm:prSet phldrT="[Text]"/>
      <dgm:spPr/>
      <dgm:t>
        <a:bodyPr/>
        <a:lstStyle/>
        <a:p>
          <a:r>
            <a:rPr lang="en-GB" noProof="0" dirty="0">
              <a:solidFill>
                <a:schemeClr val="tx1"/>
              </a:solidFill>
            </a:rPr>
            <a:t>Vállalkozói stratégiák</a:t>
          </a:r>
        </a:p>
      </dgm:t>
    </dgm:pt>
    <dgm:pt modelId="{C860592E-5BA2-4D2B-BA81-75C62A33A329}" type="parTrans" cxnId="{0769EB50-5DF3-4070-BDAD-A9BAB8CA4B52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80F655E6-A47A-42CE-9A22-5B213B17B637}" type="sibTrans" cxnId="{0769EB50-5DF3-4070-BDAD-A9BAB8CA4B52}">
      <dgm:prSet/>
      <dgm:spPr/>
      <dgm:t>
        <a:bodyPr/>
        <a:lstStyle/>
        <a:p>
          <a:endParaRPr lang="en-GB"/>
        </a:p>
      </dgm:t>
    </dgm:pt>
    <dgm:pt modelId="{9FB3FDBF-D9DC-4FC3-96AF-F4C0493ACED9}">
      <dgm:prSet phldrT="[Text]"/>
      <dgm:spPr/>
      <dgm:t>
        <a:bodyPr/>
        <a:lstStyle/>
        <a:p>
          <a:r>
            <a:rPr lang="en-GB" noProof="0" dirty="0">
              <a:solidFill>
                <a:schemeClr val="tx1"/>
              </a:solidFill>
            </a:rPr>
            <a:t>Innovatív és fenntartható megoldások</a:t>
          </a:r>
        </a:p>
      </dgm:t>
    </dgm:pt>
    <dgm:pt modelId="{0796CA22-70FC-4002-9E25-FCFD41DD98F5}" type="parTrans" cxnId="{2C6BA21F-E2DC-4B06-B169-1AE6881C7738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BFC5619B-A8A1-4F2F-9F8B-BB6899959C92}" type="sibTrans" cxnId="{2C6BA21F-E2DC-4B06-B169-1AE6881C7738}">
      <dgm:prSet/>
      <dgm:spPr/>
      <dgm:t>
        <a:bodyPr/>
        <a:lstStyle/>
        <a:p>
          <a:endParaRPr lang="en-GB"/>
        </a:p>
      </dgm:t>
    </dgm:pt>
    <dgm:pt modelId="{EA05009A-E866-4E59-B47A-3D1492B358FF}" type="pres">
      <dgm:prSet presAssocID="{6FBC0859-DCA9-4696-BD15-AC640B60DC5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8ED6A6B-5183-4065-A824-B9CC8291E0FC}" type="pres">
      <dgm:prSet presAssocID="{D5D90140-FF27-4908-B662-B5E903DDDFC0}" presName="singleCycle" presStyleCnt="0"/>
      <dgm:spPr/>
    </dgm:pt>
    <dgm:pt modelId="{71832323-29C2-4027-8AD5-0376CDC28B7A}" type="pres">
      <dgm:prSet presAssocID="{D5D90140-FF27-4908-B662-B5E903DDDFC0}" presName="singleCenter" presStyleLbl="node1" presStyleIdx="0" presStyleCnt="4" custScaleX="129659" custLinFactNeighborX="1181" custLinFactNeighborY="-11063">
        <dgm:presLayoutVars>
          <dgm:chMax val="7"/>
          <dgm:chPref val="7"/>
        </dgm:presLayoutVars>
      </dgm:prSet>
      <dgm:spPr/>
    </dgm:pt>
    <dgm:pt modelId="{165B64EC-05B1-4468-A367-0E47E2036090}" type="pres">
      <dgm:prSet presAssocID="{7D0B1795-E756-49AC-BC31-FC7B4B5D3899}" presName="Name56" presStyleLbl="parChTrans1D2" presStyleIdx="0" presStyleCnt="3"/>
      <dgm:spPr/>
    </dgm:pt>
    <dgm:pt modelId="{BF2E3E4D-2F6D-477D-B652-0D76D47A8559}" type="pres">
      <dgm:prSet presAssocID="{8272FAC1-34F9-45AE-8CAF-A560E0E34605}" presName="text0" presStyleLbl="node1" presStyleIdx="1" presStyleCnt="4" custScaleX="280650" custScaleY="118006" custRadScaleRad="104801" custRadScaleInc="4404">
        <dgm:presLayoutVars>
          <dgm:bulletEnabled val="1"/>
        </dgm:presLayoutVars>
      </dgm:prSet>
      <dgm:spPr/>
    </dgm:pt>
    <dgm:pt modelId="{D6A48497-253E-4C33-8C41-40B01F55D5E0}" type="pres">
      <dgm:prSet presAssocID="{C860592E-5BA2-4D2B-BA81-75C62A33A329}" presName="Name56" presStyleLbl="parChTrans1D2" presStyleIdx="1" presStyleCnt="3"/>
      <dgm:spPr/>
    </dgm:pt>
    <dgm:pt modelId="{18D075E9-E2E8-4008-B1A2-0EA3D6915024}" type="pres">
      <dgm:prSet presAssocID="{3C91C1B4-4ADD-4560-9082-568D0FB1724F}" presName="text0" presStyleLbl="node1" presStyleIdx="2" presStyleCnt="4" custScaleX="233836" custScaleY="136147">
        <dgm:presLayoutVars>
          <dgm:bulletEnabled val="1"/>
        </dgm:presLayoutVars>
      </dgm:prSet>
      <dgm:spPr/>
    </dgm:pt>
    <dgm:pt modelId="{326BF5E5-B62A-4AB4-9E98-688427112BF8}" type="pres">
      <dgm:prSet presAssocID="{0796CA22-70FC-4002-9E25-FCFD41DD98F5}" presName="Name56" presStyleLbl="parChTrans1D2" presStyleIdx="2" presStyleCnt="3"/>
      <dgm:spPr/>
    </dgm:pt>
    <dgm:pt modelId="{1BF8DECA-88DD-4A10-A8C0-7B55C00D9C46}" type="pres">
      <dgm:prSet presAssocID="{9FB3FDBF-D9DC-4FC3-96AF-F4C0493ACED9}" presName="text0" presStyleLbl="node1" presStyleIdx="3" presStyleCnt="4" custScaleX="253071" custScaleY="135660">
        <dgm:presLayoutVars>
          <dgm:bulletEnabled val="1"/>
        </dgm:presLayoutVars>
      </dgm:prSet>
      <dgm:spPr/>
    </dgm:pt>
  </dgm:ptLst>
  <dgm:cxnLst>
    <dgm:cxn modelId="{2C6BA21F-E2DC-4B06-B169-1AE6881C7738}" srcId="{D5D90140-FF27-4908-B662-B5E903DDDFC0}" destId="{9FB3FDBF-D9DC-4FC3-96AF-F4C0493ACED9}" srcOrd="2" destOrd="0" parTransId="{0796CA22-70FC-4002-9E25-FCFD41DD98F5}" sibTransId="{BFC5619B-A8A1-4F2F-9F8B-BB6899959C92}"/>
    <dgm:cxn modelId="{B8338237-BEBE-42E5-9178-BA5CDA4889D0}" srcId="{D5D90140-FF27-4908-B662-B5E903DDDFC0}" destId="{8272FAC1-34F9-45AE-8CAF-A560E0E34605}" srcOrd="0" destOrd="0" parTransId="{7D0B1795-E756-49AC-BC31-FC7B4B5D3899}" sibTransId="{9756E576-3988-4B80-8FCF-3FB408C78F41}"/>
    <dgm:cxn modelId="{FE4D8F42-E35C-4299-AD60-6ED5B967FBA7}" type="presOf" srcId="{7D0B1795-E756-49AC-BC31-FC7B4B5D3899}" destId="{165B64EC-05B1-4468-A367-0E47E2036090}" srcOrd="0" destOrd="0" presId="urn:microsoft.com/office/officeart/2008/layout/RadialCluster"/>
    <dgm:cxn modelId="{40BEAD66-95F3-4700-986A-B4A0900B615D}" type="presOf" srcId="{3C91C1B4-4ADD-4560-9082-568D0FB1724F}" destId="{18D075E9-E2E8-4008-B1A2-0EA3D6915024}" srcOrd="0" destOrd="0" presId="urn:microsoft.com/office/officeart/2008/layout/RadialCluster"/>
    <dgm:cxn modelId="{7C95D946-A29B-4062-8BCF-1CD6942111BB}" srcId="{6FBC0859-DCA9-4696-BD15-AC640B60DC5E}" destId="{D5D90140-FF27-4908-B662-B5E903DDDFC0}" srcOrd="0" destOrd="0" parTransId="{3269E6B9-2B36-4312-B0C9-D1DFB4F877AA}" sibTransId="{F18283AD-19C0-46A6-A07B-83E421171111}"/>
    <dgm:cxn modelId="{0769EB50-5DF3-4070-BDAD-A9BAB8CA4B52}" srcId="{D5D90140-FF27-4908-B662-B5E903DDDFC0}" destId="{3C91C1B4-4ADD-4560-9082-568D0FB1724F}" srcOrd="1" destOrd="0" parTransId="{C860592E-5BA2-4D2B-BA81-75C62A33A329}" sibTransId="{80F655E6-A47A-42CE-9A22-5B213B17B637}"/>
    <dgm:cxn modelId="{5C3B3957-6735-4AAC-B422-F72A0D63A4BC}" type="presOf" srcId="{9FB3FDBF-D9DC-4FC3-96AF-F4C0493ACED9}" destId="{1BF8DECA-88DD-4A10-A8C0-7B55C00D9C46}" srcOrd="0" destOrd="0" presId="urn:microsoft.com/office/officeart/2008/layout/RadialCluster"/>
    <dgm:cxn modelId="{EFCCBDA3-0122-4615-9B5F-4E903FE65D44}" type="presOf" srcId="{D5D90140-FF27-4908-B662-B5E903DDDFC0}" destId="{71832323-29C2-4027-8AD5-0376CDC28B7A}" srcOrd="0" destOrd="0" presId="urn:microsoft.com/office/officeart/2008/layout/RadialCluster"/>
    <dgm:cxn modelId="{266F79A7-3A3D-4E34-97C8-F09AD4541AB0}" type="presOf" srcId="{8272FAC1-34F9-45AE-8CAF-A560E0E34605}" destId="{BF2E3E4D-2F6D-477D-B652-0D76D47A8559}" srcOrd="0" destOrd="0" presId="urn:microsoft.com/office/officeart/2008/layout/RadialCluster"/>
    <dgm:cxn modelId="{6EDF99B5-E016-48AA-92DA-FC4B9A30DA6A}" type="presOf" srcId="{C860592E-5BA2-4D2B-BA81-75C62A33A329}" destId="{D6A48497-253E-4C33-8C41-40B01F55D5E0}" srcOrd="0" destOrd="0" presId="urn:microsoft.com/office/officeart/2008/layout/RadialCluster"/>
    <dgm:cxn modelId="{C42D7AB7-9CEA-4EBE-A740-14C85EB113BE}" type="presOf" srcId="{0796CA22-70FC-4002-9E25-FCFD41DD98F5}" destId="{326BF5E5-B62A-4AB4-9E98-688427112BF8}" srcOrd="0" destOrd="0" presId="urn:microsoft.com/office/officeart/2008/layout/RadialCluster"/>
    <dgm:cxn modelId="{A58259FB-FCE4-4C77-A0B3-B567CCAEC3BD}" type="presOf" srcId="{6FBC0859-DCA9-4696-BD15-AC640B60DC5E}" destId="{EA05009A-E866-4E59-B47A-3D1492B358FF}" srcOrd="0" destOrd="0" presId="urn:microsoft.com/office/officeart/2008/layout/RadialCluster"/>
    <dgm:cxn modelId="{8EA75F1B-D732-4C34-AC4E-6D8D8C1C6CFF}" type="presParOf" srcId="{EA05009A-E866-4E59-B47A-3D1492B358FF}" destId="{A8ED6A6B-5183-4065-A824-B9CC8291E0FC}" srcOrd="0" destOrd="0" presId="urn:microsoft.com/office/officeart/2008/layout/RadialCluster"/>
    <dgm:cxn modelId="{0976D7D0-6A32-451E-A2D1-36E5E1B44C91}" type="presParOf" srcId="{A8ED6A6B-5183-4065-A824-B9CC8291E0FC}" destId="{71832323-29C2-4027-8AD5-0376CDC28B7A}" srcOrd="0" destOrd="0" presId="urn:microsoft.com/office/officeart/2008/layout/RadialCluster"/>
    <dgm:cxn modelId="{CB0DC8B3-EA56-433F-BE30-6D3DE0299C24}" type="presParOf" srcId="{A8ED6A6B-5183-4065-A824-B9CC8291E0FC}" destId="{165B64EC-05B1-4468-A367-0E47E2036090}" srcOrd="1" destOrd="0" presId="urn:microsoft.com/office/officeart/2008/layout/RadialCluster"/>
    <dgm:cxn modelId="{AB84C683-E7E6-4548-816E-F591842B2F5F}" type="presParOf" srcId="{A8ED6A6B-5183-4065-A824-B9CC8291E0FC}" destId="{BF2E3E4D-2F6D-477D-B652-0D76D47A8559}" srcOrd="2" destOrd="0" presId="urn:microsoft.com/office/officeart/2008/layout/RadialCluster"/>
    <dgm:cxn modelId="{2DE3F4D2-0321-446F-A5F0-C348A769A10E}" type="presParOf" srcId="{A8ED6A6B-5183-4065-A824-B9CC8291E0FC}" destId="{D6A48497-253E-4C33-8C41-40B01F55D5E0}" srcOrd="3" destOrd="0" presId="urn:microsoft.com/office/officeart/2008/layout/RadialCluster"/>
    <dgm:cxn modelId="{0848229D-57B2-4223-97EA-11FA03A936FB}" type="presParOf" srcId="{A8ED6A6B-5183-4065-A824-B9CC8291E0FC}" destId="{18D075E9-E2E8-4008-B1A2-0EA3D6915024}" srcOrd="4" destOrd="0" presId="urn:microsoft.com/office/officeart/2008/layout/RadialCluster"/>
    <dgm:cxn modelId="{9566C495-4EF3-4376-9DD7-9E0A957FA916}" type="presParOf" srcId="{A8ED6A6B-5183-4065-A824-B9CC8291E0FC}" destId="{326BF5E5-B62A-4AB4-9E98-688427112BF8}" srcOrd="5" destOrd="0" presId="urn:microsoft.com/office/officeart/2008/layout/RadialCluster"/>
    <dgm:cxn modelId="{52D0F279-468F-4E0D-935E-C29BE1346D23}" type="presParOf" srcId="{A8ED6A6B-5183-4065-A824-B9CC8291E0FC}" destId="{1BF8DECA-88DD-4A10-A8C0-7B55C00D9C46}" srcOrd="6" destOrd="0" presId="urn:microsoft.com/office/officeart/2008/layout/RadialCluster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37D0F-0A01-427C-806C-3BDE0C554716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7991A607-7466-4457-87C8-C0CA40315A23}">
      <dgm:prSet phldrT="[Texto]" custT="1"/>
      <dgm:spPr/>
      <dgm:t>
        <a:bodyPr/>
        <a:lstStyle/>
        <a:p>
          <a:r>
            <a:rPr lang="en-US" sz="1300" noProof="0" dirty="0"/>
            <a:t>1. </a:t>
          </a:r>
          <a:r>
            <a:rPr lang="hu-HU" sz="1300" noProof="0" dirty="0"/>
            <a:t>fejezet</a:t>
          </a:r>
          <a:endParaRPr lang="en-US" sz="1300" noProof="0" dirty="0"/>
        </a:p>
      </dgm:t>
    </dgm:pt>
    <dgm:pt modelId="{A4499F8F-8C98-4F22-9390-38711BCBAAE2}" type="parTrans" cxnId="{699FF731-067A-414C-87FE-CB60620F8569}">
      <dgm:prSet/>
      <dgm:spPr/>
      <dgm:t>
        <a:bodyPr/>
        <a:lstStyle/>
        <a:p>
          <a:endParaRPr lang="es-ES" sz="1300"/>
        </a:p>
      </dgm:t>
    </dgm:pt>
    <dgm:pt modelId="{C29B2F6D-2BFD-4ACD-96BB-CE9968F61031}" type="sibTrans" cxnId="{699FF731-067A-414C-87FE-CB60620F8569}">
      <dgm:prSet/>
      <dgm:spPr/>
      <dgm:t>
        <a:bodyPr/>
        <a:lstStyle/>
        <a:p>
          <a:endParaRPr lang="es-ES" sz="1300"/>
        </a:p>
      </dgm:t>
    </dgm:pt>
    <dgm:pt modelId="{70ED07A8-1925-4E2A-A3F7-588056F8DA59}">
      <dgm:prSet phldrT="[Texto]" custT="1"/>
      <dgm:spPr/>
      <dgm:t>
        <a:bodyPr/>
        <a:lstStyle/>
        <a:p>
          <a:pPr algn="just"/>
          <a:r>
            <a:rPr lang="en-US" sz="1400" noProof="0" dirty="0">
              <a:solidFill>
                <a:srgbClr val="404040"/>
              </a:solidFill>
            </a:rPr>
            <a:t>A fenntarthatóság az </a:t>
          </a:r>
          <a:r>
            <a:rPr lang="en-US" sz="1400" baseline="0" noProof="0" dirty="0">
              <a:solidFill>
                <a:srgbClr val="404040"/>
              </a:solidFill>
            </a:rPr>
            <a:t>üzleti életben azt jelenti, hogy az üzleti tevékenység a környezetre, a társadalomra, a közösségre és a gazdaságra gyakorolt negatív hatások nélkül történik.</a:t>
          </a:r>
          <a:endParaRPr lang="en-US" sz="1400" noProof="0" dirty="0">
            <a:solidFill>
              <a:srgbClr val="404040"/>
            </a:solidFill>
          </a:endParaRPr>
        </a:p>
      </dgm:t>
    </dgm:pt>
    <dgm:pt modelId="{BA2AA8D9-8A0B-4C44-AC4A-E229D520682F}" type="parTrans" cxnId="{27E4206D-420D-4A44-8E3D-381C32007183}">
      <dgm:prSet/>
      <dgm:spPr/>
      <dgm:t>
        <a:bodyPr/>
        <a:lstStyle/>
        <a:p>
          <a:endParaRPr lang="es-ES" sz="1300"/>
        </a:p>
      </dgm:t>
    </dgm:pt>
    <dgm:pt modelId="{358BC604-4285-4A45-AB42-ABED8F39E3D2}" type="sibTrans" cxnId="{27E4206D-420D-4A44-8E3D-381C32007183}">
      <dgm:prSet/>
      <dgm:spPr/>
      <dgm:t>
        <a:bodyPr/>
        <a:lstStyle/>
        <a:p>
          <a:endParaRPr lang="es-ES" sz="1300"/>
        </a:p>
      </dgm:t>
    </dgm:pt>
    <dgm:pt modelId="{929949F9-6708-4738-9713-C14A3F26FEC8}">
      <dgm:prSet phldrT="[Texto]" custT="1"/>
      <dgm:spPr/>
      <dgm:t>
        <a:bodyPr/>
        <a:lstStyle/>
        <a:p>
          <a:r>
            <a:rPr lang="en-US" sz="1300" noProof="0" dirty="0"/>
            <a:t>2. </a:t>
          </a:r>
          <a:r>
            <a:rPr lang="hu-HU" sz="1300" noProof="0" dirty="0"/>
            <a:t>fejezet</a:t>
          </a:r>
          <a:endParaRPr lang="en-US" sz="1300" noProof="0" dirty="0"/>
        </a:p>
      </dgm:t>
    </dgm:pt>
    <dgm:pt modelId="{0F7E1A38-7E70-42A4-AF68-F54EB88D3B4D}" type="parTrans" cxnId="{8AA7AEF0-2C43-4D1F-9795-3D7C3DEEEFE8}">
      <dgm:prSet/>
      <dgm:spPr/>
      <dgm:t>
        <a:bodyPr/>
        <a:lstStyle/>
        <a:p>
          <a:endParaRPr lang="es-ES" sz="1300"/>
        </a:p>
      </dgm:t>
    </dgm:pt>
    <dgm:pt modelId="{ADF06A4A-9857-42CF-BDD4-187E89F55B3D}" type="sibTrans" cxnId="{8AA7AEF0-2C43-4D1F-9795-3D7C3DEEEFE8}">
      <dgm:prSet/>
      <dgm:spPr/>
      <dgm:t>
        <a:bodyPr/>
        <a:lstStyle/>
        <a:p>
          <a:endParaRPr lang="es-ES" sz="1300"/>
        </a:p>
      </dgm:t>
    </dgm:pt>
    <dgm:pt modelId="{8A584B21-BCB2-43BB-B64C-7B360D83A862}">
      <dgm:prSet phldrT="[Texto]" custT="1"/>
      <dgm:spPr/>
      <dgm:t>
        <a:bodyPr/>
        <a:lstStyle/>
        <a:p>
          <a:pPr algn="just"/>
          <a:r>
            <a:rPr lang="en-US" sz="1400" noProof="0" dirty="0">
              <a:solidFill>
                <a:srgbClr val="404040"/>
              </a:solidFill>
            </a:rPr>
            <a:t>A </a:t>
          </a:r>
          <a:r>
            <a:rPr lang="hu-HU" sz="1400" noProof="0" dirty="0">
              <a:solidFill>
                <a:srgbClr val="404040"/>
              </a:solidFill>
            </a:rPr>
            <a:t>társadalmi</a:t>
          </a:r>
          <a:r>
            <a:rPr lang="en-US" sz="1400" noProof="0" dirty="0">
              <a:solidFill>
                <a:srgbClr val="404040"/>
              </a:solidFill>
            </a:rPr>
            <a:t> vállalkozás bármilyen területen működhet, és ugyanúgy profitot termel, mint bármely más vállalkozás - a különbség az, hogy a profitot hogyan használják fel! A nyereséget újra befektetik, és egy világos társadalmi </a:t>
          </a:r>
          <a:r>
            <a:rPr lang="en-US" sz="1400" noProof="0" dirty="0" err="1">
              <a:solidFill>
                <a:srgbClr val="404040"/>
              </a:solidFill>
            </a:rPr>
            <a:t>küldetést</a:t>
          </a:r>
          <a:r>
            <a:rPr lang="en-US" sz="1400" noProof="0" dirty="0">
              <a:solidFill>
                <a:srgbClr val="404040"/>
              </a:solidFill>
            </a:rPr>
            <a:t> </a:t>
          </a:r>
          <a:r>
            <a:rPr lang="en-US" sz="1400" noProof="0" dirty="0" err="1">
              <a:solidFill>
                <a:srgbClr val="404040"/>
              </a:solidFill>
            </a:rPr>
            <a:t>teljesít</a:t>
          </a:r>
          <a:r>
            <a:rPr lang="hu-HU" sz="1400" noProof="0" dirty="0" err="1">
              <a:solidFill>
                <a:srgbClr val="404040"/>
              </a:solidFill>
            </a:rPr>
            <a:t>enek</a:t>
          </a:r>
          <a:r>
            <a:rPr lang="en-US" sz="1400" noProof="0" dirty="0">
              <a:solidFill>
                <a:srgbClr val="404040"/>
              </a:solidFill>
            </a:rPr>
            <a:t>, amely pozitívan hat a közösségre! </a:t>
          </a:r>
        </a:p>
      </dgm:t>
    </dgm:pt>
    <dgm:pt modelId="{425E6093-9D9F-4D0D-AF39-692D3F01524A}" type="parTrans" cxnId="{FDC28727-7F33-4001-87F1-D5F76940E233}">
      <dgm:prSet/>
      <dgm:spPr/>
      <dgm:t>
        <a:bodyPr/>
        <a:lstStyle/>
        <a:p>
          <a:endParaRPr lang="es-ES" sz="1300"/>
        </a:p>
      </dgm:t>
    </dgm:pt>
    <dgm:pt modelId="{E714A1FB-4DC7-477F-B50F-618EF34C0C2D}" type="sibTrans" cxnId="{FDC28727-7F33-4001-87F1-D5F76940E233}">
      <dgm:prSet/>
      <dgm:spPr/>
      <dgm:t>
        <a:bodyPr/>
        <a:lstStyle/>
        <a:p>
          <a:endParaRPr lang="es-ES" sz="1300"/>
        </a:p>
      </dgm:t>
    </dgm:pt>
    <dgm:pt modelId="{34A61327-4E4D-443A-94A3-4D33A6D7D0E3}">
      <dgm:prSet phldrT="[Texto]" custT="1"/>
      <dgm:spPr/>
      <dgm:t>
        <a:bodyPr/>
        <a:lstStyle/>
        <a:p>
          <a:r>
            <a:rPr lang="en-US" sz="1300" noProof="0" dirty="0"/>
            <a:t>3. </a:t>
          </a:r>
          <a:r>
            <a:rPr lang="hu-HU" sz="1300" noProof="0" dirty="0"/>
            <a:t>fejezet</a:t>
          </a:r>
          <a:endParaRPr lang="en-US" sz="1300" noProof="0" dirty="0"/>
        </a:p>
      </dgm:t>
    </dgm:pt>
    <dgm:pt modelId="{0665347B-7D2F-4FC9-8F56-11EF493E60CA}" type="parTrans" cxnId="{0E3B2469-9480-4EB9-BE55-3DADE7F10448}">
      <dgm:prSet/>
      <dgm:spPr/>
      <dgm:t>
        <a:bodyPr/>
        <a:lstStyle/>
        <a:p>
          <a:endParaRPr lang="es-ES" sz="1300"/>
        </a:p>
      </dgm:t>
    </dgm:pt>
    <dgm:pt modelId="{3D975020-5312-4030-8AA0-75C64DC3CF4E}" type="sibTrans" cxnId="{0E3B2469-9480-4EB9-BE55-3DADE7F10448}">
      <dgm:prSet/>
      <dgm:spPr/>
      <dgm:t>
        <a:bodyPr/>
        <a:lstStyle/>
        <a:p>
          <a:endParaRPr lang="es-ES" sz="1300"/>
        </a:p>
      </dgm:t>
    </dgm:pt>
    <dgm:pt modelId="{70B3BB73-755C-4FB7-9365-2CA8C05F6DBE}">
      <dgm:prSet phldrT="[Texto]" custT="1"/>
      <dgm:spPr/>
      <dgm:t>
        <a:bodyPr/>
        <a:lstStyle/>
        <a:p>
          <a:pPr algn="just"/>
          <a:r>
            <a:rPr lang="en-US" sz="1400" noProof="0" dirty="0">
              <a:solidFill>
                <a:srgbClr val="404040"/>
              </a:solidFill>
            </a:rPr>
            <a:t>A zöld vállalkozás a környezetre gyakorolt negatív hatások kiküszöbölésén dolgozik az üvegházhatású gázok kibocsátásának és a hulladéktermelésnek a csökkentésével; az energiahatékonyság növelésével és a megújuló energiaforrásokba való beruházásokkal; a természetes ökoszisztémák védelmével és környezetbarát termékek előállításával.</a:t>
          </a:r>
        </a:p>
      </dgm:t>
    </dgm:pt>
    <dgm:pt modelId="{6A957AE3-DB95-46DC-BEBA-284EA4FD37FD}" type="parTrans" cxnId="{161FFABF-BCBE-4DE8-A77B-72EAA0E776D9}">
      <dgm:prSet/>
      <dgm:spPr/>
      <dgm:t>
        <a:bodyPr/>
        <a:lstStyle/>
        <a:p>
          <a:endParaRPr lang="es-ES" sz="1300"/>
        </a:p>
      </dgm:t>
    </dgm:pt>
    <dgm:pt modelId="{8435039D-A6D3-4E9E-AB8B-A8429F8247C4}" type="sibTrans" cxnId="{161FFABF-BCBE-4DE8-A77B-72EAA0E776D9}">
      <dgm:prSet/>
      <dgm:spPr/>
      <dgm:t>
        <a:bodyPr/>
        <a:lstStyle/>
        <a:p>
          <a:endParaRPr lang="es-ES" sz="1300"/>
        </a:p>
      </dgm:t>
    </dgm:pt>
    <dgm:pt modelId="{C96FAD3D-AAC9-4B3D-9810-779B46BDF65B}">
      <dgm:prSet phldrT="[Texto]" custT="1"/>
      <dgm:spPr/>
      <dgm:t>
        <a:bodyPr/>
        <a:lstStyle/>
        <a:p>
          <a:pPr algn="just"/>
          <a:r>
            <a:rPr lang="en-US" sz="1400" noProof="0" dirty="0">
              <a:solidFill>
                <a:srgbClr val="404040"/>
              </a:solidFill>
            </a:rPr>
            <a:t>A társadalmi vállalkozás jelentős hozzáadott értéket teremt a társadalmi változások megvalósításával.</a:t>
          </a:r>
        </a:p>
      </dgm:t>
    </dgm:pt>
    <dgm:pt modelId="{FBA67049-F8FE-4BE2-ACDF-DA2B44DBCB71}" type="parTrans" cxnId="{7389C85B-4E78-4846-99A6-CF90BDD2C2CF}">
      <dgm:prSet/>
      <dgm:spPr/>
      <dgm:t>
        <a:bodyPr/>
        <a:lstStyle/>
        <a:p>
          <a:endParaRPr lang="en-GB"/>
        </a:p>
      </dgm:t>
    </dgm:pt>
    <dgm:pt modelId="{B166EB0F-3401-48ED-B0EB-82A6535D0FA9}" type="sibTrans" cxnId="{7389C85B-4E78-4846-99A6-CF90BDD2C2CF}">
      <dgm:prSet/>
      <dgm:spPr/>
      <dgm:t>
        <a:bodyPr/>
        <a:lstStyle/>
        <a:p>
          <a:endParaRPr lang="en-GB"/>
        </a:p>
      </dgm:t>
    </dgm:pt>
    <dgm:pt modelId="{1596D66C-8EB0-4EE2-90CF-06B1E7C41BF7}">
      <dgm:prSet phldrT="[Texto]" custT="1"/>
      <dgm:spPr/>
      <dgm:t>
        <a:bodyPr/>
        <a:lstStyle/>
        <a:p>
          <a:pPr algn="just"/>
          <a:r>
            <a:rPr lang="en-US" sz="1400" noProof="0" dirty="0">
              <a:solidFill>
                <a:srgbClr val="404040"/>
              </a:solidFill>
            </a:rPr>
            <a:t>A fenntartható megközelítést </a:t>
          </a:r>
          <a:r>
            <a:rPr lang="en-US" sz="1400" noProof="0" dirty="0" err="1">
              <a:solidFill>
                <a:srgbClr val="404040"/>
              </a:solidFill>
            </a:rPr>
            <a:t>olyan</a:t>
          </a:r>
          <a:r>
            <a:rPr lang="en-US" sz="1400" noProof="0" dirty="0">
              <a:solidFill>
                <a:srgbClr val="404040"/>
              </a:solidFill>
            </a:rPr>
            <a:t> </a:t>
          </a:r>
          <a:r>
            <a:rPr lang="hu-HU" sz="1400" noProof="0" dirty="0">
              <a:solidFill>
                <a:srgbClr val="404040"/>
              </a:solidFill>
            </a:rPr>
            <a:t>m</a:t>
          </a:r>
          <a:r>
            <a:rPr lang="hu-HU" sz="1400" dirty="0" err="1">
              <a:solidFill>
                <a:srgbClr val="404040"/>
              </a:solidFill>
            </a:rPr>
            <a:t>űködési</a:t>
          </a:r>
          <a:r>
            <a:rPr lang="hu-HU" sz="1400" dirty="0">
              <a:solidFill>
                <a:srgbClr val="404040"/>
              </a:solidFill>
            </a:rPr>
            <a:t> változtatásokkal </a:t>
          </a:r>
          <a:r>
            <a:rPr lang="en-US" sz="1400" noProof="0" dirty="0" err="1">
              <a:solidFill>
                <a:srgbClr val="404040"/>
              </a:solidFill>
            </a:rPr>
            <a:t>lehet</a:t>
          </a:r>
          <a:r>
            <a:rPr lang="en-US" sz="1400" noProof="0" dirty="0">
              <a:solidFill>
                <a:srgbClr val="404040"/>
              </a:solidFill>
            </a:rPr>
            <a:t> megvalósítani, </a:t>
          </a:r>
          <a:r>
            <a:rPr lang="en-US" sz="1400" noProof="0" dirty="0" err="1">
              <a:solidFill>
                <a:srgbClr val="404040"/>
              </a:solidFill>
            </a:rPr>
            <a:t>amelyek</a:t>
          </a:r>
          <a:r>
            <a:rPr lang="en-US" sz="1400" noProof="0" dirty="0">
              <a:solidFill>
                <a:srgbClr val="404040"/>
              </a:solidFill>
            </a:rPr>
            <a:t> </a:t>
          </a:r>
          <a:r>
            <a:rPr lang="hu-HU" sz="1400" noProof="0" dirty="0">
              <a:solidFill>
                <a:srgbClr val="404040"/>
              </a:solidFill>
            </a:rPr>
            <a:t>a következő</a:t>
          </a:r>
          <a:r>
            <a:rPr lang="en-US" sz="1400" noProof="0" dirty="0">
              <a:solidFill>
                <a:srgbClr val="404040"/>
              </a:solidFill>
            </a:rPr>
            <a:t> </a:t>
          </a:r>
          <a:r>
            <a:rPr lang="en-US" sz="1400" noProof="0" dirty="0" err="1">
              <a:solidFill>
                <a:srgbClr val="404040"/>
              </a:solidFill>
            </a:rPr>
            <a:t>összetevőkre</a:t>
          </a:r>
          <a:r>
            <a:rPr lang="en-US" sz="1400" noProof="0" dirty="0">
              <a:solidFill>
                <a:srgbClr val="404040"/>
              </a:solidFill>
            </a:rPr>
            <a:t> </a:t>
          </a:r>
          <a:r>
            <a:rPr lang="en-US" sz="1400" noProof="0" dirty="0" err="1">
              <a:solidFill>
                <a:srgbClr val="404040"/>
              </a:solidFill>
            </a:rPr>
            <a:t>vonatkoznak</a:t>
          </a:r>
          <a:r>
            <a:rPr lang="hu-HU" sz="1400" noProof="0" dirty="0">
              <a:solidFill>
                <a:srgbClr val="404040"/>
              </a:solidFill>
            </a:rPr>
            <a:t>: </a:t>
          </a:r>
          <a:r>
            <a:rPr lang="en-US" sz="1400" noProof="0" dirty="0" err="1">
              <a:solidFill>
                <a:srgbClr val="404040"/>
              </a:solidFill>
            </a:rPr>
            <a:t>az</a:t>
          </a:r>
          <a:r>
            <a:rPr lang="en-US" sz="1400" noProof="0" dirty="0">
              <a:solidFill>
                <a:srgbClr val="404040"/>
              </a:solidFill>
            </a:rPr>
            <a:t> energiahatékonyság, az ellátási lánc kezelése, a hulladékgazdálkodás, a fenntartható beszerzés és a közösségi szerepvállalás.</a:t>
          </a:r>
        </a:p>
      </dgm:t>
    </dgm:pt>
    <dgm:pt modelId="{BD943534-E010-453E-A225-FA42C70D6024}" type="parTrans" cxnId="{6C7E1EE1-C578-47F6-BD64-1D2ED600F728}">
      <dgm:prSet/>
      <dgm:spPr/>
      <dgm:t>
        <a:bodyPr/>
        <a:lstStyle/>
        <a:p>
          <a:endParaRPr lang="sk-SK"/>
        </a:p>
      </dgm:t>
    </dgm:pt>
    <dgm:pt modelId="{6FD94990-F33C-49D9-9EC5-83BA17B42E2F}" type="sibTrans" cxnId="{6C7E1EE1-C578-47F6-BD64-1D2ED600F728}">
      <dgm:prSet/>
      <dgm:spPr/>
      <dgm:t>
        <a:bodyPr/>
        <a:lstStyle/>
        <a:p>
          <a:endParaRPr lang="sk-SK"/>
        </a:p>
      </dgm:t>
    </dgm:pt>
    <dgm:pt modelId="{263007B6-2F74-466B-9793-9EE43B50D29F}">
      <dgm:prSet phldrT="[Texto]" custT="1"/>
      <dgm:spPr/>
      <dgm:t>
        <a:bodyPr/>
        <a:lstStyle/>
        <a:p>
          <a:pPr algn="just"/>
          <a:r>
            <a:rPr lang="en-US" sz="1400" noProof="0" dirty="0">
              <a:solidFill>
                <a:srgbClr val="404040"/>
              </a:solidFill>
            </a:rPr>
            <a:t>A zöld vállalkozást a természetes ökoszisztémáknak kell inspirálniuk.</a:t>
          </a:r>
        </a:p>
      </dgm:t>
    </dgm:pt>
    <dgm:pt modelId="{0623919A-BFDB-449A-A967-A6E7B3B69814}" type="parTrans" cxnId="{C4585ACA-0B26-477F-8DDF-8802F06629D0}">
      <dgm:prSet/>
      <dgm:spPr/>
      <dgm:t>
        <a:bodyPr/>
        <a:lstStyle/>
        <a:p>
          <a:endParaRPr lang="sk-SK"/>
        </a:p>
      </dgm:t>
    </dgm:pt>
    <dgm:pt modelId="{581F07AE-BED3-4487-A468-ED2B7FD65DB6}" type="sibTrans" cxnId="{C4585ACA-0B26-477F-8DDF-8802F06629D0}">
      <dgm:prSet/>
      <dgm:spPr/>
      <dgm:t>
        <a:bodyPr/>
        <a:lstStyle/>
        <a:p>
          <a:endParaRPr lang="sk-SK"/>
        </a:p>
      </dgm:t>
    </dgm:pt>
    <dgm:pt modelId="{E1785DB3-DE28-4BBA-B9E1-21D6DF788BB0}">
      <dgm:prSet phldrT="[Texto]" custT="1"/>
      <dgm:spPr/>
      <dgm:t>
        <a:bodyPr/>
        <a:lstStyle/>
        <a:p>
          <a:pPr algn="just"/>
          <a:r>
            <a:rPr lang="en-US" sz="1400" noProof="0" dirty="0">
              <a:solidFill>
                <a:srgbClr val="404040"/>
              </a:solidFill>
            </a:rPr>
            <a:t>A zöld vállalkozás hatalmas üzleti lehetőséget jelent a 2050-re szén-dioxid-mentessé váló világ számára.</a:t>
          </a:r>
        </a:p>
      </dgm:t>
    </dgm:pt>
    <dgm:pt modelId="{1533B918-4844-40E3-BA09-4AF4C921C8FD}" type="parTrans" cxnId="{F405DD03-0A67-4237-8A4A-1489457FACAE}">
      <dgm:prSet/>
      <dgm:spPr/>
      <dgm:t>
        <a:bodyPr/>
        <a:lstStyle/>
        <a:p>
          <a:endParaRPr lang="sk-SK"/>
        </a:p>
      </dgm:t>
    </dgm:pt>
    <dgm:pt modelId="{F9E3D7DF-77AD-491F-A7AC-F94D11B60F53}" type="sibTrans" cxnId="{F405DD03-0A67-4237-8A4A-1489457FACAE}">
      <dgm:prSet/>
      <dgm:spPr/>
      <dgm:t>
        <a:bodyPr/>
        <a:lstStyle/>
        <a:p>
          <a:endParaRPr lang="sk-SK"/>
        </a:p>
      </dgm:t>
    </dgm:pt>
    <dgm:pt modelId="{49FEBA6B-54F1-40C1-9288-0F2AB2649D67}" type="pres">
      <dgm:prSet presAssocID="{73A37D0F-0A01-427C-806C-3BDE0C554716}" presName="linearFlow" presStyleCnt="0">
        <dgm:presLayoutVars>
          <dgm:dir/>
          <dgm:animLvl val="lvl"/>
          <dgm:resizeHandles val="exact"/>
        </dgm:presLayoutVars>
      </dgm:prSet>
      <dgm:spPr/>
    </dgm:pt>
    <dgm:pt modelId="{207EC565-6A5E-42E7-ADB2-07069A95658F}" type="pres">
      <dgm:prSet presAssocID="{7991A607-7466-4457-87C8-C0CA40315A23}" presName="composite" presStyleCnt="0"/>
      <dgm:spPr/>
    </dgm:pt>
    <dgm:pt modelId="{372C945C-259A-4409-A878-2163FB9FB9E1}" type="pres">
      <dgm:prSet presAssocID="{7991A607-7466-4457-87C8-C0CA40315A2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1BF64C8-B481-4665-A533-2C338B5FE312}" type="pres">
      <dgm:prSet presAssocID="{7991A607-7466-4457-87C8-C0CA40315A23}" presName="descendantText" presStyleLbl="alignAcc1" presStyleIdx="0" presStyleCnt="3" custScaleY="114863">
        <dgm:presLayoutVars>
          <dgm:bulletEnabled val="1"/>
        </dgm:presLayoutVars>
      </dgm:prSet>
      <dgm:spPr/>
    </dgm:pt>
    <dgm:pt modelId="{8D0C9BC5-5A25-46DB-B3A1-99F5F9B1E4EB}" type="pres">
      <dgm:prSet presAssocID="{C29B2F6D-2BFD-4ACD-96BB-CE9968F61031}" presName="sp" presStyleCnt="0"/>
      <dgm:spPr/>
    </dgm:pt>
    <dgm:pt modelId="{0C4CA8CF-FA47-4E25-A8FB-B020A38E2677}" type="pres">
      <dgm:prSet presAssocID="{929949F9-6708-4738-9713-C14A3F26FEC8}" presName="composite" presStyleCnt="0"/>
      <dgm:spPr/>
    </dgm:pt>
    <dgm:pt modelId="{8B8D4138-9F8B-48F9-ADD4-2E3053B5D64B}" type="pres">
      <dgm:prSet presAssocID="{929949F9-6708-4738-9713-C14A3F26FEC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E001D36-7EA7-40EA-B3F8-70F5116F2BEF}" type="pres">
      <dgm:prSet presAssocID="{929949F9-6708-4738-9713-C14A3F26FEC8}" presName="descendantText" presStyleLbl="alignAcc1" presStyleIdx="1" presStyleCnt="3">
        <dgm:presLayoutVars>
          <dgm:bulletEnabled val="1"/>
        </dgm:presLayoutVars>
      </dgm:prSet>
      <dgm:spPr/>
    </dgm:pt>
    <dgm:pt modelId="{11FB023F-A33F-48E9-B9C6-E54DC70040CD}" type="pres">
      <dgm:prSet presAssocID="{ADF06A4A-9857-42CF-BDD4-187E89F55B3D}" presName="sp" presStyleCnt="0"/>
      <dgm:spPr/>
    </dgm:pt>
    <dgm:pt modelId="{43DBC3F6-492D-4C2A-A252-4FEAED53631A}" type="pres">
      <dgm:prSet presAssocID="{34A61327-4E4D-443A-94A3-4D33A6D7D0E3}" presName="composite" presStyleCnt="0"/>
      <dgm:spPr/>
    </dgm:pt>
    <dgm:pt modelId="{70F5F141-B73D-4673-BBE8-3D931F4008F2}" type="pres">
      <dgm:prSet presAssocID="{34A61327-4E4D-443A-94A3-4D33A6D7D0E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4B98815-6EE4-43A6-9D35-F25F57806168}" type="pres">
      <dgm:prSet presAssocID="{34A61327-4E4D-443A-94A3-4D33A6D7D0E3}" presName="descendantText" presStyleLbl="alignAcc1" presStyleIdx="2" presStyleCnt="3" custScaleY="142061">
        <dgm:presLayoutVars>
          <dgm:bulletEnabled val="1"/>
        </dgm:presLayoutVars>
      </dgm:prSet>
      <dgm:spPr/>
    </dgm:pt>
  </dgm:ptLst>
  <dgm:cxnLst>
    <dgm:cxn modelId="{F405DD03-0A67-4237-8A4A-1489457FACAE}" srcId="{34A61327-4E4D-443A-94A3-4D33A6D7D0E3}" destId="{E1785DB3-DE28-4BBA-B9E1-21D6DF788BB0}" srcOrd="2" destOrd="0" parTransId="{1533B918-4844-40E3-BA09-4AF4C921C8FD}" sibTransId="{F9E3D7DF-77AD-491F-A7AC-F94D11B60F53}"/>
    <dgm:cxn modelId="{BFB0F814-5FB0-4047-9DA2-3C48797BEF7E}" type="presOf" srcId="{C96FAD3D-AAC9-4B3D-9810-779B46BDF65B}" destId="{EE001D36-7EA7-40EA-B3F8-70F5116F2BEF}" srcOrd="0" destOrd="1" presId="urn:microsoft.com/office/officeart/2005/8/layout/chevron2"/>
    <dgm:cxn modelId="{039BB21E-05A1-415B-A463-714C8B848B18}" type="presOf" srcId="{E1785DB3-DE28-4BBA-B9E1-21D6DF788BB0}" destId="{E4B98815-6EE4-43A6-9D35-F25F57806168}" srcOrd="0" destOrd="2" presId="urn:microsoft.com/office/officeart/2005/8/layout/chevron2"/>
    <dgm:cxn modelId="{FDC28727-7F33-4001-87F1-D5F76940E233}" srcId="{929949F9-6708-4738-9713-C14A3F26FEC8}" destId="{8A584B21-BCB2-43BB-B64C-7B360D83A862}" srcOrd="0" destOrd="0" parTransId="{425E6093-9D9F-4D0D-AF39-692D3F01524A}" sibTransId="{E714A1FB-4DC7-477F-B50F-618EF34C0C2D}"/>
    <dgm:cxn modelId="{699FF731-067A-414C-87FE-CB60620F8569}" srcId="{73A37D0F-0A01-427C-806C-3BDE0C554716}" destId="{7991A607-7466-4457-87C8-C0CA40315A23}" srcOrd="0" destOrd="0" parTransId="{A4499F8F-8C98-4F22-9390-38711BCBAAE2}" sibTransId="{C29B2F6D-2BFD-4ACD-96BB-CE9968F61031}"/>
    <dgm:cxn modelId="{7389C85B-4E78-4846-99A6-CF90BDD2C2CF}" srcId="{929949F9-6708-4738-9713-C14A3F26FEC8}" destId="{C96FAD3D-AAC9-4B3D-9810-779B46BDF65B}" srcOrd="1" destOrd="0" parTransId="{FBA67049-F8FE-4BE2-ACDF-DA2B44DBCB71}" sibTransId="{B166EB0F-3401-48ED-B0EB-82A6535D0FA9}"/>
    <dgm:cxn modelId="{0E3B2469-9480-4EB9-BE55-3DADE7F10448}" srcId="{73A37D0F-0A01-427C-806C-3BDE0C554716}" destId="{34A61327-4E4D-443A-94A3-4D33A6D7D0E3}" srcOrd="2" destOrd="0" parTransId="{0665347B-7D2F-4FC9-8F56-11EF493E60CA}" sibTransId="{3D975020-5312-4030-8AA0-75C64DC3CF4E}"/>
    <dgm:cxn modelId="{27E4206D-420D-4A44-8E3D-381C32007183}" srcId="{7991A607-7466-4457-87C8-C0CA40315A23}" destId="{70ED07A8-1925-4E2A-A3F7-588056F8DA59}" srcOrd="0" destOrd="0" parTransId="{BA2AA8D9-8A0B-4C44-AC4A-E229D520682F}" sibTransId="{358BC604-4285-4A45-AB42-ABED8F39E3D2}"/>
    <dgm:cxn modelId="{AD670B58-B3EC-4AAA-9548-8E67132A1022}" type="presOf" srcId="{73A37D0F-0A01-427C-806C-3BDE0C554716}" destId="{49FEBA6B-54F1-40C1-9288-0F2AB2649D67}" srcOrd="0" destOrd="0" presId="urn:microsoft.com/office/officeart/2005/8/layout/chevron2"/>
    <dgm:cxn modelId="{30145381-78CD-45F1-A2C5-4FA86B038B2D}" type="presOf" srcId="{7991A607-7466-4457-87C8-C0CA40315A23}" destId="{372C945C-259A-4409-A878-2163FB9FB9E1}" srcOrd="0" destOrd="0" presId="urn:microsoft.com/office/officeart/2005/8/layout/chevron2"/>
    <dgm:cxn modelId="{5F7634A8-F0F7-4878-A74D-52317EA83116}" type="presOf" srcId="{8A584B21-BCB2-43BB-B64C-7B360D83A862}" destId="{EE001D36-7EA7-40EA-B3F8-70F5116F2BEF}" srcOrd="0" destOrd="0" presId="urn:microsoft.com/office/officeart/2005/8/layout/chevron2"/>
    <dgm:cxn modelId="{FF465EB1-8C69-4C96-9EC7-9488D4B1D582}" type="presOf" srcId="{263007B6-2F74-466B-9793-9EE43B50D29F}" destId="{E4B98815-6EE4-43A6-9D35-F25F57806168}" srcOrd="0" destOrd="1" presId="urn:microsoft.com/office/officeart/2005/8/layout/chevron2"/>
    <dgm:cxn modelId="{CC5EE9BB-8B97-40EC-A28D-88215B8948DF}" type="presOf" srcId="{34A61327-4E4D-443A-94A3-4D33A6D7D0E3}" destId="{70F5F141-B73D-4673-BBE8-3D931F4008F2}" srcOrd="0" destOrd="0" presId="urn:microsoft.com/office/officeart/2005/8/layout/chevron2"/>
    <dgm:cxn modelId="{161FFABF-BCBE-4DE8-A77B-72EAA0E776D9}" srcId="{34A61327-4E4D-443A-94A3-4D33A6D7D0E3}" destId="{70B3BB73-755C-4FB7-9365-2CA8C05F6DBE}" srcOrd="0" destOrd="0" parTransId="{6A957AE3-DB95-46DC-BEBA-284EA4FD37FD}" sibTransId="{8435039D-A6D3-4E9E-AB8B-A8429F8247C4}"/>
    <dgm:cxn modelId="{602B11CA-F846-4D8B-92B3-0DBBF392E24A}" type="presOf" srcId="{929949F9-6708-4738-9713-C14A3F26FEC8}" destId="{8B8D4138-9F8B-48F9-ADD4-2E3053B5D64B}" srcOrd="0" destOrd="0" presId="urn:microsoft.com/office/officeart/2005/8/layout/chevron2"/>
    <dgm:cxn modelId="{C4585ACA-0B26-477F-8DDF-8802F06629D0}" srcId="{34A61327-4E4D-443A-94A3-4D33A6D7D0E3}" destId="{263007B6-2F74-466B-9793-9EE43B50D29F}" srcOrd="1" destOrd="0" parTransId="{0623919A-BFDB-449A-A967-A6E7B3B69814}" sibTransId="{581F07AE-BED3-4487-A468-ED2B7FD65DB6}"/>
    <dgm:cxn modelId="{72DC40D7-5FA8-4C59-BAB0-1FE2F4836B34}" type="presOf" srcId="{1596D66C-8EB0-4EE2-90CF-06B1E7C41BF7}" destId="{61BF64C8-B481-4665-A533-2C338B5FE312}" srcOrd="0" destOrd="1" presId="urn:microsoft.com/office/officeart/2005/8/layout/chevron2"/>
    <dgm:cxn modelId="{6C7E1EE1-C578-47F6-BD64-1D2ED600F728}" srcId="{7991A607-7466-4457-87C8-C0CA40315A23}" destId="{1596D66C-8EB0-4EE2-90CF-06B1E7C41BF7}" srcOrd="1" destOrd="0" parTransId="{BD943534-E010-453E-A225-FA42C70D6024}" sibTransId="{6FD94990-F33C-49D9-9EC5-83BA17B42E2F}"/>
    <dgm:cxn modelId="{4BA320E8-2DF3-4E7E-B18B-659CEB6FD011}" type="presOf" srcId="{70B3BB73-755C-4FB7-9365-2CA8C05F6DBE}" destId="{E4B98815-6EE4-43A6-9D35-F25F57806168}" srcOrd="0" destOrd="0" presId="urn:microsoft.com/office/officeart/2005/8/layout/chevron2"/>
    <dgm:cxn modelId="{8AA7AEF0-2C43-4D1F-9795-3D7C3DEEEFE8}" srcId="{73A37D0F-0A01-427C-806C-3BDE0C554716}" destId="{929949F9-6708-4738-9713-C14A3F26FEC8}" srcOrd="1" destOrd="0" parTransId="{0F7E1A38-7E70-42A4-AF68-F54EB88D3B4D}" sibTransId="{ADF06A4A-9857-42CF-BDD4-187E89F55B3D}"/>
    <dgm:cxn modelId="{A78A66F7-08BB-42E0-B03F-F4DC4DD532B6}" type="presOf" srcId="{70ED07A8-1925-4E2A-A3F7-588056F8DA59}" destId="{61BF64C8-B481-4665-A533-2C338B5FE312}" srcOrd="0" destOrd="0" presId="urn:microsoft.com/office/officeart/2005/8/layout/chevron2"/>
    <dgm:cxn modelId="{09807F57-12DA-4D52-B57C-4BDD525106D8}" type="presParOf" srcId="{49FEBA6B-54F1-40C1-9288-0F2AB2649D67}" destId="{207EC565-6A5E-42E7-ADB2-07069A95658F}" srcOrd="0" destOrd="0" presId="urn:microsoft.com/office/officeart/2005/8/layout/chevron2"/>
    <dgm:cxn modelId="{97491901-C94B-4FFC-99E6-910F39736E23}" type="presParOf" srcId="{207EC565-6A5E-42E7-ADB2-07069A95658F}" destId="{372C945C-259A-4409-A878-2163FB9FB9E1}" srcOrd="0" destOrd="0" presId="urn:microsoft.com/office/officeart/2005/8/layout/chevron2"/>
    <dgm:cxn modelId="{2FBA76C3-8673-4687-BF2D-D692649B23DD}" type="presParOf" srcId="{207EC565-6A5E-42E7-ADB2-07069A95658F}" destId="{61BF64C8-B481-4665-A533-2C338B5FE312}" srcOrd="1" destOrd="0" presId="urn:microsoft.com/office/officeart/2005/8/layout/chevron2"/>
    <dgm:cxn modelId="{FD308ED2-4D5E-4944-873C-3CFAC0F385CF}" type="presParOf" srcId="{49FEBA6B-54F1-40C1-9288-0F2AB2649D67}" destId="{8D0C9BC5-5A25-46DB-B3A1-99F5F9B1E4EB}" srcOrd="1" destOrd="0" presId="urn:microsoft.com/office/officeart/2005/8/layout/chevron2"/>
    <dgm:cxn modelId="{5F56241B-B13A-4B8F-AD65-D694E2218559}" type="presParOf" srcId="{49FEBA6B-54F1-40C1-9288-0F2AB2649D67}" destId="{0C4CA8CF-FA47-4E25-A8FB-B020A38E2677}" srcOrd="2" destOrd="0" presId="urn:microsoft.com/office/officeart/2005/8/layout/chevron2"/>
    <dgm:cxn modelId="{0DEF7DC1-4560-4022-89E1-FA86916C3BA0}" type="presParOf" srcId="{0C4CA8CF-FA47-4E25-A8FB-B020A38E2677}" destId="{8B8D4138-9F8B-48F9-ADD4-2E3053B5D64B}" srcOrd="0" destOrd="0" presId="urn:microsoft.com/office/officeart/2005/8/layout/chevron2"/>
    <dgm:cxn modelId="{5F1A5EED-385D-4EC0-BE1D-E39F01ACEAC8}" type="presParOf" srcId="{0C4CA8CF-FA47-4E25-A8FB-B020A38E2677}" destId="{EE001D36-7EA7-40EA-B3F8-70F5116F2BEF}" srcOrd="1" destOrd="0" presId="urn:microsoft.com/office/officeart/2005/8/layout/chevron2"/>
    <dgm:cxn modelId="{A10AF34B-A236-4F6B-9134-003D713D830C}" type="presParOf" srcId="{49FEBA6B-54F1-40C1-9288-0F2AB2649D67}" destId="{11FB023F-A33F-48E9-B9C6-E54DC70040CD}" srcOrd="3" destOrd="0" presId="urn:microsoft.com/office/officeart/2005/8/layout/chevron2"/>
    <dgm:cxn modelId="{CF46E0F7-A030-49E2-AEB2-A777A729E0CA}" type="presParOf" srcId="{49FEBA6B-54F1-40C1-9288-0F2AB2649D67}" destId="{43DBC3F6-492D-4C2A-A252-4FEAED53631A}" srcOrd="4" destOrd="0" presId="urn:microsoft.com/office/officeart/2005/8/layout/chevron2"/>
    <dgm:cxn modelId="{3A024983-132F-4E2E-95B9-BADB6B3C2FCF}" type="presParOf" srcId="{43DBC3F6-492D-4C2A-A252-4FEAED53631A}" destId="{70F5F141-B73D-4673-BBE8-3D931F4008F2}" srcOrd="0" destOrd="0" presId="urn:microsoft.com/office/officeart/2005/8/layout/chevron2"/>
    <dgm:cxn modelId="{B0522303-EC98-48BF-A1D2-3575D76B1E92}" type="presParOf" srcId="{43DBC3F6-492D-4C2A-A252-4FEAED53631A}" destId="{E4B98815-6EE4-43A6-9D35-F25F578061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2FEFD-0534-4CDE-BDFC-5DC8A0A6E211}">
      <dsp:nvSpPr>
        <dsp:cNvPr id="0" name=""/>
        <dsp:cNvSpPr/>
      </dsp:nvSpPr>
      <dsp:spPr>
        <a:xfrm rot="16200000">
          <a:off x="-400220" y="400220"/>
          <a:ext cx="4022725" cy="322228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noProof="0" dirty="0"/>
            <a:t>1. fejezet</a:t>
          </a:r>
          <a:r>
            <a:rPr lang="en-US" sz="2400" kern="1200" noProof="0" dirty="0"/>
            <a:t>: Fenntartható megközelítés a KKV-k számára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Fenntarthatóság a KKV-k kontextusában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A KKV-kat érintő működési következmények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Fenntartható trendek a </a:t>
          </a:r>
          <a:r>
            <a:rPr lang="sk-SK" sz="1400" kern="1200" dirty="0"/>
            <a:t>KKV-k</a:t>
          </a:r>
          <a:r>
            <a:rPr lang="en-GB" sz="1400" kern="1200" dirty="0"/>
            <a:t> számára   </a:t>
          </a:r>
          <a:endParaRPr lang="en-US" sz="1400" kern="1200" noProof="0" dirty="0"/>
        </a:p>
      </dsp:txBody>
      <dsp:txXfrm rot="5400000">
        <a:off x="1" y="804544"/>
        <a:ext cx="3222284" cy="2413635"/>
      </dsp:txXfrm>
    </dsp:sp>
    <dsp:sp modelId="{6A06E1D3-CB2E-499A-A964-4B9EA4634424}">
      <dsp:nvSpPr>
        <dsp:cNvPr id="0" name=""/>
        <dsp:cNvSpPr/>
      </dsp:nvSpPr>
      <dsp:spPr>
        <a:xfrm rot="16200000">
          <a:off x="3064974" y="400220"/>
          <a:ext cx="4022725" cy="322228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noProof="0" dirty="0"/>
            <a:t>2.fejezet</a:t>
          </a:r>
          <a:r>
            <a:rPr lang="en-US" sz="2400" kern="1200" noProof="0" dirty="0"/>
            <a:t>: </a:t>
          </a:r>
          <a:r>
            <a:rPr lang="en-GB" sz="2400" b="0" kern="1200" dirty="0"/>
            <a:t>A társadalmi vállalkozói tevékenység alapjai</a:t>
          </a:r>
          <a:endParaRPr lang="en-US" sz="2400" b="0" kern="1200" noProof="0" dirty="0"/>
        </a:p>
        <a:p>
          <a:pPr marL="114300" lvl="1" indent="-1047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Miben különbözik a társadalmi </a:t>
          </a:r>
          <a:r>
            <a:rPr lang="en-US" sz="1400" kern="1200" dirty="0"/>
            <a:t>vállalkozói tevékenység?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Társadalmi vállalkozás vs.</a:t>
          </a:r>
          <a:r>
            <a:rPr lang="hu-HU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Vállalati társadalmi felelősségvállalás</a:t>
          </a:r>
          <a:endParaRPr lang="en-US" sz="14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Társadalmi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küldetés</a:t>
          </a:r>
          <a:r>
            <a:rPr lang="en-US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a KKV-</a:t>
          </a:r>
          <a:r>
            <a:rPr lang="en-US" sz="14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kban</a:t>
          </a:r>
          <a:endParaRPr lang="en-US" sz="14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3465195" y="804544"/>
        <a:ext cx="3222284" cy="2413635"/>
      </dsp:txXfrm>
    </dsp:sp>
    <dsp:sp modelId="{3DEE8081-9DAE-447D-949C-DEF3860D6332}">
      <dsp:nvSpPr>
        <dsp:cNvPr id="0" name=""/>
        <dsp:cNvSpPr/>
      </dsp:nvSpPr>
      <dsp:spPr>
        <a:xfrm rot="16200000">
          <a:off x="6528930" y="400220"/>
          <a:ext cx="4022725" cy="322228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noProof="0" dirty="0"/>
            <a:t>3. fejezet</a:t>
          </a:r>
          <a:r>
            <a:rPr lang="en-US" sz="2400" kern="1200" noProof="0" dirty="0"/>
            <a:t>: Zöld vállalkozói tevékenység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Mi a zöld vállalkozás és annak </a:t>
          </a:r>
          <a:r>
            <a:rPr lang="sk-SK" sz="1400" kern="1200" dirty="0"/>
            <a:t>alapelvei 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Hogyan lehet kihasználni a zöld </a:t>
          </a:r>
          <a:r>
            <a:rPr lang="sk-SK" sz="1400" kern="1200" dirty="0"/>
            <a:t>vállalkozásban</a:t>
          </a:r>
          <a:r>
            <a:rPr lang="en-GB" sz="1400" kern="1200" dirty="0"/>
            <a:t> rejlő lehetőségeket? 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Tippek és eszközök</a:t>
          </a:r>
          <a:r>
            <a:rPr lang="en-US" sz="1400" kern="1200" dirty="0"/>
            <a:t>, hogy vállalkozása "zöldebb" legyen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noProof="0" dirty="0"/>
        </a:p>
      </dsp:txBody>
      <dsp:txXfrm rot="5400000">
        <a:off x="6929151" y="804544"/>
        <a:ext cx="3222284" cy="2413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32323-29C2-4027-8AD5-0376CDC28B7A}">
      <dsp:nvSpPr>
        <dsp:cNvPr id="0" name=""/>
        <dsp:cNvSpPr/>
      </dsp:nvSpPr>
      <dsp:spPr>
        <a:xfrm>
          <a:off x="3054160" y="1291097"/>
          <a:ext cx="1418138" cy="1093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 err="1">
              <a:solidFill>
                <a:schemeClr val="tx1"/>
              </a:solidFill>
            </a:rPr>
            <a:t>Társadalmi</a:t>
          </a:r>
          <a:r>
            <a:rPr lang="en-GB" sz="1700" b="1" kern="1200" noProof="0" dirty="0">
              <a:solidFill>
                <a:schemeClr val="tx1"/>
              </a:solidFill>
            </a:rPr>
            <a:t> </a:t>
          </a:r>
          <a:r>
            <a:rPr lang="en-GB" sz="1100" b="1" kern="1200" noProof="0" dirty="0" err="1">
              <a:solidFill>
                <a:schemeClr val="tx1"/>
              </a:solidFill>
            </a:rPr>
            <a:t>vállalkoz</a:t>
          </a:r>
          <a:r>
            <a:rPr lang="hu-HU" sz="1100" b="1" kern="1200" noProof="0" dirty="0">
              <a:solidFill>
                <a:schemeClr val="tx1"/>
              </a:solidFill>
            </a:rPr>
            <a:t>ás</a:t>
          </a:r>
          <a:endParaRPr lang="en-GB" sz="1700" b="1" kern="1200" noProof="0" dirty="0">
            <a:solidFill>
              <a:schemeClr val="tx1"/>
            </a:solidFill>
          </a:endParaRPr>
        </a:p>
      </dsp:txBody>
      <dsp:txXfrm>
        <a:off x="3107552" y="1344489"/>
        <a:ext cx="1311354" cy="986960"/>
      </dsp:txXfrm>
    </dsp:sp>
    <dsp:sp modelId="{165B64EC-05B1-4468-A367-0E47E2036090}">
      <dsp:nvSpPr>
        <dsp:cNvPr id="0" name=""/>
        <dsp:cNvSpPr/>
      </dsp:nvSpPr>
      <dsp:spPr>
        <a:xfrm rot="16302796">
          <a:off x="3581488" y="1086986"/>
          <a:ext cx="4084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405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E3E4D-2F6D-477D-B652-0D76D47A8559}">
      <dsp:nvSpPr>
        <dsp:cNvPr id="0" name=""/>
        <dsp:cNvSpPr/>
      </dsp:nvSpPr>
      <dsp:spPr>
        <a:xfrm>
          <a:off x="2776415" y="18116"/>
          <a:ext cx="2056627" cy="864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noProof="0" dirty="0">
              <a:solidFill>
                <a:schemeClr val="tx1"/>
              </a:solidFill>
            </a:rPr>
            <a:t>Társadalmi</a:t>
          </a:r>
          <a:r>
            <a:rPr lang="en-GB" sz="1700" kern="1200" noProof="0" dirty="0">
              <a:solidFill>
                <a:schemeClr val="tx1"/>
              </a:solidFill>
            </a:rPr>
            <a:t> küldetés</a:t>
          </a:r>
        </a:p>
      </dsp:txBody>
      <dsp:txXfrm>
        <a:off x="2818629" y="60330"/>
        <a:ext cx="1972199" cy="780330"/>
      </dsp:txXfrm>
    </dsp:sp>
    <dsp:sp modelId="{D6A48497-253E-4C33-8C41-40B01F55D5E0}">
      <dsp:nvSpPr>
        <dsp:cNvPr id="0" name=""/>
        <dsp:cNvSpPr/>
      </dsp:nvSpPr>
      <dsp:spPr>
        <a:xfrm rot="2434191">
          <a:off x="4371213" y="2468018"/>
          <a:ext cx="2557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777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075E9-E2E8-4008-B1A2-0EA3D6915024}">
      <dsp:nvSpPr>
        <dsp:cNvPr id="0" name=""/>
        <dsp:cNvSpPr/>
      </dsp:nvSpPr>
      <dsp:spPr>
        <a:xfrm>
          <a:off x="4322100" y="2551193"/>
          <a:ext cx="1713570" cy="997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noProof="0" dirty="0">
              <a:solidFill>
                <a:schemeClr val="tx1"/>
              </a:solidFill>
            </a:rPr>
            <a:t>Vállalkozói stratégiák</a:t>
          </a:r>
        </a:p>
      </dsp:txBody>
      <dsp:txXfrm>
        <a:off x="4370804" y="2599897"/>
        <a:ext cx="1616162" cy="900289"/>
      </dsp:txXfrm>
    </dsp:sp>
    <dsp:sp modelId="{326BF5E5-B62A-4AB4-9E98-688427112BF8}">
      <dsp:nvSpPr>
        <dsp:cNvPr id="0" name=""/>
        <dsp:cNvSpPr/>
      </dsp:nvSpPr>
      <dsp:spPr>
        <a:xfrm rot="8458042">
          <a:off x="2851498" y="2468910"/>
          <a:ext cx="2669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982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8DECA-88DD-4A10-A8C0-7B55C00D9C46}">
      <dsp:nvSpPr>
        <dsp:cNvPr id="0" name=""/>
        <dsp:cNvSpPr/>
      </dsp:nvSpPr>
      <dsp:spPr>
        <a:xfrm>
          <a:off x="1340923" y="2552978"/>
          <a:ext cx="1854526" cy="99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chemeClr val="tx1"/>
              </a:solidFill>
            </a:rPr>
            <a:t>Innovatív és fenntartható megoldások</a:t>
          </a:r>
        </a:p>
      </dsp:txBody>
      <dsp:txXfrm>
        <a:off x="1389452" y="2601507"/>
        <a:ext cx="1757468" cy="897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C945C-259A-4409-A878-2163FB9FB9E1}">
      <dsp:nvSpPr>
        <dsp:cNvPr id="0" name=""/>
        <dsp:cNvSpPr/>
      </dsp:nvSpPr>
      <dsp:spPr>
        <a:xfrm rot="5400000">
          <a:off x="-206336" y="276717"/>
          <a:ext cx="1375574" cy="9629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1. </a:t>
          </a:r>
          <a:r>
            <a:rPr lang="hu-HU" sz="1300" kern="1200" noProof="0" dirty="0"/>
            <a:t>fejezet</a:t>
          </a:r>
          <a:endParaRPr lang="en-US" sz="1300" kern="1200" noProof="0" dirty="0"/>
        </a:p>
      </dsp:txBody>
      <dsp:txXfrm rot="-5400000">
        <a:off x="0" y="551832"/>
        <a:ext cx="962902" cy="412672"/>
      </dsp:txXfrm>
    </dsp:sp>
    <dsp:sp modelId="{61BF64C8-B481-4665-A533-2C338B5FE312}">
      <dsp:nvSpPr>
        <dsp:cNvPr id="0" name=""/>
        <dsp:cNvSpPr/>
      </dsp:nvSpPr>
      <dsp:spPr>
        <a:xfrm rot="5400000">
          <a:off x="4997142" y="-4030306"/>
          <a:ext cx="1027016" cy="9095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solidFill>
                <a:srgbClr val="404040"/>
              </a:solidFill>
            </a:rPr>
            <a:t>A fenntarthatóság az </a:t>
          </a:r>
          <a:r>
            <a:rPr lang="en-US" sz="1400" kern="1200" baseline="0" noProof="0" dirty="0">
              <a:solidFill>
                <a:srgbClr val="404040"/>
              </a:solidFill>
            </a:rPr>
            <a:t>üzleti életben azt jelenti, hogy az üzleti tevékenység a környezetre, a társadalomra, a közösségre és a gazdaságra gyakorolt negatív hatások nélkül történik.</a:t>
          </a:r>
          <a:endParaRPr lang="en-US" sz="1400" kern="1200" noProof="0" dirty="0">
            <a:solidFill>
              <a:srgbClr val="40404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solidFill>
                <a:srgbClr val="404040"/>
              </a:solidFill>
            </a:rPr>
            <a:t>A fenntartható megközelítést </a:t>
          </a:r>
          <a:r>
            <a:rPr lang="en-US" sz="1400" kern="1200" noProof="0" dirty="0" err="1">
              <a:solidFill>
                <a:srgbClr val="404040"/>
              </a:solidFill>
            </a:rPr>
            <a:t>olyan</a:t>
          </a:r>
          <a:r>
            <a:rPr lang="en-US" sz="1400" kern="1200" noProof="0" dirty="0">
              <a:solidFill>
                <a:srgbClr val="404040"/>
              </a:solidFill>
            </a:rPr>
            <a:t> </a:t>
          </a:r>
          <a:r>
            <a:rPr lang="hu-HU" sz="1400" kern="1200" noProof="0" dirty="0">
              <a:solidFill>
                <a:srgbClr val="404040"/>
              </a:solidFill>
            </a:rPr>
            <a:t>m</a:t>
          </a:r>
          <a:r>
            <a:rPr lang="hu-HU" sz="1400" kern="1200" dirty="0" err="1">
              <a:solidFill>
                <a:srgbClr val="404040"/>
              </a:solidFill>
            </a:rPr>
            <a:t>űködési</a:t>
          </a:r>
          <a:r>
            <a:rPr lang="hu-HU" sz="1400" kern="1200" dirty="0">
              <a:solidFill>
                <a:srgbClr val="404040"/>
              </a:solidFill>
            </a:rPr>
            <a:t> változtatásokkal </a:t>
          </a:r>
          <a:r>
            <a:rPr lang="en-US" sz="1400" kern="1200" noProof="0" dirty="0" err="1">
              <a:solidFill>
                <a:srgbClr val="404040"/>
              </a:solidFill>
            </a:rPr>
            <a:t>lehet</a:t>
          </a:r>
          <a:r>
            <a:rPr lang="en-US" sz="1400" kern="1200" noProof="0" dirty="0">
              <a:solidFill>
                <a:srgbClr val="404040"/>
              </a:solidFill>
            </a:rPr>
            <a:t> megvalósítani, </a:t>
          </a:r>
          <a:r>
            <a:rPr lang="en-US" sz="1400" kern="1200" noProof="0" dirty="0" err="1">
              <a:solidFill>
                <a:srgbClr val="404040"/>
              </a:solidFill>
            </a:rPr>
            <a:t>amelyek</a:t>
          </a:r>
          <a:r>
            <a:rPr lang="en-US" sz="1400" kern="1200" noProof="0" dirty="0">
              <a:solidFill>
                <a:srgbClr val="404040"/>
              </a:solidFill>
            </a:rPr>
            <a:t> </a:t>
          </a:r>
          <a:r>
            <a:rPr lang="hu-HU" sz="1400" kern="1200" noProof="0" dirty="0">
              <a:solidFill>
                <a:srgbClr val="404040"/>
              </a:solidFill>
            </a:rPr>
            <a:t>a következő</a:t>
          </a:r>
          <a:r>
            <a:rPr lang="en-US" sz="1400" kern="1200" noProof="0" dirty="0">
              <a:solidFill>
                <a:srgbClr val="404040"/>
              </a:solidFill>
            </a:rPr>
            <a:t> </a:t>
          </a:r>
          <a:r>
            <a:rPr lang="en-US" sz="1400" kern="1200" noProof="0" dirty="0" err="1">
              <a:solidFill>
                <a:srgbClr val="404040"/>
              </a:solidFill>
            </a:rPr>
            <a:t>összetevőkre</a:t>
          </a:r>
          <a:r>
            <a:rPr lang="en-US" sz="1400" kern="1200" noProof="0" dirty="0">
              <a:solidFill>
                <a:srgbClr val="404040"/>
              </a:solidFill>
            </a:rPr>
            <a:t> </a:t>
          </a:r>
          <a:r>
            <a:rPr lang="en-US" sz="1400" kern="1200" noProof="0" dirty="0" err="1">
              <a:solidFill>
                <a:srgbClr val="404040"/>
              </a:solidFill>
            </a:rPr>
            <a:t>vonatkoznak</a:t>
          </a:r>
          <a:r>
            <a:rPr lang="hu-HU" sz="1400" kern="1200" noProof="0" dirty="0">
              <a:solidFill>
                <a:srgbClr val="404040"/>
              </a:solidFill>
            </a:rPr>
            <a:t>: </a:t>
          </a:r>
          <a:r>
            <a:rPr lang="en-US" sz="1400" kern="1200" noProof="0" dirty="0" err="1">
              <a:solidFill>
                <a:srgbClr val="404040"/>
              </a:solidFill>
            </a:rPr>
            <a:t>az</a:t>
          </a:r>
          <a:r>
            <a:rPr lang="en-US" sz="1400" kern="1200" noProof="0" dirty="0">
              <a:solidFill>
                <a:srgbClr val="404040"/>
              </a:solidFill>
            </a:rPr>
            <a:t> energiahatékonyság, az ellátási lánc kezelése, a hulladékgazdálkodás, a fenntartható beszerzés és a közösségi szerepvállalás.</a:t>
          </a:r>
        </a:p>
      </dsp:txBody>
      <dsp:txXfrm rot="-5400000">
        <a:off x="962902" y="54069"/>
        <a:ext cx="9045362" cy="926746"/>
      </dsp:txXfrm>
    </dsp:sp>
    <dsp:sp modelId="{8B8D4138-9F8B-48F9-ADD4-2E3053B5D64B}">
      <dsp:nvSpPr>
        <dsp:cNvPr id="0" name=""/>
        <dsp:cNvSpPr/>
      </dsp:nvSpPr>
      <dsp:spPr>
        <a:xfrm rot="5400000">
          <a:off x="-206336" y="1469115"/>
          <a:ext cx="1375574" cy="9629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2. </a:t>
          </a:r>
          <a:r>
            <a:rPr lang="hu-HU" sz="1300" kern="1200" noProof="0" dirty="0"/>
            <a:t>fejezet</a:t>
          </a:r>
          <a:endParaRPr lang="en-US" sz="1300" kern="1200" noProof="0" dirty="0"/>
        </a:p>
      </dsp:txBody>
      <dsp:txXfrm rot="-5400000">
        <a:off x="0" y="1744230"/>
        <a:ext cx="962902" cy="412672"/>
      </dsp:txXfrm>
    </dsp:sp>
    <dsp:sp modelId="{EE001D36-7EA7-40EA-B3F8-70F5116F2BEF}">
      <dsp:nvSpPr>
        <dsp:cNvPr id="0" name=""/>
        <dsp:cNvSpPr/>
      </dsp:nvSpPr>
      <dsp:spPr>
        <a:xfrm rot="5400000">
          <a:off x="5063589" y="-2837907"/>
          <a:ext cx="894123" cy="9095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solidFill>
                <a:srgbClr val="404040"/>
              </a:solidFill>
            </a:rPr>
            <a:t>A </a:t>
          </a:r>
          <a:r>
            <a:rPr lang="hu-HU" sz="1400" kern="1200" noProof="0" dirty="0">
              <a:solidFill>
                <a:srgbClr val="404040"/>
              </a:solidFill>
            </a:rPr>
            <a:t>társadalmi</a:t>
          </a:r>
          <a:r>
            <a:rPr lang="en-US" sz="1400" kern="1200" noProof="0" dirty="0">
              <a:solidFill>
                <a:srgbClr val="404040"/>
              </a:solidFill>
            </a:rPr>
            <a:t> vállalkozás bármilyen területen működhet, és ugyanúgy profitot termel, mint bármely más vállalkozás - a különbség az, hogy a profitot hogyan használják fel! A nyereséget újra befektetik, és egy világos társadalmi </a:t>
          </a:r>
          <a:r>
            <a:rPr lang="en-US" sz="1400" kern="1200" noProof="0" dirty="0" err="1">
              <a:solidFill>
                <a:srgbClr val="404040"/>
              </a:solidFill>
            </a:rPr>
            <a:t>küldetést</a:t>
          </a:r>
          <a:r>
            <a:rPr lang="en-US" sz="1400" kern="1200" noProof="0" dirty="0">
              <a:solidFill>
                <a:srgbClr val="404040"/>
              </a:solidFill>
            </a:rPr>
            <a:t> </a:t>
          </a:r>
          <a:r>
            <a:rPr lang="en-US" sz="1400" kern="1200" noProof="0" dirty="0" err="1">
              <a:solidFill>
                <a:srgbClr val="404040"/>
              </a:solidFill>
            </a:rPr>
            <a:t>teljesít</a:t>
          </a:r>
          <a:r>
            <a:rPr lang="hu-HU" sz="1400" kern="1200" noProof="0" dirty="0" err="1">
              <a:solidFill>
                <a:srgbClr val="404040"/>
              </a:solidFill>
            </a:rPr>
            <a:t>enek</a:t>
          </a:r>
          <a:r>
            <a:rPr lang="en-US" sz="1400" kern="1200" noProof="0" dirty="0">
              <a:solidFill>
                <a:srgbClr val="404040"/>
              </a:solidFill>
            </a:rPr>
            <a:t>, amely pozitívan hat a közösségre!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solidFill>
                <a:srgbClr val="404040"/>
              </a:solidFill>
            </a:rPr>
            <a:t>A társadalmi vállalkozás jelentős hozzáadott értéket teremt a társadalmi változások megvalósításával.</a:t>
          </a:r>
        </a:p>
      </dsp:txBody>
      <dsp:txXfrm rot="-5400000">
        <a:off x="962903" y="1306426"/>
        <a:ext cx="9051850" cy="806829"/>
      </dsp:txXfrm>
    </dsp:sp>
    <dsp:sp modelId="{70F5F141-B73D-4673-BBE8-3D931F4008F2}">
      <dsp:nvSpPr>
        <dsp:cNvPr id="0" name=""/>
        <dsp:cNvSpPr/>
      </dsp:nvSpPr>
      <dsp:spPr>
        <a:xfrm rot="5400000">
          <a:off x="-206336" y="2849552"/>
          <a:ext cx="1375574" cy="9629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3. </a:t>
          </a:r>
          <a:r>
            <a:rPr lang="hu-HU" sz="1300" kern="1200" noProof="0" dirty="0"/>
            <a:t>fejezet</a:t>
          </a:r>
          <a:endParaRPr lang="en-US" sz="1300" kern="1200" noProof="0" dirty="0"/>
        </a:p>
      </dsp:txBody>
      <dsp:txXfrm rot="-5400000">
        <a:off x="0" y="3124667"/>
        <a:ext cx="962902" cy="412672"/>
      </dsp:txXfrm>
    </dsp:sp>
    <dsp:sp modelId="{E4B98815-6EE4-43A6-9D35-F25F57806168}">
      <dsp:nvSpPr>
        <dsp:cNvPr id="0" name=""/>
        <dsp:cNvSpPr/>
      </dsp:nvSpPr>
      <dsp:spPr>
        <a:xfrm rot="5400000">
          <a:off x="4875550" y="-1457471"/>
          <a:ext cx="1270200" cy="9095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solidFill>
                <a:srgbClr val="404040"/>
              </a:solidFill>
            </a:rPr>
            <a:t>A zöld vállalkozás a környezetre gyakorolt negatív hatások kiküszöbölésén dolgozik az üvegházhatású gázok kibocsátásának és a hulladéktermelésnek a csökkentésével; az energiahatékonyság növelésével és a megújuló energiaforrásokba való beruházásokkal; a természetes ökoszisztémák védelmével és környezetbarát termékek előállításával.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solidFill>
                <a:srgbClr val="404040"/>
              </a:solidFill>
            </a:rPr>
            <a:t>A zöld vállalkozást a természetes ökoszisztémáknak kell inspirálniuk.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>
              <a:solidFill>
                <a:srgbClr val="404040"/>
              </a:solidFill>
            </a:rPr>
            <a:t>A zöld vállalkozás hatalmas üzleti lehetőséget jelent a 2050-re szén-dioxid-mentessé váló világ számára.</a:t>
          </a:r>
        </a:p>
      </dsp:txBody>
      <dsp:txXfrm rot="-5400000">
        <a:off x="962902" y="2517183"/>
        <a:ext cx="9033491" cy="114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5. 4. 2023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4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5. 4. 2023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744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5. 4. 2023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674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5. 4. 2023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03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5. 4. 2023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7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5. 4. 2023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714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5. 4. 2023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96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5. 4. 2023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850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5. 4. 2023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242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1626B79-3724-4A98-8B34-EC614ED41867}" type="datetimeFigureOut">
              <a:rPr lang="sk-SK" smtClean="0"/>
              <a:t>5. 4. 2023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197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5. 4. 2023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908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626B79-3724-4A98-8B34-EC614ED41867}" type="datetimeFigureOut">
              <a:rPr lang="sk-SK" smtClean="0"/>
              <a:t>5. 4. 2023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61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pplychain247.com/article/circular_supply_chain_the_missing_link/Kuebi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sb.org/toptrends2023/" TargetMode="External"/><Relationship Id="rId5" Type="http://schemas.openxmlformats.org/officeDocument/2006/relationships/hyperlink" Target="https://www.businessnewsdaily.com/7832-social-media-for-business.html" TargetMode="External"/><Relationship Id="rId4" Type="http://schemas.openxmlformats.org/officeDocument/2006/relationships/hyperlink" Target="https://www.ecolabelindex.com/ecolabels/?st=region=europ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4.jpeg"/><Relationship Id="rId21" Type="http://schemas.openxmlformats.org/officeDocument/2006/relationships/image" Target="../media/image37.png"/><Relationship Id="rId7" Type="http://schemas.openxmlformats.org/officeDocument/2006/relationships/image" Target="../media/image25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2.svg"/><Relationship Id="rId19" Type="http://schemas.openxmlformats.org/officeDocument/2006/relationships/image" Target="../media/image35.png"/><Relationship Id="rId4" Type="http://schemas.openxmlformats.org/officeDocument/2006/relationships/hyperlink" Target="https://www.youtube.com/watch?v=fYhpfI_JIMU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30.svg"/><Relationship Id="rId22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hyperlink" Target="https://single-market-economy.ec.europa.eu/sectors/proximity-and-social-economy/social-economy-eu_en" TargetMode="External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4.jpe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businessjargons.com/social-entrepreneurship.html" TargetMode="External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.jpeg"/><Relationship Id="rId21" Type="http://schemas.openxmlformats.org/officeDocument/2006/relationships/image" Target="../media/image64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5" Type="http://schemas.openxmlformats.org/officeDocument/2006/relationships/image" Target="../media/image68.svg"/><Relationship Id="rId2" Type="http://schemas.openxmlformats.org/officeDocument/2006/relationships/image" Target="../media/image10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24" Type="http://schemas.openxmlformats.org/officeDocument/2006/relationships/image" Target="../media/image67.pn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23" Type="http://schemas.openxmlformats.org/officeDocument/2006/relationships/image" Target="../media/image66.svg"/><Relationship Id="rId10" Type="http://schemas.openxmlformats.org/officeDocument/2006/relationships/image" Target="../media/image53.png"/><Relationship Id="rId19" Type="http://schemas.openxmlformats.org/officeDocument/2006/relationships/image" Target="../media/image62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archive.org/web/20160203162342/http:/www.hec.edu/content/download/52956/470943/file/Article%20LRP%20Yunus%20Moingeon%20Lehmann-Ortega%20d%C3%A9finitif.pdf" TargetMode="Externa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82.svg"/><Relationship Id="rId26" Type="http://schemas.openxmlformats.org/officeDocument/2006/relationships/image" Target="../media/image88.svg"/><Relationship Id="rId39" Type="http://schemas.openxmlformats.org/officeDocument/2006/relationships/image" Target="../media/image101.png"/><Relationship Id="rId3" Type="http://schemas.openxmlformats.org/officeDocument/2006/relationships/hyperlink" Target="https://www.mirri.gov.sk/wp-content/uploads/2021/08/Handbook-on-Social-Innovation_27062021.pdf" TargetMode="External"/><Relationship Id="rId21" Type="http://schemas.openxmlformats.org/officeDocument/2006/relationships/image" Target="../media/image83.png"/><Relationship Id="rId34" Type="http://schemas.openxmlformats.org/officeDocument/2006/relationships/image" Target="../media/image96.svg"/><Relationship Id="rId42" Type="http://schemas.openxmlformats.org/officeDocument/2006/relationships/image" Target="../media/image104.svg"/><Relationship Id="rId47" Type="http://schemas.openxmlformats.org/officeDocument/2006/relationships/image" Target="../media/image109.png"/><Relationship Id="rId50" Type="http://schemas.openxmlformats.org/officeDocument/2006/relationships/image" Target="../media/image112.svg"/><Relationship Id="rId7" Type="http://schemas.openxmlformats.org/officeDocument/2006/relationships/image" Target="../media/image71.png"/><Relationship Id="rId12" Type="http://schemas.openxmlformats.org/officeDocument/2006/relationships/image" Target="../media/image76.svg"/><Relationship Id="rId17" Type="http://schemas.openxmlformats.org/officeDocument/2006/relationships/image" Target="../media/image81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svg"/><Relationship Id="rId46" Type="http://schemas.openxmlformats.org/officeDocument/2006/relationships/image" Target="../media/image108.svg"/><Relationship Id="rId2" Type="http://schemas.openxmlformats.org/officeDocument/2006/relationships/hyperlink" Target="https://www.youtube.com/watch?v=aTo0qtdVMpM" TargetMode="External"/><Relationship Id="rId16" Type="http://schemas.openxmlformats.org/officeDocument/2006/relationships/image" Target="../media/image80.svg"/><Relationship Id="rId20" Type="http://schemas.openxmlformats.org/officeDocument/2006/relationships/image" Target="../media/image44.svg"/><Relationship Id="rId29" Type="http://schemas.openxmlformats.org/officeDocument/2006/relationships/image" Target="../media/image91.png"/><Relationship Id="rId41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5.png"/><Relationship Id="rId24" Type="http://schemas.openxmlformats.org/officeDocument/2006/relationships/image" Target="../media/image86.svg"/><Relationship Id="rId32" Type="http://schemas.openxmlformats.org/officeDocument/2006/relationships/image" Target="../media/image94.svg"/><Relationship Id="rId37" Type="http://schemas.openxmlformats.org/officeDocument/2006/relationships/image" Target="../media/image99.png"/><Relationship Id="rId40" Type="http://schemas.openxmlformats.org/officeDocument/2006/relationships/image" Target="../media/image102.svg"/><Relationship Id="rId45" Type="http://schemas.openxmlformats.org/officeDocument/2006/relationships/image" Target="../media/image107.png"/><Relationship Id="rId5" Type="http://schemas.openxmlformats.org/officeDocument/2006/relationships/image" Target="../media/image10.png"/><Relationship Id="rId15" Type="http://schemas.openxmlformats.org/officeDocument/2006/relationships/image" Target="../media/image79.png"/><Relationship Id="rId23" Type="http://schemas.openxmlformats.org/officeDocument/2006/relationships/image" Target="../media/image85.png"/><Relationship Id="rId28" Type="http://schemas.openxmlformats.org/officeDocument/2006/relationships/image" Target="../media/image90.svg"/><Relationship Id="rId36" Type="http://schemas.openxmlformats.org/officeDocument/2006/relationships/image" Target="../media/image98.svg"/><Relationship Id="rId49" Type="http://schemas.openxmlformats.org/officeDocument/2006/relationships/image" Target="../media/image111.png"/><Relationship Id="rId10" Type="http://schemas.openxmlformats.org/officeDocument/2006/relationships/image" Target="../media/image74.svg"/><Relationship Id="rId19" Type="http://schemas.openxmlformats.org/officeDocument/2006/relationships/image" Target="../media/image43.png"/><Relationship Id="rId31" Type="http://schemas.openxmlformats.org/officeDocument/2006/relationships/image" Target="../media/image93.png"/><Relationship Id="rId44" Type="http://schemas.openxmlformats.org/officeDocument/2006/relationships/image" Target="../media/image106.svg"/><Relationship Id="rId4" Type="http://schemas.openxmlformats.org/officeDocument/2006/relationships/hyperlink" Target="https://projects2014-2020.interregeurope.eu/brese/good-practices/" TargetMode="External"/><Relationship Id="rId9" Type="http://schemas.openxmlformats.org/officeDocument/2006/relationships/image" Target="../media/image73.png"/><Relationship Id="rId14" Type="http://schemas.openxmlformats.org/officeDocument/2006/relationships/image" Target="../media/image78.svg"/><Relationship Id="rId22" Type="http://schemas.openxmlformats.org/officeDocument/2006/relationships/image" Target="../media/image84.svg"/><Relationship Id="rId27" Type="http://schemas.openxmlformats.org/officeDocument/2006/relationships/image" Target="../media/image89.png"/><Relationship Id="rId30" Type="http://schemas.openxmlformats.org/officeDocument/2006/relationships/image" Target="../media/image92.svg"/><Relationship Id="rId35" Type="http://schemas.openxmlformats.org/officeDocument/2006/relationships/image" Target="../media/image97.png"/><Relationship Id="rId43" Type="http://schemas.openxmlformats.org/officeDocument/2006/relationships/image" Target="../media/image105.png"/><Relationship Id="rId48" Type="http://schemas.openxmlformats.org/officeDocument/2006/relationships/image" Target="../media/image110.svg"/><Relationship Id="rId8" Type="http://schemas.openxmlformats.org/officeDocument/2006/relationships/image" Target="../media/image7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15.png"/><Relationship Id="rId3" Type="http://schemas.openxmlformats.org/officeDocument/2006/relationships/image" Target="../media/image114.svg"/><Relationship Id="rId7" Type="http://schemas.openxmlformats.org/officeDocument/2006/relationships/image" Target="../media/image43.png"/><Relationship Id="rId12" Type="http://schemas.openxmlformats.org/officeDocument/2006/relationships/image" Target="../media/image68.svg"/><Relationship Id="rId2" Type="http://schemas.openxmlformats.org/officeDocument/2006/relationships/image" Target="../media/image113.png"/><Relationship Id="rId16" Type="http://schemas.openxmlformats.org/officeDocument/2006/relationships/image" Target="../media/image118.sv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vestopedia.com/terms/c/corp-social-responsibility.asp" TargetMode="External"/><Relationship Id="rId11" Type="http://schemas.openxmlformats.org/officeDocument/2006/relationships/image" Target="../media/image67.png"/><Relationship Id="rId5" Type="http://schemas.openxmlformats.org/officeDocument/2006/relationships/image" Target="../media/image4.jpeg"/><Relationship Id="rId15" Type="http://schemas.openxmlformats.org/officeDocument/2006/relationships/image" Target="../media/image117.png"/><Relationship Id="rId10" Type="http://schemas.openxmlformats.org/officeDocument/2006/relationships/image" Target="../media/image64.svg"/><Relationship Id="rId4" Type="http://schemas.openxmlformats.org/officeDocument/2006/relationships/image" Target="../media/image10.png"/><Relationship Id="rId9" Type="http://schemas.openxmlformats.org/officeDocument/2006/relationships/image" Target="../media/image63.png"/><Relationship Id="rId14" Type="http://schemas.openxmlformats.org/officeDocument/2006/relationships/image" Target="../media/image1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main.jsp?catId=1537&amp;langId=en" TargetMode="External"/><Relationship Id="rId2" Type="http://schemas.openxmlformats.org/officeDocument/2006/relationships/hyperlink" Target="https://www.weforum.org/agenda/2021/01/5-ways-business-can-support-and-partner-with-social-entrepreneurs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0.svg"/><Relationship Id="rId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svg"/><Relationship Id="rId3" Type="http://schemas.openxmlformats.org/officeDocument/2006/relationships/image" Target="../media/image4.jpeg"/><Relationship Id="rId7" Type="http://schemas.openxmlformats.org/officeDocument/2006/relationships/image" Target="../media/image124.svg"/><Relationship Id="rId12" Type="http://schemas.openxmlformats.org/officeDocument/2006/relationships/image" Target="../media/image1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11" Type="http://schemas.openxmlformats.org/officeDocument/2006/relationships/image" Target="../media/image128.svg"/><Relationship Id="rId5" Type="http://schemas.openxmlformats.org/officeDocument/2006/relationships/image" Target="../media/image122.sv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5_SGWaAcyyw&amp;ab_channel=OwlSwap" TargetMode="External"/><Relationship Id="rId5" Type="http://schemas.openxmlformats.org/officeDocument/2006/relationships/hyperlink" Target="https://www.youtube.com/watch?v=TxwGZppT2WA&amp;ab_channel=TED" TargetMode="Externa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eenbusinessbureau.com/topics/green-team/measuring-sustainability-as-an-internal-process-of-a-company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nsilium.europa.eu/en/policies/green-deal/fit-for-55-the-eu-plan-for-a-green-transition/#wha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3.epa.gov/carbon-footprint-calculator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footprintcalculator.org/home/e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ature.org/en-us/get-involved/how-to-help/carbon-footprint-calculator/" TargetMode="External"/><Relationship Id="rId5" Type="http://schemas.openxmlformats.org/officeDocument/2006/relationships/hyperlink" Target="https://footprint.wwf.org.uk/#/" TargetMode="External"/><Relationship Id="rId4" Type="http://schemas.openxmlformats.org/officeDocument/2006/relationships/hyperlink" Target="https://offset.climateneutralnow.org/footprintcalc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zx04Kl8y4dE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edocs.unep.org/bitstream/handle/20.500.11822/40110/Key%20Messages%20and%20Recommendations%20-%20Formatted.pdf?sequence=1&amp;isAllowed=y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stockholm50.global/news-and-stories/why-does-stockholm50-matter-what-did-it-achieve-what-does-it-offer-going-forwar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.org/en/conferences/environment/newyork2015" TargetMode="External"/><Relationship Id="rId5" Type="http://schemas.openxmlformats.org/officeDocument/2006/relationships/hyperlink" Target="https://www.un.org/en/conferences/environment/rio1992" TargetMode="External"/><Relationship Id="rId4" Type="http://schemas.openxmlformats.org/officeDocument/2006/relationships/hyperlink" Target="https://www.un.org/en/conferences/environment/stockholm197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4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9SVYnKKOG-w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A0732-8212-434E-AAE7-A9DC0EC61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321502"/>
            <a:ext cx="10058400" cy="30036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Fenntartható, </a:t>
            </a:r>
            <a:r>
              <a:rPr lang="hu-HU" dirty="0"/>
              <a:t>társadalmi</a:t>
            </a:r>
            <a:r>
              <a:rPr lang="en-US" dirty="0"/>
              <a:t> és </a:t>
            </a:r>
            <a:r>
              <a:rPr lang="en-US" dirty="0" err="1"/>
              <a:t>zöld</a:t>
            </a:r>
            <a:r>
              <a:rPr lang="en-US" dirty="0"/>
              <a:t> </a:t>
            </a:r>
            <a:r>
              <a:rPr lang="en-US" dirty="0" err="1"/>
              <a:t>vállalkoz</a:t>
            </a:r>
            <a:r>
              <a:rPr lang="hu-HU" dirty="0"/>
              <a:t>ás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F345A6-199C-4D56-A1AA-38821652C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307062"/>
            <a:ext cx="10058400" cy="83660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+mn-lt"/>
              </a:rPr>
              <a:t>RESTART </a:t>
            </a:r>
            <a:r>
              <a:rPr lang="en-US" sz="1800" dirty="0">
                <a:latin typeface="+mn-lt"/>
              </a:rPr>
              <a:t>– </a:t>
            </a:r>
            <a:r>
              <a:rPr lang="hu-HU" sz="1800" dirty="0" err="1">
                <a:latin typeface="+mn-lt"/>
              </a:rPr>
              <a:t>Reziliencia</a:t>
            </a:r>
            <a:r>
              <a:rPr lang="hu-HU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és</a:t>
            </a:r>
            <a:r>
              <a:rPr lang="en-US" sz="1800" dirty="0">
                <a:latin typeface="+mn-lt"/>
              </a:rPr>
              <a:t> képzés kkv-k számára</a:t>
            </a:r>
          </a:p>
          <a:p>
            <a:pPr algn="ctr"/>
            <a:r>
              <a:rPr lang="en-US" sz="1800" dirty="0">
                <a:latin typeface="+mn-lt"/>
              </a:rPr>
              <a:t>ERASMUS + 2021-1-SK01-KA220-VET-000034882</a:t>
            </a:r>
          </a:p>
        </p:txBody>
      </p:sp>
      <p:pic>
        <p:nvPicPr>
          <p:cNvPr id="1026" name="Picture 2" descr="Rest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8" y="290856"/>
            <a:ext cx="4226502" cy="7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33EF2F1-C015-5730-2F7E-444A13EF48CE}"/>
              </a:ext>
            </a:extLst>
          </p:cNvPr>
          <p:cNvSpPr txBox="1">
            <a:spLocks/>
          </p:cNvSpPr>
          <p:nvPr/>
        </p:nvSpPr>
        <p:spPr>
          <a:xfrm>
            <a:off x="1097280" y="4410702"/>
            <a:ext cx="10058400" cy="836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+mn-lt"/>
              </a:rPr>
              <a:t>Szerzői partner: Partner: Szlovák Gazdasági Ügynökség</a:t>
            </a:r>
            <a:endParaRPr lang="en-US" sz="1800" dirty="0">
              <a:latin typeface="+mn-lt"/>
            </a:endParaRPr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20" y="498994"/>
            <a:ext cx="2567940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9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41" y="101167"/>
            <a:ext cx="10058400" cy="1450757"/>
          </a:xfrm>
        </p:spPr>
        <p:txBody>
          <a:bodyPr/>
          <a:lstStyle/>
          <a:p>
            <a:r>
              <a:rPr lang="en-US" sz="4000" b="1" dirty="0">
                <a:solidFill>
                  <a:srgbClr val="404040"/>
                </a:solidFill>
              </a:rPr>
              <a:t>Fenntartható megközelítés a KKV-k számára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1.2 </a:t>
            </a:r>
            <a:r>
              <a:rPr lang="hu-HU" sz="2800" dirty="0">
                <a:solidFill>
                  <a:srgbClr val="404040"/>
                </a:solidFill>
              </a:rPr>
              <a:t>Működési javaslatok </a:t>
            </a:r>
            <a:r>
              <a:rPr lang="en-GB" sz="2800" dirty="0">
                <a:solidFill>
                  <a:srgbClr val="404040"/>
                </a:solidFill>
              </a:rPr>
              <a:t>a </a:t>
            </a:r>
            <a:r>
              <a:rPr lang="sk-SK" sz="2800" dirty="0">
                <a:solidFill>
                  <a:srgbClr val="404040"/>
                </a:solidFill>
              </a:rPr>
              <a:t>KKV-k</a:t>
            </a:r>
            <a:r>
              <a:rPr lang="en-GB" sz="2800" dirty="0">
                <a:solidFill>
                  <a:srgbClr val="404040"/>
                </a:solidFill>
              </a:rPr>
              <a:t> számára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19" y="5986002"/>
            <a:ext cx="1721018" cy="351328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A8476796-AE25-0C90-62BE-D770CB66C043}"/>
              </a:ext>
            </a:extLst>
          </p:cNvPr>
          <p:cNvSpPr txBox="1"/>
          <p:nvPr/>
        </p:nvSpPr>
        <p:spPr>
          <a:xfrm>
            <a:off x="651493" y="1782834"/>
            <a:ext cx="1097825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>
                <a:solidFill>
                  <a:srgbClr val="404040"/>
                </a:solidFill>
              </a:rPr>
              <a:t>Íme néhány f</a:t>
            </a:r>
            <a:r>
              <a:rPr lang="en-US" sz="1600" dirty="0" err="1">
                <a:solidFill>
                  <a:srgbClr val="404040"/>
                </a:solidFill>
              </a:rPr>
              <a:t>enntartható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működési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hu-HU" sz="1600" dirty="0">
                <a:solidFill>
                  <a:srgbClr val="404040"/>
                </a:solidFill>
              </a:rPr>
              <a:t>javaslat, </a:t>
            </a:r>
            <a:r>
              <a:rPr lang="en-US" sz="1600" dirty="0" err="1">
                <a:solidFill>
                  <a:srgbClr val="404040"/>
                </a:solidFill>
              </a:rPr>
              <a:t>megfontolás</a:t>
            </a:r>
            <a:r>
              <a:rPr lang="en-US" sz="1600" dirty="0">
                <a:solidFill>
                  <a:srgbClr val="404040"/>
                </a:solidFill>
              </a:rPr>
              <a:t>, amelyeket a </a:t>
            </a:r>
            <a:r>
              <a:rPr lang="en-US" sz="1600" dirty="0" err="1">
                <a:solidFill>
                  <a:srgbClr val="404040"/>
                </a:solidFill>
              </a:rPr>
              <a:t>vállalkozás</a:t>
            </a:r>
            <a:r>
              <a:rPr lang="hu-HU" sz="1600" dirty="0">
                <a:solidFill>
                  <a:srgbClr val="404040"/>
                </a:solidFill>
              </a:rPr>
              <a:t>á</a:t>
            </a:r>
            <a:r>
              <a:rPr lang="en-US" sz="1600" dirty="0">
                <a:solidFill>
                  <a:srgbClr val="404040"/>
                </a:solidFill>
              </a:rPr>
              <a:t>n </a:t>
            </a:r>
            <a:r>
              <a:rPr lang="en-US" sz="1600" dirty="0" err="1">
                <a:solidFill>
                  <a:srgbClr val="404040"/>
                </a:solidFill>
              </a:rPr>
              <a:t>belül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alkalmazhat</a:t>
            </a:r>
            <a:r>
              <a:rPr lang="hu-HU" sz="1600" dirty="0">
                <a:solidFill>
                  <a:srgbClr val="404040"/>
                </a:solidFill>
              </a:rPr>
              <a:t>:</a:t>
            </a:r>
          </a:p>
          <a:p>
            <a:pPr algn="just"/>
            <a:endParaRPr lang="en-US" sz="1600" dirty="0">
              <a:solidFill>
                <a:srgbClr val="404040"/>
              </a:solidFill>
            </a:endParaRPr>
          </a:p>
          <a:p>
            <a:pPr algn="just"/>
            <a:r>
              <a:rPr lang="en-US" sz="1600" b="1" dirty="0">
                <a:solidFill>
                  <a:srgbClr val="404040"/>
                </a:solidFill>
              </a:rPr>
              <a:t>1. Energiahatékonyság: </a:t>
            </a:r>
            <a:r>
              <a:rPr lang="en-US" sz="1600" dirty="0">
                <a:solidFill>
                  <a:srgbClr val="404040"/>
                </a:solidFill>
              </a:rPr>
              <a:t>kerülje a papírpazarlást, például az e-mailek nyomtatását; kapcsolja ki a nem használt eszközöket; húzza ki az elektronikai eszközöket, ha nem használja őket; gondoskodjon arról, hogy a termosztátok a kívánt hőmérsékletre legyenek beállítva; mosogatás </a:t>
            </a:r>
            <a:r>
              <a:rPr lang="en-US" sz="1600" dirty="0" err="1">
                <a:solidFill>
                  <a:srgbClr val="404040"/>
                </a:solidFill>
              </a:rPr>
              <a:t>közben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hu-HU" sz="1600" dirty="0">
                <a:solidFill>
                  <a:srgbClr val="404040"/>
                </a:solidFill>
              </a:rPr>
              <a:t>zárja el </a:t>
            </a:r>
            <a:r>
              <a:rPr lang="en-US" sz="1600" dirty="0">
                <a:solidFill>
                  <a:srgbClr val="404040"/>
                </a:solidFill>
              </a:rPr>
              <a:t>a vizet; válasszon alacsonyabb energiafogyasztású vagy magasabb energiakategóriába tartozó elektromos eszközöket (például LED izzókat); csökkentse a vízmelegítő fokozatát; kapcsolja ki a légkondicionálót vagy a fűtést, ha kinyitja az ablakokat; oktassa a </a:t>
            </a:r>
            <a:r>
              <a:rPr lang="en-US" sz="1600" dirty="0" err="1">
                <a:solidFill>
                  <a:srgbClr val="404040"/>
                </a:solidFill>
              </a:rPr>
              <a:t>személyzetet</a:t>
            </a:r>
            <a:r>
              <a:rPr lang="hu-HU" sz="1600" dirty="0">
                <a:solidFill>
                  <a:srgbClr val="404040"/>
                </a:solidFill>
              </a:rPr>
              <a:t>!</a:t>
            </a:r>
            <a:endParaRPr lang="en-US" sz="1600" dirty="0">
              <a:solidFill>
                <a:srgbClr val="40404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04040"/>
              </a:solidFill>
            </a:endParaRPr>
          </a:p>
          <a:p>
            <a:pPr algn="just"/>
            <a:r>
              <a:rPr lang="en-US" sz="1600" b="1" dirty="0">
                <a:solidFill>
                  <a:srgbClr val="404040"/>
                </a:solidFill>
              </a:rPr>
              <a:t>2. </a:t>
            </a:r>
            <a:r>
              <a:rPr lang="en-US" sz="1600" b="1" dirty="0" err="1">
                <a:solidFill>
                  <a:srgbClr val="404040"/>
                </a:solidFill>
              </a:rPr>
              <a:t>Ellátásilánc</a:t>
            </a:r>
            <a:r>
              <a:rPr lang="hu-HU" sz="1600" b="1" dirty="0">
                <a:solidFill>
                  <a:srgbClr val="404040"/>
                </a:solidFill>
              </a:rPr>
              <a:t>-</a:t>
            </a:r>
            <a:r>
              <a:rPr lang="en-US" sz="1600" b="1" dirty="0" err="1">
                <a:solidFill>
                  <a:srgbClr val="404040"/>
                </a:solidFill>
              </a:rPr>
              <a:t>menedzsment</a:t>
            </a:r>
            <a:r>
              <a:rPr lang="en-US" sz="1600" b="1" dirty="0">
                <a:solidFill>
                  <a:srgbClr val="404040"/>
                </a:solidFill>
              </a:rPr>
              <a:t>:</a:t>
            </a:r>
            <a:r>
              <a:rPr lang="en-US" sz="16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1. elemezze az ellátási láncát (környezeti, társadalmi és </a:t>
            </a:r>
            <a:r>
              <a:rPr lang="en-US" sz="1600" dirty="0" err="1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gazdasági</a:t>
            </a:r>
            <a:r>
              <a:rPr lang="en-US" sz="16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kérdések</a:t>
            </a:r>
            <a:r>
              <a:rPr lang="hu-HU" sz="16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szempontjából</a:t>
            </a:r>
            <a:r>
              <a:rPr lang="en-US" sz="16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2. alkalmazza a társadalmi, környezeti és pénzügyi felelősségvállalást és a </a:t>
            </a:r>
            <a:r>
              <a:rPr lang="en-US" u="sng" dirty="0" err="1">
                <a:solidFill>
                  <a:srgbClr val="63A537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körkörös</a:t>
            </a:r>
            <a:r>
              <a:rPr lang="en-US" u="sng" dirty="0">
                <a:solidFill>
                  <a:srgbClr val="63A537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 err="1">
                <a:solidFill>
                  <a:srgbClr val="63A537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ellátási</a:t>
            </a:r>
            <a:r>
              <a:rPr lang="en-US" u="sng" dirty="0">
                <a:solidFill>
                  <a:srgbClr val="63A537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 err="1">
                <a:solidFill>
                  <a:srgbClr val="63A537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lánc</a:t>
            </a:r>
            <a:r>
              <a:rPr lang="en-US" u="sng" dirty="0">
                <a:solidFill>
                  <a:srgbClr val="63A537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16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sajátosságait</a:t>
            </a:r>
            <a:r>
              <a:rPr lang="en-US" sz="16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3. vonja be a beszállítókat azáltal, hogy a </a:t>
            </a:r>
            <a:r>
              <a:rPr lang="en-US" sz="1600" dirty="0" err="1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fenntartható</a:t>
            </a:r>
            <a:r>
              <a:rPr lang="hu-HU" sz="16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sági</a:t>
            </a:r>
            <a:r>
              <a:rPr lang="en-US" sz="16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kérdéseket a rendszeres üzleti beszélgetések részévé teszi, vagy keressen olyan beszállítót, aki rendelkezik pl. ISO 14001 vagy hasonló tanúsítvánnyal, amelyet be tud építeni az </a:t>
            </a:r>
            <a:r>
              <a:rPr lang="en-US" sz="1600" dirty="0" err="1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üzleti</a:t>
            </a:r>
            <a:r>
              <a:rPr lang="en-US" sz="16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tevékenységébe</a:t>
            </a:r>
            <a:r>
              <a:rPr lang="hu-HU" sz="16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16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rgbClr val="404040"/>
              </a:solidFill>
            </a:endParaRPr>
          </a:p>
          <a:p>
            <a:pPr algn="just"/>
            <a:r>
              <a:rPr lang="en-US" sz="1600" b="1" dirty="0">
                <a:solidFill>
                  <a:srgbClr val="404040"/>
                </a:solidFill>
              </a:rPr>
              <a:t>3. Hulladékgazdálkodás: </a:t>
            </a:r>
            <a:r>
              <a:rPr lang="en-US" sz="1600" dirty="0">
                <a:solidFill>
                  <a:srgbClr val="404040"/>
                </a:solidFill>
              </a:rPr>
              <a:t>használja a papír mindkét oldalát, ha másolnia kell; </a:t>
            </a:r>
            <a:r>
              <a:rPr lang="hu-HU" sz="1600" dirty="0">
                <a:solidFill>
                  <a:srgbClr val="404040"/>
                </a:solidFill>
              </a:rPr>
              <a:t>hasznosítson újra </a:t>
            </a:r>
            <a:r>
              <a:rPr lang="en-US" sz="1600" dirty="0" err="1">
                <a:solidFill>
                  <a:srgbClr val="404040"/>
                </a:solidFill>
              </a:rPr>
              <a:t>minden</a:t>
            </a:r>
            <a:r>
              <a:rPr lang="en-US" sz="1600" dirty="0">
                <a:solidFill>
                  <a:srgbClr val="404040"/>
                </a:solidFill>
              </a:rPr>
              <a:t> olyan hulladéktípust, amelyet szét lehet </a:t>
            </a:r>
            <a:r>
              <a:rPr lang="en-US" sz="1600" dirty="0" err="1">
                <a:solidFill>
                  <a:srgbClr val="404040"/>
                </a:solidFill>
              </a:rPr>
              <a:t>válogatni</a:t>
            </a:r>
            <a:r>
              <a:rPr lang="en-US" sz="1600" dirty="0">
                <a:solidFill>
                  <a:srgbClr val="404040"/>
                </a:solidFill>
              </a:rPr>
              <a:t> – </a:t>
            </a:r>
            <a:r>
              <a:rPr lang="hu-HU" sz="1600" dirty="0">
                <a:solidFill>
                  <a:srgbClr val="404040"/>
                </a:solidFill>
              </a:rPr>
              <a:t>kezdeményezzen </a:t>
            </a:r>
            <a:r>
              <a:rPr lang="en-US" sz="1600" dirty="0" err="1">
                <a:solidFill>
                  <a:srgbClr val="404040"/>
                </a:solidFill>
              </a:rPr>
              <a:t>egy</a:t>
            </a:r>
            <a:r>
              <a:rPr lang="en-US" sz="1600" dirty="0">
                <a:solidFill>
                  <a:srgbClr val="404040"/>
                </a:solidFill>
              </a:rPr>
              <a:t> kihívást vagy versenyt az alkalmazottai számára, például régi fogkefék gyűjtése jutalomért; részesítse előnyben az újrahasználati megközelítést - adományozzon vagy adjon el elektronikai eszközöket, bútorokat, ruhákat stb. rászorulóknak vagy használtruha-boltoknak; lehetőség szerint csökkentse vagy komposztálja </a:t>
            </a:r>
            <a:r>
              <a:rPr lang="en-US" sz="1600" dirty="0" err="1">
                <a:solidFill>
                  <a:srgbClr val="404040"/>
                </a:solidFill>
              </a:rPr>
              <a:t>az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élelmiszerhulladékot</a:t>
            </a:r>
            <a:r>
              <a:rPr lang="hu-HU" sz="1600" dirty="0">
                <a:solidFill>
                  <a:srgbClr val="404040"/>
                </a:solidFill>
              </a:rPr>
              <a:t>!</a:t>
            </a:r>
            <a:endParaRPr lang="en-US" sz="16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27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41" y="101167"/>
            <a:ext cx="10058400" cy="1450757"/>
          </a:xfrm>
        </p:spPr>
        <p:txBody>
          <a:bodyPr/>
          <a:lstStyle/>
          <a:p>
            <a:r>
              <a:rPr lang="en-US" sz="4000" b="1" dirty="0">
                <a:solidFill>
                  <a:srgbClr val="404040"/>
                </a:solidFill>
              </a:rPr>
              <a:t>Fenntartható megközelítés a KKV-k számára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1.2 </a:t>
            </a:r>
            <a:r>
              <a:rPr lang="hu-HU" sz="2800" dirty="0">
                <a:solidFill>
                  <a:srgbClr val="404040"/>
                </a:solidFill>
              </a:rPr>
              <a:t>Működési javaslatok </a:t>
            </a:r>
            <a:r>
              <a:rPr lang="en-GB" sz="2800" dirty="0">
                <a:solidFill>
                  <a:srgbClr val="404040"/>
                </a:solidFill>
              </a:rPr>
              <a:t>a </a:t>
            </a:r>
            <a:r>
              <a:rPr lang="sk-SK" sz="2800" dirty="0">
                <a:solidFill>
                  <a:srgbClr val="404040"/>
                </a:solidFill>
              </a:rPr>
              <a:t>KKV-k</a:t>
            </a:r>
            <a:r>
              <a:rPr lang="en-GB" sz="2800" dirty="0">
                <a:solidFill>
                  <a:srgbClr val="404040"/>
                </a:solidFill>
              </a:rPr>
              <a:t> számára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A8476796-AE25-0C90-62BE-D770CB66C043}"/>
              </a:ext>
            </a:extLst>
          </p:cNvPr>
          <p:cNvSpPr txBox="1"/>
          <p:nvPr/>
        </p:nvSpPr>
        <p:spPr>
          <a:xfrm>
            <a:off x="770641" y="1701234"/>
            <a:ext cx="11358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404040"/>
                </a:solidFill>
              </a:rPr>
              <a:t>4. Fenntartható beszerzés: </a:t>
            </a:r>
            <a:r>
              <a:rPr lang="en-US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szorosan kapcsolódik a fenntartható ellátási lánc fenntartható beszerzésen keresztül történő kiépítéséhez, ami </a:t>
            </a:r>
            <a:r>
              <a:rPr lang="en-US" dirty="0" err="1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nagyobb</a:t>
            </a:r>
            <a:r>
              <a:rPr lang="en-US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ügyfélhűséget</a:t>
            </a:r>
            <a:r>
              <a:rPr lang="hu-HU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eredményezhet</a:t>
            </a:r>
            <a:r>
              <a:rPr lang="en-US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pozitív hatást gyakorol a környezetre, és csökkenti a jogszabályoknak való meg nem felelés kockázatát</a:t>
            </a:r>
            <a:r>
              <a:rPr lang="en-US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Tippek: </a:t>
            </a:r>
            <a:r>
              <a:rPr lang="en-US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Vásároljon etikus forrásból származó termékeket (</a:t>
            </a:r>
            <a:r>
              <a:rPr lang="en-US" u="sng" dirty="0">
                <a:solidFill>
                  <a:srgbClr val="63A53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lásd az európai ökocímkéket</a:t>
            </a:r>
            <a:r>
              <a:rPr lang="en-US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u-HU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2. Vásároljon helyi termékeket a helyi gazdaság </a:t>
            </a:r>
            <a:r>
              <a:rPr lang="en-US" dirty="0" err="1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fellendítése</a:t>
            </a:r>
            <a:r>
              <a:rPr lang="en-US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érdekében</a:t>
            </a:r>
            <a:r>
              <a:rPr lang="hu-HU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</a:p>
          <a:p>
            <a:pPr algn="just"/>
            <a:endParaRPr lang="en-US" dirty="0">
              <a:solidFill>
                <a:srgbClr val="404040"/>
              </a:solidFill>
            </a:endParaRPr>
          </a:p>
          <a:p>
            <a:pPr algn="just"/>
            <a:r>
              <a:rPr lang="en-US" b="1" dirty="0">
                <a:solidFill>
                  <a:srgbClr val="404040"/>
                </a:solidFill>
              </a:rPr>
              <a:t>5. Közösségi szerepvállalás: </a:t>
            </a:r>
            <a:r>
              <a:rPr lang="en-US" dirty="0">
                <a:solidFill>
                  <a:srgbClr val="404040"/>
                </a:solidFill>
              </a:rPr>
              <a:t>1. Még a közösségi hálózatok jelenlegi korában is tartsa szem előtt az ügyfeleivel és alkalmazottaival való fizikai interakció fontosságát; 2. támogassa alkalmazottai tevékenységét a helyi szervezetekkel való kapcsolattartásban; 3. használja ki a </a:t>
            </a:r>
            <a:r>
              <a:rPr lang="en-US" dirty="0">
                <a:solidFill>
                  <a:srgbClr val="63A53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közösségi médiában rejlő lehetőségeket </a:t>
            </a:r>
            <a:r>
              <a:rPr lang="en-US" dirty="0">
                <a:solidFill>
                  <a:srgbClr val="404040"/>
                </a:solidFill>
              </a:rPr>
              <a:t>az ügyfelekkel való interakcióra és visszajelzéseik megszerzésére; 4. legyen nyitott és átlátható azáltal, </a:t>
            </a:r>
            <a:r>
              <a:rPr lang="en-US" dirty="0" err="1">
                <a:solidFill>
                  <a:srgbClr val="404040"/>
                </a:solidFill>
              </a:rPr>
              <a:t>hogy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sk-SK" dirty="0">
                <a:solidFill>
                  <a:srgbClr val="404040"/>
                </a:solidFill>
              </a:rPr>
              <a:t>döntéseit (</a:t>
            </a:r>
            <a:r>
              <a:rPr lang="en-US" dirty="0">
                <a:solidFill>
                  <a:srgbClr val="404040"/>
                </a:solidFill>
              </a:rPr>
              <a:t>még a jövőbeli </a:t>
            </a:r>
            <a:r>
              <a:rPr lang="en-US" dirty="0" err="1">
                <a:solidFill>
                  <a:srgbClr val="404040"/>
                </a:solidFill>
              </a:rPr>
              <a:t>döntéseket</a:t>
            </a:r>
            <a:r>
              <a:rPr lang="en-US" dirty="0">
                <a:solidFill>
                  <a:srgbClr val="404040"/>
                </a:solidFill>
              </a:rPr>
              <a:t> is</a:t>
            </a:r>
            <a:r>
              <a:rPr lang="sk-SK" dirty="0">
                <a:solidFill>
                  <a:srgbClr val="404040"/>
                </a:solidFill>
              </a:rPr>
              <a:t>) </a:t>
            </a:r>
            <a:r>
              <a:rPr lang="en-US" dirty="0">
                <a:solidFill>
                  <a:srgbClr val="404040"/>
                </a:solidFill>
              </a:rPr>
              <a:t>közli </a:t>
            </a:r>
            <a:r>
              <a:rPr lang="en-US" dirty="0" err="1">
                <a:solidFill>
                  <a:srgbClr val="404040"/>
                </a:solidFill>
              </a:rPr>
              <a:t>az</a:t>
            </a:r>
            <a:r>
              <a:rPr lang="en-US" dirty="0">
                <a:solidFill>
                  <a:srgbClr val="404040"/>
                </a:solidFill>
              </a:rPr>
              <a:t> ügyfelekkel, </a:t>
            </a:r>
            <a:r>
              <a:rPr lang="hu-HU" dirty="0">
                <a:solidFill>
                  <a:srgbClr val="404040"/>
                </a:solidFill>
              </a:rPr>
              <a:t>ezáltal pedig</a:t>
            </a:r>
            <a:r>
              <a:rPr lang="en-US" dirty="0">
                <a:solidFill>
                  <a:srgbClr val="404040"/>
                </a:solidFill>
              </a:rPr>
              <a:t> bevonja őket az </a:t>
            </a:r>
            <a:r>
              <a:rPr lang="en-US" dirty="0" err="1">
                <a:solidFill>
                  <a:srgbClr val="404040"/>
                </a:solidFill>
              </a:rPr>
              <a:t>üzleti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tevékenységébe</a:t>
            </a:r>
            <a:r>
              <a:rPr lang="en-US" dirty="0">
                <a:solidFill>
                  <a:srgbClr val="404040"/>
                </a:solidFill>
              </a:rPr>
              <a:t>; 5. a </a:t>
            </a:r>
            <a:r>
              <a:rPr lang="en-US" dirty="0" err="1">
                <a:solidFill>
                  <a:srgbClr val="404040"/>
                </a:solidFill>
              </a:rPr>
              <a:t>vállalkozás</a:t>
            </a:r>
            <a:r>
              <a:rPr lang="en-US" dirty="0">
                <a:solidFill>
                  <a:srgbClr val="404040"/>
                </a:solidFill>
              </a:rPr>
              <a:t>, az alkalmazottak és a közösség értékeinek összhangban kell lenniük; 6. legyen szenvedélyes a közösség meghallgatásában és megismerésében, hogy erős kapcsolatokat építsen ki; 7. ha nem tud a közösségi kezdeményezésekről, látogasson el az önkormányzat weboldalára, vagy egyszerűen kérdezze meg ügyfeleit és alkalmazottait, hogyan tud részt venni a </a:t>
            </a:r>
            <a:r>
              <a:rPr lang="en-US" dirty="0" err="1">
                <a:solidFill>
                  <a:srgbClr val="404040"/>
                </a:solidFill>
              </a:rPr>
              <a:t>vállalkozás</a:t>
            </a:r>
            <a:r>
              <a:rPr lang="hu-HU" dirty="0">
                <a:solidFill>
                  <a:srgbClr val="404040"/>
                </a:solidFill>
              </a:rPr>
              <a:t> ilyen kezdeményezésekben!</a:t>
            </a:r>
            <a:r>
              <a:rPr lang="en-US" dirty="0">
                <a:solidFill>
                  <a:srgbClr val="404040"/>
                </a:solidFill>
              </a:rPr>
              <a:t> </a:t>
            </a:r>
            <a:endParaRPr lang="sk-SK" dirty="0">
              <a:solidFill>
                <a:srgbClr val="404040"/>
              </a:solidFill>
            </a:endParaRPr>
          </a:p>
          <a:p>
            <a:pPr algn="just"/>
            <a:endParaRPr lang="sk-SK" dirty="0">
              <a:solidFill>
                <a:srgbClr val="404040"/>
              </a:solidFill>
            </a:endParaRPr>
          </a:p>
          <a:p>
            <a:pPr algn="just"/>
            <a:r>
              <a:rPr lang="hu-HU" dirty="0">
                <a:solidFill>
                  <a:srgbClr val="404040"/>
                </a:solidFill>
              </a:rPr>
              <a:t>Olvasson bele</a:t>
            </a:r>
            <a:r>
              <a:rPr lang="en-GB" dirty="0">
                <a:solidFill>
                  <a:srgbClr val="404040"/>
                </a:solidFill>
              </a:rPr>
              <a:t> </a:t>
            </a:r>
            <a:r>
              <a:rPr lang="sk-SK" dirty="0">
                <a:solidFill>
                  <a:srgbClr val="404040"/>
                </a:solidFill>
              </a:rPr>
              <a:t>Dr. </a:t>
            </a:r>
            <a:r>
              <a:rPr lang="sk-SK" dirty="0" err="1">
                <a:solidFill>
                  <a:srgbClr val="404040"/>
                </a:solidFill>
              </a:rPr>
              <a:t>Ayman </a:t>
            </a:r>
            <a:r>
              <a:rPr lang="sk-SK" dirty="0">
                <a:solidFill>
                  <a:srgbClr val="404040"/>
                </a:solidFill>
              </a:rPr>
              <a:t>El </a:t>
            </a:r>
            <a:r>
              <a:rPr lang="sk-SK" dirty="0" err="1">
                <a:solidFill>
                  <a:srgbClr val="404040"/>
                </a:solidFill>
              </a:rPr>
              <a:t>Tarabishy </a:t>
            </a:r>
            <a:r>
              <a:rPr lang="en-GB" dirty="0">
                <a:solidFill>
                  <a:srgbClr val="6B9F2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fenntartható trendek a KKV-k számára </a:t>
            </a:r>
            <a:r>
              <a:rPr lang="sk-SK" dirty="0">
                <a:solidFill>
                  <a:srgbClr val="40404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2023-ig </a:t>
            </a:r>
            <a:r>
              <a:rPr lang="sk-SK" dirty="0">
                <a:solidFill>
                  <a:srgbClr val="404040"/>
                </a:solidFill>
              </a:rPr>
              <a:t>című könyvébe.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55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014C529-8595-94A7-6E4B-D764E96CD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87674"/>
              </p:ext>
            </p:extLst>
          </p:nvPr>
        </p:nvGraphicFramePr>
        <p:xfrm>
          <a:off x="1097280" y="1886670"/>
          <a:ext cx="10058400" cy="3754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84610853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34508986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51629945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68868471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108475867"/>
                    </a:ext>
                  </a:extLst>
                </a:gridCol>
              </a:tblGrid>
              <a:tr h="1379074">
                <a:tc rowSpan="2">
                  <a:txBody>
                    <a:bodyPr/>
                    <a:lstStyle/>
                    <a:p>
                      <a:pPr algn="l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13917"/>
                  </a:ext>
                </a:extLst>
              </a:tr>
              <a:tr h="126893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413219"/>
                  </a:ext>
                </a:extLst>
              </a:tr>
              <a:tr h="417860">
                <a:tc gridSpan="5"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981433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404040"/>
                </a:solidFill>
              </a:rPr>
              <a:t>Fenntartható megközelítés a KKV-k számára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1.2 </a:t>
            </a:r>
            <a:r>
              <a:rPr lang="hu-HU" sz="2800" dirty="0">
                <a:solidFill>
                  <a:srgbClr val="404040"/>
                </a:solidFill>
              </a:rPr>
              <a:t>Működési javaslatok </a:t>
            </a:r>
            <a:r>
              <a:rPr lang="en-GB" sz="2800" dirty="0">
                <a:solidFill>
                  <a:srgbClr val="404040"/>
                </a:solidFill>
              </a:rPr>
              <a:t>a </a:t>
            </a:r>
            <a:r>
              <a:rPr lang="sk-SK" sz="2800" dirty="0">
                <a:solidFill>
                  <a:srgbClr val="404040"/>
                </a:solidFill>
              </a:rPr>
              <a:t>KKV-k</a:t>
            </a:r>
            <a:r>
              <a:rPr lang="en-GB" sz="2800" dirty="0">
                <a:solidFill>
                  <a:srgbClr val="404040"/>
                </a:solidFill>
              </a:rPr>
              <a:t> számára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B191051E-2E25-1E32-DB85-90000A319AB5}"/>
              </a:ext>
            </a:extLst>
          </p:cNvPr>
          <p:cNvSpPr txBox="1"/>
          <p:nvPr/>
        </p:nvSpPr>
        <p:spPr>
          <a:xfrm>
            <a:off x="1097280" y="2625044"/>
            <a:ext cx="1005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>
              <a:solidFill>
                <a:srgbClr val="4040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mikro-, kis- és középvállalkozásoknak nehézséget okozhat a kezdeti beruházás vagy a tudás hiánya, amikor a fenntartható gyakorlat tényleges megvalósításáról van szó... Ahhoz azonban, hogy a fenntarthatóságról gondolkodjunk az üzleti életben, mindhárom pillérét figyelembe kell vennünk: a társadalmi, a környezeti és a gazdasági pillért. Nézze meg ezt a videót, és tudja meg, hogyan tud fenntartható hatást gyakorolni üzleti tevékenységén keresztül a Fenntartható </a:t>
            </a:r>
            <a:r>
              <a:rPr lang="en-US" sz="2000" dirty="0">
                <a:solidFill>
                  <a:srgbClr val="63A537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üzleti modell </a:t>
            </a:r>
            <a:r>
              <a:rPr lang="en-US" sz="2000" dirty="0" err="1">
                <a:solidFill>
                  <a:srgbClr val="63A537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vászon</a:t>
            </a:r>
            <a:r>
              <a:rPr lang="en-US" sz="2000" dirty="0">
                <a:solidFill>
                  <a:srgbClr val="63A537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dirty="0" err="1">
                <a:solidFill>
                  <a:srgbClr val="63A537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használatával</a:t>
            </a:r>
            <a:r>
              <a:rPr lang="sk-SK" sz="20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000" dirty="0">
              <a:solidFill>
                <a:srgbClr val="4040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rgbClr val="404040"/>
              </a:solidFill>
            </a:endParaRPr>
          </a:p>
        </p:txBody>
      </p:sp>
      <p:pic>
        <p:nvPicPr>
          <p:cNvPr id="6" name="Grafický objekt 5" descr="Diaľkové ovládanie obrys">
            <a:extLst>
              <a:ext uri="{FF2B5EF4-FFF2-40B4-BE49-F238E27FC236}">
                <a16:creationId xmlns:a16="http://schemas.microsoft.com/office/drawing/2014/main" id="{B5A39DA2-8F03-A708-5045-D2944BAD32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4263" y="4788391"/>
            <a:ext cx="618634" cy="618634"/>
          </a:xfrm>
          <a:prstGeom prst="rect">
            <a:avLst/>
          </a:prstGeom>
        </p:spPr>
      </p:pic>
      <p:pic>
        <p:nvPicPr>
          <p:cNvPr id="11" name="Grafický objekt 10" descr="Pripojenia obrys">
            <a:extLst>
              <a:ext uri="{FF2B5EF4-FFF2-40B4-BE49-F238E27FC236}">
                <a16:creationId xmlns:a16="http://schemas.microsoft.com/office/drawing/2014/main" id="{800F8262-4EAC-97F8-2612-8E3F8A6BF31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3570" y="2051355"/>
            <a:ext cx="742721" cy="742721"/>
          </a:xfrm>
          <a:prstGeom prst="rect">
            <a:avLst/>
          </a:prstGeom>
        </p:spPr>
      </p:pic>
      <p:pic>
        <p:nvPicPr>
          <p:cNvPr id="13" name="Grafický objekt 12" descr="Cieľová skupina obrys">
            <a:extLst>
              <a:ext uri="{FF2B5EF4-FFF2-40B4-BE49-F238E27FC236}">
                <a16:creationId xmlns:a16="http://schemas.microsoft.com/office/drawing/2014/main" id="{6ADCFD15-895D-F7C0-9148-C80C22B1D1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6976" y="2031364"/>
            <a:ext cx="742721" cy="742721"/>
          </a:xfrm>
          <a:prstGeom prst="rect">
            <a:avLst/>
          </a:prstGeom>
        </p:spPr>
      </p:pic>
      <p:pic>
        <p:nvPicPr>
          <p:cNvPr id="15" name="Grafický objekt 14" descr="Diamant obrys">
            <a:extLst>
              <a:ext uri="{FF2B5EF4-FFF2-40B4-BE49-F238E27FC236}">
                <a16:creationId xmlns:a16="http://schemas.microsoft.com/office/drawing/2014/main" id="{C063A925-63E3-564A-CF23-57EE5F983A3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71396" y="1996844"/>
            <a:ext cx="742722" cy="742722"/>
          </a:xfrm>
          <a:prstGeom prst="rect">
            <a:avLst/>
          </a:prstGeom>
        </p:spPr>
      </p:pic>
      <p:pic>
        <p:nvPicPr>
          <p:cNvPr id="17" name="Grafický objekt 16" descr="Daň obrys">
            <a:extLst>
              <a:ext uri="{FF2B5EF4-FFF2-40B4-BE49-F238E27FC236}">
                <a16:creationId xmlns:a16="http://schemas.microsoft.com/office/drawing/2014/main" id="{782A1E07-AE15-9636-B4F2-569C909F01D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76485" y="4679401"/>
            <a:ext cx="742721" cy="742721"/>
          </a:xfrm>
          <a:prstGeom prst="rect">
            <a:avLst/>
          </a:prstGeom>
        </p:spPr>
      </p:pic>
      <p:pic>
        <p:nvPicPr>
          <p:cNvPr id="19" name="Grafický objekt 18" descr="Mince obrys">
            <a:extLst>
              <a:ext uri="{FF2B5EF4-FFF2-40B4-BE49-F238E27FC236}">
                <a16:creationId xmlns:a16="http://schemas.microsoft.com/office/drawing/2014/main" id="{2C2E99DC-215C-1165-88D3-AB7F8F8228C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59483" y="4808154"/>
            <a:ext cx="583856" cy="583856"/>
          </a:xfrm>
          <a:prstGeom prst="rect">
            <a:avLst/>
          </a:prstGeom>
        </p:spPr>
      </p:pic>
      <p:pic>
        <p:nvPicPr>
          <p:cNvPr id="21" name="Grafický objekt 20" descr="Zasadacia miestnosť obrys">
            <a:extLst>
              <a:ext uri="{FF2B5EF4-FFF2-40B4-BE49-F238E27FC236}">
                <a16:creationId xmlns:a16="http://schemas.microsoft.com/office/drawing/2014/main" id="{A076CCC9-3BA4-8D90-2517-3069D1C5B54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00617" y="1996844"/>
            <a:ext cx="742722" cy="742722"/>
          </a:xfrm>
          <a:prstGeom prst="rect">
            <a:avLst/>
          </a:prstGeom>
        </p:spPr>
      </p:pic>
      <p:pic>
        <p:nvPicPr>
          <p:cNvPr id="23" name="Grafický objekt 22" descr="GMO obrys">
            <a:extLst>
              <a:ext uri="{FF2B5EF4-FFF2-40B4-BE49-F238E27FC236}">
                <a16:creationId xmlns:a16="http://schemas.microsoft.com/office/drawing/2014/main" id="{1F212BDC-56D7-8705-1FCA-CBC46C6A6E45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47701" y="4788391"/>
            <a:ext cx="583856" cy="583856"/>
          </a:xfrm>
          <a:prstGeom prst="rect">
            <a:avLst/>
          </a:prstGeom>
        </p:spPr>
      </p:pic>
      <p:pic>
        <p:nvPicPr>
          <p:cNvPr id="27" name="Grafický objekt 26" descr="Priblížiť prstami obrys">
            <a:extLst>
              <a:ext uri="{FF2B5EF4-FFF2-40B4-BE49-F238E27FC236}">
                <a16:creationId xmlns:a16="http://schemas.microsoft.com/office/drawing/2014/main" id="{E7E8DA63-9B78-69E7-2F6A-AAC5F5D2ECB7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59490" y="2051355"/>
            <a:ext cx="688211" cy="688211"/>
          </a:xfrm>
          <a:prstGeom prst="rect">
            <a:avLst/>
          </a:prstGeom>
        </p:spPr>
      </p:pic>
      <p:cxnSp>
        <p:nvCxnSpPr>
          <p:cNvPr id="29" name="Priama spojnica 28">
            <a:extLst>
              <a:ext uri="{FF2B5EF4-FFF2-40B4-BE49-F238E27FC236}">
                <a16:creationId xmlns:a16="http://schemas.microsoft.com/office/drawing/2014/main" id="{F686B138-C7EC-C964-09FC-E2E744214A8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126480" y="5179589"/>
            <a:ext cx="0" cy="2920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95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F35DE6A-0CDC-0175-3E16-C3158875551A}"/>
              </a:ext>
            </a:extLst>
          </p:cNvPr>
          <p:cNvSpPr/>
          <p:nvPr/>
        </p:nvSpPr>
        <p:spPr>
          <a:xfrm>
            <a:off x="4135772" y="6207853"/>
            <a:ext cx="8056228" cy="65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5CCEEE40-0D3D-EC32-F6DB-70EC1BA1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0" y="301788"/>
            <a:ext cx="2483764" cy="4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32BA5FAB-6FD5-7382-D0C8-5CF55028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990" y="1073870"/>
            <a:ext cx="6683928" cy="49658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A társadalmi vállalkozás a </a:t>
            </a:r>
            <a:r>
              <a:rPr lang="en-US" dirty="0"/>
              <a:t>társadalmi kihívások fenntartható megoldásának egyik módja!</a:t>
            </a:r>
          </a:p>
          <a:p>
            <a:pPr algn="just"/>
            <a:endParaRPr lang="en-US" sz="800" dirty="0"/>
          </a:p>
          <a:p>
            <a:pPr algn="just"/>
            <a:r>
              <a:rPr lang="en-US" dirty="0">
                <a:solidFill>
                  <a:srgbClr val="63A53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 Európai Bizottság </a:t>
            </a:r>
            <a:r>
              <a:rPr lang="en-US" dirty="0"/>
              <a:t>szerint: </a:t>
            </a:r>
          </a:p>
          <a:p>
            <a:pPr marL="895350" indent="0" algn="just">
              <a:buNone/>
            </a:pPr>
            <a:r>
              <a:rPr lang="en-US" b="1" dirty="0"/>
              <a:t>Az EU-ban 2,8 </a:t>
            </a:r>
            <a:r>
              <a:rPr lang="en-US" b="1" dirty="0" err="1"/>
              <a:t>millió</a:t>
            </a:r>
            <a:r>
              <a:rPr lang="en-US" b="1" dirty="0"/>
              <a:t> </a:t>
            </a:r>
            <a:r>
              <a:rPr lang="hu-HU" b="1" dirty="0"/>
              <a:t>társadalmi</a:t>
            </a:r>
            <a:r>
              <a:rPr lang="en-US" b="1" dirty="0"/>
              <a:t> vállalkozás </a:t>
            </a:r>
            <a:r>
              <a:rPr lang="en-US" dirty="0"/>
              <a:t>működik, ami </a:t>
            </a:r>
            <a:r>
              <a:rPr lang="en-US" b="1" dirty="0"/>
              <a:t>az összes vállalkozás 10%-át teszi </a:t>
            </a:r>
            <a:r>
              <a:rPr lang="en-US" dirty="0"/>
              <a:t>ki. </a:t>
            </a:r>
          </a:p>
          <a:p>
            <a:pPr marL="895350" indent="0" algn="just">
              <a:buNone/>
            </a:pPr>
            <a:r>
              <a:rPr lang="en-US" dirty="0"/>
              <a:t>Csaknem </a:t>
            </a:r>
            <a:r>
              <a:rPr lang="en-US" b="1" dirty="0"/>
              <a:t>13,6 millió ember </a:t>
            </a:r>
            <a:r>
              <a:rPr lang="en-US" dirty="0"/>
              <a:t>- az EU munkavállalóinak mintegy 6,2%-a - </a:t>
            </a:r>
            <a:r>
              <a:rPr lang="en-US" b="1" dirty="0" err="1"/>
              <a:t>dolgozik</a:t>
            </a:r>
            <a:r>
              <a:rPr lang="en-US" b="1" dirty="0"/>
              <a:t> </a:t>
            </a:r>
            <a:r>
              <a:rPr lang="hu-HU" b="1" dirty="0"/>
              <a:t>társadalmi</a:t>
            </a:r>
            <a:r>
              <a:rPr lang="en-US" b="1" dirty="0"/>
              <a:t> vállalkozásoknál. </a:t>
            </a:r>
          </a:p>
          <a:p>
            <a:pPr marL="895350" indent="0" algn="just">
              <a:buNone/>
            </a:pPr>
            <a:r>
              <a:rPr lang="en-US" dirty="0"/>
              <a:t>A fizetett munkaerő mellett a szociális gazdaság </a:t>
            </a:r>
            <a:r>
              <a:rPr lang="en-US" b="1" dirty="0"/>
              <a:t>önkénteseket </a:t>
            </a:r>
            <a:r>
              <a:rPr lang="en-US" dirty="0"/>
              <a:t>is mozgósít, ami </a:t>
            </a:r>
            <a:r>
              <a:rPr lang="en-US" b="1" dirty="0"/>
              <a:t>5,5 millió </a:t>
            </a:r>
            <a:r>
              <a:rPr lang="en-US" dirty="0"/>
              <a:t>teljes munkaidős munkavállalónak felel meg.</a:t>
            </a:r>
          </a:p>
          <a:p>
            <a:pPr algn="just"/>
            <a:endParaRPr lang="en-US" sz="1100" dirty="0"/>
          </a:p>
          <a:p>
            <a:pPr marL="0" indent="0" algn="just">
              <a:buNone/>
            </a:pPr>
            <a:r>
              <a:rPr lang="en-US" dirty="0"/>
              <a:t>A számok alapján láthatjuk, hogy a </a:t>
            </a:r>
            <a:r>
              <a:rPr lang="hu-HU" dirty="0"/>
              <a:t>társadalmi</a:t>
            </a:r>
            <a:r>
              <a:rPr lang="en-US" dirty="0"/>
              <a:t> vállalkozói tevékenység nagy növekedési potenciállal rendelkezik. A</a:t>
            </a:r>
            <a:r>
              <a:rPr lang="hu-HU" dirty="0"/>
              <a:t>z igazi </a:t>
            </a:r>
            <a:r>
              <a:rPr lang="en-US" dirty="0" err="1"/>
              <a:t>hátránya</a:t>
            </a:r>
            <a:r>
              <a:rPr lang="en-US" dirty="0"/>
              <a:t> a nagyon alacsony nyilvános megjelenés és elismertség. </a:t>
            </a:r>
          </a:p>
          <a:p>
            <a:pPr marL="0" indent="0" algn="just">
              <a:buNone/>
            </a:pPr>
            <a:r>
              <a:rPr lang="en-US" dirty="0"/>
              <a:t>Tudjon meg többet arról, hogy mi is az a társadalmi vállalkozói tevékenység, és milyen hozzáadott értéket nyerhet az Ön vállalkozása ezzel a megközelítéssel!</a:t>
            </a:r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13" y="303155"/>
            <a:ext cx="2027384" cy="455825"/>
          </a:xfrm>
          <a:prstGeom prst="rect">
            <a:avLst/>
          </a:prstGeom>
        </p:spPr>
      </p:pic>
      <p:pic>
        <p:nvPicPr>
          <p:cNvPr id="73" name="Grafický objekt 72" descr="Pripojenia">
            <a:extLst>
              <a:ext uri="{FF2B5EF4-FFF2-40B4-BE49-F238E27FC236}">
                <a16:creationId xmlns:a16="http://schemas.microsoft.com/office/drawing/2014/main" id="{514CC40A-FDE8-4854-9AE4-2B8BA42407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9306" y="2292522"/>
            <a:ext cx="476985" cy="476985"/>
          </a:xfrm>
          <a:prstGeom prst="rect">
            <a:avLst/>
          </a:prstGeom>
        </p:spPr>
      </p:pic>
      <p:pic>
        <p:nvPicPr>
          <p:cNvPr id="75" name="Grafický objekt 74" descr="Skupina ľudí">
            <a:extLst>
              <a:ext uri="{FF2B5EF4-FFF2-40B4-BE49-F238E27FC236}">
                <a16:creationId xmlns:a16="http://schemas.microsoft.com/office/drawing/2014/main" id="{E677625B-D989-419C-A94F-AED603C49A2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9306" y="2845905"/>
            <a:ext cx="476985" cy="476985"/>
          </a:xfrm>
          <a:prstGeom prst="rect">
            <a:avLst/>
          </a:prstGeom>
        </p:spPr>
      </p:pic>
      <p:pic>
        <p:nvPicPr>
          <p:cNvPr id="76" name="Grafický objekt 75" descr="Na zdravie">
            <a:extLst>
              <a:ext uri="{FF2B5EF4-FFF2-40B4-BE49-F238E27FC236}">
                <a16:creationId xmlns:a16="http://schemas.microsoft.com/office/drawing/2014/main" id="{7E767245-938D-45E1-B7F1-2A9C695D464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69306" y="3444688"/>
            <a:ext cx="476985" cy="47698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307AF3-1ECE-8E43-81A3-208572D0EF6F}"/>
              </a:ext>
            </a:extLst>
          </p:cNvPr>
          <p:cNvSpPr txBox="1">
            <a:spLocks/>
          </p:cNvSpPr>
          <p:nvPr/>
        </p:nvSpPr>
        <p:spPr>
          <a:xfrm>
            <a:off x="375855" y="933636"/>
            <a:ext cx="3345366" cy="24303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2. </a:t>
            </a:r>
            <a:r>
              <a:rPr lang="hu-HU" sz="4000" b="1" dirty="0"/>
              <a:t>fejezet</a:t>
            </a:r>
            <a:r>
              <a:rPr lang="en-US" sz="4000" b="1" dirty="0"/>
              <a:t>:</a:t>
            </a:r>
          </a:p>
          <a:p>
            <a:pPr algn="ctr"/>
            <a:endParaRPr lang="en-US" sz="4000" b="1" dirty="0"/>
          </a:p>
          <a:p>
            <a:pPr algn="ctr"/>
            <a:r>
              <a:rPr lang="en-GB" sz="4000" b="1" dirty="0"/>
              <a:t>A társadalmi vállalkozói tevékenység alapjai</a:t>
            </a:r>
            <a:endParaRPr lang="en-US" sz="4000" b="1" dirty="0"/>
          </a:p>
        </p:txBody>
      </p:sp>
      <p:pic>
        <p:nvPicPr>
          <p:cNvPr id="11" name="Grafický objekt 10" descr="Cyklus s ľuďmi obrys">
            <a:extLst>
              <a:ext uri="{FF2B5EF4-FFF2-40B4-BE49-F238E27FC236}">
                <a16:creationId xmlns:a16="http://schemas.microsoft.com/office/drawing/2014/main" id="{2BE4D643-4FF9-158C-F2D8-F431A0E3C2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89457" y="4049622"/>
            <a:ext cx="1518162" cy="15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4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30287"/>
            <a:ext cx="10058400" cy="1015907"/>
          </a:xfrm>
        </p:spPr>
        <p:txBody>
          <a:bodyPr/>
          <a:lstStyle/>
          <a:p>
            <a:r>
              <a:rPr lang="en-US" sz="4000" b="1" dirty="0">
                <a:solidFill>
                  <a:srgbClr val="404040"/>
                </a:solidFill>
              </a:rPr>
              <a:t>A </a:t>
            </a:r>
            <a:r>
              <a:rPr lang="en-US" sz="4000" b="1" dirty="0" err="1">
                <a:solidFill>
                  <a:srgbClr val="404040"/>
                </a:solidFill>
              </a:rPr>
              <a:t>társadalmi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vállalkoz</a:t>
            </a:r>
            <a:r>
              <a:rPr lang="hu-HU" sz="4000" b="1" dirty="0">
                <a:solidFill>
                  <a:srgbClr val="404040"/>
                </a:solidFill>
              </a:rPr>
              <a:t>ás</a:t>
            </a:r>
            <a:r>
              <a:rPr lang="en-US" sz="4000" b="1" dirty="0">
                <a:solidFill>
                  <a:srgbClr val="404040"/>
                </a:solidFill>
              </a:rPr>
              <a:t> alapjai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sk-SK" dirty="0"/>
          </a:p>
          <a:p>
            <a:pPr algn="just"/>
            <a:endParaRPr lang="sk-SK" dirty="0"/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8776660-66CF-1E8E-57C9-075EC9AE7F18}"/>
              </a:ext>
            </a:extLst>
          </p:cNvPr>
          <p:cNvSpPr txBox="1"/>
          <p:nvPr/>
        </p:nvSpPr>
        <p:spPr>
          <a:xfrm>
            <a:off x="909724" y="5686051"/>
            <a:ext cx="9630609" cy="33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rgbClr val="404040"/>
                </a:solidFill>
              </a:rPr>
              <a:t>Forrás</a:t>
            </a:r>
            <a:r>
              <a:rPr lang="en-GB" sz="1600" dirty="0">
                <a:solidFill>
                  <a:srgbClr val="404040"/>
                </a:solidFill>
              </a:rPr>
              <a:t>:</a:t>
            </a:r>
            <a:r>
              <a:rPr lang="hu-HU" sz="1600" dirty="0">
                <a:solidFill>
                  <a:srgbClr val="404040"/>
                </a:solidFill>
              </a:rPr>
              <a:t> Business </a:t>
            </a:r>
            <a:r>
              <a:rPr lang="hu-HU" sz="1600" dirty="0" err="1">
                <a:solidFill>
                  <a:srgbClr val="404040"/>
                </a:solidFill>
              </a:rPr>
              <a:t>Jargons</a:t>
            </a:r>
            <a:r>
              <a:rPr lang="hu-HU" sz="1600" dirty="0">
                <a:solidFill>
                  <a:srgbClr val="404040"/>
                </a:solidFill>
              </a:rPr>
              <a:t>,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b="1" dirty="0">
                <a:solidFill>
                  <a:srgbClr val="40404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Itt </a:t>
            </a:r>
            <a:r>
              <a:rPr lang="en-GB" sz="1600" dirty="0">
                <a:solidFill>
                  <a:srgbClr val="404040"/>
                </a:solidFill>
              </a:rPr>
              <a:t>olvashat többet a </a:t>
            </a:r>
            <a:r>
              <a:rPr lang="en-GB" sz="1600" dirty="0" err="1">
                <a:solidFill>
                  <a:srgbClr val="404040"/>
                </a:solidFill>
              </a:rPr>
              <a:t>társadalmi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vállalkoz</a:t>
            </a:r>
            <a:r>
              <a:rPr lang="hu-HU" sz="1600" dirty="0" err="1">
                <a:solidFill>
                  <a:srgbClr val="404040"/>
                </a:solidFill>
              </a:rPr>
              <a:t>ásról</a:t>
            </a:r>
            <a:r>
              <a:rPr lang="en-GB" sz="1600" dirty="0">
                <a:solidFill>
                  <a:srgbClr val="404040"/>
                </a:solidFill>
              </a:rPr>
              <a:t>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6BAAD0-6788-0543-9E07-B114E2512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994881"/>
              </p:ext>
            </p:extLst>
          </p:nvPr>
        </p:nvGraphicFramePr>
        <p:xfrm>
          <a:off x="2271252" y="1886670"/>
          <a:ext cx="7376594" cy="364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6891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404040"/>
                </a:solidFill>
              </a:rPr>
              <a:t>A </a:t>
            </a:r>
            <a:r>
              <a:rPr lang="en-US" sz="4000" b="1" dirty="0" err="1">
                <a:solidFill>
                  <a:srgbClr val="404040"/>
                </a:solidFill>
              </a:rPr>
              <a:t>társadalmi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vállalkoz</a:t>
            </a:r>
            <a:r>
              <a:rPr lang="hu-HU" sz="4000" b="1" dirty="0">
                <a:solidFill>
                  <a:srgbClr val="404040"/>
                </a:solidFill>
              </a:rPr>
              <a:t>ás </a:t>
            </a:r>
            <a:r>
              <a:rPr lang="en-US" sz="4000" b="1" dirty="0" err="1">
                <a:solidFill>
                  <a:srgbClr val="404040"/>
                </a:solidFill>
              </a:rPr>
              <a:t>alapjai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2.1 </a:t>
            </a:r>
            <a:r>
              <a:rPr lang="en-US" sz="2800" dirty="0" err="1">
                <a:solidFill>
                  <a:srgbClr val="404040"/>
                </a:solidFill>
              </a:rPr>
              <a:t>Miben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hu-HU" sz="2800" dirty="0">
                <a:solidFill>
                  <a:srgbClr val="404040"/>
                </a:solidFill>
              </a:rPr>
              <a:t>más</a:t>
            </a:r>
            <a:r>
              <a:rPr lang="en-US" sz="2800" dirty="0">
                <a:solidFill>
                  <a:srgbClr val="404040"/>
                </a:solidFill>
              </a:rPr>
              <a:t> a </a:t>
            </a:r>
            <a:r>
              <a:rPr lang="en-US" sz="2800" dirty="0" err="1">
                <a:solidFill>
                  <a:srgbClr val="404040"/>
                </a:solidFill>
              </a:rPr>
              <a:t>társadalmi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vállalkoz</a:t>
            </a:r>
            <a:r>
              <a:rPr lang="hu-HU" sz="2800" dirty="0">
                <a:solidFill>
                  <a:srgbClr val="404040"/>
                </a:solidFill>
              </a:rPr>
              <a:t>ás</a:t>
            </a:r>
            <a:r>
              <a:rPr lang="en-US" sz="2800" dirty="0">
                <a:solidFill>
                  <a:srgbClr val="404040"/>
                </a:solidFill>
              </a:rPr>
              <a:t>?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sk-SK" dirty="0"/>
          </a:p>
          <a:p>
            <a:pPr algn="just"/>
            <a:endParaRPr lang="sk-SK" dirty="0"/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62" name="Marcador de contenido 11">
            <a:extLst>
              <a:ext uri="{FF2B5EF4-FFF2-40B4-BE49-F238E27FC236}">
                <a16:creationId xmlns:a16="http://schemas.microsoft.com/office/drawing/2014/main" id="{059EDE19-0431-454E-8D6B-753B8892412C}"/>
              </a:ext>
            </a:extLst>
          </p:cNvPr>
          <p:cNvSpPr txBox="1">
            <a:spLocks/>
          </p:cNvSpPr>
          <p:nvPr/>
        </p:nvSpPr>
        <p:spPr>
          <a:xfrm>
            <a:off x="1249680" y="1852660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solidFill>
                  <a:srgbClr val="404040"/>
                </a:solidFill>
              </a:rPr>
              <a:t>A vállalkozói tevékenység általában a profitmaximalizáláson alapul, és ez a profit megosztható a tulajdonosok között. A </a:t>
            </a:r>
            <a:r>
              <a:rPr lang="hu-HU" sz="1800" dirty="0">
                <a:solidFill>
                  <a:srgbClr val="404040"/>
                </a:solidFill>
              </a:rPr>
              <a:t>társadalmi</a:t>
            </a:r>
            <a:r>
              <a:rPr lang="en-US" sz="1800" dirty="0">
                <a:solidFill>
                  <a:srgbClr val="404040"/>
                </a:solidFill>
              </a:rPr>
              <a:t> vállalkozás bármilyen területen működhet, és ugyanúgy profitot termel, mint bármely más vállalkozás - a különbség az, </a:t>
            </a:r>
            <a:r>
              <a:rPr lang="en-US" sz="1800" b="1" dirty="0">
                <a:solidFill>
                  <a:srgbClr val="404040"/>
                </a:solidFill>
              </a:rPr>
              <a:t>hogy a profitot hogyan használják fel</a:t>
            </a:r>
            <a:r>
              <a:rPr lang="en-US" sz="1800" dirty="0">
                <a:solidFill>
                  <a:srgbClr val="404040"/>
                </a:solidFill>
              </a:rPr>
              <a:t>!</a:t>
            </a:r>
          </a:p>
          <a:p>
            <a:pPr algn="just"/>
            <a:r>
              <a:rPr lang="en-US" sz="1800" b="1" dirty="0">
                <a:solidFill>
                  <a:srgbClr val="404040"/>
                </a:solidFill>
              </a:rPr>
              <a:t>A nyereséget visszaforgatják, és egy világos társadalmi </a:t>
            </a:r>
            <a:r>
              <a:rPr lang="en-US" sz="1800" b="1" dirty="0" err="1">
                <a:solidFill>
                  <a:srgbClr val="404040"/>
                </a:solidFill>
              </a:rPr>
              <a:t>küldetést</a:t>
            </a:r>
            <a:r>
              <a:rPr lang="en-US" sz="1800" b="1" dirty="0">
                <a:solidFill>
                  <a:srgbClr val="404040"/>
                </a:solidFill>
              </a:rPr>
              <a:t> </a:t>
            </a:r>
            <a:r>
              <a:rPr lang="en-US" sz="1800" b="1" dirty="0" err="1">
                <a:solidFill>
                  <a:srgbClr val="404040"/>
                </a:solidFill>
              </a:rPr>
              <a:t>teljesít</a:t>
            </a:r>
            <a:r>
              <a:rPr lang="hu-HU" sz="1800" b="1" dirty="0" err="1">
                <a:solidFill>
                  <a:srgbClr val="404040"/>
                </a:solidFill>
              </a:rPr>
              <a:t>enek</a:t>
            </a:r>
            <a:r>
              <a:rPr lang="en-US" sz="1800" b="1" dirty="0">
                <a:solidFill>
                  <a:srgbClr val="404040"/>
                </a:solidFill>
              </a:rPr>
              <a:t>, amely pozitívan hat a közösségre!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társadalmi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vállalkozások a vonatkozó nemzeti jogszabályok alapján nyereségük bizonyos részét visszaforgatják - például Szlovákiában a 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társadalmi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vállalkozások a nyereség több mint 50%-át visszaforgatják a szervezetbe, hogy bővítsék és fejlesszék szolgáltatásaikat és tevékenységeiket, amelyeket a társadalmilag hasznos céljaik megvalósítása érdekében végeznek.</a:t>
            </a:r>
            <a:endParaRPr lang="sk-S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404040"/>
              </a:solidFill>
            </a:endParaRPr>
          </a:p>
          <a:p>
            <a:pPr algn="just"/>
            <a:endParaRPr lang="en-US" dirty="0">
              <a:solidFill>
                <a:srgbClr val="404040"/>
              </a:solidFill>
            </a:endParaRPr>
          </a:p>
          <a:p>
            <a:pPr algn="just"/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63" name="Grafický objekt 62" descr="Dieťa s balónom">
            <a:extLst>
              <a:ext uri="{FF2B5EF4-FFF2-40B4-BE49-F238E27FC236}">
                <a16:creationId xmlns:a16="http://schemas.microsoft.com/office/drawing/2014/main" id="{A30F3F6B-845D-4C8C-BACF-994A8A18F6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3626" y="4204378"/>
            <a:ext cx="532722" cy="532722"/>
          </a:xfrm>
          <a:prstGeom prst="rect">
            <a:avLst/>
          </a:prstGeom>
        </p:spPr>
      </p:pic>
      <p:pic>
        <p:nvPicPr>
          <p:cNvPr id="64" name="Grafický objekt 63" descr="Žena s kočíkom">
            <a:extLst>
              <a:ext uri="{FF2B5EF4-FFF2-40B4-BE49-F238E27FC236}">
                <a16:creationId xmlns:a16="http://schemas.microsoft.com/office/drawing/2014/main" id="{EE2F480E-AD46-42E8-BB14-31C5F0F96C8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124" y="4339635"/>
            <a:ext cx="532722" cy="532722"/>
          </a:xfrm>
          <a:prstGeom prst="rect">
            <a:avLst/>
          </a:prstGeom>
        </p:spPr>
      </p:pic>
      <p:pic>
        <p:nvPicPr>
          <p:cNvPr id="65" name="Grafický objekt 64" descr="Muž s paličkou">
            <a:extLst>
              <a:ext uri="{FF2B5EF4-FFF2-40B4-BE49-F238E27FC236}">
                <a16:creationId xmlns:a16="http://schemas.microsoft.com/office/drawing/2014/main" id="{29A2B646-65B6-4FF6-A912-85F85A404B4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57306" y="5535814"/>
            <a:ext cx="532722" cy="532722"/>
          </a:xfrm>
          <a:prstGeom prst="rect">
            <a:avLst/>
          </a:prstGeom>
        </p:spPr>
      </p:pic>
      <p:pic>
        <p:nvPicPr>
          <p:cNvPr id="66" name="Grafický objekt 65" descr="Žena s paličkou">
            <a:extLst>
              <a:ext uri="{FF2B5EF4-FFF2-40B4-BE49-F238E27FC236}">
                <a16:creationId xmlns:a16="http://schemas.microsoft.com/office/drawing/2014/main" id="{CE53724B-BF3F-490F-935D-C9FA2CF40D3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3091" y="4782577"/>
            <a:ext cx="532722" cy="532722"/>
          </a:xfrm>
          <a:prstGeom prst="rect">
            <a:avLst/>
          </a:prstGeom>
        </p:spPr>
      </p:pic>
      <p:pic>
        <p:nvPicPr>
          <p:cNvPr id="67" name="Grafický objekt 66" descr="Muž">
            <a:extLst>
              <a:ext uri="{FF2B5EF4-FFF2-40B4-BE49-F238E27FC236}">
                <a16:creationId xmlns:a16="http://schemas.microsoft.com/office/drawing/2014/main" id="{6957C35B-1C67-4529-8A98-B9E3330EB7C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27294" y="5332513"/>
            <a:ext cx="532722" cy="532722"/>
          </a:xfrm>
          <a:prstGeom prst="rect">
            <a:avLst/>
          </a:prstGeom>
        </p:spPr>
      </p:pic>
      <p:pic>
        <p:nvPicPr>
          <p:cNvPr id="68" name="Grafický objekt 67" descr="Žena">
            <a:extLst>
              <a:ext uri="{FF2B5EF4-FFF2-40B4-BE49-F238E27FC236}">
                <a16:creationId xmlns:a16="http://schemas.microsoft.com/office/drawing/2014/main" id="{0C58369A-B369-458A-A5D0-9D97BD7F896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91649" y="5540830"/>
            <a:ext cx="532722" cy="532722"/>
          </a:xfrm>
          <a:prstGeom prst="rect">
            <a:avLst/>
          </a:prstGeom>
        </p:spPr>
      </p:pic>
      <p:pic>
        <p:nvPicPr>
          <p:cNvPr id="69" name="Grafický objekt 68" descr="Osoba na vozíku">
            <a:extLst>
              <a:ext uri="{FF2B5EF4-FFF2-40B4-BE49-F238E27FC236}">
                <a16:creationId xmlns:a16="http://schemas.microsoft.com/office/drawing/2014/main" id="{56623FBC-C112-426D-9CFF-A842203B3C2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52640" y="5346873"/>
            <a:ext cx="532722" cy="532722"/>
          </a:xfrm>
          <a:prstGeom prst="rect">
            <a:avLst/>
          </a:prstGeom>
        </p:spPr>
      </p:pic>
      <p:pic>
        <p:nvPicPr>
          <p:cNvPr id="70" name="Grafický objekt 69" descr="Rodina s dvomi deťmi">
            <a:extLst>
              <a:ext uri="{FF2B5EF4-FFF2-40B4-BE49-F238E27FC236}">
                <a16:creationId xmlns:a16="http://schemas.microsoft.com/office/drawing/2014/main" id="{2FAA979A-1B61-45A2-B365-707FE5764527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32880" y="4845043"/>
            <a:ext cx="532722" cy="532722"/>
          </a:xfrm>
          <a:prstGeom prst="rect">
            <a:avLst/>
          </a:prstGeom>
        </p:spPr>
      </p:pic>
      <p:pic>
        <p:nvPicPr>
          <p:cNvPr id="71" name="Grafický objekt 70" descr="Skupinový úspech">
            <a:extLst>
              <a:ext uri="{FF2B5EF4-FFF2-40B4-BE49-F238E27FC236}">
                <a16:creationId xmlns:a16="http://schemas.microsoft.com/office/drawing/2014/main" id="{C87A4A91-2380-4107-B6C1-D667BDA4DA0A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99073" y="4452894"/>
            <a:ext cx="532722" cy="532722"/>
          </a:xfrm>
          <a:prstGeom prst="rect">
            <a:avLst/>
          </a:prstGeom>
        </p:spPr>
      </p:pic>
      <p:pic>
        <p:nvPicPr>
          <p:cNvPr id="72" name="Grafický objekt 71" descr="Glóbus – Afrika a Európa">
            <a:extLst>
              <a:ext uri="{FF2B5EF4-FFF2-40B4-BE49-F238E27FC236}">
                <a16:creationId xmlns:a16="http://schemas.microsoft.com/office/drawing/2014/main" id="{2DA816A3-050C-4891-9F60-3F63386C0DCA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02770" y="4813300"/>
            <a:ext cx="830110" cy="830110"/>
          </a:xfrm>
          <a:prstGeom prst="rect">
            <a:avLst/>
          </a:prstGeom>
        </p:spPr>
      </p:pic>
      <p:pic>
        <p:nvPicPr>
          <p:cNvPr id="73" name="Grafický objekt 72" descr="Mince">
            <a:extLst>
              <a:ext uri="{FF2B5EF4-FFF2-40B4-BE49-F238E27FC236}">
                <a16:creationId xmlns:a16="http://schemas.microsoft.com/office/drawing/2014/main" id="{78193391-2B8B-4EB8-A337-1B444AACFFE6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353032" y="4213568"/>
            <a:ext cx="643728" cy="643728"/>
          </a:xfrm>
          <a:prstGeom prst="rect">
            <a:avLst/>
          </a:prstGeom>
        </p:spPr>
      </p:pic>
      <p:pic>
        <p:nvPicPr>
          <p:cNvPr id="74" name="Grafický objekt 73" descr="Mince">
            <a:extLst>
              <a:ext uri="{FF2B5EF4-FFF2-40B4-BE49-F238E27FC236}">
                <a16:creationId xmlns:a16="http://schemas.microsoft.com/office/drawing/2014/main" id="{3F8B5B16-7F48-400C-B36B-7D61EB0B7FF0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995574" y="4510845"/>
            <a:ext cx="640615" cy="640615"/>
          </a:xfrm>
          <a:prstGeom prst="rect">
            <a:avLst/>
          </a:prstGeom>
        </p:spPr>
      </p:pic>
      <p:pic>
        <p:nvPicPr>
          <p:cNvPr id="75" name="Grafický objekt 74" descr="Schôdza">
            <a:extLst>
              <a:ext uri="{FF2B5EF4-FFF2-40B4-BE49-F238E27FC236}">
                <a16:creationId xmlns:a16="http://schemas.microsoft.com/office/drawing/2014/main" id="{752050E5-8C12-4CA0-A216-AAC70FB40C31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167853" y="5531909"/>
            <a:ext cx="640432" cy="640432"/>
          </a:xfrm>
          <a:prstGeom prst="rect">
            <a:avLst/>
          </a:prstGeom>
        </p:spPr>
      </p:pic>
      <p:cxnSp>
        <p:nvCxnSpPr>
          <p:cNvPr id="76" name="Rovná spojovacia šípka 75">
            <a:extLst>
              <a:ext uri="{FF2B5EF4-FFF2-40B4-BE49-F238E27FC236}">
                <a16:creationId xmlns:a16="http://schemas.microsoft.com/office/drawing/2014/main" id="{1E9AF899-50FB-47AC-8427-D798863A8C81}"/>
              </a:ext>
            </a:extLst>
          </p:cNvPr>
          <p:cNvCxnSpPr>
            <a:cxnSpLocks/>
          </p:cNvCxnSpPr>
          <p:nvPr/>
        </p:nvCxnSpPr>
        <p:spPr>
          <a:xfrm>
            <a:off x="4488069" y="5112416"/>
            <a:ext cx="0" cy="4824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Rovná spojovacia šípka 76">
            <a:extLst>
              <a:ext uri="{FF2B5EF4-FFF2-40B4-BE49-F238E27FC236}">
                <a16:creationId xmlns:a16="http://schemas.microsoft.com/office/drawing/2014/main" id="{10A1E08B-93F0-4946-98B9-A5FC6967E5A1}"/>
              </a:ext>
            </a:extLst>
          </p:cNvPr>
          <p:cNvCxnSpPr>
            <a:cxnSpLocks/>
          </p:cNvCxnSpPr>
          <p:nvPr/>
        </p:nvCxnSpPr>
        <p:spPr>
          <a:xfrm>
            <a:off x="5154737" y="4608708"/>
            <a:ext cx="1583303" cy="10387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8" name="BlokTextu 77">
            <a:extLst>
              <a:ext uri="{FF2B5EF4-FFF2-40B4-BE49-F238E27FC236}">
                <a16:creationId xmlns:a16="http://schemas.microsoft.com/office/drawing/2014/main" id="{182203F5-D986-434D-B148-D8842001E90F}"/>
              </a:ext>
            </a:extLst>
          </p:cNvPr>
          <p:cNvSpPr txBox="1"/>
          <p:nvPr/>
        </p:nvSpPr>
        <p:spPr>
          <a:xfrm>
            <a:off x="4641814" y="4684889"/>
            <a:ext cx="92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404040"/>
                </a:solidFill>
              </a:rPr>
              <a:t>Profit</a:t>
            </a:r>
            <a:endParaRPr lang="en-GB" dirty="0">
              <a:solidFill>
                <a:srgbClr val="404040"/>
              </a:solidFill>
            </a:endParaRPr>
          </a:p>
        </p:txBody>
      </p:sp>
      <p:sp>
        <p:nvSpPr>
          <p:cNvPr id="79" name="BlokTextu 78">
            <a:extLst>
              <a:ext uri="{FF2B5EF4-FFF2-40B4-BE49-F238E27FC236}">
                <a16:creationId xmlns:a16="http://schemas.microsoft.com/office/drawing/2014/main" id="{3E1FD6E7-6B4F-4335-B7D1-19040342E587}"/>
              </a:ext>
            </a:extLst>
          </p:cNvPr>
          <p:cNvSpPr txBox="1"/>
          <p:nvPr/>
        </p:nvSpPr>
        <p:spPr>
          <a:xfrm>
            <a:off x="7023091" y="6007621"/>
            <a:ext cx="225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404040"/>
                </a:solidFill>
              </a:rPr>
              <a:t>Társadalmi</a:t>
            </a:r>
            <a:r>
              <a:rPr lang="en-GB" dirty="0">
                <a:solidFill>
                  <a:srgbClr val="404040"/>
                </a:solidFill>
              </a:rPr>
              <a:t> küldetés</a:t>
            </a:r>
          </a:p>
        </p:txBody>
      </p:sp>
      <p:sp>
        <p:nvSpPr>
          <p:cNvPr id="80" name="BlokTextu 79">
            <a:extLst>
              <a:ext uri="{FF2B5EF4-FFF2-40B4-BE49-F238E27FC236}">
                <a16:creationId xmlns:a16="http://schemas.microsoft.com/office/drawing/2014/main" id="{67986608-ABEF-4334-B95C-BB8FC8221481}"/>
              </a:ext>
            </a:extLst>
          </p:cNvPr>
          <p:cNvSpPr txBox="1"/>
          <p:nvPr/>
        </p:nvSpPr>
        <p:spPr>
          <a:xfrm>
            <a:off x="4064000" y="5987675"/>
            <a:ext cx="228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404040"/>
                </a:solidFill>
              </a:rPr>
              <a:t>Tulajdonosok</a:t>
            </a:r>
            <a:endParaRPr lang="en-GB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>
            <a:extLst>
              <a:ext uri="{FF2B5EF4-FFF2-40B4-BE49-F238E27FC236}">
                <a16:creationId xmlns:a16="http://schemas.microsoft.com/office/drawing/2014/main" id="{CEBC5DD8-19ED-4CF2-8A7A-A55ED6210EED}"/>
              </a:ext>
            </a:extLst>
          </p:cNvPr>
          <p:cNvSpPr/>
          <p:nvPr/>
        </p:nvSpPr>
        <p:spPr>
          <a:xfrm>
            <a:off x="1182255" y="2216727"/>
            <a:ext cx="9981737" cy="3286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bdĺžnik: zaoblené rohy 42">
            <a:extLst>
              <a:ext uri="{FF2B5EF4-FFF2-40B4-BE49-F238E27FC236}">
                <a16:creationId xmlns:a16="http://schemas.microsoft.com/office/drawing/2014/main" id="{D98A8595-3D07-427A-AFF1-DC0F304A7973}"/>
              </a:ext>
            </a:extLst>
          </p:cNvPr>
          <p:cNvSpPr/>
          <p:nvPr/>
        </p:nvSpPr>
        <p:spPr>
          <a:xfrm>
            <a:off x="3891280" y="4098959"/>
            <a:ext cx="2143760" cy="804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bdĺžnik: zaoblené rohy 41">
            <a:extLst>
              <a:ext uri="{FF2B5EF4-FFF2-40B4-BE49-F238E27FC236}">
                <a16:creationId xmlns:a16="http://schemas.microsoft.com/office/drawing/2014/main" id="{6262374E-BEF9-4B18-AAE8-5F0056CE9972}"/>
              </a:ext>
            </a:extLst>
          </p:cNvPr>
          <p:cNvSpPr/>
          <p:nvPr/>
        </p:nvSpPr>
        <p:spPr>
          <a:xfrm>
            <a:off x="6220230" y="4098959"/>
            <a:ext cx="2143760" cy="804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209DB9C9-2736-4CDB-9B9F-19EB42381AC4}"/>
              </a:ext>
            </a:extLst>
          </p:cNvPr>
          <p:cNvSpPr/>
          <p:nvPr/>
        </p:nvSpPr>
        <p:spPr>
          <a:xfrm>
            <a:off x="6192149" y="3047393"/>
            <a:ext cx="2081877" cy="834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404040"/>
                </a:solidFill>
              </a:rPr>
              <a:t>A </a:t>
            </a:r>
            <a:r>
              <a:rPr lang="en-US" sz="4000" b="1" dirty="0" err="1">
                <a:solidFill>
                  <a:srgbClr val="404040"/>
                </a:solidFill>
              </a:rPr>
              <a:t>társadalmi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vállalkoz</a:t>
            </a:r>
            <a:r>
              <a:rPr lang="hu-HU" sz="4000" b="1" dirty="0">
                <a:solidFill>
                  <a:srgbClr val="404040"/>
                </a:solidFill>
              </a:rPr>
              <a:t>ás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alapjai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2.1 </a:t>
            </a:r>
            <a:r>
              <a:rPr lang="en-US" sz="2800" dirty="0" err="1">
                <a:solidFill>
                  <a:srgbClr val="404040"/>
                </a:solidFill>
              </a:rPr>
              <a:t>Miben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hu-HU" sz="2800" dirty="0">
                <a:solidFill>
                  <a:srgbClr val="404040"/>
                </a:solidFill>
              </a:rPr>
              <a:t>más</a:t>
            </a:r>
            <a:r>
              <a:rPr lang="en-US" sz="2800" dirty="0">
                <a:solidFill>
                  <a:srgbClr val="404040"/>
                </a:solidFill>
              </a:rPr>
              <a:t> a </a:t>
            </a:r>
            <a:r>
              <a:rPr lang="en-US" sz="2800" dirty="0" err="1">
                <a:solidFill>
                  <a:srgbClr val="404040"/>
                </a:solidFill>
              </a:rPr>
              <a:t>társadalmi</a:t>
            </a:r>
            <a:r>
              <a:rPr lang="en-US" sz="2800" dirty="0">
                <a:solidFill>
                  <a:srgbClr val="404040"/>
                </a:solidFill>
              </a:rPr>
              <a:t> </a:t>
            </a:r>
            <a:r>
              <a:rPr lang="en-US" sz="2800" dirty="0" err="1">
                <a:solidFill>
                  <a:srgbClr val="404040"/>
                </a:solidFill>
              </a:rPr>
              <a:t>vállalkoz</a:t>
            </a:r>
            <a:r>
              <a:rPr lang="hu-HU" sz="2800" dirty="0">
                <a:solidFill>
                  <a:srgbClr val="404040"/>
                </a:solidFill>
              </a:rPr>
              <a:t>ás</a:t>
            </a:r>
            <a:r>
              <a:rPr lang="en-US" sz="2800" dirty="0">
                <a:solidFill>
                  <a:srgbClr val="404040"/>
                </a:solidFill>
              </a:rPr>
              <a:t>?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62" name="Marcador de contenido 11">
            <a:extLst>
              <a:ext uri="{FF2B5EF4-FFF2-40B4-BE49-F238E27FC236}">
                <a16:creationId xmlns:a16="http://schemas.microsoft.com/office/drawing/2014/main" id="{059EDE19-0431-454E-8D6B-753B8892412C}"/>
              </a:ext>
            </a:extLst>
          </p:cNvPr>
          <p:cNvSpPr txBox="1">
            <a:spLocks/>
          </p:cNvSpPr>
          <p:nvPr/>
        </p:nvSpPr>
        <p:spPr>
          <a:xfrm>
            <a:off x="1182255" y="1886671"/>
            <a:ext cx="10125825" cy="436035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404040"/>
                </a:solidFill>
              </a:rPr>
              <a:t>Társadalmi vállalkozások vs. profitmaximalizáló üzleti és nonprofit </a:t>
            </a:r>
            <a:r>
              <a:rPr lang="en-US" b="1" dirty="0" err="1">
                <a:solidFill>
                  <a:srgbClr val="404040"/>
                </a:solidFill>
              </a:rPr>
              <a:t>szervezetek</a:t>
            </a:r>
            <a:r>
              <a:rPr lang="en-US" b="1" dirty="0">
                <a:solidFill>
                  <a:srgbClr val="404040"/>
                </a:solidFill>
              </a:rPr>
              <a:t>:</a:t>
            </a: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r>
              <a:rPr lang="en-US" sz="1700" dirty="0">
                <a:solidFill>
                  <a:srgbClr val="404040"/>
                </a:solidFill>
              </a:rPr>
              <a:t>Forrás: </a:t>
            </a:r>
            <a:r>
              <a:rPr lang="en-US" sz="1700" dirty="0">
                <a:solidFill>
                  <a:srgbClr val="63A53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Társadalmi üzleti modellek építése</a:t>
            </a:r>
            <a:r>
              <a:rPr lang="en-US" sz="1700" dirty="0">
                <a:solidFill>
                  <a:srgbClr val="404040"/>
                </a:solidFill>
              </a:rPr>
              <a:t>: Muhammad </a:t>
            </a:r>
            <a:r>
              <a:rPr lang="en-US" sz="1700" dirty="0" err="1">
                <a:solidFill>
                  <a:srgbClr val="404040"/>
                </a:solidFill>
              </a:rPr>
              <a:t>Yunus</a:t>
            </a:r>
            <a:r>
              <a:rPr lang="en-US" sz="1700" dirty="0">
                <a:solidFill>
                  <a:srgbClr val="404040"/>
                </a:solidFill>
              </a:rPr>
              <a:t>, Bertrand </a:t>
            </a:r>
            <a:r>
              <a:rPr lang="en-US" sz="1700" dirty="0" err="1">
                <a:solidFill>
                  <a:srgbClr val="404040"/>
                </a:solidFill>
              </a:rPr>
              <a:t>Moingeon </a:t>
            </a:r>
            <a:r>
              <a:rPr lang="en-US" sz="1700" dirty="0">
                <a:solidFill>
                  <a:srgbClr val="404040"/>
                </a:solidFill>
              </a:rPr>
              <a:t>és Laurence Lehmann-Ortega.</a:t>
            </a:r>
          </a:p>
        </p:txBody>
      </p: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4F06AD42-3C9A-4AE3-8D6B-EE68A338EBCB}"/>
              </a:ext>
            </a:extLst>
          </p:cNvPr>
          <p:cNvCxnSpPr>
            <a:cxnSpLocks/>
          </p:cNvCxnSpPr>
          <p:nvPr/>
        </p:nvCxnSpPr>
        <p:spPr>
          <a:xfrm>
            <a:off x="6104288" y="2787779"/>
            <a:ext cx="35815" cy="24122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>
            <a:extLst>
              <a:ext uri="{FF2B5EF4-FFF2-40B4-BE49-F238E27FC236}">
                <a16:creationId xmlns:a16="http://schemas.microsoft.com/office/drawing/2014/main" id="{22C4F9C0-C29D-4A8C-91C8-C95B47224255}"/>
              </a:ext>
            </a:extLst>
          </p:cNvPr>
          <p:cNvCxnSpPr>
            <a:cxnSpLocks/>
          </p:cNvCxnSpPr>
          <p:nvPr/>
        </p:nvCxnSpPr>
        <p:spPr>
          <a:xfrm>
            <a:off x="3592945" y="3990307"/>
            <a:ext cx="50245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:a16="http://schemas.microsoft.com/office/drawing/2014/main" id="{9A65903C-29B2-4928-AA16-55D08D55115D}"/>
              </a:ext>
            </a:extLst>
          </p:cNvPr>
          <p:cNvSpPr txBox="1"/>
          <p:nvPr/>
        </p:nvSpPr>
        <p:spPr>
          <a:xfrm>
            <a:off x="4664364" y="2163630"/>
            <a:ext cx="28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pénzügyi profitmaximalizálás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ABB5D984-C490-497B-A87C-BCAE8F0F90EF}"/>
              </a:ext>
            </a:extLst>
          </p:cNvPr>
          <p:cNvSpPr txBox="1"/>
          <p:nvPr/>
        </p:nvSpPr>
        <p:spPr>
          <a:xfrm>
            <a:off x="4462043" y="5140846"/>
            <a:ext cx="351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társadalmi hatás maximalizálása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8EE2F086-618D-4367-8171-CED7CC35F792}"/>
              </a:ext>
            </a:extLst>
          </p:cNvPr>
          <p:cNvSpPr txBox="1"/>
          <p:nvPr/>
        </p:nvSpPr>
        <p:spPr>
          <a:xfrm>
            <a:off x="6108560" y="3120066"/>
            <a:ext cx="219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Profitmaximalizáló vállalkozások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64FC04F6-9C74-4879-BF79-1BBA391EE842}"/>
              </a:ext>
            </a:extLst>
          </p:cNvPr>
          <p:cNvSpPr txBox="1"/>
          <p:nvPr/>
        </p:nvSpPr>
        <p:spPr>
          <a:xfrm>
            <a:off x="3974868" y="4188771"/>
            <a:ext cx="187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Nonprofit szervezetek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D9544320-DA4E-4A33-828E-24BBB6069D8B}"/>
              </a:ext>
            </a:extLst>
          </p:cNvPr>
          <p:cNvSpPr txBox="1"/>
          <p:nvPr/>
        </p:nvSpPr>
        <p:spPr>
          <a:xfrm>
            <a:off x="5851014" y="4188771"/>
            <a:ext cx="28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TÁRSADALMI</a:t>
            </a:r>
          </a:p>
          <a:p>
            <a:pPr algn="ctr"/>
            <a:r>
              <a:rPr lang="sk-SK" b="1" dirty="0"/>
              <a:t>VÁLLALKOZÁSOK</a:t>
            </a:r>
            <a:endParaRPr lang="en-GB" b="1" dirty="0"/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77247EBD-A526-42BD-8A6D-494C151DEF29}"/>
              </a:ext>
            </a:extLst>
          </p:cNvPr>
          <p:cNvSpPr txBox="1"/>
          <p:nvPr/>
        </p:nvSpPr>
        <p:spPr>
          <a:xfrm>
            <a:off x="1204882" y="3691962"/>
            <a:ext cx="267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befektetett tőke nem térül meg</a:t>
            </a:r>
            <a:endParaRPr lang="en-GB" dirty="0"/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3A39A047-CF2D-4C3C-AD99-98BA43F155EC}"/>
              </a:ext>
            </a:extLst>
          </p:cNvPr>
          <p:cNvSpPr txBox="1"/>
          <p:nvPr/>
        </p:nvSpPr>
        <p:spPr>
          <a:xfrm>
            <a:off x="8362958" y="3667141"/>
            <a:ext cx="28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befektetett tőke visszafizetése (önfenntartás)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17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 </a:t>
            </a:r>
            <a:r>
              <a:rPr lang="en-US" sz="4000" b="1" dirty="0" err="1"/>
              <a:t>társadalmi</a:t>
            </a:r>
            <a:r>
              <a:rPr lang="en-US" sz="4000" b="1" dirty="0"/>
              <a:t> </a:t>
            </a:r>
            <a:r>
              <a:rPr lang="en-US" sz="4000" b="1" dirty="0" err="1"/>
              <a:t>vállalkoz</a:t>
            </a:r>
            <a:r>
              <a:rPr lang="hu-HU" sz="4000" b="1" dirty="0"/>
              <a:t>ás </a:t>
            </a:r>
            <a:r>
              <a:rPr lang="en-US" sz="4000" b="1" dirty="0" err="1"/>
              <a:t>alapjai</a:t>
            </a:r>
            <a:br>
              <a:rPr lang="en-US" sz="4000" b="1" dirty="0"/>
            </a:br>
            <a:r>
              <a:rPr lang="en-US" sz="2800" dirty="0"/>
              <a:t>2.1 </a:t>
            </a:r>
            <a:r>
              <a:rPr lang="en-US" sz="2800" dirty="0" err="1"/>
              <a:t>Miben</a:t>
            </a:r>
            <a:r>
              <a:rPr lang="en-US" sz="2800" dirty="0"/>
              <a:t> </a:t>
            </a:r>
            <a:r>
              <a:rPr lang="hu-HU" sz="2800" dirty="0"/>
              <a:t>más</a:t>
            </a:r>
            <a:r>
              <a:rPr lang="en-US" sz="2800" dirty="0"/>
              <a:t> a </a:t>
            </a:r>
            <a:r>
              <a:rPr lang="en-US" sz="2800" dirty="0" err="1"/>
              <a:t>társadalmi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404040"/>
                </a:solidFill>
              </a:rPr>
              <a:t>vállalkoz</a:t>
            </a:r>
            <a:r>
              <a:rPr lang="hu-HU" sz="2800" dirty="0">
                <a:solidFill>
                  <a:srgbClr val="404040"/>
                </a:solidFill>
              </a:rPr>
              <a:t>ás</a:t>
            </a:r>
            <a:r>
              <a:rPr lang="en-US" sz="2800" dirty="0">
                <a:solidFill>
                  <a:srgbClr val="404040"/>
                </a:solidFill>
              </a:rPr>
              <a:t>?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45734"/>
            <a:ext cx="9936480" cy="4023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 közvélemény szemében a </a:t>
            </a:r>
            <a:r>
              <a:rPr lang="hu-HU" b="1" dirty="0"/>
              <a:t>társadalmi</a:t>
            </a:r>
            <a:r>
              <a:rPr lang="en-US" b="1" dirty="0"/>
              <a:t> vállalkozást </a:t>
            </a:r>
            <a:r>
              <a:rPr lang="en-US" dirty="0"/>
              <a:t>gyakran </a:t>
            </a:r>
            <a:r>
              <a:rPr lang="en-US" b="1" dirty="0"/>
              <a:t>elsősorban a hátrányos helyzetű emberek integrációjával hozzák összefüggésbe. </a:t>
            </a:r>
          </a:p>
          <a:p>
            <a:pPr algn="just"/>
            <a:r>
              <a:rPr lang="en-US" b="1" dirty="0"/>
              <a:t>DE a társadalmi küldetések a </a:t>
            </a:r>
            <a:r>
              <a:rPr lang="en-US" dirty="0"/>
              <a:t>munkahelyteremtésen és a kiszolgáltatott csoportok társadalmi befogadásán kívül </a:t>
            </a:r>
            <a:r>
              <a:rPr lang="en-US" b="1" dirty="0"/>
              <a:t>számos más területen is támogathatják a közösség jólétét, például a kulturális igények, az egészségügy, a környezetvédelem stb. terén.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b="1" dirty="0"/>
              <a:t>A "Mi a társadalmi vállalkozás?" kérdésre adott </a:t>
            </a:r>
            <a:r>
              <a:rPr lang="en-US" dirty="0"/>
              <a:t>válasz jobb megértéséhez </a:t>
            </a:r>
            <a:r>
              <a:rPr lang="en-US" dirty="0">
                <a:hlinkClick r:id="rId2"/>
              </a:rPr>
              <a:t>nézze meg a </a:t>
            </a:r>
            <a:r>
              <a:rPr lang="en-US" dirty="0"/>
              <a:t>CEDRA Split ökoszociális innovációs és fejlesztési klaszter által készített </a:t>
            </a:r>
            <a:r>
              <a:rPr lang="en-US" dirty="0">
                <a:hlinkClick r:id="rId2"/>
              </a:rPr>
              <a:t>videót.</a:t>
            </a:r>
          </a:p>
          <a:p>
            <a:pPr algn="just"/>
            <a:r>
              <a:rPr lang="hu-HU" dirty="0"/>
              <a:t>Nézze meg</a:t>
            </a:r>
            <a:r>
              <a:rPr lang="en-US" dirty="0"/>
              <a:t> a kiválasztott országokban működő </a:t>
            </a:r>
            <a:r>
              <a:rPr lang="en-US" b="1" dirty="0" err="1"/>
              <a:t>sikeres</a:t>
            </a:r>
            <a:r>
              <a:rPr lang="en-US" b="1" dirty="0"/>
              <a:t> </a:t>
            </a:r>
            <a:r>
              <a:rPr lang="hu-HU" b="1" dirty="0"/>
              <a:t>társadalmi</a:t>
            </a:r>
            <a:r>
              <a:rPr lang="en-US" b="1" dirty="0"/>
              <a:t> vállalkozások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hu-HU" b="1" dirty="0"/>
              <a:t>társadalmi</a:t>
            </a:r>
            <a:r>
              <a:rPr lang="en-US" b="1" dirty="0"/>
              <a:t> innovációs projektek példáit, </a:t>
            </a:r>
            <a:r>
              <a:rPr lang="en-US" dirty="0"/>
              <a:t>amelyeket a szlovákiai szakértők által </a:t>
            </a:r>
            <a:r>
              <a:rPr lang="en-US" dirty="0" err="1"/>
              <a:t>készített</a:t>
            </a:r>
            <a:r>
              <a:rPr lang="en-US" dirty="0"/>
              <a:t> </a:t>
            </a:r>
            <a:r>
              <a:rPr lang="hu-HU" dirty="0">
                <a:hlinkClick r:id="rId3"/>
              </a:rPr>
              <a:t>Társadalmi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innovációs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kézikönyvben</a:t>
            </a:r>
            <a:r>
              <a:rPr lang="hu-HU" dirty="0">
                <a:hlinkClick r:id="rId3"/>
              </a:rPr>
              <a:t>,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vagy a BRESE, Interreg Europe projekt keretében </a:t>
            </a:r>
            <a:r>
              <a:rPr lang="en-US" dirty="0" err="1"/>
              <a:t>azonosított</a:t>
            </a:r>
            <a:r>
              <a:rPr lang="en-US" dirty="0"/>
              <a:t> </a:t>
            </a:r>
            <a:r>
              <a:rPr lang="hu-HU" dirty="0">
                <a:hlinkClick r:id="rId4"/>
              </a:rPr>
              <a:t>jó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gyakorlatok</a:t>
            </a:r>
            <a:r>
              <a:rPr lang="en-US" dirty="0">
                <a:hlinkClick r:id="rId4"/>
              </a:rPr>
              <a:t> </a:t>
            </a:r>
            <a:r>
              <a:rPr lang="hu-HU" dirty="0"/>
              <a:t>keretein belül </a:t>
            </a:r>
            <a:r>
              <a:rPr lang="en-US" dirty="0" err="1"/>
              <a:t>ismertetnek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pic>
        <p:nvPicPr>
          <p:cNvPr id="10" name="Grafický objekt 9" descr="Recyklácia">
            <a:extLst>
              <a:ext uri="{FF2B5EF4-FFF2-40B4-BE49-F238E27FC236}">
                <a16:creationId xmlns:a16="http://schemas.microsoft.com/office/drawing/2014/main" id="{4E1E8B67-83AD-438B-93C9-C48D93F047A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11457" y="3579376"/>
            <a:ext cx="368845" cy="368845"/>
          </a:xfrm>
          <a:prstGeom prst="rect">
            <a:avLst/>
          </a:prstGeom>
        </p:spPr>
      </p:pic>
      <p:pic>
        <p:nvPicPr>
          <p:cNvPr id="13" name="Grafický objekt 12" descr="Kiosk">
            <a:extLst>
              <a:ext uri="{FF2B5EF4-FFF2-40B4-BE49-F238E27FC236}">
                <a16:creationId xmlns:a16="http://schemas.microsoft.com/office/drawing/2014/main" id="{379E9B46-C3B3-4455-8929-F7C538E2631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1397" y="3528477"/>
            <a:ext cx="499119" cy="499119"/>
          </a:xfrm>
          <a:prstGeom prst="rect">
            <a:avLst/>
          </a:prstGeom>
        </p:spPr>
      </p:pic>
      <p:pic>
        <p:nvPicPr>
          <p:cNvPr id="15" name="Grafický objekt 14" descr="Veterný mlyn">
            <a:extLst>
              <a:ext uri="{FF2B5EF4-FFF2-40B4-BE49-F238E27FC236}">
                <a16:creationId xmlns:a16="http://schemas.microsoft.com/office/drawing/2014/main" id="{89F12A70-3876-4F1E-80FC-B3FF0BA7BCB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01078" y="3544357"/>
            <a:ext cx="397576" cy="397576"/>
          </a:xfrm>
          <a:prstGeom prst="rect">
            <a:avLst/>
          </a:prstGeom>
        </p:spPr>
      </p:pic>
      <p:pic>
        <p:nvPicPr>
          <p:cNvPr id="17" name="Grafický objekt 16" descr="Krhla">
            <a:extLst>
              <a:ext uri="{FF2B5EF4-FFF2-40B4-BE49-F238E27FC236}">
                <a16:creationId xmlns:a16="http://schemas.microsoft.com/office/drawing/2014/main" id="{09C1AD8B-9E4C-400B-904C-EC468535B5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81859" y="3484380"/>
            <a:ext cx="521400" cy="521400"/>
          </a:xfrm>
          <a:prstGeom prst="rect">
            <a:avLst/>
          </a:prstGeom>
        </p:spPr>
      </p:pic>
      <p:pic>
        <p:nvPicPr>
          <p:cNvPr id="19" name="Grafický objekt 18" descr="Sociálna sieť">
            <a:extLst>
              <a:ext uri="{FF2B5EF4-FFF2-40B4-BE49-F238E27FC236}">
                <a16:creationId xmlns:a16="http://schemas.microsoft.com/office/drawing/2014/main" id="{966D6ED0-6866-4FF5-AB28-7E49C166E784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765" y="3544357"/>
            <a:ext cx="431335" cy="431335"/>
          </a:xfrm>
          <a:prstGeom prst="rect">
            <a:avLst/>
          </a:prstGeom>
        </p:spPr>
      </p:pic>
      <p:pic>
        <p:nvPicPr>
          <p:cNvPr id="23" name="Grafický objekt 22" descr="Úľ">
            <a:extLst>
              <a:ext uri="{FF2B5EF4-FFF2-40B4-BE49-F238E27FC236}">
                <a16:creationId xmlns:a16="http://schemas.microsoft.com/office/drawing/2014/main" id="{5D326366-305A-4879-92BF-302B9879EBA4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55665" y="3557442"/>
            <a:ext cx="445622" cy="445622"/>
          </a:xfrm>
          <a:prstGeom prst="rect">
            <a:avLst/>
          </a:prstGeom>
        </p:spPr>
      </p:pic>
      <p:pic>
        <p:nvPicPr>
          <p:cNvPr id="25" name="Grafický objekt 24" descr="Na zdravie">
            <a:extLst>
              <a:ext uri="{FF2B5EF4-FFF2-40B4-BE49-F238E27FC236}">
                <a16:creationId xmlns:a16="http://schemas.microsoft.com/office/drawing/2014/main" id="{D88E503D-6D86-497E-829C-93F3D63DD8DF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55534" y="3566754"/>
            <a:ext cx="455825" cy="455825"/>
          </a:xfrm>
          <a:prstGeom prst="rect">
            <a:avLst/>
          </a:prstGeom>
        </p:spPr>
      </p:pic>
      <p:pic>
        <p:nvPicPr>
          <p:cNvPr id="27" name="Grafický objekt 26" descr="Rastlina">
            <a:extLst>
              <a:ext uri="{FF2B5EF4-FFF2-40B4-BE49-F238E27FC236}">
                <a16:creationId xmlns:a16="http://schemas.microsoft.com/office/drawing/2014/main" id="{93176F96-1BCD-4408-9C4B-2665C3E81672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075822" y="3528477"/>
            <a:ext cx="439710" cy="439710"/>
          </a:xfrm>
          <a:prstGeom prst="rect">
            <a:avLst/>
          </a:prstGeom>
        </p:spPr>
      </p:pic>
      <p:pic>
        <p:nvPicPr>
          <p:cNvPr id="29" name="Grafický objekt 28" descr="Udržateľnosť">
            <a:extLst>
              <a:ext uri="{FF2B5EF4-FFF2-40B4-BE49-F238E27FC236}">
                <a16:creationId xmlns:a16="http://schemas.microsoft.com/office/drawing/2014/main" id="{8475F593-25C4-48E0-9DAE-1D3B488EBA7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070686" y="3506671"/>
            <a:ext cx="474409" cy="474409"/>
          </a:xfrm>
          <a:prstGeom prst="rect">
            <a:avLst/>
          </a:prstGeom>
        </p:spPr>
      </p:pic>
      <p:pic>
        <p:nvPicPr>
          <p:cNvPr id="31" name="Grafický objekt 30" descr="Dieliky puzzle">
            <a:extLst>
              <a:ext uri="{FF2B5EF4-FFF2-40B4-BE49-F238E27FC236}">
                <a16:creationId xmlns:a16="http://schemas.microsoft.com/office/drawing/2014/main" id="{E74897B8-786D-4323-A8F5-2DEE2F044FF7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592930" y="3506196"/>
            <a:ext cx="521400" cy="521400"/>
          </a:xfrm>
          <a:prstGeom prst="rect">
            <a:avLst/>
          </a:prstGeom>
        </p:spPr>
      </p:pic>
      <p:pic>
        <p:nvPicPr>
          <p:cNvPr id="33" name="Grafický objekt 32" descr="Šachové figúrky">
            <a:extLst>
              <a:ext uri="{FF2B5EF4-FFF2-40B4-BE49-F238E27FC236}">
                <a16:creationId xmlns:a16="http://schemas.microsoft.com/office/drawing/2014/main" id="{0DAE00E5-7182-4C80-90AA-03A7B5A09D30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649823" y="3508918"/>
            <a:ext cx="494146" cy="494146"/>
          </a:xfrm>
          <a:prstGeom prst="rect">
            <a:avLst/>
          </a:prstGeom>
        </p:spPr>
      </p:pic>
      <p:pic>
        <p:nvPicPr>
          <p:cNvPr id="35" name="Grafický objekt 34" descr="Maska na párty">
            <a:extLst>
              <a:ext uri="{FF2B5EF4-FFF2-40B4-BE49-F238E27FC236}">
                <a16:creationId xmlns:a16="http://schemas.microsoft.com/office/drawing/2014/main" id="{E029262B-B920-4E72-ABB5-0282B6DA5AA7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52122" y="3481664"/>
            <a:ext cx="521400" cy="521400"/>
          </a:xfrm>
          <a:prstGeom prst="rect">
            <a:avLst/>
          </a:prstGeom>
        </p:spPr>
      </p:pic>
      <p:pic>
        <p:nvPicPr>
          <p:cNvPr id="37" name="Grafický objekt 36" descr="Tancovanie">
            <a:extLst>
              <a:ext uri="{FF2B5EF4-FFF2-40B4-BE49-F238E27FC236}">
                <a16:creationId xmlns:a16="http://schemas.microsoft.com/office/drawing/2014/main" id="{84AB1412-DCA5-4B72-99EF-5336572D56FC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938166" y="3586869"/>
            <a:ext cx="399585" cy="399585"/>
          </a:xfrm>
          <a:prstGeom prst="rect">
            <a:avLst/>
          </a:prstGeom>
        </p:spPr>
      </p:pic>
      <p:pic>
        <p:nvPicPr>
          <p:cNvPr id="39" name="Grafický objekt 38" descr="Štetec">
            <a:extLst>
              <a:ext uri="{FF2B5EF4-FFF2-40B4-BE49-F238E27FC236}">
                <a16:creationId xmlns:a16="http://schemas.microsoft.com/office/drawing/2014/main" id="{6FAC17E6-34EE-4416-A70F-2E9EE2CD46AE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005390" y="3524985"/>
            <a:ext cx="388129" cy="388129"/>
          </a:xfrm>
          <a:prstGeom prst="rect">
            <a:avLst/>
          </a:prstGeom>
        </p:spPr>
      </p:pic>
      <p:pic>
        <p:nvPicPr>
          <p:cNvPr id="41" name="Grafický objekt 40" descr="Paleta">
            <a:extLst>
              <a:ext uri="{FF2B5EF4-FFF2-40B4-BE49-F238E27FC236}">
                <a16:creationId xmlns:a16="http://schemas.microsoft.com/office/drawing/2014/main" id="{6434B617-F35A-4083-9533-15EF88BFA7EA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586659" y="3553570"/>
            <a:ext cx="409463" cy="409463"/>
          </a:xfrm>
          <a:prstGeom prst="rect">
            <a:avLst/>
          </a:prstGeom>
        </p:spPr>
      </p:pic>
      <p:pic>
        <p:nvPicPr>
          <p:cNvPr id="43" name="Grafický objekt 42" descr="Dráma">
            <a:extLst>
              <a:ext uri="{FF2B5EF4-FFF2-40B4-BE49-F238E27FC236}">
                <a16:creationId xmlns:a16="http://schemas.microsoft.com/office/drawing/2014/main" id="{EF873D57-445E-4B6C-B186-B1B668F547AC}"/>
              </a:ext>
            </a:extLst>
          </p:cNvPr>
          <p:cNvPicPr>
            <a:picLocks noChangeAspect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342589" y="3519256"/>
            <a:ext cx="399585" cy="399585"/>
          </a:xfrm>
          <a:prstGeom prst="rect">
            <a:avLst/>
          </a:prstGeom>
        </p:spPr>
      </p:pic>
      <p:pic>
        <p:nvPicPr>
          <p:cNvPr id="45" name="Grafický objekt 44" descr="Bicie">
            <a:extLst>
              <a:ext uri="{FF2B5EF4-FFF2-40B4-BE49-F238E27FC236}">
                <a16:creationId xmlns:a16="http://schemas.microsoft.com/office/drawing/2014/main" id="{DBAFC86A-5A91-4F53-AAEB-A20F3EB5E197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832415" y="3579377"/>
            <a:ext cx="397317" cy="397317"/>
          </a:xfrm>
          <a:prstGeom prst="rect">
            <a:avLst/>
          </a:prstGeom>
        </p:spPr>
      </p:pic>
      <p:pic>
        <p:nvPicPr>
          <p:cNvPr id="47" name="Grafický objekt 46" descr="Knihy">
            <a:extLst>
              <a:ext uri="{FF2B5EF4-FFF2-40B4-BE49-F238E27FC236}">
                <a16:creationId xmlns:a16="http://schemas.microsoft.com/office/drawing/2014/main" id="{D953AFA8-70F2-47C3-A7CE-76FC511A703A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539732" y="3551649"/>
            <a:ext cx="380954" cy="380954"/>
          </a:xfrm>
          <a:prstGeom prst="rect">
            <a:avLst/>
          </a:prstGeom>
        </p:spPr>
      </p:pic>
      <p:pic>
        <p:nvPicPr>
          <p:cNvPr id="49" name="Grafický objekt 48" descr="Srdce s pulzom">
            <a:extLst>
              <a:ext uri="{FF2B5EF4-FFF2-40B4-BE49-F238E27FC236}">
                <a16:creationId xmlns:a16="http://schemas.microsoft.com/office/drawing/2014/main" id="{4B4ABA8A-8D5B-4350-B354-46A18FAE77BA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398792" y="3507273"/>
            <a:ext cx="474409" cy="474409"/>
          </a:xfrm>
          <a:prstGeom prst="rect">
            <a:avLst/>
          </a:prstGeom>
        </p:spPr>
      </p:pic>
      <p:pic>
        <p:nvPicPr>
          <p:cNvPr id="51" name="Grafický objekt 50" descr="Stetoskop">
            <a:extLst>
              <a:ext uri="{FF2B5EF4-FFF2-40B4-BE49-F238E27FC236}">
                <a16:creationId xmlns:a16="http://schemas.microsoft.com/office/drawing/2014/main" id="{2D66CB6D-141C-40BC-BCBD-8E0DC68CC22E}"/>
              </a:ext>
            </a:extLst>
          </p:cNvPr>
          <p:cNvPicPr>
            <a:picLocks noChangeAspect="1"/>
          </p:cNvPicPr>
          <p:nvPr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944375" y="3554000"/>
            <a:ext cx="380954" cy="380954"/>
          </a:xfrm>
          <a:prstGeom prst="rect">
            <a:avLst/>
          </a:prstGeom>
        </p:spPr>
      </p:pic>
      <p:pic>
        <p:nvPicPr>
          <p:cNvPr id="53" name="Grafický objekt 52" descr="Univerzálny prístup">
            <a:extLst>
              <a:ext uri="{FF2B5EF4-FFF2-40B4-BE49-F238E27FC236}">
                <a16:creationId xmlns:a16="http://schemas.microsoft.com/office/drawing/2014/main" id="{4F64E200-ADB1-4EFE-922C-D04C9D2213B9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707772" y="3410505"/>
            <a:ext cx="617091" cy="617091"/>
          </a:xfrm>
          <a:prstGeom prst="rect">
            <a:avLst/>
          </a:prstGeom>
        </p:spPr>
      </p:pic>
      <p:pic>
        <p:nvPicPr>
          <p:cNvPr id="55" name="Grafický objekt 54" descr="Odtlačky labiek">
            <a:extLst>
              <a:ext uri="{FF2B5EF4-FFF2-40B4-BE49-F238E27FC236}">
                <a16:creationId xmlns:a16="http://schemas.microsoft.com/office/drawing/2014/main" id="{5FC87ABC-E4BD-4EE4-9C72-A08225B08B90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5664827" y="3540342"/>
            <a:ext cx="403567" cy="403567"/>
          </a:xfrm>
          <a:prstGeom prst="rect">
            <a:avLst/>
          </a:prstGeom>
        </p:spPr>
      </p:pic>
      <p:cxnSp>
        <p:nvCxnSpPr>
          <p:cNvPr id="4" name="Priama spojnica 3">
            <a:extLst>
              <a:ext uri="{FF2B5EF4-FFF2-40B4-BE49-F238E27FC236}">
                <a16:creationId xmlns:a16="http://schemas.microsoft.com/office/drawing/2014/main" id="{0DD1631A-8941-3FFB-C957-09C60ABB4EC9}"/>
              </a:ext>
            </a:extLst>
          </p:cNvPr>
          <p:cNvCxnSpPr>
            <a:cxnSpLocks/>
          </p:cNvCxnSpPr>
          <p:nvPr/>
        </p:nvCxnSpPr>
        <p:spPr>
          <a:xfrm>
            <a:off x="1324863" y="4773431"/>
            <a:ext cx="98306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383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9CF137-441B-2994-B17D-2D0F3CC39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7245" y="4855358"/>
            <a:ext cx="3565418" cy="364231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rgbClr val="63A537"/>
                </a:solidFill>
              </a:rPr>
              <a:t>TÁRSADALMI</a:t>
            </a:r>
            <a:r>
              <a:rPr lang="en-US" dirty="0">
                <a:solidFill>
                  <a:srgbClr val="63A537"/>
                </a:solidFill>
              </a:rPr>
              <a:t> </a:t>
            </a:r>
            <a:r>
              <a:rPr lang="en-US" dirty="0" err="1">
                <a:solidFill>
                  <a:srgbClr val="63A537"/>
                </a:solidFill>
              </a:rPr>
              <a:t>vállalkozás</a:t>
            </a:r>
            <a:endParaRPr lang="en-US" dirty="0">
              <a:solidFill>
                <a:srgbClr val="63A537"/>
              </a:solidFill>
            </a:endParaRPr>
          </a:p>
        </p:txBody>
      </p:sp>
      <p:pic>
        <p:nvPicPr>
          <p:cNvPr id="14" name="Zástupný objekt pre obsah 13" descr="Cieľ">
            <a:extLst>
              <a:ext uri="{FF2B5EF4-FFF2-40B4-BE49-F238E27FC236}">
                <a16:creationId xmlns:a16="http://schemas.microsoft.com/office/drawing/2014/main" id="{A9B749C1-A73D-42B6-844C-8B853D9DBE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3914" y="5118995"/>
            <a:ext cx="914400" cy="914400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C389B1-D4D9-70CE-E00E-273D906A8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60028" y="4925615"/>
            <a:ext cx="3521526" cy="34519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63A537"/>
                </a:solidFill>
              </a:rPr>
              <a:t>Társadalmilag </a:t>
            </a:r>
            <a:r>
              <a:rPr lang="en-US" dirty="0" err="1">
                <a:solidFill>
                  <a:srgbClr val="63A537"/>
                </a:solidFill>
              </a:rPr>
              <a:t>felelős</a:t>
            </a:r>
            <a:r>
              <a:rPr lang="en-US" dirty="0">
                <a:solidFill>
                  <a:srgbClr val="63A537"/>
                </a:solidFill>
              </a:rPr>
              <a:t> </a:t>
            </a:r>
            <a:r>
              <a:rPr lang="en-US" dirty="0" err="1">
                <a:solidFill>
                  <a:srgbClr val="63A537"/>
                </a:solidFill>
              </a:rPr>
              <a:t>vállalkozás</a:t>
            </a:r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F1D7632-DAE1-D511-FF16-17D07C46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7338"/>
            <a:ext cx="10058083" cy="1449387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A </a:t>
            </a:r>
            <a:r>
              <a:rPr lang="en-US" sz="4400" b="1" dirty="0" err="1"/>
              <a:t>társadalmi</a:t>
            </a:r>
            <a:r>
              <a:rPr lang="en-US" sz="4400" b="1" dirty="0"/>
              <a:t> </a:t>
            </a:r>
            <a:r>
              <a:rPr lang="en-US" sz="4400" b="1" dirty="0" err="1"/>
              <a:t>vállalkoz</a:t>
            </a:r>
            <a:r>
              <a:rPr lang="hu-HU" sz="4400" b="1" dirty="0"/>
              <a:t>ás </a:t>
            </a:r>
            <a:r>
              <a:rPr lang="en-US" sz="4400" b="1" dirty="0" err="1"/>
              <a:t>alapjai</a:t>
            </a:r>
            <a:br>
              <a:rPr lang="en-US" sz="4000" dirty="0"/>
            </a:br>
            <a:r>
              <a:rPr lang="en-US" sz="3200" dirty="0"/>
              <a:t>2.2 </a:t>
            </a:r>
            <a:r>
              <a:rPr lang="en-US" sz="3100" dirty="0" err="1"/>
              <a:t>Társadalmi</a:t>
            </a:r>
            <a:r>
              <a:rPr lang="en-US" sz="3100" dirty="0"/>
              <a:t> </a:t>
            </a:r>
            <a:r>
              <a:rPr lang="en-US" sz="3100" dirty="0" err="1"/>
              <a:t>vállalkoz</a:t>
            </a:r>
            <a:r>
              <a:rPr lang="hu-HU" sz="3100" dirty="0"/>
              <a:t>ás </a:t>
            </a:r>
            <a:r>
              <a:rPr lang="en-US" sz="3100" dirty="0"/>
              <a:t>vs. vállalati társadalmi felelősségvállalás (CSR)</a:t>
            </a:r>
          </a:p>
        </p:txBody>
      </p:sp>
      <p:pic>
        <p:nvPicPr>
          <p:cNvPr id="8" name="Picture 2" descr="Restart">
            <a:extLst>
              <a:ext uri="{FF2B5EF4-FFF2-40B4-BE49-F238E27FC236}">
                <a16:creationId xmlns:a16="http://schemas.microsoft.com/office/drawing/2014/main" id="{52C8F9FA-7D63-04B7-C349-6894E749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61717B8-A900-AC0B-722C-67076CC0F0A6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Obrázok 10" descr="Obrázok, na ktorom je text&#10;&#10;Automaticky generovaný popi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2" name="Marcador de contenido 17">
            <a:extLst>
              <a:ext uri="{FF2B5EF4-FFF2-40B4-BE49-F238E27FC236}">
                <a16:creationId xmlns:a16="http://schemas.microsoft.com/office/drawing/2014/main" id="{F2119C25-F596-45CF-B308-177CD293A56A}"/>
              </a:ext>
            </a:extLst>
          </p:cNvPr>
          <p:cNvSpPr txBox="1">
            <a:spLocks/>
          </p:cNvSpPr>
          <p:nvPr/>
        </p:nvSpPr>
        <p:spPr>
          <a:xfrm>
            <a:off x="1198044" y="1849450"/>
            <a:ext cx="10058083" cy="113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373AFDDC-8753-43B9-89D8-33447019AF02}"/>
              </a:ext>
            </a:extLst>
          </p:cNvPr>
          <p:cNvSpPr/>
          <p:nvPr/>
        </p:nvSpPr>
        <p:spPr>
          <a:xfrm>
            <a:off x="1198044" y="1781320"/>
            <a:ext cx="99573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A vállalati társadalmi felelősségvállalás (CSR)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 olyan önszabályozó üzleti modell, amely segít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vállalkozásnak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abban, hogy társadalmi felelősséget vállaljon önmagával, az érdekelt felekkel és a nyilvánossággal szemben.</a:t>
            </a:r>
          </a:p>
          <a:p>
            <a:pPr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társadalmilag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felelős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vállalkozás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önkéntes tevékenységet folytat, amely hozzájárul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például a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környezetvédelemhez vagy a közösség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fejlesztéséhez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szabaddá teszi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az alkalmazottakat, hogy önkéntes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tevékenységet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végez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hess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anyagilag támogatja a kulturális eseményeket stb.) -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az elsődleges célja még mindig a profitszerzés!</a:t>
            </a:r>
          </a:p>
          <a:p>
            <a:pPr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Ezzel szemben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társadalmi vállalkozás elsődleges célja a társadalmi küldetés teljesítése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társadalmi haszon megteremtése és a közösségre gyakorolt pozitív hatás.</a:t>
            </a:r>
          </a:p>
        </p:txBody>
      </p:sp>
      <p:pic>
        <p:nvPicPr>
          <p:cNvPr id="15" name="Zástupný objekt pre obsah 13" descr="Cieľ">
            <a:extLst>
              <a:ext uri="{FF2B5EF4-FFF2-40B4-BE49-F238E27FC236}">
                <a16:creationId xmlns:a16="http://schemas.microsoft.com/office/drawing/2014/main" id="{30487773-B0B3-403D-B330-853E0BF5A3F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1869" y="5146032"/>
            <a:ext cx="914400" cy="914400"/>
          </a:xfr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1C2F68E3-C347-4F55-B357-C4B5A1B19864}"/>
              </a:ext>
            </a:extLst>
          </p:cNvPr>
          <p:cNvSpPr txBox="1"/>
          <p:nvPr/>
        </p:nvSpPr>
        <p:spPr>
          <a:xfrm>
            <a:off x="2307245" y="5195135"/>
            <a:ext cx="2920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Az elsődleges cél a </a:t>
            </a:r>
            <a:r>
              <a:rPr lang="en-US" b="1" dirty="0"/>
              <a:t>társadalmi küldetés </a:t>
            </a:r>
            <a:r>
              <a:rPr lang="en-US" dirty="0"/>
              <a:t>teljesítése! 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11AFA401-96E6-489C-A2CA-94F73A2EE499}"/>
              </a:ext>
            </a:extLst>
          </p:cNvPr>
          <p:cNvSpPr txBox="1"/>
          <p:nvPr/>
        </p:nvSpPr>
        <p:spPr>
          <a:xfrm>
            <a:off x="6860028" y="5223271"/>
            <a:ext cx="272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Az elsődleges cél a </a:t>
            </a:r>
            <a:r>
              <a:rPr lang="en-US" b="1" dirty="0"/>
              <a:t>profitmaximalizálás</a:t>
            </a:r>
            <a:r>
              <a:rPr lang="en-US" dirty="0"/>
              <a:t>!</a:t>
            </a:r>
          </a:p>
        </p:txBody>
      </p:sp>
      <p:pic>
        <p:nvPicPr>
          <p:cNvPr id="19" name="Grafický objekt 18" descr="Na zdravie">
            <a:extLst>
              <a:ext uri="{FF2B5EF4-FFF2-40B4-BE49-F238E27FC236}">
                <a16:creationId xmlns:a16="http://schemas.microsoft.com/office/drawing/2014/main" id="{BB58D2B9-F484-4312-99D3-08AAA5EF304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76939" y="5778791"/>
            <a:ext cx="455825" cy="455825"/>
          </a:xfrm>
          <a:prstGeom prst="rect">
            <a:avLst/>
          </a:prstGeom>
        </p:spPr>
      </p:pic>
      <p:pic>
        <p:nvPicPr>
          <p:cNvPr id="21" name="Grafický objekt 20" descr="Skupinový úspech">
            <a:extLst>
              <a:ext uri="{FF2B5EF4-FFF2-40B4-BE49-F238E27FC236}">
                <a16:creationId xmlns:a16="http://schemas.microsoft.com/office/drawing/2014/main" id="{9F915E30-5BC0-4CB1-A2B6-C8B1082C993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7096" y="5669468"/>
            <a:ext cx="601095" cy="601095"/>
          </a:xfrm>
          <a:prstGeom prst="rect">
            <a:avLst/>
          </a:prstGeom>
        </p:spPr>
      </p:pic>
      <p:pic>
        <p:nvPicPr>
          <p:cNvPr id="23" name="Grafický objekt 22" descr="Mince">
            <a:extLst>
              <a:ext uri="{FF2B5EF4-FFF2-40B4-BE49-F238E27FC236}">
                <a16:creationId xmlns:a16="http://schemas.microsoft.com/office/drawing/2014/main" id="{F2C3EF09-79CA-4CDE-BC9B-D533B45935A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09666" y="5483308"/>
            <a:ext cx="512066" cy="512066"/>
          </a:xfrm>
          <a:prstGeom prst="rect">
            <a:avLst/>
          </a:prstGeom>
        </p:spPr>
      </p:pic>
      <p:pic>
        <p:nvPicPr>
          <p:cNvPr id="25" name="Grafický objekt 24" descr="Peniaze">
            <a:extLst>
              <a:ext uri="{FF2B5EF4-FFF2-40B4-BE49-F238E27FC236}">
                <a16:creationId xmlns:a16="http://schemas.microsoft.com/office/drawing/2014/main" id="{8847F7D3-139D-4A85-A665-8190050B4EF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71121" y="5749333"/>
            <a:ext cx="397940" cy="397940"/>
          </a:xfrm>
          <a:prstGeom prst="rect">
            <a:avLst/>
          </a:prstGeom>
        </p:spPr>
      </p:pic>
      <p:pic>
        <p:nvPicPr>
          <p:cNvPr id="27" name="Grafický objekt 26" descr="Šípka, mierna krivka">
            <a:extLst>
              <a:ext uri="{FF2B5EF4-FFF2-40B4-BE49-F238E27FC236}">
                <a16:creationId xmlns:a16="http://schemas.microsoft.com/office/drawing/2014/main" id="{4BA8D1B4-94C4-4BB1-9AA4-D02D5B2FA98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8643824">
            <a:off x="9173695" y="5513241"/>
            <a:ext cx="697940" cy="6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16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9CF137-441B-2994-B17D-2D0F3CC39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63A537"/>
                </a:solidFill>
              </a:rPr>
              <a:t>Előnyök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83E878-EDA9-0F93-835C-F2DC5BE5CE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A társadalmi vállalkozás </a:t>
            </a:r>
            <a:r>
              <a:rPr lang="en-US" dirty="0" err="1"/>
              <a:t>hozzáadott </a:t>
            </a:r>
            <a:r>
              <a:rPr lang="sk-SK" dirty="0" err="1"/>
              <a:t>értékét </a:t>
            </a:r>
            <a:r>
              <a:rPr lang="en-US" dirty="0"/>
              <a:t>a társadalmi változás megvalósítása teremti meg.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A</a:t>
            </a:r>
            <a:r>
              <a:rPr lang="hu-HU" dirty="0"/>
              <a:t> célközösség</a:t>
            </a:r>
            <a:r>
              <a:rPr lang="en-US" dirty="0"/>
              <a:t> </a:t>
            </a:r>
            <a:r>
              <a:rPr lang="hu-HU" dirty="0"/>
              <a:t>támogatásaként</a:t>
            </a:r>
            <a:r>
              <a:rPr lang="en-US" dirty="0"/>
              <a:t>, az önkéntesek is bekapcsolódhatnak a szervezet tevékenységébe.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 Becslések szerint a </a:t>
            </a:r>
            <a:r>
              <a:rPr lang="en-US" dirty="0"/>
              <a:t>társadalmi vállalkozókkal való partnerség és támogatás közel 1 milliárd ember életére gyakorolhat pozitív hatást.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Az Európai Bizottság növekvő támogatása - az Európai Bizottság </a:t>
            </a:r>
            <a:r>
              <a:rPr lang="en-US" dirty="0">
                <a:hlinkClick r:id="rId3"/>
              </a:rPr>
              <a:t>cselekvési tervet </a:t>
            </a:r>
            <a:r>
              <a:rPr lang="en-US" dirty="0"/>
              <a:t>készített a </a:t>
            </a:r>
            <a:r>
              <a:rPr lang="en-US" dirty="0">
                <a:hlinkClick r:id="rId3"/>
              </a:rPr>
              <a:t>szociális gazdaság fellendítésére </a:t>
            </a:r>
            <a:r>
              <a:rPr lang="en-US" dirty="0"/>
              <a:t>és a munkahelyteremtésre.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C389B1-D4D9-70CE-E00E-273D906A8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63A537"/>
                </a:solidFill>
              </a:rPr>
              <a:t>kihívások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D3B5C7-9159-1B84-A536-62951977B0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feledkez</a:t>
            </a:r>
            <a:r>
              <a:rPr lang="hu-HU" dirty="0"/>
              <a:t>hetünk</a:t>
            </a:r>
            <a:r>
              <a:rPr lang="en-GB" dirty="0"/>
              <a:t> meg a </a:t>
            </a:r>
            <a:r>
              <a:rPr lang="hu-HU" dirty="0"/>
              <a:t>társadalmi</a:t>
            </a:r>
            <a:r>
              <a:rPr lang="en-GB" dirty="0"/>
              <a:t> vállalkozásokon belüli vállalkozói szellemről sem. A nyereségre szükség van a </a:t>
            </a:r>
            <a:r>
              <a:rPr lang="en-GB" dirty="0" err="1"/>
              <a:t>vállalkozás</a:t>
            </a:r>
            <a:r>
              <a:rPr lang="en-GB" dirty="0"/>
              <a:t> növekedéséhez és a társadalmi hatás maximalizálásához.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 Az azonosított társadalmi probléma és a társadalmi vállalkozás által kínált megoldások hatékony kommunikációja a társadalmi vállalkozások nyilvánosságra kerülésének és elismertségének növelése érdekében.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dirty="0"/>
              <a:t>M</a:t>
            </a:r>
            <a:r>
              <a:rPr lang="en-GB" dirty="0" err="1"/>
              <a:t>ások</a:t>
            </a:r>
            <a:r>
              <a:rPr lang="en-GB" dirty="0"/>
              <a:t> </a:t>
            </a:r>
            <a:r>
              <a:rPr lang="en-GB" dirty="0" err="1"/>
              <a:t>bizalmá</a:t>
            </a:r>
            <a:r>
              <a:rPr lang="hu-HU" dirty="0" err="1"/>
              <a:t>nak</a:t>
            </a:r>
            <a:r>
              <a:rPr lang="hu-HU" dirty="0"/>
              <a:t> elnyerése</a:t>
            </a:r>
            <a:r>
              <a:rPr lang="en-GB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F1D7632-DAE1-D511-FF16-17D07C46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/>
              <a:t>A </a:t>
            </a:r>
            <a:r>
              <a:rPr lang="en-US" sz="4000" b="1" dirty="0" err="1"/>
              <a:t>társadalmi</a:t>
            </a:r>
            <a:r>
              <a:rPr lang="en-US" sz="4000" b="1" dirty="0"/>
              <a:t> </a:t>
            </a:r>
            <a:r>
              <a:rPr lang="en-US" sz="4000" b="1" dirty="0" err="1"/>
              <a:t>vállalkoz</a:t>
            </a:r>
            <a:r>
              <a:rPr lang="hu-HU" sz="4000" b="1" dirty="0"/>
              <a:t>ás </a:t>
            </a:r>
            <a:r>
              <a:rPr lang="en-US" sz="4000" b="1" dirty="0" err="1"/>
              <a:t>alapjai</a:t>
            </a:r>
            <a:br>
              <a:rPr lang="en-US" sz="4000" b="1" dirty="0"/>
            </a:br>
            <a:r>
              <a:rPr lang="en-US" sz="2800" dirty="0"/>
              <a:t>2.3 Társadalmi küldetés a KKV-kban </a:t>
            </a:r>
          </a:p>
        </p:txBody>
      </p:sp>
      <p:pic>
        <p:nvPicPr>
          <p:cNvPr id="8" name="Picture 2" descr="Restart">
            <a:extLst>
              <a:ext uri="{FF2B5EF4-FFF2-40B4-BE49-F238E27FC236}">
                <a16:creationId xmlns:a16="http://schemas.microsoft.com/office/drawing/2014/main" id="{52C8F9FA-7D63-04B7-C349-6894E749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61717B8-A900-AC0B-722C-67076CC0F0A6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Obrázok 10" descr="Obrázok, na ktorom je text&#10;&#10;Automaticky generovaný popi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2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76639-151D-737A-A14E-3DC5C8CA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Célok </a:t>
            </a:r>
            <a:r>
              <a:rPr lang="es-ES" dirty="0"/>
              <a:t>és </a:t>
            </a:r>
            <a:r>
              <a:rPr lang="es-ES" dirty="0" err="1"/>
              <a:t>célkitűzések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8C812E-2238-0FB9-B6CE-8919409FBB33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C04203BA-528C-5F04-2628-C332C8417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26" y="286603"/>
            <a:ext cx="3115111" cy="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F06718-6545-27B3-6457-611C8A6A5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127192" cy="4023360"/>
          </a:xfrm>
        </p:spPr>
        <p:txBody>
          <a:bodyPr/>
          <a:lstStyle/>
          <a:p>
            <a:pPr algn="just"/>
            <a:r>
              <a:rPr lang="hu-HU" sz="2200" dirty="0"/>
              <a:t>A modul végén a következő ismereteket és képességeket sajátíthatja el: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hu-HU" sz="2200" dirty="0">
                <a:solidFill>
                  <a:srgbClr val="404040"/>
                </a:solidFill>
              </a:rPr>
              <a:t>A </a:t>
            </a:r>
            <a:r>
              <a:rPr lang="en-US" sz="2200" dirty="0" err="1">
                <a:solidFill>
                  <a:srgbClr val="404040"/>
                </a:solidFill>
              </a:rPr>
              <a:t>fenntartható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fejlődés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alapjai</a:t>
            </a:r>
            <a:r>
              <a:rPr lang="hu-HU" sz="2200" dirty="0" err="1">
                <a:solidFill>
                  <a:srgbClr val="404040"/>
                </a:solidFill>
              </a:rPr>
              <a:t>nak</a:t>
            </a:r>
            <a:r>
              <a:rPr lang="en-US" sz="2200" dirty="0">
                <a:solidFill>
                  <a:srgbClr val="404040"/>
                </a:solidFill>
              </a:rPr>
              <a:t> és </a:t>
            </a:r>
            <a:r>
              <a:rPr lang="en-US" sz="2200" dirty="0" err="1">
                <a:solidFill>
                  <a:srgbClr val="404040"/>
                </a:solidFill>
              </a:rPr>
              <a:t>fő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pillérei</a:t>
            </a:r>
            <a:r>
              <a:rPr lang="hu-HU" sz="2200" dirty="0" err="1">
                <a:solidFill>
                  <a:srgbClr val="404040"/>
                </a:solidFill>
              </a:rPr>
              <a:t>nek</a:t>
            </a:r>
            <a:r>
              <a:rPr lang="hu-HU" sz="2200" dirty="0">
                <a:solidFill>
                  <a:srgbClr val="404040"/>
                </a:solidFill>
              </a:rPr>
              <a:t> megértése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az</a:t>
            </a:r>
            <a:r>
              <a:rPr lang="en-US" sz="2200" dirty="0">
                <a:solidFill>
                  <a:srgbClr val="404040"/>
                </a:solidFill>
              </a:rPr>
              <a:t> üzleti életben.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hu-HU" sz="2200" dirty="0">
                <a:solidFill>
                  <a:srgbClr val="404040"/>
                </a:solidFill>
              </a:rPr>
              <a:t>Azon </a:t>
            </a:r>
            <a:r>
              <a:rPr lang="en-US" sz="2200" dirty="0" err="1">
                <a:solidFill>
                  <a:srgbClr val="404040"/>
                </a:solidFill>
              </a:rPr>
              <a:t>főbb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aggályok</a:t>
            </a:r>
            <a:r>
              <a:rPr lang="hu-HU" sz="2200" dirty="0">
                <a:solidFill>
                  <a:srgbClr val="404040"/>
                </a:solidFill>
              </a:rPr>
              <a:t> azonosítása</a:t>
            </a:r>
            <a:r>
              <a:rPr lang="en-US" sz="2200" dirty="0">
                <a:solidFill>
                  <a:srgbClr val="404040"/>
                </a:solidFill>
              </a:rPr>
              <a:t>, amelyek miatt a fenntarthatóság megváltoztathatja az emberi fejlődés irányát.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hu-HU" sz="2200" dirty="0">
                <a:solidFill>
                  <a:srgbClr val="404040"/>
                </a:solidFill>
              </a:rPr>
              <a:t>A </a:t>
            </a:r>
            <a:r>
              <a:rPr lang="en-US" sz="2200" dirty="0" err="1">
                <a:solidFill>
                  <a:srgbClr val="404040"/>
                </a:solidFill>
              </a:rPr>
              <a:t>társadalmi</a:t>
            </a:r>
            <a:r>
              <a:rPr lang="en-US" sz="2200" dirty="0">
                <a:solidFill>
                  <a:srgbClr val="404040"/>
                </a:solidFill>
              </a:rPr>
              <a:t> vállalkozói </a:t>
            </a:r>
            <a:r>
              <a:rPr lang="en-US" sz="2200" dirty="0" err="1">
                <a:solidFill>
                  <a:srgbClr val="404040"/>
                </a:solidFill>
              </a:rPr>
              <a:t>tevékenység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előnyei</a:t>
            </a:r>
            <a:r>
              <a:rPr lang="hu-HU" sz="2200" dirty="0" err="1">
                <a:solidFill>
                  <a:srgbClr val="404040"/>
                </a:solidFill>
              </a:rPr>
              <a:t>nek</a:t>
            </a:r>
            <a:r>
              <a:rPr lang="hu-HU" sz="2200" dirty="0">
                <a:solidFill>
                  <a:srgbClr val="404040"/>
                </a:solidFill>
              </a:rPr>
              <a:t>, illetve a vállalati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társadalmi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felelősségvállalás</a:t>
            </a:r>
            <a:r>
              <a:rPr lang="hu-HU" sz="2200" dirty="0" err="1">
                <a:solidFill>
                  <a:srgbClr val="404040"/>
                </a:solidFill>
              </a:rPr>
              <a:t>tól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és</a:t>
            </a:r>
            <a:r>
              <a:rPr lang="en-US" sz="2200" dirty="0">
                <a:solidFill>
                  <a:srgbClr val="404040"/>
                </a:solidFill>
              </a:rPr>
              <a:t> a </a:t>
            </a:r>
            <a:r>
              <a:rPr lang="en-US" sz="2200" dirty="0" err="1">
                <a:solidFill>
                  <a:srgbClr val="404040"/>
                </a:solidFill>
              </a:rPr>
              <a:t>nem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kormányzati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szervezetek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kezdeményezéseitől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való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eltérés</a:t>
            </a:r>
            <a:r>
              <a:rPr lang="hu-HU" sz="2200" dirty="0" err="1">
                <a:solidFill>
                  <a:srgbClr val="404040"/>
                </a:solidFill>
              </a:rPr>
              <a:t>einek</a:t>
            </a:r>
            <a:r>
              <a:rPr lang="hu-HU" sz="2200" dirty="0">
                <a:solidFill>
                  <a:srgbClr val="404040"/>
                </a:solidFill>
              </a:rPr>
              <a:t>, különbségeinek megismerése.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Fenntartható-zöld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gondolkodásmód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alkalmaz</a:t>
            </a:r>
            <a:r>
              <a:rPr lang="hu-HU" sz="2200" dirty="0" err="1">
                <a:solidFill>
                  <a:srgbClr val="404040"/>
                </a:solidFill>
              </a:rPr>
              <a:t>ása</a:t>
            </a:r>
            <a:r>
              <a:rPr lang="en-US" sz="2200" dirty="0">
                <a:solidFill>
                  <a:srgbClr val="404040"/>
                </a:solidFill>
              </a:rPr>
              <a:t> a </a:t>
            </a:r>
            <a:r>
              <a:rPr lang="hu-HU" sz="2200" dirty="0">
                <a:solidFill>
                  <a:srgbClr val="404040"/>
                </a:solidFill>
              </a:rPr>
              <a:t>vállalkozás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r>
              <a:rPr lang="en-US" sz="2200" dirty="0" err="1">
                <a:solidFill>
                  <a:srgbClr val="404040"/>
                </a:solidFill>
              </a:rPr>
              <a:t>működésében</a:t>
            </a:r>
            <a:r>
              <a:rPr lang="hu-HU" sz="2200" dirty="0">
                <a:solidFill>
                  <a:srgbClr val="404040"/>
                </a:solidFill>
              </a:rPr>
              <a:t>.</a:t>
            </a:r>
            <a:r>
              <a:rPr lang="en-US" sz="2200" dirty="0">
                <a:solidFill>
                  <a:srgbClr val="404040"/>
                </a:solidFill>
              </a:rPr>
              <a:t> </a:t>
            </a:r>
            <a:endParaRPr lang="en-US" dirty="0"/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8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285D1-5F13-9A11-C19D-25D42AA9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40" y="530384"/>
            <a:ext cx="3369534" cy="26700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3. </a:t>
            </a:r>
            <a:r>
              <a:rPr lang="hu-HU" sz="4000" b="1" dirty="0"/>
              <a:t>fejezet</a:t>
            </a:r>
            <a:r>
              <a:rPr lang="en-US" sz="4000" b="1" dirty="0"/>
              <a:t>: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 err="1"/>
              <a:t>Zöld</a:t>
            </a:r>
            <a:r>
              <a:rPr lang="en-US" sz="4000" b="1" dirty="0"/>
              <a:t> </a:t>
            </a:r>
            <a:r>
              <a:rPr lang="en-US" sz="4000" b="1" dirty="0" err="1"/>
              <a:t>vállalkoz</a:t>
            </a:r>
            <a:r>
              <a:rPr lang="hu-HU" sz="4000" b="1" dirty="0"/>
              <a:t>ás</a:t>
            </a:r>
            <a:endParaRPr lang="en-US" sz="40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35DE6A-0CDC-0175-3E16-C3158875551A}"/>
              </a:ext>
            </a:extLst>
          </p:cNvPr>
          <p:cNvSpPr/>
          <p:nvPr/>
        </p:nvSpPr>
        <p:spPr>
          <a:xfrm>
            <a:off x="4135772" y="6207853"/>
            <a:ext cx="8056228" cy="65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5CCEEE40-0D3D-EC32-F6DB-70EC1BA1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0" y="301788"/>
            <a:ext cx="2483764" cy="4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32BA5FAB-6FD5-7382-D0C8-5CF55028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444" y="1588982"/>
            <a:ext cx="7140884" cy="4965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404040"/>
                </a:solidFill>
              </a:rPr>
              <a:t>A zöld vállalkozás a fenntartható vállalkozói tevékenység egy olyan alcsoportja, amely elsősorban környezeti problémákkal foglalkozik, de termékein, szolgáltatásain és </a:t>
            </a:r>
            <a:r>
              <a:rPr lang="en-US" dirty="0" err="1">
                <a:solidFill>
                  <a:srgbClr val="404040"/>
                </a:solidFill>
              </a:rPr>
              <a:t>működésén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keresztül</a:t>
            </a:r>
            <a:r>
              <a:rPr lang="hu-HU" dirty="0">
                <a:solidFill>
                  <a:srgbClr val="404040"/>
                </a:solidFill>
              </a:rPr>
              <a:t> 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társadalmi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változások</a:t>
            </a:r>
            <a:r>
              <a:rPr lang="hu-HU" dirty="0">
                <a:solidFill>
                  <a:srgbClr val="404040"/>
                </a:solidFill>
              </a:rPr>
              <a:t>hoz is hozzájárulhat</a:t>
            </a:r>
            <a:r>
              <a:rPr lang="en-US" dirty="0">
                <a:solidFill>
                  <a:srgbClr val="404040"/>
                </a:solidFill>
              </a:rPr>
              <a:t>, miközben nyereséget termel. A zöld vállalkozók tehát olyan vállalkozók, akik a környezetre gyakorolt negatív hatások </a:t>
            </a:r>
            <a:r>
              <a:rPr lang="en-US" dirty="0" err="1">
                <a:solidFill>
                  <a:srgbClr val="404040"/>
                </a:solidFill>
              </a:rPr>
              <a:t>kiküszöbölésén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dolgoznak</a:t>
            </a:r>
            <a:r>
              <a:rPr lang="en-US" dirty="0">
                <a:solidFill>
                  <a:srgbClr val="404040"/>
                </a:solidFill>
              </a:rPr>
              <a:t>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</a:rPr>
              <a:t> az üvegházhatású gázok kibocsátásának </a:t>
            </a:r>
            <a:r>
              <a:rPr lang="en-US" dirty="0">
                <a:solidFill>
                  <a:srgbClr val="404040"/>
                </a:solidFill>
              </a:rPr>
              <a:t>és a </a:t>
            </a:r>
            <a:r>
              <a:rPr lang="en-US" b="1" dirty="0">
                <a:solidFill>
                  <a:srgbClr val="404040"/>
                </a:solidFill>
              </a:rPr>
              <a:t>hulladéktermelésnek a </a:t>
            </a:r>
            <a:r>
              <a:rPr lang="en-US" b="1" dirty="0" err="1">
                <a:solidFill>
                  <a:srgbClr val="404040"/>
                </a:solidFill>
              </a:rPr>
              <a:t>csökkentés</a:t>
            </a:r>
            <a:r>
              <a:rPr lang="hu-HU" b="1" dirty="0">
                <a:solidFill>
                  <a:srgbClr val="404040"/>
                </a:solidFill>
              </a:rPr>
              <a:t>ével</a:t>
            </a:r>
            <a:r>
              <a:rPr lang="en-US" b="1" dirty="0">
                <a:solidFill>
                  <a:srgbClr val="404040"/>
                </a:solidFill>
              </a:rPr>
              <a:t>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</a:rPr>
              <a:t> az </a:t>
            </a:r>
            <a:r>
              <a:rPr lang="en-US" b="1" dirty="0" err="1">
                <a:solidFill>
                  <a:srgbClr val="404040"/>
                </a:solidFill>
              </a:rPr>
              <a:t>energiahatékonyság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javítás</a:t>
            </a:r>
            <a:r>
              <a:rPr lang="hu-HU" dirty="0" err="1">
                <a:solidFill>
                  <a:srgbClr val="404040"/>
                </a:solidFill>
              </a:rPr>
              <a:t>ával</a:t>
            </a:r>
            <a:r>
              <a:rPr lang="en-US" dirty="0">
                <a:solidFill>
                  <a:srgbClr val="404040"/>
                </a:solidFill>
              </a:rPr>
              <a:t> és a </a:t>
            </a:r>
            <a:r>
              <a:rPr lang="en-US" b="1" dirty="0">
                <a:solidFill>
                  <a:srgbClr val="404040"/>
                </a:solidFill>
              </a:rPr>
              <a:t>megújuló energiaforrásokba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való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beruházás</a:t>
            </a:r>
            <a:r>
              <a:rPr lang="hu-HU" dirty="0" err="1">
                <a:solidFill>
                  <a:srgbClr val="404040"/>
                </a:solidFill>
              </a:rPr>
              <a:t>sal</a:t>
            </a:r>
            <a:r>
              <a:rPr lang="en-US" dirty="0">
                <a:solidFill>
                  <a:srgbClr val="404040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</a:rPr>
              <a:t> a természetes </a:t>
            </a:r>
            <a:r>
              <a:rPr lang="en-US" b="1" dirty="0" err="1">
                <a:solidFill>
                  <a:srgbClr val="404040"/>
                </a:solidFill>
              </a:rPr>
              <a:t>ökoszisztémák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védelm</a:t>
            </a:r>
            <a:r>
              <a:rPr lang="hu-HU" dirty="0">
                <a:solidFill>
                  <a:srgbClr val="404040"/>
                </a:solidFill>
              </a:rPr>
              <a:t>ével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és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helyreállítás</a:t>
            </a:r>
            <a:r>
              <a:rPr lang="hu-HU" b="1" dirty="0" err="1">
                <a:solidFill>
                  <a:srgbClr val="404040"/>
                </a:solidFill>
              </a:rPr>
              <a:t>ával</a:t>
            </a:r>
            <a:r>
              <a:rPr lang="en-US" dirty="0">
                <a:solidFill>
                  <a:srgbClr val="404040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</a:rPr>
              <a:t> környezetbarát termékek és </a:t>
            </a:r>
            <a:r>
              <a:rPr lang="en-US" b="1" dirty="0" err="1">
                <a:solidFill>
                  <a:srgbClr val="404040"/>
                </a:solidFill>
              </a:rPr>
              <a:t>anyagok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előállítás</a:t>
            </a:r>
            <a:r>
              <a:rPr lang="hu-HU" dirty="0" err="1">
                <a:solidFill>
                  <a:srgbClr val="404040"/>
                </a:solidFill>
              </a:rPr>
              <a:t>ával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és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fogyasztás</a:t>
            </a:r>
            <a:r>
              <a:rPr lang="hu-HU" dirty="0" err="1">
                <a:solidFill>
                  <a:srgbClr val="404040"/>
                </a:solidFill>
              </a:rPr>
              <a:t>ával</a:t>
            </a:r>
            <a:r>
              <a:rPr lang="en-US" dirty="0">
                <a:solidFill>
                  <a:srgbClr val="404040"/>
                </a:solidFill>
              </a:rPr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13" y="303155"/>
            <a:ext cx="2027384" cy="455825"/>
          </a:xfrm>
          <a:prstGeom prst="rect">
            <a:avLst/>
          </a:prstGeom>
        </p:spPr>
      </p:pic>
      <p:pic>
        <p:nvPicPr>
          <p:cNvPr id="14" name="Grafický objekt 13" descr="Otvorená dlaň s rastlinou obrys">
            <a:extLst>
              <a:ext uri="{FF2B5EF4-FFF2-40B4-BE49-F238E27FC236}">
                <a16:creationId xmlns:a16="http://schemas.microsoft.com/office/drawing/2014/main" id="{9E2B7FB3-A245-36FC-EF67-1892DA2AB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4986" y="3657597"/>
            <a:ext cx="1345477" cy="13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51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Zöld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vállalkoz</a:t>
            </a:r>
            <a:r>
              <a:rPr lang="hu-HU" sz="4000" b="1" dirty="0">
                <a:solidFill>
                  <a:srgbClr val="404040"/>
                </a:solidFill>
              </a:rPr>
              <a:t>ás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3.1 </a:t>
            </a:r>
            <a:r>
              <a:rPr lang="en-GB" sz="2800" dirty="0">
                <a:solidFill>
                  <a:srgbClr val="404040"/>
                </a:solidFill>
              </a:rPr>
              <a:t>Mi a </a:t>
            </a:r>
            <a:r>
              <a:rPr lang="en-GB" sz="2800" dirty="0" err="1">
                <a:solidFill>
                  <a:srgbClr val="404040"/>
                </a:solidFill>
              </a:rPr>
              <a:t>zöld</a:t>
            </a:r>
            <a:r>
              <a:rPr lang="en-GB" sz="2800" dirty="0">
                <a:solidFill>
                  <a:srgbClr val="404040"/>
                </a:solidFill>
              </a:rPr>
              <a:t> </a:t>
            </a:r>
            <a:r>
              <a:rPr lang="en-GB" sz="2800" dirty="0" err="1">
                <a:solidFill>
                  <a:srgbClr val="404040"/>
                </a:solidFill>
              </a:rPr>
              <a:t>vállalkoz</a:t>
            </a:r>
            <a:r>
              <a:rPr lang="hu-HU" sz="2800" dirty="0">
                <a:solidFill>
                  <a:srgbClr val="404040"/>
                </a:solidFill>
              </a:rPr>
              <a:t>ás </a:t>
            </a:r>
            <a:r>
              <a:rPr lang="en-GB" sz="2800" dirty="0" err="1">
                <a:solidFill>
                  <a:srgbClr val="404040"/>
                </a:solidFill>
              </a:rPr>
              <a:t>és</a:t>
            </a:r>
            <a:r>
              <a:rPr lang="en-GB" sz="2800" dirty="0">
                <a:solidFill>
                  <a:srgbClr val="404040"/>
                </a:solidFill>
              </a:rPr>
              <a:t> annak </a:t>
            </a:r>
            <a:r>
              <a:rPr lang="sk-SK" sz="2800" dirty="0">
                <a:solidFill>
                  <a:srgbClr val="404040"/>
                </a:solidFill>
              </a:rPr>
              <a:t>alapelvei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7112" y="2056209"/>
            <a:ext cx="10198251" cy="194065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404040"/>
                </a:solidFill>
              </a:rPr>
              <a:t>Ahhoz, hogy </a:t>
            </a:r>
            <a:r>
              <a:rPr lang="en-US" dirty="0" err="1">
                <a:solidFill>
                  <a:srgbClr val="404040"/>
                </a:solidFill>
              </a:rPr>
              <a:t>hatást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hu-HU" dirty="0">
                <a:solidFill>
                  <a:srgbClr val="404040"/>
                </a:solidFill>
              </a:rPr>
              <a:t>érjenek el</a:t>
            </a:r>
            <a:r>
              <a:rPr lang="en-US" dirty="0">
                <a:solidFill>
                  <a:srgbClr val="404040"/>
                </a:solidFill>
              </a:rPr>
              <a:t>, a zöld vállalkozóknak tájékoztatást kell adniuk </a:t>
            </a:r>
            <a:r>
              <a:rPr lang="en-US" dirty="0" err="1">
                <a:solidFill>
                  <a:srgbClr val="404040"/>
                </a:solidFill>
              </a:rPr>
              <a:t>fenntartható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tevékenységeikről</a:t>
            </a:r>
            <a:r>
              <a:rPr lang="hu-HU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az</a:t>
            </a:r>
            <a:r>
              <a:rPr lang="en-US" dirty="0">
                <a:solidFill>
                  <a:srgbClr val="404040"/>
                </a:solidFill>
              </a:rPr>
              <a:t> összes </a:t>
            </a:r>
            <a:r>
              <a:rPr lang="en-US" dirty="0" err="1">
                <a:solidFill>
                  <a:srgbClr val="404040"/>
                </a:solidFill>
              </a:rPr>
              <a:t>érdekelt</a:t>
            </a:r>
            <a:r>
              <a:rPr lang="en-US" dirty="0">
                <a:solidFill>
                  <a:srgbClr val="404040"/>
                </a:solidFill>
              </a:rPr>
              <a:t> f</a:t>
            </a:r>
            <a:r>
              <a:rPr lang="hu-HU" dirty="0">
                <a:solidFill>
                  <a:srgbClr val="404040"/>
                </a:solidFill>
              </a:rPr>
              <a:t>él számára</a:t>
            </a:r>
            <a:r>
              <a:rPr lang="en-US" dirty="0">
                <a:solidFill>
                  <a:srgbClr val="404040"/>
                </a:solidFill>
              </a:rPr>
              <a:t>. Ezt azonban megelőzi a konkrét célrendszer és az előrehaladás mérésére szolgáló eszközök helyes megválasztása (például a termelési műveletek és a termékek környezeti hatásainak nyomon követése a teljes életciklus során). </a:t>
            </a:r>
            <a:r>
              <a:rPr lang="en-US" dirty="0" err="1">
                <a:solidFill>
                  <a:srgbClr val="404040"/>
                </a:solidFill>
              </a:rPr>
              <a:t>Emellett</a:t>
            </a:r>
            <a:r>
              <a:rPr lang="en-US" dirty="0">
                <a:solidFill>
                  <a:srgbClr val="404040"/>
                </a:solidFill>
              </a:rPr>
              <a:t> a </a:t>
            </a:r>
            <a:r>
              <a:rPr lang="en-US" dirty="0" err="1">
                <a:solidFill>
                  <a:srgbClr val="404040"/>
                </a:solidFill>
              </a:rPr>
              <a:t>sikeres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zöld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vállalk</a:t>
            </a:r>
            <a:r>
              <a:rPr lang="hu-HU" dirty="0" err="1">
                <a:solidFill>
                  <a:srgbClr val="404040"/>
                </a:solidFill>
              </a:rPr>
              <a:t>ozáshoz</a:t>
            </a:r>
            <a:r>
              <a:rPr lang="hu-HU" dirty="0">
                <a:solidFill>
                  <a:srgbClr val="404040"/>
                </a:solidFill>
              </a:rPr>
              <a:t> elengedhetetlen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hogy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az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ügyfelek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hu-HU" dirty="0">
                <a:solidFill>
                  <a:srgbClr val="404040"/>
                </a:solidFill>
              </a:rPr>
              <a:t>saját </a:t>
            </a:r>
            <a:r>
              <a:rPr lang="en-US" dirty="0" err="1">
                <a:solidFill>
                  <a:srgbClr val="404040"/>
                </a:solidFill>
              </a:rPr>
              <a:t>fogyasztás</a:t>
            </a:r>
            <a:r>
              <a:rPr lang="hu-HU" dirty="0" err="1">
                <a:solidFill>
                  <a:srgbClr val="404040"/>
                </a:solidFill>
              </a:rPr>
              <a:t>ukkal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kapcsolatos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változása</a:t>
            </a:r>
            <a:r>
              <a:rPr lang="hu-HU" dirty="0">
                <a:solidFill>
                  <a:srgbClr val="404040"/>
                </a:solidFill>
              </a:rPr>
              <a:t>, változtatása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tudatosabbá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váljon</a:t>
            </a:r>
            <a:r>
              <a:rPr lang="en-US" dirty="0">
                <a:solidFill>
                  <a:srgbClr val="404040"/>
                </a:solidFill>
              </a:rPr>
              <a:t>. </a:t>
            </a:r>
          </a:p>
        </p:txBody>
      </p:sp>
      <p:pic>
        <p:nvPicPr>
          <p:cNvPr id="4" name="Grafický objekt 3" descr="Marketing obrys">
            <a:extLst>
              <a:ext uri="{FF2B5EF4-FFF2-40B4-BE49-F238E27FC236}">
                <a16:creationId xmlns:a16="http://schemas.microsoft.com/office/drawing/2014/main" id="{2AAC2655-C567-5E51-C9C2-FC08DD4B9F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6327" y="4209661"/>
            <a:ext cx="914400" cy="914400"/>
          </a:xfrm>
          <a:prstGeom prst="rect">
            <a:avLst/>
          </a:prstGeom>
        </p:spPr>
      </p:pic>
      <p:pic>
        <p:nvPicPr>
          <p:cNvPr id="7" name="Grafický objekt 6" descr="Stred terča obrys">
            <a:extLst>
              <a:ext uri="{FF2B5EF4-FFF2-40B4-BE49-F238E27FC236}">
                <a16:creationId xmlns:a16="http://schemas.microsoft.com/office/drawing/2014/main" id="{D6E29851-7091-17C4-556A-EC66F1A5AA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255" y="4174147"/>
            <a:ext cx="914400" cy="914400"/>
          </a:xfrm>
          <a:prstGeom prst="rect">
            <a:avLst/>
          </a:prstGeom>
        </p:spPr>
      </p:pic>
      <p:pic>
        <p:nvPicPr>
          <p:cNvPr id="14" name="Grafický objekt 13" descr="Banícke nástroje obrys">
            <a:extLst>
              <a:ext uri="{FF2B5EF4-FFF2-40B4-BE49-F238E27FC236}">
                <a16:creationId xmlns:a16="http://schemas.microsoft.com/office/drawing/2014/main" id="{5B26A89C-B9F3-4BB2-279C-F46B949823C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2611" y="4295464"/>
            <a:ext cx="914400" cy="914400"/>
          </a:xfrm>
          <a:prstGeom prst="rect">
            <a:avLst/>
          </a:prstGeom>
        </p:spPr>
      </p:pic>
      <p:pic>
        <p:nvPicPr>
          <p:cNvPr id="16" name="Grafický objekt 15" descr="Recenzia zákazníka obrys">
            <a:extLst>
              <a:ext uri="{FF2B5EF4-FFF2-40B4-BE49-F238E27FC236}">
                <a16:creationId xmlns:a16="http://schemas.microsoft.com/office/drawing/2014/main" id="{3B96A2E4-42C9-680E-1CB1-54AF04D0355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85432" y="4282146"/>
            <a:ext cx="914400" cy="914400"/>
          </a:xfrm>
          <a:prstGeom prst="rect">
            <a:avLst/>
          </a:prstGeom>
        </p:spPr>
      </p:pic>
      <p:pic>
        <p:nvPicPr>
          <p:cNvPr id="18" name="Grafický objekt 17" descr="Promočná čiapka obrys">
            <a:extLst>
              <a:ext uri="{FF2B5EF4-FFF2-40B4-BE49-F238E27FC236}">
                <a16:creationId xmlns:a16="http://schemas.microsoft.com/office/drawing/2014/main" id="{767E1280-AB14-6A2F-0F5C-BD60A8095EF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92345" y="4241130"/>
            <a:ext cx="914400" cy="914400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4677C25D-B6BB-CA6A-6EFC-E03EA1BD01C0}"/>
              </a:ext>
            </a:extLst>
          </p:cNvPr>
          <p:cNvSpPr txBox="1"/>
          <p:nvPr/>
        </p:nvSpPr>
        <p:spPr>
          <a:xfrm>
            <a:off x="733178" y="5273404"/>
            <a:ext cx="101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Célok kitűzése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EFEC4DB5-E419-2BF6-6C78-FA642C1EB9B7}"/>
              </a:ext>
            </a:extLst>
          </p:cNvPr>
          <p:cNvSpPr txBox="1"/>
          <p:nvPr/>
        </p:nvSpPr>
        <p:spPr>
          <a:xfrm>
            <a:off x="2204725" y="5269136"/>
            <a:ext cx="267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Tájékoztatás a felajánlásokról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543FB03E-7232-F273-D340-28B497D0E19C}"/>
              </a:ext>
            </a:extLst>
          </p:cNvPr>
          <p:cNvSpPr txBox="1"/>
          <p:nvPr/>
        </p:nvSpPr>
        <p:spPr>
          <a:xfrm>
            <a:off x="5087353" y="5288699"/>
            <a:ext cx="14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Célok nyomon követése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5765D20-30F1-10E6-25D6-9607693301C4}"/>
              </a:ext>
            </a:extLst>
          </p:cNvPr>
          <p:cNvSpPr txBox="1"/>
          <p:nvPr/>
        </p:nvSpPr>
        <p:spPr>
          <a:xfrm>
            <a:off x="7374322" y="5293322"/>
            <a:ext cx="225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404040"/>
                </a:solidFill>
              </a:rPr>
              <a:t>A </a:t>
            </a:r>
            <a:r>
              <a:rPr lang="en-US" dirty="0" err="1">
                <a:solidFill>
                  <a:srgbClr val="404040"/>
                </a:solidFill>
              </a:rPr>
              <a:t>fejlődés</a:t>
            </a:r>
            <a:r>
              <a:rPr lang="hu-HU" dirty="0">
                <a:solidFill>
                  <a:srgbClr val="404040"/>
                </a:solidFill>
              </a:rPr>
              <a:t> megosztása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E6F31D56-67B3-8D25-64E2-50FE72A76102}"/>
              </a:ext>
            </a:extLst>
          </p:cNvPr>
          <p:cNvSpPr txBox="1"/>
          <p:nvPr/>
        </p:nvSpPr>
        <p:spPr>
          <a:xfrm>
            <a:off x="9760501" y="5309512"/>
            <a:ext cx="189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404040"/>
                </a:solidFill>
              </a:rPr>
              <a:t>Ü</a:t>
            </a:r>
            <a:r>
              <a:rPr lang="en-US" dirty="0" err="1">
                <a:solidFill>
                  <a:srgbClr val="404040"/>
                </a:solidFill>
              </a:rPr>
              <a:t>gyfele</a:t>
            </a:r>
            <a:r>
              <a:rPr lang="hu-HU" dirty="0">
                <a:solidFill>
                  <a:srgbClr val="404040"/>
                </a:solidFill>
              </a:rPr>
              <a:t>k oktatása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6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rastlina&#10;&#10;Automaticky generovaný popis">
            <a:extLst>
              <a:ext uri="{FF2B5EF4-FFF2-40B4-BE49-F238E27FC236}">
                <a16:creationId xmlns:a16="http://schemas.microsoft.com/office/drawing/2014/main" id="{0319B6C1-309F-E639-E178-BB41D21E4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87" y="1886035"/>
            <a:ext cx="5314950" cy="407183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Zöld</a:t>
            </a:r>
            <a:r>
              <a:rPr lang="en-US" sz="4000" b="1" dirty="0"/>
              <a:t> </a:t>
            </a:r>
            <a:r>
              <a:rPr lang="en-US" sz="4000" b="1" dirty="0" err="1"/>
              <a:t>vállalkoz</a:t>
            </a:r>
            <a:r>
              <a:rPr lang="hu-HU" sz="4000" b="1" dirty="0"/>
              <a:t>ás</a:t>
            </a:r>
            <a:br>
              <a:rPr lang="en-US" sz="4000" b="1" dirty="0"/>
            </a:br>
            <a:r>
              <a:rPr lang="en-US" sz="2800" dirty="0"/>
              <a:t>3.1 </a:t>
            </a:r>
            <a:r>
              <a:rPr lang="en-GB" sz="2800" dirty="0"/>
              <a:t>Mi a </a:t>
            </a:r>
            <a:r>
              <a:rPr lang="en-GB" sz="2800" dirty="0" err="1"/>
              <a:t>zöld</a:t>
            </a:r>
            <a:r>
              <a:rPr lang="en-GB" sz="2800" dirty="0"/>
              <a:t> </a:t>
            </a:r>
            <a:r>
              <a:rPr lang="en-GB" sz="2800" dirty="0" err="1"/>
              <a:t>vállalkoz</a:t>
            </a:r>
            <a:r>
              <a:rPr lang="hu-HU" sz="2800" dirty="0"/>
              <a:t>ás</a:t>
            </a:r>
            <a:r>
              <a:rPr lang="en-GB" sz="2800" dirty="0"/>
              <a:t> és annak </a:t>
            </a:r>
            <a:r>
              <a:rPr lang="sk-SK" sz="2800" dirty="0"/>
              <a:t>alapelvei </a:t>
            </a:r>
            <a:endParaRPr lang="en-US" sz="28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89564"/>
            <a:ext cx="6495771" cy="40295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 err="1"/>
              <a:t>Hogyan</a:t>
            </a:r>
            <a:r>
              <a:rPr lang="en-US" sz="2800" b="1" dirty="0"/>
              <a:t> </a:t>
            </a:r>
            <a:r>
              <a:rPr lang="hu-HU" sz="2800" b="1" dirty="0"/>
              <a:t>tudja beépíteni</a:t>
            </a:r>
            <a:r>
              <a:rPr lang="en-US" sz="2800" b="1" dirty="0"/>
              <a:t> a </a:t>
            </a:r>
            <a:r>
              <a:rPr lang="en-US" sz="2800" b="1" dirty="0" err="1"/>
              <a:t>zöld</a:t>
            </a:r>
            <a:r>
              <a:rPr lang="en-US" sz="2800" b="1" dirty="0"/>
              <a:t> </a:t>
            </a:r>
            <a:r>
              <a:rPr lang="hu-HU" sz="2800" b="1" dirty="0"/>
              <a:t>„szellemiséget” </a:t>
            </a:r>
            <a:r>
              <a:rPr lang="en-US" sz="2800" b="1" dirty="0"/>
              <a:t>a </a:t>
            </a:r>
            <a:r>
              <a:rPr lang="en-US" sz="2800" b="1" dirty="0" err="1"/>
              <a:t>vállalkozásába</a:t>
            </a:r>
            <a:r>
              <a:rPr lang="en-US" sz="2800" b="1" dirty="0"/>
              <a:t>?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Nézze meg a zöld vállalkozás sikeres történetét, és inspirálódjon a Föld természetes ökoszisztémájából!</a:t>
            </a:r>
          </a:p>
          <a:p>
            <a:pPr algn="ctr"/>
            <a:r>
              <a:rPr lang="en-US" sz="2400" dirty="0">
                <a:hlinkClick r:id="rId5"/>
              </a:rPr>
              <a:t>Kattintson ide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Vegye figyelembe, hogy a </a:t>
            </a:r>
            <a:r>
              <a:rPr lang="en-US" sz="2400" dirty="0" err="1"/>
              <a:t>zöld</a:t>
            </a:r>
            <a:r>
              <a:rPr lang="en-US" sz="2400" dirty="0"/>
              <a:t> </a:t>
            </a:r>
            <a:r>
              <a:rPr lang="en-US" sz="2400" dirty="0" err="1"/>
              <a:t>vállalkoz</a:t>
            </a:r>
            <a:r>
              <a:rPr lang="hu-HU" sz="2400" dirty="0"/>
              <a:t>ások </a:t>
            </a:r>
            <a:r>
              <a:rPr lang="en-US" sz="2400" dirty="0" err="1"/>
              <a:t>alapja</a:t>
            </a:r>
            <a:r>
              <a:rPr lang="en-US" sz="2400" dirty="0"/>
              <a:t>, hogy valódi pozitív </a:t>
            </a:r>
            <a:r>
              <a:rPr lang="en-US" sz="2400" dirty="0" err="1"/>
              <a:t>hatást</a:t>
            </a:r>
            <a:r>
              <a:rPr lang="en-US" sz="2400" dirty="0"/>
              <a:t> </a:t>
            </a:r>
            <a:r>
              <a:rPr lang="en-US" sz="2400" dirty="0" err="1"/>
              <a:t>gyakorolj</a:t>
            </a:r>
            <a:r>
              <a:rPr lang="hu-HU" sz="2400" dirty="0" err="1"/>
              <a:t>anak</a:t>
            </a:r>
            <a:r>
              <a:rPr lang="en-US" sz="2400" dirty="0"/>
              <a:t> a környezetre és a körülöttünk lévő társadalomra. Ez nem a </a:t>
            </a:r>
            <a:r>
              <a:rPr lang="en-US" sz="2400" dirty="0" err="1">
                <a:hlinkClick r:id="rId6"/>
              </a:rPr>
              <a:t>zöld</a:t>
            </a:r>
            <a:r>
              <a:rPr lang="hu-HU" sz="2400" dirty="0">
                <a:hlinkClick r:id="rId6"/>
              </a:rPr>
              <a:t>re festési (</a:t>
            </a:r>
            <a:r>
              <a:rPr lang="hu-HU" sz="2400" dirty="0" err="1">
                <a:hlinkClick r:id="rId6"/>
              </a:rPr>
              <a:t>greenwashing</a:t>
            </a:r>
            <a:r>
              <a:rPr lang="hu-HU" sz="2400" dirty="0">
                <a:hlinkClick r:id="rId6"/>
              </a:rPr>
              <a:t>)</a:t>
            </a:r>
            <a:r>
              <a:rPr lang="en-US" sz="2400" dirty="0">
                <a:hlinkClick r:id="rId6"/>
              </a:rPr>
              <a:t> </a:t>
            </a:r>
            <a:r>
              <a:rPr lang="en-US" sz="2400" dirty="0"/>
              <a:t>praktikákról szól!</a:t>
            </a:r>
          </a:p>
        </p:txBody>
      </p:sp>
    </p:spTree>
    <p:extLst>
      <p:ext uri="{BB962C8B-B14F-4D97-AF65-F5344CB8AC3E}">
        <p14:creationId xmlns:p14="http://schemas.microsoft.com/office/powerpoint/2010/main" val="1653509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Zöld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vállalkoz</a:t>
            </a:r>
            <a:r>
              <a:rPr lang="hu-HU" sz="4000" b="1" dirty="0">
                <a:solidFill>
                  <a:srgbClr val="404040"/>
                </a:solidFill>
              </a:rPr>
              <a:t>ás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3.2 </a:t>
            </a:r>
            <a:r>
              <a:rPr lang="en-GB" sz="2800" dirty="0">
                <a:solidFill>
                  <a:srgbClr val="404040"/>
                </a:solidFill>
              </a:rPr>
              <a:t>Hogyan lehet kihasználni a zöld </a:t>
            </a:r>
            <a:r>
              <a:rPr lang="sk-SK" sz="2800" dirty="0">
                <a:solidFill>
                  <a:srgbClr val="404040"/>
                </a:solidFill>
              </a:rPr>
              <a:t>vállalkozásban</a:t>
            </a:r>
            <a:r>
              <a:rPr lang="en-GB" sz="2800" dirty="0">
                <a:solidFill>
                  <a:srgbClr val="404040"/>
                </a:solidFill>
              </a:rPr>
              <a:t> rejlő lehetőségeket?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5" y="2637693"/>
            <a:ext cx="10608149" cy="2483583"/>
          </a:xfrm>
        </p:spPr>
        <p:txBody>
          <a:bodyPr>
            <a:normAutofit/>
          </a:bodyPr>
          <a:lstStyle/>
          <a:p>
            <a:pPr algn="ctr"/>
            <a:r>
              <a:rPr lang="en-US" sz="2800" i="0" dirty="0">
                <a:solidFill>
                  <a:schemeClr val="accent2"/>
                </a:solidFill>
                <a:effectLst/>
              </a:rPr>
              <a:t>"A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világ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szén-dioxid-mentesítés</a:t>
            </a:r>
            <a:r>
              <a:rPr lang="hu-HU" sz="2800" dirty="0" err="1">
                <a:solidFill>
                  <a:schemeClr val="accent2"/>
                </a:solidFill>
              </a:rPr>
              <a:t>éhez</a:t>
            </a:r>
            <a:r>
              <a:rPr lang="en-US" sz="2800" dirty="0">
                <a:solidFill>
                  <a:schemeClr val="accent2"/>
                </a:solidFill>
              </a:rPr>
              <a:t> a </a:t>
            </a:r>
            <a:r>
              <a:rPr lang="en-US" sz="2800" b="1" i="0" dirty="0" err="1">
                <a:solidFill>
                  <a:schemeClr val="accent2"/>
                </a:solidFill>
                <a:effectLst/>
              </a:rPr>
              <a:t>gazdaság</a:t>
            </a:r>
            <a:r>
              <a:rPr lang="en-US" sz="2800" b="1" i="0" dirty="0">
                <a:solidFill>
                  <a:schemeClr val="accent2"/>
                </a:solidFill>
                <a:effectLst/>
              </a:rPr>
              <a:t> minden ágazatának meg kell változnia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, </a:t>
            </a:r>
            <a:r>
              <a:rPr lang="hu-HU" sz="2800" dirty="0">
                <a:solidFill>
                  <a:schemeClr val="accent2"/>
                </a:solidFill>
              </a:rPr>
              <a:t>ez pedig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felforgatja a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kialakult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piacokat</a:t>
            </a:r>
            <a:r>
              <a:rPr lang="hu-HU" sz="2800" i="0" dirty="0">
                <a:solidFill>
                  <a:schemeClr val="accent2"/>
                </a:solidFill>
                <a:effectLst/>
              </a:rPr>
              <a:t>,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és újakat hoz létre. A 2050-ig </a:t>
            </a:r>
            <a:r>
              <a:rPr lang="en-US" sz="2800" i="0" dirty="0" err="1">
                <a:solidFill>
                  <a:schemeClr val="accent2"/>
                </a:solidFill>
                <a:effectLst/>
              </a:rPr>
              <a:t>megvalósítandó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</a:t>
            </a:r>
            <a:r>
              <a:rPr lang="hu-HU" sz="2800" i="0" dirty="0">
                <a:solidFill>
                  <a:schemeClr val="accent2"/>
                </a:solidFill>
                <a:effectLst/>
              </a:rPr>
              <a:t>zéró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 szén-dioxid-kibocsátású világ a </a:t>
            </a:r>
            <a:r>
              <a:rPr lang="en-US" sz="2800" b="1" i="0" dirty="0">
                <a:solidFill>
                  <a:schemeClr val="accent2"/>
                </a:solidFill>
                <a:effectLst/>
              </a:rPr>
              <a:t>történelem legnagyobb mértékű tőkeátcsoportosításának </a:t>
            </a:r>
            <a:r>
              <a:rPr lang="en-US" sz="2800" i="0" dirty="0">
                <a:solidFill>
                  <a:schemeClr val="accent2"/>
                </a:solidFill>
                <a:effectLst/>
              </a:rPr>
              <a:t>bizonyulhat."</a:t>
            </a:r>
          </a:p>
          <a:p>
            <a:pPr algn="r"/>
            <a:r>
              <a:rPr lang="en-US" sz="2800" i="0" dirty="0">
                <a:solidFill>
                  <a:schemeClr val="accent2"/>
                </a:solidFill>
                <a:effectLst/>
              </a:rPr>
              <a:t>-McKinsey, 2022</a:t>
            </a:r>
            <a:endParaRPr lang="en-US" sz="2800" dirty="0">
              <a:solidFill>
                <a:schemeClr val="accent2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83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ĺžnik 8">
            <a:extLst>
              <a:ext uri="{FF2B5EF4-FFF2-40B4-BE49-F238E27FC236}">
                <a16:creationId xmlns:a16="http://schemas.microsoft.com/office/drawing/2014/main" id="{E0C1BCA8-576E-CF27-7FDB-CEDB7444B725}"/>
              </a:ext>
            </a:extLst>
          </p:cNvPr>
          <p:cNvSpPr/>
          <p:nvPr/>
        </p:nvSpPr>
        <p:spPr>
          <a:xfrm>
            <a:off x="3680065" y="2006722"/>
            <a:ext cx="2442950" cy="1590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Magas jutalom és kockázat </a:t>
            </a:r>
            <a:r>
              <a:rPr lang="en-US" sz="1600" dirty="0"/>
              <a:t>- nagy éghajlati hatással bíró ötletek, amelyek további innovációt igényelnek a méretnöveléshez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45B1BFE-CD1A-87E3-EFBD-7E6BA0938139}"/>
              </a:ext>
            </a:extLst>
          </p:cNvPr>
          <p:cNvSpPr txBox="1"/>
          <p:nvPr/>
        </p:nvSpPr>
        <p:spPr>
          <a:xfrm>
            <a:off x="1751015" y="2376053"/>
            <a:ext cx="17188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dirty="0">
                <a:solidFill>
                  <a:srgbClr val="404040"/>
                </a:solidFill>
              </a:rPr>
              <a:t>MAGAS</a:t>
            </a:r>
          </a:p>
          <a:p>
            <a:pPr algn="r"/>
            <a:endParaRPr lang="sk-SK" dirty="0">
              <a:solidFill>
                <a:srgbClr val="404040"/>
              </a:solidFill>
            </a:endParaRPr>
          </a:p>
          <a:p>
            <a:pPr algn="r"/>
            <a:endParaRPr lang="sk-SK" dirty="0">
              <a:solidFill>
                <a:srgbClr val="404040"/>
              </a:solidFill>
            </a:endParaRPr>
          </a:p>
          <a:p>
            <a:pPr algn="r"/>
            <a:endParaRPr lang="sk-SK" dirty="0">
              <a:solidFill>
                <a:srgbClr val="404040"/>
              </a:solidFill>
            </a:endParaRPr>
          </a:p>
          <a:p>
            <a:pPr algn="r"/>
            <a:r>
              <a:rPr lang="sk-SK" b="1" dirty="0">
                <a:solidFill>
                  <a:srgbClr val="404040"/>
                </a:solidFill>
              </a:rPr>
              <a:t>ÉGAJLATI HATÁS</a:t>
            </a:r>
          </a:p>
          <a:p>
            <a:pPr algn="r"/>
            <a:endParaRPr lang="sk-SK" dirty="0">
              <a:solidFill>
                <a:srgbClr val="404040"/>
              </a:solidFill>
            </a:endParaRPr>
          </a:p>
          <a:p>
            <a:pPr algn="r"/>
            <a:endParaRPr lang="sk-SK" dirty="0">
              <a:solidFill>
                <a:srgbClr val="404040"/>
              </a:solidFill>
            </a:endParaRPr>
          </a:p>
          <a:p>
            <a:pPr algn="r"/>
            <a:endParaRPr lang="sk-SK" dirty="0">
              <a:solidFill>
                <a:srgbClr val="404040"/>
              </a:solidFill>
            </a:endParaRPr>
          </a:p>
          <a:p>
            <a:pPr algn="r"/>
            <a:r>
              <a:rPr lang="sk-SK" dirty="0">
                <a:solidFill>
                  <a:srgbClr val="404040"/>
                </a:solidFill>
              </a:rPr>
              <a:t>ALACSONY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F8741D8-FE74-019F-B375-884E846FC549}"/>
              </a:ext>
            </a:extLst>
          </p:cNvPr>
          <p:cNvSpPr txBox="1"/>
          <p:nvPr/>
        </p:nvSpPr>
        <p:spPr>
          <a:xfrm>
            <a:off x="3680065" y="5544899"/>
            <a:ext cx="543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404040"/>
                </a:solidFill>
              </a:rPr>
              <a:t>ALACSONY     </a:t>
            </a:r>
            <a:r>
              <a:rPr lang="sk-SK" b="1" dirty="0">
                <a:solidFill>
                  <a:srgbClr val="404040"/>
                </a:solidFill>
              </a:rPr>
              <a:t>TECHNOLÓGIAI ÉRETTSÉG      </a:t>
            </a:r>
            <a:r>
              <a:rPr lang="sk-SK" dirty="0">
                <a:solidFill>
                  <a:srgbClr val="404040"/>
                </a:solidFill>
              </a:rPr>
              <a:t>MAGAS</a:t>
            </a:r>
          </a:p>
        </p:txBody>
      </p:sp>
      <p:sp>
        <p:nvSpPr>
          <p:cNvPr id="12" name="Zaoblený obdĺžnik 11">
            <a:extLst>
              <a:ext uri="{FF2B5EF4-FFF2-40B4-BE49-F238E27FC236}">
                <a16:creationId xmlns:a16="http://schemas.microsoft.com/office/drawing/2014/main" id="{E32B359E-3C65-2A6F-B311-7C354707A71E}"/>
              </a:ext>
            </a:extLst>
          </p:cNvPr>
          <p:cNvSpPr/>
          <p:nvPr/>
        </p:nvSpPr>
        <p:spPr>
          <a:xfrm>
            <a:off x="3680065" y="3668715"/>
            <a:ext cx="2442950" cy="1590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Monitoring </a:t>
            </a:r>
            <a:r>
              <a:rPr lang="en-US" sz="1600" dirty="0"/>
              <a:t>- nagyszabású ötletek, amelyeknek kisebb az éghajlati hatásuk, és további innovációt igényelnek a technológiai érettség eléréséhez.</a:t>
            </a:r>
          </a:p>
        </p:txBody>
      </p:sp>
      <p:sp>
        <p:nvSpPr>
          <p:cNvPr id="13" name="Zaoblený obdĺžnik 12">
            <a:extLst>
              <a:ext uri="{FF2B5EF4-FFF2-40B4-BE49-F238E27FC236}">
                <a16:creationId xmlns:a16="http://schemas.microsoft.com/office/drawing/2014/main" id="{503E0806-B84C-00B3-E597-357456969607}"/>
              </a:ext>
            </a:extLst>
          </p:cNvPr>
          <p:cNvSpPr/>
          <p:nvPr/>
        </p:nvSpPr>
        <p:spPr>
          <a:xfrm>
            <a:off x="6220823" y="2006722"/>
            <a:ext cx="2442950" cy="15903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Nagy győzelmek </a:t>
            </a:r>
            <a:r>
              <a:rPr lang="en-US" sz="1600" dirty="0">
                <a:solidFill>
                  <a:schemeClr val="bg1"/>
                </a:solidFill>
              </a:rPr>
              <a:t>- nagy ötletek, amelyek azonnali megvalósítása és éghajlati haszna érdekében prioritásként kezelhetők. </a:t>
            </a:r>
          </a:p>
        </p:txBody>
      </p:sp>
      <p:sp>
        <p:nvSpPr>
          <p:cNvPr id="14" name="Zaoblený obdĺžnik 13">
            <a:extLst>
              <a:ext uri="{FF2B5EF4-FFF2-40B4-BE49-F238E27FC236}">
                <a16:creationId xmlns:a16="http://schemas.microsoft.com/office/drawing/2014/main" id="{AAD7A9C5-3ECB-F166-B20B-340640AC5ADD}"/>
              </a:ext>
            </a:extLst>
          </p:cNvPr>
          <p:cNvSpPr/>
          <p:nvPr/>
        </p:nvSpPr>
        <p:spPr>
          <a:xfrm>
            <a:off x="6220823" y="3668715"/>
            <a:ext cx="2442950" cy="1590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/>
              <a:t>Gyors cselekvés </a:t>
            </a:r>
            <a:r>
              <a:rPr lang="hu-HU" sz="1600" dirty="0"/>
              <a:t>- nagyszabású </a:t>
            </a:r>
            <a:r>
              <a:rPr lang="en-US" sz="1600" dirty="0"/>
              <a:t>ötletek, amelyek technológiai szempontból kiforrottak, de összességében kisebb hatást gyakorolnak a kibocsátásra.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15D783A-1FD4-F1EF-0AF3-ED029A8B0659}"/>
              </a:ext>
            </a:extLst>
          </p:cNvPr>
          <p:cNvSpPr txBox="1"/>
          <p:nvPr/>
        </p:nvSpPr>
        <p:spPr>
          <a:xfrm>
            <a:off x="628721" y="5914231"/>
            <a:ext cx="10934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04040"/>
                </a:solidFill>
              </a:rPr>
              <a:t>Forrás: saját feldolgozás a https://www.mckinsey.com/industries/industrials-and-electronics/our-insights/identifying-opportunities-and-starting-to-build-a-new-green-business-in-the-industrial-sector </a:t>
            </a:r>
            <a:r>
              <a:rPr lang="hu-HU" sz="1100" dirty="0">
                <a:solidFill>
                  <a:srgbClr val="404040"/>
                </a:solidFill>
              </a:rPr>
              <a:t>alapján</a:t>
            </a:r>
            <a:r>
              <a:rPr lang="en-US" sz="1100" dirty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73B63F3-6F75-8F4F-AF4C-37AE93E1C37F}"/>
              </a:ext>
            </a:extLst>
          </p:cNvPr>
          <p:cNvSpPr txBox="1"/>
          <p:nvPr/>
        </p:nvSpPr>
        <p:spPr>
          <a:xfrm>
            <a:off x="1119224" y="1130185"/>
            <a:ext cx="8990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</a:rPr>
              <a:t>A fenntartható lehetőségek szintje a technológiai érettség és az éghajlatra gyakorolt hatás alapján:</a:t>
            </a:r>
          </a:p>
        </p:txBody>
      </p:sp>
      <p:sp>
        <p:nvSpPr>
          <p:cNvPr id="3" name="Obdĺžnik 2"/>
          <p:cNvSpPr/>
          <p:nvPr/>
        </p:nvSpPr>
        <p:spPr>
          <a:xfrm>
            <a:off x="134604" y="6396335"/>
            <a:ext cx="11922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</a:p>
        </p:txBody>
      </p:sp>
      <p:pic>
        <p:nvPicPr>
          <p:cNvPr id="17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84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Zöld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vállalkoz</a:t>
            </a:r>
            <a:r>
              <a:rPr lang="hu-HU" sz="4000" b="1" dirty="0">
                <a:solidFill>
                  <a:srgbClr val="404040"/>
                </a:solidFill>
              </a:rPr>
              <a:t>ás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3.2 </a:t>
            </a:r>
            <a:r>
              <a:rPr lang="en-GB" sz="2800" dirty="0">
                <a:solidFill>
                  <a:srgbClr val="404040"/>
                </a:solidFill>
              </a:rPr>
              <a:t>Hogyan lehet kihasználni a zöld </a:t>
            </a:r>
            <a:r>
              <a:rPr lang="sk-SK" sz="2800" dirty="0">
                <a:solidFill>
                  <a:srgbClr val="404040"/>
                </a:solidFill>
              </a:rPr>
              <a:t>vállalkozásban</a:t>
            </a:r>
            <a:r>
              <a:rPr lang="en-GB" sz="2800" dirty="0">
                <a:solidFill>
                  <a:srgbClr val="404040"/>
                </a:solidFill>
              </a:rPr>
              <a:t> rejlő lehetőségeket?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22315"/>
            <a:ext cx="10058085" cy="1420743"/>
          </a:xfrm>
        </p:spPr>
        <p:txBody>
          <a:bodyPr>
            <a:normAutofit/>
          </a:bodyPr>
          <a:lstStyle/>
          <a:p>
            <a:pPr algn="just"/>
            <a:r>
              <a:rPr lang="hu-HU" sz="1800" dirty="0">
                <a:solidFill>
                  <a:srgbClr val="404040"/>
                </a:solidFill>
              </a:rPr>
              <a:t>Ismerje meg </a:t>
            </a:r>
            <a:r>
              <a:rPr lang="en-US" sz="1800" dirty="0">
                <a:solidFill>
                  <a:srgbClr val="404040"/>
                </a:solidFill>
              </a:rPr>
              <a:t>a McKinsey &amp; Company által készített </a:t>
            </a:r>
            <a:r>
              <a:rPr lang="en-US" sz="1800" b="1" dirty="0">
                <a:solidFill>
                  <a:srgbClr val="404040"/>
                </a:solidFill>
              </a:rPr>
              <a:t>5 lépést, amelyek segíthetnek a kockázatok mérséklésében és a fenntartható lehetőségek értékelésében </a:t>
            </a:r>
            <a:r>
              <a:rPr lang="en-US" sz="1800" i="1" dirty="0">
                <a:solidFill>
                  <a:srgbClr val="404040"/>
                </a:solidFill>
              </a:rPr>
              <a:t>(az </a:t>
            </a:r>
            <a:r>
              <a:rPr lang="en-US" sz="1800" b="0" i="1" dirty="0">
                <a:solidFill>
                  <a:srgbClr val="404040"/>
                </a:solidFill>
                <a:effectLst/>
              </a:rPr>
              <a:t>ipari vállalatok lehetőségeinek feltérképezéséből 11 ügyfélszektor mentén: mezőgazdaság és föld- és erdőgazdálkodás, épületek, szén-dioxid-kezelés, fogyasztási cikkek, hidrogén, ipar, olaj és gáz, energia, közlekedés, hulladék és víz</a:t>
            </a:r>
            <a:r>
              <a:rPr lang="en-US" sz="1800" i="1" dirty="0">
                <a:solidFill>
                  <a:srgbClr val="404040"/>
                </a:solidFill>
              </a:rPr>
              <a:t>)</a:t>
            </a:r>
            <a:r>
              <a:rPr lang="en-US" sz="1800" dirty="0">
                <a:solidFill>
                  <a:srgbClr val="404040"/>
                </a:solidFill>
              </a:rPr>
              <a:t>:</a:t>
            </a:r>
          </a:p>
          <a:p>
            <a:pPr algn="just"/>
            <a:endParaRPr lang="sk-SK" sz="1400" b="0" i="0" dirty="0">
              <a:solidFill>
                <a:srgbClr val="404040"/>
              </a:solidFill>
              <a:effectLst/>
              <a:latin typeface="Bower"/>
            </a:endParaRPr>
          </a:p>
          <a:p>
            <a:pPr algn="just"/>
            <a:endParaRPr lang="en-US" sz="1600" dirty="0">
              <a:solidFill>
                <a:srgbClr val="40404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7" name="Zaoblený obdĺžnik 6">
            <a:extLst>
              <a:ext uri="{FF2B5EF4-FFF2-40B4-BE49-F238E27FC236}">
                <a16:creationId xmlns:a16="http://schemas.microsoft.com/office/drawing/2014/main" id="{BEA8FADC-B5ED-3AD4-CF5F-BAD0A9A85368}"/>
              </a:ext>
            </a:extLst>
          </p:cNvPr>
          <p:cNvSpPr/>
          <p:nvPr/>
        </p:nvSpPr>
        <p:spPr>
          <a:xfrm>
            <a:off x="1096963" y="3264850"/>
            <a:ext cx="5822452" cy="29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1. </a:t>
            </a:r>
            <a:r>
              <a:rPr lang="hu-HU" sz="2000" dirty="0">
                <a:solidFill>
                  <a:srgbClr val="404040"/>
                </a:solidFill>
                <a:latin typeface="Bower"/>
                <a:ea typeface="Times New Roman" panose="02020603050405020304" pitchFamily="18" charset="0"/>
              </a:rPr>
              <a:t>A</a:t>
            </a:r>
            <a:r>
              <a:rPr lang="en-US" b="0" i="0" dirty="0">
                <a:solidFill>
                  <a:srgbClr val="404040"/>
                </a:solidFill>
                <a:effectLst/>
                <a:latin typeface="Bower"/>
              </a:rPr>
              <a:t>z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Bower"/>
              </a:rPr>
              <a:t>értékkilátások</a:t>
            </a:r>
            <a:r>
              <a:rPr lang="hu-HU" b="0" i="0" dirty="0">
                <a:solidFill>
                  <a:srgbClr val="404040"/>
                </a:solidFill>
                <a:effectLst/>
                <a:latin typeface="Bower"/>
              </a:rPr>
              <a:t> felmérése</a:t>
            </a:r>
            <a:r>
              <a:rPr lang="en-US" b="0" i="0" dirty="0">
                <a:solidFill>
                  <a:srgbClr val="404040"/>
                </a:solidFill>
                <a:effectLst/>
                <a:latin typeface="Bower"/>
              </a:rPr>
              <a:t> 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B50DE9DB-3D0F-795D-4465-DA0E0E6E40F4}"/>
              </a:ext>
            </a:extLst>
          </p:cNvPr>
          <p:cNvSpPr txBox="1"/>
          <p:nvPr/>
        </p:nvSpPr>
        <p:spPr>
          <a:xfrm>
            <a:off x="1049597" y="3786638"/>
            <a:ext cx="10058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McKinsey becslése szerint 2030-ra 9-12 billió dollárnyi fenntarthatósági befektetési lehetőség fog megjelenni.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A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vállalkozások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számára előnyös lehet a különböző ágazatokon belüli konkrét befektetési témák meghatározása és az egyes témák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értékének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hu-HU" b="0" i="0" dirty="0">
                <a:solidFill>
                  <a:srgbClr val="404040"/>
                </a:solidFill>
                <a:effectLst/>
              </a:rPr>
              <a:t>felmérése</a:t>
            </a:r>
            <a:r>
              <a:rPr lang="en-US" b="0" i="0" dirty="0">
                <a:solidFill>
                  <a:srgbClr val="404040"/>
                </a:solidFill>
                <a:effectLst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Azáltal, hogy az ilyen szegmentációk egyértelműbbé teszik az értékteremtési potenciált, nemcsak a lehetőségek rangsorolásában segíthetnek a vezetőknek, hanem abban is, hogy támogatást szerezzenek az új zöld vállalkozásoknak.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92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Zöld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vállalkoz</a:t>
            </a:r>
            <a:r>
              <a:rPr lang="hu-HU" sz="4000" b="1" dirty="0">
                <a:solidFill>
                  <a:srgbClr val="404040"/>
                </a:solidFill>
              </a:rPr>
              <a:t>ás</a:t>
            </a:r>
            <a:br>
              <a:rPr lang="hu-HU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3.2 </a:t>
            </a:r>
            <a:r>
              <a:rPr lang="en-GB" sz="2800" dirty="0">
                <a:solidFill>
                  <a:srgbClr val="404040"/>
                </a:solidFill>
              </a:rPr>
              <a:t>Hogyan lehet kihasználni a zöld </a:t>
            </a:r>
            <a:r>
              <a:rPr lang="sk-SK" sz="2800" dirty="0">
                <a:solidFill>
                  <a:srgbClr val="404040"/>
                </a:solidFill>
              </a:rPr>
              <a:t>vállalkozásban</a:t>
            </a:r>
            <a:r>
              <a:rPr lang="en-GB" sz="2800" dirty="0">
                <a:solidFill>
                  <a:srgbClr val="404040"/>
                </a:solidFill>
              </a:rPr>
              <a:t> rejlő lehetőségeket?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2" name="Zaoblený obdĺžnik 11">
            <a:extLst>
              <a:ext uri="{FF2B5EF4-FFF2-40B4-BE49-F238E27FC236}">
                <a16:creationId xmlns:a16="http://schemas.microsoft.com/office/drawing/2014/main" id="{6C8CE3C7-5903-DE6F-B864-ABCDD4EC2804}"/>
              </a:ext>
            </a:extLst>
          </p:cNvPr>
          <p:cNvSpPr/>
          <p:nvPr/>
        </p:nvSpPr>
        <p:spPr>
          <a:xfrm>
            <a:off x="1096962" y="1968059"/>
            <a:ext cx="6363017" cy="534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2. A fontos technológiai és infrastrukturális tényezők azonosítása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E0A1071-AD58-69F5-0F49-5B622FA39214}"/>
              </a:ext>
            </a:extLst>
          </p:cNvPr>
          <p:cNvSpPr txBox="1"/>
          <p:nvPr/>
        </p:nvSpPr>
        <p:spPr>
          <a:xfrm>
            <a:off x="1066958" y="2577224"/>
            <a:ext cx="10058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A </a:t>
            </a:r>
            <a:r>
              <a:rPr lang="en-US" dirty="0" err="1">
                <a:solidFill>
                  <a:srgbClr val="404040"/>
                </a:solidFill>
              </a:rPr>
              <a:t>vállalkozásoknak</a:t>
            </a:r>
            <a:r>
              <a:rPr lang="en-US" dirty="0">
                <a:solidFill>
                  <a:srgbClr val="404040"/>
                </a:solidFill>
              </a:rPr>
              <a:t> meg kell határozniuk, hogy az olyan tényezők, mint az infrastruktúra, az ellátási lánc, az ügyfélbázis és a </a:t>
            </a:r>
            <a:r>
              <a:rPr lang="en-US" dirty="0" err="1">
                <a:solidFill>
                  <a:srgbClr val="404040"/>
                </a:solidFill>
              </a:rPr>
              <a:t>földrajzi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hu-HU" dirty="0">
                <a:solidFill>
                  <a:srgbClr val="404040"/>
                </a:solidFill>
              </a:rPr>
              <a:t>(globális) </a:t>
            </a:r>
            <a:r>
              <a:rPr lang="en-US" dirty="0" err="1">
                <a:solidFill>
                  <a:srgbClr val="404040"/>
                </a:solidFill>
              </a:rPr>
              <a:t>lábnyom</a:t>
            </a:r>
            <a:r>
              <a:rPr lang="en-US" dirty="0">
                <a:solidFill>
                  <a:srgbClr val="404040"/>
                </a:solidFill>
              </a:rPr>
              <a:t> előnyhöz juttatják-e őket.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A belső értékelés elvégzése után a </a:t>
            </a:r>
            <a:r>
              <a:rPr lang="en-US" dirty="0" err="1">
                <a:solidFill>
                  <a:srgbClr val="404040"/>
                </a:solidFill>
              </a:rPr>
              <a:t>vállalkozásoknak</a:t>
            </a:r>
            <a:r>
              <a:rPr lang="en-US" dirty="0">
                <a:solidFill>
                  <a:srgbClr val="404040"/>
                </a:solidFill>
              </a:rPr>
              <a:t> felül kell vizsgálniuk az első lépésben azonosított lehetőségeket, és figyelembe kell </a:t>
            </a:r>
            <a:r>
              <a:rPr lang="en-US" dirty="0" err="1">
                <a:solidFill>
                  <a:srgbClr val="404040"/>
                </a:solidFill>
              </a:rPr>
              <a:t>venniük</a:t>
            </a:r>
            <a:r>
              <a:rPr lang="en-US" dirty="0">
                <a:solidFill>
                  <a:srgbClr val="404040"/>
                </a:solidFill>
              </a:rPr>
              <a:t> a</a:t>
            </a:r>
            <a:r>
              <a:rPr lang="hu-HU" dirty="0">
                <a:solidFill>
                  <a:srgbClr val="404040"/>
                </a:solidFill>
              </a:rPr>
              <a:t> már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meglévő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hu-HU" dirty="0">
                <a:solidFill>
                  <a:srgbClr val="404040"/>
                </a:solidFill>
              </a:rPr>
              <a:t>adottságaikat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például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készségeket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és</a:t>
            </a:r>
            <a:r>
              <a:rPr lang="en-US" dirty="0">
                <a:solidFill>
                  <a:srgbClr val="404040"/>
                </a:solidFill>
              </a:rPr>
              <a:t> létesítményeket.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A </a:t>
            </a:r>
            <a:r>
              <a:rPr lang="en-US" dirty="0" err="1">
                <a:solidFill>
                  <a:srgbClr val="404040"/>
                </a:solidFill>
              </a:rPr>
              <a:t>vállalkozások</a:t>
            </a:r>
            <a:r>
              <a:rPr lang="en-US" dirty="0">
                <a:solidFill>
                  <a:srgbClr val="404040"/>
                </a:solidFill>
              </a:rPr>
              <a:t> felfedezhetik, hogy képességeik jól illeszkednek egy olyan lehetőséghez, amelyre eredetileg nem gondoltak.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Minden </a:t>
            </a:r>
            <a:r>
              <a:rPr lang="en-US" dirty="0" err="1">
                <a:solidFill>
                  <a:srgbClr val="404040"/>
                </a:solidFill>
              </a:rPr>
              <a:t>vállalkozás</a:t>
            </a:r>
            <a:r>
              <a:rPr lang="en-US" dirty="0">
                <a:solidFill>
                  <a:srgbClr val="404040"/>
                </a:solidFill>
              </a:rPr>
              <a:t> más-más következtetésre jut a belső </a:t>
            </a:r>
            <a:r>
              <a:rPr lang="en-US" dirty="0" err="1">
                <a:solidFill>
                  <a:srgbClr val="404040"/>
                </a:solidFill>
              </a:rPr>
              <a:t>felülvizsgálat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után</a:t>
            </a:r>
            <a:r>
              <a:rPr lang="en-US" dirty="0">
                <a:solidFill>
                  <a:srgbClr val="404040"/>
                </a:solidFill>
              </a:rPr>
              <a:t> egyedi erősségei és gyengeségei miatt.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A hajtástechnológiára szakosodott gépgyártó cégek a legjobb eredményeket az elektródabevonókra összpontosítva érhetik el. A robotikával és automatizálással foglalkozók a cellák vagy csomagok összeszereléséhez szükséges eszközökre koncentrálva nyerhetnek.</a:t>
            </a:r>
            <a:endParaRPr lang="en-US" dirty="0">
              <a:solidFill>
                <a:srgbClr val="404040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988749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Zöld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vállalkoz</a:t>
            </a:r>
            <a:r>
              <a:rPr lang="hu-HU" sz="4000" b="1" dirty="0">
                <a:solidFill>
                  <a:srgbClr val="404040"/>
                </a:solidFill>
              </a:rPr>
              <a:t>ás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3.2 </a:t>
            </a:r>
            <a:r>
              <a:rPr lang="en-GB" sz="2800" dirty="0">
                <a:solidFill>
                  <a:srgbClr val="404040"/>
                </a:solidFill>
              </a:rPr>
              <a:t>Hogyan lehet kihasználni a zöld </a:t>
            </a:r>
            <a:r>
              <a:rPr lang="sk-SK" sz="2800" dirty="0">
                <a:solidFill>
                  <a:srgbClr val="404040"/>
                </a:solidFill>
              </a:rPr>
              <a:t>vállalkozásban</a:t>
            </a:r>
            <a:r>
              <a:rPr lang="en-GB" sz="2800" dirty="0">
                <a:solidFill>
                  <a:srgbClr val="404040"/>
                </a:solidFill>
              </a:rPr>
              <a:t> rejlő lehetőségeket?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2" name="Zaoblený obdĺžnik 11">
            <a:extLst>
              <a:ext uri="{FF2B5EF4-FFF2-40B4-BE49-F238E27FC236}">
                <a16:creationId xmlns:a16="http://schemas.microsoft.com/office/drawing/2014/main" id="{6C8CE3C7-5903-DE6F-B864-ABCDD4EC2804}"/>
              </a:ext>
            </a:extLst>
          </p:cNvPr>
          <p:cNvSpPr/>
          <p:nvPr/>
        </p:nvSpPr>
        <p:spPr>
          <a:xfrm>
            <a:off x="1096963" y="1968059"/>
            <a:ext cx="6726237" cy="534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3. A</a:t>
            </a:r>
            <a:r>
              <a:rPr lang="hu-HU" b="0" i="0" dirty="0">
                <a:solidFill>
                  <a:srgbClr val="404040"/>
                </a:solidFill>
                <a:effectLst/>
              </a:rPr>
              <a:t>z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éghajlati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hatások és a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technológiai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fejlettség</a:t>
            </a:r>
            <a:r>
              <a:rPr lang="hu-HU" b="0" i="0" dirty="0">
                <a:solidFill>
                  <a:srgbClr val="404040"/>
                </a:solidFill>
                <a:effectLst/>
              </a:rPr>
              <a:t> prioritásként való kezelése</a:t>
            </a:r>
            <a:endParaRPr lang="en-US" b="0" i="0" dirty="0">
              <a:solidFill>
                <a:srgbClr val="404040"/>
              </a:solidFill>
              <a:effectLst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E0A1071-AD58-69F5-0F49-5B622FA39214}"/>
              </a:ext>
            </a:extLst>
          </p:cNvPr>
          <p:cNvSpPr txBox="1"/>
          <p:nvPr/>
        </p:nvSpPr>
        <p:spPr>
          <a:xfrm>
            <a:off x="1066958" y="2577224"/>
            <a:ext cx="10058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A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különböző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vállalkozások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eltérő módon viszonyulhatnak az általuk kívánt éghajlati hatáshoz és technológiai érettséghez: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egyes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vállalkozások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nagy kockázatot vállalnak a feltörekvő, ígéretes megtérülést ígérő technológiák iránt, míg mások kevésbé érzik jól magukat a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kiforratlan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technológiákkal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azok potenciális fenntarthatósági hatása ellenére.</a:t>
            </a:r>
            <a:endParaRPr lang="en-US" dirty="0">
              <a:solidFill>
                <a:srgbClr val="37415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Az éghajlatra gyakorolt hatás értékeléséhez a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vállalkozások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olyan eszközöket használhatnak, amelyek meghatározzák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egy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vállalkozás</a:t>
            </a:r>
            <a:r>
              <a:rPr lang="en-US" b="0" i="0" dirty="0">
                <a:solidFill>
                  <a:srgbClr val="374151"/>
                </a:solidFill>
                <a:effectLst/>
              </a:rPr>
              <a:t>, termék vagy folyamat </a:t>
            </a:r>
            <a:r>
              <a:rPr lang="en-US" b="0" i="0" dirty="0">
                <a:solidFill>
                  <a:srgbClr val="374151"/>
                </a:solidFill>
                <a:effectLst/>
                <a:hlinkClick r:id="rId4"/>
              </a:rPr>
              <a:t>fenntarthatósági alapmutatóit</a:t>
            </a:r>
            <a:r>
              <a:rPr lang="en-US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és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hu-HU" b="0" i="0" dirty="0">
                <a:solidFill>
                  <a:srgbClr val="374151"/>
                </a:solidFill>
                <a:effectLst/>
              </a:rPr>
              <a:t>képesek megjósolni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, hogy a különböző megoldások hogyan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javíthatják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eze</a:t>
            </a:r>
            <a:r>
              <a:rPr lang="hu-HU" b="0" i="0" dirty="0">
                <a:solidFill>
                  <a:srgbClr val="374151"/>
                </a:solidFill>
                <a:effectLst/>
              </a:rPr>
              <a:t>n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mutatókat</a:t>
            </a:r>
            <a:r>
              <a:rPr lang="en-US" b="0" i="0" dirty="0">
                <a:solidFill>
                  <a:srgbClr val="374151"/>
                </a:solidFill>
                <a:effectLst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Egy technológia érettségének értékeléséhez a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vállalkozások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saját kutatási és elemzési eszközeiket használhatják,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amelyek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segítségével</a:t>
            </a:r>
            <a:r>
              <a:rPr lang="hu-HU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meghatározhatják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a</a:t>
            </a:r>
            <a:r>
              <a:rPr lang="hu-HU" b="0" i="0" dirty="0">
                <a:solidFill>
                  <a:srgbClr val="374151"/>
                </a:solidFill>
                <a:effectLst/>
              </a:rPr>
              <a:t>z adott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technológia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érettségi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szintjé</a:t>
            </a:r>
            <a:r>
              <a:rPr lang="hu-HU" b="0" i="0" dirty="0">
                <a:solidFill>
                  <a:srgbClr val="374151"/>
                </a:solidFill>
                <a:effectLst/>
              </a:rPr>
              <a:t>t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hu-HU" b="0" i="0" dirty="0">
                <a:solidFill>
                  <a:srgbClr val="374151"/>
                </a:solidFill>
                <a:effectLst/>
              </a:rPr>
              <a:t>és </a:t>
            </a:r>
            <a:r>
              <a:rPr lang="hu-HU" dirty="0">
                <a:solidFill>
                  <a:srgbClr val="374151"/>
                </a:solidFill>
              </a:rPr>
              <a:t>csökkenési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kilátásait</a:t>
            </a:r>
            <a:r>
              <a:rPr lang="en-US" b="0" i="0" dirty="0">
                <a:solidFill>
                  <a:srgbClr val="374151"/>
                </a:solidFill>
                <a:effectLst/>
              </a:rPr>
              <a:t>.</a:t>
            </a:r>
            <a:endParaRPr lang="en-US" dirty="0">
              <a:solidFill>
                <a:srgbClr val="374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34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Zöld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vállalkoz</a:t>
            </a:r>
            <a:r>
              <a:rPr lang="hu-HU" sz="4000" b="1" dirty="0">
                <a:solidFill>
                  <a:srgbClr val="404040"/>
                </a:solidFill>
              </a:rPr>
              <a:t>ás</a:t>
            </a:r>
            <a:br>
              <a:rPr lang="en-US" sz="4000" b="1" dirty="0">
                <a:latin typeface="+mn-lt"/>
              </a:rPr>
            </a:br>
            <a:r>
              <a:rPr lang="en-US" sz="2800" dirty="0"/>
              <a:t>3.2 </a:t>
            </a:r>
            <a:r>
              <a:rPr lang="en-GB" sz="2800" dirty="0"/>
              <a:t>Hogyan lehet kihasználni a zöld </a:t>
            </a:r>
            <a:r>
              <a:rPr lang="sk-SK" sz="2800" dirty="0"/>
              <a:t>vállalkozásban</a:t>
            </a:r>
            <a:r>
              <a:rPr lang="en-GB" sz="2800" dirty="0"/>
              <a:t> rejlő lehetőségeket? </a:t>
            </a:r>
            <a:endParaRPr lang="en-US" sz="28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2" name="Zaoblený obdĺžnik 11">
            <a:extLst>
              <a:ext uri="{FF2B5EF4-FFF2-40B4-BE49-F238E27FC236}">
                <a16:creationId xmlns:a16="http://schemas.microsoft.com/office/drawing/2014/main" id="{6C8CE3C7-5903-DE6F-B864-ABCDD4EC2804}"/>
              </a:ext>
            </a:extLst>
          </p:cNvPr>
          <p:cNvSpPr/>
          <p:nvPr/>
        </p:nvSpPr>
        <p:spPr>
          <a:xfrm>
            <a:off x="1096962" y="1863652"/>
            <a:ext cx="6726237" cy="373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4. A jövőbeli politikákhoz és szabályozásokhoz való igazodás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F9D80FBD-AD00-E0BF-57F8-AB35CEA2B8A3}"/>
              </a:ext>
            </a:extLst>
          </p:cNvPr>
          <p:cNvSpPr txBox="1"/>
          <p:nvPr/>
        </p:nvSpPr>
        <p:spPr>
          <a:xfrm>
            <a:off x="1025140" y="2187990"/>
            <a:ext cx="10713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 Az olyan rendeletek, mint az </a:t>
            </a:r>
            <a:r>
              <a:rPr lang="en-US" b="0" dirty="0">
                <a:effectLst/>
                <a:hlinkClick r:id="rId4"/>
              </a:rPr>
              <a:t>EU </a:t>
            </a:r>
            <a:r>
              <a:rPr lang="en-US" b="0" i="1" dirty="0">
                <a:effectLst/>
                <a:hlinkClick r:id="rId4"/>
              </a:rPr>
              <a:t>Fit for 55 </a:t>
            </a:r>
            <a:r>
              <a:rPr lang="sk-SK" b="0" dirty="0" err="1">
                <a:effectLst/>
                <a:hlinkClick r:id="rId4"/>
              </a:rPr>
              <a:t>csomagja, </a:t>
            </a:r>
            <a:r>
              <a:rPr lang="en-US" b="0" i="0" dirty="0">
                <a:solidFill>
                  <a:srgbClr val="374151"/>
                </a:solidFill>
                <a:effectLst/>
              </a:rPr>
              <a:t>katalizátorként működhetnek azáltal, hogy ösztönzőket teremtenek a környezetbarát termékek fejlesztésére, vagy gazdasági előnyöket biztosítanak a kibocsátást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csökkentő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vállalkozásoknak</a:t>
            </a:r>
            <a:r>
              <a:rPr lang="en-US" b="0" i="0" dirty="0">
                <a:solidFill>
                  <a:srgbClr val="374151"/>
                </a:solidFill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</a:rPr>
              <a:t> A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vállalkozásoknak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hu-HU" b="0" i="0" dirty="0">
                <a:solidFill>
                  <a:srgbClr val="374151"/>
                </a:solidFill>
                <a:effectLst/>
              </a:rPr>
              <a:t>érdemes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figyelemmel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kísérniük a szabályozási fejleményeket,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és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mérlegelni</a:t>
            </a:r>
            <a:r>
              <a:rPr lang="hu-HU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hogy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a jelenlegi vagy jövőbeli politikák hogyan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befolyásolhatják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stratégiáikat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különösen a zöld vállalkozások esetében, mivel a szabályozások gyakran hiányoznak, még csak születőben vannak, vagy </a:t>
            </a:r>
            <a:r>
              <a:rPr lang="en-US" b="0" i="0" dirty="0" err="1">
                <a:solidFill>
                  <a:srgbClr val="374151"/>
                </a:solidFill>
                <a:effectLst/>
              </a:rPr>
              <a:t>gyorsan</a:t>
            </a:r>
            <a:r>
              <a:rPr lang="en-US" b="0" i="0" dirty="0">
                <a:solidFill>
                  <a:srgbClr val="374151"/>
                </a:solidFill>
                <a:effectLst/>
              </a:rPr>
              <a:t> </a:t>
            </a:r>
            <a:r>
              <a:rPr lang="hu-HU" b="0" i="0" dirty="0">
                <a:solidFill>
                  <a:srgbClr val="374151"/>
                </a:solidFill>
                <a:effectLst/>
              </a:rPr>
              <a:t>változnak</a:t>
            </a:r>
            <a:r>
              <a:rPr lang="en-US" b="0" i="0" dirty="0">
                <a:solidFill>
                  <a:srgbClr val="374151"/>
                </a:solidFill>
                <a:effectLst/>
              </a:rPr>
              <a:t>.</a:t>
            </a:r>
          </a:p>
        </p:txBody>
      </p:sp>
      <p:sp>
        <p:nvSpPr>
          <p:cNvPr id="3" name="Zaoblený obdĺžnik 2">
            <a:extLst>
              <a:ext uri="{FF2B5EF4-FFF2-40B4-BE49-F238E27FC236}">
                <a16:creationId xmlns:a16="http://schemas.microsoft.com/office/drawing/2014/main" id="{B0176311-754F-54FF-0038-70F8CD4720D9}"/>
              </a:ext>
            </a:extLst>
          </p:cNvPr>
          <p:cNvSpPr/>
          <p:nvPr/>
        </p:nvSpPr>
        <p:spPr>
          <a:xfrm>
            <a:off x="1096961" y="3870832"/>
            <a:ext cx="6726237" cy="373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5. </a:t>
            </a:r>
            <a:r>
              <a:rPr lang="hu-HU" b="0" i="0" dirty="0">
                <a:solidFill>
                  <a:srgbClr val="404040"/>
                </a:solidFill>
                <a:effectLst/>
              </a:rPr>
              <a:t>Egy e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rős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üzleti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terv</a:t>
            </a:r>
            <a:r>
              <a:rPr lang="hu-HU" b="0" i="0" dirty="0">
                <a:solidFill>
                  <a:srgbClr val="404040"/>
                </a:solidFill>
                <a:effectLst/>
              </a:rPr>
              <a:t> meghatározása</a:t>
            </a:r>
            <a:endParaRPr lang="en-US" b="0" i="0" dirty="0">
              <a:solidFill>
                <a:srgbClr val="404040"/>
              </a:solidFill>
              <a:effectLst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25592E8-648F-5B02-C21E-EB8CAC42229C}"/>
              </a:ext>
            </a:extLst>
          </p:cNvPr>
          <p:cNvSpPr txBox="1"/>
          <p:nvPr/>
        </p:nvSpPr>
        <p:spPr>
          <a:xfrm>
            <a:off x="962004" y="4166322"/>
            <a:ext cx="10768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</a:rPr>
              <a:t>  A zöld stratégia végrehajtása előtt a </a:t>
            </a:r>
            <a:r>
              <a:rPr lang="en-US" b="0" i="0" dirty="0" err="1">
                <a:solidFill>
                  <a:srgbClr val="404040"/>
                </a:solidFill>
                <a:effectLst/>
              </a:rPr>
              <a:t>vállalkozások</a:t>
            </a:r>
            <a:r>
              <a:rPr lang="en-US" b="0" i="0" dirty="0">
                <a:solidFill>
                  <a:srgbClr val="404040"/>
                </a:solidFill>
                <a:effectLst/>
              </a:rPr>
              <a:t> számára előnyös lehet egy teljes üzleti terv kidolgozása, beleértve egy öt-tíz évre szóló üzleti tervet is.</a:t>
            </a:r>
          </a:p>
          <a:p>
            <a:pPr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Az üzleti tervek kidolgozása során a </a:t>
            </a:r>
            <a:r>
              <a:rPr lang="en-US" dirty="0" err="1">
                <a:solidFill>
                  <a:srgbClr val="404040"/>
                </a:solidFill>
              </a:rPr>
              <a:t>vállalkozásoknak</a:t>
            </a:r>
            <a:r>
              <a:rPr lang="en-US" dirty="0">
                <a:solidFill>
                  <a:srgbClr val="404040"/>
                </a:solidFill>
              </a:rPr>
              <a:t> hasznos lehet néhány alapvető kérdést </a:t>
            </a:r>
            <a:r>
              <a:rPr lang="en-US" dirty="0" err="1">
                <a:solidFill>
                  <a:srgbClr val="404040"/>
                </a:solidFill>
              </a:rPr>
              <a:t>feltenni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hu-HU" dirty="0">
                <a:solidFill>
                  <a:srgbClr val="404040"/>
                </a:solidFill>
              </a:rPr>
              <a:t>ilyenek például a </a:t>
            </a:r>
            <a:r>
              <a:rPr lang="en-US" dirty="0" err="1">
                <a:solidFill>
                  <a:srgbClr val="404040"/>
                </a:solidFill>
              </a:rPr>
              <a:t>következők</a:t>
            </a:r>
            <a:r>
              <a:rPr lang="en-US" dirty="0">
                <a:solidFill>
                  <a:srgbClr val="404040"/>
                </a:solidFill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404040"/>
                </a:solidFill>
                <a:effectLst/>
              </a:rPr>
              <a:t> Mik a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vállalkozás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pénzügyi és nem pénzügyi céljai?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404040"/>
                </a:solidFill>
                <a:effectLst/>
              </a:rPr>
              <a:t> Mekkora a jelenlegi piaci kereslet?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404040"/>
                </a:solidFill>
                <a:effectLst/>
              </a:rPr>
              <a:t> Mi az ideális piaci pozíció?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404040"/>
                </a:solidFill>
                <a:effectLst/>
              </a:rPr>
              <a:t> Hogyan tudja a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vállalkozás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kezelni a készséghiányt a vállalkozás bővítése mellett?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404040"/>
                </a:solidFill>
                <a:effectLst/>
              </a:rPr>
              <a:t> Mely területekre kellene összpontosítania a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vállalkozásnak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az erőfeszítéseit?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404040"/>
                </a:solidFill>
                <a:effectLst/>
              </a:rPr>
              <a:t> Hogyan tudja a </a:t>
            </a:r>
            <a:r>
              <a:rPr lang="en-US" sz="1200" b="0" i="0" dirty="0" err="1">
                <a:solidFill>
                  <a:srgbClr val="404040"/>
                </a:solidFill>
                <a:effectLst/>
              </a:rPr>
              <a:t>vállalkozás</a:t>
            </a:r>
            <a:r>
              <a:rPr lang="en-US" sz="1200" b="0" i="0" dirty="0">
                <a:solidFill>
                  <a:srgbClr val="404040"/>
                </a:solidFill>
                <a:effectLst/>
              </a:rPr>
              <a:t> mérni és nyomon követni az előrehaladást a végrehajtás során?</a:t>
            </a:r>
          </a:p>
        </p:txBody>
      </p:sp>
    </p:spTree>
    <p:extLst>
      <p:ext uri="{BB962C8B-B14F-4D97-AF65-F5344CB8AC3E}">
        <p14:creationId xmlns:p14="http://schemas.microsoft.com/office/powerpoint/2010/main" val="1399519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Zöld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vállalkoz</a:t>
            </a:r>
            <a:r>
              <a:rPr lang="hu-HU" sz="4000" b="1" dirty="0">
                <a:solidFill>
                  <a:srgbClr val="404040"/>
                </a:solidFill>
              </a:rPr>
              <a:t>ás</a:t>
            </a:r>
            <a:br>
              <a:rPr lang="en-US" sz="4000" b="1" dirty="0"/>
            </a:br>
            <a:r>
              <a:rPr lang="en-US" sz="2800" dirty="0"/>
              <a:t>3.2 </a:t>
            </a:r>
            <a:r>
              <a:rPr lang="en-GB" sz="2800" dirty="0"/>
              <a:t>Hogyan lehet kihasználni a zöld </a:t>
            </a:r>
            <a:r>
              <a:rPr lang="sk-SK" sz="2800" dirty="0"/>
              <a:t>vállalkozásban</a:t>
            </a:r>
            <a:r>
              <a:rPr lang="en-GB" sz="2800" dirty="0"/>
              <a:t> rejlő lehetőségeket? </a:t>
            </a:r>
            <a:endParaRPr lang="en-US" sz="28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054850"/>
            <a:ext cx="10058085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dirty="0">
                <a:solidFill>
                  <a:srgbClr val="404040"/>
                </a:solidFill>
              </a:rPr>
              <a:t>Ne </a:t>
            </a:r>
            <a:r>
              <a:rPr lang="en-US" sz="1800" dirty="0" err="1">
                <a:solidFill>
                  <a:srgbClr val="404040"/>
                </a:solidFill>
              </a:rPr>
              <a:t>felejts</a:t>
            </a:r>
            <a:r>
              <a:rPr lang="hu-HU" sz="1800" dirty="0">
                <a:solidFill>
                  <a:srgbClr val="404040"/>
                </a:solidFill>
              </a:rPr>
              <a:t>e</a:t>
            </a:r>
            <a:r>
              <a:rPr lang="en-US" sz="1800" dirty="0">
                <a:solidFill>
                  <a:srgbClr val="404040"/>
                </a:solidFill>
              </a:rPr>
              <a:t> el...</a:t>
            </a:r>
          </a:p>
          <a:p>
            <a:pPr algn="just"/>
            <a:r>
              <a:rPr lang="hu-HU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Hitelesítés </a:t>
            </a:r>
            <a:r>
              <a:rPr lang="en-US" sz="1800" dirty="0">
                <a:solidFill>
                  <a:srgbClr val="404040"/>
                </a:solidFill>
                <a:ea typeface="Times New Roman" panose="02020603050405020304" pitchFamily="18" charset="0"/>
              </a:rPr>
              <a:t>- Fontolja meg, </a:t>
            </a:r>
            <a:r>
              <a:rPr lang="en-US" sz="1800" dirty="0" err="1">
                <a:solidFill>
                  <a:srgbClr val="404040"/>
                </a:solidFill>
                <a:ea typeface="Times New Roman" panose="02020603050405020304" pitchFamily="18" charset="0"/>
              </a:rPr>
              <a:t>hogy</a:t>
            </a:r>
            <a:r>
              <a:rPr lang="en-US" sz="1800" dirty="0">
                <a:solidFill>
                  <a:srgbClr val="404040"/>
                </a:solidFill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a typeface="Times New Roman" panose="02020603050405020304" pitchFamily="18" charset="0"/>
              </a:rPr>
              <a:t>vállalkozását</a:t>
            </a:r>
            <a:r>
              <a:rPr lang="en-US" sz="1800" dirty="0">
                <a:solidFill>
                  <a:srgbClr val="404040"/>
                </a:solidFill>
                <a:ea typeface="Times New Roman" panose="02020603050405020304" pitchFamily="18" charset="0"/>
              </a:rPr>
              <a:t> vagy </a:t>
            </a:r>
            <a:r>
              <a:rPr lang="en-US" sz="1800" dirty="0" err="1">
                <a:solidFill>
                  <a:srgbClr val="404040"/>
                </a:solidFill>
                <a:ea typeface="Times New Roman" panose="02020603050405020304" pitchFamily="18" charset="0"/>
              </a:rPr>
              <a:t>termékeit</a:t>
            </a:r>
            <a:r>
              <a:rPr lang="en-US" sz="1800" dirty="0">
                <a:solidFill>
                  <a:srgbClr val="404040"/>
                </a:solidFill>
                <a:ea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404040"/>
                </a:solidFill>
                <a:ea typeface="Times New Roman" panose="02020603050405020304" pitchFamily="18" charset="0"/>
              </a:rPr>
              <a:t>hitelesítetti</a:t>
            </a:r>
            <a:r>
              <a:rPr lang="en-US" sz="1800" dirty="0">
                <a:solidFill>
                  <a:srgbClr val="404040"/>
                </a:solidFill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404040"/>
                </a:solidFill>
                <a:ea typeface="Times New Roman" panose="02020603050405020304" pitchFamily="18" charset="0"/>
              </a:rPr>
              <a:t>egy</a:t>
            </a:r>
            <a:r>
              <a:rPr lang="en-US" sz="1800" dirty="0">
                <a:solidFill>
                  <a:srgbClr val="404040"/>
                </a:solidFill>
                <a:ea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404040"/>
                </a:solidFill>
                <a:ea typeface="Times New Roman" panose="02020603050405020304" pitchFamily="18" charset="0"/>
              </a:rPr>
              <a:t>erre szakosodott</a:t>
            </a:r>
            <a:r>
              <a:rPr lang="en-US" sz="1800" dirty="0">
                <a:solidFill>
                  <a:srgbClr val="404040"/>
                </a:solidFill>
                <a:ea typeface="Times New Roman" panose="02020603050405020304" pitchFamily="18" charset="0"/>
              </a:rPr>
              <a:t> szervezettel. Ez egy értékes marketingeszköz </a:t>
            </a:r>
            <a:r>
              <a:rPr lang="sk-SK" sz="1800" dirty="0" err="1">
                <a:solidFill>
                  <a:srgbClr val="404040"/>
                </a:solidFill>
                <a:ea typeface="Times New Roman" panose="02020603050405020304" pitchFamily="18" charset="0"/>
              </a:rPr>
              <a:t>is </a:t>
            </a:r>
            <a:r>
              <a:rPr lang="en-US" sz="1800" dirty="0">
                <a:solidFill>
                  <a:srgbClr val="404040"/>
                </a:solidFill>
                <a:ea typeface="Times New Roman" panose="02020603050405020304" pitchFamily="18" charset="0"/>
              </a:rPr>
              <a:t>lehet, amely segíthet a bizalom megteremtésében az ügyfelek és más érdekelt felek körében.</a:t>
            </a:r>
          </a:p>
          <a:p>
            <a:pPr algn="just"/>
            <a:endParaRPr lang="en-US" sz="1800" dirty="0">
              <a:solidFill>
                <a:srgbClr val="40404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n-US" sz="1800" b="1" dirty="0">
              <a:solidFill>
                <a:srgbClr val="40404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n-US" sz="1800" b="1" dirty="0">
              <a:solidFill>
                <a:srgbClr val="40404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Kormányzati ösztönzők kihasználása </a:t>
            </a:r>
            <a:r>
              <a:rPr lang="en-US" sz="1800" dirty="0">
                <a:solidFill>
                  <a:srgbClr val="404040"/>
                </a:solidFill>
                <a:ea typeface="Times New Roman" panose="02020603050405020304" pitchFamily="18" charset="0"/>
              </a:rPr>
              <a:t>- A 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fenntartható megoldások megvalósításának megkönnyítése érdekében a zöld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vállalkozóknak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érdemes </a:t>
            </a:r>
            <a:r>
              <a:rPr lang="en-US" sz="18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fel</a:t>
            </a:r>
            <a:r>
              <a:rPr lang="hu-HU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kutatni</a:t>
            </a:r>
            <a:r>
              <a:rPr lang="en-US" sz="18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a különböző kormányzati ösztönzőket, például a fenntartható üzleti gyakorlatok támogatására rendelkezésre álló támogatásokat, adókedvezményeket és kölcsönöket.</a:t>
            </a:r>
          </a:p>
          <a:p>
            <a:pPr algn="just"/>
            <a:endParaRPr lang="en-US" sz="1800" dirty="0">
              <a:solidFill>
                <a:srgbClr val="40404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</a:endParaRPr>
          </a:p>
        </p:txBody>
      </p:sp>
      <p:pic>
        <p:nvPicPr>
          <p:cNvPr id="1026" name="img414335" descr="295a9c17-e39d-48c9-a892-a5d503b1b62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" y="3281764"/>
            <a:ext cx="9234488" cy="144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8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76639-151D-737A-A14E-3DC5C8CA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Index</a:t>
            </a:r>
            <a:endParaRPr lang="es-ES" dirty="0"/>
          </a:p>
        </p:txBody>
      </p:sp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E64195D9-8ADD-6866-22F8-8B4E5BE116E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9039011"/>
              </p:ext>
            </p:extLst>
          </p:nvPr>
        </p:nvGraphicFramePr>
        <p:xfrm>
          <a:off x="1096963" y="1846263"/>
          <a:ext cx="10152674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878C812E-2238-0FB9-B6CE-8919409FBB33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C04203BA-528C-5F04-2628-C332C8417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26" y="286603"/>
            <a:ext cx="3115111" cy="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Obrázok, na ktorom je text&#10;&#10;Automaticky generovaný popi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48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04040"/>
                </a:solidFill>
              </a:rPr>
              <a:t>Zöld</a:t>
            </a:r>
            <a:r>
              <a:rPr lang="en-US" sz="4000" b="1" dirty="0">
                <a:solidFill>
                  <a:srgbClr val="404040"/>
                </a:solidFill>
              </a:rPr>
              <a:t> </a:t>
            </a:r>
            <a:r>
              <a:rPr lang="en-US" sz="4000" b="1" dirty="0" err="1">
                <a:solidFill>
                  <a:srgbClr val="404040"/>
                </a:solidFill>
              </a:rPr>
              <a:t>vállalkoz</a:t>
            </a:r>
            <a:r>
              <a:rPr lang="hu-HU" sz="4000" b="1" dirty="0">
                <a:solidFill>
                  <a:srgbClr val="404040"/>
                </a:solidFill>
              </a:rPr>
              <a:t>ás</a:t>
            </a:r>
            <a:br>
              <a:rPr lang="en-US" sz="4000" b="1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3.2 </a:t>
            </a:r>
            <a:r>
              <a:rPr lang="en-GB" sz="2800" dirty="0">
                <a:solidFill>
                  <a:srgbClr val="404040"/>
                </a:solidFill>
              </a:rPr>
              <a:t>Hogyan lehet kihasználni a zöld </a:t>
            </a:r>
            <a:r>
              <a:rPr lang="sk-SK" sz="2800" dirty="0">
                <a:solidFill>
                  <a:srgbClr val="404040"/>
                </a:solidFill>
              </a:rPr>
              <a:t>vállalkozásban</a:t>
            </a:r>
            <a:r>
              <a:rPr lang="en-GB" sz="2800" dirty="0">
                <a:solidFill>
                  <a:srgbClr val="404040"/>
                </a:solidFill>
              </a:rPr>
              <a:t> rejlő lehetőségeket?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7" y="1845733"/>
            <a:ext cx="10058085" cy="4550602"/>
          </a:xfrm>
        </p:spPr>
        <p:txBody>
          <a:bodyPr>
            <a:normAutofit/>
          </a:bodyPr>
          <a:lstStyle/>
          <a:p>
            <a:pPr algn="just"/>
            <a:r>
              <a:rPr lang="hu-HU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Az </a:t>
            </a:r>
            <a:r>
              <a:rPr lang="en-GB" sz="1800" b="1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ipari</a:t>
            </a:r>
            <a:r>
              <a:rPr lang="en-GB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vállalatok</a:t>
            </a:r>
            <a:r>
              <a:rPr lang="hu-HU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kihívásai</a:t>
            </a:r>
            <a:r>
              <a:rPr lang="hu-HU" sz="1800" b="1" dirty="0">
                <a:solidFill>
                  <a:srgbClr val="404040"/>
                </a:solidFill>
                <a:ea typeface="Times New Roman" panose="02020603050405020304" pitchFamily="18" charset="0"/>
              </a:rPr>
              <a:t>, </a:t>
            </a:r>
            <a:r>
              <a:rPr lang="en-GB" sz="1800" b="1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melyek</a:t>
            </a:r>
            <a:r>
              <a:rPr lang="en-GB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módosíthatják</a:t>
            </a:r>
            <a:r>
              <a:rPr lang="hu-HU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a</a:t>
            </a:r>
            <a:r>
              <a:rPr lang="en-GB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fenntartható</a:t>
            </a:r>
            <a:r>
              <a:rPr lang="hu-HU" sz="1800" b="1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sághoz</a:t>
            </a:r>
            <a:r>
              <a:rPr lang="hu-HU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vezető</a:t>
            </a:r>
            <a:r>
              <a:rPr lang="en-GB" sz="18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 útjukat: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04040"/>
                </a:solidFill>
                <a:ea typeface="Times New Roman" panose="02020603050405020304" pitchFamily="18" charset="0"/>
              </a:rPr>
              <a:t> Tisztázatlan piaci méret és növekedési ütem - 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Bizonyos zöld termékek bevételi előrejelzése bizonytalan. A szén-dioxid-leválasztási technológia például kis piac, de az előrejelzések szerint jelentősen növekedni fog, bár pontos méretét nehéz megjósolni.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04040"/>
                </a:solidFill>
              </a:rPr>
              <a:t> Korai stádiumban lévő technológiák - </a:t>
            </a:r>
            <a:r>
              <a:rPr lang="hu-HU" sz="1600" dirty="0">
                <a:solidFill>
                  <a:srgbClr val="404040"/>
                </a:solidFill>
              </a:rPr>
              <a:t>A</a:t>
            </a:r>
            <a:r>
              <a:rPr lang="en-GB" sz="1800" b="1" dirty="0">
                <a:solidFill>
                  <a:srgbClr val="404040"/>
                </a:solidFill>
              </a:rPr>
              <a:t> </a:t>
            </a:r>
            <a:r>
              <a:rPr lang="en-GB" sz="1600" dirty="0">
                <a:solidFill>
                  <a:srgbClr val="404040"/>
                </a:solidFill>
              </a:rPr>
              <a:t>fenntartható termékek a fejlesztés korai szakaszában vannak, és nem világos, hogy nagy léptékben megvalósíthatóak lesznek-e. A hidrogén fenntartható előállításához például új és hatékony </a:t>
            </a:r>
            <a:r>
              <a:rPr lang="en-GB" sz="1600" dirty="0" err="1">
                <a:solidFill>
                  <a:srgbClr val="404040"/>
                </a:solidFill>
              </a:rPr>
              <a:t>elektrolizátorokra </a:t>
            </a:r>
            <a:r>
              <a:rPr lang="en-GB" sz="1600" dirty="0">
                <a:solidFill>
                  <a:srgbClr val="404040"/>
                </a:solidFill>
              </a:rPr>
              <a:t>van szükség, de a legjobb technológia és infrastruktúra kutatása még folyamatban van.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04040"/>
                </a:solidFill>
              </a:rPr>
              <a:t> A szükséges kompetenciák, létesítmények és termékjellemzők tisztázatlansága - </a:t>
            </a:r>
            <a:r>
              <a:rPr lang="en-GB" sz="1600" dirty="0">
                <a:solidFill>
                  <a:srgbClr val="404040"/>
                </a:solidFill>
              </a:rPr>
              <a:t>A</a:t>
            </a:r>
            <a:r>
              <a:rPr lang="en-GB" sz="1800" b="1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vállalkozások</a:t>
            </a:r>
            <a:r>
              <a:rPr lang="en-GB" sz="1600" dirty="0">
                <a:solidFill>
                  <a:srgbClr val="404040"/>
                </a:solidFill>
              </a:rPr>
              <a:t> még mindig a zöld termékek, például az akkumulátorcellák egyedi értékesítési pontjait határozzák meg, és a következő generációs akkumulátorokra vonatkozó konkrét </a:t>
            </a:r>
            <a:r>
              <a:rPr lang="en-GB" sz="1600" dirty="0" err="1">
                <a:solidFill>
                  <a:srgbClr val="404040"/>
                </a:solidFill>
              </a:rPr>
              <a:t>követelmények</a:t>
            </a:r>
            <a:r>
              <a:rPr lang="en-GB" sz="1600" dirty="0">
                <a:solidFill>
                  <a:srgbClr val="404040"/>
                </a:solidFill>
              </a:rPr>
              <a:t> </a:t>
            </a:r>
            <a:r>
              <a:rPr lang="en-GB" sz="1600" dirty="0" err="1">
                <a:solidFill>
                  <a:srgbClr val="404040"/>
                </a:solidFill>
              </a:rPr>
              <a:t>bizonytalanok</a:t>
            </a:r>
            <a:r>
              <a:rPr lang="en-GB" sz="1600" dirty="0">
                <a:solidFill>
                  <a:srgbClr val="404040"/>
                </a:solidFill>
              </a:rPr>
              <a:t>. Ez a bizonytalanság megnehezíti az ilyen termékek előállításához szükséges kompetenciák, anyagok és létesítmények előrejelzését is.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404040"/>
                </a:solidFill>
              </a:rPr>
              <a:t> Változó szabályozások - </a:t>
            </a:r>
            <a:r>
              <a:rPr lang="en-GB" sz="1600" dirty="0">
                <a:solidFill>
                  <a:srgbClr val="404040"/>
                </a:solidFill>
              </a:rPr>
              <a:t>A</a:t>
            </a:r>
            <a:r>
              <a:rPr lang="en-GB" sz="1800" b="1" dirty="0">
                <a:solidFill>
                  <a:srgbClr val="404040"/>
                </a:solidFill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vállalkozások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bizonytalanok a gyorsan változó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fenntarthatósági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szabályozások</a:t>
            </a:r>
            <a:r>
              <a:rPr lang="hu-HU" sz="1600" b="0" i="0" dirty="0">
                <a:solidFill>
                  <a:srgbClr val="404040"/>
                </a:solidFill>
                <a:effectLst/>
              </a:rPr>
              <a:t> termékeikre és szolgáltatásaikra vonatkozó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jövőbeli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hatásait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illetően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, és nem lehetnek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biztosak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abban</a:t>
            </a:r>
            <a:r>
              <a:rPr lang="hu-HU" sz="1600" b="0" i="0" dirty="0">
                <a:solidFill>
                  <a:srgbClr val="404040"/>
                </a:solidFill>
                <a:effectLst/>
              </a:rPr>
              <a:t> sem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, hogy megfelelnek a jövőbeli irányelveknek, amíg nem rendelkeznek több információval arról, </a:t>
            </a:r>
            <a:r>
              <a:rPr lang="en-GB" sz="1600" b="0" i="0" dirty="0" err="1">
                <a:solidFill>
                  <a:srgbClr val="404040"/>
                </a:solidFill>
                <a:effectLst/>
              </a:rPr>
              <a:t>hogy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 m</a:t>
            </a:r>
            <a:r>
              <a:rPr lang="hu-HU" sz="1600" b="0" i="0" dirty="0" err="1">
                <a:solidFill>
                  <a:srgbClr val="404040"/>
                </a:solidFill>
                <a:effectLst/>
              </a:rPr>
              <a:t>il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y</a:t>
            </a:r>
            <a:r>
              <a:rPr lang="hu-HU" sz="1600" b="0" i="0" dirty="0" err="1">
                <a:solidFill>
                  <a:srgbClr val="404040"/>
                </a:solidFill>
                <a:effectLst/>
              </a:rPr>
              <a:t>enek</a:t>
            </a:r>
            <a:r>
              <a:rPr lang="hu-HU" sz="1600" b="0" i="0" dirty="0">
                <a:solidFill>
                  <a:srgbClr val="404040"/>
                </a:solidFill>
                <a:effectLst/>
              </a:rPr>
              <a:t> lesznek</a:t>
            </a:r>
            <a:r>
              <a:rPr lang="en-GB" sz="1600" b="0" i="0" dirty="0">
                <a:solidFill>
                  <a:srgbClr val="404040"/>
                </a:solidFill>
                <a:effectLst/>
              </a:rPr>
              <a:t>, mikor és hol fognak érvényesülni a szabályozások.</a:t>
            </a:r>
            <a:endParaRPr lang="en-GB" sz="1800" dirty="0">
              <a:solidFill>
                <a:srgbClr val="40404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28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44" y="761208"/>
            <a:ext cx="10058400" cy="974971"/>
          </a:xfrm>
        </p:spPr>
        <p:txBody>
          <a:bodyPr>
            <a:normAutofit fontScale="90000"/>
          </a:bodyPr>
          <a:lstStyle/>
          <a:p>
            <a:br>
              <a:rPr lang="en-US" sz="4400" b="1" dirty="0"/>
            </a:br>
            <a:r>
              <a:rPr lang="en-US" sz="4400" b="1" dirty="0" err="1"/>
              <a:t>Zöld</a:t>
            </a:r>
            <a:r>
              <a:rPr lang="en-US" sz="4400" b="1" dirty="0"/>
              <a:t> </a:t>
            </a:r>
            <a:r>
              <a:rPr lang="en-US" sz="4400" b="1" dirty="0" err="1"/>
              <a:t>vállalkoz</a:t>
            </a:r>
            <a:r>
              <a:rPr lang="hu-HU" sz="4400" b="1" dirty="0"/>
              <a:t>ás</a:t>
            </a:r>
            <a:br>
              <a:rPr lang="en-US" sz="4000" b="1" dirty="0"/>
            </a:br>
            <a:r>
              <a:rPr lang="en-US" sz="3100" dirty="0"/>
              <a:t>3.3 Tippek és eszközök, hogy vállalkozása "zöldebb" legyen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15E41-CBEE-74B7-FE76-4545B2D5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123" y="2302768"/>
            <a:ext cx="10731277" cy="3339122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404040"/>
                </a:solidFill>
              </a:rPr>
              <a:t>Nem biztos a környezetre gyakorolt hatásában? </a:t>
            </a:r>
            <a:r>
              <a:rPr lang="en-US" dirty="0">
                <a:solidFill>
                  <a:srgbClr val="404040"/>
                </a:solidFill>
              </a:rPr>
              <a:t>A jelenlegi állapot ismerete </a:t>
            </a:r>
            <a:r>
              <a:rPr lang="en-US" dirty="0" err="1">
                <a:solidFill>
                  <a:srgbClr val="404040"/>
                </a:solidFill>
              </a:rPr>
              <a:t>minden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változ</a:t>
            </a:r>
            <a:r>
              <a:rPr lang="hu-HU" dirty="0">
                <a:solidFill>
                  <a:srgbClr val="404040"/>
                </a:solidFill>
              </a:rPr>
              <a:t>tat</a:t>
            </a:r>
            <a:r>
              <a:rPr lang="en-US" dirty="0" err="1">
                <a:solidFill>
                  <a:srgbClr val="404040"/>
                </a:solidFill>
              </a:rPr>
              <a:t>ást</a:t>
            </a:r>
            <a:r>
              <a:rPr lang="en-US" dirty="0">
                <a:solidFill>
                  <a:srgbClr val="404040"/>
                </a:solidFill>
              </a:rPr>
              <a:t> megelőz. </a:t>
            </a:r>
            <a:r>
              <a:rPr lang="en-US" dirty="0" err="1">
                <a:solidFill>
                  <a:srgbClr val="404040"/>
                </a:solidFill>
              </a:rPr>
              <a:t>Mérje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hu-HU" dirty="0">
                <a:solidFill>
                  <a:srgbClr val="404040"/>
                </a:solidFill>
              </a:rPr>
              <a:t>fel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hu-HU" dirty="0">
                <a:solidFill>
                  <a:srgbClr val="404040"/>
                </a:solidFill>
              </a:rPr>
              <a:t>karbon</a:t>
            </a:r>
            <a:r>
              <a:rPr lang="en-US" dirty="0" err="1">
                <a:solidFill>
                  <a:srgbClr val="404040"/>
                </a:solidFill>
              </a:rPr>
              <a:t>lábnyomát</a:t>
            </a:r>
            <a:r>
              <a:rPr lang="en-US" dirty="0">
                <a:solidFill>
                  <a:srgbClr val="404040"/>
                </a:solidFill>
              </a:rPr>
              <a:t>, és az ingyenes szén-dioxid-kalkulátorok segítségével megtudhatja, hogy a </a:t>
            </a:r>
            <a:r>
              <a:rPr lang="en-US" dirty="0" err="1">
                <a:solidFill>
                  <a:srgbClr val="404040"/>
                </a:solidFill>
              </a:rPr>
              <a:t>vállalkozásán</a:t>
            </a:r>
            <a:r>
              <a:rPr lang="en-US" dirty="0">
                <a:solidFill>
                  <a:srgbClr val="404040"/>
                </a:solidFill>
              </a:rPr>
              <a:t> belül melyik </a:t>
            </a:r>
            <a:r>
              <a:rPr lang="en-US" dirty="0" err="1">
                <a:solidFill>
                  <a:srgbClr val="404040"/>
                </a:solidFill>
              </a:rPr>
              <a:t>tevékenység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hu-HU" dirty="0">
                <a:solidFill>
                  <a:srgbClr val="404040"/>
                </a:solidFill>
              </a:rPr>
              <a:t>van</a:t>
            </a:r>
            <a:r>
              <a:rPr lang="en-US" dirty="0">
                <a:solidFill>
                  <a:srgbClr val="404040"/>
                </a:solidFill>
              </a:rPr>
              <a:t> a </a:t>
            </a:r>
            <a:r>
              <a:rPr lang="en-US" dirty="0" err="1">
                <a:solidFill>
                  <a:srgbClr val="404040"/>
                </a:solidFill>
              </a:rPr>
              <a:t>legnegatív</a:t>
            </a:r>
            <a:r>
              <a:rPr lang="hu-HU" dirty="0" err="1">
                <a:solidFill>
                  <a:srgbClr val="404040"/>
                </a:solidFill>
              </a:rPr>
              <a:t>abb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hatás</a:t>
            </a:r>
            <a:r>
              <a:rPr lang="hu-HU">
                <a:solidFill>
                  <a:srgbClr val="404040"/>
                </a:solidFill>
              </a:rPr>
              <a:t>sal</a:t>
            </a:r>
            <a:r>
              <a:rPr lang="en-US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rgbClr val="404040"/>
                </a:solidFill>
              </a:rPr>
              <a:t>a környezetre:</a:t>
            </a:r>
          </a:p>
          <a:p>
            <a:pPr algn="just"/>
            <a:endParaRPr lang="en-US" dirty="0"/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Az Egyesült Nemzetek Szervezetének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karbonlábnyom-kalkulátora</a:t>
            </a:r>
            <a:endParaRPr lang="en-US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World Wildlife Fund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lábnyom kalkulátor</a:t>
            </a:r>
            <a:endParaRPr lang="en-US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The Nature Conservancy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6"/>
              </a:rPr>
              <a:t>Karbonlábnyom kalkulátor</a:t>
            </a:r>
            <a:endParaRPr lang="en-US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Global Footprint Network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7"/>
              </a:rPr>
              <a:t>ökológiai lábnyom kalkulátor</a:t>
            </a:r>
            <a:endParaRPr lang="en-US" dirty="0"/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Az Egyesült Államok Környezetvédelmi Ügynökségének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8"/>
              </a:rPr>
              <a:t>karbonlábnyom-kalkulátora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08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1DEB0-AA15-CF3C-A922-E1F3377D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Összefoglalva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3E3B9907-02EC-C90E-5787-01C9B25BF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44099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C99EB3C4-8ACA-C95A-650B-6E83C62C456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2" descr="Restart">
            <a:extLst>
              <a:ext uri="{FF2B5EF4-FFF2-40B4-BE49-F238E27FC236}">
                <a16:creationId xmlns:a16="http://schemas.microsoft.com/office/drawing/2014/main" id="{A534771F-7FF0-79AF-9742-084EC5D52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26" y="286603"/>
            <a:ext cx="3115111" cy="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89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F2A5-F36C-410C-663C-F63D8AC9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2434"/>
            <a:ext cx="10058400" cy="1126385"/>
          </a:xfrm>
        </p:spPr>
        <p:txBody>
          <a:bodyPr/>
          <a:lstStyle/>
          <a:p>
            <a:r>
              <a:rPr lang="hu-HU" dirty="0">
                <a:solidFill>
                  <a:srgbClr val="404040"/>
                </a:solidFill>
              </a:rPr>
              <a:t>Ellenőrző</a:t>
            </a:r>
            <a:r>
              <a:rPr lang="en-US" dirty="0">
                <a:solidFill>
                  <a:srgbClr val="404040"/>
                </a:solidFill>
              </a:rPr>
              <a:t> kérdések</a:t>
            </a:r>
          </a:p>
        </p:txBody>
      </p:sp>
      <p:pic>
        <p:nvPicPr>
          <p:cNvPr id="5" name="Picture 2" descr="Restart">
            <a:extLst>
              <a:ext uri="{FF2B5EF4-FFF2-40B4-BE49-F238E27FC236}">
                <a16:creationId xmlns:a16="http://schemas.microsoft.com/office/drawing/2014/main" id="{923BF357-A532-E7CB-0A30-42E5DFCB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F5F9BBF-F338-4547-B4B0-44CFA9337D0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413030EE-FF19-6F2B-0F71-F76CDAB4B2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5275606"/>
              </p:ext>
            </p:extLst>
          </p:nvPr>
        </p:nvGraphicFramePr>
        <p:xfrm>
          <a:off x="1188720" y="1901128"/>
          <a:ext cx="10058400" cy="41150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60189175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55915815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947302738"/>
                    </a:ext>
                  </a:extLst>
                </a:gridCol>
              </a:tblGrid>
              <a:tr h="744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Az üzleti </a:t>
                      </a:r>
                      <a:r>
                        <a:rPr lang="en-US" noProof="0" dirty="0" err="1"/>
                        <a:t>fenntarthatóság</a:t>
                      </a:r>
                      <a:r>
                        <a:rPr lang="en-US" noProof="0" dirty="0"/>
                        <a:t> </a:t>
                      </a:r>
                      <a:r>
                        <a:rPr lang="hu-HU" noProof="0" dirty="0"/>
                        <a:t>jelentése</a:t>
                      </a:r>
                      <a:r>
                        <a:rPr lang="en-US" noProof="0" dirty="0"/>
                        <a:t>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 fenntartható megközelítés egyszerre foglalkozik a következő tényezőkkel: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Társadalmi vállalkozás: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73252"/>
                  </a:ext>
                </a:extLst>
              </a:tr>
              <a:tr h="3200608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A társadalomra pozitív hatást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gyakorló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intézkedések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A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vállalkozás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nyereségét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csökkentő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tevékenységek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A környezetet pozitívan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befolyásoló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intézkedések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sk-SK" sz="1800" b="0" i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fentiek mindegyike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környezeti, gazdasági, társadalmi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környezeti, társadalmi, fiziológiai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környezetvédelmi, gazdasági, technokrata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Egyik sem helyes</a:t>
                      </a:r>
                    </a:p>
                    <a:p>
                      <a:pPr marL="342900" indent="-342900">
                        <a:buAutoNum type="alphaLcPeriod"/>
                      </a:pP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nyereségét társadalmi küldetésének teljesítésére használja fel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fő célja a profitmaximalizálás, és önkéntesen támogatja a közhasznú tevékenységeket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nem termel nyereséget, és tevékenységével társadalmi problémákra reagál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Egyik sem helyes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8843"/>
                  </a:ext>
                </a:extLst>
              </a:tr>
            </a:tbl>
          </a:graphicData>
        </a:graphic>
      </p:graphicFrame>
      <p:pic>
        <p:nvPicPr>
          <p:cNvPr id="8" name="Obrázok 7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65" y="5846064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55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F2A5-F36C-410C-663C-F63D8AC9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2434"/>
            <a:ext cx="10058400" cy="1126385"/>
          </a:xfrm>
        </p:spPr>
        <p:txBody>
          <a:bodyPr/>
          <a:lstStyle/>
          <a:p>
            <a:r>
              <a:rPr lang="hu-HU" dirty="0">
                <a:solidFill>
                  <a:srgbClr val="404040"/>
                </a:solidFill>
              </a:rPr>
              <a:t>Ellenőrző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kérdések</a:t>
            </a:r>
            <a:r>
              <a:rPr lang="hu-HU" dirty="0">
                <a:solidFill>
                  <a:srgbClr val="404040"/>
                </a:solidFill>
              </a:rPr>
              <a:t>: megoldások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2" descr="Restart">
            <a:extLst>
              <a:ext uri="{FF2B5EF4-FFF2-40B4-BE49-F238E27FC236}">
                <a16:creationId xmlns:a16="http://schemas.microsoft.com/office/drawing/2014/main" id="{923BF357-A532-E7CB-0A30-42E5DFCB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F5F9BBF-F338-4547-B4B0-44CFA9337D0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413030EE-FF19-6F2B-0F71-F76CDAB4B2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4906087"/>
              </p:ext>
            </p:extLst>
          </p:nvPr>
        </p:nvGraphicFramePr>
        <p:xfrm>
          <a:off x="1188720" y="1901128"/>
          <a:ext cx="10058400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60189175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55915815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947302738"/>
                    </a:ext>
                  </a:extLst>
                </a:gridCol>
              </a:tblGrid>
              <a:tr h="744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Az üzleti </a:t>
                      </a:r>
                      <a:r>
                        <a:rPr lang="en-US" noProof="0" dirty="0" err="1"/>
                        <a:t>fenntarthatóság</a:t>
                      </a:r>
                      <a:r>
                        <a:rPr lang="en-US" noProof="0" dirty="0"/>
                        <a:t> </a:t>
                      </a:r>
                      <a:r>
                        <a:rPr lang="hu-HU" noProof="0" dirty="0"/>
                        <a:t>jelentése</a:t>
                      </a:r>
                      <a:r>
                        <a:rPr lang="en-US" noProof="0" dirty="0"/>
                        <a:t>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 fenntartható megközelítés egyszerre foglalkozik a következő tényezőkkel: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Társadalmi vállalkozás: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73252"/>
                  </a:ext>
                </a:extLst>
              </a:tr>
              <a:tr h="3200608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A társadalomra pozitív hatást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gyakorló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intézkedések</a:t>
                      </a: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noProof="0" dirty="0">
                          <a:solidFill>
                            <a:srgbClr val="404040"/>
                          </a:solidFill>
                        </a:rPr>
                        <a:t>A </a:t>
                      </a:r>
                      <a:r>
                        <a:rPr lang="en-US" noProof="0" dirty="0" err="1">
                          <a:solidFill>
                            <a:srgbClr val="404040"/>
                          </a:solidFill>
                        </a:rPr>
                        <a:t>vállalkozás</a:t>
                      </a:r>
                      <a:r>
                        <a:rPr lang="en-US" noProof="0" dirty="0">
                          <a:solidFill>
                            <a:srgbClr val="404040"/>
                          </a:solidFill>
                        </a:rPr>
                        <a:t> nyereségét </a:t>
                      </a:r>
                      <a:r>
                        <a:rPr lang="en-US" noProof="0" dirty="0" err="1">
                          <a:solidFill>
                            <a:srgbClr val="404040"/>
                          </a:solidFill>
                        </a:rPr>
                        <a:t>csökkentő</a:t>
                      </a:r>
                      <a:r>
                        <a:rPr lang="en-US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noProof="0" dirty="0" err="1">
                          <a:solidFill>
                            <a:srgbClr val="404040"/>
                          </a:solidFill>
                        </a:rPr>
                        <a:t>tevékenységek</a:t>
                      </a:r>
                      <a:endParaRPr lang="en-US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A környezetet pozitívan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befolyásoló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intézkedések</a:t>
                      </a: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sk-SK" sz="1800" b="0" i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fentiek mindegyike</a:t>
                      </a: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környezeti, gazdasági, társadalmi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noProof="0" dirty="0">
                          <a:solidFill>
                            <a:srgbClr val="404040"/>
                          </a:solidFill>
                        </a:rPr>
                        <a:t>környezeti, társadalmi, fiziológiai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noProof="0" dirty="0">
                          <a:solidFill>
                            <a:srgbClr val="404040"/>
                          </a:solidFill>
                        </a:rPr>
                        <a:t>környezetvédelmi, gazdasági, technokrata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Egyik sem helyes</a:t>
                      </a:r>
                    </a:p>
                    <a:p>
                      <a:pPr marL="342900" indent="-342900">
                        <a:buAutoNum type="alphaLcPeriod"/>
                      </a:pPr>
                      <a:endParaRPr lang="en-US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nyereségét társadalmi küldetésének teljesítésére használja fel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noProof="0" dirty="0">
                          <a:solidFill>
                            <a:srgbClr val="404040"/>
                          </a:solidFill>
                        </a:rPr>
                        <a:t>fő célja a profitmaximalizálás, és önkéntesen támogatja a közhasznú tevékenységeket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noProof="0" dirty="0">
                          <a:solidFill>
                            <a:srgbClr val="404040"/>
                          </a:solidFill>
                        </a:rPr>
                        <a:t>nem termel nyereséget, és tevékenységével társadalmi problémákra reagál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Egyik sem helyes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US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8843"/>
                  </a:ext>
                </a:extLst>
              </a:tr>
            </a:tbl>
          </a:graphicData>
        </a:graphic>
      </p:graphicFrame>
      <p:pic>
        <p:nvPicPr>
          <p:cNvPr id="8" name="Obrázok 7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65" y="5846064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23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F2A5-F36C-410C-663C-F63D8AC9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404040"/>
                </a:solidFill>
              </a:rPr>
              <a:t>Ellenőrző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kérdések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2" descr="Restart">
            <a:extLst>
              <a:ext uri="{FF2B5EF4-FFF2-40B4-BE49-F238E27FC236}">
                <a16:creationId xmlns:a16="http://schemas.microsoft.com/office/drawing/2014/main" id="{923BF357-A532-E7CB-0A30-42E5DFCB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F5F9BBF-F338-4547-B4B0-44CFA9337D0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413030EE-FF19-6F2B-0F71-F76CDAB4B2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0888868"/>
              </p:ext>
            </p:extLst>
          </p:nvPr>
        </p:nvGraphicFramePr>
        <p:xfrm>
          <a:off x="1253612" y="1846263"/>
          <a:ext cx="9902067" cy="38651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0689">
                  <a:extLst>
                    <a:ext uri="{9D8B030D-6E8A-4147-A177-3AD203B41FA5}">
                      <a16:colId xmlns:a16="http://schemas.microsoft.com/office/drawing/2014/main" val="2601891750"/>
                    </a:ext>
                  </a:extLst>
                </a:gridCol>
                <a:gridCol w="3300689">
                  <a:extLst>
                    <a:ext uri="{9D8B030D-6E8A-4147-A177-3AD203B41FA5}">
                      <a16:colId xmlns:a16="http://schemas.microsoft.com/office/drawing/2014/main" val="3559158159"/>
                    </a:ext>
                  </a:extLst>
                </a:gridCol>
                <a:gridCol w="3300689">
                  <a:extLst>
                    <a:ext uri="{9D8B030D-6E8A-4147-A177-3AD203B41FA5}">
                      <a16:colId xmlns:a16="http://schemas.microsoft.com/office/drawing/2014/main" val="1947302738"/>
                    </a:ext>
                  </a:extLst>
                </a:gridCol>
              </a:tblGrid>
              <a:tr h="1030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Hogyan kezeli egy társadalmi vállalkozás a profitot?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A </a:t>
                      </a:r>
                      <a:r>
                        <a:rPr lang="en-US" noProof="0" dirty="0" err="1"/>
                        <a:t>zöld</a:t>
                      </a:r>
                      <a:r>
                        <a:rPr lang="en-US" noProof="0" dirty="0"/>
                        <a:t> </a:t>
                      </a:r>
                      <a:r>
                        <a:rPr lang="en-US" noProof="0" dirty="0" err="1"/>
                        <a:t>vállalkoz</a:t>
                      </a:r>
                      <a:r>
                        <a:rPr lang="hu-HU" noProof="0" dirty="0"/>
                        <a:t>ás jelentése</a:t>
                      </a:r>
                      <a:r>
                        <a:rPr lang="en-US" noProof="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A </a:t>
                      </a:r>
                      <a:r>
                        <a:rPr lang="en-US" noProof="0" dirty="0" err="1"/>
                        <a:t>szén-dioxid-mentesítés</a:t>
                      </a:r>
                      <a:r>
                        <a:rPr lang="en-US" noProof="0" dirty="0"/>
                        <a:t> és a szén-dioxid-semlegesség 2050-ig történő elérése jelentheti: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73252"/>
                  </a:ext>
                </a:extLst>
              </a:tr>
              <a:tr h="2813945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soha nem termel nyereséget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a teljes nyereséget felosztja a tulajdonosok között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a nyereség bizonyos részét kötelezően visszaforgatják a közösségre pozitív hatást gyakorló, egyértelmű társadalmi küldetés teljesítésébe.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sk-SK" sz="1800" b="0" i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Egyik sem helyes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hu-HU" b="0" noProof="0" dirty="0">
                          <a:solidFill>
                            <a:srgbClr val="404040"/>
                          </a:solidFill>
                        </a:rPr>
                        <a:t>z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öld</a:t>
                      </a:r>
                      <a:r>
                        <a:rPr lang="hu-HU" b="0" noProof="0" dirty="0">
                          <a:solidFill>
                            <a:srgbClr val="404040"/>
                          </a:solidFill>
                        </a:rPr>
                        <a:t>re festési (</a:t>
                      </a:r>
                      <a:r>
                        <a:rPr lang="hu-HU" b="0" noProof="0" dirty="0" err="1">
                          <a:solidFill>
                            <a:srgbClr val="404040"/>
                          </a:solidFill>
                        </a:rPr>
                        <a:t>greenwashing</a:t>
                      </a:r>
                      <a:r>
                        <a:rPr lang="hu-HU" b="0" noProof="0" dirty="0">
                          <a:solidFill>
                            <a:srgbClr val="404040"/>
                          </a:solidFill>
                        </a:rPr>
                        <a:t>)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gyakorlatok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technológiai újítások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olyan vállalkozás, amely </a:t>
                      </a:r>
                      <a:r>
                        <a:rPr lang="en-US" b="0" dirty="0">
                          <a:solidFill>
                            <a:srgbClr val="404040"/>
                          </a:solidFill>
                        </a:rPr>
                        <a:t>elsősorban környezetvédelmi kérdésekkel foglalkozik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sk-SK" dirty="0">
                          <a:solidFill>
                            <a:srgbClr val="404040"/>
                          </a:solidFill>
                          <a:effectLst/>
                        </a:rPr>
                        <a:t>A fentiek</a:t>
                      </a:r>
                      <a:r>
                        <a:rPr lang="en-GB" sz="180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mindegyike 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a történelem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legnagyobb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tőkeátcsoportosítás</a:t>
                      </a:r>
                      <a:r>
                        <a:rPr lang="hu-HU" b="0" noProof="0" dirty="0">
                          <a:solidFill>
                            <a:srgbClr val="404040"/>
                          </a:solidFill>
                        </a:rPr>
                        <a:t>át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a történelem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legalacsonyabb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tőkeátcsoportosítás</a:t>
                      </a:r>
                      <a:r>
                        <a:rPr lang="hu-HU" b="0" noProof="0" dirty="0">
                          <a:solidFill>
                            <a:srgbClr val="404040"/>
                          </a:solidFill>
                        </a:rPr>
                        <a:t>át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a történelem legnagyobb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természeti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erőforrás-átcsoportosítás</a:t>
                      </a:r>
                      <a:r>
                        <a:rPr lang="hu-HU" b="0" noProof="0" dirty="0">
                          <a:solidFill>
                            <a:srgbClr val="404040"/>
                          </a:solidFill>
                        </a:rPr>
                        <a:t>át</a:t>
                      </a: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Egyik sem helyes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endParaRPr lang="en-US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8843"/>
                  </a:ext>
                </a:extLst>
              </a:tr>
            </a:tbl>
          </a:graphicData>
        </a:graphic>
      </p:graphicFrame>
      <p:pic>
        <p:nvPicPr>
          <p:cNvPr id="8" name="Obrázok 7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34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F2A5-F36C-410C-663C-F63D8AC9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404040"/>
                </a:solidFill>
              </a:rPr>
              <a:t>Ellenőrző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kérdések</a:t>
            </a:r>
            <a:r>
              <a:rPr lang="en-US" dirty="0">
                <a:solidFill>
                  <a:srgbClr val="404040"/>
                </a:solidFill>
              </a:rPr>
              <a:t>: </a:t>
            </a:r>
            <a:r>
              <a:rPr lang="en-US" dirty="0" err="1">
                <a:solidFill>
                  <a:srgbClr val="404040"/>
                </a:solidFill>
              </a:rPr>
              <a:t>megoldások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2" descr="Restart">
            <a:extLst>
              <a:ext uri="{FF2B5EF4-FFF2-40B4-BE49-F238E27FC236}">
                <a16:creationId xmlns:a16="http://schemas.microsoft.com/office/drawing/2014/main" id="{923BF357-A532-E7CB-0A30-42E5DFCB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F5F9BBF-F338-4547-B4B0-44CFA9337D0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413030EE-FF19-6F2B-0F71-F76CDAB4B2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7804929"/>
              </p:ext>
            </p:extLst>
          </p:nvPr>
        </p:nvGraphicFramePr>
        <p:xfrm>
          <a:off x="1253612" y="1846263"/>
          <a:ext cx="9902067" cy="38651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0689">
                  <a:extLst>
                    <a:ext uri="{9D8B030D-6E8A-4147-A177-3AD203B41FA5}">
                      <a16:colId xmlns:a16="http://schemas.microsoft.com/office/drawing/2014/main" val="2601891750"/>
                    </a:ext>
                  </a:extLst>
                </a:gridCol>
                <a:gridCol w="3300689">
                  <a:extLst>
                    <a:ext uri="{9D8B030D-6E8A-4147-A177-3AD203B41FA5}">
                      <a16:colId xmlns:a16="http://schemas.microsoft.com/office/drawing/2014/main" val="3559158159"/>
                    </a:ext>
                  </a:extLst>
                </a:gridCol>
                <a:gridCol w="3300689">
                  <a:extLst>
                    <a:ext uri="{9D8B030D-6E8A-4147-A177-3AD203B41FA5}">
                      <a16:colId xmlns:a16="http://schemas.microsoft.com/office/drawing/2014/main" val="1947302738"/>
                    </a:ext>
                  </a:extLst>
                </a:gridCol>
              </a:tblGrid>
              <a:tr h="1030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Hogyan kezeli egy társadalmi vállalkozás a profitot?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A zöld vállalkozói </a:t>
                      </a:r>
                      <a:r>
                        <a:rPr lang="en-US" noProof="0" dirty="0" err="1"/>
                        <a:t>tevékenység</a:t>
                      </a:r>
                      <a:r>
                        <a:rPr lang="en-US" noProof="0" dirty="0"/>
                        <a:t> </a:t>
                      </a:r>
                      <a:r>
                        <a:rPr lang="hu-HU" noProof="0" dirty="0"/>
                        <a:t>jelentése</a:t>
                      </a:r>
                      <a:r>
                        <a:rPr lang="en-US" noProof="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A szén-dioxid-mentesítés és a szén-dioxid-semlegesség 2050-ig történő elérése jelentheti: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73252"/>
                  </a:ext>
                </a:extLst>
              </a:tr>
              <a:tr h="2813945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noProof="0" dirty="0">
                          <a:solidFill>
                            <a:srgbClr val="404040"/>
                          </a:solidFill>
                        </a:rPr>
                        <a:t>soha nem termel nyereséget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noProof="0" dirty="0">
                          <a:solidFill>
                            <a:srgbClr val="404040"/>
                          </a:solidFill>
                        </a:rPr>
                        <a:t>a teljes nyereséget felosztja a tulajdonosok között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a nyereség bizonyos részét kötelezően visszaforgatják a közösségre pozitív hatást gyakorló, egyértelmű társadalmi küldetés teljesítésébe.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sk-SK" sz="1800" b="0" i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Egyik sem helyes</a:t>
                      </a: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hu-HU" b="0" noProof="0" dirty="0">
                          <a:solidFill>
                            <a:srgbClr val="404040"/>
                          </a:solidFill>
                        </a:rPr>
                        <a:t>z</a:t>
                      </a:r>
                      <a:r>
                        <a:rPr lang="en-US" b="0" noProof="0" dirty="0" err="1">
                          <a:solidFill>
                            <a:srgbClr val="404040"/>
                          </a:solidFill>
                        </a:rPr>
                        <a:t>öl</a:t>
                      </a:r>
                      <a:r>
                        <a:rPr lang="hu-HU" b="0" noProof="0" dirty="0" err="1">
                          <a:solidFill>
                            <a:srgbClr val="404040"/>
                          </a:solidFill>
                        </a:rPr>
                        <a:t>dre</a:t>
                      </a:r>
                      <a:r>
                        <a:rPr lang="hu-HU" b="0" noProof="0" dirty="0">
                          <a:solidFill>
                            <a:srgbClr val="404040"/>
                          </a:solidFill>
                        </a:rPr>
                        <a:t> festési (</a:t>
                      </a:r>
                      <a:r>
                        <a:rPr lang="hu-HU" b="0" noProof="0" dirty="0" err="1">
                          <a:solidFill>
                            <a:srgbClr val="404040"/>
                          </a:solidFill>
                        </a:rPr>
                        <a:t>green</a:t>
                      </a:r>
                      <a:r>
                        <a:rPr lang="hu-HU" b="0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hu-HU" b="0" noProof="0" dirty="0" err="1">
                          <a:solidFill>
                            <a:srgbClr val="404040"/>
                          </a:solidFill>
                        </a:rPr>
                        <a:t>washing</a:t>
                      </a:r>
                      <a:r>
                        <a:rPr lang="hu-HU" b="0" noProof="0" dirty="0">
                          <a:solidFill>
                            <a:srgbClr val="404040"/>
                          </a:solidFill>
                        </a:rPr>
                        <a:t>)</a:t>
                      </a: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 gyakorlatok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technológiai újítások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olyan vállalkozás, amely </a:t>
                      </a:r>
                      <a:r>
                        <a:rPr lang="en-US" b="1" dirty="0">
                          <a:solidFill>
                            <a:srgbClr val="404040"/>
                          </a:solidFill>
                        </a:rPr>
                        <a:t>elsősorban környezetvédelmi kérdésekkel foglalkozik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sk-SK" dirty="0">
                          <a:solidFill>
                            <a:srgbClr val="404040"/>
                          </a:solidFill>
                          <a:effectLst/>
                        </a:rPr>
                        <a:t>A fentiek</a:t>
                      </a:r>
                      <a:r>
                        <a:rPr lang="en-GB" sz="180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mindegyike </a:t>
                      </a: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a történelem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legnagyobb</a:t>
                      </a:r>
                      <a:r>
                        <a:rPr lang="en-US" b="1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b="1" noProof="0" dirty="0" err="1">
                          <a:solidFill>
                            <a:srgbClr val="404040"/>
                          </a:solidFill>
                        </a:rPr>
                        <a:t>tőkeátcsoportosítás</a:t>
                      </a:r>
                      <a:r>
                        <a:rPr lang="hu-HU" b="1" noProof="0" dirty="0">
                          <a:solidFill>
                            <a:srgbClr val="404040"/>
                          </a:solidFill>
                        </a:rPr>
                        <a:t>át</a:t>
                      </a: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noProof="0" dirty="0">
                          <a:solidFill>
                            <a:srgbClr val="404040"/>
                          </a:solidFill>
                        </a:rPr>
                        <a:t>a történelem </a:t>
                      </a:r>
                      <a:r>
                        <a:rPr lang="en-US" noProof="0" dirty="0" err="1">
                          <a:solidFill>
                            <a:srgbClr val="404040"/>
                          </a:solidFill>
                        </a:rPr>
                        <a:t>legalacsonyabb</a:t>
                      </a:r>
                      <a:r>
                        <a:rPr lang="en-US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noProof="0" dirty="0" err="1">
                          <a:solidFill>
                            <a:srgbClr val="404040"/>
                          </a:solidFill>
                        </a:rPr>
                        <a:t>tőkeátcsoportosítás</a:t>
                      </a:r>
                      <a:r>
                        <a:rPr lang="hu-HU" noProof="0" dirty="0">
                          <a:solidFill>
                            <a:srgbClr val="404040"/>
                          </a:solidFill>
                        </a:rPr>
                        <a:t>át</a:t>
                      </a:r>
                      <a:endParaRPr lang="en-US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r>
                        <a:rPr lang="en-US" noProof="0" dirty="0">
                          <a:solidFill>
                            <a:srgbClr val="404040"/>
                          </a:solidFill>
                        </a:rPr>
                        <a:t>a történelem legnagyobb </a:t>
                      </a:r>
                      <a:r>
                        <a:rPr lang="en-US" noProof="0" dirty="0" err="1">
                          <a:solidFill>
                            <a:srgbClr val="404040"/>
                          </a:solidFill>
                        </a:rPr>
                        <a:t>természeti</a:t>
                      </a:r>
                      <a:r>
                        <a:rPr lang="en-US" noProof="0" dirty="0">
                          <a:solidFill>
                            <a:srgbClr val="404040"/>
                          </a:solidFill>
                        </a:rPr>
                        <a:t> </a:t>
                      </a:r>
                      <a:r>
                        <a:rPr lang="en-US" noProof="0" dirty="0" err="1">
                          <a:solidFill>
                            <a:srgbClr val="404040"/>
                          </a:solidFill>
                        </a:rPr>
                        <a:t>erőforrás-átcsoportosítás</a:t>
                      </a:r>
                      <a:r>
                        <a:rPr lang="hu-HU" noProof="0" dirty="0">
                          <a:solidFill>
                            <a:srgbClr val="404040"/>
                          </a:solidFill>
                        </a:rPr>
                        <a:t>át</a:t>
                      </a:r>
                      <a:endParaRPr lang="en-US" noProof="0" dirty="0">
                        <a:solidFill>
                          <a:srgbClr val="404040"/>
                        </a:solidFill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n-US" b="0" noProof="0" dirty="0">
                          <a:solidFill>
                            <a:srgbClr val="404040"/>
                          </a:solidFill>
                        </a:rPr>
                        <a:t>Egyik sem helyes</a:t>
                      </a:r>
                    </a:p>
                    <a:p>
                      <a:pPr marL="457200" indent="-457200">
                        <a:buFont typeface="+mj-lt"/>
                        <a:buAutoNum type="alphaLcPeriod"/>
                      </a:pPr>
                      <a:endParaRPr lang="en-US" b="1" noProof="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8843"/>
                  </a:ext>
                </a:extLst>
              </a:tr>
            </a:tbl>
          </a:graphicData>
        </a:graphic>
      </p:graphicFrame>
      <p:pic>
        <p:nvPicPr>
          <p:cNvPr id="8" name="Obrázok 7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8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1C45A-AD94-A4D7-F83E-5D1645D7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 err="1"/>
              <a:t>Köszönöm</a:t>
            </a:r>
            <a:r>
              <a:rPr lang="es-ES" sz="4800" b="1" dirty="0"/>
              <a:t>!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FD00B6-BA07-5B12-58B3-D70694196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661" y="6030071"/>
            <a:ext cx="10113264" cy="594360"/>
          </a:xfrm>
        </p:spPr>
        <p:txBody>
          <a:bodyPr>
            <a:normAutofit/>
          </a:bodyPr>
          <a:lstStyle/>
          <a:p>
            <a:r>
              <a:rPr lang="es-ES" sz="2800" dirty="0"/>
              <a:t>Folytassa képzési </a:t>
            </a:r>
            <a:r>
              <a:rPr lang="es-ES" sz="2800" dirty="0" err="1"/>
              <a:t>útját </a:t>
            </a:r>
            <a:r>
              <a:rPr lang="es-ES" sz="2800" dirty="0"/>
              <a:t>a www.restartproject.eu címen. </a:t>
            </a:r>
          </a:p>
        </p:txBody>
      </p:sp>
      <p:pic>
        <p:nvPicPr>
          <p:cNvPr id="14" name="Picture 2" descr="Restart">
            <a:extLst>
              <a:ext uri="{FF2B5EF4-FFF2-40B4-BE49-F238E27FC236}">
                <a16:creationId xmlns:a16="http://schemas.microsoft.com/office/drawing/2014/main" id="{DEF0A2D3-BB90-AC66-A977-F4A00E1A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95" y="1723276"/>
            <a:ext cx="9266609" cy="170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54BB2D5-5B51-48F7-60B7-5A1776CB6971}"/>
              </a:ext>
            </a:extLst>
          </p:cNvPr>
          <p:cNvSpPr/>
          <p:nvPr/>
        </p:nvSpPr>
        <p:spPr>
          <a:xfrm>
            <a:off x="474243" y="4436574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</a:p>
        </p:txBody>
      </p:sp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487789"/>
            <a:ext cx="2487484" cy="5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6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285D1-5F13-9A11-C19D-25D42AA9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11" y="758980"/>
            <a:ext cx="3200400" cy="26700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1. </a:t>
            </a:r>
            <a:r>
              <a:rPr lang="hu-HU" sz="4000" b="1" dirty="0"/>
              <a:t>fejezet</a:t>
            </a:r>
            <a:r>
              <a:rPr lang="en-US" sz="4000" b="1" dirty="0"/>
              <a:t>: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Fenntartható megközelítés a KKV-k számára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35DE6A-0CDC-0175-3E16-C3158875551A}"/>
              </a:ext>
            </a:extLst>
          </p:cNvPr>
          <p:cNvSpPr/>
          <p:nvPr/>
        </p:nvSpPr>
        <p:spPr>
          <a:xfrm>
            <a:off x="4135772" y="6207853"/>
            <a:ext cx="8056228" cy="65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04040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rgbClr val="404040"/>
              </a:solidFill>
            </a:endParaRP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5CCEEE40-0D3D-EC32-F6DB-70EC1BA1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0" y="301788"/>
            <a:ext cx="2483764" cy="4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13" y="303155"/>
            <a:ext cx="2027384" cy="455825"/>
          </a:xfrm>
          <a:prstGeom prst="rect">
            <a:avLst/>
          </a:prstGeom>
        </p:spPr>
      </p:pic>
      <p:pic>
        <p:nvPicPr>
          <p:cNvPr id="10" name="Grafický objekt 9" descr="Neustále zlepšovanie obrys">
            <a:extLst>
              <a:ext uri="{FF2B5EF4-FFF2-40B4-BE49-F238E27FC236}">
                <a16:creationId xmlns:a16="http://schemas.microsoft.com/office/drawing/2014/main" id="{2AECAFAE-7705-EB3B-220E-93EA01F17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7269" y="4018936"/>
            <a:ext cx="1290484" cy="129048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E970FE2C-636B-26F1-B9CB-E73D2257ED09}"/>
              </a:ext>
            </a:extLst>
          </p:cNvPr>
          <p:cNvSpPr txBox="1"/>
          <p:nvPr/>
        </p:nvSpPr>
        <p:spPr>
          <a:xfrm>
            <a:off x="2961901" y="1850691"/>
            <a:ext cx="10445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404040"/>
                </a:solidFill>
              </a:rPr>
              <a:t>Ön mit gondol, mit jelent fenntarthatónak lenni?</a:t>
            </a:r>
          </a:p>
          <a:p>
            <a:pPr algn="ctr"/>
            <a:endParaRPr lang="hu-HU" sz="2000" dirty="0">
              <a:solidFill>
                <a:srgbClr val="404040"/>
              </a:solidFill>
            </a:endParaRPr>
          </a:p>
          <a:p>
            <a:pPr algn="ctr"/>
            <a:r>
              <a:rPr lang="en-US" sz="2000" dirty="0" err="1">
                <a:solidFill>
                  <a:srgbClr val="404040"/>
                </a:solidFill>
              </a:rPr>
              <a:t>Hogyan</a:t>
            </a:r>
            <a:r>
              <a:rPr lang="en-US" sz="2000" dirty="0">
                <a:solidFill>
                  <a:srgbClr val="404040"/>
                </a:solidFill>
              </a:rPr>
              <a:t> írná le a fenntarthatóság </a:t>
            </a:r>
            <a:r>
              <a:rPr lang="en-US" sz="2000" dirty="0" err="1">
                <a:solidFill>
                  <a:srgbClr val="404040"/>
                </a:solidFill>
              </a:rPr>
              <a:t>jelentését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hu-HU" sz="2000" dirty="0">
                <a:solidFill>
                  <a:srgbClr val="404040"/>
                </a:solidFill>
              </a:rPr>
              <a:t>egy ismerősének</a:t>
            </a:r>
            <a:r>
              <a:rPr lang="en-US" sz="2000" dirty="0">
                <a:solidFill>
                  <a:srgbClr val="404040"/>
                </a:solidFill>
              </a:rPr>
              <a:t>?</a:t>
            </a:r>
          </a:p>
          <a:p>
            <a:pPr algn="ctr"/>
            <a:endParaRPr lang="en-US" sz="2000" dirty="0">
              <a:solidFill>
                <a:srgbClr val="404040"/>
              </a:solidFill>
            </a:endParaRPr>
          </a:p>
          <a:p>
            <a:pPr algn="ctr"/>
            <a:r>
              <a:rPr lang="en-US" sz="2000" dirty="0">
                <a:solidFill>
                  <a:srgbClr val="404040"/>
                </a:solidFill>
              </a:rPr>
              <a:t>Milyen fenntartható megközelítést alkalmaz az </a:t>
            </a:r>
            <a:r>
              <a:rPr lang="en-US" sz="2000" dirty="0" err="1">
                <a:solidFill>
                  <a:srgbClr val="404040"/>
                </a:solidFill>
              </a:rPr>
              <a:t>Ön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vállal</a:t>
            </a:r>
            <a:r>
              <a:rPr lang="hu-HU" sz="2000" dirty="0" err="1">
                <a:solidFill>
                  <a:srgbClr val="404040"/>
                </a:solidFill>
              </a:rPr>
              <a:t>kozás</a:t>
            </a:r>
            <a:r>
              <a:rPr lang="en-US" sz="2000" dirty="0">
                <a:solidFill>
                  <a:srgbClr val="404040"/>
                </a:solidFill>
              </a:rPr>
              <a:t>a?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C210DC9-6BD8-BC90-944D-D4270344A5B4}"/>
              </a:ext>
            </a:extLst>
          </p:cNvPr>
          <p:cNvSpPr txBox="1"/>
          <p:nvPr/>
        </p:nvSpPr>
        <p:spPr>
          <a:xfrm>
            <a:off x="4871640" y="4454022"/>
            <a:ext cx="621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404040"/>
                </a:solidFill>
              </a:rPr>
              <a:t>Válaszolj</a:t>
            </a:r>
            <a:r>
              <a:rPr lang="hu-HU" sz="1600" dirty="0" err="1">
                <a:solidFill>
                  <a:srgbClr val="404040"/>
                </a:solidFill>
              </a:rPr>
              <a:t>on</a:t>
            </a:r>
            <a:r>
              <a:rPr lang="en-US" sz="1600" dirty="0">
                <a:solidFill>
                  <a:srgbClr val="404040"/>
                </a:solidFill>
              </a:rPr>
              <a:t> a kérdésekre </a:t>
            </a:r>
            <a:r>
              <a:rPr lang="en-US" sz="1600" dirty="0" err="1">
                <a:solidFill>
                  <a:srgbClr val="404040"/>
                </a:solidFill>
              </a:rPr>
              <a:t>és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u="sng" dirty="0" err="1">
                <a:solidFill>
                  <a:srgbClr val="404040"/>
                </a:solidFill>
                <a:hlinkClick r:id="rId6"/>
              </a:rPr>
              <a:t>néz</a:t>
            </a:r>
            <a:r>
              <a:rPr lang="hu-HU" sz="1600" u="sng" dirty="0" err="1">
                <a:solidFill>
                  <a:srgbClr val="404040"/>
                </a:solidFill>
                <a:hlinkClick r:id="rId6"/>
              </a:rPr>
              <a:t>ze</a:t>
            </a:r>
            <a:r>
              <a:rPr lang="en-US" sz="1600" u="sng" dirty="0">
                <a:solidFill>
                  <a:srgbClr val="404040"/>
                </a:solidFill>
                <a:hlinkClick r:id="rId6"/>
              </a:rPr>
              <a:t> meg ezt a </a:t>
            </a:r>
            <a:r>
              <a:rPr lang="en-US" sz="1600" dirty="0">
                <a:solidFill>
                  <a:srgbClr val="404040"/>
                </a:solidFill>
              </a:rPr>
              <a:t>videót       </a:t>
            </a:r>
          </a:p>
          <a:p>
            <a:pPr algn="ctr"/>
            <a:r>
              <a:rPr lang="en-US" sz="1600" dirty="0">
                <a:solidFill>
                  <a:srgbClr val="404040"/>
                </a:solidFill>
              </a:rPr>
              <a:t> a fenntartható fejlődéssel </a:t>
            </a:r>
            <a:r>
              <a:rPr lang="en-US" sz="1600" dirty="0" err="1">
                <a:solidFill>
                  <a:srgbClr val="404040"/>
                </a:solidFill>
              </a:rPr>
              <a:t>kapcsolatos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ismerete</a:t>
            </a:r>
            <a:r>
              <a:rPr lang="hu-HU" sz="1600" dirty="0" err="1">
                <a:solidFill>
                  <a:srgbClr val="404040"/>
                </a:solidFill>
              </a:rPr>
              <a:t>ine</a:t>
            </a:r>
            <a:r>
              <a:rPr lang="en-US" sz="1600" dirty="0">
                <a:solidFill>
                  <a:srgbClr val="404040"/>
                </a:solidFill>
              </a:rPr>
              <a:t>k </a:t>
            </a:r>
            <a:r>
              <a:rPr lang="en-US" sz="1600" dirty="0" err="1">
                <a:solidFill>
                  <a:srgbClr val="404040"/>
                </a:solidFill>
              </a:rPr>
              <a:t>ellenőrzés</a:t>
            </a:r>
            <a:r>
              <a:rPr lang="hu-HU" sz="1600" dirty="0" err="1">
                <a:solidFill>
                  <a:srgbClr val="404040"/>
                </a:solidFill>
              </a:rPr>
              <a:t>éhez</a:t>
            </a:r>
            <a:r>
              <a:rPr lang="hu-HU" sz="1600" dirty="0">
                <a:solidFill>
                  <a:srgbClr val="404040"/>
                </a:solidFill>
              </a:rPr>
              <a:t>!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</a:p>
        </p:txBody>
      </p:sp>
      <p:pic>
        <p:nvPicPr>
          <p:cNvPr id="11" name="Grafický objekt 10" descr="Prezentácia s médiami výplň plnou farbou">
            <a:hlinkClick r:id="rId6"/>
            <a:extLst>
              <a:ext uri="{FF2B5EF4-FFF2-40B4-BE49-F238E27FC236}">
                <a16:creationId xmlns:a16="http://schemas.microsoft.com/office/drawing/2014/main" id="{7EEBCE07-F625-CFFC-3D55-C3F2F53E1F1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9787" y="4300662"/>
            <a:ext cx="544218" cy="5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2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404040"/>
                </a:solidFill>
              </a:rPr>
              <a:t>Fenntartható megközelítés a KKV-k számára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5" name="Marcador de contenido 17">
            <a:extLst>
              <a:ext uri="{FF2B5EF4-FFF2-40B4-BE49-F238E27FC236}">
                <a16:creationId xmlns:a16="http://schemas.microsoft.com/office/drawing/2014/main" id="{BA4939D4-6311-A5E8-84EE-0508B63D6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58" y="1737360"/>
            <a:ext cx="11295442" cy="45096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>
                <a:solidFill>
                  <a:srgbClr val="404040"/>
                </a:solidFill>
              </a:rPr>
              <a:t>A </a:t>
            </a:r>
            <a:r>
              <a:rPr lang="en-US" sz="1600" dirty="0" err="1">
                <a:solidFill>
                  <a:srgbClr val="404040"/>
                </a:solidFill>
              </a:rPr>
              <a:t>globális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fejlődés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fenntartható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szempontjai</a:t>
            </a:r>
            <a:r>
              <a:rPr lang="en-US" sz="1600" dirty="0">
                <a:solidFill>
                  <a:srgbClr val="404040"/>
                </a:solidFill>
              </a:rPr>
              <a:t> a </a:t>
            </a:r>
            <a:r>
              <a:rPr lang="en-US" sz="1600" dirty="0" err="1">
                <a:solidFill>
                  <a:srgbClr val="404040"/>
                </a:solidFill>
              </a:rPr>
              <a:t>múlt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század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közepén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kerültek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előtérbe</a:t>
            </a:r>
            <a:r>
              <a:rPr lang="en-US" sz="1600" dirty="0">
                <a:solidFill>
                  <a:srgbClr val="404040"/>
                </a:solidFill>
              </a:rPr>
              <a:t>. Az </a:t>
            </a:r>
            <a:r>
              <a:rPr lang="en-US" sz="1600" dirty="0" err="1">
                <a:solidFill>
                  <a:srgbClr val="404040"/>
                </a:solidFill>
              </a:rPr>
              <a:t>alábbiakban</a:t>
            </a:r>
            <a:r>
              <a:rPr lang="en-US" sz="1600" dirty="0">
                <a:solidFill>
                  <a:srgbClr val="404040"/>
                </a:solidFill>
              </a:rPr>
              <a:t> a </a:t>
            </a:r>
            <a:r>
              <a:rPr lang="en-US" sz="1600" dirty="0" err="1">
                <a:solidFill>
                  <a:srgbClr val="404040"/>
                </a:solidFill>
              </a:rPr>
              <a:t>fenntartható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fejlődés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kérdéséhez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kapcsolódó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fontos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mérföldköveket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ismertetjük</a:t>
            </a:r>
            <a:r>
              <a:rPr lang="en-US" sz="1600" dirty="0">
                <a:solidFill>
                  <a:srgbClr val="404040"/>
                </a:solidFill>
              </a:rPr>
              <a:t>, </a:t>
            </a:r>
            <a:r>
              <a:rPr lang="en-US" sz="1600" dirty="0" err="1">
                <a:solidFill>
                  <a:srgbClr val="404040"/>
                </a:solidFill>
              </a:rPr>
              <a:t>amelyek</a:t>
            </a:r>
            <a:r>
              <a:rPr lang="en-US" sz="1600" dirty="0">
                <a:solidFill>
                  <a:srgbClr val="404040"/>
                </a:solidFill>
              </a:rPr>
              <a:t> a </a:t>
            </a:r>
            <a:r>
              <a:rPr lang="en-US" sz="1600" dirty="0" err="1">
                <a:solidFill>
                  <a:srgbClr val="404040"/>
                </a:solidFill>
              </a:rPr>
              <a:t>további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irányt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mutató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nemzetközi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keretrendszer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megteremtésével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kapcsolatosak</a:t>
            </a:r>
            <a:r>
              <a:rPr lang="en-US" sz="1600" dirty="0">
                <a:solidFill>
                  <a:srgbClr val="404040"/>
                </a:solidFill>
              </a:rPr>
              <a:t>:</a:t>
            </a:r>
            <a:endParaRPr lang="hu-HU" sz="1600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r>
              <a:rPr lang="en-US" sz="1600" b="1" dirty="0">
                <a:solidFill>
                  <a:srgbClr val="404040"/>
                </a:solidFill>
              </a:rPr>
              <a:t>1972 </a:t>
            </a:r>
            <a:r>
              <a:rPr lang="en-US" sz="1600" dirty="0">
                <a:solidFill>
                  <a:srgbClr val="404040"/>
                </a:solidFill>
              </a:rPr>
              <a:t>- Az </a:t>
            </a:r>
            <a:r>
              <a:rPr lang="en-US" sz="1600" b="0" i="0" dirty="0">
                <a:solidFill>
                  <a:srgbClr val="63A537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ENSZ környezetvédelmi konferenciája </a:t>
            </a:r>
            <a:r>
              <a:rPr lang="en-US" sz="1500" b="0" i="0" dirty="0">
                <a:solidFill>
                  <a:srgbClr val="404040"/>
                </a:solidFill>
                <a:effectLst/>
              </a:rPr>
              <a:t>volt az </a:t>
            </a:r>
            <a:r>
              <a:rPr lang="en-US" sz="1500" dirty="0">
                <a:solidFill>
                  <a:srgbClr val="404040"/>
                </a:solidFill>
              </a:rPr>
              <a:t>első környezetvédelmi világkonferencia Stockholmban, amelyet Stockholmi Konferenciaként is </a:t>
            </a:r>
            <a:r>
              <a:rPr lang="en-US" sz="1500" dirty="0" err="1">
                <a:solidFill>
                  <a:srgbClr val="404040"/>
                </a:solidFill>
              </a:rPr>
              <a:t>ismer</a:t>
            </a:r>
            <a:r>
              <a:rPr lang="hu-HU" sz="1500" dirty="0" err="1">
                <a:solidFill>
                  <a:srgbClr val="404040"/>
                </a:solidFill>
              </a:rPr>
              <a:t>hetün</a:t>
            </a:r>
            <a:r>
              <a:rPr lang="en-US" sz="1500" dirty="0">
                <a:solidFill>
                  <a:srgbClr val="404040"/>
                </a:solidFill>
              </a:rPr>
              <a:t>k. A fejlett és fejlődő országok közötti párbeszéd nemzetközi kezdete a környezeti kérdések (elsősorban a víz- és levegőszennyezés), a gazdasági növekedés és az emberek jóléte közötti kapcsolatról. Ezen </a:t>
            </a:r>
            <a:r>
              <a:rPr lang="en-US" sz="1500" dirty="0" err="1">
                <a:solidFill>
                  <a:srgbClr val="404040"/>
                </a:solidFill>
              </a:rPr>
              <a:t>kívül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hu-HU" sz="1500" dirty="0">
                <a:solidFill>
                  <a:srgbClr val="404040"/>
                </a:solidFill>
              </a:rPr>
              <a:t>itt jött létre</a:t>
            </a:r>
            <a:r>
              <a:rPr lang="en-US" sz="1500" dirty="0">
                <a:solidFill>
                  <a:srgbClr val="404040"/>
                </a:solidFill>
              </a:rPr>
              <a:t> az Egyesült Nemzetek Környezetvédelmi </a:t>
            </a:r>
            <a:r>
              <a:rPr lang="en-US" sz="1500" dirty="0" err="1">
                <a:solidFill>
                  <a:srgbClr val="404040"/>
                </a:solidFill>
              </a:rPr>
              <a:t>Programja</a:t>
            </a:r>
            <a:r>
              <a:rPr lang="en-US" sz="1500" dirty="0">
                <a:solidFill>
                  <a:srgbClr val="404040"/>
                </a:solidFill>
              </a:rPr>
              <a:t> (UNEP). 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rgbClr val="404040"/>
                </a:solidFill>
              </a:rPr>
              <a:t>1992 </a:t>
            </a:r>
            <a:r>
              <a:rPr lang="en-US" sz="1600" dirty="0">
                <a:solidFill>
                  <a:srgbClr val="404040"/>
                </a:solidFill>
              </a:rPr>
              <a:t>- </a:t>
            </a:r>
            <a:r>
              <a:rPr lang="en-US" sz="1500" i="0" dirty="0">
                <a:solidFill>
                  <a:srgbClr val="404040"/>
                </a:solidFill>
                <a:effectLst/>
              </a:rPr>
              <a:t>Rio de Janeiróban</a:t>
            </a:r>
            <a:r>
              <a:rPr lang="en-US" sz="1500" dirty="0">
                <a:solidFill>
                  <a:srgbClr val="404040"/>
                </a:solidFill>
              </a:rPr>
              <a:t> rendezték meg </a:t>
            </a:r>
            <a:r>
              <a:rPr lang="en-US" sz="1600" i="0" dirty="0">
                <a:solidFill>
                  <a:srgbClr val="63A537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 ENSZ Környezetvédelmi és Fejlesztési Konferenciáját </a:t>
            </a:r>
            <a:r>
              <a:rPr lang="en-US" sz="1500" i="0" dirty="0">
                <a:solidFill>
                  <a:srgbClr val="404040"/>
                </a:solidFill>
                <a:effectLst/>
              </a:rPr>
              <a:t>(UNCED), amely az 1972-es Stockholmi Konferencia 20. évfordulója alkalmából az emberiség környezetre gyakorolt társadalmi-gazdasági hatásaival foglalkozott. </a:t>
            </a:r>
            <a:r>
              <a:rPr lang="hu-HU" sz="1500" i="0" dirty="0">
                <a:solidFill>
                  <a:srgbClr val="404040"/>
                </a:solidFill>
                <a:effectLst/>
              </a:rPr>
              <a:t>Az UNCED, vagy a "Föld-csúcstalálkozó" felismerte, hogy a fenntartható fejlődés koncepciója minden ember számára elérhető cél; a földi élet fenntartásához szükséges emberi szükségletek kielégítéséhez elengedhetetlen a gazdasági, társadalmi és környezeti szempontok kiegyensúlyozása - ilyen szintű integrációhoz elengedhetetlen egy új szemléletmód mind a fogyasztás és a termelés, mind pedig a munka, élet és döntéshozatal területén.</a:t>
            </a:r>
            <a:endParaRPr lang="en-US" sz="1500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r>
              <a:rPr lang="en-US" sz="1600" b="1" dirty="0">
                <a:solidFill>
                  <a:srgbClr val="404040"/>
                </a:solidFill>
              </a:rPr>
              <a:t>2015 </a:t>
            </a:r>
            <a:r>
              <a:rPr lang="en-US" sz="1600" dirty="0">
                <a:solidFill>
                  <a:srgbClr val="404040"/>
                </a:solidFill>
              </a:rPr>
              <a:t>- A </a:t>
            </a:r>
            <a:r>
              <a:rPr lang="en-US" sz="1600" dirty="0">
                <a:solidFill>
                  <a:srgbClr val="63A53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fenntartható fejlődésről szóló csúcstalálkozót az </a:t>
            </a:r>
            <a:r>
              <a:rPr lang="en-US" sz="1500" dirty="0">
                <a:solidFill>
                  <a:srgbClr val="404040"/>
                </a:solidFill>
              </a:rPr>
              <a:t>ENSZ New York-i székhelyén tartották, ahol hivatalosan is elfogadták a 17 fenntartható fejlődési célt tartalmazó Agenda 2030-at. Két hónappal később a párizsi COP21 konferencián Párizsban 187 fél aláírta és ratifikálta a Párizsi Megállapodást.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rgbClr val="404040"/>
                </a:solidFill>
              </a:rPr>
              <a:t>2022 </a:t>
            </a:r>
            <a:r>
              <a:rPr lang="en-US" sz="1600" dirty="0">
                <a:solidFill>
                  <a:srgbClr val="404040"/>
                </a:solidFill>
              </a:rPr>
              <a:t>- A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600" dirty="0">
                <a:solidFill>
                  <a:srgbClr val="63A53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Stockholm+50 </a:t>
            </a:r>
            <a:r>
              <a:rPr lang="en-US" sz="1500" dirty="0" err="1">
                <a:solidFill>
                  <a:srgbClr val="404040"/>
                </a:solidFill>
              </a:rPr>
              <a:t>nemzetközi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találkozóra</a:t>
            </a:r>
            <a:r>
              <a:rPr lang="hu-HU" sz="1500" dirty="0">
                <a:solidFill>
                  <a:srgbClr val="404040"/>
                </a:solidFill>
              </a:rPr>
              <a:t> az 1972-es Stockholmi Konferencia után 50 évvel került sor, célja az Agenda 2030 célkitűzéseinek felgyorsítása volt</a:t>
            </a:r>
            <a:r>
              <a:rPr lang="en-US" sz="1500" dirty="0">
                <a:solidFill>
                  <a:srgbClr val="404040"/>
                </a:solidFill>
              </a:rPr>
              <a:t>. Olvassa el a </a:t>
            </a:r>
            <a:r>
              <a:rPr lang="en-US" sz="1500" dirty="0">
                <a:solidFill>
                  <a:srgbClr val="63A53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legfontosabb ajánlásokat a </a:t>
            </a:r>
            <a:r>
              <a:rPr lang="en-US" sz="1500" dirty="0">
                <a:solidFill>
                  <a:srgbClr val="404040"/>
                </a:solidFill>
              </a:rPr>
              <a:t>mindenki jólétét szolgáló </a:t>
            </a:r>
            <a:r>
              <a:rPr lang="en-US" sz="1500" dirty="0" err="1">
                <a:solidFill>
                  <a:srgbClr val="404040"/>
                </a:solidFill>
              </a:rPr>
              <a:t>egészséges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  <a:r>
              <a:rPr lang="en-US" sz="1500" dirty="0" err="1">
                <a:solidFill>
                  <a:srgbClr val="404040"/>
                </a:solidFill>
              </a:rPr>
              <a:t>bolygó</a:t>
            </a:r>
            <a:r>
              <a:rPr lang="hu-HU" sz="1500" dirty="0">
                <a:solidFill>
                  <a:srgbClr val="404040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1500" dirty="0">
                <a:solidFill>
                  <a:srgbClr val="404040"/>
                </a:solidFill>
              </a:rPr>
              <a:t>fenntartása, elérése</a:t>
            </a:r>
            <a:r>
              <a:rPr lang="en-US" sz="1500" dirty="0">
                <a:solidFill>
                  <a:srgbClr val="404040"/>
                </a:solidFill>
              </a:rPr>
              <a:t> érdekében tett intézkedések felgyorsítására. </a:t>
            </a:r>
          </a:p>
        </p:txBody>
      </p:sp>
    </p:spTree>
    <p:extLst>
      <p:ext uri="{BB962C8B-B14F-4D97-AF65-F5344CB8AC3E}">
        <p14:creationId xmlns:p14="http://schemas.microsoft.com/office/powerpoint/2010/main" val="184269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404040"/>
                </a:solidFill>
              </a:rPr>
              <a:t>Fenntartható megközelítés a KKV-k számára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1.1 </a:t>
            </a:r>
            <a:r>
              <a:rPr lang="en-GB" sz="2800" dirty="0">
                <a:solidFill>
                  <a:srgbClr val="404040"/>
                </a:solidFill>
              </a:rPr>
              <a:t>Fenntarthatóság a </a:t>
            </a:r>
            <a:r>
              <a:rPr lang="sk-SK" sz="2800" dirty="0">
                <a:solidFill>
                  <a:srgbClr val="404040"/>
                </a:solidFill>
              </a:rPr>
              <a:t>KKV-k</a:t>
            </a:r>
            <a:r>
              <a:rPr lang="en-GB" sz="2800" dirty="0">
                <a:solidFill>
                  <a:srgbClr val="404040"/>
                </a:solidFill>
              </a:rPr>
              <a:t> kontextusában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5E9E16C-680D-5043-4C94-78603AB29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53" y="1740287"/>
            <a:ext cx="10058400" cy="158326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fenntarthatóság az üzleti életben a </a:t>
            </a:r>
            <a:r>
              <a:rPr lang="en-US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következők</a:t>
            </a:r>
            <a:r>
              <a:rPr lang="hu-HU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jelenti:</a:t>
            </a:r>
            <a:endParaRPr lang="sk-SK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üzleti tevékenységet folytatni anélkül, hogy az negatív hatással lenne a környezetre, a közösségre vagy a társadalom egészére (</a:t>
            </a:r>
            <a:r>
              <a:rPr lang="en-US" sz="1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Spiliakos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2018);</a:t>
            </a:r>
            <a:endParaRPr lang="sk-SK" sz="16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vállalkozás</a:t>
            </a: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stratégiája és intézkedései az üzleti tevékenységek által okozott káros környezeti és társadalmi hatások kiküszöbölésére (IBM).</a:t>
            </a:r>
            <a:endParaRPr lang="sk-SK" sz="16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1800" dirty="0">
              <a:solidFill>
                <a:srgbClr val="404040"/>
              </a:solidFill>
            </a:endParaRPr>
          </a:p>
        </p:txBody>
      </p:sp>
      <p:pic>
        <p:nvPicPr>
          <p:cNvPr id="6" name="Grafický objekt 5" descr="Euro obrys">
            <a:extLst>
              <a:ext uri="{FF2B5EF4-FFF2-40B4-BE49-F238E27FC236}">
                <a16:creationId xmlns:a16="http://schemas.microsoft.com/office/drawing/2014/main" id="{41763852-D6A2-9737-01B3-8D013A6D94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8877" y="3747842"/>
            <a:ext cx="657560" cy="657560"/>
          </a:xfrm>
          <a:prstGeom prst="rect">
            <a:avLst/>
          </a:prstGeom>
        </p:spPr>
      </p:pic>
      <p:pic>
        <p:nvPicPr>
          <p:cNvPr id="13" name="Grafický objekt 12" descr="Skupinový úspech obrys">
            <a:extLst>
              <a:ext uri="{FF2B5EF4-FFF2-40B4-BE49-F238E27FC236}">
                <a16:creationId xmlns:a16="http://schemas.microsoft.com/office/drawing/2014/main" id="{CD4D70EE-BB8C-B08A-4DD0-DBC615C456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8732" y="5213919"/>
            <a:ext cx="914400" cy="914400"/>
          </a:xfrm>
          <a:prstGeom prst="rect">
            <a:avLst/>
          </a:prstGeom>
        </p:spPr>
      </p:pic>
      <p:pic>
        <p:nvPicPr>
          <p:cNvPr id="24" name="Grafický objekt 23" descr="Scéna kopca obrys">
            <a:extLst>
              <a:ext uri="{FF2B5EF4-FFF2-40B4-BE49-F238E27FC236}">
                <a16:creationId xmlns:a16="http://schemas.microsoft.com/office/drawing/2014/main" id="{D1FFC847-4D5E-92B4-870F-98CDEEEE66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68026" y="5199267"/>
            <a:ext cx="914400" cy="914400"/>
          </a:xfrm>
          <a:prstGeom prst="rect">
            <a:avLst/>
          </a:prstGeom>
        </p:spPr>
      </p:pic>
      <p:sp>
        <p:nvSpPr>
          <p:cNvPr id="30" name="Ovál 29">
            <a:extLst>
              <a:ext uri="{FF2B5EF4-FFF2-40B4-BE49-F238E27FC236}">
                <a16:creationId xmlns:a16="http://schemas.microsoft.com/office/drawing/2014/main" id="{69C788C4-5C53-3A73-8088-AEECA20E6615}"/>
              </a:ext>
            </a:extLst>
          </p:cNvPr>
          <p:cNvSpPr/>
          <p:nvPr/>
        </p:nvSpPr>
        <p:spPr>
          <a:xfrm>
            <a:off x="3520903" y="5083068"/>
            <a:ext cx="1208647" cy="110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0523B762-AFA2-A447-CD67-482393C90C6D}"/>
              </a:ext>
            </a:extLst>
          </p:cNvPr>
          <p:cNvSpPr/>
          <p:nvPr/>
        </p:nvSpPr>
        <p:spPr>
          <a:xfrm>
            <a:off x="4976107" y="3539954"/>
            <a:ext cx="1208647" cy="110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1D61A89A-CD82-01EA-2D1D-213B8F58E3C0}"/>
              </a:ext>
            </a:extLst>
          </p:cNvPr>
          <p:cNvSpPr/>
          <p:nvPr/>
        </p:nvSpPr>
        <p:spPr>
          <a:xfrm>
            <a:off x="6419780" y="5097087"/>
            <a:ext cx="1208647" cy="110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bojsmerná zvislá šípka 32">
            <a:extLst>
              <a:ext uri="{FF2B5EF4-FFF2-40B4-BE49-F238E27FC236}">
                <a16:creationId xmlns:a16="http://schemas.microsoft.com/office/drawing/2014/main" id="{1D0D13BB-CE17-3320-42B7-0F1D096CE5C7}"/>
              </a:ext>
            </a:extLst>
          </p:cNvPr>
          <p:cNvSpPr/>
          <p:nvPr/>
        </p:nvSpPr>
        <p:spPr>
          <a:xfrm rot="5400000" flipH="1">
            <a:off x="5508078" y="5062298"/>
            <a:ext cx="126915" cy="12264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bojsmerná zvislá šípka 33">
            <a:extLst>
              <a:ext uri="{FF2B5EF4-FFF2-40B4-BE49-F238E27FC236}">
                <a16:creationId xmlns:a16="http://schemas.microsoft.com/office/drawing/2014/main" id="{615B8F7B-4873-083F-90B3-EF1BFC7AFF87}"/>
              </a:ext>
            </a:extLst>
          </p:cNvPr>
          <p:cNvSpPr/>
          <p:nvPr/>
        </p:nvSpPr>
        <p:spPr>
          <a:xfrm rot="2351002" flipH="1">
            <a:off x="4944606" y="4551200"/>
            <a:ext cx="105625" cy="8384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bojsmerná zvislá šípka 34">
            <a:extLst>
              <a:ext uri="{FF2B5EF4-FFF2-40B4-BE49-F238E27FC236}">
                <a16:creationId xmlns:a16="http://schemas.microsoft.com/office/drawing/2014/main" id="{6058416B-1DC0-CD07-D29A-EBB87AB2D5EB}"/>
              </a:ext>
            </a:extLst>
          </p:cNvPr>
          <p:cNvSpPr/>
          <p:nvPr/>
        </p:nvSpPr>
        <p:spPr>
          <a:xfrm rot="19055605" flipH="1">
            <a:off x="6131941" y="4556385"/>
            <a:ext cx="105625" cy="8384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9B280A52-68C0-1A73-B717-F4913502785E}"/>
              </a:ext>
            </a:extLst>
          </p:cNvPr>
          <p:cNvSpPr txBox="1"/>
          <p:nvPr/>
        </p:nvSpPr>
        <p:spPr>
          <a:xfrm>
            <a:off x="5193776" y="3226371"/>
            <a:ext cx="66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404040"/>
                </a:solidFill>
              </a:rPr>
              <a:t>Üzlet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107FAD55-91CB-33D2-10F9-7422F7DBFC39}"/>
              </a:ext>
            </a:extLst>
          </p:cNvPr>
          <p:cNvSpPr txBox="1"/>
          <p:nvPr/>
        </p:nvSpPr>
        <p:spPr>
          <a:xfrm>
            <a:off x="7628427" y="5421868"/>
            <a:ext cx="85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404040"/>
                </a:solidFill>
              </a:rPr>
              <a:t>Társadalom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A556A154-B906-75DB-ACEF-BDBED961D5B4}"/>
              </a:ext>
            </a:extLst>
          </p:cNvPr>
          <p:cNvSpPr txBox="1"/>
          <p:nvPr/>
        </p:nvSpPr>
        <p:spPr>
          <a:xfrm>
            <a:off x="2304855" y="5466685"/>
            <a:ext cx="111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404040"/>
                </a:solidFill>
              </a:rPr>
              <a:t>Környezet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78CA3135-A902-6FDD-9F46-A473D93E59DD}"/>
              </a:ext>
            </a:extLst>
          </p:cNvPr>
          <p:cNvSpPr txBox="1"/>
          <p:nvPr/>
        </p:nvSpPr>
        <p:spPr>
          <a:xfrm>
            <a:off x="4816957" y="5232042"/>
            <a:ext cx="14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3A537"/>
                </a:solidFill>
              </a:rPr>
              <a:t>kölcsönös hatás</a:t>
            </a:r>
          </a:p>
        </p:txBody>
      </p:sp>
    </p:spTree>
    <p:extLst>
      <p:ext uri="{BB962C8B-B14F-4D97-AF65-F5344CB8AC3E}">
        <p14:creationId xmlns:p14="http://schemas.microsoft.com/office/powerpoint/2010/main" val="273133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 descr="Biely plávajúci glóbus">
            <a:extLst>
              <a:ext uri="{FF2B5EF4-FFF2-40B4-BE49-F238E27FC236}">
                <a16:creationId xmlns:a16="http://schemas.microsoft.com/office/drawing/2014/main" id="{EE1FE92D-365F-2500-20F0-8191BE09CF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r="11841" b="8125"/>
          <a:stretch/>
        </p:blipFill>
        <p:spPr>
          <a:xfrm>
            <a:off x="1097280" y="2237019"/>
            <a:ext cx="4130040" cy="35999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404040"/>
                </a:solidFill>
              </a:rPr>
              <a:t>Fenntartható megközelítés a KKV-k számára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1.1 </a:t>
            </a:r>
            <a:r>
              <a:rPr lang="en-GB" sz="2800" dirty="0">
                <a:solidFill>
                  <a:srgbClr val="404040"/>
                </a:solidFill>
              </a:rPr>
              <a:t>Fenntarthatóság a </a:t>
            </a:r>
            <a:r>
              <a:rPr lang="sk-SK" sz="2800" dirty="0">
                <a:solidFill>
                  <a:srgbClr val="404040"/>
                </a:solidFill>
              </a:rPr>
              <a:t>KKV-k</a:t>
            </a:r>
            <a:r>
              <a:rPr lang="en-GB" sz="2800" dirty="0">
                <a:solidFill>
                  <a:srgbClr val="404040"/>
                </a:solidFill>
              </a:rPr>
              <a:t> kontextusában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28" y="5851538"/>
            <a:ext cx="2027384" cy="455825"/>
          </a:xfrm>
          <a:prstGeom prst="rect">
            <a:avLst/>
          </a:prstGeom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5E9E16C-680D-5043-4C94-78603AB29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275" y="1879396"/>
            <a:ext cx="4705184" cy="158326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Miért érdemes </a:t>
            </a:r>
            <a:r>
              <a:rPr lang="en-US" sz="1800" b="1" dirty="0" err="1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fenntarthatóan</a:t>
            </a: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tevékenykedni</a:t>
            </a: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k-SK" sz="1800" b="1" dirty="0">
              <a:solidFill>
                <a:srgbClr val="404040"/>
              </a:solidFill>
            </a:endParaRPr>
          </a:p>
        </p:txBody>
      </p:sp>
      <p:pic>
        <p:nvPicPr>
          <p:cNvPr id="6" name="Grafický objekt 5" descr="Euro obrys">
            <a:extLst>
              <a:ext uri="{FF2B5EF4-FFF2-40B4-BE49-F238E27FC236}">
                <a16:creationId xmlns:a16="http://schemas.microsoft.com/office/drawing/2014/main" id="{41763852-D6A2-9737-01B3-8D013A6D940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1544" y="2638715"/>
            <a:ext cx="657560" cy="657560"/>
          </a:xfrm>
          <a:prstGeom prst="rect">
            <a:avLst/>
          </a:prstGeom>
        </p:spPr>
      </p:pic>
      <p:pic>
        <p:nvPicPr>
          <p:cNvPr id="13" name="Grafický objekt 12" descr="Skupinový úspech obrys">
            <a:extLst>
              <a:ext uri="{FF2B5EF4-FFF2-40B4-BE49-F238E27FC236}">
                <a16:creationId xmlns:a16="http://schemas.microsoft.com/office/drawing/2014/main" id="{CD4D70EE-BB8C-B08A-4DD0-DBC615C4564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9928" y="4293772"/>
            <a:ext cx="914400" cy="914400"/>
          </a:xfrm>
          <a:prstGeom prst="rect">
            <a:avLst/>
          </a:prstGeom>
        </p:spPr>
      </p:pic>
      <p:pic>
        <p:nvPicPr>
          <p:cNvPr id="24" name="Grafický objekt 23" descr="Scéna kopca obrys">
            <a:extLst>
              <a:ext uri="{FF2B5EF4-FFF2-40B4-BE49-F238E27FC236}">
                <a16:creationId xmlns:a16="http://schemas.microsoft.com/office/drawing/2014/main" id="{D1FFC847-4D5E-92B4-870F-98CDEEEE661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06927" y="4400462"/>
            <a:ext cx="914400" cy="914400"/>
          </a:xfrm>
          <a:prstGeom prst="rect">
            <a:avLst/>
          </a:prstGeom>
        </p:spPr>
      </p:pic>
      <p:sp>
        <p:nvSpPr>
          <p:cNvPr id="30" name="Ovál 29">
            <a:extLst>
              <a:ext uri="{FF2B5EF4-FFF2-40B4-BE49-F238E27FC236}">
                <a16:creationId xmlns:a16="http://schemas.microsoft.com/office/drawing/2014/main" id="{69C788C4-5C53-3A73-8088-AEECA20E6615}"/>
              </a:ext>
            </a:extLst>
          </p:cNvPr>
          <p:cNvSpPr/>
          <p:nvPr/>
        </p:nvSpPr>
        <p:spPr>
          <a:xfrm>
            <a:off x="1459804" y="4284263"/>
            <a:ext cx="1208647" cy="110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0523B762-AFA2-A447-CD67-482393C90C6D}"/>
              </a:ext>
            </a:extLst>
          </p:cNvPr>
          <p:cNvSpPr/>
          <p:nvPr/>
        </p:nvSpPr>
        <p:spPr>
          <a:xfrm>
            <a:off x="2518774" y="2430827"/>
            <a:ext cx="1208647" cy="110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1D61A89A-CD82-01EA-2D1D-213B8F58E3C0}"/>
              </a:ext>
            </a:extLst>
          </p:cNvPr>
          <p:cNvSpPr/>
          <p:nvPr/>
        </p:nvSpPr>
        <p:spPr>
          <a:xfrm>
            <a:off x="3720976" y="4176940"/>
            <a:ext cx="1208647" cy="110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bojsmerná zvislá šípka 33">
            <a:extLst>
              <a:ext uri="{FF2B5EF4-FFF2-40B4-BE49-F238E27FC236}">
                <a16:creationId xmlns:a16="http://schemas.microsoft.com/office/drawing/2014/main" id="{615B8F7B-4873-083F-90B3-EF1BFC7AFF87}"/>
              </a:ext>
            </a:extLst>
          </p:cNvPr>
          <p:cNvSpPr/>
          <p:nvPr/>
        </p:nvSpPr>
        <p:spPr>
          <a:xfrm rot="2351002" flipH="1">
            <a:off x="2465961" y="3431793"/>
            <a:ext cx="105625" cy="8384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bojsmerná zvislá šípka 34">
            <a:extLst>
              <a:ext uri="{FF2B5EF4-FFF2-40B4-BE49-F238E27FC236}">
                <a16:creationId xmlns:a16="http://schemas.microsoft.com/office/drawing/2014/main" id="{6058416B-1DC0-CD07-D29A-EBB87AB2D5EB}"/>
              </a:ext>
            </a:extLst>
          </p:cNvPr>
          <p:cNvSpPr/>
          <p:nvPr/>
        </p:nvSpPr>
        <p:spPr>
          <a:xfrm rot="19055605" flipH="1">
            <a:off x="3684077" y="3431776"/>
            <a:ext cx="105625" cy="8384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ojsmerná zvislá šípka 14">
            <a:extLst>
              <a:ext uri="{FF2B5EF4-FFF2-40B4-BE49-F238E27FC236}">
                <a16:creationId xmlns:a16="http://schemas.microsoft.com/office/drawing/2014/main" id="{1671DD3B-A9CE-82F2-8BE7-AB9F039C3CC0}"/>
              </a:ext>
            </a:extLst>
          </p:cNvPr>
          <p:cNvSpPr/>
          <p:nvPr/>
        </p:nvSpPr>
        <p:spPr>
          <a:xfrm rot="5400000" flipH="1">
            <a:off x="3133401" y="4428101"/>
            <a:ext cx="105625" cy="8384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" name="Grafický objekt 18" descr="Naklonené váhy obrys">
            <a:extLst>
              <a:ext uri="{FF2B5EF4-FFF2-40B4-BE49-F238E27FC236}">
                <a16:creationId xmlns:a16="http://schemas.microsoft.com/office/drawing/2014/main" id="{94EC750C-50FA-0B1C-C252-15A81C32A8E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81358" y="3828607"/>
            <a:ext cx="690314" cy="690314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CC9FD28E-350F-F482-7E67-8820DEFC7909}"/>
              </a:ext>
            </a:extLst>
          </p:cNvPr>
          <p:cNvSpPr txBox="1"/>
          <p:nvPr/>
        </p:nvSpPr>
        <p:spPr>
          <a:xfrm>
            <a:off x="5238714" y="2237019"/>
            <a:ext cx="659023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04040"/>
                </a:solidFill>
              </a:rPr>
              <a:t>A felelőtlen üzleti magatartás számos egyenlőtlenséghez vezet, mint például a környezet pusztulása vagy a társadalmi igazságtalanság.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04040"/>
                </a:solidFill>
              </a:rPr>
              <a:t>A globális népességnövekedés következményei, az éghajlatváltozás veszélyei és a természeti erőforrások fogyása nyilvánvalóak, és nem lehet figyelmen kívül hagyni őket.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04040"/>
                </a:solidFill>
              </a:rPr>
              <a:t>A fenntarthatóság célja, hogy legalább egy területre (környezet és társadalom) pozitív hatást gyakoroljon, amelyet be kell építeni a </a:t>
            </a:r>
            <a:r>
              <a:rPr lang="hu-HU" sz="1700" dirty="0">
                <a:solidFill>
                  <a:srgbClr val="404040"/>
                </a:solidFill>
              </a:rPr>
              <a:t>vállalkozás</a:t>
            </a:r>
            <a:r>
              <a:rPr lang="en-US" sz="1700" dirty="0">
                <a:solidFill>
                  <a:srgbClr val="404040"/>
                </a:solidFill>
              </a:rPr>
              <a:t> egyedi jövőképébe és stratégiájába.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04040"/>
                </a:solidFill>
              </a:rPr>
              <a:t>Bármely fenntartható cél és stratégia figyelembevétele </a:t>
            </a:r>
            <a:r>
              <a:rPr lang="en-US" sz="1700" dirty="0" err="1">
                <a:solidFill>
                  <a:srgbClr val="404040"/>
                </a:solidFill>
              </a:rPr>
              <a:t>egy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hu-HU" sz="1700" dirty="0">
                <a:solidFill>
                  <a:srgbClr val="404040"/>
                </a:solidFill>
              </a:rPr>
              <a:t>vállalkozás</a:t>
            </a:r>
            <a:r>
              <a:rPr lang="en-US" sz="1700" dirty="0">
                <a:solidFill>
                  <a:srgbClr val="404040"/>
                </a:solidFill>
              </a:rPr>
              <a:t> üzleti tevékenységében megköveteli, hogy </a:t>
            </a:r>
            <a:r>
              <a:rPr lang="en-US" sz="1700" dirty="0" err="1">
                <a:solidFill>
                  <a:srgbClr val="404040"/>
                </a:solidFill>
              </a:rPr>
              <a:t>érzékeljük</a:t>
            </a:r>
            <a:r>
              <a:rPr lang="en-US" sz="1700" dirty="0">
                <a:solidFill>
                  <a:srgbClr val="404040"/>
                </a:solidFill>
              </a:rPr>
              <a:t> a</a:t>
            </a:r>
            <a:r>
              <a:rPr lang="hu-HU" sz="1700" dirty="0">
                <a:solidFill>
                  <a:srgbClr val="404040"/>
                </a:solidFill>
              </a:rPr>
              <a:t>z alapot jelentő hármasságra </a:t>
            </a:r>
            <a:r>
              <a:rPr lang="en-US" sz="1700" dirty="0">
                <a:solidFill>
                  <a:srgbClr val="404040"/>
                </a:solidFill>
              </a:rPr>
              <a:t>- a profitra, az emberekre és a bolygóra - gyakorolt hatását.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04040"/>
                </a:solidFill>
              </a:rPr>
              <a:t>Nem minden úgynevezett "zöld megoldás" </a:t>
            </a:r>
            <a:r>
              <a:rPr lang="en-US" sz="1700" dirty="0" err="1">
                <a:solidFill>
                  <a:srgbClr val="404040"/>
                </a:solidFill>
              </a:rPr>
              <a:t>valóban</a:t>
            </a:r>
            <a:r>
              <a:rPr lang="en-US" sz="1700" dirty="0">
                <a:solidFill>
                  <a:srgbClr val="404040"/>
                </a:solidFill>
              </a:rPr>
              <a:t> "</a:t>
            </a:r>
            <a:r>
              <a:rPr lang="en-US" sz="1700" dirty="0" err="1">
                <a:solidFill>
                  <a:srgbClr val="404040"/>
                </a:solidFill>
              </a:rPr>
              <a:t>zöld</a:t>
            </a:r>
            <a:r>
              <a:rPr lang="en-US" sz="1700" dirty="0">
                <a:solidFill>
                  <a:srgbClr val="404040"/>
                </a:solidFill>
              </a:rPr>
              <a:t>", </a:t>
            </a:r>
            <a:r>
              <a:rPr lang="en-US" sz="1700" dirty="0" err="1">
                <a:solidFill>
                  <a:srgbClr val="404040"/>
                </a:solidFill>
              </a:rPr>
              <a:t>és</a:t>
            </a:r>
            <a:r>
              <a:rPr lang="en-US" sz="1700" dirty="0">
                <a:solidFill>
                  <a:srgbClr val="404040"/>
                </a:solidFill>
              </a:rPr>
              <a:t> nem minden fenntartható intézkedés </a:t>
            </a:r>
            <a:r>
              <a:rPr lang="en-US" sz="1700" dirty="0" err="1">
                <a:solidFill>
                  <a:srgbClr val="404040"/>
                </a:solidFill>
              </a:rPr>
              <a:t>feltétlenül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endParaRPr lang="hu-HU" sz="1700" dirty="0">
              <a:solidFill>
                <a:srgbClr val="404040"/>
              </a:solidFill>
            </a:endParaRPr>
          </a:p>
          <a:p>
            <a:pPr algn="just">
              <a:tabLst>
                <a:tab pos="269875" algn="l"/>
              </a:tabLst>
            </a:pPr>
            <a:r>
              <a:rPr lang="hu-HU" sz="1700" dirty="0">
                <a:solidFill>
                  <a:srgbClr val="404040"/>
                </a:solidFill>
              </a:rPr>
              <a:t>	</a:t>
            </a:r>
            <a:r>
              <a:rPr lang="en-US" sz="1700" dirty="0" err="1">
                <a:solidFill>
                  <a:srgbClr val="404040"/>
                </a:solidFill>
              </a:rPr>
              <a:t>költséges</a:t>
            </a:r>
            <a:r>
              <a:rPr lang="en-US" sz="1700" dirty="0">
                <a:solidFill>
                  <a:srgbClr val="40404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2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404040"/>
                </a:solidFill>
              </a:rPr>
              <a:t>Fenntartható megközelítés a KKV-k számára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1.1 </a:t>
            </a:r>
            <a:r>
              <a:rPr lang="en-GB" sz="2800" dirty="0">
                <a:solidFill>
                  <a:srgbClr val="404040"/>
                </a:solidFill>
              </a:rPr>
              <a:t>Fenntarthatóság a </a:t>
            </a:r>
            <a:r>
              <a:rPr lang="sk-SK" sz="2800" dirty="0">
                <a:solidFill>
                  <a:srgbClr val="404040"/>
                </a:solidFill>
              </a:rPr>
              <a:t>KKV-k</a:t>
            </a:r>
            <a:r>
              <a:rPr lang="en-GB" sz="2800" dirty="0">
                <a:solidFill>
                  <a:srgbClr val="404040"/>
                </a:solidFill>
              </a:rPr>
              <a:t> kontextusában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5E9E16C-680D-5043-4C94-78603AB29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4971"/>
            <a:ext cx="4705184" cy="158326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Miért érdemes fenntarthatóan cselekedni?</a:t>
            </a:r>
            <a:endParaRPr lang="sk-SK" sz="1800" b="1" dirty="0">
              <a:solidFill>
                <a:srgbClr val="404040"/>
              </a:solidFill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CC9FD28E-350F-F482-7E67-8820DEFC7909}"/>
              </a:ext>
            </a:extLst>
          </p:cNvPr>
          <p:cNvSpPr txBox="1"/>
          <p:nvPr/>
        </p:nvSpPr>
        <p:spPr>
          <a:xfrm>
            <a:off x="1088120" y="2189467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404040"/>
                </a:solidFill>
              </a:rPr>
              <a:t>A Föld nem termel korlátlan </a:t>
            </a:r>
            <a:r>
              <a:rPr lang="en-US" dirty="0" err="1">
                <a:solidFill>
                  <a:srgbClr val="404040"/>
                </a:solidFill>
              </a:rPr>
              <a:t>természeti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erőforrást</a:t>
            </a:r>
            <a:r>
              <a:rPr lang="hu-HU" dirty="0">
                <a:solidFill>
                  <a:srgbClr val="404040"/>
                </a:solidFill>
              </a:rPr>
              <a:t>. É</a:t>
            </a:r>
            <a:r>
              <a:rPr lang="en-US" dirty="0" err="1">
                <a:solidFill>
                  <a:srgbClr val="404040"/>
                </a:solidFill>
              </a:rPr>
              <a:t>ppen</a:t>
            </a:r>
            <a:r>
              <a:rPr lang="en-US" dirty="0">
                <a:solidFill>
                  <a:srgbClr val="404040"/>
                </a:solidFill>
              </a:rPr>
              <a:t> ellenkezőleg, </a:t>
            </a:r>
            <a:r>
              <a:rPr lang="en-US" dirty="0" err="1">
                <a:solidFill>
                  <a:srgbClr val="404040"/>
                </a:solidFill>
              </a:rPr>
              <a:t>az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erőforrások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csonka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világában</a:t>
            </a:r>
            <a:r>
              <a:rPr lang="en-US" dirty="0">
                <a:solidFill>
                  <a:srgbClr val="404040"/>
                </a:solidFill>
              </a:rPr>
              <a:t> élünk, amelyet bolygóhatároknak nevezünk, és amelyeket tiszteletben kell tartanunk a környezeti, társadalmi és gazdasági következmények elkerülése érdekében.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9D7FD149-82B2-5A18-CB9B-7A5825596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08" y="3115024"/>
            <a:ext cx="2590112" cy="2590112"/>
          </a:xfrm>
          <a:prstGeom prst="rect">
            <a:avLst/>
          </a:prstGeom>
        </p:spPr>
      </p:pic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0C7027C0-B2D4-739F-E809-6E30F153EBB9}"/>
              </a:ext>
            </a:extLst>
          </p:cNvPr>
          <p:cNvCxnSpPr>
            <a:cxnSpLocks/>
          </p:cNvCxnSpPr>
          <p:nvPr/>
        </p:nvCxnSpPr>
        <p:spPr>
          <a:xfrm>
            <a:off x="5802464" y="4349783"/>
            <a:ext cx="1381552" cy="1460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15D5A7BC-6454-C6E7-8FB3-02FB32DA1BF6}"/>
              </a:ext>
            </a:extLst>
          </p:cNvPr>
          <p:cNvCxnSpPr>
            <a:cxnSpLocks/>
          </p:cNvCxnSpPr>
          <p:nvPr/>
        </p:nvCxnSpPr>
        <p:spPr>
          <a:xfrm flipV="1">
            <a:off x="5802464" y="3492247"/>
            <a:ext cx="2529840" cy="857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6FD7F337-A533-73E2-2C18-81764DCFACB4}"/>
              </a:ext>
            </a:extLst>
          </p:cNvPr>
          <p:cNvCxnSpPr>
            <a:cxnSpLocks/>
          </p:cNvCxnSpPr>
          <p:nvPr/>
        </p:nvCxnSpPr>
        <p:spPr>
          <a:xfrm flipH="1" flipV="1">
            <a:off x="3737616" y="3387420"/>
            <a:ext cx="2064848" cy="94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riama spojnica 24">
            <a:extLst>
              <a:ext uri="{FF2B5EF4-FFF2-40B4-BE49-F238E27FC236}">
                <a16:creationId xmlns:a16="http://schemas.microsoft.com/office/drawing/2014/main" id="{0BE71B4B-A4A0-639E-B123-139357C5614D}"/>
              </a:ext>
            </a:extLst>
          </p:cNvPr>
          <p:cNvCxnSpPr>
            <a:cxnSpLocks/>
          </p:cNvCxnSpPr>
          <p:nvPr/>
        </p:nvCxnSpPr>
        <p:spPr>
          <a:xfrm flipH="1">
            <a:off x="4081549" y="4337059"/>
            <a:ext cx="1720915" cy="510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iama spojnica 26">
            <a:extLst>
              <a:ext uri="{FF2B5EF4-FFF2-40B4-BE49-F238E27FC236}">
                <a16:creationId xmlns:a16="http://schemas.microsoft.com/office/drawing/2014/main" id="{C3C696C6-128A-CE11-5B15-534297AAF1E9}"/>
              </a:ext>
            </a:extLst>
          </p:cNvPr>
          <p:cNvCxnSpPr>
            <a:cxnSpLocks/>
          </p:cNvCxnSpPr>
          <p:nvPr/>
        </p:nvCxnSpPr>
        <p:spPr>
          <a:xfrm flipH="1">
            <a:off x="4846320" y="4341625"/>
            <a:ext cx="956144" cy="1537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riama spojnica 32">
            <a:extLst>
              <a:ext uri="{FF2B5EF4-FFF2-40B4-BE49-F238E27FC236}">
                <a16:creationId xmlns:a16="http://schemas.microsoft.com/office/drawing/2014/main" id="{73CA672C-B803-E10A-537D-FF3425275218}"/>
              </a:ext>
            </a:extLst>
          </p:cNvPr>
          <p:cNvCxnSpPr>
            <a:cxnSpLocks/>
          </p:cNvCxnSpPr>
          <p:nvPr/>
        </p:nvCxnSpPr>
        <p:spPr>
          <a:xfrm flipV="1">
            <a:off x="5802464" y="3068833"/>
            <a:ext cx="769792" cy="1268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lúk 38">
            <a:extLst>
              <a:ext uri="{FF2B5EF4-FFF2-40B4-BE49-F238E27FC236}">
                <a16:creationId xmlns:a16="http://schemas.microsoft.com/office/drawing/2014/main" id="{E0321393-5433-7894-7B71-E3BA2A5A5E7F}"/>
              </a:ext>
            </a:extLst>
          </p:cNvPr>
          <p:cNvSpPr/>
          <p:nvPr/>
        </p:nvSpPr>
        <p:spPr>
          <a:xfrm rot="13845505">
            <a:off x="4114467" y="3611517"/>
            <a:ext cx="1555144" cy="138829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Oblúk 39">
            <a:extLst>
              <a:ext uri="{FF2B5EF4-FFF2-40B4-BE49-F238E27FC236}">
                <a16:creationId xmlns:a16="http://schemas.microsoft.com/office/drawing/2014/main" id="{D571ED64-B9D5-5E4F-D802-508186BEF010}"/>
              </a:ext>
            </a:extLst>
          </p:cNvPr>
          <p:cNvSpPr/>
          <p:nvPr/>
        </p:nvSpPr>
        <p:spPr>
          <a:xfrm rot="3989182">
            <a:off x="4951351" y="2912278"/>
            <a:ext cx="2997280" cy="271643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FD8A2684-CD9F-8C2F-6D02-200D09EE7410}"/>
              </a:ext>
            </a:extLst>
          </p:cNvPr>
          <p:cNvSpPr txBox="1"/>
          <p:nvPr/>
        </p:nvSpPr>
        <p:spPr>
          <a:xfrm>
            <a:off x="2700231" y="5887850"/>
            <a:ext cx="708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3A537"/>
                </a:solidFill>
              </a:rPr>
              <a:t>A bolygóhatárokról és jelenlegi állapotukról szóló videót </a:t>
            </a:r>
            <a:r>
              <a:rPr lang="en-US" dirty="0">
                <a:solidFill>
                  <a:srgbClr val="63A53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itt </a:t>
            </a:r>
            <a:r>
              <a:rPr lang="en-US" dirty="0">
                <a:solidFill>
                  <a:srgbClr val="63A537"/>
                </a:solidFill>
              </a:rPr>
              <a:t>nézheti meg.</a:t>
            </a:r>
          </a:p>
        </p:txBody>
      </p:sp>
    </p:spTree>
    <p:extLst>
      <p:ext uri="{BB962C8B-B14F-4D97-AF65-F5344CB8AC3E}">
        <p14:creationId xmlns:p14="http://schemas.microsoft.com/office/powerpoint/2010/main" val="87085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404040"/>
                </a:solidFill>
              </a:rPr>
              <a:t>Fenntartható megközelítés a KKV-k számára</a:t>
            </a:r>
            <a:br>
              <a:rPr lang="en-US" dirty="0">
                <a:solidFill>
                  <a:srgbClr val="404040"/>
                </a:solidFill>
              </a:rPr>
            </a:br>
            <a:r>
              <a:rPr lang="en-US" sz="2800" dirty="0">
                <a:solidFill>
                  <a:srgbClr val="404040"/>
                </a:solidFill>
              </a:rPr>
              <a:t>1.2 </a:t>
            </a:r>
            <a:r>
              <a:rPr lang="hu-HU" sz="2800" dirty="0">
                <a:solidFill>
                  <a:srgbClr val="404040"/>
                </a:solidFill>
              </a:rPr>
              <a:t>Működési javaslatok </a:t>
            </a:r>
            <a:r>
              <a:rPr lang="en-GB" sz="2800" dirty="0">
                <a:solidFill>
                  <a:srgbClr val="404040"/>
                </a:solidFill>
              </a:rPr>
              <a:t>a </a:t>
            </a:r>
            <a:r>
              <a:rPr lang="sk-SK" sz="2800" dirty="0">
                <a:solidFill>
                  <a:srgbClr val="404040"/>
                </a:solidFill>
              </a:rPr>
              <a:t>KKV-k</a:t>
            </a:r>
            <a:r>
              <a:rPr lang="en-GB" sz="2800" dirty="0">
                <a:solidFill>
                  <a:srgbClr val="404040"/>
                </a:solidFill>
              </a:rPr>
              <a:t> számára 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ystem-ui"/>
              </a:rPr>
              <a:t>Az Európai Bizottság által e kiadvány elkészítéséhez nyújtott támogatás nem jelenti a tartalom jóváhagyását, amely kizárólag a szerzők véleményét tükrözi, és a Bizottság nem tehető felelőssé a benne foglalt információk bármilyen felhasználásáért.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5" name="Marcador de contenido 17">
            <a:extLst>
              <a:ext uri="{FF2B5EF4-FFF2-40B4-BE49-F238E27FC236}">
                <a16:creationId xmlns:a16="http://schemas.microsoft.com/office/drawing/2014/main" id="{1E7B05CB-B4E4-C1D0-4731-B20219FFC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549" y="1886670"/>
            <a:ext cx="9356851" cy="379562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b="1" dirty="0">
                <a:solidFill>
                  <a:srgbClr val="404040"/>
                </a:solidFill>
              </a:rPr>
              <a:t>Fontos, hogy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tisztában</a:t>
            </a:r>
            <a:r>
              <a:rPr lang="hu-HU" b="1" dirty="0">
                <a:solidFill>
                  <a:srgbClr val="404040"/>
                </a:solidFill>
              </a:rPr>
              <a:t> legyen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hu-HU" b="1" dirty="0">
                <a:solidFill>
                  <a:srgbClr val="404040"/>
                </a:solidFill>
              </a:rPr>
              <a:t>vállalkozása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környeze</a:t>
            </a:r>
            <a:r>
              <a:rPr lang="hu-HU" b="1" dirty="0" err="1">
                <a:solidFill>
                  <a:srgbClr val="404040"/>
                </a:solidFill>
              </a:rPr>
              <a:t>tre</a:t>
            </a:r>
            <a:r>
              <a:rPr lang="en-US" b="1" dirty="0">
                <a:solidFill>
                  <a:srgbClr val="404040"/>
                </a:solidFill>
              </a:rPr>
              <a:t> és társadalomra </a:t>
            </a:r>
            <a:r>
              <a:rPr lang="en-US" b="1" dirty="0" err="1">
                <a:solidFill>
                  <a:srgbClr val="404040"/>
                </a:solidFill>
              </a:rPr>
              <a:t>gyakorolt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hatás</a:t>
            </a:r>
            <a:r>
              <a:rPr lang="hu-HU" b="1" dirty="0" err="1">
                <a:solidFill>
                  <a:srgbClr val="404040"/>
                </a:solidFill>
              </a:rPr>
              <a:t>ai</a:t>
            </a:r>
            <a:r>
              <a:rPr lang="en-US" b="1" dirty="0" err="1">
                <a:solidFill>
                  <a:srgbClr val="404040"/>
                </a:solidFill>
              </a:rPr>
              <a:t>val</a:t>
            </a:r>
            <a:r>
              <a:rPr lang="en-US" b="1" dirty="0">
                <a:solidFill>
                  <a:srgbClr val="404040"/>
                </a:solidFill>
              </a:rPr>
              <a:t>, </a:t>
            </a:r>
            <a:r>
              <a:rPr lang="en-US" b="1" dirty="0" err="1">
                <a:solidFill>
                  <a:srgbClr val="404040"/>
                </a:solidFill>
              </a:rPr>
              <a:t>amely</a:t>
            </a:r>
            <a:r>
              <a:rPr lang="hu-HU" b="1" dirty="0" err="1">
                <a:solidFill>
                  <a:srgbClr val="404040"/>
                </a:solidFill>
              </a:rPr>
              <a:t>ek</a:t>
            </a:r>
            <a:r>
              <a:rPr lang="hu-HU" b="1" dirty="0">
                <a:solidFill>
                  <a:srgbClr val="404040"/>
                </a:solidFill>
              </a:rPr>
              <a:t> hozzájárulnak</a:t>
            </a:r>
            <a:r>
              <a:rPr lang="en-US" b="1" dirty="0">
                <a:solidFill>
                  <a:srgbClr val="404040"/>
                </a:solidFill>
              </a:rPr>
              <a:t> a </a:t>
            </a:r>
            <a:r>
              <a:rPr lang="en-US" b="1" dirty="0" err="1">
                <a:solidFill>
                  <a:srgbClr val="404040"/>
                </a:solidFill>
              </a:rPr>
              <a:t>fenntartható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megoldások</a:t>
            </a:r>
            <a:r>
              <a:rPr lang="hu-HU" b="1" dirty="0">
                <a:solidFill>
                  <a:srgbClr val="404040"/>
                </a:solidFill>
              </a:rPr>
              <a:t>hoz a stratégiák és célok meghatározásán keresztül.</a:t>
            </a:r>
            <a:r>
              <a:rPr lang="en-US" b="1" dirty="0">
                <a:solidFill>
                  <a:srgbClr val="404040"/>
                </a:solidFill>
              </a:rPr>
              <a:t> Ne felejtse el, hogy a </a:t>
            </a:r>
            <a:r>
              <a:rPr lang="hu-HU" b="1" dirty="0">
                <a:solidFill>
                  <a:srgbClr val="404040"/>
                </a:solidFill>
              </a:rPr>
              <a:t>vállalkozása számára</a:t>
            </a:r>
            <a:r>
              <a:rPr lang="en-US" b="1" dirty="0">
                <a:solidFill>
                  <a:srgbClr val="404040"/>
                </a:solidFill>
              </a:rPr>
              <a:t> kitűzött céloknak specifikusnak, mérhetőnek, elérhetőnek, relevánsnak és időhöz kötöttnek </a:t>
            </a:r>
            <a:r>
              <a:rPr lang="en-US" b="1" dirty="0" err="1">
                <a:solidFill>
                  <a:srgbClr val="404040"/>
                </a:solidFill>
              </a:rPr>
              <a:t>kell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lenniük</a:t>
            </a:r>
            <a:r>
              <a:rPr lang="en-US" b="1" dirty="0">
                <a:solidFill>
                  <a:srgbClr val="40404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404040"/>
                </a:solidFill>
              </a:rPr>
              <a:t>Használ</a:t>
            </a:r>
            <a:r>
              <a:rPr lang="en-US" dirty="0">
                <a:solidFill>
                  <a:srgbClr val="404040"/>
                </a:solidFill>
              </a:rPr>
              <a:t>-e </a:t>
            </a:r>
            <a:r>
              <a:rPr lang="hu-HU" dirty="0">
                <a:solidFill>
                  <a:srgbClr val="404040"/>
                </a:solidFill>
              </a:rPr>
              <a:t>vállalkozásunk</a:t>
            </a:r>
            <a:r>
              <a:rPr lang="en-US" dirty="0">
                <a:solidFill>
                  <a:srgbClr val="404040"/>
                </a:solidFill>
              </a:rPr>
              <a:t> fenntartható anyagokat a gyártási folyamat során?</a:t>
            </a:r>
          </a:p>
          <a:p>
            <a:pPr marL="0" indent="0" algn="just">
              <a:buNone/>
            </a:pPr>
            <a:r>
              <a:rPr lang="hu-HU" dirty="0">
                <a:solidFill>
                  <a:srgbClr val="404040"/>
                </a:solidFill>
              </a:rPr>
              <a:t>Támaszkodhat-e v vállalkozásunk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megújuló</a:t>
            </a:r>
            <a:r>
              <a:rPr lang="en-US" dirty="0">
                <a:solidFill>
                  <a:srgbClr val="404040"/>
                </a:solidFill>
              </a:rPr>
              <a:t> energiaforrásokra?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404040"/>
                </a:solidFill>
              </a:rPr>
              <a:t>Mennyi hulladékot termel a </a:t>
            </a:r>
            <a:r>
              <a:rPr lang="hu-HU" dirty="0">
                <a:solidFill>
                  <a:srgbClr val="404040"/>
                </a:solidFill>
              </a:rPr>
              <a:t>vállalkozásunk</a:t>
            </a:r>
            <a:r>
              <a:rPr lang="en-US" dirty="0">
                <a:solidFill>
                  <a:srgbClr val="40404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404040"/>
                </a:solidFill>
              </a:rPr>
              <a:t>Léteznek-e alapok a fenntartható következmények </a:t>
            </a:r>
            <a:r>
              <a:rPr lang="en-US" dirty="0" err="1">
                <a:solidFill>
                  <a:srgbClr val="404040"/>
                </a:solidFill>
              </a:rPr>
              <a:t>támogatására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hu-HU" dirty="0">
                <a:solidFill>
                  <a:srgbClr val="404040"/>
                </a:solidFill>
              </a:rPr>
              <a:t>az</a:t>
            </a:r>
            <a:r>
              <a:rPr lang="en-US" dirty="0">
                <a:solidFill>
                  <a:srgbClr val="404040"/>
                </a:solidFill>
              </a:rPr>
              <a:t> országban?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404040"/>
                </a:solidFill>
              </a:rPr>
              <a:t>Szponzorálhat vagy </a:t>
            </a:r>
            <a:r>
              <a:rPr lang="en-US" dirty="0" err="1">
                <a:solidFill>
                  <a:srgbClr val="404040"/>
                </a:solidFill>
              </a:rPr>
              <a:t>támogathat</a:t>
            </a:r>
            <a:r>
              <a:rPr lang="en-US" dirty="0">
                <a:solidFill>
                  <a:srgbClr val="404040"/>
                </a:solidFill>
              </a:rPr>
              <a:t>-e </a:t>
            </a:r>
            <a:r>
              <a:rPr lang="hu-HU" dirty="0">
                <a:solidFill>
                  <a:srgbClr val="404040"/>
                </a:solidFill>
              </a:rPr>
              <a:t>vállalkozásunk</a:t>
            </a:r>
            <a:r>
              <a:rPr lang="en-US" dirty="0">
                <a:solidFill>
                  <a:srgbClr val="404040"/>
                </a:solidFill>
              </a:rPr>
              <a:t> oktatási alapokat vagy veszélyeztetett közösségeket?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404040"/>
                </a:solidFill>
              </a:rPr>
              <a:t>Van olyan eszköz, amely segít mérni </a:t>
            </a:r>
            <a:r>
              <a:rPr lang="en-US" dirty="0" err="1">
                <a:solidFill>
                  <a:srgbClr val="404040"/>
                </a:solidFill>
              </a:rPr>
              <a:t>egy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hu-HU" dirty="0">
                <a:solidFill>
                  <a:srgbClr val="404040"/>
                </a:solidFill>
              </a:rPr>
              <a:t>vállalkozás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hu-HU" dirty="0">
                <a:solidFill>
                  <a:srgbClr val="404040"/>
                </a:solidFill>
              </a:rPr>
              <a:t>karbon</a:t>
            </a:r>
            <a:r>
              <a:rPr lang="en-US" dirty="0" err="1">
                <a:solidFill>
                  <a:srgbClr val="404040"/>
                </a:solidFill>
              </a:rPr>
              <a:t>lábnyomát</a:t>
            </a:r>
            <a:r>
              <a:rPr lang="en-US" dirty="0">
                <a:solidFill>
                  <a:srgbClr val="404040"/>
                </a:solidFill>
              </a:rPr>
              <a:t>? </a:t>
            </a:r>
          </a:p>
          <a:p>
            <a:pPr marL="0" indent="0" algn="just">
              <a:buNone/>
            </a:pPr>
            <a:r>
              <a:rPr lang="hu-HU" dirty="0">
                <a:solidFill>
                  <a:srgbClr val="404040"/>
                </a:solidFill>
              </a:rPr>
              <a:t>Felvesz-e, alkalmaz-e vállalkozásunk különböző vallású, nemzetiségű, stb.</a:t>
            </a:r>
            <a:r>
              <a:rPr lang="en-US" dirty="0">
                <a:solidFill>
                  <a:srgbClr val="404040"/>
                </a:solidFill>
              </a:rPr>
              <a:t> álláskeresőket?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404040"/>
                </a:solidFill>
              </a:rPr>
              <a:t>Cégünk </a:t>
            </a:r>
            <a:r>
              <a:rPr lang="en-US" dirty="0" err="1">
                <a:solidFill>
                  <a:srgbClr val="404040"/>
                </a:solidFill>
              </a:rPr>
              <a:t>tudatosan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csökkenti</a:t>
            </a:r>
            <a:r>
              <a:rPr lang="hu-HU" dirty="0">
                <a:solidFill>
                  <a:srgbClr val="404040"/>
                </a:solidFill>
              </a:rPr>
              <a:t>-e</a:t>
            </a:r>
            <a:r>
              <a:rPr lang="en-US" dirty="0">
                <a:solidFill>
                  <a:srgbClr val="404040"/>
                </a:solidFill>
              </a:rPr>
              <a:t> a felhasznált energia mennyiségét?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404040"/>
                </a:solidFill>
              </a:rPr>
              <a:t>Megközelítette</a:t>
            </a:r>
            <a:r>
              <a:rPr lang="en-US" dirty="0">
                <a:solidFill>
                  <a:srgbClr val="404040"/>
                </a:solidFill>
              </a:rPr>
              <a:t>-e </a:t>
            </a:r>
            <a:r>
              <a:rPr lang="hu-HU" dirty="0">
                <a:solidFill>
                  <a:srgbClr val="404040"/>
                </a:solidFill>
              </a:rPr>
              <a:t>vállalkozásunk</a:t>
            </a:r>
            <a:r>
              <a:rPr lang="en-US" dirty="0">
                <a:solidFill>
                  <a:srgbClr val="404040"/>
                </a:solidFill>
              </a:rPr>
              <a:t> a körforgásos gazdaság elveit?</a:t>
            </a:r>
          </a:p>
          <a:p>
            <a:pPr marL="0" indent="0" algn="just"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4" name="Grafický objekt 3" descr="Cieľová skupina obrys">
            <a:extLst>
              <a:ext uri="{FF2B5EF4-FFF2-40B4-BE49-F238E27FC236}">
                <a16:creationId xmlns:a16="http://schemas.microsoft.com/office/drawing/2014/main" id="{053F52CE-6FC6-A503-FEBF-338E7315D1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" y="17373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565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13992</TotalTime>
  <Words>5670</Words>
  <Application>Microsoft Office PowerPoint</Application>
  <PresentationFormat>Szélesvásznú</PresentationFormat>
  <Paragraphs>381</Paragraphs>
  <Slides>37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9" baseType="lpstr">
      <vt:lpstr>Arial</vt:lpstr>
      <vt:lpstr>Bower</vt:lpstr>
      <vt:lpstr>Calibri</vt:lpstr>
      <vt:lpstr>Calibri Light</vt:lpstr>
      <vt:lpstr>Courier New</vt:lpstr>
      <vt:lpstr>Segoe UI</vt:lpstr>
      <vt:lpstr>Söhne</vt:lpstr>
      <vt:lpstr>Symbol</vt:lpstr>
      <vt:lpstr>system-ui</vt:lpstr>
      <vt:lpstr>Times New Roman</vt:lpstr>
      <vt:lpstr>Wingdings</vt:lpstr>
      <vt:lpstr>Retrospektíva</vt:lpstr>
      <vt:lpstr>Fenntartható, társadalmi és zöld vállalkozás</vt:lpstr>
      <vt:lpstr>Célok és célkitűzések</vt:lpstr>
      <vt:lpstr>Index</vt:lpstr>
      <vt:lpstr>1. fejezet:  Fenntartható megközelítés a KKV-k számára</vt:lpstr>
      <vt:lpstr>Fenntartható megközelítés a KKV-k számára</vt:lpstr>
      <vt:lpstr>Fenntartható megközelítés a KKV-k számára 1.1 Fenntarthatóság a KKV-k kontextusában </vt:lpstr>
      <vt:lpstr>Fenntartható megközelítés a KKV-k számára 1.1 Fenntarthatóság a KKV-k kontextusában </vt:lpstr>
      <vt:lpstr>Fenntartható megközelítés a KKV-k számára 1.1 Fenntarthatóság a KKV-k kontextusában </vt:lpstr>
      <vt:lpstr>Fenntartható megközelítés a KKV-k számára 1.2 Működési javaslatok a KKV-k számára </vt:lpstr>
      <vt:lpstr>Fenntartható megközelítés a KKV-k számára 1.2 Működési javaslatok a KKV-k számára </vt:lpstr>
      <vt:lpstr>Fenntartható megközelítés a KKV-k számára 1.2 Működési javaslatok a KKV-k számára </vt:lpstr>
      <vt:lpstr>Fenntartható megközelítés a KKV-k számára 1.2 Működési javaslatok a KKV-k számára </vt:lpstr>
      <vt:lpstr>PowerPoint-bemutató</vt:lpstr>
      <vt:lpstr>A társadalmi vállalkozás alapjai</vt:lpstr>
      <vt:lpstr>A társadalmi vállalkozás alapjai 2.1 Miben más a társadalmi vállalkozás?</vt:lpstr>
      <vt:lpstr>A társadalmi vállalkozás alapjai 2.1 Miben más a társadalmi vállalkozás?</vt:lpstr>
      <vt:lpstr>A társadalmi vállalkozás alapjai 2.1 Miben más a társadalmi vállalkozás?</vt:lpstr>
      <vt:lpstr>A társadalmi vállalkozás alapjai 2.2 Társadalmi vállalkozás vs. vállalati társadalmi felelősségvállalás (CSR)</vt:lpstr>
      <vt:lpstr>A társadalmi vállalkozás alapjai 2.3 Társadalmi küldetés a KKV-kban </vt:lpstr>
      <vt:lpstr>3. fejezet:  Zöld vállalkozás</vt:lpstr>
      <vt:lpstr>Zöld vállalkozás 3.1 Mi a zöld vállalkozás és annak alapelvei </vt:lpstr>
      <vt:lpstr>Zöld vállalkozás 3.1 Mi a zöld vállalkozás és annak alapelvei </vt:lpstr>
      <vt:lpstr>Zöld vállalkozás 3.2 Hogyan lehet kihasználni a zöld vállalkozásban rejlő lehetőségeket? </vt:lpstr>
      <vt:lpstr>PowerPoint-bemutató</vt:lpstr>
      <vt:lpstr>Zöld vállalkozás 3.2 Hogyan lehet kihasználni a zöld vállalkozásban rejlő lehetőségeket? </vt:lpstr>
      <vt:lpstr>Zöld vállalkozás 3.2 Hogyan lehet kihasználni a zöld vállalkozásban rejlő lehetőségeket? </vt:lpstr>
      <vt:lpstr>Zöld vállalkozás 3.2 Hogyan lehet kihasználni a zöld vállalkozásban rejlő lehetőségeket? </vt:lpstr>
      <vt:lpstr>Zöld vállalkozás 3.2 Hogyan lehet kihasználni a zöld vállalkozásban rejlő lehetőségeket? </vt:lpstr>
      <vt:lpstr>Zöld vállalkozás 3.2 Hogyan lehet kihasználni a zöld vállalkozásban rejlő lehetőségeket? </vt:lpstr>
      <vt:lpstr>Zöld vállalkozás 3.2 Hogyan lehet kihasználni a zöld vállalkozásban rejlő lehetőségeket? </vt:lpstr>
      <vt:lpstr> Zöld vállalkozás 3.3 Tippek és eszközök, hogy vállalkozása "zöldebb" legyen</vt:lpstr>
      <vt:lpstr>Összefoglalva</vt:lpstr>
      <vt:lpstr>Ellenőrző kérdések</vt:lpstr>
      <vt:lpstr>Ellenőrző kérdések: megoldások</vt:lpstr>
      <vt:lpstr>Ellenőrző kérdések</vt:lpstr>
      <vt:lpstr>Ellenőrző kérdések: megoldások</vt:lpstr>
      <vt:lpstr>Köszönöm!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result title/ presentation title</dc:title>
  <dc:creator>gavalcova</dc:creator>
  <cp:keywords>, docId:508A14BC51B3087BD046A7E0F0F34BF7</cp:keywords>
  <cp:lastModifiedBy>Vörösmarty-Horváth Zsófia</cp:lastModifiedBy>
  <cp:revision>453</cp:revision>
  <cp:lastPrinted>2022-11-09T07:13:22Z</cp:lastPrinted>
  <dcterms:created xsi:type="dcterms:W3CDTF">2021-11-14T20:46:17Z</dcterms:created>
  <dcterms:modified xsi:type="dcterms:W3CDTF">2023-04-05T13:06:22Z</dcterms:modified>
</cp:coreProperties>
</file>