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61" r:id="rId3"/>
    <p:sldId id="260" r:id="rId4"/>
    <p:sldId id="272" r:id="rId5"/>
    <p:sldId id="257" r:id="rId6"/>
    <p:sldId id="271" r:id="rId7"/>
    <p:sldId id="262" r:id="rId8"/>
    <p:sldId id="276" r:id="rId9"/>
    <p:sldId id="277" r:id="rId10"/>
    <p:sldId id="263" r:id="rId11"/>
    <p:sldId id="278" r:id="rId12"/>
    <p:sldId id="279" r:id="rId13"/>
    <p:sldId id="283" r:id="rId14"/>
    <p:sldId id="280" r:id="rId15"/>
    <p:sldId id="285" r:id="rId16"/>
    <p:sldId id="286" r:id="rId17"/>
    <p:sldId id="281" r:id="rId18"/>
    <p:sldId id="287" r:id="rId19"/>
    <p:sldId id="266" r:id="rId20"/>
    <p:sldId id="268" r:id="rId21"/>
    <p:sldId id="290" r:id="rId22"/>
    <p:sldId id="269" r:id="rId23"/>
    <p:sldId id="289" r:id="rId24"/>
    <p:sldId id="264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90923D7-C7B6-A1B8-47A2-B0856CDAFC89}" name="Hana Palušková" initials="HP" userId="bd7e3989570f8b89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A537"/>
    <a:srgbClr val="39A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44" autoAdjust="0"/>
    <p:restoredTop sz="94660"/>
  </p:normalViewPr>
  <p:slideViewPr>
    <p:cSldViewPr snapToGrid="0">
      <p:cViewPr varScale="1">
        <p:scale>
          <a:sx n="75" d="100"/>
          <a:sy n="75" d="100"/>
        </p:scale>
        <p:origin x="6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8/10/relationships/authors" Target="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AF0E53-CBCF-4C04-A4FB-7AC87E586F76}" type="doc">
      <dgm:prSet loTypeId="urn:microsoft.com/office/officeart/2005/8/layout/hList6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19D75968-110D-4570-A796-4EFA7A289980}">
      <dgm:prSet phldrT="[Texto]"/>
      <dgm:spPr/>
      <dgm:t>
        <a:bodyPr/>
        <a:lstStyle/>
        <a:p>
          <a:r>
            <a:rPr lang="hu-HU" noProof="0" dirty="0"/>
            <a:t>1. FEJEZET</a:t>
          </a:r>
          <a:r>
            <a:rPr lang="en-US" noProof="0" dirty="0"/>
            <a:t>: Digitalizáció a KKV-kban</a:t>
          </a:r>
        </a:p>
      </dgm:t>
    </dgm:pt>
    <dgm:pt modelId="{78AFBB9F-F438-4106-A4C3-7D8B2021376F}" type="parTrans" cxnId="{B3CC6CB5-BB5B-4A96-8B1E-A8A3F01CC766}">
      <dgm:prSet/>
      <dgm:spPr/>
      <dgm:t>
        <a:bodyPr/>
        <a:lstStyle/>
        <a:p>
          <a:endParaRPr lang="es-ES"/>
        </a:p>
      </dgm:t>
    </dgm:pt>
    <dgm:pt modelId="{B5F78038-C462-4723-A996-05689A91AF21}" type="sibTrans" cxnId="{B3CC6CB5-BB5B-4A96-8B1E-A8A3F01CC766}">
      <dgm:prSet/>
      <dgm:spPr/>
      <dgm:t>
        <a:bodyPr/>
        <a:lstStyle/>
        <a:p>
          <a:endParaRPr lang="es-ES"/>
        </a:p>
      </dgm:t>
    </dgm:pt>
    <dgm:pt modelId="{1EB7B6C2-3634-4EDE-A16D-DCD926DC57FD}">
      <dgm:prSet phldrT="[Texto]"/>
      <dgm:spPr/>
      <dgm:t>
        <a:bodyPr/>
        <a:lstStyle/>
        <a:p>
          <a:r>
            <a:rPr lang="en-US" noProof="0" dirty="0"/>
            <a:t>A digitalizáció előnyei a KKV-k számára</a:t>
          </a:r>
        </a:p>
      </dgm:t>
    </dgm:pt>
    <dgm:pt modelId="{C4804868-1FB7-4E89-9585-79F595BCBEF4}" type="parTrans" cxnId="{751D8379-3BAF-4F98-A85F-61542615D940}">
      <dgm:prSet/>
      <dgm:spPr/>
      <dgm:t>
        <a:bodyPr/>
        <a:lstStyle/>
        <a:p>
          <a:endParaRPr lang="es-ES"/>
        </a:p>
      </dgm:t>
    </dgm:pt>
    <dgm:pt modelId="{7087BA06-890E-4340-83C6-C72E1DE962F2}" type="sibTrans" cxnId="{751D8379-3BAF-4F98-A85F-61542615D940}">
      <dgm:prSet/>
      <dgm:spPr/>
      <dgm:t>
        <a:bodyPr/>
        <a:lstStyle/>
        <a:p>
          <a:endParaRPr lang="es-ES"/>
        </a:p>
      </dgm:t>
    </dgm:pt>
    <dgm:pt modelId="{609B7737-2F8B-426B-AF67-1EE3ED08022C}">
      <dgm:prSet phldrT="[Texto]"/>
      <dgm:spPr/>
      <dgm:t>
        <a:bodyPr/>
        <a:lstStyle/>
        <a:p>
          <a:r>
            <a:rPr lang="es-ES" dirty="0"/>
            <a:t>2. </a:t>
          </a:r>
          <a:r>
            <a:rPr lang="hu-HU" dirty="0"/>
            <a:t>FEJEZET</a:t>
          </a:r>
          <a:r>
            <a:rPr lang="es-ES" dirty="0"/>
            <a:t>: </a:t>
          </a:r>
          <a:r>
            <a:rPr lang="sk-SK" dirty="0"/>
            <a:t>Online </a:t>
          </a:r>
          <a:r>
            <a:rPr lang="sk-SK" dirty="0" err="1"/>
            <a:t>tanulás</a:t>
          </a:r>
          <a:endParaRPr lang="es-ES" dirty="0"/>
        </a:p>
      </dgm:t>
    </dgm:pt>
    <dgm:pt modelId="{975E8B56-3427-4763-936D-3ECC0B455C10}" type="parTrans" cxnId="{ADD302FE-967B-4FE9-B6D1-D27BC1B89707}">
      <dgm:prSet/>
      <dgm:spPr/>
      <dgm:t>
        <a:bodyPr/>
        <a:lstStyle/>
        <a:p>
          <a:endParaRPr lang="es-ES"/>
        </a:p>
      </dgm:t>
    </dgm:pt>
    <dgm:pt modelId="{0E0957BF-B5FA-4EBB-B90A-1ECF37440F7B}" type="sibTrans" cxnId="{ADD302FE-967B-4FE9-B6D1-D27BC1B89707}">
      <dgm:prSet/>
      <dgm:spPr/>
      <dgm:t>
        <a:bodyPr/>
        <a:lstStyle/>
        <a:p>
          <a:endParaRPr lang="es-ES"/>
        </a:p>
      </dgm:t>
    </dgm:pt>
    <dgm:pt modelId="{42A9927F-7EEB-49E2-AAE0-BB93F204DC73}">
      <dgm:prSet phldrT="[Texto]"/>
      <dgm:spPr/>
      <dgm:t>
        <a:bodyPr/>
        <a:lstStyle/>
        <a:p>
          <a:r>
            <a:rPr lang="en-US" noProof="0" dirty="0"/>
            <a:t>Eszközök a távmunkához és a virtuális együttműködéshez</a:t>
          </a:r>
        </a:p>
      </dgm:t>
    </dgm:pt>
    <dgm:pt modelId="{5DB0D6A3-46B0-4811-A8CA-83424F54EA2C}" type="parTrans" cxnId="{F06D23CE-DC23-4FAC-BB37-755864DD5239}">
      <dgm:prSet/>
      <dgm:spPr/>
      <dgm:t>
        <a:bodyPr/>
        <a:lstStyle/>
        <a:p>
          <a:endParaRPr lang="es-ES"/>
        </a:p>
      </dgm:t>
    </dgm:pt>
    <dgm:pt modelId="{4F51661B-22E6-4157-ABC3-8828C1279766}" type="sibTrans" cxnId="{F06D23CE-DC23-4FAC-BB37-755864DD5239}">
      <dgm:prSet/>
      <dgm:spPr/>
      <dgm:t>
        <a:bodyPr/>
        <a:lstStyle/>
        <a:p>
          <a:endParaRPr lang="es-ES"/>
        </a:p>
      </dgm:t>
    </dgm:pt>
    <dgm:pt modelId="{28B0D80A-25A5-49ED-A3CA-2E7923211341}">
      <dgm:prSet phldrT="[Texto]"/>
      <dgm:spPr/>
      <dgm:t>
        <a:bodyPr/>
        <a:lstStyle/>
        <a:p>
          <a:r>
            <a:rPr lang="en-US" noProof="0" dirty="0"/>
            <a:t>Digitális kommunikációs </a:t>
          </a:r>
          <a:r>
            <a:rPr lang="en-US" noProof="0" dirty="0" err="1"/>
            <a:t>csatornák </a:t>
          </a:r>
          <a:r>
            <a:rPr lang="en-US" noProof="0" dirty="0"/>
            <a:t>a KKV-k számára</a:t>
          </a:r>
        </a:p>
      </dgm:t>
    </dgm:pt>
    <dgm:pt modelId="{2EE8811C-4C62-445F-9577-305EB8E1C312}" type="sibTrans" cxnId="{0815BAD7-37F4-4D6C-9249-1E997205664C}">
      <dgm:prSet/>
      <dgm:spPr/>
      <dgm:t>
        <a:bodyPr/>
        <a:lstStyle/>
        <a:p>
          <a:endParaRPr lang="es-ES"/>
        </a:p>
      </dgm:t>
    </dgm:pt>
    <dgm:pt modelId="{4978D4BF-FC7B-4F2B-A3D5-CC55735CBAF0}" type="parTrans" cxnId="{0815BAD7-37F4-4D6C-9249-1E997205664C}">
      <dgm:prSet/>
      <dgm:spPr/>
      <dgm:t>
        <a:bodyPr/>
        <a:lstStyle/>
        <a:p>
          <a:endParaRPr lang="es-ES"/>
        </a:p>
      </dgm:t>
    </dgm:pt>
    <dgm:pt modelId="{58257C1E-EB1A-424E-8E19-FDE90475950F}">
      <dgm:prSet phldrT="[Texto]"/>
      <dgm:spPr/>
      <dgm:t>
        <a:bodyPr/>
        <a:lstStyle/>
        <a:p>
          <a:r>
            <a:rPr lang="sk-SK" dirty="0" err="1"/>
            <a:t>Platformok az </a:t>
          </a:r>
          <a:r>
            <a:rPr lang="sk-SK" dirty="0"/>
            <a:t>online </a:t>
          </a:r>
          <a:r>
            <a:rPr lang="sk-SK" dirty="0" err="1"/>
            <a:t>tanuláshoz</a:t>
          </a:r>
          <a:endParaRPr lang="es-ES" dirty="0"/>
        </a:p>
      </dgm:t>
    </dgm:pt>
    <dgm:pt modelId="{551F6A6B-D789-4A72-8BC1-DAF864AF8315}" type="parTrans" cxnId="{4ABA9478-BBD9-4DD6-AADC-CF850224EA09}">
      <dgm:prSet/>
      <dgm:spPr/>
      <dgm:t>
        <a:bodyPr/>
        <a:lstStyle/>
        <a:p>
          <a:endParaRPr lang="es-ES"/>
        </a:p>
      </dgm:t>
    </dgm:pt>
    <dgm:pt modelId="{6553A303-72A8-4AF7-91E8-23E47E0C15E0}" type="sibTrans" cxnId="{4ABA9478-BBD9-4DD6-AADC-CF850224EA09}">
      <dgm:prSet/>
      <dgm:spPr/>
      <dgm:t>
        <a:bodyPr/>
        <a:lstStyle/>
        <a:p>
          <a:endParaRPr lang="es-ES"/>
        </a:p>
      </dgm:t>
    </dgm:pt>
    <dgm:pt modelId="{A6BA572E-E5C0-4EEE-90CE-31877E0F0790}">
      <dgm:prSet phldrT="[Texto]"/>
      <dgm:spPr/>
      <dgm:t>
        <a:bodyPr/>
        <a:lstStyle/>
        <a:p>
          <a:r>
            <a:rPr lang="sk-SK" dirty="0"/>
            <a:t>Ajánlások az online tanfolyamok KKV-k általi befogadásához</a:t>
          </a:r>
          <a:endParaRPr lang="es-ES" dirty="0"/>
        </a:p>
      </dgm:t>
    </dgm:pt>
    <dgm:pt modelId="{288CA62C-7E68-441B-BF77-1ACBD0260079}" type="parTrans" cxnId="{8DF58874-90BD-40B0-9B30-7FDE6ACFD19F}">
      <dgm:prSet/>
      <dgm:spPr/>
      <dgm:t>
        <a:bodyPr/>
        <a:lstStyle/>
        <a:p>
          <a:endParaRPr lang="es-ES"/>
        </a:p>
      </dgm:t>
    </dgm:pt>
    <dgm:pt modelId="{7FC9B69B-175E-4E9B-A1E3-4807EA68850B}" type="sibTrans" cxnId="{8DF58874-90BD-40B0-9B30-7FDE6ACFD19F}">
      <dgm:prSet/>
      <dgm:spPr/>
      <dgm:t>
        <a:bodyPr/>
        <a:lstStyle/>
        <a:p>
          <a:endParaRPr lang="es-ES"/>
        </a:p>
      </dgm:t>
    </dgm:pt>
    <dgm:pt modelId="{6FB93B61-4A53-45FE-ACC1-D6604E1BAA6B}" type="pres">
      <dgm:prSet presAssocID="{36AF0E53-CBCF-4C04-A4FB-7AC87E586F7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3812FEFD-0534-4CDE-BDFC-5DC8A0A6E211}" type="pres">
      <dgm:prSet presAssocID="{19D75968-110D-4570-A796-4EFA7A289980}" presName="node" presStyleLbl="node1" presStyleIdx="0" presStyleCnt="2" custScaleX="10851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32743F5-E281-41B2-B8E1-5F853312A20E}" type="pres">
      <dgm:prSet presAssocID="{B5F78038-C462-4723-A996-05689A91AF21}" presName="sibTrans" presStyleCnt="0"/>
      <dgm:spPr/>
    </dgm:pt>
    <dgm:pt modelId="{6A06E1D3-CB2E-499A-A964-4B9EA4634424}" type="pres">
      <dgm:prSet presAssocID="{609B7737-2F8B-426B-AF67-1EE3ED08022C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4D172457-9015-4102-BCBB-22C8859F9B0F}" type="presOf" srcId="{42A9927F-7EEB-49E2-AAE0-BB93F204DC73}" destId="{3812FEFD-0534-4CDE-BDFC-5DC8A0A6E211}" srcOrd="0" destOrd="3" presId="urn:microsoft.com/office/officeart/2005/8/layout/hList6"/>
    <dgm:cxn modelId="{3E03E07D-E240-42BC-B715-69C6EEDBD5E8}" type="presOf" srcId="{28B0D80A-25A5-49ED-A3CA-2E7923211341}" destId="{3812FEFD-0534-4CDE-BDFC-5DC8A0A6E211}" srcOrd="0" destOrd="2" presId="urn:microsoft.com/office/officeart/2005/8/layout/hList6"/>
    <dgm:cxn modelId="{528070CE-F9B1-4E55-B521-2A8155261B6E}" type="presOf" srcId="{A6BA572E-E5C0-4EEE-90CE-31877E0F0790}" destId="{6A06E1D3-CB2E-499A-A964-4B9EA4634424}" srcOrd="0" destOrd="2" presId="urn:microsoft.com/office/officeart/2005/8/layout/hList6"/>
    <dgm:cxn modelId="{ADD302FE-967B-4FE9-B6D1-D27BC1B89707}" srcId="{36AF0E53-CBCF-4C04-A4FB-7AC87E586F76}" destId="{609B7737-2F8B-426B-AF67-1EE3ED08022C}" srcOrd="1" destOrd="0" parTransId="{975E8B56-3427-4763-936D-3ECC0B455C10}" sibTransId="{0E0957BF-B5FA-4EBB-B90A-1ECF37440F7B}"/>
    <dgm:cxn modelId="{E9F9DA4B-601A-4408-897E-D2936CB1FD6F}" type="presOf" srcId="{609B7737-2F8B-426B-AF67-1EE3ED08022C}" destId="{6A06E1D3-CB2E-499A-A964-4B9EA4634424}" srcOrd="0" destOrd="0" presId="urn:microsoft.com/office/officeart/2005/8/layout/hList6"/>
    <dgm:cxn modelId="{4ABA9478-BBD9-4DD6-AADC-CF850224EA09}" srcId="{609B7737-2F8B-426B-AF67-1EE3ED08022C}" destId="{58257C1E-EB1A-424E-8E19-FDE90475950F}" srcOrd="0" destOrd="0" parTransId="{551F6A6B-D789-4A72-8BC1-DAF864AF8315}" sibTransId="{6553A303-72A8-4AF7-91E8-23E47E0C15E0}"/>
    <dgm:cxn modelId="{39FF2F98-47BE-4045-AFF8-9CE4EC46F901}" type="presOf" srcId="{36AF0E53-CBCF-4C04-A4FB-7AC87E586F76}" destId="{6FB93B61-4A53-45FE-ACC1-D6604E1BAA6B}" srcOrd="0" destOrd="0" presId="urn:microsoft.com/office/officeart/2005/8/layout/hList6"/>
    <dgm:cxn modelId="{751D8379-3BAF-4F98-A85F-61542615D940}" srcId="{19D75968-110D-4570-A796-4EFA7A289980}" destId="{1EB7B6C2-3634-4EDE-A16D-DCD926DC57FD}" srcOrd="0" destOrd="0" parTransId="{C4804868-1FB7-4E89-9585-79F595BCBEF4}" sibTransId="{7087BA06-890E-4340-83C6-C72E1DE962F2}"/>
    <dgm:cxn modelId="{F06D23CE-DC23-4FAC-BB37-755864DD5239}" srcId="{19D75968-110D-4570-A796-4EFA7A289980}" destId="{42A9927F-7EEB-49E2-AAE0-BB93F204DC73}" srcOrd="2" destOrd="0" parTransId="{5DB0D6A3-46B0-4811-A8CA-83424F54EA2C}" sibTransId="{4F51661B-22E6-4157-ABC3-8828C1279766}"/>
    <dgm:cxn modelId="{4BBA0B80-42F3-4895-A1D7-88E1E9127702}" type="presOf" srcId="{1EB7B6C2-3634-4EDE-A16D-DCD926DC57FD}" destId="{3812FEFD-0534-4CDE-BDFC-5DC8A0A6E211}" srcOrd="0" destOrd="1" presId="urn:microsoft.com/office/officeart/2005/8/layout/hList6"/>
    <dgm:cxn modelId="{0815BAD7-37F4-4D6C-9249-1E997205664C}" srcId="{19D75968-110D-4570-A796-4EFA7A289980}" destId="{28B0D80A-25A5-49ED-A3CA-2E7923211341}" srcOrd="1" destOrd="0" parTransId="{4978D4BF-FC7B-4F2B-A3D5-CC55735CBAF0}" sibTransId="{2EE8811C-4C62-445F-9577-305EB8E1C312}"/>
    <dgm:cxn modelId="{B3CC6CB5-BB5B-4A96-8B1E-A8A3F01CC766}" srcId="{36AF0E53-CBCF-4C04-A4FB-7AC87E586F76}" destId="{19D75968-110D-4570-A796-4EFA7A289980}" srcOrd="0" destOrd="0" parTransId="{78AFBB9F-F438-4106-A4C3-7D8B2021376F}" sibTransId="{B5F78038-C462-4723-A996-05689A91AF21}"/>
    <dgm:cxn modelId="{0A025516-9DE4-4E8F-B3F8-80553D6255FB}" type="presOf" srcId="{58257C1E-EB1A-424E-8E19-FDE90475950F}" destId="{6A06E1D3-CB2E-499A-A964-4B9EA4634424}" srcOrd="0" destOrd="1" presId="urn:microsoft.com/office/officeart/2005/8/layout/hList6"/>
    <dgm:cxn modelId="{8DF58874-90BD-40B0-9B30-7FDE6ACFD19F}" srcId="{609B7737-2F8B-426B-AF67-1EE3ED08022C}" destId="{A6BA572E-E5C0-4EEE-90CE-31877E0F0790}" srcOrd="1" destOrd="0" parTransId="{288CA62C-7E68-441B-BF77-1ACBD0260079}" sibTransId="{7FC9B69B-175E-4E9B-A1E3-4807EA68850B}"/>
    <dgm:cxn modelId="{FF7D8E92-146B-4D8B-B3DD-8C252796CD3C}" type="presOf" srcId="{19D75968-110D-4570-A796-4EFA7A289980}" destId="{3812FEFD-0534-4CDE-BDFC-5DC8A0A6E211}" srcOrd="0" destOrd="0" presId="urn:microsoft.com/office/officeart/2005/8/layout/hList6"/>
    <dgm:cxn modelId="{D7731362-DCB1-41AD-9101-C743EC039DED}" type="presParOf" srcId="{6FB93B61-4A53-45FE-ACC1-D6604E1BAA6B}" destId="{3812FEFD-0534-4CDE-BDFC-5DC8A0A6E211}" srcOrd="0" destOrd="0" presId="urn:microsoft.com/office/officeart/2005/8/layout/hList6"/>
    <dgm:cxn modelId="{1510C628-B904-40E0-85A2-12C1717B9591}" type="presParOf" srcId="{6FB93B61-4A53-45FE-ACC1-D6604E1BAA6B}" destId="{632743F5-E281-41B2-B8E1-5F853312A20E}" srcOrd="1" destOrd="0" presId="urn:microsoft.com/office/officeart/2005/8/layout/hList6"/>
    <dgm:cxn modelId="{25473629-D663-4D3D-838B-88C30A6C5219}" type="presParOf" srcId="{6FB93B61-4A53-45FE-ACC1-D6604E1BAA6B}" destId="{6A06E1D3-CB2E-499A-A964-4B9EA4634424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A37D0F-0A01-427C-806C-3BDE0C554716}" type="doc">
      <dgm:prSet loTypeId="urn:microsoft.com/office/officeart/2005/8/layout/chevron2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7991A607-7466-4457-87C8-C0CA40315A23}">
      <dgm:prSet phldrT="[Texto]"/>
      <dgm:spPr/>
      <dgm:t>
        <a:bodyPr/>
        <a:lstStyle/>
        <a:p>
          <a:pPr algn="just"/>
          <a:r>
            <a:rPr lang="es-ES" dirty="0"/>
            <a:t>1. </a:t>
          </a:r>
          <a:r>
            <a:rPr lang="hu-HU" dirty="0"/>
            <a:t>fejezet</a:t>
          </a:r>
          <a:endParaRPr lang="es-ES" dirty="0"/>
        </a:p>
      </dgm:t>
    </dgm:pt>
    <dgm:pt modelId="{A4499F8F-8C98-4F22-9390-38711BCBAAE2}" type="parTrans" cxnId="{699FF731-067A-414C-87FE-CB60620F8569}">
      <dgm:prSet/>
      <dgm:spPr/>
      <dgm:t>
        <a:bodyPr/>
        <a:lstStyle/>
        <a:p>
          <a:pPr algn="just"/>
          <a:endParaRPr lang="es-ES"/>
        </a:p>
      </dgm:t>
    </dgm:pt>
    <dgm:pt modelId="{C29B2F6D-2BFD-4ACD-96BB-CE9968F61031}" type="sibTrans" cxnId="{699FF731-067A-414C-87FE-CB60620F8569}">
      <dgm:prSet/>
      <dgm:spPr/>
      <dgm:t>
        <a:bodyPr/>
        <a:lstStyle/>
        <a:p>
          <a:pPr algn="just"/>
          <a:endParaRPr lang="es-ES"/>
        </a:p>
      </dgm:t>
    </dgm:pt>
    <dgm:pt modelId="{70ED07A8-1925-4E2A-A3F7-588056F8DA59}">
      <dgm:prSet phldrT="[Texto]" custT="1"/>
      <dgm:spPr/>
      <dgm:t>
        <a:bodyPr/>
        <a:lstStyle/>
        <a:p>
          <a:pPr algn="just">
            <a:buNone/>
          </a:pPr>
          <a:r>
            <a:rPr lang="en-GB" sz="1050" dirty="0"/>
            <a:t>A digitalizáció a digitális technológiák integrálása a vállalkozók mindennapi életébe, valamint az üzleti vállalkozás minden tevékenységébe és műveletébe.</a:t>
          </a:r>
          <a:endParaRPr lang="es-ES" sz="1050" dirty="0"/>
        </a:p>
      </dgm:t>
    </dgm:pt>
    <dgm:pt modelId="{BA2AA8D9-8A0B-4C44-AC4A-E229D520682F}" type="parTrans" cxnId="{27E4206D-420D-4A44-8E3D-381C32007183}">
      <dgm:prSet/>
      <dgm:spPr/>
      <dgm:t>
        <a:bodyPr/>
        <a:lstStyle/>
        <a:p>
          <a:pPr algn="just"/>
          <a:endParaRPr lang="es-ES"/>
        </a:p>
      </dgm:t>
    </dgm:pt>
    <dgm:pt modelId="{358BC604-4285-4A45-AB42-ABED8F39E3D2}" type="sibTrans" cxnId="{27E4206D-420D-4A44-8E3D-381C32007183}">
      <dgm:prSet/>
      <dgm:spPr/>
      <dgm:t>
        <a:bodyPr/>
        <a:lstStyle/>
        <a:p>
          <a:pPr algn="just"/>
          <a:endParaRPr lang="es-ES"/>
        </a:p>
      </dgm:t>
    </dgm:pt>
    <dgm:pt modelId="{40F00831-DA0F-4F68-92C8-477728BD919B}">
      <dgm:prSet phldrT="[Texto]" custT="1"/>
      <dgm:spPr/>
      <dgm:t>
        <a:bodyPr/>
        <a:lstStyle/>
        <a:p>
          <a:pPr algn="just">
            <a:buNone/>
          </a:pPr>
          <a:r>
            <a:rPr lang="en-GB" sz="1050" dirty="0"/>
            <a:t>A digitalizáció új vállalkozói lehetőségek megjelenését okozza, és átalakítja az üzleti gyakorlatot, hogy ezeket a lehetőségeket a </a:t>
          </a:r>
          <a:r>
            <a:rPr lang="en-GB" sz="1050" dirty="0" err="1"/>
            <a:t>legjobban</a:t>
          </a:r>
          <a:r>
            <a:rPr lang="en-GB" sz="1050" dirty="0"/>
            <a:t> </a:t>
          </a:r>
          <a:r>
            <a:rPr lang="en-GB" sz="1050" dirty="0" err="1" smtClean="0"/>
            <a:t>kiaknázhassa</a:t>
          </a:r>
          <a:r>
            <a:rPr lang="en-GB" sz="1050" dirty="0" smtClean="0"/>
            <a:t>.</a:t>
          </a:r>
          <a:endParaRPr lang="es-ES" sz="1050" dirty="0"/>
        </a:p>
      </dgm:t>
    </dgm:pt>
    <dgm:pt modelId="{D6E9724A-CE0D-4DE1-A116-EA7736F52CFE}" type="parTrans" cxnId="{5993BA5D-D0CA-4436-B6AD-A82A6FFDD91C}">
      <dgm:prSet/>
      <dgm:spPr/>
      <dgm:t>
        <a:bodyPr/>
        <a:lstStyle/>
        <a:p>
          <a:pPr algn="just"/>
          <a:endParaRPr lang="es-ES"/>
        </a:p>
      </dgm:t>
    </dgm:pt>
    <dgm:pt modelId="{C2A8EAF7-D0E7-4696-A964-90BE9D3087E8}" type="sibTrans" cxnId="{5993BA5D-D0CA-4436-B6AD-A82A6FFDD91C}">
      <dgm:prSet/>
      <dgm:spPr/>
      <dgm:t>
        <a:bodyPr/>
        <a:lstStyle/>
        <a:p>
          <a:pPr algn="just"/>
          <a:endParaRPr lang="es-ES"/>
        </a:p>
      </dgm:t>
    </dgm:pt>
    <dgm:pt modelId="{8A584B21-BCB2-43BB-B64C-7B360D83A862}">
      <dgm:prSet phldrT="[Texto]"/>
      <dgm:spPr/>
      <dgm:t>
        <a:bodyPr/>
        <a:lstStyle/>
        <a:p>
          <a:pPr algn="just">
            <a:buFont typeface="Symbol" panose="05050102010706020507" pitchFamily="18" charset="2"/>
            <a:buNone/>
          </a:pPr>
          <a:r>
            <a:rPr lang="en-GB" dirty="0"/>
            <a:t>Az online tanulási platformok </a:t>
          </a:r>
          <a:r>
            <a:rPr lang="sk-SK" dirty="0"/>
            <a:t>és online </a:t>
          </a:r>
          <a:r>
            <a:rPr lang="sk-SK" dirty="0" err="1"/>
            <a:t>tanfolyamok </a:t>
          </a:r>
          <a:r>
            <a:rPr lang="en-GB" dirty="0"/>
            <a:t>széles választéka hasznos lehet a speciális ismereteket és készségeket kereső KKV-k </a:t>
          </a:r>
          <a:r>
            <a:rPr lang="en-GB" dirty="0" err="1" smtClean="0"/>
            <a:t>számára</a:t>
          </a:r>
          <a:endParaRPr lang="es-ES" dirty="0"/>
        </a:p>
      </dgm:t>
    </dgm:pt>
    <dgm:pt modelId="{425E6093-9D9F-4D0D-AF39-692D3F01524A}" type="parTrans" cxnId="{FDC28727-7F33-4001-87F1-D5F76940E233}">
      <dgm:prSet/>
      <dgm:spPr/>
      <dgm:t>
        <a:bodyPr/>
        <a:lstStyle/>
        <a:p>
          <a:pPr algn="just"/>
          <a:endParaRPr lang="es-ES"/>
        </a:p>
      </dgm:t>
    </dgm:pt>
    <dgm:pt modelId="{E714A1FB-4DC7-477F-B50F-618EF34C0C2D}" type="sibTrans" cxnId="{FDC28727-7F33-4001-87F1-D5F76940E233}">
      <dgm:prSet/>
      <dgm:spPr/>
      <dgm:t>
        <a:bodyPr/>
        <a:lstStyle/>
        <a:p>
          <a:pPr algn="just"/>
          <a:endParaRPr lang="es-ES"/>
        </a:p>
      </dgm:t>
    </dgm:pt>
    <dgm:pt modelId="{1E1CDD7B-F177-4A6D-9B97-647961AFB94C}">
      <dgm:prSet phldrT="[Texto]" custT="1"/>
      <dgm:spPr/>
      <dgm:t>
        <a:bodyPr/>
        <a:lstStyle/>
        <a:p>
          <a:pPr algn="just">
            <a:buNone/>
          </a:pPr>
          <a:r>
            <a:rPr lang="en-GB" sz="1050" dirty="0"/>
            <a:t>A </a:t>
          </a:r>
          <a:r>
            <a:rPr lang="en-GB" sz="1050" dirty="0" err="1"/>
            <a:t>digitalizáció</a:t>
          </a:r>
          <a:r>
            <a:rPr lang="en-GB" sz="1050" dirty="0"/>
            <a:t> </a:t>
          </a:r>
          <a:r>
            <a:rPr lang="en-GB" sz="1050" dirty="0" err="1"/>
            <a:t>megvalósításához</a:t>
          </a:r>
          <a:r>
            <a:rPr lang="en-GB" sz="1050" dirty="0"/>
            <a:t> a KKV-</a:t>
          </a:r>
          <a:r>
            <a:rPr lang="en-GB" sz="1050" dirty="0" err="1"/>
            <a:t>knak</a:t>
          </a:r>
          <a:r>
            <a:rPr lang="en-GB" sz="1050" dirty="0"/>
            <a:t> </a:t>
          </a:r>
          <a:r>
            <a:rPr lang="en-GB" sz="1050" dirty="0" err="1"/>
            <a:t>tisztában</a:t>
          </a:r>
          <a:r>
            <a:rPr lang="en-GB" sz="1050" dirty="0"/>
            <a:t> </a:t>
          </a:r>
          <a:r>
            <a:rPr lang="en-GB" sz="1050" dirty="0" err="1"/>
            <a:t>kell</a:t>
          </a:r>
          <a:r>
            <a:rPr lang="en-GB" sz="1050" dirty="0"/>
            <a:t> </a:t>
          </a:r>
          <a:r>
            <a:rPr lang="en-GB" sz="1050" dirty="0" err="1"/>
            <a:t>lenniük</a:t>
          </a:r>
          <a:r>
            <a:rPr lang="en-GB" sz="1050" dirty="0"/>
            <a:t> </a:t>
          </a:r>
          <a:r>
            <a:rPr lang="en-GB" sz="1050" dirty="0" err="1"/>
            <a:t>azzal</a:t>
          </a:r>
          <a:r>
            <a:rPr lang="en-GB" sz="1050" dirty="0"/>
            <a:t>, </a:t>
          </a:r>
          <a:r>
            <a:rPr lang="en-GB" sz="1050" dirty="0" err="1"/>
            <a:t>hogy</a:t>
          </a:r>
          <a:r>
            <a:rPr lang="en-GB" sz="1050" dirty="0"/>
            <a:t> </a:t>
          </a:r>
          <a:r>
            <a:rPr lang="en-GB" sz="1050" dirty="0" err="1"/>
            <a:t>milyen</a:t>
          </a:r>
          <a:r>
            <a:rPr lang="en-GB" sz="1050" dirty="0"/>
            <a:t> </a:t>
          </a:r>
          <a:r>
            <a:rPr lang="en-GB" sz="1050" dirty="0" err="1"/>
            <a:t>előnyökkel</a:t>
          </a:r>
          <a:r>
            <a:rPr lang="en-GB" sz="1050" dirty="0"/>
            <a:t>, </a:t>
          </a:r>
          <a:r>
            <a:rPr lang="en-GB" sz="1050" dirty="0" err="1"/>
            <a:t>és</a:t>
          </a:r>
          <a:r>
            <a:rPr lang="en-GB" sz="1050" dirty="0"/>
            <a:t> </a:t>
          </a:r>
          <a:r>
            <a:rPr lang="en-GB" sz="1050" dirty="0" err="1"/>
            <a:t>milyen</a:t>
          </a:r>
          <a:r>
            <a:rPr lang="en-GB" sz="1050" dirty="0"/>
            <a:t> </a:t>
          </a:r>
          <a:r>
            <a:rPr lang="en-GB" sz="1050" dirty="0" err="1"/>
            <a:t>működési</a:t>
          </a:r>
          <a:r>
            <a:rPr lang="en-GB" sz="1050" dirty="0"/>
            <a:t> </a:t>
          </a:r>
          <a:r>
            <a:rPr lang="en-GB" sz="1050" dirty="0" err="1"/>
            <a:t>következményekkel</a:t>
          </a:r>
          <a:r>
            <a:rPr lang="en-GB" sz="1050" dirty="0"/>
            <a:t> </a:t>
          </a:r>
          <a:r>
            <a:rPr lang="en-GB" sz="1050" dirty="0" err="1"/>
            <a:t>jár</a:t>
          </a:r>
          <a:r>
            <a:rPr lang="en-GB" sz="1050" dirty="0"/>
            <a:t> a </a:t>
          </a:r>
          <a:r>
            <a:rPr lang="en-GB" sz="1050" dirty="0" err="1"/>
            <a:t>vállalat</a:t>
          </a:r>
          <a:r>
            <a:rPr lang="en-GB" sz="1050" dirty="0"/>
            <a:t> </a:t>
          </a:r>
          <a:r>
            <a:rPr lang="en-GB" sz="1050" dirty="0" err="1"/>
            <a:t>számára</a:t>
          </a:r>
          <a:r>
            <a:rPr lang="en-GB" sz="1050" dirty="0"/>
            <a:t>. </a:t>
          </a:r>
          <a:endParaRPr lang="es-ES" sz="1050" dirty="0"/>
        </a:p>
      </dgm:t>
    </dgm:pt>
    <dgm:pt modelId="{7A39C9DA-46DF-4A47-993F-45FB7F750106}" type="parTrans" cxnId="{A825C12C-E725-434A-BFB7-62304776FDCA}">
      <dgm:prSet/>
      <dgm:spPr/>
      <dgm:t>
        <a:bodyPr/>
        <a:lstStyle/>
        <a:p>
          <a:pPr algn="just"/>
          <a:endParaRPr lang="sk-SK"/>
        </a:p>
      </dgm:t>
    </dgm:pt>
    <dgm:pt modelId="{48AC10FA-074F-4532-9D8C-C5B05B8CD3C8}" type="sibTrans" cxnId="{A825C12C-E725-434A-BFB7-62304776FDCA}">
      <dgm:prSet/>
      <dgm:spPr/>
      <dgm:t>
        <a:bodyPr/>
        <a:lstStyle/>
        <a:p>
          <a:pPr algn="just"/>
          <a:endParaRPr lang="sk-SK"/>
        </a:p>
      </dgm:t>
    </dgm:pt>
    <dgm:pt modelId="{E81533A9-25DC-43BE-99A8-C06F5A065A00}">
      <dgm:prSet phldrT="[Texto]" custT="1"/>
      <dgm:spPr/>
      <dgm:t>
        <a:bodyPr/>
        <a:lstStyle/>
        <a:p>
          <a:pPr algn="just">
            <a:buNone/>
          </a:pPr>
          <a:r>
            <a:rPr lang="en-GB" sz="1050" dirty="0"/>
            <a:t>A digitális kommunikációs csatornák általánosan elterjedtek a KKV-k körében, és hatékony eszközei a belső és külső digitális kommunikációnak.</a:t>
          </a:r>
          <a:endParaRPr lang="es-ES" sz="1050" dirty="0"/>
        </a:p>
      </dgm:t>
    </dgm:pt>
    <dgm:pt modelId="{1584FECA-CF4A-403E-9D1E-B28082A7DDD9}" type="parTrans" cxnId="{7678D663-9AAC-4E3D-8849-E3C09BA933FE}">
      <dgm:prSet/>
      <dgm:spPr/>
      <dgm:t>
        <a:bodyPr/>
        <a:lstStyle/>
        <a:p>
          <a:pPr algn="just"/>
          <a:endParaRPr lang="sk-SK"/>
        </a:p>
      </dgm:t>
    </dgm:pt>
    <dgm:pt modelId="{308085CA-4F34-4A43-97CC-457755932F33}" type="sibTrans" cxnId="{7678D663-9AAC-4E3D-8849-E3C09BA933FE}">
      <dgm:prSet/>
      <dgm:spPr/>
      <dgm:t>
        <a:bodyPr/>
        <a:lstStyle/>
        <a:p>
          <a:pPr algn="just"/>
          <a:endParaRPr lang="sk-SK"/>
        </a:p>
      </dgm:t>
    </dgm:pt>
    <dgm:pt modelId="{1B84C34D-BC23-4E8C-9CC0-A4A266318D44}">
      <dgm:prSet phldrT="[Texto]" custT="1"/>
      <dgm:spPr/>
      <dgm:t>
        <a:bodyPr/>
        <a:lstStyle/>
        <a:p>
          <a:pPr algn="just">
            <a:buNone/>
          </a:pPr>
          <a:r>
            <a:rPr lang="en-GB" sz="1050" dirty="0"/>
            <a:t>A távmunka és a távoli együttműködés eszközei </a:t>
          </a:r>
          <a:r>
            <a:rPr lang="sk-SK" sz="1050" dirty="0"/>
            <a:t>olyan </a:t>
          </a:r>
          <a:r>
            <a:rPr lang="sk-SK" sz="1050" dirty="0" err="1"/>
            <a:t>hatékony eszközök, amelyek </a:t>
          </a:r>
          <a:r>
            <a:rPr lang="en-GB" sz="1050" dirty="0"/>
            <a:t>segítségével bárhonnan gyorsabban és hatékonyabban dolgozhat.</a:t>
          </a:r>
          <a:endParaRPr lang="es-ES" sz="1050" dirty="0"/>
        </a:p>
      </dgm:t>
    </dgm:pt>
    <dgm:pt modelId="{5746DE4B-EE69-4F48-AAB4-5418F331F6EC}" type="parTrans" cxnId="{A16E60E3-942C-4364-AA3F-AC40B9A9C8A5}">
      <dgm:prSet/>
      <dgm:spPr/>
      <dgm:t>
        <a:bodyPr/>
        <a:lstStyle/>
        <a:p>
          <a:pPr algn="just"/>
          <a:endParaRPr lang="sk-SK"/>
        </a:p>
      </dgm:t>
    </dgm:pt>
    <dgm:pt modelId="{E07A934E-F36F-435A-8B26-3C9047F99D20}" type="sibTrans" cxnId="{A16E60E3-942C-4364-AA3F-AC40B9A9C8A5}">
      <dgm:prSet/>
      <dgm:spPr/>
      <dgm:t>
        <a:bodyPr/>
        <a:lstStyle/>
        <a:p>
          <a:pPr algn="just"/>
          <a:endParaRPr lang="sk-SK"/>
        </a:p>
      </dgm:t>
    </dgm:pt>
    <dgm:pt modelId="{929949F9-6708-4738-9713-C14A3F26FEC8}">
      <dgm:prSet phldrT="[Texto]"/>
      <dgm:spPr/>
      <dgm:t>
        <a:bodyPr/>
        <a:lstStyle/>
        <a:p>
          <a:pPr algn="just"/>
          <a:r>
            <a:rPr lang="es-ES" dirty="0"/>
            <a:t>2. </a:t>
          </a:r>
          <a:r>
            <a:rPr lang="hu-HU" dirty="0"/>
            <a:t>fejezet</a:t>
          </a:r>
          <a:endParaRPr lang="es-ES" dirty="0" err="1"/>
        </a:p>
      </dgm:t>
    </dgm:pt>
    <dgm:pt modelId="{ADF06A4A-9857-42CF-BDD4-187E89F55B3D}" type="sibTrans" cxnId="{8AA7AEF0-2C43-4D1F-9795-3D7C3DEEEFE8}">
      <dgm:prSet/>
      <dgm:spPr/>
      <dgm:t>
        <a:bodyPr/>
        <a:lstStyle/>
        <a:p>
          <a:pPr algn="just"/>
          <a:endParaRPr lang="es-ES"/>
        </a:p>
      </dgm:t>
    </dgm:pt>
    <dgm:pt modelId="{0F7E1A38-7E70-42A4-AF68-F54EB88D3B4D}" type="parTrans" cxnId="{8AA7AEF0-2C43-4D1F-9795-3D7C3DEEEFE8}">
      <dgm:prSet/>
      <dgm:spPr/>
      <dgm:t>
        <a:bodyPr/>
        <a:lstStyle/>
        <a:p>
          <a:pPr algn="just"/>
          <a:endParaRPr lang="es-ES"/>
        </a:p>
      </dgm:t>
    </dgm:pt>
    <dgm:pt modelId="{CD7DBFB3-559B-4A09-BB65-B0F2E29F4100}">
      <dgm:prSet phldrT="[Texto]"/>
      <dgm:spPr/>
      <dgm:t>
        <a:bodyPr/>
        <a:lstStyle/>
        <a:p>
          <a:pPr algn="just">
            <a:buFont typeface="Symbol" panose="05050102010706020507" pitchFamily="18" charset="2"/>
            <a:buChar char=""/>
          </a:pPr>
          <a:endParaRPr lang="es-ES" dirty="0"/>
        </a:p>
      </dgm:t>
    </dgm:pt>
    <dgm:pt modelId="{411F71B8-F3D5-4396-BC77-D9877E8EA105}" type="parTrans" cxnId="{997950A3-4F59-4613-B174-9197B10960A5}">
      <dgm:prSet/>
      <dgm:spPr/>
      <dgm:t>
        <a:bodyPr/>
        <a:lstStyle/>
        <a:p>
          <a:pPr algn="just"/>
          <a:endParaRPr lang="sk-SK"/>
        </a:p>
      </dgm:t>
    </dgm:pt>
    <dgm:pt modelId="{7C55A570-34ED-4BE9-8214-30C8671EAA23}" type="sibTrans" cxnId="{997950A3-4F59-4613-B174-9197B10960A5}">
      <dgm:prSet/>
      <dgm:spPr/>
      <dgm:t>
        <a:bodyPr/>
        <a:lstStyle/>
        <a:p>
          <a:pPr algn="just"/>
          <a:endParaRPr lang="sk-SK"/>
        </a:p>
      </dgm:t>
    </dgm:pt>
    <dgm:pt modelId="{A67628D0-FA8C-45A0-B0C5-6C1DB7BF890B}">
      <dgm:prSet phldrT="[Texto]" custT="1"/>
      <dgm:spPr/>
      <dgm:t>
        <a:bodyPr/>
        <a:lstStyle/>
        <a:p>
          <a:pPr algn="just">
            <a:buNone/>
          </a:pPr>
          <a:r>
            <a:rPr lang="en-GB" sz="1050" dirty="0" smtClean="0"/>
            <a:t>A KKV-</a:t>
          </a:r>
          <a:r>
            <a:rPr lang="en-GB" sz="1050" dirty="0" err="1" smtClean="0"/>
            <a:t>knak</a:t>
          </a:r>
          <a:r>
            <a:rPr lang="en-GB" sz="1050" dirty="0" smtClean="0"/>
            <a:t> </a:t>
          </a:r>
          <a:r>
            <a:rPr lang="en-GB" sz="1050" dirty="0" err="1" smtClean="0"/>
            <a:t>digitalizációs</a:t>
          </a:r>
          <a:r>
            <a:rPr lang="en-GB" sz="1050" dirty="0" smtClean="0"/>
            <a:t> </a:t>
          </a:r>
          <a:r>
            <a:rPr lang="en-GB" sz="1050" dirty="0" err="1" smtClean="0"/>
            <a:t>képességeket</a:t>
          </a:r>
          <a:r>
            <a:rPr lang="en-GB" sz="1050" dirty="0" smtClean="0"/>
            <a:t> </a:t>
          </a:r>
          <a:r>
            <a:rPr lang="en-GB" sz="1050" dirty="0" err="1" smtClean="0"/>
            <a:t>kell</a:t>
          </a:r>
          <a:r>
            <a:rPr lang="en-GB" sz="1050" dirty="0" smtClean="0"/>
            <a:t> </a:t>
          </a:r>
          <a:r>
            <a:rPr lang="en-GB" sz="1050" dirty="0" err="1" smtClean="0"/>
            <a:t>kialakítaniuk</a:t>
          </a:r>
          <a:r>
            <a:rPr lang="en-GB" sz="1050" dirty="0" smtClean="0"/>
            <a:t>, </a:t>
          </a:r>
          <a:r>
            <a:rPr lang="en-GB" sz="1050" dirty="0" err="1" smtClean="0"/>
            <a:t>és</a:t>
          </a:r>
          <a:r>
            <a:rPr lang="en-GB" sz="1050" dirty="0" smtClean="0"/>
            <a:t> </a:t>
          </a:r>
          <a:r>
            <a:rPr lang="en-GB" sz="1050" dirty="0" err="1" smtClean="0"/>
            <a:t>elemezniük</a:t>
          </a:r>
          <a:r>
            <a:rPr lang="en-GB" sz="1050" dirty="0" smtClean="0"/>
            <a:t> </a:t>
          </a:r>
          <a:r>
            <a:rPr lang="en-GB" sz="1050" dirty="0" err="1" smtClean="0"/>
            <a:t>kell</a:t>
          </a:r>
          <a:r>
            <a:rPr lang="en-GB" sz="1050" dirty="0" smtClean="0"/>
            <a:t> a </a:t>
          </a:r>
          <a:r>
            <a:rPr lang="en-GB" sz="1050" dirty="0" err="1" smtClean="0"/>
            <a:t>külső</a:t>
          </a:r>
          <a:r>
            <a:rPr lang="en-GB" sz="1050" dirty="0" smtClean="0"/>
            <a:t> </a:t>
          </a:r>
          <a:r>
            <a:rPr lang="en-GB" sz="1050" dirty="0" err="1" smtClean="0"/>
            <a:t>környezetet</a:t>
          </a:r>
          <a:r>
            <a:rPr lang="en-GB" sz="1050" dirty="0" smtClean="0"/>
            <a:t>.</a:t>
          </a:r>
          <a:endParaRPr lang="es-ES" sz="1050" dirty="0"/>
        </a:p>
      </dgm:t>
    </dgm:pt>
    <dgm:pt modelId="{653C05CD-039E-4672-82C4-91AC572BC42C}" type="parTrans" cxnId="{438E164E-6287-4958-ACC9-2335FE3B20E8}">
      <dgm:prSet/>
      <dgm:spPr/>
      <dgm:t>
        <a:bodyPr/>
        <a:lstStyle/>
        <a:p>
          <a:endParaRPr lang="hu-HU"/>
        </a:p>
      </dgm:t>
    </dgm:pt>
    <dgm:pt modelId="{F8185BC5-0C0F-4FC7-AF13-69E40005465D}" type="sibTrans" cxnId="{438E164E-6287-4958-ACC9-2335FE3B20E8}">
      <dgm:prSet/>
      <dgm:spPr/>
      <dgm:t>
        <a:bodyPr/>
        <a:lstStyle/>
        <a:p>
          <a:endParaRPr lang="hu-HU"/>
        </a:p>
      </dgm:t>
    </dgm:pt>
    <dgm:pt modelId="{FF9E5DBF-8D32-4E1D-8409-E65F33237240}">
      <dgm:prSet phldrT="[Texto]" custT="1"/>
      <dgm:spPr/>
      <dgm:t>
        <a:bodyPr/>
        <a:lstStyle/>
        <a:p>
          <a:pPr algn="just">
            <a:buNone/>
          </a:pPr>
          <a:r>
            <a:rPr lang="en-GB" sz="1050" dirty="0" smtClean="0"/>
            <a:t>A </a:t>
          </a:r>
          <a:r>
            <a:rPr lang="en-GB" sz="1050" dirty="0" err="1" smtClean="0"/>
            <a:t>digitális</a:t>
          </a:r>
          <a:r>
            <a:rPr lang="en-GB" sz="1050" dirty="0" smtClean="0"/>
            <a:t> </a:t>
          </a:r>
          <a:r>
            <a:rPr lang="en-GB" sz="1050" dirty="0" err="1" smtClean="0"/>
            <a:t>érettségi</a:t>
          </a:r>
          <a:r>
            <a:rPr lang="en-GB" sz="1050" dirty="0" smtClean="0"/>
            <a:t> </a:t>
          </a:r>
          <a:r>
            <a:rPr lang="en-GB" sz="1050" dirty="0" err="1" smtClean="0"/>
            <a:t>modellek</a:t>
          </a:r>
          <a:r>
            <a:rPr lang="en-GB" sz="1050" dirty="0" smtClean="0"/>
            <a:t> </a:t>
          </a:r>
          <a:r>
            <a:rPr lang="sk-SK" sz="1050" dirty="0" smtClean="0"/>
            <a:t>olyan </a:t>
          </a:r>
          <a:r>
            <a:rPr lang="en-GB" sz="1050" dirty="0" err="1" smtClean="0"/>
            <a:t>keretrendszerek</a:t>
          </a:r>
          <a:r>
            <a:rPr lang="en-GB" sz="1050" dirty="0" smtClean="0"/>
            <a:t>, </a:t>
          </a:r>
          <a:r>
            <a:rPr lang="en-GB" sz="1050" dirty="0" err="1" smtClean="0"/>
            <a:t>amelyeket</a:t>
          </a:r>
          <a:r>
            <a:rPr lang="en-GB" sz="1050" dirty="0" smtClean="0"/>
            <a:t> </a:t>
          </a:r>
          <a:r>
            <a:rPr lang="en-GB" sz="1050" dirty="0" err="1" smtClean="0"/>
            <a:t>egy</a:t>
          </a:r>
          <a:r>
            <a:rPr lang="en-GB" sz="1050" dirty="0" smtClean="0"/>
            <a:t> </a:t>
          </a:r>
          <a:r>
            <a:rPr lang="en-GB" sz="1050" dirty="0" err="1" smtClean="0"/>
            <a:t>vállalat</a:t>
          </a:r>
          <a:r>
            <a:rPr lang="en-GB" sz="1050" dirty="0" smtClean="0"/>
            <a:t> </a:t>
          </a:r>
          <a:r>
            <a:rPr lang="en-GB" sz="1050" dirty="0" err="1" smtClean="0"/>
            <a:t>jelenlegi</a:t>
          </a:r>
          <a:r>
            <a:rPr lang="en-GB" sz="1050" dirty="0" smtClean="0"/>
            <a:t> </a:t>
          </a:r>
          <a:r>
            <a:rPr lang="en-GB" sz="1050" dirty="0" err="1" smtClean="0"/>
            <a:t>digitális</a:t>
          </a:r>
          <a:r>
            <a:rPr lang="en-GB" sz="1050" dirty="0" smtClean="0"/>
            <a:t> </a:t>
          </a:r>
          <a:r>
            <a:rPr lang="en-GB" sz="1050" dirty="0" err="1" smtClean="0"/>
            <a:t>érettségi</a:t>
          </a:r>
          <a:r>
            <a:rPr lang="en-GB" sz="1050" dirty="0" smtClean="0"/>
            <a:t> </a:t>
          </a:r>
          <a:r>
            <a:rPr lang="en-GB" sz="1050" dirty="0" err="1" smtClean="0"/>
            <a:t>szintjének</a:t>
          </a:r>
          <a:r>
            <a:rPr lang="en-GB" sz="1050" dirty="0" smtClean="0"/>
            <a:t> </a:t>
          </a:r>
          <a:r>
            <a:rPr lang="en-GB" sz="1050" dirty="0" err="1" smtClean="0"/>
            <a:t>értékelésére</a:t>
          </a:r>
          <a:r>
            <a:rPr lang="en-GB" sz="1050" dirty="0" smtClean="0"/>
            <a:t> </a:t>
          </a:r>
          <a:r>
            <a:rPr lang="en-GB" sz="1050" dirty="0" err="1" smtClean="0"/>
            <a:t>és</a:t>
          </a:r>
          <a:r>
            <a:rPr lang="en-GB" sz="1050" dirty="0" smtClean="0"/>
            <a:t> </a:t>
          </a:r>
          <a:r>
            <a:rPr lang="en-GB" sz="1050" dirty="0" err="1" smtClean="0"/>
            <a:t>megértésére</a:t>
          </a:r>
          <a:r>
            <a:rPr lang="en-GB" sz="1050" dirty="0" smtClean="0"/>
            <a:t> </a:t>
          </a:r>
          <a:r>
            <a:rPr lang="en-GB" sz="1050" dirty="0" err="1" smtClean="0"/>
            <a:t>használnak</a:t>
          </a:r>
          <a:r>
            <a:rPr lang="en-GB" sz="1050" dirty="0" smtClean="0"/>
            <a:t>.</a:t>
          </a:r>
          <a:endParaRPr lang="es-ES" sz="1050" dirty="0"/>
        </a:p>
      </dgm:t>
    </dgm:pt>
    <dgm:pt modelId="{590204BE-4195-42AC-B4F6-8A4FCF472B0D}" type="parTrans" cxnId="{3717ECCE-EA90-4F1A-B1A0-10B5CA9B10AC}">
      <dgm:prSet/>
      <dgm:spPr/>
      <dgm:t>
        <a:bodyPr/>
        <a:lstStyle/>
        <a:p>
          <a:endParaRPr lang="hu-HU"/>
        </a:p>
      </dgm:t>
    </dgm:pt>
    <dgm:pt modelId="{E05E4F50-A346-45D6-93D2-E80A0CD2ECDC}" type="sibTrans" cxnId="{3717ECCE-EA90-4F1A-B1A0-10B5CA9B10AC}">
      <dgm:prSet/>
      <dgm:spPr/>
      <dgm:t>
        <a:bodyPr/>
        <a:lstStyle/>
        <a:p>
          <a:endParaRPr lang="hu-HU"/>
        </a:p>
      </dgm:t>
    </dgm:pt>
    <dgm:pt modelId="{F3646077-F15E-4275-8D40-0801AAA31510}">
      <dgm:prSet phldrT="[Texto]" custT="1"/>
      <dgm:spPr/>
      <dgm:t>
        <a:bodyPr/>
        <a:lstStyle/>
        <a:p>
          <a:pPr algn="just">
            <a:buNone/>
          </a:pPr>
          <a:r>
            <a:rPr lang="en-GB" sz="1050" dirty="0" smtClean="0"/>
            <a:t>A </a:t>
          </a:r>
          <a:r>
            <a:rPr lang="en-GB" sz="1050" dirty="0" err="1" smtClean="0"/>
            <a:t>kulcsfontosságú</a:t>
          </a:r>
          <a:r>
            <a:rPr lang="en-GB" sz="1050" dirty="0" smtClean="0"/>
            <a:t> </a:t>
          </a:r>
          <a:r>
            <a:rPr lang="en-GB" sz="1050" dirty="0" err="1" smtClean="0"/>
            <a:t>vállalkozói</a:t>
          </a:r>
          <a:r>
            <a:rPr lang="en-GB" sz="1050" dirty="0" smtClean="0"/>
            <a:t> </a:t>
          </a:r>
          <a:r>
            <a:rPr lang="en-GB" sz="1050" dirty="0" err="1" smtClean="0"/>
            <a:t>készségeket</a:t>
          </a:r>
          <a:r>
            <a:rPr lang="en-GB" sz="1050" dirty="0" smtClean="0"/>
            <a:t> is </a:t>
          </a:r>
          <a:r>
            <a:rPr lang="en-GB" sz="1050" dirty="0" err="1" smtClean="0"/>
            <a:t>befolyásolja</a:t>
          </a:r>
          <a:r>
            <a:rPr lang="en-GB" sz="1050" dirty="0" smtClean="0"/>
            <a:t> a </a:t>
          </a:r>
          <a:r>
            <a:rPr lang="en-GB" sz="1050" dirty="0" err="1" smtClean="0"/>
            <a:t>digitalizáció</a:t>
          </a:r>
          <a:r>
            <a:rPr lang="en-GB" sz="1050" dirty="0" smtClean="0"/>
            <a:t>.</a:t>
          </a:r>
          <a:endParaRPr lang="es-ES" sz="1050" dirty="0"/>
        </a:p>
      </dgm:t>
    </dgm:pt>
    <dgm:pt modelId="{511A6F5C-B7BD-4197-B50E-2C29DAF846C1}" type="parTrans" cxnId="{2FAA302D-C773-47B5-9AE0-000620D28CEB}">
      <dgm:prSet/>
      <dgm:spPr/>
      <dgm:t>
        <a:bodyPr/>
        <a:lstStyle/>
        <a:p>
          <a:endParaRPr lang="hu-HU"/>
        </a:p>
      </dgm:t>
    </dgm:pt>
    <dgm:pt modelId="{762164F8-E74C-4845-8D32-DBED574C2B92}" type="sibTrans" cxnId="{2FAA302D-C773-47B5-9AE0-000620D28CEB}">
      <dgm:prSet/>
      <dgm:spPr/>
      <dgm:t>
        <a:bodyPr/>
        <a:lstStyle/>
        <a:p>
          <a:endParaRPr lang="hu-HU"/>
        </a:p>
      </dgm:t>
    </dgm:pt>
    <dgm:pt modelId="{58A57668-8045-4787-B1D1-FEADFED3A68F}">
      <dgm:prSet phldrT="[Texto]"/>
      <dgm:spPr/>
      <dgm:t>
        <a:bodyPr/>
        <a:lstStyle/>
        <a:p>
          <a:pPr algn="just">
            <a:buFont typeface="Symbol" panose="05050102010706020507" pitchFamily="18" charset="2"/>
            <a:buNone/>
          </a:pPr>
          <a:r>
            <a:rPr lang="sk-SK" dirty="0" smtClean="0"/>
            <a:t>Ilyen platformok pl.: Udemy, LinkedIn Learning, Digital Garage, W3schools.</a:t>
          </a:r>
          <a:endParaRPr lang="es-ES" dirty="0"/>
        </a:p>
      </dgm:t>
    </dgm:pt>
    <dgm:pt modelId="{05A214BD-5A6A-4028-939C-5C32FD79ED4C}" type="parTrans" cxnId="{E6B2B045-181A-472E-8A0C-B5636F63A2FA}">
      <dgm:prSet/>
      <dgm:spPr/>
      <dgm:t>
        <a:bodyPr/>
        <a:lstStyle/>
        <a:p>
          <a:endParaRPr lang="hu-HU"/>
        </a:p>
      </dgm:t>
    </dgm:pt>
    <dgm:pt modelId="{B82476D6-62D9-4ECF-B3EC-CB957F0FCF60}" type="sibTrans" cxnId="{E6B2B045-181A-472E-8A0C-B5636F63A2FA}">
      <dgm:prSet/>
      <dgm:spPr/>
      <dgm:t>
        <a:bodyPr/>
        <a:lstStyle/>
        <a:p>
          <a:endParaRPr lang="hu-HU"/>
        </a:p>
      </dgm:t>
    </dgm:pt>
    <dgm:pt modelId="{49FEBA6B-54F1-40C1-9288-0F2AB2649D67}" type="pres">
      <dgm:prSet presAssocID="{73A37D0F-0A01-427C-806C-3BDE0C55471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207EC565-6A5E-42E7-ADB2-07069A95658F}" type="pres">
      <dgm:prSet presAssocID="{7991A607-7466-4457-87C8-C0CA40315A23}" presName="composite" presStyleCnt="0"/>
      <dgm:spPr/>
    </dgm:pt>
    <dgm:pt modelId="{372C945C-259A-4409-A878-2163FB9FB9E1}" type="pres">
      <dgm:prSet presAssocID="{7991A607-7466-4457-87C8-C0CA40315A23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1BF64C8-B481-4665-A533-2C338B5FE312}" type="pres">
      <dgm:prSet presAssocID="{7991A607-7466-4457-87C8-C0CA40315A23}" presName="descendantText" presStyleLbl="alignAcc1" presStyleIdx="0" presStyleCnt="2" custScaleY="13517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D0C9BC5-5A25-46DB-B3A1-99F5F9B1E4EB}" type="pres">
      <dgm:prSet presAssocID="{C29B2F6D-2BFD-4ACD-96BB-CE9968F61031}" presName="sp" presStyleCnt="0"/>
      <dgm:spPr/>
    </dgm:pt>
    <dgm:pt modelId="{0C4CA8CF-FA47-4E25-A8FB-B020A38E2677}" type="pres">
      <dgm:prSet presAssocID="{929949F9-6708-4738-9713-C14A3F26FEC8}" presName="composite" presStyleCnt="0"/>
      <dgm:spPr/>
    </dgm:pt>
    <dgm:pt modelId="{8B8D4138-9F8B-48F9-ADD4-2E3053B5D64B}" type="pres">
      <dgm:prSet presAssocID="{929949F9-6708-4738-9713-C14A3F26FEC8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E001D36-7EA7-40EA-B3F8-70F5116F2BEF}" type="pres">
      <dgm:prSet presAssocID="{929949F9-6708-4738-9713-C14A3F26FEC8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27E4206D-420D-4A44-8E3D-381C32007183}" srcId="{7991A607-7466-4457-87C8-C0CA40315A23}" destId="{70ED07A8-1925-4E2A-A3F7-588056F8DA59}" srcOrd="0" destOrd="0" parTransId="{BA2AA8D9-8A0B-4C44-AC4A-E229D520682F}" sibTransId="{358BC604-4285-4A45-AB42-ABED8F39E3D2}"/>
    <dgm:cxn modelId="{602B11CA-F846-4D8B-92B3-0DBBF392E24A}" type="presOf" srcId="{929949F9-6708-4738-9713-C14A3F26FEC8}" destId="{8B8D4138-9F8B-48F9-ADD4-2E3053B5D64B}" srcOrd="0" destOrd="0" presId="urn:microsoft.com/office/officeart/2005/8/layout/chevron2"/>
    <dgm:cxn modelId="{30145381-78CD-45F1-A2C5-4FA86B038B2D}" type="presOf" srcId="{7991A607-7466-4457-87C8-C0CA40315A23}" destId="{372C945C-259A-4409-A878-2163FB9FB9E1}" srcOrd="0" destOrd="0" presId="urn:microsoft.com/office/officeart/2005/8/layout/chevron2"/>
    <dgm:cxn modelId="{52A17EB5-1819-44B8-848C-B8A71C305102}" type="presOf" srcId="{58A57668-8045-4787-B1D1-FEADFED3A68F}" destId="{EE001D36-7EA7-40EA-B3F8-70F5116F2BEF}" srcOrd="0" destOrd="1" presId="urn:microsoft.com/office/officeart/2005/8/layout/chevron2"/>
    <dgm:cxn modelId="{A16E60E3-942C-4364-AA3F-AC40B9A9C8A5}" srcId="{7991A607-7466-4457-87C8-C0CA40315A23}" destId="{1B84C34D-BC23-4E8C-9CC0-A4A266318D44}" srcOrd="7" destOrd="0" parTransId="{5746DE4B-EE69-4F48-AAB4-5418F331F6EC}" sibTransId="{E07A934E-F36F-435A-8B26-3C9047F99D20}"/>
    <dgm:cxn modelId="{D466A4F6-8DB6-48ED-9E51-FB279BB0280A}" type="presOf" srcId="{1B84C34D-BC23-4E8C-9CC0-A4A266318D44}" destId="{61BF64C8-B481-4665-A533-2C338B5FE312}" srcOrd="0" destOrd="7" presId="urn:microsoft.com/office/officeart/2005/8/layout/chevron2"/>
    <dgm:cxn modelId="{8510530C-AA1F-46AB-B44C-B695C7064FF9}" type="presOf" srcId="{CD7DBFB3-559B-4A09-BB65-B0F2E29F4100}" destId="{EE001D36-7EA7-40EA-B3F8-70F5116F2BEF}" srcOrd="0" destOrd="2" presId="urn:microsoft.com/office/officeart/2005/8/layout/chevron2"/>
    <dgm:cxn modelId="{E6B2B045-181A-472E-8A0C-B5636F63A2FA}" srcId="{929949F9-6708-4738-9713-C14A3F26FEC8}" destId="{58A57668-8045-4787-B1D1-FEADFED3A68F}" srcOrd="1" destOrd="0" parTransId="{05A214BD-5A6A-4028-939C-5C32FD79ED4C}" sibTransId="{B82476D6-62D9-4ECF-B3EC-CB957F0FCF60}"/>
    <dgm:cxn modelId="{A825C12C-E725-434A-BFB7-62304776FDCA}" srcId="{7991A607-7466-4457-87C8-C0CA40315A23}" destId="{1E1CDD7B-F177-4A6D-9B97-647961AFB94C}" srcOrd="3" destOrd="0" parTransId="{7A39C9DA-46DF-4A47-993F-45FB7F750106}" sibTransId="{48AC10FA-074F-4532-9D8C-C5B05B8CD3C8}"/>
    <dgm:cxn modelId="{E3A3A5D7-7815-4453-AD25-1782B1048E13}" type="presOf" srcId="{1E1CDD7B-F177-4A6D-9B97-647961AFB94C}" destId="{61BF64C8-B481-4665-A533-2C338B5FE312}" srcOrd="0" destOrd="3" presId="urn:microsoft.com/office/officeart/2005/8/layout/chevron2"/>
    <dgm:cxn modelId="{8AA7AEF0-2C43-4D1F-9795-3D7C3DEEEFE8}" srcId="{73A37D0F-0A01-427C-806C-3BDE0C554716}" destId="{929949F9-6708-4738-9713-C14A3F26FEC8}" srcOrd="1" destOrd="0" parTransId="{0F7E1A38-7E70-42A4-AF68-F54EB88D3B4D}" sibTransId="{ADF06A4A-9857-42CF-BDD4-187E89F55B3D}"/>
    <dgm:cxn modelId="{21B7A7E4-4184-4117-B2AC-AB795FDB3330}" type="presOf" srcId="{FF9E5DBF-8D32-4E1D-8409-E65F33237240}" destId="{61BF64C8-B481-4665-A533-2C338B5FE312}" srcOrd="0" destOrd="5" presId="urn:microsoft.com/office/officeart/2005/8/layout/chevron2"/>
    <dgm:cxn modelId="{85A44DC3-89E5-4FB2-9455-7BA6947AD639}" type="presOf" srcId="{40F00831-DA0F-4F68-92C8-477728BD919B}" destId="{61BF64C8-B481-4665-A533-2C338B5FE312}" srcOrd="0" destOrd="1" presId="urn:microsoft.com/office/officeart/2005/8/layout/chevron2"/>
    <dgm:cxn modelId="{F7037B25-389E-452A-B98C-C61AFFA811DD}" type="presOf" srcId="{F3646077-F15E-4275-8D40-0801AAA31510}" destId="{61BF64C8-B481-4665-A533-2C338B5FE312}" srcOrd="0" destOrd="2" presId="urn:microsoft.com/office/officeart/2005/8/layout/chevron2"/>
    <dgm:cxn modelId="{7ABF53E3-5B07-45E5-9FC1-E1DDC3F28287}" type="presOf" srcId="{A67628D0-FA8C-45A0-B0C5-6C1DB7BF890B}" destId="{61BF64C8-B481-4665-A533-2C338B5FE312}" srcOrd="0" destOrd="4" presId="urn:microsoft.com/office/officeart/2005/8/layout/chevron2"/>
    <dgm:cxn modelId="{438E164E-6287-4958-ACC9-2335FE3B20E8}" srcId="{7991A607-7466-4457-87C8-C0CA40315A23}" destId="{A67628D0-FA8C-45A0-B0C5-6C1DB7BF890B}" srcOrd="4" destOrd="0" parTransId="{653C05CD-039E-4672-82C4-91AC572BC42C}" sibTransId="{F8185BC5-0C0F-4FC7-AF13-69E40005465D}"/>
    <dgm:cxn modelId="{7678D663-9AAC-4E3D-8849-E3C09BA933FE}" srcId="{7991A607-7466-4457-87C8-C0CA40315A23}" destId="{E81533A9-25DC-43BE-99A8-C06F5A065A00}" srcOrd="6" destOrd="0" parTransId="{1584FECA-CF4A-403E-9D1E-B28082A7DDD9}" sibTransId="{308085CA-4F34-4A43-97CC-457755932F33}"/>
    <dgm:cxn modelId="{FDC28727-7F33-4001-87F1-D5F76940E233}" srcId="{929949F9-6708-4738-9713-C14A3F26FEC8}" destId="{8A584B21-BCB2-43BB-B64C-7B360D83A862}" srcOrd="0" destOrd="0" parTransId="{425E6093-9D9F-4D0D-AF39-692D3F01524A}" sibTransId="{E714A1FB-4DC7-477F-B50F-618EF34C0C2D}"/>
    <dgm:cxn modelId="{5993BA5D-D0CA-4436-B6AD-A82A6FFDD91C}" srcId="{7991A607-7466-4457-87C8-C0CA40315A23}" destId="{40F00831-DA0F-4F68-92C8-477728BD919B}" srcOrd="1" destOrd="0" parTransId="{D6E9724A-CE0D-4DE1-A116-EA7736F52CFE}" sibTransId="{C2A8EAF7-D0E7-4696-A964-90BE9D3087E8}"/>
    <dgm:cxn modelId="{A3C07773-53FB-4BBB-AB46-138F24155656}" type="presOf" srcId="{E81533A9-25DC-43BE-99A8-C06F5A065A00}" destId="{61BF64C8-B481-4665-A533-2C338B5FE312}" srcOrd="0" destOrd="6" presId="urn:microsoft.com/office/officeart/2005/8/layout/chevron2"/>
    <dgm:cxn modelId="{3717ECCE-EA90-4F1A-B1A0-10B5CA9B10AC}" srcId="{7991A607-7466-4457-87C8-C0CA40315A23}" destId="{FF9E5DBF-8D32-4E1D-8409-E65F33237240}" srcOrd="5" destOrd="0" parTransId="{590204BE-4195-42AC-B4F6-8A4FCF472B0D}" sibTransId="{E05E4F50-A346-45D6-93D2-E80A0CD2ECDC}"/>
    <dgm:cxn modelId="{A78A66F7-08BB-42E0-B03F-F4DC4DD532B6}" type="presOf" srcId="{70ED07A8-1925-4E2A-A3F7-588056F8DA59}" destId="{61BF64C8-B481-4665-A533-2C338B5FE312}" srcOrd="0" destOrd="0" presId="urn:microsoft.com/office/officeart/2005/8/layout/chevron2"/>
    <dgm:cxn modelId="{5F7634A8-F0F7-4878-A74D-52317EA83116}" type="presOf" srcId="{8A584B21-BCB2-43BB-B64C-7B360D83A862}" destId="{EE001D36-7EA7-40EA-B3F8-70F5116F2BEF}" srcOrd="0" destOrd="0" presId="urn:microsoft.com/office/officeart/2005/8/layout/chevron2"/>
    <dgm:cxn modelId="{997950A3-4F59-4613-B174-9197B10960A5}" srcId="{929949F9-6708-4738-9713-C14A3F26FEC8}" destId="{CD7DBFB3-559B-4A09-BB65-B0F2E29F4100}" srcOrd="2" destOrd="0" parTransId="{411F71B8-F3D5-4396-BC77-D9877E8EA105}" sibTransId="{7C55A570-34ED-4BE9-8214-30C8671EAA23}"/>
    <dgm:cxn modelId="{2FAA302D-C773-47B5-9AE0-000620D28CEB}" srcId="{7991A607-7466-4457-87C8-C0CA40315A23}" destId="{F3646077-F15E-4275-8D40-0801AAA31510}" srcOrd="2" destOrd="0" parTransId="{511A6F5C-B7BD-4197-B50E-2C29DAF846C1}" sibTransId="{762164F8-E74C-4845-8D32-DBED574C2B92}"/>
    <dgm:cxn modelId="{699FF731-067A-414C-87FE-CB60620F8569}" srcId="{73A37D0F-0A01-427C-806C-3BDE0C554716}" destId="{7991A607-7466-4457-87C8-C0CA40315A23}" srcOrd="0" destOrd="0" parTransId="{A4499F8F-8C98-4F22-9390-38711BCBAAE2}" sibTransId="{C29B2F6D-2BFD-4ACD-96BB-CE9968F61031}"/>
    <dgm:cxn modelId="{AD670B58-B3EC-4AAA-9548-8E67132A1022}" type="presOf" srcId="{73A37D0F-0A01-427C-806C-3BDE0C554716}" destId="{49FEBA6B-54F1-40C1-9288-0F2AB2649D67}" srcOrd="0" destOrd="0" presId="urn:microsoft.com/office/officeart/2005/8/layout/chevron2"/>
    <dgm:cxn modelId="{09807F57-12DA-4D52-B57C-4BDD525106D8}" type="presParOf" srcId="{49FEBA6B-54F1-40C1-9288-0F2AB2649D67}" destId="{207EC565-6A5E-42E7-ADB2-07069A95658F}" srcOrd="0" destOrd="0" presId="urn:microsoft.com/office/officeart/2005/8/layout/chevron2"/>
    <dgm:cxn modelId="{97491901-C94B-4FFC-99E6-910F39736E23}" type="presParOf" srcId="{207EC565-6A5E-42E7-ADB2-07069A95658F}" destId="{372C945C-259A-4409-A878-2163FB9FB9E1}" srcOrd="0" destOrd="0" presId="urn:microsoft.com/office/officeart/2005/8/layout/chevron2"/>
    <dgm:cxn modelId="{2FBA76C3-8673-4687-BF2D-D692649B23DD}" type="presParOf" srcId="{207EC565-6A5E-42E7-ADB2-07069A95658F}" destId="{61BF64C8-B481-4665-A533-2C338B5FE312}" srcOrd="1" destOrd="0" presId="urn:microsoft.com/office/officeart/2005/8/layout/chevron2"/>
    <dgm:cxn modelId="{FD308ED2-4D5E-4944-873C-3CFAC0F385CF}" type="presParOf" srcId="{49FEBA6B-54F1-40C1-9288-0F2AB2649D67}" destId="{8D0C9BC5-5A25-46DB-B3A1-99F5F9B1E4EB}" srcOrd="1" destOrd="0" presId="urn:microsoft.com/office/officeart/2005/8/layout/chevron2"/>
    <dgm:cxn modelId="{5F56241B-B13A-4B8F-AD65-D694E2218559}" type="presParOf" srcId="{49FEBA6B-54F1-40C1-9288-0F2AB2649D67}" destId="{0C4CA8CF-FA47-4E25-A8FB-B020A38E2677}" srcOrd="2" destOrd="0" presId="urn:microsoft.com/office/officeart/2005/8/layout/chevron2"/>
    <dgm:cxn modelId="{0DEF7DC1-4560-4022-89E1-FA86916C3BA0}" type="presParOf" srcId="{0C4CA8CF-FA47-4E25-A8FB-B020A38E2677}" destId="{8B8D4138-9F8B-48F9-ADD4-2E3053B5D64B}" srcOrd="0" destOrd="0" presId="urn:microsoft.com/office/officeart/2005/8/layout/chevron2"/>
    <dgm:cxn modelId="{5F1A5EED-385D-4EC0-BE1D-E39F01ACEAC8}" type="presParOf" srcId="{0C4CA8CF-FA47-4E25-A8FB-B020A38E2677}" destId="{EE001D36-7EA7-40EA-B3F8-70F5116F2BE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12FEFD-0534-4CDE-BDFC-5DC8A0A6E211}">
      <dsp:nvSpPr>
        <dsp:cNvPr id="0" name=""/>
        <dsp:cNvSpPr/>
      </dsp:nvSpPr>
      <dsp:spPr>
        <a:xfrm rot="16200000">
          <a:off x="538951" y="-538604"/>
          <a:ext cx="4022725" cy="5099934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5974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 noProof="0" dirty="0"/>
            <a:t>1. FEJEZET</a:t>
          </a:r>
          <a:r>
            <a:rPr lang="en-US" sz="2600" kern="1200" noProof="0" dirty="0"/>
            <a:t>: Digitalizáció a KKV-kban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noProof="0" dirty="0"/>
            <a:t>A digitalizáció előnyei a KKV-k számára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noProof="0" dirty="0"/>
            <a:t>Digitális kommunikációs </a:t>
          </a:r>
          <a:r>
            <a:rPr lang="en-US" sz="2000" kern="1200" noProof="0" dirty="0" err="1"/>
            <a:t>csatornák </a:t>
          </a:r>
          <a:r>
            <a:rPr lang="en-US" sz="2000" kern="1200" noProof="0" dirty="0"/>
            <a:t>a KKV-k számára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noProof="0" dirty="0"/>
            <a:t>Eszközök a távmunkához és a virtuális együttműködéshez</a:t>
          </a:r>
        </a:p>
      </dsp:txBody>
      <dsp:txXfrm rot="5400000">
        <a:off x="347" y="804545"/>
        <a:ext cx="5099934" cy="2413635"/>
      </dsp:txXfrm>
    </dsp:sp>
    <dsp:sp modelId="{6A06E1D3-CB2E-499A-A964-4B9EA4634424}">
      <dsp:nvSpPr>
        <dsp:cNvPr id="0" name=""/>
        <dsp:cNvSpPr/>
      </dsp:nvSpPr>
      <dsp:spPr>
        <a:xfrm rot="16200000">
          <a:off x="5791175" y="-338426"/>
          <a:ext cx="4022725" cy="4699577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5974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/>
            <a:t>2. </a:t>
          </a:r>
          <a:r>
            <a:rPr lang="hu-HU" sz="2600" kern="1200" dirty="0"/>
            <a:t>FEJEZET</a:t>
          </a:r>
          <a:r>
            <a:rPr lang="es-ES" sz="2600" kern="1200" dirty="0"/>
            <a:t>: </a:t>
          </a:r>
          <a:r>
            <a:rPr lang="sk-SK" sz="2600" kern="1200" dirty="0"/>
            <a:t>Online </a:t>
          </a:r>
          <a:r>
            <a:rPr lang="sk-SK" sz="2600" kern="1200" dirty="0" err="1"/>
            <a:t>tanulás</a:t>
          </a:r>
          <a:endParaRPr lang="es-ES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000" kern="1200" dirty="0" err="1"/>
            <a:t>Platformok az </a:t>
          </a:r>
          <a:r>
            <a:rPr lang="sk-SK" sz="2000" kern="1200" dirty="0"/>
            <a:t>online </a:t>
          </a:r>
          <a:r>
            <a:rPr lang="sk-SK" sz="2000" kern="1200" dirty="0" err="1"/>
            <a:t>tanuláshoz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000" kern="1200" dirty="0"/>
            <a:t>Ajánlások az online tanfolyamok KKV-k általi befogadásához</a:t>
          </a:r>
          <a:endParaRPr lang="es-ES" sz="2000" kern="1200" dirty="0"/>
        </a:p>
      </dsp:txBody>
      <dsp:txXfrm rot="5400000">
        <a:off x="5452749" y="804545"/>
        <a:ext cx="4699577" cy="24136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C945C-259A-4409-A878-2163FB9FB9E1}">
      <dsp:nvSpPr>
        <dsp:cNvPr id="0" name=""/>
        <dsp:cNvSpPr/>
      </dsp:nvSpPr>
      <dsp:spPr>
        <a:xfrm rot="5400000">
          <a:off x="-303764" y="540618"/>
          <a:ext cx="2025096" cy="141756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just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kern="1200" dirty="0"/>
            <a:t>1. </a:t>
          </a:r>
          <a:r>
            <a:rPr lang="hu-HU" sz="2900" kern="1200" dirty="0"/>
            <a:t>fejezet</a:t>
          </a:r>
          <a:endParaRPr lang="es-ES" sz="2900" kern="1200" dirty="0"/>
        </a:p>
      </dsp:txBody>
      <dsp:txXfrm rot="-5400000">
        <a:off x="1" y="945638"/>
        <a:ext cx="1417567" cy="607529"/>
      </dsp:txXfrm>
    </dsp:sp>
    <dsp:sp modelId="{61BF64C8-B481-4665-A533-2C338B5FE312}">
      <dsp:nvSpPr>
        <dsp:cNvPr id="0" name=""/>
        <dsp:cNvSpPr/>
      </dsp:nvSpPr>
      <dsp:spPr>
        <a:xfrm rot="5400000">
          <a:off x="4848320" y="-3425406"/>
          <a:ext cx="1779325" cy="86408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just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50" kern="1200" dirty="0"/>
            <a:t>A digitalizáció a digitális technológiák integrálása a vállalkozók mindennapi életébe, valamint az üzleti vállalkozás minden tevékenységébe és műveletébe.</a:t>
          </a:r>
          <a:endParaRPr lang="es-ES" sz="1050" kern="1200" dirty="0"/>
        </a:p>
        <a:p>
          <a:pPr marL="57150" lvl="1" indent="-57150" algn="just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50" kern="1200" dirty="0"/>
            <a:t>A digitalizáció új vállalkozói lehetőségek megjelenését okozza, és átalakítja az üzleti gyakorlatot, hogy ezeket a lehetőségeket a </a:t>
          </a:r>
          <a:r>
            <a:rPr lang="en-GB" sz="1050" kern="1200" dirty="0" err="1"/>
            <a:t>legjobban</a:t>
          </a:r>
          <a:r>
            <a:rPr lang="en-GB" sz="1050" kern="1200" dirty="0"/>
            <a:t> </a:t>
          </a:r>
          <a:r>
            <a:rPr lang="en-GB" sz="1050" kern="1200" dirty="0" err="1" smtClean="0"/>
            <a:t>kiaknázhassa</a:t>
          </a:r>
          <a:r>
            <a:rPr lang="en-GB" sz="1050" kern="1200" dirty="0" smtClean="0"/>
            <a:t>.</a:t>
          </a:r>
          <a:endParaRPr lang="es-ES" sz="1050" kern="1200" dirty="0"/>
        </a:p>
        <a:p>
          <a:pPr marL="57150" lvl="1" indent="-57150" algn="just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50" kern="1200" dirty="0" smtClean="0"/>
            <a:t>A </a:t>
          </a:r>
          <a:r>
            <a:rPr lang="en-GB" sz="1050" kern="1200" dirty="0" err="1" smtClean="0"/>
            <a:t>kulcsfontosságú</a:t>
          </a:r>
          <a:r>
            <a:rPr lang="en-GB" sz="1050" kern="1200" dirty="0" smtClean="0"/>
            <a:t> </a:t>
          </a:r>
          <a:r>
            <a:rPr lang="en-GB" sz="1050" kern="1200" dirty="0" err="1" smtClean="0"/>
            <a:t>vállalkozói</a:t>
          </a:r>
          <a:r>
            <a:rPr lang="en-GB" sz="1050" kern="1200" dirty="0" smtClean="0"/>
            <a:t> </a:t>
          </a:r>
          <a:r>
            <a:rPr lang="en-GB" sz="1050" kern="1200" dirty="0" err="1" smtClean="0"/>
            <a:t>készségeket</a:t>
          </a:r>
          <a:r>
            <a:rPr lang="en-GB" sz="1050" kern="1200" dirty="0" smtClean="0"/>
            <a:t> is </a:t>
          </a:r>
          <a:r>
            <a:rPr lang="en-GB" sz="1050" kern="1200" dirty="0" err="1" smtClean="0"/>
            <a:t>befolyásolja</a:t>
          </a:r>
          <a:r>
            <a:rPr lang="en-GB" sz="1050" kern="1200" dirty="0" smtClean="0"/>
            <a:t> a </a:t>
          </a:r>
          <a:r>
            <a:rPr lang="en-GB" sz="1050" kern="1200" dirty="0" err="1" smtClean="0"/>
            <a:t>digitalizáció</a:t>
          </a:r>
          <a:r>
            <a:rPr lang="en-GB" sz="1050" kern="1200" dirty="0" smtClean="0"/>
            <a:t>.</a:t>
          </a:r>
          <a:endParaRPr lang="es-ES" sz="1050" kern="1200" dirty="0"/>
        </a:p>
        <a:p>
          <a:pPr marL="57150" lvl="1" indent="-57150" algn="just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50" kern="1200" dirty="0"/>
            <a:t>A </a:t>
          </a:r>
          <a:r>
            <a:rPr lang="en-GB" sz="1050" kern="1200" dirty="0" err="1"/>
            <a:t>digitalizáció</a:t>
          </a:r>
          <a:r>
            <a:rPr lang="en-GB" sz="1050" kern="1200" dirty="0"/>
            <a:t> </a:t>
          </a:r>
          <a:r>
            <a:rPr lang="en-GB" sz="1050" kern="1200" dirty="0" err="1"/>
            <a:t>megvalósításához</a:t>
          </a:r>
          <a:r>
            <a:rPr lang="en-GB" sz="1050" kern="1200" dirty="0"/>
            <a:t> a KKV-</a:t>
          </a:r>
          <a:r>
            <a:rPr lang="en-GB" sz="1050" kern="1200" dirty="0" err="1"/>
            <a:t>knak</a:t>
          </a:r>
          <a:r>
            <a:rPr lang="en-GB" sz="1050" kern="1200" dirty="0"/>
            <a:t> </a:t>
          </a:r>
          <a:r>
            <a:rPr lang="en-GB" sz="1050" kern="1200" dirty="0" err="1"/>
            <a:t>tisztában</a:t>
          </a:r>
          <a:r>
            <a:rPr lang="en-GB" sz="1050" kern="1200" dirty="0"/>
            <a:t> </a:t>
          </a:r>
          <a:r>
            <a:rPr lang="en-GB" sz="1050" kern="1200" dirty="0" err="1"/>
            <a:t>kell</a:t>
          </a:r>
          <a:r>
            <a:rPr lang="en-GB" sz="1050" kern="1200" dirty="0"/>
            <a:t> </a:t>
          </a:r>
          <a:r>
            <a:rPr lang="en-GB" sz="1050" kern="1200" dirty="0" err="1"/>
            <a:t>lenniük</a:t>
          </a:r>
          <a:r>
            <a:rPr lang="en-GB" sz="1050" kern="1200" dirty="0"/>
            <a:t> </a:t>
          </a:r>
          <a:r>
            <a:rPr lang="en-GB" sz="1050" kern="1200" dirty="0" err="1"/>
            <a:t>azzal</a:t>
          </a:r>
          <a:r>
            <a:rPr lang="en-GB" sz="1050" kern="1200" dirty="0"/>
            <a:t>, </a:t>
          </a:r>
          <a:r>
            <a:rPr lang="en-GB" sz="1050" kern="1200" dirty="0" err="1"/>
            <a:t>hogy</a:t>
          </a:r>
          <a:r>
            <a:rPr lang="en-GB" sz="1050" kern="1200" dirty="0"/>
            <a:t> </a:t>
          </a:r>
          <a:r>
            <a:rPr lang="en-GB" sz="1050" kern="1200" dirty="0" err="1"/>
            <a:t>milyen</a:t>
          </a:r>
          <a:r>
            <a:rPr lang="en-GB" sz="1050" kern="1200" dirty="0"/>
            <a:t> </a:t>
          </a:r>
          <a:r>
            <a:rPr lang="en-GB" sz="1050" kern="1200" dirty="0" err="1"/>
            <a:t>előnyökkel</a:t>
          </a:r>
          <a:r>
            <a:rPr lang="en-GB" sz="1050" kern="1200" dirty="0"/>
            <a:t>, </a:t>
          </a:r>
          <a:r>
            <a:rPr lang="en-GB" sz="1050" kern="1200" dirty="0" err="1"/>
            <a:t>és</a:t>
          </a:r>
          <a:r>
            <a:rPr lang="en-GB" sz="1050" kern="1200" dirty="0"/>
            <a:t> </a:t>
          </a:r>
          <a:r>
            <a:rPr lang="en-GB" sz="1050" kern="1200" dirty="0" err="1"/>
            <a:t>milyen</a:t>
          </a:r>
          <a:r>
            <a:rPr lang="en-GB" sz="1050" kern="1200" dirty="0"/>
            <a:t> </a:t>
          </a:r>
          <a:r>
            <a:rPr lang="en-GB" sz="1050" kern="1200" dirty="0" err="1"/>
            <a:t>működési</a:t>
          </a:r>
          <a:r>
            <a:rPr lang="en-GB" sz="1050" kern="1200" dirty="0"/>
            <a:t> </a:t>
          </a:r>
          <a:r>
            <a:rPr lang="en-GB" sz="1050" kern="1200" dirty="0" err="1"/>
            <a:t>következményekkel</a:t>
          </a:r>
          <a:r>
            <a:rPr lang="en-GB" sz="1050" kern="1200" dirty="0"/>
            <a:t> </a:t>
          </a:r>
          <a:r>
            <a:rPr lang="en-GB" sz="1050" kern="1200" dirty="0" err="1"/>
            <a:t>jár</a:t>
          </a:r>
          <a:r>
            <a:rPr lang="en-GB" sz="1050" kern="1200" dirty="0"/>
            <a:t> a </a:t>
          </a:r>
          <a:r>
            <a:rPr lang="en-GB" sz="1050" kern="1200" dirty="0" err="1"/>
            <a:t>vállalat</a:t>
          </a:r>
          <a:r>
            <a:rPr lang="en-GB" sz="1050" kern="1200" dirty="0"/>
            <a:t> </a:t>
          </a:r>
          <a:r>
            <a:rPr lang="en-GB" sz="1050" kern="1200" dirty="0" err="1"/>
            <a:t>számára</a:t>
          </a:r>
          <a:r>
            <a:rPr lang="en-GB" sz="1050" kern="1200" dirty="0"/>
            <a:t>. </a:t>
          </a:r>
          <a:endParaRPr lang="es-ES" sz="1050" kern="1200" dirty="0"/>
        </a:p>
        <a:p>
          <a:pPr marL="57150" lvl="1" indent="-57150" algn="just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50" kern="1200" dirty="0" smtClean="0"/>
            <a:t>A KKV-</a:t>
          </a:r>
          <a:r>
            <a:rPr lang="en-GB" sz="1050" kern="1200" dirty="0" err="1" smtClean="0"/>
            <a:t>knak</a:t>
          </a:r>
          <a:r>
            <a:rPr lang="en-GB" sz="1050" kern="1200" dirty="0" smtClean="0"/>
            <a:t> </a:t>
          </a:r>
          <a:r>
            <a:rPr lang="en-GB" sz="1050" kern="1200" dirty="0" err="1" smtClean="0"/>
            <a:t>digitalizációs</a:t>
          </a:r>
          <a:r>
            <a:rPr lang="en-GB" sz="1050" kern="1200" dirty="0" smtClean="0"/>
            <a:t> </a:t>
          </a:r>
          <a:r>
            <a:rPr lang="en-GB" sz="1050" kern="1200" dirty="0" err="1" smtClean="0"/>
            <a:t>képességeket</a:t>
          </a:r>
          <a:r>
            <a:rPr lang="en-GB" sz="1050" kern="1200" dirty="0" smtClean="0"/>
            <a:t> </a:t>
          </a:r>
          <a:r>
            <a:rPr lang="en-GB" sz="1050" kern="1200" dirty="0" err="1" smtClean="0"/>
            <a:t>kell</a:t>
          </a:r>
          <a:r>
            <a:rPr lang="en-GB" sz="1050" kern="1200" dirty="0" smtClean="0"/>
            <a:t> </a:t>
          </a:r>
          <a:r>
            <a:rPr lang="en-GB" sz="1050" kern="1200" dirty="0" err="1" smtClean="0"/>
            <a:t>kialakítaniuk</a:t>
          </a:r>
          <a:r>
            <a:rPr lang="en-GB" sz="1050" kern="1200" dirty="0" smtClean="0"/>
            <a:t>, </a:t>
          </a:r>
          <a:r>
            <a:rPr lang="en-GB" sz="1050" kern="1200" dirty="0" err="1" smtClean="0"/>
            <a:t>és</a:t>
          </a:r>
          <a:r>
            <a:rPr lang="en-GB" sz="1050" kern="1200" dirty="0" smtClean="0"/>
            <a:t> </a:t>
          </a:r>
          <a:r>
            <a:rPr lang="en-GB" sz="1050" kern="1200" dirty="0" err="1" smtClean="0"/>
            <a:t>elemezniük</a:t>
          </a:r>
          <a:r>
            <a:rPr lang="en-GB" sz="1050" kern="1200" dirty="0" smtClean="0"/>
            <a:t> </a:t>
          </a:r>
          <a:r>
            <a:rPr lang="en-GB" sz="1050" kern="1200" dirty="0" err="1" smtClean="0"/>
            <a:t>kell</a:t>
          </a:r>
          <a:r>
            <a:rPr lang="en-GB" sz="1050" kern="1200" dirty="0" smtClean="0"/>
            <a:t> a </a:t>
          </a:r>
          <a:r>
            <a:rPr lang="en-GB" sz="1050" kern="1200" dirty="0" err="1" smtClean="0"/>
            <a:t>külső</a:t>
          </a:r>
          <a:r>
            <a:rPr lang="en-GB" sz="1050" kern="1200" dirty="0" smtClean="0"/>
            <a:t> </a:t>
          </a:r>
          <a:r>
            <a:rPr lang="en-GB" sz="1050" kern="1200" dirty="0" err="1" smtClean="0"/>
            <a:t>környezetet</a:t>
          </a:r>
          <a:r>
            <a:rPr lang="en-GB" sz="1050" kern="1200" dirty="0" smtClean="0"/>
            <a:t>.</a:t>
          </a:r>
          <a:endParaRPr lang="es-ES" sz="1050" kern="1200" dirty="0"/>
        </a:p>
        <a:p>
          <a:pPr marL="57150" lvl="1" indent="-57150" algn="just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50" kern="1200" dirty="0" smtClean="0"/>
            <a:t>A </a:t>
          </a:r>
          <a:r>
            <a:rPr lang="en-GB" sz="1050" kern="1200" dirty="0" err="1" smtClean="0"/>
            <a:t>digitális</a:t>
          </a:r>
          <a:r>
            <a:rPr lang="en-GB" sz="1050" kern="1200" dirty="0" smtClean="0"/>
            <a:t> </a:t>
          </a:r>
          <a:r>
            <a:rPr lang="en-GB" sz="1050" kern="1200" dirty="0" err="1" smtClean="0"/>
            <a:t>érettségi</a:t>
          </a:r>
          <a:r>
            <a:rPr lang="en-GB" sz="1050" kern="1200" dirty="0" smtClean="0"/>
            <a:t> </a:t>
          </a:r>
          <a:r>
            <a:rPr lang="en-GB" sz="1050" kern="1200" dirty="0" err="1" smtClean="0"/>
            <a:t>modellek</a:t>
          </a:r>
          <a:r>
            <a:rPr lang="en-GB" sz="1050" kern="1200" dirty="0" smtClean="0"/>
            <a:t> </a:t>
          </a:r>
          <a:r>
            <a:rPr lang="sk-SK" sz="1050" kern="1200" dirty="0" smtClean="0"/>
            <a:t>olyan </a:t>
          </a:r>
          <a:r>
            <a:rPr lang="en-GB" sz="1050" kern="1200" dirty="0" err="1" smtClean="0"/>
            <a:t>keretrendszerek</a:t>
          </a:r>
          <a:r>
            <a:rPr lang="en-GB" sz="1050" kern="1200" dirty="0" smtClean="0"/>
            <a:t>, </a:t>
          </a:r>
          <a:r>
            <a:rPr lang="en-GB" sz="1050" kern="1200" dirty="0" err="1" smtClean="0"/>
            <a:t>amelyeket</a:t>
          </a:r>
          <a:r>
            <a:rPr lang="en-GB" sz="1050" kern="1200" dirty="0" smtClean="0"/>
            <a:t> </a:t>
          </a:r>
          <a:r>
            <a:rPr lang="en-GB" sz="1050" kern="1200" dirty="0" err="1" smtClean="0"/>
            <a:t>egy</a:t>
          </a:r>
          <a:r>
            <a:rPr lang="en-GB" sz="1050" kern="1200" dirty="0" smtClean="0"/>
            <a:t> </a:t>
          </a:r>
          <a:r>
            <a:rPr lang="en-GB" sz="1050" kern="1200" dirty="0" err="1" smtClean="0"/>
            <a:t>vállalat</a:t>
          </a:r>
          <a:r>
            <a:rPr lang="en-GB" sz="1050" kern="1200" dirty="0" smtClean="0"/>
            <a:t> </a:t>
          </a:r>
          <a:r>
            <a:rPr lang="en-GB" sz="1050" kern="1200" dirty="0" err="1" smtClean="0"/>
            <a:t>jelenlegi</a:t>
          </a:r>
          <a:r>
            <a:rPr lang="en-GB" sz="1050" kern="1200" dirty="0" smtClean="0"/>
            <a:t> </a:t>
          </a:r>
          <a:r>
            <a:rPr lang="en-GB" sz="1050" kern="1200" dirty="0" err="1" smtClean="0"/>
            <a:t>digitális</a:t>
          </a:r>
          <a:r>
            <a:rPr lang="en-GB" sz="1050" kern="1200" dirty="0" smtClean="0"/>
            <a:t> </a:t>
          </a:r>
          <a:r>
            <a:rPr lang="en-GB" sz="1050" kern="1200" dirty="0" err="1" smtClean="0"/>
            <a:t>érettségi</a:t>
          </a:r>
          <a:r>
            <a:rPr lang="en-GB" sz="1050" kern="1200" dirty="0" smtClean="0"/>
            <a:t> </a:t>
          </a:r>
          <a:r>
            <a:rPr lang="en-GB" sz="1050" kern="1200" dirty="0" err="1" smtClean="0"/>
            <a:t>szintjének</a:t>
          </a:r>
          <a:r>
            <a:rPr lang="en-GB" sz="1050" kern="1200" dirty="0" smtClean="0"/>
            <a:t> </a:t>
          </a:r>
          <a:r>
            <a:rPr lang="en-GB" sz="1050" kern="1200" dirty="0" err="1" smtClean="0"/>
            <a:t>értékelésére</a:t>
          </a:r>
          <a:r>
            <a:rPr lang="en-GB" sz="1050" kern="1200" dirty="0" smtClean="0"/>
            <a:t> </a:t>
          </a:r>
          <a:r>
            <a:rPr lang="en-GB" sz="1050" kern="1200" dirty="0" err="1" smtClean="0"/>
            <a:t>és</a:t>
          </a:r>
          <a:r>
            <a:rPr lang="en-GB" sz="1050" kern="1200" dirty="0" smtClean="0"/>
            <a:t> </a:t>
          </a:r>
          <a:r>
            <a:rPr lang="en-GB" sz="1050" kern="1200" dirty="0" err="1" smtClean="0"/>
            <a:t>megértésére</a:t>
          </a:r>
          <a:r>
            <a:rPr lang="en-GB" sz="1050" kern="1200" dirty="0" smtClean="0"/>
            <a:t> </a:t>
          </a:r>
          <a:r>
            <a:rPr lang="en-GB" sz="1050" kern="1200" dirty="0" err="1" smtClean="0"/>
            <a:t>használnak</a:t>
          </a:r>
          <a:r>
            <a:rPr lang="en-GB" sz="1050" kern="1200" dirty="0" smtClean="0"/>
            <a:t>.</a:t>
          </a:r>
          <a:endParaRPr lang="es-ES" sz="1050" kern="1200" dirty="0"/>
        </a:p>
        <a:p>
          <a:pPr marL="57150" lvl="1" indent="-57150" algn="just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50" kern="1200" dirty="0"/>
            <a:t>A digitális kommunikációs csatornák általánosan elterjedtek a KKV-k körében, és hatékony eszközei a belső és külső digitális kommunikációnak.</a:t>
          </a:r>
          <a:endParaRPr lang="es-ES" sz="1050" kern="1200" dirty="0"/>
        </a:p>
        <a:p>
          <a:pPr marL="57150" lvl="1" indent="-57150" algn="just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50" kern="1200" dirty="0"/>
            <a:t>A távmunka és a távoli együttműködés eszközei </a:t>
          </a:r>
          <a:r>
            <a:rPr lang="sk-SK" sz="1050" kern="1200" dirty="0"/>
            <a:t>olyan </a:t>
          </a:r>
          <a:r>
            <a:rPr lang="sk-SK" sz="1050" kern="1200" dirty="0" err="1"/>
            <a:t>hatékony eszközök, amelyek </a:t>
          </a:r>
          <a:r>
            <a:rPr lang="en-GB" sz="1050" kern="1200" dirty="0"/>
            <a:t>segítségével bárhonnan gyorsabban és hatékonyabban dolgozhat.</a:t>
          </a:r>
          <a:endParaRPr lang="es-ES" sz="1050" kern="1200" dirty="0"/>
        </a:p>
      </dsp:txBody>
      <dsp:txXfrm rot="-5400000">
        <a:off x="1417567" y="92206"/>
        <a:ext cx="8553973" cy="1605607"/>
      </dsp:txXfrm>
    </dsp:sp>
    <dsp:sp modelId="{8B8D4138-9F8B-48F9-ADD4-2E3053B5D64B}">
      <dsp:nvSpPr>
        <dsp:cNvPr id="0" name=""/>
        <dsp:cNvSpPr/>
      </dsp:nvSpPr>
      <dsp:spPr>
        <a:xfrm rot="5400000">
          <a:off x="-303764" y="2296045"/>
          <a:ext cx="2025096" cy="141756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just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kern="1200" dirty="0"/>
            <a:t>2. </a:t>
          </a:r>
          <a:r>
            <a:rPr lang="hu-HU" sz="2900" kern="1200" dirty="0"/>
            <a:t>fejezet</a:t>
          </a:r>
          <a:endParaRPr lang="es-ES" sz="2900" kern="1200" dirty="0" err="1"/>
        </a:p>
      </dsp:txBody>
      <dsp:txXfrm rot="-5400000">
        <a:off x="1" y="2701065"/>
        <a:ext cx="1417567" cy="607529"/>
      </dsp:txXfrm>
    </dsp:sp>
    <dsp:sp modelId="{EE001D36-7EA7-40EA-B3F8-70F5116F2BEF}">
      <dsp:nvSpPr>
        <dsp:cNvPr id="0" name=""/>
        <dsp:cNvSpPr/>
      </dsp:nvSpPr>
      <dsp:spPr>
        <a:xfrm rot="5400000">
          <a:off x="5079827" y="-1669978"/>
          <a:ext cx="1316312" cy="86408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••"/>
          </a:pPr>
          <a:r>
            <a:rPr lang="en-GB" sz="1900" kern="1200" dirty="0"/>
            <a:t>Az online tanulási platformok </a:t>
          </a:r>
          <a:r>
            <a:rPr lang="sk-SK" sz="1900" kern="1200" dirty="0"/>
            <a:t>és online </a:t>
          </a:r>
          <a:r>
            <a:rPr lang="sk-SK" sz="1900" kern="1200" dirty="0" err="1"/>
            <a:t>tanfolyamok </a:t>
          </a:r>
          <a:r>
            <a:rPr lang="en-GB" sz="1900" kern="1200" dirty="0"/>
            <a:t>széles választéka hasznos lehet a speciális ismereteket és készségeket kereső KKV-k </a:t>
          </a:r>
          <a:r>
            <a:rPr lang="en-GB" sz="1900" kern="1200" dirty="0" err="1" smtClean="0"/>
            <a:t>számára</a:t>
          </a:r>
          <a:endParaRPr lang="es-ES" sz="1900" kern="1200" dirty="0"/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••"/>
          </a:pPr>
          <a:r>
            <a:rPr lang="sk-SK" sz="1900" kern="1200" dirty="0" smtClean="0"/>
            <a:t>Ilyen platformok pl.: Udemy, LinkedIn Learning, Digital Garage, W3schools.</a:t>
          </a:r>
          <a:endParaRPr lang="es-ES" sz="1900" kern="1200" dirty="0"/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••"/>
          </a:pPr>
          <a:endParaRPr lang="es-ES" sz="1900" kern="1200" dirty="0"/>
        </a:p>
      </dsp:txBody>
      <dsp:txXfrm rot="-5400000">
        <a:off x="1417568" y="2056538"/>
        <a:ext cx="8576575" cy="11877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10. 3. 2023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304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10. 3. 2023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67441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10. 3. 2023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46748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10. 3. 2023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034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10. 3. 2023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3276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10. 3. 2023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714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10. 3. 2023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4960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10. 3. 2023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850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10. 3. 2023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242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1626B79-3724-4A98-8B34-EC614ED41867}" type="datetimeFigureOut">
              <a:rPr lang="sk-SK" smtClean="0"/>
              <a:t>10. 3. 2023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1978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10. 3. 2023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9080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1626B79-3724-4A98-8B34-EC614ED41867}" type="datetimeFigureOut">
              <a:rPr lang="sk-SK" smtClean="0"/>
              <a:t>10. 3. 2023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1615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://www.wordpress.org/" TargetMode="External"/><Relationship Id="rId7" Type="http://schemas.openxmlformats.org/officeDocument/2006/relationships/hyperlink" Target="http://www.youtube.com/" TargetMode="External"/><Relationship Id="rId2" Type="http://schemas.openxmlformats.org/officeDocument/2006/relationships/hyperlink" Target="http://www.hubspot.com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instagram.com/" TargetMode="External"/><Relationship Id="rId5" Type="http://schemas.openxmlformats.org/officeDocument/2006/relationships/hyperlink" Target="http://www.facebook.com/" TargetMode="External"/><Relationship Id="rId4" Type="http://schemas.openxmlformats.org/officeDocument/2006/relationships/hyperlink" Target="http://www.wix.com/" TargetMode="External"/><Relationship Id="rId9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om.us/" TargetMode="External"/><Relationship Id="rId2" Type="http://schemas.openxmlformats.org/officeDocument/2006/relationships/hyperlink" Target="http://www.skyp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8.png"/><Relationship Id="rId4" Type="http://schemas.openxmlformats.org/officeDocument/2006/relationships/hyperlink" Target="http://www.microsoft.com/sk-sk/microsoft-teams/group-chat-software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ello.com/" TargetMode="External"/><Relationship Id="rId2" Type="http://schemas.openxmlformats.org/officeDocument/2006/relationships/hyperlink" Target="http://www.slack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8.png"/><Relationship Id="rId4" Type="http://schemas.openxmlformats.org/officeDocument/2006/relationships/hyperlink" Target="http://www.miro.com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opbox.com/" TargetMode="External"/><Relationship Id="rId2" Type="http://schemas.openxmlformats.org/officeDocument/2006/relationships/hyperlink" Target="http://www.wetransfer.com/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kedin.com/learning" TargetMode="External"/><Relationship Id="rId2" Type="http://schemas.openxmlformats.org/officeDocument/2006/relationships/hyperlink" Target="http://www.business.udemy.com/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" TargetMode="External"/><Relationship Id="rId2" Type="http://schemas.openxmlformats.org/officeDocument/2006/relationships/hyperlink" Target="http://www.learndigital.withgoogle.com/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ocw.mit.edu/courses/15-351-managing-innovation-and-entrepreneurship-spring-2008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digital.withgoogle.com/digitalgarage/course/improve-online-security?enroll_confirmation=1" TargetMode="External"/><Relationship Id="rId2" Type="http://schemas.openxmlformats.org/officeDocument/2006/relationships/hyperlink" Target="https://pll.harvard.edu/course/remote-work-revolution-everyone?delta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ecd.org/tax/forum-on-tax-administration/publications-and-products/digital-transformation-maturity-model.pdf" TargetMode="External"/><Relationship Id="rId2" Type="http://schemas.openxmlformats.org/officeDocument/2006/relationships/hyperlink" Target="https://www2.deloitte.com/content/dam/Deloitte/global/Documents/Technology-Media-Telecommunications/deloitte-digital-maturity-model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igitalmaturity.org/digital-maturity-framework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AA0732-8212-434E-AAE7-A9DC0EC619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917576"/>
            <a:ext cx="10058400" cy="2407535"/>
          </a:xfrm>
        </p:spPr>
        <p:txBody>
          <a:bodyPr/>
          <a:lstStyle/>
          <a:p>
            <a:pPr algn="ctr"/>
            <a:r>
              <a:rPr lang="sk-SK" dirty="0" err="1"/>
              <a:t>Digitalizáció </a:t>
            </a:r>
            <a:r>
              <a:rPr lang="sk-SK" dirty="0"/>
              <a:t>és online </a:t>
            </a:r>
            <a:r>
              <a:rPr lang="sk-SK" dirty="0" err="1"/>
              <a:t>tanulás</a:t>
            </a:r>
            <a:endParaRPr lang="sk-SK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BF345A6-199C-4D56-A1AA-38821652C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0" y="5307062"/>
            <a:ext cx="10058400" cy="836609"/>
          </a:xfrm>
        </p:spPr>
        <p:txBody>
          <a:bodyPr>
            <a:normAutofit/>
          </a:bodyPr>
          <a:lstStyle/>
          <a:p>
            <a:pPr algn="ctr"/>
            <a:r>
              <a:rPr lang="sk-SK" sz="1800" b="1" dirty="0">
                <a:latin typeface="+mn-lt"/>
              </a:rPr>
              <a:t>RESTART </a:t>
            </a:r>
            <a:r>
              <a:rPr lang="sk-SK" sz="1800" dirty="0">
                <a:latin typeface="+mn-lt"/>
              </a:rPr>
              <a:t>– reziliencia és képzés kkv-k számára</a:t>
            </a:r>
          </a:p>
          <a:p>
            <a:pPr algn="ctr"/>
            <a:r>
              <a:rPr lang="sk-SK" sz="1800" dirty="0">
                <a:latin typeface="+mn-lt"/>
              </a:rPr>
              <a:t>ERASMUS + 2021-1-SK01-KA220-VET-000034882</a:t>
            </a:r>
          </a:p>
        </p:txBody>
      </p:sp>
      <p:pic>
        <p:nvPicPr>
          <p:cNvPr id="1026" name="Picture 2" descr="Rest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88" y="290856"/>
            <a:ext cx="4226502" cy="777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" name="Podnadpis 2">
            <a:extLst>
              <a:ext uri="{FF2B5EF4-FFF2-40B4-BE49-F238E27FC236}">
                <a16:creationId xmlns:a16="http://schemas.microsoft.com/office/drawing/2014/main" id="{E33EF2F1-C015-5730-2F7E-444A13EF48CE}"/>
              </a:ext>
            </a:extLst>
          </p:cNvPr>
          <p:cNvSpPr txBox="1">
            <a:spLocks/>
          </p:cNvSpPr>
          <p:nvPr/>
        </p:nvSpPr>
        <p:spPr>
          <a:xfrm>
            <a:off x="1097280" y="4410702"/>
            <a:ext cx="10058400" cy="836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800" b="1" dirty="0">
                <a:latin typeface="+mn-lt"/>
              </a:rPr>
              <a:t>KÉSZÍTETTE</a:t>
            </a:r>
            <a:r>
              <a:rPr lang="es-ES" sz="1800" b="1" dirty="0">
                <a:latin typeface="+mn-lt"/>
              </a:rPr>
              <a:t>: </a:t>
            </a:r>
            <a:r>
              <a:rPr lang="sk-SK" sz="1800" b="1" dirty="0" err="1">
                <a:latin typeface="+mn-lt"/>
              </a:rPr>
              <a:t>Comenius Egyetem </a:t>
            </a:r>
            <a:r>
              <a:rPr lang="sk-SK" sz="1800" b="1" dirty="0">
                <a:latin typeface="+mn-lt"/>
              </a:rPr>
              <a:t>Pozsony</a:t>
            </a:r>
            <a:endParaRPr lang="sk-SK" sz="1800" dirty="0">
              <a:latin typeface="+mn-lt"/>
            </a:endParaRPr>
          </a:p>
        </p:txBody>
      </p:sp>
      <p:pic>
        <p:nvPicPr>
          <p:cNvPr id="9" name="Obrázok 8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0020" y="498994"/>
            <a:ext cx="2567940" cy="539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790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9CF137-441B-2994-B17D-2D0F3CC39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6963" y="2249922"/>
            <a:ext cx="4937760" cy="736282"/>
          </a:xfrm>
        </p:spPr>
        <p:txBody>
          <a:bodyPr/>
          <a:lstStyle/>
          <a:p>
            <a:r>
              <a:rPr lang="en-GB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weboldalak </a:t>
            </a:r>
            <a:r>
              <a:rPr lang="sk-SK" sz="1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GB" sz="18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könnyen használható és </a:t>
            </a:r>
            <a:r>
              <a:rPr lang="en-GB" sz="18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ingyenes</a:t>
            </a:r>
            <a:r>
              <a:rPr lang="en-GB" sz="18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weboldal</a:t>
            </a:r>
            <a:r>
              <a:rPr lang="hu-HU" sz="18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készítők</a:t>
            </a:r>
            <a:endParaRPr lang="es-E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183E878-EDA9-0F93-835C-F2DC5BE5C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79" y="2787588"/>
            <a:ext cx="5059999" cy="3172946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www.hubspot.com</a:t>
            </a:r>
            <a:endParaRPr lang="sk-SK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sk-SK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Ingyenes </a:t>
            </a:r>
            <a:r>
              <a:rPr lang="sk-SK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Drag-and-Drop </a:t>
            </a:r>
            <a:r>
              <a:rPr lang="sk-SK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honlapkészítő</a:t>
            </a:r>
            <a:r>
              <a:rPr lang="sk-SK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 </a:t>
            </a:r>
            <a:r>
              <a:rPr lang="sk-SK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Hubspot használatának egyedülálló előnye a tartalom létrehozása</a:t>
            </a:r>
            <a:r>
              <a:rPr lang="sk-SK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k-SK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kezelése</a:t>
            </a:r>
            <a:r>
              <a:rPr lang="sk-SK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k-SK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módosítása </a:t>
            </a:r>
            <a:r>
              <a:rPr lang="sk-SK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és </a:t>
            </a:r>
            <a:r>
              <a:rPr lang="sk-SK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közzététele </a:t>
            </a:r>
            <a:r>
              <a:rPr lang="sk-SK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egy </a:t>
            </a:r>
            <a:r>
              <a:rPr lang="sk-SK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felhasználóbarát </a:t>
            </a:r>
            <a:r>
              <a:rPr lang="sk-SK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felületen. Testre szabhatja webhelye kialakítását és funkcionalitását, valamint több felhasználó is dolgozhat a háttérben.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www.wordpress.org</a:t>
            </a:r>
            <a:endParaRPr lang="sk-SK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sk-SK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WordPress </a:t>
            </a:r>
            <a:r>
              <a:rPr lang="sk-SK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egy </a:t>
            </a:r>
            <a:r>
              <a:rPr lang="sk-SK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ingyenes </a:t>
            </a:r>
            <a:r>
              <a:rPr lang="sk-SK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és </a:t>
            </a:r>
            <a:r>
              <a:rPr lang="sk-SK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nyílt forráskódú eszköz weboldalak létrehozására</a:t>
            </a:r>
            <a:r>
              <a:rPr lang="sk-SK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sk-SK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Lehetővé teszi a weboldalak testreszabását</a:t>
            </a:r>
            <a:r>
              <a:rPr lang="sk-SK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 sablonok széles skálája közül választhat, és könnyen az igényeihez igazíthatja őket.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www.wix.com</a:t>
            </a:r>
            <a:endParaRPr lang="sk-SK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sk-SK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Wixen vonzó és jól megtervezett sablonok közül választhat. Kezdők számára ideális és gyakorlatilag önmagát is képes megtervezni. A Wix alkalmazáspiac lehetővé teszi további funkciók hozzáadását.</a:t>
            </a:r>
            <a:endParaRPr lang="es-ES" sz="1400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C389B1-D4D9-70CE-E00E-273D906A8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7920" y="2256914"/>
            <a:ext cx="4937760" cy="736282"/>
          </a:xfrm>
        </p:spPr>
        <p:txBody>
          <a:bodyPr/>
          <a:lstStyle/>
          <a:p>
            <a:r>
              <a:rPr lang="sk-SK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közösségi média</a:t>
            </a:r>
            <a:endParaRPr lang="es-ES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6D3B5C7-9159-1B84-A536-62951977B0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7920" y="2787587"/>
            <a:ext cx="4937760" cy="3459437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www.facebook.com</a:t>
            </a:r>
            <a:endParaRPr lang="sk-SK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sk-SK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Facebook rendelkezik </a:t>
            </a:r>
            <a:r>
              <a:rPr lang="sk-SK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legkiterjedtebb </a:t>
            </a:r>
            <a:r>
              <a:rPr lang="sk-SK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felhasználói bázissal </a:t>
            </a:r>
            <a:r>
              <a:rPr lang="sk-SK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közösségi médiaplatformok közül</a:t>
            </a:r>
            <a:r>
              <a:rPr lang="sk-SK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sk-SK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célközönségtől </a:t>
            </a:r>
            <a:r>
              <a:rPr lang="sk-SK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és a </a:t>
            </a:r>
            <a:r>
              <a:rPr lang="sk-SK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költségvetéstől </a:t>
            </a:r>
            <a:r>
              <a:rPr lang="sk-SK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függően </a:t>
            </a:r>
            <a:r>
              <a:rPr lang="sk-SK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 a platform a legjobb módja annak, </a:t>
            </a:r>
            <a:r>
              <a:rPr lang="sk-SK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hogy vállalkozása </a:t>
            </a:r>
            <a:r>
              <a:rPr lang="sk-SK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legjelentősebb </a:t>
            </a:r>
            <a:r>
              <a:rPr lang="sk-SK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számú </a:t>
            </a:r>
            <a:r>
              <a:rPr lang="sk-SK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embert elérje az </a:t>
            </a:r>
            <a:r>
              <a:rPr lang="sk-SK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interneten.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www.instagram.com</a:t>
            </a:r>
            <a:endParaRPr lang="sk-SK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sk-SK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Instagram kevesebb funkcióval rendelkezik, mint a Facebook, így a KKV-k számára könnyebbé teszi, hogy viszonylag gyorsan megtanulják a használatát</a:t>
            </a:r>
            <a:r>
              <a:rPr lang="sk-SK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</a:t>
            </a:r>
            <a:r>
              <a:rPr lang="sk-SK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áadásul a felülete elegáns és egyszerű. Az Instagram a legjobb a vizuális tartalmak és képek megosztására.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www.youtube.com</a:t>
            </a:r>
            <a:endParaRPr lang="sk-SK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sk-SK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Globális videómegosztásra használják</a:t>
            </a:r>
            <a:r>
              <a:rPr lang="sk-SK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Mivel </a:t>
            </a:r>
            <a:r>
              <a:rPr lang="sk-SK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sk-SK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Google </a:t>
            </a:r>
            <a:r>
              <a:rPr lang="sk-SK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után a világ második leglátogatottabb weboldala, hatalmas potenciállal </a:t>
            </a:r>
            <a:r>
              <a:rPr lang="sk-SK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rendelkezik </a:t>
            </a:r>
            <a:r>
              <a:rPr lang="sk-SK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közönség eléréséhez</a:t>
            </a:r>
            <a:r>
              <a:rPr lang="sk-SK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 YouTube-on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sk-SK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rövid és hosszú videókat is megoszthat.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sk-SK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TikTok és az influenszer marketing a legújabb trendek</a:t>
            </a:r>
            <a:endParaRPr lang="sk-SK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sk-SK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s-ES" sz="1400" dirty="0"/>
          </a:p>
        </p:txBody>
      </p:sp>
      <p:pic>
        <p:nvPicPr>
          <p:cNvPr id="8" name="Picture 2" descr="Restart">
            <a:extLst>
              <a:ext uri="{FF2B5EF4-FFF2-40B4-BE49-F238E27FC236}">
                <a16:creationId xmlns:a16="http://schemas.microsoft.com/office/drawing/2014/main" id="{52C8F9FA-7D63-04B7-C349-6894E749C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61717B8-A900-AC0B-722C-67076CC0F0A6}"/>
              </a:ext>
            </a:extLst>
          </p:cNvPr>
          <p:cNvSpPr/>
          <p:nvPr/>
        </p:nvSpPr>
        <p:spPr>
          <a:xfrm>
            <a:off x="504407" y="6351720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11" name="Obrázok 10" descr="Obrázok, na ktorom je text&#10;&#10;Automaticky generovaný popis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671" y="5636387"/>
            <a:ext cx="2027384" cy="455825"/>
          </a:xfrm>
          <a:prstGeom prst="rect">
            <a:avLst/>
          </a:prstGeom>
        </p:spPr>
      </p:pic>
      <p:sp>
        <p:nvSpPr>
          <p:cNvPr id="13" name="Nadpis 1">
            <a:extLst>
              <a:ext uri="{FF2B5EF4-FFF2-40B4-BE49-F238E27FC236}">
                <a16:creationId xmlns:a16="http://schemas.microsoft.com/office/drawing/2014/main" id="{4C9DC412-FDD6-EDE0-F285-22FB88FEF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</p:spPr>
        <p:txBody>
          <a:bodyPr/>
          <a:lstStyle/>
          <a:p>
            <a:r>
              <a:rPr lang="sk-SK" sz="4000" b="1" dirty="0"/>
              <a:t>1. fejezet: </a:t>
            </a:r>
            <a:r>
              <a:rPr lang="en-GB" sz="4000" b="1" dirty="0"/>
              <a:t>Digitalizáció a KKV-kban</a:t>
            </a:r>
            <a:r>
              <a:rPr lang="en-GB" dirty="0"/>
              <a:t/>
            </a:r>
            <a:br>
              <a:rPr lang="en-GB" dirty="0"/>
            </a:br>
            <a:r>
              <a:rPr lang="sk-SK" sz="2800" dirty="0"/>
              <a:t>1.2. </a:t>
            </a:r>
            <a:r>
              <a:rPr lang="sk-SK" sz="2800" dirty="0" err="1"/>
              <a:t>szakasz</a:t>
            </a:r>
            <a:r>
              <a:rPr lang="sk-SK" sz="2800" dirty="0"/>
              <a:t>: </a:t>
            </a:r>
            <a:r>
              <a:rPr lang="fr-FR" sz="2800" dirty="0" err="1"/>
              <a:t>Digitális </a:t>
            </a:r>
            <a:r>
              <a:rPr lang="fr-FR" sz="2800" dirty="0"/>
              <a:t>kommunikációs csatornák a </a:t>
            </a:r>
            <a:r>
              <a:rPr lang="fr-FR" sz="2800" dirty="0" err="1"/>
              <a:t>KKV-k </a:t>
            </a:r>
            <a:r>
              <a:rPr lang="fr-FR" sz="2800" dirty="0"/>
              <a:t>számára</a:t>
            </a:r>
            <a:endParaRPr lang="en-GB" dirty="0"/>
          </a:p>
        </p:txBody>
      </p:sp>
      <p:sp>
        <p:nvSpPr>
          <p:cNvPr id="14" name="Marcador de contenido 11">
            <a:extLst>
              <a:ext uri="{FF2B5EF4-FFF2-40B4-BE49-F238E27FC236}">
                <a16:creationId xmlns:a16="http://schemas.microsoft.com/office/drawing/2014/main" id="{0CC03C43-687F-359F-0C9F-D07749AB97A0}"/>
              </a:ext>
            </a:extLst>
          </p:cNvPr>
          <p:cNvSpPr txBox="1">
            <a:spLocks/>
          </p:cNvSpPr>
          <p:nvPr/>
        </p:nvSpPr>
        <p:spPr>
          <a:xfrm>
            <a:off x="1097280" y="1845734"/>
            <a:ext cx="10058400" cy="6063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000" b="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800" b="1" i="1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 külső </a:t>
            </a:r>
            <a:r>
              <a:rPr lang="en-GB" sz="1800" b="1" i="1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digitális kommunikációs csatornák az </a:t>
            </a:r>
            <a:r>
              <a:rPr lang="en-GB" sz="18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ügyfelekkel és a külső érdekeltekkel való kommunikációra szolgálnak.</a:t>
            </a:r>
            <a:endParaRPr lang="sk-SK" sz="1800" cap="none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616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dirty="0"/>
              <a:t>1. fejezet: </a:t>
            </a:r>
            <a:r>
              <a:rPr lang="en-GB" sz="4000" b="1" dirty="0"/>
              <a:t>Digitalizáció a KKV-kban</a:t>
            </a:r>
            <a:r>
              <a:rPr lang="en-GB" dirty="0"/>
              <a:t/>
            </a:r>
            <a:br>
              <a:rPr lang="en-GB" dirty="0"/>
            </a:br>
            <a:r>
              <a:rPr lang="sk-SK" sz="2800" dirty="0"/>
              <a:t>1</a:t>
            </a:r>
            <a:r>
              <a:rPr lang="fr-FR" sz="2800" dirty="0"/>
              <a:t>.2. </a:t>
            </a:r>
            <a:r>
              <a:rPr lang="sk-SK" sz="2800" dirty="0" err="1"/>
              <a:t>szakasz</a:t>
            </a:r>
            <a:r>
              <a:rPr lang="sk-SK" sz="2800" dirty="0"/>
              <a:t>: </a:t>
            </a:r>
            <a:r>
              <a:rPr lang="fr-FR" sz="2800" dirty="0"/>
              <a:t>Digitális kommunikációs csatornák a </a:t>
            </a:r>
            <a:r>
              <a:rPr lang="fr-FR" sz="2800" dirty="0" err="1"/>
              <a:t>KKV-k </a:t>
            </a:r>
            <a:r>
              <a:rPr lang="fr-FR" sz="2800" dirty="0"/>
              <a:t>számára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sk-SK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belső digitális kommunikációs csatornák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elsősorban a vállalaton belüli és a vállalaton kívüli kommunikációt segítik elő. Leggyakrabban az e-mailt használják, de más eszközök is vannak, ilyenek például:</a:t>
            </a:r>
            <a:b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www.skype.com</a:t>
            </a:r>
            <a:endParaRPr lang="sk-SK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Skype egy egyszerű kommunikációs platform, amely felhőalapú technológiákat használ. A videokonferencia platform online hívásokra (hang vagy videó), csevegésre, akár 50 fős konferenciák tartására, megbeszélések ütemezésre alkalmas.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www.zoom.us</a:t>
            </a:r>
            <a:endParaRPr lang="sk-SK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sk-SK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Zoom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egy csapatok számára tervezett videokonferencia-szolgáltatás. </a:t>
            </a:r>
            <a:r>
              <a:rPr lang="sk-SK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Tartalmaz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egy </a:t>
            </a:r>
            <a:r>
              <a:rPr lang="sk-SK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virtuális munkaterületet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video- vagy </a:t>
            </a:r>
            <a:r>
              <a:rPr lang="sk-SK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hanghívásokat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élő beszélgetéseket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és </a:t>
            </a:r>
            <a:r>
              <a:rPr lang="sk-SK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sk-SK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munkamenetek </a:t>
            </a:r>
            <a:r>
              <a:rPr lang="sk-SK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rögzítésének lehetőségét</a:t>
            </a:r>
            <a:r>
              <a:rPr lang="sk-SK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. A Zoom </a:t>
            </a:r>
            <a:r>
              <a:rPr lang="sk-SK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jobb </a:t>
            </a:r>
            <a:r>
              <a:rPr lang="sk-SK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felhasználói felülettel rendelkezik, </a:t>
            </a:r>
            <a:r>
              <a:rPr lang="sk-SK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és nagyon felhasználóbarát</a:t>
            </a:r>
            <a:r>
              <a:rPr lang="sk-SK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Microsoft Teams</a:t>
            </a:r>
            <a:endParaRPr lang="sk-SK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 egy olyan munkaterület, amely lehetővé teszi a megbeszélések (videó vagy -hanghívások) szervezését és a dokumentumok tárolását, de a munka megszervezéséhez különböző alkalmazásokat is használhat. </a:t>
            </a:r>
            <a:r>
              <a:rPr lang="sk-SK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egy </a:t>
            </a:r>
            <a:r>
              <a:rPr lang="sk-SK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holisztikus eszköz a munkaterület kezeléséhez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k-SK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sk-SK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187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dirty="0"/>
              <a:t>1. fejezet: </a:t>
            </a:r>
            <a:r>
              <a:rPr lang="en-GB" sz="4000" b="1" dirty="0"/>
              <a:t>Digitalizáció a KKV-kban</a:t>
            </a:r>
            <a:r>
              <a:rPr lang="en-GB" dirty="0"/>
              <a:t/>
            </a:r>
            <a:br>
              <a:rPr lang="en-GB" dirty="0"/>
            </a:br>
            <a:r>
              <a:rPr lang="sk-SK" sz="2800" dirty="0"/>
              <a:t>1</a:t>
            </a:r>
            <a:r>
              <a:rPr lang="en-US" sz="2800" dirty="0"/>
              <a:t>.3. </a:t>
            </a:r>
            <a:r>
              <a:rPr lang="sk-SK" sz="2800" dirty="0" err="1"/>
              <a:t>szakasz</a:t>
            </a:r>
            <a:r>
              <a:rPr lang="sk-SK" sz="2800" dirty="0"/>
              <a:t>: </a:t>
            </a:r>
            <a:r>
              <a:rPr lang="en-US" sz="2800" dirty="0"/>
              <a:t>A távmunka és a virtuális együttműködés eszközei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Az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otthoni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munkavégzés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elterjedésével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az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utazási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lehetőségek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megszűnésével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távmunka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az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együttműködési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eszközök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még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népszerűbbé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váltak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Az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általunk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bemutatott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eszközök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segítségével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bárhonnan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gyorsabban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hatékonyabban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dolgozhat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hu-H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Együttműködési</a:t>
            </a:r>
            <a:r>
              <a:rPr lang="en-US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és projektmenedzsment eszközök</a:t>
            </a:r>
            <a:endParaRPr lang="en-US" sz="1800" b="1" i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www.slack.com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Slack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egy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vállalkozások számára fejlesztett</a:t>
            </a:r>
            <a:r>
              <a:rPr lang="hu-H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üzenetküldő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alkalmazás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amely projektcsapatok létrehozásával összekapcsolja az embereket a szükséges információkkal. A Slack a beszélgetéseket csatornákba szervezi, ahol mindenki megoszthatja az ötleteit, döntéseket hozhat és előre viheti a munkát. Számos olyan funkció áll rendelkezésre,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amely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lehetővé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teszi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funkciók optimalizálását és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alkalmazásintegrációt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www.trello.com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Trello egy vizuális menedzsmenteszköz bármilyen projekt, munkafolyamat vagy feladatkövető kezeléséhez. Lehetőség van fájlok és ellenőrzőlisták hozzáadására, vagy akár a felület testreszabására is.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www.miro.com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Miro egy digitális tábla a másokkal való egyszerű együttműködéshez. 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Lehetőség nyílik</a:t>
            </a:r>
            <a:r>
              <a:rPr lang="hu-H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jegyzetek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tervek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készít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ésére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beágyazott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videohívások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vagy online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csevegés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 a kommunikációs folyamat elősegítéséhez.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legkülönfélébb, együttműködést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igénylő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feladatok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alkalmas: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műhelymunk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ára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stratégiatérképezés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agil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ceremony</a:t>
            </a:r>
            <a:r>
              <a:rPr lang="hu-H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-k vezetésére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UX-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kutatás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és -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tervezés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termékfejlesztés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ügyfélfeltárás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és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folyamatok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vizualizálás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ára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915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9CF137-441B-2994-B17D-2D0F3CC39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6963" y="2297335"/>
            <a:ext cx="4937760" cy="736282"/>
          </a:xfrm>
        </p:spPr>
        <p:txBody>
          <a:bodyPr/>
          <a:lstStyle/>
          <a:p>
            <a:r>
              <a:rPr lang="en-GB" sz="18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www.wetransfer.com</a:t>
            </a:r>
            <a:endParaRPr lang="es-E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183E878-EDA9-0F93-835C-F2DC5BE5C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6963" y="2899176"/>
            <a:ext cx="4937760" cy="2409466"/>
          </a:xfrm>
        </p:spPr>
        <p:txBody>
          <a:bodyPr/>
          <a:lstStyle/>
          <a:p>
            <a:pPr algn="just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WeTransfer egy felhőalapú online platform, amely lehetővé teszi különböző típusú fájlok feltöltését és megosztását más felhasználókkal az interneten. Ingyenes,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könnye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 kezelhető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és egyre gyakoribb, mivel lehetővé teszi a nagyon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nagy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fájlok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kényelmes és egyszerű elküldését.</a:t>
            </a:r>
            <a:endParaRPr lang="es-E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C389B1-D4D9-70CE-E00E-273D906A8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7920" y="2297335"/>
            <a:ext cx="4937760" cy="736282"/>
          </a:xfrm>
        </p:spPr>
        <p:txBody>
          <a:bodyPr/>
          <a:lstStyle/>
          <a:p>
            <a:r>
              <a:rPr lang="en-GB" sz="18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www.dropbox.com</a:t>
            </a:r>
            <a:endParaRPr lang="es-ES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6D3B5C7-9159-1B84-A536-62951977B0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7920" y="2899175"/>
            <a:ext cx="4937760" cy="2409467"/>
          </a:xfrm>
        </p:spPr>
        <p:txBody>
          <a:bodyPr/>
          <a:lstStyle/>
          <a:p>
            <a:pPr algn="just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Dropbox egy személyes felhőalapú tárhelyszolgáltatás, amelyet gyakran használnak fájlmentésre, megosztásra és együttműködésre. Minden fájlról biztonsági mentés készül a felhőbe, és bárhonnan online elérhető.</a:t>
            </a:r>
            <a:endParaRPr lang="es-ES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DF1D7632-DAE1-D511-FF16-17D07C46A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</p:spPr>
        <p:txBody>
          <a:bodyPr/>
          <a:lstStyle/>
          <a:p>
            <a:r>
              <a:rPr lang="sk-SK" sz="4000" b="1" dirty="0"/>
              <a:t>1. fejezet: </a:t>
            </a:r>
            <a:r>
              <a:rPr lang="en-GB" sz="4000" b="1" dirty="0"/>
              <a:t>Digitalizáció a KKV-kban</a:t>
            </a:r>
            <a:r>
              <a:rPr lang="en-GB" dirty="0"/>
              <a:t/>
            </a:r>
            <a:br>
              <a:rPr lang="en-GB" dirty="0"/>
            </a:br>
            <a:r>
              <a:rPr lang="sk-SK" sz="2800" dirty="0"/>
              <a:t>1</a:t>
            </a:r>
            <a:r>
              <a:rPr lang="en-US" sz="2800" dirty="0"/>
              <a:t>.3. </a:t>
            </a:r>
            <a:r>
              <a:rPr lang="sk-SK" sz="2800" dirty="0" err="1"/>
              <a:t>szakasz</a:t>
            </a:r>
            <a:r>
              <a:rPr lang="sk-SK" sz="2800" dirty="0"/>
              <a:t>: </a:t>
            </a:r>
            <a:r>
              <a:rPr lang="en-US" sz="2800" dirty="0"/>
              <a:t>A távmunka és a virtuális együttműködés eszközei</a:t>
            </a:r>
            <a:endParaRPr lang="en-GB" dirty="0"/>
          </a:p>
        </p:txBody>
      </p:sp>
      <p:pic>
        <p:nvPicPr>
          <p:cNvPr id="8" name="Picture 2" descr="Restart">
            <a:extLst>
              <a:ext uri="{FF2B5EF4-FFF2-40B4-BE49-F238E27FC236}">
                <a16:creationId xmlns:a16="http://schemas.microsoft.com/office/drawing/2014/main" id="{52C8F9FA-7D63-04B7-C349-6894E749C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61717B8-A900-AC0B-722C-67076CC0F0A6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11" name="Obrázok 10" descr="Obrázok, na ktorom je text&#10;&#10;Automaticky generovaný popis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sp>
        <p:nvSpPr>
          <p:cNvPr id="9" name="Marcador de contenido 11">
            <a:extLst>
              <a:ext uri="{FF2B5EF4-FFF2-40B4-BE49-F238E27FC236}">
                <a16:creationId xmlns:a16="http://schemas.microsoft.com/office/drawing/2014/main" id="{94210086-561B-8295-31FF-18E1037B0777}"/>
              </a:ext>
            </a:extLst>
          </p:cNvPr>
          <p:cNvSpPr txBox="1">
            <a:spLocks/>
          </p:cNvSpPr>
          <p:nvPr/>
        </p:nvSpPr>
        <p:spPr>
          <a:xfrm>
            <a:off x="1097280" y="1845734"/>
            <a:ext cx="10058400" cy="601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000" b="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b="1" i="1" cap="none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Dokumentumok tárolása és megosztása</a:t>
            </a:r>
            <a:endParaRPr lang="sk-SK" sz="1800" cap="none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7C45CE8-E83F-7135-538C-222ECC13EF3C}"/>
              </a:ext>
            </a:extLst>
          </p:cNvPr>
          <p:cNvSpPr txBox="1">
            <a:spLocks/>
          </p:cNvSpPr>
          <p:nvPr/>
        </p:nvSpPr>
        <p:spPr>
          <a:xfrm>
            <a:off x="1096963" y="4535320"/>
            <a:ext cx="10058400" cy="1106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000" b="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cap="none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WETRANSFER </a:t>
            </a:r>
            <a:r>
              <a:rPr lang="en-GB" sz="1800" cap="none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alkalmas</a:t>
            </a:r>
            <a:r>
              <a:rPr lang="hu-HU" sz="1800" cap="none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abb</a:t>
            </a:r>
            <a:r>
              <a:rPr lang="en-GB" sz="1800" cap="none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nagy mennyiségű adat egyszeri megosztására, a DROPBOX </a:t>
            </a:r>
            <a:r>
              <a:rPr lang="en-GB" sz="1800" cap="none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pedig</a:t>
            </a:r>
            <a:r>
              <a:rPr lang="hu-HU" sz="1800" cap="none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alkalmasabb</a:t>
            </a:r>
            <a:r>
              <a:rPr lang="en-GB" sz="1800" cap="none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cap="none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dokumentumok megosztására egy csapattal a felhőben.</a:t>
            </a:r>
            <a:endParaRPr lang="sk-SK" sz="1800" cap="none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405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 </a:t>
            </a:r>
            <a:r>
              <a:rPr lang="hu-HU" dirty="0"/>
              <a:t>fejezet</a:t>
            </a:r>
            <a:r>
              <a:rPr lang="en-GB" dirty="0"/>
              <a:t>: Online tanulás</a:t>
            </a:r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Az online tanulás 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olyan oktatási folyamat, amely az információs és kommunikációs </a:t>
            </a:r>
            <a:r>
              <a:rPr lang="en-GB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technológiákat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használja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tanfolyamok létrehozására, a tanulási tartalmak terjesztésére, a diákok és a tanárok közötti kommunikációra és a tanulás irányítására.</a:t>
            </a:r>
            <a:endParaRPr lang="sk-SK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sz="1800" dirty="0"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nline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tanulás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nak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minősül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bármilyen digitális eszközön történő képzés, például online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tanfolyam</a:t>
            </a:r>
            <a:r>
              <a:rPr lang="hu-HU" sz="1800" dirty="0">
                <a:latin typeface="Calibri" panose="020F0502020204030204" pitchFamily="34" charset="0"/>
                <a:ea typeface="Calibri" panose="020F0502020204030204" pitchFamily="34" charset="0"/>
              </a:rPr>
              <a:t>ok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elvégzése, oktatóvideók megtekintése, cikkek olvasása vagy tesztek kitöltése.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online tanulás lehetőséget nyújt arra, hogy a </a:t>
            </a:r>
            <a:r>
              <a:rPr lang="en-GB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világ legszínvonalasabb intézményeiben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vegyen részt kurzusokon. 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C0A44C-3F94-F951-669D-C40A8F846FDD}"/>
              </a:ext>
            </a:extLst>
          </p:cNvPr>
          <p:cNvSpPr txBox="1">
            <a:spLocks/>
          </p:cNvSpPr>
          <p:nvPr/>
        </p:nvSpPr>
        <p:spPr>
          <a:xfrm>
            <a:off x="1097280" y="4364005"/>
            <a:ext cx="4937760" cy="1883020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9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Előnyök:</a:t>
            </a:r>
            <a:endParaRPr lang="sk-SK" sz="19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legtöbb tantárgyból elérhető kurzusok széles választéka,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rugalmas időbeosztás,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alacsonyabb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költségük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vagy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ingyenesek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külföldi tanulmányok távolról.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6F20B4F-6DA1-748C-1701-363C142817FE}"/>
              </a:ext>
            </a:extLst>
          </p:cNvPr>
          <p:cNvSpPr txBox="1">
            <a:spLocks/>
          </p:cNvSpPr>
          <p:nvPr/>
        </p:nvSpPr>
        <p:spPr>
          <a:xfrm>
            <a:off x="6217920" y="4364005"/>
            <a:ext cx="4937760" cy="1883020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Hátrányok:</a:t>
            </a:r>
            <a:endParaRPr lang="sk-SK" sz="18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nagyobb fokú önmotivációt igényelnek,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technológiafüggő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minimális fizikai interakció a diákok és a tanárok között.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286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9CF137-441B-2994-B17D-2D0F3CC39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6963" y="2998561"/>
            <a:ext cx="4937760" cy="736282"/>
          </a:xfrm>
        </p:spPr>
        <p:txBody>
          <a:bodyPr/>
          <a:lstStyle/>
          <a:p>
            <a:r>
              <a:rPr lang="en-GB" sz="18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www.business.udemy.com</a:t>
            </a:r>
            <a:endParaRPr lang="es-E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183E878-EDA9-0F93-835C-F2DC5BE5C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08013" y="3602474"/>
            <a:ext cx="4937760" cy="2793861"/>
          </a:xfrm>
        </p:spPr>
        <p:txBody>
          <a:bodyPr/>
          <a:lstStyle/>
          <a:p>
            <a:pPr algn="just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Udemy Business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egy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felkapott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online tanulási platform az 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általánosabb készségeket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kereső üzleti csapatok számára, 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több mint 14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000 tanfolyamot kínál. Könnyen használható, lehetőség van a haladás nyomon követésére, és a tanfolyam elvégzése után a tanuló tanúsítványt kap. Hátránya, hogy a platform csak videóalapú tanfolyamokat támogat, és hiányzik belőle az interaktivitás.</a:t>
            </a:r>
            <a:endParaRPr lang="es-E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C389B1-D4D9-70CE-E00E-273D906A8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7920" y="2998561"/>
            <a:ext cx="4937760" cy="736282"/>
          </a:xfrm>
        </p:spPr>
        <p:txBody>
          <a:bodyPr/>
          <a:lstStyle/>
          <a:p>
            <a:r>
              <a:rPr lang="en-GB" sz="18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www.linkedin.com/learning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6D3B5C7-9159-1B84-A536-62951977B0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28970" y="3527818"/>
            <a:ext cx="4937443" cy="2793862"/>
          </a:xfrm>
        </p:spPr>
        <p:txBody>
          <a:bodyPr/>
          <a:lstStyle/>
          <a:p>
            <a:pPr algn="just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programot olyan magánszemélyek és vállalkozások számára tervezték, akik az 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üzleti, technológiai és kreatív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iparágakban dolgozó csapataikat szeretnék továbbképezni. Több mint </a:t>
            </a:r>
            <a:r>
              <a:rPr lang="hu-H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16 000 tanfolyamot kínál. A magas színvonalú ellenőrzés biztosítja, hogy az oktatók kiváló képzési készségekkel rendelkezzenek. A tanfolyamok interaktívak a kvízek és a gyakorlati feladatfájlok révén. A tanfolyam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elvégzése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után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tanúsítványt állítanak ki.</a:t>
            </a:r>
            <a:endParaRPr lang="es-ES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DF1D7632-DAE1-D511-FF16-17D07C46A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</p:spPr>
        <p:txBody>
          <a:bodyPr/>
          <a:lstStyle/>
          <a:p>
            <a:r>
              <a:rPr lang="en-GB" sz="4000" b="1" dirty="0"/>
              <a:t>2. </a:t>
            </a:r>
            <a:r>
              <a:rPr lang="hu-HU" sz="4000" b="1" dirty="0"/>
              <a:t>fejezet</a:t>
            </a:r>
            <a:r>
              <a:rPr lang="en-GB" sz="4000" b="1" dirty="0"/>
              <a:t>: Online tanulás</a:t>
            </a:r>
            <a:r>
              <a:rPr lang="en-GB" dirty="0"/>
              <a:t/>
            </a:r>
            <a:br>
              <a:rPr lang="en-GB" dirty="0"/>
            </a:br>
            <a:r>
              <a:rPr lang="en-US" sz="2800" dirty="0"/>
              <a:t>2.1. szakasz: Az online tanulás platformjai</a:t>
            </a:r>
            <a:endParaRPr lang="en-GB" dirty="0"/>
          </a:p>
        </p:txBody>
      </p:sp>
      <p:pic>
        <p:nvPicPr>
          <p:cNvPr id="8" name="Picture 2" descr="Restart">
            <a:extLst>
              <a:ext uri="{FF2B5EF4-FFF2-40B4-BE49-F238E27FC236}">
                <a16:creationId xmlns:a16="http://schemas.microsoft.com/office/drawing/2014/main" id="{52C8F9FA-7D63-04B7-C349-6894E749C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61717B8-A900-AC0B-722C-67076CC0F0A6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11" name="Obrázok 10" descr="Obrázok, na ktorom je text&#10;&#10;Automaticky generovaný popis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sp>
        <p:nvSpPr>
          <p:cNvPr id="2" name="Marcador de contenido 11">
            <a:extLst>
              <a:ext uri="{FF2B5EF4-FFF2-40B4-BE49-F238E27FC236}">
                <a16:creationId xmlns:a16="http://schemas.microsoft.com/office/drawing/2014/main" id="{9F64B7D8-C4C9-178B-41AC-426D6817C643}"/>
              </a:ext>
            </a:extLst>
          </p:cNvPr>
          <p:cNvSpPr txBox="1">
            <a:spLocks/>
          </p:cNvSpPr>
          <p:nvPr/>
        </p:nvSpPr>
        <p:spPr>
          <a:xfrm>
            <a:off x="1097280" y="1845733"/>
            <a:ext cx="10058400" cy="1003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000" b="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b="1" i="1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Az online tanulás platformjainak </a:t>
            </a:r>
            <a:r>
              <a:rPr lang="en-US" sz="18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széles skálája áll rendelkezésre. A következő </a:t>
            </a:r>
            <a:r>
              <a:rPr lang="en-US" sz="1800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részben</a:t>
            </a:r>
            <a:r>
              <a:rPr lang="en-US" sz="18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hu-HU" sz="18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négyet</a:t>
            </a:r>
            <a:r>
              <a:rPr lang="en-US" sz="18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mutatunk be, amelyek közül az első kettő a legelterjedtebb és az egyik ingyenesen elérhető. A konkrét ismereteket és készségeket kereső </a:t>
            </a:r>
            <a:r>
              <a:rPr lang="sk-SK" sz="1800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KKV-knak azonban </a:t>
            </a:r>
            <a:r>
              <a:rPr lang="en-US" sz="18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fel kell kutatniuk, hogy melyik online tanulási platform a legmegfelelőbb számukra.</a:t>
            </a:r>
            <a:endParaRPr lang="es-ES" sz="1800" cap="none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563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9CF137-441B-2994-B17D-2D0F3CC390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www.learndigital.withgoogle.com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183E878-EDA9-0F93-835C-F2DC5BE5CEE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Google Digital Garage egy olyan program, amely ingyenes képzést és eszközöket biztosít a karrier vagy 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vállalkozás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fejlesztéséhez. Számos rövid tanfolyamot kínál a ma legkeresettebb készségek elsajátításához. Szűréssel kiválaszthatja a különböző tanfolyam-kategóriákat, időtartamokat, szolgáltatókat stb.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k-SK" sz="1800" dirty="0" err="1">
                <a:latin typeface="Calibri" panose="020F0502020204030204" pitchFamily="34" charset="0"/>
              </a:rPr>
              <a:t>Példa </a:t>
            </a:r>
            <a:r>
              <a:rPr lang="sk-SK" sz="1800" dirty="0">
                <a:latin typeface="Calibri" panose="020F0502020204030204" pitchFamily="34" charset="0"/>
              </a:rPr>
              <a:t>az </a:t>
            </a:r>
            <a:r>
              <a:rPr lang="sk-SK" sz="1800" dirty="0" err="1">
                <a:latin typeface="Calibri" panose="020F0502020204030204" pitchFamily="34" charset="0"/>
              </a:rPr>
              <a:t>elérhető tanfolyamokra</a:t>
            </a:r>
            <a:r>
              <a:rPr lang="sk-SK" sz="1800" dirty="0">
                <a:latin typeface="Calibri" panose="020F0502020204030204" pitchFamily="34" charset="0"/>
              </a:rPr>
              <a:t>:</a:t>
            </a:r>
          </a:p>
          <a:p>
            <a:pPr lvl="1"/>
            <a:r>
              <a:rPr lang="sk-SK" sz="1600" dirty="0">
                <a:latin typeface="Calibri" panose="020F0502020204030204" pitchFamily="34" charset="0"/>
              </a:rPr>
              <a:t>A </a:t>
            </a:r>
            <a:r>
              <a:rPr lang="sk-SK" sz="1600" dirty="0" err="1">
                <a:latin typeface="Calibri" panose="020F0502020204030204" pitchFamily="34" charset="0"/>
              </a:rPr>
              <a:t>digitális </a:t>
            </a:r>
            <a:r>
              <a:rPr lang="sk-SK" sz="1600" dirty="0">
                <a:latin typeface="Calibri" panose="020F0502020204030204" pitchFamily="34" charset="0"/>
              </a:rPr>
              <a:t>marketing alapjai</a:t>
            </a:r>
          </a:p>
          <a:p>
            <a:pPr lvl="1"/>
            <a:r>
              <a:rPr lang="sk-SK" sz="1600" dirty="0">
                <a:latin typeface="Calibri" panose="020F0502020204030204" pitchFamily="34" charset="0"/>
              </a:rPr>
              <a:t>Online üzletszerzés</a:t>
            </a:r>
          </a:p>
          <a:p>
            <a:pPr lvl="1"/>
            <a:r>
              <a:rPr lang="sk-SK" sz="1600" dirty="0" err="1">
                <a:latin typeface="Calibri" panose="020F0502020204030204" pitchFamily="34" charset="0"/>
              </a:rPr>
              <a:t>Győződjön meg róla, hogy az ügyfelek megtalálják Önt </a:t>
            </a:r>
            <a:r>
              <a:rPr lang="sk-SK" sz="1600" dirty="0">
                <a:latin typeface="Calibri" panose="020F0502020204030204" pitchFamily="34" charset="0"/>
              </a:rPr>
              <a:t>online</a:t>
            </a:r>
          </a:p>
          <a:p>
            <a:pPr lvl="1"/>
            <a:r>
              <a:rPr lang="sk-SK" sz="1600" dirty="0">
                <a:latin typeface="Calibri" panose="020F0502020204030204" pitchFamily="34" charset="0"/>
              </a:rPr>
              <a:t>A </a:t>
            </a:r>
            <a:r>
              <a:rPr lang="sk-SK" sz="1600" dirty="0" err="1">
                <a:latin typeface="Calibri" panose="020F0502020204030204" pitchFamily="34" charset="0"/>
              </a:rPr>
              <a:t>kód alapjainak megértése</a:t>
            </a:r>
            <a:endParaRPr lang="es-E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C389B1-D4D9-70CE-E00E-273D906A8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sz="18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www.w3schools.com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6D3B5C7-9159-1B84-A536-62951977B06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Ezen a platformon megtanulhatja, hogyan 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hozza létre weboldalát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különböző programozási nyelvek használatával, hogyan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dolgozzon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big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data-val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különböző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programok segítségével,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és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sokminden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mást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Oktatóanyagok, referenciák és gyakorlatok állnak rendelkezésre,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amelyeket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szabadon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felfedezhet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és böngészhet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k-SK" sz="1800" dirty="0" err="1">
                <a:latin typeface="Calibri" panose="020F0502020204030204" pitchFamily="34" charset="0"/>
              </a:rPr>
              <a:t>Példa </a:t>
            </a:r>
            <a:r>
              <a:rPr lang="sk-SK" sz="1800" dirty="0">
                <a:latin typeface="Calibri" panose="020F0502020204030204" pitchFamily="34" charset="0"/>
              </a:rPr>
              <a:t>az </a:t>
            </a:r>
            <a:r>
              <a:rPr lang="sk-SK" sz="1800" dirty="0" err="1">
                <a:latin typeface="Calibri" panose="020F0502020204030204" pitchFamily="34" charset="0"/>
              </a:rPr>
              <a:t>elérhető tanfolyamokra</a:t>
            </a:r>
            <a:r>
              <a:rPr lang="sk-SK" sz="1800" dirty="0">
                <a:latin typeface="Calibri" panose="020F0502020204030204" pitchFamily="34" charset="0"/>
              </a:rPr>
              <a:t>:</a:t>
            </a:r>
          </a:p>
          <a:p>
            <a:pPr lvl="1"/>
            <a:r>
              <a:rPr lang="sk-SK" sz="1600" dirty="0">
                <a:latin typeface="Calibri" panose="020F0502020204030204" pitchFamily="34" charset="0"/>
              </a:rPr>
              <a:t>Excel</a:t>
            </a:r>
          </a:p>
          <a:p>
            <a:pPr lvl="1"/>
            <a:r>
              <a:rPr lang="sk-SK" sz="1600" dirty="0" err="1">
                <a:latin typeface="Calibri" panose="020F0502020204030204" pitchFamily="34" charset="0"/>
              </a:rPr>
              <a:t>Mesterséges intelligencia</a:t>
            </a:r>
            <a:endParaRPr lang="sk-SK" sz="1600" dirty="0">
              <a:latin typeface="Calibri" panose="020F0502020204030204" pitchFamily="34" charset="0"/>
            </a:endParaRPr>
          </a:p>
          <a:p>
            <a:pPr lvl="1"/>
            <a:r>
              <a:rPr lang="sk-SK" sz="1600" dirty="0" err="1">
                <a:latin typeface="Calibri" panose="020F0502020204030204" pitchFamily="34" charset="0"/>
              </a:rPr>
              <a:t>Gépi tanulás</a:t>
            </a:r>
            <a:endParaRPr lang="sk-SK" sz="1600" dirty="0">
              <a:latin typeface="Calibri" panose="020F0502020204030204" pitchFamily="34" charset="0"/>
            </a:endParaRPr>
          </a:p>
          <a:p>
            <a:pPr lvl="1"/>
            <a:r>
              <a:rPr lang="sk-SK" sz="1600" dirty="0" err="1">
                <a:latin typeface="Calibri" panose="020F0502020204030204" pitchFamily="34" charset="0"/>
              </a:rPr>
              <a:t>Python</a:t>
            </a:r>
            <a:endParaRPr lang="sk-SK" sz="1600" dirty="0">
              <a:latin typeface="Calibri" panose="020F0502020204030204" pitchFamily="34" charset="0"/>
            </a:endParaRPr>
          </a:p>
          <a:p>
            <a:pPr lvl="1"/>
            <a:r>
              <a:rPr lang="sk-SK" sz="1600" dirty="0">
                <a:latin typeface="Calibri" panose="020F0502020204030204" pitchFamily="34" charset="0"/>
              </a:rPr>
              <a:t>SQL</a:t>
            </a:r>
          </a:p>
          <a:p>
            <a:endParaRPr lang="sk-SK" sz="1800" dirty="0">
              <a:latin typeface="Calibri" panose="020F0502020204030204" pitchFamily="34" charset="0"/>
            </a:endParaRPr>
          </a:p>
          <a:p>
            <a:endParaRPr lang="es-ES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DF1D7632-DAE1-D511-FF16-17D07C46A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</p:spPr>
        <p:txBody>
          <a:bodyPr/>
          <a:lstStyle/>
          <a:p>
            <a:r>
              <a:rPr lang="en-GB" sz="4000" b="1" dirty="0"/>
              <a:t>2. </a:t>
            </a:r>
            <a:r>
              <a:rPr lang="hu-HU" sz="4000" b="1" dirty="0"/>
              <a:t>fejezet</a:t>
            </a:r>
            <a:r>
              <a:rPr lang="en-GB" sz="4000" b="1" dirty="0"/>
              <a:t>: Online tanulás</a:t>
            </a:r>
            <a:r>
              <a:rPr lang="en-GB" dirty="0"/>
              <a:t/>
            </a:r>
            <a:br>
              <a:rPr lang="en-GB" dirty="0"/>
            </a:br>
            <a:r>
              <a:rPr lang="en-US" sz="2800" dirty="0"/>
              <a:t>2.1. szakasz: Az online tanulás platformjai</a:t>
            </a:r>
            <a:endParaRPr lang="en-GB" dirty="0"/>
          </a:p>
        </p:txBody>
      </p:sp>
      <p:pic>
        <p:nvPicPr>
          <p:cNvPr id="8" name="Picture 2" descr="Restart">
            <a:extLst>
              <a:ext uri="{FF2B5EF4-FFF2-40B4-BE49-F238E27FC236}">
                <a16:creationId xmlns:a16="http://schemas.microsoft.com/office/drawing/2014/main" id="{52C8F9FA-7D63-04B7-C349-6894E749C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61717B8-A900-AC0B-722C-67076CC0F0A6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11" name="Obrázok 10" descr="Obrázok, na ktorom je text&#10;&#10;Automaticky generovaný popis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464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2. </a:t>
            </a:r>
            <a:r>
              <a:rPr lang="hu-HU" sz="4000" b="1" dirty="0"/>
              <a:t>fejezet</a:t>
            </a:r>
            <a:r>
              <a:rPr lang="en-GB" sz="4000" b="1" dirty="0"/>
              <a:t>: Online tanulás</a:t>
            </a:r>
            <a:r>
              <a:rPr lang="en-GB" dirty="0"/>
              <a:t/>
            </a:r>
            <a:br>
              <a:rPr lang="en-GB" dirty="0"/>
            </a:br>
            <a:r>
              <a:rPr lang="en-GB" sz="2800" dirty="0"/>
              <a:t>2.2. szakasz: Az online tanfolyamok ajánlásai a KKV-k számára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Számos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minőségi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tanfolyam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videó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és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oktatási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anyag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létezik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a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vállalkozónak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pedig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azt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kell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megfontolni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hogy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az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oktatási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költségvetés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rendelkezésre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áll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-e.</a:t>
            </a:r>
            <a:endParaRPr lang="hu-HU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Eszerint,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és az Önt érdeklő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konkrét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tém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alapján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kell keresnie egy megfelelő alternatívát az </a:t>
            </a:r>
            <a:r>
              <a:rPr lang="sk-SK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előző diákon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javasolt platformok vagy számos más létező platform között. Ez a rész három ingyenes tanfolyamot javasol a RESTART képzési tananyaghoz kapcsolódóan.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Az innováció és a vállalkozói szellem irányítása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Érdemes megfontolni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Sloan School of Management Innováció és vállalkozói tevékenység irányítása című kurzusának elvégzését. A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kurzus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alap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azoknak a 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vezetőknek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akiknek sikeres, technológiavezérelt innovációt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kell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menedzselni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A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kurzus az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innováción alapuló stratégiákat, mint a versenyelőny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forrását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vizsgálj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azt, hogy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hogyan lehet kiemelkedő teljesítményt nyújtani a technológiai innovációk azonosításában, kiépítésében és kereskedelmi forgalomba hozatalában. Arra is találunk példákat, hogy a már működő cégek hogyan válhatnak vállalkozói szemléletűvé az innováció terén. Minden tartalom ingyenesen letölthető és tanulmányozható. Megnézhet más ingyenes vagy fizetős tanfolyamokat is.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776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2. </a:t>
            </a:r>
            <a:r>
              <a:rPr lang="hu-HU" sz="4000" b="1" dirty="0"/>
              <a:t>fejezet</a:t>
            </a:r>
            <a:r>
              <a:rPr lang="en-GB" sz="4000" b="1" dirty="0"/>
              <a:t>: Online tanulás</a:t>
            </a:r>
            <a:r>
              <a:rPr lang="en-GB" dirty="0"/>
              <a:t/>
            </a:r>
            <a:br>
              <a:rPr lang="en-GB" dirty="0"/>
            </a:br>
            <a:r>
              <a:rPr lang="en-GB" sz="2800" dirty="0"/>
              <a:t>2.2. szakasz: Az online tanfolyamok ajánlásai a KKV-k számára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Távmunka forradalom mindenkinek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Harvard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Egyetem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urzusa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Megtanulhatja, hogyan építsen bizalmat, növelje a termelékenységet, használja intelligensen a digitális eszközöket, és maradjon teljes összhangban távoli csapatával. Megértheti továbbá a távmunka kulcsfontosságú elemeit, a termelékenységet, a kommunikációt és az együttműködést javító stratégiák kidolgozását, a megfelelő digitális eszközök kiválasztását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más, fontos dolgokat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 Javítsa online vállalkozásának biztonságát a Google Digital Garage segítségével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Érdemes megismerni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online biztonság alapjait és azt, hogy ez hogyan vonatkozik Önre és vállalkozására. A tanfolyam videói bemutatják az online biztonság alapjait, és azt, hogyan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alkalmazza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biztonsági protokollokat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alkalmazottaira, vállalatára, felhasználóira és ügyfeleire.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796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A1DEB0-AA15-CF3C-A922-E1F3377D8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Összefoglalva</a:t>
            </a:r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3E3B9907-02EC-C90E-5787-01C9B25BF6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794156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C99EB3C4-8ACA-C95A-650B-6E83C62C4567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5" name="Picture 2" descr="Restart">
            <a:extLst>
              <a:ext uri="{FF2B5EF4-FFF2-40B4-BE49-F238E27FC236}">
                <a16:creationId xmlns:a16="http://schemas.microsoft.com/office/drawing/2014/main" id="{A534771F-7FF0-79AF-9742-084EC5D520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126" y="286603"/>
            <a:ext cx="3115111" cy="57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389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76639-151D-737A-A14E-3DC5C8CAC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Célok és célkitűzések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78C812E-2238-0FB9-B6CE-8919409FBB33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7" name="Picture 2" descr="Restart">
            <a:extLst>
              <a:ext uri="{FF2B5EF4-FFF2-40B4-BE49-F238E27FC236}">
                <a16:creationId xmlns:a16="http://schemas.microsoft.com/office/drawing/2014/main" id="{C04203BA-528C-5F04-2628-C332C8417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126" y="286603"/>
            <a:ext cx="3115111" cy="57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8F06718-6545-27B3-6457-611C8A6A55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127192" cy="4023360"/>
          </a:xfrm>
        </p:spPr>
        <p:txBody>
          <a:bodyPr>
            <a:normAutofit lnSpcReduction="10000"/>
          </a:bodyPr>
          <a:lstStyle/>
          <a:p>
            <a:pPr algn="just"/>
            <a:endParaRPr lang="en-US" sz="2200" dirty="0"/>
          </a:p>
          <a:p>
            <a:pPr algn="just"/>
            <a:r>
              <a:rPr lang="hu-HU" sz="2200" dirty="0"/>
              <a:t>A modul végére a következő ismereteket és képességeket sajátíthatja el:</a:t>
            </a:r>
            <a:endParaRPr lang="en-US" sz="2200" dirty="0"/>
          </a:p>
          <a:p>
            <a:pPr marL="0" indent="0" algn="just">
              <a:buNone/>
            </a:pPr>
            <a:r>
              <a:rPr lang="en-US" sz="2200" dirty="0"/>
              <a:t> </a:t>
            </a:r>
            <a:endParaRPr lang="hu-HU" sz="2200" dirty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hu-HU" sz="2200" dirty="0"/>
              <a:t>A </a:t>
            </a:r>
            <a:r>
              <a:rPr lang="en-US" sz="2200" dirty="0" err="1"/>
              <a:t>digitalizáció</a:t>
            </a:r>
            <a:r>
              <a:rPr lang="hu-HU" sz="2200" dirty="0"/>
              <a:t> fogalmának</a:t>
            </a:r>
            <a:r>
              <a:rPr lang="en-US" sz="2200" dirty="0"/>
              <a:t>, </a:t>
            </a:r>
            <a:r>
              <a:rPr lang="hu-HU" sz="2200" dirty="0"/>
              <a:t>illetve </a:t>
            </a:r>
            <a:r>
              <a:rPr lang="en-US" sz="2200" dirty="0" err="1"/>
              <a:t>előnyei</a:t>
            </a:r>
            <a:r>
              <a:rPr lang="hu-HU" sz="2200" dirty="0" err="1"/>
              <a:t>nek</a:t>
            </a:r>
            <a:r>
              <a:rPr lang="en-US" sz="2200" dirty="0"/>
              <a:t> és </a:t>
            </a:r>
            <a:r>
              <a:rPr lang="en-US" sz="2200" dirty="0" err="1"/>
              <a:t>működési</a:t>
            </a:r>
            <a:r>
              <a:rPr lang="en-US" sz="2200" dirty="0"/>
              <a:t> </a:t>
            </a:r>
            <a:r>
              <a:rPr lang="en-US" sz="2200" dirty="0" err="1"/>
              <a:t>következményei</a:t>
            </a:r>
            <a:r>
              <a:rPr lang="hu-HU" sz="2200" dirty="0" err="1"/>
              <a:t>nek</a:t>
            </a:r>
            <a:r>
              <a:rPr lang="hu-HU" sz="2200" dirty="0"/>
              <a:t> megértése, fontossága</a:t>
            </a:r>
            <a:r>
              <a:rPr lang="en-US" sz="2200" dirty="0"/>
              <a:t> a KKV-k számára</a:t>
            </a:r>
            <a:r>
              <a:rPr lang="sk-SK" sz="2200" dirty="0"/>
              <a:t>.</a:t>
            </a:r>
            <a:endParaRPr lang="en-US" sz="2200" dirty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200" dirty="0"/>
              <a:t> A külső és belső online kommunikáció </a:t>
            </a:r>
            <a:r>
              <a:rPr lang="sk-SK" sz="2200" dirty="0" err="1"/>
              <a:t>megfelelő </a:t>
            </a:r>
            <a:r>
              <a:rPr lang="en-US" sz="2200" dirty="0" err="1"/>
              <a:t>eszközeinek</a:t>
            </a:r>
            <a:r>
              <a:rPr lang="en-US" sz="2200" dirty="0"/>
              <a:t> </a:t>
            </a:r>
            <a:r>
              <a:rPr lang="sk-SK" sz="2200" dirty="0"/>
              <a:t>azonosítása és használata.</a:t>
            </a:r>
            <a:endParaRPr lang="en-US" sz="2200" dirty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200" dirty="0"/>
              <a:t> </a:t>
            </a:r>
            <a:r>
              <a:rPr lang="hu-HU" sz="2200" dirty="0"/>
              <a:t>Az </a:t>
            </a:r>
            <a:r>
              <a:rPr lang="en-US" sz="2200" dirty="0" err="1"/>
              <a:t>együttműködés</a:t>
            </a:r>
            <a:r>
              <a:rPr lang="en-US" sz="2200" dirty="0"/>
              <a:t> és a </a:t>
            </a:r>
            <a:r>
              <a:rPr lang="en-US" sz="2200" dirty="0" err="1"/>
              <a:t>projektmenedzsment</a:t>
            </a:r>
            <a:r>
              <a:rPr lang="hu-HU" sz="2200" dirty="0"/>
              <a:t> javítására alkalmas eszközök helyes megválasztása</a:t>
            </a:r>
            <a:r>
              <a:rPr lang="sk-SK" sz="2200" dirty="0"/>
              <a:t>.</a:t>
            </a:r>
            <a:endParaRPr lang="en-US" sz="2200" dirty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hu-HU" sz="2200" dirty="0"/>
              <a:t>Az </a:t>
            </a:r>
            <a:r>
              <a:rPr lang="en-US" sz="2200" dirty="0"/>
              <a:t>online tanulás </a:t>
            </a:r>
            <a:r>
              <a:rPr lang="en-US" sz="2200" dirty="0" err="1"/>
              <a:t>nyújtotta</a:t>
            </a:r>
            <a:r>
              <a:rPr lang="en-US" sz="2200" dirty="0"/>
              <a:t> </a:t>
            </a:r>
            <a:r>
              <a:rPr lang="en-US" sz="2200" dirty="0" err="1"/>
              <a:t>lehetőségek</a:t>
            </a:r>
            <a:r>
              <a:rPr lang="hu-HU" sz="2200" dirty="0"/>
              <a:t> kihasználása</a:t>
            </a:r>
            <a:r>
              <a:rPr lang="en-US" sz="2200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9" name="Obrázok 8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pic>
        <p:nvPicPr>
          <p:cNvPr id="6" name="Obrázok 5">
            <a:extLst>
              <a:ext uri="{FF2B5EF4-FFF2-40B4-BE49-F238E27FC236}">
                <a16:creationId xmlns:a16="http://schemas.microsoft.com/office/drawing/2014/main" id="{F3A55BEF-CB3D-380E-DA3E-D5EEDCC56BD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1639" y="1790606"/>
            <a:ext cx="923971" cy="1435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3878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84F2A5-F36C-410C-663C-F63D8AC96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Ellenőrző</a:t>
            </a:r>
            <a:r>
              <a:rPr lang="es-ES" dirty="0"/>
              <a:t> kérdések</a:t>
            </a:r>
          </a:p>
        </p:txBody>
      </p:sp>
      <p:pic>
        <p:nvPicPr>
          <p:cNvPr id="5" name="Picture 2" descr="Restart">
            <a:extLst>
              <a:ext uri="{FF2B5EF4-FFF2-40B4-BE49-F238E27FC236}">
                <a16:creationId xmlns:a16="http://schemas.microsoft.com/office/drawing/2014/main" id="{923BF357-A532-E7CB-0A30-42E5DFCB4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9F5F9BBF-F338-4547-B4B0-44CFA9337D07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graphicFrame>
        <p:nvGraphicFramePr>
          <p:cNvPr id="10" name="Tabla 10">
            <a:extLst>
              <a:ext uri="{FF2B5EF4-FFF2-40B4-BE49-F238E27FC236}">
                <a16:creationId xmlns:a16="http://schemas.microsoft.com/office/drawing/2014/main" id="{413030EE-FF19-6F2B-0F71-F76CDAB4B2F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09974647"/>
              </p:ext>
            </p:extLst>
          </p:nvPr>
        </p:nvGraphicFramePr>
        <p:xfrm>
          <a:off x="1097280" y="1846263"/>
          <a:ext cx="10132972" cy="384450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066486">
                  <a:extLst>
                    <a:ext uri="{9D8B030D-6E8A-4147-A177-3AD203B41FA5}">
                      <a16:colId xmlns:a16="http://schemas.microsoft.com/office/drawing/2014/main" val="2601891750"/>
                    </a:ext>
                  </a:extLst>
                </a:gridCol>
                <a:gridCol w="5066486">
                  <a:extLst>
                    <a:ext uri="{9D8B030D-6E8A-4147-A177-3AD203B41FA5}">
                      <a16:colId xmlns:a16="http://schemas.microsoft.com/office/drawing/2014/main" val="3559158159"/>
                    </a:ext>
                  </a:extLst>
                </a:gridCol>
              </a:tblGrid>
              <a:tr h="10305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err="1"/>
                        <a:t>Mi a digitalizáció</a:t>
                      </a:r>
                      <a:r>
                        <a:rPr lang="es-E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Hogyan alakítja át a digitalizáció a vállalkozást?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373252"/>
                  </a:ext>
                </a:extLst>
              </a:tr>
              <a:tr h="2813945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en-US" dirty="0"/>
                        <a:t>Az analóg megoldások elkerülése egy </a:t>
                      </a:r>
                      <a:r>
                        <a:rPr lang="en-US" dirty="0" err="1"/>
                        <a:t>üzleti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vállalkozásban</a:t>
                      </a:r>
                      <a:r>
                        <a:rPr lang="hu-HU" dirty="0"/>
                        <a:t>.</a:t>
                      </a:r>
                      <a:endParaRPr lang="sk-SK" dirty="0"/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en-US" dirty="0"/>
                        <a:t>Minden alkalmazott felszerelése számítógépekkel és </a:t>
                      </a:r>
                      <a:r>
                        <a:rPr lang="en-US" dirty="0" err="1"/>
                        <a:t>digitális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eszközökkel</a:t>
                      </a:r>
                      <a:r>
                        <a:rPr lang="hu-HU" dirty="0"/>
                        <a:t>.</a:t>
                      </a:r>
                      <a:endParaRPr lang="es-ES" dirty="0"/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en-US" b="0" dirty="0"/>
                        <a:t>A digitális technológiák integrálása egy üzleti vállalkozás tevékenységeibe és műveleteibe.</a:t>
                      </a:r>
                      <a:endParaRPr lang="sk-SK" b="0" dirty="0"/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en-US" dirty="0"/>
                        <a:t>A verseny fejlődése a digitális marketing </a:t>
                      </a:r>
                      <a:r>
                        <a:rPr lang="en-US" dirty="0" err="1"/>
                        <a:t>felé</a:t>
                      </a:r>
                      <a:r>
                        <a:rPr lang="hu-HU" dirty="0"/>
                        <a:t>.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en-US" dirty="0"/>
                        <a:t>A vállalkozói tevékenység gyorsabbá és kiszámíthatatlanabbá válik.</a:t>
                      </a:r>
                      <a:endParaRPr lang="sk-SK" dirty="0"/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en-US" b="0" dirty="0"/>
                        <a:t>A lehetőségek megjelenése és a megvalósításukhoz szükséges </a:t>
                      </a:r>
                      <a:r>
                        <a:rPr lang="en-US" b="0" dirty="0" err="1"/>
                        <a:t>gyakorlatok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átalak</a:t>
                      </a:r>
                      <a:r>
                        <a:rPr lang="hu-HU" b="0" dirty="0" err="1"/>
                        <a:t>ulnak</a:t>
                      </a:r>
                      <a:r>
                        <a:rPr lang="hu-HU" b="0" dirty="0"/>
                        <a:t>.</a:t>
                      </a:r>
                      <a:endParaRPr lang="sk-SK" b="0" dirty="0"/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es-ES" dirty="0"/>
                        <a:t>Az ügyfelek igényesebbek</a:t>
                      </a:r>
                      <a:r>
                        <a:rPr lang="hu-HU" dirty="0"/>
                        <a:t>.</a:t>
                      </a:r>
                      <a:endParaRPr lang="sk-SK" dirty="0"/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fr-FR" dirty="0"/>
                        <a:t>A vállalkozók közvetlen digitális marketinget használnak</a:t>
                      </a:r>
                      <a:r>
                        <a:rPr lang="hu-HU" dirty="0"/>
                        <a:t>.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08843"/>
                  </a:ext>
                </a:extLst>
              </a:tr>
            </a:tbl>
          </a:graphicData>
        </a:graphic>
      </p:graphicFrame>
      <p:pic>
        <p:nvPicPr>
          <p:cNvPr id="8" name="Obrázok 7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4136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84F2A5-F36C-410C-663C-F63D8AC96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Ellenőrző</a:t>
            </a:r>
            <a:r>
              <a:rPr lang="es-ES" dirty="0"/>
              <a:t> kérdések</a:t>
            </a:r>
            <a:r>
              <a:rPr lang="hu-HU" dirty="0"/>
              <a:t>: megoldások</a:t>
            </a:r>
            <a:endParaRPr lang="es-ES" dirty="0"/>
          </a:p>
        </p:txBody>
      </p:sp>
      <p:pic>
        <p:nvPicPr>
          <p:cNvPr id="5" name="Picture 2" descr="Restart">
            <a:extLst>
              <a:ext uri="{FF2B5EF4-FFF2-40B4-BE49-F238E27FC236}">
                <a16:creationId xmlns:a16="http://schemas.microsoft.com/office/drawing/2014/main" id="{923BF357-A532-E7CB-0A30-42E5DFCB4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9F5F9BBF-F338-4547-B4B0-44CFA9337D07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graphicFrame>
        <p:nvGraphicFramePr>
          <p:cNvPr id="10" name="Tabla 10">
            <a:extLst>
              <a:ext uri="{FF2B5EF4-FFF2-40B4-BE49-F238E27FC236}">
                <a16:creationId xmlns:a16="http://schemas.microsoft.com/office/drawing/2014/main" id="{413030EE-FF19-6F2B-0F71-F76CDAB4B2F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6639349"/>
              </p:ext>
            </p:extLst>
          </p:nvPr>
        </p:nvGraphicFramePr>
        <p:xfrm>
          <a:off x="1097280" y="1846263"/>
          <a:ext cx="10132972" cy="384450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066486">
                  <a:extLst>
                    <a:ext uri="{9D8B030D-6E8A-4147-A177-3AD203B41FA5}">
                      <a16:colId xmlns:a16="http://schemas.microsoft.com/office/drawing/2014/main" val="2601891750"/>
                    </a:ext>
                  </a:extLst>
                </a:gridCol>
                <a:gridCol w="5066486">
                  <a:extLst>
                    <a:ext uri="{9D8B030D-6E8A-4147-A177-3AD203B41FA5}">
                      <a16:colId xmlns:a16="http://schemas.microsoft.com/office/drawing/2014/main" val="3559158159"/>
                    </a:ext>
                  </a:extLst>
                </a:gridCol>
              </a:tblGrid>
              <a:tr h="10305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err="1"/>
                        <a:t>Mi a digitalizáció</a:t>
                      </a:r>
                      <a:r>
                        <a:rPr lang="es-E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Hogyan alakítja át a digitalizáció a vállalkozást?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373252"/>
                  </a:ext>
                </a:extLst>
              </a:tr>
              <a:tr h="2813945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en-US" dirty="0"/>
                        <a:t>Az analóg megoldások elkerülése egy </a:t>
                      </a:r>
                      <a:r>
                        <a:rPr lang="en-US" dirty="0" err="1"/>
                        <a:t>üzleti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vállalkozásban</a:t>
                      </a:r>
                      <a:r>
                        <a:rPr lang="hu-HU" dirty="0"/>
                        <a:t>.</a:t>
                      </a:r>
                      <a:endParaRPr lang="sk-SK" dirty="0"/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en-US" dirty="0"/>
                        <a:t>Minden alkalmazott felszerelése számítógépekkel és </a:t>
                      </a:r>
                      <a:r>
                        <a:rPr lang="en-US" dirty="0" err="1"/>
                        <a:t>digitális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eszközökkel</a:t>
                      </a:r>
                      <a:r>
                        <a:rPr lang="hu-HU" dirty="0"/>
                        <a:t>.</a:t>
                      </a:r>
                      <a:endParaRPr lang="es-ES" dirty="0"/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en-US" b="1" dirty="0"/>
                        <a:t>A digitális technológiák integrálása egy üzleti vállalkozás tevékenységeibe és műveleteibe.</a:t>
                      </a:r>
                      <a:endParaRPr lang="sk-SK" b="1" dirty="0"/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en-US" dirty="0"/>
                        <a:t>A verseny fejlődése a digitális marketing </a:t>
                      </a:r>
                      <a:r>
                        <a:rPr lang="en-US" dirty="0" err="1"/>
                        <a:t>felé</a:t>
                      </a:r>
                      <a:r>
                        <a:rPr lang="hu-HU" dirty="0"/>
                        <a:t>.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en-US" dirty="0"/>
                        <a:t>A vállalkozói tevékenység gyorsabbá és kiszámíthatatlanabbá válik.</a:t>
                      </a:r>
                      <a:endParaRPr lang="sk-SK" dirty="0"/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en-US" b="1" dirty="0"/>
                        <a:t>A lehetőségek megjelenése és a megvalósításukhoz szükséges </a:t>
                      </a:r>
                      <a:r>
                        <a:rPr lang="en-US" b="1" dirty="0" err="1"/>
                        <a:t>gyakorlatok</a:t>
                      </a:r>
                      <a:r>
                        <a:rPr lang="en-US" b="1" dirty="0"/>
                        <a:t> </a:t>
                      </a:r>
                      <a:r>
                        <a:rPr lang="en-US" b="1" dirty="0" err="1"/>
                        <a:t>átalak</a:t>
                      </a:r>
                      <a:r>
                        <a:rPr lang="hu-HU" b="1" dirty="0" err="1"/>
                        <a:t>ulnak</a:t>
                      </a:r>
                      <a:r>
                        <a:rPr lang="hu-HU" b="1" dirty="0"/>
                        <a:t>.</a:t>
                      </a:r>
                      <a:endParaRPr lang="sk-SK" b="1" dirty="0"/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es-ES" dirty="0"/>
                        <a:t>Az ügyfelek igényesebbek</a:t>
                      </a:r>
                      <a:r>
                        <a:rPr lang="hu-HU" dirty="0"/>
                        <a:t>.</a:t>
                      </a:r>
                      <a:endParaRPr lang="sk-SK" dirty="0"/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fr-FR" dirty="0"/>
                        <a:t>A vállalkozók közvetlen digitális marketinget használnak</a:t>
                      </a:r>
                      <a:r>
                        <a:rPr lang="hu-HU" dirty="0"/>
                        <a:t>.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08843"/>
                  </a:ext>
                </a:extLst>
              </a:tr>
            </a:tbl>
          </a:graphicData>
        </a:graphic>
      </p:graphicFrame>
      <p:pic>
        <p:nvPicPr>
          <p:cNvPr id="8" name="Obrázok 7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9707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84F2A5-F36C-410C-663C-F63D8AC96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Ellenőrző</a:t>
            </a:r>
            <a:r>
              <a:rPr lang="es-ES" dirty="0"/>
              <a:t> kérdések</a:t>
            </a:r>
          </a:p>
        </p:txBody>
      </p:sp>
      <p:pic>
        <p:nvPicPr>
          <p:cNvPr id="5" name="Picture 2" descr="Restart">
            <a:extLst>
              <a:ext uri="{FF2B5EF4-FFF2-40B4-BE49-F238E27FC236}">
                <a16:creationId xmlns:a16="http://schemas.microsoft.com/office/drawing/2014/main" id="{923BF357-A532-E7CB-0A30-42E5DFCB4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9F5F9BBF-F338-4547-B4B0-44CFA9337D07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graphicFrame>
        <p:nvGraphicFramePr>
          <p:cNvPr id="10" name="Tabla 10">
            <a:extLst>
              <a:ext uri="{FF2B5EF4-FFF2-40B4-BE49-F238E27FC236}">
                <a16:creationId xmlns:a16="http://schemas.microsoft.com/office/drawing/2014/main" id="{413030EE-FF19-6F2B-0F71-F76CDAB4B2F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40351115"/>
              </p:ext>
            </p:extLst>
          </p:nvPr>
        </p:nvGraphicFramePr>
        <p:xfrm>
          <a:off x="1096962" y="1846263"/>
          <a:ext cx="10142169" cy="384450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80723">
                  <a:extLst>
                    <a:ext uri="{9D8B030D-6E8A-4147-A177-3AD203B41FA5}">
                      <a16:colId xmlns:a16="http://schemas.microsoft.com/office/drawing/2014/main" val="2601891750"/>
                    </a:ext>
                  </a:extLst>
                </a:gridCol>
                <a:gridCol w="3380723">
                  <a:extLst>
                    <a:ext uri="{9D8B030D-6E8A-4147-A177-3AD203B41FA5}">
                      <a16:colId xmlns:a16="http://schemas.microsoft.com/office/drawing/2014/main" val="3559158159"/>
                    </a:ext>
                  </a:extLst>
                </a:gridCol>
                <a:gridCol w="3380723">
                  <a:extLst>
                    <a:ext uri="{9D8B030D-6E8A-4147-A177-3AD203B41FA5}">
                      <a16:colId xmlns:a16="http://schemas.microsoft.com/office/drawing/2014/main" val="1947302738"/>
                    </a:ext>
                  </a:extLst>
                </a:gridCol>
              </a:tblGrid>
              <a:tr h="10305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Mi </a:t>
                      </a:r>
                      <a:r>
                        <a:rPr lang="hu-HU" dirty="0"/>
                        <a:t>a </a:t>
                      </a:r>
                      <a:r>
                        <a:rPr lang="en-US" dirty="0" err="1"/>
                        <a:t>digitalizáció</a:t>
                      </a:r>
                      <a:r>
                        <a:rPr lang="hu-HU" dirty="0"/>
                        <a:t> hátránya</a:t>
                      </a:r>
                      <a:r>
                        <a:rPr lang="en-US" dirty="0"/>
                        <a:t>?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Melyek a digitális kommunikációs eszközök típusai?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online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tanulás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hátránya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373252"/>
                  </a:ext>
                </a:extLst>
              </a:tr>
              <a:tr h="2813945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sk-SK" dirty="0" err="1"/>
                        <a:t>Hatékonyság</a:t>
                      </a:r>
                      <a:endParaRPr lang="sk-SK" dirty="0"/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en-US" dirty="0"/>
                        <a:t>Rugalmasság</a:t>
                      </a:r>
                      <a:endParaRPr lang="sk-SK" dirty="0"/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hu-HU" b="0" dirty="0"/>
                        <a:t>F</a:t>
                      </a:r>
                      <a:r>
                        <a:rPr lang="en-US" b="0" dirty="0" err="1"/>
                        <a:t>ejlesztések</a:t>
                      </a:r>
                      <a:r>
                        <a:rPr lang="hu-HU" b="0" dirty="0"/>
                        <a:t> a menedzsmentben</a:t>
                      </a:r>
                      <a:endParaRPr lang="sk-SK" b="0" dirty="0"/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sk-SK" b="0" dirty="0" err="1"/>
                        <a:t>Társadalmi kapcsolat hiánya</a:t>
                      </a:r>
                      <a:endParaRPr lang="es-E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en-US" b="0" dirty="0"/>
                        <a:t>Belső és külső</a:t>
                      </a:r>
                      <a:endParaRPr lang="sk-SK" b="0" dirty="0"/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en-US" b="0" dirty="0"/>
                        <a:t>Közvetlen és közvetett</a:t>
                      </a:r>
                      <a:endParaRPr lang="sk-SK" b="0" dirty="0"/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sk-SK" dirty="0" err="1"/>
                        <a:t>Kreatív </a:t>
                      </a:r>
                      <a:r>
                        <a:rPr lang="sk-SK" dirty="0"/>
                        <a:t>és </a:t>
                      </a:r>
                      <a:r>
                        <a:rPr lang="sk-SK" dirty="0" err="1"/>
                        <a:t>hagyományos</a:t>
                      </a:r>
                      <a:endParaRPr lang="sk-SK" dirty="0"/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fr-FR" dirty="0"/>
                        <a:t>Széles és </a:t>
                      </a:r>
                      <a:r>
                        <a:rPr lang="fr-FR" dirty="0" err="1"/>
                        <a:t>keskeny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es-ES" dirty="0"/>
                        <a:t>Rugalmas </a:t>
                      </a:r>
                      <a:r>
                        <a:rPr lang="es-ES" dirty="0" err="1"/>
                        <a:t>időbeosztás</a:t>
                      </a:r>
                      <a:endParaRPr lang="sk-SK" dirty="0"/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es-ES" dirty="0"/>
                        <a:t>Alacsonyabb költség</a:t>
                      </a:r>
                      <a:r>
                        <a:rPr lang="hu-HU" dirty="0" err="1"/>
                        <a:t>ek</a:t>
                      </a:r>
                      <a:endParaRPr lang="sk-SK" dirty="0"/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en-US" dirty="0"/>
                        <a:t>Az elérhető tanfolyamok széles választéka</a:t>
                      </a:r>
                      <a:endParaRPr lang="sk-SK" dirty="0"/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es-ES" b="0" dirty="0" err="1"/>
                        <a:t>Minimális fizikai interakció</a:t>
                      </a:r>
                      <a:endParaRPr lang="es-E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08843"/>
                  </a:ext>
                </a:extLst>
              </a:tr>
            </a:tbl>
          </a:graphicData>
        </a:graphic>
      </p:graphicFrame>
      <p:pic>
        <p:nvPicPr>
          <p:cNvPr id="8" name="Obrázok 7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8042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84F2A5-F36C-410C-663C-F63D8AC96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Ellenőrző</a:t>
            </a:r>
            <a:r>
              <a:rPr lang="es-ES" dirty="0"/>
              <a:t> kérdések: megoldások</a:t>
            </a:r>
          </a:p>
        </p:txBody>
      </p:sp>
      <p:pic>
        <p:nvPicPr>
          <p:cNvPr id="5" name="Picture 2" descr="Restart">
            <a:extLst>
              <a:ext uri="{FF2B5EF4-FFF2-40B4-BE49-F238E27FC236}">
                <a16:creationId xmlns:a16="http://schemas.microsoft.com/office/drawing/2014/main" id="{923BF357-A532-E7CB-0A30-42E5DFCB4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9F5F9BBF-F338-4547-B4B0-44CFA9337D07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graphicFrame>
        <p:nvGraphicFramePr>
          <p:cNvPr id="10" name="Tabla 10">
            <a:extLst>
              <a:ext uri="{FF2B5EF4-FFF2-40B4-BE49-F238E27FC236}">
                <a16:creationId xmlns:a16="http://schemas.microsoft.com/office/drawing/2014/main" id="{413030EE-FF19-6F2B-0F71-F76CDAB4B2F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62624713"/>
              </p:ext>
            </p:extLst>
          </p:nvPr>
        </p:nvGraphicFramePr>
        <p:xfrm>
          <a:off x="1096962" y="1846263"/>
          <a:ext cx="10142169" cy="384450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80723">
                  <a:extLst>
                    <a:ext uri="{9D8B030D-6E8A-4147-A177-3AD203B41FA5}">
                      <a16:colId xmlns:a16="http://schemas.microsoft.com/office/drawing/2014/main" val="2601891750"/>
                    </a:ext>
                  </a:extLst>
                </a:gridCol>
                <a:gridCol w="3380723">
                  <a:extLst>
                    <a:ext uri="{9D8B030D-6E8A-4147-A177-3AD203B41FA5}">
                      <a16:colId xmlns:a16="http://schemas.microsoft.com/office/drawing/2014/main" val="3559158159"/>
                    </a:ext>
                  </a:extLst>
                </a:gridCol>
                <a:gridCol w="3380723">
                  <a:extLst>
                    <a:ext uri="{9D8B030D-6E8A-4147-A177-3AD203B41FA5}">
                      <a16:colId xmlns:a16="http://schemas.microsoft.com/office/drawing/2014/main" val="1947302738"/>
                    </a:ext>
                  </a:extLst>
                </a:gridCol>
              </a:tblGrid>
              <a:tr h="10305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Mi </a:t>
                      </a:r>
                      <a:r>
                        <a:rPr lang="hu-HU" dirty="0"/>
                        <a:t>a </a:t>
                      </a:r>
                      <a:r>
                        <a:rPr lang="en-US" dirty="0" err="1"/>
                        <a:t>digitalizáció</a:t>
                      </a:r>
                      <a:r>
                        <a:rPr lang="hu-HU" dirty="0"/>
                        <a:t> hátránya</a:t>
                      </a:r>
                      <a:r>
                        <a:rPr lang="en-US" dirty="0"/>
                        <a:t>?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Melyek a digitális kommunikációs eszközök típusai?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online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tanulás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hátránya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373252"/>
                  </a:ext>
                </a:extLst>
              </a:tr>
              <a:tr h="2813945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sk-SK" dirty="0" err="1"/>
                        <a:t>Hatékonyság</a:t>
                      </a:r>
                      <a:endParaRPr lang="sk-SK" dirty="0"/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en-US" dirty="0"/>
                        <a:t>Rugalmasság</a:t>
                      </a:r>
                      <a:endParaRPr lang="sk-SK" dirty="0"/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hu-HU" b="0" dirty="0"/>
                        <a:t>F</a:t>
                      </a:r>
                      <a:r>
                        <a:rPr lang="en-US" b="0" dirty="0" err="1"/>
                        <a:t>ejlesztések</a:t>
                      </a:r>
                      <a:r>
                        <a:rPr lang="hu-HU" b="0" dirty="0"/>
                        <a:t> </a:t>
                      </a:r>
                      <a:r>
                        <a:rPr lang="hu-HU" b="0"/>
                        <a:t>a menedzsmentben</a:t>
                      </a:r>
                      <a:endParaRPr lang="sk-SK" b="0" dirty="0"/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sk-SK" b="1" dirty="0" err="1"/>
                        <a:t>Társadalmi kapcsolat hiánya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en-US" b="1" dirty="0"/>
                        <a:t>Belső és külső</a:t>
                      </a:r>
                      <a:endParaRPr lang="sk-SK" b="1" dirty="0"/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en-US" b="0" dirty="0"/>
                        <a:t>Közvetlen és közvetett</a:t>
                      </a:r>
                      <a:endParaRPr lang="sk-SK" b="0" dirty="0"/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sk-SK" dirty="0" err="1"/>
                        <a:t>Kreatív </a:t>
                      </a:r>
                      <a:r>
                        <a:rPr lang="sk-SK" dirty="0"/>
                        <a:t>és </a:t>
                      </a:r>
                      <a:r>
                        <a:rPr lang="sk-SK" dirty="0" err="1"/>
                        <a:t>hagyományos</a:t>
                      </a:r>
                      <a:endParaRPr lang="sk-SK" dirty="0"/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fr-FR" dirty="0"/>
                        <a:t>Széles és </a:t>
                      </a:r>
                      <a:r>
                        <a:rPr lang="fr-FR" dirty="0" err="1"/>
                        <a:t>keskeny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es-ES" dirty="0"/>
                        <a:t>Rugalmas </a:t>
                      </a:r>
                      <a:r>
                        <a:rPr lang="es-ES" dirty="0" err="1"/>
                        <a:t>időbeosztás</a:t>
                      </a:r>
                      <a:endParaRPr lang="sk-SK" dirty="0"/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es-ES" dirty="0" err="1"/>
                        <a:t>Alacsonyabb költség</a:t>
                      </a:r>
                      <a:endParaRPr lang="sk-SK" dirty="0"/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en-US" dirty="0"/>
                        <a:t>Az elérhető tanfolyamok széles választéka</a:t>
                      </a:r>
                      <a:endParaRPr lang="sk-SK" dirty="0"/>
                    </a:p>
                    <a:p>
                      <a:pPr marL="457200" indent="-457200">
                        <a:buFont typeface="+mj-lt"/>
                        <a:buAutoNum type="alphaLcPeriod"/>
                      </a:pPr>
                      <a:r>
                        <a:rPr lang="es-ES" b="1" dirty="0" err="1"/>
                        <a:t>Minimális fizikai interakció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08843"/>
                  </a:ext>
                </a:extLst>
              </a:tr>
            </a:tbl>
          </a:graphicData>
        </a:graphic>
      </p:graphicFrame>
      <p:pic>
        <p:nvPicPr>
          <p:cNvPr id="8" name="Obrázok 7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9231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B1C45A-AD94-A4D7-F83E-5D1645D78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800" b="1"/>
              <a:t>Köszönöm!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EFD00B6-BA07-5B12-58B3-D70694196E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7661" y="6030071"/>
            <a:ext cx="10113264" cy="594360"/>
          </a:xfrm>
        </p:spPr>
        <p:txBody>
          <a:bodyPr>
            <a:normAutofit/>
          </a:bodyPr>
          <a:lstStyle/>
          <a:p>
            <a:r>
              <a:rPr lang="es-ES" sz="2800"/>
              <a:t>Folytassa képzési útját a www.restartproject.eu címen. </a:t>
            </a:r>
          </a:p>
        </p:txBody>
      </p:sp>
      <p:pic>
        <p:nvPicPr>
          <p:cNvPr id="14" name="Picture 2" descr="Restart">
            <a:extLst>
              <a:ext uri="{FF2B5EF4-FFF2-40B4-BE49-F238E27FC236}">
                <a16:creationId xmlns:a16="http://schemas.microsoft.com/office/drawing/2014/main" id="{DEF0A2D3-BB90-AC66-A977-F4A00E1A11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695" y="1723276"/>
            <a:ext cx="9266609" cy="1705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ángulo 15">
            <a:extLst>
              <a:ext uri="{FF2B5EF4-FFF2-40B4-BE49-F238E27FC236}">
                <a16:creationId xmlns:a16="http://schemas.microsoft.com/office/drawing/2014/main" id="{554BB2D5-5B51-48F7-60B7-5A1776CB6971}"/>
              </a:ext>
            </a:extLst>
          </p:cNvPr>
          <p:cNvSpPr/>
          <p:nvPr/>
        </p:nvSpPr>
        <p:spPr>
          <a:xfrm>
            <a:off x="474243" y="4436574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5512" y="487789"/>
            <a:ext cx="2487484" cy="58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66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76639-151D-737A-A14E-3DC5C8CAC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Index</a:t>
            </a:r>
          </a:p>
        </p:txBody>
      </p:sp>
      <p:graphicFrame>
        <p:nvGraphicFramePr>
          <p:cNvPr id="12" name="Marcador de contenido 11">
            <a:extLst>
              <a:ext uri="{FF2B5EF4-FFF2-40B4-BE49-F238E27FC236}">
                <a16:creationId xmlns:a16="http://schemas.microsoft.com/office/drawing/2014/main" id="{E64195D9-8ADD-6866-22F8-8B4E5BE116E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60400050"/>
              </p:ext>
            </p:extLst>
          </p:nvPr>
        </p:nvGraphicFramePr>
        <p:xfrm>
          <a:off x="1096963" y="1846263"/>
          <a:ext cx="10152674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878C812E-2238-0FB9-B6CE-8919409FBB33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7" name="Picture 2" descr="Restart">
            <a:extLst>
              <a:ext uri="{FF2B5EF4-FFF2-40B4-BE49-F238E27FC236}">
                <a16:creationId xmlns:a16="http://schemas.microsoft.com/office/drawing/2014/main" id="{C04203BA-528C-5F04-2628-C332C8417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126" y="286603"/>
            <a:ext cx="3115111" cy="57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ázok 8" descr="Obrázok, na ktorom je text&#10;&#10;Automaticky generovaný popis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048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7285D1-5F13-9A11-C19D-25D42AA90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077" y="2580027"/>
            <a:ext cx="3200400" cy="1697945"/>
          </a:xfrm>
        </p:spPr>
        <p:txBody>
          <a:bodyPr>
            <a:normAutofit/>
          </a:bodyPr>
          <a:lstStyle/>
          <a:p>
            <a:r>
              <a:rPr lang="es-ES" sz="4000" b="1" dirty="0"/>
              <a:t>1. </a:t>
            </a:r>
            <a:r>
              <a:rPr lang="hu-HU" sz="4000" b="1" dirty="0"/>
              <a:t>fejezet</a:t>
            </a:r>
            <a:r>
              <a:rPr lang="es-ES" sz="4000" b="1" dirty="0"/>
              <a:t>: Digitalizáció a KKV-kban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BF35DE6A-0CDC-0175-3E16-C3158875551A}"/>
              </a:ext>
            </a:extLst>
          </p:cNvPr>
          <p:cNvSpPr/>
          <p:nvPr/>
        </p:nvSpPr>
        <p:spPr>
          <a:xfrm>
            <a:off x="4135772" y="6207853"/>
            <a:ext cx="8056228" cy="650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2" descr="Restart">
            <a:extLst>
              <a:ext uri="{FF2B5EF4-FFF2-40B4-BE49-F238E27FC236}">
                <a16:creationId xmlns:a16="http://schemas.microsoft.com/office/drawing/2014/main" id="{5CCEEE40-0D3D-EC32-F6DB-70EC1BA159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990" y="301788"/>
            <a:ext cx="2483764" cy="457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Marcador de contenido 17">
            <a:extLst>
              <a:ext uri="{FF2B5EF4-FFF2-40B4-BE49-F238E27FC236}">
                <a16:creationId xmlns:a16="http://schemas.microsoft.com/office/drawing/2014/main" id="{32BA5FAB-6FD5-7382-D0C8-5CF55028C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1922" y="1092148"/>
            <a:ext cx="6683928" cy="4965863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digitalizáció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közelmúlt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egyik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legfontosabb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trendje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üzleti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szervezetekben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beleértve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KKV-kat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nagyvállalatokat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egész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üzleti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szektorban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gazdaságban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k-SK" sz="1800" b="1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De mi is az a digitalizáció</a:t>
            </a:r>
            <a:r>
              <a:rPr lang="sk-SK" sz="18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endParaRPr lang="sk-SK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digitalizáció a 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digitális technológia felhasználását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jelenti 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struktúrák, pl. termékek, szolgáltatások, felhasználói tapasztalatok, folyamatok stb. korábbi társadalmi (azaz emberi interakciók, kapcsolatok, normák) és/vagy technikai (azaz technológia, feladatok, rutinok) aspektusainak helyettesítésére.</a:t>
            </a:r>
            <a:endParaRPr lang="sk-SK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(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Osmundsen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al., 2018)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Egyszerűbben fogalmazva, a digitalizáció a digitális technológiáknak a vállalkozók mindennapi életébe, valamint az üzleti vállalkozás minden tevékenységébe és műveletébe történő integrálásáról szól.</a:t>
            </a:r>
            <a:endParaRPr lang="es-ES" dirty="0"/>
          </a:p>
        </p:txBody>
      </p:sp>
      <p:pic>
        <p:nvPicPr>
          <p:cNvPr id="9" name="Obrázok 8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313" y="303155"/>
            <a:ext cx="2027384" cy="455825"/>
          </a:xfrm>
          <a:prstGeom prst="rect">
            <a:avLst/>
          </a:prstGeom>
        </p:spPr>
      </p:pic>
      <p:pic>
        <p:nvPicPr>
          <p:cNvPr id="4" name="Obrázok 3" descr="Obrázok, na ktorom je text, elektronika, zobraziť&#10;&#10;Automaticky generovaný popis">
            <a:extLst>
              <a:ext uri="{FF2B5EF4-FFF2-40B4-BE49-F238E27FC236}">
                <a16:creationId xmlns:a16="http://schemas.microsoft.com/office/drawing/2014/main" id="{A335DB58-A5C3-5E95-00F6-009D78B982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3697" y="1793990"/>
            <a:ext cx="2116456" cy="1319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810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1. fejezet: </a:t>
            </a:r>
            <a:r>
              <a:rPr lang="en-GB" dirty="0"/>
              <a:t>Digitalizáció a KKV-kban</a:t>
            </a:r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digitalizáció kétféleképpen alakítja át a vállalkozást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Először is, új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vállalkozási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lehetőségek</a:t>
            </a:r>
            <a:r>
              <a:rPr lang="hu-H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jelennek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meg a gazdaságban. </a:t>
            </a: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Másodszor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üzleti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gyakorlatok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átalakulásáról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arról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szól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hogy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hogyan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lehet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ezeket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lehetőségeket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legjobban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megvalósítani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hu-H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1168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Következésképpen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tehát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digitalizáció a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kulcsfontosságú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vállalkozói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készségeket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befolyásolja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18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GB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KKV-k </a:t>
            </a:r>
            <a:r>
              <a:rPr lang="en-GB" sz="18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digitalizációjának fő mozgatórugói </a:t>
            </a:r>
            <a:r>
              <a:rPr lang="en-GB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a következők:</a:t>
            </a:r>
            <a:endParaRPr lang="sk-SK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635508" lvl="1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Belső:</a:t>
            </a:r>
            <a:endParaRPr lang="sk-SK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925830" lvl="2" indent="-28575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tudatosság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digitalizációban</a:t>
            </a:r>
            <a:r>
              <a:rPr lang="en-GB" sz="1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sk-SK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925830" lvl="2" indent="-28575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digitális képességek.</a:t>
            </a:r>
            <a:endParaRPr lang="sk-SK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635508" lvl="1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Külső:</a:t>
            </a:r>
            <a:endParaRPr lang="sk-SK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925830" lvl="2" indent="-28575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a digitális technológiák elérhetősége,</a:t>
            </a:r>
            <a:endParaRPr lang="sk-SK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925830" lvl="2" indent="-28575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az ügyfelek viselkedésének és elvárásainak változása, </a:t>
            </a:r>
            <a:endParaRPr lang="sk-SK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925830" lvl="2" indent="-28575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a digitális technológiákhoz kapcsolódó iparági változások és trendek, </a:t>
            </a:r>
            <a:endParaRPr lang="sk-SK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925830" lvl="2" indent="-28575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változó versenyhelyzet, </a:t>
            </a:r>
            <a:endParaRPr lang="sk-SK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925830" lvl="2" indent="-28575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és a szabályozás változásai.</a:t>
            </a:r>
            <a:endParaRPr lang="sk-SK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pic>
        <p:nvPicPr>
          <p:cNvPr id="6" name="Obrázok 5" descr="Obrázok, na ktorom je text&#10;&#10;Automaticky generovaný popis">
            <a:extLst>
              <a:ext uri="{FF2B5EF4-FFF2-40B4-BE49-F238E27FC236}">
                <a16:creationId xmlns:a16="http://schemas.microsoft.com/office/drawing/2014/main" id="{6B040BFD-F898-632E-6768-80A2658F40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232" y="2990668"/>
            <a:ext cx="3015448" cy="2563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670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43D5EA-1C8F-487A-5140-7BB88B22A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1. fejezet: </a:t>
            </a:r>
            <a:r>
              <a:rPr lang="en-GB" dirty="0"/>
              <a:t>Digitalizáció a KKV-kban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F5D6030-8385-E32E-7233-E4E11843C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Ahhoz, hogy a digitalizációt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KKV-kban </a:t>
            </a:r>
            <a:r>
              <a:rPr lang="en-US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megvalósítsa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mérlegelnie kell,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milyen </a:t>
            </a:r>
            <a:r>
              <a:rPr lang="en-US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előnyökke</a:t>
            </a:r>
            <a:r>
              <a:rPr lang="hu-HU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és </a:t>
            </a:r>
            <a:r>
              <a:rPr lang="sk-SK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milyen megfelelő </a:t>
            </a:r>
            <a:r>
              <a:rPr lang="en-US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működési következményekkel járhat a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vállalat számára. 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Emellett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vállalatnak meg kell teremtenie 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digitalizációs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képességet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az intézményi feltételek, a stratégia, a humán tőke és a készségek révén.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Más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tényezők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külső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környezetből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származnak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ezeket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vállalatnak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kell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feltérképeznie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elemeznie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digitális érettségi modellek (DMM)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segíthetnek ebben a folyamatban, és lehetővé teszik a digitalizációt.</a:t>
            </a:r>
          </a:p>
          <a:p>
            <a:pPr algn="just"/>
            <a:r>
              <a:rPr lang="en-US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digitális érettségi modell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egy olyan keretrendszer, amelyet a vállalat jelenlegi digitális érettségi szintjének felmérésére és megértésére használnak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Számos digitális érettségi modell létezik különböző hatókörökkel, nézőpontokkal és a siker mérésére szolgáló mérőszámokkal.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Segítségükkel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azonosíthatók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hiányosságok, meghatározhatók a legfontosabb területek, amelyekre összpontosítani kell, 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illetve az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hogy hol kell kezdeni.</a:t>
            </a:r>
          </a:p>
          <a:p>
            <a:pPr algn="just"/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Tekintse meg a rendelkezésre álló ingyenes DMM-eket: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Deloitte DMM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OECD DMM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Digitális érettségi keretrendszer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14451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6AB737-56AB-D2A7-15D4-1DBE10FEE20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Hatékonyság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hatékonyság jellemzően a költségek különböző módon történő csökkentésére, a költségcsökkentésen túlmenő folyamatfejlesztésekre, amelyek a minőség, a tervezés, a sebesség, a környezeti előnyök, a munkahelyi védelem stb. javulását eredményezik, valamint a hozzáadott érték növekedésére vonatkozik, ami teret teremt a magasabb árrés eléréséhez.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Ügyfelek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előnyök e területéhez tartozik az ügyfelek preferenciáinak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jobb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megértése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nagy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mennyiségű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adat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big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gyűjtése révén,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adatelemzés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az azonnali visszajelzés, valamint a nagy mennyiségű információhoz való könnyebb és gyorsabb hozzáférés. Az ügyfelek preferenciáinak jobb megértése és az ügyfelek igényeinek egyszerűbb kommunikációja a vállalatok termékeinek és szolgáltatásainak nagyobb mértékű testreszabásához vezet.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04170AC-8D3F-2A0E-4BA1-4A373DEF9E0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Rugalmasság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KKV-k rugalmassága a távmunka szélesebb körű használatában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sk-SK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távmunkát lehetővé tevő eszközök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marketing egyszerűségében és sokoldalúságában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(pl. </a:t>
            </a:r>
            <a:r>
              <a:rPr lang="sk-SK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közösségi média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big </a:t>
            </a:r>
            <a:r>
              <a:rPr lang="sk-SK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automatizált szolgáltatások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valamint az ügyfelek és a különböző érdekelt felek könnyebb megszerzésében vagy bevonásában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(pl. </a:t>
            </a:r>
            <a:r>
              <a:rPr lang="sk-SK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weboldalak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blogok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mesterséges intelligencia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nyilvánul meg.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Általános</a:t>
            </a:r>
            <a:r>
              <a:rPr lang="en-GB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menedzsmenttel kapcsolatos </a:t>
            </a:r>
            <a:r>
              <a:rPr lang="hu-HU" sz="1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GB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ejlesztések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 az információk és dokumentumok jobb elérhetőségét, az üzleti tevékenység és a kapcsolódó folyamatok irányításának kiigazítását, az üzleti fejlődés jelenlegi és jövőbeli trendjeinek jobb ismeretét, a kockázatkezelés javítását, a szakmaiságot, a döntéshozatali folyamatok felgyorsítását és a termelés nagyobb rugalmasságát jelenti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sk-SK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pl.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big data, </a:t>
            </a:r>
            <a:r>
              <a:rPr lang="sk-SK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DO (IoT), felhőszolgáltatások)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 big data elemzés alapján a vállalat különböző aspektusait is lehet fejleszteni</a:t>
            </a:r>
            <a:r>
              <a:rPr lang="sk-SK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S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7613FCDC-241D-3CEB-51F6-27DB8B1E5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</p:spPr>
        <p:txBody>
          <a:bodyPr/>
          <a:lstStyle/>
          <a:p>
            <a:r>
              <a:rPr lang="sk-SK" sz="4000" b="1" dirty="0"/>
              <a:t>1. fejezet: </a:t>
            </a:r>
            <a:r>
              <a:rPr lang="en-GB" sz="4000" b="1" dirty="0"/>
              <a:t>Digitalizáció a KKV-kban</a:t>
            </a:r>
            <a:r>
              <a:rPr lang="en-GB" dirty="0"/>
              <a:t/>
            </a:r>
            <a:br>
              <a:rPr lang="en-GB" dirty="0"/>
            </a:br>
            <a:r>
              <a:rPr lang="sk-SK" sz="2800" dirty="0"/>
              <a:t>1.1. </a:t>
            </a:r>
            <a:r>
              <a:rPr lang="sk-SK" sz="2800" dirty="0" err="1"/>
              <a:t>szakasz: </a:t>
            </a:r>
            <a:r>
              <a:rPr lang="en-US" sz="2800" dirty="0"/>
              <a:t>A digitalizáció előnyei a KKV-k számára</a:t>
            </a:r>
            <a:endParaRPr lang="en-GB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5BEE8737-8DC3-52C7-6F8B-F696529C45C1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D5CABFEE-F17C-BCCF-2CE9-368FEE58EF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ázok 9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879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dirty="0"/>
              <a:t>1. fejezet: </a:t>
            </a:r>
            <a:r>
              <a:rPr lang="en-GB" sz="4000" b="1" dirty="0"/>
              <a:t>Digitalizáció a KKV-kban</a:t>
            </a:r>
            <a:r>
              <a:rPr lang="en-GB" dirty="0"/>
              <a:t/>
            </a:r>
            <a:br>
              <a:rPr lang="en-GB" dirty="0"/>
            </a:br>
            <a:r>
              <a:rPr lang="sk-SK" sz="2800" dirty="0"/>
              <a:t>1.1. </a:t>
            </a:r>
            <a:r>
              <a:rPr lang="sk-SK" sz="2800" dirty="0" err="1"/>
              <a:t>szakasz: </a:t>
            </a:r>
            <a:r>
              <a:rPr lang="en-US" sz="2800" dirty="0"/>
              <a:t>A digitalizáció előnyei a KKV-k számára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hu-H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Működési javaslatok a digitalizáció terén 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KKV-k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számára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508" lvl="1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szükséges digitális készségek és képességek fejlesztése a vállalaton belül,</a:t>
            </a: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508" lvl="1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digitális tudatosság kialakítása és előmozdítása mind a tulajdonosok/vezetők, mind az alkalmazottak körében,</a:t>
            </a: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508" lvl="1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innovációs eszközök megszerzése a digitalizáció különböző aspektusainak bevezetése érdekében,</a:t>
            </a: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508" lvl="1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változás, a tanulás és az új képességek megszerzése szempontjából kedvező szervezeti kultúra kialakítása,</a:t>
            </a: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508" lvl="1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meglévő digitális infrastruktúra felhasználása,</a:t>
            </a: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508" lvl="1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piaci feltételek és a verseny áttekintése,</a:t>
            </a: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508" lvl="1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lépést tartani a digitális technológiákkal,</a:t>
            </a: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508" lvl="1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u-H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iparág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digitális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változásai</a:t>
            </a:r>
            <a:r>
              <a:rPr lang="hu-H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nak</a:t>
            </a:r>
            <a:r>
              <a:rPr lang="hu-H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követése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395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dirty="0"/>
              <a:t>1. fejezet: </a:t>
            </a:r>
            <a:r>
              <a:rPr lang="en-GB" sz="4000" b="1" dirty="0"/>
              <a:t>Digitalizáció a KKV-kban</a:t>
            </a:r>
            <a:r>
              <a:rPr lang="en-GB" dirty="0"/>
              <a:t/>
            </a:r>
            <a:br>
              <a:rPr lang="en-GB" dirty="0"/>
            </a:br>
            <a:r>
              <a:rPr lang="sk-SK" sz="2800" dirty="0"/>
              <a:t>1.2. </a:t>
            </a:r>
            <a:r>
              <a:rPr lang="sk-SK" sz="2800" dirty="0" err="1"/>
              <a:t>szakasz</a:t>
            </a:r>
            <a:r>
              <a:rPr lang="sk-SK" sz="2800" dirty="0"/>
              <a:t>: </a:t>
            </a:r>
            <a:r>
              <a:rPr lang="fr-FR" sz="2800" dirty="0" err="1"/>
              <a:t>Digitális </a:t>
            </a:r>
            <a:r>
              <a:rPr lang="fr-FR" sz="2800" dirty="0"/>
              <a:t>kommunikációs csatornák a </a:t>
            </a:r>
            <a:r>
              <a:rPr lang="fr-FR" sz="2800" dirty="0" err="1"/>
              <a:t>KKV-k </a:t>
            </a:r>
            <a:r>
              <a:rPr lang="fr-FR" sz="2800" dirty="0"/>
              <a:t>számára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 az a digitális kommunikációs csatorna</a:t>
            </a:r>
            <a:r>
              <a:rPr lang="sk-SK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digitális kommunikációs csatorna a média olyan formája, amely lehetővé teszi az interakciót egy másik személlyel vagy az internetet használó több emberrel egyidejűleg.</a:t>
            </a:r>
            <a:endParaRPr lang="sk-SK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digitális kommunikációs csatornák használata széles körben elterjedt volt a KKV-k körében a világjárvány idején, 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működésük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lehetővé tette. Ez a tendencia továbbra is fennáll, mivel nagyon hatékony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idő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takarékos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Ebben a részben a </a:t>
            </a:r>
            <a:r>
              <a:rPr lang="en-GB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hatékony </a:t>
            </a:r>
            <a:r>
              <a:rPr lang="en-GB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digitális</a:t>
            </a:r>
            <a:r>
              <a:rPr lang="en-GB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kommunikáció</a:t>
            </a:r>
            <a:r>
              <a:rPr lang="en-GB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eszközeit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mutatjuk be.</a:t>
            </a:r>
            <a:endParaRPr lang="sk-SK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digitális kommunikációs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csatornáknak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két típusa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GB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Külső </a:t>
            </a:r>
            <a:r>
              <a:rPr lang="sk-SK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digitális kommunikációs csatornák</a:t>
            </a: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GB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Belső </a:t>
            </a:r>
            <a:r>
              <a:rPr lang="sk-SK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digitális kommunikációs csatornák</a:t>
            </a: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18115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íva">
  <a:themeElements>
    <a:clrScheme name="Retrospektí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í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6843</TotalTime>
  <Words>3794</Words>
  <Application>Microsoft Office PowerPoint</Application>
  <PresentationFormat>Szélesvásznú</PresentationFormat>
  <Paragraphs>258</Paragraphs>
  <Slides>24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24</vt:i4>
      </vt:variant>
    </vt:vector>
  </HeadingPairs>
  <TitlesOfParts>
    <vt:vector size="31" baseType="lpstr">
      <vt:lpstr>Calibri</vt:lpstr>
      <vt:lpstr>Calibri Light</vt:lpstr>
      <vt:lpstr>Courier New</vt:lpstr>
      <vt:lpstr>Symbol</vt:lpstr>
      <vt:lpstr>system-ui</vt:lpstr>
      <vt:lpstr>Times New Roman</vt:lpstr>
      <vt:lpstr>Retrospektíva</vt:lpstr>
      <vt:lpstr>Digitalizáció és online tanulás</vt:lpstr>
      <vt:lpstr>Célok és célkitűzések</vt:lpstr>
      <vt:lpstr>Index</vt:lpstr>
      <vt:lpstr>1. fejezet: Digitalizáció a KKV-kban</vt:lpstr>
      <vt:lpstr>1. fejezet: Digitalizáció a KKV-kban</vt:lpstr>
      <vt:lpstr>1. fejezet: Digitalizáció a KKV-kban</vt:lpstr>
      <vt:lpstr>1. fejezet: Digitalizáció a KKV-kban 1.1. szakasz: A digitalizáció előnyei a KKV-k számára</vt:lpstr>
      <vt:lpstr>1. fejezet: Digitalizáció a KKV-kban 1.1. szakasz: A digitalizáció előnyei a KKV-k számára</vt:lpstr>
      <vt:lpstr>1. fejezet: Digitalizáció a KKV-kban 1.2. szakasz: Digitális kommunikációs csatornák a KKV-k számára</vt:lpstr>
      <vt:lpstr>1. fejezet: Digitalizáció a KKV-kban 1.2. szakasz: Digitális kommunikációs csatornák a KKV-k számára</vt:lpstr>
      <vt:lpstr>1. fejezet: Digitalizáció a KKV-kban 1.2. szakasz: Digitális kommunikációs csatornák a KKV-k számára</vt:lpstr>
      <vt:lpstr>1. fejezet: Digitalizáció a KKV-kban 1.3. szakasz: A távmunka és a virtuális együttműködés eszközei</vt:lpstr>
      <vt:lpstr>1. fejezet: Digitalizáció a KKV-kban 1.3. szakasz: A távmunka és a virtuális együttműködés eszközei</vt:lpstr>
      <vt:lpstr>2. fejezet: Online tanulás</vt:lpstr>
      <vt:lpstr>2. fejezet: Online tanulás 2.1. szakasz: Az online tanulás platformjai</vt:lpstr>
      <vt:lpstr>2. fejezet: Online tanulás 2.1. szakasz: Az online tanulás platformjai</vt:lpstr>
      <vt:lpstr>2. fejezet: Online tanulás 2.2. szakasz: Az online tanfolyamok ajánlásai a KKV-k számára</vt:lpstr>
      <vt:lpstr>2. fejezet: Online tanulás 2.2. szakasz: Az online tanfolyamok ajánlásai a KKV-k számára</vt:lpstr>
      <vt:lpstr>Összefoglalva</vt:lpstr>
      <vt:lpstr>Ellenőrző kérdések</vt:lpstr>
      <vt:lpstr>Ellenőrző kérdések: megoldások</vt:lpstr>
      <vt:lpstr>Ellenőrző kérdések</vt:lpstr>
      <vt:lpstr>Ellenőrző kérdések: megoldások</vt:lpstr>
      <vt:lpstr>Köszönöm!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result title/ presentation title</dc:title>
  <dc:creator>gavalcova</dc:creator>
  <cp:keywords>, docId:2297B6C19EF77926D3AC307548F1E656</cp:keywords>
  <cp:lastModifiedBy>Szoboszlai Gabriella Anna R605FH</cp:lastModifiedBy>
  <cp:revision>70</cp:revision>
  <dcterms:created xsi:type="dcterms:W3CDTF">2021-11-14T20:46:17Z</dcterms:created>
  <dcterms:modified xsi:type="dcterms:W3CDTF">2023-03-10T13:37:38Z</dcterms:modified>
</cp:coreProperties>
</file>