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6"/>
  </p:notesMasterIdLst>
  <p:sldIdLst>
    <p:sldId id="256" r:id="rId2"/>
    <p:sldId id="261" r:id="rId3"/>
    <p:sldId id="260" r:id="rId4"/>
    <p:sldId id="259" r:id="rId5"/>
    <p:sldId id="303" r:id="rId6"/>
    <p:sldId id="272" r:id="rId7"/>
    <p:sldId id="304" r:id="rId8"/>
    <p:sldId id="281" r:id="rId9"/>
    <p:sldId id="262" r:id="rId10"/>
    <p:sldId id="283" r:id="rId11"/>
    <p:sldId id="285" r:id="rId12"/>
    <p:sldId id="284" r:id="rId13"/>
    <p:sldId id="286" r:id="rId14"/>
    <p:sldId id="287" r:id="rId15"/>
    <p:sldId id="307" r:id="rId16"/>
    <p:sldId id="288" r:id="rId17"/>
    <p:sldId id="289" r:id="rId18"/>
    <p:sldId id="308" r:id="rId19"/>
    <p:sldId id="290" r:id="rId20"/>
    <p:sldId id="291" r:id="rId21"/>
    <p:sldId id="292" r:id="rId22"/>
    <p:sldId id="295" r:id="rId23"/>
    <p:sldId id="296" r:id="rId24"/>
    <p:sldId id="297" r:id="rId25"/>
    <p:sldId id="298" r:id="rId26"/>
    <p:sldId id="302" r:id="rId27"/>
    <p:sldId id="293" r:id="rId28"/>
    <p:sldId id="301" r:id="rId29"/>
    <p:sldId id="300" r:id="rId30"/>
    <p:sldId id="299" r:id="rId31"/>
    <p:sldId id="266" r:id="rId32"/>
    <p:sldId id="305" r:id="rId33"/>
    <p:sldId id="306" r:id="rId34"/>
    <p:sldId id="264"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 id="{F7C0EADD-5F5D-1637-09B8-FE60E4F6D204}" name="Mario Vukelić" initials="MV" userId="S::mario.vukelic@uniri.hr::5c4f08e7-98ca-41a8-9ebe-8f0fb69b21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69699-C23A-4557-BD4B-41DBD65A5DF2}" v="18" dt="2023-03-09T15:47:18.823"/>
    <p1510:client id="{08A5E3A2-90D9-49C3-955B-F5A2FD965500}" v="194" dt="2023-03-17T10:34:55.251"/>
    <p1510:client id="{1335BAA2-B7B6-4702-935D-4FF8AE3AE63D}" v="2" dt="2023-02-09T15:35:07.975"/>
    <p1510:client id="{745A73C4-C99D-403E-8F57-4DDC893D6F5E}" v="199" dt="2023-04-19T10:03:49.132"/>
    <p1510:client id="{879F9053-B730-4974-9F3D-19993E00D70C}" v="8" dt="2023-02-02T09:00:56.042"/>
    <p1510:client id="{977B7E6D-AE9A-4D99-A160-244C9015D112}" v="8" dt="2023-02-02T09:08:12.04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2" autoAdjust="0"/>
    <p:restoredTop sz="95610" autoAdjust="0"/>
  </p:normalViewPr>
  <p:slideViewPr>
    <p:cSldViewPr snapToGrid="0">
      <p:cViewPr>
        <p:scale>
          <a:sx n="130" d="100"/>
          <a:sy n="130" d="100"/>
        </p:scale>
        <p:origin x="-72"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ína Gavalcová" userId="H7CaIWLOOr4J14CVQ3H6foPyBXm+oeE7SJCKoebnw/o=" providerId="None" clId="Web-{977B7E6D-AE9A-4D99-A160-244C9015D112}"/>
    <pc:docChg chg="modSld">
      <pc:chgData name="Katarína Gavalcová" userId="H7CaIWLOOr4J14CVQ3H6foPyBXm+oeE7SJCKoebnw/o=" providerId="None" clId="Web-{977B7E6D-AE9A-4D99-A160-244C9015D112}" dt="2023-02-02T09:08:11.640" v="1"/>
      <pc:docMkLst>
        <pc:docMk/>
      </pc:docMkLst>
      <pc:sldChg chg="modSp">
        <pc:chgData name="Katarína Gavalcová" userId="H7CaIWLOOr4J14CVQ3H6foPyBXm+oeE7SJCKoebnw/o=" providerId="None" clId="Web-{977B7E6D-AE9A-4D99-A160-244C9015D112}" dt="2023-02-02T09:08:11.640" v="1"/>
        <pc:sldMkLst>
          <pc:docMk/>
          <pc:sldMk cId="1585563441" sldId="298"/>
        </pc:sldMkLst>
        <pc:graphicFrameChg chg="mod modGraphic">
          <ac:chgData name="Katarína Gavalcová" userId="H7CaIWLOOr4J14CVQ3H6foPyBXm+oeE7SJCKoebnw/o=" providerId="None" clId="Web-{977B7E6D-AE9A-4D99-A160-244C9015D112}" dt="2023-02-02T09:08:11.640" v="1"/>
          <ac:graphicFrameMkLst>
            <pc:docMk/>
            <pc:sldMk cId="1585563441" sldId="298"/>
            <ac:graphicFrameMk id="3" creationId="{F03FE2C0-3BFA-C9D6-6417-F5FB6A67BE96}"/>
          </ac:graphicFrameMkLst>
        </pc:graphicFrameChg>
      </pc:sldChg>
    </pc:docChg>
  </pc:docChgLst>
  <pc:docChgLst>
    <pc:chgData name="Katarína Gavalcová" userId="H7CaIWLOOr4J14CVQ3H6foPyBXm+oeE7SJCKoebnw/o=" providerId="None" clId="Web-{745A73C4-C99D-403E-8F57-4DDC893D6F5E}"/>
    <pc:docChg chg="modSld">
      <pc:chgData name="Katarína Gavalcová" userId="H7CaIWLOOr4J14CVQ3H6foPyBXm+oeE7SJCKoebnw/o=" providerId="None" clId="Web-{745A73C4-C99D-403E-8F57-4DDC893D6F5E}" dt="2023-04-19T10:04:01.616" v="222" actId="20577"/>
      <pc:docMkLst>
        <pc:docMk/>
      </pc:docMkLst>
      <pc:sldChg chg="modSp">
        <pc:chgData name="Katarína Gavalcová" userId="H7CaIWLOOr4J14CVQ3H6foPyBXm+oeE7SJCKoebnw/o=" providerId="None" clId="Web-{745A73C4-C99D-403E-8F57-4DDC893D6F5E}" dt="2023-04-19T09:59:08.640" v="4" actId="20577"/>
        <pc:sldMkLst>
          <pc:docMk/>
          <pc:sldMk cId="482790115" sldId="256"/>
        </pc:sldMkLst>
        <pc:spChg chg="mod">
          <ac:chgData name="Katarína Gavalcová" userId="H7CaIWLOOr4J14CVQ3H6foPyBXm+oeE7SJCKoebnw/o=" providerId="None" clId="Web-{745A73C4-C99D-403E-8F57-4DDC893D6F5E}" dt="2023-04-19T09:59:08.640" v="4" actId="20577"/>
          <ac:spMkLst>
            <pc:docMk/>
            <pc:sldMk cId="482790115" sldId="256"/>
            <ac:spMk id="7" creationId="{E33EF2F1-C015-5730-2F7E-444A13EF48CE}"/>
          </ac:spMkLst>
        </pc:spChg>
      </pc:sldChg>
      <pc:sldChg chg="modSp">
        <pc:chgData name="Katarína Gavalcová" userId="H7CaIWLOOr4J14CVQ3H6foPyBXm+oeE7SJCKoebnw/o=" providerId="None" clId="Web-{745A73C4-C99D-403E-8F57-4DDC893D6F5E}" dt="2023-04-19T09:59:45.297" v="40" actId="20577"/>
        <pc:sldMkLst>
          <pc:docMk/>
          <pc:sldMk cId="3727173034" sldId="259"/>
        </pc:sldMkLst>
        <pc:spChg chg="mod">
          <ac:chgData name="Katarína Gavalcová" userId="H7CaIWLOOr4J14CVQ3H6foPyBXm+oeE7SJCKoebnw/o=" providerId="None" clId="Web-{745A73C4-C99D-403E-8F57-4DDC893D6F5E}" dt="2023-04-19T09:59:45.297" v="40" actId="20577"/>
          <ac:spMkLst>
            <pc:docMk/>
            <pc:sldMk cId="3727173034" sldId="259"/>
            <ac:spMk id="2" creationId="{807285D1-5F13-9A11-C19D-25D42AA90996}"/>
          </ac:spMkLst>
        </pc:spChg>
      </pc:sldChg>
      <pc:sldChg chg="modSp">
        <pc:chgData name="Katarína Gavalcová" userId="H7CaIWLOOr4J14CVQ3H6foPyBXm+oeE7SJCKoebnw/o=" providerId="None" clId="Web-{745A73C4-C99D-403E-8F57-4DDC893D6F5E}" dt="2023-04-19T09:59:26.500" v="28" actId="20577"/>
        <pc:sldMkLst>
          <pc:docMk/>
          <pc:sldMk cId="2572048921" sldId="260"/>
        </pc:sldMkLst>
        <pc:graphicFrameChg chg="modGraphic">
          <ac:chgData name="Katarína Gavalcová" userId="H7CaIWLOOr4J14CVQ3H6foPyBXm+oeE7SJCKoebnw/o=" providerId="None" clId="Web-{745A73C4-C99D-403E-8F57-4DDC893D6F5E}" dt="2023-04-19T09:59:26.500" v="28" actId="20577"/>
          <ac:graphicFrameMkLst>
            <pc:docMk/>
            <pc:sldMk cId="2572048921" sldId="260"/>
            <ac:graphicFrameMk id="12" creationId="{E64195D9-8ADD-6866-22F8-8B4E5BE116EE}"/>
          </ac:graphicFrameMkLst>
        </pc:graphicFrameChg>
      </pc:sldChg>
      <pc:sldChg chg="modSp">
        <pc:chgData name="Katarína Gavalcová" userId="H7CaIWLOOr4J14CVQ3H6foPyBXm+oeE7SJCKoebnw/o=" providerId="None" clId="Web-{745A73C4-C99D-403E-8F57-4DDC893D6F5E}" dt="2023-04-19T10:01:37.988" v="127" actId="1076"/>
        <pc:sldMkLst>
          <pc:docMk/>
          <pc:sldMk cId="3784879849" sldId="262"/>
        </pc:sldMkLst>
        <pc:spChg chg="mod">
          <ac:chgData name="Katarína Gavalcová" userId="H7CaIWLOOr4J14CVQ3H6foPyBXm+oeE7SJCKoebnw/o=" providerId="None" clId="Web-{745A73C4-C99D-403E-8F57-4DDC893D6F5E}" dt="2023-04-19T10:00:16.329" v="68" actId="20577"/>
          <ac:spMkLst>
            <pc:docMk/>
            <pc:sldMk cId="3784879849" sldId="262"/>
            <ac:spMk id="5" creationId="{7613FCDC-241D-3CEB-51F6-27DB8B1E598F}"/>
          </ac:spMkLst>
        </pc:spChg>
        <pc:picChg chg="mod">
          <ac:chgData name="Katarína Gavalcová" userId="H7CaIWLOOr4J14CVQ3H6foPyBXm+oeE7SJCKoebnw/o=" providerId="None" clId="Web-{745A73C4-C99D-403E-8F57-4DDC893D6F5E}" dt="2023-04-19T10:01:37.988" v="127" actId="1076"/>
          <ac:picMkLst>
            <pc:docMk/>
            <pc:sldMk cId="3784879849" sldId="262"/>
            <ac:picMk id="9" creationId="{D5CABFEE-F17C-BCCF-2CE9-368FEE58EF37}"/>
          </ac:picMkLst>
        </pc:picChg>
      </pc:sldChg>
      <pc:sldChg chg="modSp">
        <pc:chgData name="Katarína Gavalcová" userId="H7CaIWLOOr4J14CVQ3H6foPyBXm+oeE7SJCKoebnw/o=" providerId="None" clId="Web-{745A73C4-C99D-403E-8F57-4DDC893D6F5E}" dt="2023-04-19T10:04:01.616" v="222" actId="20577"/>
        <pc:sldMkLst>
          <pc:docMk/>
          <pc:sldMk cId="3168389660" sldId="266"/>
        </pc:sldMkLst>
        <pc:graphicFrameChg chg="modGraphic">
          <ac:chgData name="Katarína Gavalcová" userId="H7CaIWLOOr4J14CVQ3H6foPyBXm+oeE7SJCKoebnw/o=" providerId="None" clId="Web-{745A73C4-C99D-403E-8F57-4DDC893D6F5E}" dt="2023-04-19T10:04:01.616" v="222" actId="20577"/>
          <ac:graphicFrameMkLst>
            <pc:docMk/>
            <pc:sldMk cId="3168389660" sldId="266"/>
            <ac:graphicFrameMk id="8" creationId="{3E3B9907-02EC-C90E-5787-01C9B25BF68D}"/>
          </ac:graphicFrameMkLst>
        </pc:graphicFrameChg>
      </pc:sldChg>
      <pc:sldChg chg="modSp">
        <pc:chgData name="Katarína Gavalcová" userId="H7CaIWLOOr4J14CVQ3H6foPyBXm+oeE7SJCKoebnw/o=" providerId="None" clId="Web-{745A73C4-C99D-403E-8F57-4DDC893D6F5E}" dt="2023-04-19T09:59:57.298" v="55" actId="20577"/>
        <pc:sldMkLst>
          <pc:docMk/>
          <pc:sldMk cId="2731339531" sldId="272"/>
        </pc:sldMkLst>
        <pc:spChg chg="mod">
          <ac:chgData name="Katarína Gavalcová" userId="H7CaIWLOOr4J14CVQ3H6foPyBXm+oeE7SJCKoebnw/o=" providerId="None" clId="Web-{745A73C4-C99D-403E-8F57-4DDC893D6F5E}" dt="2023-04-19T09:59:57.298" v="55" actId="20577"/>
          <ac:spMkLst>
            <pc:docMk/>
            <pc:sldMk cId="2731339531" sldId="272"/>
            <ac:spMk id="2" creationId="{54B5FBB1-4A66-4004-9038-660A4B7D73DC}"/>
          </ac:spMkLst>
        </pc:spChg>
      </pc:sldChg>
      <pc:sldChg chg="modSp">
        <pc:chgData name="Katarína Gavalcová" userId="H7CaIWLOOr4J14CVQ3H6foPyBXm+oeE7SJCKoebnw/o=" providerId="None" clId="Web-{745A73C4-C99D-403E-8F57-4DDC893D6F5E}" dt="2023-04-19T10:01:34.316" v="126" actId="1076"/>
        <pc:sldMkLst>
          <pc:docMk/>
          <pc:sldMk cId="535258575" sldId="281"/>
        </pc:sldMkLst>
        <pc:spChg chg="mod">
          <ac:chgData name="Katarína Gavalcová" userId="H7CaIWLOOr4J14CVQ3H6foPyBXm+oeE7SJCKoebnw/o=" providerId="None" clId="Web-{745A73C4-C99D-403E-8F57-4DDC893D6F5E}" dt="2023-04-19T10:00:09.001" v="64" actId="20577"/>
          <ac:spMkLst>
            <pc:docMk/>
            <pc:sldMk cId="535258575" sldId="281"/>
            <ac:spMk id="5" creationId="{7613FCDC-241D-3CEB-51F6-27DB8B1E598F}"/>
          </ac:spMkLst>
        </pc:spChg>
        <pc:picChg chg="mod">
          <ac:chgData name="Katarína Gavalcová" userId="H7CaIWLOOr4J14CVQ3H6foPyBXm+oeE7SJCKoebnw/o=" providerId="None" clId="Web-{745A73C4-C99D-403E-8F57-4DDC893D6F5E}" dt="2023-04-19T10:01:34.316" v="126" actId="1076"/>
          <ac:picMkLst>
            <pc:docMk/>
            <pc:sldMk cId="535258575" sldId="281"/>
            <ac:picMk id="9" creationId="{D5CABFEE-F17C-BCCF-2CE9-368FEE58EF37}"/>
          </ac:picMkLst>
        </pc:picChg>
      </pc:sldChg>
      <pc:sldChg chg="modSp">
        <pc:chgData name="Katarína Gavalcová" userId="H7CaIWLOOr4J14CVQ3H6foPyBXm+oeE7SJCKoebnw/o=" providerId="None" clId="Web-{745A73C4-C99D-403E-8F57-4DDC893D6F5E}" dt="2023-04-19T10:01:42.550" v="128" actId="1076"/>
        <pc:sldMkLst>
          <pc:docMk/>
          <pc:sldMk cId="1003196364" sldId="283"/>
        </pc:sldMkLst>
        <pc:spChg chg="mod">
          <ac:chgData name="Katarína Gavalcová" userId="H7CaIWLOOr4J14CVQ3H6foPyBXm+oeE7SJCKoebnw/o=" providerId="None" clId="Web-{745A73C4-C99D-403E-8F57-4DDC893D6F5E}" dt="2023-04-19T10:00:19.548" v="71" actId="20577"/>
          <ac:spMkLst>
            <pc:docMk/>
            <pc:sldMk cId="1003196364" sldId="283"/>
            <ac:spMk id="5" creationId="{7613FCDC-241D-3CEB-51F6-27DB8B1E598F}"/>
          </ac:spMkLst>
        </pc:spChg>
        <pc:picChg chg="mod">
          <ac:chgData name="Katarína Gavalcová" userId="H7CaIWLOOr4J14CVQ3H6foPyBXm+oeE7SJCKoebnw/o=" providerId="None" clId="Web-{745A73C4-C99D-403E-8F57-4DDC893D6F5E}" dt="2023-04-19T10:01:42.550" v="128" actId="1076"/>
          <ac:picMkLst>
            <pc:docMk/>
            <pc:sldMk cId="1003196364" sldId="283"/>
            <ac:picMk id="9" creationId="{D5CABFEE-F17C-BCCF-2CE9-368FEE58EF37}"/>
          </ac:picMkLst>
        </pc:picChg>
      </pc:sldChg>
      <pc:sldChg chg="modSp">
        <pc:chgData name="Katarína Gavalcová" userId="H7CaIWLOOr4J14CVQ3H6foPyBXm+oeE7SJCKoebnw/o=" providerId="None" clId="Web-{745A73C4-C99D-403E-8F57-4DDC893D6F5E}" dt="2023-04-19T10:01:48.958" v="129" actId="1076"/>
        <pc:sldMkLst>
          <pc:docMk/>
          <pc:sldMk cId="862194972" sldId="284"/>
        </pc:sldMkLst>
        <pc:spChg chg="mod">
          <ac:chgData name="Katarína Gavalcová" userId="H7CaIWLOOr4J14CVQ3H6foPyBXm+oeE7SJCKoebnw/o=" providerId="None" clId="Web-{745A73C4-C99D-403E-8F57-4DDC893D6F5E}" dt="2023-04-19T10:00:37.892" v="77" actId="20577"/>
          <ac:spMkLst>
            <pc:docMk/>
            <pc:sldMk cId="862194972" sldId="284"/>
            <ac:spMk id="5" creationId="{7613FCDC-241D-3CEB-51F6-27DB8B1E598F}"/>
          </ac:spMkLst>
        </pc:spChg>
        <pc:picChg chg="mod">
          <ac:chgData name="Katarína Gavalcová" userId="H7CaIWLOOr4J14CVQ3H6foPyBXm+oeE7SJCKoebnw/o=" providerId="None" clId="Web-{745A73C4-C99D-403E-8F57-4DDC893D6F5E}" dt="2023-04-19T10:01:48.958" v="129" actId="1076"/>
          <ac:picMkLst>
            <pc:docMk/>
            <pc:sldMk cId="862194972" sldId="284"/>
            <ac:picMk id="9" creationId="{D5CABFEE-F17C-BCCF-2CE9-368FEE58EF37}"/>
          </ac:picMkLst>
        </pc:picChg>
      </pc:sldChg>
      <pc:sldChg chg="modSp">
        <pc:chgData name="Katarína Gavalcová" userId="H7CaIWLOOr4J14CVQ3H6foPyBXm+oeE7SJCKoebnw/o=" providerId="None" clId="Web-{745A73C4-C99D-403E-8F57-4DDC893D6F5E}" dt="2023-04-19T10:00:33.627" v="74" actId="1076"/>
        <pc:sldMkLst>
          <pc:docMk/>
          <pc:sldMk cId="3153955739" sldId="285"/>
        </pc:sldMkLst>
        <pc:spChg chg="mod">
          <ac:chgData name="Katarína Gavalcová" userId="H7CaIWLOOr4J14CVQ3H6foPyBXm+oeE7SJCKoebnw/o=" providerId="None" clId="Web-{745A73C4-C99D-403E-8F57-4DDC893D6F5E}" dt="2023-04-19T10:00:24.673" v="73" actId="20577"/>
          <ac:spMkLst>
            <pc:docMk/>
            <pc:sldMk cId="3153955739" sldId="285"/>
            <ac:spMk id="5" creationId="{7613FCDC-241D-3CEB-51F6-27DB8B1E598F}"/>
          </ac:spMkLst>
        </pc:spChg>
        <pc:picChg chg="mod">
          <ac:chgData name="Katarína Gavalcová" userId="H7CaIWLOOr4J14CVQ3H6foPyBXm+oeE7SJCKoebnw/o=" providerId="None" clId="Web-{745A73C4-C99D-403E-8F57-4DDC893D6F5E}" dt="2023-04-19T10:00:33.627" v="74" actId="1076"/>
          <ac:picMkLst>
            <pc:docMk/>
            <pc:sldMk cId="3153955739" sldId="285"/>
            <ac:picMk id="9" creationId="{D5CABFEE-F17C-BCCF-2CE9-368FEE58EF37}"/>
          </ac:picMkLst>
        </pc:picChg>
      </pc:sldChg>
      <pc:sldChg chg="modSp">
        <pc:chgData name="Katarína Gavalcová" userId="H7CaIWLOOr4J14CVQ3H6foPyBXm+oeE7SJCKoebnw/o=" providerId="None" clId="Web-{745A73C4-C99D-403E-8F57-4DDC893D6F5E}" dt="2023-04-19T10:01:53.988" v="130" actId="1076"/>
        <pc:sldMkLst>
          <pc:docMk/>
          <pc:sldMk cId="3006614894" sldId="286"/>
        </pc:sldMkLst>
        <pc:spChg chg="mod">
          <ac:chgData name="Katarína Gavalcová" userId="H7CaIWLOOr4J14CVQ3H6foPyBXm+oeE7SJCKoebnw/o=" providerId="None" clId="Web-{745A73C4-C99D-403E-8F57-4DDC893D6F5E}" dt="2023-04-19T10:00:42.767" v="80" actId="20577"/>
          <ac:spMkLst>
            <pc:docMk/>
            <pc:sldMk cId="3006614894" sldId="286"/>
            <ac:spMk id="5" creationId="{7613FCDC-241D-3CEB-51F6-27DB8B1E598F}"/>
          </ac:spMkLst>
        </pc:spChg>
        <pc:picChg chg="mod">
          <ac:chgData name="Katarína Gavalcová" userId="H7CaIWLOOr4J14CVQ3H6foPyBXm+oeE7SJCKoebnw/o=" providerId="None" clId="Web-{745A73C4-C99D-403E-8F57-4DDC893D6F5E}" dt="2023-04-19T10:01:53.988" v="130" actId="1076"/>
          <ac:picMkLst>
            <pc:docMk/>
            <pc:sldMk cId="3006614894" sldId="286"/>
            <ac:picMk id="9" creationId="{D5CABFEE-F17C-BCCF-2CE9-368FEE58EF37}"/>
          </ac:picMkLst>
        </pc:picChg>
      </pc:sldChg>
      <pc:sldChg chg="modSp">
        <pc:chgData name="Katarína Gavalcová" userId="H7CaIWLOOr4J14CVQ3H6foPyBXm+oeE7SJCKoebnw/o=" providerId="None" clId="Web-{745A73C4-C99D-403E-8F57-4DDC893D6F5E}" dt="2023-04-19T10:01:58.301" v="131" actId="1076"/>
        <pc:sldMkLst>
          <pc:docMk/>
          <pc:sldMk cId="2038511892" sldId="287"/>
        </pc:sldMkLst>
        <pc:spChg chg="mod">
          <ac:chgData name="Katarína Gavalcová" userId="H7CaIWLOOr4J14CVQ3H6foPyBXm+oeE7SJCKoebnw/o=" providerId="None" clId="Web-{745A73C4-C99D-403E-8F57-4DDC893D6F5E}" dt="2023-04-19T10:00:49.080" v="87" actId="20577"/>
          <ac:spMkLst>
            <pc:docMk/>
            <pc:sldMk cId="2038511892" sldId="287"/>
            <ac:spMk id="5" creationId="{7613FCDC-241D-3CEB-51F6-27DB8B1E598F}"/>
          </ac:spMkLst>
        </pc:spChg>
        <pc:picChg chg="mod">
          <ac:chgData name="Katarína Gavalcová" userId="H7CaIWLOOr4J14CVQ3H6foPyBXm+oeE7SJCKoebnw/o=" providerId="None" clId="Web-{745A73C4-C99D-403E-8F57-4DDC893D6F5E}" dt="2023-04-19T10:01:58.301" v="131" actId="1076"/>
          <ac:picMkLst>
            <pc:docMk/>
            <pc:sldMk cId="2038511892" sldId="287"/>
            <ac:picMk id="9" creationId="{D5CABFEE-F17C-BCCF-2CE9-368FEE58EF37}"/>
          </ac:picMkLst>
        </pc:picChg>
      </pc:sldChg>
      <pc:sldChg chg="modSp">
        <pc:chgData name="Katarína Gavalcová" userId="H7CaIWLOOr4J14CVQ3H6foPyBXm+oeE7SJCKoebnw/o=" providerId="None" clId="Web-{745A73C4-C99D-403E-8F57-4DDC893D6F5E}" dt="2023-04-19T10:02:05.270" v="133" actId="1076"/>
        <pc:sldMkLst>
          <pc:docMk/>
          <pc:sldMk cId="4100138400" sldId="288"/>
        </pc:sldMkLst>
        <pc:spChg chg="mod">
          <ac:chgData name="Katarína Gavalcová" userId="H7CaIWLOOr4J14CVQ3H6foPyBXm+oeE7SJCKoebnw/o=" providerId="None" clId="Web-{745A73C4-C99D-403E-8F57-4DDC893D6F5E}" dt="2023-04-19T10:00:57.784" v="100" actId="20577"/>
          <ac:spMkLst>
            <pc:docMk/>
            <pc:sldMk cId="4100138400" sldId="288"/>
            <ac:spMk id="5" creationId="{7613FCDC-241D-3CEB-51F6-27DB8B1E598F}"/>
          </ac:spMkLst>
        </pc:spChg>
        <pc:picChg chg="mod">
          <ac:chgData name="Katarína Gavalcová" userId="H7CaIWLOOr4J14CVQ3H6foPyBXm+oeE7SJCKoebnw/o=" providerId="None" clId="Web-{745A73C4-C99D-403E-8F57-4DDC893D6F5E}" dt="2023-04-19T10:02:05.270" v="133" actId="1076"/>
          <ac:picMkLst>
            <pc:docMk/>
            <pc:sldMk cId="4100138400" sldId="288"/>
            <ac:picMk id="9" creationId="{D5CABFEE-F17C-BCCF-2CE9-368FEE58EF37}"/>
          </ac:picMkLst>
        </pc:picChg>
      </pc:sldChg>
      <pc:sldChg chg="modSp">
        <pc:chgData name="Katarína Gavalcová" userId="H7CaIWLOOr4J14CVQ3H6foPyBXm+oeE7SJCKoebnw/o=" providerId="None" clId="Web-{745A73C4-C99D-403E-8F57-4DDC893D6F5E}" dt="2023-04-19T10:02:09.567" v="134" actId="1076"/>
        <pc:sldMkLst>
          <pc:docMk/>
          <pc:sldMk cId="3037689666" sldId="289"/>
        </pc:sldMkLst>
        <pc:spChg chg="mod">
          <ac:chgData name="Katarína Gavalcová" userId="H7CaIWLOOr4J14CVQ3H6foPyBXm+oeE7SJCKoebnw/o=" providerId="None" clId="Web-{745A73C4-C99D-403E-8F57-4DDC893D6F5E}" dt="2023-04-19T10:01:02.940" v="107" actId="20577"/>
          <ac:spMkLst>
            <pc:docMk/>
            <pc:sldMk cId="3037689666" sldId="289"/>
            <ac:spMk id="5" creationId="{7613FCDC-241D-3CEB-51F6-27DB8B1E598F}"/>
          </ac:spMkLst>
        </pc:spChg>
        <pc:picChg chg="mod">
          <ac:chgData name="Katarína Gavalcová" userId="H7CaIWLOOr4J14CVQ3H6foPyBXm+oeE7SJCKoebnw/o=" providerId="None" clId="Web-{745A73C4-C99D-403E-8F57-4DDC893D6F5E}" dt="2023-04-19T10:02:09.567" v="134" actId="1076"/>
          <ac:picMkLst>
            <pc:docMk/>
            <pc:sldMk cId="3037689666" sldId="289"/>
            <ac:picMk id="9" creationId="{D5CABFEE-F17C-BCCF-2CE9-368FEE58EF37}"/>
          </ac:picMkLst>
        </pc:picChg>
      </pc:sldChg>
      <pc:sldChg chg="modSp">
        <pc:chgData name="Katarína Gavalcová" userId="H7CaIWLOOr4J14CVQ3H6foPyBXm+oeE7SJCKoebnw/o=" providerId="None" clId="Web-{745A73C4-C99D-403E-8F57-4DDC893D6F5E}" dt="2023-04-19T10:02:17.582" v="136" actId="1076"/>
        <pc:sldMkLst>
          <pc:docMk/>
          <pc:sldMk cId="1510964354" sldId="290"/>
        </pc:sldMkLst>
        <pc:spChg chg="mod">
          <ac:chgData name="Katarína Gavalcová" userId="H7CaIWLOOr4J14CVQ3H6foPyBXm+oeE7SJCKoebnw/o=" providerId="None" clId="Web-{745A73C4-C99D-403E-8F57-4DDC893D6F5E}" dt="2023-04-19T10:01:15.487" v="123" actId="20577"/>
          <ac:spMkLst>
            <pc:docMk/>
            <pc:sldMk cId="1510964354" sldId="290"/>
            <ac:spMk id="5" creationId="{7613FCDC-241D-3CEB-51F6-27DB8B1E598F}"/>
          </ac:spMkLst>
        </pc:spChg>
        <pc:picChg chg="mod">
          <ac:chgData name="Katarína Gavalcová" userId="H7CaIWLOOr4J14CVQ3H6foPyBXm+oeE7SJCKoebnw/o=" providerId="None" clId="Web-{745A73C4-C99D-403E-8F57-4DDC893D6F5E}" dt="2023-04-19T10:02:17.582" v="136" actId="1076"/>
          <ac:picMkLst>
            <pc:docMk/>
            <pc:sldMk cId="1510964354" sldId="290"/>
            <ac:picMk id="9" creationId="{D5CABFEE-F17C-BCCF-2CE9-368FEE58EF37}"/>
          </ac:picMkLst>
        </pc:picChg>
      </pc:sldChg>
      <pc:sldChg chg="modSp">
        <pc:chgData name="Katarína Gavalcová" userId="H7CaIWLOOr4J14CVQ3H6foPyBXm+oeE7SJCKoebnw/o=" providerId="None" clId="Web-{745A73C4-C99D-403E-8F57-4DDC893D6F5E}" dt="2023-04-19T10:02:27.005" v="140" actId="1076"/>
        <pc:sldMkLst>
          <pc:docMk/>
          <pc:sldMk cId="753438114" sldId="291"/>
        </pc:sldMkLst>
        <pc:spChg chg="mod">
          <ac:chgData name="Katarína Gavalcová" userId="H7CaIWLOOr4J14CVQ3H6foPyBXm+oeE7SJCKoebnw/o=" providerId="None" clId="Web-{745A73C4-C99D-403E-8F57-4DDC893D6F5E}" dt="2023-04-19T10:02:25.286" v="139" actId="20577"/>
          <ac:spMkLst>
            <pc:docMk/>
            <pc:sldMk cId="753438114" sldId="291"/>
            <ac:spMk id="5" creationId="{7613FCDC-241D-3CEB-51F6-27DB8B1E598F}"/>
          </ac:spMkLst>
        </pc:spChg>
        <pc:picChg chg="mod">
          <ac:chgData name="Katarína Gavalcová" userId="H7CaIWLOOr4J14CVQ3H6foPyBXm+oeE7SJCKoebnw/o=" providerId="None" clId="Web-{745A73C4-C99D-403E-8F57-4DDC893D6F5E}" dt="2023-04-19T10:02:27.005" v="140" actId="1076"/>
          <ac:picMkLst>
            <pc:docMk/>
            <pc:sldMk cId="753438114" sldId="291"/>
            <ac:picMk id="9" creationId="{D5CABFEE-F17C-BCCF-2CE9-368FEE58EF37}"/>
          </ac:picMkLst>
        </pc:picChg>
      </pc:sldChg>
      <pc:sldChg chg="modSp">
        <pc:chgData name="Katarína Gavalcová" userId="H7CaIWLOOr4J14CVQ3H6foPyBXm+oeE7SJCKoebnw/o=" providerId="None" clId="Web-{745A73C4-C99D-403E-8F57-4DDC893D6F5E}" dt="2023-04-19T10:02:34.333" v="148" actId="1076"/>
        <pc:sldMkLst>
          <pc:docMk/>
          <pc:sldMk cId="536729110" sldId="292"/>
        </pc:sldMkLst>
        <pc:spChg chg="mod">
          <ac:chgData name="Katarína Gavalcová" userId="H7CaIWLOOr4J14CVQ3H6foPyBXm+oeE7SJCKoebnw/o=" providerId="None" clId="Web-{745A73C4-C99D-403E-8F57-4DDC893D6F5E}" dt="2023-04-19T10:02:33.942" v="147" actId="20577"/>
          <ac:spMkLst>
            <pc:docMk/>
            <pc:sldMk cId="536729110" sldId="292"/>
            <ac:spMk id="5" creationId="{7613FCDC-241D-3CEB-51F6-27DB8B1E598F}"/>
          </ac:spMkLst>
        </pc:spChg>
        <pc:picChg chg="mod">
          <ac:chgData name="Katarína Gavalcová" userId="H7CaIWLOOr4J14CVQ3H6foPyBXm+oeE7SJCKoebnw/o=" providerId="None" clId="Web-{745A73C4-C99D-403E-8F57-4DDC893D6F5E}" dt="2023-04-19T10:02:34.333" v="148" actId="1076"/>
          <ac:picMkLst>
            <pc:docMk/>
            <pc:sldMk cId="536729110" sldId="292"/>
            <ac:picMk id="9" creationId="{D5CABFEE-F17C-BCCF-2CE9-368FEE58EF37}"/>
          </ac:picMkLst>
        </pc:picChg>
      </pc:sldChg>
      <pc:sldChg chg="modSp">
        <pc:chgData name="Katarína Gavalcová" userId="H7CaIWLOOr4J14CVQ3H6foPyBXm+oeE7SJCKoebnw/o=" providerId="None" clId="Web-{745A73C4-C99D-403E-8F57-4DDC893D6F5E}" dt="2023-04-19T10:03:20.740" v="180" actId="20577"/>
        <pc:sldMkLst>
          <pc:docMk/>
          <pc:sldMk cId="3738795195" sldId="293"/>
        </pc:sldMkLst>
        <pc:spChg chg="mod">
          <ac:chgData name="Katarína Gavalcová" userId="H7CaIWLOOr4J14CVQ3H6foPyBXm+oeE7SJCKoebnw/o=" providerId="None" clId="Web-{745A73C4-C99D-403E-8F57-4DDC893D6F5E}" dt="2023-04-19T10:03:20.740" v="180" actId="20577"/>
          <ac:spMkLst>
            <pc:docMk/>
            <pc:sldMk cId="3738795195" sldId="293"/>
            <ac:spMk id="2" creationId="{807285D1-5F13-9A11-C19D-25D42AA90996}"/>
          </ac:spMkLst>
        </pc:spChg>
      </pc:sldChg>
      <pc:sldChg chg="modSp">
        <pc:chgData name="Katarína Gavalcová" userId="H7CaIWLOOr4J14CVQ3H6foPyBXm+oeE7SJCKoebnw/o=" providerId="None" clId="Web-{745A73C4-C99D-403E-8F57-4DDC893D6F5E}" dt="2023-04-19T10:02:42.942" v="154" actId="1076"/>
        <pc:sldMkLst>
          <pc:docMk/>
          <pc:sldMk cId="911985887" sldId="295"/>
        </pc:sldMkLst>
        <pc:spChg chg="mod">
          <ac:chgData name="Katarína Gavalcová" userId="H7CaIWLOOr4J14CVQ3H6foPyBXm+oeE7SJCKoebnw/o=" providerId="None" clId="Web-{745A73C4-C99D-403E-8F57-4DDC893D6F5E}" dt="2023-04-19T10:02:41.239" v="153" actId="20577"/>
          <ac:spMkLst>
            <pc:docMk/>
            <pc:sldMk cId="911985887" sldId="295"/>
            <ac:spMk id="5" creationId="{7613FCDC-241D-3CEB-51F6-27DB8B1E598F}"/>
          </ac:spMkLst>
        </pc:spChg>
        <pc:picChg chg="mod">
          <ac:chgData name="Katarína Gavalcová" userId="H7CaIWLOOr4J14CVQ3H6foPyBXm+oeE7SJCKoebnw/o=" providerId="None" clId="Web-{745A73C4-C99D-403E-8F57-4DDC893D6F5E}" dt="2023-04-19T10:02:42.942" v="154" actId="1076"/>
          <ac:picMkLst>
            <pc:docMk/>
            <pc:sldMk cId="911985887" sldId="295"/>
            <ac:picMk id="9" creationId="{D5CABFEE-F17C-BCCF-2CE9-368FEE58EF37}"/>
          </ac:picMkLst>
        </pc:picChg>
      </pc:sldChg>
      <pc:sldChg chg="modSp">
        <pc:chgData name="Katarína Gavalcová" userId="H7CaIWLOOr4J14CVQ3H6foPyBXm+oeE7SJCKoebnw/o=" providerId="None" clId="Web-{745A73C4-C99D-403E-8F57-4DDC893D6F5E}" dt="2023-04-19T10:02:53.302" v="164" actId="1076"/>
        <pc:sldMkLst>
          <pc:docMk/>
          <pc:sldMk cId="2358769583" sldId="296"/>
        </pc:sldMkLst>
        <pc:spChg chg="mod">
          <ac:chgData name="Katarína Gavalcová" userId="H7CaIWLOOr4J14CVQ3H6foPyBXm+oeE7SJCKoebnw/o=" providerId="None" clId="Web-{745A73C4-C99D-403E-8F57-4DDC893D6F5E}" dt="2023-04-19T10:02:52.099" v="163" actId="20577"/>
          <ac:spMkLst>
            <pc:docMk/>
            <pc:sldMk cId="2358769583" sldId="296"/>
            <ac:spMk id="5" creationId="{7613FCDC-241D-3CEB-51F6-27DB8B1E598F}"/>
          </ac:spMkLst>
        </pc:spChg>
        <pc:picChg chg="mod">
          <ac:chgData name="Katarína Gavalcová" userId="H7CaIWLOOr4J14CVQ3H6foPyBXm+oeE7SJCKoebnw/o=" providerId="None" clId="Web-{745A73C4-C99D-403E-8F57-4DDC893D6F5E}" dt="2023-04-19T10:02:53.302" v="164" actId="1076"/>
          <ac:picMkLst>
            <pc:docMk/>
            <pc:sldMk cId="2358769583" sldId="296"/>
            <ac:picMk id="9" creationId="{D5CABFEE-F17C-BCCF-2CE9-368FEE58EF37}"/>
          </ac:picMkLst>
        </pc:picChg>
      </pc:sldChg>
      <pc:sldChg chg="modSp">
        <pc:chgData name="Katarína Gavalcová" userId="H7CaIWLOOr4J14CVQ3H6foPyBXm+oeE7SJCKoebnw/o=" providerId="None" clId="Web-{745A73C4-C99D-403E-8F57-4DDC893D6F5E}" dt="2023-04-19T10:02:59.474" v="166" actId="1076"/>
        <pc:sldMkLst>
          <pc:docMk/>
          <pc:sldMk cId="4249684474" sldId="297"/>
        </pc:sldMkLst>
        <pc:spChg chg="mod">
          <ac:chgData name="Katarína Gavalcová" userId="H7CaIWLOOr4J14CVQ3H6foPyBXm+oeE7SJCKoebnw/o=" providerId="None" clId="Web-{745A73C4-C99D-403E-8F57-4DDC893D6F5E}" dt="2023-04-19T10:02:56.708" v="165" actId="20577"/>
          <ac:spMkLst>
            <pc:docMk/>
            <pc:sldMk cId="4249684474" sldId="297"/>
            <ac:spMk id="5" creationId="{7613FCDC-241D-3CEB-51F6-27DB8B1E598F}"/>
          </ac:spMkLst>
        </pc:spChg>
        <pc:picChg chg="mod">
          <ac:chgData name="Katarína Gavalcová" userId="H7CaIWLOOr4J14CVQ3H6foPyBXm+oeE7SJCKoebnw/o=" providerId="None" clId="Web-{745A73C4-C99D-403E-8F57-4DDC893D6F5E}" dt="2023-04-19T10:02:59.474" v="166" actId="1076"/>
          <ac:picMkLst>
            <pc:docMk/>
            <pc:sldMk cId="4249684474" sldId="297"/>
            <ac:picMk id="9" creationId="{D5CABFEE-F17C-BCCF-2CE9-368FEE58EF37}"/>
          </ac:picMkLst>
        </pc:picChg>
      </pc:sldChg>
      <pc:sldChg chg="modSp">
        <pc:chgData name="Katarína Gavalcová" userId="H7CaIWLOOr4J14CVQ3H6foPyBXm+oeE7SJCKoebnw/o=" providerId="None" clId="Web-{745A73C4-C99D-403E-8F57-4DDC893D6F5E}" dt="2023-04-19T10:03:05.271" v="168" actId="1076"/>
        <pc:sldMkLst>
          <pc:docMk/>
          <pc:sldMk cId="1585563441" sldId="298"/>
        </pc:sldMkLst>
        <pc:spChg chg="mod">
          <ac:chgData name="Katarína Gavalcová" userId="H7CaIWLOOr4J14CVQ3H6foPyBXm+oeE7SJCKoebnw/o=" providerId="None" clId="Web-{745A73C4-C99D-403E-8F57-4DDC893D6F5E}" dt="2023-04-19T10:03:03.115" v="167" actId="20577"/>
          <ac:spMkLst>
            <pc:docMk/>
            <pc:sldMk cId="1585563441" sldId="298"/>
            <ac:spMk id="5" creationId="{7613FCDC-241D-3CEB-51F6-27DB8B1E598F}"/>
          </ac:spMkLst>
        </pc:spChg>
        <pc:picChg chg="mod">
          <ac:chgData name="Katarína Gavalcová" userId="H7CaIWLOOr4J14CVQ3H6foPyBXm+oeE7SJCKoebnw/o=" providerId="None" clId="Web-{745A73C4-C99D-403E-8F57-4DDC893D6F5E}" dt="2023-04-19T10:03:05.271" v="168" actId="1076"/>
          <ac:picMkLst>
            <pc:docMk/>
            <pc:sldMk cId="1585563441" sldId="298"/>
            <ac:picMk id="9" creationId="{D5CABFEE-F17C-BCCF-2CE9-368FEE58EF37}"/>
          </ac:picMkLst>
        </pc:picChg>
      </pc:sldChg>
      <pc:sldChg chg="modSp">
        <pc:chgData name="Katarína Gavalcová" userId="H7CaIWLOOr4J14CVQ3H6foPyBXm+oeE7SJCKoebnw/o=" providerId="None" clId="Web-{745A73C4-C99D-403E-8F57-4DDC893D6F5E}" dt="2023-04-19T10:03:44.585" v="198" actId="20577"/>
        <pc:sldMkLst>
          <pc:docMk/>
          <pc:sldMk cId="1851549327" sldId="299"/>
        </pc:sldMkLst>
        <pc:spChg chg="mod">
          <ac:chgData name="Katarína Gavalcová" userId="H7CaIWLOOr4J14CVQ3H6foPyBXm+oeE7SJCKoebnw/o=" providerId="None" clId="Web-{745A73C4-C99D-403E-8F57-4DDC893D6F5E}" dt="2023-04-19T10:03:44.585" v="198" actId="20577"/>
          <ac:spMkLst>
            <pc:docMk/>
            <pc:sldMk cId="1851549327" sldId="299"/>
            <ac:spMk id="5" creationId="{7613FCDC-241D-3CEB-51F6-27DB8B1E598F}"/>
          </ac:spMkLst>
        </pc:spChg>
      </pc:sldChg>
      <pc:sldChg chg="modSp">
        <pc:chgData name="Katarína Gavalcová" userId="H7CaIWLOOr4J14CVQ3H6foPyBXm+oeE7SJCKoebnw/o=" providerId="None" clId="Web-{745A73C4-C99D-403E-8F57-4DDC893D6F5E}" dt="2023-04-19T10:03:42.225" v="197" actId="20577"/>
        <pc:sldMkLst>
          <pc:docMk/>
          <pc:sldMk cId="2196969804" sldId="300"/>
        </pc:sldMkLst>
        <pc:spChg chg="mod">
          <ac:chgData name="Katarína Gavalcová" userId="H7CaIWLOOr4J14CVQ3H6foPyBXm+oeE7SJCKoebnw/o=" providerId="None" clId="Web-{745A73C4-C99D-403E-8F57-4DDC893D6F5E}" dt="2023-04-19T10:03:42.225" v="197" actId="20577"/>
          <ac:spMkLst>
            <pc:docMk/>
            <pc:sldMk cId="2196969804" sldId="300"/>
            <ac:spMk id="5" creationId="{7613FCDC-241D-3CEB-51F6-27DB8B1E598F}"/>
          </ac:spMkLst>
        </pc:spChg>
      </pc:sldChg>
      <pc:sldChg chg="modSp">
        <pc:chgData name="Katarína Gavalcová" userId="H7CaIWLOOr4J14CVQ3H6foPyBXm+oeE7SJCKoebnw/o=" providerId="None" clId="Web-{745A73C4-C99D-403E-8F57-4DDC893D6F5E}" dt="2023-04-19T10:03:38.397" v="195" actId="20577"/>
        <pc:sldMkLst>
          <pc:docMk/>
          <pc:sldMk cId="928239463" sldId="301"/>
        </pc:sldMkLst>
        <pc:spChg chg="mod">
          <ac:chgData name="Katarína Gavalcová" userId="H7CaIWLOOr4J14CVQ3H6foPyBXm+oeE7SJCKoebnw/o=" providerId="None" clId="Web-{745A73C4-C99D-403E-8F57-4DDC893D6F5E}" dt="2023-04-19T10:03:38.397" v="195" actId="20577"/>
          <ac:spMkLst>
            <pc:docMk/>
            <pc:sldMk cId="928239463" sldId="301"/>
            <ac:spMk id="5" creationId="{7613FCDC-241D-3CEB-51F6-27DB8B1E598F}"/>
          </ac:spMkLst>
        </pc:spChg>
      </pc:sldChg>
      <pc:sldChg chg="modSp">
        <pc:chgData name="Katarína Gavalcová" userId="H7CaIWLOOr4J14CVQ3H6foPyBXm+oeE7SJCKoebnw/o=" providerId="None" clId="Web-{745A73C4-C99D-403E-8F57-4DDC893D6F5E}" dt="2023-04-19T10:03:10.553" v="170" actId="1076"/>
        <pc:sldMkLst>
          <pc:docMk/>
          <pc:sldMk cId="872368026" sldId="302"/>
        </pc:sldMkLst>
        <pc:spChg chg="mod">
          <ac:chgData name="Katarína Gavalcová" userId="H7CaIWLOOr4J14CVQ3H6foPyBXm+oeE7SJCKoebnw/o=" providerId="None" clId="Web-{745A73C4-C99D-403E-8F57-4DDC893D6F5E}" dt="2023-04-19T10:03:08.709" v="169" actId="20577"/>
          <ac:spMkLst>
            <pc:docMk/>
            <pc:sldMk cId="872368026" sldId="302"/>
            <ac:spMk id="5" creationId="{7613FCDC-241D-3CEB-51F6-27DB8B1E598F}"/>
          </ac:spMkLst>
        </pc:spChg>
        <pc:picChg chg="mod">
          <ac:chgData name="Katarína Gavalcová" userId="H7CaIWLOOr4J14CVQ3H6foPyBXm+oeE7SJCKoebnw/o=" providerId="None" clId="Web-{745A73C4-C99D-403E-8F57-4DDC893D6F5E}" dt="2023-04-19T10:03:10.553" v="170" actId="1076"/>
          <ac:picMkLst>
            <pc:docMk/>
            <pc:sldMk cId="872368026" sldId="302"/>
            <ac:picMk id="9" creationId="{D5CABFEE-F17C-BCCF-2CE9-368FEE58EF37}"/>
          </ac:picMkLst>
        </pc:picChg>
      </pc:sldChg>
      <pc:sldChg chg="modSp">
        <pc:chgData name="Katarína Gavalcová" userId="H7CaIWLOOr4J14CVQ3H6foPyBXm+oeE7SJCKoebnw/o=" providerId="None" clId="Web-{745A73C4-C99D-403E-8F57-4DDC893D6F5E}" dt="2023-04-19T09:59:55.017" v="50" actId="20577"/>
        <pc:sldMkLst>
          <pc:docMk/>
          <pc:sldMk cId="1367347574" sldId="303"/>
        </pc:sldMkLst>
        <pc:spChg chg="mod">
          <ac:chgData name="Katarína Gavalcová" userId="H7CaIWLOOr4J14CVQ3H6foPyBXm+oeE7SJCKoebnw/o=" providerId="None" clId="Web-{745A73C4-C99D-403E-8F57-4DDC893D6F5E}" dt="2023-04-19T09:59:55.017" v="50" actId="20577"/>
          <ac:spMkLst>
            <pc:docMk/>
            <pc:sldMk cId="1367347574" sldId="303"/>
            <ac:spMk id="5" creationId="{7613FCDC-241D-3CEB-51F6-27DB8B1E598F}"/>
          </ac:spMkLst>
        </pc:spChg>
      </pc:sldChg>
      <pc:sldChg chg="modSp">
        <pc:chgData name="Katarína Gavalcová" userId="H7CaIWLOOr4J14CVQ3H6foPyBXm+oeE7SJCKoebnw/o=" providerId="None" clId="Web-{745A73C4-C99D-403E-8F57-4DDC893D6F5E}" dt="2023-04-19T10:00:04.907" v="62" actId="20577"/>
        <pc:sldMkLst>
          <pc:docMk/>
          <pc:sldMk cId="1624962711" sldId="304"/>
        </pc:sldMkLst>
        <pc:spChg chg="mod">
          <ac:chgData name="Katarína Gavalcová" userId="H7CaIWLOOr4J14CVQ3H6foPyBXm+oeE7SJCKoebnw/o=" providerId="None" clId="Web-{745A73C4-C99D-403E-8F57-4DDC893D6F5E}" dt="2023-04-19T10:00:04.907" v="62" actId="20577"/>
          <ac:spMkLst>
            <pc:docMk/>
            <pc:sldMk cId="1624962711" sldId="304"/>
            <ac:spMk id="2" creationId="{54B5FBB1-4A66-4004-9038-660A4B7D73DC}"/>
          </ac:spMkLst>
        </pc:spChg>
      </pc:sldChg>
      <pc:sldChg chg="modSp">
        <pc:chgData name="Katarína Gavalcová" userId="H7CaIWLOOr4J14CVQ3H6foPyBXm+oeE7SJCKoebnw/o=" providerId="None" clId="Web-{745A73C4-C99D-403E-8F57-4DDC893D6F5E}" dt="2023-04-19T10:02:01.504" v="132" actId="1076"/>
        <pc:sldMkLst>
          <pc:docMk/>
          <pc:sldMk cId="3528413471" sldId="307"/>
        </pc:sldMkLst>
        <pc:spChg chg="mod">
          <ac:chgData name="Katarína Gavalcová" userId="H7CaIWLOOr4J14CVQ3H6foPyBXm+oeE7SJCKoebnw/o=" providerId="None" clId="Web-{745A73C4-C99D-403E-8F57-4DDC893D6F5E}" dt="2023-04-19T10:00:52.315" v="93" actId="20577"/>
          <ac:spMkLst>
            <pc:docMk/>
            <pc:sldMk cId="3528413471" sldId="307"/>
            <ac:spMk id="5" creationId="{7613FCDC-241D-3CEB-51F6-27DB8B1E598F}"/>
          </ac:spMkLst>
        </pc:spChg>
        <pc:picChg chg="mod">
          <ac:chgData name="Katarína Gavalcová" userId="H7CaIWLOOr4J14CVQ3H6foPyBXm+oeE7SJCKoebnw/o=" providerId="None" clId="Web-{745A73C4-C99D-403E-8F57-4DDC893D6F5E}" dt="2023-04-19T10:02:01.504" v="132" actId="1076"/>
          <ac:picMkLst>
            <pc:docMk/>
            <pc:sldMk cId="3528413471" sldId="307"/>
            <ac:picMk id="9" creationId="{D5CABFEE-F17C-BCCF-2CE9-368FEE58EF37}"/>
          </ac:picMkLst>
        </pc:picChg>
      </pc:sldChg>
      <pc:sldChg chg="modSp">
        <pc:chgData name="Katarína Gavalcová" userId="H7CaIWLOOr4J14CVQ3H6foPyBXm+oeE7SJCKoebnw/o=" providerId="None" clId="Web-{745A73C4-C99D-403E-8F57-4DDC893D6F5E}" dt="2023-04-19T10:02:13.379" v="135" actId="1076"/>
        <pc:sldMkLst>
          <pc:docMk/>
          <pc:sldMk cId="1345429044" sldId="308"/>
        </pc:sldMkLst>
        <pc:spChg chg="mod">
          <ac:chgData name="Katarína Gavalcová" userId="H7CaIWLOOr4J14CVQ3H6foPyBXm+oeE7SJCKoebnw/o=" providerId="None" clId="Web-{745A73C4-C99D-403E-8F57-4DDC893D6F5E}" dt="2023-04-19T10:01:07.252" v="112" actId="20577"/>
          <ac:spMkLst>
            <pc:docMk/>
            <pc:sldMk cId="1345429044" sldId="308"/>
            <ac:spMk id="5" creationId="{7613FCDC-241D-3CEB-51F6-27DB8B1E598F}"/>
          </ac:spMkLst>
        </pc:spChg>
        <pc:picChg chg="mod">
          <ac:chgData name="Katarína Gavalcová" userId="H7CaIWLOOr4J14CVQ3H6foPyBXm+oeE7SJCKoebnw/o=" providerId="None" clId="Web-{745A73C4-C99D-403E-8F57-4DDC893D6F5E}" dt="2023-04-19T10:02:13.379" v="135" actId="1076"/>
          <ac:picMkLst>
            <pc:docMk/>
            <pc:sldMk cId="1345429044" sldId="308"/>
            <ac:picMk id="9" creationId="{D5CABFEE-F17C-BCCF-2CE9-368FEE58EF37}"/>
          </ac:picMkLst>
        </pc:picChg>
      </pc:sldChg>
    </pc:docChg>
  </pc:docChgLst>
  <pc:docChgLst>
    <pc:chgData name="Katarína Gavalcová" userId="H7CaIWLOOr4J14CVQ3H6foPyBXm+oeE7SJCKoebnw/o=" providerId="None" clId="Web-{1335BAA2-B7B6-4702-935D-4FF8AE3AE63D}"/>
    <pc:docChg chg="modSld">
      <pc:chgData name="Katarína Gavalcová" userId="H7CaIWLOOr4J14CVQ3H6foPyBXm+oeE7SJCKoebnw/o=" providerId="None" clId="Web-{1335BAA2-B7B6-4702-935D-4FF8AE3AE63D}" dt="2023-02-09T15:35:07.975" v="1" actId="20577"/>
      <pc:docMkLst>
        <pc:docMk/>
      </pc:docMkLst>
      <pc:sldChg chg="modSp">
        <pc:chgData name="Katarína Gavalcová" userId="H7CaIWLOOr4J14CVQ3H6foPyBXm+oeE7SJCKoebnw/o=" providerId="None" clId="Web-{1335BAA2-B7B6-4702-935D-4FF8AE3AE63D}" dt="2023-02-09T15:35:07.975" v="1" actId="20577"/>
        <pc:sldMkLst>
          <pc:docMk/>
          <pc:sldMk cId="2711387811" sldId="261"/>
        </pc:sldMkLst>
        <pc:spChg chg="mod">
          <ac:chgData name="Katarína Gavalcová" userId="H7CaIWLOOr4J14CVQ3H6foPyBXm+oeE7SJCKoebnw/o=" providerId="None" clId="Web-{1335BAA2-B7B6-4702-935D-4FF8AE3AE63D}" dt="2023-02-09T15:35:07.975" v="1" actId="20577"/>
          <ac:spMkLst>
            <pc:docMk/>
            <pc:sldMk cId="2711387811" sldId="261"/>
            <ac:spMk id="4" creationId="{E8F06718-6545-27B3-6457-611C8A6A55B3}"/>
          </ac:spMkLst>
        </pc:spChg>
      </pc:sldChg>
    </pc:docChg>
  </pc:docChgLst>
  <pc:docChgLst>
    <pc:chgData name="Katarína Gavalcová" userId="H7CaIWLOOr4J14CVQ3H6foPyBXm+oeE7SJCKoebnw/o=" providerId="None" clId="Web-{05169699-C23A-4557-BD4B-41DBD65A5DF2}"/>
    <pc:docChg chg="modSld">
      <pc:chgData name="Katarína Gavalcová" userId="H7CaIWLOOr4J14CVQ3H6foPyBXm+oeE7SJCKoebnw/o=" providerId="None" clId="Web-{05169699-C23A-4557-BD4B-41DBD65A5DF2}" dt="2023-03-09T15:47:17.511" v="13" actId="20577"/>
      <pc:docMkLst>
        <pc:docMk/>
      </pc:docMkLst>
      <pc:sldChg chg="modSp">
        <pc:chgData name="Katarína Gavalcová" userId="H7CaIWLOOr4J14CVQ3H6foPyBXm+oeE7SJCKoebnw/o=" providerId="None" clId="Web-{05169699-C23A-4557-BD4B-41DBD65A5DF2}" dt="2023-03-09T15:47:17.511" v="13" actId="20577"/>
        <pc:sldMkLst>
          <pc:docMk/>
          <pc:sldMk cId="2931661081" sldId="264"/>
        </pc:sldMkLst>
        <pc:spChg chg="mod">
          <ac:chgData name="Katarína Gavalcová" userId="H7CaIWLOOr4J14CVQ3H6foPyBXm+oeE7SJCKoebnw/o=" providerId="None" clId="Web-{05169699-C23A-4557-BD4B-41DBD65A5DF2}" dt="2023-03-09T15:47:09.307" v="10" actId="20577"/>
          <ac:spMkLst>
            <pc:docMk/>
            <pc:sldMk cId="2931661081" sldId="264"/>
            <ac:spMk id="2" creationId="{BBB1C45A-AD94-A4D7-F83E-5D1645D78F4A}"/>
          </ac:spMkLst>
        </pc:spChg>
        <pc:spChg chg="mod">
          <ac:chgData name="Katarína Gavalcová" userId="H7CaIWLOOr4J14CVQ3H6foPyBXm+oeE7SJCKoebnw/o=" providerId="None" clId="Web-{05169699-C23A-4557-BD4B-41DBD65A5DF2}" dt="2023-03-09T15:47:17.511" v="13" actId="20577"/>
          <ac:spMkLst>
            <pc:docMk/>
            <pc:sldMk cId="2931661081" sldId="264"/>
            <ac:spMk id="4" creationId="{3EFD00B6-BA07-5B12-58B3-D70694196E80}"/>
          </ac:spMkLst>
        </pc:spChg>
      </pc:sldChg>
    </pc:docChg>
  </pc:docChgLst>
  <pc:docChgLst>
    <pc:chgData name="Katarína Gavalcová" userId="H7CaIWLOOr4J14CVQ3H6foPyBXm+oeE7SJCKoebnw/o=" providerId="None" clId="Web-{08A5E3A2-90D9-49C3-955B-F5A2FD965500}"/>
    <pc:docChg chg="modSld">
      <pc:chgData name="Katarína Gavalcová" userId="H7CaIWLOOr4J14CVQ3H6foPyBXm+oeE7SJCKoebnw/o=" providerId="None" clId="Web-{08A5E3A2-90D9-49C3-955B-F5A2FD965500}" dt="2023-03-17T10:34:55.251" v="130"/>
      <pc:docMkLst>
        <pc:docMk/>
      </pc:docMkLst>
      <pc:sldChg chg="addSp delSp modSp">
        <pc:chgData name="Katarína Gavalcová" userId="H7CaIWLOOr4J14CVQ3H6foPyBXm+oeE7SJCKoebnw/o=" providerId="None" clId="Web-{08A5E3A2-90D9-49C3-955B-F5A2FD965500}" dt="2023-03-17T10:29:33.366" v="39" actId="20577"/>
        <pc:sldMkLst>
          <pc:docMk/>
          <pc:sldMk cId="482790115" sldId="256"/>
        </pc:sldMkLst>
        <pc:spChg chg="add del mod">
          <ac:chgData name="Katarína Gavalcová" userId="H7CaIWLOOr4J14CVQ3H6foPyBXm+oeE7SJCKoebnw/o=" providerId="None" clId="Web-{08A5E3A2-90D9-49C3-955B-F5A2FD965500}" dt="2023-03-17T10:29:33.366" v="39" actId="20577"/>
          <ac:spMkLst>
            <pc:docMk/>
            <pc:sldMk cId="482790115" sldId="256"/>
            <ac:spMk id="4" creationId="{00000000-0000-0000-0000-000000000000}"/>
          </ac:spMkLst>
        </pc:spChg>
        <pc:spChg chg="add del mod">
          <ac:chgData name="Katarína Gavalcová" userId="H7CaIWLOOr4J14CVQ3H6foPyBXm+oeE7SJCKoebnw/o=" providerId="None" clId="Web-{08A5E3A2-90D9-49C3-955B-F5A2FD965500}" dt="2023-03-17T10:26:46.361" v="4"/>
          <ac:spMkLst>
            <pc:docMk/>
            <pc:sldMk cId="482790115" sldId="256"/>
            <ac:spMk id="5" creationId="{1AAEAF4A-F499-AAE9-2DEA-B18D80789A96}"/>
          </ac:spMkLst>
        </pc:spChg>
      </pc:sldChg>
      <pc:sldChg chg="addSp delSp modSp">
        <pc:chgData name="Katarína Gavalcová" userId="H7CaIWLOOr4J14CVQ3H6foPyBXm+oeE7SJCKoebnw/o=" providerId="None" clId="Web-{08A5E3A2-90D9-49C3-955B-F5A2FD965500}" dt="2023-03-17T10:33:44.577" v="123"/>
        <pc:sldMkLst>
          <pc:docMk/>
          <pc:sldMk cId="3727173034" sldId="259"/>
        </pc:sldMkLst>
        <pc:spChg chg="del mod">
          <ac:chgData name="Katarína Gavalcová" userId="H7CaIWLOOr4J14CVQ3H6foPyBXm+oeE7SJCKoebnw/o=" providerId="None" clId="Web-{08A5E3A2-90D9-49C3-955B-F5A2FD965500}" dt="2023-03-17T10:33:44.234" v="122"/>
          <ac:spMkLst>
            <pc:docMk/>
            <pc:sldMk cId="3727173034" sldId="259"/>
            <ac:spMk id="5" creationId="{BF35DE6A-0CDC-0175-3E16-C3158875551A}"/>
          </ac:spMkLst>
        </pc:spChg>
        <pc:spChg chg="add del mod">
          <ac:chgData name="Katarína Gavalcová" userId="H7CaIWLOOr4J14CVQ3H6foPyBXm+oeE7SJCKoebnw/o=" providerId="None" clId="Web-{08A5E3A2-90D9-49C3-955B-F5A2FD965500}" dt="2023-03-17T10:29:59.836" v="50"/>
          <ac:spMkLst>
            <pc:docMk/>
            <pc:sldMk cId="3727173034" sldId="259"/>
            <ac:spMk id="6" creationId="{4621CC9A-364F-D2DE-33AB-F4E0A6E5A62F}"/>
          </ac:spMkLst>
        </pc:spChg>
        <pc:spChg chg="add">
          <ac:chgData name="Katarína Gavalcová" userId="H7CaIWLOOr4J14CVQ3H6foPyBXm+oeE7SJCKoebnw/o=" providerId="None" clId="Web-{08A5E3A2-90D9-49C3-955B-F5A2FD965500}" dt="2023-03-17T10:33:44.577" v="123"/>
          <ac:spMkLst>
            <pc:docMk/>
            <pc:sldMk cId="3727173034" sldId="259"/>
            <ac:spMk id="10" creationId="{91A557A9-585C-43C2-3629-20134F37B6C9}"/>
          </ac:spMkLst>
        </pc:spChg>
      </pc:sldChg>
      <pc:sldChg chg="addSp delSp">
        <pc:chgData name="Katarína Gavalcová" userId="H7CaIWLOOr4J14CVQ3H6foPyBXm+oeE7SJCKoebnw/o=" providerId="None" clId="Web-{08A5E3A2-90D9-49C3-955B-F5A2FD965500}" dt="2023-03-17T10:29:43.367" v="43"/>
        <pc:sldMkLst>
          <pc:docMk/>
          <pc:sldMk cId="2572048921" sldId="260"/>
        </pc:sldMkLst>
        <pc:spChg chg="del">
          <ac:chgData name="Katarína Gavalcová" userId="H7CaIWLOOr4J14CVQ3H6foPyBXm+oeE7SJCKoebnw/o=" providerId="None" clId="Web-{08A5E3A2-90D9-49C3-955B-F5A2FD965500}" dt="2023-03-17T10:29:43.054" v="42"/>
          <ac:spMkLst>
            <pc:docMk/>
            <pc:sldMk cId="2572048921" sldId="260"/>
            <ac:spMk id="5" creationId="{878C812E-2238-0FB9-B6CE-8919409FBB33}"/>
          </ac:spMkLst>
        </pc:spChg>
        <pc:spChg chg="add">
          <ac:chgData name="Katarína Gavalcová" userId="H7CaIWLOOr4J14CVQ3H6foPyBXm+oeE7SJCKoebnw/o=" providerId="None" clId="Web-{08A5E3A2-90D9-49C3-955B-F5A2FD965500}" dt="2023-03-17T10:29:43.367" v="43"/>
          <ac:spMkLst>
            <pc:docMk/>
            <pc:sldMk cId="2572048921" sldId="260"/>
            <ac:spMk id="11" creationId="{634BA9C8-E802-2969-8E70-6FC39DDE3035}"/>
          </ac:spMkLst>
        </pc:spChg>
      </pc:sldChg>
      <pc:sldChg chg="addSp delSp">
        <pc:chgData name="Katarína Gavalcová" userId="H7CaIWLOOr4J14CVQ3H6foPyBXm+oeE7SJCKoebnw/o=" providerId="None" clId="Web-{08A5E3A2-90D9-49C3-955B-F5A2FD965500}" dt="2023-03-17T10:29:39.741" v="41"/>
        <pc:sldMkLst>
          <pc:docMk/>
          <pc:sldMk cId="2711387811" sldId="261"/>
        </pc:sldMkLst>
        <pc:spChg chg="del">
          <ac:chgData name="Katarína Gavalcová" userId="H7CaIWLOOr4J14CVQ3H6foPyBXm+oeE7SJCKoebnw/o=" providerId="None" clId="Web-{08A5E3A2-90D9-49C3-955B-F5A2FD965500}" dt="2023-03-17T10:29:39.304" v="40"/>
          <ac:spMkLst>
            <pc:docMk/>
            <pc:sldMk cId="2711387811" sldId="261"/>
            <ac:spMk id="5" creationId="{878C812E-2238-0FB9-B6CE-8919409FBB33}"/>
          </ac:spMkLst>
        </pc:spChg>
        <pc:spChg chg="add">
          <ac:chgData name="Katarína Gavalcová" userId="H7CaIWLOOr4J14CVQ3H6foPyBXm+oeE7SJCKoebnw/o=" providerId="None" clId="Web-{08A5E3A2-90D9-49C3-955B-F5A2FD965500}" dt="2023-03-17T10:29:39.741" v="41"/>
          <ac:spMkLst>
            <pc:docMk/>
            <pc:sldMk cId="2711387811" sldId="261"/>
            <ac:spMk id="6" creationId="{56B704BE-BDB9-078F-3EF2-509993DB2CE8}"/>
          </ac:spMkLst>
        </pc:spChg>
      </pc:sldChg>
      <pc:sldChg chg="addSp delSp">
        <pc:chgData name="Katarína Gavalcová" userId="H7CaIWLOOr4J14CVQ3H6foPyBXm+oeE7SJCKoebnw/o=" providerId="None" clId="Web-{08A5E3A2-90D9-49C3-955B-F5A2FD965500}" dt="2023-03-17T10:30:12.352" v="56"/>
        <pc:sldMkLst>
          <pc:docMk/>
          <pc:sldMk cId="3784879849" sldId="262"/>
        </pc:sldMkLst>
        <pc:spChg chg="del">
          <ac:chgData name="Katarína Gavalcová" userId="H7CaIWLOOr4J14CVQ3H6foPyBXm+oeE7SJCKoebnw/o=" providerId="None" clId="Web-{08A5E3A2-90D9-49C3-955B-F5A2FD965500}" dt="2023-03-17T10:30:11.946" v="55"/>
          <ac:spMkLst>
            <pc:docMk/>
            <pc:sldMk cId="3784879849" sldId="262"/>
            <ac:spMk id="8" creationId="{5BEE8737-8DC3-52C7-6F8B-F696529C45C1}"/>
          </ac:spMkLst>
        </pc:spChg>
        <pc:spChg chg="add">
          <ac:chgData name="Katarína Gavalcová" userId="H7CaIWLOOr4J14CVQ3H6foPyBXm+oeE7SJCKoebnw/o=" providerId="None" clId="Web-{08A5E3A2-90D9-49C3-955B-F5A2FD965500}" dt="2023-03-17T10:30:12.352" v="56"/>
          <ac:spMkLst>
            <pc:docMk/>
            <pc:sldMk cId="3784879849" sldId="262"/>
            <ac:spMk id="14" creationId="{E054DCDE-C790-2E1A-DF06-393A3ADF85D2}"/>
          </ac:spMkLst>
        </pc:spChg>
      </pc:sldChg>
      <pc:sldChg chg="addSp delSp modSp">
        <pc:chgData name="Katarína Gavalcová" userId="H7CaIWLOOr4J14CVQ3H6foPyBXm+oeE7SJCKoebnw/o=" providerId="None" clId="Web-{08A5E3A2-90D9-49C3-955B-F5A2FD965500}" dt="2023-03-17T10:34:47.314" v="129" actId="20577"/>
        <pc:sldMkLst>
          <pc:docMk/>
          <pc:sldMk cId="2931661081" sldId="264"/>
        </pc:sldMkLst>
        <pc:spChg chg="mod">
          <ac:chgData name="Katarína Gavalcová" userId="H7CaIWLOOr4J14CVQ3H6foPyBXm+oeE7SJCKoebnw/o=" providerId="None" clId="Web-{08A5E3A2-90D9-49C3-955B-F5A2FD965500}" dt="2023-03-17T10:34:39.251" v="128" actId="20577"/>
          <ac:spMkLst>
            <pc:docMk/>
            <pc:sldMk cId="2931661081" sldId="264"/>
            <ac:spMk id="2" creationId="{BBB1C45A-AD94-A4D7-F83E-5D1645D78F4A}"/>
          </ac:spMkLst>
        </pc:spChg>
        <pc:spChg chg="mod">
          <ac:chgData name="Katarína Gavalcová" userId="H7CaIWLOOr4J14CVQ3H6foPyBXm+oeE7SJCKoebnw/o=" providerId="None" clId="Web-{08A5E3A2-90D9-49C3-955B-F5A2FD965500}" dt="2023-03-17T10:34:47.314" v="129" actId="20577"/>
          <ac:spMkLst>
            <pc:docMk/>
            <pc:sldMk cId="2931661081" sldId="264"/>
            <ac:spMk id="4" creationId="{3EFD00B6-BA07-5B12-58B3-D70694196E80}"/>
          </ac:spMkLst>
        </pc:spChg>
        <pc:spChg chg="add mod">
          <ac:chgData name="Katarína Gavalcová" userId="H7CaIWLOOr4J14CVQ3H6foPyBXm+oeE7SJCKoebnw/o=" providerId="None" clId="Web-{08A5E3A2-90D9-49C3-955B-F5A2FD965500}" dt="2023-03-17T10:34:32.454" v="127" actId="20577"/>
          <ac:spMkLst>
            <pc:docMk/>
            <pc:sldMk cId="2931661081" sldId="264"/>
            <ac:spMk id="5" creationId="{9220312C-E1A2-C912-AFD6-E736B330D08D}"/>
          </ac:spMkLst>
        </pc:spChg>
        <pc:spChg chg="del mod">
          <ac:chgData name="Katarína Gavalcová" userId="H7CaIWLOOr4J14CVQ3H6foPyBXm+oeE7SJCKoebnw/o=" providerId="None" clId="Web-{08A5E3A2-90D9-49C3-955B-F5A2FD965500}" dt="2023-03-17T10:32:10.203" v="108"/>
          <ac:spMkLst>
            <pc:docMk/>
            <pc:sldMk cId="2931661081" sldId="264"/>
            <ac:spMk id="16" creationId="{554BB2D5-5B51-48F7-60B7-5A1776CB6971}"/>
          </ac:spMkLst>
        </pc:spChg>
      </pc:sldChg>
      <pc:sldChg chg="addSp delSp">
        <pc:chgData name="Katarína Gavalcová" userId="H7CaIWLOOr4J14CVQ3H6foPyBXm+oeE7SJCKoebnw/o=" providerId="None" clId="Web-{08A5E3A2-90D9-49C3-955B-F5A2FD965500}" dt="2023-03-17T10:31:45.402" v="99"/>
        <pc:sldMkLst>
          <pc:docMk/>
          <pc:sldMk cId="3168389660" sldId="266"/>
        </pc:sldMkLst>
        <pc:spChg chg="del">
          <ac:chgData name="Katarína Gavalcová" userId="H7CaIWLOOr4J14CVQ3H6foPyBXm+oeE7SJCKoebnw/o=" providerId="None" clId="Web-{08A5E3A2-90D9-49C3-955B-F5A2FD965500}" dt="2023-03-17T10:31:45.089" v="98"/>
          <ac:spMkLst>
            <pc:docMk/>
            <pc:sldMk cId="3168389660" sldId="266"/>
            <ac:spMk id="4" creationId="{C99EB3C4-8ACA-C95A-650B-6E83C62C4567}"/>
          </ac:spMkLst>
        </pc:spChg>
        <pc:spChg chg="add">
          <ac:chgData name="Katarína Gavalcová" userId="H7CaIWLOOr4J14CVQ3H6foPyBXm+oeE7SJCKoebnw/o=" providerId="None" clId="Web-{08A5E3A2-90D9-49C3-955B-F5A2FD965500}" dt="2023-03-17T10:31:45.402" v="99"/>
          <ac:spMkLst>
            <pc:docMk/>
            <pc:sldMk cId="3168389660" sldId="266"/>
            <ac:spMk id="22" creationId="{37F5F605-D13F-FFDD-7839-5FF71B2CD024}"/>
          </ac:spMkLst>
        </pc:spChg>
      </pc:sldChg>
      <pc:sldChg chg="addSp delSp">
        <pc:chgData name="Katarína Gavalcová" userId="H7CaIWLOOr4J14CVQ3H6foPyBXm+oeE7SJCKoebnw/o=" providerId="None" clId="Web-{08A5E3A2-90D9-49C3-955B-F5A2FD965500}" dt="2023-03-17T10:34:01.765" v="125"/>
        <pc:sldMkLst>
          <pc:docMk/>
          <pc:sldMk cId="2731339531" sldId="272"/>
        </pc:sldMkLst>
        <pc:spChg chg="add">
          <ac:chgData name="Katarína Gavalcová" userId="H7CaIWLOOr4J14CVQ3H6foPyBXm+oeE7SJCKoebnw/o=" providerId="None" clId="Web-{08A5E3A2-90D9-49C3-955B-F5A2FD965500}" dt="2023-03-17T10:34:01.765" v="125"/>
          <ac:spMkLst>
            <pc:docMk/>
            <pc:sldMk cId="2731339531" sldId="272"/>
            <ac:spMk id="4" creationId="{FAF98D6C-0B4F-84CF-FBBE-E98624C1C409}"/>
          </ac:spMkLst>
        </pc:spChg>
        <pc:spChg chg="del">
          <ac:chgData name="Katarína Gavalcová" userId="H7CaIWLOOr4J14CVQ3H6foPyBXm+oeE7SJCKoebnw/o=" providerId="None" clId="Web-{08A5E3A2-90D9-49C3-955B-F5A2FD965500}" dt="2023-03-17T10:34:01.375" v="124"/>
          <ac:spMkLst>
            <pc:docMk/>
            <pc:sldMk cId="2731339531" sldId="272"/>
            <ac:spMk id="8" creationId="{00000000-0000-0000-0000-000000000000}"/>
          </ac:spMkLst>
        </pc:spChg>
      </pc:sldChg>
      <pc:sldChg chg="addSp delSp">
        <pc:chgData name="Katarína Gavalcová" userId="H7CaIWLOOr4J14CVQ3H6foPyBXm+oeE7SJCKoebnw/o=" providerId="None" clId="Web-{08A5E3A2-90D9-49C3-955B-F5A2FD965500}" dt="2023-03-17T10:30:08.758" v="54"/>
        <pc:sldMkLst>
          <pc:docMk/>
          <pc:sldMk cId="535258575" sldId="281"/>
        </pc:sldMkLst>
        <pc:spChg chg="del">
          <ac:chgData name="Katarína Gavalcová" userId="H7CaIWLOOr4J14CVQ3H6foPyBXm+oeE7SJCKoebnw/o=" providerId="None" clId="Web-{08A5E3A2-90D9-49C3-955B-F5A2FD965500}" dt="2023-03-17T10:30:08.430" v="53"/>
          <ac:spMkLst>
            <pc:docMk/>
            <pc:sldMk cId="535258575" sldId="281"/>
            <ac:spMk id="8" creationId="{5BEE8737-8DC3-52C7-6F8B-F696529C45C1}"/>
          </ac:spMkLst>
        </pc:spChg>
        <pc:spChg chg="add">
          <ac:chgData name="Katarína Gavalcová" userId="H7CaIWLOOr4J14CVQ3H6foPyBXm+oeE7SJCKoebnw/o=" providerId="None" clId="Web-{08A5E3A2-90D9-49C3-955B-F5A2FD965500}" dt="2023-03-17T10:30:08.758" v="54"/>
          <ac:spMkLst>
            <pc:docMk/>
            <pc:sldMk cId="535258575" sldId="281"/>
            <ac:spMk id="14" creationId="{8B8C605A-B0A6-DD71-E064-322263D49D62}"/>
          </ac:spMkLst>
        </pc:spChg>
      </pc:sldChg>
      <pc:sldChg chg="addSp delSp">
        <pc:chgData name="Katarína Gavalcová" userId="H7CaIWLOOr4J14CVQ3H6foPyBXm+oeE7SJCKoebnw/o=" providerId="None" clId="Web-{08A5E3A2-90D9-49C3-955B-F5A2FD965500}" dt="2023-03-17T10:30:16.399" v="58"/>
        <pc:sldMkLst>
          <pc:docMk/>
          <pc:sldMk cId="1003196364" sldId="283"/>
        </pc:sldMkLst>
        <pc:spChg chg="add">
          <ac:chgData name="Katarína Gavalcová" userId="H7CaIWLOOr4J14CVQ3H6foPyBXm+oeE7SJCKoebnw/o=" providerId="None" clId="Web-{08A5E3A2-90D9-49C3-955B-F5A2FD965500}" dt="2023-03-17T10:30:16.399" v="58"/>
          <ac:spMkLst>
            <pc:docMk/>
            <pc:sldMk cId="1003196364" sldId="283"/>
            <ac:spMk id="7" creationId="{0AABD32F-EE15-565A-0B98-9E22BD097C27}"/>
          </ac:spMkLst>
        </pc:spChg>
        <pc:spChg chg="del">
          <ac:chgData name="Katarína Gavalcová" userId="H7CaIWLOOr4J14CVQ3H6foPyBXm+oeE7SJCKoebnw/o=" providerId="None" clId="Web-{08A5E3A2-90D9-49C3-955B-F5A2FD965500}" dt="2023-03-17T10:30:16.149" v="57"/>
          <ac:spMkLst>
            <pc:docMk/>
            <pc:sldMk cId="1003196364" sldId="283"/>
            <ac:spMk id="8" creationId="{5BEE8737-8DC3-52C7-6F8B-F696529C45C1}"/>
          </ac:spMkLst>
        </pc:spChg>
      </pc:sldChg>
      <pc:sldChg chg="addSp delSp">
        <pc:chgData name="Katarína Gavalcová" userId="H7CaIWLOOr4J14CVQ3H6foPyBXm+oeE7SJCKoebnw/o=" providerId="None" clId="Web-{08A5E3A2-90D9-49C3-955B-F5A2FD965500}" dt="2023-03-17T10:30:22.602" v="62"/>
        <pc:sldMkLst>
          <pc:docMk/>
          <pc:sldMk cId="862194972" sldId="284"/>
        </pc:sldMkLst>
        <pc:spChg chg="add">
          <ac:chgData name="Katarína Gavalcová" userId="H7CaIWLOOr4J14CVQ3H6foPyBXm+oeE7SJCKoebnw/o=" providerId="None" clId="Web-{08A5E3A2-90D9-49C3-955B-F5A2FD965500}" dt="2023-03-17T10:30:22.602" v="62"/>
          <ac:spMkLst>
            <pc:docMk/>
            <pc:sldMk cId="862194972" sldId="284"/>
            <ac:spMk id="3" creationId="{CF247499-E361-64A5-4994-12E0A67DC01F}"/>
          </ac:spMkLst>
        </pc:spChg>
        <pc:spChg chg="del">
          <ac:chgData name="Katarína Gavalcová" userId="H7CaIWLOOr4J14CVQ3H6foPyBXm+oeE7SJCKoebnw/o=" providerId="None" clId="Web-{08A5E3A2-90D9-49C3-955B-F5A2FD965500}" dt="2023-03-17T10:30:22.337" v="61"/>
          <ac:spMkLst>
            <pc:docMk/>
            <pc:sldMk cId="862194972" sldId="284"/>
            <ac:spMk id="8" creationId="{5BEE8737-8DC3-52C7-6F8B-F696529C45C1}"/>
          </ac:spMkLst>
        </pc:spChg>
      </pc:sldChg>
      <pc:sldChg chg="addSp delSp">
        <pc:chgData name="Katarína Gavalcová" userId="H7CaIWLOOr4J14CVQ3H6foPyBXm+oeE7SJCKoebnw/o=" providerId="None" clId="Web-{08A5E3A2-90D9-49C3-955B-F5A2FD965500}" dt="2023-03-17T10:30:19.790" v="60"/>
        <pc:sldMkLst>
          <pc:docMk/>
          <pc:sldMk cId="3153955739" sldId="285"/>
        </pc:sldMkLst>
        <pc:spChg chg="del">
          <ac:chgData name="Katarína Gavalcová" userId="H7CaIWLOOr4J14CVQ3H6foPyBXm+oeE7SJCKoebnw/o=" providerId="None" clId="Web-{08A5E3A2-90D9-49C3-955B-F5A2FD965500}" dt="2023-03-17T10:30:19.461" v="59"/>
          <ac:spMkLst>
            <pc:docMk/>
            <pc:sldMk cId="3153955739" sldId="285"/>
            <ac:spMk id="8" creationId="{5BEE8737-8DC3-52C7-6F8B-F696529C45C1}"/>
          </ac:spMkLst>
        </pc:spChg>
        <pc:spChg chg="add">
          <ac:chgData name="Katarína Gavalcová" userId="H7CaIWLOOr4J14CVQ3H6foPyBXm+oeE7SJCKoebnw/o=" providerId="None" clId="Web-{08A5E3A2-90D9-49C3-955B-F5A2FD965500}" dt="2023-03-17T10:30:19.790" v="60"/>
          <ac:spMkLst>
            <pc:docMk/>
            <pc:sldMk cId="3153955739" sldId="285"/>
            <ac:spMk id="11" creationId="{00D4510D-0841-48F3-92EF-2C8120B3E5BB}"/>
          </ac:spMkLst>
        </pc:spChg>
      </pc:sldChg>
      <pc:sldChg chg="addSp delSp">
        <pc:chgData name="Katarína Gavalcová" userId="H7CaIWLOOr4J14CVQ3H6foPyBXm+oeE7SJCKoebnw/o=" providerId="None" clId="Web-{08A5E3A2-90D9-49C3-955B-F5A2FD965500}" dt="2023-03-17T10:30:25.415" v="64"/>
        <pc:sldMkLst>
          <pc:docMk/>
          <pc:sldMk cId="3006614894" sldId="286"/>
        </pc:sldMkLst>
        <pc:spChg chg="add">
          <ac:chgData name="Katarína Gavalcová" userId="H7CaIWLOOr4J14CVQ3H6foPyBXm+oeE7SJCKoebnw/o=" providerId="None" clId="Web-{08A5E3A2-90D9-49C3-955B-F5A2FD965500}" dt="2023-03-17T10:30:25.415" v="64"/>
          <ac:spMkLst>
            <pc:docMk/>
            <pc:sldMk cId="3006614894" sldId="286"/>
            <ac:spMk id="3" creationId="{A080E7F7-B96B-601E-371F-F6C22622AC3E}"/>
          </ac:spMkLst>
        </pc:spChg>
        <pc:spChg chg="del">
          <ac:chgData name="Katarína Gavalcová" userId="H7CaIWLOOr4J14CVQ3H6foPyBXm+oeE7SJCKoebnw/o=" providerId="None" clId="Web-{08A5E3A2-90D9-49C3-955B-F5A2FD965500}" dt="2023-03-17T10:30:25.040" v="63"/>
          <ac:spMkLst>
            <pc:docMk/>
            <pc:sldMk cId="3006614894" sldId="286"/>
            <ac:spMk id="8" creationId="{5BEE8737-8DC3-52C7-6F8B-F696529C45C1}"/>
          </ac:spMkLst>
        </pc:spChg>
      </pc:sldChg>
      <pc:sldChg chg="addSp delSp">
        <pc:chgData name="Katarína Gavalcová" userId="H7CaIWLOOr4J14CVQ3H6foPyBXm+oeE7SJCKoebnw/o=" providerId="None" clId="Web-{08A5E3A2-90D9-49C3-955B-F5A2FD965500}" dt="2023-03-17T10:30:29.556" v="66"/>
        <pc:sldMkLst>
          <pc:docMk/>
          <pc:sldMk cId="2038511892" sldId="287"/>
        </pc:sldMkLst>
        <pc:spChg chg="add">
          <ac:chgData name="Katarína Gavalcová" userId="H7CaIWLOOr4J14CVQ3H6foPyBXm+oeE7SJCKoebnw/o=" providerId="None" clId="Web-{08A5E3A2-90D9-49C3-955B-F5A2FD965500}" dt="2023-03-17T10:30:29.556" v="66"/>
          <ac:spMkLst>
            <pc:docMk/>
            <pc:sldMk cId="2038511892" sldId="287"/>
            <ac:spMk id="3" creationId="{5A7E1F85-655A-A2E8-529C-AA8F8C9AECCF}"/>
          </ac:spMkLst>
        </pc:spChg>
        <pc:spChg chg="del">
          <ac:chgData name="Katarína Gavalcová" userId="H7CaIWLOOr4J14CVQ3H6foPyBXm+oeE7SJCKoebnw/o=" providerId="None" clId="Web-{08A5E3A2-90D9-49C3-955B-F5A2FD965500}" dt="2023-03-17T10:30:29.290" v="65"/>
          <ac:spMkLst>
            <pc:docMk/>
            <pc:sldMk cId="2038511892" sldId="287"/>
            <ac:spMk id="8" creationId="{5BEE8737-8DC3-52C7-6F8B-F696529C45C1}"/>
          </ac:spMkLst>
        </pc:spChg>
      </pc:sldChg>
      <pc:sldChg chg="addSp delSp">
        <pc:chgData name="Katarína Gavalcová" userId="H7CaIWLOOr4J14CVQ3H6foPyBXm+oeE7SJCKoebnw/o=" providerId="None" clId="Web-{08A5E3A2-90D9-49C3-955B-F5A2FD965500}" dt="2023-03-17T10:30:38.712" v="70"/>
        <pc:sldMkLst>
          <pc:docMk/>
          <pc:sldMk cId="4100138400" sldId="288"/>
        </pc:sldMkLst>
        <pc:spChg chg="add">
          <ac:chgData name="Katarína Gavalcová" userId="H7CaIWLOOr4J14CVQ3H6foPyBXm+oeE7SJCKoebnw/o=" providerId="None" clId="Web-{08A5E3A2-90D9-49C3-955B-F5A2FD965500}" dt="2023-03-17T10:30:38.712" v="70"/>
          <ac:spMkLst>
            <pc:docMk/>
            <pc:sldMk cId="4100138400" sldId="288"/>
            <ac:spMk id="3" creationId="{3434E214-9A64-E1D0-3811-CE9E09989D8A}"/>
          </ac:spMkLst>
        </pc:spChg>
        <pc:spChg chg="del">
          <ac:chgData name="Katarína Gavalcová" userId="H7CaIWLOOr4J14CVQ3H6foPyBXm+oeE7SJCKoebnw/o=" providerId="None" clId="Web-{08A5E3A2-90D9-49C3-955B-F5A2FD965500}" dt="2023-03-17T10:30:38.446" v="69"/>
          <ac:spMkLst>
            <pc:docMk/>
            <pc:sldMk cId="4100138400" sldId="288"/>
            <ac:spMk id="8" creationId="{5BEE8737-8DC3-52C7-6F8B-F696529C45C1}"/>
          </ac:spMkLst>
        </pc:spChg>
      </pc:sldChg>
      <pc:sldChg chg="addSp delSp">
        <pc:chgData name="Katarína Gavalcová" userId="H7CaIWLOOr4J14CVQ3H6foPyBXm+oeE7SJCKoebnw/o=" providerId="None" clId="Web-{08A5E3A2-90D9-49C3-955B-F5A2FD965500}" dt="2023-03-17T10:30:43.509" v="72"/>
        <pc:sldMkLst>
          <pc:docMk/>
          <pc:sldMk cId="3037689666" sldId="289"/>
        </pc:sldMkLst>
        <pc:spChg chg="add">
          <ac:chgData name="Katarína Gavalcová" userId="H7CaIWLOOr4J14CVQ3H6foPyBXm+oeE7SJCKoebnw/o=" providerId="None" clId="Web-{08A5E3A2-90D9-49C3-955B-F5A2FD965500}" dt="2023-03-17T10:30:43.509" v="72"/>
          <ac:spMkLst>
            <pc:docMk/>
            <pc:sldMk cId="3037689666" sldId="289"/>
            <ac:spMk id="3" creationId="{7026F878-AF43-BCD9-7EC1-96184F4335A6}"/>
          </ac:spMkLst>
        </pc:spChg>
        <pc:spChg chg="del">
          <ac:chgData name="Katarína Gavalcová" userId="H7CaIWLOOr4J14CVQ3H6foPyBXm+oeE7SJCKoebnw/o=" providerId="None" clId="Web-{08A5E3A2-90D9-49C3-955B-F5A2FD965500}" dt="2023-03-17T10:30:43.228" v="71"/>
          <ac:spMkLst>
            <pc:docMk/>
            <pc:sldMk cId="3037689666" sldId="289"/>
            <ac:spMk id="8" creationId="{5BEE8737-8DC3-52C7-6F8B-F696529C45C1}"/>
          </ac:spMkLst>
        </pc:spChg>
      </pc:sldChg>
      <pc:sldChg chg="addSp delSp">
        <pc:chgData name="Katarína Gavalcová" userId="H7CaIWLOOr4J14CVQ3H6foPyBXm+oeE7SJCKoebnw/o=" providerId="None" clId="Web-{08A5E3A2-90D9-49C3-955B-F5A2FD965500}" dt="2023-03-17T10:30:53.900" v="76"/>
        <pc:sldMkLst>
          <pc:docMk/>
          <pc:sldMk cId="1510964354" sldId="290"/>
        </pc:sldMkLst>
        <pc:spChg chg="add">
          <ac:chgData name="Katarína Gavalcová" userId="H7CaIWLOOr4J14CVQ3H6foPyBXm+oeE7SJCKoebnw/o=" providerId="None" clId="Web-{08A5E3A2-90D9-49C3-955B-F5A2FD965500}" dt="2023-03-17T10:30:49.509" v="75"/>
          <ac:spMkLst>
            <pc:docMk/>
            <pc:sldMk cId="1510964354" sldId="290"/>
            <ac:spMk id="4" creationId="{008BECD6-573D-D837-5FC7-BF6CFCE0C580}"/>
          </ac:spMkLst>
        </pc:spChg>
        <pc:spChg chg="del">
          <ac:chgData name="Katarína Gavalcová" userId="H7CaIWLOOr4J14CVQ3H6foPyBXm+oeE7SJCKoebnw/o=" providerId="None" clId="Web-{08A5E3A2-90D9-49C3-955B-F5A2FD965500}" dt="2023-03-17T10:30:53.900" v="76"/>
          <ac:spMkLst>
            <pc:docMk/>
            <pc:sldMk cId="1510964354" sldId="290"/>
            <ac:spMk id="8" creationId="{5BEE8737-8DC3-52C7-6F8B-F696529C45C1}"/>
          </ac:spMkLst>
        </pc:spChg>
      </pc:sldChg>
      <pc:sldChg chg="addSp delSp modSp">
        <pc:chgData name="Katarína Gavalcová" userId="H7CaIWLOOr4J14CVQ3H6foPyBXm+oeE7SJCKoebnw/o=" providerId="None" clId="Web-{08A5E3A2-90D9-49C3-955B-F5A2FD965500}" dt="2023-03-17T10:31:10.151" v="81"/>
        <pc:sldMkLst>
          <pc:docMk/>
          <pc:sldMk cId="753438114" sldId="291"/>
        </pc:sldMkLst>
        <pc:spChg chg="del mod">
          <ac:chgData name="Katarína Gavalcová" userId="H7CaIWLOOr4J14CVQ3H6foPyBXm+oeE7SJCKoebnw/o=" providerId="None" clId="Web-{08A5E3A2-90D9-49C3-955B-F5A2FD965500}" dt="2023-03-17T10:31:10.151" v="81"/>
          <ac:spMkLst>
            <pc:docMk/>
            <pc:sldMk cId="753438114" sldId="291"/>
            <ac:spMk id="8" creationId="{5BEE8737-8DC3-52C7-6F8B-F696529C45C1}"/>
          </ac:spMkLst>
        </pc:spChg>
        <pc:spChg chg="add">
          <ac:chgData name="Katarína Gavalcová" userId="H7CaIWLOOr4J14CVQ3H6foPyBXm+oeE7SJCKoebnw/o=" providerId="None" clId="Web-{08A5E3A2-90D9-49C3-955B-F5A2FD965500}" dt="2023-03-17T10:31:02.978" v="79"/>
          <ac:spMkLst>
            <pc:docMk/>
            <pc:sldMk cId="753438114" sldId="291"/>
            <ac:spMk id="16" creationId="{8AC30EEF-171C-A180-12CA-0958A01BF461}"/>
          </ac:spMkLst>
        </pc:spChg>
      </pc:sldChg>
      <pc:sldChg chg="addSp delSp">
        <pc:chgData name="Katarína Gavalcová" userId="H7CaIWLOOr4J14CVQ3H6foPyBXm+oeE7SJCKoebnw/o=" providerId="None" clId="Web-{08A5E3A2-90D9-49C3-955B-F5A2FD965500}" dt="2023-03-17T10:30:58.916" v="78"/>
        <pc:sldMkLst>
          <pc:docMk/>
          <pc:sldMk cId="536729110" sldId="292"/>
        </pc:sldMkLst>
        <pc:spChg chg="add">
          <ac:chgData name="Katarína Gavalcová" userId="H7CaIWLOOr4J14CVQ3H6foPyBXm+oeE7SJCKoebnw/o=" providerId="None" clId="Web-{08A5E3A2-90D9-49C3-955B-F5A2FD965500}" dt="2023-03-17T10:30:58.916" v="78"/>
          <ac:spMkLst>
            <pc:docMk/>
            <pc:sldMk cId="536729110" sldId="292"/>
            <ac:spMk id="4" creationId="{C1E8F41D-BCBE-7100-BD9D-0A39DA0B5798}"/>
          </ac:spMkLst>
        </pc:spChg>
        <pc:spChg chg="del">
          <ac:chgData name="Katarína Gavalcová" userId="H7CaIWLOOr4J14CVQ3H6foPyBXm+oeE7SJCKoebnw/o=" providerId="None" clId="Web-{08A5E3A2-90D9-49C3-955B-F5A2FD965500}" dt="2023-03-17T10:30:58.666" v="77"/>
          <ac:spMkLst>
            <pc:docMk/>
            <pc:sldMk cId="536729110" sldId="292"/>
            <ac:spMk id="8" creationId="{5BEE8737-8DC3-52C7-6F8B-F696529C45C1}"/>
          </ac:spMkLst>
        </pc:spChg>
      </pc:sldChg>
      <pc:sldChg chg="addSp modSp">
        <pc:chgData name="Katarína Gavalcová" userId="H7CaIWLOOr4J14CVQ3H6foPyBXm+oeE7SJCKoebnw/o=" providerId="None" clId="Web-{08A5E3A2-90D9-49C3-955B-F5A2FD965500}" dt="2023-03-17T10:33:31.921" v="121" actId="14100"/>
        <pc:sldMkLst>
          <pc:docMk/>
          <pc:sldMk cId="3738795195" sldId="293"/>
        </pc:sldMkLst>
        <pc:spChg chg="mod">
          <ac:chgData name="Katarína Gavalcová" userId="H7CaIWLOOr4J14CVQ3H6foPyBXm+oeE7SJCKoebnw/o=" providerId="None" clId="Web-{08A5E3A2-90D9-49C3-955B-F5A2FD965500}" dt="2023-03-17T10:32:34.934" v="113" actId="20577"/>
          <ac:spMkLst>
            <pc:docMk/>
            <pc:sldMk cId="3738795195" sldId="293"/>
            <ac:spMk id="5" creationId="{BF35DE6A-0CDC-0175-3E16-C3158875551A}"/>
          </ac:spMkLst>
        </pc:spChg>
        <pc:spChg chg="add mod">
          <ac:chgData name="Katarína Gavalcová" userId="H7CaIWLOOr4J14CVQ3H6foPyBXm+oeE7SJCKoebnw/o=" providerId="None" clId="Web-{08A5E3A2-90D9-49C3-955B-F5A2FD965500}" dt="2023-03-17T10:33:31.921" v="121" actId="14100"/>
          <ac:spMkLst>
            <pc:docMk/>
            <pc:sldMk cId="3738795195" sldId="293"/>
            <ac:spMk id="6" creationId="{DF49AFC0-6DFC-841B-DF83-03FE4263ADB0}"/>
          </ac:spMkLst>
        </pc:spChg>
      </pc:sldChg>
      <pc:sldChg chg="addSp delSp">
        <pc:chgData name="Katarína Gavalcová" userId="H7CaIWLOOr4J14CVQ3H6foPyBXm+oeE7SJCKoebnw/o=" providerId="None" clId="Web-{08A5E3A2-90D9-49C3-955B-F5A2FD965500}" dt="2023-03-17T10:31:14.901" v="83"/>
        <pc:sldMkLst>
          <pc:docMk/>
          <pc:sldMk cId="911985887" sldId="295"/>
        </pc:sldMkLst>
        <pc:spChg chg="add">
          <ac:chgData name="Katarína Gavalcová" userId="H7CaIWLOOr4J14CVQ3H6foPyBXm+oeE7SJCKoebnw/o=" providerId="None" clId="Web-{08A5E3A2-90D9-49C3-955B-F5A2FD965500}" dt="2023-03-17T10:31:14.901" v="83"/>
          <ac:spMkLst>
            <pc:docMk/>
            <pc:sldMk cId="911985887" sldId="295"/>
            <ac:spMk id="4" creationId="{D346CD94-A5E4-DD76-D0A0-CA34C5183CBA}"/>
          </ac:spMkLst>
        </pc:spChg>
        <pc:spChg chg="del">
          <ac:chgData name="Katarína Gavalcová" userId="H7CaIWLOOr4J14CVQ3H6foPyBXm+oeE7SJCKoebnw/o=" providerId="None" clId="Web-{08A5E3A2-90D9-49C3-955B-F5A2FD965500}" dt="2023-03-17T10:31:14.494" v="82"/>
          <ac:spMkLst>
            <pc:docMk/>
            <pc:sldMk cId="911985887" sldId="295"/>
            <ac:spMk id="8" creationId="{5BEE8737-8DC3-52C7-6F8B-F696529C45C1}"/>
          </ac:spMkLst>
        </pc:spChg>
      </pc:sldChg>
      <pc:sldChg chg="addSp delSp">
        <pc:chgData name="Katarína Gavalcová" userId="H7CaIWLOOr4J14CVQ3H6foPyBXm+oeE7SJCKoebnw/o=" providerId="None" clId="Web-{08A5E3A2-90D9-49C3-955B-F5A2FD965500}" dt="2023-03-17T10:31:17.370" v="85"/>
        <pc:sldMkLst>
          <pc:docMk/>
          <pc:sldMk cId="2358769583" sldId="296"/>
        </pc:sldMkLst>
        <pc:spChg chg="add">
          <ac:chgData name="Katarína Gavalcová" userId="H7CaIWLOOr4J14CVQ3H6foPyBXm+oeE7SJCKoebnw/o=" providerId="None" clId="Web-{08A5E3A2-90D9-49C3-955B-F5A2FD965500}" dt="2023-03-17T10:31:17.370" v="85"/>
          <ac:spMkLst>
            <pc:docMk/>
            <pc:sldMk cId="2358769583" sldId="296"/>
            <ac:spMk id="4" creationId="{CFE993EA-99F2-8A09-4110-F1C8FA3EB50C}"/>
          </ac:spMkLst>
        </pc:spChg>
        <pc:spChg chg="del">
          <ac:chgData name="Katarína Gavalcová" userId="H7CaIWLOOr4J14CVQ3H6foPyBXm+oeE7SJCKoebnw/o=" providerId="None" clId="Web-{08A5E3A2-90D9-49C3-955B-F5A2FD965500}" dt="2023-03-17T10:31:17.057" v="84"/>
          <ac:spMkLst>
            <pc:docMk/>
            <pc:sldMk cId="2358769583" sldId="296"/>
            <ac:spMk id="8" creationId="{5BEE8737-8DC3-52C7-6F8B-F696529C45C1}"/>
          </ac:spMkLst>
        </pc:spChg>
      </pc:sldChg>
      <pc:sldChg chg="addSp delSp">
        <pc:chgData name="Katarína Gavalcová" userId="H7CaIWLOOr4J14CVQ3H6foPyBXm+oeE7SJCKoebnw/o=" providerId="None" clId="Web-{08A5E3A2-90D9-49C3-955B-F5A2FD965500}" dt="2023-03-17T10:31:26.073" v="87"/>
        <pc:sldMkLst>
          <pc:docMk/>
          <pc:sldMk cId="4249684474" sldId="297"/>
        </pc:sldMkLst>
        <pc:spChg chg="add">
          <ac:chgData name="Katarína Gavalcová" userId="H7CaIWLOOr4J14CVQ3H6foPyBXm+oeE7SJCKoebnw/o=" providerId="None" clId="Web-{08A5E3A2-90D9-49C3-955B-F5A2FD965500}" dt="2023-03-17T10:31:21.182" v="86"/>
          <ac:spMkLst>
            <pc:docMk/>
            <pc:sldMk cId="4249684474" sldId="297"/>
            <ac:spMk id="4" creationId="{1BE9A393-1DBE-7FFC-7B1E-431ED0A4A664}"/>
          </ac:spMkLst>
        </pc:spChg>
        <pc:spChg chg="del">
          <ac:chgData name="Katarína Gavalcová" userId="H7CaIWLOOr4J14CVQ3H6foPyBXm+oeE7SJCKoebnw/o=" providerId="None" clId="Web-{08A5E3A2-90D9-49C3-955B-F5A2FD965500}" dt="2023-03-17T10:31:26.073" v="87"/>
          <ac:spMkLst>
            <pc:docMk/>
            <pc:sldMk cId="4249684474" sldId="297"/>
            <ac:spMk id="8" creationId="{5BEE8737-8DC3-52C7-6F8B-F696529C45C1}"/>
          </ac:spMkLst>
        </pc:spChg>
      </pc:sldChg>
      <pc:sldChg chg="addSp delSp">
        <pc:chgData name="Katarína Gavalcová" userId="H7CaIWLOOr4J14CVQ3H6foPyBXm+oeE7SJCKoebnw/o=" providerId="None" clId="Web-{08A5E3A2-90D9-49C3-955B-F5A2FD965500}" dt="2023-03-17T10:31:29.604" v="89"/>
        <pc:sldMkLst>
          <pc:docMk/>
          <pc:sldMk cId="1585563441" sldId="298"/>
        </pc:sldMkLst>
        <pc:spChg chg="add">
          <ac:chgData name="Katarína Gavalcová" userId="H7CaIWLOOr4J14CVQ3H6foPyBXm+oeE7SJCKoebnw/o=" providerId="None" clId="Web-{08A5E3A2-90D9-49C3-955B-F5A2FD965500}" dt="2023-03-17T10:31:29.604" v="89"/>
          <ac:spMkLst>
            <pc:docMk/>
            <pc:sldMk cId="1585563441" sldId="298"/>
            <ac:spMk id="4" creationId="{F63C7C73-4601-43ED-A9A2-2D901B358DB6}"/>
          </ac:spMkLst>
        </pc:spChg>
        <pc:spChg chg="del">
          <ac:chgData name="Katarína Gavalcová" userId="H7CaIWLOOr4J14CVQ3H6foPyBXm+oeE7SJCKoebnw/o=" providerId="None" clId="Web-{08A5E3A2-90D9-49C3-955B-F5A2FD965500}" dt="2023-03-17T10:31:29.339" v="88"/>
          <ac:spMkLst>
            <pc:docMk/>
            <pc:sldMk cId="1585563441" sldId="298"/>
            <ac:spMk id="8" creationId="{5BEE8737-8DC3-52C7-6F8B-F696529C45C1}"/>
          </ac:spMkLst>
        </pc:spChg>
      </pc:sldChg>
      <pc:sldChg chg="addSp delSp">
        <pc:chgData name="Katarína Gavalcová" userId="H7CaIWLOOr4J14CVQ3H6foPyBXm+oeE7SJCKoebnw/o=" providerId="None" clId="Web-{08A5E3A2-90D9-49C3-955B-F5A2FD965500}" dt="2023-03-17T10:31:42.230" v="97"/>
        <pc:sldMkLst>
          <pc:docMk/>
          <pc:sldMk cId="1851549327" sldId="299"/>
        </pc:sldMkLst>
        <pc:spChg chg="add">
          <ac:chgData name="Katarína Gavalcová" userId="H7CaIWLOOr4J14CVQ3H6foPyBXm+oeE7SJCKoebnw/o=" providerId="None" clId="Web-{08A5E3A2-90D9-49C3-955B-F5A2FD965500}" dt="2023-03-17T10:31:42.230" v="97"/>
          <ac:spMkLst>
            <pc:docMk/>
            <pc:sldMk cId="1851549327" sldId="299"/>
            <ac:spMk id="4" creationId="{4D496B3F-2507-73B1-658D-77ACD2E2C7BA}"/>
          </ac:spMkLst>
        </pc:spChg>
        <pc:spChg chg="del">
          <ac:chgData name="Katarína Gavalcová" userId="H7CaIWLOOr4J14CVQ3H6foPyBXm+oeE7SJCKoebnw/o=" providerId="None" clId="Web-{08A5E3A2-90D9-49C3-955B-F5A2FD965500}" dt="2023-03-17T10:31:41.948" v="96"/>
          <ac:spMkLst>
            <pc:docMk/>
            <pc:sldMk cId="1851549327" sldId="299"/>
            <ac:spMk id="8" creationId="{5BEE8737-8DC3-52C7-6F8B-F696529C45C1}"/>
          </ac:spMkLst>
        </pc:spChg>
      </pc:sldChg>
      <pc:sldChg chg="addSp delSp">
        <pc:chgData name="Katarína Gavalcová" userId="H7CaIWLOOr4J14CVQ3H6foPyBXm+oeE7SJCKoebnw/o=" providerId="None" clId="Web-{08A5E3A2-90D9-49C3-955B-F5A2FD965500}" dt="2023-03-17T10:31:39.448" v="95"/>
        <pc:sldMkLst>
          <pc:docMk/>
          <pc:sldMk cId="2196969804" sldId="300"/>
        </pc:sldMkLst>
        <pc:spChg chg="del">
          <ac:chgData name="Katarína Gavalcová" userId="H7CaIWLOOr4J14CVQ3H6foPyBXm+oeE7SJCKoebnw/o=" providerId="None" clId="Web-{08A5E3A2-90D9-49C3-955B-F5A2FD965500}" dt="2023-03-17T10:31:39.105" v="94"/>
          <ac:spMkLst>
            <pc:docMk/>
            <pc:sldMk cId="2196969804" sldId="300"/>
            <ac:spMk id="8" creationId="{5BEE8737-8DC3-52C7-6F8B-F696529C45C1}"/>
          </ac:spMkLst>
        </pc:spChg>
        <pc:spChg chg="add">
          <ac:chgData name="Katarína Gavalcová" userId="H7CaIWLOOr4J14CVQ3H6foPyBXm+oeE7SJCKoebnw/o=" providerId="None" clId="Web-{08A5E3A2-90D9-49C3-955B-F5A2FD965500}" dt="2023-03-17T10:31:39.448" v="95"/>
          <ac:spMkLst>
            <pc:docMk/>
            <pc:sldMk cId="2196969804" sldId="300"/>
            <ac:spMk id="23" creationId="{99917ACE-03AC-A33E-C2CD-25FC605AEC84}"/>
          </ac:spMkLst>
        </pc:spChg>
      </pc:sldChg>
      <pc:sldChg chg="addSp delSp">
        <pc:chgData name="Katarína Gavalcová" userId="H7CaIWLOOr4J14CVQ3H6foPyBXm+oeE7SJCKoebnw/o=" providerId="None" clId="Web-{08A5E3A2-90D9-49C3-955B-F5A2FD965500}" dt="2023-03-17T10:31:37.011" v="93"/>
        <pc:sldMkLst>
          <pc:docMk/>
          <pc:sldMk cId="928239463" sldId="301"/>
        </pc:sldMkLst>
        <pc:spChg chg="add">
          <ac:chgData name="Katarína Gavalcová" userId="H7CaIWLOOr4J14CVQ3H6foPyBXm+oeE7SJCKoebnw/o=" providerId="None" clId="Web-{08A5E3A2-90D9-49C3-955B-F5A2FD965500}" dt="2023-03-17T10:31:37.011" v="93"/>
          <ac:spMkLst>
            <pc:docMk/>
            <pc:sldMk cId="928239463" sldId="301"/>
            <ac:spMk id="4" creationId="{56C022E8-2B61-7F37-6F89-81BCAC6336AE}"/>
          </ac:spMkLst>
        </pc:spChg>
        <pc:spChg chg="del">
          <ac:chgData name="Katarína Gavalcová" userId="H7CaIWLOOr4J14CVQ3H6foPyBXm+oeE7SJCKoebnw/o=" providerId="None" clId="Web-{08A5E3A2-90D9-49C3-955B-F5A2FD965500}" dt="2023-03-17T10:31:36.745" v="92"/>
          <ac:spMkLst>
            <pc:docMk/>
            <pc:sldMk cId="928239463" sldId="301"/>
            <ac:spMk id="8" creationId="{5BEE8737-8DC3-52C7-6F8B-F696529C45C1}"/>
          </ac:spMkLst>
        </pc:spChg>
      </pc:sldChg>
      <pc:sldChg chg="addSp delSp">
        <pc:chgData name="Katarína Gavalcová" userId="H7CaIWLOOr4J14CVQ3H6foPyBXm+oeE7SJCKoebnw/o=" providerId="None" clId="Web-{08A5E3A2-90D9-49C3-955B-F5A2FD965500}" dt="2023-03-17T10:31:32.433" v="91"/>
        <pc:sldMkLst>
          <pc:docMk/>
          <pc:sldMk cId="872368026" sldId="302"/>
        </pc:sldMkLst>
        <pc:spChg chg="add">
          <ac:chgData name="Katarína Gavalcová" userId="H7CaIWLOOr4J14CVQ3H6foPyBXm+oeE7SJCKoebnw/o=" providerId="None" clId="Web-{08A5E3A2-90D9-49C3-955B-F5A2FD965500}" dt="2023-03-17T10:31:32.433" v="91"/>
          <ac:spMkLst>
            <pc:docMk/>
            <pc:sldMk cId="872368026" sldId="302"/>
            <ac:spMk id="6" creationId="{49CCD71C-6534-08F1-2069-74F6F27E22D4}"/>
          </ac:spMkLst>
        </pc:spChg>
        <pc:spChg chg="del">
          <ac:chgData name="Katarína Gavalcová" userId="H7CaIWLOOr4J14CVQ3H6foPyBXm+oeE7SJCKoebnw/o=" providerId="None" clId="Web-{08A5E3A2-90D9-49C3-955B-F5A2FD965500}" dt="2023-03-17T10:31:32.089" v="90"/>
          <ac:spMkLst>
            <pc:docMk/>
            <pc:sldMk cId="872368026" sldId="302"/>
            <ac:spMk id="8" creationId="{5BEE8737-8DC3-52C7-6F8B-F696529C45C1}"/>
          </ac:spMkLst>
        </pc:spChg>
      </pc:sldChg>
      <pc:sldChg chg="addSp delSp">
        <pc:chgData name="Katarína Gavalcová" userId="H7CaIWLOOr4J14CVQ3H6foPyBXm+oeE7SJCKoebnw/o=" providerId="None" clId="Web-{08A5E3A2-90D9-49C3-955B-F5A2FD965500}" dt="2023-03-17T10:29:48.632" v="45"/>
        <pc:sldMkLst>
          <pc:docMk/>
          <pc:sldMk cId="1367347574" sldId="303"/>
        </pc:sldMkLst>
        <pc:spChg chg="add">
          <ac:chgData name="Katarína Gavalcová" userId="H7CaIWLOOr4J14CVQ3H6foPyBXm+oeE7SJCKoebnw/o=" providerId="None" clId="Web-{08A5E3A2-90D9-49C3-955B-F5A2FD965500}" dt="2023-03-17T10:29:48.632" v="45"/>
          <ac:spMkLst>
            <pc:docMk/>
            <pc:sldMk cId="1367347574" sldId="303"/>
            <ac:spMk id="3" creationId="{B30E4748-A0EB-E9E0-7C74-861897903CAA}"/>
          </ac:spMkLst>
        </pc:spChg>
        <pc:spChg chg="del">
          <ac:chgData name="Katarína Gavalcová" userId="H7CaIWLOOr4J14CVQ3H6foPyBXm+oeE7SJCKoebnw/o=" providerId="None" clId="Web-{08A5E3A2-90D9-49C3-955B-F5A2FD965500}" dt="2023-03-17T10:29:48.367" v="44"/>
          <ac:spMkLst>
            <pc:docMk/>
            <pc:sldMk cId="1367347574" sldId="303"/>
            <ac:spMk id="8" creationId="{5BEE8737-8DC3-52C7-6F8B-F696529C45C1}"/>
          </ac:spMkLst>
        </pc:spChg>
      </pc:sldChg>
      <pc:sldChg chg="addSp delSp">
        <pc:chgData name="Katarína Gavalcová" userId="H7CaIWLOOr4J14CVQ3H6foPyBXm+oeE7SJCKoebnw/o=" providerId="None" clId="Web-{08A5E3A2-90D9-49C3-955B-F5A2FD965500}" dt="2023-03-17T10:30:05.227" v="52"/>
        <pc:sldMkLst>
          <pc:docMk/>
          <pc:sldMk cId="1624962711" sldId="304"/>
        </pc:sldMkLst>
        <pc:spChg chg="add">
          <ac:chgData name="Katarína Gavalcová" userId="H7CaIWLOOr4J14CVQ3H6foPyBXm+oeE7SJCKoebnw/o=" providerId="None" clId="Web-{08A5E3A2-90D9-49C3-955B-F5A2FD965500}" dt="2023-03-17T10:30:05.227" v="52"/>
          <ac:spMkLst>
            <pc:docMk/>
            <pc:sldMk cId="1624962711" sldId="304"/>
            <ac:spMk id="4" creationId="{AABB4DFA-A630-276A-ECC1-EB4F7DBE5FA1}"/>
          </ac:spMkLst>
        </pc:spChg>
        <pc:spChg chg="del">
          <ac:chgData name="Katarína Gavalcová" userId="H7CaIWLOOr4J14CVQ3H6foPyBXm+oeE7SJCKoebnw/o=" providerId="None" clId="Web-{08A5E3A2-90D9-49C3-955B-F5A2FD965500}" dt="2023-03-17T10:30:04.918" v="51"/>
          <ac:spMkLst>
            <pc:docMk/>
            <pc:sldMk cId="1624962711" sldId="304"/>
            <ac:spMk id="8" creationId="{00000000-0000-0000-0000-000000000000}"/>
          </ac:spMkLst>
        </pc:spChg>
      </pc:sldChg>
      <pc:sldChg chg="addSp delSp">
        <pc:chgData name="Katarína Gavalcová" userId="H7CaIWLOOr4J14CVQ3H6foPyBXm+oeE7SJCKoebnw/o=" providerId="None" clId="Web-{08A5E3A2-90D9-49C3-955B-F5A2FD965500}" dt="2023-03-17T10:31:48.074" v="101"/>
        <pc:sldMkLst>
          <pc:docMk/>
          <pc:sldMk cId="704123887" sldId="305"/>
        </pc:sldMkLst>
        <pc:spChg chg="add">
          <ac:chgData name="Katarína Gavalcová" userId="H7CaIWLOOr4J14CVQ3H6foPyBXm+oeE7SJCKoebnw/o=" providerId="None" clId="Web-{08A5E3A2-90D9-49C3-955B-F5A2FD965500}" dt="2023-03-17T10:31:48.074" v="101"/>
          <ac:spMkLst>
            <pc:docMk/>
            <pc:sldMk cId="704123887" sldId="305"/>
            <ac:spMk id="4" creationId="{095F7EEE-3C91-D53E-E558-54800FB5C968}"/>
          </ac:spMkLst>
        </pc:spChg>
        <pc:spChg chg="del">
          <ac:chgData name="Katarína Gavalcová" userId="H7CaIWLOOr4J14CVQ3H6foPyBXm+oeE7SJCKoebnw/o=" providerId="None" clId="Web-{08A5E3A2-90D9-49C3-955B-F5A2FD965500}" dt="2023-03-17T10:31:47.824" v="100"/>
          <ac:spMkLst>
            <pc:docMk/>
            <pc:sldMk cId="704123887" sldId="305"/>
            <ac:spMk id="7" creationId="{9F5F9BBF-F338-4547-B4B0-44CFA9337D07}"/>
          </ac:spMkLst>
        </pc:spChg>
      </pc:sldChg>
      <pc:sldChg chg="addSp delSp">
        <pc:chgData name="Katarína Gavalcová" userId="H7CaIWLOOr4J14CVQ3H6foPyBXm+oeE7SJCKoebnw/o=" providerId="None" clId="Web-{08A5E3A2-90D9-49C3-955B-F5A2FD965500}" dt="2023-03-17T10:34:55.251" v="130"/>
        <pc:sldMkLst>
          <pc:docMk/>
          <pc:sldMk cId="2601398429" sldId="306"/>
        </pc:sldMkLst>
        <pc:spChg chg="del">
          <ac:chgData name="Katarína Gavalcová" userId="H7CaIWLOOr4J14CVQ3H6foPyBXm+oeE7SJCKoebnw/o=" providerId="None" clId="Web-{08A5E3A2-90D9-49C3-955B-F5A2FD965500}" dt="2023-03-17T10:34:55.251" v="130"/>
          <ac:spMkLst>
            <pc:docMk/>
            <pc:sldMk cId="2601398429" sldId="306"/>
            <ac:spMk id="3" creationId="{A34E60A4-AAAC-E793-57DA-07F5253FD314}"/>
          </ac:spMkLst>
        </pc:spChg>
        <pc:spChg chg="add">
          <ac:chgData name="Katarína Gavalcová" userId="H7CaIWLOOr4J14CVQ3H6foPyBXm+oeE7SJCKoebnw/o=" providerId="None" clId="Web-{08A5E3A2-90D9-49C3-955B-F5A2FD965500}" dt="2023-03-17T10:31:50.121" v="103"/>
          <ac:spMkLst>
            <pc:docMk/>
            <pc:sldMk cId="2601398429" sldId="306"/>
            <ac:spMk id="6" creationId="{EBFA24FA-E4F0-1664-AD5A-25D362833B03}"/>
          </ac:spMkLst>
        </pc:spChg>
        <pc:spChg chg="del">
          <ac:chgData name="Katarína Gavalcová" userId="H7CaIWLOOr4J14CVQ3H6foPyBXm+oeE7SJCKoebnw/o=" providerId="None" clId="Web-{08A5E3A2-90D9-49C3-955B-F5A2FD965500}" dt="2023-03-17T10:31:49.824" v="102"/>
          <ac:spMkLst>
            <pc:docMk/>
            <pc:sldMk cId="2601398429" sldId="306"/>
            <ac:spMk id="7" creationId="{9F5F9BBF-F338-4547-B4B0-44CFA9337D07}"/>
          </ac:spMkLst>
        </pc:spChg>
      </pc:sldChg>
      <pc:sldChg chg="addSp delSp">
        <pc:chgData name="Katarína Gavalcová" userId="H7CaIWLOOr4J14CVQ3H6foPyBXm+oeE7SJCKoebnw/o=" providerId="None" clId="Web-{08A5E3A2-90D9-49C3-955B-F5A2FD965500}" dt="2023-03-17T10:30:32.602" v="68"/>
        <pc:sldMkLst>
          <pc:docMk/>
          <pc:sldMk cId="3528413471" sldId="307"/>
        </pc:sldMkLst>
        <pc:spChg chg="del">
          <ac:chgData name="Katarína Gavalcová" userId="H7CaIWLOOr4J14CVQ3H6foPyBXm+oeE7SJCKoebnw/o=" providerId="None" clId="Web-{08A5E3A2-90D9-49C3-955B-F5A2FD965500}" dt="2023-03-17T10:30:32.275" v="67"/>
          <ac:spMkLst>
            <pc:docMk/>
            <pc:sldMk cId="3528413471" sldId="307"/>
            <ac:spMk id="8" creationId="{5BEE8737-8DC3-52C7-6F8B-F696529C45C1}"/>
          </ac:spMkLst>
        </pc:spChg>
        <pc:spChg chg="add">
          <ac:chgData name="Katarína Gavalcová" userId="H7CaIWLOOr4J14CVQ3H6foPyBXm+oeE7SJCKoebnw/o=" providerId="None" clId="Web-{08A5E3A2-90D9-49C3-955B-F5A2FD965500}" dt="2023-03-17T10:30:32.602" v="68"/>
          <ac:spMkLst>
            <pc:docMk/>
            <pc:sldMk cId="3528413471" sldId="307"/>
            <ac:spMk id="12" creationId="{E90F41A7-A860-5EE7-3E73-8E60F89CFD1D}"/>
          </ac:spMkLst>
        </pc:spChg>
      </pc:sldChg>
      <pc:sldChg chg="addSp delSp">
        <pc:chgData name="Katarína Gavalcová" userId="H7CaIWLOOr4J14CVQ3H6foPyBXm+oeE7SJCKoebnw/o=" providerId="None" clId="Web-{08A5E3A2-90D9-49C3-955B-F5A2FD965500}" dt="2023-03-17T10:30:47.306" v="74"/>
        <pc:sldMkLst>
          <pc:docMk/>
          <pc:sldMk cId="1345429044" sldId="308"/>
        </pc:sldMkLst>
        <pc:spChg chg="del">
          <ac:chgData name="Katarína Gavalcová" userId="H7CaIWLOOr4J14CVQ3H6foPyBXm+oeE7SJCKoebnw/o=" providerId="None" clId="Web-{08A5E3A2-90D9-49C3-955B-F5A2FD965500}" dt="2023-03-17T10:30:46.806" v="73"/>
          <ac:spMkLst>
            <pc:docMk/>
            <pc:sldMk cId="1345429044" sldId="308"/>
            <ac:spMk id="8" creationId="{5BEE8737-8DC3-52C7-6F8B-F696529C45C1}"/>
          </ac:spMkLst>
        </pc:spChg>
        <pc:spChg chg="add">
          <ac:chgData name="Katarína Gavalcová" userId="H7CaIWLOOr4J14CVQ3H6foPyBXm+oeE7SJCKoebnw/o=" providerId="None" clId="Web-{08A5E3A2-90D9-49C3-955B-F5A2FD965500}" dt="2023-03-17T10:30:47.306" v="74"/>
          <ac:spMkLst>
            <pc:docMk/>
            <pc:sldMk cId="1345429044" sldId="308"/>
            <ac:spMk id="12" creationId="{DA128AB4-41EF-87E5-C3EC-4063D3CC46CD}"/>
          </ac:spMkLst>
        </pc:spChg>
      </pc:sldChg>
    </pc:docChg>
  </pc:docChgLst>
  <pc:docChgLst>
    <pc:chgData name="Katarína Gavalcová" userId="H7CaIWLOOr4J14CVQ3H6foPyBXm+oeE7SJCKoebnw/o=" providerId="None" clId="Web-{879F9053-B730-4974-9F3D-19993E00D70C}"/>
    <pc:docChg chg="modSld">
      <pc:chgData name="Katarína Gavalcová" userId="H7CaIWLOOr4J14CVQ3H6foPyBXm+oeE7SJCKoebnw/o=" providerId="None" clId="Web-{879F9053-B730-4974-9F3D-19993E00D70C}" dt="2023-02-02T09:00:55.573" v="5" actId="20577"/>
      <pc:docMkLst>
        <pc:docMk/>
      </pc:docMkLst>
      <pc:sldChg chg="modSp">
        <pc:chgData name="Katarína Gavalcová" userId="H7CaIWLOOr4J14CVQ3H6foPyBXm+oeE7SJCKoebnw/o=" providerId="None" clId="Web-{879F9053-B730-4974-9F3D-19993E00D70C}" dt="2023-02-02T09:00:34.697" v="1" actId="20577"/>
        <pc:sldMkLst>
          <pc:docMk/>
          <pc:sldMk cId="4100138400" sldId="288"/>
        </pc:sldMkLst>
        <pc:spChg chg="mod">
          <ac:chgData name="Katarína Gavalcová" userId="H7CaIWLOOr4J14CVQ3H6foPyBXm+oeE7SJCKoebnw/o=" providerId="None" clId="Web-{879F9053-B730-4974-9F3D-19993E00D70C}" dt="2023-02-02T09:00:34.697" v="1" actId="20577"/>
          <ac:spMkLst>
            <pc:docMk/>
            <pc:sldMk cId="4100138400" sldId="288"/>
            <ac:spMk id="6" creationId="{FA111BB5-90BD-1800-75B2-F737B60047EA}"/>
          </ac:spMkLst>
        </pc:spChg>
      </pc:sldChg>
      <pc:sldChg chg="modSp">
        <pc:chgData name="Katarína Gavalcová" userId="H7CaIWLOOr4J14CVQ3H6foPyBXm+oeE7SJCKoebnw/o=" providerId="None" clId="Web-{879F9053-B730-4974-9F3D-19993E00D70C}" dt="2023-02-02T09:00:44.901" v="3" actId="20577"/>
        <pc:sldMkLst>
          <pc:docMk/>
          <pc:sldMk cId="1510964354" sldId="290"/>
        </pc:sldMkLst>
        <pc:spChg chg="mod">
          <ac:chgData name="Katarína Gavalcová" userId="H7CaIWLOOr4J14CVQ3H6foPyBXm+oeE7SJCKoebnw/o=" providerId="None" clId="Web-{879F9053-B730-4974-9F3D-19993E00D70C}" dt="2023-02-02T09:00:44.901" v="3" actId="20577"/>
          <ac:spMkLst>
            <pc:docMk/>
            <pc:sldMk cId="1510964354" sldId="290"/>
            <ac:spMk id="2" creationId="{228B77D5-E415-3431-10B2-16B034726BB2}"/>
          </ac:spMkLst>
        </pc:spChg>
      </pc:sldChg>
      <pc:sldChg chg="modSp">
        <pc:chgData name="Katarína Gavalcová" userId="H7CaIWLOOr4J14CVQ3H6foPyBXm+oeE7SJCKoebnw/o=" providerId="None" clId="Web-{879F9053-B730-4974-9F3D-19993E00D70C}" dt="2023-02-02T09:00:55.573" v="5" actId="20577"/>
        <pc:sldMkLst>
          <pc:docMk/>
          <pc:sldMk cId="536729110" sldId="292"/>
        </pc:sldMkLst>
        <pc:spChg chg="mod">
          <ac:chgData name="Katarína Gavalcová" userId="H7CaIWLOOr4J14CVQ3H6foPyBXm+oeE7SJCKoebnw/o=" providerId="None" clId="Web-{879F9053-B730-4974-9F3D-19993E00D70C}" dt="2023-02-02T09:00:55.573" v="5" actId="20577"/>
          <ac:spMkLst>
            <pc:docMk/>
            <pc:sldMk cId="536729110" sldId="292"/>
            <ac:spMk id="2" creationId="{228B77D5-E415-3431-10B2-16B034726BB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rtl="0"/>
          <a:r>
            <a:rPr lang="en-US" sz="2400" noProof="0" dirty="0">
              <a:latin typeface="Calibri Light" panose="020F0302020204030204"/>
            </a:rPr>
            <a:t>Kapitola 1</a:t>
          </a:r>
          <a:r>
            <a:rPr lang="en-US" sz="2400" noProof="0" dirty="0"/>
            <a:t>: </a:t>
          </a:r>
          <a:r>
            <a:rPr lang="sk-SK" sz="2400" noProof="0" dirty="0"/>
            <a:t>Čo je </a:t>
          </a:r>
          <a:r>
            <a:rPr lang="sk-SK" sz="2400" noProof="0" dirty="0" err="1"/>
            <a:t>servitizácia</a:t>
          </a:r>
          <a:r>
            <a:rPr lang="en-US" sz="2400" noProof="0" dirty="0"/>
            <a:t>?</a:t>
          </a:r>
        </a:p>
      </dgm:t>
    </dgm:pt>
    <dgm:pt modelId="{78AFBB9F-F438-4106-A4C3-7D8B2021376F}" type="parTrans" cxnId="{B3CC6CB5-BB5B-4A96-8B1E-A8A3F01CC766}">
      <dgm:prSet/>
      <dgm:spPr/>
      <dgm:t>
        <a:bodyPr/>
        <a:lstStyle/>
        <a:p>
          <a:endParaRPr lang="en-US" noProof="0" dirty="0"/>
        </a:p>
      </dgm:t>
    </dgm:pt>
    <dgm:pt modelId="{B5F78038-C462-4723-A996-05689A91AF21}" type="sibTrans" cxnId="{B3CC6CB5-BB5B-4A96-8B1E-A8A3F01CC766}">
      <dgm:prSet/>
      <dgm:spPr/>
      <dgm:t>
        <a:bodyPr/>
        <a:lstStyle/>
        <a:p>
          <a:endParaRPr lang="en-US" noProof="0" dirty="0"/>
        </a:p>
      </dgm:t>
    </dgm:pt>
    <dgm:pt modelId="{1EB7B6C2-3634-4EDE-A16D-DCD926DC57FD}">
      <dgm:prSet phldrT="[Texto]"/>
      <dgm:spPr/>
      <dgm:t>
        <a:bodyPr/>
        <a:lstStyle/>
        <a:p>
          <a:r>
            <a:rPr lang="sk-SK" sz="1400" noProof="0" dirty="0"/>
            <a:t>Úvod</a:t>
          </a:r>
          <a:endParaRPr lang="en-US" sz="1400" noProof="0" dirty="0"/>
        </a:p>
      </dgm:t>
    </dgm:pt>
    <dgm:pt modelId="{C4804868-1FB7-4E89-9585-79F595BCBEF4}" type="parTrans" cxnId="{751D8379-3BAF-4F98-A85F-61542615D940}">
      <dgm:prSet/>
      <dgm:spPr/>
      <dgm:t>
        <a:bodyPr/>
        <a:lstStyle/>
        <a:p>
          <a:endParaRPr lang="en-US" noProof="0" dirty="0"/>
        </a:p>
      </dgm:t>
    </dgm:pt>
    <dgm:pt modelId="{7087BA06-890E-4340-83C6-C72E1DE962F2}" type="sibTrans" cxnId="{751D8379-3BAF-4F98-A85F-61542615D940}">
      <dgm:prSet/>
      <dgm:spPr/>
      <dgm:t>
        <a:bodyPr/>
        <a:lstStyle/>
        <a:p>
          <a:endParaRPr lang="en-US" noProof="0" dirty="0"/>
        </a:p>
      </dgm:t>
    </dgm:pt>
    <dgm:pt modelId="{609B7737-2F8B-426B-AF67-1EE3ED08022C}">
      <dgm:prSet phldrT="[Texto]" custT="1"/>
      <dgm:spPr/>
      <dgm:t>
        <a:bodyPr/>
        <a:lstStyle/>
        <a:p>
          <a:pPr algn="l" rtl="0"/>
          <a:r>
            <a:rPr lang="en-US" sz="2400" noProof="0" dirty="0">
              <a:latin typeface="Calibri Light" panose="020F0302020204030204"/>
            </a:rPr>
            <a:t>Kapitola 2</a:t>
          </a:r>
          <a:r>
            <a:rPr lang="en-US" sz="2400" noProof="0" dirty="0"/>
            <a:t>:</a:t>
          </a:r>
          <a:r>
            <a:rPr lang="sk-SK" sz="2400" noProof="0" dirty="0"/>
            <a:t> Ako implementovať </a:t>
          </a:r>
          <a:r>
            <a:rPr lang="sk-SK" sz="2400" noProof="0" dirty="0" err="1"/>
            <a:t>servitizáciu</a:t>
          </a:r>
          <a:r>
            <a:rPr lang="sk-SK" sz="2400" noProof="0" dirty="0"/>
            <a:t> vo vašej spoločnosti</a:t>
          </a:r>
          <a:r>
            <a:rPr lang="en-US" sz="2400" noProof="0" dirty="0"/>
            <a:t>?</a:t>
          </a:r>
        </a:p>
      </dgm:t>
    </dgm:pt>
    <dgm:pt modelId="{975E8B56-3427-4763-936D-3ECC0B455C10}" type="parTrans" cxnId="{ADD302FE-967B-4FE9-B6D1-D27BC1B89707}">
      <dgm:prSet/>
      <dgm:spPr/>
      <dgm:t>
        <a:bodyPr/>
        <a:lstStyle/>
        <a:p>
          <a:endParaRPr lang="en-US" noProof="0" dirty="0"/>
        </a:p>
      </dgm:t>
    </dgm:pt>
    <dgm:pt modelId="{0E0957BF-B5FA-4EBB-B90A-1ECF37440F7B}" type="sibTrans" cxnId="{ADD302FE-967B-4FE9-B6D1-D27BC1B89707}">
      <dgm:prSet/>
      <dgm:spPr/>
      <dgm:t>
        <a:bodyPr/>
        <a:lstStyle/>
        <a:p>
          <a:endParaRPr lang="en-US" noProof="0" dirty="0"/>
        </a:p>
      </dgm:t>
    </dgm:pt>
    <dgm:pt modelId="{F20B2723-436C-41E3-8327-B9B8406600D3}">
      <dgm:prSet phldrT="[Texto]" custT="1"/>
      <dgm:spPr/>
      <dgm:t>
        <a:bodyPr/>
        <a:lstStyle/>
        <a:p>
          <a:pPr rtl="0"/>
          <a:r>
            <a:rPr lang="en-US" sz="2400" noProof="0" dirty="0">
              <a:latin typeface="Calibri Light" panose="020F0302020204030204"/>
            </a:rPr>
            <a:t>Kapitola 3</a:t>
          </a:r>
          <a:r>
            <a:rPr lang="en-US" sz="2400" noProof="0" dirty="0"/>
            <a:t>: </a:t>
          </a:r>
          <a:r>
            <a:rPr lang="sk-SK" sz="2400" noProof="0" dirty="0"/>
            <a:t>Prečo </a:t>
          </a:r>
          <a:r>
            <a:rPr lang="sk-SK" sz="2400" noProof="0" dirty="0" err="1"/>
            <a:t>servitizácia</a:t>
          </a:r>
          <a:r>
            <a:rPr lang="en-US" sz="2400" noProof="0" dirty="0"/>
            <a:t>?</a:t>
          </a:r>
        </a:p>
      </dgm:t>
    </dgm:pt>
    <dgm:pt modelId="{46694BCD-358D-4427-9AB4-AE32A5CF5BBA}" type="parTrans" cxnId="{D7CDAEF4-7DDB-4E2B-AE5C-9E4A1FE46335}">
      <dgm:prSet/>
      <dgm:spPr/>
      <dgm:t>
        <a:bodyPr/>
        <a:lstStyle/>
        <a:p>
          <a:endParaRPr lang="en-US" noProof="0" dirty="0"/>
        </a:p>
      </dgm:t>
    </dgm:pt>
    <dgm:pt modelId="{FA8E7AD5-A526-46EB-9C36-3F27A9FF95E2}" type="sibTrans" cxnId="{D7CDAEF4-7DDB-4E2B-AE5C-9E4A1FE46335}">
      <dgm:prSet/>
      <dgm:spPr/>
      <dgm:t>
        <a:bodyPr/>
        <a:lstStyle/>
        <a:p>
          <a:endParaRPr lang="en-US" noProof="0" dirty="0"/>
        </a:p>
      </dgm:t>
    </dgm:pt>
    <dgm:pt modelId="{28B0D80A-25A5-49ED-A3CA-2E7923211341}">
      <dgm:prSet phldrT="[Texto]"/>
      <dgm:spPr/>
      <dgm:t>
        <a:bodyPr/>
        <a:lstStyle/>
        <a:p>
          <a:r>
            <a:rPr lang="sk-SK" sz="1400" noProof="0" dirty="0"/>
            <a:t>Je </a:t>
          </a:r>
          <a:r>
            <a:rPr lang="sk-SK" sz="1400" noProof="0" dirty="0" err="1"/>
            <a:t>servitizácia</a:t>
          </a:r>
          <a:r>
            <a:rPr lang="sk-SK" sz="1400" noProof="0" dirty="0"/>
            <a:t> pre mňa</a:t>
          </a:r>
          <a:r>
            <a:rPr lang="en-US" sz="1400" noProof="0" dirty="0"/>
            <a:t>?</a:t>
          </a:r>
        </a:p>
      </dgm:t>
    </dgm:pt>
    <dgm:pt modelId="{2EE8811C-4C62-445F-9577-305EB8E1C312}" type="sibTrans" cxnId="{0815BAD7-37F4-4D6C-9249-1E997205664C}">
      <dgm:prSet/>
      <dgm:spPr/>
      <dgm:t>
        <a:bodyPr/>
        <a:lstStyle/>
        <a:p>
          <a:endParaRPr lang="en-US" noProof="0" dirty="0"/>
        </a:p>
      </dgm:t>
    </dgm:pt>
    <dgm:pt modelId="{4978D4BF-FC7B-4F2B-A3D5-CC55735CBAF0}" type="parTrans" cxnId="{0815BAD7-37F4-4D6C-9249-1E997205664C}">
      <dgm:prSet/>
      <dgm:spPr/>
      <dgm:t>
        <a:bodyPr/>
        <a:lstStyle/>
        <a:p>
          <a:endParaRPr lang="en-US" noProof="0" dirty="0"/>
        </a:p>
      </dgm:t>
    </dgm:pt>
    <dgm:pt modelId="{3B28181F-FA7C-4D06-9BD7-80B9B7B97452}">
      <dgm:prSet/>
      <dgm:spPr/>
      <dgm:t>
        <a:bodyPr/>
        <a:lstStyle/>
        <a:p>
          <a:r>
            <a:rPr lang="sk-SK" sz="1400" noProof="0" dirty="0"/>
            <a:t>Nové technológie ako nástroj </a:t>
          </a:r>
          <a:r>
            <a:rPr lang="sk-SK" sz="1400" noProof="0" dirty="0" err="1"/>
            <a:t>servitizácie</a:t>
          </a:r>
          <a:endParaRPr lang="en-US" sz="1400" noProof="0" dirty="0"/>
        </a:p>
      </dgm:t>
    </dgm:pt>
    <dgm:pt modelId="{9B1ABBE6-A7DD-4356-887B-EA44F9D2B7DA}" type="parTrans" cxnId="{DED8FBE2-C6AB-48AE-9B71-BE065EAE481F}">
      <dgm:prSet/>
      <dgm:spPr/>
      <dgm:t>
        <a:bodyPr/>
        <a:lstStyle/>
        <a:p>
          <a:endParaRPr lang="en-US" noProof="0" dirty="0"/>
        </a:p>
      </dgm:t>
    </dgm:pt>
    <dgm:pt modelId="{47FCDB4A-2437-462F-B6BC-CF0F7B7A5199}" type="sibTrans" cxnId="{DED8FBE2-C6AB-48AE-9B71-BE065EAE481F}">
      <dgm:prSet/>
      <dgm:spPr/>
      <dgm:t>
        <a:bodyPr/>
        <a:lstStyle/>
        <a:p>
          <a:endParaRPr lang="en-US" noProof="0" dirty="0"/>
        </a:p>
      </dgm:t>
    </dgm:pt>
    <dgm:pt modelId="{28EB7FA1-92A0-480D-B898-B309E1B31070}">
      <dgm:prSet/>
      <dgm:spPr/>
      <dgm:t>
        <a:bodyPr/>
        <a:lstStyle/>
        <a:p>
          <a:r>
            <a:rPr lang="sk-SK" sz="1400" noProof="0" dirty="0"/>
            <a:t>Cesta k udržateľnosti</a:t>
          </a:r>
          <a:endParaRPr lang="en-US" sz="1400" noProof="0" dirty="0"/>
        </a:p>
      </dgm:t>
    </dgm:pt>
    <dgm:pt modelId="{46F016CB-97D7-480A-83F8-9E339B923F3C}" type="parTrans" cxnId="{8CBE7684-ECD7-4820-9A1B-932F4B4A2289}">
      <dgm:prSet/>
      <dgm:spPr/>
      <dgm:t>
        <a:bodyPr/>
        <a:lstStyle/>
        <a:p>
          <a:endParaRPr lang="en-US" noProof="0" dirty="0"/>
        </a:p>
      </dgm:t>
    </dgm:pt>
    <dgm:pt modelId="{C4827B09-5BF1-40A0-999C-3B1744DF9464}" type="sibTrans" cxnId="{8CBE7684-ECD7-4820-9A1B-932F4B4A2289}">
      <dgm:prSet/>
      <dgm:spPr/>
      <dgm:t>
        <a:bodyPr/>
        <a:lstStyle/>
        <a:p>
          <a:endParaRPr lang="en-US" noProof="0" dirty="0"/>
        </a:p>
      </dgm:t>
    </dgm:pt>
    <dgm:pt modelId="{D68FBF7A-C04B-474F-B541-28D04F2315D1}">
      <dgm:prSet/>
      <dgm:spPr/>
      <dgm:t>
        <a:bodyPr/>
        <a:lstStyle/>
        <a:p>
          <a:endParaRPr lang="en-US" sz="1400" noProof="0" dirty="0"/>
        </a:p>
      </dgm:t>
    </dgm:pt>
    <dgm:pt modelId="{D943DD64-49C7-443E-9C8F-3B782F95A342}" type="parTrans" cxnId="{3FBD329A-7B5A-4827-B1C5-4F701BBE45BE}">
      <dgm:prSet/>
      <dgm:spPr/>
      <dgm:t>
        <a:bodyPr/>
        <a:lstStyle/>
        <a:p>
          <a:endParaRPr lang="en-US" noProof="0" dirty="0"/>
        </a:p>
      </dgm:t>
    </dgm:pt>
    <dgm:pt modelId="{CD558F69-D208-4D25-9665-9E2A2F5BA6E1}" type="sibTrans" cxnId="{3FBD329A-7B5A-4827-B1C5-4F701BBE45BE}">
      <dgm:prSet/>
      <dgm:spPr/>
      <dgm:t>
        <a:bodyPr/>
        <a:lstStyle/>
        <a:p>
          <a:endParaRPr lang="en-US" noProof="0" dirty="0"/>
        </a:p>
      </dgm:t>
    </dgm:pt>
    <dgm:pt modelId="{6CBE6C0D-40AC-4E37-9A91-39B28F76D261}">
      <dgm:prSet/>
      <dgm:spPr/>
      <dgm:t>
        <a:bodyPr/>
        <a:lstStyle/>
        <a:p>
          <a:pPr algn="l"/>
          <a:r>
            <a:rPr lang="sk-SK" sz="1400" noProof="0" dirty="0"/>
            <a:t>Kľúčové nástroje</a:t>
          </a:r>
          <a:endParaRPr lang="en-US" sz="1400" noProof="0" dirty="0"/>
        </a:p>
      </dgm:t>
    </dgm:pt>
    <dgm:pt modelId="{512A7ED6-0BB7-45DB-AEEE-8EB862E55750}" type="sibTrans" cxnId="{875C790B-EFD9-4F7E-901E-DA4CD586BB09}">
      <dgm:prSet/>
      <dgm:spPr/>
      <dgm:t>
        <a:bodyPr/>
        <a:lstStyle/>
        <a:p>
          <a:endParaRPr lang="en-US" noProof="0" dirty="0"/>
        </a:p>
      </dgm:t>
    </dgm:pt>
    <dgm:pt modelId="{9D310FB1-A6B6-4003-A315-BB0B284FE00F}" type="parTrans" cxnId="{875C790B-EFD9-4F7E-901E-DA4CD586BB09}">
      <dgm:prSet/>
      <dgm:spPr/>
      <dgm:t>
        <a:bodyPr/>
        <a:lstStyle/>
        <a:p>
          <a:endParaRPr lang="en-US" noProof="0" dirty="0"/>
        </a:p>
      </dgm:t>
    </dgm:pt>
    <dgm:pt modelId="{A675B36D-19AA-4322-98B1-06F9B4310933}">
      <dgm:prSet custT="1"/>
      <dgm:spPr/>
      <dgm:t>
        <a:bodyPr/>
        <a:lstStyle/>
        <a:p>
          <a:pPr algn="l"/>
          <a:r>
            <a:rPr lang="sk-SK" sz="1400" noProof="0" dirty="0"/>
            <a:t>Metodika inovácie služieb</a:t>
          </a:r>
          <a:r>
            <a:rPr lang="en-US" sz="1400" noProof="0" dirty="0"/>
            <a:t> –</a:t>
          </a:r>
          <a:r>
            <a:rPr lang="sk-SK" sz="1400" noProof="0" dirty="0"/>
            <a:t> </a:t>
          </a:r>
          <a:r>
            <a:rPr lang="en-US" sz="1400" noProof="0" dirty="0" err="1"/>
            <a:t>proces</a:t>
          </a:r>
          <a:r>
            <a:rPr lang="sk-SK" sz="1400" noProof="0" dirty="0"/>
            <a:t> transformácie</a:t>
          </a:r>
          <a:endParaRPr lang="en-US" sz="1400" noProof="0" dirty="0"/>
        </a:p>
      </dgm:t>
    </dgm:pt>
    <dgm:pt modelId="{D4132C60-85B8-4968-A2DC-181ABE656681}" type="parTrans" cxnId="{EAAD80CC-C62F-4055-B1BC-963F079663DE}">
      <dgm:prSet/>
      <dgm:spPr/>
      <dgm:t>
        <a:bodyPr/>
        <a:lstStyle/>
        <a:p>
          <a:endParaRPr lang="en-US" noProof="0" dirty="0"/>
        </a:p>
      </dgm:t>
    </dgm:pt>
    <dgm:pt modelId="{58E280C0-481E-4A42-967B-E996114666C4}" type="sibTrans" cxnId="{EAAD80CC-C62F-4055-B1BC-963F079663DE}">
      <dgm:prSet/>
      <dgm:spPr/>
      <dgm:t>
        <a:bodyPr/>
        <a:lstStyle/>
        <a:p>
          <a:endParaRPr lang="en-US" noProof="0" dirty="0"/>
        </a:p>
      </dgm:t>
    </dgm:pt>
    <dgm:pt modelId="{EA0E84CC-6C95-414C-9090-50BC6C011891}">
      <dgm:prSet custT="1"/>
      <dgm:spPr/>
      <dgm:t>
        <a:bodyPr/>
        <a:lstStyle/>
        <a:p>
          <a:r>
            <a:rPr lang="sk-SK" sz="1400" noProof="0" dirty="0"/>
            <a:t>Výhody </a:t>
          </a:r>
          <a:r>
            <a:rPr lang="sk-SK" sz="1400" noProof="0" dirty="0" err="1"/>
            <a:t>servitizácie</a:t>
          </a:r>
          <a:endParaRPr lang="en-US" sz="1400" noProof="0" dirty="0"/>
        </a:p>
      </dgm:t>
    </dgm:pt>
    <dgm:pt modelId="{87AB324E-DA91-49D1-9114-1AE31773275A}" type="parTrans" cxnId="{D830F332-7B7E-418F-894E-F69F08901F78}">
      <dgm:prSet/>
      <dgm:spPr/>
      <dgm:t>
        <a:bodyPr/>
        <a:lstStyle/>
        <a:p>
          <a:endParaRPr lang="en-US" noProof="0" dirty="0"/>
        </a:p>
      </dgm:t>
    </dgm:pt>
    <dgm:pt modelId="{D4EAF4AE-F37D-47C5-B563-7D6DAF9A31EC}" type="sibTrans" cxnId="{D830F332-7B7E-418F-894E-F69F08901F78}">
      <dgm:prSet/>
      <dgm:spPr/>
      <dgm:t>
        <a:bodyPr/>
        <a:lstStyle/>
        <a:p>
          <a:endParaRPr lang="en-US" noProof="0" dirty="0"/>
        </a:p>
      </dgm:t>
    </dgm:pt>
    <dgm:pt modelId="{9E41732F-2BC4-1B43-B547-9DC72B228A7F}">
      <dgm:prSet/>
      <dgm:spPr/>
      <dgm:t>
        <a:bodyPr/>
        <a:lstStyle/>
        <a:p>
          <a:pPr algn="l"/>
          <a:r>
            <a:rPr lang="sk-SK" sz="1400" noProof="0" dirty="0"/>
            <a:t>Výzvy pre spoločnosť</a:t>
          </a:r>
          <a:endParaRPr lang="en-US" sz="1400" noProof="0" dirty="0"/>
        </a:p>
      </dgm:t>
    </dgm:pt>
    <dgm:pt modelId="{9B3E0491-B448-5A48-BFB3-2EEDE26C55C3}" type="parTrans" cxnId="{2E5A9ABD-10AC-A04B-BABA-D720F69038B0}">
      <dgm:prSet/>
      <dgm:spPr/>
      <dgm:t>
        <a:bodyPr/>
        <a:lstStyle/>
        <a:p>
          <a:endParaRPr lang="sk-SK"/>
        </a:p>
      </dgm:t>
    </dgm:pt>
    <dgm:pt modelId="{1025DBD2-47C1-9946-83CE-B6F47C5C9C4A}" type="sibTrans" cxnId="{2E5A9ABD-10AC-A04B-BABA-D720F69038B0}">
      <dgm:prSet/>
      <dgm:spPr/>
      <dgm:t>
        <a:bodyPr/>
        <a:lstStyle/>
        <a:p>
          <a:endParaRPr lang="sk-SK"/>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875C790B-EFD9-4F7E-901E-DA4CD586BB09}" srcId="{609B7737-2F8B-426B-AF67-1EE3ED08022C}" destId="{6CBE6C0D-40AC-4E37-9A91-39B28F76D261}" srcOrd="1" destOrd="0" parTransId="{9D310FB1-A6B6-4003-A315-BB0B284FE00F}" sibTransId="{512A7ED6-0BB7-45DB-AEEE-8EB862E55750}"/>
    <dgm:cxn modelId="{D830F332-7B7E-418F-894E-F69F08901F78}" srcId="{F20B2723-436C-41E3-8327-B9B8406600D3}" destId="{EA0E84CC-6C95-414C-9090-50BC6C011891}" srcOrd="0" destOrd="0" parTransId="{87AB324E-DA91-49D1-9114-1AE31773275A}" sibTransId="{D4EAF4AE-F37D-47C5-B563-7D6DAF9A31EC}"/>
    <dgm:cxn modelId="{E9F9DA4B-601A-4408-897E-D2936CB1FD6F}" type="presOf" srcId="{609B7737-2F8B-426B-AF67-1EE3ED08022C}" destId="{6A06E1D3-CB2E-499A-A964-4B9EA4634424}" srcOrd="0" destOrd="0" presId="urn:microsoft.com/office/officeart/2005/8/layout/hList6"/>
    <dgm:cxn modelId="{751D8379-3BAF-4F98-A85F-61542615D940}" srcId="{19D75968-110D-4570-A796-4EFA7A289980}" destId="{1EB7B6C2-3634-4EDE-A16D-DCD926DC57FD}" srcOrd="0" destOrd="0" parTransId="{C4804868-1FB7-4E89-9585-79F595BCBEF4}" sibTransId="{7087BA06-890E-4340-83C6-C72E1DE962F2}"/>
    <dgm:cxn modelId="{4A11767C-4CB7-4B8E-9212-D52107891E1E}" type="presOf" srcId="{A675B36D-19AA-4322-98B1-06F9B4310933}" destId="{6A06E1D3-CB2E-499A-A964-4B9EA4634424}" srcOrd="0" destOrd="1" presId="urn:microsoft.com/office/officeart/2005/8/layout/hList6"/>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8CBE7684-ECD7-4820-9A1B-932F4B4A2289}" srcId="{F20B2723-436C-41E3-8327-B9B8406600D3}" destId="{28EB7FA1-92A0-480D-B898-B309E1B31070}" srcOrd="2" destOrd="0" parTransId="{46F016CB-97D7-480A-83F8-9E339B923F3C}" sibTransId="{C4827B09-5BF1-40A0-999C-3B1744DF9464}"/>
    <dgm:cxn modelId="{A097E889-192C-41F5-8EE9-22C35F2FA878}" type="presOf" srcId="{EA0E84CC-6C95-414C-9090-50BC6C011891}" destId="{3DEE8081-9DAE-447D-949C-DEF3860D6332}" srcOrd="0" destOrd="1" presId="urn:microsoft.com/office/officeart/2005/8/layout/hList6"/>
    <dgm:cxn modelId="{6E67A090-EB62-4AF6-952E-D5718240FFF2}" type="presOf" srcId="{D68FBF7A-C04B-474F-B541-28D04F2315D1}" destId="{3DEE8081-9DAE-447D-949C-DEF3860D6332}" srcOrd="0" destOrd="4"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3FBD329A-7B5A-4827-B1C5-4F701BBE45BE}" srcId="{F20B2723-436C-41E3-8327-B9B8406600D3}" destId="{D68FBF7A-C04B-474F-B541-28D04F2315D1}" srcOrd="3" destOrd="0" parTransId="{D943DD64-49C7-443E-9C8F-3B782F95A342}" sibTransId="{CD558F69-D208-4D25-9665-9E2A2F5BA6E1}"/>
    <dgm:cxn modelId="{B3CC6CB5-BB5B-4A96-8B1E-A8A3F01CC766}" srcId="{36AF0E53-CBCF-4C04-A4FB-7AC87E586F76}" destId="{19D75968-110D-4570-A796-4EFA7A289980}" srcOrd="0" destOrd="0" parTransId="{78AFBB9F-F438-4106-A4C3-7D8B2021376F}" sibTransId="{B5F78038-C462-4723-A996-05689A91AF21}"/>
    <dgm:cxn modelId="{2E5A9ABD-10AC-A04B-BABA-D720F69038B0}" srcId="{609B7737-2F8B-426B-AF67-1EE3ED08022C}" destId="{9E41732F-2BC4-1B43-B547-9DC72B228A7F}" srcOrd="2" destOrd="0" parTransId="{9B3E0491-B448-5A48-BFB3-2EEDE26C55C3}" sibTransId="{1025DBD2-47C1-9946-83CE-B6F47C5C9C4A}"/>
    <dgm:cxn modelId="{B13F34CB-A0F1-4152-B9A2-6D2812277A48}" type="presOf" srcId="{6CBE6C0D-40AC-4E37-9A91-39B28F76D261}" destId="{6A06E1D3-CB2E-499A-A964-4B9EA4634424}" srcOrd="0" destOrd="2" presId="urn:microsoft.com/office/officeart/2005/8/layout/hList6"/>
    <dgm:cxn modelId="{EAAD80CC-C62F-4055-B1BC-963F079663DE}" srcId="{609B7737-2F8B-426B-AF67-1EE3ED08022C}" destId="{A675B36D-19AA-4322-98B1-06F9B4310933}" srcOrd="0" destOrd="0" parTransId="{D4132C60-85B8-4968-A2DC-181ABE656681}" sibTransId="{58E280C0-481E-4A42-967B-E996114666C4}"/>
    <dgm:cxn modelId="{0815BAD7-37F4-4D6C-9249-1E997205664C}" srcId="{19D75968-110D-4570-A796-4EFA7A289980}" destId="{28B0D80A-25A5-49ED-A3CA-2E7923211341}" srcOrd="1" destOrd="0" parTransId="{4978D4BF-FC7B-4F2B-A3D5-CC55735CBAF0}" sibTransId="{2EE8811C-4C62-445F-9577-305EB8E1C312}"/>
    <dgm:cxn modelId="{92D968DA-9935-4ABD-80A7-6A41EEA2B55D}" type="presOf" srcId="{F20B2723-436C-41E3-8327-B9B8406600D3}" destId="{3DEE8081-9DAE-447D-949C-DEF3860D6332}" srcOrd="0" destOrd="0" presId="urn:microsoft.com/office/officeart/2005/8/layout/hList6"/>
    <dgm:cxn modelId="{DED8FBE2-C6AB-48AE-9B71-BE065EAE481F}" srcId="{F20B2723-436C-41E3-8327-B9B8406600D3}" destId="{3B28181F-FA7C-4D06-9BD7-80B9B7B97452}" srcOrd="1" destOrd="0" parTransId="{9B1ABBE6-A7DD-4356-887B-EA44F9D2B7DA}" sibTransId="{47FCDB4A-2437-462F-B6BC-CF0F7B7A5199}"/>
    <dgm:cxn modelId="{6B9B00E7-042C-45F0-B17B-617811E45463}" type="presOf" srcId="{28EB7FA1-92A0-480D-B898-B309E1B31070}" destId="{3DEE8081-9DAE-447D-949C-DEF3860D6332}" srcOrd="0" destOrd="3" presId="urn:microsoft.com/office/officeart/2005/8/layout/hList6"/>
    <dgm:cxn modelId="{719F32E8-717E-EF49-BC40-743E27B47C6C}" type="presOf" srcId="{9E41732F-2BC4-1B43-B547-9DC72B228A7F}" destId="{6A06E1D3-CB2E-499A-A964-4B9EA4634424}" srcOrd="0" destOrd="3" presId="urn:microsoft.com/office/officeart/2005/8/layout/hList6"/>
    <dgm:cxn modelId="{2378AAEB-3867-4BE8-865D-68F1162C9A72}" type="presOf" srcId="{3B28181F-FA7C-4D06-9BD7-80B9B7B97452}" destId="{3DEE8081-9DAE-447D-949C-DEF3860D6332}" srcOrd="0" destOrd="2"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51A168-56A9-40EC-BEBC-41EDAC75F7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hr-HR"/>
        </a:p>
      </dgm:t>
    </dgm:pt>
    <dgm:pt modelId="{ACFFDC24-780C-46B6-A74B-092967E795C6}">
      <dgm:prSet phldrT="[Text]" custT="1"/>
      <dgm:spPr/>
      <dgm:t>
        <a:bodyPr/>
        <a:lstStyle/>
        <a:p>
          <a:r>
            <a:rPr lang="sk-SK" sz="1600" b="1" noProof="0" dirty="0">
              <a:solidFill>
                <a:schemeClr val="bg1"/>
              </a:solidFill>
            </a:rPr>
            <a:t>Štíhly prístup</a:t>
          </a:r>
          <a:r>
            <a:rPr lang="en-US" sz="1600" b="1" noProof="0" dirty="0">
              <a:solidFill>
                <a:schemeClr val="bg1"/>
              </a:solidFill>
            </a:rPr>
            <a:t> </a:t>
          </a:r>
        </a:p>
        <a:p>
          <a:r>
            <a:rPr lang="sk-SK" sz="1600" noProof="0" dirty="0">
              <a:solidFill>
                <a:schemeClr val="bg1"/>
              </a:solidFill>
            </a:rPr>
            <a:t>Špeciálne prispôsobený proces </a:t>
          </a:r>
          <a:r>
            <a:rPr lang="sk-SK" sz="1600" noProof="0" dirty="0" err="1">
              <a:solidFill>
                <a:schemeClr val="bg1"/>
              </a:solidFill>
            </a:rPr>
            <a:t>servitizácie</a:t>
          </a:r>
          <a:r>
            <a:rPr lang="sk-SK" sz="1600" noProof="0" dirty="0">
              <a:solidFill>
                <a:schemeClr val="bg1"/>
              </a:solidFill>
            </a:rPr>
            <a:t> pre MSP s obmedzenými zdrojmi a schopnosťami</a:t>
          </a:r>
          <a:endParaRPr lang="en-US" sz="1600" noProof="0" dirty="0">
            <a:solidFill>
              <a:schemeClr val="bg1"/>
            </a:solidFill>
          </a:endParaRPr>
        </a:p>
      </dgm:t>
    </dgm:pt>
    <dgm:pt modelId="{8328C988-AD5C-4B25-A929-A1BB280B79BE}" type="parTrans" cxnId="{4624600A-B4E3-48CB-A745-34051545539F}">
      <dgm:prSet/>
      <dgm:spPr/>
      <dgm:t>
        <a:bodyPr/>
        <a:lstStyle/>
        <a:p>
          <a:endParaRPr lang="hr-HR" sz="1600">
            <a:solidFill>
              <a:schemeClr val="bg1"/>
            </a:solidFill>
          </a:endParaRPr>
        </a:p>
      </dgm:t>
    </dgm:pt>
    <dgm:pt modelId="{CF02B04B-63C3-48F6-ADEC-D5A36E0BBE83}" type="sibTrans" cxnId="{4624600A-B4E3-48CB-A745-34051545539F}">
      <dgm:prSet/>
      <dgm:spPr/>
      <dgm:t>
        <a:bodyPr/>
        <a:lstStyle/>
        <a:p>
          <a:endParaRPr lang="hr-HR" sz="1600">
            <a:solidFill>
              <a:schemeClr val="bg1"/>
            </a:solidFill>
          </a:endParaRPr>
        </a:p>
      </dgm:t>
    </dgm:pt>
    <dgm:pt modelId="{12692E93-D399-4F9E-9068-0CCC37951674}">
      <dgm:prSet phldrT="[Text]" custT="1"/>
      <dgm:spPr/>
      <dgm:t>
        <a:bodyPr/>
        <a:lstStyle/>
        <a:p>
          <a:r>
            <a:rPr lang="sk-SK" sz="1600" b="1" noProof="0" dirty="0">
              <a:solidFill>
                <a:schemeClr val="bg1"/>
              </a:solidFill>
            </a:rPr>
            <a:t>Učenie sa praxou</a:t>
          </a:r>
          <a:endParaRPr lang="en-US" sz="1600" b="1" noProof="0" dirty="0">
            <a:solidFill>
              <a:schemeClr val="bg1"/>
            </a:solidFill>
          </a:endParaRPr>
        </a:p>
        <a:p>
          <a:r>
            <a:rPr lang="sk-SK" sz="1600" noProof="0" dirty="0">
              <a:solidFill>
                <a:schemeClr val="bg1"/>
              </a:solidFill>
            </a:rPr>
            <a:t>Nástroje a metódy sú ľahko použiteľné a veľmi účinné pri objavovaní zákazníkov a navrhovaní obchodných modelov</a:t>
          </a:r>
          <a:endParaRPr lang="en-US" sz="1600" noProof="0" dirty="0">
            <a:solidFill>
              <a:schemeClr val="bg1"/>
            </a:solidFill>
          </a:endParaRPr>
        </a:p>
      </dgm:t>
    </dgm:pt>
    <dgm:pt modelId="{C4300818-8F4F-4064-B5A6-2341569DF89B}" type="parTrans" cxnId="{74533F72-7423-47BF-8265-0315447DDA53}">
      <dgm:prSet/>
      <dgm:spPr/>
      <dgm:t>
        <a:bodyPr/>
        <a:lstStyle/>
        <a:p>
          <a:endParaRPr lang="hr-HR" sz="1600">
            <a:solidFill>
              <a:schemeClr val="bg1"/>
            </a:solidFill>
          </a:endParaRPr>
        </a:p>
      </dgm:t>
    </dgm:pt>
    <dgm:pt modelId="{2523E341-14D0-495B-871D-20296D04D0B7}" type="sibTrans" cxnId="{74533F72-7423-47BF-8265-0315447DDA53}">
      <dgm:prSet/>
      <dgm:spPr/>
      <dgm:t>
        <a:bodyPr/>
        <a:lstStyle/>
        <a:p>
          <a:endParaRPr lang="hr-HR" sz="1600">
            <a:solidFill>
              <a:schemeClr val="bg1"/>
            </a:solidFill>
          </a:endParaRPr>
        </a:p>
      </dgm:t>
    </dgm:pt>
    <dgm:pt modelId="{4A4A01E2-68F2-47E5-AC0C-97DAABDAEAB1}">
      <dgm:prSet phldrT="[Text]" custT="1"/>
      <dgm:spPr/>
      <dgm:t>
        <a:bodyPr/>
        <a:lstStyle/>
        <a:p>
          <a:r>
            <a:rPr lang="sk-SK" sz="1600" b="1" noProof="0" dirty="0">
              <a:solidFill>
                <a:schemeClr val="bg1"/>
              </a:solidFill>
            </a:rPr>
            <a:t>Zlepšovanie ponuky</a:t>
          </a:r>
          <a:endParaRPr lang="en-US" sz="1600" b="1" noProof="0" dirty="0">
            <a:solidFill>
              <a:schemeClr val="bg1"/>
            </a:solidFill>
          </a:endParaRPr>
        </a:p>
        <a:p>
          <a:r>
            <a:rPr lang="en-US" sz="1600" noProof="0" dirty="0">
              <a:solidFill>
                <a:schemeClr val="bg1"/>
              </a:solidFill>
            </a:rPr>
            <a:t> </a:t>
          </a:r>
          <a:r>
            <a:rPr lang="sk-SK" sz="1600" noProof="0" dirty="0">
              <a:solidFill>
                <a:schemeClr val="bg1"/>
              </a:solidFill>
            </a:rPr>
            <a:t>Dosiahnutie plného potenciálu hodnotovej ponuky prostredníctvom lepšej zákazníckej skúsenosti</a:t>
          </a:r>
          <a:endParaRPr lang="en-US" sz="1600" noProof="0" dirty="0">
            <a:solidFill>
              <a:schemeClr val="bg1"/>
            </a:solidFill>
          </a:endParaRPr>
        </a:p>
      </dgm:t>
    </dgm:pt>
    <dgm:pt modelId="{E323E3CC-5533-4665-8526-A607BD7E8EF4}" type="parTrans" cxnId="{F3A62F33-2EAA-4E80-AA29-954F062EF7AC}">
      <dgm:prSet/>
      <dgm:spPr/>
      <dgm:t>
        <a:bodyPr/>
        <a:lstStyle/>
        <a:p>
          <a:endParaRPr lang="hr-HR" sz="1600">
            <a:solidFill>
              <a:schemeClr val="bg1"/>
            </a:solidFill>
          </a:endParaRPr>
        </a:p>
      </dgm:t>
    </dgm:pt>
    <dgm:pt modelId="{2823D545-9FC2-4B71-9D39-18F89F304A9C}" type="sibTrans" cxnId="{F3A62F33-2EAA-4E80-AA29-954F062EF7AC}">
      <dgm:prSet/>
      <dgm:spPr/>
      <dgm:t>
        <a:bodyPr/>
        <a:lstStyle/>
        <a:p>
          <a:endParaRPr lang="hr-HR" sz="1600">
            <a:solidFill>
              <a:schemeClr val="bg1"/>
            </a:solidFill>
          </a:endParaRPr>
        </a:p>
      </dgm:t>
    </dgm:pt>
    <dgm:pt modelId="{44D1DF11-43D1-4234-953C-385B80FD1A7C}">
      <dgm:prSet phldrT="[Text]" custT="1"/>
      <dgm:spPr/>
      <dgm:t>
        <a:bodyPr/>
        <a:lstStyle/>
        <a:p>
          <a:r>
            <a:rPr lang="sk-SK" sz="1600" b="1" noProof="0" dirty="0">
              <a:solidFill>
                <a:schemeClr val="bg1"/>
              </a:solidFill>
            </a:rPr>
            <a:t>Dostupná podpora</a:t>
          </a:r>
          <a:endParaRPr lang="en-US" sz="1600" b="1" noProof="0" dirty="0">
            <a:solidFill>
              <a:schemeClr val="bg1"/>
            </a:solidFill>
          </a:endParaRPr>
        </a:p>
        <a:p>
          <a:r>
            <a:rPr lang="en-US" sz="1600" noProof="0" dirty="0">
              <a:solidFill>
                <a:schemeClr val="bg1"/>
              </a:solidFill>
            </a:rPr>
            <a:t> </a:t>
          </a:r>
          <a:r>
            <a:rPr lang="sk-SK" sz="1600" noProof="0" dirty="0">
              <a:solidFill>
                <a:schemeClr val="bg1"/>
              </a:solidFill>
            </a:rPr>
            <a:t>Implementáciu podporujú odborné a vzdelávacie materiály projektu THINGS+ a sieť vyškolených odborníkov</a:t>
          </a:r>
          <a:endParaRPr lang="en-US" sz="1600" noProof="0" dirty="0">
            <a:solidFill>
              <a:schemeClr val="bg1"/>
            </a:solidFill>
          </a:endParaRPr>
        </a:p>
      </dgm:t>
    </dgm:pt>
    <dgm:pt modelId="{7AD2E5B2-29F4-4033-BB14-CA08D8E06FD7}" type="parTrans" cxnId="{8E73A9EF-9376-4707-A62E-35E7BE613A2B}">
      <dgm:prSet/>
      <dgm:spPr/>
      <dgm:t>
        <a:bodyPr/>
        <a:lstStyle/>
        <a:p>
          <a:endParaRPr lang="hr-HR" sz="1600">
            <a:solidFill>
              <a:schemeClr val="bg1"/>
            </a:solidFill>
          </a:endParaRPr>
        </a:p>
      </dgm:t>
    </dgm:pt>
    <dgm:pt modelId="{2F85D52E-7791-435D-8A6C-DD50814BA081}" type="sibTrans" cxnId="{8E73A9EF-9376-4707-A62E-35E7BE613A2B}">
      <dgm:prSet/>
      <dgm:spPr/>
      <dgm:t>
        <a:bodyPr/>
        <a:lstStyle/>
        <a:p>
          <a:endParaRPr lang="hr-HR" sz="1600">
            <a:solidFill>
              <a:schemeClr val="bg1"/>
            </a:solidFill>
          </a:endParaRPr>
        </a:p>
      </dgm:t>
    </dgm:pt>
    <dgm:pt modelId="{3B7E53C9-9E8C-4333-8470-DA82B23CA8B7}" type="pres">
      <dgm:prSet presAssocID="{EC51A168-56A9-40EC-BEBC-41EDAC75F7FA}" presName="diagram" presStyleCnt="0">
        <dgm:presLayoutVars>
          <dgm:dir/>
          <dgm:resizeHandles val="exact"/>
        </dgm:presLayoutVars>
      </dgm:prSet>
      <dgm:spPr/>
    </dgm:pt>
    <dgm:pt modelId="{BCE87791-70BE-49D4-9D19-9FF360873CAD}" type="pres">
      <dgm:prSet presAssocID="{ACFFDC24-780C-46B6-A74B-092967E795C6}" presName="node" presStyleLbl="node1" presStyleIdx="0" presStyleCnt="4" custScaleX="465909" custScaleY="274848">
        <dgm:presLayoutVars>
          <dgm:bulletEnabled val="1"/>
        </dgm:presLayoutVars>
      </dgm:prSet>
      <dgm:spPr/>
    </dgm:pt>
    <dgm:pt modelId="{D3A0592F-4C53-4BFE-8E0E-A70D17BDE42A}" type="pres">
      <dgm:prSet presAssocID="{CF02B04B-63C3-48F6-ADEC-D5A36E0BBE83}" presName="sibTrans" presStyleCnt="0"/>
      <dgm:spPr/>
    </dgm:pt>
    <dgm:pt modelId="{EF874CEE-FEAD-445F-8007-C32606D7172E}" type="pres">
      <dgm:prSet presAssocID="{12692E93-D399-4F9E-9068-0CCC37951674}" presName="node" presStyleLbl="node1" presStyleIdx="1" presStyleCnt="4" custScaleX="465909" custScaleY="274848">
        <dgm:presLayoutVars>
          <dgm:bulletEnabled val="1"/>
        </dgm:presLayoutVars>
      </dgm:prSet>
      <dgm:spPr/>
    </dgm:pt>
    <dgm:pt modelId="{C5938E40-E7E0-4005-9966-5B1D357F87FA}" type="pres">
      <dgm:prSet presAssocID="{2523E341-14D0-495B-871D-20296D04D0B7}" presName="sibTrans" presStyleCnt="0"/>
      <dgm:spPr/>
    </dgm:pt>
    <dgm:pt modelId="{BE9E21ED-3897-4929-9A3E-4C2723E5F08E}" type="pres">
      <dgm:prSet presAssocID="{4A4A01E2-68F2-47E5-AC0C-97DAABDAEAB1}" presName="node" presStyleLbl="node1" presStyleIdx="2" presStyleCnt="4" custScaleX="465909" custScaleY="274848" custLinFactNeighborX="-519" custLinFactNeighborY="37">
        <dgm:presLayoutVars>
          <dgm:bulletEnabled val="1"/>
        </dgm:presLayoutVars>
      </dgm:prSet>
      <dgm:spPr/>
    </dgm:pt>
    <dgm:pt modelId="{F4E83D9F-6661-4E14-80CF-3BD570D1C890}" type="pres">
      <dgm:prSet presAssocID="{2823D545-9FC2-4B71-9D39-18F89F304A9C}" presName="sibTrans" presStyleCnt="0"/>
      <dgm:spPr/>
    </dgm:pt>
    <dgm:pt modelId="{DEF31DA3-1880-43ED-9C66-C3A6579CBC44}" type="pres">
      <dgm:prSet presAssocID="{44D1DF11-43D1-4234-953C-385B80FD1A7C}" presName="node" presStyleLbl="node1" presStyleIdx="3" presStyleCnt="4" custScaleX="465909" custScaleY="274848">
        <dgm:presLayoutVars>
          <dgm:bulletEnabled val="1"/>
        </dgm:presLayoutVars>
      </dgm:prSet>
      <dgm:spPr/>
    </dgm:pt>
  </dgm:ptLst>
  <dgm:cxnLst>
    <dgm:cxn modelId="{4624600A-B4E3-48CB-A745-34051545539F}" srcId="{EC51A168-56A9-40EC-BEBC-41EDAC75F7FA}" destId="{ACFFDC24-780C-46B6-A74B-092967E795C6}" srcOrd="0" destOrd="0" parTransId="{8328C988-AD5C-4B25-A929-A1BB280B79BE}" sibTransId="{CF02B04B-63C3-48F6-ADEC-D5A36E0BBE83}"/>
    <dgm:cxn modelId="{FFA5EA20-8846-43B4-9775-CBAF1972AD6C}" type="presOf" srcId="{ACFFDC24-780C-46B6-A74B-092967E795C6}" destId="{BCE87791-70BE-49D4-9D19-9FF360873CAD}" srcOrd="0" destOrd="0" presId="urn:microsoft.com/office/officeart/2005/8/layout/default"/>
    <dgm:cxn modelId="{F3A62F33-2EAA-4E80-AA29-954F062EF7AC}" srcId="{EC51A168-56A9-40EC-BEBC-41EDAC75F7FA}" destId="{4A4A01E2-68F2-47E5-AC0C-97DAABDAEAB1}" srcOrd="2" destOrd="0" parTransId="{E323E3CC-5533-4665-8526-A607BD7E8EF4}" sibTransId="{2823D545-9FC2-4B71-9D39-18F89F304A9C}"/>
    <dgm:cxn modelId="{34B7EB68-E39F-4EE6-B3DF-605A5B6A7479}" type="presOf" srcId="{12692E93-D399-4F9E-9068-0CCC37951674}" destId="{EF874CEE-FEAD-445F-8007-C32606D7172E}" srcOrd="0" destOrd="0" presId="urn:microsoft.com/office/officeart/2005/8/layout/default"/>
    <dgm:cxn modelId="{74533F72-7423-47BF-8265-0315447DDA53}" srcId="{EC51A168-56A9-40EC-BEBC-41EDAC75F7FA}" destId="{12692E93-D399-4F9E-9068-0CCC37951674}" srcOrd="1" destOrd="0" parTransId="{C4300818-8F4F-4064-B5A6-2341569DF89B}" sibTransId="{2523E341-14D0-495B-871D-20296D04D0B7}"/>
    <dgm:cxn modelId="{43401D87-38C8-49EE-B5B7-70F49E9A9394}" type="presOf" srcId="{4A4A01E2-68F2-47E5-AC0C-97DAABDAEAB1}" destId="{BE9E21ED-3897-4929-9A3E-4C2723E5F08E}" srcOrd="0" destOrd="0" presId="urn:microsoft.com/office/officeart/2005/8/layout/default"/>
    <dgm:cxn modelId="{33ED1AE9-C3DF-465A-ADC5-060FEEBFE326}" type="presOf" srcId="{44D1DF11-43D1-4234-953C-385B80FD1A7C}" destId="{DEF31DA3-1880-43ED-9C66-C3A6579CBC44}" srcOrd="0" destOrd="0" presId="urn:microsoft.com/office/officeart/2005/8/layout/default"/>
    <dgm:cxn modelId="{8E73A9EF-9376-4707-A62E-35E7BE613A2B}" srcId="{EC51A168-56A9-40EC-BEBC-41EDAC75F7FA}" destId="{44D1DF11-43D1-4234-953C-385B80FD1A7C}" srcOrd="3" destOrd="0" parTransId="{7AD2E5B2-29F4-4033-BB14-CA08D8E06FD7}" sibTransId="{2F85D52E-7791-435D-8A6C-DD50814BA081}"/>
    <dgm:cxn modelId="{593746FA-B5D5-4215-8B44-295777BD8C08}" type="presOf" srcId="{EC51A168-56A9-40EC-BEBC-41EDAC75F7FA}" destId="{3B7E53C9-9E8C-4333-8470-DA82B23CA8B7}" srcOrd="0" destOrd="0" presId="urn:microsoft.com/office/officeart/2005/8/layout/default"/>
    <dgm:cxn modelId="{7410E56F-FCC0-4D71-8FE1-7E38589DA0B4}" type="presParOf" srcId="{3B7E53C9-9E8C-4333-8470-DA82B23CA8B7}" destId="{BCE87791-70BE-49D4-9D19-9FF360873CAD}" srcOrd="0" destOrd="0" presId="urn:microsoft.com/office/officeart/2005/8/layout/default"/>
    <dgm:cxn modelId="{C53AE175-F29C-4203-BFD6-7F450D46C1C7}" type="presParOf" srcId="{3B7E53C9-9E8C-4333-8470-DA82B23CA8B7}" destId="{D3A0592F-4C53-4BFE-8E0E-A70D17BDE42A}" srcOrd="1" destOrd="0" presId="urn:microsoft.com/office/officeart/2005/8/layout/default"/>
    <dgm:cxn modelId="{CABA5468-DE71-4CB7-9FA2-643BB29F662B}" type="presParOf" srcId="{3B7E53C9-9E8C-4333-8470-DA82B23CA8B7}" destId="{EF874CEE-FEAD-445F-8007-C32606D7172E}" srcOrd="2" destOrd="0" presId="urn:microsoft.com/office/officeart/2005/8/layout/default"/>
    <dgm:cxn modelId="{E9557B85-1AF1-41B9-9E06-D59295A75A36}" type="presParOf" srcId="{3B7E53C9-9E8C-4333-8470-DA82B23CA8B7}" destId="{C5938E40-E7E0-4005-9966-5B1D357F87FA}" srcOrd="3" destOrd="0" presId="urn:microsoft.com/office/officeart/2005/8/layout/default"/>
    <dgm:cxn modelId="{DEB69809-67C1-4E43-A33F-ED8DFC790BD2}" type="presParOf" srcId="{3B7E53C9-9E8C-4333-8470-DA82B23CA8B7}" destId="{BE9E21ED-3897-4929-9A3E-4C2723E5F08E}" srcOrd="4" destOrd="0" presId="urn:microsoft.com/office/officeart/2005/8/layout/default"/>
    <dgm:cxn modelId="{3DAD3BDA-E306-44AF-BD70-88A283342690}" type="presParOf" srcId="{3B7E53C9-9E8C-4333-8470-DA82B23CA8B7}" destId="{F4E83D9F-6661-4E14-80CF-3BD570D1C890}" srcOrd="5" destOrd="0" presId="urn:microsoft.com/office/officeart/2005/8/layout/default"/>
    <dgm:cxn modelId="{CE256A76-100C-4BDE-ABBF-041E985344AE}" type="presParOf" srcId="{3B7E53C9-9E8C-4333-8470-DA82B23CA8B7}" destId="{DEF31DA3-1880-43ED-9C66-C3A6579CBC44}"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127B9-D4E9-4478-8418-CD582C8CF88B}" type="doc">
      <dgm:prSet loTypeId="urn:microsoft.com/office/officeart/2005/8/layout/hProcess9" loCatId="process" qsTypeId="urn:microsoft.com/office/officeart/2005/8/quickstyle/simple1" qsCatId="simple" csTypeId="urn:microsoft.com/office/officeart/2005/8/colors/accent1_2" csCatId="accent1" phldr="1"/>
      <dgm:spPr/>
    </dgm:pt>
    <dgm:pt modelId="{040CF10F-F4B5-4DA7-BC5A-27B5E2F0DE9D}">
      <dgm:prSet phldrT="[Text]"/>
      <dgm:spPr/>
      <dgm:t>
        <a:bodyPr/>
        <a:lstStyle/>
        <a:p>
          <a:r>
            <a:rPr lang="hr-HR" b="1" noProof="0" dirty="0">
              <a:solidFill>
                <a:schemeClr val="bg1"/>
              </a:solidFill>
            </a:rPr>
            <a:t>Fáza 1</a:t>
          </a:r>
        </a:p>
        <a:p>
          <a:r>
            <a:rPr lang="sk-SK" noProof="0" dirty="0">
              <a:solidFill>
                <a:schemeClr val="bg1"/>
              </a:solidFill>
            </a:rPr>
            <a:t>Identifikácia príležitostí na základe existujúcich schopností a znalostí spoločnosti</a:t>
          </a:r>
          <a:endParaRPr lang="en-GB" noProof="0" dirty="0">
            <a:solidFill>
              <a:schemeClr val="bg1"/>
            </a:solidFill>
          </a:endParaRPr>
        </a:p>
      </dgm:t>
    </dgm:pt>
    <dgm:pt modelId="{BA7C6F61-EB2E-46E2-AD25-557EFAE286AE}" type="parTrans" cxnId="{B37DEA72-BDD1-4C6E-AF61-CE0470C072AA}">
      <dgm:prSet/>
      <dgm:spPr/>
      <dgm:t>
        <a:bodyPr/>
        <a:lstStyle/>
        <a:p>
          <a:endParaRPr lang="en-GB" noProof="0" dirty="0"/>
        </a:p>
      </dgm:t>
    </dgm:pt>
    <dgm:pt modelId="{7255850F-395F-4655-B596-FDCF63429F40}" type="sibTrans" cxnId="{B37DEA72-BDD1-4C6E-AF61-CE0470C072AA}">
      <dgm:prSet/>
      <dgm:spPr/>
      <dgm:t>
        <a:bodyPr/>
        <a:lstStyle/>
        <a:p>
          <a:endParaRPr lang="en-GB" noProof="0" dirty="0"/>
        </a:p>
      </dgm:t>
    </dgm:pt>
    <dgm:pt modelId="{5D3F572C-2E19-4FC2-BB1A-8FDDDFAF5CFA}">
      <dgm:prSet phldrT="[Text]"/>
      <dgm:spPr/>
      <dgm:t>
        <a:bodyPr/>
        <a:lstStyle/>
        <a:p>
          <a:r>
            <a:rPr lang="hr-HR" b="1" noProof="0" dirty="0">
              <a:solidFill>
                <a:schemeClr val="bg1"/>
              </a:solidFill>
            </a:rPr>
            <a:t>Fáza 2</a:t>
          </a:r>
        </a:p>
        <a:p>
          <a:r>
            <a:rPr lang="hr-HR" noProof="0" dirty="0">
              <a:solidFill>
                <a:schemeClr val="bg1"/>
              </a:solidFill>
            </a:rPr>
            <a:t>Identifikácia príležitostí na základe externého vývoja</a:t>
          </a:r>
          <a:endParaRPr lang="en-GB" noProof="0" dirty="0">
            <a:solidFill>
              <a:schemeClr val="bg1"/>
            </a:solidFill>
          </a:endParaRPr>
        </a:p>
      </dgm:t>
    </dgm:pt>
    <dgm:pt modelId="{BB87E19E-C245-472F-A0A1-C72AA8FD023C}" type="parTrans" cxnId="{E54BDFE4-A9F9-471C-9B6A-D8CDBC785A3C}">
      <dgm:prSet/>
      <dgm:spPr/>
      <dgm:t>
        <a:bodyPr/>
        <a:lstStyle/>
        <a:p>
          <a:endParaRPr lang="en-GB" noProof="0" dirty="0"/>
        </a:p>
      </dgm:t>
    </dgm:pt>
    <dgm:pt modelId="{47FBF114-45A7-48D8-9D7D-F9D1ADB76ABD}" type="sibTrans" cxnId="{E54BDFE4-A9F9-471C-9B6A-D8CDBC785A3C}">
      <dgm:prSet/>
      <dgm:spPr/>
      <dgm:t>
        <a:bodyPr/>
        <a:lstStyle/>
        <a:p>
          <a:endParaRPr lang="en-GB" noProof="0" dirty="0"/>
        </a:p>
      </dgm:t>
    </dgm:pt>
    <dgm:pt modelId="{E0194785-3F49-4B1B-9FBA-FE387442A3E2}">
      <dgm:prSet phldrT="[Text]"/>
      <dgm:spPr/>
      <dgm:t>
        <a:bodyPr/>
        <a:lstStyle/>
        <a:p>
          <a:r>
            <a:rPr lang="hr-HR" b="1" noProof="0" dirty="0">
              <a:solidFill>
                <a:schemeClr val="bg1"/>
              </a:solidFill>
            </a:rPr>
            <a:t>Fáza 3</a:t>
          </a:r>
        </a:p>
        <a:p>
          <a:r>
            <a:rPr lang="sk-SK" noProof="0" dirty="0">
              <a:solidFill>
                <a:schemeClr val="bg1"/>
              </a:solidFill>
            </a:rPr>
            <a:t>Návrh plánu a riadenie zmien</a:t>
          </a:r>
          <a:endParaRPr lang="en-GB" noProof="0" dirty="0">
            <a:solidFill>
              <a:schemeClr val="bg1"/>
            </a:solidFill>
          </a:endParaRPr>
        </a:p>
      </dgm:t>
    </dgm:pt>
    <dgm:pt modelId="{C50D7341-FFF1-4FA6-B37C-C455C3670C8D}" type="parTrans" cxnId="{433EA62D-B669-4415-B07E-02A023688ADC}">
      <dgm:prSet/>
      <dgm:spPr/>
      <dgm:t>
        <a:bodyPr/>
        <a:lstStyle/>
        <a:p>
          <a:endParaRPr lang="en-GB" noProof="0" dirty="0"/>
        </a:p>
      </dgm:t>
    </dgm:pt>
    <dgm:pt modelId="{EFE3BF2F-8801-41B0-B0B1-F39C034B1446}" type="sibTrans" cxnId="{433EA62D-B669-4415-B07E-02A023688ADC}">
      <dgm:prSet/>
      <dgm:spPr/>
      <dgm:t>
        <a:bodyPr/>
        <a:lstStyle/>
        <a:p>
          <a:endParaRPr lang="en-GB" noProof="0" dirty="0"/>
        </a:p>
      </dgm:t>
    </dgm:pt>
    <dgm:pt modelId="{2BBD664D-1BDD-4E4A-B3D4-A4B0D299214B}">
      <dgm:prSet/>
      <dgm:spPr/>
      <dgm:t>
        <a:bodyPr/>
        <a:lstStyle/>
        <a:p>
          <a:r>
            <a:rPr lang="hr-HR" b="1" noProof="0" dirty="0">
              <a:solidFill>
                <a:schemeClr val="bg1"/>
              </a:solidFill>
            </a:rPr>
            <a:t>Fáza 4</a:t>
          </a:r>
        </a:p>
        <a:p>
          <a:r>
            <a:rPr lang="sk-SK" noProof="0" dirty="0">
              <a:solidFill>
                <a:schemeClr val="bg1"/>
              </a:solidFill>
            </a:rPr>
            <a:t>Implementácia a komercializácia</a:t>
          </a:r>
          <a:endParaRPr lang="en-GB" noProof="0" dirty="0">
            <a:solidFill>
              <a:schemeClr val="bg1"/>
            </a:solidFill>
          </a:endParaRPr>
        </a:p>
      </dgm:t>
    </dgm:pt>
    <dgm:pt modelId="{E7915FB3-DC9C-40A4-BF8A-5C73D06B11AF}" type="parTrans" cxnId="{00D18363-CE58-4B0C-85F1-4E34D381A067}">
      <dgm:prSet/>
      <dgm:spPr/>
      <dgm:t>
        <a:bodyPr/>
        <a:lstStyle/>
        <a:p>
          <a:endParaRPr lang="en-GB" noProof="0" dirty="0"/>
        </a:p>
      </dgm:t>
    </dgm:pt>
    <dgm:pt modelId="{41D66715-BA66-49C6-9391-848963CA1785}" type="sibTrans" cxnId="{00D18363-CE58-4B0C-85F1-4E34D381A067}">
      <dgm:prSet/>
      <dgm:spPr/>
      <dgm:t>
        <a:bodyPr/>
        <a:lstStyle/>
        <a:p>
          <a:endParaRPr lang="en-GB" noProof="0" dirty="0"/>
        </a:p>
      </dgm:t>
    </dgm:pt>
    <dgm:pt modelId="{33B1A7F6-80C7-4627-B0D6-E5DA1D2125F9}" type="pres">
      <dgm:prSet presAssocID="{F41127B9-D4E9-4478-8418-CD582C8CF88B}" presName="CompostProcess" presStyleCnt="0">
        <dgm:presLayoutVars>
          <dgm:dir/>
          <dgm:resizeHandles val="exact"/>
        </dgm:presLayoutVars>
      </dgm:prSet>
      <dgm:spPr/>
    </dgm:pt>
    <dgm:pt modelId="{60426CA9-FE19-4257-87F1-7D8DB07C53E1}" type="pres">
      <dgm:prSet presAssocID="{F41127B9-D4E9-4478-8418-CD582C8CF88B}" presName="arrow" presStyleLbl="bgShp" presStyleIdx="0" presStyleCnt="1"/>
      <dgm:spPr/>
    </dgm:pt>
    <dgm:pt modelId="{74D13E9A-9528-492B-BC63-08F8E3A8D904}" type="pres">
      <dgm:prSet presAssocID="{F41127B9-D4E9-4478-8418-CD582C8CF88B}" presName="linearProcess" presStyleCnt="0"/>
      <dgm:spPr/>
    </dgm:pt>
    <dgm:pt modelId="{71194C08-1118-44F4-8CBB-5F22C7DF6D5C}" type="pres">
      <dgm:prSet presAssocID="{040CF10F-F4B5-4DA7-BC5A-27B5E2F0DE9D}" presName="textNode" presStyleLbl="node1" presStyleIdx="0" presStyleCnt="4">
        <dgm:presLayoutVars>
          <dgm:bulletEnabled val="1"/>
        </dgm:presLayoutVars>
      </dgm:prSet>
      <dgm:spPr/>
    </dgm:pt>
    <dgm:pt modelId="{772643EE-ABE4-40E6-9DBD-601E60108639}" type="pres">
      <dgm:prSet presAssocID="{7255850F-395F-4655-B596-FDCF63429F40}" presName="sibTrans" presStyleCnt="0"/>
      <dgm:spPr/>
    </dgm:pt>
    <dgm:pt modelId="{154F0EF6-59F9-40FA-93E9-F722748E08E0}" type="pres">
      <dgm:prSet presAssocID="{5D3F572C-2E19-4FC2-BB1A-8FDDDFAF5CFA}" presName="textNode" presStyleLbl="node1" presStyleIdx="1" presStyleCnt="4">
        <dgm:presLayoutVars>
          <dgm:bulletEnabled val="1"/>
        </dgm:presLayoutVars>
      </dgm:prSet>
      <dgm:spPr/>
    </dgm:pt>
    <dgm:pt modelId="{995CAC00-94C0-4B63-B0EE-F5ADD065DEE3}" type="pres">
      <dgm:prSet presAssocID="{47FBF114-45A7-48D8-9D7D-F9D1ADB76ABD}" presName="sibTrans" presStyleCnt="0"/>
      <dgm:spPr/>
    </dgm:pt>
    <dgm:pt modelId="{D6B2346C-EA3A-4F57-B9E2-2A516FA21875}" type="pres">
      <dgm:prSet presAssocID="{E0194785-3F49-4B1B-9FBA-FE387442A3E2}" presName="textNode" presStyleLbl="node1" presStyleIdx="2" presStyleCnt="4">
        <dgm:presLayoutVars>
          <dgm:bulletEnabled val="1"/>
        </dgm:presLayoutVars>
      </dgm:prSet>
      <dgm:spPr/>
    </dgm:pt>
    <dgm:pt modelId="{1A0C37F3-6122-4406-92C5-B3160CF888E7}" type="pres">
      <dgm:prSet presAssocID="{EFE3BF2F-8801-41B0-B0B1-F39C034B1446}" presName="sibTrans" presStyleCnt="0"/>
      <dgm:spPr/>
    </dgm:pt>
    <dgm:pt modelId="{408D78A0-72D7-4582-BEB1-4A57A3C5B871}" type="pres">
      <dgm:prSet presAssocID="{2BBD664D-1BDD-4E4A-B3D4-A4B0D299214B}" presName="textNode" presStyleLbl="node1" presStyleIdx="3" presStyleCnt="4">
        <dgm:presLayoutVars>
          <dgm:bulletEnabled val="1"/>
        </dgm:presLayoutVars>
      </dgm:prSet>
      <dgm:spPr/>
    </dgm:pt>
  </dgm:ptLst>
  <dgm:cxnLst>
    <dgm:cxn modelId="{433EA62D-B669-4415-B07E-02A023688ADC}" srcId="{F41127B9-D4E9-4478-8418-CD582C8CF88B}" destId="{E0194785-3F49-4B1B-9FBA-FE387442A3E2}" srcOrd="2" destOrd="0" parTransId="{C50D7341-FFF1-4FA6-B37C-C455C3670C8D}" sibTransId="{EFE3BF2F-8801-41B0-B0B1-F39C034B1446}"/>
    <dgm:cxn modelId="{53075833-AC25-4D03-B701-40C8735E8A69}" type="presOf" srcId="{5D3F572C-2E19-4FC2-BB1A-8FDDDFAF5CFA}" destId="{154F0EF6-59F9-40FA-93E9-F722748E08E0}" srcOrd="0" destOrd="0" presId="urn:microsoft.com/office/officeart/2005/8/layout/hProcess9"/>
    <dgm:cxn modelId="{00D18363-CE58-4B0C-85F1-4E34D381A067}" srcId="{F41127B9-D4E9-4478-8418-CD582C8CF88B}" destId="{2BBD664D-1BDD-4E4A-B3D4-A4B0D299214B}" srcOrd="3" destOrd="0" parTransId="{E7915FB3-DC9C-40A4-BF8A-5C73D06B11AF}" sibTransId="{41D66715-BA66-49C6-9391-848963CA1785}"/>
    <dgm:cxn modelId="{CC9CD44E-7A70-4C2E-B1EA-AF3A93DC8C3D}" type="presOf" srcId="{2BBD664D-1BDD-4E4A-B3D4-A4B0D299214B}" destId="{408D78A0-72D7-4582-BEB1-4A57A3C5B871}" srcOrd="0" destOrd="0" presId="urn:microsoft.com/office/officeart/2005/8/layout/hProcess9"/>
    <dgm:cxn modelId="{B37DEA72-BDD1-4C6E-AF61-CE0470C072AA}" srcId="{F41127B9-D4E9-4478-8418-CD582C8CF88B}" destId="{040CF10F-F4B5-4DA7-BC5A-27B5E2F0DE9D}" srcOrd="0" destOrd="0" parTransId="{BA7C6F61-EB2E-46E2-AD25-557EFAE286AE}" sibTransId="{7255850F-395F-4655-B596-FDCF63429F40}"/>
    <dgm:cxn modelId="{054D009B-9D7B-48F4-A7D4-599736F7779B}" type="presOf" srcId="{040CF10F-F4B5-4DA7-BC5A-27B5E2F0DE9D}" destId="{71194C08-1118-44F4-8CBB-5F22C7DF6D5C}" srcOrd="0" destOrd="0" presId="urn:microsoft.com/office/officeart/2005/8/layout/hProcess9"/>
    <dgm:cxn modelId="{149583C8-6C6E-429D-B0B6-B37389ED26E1}" type="presOf" srcId="{E0194785-3F49-4B1B-9FBA-FE387442A3E2}" destId="{D6B2346C-EA3A-4F57-B9E2-2A516FA21875}" srcOrd="0" destOrd="0" presId="urn:microsoft.com/office/officeart/2005/8/layout/hProcess9"/>
    <dgm:cxn modelId="{E54BDFE4-A9F9-471C-9B6A-D8CDBC785A3C}" srcId="{F41127B9-D4E9-4478-8418-CD582C8CF88B}" destId="{5D3F572C-2E19-4FC2-BB1A-8FDDDFAF5CFA}" srcOrd="1" destOrd="0" parTransId="{BB87E19E-C245-472F-A0A1-C72AA8FD023C}" sibTransId="{47FBF114-45A7-48D8-9D7D-F9D1ADB76ABD}"/>
    <dgm:cxn modelId="{2F0692F7-4C93-467F-BBA9-E5FC5DECE98D}" type="presOf" srcId="{F41127B9-D4E9-4478-8418-CD582C8CF88B}" destId="{33B1A7F6-80C7-4627-B0D6-E5DA1D2125F9}" srcOrd="0" destOrd="0" presId="urn:microsoft.com/office/officeart/2005/8/layout/hProcess9"/>
    <dgm:cxn modelId="{41199F20-F371-4AA6-8C45-855EEB05665A}" type="presParOf" srcId="{33B1A7F6-80C7-4627-B0D6-E5DA1D2125F9}" destId="{60426CA9-FE19-4257-87F1-7D8DB07C53E1}" srcOrd="0" destOrd="0" presId="urn:microsoft.com/office/officeart/2005/8/layout/hProcess9"/>
    <dgm:cxn modelId="{46D16235-D23C-4496-80E0-6E080CB6FF1A}" type="presParOf" srcId="{33B1A7F6-80C7-4627-B0D6-E5DA1D2125F9}" destId="{74D13E9A-9528-492B-BC63-08F8E3A8D904}" srcOrd="1" destOrd="0" presId="urn:microsoft.com/office/officeart/2005/8/layout/hProcess9"/>
    <dgm:cxn modelId="{0A7C76A5-FA4F-4F7E-BCF5-11C6450CF3BC}" type="presParOf" srcId="{74D13E9A-9528-492B-BC63-08F8E3A8D904}" destId="{71194C08-1118-44F4-8CBB-5F22C7DF6D5C}" srcOrd="0" destOrd="0" presId="urn:microsoft.com/office/officeart/2005/8/layout/hProcess9"/>
    <dgm:cxn modelId="{F57206F0-F45A-4D6B-9052-A17711D9154E}" type="presParOf" srcId="{74D13E9A-9528-492B-BC63-08F8E3A8D904}" destId="{772643EE-ABE4-40E6-9DBD-601E60108639}" srcOrd="1" destOrd="0" presId="urn:microsoft.com/office/officeart/2005/8/layout/hProcess9"/>
    <dgm:cxn modelId="{0B3565F7-EFBB-48B5-B3A5-048797218EF8}" type="presParOf" srcId="{74D13E9A-9528-492B-BC63-08F8E3A8D904}" destId="{154F0EF6-59F9-40FA-93E9-F722748E08E0}" srcOrd="2" destOrd="0" presId="urn:microsoft.com/office/officeart/2005/8/layout/hProcess9"/>
    <dgm:cxn modelId="{B2844BDA-AF9D-4EFD-9013-50580334B817}" type="presParOf" srcId="{74D13E9A-9528-492B-BC63-08F8E3A8D904}" destId="{995CAC00-94C0-4B63-B0EE-F5ADD065DEE3}" srcOrd="3" destOrd="0" presId="urn:microsoft.com/office/officeart/2005/8/layout/hProcess9"/>
    <dgm:cxn modelId="{C430CAEA-602F-4EE9-8F49-3A4AD91FB825}" type="presParOf" srcId="{74D13E9A-9528-492B-BC63-08F8E3A8D904}" destId="{D6B2346C-EA3A-4F57-B9E2-2A516FA21875}" srcOrd="4" destOrd="0" presId="urn:microsoft.com/office/officeart/2005/8/layout/hProcess9"/>
    <dgm:cxn modelId="{1DF71835-7BDD-4A18-A7B7-660A63FB982E}" type="presParOf" srcId="{74D13E9A-9528-492B-BC63-08F8E3A8D904}" destId="{1A0C37F3-6122-4406-92C5-B3160CF888E7}" srcOrd="5" destOrd="0" presId="urn:microsoft.com/office/officeart/2005/8/layout/hProcess9"/>
    <dgm:cxn modelId="{FA9BF967-7E33-4B07-A9E3-8F87150C7F41}" type="presParOf" srcId="{74D13E9A-9528-492B-BC63-08F8E3A8D904}" destId="{408D78A0-72D7-4582-BEB1-4A57A3C5B871}"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dgm:t>
        <a:bodyPr/>
        <a:lstStyle/>
        <a:p>
          <a:r>
            <a:rPr lang="sk-SK" b="1" dirty="0">
              <a:solidFill>
                <a:schemeClr val="tx1"/>
              </a:solidFill>
            </a:rPr>
            <a:t>Analyzovať hlavné produkty a aktíva spoločnosti</a:t>
          </a:r>
          <a:endParaRPr lang="hr-HR" dirty="0"/>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1" custLinFactNeighborX="22766" custLinFactNeighborY="-16532">
        <dgm:presLayoutVars>
          <dgm:chMax val="0"/>
          <dgm:chPref val="0"/>
          <dgm:bulletEnabled val="1"/>
        </dgm:presLayoutVars>
      </dgm:prSet>
      <dgm:spPr/>
    </dgm:pt>
  </dgm:ptLst>
  <dgm:cxnLst>
    <dgm:cxn modelId="{30506150-306D-4ACA-A94A-557BA6F68CD9}" type="presOf" srcId="{256CA34A-BB8B-407D-9FF4-A739E0C15ABA}" destId="{6E485562-2B9C-41DB-B26F-C5C37D120CCC}" srcOrd="0" destOrd="0" presId="urn:microsoft.com/office/officeart/2005/8/layout/chevron1"/>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sk-SK" b="1" dirty="0">
              <a:solidFill>
                <a:schemeClr val="tx1">
                  <a:alpha val="50000"/>
                </a:schemeClr>
              </a:solidFill>
            </a:rPr>
            <a:t>Analyzovať hlavné produkty a aktíva spoločnosti</a:t>
          </a: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dgm:t>
        <a:bodyPr/>
        <a:lstStyle/>
        <a:p>
          <a:r>
            <a:rPr lang="sk-SK" b="1" dirty="0">
              <a:solidFill>
                <a:schemeClr val="tx1"/>
              </a:solidFill>
            </a:rPr>
            <a:t>Upozorniť na potreby zákazníkov</a:t>
          </a:r>
          <a:endParaRPr lang="hr-HR" dirty="0"/>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2">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2">
        <dgm:presLayoutVars>
          <dgm:chMax val="0"/>
          <dgm:chPref val="0"/>
          <dgm:bulletEnabled val="1"/>
        </dgm:presLayoutVars>
      </dgm:prSet>
      <dgm:spPr/>
    </dgm:pt>
  </dgm:ptLst>
  <dgm:cxnLst>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sk-SK" b="1" dirty="0">
              <a:solidFill>
                <a:schemeClr val="tx1">
                  <a:alpha val="50000"/>
                </a:schemeClr>
              </a:solidFill>
            </a:rPr>
            <a:t>Analyzovať hlavné produkty a aktíva spoločnosti</a:t>
          </a: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sk-SK" b="1" dirty="0">
              <a:solidFill>
                <a:schemeClr val="tx1">
                  <a:alpha val="50000"/>
                </a:schemeClr>
              </a:solidFill>
            </a:rPr>
            <a:t>Upozorniť na potreby zákazníkov</a:t>
          </a: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dgm:spPr/>
      <dgm:t>
        <a:bodyPr/>
        <a:lstStyle/>
        <a:p>
          <a:r>
            <a:rPr lang="sk-SK" b="1" dirty="0">
              <a:solidFill>
                <a:schemeClr val="tx1"/>
              </a:solidFill>
            </a:rPr>
            <a:t>Navrhnúť novú službu založenú na produkte</a:t>
          </a:r>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3">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3">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3">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dgm:spPr>
      <dgm:t>
        <a:bodyPr/>
        <a:lstStyle/>
        <a:p>
          <a:r>
            <a:rPr lang="sk-SK" b="1" dirty="0">
              <a:solidFill>
                <a:schemeClr val="tx1">
                  <a:alpha val="50000"/>
                </a:schemeClr>
              </a:solidFill>
            </a:rPr>
            <a:t>Analyzovať hlavné produkty a aktíva spoločnosti</a:t>
          </a: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a:solidFill>
          <a:schemeClr val="accent1">
            <a:hueOff val="0"/>
            <a:satOff val="0"/>
            <a:lumOff val="0"/>
            <a:alpha val="30000"/>
          </a:schemeClr>
        </a:solidFill>
      </dgm:spPr>
      <dgm:t>
        <a:bodyPr/>
        <a:lstStyle/>
        <a:p>
          <a:r>
            <a:rPr lang="sk-SK" b="1" dirty="0">
              <a:solidFill>
                <a:schemeClr val="tx1">
                  <a:alpha val="50000"/>
                </a:schemeClr>
              </a:solidFill>
            </a:rPr>
            <a:t>Upozorniť na potreby zákazníkov</a:t>
          </a: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dgm:spPr>
        <a:solidFill>
          <a:schemeClr val="accent1">
            <a:hueOff val="0"/>
            <a:satOff val="0"/>
            <a:lumOff val="0"/>
            <a:alpha val="30000"/>
          </a:schemeClr>
        </a:solidFill>
      </dgm:spPr>
      <dgm:t>
        <a:bodyPr/>
        <a:lstStyle/>
        <a:p>
          <a:r>
            <a:rPr lang="sk-SK" b="1" dirty="0">
              <a:solidFill>
                <a:schemeClr val="tx1">
                  <a:alpha val="50000"/>
                </a:schemeClr>
              </a:solidFill>
            </a:rPr>
            <a:t>Navrhnúť novú službu založenú na produkte</a:t>
          </a:r>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CCEE872A-6F37-41EB-AC0A-6A9445FB5E7E}">
      <dgm:prSet/>
      <dgm:spPr/>
      <dgm:t>
        <a:bodyPr/>
        <a:lstStyle/>
        <a:p>
          <a:r>
            <a:rPr lang="hr-HR" b="1" dirty="0">
              <a:solidFill>
                <a:schemeClr val="tx1"/>
              </a:solidFill>
            </a:rPr>
            <a:t>Predstaviť novú službu</a:t>
          </a:r>
        </a:p>
      </dgm:t>
    </dgm:pt>
    <dgm:pt modelId="{32E381B8-CF76-4A6D-A0AD-906E97A2FE1A}" type="parTrans" cxnId="{026008AF-6C41-4F4D-BFC4-E2A2F73143C1}">
      <dgm:prSet/>
      <dgm:spPr/>
      <dgm:t>
        <a:bodyPr/>
        <a:lstStyle/>
        <a:p>
          <a:endParaRPr lang="hr-HR"/>
        </a:p>
      </dgm:t>
    </dgm:pt>
    <dgm:pt modelId="{204A7633-6FCC-40AD-82D0-32B710DA0212}" type="sibTrans" cxnId="{026008AF-6C41-4F4D-BFC4-E2A2F73143C1}">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4">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4">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4">
        <dgm:presLayoutVars>
          <dgm:chMax val="0"/>
          <dgm:chPref val="0"/>
          <dgm:bulletEnabled val="1"/>
        </dgm:presLayoutVars>
      </dgm:prSet>
      <dgm:spPr/>
    </dgm:pt>
    <dgm:pt modelId="{827EA804-5065-49B4-B35C-F42F52257B16}" type="pres">
      <dgm:prSet presAssocID="{B7DAA6A4-D634-42BB-BFA2-055E6EA89C53}" presName="parTxOnlySpace" presStyleCnt="0"/>
      <dgm:spPr/>
    </dgm:pt>
    <dgm:pt modelId="{15EB451A-42C1-4A03-B241-1E051E7D0DD2}" type="pres">
      <dgm:prSet presAssocID="{CCEE872A-6F37-41EB-AC0A-6A9445FB5E7E}" presName="parTxOnly" presStyleLbl="node1" presStyleIdx="3" presStyleCnt="4">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026008AF-6C41-4F4D-BFC4-E2A2F73143C1}" srcId="{256CA34A-BB8B-407D-9FF4-A739E0C15ABA}" destId="{CCEE872A-6F37-41EB-AC0A-6A9445FB5E7E}" srcOrd="3" destOrd="0" parTransId="{32E381B8-CF76-4A6D-A0AD-906E97A2FE1A}" sibTransId="{204A7633-6FCC-40AD-82D0-32B710DA0212}"/>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91D4F9E0-25F4-454C-AC0D-77A03E587C31}" type="presOf" srcId="{CCEE872A-6F37-41EB-AC0A-6A9445FB5E7E}" destId="{15EB451A-42C1-4A03-B241-1E051E7D0DD2}"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 modelId="{11F8EAA9-4D53-44C3-B59C-E57BEABACE0F}" type="presParOf" srcId="{6E485562-2B9C-41DB-B26F-C5C37D120CCC}" destId="{827EA804-5065-49B4-B35C-F42F52257B16}" srcOrd="5" destOrd="0" presId="urn:microsoft.com/office/officeart/2005/8/layout/chevron1"/>
    <dgm:cxn modelId="{5314625B-EF3B-4C83-8C23-1DCEFB231D1D}" type="presParOf" srcId="{6E485562-2B9C-41DB-B26F-C5C37D120CCC}" destId="{15EB451A-42C1-4A03-B241-1E051E7D0DD2}" srcOrd="6"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custT="1"/>
      <dgm:spPr/>
      <dgm:t>
        <a:bodyPr/>
        <a:lstStyle/>
        <a:p>
          <a:pPr rtl="0"/>
          <a:r>
            <a:rPr lang="en-US" sz="1300" noProof="0" dirty="0">
              <a:latin typeface="Calibri Light" panose="020F0302020204030204"/>
            </a:rPr>
            <a:t>Kapitola 1</a:t>
          </a:r>
          <a:endParaRPr lang="en-US" sz="1300" noProof="0" dirty="0"/>
        </a:p>
      </dgm:t>
    </dgm:pt>
    <dgm:pt modelId="{A4499F8F-8C98-4F22-9390-38711BCBAAE2}" type="parTrans" cxnId="{699FF731-067A-414C-87FE-CB60620F8569}">
      <dgm:prSet/>
      <dgm:spPr/>
      <dgm:t>
        <a:bodyPr/>
        <a:lstStyle/>
        <a:p>
          <a:endParaRPr lang="es-ES" sz="1300"/>
        </a:p>
      </dgm:t>
    </dgm:pt>
    <dgm:pt modelId="{C29B2F6D-2BFD-4ACD-96BB-CE9968F61031}" type="sibTrans" cxnId="{699FF731-067A-414C-87FE-CB60620F8569}">
      <dgm:prSet/>
      <dgm:spPr/>
      <dgm:t>
        <a:bodyPr/>
        <a:lstStyle/>
        <a:p>
          <a:endParaRPr lang="es-ES" sz="1300"/>
        </a:p>
      </dgm:t>
    </dgm:pt>
    <dgm:pt modelId="{70ED07A8-1925-4E2A-A3F7-588056F8DA59}">
      <dgm:prSet phldrT="[Texto]" custT="1"/>
      <dgm:spPr/>
      <dgm:t>
        <a:bodyPr/>
        <a:lstStyle/>
        <a:p>
          <a:r>
            <a:rPr lang="sk-SK" sz="1300" noProof="0" dirty="0" err="1">
              <a:solidFill>
                <a:srgbClr val="404040"/>
              </a:solidFill>
            </a:rPr>
            <a:t>Servitizácia</a:t>
          </a:r>
          <a:r>
            <a:rPr lang="sk-SK" sz="1300" noProof="0" dirty="0">
              <a:solidFill>
                <a:srgbClr val="404040"/>
              </a:solidFill>
            </a:rPr>
            <a:t> je premena produktov alebo zdrojov na služby</a:t>
          </a:r>
          <a:r>
            <a:rPr lang="en-US" sz="1300" noProof="0" dirty="0">
              <a:solidFill>
                <a:srgbClr val="404040"/>
              </a:solidFill>
            </a:rPr>
            <a:t>, </a:t>
          </a:r>
          <a:r>
            <a:rPr lang="sk-SK" sz="1300" noProof="0" dirty="0">
              <a:solidFill>
                <a:srgbClr val="404040"/>
              </a:solidFill>
            </a:rPr>
            <a:t>teda predaj riešení namiesto produktov</a:t>
          </a:r>
          <a:r>
            <a:rPr lang="en-US" sz="1300" noProof="0" dirty="0">
              <a:solidFill>
                <a:srgbClr val="404040"/>
              </a:solidFill>
            </a:rPr>
            <a:t>. </a:t>
          </a:r>
        </a:p>
      </dgm:t>
    </dgm:pt>
    <dgm:pt modelId="{BA2AA8D9-8A0B-4C44-AC4A-E229D520682F}" type="parTrans" cxnId="{27E4206D-420D-4A44-8E3D-381C32007183}">
      <dgm:prSet/>
      <dgm:spPr/>
      <dgm:t>
        <a:bodyPr/>
        <a:lstStyle/>
        <a:p>
          <a:endParaRPr lang="es-ES" sz="1300"/>
        </a:p>
      </dgm:t>
    </dgm:pt>
    <dgm:pt modelId="{358BC604-4285-4A45-AB42-ABED8F39E3D2}" type="sibTrans" cxnId="{27E4206D-420D-4A44-8E3D-381C32007183}">
      <dgm:prSet/>
      <dgm:spPr/>
      <dgm:t>
        <a:bodyPr/>
        <a:lstStyle/>
        <a:p>
          <a:endParaRPr lang="es-ES" sz="1300"/>
        </a:p>
      </dgm:t>
    </dgm:pt>
    <dgm:pt modelId="{40F00831-DA0F-4F68-92C8-477728BD919B}">
      <dgm:prSet phldrT="[Texto]" custT="1"/>
      <dgm:spPr/>
      <dgm:t>
        <a:bodyPr/>
        <a:lstStyle/>
        <a:p>
          <a:r>
            <a:rPr lang="sk-SK" sz="1300" noProof="0" dirty="0" err="1">
              <a:solidFill>
                <a:srgbClr val="404040"/>
              </a:solidFill>
            </a:rPr>
            <a:t>Servitizácia</a:t>
          </a:r>
          <a:r>
            <a:rPr lang="sk-SK" sz="1300" noProof="0" dirty="0">
              <a:solidFill>
                <a:srgbClr val="404040"/>
              </a:solidFill>
            </a:rPr>
            <a:t> je tiež príležitosťou pre MMSP pretože sú agilnejšie a flexibilnejšie pri zmenách modelu podnikania</a:t>
          </a:r>
          <a:r>
            <a:rPr lang="en-US" sz="1300" noProof="0" dirty="0">
              <a:solidFill>
                <a:srgbClr val="404040"/>
              </a:solidFill>
            </a:rPr>
            <a:t>.</a:t>
          </a:r>
        </a:p>
      </dgm:t>
    </dgm:pt>
    <dgm:pt modelId="{D6E9724A-CE0D-4DE1-A116-EA7736F52CFE}" type="parTrans" cxnId="{5993BA5D-D0CA-4436-B6AD-A82A6FFDD91C}">
      <dgm:prSet/>
      <dgm:spPr/>
      <dgm:t>
        <a:bodyPr/>
        <a:lstStyle/>
        <a:p>
          <a:endParaRPr lang="es-ES" sz="1300"/>
        </a:p>
      </dgm:t>
    </dgm:pt>
    <dgm:pt modelId="{C2A8EAF7-D0E7-4696-A964-90BE9D3087E8}" type="sibTrans" cxnId="{5993BA5D-D0CA-4436-B6AD-A82A6FFDD91C}">
      <dgm:prSet/>
      <dgm:spPr/>
      <dgm:t>
        <a:bodyPr/>
        <a:lstStyle/>
        <a:p>
          <a:endParaRPr lang="es-ES" sz="1300"/>
        </a:p>
      </dgm:t>
    </dgm:pt>
    <dgm:pt modelId="{929949F9-6708-4738-9713-C14A3F26FEC8}">
      <dgm:prSet phldrT="[Texto]" custT="1"/>
      <dgm:spPr/>
      <dgm:t>
        <a:bodyPr/>
        <a:lstStyle/>
        <a:p>
          <a:pPr rtl="0"/>
          <a:r>
            <a:rPr lang="en-US" sz="1300" noProof="0" dirty="0">
              <a:latin typeface="Calibri Light" panose="020F0302020204030204"/>
            </a:rPr>
            <a:t>Kapitola 2</a:t>
          </a:r>
          <a:endParaRPr lang="en-US" sz="1300" noProof="0" dirty="0"/>
        </a:p>
      </dgm:t>
    </dgm:pt>
    <dgm:pt modelId="{0F7E1A38-7E70-42A4-AF68-F54EB88D3B4D}" type="parTrans" cxnId="{8AA7AEF0-2C43-4D1F-9795-3D7C3DEEEFE8}">
      <dgm:prSet/>
      <dgm:spPr/>
      <dgm:t>
        <a:bodyPr/>
        <a:lstStyle/>
        <a:p>
          <a:endParaRPr lang="es-ES" sz="1300"/>
        </a:p>
      </dgm:t>
    </dgm:pt>
    <dgm:pt modelId="{ADF06A4A-9857-42CF-BDD4-187E89F55B3D}" type="sibTrans" cxnId="{8AA7AEF0-2C43-4D1F-9795-3D7C3DEEEFE8}">
      <dgm:prSet/>
      <dgm:spPr/>
      <dgm:t>
        <a:bodyPr/>
        <a:lstStyle/>
        <a:p>
          <a:endParaRPr lang="es-ES" sz="1300"/>
        </a:p>
      </dgm:t>
    </dgm:pt>
    <dgm:pt modelId="{8A584B21-BCB2-43BB-B64C-7B360D83A862}">
      <dgm:prSet phldrT="[Texto]" custT="1"/>
      <dgm:spPr/>
      <dgm:t>
        <a:bodyPr/>
        <a:lstStyle/>
        <a:p>
          <a:r>
            <a:rPr lang="sk-SK" sz="1300" noProof="0" dirty="0">
              <a:solidFill>
                <a:srgbClr val="404040"/>
              </a:solidFill>
            </a:rPr>
            <a:t>Metodika inovácie služieb je pre MMSP vhodný spôsob vytvárania inovatívnych služieb založených na produktoch</a:t>
          </a:r>
          <a:r>
            <a:rPr lang="en-US" sz="1300" noProof="0" dirty="0">
              <a:solidFill>
                <a:srgbClr val="404040"/>
              </a:solidFill>
            </a:rPr>
            <a:t>.</a:t>
          </a:r>
        </a:p>
      </dgm:t>
    </dgm:pt>
    <dgm:pt modelId="{425E6093-9D9F-4D0D-AF39-692D3F01524A}" type="parTrans" cxnId="{FDC28727-7F33-4001-87F1-D5F76940E233}">
      <dgm:prSet/>
      <dgm:spPr/>
      <dgm:t>
        <a:bodyPr/>
        <a:lstStyle/>
        <a:p>
          <a:endParaRPr lang="es-ES" sz="1300"/>
        </a:p>
      </dgm:t>
    </dgm:pt>
    <dgm:pt modelId="{E714A1FB-4DC7-477F-B50F-618EF34C0C2D}" type="sibTrans" cxnId="{FDC28727-7F33-4001-87F1-D5F76940E233}">
      <dgm:prSet/>
      <dgm:spPr/>
      <dgm:t>
        <a:bodyPr/>
        <a:lstStyle/>
        <a:p>
          <a:endParaRPr lang="es-ES" sz="1300"/>
        </a:p>
      </dgm:t>
    </dgm:pt>
    <dgm:pt modelId="{34A61327-4E4D-443A-94A3-4D33A6D7D0E3}">
      <dgm:prSet phldrT="[Texto]" custT="1"/>
      <dgm:spPr/>
      <dgm:t>
        <a:bodyPr/>
        <a:lstStyle/>
        <a:p>
          <a:pPr rtl="0"/>
          <a:r>
            <a:rPr lang="en-US" sz="1300" noProof="0" dirty="0">
              <a:latin typeface="Calibri Light" panose="020F0302020204030204"/>
            </a:rPr>
            <a:t>Kapitola 3</a:t>
          </a:r>
          <a:endParaRPr lang="en-US" sz="1300" noProof="0" dirty="0"/>
        </a:p>
      </dgm:t>
    </dgm:pt>
    <dgm:pt modelId="{0665347B-7D2F-4FC9-8F56-11EF493E60CA}" type="parTrans" cxnId="{0E3B2469-9480-4EB9-BE55-3DADE7F10448}">
      <dgm:prSet/>
      <dgm:spPr/>
      <dgm:t>
        <a:bodyPr/>
        <a:lstStyle/>
        <a:p>
          <a:endParaRPr lang="es-ES" sz="1300"/>
        </a:p>
      </dgm:t>
    </dgm:pt>
    <dgm:pt modelId="{3D975020-5312-4030-8AA0-75C64DC3CF4E}" type="sibTrans" cxnId="{0E3B2469-9480-4EB9-BE55-3DADE7F10448}">
      <dgm:prSet/>
      <dgm:spPr/>
      <dgm:t>
        <a:bodyPr/>
        <a:lstStyle/>
        <a:p>
          <a:endParaRPr lang="es-ES" sz="1300"/>
        </a:p>
      </dgm:t>
    </dgm:pt>
    <dgm:pt modelId="{70B3BB73-755C-4FB7-9365-2CA8C05F6DBE}">
      <dgm:prSet phldrT="[Texto]" custT="1"/>
      <dgm:spPr/>
      <dgm:t>
        <a:bodyPr/>
        <a:lstStyle/>
        <a:p>
          <a:r>
            <a:rPr lang="sk-SK" sz="1300" noProof="0" dirty="0" err="1">
              <a:solidFill>
                <a:srgbClr val="404040"/>
              </a:solidFill>
            </a:rPr>
            <a:t>Servitizácia</a:t>
          </a:r>
          <a:r>
            <a:rPr lang="sk-SK" sz="1300" noProof="0" dirty="0">
              <a:solidFill>
                <a:srgbClr val="404040"/>
              </a:solidFill>
            </a:rPr>
            <a:t> prináša značné výhody pre spoločnosti aj ich zákazníkov.</a:t>
          </a:r>
          <a:endParaRPr lang="en-US" sz="1300" noProof="0" dirty="0">
            <a:solidFill>
              <a:srgbClr val="404040"/>
            </a:solidFill>
          </a:endParaRPr>
        </a:p>
      </dgm:t>
    </dgm:pt>
    <dgm:pt modelId="{6A957AE3-DB95-46DC-BEBA-284EA4FD37FD}" type="parTrans" cxnId="{161FFABF-BCBE-4DE8-A77B-72EAA0E776D9}">
      <dgm:prSet/>
      <dgm:spPr/>
      <dgm:t>
        <a:bodyPr/>
        <a:lstStyle/>
        <a:p>
          <a:endParaRPr lang="es-ES" sz="1300"/>
        </a:p>
      </dgm:t>
    </dgm:pt>
    <dgm:pt modelId="{8435039D-A6D3-4E9E-AB8B-A8429F8247C4}" type="sibTrans" cxnId="{161FFABF-BCBE-4DE8-A77B-72EAA0E776D9}">
      <dgm:prSet/>
      <dgm:spPr/>
      <dgm:t>
        <a:bodyPr/>
        <a:lstStyle/>
        <a:p>
          <a:endParaRPr lang="es-ES" sz="1300"/>
        </a:p>
      </dgm:t>
    </dgm:pt>
    <dgm:pt modelId="{C7F62457-A0DE-4E6C-BA52-1690BFC0590B}">
      <dgm:prSet phldrT="[Texto]" custT="1"/>
      <dgm:spPr/>
      <dgm:t>
        <a:bodyPr/>
        <a:lstStyle/>
        <a:p>
          <a:r>
            <a:rPr lang="sk-SK" sz="1300" noProof="0" dirty="0" err="1">
              <a:solidFill>
                <a:srgbClr val="404040"/>
              </a:solidFill>
            </a:rPr>
            <a:t>Servitizácia</a:t>
          </a:r>
          <a:r>
            <a:rPr lang="sk-SK" sz="1300" noProof="0" dirty="0">
              <a:solidFill>
                <a:srgbClr val="404040"/>
              </a:solidFill>
            </a:rPr>
            <a:t> podporuje digitalizáciu MMSP vytváraním nových zdrojov príjmov na základe digitalizovaných produktov a maximalizuje potenciál nových technológií.</a:t>
          </a:r>
          <a:endParaRPr lang="en-US" sz="1300" noProof="0" dirty="0">
            <a:solidFill>
              <a:srgbClr val="404040"/>
            </a:solidFill>
          </a:endParaRPr>
        </a:p>
      </dgm:t>
    </dgm:pt>
    <dgm:pt modelId="{0471C141-609F-4205-95A0-0E2C1D664046}" type="parTrans" cxnId="{E4EF8D12-2E7D-456C-8353-8C3B9EC291F9}">
      <dgm:prSet/>
      <dgm:spPr/>
      <dgm:t>
        <a:bodyPr/>
        <a:lstStyle/>
        <a:p>
          <a:endParaRPr lang="es-ES" sz="1300"/>
        </a:p>
      </dgm:t>
    </dgm:pt>
    <dgm:pt modelId="{E7DF16EB-9637-4864-804A-3D4FAC847C4E}" type="sibTrans" cxnId="{E4EF8D12-2E7D-456C-8353-8C3B9EC291F9}">
      <dgm:prSet/>
      <dgm:spPr/>
      <dgm:t>
        <a:bodyPr/>
        <a:lstStyle/>
        <a:p>
          <a:endParaRPr lang="es-ES" sz="1300"/>
        </a:p>
      </dgm:t>
    </dgm:pt>
    <dgm:pt modelId="{D94E3DF0-2812-4DE0-956F-5AB3F24243B3}">
      <dgm:prSet phldrT="[Texto]" custT="1"/>
      <dgm:spPr/>
      <dgm:t>
        <a:bodyPr/>
        <a:lstStyle/>
        <a:p>
          <a:r>
            <a:rPr lang="sk-SK" sz="1300" noProof="0" dirty="0">
              <a:solidFill>
                <a:srgbClr val="404040"/>
              </a:solidFill>
            </a:rPr>
            <a:t>Zavádza sa v </a:t>
          </a:r>
          <a:r>
            <a:rPr lang="en-US" sz="1300" noProof="0" dirty="0">
              <a:solidFill>
                <a:srgbClr val="404040"/>
              </a:solidFill>
            </a:rPr>
            <a:t>4</a:t>
          </a:r>
          <a:r>
            <a:rPr lang="sk-SK" sz="1300" noProof="0" dirty="0">
              <a:solidFill>
                <a:srgbClr val="404040"/>
              </a:solidFill>
            </a:rPr>
            <a:t> fázach, ktoré vedú MMSP cez objavenie zákazníka a návrh želanej služby.</a:t>
          </a:r>
          <a:endParaRPr lang="en-US" sz="1300" noProof="0" dirty="0">
            <a:solidFill>
              <a:srgbClr val="404040"/>
            </a:solidFill>
          </a:endParaRPr>
        </a:p>
      </dgm:t>
    </dgm:pt>
    <dgm:pt modelId="{AF976E1E-4372-4A3E-AD70-A36E7A630B1B}" type="parTrans" cxnId="{6C6BF50D-98BC-4A99-B198-6518F52975E0}">
      <dgm:prSet/>
      <dgm:spPr/>
      <dgm:t>
        <a:bodyPr/>
        <a:lstStyle/>
        <a:p>
          <a:endParaRPr lang="hr-HR" sz="1300"/>
        </a:p>
      </dgm:t>
    </dgm:pt>
    <dgm:pt modelId="{17002B42-2A4B-4883-96E4-B54F79E34E54}" type="sibTrans" cxnId="{6C6BF50D-98BC-4A99-B198-6518F52975E0}">
      <dgm:prSet/>
      <dgm:spPr/>
      <dgm:t>
        <a:bodyPr/>
        <a:lstStyle/>
        <a:p>
          <a:endParaRPr lang="hr-HR" sz="1300"/>
        </a:p>
      </dgm:t>
    </dgm:pt>
    <dgm:pt modelId="{56B333F1-2F81-41E5-9187-30F46377F168}">
      <dgm:prSet phldrT="[Texto]" custT="1"/>
      <dgm:spPr/>
      <dgm:t>
        <a:bodyPr/>
        <a:lstStyle/>
        <a:p>
          <a:r>
            <a:rPr lang="sk-SK" sz="1300" noProof="0" dirty="0" err="1">
              <a:solidFill>
                <a:srgbClr val="404040"/>
              </a:solidFill>
            </a:rPr>
            <a:t>Servitizácia</a:t>
          </a:r>
          <a:r>
            <a:rPr lang="sk-SK" sz="1300" noProof="0" dirty="0">
              <a:solidFill>
                <a:srgbClr val="404040"/>
              </a:solidFill>
            </a:rPr>
            <a:t> vedie k efektívnejšiemu využívaniu zdrojov a vyššej energetickej efektívnosti, a preto zvyšuje environmentálnu výkonnosť.</a:t>
          </a:r>
          <a:endParaRPr lang="en-US" sz="1300" noProof="0" dirty="0">
            <a:solidFill>
              <a:srgbClr val="404040"/>
            </a:solidFill>
          </a:endParaRPr>
        </a:p>
      </dgm:t>
    </dgm:pt>
    <dgm:pt modelId="{795F0A69-3694-45B6-85BA-560C5A926B14}" type="parTrans" cxnId="{A725E11F-558D-4724-AD13-1E0687827EDB}">
      <dgm:prSet/>
      <dgm:spPr/>
      <dgm:t>
        <a:bodyPr/>
        <a:lstStyle/>
        <a:p>
          <a:endParaRPr lang="sk-SK"/>
        </a:p>
      </dgm:t>
    </dgm:pt>
    <dgm:pt modelId="{EF4CBF77-E1AF-4D42-98CC-17F03A57C2E6}" type="sibTrans" cxnId="{A725E11F-558D-4724-AD13-1E0687827EDB}">
      <dgm:prSet/>
      <dgm:spPr/>
      <dgm:t>
        <a:bodyPr/>
        <a:lstStyle/>
        <a:p>
          <a:endParaRPr lang="sk-SK"/>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6C6BF50D-98BC-4A99-B198-6518F52975E0}" srcId="{929949F9-6708-4738-9713-C14A3F26FEC8}" destId="{D94E3DF0-2812-4DE0-956F-5AB3F24243B3}" srcOrd="1" destOrd="0" parTransId="{AF976E1E-4372-4A3E-AD70-A36E7A630B1B}" sibTransId="{17002B42-2A4B-4883-96E4-B54F79E34E54}"/>
    <dgm:cxn modelId="{E4EF8D12-2E7D-456C-8353-8C3B9EC291F9}" srcId="{34A61327-4E4D-443A-94A3-4D33A6D7D0E3}" destId="{C7F62457-A0DE-4E6C-BA52-1690BFC0590B}" srcOrd="1" destOrd="0" parTransId="{0471C141-609F-4205-95A0-0E2C1D664046}" sibTransId="{E7DF16EB-9637-4864-804A-3D4FAC847C4E}"/>
    <dgm:cxn modelId="{A725E11F-558D-4724-AD13-1E0687827EDB}" srcId="{34A61327-4E4D-443A-94A3-4D33A6D7D0E3}" destId="{56B333F1-2F81-41E5-9187-30F46377F168}" srcOrd="2" destOrd="0" parTransId="{795F0A69-3694-45B6-85BA-560C5A926B14}" sibTransId="{EF4CBF77-E1AF-4D42-98CC-17F03A57C2E6}"/>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1" destOrd="0" parTransId="{D6E9724A-CE0D-4DE1-A116-EA7736F52CFE}" sibTransId="{C2A8EAF7-D0E7-4696-A964-90BE9D3087E8}"/>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3542D7A4-A2FE-426D-935A-AF754CBBCFF0}" type="presOf" srcId="{D94E3DF0-2812-4DE0-956F-5AB3F24243B3}" destId="{EE001D36-7EA7-40EA-B3F8-70F5116F2BEF}" srcOrd="0" destOrd="1"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85A44DC3-89E5-4FB2-9455-7BA6947AD639}" type="presOf" srcId="{40F00831-DA0F-4F68-92C8-477728BD919B}" destId="{61BF64C8-B481-4665-A533-2C338B5FE312}" srcOrd="0" destOrd="1" presId="urn:microsoft.com/office/officeart/2005/8/layout/chevron2"/>
    <dgm:cxn modelId="{602B11CA-F846-4D8B-92B3-0DBBF392E24A}" type="presOf" srcId="{929949F9-6708-4738-9713-C14A3F26FEC8}" destId="{8B8D4138-9F8B-48F9-ADD4-2E3053B5D64B}" srcOrd="0" destOrd="0" presId="urn:microsoft.com/office/officeart/2005/8/layout/chevron2"/>
    <dgm:cxn modelId="{21BBFDD1-FEA2-4C9A-AFA6-9E50380985A9}" type="presOf" srcId="{C7F62457-A0DE-4E6C-BA52-1690BFC0590B}" destId="{E4B98815-6EE4-43A6-9D35-F25F57806168}" srcOrd="0" destOrd="1" presId="urn:microsoft.com/office/officeart/2005/8/layout/chevron2"/>
    <dgm:cxn modelId="{4BA320E8-2DF3-4E7E-B18B-659CEB6FD011}" type="presOf" srcId="{70B3BB73-755C-4FB7-9365-2CA8C05F6DBE}" destId="{E4B98815-6EE4-43A6-9D35-F25F57806168}" srcOrd="0" destOrd="0" presId="urn:microsoft.com/office/officeart/2005/8/layout/chevron2"/>
    <dgm:cxn modelId="{D08117EE-AB2B-4F03-8908-56882A0598D1}" type="presOf" srcId="{56B333F1-2F81-41E5-9187-30F46377F168}" destId="{E4B98815-6EE4-43A6-9D35-F25F57806168}" srcOrd="0" destOrd="2"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rtl="0">
            <a:lnSpc>
              <a:spcPct val="90000"/>
            </a:lnSpc>
            <a:spcBef>
              <a:spcPct val="0"/>
            </a:spcBef>
            <a:spcAft>
              <a:spcPct val="35000"/>
            </a:spcAft>
            <a:buNone/>
          </a:pPr>
          <a:r>
            <a:rPr lang="en-US" sz="2400" kern="1200" noProof="0" dirty="0">
              <a:latin typeface="Calibri Light" panose="020F0302020204030204"/>
            </a:rPr>
            <a:t>Kapitola 1</a:t>
          </a:r>
          <a:r>
            <a:rPr lang="en-US" sz="2400" kern="1200" noProof="0" dirty="0"/>
            <a:t>: </a:t>
          </a:r>
          <a:r>
            <a:rPr lang="sk-SK" sz="2400" kern="1200" noProof="0" dirty="0"/>
            <a:t>Čo je </a:t>
          </a:r>
          <a:r>
            <a:rPr lang="sk-SK" sz="2400" kern="1200" noProof="0" dirty="0" err="1"/>
            <a:t>servitizácia</a:t>
          </a:r>
          <a:r>
            <a:rPr lang="en-US" sz="2400" kern="1200" noProof="0" dirty="0"/>
            <a:t>?</a:t>
          </a:r>
        </a:p>
        <a:p>
          <a:pPr marL="114300" lvl="1" indent="-114300" algn="l" defTabSz="622300">
            <a:lnSpc>
              <a:spcPct val="90000"/>
            </a:lnSpc>
            <a:spcBef>
              <a:spcPct val="0"/>
            </a:spcBef>
            <a:spcAft>
              <a:spcPct val="15000"/>
            </a:spcAft>
            <a:buChar char="•"/>
          </a:pPr>
          <a:r>
            <a:rPr lang="sk-SK" sz="1400" kern="1200" noProof="0" dirty="0"/>
            <a:t>Úvod</a:t>
          </a:r>
          <a:endParaRPr lang="en-US" sz="1400" kern="1200" noProof="0" dirty="0"/>
        </a:p>
        <a:p>
          <a:pPr marL="114300" lvl="1" indent="-114300" algn="l" defTabSz="622300">
            <a:lnSpc>
              <a:spcPct val="90000"/>
            </a:lnSpc>
            <a:spcBef>
              <a:spcPct val="0"/>
            </a:spcBef>
            <a:spcAft>
              <a:spcPct val="15000"/>
            </a:spcAft>
            <a:buChar char="•"/>
          </a:pPr>
          <a:r>
            <a:rPr lang="sk-SK" sz="1400" kern="1200" noProof="0" dirty="0"/>
            <a:t>Je </a:t>
          </a:r>
          <a:r>
            <a:rPr lang="sk-SK" sz="1400" kern="1200" noProof="0" dirty="0" err="1"/>
            <a:t>servitizácia</a:t>
          </a:r>
          <a:r>
            <a:rPr lang="sk-SK" sz="1400" kern="1200" noProof="0" dirty="0"/>
            <a:t> pre mňa</a:t>
          </a:r>
          <a:r>
            <a:rPr lang="en-US" sz="1400" kern="1200" noProof="0" dirty="0"/>
            <a:t>?</a:t>
          </a:r>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rtl="0">
            <a:lnSpc>
              <a:spcPct val="90000"/>
            </a:lnSpc>
            <a:spcBef>
              <a:spcPct val="0"/>
            </a:spcBef>
            <a:spcAft>
              <a:spcPct val="35000"/>
            </a:spcAft>
            <a:buNone/>
          </a:pPr>
          <a:r>
            <a:rPr lang="en-US" sz="2400" kern="1200" noProof="0" dirty="0">
              <a:latin typeface="Calibri Light" panose="020F0302020204030204"/>
            </a:rPr>
            <a:t>Kapitola 2</a:t>
          </a:r>
          <a:r>
            <a:rPr lang="en-US" sz="2400" kern="1200" noProof="0" dirty="0"/>
            <a:t>:</a:t>
          </a:r>
          <a:r>
            <a:rPr lang="sk-SK" sz="2400" kern="1200" noProof="0" dirty="0"/>
            <a:t> Ako implementovať </a:t>
          </a:r>
          <a:r>
            <a:rPr lang="sk-SK" sz="2400" kern="1200" noProof="0" dirty="0" err="1"/>
            <a:t>servitizáciu</a:t>
          </a:r>
          <a:r>
            <a:rPr lang="sk-SK" sz="2400" kern="1200" noProof="0" dirty="0"/>
            <a:t> vo vašej spoločnosti</a:t>
          </a:r>
          <a:r>
            <a:rPr lang="en-US" sz="2400" kern="1200" noProof="0" dirty="0"/>
            <a:t>?</a:t>
          </a:r>
        </a:p>
        <a:p>
          <a:pPr marL="114300" lvl="1" indent="-114300" algn="l" defTabSz="622300">
            <a:lnSpc>
              <a:spcPct val="90000"/>
            </a:lnSpc>
            <a:spcBef>
              <a:spcPct val="0"/>
            </a:spcBef>
            <a:spcAft>
              <a:spcPct val="15000"/>
            </a:spcAft>
            <a:buChar char="•"/>
          </a:pPr>
          <a:r>
            <a:rPr lang="sk-SK" sz="1400" kern="1200" noProof="0" dirty="0"/>
            <a:t>Metodika inovácie služieb</a:t>
          </a:r>
          <a:r>
            <a:rPr lang="en-US" sz="1400" kern="1200" noProof="0" dirty="0"/>
            <a:t> –</a:t>
          </a:r>
          <a:r>
            <a:rPr lang="sk-SK" sz="1400" kern="1200" noProof="0" dirty="0"/>
            <a:t> </a:t>
          </a:r>
          <a:r>
            <a:rPr lang="en-US" sz="1400" kern="1200" noProof="0" dirty="0" err="1"/>
            <a:t>proces</a:t>
          </a:r>
          <a:r>
            <a:rPr lang="sk-SK" sz="1400" kern="1200" noProof="0" dirty="0"/>
            <a:t> transformácie</a:t>
          </a:r>
          <a:endParaRPr lang="en-US" sz="1400" kern="1200" noProof="0" dirty="0"/>
        </a:p>
        <a:p>
          <a:pPr marL="114300" lvl="1" indent="-114300" algn="l" defTabSz="622300">
            <a:lnSpc>
              <a:spcPct val="90000"/>
            </a:lnSpc>
            <a:spcBef>
              <a:spcPct val="0"/>
            </a:spcBef>
            <a:spcAft>
              <a:spcPct val="15000"/>
            </a:spcAft>
            <a:buChar char="•"/>
          </a:pPr>
          <a:r>
            <a:rPr lang="sk-SK" sz="1400" kern="1200" noProof="0" dirty="0"/>
            <a:t>Kľúčové nástroje</a:t>
          </a:r>
          <a:endParaRPr lang="en-US" sz="1400" kern="1200" noProof="0" dirty="0"/>
        </a:p>
        <a:p>
          <a:pPr marL="114300" lvl="1" indent="-114300" algn="l" defTabSz="622300">
            <a:lnSpc>
              <a:spcPct val="90000"/>
            </a:lnSpc>
            <a:spcBef>
              <a:spcPct val="0"/>
            </a:spcBef>
            <a:spcAft>
              <a:spcPct val="15000"/>
            </a:spcAft>
            <a:buChar char="•"/>
          </a:pPr>
          <a:r>
            <a:rPr lang="sk-SK" sz="1400" kern="1200" noProof="0" dirty="0"/>
            <a:t>Výzvy pre spoločnosť</a:t>
          </a:r>
          <a:endParaRPr lang="en-US" sz="1400" kern="1200" noProof="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rtl="0">
            <a:lnSpc>
              <a:spcPct val="90000"/>
            </a:lnSpc>
            <a:spcBef>
              <a:spcPct val="0"/>
            </a:spcBef>
            <a:spcAft>
              <a:spcPct val="35000"/>
            </a:spcAft>
            <a:buNone/>
          </a:pPr>
          <a:r>
            <a:rPr lang="en-US" sz="2400" kern="1200" noProof="0" dirty="0">
              <a:latin typeface="Calibri Light" panose="020F0302020204030204"/>
            </a:rPr>
            <a:t>Kapitola 3</a:t>
          </a:r>
          <a:r>
            <a:rPr lang="en-US" sz="2400" kern="1200" noProof="0" dirty="0"/>
            <a:t>: </a:t>
          </a:r>
          <a:r>
            <a:rPr lang="sk-SK" sz="2400" kern="1200" noProof="0" dirty="0"/>
            <a:t>Prečo </a:t>
          </a:r>
          <a:r>
            <a:rPr lang="sk-SK" sz="2400" kern="1200" noProof="0" dirty="0" err="1"/>
            <a:t>servitizácia</a:t>
          </a:r>
          <a:r>
            <a:rPr lang="en-US" sz="2400" kern="1200" noProof="0" dirty="0"/>
            <a:t>?</a:t>
          </a:r>
        </a:p>
        <a:p>
          <a:pPr marL="114300" lvl="1" indent="-114300" algn="l" defTabSz="622300">
            <a:lnSpc>
              <a:spcPct val="90000"/>
            </a:lnSpc>
            <a:spcBef>
              <a:spcPct val="0"/>
            </a:spcBef>
            <a:spcAft>
              <a:spcPct val="15000"/>
            </a:spcAft>
            <a:buChar char="•"/>
          </a:pPr>
          <a:r>
            <a:rPr lang="sk-SK" sz="1400" kern="1200" noProof="0" dirty="0"/>
            <a:t>Výhody </a:t>
          </a:r>
          <a:r>
            <a:rPr lang="sk-SK" sz="1400" kern="1200" noProof="0" dirty="0" err="1"/>
            <a:t>servitizácie</a:t>
          </a:r>
          <a:endParaRPr lang="en-US" sz="1400" kern="1200" noProof="0" dirty="0"/>
        </a:p>
        <a:p>
          <a:pPr marL="114300" lvl="1" indent="-114300" algn="l" defTabSz="622300">
            <a:lnSpc>
              <a:spcPct val="90000"/>
            </a:lnSpc>
            <a:spcBef>
              <a:spcPct val="0"/>
            </a:spcBef>
            <a:spcAft>
              <a:spcPct val="15000"/>
            </a:spcAft>
            <a:buChar char="•"/>
          </a:pPr>
          <a:r>
            <a:rPr lang="sk-SK" sz="1400" kern="1200" noProof="0" dirty="0"/>
            <a:t>Nové technológie ako nástroj </a:t>
          </a:r>
          <a:r>
            <a:rPr lang="sk-SK" sz="1400" kern="1200" noProof="0" dirty="0" err="1"/>
            <a:t>servitizácie</a:t>
          </a:r>
          <a:endParaRPr lang="en-US" sz="1400" kern="1200" noProof="0" dirty="0"/>
        </a:p>
        <a:p>
          <a:pPr marL="114300" lvl="1" indent="-114300" algn="l" defTabSz="622300">
            <a:lnSpc>
              <a:spcPct val="90000"/>
            </a:lnSpc>
            <a:spcBef>
              <a:spcPct val="0"/>
            </a:spcBef>
            <a:spcAft>
              <a:spcPct val="15000"/>
            </a:spcAft>
            <a:buChar char="•"/>
          </a:pPr>
          <a:r>
            <a:rPr lang="sk-SK" sz="1400" kern="1200" noProof="0" dirty="0"/>
            <a:t>Cesta k udržateľnosti</a:t>
          </a:r>
          <a:endParaRPr lang="en-US" sz="1400" kern="1200" noProof="0" dirty="0"/>
        </a:p>
        <a:p>
          <a:pPr marL="114300" lvl="1" indent="-114300" algn="l" defTabSz="622300">
            <a:lnSpc>
              <a:spcPct val="90000"/>
            </a:lnSpc>
            <a:spcBef>
              <a:spcPct val="0"/>
            </a:spcBef>
            <a:spcAft>
              <a:spcPct val="15000"/>
            </a:spcAft>
            <a:buChar char="•"/>
          </a:pPr>
          <a:endParaRPr lang="en-US" sz="1400" kern="1200" noProof="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87791-70BE-49D4-9D19-9FF360873CAD}">
      <dsp:nvSpPr>
        <dsp:cNvPr id="0" name=""/>
        <dsp:cNvSpPr/>
      </dsp:nvSpPr>
      <dsp:spPr>
        <a:xfrm>
          <a:off x="3470"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noProof="0" dirty="0">
              <a:solidFill>
                <a:schemeClr val="bg1"/>
              </a:solidFill>
            </a:rPr>
            <a:t>Štíhly prístup</a:t>
          </a:r>
          <a:r>
            <a:rPr lang="en-US" sz="1600" b="1" kern="1200" noProof="0" dirty="0">
              <a:solidFill>
                <a:schemeClr val="bg1"/>
              </a:solidFill>
            </a:rPr>
            <a:t> </a:t>
          </a:r>
        </a:p>
        <a:p>
          <a:pPr marL="0" lvl="0" indent="0" algn="ctr" defTabSz="711200">
            <a:lnSpc>
              <a:spcPct val="90000"/>
            </a:lnSpc>
            <a:spcBef>
              <a:spcPct val="0"/>
            </a:spcBef>
            <a:spcAft>
              <a:spcPct val="35000"/>
            </a:spcAft>
            <a:buNone/>
          </a:pPr>
          <a:r>
            <a:rPr lang="sk-SK" sz="1600" kern="1200" noProof="0" dirty="0">
              <a:solidFill>
                <a:schemeClr val="bg1"/>
              </a:solidFill>
            </a:rPr>
            <a:t>Špeciálne prispôsobený proces </a:t>
          </a:r>
          <a:r>
            <a:rPr lang="sk-SK" sz="1600" kern="1200" noProof="0" dirty="0" err="1">
              <a:solidFill>
                <a:schemeClr val="bg1"/>
              </a:solidFill>
            </a:rPr>
            <a:t>servitizácie</a:t>
          </a:r>
          <a:r>
            <a:rPr lang="sk-SK" sz="1600" kern="1200" noProof="0" dirty="0">
              <a:solidFill>
                <a:schemeClr val="bg1"/>
              </a:solidFill>
            </a:rPr>
            <a:t> pre MSP s obmedzenými zdrojmi a schopnosťami</a:t>
          </a:r>
          <a:endParaRPr lang="en-US" sz="1600" kern="1200" noProof="0" dirty="0">
            <a:solidFill>
              <a:schemeClr val="bg1"/>
            </a:solidFill>
          </a:endParaRPr>
        </a:p>
      </dsp:txBody>
      <dsp:txXfrm>
        <a:off x="3470" y="338290"/>
        <a:ext cx="3696845" cy="1308500"/>
      </dsp:txXfrm>
    </dsp:sp>
    <dsp:sp modelId="{EF874CEE-FEAD-445F-8007-C32606D7172E}">
      <dsp:nvSpPr>
        <dsp:cNvPr id="0" name=""/>
        <dsp:cNvSpPr/>
      </dsp:nvSpPr>
      <dsp:spPr>
        <a:xfrm>
          <a:off x="3779662"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noProof="0" dirty="0">
              <a:solidFill>
                <a:schemeClr val="bg1"/>
              </a:solidFill>
            </a:rPr>
            <a:t>Učenie sa praxou</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sk-SK" sz="1600" kern="1200" noProof="0" dirty="0">
              <a:solidFill>
                <a:schemeClr val="bg1"/>
              </a:solidFill>
            </a:rPr>
            <a:t>Nástroje a metódy sú ľahko použiteľné a veľmi účinné pri objavovaní zákazníkov a navrhovaní obchodných modelov</a:t>
          </a:r>
          <a:endParaRPr lang="en-US" sz="1600" kern="1200" noProof="0" dirty="0">
            <a:solidFill>
              <a:schemeClr val="bg1"/>
            </a:solidFill>
          </a:endParaRPr>
        </a:p>
      </dsp:txBody>
      <dsp:txXfrm>
        <a:off x="3779662" y="338290"/>
        <a:ext cx="3696845" cy="1308500"/>
      </dsp:txXfrm>
    </dsp:sp>
    <dsp:sp modelId="{BE9E21ED-3897-4929-9A3E-4C2723E5F08E}">
      <dsp:nvSpPr>
        <dsp:cNvPr id="0" name=""/>
        <dsp:cNvSpPr/>
      </dsp:nvSpPr>
      <dsp:spPr>
        <a:xfrm>
          <a:off x="0" y="1726314"/>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noProof="0" dirty="0">
              <a:solidFill>
                <a:schemeClr val="bg1"/>
              </a:solidFill>
            </a:rPr>
            <a:t>Zlepšovanie ponuky</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n-US" sz="1600" kern="1200" noProof="0" dirty="0">
              <a:solidFill>
                <a:schemeClr val="bg1"/>
              </a:solidFill>
            </a:rPr>
            <a:t> </a:t>
          </a:r>
          <a:r>
            <a:rPr lang="sk-SK" sz="1600" kern="1200" noProof="0" dirty="0">
              <a:solidFill>
                <a:schemeClr val="bg1"/>
              </a:solidFill>
            </a:rPr>
            <a:t>Dosiahnutie plného potenciálu hodnotovej ponuky prostredníctvom lepšej zákazníckej skúsenosti</a:t>
          </a:r>
          <a:endParaRPr lang="en-US" sz="1600" kern="1200" noProof="0" dirty="0">
            <a:solidFill>
              <a:schemeClr val="bg1"/>
            </a:solidFill>
          </a:endParaRPr>
        </a:p>
      </dsp:txBody>
      <dsp:txXfrm>
        <a:off x="0" y="1726314"/>
        <a:ext cx="3696845" cy="1308500"/>
      </dsp:txXfrm>
    </dsp:sp>
    <dsp:sp modelId="{DEF31DA3-1880-43ED-9C66-C3A6579CBC44}">
      <dsp:nvSpPr>
        <dsp:cNvPr id="0" name=""/>
        <dsp:cNvSpPr/>
      </dsp:nvSpPr>
      <dsp:spPr>
        <a:xfrm>
          <a:off x="3779662" y="1726137"/>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noProof="0" dirty="0">
              <a:solidFill>
                <a:schemeClr val="bg1"/>
              </a:solidFill>
            </a:rPr>
            <a:t>Dostupná podpora</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n-US" sz="1600" kern="1200" noProof="0" dirty="0">
              <a:solidFill>
                <a:schemeClr val="bg1"/>
              </a:solidFill>
            </a:rPr>
            <a:t> </a:t>
          </a:r>
          <a:r>
            <a:rPr lang="sk-SK" sz="1600" kern="1200" noProof="0" dirty="0">
              <a:solidFill>
                <a:schemeClr val="bg1"/>
              </a:solidFill>
            </a:rPr>
            <a:t>Implementáciu podporujú odborné a vzdelávacie materiály projektu THINGS+ a sieť vyškolených odborníkov</a:t>
          </a:r>
          <a:endParaRPr lang="en-US" sz="1600" kern="1200" noProof="0" dirty="0">
            <a:solidFill>
              <a:schemeClr val="bg1"/>
            </a:solidFill>
          </a:endParaRPr>
        </a:p>
      </dsp:txBody>
      <dsp:txXfrm>
        <a:off x="3779662" y="1726137"/>
        <a:ext cx="3696845" cy="1308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26CA9-FE19-4257-87F1-7D8DB07C53E1}">
      <dsp:nvSpPr>
        <dsp:cNvPr id="0" name=""/>
        <dsp:cNvSpPr/>
      </dsp:nvSpPr>
      <dsp:spPr>
        <a:xfrm>
          <a:off x="797591" y="0"/>
          <a:ext cx="9039367" cy="34333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194C08-1118-44F4-8CBB-5F22C7DF6D5C}">
      <dsp:nvSpPr>
        <dsp:cNvPr id="0" name=""/>
        <dsp:cNvSpPr/>
      </dsp:nvSpPr>
      <dsp:spPr>
        <a:xfrm>
          <a:off x="5322"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b="1" kern="1200" noProof="0" dirty="0">
              <a:solidFill>
                <a:schemeClr val="bg1"/>
              </a:solidFill>
            </a:rPr>
            <a:t>Fáza 1</a:t>
          </a:r>
        </a:p>
        <a:p>
          <a:pPr marL="0" lvl="0" indent="0" algn="ctr" defTabSz="622300">
            <a:lnSpc>
              <a:spcPct val="90000"/>
            </a:lnSpc>
            <a:spcBef>
              <a:spcPct val="0"/>
            </a:spcBef>
            <a:spcAft>
              <a:spcPct val="35000"/>
            </a:spcAft>
            <a:buNone/>
          </a:pPr>
          <a:r>
            <a:rPr lang="sk-SK" sz="1400" kern="1200" noProof="0" dirty="0">
              <a:solidFill>
                <a:schemeClr val="bg1"/>
              </a:solidFill>
            </a:rPr>
            <a:t>Identifikácia príležitostí na základe existujúcich schopností a znalostí spoločnosti</a:t>
          </a:r>
          <a:endParaRPr lang="en-GB" sz="1400" kern="1200" noProof="0" dirty="0">
            <a:solidFill>
              <a:schemeClr val="bg1"/>
            </a:solidFill>
          </a:endParaRPr>
        </a:p>
      </dsp:txBody>
      <dsp:txXfrm>
        <a:off x="72362" y="1097033"/>
        <a:ext cx="2425897" cy="1239245"/>
      </dsp:txXfrm>
    </dsp:sp>
    <dsp:sp modelId="{154F0EF6-59F9-40FA-93E9-F722748E08E0}">
      <dsp:nvSpPr>
        <dsp:cNvPr id="0" name=""/>
        <dsp:cNvSpPr/>
      </dsp:nvSpPr>
      <dsp:spPr>
        <a:xfrm>
          <a:off x="2693298"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b="1" kern="1200" noProof="0" dirty="0">
              <a:solidFill>
                <a:schemeClr val="bg1"/>
              </a:solidFill>
            </a:rPr>
            <a:t>Fáza 2</a:t>
          </a:r>
        </a:p>
        <a:p>
          <a:pPr marL="0" lvl="0" indent="0" algn="ctr" defTabSz="622300">
            <a:lnSpc>
              <a:spcPct val="90000"/>
            </a:lnSpc>
            <a:spcBef>
              <a:spcPct val="0"/>
            </a:spcBef>
            <a:spcAft>
              <a:spcPct val="35000"/>
            </a:spcAft>
            <a:buNone/>
          </a:pPr>
          <a:r>
            <a:rPr lang="hr-HR" sz="1400" kern="1200" noProof="0" dirty="0">
              <a:solidFill>
                <a:schemeClr val="bg1"/>
              </a:solidFill>
            </a:rPr>
            <a:t>Identifikácia príležitostí na základe externého vývoja</a:t>
          </a:r>
          <a:endParaRPr lang="en-GB" sz="1400" kern="1200" noProof="0" dirty="0">
            <a:solidFill>
              <a:schemeClr val="bg1"/>
            </a:solidFill>
          </a:endParaRPr>
        </a:p>
      </dsp:txBody>
      <dsp:txXfrm>
        <a:off x="2760338" y="1097033"/>
        <a:ext cx="2425897" cy="1239245"/>
      </dsp:txXfrm>
    </dsp:sp>
    <dsp:sp modelId="{D6B2346C-EA3A-4F57-B9E2-2A516FA21875}">
      <dsp:nvSpPr>
        <dsp:cNvPr id="0" name=""/>
        <dsp:cNvSpPr/>
      </dsp:nvSpPr>
      <dsp:spPr>
        <a:xfrm>
          <a:off x="5381274"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b="1" kern="1200" noProof="0" dirty="0">
              <a:solidFill>
                <a:schemeClr val="bg1"/>
              </a:solidFill>
            </a:rPr>
            <a:t>Fáza 3</a:t>
          </a:r>
        </a:p>
        <a:p>
          <a:pPr marL="0" lvl="0" indent="0" algn="ctr" defTabSz="622300">
            <a:lnSpc>
              <a:spcPct val="90000"/>
            </a:lnSpc>
            <a:spcBef>
              <a:spcPct val="0"/>
            </a:spcBef>
            <a:spcAft>
              <a:spcPct val="35000"/>
            </a:spcAft>
            <a:buNone/>
          </a:pPr>
          <a:r>
            <a:rPr lang="sk-SK" sz="1400" kern="1200" noProof="0" dirty="0">
              <a:solidFill>
                <a:schemeClr val="bg1"/>
              </a:solidFill>
            </a:rPr>
            <a:t>Návrh plánu a riadenie zmien</a:t>
          </a:r>
          <a:endParaRPr lang="en-GB" sz="1400" kern="1200" noProof="0" dirty="0">
            <a:solidFill>
              <a:schemeClr val="bg1"/>
            </a:solidFill>
          </a:endParaRPr>
        </a:p>
      </dsp:txBody>
      <dsp:txXfrm>
        <a:off x="5448314" y="1097033"/>
        <a:ext cx="2425897" cy="1239245"/>
      </dsp:txXfrm>
    </dsp:sp>
    <dsp:sp modelId="{408D78A0-72D7-4582-BEB1-4A57A3C5B871}">
      <dsp:nvSpPr>
        <dsp:cNvPr id="0" name=""/>
        <dsp:cNvSpPr/>
      </dsp:nvSpPr>
      <dsp:spPr>
        <a:xfrm>
          <a:off x="8069250"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HR" sz="1400" b="1" kern="1200" noProof="0" dirty="0">
              <a:solidFill>
                <a:schemeClr val="bg1"/>
              </a:solidFill>
            </a:rPr>
            <a:t>Fáza 4</a:t>
          </a:r>
        </a:p>
        <a:p>
          <a:pPr marL="0" lvl="0" indent="0" algn="ctr" defTabSz="622300">
            <a:lnSpc>
              <a:spcPct val="90000"/>
            </a:lnSpc>
            <a:spcBef>
              <a:spcPct val="0"/>
            </a:spcBef>
            <a:spcAft>
              <a:spcPct val="35000"/>
            </a:spcAft>
            <a:buNone/>
          </a:pPr>
          <a:r>
            <a:rPr lang="sk-SK" sz="1400" kern="1200" noProof="0" dirty="0">
              <a:solidFill>
                <a:schemeClr val="bg1"/>
              </a:solidFill>
            </a:rPr>
            <a:t>Implementácia a komercializácia</a:t>
          </a:r>
          <a:endParaRPr lang="en-GB" sz="1400" kern="1200" noProof="0" dirty="0">
            <a:solidFill>
              <a:schemeClr val="bg1"/>
            </a:solidFill>
          </a:endParaRPr>
        </a:p>
      </dsp:txBody>
      <dsp:txXfrm>
        <a:off x="8136290" y="1097033"/>
        <a:ext cx="2425897" cy="1239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0" y="0"/>
          <a:ext cx="2476364" cy="99054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sk-SK" sz="1600" b="1" kern="1200" dirty="0">
              <a:solidFill>
                <a:schemeClr val="tx1"/>
              </a:solidFill>
            </a:rPr>
            <a:t>Analyzovať hlavné produkty a aktíva spoločnosti</a:t>
          </a:r>
          <a:endParaRPr lang="hr-HR" sz="1600" kern="1200" dirty="0"/>
        </a:p>
      </dsp:txBody>
      <dsp:txXfrm>
        <a:off x="495273" y="0"/>
        <a:ext cx="1485819" cy="990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921" y="952911"/>
          <a:ext cx="2344435" cy="937774"/>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sk-SK" sz="1500" b="1" kern="1200" dirty="0">
              <a:solidFill>
                <a:schemeClr val="tx1">
                  <a:alpha val="50000"/>
                </a:schemeClr>
              </a:solidFill>
            </a:rPr>
            <a:t>Analyzovať hlavné produkty a aktíva spoločnosti</a:t>
          </a:r>
        </a:p>
      </dsp:txBody>
      <dsp:txXfrm>
        <a:off x="472808" y="952911"/>
        <a:ext cx="1406661" cy="937774"/>
      </dsp:txXfrm>
    </dsp:sp>
    <dsp:sp modelId="{C0A8405F-1279-4A16-AC86-53CD11C2F31D}">
      <dsp:nvSpPr>
        <dsp:cNvPr id="0" name=""/>
        <dsp:cNvSpPr/>
      </dsp:nvSpPr>
      <dsp:spPr>
        <a:xfrm>
          <a:off x="2113914" y="952911"/>
          <a:ext cx="2344435" cy="93777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sk-SK" sz="1500" b="1" kern="1200" dirty="0">
              <a:solidFill>
                <a:schemeClr val="tx1"/>
              </a:solidFill>
            </a:rPr>
            <a:t>Upozorniť na potreby zákazníkov</a:t>
          </a:r>
          <a:endParaRPr lang="hr-HR" sz="1500" kern="1200" dirty="0"/>
        </a:p>
      </dsp:txBody>
      <dsp:txXfrm>
        <a:off x="2582801" y="952911"/>
        <a:ext cx="1406661" cy="937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2136" y="124828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sk-SK" sz="1700" b="1" kern="1200" dirty="0">
              <a:solidFill>
                <a:schemeClr val="tx1">
                  <a:alpha val="50000"/>
                </a:schemeClr>
              </a:solidFill>
            </a:rPr>
            <a:t>Analyzovať hlavné produkty a aktíva spoločnosti</a:t>
          </a:r>
        </a:p>
      </dsp:txBody>
      <dsp:txXfrm>
        <a:off x="522699" y="1248286"/>
        <a:ext cx="1561687" cy="1041125"/>
      </dsp:txXfrm>
    </dsp:sp>
    <dsp:sp modelId="{C0A8405F-1279-4A16-AC86-53CD11C2F31D}">
      <dsp:nvSpPr>
        <dsp:cNvPr id="0" name=""/>
        <dsp:cNvSpPr/>
      </dsp:nvSpPr>
      <dsp:spPr>
        <a:xfrm>
          <a:off x="2344668" y="124828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sk-SK" sz="1700" b="1" kern="1200" dirty="0">
              <a:solidFill>
                <a:schemeClr val="tx1">
                  <a:alpha val="50000"/>
                </a:schemeClr>
              </a:solidFill>
            </a:rPr>
            <a:t>Upozorniť na potreby zákazníkov</a:t>
          </a:r>
        </a:p>
      </dsp:txBody>
      <dsp:txXfrm>
        <a:off x="2865231" y="1248286"/>
        <a:ext cx="1561687" cy="1041125"/>
      </dsp:txXfrm>
    </dsp:sp>
    <dsp:sp modelId="{64CE9030-87C2-46F1-BAC2-C8BBDD601354}">
      <dsp:nvSpPr>
        <dsp:cNvPr id="0" name=""/>
        <dsp:cNvSpPr/>
      </dsp:nvSpPr>
      <dsp:spPr>
        <a:xfrm>
          <a:off x="4687199" y="1248286"/>
          <a:ext cx="2602812" cy="104112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sk-SK" sz="1700" b="1" kern="1200" dirty="0">
              <a:solidFill>
                <a:schemeClr val="tx1"/>
              </a:solidFill>
            </a:rPr>
            <a:t>Navrhnúť novú službu založenú na produkte</a:t>
          </a:r>
        </a:p>
      </dsp:txBody>
      <dsp:txXfrm>
        <a:off x="5207762" y="1248286"/>
        <a:ext cx="1561687" cy="1041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770" y="1718548"/>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k-SK" sz="1400" b="1" kern="1200" dirty="0">
              <a:solidFill>
                <a:schemeClr val="tx1">
                  <a:alpha val="50000"/>
                </a:schemeClr>
              </a:solidFill>
            </a:rPr>
            <a:t>Analyzovať hlavné produkty a aktíva spoločnosti</a:t>
          </a:r>
        </a:p>
      </dsp:txBody>
      <dsp:txXfrm>
        <a:off x="442714" y="1718548"/>
        <a:ext cx="1316831" cy="877887"/>
      </dsp:txXfrm>
    </dsp:sp>
    <dsp:sp modelId="{C0A8405F-1279-4A16-AC86-53CD11C2F31D}">
      <dsp:nvSpPr>
        <dsp:cNvPr id="0" name=""/>
        <dsp:cNvSpPr/>
      </dsp:nvSpPr>
      <dsp:spPr>
        <a:xfrm>
          <a:off x="1979017" y="1718548"/>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k-SK" sz="1400" b="1" kern="1200" dirty="0">
              <a:solidFill>
                <a:schemeClr val="tx1">
                  <a:alpha val="50000"/>
                </a:schemeClr>
              </a:solidFill>
            </a:rPr>
            <a:t>Upozorniť na potreby zákazníkov</a:t>
          </a:r>
        </a:p>
      </dsp:txBody>
      <dsp:txXfrm>
        <a:off x="2417961" y="1718548"/>
        <a:ext cx="1316831" cy="877887"/>
      </dsp:txXfrm>
    </dsp:sp>
    <dsp:sp modelId="{64CE9030-87C2-46F1-BAC2-C8BBDD601354}">
      <dsp:nvSpPr>
        <dsp:cNvPr id="0" name=""/>
        <dsp:cNvSpPr/>
      </dsp:nvSpPr>
      <dsp:spPr>
        <a:xfrm>
          <a:off x="3954264" y="1718548"/>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sk-SK" sz="1400" b="1" kern="1200" dirty="0">
              <a:solidFill>
                <a:schemeClr val="tx1">
                  <a:alpha val="50000"/>
                </a:schemeClr>
              </a:solidFill>
            </a:rPr>
            <a:t>Navrhnúť novú službu založenú na produkte</a:t>
          </a:r>
        </a:p>
      </dsp:txBody>
      <dsp:txXfrm>
        <a:off x="4393208" y="1718548"/>
        <a:ext cx="1316831" cy="877887"/>
      </dsp:txXfrm>
    </dsp:sp>
    <dsp:sp modelId="{15EB451A-42C1-4A03-B241-1E051E7D0DD2}">
      <dsp:nvSpPr>
        <dsp:cNvPr id="0" name=""/>
        <dsp:cNvSpPr/>
      </dsp:nvSpPr>
      <dsp:spPr>
        <a:xfrm>
          <a:off x="5929510" y="1718548"/>
          <a:ext cx="2194718" cy="87788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hr-HR" sz="1400" b="1" kern="1200" dirty="0">
              <a:solidFill>
                <a:schemeClr val="tx1"/>
              </a:solidFill>
            </a:rPr>
            <a:t>Predstaviť novú službu</a:t>
          </a:r>
        </a:p>
      </dsp:txBody>
      <dsp:txXfrm>
        <a:off x="6368454" y="1718548"/>
        <a:ext cx="1316831" cy="8778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20464" y="222898"/>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kern="1200" noProof="0" dirty="0">
              <a:latin typeface="Calibri Light" panose="020F0302020204030204"/>
            </a:rPr>
            <a:t>Kapitola 1</a:t>
          </a:r>
          <a:endParaRPr lang="en-US" sz="1300" kern="1200" noProof="0" dirty="0"/>
        </a:p>
      </dsp:txBody>
      <dsp:txXfrm rot="-5400000">
        <a:off x="1" y="516852"/>
        <a:ext cx="1028835" cy="440929"/>
      </dsp:txXfrm>
    </dsp:sp>
    <dsp:sp modelId="{61BF64C8-B481-4665-A533-2C338B5FE312}">
      <dsp:nvSpPr>
        <dsp:cNvPr id="0" name=""/>
        <dsp:cNvSpPr/>
      </dsp:nvSpPr>
      <dsp:spPr>
        <a:xfrm rot="5400000">
          <a:off x="5065944" y="-4034674"/>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sk-SK" sz="1300" kern="1200" noProof="0" dirty="0" err="1">
              <a:solidFill>
                <a:srgbClr val="404040"/>
              </a:solidFill>
            </a:rPr>
            <a:t>Servitizácia</a:t>
          </a:r>
          <a:r>
            <a:rPr lang="sk-SK" sz="1300" kern="1200" noProof="0" dirty="0">
              <a:solidFill>
                <a:srgbClr val="404040"/>
              </a:solidFill>
            </a:rPr>
            <a:t> je premena produktov alebo zdrojov na služby</a:t>
          </a:r>
          <a:r>
            <a:rPr lang="en-US" sz="1300" kern="1200" noProof="0" dirty="0">
              <a:solidFill>
                <a:srgbClr val="404040"/>
              </a:solidFill>
            </a:rPr>
            <a:t>, </a:t>
          </a:r>
          <a:r>
            <a:rPr lang="sk-SK" sz="1300" kern="1200" noProof="0" dirty="0">
              <a:solidFill>
                <a:srgbClr val="404040"/>
              </a:solidFill>
            </a:rPr>
            <a:t>teda predaj riešení namiesto produktov</a:t>
          </a:r>
          <a:r>
            <a:rPr lang="en-US" sz="1300" kern="1200" noProof="0" dirty="0">
              <a:solidFill>
                <a:srgbClr val="404040"/>
              </a:solidFill>
            </a:rPr>
            <a:t>. </a:t>
          </a:r>
        </a:p>
        <a:p>
          <a:pPr marL="114300" lvl="1" indent="-114300" algn="l" defTabSz="577850">
            <a:lnSpc>
              <a:spcPct val="90000"/>
            </a:lnSpc>
            <a:spcBef>
              <a:spcPct val="0"/>
            </a:spcBef>
            <a:spcAft>
              <a:spcPct val="15000"/>
            </a:spcAft>
            <a:buChar char="•"/>
          </a:pPr>
          <a:r>
            <a:rPr lang="sk-SK" sz="1300" kern="1200" noProof="0" dirty="0" err="1">
              <a:solidFill>
                <a:srgbClr val="404040"/>
              </a:solidFill>
            </a:rPr>
            <a:t>Servitizácia</a:t>
          </a:r>
          <a:r>
            <a:rPr lang="sk-SK" sz="1300" kern="1200" noProof="0" dirty="0">
              <a:solidFill>
                <a:srgbClr val="404040"/>
              </a:solidFill>
            </a:rPr>
            <a:t> je tiež príležitosťou pre MMSP pretože sú agilnejšie a flexibilnejšie pri zmenách modelu podnikania</a:t>
          </a:r>
          <a:r>
            <a:rPr lang="en-US" sz="1300" kern="1200" noProof="0" dirty="0">
              <a:solidFill>
                <a:srgbClr val="404040"/>
              </a:solidFill>
            </a:rPr>
            <a:t>.</a:t>
          </a:r>
        </a:p>
      </dsp:txBody>
      <dsp:txXfrm rot="-5400000">
        <a:off x="1028836" y="49070"/>
        <a:ext cx="8982928" cy="862075"/>
      </dsp:txXfrm>
    </dsp:sp>
    <dsp:sp modelId="{8B8D4138-9F8B-48F9-ADD4-2E3053B5D64B}">
      <dsp:nvSpPr>
        <dsp:cNvPr id="0" name=""/>
        <dsp:cNvSpPr/>
      </dsp:nvSpPr>
      <dsp:spPr>
        <a:xfrm rot="5400000">
          <a:off x="-220464" y="1496944"/>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kern="1200" noProof="0" dirty="0">
              <a:latin typeface="Calibri Light" panose="020F0302020204030204"/>
            </a:rPr>
            <a:t>Kapitola 2</a:t>
          </a:r>
          <a:endParaRPr lang="en-US" sz="1300" kern="1200" noProof="0" dirty="0"/>
        </a:p>
      </dsp:txBody>
      <dsp:txXfrm rot="-5400000">
        <a:off x="1" y="1790898"/>
        <a:ext cx="1028835" cy="440929"/>
      </dsp:txXfrm>
    </dsp:sp>
    <dsp:sp modelId="{EE001D36-7EA7-40EA-B3F8-70F5116F2BEF}">
      <dsp:nvSpPr>
        <dsp:cNvPr id="0" name=""/>
        <dsp:cNvSpPr/>
      </dsp:nvSpPr>
      <dsp:spPr>
        <a:xfrm rot="5400000">
          <a:off x="5065944" y="-2760628"/>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sk-SK" sz="1300" kern="1200" noProof="0" dirty="0">
              <a:solidFill>
                <a:srgbClr val="404040"/>
              </a:solidFill>
            </a:rPr>
            <a:t>Metodika inovácie služieb je pre MMSP vhodný spôsob vytvárania inovatívnych služieb založených na produktoch</a:t>
          </a:r>
          <a:r>
            <a:rPr lang="en-US" sz="1300" kern="1200" noProof="0" dirty="0">
              <a:solidFill>
                <a:srgbClr val="404040"/>
              </a:solidFill>
            </a:rPr>
            <a:t>.</a:t>
          </a:r>
        </a:p>
        <a:p>
          <a:pPr marL="114300" lvl="1" indent="-114300" algn="l" defTabSz="577850">
            <a:lnSpc>
              <a:spcPct val="90000"/>
            </a:lnSpc>
            <a:spcBef>
              <a:spcPct val="0"/>
            </a:spcBef>
            <a:spcAft>
              <a:spcPct val="15000"/>
            </a:spcAft>
            <a:buChar char="•"/>
          </a:pPr>
          <a:r>
            <a:rPr lang="sk-SK" sz="1300" kern="1200" noProof="0" dirty="0">
              <a:solidFill>
                <a:srgbClr val="404040"/>
              </a:solidFill>
            </a:rPr>
            <a:t>Zavádza sa v </a:t>
          </a:r>
          <a:r>
            <a:rPr lang="en-US" sz="1300" kern="1200" noProof="0" dirty="0">
              <a:solidFill>
                <a:srgbClr val="404040"/>
              </a:solidFill>
            </a:rPr>
            <a:t>4</a:t>
          </a:r>
          <a:r>
            <a:rPr lang="sk-SK" sz="1300" kern="1200" noProof="0" dirty="0">
              <a:solidFill>
                <a:srgbClr val="404040"/>
              </a:solidFill>
            </a:rPr>
            <a:t> fázach, ktoré vedú MMSP cez objavenie zákazníka a návrh želanej služby.</a:t>
          </a:r>
          <a:endParaRPr lang="en-US" sz="1300" kern="1200" noProof="0" dirty="0">
            <a:solidFill>
              <a:srgbClr val="404040"/>
            </a:solidFill>
          </a:endParaRPr>
        </a:p>
      </dsp:txBody>
      <dsp:txXfrm rot="-5400000">
        <a:off x="1028836" y="1323116"/>
        <a:ext cx="8982928" cy="862075"/>
      </dsp:txXfrm>
    </dsp:sp>
    <dsp:sp modelId="{70F5F141-B73D-4673-BBE8-3D931F4008F2}">
      <dsp:nvSpPr>
        <dsp:cNvPr id="0" name=""/>
        <dsp:cNvSpPr/>
      </dsp:nvSpPr>
      <dsp:spPr>
        <a:xfrm rot="5400000">
          <a:off x="-220464" y="2770990"/>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kern="1200" noProof="0" dirty="0">
              <a:latin typeface="Calibri Light" panose="020F0302020204030204"/>
            </a:rPr>
            <a:t>Kapitola 3</a:t>
          </a:r>
          <a:endParaRPr lang="en-US" sz="1300" kern="1200" noProof="0" dirty="0"/>
        </a:p>
      </dsp:txBody>
      <dsp:txXfrm rot="-5400000">
        <a:off x="1" y="3064944"/>
        <a:ext cx="1028835" cy="440929"/>
      </dsp:txXfrm>
    </dsp:sp>
    <dsp:sp modelId="{E4B98815-6EE4-43A6-9D35-F25F57806168}">
      <dsp:nvSpPr>
        <dsp:cNvPr id="0" name=""/>
        <dsp:cNvSpPr/>
      </dsp:nvSpPr>
      <dsp:spPr>
        <a:xfrm rot="5400000">
          <a:off x="5065944" y="-1486582"/>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sk-SK" sz="1300" kern="1200" noProof="0" dirty="0" err="1">
              <a:solidFill>
                <a:srgbClr val="404040"/>
              </a:solidFill>
            </a:rPr>
            <a:t>Servitizácia</a:t>
          </a:r>
          <a:r>
            <a:rPr lang="sk-SK" sz="1300" kern="1200" noProof="0" dirty="0">
              <a:solidFill>
                <a:srgbClr val="404040"/>
              </a:solidFill>
            </a:rPr>
            <a:t> prináša značné výhody pre spoločnosti aj ich zákazníkov.</a:t>
          </a:r>
          <a:endParaRPr lang="en-US" sz="1300" kern="1200" noProof="0" dirty="0">
            <a:solidFill>
              <a:srgbClr val="404040"/>
            </a:solidFill>
          </a:endParaRPr>
        </a:p>
        <a:p>
          <a:pPr marL="114300" lvl="1" indent="-114300" algn="l" defTabSz="577850">
            <a:lnSpc>
              <a:spcPct val="90000"/>
            </a:lnSpc>
            <a:spcBef>
              <a:spcPct val="0"/>
            </a:spcBef>
            <a:spcAft>
              <a:spcPct val="15000"/>
            </a:spcAft>
            <a:buChar char="•"/>
          </a:pPr>
          <a:r>
            <a:rPr lang="sk-SK" sz="1300" kern="1200" noProof="0" dirty="0" err="1">
              <a:solidFill>
                <a:srgbClr val="404040"/>
              </a:solidFill>
            </a:rPr>
            <a:t>Servitizácia</a:t>
          </a:r>
          <a:r>
            <a:rPr lang="sk-SK" sz="1300" kern="1200" noProof="0" dirty="0">
              <a:solidFill>
                <a:srgbClr val="404040"/>
              </a:solidFill>
            </a:rPr>
            <a:t> podporuje digitalizáciu MMSP vytváraním nových zdrojov príjmov na základe digitalizovaných produktov a maximalizuje potenciál nových technológií.</a:t>
          </a:r>
          <a:endParaRPr lang="en-US" sz="1300" kern="1200" noProof="0" dirty="0">
            <a:solidFill>
              <a:srgbClr val="404040"/>
            </a:solidFill>
          </a:endParaRPr>
        </a:p>
        <a:p>
          <a:pPr marL="114300" lvl="1" indent="-114300" algn="l" defTabSz="577850">
            <a:lnSpc>
              <a:spcPct val="90000"/>
            </a:lnSpc>
            <a:spcBef>
              <a:spcPct val="0"/>
            </a:spcBef>
            <a:spcAft>
              <a:spcPct val="15000"/>
            </a:spcAft>
            <a:buChar char="•"/>
          </a:pPr>
          <a:r>
            <a:rPr lang="sk-SK" sz="1300" kern="1200" noProof="0" dirty="0" err="1">
              <a:solidFill>
                <a:srgbClr val="404040"/>
              </a:solidFill>
            </a:rPr>
            <a:t>Servitizácia</a:t>
          </a:r>
          <a:r>
            <a:rPr lang="sk-SK" sz="1300" kern="1200" noProof="0" dirty="0">
              <a:solidFill>
                <a:srgbClr val="404040"/>
              </a:solidFill>
            </a:rPr>
            <a:t> vedie k efektívnejšiemu využívaniu zdrojov a vyššej energetickej efektívnosti, a preto zvyšuje environmentálnu výkonnosť.</a:t>
          </a:r>
          <a:endParaRPr lang="en-US" sz="1300" kern="1200" noProof="0" dirty="0">
            <a:solidFill>
              <a:srgbClr val="404040"/>
            </a:solidFill>
          </a:endParaRPr>
        </a:p>
      </dsp:txBody>
      <dsp:txXfrm rot="-5400000">
        <a:off x="1028836" y="2597162"/>
        <a:ext cx="8982928" cy="86207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C22E9EBB-6761-FD42-97A2-D44A5DA7F610}" type="datetimeFigureOut">
              <a:rPr lang="sk-SK" smtClean="0"/>
              <a:t>19. 4. 2023</a:t>
            </a:fld>
            <a:endParaRPr lang="sk-SK"/>
          </a:p>
        </p:txBody>
      </p:sp>
      <p:sp>
        <p:nvSpPr>
          <p:cNvPr id="4" name="Zástupný objekt pre obrázok snímky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05F90033-8A94-7148-ADD8-65E2FD7FC652}" type="slidenum">
              <a:rPr lang="sk-SK" smtClean="0"/>
              <a:t>‹#›</a:t>
            </a:fld>
            <a:endParaRPr lang="sk-SK"/>
          </a:p>
        </p:txBody>
      </p:sp>
    </p:spTree>
    <p:extLst>
      <p:ext uri="{BB962C8B-B14F-4D97-AF65-F5344CB8AC3E}">
        <p14:creationId xmlns:p14="http://schemas.microsoft.com/office/powerpoint/2010/main" val="3207864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05F90033-8A94-7148-ADD8-65E2FD7FC652}" type="slidenum">
              <a:rPr lang="sk-SK" smtClean="0"/>
              <a:t>16</a:t>
            </a:fld>
            <a:endParaRPr lang="sk-SK"/>
          </a:p>
        </p:txBody>
      </p:sp>
    </p:spTree>
    <p:extLst>
      <p:ext uri="{BB962C8B-B14F-4D97-AF65-F5344CB8AC3E}">
        <p14:creationId xmlns:p14="http://schemas.microsoft.com/office/powerpoint/2010/main" val="53683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05F90033-8A94-7148-ADD8-65E2FD7FC652}" type="slidenum">
              <a:rPr lang="sk-SK" smtClean="0"/>
              <a:t>27</a:t>
            </a:fld>
            <a:endParaRPr lang="sk-SK"/>
          </a:p>
        </p:txBody>
      </p:sp>
    </p:spTree>
    <p:extLst>
      <p:ext uri="{BB962C8B-B14F-4D97-AF65-F5344CB8AC3E}">
        <p14:creationId xmlns:p14="http://schemas.microsoft.com/office/powerpoint/2010/main" val="105437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19. 4. 2023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19. 4. 2023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19. 4. 2023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19. 4. 2023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19. 4. 2023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19. 4. 2023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19. 4. 2023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19. 4. 2023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19. 4. 2023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19. 4. 2023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19. 4. 2023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19. 4. 2023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www.blueoceanstrategy.com/tools/strategy-canvas/" TargetMode="External"/><Relationship Id="rId4" Type="http://schemas.openxmlformats.org/officeDocument/2006/relationships/hyperlink" Target="https://www.strategyzer.com/canvas/value-proposition-canva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jpeg"/><Relationship Id="rId7" Type="http://schemas.openxmlformats.org/officeDocument/2006/relationships/diagramColors" Target="../diagrams/colors5.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columbiaroadcom.medium.com/why-and-how-to-create-a-customer-journey-map-download-free-template-b832a614cbe0"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econsultancy.com/customer-personas/" TargetMode="External"/><Relationship Id="rId5" Type="http://schemas.openxmlformats.org/officeDocument/2006/relationships/hyperlink" Target="https://blog.hubspot.com/service/customer-segmentation" TargetMode="Externa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6.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jpeg"/><Relationship Id="rId7" Type="http://schemas.openxmlformats.org/officeDocument/2006/relationships/diagramQuickStyle" Target="../diagrams/quickStyle7.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10.emf"/><Relationship Id="rId9" Type="http://schemas.microsoft.com/office/2007/relationships/diagramDrawing" Target="../diagrams/drawing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www.blueoceanstrategy.com/tools/strategy-canvas/" TargetMode="Externa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www.strategyzer.com/canvas/value-proposition-canvas" TargetMode="Externa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columbiaroadcom.medium.com/why-and-how-to-create-a-customer-journey-map-download-free-template-b832a614cbe0" TargetMode="External"/><Relationship Id="rId5" Type="http://schemas.openxmlformats.org/officeDocument/2006/relationships/hyperlink" Target="https://econsultancy.com/customer-personas/" TargetMode="External"/><Relationship Id="rId4" Type="http://schemas.openxmlformats.org/officeDocument/2006/relationships/hyperlink" Target="https://blog.hubspot.com/service/customer-segment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circular-slovakia.sk/" TargetMode="External"/></Relationships>
</file>

<file path=ppt/slides/_rels/slide3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hyperlink" Target="https://www.interreg-central.eu/Content.Node/home.html" TargetMode="External"/><Relationship Id="rId10" Type="http://schemas.microsoft.com/office/2007/relationships/diagramDrawing" Target="../diagrams/drawing2.xml"/><Relationship Id="rId4" Type="http://schemas.openxmlformats.org/officeDocument/2006/relationships/hyperlink" Target="https://www.interreg-central.eu/Content.Node/THINGS-.html" TargetMode="Externa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321502"/>
            <a:ext cx="10058400" cy="3003610"/>
          </a:xfrm>
        </p:spPr>
        <p:txBody>
          <a:bodyPr>
            <a:normAutofit/>
          </a:bodyPr>
          <a:lstStyle/>
          <a:p>
            <a:pPr algn="ctr"/>
            <a:r>
              <a:rPr lang="pt-BR" dirty="0"/>
              <a:t>Servitizácia - </a:t>
            </a:r>
            <a:r>
              <a:rPr lang="sk-SK" dirty="0"/>
              <a:t>premena</a:t>
            </a:r>
            <a:r>
              <a:rPr lang="pt-BR" dirty="0"/>
              <a:t> produktov na služby</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sk-SK" sz="1800" dirty="0" err="1">
                <a:latin typeface="+mn-lt"/>
              </a:rPr>
              <a:t>Resilience</a:t>
            </a:r>
            <a:r>
              <a:rPr lang="sk-SK" sz="1800" dirty="0">
                <a:latin typeface="+mn-lt"/>
              </a:rPr>
              <a:t> and </a:t>
            </a:r>
            <a:r>
              <a:rPr lang="sk-SK" sz="1800" dirty="0" err="1">
                <a:latin typeface="+mn-lt"/>
              </a:rPr>
              <a:t>Training</a:t>
            </a:r>
            <a:r>
              <a:rPr lang="sk-SK" sz="1800" dirty="0">
                <a:latin typeface="+mn-lt"/>
              </a:rPr>
              <a:t> </a:t>
            </a:r>
            <a:r>
              <a:rPr lang="sk-SK" sz="1800" dirty="0" err="1">
                <a:latin typeface="+mn-lt"/>
              </a:rPr>
              <a:t>for</a:t>
            </a:r>
            <a:r>
              <a:rPr lang="sk-SK" sz="1800" dirty="0">
                <a:latin typeface="+mn-lt"/>
              </a:rPr>
              <a:t> </a:t>
            </a:r>
            <a:r>
              <a:rPr lang="sk-SK" sz="1800" dirty="0" err="1">
                <a:latin typeface="+mn-lt"/>
              </a:rPr>
              <a:t>SMEs</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dirty="0">
                <a:latin typeface="+mn-lt"/>
              </a:rPr>
              <a:t>Autor: STEP RI</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3458423" y="2998922"/>
            <a:ext cx="7833552" cy="2717623"/>
          </a:xfrm>
        </p:spPr>
        <p:txBody>
          <a:bodyPr>
            <a:normAutofit/>
          </a:bodyPr>
          <a:lstStyle/>
          <a:p>
            <a:pPr algn="just">
              <a:lnSpc>
                <a:spcPct val="115000"/>
              </a:lnSpc>
              <a:spcBef>
                <a:spcPts val="600"/>
              </a:spcBef>
            </a:pPr>
            <a:r>
              <a:rPr lang="sk-SK" sz="1800" dirty="0" err="1">
                <a:solidFill>
                  <a:srgbClr val="4D4D4E"/>
                </a:solidFill>
                <a:effectLst/>
                <a:ea typeface="Times New Roman" panose="02020603050405020304" pitchFamily="18" charset="0"/>
                <a:cs typeface="Times New Roman" panose="02020603050405020304" pitchFamily="18" charset="0"/>
              </a:rPr>
              <a:t>Servitizácii</a:t>
            </a:r>
            <a:r>
              <a:rPr lang="sk-SK" sz="1800" dirty="0">
                <a:solidFill>
                  <a:srgbClr val="4D4D4E"/>
                </a:solidFill>
                <a:effectLst/>
                <a:ea typeface="Times New Roman" panose="02020603050405020304" pitchFamily="18" charset="0"/>
                <a:cs typeface="Times New Roman" panose="02020603050405020304" pitchFamily="18" charset="0"/>
              </a:rPr>
              <a:t> a </a:t>
            </a:r>
            <a:r>
              <a:rPr lang="sk-SK" sz="1800" dirty="0" err="1">
                <a:solidFill>
                  <a:srgbClr val="4D4D4E"/>
                </a:solidFill>
                <a:effectLst/>
                <a:ea typeface="Times New Roman" panose="02020603050405020304" pitchFamily="18" charset="0"/>
                <a:cs typeface="Times New Roman" panose="02020603050405020304" pitchFamily="18" charset="0"/>
              </a:rPr>
              <a:t>inováciam</a:t>
            </a:r>
            <a:r>
              <a:rPr lang="sk-SK" sz="1800" dirty="0">
                <a:solidFill>
                  <a:srgbClr val="4D4D4E"/>
                </a:solidFill>
                <a:effectLst/>
                <a:ea typeface="Times New Roman" panose="02020603050405020304" pitchFamily="18" charset="0"/>
                <a:cs typeface="Times New Roman" panose="02020603050405020304" pitchFamily="18" charset="0"/>
              </a:rPr>
              <a:t> predchádza jasné pochopenie </a:t>
            </a:r>
            <a:r>
              <a:rPr lang="sk-SK" sz="1800" b="1" dirty="0">
                <a:solidFill>
                  <a:srgbClr val="4D4D4E"/>
                </a:solidFill>
                <a:effectLst/>
                <a:ea typeface="Times New Roman" panose="02020603050405020304" pitchFamily="18" charset="0"/>
                <a:cs typeface="Times New Roman" panose="02020603050405020304" pitchFamily="18" charset="0"/>
              </a:rPr>
              <a:t>potrieb zákazníkov.</a:t>
            </a:r>
          </a:p>
          <a:p>
            <a:pPr algn="just">
              <a:lnSpc>
                <a:spcPct val="115000"/>
              </a:lnSpc>
              <a:spcBef>
                <a:spcPts val="600"/>
              </a:spcBef>
            </a:pPr>
            <a:endParaRPr lang="sk-SK" sz="1800"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r>
              <a:rPr lang="sk-SK" sz="1800" dirty="0">
                <a:solidFill>
                  <a:srgbClr val="4D4D4E"/>
                </a:solidFill>
                <a:effectLst/>
                <a:ea typeface="Times New Roman" panose="02020603050405020304" pitchFamily="18" charset="0"/>
                <a:cs typeface="Times New Roman" panose="02020603050405020304" pitchFamily="18" charset="0"/>
              </a:rPr>
              <a:t>Proces identifikácie trhových príležitostí je akýmsi procesom objavovania „druhej strany“ – strany používateľov a kupujúcich, ich konania a motivácie. </a:t>
            </a:r>
            <a:r>
              <a:rPr lang="sk-SK" sz="1800" b="1" dirty="0">
                <a:solidFill>
                  <a:srgbClr val="4D4D4E"/>
                </a:solidFill>
                <a:ea typeface="Times New Roman" panose="02020603050405020304" pitchFamily="18" charset="0"/>
                <a:cs typeface="Times New Roman" panose="02020603050405020304" pitchFamily="18" charset="0"/>
              </a:rPr>
              <a:t>Môže byť veľmi ťažké prestať sa sústrediť na produkt a začať analyzovať potreby zákazníka. </a:t>
            </a:r>
            <a:endParaRPr lang="sk-SK" sz="1800" dirty="0">
              <a:solidFill>
                <a:srgbClr val="4D4D4E"/>
              </a:solidFill>
              <a:effectLst/>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CBCAC0C5-496B-EC09-1CCD-787F8DA37856}"/>
              </a:ext>
            </a:extLst>
          </p:cNvPr>
          <p:cNvPicPr>
            <a:picLocks noChangeAspect="1"/>
          </p:cNvPicPr>
          <p:nvPr/>
        </p:nvPicPr>
        <p:blipFill>
          <a:blip r:embed="rId4"/>
          <a:stretch>
            <a:fillRect/>
          </a:stretch>
        </p:blipFill>
        <p:spPr>
          <a:xfrm>
            <a:off x="0" y="3295461"/>
            <a:ext cx="2990194" cy="3026220"/>
          </a:xfrm>
          <a:prstGeom prst="rect">
            <a:avLst/>
          </a:prstGeom>
        </p:spPr>
      </p:pic>
      <p:sp>
        <p:nvSpPr>
          <p:cNvPr id="4" name="Content Placeholder 5">
            <a:extLst>
              <a:ext uri="{FF2B5EF4-FFF2-40B4-BE49-F238E27FC236}">
                <a16:creationId xmlns:a16="http://schemas.microsoft.com/office/drawing/2014/main" id="{B1CF6E86-6F58-9A31-89CB-303A52D8C5B9}"/>
              </a:ext>
            </a:extLst>
          </p:cNvPr>
          <p:cNvSpPr txBox="1">
            <a:spLocks/>
          </p:cNvSpPr>
          <p:nvPr/>
        </p:nvSpPr>
        <p:spPr>
          <a:xfrm>
            <a:off x="1096962" y="1845734"/>
            <a:ext cx="10195013" cy="9789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sk-SK" b="1" dirty="0"/>
              <a:t>Fáza</a:t>
            </a:r>
            <a:r>
              <a:rPr lang="en-US" b="1" dirty="0"/>
              <a:t> 1: </a:t>
            </a:r>
            <a:r>
              <a:rPr lang="sk-SK" b="1" dirty="0"/>
              <a:t>Identifikácia príležitostí na základe existujúcich schopností</a:t>
            </a:r>
            <a:r>
              <a:rPr lang="en-US" b="1" dirty="0"/>
              <a:t> a </a:t>
            </a:r>
            <a:r>
              <a:rPr lang="sk-SK" b="1" dirty="0"/>
              <a:t>znalostí spoločnosti </a:t>
            </a:r>
            <a:r>
              <a:rPr lang="en-US" b="1" dirty="0"/>
              <a:t>–</a:t>
            </a:r>
            <a:r>
              <a:rPr lang="sk-SK" b="1" dirty="0"/>
              <a:t> identifikácia príležitostí</a:t>
            </a:r>
            <a:r>
              <a:rPr lang="en-US" b="1" dirty="0"/>
              <a:t> „</a:t>
            </a:r>
            <a:r>
              <a:rPr lang="sk-SK" b="1" dirty="0"/>
              <a:t>zvnútra</a:t>
            </a:r>
            <a:r>
              <a:rPr lang="en-US" b="1" dirty="0"/>
              <a:t>”</a:t>
            </a:r>
          </a:p>
        </p:txBody>
      </p:sp>
      <p:sp>
        <p:nvSpPr>
          <p:cNvPr id="7" name="Rectángulo 3">
            <a:extLst>
              <a:ext uri="{FF2B5EF4-FFF2-40B4-BE49-F238E27FC236}">
                <a16:creationId xmlns:a16="http://schemas.microsoft.com/office/drawing/2014/main" id="{0AABD32F-EE15-565A-0B98-9E22BD097C27}"/>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00319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0210"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fontScale="92500" lnSpcReduction="10000"/>
          </a:bodyPr>
          <a:lstStyle/>
          <a:p>
            <a:r>
              <a:rPr lang="sk-SK" b="1" dirty="0"/>
              <a:t>Fáza</a:t>
            </a:r>
            <a:r>
              <a:rPr lang="en-US" b="1" dirty="0"/>
              <a:t> 1: </a:t>
            </a:r>
            <a:r>
              <a:rPr lang="sk-SK" b="1" dirty="0"/>
              <a:t>Identifikácia príležitostí na základe existujúcich schopností a znalostí spoločnosti – identifikácia príležitostí „zvnútra”</a:t>
            </a:r>
          </a:p>
          <a:p>
            <a:pPr algn="just">
              <a:lnSpc>
                <a:spcPct val="115000"/>
              </a:lnSpc>
              <a:spcBef>
                <a:spcPts val="600"/>
              </a:spcBef>
            </a:pPr>
            <a:endParaRPr lang="sk-SK" sz="1800" dirty="0">
              <a:latin typeface="Calibri" panose="020F0502020204030204" pitchFamily="34" charset="0"/>
              <a:ea typeface="Calibri" panose="020F0502020204030204" pitchFamily="34" charset="0"/>
            </a:endParaRPr>
          </a:p>
          <a:p>
            <a:pPr algn="just">
              <a:lnSpc>
                <a:spcPct val="115000"/>
              </a:lnSpc>
              <a:spcBef>
                <a:spcPts val="600"/>
              </a:spcBef>
            </a:pPr>
            <a:r>
              <a:rPr lang="sk-SK" sz="1800" dirty="0">
                <a:latin typeface="Calibri" panose="020F0502020204030204" pitchFamily="34" charset="0"/>
                <a:ea typeface="Calibri" panose="020F0502020204030204" pitchFamily="34" charset="0"/>
              </a:rPr>
              <a:t>V tej</a:t>
            </a:r>
            <a:r>
              <a:rPr lang="sk-SK" sz="1800" dirty="0">
                <a:effectLst/>
                <a:latin typeface="Calibri" panose="020F0502020204030204" pitchFamily="34" charset="0"/>
                <a:ea typeface="Calibri" panose="020F0502020204030204" pitchFamily="34" charset="0"/>
              </a:rPr>
              <a:t>to fáze ide o získavanie nových znalostí a </a:t>
            </a:r>
            <a:r>
              <a:rPr lang="sk-SK" sz="1800" b="1" dirty="0">
                <a:effectLst/>
                <a:latin typeface="Calibri" panose="020F0502020204030204" pitchFamily="34" charset="0"/>
                <a:ea typeface="Calibri" panose="020F0502020204030204" pitchFamily="34" charset="0"/>
              </a:rPr>
              <a:t>zmeny a perspektívy – z „orientácie na produkt“ na „orientáciu na zákazníka“.</a:t>
            </a:r>
          </a:p>
          <a:p>
            <a:pPr algn="just">
              <a:lnSpc>
                <a:spcPct val="115000"/>
              </a:lnSpc>
              <a:spcBef>
                <a:spcPts val="600"/>
              </a:spcBef>
            </a:pPr>
            <a:r>
              <a:rPr lang="sk-SK" sz="1800" b="1" dirty="0">
                <a:effectLst/>
                <a:latin typeface="Calibri" panose="020F0502020204030204" pitchFamily="34" charset="0"/>
                <a:ea typeface="Calibri" panose="020F0502020204030204" pitchFamily="34" charset="0"/>
              </a:rPr>
              <a:t> </a:t>
            </a:r>
            <a:endParaRPr lang="hr-HR" sz="1800" b="1"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hr-HR" sz="1800" b="1" dirty="0">
              <a:solidFill>
                <a:srgbClr val="4D4D4E"/>
              </a:solidFill>
              <a:effectLst/>
              <a:ea typeface="Times New Roman" panose="02020603050405020304" pitchFamily="18" charset="0"/>
              <a:cs typeface="Times New Roman" panose="02020603050405020304" pitchFamily="18" charset="0"/>
            </a:endParaRPr>
          </a:p>
          <a:p>
            <a:pPr marL="0" indent="0" algn="just">
              <a:lnSpc>
                <a:spcPct val="115000"/>
              </a:lnSpc>
              <a:spcBef>
                <a:spcPts val="600"/>
              </a:spcBef>
              <a:buNone/>
            </a:pPr>
            <a:endParaRPr lang="en-US" sz="1800" b="1"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r>
              <a:rPr lang="hr-HR" sz="1800" dirty="0">
                <a:solidFill>
                  <a:srgbClr val="4D4D4E"/>
                </a:solidFill>
                <a:effectLst/>
                <a:ea typeface="Times New Roman" panose="02020603050405020304" pitchFamily="18" charset="0"/>
                <a:cs typeface="Times New Roman" panose="02020603050405020304" pitchFamily="18" charset="0"/>
              </a:rPr>
              <a:t>Hlavnou úlohou je objasniť ponuku (balík produktov a služieb)</a:t>
            </a:r>
            <a:r>
              <a:rPr lang="en-US" sz="1800" dirty="0">
                <a:solidFill>
                  <a:srgbClr val="4D4D4E"/>
                </a:solidFill>
                <a:effectLst/>
                <a:ea typeface="Times New Roman" panose="02020603050405020304" pitchFamily="18" charset="0"/>
                <a:cs typeface="Times New Roman" panose="02020603050405020304" pitchFamily="18" charset="0"/>
              </a:rPr>
              <a:t> – </a:t>
            </a:r>
            <a:r>
              <a:rPr lang="sk-SK" sz="1800" dirty="0">
                <a:solidFill>
                  <a:srgbClr val="4D4D4E"/>
                </a:solidFill>
                <a:effectLst/>
                <a:ea typeface="Times New Roman" panose="02020603050405020304" pitchFamily="18" charset="0"/>
                <a:cs typeface="Times New Roman" panose="02020603050405020304" pitchFamily="18" charset="0"/>
              </a:rPr>
              <a:t>definovať hranice východiskového obsahu projektu </a:t>
            </a:r>
            <a:r>
              <a:rPr lang="sk-SK" sz="1800" dirty="0" err="1">
                <a:solidFill>
                  <a:srgbClr val="4D4D4E"/>
                </a:solidFill>
                <a:effectLst/>
                <a:ea typeface="Times New Roman" panose="02020603050405020304" pitchFamily="18" charset="0"/>
                <a:cs typeface="Times New Roman" panose="02020603050405020304" pitchFamily="18" charset="0"/>
              </a:rPr>
              <a:t>servitizácie</a:t>
            </a:r>
            <a:r>
              <a:rPr lang="sk-SK" sz="1800" dirty="0">
                <a:solidFill>
                  <a:srgbClr val="4D4D4E"/>
                </a:solidFill>
                <a:effectLst/>
                <a:ea typeface="Times New Roman" panose="02020603050405020304" pitchFamily="18" charset="0"/>
                <a:cs typeface="Times New Roman" panose="02020603050405020304" pitchFamily="18" charset="0"/>
              </a:rPr>
              <a:t> a </a:t>
            </a:r>
            <a:r>
              <a:rPr lang="sk-SK" sz="1800" b="1" dirty="0">
                <a:solidFill>
                  <a:srgbClr val="4D4D4E"/>
                </a:solidFill>
                <a:effectLst/>
                <a:ea typeface="Times New Roman" panose="02020603050405020304" pitchFamily="18" charset="0"/>
                <a:cs typeface="Times New Roman" panose="02020603050405020304" pitchFamily="18" charset="0"/>
              </a:rPr>
              <a:t>identifikovať príležitosti na základe existujúcich znalostí o zákazníkoch</a:t>
            </a:r>
            <a:r>
              <a:rPr lang="en-US" sz="1800"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ffectLst/>
                <a:ea typeface="Times New Roman" panose="02020603050405020304" pitchFamily="18" charset="0"/>
                <a:cs typeface="Times New Roman" panose="02020603050405020304" pitchFamily="18" charset="0"/>
              </a:rPr>
              <a:t>trhoch a relevantných a vplyvných faktoroch, ktoré môžu formovať konkurenčnú pozíciu spoločnosti.</a:t>
            </a:r>
            <a:endParaRPr lang="en-US" sz="1800"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p:txBody>
      </p:sp>
      <p:graphicFrame>
        <p:nvGraphicFramePr>
          <p:cNvPr id="4" name="Diagram 3">
            <a:extLst>
              <a:ext uri="{FF2B5EF4-FFF2-40B4-BE49-F238E27FC236}">
                <a16:creationId xmlns:a16="http://schemas.microsoft.com/office/drawing/2014/main" id="{5FECCDCE-5F83-1B35-8F91-692E54D71DB2}"/>
              </a:ext>
            </a:extLst>
          </p:cNvPr>
          <p:cNvGraphicFramePr/>
          <p:nvPr>
            <p:extLst>
              <p:ext uri="{D42A27DB-BD31-4B8C-83A1-F6EECF244321}">
                <p14:modId xmlns:p14="http://schemas.microsoft.com/office/powerpoint/2010/main" val="1136633165"/>
              </p:ext>
            </p:extLst>
          </p:nvPr>
        </p:nvGraphicFramePr>
        <p:xfrm>
          <a:off x="4857818" y="3429000"/>
          <a:ext cx="2476364" cy="12547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ctángulo 3">
            <a:extLst>
              <a:ext uri="{FF2B5EF4-FFF2-40B4-BE49-F238E27FC236}">
                <a16:creationId xmlns:a16="http://schemas.microsoft.com/office/drawing/2014/main" id="{00D4510D-0841-48F3-92EF-2C8120B3E5BB}"/>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15395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a:bodyPr>
          <a:lstStyle/>
          <a:p>
            <a:r>
              <a:rPr lang="sk-SK" b="1" dirty="0"/>
              <a:t>Fáza</a:t>
            </a:r>
            <a:r>
              <a:rPr lang="en-US" b="1" dirty="0"/>
              <a:t> 1 – </a:t>
            </a:r>
            <a:r>
              <a:rPr lang="sk-SK" b="1" dirty="0"/>
              <a:t>Odporúčané kroky</a:t>
            </a:r>
            <a:r>
              <a:rPr lang="en-US" b="1" dirty="0"/>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Vyberte si najperspektívnejší produkt</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zhodnoťte jeho finančný význam (vplyv na príjem) a vnímanú dôležitosť (vnímanie toho, nakoľko je dôležitý pre imidž spoločnosti).</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Identifikujte kľúčové vlastnosti ponuky, ktoré by sa dali kategorizovať na základe toho, ako ich zákazníci vnímajú.</a:t>
            </a:r>
            <a:r>
              <a:rPr lang="sk-SK" sz="1800" dirty="0">
                <a:solidFill>
                  <a:srgbClr val="4D4D4E"/>
                </a:solidFill>
                <a:ea typeface="Times New Roman" panose="02020603050405020304" pitchFamily="18" charset="0"/>
                <a:cs typeface="Times New Roman" panose="02020603050405020304" pitchFamily="18" charset="0"/>
              </a:rPr>
              <a:t> Použite</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hlinkClick r:id="rId4"/>
              </a:rPr>
              <a:t>Mapu atribútov produktu</a:t>
            </a:r>
            <a:r>
              <a:rPr lang="en-US" sz="1800" dirty="0">
                <a:solidFill>
                  <a:srgbClr val="4D4D4E"/>
                </a:solidFill>
                <a:ea typeface="Times New Roman" panose="02020603050405020304" pitchFamily="18" charset="0"/>
                <a:cs typeface="Times New Roman" panose="02020603050405020304" pitchFamily="18" charset="0"/>
                <a:hlinkClick r:id="rId4"/>
              </a:rPr>
              <a:t> </a:t>
            </a:r>
            <a:r>
              <a:rPr lang="sk-SK" sz="1800" dirty="0">
                <a:solidFill>
                  <a:srgbClr val="4D4D4E"/>
                </a:solidFill>
                <a:ea typeface="Times New Roman" panose="02020603050405020304" pitchFamily="18" charset="0"/>
                <a:cs typeface="Times New Roman" panose="02020603050405020304" pitchFamily="18" charset="0"/>
              </a:rPr>
              <a:t>na postupný posun pohľadu z produktu na otázky týkajúce sa zákazníka.</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Definujte</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hlinkClick r:id="rId5"/>
              </a:rPr>
              <a:t>hlavné problémy zákazníka</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Presuňte perspektívu na zákazníkov, cieľový segment, pre ktorý sa spoločnosť snaží vyvinúť službu.</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Pri tomto kroku treba mať na pamäti rôznych, ale hlavne cieľových zákazníkov. Navrhovanou technikou je vybrať konkrétnu reálnu osobu, ktorá „reprezentuje“ konkrétny segment.</a:t>
            </a: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p:txBody>
      </p:sp>
      <p:sp>
        <p:nvSpPr>
          <p:cNvPr id="3" name="Rectángulo 3">
            <a:extLst>
              <a:ext uri="{FF2B5EF4-FFF2-40B4-BE49-F238E27FC236}">
                <a16:creationId xmlns:a16="http://schemas.microsoft.com/office/drawing/2014/main" id="{CF247499-E361-64A5-4994-12E0A67DC01F}"/>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86219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fontScale="92500" lnSpcReduction="10000"/>
          </a:bodyPr>
          <a:lstStyle/>
          <a:p>
            <a:r>
              <a:rPr lang="sk-SK" b="1" dirty="0"/>
              <a:t>Fáza</a:t>
            </a:r>
            <a:r>
              <a:rPr lang="en-US" b="1" dirty="0"/>
              <a:t> 1 – </a:t>
            </a:r>
            <a:r>
              <a:rPr lang="sk-SK" b="1" dirty="0"/>
              <a:t>Odporúčané kroky</a:t>
            </a:r>
            <a:r>
              <a:rPr lang="en-US" b="1" dirty="0"/>
              <a:t>:</a:t>
            </a:r>
          </a:p>
          <a:p>
            <a:pPr marL="342900" indent="-342900" algn="just">
              <a:lnSpc>
                <a:spcPct val="115000"/>
              </a:lnSpc>
              <a:spcBef>
                <a:spcPts val="600"/>
              </a:spcBef>
              <a:buFont typeface="+mj-lt"/>
              <a:buAutoNum type="arabicPeriod" startAt="4"/>
            </a:pPr>
            <a:r>
              <a:rPr lang="sk-SK" sz="1800" b="1" dirty="0">
                <a:solidFill>
                  <a:srgbClr val="4D4D4E"/>
                </a:solidFill>
                <a:ea typeface="Times New Roman" panose="02020603050405020304" pitchFamily="18" charset="0"/>
                <a:cs typeface="Times New Roman" panose="02020603050405020304" pitchFamily="18" charset="0"/>
              </a:rPr>
              <a:t>Identifikujte prvky svojej hodnotovej ponuky</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Po definovaní hlavného problému zákazníka alebo </a:t>
            </a:r>
            <a:r>
              <a:rPr lang="sk-SK" sz="1800" i="1" dirty="0">
                <a:solidFill>
                  <a:srgbClr val="4D4D4E"/>
                </a:solidFill>
                <a:ea typeface="Times New Roman" panose="02020603050405020304" pitchFamily="18" charset="0"/>
                <a:cs typeface="Times New Roman" panose="02020603050405020304" pitchFamily="18" charset="0"/>
              </a:rPr>
              <a:t>Práce, ktorú treba vykonať</a:t>
            </a:r>
            <a:r>
              <a:rPr lang="en-US" sz="1800" i="1" dirty="0">
                <a:solidFill>
                  <a:srgbClr val="4D4D4E"/>
                </a:solidFill>
                <a:ea typeface="Times New Roman" panose="02020603050405020304" pitchFamily="18" charset="0"/>
                <a:cs typeface="Times New Roman" panose="02020603050405020304" pitchFamily="18" charset="0"/>
              </a:rPr>
              <a:t>,</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použite </a:t>
            </a:r>
            <a:r>
              <a:rPr lang="en-US" sz="1800" i="1" dirty="0">
                <a:solidFill>
                  <a:srgbClr val="4D4D4E"/>
                </a:solidFill>
                <a:ea typeface="Times New Roman" panose="02020603050405020304" pitchFamily="18" charset="0"/>
                <a:cs typeface="Times New Roman" panose="02020603050405020304" pitchFamily="18" charset="0"/>
                <a:hlinkClick r:id="rId4"/>
              </a:rPr>
              <a:t>Value Proposition Canvas </a:t>
            </a:r>
            <a:r>
              <a:rPr lang="sk-SK" sz="1800" i="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pre pochopenie toho, ako váš produkt zodpovedá potrebám zákazníka</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startAt="4"/>
            </a:pPr>
            <a:r>
              <a:rPr lang="sk-SK" sz="1800" b="1" dirty="0">
                <a:solidFill>
                  <a:srgbClr val="4D4D4E"/>
                </a:solidFill>
                <a:ea typeface="Times New Roman" panose="02020603050405020304" pitchFamily="18" charset="0"/>
                <a:cs typeface="Times New Roman" panose="02020603050405020304" pitchFamily="18" charset="0"/>
              </a:rPr>
              <a:t>Identifikujte všetky alternatívy, ktoré má zákazník k dispozícii</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Trhový segment by mal byť definovaný problémom, ktorý konkrétne produkty a služby riešia</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Tento koncept nanovo definuje vnímanie trhu a zavádza nových a netradičných konkurentov, ktorí by mali byť identifikovaní. Iniciatívy </a:t>
            </a:r>
            <a:r>
              <a:rPr lang="sk-SK" sz="1800" dirty="0" err="1">
                <a:solidFill>
                  <a:srgbClr val="4D4D4E"/>
                </a:solidFill>
                <a:ea typeface="Times New Roman" panose="02020603050405020304" pitchFamily="18" charset="0"/>
                <a:cs typeface="Times New Roman" panose="02020603050405020304" pitchFamily="18" charset="0"/>
              </a:rPr>
              <a:t>servitizácie</a:t>
            </a:r>
            <a:r>
              <a:rPr lang="sk-SK" sz="1800" dirty="0">
                <a:solidFill>
                  <a:srgbClr val="4D4D4E"/>
                </a:solidFill>
                <a:ea typeface="Times New Roman" panose="02020603050405020304" pitchFamily="18" charset="0"/>
                <a:cs typeface="Times New Roman" panose="02020603050405020304" pitchFamily="18" charset="0"/>
              </a:rPr>
              <a:t> majú za cieľ odblokovať predtým ignorované alebo nedostatočne obsluhované trhy, ktoré predtým nepredstavovali cieľové trhy spoločnosti. </a:t>
            </a:r>
          </a:p>
          <a:p>
            <a:pPr marL="342900" indent="-342900" algn="just">
              <a:lnSpc>
                <a:spcPct val="115000"/>
              </a:lnSpc>
              <a:spcBef>
                <a:spcPts val="600"/>
              </a:spcBef>
              <a:buFont typeface="+mj-lt"/>
              <a:buAutoNum type="arabicPeriod" startAt="4"/>
            </a:pPr>
            <a:r>
              <a:rPr lang="sk-SK" sz="1800" b="1" dirty="0">
                <a:solidFill>
                  <a:srgbClr val="4D4D4E"/>
                </a:solidFill>
                <a:ea typeface="Times New Roman" panose="02020603050405020304" pitchFamily="18" charset="0"/>
                <a:cs typeface="Times New Roman" panose="02020603050405020304" pitchFamily="18" charset="0"/>
              </a:rPr>
              <a:t>Porovnajte svoju ponuku s alternatívami, aby ste pochopili, prečo si zákazníci za určitých okolností vybrali to ktoré konkrétne riešenie</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Pomocou nástroja </a:t>
            </a:r>
            <a:r>
              <a:rPr lang="en-US" sz="1800" dirty="0">
                <a:solidFill>
                  <a:srgbClr val="4D4D4E"/>
                </a:solidFill>
                <a:ea typeface="Times New Roman" panose="02020603050405020304" pitchFamily="18" charset="0"/>
                <a:cs typeface="Times New Roman" panose="02020603050405020304" pitchFamily="18" charset="0"/>
                <a:hlinkClick r:id="rId5"/>
              </a:rPr>
              <a:t>S</a:t>
            </a:r>
            <a:r>
              <a:rPr lang="en-US" sz="1800" dirty="0">
                <a:effectLst/>
                <a:ea typeface="Times New Roman" panose="02020603050405020304" pitchFamily="18" charset="0"/>
                <a:cs typeface="Times New Roman" panose="02020603050405020304" pitchFamily="18" charset="0"/>
                <a:hlinkClick r:id="rId5"/>
              </a:rPr>
              <a:t>trategy Canvas </a:t>
            </a:r>
            <a:r>
              <a:rPr lang="sk-SK" sz="1800" dirty="0">
                <a:effectLst/>
                <a:ea typeface="Times New Roman" panose="02020603050405020304" pitchFamily="18" charset="0"/>
                <a:cs typeface="Times New Roman" panose="02020603050405020304" pitchFamily="18" charset="0"/>
              </a:rPr>
              <a:t>môžete vizuálne pochopiť a predpovedať správanie zákazníkov pri ich konfrontácii s konkrétnymi okolnosťami a vlastnosťami ponuky (produktu)</a:t>
            </a:r>
            <a:r>
              <a:rPr lang="en-US" sz="1800" dirty="0">
                <a:effectLst/>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p:txBody>
      </p:sp>
      <p:sp>
        <p:nvSpPr>
          <p:cNvPr id="3" name="Rectángulo 3">
            <a:extLst>
              <a:ext uri="{FF2B5EF4-FFF2-40B4-BE49-F238E27FC236}">
                <a16:creationId xmlns:a16="http://schemas.microsoft.com/office/drawing/2014/main" id="{A080E7F7-B96B-601E-371F-F6C22622AC3E}"/>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006614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1755" y="101876"/>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7797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sk-SK" b="1" dirty="0"/>
              <a:t>Fáza</a:t>
            </a:r>
            <a:r>
              <a:rPr lang="en-US" b="1" dirty="0"/>
              <a:t> 2: </a:t>
            </a:r>
            <a:r>
              <a:rPr lang="sk-SK" b="1" dirty="0"/>
              <a:t>Príležitosti na základe externého vývoja</a:t>
            </a:r>
            <a:r>
              <a:rPr lang="en-US" b="1" dirty="0"/>
              <a:t> </a:t>
            </a:r>
            <a:r>
              <a:rPr lang="sk-SK" b="1" dirty="0"/>
              <a:t>a nových poznatkov </a:t>
            </a:r>
            <a:r>
              <a:rPr lang="en-US" b="1" dirty="0"/>
              <a:t>– </a:t>
            </a:r>
            <a:r>
              <a:rPr lang="sk-SK" b="1" dirty="0"/>
              <a:t>identifikácia príležitostí </a:t>
            </a:r>
            <a:r>
              <a:rPr lang="en-US" b="1" dirty="0"/>
              <a:t>“</a:t>
            </a:r>
            <a:r>
              <a:rPr lang="sk-SK" b="1" dirty="0"/>
              <a:t>zvonku“</a:t>
            </a:r>
            <a:endParaRPr lang="en-US" b="1" dirty="0"/>
          </a:p>
        </p:txBody>
      </p:sp>
      <p:sp>
        <p:nvSpPr>
          <p:cNvPr id="6" name="Content Placeholder 5">
            <a:extLst>
              <a:ext uri="{FF2B5EF4-FFF2-40B4-BE49-F238E27FC236}">
                <a16:creationId xmlns:a16="http://schemas.microsoft.com/office/drawing/2014/main" id="{2B5AD511-A739-8994-983F-577B4E5F755D}"/>
              </a:ext>
            </a:extLst>
          </p:cNvPr>
          <p:cNvSpPr txBox="1">
            <a:spLocks/>
          </p:cNvSpPr>
          <p:nvPr/>
        </p:nvSpPr>
        <p:spPr>
          <a:xfrm>
            <a:off x="4916032" y="3150716"/>
            <a:ext cx="6971167" cy="18395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k-SK" sz="1700" dirty="0"/>
              <a:t>Identifikácia príležitostí </a:t>
            </a:r>
            <a:r>
              <a:rPr lang="en-US" sz="1700" dirty="0"/>
              <a:t>“</a:t>
            </a:r>
            <a:r>
              <a:rPr lang="sk-SK" sz="1700" dirty="0"/>
              <a:t>zvonku</a:t>
            </a:r>
            <a:r>
              <a:rPr lang="en-US" sz="1700" dirty="0"/>
              <a:t>”</a:t>
            </a:r>
            <a:r>
              <a:rPr lang="sk-SK" sz="1700" dirty="0"/>
              <a:t> začína dodatočným opisom a pochopením kľúčových segmentov zákazníkov a vytvorením </a:t>
            </a:r>
            <a:r>
              <a:rPr lang="sk-SK" sz="1700" b="1" dirty="0"/>
              <a:t>profilu zákazníka: persóny</a:t>
            </a:r>
            <a:r>
              <a:rPr lang="en-US" sz="1700" dirty="0"/>
              <a:t>. </a:t>
            </a:r>
            <a:r>
              <a:rPr lang="sk-SK" sz="1700" dirty="0"/>
              <a:t>Cieľom je rozšíriť perspektívy nad rámec tradičnej produktovej alebo demografickej perspektívy a iniciovať analýzu zákazníkov založenú na základe problémov, ktoré sa zákazníci snažia vyriešiť, a okolností za ktorých tieto problémy existujú</a:t>
            </a:r>
            <a:r>
              <a:rPr lang="en-US" sz="1700" dirty="0"/>
              <a:t>. </a:t>
            </a:r>
            <a:r>
              <a:rPr lang="sk-SK" sz="1700" dirty="0"/>
              <a:t>Cieľom je opísať zákazníka na základe konkrétnej osoby – reálneho človeka, ktorý reprezentuje daný segment zákazníkov.</a:t>
            </a:r>
            <a:endParaRPr lang="en-US" sz="1700" dirty="0">
              <a:solidFill>
                <a:srgbClr val="4D4D4E"/>
              </a:solidFill>
              <a:effectLst/>
              <a:ea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1FBC27D-A1AB-3084-569B-ACB725B26A69}"/>
              </a:ext>
            </a:extLst>
          </p:cNvPr>
          <p:cNvPicPr>
            <a:picLocks noChangeAspect="1"/>
          </p:cNvPicPr>
          <p:nvPr/>
        </p:nvPicPr>
        <p:blipFill>
          <a:blip r:embed="rId4"/>
          <a:stretch>
            <a:fillRect/>
          </a:stretch>
        </p:blipFill>
        <p:spPr>
          <a:xfrm>
            <a:off x="304801" y="3272891"/>
            <a:ext cx="3923167" cy="1923370"/>
          </a:xfrm>
          <a:prstGeom prst="rect">
            <a:avLst/>
          </a:prstGeom>
        </p:spPr>
      </p:pic>
      <p:sp>
        <p:nvSpPr>
          <p:cNvPr id="3" name="Rectángulo 3">
            <a:extLst>
              <a:ext uri="{FF2B5EF4-FFF2-40B4-BE49-F238E27FC236}">
                <a16:creationId xmlns:a16="http://schemas.microsoft.com/office/drawing/2014/main" id="{5A7E1F85-655A-A2E8-529C-AA8F8C9AECCF}"/>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03851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3"/>
            <a:ext cx="10194700" cy="426535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sk-SK" b="1" dirty="0"/>
              <a:t>Fáza</a:t>
            </a:r>
            <a:r>
              <a:rPr lang="en-US" b="1" dirty="0"/>
              <a:t> 2: </a:t>
            </a:r>
            <a:r>
              <a:rPr lang="sk-SK" b="1" dirty="0"/>
              <a:t>Príležitosti na základe externého vývoja a nových poznatkov – identifikácia príležitostí “zvonku“</a:t>
            </a:r>
          </a:p>
          <a:p>
            <a:pPr algn="just"/>
            <a:r>
              <a:rPr lang="sk-SK" sz="1700" dirty="0">
                <a:solidFill>
                  <a:srgbClr val="4D4D4E"/>
                </a:solidFill>
                <a:ea typeface="Times New Roman" panose="02020603050405020304" pitchFamily="18" charset="0"/>
                <a:cs typeface="Times New Roman" panose="02020603050405020304" pitchFamily="18" charset="0"/>
              </a:rPr>
              <a:t>Ďalším krokom je vizuálne zachytiť </a:t>
            </a:r>
            <a:r>
              <a:rPr lang="sk-SK" sz="1700" b="1" dirty="0">
                <a:solidFill>
                  <a:srgbClr val="4D4D4E"/>
                </a:solidFill>
                <a:ea typeface="Times New Roman" panose="02020603050405020304" pitchFamily="18" charset="0"/>
                <a:cs typeface="Times New Roman" panose="02020603050405020304" pitchFamily="18" charset="0"/>
              </a:rPr>
              <a:t>celý cyklus zákazníckej skúsenosti </a:t>
            </a:r>
            <a:r>
              <a:rPr lang="sk-SK" sz="1700" dirty="0">
                <a:solidFill>
                  <a:srgbClr val="4D4D4E"/>
                </a:solidFill>
                <a:ea typeface="Times New Roman" panose="02020603050405020304" pitchFamily="18" charset="0"/>
                <a:cs typeface="Times New Roman" panose="02020603050405020304" pitchFamily="18" charset="0"/>
              </a:rPr>
              <a:t>od momentu, keď sa objaví problém až po aplikáciu riešenia.</a:t>
            </a:r>
            <a:r>
              <a:rPr lang="en-US" sz="1700" dirty="0">
                <a:solidFill>
                  <a:srgbClr val="4D4D4E"/>
                </a:solidFill>
                <a:ea typeface="Times New Roman" panose="02020603050405020304" pitchFamily="18" charset="0"/>
                <a:cs typeface="Times New Roman" panose="02020603050405020304" pitchFamily="18" charset="0"/>
              </a:rPr>
              <a:t> </a:t>
            </a:r>
            <a:r>
              <a:rPr lang="sk-SK" sz="1700" dirty="0">
                <a:solidFill>
                  <a:srgbClr val="4D4D4E"/>
                </a:solidFill>
                <a:ea typeface="Times New Roman" panose="02020603050405020304" pitchFamily="18" charset="0"/>
                <a:cs typeface="Times New Roman" panose="02020603050405020304" pitchFamily="18" charset="0"/>
              </a:rPr>
              <a:t>Etapy cyklu môžu byť všeobecné (príprava, nákup, doručenie, používanie, doplnky, údržba, likvidácia) alebo presnejšie definované. Po definovaní všetkých etáp by sa malo analyzovať správanie zákazníkov (definovať, čo zákazník robí – myslí - cíti), aby bolo možné identifikovať všetky neuspokojivé skúsenosti (</a:t>
            </a:r>
            <a:r>
              <a:rPr lang="sk-SK" sz="1700" dirty="0" err="1">
                <a:solidFill>
                  <a:srgbClr val="4D4D4E"/>
                </a:solidFill>
                <a:ea typeface="Times New Roman" panose="02020603050405020304" pitchFamily="18" charset="0"/>
                <a:cs typeface="Times New Roman" panose="02020603050405020304" pitchFamily="18" charset="0"/>
              </a:rPr>
              <a:t>pain</a:t>
            </a:r>
            <a:r>
              <a:rPr lang="en-US" sz="1700" dirty="0">
                <a:solidFill>
                  <a:srgbClr val="4D4D4E"/>
                </a:solidFill>
                <a:ea typeface="Times New Roman" panose="02020603050405020304" pitchFamily="18" charset="0"/>
                <a:cs typeface="Times New Roman" panose="02020603050405020304" pitchFamily="18" charset="0"/>
              </a:rPr>
              <a:t> points) </a:t>
            </a:r>
            <a:r>
              <a:rPr lang="sk-SK" sz="1700" dirty="0">
                <a:solidFill>
                  <a:srgbClr val="4D4D4E"/>
                </a:solidFill>
                <a:ea typeface="Times New Roman" panose="02020603050405020304" pitchFamily="18" charset="0"/>
                <a:cs typeface="Times New Roman" panose="02020603050405020304" pitchFamily="18" charset="0"/>
              </a:rPr>
              <a:t>a rozpoznať ich ako možnú príležitosť na vývoj inovatívnej služby</a:t>
            </a:r>
            <a:r>
              <a:rPr lang="en-US" sz="1700" dirty="0">
                <a:solidFill>
                  <a:srgbClr val="4D4D4E"/>
                </a:solidFill>
                <a:ea typeface="Times New Roman" panose="02020603050405020304" pitchFamily="18" charset="0"/>
                <a:cs typeface="Times New Roman" panose="02020603050405020304" pitchFamily="18" charset="0"/>
              </a:rPr>
              <a:t>.</a:t>
            </a:r>
            <a:endParaRPr lang="hr-HR" sz="1700" dirty="0">
              <a:solidFill>
                <a:srgbClr val="4D4D4E"/>
              </a:solidFill>
              <a:ea typeface="Times New Roman" panose="02020603050405020304" pitchFamily="18" charset="0"/>
              <a:cs typeface="Times New Roman" panose="02020603050405020304" pitchFamily="18" charset="0"/>
            </a:endParaRPr>
          </a:p>
          <a:p>
            <a:pPr algn="just"/>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en-US" sz="1700" dirty="0">
              <a:solidFill>
                <a:srgbClr val="4D4D4E"/>
              </a:solidFill>
              <a:ea typeface="Times New Roman" panose="02020603050405020304" pitchFamily="18" charset="0"/>
              <a:cs typeface="Times New Roman" panose="02020603050405020304" pitchFamily="18" charset="0"/>
            </a:endParaRPr>
          </a:p>
          <a:p>
            <a:pPr algn="just"/>
            <a:r>
              <a:rPr lang="sk-SK" sz="1700" dirty="0">
                <a:solidFill>
                  <a:srgbClr val="4D4D4E"/>
                </a:solidFill>
                <a:ea typeface="Times New Roman" panose="02020603050405020304" pitchFamily="18" charset="0"/>
                <a:cs typeface="Times New Roman" panose="02020603050405020304" pitchFamily="18" charset="0"/>
              </a:rPr>
              <a:t>Táto fáza končí počiatočnou </a:t>
            </a:r>
            <a:r>
              <a:rPr lang="sk-SK" sz="1700" b="1" dirty="0">
                <a:solidFill>
                  <a:srgbClr val="4D4D4E"/>
                </a:solidFill>
                <a:ea typeface="Times New Roman" panose="02020603050405020304" pitchFamily="18" charset="0"/>
                <a:cs typeface="Times New Roman" panose="02020603050405020304" pitchFamily="18" charset="0"/>
              </a:rPr>
              <a:t>koncepciou</a:t>
            </a:r>
            <a:r>
              <a:rPr lang="sk-SK" sz="1700" dirty="0">
                <a:solidFill>
                  <a:srgbClr val="4D4D4E"/>
                </a:solidFill>
                <a:ea typeface="Times New Roman" panose="02020603050405020304" pitchFamily="18" charset="0"/>
                <a:cs typeface="Times New Roman" panose="02020603050405020304" pitchFamily="18" charset="0"/>
              </a:rPr>
              <a:t> </a:t>
            </a:r>
            <a:r>
              <a:rPr lang="sk-SK" sz="1700" b="1" dirty="0" err="1">
                <a:solidFill>
                  <a:srgbClr val="4D4D4E"/>
                </a:solidFill>
                <a:ea typeface="Times New Roman" panose="02020603050405020304" pitchFamily="18" charset="0"/>
                <a:cs typeface="Times New Roman" panose="02020603050405020304" pitchFamily="18" charset="0"/>
              </a:rPr>
              <a:t>servitizácie</a:t>
            </a:r>
            <a:r>
              <a:rPr lang="sk-SK" sz="1700" dirty="0">
                <a:solidFill>
                  <a:srgbClr val="4D4D4E"/>
                </a:solidFill>
                <a:ea typeface="Times New Roman" panose="02020603050405020304" pitchFamily="18" charset="0"/>
                <a:cs typeface="Times New Roman" panose="02020603050405020304" pitchFamily="18" charset="0"/>
              </a:rPr>
              <a:t> založenou na príležitostiach, ktoré budú uznané za najsľubnejšie a uskutočniteľné.</a:t>
            </a:r>
            <a:r>
              <a:rPr lang="en-US" sz="1700" dirty="0">
                <a:solidFill>
                  <a:srgbClr val="4D4D4E"/>
                </a:solidFill>
                <a:ea typeface="Times New Roman" panose="02020603050405020304" pitchFamily="18" charset="0"/>
                <a:cs typeface="Times New Roman" panose="02020603050405020304" pitchFamily="18" charset="0"/>
              </a:rPr>
              <a:t> </a:t>
            </a:r>
            <a:r>
              <a:rPr lang="sk-SK" sz="1700" dirty="0">
                <a:solidFill>
                  <a:srgbClr val="4D4D4E"/>
                </a:solidFill>
                <a:ea typeface="Times New Roman" panose="02020603050405020304" pitchFamily="18" charset="0"/>
                <a:cs typeface="Times New Roman" panose="02020603050405020304" pitchFamily="18" charset="0"/>
              </a:rPr>
              <a:t>V prípade viacerých možností sa bude musieť spoločnosť rozhodnúť, ktorej z nich sa bude venovať</a:t>
            </a:r>
            <a:r>
              <a:rPr lang="en-US" sz="1700" dirty="0">
                <a:solidFill>
                  <a:srgbClr val="4D4D4E"/>
                </a:solidFill>
                <a:ea typeface="Times New Roman" panose="02020603050405020304" pitchFamily="18" charset="0"/>
                <a:cs typeface="Times New Roman" panose="02020603050405020304" pitchFamily="18" charset="0"/>
              </a:rPr>
              <a:t>, </a:t>
            </a:r>
            <a:r>
              <a:rPr lang="sk-SK" sz="1700" dirty="0">
                <a:solidFill>
                  <a:srgbClr val="4D4D4E"/>
                </a:solidFill>
                <a:ea typeface="Times New Roman" panose="02020603050405020304" pitchFamily="18" charset="0"/>
                <a:cs typeface="Times New Roman" panose="02020603050405020304" pitchFamily="18" charset="0"/>
              </a:rPr>
              <a:t>pričom bude mať na pamäti svoje vlastné možnosti, výzvy a možné zisky</a:t>
            </a:r>
            <a:r>
              <a:rPr lang="en-US" sz="1700" dirty="0">
                <a:solidFill>
                  <a:srgbClr val="4D4D4E"/>
                </a:solidFill>
                <a:ea typeface="Times New Roman" panose="02020603050405020304" pitchFamily="18" charset="0"/>
                <a:cs typeface="Times New Roman" panose="02020603050405020304" pitchFamily="18" charset="0"/>
              </a:rPr>
              <a:t>.</a:t>
            </a:r>
          </a:p>
        </p:txBody>
      </p:sp>
      <p:graphicFrame>
        <p:nvGraphicFramePr>
          <p:cNvPr id="6" name="Diagram 5">
            <a:extLst>
              <a:ext uri="{FF2B5EF4-FFF2-40B4-BE49-F238E27FC236}">
                <a16:creationId xmlns:a16="http://schemas.microsoft.com/office/drawing/2014/main" id="{4B935A9B-3506-E128-4672-C64999323573}"/>
              </a:ext>
            </a:extLst>
          </p:cNvPr>
          <p:cNvGraphicFramePr/>
          <p:nvPr>
            <p:extLst>
              <p:ext uri="{D42A27DB-BD31-4B8C-83A1-F6EECF244321}">
                <p14:modId xmlns:p14="http://schemas.microsoft.com/office/powerpoint/2010/main" val="3794551361"/>
              </p:ext>
            </p:extLst>
          </p:nvPr>
        </p:nvGraphicFramePr>
        <p:xfrm>
          <a:off x="3456432" y="2947603"/>
          <a:ext cx="4462272" cy="28435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ángulo 3">
            <a:extLst>
              <a:ext uri="{FF2B5EF4-FFF2-40B4-BE49-F238E27FC236}">
                <a16:creationId xmlns:a16="http://schemas.microsoft.com/office/drawing/2014/main" id="{E90F41A7-A860-5EE7-3E73-8E60F89CFD1D}"/>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52841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vert="horz" lIns="0" tIns="45720" rIns="0" bIns="45720" rtlCol="0" anchor="t">
            <a:normAutofit fontScale="85000" lnSpcReduction="10000"/>
          </a:bodyPr>
          <a:lstStyle/>
          <a:p>
            <a:r>
              <a:rPr lang="sk-SK" b="1" dirty="0"/>
              <a:t>Fáza</a:t>
            </a:r>
            <a:r>
              <a:rPr lang="en-US" b="1" dirty="0"/>
              <a:t> 2 – </a:t>
            </a:r>
            <a:r>
              <a:rPr lang="sk-SK" b="1" dirty="0">
                <a:solidFill>
                  <a:srgbClr val="404040"/>
                </a:solidFill>
              </a:rPr>
              <a:t>Odporúčané kroky</a:t>
            </a:r>
            <a:r>
              <a:rPr lang="en-US" b="1" dirty="0"/>
              <a:t>:</a:t>
            </a:r>
          </a:p>
          <a:p>
            <a:pPr marL="342900" indent="-342900" algn="just">
              <a:lnSpc>
                <a:spcPct val="115000"/>
              </a:lnSpc>
              <a:spcBef>
                <a:spcPts val="600"/>
              </a:spcBef>
              <a:buFont typeface="+mj-lt"/>
              <a:buAutoNum type="arabicPeriod"/>
            </a:pPr>
            <a:r>
              <a:rPr lang="sk-SK" sz="1800" b="1" dirty="0">
                <a:ea typeface="Times New Roman" panose="02020603050405020304" pitchFamily="18" charset="0"/>
                <a:cs typeface="Times New Roman" panose="02020603050405020304" pitchFamily="18" charset="0"/>
              </a:rPr>
              <a:t>Identifikujte a analyzujte kľúčové</a:t>
            </a:r>
            <a:r>
              <a:rPr lang="en-US" sz="1800" b="1" dirty="0">
                <a:effectLst/>
                <a:ea typeface="Times New Roman" panose="02020603050405020304" pitchFamily="18" charset="0"/>
                <a:cs typeface="Times New Roman" panose="02020603050405020304" pitchFamily="18" charset="0"/>
              </a:rPr>
              <a:t> </a:t>
            </a:r>
            <a:r>
              <a:rPr lang="sk-SK" sz="1800" b="1" dirty="0">
                <a:effectLst/>
                <a:ea typeface="Times New Roman" panose="02020603050405020304" pitchFamily="18" charset="0"/>
                <a:cs typeface="Times New Roman" panose="02020603050405020304" pitchFamily="18" charset="0"/>
                <a:hlinkClick r:id="rId5"/>
              </a:rPr>
              <a:t>segmenty zákazníkov</a:t>
            </a:r>
            <a:r>
              <a:rPr lang="en-US" sz="1800" dirty="0">
                <a:effectLst/>
                <a:ea typeface="Times New Roman" panose="02020603050405020304" pitchFamily="18" charset="0"/>
                <a:cs typeface="Times New Roman" panose="02020603050405020304" pitchFamily="18" charset="0"/>
                <a:hlinkClick r:id="rId5"/>
              </a:rPr>
              <a:t> </a:t>
            </a:r>
            <a:r>
              <a:rPr lang="sk-SK" sz="1800" dirty="0">
                <a:effectLst/>
                <a:ea typeface="Times New Roman" panose="02020603050405020304" pitchFamily="18" charset="0"/>
                <a:cs typeface="Times New Roman" panose="02020603050405020304" pitchFamily="18" charset="0"/>
              </a:rPr>
              <a:t>s cieľom postupne zmeniť ich vnímanie</a:t>
            </a:r>
            <a:r>
              <a:rPr lang="en-US" sz="1800" dirty="0">
                <a:effectLst/>
                <a:ea typeface="Times New Roman" panose="02020603050405020304" pitchFamily="18" charset="0"/>
                <a:cs typeface="Times New Roman" panose="02020603050405020304" pitchFamily="18" charset="0"/>
              </a:rPr>
              <a:t> </a:t>
            </a:r>
            <a:r>
              <a:rPr lang="sk-SK" sz="1800" dirty="0">
                <a:effectLst/>
                <a:ea typeface="Times New Roman" panose="02020603050405020304" pitchFamily="18" charset="0"/>
                <a:cs typeface="Times New Roman" panose="02020603050405020304" pitchFamily="18" charset="0"/>
              </a:rPr>
              <a:t>nad rámec existujúcich predpokladov</a:t>
            </a:r>
            <a:r>
              <a:rPr lang="en-US" sz="1800" dirty="0">
                <a:effectLst/>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dirty="0">
                <a:solidFill>
                  <a:srgbClr val="4D4D4E"/>
                </a:solidFill>
                <a:ea typeface="Times New Roman" panose="02020603050405020304" pitchFamily="18" charset="0"/>
                <a:cs typeface="Times New Roman"/>
              </a:rPr>
              <a:t>Zamerajte sa na najsľubnejší segment zákazníkov a </a:t>
            </a:r>
            <a:r>
              <a:rPr lang="sk-SK" sz="1800" b="1" dirty="0">
                <a:solidFill>
                  <a:srgbClr val="4D4D4E"/>
                </a:solidFill>
                <a:ea typeface="Times New Roman" panose="02020603050405020304" pitchFamily="18" charset="0"/>
                <a:cs typeface="Times New Roman"/>
              </a:rPr>
              <a:t>vytvorte</a:t>
            </a:r>
            <a:r>
              <a:rPr lang="en-US" sz="1800" b="1" dirty="0">
                <a:solidFill>
                  <a:srgbClr val="4D4D4E"/>
                </a:solidFill>
                <a:ea typeface="Times New Roman" panose="02020603050405020304" pitchFamily="18" charset="0"/>
                <a:cs typeface="Times New Roman"/>
              </a:rPr>
              <a:t> </a:t>
            </a:r>
            <a:r>
              <a:rPr lang="sk-SK" sz="1800" b="1" dirty="0">
                <a:solidFill>
                  <a:srgbClr val="4D4D4E"/>
                </a:solidFill>
                <a:ea typeface="Times New Roman" panose="02020603050405020304" pitchFamily="18" charset="0"/>
                <a:cs typeface="Times New Roman"/>
                <a:hlinkClick r:id="rId6"/>
              </a:rPr>
              <a:t>zákaznícku</a:t>
            </a:r>
            <a:r>
              <a:rPr lang="en-US" sz="1800" b="1" dirty="0">
                <a:solidFill>
                  <a:srgbClr val="4D4D4E"/>
                </a:solidFill>
                <a:ea typeface="Times New Roman" panose="02020603050405020304" pitchFamily="18" charset="0"/>
                <a:cs typeface="Times New Roman"/>
                <a:hlinkClick r:id="rId6"/>
              </a:rPr>
              <a:t> pers</a:t>
            </a:r>
            <a:r>
              <a:rPr lang="sk-SK" sz="1800" b="1" dirty="0">
                <a:solidFill>
                  <a:srgbClr val="4D4D4E"/>
                </a:solidFill>
                <a:ea typeface="Times New Roman" panose="02020603050405020304" pitchFamily="18" charset="0"/>
                <a:cs typeface="Times New Roman"/>
                <a:hlinkClick r:id="rId6"/>
              </a:rPr>
              <a:t>ó</a:t>
            </a:r>
            <a:r>
              <a:rPr lang="en-US" sz="1800" b="1" dirty="0">
                <a:solidFill>
                  <a:srgbClr val="4D4D4E"/>
                </a:solidFill>
                <a:ea typeface="Times New Roman" panose="02020603050405020304" pitchFamily="18" charset="0"/>
                <a:cs typeface="Times New Roman"/>
                <a:hlinkClick r:id="rId6"/>
              </a:rPr>
              <a:t>n</a:t>
            </a:r>
            <a:r>
              <a:rPr lang="sk-SK" sz="1800" b="1" dirty="0">
                <a:solidFill>
                  <a:srgbClr val="4D4D4E"/>
                </a:solidFill>
                <a:ea typeface="Times New Roman" panose="02020603050405020304" pitchFamily="18" charset="0"/>
                <a:cs typeface="Times New Roman"/>
                <a:hlinkClick r:id="rId6"/>
              </a:rPr>
              <a:t>u</a:t>
            </a:r>
            <a:r>
              <a:rPr lang="en-US" sz="1800" dirty="0">
                <a:solidFill>
                  <a:srgbClr val="4D4D4E"/>
                </a:solidFill>
                <a:ea typeface="Times New Roman" panose="02020603050405020304" pitchFamily="18" charset="0"/>
                <a:cs typeface="Times New Roman"/>
              </a:rPr>
              <a:t>. </a:t>
            </a:r>
            <a:r>
              <a:rPr lang="sk-SK" sz="1800" dirty="0">
                <a:solidFill>
                  <a:srgbClr val="4D4D4E"/>
                </a:solidFill>
                <a:ea typeface="Times New Roman" panose="02020603050405020304" pitchFamily="18" charset="0"/>
                <a:cs typeface="Times New Roman"/>
              </a:rPr>
              <a:t>Opíšte zákazníka na základe konkrétnej osoby</a:t>
            </a:r>
            <a:r>
              <a:rPr lang="en-US" sz="1800" dirty="0">
                <a:solidFill>
                  <a:srgbClr val="4D4D4E"/>
                </a:solidFill>
                <a:ea typeface="Times New Roman" panose="02020603050405020304" pitchFamily="18" charset="0"/>
                <a:cs typeface="Times New Roman"/>
              </a:rPr>
              <a:t> – </a:t>
            </a:r>
            <a:r>
              <a:rPr lang="sk-SK" sz="1800" dirty="0">
                <a:solidFill>
                  <a:srgbClr val="4D4D4E"/>
                </a:solidFill>
                <a:ea typeface="Times New Roman" panose="02020603050405020304" pitchFamily="18" charset="0"/>
                <a:cs typeface="Times New Roman"/>
              </a:rPr>
              <a:t>reálneho človeka, ktorý reprezentuje daný segment zákazníkov</a:t>
            </a:r>
            <a:r>
              <a:rPr lang="en-US" sz="1800" dirty="0">
                <a:solidFill>
                  <a:srgbClr val="4D4D4E"/>
                </a:solidFill>
                <a:ea typeface="Times New Roman" panose="02020603050405020304" pitchFamily="18" charset="0"/>
                <a:cs typeface="Times New Roman"/>
              </a:rPr>
              <a:t>. </a:t>
            </a:r>
            <a:r>
              <a:rPr lang="sk-SK" sz="1800" dirty="0">
                <a:solidFill>
                  <a:srgbClr val="4D4D4E"/>
                </a:solidFill>
                <a:ea typeface="Times New Roman" panose="02020603050405020304" pitchFamily="18" charset="0"/>
                <a:cs typeface="Times New Roman"/>
              </a:rPr>
              <a:t>Tieto informácie by mali umožniť presnejšie určenie, na koho, kedy a ako sa zamerať</a:t>
            </a:r>
            <a:r>
              <a:rPr lang="en-US" sz="1800" dirty="0">
                <a:solidFill>
                  <a:srgbClr val="4D4D4E"/>
                </a:solidFill>
                <a:ea typeface="Times New Roman" panose="02020603050405020304" pitchFamily="18" charset="0"/>
                <a:cs typeface="Times New Roman"/>
              </a:rPr>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Vizuálne zachyťte celý cyklus</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hlinkClick r:id="rId7"/>
              </a:rPr>
              <a:t>cesty/zážitku zákazníka</a:t>
            </a:r>
            <a:r>
              <a:rPr lang="en-US" sz="1800" b="1" dirty="0">
                <a:solidFill>
                  <a:srgbClr val="4D4D4E"/>
                </a:solidFill>
                <a:ea typeface="Times New Roman" panose="02020603050405020304" pitchFamily="18" charset="0"/>
                <a:cs typeface="Times New Roman" panose="02020603050405020304" pitchFamily="18" charset="0"/>
              </a:rPr>
              <a:t>,</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od momentu, kedy sa problém objavil až po aplikáciu riešenia. Analyzujte ho a identifikujte neuspokojivé skúsenosti </a:t>
            </a:r>
            <a:r>
              <a:rPr lang="en-US" sz="1800" dirty="0">
                <a:solidFill>
                  <a:srgbClr val="4D4D4E"/>
                </a:solidFill>
                <a:ea typeface="Times New Roman" panose="02020603050405020304" pitchFamily="18" charset="0"/>
                <a:cs typeface="Times New Roman" panose="02020603050405020304" pitchFamily="18" charset="0"/>
              </a:rPr>
              <a:t>(pain points)</a:t>
            </a:r>
            <a:r>
              <a:rPr lang="sk-SK" sz="1800" dirty="0">
                <a:solidFill>
                  <a:srgbClr val="4D4D4E"/>
                </a:solidFill>
                <a:ea typeface="Times New Roman" panose="02020603050405020304" pitchFamily="18" charset="0"/>
                <a:cs typeface="Times New Roman" panose="02020603050405020304" pitchFamily="18" charset="0"/>
              </a:rPr>
              <a:t>, ktoré možno rozpoznať ako možnú príležitosť</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Vytvorte počiatočný koncept </a:t>
            </a:r>
            <a:r>
              <a:rPr lang="sk-SK" sz="1800" b="1" dirty="0" err="1">
                <a:solidFill>
                  <a:srgbClr val="4D4D4E"/>
                </a:solidFill>
                <a:ea typeface="Times New Roman" panose="02020603050405020304" pitchFamily="18" charset="0"/>
                <a:cs typeface="Times New Roman" panose="02020603050405020304" pitchFamily="18" charset="0"/>
              </a:rPr>
              <a:t>servitizácie</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stručný opis (alebo niekoľko opisov) novej služby, ktorá bude doplnená k vybranému produktu na iniciatívu </a:t>
            </a:r>
            <a:r>
              <a:rPr lang="sk-SK" sz="1800" dirty="0" err="1">
                <a:solidFill>
                  <a:srgbClr val="4D4D4E"/>
                </a:solidFill>
                <a:ea typeface="Times New Roman" panose="02020603050405020304" pitchFamily="18" charset="0"/>
                <a:cs typeface="Times New Roman" panose="02020603050405020304" pitchFamily="18" charset="0"/>
              </a:rPr>
              <a:t>servitizácie</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Cieľom je identifikovať kľúčové prvky, ktoré sú rozhodujúce pre implementáciu a umožniť porozumenie organizačných a operatívnych zmien, ktoré sú predpokladané v nasledujúcich krokoch</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dirty="0">
                <a:solidFill>
                  <a:srgbClr val="4D4D4E"/>
                </a:solidFill>
                <a:effectLst/>
                <a:ea typeface="Times New Roman" panose="02020603050405020304" pitchFamily="18" charset="0"/>
                <a:cs typeface="Times New Roman" panose="02020603050405020304" pitchFamily="18" charset="0"/>
              </a:rPr>
              <a:t>Vypracujte </a:t>
            </a:r>
            <a:r>
              <a:rPr lang="sk-SK" sz="1800" b="1" dirty="0">
                <a:solidFill>
                  <a:srgbClr val="4D4D4E"/>
                </a:solidFill>
                <a:effectLst/>
                <a:ea typeface="Times New Roman" panose="02020603050405020304" pitchFamily="18" charset="0"/>
                <a:cs typeface="Times New Roman" panose="02020603050405020304" pitchFamily="18" charset="0"/>
              </a:rPr>
              <a:t>Novú </a:t>
            </a:r>
            <a:r>
              <a:rPr lang="en-US" sz="1800" b="1" dirty="0">
                <a:solidFill>
                  <a:srgbClr val="4D4D4E"/>
                </a:solidFill>
                <a:ea typeface="Times New Roman" panose="02020603050405020304" pitchFamily="18" charset="0"/>
                <a:cs typeface="Times New Roman" panose="02020603050405020304" pitchFamily="18" charset="0"/>
              </a:rPr>
              <a:t>(</a:t>
            </a:r>
            <a:r>
              <a:rPr lang="sk-SK" sz="1800" b="1" dirty="0">
                <a:solidFill>
                  <a:srgbClr val="4D4D4E"/>
                </a:solidFill>
                <a:ea typeface="Times New Roman" panose="02020603050405020304" pitchFamily="18" charset="0"/>
                <a:cs typeface="Times New Roman" panose="02020603050405020304" pitchFamily="18" charset="0"/>
              </a:rPr>
              <a:t>budúcu</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hlinkClick r:id="rId7"/>
              </a:rPr>
              <a:t>cestu zákazníka</a:t>
            </a:r>
            <a:r>
              <a:rPr lang="en-US" sz="1800" b="1" dirty="0">
                <a:solidFill>
                  <a:srgbClr val="4D4D4E"/>
                </a:solidFill>
                <a:effectLst/>
                <a:ea typeface="Times New Roman" panose="02020603050405020304" pitchFamily="18" charset="0"/>
                <a:cs typeface="Times New Roman" panose="02020603050405020304" pitchFamily="18" charset="0"/>
                <a:hlinkClick r:id="rId7"/>
              </a:rPr>
              <a:t> </a:t>
            </a:r>
            <a:r>
              <a:rPr lang="en-US" sz="1800" dirty="0">
                <a:solidFill>
                  <a:srgbClr val="4D4D4E"/>
                </a:solidFill>
                <a:effectLst/>
                <a:ea typeface="Times New Roman" panose="02020603050405020304" pitchFamily="18" charset="0"/>
                <a:cs typeface="Times New Roman" panose="02020603050405020304" pitchFamily="18" charset="0"/>
              </a:rPr>
              <a:t>(</a:t>
            </a:r>
            <a:r>
              <a:rPr lang="sk-SK" sz="1800" dirty="0">
                <a:solidFill>
                  <a:srgbClr val="4D4D4E"/>
                </a:solidFill>
                <a:effectLst/>
                <a:ea typeface="Times New Roman" panose="02020603050405020304" pitchFamily="18" charset="0"/>
                <a:cs typeface="Times New Roman" panose="02020603050405020304" pitchFamily="18" charset="0"/>
              </a:rPr>
              <a:t>použitím navrhnutého nástroja</a:t>
            </a:r>
            <a:r>
              <a:rPr lang="en-US" sz="1800" dirty="0">
                <a:solidFill>
                  <a:srgbClr val="4D4D4E"/>
                </a:solidFill>
                <a:effectLst/>
                <a:ea typeface="Times New Roman" panose="02020603050405020304" pitchFamily="18" charset="0"/>
                <a:cs typeface="Times New Roman" panose="02020603050405020304" pitchFamily="18" charset="0"/>
              </a:rPr>
              <a:t>),</a:t>
            </a:r>
            <a:r>
              <a:rPr lang="en-US" sz="1800" b="1"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tentoraz s opisom skúseností zákazníka s novou službou</a:t>
            </a:r>
            <a:r>
              <a:rPr lang="en-US" sz="1800" dirty="0">
                <a:solidFill>
                  <a:srgbClr val="4D4D4E"/>
                </a:solidFill>
                <a:effectLst/>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endParaRPr lang="en-US" dirty="0"/>
          </a:p>
        </p:txBody>
      </p:sp>
      <p:sp>
        <p:nvSpPr>
          <p:cNvPr id="3" name="Rectángulo 3">
            <a:extLst>
              <a:ext uri="{FF2B5EF4-FFF2-40B4-BE49-F238E27FC236}">
                <a16:creationId xmlns:a16="http://schemas.microsoft.com/office/drawing/2014/main" id="{3434E214-9A64-E1D0-3811-CE9E09989D8A}"/>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4100138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k-SK" b="1" dirty="0"/>
              <a:t>Fáza</a:t>
            </a:r>
            <a:r>
              <a:rPr lang="en-US" b="1" dirty="0"/>
              <a:t> 3: </a:t>
            </a:r>
            <a:r>
              <a:rPr lang="sk-SK" b="1" dirty="0"/>
              <a:t>Zmena a návrh implementácie</a:t>
            </a:r>
            <a:endParaRPr lang="en-US" b="1" dirty="0"/>
          </a:p>
          <a:p>
            <a:pPr algn="just"/>
            <a:endParaRPr lang="en-US" dirty="0"/>
          </a:p>
          <a:p>
            <a:pPr algn="just"/>
            <a:endParaRPr lang="en-US" dirty="0"/>
          </a:p>
          <a:p>
            <a:pPr algn="just"/>
            <a:endParaRPr lang="en-US" dirty="0"/>
          </a:p>
          <a:p>
            <a:pPr algn="just"/>
            <a:endParaRPr lang="en-US" dirty="0"/>
          </a:p>
        </p:txBody>
      </p:sp>
      <p:pic>
        <p:nvPicPr>
          <p:cNvPr id="7" name="Picture 6">
            <a:extLst>
              <a:ext uri="{FF2B5EF4-FFF2-40B4-BE49-F238E27FC236}">
                <a16:creationId xmlns:a16="http://schemas.microsoft.com/office/drawing/2014/main" id="{91434D3C-DD29-BC9C-29F6-6AD84F3CA764}"/>
              </a:ext>
            </a:extLst>
          </p:cNvPr>
          <p:cNvPicPr>
            <a:picLocks noChangeAspect="1"/>
          </p:cNvPicPr>
          <p:nvPr/>
        </p:nvPicPr>
        <p:blipFill rotWithShape="1">
          <a:blip r:embed="rId4"/>
          <a:srcRect l="17522" r="4558"/>
          <a:stretch/>
        </p:blipFill>
        <p:spPr>
          <a:xfrm>
            <a:off x="217283" y="2618518"/>
            <a:ext cx="4065006" cy="3628507"/>
          </a:xfrm>
          <a:prstGeom prst="rect">
            <a:avLst/>
          </a:prstGeom>
        </p:spPr>
      </p:pic>
      <p:sp>
        <p:nvSpPr>
          <p:cNvPr id="11" name="Content Placeholder 5">
            <a:extLst>
              <a:ext uri="{FF2B5EF4-FFF2-40B4-BE49-F238E27FC236}">
                <a16:creationId xmlns:a16="http://schemas.microsoft.com/office/drawing/2014/main" id="{F22F151A-D7BE-3CEA-A775-61F044BDE888}"/>
              </a:ext>
            </a:extLst>
          </p:cNvPr>
          <p:cNvSpPr txBox="1">
            <a:spLocks/>
          </p:cNvSpPr>
          <p:nvPr/>
        </p:nvSpPr>
        <p:spPr>
          <a:xfrm>
            <a:off x="4129135" y="3190794"/>
            <a:ext cx="7315997" cy="168383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k-SK" sz="1600" dirty="0"/>
              <a:t>V tretej fáze</a:t>
            </a:r>
            <a:r>
              <a:rPr lang="en-US" sz="1600" dirty="0"/>
              <a:t> </a:t>
            </a:r>
            <a:r>
              <a:rPr lang="sk-SK" sz="1600" b="1" dirty="0"/>
              <a:t>musí spoločnosť identifikovať kľúčové zmeny v spôsobe obsluhy zákazníkov</a:t>
            </a:r>
            <a:r>
              <a:rPr lang="en-US" sz="1600" dirty="0"/>
              <a:t> </a:t>
            </a:r>
            <a:r>
              <a:rPr lang="sk-SK" sz="1600" dirty="0"/>
              <a:t>a v tom, ako by sa mal zmeniť obchodný model</a:t>
            </a:r>
            <a:r>
              <a:rPr lang="en-US" sz="1600" dirty="0"/>
              <a:t> </a:t>
            </a:r>
            <a:r>
              <a:rPr lang="sk-SK" sz="1600" dirty="0"/>
              <a:t>a kľúčové prvky, ktoré definujú schopnosti spoločnosti (zdroje, procesy a rozhodovacie kritériá/hodnoty)</a:t>
            </a:r>
            <a:r>
              <a:rPr lang="en-US" sz="1600" dirty="0"/>
              <a:t>. </a:t>
            </a:r>
            <a:r>
              <a:rPr lang="sk-SK" sz="1600" dirty="0"/>
              <a:t>Môžete začať s revíziou novej („budúcej“) cesty zákazníka na základe počiatočnej koncepcie </a:t>
            </a:r>
            <a:r>
              <a:rPr lang="sk-SK" sz="1600" dirty="0" err="1"/>
              <a:t>servitizácie</a:t>
            </a:r>
            <a:r>
              <a:rPr lang="en-US" sz="1600" dirty="0"/>
              <a:t>.</a:t>
            </a:r>
            <a:r>
              <a:rPr lang="sk-SK" sz="1600" dirty="0"/>
              <a:t> Navrhuje sa, aby sa revidovaná Cesta zákazníka vytvorila od začiatku – akoby neexistovali žiadne predtým vytvorené vzťahy a činnosti súvisiace so „starou“ cestou zákazníka</a:t>
            </a:r>
            <a:r>
              <a:rPr lang="en-US" sz="1600" dirty="0"/>
              <a:t>.</a:t>
            </a:r>
          </a:p>
          <a:p>
            <a:pPr algn="just"/>
            <a:endParaRPr lang="en-US" dirty="0"/>
          </a:p>
          <a:p>
            <a:pPr algn="just"/>
            <a:endParaRPr lang="en-US" dirty="0"/>
          </a:p>
          <a:p>
            <a:pPr algn="just"/>
            <a:endParaRPr lang="en-US" dirty="0"/>
          </a:p>
          <a:p>
            <a:pPr algn="just"/>
            <a:endParaRPr lang="en-US" dirty="0"/>
          </a:p>
        </p:txBody>
      </p:sp>
      <p:sp>
        <p:nvSpPr>
          <p:cNvPr id="3" name="Rectángulo 3">
            <a:extLst>
              <a:ext uri="{FF2B5EF4-FFF2-40B4-BE49-F238E27FC236}">
                <a16:creationId xmlns:a16="http://schemas.microsoft.com/office/drawing/2014/main" id="{7026F878-AF43-BCD9-7EC1-96184F4335A6}"/>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037689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k-SK" b="1" dirty="0"/>
              <a:t>Fáza</a:t>
            </a:r>
            <a:r>
              <a:rPr lang="en-US" b="1" dirty="0"/>
              <a:t> 3: </a:t>
            </a:r>
            <a:r>
              <a:rPr lang="sk-SK" b="1" dirty="0"/>
              <a:t>Zmena a návrh implementácie</a:t>
            </a:r>
            <a:endParaRPr lang="en-US" b="1" dirty="0"/>
          </a:p>
          <a:p>
            <a:pPr algn="just"/>
            <a:r>
              <a:rPr lang="sk-SK" sz="1600" dirty="0"/>
              <a:t>Po definovaní cieľovej skupiny zákazníka, spoločnosť následne zadefinuje: zodpovednú osobu a kontaktný bod za spoločnosť v rámci danej služby a spôsob oslovenia a </a:t>
            </a:r>
            <a:r>
              <a:rPr lang="sk-SK" sz="1600" b="1" dirty="0"/>
              <a:t>podpory</a:t>
            </a:r>
            <a:r>
              <a:rPr lang="sk-SK" sz="1600" dirty="0"/>
              <a:t> </a:t>
            </a:r>
            <a:r>
              <a:rPr lang="sk-SK" sz="1600" b="1" dirty="0"/>
              <a:t>novovytvoreného zákazníka</a:t>
            </a:r>
            <a:r>
              <a:rPr lang="sk-SK" sz="1600" dirty="0"/>
              <a:t>. Ďalším krokom je integrácia plánovaných zmien do obchodného modelu. Aby to spoločnosti dokázali, mali by pochopiť exitujúce kľúčové prvky svojho obchodného modelu, ako aj zmeny, ktoré sú potrebné. Ďalej je potrebné identifikovať rozdiely a prieniky pôvodného a nového obchodného modelu.</a:t>
            </a:r>
            <a:endParaRPr lang="en-US" sz="1800" dirty="0">
              <a:solidFill>
                <a:srgbClr val="4D4D4E"/>
              </a:solidFill>
              <a:effectLst/>
              <a:ea typeface="Times New Roman" panose="02020603050405020304" pitchFamily="18" charset="0"/>
              <a:cs typeface="Times New Roman" panose="02020603050405020304" pitchFamily="18" charset="0"/>
            </a:endParaRPr>
          </a:p>
          <a:p>
            <a:pPr algn="just"/>
            <a:endParaRPr lang="en-US" dirty="0"/>
          </a:p>
          <a:p>
            <a:pPr algn="just"/>
            <a:endParaRPr lang="en-US" dirty="0"/>
          </a:p>
          <a:p>
            <a:pPr algn="just"/>
            <a:endParaRPr lang="en-US" dirty="0"/>
          </a:p>
          <a:p>
            <a:pPr algn="just"/>
            <a:endParaRPr lang="en-US" dirty="0"/>
          </a:p>
        </p:txBody>
      </p:sp>
      <p:graphicFrame>
        <p:nvGraphicFramePr>
          <p:cNvPr id="16" name="Diagram 15">
            <a:extLst>
              <a:ext uri="{FF2B5EF4-FFF2-40B4-BE49-F238E27FC236}">
                <a16:creationId xmlns:a16="http://schemas.microsoft.com/office/drawing/2014/main" id="{2AA08B2D-BBE3-C532-CCD0-6509FD28E10E}"/>
              </a:ext>
            </a:extLst>
          </p:cNvPr>
          <p:cNvGraphicFramePr/>
          <p:nvPr>
            <p:extLst>
              <p:ext uri="{D42A27DB-BD31-4B8C-83A1-F6EECF244321}">
                <p14:modId xmlns:p14="http://schemas.microsoft.com/office/powerpoint/2010/main" val="264891115"/>
              </p:ext>
            </p:extLst>
          </p:nvPr>
        </p:nvGraphicFramePr>
        <p:xfrm>
          <a:off x="2548552" y="2783982"/>
          <a:ext cx="7292149" cy="35376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ángulo 3">
            <a:extLst>
              <a:ext uri="{FF2B5EF4-FFF2-40B4-BE49-F238E27FC236}">
                <a16:creationId xmlns:a16="http://schemas.microsoft.com/office/drawing/2014/main" id="{DA128AB4-41EF-87E5-C3EC-4063D3CC46CD}"/>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34542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8"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vert="horz" lIns="0" tIns="45720" rIns="0" bIns="45720" rtlCol="0" anchor="t">
            <a:normAutofit/>
          </a:bodyPr>
          <a:lstStyle/>
          <a:p>
            <a:r>
              <a:rPr lang="sk-SK" b="1" dirty="0"/>
              <a:t>Fáza 3</a:t>
            </a:r>
            <a:r>
              <a:rPr lang="en-US" b="1" dirty="0"/>
              <a:t> - </a:t>
            </a:r>
            <a:r>
              <a:rPr lang="sk-SK" b="1" dirty="0">
                <a:ea typeface="+mn-lt"/>
                <a:cs typeface="+mn-lt"/>
              </a:rPr>
              <a:t>Odporúčané kroky</a:t>
            </a:r>
            <a:r>
              <a:rPr lang="en-US" b="1" dirty="0"/>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Revidujte</a:t>
            </a:r>
            <a:r>
              <a:rPr lang="en-US" sz="1800" b="1" dirty="0">
                <a:solidFill>
                  <a:srgbClr val="4D4D4E"/>
                </a:solidFill>
                <a:ea typeface="Times New Roman" panose="02020603050405020304" pitchFamily="18" charset="0"/>
                <a:cs typeface="Times New Roman" panose="02020603050405020304" pitchFamily="18" charset="0"/>
              </a:rPr>
              <a:t>/</a:t>
            </a:r>
            <a:r>
              <a:rPr lang="sk-SK" sz="1800" b="1" dirty="0">
                <a:solidFill>
                  <a:srgbClr val="4D4D4E"/>
                </a:solidFill>
                <a:ea typeface="Times New Roman" panose="02020603050405020304" pitchFamily="18" charset="0"/>
                <a:cs typeface="Times New Roman" panose="02020603050405020304" pitchFamily="18" charset="0"/>
              </a:rPr>
              <a:t>definujte</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rPr>
              <a:t>nové</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rPr>
              <a:t>„budúce“</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hlinkClick r:id="rId4"/>
              </a:rPr>
              <a:t>Cesty</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sk-SK" sz="1800" b="1" dirty="0">
                <a:solidFill>
                  <a:srgbClr val="4D4D4E"/>
                </a:solidFill>
                <a:ea typeface="Times New Roman" panose="02020603050405020304" pitchFamily="18" charset="0"/>
                <a:cs typeface="Times New Roman" panose="02020603050405020304" pitchFamily="18" charset="0"/>
                <a:hlinkClick r:id="rId4"/>
              </a:rPr>
              <a:t>zákazníka</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sk-SK" sz="1800" dirty="0">
                <a:solidFill>
                  <a:srgbClr val="4D4D4E"/>
                </a:solidFill>
                <a:ea typeface="Times New Roman" panose="02020603050405020304" pitchFamily="18" charset="0"/>
                <a:cs typeface="Times New Roman" panose="02020603050405020304" pitchFamily="18" charset="0"/>
              </a:rPr>
              <a:t>na základe pôvodného konceptu </a:t>
            </a:r>
            <a:r>
              <a:rPr lang="sk-SK" sz="1800" dirty="0" err="1">
                <a:solidFill>
                  <a:srgbClr val="4D4D4E"/>
                </a:solidFill>
                <a:ea typeface="Times New Roman" panose="02020603050405020304" pitchFamily="18" charset="0"/>
                <a:cs typeface="Times New Roman" panose="02020603050405020304" pitchFamily="18" charset="0"/>
              </a:rPr>
              <a:t>servitizácie</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Začleňte plánované zmeny do obchodného modelu</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Mali by ste pochopiť existujúce kľúčové prvky obchodného modelu aj zmeny, ktoré sú potrebné</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Navrhovaný postup je použiť</a:t>
            </a:r>
            <a:r>
              <a:rPr lang="en-US" sz="1800" dirty="0">
                <a:solidFill>
                  <a:srgbClr val="4D4D4E"/>
                </a:solidFill>
                <a:ea typeface="Times New Roman" panose="02020603050405020304" pitchFamily="18" charset="0"/>
                <a:cs typeface="Times New Roman" panose="02020603050405020304" pitchFamily="18" charset="0"/>
              </a:rPr>
              <a:t> </a:t>
            </a:r>
            <a:r>
              <a:rPr lang="en-US" sz="1800" dirty="0">
                <a:solidFill>
                  <a:srgbClr val="4D4D4E"/>
                </a:solidFill>
                <a:ea typeface="Times New Roman" panose="02020603050405020304" pitchFamily="18" charset="0"/>
                <a:cs typeface="Times New Roman" panose="02020603050405020304" pitchFamily="18" charset="0"/>
                <a:hlinkClick r:id="rId5"/>
              </a:rPr>
              <a:t>Business Model Canvas</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ako kontrolný zoznam na identifikáciu a opis kľúčových prvkov existujúceho obchodného modelu (založeného na výrobe produktov)</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aj </a:t>
            </a:r>
            <a:r>
              <a:rPr lang="sk-SK" sz="1800" dirty="0" err="1">
                <a:solidFill>
                  <a:srgbClr val="4D4D4E"/>
                </a:solidFill>
                <a:ea typeface="Times New Roman" panose="02020603050405020304" pitchFamily="18" charset="0"/>
                <a:cs typeface="Times New Roman" panose="02020603050405020304" pitchFamily="18" charset="0"/>
              </a:rPr>
              <a:t>servitizovaného</a:t>
            </a:r>
            <a:r>
              <a:rPr lang="sk-SK" sz="1800" dirty="0">
                <a:solidFill>
                  <a:srgbClr val="4D4D4E"/>
                </a:solidFill>
                <a:ea typeface="Times New Roman" panose="02020603050405020304" pitchFamily="18" charset="0"/>
                <a:cs typeface="Times New Roman" panose="02020603050405020304" pitchFamily="18" charset="0"/>
              </a:rPr>
              <a:t> obchodného modelu</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Vytvorte detailný popis</a:t>
            </a:r>
            <a:r>
              <a:rPr lang="en-US" sz="1800" b="1"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a typeface="Times New Roman" panose="02020603050405020304" pitchFamily="18" charset="0"/>
                <a:cs typeface="Times New Roman" panose="02020603050405020304" pitchFamily="18" charset="0"/>
              </a:rPr>
              <a:t>rozdielov a očakávaných zmien</a:t>
            </a:r>
            <a:r>
              <a:rPr lang="en-US" sz="1800" b="1"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z hľadiska </a:t>
            </a:r>
            <a:r>
              <a:rPr lang="sk-SK" sz="1800" dirty="0">
                <a:solidFill>
                  <a:srgbClr val="4D4D4E"/>
                </a:solidFill>
                <a:ea typeface="Times New Roman" panose="02020603050405020304" pitchFamily="18" charset="0"/>
                <a:cs typeface="Times New Roman" panose="02020603050405020304" pitchFamily="18" charset="0"/>
                <a:hlinkClick r:id="rId6"/>
              </a:rPr>
              <a:t>zdrojov</a:t>
            </a:r>
            <a:r>
              <a:rPr lang="en-US" sz="1800" dirty="0">
                <a:solidFill>
                  <a:srgbClr val="4D4D4E"/>
                </a:solidFill>
                <a:ea typeface="Times New Roman" panose="02020603050405020304" pitchFamily="18" charset="0"/>
                <a:cs typeface="Times New Roman" panose="02020603050405020304" pitchFamily="18" charset="0"/>
                <a:hlinkClick r:id="rId6"/>
              </a:rPr>
              <a:t>, </a:t>
            </a:r>
            <a:r>
              <a:rPr lang="sk-SK" sz="1800" dirty="0">
                <a:solidFill>
                  <a:srgbClr val="4D4D4E"/>
                </a:solidFill>
                <a:ea typeface="Times New Roman" panose="02020603050405020304" pitchFamily="18" charset="0"/>
                <a:cs typeface="Times New Roman" panose="02020603050405020304" pitchFamily="18" charset="0"/>
                <a:hlinkClick r:id="rId6"/>
              </a:rPr>
              <a:t>procesov</a:t>
            </a:r>
            <a:r>
              <a:rPr lang="en-US" sz="1800" dirty="0">
                <a:solidFill>
                  <a:srgbClr val="4D4D4E"/>
                </a:solidFill>
                <a:ea typeface="Times New Roman" panose="02020603050405020304" pitchFamily="18" charset="0"/>
                <a:cs typeface="Times New Roman" panose="02020603050405020304" pitchFamily="18" charset="0"/>
                <a:hlinkClick r:id="rId6"/>
              </a:rPr>
              <a:t> a </a:t>
            </a:r>
            <a:r>
              <a:rPr lang="sk-SK" sz="1800" dirty="0">
                <a:solidFill>
                  <a:srgbClr val="4D4D4E"/>
                </a:solidFill>
                <a:ea typeface="Times New Roman" panose="02020603050405020304" pitchFamily="18" charset="0"/>
                <a:cs typeface="Times New Roman" panose="02020603050405020304" pitchFamily="18" charset="0"/>
                <a:hlinkClick r:id="rId6"/>
              </a:rPr>
              <a:t>hodnôt</a:t>
            </a:r>
            <a:r>
              <a:rPr lang="en-US" sz="1800" dirty="0">
                <a:solidFill>
                  <a:srgbClr val="4D4D4E"/>
                </a:solidFill>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sk-SK" sz="1800" b="1" dirty="0">
                <a:solidFill>
                  <a:srgbClr val="4D4D4E"/>
                </a:solidFill>
                <a:ea typeface="Times New Roman" panose="02020603050405020304" pitchFamily="18" charset="0"/>
                <a:cs typeface="Times New Roman" panose="02020603050405020304" pitchFamily="18" charset="0"/>
              </a:rPr>
              <a:t>Znovu si prejdite predtým definovaný koncept </a:t>
            </a:r>
            <a:r>
              <a:rPr lang="sk-SK" sz="1800" b="1" dirty="0" err="1">
                <a:solidFill>
                  <a:srgbClr val="4D4D4E"/>
                </a:solidFill>
                <a:ea typeface="Times New Roman" panose="02020603050405020304" pitchFamily="18" charset="0"/>
                <a:cs typeface="Times New Roman" panose="02020603050405020304" pitchFamily="18" charset="0"/>
              </a:rPr>
              <a:t>servitizácie</a:t>
            </a:r>
            <a:r>
              <a:rPr lang="sk-SK" sz="1800" b="1" dirty="0">
                <a:solidFill>
                  <a:srgbClr val="4D4D4E"/>
                </a:solidFill>
                <a:ea typeface="Times New Roman" panose="02020603050405020304" pitchFamily="18" charset="0"/>
                <a:cs typeface="Times New Roman" panose="02020603050405020304" pitchFamily="18" charset="0"/>
              </a:rPr>
              <a:t> z hľadiska uskutočniteľnosti</a:t>
            </a:r>
            <a:r>
              <a:rPr lang="en-US" sz="1800" dirty="0">
                <a:solidFill>
                  <a:srgbClr val="4D4D4E"/>
                </a:solidFill>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Ste schopní realizovať zmenu</a:t>
            </a:r>
            <a:r>
              <a:rPr lang="en-US" sz="1800" dirty="0">
                <a:solidFill>
                  <a:srgbClr val="4D4D4E"/>
                </a:solidFill>
                <a:ea typeface="Times New Roman" panose="02020603050405020304" pitchFamily="18" charset="0"/>
                <a:cs typeface="Times New Roman" panose="02020603050405020304" pitchFamily="18" charset="0"/>
              </a:rPr>
              <a:t>?</a:t>
            </a:r>
          </a:p>
        </p:txBody>
      </p:sp>
      <p:sp>
        <p:nvSpPr>
          <p:cNvPr id="4" name="Rectángulo 3">
            <a:extLst>
              <a:ext uri="{FF2B5EF4-FFF2-40B4-BE49-F238E27FC236}">
                <a16:creationId xmlns:a16="http://schemas.microsoft.com/office/drawing/2014/main" id="{008BECD6-573D-D837-5FC7-BF6CFCE0C580}"/>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51096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sk-SK" dirty="0"/>
              <a:t>Zámer a ciele</a:t>
            </a:r>
            <a:endParaRPr lang="es-ES" dirty="0"/>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vert="horz" lIns="0" tIns="45720" rIns="0" bIns="45720" rtlCol="0" anchor="t">
            <a:normAutofit/>
          </a:bodyPr>
          <a:lstStyle/>
          <a:p>
            <a:r>
              <a:rPr lang="sk-SK" sz="2000" dirty="0">
                <a:solidFill>
                  <a:srgbClr val="3F3F3F"/>
                </a:solidFill>
                <a:effectLst/>
                <a:latin typeface="Helvetica" pitchFamily="2" charset="0"/>
              </a:rPr>
              <a:t>Po prejdení modulu budete:</a:t>
            </a:r>
          </a:p>
          <a:p>
            <a:pPr>
              <a:buFont typeface="Courier New" panose="02070309020205020404" pitchFamily="49" charset="0"/>
              <a:buChar char="o"/>
            </a:pPr>
            <a:r>
              <a:rPr lang="en-US" sz="2200">
                <a:solidFill>
                  <a:srgbClr val="404040"/>
                </a:solidFill>
              </a:rPr>
              <a:t> </a:t>
            </a:r>
            <a:r>
              <a:rPr lang="sk-SK" sz="2200">
                <a:solidFill>
                  <a:srgbClr val="404040"/>
                </a:solidFill>
              </a:rPr>
              <a:t>Rozumieť fundamentom </a:t>
            </a:r>
            <a:r>
              <a:rPr lang="sk-SK" sz="2200" dirty="0" err="1">
                <a:solidFill>
                  <a:srgbClr val="404040"/>
                </a:solidFill>
              </a:rPr>
              <a:t>servitizácie</a:t>
            </a:r>
            <a:r>
              <a:rPr lang="sk-SK" sz="2200" dirty="0">
                <a:solidFill>
                  <a:srgbClr val="404040"/>
                </a:solidFill>
              </a:rPr>
              <a:t>.</a:t>
            </a:r>
          </a:p>
          <a:p>
            <a:pPr>
              <a:buFont typeface="Courier New" panose="02070309020205020404" pitchFamily="49" charset="0"/>
              <a:buChar char="o"/>
            </a:pPr>
            <a:r>
              <a:rPr lang="sk-SK" sz="2200" dirty="0">
                <a:solidFill>
                  <a:srgbClr val="404040"/>
                </a:solidFill>
                <a:effectLst/>
                <a:latin typeface="Helvetica" pitchFamily="2" charset="0"/>
              </a:rPr>
              <a:t> </a:t>
            </a:r>
            <a:r>
              <a:rPr lang="sk-SK" sz="2000" dirty="0">
                <a:solidFill>
                  <a:srgbClr val="3F3F3F"/>
                </a:solidFill>
                <a:effectLst/>
                <a:latin typeface="Helvetica" pitchFamily="2" charset="0"/>
              </a:rPr>
              <a:t>Vedieť ako postupovať pri </a:t>
            </a:r>
            <a:r>
              <a:rPr lang="sk-SK" sz="2000" dirty="0" err="1">
                <a:solidFill>
                  <a:srgbClr val="3F3F3F"/>
                </a:solidFill>
                <a:effectLst/>
                <a:latin typeface="Helvetica" pitchFamily="2" charset="0"/>
              </a:rPr>
              <a:t>servitizácii</a:t>
            </a:r>
            <a:r>
              <a:rPr lang="sk-SK" sz="2000" dirty="0">
                <a:solidFill>
                  <a:srgbClr val="3F3F3F"/>
                </a:solidFill>
                <a:effectLst/>
                <a:latin typeface="Helvetica" pitchFamily="2" charset="0"/>
              </a:rPr>
              <a:t> produktov vo vašej spoločnosti.</a:t>
            </a:r>
          </a:p>
          <a:p>
            <a:pPr>
              <a:buFont typeface="Courier New" panose="02070309020205020404" pitchFamily="49" charset="0"/>
              <a:buChar char="o"/>
            </a:pPr>
            <a:r>
              <a:rPr lang="en-US" sz="2200" dirty="0">
                <a:solidFill>
                  <a:srgbClr val="404040"/>
                </a:solidFill>
              </a:rPr>
              <a:t> </a:t>
            </a:r>
            <a:r>
              <a:rPr lang="sk-SK" sz="2200" dirty="0">
                <a:solidFill>
                  <a:srgbClr val="404040"/>
                </a:solidFill>
              </a:rPr>
              <a:t>Poznať nástroje a metódy, ktoré podporujú proces </a:t>
            </a:r>
            <a:r>
              <a:rPr lang="sk-SK" sz="2200" dirty="0" err="1">
                <a:solidFill>
                  <a:srgbClr val="404040"/>
                </a:solidFill>
              </a:rPr>
              <a:t>servitizácie</a:t>
            </a:r>
            <a:r>
              <a:rPr lang="sk-SK" sz="2200" dirty="0">
                <a:solidFill>
                  <a:srgbClr val="404040"/>
                </a:solidFill>
              </a:rPr>
              <a:t>.</a:t>
            </a:r>
            <a:endParaRPr lang="en-US" sz="2200" dirty="0">
              <a:solidFill>
                <a:srgbClr val="404040"/>
              </a:solidFill>
            </a:endParaRPr>
          </a:p>
          <a:p>
            <a:pPr>
              <a:buFont typeface="Courier New" panose="02070309020205020404" pitchFamily="49" charset="0"/>
              <a:buChar char="o"/>
            </a:pPr>
            <a:r>
              <a:rPr lang="en-US" sz="2200" dirty="0">
                <a:solidFill>
                  <a:srgbClr val="404040"/>
                </a:solidFill>
              </a:rPr>
              <a:t> </a:t>
            </a:r>
            <a:r>
              <a:rPr lang="sk-SK" sz="2200" dirty="0">
                <a:solidFill>
                  <a:srgbClr val="404040"/>
                </a:solidFill>
              </a:rPr>
              <a:t>Vedieť identifikovať obchodné príležitosti vyplývajúce z nových technológií.</a:t>
            </a:r>
            <a:endParaRPr lang="en-US" sz="2200" dirty="0">
              <a:solidFill>
                <a:srgbClr val="404040"/>
              </a:solidFill>
            </a:endParaRPr>
          </a:p>
          <a:p>
            <a:pPr>
              <a:buFont typeface="Courier New" panose="02070309020205020404" pitchFamily="49" charset="0"/>
              <a:buChar char="o"/>
            </a:pPr>
            <a:endParaRPr lang="en-U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Rectángulo 3">
            <a:extLst>
              <a:ext uri="{FF2B5EF4-FFF2-40B4-BE49-F238E27FC236}">
                <a16:creationId xmlns:a16="http://schemas.microsoft.com/office/drawing/2014/main" id="{56B704BE-BDB9-078F-3EF2-509993DB2CE8}"/>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sk-SK" b="1" dirty="0"/>
              <a:t>Fáza</a:t>
            </a:r>
            <a:r>
              <a:rPr lang="en-US" b="1" dirty="0"/>
              <a:t> 4 - </a:t>
            </a:r>
            <a:r>
              <a:rPr lang="sk-SK" b="1" dirty="0"/>
              <a:t>Zmena a návrh implementácie</a:t>
            </a: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p:txBody>
      </p:sp>
      <p:sp>
        <p:nvSpPr>
          <p:cNvPr id="2" name="Content Placeholder 5">
            <a:extLst>
              <a:ext uri="{FF2B5EF4-FFF2-40B4-BE49-F238E27FC236}">
                <a16:creationId xmlns:a16="http://schemas.microsoft.com/office/drawing/2014/main" id="{072DEBAE-45D0-CC9C-45EB-64722B5BC3F0}"/>
              </a:ext>
            </a:extLst>
          </p:cNvPr>
          <p:cNvSpPr txBox="1">
            <a:spLocks/>
          </p:cNvSpPr>
          <p:nvPr/>
        </p:nvSpPr>
        <p:spPr>
          <a:xfrm>
            <a:off x="1096964" y="2264116"/>
            <a:ext cx="10633436" cy="1782784"/>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15000"/>
              </a:lnSpc>
              <a:spcBef>
                <a:spcPts val="600"/>
              </a:spcBef>
            </a:pPr>
            <a:r>
              <a:rPr lang="sk-SK" sz="1800" dirty="0">
                <a:solidFill>
                  <a:srgbClr val="4D4D4E"/>
                </a:solidFill>
                <a:effectLst/>
                <a:ea typeface="Times New Roman" panose="02020603050405020304" pitchFamily="18" charset="0"/>
                <a:cs typeface="Times New Roman" panose="02020603050405020304" pitchFamily="18" charset="0"/>
              </a:rPr>
              <a:t>Hlavným cieľom štvrtej fázy je vytvorenie stratégie pre komercializáciu </a:t>
            </a:r>
            <a:r>
              <a:rPr lang="sk-SK" sz="1800" dirty="0" err="1">
                <a:solidFill>
                  <a:srgbClr val="4D4D4E"/>
                </a:solidFill>
                <a:effectLst/>
                <a:ea typeface="Times New Roman" panose="02020603050405020304" pitchFamily="18" charset="0"/>
                <a:cs typeface="Times New Roman" panose="02020603050405020304" pitchFamily="18" charset="0"/>
              </a:rPr>
              <a:t>servitizovaného</a:t>
            </a:r>
            <a:r>
              <a:rPr lang="sk-SK" sz="1800" dirty="0">
                <a:solidFill>
                  <a:srgbClr val="4D4D4E"/>
                </a:solidFill>
                <a:effectLst/>
                <a:ea typeface="Times New Roman" panose="02020603050405020304" pitchFamily="18" charset="0"/>
                <a:cs typeface="Times New Roman" panose="02020603050405020304" pitchFamily="18" charset="0"/>
              </a:rPr>
              <a:t> produktu</a:t>
            </a:r>
            <a:r>
              <a:rPr lang="en-US" sz="1800" dirty="0">
                <a:solidFill>
                  <a:srgbClr val="4D4D4E"/>
                </a:solidFill>
                <a:effectLst/>
                <a:ea typeface="Times New Roman" panose="02020603050405020304" pitchFamily="18" charset="0"/>
                <a:cs typeface="Times New Roman" panose="02020603050405020304" pitchFamily="18" charset="0"/>
              </a:rPr>
              <a:t>.</a:t>
            </a:r>
            <a:r>
              <a:rPr lang="en-US" sz="1800" dirty="0">
                <a:solidFill>
                  <a:srgbClr val="4D4D4E"/>
                </a:solidFill>
                <a:ea typeface="Times New Roman" panose="02020603050405020304" pitchFamily="18" charset="0"/>
                <a:cs typeface="Times New Roman" panose="02020603050405020304" pitchFamily="18" charset="0"/>
              </a:rPr>
              <a:t> </a:t>
            </a:r>
            <a:r>
              <a:rPr lang="sk-SK" sz="1800" b="1" dirty="0">
                <a:solidFill>
                  <a:srgbClr val="4D4D4E"/>
                </a:solidFill>
                <a:effectLst/>
                <a:ea typeface="Times New Roman" panose="02020603050405020304" pitchFamily="18" charset="0"/>
                <a:cs typeface="Times New Roman" panose="02020603050405020304" pitchFamily="18" charset="0"/>
              </a:rPr>
              <a:t>Hlavným cieľom je vypracovanie </a:t>
            </a:r>
            <a:r>
              <a:rPr lang="sk-SK" sz="1800" b="1" dirty="0">
                <a:solidFill>
                  <a:srgbClr val="4D4D4E"/>
                </a:solidFill>
                <a:ea typeface="Times New Roman" panose="02020603050405020304" pitchFamily="18" charset="0"/>
                <a:cs typeface="Times New Roman" panose="02020603050405020304" pitchFamily="18" charset="0"/>
              </a:rPr>
              <a:t>spoľahli</a:t>
            </a:r>
            <a:r>
              <a:rPr lang="sk-SK" sz="1800" b="1" dirty="0">
                <a:solidFill>
                  <a:srgbClr val="4D4D4E"/>
                </a:solidFill>
                <a:effectLst/>
                <a:ea typeface="Times New Roman" panose="02020603050405020304" pitchFamily="18" charset="0"/>
                <a:cs typeface="Times New Roman" panose="02020603050405020304" pitchFamily="18" charset="0"/>
              </a:rPr>
              <a:t>vej stratégie</a:t>
            </a:r>
            <a:r>
              <a:rPr lang="en-US" sz="1800" b="1" dirty="0">
                <a:solidFill>
                  <a:srgbClr val="4D4D4E"/>
                </a:solidFill>
                <a:effectLst/>
                <a:ea typeface="Times New Roman" panose="02020603050405020304" pitchFamily="18" charset="0"/>
                <a:cs typeface="Times New Roman" panose="02020603050405020304" pitchFamily="18" charset="0"/>
              </a:rPr>
              <a:t> </a:t>
            </a:r>
            <a:r>
              <a:rPr lang="sk-SK" sz="1800" b="1" dirty="0">
                <a:solidFill>
                  <a:srgbClr val="4D4D4E"/>
                </a:solidFill>
                <a:effectLst/>
                <a:ea typeface="Times New Roman" panose="02020603050405020304" pitchFamily="18" charset="0"/>
                <a:cs typeface="Times New Roman" panose="02020603050405020304" pitchFamily="18" charset="0"/>
              </a:rPr>
              <a:t>komercializácie a plánu jej realizácie</a:t>
            </a:r>
            <a:r>
              <a:rPr lang="en-US" sz="1800" b="1"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Keďže spoločnosti môžu počas implementácie čeliť viacerým „neznámym“</a:t>
            </a:r>
            <a:r>
              <a:rPr lang="en-US" sz="1800"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a typeface="Times New Roman" panose="02020603050405020304" pitchFamily="18" charset="0"/>
                <a:cs typeface="Times New Roman" panose="02020603050405020304" pitchFamily="18" charset="0"/>
              </a:rPr>
              <a:t>tradičný prístup k strategickému riadeniu založený na ukazovateľoch, prahových hodnotách a cieľoch nie je vhodný.</a:t>
            </a:r>
            <a:r>
              <a:rPr lang="en-US" sz="1800"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ffectLst/>
                <a:ea typeface="Times New Roman" panose="02020603050405020304" pitchFamily="18" charset="0"/>
                <a:cs typeface="Times New Roman" panose="02020603050405020304" pitchFamily="18" charset="0"/>
              </a:rPr>
              <a:t>Dôrazne sa odporúča plánovanie na základe zistení (alebo predpokladov)</a:t>
            </a:r>
            <a:r>
              <a:rPr lang="en-US" sz="1800" dirty="0">
                <a:solidFill>
                  <a:srgbClr val="4D4D4E"/>
                </a:solidFill>
                <a:effectLst/>
                <a:ea typeface="Times New Roman" panose="02020603050405020304" pitchFamily="18" charset="0"/>
                <a:cs typeface="Times New Roman" panose="02020603050405020304" pitchFamily="18" charset="0"/>
              </a:rPr>
              <a:t>. </a:t>
            </a:r>
            <a:r>
              <a:rPr lang="sk-SK" sz="1800" dirty="0">
                <a:solidFill>
                  <a:srgbClr val="4D4D4E"/>
                </a:solidFill>
                <a:effectLst/>
                <a:ea typeface="Times New Roman" panose="02020603050405020304" pitchFamily="18" charset="0"/>
                <a:cs typeface="Times New Roman" panose="02020603050405020304" pitchFamily="18" charset="0"/>
              </a:rPr>
              <a:t>V tejto počiatočnej fáze komercializácie, je oveľa dôležitejšie dozvedieť sa, čo je možné, než len dosiahnuť to, čo bolo naplánované</a:t>
            </a:r>
            <a:r>
              <a:rPr lang="en-US" sz="1800" dirty="0">
                <a:solidFill>
                  <a:srgbClr val="4D4D4E"/>
                </a:solidFill>
                <a:effectLst/>
                <a:ea typeface="Times New Roman" panose="02020603050405020304" pitchFamily="18" charset="0"/>
                <a:cs typeface="Times New Roman" panose="02020603050405020304" pitchFamily="18" charset="0"/>
              </a:rPr>
              <a:t>.</a:t>
            </a:r>
          </a:p>
        </p:txBody>
      </p:sp>
      <p:pic>
        <p:nvPicPr>
          <p:cNvPr id="6" name="Picture 5">
            <a:extLst>
              <a:ext uri="{FF2B5EF4-FFF2-40B4-BE49-F238E27FC236}">
                <a16:creationId xmlns:a16="http://schemas.microsoft.com/office/drawing/2014/main" id="{1B6538E7-EA90-C87A-6AD7-937C5A8FA099}"/>
              </a:ext>
            </a:extLst>
          </p:cNvPr>
          <p:cNvPicPr>
            <a:picLocks noChangeAspect="1"/>
          </p:cNvPicPr>
          <p:nvPr/>
        </p:nvPicPr>
        <p:blipFill>
          <a:blip r:embed="rId4"/>
          <a:stretch>
            <a:fillRect/>
          </a:stretch>
        </p:blipFill>
        <p:spPr>
          <a:xfrm>
            <a:off x="3885725" y="5029808"/>
            <a:ext cx="4480876" cy="1283667"/>
          </a:xfrm>
          <a:prstGeom prst="rect">
            <a:avLst/>
          </a:prstGeom>
        </p:spPr>
      </p:pic>
      <p:graphicFrame>
        <p:nvGraphicFramePr>
          <p:cNvPr id="11" name="Diagram 10">
            <a:extLst>
              <a:ext uri="{FF2B5EF4-FFF2-40B4-BE49-F238E27FC236}">
                <a16:creationId xmlns:a16="http://schemas.microsoft.com/office/drawing/2014/main" id="{CA4DDB24-633F-2B72-3AF2-EEE5D6510D82}"/>
              </a:ext>
            </a:extLst>
          </p:cNvPr>
          <p:cNvGraphicFramePr/>
          <p:nvPr>
            <p:extLst>
              <p:ext uri="{D42A27DB-BD31-4B8C-83A1-F6EECF244321}">
                <p14:modId xmlns:p14="http://schemas.microsoft.com/office/powerpoint/2010/main" val="1353930377"/>
              </p:ext>
            </p:extLst>
          </p:nvPr>
        </p:nvGraphicFramePr>
        <p:xfrm>
          <a:off x="2349682" y="2416798"/>
          <a:ext cx="8128000" cy="43149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Rectángulo 3">
            <a:extLst>
              <a:ext uri="{FF2B5EF4-FFF2-40B4-BE49-F238E27FC236}">
                <a16:creationId xmlns:a16="http://schemas.microsoft.com/office/drawing/2014/main" id="{8AC30EEF-171C-A180-12CA-0958A01BF461}"/>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75343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2.1 </a:t>
            </a:r>
            <a:r>
              <a:rPr lang="sk-SK" sz="2800" dirty="0"/>
              <a:t>Metodika inovácie služieb </a:t>
            </a:r>
            <a:r>
              <a:rPr lang="en-US" sz="2800" dirty="0"/>
              <a:t>–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vert="horz" lIns="0" tIns="45720" rIns="0" bIns="45720" rtlCol="0" anchor="t">
            <a:normAutofit fontScale="92500" lnSpcReduction="20000"/>
          </a:bodyPr>
          <a:lstStyle/>
          <a:p>
            <a:r>
              <a:rPr lang="sk-SK" b="1" dirty="0"/>
              <a:t>Fáza</a:t>
            </a:r>
            <a:r>
              <a:rPr lang="en-US" b="1" dirty="0"/>
              <a:t> 4 - </a:t>
            </a:r>
            <a:r>
              <a:rPr lang="sk-SK" b="1" dirty="0">
                <a:ea typeface="+mn-lt"/>
                <a:cs typeface="+mn-lt"/>
              </a:rPr>
              <a:t>Odporúčané kroky</a:t>
            </a:r>
            <a:r>
              <a:rPr lang="en-US" b="1" dirty="0"/>
              <a:t>:</a:t>
            </a:r>
          </a:p>
          <a:p>
            <a:pPr marL="342900" indent="-342900" algn="just">
              <a:lnSpc>
                <a:spcPct val="115000"/>
              </a:lnSpc>
              <a:spcBef>
                <a:spcPts val="600"/>
              </a:spcBef>
              <a:buFont typeface="+mj-lt"/>
              <a:buAutoNum type="arabicPeriod"/>
            </a:pPr>
            <a:r>
              <a:rPr lang="sk-SK" b="1" dirty="0"/>
              <a:t>Vytvorte implementačnú stratégiu.</a:t>
            </a:r>
            <a:r>
              <a:rPr lang="en-US" b="1" dirty="0"/>
              <a:t> </a:t>
            </a:r>
            <a:r>
              <a:rPr lang="sk-SK" dirty="0"/>
              <a:t>Aby sa predišlo veľmi komplexnému plánovaniu a rozhodovaniu, navrhuje sa jednoduchý nástroj na riadenie stratégie </a:t>
            </a:r>
            <a:r>
              <a:rPr lang="en-US" dirty="0"/>
              <a:t>(</a:t>
            </a:r>
            <a:r>
              <a:rPr lang="sk-SK" dirty="0" err="1"/>
              <a:t>napr</a:t>
            </a:r>
            <a:r>
              <a:rPr lang="en-US" dirty="0"/>
              <a:t>. One Page Strategy). Mal by </a:t>
            </a:r>
            <a:r>
              <a:rPr lang="sk-SK" dirty="0"/>
              <a:t>umožniť</a:t>
            </a:r>
            <a:r>
              <a:rPr lang="en-US" dirty="0"/>
              <a:t> </a:t>
            </a:r>
            <a:r>
              <a:rPr lang="sk-SK" dirty="0"/>
              <a:t>bezproblémovú implementáciu </a:t>
            </a:r>
            <a:r>
              <a:rPr lang="sk-SK" dirty="0" err="1"/>
              <a:t>servitizačnej</a:t>
            </a:r>
            <a:r>
              <a:rPr lang="sk-SK" dirty="0"/>
              <a:t> iniciatívy a jej integráciu do komplexnejšej, už existujúcej stratégie.</a:t>
            </a:r>
          </a:p>
          <a:p>
            <a:pPr marL="342900" indent="-342900" algn="just">
              <a:lnSpc>
                <a:spcPct val="115000"/>
              </a:lnSpc>
              <a:spcBef>
                <a:spcPts val="600"/>
              </a:spcBef>
              <a:buFont typeface="+mj-lt"/>
              <a:buAutoNum type="arabicPeriod"/>
            </a:pPr>
            <a:r>
              <a:rPr lang="sk-SK" b="1" dirty="0"/>
              <a:t>Vytvorte </a:t>
            </a:r>
            <a:r>
              <a:rPr lang="sk-SK" b="1" dirty="0">
                <a:hlinkClick r:id="rId4"/>
              </a:rPr>
              <a:t>zoznam predpokladov</a:t>
            </a:r>
            <a:r>
              <a:rPr lang="sk-SK" b="1" dirty="0"/>
              <a:t> ktoré vyplývajú z návrhu stratégie. </a:t>
            </a:r>
            <a:r>
              <a:rPr lang="sk-SK" dirty="0"/>
              <a:t>Veľké množstvo predpokladov týkajúcich sa prostredia, trhov, zákazníkov, ale aj organizačných a individuálnych schopností</a:t>
            </a:r>
            <a:r>
              <a:rPr lang="en-US" dirty="0"/>
              <a:t>. </a:t>
            </a:r>
            <a:r>
              <a:rPr lang="sk-SK" dirty="0"/>
              <a:t>Riadenie na základe predpokladov umožňuje rýchlejšie reagovať a lepšie sa prispôsobovať, čo je viac v súlade s myslením „štíhleho“ startupu </a:t>
            </a:r>
            <a:r>
              <a:rPr lang="en-US" dirty="0"/>
              <a:t>(</a:t>
            </a:r>
            <a:r>
              <a:rPr lang="sk-SK" dirty="0"/>
              <a:t>proces vývoja zákazníka</a:t>
            </a:r>
            <a:r>
              <a:rPr lang="en-US" dirty="0"/>
              <a:t>) </a:t>
            </a:r>
            <a:r>
              <a:rPr lang="sk-SK" dirty="0"/>
              <a:t>ako tradičný, interný prístup</a:t>
            </a:r>
            <a:r>
              <a:rPr lang="en-US" dirty="0"/>
              <a:t>.</a:t>
            </a:r>
          </a:p>
          <a:p>
            <a:pPr marL="342900" indent="-342900" algn="just">
              <a:lnSpc>
                <a:spcPct val="115000"/>
              </a:lnSpc>
              <a:spcBef>
                <a:spcPts val="600"/>
              </a:spcBef>
              <a:buFont typeface="+mj-lt"/>
              <a:buAutoNum type="arabicPeriod"/>
            </a:pPr>
            <a:r>
              <a:rPr lang="sk-SK" b="1" dirty="0"/>
              <a:t>Vypracujte a zdokumentujte kľúčové implementačné aktivity</a:t>
            </a:r>
            <a:r>
              <a:rPr lang="en-US" b="1" dirty="0"/>
              <a:t> </a:t>
            </a:r>
            <a:r>
              <a:rPr lang="sk-SK" dirty="0"/>
              <a:t>vypracované</a:t>
            </a:r>
            <a:r>
              <a:rPr lang="sk-SK" b="1" dirty="0"/>
              <a:t> </a:t>
            </a:r>
            <a:r>
              <a:rPr lang="sk-SK" dirty="0"/>
              <a:t>v rámci stratégie na lepšiu komunikáciu a delegovanie rozpracovaných úloh v organizačnej štruktúre spoločnosti</a:t>
            </a:r>
            <a:r>
              <a:rPr lang="en-US" dirty="0"/>
              <a:t>.</a:t>
            </a:r>
          </a:p>
          <a:p>
            <a:pPr marL="342900" indent="-342900" algn="just">
              <a:lnSpc>
                <a:spcPct val="115000"/>
              </a:lnSpc>
              <a:spcBef>
                <a:spcPts val="600"/>
              </a:spcBef>
              <a:buFont typeface="+mj-lt"/>
              <a:buAutoNum type="arabicPeriod"/>
            </a:pPr>
            <a:r>
              <a:rPr lang="sk-SK" dirty="0"/>
              <a:t>Monitorujte implementáciu iniciatívy </a:t>
            </a:r>
            <a:r>
              <a:rPr lang="sk-SK" dirty="0" err="1"/>
              <a:t>servitizácie</a:t>
            </a:r>
            <a:r>
              <a:rPr lang="sk-SK" dirty="0"/>
              <a:t> a reagovanie na overovanie predpokladov</a:t>
            </a:r>
            <a:r>
              <a:rPr lang="en-US" dirty="0"/>
              <a:t>.</a:t>
            </a:r>
          </a:p>
          <a:p>
            <a:pPr marL="0" indent="0" algn="just">
              <a:lnSpc>
                <a:spcPct val="115000"/>
              </a:lnSpc>
              <a:spcBef>
                <a:spcPts val="600"/>
              </a:spcBef>
              <a:buNone/>
            </a:pPr>
            <a:endParaRPr lang="en-US" dirty="0"/>
          </a:p>
        </p:txBody>
      </p:sp>
      <p:sp>
        <p:nvSpPr>
          <p:cNvPr id="4" name="Rectángulo 3">
            <a:extLst>
              <a:ext uri="{FF2B5EF4-FFF2-40B4-BE49-F238E27FC236}">
                <a16:creationId xmlns:a16="http://schemas.microsoft.com/office/drawing/2014/main" id="{C1E8F41D-BCBE-7100-BD9D-0A39DA0B5798}"/>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53672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br>
              <a:rPr lang="en-US" sz="4000" b="1" dirty="0"/>
            </a:br>
            <a:r>
              <a:rPr lang="en-US" sz="2800" dirty="0"/>
              <a:t>2.2 </a:t>
            </a:r>
            <a:r>
              <a:rPr lang="sk-SK" sz="2800" dirty="0"/>
              <a:t>Kľúčové nástroje, ktoré sa majú používať</a:t>
            </a:r>
            <a:endParaRPr lang="sk-SK"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6801"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183612061"/>
              </p:ext>
            </p:extLst>
          </p:nvPr>
        </p:nvGraphicFramePr>
        <p:xfrm>
          <a:off x="1096963" y="1846263"/>
          <a:ext cx="10151882" cy="313436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sk-SK" noProof="0" dirty="0"/>
                        <a:t>Kroky fázy </a:t>
                      </a:r>
                      <a:r>
                        <a:rPr lang="en-US" noProof="0" dirty="0"/>
                        <a:t>1</a:t>
                      </a:r>
                    </a:p>
                  </a:txBody>
                  <a:tcPr/>
                </a:tc>
                <a:tc>
                  <a:txBody>
                    <a:bodyPr/>
                    <a:lstStyle/>
                    <a:p>
                      <a:pPr algn="ctr"/>
                      <a:r>
                        <a:rPr lang="sk-SK" noProof="0" dirty="0"/>
                        <a:t>Nástroje</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sk-SK" noProof="0" dirty="0">
                          <a:solidFill>
                            <a:srgbClr val="404040"/>
                          </a:solidFill>
                        </a:rPr>
                        <a:t>Zoznam produktov a služieb s</a:t>
                      </a:r>
                      <a:r>
                        <a:rPr lang="sk-SK" baseline="0" noProof="0" dirty="0">
                          <a:solidFill>
                            <a:srgbClr val="404040"/>
                          </a:solidFill>
                        </a:rPr>
                        <a:t> opísaným hodnotením finančnej a vnímanej dôležitosti</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dirty="0"/>
                        <a:t>2 </a:t>
                      </a:r>
                      <a:endParaRPr lang="en-US" noProof="0"/>
                    </a:p>
                  </a:txBody>
                  <a:tcPr/>
                </a:tc>
                <a:tc>
                  <a:txBody>
                    <a:bodyPr/>
                    <a:lstStyle/>
                    <a:p>
                      <a:pPr algn="ctr"/>
                      <a:r>
                        <a:rPr lang="sk-SK" noProof="0" dirty="0">
                          <a:hlinkClick r:id="rId4"/>
                        </a:rPr>
                        <a:t>Mapa atribútov produktu</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dirty="0"/>
                        <a:t>3</a:t>
                      </a:r>
                    </a:p>
                  </a:txBody>
                  <a:tcPr/>
                </a:tc>
                <a:tc>
                  <a:txBody>
                    <a:bodyPr/>
                    <a:lstStyle/>
                    <a:p>
                      <a:pPr algn="ctr"/>
                      <a:r>
                        <a:rPr lang="sk-SK" noProof="0" dirty="0">
                          <a:hlinkClick r:id="rId5"/>
                        </a:rPr>
                        <a:t>Práca, ktorá sa má vykonať</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t>4</a:t>
                      </a:r>
                    </a:p>
                  </a:txBody>
                  <a:tcPr/>
                </a:tc>
                <a:tc>
                  <a:txBody>
                    <a:bodyPr/>
                    <a:lstStyle/>
                    <a:p>
                      <a:pPr algn="ctr"/>
                      <a:r>
                        <a:rPr lang="en-US" noProof="0" dirty="0">
                          <a:hlinkClick r:id="rId6"/>
                        </a:rPr>
                        <a:t>Value proposition canvas</a:t>
                      </a:r>
                      <a:endParaRPr lang="en-US" noProof="0" dirty="0"/>
                    </a:p>
                  </a:txBody>
                  <a:tcPr/>
                </a:tc>
                <a:extLst>
                  <a:ext uri="{0D108BD9-81ED-4DB2-BD59-A6C34878D82A}">
                    <a16:rowId xmlns:a16="http://schemas.microsoft.com/office/drawing/2014/main" val="3726206333"/>
                  </a:ext>
                </a:extLst>
              </a:tr>
              <a:tr h="370840">
                <a:tc>
                  <a:txBody>
                    <a:bodyPr/>
                    <a:lstStyle/>
                    <a:p>
                      <a:pPr algn="ctr"/>
                      <a:r>
                        <a:rPr lang="en-US" noProof="0" dirty="0"/>
                        <a:t>5</a:t>
                      </a:r>
                    </a:p>
                  </a:txBody>
                  <a:tcPr/>
                </a:tc>
                <a:tc>
                  <a:txBody>
                    <a:bodyPr/>
                    <a:lstStyle/>
                    <a:p>
                      <a:pPr algn="ctr"/>
                      <a:r>
                        <a:rPr lang="sk-SK" noProof="0" dirty="0"/>
                        <a:t>Zoznam konkurentov (Existujúcich spoločností</a:t>
                      </a:r>
                      <a:r>
                        <a:rPr lang="sk-SK" baseline="0" noProof="0" dirty="0"/>
                        <a:t> a ich riešení pre zákazníka -</a:t>
                      </a:r>
                      <a:r>
                        <a:rPr lang="sk-SK" i="0" baseline="0" noProof="0" dirty="0"/>
                        <a:t> v odvetví ale aj mimo neho.</a:t>
                      </a:r>
                      <a:r>
                        <a:rPr lang="sk-SK" noProof="0" dirty="0"/>
                        <a:t>)</a:t>
                      </a:r>
                      <a:endParaRPr lang="en-GB" noProof="0" dirty="0"/>
                    </a:p>
                  </a:txBody>
                  <a:tcPr/>
                </a:tc>
                <a:extLst>
                  <a:ext uri="{0D108BD9-81ED-4DB2-BD59-A6C34878D82A}">
                    <a16:rowId xmlns:a16="http://schemas.microsoft.com/office/drawing/2014/main" val="2156257022"/>
                  </a:ext>
                </a:extLst>
              </a:tr>
              <a:tr h="370840">
                <a:tc>
                  <a:txBody>
                    <a:bodyPr/>
                    <a:lstStyle/>
                    <a:p>
                      <a:pPr algn="ctr"/>
                      <a:r>
                        <a:rPr lang="en-US" noProof="0" dirty="0"/>
                        <a:t>6</a:t>
                      </a:r>
                    </a:p>
                  </a:txBody>
                  <a:tcPr/>
                </a:tc>
                <a:tc>
                  <a:txBody>
                    <a:bodyPr/>
                    <a:lstStyle/>
                    <a:p>
                      <a:pPr algn="ctr"/>
                      <a:r>
                        <a:rPr lang="en-US" noProof="0" dirty="0">
                          <a:hlinkClick r:id="rId7"/>
                        </a:rPr>
                        <a:t>Stratégia canvas</a:t>
                      </a:r>
                      <a:endParaRPr lang="en-US" noProof="0" dirty="0"/>
                    </a:p>
                  </a:txBody>
                  <a:tcPr/>
                </a:tc>
                <a:extLst>
                  <a:ext uri="{0D108BD9-81ED-4DB2-BD59-A6C34878D82A}">
                    <a16:rowId xmlns:a16="http://schemas.microsoft.com/office/drawing/2014/main" val="4106050087"/>
                  </a:ext>
                </a:extLst>
              </a:tr>
            </a:tbl>
          </a:graphicData>
        </a:graphic>
      </p:graphicFrame>
      <p:sp>
        <p:nvSpPr>
          <p:cNvPr id="4" name="Rectángulo 3">
            <a:extLst>
              <a:ext uri="{FF2B5EF4-FFF2-40B4-BE49-F238E27FC236}">
                <a16:creationId xmlns:a16="http://schemas.microsoft.com/office/drawing/2014/main" id="{D346CD94-A5E4-DD76-D0A0-CA34C5183CBA}"/>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911985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a:t>
            </a:r>
            <a:r>
              <a:rPr lang="sk-SK" sz="4000" b="1" dirty="0"/>
              <a:t>: Ako implementovať </a:t>
            </a:r>
            <a:r>
              <a:rPr lang="sk-SK" sz="4000" b="1" dirty="0" err="1"/>
              <a:t>servitizáciu</a:t>
            </a:r>
            <a:r>
              <a:rPr lang="sk-SK" sz="4000" b="1" dirty="0"/>
              <a:t> vo vašej spoločnosti?</a:t>
            </a:r>
            <a:br>
              <a:rPr lang="sk-SK" sz="4000" b="1" dirty="0"/>
            </a:br>
            <a:r>
              <a:rPr lang="sk-SK" sz="2800" dirty="0"/>
              <a:t>2.2 Kľúčové nástroje, ktoré sa majú používať</a:t>
            </a:r>
            <a:endParaRPr lang="sk-SK"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2513120922"/>
              </p:ext>
            </p:extLst>
          </p:nvPr>
        </p:nvGraphicFramePr>
        <p:xfrm>
          <a:off x="1096963" y="1846263"/>
          <a:ext cx="10151882" cy="249428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sk-SK" noProof="0" dirty="0"/>
                        <a:t>Kroky fázy </a:t>
                      </a:r>
                      <a:r>
                        <a:rPr lang="en-US" noProof="0" dirty="0"/>
                        <a:t>2</a:t>
                      </a:r>
                    </a:p>
                  </a:txBody>
                  <a:tcPr/>
                </a:tc>
                <a:tc>
                  <a:txBody>
                    <a:bodyPr/>
                    <a:lstStyle/>
                    <a:p>
                      <a:pPr algn="ctr"/>
                      <a:r>
                        <a:rPr lang="sk-SK" noProof="0" dirty="0"/>
                        <a:t>Nástroje</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sk-SK" noProof="0" dirty="0">
                          <a:solidFill>
                            <a:srgbClr val="404040"/>
                          </a:solidFill>
                        </a:rPr>
                        <a:t>Zoznam</a:t>
                      </a:r>
                      <a:r>
                        <a:rPr lang="en-US" noProof="0" dirty="0">
                          <a:solidFill>
                            <a:srgbClr val="404040"/>
                          </a:solidFill>
                        </a:rPr>
                        <a:t> </a:t>
                      </a:r>
                      <a:r>
                        <a:rPr lang="sk-SK" noProof="0" dirty="0">
                          <a:hlinkClick r:id="rId4"/>
                        </a:rPr>
                        <a:t>zákazníckych segmentov</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dirty="0">
                          <a:solidFill>
                            <a:srgbClr val="404040"/>
                          </a:solidFill>
                        </a:rPr>
                        <a:t>2 </a:t>
                      </a:r>
                      <a:endParaRPr lang="en-US" noProof="0">
                        <a:solidFill>
                          <a:srgbClr val="404040"/>
                        </a:solidFill>
                      </a:endParaRPr>
                    </a:p>
                  </a:txBody>
                  <a:tcPr/>
                </a:tc>
                <a:tc>
                  <a:txBody>
                    <a:bodyPr/>
                    <a:lstStyle/>
                    <a:p>
                      <a:pPr algn="ctr"/>
                      <a:r>
                        <a:rPr lang="sk-SK" noProof="0" dirty="0">
                          <a:hlinkClick r:id="rId5"/>
                        </a:rPr>
                        <a:t>Zákaznícka</a:t>
                      </a:r>
                      <a:r>
                        <a:rPr lang="en-US" noProof="0" dirty="0">
                          <a:hlinkClick r:id="rId5"/>
                        </a:rPr>
                        <a:t> </a:t>
                      </a:r>
                      <a:r>
                        <a:rPr lang="en-US" noProof="0" dirty="0" err="1">
                          <a:hlinkClick r:id="rId5"/>
                        </a:rPr>
                        <a:t>pers</a:t>
                      </a:r>
                      <a:r>
                        <a:rPr lang="sk-SK" noProof="0" dirty="0">
                          <a:hlinkClick r:id="rId5"/>
                        </a:rPr>
                        <a:t>ó</a:t>
                      </a:r>
                      <a:r>
                        <a:rPr lang="en-US" noProof="0" dirty="0" err="1">
                          <a:hlinkClick r:id="rId5"/>
                        </a:rPr>
                        <a:t>na</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dirty="0">
                          <a:solidFill>
                            <a:srgbClr val="404040"/>
                          </a:solidFill>
                        </a:rPr>
                        <a:t>3</a:t>
                      </a:r>
                    </a:p>
                  </a:txBody>
                  <a:tcPr/>
                </a:tc>
                <a:tc>
                  <a:txBody>
                    <a:bodyPr/>
                    <a:lstStyle/>
                    <a:p>
                      <a:pPr algn="ctr"/>
                      <a:r>
                        <a:rPr lang="sk-SK" noProof="0" dirty="0">
                          <a:hlinkClick r:id="rId6"/>
                        </a:rPr>
                        <a:t>Mapa cesty zákazníka</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solidFill>
                            <a:srgbClr val="404040"/>
                          </a:solidFill>
                        </a:rPr>
                        <a:t>4</a:t>
                      </a:r>
                    </a:p>
                  </a:txBody>
                  <a:tcPr/>
                </a:tc>
                <a:tc>
                  <a:txBody>
                    <a:bodyPr/>
                    <a:lstStyle/>
                    <a:p>
                      <a:pPr algn="ctr"/>
                      <a:r>
                        <a:rPr lang="sk-SK" noProof="0" dirty="0">
                          <a:solidFill>
                            <a:srgbClr val="404040"/>
                          </a:solidFill>
                        </a:rPr>
                        <a:t>Prispôsobený</a:t>
                      </a:r>
                      <a:r>
                        <a:rPr lang="sk-SK" baseline="0" noProof="0" dirty="0">
                          <a:solidFill>
                            <a:srgbClr val="404040"/>
                          </a:solidFill>
                        </a:rPr>
                        <a:t> formulár s úvodným popisom myšlienky </a:t>
                      </a:r>
                      <a:r>
                        <a:rPr lang="sk-SK" baseline="0" noProof="0" dirty="0" err="1">
                          <a:solidFill>
                            <a:srgbClr val="404040"/>
                          </a:solidFill>
                        </a:rPr>
                        <a:t>servitizácie</a:t>
                      </a:r>
                      <a:r>
                        <a:rPr lang="sk-SK" baseline="0" noProof="0" dirty="0">
                          <a:solidFill>
                            <a:srgbClr val="404040"/>
                          </a:solidFill>
                        </a:rPr>
                        <a:t> </a:t>
                      </a:r>
                      <a:r>
                        <a:rPr lang="en-US" noProof="0" dirty="0">
                          <a:solidFill>
                            <a:srgbClr val="404040"/>
                          </a:solidFill>
                        </a:rPr>
                        <a:t>(</a:t>
                      </a:r>
                      <a:r>
                        <a:rPr lang="sk-SK" noProof="0" dirty="0">
                          <a:solidFill>
                            <a:srgbClr val="404040"/>
                          </a:solidFill>
                        </a:rPr>
                        <a:t>skúsenosti a výhody pre zákazníka</a:t>
                      </a:r>
                      <a:r>
                        <a:rPr lang="en-US" noProof="0" dirty="0">
                          <a:solidFill>
                            <a:srgbClr val="404040"/>
                          </a:solidFill>
                        </a:rPr>
                        <a:t>, </a:t>
                      </a:r>
                      <a:r>
                        <a:rPr lang="sk-SK" noProof="0" dirty="0">
                          <a:solidFill>
                            <a:srgbClr val="404040"/>
                          </a:solidFill>
                        </a:rPr>
                        <a:t>zodpovednosti za implementáciu medzi zamestnancami</a:t>
                      </a:r>
                      <a:r>
                        <a:rPr lang="en-US" noProof="0" dirty="0">
                          <a:solidFill>
                            <a:srgbClr val="404040"/>
                          </a:solidFill>
                        </a:rPr>
                        <a:t>)</a:t>
                      </a:r>
                    </a:p>
                  </a:txBody>
                  <a:tcPr/>
                </a:tc>
                <a:extLst>
                  <a:ext uri="{0D108BD9-81ED-4DB2-BD59-A6C34878D82A}">
                    <a16:rowId xmlns:a16="http://schemas.microsoft.com/office/drawing/2014/main" val="3726206333"/>
                  </a:ext>
                </a:extLst>
              </a:tr>
              <a:tr h="370840">
                <a:tc>
                  <a:txBody>
                    <a:bodyPr/>
                    <a:lstStyle/>
                    <a:p>
                      <a:pPr algn="ctr"/>
                      <a:r>
                        <a:rPr lang="en-US" noProof="0" dirty="0">
                          <a:solidFill>
                            <a:srgbClr val="404040"/>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k-SK" noProof="0" dirty="0">
                          <a:hlinkClick r:id="rId6"/>
                        </a:rPr>
                        <a:t>Mapa cesty zákazníka</a:t>
                      </a:r>
                      <a:endParaRPr lang="en-US" noProof="0" dirty="0"/>
                    </a:p>
                  </a:txBody>
                  <a:tcPr/>
                </a:tc>
                <a:extLst>
                  <a:ext uri="{0D108BD9-81ED-4DB2-BD59-A6C34878D82A}">
                    <a16:rowId xmlns:a16="http://schemas.microsoft.com/office/drawing/2014/main" val="2156257022"/>
                  </a:ext>
                </a:extLst>
              </a:tr>
            </a:tbl>
          </a:graphicData>
        </a:graphic>
      </p:graphicFrame>
      <p:sp>
        <p:nvSpPr>
          <p:cNvPr id="4" name="Rectángulo 3">
            <a:extLst>
              <a:ext uri="{FF2B5EF4-FFF2-40B4-BE49-F238E27FC236}">
                <a16:creationId xmlns:a16="http://schemas.microsoft.com/office/drawing/2014/main" id="{CFE993EA-99F2-8A09-4110-F1C8FA3EB50C}"/>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358769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ea typeface="+mj-lt"/>
                <a:cs typeface="+mj-lt"/>
              </a:rPr>
              <a:t>Kapitola</a:t>
            </a:r>
            <a:r>
              <a:rPr lang="en-US" sz="4000" b="1" dirty="0"/>
              <a:t> 2: </a:t>
            </a:r>
            <a:r>
              <a:rPr lang="sk-SK" sz="4000" b="1" dirty="0"/>
              <a:t>Ako implementovať </a:t>
            </a:r>
            <a:r>
              <a:rPr lang="sk-SK" sz="4000" b="1" dirty="0" err="1"/>
              <a:t>servitizáciu</a:t>
            </a:r>
            <a:r>
              <a:rPr lang="sk-SK" sz="4000" b="1" dirty="0"/>
              <a:t> vo vašej spoločnosti?</a:t>
            </a:r>
            <a:br>
              <a:rPr lang="sk-SK" sz="4000" b="1" dirty="0"/>
            </a:br>
            <a:r>
              <a:rPr lang="sk-SK" sz="2800" dirty="0"/>
              <a:t>2.2 Kľúčové nástroje, ktoré sa majú používať</a:t>
            </a:r>
            <a:endParaRPr lang="sk-SK">
              <a:cs typeface="Calibri Light"/>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05573"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3651520182"/>
              </p:ext>
            </p:extLst>
          </p:nvPr>
        </p:nvGraphicFramePr>
        <p:xfrm>
          <a:off x="1096963" y="1846263"/>
          <a:ext cx="10151882" cy="212344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sk-SK" noProof="0" dirty="0"/>
                        <a:t>Kroky fázy </a:t>
                      </a:r>
                      <a:r>
                        <a:rPr lang="en-US" noProof="0" dirty="0"/>
                        <a:t>3</a:t>
                      </a:r>
                    </a:p>
                  </a:txBody>
                  <a:tcPr/>
                </a:tc>
                <a:tc>
                  <a:txBody>
                    <a:bodyPr/>
                    <a:lstStyle/>
                    <a:p>
                      <a:pPr algn="ctr"/>
                      <a:r>
                        <a:rPr lang="sk-SK" noProof="0" dirty="0"/>
                        <a:t>Nástroje</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sk-SK" noProof="0" dirty="0">
                          <a:hlinkClick r:id="rId4"/>
                        </a:rPr>
                        <a:t>Mapa cesty zákazníka</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dirty="0">
                          <a:solidFill>
                            <a:srgbClr val="404040"/>
                          </a:solidFill>
                        </a:rPr>
                        <a:t>2 </a:t>
                      </a:r>
                      <a:endParaRPr lang="en-US" noProof="0">
                        <a:solidFill>
                          <a:srgbClr val="404040"/>
                        </a:solidFill>
                      </a:endParaRPr>
                    </a:p>
                  </a:txBody>
                  <a:tcPr/>
                </a:tc>
                <a:tc>
                  <a:txBody>
                    <a:bodyPr/>
                    <a:lstStyle/>
                    <a:p>
                      <a:pPr algn="ctr"/>
                      <a:r>
                        <a:rPr lang="en-US" noProof="0" dirty="0">
                          <a:hlinkClick r:id="rId5"/>
                        </a:rPr>
                        <a:t>Business model canvas</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dirty="0">
                          <a:solidFill>
                            <a:srgbClr val="404040"/>
                          </a:solidFill>
                        </a:rPr>
                        <a:t>3</a:t>
                      </a:r>
                    </a:p>
                  </a:txBody>
                  <a:tcPr/>
                </a:tc>
                <a:tc>
                  <a:txBody>
                    <a:bodyPr/>
                    <a:lstStyle/>
                    <a:p>
                      <a:pPr algn="ctr"/>
                      <a:r>
                        <a:rPr lang="en-US" noProof="0" dirty="0">
                          <a:hlinkClick r:id="rId6"/>
                        </a:rPr>
                        <a:t>RPV framework</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solidFill>
                            <a:srgbClr val="404040"/>
                          </a:solidFill>
                        </a:rPr>
                        <a:t>4</a:t>
                      </a:r>
                    </a:p>
                  </a:txBody>
                  <a:tcPr/>
                </a:tc>
                <a:tc>
                  <a:txBody>
                    <a:bodyPr/>
                    <a:lstStyle/>
                    <a:p>
                      <a:pPr algn="ctr"/>
                      <a:r>
                        <a:rPr lang="sk-SK" noProof="0" dirty="0">
                          <a:solidFill>
                            <a:srgbClr val="404040"/>
                          </a:solidFill>
                        </a:rPr>
                        <a:t>Prispôsobený formulár s upraveným popisom myšlienky </a:t>
                      </a:r>
                      <a:r>
                        <a:rPr lang="sk-SK" noProof="0" dirty="0" err="1">
                          <a:solidFill>
                            <a:srgbClr val="404040"/>
                          </a:solidFill>
                        </a:rPr>
                        <a:t>servitizácie</a:t>
                      </a:r>
                      <a:r>
                        <a:rPr lang="en-US" noProof="0" dirty="0">
                          <a:solidFill>
                            <a:srgbClr val="404040"/>
                          </a:solidFill>
                        </a:rPr>
                        <a:t> (</a:t>
                      </a:r>
                      <a:r>
                        <a:rPr lang="sk-SK" noProof="0" dirty="0">
                          <a:solidFill>
                            <a:srgbClr val="404040"/>
                          </a:solidFill>
                        </a:rPr>
                        <a:t>skúsenosti</a:t>
                      </a:r>
                      <a:r>
                        <a:rPr lang="sk-SK" baseline="0" noProof="0" dirty="0">
                          <a:solidFill>
                            <a:srgbClr val="404040"/>
                          </a:solidFill>
                        </a:rPr>
                        <a:t> a výhody pre zákazníka, zodpovednosti za implementáciu medzi zamestnancami</a:t>
                      </a:r>
                      <a:r>
                        <a:rPr lang="en-US" noProof="0" dirty="0">
                          <a:solidFill>
                            <a:srgbClr val="404040"/>
                          </a:solidFill>
                        </a:rPr>
                        <a:t>)</a:t>
                      </a:r>
                    </a:p>
                  </a:txBody>
                  <a:tcPr/>
                </a:tc>
                <a:extLst>
                  <a:ext uri="{0D108BD9-81ED-4DB2-BD59-A6C34878D82A}">
                    <a16:rowId xmlns:a16="http://schemas.microsoft.com/office/drawing/2014/main" val="3726206333"/>
                  </a:ext>
                </a:extLst>
              </a:tr>
            </a:tbl>
          </a:graphicData>
        </a:graphic>
      </p:graphicFrame>
      <p:sp>
        <p:nvSpPr>
          <p:cNvPr id="4" name="Rectángulo 3">
            <a:extLst>
              <a:ext uri="{FF2B5EF4-FFF2-40B4-BE49-F238E27FC236}">
                <a16:creationId xmlns:a16="http://schemas.microsoft.com/office/drawing/2014/main" id="{1BE9A393-1DBE-7FFC-7B1E-431ED0A4A664}"/>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424968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ea typeface="+mj-lt"/>
                <a:cs typeface="+mj-lt"/>
              </a:rPr>
              <a:t>Kapitola</a:t>
            </a:r>
            <a:r>
              <a:rPr lang="en-US" sz="4000" b="1" dirty="0"/>
              <a:t> 2: </a:t>
            </a:r>
            <a:r>
              <a:rPr lang="sk-SK" sz="4000" b="1" dirty="0"/>
              <a:t>Ako implementovať </a:t>
            </a:r>
            <a:r>
              <a:rPr lang="sk-SK" sz="4000" b="1" dirty="0" err="1"/>
              <a:t>servitizáciu</a:t>
            </a:r>
            <a:r>
              <a:rPr lang="sk-SK" sz="4000" b="1" dirty="0"/>
              <a:t> vo vašej spoločnosti?</a:t>
            </a:r>
            <a:br>
              <a:rPr lang="sk-SK" sz="4000" b="1" dirty="0"/>
            </a:br>
            <a:r>
              <a:rPr lang="sk-SK" sz="2800" dirty="0"/>
              <a:t>2.2 Kľúčové nástroje, ktoré sa majú používať</a:t>
            </a:r>
            <a:endParaRPr lang="sk-SK">
              <a:cs typeface="Calibri Light"/>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2848376184"/>
              </p:ext>
            </p:extLst>
          </p:nvPr>
        </p:nvGraphicFramePr>
        <p:xfrm>
          <a:off x="1096963" y="1846263"/>
          <a:ext cx="10151882" cy="229108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sk-SK" noProof="0" dirty="0"/>
                        <a:t>Kroky fázy </a:t>
                      </a:r>
                      <a:r>
                        <a:rPr lang="en-US" noProof="0" dirty="0"/>
                        <a:t>4</a:t>
                      </a:r>
                    </a:p>
                  </a:txBody>
                  <a:tcPr/>
                </a:tc>
                <a:tc>
                  <a:txBody>
                    <a:bodyPr/>
                    <a:lstStyle/>
                    <a:p>
                      <a:pPr algn="ctr"/>
                      <a:r>
                        <a:rPr lang="sk-SK" noProof="0" dirty="0"/>
                        <a:t>Nástroje</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t>1</a:t>
                      </a:r>
                    </a:p>
                  </a:txBody>
                  <a:tcPr/>
                </a:tc>
                <a:tc>
                  <a:txBody>
                    <a:bodyPr/>
                    <a:lstStyle/>
                    <a:p>
                      <a:pPr algn="ctr"/>
                      <a:r>
                        <a:rPr lang="sk-SK" noProof="0" dirty="0">
                          <a:solidFill>
                            <a:srgbClr val="404040"/>
                          </a:solidFill>
                        </a:rPr>
                        <a:t>Prispôsobený Formulár</a:t>
                      </a:r>
                      <a:r>
                        <a:rPr lang="en-US" noProof="0" dirty="0">
                          <a:solidFill>
                            <a:srgbClr val="404040"/>
                          </a:solidFill>
                        </a:rPr>
                        <a:t> One Page Strategy</a:t>
                      </a:r>
                      <a:r>
                        <a:rPr lang="sk-SK" noProof="0" dirty="0">
                          <a:solidFill>
                            <a:srgbClr val="404040"/>
                          </a:solidFill>
                        </a:rPr>
                        <a:t>,</a:t>
                      </a:r>
                      <a:r>
                        <a:rPr lang="sk-SK" baseline="0" noProof="0" dirty="0">
                          <a:solidFill>
                            <a:srgbClr val="404040"/>
                          </a:solidFill>
                        </a:rPr>
                        <a:t> ktorý pozostáva z opisu úspechu</a:t>
                      </a:r>
                      <a:r>
                        <a:rPr lang="en-US" noProof="0" dirty="0">
                          <a:solidFill>
                            <a:srgbClr val="404040"/>
                          </a:solidFill>
                        </a:rPr>
                        <a:t>,</a:t>
                      </a:r>
                      <a:r>
                        <a:rPr lang="sk-SK" noProof="0" dirty="0">
                          <a:solidFill>
                            <a:srgbClr val="404040"/>
                          </a:solidFill>
                        </a:rPr>
                        <a:t> cieľov, ktoré sú </a:t>
                      </a:r>
                      <a:r>
                        <a:rPr lang="sk-SK" noProof="0" dirty="0" err="1">
                          <a:solidFill>
                            <a:srgbClr val="404040"/>
                          </a:solidFill>
                        </a:rPr>
                        <a:t>merateľom</a:t>
                      </a:r>
                      <a:r>
                        <a:rPr lang="sk-SK" noProof="0" dirty="0">
                          <a:solidFill>
                            <a:srgbClr val="404040"/>
                          </a:solidFill>
                        </a:rPr>
                        <a:t> úspechu a opatrení</a:t>
                      </a:r>
                      <a:r>
                        <a:rPr lang="sk-SK" baseline="0" noProof="0" dirty="0">
                          <a:solidFill>
                            <a:srgbClr val="404040"/>
                          </a:solidFill>
                        </a:rPr>
                        <a:t> na dosiahnutie cieľov</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dirty="0"/>
                        <a:t>2 </a:t>
                      </a:r>
                      <a:endParaRPr lang="en-US" noProof="0"/>
                    </a:p>
                  </a:txBody>
                  <a:tcPr/>
                </a:tc>
                <a:tc>
                  <a:txBody>
                    <a:bodyPr/>
                    <a:lstStyle/>
                    <a:p>
                      <a:pPr algn="ctr"/>
                      <a:r>
                        <a:rPr lang="sk-SK" noProof="0" dirty="0">
                          <a:solidFill>
                            <a:srgbClr val="404040"/>
                          </a:solidFill>
                        </a:rPr>
                        <a:t>Prispôsobený formulár so</a:t>
                      </a:r>
                      <a:r>
                        <a:rPr lang="en-US" noProof="0" dirty="0">
                          <a:solidFill>
                            <a:srgbClr val="404040"/>
                          </a:solidFill>
                        </a:rPr>
                        <a:t> </a:t>
                      </a:r>
                      <a:r>
                        <a:rPr lang="sk-SK" noProof="0" dirty="0">
                          <a:hlinkClick r:id="rId4"/>
                        </a:rPr>
                        <a:t>zoznamom</a:t>
                      </a:r>
                      <a:r>
                        <a:rPr lang="en-US" noProof="0" dirty="0">
                          <a:hlinkClick r:id="rId4"/>
                        </a:rPr>
                        <a:t> </a:t>
                      </a:r>
                      <a:r>
                        <a:rPr lang="sk-SK" noProof="0" dirty="0">
                          <a:hlinkClick r:id="rId4"/>
                        </a:rPr>
                        <a:t>predpoklad</a:t>
                      </a:r>
                      <a:r>
                        <a:rPr lang="en-US" noProof="0" dirty="0">
                          <a:hlinkClick r:id="rId4"/>
                        </a:rPr>
                        <a:t>o</a:t>
                      </a:r>
                      <a:r>
                        <a:rPr lang="sk-SK" noProof="0" dirty="0">
                          <a:hlinkClick r:id="rId4"/>
                        </a:rPr>
                        <a:t>v</a:t>
                      </a:r>
                      <a:r>
                        <a:rPr lang="en-US" noProof="0" dirty="0">
                          <a:hlinkClick r:id="rId4"/>
                        </a:rPr>
                        <a:t> </a:t>
                      </a:r>
                      <a:r>
                        <a:rPr lang="sk-SK" noProof="0" dirty="0"/>
                        <a:t>týkajúci sa prostredia/trhu</a:t>
                      </a:r>
                      <a:r>
                        <a:rPr lang="en-US" noProof="0" dirty="0">
                          <a:solidFill>
                            <a:srgbClr val="404040"/>
                          </a:solidFill>
                        </a:rPr>
                        <a:t>,</a:t>
                      </a:r>
                      <a:r>
                        <a:rPr lang="sk-SK" noProof="0" dirty="0">
                          <a:solidFill>
                            <a:srgbClr val="404040"/>
                          </a:solidFill>
                        </a:rPr>
                        <a:t> spoločnosti</a:t>
                      </a:r>
                      <a:r>
                        <a:rPr lang="sk-SK" baseline="0" noProof="0" dirty="0">
                          <a:solidFill>
                            <a:srgbClr val="404040"/>
                          </a:solidFill>
                        </a:rPr>
                        <a:t> a zamestnancov</a:t>
                      </a:r>
                      <a:endParaRPr lang="en-US" noProof="0" dirty="0">
                        <a:solidFill>
                          <a:srgbClr val="404040"/>
                        </a:solidFill>
                      </a:endParaRPr>
                    </a:p>
                  </a:txBody>
                  <a:tcPr/>
                </a:tc>
                <a:extLst>
                  <a:ext uri="{0D108BD9-81ED-4DB2-BD59-A6C34878D82A}">
                    <a16:rowId xmlns:a16="http://schemas.microsoft.com/office/drawing/2014/main" val="1157721797"/>
                  </a:ext>
                </a:extLst>
              </a:tr>
              <a:tr h="370840">
                <a:tc>
                  <a:txBody>
                    <a:bodyPr/>
                    <a:lstStyle/>
                    <a:p>
                      <a:pPr algn="ctr"/>
                      <a:r>
                        <a:rPr lang="en-US" noProof="0" dirty="0"/>
                        <a:t>3</a:t>
                      </a:r>
                    </a:p>
                  </a:txBody>
                  <a:tcPr/>
                </a:tc>
                <a:tc>
                  <a:txBody>
                    <a:bodyPr/>
                    <a:lstStyle/>
                    <a:p>
                      <a:pPr algn="ctr"/>
                      <a:r>
                        <a:rPr lang="sk-SK" noProof="0" dirty="0">
                          <a:solidFill>
                            <a:srgbClr val="404040"/>
                          </a:solidFill>
                        </a:rPr>
                        <a:t>Prispôsobený formulár s opisom činnosti</a:t>
                      </a:r>
                      <a:r>
                        <a:rPr lang="en-US" noProof="0" dirty="0">
                          <a:solidFill>
                            <a:srgbClr val="404040"/>
                          </a:solidFill>
                        </a:rPr>
                        <a:t>: </a:t>
                      </a:r>
                      <a:r>
                        <a:rPr lang="sk-SK" noProof="0" dirty="0">
                          <a:solidFill>
                            <a:srgbClr val="404040"/>
                          </a:solidFill>
                        </a:rPr>
                        <a:t>opatrenia</a:t>
                      </a:r>
                      <a:r>
                        <a:rPr lang="en-US" noProof="0" dirty="0">
                          <a:solidFill>
                            <a:srgbClr val="404040"/>
                          </a:solidFill>
                        </a:rPr>
                        <a:t>, </a:t>
                      </a:r>
                      <a:r>
                        <a:rPr lang="sk-SK" noProof="0" dirty="0">
                          <a:solidFill>
                            <a:srgbClr val="404040"/>
                          </a:solidFill>
                        </a:rPr>
                        <a:t>zodpovedná osoba</a:t>
                      </a:r>
                      <a:r>
                        <a:rPr lang="en-US" noProof="0" dirty="0">
                          <a:solidFill>
                            <a:srgbClr val="404040"/>
                          </a:solidFill>
                        </a:rPr>
                        <a:t>, </a:t>
                      </a:r>
                      <a:r>
                        <a:rPr lang="sk-SK" noProof="0" dirty="0">
                          <a:solidFill>
                            <a:srgbClr val="404040"/>
                          </a:solidFill>
                        </a:rPr>
                        <a:t>očakávané výsledky</a:t>
                      </a:r>
                      <a:r>
                        <a:rPr lang="en-US" noProof="0" dirty="0">
                          <a:solidFill>
                            <a:srgbClr val="404040"/>
                          </a:solidFill>
                        </a:rPr>
                        <a:t>, </a:t>
                      </a:r>
                      <a:r>
                        <a:rPr lang="sk-SK" noProof="0" dirty="0">
                          <a:solidFill>
                            <a:srgbClr val="404040"/>
                          </a:solidFill>
                        </a:rPr>
                        <a:t>zdroje</a:t>
                      </a:r>
                      <a:r>
                        <a:rPr lang="en-US" noProof="0" dirty="0">
                          <a:solidFill>
                            <a:srgbClr val="404040"/>
                          </a:solidFill>
                        </a:rPr>
                        <a:t>, deadline,…</a:t>
                      </a:r>
                    </a:p>
                  </a:txBody>
                  <a:tcPr/>
                </a:tc>
                <a:extLst>
                  <a:ext uri="{0D108BD9-81ED-4DB2-BD59-A6C34878D82A}">
                    <a16:rowId xmlns:a16="http://schemas.microsoft.com/office/drawing/2014/main" val="700205051"/>
                  </a:ext>
                </a:extLst>
              </a:tr>
            </a:tbl>
          </a:graphicData>
        </a:graphic>
      </p:graphicFrame>
      <p:sp>
        <p:nvSpPr>
          <p:cNvPr id="4" name="Rectángulo 3">
            <a:extLst>
              <a:ext uri="{FF2B5EF4-FFF2-40B4-BE49-F238E27FC236}">
                <a16:creationId xmlns:a16="http://schemas.microsoft.com/office/drawing/2014/main" id="{F63C7C73-4601-43ED-A9A2-2D901B358DB6}"/>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58556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6AB737-56AB-D2A7-15D4-1DBE10FEE20A}"/>
              </a:ext>
            </a:extLst>
          </p:cNvPr>
          <p:cNvSpPr>
            <a:spLocks noGrp="1"/>
          </p:cNvSpPr>
          <p:nvPr>
            <p:ph sz="half" idx="1"/>
          </p:nvPr>
        </p:nvSpPr>
        <p:spPr>
          <a:xfrm>
            <a:off x="1096963" y="1845735"/>
            <a:ext cx="4937760" cy="4023360"/>
          </a:xfrm>
        </p:spPr>
        <p:txBody>
          <a:bodyPr>
            <a:noAutofit/>
          </a:bodyPr>
          <a:lstStyle/>
          <a:p>
            <a:pPr algn="just">
              <a:buFont typeface="Arial" panose="020B0604020202020204" pitchFamily="34" charset="0"/>
              <a:buChar char="•"/>
            </a:pPr>
            <a:r>
              <a:rPr lang="sk-SK" sz="1400" b="1" i="0" dirty="0">
                <a:solidFill>
                  <a:srgbClr val="404040"/>
                </a:solidFill>
                <a:effectLst/>
              </a:rPr>
              <a:t>Úpravy obchodného modelu </a:t>
            </a:r>
            <a:r>
              <a:rPr lang="en-US" sz="1400" b="0" i="0" dirty="0">
                <a:solidFill>
                  <a:srgbClr val="404040"/>
                </a:solidFill>
                <a:effectLst/>
              </a:rPr>
              <a:t>– </a:t>
            </a:r>
            <a:r>
              <a:rPr lang="sk-SK" sz="1400" b="0" i="0" dirty="0">
                <a:solidFill>
                  <a:srgbClr val="404040"/>
                </a:solidFill>
                <a:effectLst/>
              </a:rPr>
              <a:t>v niektorých prípadoch j</a:t>
            </a:r>
            <a:r>
              <a:rPr lang="en-US" sz="1400" dirty="0">
                <a:solidFill>
                  <a:srgbClr val="404040"/>
                </a:solidFill>
              </a:rPr>
              <a:t>e </a:t>
            </a:r>
            <a:r>
              <a:rPr lang="sk-SK" sz="1400" dirty="0">
                <a:solidFill>
                  <a:srgbClr val="404040"/>
                </a:solidFill>
              </a:rPr>
              <a:t>potrebné vykonať rozsiahle úpravy na prevádzkovej úrovni, čo môže byť náročné</a:t>
            </a:r>
            <a:r>
              <a:rPr lang="en-US" sz="1400" dirty="0">
                <a:solidFill>
                  <a:srgbClr val="404040"/>
                </a:solidFill>
              </a:rPr>
              <a:t>. </a:t>
            </a:r>
            <a:r>
              <a:rPr lang="sk-SK" sz="1400" dirty="0">
                <a:solidFill>
                  <a:srgbClr val="404040"/>
                </a:solidFill>
              </a:rPr>
              <a:t>Procesov, ktoré môže byť potrebné zmeniť, sa týkajú napríklad logistiky, fakturácie a zberu dát, sledovania aktív, služieb zákazníckej podpory a financií</a:t>
            </a:r>
            <a:r>
              <a:rPr lang="en-US" sz="1400" dirty="0">
                <a:solidFill>
                  <a:srgbClr val="404040"/>
                </a:solidFill>
              </a:rPr>
              <a:t>.</a:t>
            </a:r>
            <a:r>
              <a:rPr lang="sk-SK" sz="1400" b="0" i="0" dirty="0">
                <a:solidFill>
                  <a:srgbClr val="404040"/>
                </a:solidFill>
                <a:effectLst/>
              </a:rPr>
              <a:t> </a:t>
            </a:r>
            <a:r>
              <a:rPr lang="pl-PL" sz="1400" dirty="0">
                <a:solidFill>
                  <a:srgbClr val="404040"/>
                </a:solidFill>
              </a:rPr>
              <a:t>Jednou z hlavných výziev je </a:t>
            </a:r>
            <a:r>
              <a:rPr lang="pl-PL" sz="1400" b="1" dirty="0">
                <a:solidFill>
                  <a:srgbClr val="404040"/>
                </a:solidFill>
              </a:rPr>
              <a:t>organizácia</a:t>
            </a:r>
            <a:r>
              <a:rPr lang="sk-SK" sz="1400" b="1" dirty="0">
                <a:solidFill>
                  <a:srgbClr val="404040"/>
                </a:solidFill>
              </a:rPr>
              <a:t> spätnej logistiky</a:t>
            </a:r>
            <a:r>
              <a:rPr lang="sk-SK" sz="1400" dirty="0">
                <a:solidFill>
                  <a:srgbClr val="404040"/>
                </a:solidFill>
              </a:rPr>
              <a:t>, čo znamená, že spoločnosti musia vybudovať prevádzkovú štruktúru na spätný odber svojich výrobkov a ich opätovné použitie, renováciu alebo recykláciu.</a:t>
            </a:r>
            <a:r>
              <a:rPr lang="en-US" sz="1400" b="0" i="0" dirty="0">
                <a:solidFill>
                  <a:srgbClr val="404040"/>
                </a:solidFill>
                <a:effectLst/>
              </a:rPr>
              <a:t> </a:t>
            </a:r>
            <a:endParaRPr lang="sk-SK" sz="1400" b="0" i="0" dirty="0">
              <a:solidFill>
                <a:srgbClr val="404040"/>
              </a:solidFill>
              <a:effectLst/>
            </a:endParaRPr>
          </a:p>
          <a:p>
            <a:pPr algn="just">
              <a:buFont typeface="Arial" panose="020B0604020202020204" pitchFamily="34" charset="0"/>
              <a:buChar char="•"/>
            </a:pPr>
            <a:r>
              <a:rPr lang="sk-SK" sz="1400" b="1" i="0" dirty="0">
                <a:solidFill>
                  <a:srgbClr val="404040"/>
                </a:solidFill>
                <a:effectLst/>
              </a:rPr>
              <a:t>Dodávateľský reťazec</a:t>
            </a:r>
            <a:r>
              <a:rPr lang="en-US" sz="1400" b="1" i="0" dirty="0">
                <a:solidFill>
                  <a:srgbClr val="404040"/>
                </a:solidFill>
                <a:effectLst/>
              </a:rPr>
              <a:t> </a:t>
            </a:r>
            <a:r>
              <a:rPr lang="sk-SK" sz="1400" b="0" i="0" dirty="0">
                <a:solidFill>
                  <a:srgbClr val="404040"/>
                </a:solidFill>
                <a:effectLst/>
              </a:rPr>
              <a:t>musí byť </a:t>
            </a:r>
            <a:r>
              <a:rPr lang="sk-SK" sz="1400" b="1" i="0" dirty="0">
                <a:solidFill>
                  <a:srgbClr val="404040"/>
                </a:solidFill>
                <a:effectLst/>
              </a:rPr>
              <a:t>integrovaný a dobre organizovaný </a:t>
            </a:r>
            <a:r>
              <a:rPr lang="en-US" sz="1400" dirty="0">
                <a:solidFill>
                  <a:srgbClr val="404040"/>
                </a:solidFill>
              </a:rPr>
              <a:t>- </a:t>
            </a:r>
            <a:r>
              <a:rPr lang="sk-SK" sz="1400" dirty="0">
                <a:solidFill>
                  <a:srgbClr val="404040"/>
                </a:solidFill>
              </a:rPr>
              <a:t>to sa musí uskutočniť v spolupráci s partnermi dodávateľského reťazca. Často sú potrebné nové zmluvy s dodávateľmi.</a:t>
            </a:r>
            <a:endParaRPr lang="sk-SK" sz="1400" b="0" i="0" dirty="0">
              <a:solidFill>
                <a:srgbClr val="404040"/>
              </a:solidFill>
              <a:effectLst/>
            </a:endParaRPr>
          </a:p>
          <a:p>
            <a:pPr algn="just">
              <a:buFont typeface="Arial" panose="020B0604020202020204" pitchFamily="34" charset="0"/>
              <a:buChar char="•"/>
            </a:pPr>
            <a:r>
              <a:rPr lang="sk-SK" sz="1400" b="1" dirty="0">
                <a:solidFill>
                  <a:srgbClr val="404040"/>
                </a:solidFill>
              </a:rPr>
              <a:t>Určenie ceny služby </a:t>
            </a:r>
            <a:r>
              <a:rPr lang="en-US" sz="1400" dirty="0">
                <a:solidFill>
                  <a:srgbClr val="404040"/>
                </a:solidFill>
              </a:rPr>
              <a:t>- </a:t>
            </a:r>
            <a:r>
              <a:rPr lang="sk-SK" sz="1400" dirty="0">
                <a:solidFill>
                  <a:srgbClr val="404040"/>
                </a:solidFill>
              </a:rPr>
              <a:t>určiť cenu výrobku je pomerne jednoduché, ale zistiť, koľko služieb (v priemere) budete musieť poskytnúť počas celej životnosti, je ťažké. </a:t>
            </a:r>
            <a:endParaRPr lang="sk-SK" sz="1400" i="0" dirty="0">
              <a:solidFill>
                <a:srgbClr val="404040"/>
              </a:solidFill>
              <a:effectLst/>
            </a:endParaRPr>
          </a:p>
        </p:txBody>
      </p:sp>
      <p:sp>
        <p:nvSpPr>
          <p:cNvPr id="4" name="Marcador de contenido 3">
            <a:extLst>
              <a:ext uri="{FF2B5EF4-FFF2-40B4-BE49-F238E27FC236}">
                <a16:creationId xmlns:a16="http://schemas.microsoft.com/office/drawing/2014/main" id="{004170AC-8D3F-2A0E-4BA1-4A373DEF9E09}"/>
              </a:ext>
            </a:extLst>
          </p:cNvPr>
          <p:cNvSpPr>
            <a:spLocks noGrp="1"/>
          </p:cNvSpPr>
          <p:nvPr>
            <p:ph sz="half" idx="2"/>
          </p:nvPr>
        </p:nvSpPr>
        <p:spPr/>
        <p:txBody>
          <a:bodyPr>
            <a:noAutofit/>
          </a:bodyPr>
          <a:lstStyle/>
          <a:p>
            <a:pPr algn="just">
              <a:buFont typeface="Arial" panose="020B0604020202020204" pitchFamily="34" charset="0"/>
              <a:buChar char="•"/>
            </a:pPr>
            <a:r>
              <a:rPr lang="sk-SK" sz="1400" b="1" i="0" dirty="0">
                <a:solidFill>
                  <a:srgbClr val="404040"/>
                </a:solidFill>
                <a:effectLst/>
              </a:rPr>
              <a:t>Zákazníci</a:t>
            </a:r>
            <a:r>
              <a:rPr lang="en-US" sz="1400" b="0" i="0" dirty="0">
                <a:solidFill>
                  <a:srgbClr val="404040"/>
                </a:solidFill>
                <a:effectLst/>
              </a:rPr>
              <a:t> –  </a:t>
            </a:r>
            <a:r>
              <a:rPr lang="sk-SK" sz="1400" dirty="0">
                <a:solidFill>
                  <a:srgbClr val="404040"/>
                </a:solidFill>
              </a:rPr>
              <a:t>presvedčiť zákazníkov, aby zvážili novú ponuku so súvisiacimi novými platobnými modelmi, zmluvami a povinnosťami, môže byť veľkou výzvou. Zákazníci musia mať istotu, že služby, ktoré im ponúkate, budú adekvátne</a:t>
            </a:r>
            <a:r>
              <a:rPr lang="en-US" sz="1400" dirty="0">
                <a:solidFill>
                  <a:srgbClr val="404040"/>
                </a:solidFill>
              </a:rPr>
              <a:t>.</a:t>
            </a:r>
            <a:endParaRPr lang="sk-SK" sz="1400" dirty="0">
              <a:solidFill>
                <a:srgbClr val="404040"/>
              </a:solidFill>
            </a:endParaRPr>
          </a:p>
          <a:p>
            <a:pPr algn="just">
              <a:buFont typeface="Arial" panose="020B0604020202020204" pitchFamily="34" charset="0"/>
              <a:buChar char="•"/>
            </a:pPr>
            <a:r>
              <a:rPr lang="sk-SK" sz="1400" b="1" dirty="0">
                <a:solidFill>
                  <a:srgbClr val="404040"/>
                </a:solidFill>
              </a:rPr>
              <a:t>Zmena myslenia zamestnancov a organizačná transformácia </a:t>
            </a:r>
            <a:r>
              <a:rPr lang="en-US" sz="1400" dirty="0">
                <a:solidFill>
                  <a:srgbClr val="404040"/>
                </a:solidFill>
              </a:rPr>
              <a:t>- </a:t>
            </a:r>
            <a:r>
              <a:rPr lang="sk-SK" sz="1400" dirty="0">
                <a:solidFill>
                  <a:srgbClr val="404040"/>
                </a:solidFill>
              </a:rPr>
              <a:t>v dôsledku zmeny spôsobu fungovania, t. j. predaja služieb namiesto produktov, sa vyskytne odpor niektorých zamestnancov, ktorí boli doteraz zameraní na jednorazové predajné ciele namiesto dlhodobého zapojenia zákazníkov. </a:t>
            </a:r>
            <a:r>
              <a:rPr lang="sk-SK" sz="1400" dirty="0" err="1">
                <a:solidFill>
                  <a:srgbClr val="404040"/>
                </a:solidFill>
              </a:rPr>
              <a:t>Servitizácia</a:t>
            </a:r>
            <a:r>
              <a:rPr lang="sk-SK" sz="1400" dirty="0">
                <a:solidFill>
                  <a:srgbClr val="404040"/>
                </a:solidFill>
              </a:rPr>
              <a:t> si vyžaduje inú mentalitu predaja a iné predajné procesy.</a:t>
            </a:r>
            <a:endParaRPr lang="sk-SK" sz="1400" i="0" dirty="0">
              <a:solidFill>
                <a:srgbClr val="404040"/>
              </a:solidFill>
              <a:effectLst/>
            </a:endParaRPr>
          </a:p>
          <a:p>
            <a:pPr algn="just">
              <a:buFont typeface="Arial" panose="020B0604020202020204" pitchFamily="34" charset="0"/>
              <a:buChar char="•"/>
            </a:pPr>
            <a:r>
              <a:rPr lang="sk-SK" sz="1400" b="1" dirty="0">
                <a:solidFill>
                  <a:srgbClr val="404040"/>
                </a:solidFill>
              </a:rPr>
              <a:t>Rýchle a nepredvídateľné zmeny v príjmoch - </a:t>
            </a:r>
            <a:r>
              <a:rPr lang="sk-SK" sz="1400" dirty="0">
                <a:solidFill>
                  <a:srgbClr val="404040"/>
                </a:solidFill>
              </a:rPr>
              <a:t>spoločnosti by mohli zaznamenať veľké zmeny v príjmoch z mesiaca na mesiac, najmä ak používajú model platby za používanie a dosahujú značné zmeny v intenzite poskytovaných služieb</a:t>
            </a:r>
            <a:r>
              <a:rPr lang="en-US" sz="1400" dirty="0">
                <a:solidFill>
                  <a:srgbClr val="404040"/>
                </a:solidFill>
              </a:rPr>
              <a:t>.</a:t>
            </a:r>
          </a:p>
          <a:p>
            <a:pPr algn="just">
              <a:buFont typeface="Arial" panose="020B0604020202020204" pitchFamily="34" charset="0"/>
              <a:buChar char="•"/>
            </a:pPr>
            <a:r>
              <a:rPr lang="sk-SK" sz="1400" b="1" dirty="0">
                <a:solidFill>
                  <a:srgbClr val="404040"/>
                </a:solidFill>
              </a:rPr>
              <a:t>Proaktívna podpora </a:t>
            </a:r>
            <a:r>
              <a:rPr lang="sk-SK" sz="1400" dirty="0">
                <a:solidFill>
                  <a:srgbClr val="404040"/>
                </a:solidFill>
              </a:rPr>
              <a:t>- spoločnosti budú musieť konať preventívne, aby minimalizovali prestoje a náklady na údržbu, čo si niekedy vyžaduje vývoj inovatívnych koncepcií údržby</a:t>
            </a:r>
            <a:r>
              <a:rPr lang="en-US" sz="1400" dirty="0">
                <a:solidFill>
                  <a:srgbClr val="404040"/>
                </a:solidFill>
              </a:rPr>
              <a:t>.</a:t>
            </a:r>
          </a:p>
        </p:txBody>
      </p:sp>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ea typeface="+mj-lt"/>
                <a:cs typeface="+mj-lt"/>
              </a:rPr>
              <a:t>Kapitola</a:t>
            </a:r>
            <a:r>
              <a:rPr lang="en-GB" sz="4000" b="1" dirty="0"/>
              <a:t> 2: </a:t>
            </a:r>
            <a:r>
              <a:rPr lang="sk-SK" sz="4000" b="1" dirty="0"/>
              <a:t>Ako implementovať </a:t>
            </a:r>
            <a:r>
              <a:rPr lang="sk-SK" sz="4000" b="1" dirty="0" err="1"/>
              <a:t>servitizáciu</a:t>
            </a:r>
            <a:r>
              <a:rPr lang="sk-SK" sz="4000" b="1" dirty="0"/>
              <a:t> vo vašej spoločnosti</a:t>
            </a:r>
            <a:r>
              <a:rPr lang="en-GB" sz="4000" b="1" dirty="0"/>
              <a:t>?</a:t>
            </a:r>
            <a:br>
              <a:rPr lang="en-GB" sz="4000" b="1" dirty="0"/>
            </a:br>
            <a:r>
              <a:rPr lang="en-GB" sz="2800" dirty="0"/>
              <a:t>2.3 </a:t>
            </a:r>
            <a:r>
              <a:rPr lang="sk-SK" sz="2800" dirty="0"/>
              <a:t>Výzvy pre spoločnosť</a:t>
            </a:r>
            <a:endParaRPr lang="en-GB">
              <a:cs typeface="Calibri Light"/>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Rectángulo 3">
            <a:extLst>
              <a:ext uri="{FF2B5EF4-FFF2-40B4-BE49-F238E27FC236}">
                <a16:creationId xmlns:a16="http://schemas.microsoft.com/office/drawing/2014/main" id="{49CCD71C-6534-08F1-2069-74F6F27E22D4}"/>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872368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p:txBody>
          <a:bodyPr>
            <a:normAutofit/>
          </a:bodyPr>
          <a:lstStyle/>
          <a:p>
            <a:r>
              <a:rPr lang="en-US" sz="4000" b="1" dirty="0"/>
              <a:t>Kapitola 3: </a:t>
            </a:r>
            <a:r>
              <a:rPr lang="sk-SK" sz="4000" b="1" dirty="0"/>
              <a:t>Prečo </a:t>
            </a:r>
            <a:r>
              <a:rPr lang="sk-SK" sz="4000" b="1" dirty="0" err="1"/>
              <a:t>servitizácia</a:t>
            </a:r>
            <a:r>
              <a:rPr lang="en-US" sz="4000" b="1" dirty="0"/>
              <a:t>?</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dirty="0"/>
              <a:t>3.1 </a:t>
            </a:r>
            <a:r>
              <a:rPr lang="sk-SK" sz="2800" dirty="0"/>
              <a:t>Výhody </a:t>
            </a:r>
            <a:r>
              <a:rPr lang="sk-SK" sz="2800" dirty="0" err="1"/>
              <a:t>servitizácie</a:t>
            </a:r>
            <a:endParaRPr lang="en-US" sz="2800" dirty="0"/>
          </a:p>
        </p:txBody>
      </p:sp>
      <p:sp>
        <p:nvSpPr>
          <p:cNvPr id="5" name="Rectángulo 4">
            <a:extLst>
              <a:ext uri="{FF2B5EF4-FFF2-40B4-BE49-F238E27FC236}">
                <a16:creationId xmlns:a16="http://schemas.microsoft.com/office/drawing/2014/main" id="{BF35DE6A-0CDC-0175-3E16-C3158875551A}"/>
              </a:ext>
            </a:extLst>
          </p:cNvPr>
          <p:cNvSpPr/>
          <p:nvPr/>
        </p:nvSpPr>
        <p:spPr>
          <a:xfrm>
            <a:off x="4135772" y="6207853"/>
            <a:ext cx="8056228" cy="276999"/>
          </a:xfrm>
          <a:prstGeom prst="rect">
            <a:avLst/>
          </a:prstGeom>
        </p:spPr>
        <p:txBody>
          <a:bodyPr wrap="square" lIns="91440" tIns="45720" rIns="91440" bIns="45720" anchor="t">
            <a:spAutoFit/>
          </a:bodyPr>
          <a:lstStyle/>
          <a:p>
            <a:endParaRPr lang="en-US" sz="1200" dirty="0">
              <a:solidFill>
                <a:schemeClr val="tx1">
                  <a:lumMod val="75000"/>
                  <a:lumOff val="25000"/>
                </a:schemeClr>
              </a:solidFill>
              <a:latin typeface="system-ui"/>
            </a:endParaRPr>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821922" y="1092148"/>
            <a:ext cx="6683928" cy="4965863"/>
          </a:xfrm>
        </p:spPr>
        <p:txBody>
          <a:bodyPr>
            <a:normAutofit fontScale="70000" lnSpcReduction="20000"/>
          </a:bodyPr>
          <a:lstStyle/>
          <a:p>
            <a:pPr marL="0" indent="0">
              <a:buNone/>
            </a:pPr>
            <a:r>
              <a:rPr lang="sk-SK" dirty="0"/>
              <a:t>Napriek </a:t>
            </a:r>
            <a:r>
              <a:rPr lang="sk-SK" dirty="0" err="1"/>
              <a:t>výzvamu</a:t>
            </a:r>
            <a:r>
              <a:rPr lang="sk-SK" dirty="0"/>
              <a:t> pre spoločnosť, ktorá zavádza </a:t>
            </a:r>
            <a:r>
              <a:rPr lang="en-GB" dirty="0" err="1"/>
              <a:t>servitiz</a:t>
            </a:r>
            <a:r>
              <a:rPr lang="sk-SK" dirty="0" err="1"/>
              <a:t>áciu</a:t>
            </a:r>
            <a:r>
              <a:rPr lang="en-GB" dirty="0"/>
              <a:t>, </a:t>
            </a:r>
            <a:r>
              <a:rPr lang="sk-SK" dirty="0"/>
              <a:t>existuje množstvo výhod, o ktoré by sa mali spoločnosti usilovať</a:t>
            </a:r>
            <a:r>
              <a:rPr lang="en-GB" dirty="0"/>
              <a:t>:</a:t>
            </a:r>
          </a:p>
          <a:p>
            <a:pPr marL="265113" indent="-173038">
              <a:buFont typeface="Arial" panose="020B0604020202020204" pitchFamily="34" charset="0"/>
              <a:buChar char="•"/>
            </a:pPr>
            <a:r>
              <a:rPr lang="sk-SK" dirty="0"/>
              <a:t>Lepšia reakcia na trhové trendy ako </a:t>
            </a:r>
            <a:r>
              <a:rPr lang="en-GB" dirty="0"/>
              <a:t>outsourcing </a:t>
            </a:r>
            <a:r>
              <a:rPr lang="sk-SK" dirty="0"/>
              <a:t>a riadenie aktív</a:t>
            </a:r>
            <a:endParaRPr lang="en-GB" dirty="0"/>
          </a:p>
          <a:p>
            <a:pPr marL="265113" indent="-173038">
              <a:buFont typeface="Arial" panose="020B0604020202020204" pitchFamily="34" charset="0"/>
              <a:buChar char="•"/>
            </a:pPr>
            <a:r>
              <a:rPr lang="sk-SK" dirty="0"/>
              <a:t>Racionalizácia zdrojov a výdavkov pre spoločnosť aj jej zákazníkov</a:t>
            </a:r>
          </a:p>
          <a:p>
            <a:pPr marL="265113" indent="-173038">
              <a:buFont typeface="Arial" panose="020B0604020202020204" pitchFamily="34" charset="0"/>
              <a:buChar char="•"/>
            </a:pPr>
            <a:r>
              <a:rPr lang="sk-SK" dirty="0"/>
              <a:t>Dlhodobo vyššie príjmy</a:t>
            </a:r>
            <a:endParaRPr lang="en-GB" dirty="0"/>
          </a:p>
          <a:p>
            <a:pPr marL="265113" indent="-173038">
              <a:buFont typeface="Arial" panose="020B0604020202020204" pitchFamily="34" charset="0"/>
              <a:buChar char="•"/>
            </a:pPr>
            <a:r>
              <a:rPr lang="sk-SK" dirty="0"/>
              <a:t>Väčší podiel na trhu a možnosť rastu</a:t>
            </a:r>
            <a:endParaRPr lang="en-GB" dirty="0"/>
          </a:p>
          <a:p>
            <a:pPr marL="265113" indent="-173038">
              <a:buFont typeface="Arial" panose="020B0604020202020204" pitchFamily="34" charset="0"/>
              <a:buChar char="•"/>
            </a:pPr>
            <a:r>
              <a:rPr lang="en-GB" dirty="0"/>
              <a:t> </a:t>
            </a:r>
            <a:r>
              <a:rPr lang="sk-SK" dirty="0"/>
              <a:t>Proaktívna reakcia na potreby zákazníkov</a:t>
            </a:r>
            <a:endParaRPr lang="en-GB" dirty="0"/>
          </a:p>
          <a:p>
            <a:pPr marL="265113" indent="-173038">
              <a:buFont typeface="Arial" panose="020B0604020202020204" pitchFamily="34" charset="0"/>
              <a:buChar char="•"/>
            </a:pPr>
            <a:r>
              <a:rPr lang="en-GB" dirty="0"/>
              <a:t> </a:t>
            </a:r>
            <a:r>
              <a:rPr lang="sk-SK" dirty="0"/>
              <a:t>Inovovanie produktov</a:t>
            </a:r>
            <a:endParaRPr lang="en-GB" dirty="0"/>
          </a:p>
          <a:p>
            <a:pPr marL="265113" indent="-173038">
              <a:buFont typeface="Arial" panose="020B0604020202020204" pitchFamily="34" charset="0"/>
              <a:buChar char="•"/>
            </a:pPr>
            <a:r>
              <a:rPr lang="en-GB" dirty="0"/>
              <a:t> </a:t>
            </a:r>
            <a:r>
              <a:rPr lang="sk-SK" dirty="0"/>
              <a:t>Budovanie nových zdrojov príjmov</a:t>
            </a:r>
            <a:endParaRPr lang="en-GB" dirty="0"/>
          </a:p>
          <a:p>
            <a:pPr marL="265113" indent="-173038">
              <a:buFont typeface="Arial" panose="020B0604020202020204" pitchFamily="34" charset="0"/>
              <a:buChar char="•"/>
            </a:pPr>
            <a:r>
              <a:rPr lang="en-GB" dirty="0"/>
              <a:t> </a:t>
            </a:r>
            <a:r>
              <a:rPr lang="sk-SK" dirty="0"/>
              <a:t>Stály alebo opakujúci sa tok príjmov</a:t>
            </a:r>
            <a:endParaRPr lang="en-GB" dirty="0"/>
          </a:p>
          <a:p>
            <a:pPr marL="265113" indent="-173038">
              <a:buFont typeface="Arial" panose="020B0604020202020204" pitchFamily="34" charset="0"/>
              <a:buChar char="•"/>
            </a:pPr>
            <a:r>
              <a:rPr lang="en-GB" dirty="0"/>
              <a:t> </a:t>
            </a:r>
            <a:r>
              <a:rPr lang="sk-SK" dirty="0"/>
              <a:t>Rastúca lojálnosť zákazníkov</a:t>
            </a:r>
            <a:endParaRPr lang="en-GB" dirty="0"/>
          </a:p>
          <a:p>
            <a:pPr marL="265113" indent="-173038">
              <a:buFont typeface="Arial" panose="020B0604020202020204" pitchFamily="34" charset="0"/>
              <a:buChar char="•"/>
            </a:pPr>
            <a:r>
              <a:rPr lang="en-GB" dirty="0"/>
              <a:t> </a:t>
            </a:r>
            <a:r>
              <a:rPr lang="sk-SK" dirty="0"/>
              <a:t>Stanovenie vyšších prekážok pre konkurenciu</a:t>
            </a:r>
            <a:endParaRPr lang="en-GB" dirty="0"/>
          </a:p>
          <a:p>
            <a:pPr marL="265113" indent="-173038">
              <a:buFont typeface="Arial" panose="020B0604020202020204" pitchFamily="34" charset="0"/>
              <a:buChar char="•"/>
            </a:pPr>
            <a:r>
              <a:rPr lang="en-GB" dirty="0"/>
              <a:t> </a:t>
            </a:r>
            <a:r>
              <a:rPr lang="sk-SK" dirty="0"/>
              <a:t>Služba už nie je náklad ale tvorca hodnoty</a:t>
            </a:r>
            <a:endParaRPr lang="en-GB" dirty="0"/>
          </a:p>
          <a:p>
            <a:pPr marL="265113" indent="-173038">
              <a:buFont typeface="Arial" panose="020B0604020202020204" pitchFamily="34" charset="0"/>
              <a:buChar char="•"/>
            </a:pPr>
            <a:r>
              <a:rPr lang="en-GB" dirty="0"/>
              <a:t> </a:t>
            </a:r>
            <a:r>
              <a:rPr lang="sk-SK" dirty="0"/>
              <a:t>Škálovateľnosť</a:t>
            </a:r>
            <a:r>
              <a:rPr lang="en-GB" dirty="0"/>
              <a:t> (</a:t>
            </a:r>
            <a:r>
              <a:rPr lang="sk-SK" dirty="0"/>
              <a:t>pre akúkoľvek veľkosť spoločnosti</a:t>
            </a:r>
            <a:r>
              <a:rPr lang="en-GB" dirty="0"/>
              <a:t>)</a:t>
            </a:r>
          </a:p>
          <a:p>
            <a:pPr marL="265113" indent="-173038">
              <a:buFont typeface="Arial" panose="020B0604020202020204" pitchFamily="34" charset="0"/>
              <a:buChar char="•"/>
            </a:pPr>
            <a:r>
              <a:rPr lang="sk-SK" dirty="0"/>
              <a:t>Lepšie tempo zavádzania technológií</a:t>
            </a:r>
            <a:endParaRPr lang="en-GB" dirty="0"/>
          </a:p>
          <a:p>
            <a:pPr marL="0" indent="0">
              <a:buNone/>
            </a:pPr>
            <a:endParaRPr lang="en-US" dirty="0"/>
          </a:p>
        </p:txBody>
      </p:sp>
      <p:pic>
        <p:nvPicPr>
          <p:cNvPr id="9" name="Obrázok 8"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
        <p:nvSpPr>
          <p:cNvPr id="6" name="Rectángulo 3">
            <a:extLst>
              <a:ext uri="{FF2B5EF4-FFF2-40B4-BE49-F238E27FC236}">
                <a16:creationId xmlns:a16="http://schemas.microsoft.com/office/drawing/2014/main" id="{DF49AFC0-6DFC-841B-DF83-03FE4263ADB0}"/>
              </a:ext>
            </a:extLst>
          </p:cNvPr>
          <p:cNvSpPr/>
          <p:nvPr/>
        </p:nvSpPr>
        <p:spPr>
          <a:xfrm>
            <a:off x="4083297" y="6303971"/>
            <a:ext cx="7722150" cy="461665"/>
          </a:xfrm>
          <a:prstGeom prst="rect">
            <a:avLst/>
          </a:prstGeom>
        </p:spPr>
        <p:txBody>
          <a:bodyPr wrap="square" lIns="91440" tIns="45720" rIns="91440" bIns="45720" anchor="t">
            <a:spAutoFit/>
          </a:bodyPr>
          <a:lstStyle/>
          <a:p>
            <a:r>
              <a:rPr lang="en-US" sz="1200" dirty="0">
                <a:solidFill>
                  <a:schemeClr val="tx1">
                    <a:lumMod val="75000"/>
                    <a:lumOff val="25000"/>
                  </a:schemeClr>
                </a:solidFill>
                <a:latin typeface="system-ui"/>
              </a:rPr>
              <a:t>Podpora </a:t>
            </a:r>
            <a:r>
              <a:rPr lang="en-US" sz="1200" dirty="0" err="1">
                <a:solidFill>
                  <a:schemeClr val="tx1">
                    <a:lumMod val="75000"/>
                    <a:lumOff val="25000"/>
                  </a:schemeClr>
                </a:solidFill>
                <a:latin typeface="system-ui"/>
              </a:rPr>
              <a:t>Európskej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komisie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vytvorenie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tejto</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správy</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neznamená</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podporu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jej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obsahu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ktorý</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vyjadruje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len</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názory</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autorov</a:t>
            </a:r>
            <a:r>
              <a:rPr lang="en-US" sz="1200" dirty="0">
                <a:solidFill>
                  <a:schemeClr val="tx1">
                    <a:lumMod val="75000"/>
                    <a:lumOff val="25000"/>
                  </a:schemeClr>
                </a:solidFill>
                <a:latin typeface="system-ui"/>
              </a:rPr>
              <a:t>, a </a:t>
            </a:r>
            <a:r>
              <a:rPr lang="en-US" sz="1200" dirty="0" err="1">
                <a:solidFill>
                  <a:schemeClr val="tx1">
                    <a:lumMod val="75000"/>
                    <a:lumOff val="25000"/>
                  </a:schemeClr>
                </a:solidFill>
                <a:latin typeface="system-ui"/>
              </a:rPr>
              <a:t>Komisia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nenesie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zodpovednosť</a:t>
            </a:r>
            <a:r>
              <a:rPr lang="en-US" sz="1200" dirty="0">
                <a:solidFill>
                  <a:schemeClr val="tx1">
                    <a:lumMod val="75000"/>
                    <a:lumOff val="25000"/>
                  </a:schemeClr>
                </a:solidFill>
                <a:latin typeface="system-ui"/>
              </a:rPr>
              <a:t> za </a:t>
            </a:r>
            <a:r>
              <a:rPr lang="en-US" sz="1200" dirty="0" err="1">
                <a:solidFill>
                  <a:schemeClr val="tx1">
                    <a:lumMod val="75000"/>
                    <a:lumOff val="25000"/>
                  </a:schemeClr>
                </a:solidFill>
                <a:latin typeface="system-ui"/>
              </a:rPr>
              <a:t>akékoľvek</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použitie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informácií</a:t>
            </a:r>
            <a:r>
              <a:rPr lang="en-US" sz="1200" dirty="0">
                <a:solidFill>
                  <a:schemeClr val="tx1">
                    <a:lumMod val="75000"/>
                    <a:lumOff val="25000"/>
                  </a:schemeClr>
                </a:solidFill>
                <a:latin typeface="system-ui"/>
              </a:rPr>
              <a:t> v </a:t>
            </a:r>
            <a:r>
              <a:rPr lang="en-US" sz="1200" dirty="0" err="1">
                <a:solidFill>
                  <a:schemeClr val="tx1">
                    <a:lumMod val="75000"/>
                    <a:lumOff val="25000"/>
                  </a:schemeClr>
                </a:solidFill>
                <a:latin typeface="system-ui"/>
              </a:rPr>
              <a:t>nej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obsiahnutých</a:t>
            </a:r>
            <a:r>
              <a:rPr lang="en-US" sz="1200" dirty="0">
                <a:solidFill>
                  <a:schemeClr val="tx1">
                    <a:lumMod val="75000"/>
                    <a:lumOff val="25000"/>
                  </a:schemeClr>
                </a:solidFill>
                <a:latin typeface="system-ui"/>
              </a:rPr>
              <a:t>.</a:t>
            </a:r>
          </a:p>
        </p:txBody>
      </p:sp>
    </p:spTree>
    <p:extLst>
      <p:ext uri="{BB962C8B-B14F-4D97-AF65-F5344CB8AC3E}">
        <p14:creationId xmlns:p14="http://schemas.microsoft.com/office/powerpoint/2010/main" val="373879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000" b="1" dirty="0"/>
              <a:t>Kapitola 3: </a:t>
            </a:r>
            <a:r>
              <a:rPr lang="sk-SK" sz="4000" b="1" dirty="0"/>
              <a:t>Prečo </a:t>
            </a:r>
            <a:r>
              <a:rPr lang="sk-SK" sz="4000" b="1" dirty="0" err="1"/>
              <a:t>servitizácia</a:t>
            </a:r>
            <a:r>
              <a:rPr lang="en-GB" sz="4000" b="1" dirty="0"/>
              <a:t>?</a:t>
            </a:r>
            <a:br>
              <a:rPr lang="en-GB" sz="4000" b="1" dirty="0"/>
            </a:br>
            <a:r>
              <a:rPr lang="en-US" sz="2800" dirty="0"/>
              <a:t>3</a:t>
            </a:r>
            <a:r>
              <a:rPr lang="en-GB" sz="2800" dirty="0"/>
              <a:t>.</a:t>
            </a:r>
            <a:r>
              <a:rPr lang="en-US" sz="2800" dirty="0"/>
              <a:t>2</a:t>
            </a:r>
            <a:r>
              <a:rPr lang="hr-HR" sz="2800" dirty="0"/>
              <a:t> </a:t>
            </a:r>
            <a:r>
              <a:rPr lang="sk-SK" sz="2800" dirty="0"/>
              <a:t>Nové technológie ako nástroj </a:t>
            </a:r>
            <a:r>
              <a:rPr lang="sk-SK" sz="2800" dirty="0" err="1"/>
              <a:t>servitizácie</a:t>
            </a:r>
            <a:endParaRPr lang="en-GB"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a:normAutofit lnSpcReduction="10000"/>
          </a:bodyPr>
          <a:lstStyle/>
          <a:p>
            <a:pPr algn="just"/>
            <a:r>
              <a:rPr lang="sk-SK" sz="1600" b="1" dirty="0">
                <a:solidFill>
                  <a:srgbClr val="404040"/>
                </a:solidFill>
              </a:rPr>
              <a:t>Nové technológie zohrávajú dôležitú úlohu pri umožňovaní </a:t>
            </a:r>
            <a:r>
              <a:rPr lang="sk-SK" sz="1600" b="1" dirty="0" err="1">
                <a:solidFill>
                  <a:srgbClr val="404040"/>
                </a:solidFill>
              </a:rPr>
              <a:t>servitizácie</a:t>
            </a:r>
            <a:r>
              <a:rPr lang="sk-SK" sz="1600" b="1" dirty="0">
                <a:solidFill>
                  <a:srgbClr val="404040"/>
                </a:solidFill>
              </a:rPr>
              <a:t> </a:t>
            </a:r>
            <a:r>
              <a:rPr lang="sk-SK" sz="1600" dirty="0">
                <a:solidFill>
                  <a:srgbClr val="404040"/>
                </a:solidFill>
              </a:rPr>
              <a:t> a inovatívnych služieb vo všeobecnosti</a:t>
            </a:r>
            <a:r>
              <a:rPr lang="en-GB" sz="1600" dirty="0">
                <a:solidFill>
                  <a:srgbClr val="404040"/>
                </a:solidFill>
              </a:rPr>
              <a:t>. </a:t>
            </a:r>
            <a:r>
              <a:rPr lang="sk-SK" sz="1600" dirty="0">
                <a:solidFill>
                  <a:srgbClr val="404040"/>
                </a:solidFill>
              </a:rPr>
              <a:t>Tieto technológie umožňujú nové spôsoby integrácie produktov a služieb a vytváranie pridanej hodnoty pre zákazníkov a zároveň efektívnejšie využívanie zdrojov zo strany spoločnosti.</a:t>
            </a:r>
            <a:r>
              <a:rPr lang="en-GB" sz="1600" dirty="0">
                <a:solidFill>
                  <a:srgbClr val="404040"/>
                </a:solidFill>
              </a:rPr>
              <a:t> </a:t>
            </a:r>
            <a:r>
              <a:rPr lang="sk-SK" sz="1600" b="1" dirty="0" err="1">
                <a:solidFill>
                  <a:srgbClr val="404040"/>
                </a:solidFill>
              </a:rPr>
              <a:t>Servitizácia</a:t>
            </a:r>
            <a:r>
              <a:rPr lang="sk-SK" sz="1600" b="1" dirty="0">
                <a:solidFill>
                  <a:srgbClr val="404040"/>
                </a:solidFill>
              </a:rPr>
              <a:t> podporuje digitalizáciu</a:t>
            </a:r>
            <a:r>
              <a:rPr lang="en-GB" sz="1600" b="1" dirty="0">
                <a:solidFill>
                  <a:srgbClr val="404040"/>
                </a:solidFill>
              </a:rPr>
              <a:t> </a:t>
            </a:r>
            <a:r>
              <a:rPr lang="sk-SK" sz="1600" dirty="0">
                <a:solidFill>
                  <a:srgbClr val="404040"/>
                </a:solidFill>
              </a:rPr>
              <a:t>MMSP</a:t>
            </a:r>
            <a:r>
              <a:rPr lang="en-GB" sz="1600" dirty="0">
                <a:solidFill>
                  <a:srgbClr val="404040"/>
                </a:solidFill>
              </a:rPr>
              <a:t> </a:t>
            </a:r>
            <a:r>
              <a:rPr lang="sk-SK" sz="1600" dirty="0">
                <a:solidFill>
                  <a:srgbClr val="404040"/>
                </a:solidFill>
              </a:rPr>
              <a:t>vytváraním nových zdrojov príjmov na základe digitalizovaných produktov a maximalizuje potenciál nových technológií. Technológie ako internet vecí, senzory, vysokofrekvenčná identifikácia (RFID), sieťové a komunikačné technológie, dátová analýza, vesmírne technológie, aditívna výroba atď., môžu byť zapojené do poskytovania produktových služieb rôznymi spôsobmi a úrovňami pokročilosti služieb. Niektoré zaujímavé aspekty inovatívnych služieb, ktoré umožňujú nové technológie, sú:</a:t>
            </a:r>
          </a:p>
          <a:p>
            <a:pPr marL="0" indent="0" algn="just">
              <a:buNone/>
            </a:pPr>
            <a:endParaRPr lang="en-GB" sz="1600" dirty="0">
              <a:solidFill>
                <a:srgbClr val="404040"/>
              </a:solidFill>
            </a:endParaRPr>
          </a:p>
          <a:p>
            <a:pPr lvl="1" algn="just"/>
            <a:r>
              <a:rPr lang="sk-SK" sz="1600" b="1" dirty="0">
                <a:solidFill>
                  <a:srgbClr val="404040"/>
                </a:solidFill>
              </a:rPr>
              <a:t>Diagnostika</a:t>
            </a:r>
            <a:r>
              <a:rPr lang="en-GB" sz="1600" b="1" dirty="0">
                <a:solidFill>
                  <a:srgbClr val="404040"/>
                </a:solidFill>
              </a:rPr>
              <a:t> &amp; </a:t>
            </a:r>
            <a:r>
              <a:rPr lang="sk-SK" sz="1600" b="1" dirty="0">
                <a:solidFill>
                  <a:srgbClr val="404040"/>
                </a:solidFill>
              </a:rPr>
              <a:t>prediktívna údržba</a:t>
            </a:r>
            <a:r>
              <a:rPr lang="en-GB" sz="1600" b="1" dirty="0">
                <a:solidFill>
                  <a:srgbClr val="404040"/>
                </a:solidFill>
              </a:rPr>
              <a:t> </a:t>
            </a:r>
            <a:r>
              <a:rPr lang="en-GB" sz="1600" dirty="0" err="1">
                <a:solidFill>
                  <a:srgbClr val="404040"/>
                </a:solidFill>
              </a:rPr>
              <a:t>predstavuje</a:t>
            </a:r>
            <a:r>
              <a:rPr lang="en-GB" sz="1600" dirty="0">
                <a:solidFill>
                  <a:srgbClr val="404040"/>
                </a:solidFill>
              </a:rPr>
              <a:t> </a:t>
            </a:r>
            <a:r>
              <a:rPr lang="sk-SK" sz="1600" dirty="0">
                <a:solidFill>
                  <a:srgbClr val="404040"/>
                </a:solidFill>
              </a:rPr>
              <a:t>použitie kombinácie hardvérových a softvérových technológií na predpovedanie budúceho stavu výrobku s cieľom reagovať na poruchy, alebo im predchádzať</a:t>
            </a:r>
            <a:r>
              <a:rPr lang="en-GB" sz="1600" dirty="0">
                <a:solidFill>
                  <a:srgbClr val="404040"/>
                </a:solidFill>
              </a:rPr>
              <a:t>,</a:t>
            </a:r>
          </a:p>
          <a:p>
            <a:pPr lvl="1" algn="just"/>
            <a:r>
              <a:rPr lang="sk-SK" sz="1600" b="1" dirty="0">
                <a:solidFill>
                  <a:srgbClr val="404040"/>
                </a:solidFill>
              </a:rPr>
              <a:t>Komunikácia na diaľku </a:t>
            </a:r>
            <a:r>
              <a:rPr lang="sk-SK" sz="1600" dirty="0">
                <a:solidFill>
                  <a:srgbClr val="404040"/>
                </a:solidFill>
              </a:rPr>
              <a:t>zvyšujúca výmenu dát s cieľom kontrolovať produkt, zvýšiť jeho autonómiu a poskytovať nové služby založené na dátach</a:t>
            </a:r>
            <a:r>
              <a:rPr lang="en-GB" sz="1600" dirty="0">
                <a:solidFill>
                  <a:srgbClr val="404040"/>
                </a:solidFill>
              </a:rPr>
              <a:t>,</a:t>
            </a:r>
          </a:p>
          <a:p>
            <a:pPr lvl="1" algn="just"/>
            <a:r>
              <a:rPr lang="sk-SK" sz="1600" b="1" dirty="0">
                <a:solidFill>
                  <a:srgbClr val="404040"/>
                </a:solidFill>
              </a:rPr>
              <a:t>Mobilné zariadenia</a:t>
            </a:r>
            <a:r>
              <a:rPr lang="en-GB" sz="1600" b="1" dirty="0">
                <a:solidFill>
                  <a:srgbClr val="404040"/>
                </a:solidFill>
              </a:rPr>
              <a:t> </a:t>
            </a:r>
            <a:r>
              <a:rPr lang="sk-SK" sz="1600" dirty="0">
                <a:solidFill>
                  <a:srgbClr val="404040"/>
                </a:solidFill>
              </a:rPr>
              <a:t>umožňujúce lepšiu komunikáciu so zákazníkmi</a:t>
            </a:r>
            <a:r>
              <a:rPr lang="en-GB" sz="1600" dirty="0">
                <a:solidFill>
                  <a:srgbClr val="404040"/>
                </a:solidFill>
              </a:rPr>
              <a:t>, </a:t>
            </a:r>
            <a:r>
              <a:rPr lang="sk-SK" sz="1600" dirty="0">
                <a:solidFill>
                  <a:srgbClr val="404040"/>
                </a:solidFill>
              </a:rPr>
              <a:t>dáta v reálnom čase a efektívne plánovanie zdrojov</a:t>
            </a:r>
            <a:r>
              <a:rPr lang="en-GB" sz="1600" dirty="0">
                <a:solidFill>
                  <a:srgbClr val="404040"/>
                </a:solidFill>
              </a:rPr>
              <a:t>,</a:t>
            </a:r>
          </a:p>
          <a:p>
            <a:pPr lvl="1" algn="just"/>
            <a:r>
              <a:rPr lang="sk-SK" sz="1600" b="1" dirty="0">
                <a:solidFill>
                  <a:srgbClr val="404040"/>
                </a:solidFill>
              </a:rPr>
              <a:t>Monitorovanie spotreby</a:t>
            </a:r>
            <a:r>
              <a:rPr lang="sk-SK" sz="1600" dirty="0">
                <a:solidFill>
                  <a:srgbClr val="404040"/>
                </a:solidFill>
              </a:rPr>
              <a:t>,</a:t>
            </a:r>
            <a:r>
              <a:rPr lang="sk-SK" sz="1600" b="1" dirty="0">
                <a:solidFill>
                  <a:srgbClr val="404040"/>
                </a:solidFill>
              </a:rPr>
              <a:t> </a:t>
            </a:r>
            <a:r>
              <a:rPr lang="sk-SK" sz="1600" dirty="0">
                <a:solidFill>
                  <a:srgbClr val="404040"/>
                </a:solidFill>
              </a:rPr>
              <a:t>ktoré umožňuje spoločnostiam lepšie pochopiť, ako sa ich produkty používajú, aby mohli vyvíjať </a:t>
            </a:r>
            <a:r>
              <a:rPr lang="sk-SK" sz="1600" dirty="0" err="1">
                <a:solidFill>
                  <a:srgbClr val="404040"/>
                </a:solidFill>
              </a:rPr>
              <a:t>personalizované</a:t>
            </a:r>
            <a:r>
              <a:rPr lang="sk-SK" sz="1600" dirty="0">
                <a:solidFill>
                  <a:srgbClr val="404040"/>
                </a:solidFill>
              </a:rPr>
              <a:t> služby a spoluvytvárať hodnotu so zákazníkmi</a:t>
            </a:r>
            <a:r>
              <a:rPr lang="en-GB" sz="1600" dirty="0">
                <a:solidFill>
                  <a:srgbClr val="404040"/>
                </a:solidFill>
              </a:rPr>
              <a:t>. </a:t>
            </a:r>
          </a:p>
        </p:txBody>
      </p:sp>
      <p:sp>
        <p:nvSpPr>
          <p:cNvPr id="4" name="Rectángulo 3">
            <a:extLst>
              <a:ext uri="{FF2B5EF4-FFF2-40B4-BE49-F238E27FC236}">
                <a16:creationId xmlns:a16="http://schemas.microsoft.com/office/drawing/2014/main" id="{56C022E8-2B61-7F37-6F89-81BCAC6336AE}"/>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92823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000" b="1" dirty="0">
                <a:ea typeface="+mj-lt"/>
                <a:cs typeface="+mj-lt"/>
              </a:rPr>
              <a:t>Kapitola</a:t>
            </a:r>
            <a:r>
              <a:rPr lang="en-GB" sz="4000" b="1" dirty="0"/>
              <a:t> </a:t>
            </a:r>
            <a:r>
              <a:rPr lang="en-US" sz="4000" b="1" dirty="0"/>
              <a:t>3</a:t>
            </a:r>
            <a:r>
              <a:rPr lang="en-GB" sz="4000" b="1" dirty="0"/>
              <a:t>: </a:t>
            </a:r>
            <a:r>
              <a:rPr lang="sk-SK" sz="4000" b="1" dirty="0"/>
              <a:t>Prečo </a:t>
            </a:r>
            <a:r>
              <a:rPr lang="sk-SK" sz="4000" b="1" dirty="0" err="1"/>
              <a:t>servitizácia</a:t>
            </a:r>
            <a:r>
              <a:rPr lang="en-GB" sz="4000" b="1" dirty="0"/>
              <a:t>?</a:t>
            </a:r>
            <a:br>
              <a:rPr lang="en-GB" sz="4000" b="1" dirty="0"/>
            </a:br>
            <a:r>
              <a:rPr lang="en-US" sz="2800" dirty="0"/>
              <a:t>3</a:t>
            </a:r>
            <a:r>
              <a:rPr lang="en-GB" sz="2800" dirty="0"/>
              <a:t>.</a:t>
            </a:r>
            <a:r>
              <a:rPr lang="en-US" sz="2800" dirty="0"/>
              <a:t>2</a:t>
            </a:r>
            <a:r>
              <a:rPr lang="hr-HR" sz="2800" dirty="0"/>
              <a:t> </a:t>
            </a:r>
            <a:r>
              <a:rPr lang="sk-SK" sz="2800" dirty="0"/>
              <a:t>Nové technológie ako nástroj </a:t>
            </a:r>
            <a:r>
              <a:rPr lang="sk-SK" sz="2800" dirty="0" err="1"/>
              <a:t>servitizácie</a:t>
            </a:r>
            <a:endParaRPr lang="en-GB">
              <a:cs typeface="Calibri Light"/>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1111557"/>
          </a:xfrm>
        </p:spPr>
        <p:txBody>
          <a:bodyPr>
            <a:normAutofit/>
          </a:bodyPr>
          <a:lstStyle/>
          <a:p>
            <a:pPr algn="just"/>
            <a:r>
              <a:rPr lang="sk-SK" sz="1800" dirty="0">
                <a:solidFill>
                  <a:srgbClr val="404040"/>
                </a:solidFill>
              </a:rPr>
              <a:t>Každá interakcia v digitálnom svete generuje pre spoločnosť dáta, ktoré môžu byť nástrojom pre tvorbu nových služieb vytvárajúcich príjmy. Nové technológie generujú viac dát, a zároveň nové potreby zákazníkov nútia spoločnosti zavádzať nové technológie, aby zefektívnili procesy a poskytovali pridanú hodnotu. Tak či onak, </a:t>
            </a:r>
            <a:r>
              <a:rPr lang="sk-SK" sz="1800" dirty="0" err="1">
                <a:solidFill>
                  <a:srgbClr val="404040"/>
                </a:solidFill>
              </a:rPr>
              <a:t>servitizácia</a:t>
            </a:r>
            <a:r>
              <a:rPr lang="sk-SK" sz="1800" dirty="0">
                <a:solidFill>
                  <a:srgbClr val="404040"/>
                </a:solidFill>
              </a:rPr>
              <a:t> je proces, ktorý zvyšuje mieru prijatia nových technológií.</a:t>
            </a:r>
          </a:p>
          <a:p>
            <a:endParaRPr lang="en-US" sz="1400" dirty="0">
              <a:solidFill>
                <a:srgbClr val="FF0000"/>
              </a:solidFill>
            </a:endParaRPr>
          </a:p>
        </p:txBody>
      </p:sp>
      <p:sp>
        <p:nvSpPr>
          <p:cNvPr id="3" name="Textplatzhalter 10">
            <a:extLst>
              <a:ext uri="{FF2B5EF4-FFF2-40B4-BE49-F238E27FC236}">
                <a16:creationId xmlns:a16="http://schemas.microsoft.com/office/drawing/2014/main" id="{50062AF0-DB03-47A1-A9A7-FC72546C37DD}"/>
              </a:ext>
            </a:extLst>
          </p:cNvPr>
          <p:cNvSpPr txBox="1">
            <a:spLocks/>
          </p:cNvSpPr>
          <p:nvPr/>
        </p:nvSpPr>
        <p:spPr>
          <a:xfrm>
            <a:off x="-873993"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Nová technológia</a:t>
            </a:r>
            <a:endParaRPr kumimoji="0" lang="en-US" sz="2000" b="0" i="0" u="none" strike="noStrike" kern="1200" cap="none" spc="0" normalizeH="0" baseline="0" dirty="0">
              <a:ln>
                <a:noFill/>
              </a:ln>
              <a:solidFill>
                <a:srgbClr val="404040"/>
              </a:solidFill>
              <a:effectLst/>
              <a:uLnTx/>
              <a:uFillTx/>
            </a:endParaRPr>
          </a:p>
        </p:txBody>
      </p:sp>
      <p:sp>
        <p:nvSpPr>
          <p:cNvPr id="4" name="Textplatzhalter 10">
            <a:extLst>
              <a:ext uri="{FF2B5EF4-FFF2-40B4-BE49-F238E27FC236}">
                <a16:creationId xmlns:a16="http://schemas.microsoft.com/office/drawing/2014/main" id="{21841198-9A69-43B5-8FCC-578C1687C0DC}"/>
              </a:ext>
            </a:extLst>
          </p:cNvPr>
          <p:cNvSpPr txBox="1">
            <a:spLocks/>
          </p:cNvSpPr>
          <p:nvPr/>
        </p:nvSpPr>
        <p:spPr>
          <a:xfrm>
            <a:off x="3414030"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Nové dáta</a:t>
            </a:r>
            <a:endParaRPr kumimoji="0" lang="en-US" sz="2000" b="0" i="0" u="none" strike="noStrike" kern="1200" cap="none" spc="0" normalizeH="0" baseline="0" dirty="0">
              <a:ln>
                <a:noFill/>
              </a:ln>
              <a:solidFill>
                <a:srgbClr val="404040"/>
              </a:solidFill>
              <a:effectLst/>
              <a:uLnTx/>
              <a:uFillTx/>
            </a:endParaRPr>
          </a:p>
        </p:txBody>
      </p:sp>
      <p:sp>
        <p:nvSpPr>
          <p:cNvPr id="6" name="Textplatzhalter 10">
            <a:extLst>
              <a:ext uri="{FF2B5EF4-FFF2-40B4-BE49-F238E27FC236}">
                <a16:creationId xmlns:a16="http://schemas.microsoft.com/office/drawing/2014/main" id="{0CBFAB24-B1B0-4AF3-8FA5-A3DC8EED2DEF}"/>
              </a:ext>
            </a:extLst>
          </p:cNvPr>
          <p:cNvSpPr txBox="1">
            <a:spLocks/>
          </p:cNvSpPr>
          <p:nvPr/>
        </p:nvSpPr>
        <p:spPr>
          <a:xfrm>
            <a:off x="7911601"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Nové služby </a:t>
            </a:r>
            <a:r>
              <a:rPr lang="en-US" sz="2000" dirty="0">
                <a:solidFill>
                  <a:srgbClr val="404040"/>
                </a:solidFill>
              </a:rPr>
              <a:t>– </a:t>
            </a:r>
            <a:r>
              <a:rPr lang="sk-SK" sz="2000" b="1" dirty="0">
                <a:solidFill>
                  <a:srgbClr val="404040"/>
                </a:solidFill>
              </a:rPr>
              <a:t>nové predaje</a:t>
            </a:r>
            <a:r>
              <a:rPr lang="en-US" sz="2000" b="1" dirty="0">
                <a:solidFill>
                  <a:srgbClr val="404040"/>
                </a:solidFill>
              </a:rPr>
              <a:t>!</a:t>
            </a:r>
            <a:endParaRPr kumimoji="0" lang="en-US" sz="2000" b="1" i="0" u="none" strike="noStrike" kern="1200" cap="none" spc="0" normalizeH="0" baseline="0" dirty="0">
              <a:ln>
                <a:noFill/>
              </a:ln>
              <a:solidFill>
                <a:srgbClr val="404040"/>
              </a:solidFill>
              <a:effectLst/>
              <a:uLnTx/>
              <a:uFillTx/>
            </a:endParaRPr>
          </a:p>
        </p:txBody>
      </p:sp>
      <p:sp>
        <p:nvSpPr>
          <p:cNvPr id="7" name="Arrow: Down 6">
            <a:extLst>
              <a:ext uri="{FF2B5EF4-FFF2-40B4-BE49-F238E27FC236}">
                <a16:creationId xmlns:a16="http://schemas.microsoft.com/office/drawing/2014/main" id="{60E0D0DE-9070-44FE-A576-DBAEBC6E3394}"/>
              </a:ext>
            </a:extLst>
          </p:cNvPr>
          <p:cNvSpPr/>
          <p:nvPr/>
        </p:nvSpPr>
        <p:spPr>
          <a:xfrm rot="16200000">
            <a:off x="3533126" y="2923336"/>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1" name="Arrow: Down 10">
            <a:extLst>
              <a:ext uri="{FF2B5EF4-FFF2-40B4-BE49-F238E27FC236}">
                <a16:creationId xmlns:a16="http://schemas.microsoft.com/office/drawing/2014/main" id="{36265C73-F5AC-4B95-AE3B-5230C2A6EE66}"/>
              </a:ext>
            </a:extLst>
          </p:cNvPr>
          <p:cNvSpPr/>
          <p:nvPr/>
        </p:nvSpPr>
        <p:spPr>
          <a:xfrm rot="16200000">
            <a:off x="7413420" y="2930818"/>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2" name="Textplatzhalter 10">
            <a:extLst>
              <a:ext uri="{FF2B5EF4-FFF2-40B4-BE49-F238E27FC236}">
                <a16:creationId xmlns:a16="http://schemas.microsoft.com/office/drawing/2014/main" id="{0EBB7C9C-2081-486D-B483-1E93DEEAE6E7}"/>
              </a:ext>
            </a:extLst>
          </p:cNvPr>
          <p:cNvSpPr txBox="1">
            <a:spLocks/>
          </p:cNvSpPr>
          <p:nvPr/>
        </p:nvSpPr>
        <p:spPr>
          <a:xfrm>
            <a:off x="7885909" y="3809449"/>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Nové potreby zákazníkov</a:t>
            </a:r>
            <a:endParaRPr kumimoji="0" lang="en-US" sz="2000" b="1" i="0" u="none" strike="noStrike" kern="1200" cap="none" spc="0" normalizeH="0" baseline="0" dirty="0">
              <a:ln>
                <a:noFill/>
              </a:ln>
              <a:solidFill>
                <a:srgbClr val="404040"/>
              </a:solidFill>
              <a:effectLst/>
              <a:uLnTx/>
              <a:uFillTx/>
            </a:endParaRPr>
          </a:p>
        </p:txBody>
      </p:sp>
      <p:sp>
        <p:nvSpPr>
          <p:cNvPr id="13" name="Arrow: Down 12">
            <a:extLst>
              <a:ext uri="{FF2B5EF4-FFF2-40B4-BE49-F238E27FC236}">
                <a16:creationId xmlns:a16="http://schemas.microsoft.com/office/drawing/2014/main" id="{E9423F52-40BB-4FE4-B861-38ED6D16B5BF}"/>
              </a:ext>
            </a:extLst>
          </p:cNvPr>
          <p:cNvSpPr/>
          <p:nvPr/>
        </p:nvSpPr>
        <p:spPr>
          <a:xfrm rot="5400000">
            <a:off x="7376843"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4" name="Arrow: Down 13">
            <a:extLst>
              <a:ext uri="{FF2B5EF4-FFF2-40B4-BE49-F238E27FC236}">
                <a16:creationId xmlns:a16="http://schemas.microsoft.com/office/drawing/2014/main" id="{990BE507-62A3-44C4-9E9B-92D569BE98E8}"/>
              </a:ext>
            </a:extLst>
          </p:cNvPr>
          <p:cNvSpPr/>
          <p:nvPr/>
        </p:nvSpPr>
        <p:spPr>
          <a:xfrm rot="5400000">
            <a:off x="3505860"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5" name="Textplatzhalter 10">
            <a:extLst>
              <a:ext uri="{FF2B5EF4-FFF2-40B4-BE49-F238E27FC236}">
                <a16:creationId xmlns:a16="http://schemas.microsoft.com/office/drawing/2014/main" id="{9CE9A221-60EA-4B62-96F4-92A0A07A126A}"/>
              </a:ext>
            </a:extLst>
          </p:cNvPr>
          <p:cNvSpPr txBox="1">
            <a:spLocks/>
          </p:cNvSpPr>
          <p:nvPr/>
        </p:nvSpPr>
        <p:spPr>
          <a:xfrm>
            <a:off x="4400724" y="3809449"/>
            <a:ext cx="273242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Nový štandard</a:t>
            </a:r>
            <a:endParaRPr kumimoji="0" lang="en-US" sz="2000" b="0" i="0" u="none" strike="noStrike" kern="1200" cap="none" spc="0" normalizeH="0" baseline="0" dirty="0">
              <a:ln>
                <a:noFill/>
              </a:ln>
              <a:solidFill>
                <a:srgbClr val="404040"/>
              </a:solidFill>
              <a:effectLst/>
              <a:uLnTx/>
              <a:uFillTx/>
            </a:endParaRPr>
          </a:p>
        </p:txBody>
      </p:sp>
      <p:sp>
        <p:nvSpPr>
          <p:cNvPr id="16" name="Textplatzhalter 10">
            <a:extLst>
              <a:ext uri="{FF2B5EF4-FFF2-40B4-BE49-F238E27FC236}">
                <a16:creationId xmlns:a16="http://schemas.microsoft.com/office/drawing/2014/main" id="{FEA2BF5F-2A16-452E-B793-A81B12525A9A}"/>
              </a:ext>
            </a:extLst>
          </p:cNvPr>
          <p:cNvSpPr txBox="1">
            <a:spLocks/>
          </p:cNvSpPr>
          <p:nvPr/>
        </p:nvSpPr>
        <p:spPr>
          <a:xfrm>
            <a:off x="220363" y="3809449"/>
            <a:ext cx="2495898"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sk-SK" sz="2000" dirty="0">
                <a:solidFill>
                  <a:srgbClr val="404040"/>
                </a:solidFill>
              </a:rPr>
              <a:t>Nová technológia</a:t>
            </a:r>
            <a:endParaRPr kumimoji="0" lang="en-US" sz="2000" b="0" i="0" u="none" strike="noStrike" kern="1200" cap="none" spc="0" normalizeH="0" baseline="0" dirty="0">
              <a:ln>
                <a:noFill/>
              </a:ln>
              <a:solidFill>
                <a:srgbClr val="404040"/>
              </a:solidFill>
              <a:effectLst/>
              <a:uLnTx/>
              <a:uFillTx/>
            </a:endParaRPr>
          </a:p>
        </p:txBody>
      </p:sp>
      <p:sp>
        <p:nvSpPr>
          <p:cNvPr id="17" name="Content Placeholder 5">
            <a:extLst>
              <a:ext uri="{FF2B5EF4-FFF2-40B4-BE49-F238E27FC236}">
                <a16:creationId xmlns:a16="http://schemas.microsoft.com/office/drawing/2014/main" id="{A61D6EE4-D3F6-805E-D86F-624F3F4A21E1}"/>
              </a:ext>
            </a:extLst>
          </p:cNvPr>
          <p:cNvSpPr txBox="1">
            <a:spLocks/>
          </p:cNvSpPr>
          <p:nvPr/>
        </p:nvSpPr>
        <p:spPr>
          <a:xfrm>
            <a:off x="1097277" y="4860177"/>
            <a:ext cx="10194700" cy="111155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sk-SK" sz="1800" dirty="0">
                <a:solidFill>
                  <a:srgbClr val="404040"/>
                </a:solidFill>
              </a:rPr>
              <a:t>V závislosti od úrovne prepojenia produktu patrí služba založená na dátach do jednej zo </a:t>
            </a:r>
            <a:r>
              <a:rPr lang="en-US" sz="1800" dirty="0">
                <a:solidFill>
                  <a:srgbClr val="404040"/>
                </a:solidFill>
              </a:rPr>
              <a:t>4 </a:t>
            </a:r>
            <a:r>
              <a:rPr lang="sk-SK" sz="1800" dirty="0">
                <a:solidFill>
                  <a:srgbClr val="404040"/>
                </a:solidFill>
              </a:rPr>
              <a:t>úrovní vyspelosti</a:t>
            </a:r>
            <a:r>
              <a:rPr lang="en-US" sz="1800" dirty="0">
                <a:solidFill>
                  <a:srgbClr val="404040"/>
                </a:solidFill>
              </a:rPr>
              <a:t>:</a:t>
            </a:r>
          </a:p>
          <a:p>
            <a:endParaRPr lang="en-US" sz="1800" dirty="0">
              <a:solidFill>
                <a:srgbClr val="404040"/>
              </a:solidFill>
            </a:endParaRPr>
          </a:p>
          <a:p>
            <a:endParaRPr lang="en-US" sz="1400" dirty="0">
              <a:solidFill>
                <a:srgbClr val="FF0000"/>
              </a:solidFill>
            </a:endParaRPr>
          </a:p>
        </p:txBody>
      </p:sp>
      <p:sp>
        <p:nvSpPr>
          <p:cNvPr id="18" name="Oval 17">
            <a:extLst>
              <a:ext uri="{FF2B5EF4-FFF2-40B4-BE49-F238E27FC236}">
                <a16:creationId xmlns:a16="http://schemas.microsoft.com/office/drawing/2014/main" id="{F3BE4A82-29F5-86B5-45D8-CC00F556D5A6}"/>
              </a:ext>
            </a:extLst>
          </p:cNvPr>
          <p:cNvSpPr/>
          <p:nvPr/>
        </p:nvSpPr>
        <p:spPr>
          <a:xfrm>
            <a:off x="1096963" y="5366081"/>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a:t>
            </a:r>
          </a:p>
          <a:p>
            <a:pPr algn="ctr"/>
            <a:r>
              <a:rPr lang="sk-SK" dirty="0"/>
              <a:t>Reaktívne</a:t>
            </a:r>
            <a:endParaRPr lang="en-US" dirty="0"/>
          </a:p>
        </p:txBody>
      </p:sp>
      <p:sp>
        <p:nvSpPr>
          <p:cNvPr id="19" name="Oval 18">
            <a:extLst>
              <a:ext uri="{FF2B5EF4-FFF2-40B4-BE49-F238E27FC236}">
                <a16:creationId xmlns:a16="http://schemas.microsoft.com/office/drawing/2014/main" id="{C156F002-9DF5-2CED-E5C4-0421DB61EA91}"/>
              </a:ext>
            </a:extLst>
          </p:cNvPr>
          <p:cNvSpPr/>
          <p:nvPr/>
        </p:nvSpPr>
        <p:spPr>
          <a:xfrm>
            <a:off x="3299646" y="5382316"/>
            <a:ext cx="1756521"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 </a:t>
            </a:r>
            <a:r>
              <a:rPr lang="sk-SK" sz="1700" dirty="0"/>
              <a:t>Preventívne</a:t>
            </a:r>
            <a:endParaRPr lang="en-US" sz="1700" dirty="0"/>
          </a:p>
        </p:txBody>
      </p:sp>
      <p:sp>
        <p:nvSpPr>
          <p:cNvPr id="20" name="Oval 19">
            <a:extLst>
              <a:ext uri="{FF2B5EF4-FFF2-40B4-BE49-F238E27FC236}">
                <a16:creationId xmlns:a16="http://schemas.microsoft.com/office/drawing/2014/main" id="{59E6D4CF-4CDF-2E99-3F28-FA29E3496AFD}"/>
              </a:ext>
            </a:extLst>
          </p:cNvPr>
          <p:cNvSpPr/>
          <p:nvPr/>
        </p:nvSpPr>
        <p:spPr>
          <a:xfrm>
            <a:off x="5502327" y="5371493"/>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a:t>
            </a:r>
            <a:r>
              <a:rPr lang="sk-SK" dirty="0"/>
              <a:t>Prediktívne</a:t>
            </a:r>
            <a:endParaRPr lang="en-US" dirty="0"/>
          </a:p>
        </p:txBody>
      </p:sp>
      <p:sp>
        <p:nvSpPr>
          <p:cNvPr id="21" name="Oval 20">
            <a:extLst>
              <a:ext uri="{FF2B5EF4-FFF2-40B4-BE49-F238E27FC236}">
                <a16:creationId xmlns:a16="http://schemas.microsoft.com/office/drawing/2014/main" id="{DC2A31D9-D13D-76CE-1E16-7233D83B8704}"/>
              </a:ext>
            </a:extLst>
          </p:cNvPr>
          <p:cNvSpPr/>
          <p:nvPr/>
        </p:nvSpPr>
        <p:spPr>
          <a:xfrm>
            <a:off x="7705010" y="5376905"/>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a:t>
            </a:r>
            <a:r>
              <a:rPr lang="sk-SK" dirty="0"/>
              <a:t>Proaktívne</a:t>
            </a:r>
            <a:endParaRPr lang="en-US" dirty="0"/>
          </a:p>
        </p:txBody>
      </p:sp>
      <p:sp>
        <p:nvSpPr>
          <p:cNvPr id="23" name="Rectángulo 3">
            <a:extLst>
              <a:ext uri="{FF2B5EF4-FFF2-40B4-BE49-F238E27FC236}">
                <a16:creationId xmlns:a16="http://schemas.microsoft.com/office/drawing/2014/main" id="{99917ACE-03AC-A33E-C2CD-25FC605AEC84}"/>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19696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Index</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766882168"/>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1" name="Rectángulo 3">
            <a:extLst>
              <a:ext uri="{FF2B5EF4-FFF2-40B4-BE49-F238E27FC236}">
                <a16:creationId xmlns:a16="http://schemas.microsoft.com/office/drawing/2014/main" id="{634BA9C8-E802-2969-8E70-6FC39DDE3035}"/>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572048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000" b="1" dirty="0">
                <a:ea typeface="+mj-lt"/>
                <a:cs typeface="+mj-lt"/>
              </a:rPr>
              <a:t>Kapitola</a:t>
            </a:r>
            <a:r>
              <a:rPr lang="en-GB" sz="4000" b="1" dirty="0"/>
              <a:t> </a:t>
            </a:r>
            <a:r>
              <a:rPr lang="en-US" sz="4000" b="1" dirty="0"/>
              <a:t>3</a:t>
            </a:r>
            <a:r>
              <a:rPr lang="en-GB" sz="4000" b="1" dirty="0"/>
              <a:t>: </a:t>
            </a:r>
            <a:r>
              <a:rPr lang="sk-SK" sz="4000" b="1" dirty="0"/>
              <a:t>Prečo </a:t>
            </a:r>
            <a:r>
              <a:rPr lang="sk-SK" sz="4000" b="1" dirty="0" err="1"/>
              <a:t>servitizácia</a:t>
            </a:r>
            <a:r>
              <a:rPr lang="en-GB" sz="4000" b="1" dirty="0"/>
              <a:t>?</a:t>
            </a:r>
            <a:br>
              <a:rPr lang="en-GB" sz="4000" b="1" dirty="0"/>
            </a:br>
            <a:r>
              <a:rPr lang="en-US" sz="2800" dirty="0"/>
              <a:t>3</a:t>
            </a:r>
            <a:r>
              <a:rPr lang="en-GB" sz="2800" dirty="0"/>
              <a:t>.3</a:t>
            </a:r>
            <a:r>
              <a:rPr lang="hr-HR" sz="2800" dirty="0"/>
              <a:t> </a:t>
            </a:r>
            <a:r>
              <a:rPr lang="sk-SK" sz="2800" dirty="0"/>
              <a:t>Cesta k udržateľnosti</a:t>
            </a:r>
            <a:endParaRPr lang="en-GB">
              <a:cs typeface="Calibri Light"/>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Content Placeholder 5">
            <a:extLst>
              <a:ext uri="{FF2B5EF4-FFF2-40B4-BE49-F238E27FC236}">
                <a16:creationId xmlns:a16="http://schemas.microsoft.com/office/drawing/2014/main" id="{7AFD2974-11D7-840C-6F52-FCE91F0B0997}"/>
              </a:ext>
            </a:extLst>
          </p:cNvPr>
          <p:cNvSpPr txBox="1">
            <a:spLocks/>
          </p:cNvSpPr>
          <p:nvPr/>
        </p:nvSpPr>
        <p:spPr>
          <a:xfrm>
            <a:off x="1249677" y="1998134"/>
            <a:ext cx="10194700" cy="379615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k-SK" sz="1400" dirty="0">
                <a:solidFill>
                  <a:srgbClr val="404040"/>
                </a:solidFill>
              </a:rPr>
              <a:t>Neustály rast svetovej populácie a hospodárstva vedie k rastúcemu dopytu po energii a iných zdrojoch. Hoci sú k dispozícii účinné technológie a ich ekonomický prínos je zrejmý, existujú rôzne prekážky, ktoré bránia ich implementácii, ako napríklad vysoké počiatočné náklady. Ciele udržateľnosti si vyžadujú zavedenie týchto technológií a riešení, ktorých realizácia je nákladná a zložitá, a práve tu zohrávajú významnú úlohu </a:t>
            </a:r>
            <a:r>
              <a:rPr lang="sk-SK" sz="1400" dirty="0" err="1">
                <a:solidFill>
                  <a:srgbClr val="404040"/>
                </a:solidFill>
              </a:rPr>
              <a:t>servitizované</a:t>
            </a:r>
            <a:r>
              <a:rPr lang="sk-SK" sz="1400" dirty="0">
                <a:solidFill>
                  <a:srgbClr val="404040"/>
                </a:solidFill>
              </a:rPr>
              <a:t> obchodné modely. </a:t>
            </a:r>
            <a:r>
              <a:rPr lang="sk-SK" sz="1400" b="1" dirty="0">
                <a:solidFill>
                  <a:srgbClr val="404040"/>
                </a:solidFill>
              </a:rPr>
              <a:t>Optimalizáciou celého hodnotového reťazca vedie </a:t>
            </a:r>
            <a:r>
              <a:rPr lang="sk-SK" sz="1400" b="1" dirty="0" err="1">
                <a:solidFill>
                  <a:srgbClr val="404040"/>
                </a:solidFill>
              </a:rPr>
              <a:t>servitizácia</a:t>
            </a:r>
            <a:r>
              <a:rPr lang="sk-SK" sz="1400" b="1" dirty="0">
                <a:solidFill>
                  <a:srgbClr val="404040"/>
                </a:solidFill>
              </a:rPr>
              <a:t> k efektívnejšiemu využívaniu zdrojov a vyššej energetickej efektivite, a tak prispieva k environmentálnej výkonnosti.</a:t>
            </a:r>
          </a:p>
          <a:p>
            <a:pPr algn="just"/>
            <a:r>
              <a:rPr lang="sk-SK" sz="1400" dirty="0" err="1">
                <a:solidFill>
                  <a:srgbClr val="404040"/>
                </a:solidFill>
              </a:rPr>
              <a:t>Servitizácia</a:t>
            </a:r>
            <a:r>
              <a:rPr lang="sk-SK" sz="1400" dirty="0">
                <a:solidFill>
                  <a:srgbClr val="404040"/>
                </a:solidFill>
              </a:rPr>
              <a:t> ako inovatívny obchodný model má dopady nielen pre spoločnosti, ktoré sa do nej zapájajú, ale má aj širšie spoločenské dôsledky. Napríklad v potravinovom dodávateľskom reťazci </a:t>
            </a:r>
            <a:r>
              <a:rPr lang="sk-SK" sz="1400" b="1" dirty="0" err="1">
                <a:solidFill>
                  <a:srgbClr val="404040"/>
                </a:solidFill>
              </a:rPr>
              <a:t>servitizácia</a:t>
            </a:r>
            <a:r>
              <a:rPr lang="sk-SK" sz="1400" b="1" dirty="0">
                <a:solidFill>
                  <a:srgbClr val="404040"/>
                </a:solidFill>
              </a:rPr>
              <a:t> podporuje zavádzanie nových technológií </a:t>
            </a:r>
            <a:r>
              <a:rPr lang="sk-SK" sz="1400" dirty="0">
                <a:solidFill>
                  <a:srgbClr val="404040"/>
                </a:solidFill>
              </a:rPr>
              <a:t>a rôznych partnerstiev, vďaka čomu je výroba potravín efektívnejšia, bezpečnejšia a dostupnejšia.</a:t>
            </a:r>
          </a:p>
          <a:p>
            <a:pPr algn="just"/>
            <a:r>
              <a:rPr lang="sk-SK" sz="1400" b="1" dirty="0">
                <a:solidFill>
                  <a:srgbClr val="404040"/>
                </a:solidFill>
              </a:rPr>
              <a:t>Obehový charakter je tiež hnacou silou </a:t>
            </a:r>
            <a:r>
              <a:rPr lang="sk-SK" sz="1400" b="1" dirty="0" err="1">
                <a:solidFill>
                  <a:srgbClr val="404040"/>
                </a:solidFill>
              </a:rPr>
              <a:t>servitizácie</a:t>
            </a:r>
            <a:r>
              <a:rPr lang="sk-SK" sz="1400" dirty="0">
                <a:solidFill>
                  <a:srgbClr val="404040"/>
                </a:solidFill>
              </a:rPr>
              <a:t>. Pri dodávaní </a:t>
            </a:r>
            <a:r>
              <a:rPr lang="sk-SK" sz="1400" dirty="0" err="1">
                <a:solidFill>
                  <a:srgbClr val="404040"/>
                </a:solidFill>
              </a:rPr>
              <a:t>servitizovaného</a:t>
            </a:r>
            <a:r>
              <a:rPr lang="sk-SK" sz="1400" dirty="0">
                <a:solidFill>
                  <a:srgbClr val="404040"/>
                </a:solidFill>
              </a:rPr>
              <a:t> výrobku existuje motivácia k opätovnému použitiu, recyklácii a predĺženiu životného cyklu výrobku, pretože sa optimalizuje na dlhšie používanie. Pri navrhovaní </a:t>
            </a:r>
            <a:r>
              <a:rPr lang="sk-SK" sz="1400" dirty="0" err="1">
                <a:solidFill>
                  <a:srgbClr val="404040"/>
                </a:solidFill>
              </a:rPr>
              <a:t>servitizovaného</a:t>
            </a:r>
            <a:r>
              <a:rPr lang="sk-SK" sz="1400" dirty="0">
                <a:solidFill>
                  <a:srgbClr val="404040"/>
                </a:solidFill>
              </a:rPr>
              <a:t> výrobku sa hľadí na celý životný cyklus výrobku, racionalizuje sa jeho používanie s cieľom dosiahnuť želaný výsledok. Spoločnosti, ktoré navrhujú výrobok, sú zodpovedné za dodávku, používanie, servis a efektívnosť počas dlhšieho obdobia. </a:t>
            </a:r>
            <a:r>
              <a:rPr lang="sk-SK" sz="1400" b="1" dirty="0">
                <a:solidFill>
                  <a:srgbClr val="404040"/>
                </a:solidFill>
              </a:rPr>
              <a:t>V kontexte </a:t>
            </a:r>
            <a:r>
              <a:rPr lang="sk-SK" sz="1400" b="1" dirty="0" err="1">
                <a:solidFill>
                  <a:srgbClr val="404040"/>
                </a:solidFill>
              </a:rPr>
              <a:t>servitizácie</a:t>
            </a:r>
            <a:r>
              <a:rPr lang="sk-SK" sz="1400" b="1" dirty="0">
                <a:solidFill>
                  <a:srgbClr val="404040"/>
                </a:solidFill>
              </a:rPr>
              <a:t>, keď si spoločnosť ponecháva vlastníctvo a zodpovednosť za výrobky, je motivovaná optimalizovať ich používanie a presadzovať zásady </a:t>
            </a:r>
            <a:r>
              <a:rPr lang="sk-SK" sz="1400" b="1" dirty="0">
                <a:solidFill>
                  <a:srgbClr val="404040"/>
                </a:solidFill>
                <a:hlinkClick r:id="rId4"/>
              </a:rPr>
              <a:t>obehového hospodárstva</a:t>
            </a:r>
            <a:r>
              <a:rPr lang="sk-SK" sz="1400" b="1" dirty="0">
                <a:solidFill>
                  <a:srgbClr val="404040"/>
                </a:solidFill>
              </a:rPr>
              <a:t>.</a:t>
            </a:r>
          </a:p>
        </p:txBody>
      </p:sp>
      <p:sp>
        <p:nvSpPr>
          <p:cNvPr id="4" name="Rectángulo 3">
            <a:extLst>
              <a:ext uri="{FF2B5EF4-FFF2-40B4-BE49-F238E27FC236}">
                <a16:creationId xmlns:a16="http://schemas.microsoft.com/office/drawing/2014/main" id="{4D496B3F-2507-73B1-658D-77ACD2E2C7BA}"/>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851549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sk-SK" dirty="0"/>
              <a:t>Zhrnutie</a:t>
            </a:r>
            <a:endParaRPr lang="es-ES" dirty="0"/>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203121939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2" name="Rectángulo 3">
            <a:extLst>
              <a:ext uri="{FF2B5EF4-FFF2-40B4-BE49-F238E27FC236}">
                <a16:creationId xmlns:a16="http://schemas.microsoft.com/office/drawing/2014/main" id="{37F5F605-D13F-FFDD-7839-5FF71B2CD024}"/>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168389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sk-SK" dirty="0"/>
              <a:t>Kvízové otázky</a:t>
            </a:r>
            <a:endParaRPr lang="en-U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4003486691"/>
              </p:ext>
            </p:extLst>
          </p:nvPr>
        </p:nvGraphicFramePr>
        <p:xfrm>
          <a:off x="1097280" y="1846263"/>
          <a:ext cx="10160745" cy="4023360"/>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2032149">
                  <a:extLst>
                    <a:ext uri="{9D8B030D-6E8A-4147-A177-3AD203B41FA5}">
                      <a16:colId xmlns:a16="http://schemas.microsoft.com/office/drawing/2014/main" val="1947302738"/>
                    </a:ext>
                  </a:extLst>
                </a:gridCol>
                <a:gridCol w="2032149">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je transformácia</a:t>
                      </a:r>
                      <a:r>
                        <a:rPr lang="en-US" noProof="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je aplikovateľná</a:t>
                      </a:r>
                      <a:r>
                        <a:rPr lang="en-US" noProof="0" dirty="0"/>
                        <a:t>:</a:t>
                      </a:r>
                    </a:p>
                    <a:p>
                      <a:endParaRPr lang="en-U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a:t>Metodológia inovácie</a:t>
                      </a:r>
                      <a:r>
                        <a:rPr lang="sk-SK" baseline="0" noProof="0" dirty="0"/>
                        <a:t> služieb </a:t>
                      </a:r>
                      <a:r>
                        <a:rPr lang="en-US" noProof="0" dirty="0"/>
                        <a:t>Things+ </a:t>
                      </a:r>
                      <a:r>
                        <a:rPr lang="sk-SK" noProof="0" dirty="0"/>
                        <a:t>má</a:t>
                      </a:r>
                      <a:r>
                        <a:rPr lang="en-US" noProof="0" dirty="0"/>
                        <a:t>:</a:t>
                      </a:r>
                    </a:p>
                    <a:p>
                      <a:endParaRPr lang="en-U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a:t>Nástroj, ktorý detailne</a:t>
                      </a:r>
                      <a:r>
                        <a:rPr lang="sk-SK" baseline="0" noProof="0" dirty="0"/>
                        <a:t> zachytáva skúsenosť zákazníka je</a:t>
                      </a:r>
                      <a:r>
                        <a:rPr lang="en-US" noProof="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optimalizuje</a:t>
                      </a:r>
                      <a:r>
                        <a:rPr lang="en-US" noProof="0" dirty="0"/>
                        <a:t>:</a:t>
                      </a:r>
                    </a:p>
                    <a:p>
                      <a:endParaRPr lang="en-US" noProof="0"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sk-SK" noProof="0" dirty="0">
                          <a:solidFill>
                            <a:srgbClr val="404040"/>
                          </a:solidFill>
                        </a:rPr>
                        <a:t>Zdrojov na produkty</a:t>
                      </a:r>
                      <a:endParaRPr lang="en-US" noProof="0" dirty="0">
                        <a:solidFill>
                          <a:srgbClr val="404040"/>
                        </a:solidFill>
                      </a:endParaRPr>
                    </a:p>
                    <a:p>
                      <a:pPr marL="457200" indent="-457200">
                        <a:buFont typeface="+mj-lt"/>
                        <a:buAutoNum type="alphaLcPeriod"/>
                      </a:pPr>
                      <a:r>
                        <a:rPr lang="sk-SK" noProof="0" dirty="0">
                          <a:solidFill>
                            <a:srgbClr val="404040"/>
                          </a:solidFill>
                        </a:rPr>
                        <a:t>Služieb na produkty</a:t>
                      </a:r>
                      <a:endParaRPr lang="en-US" noProof="0" dirty="0">
                        <a:solidFill>
                          <a:srgbClr val="404040"/>
                        </a:solidFill>
                      </a:endParaRPr>
                    </a:p>
                    <a:p>
                      <a:pPr marL="457200" indent="-457200">
                        <a:buFont typeface="+mj-lt"/>
                        <a:buAutoNum type="alphaLcPeriod"/>
                      </a:pPr>
                      <a:r>
                        <a:rPr lang="sk-SK" noProof="0" dirty="0">
                          <a:solidFill>
                            <a:srgbClr val="404040"/>
                          </a:solidFill>
                        </a:rPr>
                        <a:t>Produktov na služby</a:t>
                      </a:r>
                      <a:endParaRPr lang="en-US" noProof="0" dirty="0">
                        <a:solidFill>
                          <a:srgbClr val="404040"/>
                        </a:solidFill>
                      </a:endParaRPr>
                    </a:p>
                    <a:p>
                      <a:pPr marL="457200" indent="-457200">
                        <a:buFont typeface="+mj-lt"/>
                        <a:buAutoNum type="alphaLcPeriod"/>
                      </a:pPr>
                      <a:r>
                        <a:rPr lang="sk-SK" noProof="0" dirty="0">
                          <a:solidFill>
                            <a:srgbClr val="404040"/>
                          </a:solidFill>
                        </a:rPr>
                        <a:t>Zákazníkov na partnerov</a:t>
                      </a:r>
                      <a:endParaRPr lang="en-US" noProof="0" dirty="0">
                        <a:solidFill>
                          <a:srgbClr val="404040"/>
                        </a:solidFill>
                      </a:endParaRPr>
                    </a:p>
                  </a:txBody>
                  <a:tcPr/>
                </a:tc>
                <a:tc>
                  <a:txBody>
                    <a:bodyPr/>
                    <a:lstStyle/>
                    <a:p>
                      <a:pPr marL="457200" indent="-457200">
                        <a:buFont typeface="+mj-lt"/>
                        <a:buAutoNum type="alphaLcPeriod"/>
                      </a:pPr>
                      <a:r>
                        <a:rPr lang="sk-SK" noProof="0" dirty="0">
                          <a:solidFill>
                            <a:srgbClr val="404040"/>
                          </a:solidFill>
                        </a:rPr>
                        <a:t>Iba v Európe</a:t>
                      </a:r>
                      <a:endParaRPr lang="en-US" noProof="0" dirty="0">
                        <a:solidFill>
                          <a:srgbClr val="404040"/>
                        </a:solidFill>
                      </a:endParaRPr>
                    </a:p>
                    <a:p>
                      <a:pPr marL="457200" indent="-457200">
                        <a:buFont typeface="+mj-lt"/>
                        <a:buAutoNum type="alphaLcPeriod"/>
                      </a:pPr>
                      <a:r>
                        <a:rPr lang="sk-SK" noProof="0" dirty="0">
                          <a:solidFill>
                            <a:srgbClr val="404040"/>
                          </a:solidFill>
                        </a:rPr>
                        <a:t>Iba v malých spoločnostiach</a:t>
                      </a:r>
                      <a:endParaRPr lang="en-US" noProof="0" dirty="0">
                        <a:solidFill>
                          <a:srgbClr val="404040"/>
                        </a:solidFill>
                      </a:endParaRPr>
                    </a:p>
                    <a:p>
                      <a:pPr marL="457200" indent="-457200">
                        <a:buFont typeface="+mj-lt"/>
                        <a:buAutoNum type="alphaLcPeriod"/>
                      </a:pPr>
                      <a:r>
                        <a:rPr lang="sk-SK" noProof="0" dirty="0">
                          <a:solidFill>
                            <a:srgbClr val="404040"/>
                          </a:solidFill>
                        </a:rPr>
                        <a:t>Iba v rybárskom priemysle</a:t>
                      </a:r>
                      <a:endParaRPr lang="en-US" noProof="0" dirty="0">
                        <a:solidFill>
                          <a:srgbClr val="404040"/>
                        </a:solidFill>
                      </a:endParaRPr>
                    </a:p>
                    <a:p>
                      <a:pPr marL="457200" indent="-457200">
                        <a:buFont typeface="+mj-lt"/>
                        <a:buAutoNum type="alphaLcPeriod"/>
                      </a:pPr>
                      <a:r>
                        <a:rPr lang="sk-SK" noProof="0" dirty="0">
                          <a:solidFill>
                            <a:srgbClr val="404040"/>
                          </a:solidFill>
                        </a:rPr>
                        <a:t>V </a:t>
                      </a:r>
                      <a:r>
                        <a:rPr lang="sk-SK" noProof="0" dirty="0" err="1">
                          <a:solidFill>
                            <a:srgbClr val="404040"/>
                          </a:solidFill>
                        </a:rPr>
                        <a:t>spoločnos-tiach</a:t>
                      </a:r>
                      <a:r>
                        <a:rPr lang="sk-SK" noProof="0" dirty="0">
                          <a:solidFill>
                            <a:srgbClr val="404040"/>
                          </a:solidFill>
                        </a:rPr>
                        <a:t> všetkých veľkostí</a:t>
                      </a:r>
                      <a:endParaRPr lang="en-US" noProof="0" dirty="0">
                        <a:solidFill>
                          <a:srgbClr val="404040"/>
                        </a:solidFill>
                      </a:endParaRPr>
                    </a:p>
                    <a:p>
                      <a:endParaRPr lang="en-US" noProof="0" dirty="0">
                        <a:solidFill>
                          <a:srgbClr val="404040"/>
                        </a:solidFill>
                      </a:endParaRPr>
                    </a:p>
                  </a:txBody>
                  <a:tcPr/>
                </a:tc>
                <a:tc>
                  <a:txBody>
                    <a:bodyPr/>
                    <a:lstStyle/>
                    <a:p>
                      <a:pPr marL="457200" indent="-457200">
                        <a:buFont typeface="+mj-lt"/>
                        <a:buAutoNum type="alphaLcPeriod"/>
                      </a:pPr>
                      <a:r>
                        <a:rPr lang="en-US" noProof="0" dirty="0">
                          <a:solidFill>
                            <a:srgbClr val="404040"/>
                          </a:solidFill>
                        </a:rPr>
                        <a:t>2 </a:t>
                      </a:r>
                      <a:r>
                        <a:rPr lang="sk-SK" noProof="0" dirty="0">
                          <a:solidFill>
                            <a:srgbClr val="404040"/>
                          </a:solidFill>
                        </a:rPr>
                        <a:t>hlavné fázy</a:t>
                      </a:r>
                      <a:endParaRPr lang="en-US" noProof="0" dirty="0">
                        <a:solidFill>
                          <a:srgbClr val="404040"/>
                        </a:solidFill>
                      </a:endParaRP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US" noProof="0" dirty="0">
                          <a:solidFill>
                            <a:srgbClr val="404040"/>
                          </a:solidFill>
                        </a:rPr>
                        <a:t>4 </a:t>
                      </a:r>
                      <a:r>
                        <a:rPr lang="sk-SK" noProof="0" dirty="0">
                          <a:solidFill>
                            <a:srgbClr val="404040"/>
                          </a:solidFill>
                        </a:rPr>
                        <a:t>hlavné fázy</a:t>
                      </a:r>
                      <a:endParaRPr lang="en-US" noProof="0" dirty="0">
                        <a:solidFill>
                          <a:srgbClr val="404040"/>
                        </a:solidFill>
                      </a:endParaRP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US" noProof="0" dirty="0">
                          <a:solidFill>
                            <a:srgbClr val="404040"/>
                          </a:solidFill>
                        </a:rPr>
                        <a:t>6 </a:t>
                      </a:r>
                      <a:r>
                        <a:rPr lang="sk-SK" noProof="0" dirty="0">
                          <a:solidFill>
                            <a:srgbClr val="404040"/>
                          </a:solidFill>
                        </a:rPr>
                        <a:t>hlavných fáz</a:t>
                      </a:r>
                      <a:endParaRPr lang="en-US" noProof="0" dirty="0">
                        <a:solidFill>
                          <a:srgbClr val="404040"/>
                        </a:solidFill>
                      </a:endParaRP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US" noProof="0" dirty="0">
                          <a:solidFill>
                            <a:srgbClr val="404040"/>
                          </a:solidFill>
                        </a:rPr>
                        <a:t>8 </a:t>
                      </a:r>
                      <a:r>
                        <a:rPr lang="sk-SK" noProof="0" dirty="0">
                          <a:solidFill>
                            <a:srgbClr val="404040"/>
                          </a:solidFill>
                        </a:rPr>
                        <a:t>hlavných fáz</a:t>
                      </a:r>
                      <a:endParaRPr lang="en-US" noProof="0" dirty="0">
                        <a:solidFill>
                          <a:srgbClr val="404040"/>
                        </a:solidFill>
                      </a:endParaRPr>
                    </a:p>
                    <a:p>
                      <a:endParaRPr lang="en-US" noProof="0" dirty="0">
                        <a:solidFill>
                          <a:srgbClr val="404040"/>
                        </a:solidFill>
                      </a:endParaRPr>
                    </a:p>
                  </a:txBody>
                  <a:tcPr/>
                </a:tc>
                <a:tc>
                  <a:txBody>
                    <a:bodyPr/>
                    <a:lstStyle/>
                    <a:p>
                      <a:pPr marL="457200" indent="-457200">
                        <a:buFont typeface="+mj-lt"/>
                        <a:buAutoNum type="alphaLcPeriod"/>
                      </a:pPr>
                      <a:r>
                        <a:rPr lang="en-US" noProof="0" dirty="0">
                          <a:solidFill>
                            <a:srgbClr val="404040"/>
                          </a:solidFill>
                        </a:rPr>
                        <a:t>One page strategy</a:t>
                      </a:r>
                    </a:p>
                    <a:p>
                      <a:pPr marL="457200" indent="-457200">
                        <a:buFont typeface="+mj-lt"/>
                        <a:buAutoNum type="alphaLcPeriod"/>
                      </a:pPr>
                      <a:r>
                        <a:rPr lang="en-US" noProof="0" dirty="0">
                          <a:solidFill>
                            <a:srgbClr val="404040"/>
                          </a:solidFill>
                        </a:rPr>
                        <a:t>Business model canvas</a:t>
                      </a:r>
                    </a:p>
                    <a:p>
                      <a:pPr marL="457200" indent="-457200">
                        <a:buFont typeface="+mj-lt"/>
                        <a:buAutoNum type="alphaLcPeriod"/>
                      </a:pPr>
                      <a:r>
                        <a:rPr lang="sk-SK" noProof="0" dirty="0">
                          <a:solidFill>
                            <a:srgbClr val="404040"/>
                          </a:solidFill>
                        </a:rPr>
                        <a:t>Mapa cesty</a:t>
                      </a:r>
                      <a:r>
                        <a:rPr lang="sk-SK" baseline="0" noProof="0" dirty="0">
                          <a:solidFill>
                            <a:srgbClr val="404040"/>
                          </a:solidFill>
                        </a:rPr>
                        <a:t> zákazníka</a:t>
                      </a:r>
                      <a:endParaRPr lang="en-US" noProof="0" dirty="0">
                        <a:solidFill>
                          <a:srgbClr val="404040"/>
                        </a:solidFill>
                      </a:endParaRPr>
                    </a:p>
                    <a:p>
                      <a:pPr marL="457200" indent="-457200">
                        <a:buFont typeface="+mj-lt"/>
                        <a:buAutoNum type="alphaLcPeriod"/>
                      </a:pPr>
                      <a:r>
                        <a:rPr lang="sk-SK" noProof="0" dirty="0">
                          <a:solidFill>
                            <a:srgbClr val="404040"/>
                          </a:solidFill>
                        </a:rPr>
                        <a:t>Zoznam konkurentov</a:t>
                      </a:r>
                      <a:endParaRPr lang="en-US" noProof="0" dirty="0">
                        <a:solidFill>
                          <a:srgbClr val="404040"/>
                        </a:solidFill>
                      </a:endParaRPr>
                    </a:p>
                  </a:txBody>
                  <a:tcPr/>
                </a:tc>
                <a:tc>
                  <a:txBody>
                    <a:bodyPr/>
                    <a:lstStyle/>
                    <a:p>
                      <a:pPr marL="457200" indent="-457200">
                        <a:buFont typeface="+mj-lt"/>
                        <a:buAutoNum type="alphaLcPeriod"/>
                      </a:pPr>
                      <a:r>
                        <a:rPr lang="sk-SK" noProof="0" dirty="0">
                          <a:solidFill>
                            <a:srgbClr val="404040"/>
                          </a:solidFill>
                        </a:rPr>
                        <a:t>Iba používanie zdrojov</a:t>
                      </a:r>
                      <a:endParaRPr lang="en-US" noProof="0" dirty="0">
                        <a:solidFill>
                          <a:srgbClr val="404040"/>
                        </a:solidFill>
                      </a:endParaRPr>
                    </a:p>
                    <a:p>
                      <a:pPr marL="457200" indent="-457200">
                        <a:buFont typeface="+mj-lt"/>
                        <a:buAutoNum type="alphaLcPeriod"/>
                      </a:pPr>
                      <a:r>
                        <a:rPr lang="sk-SK" noProof="0" dirty="0">
                          <a:solidFill>
                            <a:srgbClr val="404040"/>
                          </a:solidFill>
                        </a:rPr>
                        <a:t>Iba spotrebu energie</a:t>
                      </a:r>
                      <a:endParaRPr lang="en-US" noProof="0" dirty="0">
                        <a:solidFill>
                          <a:srgbClr val="404040"/>
                        </a:solidFill>
                      </a:endParaRPr>
                    </a:p>
                    <a:p>
                      <a:pPr marL="457200" indent="-457200">
                        <a:buFont typeface="+mj-lt"/>
                        <a:buAutoNum type="alphaLcPeriod"/>
                      </a:pPr>
                      <a:r>
                        <a:rPr lang="sk-SK" noProof="0" dirty="0">
                          <a:solidFill>
                            <a:srgbClr val="404040"/>
                          </a:solidFill>
                        </a:rPr>
                        <a:t>Iba životný cyklus produktu</a:t>
                      </a:r>
                      <a:endParaRPr lang="en-US" noProof="0" dirty="0">
                        <a:solidFill>
                          <a:srgbClr val="404040"/>
                        </a:solidFill>
                      </a:endParaRPr>
                    </a:p>
                    <a:p>
                      <a:pPr marL="457200" indent="-457200">
                        <a:buFont typeface="+mj-lt"/>
                        <a:buAutoNum type="alphaLcPeriod"/>
                      </a:pPr>
                      <a:r>
                        <a:rPr lang="sk-SK" b="0" noProof="0" dirty="0">
                          <a:solidFill>
                            <a:srgbClr val="404040"/>
                          </a:solidFill>
                        </a:rPr>
                        <a:t>Všetky spomenuté</a:t>
                      </a:r>
                      <a:endParaRPr lang="en-US" b="0" noProof="0" dirty="0">
                        <a:solidFill>
                          <a:srgbClr val="404040"/>
                        </a:solidFill>
                      </a:endParaRPr>
                    </a:p>
                    <a:p>
                      <a:endParaRPr lang="en-US" noProof="0" dirty="0">
                        <a:solidFill>
                          <a:srgbClr val="404040"/>
                        </a:solidFill>
                      </a:endParaRPr>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Rectángulo 3">
            <a:extLst>
              <a:ext uri="{FF2B5EF4-FFF2-40B4-BE49-F238E27FC236}">
                <a16:creationId xmlns:a16="http://schemas.microsoft.com/office/drawing/2014/main" id="{095F7EEE-3C91-D53E-E558-54800FB5C968}"/>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704123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sk-SK" dirty="0"/>
              <a:t>Kvízové otázky</a:t>
            </a:r>
            <a:r>
              <a:rPr lang="es-ES" dirty="0"/>
              <a:t>: </a:t>
            </a:r>
            <a:r>
              <a:rPr lang="sk-SK" dirty="0"/>
              <a:t>riešenia</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408049190"/>
              </p:ext>
            </p:extLst>
          </p:nvPr>
        </p:nvGraphicFramePr>
        <p:xfrm>
          <a:off x="1096962" y="1846263"/>
          <a:ext cx="10161065" cy="4023360"/>
        </p:xfrm>
        <a:graphic>
          <a:graphicData uri="http://schemas.openxmlformats.org/drawingml/2006/table">
            <a:tbl>
              <a:tblPr firstRow="1" bandRow="1">
                <a:tableStyleId>{21E4AEA4-8DFA-4A89-87EB-49C32662AFE0}</a:tableStyleId>
              </a:tblPr>
              <a:tblGrid>
                <a:gridCol w="2032213">
                  <a:extLst>
                    <a:ext uri="{9D8B030D-6E8A-4147-A177-3AD203B41FA5}">
                      <a16:colId xmlns:a16="http://schemas.microsoft.com/office/drawing/2014/main" val="2601891750"/>
                    </a:ext>
                  </a:extLst>
                </a:gridCol>
                <a:gridCol w="2032213">
                  <a:extLst>
                    <a:ext uri="{9D8B030D-6E8A-4147-A177-3AD203B41FA5}">
                      <a16:colId xmlns:a16="http://schemas.microsoft.com/office/drawing/2014/main" val="3559158159"/>
                    </a:ext>
                  </a:extLst>
                </a:gridCol>
                <a:gridCol w="2032213">
                  <a:extLst>
                    <a:ext uri="{9D8B030D-6E8A-4147-A177-3AD203B41FA5}">
                      <a16:colId xmlns:a16="http://schemas.microsoft.com/office/drawing/2014/main" val="1947302738"/>
                    </a:ext>
                  </a:extLst>
                </a:gridCol>
                <a:gridCol w="2032213">
                  <a:extLst>
                    <a:ext uri="{9D8B030D-6E8A-4147-A177-3AD203B41FA5}">
                      <a16:colId xmlns:a16="http://schemas.microsoft.com/office/drawing/2014/main" val="3283798389"/>
                    </a:ext>
                  </a:extLst>
                </a:gridCol>
                <a:gridCol w="2032213">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je transformácia: </a:t>
                      </a:r>
                      <a:r>
                        <a:rPr lang="en-US" noProof="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je aplikovateľná:</a:t>
                      </a:r>
                      <a:endParaRPr lang="en-U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a:t>Metodológia inovácie služieb </a:t>
                      </a:r>
                      <a:r>
                        <a:rPr lang="sk-SK" noProof="0" dirty="0" err="1"/>
                        <a:t>Things</a:t>
                      </a:r>
                      <a:r>
                        <a:rPr lang="sk-SK" noProof="0" dirty="0"/>
                        <a:t>+ má:</a:t>
                      </a:r>
                      <a:endParaRPr lang="en-U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a:t>Nástroj, ktorý detailne zachytáva skúsenosť zákazníka je: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noProof="0" dirty="0" err="1"/>
                        <a:t>Servitizácia</a:t>
                      </a:r>
                      <a:r>
                        <a:rPr lang="sk-SK" noProof="0" dirty="0"/>
                        <a:t> optimalizuje:</a:t>
                      </a:r>
                      <a:endParaRPr lang="en-US" noProof="0"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sk-SK" noProof="0" dirty="0">
                          <a:solidFill>
                            <a:srgbClr val="404040"/>
                          </a:solidFill>
                        </a:rPr>
                        <a:t>Zdrojov na produkty</a:t>
                      </a:r>
                    </a:p>
                    <a:p>
                      <a:pPr marL="457200" indent="-457200">
                        <a:buFont typeface="+mj-lt"/>
                        <a:buAutoNum type="alphaLcPeriod"/>
                      </a:pPr>
                      <a:r>
                        <a:rPr lang="sk-SK" noProof="0" dirty="0">
                          <a:solidFill>
                            <a:srgbClr val="404040"/>
                          </a:solidFill>
                        </a:rPr>
                        <a:t>Služieb na produkty</a:t>
                      </a:r>
                    </a:p>
                    <a:p>
                      <a:pPr marL="457200" indent="-457200">
                        <a:buFont typeface="+mj-lt"/>
                        <a:buAutoNum type="alphaLcPeriod"/>
                      </a:pPr>
                      <a:r>
                        <a:rPr lang="sk-SK" b="1" noProof="0" dirty="0">
                          <a:solidFill>
                            <a:srgbClr val="404040"/>
                          </a:solidFill>
                        </a:rPr>
                        <a:t>Produktov na služby</a:t>
                      </a:r>
                    </a:p>
                    <a:p>
                      <a:pPr marL="457200" indent="-457200">
                        <a:buFont typeface="+mj-lt"/>
                        <a:buAutoNum type="alphaLcPeriod"/>
                      </a:pPr>
                      <a:r>
                        <a:rPr lang="sk-SK" noProof="0" dirty="0">
                          <a:solidFill>
                            <a:srgbClr val="404040"/>
                          </a:solidFill>
                        </a:rPr>
                        <a:t>Zákazníkov na partnerov</a:t>
                      </a:r>
                    </a:p>
                  </a:txBody>
                  <a:tcPr/>
                </a:tc>
                <a:tc>
                  <a:txBody>
                    <a:bodyPr/>
                    <a:lstStyle/>
                    <a:p>
                      <a:pPr marL="457200" indent="-457200">
                        <a:buFont typeface="+mj-lt"/>
                        <a:buAutoNum type="alphaLcPeriod"/>
                      </a:pPr>
                      <a:r>
                        <a:rPr lang="sk-SK" noProof="0" dirty="0">
                          <a:solidFill>
                            <a:srgbClr val="404040"/>
                          </a:solidFill>
                        </a:rPr>
                        <a:t> Iba v Európe</a:t>
                      </a:r>
                    </a:p>
                    <a:p>
                      <a:pPr marL="457200" indent="-457200">
                        <a:buFont typeface="+mj-lt"/>
                        <a:buAutoNum type="alphaLcPeriod"/>
                      </a:pPr>
                      <a:r>
                        <a:rPr lang="sk-SK" noProof="0" dirty="0">
                          <a:solidFill>
                            <a:srgbClr val="404040"/>
                          </a:solidFill>
                        </a:rPr>
                        <a:t>Iba v malých spoločnostiach</a:t>
                      </a:r>
                    </a:p>
                    <a:p>
                      <a:pPr marL="457200" indent="-457200">
                        <a:buFont typeface="+mj-lt"/>
                        <a:buAutoNum type="alphaLcPeriod"/>
                      </a:pPr>
                      <a:r>
                        <a:rPr lang="sk-SK" noProof="0" dirty="0">
                          <a:solidFill>
                            <a:srgbClr val="404040"/>
                          </a:solidFill>
                        </a:rPr>
                        <a:t>Iba v rybárskom priemysle</a:t>
                      </a:r>
                    </a:p>
                    <a:p>
                      <a:pPr marL="457200" indent="-457200">
                        <a:buFont typeface="+mj-lt"/>
                        <a:buAutoNum type="alphaLcPeriod"/>
                      </a:pPr>
                      <a:r>
                        <a:rPr lang="sk-SK" b="1" noProof="0" dirty="0">
                          <a:solidFill>
                            <a:srgbClr val="404040"/>
                          </a:solidFill>
                        </a:rPr>
                        <a:t>V </a:t>
                      </a:r>
                      <a:r>
                        <a:rPr lang="sk-SK" b="1" noProof="0" dirty="0" err="1">
                          <a:solidFill>
                            <a:srgbClr val="404040"/>
                          </a:solidFill>
                        </a:rPr>
                        <a:t>spoločnos-tiach</a:t>
                      </a:r>
                      <a:r>
                        <a:rPr lang="sk-SK" b="1" noProof="0" dirty="0">
                          <a:solidFill>
                            <a:srgbClr val="404040"/>
                          </a:solidFill>
                        </a:rPr>
                        <a:t> všetkých veľkostí</a:t>
                      </a:r>
                    </a:p>
                    <a:p>
                      <a:pPr marL="457200" indent="-457200">
                        <a:buFont typeface="+mj-lt"/>
                        <a:buAutoNum type="alphaLcPeriod"/>
                      </a:pPr>
                      <a:endParaRPr lang="en-US" b="1" noProof="0" dirty="0">
                        <a:solidFill>
                          <a:srgbClr val="404040"/>
                        </a:solidFill>
                      </a:endParaRPr>
                    </a:p>
                  </a:txBody>
                  <a:tcPr/>
                </a:tc>
                <a:tc>
                  <a:txBody>
                    <a:bodyPr/>
                    <a:lstStyle/>
                    <a:p>
                      <a:pPr marL="457200" indent="-457200">
                        <a:buFont typeface="+mj-lt"/>
                        <a:buAutoNum type="alphaLcPeriod"/>
                      </a:pPr>
                      <a:r>
                        <a:rPr lang="en-US" noProof="0" dirty="0">
                          <a:solidFill>
                            <a:srgbClr val="404040"/>
                          </a:solidFill>
                        </a:rPr>
                        <a:t>2 </a:t>
                      </a:r>
                      <a:r>
                        <a:rPr lang="sk-SK" noProof="0" dirty="0">
                          <a:solidFill>
                            <a:srgbClr val="404040"/>
                          </a:solidFill>
                        </a:rPr>
                        <a:t>hlavné fázy</a:t>
                      </a:r>
                      <a:endParaRPr lang="en-US" noProof="0" dirty="0">
                        <a:solidFill>
                          <a:srgbClr val="404040"/>
                        </a:solidFill>
                      </a:endParaRPr>
                    </a:p>
                    <a:p>
                      <a:pPr marL="457200" indent="-457200">
                        <a:buFont typeface="+mj-lt"/>
                        <a:buAutoNum type="alphaLcPeriod"/>
                      </a:pPr>
                      <a:r>
                        <a:rPr lang="en-US" b="1" noProof="0" dirty="0">
                          <a:solidFill>
                            <a:srgbClr val="404040"/>
                          </a:solidFill>
                        </a:rPr>
                        <a:t>4 </a:t>
                      </a:r>
                      <a:r>
                        <a:rPr lang="sk-SK" b="1" noProof="0" dirty="0">
                          <a:solidFill>
                            <a:srgbClr val="404040"/>
                          </a:solidFill>
                        </a:rPr>
                        <a:t>hlavné fázy</a:t>
                      </a:r>
                      <a:endParaRPr lang="en-US" b="1" noProof="0" dirty="0">
                        <a:solidFill>
                          <a:srgbClr val="404040"/>
                        </a:solidFill>
                      </a:endParaRPr>
                    </a:p>
                    <a:p>
                      <a:pPr marL="457200" indent="-457200">
                        <a:buFont typeface="+mj-lt"/>
                        <a:buAutoNum type="alphaLcPeriod"/>
                      </a:pPr>
                      <a:r>
                        <a:rPr lang="en-US" noProof="0" dirty="0">
                          <a:solidFill>
                            <a:srgbClr val="404040"/>
                          </a:solidFill>
                        </a:rPr>
                        <a:t>6 </a:t>
                      </a:r>
                      <a:r>
                        <a:rPr lang="sk-SK" noProof="0" dirty="0">
                          <a:solidFill>
                            <a:srgbClr val="404040"/>
                          </a:solidFill>
                        </a:rPr>
                        <a:t>hlavných fáz</a:t>
                      </a:r>
                      <a:endParaRPr lang="en-US" noProof="0" dirty="0">
                        <a:solidFill>
                          <a:srgbClr val="404040"/>
                        </a:solidFill>
                      </a:endParaRPr>
                    </a:p>
                    <a:p>
                      <a:pPr marL="457200" indent="-457200">
                        <a:buFont typeface="+mj-lt"/>
                        <a:buAutoNum type="alphaLcPeriod"/>
                      </a:pPr>
                      <a:r>
                        <a:rPr lang="en-US" noProof="0" dirty="0">
                          <a:solidFill>
                            <a:srgbClr val="404040"/>
                          </a:solidFill>
                        </a:rPr>
                        <a:t>8 </a:t>
                      </a:r>
                      <a:r>
                        <a:rPr lang="sk-SK" noProof="0" dirty="0">
                          <a:solidFill>
                            <a:srgbClr val="404040"/>
                          </a:solidFill>
                        </a:rPr>
                        <a:t>hlavných fáz</a:t>
                      </a:r>
                      <a:endParaRPr lang="en-US" noProof="0" dirty="0">
                        <a:solidFill>
                          <a:srgbClr val="404040"/>
                        </a:solidFill>
                      </a:endParaRPr>
                    </a:p>
                  </a:txBody>
                  <a:tcPr/>
                </a:tc>
                <a:tc>
                  <a:txBody>
                    <a:bodyPr/>
                    <a:lstStyle/>
                    <a:p>
                      <a:pPr marL="457200" indent="-457200">
                        <a:buFont typeface="+mj-lt"/>
                        <a:buAutoNum type="alphaLcPeriod"/>
                      </a:pPr>
                      <a:r>
                        <a:rPr lang="en-US" noProof="0" dirty="0">
                          <a:solidFill>
                            <a:srgbClr val="404040"/>
                          </a:solidFill>
                        </a:rPr>
                        <a:t>One page strategy</a:t>
                      </a:r>
                    </a:p>
                    <a:p>
                      <a:pPr marL="457200" indent="-457200">
                        <a:buFont typeface="+mj-lt"/>
                        <a:buAutoNum type="alphaLcPeriod"/>
                      </a:pPr>
                      <a:r>
                        <a:rPr lang="en-US" noProof="0" dirty="0">
                          <a:solidFill>
                            <a:srgbClr val="404040"/>
                          </a:solidFill>
                        </a:rPr>
                        <a:t>Business model canvas</a:t>
                      </a:r>
                    </a:p>
                    <a:p>
                      <a:pPr marL="457200" indent="-457200">
                        <a:buFont typeface="+mj-lt"/>
                        <a:buAutoNum type="alphaLcPeriod"/>
                      </a:pPr>
                      <a:r>
                        <a:rPr lang="pl-PL" b="1" noProof="0" dirty="0">
                          <a:solidFill>
                            <a:srgbClr val="404040"/>
                          </a:solidFill>
                        </a:rPr>
                        <a:t>Mapa cesty zákazníka</a:t>
                      </a:r>
                    </a:p>
                    <a:p>
                      <a:pPr marL="457200" indent="-457200">
                        <a:buFont typeface="+mj-lt"/>
                        <a:buAutoNum type="alphaLcPeriod"/>
                      </a:pPr>
                      <a:r>
                        <a:rPr lang="pl-PL" b="0" noProof="0" dirty="0">
                          <a:solidFill>
                            <a:srgbClr val="404040"/>
                          </a:solidFill>
                        </a:rPr>
                        <a:t>Zoznam konkurentov</a:t>
                      </a:r>
                    </a:p>
                  </a:txBody>
                  <a:tcPr/>
                </a:tc>
                <a:tc>
                  <a:txBody>
                    <a:bodyPr/>
                    <a:lstStyle/>
                    <a:p>
                      <a:pPr marL="457200" indent="-457200">
                        <a:buFont typeface="+mj-lt"/>
                        <a:buAutoNum type="alphaLcPeriod"/>
                      </a:pPr>
                      <a:r>
                        <a:rPr lang="sk-SK" noProof="0" dirty="0">
                          <a:solidFill>
                            <a:srgbClr val="404040"/>
                          </a:solidFill>
                        </a:rPr>
                        <a:t>Iba používanie zdrojov</a:t>
                      </a:r>
                    </a:p>
                    <a:p>
                      <a:pPr marL="457200" indent="-457200">
                        <a:buFont typeface="+mj-lt"/>
                        <a:buAutoNum type="alphaLcPeriod"/>
                      </a:pPr>
                      <a:r>
                        <a:rPr lang="sk-SK" noProof="0" dirty="0">
                          <a:solidFill>
                            <a:srgbClr val="404040"/>
                          </a:solidFill>
                        </a:rPr>
                        <a:t>Iba spotrebu energie</a:t>
                      </a:r>
                    </a:p>
                    <a:p>
                      <a:pPr marL="457200" indent="-457200">
                        <a:buFont typeface="+mj-lt"/>
                        <a:buAutoNum type="alphaLcPeriod"/>
                      </a:pPr>
                      <a:r>
                        <a:rPr lang="sk-SK" noProof="0" dirty="0">
                          <a:solidFill>
                            <a:srgbClr val="404040"/>
                          </a:solidFill>
                        </a:rPr>
                        <a:t>Iba životný cyklus produktu</a:t>
                      </a:r>
                    </a:p>
                    <a:p>
                      <a:pPr marL="457200" indent="-457200">
                        <a:buFont typeface="+mj-lt"/>
                        <a:buAutoNum type="alphaLcPeriod"/>
                      </a:pPr>
                      <a:r>
                        <a:rPr lang="sk-SK" b="1" noProof="0" dirty="0">
                          <a:solidFill>
                            <a:srgbClr val="404040"/>
                          </a:solidFill>
                        </a:rPr>
                        <a:t>Všetky spomenuté </a:t>
                      </a:r>
                      <a:endParaRPr lang="en-US" b="1" noProof="0" dirty="0">
                        <a:solidFill>
                          <a:srgbClr val="404040"/>
                        </a:solidFill>
                      </a:endParaRPr>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Rectángulo 3">
            <a:extLst>
              <a:ext uri="{FF2B5EF4-FFF2-40B4-BE49-F238E27FC236}">
                <a16:creationId xmlns:a16="http://schemas.microsoft.com/office/drawing/2014/main" id="{EBFA24FA-E4F0-1664-AD5A-25D362833B03}"/>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601398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sk-SK" sz="4800" b="1" dirty="0"/>
              <a:t>Ďakujeme!</a:t>
            </a:r>
            <a:endParaRPr lang="sk-SK" sz="4800" b="1" dirty="0">
              <a:cs typeface="Calibri Light"/>
            </a:endParaRP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vert="horz" lIns="91440" tIns="0" rIns="91440" bIns="0" rtlCol="0" anchor="t">
            <a:normAutofit/>
          </a:bodyPr>
          <a:lstStyle/>
          <a:p>
            <a:r>
              <a:rPr lang="sk-SK" sz="2800" dirty="0">
                <a:ea typeface="+mn-lt"/>
                <a:cs typeface="+mn-lt"/>
              </a:rPr>
              <a:t>Pokračujte v tréningu na </a:t>
            </a:r>
            <a:r>
              <a:rPr lang="sk-SK" sz="2800" b="1" dirty="0">
                <a:solidFill>
                  <a:schemeClr val="bg1"/>
                </a:solidFill>
                <a:ea typeface="+mn-lt"/>
                <a:cs typeface="+mn-lt"/>
                <a:hlinkClick r:id="rId2">
                  <a:extLst>
                    <a:ext uri="{A12FA001-AC4F-418D-AE19-62706E023703}">
                      <ahyp:hlinkClr xmlns:ahyp="http://schemas.microsoft.com/office/drawing/2018/hyperlinkcolor" val="tx"/>
                    </a:ext>
                  </a:extLst>
                </a:hlinkClick>
              </a:rPr>
              <a:t>www</a:t>
            </a:r>
            <a:r>
              <a:rPr lang="sk-SK" sz="2800" b="1" dirty="0">
                <a:solidFill>
                  <a:schemeClr val="bg1"/>
                </a:solidFill>
                <a:hlinkClick r:id="rId2">
                  <a:extLst>
                    <a:ext uri="{A12FA001-AC4F-418D-AE19-62706E023703}">
                      <ahyp:hlinkClr xmlns:ahyp="http://schemas.microsoft.com/office/drawing/2018/hyperlinkcolor" val="tx"/>
                    </a:ext>
                  </a:extLst>
                </a:hlinkClick>
              </a:rPr>
              <a:t>.restartproject.eu</a:t>
            </a:r>
            <a:r>
              <a:rPr lang="sk-SK" sz="2800" dirty="0"/>
              <a:t>. </a:t>
            </a:r>
            <a:endParaRPr lang="sk-SK" dirty="0">
              <a:cs typeface="Calibri"/>
            </a:endParaRP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
        <p:nvSpPr>
          <p:cNvPr id="5" name="Rectángulo 3">
            <a:extLst>
              <a:ext uri="{FF2B5EF4-FFF2-40B4-BE49-F238E27FC236}">
                <a16:creationId xmlns:a16="http://schemas.microsoft.com/office/drawing/2014/main" id="{9220312C-E1A2-C912-AFD6-E736B330D08D}"/>
              </a:ext>
            </a:extLst>
          </p:cNvPr>
          <p:cNvSpPr/>
          <p:nvPr/>
        </p:nvSpPr>
        <p:spPr>
          <a:xfrm>
            <a:off x="1416297" y="4341244"/>
            <a:ext cx="10620058" cy="461665"/>
          </a:xfrm>
          <a:prstGeom prst="rect">
            <a:avLst/>
          </a:prstGeom>
        </p:spPr>
        <p:txBody>
          <a:bodyPr wrap="square" lIns="91440" tIns="45720" rIns="91440" bIns="45720" anchor="t">
            <a:spAutoFit/>
          </a:bodyPr>
          <a:lstStyle/>
          <a:p>
            <a:r>
              <a:rPr lang="sk-SK" sz="1200" dirty="0">
                <a:solidFill>
                  <a:schemeClr val="tx1">
                    <a:lumMod val="75000"/>
                    <a:lumOff val="25000"/>
                  </a:schemeClr>
                </a:solidFill>
                <a:latin typeface="system-ui"/>
              </a:rPr>
              <a:t>Podpora Európskej komisie na vytvorenie tejto správy neznamená podporu jej obsahu, ktorý vyjadruje len názory autorov, a Komisia nenesie zodpovednosť za akékoľvek použitie informácií v nej obsiahnutých.</a:t>
            </a:r>
          </a:p>
        </p:txBody>
      </p:sp>
    </p:spTree>
    <p:extLst>
      <p:ext uri="{BB962C8B-B14F-4D97-AF65-F5344CB8AC3E}">
        <p14:creationId xmlns:p14="http://schemas.microsoft.com/office/powerpoint/2010/main" val="293166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p:txBody>
          <a:bodyPr>
            <a:normAutofit/>
          </a:bodyPr>
          <a:lstStyle/>
          <a:p>
            <a:r>
              <a:rPr lang="en-US" sz="4000" b="1" dirty="0"/>
              <a:t>Kapitola 1:</a:t>
            </a:r>
            <a:br>
              <a:rPr lang="en-US" sz="4000" b="1" dirty="0">
                <a:cs typeface="Calibri Light"/>
              </a:rPr>
            </a:br>
            <a:r>
              <a:rPr lang="sk-SK" sz="4000" b="1" dirty="0"/>
              <a:t>Čo je </a:t>
            </a:r>
            <a:r>
              <a:rPr lang="sk-SK" sz="4000" b="1" dirty="0" err="1"/>
              <a:t>servitizácia</a:t>
            </a:r>
            <a:r>
              <a:rPr lang="en-US" sz="4000" b="1" dirty="0"/>
              <a:t>?</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dirty="0"/>
              <a:t>1.1 </a:t>
            </a:r>
            <a:r>
              <a:rPr lang="sk-SK" sz="2800" dirty="0"/>
              <a:t>Úvod</a:t>
            </a:r>
            <a:endParaRPr lang="en-US" sz="2800" dirty="0"/>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364966" y="1092148"/>
            <a:ext cx="7140884" cy="4965863"/>
          </a:xfrm>
        </p:spPr>
        <p:txBody>
          <a:bodyPr>
            <a:normAutofit/>
          </a:bodyPr>
          <a:lstStyle/>
          <a:p>
            <a:pPr marL="0" indent="0" algn="just">
              <a:buNone/>
            </a:pPr>
            <a:r>
              <a:rPr lang="sk-SK" sz="1800" dirty="0" err="1">
                <a:solidFill>
                  <a:srgbClr val="404040"/>
                </a:solidFill>
              </a:rPr>
              <a:t>Servitizácia</a:t>
            </a:r>
            <a:r>
              <a:rPr lang="sk-SK" sz="1800" dirty="0">
                <a:solidFill>
                  <a:srgbClr val="404040"/>
                </a:solidFill>
              </a:rPr>
              <a:t> je transformácia </a:t>
            </a:r>
            <a:r>
              <a:rPr lang="sk-SK" sz="1800" b="1" dirty="0">
                <a:solidFill>
                  <a:srgbClr val="404040"/>
                </a:solidFill>
              </a:rPr>
              <a:t>produktov alebo zdrojov na služby</a:t>
            </a:r>
            <a:r>
              <a:rPr lang="sk-SK" sz="1800" dirty="0">
                <a:solidFill>
                  <a:srgbClr val="404040"/>
                </a:solidFill>
              </a:rPr>
              <a:t>. Predstavuje tak predaj služieb namiesto samotných produktov s cieľom poskytnúť zákazníkom požadovaný výsledok a vytvoriť nové zdroje príjmov, čím sa vaše podnikanie primárne orientuje na riešenia širších potrieb zákazníkov.</a:t>
            </a:r>
          </a:p>
          <a:p>
            <a:pPr marL="0" indent="0" algn="just">
              <a:buNone/>
            </a:pPr>
            <a:r>
              <a:rPr lang="sk-SK" sz="1800" dirty="0">
                <a:solidFill>
                  <a:srgbClr val="404040"/>
                </a:solidFill>
              </a:rPr>
              <a:t>Známymi príkladmi sú napríklad </a:t>
            </a:r>
            <a:r>
              <a:rPr lang="sk-SK" sz="1800" b="1" dirty="0" err="1">
                <a:solidFill>
                  <a:srgbClr val="404040"/>
                </a:solidFill>
              </a:rPr>
              <a:t>Netflix</a:t>
            </a:r>
            <a:r>
              <a:rPr lang="sk-SK" sz="1800" b="1" dirty="0">
                <a:solidFill>
                  <a:srgbClr val="404040"/>
                </a:solidFill>
              </a:rPr>
              <a:t> a Spotify, ktoré poskytujú médiá ako službu</a:t>
            </a:r>
            <a:r>
              <a:rPr lang="sk-SK" sz="1800" dirty="0">
                <a:solidFill>
                  <a:srgbClr val="404040"/>
                </a:solidFill>
              </a:rPr>
              <a:t>, namiesto toho, aby si zákazníci kupovali CD, DVD a pod. V oblasti strojárstva je to napríklad </a:t>
            </a:r>
            <a:r>
              <a:rPr lang="sk-SK" sz="1800" b="1" dirty="0">
                <a:solidFill>
                  <a:srgbClr val="404040"/>
                </a:solidFill>
              </a:rPr>
              <a:t>spoločnosť </a:t>
            </a:r>
            <a:r>
              <a:rPr lang="sk-SK" sz="1800" b="1" dirty="0" err="1">
                <a:solidFill>
                  <a:srgbClr val="404040"/>
                </a:solidFill>
              </a:rPr>
              <a:t>Rolls-Royce</a:t>
            </a:r>
            <a:r>
              <a:rPr lang="sk-SK" sz="1800" b="1" dirty="0">
                <a:solidFill>
                  <a:srgbClr val="404040"/>
                </a:solidFill>
              </a:rPr>
              <a:t>, ktorá dodáva leteckým spoločnostiam energiu za hodinu</a:t>
            </a:r>
            <a:r>
              <a:rPr lang="sk-SK" sz="1800" dirty="0">
                <a:solidFill>
                  <a:srgbClr val="404040"/>
                </a:solidFill>
              </a:rPr>
              <a:t> namiesto predaja motorov. Spoločnosť </a:t>
            </a:r>
            <a:r>
              <a:rPr lang="sk-SK" sz="1800" b="1" dirty="0">
                <a:solidFill>
                  <a:srgbClr val="404040"/>
                </a:solidFill>
              </a:rPr>
              <a:t>HILTI predáva balík služieb, ktoré umožňujú maximálne využitie náradia</a:t>
            </a:r>
            <a:r>
              <a:rPr lang="sk-SK" sz="1800" dirty="0">
                <a:solidFill>
                  <a:srgbClr val="404040"/>
                </a:solidFill>
              </a:rPr>
              <a:t>, namiesto toho, aby predávala len náradie pre staveniská.</a:t>
            </a:r>
          </a:p>
          <a:p>
            <a:pPr marL="0" indent="0" algn="just">
              <a:buNone/>
            </a:pPr>
            <a:r>
              <a:rPr lang="sk-SK" sz="1800" b="1" dirty="0">
                <a:solidFill>
                  <a:srgbClr val="404040"/>
                </a:solidFill>
              </a:rPr>
              <a:t>Všetky druhy spoločností môžu profitovať zo </a:t>
            </a:r>
            <a:r>
              <a:rPr lang="sk-SK" sz="1800" b="1" dirty="0" err="1">
                <a:solidFill>
                  <a:srgbClr val="404040"/>
                </a:solidFill>
              </a:rPr>
              <a:t>servitizácie</a:t>
            </a:r>
            <a:r>
              <a:rPr lang="sk-SK" sz="1800" b="1" dirty="0">
                <a:solidFill>
                  <a:srgbClr val="404040"/>
                </a:solidFill>
              </a:rPr>
              <a:t> </a:t>
            </a:r>
            <a:r>
              <a:rPr lang="sk-SK" sz="1800" dirty="0">
                <a:solidFill>
                  <a:srgbClr val="404040"/>
                </a:solidFill>
              </a:rPr>
              <a:t>tým, že ponúknu služby, ktoré doplnia ich tradičné produkty, ako je údržba, správa vozového parku, prenájom, optimalizácia zdrojov, rôzne možnosti platieb za používanie produktov/služieb, atď. </a:t>
            </a:r>
          </a:p>
          <a:p>
            <a:pPr marL="0" indent="0" algn="just">
              <a:buNone/>
            </a:pPr>
            <a:r>
              <a:rPr lang="sk-SK" sz="1800" dirty="0"/>
              <a:t>V tomto module sa naučíte čo je to </a:t>
            </a:r>
            <a:r>
              <a:rPr lang="sk-SK" sz="1800" dirty="0" err="1"/>
              <a:t>servitizácia</a:t>
            </a:r>
            <a:r>
              <a:rPr lang="sk-SK" sz="1800" dirty="0"/>
              <a:t>, aké výhody prináša a aké výzvy musia spoločnosti prekonať, aby ju prijali.</a:t>
            </a:r>
            <a:endParaRPr lang="en-US" sz="1800" dirty="0">
              <a:solidFill>
                <a:srgbClr val="FF0000"/>
              </a:solidFill>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
        <p:nvSpPr>
          <p:cNvPr id="10" name="Rectángulo 3">
            <a:extLst>
              <a:ext uri="{FF2B5EF4-FFF2-40B4-BE49-F238E27FC236}">
                <a16:creationId xmlns:a16="http://schemas.microsoft.com/office/drawing/2014/main" id="{91A557A9-585C-43C2-3629-20134F37B6C9}"/>
              </a:ext>
            </a:extLst>
          </p:cNvPr>
          <p:cNvSpPr/>
          <p:nvPr/>
        </p:nvSpPr>
        <p:spPr>
          <a:xfrm>
            <a:off x="4083297" y="6303971"/>
            <a:ext cx="7722150" cy="461665"/>
          </a:xfrm>
          <a:prstGeom prst="rect">
            <a:avLst/>
          </a:prstGeom>
        </p:spPr>
        <p:txBody>
          <a:bodyPr wrap="square" lIns="91440" tIns="45720" rIns="91440" bIns="45720" anchor="t">
            <a:spAutoFit/>
          </a:bodyPr>
          <a:lstStyle/>
          <a:p>
            <a:r>
              <a:rPr lang="en-US" sz="1200" dirty="0">
                <a:solidFill>
                  <a:schemeClr val="tx1">
                    <a:lumMod val="75000"/>
                    <a:lumOff val="25000"/>
                  </a:schemeClr>
                </a:solidFill>
                <a:latin typeface="system-ui"/>
              </a:rPr>
              <a:t>Podpora </a:t>
            </a:r>
            <a:r>
              <a:rPr lang="en-US" sz="1200" dirty="0" err="1">
                <a:solidFill>
                  <a:schemeClr val="tx1">
                    <a:lumMod val="75000"/>
                    <a:lumOff val="25000"/>
                  </a:schemeClr>
                </a:solidFill>
                <a:latin typeface="system-ui"/>
              </a:rPr>
              <a:t>Európskej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komisie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vytvorenie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tejto</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správy</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neznamená</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podporu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jej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obsahu</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ktorý</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vyjadruje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len</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názory</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autorov</a:t>
            </a:r>
            <a:r>
              <a:rPr lang="en-US" sz="1200" dirty="0">
                <a:solidFill>
                  <a:schemeClr val="tx1">
                    <a:lumMod val="75000"/>
                    <a:lumOff val="25000"/>
                  </a:schemeClr>
                </a:solidFill>
                <a:latin typeface="system-ui"/>
              </a:rPr>
              <a:t>, a </a:t>
            </a:r>
            <a:r>
              <a:rPr lang="en-US" sz="1200" dirty="0" err="1">
                <a:solidFill>
                  <a:schemeClr val="tx1">
                    <a:lumMod val="75000"/>
                    <a:lumOff val="25000"/>
                  </a:schemeClr>
                </a:solidFill>
                <a:latin typeface="system-ui"/>
              </a:rPr>
              <a:t>Komisia</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nenesie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zodpovednosť</a:t>
            </a:r>
            <a:r>
              <a:rPr lang="en-US" sz="1200" dirty="0">
                <a:solidFill>
                  <a:schemeClr val="tx1">
                    <a:lumMod val="75000"/>
                    <a:lumOff val="25000"/>
                  </a:schemeClr>
                </a:solidFill>
                <a:latin typeface="system-ui"/>
              </a:rPr>
              <a:t> za </a:t>
            </a:r>
            <a:r>
              <a:rPr lang="en-US" sz="1200" dirty="0" err="1">
                <a:solidFill>
                  <a:schemeClr val="tx1">
                    <a:lumMod val="75000"/>
                    <a:lumOff val="25000"/>
                  </a:schemeClr>
                </a:solidFill>
                <a:latin typeface="system-ui"/>
              </a:rPr>
              <a:t>akékoľvek</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použitie</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informácií</a:t>
            </a:r>
            <a:r>
              <a:rPr lang="en-US" sz="1200" dirty="0">
                <a:solidFill>
                  <a:schemeClr val="tx1">
                    <a:lumMod val="75000"/>
                    <a:lumOff val="25000"/>
                  </a:schemeClr>
                </a:solidFill>
                <a:latin typeface="system-ui"/>
              </a:rPr>
              <a:t> v </a:t>
            </a:r>
            <a:r>
              <a:rPr lang="en-US" sz="1200" dirty="0" err="1">
                <a:solidFill>
                  <a:schemeClr val="tx1">
                    <a:lumMod val="75000"/>
                    <a:lumOff val="25000"/>
                  </a:schemeClr>
                </a:solidFill>
                <a:latin typeface="system-ui"/>
              </a:rPr>
              <a:t>nej</a:t>
            </a:r>
            <a:r>
              <a:rPr lang="en-US" sz="1200" dirty="0">
                <a:solidFill>
                  <a:schemeClr val="tx1">
                    <a:lumMod val="75000"/>
                    <a:lumOff val="25000"/>
                  </a:schemeClr>
                </a:solidFill>
                <a:latin typeface="system-ui"/>
              </a:rPr>
              <a:t> </a:t>
            </a:r>
            <a:r>
              <a:rPr lang="en-US" sz="1200" dirty="0" err="1">
                <a:solidFill>
                  <a:schemeClr val="tx1">
                    <a:lumMod val="75000"/>
                    <a:lumOff val="25000"/>
                  </a:schemeClr>
                </a:solidFill>
                <a:latin typeface="system-ui"/>
              </a:rPr>
              <a:t>obsiahnutých</a:t>
            </a:r>
            <a:r>
              <a:rPr lang="en-US" sz="1200" dirty="0">
                <a:solidFill>
                  <a:schemeClr val="tx1">
                    <a:lumMod val="75000"/>
                    <a:lumOff val="25000"/>
                  </a:schemeClr>
                </a:solidFill>
                <a:latin typeface="system-ui"/>
              </a:rPr>
              <a:t>.</a:t>
            </a:r>
          </a:p>
        </p:txBody>
      </p:sp>
    </p:spTree>
    <p:extLst>
      <p:ext uri="{BB962C8B-B14F-4D97-AF65-F5344CB8AC3E}">
        <p14:creationId xmlns:p14="http://schemas.microsoft.com/office/powerpoint/2010/main" val="372717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US" sz="4000" b="1" dirty="0"/>
              <a:t>Kapitola 1: </a:t>
            </a:r>
            <a:r>
              <a:rPr lang="sk-SK" sz="4000" b="1" dirty="0"/>
              <a:t>Čo je </a:t>
            </a:r>
            <a:r>
              <a:rPr lang="sk-SK" sz="4000" b="1" dirty="0" err="1"/>
              <a:t>servitizácia</a:t>
            </a:r>
            <a:r>
              <a:rPr lang="en-US" sz="4000" b="1" dirty="0"/>
              <a:t>?</a:t>
            </a:r>
            <a:br>
              <a:rPr lang="en-US" sz="4000" b="1" dirty="0"/>
            </a:br>
            <a:r>
              <a:rPr lang="en-US" sz="2800" dirty="0"/>
              <a:t>1.1 </a:t>
            </a:r>
            <a:r>
              <a:rPr lang="sk-SK" sz="2800" dirty="0"/>
              <a:t>Úvod</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17">
            <a:extLst>
              <a:ext uri="{FF2B5EF4-FFF2-40B4-BE49-F238E27FC236}">
                <a16:creationId xmlns:a16="http://schemas.microsoft.com/office/drawing/2014/main" id="{45BD4E06-98A9-D85C-CAA8-E46CFA26105F}"/>
              </a:ext>
            </a:extLst>
          </p:cNvPr>
          <p:cNvSpPr>
            <a:spLocks noGrp="1"/>
          </p:cNvSpPr>
          <p:nvPr>
            <p:ph idx="1"/>
          </p:nvPr>
        </p:nvSpPr>
        <p:spPr>
          <a:xfrm>
            <a:off x="486888" y="3425179"/>
            <a:ext cx="4110529" cy="1515995"/>
          </a:xfrm>
        </p:spPr>
        <p:txBody>
          <a:bodyPr>
            <a:normAutofit/>
          </a:bodyPr>
          <a:lstStyle/>
          <a:p>
            <a:pPr marL="0" indent="0">
              <a:buNone/>
            </a:pPr>
            <a:r>
              <a:rPr lang="sk-SK" b="1" dirty="0">
                <a:solidFill>
                  <a:srgbClr val="404040"/>
                </a:solidFill>
              </a:rPr>
              <a:t>Môžeme povedať, že existujú 3 úrovne služieb, ktoré dopĺňajú produkty</a:t>
            </a:r>
            <a:r>
              <a:rPr lang="en-US" b="1" dirty="0">
                <a:solidFill>
                  <a:srgbClr val="404040"/>
                </a:solidFill>
              </a:rPr>
              <a:t>.</a:t>
            </a:r>
            <a:endParaRPr lang="en-US" dirty="0">
              <a:solidFill>
                <a:srgbClr val="404040"/>
              </a:solidFill>
            </a:endParaRPr>
          </a:p>
        </p:txBody>
      </p:sp>
      <p:sp>
        <p:nvSpPr>
          <p:cNvPr id="7" name="Isosceles Triangle 6">
            <a:extLst>
              <a:ext uri="{FF2B5EF4-FFF2-40B4-BE49-F238E27FC236}">
                <a16:creationId xmlns:a16="http://schemas.microsoft.com/office/drawing/2014/main" id="{791C02BC-71A6-BFFF-8DA4-190368BF9D50}"/>
              </a:ext>
            </a:extLst>
          </p:cNvPr>
          <p:cNvSpPr/>
          <p:nvPr/>
        </p:nvSpPr>
        <p:spPr>
          <a:xfrm>
            <a:off x="3889248" y="1072896"/>
            <a:ext cx="5961887" cy="5078021"/>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1" name="Group 10">
            <a:extLst>
              <a:ext uri="{FF2B5EF4-FFF2-40B4-BE49-F238E27FC236}">
                <a16:creationId xmlns:a16="http://schemas.microsoft.com/office/drawing/2014/main" id="{5B88C459-00E4-F015-57CD-791F93C70715}"/>
              </a:ext>
            </a:extLst>
          </p:cNvPr>
          <p:cNvGrpSpPr/>
          <p:nvPr/>
        </p:nvGrpSpPr>
        <p:grpSpPr>
          <a:xfrm>
            <a:off x="5436225" y="1982142"/>
            <a:ext cx="6402640" cy="1282700"/>
            <a:chOff x="879141" y="544777"/>
            <a:chExt cx="6402640" cy="1282700"/>
          </a:xfrm>
        </p:grpSpPr>
        <p:sp>
          <p:nvSpPr>
            <p:cNvPr id="19" name="Rectangle: Rounded Corners 18">
              <a:extLst>
                <a:ext uri="{FF2B5EF4-FFF2-40B4-BE49-F238E27FC236}">
                  <a16:creationId xmlns:a16="http://schemas.microsoft.com/office/drawing/2014/main" id="{7658D131-7933-36C4-95A8-88A9815846A2}"/>
                </a:ext>
              </a:extLst>
            </p:cNvPr>
            <p:cNvSpPr/>
            <p:nvPr/>
          </p:nvSpPr>
          <p:spPr>
            <a:xfrm>
              <a:off x="879141" y="544777"/>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ctangle: Rounded Corners 5">
              <a:extLst>
                <a:ext uri="{FF2B5EF4-FFF2-40B4-BE49-F238E27FC236}">
                  <a16:creationId xmlns:a16="http://schemas.microsoft.com/office/drawing/2014/main" id="{9D749A1E-9D95-2C83-D4B8-9BBD609B001F}"/>
                </a:ext>
              </a:extLst>
            </p:cNvPr>
            <p:cNvSpPr txBox="1"/>
            <p:nvPr/>
          </p:nvSpPr>
          <p:spPr>
            <a:xfrm>
              <a:off x="941757" y="607393"/>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400" b="1" kern="1200" dirty="0">
                  <a:solidFill>
                    <a:srgbClr val="404040"/>
                  </a:solidFill>
                </a:rPr>
                <a:t>Pokročilé</a:t>
              </a:r>
              <a:endParaRPr lang="en-US" sz="1400" b="1" kern="1200" dirty="0">
                <a:solidFill>
                  <a:srgbClr val="404040"/>
                </a:solidFill>
              </a:endParaRPr>
            </a:p>
            <a:p>
              <a:pPr lvl="0" algn="ctr" defTabSz="533400">
                <a:lnSpc>
                  <a:spcPct val="90000"/>
                </a:lnSpc>
                <a:spcBef>
                  <a:spcPct val="0"/>
                </a:spcBef>
                <a:spcAft>
                  <a:spcPct val="35000"/>
                </a:spcAft>
              </a:pPr>
              <a:r>
                <a:rPr lang="sk-SK" sz="1400" dirty="0">
                  <a:solidFill>
                    <a:srgbClr val="404040"/>
                  </a:solidFill>
                </a:rPr>
                <a:t>Pokročilé služby sú definované zmluvnými dohodami, ktoré vyžadujú systém produkt - služba. Vlastníctvo </a:t>
              </a:r>
              <a:r>
                <a:rPr lang="sk-SK" sz="1400" dirty="0" err="1">
                  <a:solidFill>
                    <a:srgbClr val="404040"/>
                  </a:solidFill>
                </a:rPr>
                <a:t>servitizovaného</a:t>
              </a:r>
              <a:r>
                <a:rPr lang="sk-SK" sz="1400" dirty="0">
                  <a:solidFill>
                    <a:srgbClr val="404040"/>
                  </a:solidFill>
                </a:rPr>
                <a:t> tovaru sa zvyčajne neprevádza na zákazníka, preto zákazník platí za používanie výrobku alebo za jednotku služby podľa množstva použitých zdrojov</a:t>
              </a:r>
              <a:r>
                <a:rPr lang="en-US" sz="1400" dirty="0">
                  <a:solidFill>
                    <a:srgbClr val="404040"/>
                  </a:solidFill>
                </a:rPr>
                <a:t>.</a:t>
              </a:r>
              <a:endParaRPr lang="sk-SK" sz="1400" dirty="0">
                <a:solidFill>
                  <a:srgbClr val="404040"/>
                </a:solidFill>
              </a:endParaRPr>
            </a:p>
          </p:txBody>
        </p:sp>
      </p:grpSp>
      <p:grpSp>
        <p:nvGrpSpPr>
          <p:cNvPr id="12" name="Group 11">
            <a:extLst>
              <a:ext uri="{FF2B5EF4-FFF2-40B4-BE49-F238E27FC236}">
                <a16:creationId xmlns:a16="http://schemas.microsoft.com/office/drawing/2014/main" id="{67D02235-C0EB-D8BE-50CD-A699655DDEC7}"/>
              </a:ext>
            </a:extLst>
          </p:cNvPr>
          <p:cNvGrpSpPr/>
          <p:nvPr/>
        </p:nvGrpSpPr>
        <p:grpSpPr>
          <a:xfrm>
            <a:off x="5436225" y="3425179"/>
            <a:ext cx="6402640" cy="1282700"/>
            <a:chOff x="879141" y="1987814"/>
            <a:chExt cx="6402640" cy="1282700"/>
          </a:xfrm>
        </p:grpSpPr>
        <p:sp>
          <p:nvSpPr>
            <p:cNvPr id="17" name="Rectangle: Rounded Corners 16">
              <a:extLst>
                <a:ext uri="{FF2B5EF4-FFF2-40B4-BE49-F238E27FC236}">
                  <a16:creationId xmlns:a16="http://schemas.microsoft.com/office/drawing/2014/main" id="{3747A946-EDE2-A2BE-518A-D2959176FB94}"/>
                </a:ext>
              </a:extLst>
            </p:cNvPr>
            <p:cNvSpPr/>
            <p:nvPr/>
          </p:nvSpPr>
          <p:spPr>
            <a:xfrm>
              <a:off x="879141" y="1987814"/>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Rounded Corners 7">
              <a:extLst>
                <a:ext uri="{FF2B5EF4-FFF2-40B4-BE49-F238E27FC236}">
                  <a16:creationId xmlns:a16="http://schemas.microsoft.com/office/drawing/2014/main" id="{A7D806DD-8FA4-FD5E-7736-4849B6ED5C1C}"/>
                </a:ext>
              </a:extLst>
            </p:cNvPr>
            <p:cNvSpPr txBox="1"/>
            <p:nvPr/>
          </p:nvSpPr>
          <p:spPr>
            <a:xfrm>
              <a:off x="941757" y="2050430"/>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400" b="1" kern="1200" noProof="0" dirty="0">
                  <a:solidFill>
                    <a:srgbClr val="404040"/>
                  </a:solidFill>
                </a:rPr>
                <a:t>Stredne pokročilé</a:t>
              </a:r>
              <a:endParaRPr lang="en-US" sz="1400" b="1" kern="1200" noProof="0" dirty="0">
                <a:solidFill>
                  <a:srgbClr val="404040"/>
                </a:solidFill>
              </a:endParaRPr>
            </a:p>
            <a:p>
              <a:pPr lvl="0" algn="ctr" defTabSz="533400">
                <a:lnSpc>
                  <a:spcPct val="90000"/>
                </a:lnSpc>
                <a:spcBef>
                  <a:spcPct val="0"/>
                </a:spcBef>
                <a:spcAft>
                  <a:spcPct val="35000"/>
                </a:spcAft>
              </a:pPr>
              <a:r>
                <a:rPr lang="sk-SK" sz="1400" dirty="0">
                  <a:solidFill>
                    <a:srgbClr val="404040"/>
                  </a:solidFill>
                </a:rPr>
                <a:t>Vzťahujú sa na služby poskytované proaktívne a umožňujúce vzdialené monitorovanie a diagnostiku. Ide o presnejšie a na mieru šité služby pre každého klienta, a nie o štandardný model, ktorý je rovnaký pre všetkých.</a:t>
              </a:r>
              <a:endParaRPr lang="sk-SK" sz="1400" kern="1200" dirty="0">
                <a:solidFill>
                  <a:srgbClr val="404040"/>
                </a:solidFill>
              </a:endParaRPr>
            </a:p>
          </p:txBody>
        </p:sp>
      </p:grpSp>
      <p:grpSp>
        <p:nvGrpSpPr>
          <p:cNvPr id="14" name="Group 13">
            <a:extLst>
              <a:ext uri="{FF2B5EF4-FFF2-40B4-BE49-F238E27FC236}">
                <a16:creationId xmlns:a16="http://schemas.microsoft.com/office/drawing/2014/main" id="{F5C68532-B047-7402-E42A-A9A078B17F28}"/>
              </a:ext>
            </a:extLst>
          </p:cNvPr>
          <p:cNvGrpSpPr/>
          <p:nvPr/>
        </p:nvGrpSpPr>
        <p:grpSpPr>
          <a:xfrm>
            <a:off x="5436225" y="4868217"/>
            <a:ext cx="6402640" cy="1282700"/>
            <a:chOff x="879141" y="3430852"/>
            <a:chExt cx="6402640" cy="1282700"/>
          </a:xfrm>
        </p:grpSpPr>
        <p:sp>
          <p:nvSpPr>
            <p:cNvPr id="15" name="Rectangle: Rounded Corners 14">
              <a:extLst>
                <a:ext uri="{FF2B5EF4-FFF2-40B4-BE49-F238E27FC236}">
                  <a16:creationId xmlns:a16="http://schemas.microsoft.com/office/drawing/2014/main" id="{8B4450CF-CF86-4B21-CB71-2F56B77622AF}"/>
                </a:ext>
              </a:extLst>
            </p:cNvPr>
            <p:cNvSpPr/>
            <p:nvPr/>
          </p:nvSpPr>
          <p:spPr>
            <a:xfrm>
              <a:off x="879141" y="3430852"/>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ectangle: Rounded Corners 9">
              <a:extLst>
                <a:ext uri="{FF2B5EF4-FFF2-40B4-BE49-F238E27FC236}">
                  <a16:creationId xmlns:a16="http://schemas.microsoft.com/office/drawing/2014/main" id="{73BB707F-6B3E-D6DE-3904-547C62A11EBB}"/>
                </a:ext>
              </a:extLst>
            </p:cNvPr>
            <p:cNvSpPr txBox="1"/>
            <p:nvPr/>
          </p:nvSpPr>
          <p:spPr>
            <a:xfrm>
              <a:off x="941757" y="3493468"/>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400" b="1" kern="1200" noProof="0" dirty="0">
                  <a:solidFill>
                    <a:srgbClr val="404040"/>
                  </a:solidFill>
                </a:rPr>
                <a:t>Základné</a:t>
              </a:r>
              <a:endParaRPr lang="en-US" sz="1400" b="1" kern="1200" noProof="0" dirty="0">
                <a:solidFill>
                  <a:srgbClr val="404040"/>
                </a:solidFill>
              </a:endParaRPr>
            </a:p>
            <a:p>
              <a:pPr marL="0" lvl="0" indent="0" algn="ctr" defTabSz="533400">
                <a:lnSpc>
                  <a:spcPct val="90000"/>
                </a:lnSpc>
                <a:spcBef>
                  <a:spcPct val="0"/>
                </a:spcBef>
                <a:spcAft>
                  <a:spcPct val="35000"/>
                </a:spcAft>
                <a:buNone/>
              </a:pPr>
              <a:r>
                <a:rPr lang="sk-SK" sz="1400" kern="1200" noProof="0" dirty="0">
                  <a:solidFill>
                    <a:srgbClr val="404040"/>
                  </a:solidFill>
                </a:rPr>
                <a:t>Služby ako oprava, generálna oprava a podpora majetku, ktoré sa poskytujú na žiadosť zákazníka alebo s pevne stanovenou frekvenciou.</a:t>
              </a:r>
            </a:p>
          </p:txBody>
        </p:sp>
      </p:grpSp>
      <p:sp>
        <p:nvSpPr>
          <p:cNvPr id="3" name="Rectángulo 3">
            <a:extLst>
              <a:ext uri="{FF2B5EF4-FFF2-40B4-BE49-F238E27FC236}">
                <a16:creationId xmlns:a16="http://schemas.microsoft.com/office/drawing/2014/main" id="{B30E4748-A0EB-E9E0-7C74-861897903CAA}"/>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36734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US" sz="4000" b="1"/>
              <a:t>Kapitola 1: </a:t>
            </a:r>
            <a:r>
              <a:rPr lang="sk-SK" sz="4000" b="1"/>
              <a:t>Čo je </a:t>
            </a:r>
            <a:r>
              <a:rPr lang="sk-SK" sz="4000" b="1" err="1"/>
              <a:t>servitizácia</a:t>
            </a:r>
            <a:r>
              <a:rPr lang="en-US" sz="4000" b="1" dirty="0"/>
              <a:t>?</a:t>
            </a:r>
            <a:br>
              <a:rPr lang="en-US" dirty="0"/>
            </a:br>
            <a:r>
              <a:rPr lang="en-US" sz="2800" dirty="0"/>
              <a:t>1.2 </a:t>
            </a:r>
            <a:r>
              <a:rPr lang="sk-SK" sz="2800"/>
              <a:t>Je </a:t>
            </a:r>
            <a:r>
              <a:rPr lang="sk-SK" sz="2800" err="1"/>
              <a:t>servitizácia</a:t>
            </a:r>
            <a:r>
              <a:rPr lang="sk-SK" sz="2800" dirty="0"/>
              <a:t> pre mňa</a:t>
            </a:r>
            <a:r>
              <a:rPr lang="en-US" sz="2800" dirty="0"/>
              <a:t>?</a:t>
            </a:r>
            <a:endParaRPr lang="en-US"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2311487"/>
          </a:xfrm>
        </p:spPr>
        <p:txBody>
          <a:bodyPr>
            <a:normAutofit/>
          </a:bodyPr>
          <a:lstStyle/>
          <a:p>
            <a:pPr marL="0" indent="0" algn="just">
              <a:buNone/>
            </a:pPr>
            <a:r>
              <a:rPr lang="sk-SK" sz="1800" dirty="0"/>
              <a:t>Tradične boli iniciatívy v oblasti </a:t>
            </a:r>
            <a:r>
              <a:rPr lang="sk-SK" sz="1800" dirty="0" err="1"/>
              <a:t>servitizácie</a:t>
            </a:r>
            <a:r>
              <a:rPr lang="sk-SK" sz="1800" dirty="0"/>
              <a:t> vyhradené pre veľké spoločnosti, ktoré mali značné znalosti a zdroje na vývoj a zavádzanie nových služieb. </a:t>
            </a:r>
            <a:r>
              <a:rPr lang="sk-SK" sz="1800" b="1" dirty="0"/>
              <a:t>Ukázalo sa však, že aj </a:t>
            </a:r>
            <a:r>
              <a:rPr lang="sk-SK" sz="1800" b="1" dirty="0" err="1"/>
              <a:t>mikro</a:t>
            </a:r>
            <a:r>
              <a:rPr lang="sk-SK" sz="1800" b="1" dirty="0"/>
              <a:t>, malé a stredné podniky (MMSP) sú schopné </a:t>
            </a:r>
            <a:r>
              <a:rPr lang="sk-SK" sz="1800" b="1" dirty="0" err="1"/>
              <a:t>servitizovať</a:t>
            </a:r>
            <a:r>
              <a:rPr lang="sk-SK" sz="1800" b="1" dirty="0"/>
              <a:t> svoju ponuku a výrazne z toho profitovať</a:t>
            </a:r>
            <a:r>
              <a:rPr lang="sk-SK" sz="1800" dirty="0"/>
              <a:t>. Napriek tomu, že väčšie spoločnosti sú zvyčajne schopné prejsť na </a:t>
            </a:r>
            <a:r>
              <a:rPr lang="sk-SK" sz="1800" dirty="0" err="1"/>
              <a:t>servitizáciu</a:t>
            </a:r>
            <a:r>
              <a:rPr lang="sk-SK" sz="1800" dirty="0"/>
              <a:t> ľahšie vďaka svojej sieti kontaktov a rozpočtu, významné príležitosti existujú aj pre </a:t>
            </a:r>
            <a:r>
              <a:rPr lang="sk-SK" sz="1800" b="1" dirty="0"/>
              <a:t>MMSP práve pre ich agilitu a flexibilitu pri zmene podnikateľského modelu</a:t>
            </a:r>
            <a:r>
              <a:rPr lang="sk-SK" sz="1800" dirty="0"/>
              <a:t>. Zároveň vďaka digitalizácii a využitiu nových technológií dokážu výhody </a:t>
            </a:r>
            <a:r>
              <a:rPr lang="sk-SK" sz="1800" dirty="0" err="1"/>
              <a:t>servitizácie</a:t>
            </a:r>
            <a:r>
              <a:rPr lang="sk-SK" sz="1800" dirty="0"/>
              <a:t> aplikovať rýchlejšie. </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0" name="Rectangle: Rounded Corners 9">
            <a:extLst>
              <a:ext uri="{FF2B5EF4-FFF2-40B4-BE49-F238E27FC236}">
                <a16:creationId xmlns:a16="http://schemas.microsoft.com/office/drawing/2014/main" id="{E74B0247-C791-4FEA-7948-5461C1E933A8}"/>
              </a:ext>
            </a:extLst>
          </p:cNvPr>
          <p:cNvSpPr/>
          <p:nvPr/>
        </p:nvSpPr>
        <p:spPr>
          <a:xfrm>
            <a:off x="486888" y="3819368"/>
            <a:ext cx="5400000" cy="1886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a:solidFill>
                  <a:schemeClr val="bg1"/>
                </a:solidFill>
              </a:rPr>
              <a:t>Keďže zákazníci neustále očakávajú nové výhody a dlhodobé vzťahy s dodávateľmi, spoločnosti všetkých veľkostí pridávajú služby do svojej ponuky produktov.</a:t>
            </a:r>
            <a:r>
              <a:rPr lang="en-US" dirty="0">
                <a:solidFill>
                  <a:schemeClr val="bg1"/>
                </a:solidFill>
              </a:rPr>
              <a:t> </a:t>
            </a:r>
            <a:r>
              <a:rPr lang="sk-SK" dirty="0">
                <a:solidFill>
                  <a:schemeClr val="bg1"/>
                </a:solidFill>
              </a:rPr>
              <a:t>Tie spoločnosti, ktoré využívajú príležitosti v oblasti </a:t>
            </a:r>
            <a:r>
              <a:rPr lang="sk-SK" dirty="0" err="1">
                <a:solidFill>
                  <a:schemeClr val="bg1"/>
                </a:solidFill>
              </a:rPr>
              <a:t>servitizácie</a:t>
            </a:r>
            <a:r>
              <a:rPr lang="sk-SK" dirty="0">
                <a:solidFill>
                  <a:schemeClr val="bg1"/>
                </a:solidFill>
              </a:rPr>
              <a:t> sa stanú finančne bezpečnejšími a vybudujú silnejšie vzťahy so zákazníkmi.</a:t>
            </a:r>
            <a:endParaRPr lang="en-US" dirty="0">
              <a:solidFill>
                <a:schemeClr val="bg1"/>
              </a:solidFill>
            </a:endParaRPr>
          </a:p>
        </p:txBody>
      </p:sp>
      <p:sp>
        <p:nvSpPr>
          <p:cNvPr id="16" name="Rectangle: Rounded Corners 15">
            <a:extLst>
              <a:ext uri="{FF2B5EF4-FFF2-40B4-BE49-F238E27FC236}">
                <a16:creationId xmlns:a16="http://schemas.microsoft.com/office/drawing/2014/main" id="{8506CBBD-B093-F6B2-6396-BABE15A3D776}"/>
              </a:ext>
            </a:extLst>
          </p:cNvPr>
          <p:cNvSpPr/>
          <p:nvPr/>
        </p:nvSpPr>
        <p:spPr>
          <a:xfrm>
            <a:off x="6257688" y="3799009"/>
            <a:ext cx="5400000" cy="1886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a:solidFill>
                  <a:schemeClr val="bg1"/>
                </a:solidFill>
              </a:rPr>
              <a:t>Či už ide o MMSP alebo veľké spoločnosti, víťazmi sa stanú tí, ktorým sa podarí pridať k svojim produktom rôzne druhy služieb a ktorí vytvoria pridanú hodnotu pre svojich zákazníkov.</a:t>
            </a:r>
            <a:r>
              <a:rPr lang="en-US" dirty="0">
                <a:solidFill>
                  <a:schemeClr val="bg1"/>
                </a:solidFill>
              </a:rPr>
              <a:t> </a:t>
            </a:r>
          </a:p>
        </p:txBody>
      </p:sp>
      <p:sp>
        <p:nvSpPr>
          <p:cNvPr id="4" name="Rectángulo 3">
            <a:extLst>
              <a:ext uri="{FF2B5EF4-FFF2-40B4-BE49-F238E27FC236}">
                <a16:creationId xmlns:a16="http://schemas.microsoft.com/office/drawing/2014/main" id="{FAF98D6C-0B4F-84CF-FBBE-E98624C1C409}"/>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273133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US" sz="4000" b="1" dirty="0"/>
              <a:t>Kapitola 1: </a:t>
            </a:r>
            <a:r>
              <a:rPr lang="sk-SK" sz="4000" b="1" dirty="0"/>
              <a:t>Čo je </a:t>
            </a:r>
            <a:r>
              <a:rPr lang="sk-SK" sz="4000" b="1" dirty="0" err="1"/>
              <a:t>servitizácia</a:t>
            </a:r>
            <a:r>
              <a:rPr lang="en-US" sz="4000" b="1" dirty="0"/>
              <a:t>?</a:t>
            </a:r>
            <a:br>
              <a:rPr lang="en-US" dirty="0"/>
            </a:br>
            <a:r>
              <a:rPr lang="en-US" sz="2800" dirty="0"/>
              <a:t>1.2 </a:t>
            </a:r>
            <a:r>
              <a:rPr lang="sk-SK" sz="2800" dirty="0"/>
              <a:t>Je </a:t>
            </a:r>
            <a:r>
              <a:rPr lang="sk-SK" sz="2800" dirty="0" err="1"/>
              <a:t>servitizácia</a:t>
            </a:r>
            <a:r>
              <a:rPr lang="sk-SK" sz="2800" dirty="0"/>
              <a:t> pre mňa</a:t>
            </a:r>
            <a:r>
              <a:rPr lang="en-US" sz="2800" dirty="0"/>
              <a:t>?</a:t>
            </a:r>
            <a:endParaRPr lang="en-U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5" name="Marcador de contenido 17">
            <a:extLst>
              <a:ext uri="{FF2B5EF4-FFF2-40B4-BE49-F238E27FC236}">
                <a16:creationId xmlns:a16="http://schemas.microsoft.com/office/drawing/2014/main" id="{1E7B05CB-B4E4-C1D0-4731-B20219FFCF84}"/>
              </a:ext>
            </a:extLst>
          </p:cNvPr>
          <p:cNvSpPr>
            <a:spLocks noGrp="1"/>
          </p:cNvSpPr>
          <p:nvPr>
            <p:ph idx="1"/>
          </p:nvPr>
        </p:nvSpPr>
        <p:spPr>
          <a:xfrm>
            <a:off x="1096963" y="1846263"/>
            <a:ext cx="10058400" cy="4022725"/>
          </a:xfrm>
        </p:spPr>
        <p:txBody>
          <a:bodyPr>
            <a:normAutofit fontScale="92500" lnSpcReduction="20000"/>
          </a:bodyPr>
          <a:lstStyle/>
          <a:p>
            <a:pPr marL="0" indent="0" algn="just">
              <a:buNone/>
            </a:pPr>
            <a:r>
              <a:rPr lang="sk-SK" b="1" dirty="0"/>
              <a:t>Príklady</a:t>
            </a:r>
            <a:r>
              <a:rPr lang="en-US" b="1" dirty="0"/>
              <a:t>:</a:t>
            </a:r>
          </a:p>
          <a:p>
            <a:pPr algn="just">
              <a:buFont typeface="Arial" panose="020B0604020202020204" pitchFamily="34" charset="0"/>
              <a:buChar char="•"/>
            </a:pPr>
            <a:r>
              <a:rPr lang="sk-SK" dirty="0"/>
              <a:t>Veľké spoločnosti</a:t>
            </a:r>
            <a:r>
              <a:rPr lang="en-US" dirty="0"/>
              <a:t>:</a:t>
            </a:r>
          </a:p>
          <a:p>
            <a:pPr lvl="1" algn="just">
              <a:buFont typeface="Arial" panose="020B0604020202020204" pitchFamily="34" charset="0"/>
              <a:buChar char="•"/>
            </a:pPr>
            <a:r>
              <a:rPr lang="sk-SK" dirty="0"/>
              <a:t>Elektronická spoločnosť Philips poskytuje letisku Amsterdam-</a:t>
            </a:r>
            <a:r>
              <a:rPr lang="sk-SK" dirty="0" err="1"/>
              <a:t>Schiphol</a:t>
            </a:r>
            <a:r>
              <a:rPr lang="sk-SK" dirty="0"/>
              <a:t> </a:t>
            </a:r>
            <a:r>
              <a:rPr lang="sk-SK" b="1" dirty="0"/>
              <a:t>LED osvetlenie ako službu </a:t>
            </a:r>
            <a:r>
              <a:rPr lang="sk-SK" dirty="0"/>
              <a:t>rozšírenú o pripojenie k internetu vecí. Spoločnosť Philips predáva letisku namiesto svietidiel samotné "svetlo". </a:t>
            </a:r>
            <a:r>
              <a:rPr lang="sk-SK" dirty="0" err="1"/>
              <a:t>Schiphol</a:t>
            </a:r>
            <a:r>
              <a:rPr lang="sk-SK" dirty="0"/>
              <a:t> platí za svetlo, ktoré používa, zatiaľ čo Philips zostáva vlastníkom všetkých svietidiel a inštalácií.</a:t>
            </a:r>
          </a:p>
          <a:p>
            <a:pPr lvl="1" algn="just">
              <a:buFont typeface="Arial" panose="020B0604020202020204" pitchFamily="34" charset="0"/>
              <a:buChar char="•"/>
            </a:pPr>
            <a:r>
              <a:rPr lang="sk-SK" dirty="0"/>
              <a:t>Spoločnosť </a:t>
            </a:r>
            <a:r>
              <a:rPr lang="sk-SK" dirty="0" err="1"/>
              <a:t>WashTec</a:t>
            </a:r>
            <a:r>
              <a:rPr lang="sk-SK" dirty="0"/>
              <a:t> dodáva svoju </a:t>
            </a:r>
            <a:r>
              <a:rPr lang="sk-SK" b="1" dirty="0"/>
              <a:t>technológiu umývania automobilov prostredníctvom modelu platby za používanie</a:t>
            </a:r>
            <a:r>
              <a:rPr lang="sk-SK" dirty="0"/>
              <a:t>, ktorý je doplnený o balík ďalších služieb, od dodávok čistiacich prostriedkov a pravidelnej údržby, až po opravy a čistenie areálu. </a:t>
            </a:r>
            <a:endParaRPr lang="sk-SK" dirty="0">
              <a:solidFill>
                <a:srgbClr val="FF0000"/>
              </a:solidFill>
            </a:endParaRPr>
          </a:p>
          <a:p>
            <a:pPr algn="just">
              <a:buFont typeface="Arial" panose="020B0604020202020204" pitchFamily="34" charset="0"/>
              <a:buChar char="•"/>
            </a:pPr>
            <a:r>
              <a:rPr lang="en-US" dirty="0"/>
              <a:t>MM</a:t>
            </a:r>
            <a:r>
              <a:rPr lang="sk-SK" dirty="0"/>
              <a:t>SP</a:t>
            </a:r>
            <a:r>
              <a:rPr lang="en-US" dirty="0"/>
              <a:t>:</a:t>
            </a:r>
          </a:p>
          <a:p>
            <a:pPr lvl="1" algn="just">
              <a:buFont typeface="Arial" panose="020B0604020202020204" pitchFamily="34" charset="0"/>
              <a:buChar char="•"/>
            </a:pPr>
            <a:r>
              <a:rPr lang="sk-SK" dirty="0"/>
              <a:t>Holandská spoločnosť </a:t>
            </a:r>
            <a:r>
              <a:rPr lang="sk-SK" dirty="0" err="1"/>
              <a:t>Bundles</a:t>
            </a:r>
            <a:r>
              <a:rPr lang="sk-SK" dirty="0"/>
              <a:t> ponúka </a:t>
            </a:r>
            <a:r>
              <a:rPr lang="sk-SK" b="1" dirty="0"/>
              <a:t>domáce spotrebiče ako službu</a:t>
            </a:r>
            <a:r>
              <a:rPr lang="sk-SK" dirty="0"/>
              <a:t>. V spolupráci s výrobcami zariadení prenajímajú domáce spotrebiče, ako sú práčky,</a:t>
            </a:r>
            <a:r>
              <a:rPr lang="sk-SK" dirty="0">
                <a:solidFill>
                  <a:srgbClr val="FF0000"/>
                </a:solidFill>
              </a:rPr>
              <a:t>. </a:t>
            </a:r>
            <a:r>
              <a:rPr lang="sk-SK" dirty="0">
                <a:solidFill>
                  <a:schemeClr val="tx1"/>
                </a:solidFill>
              </a:rPr>
              <a:t>Poplatky si účtujú </a:t>
            </a:r>
            <a:r>
              <a:rPr lang="sk-SK" dirty="0"/>
              <a:t>za čas ich používania, spotrebu energie alebo zdrojov.</a:t>
            </a:r>
          </a:p>
          <a:p>
            <a:pPr lvl="1" algn="just">
              <a:buFont typeface="Arial" panose="020B0604020202020204" pitchFamily="34" charset="0"/>
              <a:buChar char="•"/>
            </a:pPr>
            <a:r>
              <a:rPr lang="sk-SK" dirty="0"/>
              <a:t>Chorvátska spoločnosť </a:t>
            </a:r>
            <a:r>
              <a:rPr lang="sk-SK" dirty="0" err="1"/>
              <a:t>Alius</a:t>
            </a:r>
            <a:r>
              <a:rPr lang="sk-SK" dirty="0"/>
              <a:t> Grupa predáva </a:t>
            </a:r>
            <a:r>
              <a:rPr lang="sk-SK" b="1" dirty="0"/>
              <a:t>služby komplexnej starostlivosti o riadenie logistického reťazca v lekárni </a:t>
            </a:r>
            <a:r>
              <a:rPr lang="sk-SK" dirty="0"/>
              <a:t>(monitorovanie prepravy a skladovania liekov), namiesto toho</a:t>
            </a:r>
            <a:r>
              <a:rPr lang="en-US" dirty="0"/>
              <a:t>, aby </a:t>
            </a:r>
            <a:r>
              <a:rPr lang="sk-SK" dirty="0"/>
              <a:t>predávala len zariadenia na monitorovanie teploty a vlhkosti</a:t>
            </a:r>
            <a:r>
              <a:rPr lang="en-US" dirty="0"/>
              <a:t>.</a:t>
            </a:r>
            <a:r>
              <a:rPr lang="sk-SK" dirty="0"/>
              <a:t> </a:t>
            </a:r>
          </a:p>
          <a:p>
            <a:pPr lvl="1" algn="just">
              <a:buFont typeface="Arial" panose="020B0604020202020204" pitchFamily="34" charset="0"/>
              <a:buChar char="•"/>
            </a:pPr>
            <a:r>
              <a:rPr lang="sk-SK" dirty="0"/>
              <a:t>Chorvátska spoločnosť </a:t>
            </a:r>
            <a:r>
              <a:rPr lang="en-US" dirty="0" err="1"/>
              <a:t>Ventex</a:t>
            </a:r>
            <a:r>
              <a:rPr lang="sk-SK" dirty="0"/>
              <a:t> predáva </a:t>
            </a:r>
            <a:r>
              <a:rPr lang="sk-SK" b="1" dirty="0"/>
              <a:t>službu monitorovania polohy a núdzovej reakcie </a:t>
            </a:r>
            <a:r>
              <a:rPr lang="sk-SK" dirty="0"/>
              <a:t>pre starostlivosť o starších namiesto predaja zariadení určených na lokalizáciu.</a:t>
            </a:r>
            <a:endParaRPr lang="en-US" dirty="0"/>
          </a:p>
        </p:txBody>
      </p:sp>
      <p:sp>
        <p:nvSpPr>
          <p:cNvPr id="4" name="Rectángulo 3">
            <a:extLst>
              <a:ext uri="{FF2B5EF4-FFF2-40B4-BE49-F238E27FC236}">
                <a16:creationId xmlns:a16="http://schemas.microsoft.com/office/drawing/2014/main" id="{AABB4DFA-A630-276A-ECC1-EB4F7DBE5FA1}"/>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162496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inovácií služieb</a:t>
            </a:r>
            <a:r>
              <a:rPr lang="en-US" sz="2800" dirty="0"/>
              <a:t> –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1380545"/>
          </a:xfrm>
        </p:spPr>
        <p:txBody>
          <a:bodyPr>
            <a:normAutofit fontScale="85000" lnSpcReduction="20000"/>
          </a:bodyPr>
          <a:lstStyle/>
          <a:p>
            <a:pPr algn="just"/>
            <a:r>
              <a:rPr lang="sk-SK" dirty="0"/>
              <a:t>Tvorba a zlepšovanie</a:t>
            </a:r>
            <a:r>
              <a:rPr lang="sk-SK" dirty="0">
                <a:solidFill>
                  <a:srgbClr val="FF0000"/>
                </a:solidFill>
              </a:rPr>
              <a:t> </a:t>
            </a:r>
            <a:r>
              <a:rPr lang="sk-SK" dirty="0">
                <a:solidFill>
                  <a:schemeClr val="tx1"/>
                </a:solidFill>
              </a:rPr>
              <a:t>kvality ponúkaných </a:t>
            </a:r>
            <a:r>
              <a:rPr lang="sk-SK" dirty="0"/>
              <a:t>služieb, často označované ako inovácie služieb alebo dizajn služieb, je interdisciplinárny prístup, ktorý kombinuje rôzne metódy a nástroje z rôznych odborov. V tejto časti modulu sa zoznámite s </a:t>
            </a:r>
            <a:r>
              <a:rPr lang="sk-SK" b="1" dirty="0"/>
              <a:t>Metodikou inovácie služieb</a:t>
            </a:r>
            <a:r>
              <a:rPr lang="sk-SK" dirty="0"/>
              <a:t>, ktorú vyvinula medzinárodná skupina organizácií na podporu</a:t>
            </a:r>
            <a:r>
              <a:rPr lang="en-US" dirty="0"/>
              <a:t> </a:t>
            </a:r>
            <a:r>
              <a:rPr lang="sk-SK" dirty="0"/>
              <a:t>podnikania združených v rámci </a:t>
            </a:r>
            <a:r>
              <a:rPr lang="sk-SK" dirty="0">
                <a:hlinkClick r:id="rId4"/>
              </a:rPr>
              <a:t>projektu T</a:t>
            </a:r>
            <a:r>
              <a:rPr lang="en-US" dirty="0">
                <a:hlinkClick r:id="rId4"/>
              </a:rPr>
              <a:t>HINGS+</a:t>
            </a:r>
            <a:r>
              <a:rPr lang="en-US" dirty="0"/>
              <a:t>, </a:t>
            </a:r>
            <a:r>
              <a:rPr lang="sk-SK" dirty="0"/>
              <a:t>spolufinancovaného z programu </a:t>
            </a:r>
            <a:r>
              <a:rPr lang="en-US" dirty="0" err="1">
                <a:hlinkClick r:id="rId5"/>
              </a:rPr>
              <a:t>Interreg</a:t>
            </a:r>
            <a:r>
              <a:rPr lang="en-US" dirty="0">
                <a:hlinkClick r:id="rId5"/>
              </a:rPr>
              <a:t> Central Europe</a:t>
            </a:r>
            <a:r>
              <a:rPr lang="en-US" dirty="0"/>
              <a:t>.</a:t>
            </a:r>
          </a:p>
          <a:p>
            <a:pPr algn="just"/>
            <a:r>
              <a:rPr lang="sk-SK" b="1" dirty="0">
                <a:solidFill>
                  <a:schemeClr val="tx1"/>
                </a:solidFill>
              </a:rPr>
              <a:t>Metodika inovácie služieb </a:t>
            </a:r>
            <a:r>
              <a:rPr lang="sk-SK" dirty="0"/>
              <a:t>je vyvinutá špeciálne pre MSP (použiteľná aj v </a:t>
            </a:r>
            <a:r>
              <a:rPr lang="sk-SK" dirty="0" err="1"/>
              <a:t>mikropodnikoch</a:t>
            </a:r>
            <a:r>
              <a:rPr lang="sk-SK" dirty="0"/>
              <a:t>) a je definovaná nasledovne</a:t>
            </a:r>
            <a:r>
              <a:rPr lang="en-GB" dirty="0"/>
              <a:t>:</a:t>
            </a:r>
          </a:p>
        </p:txBody>
      </p:sp>
      <p:graphicFrame>
        <p:nvGraphicFramePr>
          <p:cNvPr id="13" name="Diagram 12">
            <a:extLst>
              <a:ext uri="{FF2B5EF4-FFF2-40B4-BE49-F238E27FC236}">
                <a16:creationId xmlns:a16="http://schemas.microsoft.com/office/drawing/2014/main" id="{4330CBB5-4C39-6BFA-235A-96C0A8FC0718}"/>
              </a:ext>
            </a:extLst>
          </p:cNvPr>
          <p:cNvGraphicFramePr/>
          <p:nvPr>
            <p:extLst>
              <p:ext uri="{D42A27DB-BD31-4B8C-83A1-F6EECF244321}">
                <p14:modId xmlns:p14="http://schemas.microsoft.com/office/powerpoint/2010/main" val="1359413423"/>
              </p:ext>
            </p:extLst>
          </p:nvPr>
        </p:nvGraphicFramePr>
        <p:xfrm>
          <a:off x="2167868" y="2948751"/>
          <a:ext cx="7479978" cy="337292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4" name="Rectángulo 3">
            <a:extLst>
              <a:ext uri="{FF2B5EF4-FFF2-40B4-BE49-F238E27FC236}">
                <a16:creationId xmlns:a16="http://schemas.microsoft.com/office/drawing/2014/main" id="{8B8C605A-B0A6-DD71-E064-322263D49D62}"/>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53525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dirty="0"/>
              <a:t>Kapitola 2: </a:t>
            </a:r>
            <a:r>
              <a:rPr lang="sk-SK" sz="4000" b="1" dirty="0"/>
              <a:t>Ako implementovať </a:t>
            </a:r>
            <a:r>
              <a:rPr lang="sk-SK" sz="4000" b="1" dirty="0" err="1"/>
              <a:t>servitizáciu</a:t>
            </a:r>
            <a:r>
              <a:rPr lang="sk-SK" sz="4000" b="1" dirty="0"/>
              <a:t> vo vašej spoločnosti</a:t>
            </a:r>
            <a:r>
              <a:rPr lang="en-US" sz="4000" b="1" dirty="0"/>
              <a:t>?</a:t>
            </a:r>
            <a:br>
              <a:rPr lang="en-US" sz="4000" b="1" dirty="0"/>
            </a:br>
            <a:r>
              <a:rPr lang="en-US" sz="2800" dirty="0"/>
              <a:t>2.1 </a:t>
            </a:r>
            <a:r>
              <a:rPr lang="sk-SK" sz="2800" dirty="0"/>
              <a:t>Metodika inovácie služieb</a:t>
            </a:r>
            <a:r>
              <a:rPr lang="en-US" sz="2800" dirty="0"/>
              <a:t> – </a:t>
            </a:r>
            <a:r>
              <a:rPr lang="sk-SK" sz="2800" dirty="0"/>
              <a:t>proces transformácie</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0619" y="73012"/>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992357"/>
          </a:xfrm>
        </p:spPr>
        <p:txBody>
          <a:bodyPr>
            <a:normAutofit/>
          </a:bodyPr>
          <a:lstStyle/>
          <a:p>
            <a:r>
              <a:rPr lang="sk-SK" dirty="0"/>
              <a:t>Metodika inovácie služieb je ucelená, robustná a funkčná metodika</a:t>
            </a:r>
            <a:r>
              <a:rPr lang="en-US" dirty="0"/>
              <a:t> </a:t>
            </a:r>
            <a:r>
              <a:rPr lang="sk-SK" dirty="0"/>
              <a:t>na zlepšenie zručností podnikateľov v oblasti vývoja služieb založených na produktoch, ktorá im umožní realizovať </a:t>
            </a:r>
            <a:r>
              <a:rPr lang="sk-SK" dirty="0" err="1"/>
              <a:t>servitizáciu</a:t>
            </a:r>
            <a:r>
              <a:rPr lang="sk-SK" dirty="0"/>
              <a:t> </a:t>
            </a:r>
            <a:r>
              <a:rPr lang="sk-SK" dirty="0">
                <a:solidFill>
                  <a:schemeClr val="tx1"/>
                </a:solidFill>
              </a:rPr>
              <a:t>v</a:t>
            </a:r>
            <a:r>
              <a:rPr lang="sk-SK" dirty="0"/>
              <a:t> </a:t>
            </a:r>
            <a:r>
              <a:rPr lang="en-US" dirty="0"/>
              <a:t>4 </a:t>
            </a:r>
            <a:r>
              <a:rPr lang="sk-SK" dirty="0"/>
              <a:t>fázach</a:t>
            </a:r>
            <a:r>
              <a:rPr lang="en-US" dirty="0"/>
              <a:t>:</a:t>
            </a:r>
          </a:p>
        </p:txBody>
      </p:sp>
      <p:graphicFrame>
        <p:nvGraphicFramePr>
          <p:cNvPr id="15" name="Diagram 14">
            <a:extLst>
              <a:ext uri="{FF2B5EF4-FFF2-40B4-BE49-F238E27FC236}">
                <a16:creationId xmlns:a16="http://schemas.microsoft.com/office/drawing/2014/main" id="{991788D6-ADF5-E919-C4CB-B4553355B22D}"/>
              </a:ext>
            </a:extLst>
          </p:cNvPr>
          <p:cNvGraphicFramePr/>
          <p:nvPr>
            <p:extLst>
              <p:ext uri="{D42A27DB-BD31-4B8C-83A1-F6EECF244321}">
                <p14:modId xmlns:p14="http://schemas.microsoft.com/office/powerpoint/2010/main" val="3634922083"/>
              </p:ext>
            </p:extLst>
          </p:nvPr>
        </p:nvGraphicFramePr>
        <p:xfrm>
          <a:off x="778725" y="2563040"/>
          <a:ext cx="10634550" cy="34333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Rectángulo 3">
            <a:extLst>
              <a:ext uri="{FF2B5EF4-FFF2-40B4-BE49-F238E27FC236}">
                <a16:creationId xmlns:a16="http://schemas.microsoft.com/office/drawing/2014/main" id="{E054DCDE-C790-2E1A-DF06-393A3ADF85D2}"/>
              </a:ext>
            </a:extLst>
          </p:cNvPr>
          <p:cNvSpPr/>
          <p:nvPr/>
        </p:nvSpPr>
        <p:spPr>
          <a:xfrm>
            <a:off x="105888" y="6396335"/>
            <a:ext cx="11174239" cy="461665"/>
          </a:xfrm>
          <a:prstGeom prst="rect">
            <a:avLst/>
          </a:prstGeom>
        </p:spPr>
        <p:txBody>
          <a:bodyPr wrap="square" lIns="91440" tIns="45720" rIns="91440" bIns="45720" anchor="t">
            <a:spAutoFit/>
          </a:bodyPr>
          <a:lstStyle/>
          <a:p>
            <a:r>
              <a:rPr lang="en-US" sz="1200" dirty="0">
                <a:solidFill>
                  <a:schemeClr val="bg1"/>
                </a:solidFill>
                <a:latin typeface="system-ui"/>
              </a:rPr>
              <a:t>Podpora </a:t>
            </a:r>
            <a:r>
              <a:rPr lang="en-US" sz="1200" dirty="0" err="1">
                <a:solidFill>
                  <a:schemeClr val="bg1"/>
                </a:solidFill>
                <a:latin typeface="system-ui"/>
              </a:rPr>
              <a:t>Európskej</a:t>
            </a:r>
            <a:r>
              <a:rPr lang="en-US" sz="1200" dirty="0">
                <a:solidFill>
                  <a:schemeClr val="bg1"/>
                </a:solidFill>
                <a:latin typeface="system-ui"/>
              </a:rPr>
              <a:t> </a:t>
            </a:r>
            <a:r>
              <a:rPr lang="en-US" sz="1200" dirty="0" err="1">
                <a:solidFill>
                  <a:schemeClr val="bg1"/>
                </a:solidFill>
                <a:latin typeface="system-ui"/>
              </a:rPr>
              <a:t>komisie</a:t>
            </a:r>
            <a:r>
              <a:rPr lang="en-US" sz="1200" dirty="0">
                <a:solidFill>
                  <a:schemeClr val="bg1"/>
                </a:solidFill>
                <a:latin typeface="system-ui"/>
              </a:rPr>
              <a:t> </a:t>
            </a:r>
            <a:r>
              <a:rPr lang="en-US" sz="1200" dirty="0" err="1">
                <a:solidFill>
                  <a:schemeClr val="bg1"/>
                </a:solidFill>
                <a:latin typeface="system-ui"/>
              </a:rPr>
              <a:t>na</a:t>
            </a:r>
            <a:r>
              <a:rPr lang="en-US" sz="1200" dirty="0">
                <a:solidFill>
                  <a:schemeClr val="bg1"/>
                </a:solidFill>
                <a:latin typeface="system-ui"/>
              </a:rPr>
              <a:t> </a:t>
            </a:r>
            <a:r>
              <a:rPr lang="en-US" sz="1200" dirty="0" err="1">
                <a:solidFill>
                  <a:schemeClr val="bg1"/>
                </a:solidFill>
                <a:latin typeface="system-ui"/>
              </a:rPr>
              <a:t>vytvorenie</a:t>
            </a:r>
            <a:r>
              <a:rPr lang="en-US" sz="1200" dirty="0">
                <a:solidFill>
                  <a:schemeClr val="bg1"/>
                </a:solidFill>
                <a:latin typeface="system-ui"/>
              </a:rPr>
              <a:t> </a:t>
            </a:r>
            <a:r>
              <a:rPr lang="en-US" sz="1200" dirty="0" err="1">
                <a:solidFill>
                  <a:schemeClr val="bg1"/>
                </a:solidFill>
                <a:latin typeface="system-ui"/>
              </a:rPr>
              <a:t>tejto</a:t>
            </a:r>
            <a:r>
              <a:rPr lang="en-US" sz="1200" dirty="0">
                <a:solidFill>
                  <a:schemeClr val="bg1"/>
                </a:solidFill>
                <a:latin typeface="system-ui"/>
              </a:rPr>
              <a:t> </a:t>
            </a:r>
            <a:r>
              <a:rPr lang="en-US" sz="1200" dirty="0" err="1">
                <a:solidFill>
                  <a:schemeClr val="bg1"/>
                </a:solidFill>
                <a:latin typeface="system-ui"/>
              </a:rPr>
              <a:t>správy</a:t>
            </a:r>
            <a:r>
              <a:rPr lang="en-US" sz="1200" dirty="0">
                <a:solidFill>
                  <a:schemeClr val="bg1"/>
                </a:solidFill>
                <a:latin typeface="system-ui"/>
              </a:rPr>
              <a:t> </a:t>
            </a:r>
            <a:r>
              <a:rPr lang="en-US" sz="1200" dirty="0" err="1">
                <a:solidFill>
                  <a:schemeClr val="bg1"/>
                </a:solidFill>
                <a:latin typeface="system-ui"/>
              </a:rPr>
              <a:t>neznamená</a:t>
            </a:r>
            <a:r>
              <a:rPr lang="en-US" sz="1200" dirty="0">
                <a:solidFill>
                  <a:schemeClr val="bg1"/>
                </a:solidFill>
                <a:latin typeface="system-ui"/>
              </a:rPr>
              <a:t> </a:t>
            </a:r>
            <a:r>
              <a:rPr lang="en-US" sz="1200" dirty="0" err="1">
                <a:solidFill>
                  <a:schemeClr val="bg1"/>
                </a:solidFill>
                <a:latin typeface="system-ui"/>
              </a:rPr>
              <a:t>podporu</a:t>
            </a:r>
            <a:r>
              <a:rPr lang="en-US" sz="1200" dirty="0">
                <a:solidFill>
                  <a:schemeClr val="bg1"/>
                </a:solidFill>
                <a:latin typeface="system-ui"/>
              </a:rPr>
              <a:t> </a:t>
            </a:r>
            <a:r>
              <a:rPr lang="en-US" sz="1200" dirty="0" err="1">
                <a:solidFill>
                  <a:schemeClr val="bg1"/>
                </a:solidFill>
                <a:latin typeface="system-ui"/>
              </a:rPr>
              <a:t>jej</a:t>
            </a:r>
            <a:r>
              <a:rPr lang="en-US" sz="1200" dirty="0">
                <a:solidFill>
                  <a:schemeClr val="bg1"/>
                </a:solidFill>
                <a:latin typeface="system-ui"/>
              </a:rPr>
              <a:t> </a:t>
            </a:r>
            <a:r>
              <a:rPr lang="en-US" sz="1200" dirty="0" err="1">
                <a:solidFill>
                  <a:schemeClr val="bg1"/>
                </a:solidFill>
                <a:latin typeface="system-ui"/>
              </a:rPr>
              <a:t>obsahu</a:t>
            </a:r>
            <a:r>
              <a:rPr lang="en-US" sz="1200" dirty="0">
                <a:solidFill>
                  <a:schemeClr val="bg1"/>
                </a:solidFill>
                <a:latin typeface="system-ui"/>
              </a:rPr>
              <a:t>, </a:t>
            </a:r>
            <a:r>
              <a:rPr lang="en-US" sz="1200" dirty="0" err="1">
                <a:solidFill>
                  <a:schemeClr val="bg1"/>
                </a:solidFill>
                <a:latin typeface="system-ui"/>
              </a:rPr>
              <a:t>ktorý</a:t>
            </a:r>
            <a:r>
              <a:rPr lang="en-US" sz="1200" dirty="0">
                <a:solidFill>
                  <a:schemeClr val="bg1"/>
                </a:solidFill>
                <a:latin typeface="system-ui"/>
              </a:rPr>
              <a:t> </a:t>
            </a:r>
            <a:r>
              <a:rPr lang="en-US" sz="1200" dirty="0" err="1">
                <a:solidFill>
                  <a:schemeClr val="bg1"/>
                </a:solidFill>
                <a:latin typeface="system-ui"/>
              </a:rPr>
              <a:t>vyjadruje</a:t>
            </a:r>
            <a:r>
              <a:rPr lang="en-US" sz="1200" dirty="0">
                <a:solidFill>
                  <a:schemeClr val="bg1"/>
                </a:solidFill>
                <a:latin typeface="system-ui"/>
              </a:rPr>
              <a:t> </a:t>
            </a:r>
            <a:r>
              <a:rPr lang="en-US" sz="1200" dirty="0" err="1">
                <a:solidFill>
                  <a:schemeClr val="bg1"/>
                </a:solidFill>
                <a:latin typeface="system-ui"/>
              </a:rPr>
              <a:t>len</a:t>
            </a:r>
            <a:r>
              <a:rPr lang="en-US" sz="1200" dirty="0">
                <a:solidFill>
                  <a:schemeClr val="bg1"/>
                </a:solidFill>
                <a:latin typeface="system-ui"/>
              </a:rPr>
              <a:t> </a:t>
            </a:r>
            <a:r>
              <a:rPr lang="en-US" sz="1200" dirty="0" err="1">
                <a:solidFill>
                  <a:schemeClr val="bg1"/>
                </a:solidFill>
                <a:latin typeface="system-ui"/>
              </a:rPr>
              <a:t>názory</a:t>
            </a:r>
            <a:r>
              <a:rPr lang="en-US" sz="1200" dirty="0">
                <a:solidFill>
                  <a:schemeClr val="bg1"/>
                </a:solidFill>
                <a:latin typeface="system-ui"/>
              </a:rPr>
              <a:t> </a:t>
            </a:r>
            <a:r>
              <a:rPr lang="en-US" sz="1200" dirty="0" err="1">
                <a:solidFill>
                  <a:schemeClr val="bg1"/>
                </a:solidFill>
                <a:latin typeface="system-ui"/>
              </a:rPr>
              <a:t>autorov</a:t>
            </a:r>
            <a:r>
              <a:rPr lang="en-US" sz="1200" dirty="0">
                <a:solidFill>
                  <a:schemeClr val="bg1"/>
                </a:solidFill>
                <a:latin typeface="system-ui"/>
              </a:rPr>
              <a:t>, a </a:t>
            </a:r>
            <a:r>
              <a:rPr lang="en-US" sz="1200" dirty="0" err="1">
                <a:solidFill>
                  <a:schemeClr val="bg1"/>
                </a:solidFill>
                <a:latin typeface="system-ui"/>
              </a:rPr>
              <a:t>Komisia</a:t>
            </a:r>
            <a:r>
              <a:rPr lang="en-US" sz="1200" dirty="0">
                <a:solidFill>
                  <a:schemeClr val="bg1"/>
                </a:solidFill>
                <a:latin typeface="system-ui"/>
              </a:rPr>
              <a:t> </a:t>
            </a:r>
            <a:r>
              <a:rPr lang="en-US" sz="1200" dirty="0" err="1">
                <a:solidFill>
                  <a:schemeClr val="bg1"/>
                </a:solidFill>
                <a:latin typeface="system-ui"/>
              </a:rPr>
              <a:t>nenesie</a:t>
            </a:r>
            <a:r>
              <a:rPr lang="en-US" sz="1200" dirty="0">
                <a:solidFill>
                  <a:schemeClr val="bg1"/>
                </a:solidFill>
                <a:latin typeface="system-ui"/>
              </a:rPr>
              <a:t> </a:t>
            </a:r>
            <a:r>
              <a:rPr lang="en-US" sz="1200" dirty="0" err="1">
                <a:solidFill>
                  <a:schemeClr val="bg1"/>
                </a:solidFill>
                <a:latin typeface="system-ui"/>
              </a:rPr>
              <a:t>zodpovednosť</a:t>
            </a:r>
            <a:r>
              <a:rPr lang="en-US" sz="1200" dirty="0">
                <a:solidFill>
                  <a:schemeClr val="bg1"/>
                </a:solidFill>
                <a:latin typeface="system-ui"/>
              </a:rPr>
              <a:t> za </a:t>
            </a:r>
            <a:r>
              <a:rPr lang="en-US" sz="1200" dirty="0" err="1">
                <a:solidFill>
                  <a:schemeClr val="bg1"/>
                </a:solidFill>
                <a:latin typeface="system-ui"/>
              </a:rPr>
              <a:t>akékoľvek</a:t>
            </a:r>
            <a:r>
              <a:rPr lang="en-US" sz="1200" dirty="0">
                <a:solidFill>
                  <a:schemeClr val="bg1"/>
                </a:solidFill>
                <a:latin typeface="system-ui"/>
              </a:rPr>
              <a:t> </a:t>
            </a:r>
            <a:r>
              <a:rPr lang="en-US" sz="1200" dirty="0" err="1">
                <a:solidFill>
                  <a:schemeClr val="bg1"/>
                </a:solidFill>
                <a:latin typeface="system-ui"/>
              </a:rPr>
              <a:t>použitie</a:t>
            </a:r>
            <a:r>
              <a:rPr lang="en-US" sz="1200" dirty="0">
                <a:solidFill>
                  <a:schemeClr val="bg1"/>
                </a:solidFill>
                <a:latin typeface="system-ui"/>
              </a:rPr>
              <a:t> </a:t>
            </a:r>
            <a:r>
              <a:rPr lang="en-US" sz="1200" dirty="0" err="1">
                <a:solidFill>
                  <a:schemeClr val="bg1"/>
                </a:solidFill>
                <a:latin typeface="system-ui"/>
              </a:rPr>
              <a:t>informácií</a:t>
            </a:r>
            <a:r>
              <a:rPr lang="en-US" sz="1200" dirty="0">
                <a:solidFill>
                  <a:schemeClr val="bg1"/>
                </a:solidFill>
                <a:latin typeface="system-ui"/>
              </a:rPr>
              <a:t> v </a:t>
            </a:r>
            <a:r>
              <a:rPr lang="en-US" sz="1200" dirty="0" err="1">
                <a:solidFill>
                  <a:schemeClr val="bg1"/>
                </a:solidFill>
                <a:latin typeface="system-ui"/>
              </a:rPr>
              <a:t>nej</a:t>
            </a:r>
            <a:r>
              <a:rPr lang="en-US" sz="1200" dirty="0">
                <a:solidFill>
                  <a:schemeClr val="bg1"/>
                </a:solidFill>
                <a:latin typeface="system-ui"/>
              </a:rPr>
              <a:t> </a:t>
            </a:r>
            <a:r>
              <a:rPr lang="en-US" sz="1200" dirty="0" err="1">
                <a:solidFill>
                  <a:schemeClr val="bg1"/>
                </a:solidFill>
                <a:latin typeface="system-ui"/>
              </a:rPr>
              <a:t>obsiahnutých</a:t>
            </a:r>
            <a:r>
              <a:rPr lang="en-US" sz="1200" dirty="0">
                <a:solidFill>
                  <a:schemeClr val="bg1"/>
                </a:solidFill>
                <a:latin typeface="system-ui"/>
              </a:rPr>
              <a:t>.</a:t>
            </a:r>
            <a:endParaRPr lang="en-US" sz="1200" dirty="0">
              <a:solidFill>
                <a:schemeClr val="bg1"/>
              </a:solidFill>
              <a:cs typeface="Calibri" panose="020F0502020204030204"/>
            </a:endParaRPr>
          </a:p>
        </p:txBody>
      </p:sp>
    </p:spTree>
    <p:extLst>
      <p:ext uri="{BB962C8B-B14F-4D97-AF65-F5344CB8AC3E}">
        <p14:creationId xmlns:p14="http://schemas.microsoft.com/office/powerpoint/2010/main" val="3784879849"/>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4897</TotalTime>
  <Words>5933</Words>
  <Application>Microsoft Office PowerPoint</Application>
  <PresentationFormat>Widescreen</PresentationFormat>
  <Paragraphs>352</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Retrospektíva</vt:lpstr>
      <vt:lpstr>Servitizácia - premena produktov na služby</vt:lpstr>
      <vt:lpstr>Zámer a ciele</vt:lpstr>
      <vt:lpstr>Index</vt:lpstr>
      <vt:lpstr>Kapitola 1: Čo je servitizácia?</vt:lpstr>
      <vt:lpstr>Kapitola 1: Čo je servitizácia? 1.1 Úvod</vt:lpstr>
      <vt:lpstr>Kapitola 1: Čo je servitizácia? 1.2 Je servitizácia pre mňa?</vt:lpstr>
      <vt:lpstr>Kapitola 1: Čo je servitizácia? 1.2 Je servitizácia pre mňa?</vt:lpstr>
      <vt:lpstr>Kapitola 2: Ako implementovať servitizáciu vo vašej spoločnosti? 2.1 Metodika inovácií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2.1 Metodika inovácie služieb – proces transformácie</vt:lpstr>
      <vt:lpstr>Kapitola 2: Ako implementovať servitizáciu vo vašej spoločnosti? 2.2 Kľúčové nástroje, ktoré sa majú používať</vt:lpstr>
      <vt:lpstr>Kapitola 2: Ako implementovať servitizáciu vo vašej spoločnosti? 2.2 Kľúčové nástroje, ktoré sa majú používať</vt:lpstr>
      <vt:lpstr>Kapitola 2: Ako implementovať servitizáciu vo vašej spoločnosti? 2.2 Kľúčové nástroje, ktoré sa majú používať</vt:lpstr>
      <vt:lpstr>Kapitola 2: Ako implementovať servitizáciu vo vašej spoločnosti? 2.2 Kľúčové nástroje, ktoré sa majú používať</vt:lpstr>
      <vt:lpstr>Kapitola 2: Ako implementovať servitizáciu vo vašej spoločnosti? 2.3 Výzvy pre spoločnosť</vt:lpstr>
      <vt:lpstr>Kapitola 3: Prečo servitizácia?</vt:lpstr>
      <vt:lpstr>Kapitola 3: Prečo servitizácia? 3.2 Nové technológie ako nástroj servitizácie</vt:lpstr>
      <vt:lpstr>Kapitola 3: Prečo servitizácia? 3.2 Nové technológie ako nástroj servitizácie</vt:lpstr>
      <vt:lpstr>Kapitola 3: Prečo servitizácia? 3.3 Cesta k udržateľnosti</vt:lpstr>
      <vt:lpstr>Zhrnutie</vt:lpstr>
      <vt:lpstr>Kvízové otázky</vt:lpstr>
      <vt:lpstr>Kvízové otázky: riešenia</vt:lpstr>
      <vt:lpstr>Ďakujeme!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Hana Palušková</cp:lastModifiedBy>
  <cp:revision>361</cp:revision>
  <cp:lastPrinted>2022-11-09T07:13:22Z</cp:lastPrinted>
  <dcterms:created xsi:type="dcterms:W3CDTF">2021-11-14T20:46:17Z</dcterms:created>
  <dcterms:modified xsi:type="dcterms:W3CDTF">2023-04-19T10:04:06Z</dcterms:modified>
</cp:coreProperties>
</file>