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61" r:id="rId3"/>
    <p:sldId id="260" r:id="rId4"/>
    <p:sldId id="326" r:id="rId5"/>
    <p:sldId id="325" r:id="rId6"/>
    <p:sldId id="272" r:id="rId7"/>
    <p:sldId id="309" r:id="rId8"/>
    <p:sldId id="323" r:id="rId9"/>
    <p:sldId id="310" r:id="rId10"/>
    <p:sldId id="313" r:id="rId11"/>
    <p:sldId id="324" r:id="rId12"/>
    <p:sldId id="314" r:id="rId13"/>
    <p:sldId id="319" r:id="rId14"/>
    <p:sldId id="321" r:id="rId15"/>
    <p:sldId id="257" r:id="rId16"/>
    <p:sldId id="274" r:id="rId17"/>
    <p:sldId id="271" r:id="rId18"/>
    <p:sldId id="263" r:id="rId19"/>
    <p:sldId id="273" r:id="rId20"/>
    <p:sldId id="322" r:id="rId21"/>
    <p:sldId id="316" r:id="rId22"/>
    <p:sldId id="331" r:id="rId23"/>
    <p:sldId id="332" r:id="rId24"/>
    <p:sldId id="339" r:id="rId25"/>
    <p:sldId id="333" r:id="rId26"/>
    <p:sldId id="336" r:id="rId27"/>
    <p:sldId id="337" r:id="rId28"/>
    <p:sldId id="338" r:id="rId29"/>
    <p:sldId id="308" r:id="rId30"/>
    <p:sldId id="334" r:id="rId31"/>
    <p:sldId id="311" r:id="rId32"/>
    <p:sldId id="266" r:id="rId33"/>
    <p:sldId id="340" r:id="rId34"/>
    <p:sldId id="342" r:id="rId35"/>
    <p:sldId id="341" r:id="rId36"/>
    <p:sldId id="343" r:id="rId37"/>
    <p:sldId id="264" r:id="rId38"/>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0923D7-C7B6-A1B8-47A2-B0856CDAFC89}" name="Hana Palušková" initials="HP" userId="bd7e3989570f8b89" providerId="Windows Live"/>
  <p188:author id="{F7C0EADD-5F5D-1637-09B8-FE60E4F6D204}" name="Mario Vukelić" initials="MV" userId="S::mario.vukelic@uniri.hr::5c4f08e7-98ca-41a8-9ebe-8f0fb69b21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63A537"/>
    <a:srgbClr val="39A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D1C7C2-DF57-434F-A70F-28EA5EC477E6}" v="2" dt="2023-04-03T13:47:02.859"/>
    <p1510:client id="{8234A9F2-D459-4A92-B996-701EF099FD69}" v="27" dt="2023-04-19T09:57:40.300"/>
    <p1510:client id="{844EA1E5-8179-4644-B903-26935539C110}" v="16" dt="2023-03-31T15:14:04.134"/>
    <p1510:client id="{9C3874D6-6D68-44C0-81AE-22F2D882350C}" v="29" dt="2023-04-03T12:58:58.322"/>
    <p1510:client id="{C9D5E97F-5783-43D9-954E-C6DC195AE246}" v="31" dt="2023-02-06T11:17:55.83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47" autoAdjust="0"/>
    <p:restoredTop sz="95631"/>
  </p:normalViewPr>
  <p:slideViewPr>
    <p:cSldViewPr snapToGrid="0">
      <p:cViewPr>
        <p:scale>
          <a:sx n="102" d="100"/>
          <a:sy n="102" d="100"/>
        </p:scale>
        <p:origin x="192"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arína Gavalcová" clId="Web-{9C3874D6-6D68-44C0-81AE-22F2D882350C}"/>
    <pc:docChg chg="modSld">
      <pc:chgData name="Katarína Gavalcová" userId="" providerId="" clId="Web-{9C3874D6-6D68-44C0-81AE-22F2D882350C}" dt="2023-04-03T12:58:57.993" v="30" actId="20577"/>
      <pc:docMkLst>
        <pc:docMk/>
      </pc:docMkLst>
      <pc:sldChg chg="modSp">
        <pc:chgData name="Katarína Gavalcová" userId="" providerId="" clId="Web-{9C3874D6-6D68-44C0-81AE-22F2D882350C}" dt="2023-04-03T12:49:01.822" v="6" actId="20577"/>
        <pc:sldMkLst>
          <pc:docMk/>
          <pc:sldMk cId="2933670177" sldId="257"/>
        </pc:sldMkLst>
        <pc:spChg chg="mod">
          <ac:chgData name="Katarína Gavalcová" userId="" providerId="" clId="Web-{9C3874D6-6D68-44C0-81AE-22F2D882350C}" dt="2023-04-03T12:49:01.822" v="6" actId="20577"/>
          <ac:spMkLst>
            <pc:docMk/>
            <pc:sldMk cId="2933670177" sldId="257"/>
            <ac:spMk id="79" creationId="{3E1FD6E7-6B4F-4335-B7D1-19040342E587}"/>
          </ac:spMkLst>
        </pc:spChg>
      </pc:sldChg>
      <pc:sldChg chg="modSp">
        <pc:chgData name="Katarína Gavalcová" userId="" providerId="" clId="Web-{9C3874D6-6D68-44C0-81AE-22F2D882350C}" dt="2023-04-03T12:58:57.993" v="30" actId="20577"/>
        <pc:sldMkLst>
          <pc:docMk/>
          <pc:sldMk cId="2329624579" sldId="273"/>
        </pc:sldMkLst>
        <pc:spChg chg="mod">
          <ac:chgData name="Katarína Gavalcová" userId="" providerId="" clId="Web-{9C3874D6-6D68-44C0-81AE-22F2D882350C}" dt="2023-04-03T12:54:49.753" v="27" actId="20577"/>
          <ac:spMkLst>
            <pc:docMk/>
            <pc:sldMk cId="2329624579" sldId="273"/>
            <ac:spMk id="4" creationId="{6183E878-EDA9-0F93-835C-F2DC5BE5CEE7}"/>
          </ac:spMkLst>
        </pc:spChg>
        <pc:spChg chg="mod">
          <ac:chgData name="Katarína Gavalcová" userId="" providerId="" clId="Web-{9C3874D6-6D68-44C0-81AE-22F2D882350C}" dt="2023-04-03T12:58:57.993" v="30" actId="20577"/>
          <ac:spMkLst>
            <pc:docMk/>
            <pc:sldMk cId="2329624579" sldId="273"/>
            <ac:spMk id="6" creationId="{16D3B5C7-9159-1B84-A536-62951977B062}"/>
          </ac:spMkLst>
        </pc:spChg>
      </pc:sldChg>
      <pc:sldChg chg="modSp">
        <pc:chgData name="Katarína Gavalcová" userId="" providerId="" clId="Web-{9C3874D6-6D68-44C0-81AE-22F2D882350C}" dt="2023-04-03T12:56:52.209" v="28" actId="1076"/>
        <pc:sldMkLst>
          <pc:docMk/>
          <pc:sldMk cId="3210363632" sldId="316"/>
        </pc:sldMkLst>
        <pc:picChg chg="mod">
          <ac:chgData name="Katarína Gavalcová" userId="" providerId="" clId="Web-{9C3874D6-6D68-44C0-81AE-22F2D882350C}" dt="2023-04-03T12:56:52.209" v="28" actId="1076"/>
          <ac:picMkLst>
            <pc:docMk/>
            <pc:sldMk cId="3210363632" sldId="316"/>
            <ac:picMk id="10" creationId="{00000000-0000-0000-0000-000000000000}"/>
          </ac:picMkLst>
        </pc:picChg>
      </pc:sldChg>
      <pc:sldChg chg="modSp">
        <pc:chgData name="Katarína Gavalcová" userId="" providerId="" clId="Web-{9C3874D6-6D68-44C0-81AE-22F2D882350C}" dt="2023-04-03T12:49:46.573" v="18" actId="20577"/>
        <pc:sldMkLst>
          <pc:docMk/>
          <pc:sldMk cId="568910792" sldId="321"/>
        </pc:sldMkLst>
        <pc:graphicFrameChg chg="modGraphic">
          <ac:chgData name="Katarína Gavalcová" userId="" providerId="" clId="Web-{9C3874D6-6D68-44C0-81AE-22F2D882350C}" dt="2023-04-03T12:49:46.573" v="18" actId="20577"/>
          <ac:graphicFrameMkLst>
            <pc:docMk/>
            <pc:sldMk cId="568910792" sldId="321"/>
            <ac:graphicFrameMk id="4" creationId="{2C6BAAD0-6788-0543-9E07-B114E2512120}"/>
          </ac:graphicFrameMkLst>
        </pc:graphicFrameChg>
      </pc:sldChg>
    </pc:docChg>
  </pc:docChgLst>
  <pc:docChgLst>
    <pc:chgData name="Katarína Gavalcová" userId="H7CaIWLOOr4J14CVQ3H6foPyBXm+oeE7SJCKoebnw/o=" providerId="None" clId="Web-{C9D5E97F-5783-43D9-954E-C6DC195AE246}"/>
    <pc:docChg chg="modSld">
      <pc:chgData name="Katarína Gavalcová" userId="H7CaIWLOOr4J14CVQ3H6foPyBXm+oeE7SJCKoebnw/o=" providerId="None" clId="Web-{C9D5E97F-5783-43D9-954E-C6DC195AE246}" dt="2023-02-06T11:17:55.835" v="30" actId="20577"/>
      <pc:docMkLst>
        <pc:docMk/>
      </pc:docMkLst>
      <pc:sldChg chg="modSp">
        <pc:chgData name="Katarína Gavalcová" userId="H7CaIWLOOr4J14CVQ3H6foPyBXm+oeE7SJCKoebnw/o=" providerId="None" clId="Web-{C9D5E97F-5783-43D9-954E-C6DC195AE246}" dt="2023-02-06T11:17:55.835" v="30" actId="20577"/>
        <pc:sldMkLst>
          <pc:docMk/>
          <pc:sldMk cId="2933670177" sldId="257"/>
        </pc:sldMkLst>
        <pc:spChg chg="mod">
          <ac:chgData name="Katarína Gavalcová" userId="H7CaIWLOOr4J14CVQ3H6foPyBXm+oeE7SJCKoebnw/o=" providerId="None" clId="Web-{C9D5E97F-5783-43D9-954E-C6DC195AE246}" dt="2023-02-06T11:17:55.835" v="30" actId="20577"/>
          <ac:spMkLst>
            <pc:docMk/>
            <pc:sldMk cId="2933670177" sldId="257"/>
            <ac:spMk id="62" creationId="{059EDE19-0431-454E-8D6B-753B8892412C}"/>
          </ac:spMkLst>
        </pc:spChg>
      </pc:sldChg>
    </pc:docChg>
  </pc:docChgLst>
  <pc:docChgLst>
    <pc:chgData name="Katarína Gavalcová" userId="H7CaIWLOOr4J14CVQ3H6foPyBXm+oeE7SJCKoebnw/o=" providerId="None" clId="Web-{8234A9F2-D459-4A92-B996-701EF099FD69}"/>
    <pc:docChg chg="modSld">
      <pc:chgData name="Katarína Gavalcová" userId="H7CaIWLOOr4J14CVQ3H6foPyBXm+oeE7SJCKoebnw/o=" providerId="None" clId="Web-{8234A9F2-D459-4A92-B996-701EF099FD69}" dt="2023-04-19T09:58:01.738" v="66" actId="20577"/>
      <pc:docMkLst>
        <pc:docMk/>
      </pc:docMkLst>
      <pc:sldChg chg="modSp">
        <pc:chgData name="Katarína Gavalcová" userId="H7CaIWLOOr4J14CVQ3H6foPyBXm+oeE7SJCKoebnw/o=" providerId="None" clId="Web-{8234A9F2-D459-4A92-B996-701EF099FD69}" dt="2023-04-19T09:56:47.283" v="9" actId="20577"/>
        <pc:sldMkLst>
          <pc:docMk/>
          <pc:sldMk cId="482790115" sldId="256"/>
        </pc:sldMkLst>
        <pc:spChg chg="mod">
          <ac:chgData name="Katarína Gavalcová" userId="H7CaIWLOOr4J14CVQ3H6foPyBXm+oeE7SJCKoebnw/o=" providerId="None" clId="Web-{8234A9F2-D459-4A92-B996-701EF099FD69}" dt="2023-04-19T09:56:47.283" v="9" actId="20577"/>
          <ac:spMkLst>
            <pc:docMk/>
            <pc:sldMk cId="482790115" sldId="256"/>
            <ac:spMk id="7" creationId="{E33EF2F1-C015-5730-2F7E-444A13EF48CE}"/>
          </ac:spMkLst>
        </pc:spChg>
      </pc:sldChg>
      <pc:sldChg chg="modSp">
        <pc:chgData name="Katarína Gavalcová" userId="H7CaIWLOOr4J14CVQ3H6foPyBXm+oeE7SJCKoebnw/o=" providerId="None" clId="Web-{8234A9F2-D459-4A92-B996-701EF099FD69}" dt="2023-04-19T09:57:07.487" v="34" actId="20577"/>
        <pc:sldMkLst>
          <pc:docMk/>
          <pc:sldMk cId="2572048921" sldId="260"/>
        </pc:sldMkLst>
        <pc:graphicFrameChg chg="modGraphic">
          <ac:chgData name="Katarína Gavalcová" userId="H7CaIWLOOr4J14CVQ3H6foPyBXm+oeE7SJCKoebnw/o=" providerId="None" clId="Web-{8234A9F2-D459-4A92-B996-701EF099FD69}" dt="2023-04-19T09:57:07.487" v="34" actId="20577"/>
          <ac:graphicFrameMkLst>
            <pc:docMk/>
            <pc:sldMk cId="2572048921" sldId="260"/>
            <ac:graphicFrameMk id="12" creationId="{E64195D9-8ADD-6866-22F8-8B4E5BE116EE}"/>
          </ac:graphicFrameMkLst>
        </pc:graphicFrameChg>
      </pc:sldChg>
      <pc:sldChg chg="modSp">
        <pc:chgData name="Katarína Gavalcová" userId="H7CaIWLOOr4J14CVQ3H6foPyBXm+oeE7SJCKoebnw/o=" providerId="None" clId="Web-{8234A9F2-D459-4A92-B996-701EF099FD69}" dt="2023-04-19T09:58:01.738" v="66" actId="20577"/>
        <pc:sldMkLst>
          <pc:docMk/>
          <pc:sldMk cId="3168389660" sldId="266"/>
        </pc:sldMkLst>
        <pc:graphicFrameChg chg="modGraphic">
          <ac:chgData name="Katarína Gavalcová" userId="H7CaIWLOOr4J14CVQ3H6foPyBXm+oeE7SJCKoebnw/o=" providerId="None" clId="Web-{8234A9F2-D459-4A92-B996-701EF099FD69}" dt="2023-04-19T09:58:01.738" v="66" actId="20577"/>
          <ac:graphicFrameMkLst>
            <pc:docMk/>
            <pc:sldMk cId="3168389660" sldId="266"/>
            <ac:graphicFrameMk id="8" creationId="{3E3B9907-02EC-C90E-5787-01C9B25BF68D}"/>
          </ac:graphicFrameMkLst>
        </pc:graphicFrameChg>
      </pc:sldChg>
      <pc:sldChg chg="modSp">
        <pc:chgData name="Katarína Gavalcová" userId="H7CaIWLOOr4J14CVQ3H6foPyBXm+oeE7SJCKoebnw/o=" providerId="None" clId="Web-{8234A9F2-D459-4A92-B996-701EF099FD69}" dt="2023-04-19T09:57:28.472" v="45" actId="20577"/>
        <pc:sldMkLst>
          <pc:docMk/>
          <pc:sldMk cId="2435845648" sldId="319"/>
        </pc:sldMkLst>
        <pc:spChg chg="mod">
          <ac:chgData name="Katarína Gavalcová" userId="H7CaIWLOOr4J14CVQ3H6foPyBXm+oeE7SJCKoebnw/o=" providerId="None" clId="Web-{8234A9F2-D459-4A92-B996-701EF099FD69}" dt="2023-04-19T09:57:28.472" v="45" actId="20577"/>
          <ac:spMkLst>
            <pc:docMk/>
            <pc:sldMk cId="2435845648" sldId="319"/>
            <ac:spMk id="8" creationId="{6C307AF3-1ECE-8E43-81A3-208572D0EF6F}"/>
          </ac:spMkLst>
        </pc:spChg>
      </pc:sldChg>
      <pc:sldChg chg="modSp">
        <pc:chgData name="Katarína Gavalcová" userId="H7CaIWLOOr4J14CVQ3H6foPyBXm+oeE7SJCKoebnw/o=" providerId="None" clId="Web-{8234A9F2-D459-4A92-B996-701EF099FD69}" dt="2023-04-19T09:57:36.628" v="47" actId="20577"/>
        <pc:sldMkLst>
          <pc:docMk/>
          <pc:sldMk cId="4074251565" sldId="322"/>
        </pc:sldMkLst>
        <pc:spChg chg="mod">
          <ac:chgData name="Katarína Gavalcová" userId="H7CaIWLOOr4J14CVQ3H6foPyBXm+oeE7SJCKoebnw/o=" providerId="None" clId="Web-{8234A9F2-D459-4A92-B996-701EF099FD69}" dt="2023-04-19T09:57:36.628" v="47" actId="20577"/>
          <ac:spMkLst>
            <pc:docMk/>
            <pc:sldMk cId="4074251565" sldId="322"/>
            <ac:spMk id="2" creationId="{807285D1-5F13-9A11-C19D-25D42AA90996}"/>
          </ac:spMkLst>
        </pc:spChg>
      </pc:sldChg>
      <pc:sldChg chg="modSp">
        <pc:chgData name="Katarína Gavalcová" userId="H7CaIWLOOr4J14CVQ3H6foPyBXm+oeE7SJCKoebnw/o=" providerId="None" clId="Web-{8234A9F2-D459-4A92-B996-701EF099FD69}" dt="2023-04-19T09:57:13.471" v="36" actId="20577"/>
        <pc:sldMkLst>
          <pc:docMk/>
          <pc:sldMk cId="3744227573" sldId="326"/>
        </pc:sldMkLst>
        <pc:spChg chg="mod">
          <ac:chgData name="Katarína Gavalcová" userId="H7CaIWLOOr4J14CVQ3H6foPyBXm+oeE7SJCKoebnw/o=" providerId="None" clId="Web-{8234A9F2-D459-4A92-B996-701EF099FD69}" dt="2023-04-19T09:57:13.471" v="36" actId="20577"/>
          <ac:spMkLst>
            <pc:docMk/>
            <pc:sldMk cId="3744227573" sldId="326"/>
            <ac:spMk id="2" creationId="{807285D1-5F13-9A11-C19D-25D42AA90996}"/>
          </ac:spMkLst>
        </pc:spChg>
      </pc:sldChg>
    </pc:docChg>
  </pc:docChgLst>
  <pc:docChgLst>
    <pc:chgData name="Katarína Gavalcová" userId="H7CaIWLOOr4J14CVQ3H6foPyBXm+oeE7SJCKoebnw/o=" providerId="None" clId="Web-{844EA1E5-8179-4644-B903-26935539C110}"/>
    <pc:docChg chg="modSld">
      <pc:chgData name="Katarína Gavalcová" userId="H7CaIWLOOr4J14CVQ3H6foPyBXm+oeE7SJCKoebnw/o=" providerId="None" clId="Web-{844EA1E5-8179-4644-B903-26935539C110}" dt="2023-03-31T15:14:04.119" v="7" actId="20577"/>
      <pc:docMkLst>
        <pc:docMk/>
      </pc:docMkLst>
      <pc:sldChg chg="modSp">
        <pc:chgData name="Katarína Gavalcová" userId="H7CaIWLOOr4J14CVQ3H6foPyBXm+oeE7SJCKoebnw/o=" providerId="None" clId="Web-{844EA1E5-8179-4644-B903-26935539C110}" dt="2023-03-31T15:10:38.129" v="5" actId="1076"/>
        <pc:sldMkLst>
          <pc:docMk/>
          <pc:sldMk cId="2340383548" sldId="271"/>
        </pc:sldMkLst>
        <pc:cxnChg chg="mod">
          <ac:chgData name="Katarína Gavalcová" userId="H7CaIWLOOr4J14CVQ3H6foPyBXm+oeE7SJCKoebnw/o=" providerId="None" clId="Web-{844EA1E5-8179-4644-B903-26935539C110}" dt="2023-03-31T15:10:38.129" v="5" actId="1076"/>
          <ac:cxnSpMkLst>
            <pc:docMk/>
            <pc:sldMk cId="2340383548" sldId="271"/>
            <ac:cxnSpMk id="4" creationId="{0DD1631A-8941-3FFB-C957-09C60ABB4EC9}"/>
          </ac:cxnSpMkLst>
        </pc:cxnChg>
      </pc:sldChg>
      <pc:sldChg chg="modSp">
        <pc:chgData name="Katarína Gavalcová" userId="H7CaIWLOOr4J14CVQ3H6foPyBXm+oeE7SJCKoebnw/o=" providerId="None" clId="Web-{844EA1E5-8179-4644-B903-26935539C110}" dt="2023-03-31T15:14:04.119" v="7" actId="20577"/>
        <pc:sldMkLst>
          <pc:docMk/>
          <pc:sldMk cId="3210363632" sldId="316"/>
        </pc:sldMkLst>
        <pc:spChg chg="mod">
          <ac:chgData name="Katarína Gavalcová" userId="H7CaIWLOOr4J14CVQ3H6foPyBXm+oeE7SJCKoebnw/o=" providerId="None" clId="Web-{844EA1E5-8179-4644-B903-26935539C110}" dt="2023-03-31T15:14:04.119" v="7" actId="20577"/>
          <ac:spMkLst>
            <pc:docMk/>
            <pc:sldMk cId="3210363632" sldId="316"/>
            <ac:spMk id="21" creationId="{543FB03E-7232-F273-D340-28B497D0E19C}"/>
          </ac:spMkLst>
        </pc:spChg>
      </pc:sldChg>
      <pc:sldChg chg="modSp">
        <pc:chgData name="Katarína Gavalcová" userId="H7CaIWLOOr4J14CVQ3H6foPyBXm+oeE7SJCKoebnw/o=" providerId="None" clId="Web-{844EA1E5-8179-4644-B903-26935539C110}" dt="2023-03-31T15:06:29.279" v="3" actId="20577"/>
        <pc:sldMkLst>
          <pc:docMk/>
          <pc:sldMk cId="3744227573" sldId="326"/>
        </pc:sldMkLst>
        <pc:spChg chg="mod">
          <ac:chgData name="Katarína Gavalcová" userId="H7CaIWLOOr4J14CVQ3H6foPyBXm+oeE7SJCKoebnw/o=" providerId="None" clId="Web-{844EA1E5-8179-4644-B903-26935539C110}" dt="2023-03-31T15:06:29.279" v="3" actId="20577"/>
          <ac:spMkLst>
            <pc:docMk/>
            <pc:sldMk cId="3744227573" sldId="326"/>
            <ac:spMk id="6" creationId="{E970FE2C-636B-26F1-B9CB-E73D2257ED09}"/>
          </ac:spMkLst>
        </pc:spChg>
      </pc:sldChg>
    </pc:docChg>
  </pc:docChgLst>
  <pc:docChgLst>
    <pc:chgData name="Katarína Gavalcová" userId="H7CaIWLOOr4J14CVQ3H6foPyBXm+oeE7SJCKoebnw/o=" providerId="None" clId="Web-{34D1C7C2-DF57-434F-A70F-28EA5EC477E6}"/>
    <pc:docChg chg="modSld">
      <pc:chgData name="Katarína Gavalcová" userId="H7CaIWLOOr4J14CVQ3H6foPyBXm+oeE7SJCKoebnw/o=" providerId="None" clId="Web-{34D1C7C2-DF57-434F-A70F-28EA5EC477E6}" dt="2023-04-03T13:46:59.609" v="0" actId="20577"/>
      <pc:docMkLst>
        <pc:docMk/>
      </pc:docMkLst>
      <pc:sldChg chg="modSp">
        <pc:chgData name="Katarína Gavalcová" userId="H7CaIWLOOr4J14CVQ3H6foPyBXm+oeE7SJCKoebnw/o=" providerId="None" clId="Web-{34D1C7C2-DF57-434F-A70F-28EA5EC477E6}" dt="2023-04-03T13:46:59.609" v="0" actId="20577"/>
        <pc:sldMkLst>
          <pc:docMk/>
          <pc:sldMk cId="2711387811" sldId="261"/>
        </pc:sldMkLst>
        <pc:spChg chg="mod">
          <ac:chgData name="Katarína Gavalcová" userId="H7CaIWLOOr4J14CVQ3H6foPyBXm+oeE7SJCKoebnw/o=" providerId="None" clId="Web-{34D1C7C2-DF57-434F-A70F-28EA5EC477E6}" dt="2023-04-03T13:46:59.609" v="0" actId="20577"/>
          <ac:spMkLst>
            <pc:docMk/>
            <pc:sldMk cId="2711387811" sldId="261"/>
            <ac:spMk id="4" creationId="{E8F06718-6545-27B3-6457-611C8A6A55B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F0E53-CBCF-4C04-A4FB-7AC87E586F76}" type="doc">
      <dgm:prSet loTypeId="urn:microsoft.com/office/officeart/2005/8/layout/hList6" loCatId="list" qsTypeId="urn:microsoft.com/office/officeart/2005/8/quickstyle/simple1" qsCatId="simple" csTypeId="urn:microsoft.com/office/officeart/2005/8/colors/accent2_2" csCatId="accent2" phldr="1"/>
      <dgm:spPr/>
      <dgm:t>
        <a:bodyPr/>
        <a:lstStyle/>
        <a:p>
          <a:endParaRPr lang="es-ES"/>
        </a:p>
      </dgm:t>
    </dgm:pt>
    <dgm:pt modelId="{19D75968-110D-4570-A796-4EFA7A289980}">
      <dgm:prSet phldrT="[Texto]" custT="1"/>
      <dgm:spPr/>
      <dgm:t>
        <a:bodyPr/>
        <a:lstStyle/>
        <a:p>
          <a:pPr rtl="0"/>
          <a:r>
            <a:rPr lang="sk-SK" sz="2400" noProof="0" dirty="0">
              <a:latin typeface="Calibri Light" panose="020F0302020204030204"/>
            </a:rPr>
            <a:t>Kapitola</a:t>
          </a:r>
          <a:r>
            <a:rPr lang="sk-SK" sz="2400" noProof="0" dirty="0"/>
            <a:t> 1: Udržateľný prístup v MMSP</a:t>
          </a:r>
        </a:p>
      </dgm:t>
    </dgm:pt>
    <dgm:pt modelId="{78AFBB9F-F438-4106-A4C3-7D8B2021376F}" type="parTrans" cxnId="{B3CC6CB5-BB5B-4A96-8B1E-A8A3F01CC766}">
      <dgm:prSet/>
      <dgm:spPr/>
      <dgm:t>
        <a:bodyPr/>
        <a:lstStyle/>
        <a:p>
          <a:endParaRPr lang="en-US" noProof="0" dirty="0"/>
        </a:p>
      </dgm:t>
    </dgm:pt>
    <dgm:pt modelId="{B5F78038-C462-4723-A996-05689A91AF21}" type="sibTrans" cxnId="{B3CC6CB5-BB5B-4A96-8B1E-A8A3F01CC766}">
      <dgm:prSet/>
      <dgm:spPr/>
      <dgm:t>
        <a:bodyPr/>
        <a:lstStyle/>
        <a:p>
          <a:endParaRPr lang="en-US" noProof="0" dirty="0"/>
        </a:p>
      </dgm:t>
    </dgm:pt>
    <dgm:pt modelId="{609B7737-2F8B-426B-AF67-1EE3ED08022C}">
      <dgm:prSet phldrT="[Texto]" custT="1"/>
      <dgm:spPr/>
      <dgm:t>
        <a:bodyPr/>
        <a:lstStyle/>
        <a:p>
          <a:pPr marL="0" lvl="0" algn="l" defTabSz="1066800" rtl="0">
            <a:lnSpc>
              <a:spcPct val="90000"/>
            </a:lnSpc>
            <a:spcBef>
              <a:spcPct val="0"/>
            </a:spcBef>
            <a:spcAft>
              <a:spcPct val="35000"/>
            </a:spcAft>
            <a:buNone/>
          </a:pPr>
          <a:r>
            <a:rPr lang="sk-SK" sz="2400" kern="1200" noProof="1">
              <a:latin typeface="Calibri Light" panose="020F0302020204030204"/>
            </a:rPr>
            <a:t>Kapitola 2</a:t>
          </a:r>
          <a:r>
            <a:rPr lang="sk-SK" sz="2400" kern="1200" noProof="1"/>
            <a:t>: </a:t>
          </a:r>
          <a:r>
            <a:rPr lang="sk-SK" sz="2400" b="0" kern="1200" noProof="1"/>
            <a:t>Základy sociálneho podnikania</a:t>
          </a:r>
        </a:p>
      </dgm:t>
    </dgm:pt>
    <dgm:pt modelId="{975E8B56-3427-4763-936D-3ECC0B455C10}" type="parTrans" cxnId="{ADD302FE-967B-4FE9-B6D1-D27BC1B89707}">
      <dgm:prSet/>
      <dgm:spPr/>
      <dgm:t>
        <a:bodyPr/>
        <a:lstStyle/>
        <a:p>
          <a:endParaRPr lang="en-US" noProof="0" dirty="0"/>
        </a:p>
      </dgm:t>
    </dgm:pt>
    <dgm:pt modelId="{0E0957BF-B5FA-4EBB-B90A-1ECF37440F7B}" type="sibTrans" cxnId="{ADD302FE-967B-4FE9-B6D1-D27BC1B89707}">
      <dgm:prSet/>
      <dgm:spPr/>
      <dgm:t>
        <a:bodyPr/>
        <a:lstStyle/>
        <a:p>
          <a:endParaRPr lang="en-US" noProof="0" dirty="0"/>
        </a:p>
      </dgm:t>
    </dgm:pt>
    <dgm:pt modelId="{F20B2723-436C-41E3-8327-B9B8406600D3}">
      <dgm:prSet phldrT="[Texto]" custT="1"/>
      <dgm:spPr/>
      <dgm:t>
        <a:bodyPr/>
        <a:lstStyle/>
        <a:p>
          <a:pPr rtl="0"/>
          <a:r>
            <a:rPr lang="sk-SK" sz="2400" noProof="0" dirty="0">
              <a:latin typeface="Calibri Light" panose="020F0302020204030204"/>
            </a:rPr>
            <a:t>Kapitola 3</a:t>
          </a:r>
          <a:r>
            <a:rPr lang="sk-SK" sz="2400" noProof="0" dirty="0"/>
            <a:t>: Zelené podnikanie</a:t>
          </a:r>
        </a:p>
      </dgm:t>
    </dgm:pt>
    <dgm:pt modelId="{46694BCD-358D-4427-9AB4-AE32A5CF5BBA}" type="parTrans" cxnId="{D7CDAEF4-7DDB-4E2B-AE5C-9E4A1FE46335}">
      <dgm:prSet/>
      <dgm:spPr/>
      <dgm:t>
        <a:bodyPr/>
        <a:lstStyle/>
        <a:p>
          <a:endParaRPr lang="en-US" noProof="0" dirty="0"/>
        </a:p>
      </dgm:t>
    </dgm:pt>
    <dgm:pt modelId="{FA8E7AD5-A526-46EB-9C36-3F27A9FF95E2}" type="sibTrans" cxnId="{D7CDAEF4-7DDB-4E2B-AE5C-9E4A1FE46335}">
      <dgm:prSet/>
      <dgm:spPr/>
      <dgm:t>
        <a:bodyPr/>
        <a:lstStyle/>
        <a:p>
          <a:endParaRPr lang="en-US" noProof="0" dirty="0"/>
        </a:p>
      </dgm:t>
    </dgm:pt>
    <dgm:pt modelId="{6B1295BE-EE57-4B96-A1A1-CBFA4F613DDC}">
      <dgm:prSet custT="1"/>
      <dgm:spPr/>
      <dgm:t>
        <a:bodyPr/>
        <a:lstStyle/>
        <a:p>
          <a:pPr marL="114300" lvl="1" indent="-104775" algn="l" defTabSz="622300">
            <a:lnSpc>
              <a:spcPct val="90000"/>
            </a:lnSpc>
            <a:spcBef>
              <a:spcPct val="0"/>
            </a:spcBef>
            <a:spcAft>
              <a:spcPct val="15000"/>
            </a:spcAft>
            <a:buChar char="•"/>
            <a:tabLst/>
          </a:pPr>
          <a:r>
            <a:rPr lang="sk-SK" sz="1400" kern="1200" noProof="1">
              <a:solidFill>
                <a:prstClr val="white"/>
              </a:solidFill>
              <a:latin typeface="Calibri" panose="020F0502020204030204"/>
              <a:ea typeface="+mn-ea"/>
              <a:cs typeface="+mn-cs"/>
            </a:rPr>
            <a:t>Čím je sociálne podnikanie odlišné?
Sociálne podnikanie vs. CSR
Sociálne poslanie v MMSP</a:t>
          </a:r>
          <a:endParaRPr lang="sk-SK" sz="1400" kern="1200" noProof="1"/>
        </a:p>
      </dgm:t>
    </dgm:pt>
    <dgm:pt modelId="{D51866BC-251C-4B9C-A421-7F43FC105399}" type="parTrans" cxnId="{F454C58D-FD5C-45AC-91ED-C8ADC3AFB478}">
      <dgm:prSet/>
      <dgm:spPr/>
      <dgm:t>
        <a:bodyPr/>
        <a:lstStyle/>
        <a:p>
          <a:endParaRPr lang="en-US" noProof="0" dirty="0"/>
        </a:p>
      </dgm:t>
    </dgm:pt>
    <dgm:pt modelId="{90EB6E0B-0688-4445-8BCD-04152E43CB6E}" type="sibTrans" cxnId="{F454C58D-FD5C-45AC-91ED-C8ADC3AFB478}">
      <dgm:prSet/>
      <dgm:spPr/>
      <dgm:t>
        <a:bodyPr/>
        <a:lstStyle/>
        <a:p>
          <a:endParaRPr lang="en-US" noProof="0" dirty="0"/>
        </a:p>
      </dgm:t>
    </dgm:pt>
    <dgm:pt modelId="{D68FBF7A-C04B-474F-B541-28D04F2315D1}">
      <dgm:prSet/>
      <dgm:spPr/>
      <dgm:t>
        <a:bodyPr/>
        <a:lstStyle/>
        <a:p>
          <a:endParaRPr lang="en-US" sz="1400" noProof="0" dirty="0"/>
        </a:p>
      </dgm:t>
    </dgm:pt>
    <dgm:pt modelId="{D943DD64-49C7-443E-9C8F-3B782F95A342}" type="parTrans" cxnId="{3FBD329A-7B5A-4827-B1C5-4F701BBE45BE}">
      <dgm:prSet/>
      <dgm:spPr/>
      <dgm:t>
        <a:bodyPr/>
        <a:lstStyle/>
        <a:p>
          <a:endParaRPr lang="en-US" noProof="0" dirty="0"/>
        </a:p>
      </dgm:t>
    </dgm:pt>
    <dgm:pt modelId="{CD558F69-D208-4D25-9665-9E2A2F5BA6E1}" type="sibTrans" cxnId="{3FBD329A-7B5A-4827-B1C5-4F701BBE45BE}">
      <dgm:prSet/>
      <dgm:spPr/>
      <dgm:t>
        <a:bodyPr/>
        <a:lstStyle/>
        <a:p>
          <a:endParaRPr lang="en-US" noProof="0" dirty="0"/>
        </a:p>
      </dgm:t>
    </dgm:pt>
    <dgm:pt modelId="{EA0E84CC-6C95-414C-9090-50BC6C011891}">
      <dgm:prSet custT="1"/>
      <dgm:spPr/>
      <dgm:t>
        <a:bodyPr/>
        <a:lstStyle/>
        <a:p>
          <a:r>
            <a:rPr lang="sk-SK" sz="1400" noProof="0" dirty="0"/>
            <a:t>Čo je zelené podnikanie a aké sú jeho princípy</a:t>
          </a:r>
        </a:p>
      </dgm:t>
    </dgm:pt>
    <dgm:pt modelId="{87AB324E-DA91-49D1-9114-1AE31773275A}" type="parTrans" cxnId="{D830F332-7B7E-418F-894E-F69F08901F78}">
      <dgm:prSet/>
      <dgm:spPr/>
      <dgm:t>
        <a:bodyPr/>
        <a:lstStyle/>
        <a:p>
          <a:endParaRPr lang="en-US" noProof="0" dirty="0"/>
        </a:p>
      </dgm:t>
    </dgm:pt>
    <dgm:pt modelId="{D4EAF4AE-F37D-47C5-B563-7D6DAF9A31EC}" type="sibTrans" cxnId="{D830F332-7B7E-418F-894E-F69F08901F78}">
      <dgm:prSet/>
      <dgm:spPr/>
      <dgm:t>
        <a:bodyPr/>
        <a:lstStyle/>
        <a:p>
          <a:endParaRPr lang="en-US" noProof="0" dirty="0"/>
        </a:p>
      </dgm:t>
    </dgm:pt>
    <dgm:pt modelId="{693C05E0-3A4B-C74E-8BD8-37023E2DBA7E}">
      <dgm:prSet phldrT="[Texto]" custT="1"/>
      <dgm:spPr/>
      <dgm:t>
        <a:bodyPr/>
        <a:lstStyle/>
        <a:p>
          <a:r>
            <a:rPr lang="sk-SK" sz="1400" noProof="0" dirty="0"/>
            <a:t>Operačné aktivity v MMSP</a:t>
          </a:r>
        </a:p>
      </dgm:t>
    </dgm:pt>
    <dgm:pt modelId="{9169D8DB-042E-DB45-BF24-E33AB1693AB5}" type="parTrans" cxnId="{8C07420C-EB9C-D442-B71E-7ED15B47DBF1}">
      <dgm:prSet/>
      <dgm:spPr/>
      <dgm:t>
        <a:bodyPr/>
        <a:lstStyle/>
        <a:p>
          <a:endParaRPr lang="sk-SK"/>
        </a:p>
      </dgm:t>
    </dgm:pt>
    <dgm:pt modelId="{CB8308BB-DDCB-A648-BF2A-77E1ECC59FD1}" type="sibTrans" cxnId="{8C07420C-EB9C-D442-B71E-7ED15B47DBF1}">
      <dgm:prSet/>
      <dgm:spPr/>
      <dgm:t>
        <a:bodyPr/>
        <a:lstStyle/>
        <a:p>
          <a:endParaRPr lang="sk-SK"/>
        </a:p>
      </dgm:t>
    </dgm:pt>
    <dgm:pt modelId="{0B6D9F7B-172A-5546-B80F-0D613B6A2D1A}">
      <dgm:prSet phldrT="[Texto]" custT="1"/>
      <dgm:spPr/>
      <dgm:t>
        <a:bodyPr/>
        <a:lstStyle/>
        <a:p>
          <a:r>
            <a:rPr lang="sk-SK" sz="1400" noProof="0" dirty="0"/>
            <a:t>Udržateľné trendy pre MMSP  </a:t>
          </a:r>
        </a:p>
      </dgm:t>
    </dgm:pt>
    <dgm:pt modelId="{C7B0C0BC-0890-6B4E-901E-35E1BEC5BB4B}" type="parTrans" cxnId="{481E0AA3-4E2D-0A41-A995-60E52A379376}">
      <dgm:prSet/>
      <dgm:spPr/>
      <dgm:t>
        <a:bodyPr/>
        <a:lstStyle/>
        <a:p>
          <a:endParaRPr lang="sk-SK"/>
        </a:p>
      </dgm:t>
    </dgm:pt>
    <dgm:pt modelId="{FD4DDF5E-441B-6B4E-B62E-893ED50F136A}" type="sibTrans" cxnId="{481E0AA3-4E2D-0A41-A995-60E52A379376}">
      <dgm:prSet/>
      <dgm:spPr/>
      <dgm:t>
        <a:bodyPr/>
        <a:lstStyle/>
        <a:p>
          <a:endParaRPr lang="sk-SK"/>
        </a:p>
      </dgm:t>
    </dgm:pt>
    <dgm:pt modelId="{001B235A-6D6B-FD46-B537-5B8CA49A3921}">
      <dgm:prSet custT="1"/>
      <dgm:spPr/>
      <dgm:t>
        <a:bodyPr/>
        <a:lstStyle/>
        <a:p>
          <a:r>
            <a:rPr lang="sk-SK" sz="1400" noProof="0" dirty="0"/>
            <a:t>Ako využiť potenciál zeleného podnikania</a:t>
          </a:r>
        </a:p>
      </dgm:t>
    </dgm:pt>
    <dgm:pt modelId="{D81A537C-4D70-8140-8353-D919157FC5D8}" type="parTrans" cxnId="{F2F11FC7-0649-7B4C-9CA8-3AACCF871CF8}">
      <dgm:prSet/>
      <dgm:spPr/>
      <dgm:t>
        <a:bodyPr/>
        <a:lstStyle/>
        <a:p>
          <a:endParaRPr lang="sk-SK"/>
        </a:p>
      </dgm:t>
    </dgm:pt>
    <dgm:pt modelId="{58EB08BB-CC04-484B-A991-18D3D72EA2C3}" type="sibTrans" cxnId="{F2F11FC7-0649-7B4C-9CA8-3AACCF871CF8}">
      <dgm:prSet/>
      <dgm:spPr/>
      <dgm:t>
        <a:bodyPr/>
        <a:lstStyle/>
        <a:p>
          <a:endParaRPr lang="sk-SK"/>
        </a:p>
      </dgm:t>
    </dgm:pt>
    <dgm:pt modelId="{5D4B034D-C77F-3B46-9192-10FC1D28B784}">
      <dgm:prSet custT="1"/>
      <dgm:spPr/>
      <dgm:t>
        <a:bodyPr/>
        <a:lstStyle/>
        <a:p>
          <a:r>
            <a:rPr lang="sk-SK" sz="1400" noProof="0" dirty="0"/>
            <a:t> Tipy a nástroje, vďaka ktorým bude váš podnik zelenší</a:t>
          </a:r>
        </a:p>
      </dgm:t>
    </dgm:pt>
    <dgm:pt modelId="{54D7275E-02D3-6E4D-9ACD-B684C7C6E733}" type="parTrans" cxnId="{776F4CA1-8E35-B94C-BA44-253B19A239E4}">
      <dgm:prSet/>
      <dgm:spPr/>
      <dgm:t>
        <a:bodyPr/>
        <a:lstStyle/>
        <a:p>
          <a:endParaRPr lang="sk-SK"/>
        </a:p>
      </dgm:t>
    </dgm:pt>
    <dgm:pt modelId="{357D0387-6841-5B4A-8042-DDF6E2FDC52D}" type="sibTrans" cxnId="{776F4CA1-8E35-B94C-BA44-253B19A239E4}">
      <dgm:prSet/>
      <dgm:spPr/>
      <dgm:t>
        <a:bodyPr/>
        <a:lstStyle/>
        <a:p>
          <a:endParaRPr lang="sk-SK"/>
        </a:p>
      </dgm:t>
    </dgm:pt>
    <dgm:pt modelId="{28B0D80A-25A5-49ED-A3CA-2E7923211341}">
      <dgm:prSet phldrT="[Texto]" custT="1"/>
      <dgm:spPr/>
      <dgm:t>
        <a:bodyPr/>
        <a:lstStyle/>
        <a:p>
          <a:r>
            <a:rPr lang="sk-SK" sz="1400" noProof="0" dirty="0"/>
            <a:t>Udržateľnosť v kontexte MMSP</a:t>
          </a:r>
        </a:p>
      </dgm:t>
    </dgm:pt>
    <dgm:pt modelId="{2EE8811C-4C62-445F-9577-305EB8E1C312}" type="sibTrans" cxnId="{0815BAD7-37F4-4D6C-9249-1E997205664C}">
      <dgm:prSet/>
      <dgm:spPr/>
      <dgm:t>
        <a:bodyPr/>
        <a:lstStyle/>
        <a:p>
          <a:endParaRPr lang="en-US" noProof="0" dirty="0"/>
        </a:p>
      </dgm:t>
    </dgm:pt>
    <dgm:pt modelId="{4978D4BF-FC7B-4F2B-A3D5-CC55735CBAF0}" type="parTrans" cxnId="{0815BAD7-37F4-4D6C-9249-1E997205664C}">
      <dgm:prSet/>
      <dgm:spPr/>
      <dgm:t>
        <a:bodyPr/>
        <a:lstStyle/>
        <a:p>
          <a:endParaRPr lang="en-US" noProof="0" dirty="0"/>
        </a:p>
      </dgm:t>
    </dgm:pt>
    <dgm:pt modelId="{6FB93B61-4A53-45FE-ACC1-D6604E1BAA6B}" type="pres">
      <dgm:prSet presAssocID="{36AF0E53-CBCF-4C04-A4FB-7AC87E586F76}" presName="Name0" presStyleCnt="0">
        <dgm:presLayoutVars>
          <dgm:dir/>
          <dgm:resizeHandles val="exact"/>
        </dgm:presLayoutVars>
      </dgm:prSet>
      <dgm:spPr/>
    </dgm:pt>
    <dgm:pt modelId="{3812FEFD-0534-4CDE-BDFC-5DC8A0A6E211}" type="pres">
      <dgm:prSet presAssocID="{19D75968-110D-4570-A796-4EFA7A289980}" presName="node" presStyleLbl="node1" presStyleIdx="0" presStyleCnt="3" custLinFactX="-3719" custLinFactNeighborX="-100000" custLinFactNeighborY="164">
        <dgm:presLayoutVars>
          <dgm:bulletEnabled val="1"/>
        </dgm:presLayoutVars>
      </dgm:prSet>
      <dgm:spPr/>
    </dgm:pt>
    <dgm:pt modelId="{632743F5-E281-41B2-B8E1-5F853312A20E}" type="pres">
      <dgm:prSet presAssocID="{B5F78038-C462-4723-A996-05689A91AF21}" presName="sibTrans" presStyleCnt="0"/>
      <dgm:spPr/>
    </dgm:pt>
    <dgm:pt modelId="{6A06E1D3-CB2E-499A-A964-4B9EA4634424}" type="pres">
      <dgm:prSet presAssocID="{609B7737-2F8B-426B-AF67-1EE3ED08022C}" presName="node" presStyleLbl="node1" presStyleIdx="1" presStyleCnt="3">
        <dgm:presLayoutVars>
          <dgm:bulletEnabled val="1"/>
        </dgm:presLayoutVars>
      </dgm:prSet>
      <dgm:spPr/>
    </dgm:pt>
    <dgm:pt modelId="{F12582A4-7681-44B9-8EE8-01754ADBF1B9}" type="pres">
      <dgm:prSet presAssocID="{0E0957BF-B5FA-4EBB-B90A-1ECF37440F7B}" presName="sibTrans" presStyleCnt="0"/>
      <dgm:spPr/>
    </dgm:pt>
    <dgm:pt modelId="{3DEE8081-9DAE-447D-949C-DEF3860D6332}" type="pres">
      <dgm:prSet presAssocID="{F20B2723-436C-41E3-8327-B9B8406600D3}" presName="node" presStyleLbl="node1" presStyleIdx="2" presStyleCnt="3">
        <dgm:presLayoutVars>
          <dgm:bulletEnabled val="1"/>
        </dgm:presLayoutVars>
      </dgm:prSet>
      <dgm:spPr/>
    </dgm:pt>
  </dgm:ptLst>
  <dgm:cxnLst>
    <dgm:cxn modelId="{8C07420C-EB9C-D442-B71E-7ED15B47DBF1}" srcId="{19D75968-110D-4570-A796-4EFA7A289980}" destId="{693C05E0-3A4B-C74E-8BD8-37023E2DBA7E}" srcOrd="1" destOrd="0" parTransId="{9169D8DB-042E-DB45-BF24-E33AB1693AB5}" sibTransId="{CB8308BB-DDCB-A648-BF2A-77E1ECC59FD1}"/>
    <dgm:cxn modelId="{87E0261D-8FF6-BE47-A9B6-9C9702315A53}" type="presOf" srcId="{0B6D9F7B-172A-5546-B80F-0D613B6A2D1A}" destId="{3812FEFD-0534-4CDE-BDFC-5DC8A0A6E211}" srcOrd="0" destOrd="3" presId="urn:microsoft.com/office/officeart/2005/8/layout/hList6"/>
    <dgm:cxn modelId="{E78F8F28-CF3A-F64A-8D9B-C8FA3121F3F1}" type="presOf" srcId="{001B235A-6D6B-FD46-B537-5B8CA49A3921}" destId="{3DEE8081-9DAE-447D-949C-DEF3860D6332}" srcOrd="0" destOrd="2" presId="urn:microsoft.com/office/officeart/2005/8/layout/hList6"/>
    <dgm:cxn modelId="{D830F332-7B7E-418F-894E-F69F08901F78}" srcId="{F20B2723-436C-41E3-8327-B9B8406600D3}" destId="{EA0E84CC-6C95-414C-9090-50BC6C011891}" srcOrd="0" destOrd="0" parTransId="{87AB324E-DA91-49D1-9114-1AE31773275A}" sibTransId="{D4EAF4AE-F37D-47C5-B563-7D6DAF9A31EC}"/>
    <dgm:cxn modelId="{123CCC33-8C89-B84A-8927-760F50DF5C05}" type="presOf" srcId="{693C05E0-3A4B-C74E-8BD8-37023E2DBA7E}" destId="{3812FEFD-0534-4CDE-BDFC-5DC8A0A6E211}" srcOrd="0" destOrd="2" presId="urn:microsoft.com/office/officeart/2005/8/layout/hList6"/>
    <dgm:cxn modelId="{E9F9DA4B-601A-4408-897E-D2936CB1FD6F}" type="presOf" srcId="{609B7737-2F8B-426B-AF67-1EE3ED08022C}" destId="{6A06E1D3-CB2E-499A-A964-4B9EA4634424}" srcOrd="0" destOrd="0" presId="urn:microsoft.com/office/officeart/2005/8/layout/hList6"/>
    <dgm:cxn modelId="{D0C0A074-4F11-AB40-8986-0EC4551130C6}" type="presOf" srcId="{5D4B034D-C77F-3B46-9192-10FC1D28B784}" destId="{3DEE8081-9DAE-447D-949C-DEF3860D6332}" srcOrd="0" destOrd="3" presId="urn:microsoft.com/office/officeart/2005/8/layout/hList6"/>
    <dgm:cxn modelId="{3E03E07D-E240-42BC-B715-69C6EEDBD5E8}" type="presOf" srcId="{28B0D80A-25A5-49ED-A3CA-2E7923211341}" destId="{3812FEFD-0534-4CDE-BDFC-5DC8A0A6E211}" srcOrd="0" destOrd="1" presId="urn:microsoft.com/office/officeart/2005/8/layout/hList6"/>
    <dgm:cxn modelId="{A097E889-192C-41F5-8EE9-22C35F2FA878}" type="presOf" srcId="{EA0E84CC-6C95-414C-9090-50BC6C011891}" destId="{3DEE8081-9DAE-447D-949C-DEF3860D6332}" srcOrd="0" destOrd="1" presId="urn:microsoft.com/office/officeart/2005/8/layout/hList6"/>
    <dgm:cxn modelId="{F454C58D-FD5C-45AC-91ED-C8ADC3AFB478}" srcId="{609B7737-2F8B-426B-AF67-1EE3ED08022C}" destId="{6B1295BE-EE57-4B96-A1A1-CBFA4F613DDC}" srcOrd="0" destOrd="0" parTransId="{D51866BC-251C-4B9C-A421-7F43FC105399}" sibTransId="{90EB6E0B-0688-4445-8BCD-04152E43CB6E}"/>
    <dgm:cxn modelId="{6E67A090-EB62-4AF6-952E-D5718240FFF2}" type="presOf" srcId="{D68FBF7A-C04B-474F-B541-28D04F2315D1}" destId="{3DEE8081-9DAE-447D-949C-DEF3860D6332}" srcOrd="0" destOrd="4" presId="urn:microsoft.com/office/officeart/2005/8/layout/hList6"/>
    <dgm:cxn modelId="{FF7D8E92-146B-4D8B-B3DD-8C252796CD3C}" type="presOf" srcId="{19D75968-110D-4570-A796-4EFA7A289980}" destId="{3812FEFD-0534-4CDE-BDFC-5DC8A0A6E211}" srcOrd="0" destOrd="0" presId="urn:microsoft.com/office/officeart/2005/8/layout/hList6"/>
    <dgm:cxn modelId="{39FF2F98-47BE-4045-AFF8-9CE4EC46F901}" type="presOf" srcId="{36AF0E53-CBCF-4C04-A4FB-7AC87E586F76}" destId="{6FB93B61-4A53-45FE-ACC1-D6604E1BAA6B}" srcOrd="0" destOrd="0" presId="urn:microsoft.com/office/officeart/2005/8/layout/hList6"/>
    <dgm:cxn modelId="{3FBD329A-7B5A-4827-B1C5-4F701BBE45BE}" srcId="{F20B2723-436C-41E3-8327-B9B8406600D3}" destId="{D68FBF7A-C04B-474F-B541-28D04F2315D1}" srcOrd="3" destOrd="0" parTransId="{D943DD64-49C7-443E-9C8F-3B782F95A342}" sibTransId="{CD558F69-D208-4D25-9665-9E2A2F5BA6E1}"/>
    <dgm:cxn modelId="{776F4CA1-8E35-B94C-BA44-253B19A239E4}" srcId="{F20B2723-436C-41E3-8327-B9B8406600D3}" destId="{5D4B034D-C77F-3B46-9192-10FC1D28B784}" srcOrd="2" destOrd="0" parTransId="{54D7275E-02D3-6E4D-9ACD-B684C7C6E733}" sibTransId="{357D0387-6841-5B4A-8042-DDF6E2FDC52D}"/>
    <dgm:cxn modelId="{481E0AA3-4E2D-0A41-A995-60E52A379376}" srcId="{19D75968-110D-4570-A796-4EFA7A289980}" destId="{0B6D9F7B-172A-5546-B80F-0D613B6A2D1A}" srcOrd="2" destOrd="0" parTransId="{C7B0C0BC-0890-6B4E-901E-35E1BEC5BB4B}" sibTransId="{FD4DDF5E-441B-6B4E-B62E-893ED50F136A}"/>
    <dgm:cxn modelId="{B3CC6CB5-BB5B-4A96-8B1E-A8A3F01CC766}" srcId="{36AF0E53-CBCF-4C04-A4FB-7AC87E586F76}" destId="{19D75968-110D-4570-A796-4EFA7A289980}" srcOrd="0" destOrd="0" parTransId="{78AFBB9F-F438-4106-A4C3-7D8B2021376F}" sibTransId="{B5F78038-C462-4723-A996-05689A91AF21}"/>
    <dgm:cxn modelId="{A58857B9-194C-484E-B0D6-03A9BA9B425C}" type="presOf" srcId="{6B1295BE-EE57-4B96-A1A1-CBFA4F613DDC}" destId="{6A06E1D3-CB2E-499A-A964-4B9EA4634424}" srcOrd="0" destOrd="1" presId="urn:microsoft.com/office/officeart/2005/8/layout/hList6"/>
    <dgm:cxn modelId="{F2F11FC7-0649-7B4C-9CA8-3AACCF871CF8}" srcId="{F20B2723-436C-41E3-8327-B9B8406600D3}" destId="{001B235A-6D6B-FD46-B537-5B8CA49A3921}" srcOrd="1" destOrd="0" parTransId="{D81A537C-4D70-8140-8353-D919157FC5D8}" sibTransId="{58EB08BB-CC04-484B-A991-18D3D72EA2C3}"/>
    <dgm:cxn modelId="{0815BAD7-37F4-4D6C-9249-1E997205664C}" srcId="{19D75968-110D-4570-A796-4EFA7A289980}" destId="{28B0D80A-25A5-49ED-A3CA-2E7923211341}" srcOrd="0" destOrd="0" parTransId="{4978D4BF-FC7B-4F2B-A3D5-CC55735CBAF0}" sibTransId="{2EE8811C-4C62-445F-9577-305EB8E1C312}"/>
    <dgm:cxn modelId="{92D968DA-9935-4ABD-80A7-6A41EEA2B55D}" type="presOf" srcId="{F20B2723-436C-41E3-8327-B9B8406600D3}" destId="{3DEE8081-9DAE-447D-949C-DEF3860D6332}" srcOrd="0" destOrd="0" presId="urn:microsoft.com/office/officeart/2005/8/layout/hList6"/>
    <dgm:cxn modelId="{D7CDAEF4-7DDB-4E2B-AE5C-9E4A1FE46335}" srcId="{36AF0E53-CBCF-4C04-A4FB-7AC87E586F76}" destId="{F20B2723-436C-41E3-8327-B9B8406600D3}" srcOrd="2" destOrd="0" parTransId="{46694BCD-358D-4427-9AB4-AE32A5CF5BBA}" sibTransId="{FA8E7AD5-A526-46EB-9C36-3F27A9FF95E2}"/>
    <dgm:cxn modelId="{ADD302FE-967B-4FE9-B6D1-D27BC1B89707}" srcId="{36AF0E53-CBCF-4C04-A4FB-7AC87E586F76}" destId="{609B7737-2F8B-426B-AF67-1EE3ED08022C}" srcOrd="1" destOrd="0" parTransId="{975E8B56-3427-4763-936D-3ECC0B455C10}" sibTransId="{0E0957BF-B5FA-4EBB-B90A-1ECF37440F7B}"/>
    <dgm:cxn modelId="{D7731362-DCB1-41AD-9101-C743EC039DED}" type="presParOf" srcId="{6FB93B61-4A53-45FE-ACC1-D6604E1BAA6B}" destId="{3812FEFD-0534-4CDE-BDFC-5DC8A0A6E211}" srcOrd="0" destOrd="0" presId="urn:microsoft.com/office/officeart/2005/8/layout/hList6"/>
    <dgm:cxn modelId="{1510C628-B904-40E0-85A2-12C1717B9591}" type="presParOf" srcId="{6FB93B61-4A53-45FE-ACC1-D6604E1BAA6B}" destId="{632743F5-E281-41B2-B8E1-5F853312A20E}" srcOrd="1" destOrd="0" presId="urn:microsoft.com/office/officeart/2005/8/layout/hList6"/>
    <dgm:cxn modelId="{25473629-D663-4D3D-838B-88C30A6C5219}" type="presParOf" srcId="{6FB93B61-4A53-45FE-ACC1-D6604E1BAA6B}" destId="{6A06E1D3-CB2E-499A-A964-4B9EA4634424}" srcOrd="2" destOrd="0" presId="urn:microsoft.com/office/officeart/2005/8/layout/hList6"/>
    <dgm:cxn modelId="{F61C6546-8824-4153-97D8-9A0E037537FE}" type="presParOf" srcId="{6FB93B61-4A53-45FE-ACC1-D6604E1BAA6B}" destId="{F12582A4-7681-44B9-8EE8-01754ADBF1B9}" srcOrd="3" destOrd="0" presId="urn:microsoft.com/office/officeart/2005/8/layout/hList6"/>
    <dgm:cxn modelId="{C5220072-01FB-442A-8FC3-A1DFB9BFF00E}" type="presParOf" srcId="{6FB93B61-4A53-45FE-ACC1-D6604E1BAA6B}" destId="{3DEE8081-9DAE-447D-949C-DEF3860D6332}"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C0859-DCA9-4696-BD15-AC640B60DC5E}" type="doc">
      <dgm:prSet loTypeId="urn:microsoft.com/office/officeart/2008/layout/RadialCluster" loCatId="cycle" qsTypeId="urn:microsoft.com/office/officeart/2005/8/quickstyle/3d4" qsCatId="3D" csTypeId="urn:microsoft.com/office/officeart/2005/8/colors/accent1_2" csCatId="accent1" phldr="1"/>
      <dgm:spPr/>
      <dgm:t>
        <a:bodyPr/>
        <a:lstStyle/>
        <a:p>
          <a:endParaRPr lang="en-GB"/>
        </a:p>
      </dgm:t>
    </dgm:pt>
    <dgm:pt modelId="{D5D90140-FF27-4908-B662-B5E903DDDFC0}">
      <dgm:prSet phldrT="[Text]" custT="1"/>
      <dgm:spPr/>
      <dgm:t>
        <a:bodyPr/>
        <a:lstStyle/>
        <a:p>
          <a:r>
            <a:rPr lang="sk-SK" sz="1700" b="1" noProof="0" dirty="0">
              <a:solidFill>
                <a:schemeClr val="tx1"/>
              </a:solidFill>
            </a:rPr>
            <a:t>Sociálne podnikanie</a:t>
          </a:r>
        </a:p>
      </dgm:t>
    </dgm:pt>
    <dgm:pt modelId="{3269E6B9-2B36-4312-B0C9-D1DFB4F877AA}" type="parTrans" cxnId="{7C95D946-A29B-4062-8BCF-1CD6942111BB}">
      <dgm:prSet/>
      <dgm:spPr/>
      <dgm:t>
        <a:bodyPr/>
        <a:lstStyle/>
        <a:p>
          <a:endParaRPr lang="en-GB"/>
        </a:p>
      </dgm:t>
    </dgm:pt>
    <dgm:pt modelId="{F18283AD-19C0-46A6-A07B-83E421171111}" type="sibTrans" cxnId="{7C95D946-A29B-4062-8BCF-1CD6942111BB}">
      <dgm:prSet/>
      <dgm:spPr/>
      <dgm:t>
        <a:bodyPr/>
        <a:lstStyle/>
        <a:p>
          <a:endParaRPr lang="en-GB"/>
        </a:p>
      </dgm:t>
    </dgm:pt>
    <dgm:pt modelId="{8272FAC1-34F9-45AE-8CAF-A560E0E34605}">
      <dgm:prSet phldrT="[Text]" custT="1"/>
      <dgm:spPr/>
      <dgm:t>
        <a:bodyPr/>
        <a:lstStyle/>
        <a:p>
          <a:r>
            <a:rPr lang="sk-SK" sz="1700" noProof="0" dirty="0">
              <a:solidFill>
                <a:schemeClr val="tx1"/>
              </a:solidFill>
            </a:rPr>
            <a:t>Sociálna misia</a:t>
          </a:r>
          <a:r>
            <a:rPr lang="sk-SK" sz="1700" noProof="0" dirty="0">
              <a:solidFill>
                <a:schemeClr val="tx1"/>
              </a:solidFill>
              <a:latin typeface="Calibri Light" panose="020F0302020204030204"/>
            </a:rPr>
            <a:t>/</a:t>
          </a:r>
          <a:r>
            <a:rPr lang="sk-SK" sz="1700" b="1" noProof="0" dirty="0">
              <a:solidFill>
                <a:schemeClr val="tx1"/>
              </a:solidFill>
              <a:latin typeface="Calibri Light" panose="020F0302020204030204"/>
            </a:rPr>
            <a:t>poslanie</a:t>
          </a:r>
          <a:endParaRPr lang="sk-SK" sz="1700" b="1" noProof="0" dirty="0">
            <a:solidFill>
              <a:schemeClr val="tx1"/>
            </a:solidFill>
          </a:endParaRPr>
        </a:p>
      </dgm:t>
    </dgm:pt>
    <dgm:pt modelId="{7D0B1795-E756-49AC-BC31-FC7B4B5D3899}" type="parTrans" cxnId="{B8338237-BEBE-42E5-9178-BA5CDA4889D0}">
      <dgm:prSet/>
      <dgm:spPr>
        <a:ln>
          <a:solidFill>
            <a:schemeClr val="bg1"/>
          </a:solidFill>
        </a:ln>
      </dgm:spPr>
      <dgm:t>
        <a:bodyPr/>
        <a:lstStyle/>
        <a:p>
          <a:endParaRPr lang="en-GB"/>
        </a:p>
      </dgm:t>
    </dgm:pt>
    <dgm:pt modelId="{9756E576-3988-4B80-8FCF-3FB408C78F41}" type="sibTrans" cxnId="{B8338237-BEBE-42E5-9178-BA5CDA4889D0}">
      <dgm:prSet/>
      <dgm:spPr/>
      <dgm:t>
        <a:bodyPr/>
        <a:lstStyle/>
        <a:p>
          <a:endParaRPr lang="en-GB"/>
        </a:p>
      </dgm:t>
    </dgm:pt>
    <dgm:pt modelId="{3C91C1B4-4ADD-4560-9082-568D0FB1724F}">
      <dgm:prSet phldrT="[Text]" custT="1"/>
      <dgm:spPr/>
      <dgm:t>
        <a:bodyPr/>
        <a:lstStyle/>
        <a:p>
          <a:r>
            <a:rPr lang="sk-SK" sz="1800" noProof="0" dirty="0">
              <a:solidFill>
                <a:schemeClr val="tx1"/>
              </a:solidFill>
            </a:rPr>
            <a:t>Podnikateľské stratégie</a:t>
          </a:r>
        </a:p>
      </dgm:t>
    </dgm:pt>
    <dgm:pt modelId="{C860592E-5BA2-4D2B-BA81-75C62A33A329}" type="parTrans" cxnId="{0769EB50-5DF3-4070-BDAD-A9BAB8CA4B52}">
      <dgm:prSet/>
      <dgm:spPr>
        <a:ln>
          <a:solidFill>
            <a:schemeClr val="bg1"/>
          </a:solidFill>
        </a:ln>
      </dgm:spPr>
      <dgm:t>
        <a:bodyPr/>
        <a:lstStyle/>
        <a:p>
          <a:endParaRPr lang="en-GB"/>
        </a:p>
      </dgm:t>
    </dgm:pt>
    <dgm:pt modelId="{80F655E6-A47A-42CE-9A22-5B213B17B637}" type="sibTrans" cxnId="{0769EB50-5DF3-4070-BDAD-A9BAB8CA4B52}">
      <dgm:prSet/>
      <dgm:spPr/>
      <dgm:t>
        <a:bodyPr/>
        <a:lstStyle/>
        <a:p>
          <a:endParaRPr lang="en-GB"/>
        </a:p>
      </dgm:t>
    </dgm:pt>
    <dgm:pt modelId="{9FB3FDBF-D9DC-4FC3-96AF-F4C0493ACED9}">
      <dgm:prSet phldrT="[Text]"/>
      <dgm:spPr/>
      <dgm:t>
        <a:bodyPr/>
        <a:lstStyle/>
        <a:p>
          <a:r>
            <a:rPr lang="sk-SK" noProof="0" dirty="0">
              <a:solidFill>
                <a:schemeClr val="tx1"/>
              </a:solidFill>
            </a:rPr>
            <a:t>Inovácie a udržateľné riešenia</a:t>
          </a:r>
        </a:p>
      </dgm:t>
    </dgm:pt>
    <dgm:pt modelId="{0796CA22-70FC-4002-9E25-FCFD41DD98F5}" type="parTrans" cxnId="{2C6BA21F-E2DC-4B06-B169-1AE6881C7738}">
      <dgm:prSet/>
      <dgm:spPr>
        <a:ln>
          <a:solidFill>
            <a:schemeClr val="bg1"/>
          </a:solidFill>
        </a:ln>
      </dgm:spPr>
      <dgm:t>
        <a:bodyPr/>
        <a:lstStyle/>
        <a:p>
          <a:endParaRPr lang="en-GB"/>
        </a:p>
      </dgm:t>
    </dgm:pt>
    <dgm:pt modelId="{BFC5619B-A8A1-4F2F-9F8B-BB6899959C92}" type="sibTrans" cxnId="{2C6BA21F-E2DC-4B06-B169-1AE6881C7738}">
      <dgm:prSet/>
      <dgm:spPr/>
      <dgm:t>
        <a:bodyPr/>
        <a:lstStyle/>
        <a:p>
          <a:endParaRPr lang="en-GB"/>
        </a:p>
      </dgm:t>
    </dgm:pt>
    <dgm:pt modelId="{EA05009A-E866-4E59-B47A-3D1492B358FF}" type="pres">
      <dgm:prSet presAssocID="{6FBC0859-DCA9-4696-BD15-AC640B60DC5E}" presName="Name0" presStyleCnt="0">
        <dgm:presLayoutVars>
          <dgm:chMax val="1"/>
          <dgm:chPref val="1"/>
          <dgm:dir/>
          <dgm:animOne val="branch"/>
          <dgm:animLvl val="lvl"/>
        </dgm:presLayoutVars>
      </dgm:prSet>
      <dgm:spPr/>
    </dgm:pt>
    <dgm:pt modelId="{A8ED6A6B-5183-4065-A824-B9CC8291E0FC}" type="pres">
      <dgm:prSet presAssocID="{D5D90140-FF27-4908-B662-B5E903DDDFC0}" presName="singleCycle" presStyleCnt="0"/>
      <dgm:spPr/>
    </dgm:pt>
    <dgm:pt modelId="{71832323-29C2-4027-8AD5-0376CDC28B7A}" type="pres">
      <dgm:prSet presAssocID="{D5D90140-FF27-4908-B662-B5E903DDDFC0}" presName="singleCenter" presStyleLbl="node1" presStyleIdx="0" presStyleCnt="4" custScaleX="129659" custLinFactNeighborX="1181" custLinFactNeighborY="-11063">
        <dgm:presLayoutVars>
          <dgm:chMax val="7"/>
          <dgm:chPref val="7"/>
        </dgm:presLayoutVars>
      </dgm:prSet>
      <dgm:spPr/>
    </dgm:pt>
    <dgm:pt modelId="{165B64EC-05B1-4468-A367-0E47E2036090}" type="pres">
      <dgm:prSet presAssocID="{7D0B1795-E756-49AC-BC31-FC7B4B5D3899}" presName="Name56" presStyleLbl="parChTrans1D2" presStyleIdx="0" presStyleCnt="3"/>
      <dgm:spPr/>
    </dgm:pt>
    <dgm:pt modelId="{BF2E3E4D-2F6D-477D-B652-0D76D47A8559}" type="pres">
      <dgm:prSet presAssocID="{8272FAC1-34F9-45AE-8CAF-A560E0E34605}" presName="text0" presStyleLbl="node1" presStyleIdx="1" presStyleCnt="4" custScaleX="280650" custScaleY="118006" custRadScaleRad="104801" custRadScaleInc="4404">
        <dgm:presLayoutVars>
          <dgm:bulletEnabled val="1"/>
        </dgm:presLayoutVars>
      </dgm:prSet>
      <dgm:spPr/>
    </dgm:pt>
    <dgm:pt modelId="{D6A48497-253E-4C33-8C41-40B01F55D5E0}" type="pres">
      <dgm:prSet presAssocID="{C860592E-5BA2-4D2B-BA81-75C62A33A329}" presName="Name56" presStyleLbl="parChTrans1D2" presStyleIdx="1" presStyleCnt="3"/>
      <dgm:spPr/>
    </dgm:pt>
    <dgm:pt modelId="{18D075E9-E2E8-4008-B1A2-0EA3D6915024}" type="pres">
      <dgm:prSet presAssocID="{3C91C1B4-4ADD-4560-9082-568D0FB1724F}" presName="text0" presStyleLbl="node1" presStyleIdx="2" presStyleCnt="4" custScaleX="233836" custScaleY="136147">
        <dgm:presLayoutVars>
          <dgm:bulletEnabled val="1"/>
        </dgm:presLayoutVars>
      </dgm:prSet>
      <dgm:spPr/>
    </dgm:pt>
    <dgm:pt modelId="{326BF5E5-B62A-4AB4-9E98-688427112BF8}" type="pres">
      <dgm:prSet presAssocID="{0796CA22-70FC-4002-9E25-FCFD41DD98F5}" presName="Name56" presStyleLbl="parChTrans1D2" presStyleIdx="2" presStyleCnt="3"/>
      <dgm:spPr/>
    </dgm:pt>
    <dgm:pt modelId="{1BF8DECA-88DD-4A10-A8C0-7B55C00D9C46}" type="pres">
      <dgm:prSet presAssocID="{9FB3FDBF-D9DC-4FC3-96AF-F4C0493ACED9}" presName="text0" presStyleLbl="node1" presStyleIdx="3" presStyleCnt="4" custScaleX="253071" custScaleY="135660">
        <dgm:presLayoutVars>
          <dgm:bulletEnabled val="1"/>
        </dgm:presLayoutVars>
      </dgm:prSet>
      <dgm:spPr/>
    </dgm:pt>
  </dgm:ptLst>
  <dgm:cxnLst>
    <dgm:cxn modelId="{2C6BA21F-E2DC-4B06-B169-1AE6881C7738}" srcId="{D5D90140-FF27-4908-B662-B5E903DDDFC0}" destId="{9FB3FDBF-D9DC-4FC3-96AF-F4C0493ACED9}" srcOrd="2" destOrd="0" parTransId="{0796CA22-70FC-4002-9E25-FCFD41DD98F5}" sibTransId="{BFC5619B-A8A1-4F2F-9F8B-BB6899959C92}"/>
    <dgm:cxn modelId="{B8338237-BEBE-42E5-9178-BA5CDA4889D0}" srcId="{D5D90140-FF27-4908-B662-B5E903DDDFC0}" destId="{8272FAC1-34F9-45AE-8CAF-A560E0E34605}" srcOrd="0" destOrd="0" parTransId="{7D0B1795-E756-49AC-BC31-FC7B4B5D3899}" sibTransId="{9756E576-3988-4B80-8FCF-3FB408C78F41}"/>
    <dgm:cxn modelId="{FE4D8F42-E35C-4299-AD60-6ED5B967FBA7}" type="presOf" srcId="{7D0B1795-E756-49AC-BC31-FC7B4B5D3899}" destId="{165B64EC-05B1-4468-A367-0E47E2036090}" srcOrd="0" destOrd="0" presId="urn:microsoft.com/office/officeart/2008/layout/RadialCluster"/>
    <dgm:cxn modelId="{40BEAD66-95F3-4700-986A-B4A0900B615D}" type="presOf" srcId="{3C91C1B4-4ADD-4560-9082-568D0FB1724F}" destId="{18D075E9-E2E8-4008-B1A2-0EA3D6915024}" srcOrd="0" destOrd="0" presId="urn:microsoft.com/office/officeart/2008/layout/RadialCluster"/>
    <dgm:cxn modelId="{7C95D946-A29B-4062-8BCF-1CD6942111BB}" srcId="{6FBC0859-DCA9-4696-BD15-AC640B60DC5E}" destId="{D5D90140-FF27-4908-B662-B5E903DDDFC0}" srcOrd="0" destOrd="0" parTransId="{3269E6B9-2B36-4312-B0C9-D1DFB4F877AA}" sibTransId="{F18283AD-19C0-46A6-A07B-83E421171111}"/>
    <dgm:cxn modelId="{0769EB50-5DF3-4070-BDAD-A9BAB8CA4B52}" srcId="{D5D90140-FF27-4908-B662-B5E903DDDFC0}" destId="{3C91C1B4-4ADD-4560-9082-568D0FB1724F}" srcOrd="1" destOrd="0" parTransId="{C860592E-5BA2-4D2B-BA81-75C62A33A329}" sibTransId="{80F655E6-A47A-42CE-9A22-5B213B17B637}"/>
    <dgm:cxn modelId="{5C3B3957-6735-4AAC-B422-F72A0D63A4BC}" type="presOf" srcId="{9FB3FDBF-D9DC-4FC3-96AF-F4C0493ACED9}" destId="{1BF8DECA-88DD-4A10-A8C0-7B55C00D9C46}" srcOrd="0" destOrd="0" presId="urn:microsoft.com/office/officeart/2008/layout/RadialCluster"/>
    <dgm:cxn modelId="{EFCCBDA3-0122-4615-9B5F-4E903FE65D44}" type="presOf" srcId="{D5D90140-FF27-4908-B662-B5E903DDDFC0}" destId="{71832323-29C2-4027-8AD5-0376CDC28B7A}" srcOrd="0" destOrd="0" presId="urn:microsoft.com/office/officeart/2008/layout/RadialCluster"/>
    <dgm:cxn modelId="{266F79A7-3A3D-4E34-97C8-F09AD4541AB0}" type="presOf" srcId="{8272FAC1-34F9-45AE-8CAF-A560E0E34605}" destId="{BF2E3E4D-2F6D-477D-B652-0D76D47A8559}" srcOrd="0" destOrd="0" presId="urn:microsoft.com/office/officeart/2008/layout/RadialCluster"/>
    <dgm:cxn modelId="{6EDF99B5-E016-48AA-92DA-FC4B9A30DA6A}" type="presOf" srcId="{C860592E-5BA2-4D2B-BA81-75C62A33A329}" destId="{D6A48497-253E-4C33-8C41-40B01F55D5E0}" srcOrd="0" destOrd="0" presId="urn:microsoft.com/office/officeart/2008/layout/RadialCluster"/>
    <dgm:cxn modelId="{C42D7AB7-9CEA-4EBE-A740-14C85EB113BE}" type="presOf" srcId="{0796CA22-70FC-4002-9E25-FCFD41DD98F5}" destId="{326BF5E5-B62A-4AB4-9E98-688427112BF8}" srcOrd="0" destOrd="0" presId="urn:microsoft.com/office/officeart/2008/layout/RadialCluster"/>
    <dgm:cxn modelId="{A58259FB-FCE4-4C77-A0B3-B567CCAEC3BD}" type="presOf" srcId="{6FBC0859-DCA9-4696-BD15-AC640B60DC5E}" destId="{EA05009A-E866-4E59-B47A-3D1492B358FF}" srcOrd="0" destOrd="0" presId="urn:microsoft.com/office/officeart/2008/layout/RadialCluster"/>
    <dgm:cxn modelId="{8EA75F1B-D732-4C34-AC4E-6D8D8C1C6CFF}" type="presParOf" srcId="{EA05009A-E866-4E59-B47A-3D1492B358FF}" destId="{A8ED6A6B-5183-4065-A824-B9CC8291E0FC}" srcOrd="0" destOrd="0" presId="urn:microsoft.com/office/officeart/2008/layout/RadialCluster"/>
    <dgm:cxn modelId="{0976D7D0-6A32-451E-A2D1-36E5E1B44C91}" type="presParOf" srcId="{A8ED6A6B-5183-4065-A824-B9CC8291E0FC}" destId="{71832323-29C2-4027-8AD5-0376CDC28B7A}" srcOrd="0" destOrd="0" presId="urn:microsoft.com/office/officeart/2008/layout/RadialCluster"/>
    <dgm:cxn modelId="{CB0DC8B3-EA56-433F-BE30-6D3DE0299C24}" type="presParOf" srcId="{A8ED6A6B-5183-4065-A824-B9CC8291E0FC}" destId="{165B64EC-05B1-4468-A367-0E47E2036090}" srcOrd="1" destOrd="0" presId="urn:microsoft.com/office/officeart/2008/layout/RadialCluster"/>
    <dgm:cxn modelId="{AB84C683-E7E6-4548-816E-F591842B2F5F}" type="presParOf" srcId="{A8ED6A6B-5183-4065-A824-B9CC8291E0FC}" destId="{BF2E3E4D-2F6D-477D-B652-0D76D47A8559}" srcOrd="2" destOrd="0" presId="urn:microsoft.com/office/officeart/2008/layout/RadialCluster"/>
    <dgm:cxn modelId="{2DE3F4D2-0321-446F-A5F0-C348A769A10E}" type="presParOf" srcId="{A8ED6A6B-5183-4065-A824-B9CC8291E0FC}" destId="{D6A48497-253E-4C33-8C41-40B01F55D5E0}" srcOrd="3" destOrd="0" presId="urn:microsoft.com/office/officeart/2008/layout/RadialCluster"/>
    <dgm:cxn modelId="{0848229D-57B2-4223-97EA-11FA03A936FB}" type="presParOf" srcId="{A8ED6A6B-5183-4065-A824-B9CC8291E0FC}" destId="{18D075E9-E2E8-4008-B1A2-0EA3D6915024}" srcOrd="4" destOrd="0" presId="urn:microsoft.com/office/officeart/2008/layout/RadialCluster"/>
    <dgm:cxn modelId="{9566C495-4EF3-4376-9DD7-9E0A957FA916}" type="presParOf" srcId="{A8ED6A6B-5183-4065-A824-B9CC8291E0FC}" destId="{326BF5E5-B62A-4AB4-9E98-688427112BF8}" srcOrd="5" destOrd="0" presId="urn:microsoft.com/office/officeart/2008/layout/RadialCluster"/>
    <dgm:cxn modelId="{52D0F279-468F-4E0D-935E-C29BE1346D23}" type="presParOf" srcId="{A8ED6A6B-5183-4065-A824-B9CC8291E0FC}" destId="{1BF8DECA-88DD-4A10-A8C0-7B55C00D9C46}" srcOrd="6" destOrd="0" presId="urn:microsoft.com/office/officeart/2008/layout/RadialCluster"/>
  </dgm:cxnLst>
  <dgm:bg>
    <a:solidFill>
      <a:schemeClr val="accent1">
        <a:lumMod val="20000"/>
        <a:lumOff val="80000"/>
      </a:schemeClr>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A37D0F-0A01-427C-806C-3BDE0C554716}"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s-ES"/>
        </a:p>
      </dgm:t>
    </dgm:pt>
    <dgm:pt modelId="{7991A607-7466-4457-87C8-C0CA40315A23}">
      <dgm:prSet phldrT="[Texto]" custT="1"/>
      <dgm:spPr/>
      <dgm:t>
        <a:bodyPr/>
        <a:lstStyle/>
        <a:p>
          <a:pPr rtl="0"/>
          <a:r>
            <a:rPr lang="en-US" sz="1300" noProof="0" dirty="0">
              <a:latin typeface="Calibri Light" panose="020F0302020204030204"/>
            </a:rPr>
            <a:t>Kapitola 1</a:t>
          </a:r>
          <a:endParaRPr lang="en-US" sz="1300" noProof="0" dirty="0"/>
        </a:p>
      </dgm:t>
    </dgm:pt>
    <dgm:pt modelId="{A4499F8F-8C98-4F22-9390-38711BCBAAE2}" type="parTrans" cxnId="{699FF731-067A-414C-87FE-CB60620F8569}">
      <dgm:prSet/>
      <dgm:spPr/>
      <dgm:t>
        <a:bodyPr/>
        <a:lstStyle/>
        <a:p>
          <a:endParaRPr lang="es-ES" sz="1300"/>
        </a:p>
      </dgm:t>
    </dgm:pt>
    <dgm:pt modelId="{C29B2F6D-2BFD-4ACD-96BB-CE9968F61031}" type="sibTrans" cxnId="{699FF731-067A-414C-87FE-CB60620F8569}">
      <dgm:prSet/>
      <dgm:spPr/>
      <dgm:t>
        <a:bodyPr/>
        <a:lstStyle/>
        <a:p>
          <a:endParaRPr lang="es-ES" sz="1300"/>
        </a:p>
      </dgm:t>
    </dgm:pt>
    <dgm:pt modelId="{70ED07A8-1925-4E2A-A3F7-588056F8DA59}">
      <dgm:prSet phldrT="[Texto]" custT="1"/>
      <dgm:spPr/>
      <dgm:t>
        <a:bodyPr/>
        <a:lstStyle/>
        <a:p>
          <a:pPr algn="just"/>
          <a:r>
            <a:rPr lang="sk-SK" sz="1400" noProof="0" dirty="0">
              <a:solidFill>
                <a:srgbClr val="404040"/>
              </a:solidFill>
            </a:rPr>
            <a:t>Udržateľnosť v podnikaní predstavuje také podnikanie, ktoré nevytvára negatívny vplyv na životné prostredie, spoločnosť, komunitu a ekonomiku.
Udržateľný prístup možno implementovať operačnými aktivitami, do ktorých patrí energetická účinnosť, riadenie dodávateľského reťazca, odpadové hospodárstvo, udržateľné obstarávanie a zapojenie komunity.</a:t>
          </a:r>
          <a:endParaRPr lang="en-US" sz="1400" noProof="0" dirty="0">
            <a:solidFill>
              <a:srgbClr val="404040"/>
            </a:solidFill>
          </a:endParaRPr>
        </a:p>
      </dgm:t>
    </dgm:pt>
    <dgm:pt modelId="{BA2AA8D9-8A0B-4C44-AC4A-E229D520682F}" type="parTrans" cxnId="{27E4206D-420D-4A44-8E3D-381C32007183}">
      <dgm:prSet/>
      <dgm:spPr/>
      <dgm:t>
        <a:bodyPr/>
        <a:lstStyle/>
        <a:p>
          <a:endParaRPr lang="es-ES" sz="1300"/>
        </a:p>
      </dgm:t>
    </dgm:pt>
    <dgm:pt modelId="{358BC604-4285-4A45-AB42-ABED8F39E3D2}" type="sibTrans" cxnId="{27E4206D-420D-4A44-8E3D-381C32007183}">
      <dgm:prSet/>
      <dgm:spPr/>
      <dgm:t>
        <a:bodyPr/>
        <a:lstStyle/>
        <a:p>
          <a:endParaRPr lang="es-ES" sz="1300"/>
        </a:p>
      </dgm:t>
    </dgm:pt>
    <dgm:pt modelId="{929949F9-6708-4738-9713-C14A3F26FEC8}">
      <dgm:prSet phldrT="[Texto]" custT="1"/>
      <dgm:spPr/>
      <dgm:t>
        <a:bodyPr/>
        <a:lstStyle/>
        <a:p>
          <a:pPr rtl="0"/>
          <a:r>
            <a:rPr lang="en-US" sz="1300" noProof="0" dirty="0">
              <a:latin typeface="Calibri Light" panose="020F0302020204030204"/>
            </a:rPr>
            <a:t>Kapitola 2</a:t>
          </a:r>
          <a:endParaRPr lang="en-US" sz="1300" noProof="0" dirty="0"/>
        </a:p>
      </dgm:t>
    </dgm:pt>
    <dgm:pt modelId="{0F7E1A38-7E70-42A4-AF68-F54EB88D3B4D}" type="parTrans" cxnId="{8AA7AEF0-2C43-4D1F-9795-3D7C3DEEEFE8}">
      <dgm:prSet/>
      <dgm:spPr/>
      <dgm:t>
        <a:bodyPr/>
        <a:lstStyle/>
        <a:p>
          <a:endParaRPr lang="es-ES" sz="1300"/>
        </a:p>
      </dgm:t>
    </dgm:pt>
    <dgm:pt modelId="{ADF06A4A-9857-42CF-BDD4-187E89F55B3D}" type="sibTrans" cxnId="{8AA7AEF0-2C43-4D1F-9795-3D7C3DEEEFE8}">
      <dgm:prSet/>
      <dgm:spPr/>
      <dgm:t>
        <a:bodyPr/>
        <a:lstStyle/>
        <a:p>
          <a:endParaRPr lang="es-ES" sz="1300"/>
        </a:p>
      </dgm:t>
    </dgm:pt>
    <dgm:pt modelId="{8A584B21-BCB2-43BB-B64C-7B360D83A862}">
      <dgm:prSet phldrT="[Texto]" custT="1"/>
      <dgm:spPr/>
      <dgm:t>
        <a:bodyPr/>
        <a:lstStyle/>
        <a:p>
          <a:pPr algn="just"/>
          <a:r>
            <a:rPr lang="sk-SK" sz="1400" noProof="0" dirty="0">
              <a:solidFill>
                <a:srgbClr val="404040"/>
              </a:solidFill>
            </a:rPr>
            <a:t>Sociálny podnik môže pôsobiť v akejkoľvek oblasti a generovať zisk ako každé iné podnikanie – rozdiel je v tom, ako sa zisk využíva! Zisk sa reinvestuje a plní konkrétne sociálne poslanie, ktoré má pozitívny vplyv na komunitu!
Významná pridaná hodnota sociálneho podniku vzniká realizáciou sociálnych zmien.</a:t>
          </a:r>
          <a:endParaRPr lang="en-US" sz="1400" noProof="0" dirty="0">
            <a:solidFill>
              <a:srgbClr val="404040"/>
            </a:solidFill>
          </a:endParaRPr>
        </a:p>
      </dgm:t>
    </dgm:pt>
    <dgm:pt modelId="{425E6093-9D9F-4D0D-AF39-692D3F01524A}" type="parTrans" cxnId="{FDC28727-7F33-4001-87F1-D5F76940E233}">
      <dgm:prSet/>
      <dgm:spPr/>
      <dgm:t>
        <a:bodyPr/>
        <a:lstStyle/>
        <a:p>
          <a:endParaRPr lang="es-ES" sz="1300"/>
        </a:p>
      </dgm:t>
    </dgm:pt>
    <dgm:pt modelId="{E714A1FB-4DC7-477F-B50F-618EF34C0C2D}" type="sibTrans" cxnId="{FDC28727-7F33-4001-87F1-D5F76940E233}">
      <dgm:prSet/>
      <dgm:spPr/>
      <dgm:t>
        <a:bodyPr/>
        <a:lstStyle/>
        <a:p>
          <a:endParaRPr lang="es-ES" sz="1300"/>
        </a:p>
      </dgm:t>
    </dgm:pt>
    <dgm:pt modelId="{34A61327-4E4D-443A-94A3-4D33A6D7D0E3}">
      <dgm:prSet phldrT="[Texto]" custT="1"/>
      <dgm:spPr/>
      <dgm:t>
        <a:bodyPr/>
        <a:lstStyle/>
        <a:p>
          <a:pPr rtl="0"/>
          <a:r>
            <a:rPr lang="en-US" sz="1300" noProof="0" dirty="0">
              <a:latin typeface="Calibri Light" panose="020F0302020204030204"/>
            </a:rPr>
            <a:t>Kapitola 3</a:t>
          </a:r>
          <a:endParaRPr lang="en-US" sz="1300" noProof="0" dirty="0"/>
        </a:p>
      </dgm:t>
    </dgm:pt>
    <dgm:pt modelId="{0665347B-7D2F-4FC9-8F56-11EF493E60CA}" type="parTrans" cxnId="{0E3B2469-9480-4EB9-BE55-3DADE7F10448}">
      <dgm:prSet/>
      <dgm:spPr/>
      <dgm:t>
        <a:bodyPr/>
        <a:lstStyle/>
        <a:p>
          <a:endParaRPr lang="es-ES" sz="1300"/>
        </a:p>
      </dgm:t>
    </dgm:pt>
    <dgm:pt modelId="{3D975020-5312-4030-8AA0-75C64DC3CF4E}" type="sibTrans" cxnId="{0E3B2469-9480-4EB9-BE55-3DADE7F10448}">
      <dgm:prSet/>
      <dgm:spPr/>
      <dgm:t>
        <a:bodyPr/>
        <a:lstStyle/>
        <a:p>
          <a:endParaRPr lang="es-ES" sz="1300"/>
        </a:p>
      </dgm:t>
    </dgm:pt>
    <dgm:pt modelId="{70B3BB73-755C-4FB7-9365-2CA8C05F6DBE}">
      <dgm:prSet phldrT="[Texto]" custT="1"/>
      <dgm:spPr/>
      <dgm:t>
        <a:bodyPr/>
        <a:lstStyle/>
        <a:p>
          <a:pPr algn="just"/>
          <a:r>
            <a:rPr lang="sk-SK" sz="1400" noProof="0" dirty="0">
              <a:solidFill>
                <a:srgbClr val="404040"/>
              </a:solidFill>
            </a:rPr>
            <a:t>Zelené podnikanie sa podieľa na eliminácii negatívneho vplyvu na životné prostredie znižovaním emisií skleníkových plynov a tvorby odpadu; zvyšovaním energetickej účinnosti a investíciami do obnoviteľných zdrojov energie; ochranou prírodných ekosystémov a výrobou produktov šetrných k životnému prostrediu.
Zelené podnikanie by malo byť inšpirované prírodnými ekosystémami.
Zelené podnikanie predstavuje obrovskú obchodnú príležitosť pre dekarbonizovaný svet do roku 2050.</a:t>
          </a:r>
          <a:endParaRPr lang="en-US" sz="1400" noProof="0" dirty="0">
            <a:solidFill>
              <a:srgbClr val="404040"/>
            </a:solidFill>
          </a:endParaRPr>
        </a:p>
      </dgm:t>
    </dgm:pt>
    <dgm:pt modelId="{6A957AE3-DB95-46DC-BEBA-284EA4FD37FD}" type="parTrans" cxnId="{161FFABF-BCBE-4DE8-A77B-72EAA0E776D9}">
      <dgm:prSet/>
      <dgm:spPr/>
      <dgm:t>
        <a:bodyPr/>
        <a:lstStyle/>
        <a:p>
          <a:endParaRPr lang="es-ES" sz="1300"/>
        </a:p>
      </dgm:t>
    </dgm:pt>
    <dgm:pt modelId="{8435039D-A6D3-4E9E-AB8B-A8429F8247C4}" type="sibTrans" cxnId="{161FFABF-BCBE-4DE8-A77B-72EAA0E776D9}">
      <dgm:prSet/>
      <dgm:spPr/>
      <dgm:t>
        <a:bodyPr/>
        <a:lstStyle/>
        <a:p>
          <a:endParaRPr lang="es-ES" sz="1300"/>
        </a:p>
      </dgm:t>
    </dgm:pt>
    <dgm:pt modelId="{49FEBA6B-54F1-40C1-9288-0F2AB2649D67}" type="pres">
      <dgm:prSet presAssocID="{73A37D0F-0A01-427C-806C-3BDE0C554716}" presName="linearFlow" presStyleCnt="0">
        <dgm:presLayoutVars>
          <dgm:dir/>
          <dgm:animLvl val="lvl"/>
          <dgm:resizeHandles val="exact"/>
        </dgm:presLayoutVars>
      </dgm:prSet>
      <dgm:spPr/>
    </dgm:pt>
    <dgm:pt modelId="{207EC565-6A5E-42E7-ADB2-07069A95658F}" type="pres">
      <dgm:prSet presAssocID="{7991A607-7466-4457-87C8-C0CA40315A23}" presName="composite" presStyleCnt="0"/>
      <dgm:spPr/>
    </dgm:pt>
    <dgm:pt modelId="{372C945C-259A-4409-A878-2163FB9FB9E1}" type="pres">
      <dgm:prSet presAssocID="{7991A607-7466-4457-87C8-C0CA40315A23}" presName="parentText" presStyleLbl="alignNode1" presStyleIdx="0" presStyleCnt="3">
        <dgm:presLayoutVars>
          <dgm:chMax val="1"/>
          <dgm:bulletEnabled val="1"/>
        </dgm:presLayoutVars>
      </dgm:prSet>
      <dgm:spPr/>
    </dgm:pt>
    <dgm:pt modelId="{61BF64C8-B481-4665-A533-2C338B5FE312}" type="pres">
      <dgm:prSet presAssocID="{7991A607-7466-4457-87C8-C0CA40315A23}" presName="descendantText" presStyleLbl="alignAcc1" presStyleIdx="0" presStyleCnt="3">
        <dgm:presLayoutVars>
          <dgm:bulletEnabled val="1"/>
        </dgm:presLayoutVars>
      </dgm:prSet>
      <dgm:spPr/>
    </dgm:pt>
    <dgm:pt modelId="{8D0C9BC5-5A25-46DB-B3A1-99F5F9B1E4EB}" type="pres">
      <dgm:prSet presAssocID="{C29B2F6D-2BFD-4ACD-96BB-CE9968F61031}" presName="sp" presStyleCnt="0"/>
      <dgm:spPr/>
    </dgm:pt>
    <dgm:pt modelId="{0C4CA8CF-FA47-4E25-A8FB-B020A38E2677}" type="pres">
      <dgm:prSet presAssocID="{929949F9-6708-4738-9713-C14A3F26FEC8}" presName="composite" presStyleCnt="0"/>
      <dgm:spPr/>
    </dgm:pt>
    <dgm:pt modelId="{8B8D4138-9F8B-48F9-ADD4-2E3053B5D64B}" type="pres">
      <dgm:prSet presAssocID="{929949F9-6708-4738-9713-C14A3F26FEC8}" presName="parentText" presStyleLbl="alignNode1" presStyleIdx="1" presStyleCnt="3">
        <dgm:presLayoutVars>
          <dgm:chMax val="1"/>
          <dgm:bulletEnabled val="1"/>
        </dgm:presLayoutVars>
      </dgm:prSet>
      <dgm:spPr/>
    </dgm:pt>
    <dgm:pt modelId="{EE001D36-7EA7-40EA-B3F8-70F5116F2BEF}" type="pres">
      <dgm:prSet presAssocID="{929949F9-6708-4738-9713-C14A3F26FEC8}" presName="descendantText" presStyleLbl="alignAcc1" presStyleIdx="1" presStyleCnt="3">
        <dgm:presLayoutVars>
          <dgm:bulletEnabled val="1"/>
        </dgm:presLayoutVars>
      </dgm:prSet>
      <dgm:spPr/>
    </dgm:pt>
    <dgm:pt modelId="{11FB023F-A33F-48E9-B9C6-E54DC70040CD}" type="pres">
      <dgm:prSet presAssocID="{ADF06A4A-9857-42CF-BDD4-187E89F55B3D}" presName="sp" presStyleCnt="0"/>
      <dgm:spPr/>
    </dgm:pt>
    <dgm:pt modelId="{43DBC3F6-492D-4C2A-A252-4FEAED53631A}" type="pres">
      <dgm:prSet presAssocID="{34A61327-4E4D-443A-94A3-4D33A6D7D0E3}" presName="composite" presStyleCnt="0"/>
      <dgm:spPr/>
    </dgm:pt>
    <dgm:pt modelId="{70F5F141-B73D-4673-BBE8-3D931F4008F2}" type="pres">
      <dgm:prSet presAssocID="{34A61327-4E4D-443A-94A3-4D33A6D7D0E3}" presName="parentText" presStyleLbl="alignNode1" presStyleIdx="2" presStyleCnt="3">
        <dgm:presLayoutVars>
          <dgm:chMax val="1"/>
          <dgm:bulletEnabled val="1"/>
        </dgm:presLayoutVars>
      </dgm:prSet>
      <dgm:spPr/>
    </dgm:pt>
    <dgm:pt modelId="{E4B98815-6EE4-43A6-9D35-F25F57806168}" type="pres">
      <dgm:prSet presAssocID="{34A61327-4E4D-443A-94A3-4D33A6D7D0E3}" presName="descendantText" presStyleLbl="alignAcc1" presStyleIdx="2" presStyleCnt="3" custScaleY="123597">
        <dgm:presLayoutVars>
          <dgm:bulletEnabled val="1"/>
        </dgm:presLayoutVars>
      </dgm:prSet>
      <dgm:spPr/>
    </dgm:pt>
  </dgm:ptLst>
  <dgm:cxnLst>
    <dgm:cxn modelId="{FDC28727-7F33-4001-87F1-D5F76940E233}" srcId="{929949F9-6708-4738-9713-C14A3F26FEC8}" destId="{8A584B21-BCB2-43BB-B64C-7B360D83A862}" srcOrd="0" destOrd="0" parTransId="{425E6093-9D9F-4D0D-AF39-692D3F01524A}" sibTransId="{E714A1FB-4DC7-477F-B50F-618EF34C0C2D}"/>
    <dgm:cxn modelId="{699FF731-067A-414C-87FE-CB60620F8569}" srcId="{73A37D0F-0A01-427C-806C-3BDE0C554716}" destId="{7991A607-7466-4457-87C8-C0CA40315A23}" srcOrd="0" destOrd="0" parTransId="{A4499F8F-8C98-4F22-9390-38711BCBAAE2}" sibTransId="{C29B2F6D-2BFD-4ACD-96BB-CE9968F61031}"/>
    <dgm:cxn modelId="{0E3B2469-9480-4EB9-BE55-3DADE7F10448}" srcId="{73A37D0F-0A01-427C-806C-3BDE0C554716}" destId="{34A61327-4E4D-443A-94A3-4D33A6D7D0E3}" srcOrd="2" destOrd="0" parTransId="{0665347B-7D2F-4FC9-8F56-11EF493E60CA}" sibTransId="{3D975020-5312-4030-8AA0-75C64DC3CF4E}"/>
    <dgm:cxn modelId="{27E4206D-420D-4A44-8E3D-381C32007183}" srcId="{7991A607-7466-4457-87C8-C0CA40315A23}" destId="{70ED07A8-1925-4E2A-A3F7-588056F8DA59}" srcOrd="0" destOrd="0" parTransId="{BA2AA8D9-8A0B-4C44-AC4A-E229D520682F}" sibTransId="{358BC604-4285-4A45-AB42-ABED8F39E3D2}"/>
    <dgm:cxn modelId="{AD670B58-B3EC-4AAA-9548-8E67132A1022}" type="presOf" srcId="{73A37D0F-0A01-427C-806C-3BDE0C554716}" destId="{49FEBA6B-54F1-40C1-9288-0F2AB2649D67}" srcOrd="0" destOrd="0" presId="urn:microsoft.com/office/officeart/2005/8/layout/chevron2"/>
    <dgm:cxn modelId="{30145381-78CD-45F1-A2C5-4FA86B038B2D}" type="presOf" srcId="{7991A607-7466-4457-87C8-C0CA40315A23}" destId="{372C945C-259A-4409-A878-2163FB9FB9E1}" srcOrd="0" destOrd="0" presId="urn:microsoft.com/office/officeart/2005/8/layout/chevron2"/>
    <dgm:cxn modelId="{5F7634A8-F0F7-4878-A74D-52317EA83116}" type="presOf" srcId="{8A584B21-BCB2-43BB-B64C-7B360D83A862}" destId="{EE001D36-7EA7-40EA-B3F8-70F5116F2BEF}" srcOrd="0" destOrd="0" presId="urn:microsoft.com/office/officeart/2005/8/layout/chevron2"/>
    <dgm:cxn modelId="{CC5EE9BB-8B97-40EC-A28D-88215B8948DF}" type="presOf" srcId="{34A61327-4E4D-443A-94A3-4D33A6D7D0E3}" destId="{70F5F141-B73D-4673-BBE8-3D931F4008F2}" srcOrd="0" destOrd="0" presId="urn:microsoft.com/office/officeart/2005/8/layout/chevron2"/>
    <dgm:cxn modelId="{161FFABF-BCBE-4DE8-A77B-72EAA0E776D9}" srcId="{34A61327-4E4D-443A-94A3-4D33A6D7D0E3}" destId="{70B3BB73-755C-4FB7-9365-2CA8C05F6DBE}" srcOrd="0" destOrd="0" parTransId="{6A957AE3-DB95-46DC-BEBA-284EA4FD37FD}" sibTransId="{8435039D-A6D3-4E9E-AB8B-A8429F8247C4}"/>
    <dgm:cxn modelId="{602B11CA-F846-4D8B-92B3-0DBBF392E24A}" type="presOf" srcId="{929949F9-6708-4738-9713-C14A3F26FEC8}" destId="{8B8D4138-9F8B-48F9-ADD4-2E3053B5D64B}" srcOrd="0" destOrd="0" presId="urn:microsoft.com/office/officeart/2005/8/layout/chevron2"/>
    <dgm:cxn modelId="{4BA320E8-2DF3-4E7E-B18B-659CEB6FD011}" type="presOf" srcId="{70B3BB73-755C-4FB7-9365-2CA8C05F6DBE}" destId="{E4B98815-6EE4-43A6-9D35-F25F57806168}" srcOrd="0" destOrd="0" presId="urn:microsoft.com/office/officeart/2005/8/layout/chevron2"/>
    <dgm:cxn modelId="{8AA7AEF0-2C43-4D1F-9795-3D7C3DEEEFE8}" srcId="{73A37D0F-0A01-427C-806C-3BDE0C554716}" destId="{929949F9-6708-4738-9713-C14A3F26FEC8}" srcOrd="1" destOrd="0" parTransId="{0F7E1A38-7E70-42A4-AF68-F54EB88D3B4D}" sibTransId="{ADF06A4A-9857-42CF-BDD4-187E89F55B3D}"/>
    <dgm:cxn modelId="{A78A66F7-08BB-42E0-B03F-F4DC4DD532B6}" type="presOf" srcId="{70ED07A8-1925-4E2A-A3F7-588056F8DA59}" destId="{61BF64C8-B481-4665-A533-2C338B5FE312}" srcOrd="0" destOrd="0" presId="urn:microsoft.com/office/officeart/2005/8/layout/chevron2"/>
    <dgm:cxn modelId="{09807F57-12DA-4D52-B57C-4BDD525106D8}" type="presParOf" srcId="{49FEBA6B-54F1-40C1-9288-0F2AB2649D67}" destId="{207EC565-6A5E-42E7-ADB2-07069A95658F}" srcOrd="0" destOrd="0" presId="urn:microsoft.com/office/officeart/2005/8/layout/chevron2"/>
    <dgm:cxn modelId="{97491901-C94B-4FFC-99E6-910F39736E23}" type="presParOf" srcId="{207EC565-6A5E-42E7-ADB2-07069A95658F}" destId="{372C945C-259A-4409-A878-2163FB9FB9E1}" srcOrd="0" destOrd="0" presId="urn:microsoft.com/office/officeart/2005/8/layout/chevron2"/>
    <dgm:cxn modelId="{2FBA76C3-8673-4687-BF2D-D692649B23DD}" type="presParOf" srcId="{207EC565-6A5E-42E7-ADB2-07069A95658F}" destId="{61BF64C8-B481-4665-A533-2C338B5FE312}" srcOrd="1" destOrd="0" presId="urn:microsoft.com/office/officeart/2005/8/layout/chevron2"/>
    <dgm:cxn modelId="{FD308ED2-4D5E-4944-873C-3CFAC0F385CF}" type="presParOf" srcId="{49FEBA6B-54F1-40C1-9288-0F2AB2649D67}" destId="{8D0C9BC5-5A25-46DB-B3A1-99F5F9B1E4EB}" srcOrd="1" destOrd="0" presId="urn:microsoft.com/office/officeart/2005/8/layout/chevron2"/>
    <dgm:cxn modelId="{5F56241B-B13A-4B8F-AD65-D694E2218559}" type="presParOf" srcId="{49FEBA6B-54F1-40C1-9288-0F2AB2649D67}" destId="{0C4CA8CF-FA47-4E25-A8FB-B020A38E2677}" srcOrd="2" destOrd="0" presId="urn:microsoft.com/office/officeart/2005/8/layout/chevron2"/>
    <dgm:cxn modelId="{0DEF7DC1-4560-4022-89E1-FA86916C3BA0}" type="presParOf" srcId="{0C4CA8CF-FA47-4E25-A8FB-B020A38E2677}" destId="{8B8D4138-9F8B-48F9-ADD4-2E3053B5D64B}" srcOrd="0" destOrd="0" presId="urn:microsoft.com/office/officeart/2005/8/layout/chevron2"/>
    <dgm:cxn modelId="{5F1A5EED-385D-4EC0-BE1D-E39F01ACEAC8}" type="presParOf" srcId="{0C4CA8CF-FA47-4E25-A8FB-B020A38E2677}" destId="{EE001D36-7EA7-40EA-B3F8-70F5116F2BEF}" srcOrd="1" destOrd="0" presId="urn:microsoft.com/office/officeart/2005/8/layout/chevron2"/>
    <dgm:cxn modelId="{A10AF34B-A236-4F6B-9134-003D713D830C}" type="presParOf" srcId="{49FEBA6B-54F1-40C1-9288-0F2AB2649D67}" destId="{11FB023F-A33F-48E9-B9C6-E54DC70040CD}" srcOrd="3" destOrd="0" presId="urn:microsoft.com/office/officeart/2005/8/layout/chevron2"/>
    <dgm:cxn modelId="{CF46E0F7-A030-49E2-AEB2-A777A729E0CA}" type="presParOf" srcId="{49FEBA6B-54F1-40C1-9288-0F2AB2649D67}" destId="{43DBC3F6-492D-4C2A-A252-4FEAED53631A}" srcOrd="4" destOrd="0" presId="urn:microsoft.com/office/officeart/2005/8/layout/chevron2"/>
    <dgm:cxn modelId="{3A024983-132F-4E2E-95B9-BADB6B3C2FCF}" type="presParOf" srcId="{43DBC3F6-492D-4C2A-A252-4FEAED53631A}" destId="{70F5F141-B73D-4673-BBE8-3D931F4008F2}" srcOrd="0" destOrd="0" presId="urn:microsoft.com/office/officeart/2005/8/layout/chevron2"/>
    <dgm:cxn modelId="{B0522303-EC98-48BF-A1D2-3575D76B1E92}" type="presParOf" srcId="{43DBC3F6-492D-4C2A-A252-4FEAED53631A}" destId="{E4B98815-6EE4-43A6-9D35-F25F5780616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2FEFD-0534-4CDE-BDFC-5DC8A0A6E211}">
      <dsp:nvSpPr>
        <dsp:cNvPr id="0" name=""/>
        <dsp:cNvSpPr/>
      </dsp:nvSpPr>
      <dsp:spPr>
        <a:xfrm rot="16200000">
          <a:off x="-400220" y="400220"/>
          <a:ext cx="4022725" cy="3222284"/>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rtl="0">
            <a:lnSpc>
              <a:spcPct val="90000"/>
            </a:lnSpc>
            <a:spcBef>
              <a:spcPct val="0"/>
            </a:spcBef>
            <a:spcAft>
              <a:spcPct val="35000"/>
            </a:spcAft>
            <a:buNone/>
          </a:pPr>
          <a:r>
            <a:rPr lang="sk-SK" sz="2400" kern="1200" noProof="0" dirty="0">
              <a:latin typeface="Calibri Light" panose="020F0302020204030204"/>
            </a:rPr>
            <a:t>Kapitola</a:t>
          </a:r>
          <a:r>
            <a:rPr lang="sk-SK" sz="2400" kern="1200" noProof="0" dirty="0"/>
            <a:t> 1: Udržateľný prístup v MMSP</a:t>
          </a:r>
        </a:p>
        <a:p>
          <a:pPr marL="114300" lvl="1" indent="-114300" algn="l" defTabSz="622300">
            <a:lnSpc>
              <a:spcPct val="90000"/>
            </a:lnSpc>
            <a:spcBef>
              <a:spcPct val="0"/>
            </a:spcBef>
            <a:spcAft>
              <a:spcPct val="15000"/>
            </a:spcAft>
            <a:buChar char="•"/>
          </a:pPr>
          <a:r>
            <a:rPr lang="sk-SK" sz="1400" kern="1200" noProof="0" dirty="0"/>
            <a:t>Udržateľnosť v kontexte MMSP</a:t>
          </a:r>
        </a:p>
        <a:p>
          <a:pPr marL="114300" lvl="1" indent="-114300" algn="l" defTabSz="622300">
            <a:lnSpc>
              <a:spcPct val="90000"/>
            </a:lnSpc>
            <a:spcBef>
              <a:spcPct val="0"/>
            </a:spcBef>
            <a:spcAft>
              <a:spcPct val="15000"/>
            </a:spcAft>
            <a:buChar char="•"/>
          </a:pPr>
          <a:r>
            <a:rPr lang="sk-SK" sz="1400" kern="1200" noProof="0" dirty="0"/>
            <a:t>Operačné aktivity v MMSP</a:t>
          </a:r>
        </a:p>
        <a:p>
          <a:pPr marL="114300" lvl="1" indent="-114300" algn="l" defTabSz="622300">
            <a:lnSpc>
              <a:spcPct val="90000"/>
            </a:lnSpc>
            <a:spcBef>
              <a:spcPct val="0"/>
            </a:spcBef>
            <a:spcAft>
              <a:spcPct val="15000"/>
            </a:spcAft>
            <a:buChar char="•"/>
          </a:pPr>
          <a:r>
            <a:rPr lang="sk-SK" sz="1400" kern="1200" noProof="0" dirty="0"/>
            <a:t>Udržateľné trendy pre MMSP  </a:t>
          </a:r>
        </a:p>
      </dsp:txBody>
      <dsp:txXfrm rot="5400000">
        <a:off x="1" y="804544"/>
        <a:ext cx="3222284" cy="2413635"/>
      </dsp:txXfrm>
    </dsp:sp>
    <dsp:sp modelId="{6A06E1D3-CB2E-499A-A964-4B9EA4634424}">
      <dsp:nvSpPr>
        <dsp:cNvPr id="0" name=""/>
        <dsp:cNvSpPr/>
      </dsp:nvSpPr>
      <dsp:spPr>
        <a:xfrm rot="16200000">
          <a:off x="3064974" y="400220"/>
          <a:ext cx="4022725" cy="3222284"/>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rtl="0">
            <a:lnSpc>
              <a:spcPct val="90000"/>
            </a:lnSpc>
            <a:spcBef>
              <a:spcPct val="0"/>
            </a:spcBef>
            <a:spcAft>
              <a:spcPct val="35000"/>
            </a:spcAft>
            <a:buNone/>
          </a:pPr>
          <a:r>
            <a:rPr lang="sk-SK" sz="2400" kern="1200" noProof="1">
              <a:latin typeface="Calibri Light" panose="020F0302020204030204"/>
            </a:rPr>
            <a:t>Kapitola 2</a:t>
          </a:r>
          <a:r>
            <a:rPr lang="sk-SK" sz="2400" kern="1200" noProof="1"/>
            <a:t>: </a:t>
          </a:r>
          <a:r>
            <a:rPr lang="sk-SK" sz="2400" b="0" kern="1200" noProof="1"/>
            <a:t>Základy sociálneho podnikania</a:t>
          </a:r>
        </a:p>
        <a:p>
          <a:pPr marL="114300" lvl="1" indent="-104775" algn="l" defTabSz="622300">
            <a:lnSpc>
              <a:spcPct val="90000"/>
            </a:lnSpc>
            <a:spcBef>
              <a:spcPct val="0"/>
            </a:spcBef>
            <a:spcAft>
              <a:spcPct val="15000"/>
            </a:spcAft>
            <a:buChar char="•"/>
            <a:tabLst/>
          </a:pPr>
          <a:r>
            <a:rPr lang="sk-SK" sz="1400" kern="1200" noProof="1">
              <a:solidFill>
                <a:prstClr val="white"/>
              </a:solidFill>
              <a:latin typeface="Calibri" panose="020F0502020204030204"/>
              <a:ea typeface="+mn-ea"/>
              <a:cs typeface="+mn-cs"/>
            </a:rPr>
            <a:t>Čím je sociálne podnikanie odlišné?
Sociálne podnikanie vs. CSR
Sociálne poslanie v MMSP</a:t>
          </a:r>
          <a:endParaRPr lang="sk-SK" sz="1400" kern="1200" noProof="1"/>
        </a:p>
      </dsp:txBody>
      <dsp:txXfrm rot="5400000">
        <a:off x="3465195" y="804544"/>
        <a:ext cx="3222284" cy="2413635"/>
      </dsp:txXfrm>
    </dsp:sp>
    <dsp:sp modelId="{3DEE8081-9DAE-447D-949C-DEF3860D6332}">
      <dsp:nvSpPr>
        <dsp:cNvPr id="0" name=""/>
        <dsp:cNvSpPr/>
      </dsp:nvSpPr>
      <dsp:spPr>
        <a:xfrm rot="16200000">
          <a:off x="6528930" y="400220"/>
          <a:ext cx="4022725" cy="3222284"/>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rtl="0">
            <a:lnSpc>
              <a:spcPct val="90000"/>
            </a:lnSpc>
            <a:spcBef>
              <a:spcPct val="0"/>
            </a:spcBef>
            <a:spcAft>
              <a:spcPct val="35000"/>
            </a:spcAft>
            <a:buNone/>
          </a:pPr>
          <a:r>
            <a:rPr lang="sk-SK" sz="2400" kern="1200" noProof="0" dirty="0">
              <a:latin typeface="Calibri Light" panose="020F0302020204030204"/>
            </a:rPr>
            <a:t>Kapitola 3</a:t>
          </a:r>
          <a:r>
            <a:rPr lang="sk-SK" sz="2400" kern="1200" noProof="0" dirty="0"/>
            <a:t>: Zelené podnikanie</a:t>
          </a:r>
        </a:p>
        <a:p>
          <a:pPr marL="114300" lvl="1" indent="-114300" algn="l" defTabSz="622300">
            <a:lnSpc>
              <a:spcPct val="90000"/>
            </a:lnSpc>
            <a:spcBef>
              <a:spcPct val="0"/>
            </a:spcBef>
            <a:spcAft>
              <a:spcPct val="15000"/>
            </a:spcAft>
            <a:buChar char="•"/>
          </a:pPr>
          <a:r>
            <a:rPr lang="sk-SK" sz="1400" kern="1200" noProof="0" dirty="0"/>
            <a:t>Čo je zelené podnikanie a aké sú jeho princípy</a:t>
          </a:r>
        </a:p>
        <a:p>
          <a:pPr marL="114300" lvl="1" indent="-114300" algn="l" defTabSz="622300">
            <a:lnSpc>
              <a:spcPct val="90000"/>
            </a:lnSpc>
            <a:spcBef>
              <a:spcPct val="0"/>
            </a:spcBef>
            <a:spcAft>
              <a:spcPct val="15000"/>
            </a:spcAft>
            <a:buChar char="•"/>
          </a:pPr>
          <a:r>
            <a:rPr lang="sk-SK" sz="1400" kern="1200" noProof="0" dirty="0"/>
            <a:t>Ako využiť potenciál zeleného podnikania</a:t>
          </a:r>
        </a:p>
        <a:p>
          <a:pPr marL="114300" lvl="1" indent="-114300" algn="l" defTabSz="622300">
            <a:lnSpc>
              <a:spcPct val="90000"/>
            </a:lnSpc>
            <a:spcBef>
              <a:spcPct val="0"/>
            </a:spcBef>
            <a:spcAft>
              <a:spcPct val="15000"/>
            </a:spcAft>
            <a:buChar char="•"/>
          </a:pPr>
          <a:r>
            <a:rPr lang="sk-SK" sz="1400" kern="1200" noProof="0" dirty="0"/>
            <a:t> Tipy a nástroje, vďaka ktorým bude váš podnik zelenší</a:t>
          </a:r>
        </a:p>
        <a:p>
          <a:pPr marL="114300" lvl="1" indent="-114300" algn="l" defTabSz="622300">
            <a:lnSpc>
              <a:spcPct val="90000"/>
            </a:lnSpc>
            <a:spcBef>
              <a:spcPct val="0"/>
            </a:spcBef>
            <a:spcAft>
              <a:spcPct val="15000"/>
            </a:spcAft>
            <a:buChar char="•"/>
          </a:pPr>
          <a:endParaRPr lang="en-US" sz="1400" kern="1200" noProof="0" dirty="0"/>
        </a:p>
      </dsp:txBody>
      <dsp:txXfrm rot="5400000">
        <a:off x="6929151" y="804544"/>
        <a:ext cx="3222284" cy="2413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32323-29C2-4027-8AD5-0376CDC28B7A}">
      <dsp:nvSpPr>
        <dsp:cNvPr id="0" name=""/>
        <dsp:cNvSpPr/>
      </dsp:nvSpPr>
      <dsp:spPr>
        <a:xfrm>
          <a:off x="3054160" y="1291097"/>
          <a:ext cx="1418138" cy="1093744"/>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sk-SK" sz="1700" b="1" kern="1200" noProof="0" dirty="0">
              <a:solidFill>
                <a:schemeClr val="tx1"/>
              </a:solidFill>
            </a:rPr>
            <a:t>Sociálne podnikanie</a:t>
          </a:r>
        </a:p>
      </dsp:txBody>
      <dsp:txXfrm>
        <a:off x="3107552" y="1344489"/>
        <a:ext cx="1311354" cy="986960"/>
      </dsp:txXfrm>
    </dsp:sp>
    <dsp:sp modelId="{165B64EC-05B1-4468-A367-0E47E2036090}">
      <dsp:nvSpPr>
        <dsp:cNvPr id="0" name=""/>
        <dsp:cNvSpPr/>
      </dsp:nvSpPr>
      <dsp:spPr>
        <a:xfrm rot="16302796">
          <a:off x="3581488" y="1086986"/>
          <a:ext cx="408405" cy="0"/>
        </a:xfrm>
        <a:custGeom>
          <a:avLst/>
          <a:gdLst/>
          <a:ahLst/>
          <a:cxnLst/>
          <a:rect l="0" t="0" r="0" b="0"/>
          <a:pathLst>
            <a:path>
              <a:moveTo>
                <a:pt x="0" y="0"/>
              </a:moveTo>
              <a:lnTo>
                <a:pt x="408405" y="0"/>
              </a:lnTo>
            </a:path>
          </a:pathLst>
        </a:custGeom>
        <a:noFill/>
        <a:ln w="15875" cap="flat" cmpd="sng" algn="ctr">
          <a:solidFill>
            <a:schemeClr val="bg1"/>
          </a:solidFill>
          <a:prstDash val="solid"/>
        </a:ln>
        <a:effectLst/>
        <a:sp3d z="-40000" prstMaterial="matte"/>
      </dsp:spPr>
      <dsp:style>
        <a:lnRef idx="2">
          <a:scrgbClr r="0" g="0" b="0"/>
        </a:lnRef>
        <a:fillRef idx="0">
          <a:scrgbClr r="0" g="0" b="0"/>
        </a:fillRef>
        <a:effectRef idx="0">
          <a:scrgbClr r="0" g="0" b="0"/>
        </a:effectRef>
        <a:fontRef idx="minor"/>
      </dsp:style>
    </dsp:sp>
    <dsp:sp modelId="{BF2E3E4D-2F6D-477D-B652-0D76D47A8559}">
      <dsp:nvSpPr>
        <dsp:cNvPr id="0" name=""/>
        <dsp:cNvSpPr/>
      </dsp:nvSpPr>
      <dsp:spPr>
        <a:xfrm>
          <a:off x="2776415" y="18116"/>
          <a:ext cx="2056627" cy="864758"/>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sk-SK" sz="1700" kern="1200" noProof="0" dirty="0">
              <a:solidFill>
                <a:schemeClr val="tx1"/>
              </a:solidFill>
            </a:rPr>
            <a:t>Sociálna misia</a:t>
          </a:r>
          <a:r>
            <a:rPr lang="sk-SK" sz="1700" kern="1200" noProof="0" dirty="0">
              <a:solidFill>
                <a:schemeClr val="tx1"/>
              </a:solidFill>
              <a:latin typeface="Calibri Light" panose="020F0302020204030204"/>
            </a:rPr>
            <a:t>/</a:t>
          </a:r>
          <a:r>
            <a:rPr lang="sk-SK" sz="1700" b="1" kern="1200" noProof="0" dirty="0">
              <a:solidFill>
                <a:schemeClr val="tx1"/>
              </a:solidFill>
              <a:latin typeface="Calibri Light" panose="020F0302020204030204"/>
            </a:rPr>
            <a:t>poslanie</a:t>
          </a:r>
          <a:endParaRPr lang="sk-SK" sz="1700" b="1" kern="1200" noProof="0" dirty="0">
            <a:solidFill>
              <a:schemeClr val="tx1"/>
            </a:solidFill>
          </a:endParaRPr>
        </a:p>
      </dsp:txBody>
      <dsp:txXfrm>
        <a:off x="2818629" y="60330"/>
        <a:ext cx="1972199" cy="780330"/>
      </dsp:txXfrm>
    </dsp:sp>
    <dsp:sp modelId="{D6A48497-253E-4C33-8C41-40B01F55D5E0}">
      <dsp:nvSpPr>
        <dsp:cNvPr id="0" name=""/>
        <dsp:cNvSpPr/>
      </dsp:nvSpPr>
      <dsp:spPr>
        <a:xfrm rot="2434191">
          <a:off x="4371213" y="2468018"/>
          <a:ext cx="255777" cy="0"/>
        </a:xfrm>
        <a:custGeom>
          <a:avLst/>
          <a:gdLst/>
          <a:ahLst/>
          <a:cxnLst/>
          <a:rect l="0" t="0" r="0" b="0"/>
          <a:pathLst>
            <a:path>
              <a:moveTo>
                <a:pt x="0" y="0"/>
              </a:moveTo>
              <a:lnTo>
                <a:pt x="255777" y="0"/>
              </a:lnTo>
            </a:path>
          </a:pathLst>
        </a:custGeom>
        <a:noFill/>
        <a:ln w="15875" cap="flat" cmpd="sng" algn="ctr">
          <a:solidFill>
            <a:schemeClr val="bg1"/>
          </a:solidFill>
          <a:prstDash val="solid"/>
        </a:ln>
        <a:effectLst/>
        <a:sp3d z="-40000" prstMaterial="matte"/>
      </dsp:spPr>
      <dsp:style>
        <a:lnRef idx="2">
          <a:scrgbClr r="0" g="0" b="0"/>
        </a:lnRef>
        <a:fillRef idx="0">
          <a:scrgbClr r="0" g="0" b="0"/>
        </a:fillRef>
        <a:effectRef idx="0">
          <a:scrgbClr r="0" g="0" b="0"/>
        </a:effectRef>
        <a:fontRef idx="minor"/>
      </dsp:style>
    </dsp:sp>
    <dsp:sp modelId="{18D075E9-E2E8-4008-B1A2-0EA3D6915024}">
      <dsp:nvSpPr>
        <dsp:cNvPr id="0" name=""/>
        <dsp:cNvSpPr/>
      </dsp:nvSpPr>
      <dsp:spPr>
        <a:xfrm>
          <a:off x="4322100" y="2551193"/>
          <a:ext cx="1713570" cy="99769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sk-SK" sz="1800" kern="1200" noProof="0" dirty="0">
              <a:solidFill>
                <a:schemeClr val="tx1"/>
              </a:solidFill>
            </a:rPr>
            <a:t>Podnikateľské stratégie</a:t>
          </a:r>
        </a:p>
      </dsp:txBody>
      <dsp:txXfrm>
        <a:off x="4370804" y="2599897"/>
        <a:ext cx="1616162" cy="900289"/>
      </dsp:txXfrm>
    </dsp:sp>
    <dsp:sp modelId="{326BF5E5-B62A-4AB4-9E98-688427112BF8}">
      <dsp:nvSpPr>
        <dsp:cNvPr id="0" name=""/>
        <dsp:cNvSpPr/>
      </dsp:nvSpPr>
      <dsp:spPr>
        <a:xfrm rot="8458042">
          <a:off x="2851498" y="2468910"/>
          <a:ext cx="266982" cy="0"/>
        </a:xfrm>
        <a:custGeom>
          <a:avLst/>
          <a:gdLst/>
          <a:ahLst/>
          <a:cxnLst/>
          <a:rect l="0" t="0" r="0" b="0"/>
          <a:pathLst>
            <a:path>
              <a:moveTo>
                <a:pt x="0" y="0"/>
              </a:moveTo>
              <a:lnTo>
                <a:pt x="266982" y="0"/>
              </a:lnTo>
            </a:path>
          </a:pathLst>
        </a:custGeom>
        <a:noFill/>
        <a:ln w="15875" cap="flat" cmpd="sng" algn="ctr">
          <a:solidFill>
            <a:schemeClr val="bg1"/>
          </a:solidFill>
          <a:prstDash val="solid"/>
        </a:ln>
        <a:effectLst/>
        <a:sp3d z="-40000" prstMaterial="matte"/>
      </dsp:spPr>
      <dsp:style>
        <a:lnRef idx="2">
          <a:scrgbClr r="0" g="0" b="0"/>
        </a:lnRef>
        <a:fillRef idx="0">
          <a:scrgbClr r="0" g="0" b="0"/>
        </a:fillRef>
        <a:effectRef idx="0">
          <a:scrgbClr r="0" g="0" b="0"/>
        </a:effectRef>
        <a:fontRef idx="minor"/>
      </dsp:style>
    </dsp:sp>
    <dsp:sp modelId="{1BF8DECA-88DD-4A10-A8C0-7B55C00D9C46}">
      <dsp:nvSpPr>
        <dsp:cNvPr id="0" name=""/>
        <dsp:cNvSpPr/>
      </dsp:nvSpPr>
      <dsp:spPr>
        <a:xfrm>
          <a:off x="1340923" y="2552978"/>
          <a:ext cx="1854526" cy="994128"/>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sk-SK" sz="1800" kern="1200" noProof="0" dirty="0">
              <a:solidFill>
                <a:schemeClr val="tx1"/>
              </a:solidFill>
            </a:rPr>
            <a:t>Inovácie a udržateľné riešenia</a:t>
          </a:r>
        </a:p>
      </dsp:txBody>
      <dsp:txXfrm>
        <a:off x="1389452" y="2601507"/>
        <a:ext cx="1757468" cy="897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C945C-259A-4409-A878-2163FB9FB9E1}">
      <dsp:nvSpPr>
        <dsp:cNvPr id="0" name=""/>
        <dsp:cNvSpPr/>
      </dsp:nvSpPr>
      <dsp:spPr>
        <a:xfrm rot="5400000">
          <a:off x="-214283" y="218264"/>
          <a:ext cx="1428556" cy="999989"/>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noProof="0" dirty="0">
              <a:latin typeface="Calibri Light" panose="020F0302020204030204"/>
            </a:rPr>
            <a:t>Kapitola 1</a:t>
          </a:r>
          <a:endParaRPr lang="en-US" sz="1300" kern="1200" noProof="0" dirty="0"/>
        </a:p>
      </dsp:txBody>
      <dsp:txXfrm rot="-5400000">
        <a:off x="1" y="503976"/>
        <a:ext cx="999989" cy="428567"/>
      </dsp:txXfrm>
    </dsp:sp>
    <dsp:sp modelId="{61BF64C8-B481-4665-A533-2C338B5FE312}">
      <dsp:nvSpPr>
        <dsp:cNvPr id="0" name=""/>
        <dsp:cNvSpPr/>
      </dsp:nvSpPr>
      <dsp:spPr>
        <a:xfrm rot="5400000">
          <a:off x="5064913" y="-4060943"/>
          <a:ext cx="928561" cy="9058410"/>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sk-SK" sz="1400" kern="1200" noProof="0" dirty="0">
              <a:solidFill>
                <a:srgbClr val="404040"/>
              </a:solidFill>
            </a:rPr>
            <a:t>Udržateľnosť v podnikaní predstavuje také podnikanie, ktoré nevytvára negatívny vplyv na životné prostredie, spoločnosť, komunitu a ekonomiku.
Udržateľný prístup možno implementovať operačnými aktivitami, do ktorých patrí energetická účinnosť, riadenie dodávateľského reťazca, odpadové hospodárstvo, udržateľné obstarávanie a zapojenie komunity.</a:t>
          </a:r>
          <a:endParaRPr lang="en-US" sz="1400" kern="1200" noProof="0" dirty="0">
            <a:solidFill>
              <a:srgbClr val="404040"/>
            </a:solidFill>
          </a:endParaRPr>
        </a:p>
      </dsp:txBody>
      <dsp:txXfrm rot="-5400000">
        <a:off x="999989" y="49310"/>
        <a:ext cx="9013081" cy="837903"/>
      </dsp:txXfrm>
    </dsp:sp>
    <dsp:sp modelId="{8B8D4138-9F8B-48F9-ADD4-2E3053B5D64B}">
      <dsp:nvSpPr>
        <dsp:cNvPr id="0" name=""/>
        <dsp:cNvSpPr/>
      </dsp:nvSpPr>
      <dsp:spPr>
        <a:xfrm rot="5400000">
          <a:off x="-214283" y="1456589"/>
          <a:ext cx="1428556" cy="999989"/>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noProof="0" dirty="0">
              <a:latin typeface="Calibri Light" panose="020F0302020204030204"/>
            </a:rPr>
            <a:t>Kapitola 2</a:t>
          </a:r>
          <a:endParaRPr lang="en-US" sz="1300" kern="1200" noProof="0" dirty="0"/>
        </a:p>
      </dsp:txBody>
      <dsp:txXfrm rot="-5400000">
        <a:off x="1" y="1742301"/>
        <a:ext cx="999989" cy="428567"/>
      </dsp:txXfrm>
    </dsp:sp>
    <dsp:sp modelId="{EE001D36-7EA7-40EA-B3F8-70F5116F2BEF}">
      <dsp:nvSpPr>
        <dsp:cNvPr id="0" name=""/>
        <dsp:cNvSpPr/>
      </dsp:nvSpPr>
      <dsp:spPr>
        <a:xfrm rot="5400000">
          <a:off x="5064913" y="-2822618"/>
          <a:ext cx="928561" cy="9058410"/>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sk-SK" sz="1400" kern="1200" noProof="0" dirty="0">
              <a:solidFill>
                <a:srgbClr val="404040"/>
              </a:solidFill>
            </a:rPr>
            <a:t>Sociálny podnik môže pôsobiť v akejkoľvek oblasti a generovať zisk ako každé iné podnikanie – rozdiel je v tom, ako sa zisk využíva! Zisk sa reinvestuje a plní konkrétne sociálne poslanie, ktoré má pozitívny vplyv na komunitu!
Významná pridaná hodnota sociálneho podniku vzniká realizáciou sociálnych zmien.</a:t>
          </a:r>
          <a:endParaRPr lang="en-US" sz="1400" kern="1200" noProof="0" dirty="0">
            <a:solidFill>
              <a:srgbClr val="404040"/>
            </a:solidFill>
          </a:endParaRPr>
        </a:p>
      </dsp:txBody>
      <dsp:txXfrm rot="-5400000">
        <a:off x="999989" y="1287635"/>
        <a:ext cx="9013081" cy="837903"/>
      </dsp:txXfrm>
    </dsp:sp>
    <dsp:sp modelId="{70F5F141-B73D-4673-BBE8-3D931F4008F2}">
      <dsp:nvSpPr>
        <dsp:cNvPr id="0" name=""/>
        <dsp:cNvSpPr/>
      </dsp:nvSpPr>
      <dsp:spPr>
        <a:xfrm rot="5400000">
          <a:off x="-214283" y="2804470"/>
          <a:ext cx="1428556" cy="999989"/>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noProof="0" dirty="0">
              <a:latin typeface="Calibri Light" panose="020F0302020204030204"/>
            </a:rPr>
            <a:t>Kapitola 3</a:t>
          </a:r>
          <a:endParaRPr lang="en-US" sz="1300" kern="1200" noProof="0" dirty="0"/>
        </a:p>
      </dsp:txBody>
      <dsp:txXfrm rot="-5400000">
        <a:off x="1" y="3090182"/>
        <a:ext cx="999989" cy="428567"/>
      </dsp:txXfrm>
    </dsp:sp>
    <dsp:sp modelId="{E4B98815-6EE4-43A6-9D35-F25F57806168}">
      <dsp:nvSpPr>
        <dsp:cNvPr id="0" name=""/>
        <dsp:cNvSpPr/>
      </dsp:nvSpPr>
      <dsp:spPr>
        <a:xfrm rot="5400000">
          <a:off x="4955357" y="-1474736"/>
          <a:ext cx="1147674" cy="9058410"/>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sk-SK" sz="1400" kern="1200" noProof="0" dirty="0">
              <a:solidFill>
                <a:srgbClr val="404040"/>
              </a:solidFill>
            </a:rPr>
            <a:t>Zelené podnikanie sa podieľa na eliminácii negatívneho vplyvu na životné prostredie znižovaním emisií skleníkových plynov a tvorby odpadu; zvyšovaním energetickej účinnosti a investíciami do obnoviteľných zdrojov energie; ochranou prírodných ekosystémov a výrobou produktov šetrných k životnému prostrediu.
Zelené podnikanie by malo byť inšpirované prírodnými ekosystémami.
Zelené podnikanie predstavuje obrovskú obchodnú príležitosť pre dekarbonizovaný svet do roku 2050.</a:t>
          </a:r>
          <a:endParaRPr lang="en-US" sz="1400" kern="1200" noProof="0" dirty="0">
            <a:solidFill>
              <a:srgbClr val="404040"/>
            </a:solidFill>
          </a:endParaRPr>
        </a:p>
      </dsp:txBody>
      <dsp:txXfrm rot="-5400000">
        <a:off x="999990" y="2536656"/>
        <a:ext cx="9002385" cy="103562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19. 4. 2023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a:t>
            </a:fld>
            <a:endParaRPr lang="sk-S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04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19. 4. 2023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256744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19. 4. 2023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204674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31626B79-3724-4A98-8B34-EC614ED41867}" type="datetimeFigureOut">
              <a:rPr lang="sk-SK" smtClean="0"/>
              <a:t>19. 4. 2023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26003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k-SK"/>
              <a:t>Kliknutím upravte štýl predlohy nadpisu</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31626B79-3724-4A98-8B34-EC614ED41867}" type="datetimeFigureOut">
              <a:rPr lang="sk-SK" smtClean="0"/>
              <a:t>19. 4. 2023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FC754EC8-050A-48C1-A943-B12B8B2B4DD3}" type="slidenum">
              <a:rPr lang="sk-SK" smtClean="0"/>
              <a:t>‹#›</a:t>
            </a:fld>
            <a:endParaRPr lang="sk-S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27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31626B79-3724-4A98-8B34-EC614ED41867}" type="datetimeFigureOut">
              <a:rPr lang="sk-SK" smtClean="0"/>
              <a:t>19. 4. 2023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387714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1097280" y="2582334"/>
            <a:ext cx="4937760" cy="337820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6217920" y="2582334"/>
            <a:ext cx="4937760" cy="337820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31626B79-3724-4A98-8B34-EC614ED41867}" type="datetimeFigureOut">
              <a:rPr lang="sk-SK" smtClean="0"/>
              <a:t>19. 4. 2023</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107496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31626B79-3724-4A98-8B34-EC614ED41867}" type="datetimeFigureOut">
              <a:rPr lang="sk-SK" smtClean="0"/>
              <a:t>19. 4. 2023</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387850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626B79-3724-4A98-8B34-EC614ED41867}" type="datetimeFigureOut">
              <a:rPr lang="sk-SK" smtClean="0"/>
              <a:t>19. 4. 2023</a:t>
            </a:fld>
            <a:endParaRPr lang="sk-SK"/>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k-SK"/>
          </a:p>
        </p:txBody>
      </p:sp>
      <p:sp>
        <p:nvSpPr>
          <p:cNvPr id="9" name="Slide Number Placeholder 8"/>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94242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k-SK"/>
              <a:t>Kliknutím upravte štýl predlohy nadpisu</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1626B79-3724-4A98-8B34-EC614ED41867}" type="datetimeFigureOut">
              <a:rPr lang="sk-SK" smtClean="0"/>
              <a:t>19. 4. 2023</a:t>
            </a:fld>
            <a:endParaRPr lang="sk-SK"/>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k-SK"/>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C754EC8-050A-48C1-A943-B12B8B2B4DD3}" type="slidenum">
              <a:rPr lang="sk-SK" smtClean="0"/>
              <a:t>‹#›</a:t>
            </a:fld>
            <a:endParaRPr lang="sk-SK"/>
          </a:p>
        </p:txBody>
      </p:sp>
    </p:spTree>
    <p:extLst>
      <p:ext uri="{BB962C8B-B14F-4D97-AF65-F5344CB8AC3E}">
        <p14:creationId xmlns:p14="http://schemas.microsoft.com/office/powerpoint/2010/main" val="305197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31626B79-3724-4A98-8B34-EC614ED41867}" type="datetimeFigureOut">
              <a:rPr lang="sk-SK" smtClean="0"/>
              <a:t>19. 4. 2023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FC754EC8-050A-48C1-A943-B12B8B2B4DD3}" type="slidenum">
              <a:rPr lang="sk-SK" smtClean="0"/>
              <a:t>‹#›</a:t>
            </a:fld>
            <a:endParaRPr lang="sk-SK"/>
          </a:p>
        </p:txBody>
      </p:sp>
    </p:spTree>
    <p:extLst>
      <p:ext uri="{BB962C8B-B14F-4D97-AF65-F5344CB8AC3E}">
        <p14:creationId xmlns:p14="http://schemas.microsoft.com/office/powerpoint/2010/main" val="145908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1626B79-3724-4A98-8B34-EC614ED41867}" type="datetimeFigureOut">
              <a:rPr lang="sk-SK" smtClean="0"/>
              <a:t>19. 4. 2023</a:t>
            </a:fld>
            <a:endParaRPr lang="sk-SK"/>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k-SK"/>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C754EC8-050A-48C1-A943-B12B8B2B4DD3}" type="slidenum">
              <a:rPr lang="sk-SK" smtClean="0"/>
              <a:t>‹#›</a:t>
            </a:fld>
            <a:endParaRPr lang="sk-SK"/>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61538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supplychain247.com/article/circular_supply_chain_the_missing_link/Kuebi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icsb.org/toptrends2023/" TargetMode="External"/><Relationship Id="rId5" Type="http://schemas.openxmlformats.org/officeDocument/2006/relationships/hyperlink" Target="https://www.businessnewsdaily.com/7832-social-media-for-business.html" TargetMode="External"/><Relationship Id="rId4" Type="http://schemas.openxmlformats.org/officeDocument/2006/relationships/hyperlink" Target="https://www.ecolabelindex.com/ecolabels/?st=region=europ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4.jpeg"/><Relationship Id="rId21" Type="http://schemas.openxmlformats.org/officeDocument/2006/relationships/image" Target="../media/image38.png"/><Relationship Id="rId7" Type="http://schemas.openxmlformats.org/officeDocument/2006/relationships/image" Target="../media/image26.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image" Target="../media/image10.pn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slideLayout" Target="../slideLayouts/slideLayout2.xml"/><Relationship Id="rId6" Type="http://schemas.openxmlformats.org/officeDocument/2006/relationships/image" Target="../media/image25.svg"/><Relationship Id="rId11" Type="http://schemas.openxmlformats.org/officeDocument/2006/relationships/image" Target="../media/image28.png"/><Relationship Id="rId5" Type="http://schemas.openxmlformats.org/officeDocument/2006/relationships/image" Target="../media/image24.png"/><Relationship Id="rId15" Type="http://schemas.openxmlformats.org/officeDocument/2006/relationships/image" Target="../media/image32.png"/><Relationship Id="rId10" Type="http://schemas.openxmlformats.org/officeDocument/2006/relationships/image" Target="../media/image23.svg"/><Relationship Id="rId19" Type="http://schemas.openxmlformats.org/officeDocument/2006/relationships/image" Target="../media/image36.png"/><Relationship Id="rId4" Type="http://schemas.openxmlformats.org/officeDocument/2006/relationships/hyperlink" Target="https://www.youtube.com/watch?v=fYhpfI_JIMU" TargetMode="External"/><Relationship Id="rId9" Type="http://schemas.openxmlformats.org/officeDocument/2006/relationships/image" Target="../media/image22.png"/><Relationship Id="rId14" Type="http://schemas.openxmlformats.org/officeDocument/2006/relationships/image" Target="../media/image31.svg"/><Relationship Id="rId22" Type="http://schemas.openxmlformats.org/officeDocument/2006/relationships/image" Target="../media/image39.svg"/></Relationships>
</file>

<file path=ppt/slides/_rels/slide1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hyperlink" Target="https://single-market-economy.ec.europa.eu/sectors/proximity-and-social-economy/social-economy-eu_en" TargetMode="External"/><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4.jpe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jpeg"/><Relationship Id="rId7" Type="http://schemas.openxmlformats.org/officeDocument/2006/relationships/diagramQuickStyle" Target="../diagrams/quickStyle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businessjargons.com/social-entrepreneurship.html" TargetMode="External"/><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18" Type="http://schemas.openxmlformats.org/officeDocument/2006/relationships/image" Target="../media/image62.png"/><Relationship Id="rId26" Type="http://schemas.openxmlformats.org/officeDocument/2006/relationships/image" Target="../media/image70.png"/><Relationship Id="rId3" Type="http://schemas.openxmlformats.org/officeDocument/2006/relationships/image" Target="../media/image4.jpeg"/><Relationship Id="rId21" Type="http://schemas.openxmlformats.org/officeDocument/2006/relationships/image" Target="../media/image65.svg"/><Relationship Id="rId7" Type="http://schemas.openxmlformats.org/officeDocument/2006/relationships/image" Target="../media/image51.svg"/><Relationship Id="rId12" Type="http://schemas.openxmlformats.org/officeDocument/2006/relationships/image" Target="../media/image56.png"/><Relationship Id="rId17" Type="http://schemas.openxmlformats.org/officeDocument/2006/relationships/image" Target="../media/image61.svg"/><Relationship Id="rId25" Type="http://schemas.openxmlformats.org/officeDocument/2006/relationships/image" Target="../media/image69.svg"/><Relationship Id="rId2" Type="http://schemas.openxmlformats.org/officeDocument/2006/relationships/image" Target="../media/image10.png"/><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svg"/><Relationship Id="rId24" Type="http://schemas.openxmlformats.org/officeDocument/2006/relationships/image" Target="../media/image68.png"/><Relationship Id="rId5" Type="http://schemas.openxmlformats.org/officeDocument/2006/relationships/image" Target="../media/image49.svg"/><Relationship Id="rId15" Type="http://schemas.openxmlformats.org/officeDocument/2006/relationships/image" Target="../media/image59.svg"/><Relationship Id="rId23" Type="http://schemas.openxmlformats.org/officeDocument/2006/relationships/image" Target="../media/image67.svg"/><Relationship Id="rId10" Type="http://schemas.openxmlformats.org/officeDocument/2006/relationships/image" Target="../media/image54.png"/><Relationship Id="rId19" Type="http://schemas.openxmlformats.org/officeDocument/2006/relationships/image" Target="../media/image63.sv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8.png"/><Relationship Id="rId22" Type="http://schemas.openxmlformats.org/officeDocument/2006/relationships/image" Target="../media/image66.png"/><Relationship Id="rId27" Type="http://schemas.openxmlformats.org/officeDocument/2006/relationships/image" Target="../media/image71.sv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eb.archive.org/web/20160203162342/http:/www.hec.edu/content/download/52956/470943/file/Article%20LRP%20Yunus%20Moingeon%20Lehmann-Ortega%20d%C3%A9finitif.pdf" TargetMode="External"/></Relationships>
</file>

<file path=ppt/slides/_rels/slide17.xml.rels><?xml version="1.0" encoding="UTF-8" standalone="yes"?>
<Relationships xmlns="http://schemas.openxmlformats.org/package/2006/relationships"><Relationship Id="rId13" Type="http://schemas.openxmlformats.org/officeDocument/2006/relationships/image" Target="../media/image77.svg"/><Relationship Id="rId18" Type="http://schemas.openxmlformats.org/officeDocument/2006/relationships/image" Target="../media/image82.png"/><Relationship Id="rId26" Type="http://schemas.openxmlformats.org/officeDocument/2006/relationships/image" Target="../media/image88.png"/><Relationship Id="rId39" Type="http://schemas.openxmlformats.org/officeDocument/2006/relationships/image" Target="../media/image101.svg"/><Relationship Id="rId21" Type="http://schemas.openxmlformats.org/officeDocument/2006/relationships/image" Target="../media/image45.svg"/><Relationship Id="rId34" Type="http://schemas.openxmlformats.org/officeDocument/2006/relationships/image" Target="../media/image96.png"/><Relationship Id="rId42" Type="http://schemas.openxmlformats.org/officeDocument/2006/relationships/image" Target="../media/image104.png"/><Relationship Id="rId47" Type="http://schemas.openxmlformats.org/officeDocument/2006/relationships/image" Target="../media/image109.svg"/><Relationship Id="rId50" Type="http://schemas.openxmlformats.org/officeDocument/2006/relationships/image" Target="../media/image112.png"/><Relationship Id="rId7" Type="http://schemas.openxmlformats.org/officeDocument/2006/relationships/image" Target="../media/image4.jpeg"/><Relationship Id="rId2" Type="http://schemas.openxmlformats.org/officeDocument/2006/relationships/hyperlink" Target="https://www.youtube.com/watch?v=aTo0qtdVMpM" TargetMode="External"/><Relationship Id="rId16" Type="http://schemas.openxmlformats.org/officeDocument/2006/relationships/image" Target="../media/image80.png"/><Relationship Id="rId29" Type="http://schemas.openxmlformats.org/officeDocument/2006/relationships/image" Target="../media/image91.svg"/><Relationship Id="rId11" Type="http://schemas.openxmlformats.org/officeDocument/2006/relationships/image" Target="../media/image75.svg"/><Relationship Id="rId24" Type="http://schemas.openxmlformats.org/officeDocument/2006/relationships/image" Target="../media/image86.png"/><Relationship Id="rId32" Type="http://schemas.openxmlformats.org/officeDocument/2006/relationships/image" Target="../media/image94.png"/><Relationship Id="rId37" Type="http://schemas.openxmlformats.org/officeDocument/2006/relationships/image" Target="../media/image99.svg"/><Relationship Id="rId40" Type="http://schemas.openxmlformats.org/officeDocument/2006/relationships/image" Target="../media/image102.png"/><Relationship Id="rId45" Type="http://schemas.openxmlformats.org/officeDocument/2006/relationships/image" Target="../media/image107.svg"/><Relationship Id="rId5" Type="http://schemas.openxmlformats.org/officeDocument/2006/relationships/hyperlink" Target="https://projects2014-2020.interregeurope.eu/brese/good-practices/" TargetMode="External"/><Relationship Id="rId15" Type="http://schemas.openxmlformats.org/officeDocument/2006/relationships/image" Target="../media/image79.svg"/><Relationship Id="rId23" Type="http://schemas.openxmlformats.org/officeDocument/2006/relationships/image" Target="../media/image85.svg"/><Relationship Id="rId28" Type="http://schemas.openxmlformats.org/officeDocument/2006/relationships/image" Target="../media/image90.png"/><Relationship Id="rId36" Type="http://schemas.openxmlformats.org/officeDocument/2006/relationships/image" Target="../media/image98.png"/><Relationship Id="rId49" Type="http://schemas.openxmlformats.org/officeDocument/2006/relationships/image" Target="../media/image111.svg"/><Relationship Id="rId10" Type="http://schemas.openxmlformats.org/officeDocument/2006/relationships/image" Target="../media/image74.png"/><Relationship Id="rId19" Type="http://schemas.openxmlformats.org/officeDocument/2006/relationships/image" Target="../media/image83.svg"/><Relationship Id="rId31" Type="http://schemas.openxmlformats.org/officeDocument/2006/relationships/image" Target="../media/image93.svg"/><Relationship Id="rId44" Type="http://schemas.openxmlformats.org/officeDocument/2006/relationships/image" Target="../media/image106.png"/><Relationship Id="rId4" Type="http://schemas.openxmlformats.org/officeDocument/2006/relationships/hyperlink" Target="https://www.mirri.gov.sk/wp-content/uploads/2021/03/Prirucka-socialnych-inovacii_23032021-fin.pdf" TargetMode="External"/><Relationship Id="rId9" Type="http://schemas.openxmlformats.org/officeDocument/2006/relationships/image" Target="../media/image73.svg"/><Relationship Id="rId14" Type="http://schemas.openxmlformats.org/officeDocument/2006/relationships/image" Target="../media/image78.png"/><Relationship Id="rId22" Type="http://schemas.openxmlformats.org/officeDocument/2006/relationships/image" Target="../media/image84.png"/><Relationship Id="rId27" Type="http://schemas.openxmlformats.org/officeDocument/2006/relationships/image" Target="../media/image89.svg"/><Relationship Id="rId30" Type="http://schemas.openxmlformats.org/officeDocument/2006/relationships/image" Target="../media/image92.png"/><Relationship Id="rId35" Type="http://schemas.openxmlformats.org/officeDocument/2006/relationships/image" Target="../media/image97.svg"/><Relationship Id="rId43" Type="http://schemas.openxmlformats.org/officeDocument/2006/relationships/image" Target="../media/image105.svg"/><Relationship Id="rId48" Type="http://schemas.openxmlformats.org/officeDocument/2006/relationships/image" Target="../media/image110.png"/><Relationship Id="rId8" Type="http://schemas.openxmlformats.org/officeDocument/2006/relationships/image" Target="../media/image72.png"/><Relationship Id="rId51" Type="http://schemas.openxmlformats.org/officeDocument/2006/relationships/image" Target="../media/image113.svg"/><Relationship Id="rId3" Type="http://schemas.openxmlformats.org/officeDocument/2006/relationships/hyperlink" Target="https://www.cedrasplit.hr/" TargetMode="External"/><Relationship Id="rId12" Type="http://schemas.openxmlformats.org/officeDocument/2006/relationships/image" Target="../media/image76.png"/><Relationship Id="rId17" Type="http://schemas.openxmlformats.org/officeDocument/2006/relationships/image" Target="../media/image81.svg"/><Relationship Id="rId25" Type="http://schemas.openxmlformats.org/officeDocument/2006/relationships/image" Target="../media/image87.svg"/><Relationship Id="rId33" Type="http://schemas.openxmlformats.org/officeDocument/2006/relationships/image" Target="../media/image95.svg"/><Relationship Id="rId38" Type="http://schemas.openxmlformats.org/officeDocument/2006/relationships/image" Target="../media/image100.png"/><Relationship Id="rId46" Type="http://schemas.openxmlformats.org/officeDocument/2006/relationships/image" Target="../media/image108.png"/><Relationship Id="rId20" Type="http://schemas.openxmlformats.org/officeDocument/2006/relationships/image" Target="../media/image44.png"/><Relationship Id="rId41" Type="http://schemas.openxmlformats.org/officeDocument/2006/relationships/image" Target="../media/image103.svg"/><Relationship Id="rId1" Type="http://schemas.openxmlformats.org/officeDocument/2006/relationships/slideLayout" Target="../slideLayouts/slideLayout2.xml"/><Relationship Id="rId6"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116.png"/><Relationship Id="rId3" Type="http://schemas.openxmlformats.org/officeDocument/2006/relationships/image" Target="../media/image115.svg"/><Relationship Id="rId7" Type="http://schemas.openxmlformats.org/officeDocument/2006/relationships/image" Target="../media/image44.png"/><Relationship Id="rId12" Type="http://schemas.openxmlformats.org/officeDocument/2006/relationships/image" Target="../media/image69.svg"/><Relationship Id="rId2" Type="http://schemas.openxmlformats.org/officeDocument/2006/relationships/image" Target="../media/image114.png"/><Relationship Id="rId16" Type="http://schemas.openxmlformats.org/officeDocument/2006/relationships/image" Target="../media/image119.svg"/><Relationship Id="rId1" Type="http://schemas.openxmlformats.org/officeDocument/2006/relationships/slideLayout" Target="../slideLayouts/slideLayout5.xml"/><Relationship Id="rId6" Type="http://schemas.openxmlformats.org/officeDocument/2006/relationships/hyperlink" Target="https://www.investopedia.com/terms/c/corp-social-responsibility.asp" TargetMode="External"/><Relationship Id="rId11" Type="http://schemas.openxmlformats.org/officeDocument/2006/relationships/image" Target="../media/image68.png"/><Relationship Id="rId5" Type="http://schemas.openxmlformats.org/officeDocument/2006/relationships/image" Target="../media/image4.jpeg"/><Relationship Id="rId15" Type="http://schemas.openxmlformats.org/officeDocument/2006/relationships/image" Target="../media/image118.png"/><Relationship Id="rId10" Type="http://schemas.openxmlformats.org/officeDocument/2006/relationships/image" Target="../media/image65.svg"/><Relationship Id="rId4" Type="http://schemas.openxmlformats.org/officeDocument/2006/relationships/image" Target="../media/image10.png"/><Relationship Id="rId9" Type="http://schemas.openxmlformats.org/officeDocument/2006/relationships/image" Target="../media/image64.png"/><Relationship Id="rId14" Type="http://schemas.openxmlformats.org/officeDocument/2006/relationships/image" Target="../media/image117.svg"/></Relationships>
</file>

<file path=ppt/slides/_rels/slide19.xml.rels><?xml version="1.0" encoding="UTF-8" standalone="yes"?>
<Relationships xmlns="http://schemas.openxmlformats.org/package/2006/relationships"><Relationship Id="rId3" Type="http://schemas.openxmlformats.org/officeDocument/2006/relationships/hyperlink" Target="https://ec.europa.eu/social/main.jsp?catId=1537&amp;langId=en" TargetMode="External"/><Relationship Id="rId2" Type="http://schemas.openxmlformats.org/officeDocument/2006/relationships/hyperlink" Target="https://www.weforum.org/agenda/2021/01/5-ways-business-can-support-and-partner-with-social-entrepreneurs/" TargetMode="Externa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121.svg"/><Relationship Id="rId4" Type="http://schemas.openxmlformats.org/officeDocument/2006/relationships/image" Target="../media/image120.png"/></Relationships>
</file>

<file path=ppt/slides/_rels/slide21.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1.svg"/><Relationship Id="rId3" Type="http://schemas.openxmlformats.org/officeDocument/2006/relationships/image" Target="../media/image4.jpeg"/><Relationship Id="rId7" Type="http://schemas.openxmlformats.org/officeDocument/2006/relationships/image" Target="../media/image125.svg"/><Relationship Id="rId12" Type="http://schemas.openxmlformats.org/officeDocument/2006/relationships/image" Target="../media/image130.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24.png"/><Relationship Id="rId11" Type="http://schemas.openxmlformats.org/officeDocument/2006/relationships/image" Target="../media/image129.svg"/><Relationship Id="rId5" Type="http://schemas.openxmlformats.org/officeDocument/2006/relationships/image" Target="../media/image123.sv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sv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2.jpg"/><Relationship Id="rId1" Type="http://schemas.openxmlformats.org/officeDocument/2006/relationships/slideLayout" Target="../slideLayouts/slideLayout4.xml"/><Relationship Id="rId6" Type="http://schemas.openxmlformats.org/officeDocument/2006/relationships/hyperlink" Target="https://www.youtube.com/watch?v=5_SGWaAcyyw" TargetMode="External"/><Relationship Id="rId5" Type="http://schemas.openxmlformats.org/officeDocument/2006/relationships/hyperlink" Target="https://www.youtube.com/watch?v=TxwGZppT2WA" TargetMode="Externa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hyperlink" Target="https://greenbusinessbureau.com/topics/green-team/measuring-sustainability-as-an-internal-process-of-a-compan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hyperlink" Target="https://www.consilium.europa.eu/en/policies/green-deal/fit-for-55-the-eu-plan-for-a-green-transition/#wha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33.pn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s://www3.epa.gov/carbon-footprint-calculator/" TargetMode="External"/><Relationship Id="rId3" Type="http://schemas.openxmlformats.org/officeDocument/2006/relationships/image" Target="../media/image4.jpeg"/><Relationship Id="rId7" Type="http://schemas.openxmlformats.org/officeDocument/2006/relationships/hyperlink" Target="https://www.footprintcalculator.org/home/en" TargetMode="External"/><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hyperlink" Target="https://www.nature.org/en-us/get-involved/how-to-help/carbon-footprint-calculator/" TargetMode="External"/><Relationship Id="rId5" Type="http://schemas.openxmlformats.org/officeDocument/2006/relationships/hyperlink" Target="https://footprint.wwf.org.uk/#/" TargetMode="External"/><Relationship Id="rId4" Type="http://schemas.openxmlformats.org/officeDocument/2006/relationships/hyperlink" Target="https://offset.climateneutralnow.org/footprintcalc"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estartproject.eu/" TargetMode="External"/><Relationship Id="rId1" Type="http://schemas.openxmlformats.org/officeDocument/2006/relationships/slideLayout" Target="../slideLayouts/slideLayout9.xml"/><Relationship Id="rId4" Type="http://schemas.openxmlformats.org/officeDocument/2006/relationships/image" Target="../media/image134.jpe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hyperlink" Target="https://www.youtube.com/watch?v=zx04Kl8y4dE" TargetMode="Externa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hyperlink" Target="https://wedocs.unep.org/bitstream/handle/20.500.11822/40110/Key%20Messages%20and%20Recommendations%20-%20Formatted.pdf?sequence=1&amp;isAllowed=y" TargetMode="External"/><Relationship Id="rId3" Type="http://schemas.openxmlformats.org/officeDocument/2006/relationships/image" Target="../media/image4.jpeg"/><Relationship Id="rId7" Type="http://schemas.openxmlformats.org/officeDocument/2006/relationships/hyperlink" Target="https://www.stockholm50.global/news-and-stories/why-does-stockholm50-matter-what-did-it-achieve-what-does-it-offer-going-forward"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www.un.org/en/conferences/environment/newyork2015" TargetMode="External"/><Relationship Id="rId5" Type="http://schemas.openxmlformats.org/officeDocument/2006/relationships/hyperlink" Target="https://www.un.org/en/conferences/environment/rio1992" TargetMode="External"/><Relationship Id="rId4" Type="http://schemas.openxmlformats.org/officeDocument/2006/relationships/hyperlink" Target="https://www.un.org/en/conferences/environment/stockholm1972"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jpeg"/><Relationship Id="rId7"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20.sv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8.jpe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www.youtube.com/watch?v=9SVYnKKOG-w" TargetMode="Externa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A0732-8212-434E-AAE7-A9DC0EC61975}"/>
              </a:ext>
            </a:extLst>
          </p:cNvPr>
          <p:cNvSpPr>
            <a:spLocks noGrp="1"/>
          </p:cNvSpPr>
          <p:nvPr>
            <p:ph type="ctrTitle"/>
          </p:nvPr>
        </p:nvSpPr>
        <p:spPr>
          <a:xfrm>
            <a:off x="1097280" y="1321502"/>
            <a:ext cx="10058400" cy="3003610"/>
          </a:xfrm>
        </p:spPr>
        <p:txBody>
          <a:bodyPr>
            <a:normAutofit/>
          </a:bodyPr>
          <a:lstStyle/>
          <a:p>
            <a:pPr algn="ctr"/>
            <a:r>
              <a:rPr lang="sk-SK" dirty="0"/>
              <a:t>Udržateľné, sociálne a zelené podnikanie</a:t>
            </a:r>
          </a:p>
        </p:txBody>
      </p:sp>
      <p:sp>
        <p:nvSpPr>
          <p:cNvPr id="3" name="Podnadpis 2">
            <a:extLst>
              <a:ext uri="{FF2B5EF4-FFF2-40B4-BE49-F238E27FC236}">
                <a16:creationId xmlns:a16="http://schemas.microsoft.com/office/drawing/2014/main" id="{BBF345A6-199C-4D56-A1AA-38821652C661}"/>
              </a:ext>
            </a:extLst>
          </p:cNvPr>
          <p:cNvSpPr>
            <a:spLocks noGrp="1"/>
          </p:cNvSpPr>
          <p:nvPr>
            <p:ph type="subTitle" idx="1"/>
          </p:nvPr>
        </p:nvSpPr>
        <p:spPr>
          <a:xfrm>
            <a:off x="1066800" y="5307062"/>
            <a:ext cx="10058400" cy="836609"/>
          </a:xfrm>
        </p:spPr>
        <p:txBody>
          <a:bodyPr>
            <a:normAutofit/>
          </a:bodyPr>
          <a:lstStyle/>
          <a:p>
            <a:pPr algn="ctr"/>
            <a:r>
              <a:rPr lang="en-US" sz="1800" b="1" dirty="0">
                <a:latin typeface="+mn-lt"/>
              </a:rPr>
              <a:t>RESTART</a:t>
            </a:r>
            <a:r>
              <a:rPr lang="en-US" sz="1800" dirty="0">
                <a:latin typeface="+mn-lt"/>
              </a:rPr>
              <a:t> – Resilience and Training for SMEs</a:t>
            </a:r>
          </a:p>
          <a:p>
            <a:pPr algn="ctr"/>
            <a:r>
              <a:rPr lang="en-US" sz="1800" dirty="0">
                <a:latin typeface="+mn-lt"/>
              </a:rPr>
              <a:t>ERASMUS + 2021-1-SK01-KA220-VET-000034882</a:t>
            </a:r>
          </a:p>
        </p:txBody>
      </p:sp>
      <p:pic>
        <p:nvPicPr>
          <p:cNvPr id="1026" name="Picture 2" descr="Rest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888" y="290856"/>
            <a:ext cx="4226502" cy="77798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
        <p:nvSpPr>
          <p:cNvPr id="7" name="Podnadpis 2">
            <a:extLst>
              <a:ext uri="{FF2B5EF4-FFF2-40B4-BE49-F238E27FC236}">
                <a16:creationId xmlns:a16="http://schemas.microsoft.com/office/drawing/2014/main" id="{E33EF2F1-C015-5730-2F7E-444A13EF48CE}"/>
              </a:ext>
            </a:extLst>
          </p:cNvPr>
          <p:cNvSpPr txBox="1">
            <a:spLocks/>
          </p:cNvSpPr>
          <p:nvPr/>
        </p:nvSpPr>
        <p:spPr>
          <a:xfrm>
            <a:off x="1097280" y="4410702"/>
            <a:ext cx="10058400" cy="83660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sz="1800" b="1" dirty="0" err="1">
                <a:latin typeface="+mn-lt"/>
              </a:rPr>
              <a:t>AutOR</a:t>
            </a:r>
            <a:r>
              <a:rPr lang="en-US" sz="1800" b="1" dirty="0">
                <a:latin typeface="+mn-lt"/>
              </a:rPr>
              <a:t>: Slovak business agency</a:t>
            </a:r>
            <a:endParaRPr lang="en-US" sz="1800" dirty="0">
              <a:latin typeface="+mn-lt"/>
            </a:endParaRPr>
          </a:p>
        </p:txBody>
      </p:sp>
      <p:pic>
        <p:nvPicPr>
          <p:cNvPr id="9" name="Obrázok 8"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8990020" y="498994"/>
            <a:ext cx="2567940" cy="539115"/>
          </a:xfrm>
          <a:prstGeom prst="rect">
            <a:avLst/>
          </a:prstGeom>
        </p:spPr>
      </p:pic>
    </p:spTree>
    <p:extLst>
      <p:ext uri="{BB962C8B-B14F-4D97-AF65-F5344CB8AC3E}">
        <p14:creationId xmlns:p14="http://schemas.microsoft.com/office/powerpoint/2010/main" val="48279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a:xfrm>
            <a:off x="770641" y="101167"/>
            <a:ext cx="10058400" cy="1450757"/>
          </a:xfrm>
        </p:spPr>
        <p:txBody>
          <a:bodyPr>
            <a:normAutofit/>
          </a:bodyPr>
          <a:lstStyle/>
          <a:p>
            <a:r>
              <a:rPr lang="sk-SK" sz="4000" b="1" dirty="0">
                <a:solidFill>
                  <a:srgbClr val="404040"/>
                </a:solidFill>
              </a:rPr>
              <a:t>Udržateľný prístup v MMSP</a:t>
            </a:r>
            <a:br>
              <a:rPr lang="en-US" sz="2800" dirty="0">
                <a:solidFill>
                  <a:srgbClr val="404040"/>
                </a:solidFill>
              </a:rPr>
            </a:br>
            <a:r>
              <a:rPr lang="en-US" sz="2800" dirty="0">
                <a:solidFill>
                  <a:srgbClr val="404040"/>
                </a:solidFill>
              </a:rPr>
              <a:t>1.2 </a:t>
            </a:r>
            <a:r>
              <a:rPr lang="sk-SK" sz="2800" noProof="0" dirty="0"/>
              <a:t>Operačné aktivity v MMSP</a:t>
            </a:r>
            <a:endParaRPr lang="en-US" sz="1800" dirty="0">
              <a:solidFill>
                <a:srgbClr val="404040"/>
              </a:solidFill>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943355" y="5849389"/>
            <a:ext cx="2027384" cy="455825"/>
          </a:xfrm>
          <a:prstGeom prst="rect">
            <a:avLst/>
          </a:prstGeom>
        </p:spPr>
      </p:pic>
      <p:sp>
        <p:nvSpPr>
          <p:cNvPr id="10" name="BlokTextu 9">
            <a:extLst>
              <a:ext uri="{FF2B5EF4-FFF2-40B4-BE49-F238E27FC236}">
                <a16:creationId xmlns:a16="http://schemas.microsoft.com/office/drawing/2014/main" id="{A8476796-AE25-0C90-62BE-D770CB66C043}"/>
              </a:ext>
            </a:extLst>
          </p:cNvPr>
          <p:cNvSpPr txBox="1"/>
          <p:nvPr/>
        </p:nvSpPr>
        <p:spPr>
          <a:xfrm>
            <a:off x="770641" y="1670751"/>
            <a:ext cx="11358744" cy="4524315"/>
          </a:xfrm>
          <a:prstGeom prst="rect">
            <a:avLst/>
          </a:prstGeom>
          <a:noFill/>
        </p:spPr>
        <p:txBody>
          <a:bodyPr wrap="square" rtlCol="0">
            <a:spAutoFit/>
          </a:bodyPr>
          <a:lstStyle/>
          <a:p>
            <a:pPr algn="just"/>
            <a:r>
              <a:rPr lang="sk-SK" dirty="0">
                <a:solidFill>
                  <a:srgbClr val="404040"/>
                </a:solidFill>
              </a:rPr>
              <a:t>Príklady operačných aktivít, ktoré môže vaša spoločnosť implementovať do svojej prevádzky zahŕňajú:</a:t>
            </a:r>
          </a:p>
          <a:p>
            <a:pPr marL="15875" indent="-15875" algn="just">
              <a:buAutoNum type="arabicPeriod"/>
            </a:pPr>
            <a:r>
              <a:rPr lang="sk-SK" b="1" dirty="0">
                <a:solidFill>
                  <a:srgbClr val="404040"/>
                </a:solidFill>
              </a:rPr>
              <a:t>Energetická účinnosť: </a:t>
            </a:r>
            <a:r>
              <a:rPr lang="sk-SK" dirty="0">
                <a:solidFill>
                  <a:srgbClr val="404040"/>
                </a:solidFill>
              </a:rPr>
              <a:t>vyhnite sa plytvaniu papierom (netlačte e-maily); vypnite zariadenia, ktoré nepoužívate; odpojte elektroniku zo zdroja, keď sa nepoužíva; zabezpečte, aby boli termostaty nastavené na požadovanú teplotu; počas umývania riadu vypnite vodu; vyberte elektrické zariadenia s nižšou spotrebou energie alebo zariadenia vo vyššej energetickej kategórii (napríklad LED žiarovky); znížte teplotu na vašom ohrievači vody; vypnite klimatizáciu alebo vykurovací systém pri otváraní okien; vzdelávajte svojich zamestnancov.</a:t>
            </a:r>
          </a:p>
          <a:p>
            <a:pPr algn="just"/>
            <a:r>
              <a:rPr lang="sk-SK" b="1" dirty="0">
                <a:solidFill>
                  <a:srgbClr val="404040"/>
                </a:solidFill>
              </a:rPr>
              <a:t>2. Riadenie dodávateľského reťazca: </a:t>
            </a:r>
            <a:r>
              <a:rPr lang="sk-SK" dirty="0">
                <a:solidFill>
                  <a:srgbClr val="404040"/>
                </a:solidFill>
                <a:effectLst/>
                <a:ea typeface="Calibri" panose="020F0502020204030204" pitchFamily="34" charset="0"/>
                <a:cs typeface="Times New Roman" panose="02020603050405020304" pitchFamily="18" charset="0"/>
              </a:rPr>
              <a:t>1. analyzujte svoj dodávateľský reťazec (environmentálnu, sociálnu a ekonomickú sféru); 2. uplatňujte prvky sociálnej, environmentálnej a finančnej zodpovednosti a </a:t>
            </a:r>
            <a:r>
              <a:rPr lang="sk-SK" dirty="0">
                <a:solidFill>
                  <a:srgbClr val="404040"/>
                </a:solidFill>
                <a:effectLst/>
                <a:ea typeface="Calibri" panose="020F0502020204030204" pitchFamily="34" charset="0"/>
                <a:cs typeface="Times New Roman" panose="02020603050405020304" pitchFamily="18" charset="0"/>
                <a:hlinkClick r:id="rId4"/>
              </a:rPr>
              <a:t>obehového/cirkulárneho dodávateľského reťazca</a:t>
            </a:r>
            <a:r>
              <a:rPr lang="sk-SK" dirty="0">
                <a:solidFill>
                  <a:srgbClr val="404040"/>
                </a:solidFill>
                <a:effectLst/>
                <a:ea typeface="Calibri" panose="020F0502020204030204" pitchFamily="34" charset="0"/>
                <a:cs typeface="Times New Roman" panose="02020603050405020304" pitchFamily="18" charset="0"/>
              </a:rPr>
              <a:t>; 3. zapojte dodávateľov tým, že do svojho bežného obchodného dialógu zaradíte otázky o udržateľnosti alebo nájdite dodávateľa napr. s certifikáciou ISO 14001 alebo inou certifikáciou, ktorá vyhovuje vašim obchodným operáciám. </a:t>
            </a:r>
            <a:endParaRPr lang="sk-SK" dirty="0">
              <a:solidFill>
                <a:srgbClr val="404040"/>
              </a:solidFill>
              <a:ea typeface="Calibri" panose="020F0502020204030204" pitchFamily="34" charset="0"/>
              <a:cs typeface="Times New Roman" panose="02020603050405020304" pitchFamily="18" charset="0"/>
            </a:endParaRPr>
          </a:p>
          <a:p>
            <a:pPr algn="just"/>
            <a:r>
              <a:rPr lang="sk-SK" b="1" dirty="0">
                <a:solidFill>
                  <a:srgbClr val="404040"/>
                </a:solidFill>
                <a:effectLst/>
                <a:ea typeface="Calibri" panose="020F0502020204030204" pitchFamily="34" charset="0"/>
                <a:cs typeface="Times New Roman" panose="02020603050405020304" pitchFamily="18" charset="0"/>
              </a:rPr>
              <a:t>3. Odpadové hospodárstvo: </a:t>
            </a:r>
            <a:r>
              <a:rPr lang="sk-SK" dirty="0">
                <a:solidFill>
                  <a:srgbClr val="404040"/>
                </a:solidFill>
                <a:effectLst/>
                <a:ea typeface="Calibri" panose="020F0502020204030204" pitchFamily="34" charset="0"/>
                <a:cs typeface="Times New Roman" panose="02020603050405020304" pitchFamily="18" charset="0"/>
              </a:rPr>
              <a:t>pri kopírovaní používajte obe strany papiera; trieďte všetky druhy odpadu, ktoré sa dajú vytriediť (tip – vytvorte súťaž pre svojich zamestnancov, ako je zber starých zubných kefiek </a:t>
            </a:r>
            <a:r>
              <a:rPr lang="sk-SK" dirty="0">
                <a:solidFill>
                  <a:srgbClr val="404040"/>
                </a:solidFill>
                <a:ea typeface="Calibri" panose="020F0502020204030204" pitchFamily="34" charset="0"/>
                <a:cs typeface="Times New Roman" panose="02020603050405020304" pitchFamily="18" charset="0"/>
              </a:rPr>
              <a:t>o žrebovanie za</a:t>
            </a:r>
            <a:r>
              <a:rPr lang="sk-SK" dirty="0">
                <a:solidFill>
                  <a:srgbClr val="404040"/>
                </a:solidFill>
                <a:effectLst/>
                <a:ea typeface="Calibri" panose="020F0502020204030204" pitchFamily="34" charset="0"/>
                <a:cs typeface="Times New Roman" panose="02020603050405020304" pitchFamily="18" charset="0"/>
              </a:rPr>
              <a:t> výhru); uprednostnite opätovné použitie produktov – darujte alebo predajte používanú elektroniku, nábytok, oblečenie atď. v obchodoch z druhej ruky alebo ľuďom v núdzi; znížte svoju spotrebu a kompostujte svoj potravinový odpad.</a:t>
            </a:r>
          </a:p>
          <a:p>
            <a:pPr algn="just"/>
            <a:endParaRPr lang="sk-SK" dirty="0">
              <a:solidFill>
                <a:srgbClr val="404040"/>
              </a:solidFill>
            </a:endParaRPr>
          </a:p>
        </p:txBody>
      </p:sp>
      <p:sp>
        <p:nvSpPr>
          <p:cNvPr id="11"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4262027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a:xfrm>
            <a:off x="770641" y="101167"/>
            <a:ext cx="10058400" cy="1450757"/>
          </a:xfrm>
        </p:spPr>
        <p:txBody>
          <a:bodyPr>
            <a:normAutofit/>
          </a:bodyPr>
          <a:lstStyle/>
          <a:p>
            <a:r>
              <a:rPr lang="sk-SK" sz="4000" b="1" dirty="0">
                <a:solidFill>
                  <a:srgbClr val="404040"/>
                </a:solidFill>
              </a:rPr>
              <a:t>Udržateľný prístup v MMSP</a:t>
            </a:r>
            <a:br>
              <a:rPr lang="en-US" sz="2800" dirty="0">
                <a:solidFill>
                  <a:srgbClr val="404040"/>
                </a:solidFill>
              </a:rPr>
            </a:br>
            <a:r>
              <a:rPr lang="en-US" sz="2800" dirty="0">
                <a:solidFill>
                  <a:srgbClr val="404040"/>
                </a:solidFill>
              </a:rPr>
              <a:t>1.2 </a:t>
            </a:r>
            <a:r>
              <a:rPr lang="sk-SK" sz="2800" noProof="0" dirty="0"/>
              <a:t>Operačné aktivity v MMSP</a:t>
            </a:r>
            <a:endParaRPr lang="en-US" sz="1800" dirty="0">
              <a:solidFill>
                <a:srgbClr val="404040"/>
              </a:solidFill>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0" name="BlokTextu 9">
            <a:extLst>
              <a:ext uri="{FF2B5EF4-FFF2-40B4-BE49-F238E27FC236}">
                <a16:creationId xmlns:a16="http://schemas.microsoft.com/office/drawing/2014/main" id="{A8476796-AE25-0C90-62BE-D770CB66C043}"/>
              </a:ext>
            </a:extLst>
          </p:cNvPr>
          <p:cNvSpPr txBox="1"/>
          <p:nvPr/>
        </p:nvSpPr>
        <p:spPr>
          <a:xfrm>
            <a:off x="770641" y="1737360"/>
            <a:ext cx="11358744" cy="4247317"/>
          </a:xfrm>
          <a:prstGeom prst="rect">
            <a:avLst/>
          </a:prstGeom>
          <a:noFill/>
        </p:spPr>
        <p:txBody>
          <a:bodyPr wrap="square" rtlCol="0">
            <a:spAutoFit/>
          </a:bodyPr>
          <a:lstStyle/>
          <a:p>
            <a:pPr algn="just"/>
            <a:r>
              <a:rPr lang="sk-SK" b="1" dirty="0">
                <a:solidFill>
                  <a:srgbClr val="404040"/>
                </a:solidFill>
                <a:effectLst/>
              </a:rPr>
              <a:t>4. </a:t>
            </a:r>
            <a:r>
              <a:rPr lang="sk-SK" b="1" dirty="0">
                <a:solidFill>
                  <a:srgbClr val="404040"/>
                </a:solidFill>
              </a:rPr>
              <a:t>U</a:t>
            </a:r>
            <a:r>
              <a:rPr lang="sk-SK" b="1" dirty="0">
                <a:solidFill>
                  <a:srgbClr val="404040"/>
                </a:solidFill>
                <a:effectLst/>
              </a:rPr>
              <a:t>držateľné obstarávanie: </a:t>
            </a:r>
            <a:r>
              <a:rPr lang="sk-SK" dirty="0">
                <a:solidFill>
                  <a:srgbClr val="404040"/>
                </a:solidFill>
                <a:effectLst/>
              </a:rPr>
              <a:t>úzko súvisí s budovaním udržateľného dodávateľského reťazca prostredníctvom udržateľného nákupu, výsledkom čoho je vyššia lojalita zákazníkov, pozitívny vplyv na životné prostredie a zníženie rizika nedodržiavania právnych predpisov. Tipy: 1. Nakupujte produkty z etických zdrojov (</a:t>
            </a:r>
            <a:r>
              <a:rPr lang="sk-SK" dirty="0">
                <a:solidFill>
                  <a:srgbClr val="404040"/>
                </a:solidFill>
                <a:effectLst/>
                <a:hlinkClick r:id="rId4"/>
              </a:rPr>
              <a:t>pozri environmentálne značky v Európe</a:t>
            </a:r>
            <a:r>
              <a:rPr lang="sk-SK" dirty="0">
                <a:solidFill>
                  <a:srgbClr val="404040"/>
                </a:solidFill>
                <a:effectLst/>
              </a:rPr>
              <a:t>); 2. Nakupujte lokálne produkty, aby ste podporili miestnu ekonomiku.</a:t>
            </a:r>
          </a:p>
          <a:p>
            <a:pPr algn="just"/>
            <a:endParaRPr lang="sk-SK" dirty="0">
              <a:solidFill>
                <a:srgbClr val="404040"/>
              </a:solidFill>
            </a:endParaRPr>
          </a:p>
          <a:p>
            <a:pPr algn="just"/>
            <a:r>
              <a:rPr lang="sk-SK" b="1" dirty="0">
                <a:solidFill>
                  <a:srgbClr val="404040"/>
                </a:solidFill>
              </a:rPr>
              <a:t>5. Zapájanie komunít: </a:t>
            </a:r>
            <a:r>
              <a:rPr lang="sk-SK" dirty="0">
                <a:solidFill>
                  <a:srgbClr val="404040"/>
                </a:solidFill>
              </a:rPr>
              <a:t>1. aj v súčasnej dobe sociálnych sietí majte na pamäti dôležitosť fyzickej interakcie s vašimi klientmi a zamestnancami; 2. podporte aktivity svojich zamestnancov pri zapájaní sa do aktivít miestnych organizácií; 3. využite </a:t>
            </a:r>
            <a:r>
              <a:rPr lang="sk-SK" dirty="0">
                <a:solidFill>
                  <a:srgbClr val="404040"/>
                </a:solidFill>
                <a:hlinkClick r:id="rId5"/>
              </a:rPr>
              <a:t>potenciál sociálnych médií </a:t>
            </a:r>
            <a:r>
              <a:rPr lang="sk-SK" dirty="0">
                <a:solidFill>
                  <a:srgbClr val="404040"/>
                </a:solidFill>
              </a:rPr>
              <a:t>na interakciu so zákazníkmi a pre získanie ich spätnej väzby; 4. buďte otvorení a transparentní prostredníctvom oznamovania svojich rozhodnutí (aj budúcich) svojim zákazníkom, aby ste ich viac zapojili do deja vášho podnikania; 5. hodnoty vášho podniku, zamestnancov a komunity by mali byť zosúladené; 6. zanietene počúvajte a učte sa o svojej komunite, aby ste si vybudovali silné vzťahy; 7. ak nepoznáte žiadne komunitné iniciatívy, navštívte webovú stránku svojej obce/mesta alebo sa jednoducho opýtajte svojich zákazníkov a zamestnancov, kde a ako sa môže vaša spoločnosť zapojiť.</a:t>
            </a:r>
          </a:p>
          <a:p>
            <a:pPr algn="just"/>
            <a:endParaRPr lang="sk-SK" dirty="0">
              <a:solidFill>
                <a:srgbClr val="404040"/>
              </a:solidFill>
            </a:endParaRPr>
          </a:p>
          <a:p>
            <a:pPr algn="just"/>
            <a:r>
              <a:rPr lang="sk-SK" dirty="0">
                <a:solidFill>
                  <a:srgbClr val="404040"/>
                </a:solidFill>
              </a:rPr>
              <a:t>Pozrite si </a:t>
            </a:r>
            <a:r>
              <a:rPr lang="sk-SK" dirty="0">
                <a:solidFill>
                  <a:srgbClr val="404040"/>
                </a:solidFill>
                <a:hlinkClick r:id="rId6"/>
              </a:rPr>
              <a:t>udržateľné trendy pre MSP na rok 2023 </a:t>
            </a:r>
            <a:r>
              <a:rPr lang="sk-SK" dirty="0">
                <a:solidFill>
                  <a:srgbClr val="404040"/>
                </a:solidFill>
              </a:rPr>
              <a:t>od Dr. </a:t>
            </a:r>
            <a:r>
              <a:rPr lang="sk-SK" dirty="0" err="1">
                <a:solidFill>
                  <a:srgbClr val="404040"/>
                </a:solidFill>
              </a:rPr>
              <a:t>Ayman</a:t>
            </a:r>
            <a:r>
              <a:rPr lang="sk-SK" dirty="0">
                <a:solidFill>
                  <a:srgbClr val="404040"/>
                </a:solidFill>
              </a:rPr>
              <a:t> El </a:t>
            </a:r>
            <a:r>
              <a:rPr lang="sk-SK" dirty="0" err="1">
                <a:solidFill>
                  <a:srgbClr val="404040"/>
                </a:solidFill>
              </a:rPr>
              <a:t>Tarabishy</a:t>
            </a:r>
            <a:endParaRPr lang="sk-SK" dirty="0">
              <a:solidFill>
                <a:srgbClr val="404040"/>
              </a:solidFill>
            </a:endParaRPr>
          </a:p>
        </p:txBody>
      </p:sp>
      <p:sp>
        <p:nvSpPr>
          <p:cNvPr id="11"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2693255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ľka 3">
            <a:extLst>
              <a:ext uri="{FF2B5EF4-FFF2-40B4-BE49-F238E27FC236}">
                <a16:creationId xmlns:a16="http://schemas.microsoft.com/office/drawing/2014/main" id="{4014C529-8595-94A7-6E4B-D764E96CD011}"/>
              </a:ext>
            </a:extLst>
          </p:cNvPr>
          <p:cNvGraphicFramePr>
            <a:graphicFrameLocks noGrp="1"/>
          </p:cNvGraphicFramePr>
          <p:nvPr>
            <p:extLst>
              <p:ext uri="{D42A27DB-BD31-4B8C-83A1-F6EECF244321}">
                <p14:modId xmlns:p14="http://schemas.microsoft.com/office/powerpoint/2010/main" val="1456787674"/>
              </p:ext>
            </p:extLst>
          </p:nvPr>
        </p:nvGraphicFramePr>
        <p:xfrm>
          <a:off x="1097280" y="1886670"/>
          <a:ext cx="10058400" cy="3754813"/>
        </p:xfrm>
        <a:graphic>
          <a:graphicData uri="http://schemas.openxmlformats.org/drawingml/2006/table">
            <a:tbl>
              <a:tblPr>
                <a:tableStyleId>{5C22544A-7EE6-4342-B048-85BDC9FD1C3A}</a:tableStyleId>
              </a:tblPr>
              <a:tblGrid>
                <a:gridCol w="2011680">
                  <a:extLst>
                    <a:ext uri="{9D8B030D-6E8A-4147-A177-3AD203B41FA5}">
                      <a16:colId xmlns:a16="http://schemas.microsoft.com/office/drawing/2014/main" val="3846108530"/>
                    </a:ext>
                  </a:extLst>
                </a:gridCol>
                <a:gridCol w="2011680">
                  <a:extLst>
                    <a:ext uri="{9D8B030D-6E8A-4147-A177-3AD203B41FA5}">
                      <a16:colId xmlns:a16="http://schemas.microsoft.com/office/drawing/2014/main" val="1345089866"/>
                    </a:ext>
                  </a:extLst>
                </a:gridCol>
                <a:gridCol w="2011680">
                  <a:extLst>
                    <a:ext uri="{9D8B030D-6E8A-4147-A177-3AD203B41FA5}">
                      <a16:colId xmlns:a16="http://schemas.microsoft.com/office/drawing/2014/main" val="516299458"/>
                    </a:ext>
                  </a:extLst>
                </a:gridCol>
                <a:gridCol w="2011680">
                  <a:extLst>
                    <a:ext uri="{9D8B030D-6E8A-4147-A177-3AD203B41FA5}">
                      <a16:colId xmlns:a16="http://schemas.microsoft.com/office/drawing/2014/main" val="1688684719"/>
                    </a:ext>
                  </a:extLst>
                </a:gridCol>
                <a:gridCol w="2011680">
                  <a:extLst>
                    <a:ext uri="{9D8B030D-6E8A-4147-A177-3AD203B41FA5}">
                      <a16:colId xmlns:a16="http://schemas.microsoft.com/office/drawing/2014/main" val="3108475867"/>
                    </a:ext>
                  </a:extLst>
                </a:gridCol>
              </a:tblGrid>
              <a:tr h="1379074">
                <a:tc rowSpan="2">
                  <a:txBody>
                    <a:bodyPr/>
                    <a:lstStyle/>
                    <a:p>
                      <a:pPr algn="l" fontAlgn="ctr"/>
                      <a:endParaRPr lang="sk-SK"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l" fontAlgn="b"/>
                      <a:endParaRPr lang="sk-SK" sz="12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rowSpan="2">
                  <a:txBody>
                    <a:bodyPr/>
                    <a:lstStyle/>
                    <a:p>
                      <a:pPr algn="l" fontAlgn="ctr"/>
                      <a:endParaRPr lang="sk-SK" sz="12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l" fontAlgn="b"/>
                      <a:endParaRPr lang="sk-SK" sz="1200" b="0" i="0" u="none" strike="noStrike">
                        <a:solidFill>
                          <a:srgbClr val="000000"/>
                        </a:solidFill>
                        <a:effectLst/>
                        <a:latin typeface="Calibri" panose="020F0502020204030204" pitchFamily="34" charset="0"/>
                      </a:endParaRPr>
                    </a:p>
                  </a:txBody>
                  <a:tcPr marL="9525" marR="9525" marT="9525" marB="0" anchor="b">
                    <a:solidFill>
                      <a:schemeClr val="bg1">
                        <a:lumMod val="95000"/>
                      </a:schemeClr>
                    </a:solidFill>
                  </a:tcPr>
                </a:tc>
                <a:tc rowSpan="2">
                  <a:txBody>
                    <a:bodyPr/>
                    <a:lstStyle/>
                    <a:p>
                      <a:pPr algn="l" fontAlgn="ctr"/>
                      <a:endParaRPr lang="sk-SK" sz="12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894913917"/>
                  </a:ext>
                </a:extLst>
              </a:tr>
              <a:tr h="1268934">
                <a:tc vMerge="1">
                  <a:txBody>
                    <a:bodyPr/>
                    <a:lstStyle/>
                    <a:p>
                      <a:endParaRPr lang="sk-SK"/>
                    </a:p>
                  </a:txBody>
                  <a:tcPr/>
                </a:tc>
                <a:tc>
                  <a:txBody>
                    <a:bodyPr/>
                    <a:lstStyle/>
                    <a:p>
                      <a:pPr algn="l" fontAlgn="b"/>
                      <a:endParaRPr lang="sk-SK" sz="12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vMerge="1">
                  <a:txBody>
                    <a:bodyPr/>
                    <a:lstStyle/>
                    <a:p>
                      <a:endParaRPr lang="sk-SK"/>
                    </a:p>
                  </a:txBody>
                  <a:tcPr/>
                </a:tc>
                <a:tc>
                  <a:txBody>
                    <a:bodyPr/>
                    <a:lstStyle/>
                    <a:p>
                      <a:pPr algn="l" fontAlgn="b"/>
                      <a:endParaRPr lang="sk-SK" sz="12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vMerge="1">
                  <a:txBody>
                    <a:bodyPr/>
                    <a:lstStyle/>
                    <a:p>
                      <a:endParaRPr lang="sk-SK"/>
                    </a:p>
                  </a:txBody>
                  <a:tcPr/>
                </a:tc>
                <a:extLst>
                  <a:ext uri="{0D108BD9-81ED-4DB2-BD59-A6C34878D82A}">
                    <a16:rowId xmlns:a16="http://schemas.microsoft.com/office/drawing/2014/main" val="1813413219"/>
                  </a:ext>
                </a:extLst>
              </a:tr>
              <a:tr h="417860">
                <a:tc gridSpan="5">
                  <a:txBody>
                    <a:bodyPr/>
                    <a:lstStyle/>
                    <a:p>
                      <a:pPr algn="l" fontAlgn="b"/>
                      <a:endParaRPr lang="sk-SK" sz="1200" b="0" i="0" u="none" strike="noStrike" dirty="0">
                        <a:solidFill>
                          <a:srgbClr val="000000"/>
                        </a:solidFill>
                        <a:effectLst/>
                        <a:latin typeface="Calibri" panose="020F0502020204030204" pitchFamily="34" charset="0"/>
                      </a:endParaRPr>
                    </a:p>
                    <a:p>
                      <a:pPr algn="l" fontAlgn="b"/>
                      <a:endParaRPr lang="sk-SK" sz="1200" b="0" i="0" u="none" strike="noStrike" dirty="0">
                        <a:solidFill>
                          <a:srgbClr val="000000"/>
                        </a:solidFill>
                        <a:effectLst/>
                        <a:latin typeface="Calibri" panose="020F0502020204030204" pitchFamily="34" charset="0"/>
                      </a:endParaRPr>
                    </a:p>
                    <a:p>
                      <a:pPr algn="l" fontAlgn="b"/>
                      <a:endParaRPr lang="sk-SK" sz="1200" b="0" i="0" u="none" strike="noStrike" dirty="0">
                        <a:solidFill>
                          <a:srgbClr val="000000"/>
                        </a:solidFill>
                        <a:effectLst/>
                        <a:latin typeface="Calibri" panose="020F0502020204030204" pitchFamily="34" charset="0"/>
                      </a:endParaRPr>
                    </a:p>
                    <a:p>
                      <a:pPr algn="l" fontAlgn="b"/>
                      <a:endParaRPr lang="sk-SK" sz="1200" b="0" i="0" u="none" strike="noStrike" dirty="0">
                        <a:solidFill>
                          <a:srgbClr val="000000"/>
                        </a:solidFill>
                        <a:effectLst/>
                        <a:latin typeface="Calibri" panose="020F0502020204030204" pitchFamily="34" charset="0"/>
                      </a:endParaRPr>
                    </a:p>
                    <a:p>
                      <a:pPr algn="l" fontAlgn="b"/>
                      <a:endParaRPr lang="sk-SK" sz="1200" b="0" i="0" u="none" strike="noStrike" dirty="0">
                        <a:solidFill>
                          <a:srgbClr val="000000"/>
                        </a:solidFill>
                        <a:effectLst/>
                        <a:latin typeface="Calibri" panose="020F0502020204030204" pitchFamily="34" charset="0"/>
                      </a:endParaRPr>
                    </a:p>
                    <a:p>
                      <a:pPr algn="l" fontAlgn="b"/>
                      <a:endParaRPr lang="sk-SK" sz="12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475981433"/>
                  </a:ext>
                </a:extLst>
              </a:tr>
            </a:tbl>
          </a:graphicData>
        </a:graphic>
      </p:graphicFrame>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sk-SK" sz="4000" b="1" dirty="0">
                <a:solidFill>
                  <a:srgbClr val="404040"/>
                </a:solidFill>
              </a:rPr>
              <a:t>Udržateľný prístup v MMSP</a:t>
            </a:r>
            <a:br>
              <a:rPr lang="en-US" sz="2800" dirty="0">
                <a:solidFill>
                  <a:srgbClr val="404040"/>
                </a:solidFill>
              </a:rPr>
            </a:br>
            <a:r>
              <a:rPr lang="en-US" sz="2800" dirty="0">
                <a:solidFill>
                  <a:srgbClr val="404040"/>
                </a:solidFill>
              </a:rPr>
              <a:t>1.2 </a:t>
            </a:r>
            <a:r>
              <a:rPr lang="sk-SK" sz="2800" noProof="0" dirty="0"/>
              <a:t>Operačné aktivity v MMSP</a:t>
            </a:r>
            <a:endParaRPr lang="en-US" sz="1800" dirty="0">
              <a:solidFill>
                <a:srgbClr val="404040"/>
              </a:solidFill>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BlokTextu 2">
            <a:extLst>
              <a:ext uri="{FF2B5EF4-FFF2-40B4-BE49-F238E27FC236}">
                <a16:creationId xmlns:a16="http://schemas.microsoft.com/office/drawing/2014/main" id="{B191051E-2E25-1E32-DB85-90000A319AB5}"/>
              </a:ext>
            </a:extLst>
          </p:cNvPr>
          <p:cNvSpPr txBox="1"/>
          <p:nvPr/>
        </p:nvSpPr>
        <p:spPr>
          <a:xfrm>
            <a:off x="1097280" y="2708169"/>
            <a:ext cx="10058400" cy="1938992"/>
          </a:xfrm>
          <a:prstGeom prst="rect">
            <a:avLst/>
          </a:prstGeom>
          <a:noFill/>
        </p:spPr>
        <p:txBody>
          <a:bodyPr wrap="square" rtlCol="0">
            <a:spAutoFit/>
          </a:bodyPr>
          <a:lstStyle/>
          <a:p>
            <a:pPr algn="just"/>
            <a:r>
              <a:rPr lang="sk-SK" sz="2000" dirty="0" err="1">
                <a:solidFill>
                  <a:srgbClr val="404040"/>
                </a:solidFill>
              </a:rPr>
              <a:t>Mikro</a:t>
            </a:r>
            <a:r>
              <a:rPr lang="sk-SK" sz="2000" dirty="0">
                <a:solidFill>
                  <a:srgbClr val="404040"/>
                </a:solidFill>
              </a:rPr>
              <a:t>, malé a stredné podniky môžu zápasiť s počiatočnou investíciou alebo nedostatkom vedomostí, pokiaľ ide o reálnu implementáciu udržateľných operácií do praxe... Ak však chcete uvažovať o udržateľnosti v podnikaní, musíte zvážiť všetky jej tri piliere: sociálny, environmentálny aj ekonomický. Pozrite si toto video a zistite, ako môžete dosiahnuť udržateľný vplyv prostredníctvom svojich obchodných operácií pomocou </a:t>
            </a:r>
            <a:r>
              <a:rPr lang="sk-SK" sz="2000" dirty="0">
                <a:solidFill>
                  <a:srgbClr val="404040"/>
                </a:solidFill>
                <a:hlinkClick r:id="rId4"/>
              </a:rPr>
              <a:t>Canvas - udržateľného podnikateľského modelu</a:t>
            </a:r>
            <a:r>
              <a:rPr lang="sk-SK" sz="2000" dirty="0">
                <a:solidFill>
                  <a:srgbClr val="404040"/>
                </a:solidFill>
              </a:rPr>
              <a:t>.</a:t>
            </a:r>
          </a:p>
        </p:txBody>
      </p:sp>
      <p:pic>
        <p:nvPicPr>
          <p:cNvPr id="6" name="Grafický objekt 5" descr="Diaľkové ovládanie obrys">
            <a:extLst>
              <a:ext uri="{FF2B5EF4-FFF2-40B4-BE49-F238E27FC236}">
                <a16:creationId xmlns:a16="http://schemas.microsoft.com/office/drawing/2014/main" id="{B5A39DA2-8F03-A708-5045-D2944BAD326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4263" y="4788391"/>
            <a:ext cx="618634" cy="618634"/>
          </a:xfrm>
          <a:prstGeom prst="rect">
            <a:avLst/>
          </a:prstGeom>
        </p:spPr>
      </p:pic>
      <p:pic>
        <p:nvPicPr>
          <p:cNvPr id="11" name="Grafický objekt 10" descr="Pripojenia obrys">
            <a:extLst>
              <a:ext uri="{FF2B5EF4-FFF2-40B4-BE49-F238E27FC236}">
                <a16:creationId xmlns:a16="http://schemas.microsoft.com/office/drawing/2014/main" id="{800F8262-4EAC-97F8-2612-8E3F8A6BF31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93570" y="2051355"/>
            <a:ext cx="742721" cy="742721"/>
          </a:xfrm>
          <a:prstGeom prst="rect">
            <a:avLst/>
          </a:prstGeom>
        </p:spPr>
      </p:pic>
      <p:pic>
        <p:nvPicPr>
          <p:cNvPr id="13" name="Grafický objekt 12" descr="Cieľová skupina obrys">
            <a:extLst>
              <a:ext uri="{FF2B5EF4-FFF2-40B4-BE49-F238E27FC236}">
                <a16:creationId xmlns:a16="http://schemas.microsoft.com/office/drawing/2014/main" id="{6ADCFD15-895D-F7C0-9148-C80C22B1D1B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06976" y="2031364"/>
            <a:ext cx="742721" cy="742721"/>
          </a:xfrm>
          <a:prstGeom prst="rect">
            <a:avLst/>
          </a:prstGeom>
        </p:spPr>
      </p:pic>
      <p:pic>
        <p:nvPicPr>
          <p:cNvPr id="15" name="Grafický objekt 14" descr="Diamant obrys">
            <a:extLst>
              <a:ext uri="{FF2B5EF4-FFF2-40B4-BE49-F238E27FC236}">
                <a16:creationId xmlns:a16="http://schemas.microsoft.com/office/drawing/2014/main" id="{C063A925-63E3-564A-CF23-57EE5F983A3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71396" y="1996844"/>
            <a:ext cx="742722" cy="742722"/>
          </a:xfrm>
          <a:prstGeom prst="rect">
            <a:avLst/>
          </a:prstGeom>
        </p:spPr>
      </p:pic>
      <p:pic>
        <p:nvPicPr>
          <p:cNvPr id="17" name="Grafický objekt 16" descr="Daň obrys">
            <a:extLst>
              <a:ext uri="{FF2B5EF4-FFF2-40B4-BE49-F238E27FC236}">
                <a16:creationId xmlns:a16="http://schemas.microsoft.com/office/drawing/2014/main" id="{782A1E07-AE15-9636-B4F2-569C909F01D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76485" y="4679401"/>
            <a:ext cx="742721" cy="742721"/>
          </a:xfrm>
          <a:prstGeom prst="rect">
            <a:avLst/>
          </a:prstGeom>
        </p:spPr>
      </p:pic>
      <p:pic>
        <p:nvPicPr>
          <p:cNvPr id="19" name="Grafický objekt 18" descr="Mince obrys">
            <a:extLst>
              <a:ext uri="{FF2B5EF4-FFF2-40B4-BE49-F238E27FC236}">
                <a16:creationId xmlns:a16="http://schemas.microsoft.com/office/drawing/2014/main" id="{2C2E99DC-215C-1165-88D3-AB7F8F8228C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959483" y="4808154"/>
            <a:ext cx="583856" cy="583856"/>
          </a:xfrm>
          <a:prstGeom prst="rect">
            <a:avLst/>
          </a:prstGeom>
        </p:spPr>
      </p:pic>
      <p:pic>
        <p:nvPicPr>
          <p:cNvPr id="21" name="Grafický objekt 20" descr="Zasadacia miestnosť obrys">
            <a:extLst>
              <a:ext uri="{FF2B5EF4-FFF2-40B4-BE49-F238E27FC236}">
                <a16:creationId xmlns:a16="http://schemas.microsoft.com/office/drawing/2014/main" id="{A076CCC9-3BA4-8D90-2517-3069D1C5B547}"/>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800617" y="1996844"/>
            <a:ext cx="742722" cy="742722"/>
          </a:xfrm>
          <a:prstGeom prst="rect">
            <a:avLst/>
          </a:prstGeom>
        </p:spPr>
      </p:pic>
      <p:pic>
        <p:nvPicPr>
          <p:cNvPr id="23" name="Grafický objekt 22" descr="GMO obrys">
            <a:extLst>
              <a:ext uri="{FF2B5EF4-FFF2-40B4-BE49-F238E27FC236}">
                <a16:creationId xmlns:a16="http://schemas.microsoft.com/office/drawing/2014/main" id="{1F212BDC-56D7-8705-1FCA-CBC46C6A6E4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447701" y="4788391"/>
            <a:ext cx="583856" cy="583856"/>
          </a:xfrm>
          <a:prstGeom prst="rect">
            <a:avLst/>
          </a:prstGeom>
        </p:spPr>
      </p:pic>
      <p:pic>
        <p:nvPicPr>
          <p:cNvPr id="27" name="Grafický objekt 26" descr="Priblížiť prstami obrys">
            <a:extLst>
              <a:ext uri="{FF2B5EF4-FFF2-40B4-BE49-F238E27FC236}">
                <a16:creationId xmlns:a16="http://schemas.microsoft.com/office/drawing/2014/main" id="{E7E8DA63-9B78-69E7-2F6A-AAC5F5D2ECB7}"/>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759490" y="2051355"/>
            <a:ext cx="688211" cy="688211"/>
          </a:xfrm>
          <a:prstGeom prst="rect">
            <a:avLst/>
          </a:prstGeom>
        </p:spPr>
      </p:pic>
      <p:cxnSp>
        <p:nvCxnSpPr>
          <p:cNvPr id="29" name="Priama spojnica 28">
            <a:extLst>
              <a:ext uri="{FF2B5EF4-FFF2-40B4-BE49-F238E27FC236}">
                <a16:creationId xmlns:a16="http://schemas.microsoft.com/office/drawing/2014/main" id="{F686B138-C7EC-C964-09FC-E2E744214A80}"/>
              </a:ext>
            </a:extLst>
          </p:cNvPr>
          <p:cNvCxnSpPr>
            <a:cxnSpLocks/>
            <a:stCxn id="3" idx="2"/>
          </p:cNvCxnSpPr>
          <p:nvPr/>
        </p:nvCxnSpPr>
        <p:spPr>
          <a:xfrm>
            <a:off x="6126480" y="4647161"/>
            <a:ext cx="0" cy="9075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164695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tart">
            <a:extLst>
              <a:ext uri="{FF2B5EF4-FFF2-40B4-BE49-F238E27FC236}">
                <a16:creationId xmlns:a16="http://schemas.microsoft.com/office/drawing/2014/main" id="{5CCEEE40-0D3D-EC32-F6DB-70EC1BA159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990" y="301788"/>
            <a:ext cx="2483764" cy="457192"/>
          </a:xfrm>
          <a:prstGeom prst="rect">
            <a:avLst/>
          </a:prstGeom>
          <a:noFill/>
          <a:extLst>
            <a:ext uri="{909E8E84-426E-40DD-AFC4-6F175D3DCCD1}">
              <a14:hiddenFill xmlns:a14="http://schemas.microsoft.com/office/drawing/2010/main">
                <a:solidFill>
                  <a:srgbClr val="FFFFFF"/>
                </a:solidFill>
              </a14:hiddenFill>
            </a:ext>
          </a:extLst>
        </p:spPr>
      </p:pic>
      <p:sp>
        <p:nvSpPr>
          <p:cNvPr id="18" name="Marcador de contenido 17">
            <a:extLst>
              <a:ext uri="{FF2B5EF4-FFF2-40B4-BE49-F238E27FC236}">
                <a16:creationId xmlns:a16="http://schemas.microsoft.com/office/drawing/2014/main" id="{32BA5FAB-6FD5-7382-D0C8-5CF55028C6A2}"/>
              </a:ext>
            </a:extLst>
          </p:cNvPr>
          <p:cNvSpPr>
            <a:spLocks noGrp="1"/>
          </p:cNvSpPr>
          <p:nvPr>
            <p:ph idx="1"/>
          </p:nvPr>
        </p:nvSpPr>
        <p:spPr>
          <a:xfrm>
            <a:off x="4713989" y="1073870"/>
            <a:ext cx="6988153" cy="4965863"/>
          </a:xfrm>
        </p:spPr>
        <p:txBody>
          <a:bodyPr>
            <a:normAutofit fontScale="92500" lnSpcReduction="20000"/>
          </a:bodyPr>
          <a:lstStyle/>
          <a:p>
            <a:pPr algn="just"/>
            <a:r>
              <a:rPr lang="sk-SK" b="1" dirty="0"/>
              <a:t>Sociálne podnikanie </a:t>
            </a:r>
            <a:r>
              <a:rPr lang="sk-SK" dirty="0"/>
              <a:t>predstavuje spôsob, ako udržateľne riešiť spoločenské výzvy!</a:t>
            </a:r>
          </a:p>
          <a:p>
            <a:pPr algn="just"/>
            <a:endParaRPr lang="sk-SK" sz="800" dirty="0"/>
          </a:p>
          <a:p>
            <a:pPr algn="just"/>
            <a:r>
              <a:rPr lang="sk-SK" dirty="0"/>
              <a:t>Podľa </a:t>
            </a:r>
            <a:r>
              <a:rPr lang="sk-SK" dirty="0">
                <a:hlinkClick r:id="rId3"/>
              </a:rPr>
              <a:t>Európskej komisie</a:t>
            </a:r>
            <a:r>
              <a:rPr lang="sk-SK" dirty="0"/>
              <a:t>:</a:t>
            </a:r>
          </a:p>
          <a:p>
            <a:pPr marL="758825" indent="-42863" algn="just"/>
            <a:r>
              <a:rPr lang="sk-SK" dirty="0"/>
              <a:t>Existuje </a:t>
            </a:r>
            <a:r>
              <a:rPr lang="sk-SK" b="1" dirty="0"/>
              <a:t>2,8 milióna sociálnych podnikov</a:t>
            </a:r>
            <a:r>
              <a:rPr lang="sk-SK" dirty="0"/>
              <a:t>, čo predstavuje </a:t>
            </a:r>
            <a:r>
              <a:rPr lang="sk-SK" b="1" dirty="0"/>
              <a:t>10 % všetkých podnikov v EÚ</a:t>
            </a:r>
            <a:r>
              <a:rPr lang="sk-SK" dirty="0"/>
              <a:t>.</a:t>
            </a:r>
          </a:p>
          <a:p>
            <a:pPr marL="758825" indent="-42863" algn="just"/>
            <a:r>
              <a:rPr lang="sk-SK" dirty="0"/>
              <a:t>Takmer </a:t>
            </a:r>
            <a:r>
              <a:rPr lang="sk-SK" b="1" dirty="0"/>
              <a:t>13,6 milióna ľudí </a:t>
            </a:r>
            <a:r>
              <a:rPr lang="sk-SK" dirty="0"/>
              <a:t>– približne 6,2 % zamestnancov EÚ – </a:t>
            </a:r>
            <a:r>
              <a:rPr lang="sk-SK" b="1" dirty="0"/>
              <a:t>pracuje pre sociálne podniky</a:t>
            </a:r>
            <a:r>
              <a:rPr lang="sk-SK" dirty="0"/>
              <a:t>.</a:t>
            </a:r>
          </a:p>
          <a:p>
            <a:pPr marL="758825" indent="-42863" algn="just"/>
            <a:r>
              <a:rPr lang="sk-SK" dirty="0"/>
              <a:t>Okrem platenej pracovnej sily, sociálna ekonomika mobilizuje </a:t>
            </a:r>
            <a:r>
              <a:rPr lang="sk-SK" b="1" dirty="0"/>
              <a:t>dobrovoľníkov</a:t>
            </a:r>
            <a:r>
              <a:rPr lang="sk-SK" dirty="0"/>
              <a:t>, čo zodpovedá </a:t>
            </a:r>
            <a:r>
              <a:rPr lang="sk-SK" b="1" dirty="0"/>
              <a:t>5,5 miliónom </a:t>
            </a:r>
            <a:r>
              <a:rPr lang="sk-SK" dirty="0"/>
              <a:t>pracovníkov na plný úväzok.</a:t>
            </a:r>
          </a:p>
          <a:p>
            <a:pPr algn="just"/>
            <a:endParaRPr lang="sk-SK" sz="1100" dirty="0"/>
          </a:p>
          <a:p>
            <a:pPr marL="0" indent="0" algn="just">
              <a:buNone/>
            </a:pPr>
            <a:r>
              <a:rPr lang="sk-SK" dirty="0"/>
              <a:t>Na základe čísel vidíme, že sociálne podnikanie má veľký potenciál rásť. Nevýhodou je však veľmi nízka verejná mienka a uznanie.</a:t>
            </a:r>
          </a:p>
          <a:p>
            <a:pPr marL="0" indent="0" algn="just">
              <a:buNone/>
            </a:pPr>
            <a:r>
              <a:rPr lang="sk-SK" dirty="0"/>
              <a:t>Poďte sa dozvedieť viac o tom, čo je sociálne podnikanie a akú pridanú hodnotu môže predstavovať pre váš podnik!</a:t>
            </a:r>
          </a:p>
        </p:txBody>
      </p:sp>
      <p:pic>
        <p:nvPicPr>
          <p:cNvPr id="9" name="Obrázok 8"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9560313" y="303155"/>
            <a:ext cx="2027384" cy="455825"/>
          </a:xfrm>
          <a:prstGeom prst="rect">
            <a:avLst/>
          </a:prstGeom>
        </p:spPr>
      </p:pic>
      <p:pic>
        <p:nvPicPr>
          <p:cNvPr id="73" name="Grafický objekt 72" descr="Pripojenia">
            <a:extLst>
              <a:ext uri="{FF2B5EF4-FFF2-40B4-BE49-F238E27FC236}">
                <a16:creationId xmlns:a16="http://schemas.microsoft.com/office/drawing/2014/main" id="{514CC40A-FDE8-4854-9AE4-2B8BA424070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69306" y="2292522"/>
            <a:ext cx="476985" cy="476985"/>
          </a:xfrm>
          <a:prstGeom prst="rect">
            <a:avLst/>
          </a:prstGeom>
        </p:spPr>
      </p:pic>
      <p:pic>
        <p:nvPicPr>
          <p:cNvPr id="75" name="Grafický objekt 74" descr="Skupina ľudí">
            <a:extLst>
              <a:ext uri="{FF2B5EF4-FFF2-40B4-BE49-F238E27FC236}">
                <a16:creationId xmlns:a16="http://schemas.microsoft.com/office/drawing/2014/main" id="{E677625B-D989-419C-A94F-AED603C49A2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69306" y="2845905"/>
            <a:ext cx="476985" cy="476985"/>
          </a:xfrm>
          <a:prstGeom prst="rect">
            <a:avLst/>
          </a:prstGeom>
        </p:spPr>
      </p:pic>
      <p:pic>
        <p:nvPicPr>
          <p:cNvPr id="76" name="Grafický objekt 75" descr="Na zdravie">
            <a:extLst>
              <a:ext uri="{FF2B5EF4-FFF2-40B4-BE49-F238E27FC236}">
                <a16:creationId xmlns:a16="http://schemas.microsoft.com/office/drawing/2014/main" id="{7E767245-938D-45E1-B7F1-2A9C695D464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69306" y="3444688"/>
            <a:ext cx="476985" cy="476985"/>
          </a:xfrm>
          <a:prstGeom prst="rect">
            <a:avLst/>
          </a:prstGeom>
        </p:spPr>
      </p:pic>
      <p:sp>
        <p:nvSpPr>
          <p:cNvPr id="8" name="Título 1">
            <a:extLst>
              <a:ext uri="{FF2B5EF4-FFF2-40B4-BE49-F238E27FC236}">
                <a16:creationId xmlns:a16="http://schemas.microsoft.com/office/drawing/2014/main" id="{6C307AF3-1ECE-8E43-81A3-208572D0EF6F}"/>
              </a:ext>
            </a:extLst>
          </p:cNvPr>
          <p:cNvSpPr txBox="1">
            <a:spLocks/>
          </p:cNvSpPr>
          <p:nvPr/>
        </p:nvSpPr>
        <p:spPr>
          <a:xfrm>
            <a:off x="375855" y="933636"/>
            <a:ext cx="3345366" cy="2430309"/>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4000" b="1" dirty="0"/>
              <a:t>Kapitola 2:</a:t>
            </a:r>
          </a:p>
          <a:p>
            <a:pPr algn="ctr"/>
            <a:r>
              <a:rPr lang="sk-SK" sz="4000" b="1" noProof="1"/>
              <a:t>Základy sociálneho podnikania</a:t>
            </a:r>
            <a:endParaRPr lang="sk-SK" sz="4000" b="1" dirty="0"/>
          </a:p>
        </p:txBody>
      </p:sp>
      <p:pic>
        <p:nvPicPr>
          <p:cNvPr id="11" name="Grafický objekt 10" descr="Cyklus s ľuďmi obrys">
            <a:extLst>
              <a:ext uri="{FF2B5EF4-FFF2-40B4-BE49-F238E27FC236}">
                <a16:creationId xmlns:a16="http://schemas.microsoft.com/office/drawing/2014/main" id="{2BE4D643-4FF9-158C-F2D8-F431A0E3C2C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89457" y="4049622"/>
            <a:ext cx="1518162" cy="1518162"/>
          </a:xfrm>
          <a:prstGeom prst="rect">
            <a:avLst/>
          </a:prstGeom>
        </p:spPr>
      </p:pic>
      <p:sp>
        <p:nvSpPr>
          <p:cNvPr id="12" name="Rectángulo 3"/>
          <p:cNvSpPr/>
          <p:nvPr/>
        </p:nvSpPr>
        <p:spPr>
          <a:xfrm>
            <a:off x="4198776" y="6396335"/>
            <a:ext cx="7847044" cy="461665"/>
          </a:xfrm>
          <a:prstGeom prst="rect">
            <a:avLst/>
          </a:prstGeom>
        </p:spPr>
        <p:txBody>
          <a:bodyPr wrap="square">
            <a:spAutoFit/>
          </a:bodyPr>
          <a:lstStyle/>
          <a:p>
            <a:r>
              <a:rPr lang="sk-SK" sz="1200" dirty="0">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latin typeface="system-ui"/>
            </a:endParaRPr>
          </a:p>
        </p:txBody>
      </p:sp>
    </p:spTree>
    <p:extLst>
      <p:ext uri="{BB962C8B-B14F-4D97-AF65-F5344CB8AC3E}">
        <p14:creationId xmlns:p14="http://schemas.microsoft.com/office/powerpoint/2010/main" val="2435845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a:xfrm>
            <a:off x="1097280" y="630287"/>
            <a:ext cx="10058400" cy="1015907"/>
          </a:xfrm>
        </p:spPr>
        <p:txBody>
          <a:bodyPr>
            <a:normAutofit/>
          </a:bodyPr>
          <a:lstStyle/>
          <a:p>
            <a:r>
              <a:rPr lang="sk-SK" sz="4000" b="1" noProof="1">
                <a:solidFill>
                  <a:srgbClr val="404040"/>
                </a:solidFill>
              </a:rPr>
              <a:t>Základy sociálneho podnikania</a:t>
            </a:r>
            <a:endParaRPr lang="sk-SK" sz="4000" b="1" dirty="0">
              <a:solidFill>
                <a:srgbClr val="404040"/>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p:txBody>
          <a:bodyPr>
            <a:normAutofit/>
          </a:bodyPr>
          <a:lstStyle/>
          <a:p>
            <a:pPr algn="just"/>
            <a:endParaRPr lang="sk-SK" dirty="0"/>
          </a:p>
          <a:p>
            <a:pPr algn="just"/>
            <a:endParaRPr lang="sk-SK"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BlokTextu 2">
            <a:extLst>
              <a:ext uri="{FF2B5EF4-FFF2-40B4-BE49-F238E27FC236}">
                <a16:creationId xmlns:a16="http://schemas.microsoft.com/office/drawing/2014/main" id="{F8776660-66CF-1E8E-57C9-075EC9AE7F18}"/>
              </a:ext>
            </a:extLst>
          </p:cNvPr>
          <p:cNvSpPr txBox="1"/>
          <p:nvPr/>
        </p:nvSpPr>
        <p:spPr>
          <a:xfrm>
            <a:off x="909724" y="5686051"/>
            <a:ext cx="9630609" cy="336609"/>
          </a:xfrm>
          <a:prstGeom prst="rect">
            <a:avLst/>
          </a:prstGeom>
          <a:noFill/>
        </p:spPr>
        <p:txBody>
          <a:bodyPr wrap="square" rtlCol="0">
            <a:spAutoFit/>
          </a:bodyPr>
          <a:lstStyle/>
          <a:p>
            <a:pPr algn="ctr"/>
            <a:r>
              <a:rPr lang="sk-SK" sz="1600" dirty="0">
                <a:solidFill>
                  <a:srgbClr val="404040"/>
                </a:solidFill>
              </a:rPr>
              <a:t>Zdroj: Business </a:t>
            </a:r>
            <a:r>
              <a:rPr lang="sk-SK" sz="1600" dirty="0" err="1">
                <a:solidFill>
                  <a:srgbClr val="404040"/>
                </a:solidFill>
              </a:rPr>
              <a:t>Jargons</a:t>
            </a:r>
            <a:r>
              <a:rPr lang="sk-SK" sz="1600" dirty="0">
                <a:solidFill>
                  <a:srgbClr val="404040"/>
                </a:solidFill>
              </a:rPr>
              <a:t>, prečítajte si viac o sociálnom podnikaní </a:t>
            </a:r>
            <a:r>
              <a:rPr lang="sk-SK" sz="1600" dirty="0">
                <a:solidFill>
                  <a:srgbClr val="404040"/>
                </a:solidFill>
                <a:hlinkClick r:id="rId4"/>
              </a:rPr>
              <a:t>tu</a:t>
            </a:r>
            <a:r>
              <a:rPr lang="sk-SK" sz="1600" dirty="0">
                <a:solidFill>
                  <a:srgbClr val="404040"/>
                </a:solidFill>
              </a:rPr>
              <a:t>.</a:t>
            </a:r>
          </a:p>
        </p:txBody>
      </p:sp>
      <p:graphicFrame>
        <p:nvGraphicFramePr>
          <p:cNvPr id="4" name="Diagram 3">
            <a:extLst>
              <a:ext uri="{FF2B5EF4-FFF2-40B4-BE49-F238E27FC236}">
                <a16:creationId xmlns:a16="http://schemas.microsoft.com/office/drawing/2014/main" id="{2C6BAAD0-6788-0543-9E07-B114E2512120}"/>
              </a:ext>
            </a:extLst>
          </p:cNvPr>
          <p:cNvGraphicFramePr/>
          <p:nvPr>
            <p:extLst>
              <p:ext uri="{D42A27DB-BD31-4B8C-83A1-F6EECF244321}">
                <p14:modId xmlns:p14="http://schemas.microsoft.com/office/powerpoint/2010/main" val="809494175"/>
              </p:ext>
            </p:extLst>
          </p:nvPr>
        </p:nvGraphicFramePr>
        <p:xfrm>
          <a:off x="2271252" y="1886670"/>
          <a:ext cx="7376594" cy="36458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568910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sk-SK" sz="4000" b="1" noProof="1">
                <a:solidFill>
                  <a:srgbClr val="404040"/>
                </a:solidFill>
              </a:rPr>
              <a:t>Základy sociálneho podnikania</a:t>
            </a:r>
            <a:br>
              <a:rPr lang="sk-SK" sz="4000" b="1" dirty="0">
                <a:solidFill>
                  <a:srgbClr val="404040"/>
                </a:solidFill>
              </a:rPr>
            </a:br>
            <a:r>
              <a:rPr lang="sk-SK" sz="2800" dirty="0">
                <a:solidFill>
                  <a:srgbClr val="404040"/>
                </a:solidFill>
              </a:rPr>
              <a:t>2.1</a:t>
            </a:r>
            <a:r>
              <a:rPr lang="sk-SK" sz="4000" b="1" dirty="0">
                <a:solidFill>
                  <a:srgbClr val="404040"/>
                </a:solidFill>
              </a:rPr>
              <a:t> </a:t>
            </a:r>
            <a:r>
              <a:rPr lang="sk-SK" sz="2800" dirty="0">
                <a:solidFill>
                  <a:srgbClr val="404040"/>
                </a:solidFill>
              </a:rPr>
              <a:t>Čím je sociálne podnikanie odlišné?</a:t>
            </a:r>
            <a:endParaRPr lang="sk-SK" dirty="0">
              <a:solidFill>
                <a:srgbClr val="404040"/>
              </a:solidFill>
            </a:endParaRPr>
          </a:p>
        </p:txBody>
      </p:sp>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p:txBody>
          <a:bodyPr>
            <a:normAutofit/>
          </a:bodyPr>
          <a:lstStyle/>
          <a:p>
            <a:pPr algn="just"/>
            <a:endParaRPr lang="sk-SK" dirty="0"/>
          </a:p>
          <a:p>
            <a:pPr algn="just"/>
            <a:endParaRPr lang="sk-SK"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62" name="Marcador de contenido 11">
            <a:extLst>
              <a:ext uri="{FF2B5EF4-FFF2-40B4-BE49-F238E27FC236}">
                <a16:creationId xmlns:a16="http://schemas.microsoft.com/office/drawing/2014/main" id="{059EDE19-0431-454E-8D6B-753B8892412C}"/>
              </a:ext>
            </a:extLst>
          </p:cNvPr>
          <p:cNvSpPr txBox="1">
            <a:spLocks/>
          </p:cNvSpPr>
          <p:nvPr/>
        </p:nvSpPr>
        <p:spPr>
          <a:xfrm>
            <a:off x="1249680" y="1790668"/>
            <a:ext cx="10058400" cy="402336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sk-SK" dirty="0">
                <a:solidFill>
                  <a:srgbClr val="404040"/>
                </a:solidFill>
              </a:rPr>
              <a:t>Vo všeobecnosti je podnikanie založené na maximalizácii zisku, ktorý je ďalej možné rozdeliť medzi vlastníkov. </a:t>
            </a:r>
            <a:r>
              <a:rPr lang="sk-SK" sz="2000" noProof="0" dirty="0">
                <a:solidFill>
                  <a:srgbClr val="404040"/>
                </a:solidFill>
              </a:rPr>
              <a:t>Sociálny podnik môže pôsobiť v akejkoľvek oblasti a generovať zisk ako každé iné podnikanie – rozdiel je v tom, </a:t>
            </a:r>
            <a:r>
              <a:rPr lang="sk-SK" sz="2000" b="1" noProof="0" dirty="0">
                <a:solidFill>
                  <a:srgbClr val="404040"/>
                </a:solidFill>
              </a:rPr>
              <a:t>ako sa zisk využíva</a:t>
            </a:r>
            <a:r>
              <a:rPr lang="sk-SK" sz="2000" noProof="0" dirty="0">
                <a:solidFill>
                  <a:srgbClr val="404040"/>
                </a:solidFill>
              </a:rPr>
              <a:t>!</a:t>
            </a:r>
          </a:p>
          <a:p>
            <a:pPr algn="just"/>
            <a:r>
              <a:rPr lang="sk-SK" sz="2000" b="1" noProof="0" dirty="0">
                <a:solidFill>
                  <a:srgbClr val="404040"/>
                </a:solidFill>
              </a:rPr>
              <a:t>Zisk sa reinvestuje a plní konkrétne sociálne poslanie, ktoré má pozitívny vplyv na komunitu!</a:t>
            </a:r>
            <a:endParaRPr lang="sk-SK" b="1" dirty="0"/>
          </a:p>
          <a:p>
            <a:pPr algn="just">
              <a:lnSpc>
                <a:spcPct val="107000"/>
              </a:lnSpc>
              <a:spcAft>
                <a:spcPts val="800"/>
              </a:spcAft>
            </a:pPr>
            <a:r>
              <a:rPr lang="sk-SK" sz="1800" dirty="0">
                <a:effectLst/>
                <a:latin typeface="Calibri"/>
                <a:ea typeface="Calibri"/>
                <a:cs typeface="Calibri"/>
              </a:rPr>
              <a:t>Sociálne podniky reinvestujú určitý podiel zo svojho zisku na základe príslušného vnútroštátneho práva alebo praxe – napr. sociálne podniky na Slovensku vkladajú viac ako 50 % zisku späť do organizácie na rozširovanie a skvalitňovanie svojich služieb a činností, ktoré vykonávajú za účelom napĺňania svojich spoločensky prospešných cieľov.</a:t>
            </a:r>
            <a:endParaRPr lang="sk-SK" dirty="0">
              <a:solidFill>
                <a:srgbClr val="404040"/>
              </a:solidFill>
            </a:endParaRPr>
          </a:p>
          <a:p>
            <a:pPr algn="just"/>
            <a:endParaRPr lang="sk-SK" dirty="0">
              <a:solidFill>
                <a:srgbClr val="404040"/>
              </a:solidFill>
            </a:endParaRPr>
          </a:p>
          <a:p>
            <a:pPr algn="just"/>
            <a:endParaRPr lang="sk-SK" dirty="0">
              <a:solidFill>
                <a:srgbClr val="404040"/>
              </a:solidFill>
            </a:endParaRPr>
          </a:p>
        </p:txBody>
      </p:sp>
      <p:pic>
        <p:nvPicPr>
          <p:cNvPr id="63" name="Grafický objekt 62" descr="Dieťa s balónom">
            <a:extLst>
              <a:ext uri="{FF2B5EF4-FFF2-40B4-BE49-F238E27FC236}">
                <a16:creationId xmlns:a16="http://schemas.microsoft.com/office/drawing/2014/main" id="{A30F3F6B-845D-4C8C-BACF-994A8A18F6A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13626" y="4204378"/>
            <a:ext cx="532722" cy="532722"/>
          </a:xfrm>
          <a:prstGeom prst="rect">
            <a:avLst/>
          </a:prstGeom>
        </p:spPr>
      </p:pic>
      <p:pic>
        <p:nvPicPr>
          <p:cNvPr id="64" name="Grafický objekt 63" descr="Žena s kočíkom">
            <a:extLst>
              <a:ext uri="{FF2B5EF4-FFF2-40B4-BE49-F238E27FC236}">
                <a16:creationId xmlns:a16="http://schemas.microsoft.com/office/drawing/2014/main" id="{EE2F480E-AD46-42E8-BB14-31C5F0F96C8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97124" y="4339635"/>
            <a:ext cx="532722" cy="532722"/>
          </a:xfrm>
          <a:prstGeom prst="rect">
            <a:avLst/>
          </a:prstGeom>
        </p:spPr>
      </p:pic>
      <p:pic>
        <p:nvPicPr>
          <p:cNvPr id="65" name="Grafický objekt 64" descr="Muž s paličkou">
            <a:extLst>
              <a:ext uri="{FF2B5EF4-FFF2-40B4-BE49-F238E27FC236}">
                <a16:creationId xmlns:a16="http://schemas.microsoft.com/office/drawing/2014/main" id="{29A2B646-65B6-4FF6-A912-85F85A404B4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57306" y="5535814"/>
            <a:ext cx="532722" cy="532722"/>
          </a:xfrm>
          <a:prstGeom prst="rect">
            <a:avLst/>
          </a:prstGeom>
        </p:spPr>
      </p:pic>
      <p:pic>
        <p:nvPicPr>
          <p:cNvPr id="66" name="Grafický objekt 65" descr="Žena s paličkou">
            <a:extLst>
              <a:ext uri="{FF2B5EF4-FFF2-40B4-BE49-F238E27FC236}">
                <a16:creationId xmlns:a16="http://schemas.microsoft.com/office/drawing/2014/main" id="{CE53724B-BF3F-490F-935D-C9FA2CF40D3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23091" y="4782577"/>
            <a:ext cx="532722" cy="532722"/>
          </a:xfrm>
          <a:prstGeom prst="rect">
            <a:avLst/>
          </a:prstGeom>
        </p:spPr>
      </p:pic>
      <p:pic>
        <p:nvPicPr>
          <p:cNvPr id="67" name="Grafický objekt 66" descr="Muž">
            <a:extLst>
              <a:ext uri="{FF2B5EF4-FFF2-40B4-BE49-F238E27FC236}">
                <a16:creationId xmlns:a16="http://schemas.microsoft.com/office/drawing/2014/main" id="{6957C35B-1C67-4529-8A98-B9E3330EB7C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27294" y="5332513"/>
            <a:ext cx="532722" cy="532722"/>
          </a:xfrm>
          <a:prstGeom prst="rect">
            <a:avLst/>
          </a:prstGeom>
        </p:spPr>
      </p:pic>
      <p:pic>
        <p:nvPicPr>
          <p:cNvPr id="68" name="Grafický objekt 67" descr="Žena">
            <a:extLst>
              <a:ext uri="{FF2B5EF4-FFF2-40B4-BE49-F238E27FC236}">
                <a16:creationId xmlns:a16="http://schemas.microsoft.com/office/drawing/2014/main" id="{0C58369A-B369-458A-A5D0-9D97BD7F896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391649" y="5540830"/>
            <a:ext cx="532722" cy="532722"/>
          </a:xfrm>
          <a:prstGeom prst="rect">
            <a:avLst/>
          </a:prstGeom>
        </p:spPr>
      </p:pic>
      <p:pic>
        <p:nvPicPr>
          <p:cNvPr id="69" name="Grafický objekt 68" descr="Osoba na vozíku">
            <a:extLst>
              <a:ext uri="{FF2B5EF4-FFF2-40B4-BE49-F238E27FC236}">
                <a16:creationId xmlns:a16="http://schemas.microsoft.com/office/drawing/2014/main" id="{56623FBC-C112-426D-9CFF-A842203B3C2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352640" y="5346873"/>
            <a:ext cx="532722" cy="532722"/>
          </a:xfrm>
          <a:prstGeom prst="rect">
            <a:avLst/>
          </a:prstGeom>
        </p:spPr>
      </p:pic>
      <p:pic>
        <p:nvPicPr>
          <p:cNvPr id="70" name="Grafický objekt 69" descr="Rodina s dvomi deťmi">
            <a:extLst>
              <a:ext uri="{FF2B5EF4-FFF2-40B4-BE49-F238E27FC236}">
                <a16:creationId xmlns:a16="http://schemas.microsoft.com/office/drawing/2014/main" id="{2FAA979A-1B61-45A2-B365-707FE5764527}"/>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332880" y="4845043"/>
            <a:ext cx="532722" cy="532722"/>
          </a:xfrm>
          <a:prstGeom prst="rect">
            <a:avLst/>
          </a:prstGeom>
        </p:spPr>
      </p:pic>
      <p:pic>
        <p:nvPicPr>
          <p:cNvPr id="71" name="Grafický objekt 70" descr="Skupinový úspech">
            <a:extLst>
              <a:ext uri="{FF2B5EF4-FFF2-40B4-BE49-F238E27FC236}">
                <a16:creationId xmlns:a16="http://schemas.microsoft.com/office/drawing/2014/main" id="{C87A4A91-2380-4107-B6C1-D667BDA4DA0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099073" y="4452894"/>
            <a:ext cx="532722" cy="532722"/>
          </a:xfrm>
          <a:prstGeom prst="rect">
            <a:avLst/>
          </a:prstGeom>
        </p:spPr>
      </p:pic>
      <p:pic>
        <p:nvPicPr>
          <p:cNvPr id="72" name="Grafický objekt 71" descr="Glóbus – Afrika a Európa">
            <a:extLst>
              <a:ext uri="{FF2B5EF4-FFF2-40B4-BE49-F238E27FC236}">
                <a16:creationId xmlns:a16="http://schemas.microsoft.com/office/drawing/2014/main" id="{2DA816A3-050C-4891-9F60-3F63386C0DCA}"/>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502770" y="4813300"/>
            <a:ext cx="830110" cy="830110"/>
          </a:xfrm>
          <a:prstGeom prst="rect">
            <a:avLst/>
          </a:prstGeom>
        </p:spPr>
      </p:pic>
      <p:pic>
        <p:nvPicPr>
          <p:cNvPr id="73" name="Grafický objekt 72" descr="Mince">
            <a:extLst>
              <a:ext uri="{FF2B5EF4-FFF2-40B4-BE49-F238E27FC236}">
                <a16:creationId xmlns:a16="http://schemas.microsoft.com/office/drawing/2014/main" id="{78193391-2B8B-4EB8-A337-1B444AACFFE6}"/>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353032" y="4213568"/>
            <a:ext cx="643728" cy="643728"/>
          </a:xfrm>
          <a:prstGeom prst="rect">
            <a:avLst/>
          </a:prstGeom>
        </p:spPr>
      </p:pic>
      <p:pic>
        <p:nvPicPr>
          <p:cNvPr id="74" name="Grafický objekt 73" descr="Mince">
            <a:extLst>
              <a:ext uri="{FF2B5EF4-FFF2-40B4-BE49-F238E27FC236}">
                <a16:creationId xmlns:a16="http://schemas.microsoft.com/office/drawing/2014/main" id="{3F8B5B16-7F48-400C-B36B-7D61EB0B7FF0}"/>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995574" y="4510845"/>
            <a:ext cx="640615" cy="640615"/>
          </a:xfrm>
          <a:prstGeom prst="rect">
            <a:avLst/>
          </a:prstGeom>
        </p:spPr>
      </p:pic>
      <p:pic>
        <p:nvPicPr>
          <p:cNvPr id="75" name="Grafický objekt 74" descr="Schôdza">
            <a:extLst>
              <a:ext uri="{FF2B5EF4-FFF2-40B4-BE49-F238E27FC236}">
                <a16:creationId xmlns:a16="http://schemas.microsoft.com/office/drawing/2014/main" id="{752050E5-8C12-4CA0-A216-AAC70FB40C31}"/>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167853" y="5531909"/>
            <a:ext cx="640432" cy="640432"/>
          </a:xfrm>
          <a:prstGeom prst="rect">
            <a:avLst/>
          </a:prstGeom>
        </p:spPr>
      </p:pic>
      <p:cxnSp>
        <p:nvCxnSpPr>
          <p:cNvPr id="76" name="Rovná spojovacia šípka 75">
            <a:extLst>
              <a:ext uri="{FF2B5EF4-FFF2-40B4-BE49-F238E27FC236}">
                <a16:creationId xmlns:a16="http://schemas.microsoft.com/office/drawing/2014/main" id="{1E9AF899-50FB-47AC-8427-D798863A8C81}"/>
              </a:ext>
            </a:extLst>
          </p:cNvPr>
          <p:cNvCxnSpPr>
            <a:cxnSpLocks/>
          </p:cNvCxnSpPr>
          <p:nvPr/>
        </p:nvCxnSpPr>
        <p:spPr>
          <a:xfrm>
            <a:off x="4488069" y="5112416"/>
            <a:ext cx="0" cy="482489"/>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77" name="Rovná spojovacia šípka 76">
            <a:extLst>
              <a:ext uri="{FF2B5EF4-FFF2-40B4-BE49-F238E27FC236}">
                <a16:creationId xmlns:a16="http://schemas.microsoft.com/office/drawing/2014/main" id="{10A1E08B-93F0-4946-98B9-A5FC6967E5A1}"/>
              </a:ext>
            </a:extLst>
          </p:cNvPr>
          <p:cNvCxnSpPr>
            <a:cxnSpLocks/>
          </p:cNvCxnSpPr>
          <p:nvPr/>
        </p:nvCxnSpPr>
        <p:spPr>
          <a:xfrm>
            <a:off x="5154737" y="4608708"/>
            <a:ext cx="1583303" cy="103870"/>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78" name="BlokTextu 77">
            <a:extLst>
              <a:ext uri="{FF2B5EF4-FFF2-40B4-BE49-F238E27FC236}">
                <a16:creationId xmlns:a16="http://schemas.microsoft.com/office/drawing/2014/main" id="{182203F5-D986-434D-B148-D8842001E90F}"/>
              </a:ext>
            </a:extLst>
          </p:cNvPr>
          <p:cNvSpPr txBox="1"/>
          <p:nvPr/>
        </p:nvSpPr>
        <p:spPr>
          <a:xfrm>
            <a:off x="4641814" y="4746881"/>
            <a:ext cx="928640" cy="369332"/>
          </a:xfrm>
          <a:prstGeom prst="rect">
            <a:avLst/>
          </a:prstGeom>
          <a:noFill/>
        </p:spPr>
        <p:txBody>
          <a:bodyPr wrap="square" rtlCol="0">
            <a:spAutoFit/>
          </a:bodyPr>
          <a:lstStyle/>
          <a:p>
            <a:r>
              <a:rPr lang="sk-SK" dirty="0">
                <a:solidFill>
                  <a:srgbClr val="404040"/>
                </a:solidFill>
              </a:rPr>
              <a:t>Zisk</a:t>
            </a:r>
            <a:endParaRPr lang="en-GB" dirty="0">
              <a:solidFill>
                <a:srgbClr val="404040"/>
              </a:solidFill>
            </a:endParaRPr>
          </a:p>
        </p:txBody>
      </p:sp>
      <p:sp>
        <p:nvSpPr>
          <p:cNvPr id="79" name="BlokTextu 78">
            <a:extLst>
              <a:ext uri="{FF2B5EF4-FFF2-40B4-BE49-F238E27FC236}">
                <a16:creationId xmlns:a16="http://schemas.microsoft.com/office/drawing/2014/main" id="{3E1FD6E7-6B4F-4335-B7D1-19040342E587}"/>
              </a:ext>
            </a:extLst>
          </p:cNvPr>
          <p:cNvSpPr txBox="1"/>
          <p:nvPr/>
        </p:nvSpPr>
        <p:spPr>
          <a:xfrm>
            <a:off x="7385064" y="6007621"/>
            <a:ext cx="1895632" cy="369332"/>
          </a:xfrm>
          <a:prstGeom prst="rect">
            <a:avLst/>
          </a:prstGeom>
          <a:noFill/>
        </p:spPr>
        <p:txBody>
          <a:bodyPr wrap="square" lIns="91440" tIns="45720" rIns="91440" bIns="45720" rtlCol="0" anchor="t">
            <a:spAutoFit/>
          </a:bodyPr>
          <a:lstStyle/>
          <a:p>
            <a:r>
              <a:rPr lang="en-GB" dirty="0" err="1">
                <a:solidFill>
                  <a:srgbClr val="404040"/>
                </a:solidFill>
              </a:rPr>
              <a:t>Sociálne</a:t>
            </a:r>
            <a:r>
              <a:rPr lang="en-GB" dirty="0">
                <a:solidFill>
                  <a:srgbClr val="404040"/>
                </a:solidFill>
              </a:rPr>
              <a:t> </a:t>
            </a:r>
            <a:r>
              <a:rPr lang="en-GB" dirty="0" err="1">
                <a:solidFill>
                  <a:srgbClr val="404040"/>
                </a:solidFill>
              </a:rPr>
              <a:t>poslanie</a:t>
            </a:r>
          </a:p>
        </p:txBody>
      </p:sp>
      <p:sp>
        <p:nvSpPr>
          <p:cNvPr id="80" name="BlokTextu 79">
            <a:extLst>
              <a:ext uri="{FF2B5EF4-FFF2-40B4-BE49-F238E27FC236}">
                <a16:creationId xmlns:a16="http://schemas.microsoft.com/office/drawing/2014/main" id="{67986608-ABEF-4334-B95C-BB8FC8221481}"/>
              </a:ext>
            </a:extLst>
          </p:cNvPr>
          <p:cNvSpPr txBox="1"/>
          <p:nvPr/>
        </p:nvSpPr>
        <p:spPr>
          <a:xfrm>
            <a:off x="4064000" y="5987675"/>
            <a:ext cx="2283036" cy="369332"/>
          </a:xfrm>
          <a:prstGeom prst="rect">
            <a:avLst/>
          </a:prstGeom>
          <a:noFill/>
        </p:spPr>
        <p:txBody>
          <a:bodyPr wrap="square" rtlCol="0">
            <a:spAutoFit/>
          </a:bodyPr>
          <a:lstStyle/>
          <a:p>
            <a:r>
              <a:rPr lang="sk-SK" dirty="0">
                <a:solidFill>
                  <a:srgbClr val="404040"/>
                </a:solidFill>
              </a:rPr>
              <a:t>Vlastníci</a:t>
            </a:r>
            <a:endParaRPr lang="en-GB" dirty="0">
              <a:solidFill>
                <a:srgbClr val="404040"/>
              </a:solidFill>
            </a:endParaRPr>
          </a:p>
        </p:txBody>
      </p:sp>
      <p:sp>
        <p:nvSpPr>
          <p:cNvPr id="26"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2933670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dĺžnik 22">
            <a:extLst>
              <a:ext uri="{FF2B5EF4-FFF2-40B4-BE49-F238E27FC236}">
                <a16:creationId xmlns:a16="http://schemas.microsoft.com/office/drawing/2014/main" id="{CEBC5DD8-19ED-4CF2-8A7A-A55ED6210EED}"/>
              </a:ext>
            </a:extLst>
          </p:cNvPr>
          <p:cNvSpPr/>
          <p:nvPr/>
        </p:nvSpPr>
        <p:spPr>
          <a:xfrm>
            <a:off x="1182255" y="2216727"/>
            <a:ext cx="9981737" cy="328650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3" name="Obdĺžnik: zaoblené rohy 42">
            <a:extLst>
              <a:ext uri="{FF2B5EF4-FFF2-40B4-BE49-F238E27FC236}">
                <a16:creationId xmlns:a16="http://schemas.microsoft.com/office/drawing/2014/main" id="{D98A8595-3D07-427A-AFF1-DC0F304A7973}"/>
              </a:ext>
            </a:extLst>
          </p:cNvPr>
          <p:cNvSpPr/>
          <p:nvPr/>
        </p:nvSpPr>
        <p:spPr>
          <a:xfrm>
            <a:off x="3891280" y="4098959"/>
            <a:ext cx="2143760" cy="804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2" name="Obdĺžnik: zaoblené rohy 41">
            <a:extLst>
              <a:ext uri="{FF2B5EF4-FFF2-40B4-BE49-F238E27FC236}">
                <a16:creationId xmlns:a16="http://schemas.microsoft.com/office/drawing/2014/main" id="{6262374E-BEF9-4B18-AAE8-5F0056CE9972}"/>
              </a:ext>
            </a:extLst>
          </p:cNvPr>
          <p:cNvSpPr/>
          <p:nvPr/>
        </p:nvSpPr>
        <p:spPr>
          <a:xfrm>
            <a:off x="6220230" y="4098959"/>
            <a:ext cx="2143760" cy="804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5" name="Obdĺžnik: zaoblené rohy 14">
            <a:extLst>
              <a:ext uri="{FF2B5EF4-FFF2-40B4-BE49-F238E27FC236}">
                <a16:creationId xmlns:a16="http://schemas.microsoft.com/office/drawing/2014/main" id="{209DB9C9-2736-4CDB-9B9F-19EB42381AC4}"/>
              </a:ext>
            </a:extLst>
          </p:cNvPr>
          <p:cNvSpPr/>
          <p:nvPr/>
        </p:nvSpPr>
        <p:spPr>
          <a:xfrm>
            <a:off x="6192149" y="3047393"/>
            <a:ext cx="2081877" cy="834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sk-SK" sz="4000" b="1" dirty="0">
                <a:solidFill>
                  <a:srgbClr val="404040"/>
                </a:solidFill>
              </a:rPr>
              <a:t>Základy sociálneho podnikania</a:t>
            </a:r>
            <a:br>
              <a:rPr lang="sk-SK" sz="4000" b="1" dirty="0">
                <a:solidFill>
                  <a:srgbClr val="404040"/>
                </a:solidFill>
              </a:rPr>
            </a:br>
            <a:r>
              <a:rPr lang="sk-SK" sz="2800" dirty="0">
                <a:solidFill>
                  <a:srgbClr val="404040"/>
                </a:solidFill>
              </a:rPr>
              <a:t>2.1</a:t>
            </a:r>
            <a:r>
              <a:rPr lang="sk-SK" sz="2800" b="1" dirty="0">
                <a:solidFill>
                  <a:srgbClr val="404040"/>
                </a:solidFill>
              </a:rPr>
              <a:t> </a:t>
            </a:r>
            <a:r>
              <a:rPr lang="sk-SK" sz="2800" dirty="0">
                <a:solidFill>
                  <a:srgbClr val="404040"/>
                </a:solidFill>
              </a:rPr>
              <a:t>Čím je sociálne podnikanie odlišné?</a:t>
            </a: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62" name="Marcador de contenido 11">
            <a:extLst>
              <a:ext uri="{FF2B5EF4-FFF2-40B4-BE49-F238E27FC236}">
                <a16:creationId xmlns:a16="http://schemas.microsoft.com/office/drawing/2014/main" id="{059EDE19-0431-454E-8D6B-753B8892412C}"/>
              </a:ext>
            </a:extLst>
          </p:cNvPr>
          <p:cNvSpPr txBox="1">
            <a:spLocks/>
          </p:cNvSpPr>
          <p:nvPr/>
        </p:nvSpPr>
        <p:spPr>
          <a:xfrm>
            <a:off x="1182255" y="1886671"/>
            <a:ext cx="10125825" cy="436035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sk-SK" b="1" dirty="0">
                <a:solidFill>
                  <a:srgbClr val="404040"/>
                </a:solidFill>
              </a:rPr>
              <a:t>Sociálne podniky </a:t>
            </a:r>
            <a:r>
              <a:rPr lang="sk-SK" b="1" dirty="0" err="1">
                <a:solidFill>
                  <a:srgbClr val="404040"/>
                </a:solidFill>
              </a:rPr>
              <a:t>vs</a:t>
            </a:r>
            <a:r>
              <a:rPr lang="sk-SK" b="1" dirty="0">
                <a:solidFill>
                  <a:srgbClr val="404040"/>
                </a:solidFill>
              </a:rPr>
              <a:t>. podnikanie maximalizujúce zisk a neziskové organizácie</a:t>
            </a:r>
            <a:endParaRPr lang="sk-SK" dirty="0">
              <a:solidFill>
                <a:srgbClr val="404040"/>
              </a:solidFill>
            </a:endParaRPr>
          </a:p>
          <a:p>
            <a:pPr marL="0" indent="0" algn="just">
              <a:buNone/>
            </a:pPr>
            <a:endParaRPr lang="sk-SK" dirty="0">
              <a:solidFill>
                <a:srgbClr val="404040"/>
              </a:solidFill>
            </a:endParaRPr>
          </a:p>
          <a:p>
            <a:pPr marL="0" indent="0" algn="just">
              <a:buNone/>
            </a:pPr>
            <a:endParaRPr lang="sk-SK" dirty="0">
              <a:solidFill>
                <a:srgbClr val="404040"/>
              </a:solidFill>
            </a:endParaRPr>
          </a:p>
          <a:p>
            <a:pPr marL="0" indent="0" algn="just">
              <a:buNone/>
            </a:pPr>
            <a:endParaRPr lang="sk-SK" dirty="0">
              <a:solidFill>
                <a:srgbClr val="404040"/>
              </a:solidFill>
            </a:endParaRPr>
          </a:p>
          <a:p>
            <a:pPr marL="0" indent="0" algn="just">
              <a:buNone/>
            </a:pPr>
            <a:endParaRPr lang="sk-SK" dirty="0">
              <a:solidFill>
                <a:srgbClr val="404040"/>
              </a:solidFill>
            </a:endParaRPr>
          </a:p>
          <a:p>
            <a:pPr marL="0" indent="0" algn="just">
              <a:buNone/>
            </a:pPr>
            <a:endParaRPr lang="sk-SK" dirty="0">
              <a:solidFill>
                <a:srgbClr val="404040"/>
              </a:solidFill>
            </a:endParaRPr>
          </a:p>
          <a:p>
            <a:pPr marL="0" indent="0" algn="just">
              <a:buNone/>
            </a:pPr>
            <a:endParaRPr lang="sk-SK" dirty="0">
              <a:solidFill>
                <a:srgbClr val="404040"/>
              </a:solidFill>
            </a:endParaRPr>
          </a:p>
          <a:p>
            <a:pPr marL="0" indent="0" algn="just">
              <a:buNone/>
            </a:pPr>
            <a:endParaRPr lang="sk-SK" dirty="0">
              <a:solidFill>
                <a:srgbClr val="404040"/>
              </a:solidFill>
            </a:endParaRPr>
          </a:p>
          <a:p>
            <a:pPr marL="0" indent="0" algn="just">
              <a:buNone/>
            </a:pPr>
            <a:r>
              <a:rPr lang="sk-SK" sz="1700" dirty="0">
                <a:solidFill>
                  <a:srgbClr val="404040"/>
                </a:solidFill>
              </a:rPr>
              <a:t>Zdroj: </a:t>
            </a:r>
            <a:r>
              <a:rPr lang="sk-SK" sz="1700" dirty="0">
                <a:solidFill>
                  <a:srgbClr val="63A537"/>
                </a:solidFill>
                <a:hlinkClick r:id="rId4">
                  <a:extLst>
                    <a:ext uri="{A12FA001-AC4F-418D-AE19-62706E023703}">
                      <ahyp:hlinkClr xmlns:ahyp="http://schemas.microsoft.com/office/drawing/2018/hyperlinkcolor" val="tx"/>
                    </a:ext>
                  </a:extLst>
                </a:hlinkClick>
              </a:rPr>
              <a:t>Building Social Business Models</a:t>
            </a:r>
            <a:r>
              <a:rPr lang="sk-SK" sz="1700" dirty="0">
                <a:solidFill>
                  <a:srgbClr val="404040"/>
                </a:solidFill>
              </a:rPr>
              <a:t>: </a:t>
            </a:r>
            <a:r>
              <a:rPr lang="sk-SK" sz="1700" dirty="0" err="1">
                <a:solidFill>
                  <a:srgbClr val="404040"/>
                </a:solidFill>
              </a:rPr>
              <a:t>Lessons</a:t>
            </a:r>
            <a:r>
              <a:rPr lang="sk-SK" sz="1700" dirty="0">
                <a:solidFill>
                  <a:srgbClr val="404040"/>
                </a:solidFill>
              </a:rPr>
              <a:t> </a:t>
            </a:r>
            <a:r>
              <a:rPr lang="sk-SK" sz="1700" dirty="0" err="1">
                <a:solidFill>
                  <a:srgbClr val="404040"/>
                </a:solidFill>
              </a:rPr>
              <a:t>from</a:t>
            </a:r>
            <a:r>
              <a:rPr lang="sk-SK" sz="1700" dirty="0">
                <a:solidFill>
                  <a:srgbClr val="404040"/>
                </a:solidFill>
              </a:rPr>
              <a:t> </a:t>
            </a:r>
            <a:r>
              <a:rPr lang="sk-SK" sz="1700" dirty="0" err="1">
                <a:solidFill>
                  <a:srgbClr val="404040"/>
                </a:solidFill>
              </a:rPr>
              <a:t>the</a:t>
            </a:r>
            <a:r>
              <a:rPr lang="sk-SK" sz="1700" dirty="0">
                <a:solidFill>
                  <a:srgbClr val="404040"/>
                </a:solidFill>
              </a:rPr>
              <a:t> </a:t>
            </a:r>
            <a:r>
              <a:rPr lang="sk-SK" sz="1700" dirty="0" err="1">
                <a:solidFill>
                  <a:srgbClr val="404040"/>
                </a:solidFill>
              </a:rPr>
              <a:t>Grameen</a:t>
            </a:r>
            <a:r>
              <a:rPr lang="sk-SK" sz="1700" dirty="0">
                <a:solidFill>
                  <a:srgbClr val="404040"/>
                </a:solidFill>
              </a:rPr>
              <a:t> </a:t>
            </a:r>
            <a:r>
              <a:rPr lang="sk-SK" sz="1700" dirty="0" err="1">
                <a:solidFill>
                  <a:srgbClr val="404040"/>
                </a:solidFill>
              </a:rPr>
              <a:t>Experience</a:t>
            </a:r>
            <a:r>
              <a:rPr lang="sk-SK" sz="1700" dirty="0">
                <a:solidFill>
                  <a:srgbClr val="404040"/>
                </a:solidFill>
              </a:rPr>
              <a:t> </a:t>
            </a:r>
            <a:r>
              <a:rPr lang="sk-SK" sz="1700" dirty="0" err="1">
                <a:solidFill>
                  <a:srgbClr val="404040"/>
                </a:solidFill>
              </a:rPr>
              <a:t>Muhammad</a:t>
            </a:r>
            <a:r>
              <a:rPr lang="sk-SK" sz="1700" dirty="0">
                <a:solidFill>
                  <a:srgbClr val="404040"/>
                </a:solidFill>
              </a:rPr>
              <a:t> </a:t>
            </a:r>
            <a:r>
              <a:rPr lang="sk-SK" sz="1700" dirty="0" err="1">
                <a:solidFill>
                  <a:srgbClr val="404040"/>
                </a:solidFill>
              </a:rPr>
              <a:t>Yunus</a:t>
            </a:r>
            <a:r>
              <a:rPr lang="sk-SK" sz="1700" dirty="0">
                <a:solidFill>
                  <a:srgbClr val="404040"/>
                </a:solidFill>
              </a:rPr>
              <a:t>, </a:t>
            </a:r>
            <a:r>
              <a:rPr lang="sk-SK" sz="1700" dirty="0" err="1">
                <a:solidFill>
                  <a:srgbClr val="404040"/>
                </a:solidFill>
              </a:rPr>
              <a:t>Bertrand</a:t>
            </a:r>
            <a:r>
              <a:rPr lang="sk-SK" sz="1700" dirty="0">
                <a:solidFill>
                  <a:srgbClr val="404040"/>
                </a:solidFill>
              </a:rPr>
              <a:t> </a:t>
            </a:r>
            <a:r>
              <a:rPr lang="sk-SK" sz="1700" dirty="0" err="1">
                <a:solidFill>
                  <a:srgbClr val="404040"/>
                </a:solidFill>
              </a:rPr>
              <a:t>Moingeon</a:t>
            </a:r>
            <a:r>
              <a:rPr lang="sk-SK" sz="1700" dirty="0">
                <a:solidFill>
                  <a:srgbClr val="404040"/>
                </a:solidFill>
              </a:rPr>
              <a:t> and </a:t>
            </a:r>
            <a:r>
              <a:rPr lang="sk-SK" sz="1700" dirty="0" err="1">
                <a:solidFill>
                  <a:srgbClr val="404040"/>
                </a:solidFill>
              </a:rPr>
              <a:t>Laurence</a:t>
            </a:r>
            <a:r>
              <a:rPr lang="sk-SK" sz="1700" dirty="0">
                <a:solidFill>
                  <a:srgbClr val="404040"/>
                </a:solidFill>
              </a:rPr>
              <a:t> </a:t>
            </a:r>
            <a:r>
              <a:rPr lang="sk-SK" sz="1700" dirty="0" err="1">
                <a:solidFill>
                  <a:srgbClr val="404040"/>
                </a:solidFill>
              </a:rPr>
              <a:t>Lehmann-Ortega</a:t>
            </a:r>
            <a:endParaRPr lang="sk-SK" sz="1700" dirty="0">
              <a:solidFill>
                <a:srgbClr val="404040"/>
              </a:solidFill>
            </a:endParaRPr>
          </a:p>
        </p:txBody>
      </p:sp>
      <p:cxnSp>
        <p:nvCxnSpPr>
          <p:cNvPr id="4" name="Rovná spojovacia šípka 3">
            <a:extLst>
              <a:ext uri="{FF2B5EF4-FFF2-40B4-BE49-F238E27FC236}">
                <a16:creationId xmlns:a16="http://schemas.microsoft.com/office/drawing/2014/main" id="{4F06AD42-3C9A-4AE3-8D6B-EE68A338EBCB}"/>
              </a:ext>
            </a:extLst>
          </p:cNvPr>
          <p:cNvCxnSpPr>
            <a:cxnSpLocks/>
          </p:cNvCxnSpPr>
          <p:nvPr/>
        </p:nvCxnSpPr>
        <p:spPr>
          <a:xfrm>
            <a:off x="6104288" y="2787779"/>
            <a:ext cx="35815" cy="24122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Rovná spojovacia šípka 28">
            <a:extLst>
              <a:ext uri="{FF2B5EF4-FFF2-40B4-BE49-F238E27FC236}">
                <a16:creationId xmlns:a16="http://schemas.microsoft.com/office/drawing/2014/main" id="{22C4F9C0-C29D-4A8C-91C8-C95B47224255}"/>
              </a:ext>
            </a:extLst>
          </p:cNvPr>
          <p:cNvCxnSpPr>
            <a:cxnSpLocks/>
          </p:cNvCxnSpPr>
          <p:nvPr/>
        </p:nvCxnSpPr>
        <p:spPr>
          <a:xfrm>
            <a:off x="3592945" y="3990307"/>
            <a:ext cx="502458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BlokTextu 10">
            <a:extLst>
              <a:ext uri="{FF2B5EF4-FFF2-40B4-BE49-F238E27FC236}">
                <a16:creationId xmlns:a16="http://schemas.microsoft.com/office/drawing/2014/main" id="{9A65903C-29B2-4928-AA16-55D08D55115D}"/>
              </a:ext>
            </a:extLst>
          </p:cNvPr>
          <p:cNvSpPr txBox="1"/>
          <p:nvPr/>
        </p:nvSpPr>
        <p:spPr>
          <a:xfrm>
            <a:off x="4741486" y="2317587"/>
            <a:ext cx="3178147" cy="369332"/>
          </a:xfrm>
          <a:prstGeom prst="rect">
            <a:avLst/>
          </a:prstGeom>
          <a:noFill/>
        </p:spPr>
        <p:txBody>
          <a:bodyPr wrap="square" rtlCol="0">
            <a:spAutoFit/>
          </a:bodyPr>
          <a:lstStyle/>
          <a:p>
            <a:r>
              <a:rPr lang="sk-SK" dirty="0"/>
              <a:t>maximalizácia finančného zisku</a:t>
            </a:r>
          </a:p>
        </p:txBody>
      </p:sp>
      <p:sp>
        <p:nvSpPr>
          <p:cNvPr id="35" name="BlokTextu 34">
            <a:extLst>
              <a:ext uri="{FF2B5EF4-FFF2-40B4-BE49-F238E27FC236}">
                <a16:creationId xmlns:a16="http://schemas.microsoft.com/office/drawing/2014/main" id="{ABB5D984-C490-497B-A87C-BCAE8F0F90EF}"/>
              </a:ext>
            </a:extLst>
          </p:cNvPr>
          <p:cNvSpPr txBox="1"/>
          <p:nvPr/>
        </p:nvSpPr>
        <p:spPr>
          <a:xfrm>
            <a:off x="4788592" y="5133904"/>
            <a:ext cx="3485433" cy="369332"/>
          </a:xfrm>
          <a:prstGeom prst="rect">
            <a:avLst/>
          </a:prstGeom>
          <a:noFill/>
        </p:spPr>
        <p:txBody>
          <a:bodyPr wrap="square" rtlCol="0">
            <a:spAutoFit/>
          </a:bodyPr>
          <a:lstStyle/>
          <a:p>
            <a:r>
              <a:rPr lang="sk-SK" dirty="0"/>
              <a:t>maximalizácia sociálneho dopadu</a:t>
            </a:r>
          </a:p>
        </p:txBody>
      </p:sp>
      <p:sp>
        <p:nvSpPr>
          <p:cNvPr id="14" name="BlokTextu 13">
            <a:extLst>
              <a:ext uri="{FF2B5EF4-FFF2-40B4-BE49-F238E27FC236}">
                <a16:creationId xmlns:a16="http://schemas.microsoft.com/office/drawing/2014/main" id="{8EE2F086-618D-4367-8171-CED7CC35F792}"/>
              </a:ext>
            </a:extLst>
          </p:cNvPr>
          <p:cNvSpPr txBox="1"/>
          <p:nvPr/>
        </p:nvSpPr>
        <p:spPr>
          <a:xfrm>
            <a:off x="6108560" y="3120066"/>
            <a:ext cx="2196407" cy="646331"/>
          </a:xfrm>
          <a:prstGeom prst="rect">
            <a:avLst/>
          </a:prstGeom>
          <a:noFill/>
        </p:spPr>
        <p:txBody>
          <a:bodyPr wrap="square" rtlCol="0">
            <a:spAutoFit/>
          </a:bodyPr>
          <a:lstStyle/>
          <a:p>
            <a:pPr algn="ctr"/>
            <a:r>
              <a:rPr lang="sk-SK" dirty="0"/>
              <a:t>Podnikanie maximalizujúce zisk</a:t>
            </a:r>
          </a:p>
        </p:txBody>
      </p:sp>
      <p:sp>
        <p:nvSpPr>
          <p:cNvPr id="37" name="BlokTextu 36">
            <a:extLst>
              <a:ext uri="{FF2B5EF4-FFF2-40B4-BE49-F238E27FC236}">
                <a16:creationId xmlns:a16="http://schemas.microsoft.com/office/drawing/2014/main" id="{64FC04F6-9C74-4879-BF79-1BBA391EE842}"/>
              </a:ext>
            </a:extLst>
          </p:cNvPr>
          <p:cNvSpPr txBox="1"/>
          <p:nvPr/>
        </p:nvSpPr>
        <p:spPr>
          <a:xfrm>
            <a:off x="3974868" y="4188771"/>
            <a:ext cx="1876184" cy="646331"/>
          </a:xfrm>
          <a:prstGeom prst="rect">
            <a:avLst/>
          </a:prstGeom>
          <a:noFill/>
        </p:spPr>
        <p:txBody>
          <a:bodyPr wrap="square" rtlCol="0">
            <a:spAutoFit/>
          </a:bodyPr>
          <a:lstStyle/>
          <a:p>
            <a:pPr algn="ctr"/>
            <a:r>
              <a:rPr lang="sk-SK" dirty="0"/>
              <a:t>Neziskové organizácie</a:t>
            </a:r>
          </a:p>
        </p:txBody>
      </p:sp>
      <p:sp>
        <p:nvSpPr>
          <p:cNvPr id="38" name="BlokTextu 37">
            <a:extLst>
              <a:ext uri="{FF2B5EF4-FFF2-40B4-BE49-F238E27FC236}">
                <a16:creationId xmlns:a16="http://schemas.microsoft.com/office/drawing/2014/main" id="{D9544320-DA4E-4A33-828E-24BBB6069D8B}"/>
              </a:ext>
            </a:extLst>
          </p:cNvPr>
          <p:cNvSpPr txBox="1"/>
          <p:nvPr/>
        </p:nvSpPr>
        <p:spPr>
          <a:xfrm>
            <a:off x="6220229" y="4331425"/>
            <a:ext cx="2863272" cy="369332"/>
          </a:xfrm>
          <a:prstGeom prst="rect">
            <a:avLst/>
          </a:prstGeom>
          <a:noFill/>
        </p:spPr>
        <p:txBody>
          <a:bodyPr wrap="square" rtlCol="0">
            <a:spAutoFit/>
          </a:bodyPr>
          <a:lstStyle/>
          <a:p>
            <a:r>
              <a:rPr lang="sk-SK" b="1" dirty="0"/>
              <a:t>SOCIÁLNE PODNIKY</a:t>
            </a:r>
          </a:p>
        </p:txBody>
      </p:sp>
      <p:sp>
        <p:nvSpPr>
          <p:cNvPr id="39" name="BlokTextu 38">
            <a:extLst>
              <a:ext uri="{FF2B5EF4-FFF2-40B4-BE49-F238E27FC236}">
                <a16:creationId xmlns:a16="http://schemas.microsoft.com/office/drawing/2014/main" id="{77247EBD-A526-42BD-8A6D-494C151DEF29}"/>
              </a:ext>
            </a:extLst>
          </p:cNvPr>
          <p:cNvSpPr txBox="1"/>
          <p:nvPr/>
        </p:nvSpPr>
        <p:spPr>
          <a:xfrm>
            <a:off x="1028008" y="3743681"/>
            <a:ext cx="2863272" cy="646331"/>
          </a:xfrm>
          <a:prstGeom prst="rect">
            <a:avLst/>
          </a:prstGeom>
          <a:noFill/>
        </p:spPr>
        <p:txBody>
          <a:bodyPr wrap="square" rtlCol="0">
            <a:spAutoFit/>
          </a:bodyPr>
          <a:lstStyle/>
          <a:p>
            <a:pPr algn="ctr"/>
            <a:r>
              <a:rPr lang="sk-SK" dirty="0"/>
              <a:t>žiadna návratnosť reinvestovaného kapitálu</a:t>
            </a:r>
          </a:p>
        </p:txBody>
      </p:sp>
      <p:sp>
        <p:nvSpPr>
          <p:cNvPr id="40" name="BlokTextu 39">
            <a:extLst>
              <a:ext uri="{FF2B5EF4-FFF2-40B4-BE49-F238E27FC236}">
                <a16:creationId xmlns:a16="http://schemas.microsoft.com/office/drawing/2014/main" id="{3A39A047-CF2D-4C3C-AD99-98BA43F155EC}"/>
              </a:ext>
            </a:extLst>
          </p:cNvPr>
          <p:cNvSpPr txBox="1"/>
          <p:nvPr/>
        </p:nvSpPr>
        <p:spPr>
          <a:xfrm>
            <a:off x="8404631" y="3717940"/>
            <a:ext cx="2863272" cy="646331"/>
          </a:xfrm>
          <a:prstGeom prst="rect">
            <a:avLst/>
          </a:prstGeom>
          <a:noFill/>
        </p:spPr>
        <p:txBody>
          <a:bodyPr wrap="square" rtlCol="0">
            <a:spAutoFit/>
          </a:bodyPr>
          <a:lstStyle/>
          <a:p>
            <a:pPr algn="ctr"/>
            <a:r>
              <a:rPr lang="sk-SK" dirty="0"/>
              <a:t>návratnosť investovaného kapitálu (seba-udržateľnosť)</a:t>
            </a:r>
          </a:p>
        </p:txBody>
      </p:sp>
      <p:sp>
        <p:nvSpPr>
          <p:cNvPr id="20"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2847174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a:extLst>
              <a:ext uri="{FF2B5EF4-FFF2-40B4-BE49-F238E27FC236}">
                <a16:creationId xmlns:a16="http://schemas.microsoft.com/office/drawing/2014/main" id="{FCEA6795-A35E-0562-5661-3EB579F4AD4F}"/>
              </a:ext>
            </a:extLst>
          </p:cNvPr>
          <p:cNvSpPr>
            <a:spLocks noGrp="1"/>
          </p:cNvSpPr>
          <p:nvPr>
            <p:ph idx="1"/>
          </p:nvPr>
        </p:nvSpPr>
        <p:spPr>
          <a:xfrm>
            <a:off x="1249680" y="2165908"/>
            <a:ext cx="9936480" cy="4023360"/>
          </a:xfrm>
        </p:spPr>
        <p:txBody>
          <a:bodyPr>
            <a:normAutofit fontScale="92500" lnSpcReduction="10000"/>
          </a:bodyPr>
          <a:lstStyle/>
          <a:p>
            <a:pPr algn="just"/>
            <a:r>
              <a:rPr lang="sk-SK" b="1" dirty="0"/>
              <a:t>Sociálne podnikanie</a:t>
            </a:r>
            <a:r>
              <a:rPr lang="sk-SK" dirty="0"/>
              <a:t> sa v očiach verejnosti často </a:t>
            </a:r>
            <a:r>
              <a:rPr lang="sk-SK" b="1" dirty="0"/>
              <a:t>spája najmä s integráciou znevýhodnených ľudí</a:t>
            </a:r>
            <a:r>
              <a:rPr lang="sk-SK" dirty="0"/>
              <a:t>.</a:t>
            </a:r>
          </a:p>
          <a:p>
            <a:pPr algn="just"/>
            <a:r>
              <a:rPr lang="sk-SK" b="1" dirty="0"/>
              <a:t>ALE sociálne misie môžu podporiť blahobyt komunity aj v mnohých iných oblastiach</a:t>
            </a:r>
            <a:r>
              <a:rPr lang="sk-SK" dirty="0"/>
              <a:t>, nielen cez vytváranie pracovných miest a sociálneho začlenenia zraniteľných skupín. Napríklad v oblasti </a:t>
            </a:r>
            <a:r>
              <a:rPr lang="sk-SK" b="1" dirty="0"/>
              <a:t>kultúry, zdravotnej starostlivosti, či ochrany životného prostredia</a:t>
            </a:r>
            <a:r>
              <a:rPr lang="sk-SK" dirty="0"/>
              <a:t> </a:t>
            </a:r>
            <a:r>
              <a:rPr lang="sk-SK" b="1" dirty="0"/>
              <a:t>a pod.</a:t>
            </a:r>
          </a:p>
          <a:p>
            <a:pPr algn="just"/>
            <a:endParaRPr lang="sk-SK" dirty="0"/>
          </a:p>
          <a:p>
            <a:pPr algn="just"/>
            <a:endParaRPr lang="sk-SK" dirty="0"/>
          </a:p>
          <a:p>
            <a:pPr algn="just"/>
            <a:r>
              <a:rPr lang="sk-SK" dirty="0"/>
              <a:t>Pre lepšiu predstavu o tom, ako zodpovedať otázku </a:t>
            </a:r>
            <a:r>
              <a:rPr lang="sk-SK" b="1" dirty="0"/>
              <a:t>„Čo je sociálne podnikanie?“ </a:t>
            </a:r>
            <a:r>
              <a:rPr lang="sk-SK" b="1" dirty="0">
                <a:hlinkClick r:id="rId2"/>
              </a:rPr>
              <a:t>sleduj video </a:t>
            </a:r>
            <a:r>
              <a:rPr lang="sk-SK" dirty="0"/>
              <a:t>vytvorené</a:t>
            </a:r>
            <a:r>
              <a:rPr lang="sk-SK" b="1" dirty="0"/>
              <a:t> </a:t>
            </a:r>
            <a:r>
              <a:rPr lang="sk-SK" dirty="0">
                <a:hlinkClick r:id="rId3"/>
              </a:rPr>
              <a:t>Klastrom pre eko-sociálne inovácie a rozvoj – CEDRA Split</a:t>
            </a:r>
            <a:r>
              <a:rPr lang="sk-SK" dirty="0"/>
              <a:t>.</a:t>
            </a:r>
          </a:p>
          <a:p>
            <a:pPr algn="just"/>
            <a:r>
              <a:rPr lang="sk-SK" dirty="0"/>
              <a:t>Pozri si príklady úspešných sociálnych podnikov a sociálno-inovačných projektov vo vybraných krajinách popísaných v </a:t>
            </a:r>
            <a:r>
              <a:rPr lang="sk-SK" dirty="0">
                <a:hlinkClick r:id="rId4"/>
              </a:rPr>
              <a:t>Príručke sociálnych inovácií a projektov dobrej praxe v oblasti sociálnych inovácií </a:t>
            </a:r>
            <a:r>
              <a:rPr lang="sk-SK" dirty="0"/>
              <a:t>pripravenej slovenskými odborníkmi alebo </a:t>
            </a:r>
            <a:r>
              <a:rPr lang="sk-SK" dirty="0">
                <a:hlinkClick r:id="rId5"/>
              </a:rPr>
              <a:t>príklady dobrej praxe </a:t>
            </a:r>
            <a:r>
              <a:rPr lang="sk-SK" dirty="0"/>
              <a:t>identifikované v rámci projektu BRESE, </a:t>
            </a:r>
            <a:r>
              <a:rPr lang="sk-SK" dirty="0" err="1"/>
              <a:t>Interreg</a:t>
            </a:r>
            <a:r>
              <a:rPr lang="sk-SK" dirty="0"/>
              <a:t> </a:t>
            </a:r>
            <a:r>
              <a:rPr lang="sk-SK" dirty="0" err="1"/>
              <a:t>Europe</a:t>
            </a:r>
            <a:r>
              <a:rPr lang="sk-SK" dirty="0"/>
              <a:t>.</a:t>
            </a:r>
          </a:p>
          <a:p>
            <a:pPr algn="just"/>
            <a:endParaRPr lang="sk-SK" dirty="0"/>
          </a:p>
          <a:p>
            <a:pPr algn="just"/>
            <a:endParaRPr lang="sk-SK" dirty="0"/>
          </a:p>
          <a:p>
            <a:pPr algn="just"/>
            <a:endParaRPr lang="sk-SK" dirty="0"/>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7"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pic>
        <p:nvPicPr>
          <p:cNvPr id="10" name="Grafický objekt 9" descr="Recyklácia">
            <a:extLst>
              <a:ext uri="{FF2B5EF4-FFF2-40B4-BE49-F238E27FC236}">
                <a16:creationId xmlns:a16="http://schemas.microsoft.com/office/drawing/2014/main" id="{4E1E8B67-83AD-438B-93C9-C48D93F047A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11457" y="3579376"/>
            <a:ext cx="368845" cy="368845"/>
          </a:xfrm>
          <a:prstGeom prst="rect">
            <a:avLst/>
          </a:prstGeom>
        </p:spPr>
      </p:pic>
      <p:pic>
        <p:nvPicPr>
          <p:cNvPr id="13" name="Grafický objekt 12" descr="Kiosk">
            <a:extLst>
              <a:ext uri="{FF2B5EF4-FFF2-40B4-BE49-F238E27FC236}">
                <a16:creationId xmlns:a16="http://schemas.microsoft.com/office/drawing/2014/main" id="{379E9B46-C3B3-4455-8929-F7C538E2631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51397" y="3528477"/>
            <a:ext cx="499119" cy="499119"/>
          </a:xfrm>
          <a:prstGeom prst="rect">
            <a:avLst/>
          </a:prstGeom>
        </p:spPr>
      </p:pic>
      <p:pic>
        <p:nvPicPr>
          <p:cNvPr id="15" name="Grafický objekt 14" descr="Veterný mlyn">
            <a:extLst>
              <a:ext uri="{FF2B5EF4-FFF2-40B4-BE49-F238E27FC236}">
                <a16:creationId xmlns:a16="http://schemas.microsoft.com/office/drawing/2014/main" id="{89F12A70-3876-4F1E-80FC-B3FF0BA7BCB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01078" y="3544357"/>
            <a:ext cx="397576" cy="397576"/>
          </a:xfrm>
          <a:prstGeom prst="rect">
            <a:avLst/>
          </a:prstGeom>
        </p:spPr>
      </p:pic>
      <p:pic>
        <p:nvPicPr>
          <p:cNvPr id="17" name="Grafický objekt 16" descr="Krhla">
            <a:extLst>
              <a:ext uri="{FF2B5EF4-FFF2-40B4-BE49-F238E27FC236}">
                <a16:creationId xmlns:a16="http://schemas.microsoft.com/office/drawing/2014/main" id="{09C1AD8B-9E4C-400B-904C-EC468535B5B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81859" y="3484380"/>
            <a:ext cx="521400" cy="521400"/>
          </a:xfrm>
          <a:prstGeom prst="rect">
            <a:avLst/>
          </a:prstGeom>
        </p:spPr>
      </p:pic>
      <p:pic>
        <p:nvPicPr>
          <p:cNvPr id="19" name="Grafický objekt 18" descr="Sociálna sieť">
            <a:extLst>
              <a:ext uri="{FF2B5EF4-FFF2-40B4-BE49-F238E27FC236}">
                <a16:creationId xmlns:a16="http://schemas.microsoft.com/office/drawing/2014/main" id="{966D6ED0-6866-4FF5-AB28-7E49C166E78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152765" y="3544357"/>
            <a:ext cx="431335" cy="431335"/>
          </a:xfrm>
          <a:prstGeom prst="rect">
            <a:avLst/>
          </a:prstGeom>
        </p:spPr>
      </p:pic>
      <p:pic>
        <p:nvPicPr>
          <p:cNvPr id="23" name="Grafický objekt 22" descr="Úľ">
            <a:extLst>
              <a:ext uri="{FF2B5EF4-FFF2-40B4-BE49-F238E27FC236}">
                <a16:creationId xmlns:a16="http://schemas.microsoft.com/office/drawing/2014/main" id="{5D326366-305A-4879-92BF-302B9879EBA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655665" y="3557442"/>
            <a:ext cx="445622" cy="445622"/>
          </a:xfrm>
          <a:prstGeom prst="rect">
            <a:avLst/>
          </a:prstGeom>
        </p:spPr>
      </p:pic>
      <p:pic>
        <p:nvPicPr>
          <p:cNvPr id="25" name="Grafický objekt 24" descr="Na zdravie">
            <a:extLst>
              <a:ext uri="{FF2B5EF4-FFF2-40B4-BE49-F238E27FC236}">
                <a16:creationId xmlns:a16="http://schemas.microsoft.com/office/drawing/2014/main" id="{D88E503D-6D86-497E-829C-93F3D63DD8DF}"/>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155534" y="3566754"/>
            <a:ext cx="455825" cy="455825"/>
          </a:xfrm>
          <a:prstGeom prst="rect">
            <a:avLst/>
          </a:prstGeom>
        </p:spPr>
      </p:pic>
      <p:pic>
        <p:nvPicPr>
          <p:cNvPr id="27" name="Grafický objekt 26" descr="Rastlina">
            <a:extLst>
              <a:ext uri="{FF2B5EF4-FFF2-40B4-BE49-F238E27FC236}">
                <a16:creationId xmlns:a16="http://schemas.microsoft.com/office/drawing/2014/main" id="{93176F96-1BCD-4408-9C4B-2665C3E81672}"/>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075822" y="3528477"/>
            <a:ext cx="439710" cy="439710"/>
          </a:xfrm>
          <a:prstGeom prst="rect">
            <a:avLst/>
          </a:prstGeom>
        </p:spPr>
      </p:pic>
      <p:pic>
        <p:nvPicPr>
          <p:cNvPr id="29" name="Grafický objekt 28" descr="Udržateľnosť">
            <a:extLst>
              <a:ext uri="{FF2B5EF4-FFF2-40B4-BE49-F238E27FC236}">
                <a16:creationId xmlns:a16="http://schemas.microsoft.com/office/drawing/2014/main" id="{8475F593-25C4-48E0-9DAE-1D3B488EBA77}"/>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070686" y="3506671"/>
            <a:ext cx="474409" cy="474409"/>
          </a:xfrm>
          <a:prstGeom prst="rect">
            <a:avLst/>
          </a:prstGeom>
        </p:spPr>
      </p:pic>
      <p:pic>
        <p:nvPicPr>
          <p:cNvPr id="31" name="Grafický objekt 30" descr="Dieliky puzzle">
            <a:extLst>
              <a:ext uri="{FF2B5EF4-FFF2-40B4-BE49-F238E27FC236}">
                <a16:creationId xmlns:a16="http://schemas.microsoft.com/office/drawing/2014/main" id="{E74897B8-786D-4323-A8F5-2DEE2F044FF7}"/>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592930" y="3506196"/>
            <a:ext cx="521400" cy="521400"/>
          </a:xfrm>
          <a:prstGeom prst="rect">
            <a:avLst/>
          </a:prstGeom>
        </p:spPr>
      </p:pic>
      <p:pic>
        <p:nvPicPr>
          <p:cNvPr id="33" name="Grafický objekt 32" descr="Šachové figúrky">
            <a:extLst>
              <a:ext uri="{FF2B5EF4-FFF2-40B4-BE49-F238E27FC236}">
                <a16:creationId xmlns:a16="http://schemas.microsoft.com/office/drawing/2014/main" id="{0DAE00E5-7182-4C80-90AA-03A7B5A09D30}"/>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649823" y="3508918"/>
            <a:ext cx="494146" cy="494146"/>
          </a:xfrm>
          <a:prstGeom prst="rect">
            <a:avLst/>
          </a:prstGeom>
        </p:spPr>
      </p:pic>
      <p:pic>
        <p:nvPicPr>
          <p:cNvPr id="35" name="Grafický objekt 34" descr="Maska na párty">
            <a:extLst>
              <a:ext uri="{FF2B5EF4-FFF2-40B4-BE49-F238E27FC236}">
                <a16:creationId xmlns:a16="http://schemas.microsoft.com/office/drawing/2014/main" id="{E029262B-B920-4E72-ABB5-0282B6DA5AA7}"/>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8352122" y="3481664"/>
            <a:ext cx="521400" cy="521400"/>
          </a:xfrm>
          <a:prstGeom prst="rect">
            <a:avLst/>
          </a:prstGeom>
        </p:spPr>
      </p:pic>
      <p:pic>
        <p:nvPicPr>
          <p:cNvPr id="37" name="Grafický objekt 36" descr="Tancovanie">
            <a:extLst>
              <a:ext uri="{FF2B5EF4-FFF2-40B4-BE49-F238E27FC236}">
                <a16:creationId xmlns:a16="http://schemas.microsoft.com/office/drawing/2014/main" id="{84AB1412-DCA5-4B72-99EF-5336572D56FC}"/>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8938166" y="3586869"/>
            <a:ext cx="399585" cy="399585"/>
          </a:xfrm>
          <a:prstGeom prst="rect">
            <a:avLst/>
          </a:prstGeom>
        </p:spPr>
      </p:pic>
      <p:pic>
        <p:nvPicPr>
          <p:cNvPr id="39" name="Grafický objekt 38" descr="Štetec">
            <a:extLst>
              <a:ext uri="{FF2B5EF4-FFF2-40B4-BE49-F238E27FC236}">
                <a16:creationId xmlns:a16="http://schemas.microsoft.com/office/drawing/2014/main" id="{6FAC17E6-34EE-4416-A70F-2E9EE2CD46AE}"/>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8005390" y="3524985"/>
            <a:ext cx="388129" cy="388129"/>
          </a:xfrm>
          <a:prstGeom prst="rect">
            <a:avLst/>
          </a:prstGeom>
        </p:spPr>
      </p:pic>
      <p:pic>
        <p:nvPicPr>
          <p:cNvPr id="41" name="Grafický objekt 40" descr="Paleta">
            <a:extLst>
              <a:ext uri="{FF2B5EF4-FFF2-40B4-BE49-F238E27FC236}">
                <a16:creationId xmlns:a16="http://schemas.microsoft.com/office/drawing/2014/main" id="{6434B617-F35A-4083-9533-15EF88BFA7EA}"/>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7586659" y="3553570"/>
            <a:ext cx="409463" cy="409463"/>
          </a:xfrm>
          <a:prstGeom prst="rect">
            <a:avLst/>
          </a:prstGeom>
        </p:spPr>
      </p:pic>
      <p:pic>
        <p:nvPicPr>
          <p:cNvPr id="43" name="Grafický objekt 42" descr="Dráma">
            <a:extLst>
              <a:ext uri="{FF2B5EF4-FFF2-40B4-BE49-F238E27FC236}">
                <a16:creationId xmlns:a16="http://schemas.microsoft.com/office/drawing/2014/main" id="{EF873D57-445E-4B6C-B186-B1B668F547AC}"/>
              </a:ext>
            </a:extLst>
          </p:cNvPr>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9342589" y="3519256"/>
            <a:ext cx="399585" cy="399585"/>
          </a:xfrm>
          <a:prstGeom prst="rect">
            <a:avLst/>
          </a:prstGeom>
        </p:spPr>
      </p:pic>
      <p:pic>
        <p:nvPicPr>
          <p:cNvPr id="45" name="Grafický objekt 44" descr="Bicie">
            <a:extLst>
              <a:ext uri="{FF2B5EF4-FFF2-40B4-BE49-F238E27FC236}">
                <a16:creationId xmlns:a16="http://schemas.microsoft.com/office/drawing/2014/main" id="{DBAFC86A-5A91-4F53-AAEB-A20F3EB5E197}"/>
              </a:ext>
            </a:extLst>
          </p:cNvPr>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9832415" y="3579377"/>
            <a:ext cx="397317" cy="397317"/>
          </a:xfrm>
          <a:prstGeom prst="rect">
            <a:avLst/>
          </a:prstGeom>
        </p:spPr>
      </p:pic>
      <p:pic>
        <p:nvPicPr>
          <p:cNvPr id="47" name="Grafický objekt 46" descr="Knihy">
            <a:extLst>
              <a:ext uri="{FF2B5EF4-FFF2-40B4-BE49-F238E27FC236}">
                <a16:creationId xmlns:a16="http://schemas.microsoft.com/office/drawing/2014/main" id="{D953AFA8-70F2-47C3-A7CE-76FC511A703A}"/>
              </a:ext>
            </a:extLst>
          </p:cNvPr>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2539732" y="3551649"/>
            <a:ext cx="380954" cy="380954"/>
          </a:xfrm>
          <a:prstGeom prst="rect">
            <a:avLst/>
          </a:prstGeom>
        </p:spPr>
      </p:pic>
      <p:pic>
        <p:nvPicPr>
          <p:cNvPr id="49" name="Grafický objekt 48" descr="Srdce s pulzom">
            <a:extLst>
              <a:ext uri="{FF2B5EF4-FFF2-40B4-BE49-F238E27FC236}">
                <a16:creationId xmlns:a16="http://schemas.microsoft.com/office/drawing/2014/main" id="{4B4ABA8A-8D5B-4350-B354-46A18FAE77BA}"/>
              </a:ext>
            </a:extLst>
          </p:cNvPr>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1398792" y="3507273"/>
            <a:ext cx="474409" cy="474409"/>
          </a:xfrm>
          <a:prstGeom prst="rect">
            <a:avLst/>
          </a:prstGeom>
        </p:spPr>
      </p:pic>
      <p:pic>
        <p:nvPicPr>
          <p:cNvPr id="51" name="Grafický objekt 50" descr="Stetoskop">
            <a:extLst>
              <a:ext uri="{FF2B5EF4-FFF2-40B4-BE49-F238E27FC236}">
                <a16:creationId xmlns:a16="http://schemas.microsoft.com/office/drawing/2014/main" id="{2D66CB6D-141C-40BC-BCBD-8E0DC68CC22E}"/>
              </a:ext>
            </a:extLst>
          </p:cNvPr>
          <p:cNvPicPr>
            <a:picLocks noChangeAspect="1"/>
          </p:cNvPicPr>
          <p:nvPr/>
        </p:nvPicPr>
        <p:blipFill>
          <a:blip r:embed="rId46" cstate="print">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1944375" y="3554000"/>
            <a:ext cx="380954" cy="380954"/>
          </a:xfrm>
          <a:prstGeom prst="rect">
            <a:avLst/>
          </a:prstGeom>
        </p:spPr>
      </p:pic>
      <p:pic>
        <p:nvPicPr>
          <p:cNvPr id="53" name="Grafický objekt 52" descr="Univerzálny prístup">
            <a:extLst>
              <a:ext uri="{FF2B5EF4-FFF2-40B4-BE49-F238E27FC236}">
                <a16:creationId xmlns:a16="http://schemas.microsoft.com/office/drawing/2014/main" id="{4F64E200-ADB1-4EFE-922C-D04C9D2213B9}"/>
              </a:ext>
            </a:extLst>
          </p:cNvPr>
          <p:cNvPicPr>
            <a:picLocks noChangeAspect="1"/>
          </p:cNvPicPr>
          <p:nvPr/>
        </p:nvPicPr>
        <p:blipFill>
          <a:blip r:embed="rId48" cstate="print">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707772" y="3410505"/>
            <a:ext cx="617091" cy="617091"/>
          </a:xfrm>
          <a:prstGeom prst="rect">
            <a:avLst/>
          </a:prstGeom>
        </p:spPr>
      </p:pic>
      <p:pic>
        <p:nvPicPr>
          <p:cNvPr id="55" name="Grafický objekt 54" descr="Odtlačky labiek">
            <a:extLst>
              <a:ext uri="{FF2B5EF4-FFF2-40B4-BE49-F238E27FC236}">
                <a16:creationId xmlns:a16="http://schemas.microsoft.com/office/drawing/2014/main" id="{5FC87ABC-E4BD-4EE4-9C72-A08225B08B90}"/>
              </a:ext>
            </a:extLst>
          </p:cNvPr>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5664827" y="3540342"/>
            <a:ext cx="403567" cy="403567"/>
          </a:xfrm>
          <a:prstGeom prst="rect">
            <a:avLst/>
          </a:prstGeom>
        </p:spPr>
      </p:pic>
      <p:cxnSp>
        <p:nvCxnSpPr>
          <p:cNvPr id="4" name="Priama spojnica 3">
            <a:extLst>
              <a:ext uri="{FF2B5EF4-FFF2-40B4-BE49-F238E27FC236}">
                <a16:creationId xmlns:a16="http://schemas.microsoft.com/office/drawing/2014/main" id="{0DD1631A-8941-3FFB-C957-09C60ABB4EC9}"/>
              </a:ext>
            </a:extLst>
          </p:cNvPr>
          <p:cNvCxnSpPr>
            <a:cxnSpLocks/>
          </p:cNvCxnSpPr>
          <p:nvPr/>
        </p:nvCxnSpPr>
        <p:spPr>
          <a:xfrm>
            <a:off x="1372488" y="4069229"/>
            <a:ext cx="9830671" cy="0"/>
          </a:xfrm>
          <a:prstGeom prst="line">
            <a:avLst/>
          </a:prstGeom>
        </p:spPr>
        <p:style>
          <a:lnRef idx="1">
            <a:schemeClr val="dk1"/>
          </a:lnRef>
          <a:fillRef idx="0">
            <a:schemeClr val="dk1"/>
          </a:fillRef>
          <a:effectRef idx="0">
            <a:schemeClr val="dk1"/>
          </a:effectRef>
          <a:fontRef idx="minor">
            <a:schemeClr val="tx1"/>
          </a:fontRef>
        </p:style>
      </p:cxnSp>
      <p:sp>
        <p:nvSpPr>
          <p:cNvPr id="6" name="Nadpis 1">
            <a:extLst>
              <a:ext uri="{FF2B5EF4-FFF2-40B4-BE49-F238E27FC236}">
                <a16:creationId xmlns:a16="http://schemas.microsoft.com/office/drawing/2014/main" id="{BC238F41-2710-77BA-ECDE-567A0FEB7E99}"/>
              </a:ext>
            </a:extLst>
          </p:cNvPr>
          <p:cNvSpPr txBox="1">
            <a:spLocks/>
          </p:cNvSpPr>
          <p:nvPr/>
        </p:nvSpPr>
        <p:spPr>
          <a:xfrm>
            <a:off x="1249680" y="377011"/>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k-SK" sz="4000" b="1" noProof="1">
                <a:solidFill>
                  <a:srgbClr val="404040"/>
                </a:solidFill>
              </a:rPr>
              <a:t>Základy sociálneho podnikania</a:t>
            </a:r>
            <a:br>
              <a:rPr lang="sk-SK" sz="4000" b="1" dirty="0">
                <a:solidFill>
                  <a:srgbClr val="404040"/>
                </a:solidFill>
              </a:rPr>
            </a:br>
            <a:r>
              <a:rPr lang="sk-SK" sz="2800" dirty="0">
                <a:solidFill>
                  <a:srgbClr val="404040"/>
                </a:solidFill>
              </a:rPr>
              <a:t>2.1</a:t>
            </a:r>
            <a:r>
              <a:rPr lang="sk-SK" sz="2800" b="1" dirty="0">
                <a:solidFill>
                  <a:srgbClr val="404040"/>
                </a:solidFill>
              </a:rPr>
              <a:t> </a:t>
            </a:r>
            <a:r>
              <a:rPr lang="sk-SK" sz="2800" dirty="0">
                <a:solidFill>
                  <a:srgbClr val="404040"/>
                </a:solidFill>
              </a:rPr>
              <a:t>Čím je sociálne podnikanie odlišné?</a:t>
            </a:r>
          </a:p>
        </p:txBody>
      </p:sp>
      <p:sp>
        <p:nvSpPr>
          <p:cNvPr id="30"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2340383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59CF137-441B-2994-B17D-2D0F3CC39010}"/>
              </a:ext>
            </a:extLst>
          </p:cNvPr>
          <p:cNvSpPr>
            <a:spLocks noGrp="1"/>
          </p:cNvSpPr>
          <p:nvPr>
            <p:ph type="body" idx="1"/>
          </p:nvPr>
        </p:nvSpPr>
        <p:spPr>
          <a:xfrm>
            <a:off x="2307245" y="4855358"/>
            <a:ext cx="3565418" cy="364231"/>
          </a:xfrm>
        </p:spPr>
        <p:txBody>
          <a:bodyPr>
            <a:normAutofit lnSpcReduction="10000"/>
          </a:bodyPr>
          <a:lstStyle/>
          <a:p>
            <a:r>
              <a:rPr lang="en-US" dirty="0">
                <a:solidFill>
                  <a:srgbClr val="63A537"/>
                </a:solidFill>
              </a:rPr>
              <a:t>SOCIÁLNY PODNIK</a:t>
            </a:r>
          </a:p>
        </p:txBody>
      </p:sp>
      <p:pic>
        <p:nvPicPr>
          <p:cNvPr id="14" name="Zástupný objekt pre obsah 13" descr="Cieľ">
            <a:extLst>
              <a:ext uri="{FF2B5EF4-FFF2-40B4-BE49-F238E27FC236}">
                <a16:creationId xmlns:a16="http://schemas.microsoft.com/office/drawing/2014/main" id="{A9B749C1-A73D-42B6-844C-8B853D9DBE6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83914" y="5118995"/>
            <a:ext cx="914400" cy="914400"/>
          </a:xfrm>
        </p:spPr>
      </p:pic>
      <p:sp>
        <p:nvSpPr>
          <p:cNvPr id="5" name="Marcador de texto 4">
            <a:extLst>
              <a:ext uri="{FF2B5EF4-FFF2-40B4-BE49-F238E27FC236}">
                <a16:creationId xmlns:a16="http://schemas.microsoft.com/office/drawing/2014/main" id="{A7C389B1-D4D9-70CE-E00E-273D906A897C}"/>
              </a:ext>
            </a:extLst>
          </p:cNvPr>
          <p:cNvSpPr>
            <a:spLocks noGrp="1"/>
          </p:cNvSpPr>
          <p:nvPr>
            <p:ph type="body" sz="quarter" idx="3"/>
          </p:nvPr>
        </p:nvSpPr>
        <p:spPr>
          <a:xfrm>
            <a:off x="6860028" y="4925615"/>
            <a:ext cx="3521526" cy="345196"/>
          </a:xfrm>
        </p:spPr>
        <p:txBody>
          <a:bodyPr>
            <a:normAutofit fontScale="92500" lnSpcReduction="10000"/>
          </a:bodyPr>
          <a:lstStyle/>
          <a:p>
            <a:r>
              <a:rPr lang="en-US" dirty="0">
                <a:solidFill>
                  <a:srgbClr val="63A537"/>
                </a:solidFill>
              </a:rPr>
              <a:t>SOCIÁLNE ZODPOVEDNÁ FIRMA</a:t>
            </a:r>
          </a:p>
        </p:txBody>
      </p:sp>
      <p:sp>
        <p:nvSpPr>
          <p:cNvPr id="7" name="Nadpis 1">
            <a:extLst>
              <a:ext uri="{FF2B5EF4-FFF2-40B4-BE49-F238E27FC236}">
                <a16:creationId xmlns:a16="http://schemas.microsoft.com/office/drawing/2014/main" id="{DF1D7632-DAE1-D511-FF16-17D07C46AB79}"/>
              </a:ext>
            </a:extLst>
          </p:cNvPr>
          <p:cNvSpPr>
            <a:spLocks noGrp="1"/>
          </p:cNvSpPr>
          <p:nvPr>
            <p:ph type="title"/>
          </p:nvPr>
        </p:nvSpPr>
        <p:spPr>
          <a:xfrm>
            <a:off x="1097279" y="287338"/>
            <a:ext cx="10058083" cy="1449387"/>
          </a:xfrm>
        </p:spPr>
        <p:txBody>
          <a:bodyPr>
            <a:normAutofit fontScale="90000"/>
          </a:bodyPr>
          <a:lstStyle/>
          <a:p>
            <a:r>
              <a:rPr lang="sk-SK" sz="4400" b="1" noProof="1">
                <a:solidFill>
                  <a:srgbClr val="404040"/>
                </a:solidFill>
              </a:rPr>
              <a:t>Základy sociálneho podnikania</a:t>
            </a:r>
            <a:br>
              <a:rPr lang="sk-SK" sz="4000" dirty="0"/>
            </a:br>
            <a:r>
              <a:rPr lang="sk-SK" sz="3200" dirty="0"/>
              <a:t>2.2 </a:t>
            </a:r>
            <a:r>
              <a:rPr lang="sk-SK" sz="3100" dirty="0"/>
              <a:t>Sociálne podnikanie </a:t>
            </a:r>
            <a:r>
              <a:rPr lang="sk-SK" sz="3100" dirty="0" err="1"/>
              <a:t>vs</a:t>
            </a:r>
            <a:r>
              <a:rPr lang="sk-SK" sz="3100" dirty="0"/>
              <a:t>. Spoločenská zodpovednosť firiem (z </a:t>
            </a:r>
            <a:r>
              <a:rPr lang="sk-SK" sz="3100" dirty="0" err="1"/>
              <a:t>ang</a:t>
            </a:r>
            <a:r>
              <a:rPr lang="sk-SK" sz="3100" dirty="0"/>
              <a:t>. </a:t>
            </a:r>
            <a:r>
              <a:rPr lang="sk-SK" sz="3100" dirty="0" err="1"/>
              <a:t>Corporate</a:t>
            </a:r>
            <a:r>
              <a:rPr lang="sk-SK" sz="3100" dirty="0"/>
              <a:t> </a:t>
            </a:r>
            <a:r>
              <a:rPr lang="sk-SK" sz="3100" dirty="0" err="1"/>
              <a:t>social</a:t>
            </a:r>
            <a:r>
              <a:rPr lang="sk-SK" sz="3100" dirty="0"/>
              <a:t> </a:t>
            </a:r>
            <a:r>
              <a:rPr lang="sk-SK" sz="3100" dirty="0" err="1"/>
              <a:t>responsibility</a:t>
            </a:r>
            <a:r>
              <a:rPr lang="sk-SK" sz="3100" dirty="0"/>
              <a:t> - CSR)</a:t>
            </a:r>
          </a:p>
        </p:txBody>
      </p:sp>
      <p:pic>
        <p:nvPicPr>
          <p:cNvPr id="8" name="Picture 2" descr="Restart">
            <a:extLst>
              <a:ext uri="{FF2B5EF4-FFF2-40B4-BE49-F238E27FC236}">
                <a16:creationId xmlns:a16="http://schemas.microsoft.com/office/drawing/2014/main" id="{52C8F9FA-7D63-04B7-C349-6894E749CB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ok 10" descr="Obrázok, na ktorom je text&#10;&#10;Automaticky generovaný popis"/>
          <p:cNvPicPr/>
          <p:nvPr/>
        </p:nvPicPr>
        <p:blipFill>
          <a:blip r:embed="rId5"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2" name="Marcador de contenido 17">
            <a:extLst>
              <a:ext uri="{FF2B5EF4-FFF2-40B4-BE49-F238E27FC236}">
                <a16:creationId xmlns:a16="http://schemas.microsoft.com/office/drawing/2014/main" id="{F2119C25-F596-45CF-B308-177CD293A56A}"/>
              </a:ext>
            </a:extLst>
          </p:cNvPr>
          <p:cNvSpPr txBox="1">
            <a:spLocks/>
          </p:cNvSpPr>
          <p:nvPr/>
        </p:nvSpPr>
        <p:spPr>
          <a:xfrm>
            <a:off x="1198044" y="1849450"/>
            <a:ext cx="10058083" cy="113373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just"/>
            <a:endParaRPr lang="es-ES" dirty="0"/>
          </a:p>
        </p:txBody>
      </p:sp>
      <p:sp>
        <p:nvSpPr>
          <p:cNvPr id="9" name="Obdĺžnik 8">
            <a:extLst>
              <a:ext uri="{FF2B5EF4-FFF2-40B4-BE49-F238E27FC236}">
                <a16:creationId xmlns:a16="http://schemas.microsoft.com/office/drawing/2014/main" id="{373AFDDC-8753-43B9-89D8-33447019AF02}"/>
              </a:ext>
            </a:extLst>
          </p:cNvPr>
          <p:cNvSpPr/>
          <p:nvPr/>
        </p:nvSpPr>
        <p:spPr>
          <a:xfrm>
            <a:off x="1198044" y="1781320"/>
            <a:ext cx="9957318" cy="2862322"/>
          </a:xfrm>
          <a:prstGeom prst="rect">
            <a:avLst/>
          </a:prstGeom>
        </p:spPr>
        <p:txBody>
          <a:bodyPr wrap="square">
            <a:spAutoFit/>
          </a:bodyPr>
          <a:lstStyle/>
          <a:p>
            <a:pPr algn="just"/>
            <a:r>
              <a:rPr lang="sk-SK" sz="2000" dirty="0">
                <a:solidFill>
                  <a:schemeClr val="tx1">
                    <a:lumMod val="75000"/>
                    <a:lumOff val="25000"/>
                  </a:schemeClr>
                </a:solidFill>
                <a:hlinkClick r:id="rId6"/>
              </a:rPr>
              <a:t>Spoločenská zodpovednosť firiem (CSR) </a:t>
            </a:r>
            <a:r>
              <a:rPr lang="sk-SK" sz="2000" dirty="0">
                <a:solidFill>
                  <a:schemeClr val="tx1">
                    <a:lumMod val="75000"/>
                    <a:lumOff val="25000"/>
                  </a:schemeClr>
                </a:solidFill>
              </a:rPr>
              <a:t>je samoregulačný obchodný model, ktorý pomáha podniku byť spoločensky zodpovedným voči sebe, svojim </a:t>
            </a:r>
            <a:r>
              <a:rPr lang="sk-SK" sz="2000" dirty="0" err="1">
                <a:solidFill>
                  <a:schemeClr val="tx1">
                    <a:lumMod val="75000"/>
                    <a:lumOff val="25000"/>
                  </a:schemeClr>
                </a:solidFill>
              </a:rPr>
              <a:t>stakeholderom</a:t>
            </a:r>
            <a:r>
              <a:rPr lang="sk-SK" sz="2000" dirty="0">
                <a:solidFill>
                  <a:schemeClr val="tx1">
                    <a:lumMod val="75000"/>
                    <a:lumOff val="25000"/>
                  </a:schemeClr>
                </a:solidFill>
              </a:rPr>
              <a:t> a verejnosti.</a:t>
            </a:r>
          </a:p>
          <a:p>
            <a:pPr algn="just"/>
            <a:r>
              <a:rPr lang="sk-SK" sz="2000" b="1" dirty="0">
                <a:solidFill>
                  <a:schemeClr val="tx1">
                    <a:lumMod val="75000"/>
                    <a:lumOff val="25000"/>
                  </a:schemeClr>
                </a:solidFill>
              </a:rPr>
              <a:t>Spoločensky zodpovedná firma dobrovoľne vykonáva aktivity, ktoré prispievajú napríklad k ochrane životného prostredia alebo k rozvoju komunity</a:t>
            </a:r>
            <a:r>
              <a:rPr lang="sk-SK" sz="2000" dirty="0">
                <a:solidFill>
                  <a:schemeClr val="tx1">
                    <a:lumMod val="75000"/>
                    <a:lumOff val="25000"/>
                  </a:schemeClr>
                </a:solidFill>
              </a:rPr>
              <a:t>, (podporujú zamestnancov v dobrovoľníckej činnosti, finančne podporujú kultúrne podujatia a pod.) - </a:t>
            </a:r>
            <a:r>
              <a:rPr lang="sk-SK" sz="2000" b="1" dirty="0">
                <a:solidFill>
                  <a:schemeClr val="tx1">
                    <a:lumMod val="75000"/>
                    <a:lumOff val="25000"/>
                  </a:schemeClr>
                </a:solidFill>
              </a:rPr>
              <a:t>ALE jej prvoradým cieľom je stále tvorba zisku!</a:t>
            </a:r>
          </a:p>
          <a:p>
            <a:pPr algn="just"/>
            <a:endParaRPr lang="sk-SK" sz="2000" b="1" dirty="0">
              <a:solidFill>
                <a:schemeClr val="tx1">
                  <a:lumMod val="75000"/>
                  <a:lumOff val="25000"/>
                </a:schemeClr>
              </a:solidFill>
            </a:endParaRPr>
          </a:p>
          <a:p>
            <a:pPr algn="just"/>
            <a:r>
              <a:rPr lang="sk-SK" sz="2000" dirty="0">
                <a:solidFill>
                  <a:schemeClr val="tx1">
                    <a:lumMod val="75000"/>
                    <a:lumOff val="25000"/>
                  </a:schemeClr>
                </a:solidFill>
              </a:rPr>
              <a:t>Pričom </a:t>
            </a:r>
            <a:r>
              <a:rPr lang="sk-SK" sz="2000" b="1" dirty="0">
                <a:solidFill>
                  <a:schemeClr val="tx1">
                    <a:lumMod val="75000"/>
                    <a:lumOff val="25000"/>
                  </a:schemeClr>
                </a:solidFill>
              </a:rPr>
              <a:t>primárnym cieľom sociálneho podniku je napĺňanie sociálneho poslania</a:t>
            </a:r>
            <a:r>
              <a:rPr lang="sk-SK" sz="2000" dirty="0">
                <a:solidFill>
                  <a:schemeClr val="tx1">
                    <a:lumMod val="75000"/>
                    <a:lumOff val="25000"/>
                  </a:schemeClr>
                </a:solidFill>
              </a:rPr>
              <a:t>, vytváranie sociálnych výhod a pozitívneho vplyvu na komunitu.</a:t>
            </a:r>
          </a:p>
        </p:txBody>
      </p:sp>
      <p:pic>
        <p:nvPicPr>
          <p:cNvPr id="15" name="Zástupný objekt pre obsah 13" descr="Cieľ">
            <a:extLst>
              <a:ext uri="{FF2B5EF4-FFF2-40B4-BE49-F238E27FC236}">
                <a16:creationId xmlns:a16="http://schemas.microsoft.com/office/drawing/2014/main" id="{30487773-B0B3-403D-B330-853E0BF5A3FA}"/>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41869" y="5146032"/>
            <a:ext cx="914400" cy="914400"/>
          </a:xfrm>
        </p:spPr>
      </p:pic>
      <p:sp>
        <p:nvSpPr>
          <p:cNvPr id="17" name="BlokTextu 16">
            <a:extLst>
              <a:ext uri="{FF2B5EF4-FFF2-40B4-BE49-F238E27FC236}">
                <a16:creationId xmlns:a16="http://schemas.microsoft.com/office/drawing/2014/main" id="{1C2F68E3-C347-4F55-B357-C4B5A1B19864}"/>
              </a:ext>
            </a:extLst>
          </p:cNvPr>
          <p:cNvSpPr txBox="1"/>
          <p:nvPr/>
        </p:nvSpPr>
        <p:spPr>
          <a:xfrm>
            <a:off x="2307245" y="5195135"/>
            <a:ext cx="2920537" cy="646331"/>
          </a:xfrm>
          <a:prstGeom prst="rect">
            <a:avLst/>
          </a:prstGeom>
          <a:noFill/>
        </p:spPr>
        <p:txBody>
          <a:bodyPr wrap="square" rtlCol="0">
            <a:spAutoFit/>
          </a:bodyPr>
          <a:lstStyle/>
          <a:p>
            <a:r>
              <a:rPr lang="sk-SK" dirty="0"/>
              <a:t>Primárnym cieľom je napĺňanie </a:t>
            </a:r>
            <a:r>
              <a:rPr lang="sk-SK" b="1" dirty="0"/>
              <a:t>sociálnej misie</a:t>
            </a:r>
            <a:r>
              <a:rPr lang="sk-SK" dirty="0"/>
              <a:t>!</a:t>
            </a:r>
          </a:p>
        </p:txBody>
      </p:sp>
      <p:sp>
        <p:nvSpPr>
          <p:cNvPr id="18" name="BlokTextu 17">
            <a:extLst>
              <a:ext uri="{FF2B5EF4-FFF2-40B4-BE49-F238E27FC236}">
                <a16:creationId xmlns:a16="http://schemas.microsoft.com/office/drawing/2014/main" id="{11AFA401-96E6-489C-A2CA-94F73A2EE499}"/>
              </a:ext>
            </a:extLst>
          </p:cNvPr>
          <p:cNvSpPr txBox="1"/>
          <p:nvPr/>
        </p:nvSpPr>
        <p:spPr>
          <a:xfrm>
            <a:off x="6860028" y="5223271"/>
            <a:ext cx="2722951" cy="646331"/>
          </a:xfrm>
          <a:prstGeom prst="rect">
            <a:avLst/>
          </a:prstGeom>
          <a:noFill/>
        </p:spPr>
        <p:txBody>
          <a:bodyPr wrap="square" rtlCol="0">
            <a:spAutoFit/>
          </a:bodyPr>
          <a:lstStyle/>
          <a:p>
            <a:r>
              <a:rPr lang="sk-SK" dirty="0"/>
              <a:t>Primárnym cieľom je </a:t>
            </a:r>
            <a:r>
              <a:rPr lang="sk-SK" b="1" dirty="0"/>
              <a:t>maximalizácia zisku</a:t>
            </a:r>
            <a:r>
              <a:rPr lang="sk-SK" dirty="0"/>
              <a:t>!</a:t>
            </a:r>
          </a:p>
        </p:txBody>
      </p:sp>
      <p:pic>
        <p:nvPicPr>
          <p:cNvPr id="19" name="Grafický objekt 18" descr="Na zdravie">
            <a:extLst>
              <a:ext uri="{FF2B5EF4-FFF2-40B4-BE49-F238E27FC236}">
                <a16:creationId xmlns:a16="http://schemas.microsoft.com/office/drawing/2014/main" id="{BB58D2B9-F484-4312-99D3-08AAA5EF304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76939" y="5778791"/>
            <a:ext cx="455825" cy="455825"/>
          </a:xfrm>
          <a:prstGeom prst="rect">
            <a:avLst/>
          </a:prstGeom>
        </p:spPr>
      </p:pic>
      <p:pic>
        <p:nvPicPr>
          <p:cNvPr id="21" name="Grafický objekt 20" descr="Skupinový úspech">
            <a:extLst>
              <a:ext uri="{FF2B5EF4-FFF2-40B4-BE49-F238E27FC236}">
                <a16:creationId xmlns:a16="http://schemas.microsoft.com/office/drawing/2014/main" id="{9F915E30-5BC0-4CB1-A2B6-C8B1082C993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37096" y="5669468"/>
            <a:ext cx="601095" cy="601095"/>
          </a:xfrm>
          <a:prstGeom prst="rect">
            <a:avLst/>
          </a:prstGeom>
        </p:spPr>
      </p:pic>
      <p:pic>
        <p:nvPicPr>
          <p:cNvPr id="23" name="Grafický objekt 22" descr="Mince">
            <a:extLst>
              <a:ext uri="{FF2B5EF4-FFF2-40B4-BE49-F238E27FC236}">
                <a16:creationId xmlns:a16="http://schemas.microsoft.com/office/drawing/2014/main" id="{F2C3EF09-79CA-4CDE-BC9B-D533B45935A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30341" y="5529663"/>
            <a:ext cx="512066" cy="512066"/>
          </a:xfrm>
          <a:prstGeom prst="rect">
            <a:avLst/>
          </a:prstGeom>
        </p:spPr>
      </p:pic>
      <p:pic>
        <p:nvPicPr>
          <p:cNvPr id="25" name="Grafický objekt 24" descr="Peniaze">
            <a:extLst>
              <a:ext uri="{FF2B5EF4-FFF2-40B4-BE49-F238E27FC236}">
                <a16:creationId xmlns:a16="http://schemas.microsoft.com/office/drawing/2014/main" id="{8847F7D3-139D-4A85-A665-8190050B4EF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12227" y="5763489"/>
            <a:ext cx="397940" cy="397940"/>
          </a:xfrm>
          <a:prstGeom prst="rect">
            <a:avLst/>
          </a:prstGeom>
        </p:spPr>
      </p:pic>
      <p:pic>
        <p:nvPicPr>
          <p:cNvPr id="27" name="Grafický objekt 26" descr="Šípka, mierna krivka">
            <a:extLst>
              <a:ext uri="{FF2B5EF4-FFF2-40B4-BE49-F238E27FC236}">
                <a16:creationId xmlns:a16="http://schemas.microsoft.com/office/drawing/2014/main" id="{4BA8D1B4-94C4-4BB1-9AA4-D02D5B2FA98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8643824">
            <a:off x="9035325" y="5601741"/>
            <a:ext cx="697940" cy="697940"/>
          </a:xfrm>
          <a:prstGeom prst="rect">
            <a:avLst/>
          </a:prstGeom>
        </p:spPr>
      </p:pic>
      <p:sp>
        <p:nvSpPr>
          <p:cNvPr id="20"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3092616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59CF137-441B-2994-B17D-2D0F3CC39010}"/>
              </a:ext>
            </a:extLst>
          </p:cNvPr>
          <p:cNvSpPr>
            <a:spLocks noGrp="1"/>
          </p:cNvSpPr>
          <p:nvPr>
            <p:ph type="body" idx="1"/>
          </p:nvPr>
        </p:nvSpPr>
        <p:spPr/>
        <p:txBody>
          <a:bodyPr/>
          <a:lstStyle/>
          <a:p>
            <a:r>
              <a:rPr lang="en-US" dirty="0">
                <a:solidFill>
                  <a:srgbClr val="63A537"/>
                </a:solidFill>
              </a:rPr>
              <a:t>VÝHODY</a:t>
            </a:r>
          </a:p>
        </p:txBody>
      </p:sp>
      <p:sp>
        <p:nvSpPr>
          <p:cNvPr id="4" name="Marcador de contenido 3">
            <a:extLst>
              <a:ext uri="{FF2B5EF4-FFF2-40B4-BE49-F238E27FC236}">
                <a16:creationId xmlns:a16="http://schemas.microsoft.com/office/drawing/2014/main" id="{6183E878-EDA9-0F93-835C-F2DC5BE5CEE7}"/>
              </a:ext>
            </a:extLst>
          </p:cNvPr>
          <p:cNvSpPr>
            <a:spLocks noGrp="1"/>
          </p:cNvSpPr>
          <p:nvPr>
            <p:ph sz="half" idx="2"/>
          </p:nvPr>
        </p:nvSpPr>
        <p:spPr/>
        <p:txBody>
          <a:bodyPr vert="horz" lIns="0" tIns="45720" rIns="0" bIns="45720" rtlCol="0" anchor="t">
            <a:normAutofit fontScale="92500" lnSpcReduction="10000"/>
          </a:bodyPr>
          <a:lstStyle/>
          <a:p>
            <a:pPr algn="just">
              <a:buFont typeface="Wingdings" panose="05000000000000000000" pitchFamily="2" charset="2"/>
              <a:buChar char="Ø"/>
            </a:pPr>
            <a:r>
              <a:rPr lang="sk-SK" dirty="0"/>
              <a:t> Pridanou hodnotou sociálneho podniku je realizácia sociálnych zmien.</a:t>
            </a:r>
          </a:p>
          <a:p>
            <a:pPr algn="just">
              <a:buFont typeface="Wingdings" panose="05000000000000000000" pitchFamily="2" charset="2"/>
              <a:buChar char="Ø"/>
            </a:pPr>
            <a:r>
              <a:rPr lang="sk-SK" dirty="0"/>
              <a:t> Podpora cieľovej komunity a dobrovoľníkov môže byť tiež súčasťou činnosti organizácie.</a:t>
            </a:r>
          </a:p>
          <a:p>
            <a:pPr algn="just">
              <a:buFont typeface="Wingdings" panose="05000000000000000000" pitchFamily="2" charset="2"/>
              <a:buChar char="Ø"/>
            </a:pPr>
            <a:r>
              <a:rPr lang="sk-SK" dirty="0">
                <a:hlinkClick r:id="rId2"/>
              </a:rPr>
              <a:t> Odhaduje sa</a:t>
            </a:r>
            <a:r>
              <a:rPr lang="sk-SK" dirty="0"/>
              <a:t>, že partnerstvo a podpora sociálnych podnikateľov by mohla mať pozitívny vplyv na životy takmer 1 miliardy ľudí.</a:t>
            </a:r>
          </a:p>
          <a:p>
            <a:pPr algn="just">
              <a:buFont typeface="Wingdings" panose="05000000000000000000" pitchFamily="2" charset="2"/>
              <a:buChar char="Ø"/>
            </a:pPr>
            <a:r>
              <a:rPr lang="sk-SK" dirty="0"/>
              <a:t> Rastúca podpora zo strany Európskej komisie - Európska komisia pripravila </a:t>
            </a:r>
            <a:r>
              <a:rPr lang="sk-SK" dirty="0">
                <a:hlinkClick r:id="rId3"/>
              </a:rPr>
              <a:t>Akčný plán </a:t>
            </a:r>
            <a:r>
              <a:rPr lang="sk-SK" dirty="0"/>
              <a:t>na oživenie sociálnej ekonomiky a vytvárania pracovných miest.</a:t>
            </a:r>
          </a:p>
        </p:txBody>
      </p:sp>
      <p:sp>
        <p:nvSpPr>
          <p:cNvPr id="5" name="Marcador de texto 4">
            <a:extLst>
              <a:ext uri="{FF2B5EF4-FFF2-40B4-BE49-F238E27FC236}">
                <a16:creationId xmlns:a16="http://schemas.microsoft.com/office/drawing/2014/main" id="{A7C389B1-D4D9-70CE-E00E-273D906A897C}"/>
              </a:ext>
            </a:extLst>
          </p:cNvPr>
          <p:cNvSpPr>
            <a:spLocks noGrp="1"/>
          </p:cNvSpPr>
          <p:nvPr>
            <p:ph type="body" sz="quarter" idx="3"/>
          </p:nvPr>
        </p:nvSpPr>
        <p:spPr/>
        <p:txBody>
          <a:bodyPr/>
          <a:lstStyle/>
          <a:p>
            <a:r>
              <a:rPr lang="en-US" dirty="0">
                <a:solidFill>
                  <a:srgbClr val="63A537"/>
                </a:solidFill>
              </a:rPr>
              <a:t>VÝZVY</a:t>
            </a:r>
          </a:p>
        </p:txBody>
      </p:sp>
      <p:sp>
        <p:nvSpPr>
          <p:cNvPr id="6" name="Marcador de contenido 5">
            <a:extLst>
              <a:ext uri="{FF2B5EF4-FFF2-40B4-BE49-F238E27FC236}">
                <a16:creationId xmlns:a16="http://schemas.microsoft.com/office/drawing/2014/main" id="{16D3B5C7-9159-1B84-A536-62951977B062}"/>
              </a:ext>
            </a:extLst>
          </p:cNvPr>
          <p:cNvSpPr>
            <a:spLocks noGrp="1"/>
          </p:cNvSpPr>
          <p:nvPr>
            <p:ph sz="quarter" idx="4"/>
          </p:nvPr>
        </p:nvSpPr>
        <p:spPr/>
        <p:txBody>
          <a:bodyPr vert="horz" lIns="0" tIns="45720" rIns="0" bIns="45720" rtlCol="0" anchor="t">
            <a:normAutofit/>
          </a:bodyPr>
          <a:lstStyle/>
          <a:p>
            <a:pPr algn="just">
              <a:buFont typeface="Wingdings" panose="05000000000000000000" pitchFamily="2" charset="2"/>
              <a:buChar char="Ø"/>
            </a:pPr>
            <a:r>
              <a:rPr lang="sk-SK" dirty="0"/>
              <a:t> Netreba zabúdať na podnikateľského ducha v rámci sociálnych podnikov. Zisk je potrebný na rast podniku a maximalizáciu sociálneho vplyvu.</a:t>
            </a:r>
          </a:p>
          <a:p>
            <a:pPr algn="just">
              <a:buFont typeface="Wingdings" panose="05000000000000000000" pitchFamily="2" charset="2"/>
              <a:buChar char="Ø"/>
            </a:pPr>
            <a:r>
              <a:rPr lang="sk-SK" dirty="0"/>
              <a:t> Efektívna komunikácia o identifikovanom sociálnom probléme a riešeniach, ktoré sociálny podnik ponúka, aby sa zvýšila publicita a uznanie sociálnych podnikov.</a:t>
            </a:r>
          </a:p>
          <a:p>
            <a:pPr algn="just">
              <a:buFont typeface="Wingdings" panose="05000000000000000000" pitchFamily="2" charset="2"/>
              <a:buChar char="Ø"/>
            </a:pPr>
            <a:r>
              <a:rPr lang="sk-SK" dirty="0"/>
              <a:t> Získanie dôvery od ostatných.</a:t>
            </a:r>
          </a:p>
          <a:p>
            <a:pPr algn="just">
              <a:buFont typeface="Wingdings" panose="05000000000000000000" pitchFamily="2" charset="2"/>
              <a:buChar char="Ø"/>
            </a:pPr>
            <a:endParaRPr lang="sk-SK" dirty="0"/>
          </a:p>
        </p:txBody>
      </p:sp>
      <p:sp>
        <p:nvSpPr>
          <p:cNvPr id="7" name="Nadpis 1">
            <a:extLst>
              <a:ext uri="{FF2B5EF4-FFF2-40B4-BE49-F238E27FC236}">
                <a16:creationId xmlns:a16="http://schemas.microsoft.com/office/drawing/2014/main" id="{DF1D7632-DAE1-D511-FF16-17D07C46AB79}"/>
              </a:ext>
            </a:extLst>
          </p:cNvPr>
          <p:cNvSpPr>
            <a:spLocks noGrp="1"/>
          </p:cNvSpPr>
          <p:nvPr>
            <p:ph type="title"/>
          </p:nvPr>
        </p:nvSpPr>
        <p:spPr>
          <a:xfrm>
            <a:off x="1096963" y="287338"/>
            <a:ext cx="10058400" cy="1449387"/>
          </a:xfrm>
        </p:spPr>
        <p:txBody>
          <a:bodyPr>
            <a:normAutofit/>
          </a:bodyPr>
          <a:lstStyle/>
          <a:p>
            <a:r>
              <a:rPr lang="sk-SK" sz="4000" b="1" noProof="1">
                <a:solidFill>
                  <a:srgbClr val="404040"/>
                </a:solidFill>
              </a:rPr>
              <a:t>Základy sociálneho podnikania</a:t>
            </a:r>
            <a:br>
              <a:rPr lang="sk-SK" sz="4000" b="1" dirty="0"/>
            </a:br>
            <a:r>
              <a:rPr lang="sk-SK" sz="2800" dirty="0"/>
              <a:t>2.3 Sociálne poslanie v MMSP</a:t>
            </a:r>
          </a:p>
        </p:txBody>
      </p:sp>
      <p:pic>
        <p:nvPicPr>
          <p:cNvPr id="8" name="Picture 2" descr="Restart">
            <a:extLst>
              <a:ext uri="{FF2B5EF4-FFF2-40B4-BE49-F238E27FC236}">
                <a16:creationId xmlns:a16="http://schemas.microsoft.com/office/drawing/2014/main" id="{52C8F9FA-7D63-04B7-C349-6894E749CB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ok 10" descr="Obrázok, na ktorom je text&#10;&#10;Automaticky generovaný popis"/>
          <p:cNvPicPr/>
          <p:nvPr/>
        </p:nvPicPr>
        <p:blipFill>
          <a:blip r:embed="rId5"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2"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232962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76639-151D-737A-A14E-3DC5C8CAC19A}"/>
              </a:ext>
            </a:extLst>
          </p:cNvPr>
          <p:cNvSpPr>
            <a:spLocks noGrp="1"/>
          </p:cNvSpPr>
          <p:nvPr>
            <p:ph type="title"/>
          </p:nvPr>
        </p:nvSpPr>
        <p:spPr/>
        <p:txBody>
          <a:bodyPr/>
          <a:lstStyle/>
          <a:p>
            <a:r>
              <a:rPr lang="sk-SK" dirty="0"/>
              <a:t>Zámer a ciele</a:t>
            </a:r>
          </a:p>
        </p:txBody>
      </p:sp>
      <p:pic>
        <p:nvPicPr>
          <p:cNvPr id="7" name="Picture 2" descr="Restart">
            <a:extLst>
              <a:ext uri="{FF2B5EF4-FFF2-40B4-BE49-F238E27FC236}">
                <a16:creationId xmlns:a16="http://schemas.microsoft.com/office/drawing/2014/main" id="{C04203BA-528C-5F04-2628-C332C84172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5126" y="286603"/>
            <a:ext cx="3115111" cy="573405"/>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a:extLst>
              <a:ext uri="{FF2B5EF4-FFF2-40B4-BE49-F238E27FC236}">
                <a16:creationId xmlns:a16="http://schemas.microsoft.com/office/drawing/2014/main" id="{E8F06718-6545-27B3-6457-611C8A6A55B3}"/>
              </a:ext>
            </a:extLst>
          </p:cNvPr>
          <p:cNvSpPr>
            <a:spLocks noGrp="1"/>
          </p:cNvSpPr>
          <p:nvPr>
            <p:ph sz="half" idx="1"/>
          </p:nvPr>
        </p:nvSpPr>
        <p:spPr>
          <a:xfrm>
            <a:off x="1097278" y="1845734"/>
            <a:ext cx="10127192" cy="4023360"/>
          </a:xfrm>
        </p:spPr>
        <p:txBody>
          <a:bodyPr vert="horz" lIns="0" tIns="45720" rIns="0" bIns="45720" rtlCol="0" anchor="t">
            <a:normAutofit/>
          </a:bodyPr>
          <a:lstStyle/>
          <a:p>
            <a:pPr algn="just"/>
            <a:r>
              <a:rPr lang="sk-SK" sz="2200" b="0" i="0" dirty="0">
                <a:solidFill>
                  <a:srgbClr val="1E1919"/>
                </a:solidFill>
                <a:effectLst/>
                <a:latin typeface="AtlasGrotesk"/>
              </a:rPr>
              <a:t>Po prejdení modulu budete:</a:t>
            </a:r>
            <a:endParaRPr lang="sk-SK" sz="2200" dirty="0"/>
          </a:p>
          <a:p>
            <a:pPr algn="just">
              <a:buFont typeface="Courier New" panose="02070309020205020404" pitchFamily="49" charset="0"/>
              <a:buChar char="o"/>
            </a:pPr>
            <a:r>
              <a:rPr lang="sk-SK" sz="2200" dirty="0">
                <a:solidFill>
                  <a:srgbClr val="404040"/>
                </a:solidFill>
              </a:rPr>
              <a:t> Rozumieť základom udržateľného rozvoja a jeho hlavným pilierom v podnikaní</a:t>
            </a:r>
          </a:p>
          <a:p>
            <a:pPr algn="just">
              <a:buFont typeface="Courier New" panose="02070309020205020404" pitchFamily="49" charset="0"/>
              <a:buChar char="o"/>
            </a:pPr>
            <a:r>
              <a:rPr lang="sk-SK" sz="2200" dirty="0">
                <a:solidFill>
                  <a:srgbClr val="404040"/>
                </a:solidFill>
              </a:rPr>
              <a:t> Vedieť identifikovať hlavné obavy, z dôvodu ktorých môže práve udržateľnosť prispieť k pozitívnej zmene smerovania ľudského rozvoja </a:t>
            </a:r>
          </a:p>
          <a:p>
            <a:pPr algn="just">
              <a:buFont typeface="Courier New" panose="02070309020205020404" pitchFamily="49" charset="0"/>
              <a:buChar char="o"/>
            </a:pPr>
            <a:r>
              <a:rPr lang="sk-SK" sz="2200" dirty="0">
                <a:solidFill>
                  <a:srgbClr val="404040"/>
                </a:solidFill>
              </a:rPr>
              <a:t> Vnímať výhody sociálneho podnikania a jeho rozdielov oproti iniciatívam ”CSR” a mimovládnym organizáciám</a:t>
            </a:r>
          </a:p>
          <a:p>
            <a:pPr algn="just">
              <a:buFont typeface="Courier New" panose="02070309020205020404" pitchFamily="49" charset="0"/>
              <a:buChar char="o"/>
            </a:pPr>
            <a:r>
              <a:rPr lang="sk-SK" sz="2200" dirty="0">
                <a:solidFill>
                  <a:srgbClr val="404040"/>
                </a:solidFill>
              </a:rPr>
              <a:t> Vedieť aplikovať trvalo udržateľné – “zelené” myslenie v procesoch vášho podniku</a:t>
            </a:r>
            <a:endParaRPr lang="sk-SK" dirty="0"/>
          </a:p>
        </p:txBody>
      </p:sp>
      <p:pic>
        <p:nvPicPr>
          <p:cNvPr id="9" name="Obrázok 8"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8"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27113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285D1-5F13-9A11-C19D-25D42AA90996}"/>
              </a:ext>
            </a:extLst>
          </p:cNvPr>
          <p:cNvSpPr>
            <a:spLocks noGrp="1"/>
          </p:cNvSpPr>
          <p:nvPr>
            <p:ph type="title"/>
          </p:nvPr>
        </p:nvSpPr>
        <p:spPr>
          <a:xfrm>
            <a:off x="317640" y="530384"/>
            <a:ext cx="3369534" cy="2670020"/>
          </a:xfrm>
        </p:spPr>
        <p:txBody>
          <a:bodyPr>
            <a:normAutofit/>
          </a:bodyPr>
          <a:lstStyle/>
          <a:p>
            <a:pPr algn="ctr"/>
            <a:r>
              <a:rPr lang="en-US" sz="4000" b="1" dirty="0"/>
              <a:t>Kapitola 3:</a:t>
            </a:r>
            <a:br>
              <a:rPr lang="en-US" sz="4000" b="1" dirty="0"/>
            </a:br>
            <a:br>
              <a:rPr lang="en-US" sz="4000" b="1" dirty="0"/>
            </a:br>
            <a:r>
              <a:rPr lang="sk-SK" sz="4000" b="1" dirty="0"/>
              <a:t>Zelené podnikanie</a:t>
            </a:r>
          </a:p>
        </p:txBody>
      </p:sp>
      <p:pic>
        <p:nvPicPr>
          <p:cNvPr id="7" name="Picture 2" descr="Restart">
            <a:extLst>
              <a:ext uri="{FF2B5EF4-FFF2-40B4-BE49-F238E27FC236}">
                <a16:creationId xmlns:a16="http://schemas.microsoft.com/office/drawing/2014/main" id="{5CCEEE40-0D3D-EC32-F6DB-70EC1BA159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990" y="301788"/>
            <a:ext cx="2483764" cy="457192"/>
          </a:xfrm>
          <a:prstGeom prst="rect">
            <a:avLst/>
          </a:prstGeom>
          <a:noFill/>
          <a:extLst>
            <a:ext uri="{909E8E84-426E-40DD-AFC4-6F175D3DCCD1}">
              <a14:hiddenFill xmlns:a14="http://schemas.microsoft.com/office/drawing/2010/main">
                <a:solidFill>
                  <a:srgbClr val="FFFFFF"/>
                </a:solidFill>
              </a14:hiddenFill>
            </a:ext>
          </a:extLst>
        </p:spPr>
      </p:pic>
      <p:sp>
        <p:nvSpPr>
          <p:cNvPr id="18" name="Marcador de contenido 17">
            <a:extLst>
              <a:ext uri="{FF2B5EF4-FFF2-40B4-BE49-F238E27FC236}">
                <a16:creationId xmlns:a16="http://schemas.microsoft.com/office/drawing/2014/main" id="{32BA5FAB-6FD5-7382-D0C8-5CF55028C6A2}"/>
              </a:ext>
            </a:extLst>
          </p:cNvPr>
          <p:cNvSpPr>
            <a:spLocks noGrp="1"/>
          </p:cNvSpPr>
          <p:nvPr>
            <p:ph idx="1"/>
          </p:nvPr>
        </p:nvSpPr>
        <p:spPr>
          <a:xfrm>
            <a:off x="4593444" y="1588982"/>
            <a:ext cx="7140884" cy="4965863"/>
          </a:xfrm>
        </p:spPr>
        <p:txBody>
          <a:bodyPr>
            <a:normAutofit/>
          </a:bodyPr>
          <a:lstStyle/>
          <a:p>
            <a:pPr marL="0" indent="0" algn="just">
              <a:buNone/>
            </a:pPr>
            <a:r>
              <a:rPr lang="sk-SK" dirty="0">
                <a:solidFill>
                  <a:srgbClr val="404040"/>
                </a:solidFill>
              </a:rPr>
              <a:t>Zelené podnikanie je podmnožinou udržateľného podnikania, ktoré sa zameriava najmä na environmentálne problémy, ale aj na sociálne výzvy prostredníctvom svojich produktov, služieb a operácií pri generovaní zisku. „Zelení“ podnikatelia sú teda podnikatelia, ktorí pracujú na eliminácii negatívnych vplyvov na životné prostredie, a to hlavne:</a:t>
            </a:r>
          </a:p>
          <a:p>
            <a:pPr algn="just">
              <a:buFont typeface="Arial" panose="020B0604020202020204" pitchFamily="34" charset="0"/>
              <a:buChar char="•"/>
            </a:pPr>
            <a:r>
              <a:rPr lang="sk-SK" dirty="0">
                <a:solidFill>
                  <a:srgbClr val="404040"/>
                </a:solidFill>
              </a:rPr>
              <a:t>  </a:t>
            </a:r>
            <a:r>
              <a:rPr lang="sk-SK" b="1" dirty="0">
                <a:solidFill>
                  <a:srgbClr val="404040"/>
                </a:solidFill>
              </a:rPr>
              <a:t>znižovaním emisií skleníkových plynov </a:t>
            </a:r>
            <a:r>
              <a:rPr lang="sk-SK" dirty="0">
                <a:solidFill>
                  <a:srgbClr val="404040"/>
                </a:solidFill>
              </a:rPr>
              <a:t>a </a:t>
            </a:r>
            <a:r>
              <a:rPr lang="sk-SK" b="1" dirty="0">
                <a:solidFill>
                  <a:srgbClr val="404040"/>
                </a:solidFill>
              </a:rPr>
              <a:t>tvorby odpadu</a:t>
            </a:r>
            <a:r>
              <a:rPr lang="sk-SK" dirty="0">
                <a:solidFill>
                  <a:srgbClr val="404040"/>
                </a:solidFill>
              </a:rPr>
              <a:t>;</a:t>
            </a:r>
          </a:p>
          <a:p>
            <a:pPr algn="just">
              <a:buFont typeface="Arial" panose="020B0604020202020204" pitchFamily="34" charset="0"/>
              <a:buChar char="•"/>
            </a:pPr>
            <a:r>
              <a:rPr lang="sk-SK" dirty="0">
                <a:solidFill>
                  <a:srgbClr val="404040"/>
                </a:solidFill>
              </a:rPr>
              <a:t>  zlepšením </a:t>
            </a:r>
            <a:r>
              <a:rPr lang="sk-SK" b="1" dirty="0">
                <a:solidFill>
                  <a:srgbClr val="404040"/>
                </a:solidFill>
              </a:rPr>
              <a:t>energetickej účinnosti </a:t>
            </a:r>
            <a:r>
              <a:rPr lang="sk-SK" dirty="0">
                <a:solidFill>
                  <a:srgbClr val="404040"/>
                </a:solidFill>
              </a:rPr>
              <a:t>a investícií do </a:t>
            </a:r>
            <a:r>
              <a:rPr lang="sk-SK" b="1" dirty="0">
                <a:solidFill>
                  <a:srgbClr val="404040"/>
                </a:solidFill>
              </a:rPr>
              <a:t>obnoviteľných zdrojov energie</a:t>
            </a:r>
            <a:r>
              <a:rPr lang="sk-SK" dirty="0">
                <a:solidFill>
                  <a:srgbClr val="404040"/>
                </a:solidFill>
              </a:rPr>
              <a:t>;</a:t>
            </a:r>
          </a:p>
          <a:p>
            <a:pPr algn="just">
              <a:buFont typeface="Arial" panose="020B0604020202020204" pitchFamily="34" charset="0"/>
              <a:buChar char="•"/>
            </a:pPr>
            <a:r>
              <a:rPr lang="sk-SK" dirty="0">
                <a:solidFill>
                  <a:srgbClr val="404040"/>
                </a:solidFill>
              </a:rPr>
              <a:t>  ochranou a </a:t>
            </a:r>
            <a:r>
              <a:rPr lang="sk-SK" b="1" dirty="0">
                <a:solidFill>
                  <a:srgbClr val="404040"/>
                </a:solidFill>
              </a:rPr>
              <a:t>obnovou prírodných ekosystémov</a:t>
            </a:r>
            <a:r>
              <a:rPr lang="sk-SK" dirty="0">
                <a:solidFill>
                  <a:srgbClr val="404040"/>
                </a:solidFill>
              </a:rPr>
              <a:t>;</a:t>
            </a:r>
          </a:p>
          <a:p>
            <a:pPr algn="just">
              <a:buFont typeface="Arial" panose="020B0604020202020204" pitchFamily="34" charset="0"/>
              <a:buChar char="•"/>
            </a:pPr>
            <a:r>
              <a:rPr lang="sk-SK" dirty="0">
                <a:solidFill>
                  <a:srgbClr val="404040"/>
                </a:solidFill>
              </a:rPr>
              <a:t>  výrobou a spotrebou </a:t>
            </a:r>
            <a:r>
              <a:rPr lang="sk-SK" b="1" dirty="0">
                <a:solidFill>
                  <a:srgbClr val="404040"/>
                </a:solidFill>
              </a:rPr>
              <a:t>produktov a materiálov šetrných k životnému prostrediu</a:t>
            </a:r>
            <a:r>
              <a:rPr lang="sk-SK" dirty="0">
                <a:solidFill>
                  <a:srgbClr val="404040"/>
                </a:solidFill>
              </a:rPr>
              <a:t>.</a:t>
            </a:r>
          </a:p>
          <a:p>
            <a:pPr algn="just">
              <a:buFont typeface="Arial" panose="020B0604020202020204" pitchFamily="34" charset="0"/>
              <a:buChar char="•"/>
            </a:pPr>
            <a:endParaRPr lang="sk-SK" dirty="0">
              <a:solidFill>
                <a:srgbClr val="404040"/>
              </a:solidFill>
            </a:endParaRPr>
          </a:p>
          <a:p>
            <a:pPr algn="just">
              <a:buFont typeface="Arial" panose="020B0604020202020204" pitchFamily="34" charset="0"/>
              <a:buChar char="•"/>
            </a:pPr>
            <a:endParaRPr lang="en-US" dirty="0">
              <a:solidFill>
                <a:srgbClr val="404040"/>
              </a:solidFill>
            </a:endParaRPr>
          </a:p>
          <a:p>
            <a:pPr algn="just">
              <a:buFont typeface="Arial" panose="020B0604020202020204" pitchFamily="34" charset="0"/>
              <a:buChar char="•"/>
            </a:pPr>
            <a:endParaRPr lang="en-US" dirty="0">
              <a:solidFill>
                <a:srgbClr val="404040"/>
              </a:solidFill>
            </a:endParaRPr>
          </a:p>
          <a:p>
            <a:pPr algn="just">
              <a:buFont typeface="Arial" panose="020B0604020202020204" pitchFamily="34" charset="0"/>
              <a:buChar char="•"/>
            </a:pPr>
            <a:endParaRPr lang="en-US" dirty="0">
              <a:solidFill>
                <a:srgbClr val="404040"/>
              </a:solidFill>
            </a:endParaRPr>
          </a:p>
        </p:txBody>
      </p:sp>
      <p:pic>
        <p:nvPicPr>
          <p:cNvPr id="9" name="Obrázok 8"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560313" y="303155"/>
            <a:ext cx="2027384" cy="455825"/>
          </a:xfrm>
          <a:prstGeom prst="rect">
            <a:avLst/>
          </a:prstGeom>
        </p:spPr>
      </p:pic>
      <p:pic>
        <p:nvPicPr>
          <p:cNvPr id="14" name="Grafický objekt 13" descr="Otvorená dlaň s rastlinou obrys">
            <a:extLst>
              <a:ext uri="{FF2B5EF4-FFF2-40B4-BE49-F238E27FC236}">
                <a16:creationId xmlns:a16="http://schemas.microsoft.com/office/drawing/2014/main" id="{9E2B7FB3-A245-36FC-EF67-1892DA2AB5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4986" y="3657597"/>
            <a:ext cx="1345477" cy="1345477"/>
          </a:xfrm>
          <a:prstGeom prst="rect">
            <a:avLst/>
          </a:prstGeom>
        </p:spPr>
      </p:pic>
      <p:sp>
        <p:nvSpPr>
          <p:cNvPr id="8" name="Rectángulo 3"/>
          <p:cNvSpPr/>
          <p:nvPr/>
        </p:nvSpPr>
        <p:spPr>
          <a:xfrm>
            <a:off x="4329404" y="6396335"/>
            <a:ext cx="7716415" cy="461665"/>
          </a:xfrm>
          <a:prstGeom prst="rect">
            <a:avLst/>
          </a:prstGeom>
        </p:spPr>
        <p:txBody>
          <a:bodyPr wrap="square">
            <a:spAutoFit/>
          </a:bodyPr>
          <a:lstStyle/>
          <a:p>
            <a:r>
              <a:rPr lang="sk-SK" sz="1200" dirty="0">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latin typeface="system-ui"/>
            </a:endParaRPr>
          </a:p>
        </p:txBody>
      </p:sp>
    </p:spTree>
    <p:extLst>
      <p:ext uri="{BB962C8B-B14F-4D97-AF65-F5344CB8AC3E}">
        <p14:creationId xmlns:p14="http://schemas.microsoft.com/office/powerpoint/2010/main" val="4074251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r>
              <a:rPr lang="sk-SK" sz="4000" b="1" dirty="0">
                <a:solidFill>
                  <a:srgbClr val="404040"/>
                </a:solidFill>
              </a:rPr>
              <a:t>Zelené podnikanie</a:t>
            </a:r>
            <a:br>
              <a:rPr lang="sk-SK" sz="4000" b="1" dirty="0">
                <a:solidFill>
                  <a:srgbClr val="404040"/>
                </a:solidFill>
              </a:rPr>
            </a:br>
            <a:r>
              <a:rPr lang="sk-SK" sz="2800" dirty="0">
                <a:solidFill>
                  <a:srgbClr val="404040"/>
                </a:solidFill>
              </a:rPr>
              <a:t>3.1 </a:t>
            </a:r>
            <a:r>
              <a:rPr lang="sk-SK" sz="2800" noProof="0" dirty="0"/>
              <a:t>Čo je zelené podnikanie a aké sú jeho princípy</a:t>
            </a:r>
            <a:endParaRPr lang="sk-SK" sz="2800" dirty="0">
              <a:solidFill>
                <a:srgbClr val="404040"/>
              </a:solidFill>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817973" y="6241473"/>
            <a:ext cx="2027384" cy="455825"/>
          </a:xfrm>
          <a:prstGeom prst="rect">
            <a:avLst/>
          </a:prstGeom>
        </p:spPr>
      </p:pic>
      <p:sp>
        <p:nvSpPr>
          <p:cNvPr id="3" name="Zástupný objekt pre obsah 2">
            <a:extLst>
              <a:ext uri="{FF2B5EF4-FFF2-40B4-BE49-F238E27FC236}">
                <a16:creationId xmlns:a16="http://schemas.microsoft.com/office/drawing/2014/main" id="{A0115E41-CBEE-74B7-FE76-4545B2D5AF9D}"/>
              </a:ext>
            </a:extLst>
          </p:cNvPr>
          <p:cNvSpPr>
            <a:spLocks noGrp="1"/>
          </p:cNvSpPr>
          <p:nvPr>
            <p:ph sz="half" idx="1"/>
          </p:nvPr>
        </p:nvSpPr>
        <p:spPr>
          <a:xfrm>
            <a:off x="957112" y="2056209"/>
            <a:ext cx="10198251" cy="1940653"/>
          </a:xfrm>
        </p:spPr>
        <p:txBody>
          <a:bodyPr>
            <a:normAutofit/>
          </a:bodyPr>
          <a:lstStyle/>
          <a:p>
            <a:pPr algn="just"/>
            <a:r>
              <a:rPr lang="sk-SK" dirty="0">
                <a:solidFill>
                  <a:srgbClr val="404040"/>
                </a:solidFill>
              </a:rPr>
              <a:t>Pre čo najväčší dopad udržateľnej snahy podniku a jeho zelených aktivít je potrebné o nich komunikovať a informovať o nich všetky zainteresované strany. Tomu však predchádza špecifický súbor cieľov a správny výber nástrojov na meranie pokroku (napríklad sledovanie vplyvu výrobných operácií a produktov počas ich celého životného cyklu na životné prostredie). Pre úspešné "zelené" podnikanie je tiež žiaduce, aby si zákazníci čo najskôr uvedomili svoje spotrebné správanie a návyky.</a:t>
            </a:r>
          </a:p>
        </p:txBody>
      </p:sp>
      <p:pic>
        <p:nvPicPr>
          <p:cNvPr id="4" name="Grafický objekt 3" descr="Marketing obrys">
            <a:extLst>
              <a:ext uri="{FF2B5EF4-FFF2-40B4-BE49-F238E27FC236}">
                <a16:creationId xmlns:a16="http://schemas.microsoft.com/office/drawing/2014/main" id="{2AAC2655-C567-5E51-C9C2-FC08DD4B9F4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6327" y="3986141"/>
            <a:ext cx="914400" cy="914400"/>
          </a:xfrm>
          <a:prstGeom prst="rect">
            <a:avLst/>
          </a:prstGeom>
        </p:spPr>
      </p:pic>
      <p:pic>
        <p:nvPicPr>
          <p:cNvPr id="7" name="Grafický objekt 6" descr="Stred terča obrys">
            <a:extLst>
              <a:ext uri="{FF2B5EF4-FFF2-40B4-BE49-F238E27FC236}">
                <a16:creationId xmlns:a16="http://schemas.microsoft.com/office/drawing/2014/main" id="{D6E29851-7091-17C4-556A-EC66F1A5AA7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5255" y="3970947"/>
            <a:ext cx="914400" cy="914400"/>
          </a:xfrm>
          <a:prstGeom prst="rect">
            <a:avLst/>
          </a:prstGeom>
        </p:spPr>
      </p:pic>
      <p:pic>
        <p:nvPicPr>
          <p:cNvPr id="14" name="Grafický objekt 13" descr="Banícke nástroje obrys">
            <a:extLst>
              <a:ext uri="{FF2B5EF4-FFF2-40B4-BE49-F238E27FC236}">
                <a16:creationId xmlns:a16="http://schemas.microsoft.com/office/drawing/2014/main" id="{5B26A89C-B9F3-4BB2-279C-F46B949823C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81651" y="4031304"/>
            <a:ext cx="914400" cy="914400"/>
          </a:xfrm>
          <a:prstGeom prst="rect">
            <a:avLst/>
          </a:prstGeom>
        </p:spPr>
      </p:pic>
      <p:pic>
        <p:nvPicPr>
          <p:cNvPr id="16" name="Grafický objekt 15" descr="Recenzia zákazníka obrys">
            <a:extLst>
              <a:ext uri="{FF2B5EF4-FFF2-40B4-BE49-F238E27FC236}">
                <a16:creationId xmlns:a16="http://schemas.microsoft.com/office/drawing/2014/main" id="{3B96A2E4-42C9-680E-1CB1-54AF04D0355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85432" y="4038306"/>
            <a:ext cx="914400" cy="914400"/>
          </a:xfrm>
          <a:prstGeom prst="rect">
            <a:avLst/>
          </a:prstGeom>
        </p:spPr>
      </p:pic>
      <p:pic>
        <p:nvPicPr>
          <p:cNvPr id="18" name="Grafický objekt 17" descr="Promočná čiapka obrys">
            <a:extLst>
              <a:ext uri="{FF2B5EF4-FFF2-40B4-BE49-F238E27FC236}">
                <a16:creationId xmlns:a16="http://schemas.microsoft.com/office/drawing/2014/main" id="{767E1280-AB14-6A2F-0F5C-BD60A8095EF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192345" y="4055122"/>
            <a:ext cx="914400" cy="914400"/>
          </a:xfrm>
          <a:prstGeom prst="rect">
            <a:avLst/>
          </a:prstGeom>
        </p:spPr>
      </p:pic>
      <p:sp>
        <p:nvSpPr>
          <p:cNvPr id="19" name="BlokTextu 18">
            <a:extLst>
              <a:ext uri="{FF2B5EF4-FFF2-40B4-BE49-F238E27FC236}">
                <a16:creationId xmlns:a16="http://schemas.microsoft.com/office/drawing/2014/main" id="{4677C25D-B6BB-CA6A-6EFC-E03EA1BD01C0}"/>
              </a:ext>
            </a:extLst>
          </p:cNvPr>
          <p:cNvSpPr txBox="1"/>
          <p:nvPr/>
        </p:nvSpPr>
        <p:spPr>
          <a:xfrm>
            <a:off x="676871" y="4981352"/>
            <a:ext cx="1690527" cy="369332"/>
          </a:xfrm>
          <a:prstGeom prst="rect">
            <a:avLst/>
          </a:prstGeom>
          <a:noFill/>
        </p:spPr>
        <p:txBody>
          <a:bodyPr wrap="none" rtlCol="0">
            <a:spAutoFit/>
          </a:bodyPr>
          <a:lstStyle/>
          <a:p>
            <a:r>
              <a:rPr lang="sk-SK">
                <a:solidFill>
                  <a:srgbClr val="404040"/>
                </a:solidFill>
              </a:rPr>
              <a:t>Nastavte si ciele</a:t>
            </a:r>
          </a:p>
        </p:txBody>
      </p:sp>
      <p:sp>
        <p:nvSpPr>
          <p:cNvPr id="20" name="BlokTextu 19">
            <a:extLst>
              <a:ext uri="{FF2B5EF4-FFF2-40B4-BE49-F238E27FC236}">
                <a16:creationId xmlns:a16="http://schemas.microsoft.com/office/drawing/2014/main" id="{EFEC4DB5-E419-2BF6-6C78-FA642C1EB9B7}"/>
              </a:ext>
            </a:extLst>
          </p:cNvPr>
          <p:cNvSpPr txBox="1"/>
          <p:nvPr/>
        </p:nvSpPr>
        <p:spPr>
          <a:xfrm>
            <a:off x="2635776" y="4935734"/>
            <a:ext cx="2200178" cy="646331"/>
          </a:xfrm>
          <a:prstGeom prst="rect">
            <a:avLst/>
          </a:prstGeom>
          <a:noFill/>
        </p:spPr>
        <p:txBody>
          <a:bodyPr wrap="square" rtlCol="0">
            <a:spAutoFit/>
          </a:bodyPr>
          <a:lstStyle/>
          <a:p>
            <a:pPr algn="ctr"/>
            <a:r>
              <a:rPr lang="sk-SK">
                <a:solidFill>
                  <a:srgbClr val="404040"/>
                </a:solidFill>
              </a:rPr>
              <a:t>Verejne informujte o svojich záväzkoch</a:t>
            </a:r>
          </a:p>
        </p:txBody>
      </p:sp>
      <p:sp>
        <p:nvSpPr>
          <p:cNvPr id="21" name="BlokTextu 20">
            <a:extLst>
              <a:ext uri="{FF2B5EF4-FFF2-40B4-BE49-F238E27FC236}">
                <a16:creationId xmlns:a16="http://schemas.microsoft.com/office/drawing/2014/main" id="{543FB03E-7232-F273-D340-28B497D0E19C}"/>
              </a:ext>
            </a:extLst>
          </p:cNvPr>
          <p:cNvSpPr txBox="1"/>
          <p:nvPr/>
        </p:nvSpPr>
        <p:spPr>
          <a:xfrm>
            <a:off x="5403776" y="5000039"/>
            <a:ext cx="1563842" cy="923330"/>
          </a:xfrm>
          <a:prstGeom prst="rect">
            <a:avLst/>
          </a:prstGeom>
          <a:noFill/>
        </p:spPr>
        <p:txBody>
          <a:bodyPr wrap="square" lIns="91440" tIns="45720" rIns="91440" bIns="45720" rtlCol="0" anchor="t">
            <a:spAutoFit/>
          </a:bodyPr>
          <a:lstStyle/>
          <a:p>
            <a:pPr algn="ctr"/>
            <a:r>
              <a:rPr lang="sk-SK" dirty="0">
                <a:solidFill>
                  <a:srgbClr val="404040"/>
                </a:solidFill>
              </a:rPr>
              <a:t>Monitorujte dosiahnutie svojich cieľov</a:t>
            </a:r>
          </a:p>
        </p:txBody>
      </p:sp>
      <p:sp>
        <p:nvSpPr>
          <p:cNvPr id="22" name="BlokTextu 21">
            <a:extLst>
              <a:ext uri="{FF2B5EF4-FFF2-40B4-BE49-F238E27FC236}">
                <a16:creationId xmlns:a16="http://schemas.microsoft.com/office/drawing/2014/main" id="{75765D20-30F1-10E6-25D6-9607693301C4}"/>
              </a:ext>
            </a:extLst>
          </p:cNvPr>
          <p:cNvSpPr txBox="1"/>
          <p:nvPr/>
        </p:nvSpPr>
        <p:spPr>
          <a:xfrm>
            <a:off x="7490638" y="5027783"/>
            <a:ext cx="1769678" cy="923330"/>
          </a:xfrm>
          <a:prstGeom prst="rect">
            <a:avLst/>
          </a:prstGeom>
          <a:noFill/>
        </p:spPr>
        <p:txBody>
          <a:bodyPr wrap="square" rtlCol="0">
            <a:spAutoFit/>
          </a:bodyPr>
          <a:lstStyle/>
          <a:p>
            <a:pPr algn="ctr"/>
            <a:r>
              <a:rPr lang="sk-SK">
                <a:solidFill>
                  <a:srgbClr val="404040"/>
                </a:solidFill>
              </a:rPr>
              <a:t>Verejne zdieľajte dosiahnutý progres</a:t>
            </a:r>
          </a:p>
        </p:txBody>
      </p:sp>
      <p:sp>
        <p:nvSpPr>
          <p:cNvPr id="23" name="BlokTextu 22">
            <a:extLst>
              <a:ext uri="{FF2B5EF4-FFF2-40B4-BE49-F238E27FC236}">
                <a16:creationId xmlns:a16="http://schemas.microsoft.com/office/drawing/2014/main" id="{E6F31D56-67B3-8D25-64E2-50FE72A76102}"/>
              </a:ext>
            </a:extLst>
          </p:cNvPr>
          <p:cNvSpPr txBox="1"/>
          <p:nvPr/>
        </p:nvSpPr>
        <p:spPr>
          <a:xfrm>
            <a:off x="9403153" y="5042513"/>
            <a:ext cx="2492784" cy="646331"/>
          </a:xfrm>
          <a:prstGeom prst="rect">
            <a:avLst/>
          </a:prstGeom>
          <a:noFill/>
        </p:spPr>
        <p:txBody>
          <a:bodyPr wrap="square" rtlCol="0">
            <a:spAutoFit/>
          </a:bodyPr>
          <a:lstStyle/>
          <a:p>
            <a:pPr algn="ctr"/>
            <a:r>
              <a:rPr lang="sk-SK">
                <a:solidFill>
                  <a:srgbClr val="404040"/>
                </a:solidFill>
              </a:rPr>
              <a:t>Vzdelávajte svojich zákazníkov</a:t>
            </a:r>
          </a:p>
        </p:txBody>
      </p:sp>
      <p:sp>
        <p:nvSpPr>
          <p:cNvPr id="17"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3210363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descr="Obrázok, na ktorom je rastlina&#10;&#10;Automaticky generovaný popis">
            <a:extLst>
              <a:ext uri="{FF2B5EF4-FFF2-40B4-BE49-F238E27FC236}">
                <a16:creationId xmlns:a16="http://schemas.microsoft.com/office/drawing/2014/main" id="{0319B6C1-309F-E639-E178-BB41D21E4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5287" y="1886035"/>
            <a:ext cx="5314950" cy="4071830"/>
          </a:xfrm>
          <a:prstGeom prst="rect">
            <a:avLst/>
          </a:prstGeom>
        </p:spPr>
      </p:pic>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r>
              <a:rPr lang="sk-SK" sz="4000" b="1" dirty="0">
                <a:solidFill>
                  <a:srgbClr val="404040"/>
                </a:solidFill>
              </a:rPr>
              <a:t>Zelené podnikanie</a:t>
            </a:r>
            <a:br>
              <a:rPr lang="sk-SK" sz="4400" b="1" dirty="0">
                <a:solidFill>
                  <a:srgbClr val="404040"/>
                </a:solidFill>
              </a:rPr>
            </a:br>
            <a:r>
              <a:rPr lang="sk-SK" sz="2800" dirty="0">
                <a:solidFill>
                  <a:srgbClr val="404040"/>
                </a:solidFill>
              </a:rPr>
              <a:t>3.1 </a:t>
            </a:r>
            <a:r>
              <a:rPr lang="sk-SK" sz="2800" noProof="0" dirty="0"/>
              <a:t>Čo je zelené podnikanie a aké sú jeho princípy</a:t>
            </a:r>
            <a:endParaRPr lang="en-US" sz="2800" dirty="0"/>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Zástupný objekt pre obsah 2">
            <a:extLst>
              <a:ext uri="{FF2B5EF4-FFF2-40B4-BE49-F238E27FC236}">
                <a16:creationId xmlns:a16="http://schemas.microsoft.com/office/drawing/2014/main" id="{A0115E41-CBEE-74B7-FE76-4545B2D5AF9D}"/>
              </a:ext>
            </a:extLst>
          </p:cNvPr>
          <p:cNvSpPr>
            <a:spLocks noGrp="1"/>
          </p:cNvSpPr>
          <p:nvPr>
            <p:ph sz="half" idx="1"/>
          </p:nvPr>
        </p:nvSpPr>
        <p:spPr>
          <a:xfrm>
            <a:off x="0" y="1989564"/>
            <a:ext cx="6495771" cy="4029548"/>
          </a:xfrm>
        </p:spPr>
        <p:txBody>
          <a:bodyPr>
            <a:normAutofit fontScale="92500" lnSpcReduction="10000"/>
          </a:bodyPr>
          <a:lstStyle/>
          <a:p>
            <a:pPr marL="0" indent="0" algn="ctr">
              <a:buNone/>
            </a:pPr>
            <a:r>
              <a:rPr lang="sk-SK" sz="2400" b="1" dirty="0"/>
              <a:t>Ako podporiť myšlienku zeleného podnikania vo vašom podnikaní?</a:t>
            </a:r>
          </a:p>
          <a:p>
            <a:pPr algn="ctr"/>
            <a:endParaRPr lang="sk-SK" sz="2400" dirty="0"/>
          </a:p>
          <a:p>
            <a:pPr algn="ctr"/>
            <a:r>
              <a:rPr lang="sk-SK" sz="2400" dirty="0"/>
              <a:t>Pozrite si úspešný príbeh zeleného podnikania a inšpirujte sa prírodným ekosystémom Zeme</a:t>
            </a:r>
          </a:p>
          <a:p>
            <a:pPr algn="ctr"/>
            <a:r>
              <a:rPr lang="sk-SK" sz="2400" dirty="0">
                <a:hlinkClick r:id="rId5"/>
              </a:rPr>
              <a:t>Kliknite tu</a:t>
            </a:r>
            <a:endParaRPr lang="sk-SK" sz="2400" dirty="0"/>
          </a:p>
          <a:p>
            <a:pPr algn="ctr"/>
            <a:endParaRPr lang="sk-SK" sz="2400" dirty="0"/>
          </a:p>
          <a:p>
            <a:pPr algn="ctr"/>
            <a:r>
              <a:rPr lang="sk-SK" sz="2400" dirty="0"/>
              <a:t>Berte na vedomie, že zelené podnikanie je založené na skutočne pozitívnom vplyve na životné prostredie a spoločnosť okolo nás. Nejedná sa o praktiky </a:t>
            </a:r>
            <a:r>
              <a:rPr lang="sk-SK" sz="2400" dirty="0" err="1">
                <a:hlinkClick r:id="rId6"/>
              </a:rPr>
              <a:t>greenwashingu</a:t>
            </a:r>
            <a:r>
              <a:rPr lang="sk-SK" sz="2400" dirty="0"/>
              <a:t>!</a:t>
            </a:r>
          </a:p>
        </p:txBody>
      </p:sp>
      <p:sp>
        <p:nvSpPr>
          <p:cNvPr id="11"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1653509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r>
              <a:rPr lang="sk-SK" sz="4000" b="1" dirty="0">
                <a:solidFill>
                  <a:srgbClr val="404040"/>
                </a:solidFill>
              </a:rPr>
              <a:t>Zelené podnikanie</a:t>
            </a:r>
            <a:br>
              <a:rPr lang="sk-SK" sz="4000" b="1" dirty="0">
                <a:solidFill>
                  <a:srgbClr val="404040"/>
                </a:solidFill>
              </a:rPr>
            </a:br>
            <a:r>
              <a:rPr lang="sk-SK" sz="2800" dirty="0">
                <a:solidFill>
                  <a:srgbClr val="404040"/>
                </a:solidFill>
              </a:rPr>
              <a:t>3.2 </a:t>
            </a:r>
            <a:r>
              <a:rPr lang="sk-SK" sz="2800" noProof="0" dirty="0"/>
              <a:t>Ako využiť potenciál zeleného podnikania</a:t>
            </a:r>
            <a:endParaRPr lang="sk-SK" sz="2800" dirty="0">
              <a:solidFill>
                <a:srgbClr val="404040"/>
              </a:solidFill>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Zástupný objekt pre obsah 2">
            <a:extLst>
              <a:ext uri="{FF2B5EF4-FFF2-40B4-BE49-F238E27FC236}">
                <a16:creationId xmlns:a16="http://schemas.microsoft.com/office/drawing/2014/main" id="{A0115E41-CBEE-74B7-FE76-4545B2D5AF9D}"/>
              </a:ext>
            </a:extLst>
          </p:cNvPr>
          <p:cNvSpPr>
            <a:spLocks noGrp="1"/>
          </p:cNvSpPr>
          <p:nvPr>
            <p:ph sz="half" idx="1"/>
          </p:nvPr>
        </p:nvSpPr>
        <p:spPr>
          <a:xfrm>
            <a:off x="1096963" y="2637693"/>
            <a:ext cx="10303111" cy="2483583"/>
          </a:xfrm>
        </p:spPr>
        <p:txBody>
          <a:bodyPr>
            <a:normAutofit/>
          </a:bodyPr>
          <a:lstStyle/>
          <a:p>
            <a:pPr algn="just"/>
            <a:r>
              <a:rPr lang="sk-SK" sz="2800" b="1" i="0" dirty="0">
                <a:solidFill>
                  <a:schemeClr val="accent2"/>
                </a:solidFill>
                <a:effectLst/>
              </a:rPr>
              <a:t>Všetky sektory hospodárstva sa budú musieť pretvoriť</a:t>
            </a:r>
            <a:r>
              <a:rPr lang="sk-SK" sz="2800" i="0" dirty="0">
                <a:solidFill>
                  <a:schemeClr val="accent2"/>
                </a:solidFill>
                <a:effectLst/>
              </a:rPr>
              <a:t>, aby sa svet mohol dekarbonizovať -  prebudovaním už zavedených trhov, ako aj vytvorením nových. Dosiahnutie uhlíkovo-neutrálneho sveta do roku 2050 sa môže ukázať ako </a:t>
            </a:r>
            <a:r>
              <a:rPr lang="sk-SK" sz="2800" b="1" i="0" dirty="0">
                <a:solidFill>
                  <a:schemeClr val="accent2"/>
                </a:solidFill>
                <a:effectLst/>
              </a:rPr>
              <a:t>najväčšie prerozdelenie kapitálu v histórii</a:t>
            </a:r>
            <a:r>
              <a:rPr lang="sk-SK" sz="2800" i="0" dirty="0">
                <a:solidFill>
                  <a:schemeClr val="accent2"/>
                </a:solidFill>
                <a:effectLst/>
              </a:rPr>
              <a:t>.</a:t>
            </a:r>
          </a:p>
          <a:p>
            <a:pPr algn="r"/>
            <a:r>
              <a:rPr lang="en-US" sz="2800" dirty="0">
                <a:solidFill>
                  <a:schemeClr val="accent2"/>
                </a:solidFill>
              </a:rPr>
              <a:t>-</a:t>
            </a:r>
            <a:r>
              <a:rPr lang="en-US" sz="2800" i="0" dirty="0">
                <a:solidFill>
                  <a:schemeClr val="accent2"/>
                </a:solidFill>
                <a:effectLst/>
              </a:rPr>
              <a:t>McKinsey, 2022</a:t>
            </a:r>
            <a:endParaRPr lang="en-US" sz="2800" dirty="0">
              <a:solidFill>
                <a:schemeClr val="accent2"/>
              </a:solidFill>
              <a:effectLst/>
              <a:ea typeface="Times New Roman" panose="02020603050405020304" pitchFamily="18" charset="0"/>
            </a:endParaRPr>
          </a:p>
          <a:p>
            <a:pPr algn="just"/>
            <a:endParaRPr lang="en-US" sz="2800" dirty="0">
              <a:solidFill>
                <a:schemeClr val="accent2"/>
              </a:solidFill>
              <a:effectLst/>
              <a:latin typeface="Times New Roman" panose="02020603050405020304" pitchFamily="18" charset="0"/>
              <a:ea typeface="Times New Roman" panose="02020603050405020304" pitchFamily="18" charset="0"/>
            </a:endParaRPr>
          </a:p>
          <a:p>
            <a:pPr algn="just"/>
            <a:endParaRPr lang="en-US" sz="2800" dirty="0">
              <a:solidFill>
                <a:schemeClr val="accent2"/>
              </a:solidFill>
              <a:effectLst/>
              <a:latin typeface="Times New Roman" panose="02020603050405020304" pitchFamily="18" charset="0"/>
              <a:ea typeface="Times New Roman" panose="02020603050405020304" pitchFamily="18" charset="0"/>
            </a:endParaRPr>
          </a:p>
          <a:p>
            <a:pPr algn="just"/>
            <a:endParaRPr lang="en-US" sz="2800" dirty="0">
              <a:solidFill>
                <a:schemeClr val="accent2"/>
              </a:solidFill>
            </a:endParaRPr>
          </a:p>
        </p:txBody>
      </p:sp>
      <p:sp>
        <p:nvSpPr>
          <p:cNvPr id="7"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2151683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aoblený obdĺžnik 8">
            <a:extLst>
              <a:ext uri="{FF2B5EF4-FFF2-40B4-BE49-F238E27FC236}">
                <a16:creationId xmlns:a16="http://schemas.microsoft.com/office/drawing/2014/main" id="{E0C1BCA8-576E-CF27-7FDB-CEDB7444B725}"/>
              </a:ext>
            </a:extLst>
          </p:cNvPr>
          <p:cNvSpPr/>
          <p:nvPr/>
        </p:nvSpPr>
        <p:spPr>
          <a:xfrm>
            <a:off x="3680065" y="2006722"/>
            <a:ext cx="2442950" cy="1590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b="1" dirty="0"/>
              <a:t>Vysoký prínos a riziko </a:t>
            </a:r>
            <a:r>
              <a:rPr lang="sk-SK" sz="1600" dirty="0"/>
              <a:t>– nápady s výrazným vplyvom na klímu, ktoré si však vyžadujú rozvoj ďalších inovácií</a:t>
            </a:r>
          </a:p>
        </p:txBody>
      </p:sp>
      <p:sp>
        <p:nvSpPr>
          <p:cNvPr id="10" name="BlokTextu 9">
            <a:extLst>
              <a:ext uri="{FF2B5EF4-FFF2-40B4-BE49-F238E27FC236}">
                <a16:creationId xmlns:a16="http://schemas.microsoft.com/office/drawing/2014/main" id="{F45B1BFE-CD1A-87E3-EFBD-7E6BA0938139}"/>
              </a:ext>
            </a:extLst>
          </p:cNvPr>
          <p:cNvSpPr txBox="1"/>
          <p:nvPr/>
        </p:nvSpPr>
        <p:spPr>
          <a:xfrm>
            <a:off x="1655924" y="2376053"/>
            <a:ext cx="1813959" cy="2585323"/>
          </a:xfrm>
          <a:prstGeom prst="rect">
            <a:avLst/>
          </a:prstGeom>
          <a:noFill/>
        </p:spPr>
        <p:txBody>
          <a:bodyPr wrap="none" rtlCol="0">
            <a:spAutoFit/>
          </a:bodyPr>
          <a:lstStyle/>
          <a:p>
            <a:pPr algn="r"/>
            <a:r>
              <a:rPr lang="sk-SK" dirty="0">
                <a:solidFill>
                  <a:srgbClr val="404040"/>
                </a:solidFill>
              </a:rPr>
              <a:t>VYSOKÝ</a:t>
            </a:r>
          </a:p>
          <a:p>
            <a:pPr algn="r"/>
            <a:endParaRPr lang="sk-SK" dirty="0">
              <a:solidFill>
                <a:srgbClr val="404040"/>
              </a:solidFill>
            </a:endParaRPr>
          </a:p>
          <a:p>
            <a:pPr algn="r"/>
            <a:endParaRPr lang="sk-SK" dirty="0">
              <a:solidFill>
                <a:srgbClr val="404040"/>
              </a:solidFill>
            </a:endParaRPr>
          </a:p>
          <a:p>
            <a:pPr algn="r"/>
            <a:endParaRPr lang="sk-SK" dirty="0">
              <a:solidFill>
                <a:srgbClr val="404040"/>
              </a:solidFill>
            </a:endParaRPr>
          </a:p>
          <a:p>
            <a:pPr algn="r"/>
            <a:r>
              <a:rPr lang="sk-SK" b="1" dirty="0">
                <a:solidFill>
                  <a:srgbClr val="404040"/>
                </a:solidFill>
              </a:rPr>
              <a:t>VPLYV NA KLÍMU</a:t>
            </a:r>
          </a:p>
          <a:p>
            <a:pPr algn="r"/>
            <a:endParaRPr lang="sk-SK" dirty="0">
              <a:solidFill>
                <a:srgbClr val="404040"/>
              </a:solidFill>
            </a:endParaRPr>
          </a:p>
          <a:p>
            <a:pPr algn="r"/>
            <a:endParaRPr lang="sk-SK" dirty="0">
              <a:solidFill>
                <a:srgbClr val="404040"/>
              </a:solidFill>
            </a:endParaRPr>
          </a:p>
          <a:p>
            <a:pPr algn="r"/>
            <a:endParaRPr lang="sk-SK" dirty="0">
              <a:solidFill>
                <a:srgbClr val="404040"/>
              </a:solidFill>
            </a:endParaRPr>
          </a:p>
          <a:p>
            <a:pPr algn="r"/>
            <a:r>
              <a:rPr lang="sk-SK" dirty="0">
                <a:solidFill>
                  <a:srgbClr val="404040"/>
                </a:solidFill>
              </a:rPr>
              <a:t>NÍZKY</a:t>
            </a:r>
          </a:p>
        </p:txBody>
      </p:sp>
      <p:sp>
        <p:nvSpPr>
          <p:cNvPr id="11" name="BlokTextu 10">
            <a:extLst>
              <a:ext uri="{FF2B5EF4-FFF2-40B4-BE49-F238E27FC236}">
                <a16:creationId xmlns:a16="http://schemas.microsoft.com/office/drawing/2014/main" id="{FF8741D8-FE74-019F-B375-884E846FC549}"/>
              </a:ext>
            </a:extLst>
          </p:cNvPr>
          <p:cNvSpPr txBox="1"/>
          <p:nvPr/>
        </p:nvSpPr>
        <p:spPr>
          <a:xfrm>
            <a:off x="3804937" y="5544899"/>
            <a:ext cx="5009898" cy="369332"/>
          </a:xfrm>
          <a:prstGeom prst="rect">
            <a:avLst/>
          </a:prstGeom>
          <a:noFill/>
        </p:spPr>
        <p:txBody>
          <a:bodyPr wrap="none" rtlCol="0">
            <a:spAutoFit/>
          </a:bodyPr>
          <a:lstStyle/>
          <a:p>
            <a:r>
              <a:rPr lang="sk-SK" dirty="0">
                <a:solidFill>
                  <a:srgbClr val="404040"/>
                </a:solidFill>
              </a:rPr>
              <a:t>NÍZKA       </a:t>
            </a:r>
            <a:r>
              <a:rPr lang="sk-SK" b="1" dirty="0">
                <a:solidFill>
                  <a:srgbClr val="404040"/>
                </a:solidFill>
              </a:rPr>
              <a:t>TECHNOLOGICKÁ VYSPELOSŤ       </a:t>
            </a:r>
            <a:r>
              <a:rPr lang="sk-SK" dirty="0">
                <a:solidFill>
                  <a:srgbClr val="404040"/>
                </a:solidFill>
              </a:rPr>
              <a:t>VYSOKÁ</a:t>
            </a:r>
          </a:p>
        </p:txBody>
      </p:sp>
      <p:sp>
        <p:nvSpPr>
          <p:cNvPr id="12" name="Zaoblený obdĺžnik 11">
            <a:extLst>
              <a:ext uri="{FF2B5EF4-FFF2-40B4-BE49-F238E27FC236}">
                <a16:creationId xmlns:a16="http://schemas.microsoft.com/office/drawing/2014/main" id="{E32B359E-3C65-2A6F-B311-7C354707A71E}"/>
              </a:ext>
            </a:extLst>
          </p:cNvPr>
          <p:cNvSpPr/>
          <p:nvPr/>
        </p:nvSpPr>
        <p:spPr>
          <a:xfrm>
            <a:off x="3680065" y="3668715"/>
            <a:ext cx="2442950" cy="1590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b="1" dirty="0"/>
              <a:t>Monitorovanie</a:t>
            </a:r>
            <a:r>
              <a:rPr lang="sk-SK" sz="1600" dirty="0"/>
              <a:t> – nápady, ktoré majú menší vplyv na klímu a vyžadujú dodatočné inovácie pre dosiahnutie technologickej vyspelosti</a:t>
            </a:r>
          </a:p>
        </p:txBody>
      </p:sp>
      <p:sp>
        <p:nvSpPr>
          <p:cNvPr id="13" name="Zaoblený obdĺžnik 12">
            <a:extLst>
              <a:ext uri="{FF2B5EF4-FFF2-40B4-BE49-F238E27FC236}">
                <a16:creationId xmlns:a16="http://schemas.microsoft.com/office/drawing/2014/main" id="{503E0806-B84C-00B3-E597-357456969607}"/>
              </a:ext>
            </a:extLst>
          </p:cNvPr>
          <p:cNvSpPr/>
          <p:nvPr/>
        </p:nvSpPr>
        <p:spPr>
          <a:xfrm>
            <a:off x="6220823" y="2006722"/>
            <a:ext cx="2442950" cy="159038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b="1" dirty="0">
                <a:solidFill>
                  <a:schemeClr val="bg1"/>
                </a:solidFill>
              </a:rPr>
              <a:t>Veľká výhra </a:t>
            </a:r>
            <a:r>
              <a:rPr lang="sk-SK" sz="1600" dirty="0">
                <a:solidFill>
                  <a:schemeClr val="bg1"/>
                </a:solidFill>
              </a:rPr>
              <a:t>– nápady, ktoré by mohli byť uprednostňované z hľadiska okamžitého presadzovania a prínosu pre klímu</a:t>
            </a:r>
          </a:p>
        </p:txBody>
      </p:sp>
      <p:sp>
        <p:nvSpPr>
          <p:cNvPr id="14" name="Zaoblený obdĺžnik 13">
            <a:extLst>
              <a:ext uri="{FF2B5EF4-FFF2-40B4-BE49-F238E27FC236}">
                <a16:creationId xmlns:a16="http://schemas.microsoft.com/office/drawing/2014/main" id="{AAD7A9C5-3ECB-F166-B20B-340640AC5ADD}"/>
              </a:ext>
            </a:extLst>
          </p:cNvPr>
          <p:cNvSpPr/>
          <p:nvPr/>
        </p:nvSpPr>
        <p:spPr>
          <a:xfrm>
            <a:off x="6220823" y="3668715"/>
            <a:ext cx="2442950" cy="1590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b="1" dirty="0"/>
              <a:t>Rýchle konanie </a:t>
            </a:r>
            <a:r>
              <a:rPr lang="sk-SK" sz="1600" dirty="0"/>
              <a:t>–  nápady, ktoré sú technologicky vyspelé, ale majú nižší celkový vplyv na eliminovanie tvorby emisií</a:t>
            </a:r>
          </a:p>
        </p:txBody>
      </p:sp>
      <p:sp>
        <p:nvSpPr>
          <p:cNvPr id="15" name="BlokTextu 14">
            <a:extLst>
              <a:ext uri="{FF2B5EF4-FFF2-40B4-BE49-F238E27FC236}">
                <a16:creationId xmlns:a16="http://schemas.microsoft.com/office/drawing/2014/main" id="{115D783A-1FD4-F1EF-0AF3-ED029A8B0659}"/>
              </a:ext>
            </a:extLst>
          </p:cNvPr>
          <p:cNvSpPr txBox="1"/>
          <p:nvPr/>
        </p:nvSpPr>
        <p:spPr>
          <a:xfrm>
            <a:off x="628721" y="5914231"/>
            <a:ext cx="10934558" cy="430887"/>
          </a:xfrm>
          <a:prstGeom prst="rect">
            <a:avLst/>
          </a:prstGeom>
          <a:noFill/>
        </p:spPr>
        <p:txBody>
          <a:bodyPr wrap="square" rtlCol="0">
            <a:spAutoFit/>
          </a:bodyPr>
          <a:lstStyle/>
          <a:p>
            <a:r>
              <a:rPr lang="en-US" sz="1100" dirty="0" err="1">
                <a:solidFill>
                  <a:srgbClr val="404040"/>
                </a:solidFill>
              </a:rPr>
              <a:t>Zdroj</a:t>
            </a:r>
            <a:r>
              <a:rPr lang="en-US" sz="1100" dirty="0">
                <a:solidFill>
                  <a:srgbClr val="404040"/>
                </a:solidFill>
              </a:rPr>
              <a:t>: </a:t>
            </a:r>
            <a:r>
              <a:rPr lang="en-US" sz="1100" dirty="0" err="1">
                <a:solidFill>
                  <a:srgbClr val="404040"/>
                </a:solidFill>
              </a:rPr>
              <a:t>vlastné</a:t>
            </a:r>
            <a:r>
              <a:rPr lang="en-US" sz="1100" dirty="0">
                <a:solidFill>
                  <a:srgbClr val="404040"/>
                </a:solidFill>
              </a:rPr>
              <a:t> spracovanie </a:t>
            </a:r>
            <a:r>
              <a:rPr lang="en-US" sz="1100" dirty="0" err="1">
                <a:solidFill>
                  <a:srgbClr val="404040"/>
                </a:solidFill>
              </a:rPr>
              <a:t>podľa</a:t>
            </a:r>
            <a:r>
              <a:rPr lang="en-US" sz="1100" dirty="0">
                <a:solidFill>
                  <a:srgbClr val="404040"/>
                </a:solidFill>
              </a:rPr>
              <a:t> https://</a:t>
            </a:r>
            <a:r>
              <a:rPr lang="en-US" sz="1100" dirty="0" err="1">
                <a:solidFill>
                  <a:srgbClr val="404040"/>
                </a:solidFill>
              </a:rPr>
              <a:t>www.mckinsey.com</a:t>
            </a:r>
            <a:r>
              <a:rPr lang="en-US" sz="1100" dirty="0">
                <a:solidFill>
                  <a:srgbClr val="404040"/>
                </a:solidFill>
              </a:rPr>
              <a:t>/industries/industrials-and-electronics/our-insights/identifying-opportunities-and-starting-to-build-a-new-green-business-in-the-industrial-sector</a:t>
            </a:r>
          </a:p>
        </p:txBody>
      </p:sp>
      <p:sp>
        <p:nvSpPr>
          <p:cNvPr id="16" name="BlokTextu 15">
            <a:extLst>
              <a:ext uri="{FF2B5EF4-FFF2-40B4-BE49-F238E27FC236}">
                <a16:creationId xmlns:a16="http://schemas.microsoft.com/office/drawing/2014/main" id="{373B63F3-6F75-8F4F-AF4C-37AE93E1C37F}"/>
              </a:ext>
            </a:extLst>
          </p:cNvPr>
          <p:cNvSpPr txBox="1"/>
          <p:nvPr/>
        </p:nvSpPr>
        <p:spPr>
          <a:xfrm>
            <a:off x="134604" y="1130185"/>
            <a:ext cx="12190068" cy="400110"/>
          </a:xfrm>
          <a:prstGeom prst="rect">
            <a:avLst/>
          </a:prstGeom>
          <a:noFill/>
        </p:spPr>
        <p:txBody>
          <a:bodyPr wrap="none" rtlCol="0">
            <a:spAutoFit/>
          </a:bodyPr>
          <a:lstStyle/>
          <a:p>
            <a:r>
              <a:rPr lang="sk-SK" sz="2000">
                <a:solidFill>
                  <a:srgbClr val="404040"/>
                </a:solidFill>
              </a:rPr>
              <a:t>Úrovne udržateľných podnikateľských príležitostí na základe technologickej vyspelosti a vplyvu podnikania na klímu:</a:t>
            </a:r>
          </a:p>
        </p:txBody>
      </p:sp>
      <p:pic>
        <p:nvPicPr>
          <p:cNvPr id="17"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3251484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r>
              <a:rPr lang="sk-SK" sz="4000" b="1" dirty="0">
                <a:solidFill>
                  <a:srgbClr val="404040"/>
                </a:solidFill>
              </a:rPr>
              <a:t>Zelené podnikanie</a:t>
            </a:r>
            <a:br>
              <a:rPr lang="sk-SK" sz="5400" b="1" dirty="0">
                <a:solidFill>
                  <a:srgbClr val="404040"/>
                </a:solidFill>
              </a:rPr>
            </a:br>
            <a:r>
              <a:rPr lang="sk-SK" sz="2800" dirty="0">
                <a:solidFill>
                  <a:srgbClr val="404040"/>
                </a:solidFill>
              </a:rPr>
              <a:t>3.2 </a:t>
            </a:r>
            <a:r>
              <a:rPr lang="sk-SK" sz="2800" noProof="0" dirty="0"/>
              <a:t>Ako využiť potenciál zeleného podnikania</a:t>
            </a:r>
            <a:endParaRPr lang="en-US" sz="2800" dirty="0">
              <a:solidFill>
                <a:srgbClr val="404040"/>
              </a:solidFill>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Zástupný objekt pre obsah 2">
            <a:extLst>
              <a:ext uri="{FF2B5EF4-FFF2-40B4-BE49-F238E27FC236}">
                <a16:creationId xmlns:a16="http://schemas.microsoft.com/office/drawing/2014/main" id="{A0115E41-CBEE-74B7-FE76-4545B2D5AF9D}"/>
              </a:ext>
            </a:extLst>
          </p:cNvPr>
          <p:cNvSpPr>
            <a:spLocks noGrp="1"/>
          </p:cNvSpPr>
          <p:nvPr>
            <p:ph sz="half" idx="1"/>
          </p:nvPr>
        </p:nvSpPr>
        <p:spPr>
          <a:xfrm>
            <a:off x="1097278" y="1822315"/>
            <a:ext cx="10058085" cy="1420743"/>
          </a:xfrm>
        </p:spPr>
        <p:txBody>
          <a:bodyPr>
            <a:normAutofit/>
          </a:bodyPr>
          <a:lstStyle/>
          <a:p>
            <a:pPr algn="just"/>
            <a:r>
              <a:rPr lang="sk-SK" sz="1800" dirty="0">
                <a:solidFill>
                  <a:srgbClr val="404040"/>
                </a:solidFill>
              </a:rPr>
              <a:t>Preskúmajte</a:t>
            </a:r>
            <a:r>
              <a:rPr lang="sk-SK" sz="1800" b="1" dirty="0">
                <a:solidFill>
                  <a:srgbClr val="404040"/>
                </a:solidFill>
              </a:rPr>
              <a:t> 5 krokov, ktoré vám môžu pomôcť zmierniť podnikateľské riziko a zhodnotiť vaše udržateľné možnosti </a:t>
            </a:r>
            <a:r>
              <a:rPr lang="sk-SK" sz="1800" dirty="0">
                <a:solidFill>
                  <a:srgbClr val="404040"/>
                </a:solidFill>
              </a:rPr>
              <a:t>od spoločnosti </a:t>
            </a:r>
            <a:r>
              <a:rPr lang="sk-SK" sz="1800" dirty="0" err="1">
                <a:solidFill>
                  <a:srgbClr val="404040"/>
                </a:solidFill>
              </a:rPr>
              <a:t>McKinsey</a:t>
            </a:r>
            <a:r>
              <a:rPr lang="sk-SK" sz="1800" dirty="0">
                <a:solidFill>
                  <a:srgbClr val="404040"/>
                </a:solidFill>
              </a:rPr>
              <a:t> &amp; </a:t>
            </a:r>
            <a:r>
              <a:rPr lang="sk-SK" sz="1800" dirty="0" err="1">
                <a:solidFill>
                  <a:srgbClr val="404040"/>
                </a:solidFill>
              </a:rPr>
              <a:t>Company</a:t>
            </a:r>
            <a:r>
              <a:rPr lang="sk-SK" sz="1800" dirty="0">
                <a:solidFill>
                  <a:srgbClr val="404040"/>
                </a:solidFill>
              </a:rPr>
              <a:t> </a:t>
            </a:r>
            <a:r>
              <a:rPr lang="sk-SK" sz="1800" i="1" dirty="0">
                <a:solidFill>
                  <a:srgbClr val="404040"/>
                </a:solidFill>
              </a:rPr>
              <a:t>(z mapovania príležitostí pre priemyselné podniky v rámci 11 sektorov/oblastí: poľnohospodárstvo a správa pôdy a lesov, budovy, správa uhlíka, spotrebný tovar, vodík, priemysel, ropa a plyn, energetika, doprava, odpad a voda):</a:t>
            </a:r>
            <a:endParaRPr lang="sk-SK" sz="1400" b="0" i="0" dirty="0">
              <a:solidFill>
                <a:srgbClr val="404040"/>
              </a:solidFill>
              <a:effectLst/>
              <a:latin typeface="Bower"/>
            </a:endParaRPr>
          </a:p>
          <a:p>
            <a:pPr algn="just"/>
            <a:endParaRPr lang="sk-SK" sz="1600" dirty="0">
              <a:solidFill>
                <a:srgbClr val="404040"/>
              </a:solidFill>
              <a:effectLst/>
              <a:latin typeface="Segoe UI" panose="020B0502040204020203" pitchFamily="34" charset="0"/>
              <a:ea typeface="Times New Roman" panose="02020603050405020304" pitchFamily="18" charset="0"/>
            </a:endParaRPr>
          </a:p>
          <a:p>
            <a:pPr algn="just"/>
            <a:endParaRPr lang="sk-SK" sz="1600" dirty="0">
              <a:solidFill>
                <a:srgbClr val="404040"/>
              </a:solidFill>
              <a:effectLst/>
              <a:latin typeface="Times New Roman" panose="02020603050405020304" pitchFamily="18" charset="0"/>
              <a:ea typeface="Times New Roman" panose="02020603050405020304" pitchFamily="18" charset="0"/>
            </a:endParaRPr>
          </a:p>
          <a:p>
            <a:pPr algn="just"/>
            <a:endParaRPr lang="sk-SK" sz="1600" dirty="0">
              <a:solidFill>
                <a:srgbClr val="404040"/>
              </a:solidFill>
              <a:effectLst/>
              <a:latin typeface="Times New Roman" panose="02020603050405020304" pitchFamily="18" charset="0"/>
              <a:ea typeface="Times New Roman" panose="02020603050405020304" pitchFamily="18" charset="0"/>
            </a:endParaRPr>
          </a:p>
          <a:p>
            <a:pPr algn="just"/>
            <a:endParaRPr lang="sk-SK" sz="1600" dirty="0">
              <a:solidFill>
                <a:srgbClr val="404040"/>
              </a:solidFill>
              <a:effectLst/>
              <a:latin typeface="Times New Roman" panose="02020603050405020304" pitchFamily="18" charset="0"/>
              <a:ea typeface="Times New Roman" panose="02020603050405020304" pitchFamily="18" charset="0"/>
            </a:endParaRPr>
          </a:p>
          <a:p>
            <a:pPr algn="just"/>
            <a:endParaRPr lang="sk-SK" sz="1800" dirty="0">
              <a:solidFill>
                <a:srgbClr val="404040"/>
              </a:solidFill>
            </a:endParaRPr>
          </a:p>
        </p:txBody>
      </p:sp>
      <p:sp>
        <p:nvSpPr>
          <p:cNvPr id="7" name="Zaoblený obdĺžnik 6">
            <a:extLst>
              <a:ext uri="{FF2B5EF4-FFF2-40B4-BE49-F238E27FC236}">
                <a16:creationId xmlns:a16="http://schemas.microsoft.com/office/drawing/2014/main" id="{BEA8FADC-B5ED-3AD4-CF5F-BAD0A9A85368}"/>
              </a:ext>
            </a:extLst>
          </p:cNvPr>
          <p:cNvSpPr/>
          <p:nvPr/>
        </p:nvSpPr>
        <p:spPr>
          <a:xfrm>
            <a:off x="1084319" y="3243058"/>
            <a:ext cx="5822452" cy="298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2000" dirty="0">
                <a:solidFill>
                  <a:srgbClr val="404040"/>
                </a:solidFill>
                <a:effectLst/>
                <a:latin typeface="Segoe UI" panose="020B0502040204020203" pitchFamily="34" charset="0"/>
                <a:ea typeface="Times New Roman" panose="02020603050405020304" pitchFamily="18" charset="0"/>
              </a:rPr>
              <a:t>1. </a:t>
            </a:r>
            <a:r>
              <a:rPr lang="sk-SK" b="0" i="0" dirty="0">
                <a:solidFill>
                  <a:srgbClr val="404040"/>
                </a:solidFill>
                <a:effectLst/>
                <a:latin typeface="Bower"/>
              </a:rPr>
              <a:t>Posúďte hodnotové vyhliadky</a:t>
            </a:r>
          </a:p>
        </p:txBody>
      </p:sp>
      <p:sp>
        <p:nvSpPr>
          <p:cNvPr id="11" name="BlokTextu 10">
            <a:extLst>
              <a:ext uri="{FF2B5EF4-FFF2-40B4-BE49-F238E27FC236}">
                <a16:creationId xmlns:a16="http://schemas.microsoft.com/office/drawing/2014/main" id="{B50DE9DB-3D0F-795D-4465-DA0E0E6E40F4}"/>
              </a:ext>
            </a:extLst>
          </p:cNvPr>
          <p:cNvSpPr txBox="1"/>
          <p:nvPr/>
        </p:nvSpPr>
        <p:spPr>
          <a:xfrm>
            <a:off x="1049597" y="3786638"/>
            <a:ext cx="10058084" cy="1754326"/>
          </a:xfrm>
          <a:prstGeom prst="rect">
            <a:avLst/>
          </a:prstGeom>
          <a:noFill/>
        </p:spPr>
        <p:txBody>
          <a:bodyPr wrap="square" rtlCol="0">
            <a:spAutoFit/>
          </a:bodyPr>
          <a:lstStyle/>
          <a:p>
            <a:pPr marL="285750" indent="-285750" algn="just">
              <a:buFont typeface="Arial" panose="020B0604020202020204" pitchFamily="34" charset="0"/>
              <a:buChar char="•"/>
            </a:pPr>
            <a:r>
              <a:rPr lang="sk-SK" b="0" i="0" dirty="0" err="1">
                <a:solidFill>
                  <a:srgbClr val="404040"/>
                </a:solidFill>
                <a:effectLst/>
              </a:rPr>
              <a:t>McKinsey</a:t>
            </a:r>
            <a:r>
              <a:rPr lang="sk-SK" b="0" i="0" dirty="0">
                <a:solidFill>
                  <a:srgbClr val="404040"/>
                </a:solidFill>
                <a:effectLst/>
              </a:rPr>
              <a:t> odhaduje, že do roku 2030 sa objavia investičné príležitosti v oblasti udržateľného rozvoja v hodnote 9 až 12 biliónov USD</a:t>
            </a:r>
          </a:p>
          <a:p>
            <a:pPr marL="285750" indent="-285750" algn="just">
              <a:buFont typeface="Arial" panose="020B0604020202020204" pitchFamily="34" charset="0"/>
              <a:buChar char="•"/>
            </a:pPr>
            <a:r>
              <a:rPr lang="sk-SK" b="0" i="0" dirty="0">
                <a:solidFill>
                  <a:srgbClr val="404040"/>
                </a:solidFill>
                <a:effectLst/>
              </a:rPr>
              <a:t>Podniky môžu mať prospech z identifikácie špecifických investičných oblastí v rámci rôznych sektorov a z posúdenia hodnoty, ktoré jednotlivé oblasti môžu priniesť</a:t>
            </a:r>
          </a:p>
          <a:p>
            <a:pPr marL="285750" indent="-285750" algn="just">
              <a:buFont typeface="Arial" panose="020B0604020202020204" pitchFamily="34" charset="0"/>
              <a:buChar char="•"/>
            </a:pPr>
            <a:r>
              <a:rPr lang="sk-SK" b="0" i="0" dirty="0">
                <a:solidFill>
                  <a:srgbClr val="404040"/>
                </a:solidFill>
                <a:effectLst/>
              </a:rPr>
              <a:t>Poskytnutím väčšej prehľadnosti o potenciálnej hodnote môže takáto segmentácia pomôcť lídrom nielen uprednostniť relevantné príležitosti, ale aj vybudovať podporu pre nové zelené podniky</a:t>
            </a:r>
            <a:endParaRPr lang="sk-SK" dirty="0">
              <a:solidFill>
                <a:srgbClr val="404040"/>
              </a:solidFill>
            </a:endParaRPr>
          </a:p>
        </p:txBody>
      </p:sp>
      <p:sp>
        <p:nvSpPr>
          <p:cNvPr id="12"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2140092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r>
              <a:rPr lang="sk-SK" sz="4000" b="1" dirty="0">
                <a:solidFill>
                  <a:srgbClr val="404040"/>
                </a:solidFill>
              </a:rPr>
              <a:t>Zelené podnikanie</a:t>
            </a:r>
            <a:br>
              <a:rPr lang="sk-SK" sz="5400" b="1" dirty="0">
                <a:solidFill>
                  <a:srgbClr val="404040"/>
                </a:solidFill>
              </a:rPr>
            </a:br>
            <a:r>
              <a:rPr lang="sk-SK" sz="2800" dirty="0">
                <a:solidFill>
                  <a:srgbClr val="404040"/>
                </a:solidFill>
              </a:rPr>
              <a:t>3.2 </a:t>
            </a:r>
            <a:r>
              <a:rPr lang="sk-SK" sz="2800" noProof="0" dirty="0"/>
              <a:t>Ako využiť potenciál zeleného podnikania</a:t>
            </a:r>
            <a:endParaRPr lang="en-US" sz="2800" dirty="0">
              <a:solidFill>
                <a:srgbClr val="404040"/>
              </a:solidFill>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2" name="Zaoblený obdĺžnik 11">
            <a:extLst>
              <a:ext uri="{FF2B5EF4-FFF2-40B4-BE49-F238E27FC236}">
                <a16:creationId xmlns:a16="http://schemas.microsoft.com/office/drawing/2014/main" id="{6C8CE3C7-5903-DE6F-B864-ABCDD4EC2804}"/>
              </a:ext>
            </a:extLst>
          </p:cNvPr>
          <p:cNvSpPr/>
          <p:nvPr/>
        </p:nvSpPr>
        <p:spPr>
          <a:xfrm>
            <a:off x="1096962" y="1968059"/>
            <a:ext cx="7055365" cy="534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b="0" i="0" dirty="0">
                <a:solidFill>
                  <a:srgbClr val="404040"/>
                </a:solidFill>
                <a:effectLst/>
              </a:rPr>
              <a:t>2. Identifikujte dôležité prvky pre využitie technológie a infraštruktúry</a:t>
            </a:r>
          </a:p>
        </p:txBody>
      </p:sp>
      <p:sp>
        <p:nvSpPr>
          <p:cNvPr id="13" name="BlokTextu 12">
            <a:extLst>
              <a:ext uri="{FF2B5EF4-FFF2-40B4-BE49-F238E27FC236}">
                <a16:creationId xmlns:a16="http://schemas.microsoft.com/office/drawing/2014/main" id="{3E0A1071-AD58-69F5-0F49-5B622FA39214}"/>
              </a:ext>
            </a:extLst>
          </p:cNvPr>
          <p:cNvSpPr txBox="1"/>
          <p:nvPr/>
        </p:nvSpPr>
        <p:spPr>
          <a:xfrm>
            <a:off x="1066958" y="2577224"/>
            <a:ext cx="10058084" cy="2862322"/>
          </a:xfrm>
          <a:prstGeom prst="rect">
            <a:avLst/>
          </a:prstGeom>
          <a:noFill/>
        </p:spPr>
        <p:txBody>
          <a:bodyPr wrap="square" rtlCol="0">
            <a:spAutoFit/>
          </a:bodyPr>
          <a:lstStyle/>
          <a:p>
            <a:pPr marL="285750" indent="-285750" algn="just">
              <a:buFont typeface="Arial" panose="020B0604020202020204" pitchFamily="34" charset="0"/>
              <a:buChar char="•"/>
            </a:pPr>
            <a:r>
              <a:rPr lang="sk-SK" dirty="0">
                <a:solidFill>
                  <a:srgbClr val="404040"/>
                </a:solidFill>
              </a:rPr>
              <a:t>Podniky by mali určiť, či im faktory, ako je infraštruktúra, dodávateľský reťazec, zákaznícka základňa a geografická stopa, poskytujú konkurenčnú výhodu</a:t>
            </a:r>
          </a:p>
          <a:p>
            <a:pPr marL="285750" indent="-285750" algn="just">
              <a:buFont typeface="Arial" panose="020B0604020202020204" pitchFamily="34" charset="0"/>
              <a:buChar char="•"/>
            </a:pPr>
            <a:r>
              <a:rPr lang="sk-SK" dirty="0">
                <a:solidFill>
                  <a:srgbClr val="404040"/>
                </a:solidFill>
              </a:rPr>
              <a:t>Po dokončení interného hodnotenia by mali podniky preskúmať príležitosti, ktoré identifikovali v prvom kroku a zvážiť svoje existujúce schopnosti zručnosti a zdroje</a:t>
            </a:r>
          </a:p>
          <a:p>
            <a:pPr marL="285750" indent="-285750" algn="just">
              <a:buFont typeface="Arial" panose="020B0604020202020204" pitchFamily="34" charset="0"/>
              <a:buChar char="•"/>
            </a:pPr>
            <a:r>
              <a:rPr lang="sk-SK" dirty="0">
                <a:solidFill>
                  <a:srgbClr val="404040"/>
                </a:solidFill>
              </a:rPr>
              <a:t>Podniky môžu zistiť, že ich schopnosti sa hodia na príležitosť, o ktorej pôvodne neuvažovali</a:t>
            </a:r>
          </a:p>
          <a:p>
            <a:pPr marL="285750" indent="-285750" algn="just">
              <a:buFont typeface="Arial" panose="020B0604020202020204" pitchFamily="34" charset="0"/>
              <a:buChar char="•"/>
            </a:pPr>
            <a:r>
              <a:rPr lang="sk-SK" dirty="0">
                <a:solidFill>
                  <a:srgbClr val="404040"/>
                </a:solidFill>
              </a:rPr>
              <a:t>Každý podnik po internom preskúmaní dospeje k inému záveru vzhľadom na svoje jedinečné silné a slabé stránky</a:t>
            </a:r>
          </a:p>
          <a:p>
            <a:pPr marL="285750" indent="-285750" algn="just">
              <a:buFont typeface="Arial" panose="020B0604020202020204" pitchFamily="34" charset="0"/>
              <a:buChar char="•"/>
            </a:pPr>
            <a:r>
              <a:rPr lang="sk-SK" dirty="0">
                <a:solidFill>
                  <a:srgbClr val="404040"/>
                </a:solidFill>
              </a:rPr>
              <a:t>Strojárske podniky, ktoré sa špecializujú na technológiu pohonov, môžu dosiahnuť najlepšie výsledky, ak sa zamerajú na obaľovače elektród - tí, ktorí sa zaoberajú robotikou a automatizáciou, môžu uspieť tým, že sa sústredia na nástroje na zostavovanie článkov alebo modulových balíkov</a:t>
            </a:r>
            <a:endParaRPr lang="sk-SK" dirty="0">
              <a:solidFill>
                <a:srgbClr val="404040"/>
              </a:solidFill>
              <a:latin typeface="Söhne"/>
            </a:endParaRPr>
          </a:p>
        </p:txBody>
      </p:sp>
      <p:sp>
        <p:nvSpPr>
          <p:cNvPr id="11"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3988749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r>
              <a:rPr lang="sk-SK" sz="4000" b="1" dirty="0">
                <a:solidFill>
                  <a:srgbClr val="404040"/>
                </a:solidFill>
              </a:rPr>
              <a:t>Zelené podnikanie</a:t>
            </a:r>
            <a:br>
              <a:rPr lang="sk-SK" sz="5400" b="1" dirty="0">
                <a:solidFill>
                  <a:srgbClr val="404040"/>
                </a:solidFill>
              </a:rPr>
            </a:br>
            <a:r>
              <a:rPr lang="sk-SK" sz="2800" dirty="0">
                <a:solidFill>
                  <a:srgbClr val="404040"/>
                </a:solidFill>
              </a:rPr>
              <a:t>3.2 </a:t>
            </a:r>
            <a:r>
              <a:rPr lang="sk-SK" sz="2800" noProof="0" dirty="0"/>
              <a:t>Ako využiť potenciál zeleného podnikania</a:t>
            </a:r>
            <a:endParaRPr lang="en-US" sz="2800" dirty="0">
              <a:solidFill>
                <a:srgbClr val="404040"/>
              </a:solidFill>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2" name="Zaoblený obdĺžnik 11">
            <a:extLst>
              <a:ext uri="{FF2B5EF4-FFF2-40B4-BE49-F238E27FC236}">
                <a16:creationId xmlns:a16="http://schemas.microsoft.com/office/drawing/2014/main" id="{6C8CE3C7-5903-DE6F-B864-ABCDD4EC2804}"/>
              </a:ext>
            </a:extLst>
          </p:cNvPr>
          <p:cNvSpPr/>
          <p:nvPr/>
        </p:nvSpPr>
        <p:spPr>
          <a:xfrm>
            <a:off x="1096962" y="2042714"/>
            <a:ext cx="8407646" cy="373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b="0" i="0" dirty="0">
                <a:solidFill>
                  <a:srgbClr val="404040"/>
                </a:solidFill>
                <a:effectLst/>
              </a:rPr>
              <a:t>3. Nastavte vaše priority na základe ich vplyvu na klímu a technologickej vyspelosti</a:t>
            </a:r>
          </a:p>
        </p:txBody>
      </p:sp>
      <p:sp>
        <p:nvSpPr>
          <p:cNvPr id="13" name="BlokTextu 12">
            <a:extLst>
              <a:ext uri="{FF2B5EF4-FFF2-40B4-BE49-F238E27FC236}">
                <a16:creationId xmlns:a16="http://schemas.microsoft.com/office/drawing/2014/main" id="{3E0A1071-AD58-69F5-0F49-5B622FA39214}"/>
              </a:ext>
            </a:extLst>
          </p:cNvPr>
          <p:cNvSpPr txBox="1"/>
          <p:nvPr/>
        </p:nvSpPr>
        <p:spPr>
          <a:xfrm>
            <a:off x="1066958" y="2577224"/>
            <a:ext cx="10058084" cy="2862322"/>
          </a:xfrm>
          <a:prstGeom prst="rect">
            <a:avLst/>
          </a:prstGeom>
          <a:noFill/>
        </p:spPr>
        <p:txBody>
          <a:bodyPr wrap="square" rtlCol="0">
            <a:spAutoFit/>
          </a:bodyPr>
          <a:lstStyle/>
          <a:p>
            <a:pPr marL="285750" indent="-285750" algn="just">
              <a:buFont typeface="Arial" panose="020B0604020202020204" pitchFamily="34" charset="0"/>
              <a:buChar char="•"/>
            </a:pPr>
            <a:r>
              <a:rPr lang="sk-SK" b="0" i="0" dirty="0">
                <a:solidFill>
                  <a:srgbClr val="374151"/>
                </a:solidFill>
                <a:effectLst/>
              </a:rPr>
              <a:t>Rôzne podniky môžu mať rôzny postoj k vplyvu na klímu a technologickej vyspelosti, ktorú chcú dosiahnuť</a:t>
            </a:r>
            <a:r>
              <a:rPr lang="sk-SK" dirty="0">
                <a:solidFill>
                  <a:srgbClr val="374151"/>
                </a:solidFill>
              </a:rPr>
              <a:t> – n</a:t>
            </a:r>
            <a:r>
              <a:rPr lang="sk-SK" b="0" i="0" dirty="0">
                <a:solidFill>
                  <a:srgbClr val="374151"/>
                </a:solidFill>
                <a:effectLst/>
              </a:rPr>
              <a:t>iektoré majú vysoko rizikový apetít po nových technológiách, ktoré by mohli priniesť sľubné výnosy, a iné sú zas menej spokojné s menej vyspelými technológiami napriek ich potenciálnemu vplyvu na udržateľnosť</a:t>
            </a:r>
            <a:endParaRPr lang="sk-SK" dirty="0">
              <a:solidFill>
                <a:srgbClr val="374151"/>
              </a:solidFill>
            </a:endParaRPr>
          </a:p>
          <a:p>
            <a:pPr marL="285750" indent="-285750" algn="just">
              <a:buFont typeface="Arial" panose="020B0604020202020204" pitchFamily="34" charset="0"/>
              <a:buChar char="•"/>
            </a:pPr>
            <a:r>
              <a:rPr lang="sk-SK" b="0" i="0" dirty="0">
                <a:solidFill>
                  <a:srgbClr val="374151"/>
                </a:solidFill>
                <a:effectLst/>
              </a:rPr>
              <a:t>Na posúdenie vplyvu podnikateľských aktivít na klímu môžu podniky použiť nástroje, ktoré určujú </a:t>
            </a:r>
            <a:r>
              <a:rPr lang="sk-SK" b="0" i="0" dirty="0">
                <a:solidFill>
                  <a:srgbClr val="374151"/>
                </a:solidFill>
                <a:effectLst/>
                <a:hlinkClick r:id="rId4"/>
              </a:rPr>
              <a:t>základné metriky udržateľnosti </a:t>
            </a:r>
            <a:r>
              <a:rPr lang="sk-SK" b="0" i="0" dirty="0">
                <a:solidFill>
                  <a:srgbClr val="374151"/>
                </a:solidFill>
                <a:effectLst/>
              </a:rPr>
              <a:t>pre spoločnosť, produkt alebo procesy a predpovedať, ako by nové riešenia mohli tieto metriky ešte zlepšiť</a:t>
            </a:r>
          </a:p>
          <a:p>
            <a:pPr marL="285750" indent="-285750" algn="just">
              <a:buFont typeface="Arial" panose="020B0604020202020204" pitchFamily="34" charset="0"/>
              <a:buChar char="•"/>
            </a:pPr>
            <a:r>
              <a:rPr lang="sk-SK" b="0" i="0" dirty="0">
                <a:solidFill>
                  <a:srgbClr val="374151"/>
                </a:solidFill>
                <a:effectLst/>
              </a:rPr>
              <a:t>Na posúdenie vyspelosti technológie môžu podniky použiť svoje vlastné výskumné a analytické nástroje, aby pomohli iným podnikom určiť vyhliadky na zníženie emisií pomocou vyhodnotenia úrovne jej vyspelosti</a:t>
            </a:r>
            <a:endParaRPr lang="sk-SK" dirty="0">
              <a:solidFill>
                <a:srgbClr val="374151"/>
              </a:solidFill>
            </a:endParaRPr>
          </a:p>
        </p:txBody>
      </p:sp>
      <p:sp>
        <p:nvSpPr>
          <p:cNvPr id="11"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1088834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r>
              <a:rPr lang="sk-SK" sz="4000" b="1" dirty="0">
                <a:solidFill>
                  <a:srgbClr val="404040"/>
                </a:solidFill>
              </a:rPr>
              <a:t>Zelené podnikanie</a:t>
            </a:r>
            <a:br>
              <a:rPr lang="sk-SK" sz="5400" b="1" dirty="0">
                <a:solidFill>
                  <a:srgbClr val="404040"/>
                </a:solidFill>
              </a:rPr>
            </a:br>
            <a:r>
              <a:rPr lang="sk-SK" sz="2800" dirty="0">
                <a:solidFill>
                  <a:srgbClr val="404040"/>
                </a:solidFill>
              </a:rPr>
              <a:t>3.2 </a:t>
            </a:r>
            <a:r>
              <a:rPr lang="sk-SK" sz="2800" noProof="0" dirty="0"/>
              <a:t>Ako využiť potenciál zeleného podnikania</a:t>
            </a:r>
            <a:endParaRPr lang="en-US" sz="2800" dirty="0">
              <a:latin typeface="+mn-lt"/>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12" name="Zaoblený obdĺžnik 11">
            <a:extLst>
              <a:ext uri="{FF2B5EF4-FFF2-40B4-BE49-F238E27FC236}">
                <a16:creationId xmlns:a16="http://schemas.microsoft.com/office/drawing/2014/main" id="{6C8CE3C7-5903-DE6F-B864-ABCDD4EC2804}"/>
              </a:ext>
            </a:extLst>
          </p:cNvPr>
          <p:cNvSpPr/>
          <p:nvPr/>
        </p:nvSpPr>
        <p:spPr>
          <a:xfrm>
            <a:off x="1096962" y="1850773"/>
            <a:ext cx="6726237" cy="373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b="0" i="0" dirty="0">
                <a:solidFill>
                  <a:srgbClr val="404040"/>
                </a:solidFill>
                <a:effectLst/>
              </a:rPr>
              <a:t>4. </a:t>
            </a:r>
            <a:r>
              <a:rPr lang="sk-SK" dirty="0">
                <a:solidFill>
                  <a:srgbClr val="404040"/>
                </a:solidFill>
              </a:rPr>
              <a:t>Zosúlaďte sa s politikami a nariadeniami</a:t>
            </a:r>
            <a:endParaRPr lang="sk-SK" b="0" i="0" dirty="0">
              <a:solidFill>
                <a:srgbClr val="404040"/>
              </a:solidFill>
              <a:effectLst/>
            </a:endParaRPr>
          </a:p>
        </p:txBody>
      </p:sp>
      <p:sp>
        <p:nvSpPr>
          <p:cNvPr id="2" name="BlokTextu 1">
            <a:extLst>
              <a:ext uri="{FF2B5EF4-FFF2-40B4-BE49-F238E27FC236}">
                <a16:creationId xmlns:a16="http://schemas.microsoft.com/office/drawing/2014/main" id="{F9D80FBD-AD00-E0BF-57F8-AB35CEA2B8A3}"/>
              </a:ext>
            </a:extLst>
          </p:cNvPr>
          <p:cNvSpPr txBox="1"/>
          <p:nvPr/>
        </p:nvSpPr>
        <p:spPr>
          <a:xfrm>
            <a:off x="1015494" y="2304553"/>
            <a:ext cx="10994743" cy="1200329"/>
          </a:xfrm>
          <a:prstGeom prst="rect">
            <a:avLst/>
          </a:prstGeom>
          <a:noFill/>
        </p:spPr>
        <p:txBody>
          <a:bodyPr wrap="square" rtlCol="0">
            <a:spAutoFit/>
          </a:bodyPr>
          <a:lstStyle/>
          <a:p>
            <a:pPr algn="just">
              <a:buFont typeface="Arial" panose="020B0604020202020204" pitchFamily="34" charset="0"/>
              <a:buChar char="•"/>
            </a:pPr>
            <a:r>
              <a:rPr lang="sk-SK" b="0" i="0" dirty="0">
                <a:solidFill>
                  <a:srgbClr val="374151"/>
                </a:solidFill>
                <a:effectLst/>
              </a:rPr>
              <a:t> Nariadenia, ako je balík </a:t>
            </a:r>
            <a:r>
              <a:rPr lang="sk-SK" b="0" i="0" dirty="0">
                <a:solidFill>
                  <a:srgbClr val="374151"/>
                </a:solidFill>
                <a:effectLst/>
                <a:hlinkClick r:id="rId4"/>
              </a:rPr>
              <a:t>EÚ Fit for 55</a:t>
            </a:r>
            <a:r>
              <a:rPr lang="sk-SK" b="0" i="0" dirty="0">
                <a:solidFill>
                  <a:srgbClr val="374151"/>
                </a:solidFill>
                <a:effectLst/>
              </a:rPr>
              <a:t>, by mohli pôsobiť ako katalyzátory prostredníctvom vytvárania stimulov pre vývoj ekologických produktov alebo poskytovaním ekonomických výhod podnikom, ktoré znižujú svoje emisie</a:t>
            </a:r>
          </a:p>
          <a:p>
            <a:pPr algn="just">
              <a:buFont typeface="Arial" panose="020B0604020202020204" pitchFamily="34" charset="0"/>
              <a:buChar char="•"/>
            </a:pPr>
            <a:r>
              <a:rPr lang="sk-SK" b="0" i="0" dirty="0">
                <a:solidFill>
                  <a:srgbClr val="374151"/>
                </a:solidFill>
                <a:effectLst/>
              </a:rPr>
              <a:t> Podniky by mali sledovať vývoj v oblasti regulácií a zvážiť, ako by súčasné alebo budúce politiky mohli ovplyvniť ich stratégie, najmä pokiaľ ide o zelené podniky, keďže predpisy často chýbajú, vznikajú alebo sa rýchlo vyvíjajú</a:t>
            </a:r>
          </a:p>
        </p:txBody>
      </p:sp>
      <p:sp>
        <p:nvSpPr>
          <p:cNvPr id="3" name="Zaoblený obdĺžnik 2">
            <a:extLst>
              <a:ext uri="{FF2B5EF4-FFF2-40B4-BE49-F238E27FC236}">
                <a16:creationId xmlns:a16="http://schemas.microsoft.com/office/drawing/2014/main" id="{B0176311-754F-54FF-0038-70F8CD4720D9}"/>
              </a:ext>
            </a:extLst>
          </p:cNvPr>
          <p:cNvSpPr/>
          <p:nvPr/>
        </p:nvSpPr>
        <p:spPr>
          <a:xfrm>
            <a:off x="1042325" y="3579537"/>
            <a:ext cx="6726237" cy="373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b="0" i="0" dirty="0">
                <a:solidFill>
                  <a:srgbClr val="404040"/>
                </a:solidFill>
                <a:effectLst/>
              </a:rPr>
              <a:t>5. Definujte silný obchodný zámer a plán</a:t>
            </a:r>
          </a:p>
        </p:txBody>
      </p:sp>
      <p:sp>
        <p:nvSpPr>
          <p:cNvPr id="4" name="BlokTextu 3">
            <a:extLst>
              <a:ext uri="{FF2B5EF4-FFF2-40B4-BE49-F238E27FC236}">
                <a16:creationId xmlns:a16="http://schemas.microsoft.com/office/drawing/2014/main" id="{725592E8-648F-5B02-C21E-EB8CAC42229C}"/>
              </a:ext>
            </a:extLst>
          </p:cNvPr>
          <p:cNvSpPr txBox="1"/>
          <p:nvPr/>
        </p:nvSpPr>
        <p:spPr>
          <a:xfrm>
            <a:off x="944089" y="3987787"/>
            <a:ext cx="10688074" cy="2031325"/>
          </a:xfrm>
          <a:prstGeom prst="rect">
            <a:avLst/>
          </a:prstGeom>
          <a:noFill/>
        </p:spPr>
        <p:txBody>
          <a:bodyPr wrap="square" rtlCol="0">
            <a:spAutoFit/>
          </a:bodyPr>
          <a:lstStyle/>
          <a:p>
            <a:pPr algn="just">
              <a:buFont typeface="Arial" panose="020B0604020202020204" pitchFamily="34" charset="0"/>
              <a:buChar char="•"/>
            </a:pPr>
            <a:r>
              <a:rPr lang="sk-SK" b="0" i="0" dirty="0">
                <a:solidFill>
                  <a:srgbClr val="404040"/>
                </a:solidFill>
                <a:effectLst/>
              </a:rPr>
              <a:t>  Pred realizáciou zelenej stratégie by mohli podniky ťažiť z vypracovania kompletného podnikateľského plánu vrátane obchodného zámeru s päťročným až desaťročným výhľadom</a:t>
            </a:r>
          </a:p>
          <a:p>
            <a:pPr algn="just">
              <a:buFont typeface="Arial" panose="020B0604020202020204" pitchFamily="34" charset="0"/>
              <a:buChar char="•"/>
            </a:pPr>
            <a:r>
              <a:rPr lang="sk-SK" b="0" i="0" dirty="0">
                <a:solidFill>
                  <a:srgbClr val="404040"/>
                </a:solidFill>
                <a:effectLst/>
              </a:rPr>
              <a:t> Pri vytváraní obchodných plánov môžu podniky profitovať z kladenia si niektorých základných otázok, ako sú:</a:t>
            </a:r>
          </a:p>
          <a:p>
            <a:pPr algn="just">
              <a:buFont typeface="Arial" panose="020B0604020202020204" pitchFamily="34" charset="0"/>
              <a:buChar char="•"/>
            </a:pPr>
            <a:r>
              <a:rPr lang="sk-SK" sz="1200" b="0" i="0" dirty="0">
                <a:solidFill>
                  <a:srgbClr val="404040"/>
                </a:solidFill>
                <a:effectLst/>
              </a:rPr>
              <a:t> Aké sú finančné a nefinančné ciele podniku?</a:t>
            </a:r>
          </a:p>
          <a:p>
            <a:pPr algn="just">
              <a:buFont typeface="Arial" panose="020B0604020202020204" pitchFamily="34" charset="0"/>
              <a:buChar char="•"/>
            </a:pPr>
            <a:r>
              <a:rPr lang="sk-SK" sz="1200" b="0" i="0" dirty="0">
                <a:solidFill>
                  <a:srgbClr val="404040"/>
                </a:solidFill>
                <a:effectLst/>
              </a:rPr>
              <a:t> Aký je súčasný dopyt na trhu?</a:t>
            </a:r>
          </a:p>
          <a:p>
            <a:pPr algn="just">
              <a:buFont typeface="Arial" panose="020B0604020202020204" pitchFamily="34" charset="0"/>
              <a:buChar char="•"/>
            </a:pPr>
            <a:r>
              <a:rPr lang="sk-SK" sz="1200" b="0" i="0" dirty="0">
                <a:solidFill>
                  <a:srgbClr val="404040"/>
                </a:solidFill>
                <a:effectLst/>
              </a:rPr>
              <a:t> Aká je ideálna pozícia na trhu?</a:t>
            </a:r>
          </a:p>
          <a:p>
            <a:pPr algn="just">
              <a:buFont typeface="Arial" panose="020B0604020202020204" pitchFamily="34" charset="0"/>
              <a:buChar char="•"/>
            </a:pPr>
            <a:r>
              <a:rPr lang="sk-SK" sz="1200" b="0" i="0" dirty="0">
                <a:solidFill>
                  <a:srgbClr val="404040"/>
                </a:solidFill>
                <a:effectLst/>
              </a:rPr>
              <a:t> Ako môže podnik riešiť nedostatky v potrebných zručnostiach pri rozširovaní podnikania?</a:t>
            </a:r>
          </a:p>
          <a:p>
            <a:pPr algn="just">
              <a:buFont typeface="Arial" panose="020B0604020202020204" pitchFamily="34" charset="0"/>
              <a:buChar char="•"/>
            </a:pPr>
            <a:r>
              <a:rPr lang="sk-SK" sz="1200" b="0" i="0" dirty="0">
                <a:solidFill>
                  <a:srgbClr val="404040"/>
                </a:solidFill>
                <a:effectLst/>
              </a:rPr>
              <a:t> Na ktoré oblasti by mal podnik zamerať svoje úsilie?</a:t>
            </a:r>
          </a:p>
          <a:p>
            <a:pPr algn="just">
              <a:buFont typeface="Arial" panose="020B0604020202020204" pitchFamily="34" charset="0"/>
              <a:buChar char="•"/>
            </a:pPr>
            <a:r>
              <a:rPr lang="sk-SK" sz="1200" b="0" i="0" dirty="0">
                <a:solidFill>
                  <a:srgbClr val="404040"/>
                </a:solidFill>
                <a:effectLst/>
              </a:rPr>
              <a:t> Ako môže podnik merať a sledovať pokrok počas implementácie plánu?</a:t>
            </a:r>
          </a:p>
        </p:txBody>
      </p:sp>
      <p:sp>
        <p:nvSpPr>
          <p:cNvPr id="11"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1399519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r>
              <a:rPr lang="sk-SK" sz="4000" b="1" dirty="0">
                <a:solidFill>
                  <a:srgbClr val="404040"/>
                </a:solidFill>
              </a:rPr>
              <a:t>Zelené podnikanie</a:t>
            </a:r>
            <a:br>
              <a:rPr lang="sk-SK" sz="5400" b="1" dirty="0">
                <a:solidFill>
                  <a:srgbClr val="404040"/>
                </a:solidFill>
              </a:rPr>
            </a:br>
            <a:r>
              <a:rPr lang="sk-SK" sz="2800" dirty="0">
                <a:solidFill>
                  <a:srgbClr val="404040"/>
                </a:solidFill>
              </a:rPr>
              <a:t>3.2 </a:t>
            </a:r>
            <a:r>
              <a:rPr lang="sk-SK" sz="2800" noProof="0" dirty="0"/>
              <a:t>Ako využiť potenciál zeleného podnikania</a:t>
            </a:r>
            <a:endParaRPr lang="en-US" sz="2800" dirty="0"/>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Zástupný objekt pre obsah 2">
            <a:extLst>
              <a:ext uri="{FF2B5EF4-FFF2-40B4-BE49-F238E27FC236}">
                <a16:creationId xmlns:a16="http://schemas.microsoft.com/office/drawing/2014/main" id="{A0115E41-CBEE-74B7-FE76-4545B2D5AF9D}"/>
              </a:ext>
            </a:extLst>
          </p:cNvPr>
          <p:cNvSpPr>
            <a:spLocks noGrp="1"/>
          </p:cNvSpPr>
          <p:nvPr>
            <p:ph sz="half" idx="1"/>
          </p:nvPr>
        </p:nvSpPr>
        <p:spPr>
          <a:xfrm>
            <a:off x="1097278" y="2054850"/>
            <a:ext cx="10058085" cy="4023360"/>
          </a:xfrm>
        </p:spPr>
        <p:txBody>
          <a:bodyPr>
            <a:normAutofit/>
          </a:bodyPr>
          <a:lstStyle/>
          <a:p>
            <a:pPr algn="just"/>
            <a:r>
              <a:rPr lang="sk-SK" sz="1800" dirty="0">
                <a:solidFill>
                  <a:srgbClr val="404040"/>
                </a:solidFill>
              </a:rPr>
              <a:t>Nezabudnite…</a:t>
            </a:r>
          </a:p>
          <a:p>
            <a:pPr algn="just"/>
            <a:r>
              <a:rPr lang="sk-SK" sz="1800" b="1" dirty="0">
                <a:solidFill>
                  <a:srgbClr val="404040"/>
                </a:solidFill>
              </a:rPr>
              <a:t>Získajte certifikáciu </a:t>
            </a:r>
            <a:r>
              <a:rPr lang="sk-SK" sz="1800" dirty="0">
                <a:solidFill>
                  <a:srgbClr val="404040"/>
                </a:solidFill>
              </a:rPr>
              <a:t>– Zvážte certifikáciu vášho podniku alebo produktov certifikačným orgánom. Certifikácia môže predstavovať aj cenný marketingový nástroj, ktorý pomáha vytvárať pocit dôvery u zákazníkov a iných zainteresovaných strán.</a:t>
            </a:r>
          </a:p>
          <a:p>
            <a:pPr algn="just"/>
            <a:endParaRPr lang="sk-SK" sz="1800" dirty="0">
              <a:solidFill>
                <a:srgbClr val="404040"/>
              </a:solidFill>
              <a:effectLst/>
              <a:ea typeface="Times New Roman" panose="02020603050405020304" pitchFamily="18" charset="0"/>
            </a:endParaRPr>
          </a:p>
          <a:p>
            <a:pPr algn="just"/>
            <a:endParaRPr lang="sk-SK" sz="1800" dirty="0">
              <a:solidFill>
                <a:srgbClr val="404040"/>
              </a:solidFill>
              <a:effectLst/>
              <a:ea typeface="Times New Roman" panose="02020603050405020304" pitchFamily="18" charset="0"/>
            </a:endParaRPr>
          </a:p>
          <a:p>
            <a:pPr algn="just"/>
            <a:endParaRPr lang="sk-SK" sz="1800" b="1" dirty="0">
              <a:solidFill>
                <a:srgbClr val="404040"/>
              </a:solidFill>
              <a:effectLst/>
              <a:ea typeface="Times New Roman" panose="02020603050405020304" pitchFamily="18" charset="0"/>
            </a:endParaRPr>
          </a:p>
          <a:p>
            <a:pPr algn="just"/>
            <a:endParaRPr lang="sk-SK" sz="1800" b="1" dirty="0">
              <a:solidFill>
                <a:srgbClr val="404040"/>
              </a:solidFill>
              <a:effectLst/>
              <a:ea typeface="Times New Roman" panose="02020603050405020304" pitchFamily="18" charset="0"/>
            </a:endParaRPr>
          </a:p>
          <a:p>
            <a:pPr algn="just"/>
            <a:r>
              <a:rPr lang="sk-SK" sz="1800" b="1" dirty="0">
                <a:solidFill>
                  <a:srgbClr val="404040"/>
                </a:solidFill>
                <a:effectLst/>
                <a:ea typeface="Times New Roman" panose="02020603050405020304" pitchFamily="18" charset="0"/>
              </a:rPr>
              <a:t>Využite vládne stimuly </a:t>
            </a:r>
            <a:r>
              <a:rPr lang="sk-SK" sz="1800" dirty="0">
                <a:solidFill>
                  <a:srgbClr val="404040"/>
                </a:solidFill>
                <a:effectLst/>
                <a:ea typeface="Times New Roman" panose="02020603050405020304" pitchFamily="18" charset="0"/>
              </a:rPr>
              <a:t>– Na uľahčenie implementácie udržateľných riešení by </a:t>
            </a:r>
            <a:r>
              <a:rPr lang="sk-SK" sz="1800" dirty="0">
                <a:solidFill>
                  <a:srgbClr val="404040"/>
                </a:solidFill>
                <a:ea typeface="Times New Roman" panose="02020603050405020304" pitchFamily="18" charset="0"/>
              </a:rPr>
              <a:t>zelen</a:t>
            </a:r>
            <a:r>
              <a:rPr lang="sk-SK" sz="1800" dirty="0">
                <a:solidFill>
                  <a:srgbClr val="404040"/>
                </a:solidFill>
                <a:effectLst/>
                <a:ea typeface="Times New Roman" panose="02020603050405020304" pitchFamily="18" charset="0"/>
              </a:rPr>
              <a:t>í podnikatelia mali preskúmať rôzne vládne stimuly, ako sú granty, daňové úľavy či pôžičky, ktoré sú k dispozícii na podporu udržateľných obchodných praktík.</a:t>
            </a:r>
          </a:p>
          <a:p>
            <a:pPr algn="just"/>
            <a:endParaRPr lang="sk-SK" sz="1800" dirty="0">
              <a:solidFill>
                <a:srgbClr val="404040"/>
              </a:solidFill>
              <a:effectLst/>
              <a:latin typeface="Times New Roman" panose="02020603050405020304" pitchFamily="18" charset="0"/>
              <a:ea typeface="Times New Roman" panose="02020603050405020304" pitchFamily="18" charset="0"/>
            </a:endParaRPr>
          </a:p>
          <a:p>
            <a:pPr algn="just"/>
            <a:endParaRPr lang="sk-SK" sz="1800" dirty="0">
              <a:solidFill>
                <a:srgbClr val="404040"/>
              </a:solidFill>
            </a:endParaRPr>
          </a:p>
        </p:txBody>
      </p:sp>
      <p:pic>
        <p:nvPicPr>
          <p:cNvPr id="1026" name="img414335" descr="295a9c17-e39d-48c9-a892-a5d503b1b62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4940" y="3281764"/>
            <a:ext cx="9234488" cy="144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3046088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76639-151D-737A-A14E-3DC5C8CAC19A}"/>
              </a:ext>
            </a:extLst>
          </p:cNvPr>
          <p:cNvSpPr>
            <a:spLocks noGrp="1"/>
          </p:cNvSpPr>
          <p:nvPr>
            <p:ph type="title"/>
          </p:nvPr>
        </p:nvSpPr>
        <p:spPr/>
        <p:txBody>
          <a:bodyPr/>
          <a:lstStyle/>
          <a:p>
            <a:r>
              <a:rPr lang="es-ES" dirty="0" err="1"/>
              <a:t>Index</a:t>
            </a:r>
            <a:endParaRPr lang="es-ES" dirty="0"/>
          </a:p>
        </p:txBody>
      </p:sp>
      <p:graphicFrame>
        <p:nvGraphicFramePr>
          <p:cNvPr id="12" name="Marcador de contenido 11">
            <a:extLst>
              <a:ext uri="{FF2B5EF4-FFF2-40B4-BE49-F238E27FC236}">
                <a16:creationId xmlns:a16="http://schemas.microsoft.com/office/drawing/2014/main" id="{E64195D9-8ADD-6866-22F8-8B4E5BE116EE}"/>
              </a:ext>
            </a:extLst>
          </p:cNvPr>
          <p:cNvGraphicFramePr>
            <a:graphicFrameLocks noGrp="1"/>
          </p:cNvGraphicFramePr>
          <p:nvPr>
            <p:ph sz="half" idx="1"/>
            <p:extLst>
              <p:ext uri="{D42A27DB-BD31-4B8C-83A1-F6EECF244321}">
                <p14:modId xmlns:p14="http://schemas.microsoft.com/office/powerpoint/2010/main" val="743668182"/>
              </p:ext>
            </p:extLst>
          </p:nvPr>
        </p:nvGraphicFramePr>
        <p:xfrm>
          <a:off x="1096963" y="1846263"/>
          <a:ext cx="10152674"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Restart">
            <a:extLst>
              <a:ext uri="{FF2B5EF4-FFF2-40B4-BE49-F238E27FC236}">
                <a16:creationId xmlns:a16="http://schemas.microsoft.com/office/drawing/2014/main" id="{C04203BA-528C-5F04-2628-C332C841725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95126" y="286603"/>
            <a:ext cx="3115111" cy="573405"/>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ok 8"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8"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2572048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96963" y="287338"/>
            <a:ext cx="10058400" cy="1449387"/>
          </a:xfrm>
        </p:spPr>
        <p:txBody>
          <a:bodyPr>
            <a:normAutofit/>
          </a:bodyPr>
          <a:lstStyle/>
          <a:p>
            <a:r>
              <a:rPr lang="sk-SK" sz="4000" b="1" dirty="0">
                <a:solidFill>
                  <a:srgbClr val="404040"/>
                </a:solidFill>
              </a:rPr>
              <a:t>Zelené podnikanie</a:t>
            </a:r>
            <a:br>
              <a:rPr lang="sk-SK" sz="5400" b="1" dirty="0">
                <a:solidFill>
                  <a:srgbClr val="404040"/>
                </a:solidFill>
              </a:rPr>
            </a:br>
            <a:r>
              <a:rPr lang="sk-SK" sz="2800" dirty="0">
                <a:solidFill>
                  <a:srgbClr val="404040"/>
                </a:solidFill>
              </a:rPr>
              <a:t>3.2 </a:t>
            </a:r>
            <a:r>
              <a:rPr lang="sk-SK" sz="2800" noProof="0" dirty="0"/>
              <a:t>Ako využiť potenciál zeleného podnikania</a:t>
            </a:r>
            <a:endParaRPr lang="en-US" sz="2800" dirty="0">
              <a:solidFill>
                <a:srgbClr val="404040"/>
              </a:solidFill>
            </a:endParaRPr>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Zástupný objekt pre obsah 2">
            <a:extLst>
              <a:ext uri="{FF2B5EF4-FFF2-40B4-BE49-F238E27FC236}">
                <a16:creationId xmlns:a16="http://schemas.microsoft.com/office/drawing/2014/main" id="{A0115E41-CBEE-74B7-FE76-4545B2D5AF9D}"/>
              </a:ext>
            </a:extLst>
          </p:cNvPr>
          <p:cNvSpPr>
            <a:spLocks noGrp="1"/>
          </p:cNvSpPr>
          <p:nvPr>
            <p:ph sz="half" idx="1"/>
          </p:nvPr>
        </p:nvSpPr>
        <p:spPr>
          <a:xfrm>
            <a:off x="1097277" y="1845733"/>
            <a:ext cx="10058085" cy="4214103"/>
          </a:xfrm>
        </p:spPr>
        <p:txBody>
          <a:bodyPr>
            <a:normAutofit/>
          </a:bodyPr>
          <a:lstStyle/>
          <a:p>
            <a:pPr algn="just"/>
            <a:r>
              <a:rPr lang="sk-SK" sz="1800" b="1" dirty="0">
                <a:solidFill>
                  <a:srgbClr val="404040"/>
                </a:solidFill>
                <a:effectLst/>
                <a:ea typeface="Times New Roman" panose="02020603050405020304" pitchFamily="18" charset="0"/>
              </a:rPr>
              <a:t>Výzvy, ktoré by mohli odkloniť udržateľné smerovanie priemyselných spoločností:</a:t>
            </a:r>
          </a:p>
          <a:p>
            <a:pPr algn="just">
              <a:buFont typeface="Arial" panose="020B0604020202020204" pitchFamily="34" charset="0"/>
              <a:buChar char="•"/>
            </a:pPr>
            <a:r>
              <a:rPr lang="sk-SK" sz="1800" b="1" dirty="0">
                <a:solidFill>
                  <a:srgbClr val="404040"/>
                </a:solidFill>
                <a:ea typeface="Times New Roman" panose="02020603050405020304" pitchFamily="18" charset="0"/>
              </a:rPr>
              <a:t> Nejasná veľkosť trhu a miera rastu – </a:t>
            </a:r>
            <a:r>
              <a:rPr lang="sk-SK" sz="1600" b="1" dirty="0">
                <a:solidFill>
                  <a:srgbClr val="404040"/>
                </a:solidFill>
                <a:ea typeface="Times New Roman" panose="02020603050405020304" pitchFamily="18" charset="0"/>
              </a:rPr>
              <a:t>p</a:t>
            </a:r>
            <a:r>
              <a:rPr lang="sk-SK" sz="1600" dirty="0">
                <a:solidFill>
                  <a:srgbClr val="404040"/>
                </a:solidFill>
                <a:ea typeface="Times New Roman" panose="02020603050405020304" pitchFamily="18" charset="0"/>
              </a:rPr>
              <a:t>redpoveď výnosov pre niektoré zelené produkty je neistá. Napríklad technológia zachytávania uhlíka predstavuje zatiaľ len malý trh, ale predpokladá sa, že výrazne porastie, aj keď je ťažké predpovedať jej presnú veľkosť.</a:t>
            </a:r>
          </a:p>
          <a:p>
            <a:pPr algn="just">
              <a:buFont typeface="Arial" panose="020B0604020202020204" pitchFamily="34" charset="0"/>
              <a:buChar char="•"/>
            </a:pPr>
            <a:r>
              <a:rPr lang="sk-SK" sz="1600" dirty="0">
                <a:solidFill>
                  <a:srgbClr val="404040"/>
                </a:solidFill>
                <a:ea typeface="Times New Roman" panose="02020603050405020304" pitchFamily="18" charset="0"/>
              </a:rPr>
              <a:t> </a:t>
            </a:r>
            <a:r>
              <a:rPr lang="sk-SK" sz="1800" b="1" dirty="0">
                <a:solidFill>
                  <a:srgbClr val="404040"/>
                </a:solidFill>
              </a:rPr>
              <a:t>Technológie v počiatočnom štádiu – </a:t>
            </a:r>
            <a:r>
              <a:rPr lang="sk-SK" sz="1600" dirty="0">
                <a:solidFill>
                  <a:srgbClr val="404040"/>
                </a:solidFill>
              </a:rPr>
              <a:t>udržateľné produkty sú v počiatočných štádiách vývoja a nie je jasné, či budú realizovateľné vo veľkom meradle. Trvalo udržateľná výroba vodíka si napríklad v súčasnosti vyžaduje nové a efektívne </a:t>
            </a:r>
            <a:r>
              <a:rPr lang="sk-SK" sz="1600" dirty="0" err="1">
                <a:solidFill>
                  <a:srgbClr val="404040"/>
                </a:solidFill>
              </a:rPr>
              <a:t>elektrolyzéry</a:t>
            </a:r>
            <a:r>
              <a:rPr lang="sk-SK" sz="1600" dirty="0">
                <a:solidFill>
                  <a:srgbClr val="404040"/>
                </a:solidFill>
              </a:rPr>
              <a:t>, no najlepšie možné technológie a infraštruktúra sú stále v štádiu skúmania.</a:t>
            </a:r>
          </a:p>
          <a:p>
            <a:pPr algn="just">
              <a:buFont typeface="Arial" panose="020B0604020202020204" pitchFamily="34" charset="0"/>
              <a:buChar char="•"/>
            </a:pPr>
            <a:r>
              <a:rPr lang="sk-SK" sz="1600" b="1" dirty="0">
                <a:solidFill>
                  <a:srgbClr val="404040"/>
                </a:solidFill>
              </a:rPr>
              <a:t>Nedostatočné povedomie o požadovaných kompetenciách, zariadeniach a charakteristikách produktov </a:t>
            </a:r>
            <a:r>
              <a:rPr lang="sk-SK" sz="1600" dirty="0">
                <a:solidFill>
                  <a:srgbClr val="404040"/>
                </a:solidFill>
              </a:rPr>
              <a:t>– podniky stále identifikujú jedinečné predajné miesta pre svoje zelené produkty, ako sú napríklad batériové články - špecifické požiadavky na batérie novej generácie sú stále neisté. Táto neistota tiež sťažuje predpovedanie potrebných zručností, materiálov a zariadení potrebných na výrobu týchto produktov.</a:t>
            </a:r>
          </a:p>
          <a:p>
            <a:pPr algn="just">
              <a:buFont typeface="Arial" panose="020B0604020202020204" pitchFamily="34" charset="0"/>
              <a:buChar char="•"/>
            </a:pPr>
            <a:r>
              <a:rPr lang="sk-SK" sz="1800" b="1" dirty="0">
                <a:solidFill>
                  <a:srgbClr val="404040"/>
                </a:solidFill>
                <a:effectLst/>
                <a:ea typeface="Times New Roman" panose="02020603050405020304" pitchFamily="18" charset="0"/>
              </a:rPr>
              <a:t>Nové regulácie </a:t>
            </a:r>
            <a:r>
              <a:rPr lang="sk-SK" sz="1600" dirty="0">
                <a:solidFill>
                  <a:srgbClr val="404040"/>
                </a:solidFill>
                <a:effectLst/>
                <a:ea typeface="Times New Roman" panose="02020603050405020304" pitchFamily="18" charset="0"/>
              </a:rPr>
              <a:t>– podniky si nie sú </a:t>
            </a:r>
            <a:r>
              <a:rPr lang="sk-SK" sz="1600" dirty="0">
                <a:solidFill>
                  <a:srgbClr val="404040"/>
                </a:solidFill>
                <a:ea typeface="Times New Roman" panose="02020603050405020304" pitchFamily="18" charset="0"/>
              </a:rPr>
              <a:t>isté </a:t>
            </a:r>
            <a:r>
              <a:rPr lang="sk-SK" sz="1600" dirty="0">
                <a:solidFill>
                  <a:srgbClr val="404040"/>
                </a:solidFill>
                <a:effectLst/>
                <a:ea typeface="Times New Roman" panose="02020603050405020304" pitchFamily="18" charset="0"/>
              </a:rPr>
              <a:t>aký dopad budú mať rýchlo sa vyvíjajúce predpisy o udržateľnosti na ich produkty a služby, kým nebudú mať viac podrobností o tom</a:t>
            </a:r>
            <a:r>
              <a:rPr lang="sk-SK" sz="1600" dirty="0">
                <a:solidFill>
                  <a:srgbClr val="404040"/>
                </a:solidFill>
                <a:ea typeface="Times New Roman" panose="02020603050405020304" pitchFamily="18" charset="0"/>
              </a:rPr>
              <a:t> </a:t>
            </a:r>
            <a:r>
              <a:rPr lang="sk-SK" sz="1600" dirty="0">
                <a:solidFill>
                  <a:srgbClr val="404040"/>
                </a:solidFill>
                <a:effectLst/>
                <a:ea typeface="Times New Roman" panose="02020603050405020304" pitchFamily="18" charset="0"/>
              </a:rPr>
              <a:t>kedy, kde a aké predpisy sa budú uplatňovať.</a:t>
            </a:r>
            <a:endParaRPr lang="sk-SK" sz="1600" dirty="0">
              <a:solidFill>
                <a:srgbClr val="404040"/>
              </a:solidFill>
              <a:effectLst/>
              <a:latin typeface="Times New Roman" panose="02020603050405020304" pitchFamily="18" charset="0"/>
              <a:ea typeface="Times New Roman" panose="02020603050405020304" pitchFamily="18" charset="0"/>
            </a:endParaRPr>
          </a:p>
          <a:p>
            <a:pPr algn="just"/>
            <a:endParaRPr lang="en-US" sz="1800" dirty="0">
              <a:solidFill>
                <a:srgbClr val="404040"/>
              </a:solidFill>
              <a:effectLst/>
              <a:latin typeface="Times New Roman" panose="02020603050405020304" pitchFamily="18" charset="0"/>
              <a:ea typeface="Times New Roman" panose="02020603050405020304" pitchFamily="18" charset="0"/>
            </a:endParaRPr>
          </a:p>
          <a:p>
            <a:pPr algn="just"/>
            <a:endParaRPr lang="en-US" sz="1800" dirty="0">
              <a:solidFill>
                <a:srgbClr val="404040"/>
              </a:solidFill>
              <a:effectLst/>
              <a:latin typeface="Times New Roman" panose="02020603050405020304" pitchFamily="18" charset="0"/>
              <a:ea typeface="Times New Roman" panose="02020603050405020304" pitchFamily="18" charset="0"/>
            </a:endParaRPr>
          </a:p>
          <a:p>
            <a:pPr algn="just"/>
            <a:endParaRPr lang="en-US" sz="1800" dirty="0">
              <a:solidFill>
                <a:srgbClr val="404040"/>
              </a:solidFill>
              <a:effectLst/>
              <a:latin typeface="Times New Roman" panose="02020603050405020304" pitchFamily="18" charset="0"/>
              <a:ea typeface="Times New Roman" panose="02020603050405020304" pitchFamily="18" charset="0"/>
            </a:endParaRPr>
          </a:p>
          <a:p>
            <a:pPr algn="just"/>
            <a:endParaRPr lang="en-US" sz="1800" dirty="0">
              <a:solidFill>
                <a:srgbClr val="404040"/>
              </a:solidFill>
              <a:effectLst/>
              <a:latin typeface="Times New Roman" panose="02020603050405020304" pitchFamily="18" charset="0"/>
              <a:ea typeface="Times New Roman" panose="02020603050405020304" pitchFamily="18" charset="0"/>
            </a:endParaRPr>
          </a:p>
          <a:p>
            <a:pPr algn="just"/>
            <a:endParaRPr lang="en-US" dirty="0">
              <a:solidFill>
                <a:srgbClr val="404040"/>
              </a:solidFill>
            </a:endParaRPr>
          </a:p>
        </p:txBody>
      </p:sp>
      <p:sp>
        <p:nvSpPr>
          <p:cNvPr id="7"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2972428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7613FCDC-241D-3CEB-51F6-27DB8B1E598F}"/>
              </a:ext>
            </a:extLst>
          </p:cNvPr>
          <p:cNvSpPr>
            <a:spLocks noGrp="1"/>
          </p:cNvSpPr>
          <p:nvPr>
            <p:ph type="title"/>
          </p:nvPr>
        </p:nvSpPr>
        <p:spPr>
          <a:xfrm>
            <a:off x="1079444" y="761208"/>
            <a:ext cx="10058400" cy="974971"/>
          </a:xfrm>
        </p:spPr>
        <p:txBody>
          <a:bodyPr>
            <a:normAutofit fontScale="90000"/>
          </a:bodyPr>
          <a:lstStyle/>
          <a:p>
            <a:br>
              <a:rPr lang="sk-SK" sz="4400" b="1" dirty="0"/>
            </a:br>
            <a:r>
              <a:rPr lang="sk-SK" sz="4400" b="1" dirty="0"/>
              <a:t>Zelené podnikanie</a:t>
            </a:r>
            <a:br>
              <a:rPr lang="sk-SK" sz="4000" b="1" dirty="0"/>
            </a:br>
            <a:r>
              <a:rPr lang="sk-SK" sz="3100" dirty="0"/>
              <a:t>3.3 </a:t>
            </a:r>
            <a:r>
              <a:rPr lang="sk-SK" sz="3200" noProof="0" dirty="0"/>
              <a:t>Tipy a nástroje, vďaka ktorým bude váš podnik zelenší</a:t>
            </a:r>
            <a:endParaRPr lang="sk-SK" sz="3100" dirty="0"/>
          </a:p>
        </p:txBody>
      </p:sp>
      <p:pic>
        <p:nvPicPr>
          <p:cNvPr id="9" name="Picture 2" descr="Restart">
            <a:extLst>
              <a:ext uri="{FF2B5EF4-FFF2-40B4-BE49-F238E27FC236}">
                <a16:creationId xmlns:a16="http://schemas.microsoft.com/office/drawing/2014/main" id="{D5CABFEE-F17C-BCCF-2CE9-368FEE58EF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3" name="Zástupný objekt pre obsah 2">
            <a:extLst>
              <a:ext uri="{FF2B5EF4-FFF2-40B4-BE49-F238E27FC236}">
                <a16:creationId xmlns:a16="http://schemas.microsoft.com/office/drawing/2014/main" id="{A0115E41-CBEE-74B7-FE76-4545B2D5AF9D}"/>
              </a:ext>
            </a:extLst>
          </p:cNvPr>
          <p:cNvSpPr>
            <a:spLocks noGrp="1"/>
          </p:cNvSpPr>
          <p:nvPr>
            <p:ph sz="half" idx="1"/>
          </p:nvPr>
        </p:nvSpPr>
        <p:spPr>
          <a:xfrm>
            <a:off x="999123" y="2302768"/>
            <a:ext cx="10731277" cy="3339122"/>
          </a:xfrm>
        </p:spPr>
        <p:txBody>
          <a:bodyPr>
            <a:normAutofit/>
          </a:bodyPr>
          <a:lstStyle/>
          <a:p>
            <a:pPr algn="just"/>
            <a:r>
              <a:rPr lang="sk-SK" b="1" dirty="0">
                <a:solidFill>
                  <a:srgbClr val="404040"/>
                </a:solidFill>
              </a:rPr>
              <a:t>Nie ste si istí svojím vplyvom na životné prostredie? </a:t>
            </a:r>
            <a:r>
              <a:rPr lang="sk-SK" dirty="0">
                <a:solidFill>
                  <a:srgbClr val="404040"/>
                </a:solidFill>
              </a:rPr>
              <a:t>Poznanie súčasného stavu predchádza každej zmene a pokroku. Zmerajte svoju uhlíkovú stopu a zistite, ktorá činnosť vo vašom podniku má najväčší negatívny vplyv na životné prostredie pomocou bezplatných uhlíkových kalkulačiek:</a:t>
            </a:r>
          </a:p>
          <a:p>
            <a:pPr algn="just"/>
            <a:endParaRPr lang="sk-SK" dirty="0"/>
          </a:p>
          <a:p>
            <a:pPr algn="just" rtl="0">
              <a:spcBef>
                <a:spcPts val="0"/>
              </a:spcBef>
              <a:spcAft>
                <a:spcPts val="0"/>
              </a:spcAft>
            </a:pPr>
            <a:r>
              <a:rPr lang="sk-SK" sz="1800" b="0" i="0" u="none" strike="noStrike" dirty="0">
                <a:solidFill>
                  <a:srgbClr val="404040"/>
                </a:solidFill>
                <a:effectLst/>
                <a:latin typeface="Calibri" panose="020F0502020204030204" pitchFamily="34" charset="0"/>
              </a:rPr>
              <a:t>Organizácia spojených národov</a:t>
            </a:r>
            <a:r>
              <a:rPr lang="sk-SK" sz="1800" u="none" dirty="0">
                <a:solidFill>
                  <a:srgbClr val="404040"/>
                </a:solidFill>
                <a:latin typeface="Calibri" panose="020F0502020204030204" pitchFamily="34" charset="0"/>
              </a:rPr>
              <a:t> - </a:t>
            </a:r>
            <a:r>
              <a:rPr lang="sk-SK" sz="1800" b="0" i="0" u="none" strike="noStrike" dirty="0">
                <a:solidFill>
                  <a:srgbClr val="404040"/>
                </a:solidFill>
                <a:effectLst/>
                <a:latin typeface="Calibri" panose="020F0502020204030204" pitchFamily="34" charset="0"/>
                <a:hlinkClick r:id="rId4"/>
              </a:rPr>
              <a:t>Kalkulačka</a:t>
            </a:r>
            <a:endParaRPr lang="sk-SK" sz="1800" dirty="0">
              <a:solidFill>
                <a:srgbClr val="404040"/>
              </a:solidFill>
              <a:latin typeface="Calibri" panose="020F0502020204030204" pitchFamily="34" charset="0"/>
            </a:endParaRPr>
          </a:p>
          <a:p>
            <a:pPr algn="just" rtl="0">
              <a:spcBef>
                <a:spcPts val="0"/>
              </a:spcBef>
              <a:spcAft>
                <a:spcPts val="0"/>
              </a:spcAft>
            </a:pPr>
            <a:r>
              <a:rPr lang="sk-SK" sz="1800" b="0" i="0" u="none" strike="noStrike" dirty="0">
                <a:solidFill>
                  <a:srgbClr val="404040"/>
                </a:solidFill>
                <a:effectLst/>
                <a:latin typeface="Calibri" panose="020F0502020204030204" pitchFamily="34" charset="0"/>
              </a:rPr>
              <a:t>Svetový fond na ochranu prírody – </a:t>
            </a:r>
            <a:r>
              <a:rPr lang="sk-SK" sz="1800" b="0" i="0" u="none" strike="noStrike" dirty="0">
                <a:solidFill>
                  <a:srgbClr val="404040"/>
                </a:solidFill>
                <a:effectLst/>
                <a:latin typeface="Calibri" panose="020F0502020204030204" pitchFamily="34" charset="0"/>
                <a:hlinkClick r:id="rId5"/>
              </a:rPr>
              <a:t>Kalkulačka</a:t>
            </a:r>
            <a:endParaRPr lang="sk-SK" sz="1800" dirty="0">
              <a:solidFill>
                <a:srgbClr val="404040"/>
              </a:solidFill>
              <a:latin typeface="Calibri" panose="020F0502020204030204" pitchFamily="34" charset="0"/>
            </a:endParaRPr>
          </a:p>
          <a:p>
            <a:pPr algn="just" rtl="0">
              <a:spcBef>
                <a:spcPts val="0"/>
              </a:spcBef>
              <a:spcAft>
                <a:spcPts val="0"/>
              </a:spcAft>
            </a:pPr>
            <a:r>
              <a:rPr lang="sk-SK" sz="1800" b="0" i="0" u="none" strike="noStrike" dirty="0">
                <a:solidFill>
                  <a:srgbClr val="404040"/>
                </a:solidFill>
                <a:effectLst/>
                <a:latin typeface="Calibri" panose="020F0502020204030204" pitchFamily="34" charset="0"/>
              </a:rPr>
              <a:t>Nezisková organizácia Nature </a:t>
            </a:r>
            <a:r>
              <a:rPr lang="sk-SK" sz="1800" b="0" i="0" u="none" strike="noStrike" dirty="0" err="1">
                <a:solidFill>
                  <a:srgbClr val="404040"/>
                </a:solidFill>
                <a:effectLst/>
                <a:latin typeface="Calibri" panose="020F0502020204030204" pitchFamily="34" charset="0"/>
              </a:rPr>
              <a:t>Conservancy</a:t>
            </a:r>
            <a:r>
              <a:rPr lang="sk-SK" sz="1800" dirty="0">
                <a:solidFill>
                  <a:srgbClr val="404040"/>
                </a:solidFill>
                <a:latin typeface="Calibri" panose="020F0502020204030204" pitchFamily="34" charset="0"/>
              </a:rPr>
              <a:t> - </a:t>
            </a:r>
            <a:r>
              <a:rPr lang="sk-SK" sz="1800" b="0" i="0" u="none" strike="noStrike" dirty="0">
                <a:solidFill>
                  <a:srgbClr val="404040"/>
                </a:solidFill>
                <a:effectLst/>
                <a:latin typeface="Calibri" panose="020F0502020204030204" pitchFamily="34" charset="0"/>
                <a:hlinkClick r:id="rId6"/>
              </a:rPr>
              <a:t>Kalkulačka</a:t>
            </a:r>
            <a:endParaRPr lang="sk-SK" sz="1800" dirty="0">
              <a:solidFill>
                <a:srgbClr val="404040"/>
              </a:solidFill>
              <a:latin typeface="Calibri" panose="020F0502020204030204" pitchFamily="34" charset="0"/>
            </a:endParaRPr>
          </a:p>
          <a:p>
            <a:pPr algn="just" rtl="0">
              <a:spcBef>
                <a:spcPts val="0"/>
              </a:spcBef>
              <a:spcAft>
                <a:spcPts val="0"/>
              </a:spcAft>
            </a:pPr>
            <a:r>
              <a:rPr lang="sk-SK" sz="1800" b="0" i="0" u="none" strike="noStrike" dirty="0">
                <a:solidFill>
                  <a:srgbClr val="404040"/>
                </a:solidFill>
                <a:effectLst/>
                <a:latin typeface="Calibri" panose="020F0502020204030204" pitchFamily="34" charset="0"/>
              </a:rPr>
              <a:t>Nezávislý </a:t>
            </a:r>
            <a:r>
              <a:rPr lang="sk-SK" sz="1800" b="0" i="0" u="none" strike="noStrike" dirty="0" err="1">
                <a:solidFill>
                  <a:srgbClr val="404040"/>
                </a:solidFill>
                <a:effectLst/>
                <a:latin typeface="Calibri" panose="020F0502020204030204" pitchFamily="34" charset="0"/>
              </a:rPr>
              <a:t>think-thank</a:t>
            </a:r>
            <a:r>
              <a:rPr lang="sk-SK" sz="1800" b="0" i="0" u="none" strike="noStrike" dirty="0">
                <a:solidFill>
                  <a:srgbClr val="404040"/>
                </a:solidFill>
                <a:effectLst/>
                <a:latin typeface="Calibri" panose="020F0502020204030204" pitchFamily="34" charset="0"/>
              </a:rPr>
              <a:t> </a:t>
            </a:r>
            <a:r>
              <a:rPr lang="sk-SK" sz="1800" b="0" i="0" u="none" strike="noStrike" dirty="0" err="1">
                <a:solidFill>
                  <a:srgbClr val="404040"/>
                </a:solidFill>
                <a:effectLst/>
                <a:latin typeface="Calibri" panose="020F0502020204030204" pitchFamily="34" charset="0"/>
              </a:rPr>
              <a:t>Global</a:t>
            </a:r>
            <a:r>
              <a:rPr lang="sk-SK" sz="1800" b="0" i="0" u="none" strike="noStrike" dirty="0">
                <a:solidFill>
                  <a:srgbClr val="404040"/>
                </a:solidFill>
                <a:effectLst/>
                <a:latin typeface="Calibri" panose="020F0502020204030204" pitchFamily="34" charset="0"/>
              </a:rPr>
              <a:t> </a:t>
            </a:r>
            <a:r>
              <a:rPr lang="sk-SK" sz="1800" b="0" i="0" u="none" strike="noStrike" dirty="0" err="1">
                <a:solidFill>
                  <a:srgbClr val="404040"/>
                </a:solidFill>
                <a:effectLst/>
                <a:latin typeface="Calibri" panose="020F0502020204030204" pitchFamily="34" charset="0"/>
              </a:rPr>
              <a:t>Footprint</a:t>
            </a:r>
            <a:r>
              <a:rPr lang="sk-SK" sz="1800" b="0" i="0" u="none" strike="noStrike" dirty="0">
                <a:solidFill>
                  <a:srgbClr val="404040"/>
                </a:solidFill>
                <a:effectLst/>
                <a:latin typeface="Calibri" panose="020F0502020204030204" pitchFamily="34" charset="0"/>
              </a:rPr>
              <a:t> </a:t>
            </a:r>
            <a:r>
              <a:rPr lang="sk-SK" sz="1800" b="0" i="0" u="none" strike="noStrike" dirty="0" err="1">
                <a:solidFill>
                  <a:srgbClr val="404040"/>
                </a:solidFill>
                <a:effectLst/>
                <a:latin typeface="Calibri" panose="020F0502020204030204" pitchFamily="34" charset="0"/>
              </a:rPr>
              <a:t>Network</a:t>
            </a:r>
            <a:r>
              <a:rPr lang="sk-SK" sz="1800" b="0" i="0" u="none" strike="noStrike" dirty="0">
                <a:solidFill>
                  <a:srgbClr val="404040"/>
                </a:solidFill>
                <a:effectLst/>
                <a:latin typeface="Calibri" panose="020F0502020204030204" pitchFamily="34" charset="0"/>
              </a:rPr>
              <a:t> – </a:t>
            </a:r>
            <a:r>
              <a:rPr lang="sk-SK" sz="1800" b="0" i="0" u="none" strike="noStrike" dirty="0">
                <a:solidFill>
                  <a:srgbClr val="404040"/>
                </a:solidFill>
                <a:effectLst/>
                <a:latin typeface="Calibri" panose="020F0502020204030204" pitchFamily="34" charset="0"/>
                <a:hlinkClick r:id="rId7"/>
              </a:rPr>
              <a:t>Kalkulačka</a:t>
            </a:r>
            <a:endParaRPr lang="sk-SK" sz="1800" dirty="0">
              <a:solidFill>
                <a:srgbClr val="404040"/>
              </a:solidFill>
              <a:latin typeface="Calibri" panose="020F0502020204030204" pitchFamily="34" charset="0"/>
            </a:endParaRPr>
          </a:p>
          <a:p>
            <a:pPr algn="just" rtl="0">
              <a:spcBef>
                <a:spcPts val="0"/>
              </a:spcBef>
              <a:spcAft>
                <a:spcPts val="0"/>
              </a:spcAft>
            </a:pPr>
            <a:r>
              <a:rPr lang="sk-SK" sz="1800" b="0" i="0" u="none" strike="noStrike" dirty="0">
                <a:solidFill>
                  <a:srgbClr val="404040"/>
                </a:solidFill>
                <a:effectLst/>
                <a:latin typeface="Calibri" panose="020F0502020204030204" pitchFamily="34" charset="0"/>
              </a:rPr>
              <a:t>Agentúra pre ochranu životného prostredia USA - </a:t>
            </a:r>
            <a:r>
              <a:rPr lang="sk-SK" sz="1800" b="0" i="0" u="none" strike="noStrike" dirty="0">
                <a:solidFill>
                  <a:srgbClr val="404040"/>
                </a:solidFill>
                <a:effectLst/>
                <a:latin typeface="Calibri" panose="020F0502020204030204" pitchFamily="34" charset="0"/>
                <a:hlinkClick r:id="rId8"/>
              </a:rPr>
              <a:t>Kalkulačka</a:t>
            </a:r>
            <a:endParaRPr lang="sk-SK" dirty="0"/>
          </a:p>
        </p:txBody>
      </p:sp>
      <p:sp>
        <p:nvSpPr>
          <p:cNvPr id="7"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634108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1DEB0-AA15-CF3C-A922-E1F3377D8D4C}"/>
              </a:ext>
            </a:extLst>
          </p:cNvPr>
          <p:cNvSpPr>
            <a:spLocks noGrp="1"/>
          </p:cNvSpPr>
          <p:nvPr>
            <p:ph type="title"/>
          </p:nvPr>
        </p:nvSpPr>
        <p:spPr/>
        <p:txBody>
          <a:bodyPr/>
          <a:lstStyle/>
          <a:p>
            <a:r>
              <a:rPr lang="sk-SK" dirty="0"/>
              <a:t>Zhrnutie</a:t>
            </a:r>
          </a:p>
        </p:txBody>
      </p:sp>
      <p:graphicFrame>
        <p:nvGraphicFramePr>
          <p:cNvPr id="8" name="Marcador de contenido 7">
            <a:extLst>
              <a:ext uri="{FF2B5EF4-FFF2-40B4-BE49-F238E27FC236}">
                <a16:creationId xmlns:a16="http://schemas.microsoft.com/office/drawing/2014/main" id="{3E3B9907-02EC-C90E-5787-01C9B25BF68D}"/>
              </a:ext>
            </a:extLst>
          </p:cNvPr>
          <p:cNvGraphicFramePr>
            <a:graphicFrameLocks noGrp="1"/>
          </p:cNvGraphicFramePr>
          <p:nvPr>
            <p:ph idx="1"/>
            <p:extLst>
              <p:ext uri="{D42A27DB-BD31-4B8C-83A1-F6EECF244321}">
                <p14:modId xmlns:p14="http://schemas.microsoft.com/office/powerpoint/2010/main" val="3355223738"/>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Restart">
            <a:extLst>
              <a:ext uri="{FF2B5EF4-FFF2-40B4-BE49-F238E27FC236}">
                <a16:creationId xmlns:a16="http://schemas.microsoft.com/office/drawing/2014/main" id="{A534771F-7FF0-79AF-9742-084EC5D5200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95126" y="286603"/>
            <a:ext cx="3115111" cy="573405"/>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8"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9"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3168389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4F2A5-F36C-410C-663C-F63D8AC96BA9}"/>
              </a:ext>
            </a:extLst>
          </p:cNvPr>
          <p:cNvSpPr>
            <a:spLocks noGrp="1"/>
          </p:cNvSpPr>
          <p:nvPr>
            <p:ph type="title"/>
          </p:nvPr>
        </p:nvSpPr>
        <p:spPr>
          <a:xfrm>
            <a:off x="1188720" y="362434"/>
            <a:ext cx="10058400" cy="1126385"/>
          </a:xfrm>
        </p:spPr>
        <p:txBody>
          <a:bodyPr/>
          <a:lstStyle/>
          <a:p>
            <a:r>
              <a:rPr lang="sk-SK" dirty="0">
                <a:solidFill>
                  <a:srgbClr val="404040"/>
                </a:solidFill>
              </a:rPr>
              <a:t>Kvízové otázky</a:t>
            </a:r>
          </a:p>
        </p:txBody>
      </p:sp>
      <p:pic>
        <p:nvPicPr>
          <p:cNvPr id="5" name="Picture 2" descr="Restart">
            <a:extLst>
              <a:ext uri="{FF2B5EF4-FFF2-40B4-BE49-F238E27FC236}">
                <a16:creationId xmlns:a16="http://schemas.microsoft.com/office/drawing/2014/main" id="{923BF357-A532-E7CB-0A30-42E5DFCB46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a 10">
            <a:extLst>
              <a:ext uri="{FF2B5EF4-FFF2-40B4-BE49-F238E27FC236}">
                <a16:creationId xmlns:a16="http://schemas.microsoft.com/office/drawing/2014/main" id="{413030EE-FF19-6F2B-0F71-F76CDAB4B2F7}"/>
              </a:ext>
            </a:extLst>
          </p:cNvPr>
          <p:cNvGraphicFramePr>
            <a:graphicFrameLocks noGrp="1"/>
          </p:cNvGraphicFramePr>
          <p:nvPr>
            <p:ph sz="half" idx="1"/>
            <p:extLst>
              <p:ext uri="{D42A27DB-BD31-4B8C-83A1-F6EECF244321}">
                <p14:modId xmlns:p14="http://schemas.microsoft.com/office/powerpoint/2010/main" val="4276742943"/>
              </p:ext>
            </p:extLst>
          </p:nvPr>
        </p:nvGraphicFramePr>
        <p:xfrm>
          <a:off x="1188720" y="1901128"/>
          <a:ext cx="10058400" cy="3944936"/>
        </p:xfrm>
        <a:graphic>
          <a:graphicData uri="http://schemas.openxmlformats.org/drawingml/2006/table">
            <a:tbl>
              <a:tblPr firstRow="1" bandRow="1">
                <a:tableStyleId>{21E4AEA4-8DFA-4A89-87EB-49C32662AFE0}</a:tableStyleId>
              </a:tblPr>
              <a:tblGrid>
                <a:gridCol w="3352800">
                  <a:extLst>
                    <a:ext uri="{9D8B030D-6E8A-4147-A177-3AD203B41FA5}">
                      <a16:colId xmlns:a16="http://schemas.microsoft.com/office/drawing/2014/main" val="2601891750"/>
                    </a:ext>
                  </a:extLst>
                </a:gridCol>
                <a:gridCol w="3352800">
                  <a:extLst>
                    <a:ext uri="{9D8B030D-6E8A-4147-A177-3AD203B41FA5}">
                      <a16:colId xmlns:a16="http://schemas.microsoft.com/office/drawing/2014/main" val="3559158159"/>
                    </a:ext>
                  </a:extLst>
                </a:gridCol>
                <a:gridCol w="3352800">
                  <a:extLst>
                    <a:ext uri="{9D8B030D-6E8A-4147-A177-3AD203B41FA5}">
                      <a16:colId xmlns:a16="http://schemas.microsoft.com/office/drawing/2014/main" val="1947302738"/>
                    </a:ext>
                  </a:extLst>
                </a:gridCol>
              </a:tblGrid>
              <a:tr h="744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noProof="0" dirty="0"/>
                        <a:t>Udržateľné podnikanie zahŕňa:</a:t>
                      </a:r>
                    </a:p>
                  </a:txBody>
                  <a:tcPr/>
                </a:tc>
                <a:tc>
                  <a:txBody>
                    <a:bodyPr/>
                    <a:lstStyle/>
                    <a:p>
                      <a:r>
                        <a:rPr lang="sk-SK" noProof="0"/>
                        <a:t>Udržateľný prístup v podnikaní rieši naraz nasledovné oblasti: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noProof="0"/>
                        <a:t>Sociálny podnik:</a:t>
                      </a:r>
                    </a:p>
                  </a:txBody>
                  <a:tcPr/>
                </a:tc>
                <a:extLst>
                  <a:ext uri="{0D108BD9-81ED-4DB2-BD59-A6C34878D82A}">
                    <a16:rowId xmlns:a16="http://schemas.microsoft.com/office/drawing/2014/main" val="4178373252"/>
                  </a:ext>
                </a:extLst>
              </a:tr>
              <a:tr h="3200608">
                <a:tc>
                  <a:txBody>
                    <a:bodyPr/>
                    <a:lstStyle/>
                    <a:p>
                      <a:pPr marL="457200" indent="-457200">
                        <a:buFont typeface="+mj-lt"/>
                        <a:buAutoNum type="alphaLcPeriod"/>
                      </a:pPr>
                      <a:r>
                        <a:rPr lang="sk-SK" b="0" noProof="0" dirty="0">
                          <a:solidFill>
                            <a:srgbClr val="404040"/>
                          </a:solidFill>
                        </a:rPr>
                        <a:t>opatrenia, ktoré majú pozitívny vplyv na spoločnosť</a:t>
                      </a:r>
                    </a:p>
                    <a:p>
                      <a:pPr marL="457200" indent="-457200">
                        <a:buFont typeface="+mj-lt"/>
                        <a:buAutoNum type="alphaLcPeriod"/>
                      </a:pPr>
                      <a:r>
                        <a:rPr lang="sk-SK" b="0" noProof="0" dirty="0">
                          <a:solidFill>
                            <a:srgbClr val="404040"/>
                          </a:solidFill>
                        </a:rPr>
                        <a:t>opatrenia znižujúce zisk podniku</a:t>
                      </a:r>
                    </a:p>
                    <a:p>
                      <a:pPr marL="457200" indent="-457200">
                        <a:buFont typeface="+mj-lt"/>
                        <a:buAutoNum type="alphaLcPeriod"/>
                      </a:pPr>
                      <a:r>
                        <a:rPr lang="sk-SK" b="0" noProof="0" dirty="0">
                          <a:solidFill>
                            <a:srgbClr val="404040"/>
                          </a:solidFill>
                        </a:rPr>
                        <a:t>opatrenia, ktoré majú pozitívny vplyv na životné prostredie</a:t>
                      </a:r>
                    </a:p>
                    <a:p>
                      <a:pPr marL="457200" indent="-457200">
                        <a:buFont typeface="+mj-lt"/>
                        <a:buAutoNum type="alphaLcPeriod"/>
                      </a:pPr>
                      <a:r>
                        <a:rPr lang="sk-SK" sz="1800" b="0" i="0" kern="1200" noProof="0" dirty="0">
                          <a:solidFill>
                            <a:srgbClr val="404040"/>
                          </a:solidFill>
                          <a:effectLst/>
                          <a:latin typeface="+mn-lt"/>
                          <a:ea typeface="+mn-ea"/>
                          <a:cs typeface="+mn-cs"/>
                        </a:rPr>
                        <a:t>všetky spomenuté možnosti</a:t>
                      </a:r>
                      <a:endParaRPr lang="sk-SK" b="0" noProof="0" dirty="0">
                        <a:solidFill>
                          <a:srgbClr val="404040"/>
                        </a:solidFill>
                      </a:endParaRPr>
                    </a:p>
                  </a:txBody>
                  <a:tcPr/>
                </a:tc>
                <a:tc>
                  <a:txBody>
                    <a:bodyPr/>
                    <a:lstStyle/>
                    <a:p>
                      <a:pPr marL="342900" indent="-342900">
                        <a:buAutoNum type="alphaLcPeriod"/>
                      </a:pPr>
                      <a:r>
                        <a:rPr lang="sk-SK" b="0" noProof="0">
                          <a:solidFill>
                            <a:srgbClr val="404040"/>
                          </a:solidFill>
                        </a:rPr>
                        <a:t>environmentálnu, ekonomickú, sociálnu</a:t>
                      </a:r>
                    </a:p>
                    <a:p>
                      <a:pPr marL="342900" indent="-342900">
                        <a:buAutoNum type="alphaLcPeriod"/>
                      </a:pPr>
                      <a:r>
                        <a:rPr lang="sk-SK" b="0" noProof="0">
                          <a:solidFill>
                            <a:srgbClr val="404040"/>
                          </a:solidFill>
                        </a:rPr>
                        <a:t>environmentálnu, sociálnu, psychologickú</a:t>
                      </a:r>
                    </a:p>
                    <a:p>
                      <a:pPr marL="342900" indent="-342900">
                        <a:buAutoNum type="alphaLcPeriod"/>
                      </a:pPr>
                      <a:r>
                        <a:rPr lang="sk-SK" b="0" noProof="0">
                          <a:solidFill>
                            <a:srgbClr val="404040"/>
                          </a:solidFill>
                        </a:rPr>
                        <a:t>environmentálnu, ekonomickú, technokratickú</a:t>
                      </a:r>
                    </a:p>
                    <a:p>
                      <a:pPr marL="342900" indent="-342900">
                        <a:buAutoNum type="alphaLcPeriod"/>
                      </a:pPr>
                      <a:r>
                        <a:rPr lang="sk-SK" b="0" noProof="0">
                          <a:solidFill>
                            <a:srgbClr val="404040"/>
                          </a:solidFill>
                        </a:rPr>
                        <a:t>ani jedna z možností</a:t>
                      </a:r>
                    </a:p>
                    <a:p>
                      <a:pPr marL="342900" indent="-342900">
                        <a:buAutoNum type="alphaLcPeriod"/>
                      </a:pPr>
                      <a:endParaRPr lang="sk-SK" b="0" noProof="0">
                        <a:solidFill>
                          <a:srgbClr val="404040"/>
                        </a:solidFill>
                      </a:endParaRPr>
                    </a:p>
                  </a:txBody>
                  <a:tcPr/>
                </a:tc>
                <a:tc>
                  <a:txBody>
                    <a:bodyPr/>
                    <a:lstStyle/>
                    <a:p>
                      <a:pPr marL="457200" indent="-457200">
                        <a:buFont typeface="+mj-lt"/>
                        <a:buAutoNum type="alphaLcPeriod"/>
                      </a:pPr>
                      <a:r>
                        <a:rPr lang="sk-SK" b="0" noProof="0" dirty="0">
                          <a:solidFill>
                            <a:srgbClr val="404040"/>
                          </a:solidFill>
                        </a:rPr>
                        <a:t>používa svoj zisk na plnenie svojej sociálnej misie</a:t>
                      </a:r>
                    </a:p>
                    <a:p>
                      <a:pPr marL="457200" indent="-457200">
                        <a:buFont typeface="+mj-lt"/>
                        <a:buAutoNum type="alphaLcPeriod"/>
                      </a:pPr>
                      <a:r>
                        <a:rPr lang="sk-SK" b="0" noProof="0" dirty="0">
                          <a:solidFill>
                            <a:srgbClr val="404040"/>
                          </a:solidFill>
                        </a:rPr>
                        <a:t>má za svoj hlavný cieľ maximalizáciu zisku a zároveň dobrovoľne podporuje verejne prospešné aktivity</a:t>
                      </a:r>
                    </a:p>
                    <a:p>
                      <a:pPr marL="457200" marR="0" lvl="0" indent="-457200" algn="l" defTabSz="914400" rtl="0" eaLnBrk="1" fontAlgn="auto" latinLnBrk="0" hangingPunct="1">
                        <a:lnSpc>
                          <a:spcPct val="100000"/>
                        </a:lnSpc>
                        <a:spcBef>
                          <a:spcPts val="0"/>
                        </a:spcBef>
                        <a:spcAft>
                          <a:spcPts val="0"/>
                        </a:spcAft>
                        <a:buClrTx/>
                        <a:buSzTx/>
                        <a:buFont typeface="+mj-lt"/>
                        <a:buAutoNum type="alphaLcPeriod"/>
                        <a:tabLst/>
                        <a:defRPr/>
                      </a:pPr>
                      <a:r>
                        <a:rPr lang="sk-SK" b="0" noProof="0" dirty="0">
                          <a:solidFill>
                            <a:srgbClr val="404040"/>
                          </a:solidFill>
                        </a:rPr>
                        <a:t>nedosahuje zisk a svojou činnosťou reaguje na spoločenské problémy</a:t>
                      </a:r>
                    </a:p>
                    <a:p>
                      <a:pPr marL="457200" marR="0" lvl="0" indent="-457200" algn="l" defTabSz="914400" rtl="0" eaLnBrk="1" fontAlgn="auto" latinLnBrk="0" hangingPunct="1">
                        <a:lnSpc>
                          <a:spcPct val="100000"/>
                        </a:lnSpc>
                        <a:spcBef>
                          <a:spcPts val="0"/>
                        </a:spcBef>
                        <a:spcAft>
                          <a:spcPts val="0"/>
                        </a:spcAft>
                        <a:buClrTx/>
                        <a:buSzTx/>
                        <a:buFont typeface="+mj-lt"/>
                        <a:buAutoNum type="alphaLcPeriod"/>
                        <a:tabLst/>
                        <a:defRPr/>
                      </a:pPr>
                      <a:r>
                        <a:rPr lang="sk-SK" b="0" noProof="0" dirty="0">
                          <a:solidFill>
                            <a:srgbClr val="404040"/>
                          </a:solidFill>
                        </a:rPr>
                        <a:t>ani jedna z možností</a:t>
                      </a:r>
                    </a:p>
                  </a:txBody>
                  <a:tcPr/>
                </a:tc>
                <a:extLst>
                  <a:ext uri="{0D108BD9-81ED-4DB2-BD59-A6C34878D82A}">
                    <a16:rowId xmlns:a16="http://schemas.microsoft.com/office/drawing/2014/main" val="232408843"/>
                  </a:ext>
                </a:extLst>
              </a:tr>
            </a:tbl>
          </a:graphicData>
        </a:graphic>
      </p:graphicFrame>
      <p:pic>
        <p:nvPicPr>
          <p:cNvPr id="8" name="Obrázok 7"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893065" y="5846064"/>
            <a:ext cx="2027384" cy="455825"/>
          </a:xfrm>
          <a:prstGeom prst="rect">
            <a:avLst/>
          </a:prstGeom>
        </p:spPr>
      </p:pic>
      <p:sp>
        <p:nvSpPr>
          <p:cNvPr id="9"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2501155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4F2A5-F36C-410C-663C-F63D8AC96BA9}"/>
              </a:ext>
            </a:extLst>
          </p:cNvPr>
          <p:cNvSpPr>
            <a:spLocks noGrp="1"/>
          </p:cNvSpPr>
          <p:nvPr>
            <p:ph type="title"/>
          </p:nvPr>
        </p:nvSpPr>
        <p:spPr>
          <a:xfrm>
            <a:off x="1188720" y="362434"/>
            <a:ext cx="10058400" cy="1126385"/>
          </a:xfrm>
        </p:spPr>
        <p:txBody>
          <a:bodyPr/>
          <a:lstStyle/>
          <a:p>
            <a:r>
              <a:rPr lang="sk-SK" dirty="0">
                <a:solidFill>
                  <a:srgbClr val="404040"/>
                </a:solidFill>
              </a:rPr>
              <a:t>Kvízové otázky</a:t>
            </a:r>
          </a:p>
        </p:txBody>
      </p:sp>
      <p:pic>
        <p:nvPicPr>
          <p:cNvPr id="5" name="Picture 2" descr="Restart">
            <a:extLst>
              <a:ext uri="{FF2B5EF4-FFF2-40B4-BE49-F238E27FC236}">
                <a16:creationId xmlns:a16="http://schemas.microsoft.com/office/drawing/2014/main" id="{923BF357-A532-E7CB-0A30-42E5DFCB46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a 10">
            <a:extLst>
              <a:ext uri="{FF2B5EF4-FFF2-40B4-BE49-F238E27FC236}">
                <a16:creationId xmlns:a16="http://schemas.microsoft.com/office/drawing/2014/main" id="{413030EE-FF19-6F2B-0F71-F76CDAB4B2F7}"/>
              </a:ext>
            </a:extLst>
          </p:cNvPr>
          <p:cNvGraphicFramePr>
            <a:graphicFrameLocks noGrp="1"/>
          </p:cNvGraphicFramePr>
          <p:nvPr>
            <p:ph sz="half" idx="1"/>
            <p:extLst>
              <p:ext uri="{D42A27DB-BD31-4B8C-83A1-F6EECF244321}">
                <p14:modId xmlns:p14="http://schemas.microsoft.com/office/powerpoint/2010/main" val="2292912704"/>
              </p:ext>
            </p:extLst>
          </p:nvPr>
        </p:nvGraphicFramePr>
        <p:xfrm>
          <a:off x="1188720" y="1901128"/>
          <a:ext cx="10058400" cy="3944936"/>
        </p:xfrm>
        <a:graphic>
          <a:graphicData uri="http://schemas.openxmlformats.org/drawingml/2006/table">
            <a:tbl>
              <a:tblPr firstRow="1" bandRow="1">
                <a:tableStyleId>{21E4AEA4-8DFA-4A89-87EB-49C32662AFE0}</a:tableStyleId>
              </a:tblPr>
              <a:tblGrid>
                <a:gridCol w="3352800">
                  <a:extLst>
                    <a:ext uri="{9D8B030D-6E8A-4147-A177-3AD203B41FA5}">
                      <a16:colId xmlns:a16="http://schemas.microsoft.com/office/drawing/2014/main" val="2601891750"/>
                    </a:ext>
                  </a:extLst>
                </a:gridCol>
                <a:gridCol w="3352800">
                  <a:extLst>
                    <a:ext uri="{9D8B030D-6E8A-4147-A177-3AD203B41FA5}">
                      <a16:colId xmlns:a16="http://schemas.microsoft.com/office/drawing/2014/main" val="3559158159"/>
                    </a:ext>
                  </a:extLst>
                </a:gridCol>
                <a:gridCol w="3352800">
                  <a:extLst>
                    <a:ext uri="{9D8B030D-6E8A-4147-A177-3AD203B41FA5}">
                      <a16:colId xmlns:a16="http://schemas.microsoft.com/office/drawing/2014/main" val="1947302738"/>
                    </a:ext>
                  </a:extLst>
                </a:gridCol>
              </a:tblGrid>
              <a:tr h="744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noProof="0" dirty="0"/>
                        <a:t>Udržateľné podnikanie zahŕňa:</a:t>
                      </a:r>
                    </a:p>
                  </a:txBody>
                  <a:tcPr/>
                </a:tc>
                <a:tc>
                  <a:txBody>
                    <a:bodyPr/>
                    <a:lstStyle/>
                    <a:p>
                      <a:r>
                        <a:rPr lang="sk-SK" noProof="0"/>
                        <a:t>Udržateľný prístup v podnikaní rieši naraz nasledovné oblasti: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noProof="0" dirty="0"/>
                        <a:t>Sociálny podnik:</a:t>
                      </a:r>
                    </a:p>
                  </a:txBody>
                  <a:tcPr/>
                </a:tc>
                <a:extLst>
                  <a:ext uri="{0D108BD9-81ED-4DB2-BD59-A6C34878D82A}">
                    <a16:rowId xmlns:a16="http://schemas.microsoft.com/office/drawing/2014/main" val="4178373252"/>
                  </a:ext>
                </a:extLst>
              </a:tr>
              <a:tr h="3200608">
                <a:tc>
                  <a:txBody>
                    <a:bodyPr/>
                    <a:lstStyle/>
                    <a:p>
                      <a:pPr marL="457200" indent="-457200">
                        <a:buFont typeface="+mj-lt"/>
                        <a:buAutoNum type="alphaLcPeriod"/>
                      </a:pPr>
                      <a:r>
                        <a:rPr lang="sk-SK" b="1" noProof="0" dirty="0">
                          <a:solidFill>
                            <a:srgbClr val="404040"/>
                          </a:solidFill>
                        </a:rPr>
                        <a:t>opatrenia, ktoré majú pozitívny vplyv na spoločnosť</a:t>
                      </a:r>
                    </a:p>
                    <a:p>
                      <a:pPr marL="457200" indent="-457200">
                        <a:buFont typeface="+mj-lt"/>
                        <a:buAutoNum type="alphaLcPeriod"/>
                      </a:pPr>
                      <a:r>
                        <a:rPr lang="sk-SK" b="0" noProof="0" dirty="0">
                          <a:solidFill>
                            <a:srgbClr val="404040"/>
                          </a:solidFill>
                        </a:rPr>
                        <a:t>opatrenia znižujúce zisk podniku</a:t>
                      </a:r>
                    </a:p>
                    <a:p>
                      <a:pPr marL="457200" indent="-457200">
                        <a:buFont typeface="+mj-lt"/>
                        <a:buAutoNum type="alphaLcPeriod"/>
                      </a:pPr>
                      <a:r>
                        <a:rPr lang="sk-SK" b="1" noProof="0" dirty="0">
                          <a:solidFill>
                            <a:srgbClr val="404040"/>
                          </a:solidFill>
                        </a:rPr>
                        <a:t>opatrenia, ktoré majú pozitívny vplyv na životné prostredie</a:t>
                      </a:r>
                    </a:p>
                    <a:p>
                      <a:pPr marL="457200" indent="-457200">
                        <a:buFont typeface="+mj-lt"/>
                        <a:buAutoNum type="alphaLcPeriod"/>
                      </a:pPr>
                      <a:r>
                        <a:rPr lang="sk-SK" sz="1800" b="0" i="0" kern="1200" noProof="0" dirty="0">
                          <a:solidFill>
                            <a:srgbClr val="404040"/>
                          </a:solidFill>
                          <a:effectLst/>
                          <a:latin typeface="+mn-lt"/>
                          <a:ea typeface="+mn-ea"/>
                          <a:cs typeface="+mn-cs"/>
                        </a:rPr>
                        <a:t>všetky spomenuté možnosti</a:t>
                      </a:r>
                      <a:endParaRPr lang="sk-SK" b="0" noProof="0" dirty="0">
                        <a:solidFill>
                          <a:srgbClr val="404040"/>
                        </a:solidFill>
                      </a:endParaRPr>
                    </a:p>
                  </a:txBody>
                  <a:tcPr/>
                </a:tc>
                <a:tc>
                  <a:txBody>
                    <a:bodyPr/>
                    <a:lstStyle/>
                    <a:p>
                      <a:pPr marL="342900" indent="-342900">
                        <a:buAutoNum type="alphaLcPeriod"/>
                      </a:pPr>
                      <a:r>
                        <a:rPr lang="sk-SK" b="1" noProof="0">
                          <a:solidFill>
                            <a:srgbClr val="404040"/>
                          </a:solidFill>
                        </a:rPr>
                        <a:t>environmentálnu, ekonomickú, sociálnu</a:t>
                      </a:r>
                    </a:p>
                    <a:p>
                      <a:pPr marL="342900" indent="-342900">
                        <a:buAutoNum type="alphaLcPeriod"/>
                      </a:pPr>
                      <a:r>
                        <a:rPr lang="sk-SK" b="0" noProof="0">
                          <a:solidFill>
                            <a:srgbClr val="404040"/>
                          </a:solidFill>
                        </a:rPr>
                        <a:t>environmentálnu, sociálnu, psychologickú</a:t>
                      </a:r>
                    </a:p>
                    <a:p>
                      <a:pPr marL="342900" indent="-342900">
                        <a:buAutoNum type="alphaLcPeriod"/>
                      </a:pPr>
                      <a:r>
                        <a:rPr lang="sk-SK" b="0" noProof="0">
                          <a:solidFill>
                            <a:srgbClr val="404040"/>
                          </a:solidFill>
                        </a:rPr>
                        <a:t>environmentálnu, ekonomickú, technokratickú</a:t>
                      </a:r>
                    </a:p>
                    <a:p>
                      <a:pPr marL="342900" indent="-342900">
                        <a:buAutoNum type="alphaLcPeriod"/>
                      </a:pPr>
                      <a:r>
                        <a:rPr lang="sk-SK" b="0" noProof="0">
                          <a:solidFill>
                            <a:srgbClr val="404040"/>
                          </a:solidFill>
                        </a:rPr>
                        <a:t>ani jedna z možností</a:t>
                      </a:r>
                    </a:p>
                    <a:p>
                      <a:pPr marL="342900" indent="-342900">
                        <a:buAutoNum type="alphaLcPeriod"/>
                      </a:pPr>
                      <a:endParaRPr lang="sk-SK" b="0" noProof="0">
                        <a:solidFill>
                          <a:srgbClr val="404040"/>
                        </a:solidFill>
                      </a:endParaRPr>
                    </a:p>
                  </a:txBody>
                  <a:tcPr/>
                </a:tc>
                <a:tc>
                  <a:txBody>
                    <a:bodyPr/>
                    <a:lstStyle/>
                    <a:p>
                      <a:pPr marL="457200" indent="-457200">
                        <a:buFont typeface="+mj-lt"/>
                        <a:buAutoNum type="alphaLcPeriod"/>
                      </a:pPr>
                      <a:r>
                        <a:rPr lang="sk-SK" b="1" noProof="0" dirty="0">
                          <a:solidFill>
                            <a:srgbClr val="404040"/>
                          </a:solidFill>
                        </a:rPr>
                        <a:t>používa svoj zisk na plnenie svojej sociálnej misie</a:t>
                      </a:r>
                    </a:p>
                    <a:p>
                      <a:pPr marL="457200" indent="-457200">
                        <a:buFont typeface="+mj-lt"/>
                        <a:buAutoNum type="alphaLcPeriod"/>
                      </a:pPr>
                      <a:r>
                        <a:rPr lang="sk-SK" b="0" noProof="0" dirty="0">
                          <a:solidFill>
                            <a:srgbClr val="404040"/>
                          </a:solidFill>
                        </a:rPr>
                        <a:t>má za svoj hlavný cieľ maximalizáciu zisku a zároveň dobrovoľne podporuje verejne prospešné aktivity</a:t>
                      </a:r>
                    </a:p>
                    <a:p>
                      <a:pPr marL="457200" marR="0" lvl="0" indent="-457200" algn="l" defTabSz="914400" rtl="0" eaLnBrk="1" fontAlgn="auto" latinLnBrk="0" hangingPunct="1">
                        <a:lnSpc>
                          <a:spcPct val="100000"/>
                        </a:lnSpc>
                        <a:spcBef>
                          <a:spcPts val="0"/>
                        </a:spcBef>
                        <a:spcAft>
                          <a:spcPts val="0"/>
                        </a:spcAft>
                        <a:buClrTx/>
                        <a:buSzTx/>
                        <a:buFont typeface="+mj-lt"/>
                        <a:buAutoNum type="alphaLcPeriod"/>
                        <a:tabLst/>
                        <a:defRPr/>
                      </a:pPr>
                      <a:r>
                        <a:rPr lang="sk-SK" b="0" noProof="0" dirty="0">
                          <a:solidFill>
                            <a:srgbClr val="404040"/>
                          </a:solidFill>
                        </a:rPr>
                        <a:t>nedosahuje zisk a svojou činnosťou reaguje na spoločenské problémy</a:t>
                      </a:r>
                    </a:p>
                    <a:p>
                      <a:pPr marL="457200" marR="0" lvl="0" indent="-457200" algn="l" defTabSz="914400" rtl="0" eaLnBrk="1" fontAlgn="auto" latinLnBrk="0" hangingPunct="1">
                        <a:lnSpc>
                          <a:spcPct val="100000"/>
                        </a:lnSpc>
                        <a:spcBef>
                          <a:spcPts val="0"/>
                        </a:spcBef>
                        <a:spcAft>
                          <a:spcPts val="0"/>
                        </a:spcAft>
                        <a:buClrTx/>
                        <a:buSzTx/>
                        <a:buFont typeface="+mj-lt"/>
                        <a:buAutoNum type="alphaLcPeriod"/>
                        <a:tabLst/>
                        <a:defRPr/>
                      </a:pPr>
                      <a:r>
                        <a:rPr lang="sk-SK" b="0" noProof="0" dirty="0">
                          <a:solidFill>
                            <a:srgbClr val="404040"/>
                          </a:solidFill>
                        </a:rPr>
                        <a:t>ani jedna z možností</a:t>
                      </a:r>
                    </a:p>
                  </a:txBody>
                  <a:tcPr/>
                </a:tc>
                <a:extLst>
                  <a:ext uri="{0D108BD9-81ED-4DB2-BD59-A6C34878D82A}">
                    <a16:rowId xmlns:a16="http://schemas.microsoft.com/office/drawing/2014/main" val="232408843"/>
                  </a:ext>
                </a:extLst>
              </a:tr>
            </a:tbl>
          </a:graphicData>
        </a:graphic>
      </p:graphicFrame>
      <p:pic>
        <p:nvPicPr>
          <p:cNvPr id="8" name="Obrázok 7"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893065" y="5846064"/>
            <a:ext cx="2027384" cy="455825"/>
          </a:xfrm>
          <a:prstGeom prst="rect">
            <a:avLst/>
          </a:prstGeom>
        </p:spPr>
      </p:pic>
      <p:sp>
        <p:nvSpPr>
          <p:cNvPr id="9"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1520110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4F2A5-F36C-410C-663C-F63D8AC96BA9}"/>
              </a:ext>
            </a:extLst>
          </p:cNvPr>
          <p:cNvSpPr>
            <a:spLocks noGrp="1"/>
          </p:cNvSpPr>
          <p:nvPr>
            <p:ph type="title"/>
          </p:nvPr>
        </p:nvSpPr>
        <p:spPr/>
        <p:txBody>
          <a:bodyPr/>
          <a:lstStyle/>
          <a:p>
            <a:r>
              <a:rPr lang="sk-SK" dirty="0">
                <a:solidFill>
                  <a:srgbClr val="404040"/>
                </a:solidFill>
              </a:rPr>
              <a:t>Kvízové otázky</a:t>
            </a:r>
            <a:endParaRPr lang="en-US" dirty="0">
              <a:solidFill>
                <a:srgbClr val="404040"/>
              </a:solidFill>
            </a:endParaRPr>
          </a:p>
        </p:txBody>
      </p:sp>
      <p:pic>
        <p:nvPicPr>
          <p:cNvPr id="5" name="Picture 2" descr="Restart">
            <a:extLst>
              <a:ext uri="{FF2B5EF4-FFF2-40B4-BE49-F238E27FC236}">
                <a16:creationId xmlns:a16="http://schemas.microsoft.com/office/drawing/2014/main" id="{923BF357-A532-E7CB-0A30-42E5DFCB46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a 10">
            <a:extLst>
              <a:ext uri="{FF2B5EF4-FFF2-40B4-BE49-F238E27FC236}">
                <a16:creationId xmlns:a16="http://schemas.microsoft.com/office/drawing/2014/main" id="{413030EE-FF19-6F2B-0F71-F76CDAB4B2F7}"/>
              </a:ext>
            </a:extLst>
          </p:cNvPr>
          <p:cNvGraphicFramePr>
            <a:graphicFrameLocks noGrp="1"/>
          </p:cNvGraphicFramePr>
          <p:nvPr>
            <p:ph sz="half" idx="1"/>
            <p:extLst>
              <p:ext uri="{D42A27DB-BD31-4B8C-83A1-F6EECF244321}">
                <p14:modId xmlns:p14="http://schemas.microsoft.com/office/powerpoint/2010/main" val="489907925"/>
              </p:ext>
            </p:extLst>
          </p:nvPr>
        </p:nvGraphicFramePr>
        <p:xfrm>
          <a:off x="1253612" y="1846263"/>
          <a:ext cx="9902067" cy="4023360"/>
        </p:xfrm>
        <a:graphic>
          <a:graphicData uri="http://schemas.openxmlformats.org/drawingml/2006/table">
            <a:tbl>
              <a:tblPr firstRow="1" bandRow="1">
                <a:tableStyleId>{21E4AEA4-8DFA-4A89-87EB-49C32662AFE0}</a:tableStyleId>
              </a:tblPr>
              <a:tblGrid>
                <a:gridCol w="3300689">
                  <a:extLst>
                    <a:ext uri="{9D8B030D-6E8A-4147-A177-3AD203B41FA5}">
                      <a16:colId xmlns:a16="http://schemas.microsoft.com/office/drawing/2014/main" val="2601891750"/>
                    </a:ext>
                  </a:extLst>
                </a:gridCol>
                <a:gridCol w="3300689">
                  <a:extLst>
                    <a:ext uri="{9D8B030D-6E8A-4147-A177-3AD203B41FA5}">
                      <a16:colId xmlns:a16="http://schemas.microsoft.com/office/drawing/2014/main" val="3559158159"/>
                    </a:ext>
                  </a:extLst>
                </a:gridCol>
                <a:gridCol w="3300689">
                  <a:extLst>
                    <a:ext uri="{9D8B030D-6E8A-4147-A177-3AD203B41FA5}">
                      <a16:colId xmlns:a16="http://schemas.microsoft.com/office/drawing/2014/main" val="1947302738"/>
                    </a:ext>
                  </a:extLst>
                </a:gridCol>
              </a:tblGrid>
              <a:tr h="1030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noProof="0"/>
                        <a:t>Ako sociálny podnik operuje so svojim ziskom?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noProof="0"/>
                        <a:t>Zelené podnikanie znamená:</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noProof="0"/>
                        <a:t>Dekarbonizácia a s ňou spojené dosiahnutie uhlíkovej neutrality do roku 2050 môže predstavovať:</a:t>
                      </a:r>
                    </a:p>
                  </a:txBody>
                  <a:tcPr/>
                </a:tc>
                <a:extLst>
                  <a:ext uri="{0D108BD9-81ED-4DB2-BD59-A6C34878D82A}">
                    <a16:rowId xmlns:a16="http://schemas.microsoft.com/office/drawing/2014/main" val="4178373252"/>
                  </a:ext>
                </a:extLst>
              </a:tr>
              <a:tr h="2813945">
                <a:tc>
                  <a:txBody>
                    <a:bodyPr/>
                    <a:lstStyle/>
                    <a:p>
                      <a:pPr marL="457200" indent="-457200">
                        <a:buFont typeface="+mj-lt"/>
                        <a:buAutoNum type="alphaLcPeriod"/>
                      </a:pPr>
                      <a:r>
                        <a:rPr lang="sk-SK" b="0" noProof="0">
                          <a:solidFill>
                            <a:srgbClr val="404040"/>
                          </a:solidFill>
                        </a:rPr>
                        <a:t>nikdy negeneruje zisk</a:t>
                      </a:r>
                    </a:p>
                    <a:p>
                      <a:pPr marL="457200" indent="-457200">
                        <a:buFont typeface="+mj-lt"/>
                        <a:buAutoNum type="alphaLcPeriod"/>
                      </a:pPr>
                      <a:r>
                        <a:rPr lang="sk-SK" b="0" noProof="0">
                          <a:solidFill>
                            <a:srgbClr val="404040"/>
                          </a:solidFill>
                        </a:rPr>
                        <a:t>rozdeľuje celý zisk medzi vlastníkov</a:t>
                      </a:r>
                    </a:p>
                    <a:p>
                      <a:pPr marL="457200" indent="-457200">
                        <a:buFont typeface="+mj-lt"/>
                        <a:buAutoNum type="alphaLcPeriod"/>
                      </a:pPr>
                      <a:r>
                        <a:rPr lang="sk-SK" b="0" noProof="0">
                          <a:solidFill>
                            <a:srgbClr val="404040"/>
                          </a:solidFill>
                        </a:rPr>
                        <a:t>určitá časť zisku je povinne reinvestovaná do plnenia svojho konkrétneho spoločenského poslania, ktoré má pozitívny vplyv na vybranú komunitu</a:t>
                      </a:r>
                    </a:p>
                    <a:p>
                      <a:pPr marL="457200" indent="-457200">
                        <a:buFont typeface="+mj-lt"/>
                        <a:buAutoNum type="alphaLcPeriod"/>
                      </a:pPr>
                      <a:r>
                        <a:rPr lang="sk-SK" b="0" noProof="0">
                          <a:solidFill>
                            <a:srgbClr val="404040"/>
                          </a:solidFill>
                        </a:rPr>
                        <a:t>ani jedna z možností</a:t>
                      </a:r>
                    </a:p>
                  </a:txBody>
                  <a:tcPr/>
                </a:tc>
                <a:tc>
                  <a:txBody>
                    <a:bodyPr/>
                    <a:lstStyle/>
                    <a:p>
                      <a:pPr marL="457200" indent="-457200">
                        <a:buFont typeface="+mj-lt"/>
                        <a:buAutoNum type="alphaLcPeriod"/>
                      </a:pPr>
                      <a:r>
                        <a:rPr lang="sk-SK" b="0" noProof="0" dirty="0" err="1">
                          <a:solidFill>
                            <a:srgbClr val="404040"/>
                          </a:solidFill>
                        </a:rPr>
                        <a:t>greenwashingové</a:t>
                      </a:r>
                      <a:r>
                        <a:rPr lang="sk-SK" b="0" noProof="0" dirty="0">
                          <a:solidFill>
                            <a:srgbClr val="404040"/>
                          </a:solidFill>
                        </a:rPr>
                        <a:t> praktiky</a:t>
                      </a:r>
                    </a:p>
                    <a:p>
                      <a:pPr marL="457200" indent="-457200">
                        <a:buFont typeface="+mj-lt"/>
                        <a:buAutoNum type="alphaLcPeriod"/>
                      </a:pPr>
                      <a:r>
                        <a:rPr lang="sk-SK" b="0" noProof="0" dirty="0">
                          <a:solidFill>
                            <a:srgbClr val="404040"/>
                          </a:solidFill>
                        </a:rPr>
                        <a:t>technologické inovácie</a:t>
                      </a:r>
                    </a:p>
                    <a:p>
                      <a:pPr marL="457200" indent="-457200">
                        <a:buFont typeface="+mj-lt"/>
                        <a:buAutoNum type="alphaLcPeriod"/>
                      </a:pPr>
                      <a:r>
                        <a:rPr lang="sk-SK" b="0" noProof="0" dirty="0">
                          <a:solidFill>
                            <a:srgbClr val="404040"/>
                          </a:solidFill>
                        </a:rPr>
                        <a:t>podnikanie, ktoré sa zaoberá najmä environmentálnymi problémami</a:t>
                      </a:r>
                    </a:p>
                    <a:p>
                      <a:pPr marL="457200" indent="-457200">
                        <a:buFont typeface="+mj-lt"/>
                        <a:buAutoNum type="alphaLcPeriod"/>
                      </a:pPr>
                      <a:r>
                        <a:rPr lang="sk-SK" sz="1800" b="0" i="0" kern="1200" noProof="0" dirty="0">
                          <a:solidFill>
                            <a:srgbClr val="404040"/>
                          </a:solidFill>
                          <a:effectLst/>
                          <a:latin typeface="+mn-lt"/>
                          <a:ea typeface="+mn-ea"/>
                          <a:cs typeface="+mn-cs"/>
                        </a:rPr>
                        <a:t>všetky spomenuté možnosti</a:t>
                      </a:r>
                      <a:endParaRPr lang="sk-SK" b="0" noProof="0" dirty="0">
                        <a:solidFill>
                          <a:srgbClr val="404040"/>
                        </a:solidFill>
                      </a:endParaRPr>
                    </a:p>
                    <a:p>
                      <a:pPr marL="457200" indent="-457200">
                        <a:buFont typeface="+mj-lt"/>
                        <a:buAutoNum type="alphaLcPeriod"/>
                      </a:pPr>
                      <a:endParaRPr lang="sk-SK" b="1" noProof="0" dirty="0">
                        <a:solidFill>
                          <a:srgbClr val="404040"/>
                        </a:solidFill>
                      </a:endParaRPr>
                    </a:p>
                  </a:txBody>
                  <a:tcPr/>
                </a:tc>
                <a:tc>
                  <a:txBody>
                    <a:bodyPr/>
                    <a:lstStyle/>
                    <a:p>
                      <a:pPr marL="457200" indent="-457200">
                        <a:buFont typeface="+mj-lt"/>
                        <a:buAutoNum type="alphaLcPeriod"/>
                      </a:pPr>
                      <a:r>
                        <a:rPr lang="sk-SK" b="0" noProof="0" dirty="0">
                          <a:solidFill>
                            <a:srgbClr val="404040"/>
                          </a:solidFill>
                        </a:rPr>
                        <a:t>najväčšiu kapitálovú </a:t>
                      </a:r>
                      <a:r>
                        <a:rPr lang="sk-SK" b="0" noProof="0" dirty="0" err="1">
                          <a:solidFill>
                            <a:srgbClr val="404040"/>
                          </a:solidFill>
                        </a:rPr>
                        <a:t>realokáciu</a:t>
                      </a:r>
                      <a:r>
                        <a:rPr lang="sk-SK" b="0" noProof="0" dirty="0">
                          <a:solidFill>
                            <a:srgbClr val="404040"/>
                          </a:solidFill>
                        </a:rPr>
                        <a:t> v histórii</a:t>
                      </a:r>
                    </a:p>
                    <a:p>
                      <a:pPr marL="457200" indent="-457200">
                        <a:buFont typeface="+mj-lt"/>
                        <a:buAutoNum type="alphaLcPeriod"/>
                      </a:pPr>
                      <a:r>
                        <a:rPr lang="sk-SK" b="0" noProof="0" dirty="0">
                          <a:solidFill>
                            <a:srgbClr val="404040"/>
                          </a:solidFill>
                        </a:rPr>
                        <a:t>najnižšiu </a:t>
                      </a:r>
                      <a:r>
                        <a:rPr lang="sk-SK" b="0" noProof="0" dirty="0" err="1">
                          <a:solidFill>
                            <a:srgbClr val="404040"/>
                          </a:solidFill>
                        </a:rPr>
                        <a:t>realokáciu</a:t>
                      </a:r>
                      <a:r>
                        <a:rPr lang="sk-SK" b="0" noProof="0" dirty="0">
                          <a:solidFill>
                            <a:srgbClr val="404040"/>
                          </a:solidFill>
                        </a:rPr>
                        <a:t> kapitálu v histórii</a:t>
                      </a:r>
                    </a:p>
                    <a:p>
                      <a:pPr marL="457200" indent="-457200">
                        <a:buFont typeface="+mj-lt"/>
                        <a:buAutoNum type="alphaLcPeriod"/>
                      </a:pPr>
                      <a:r>
                        <a:rPr lang="sk-SK" b="0" noProof="0" dirty="0">
                          <a:solidFill>
                            <a:srgbClr val="404040"/>
                          </a:solidFill>
                        </a:rPr>
                        <a:t>najväčšie prerozdelenie prírodných zdrojov v histórii</a:t>
                      </a:r>
                    </a:p>
                    <a:p>
                      <a:pPr marL="457200" indent="-457200">
                        <a:buFont typeface="+mj-lt"/>
                        <a:buAutoNum type="alphaLcPeriod"/>
                      </a:pPr>
                      <a:r>
                        <a:rPr lang="sk-SK" b="0" noProof="0" dirty="0">
                          <a:solidFill>
                            <a:srgbClr val="404040"/>
                          </a:solidFill>
                        </a:rPr>
                        <a:t>ani jedna z možností</a:t>
                      </a:r>
                    </a:p>
                    <a:p>
                      <a:pPr marL="457200" indent="-457200">
                        <a:buFont typeface="+mj-lt"/>
                        <a:buAutoNum type="alphaLcPeriod"/>
                      </a:pPr>
                      <a:endParaRPr lang="sk-SK" b="0" noProof="0" dirty="0">
                        <a:solidFill>
                          <a:srgbClr val="404040"/>
                        </a:solidFill>
                      </a:endParaRPr>
                    </a:p>
                  </a:txBody>
                  <a:tcPr/>
                </a:tc>
                <a:extLst>
                  <a:ext uri="{0D108BD9-81ED-4DB2-BD59-A6C34878D82A}">
                    <a16:rowId xmlns:a16="http://schemas.microsoft.com/office/drawing/2014/main" val="232408843"/>
                  </a:ext>
                </a:extLst>
              </a:tr>
            </a:tbl>
          </a:graphicData>
        </a:graphic>
      </p:graphicFrame>
      <p:pic>
        <p:nvPicPr>
          <p:cNvPr id="8" name="Obrázok 7"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9"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2224534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4F2A5-F36C-410C-663C-F63D8AC96BA9}"/>
              </a:ext>
            </a:extLst>
          </p:cNvPr>
          <p:cNvSpPr>
            <a:spLocks noGrp="1"/>
          </p:cNvSpPr>
          <p:nvPr>
            <p:ph type="title"/>
          </p:nvPr>
        </p:nvSpPr>
        <p:spPr/>
        <p:txBody>
          <a:bodyPr/>
          <a:lstStyle/>
          <a:p>
            <a:r>
              <a:rPr lang="sk-SK" dirty="0">
                <a:solidFill>
                  <a:srgbClr val="404040"/>
                </a:solidFill>
              </a:rPr>
              <a:t>Kvízové otázky</a:t>
            </a:r>
            <a:endParaRPr lang="en-US" dirty="0">
              <a:solidFill>
                <a:srgbClr val="404040"/>
              </a:solidFill>
            </a:endParaRPr>
          </a:p>
        </p:txBody>
      </p:sp>
      <p:pic>
        <p:nvPicPr>
          <p:cNvPr id="5" name="Picture 2" descr="Restart">
            <a:extLst>
              <a:ext uri="{FF2B5EF4-FFF2-40B4-BE49-F238E27FC236}">
                <a16:creationId xmlns:a16="http://schemas.microsoft.com/office/drawing/2014/main" id="{923BF357-A532-E7CB-0A30-42E5DFCB46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a 10">
            <a:extLst>
              <a:ext uri="{FF2B5EF4-FFF2-40B4-BE49-F238E27FC236}">
                <a16:creationId xmlns:a16="http://schemas.microsoft.com/office/drawing/2014/main" id="{413030EE-FF19-6F2B-0F71-F76CDAB4B2F7}"/>
              </a:ext>
            </a:extLst>
          </p:cNvPr>
          <p:cNvGraphicFramePr>
            <a:graphicFrameLocks noGrp="1"/>
          </p:cNvGraphicFramePr>
          <p:nvPr>
            <p:ph sz="half" idx="1"/>
            <p:extLst>
              <p:ext uri="{D42A27DB-BD31-4B8C-83A1-F6EECF244321}">
                <p14:modId xmlns:p14="http://schemas.microsoft.com/office/powerpoint/2010/main" val="3548723390"/>
              </p:ext>
            </p:extLst>
          </p:nvPr>
        </p:nvGraphicFramePr>
        <p:xfrm>
          <a:off x="1253612" y="1846263"/>
          <a:ext cx="9902067" cy="4023360"/>
        </p:xfrm>
        <a:graphic>
          <a:graphicData uri="http://schemas.openxmlformats.org/drawingml/2006/table">
            <a:tbl>
              <a:tblPr firstRow="1" bandRow="1">
                <a:tableStyleId>{21E4AEA4-8DFA-4A89-87EB-49C32662AFE0}</a:tableStyleId>
              </a:tblPr>
              <a:tblGrid>
                <a:gridCol w="3300689">
                  <a:extLst>
                    <a:ext uri="{9D8B030D-6E8A-4147-A177-3AD203B41FA5}">
                      <a16:colId xmlns:a16="http://schemas.microsoft.com/office/drawing/2014/main" val="2601891750"/>
                    </a:ext>
                  </a:extLst>
                </a:gridCol>
                <a:gridCol w="3300689">
                  <a:extLst>
                    <a:ext uri="{9D8B030D-6E8A-4147-A177-3AD203B41FA5}">
                      <a16:colId xmlns:a16="http://schemas.microsoft.com/office/drawing/2014/main" val="3559158159"/>
                    </a:ext>
                  </a:extLst>
                </a:gridCol>
                <a:gridCol w="3300689">
                  <a:extLst>
                    <a:ext uri="{9D8B030D-6E8A-4147-A177-3AD203B41FA5}">
                      <a16:colId xmlns:a16="http://schemas.microsoft.com/office/drawing/2014/main" val="1947302738"/>
                    </a:ext>
                  </a:extLst>
                </a:gridCol>
              </a:tblGrid>
              <a:tr h="1030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noProof="0"/>
                        <a:t>Ako sociálny podnik operuje so svojim ziskom?</a:t>
                      </a:r>
                      <a:endParaRPr lang="sk-SK"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noProof="0"/>
                        <a:t>Zelené podnikanie znamená:</a:t>
                      </a:r>
                      <a:endParaRPr lang="sk-SK"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noProof="0"/>
                        <a:t>Dekarbonizácia a s ňou spojené dosiahnutie uhlíkovej neutrality do roku 2050 môže predstavovať:</a:t>
                      </a:r>
                      <a:endParaRPr lang="sk-SK" noProof="0" dirty="0"/>
                    </a:p>
                  </a:txBody>
                  <a:tcPr/>
                </a:tc>
                <a:extLst>
                  <a:ext uri="{0D108BD9-81ED-4DB2-BD59-A6C34878D82A}">
                    <a16:rowId xmlns:a16="http://schemas.microsoft.com/office/drawing/2014/main" val="4178373252"/>
                  </a:ext>
                </a:extLst>
              </a:tr>
              <a:tr h="2813945">
                <a:tc>
                  <a:txBody>
                    <a:bodyPr/>
                    <a:lstStyle/>
                    <a:p>
                      <a:pPr marL="457200" indent="-457200">
                        <a:buFont typeface="+mj-lt"/>
                        <a:buAutoNum type="alphaLcPeriod"/>
                      </a:pPr>
                      <a:r>
                        <a:rPr lang="sk-SK" b="0" noProof="0">
                          <a:solidFill>
                            <a:srgbClr val="404040"/>
                          </a:solidFill>
                        </a:rPr>
                        <a:t>nikdy negeneruje zisk</a:t>
                      </a:r>
                    </a:p>
                    <a:p>
                      <a:pPr marL="457200" indent="-457200">
                        <a:buFont typeface="+mj-lt"/>
                        <a:buAutoNum type="alphaLcPeriod"/>
                      </a:pPr>
                      <a:r>
                        <a:rPr lang="sk-SK" b="0" noProof="0">
                          <a:solidFill>
                            <a:srgbClr val="404040"/>
                          </a:solidFill>
                        </a:rPr>
                        <a:t>rozdeľuje celý zisk medzi vlastníkov</a:t>
                      </a:r>
                    </a:p>
                    <a:p>
                      <a:pPr marL="457200" indent="-457200">
                        <a:buFont typeface="+mj-lt"/>
                        <a:buAutoNum type="alphaLcPeriod"/>
                      </a:pPr>
                      <a:r>
                        <a:rPr lang="sk-SK" b="1" noProof="0">
                          <a:solidFill>
                            <a:srgbClr val="404040"/>
                          </a:solidFill>
                        </a:rPr>
                        <a:t>určitá časť zisku je povinne reinvestovaná do plnenia svojho konkrétneho spoločenského poslania, ktoré má pozitívny vplyv na vybranú komunitu</a:t>
                      </a:r>
                    </a:p>
                    <a:p>
                      <a:pPr marL="457200" indent="-457200">
                        <a:buFont typeface="+mj-lt"/>
                        <a:buAutoNum type="alphaLcPeriod"/>
                      </a:pPr>
                      <a:r>
                        <a:rPr lang="sk-SK" b="0" noProof="0">
                          <a:solidFill>
                            <a:srgbClr val="404040"/>
                          </a:solidFill>
                        </a:rPr>
                        <a:t>ani jedna z možností</a:t>
                      </a:r>
                      <a:endParaRPr lang="sk-SK" b="0" noProof="0" dirty="0">
                        <a:solidFill>
                          <a:srgbClr val="404040"/>
                        </a:solidFill>
                      </a:endParaRPr>
                    </a:p>
                  </a:txBody>
                  <a:tcPr/>
                </a:tc>
                <a:tc>
                  <a:txBody>
                    <a:bodyPr/>
                    <a:lstStyle/>
                    <a:p>
                      <a:pPr marL="457200" indent="-457200">
                        <a:buFont typeface="+mj-lt"/>
                        <a:buAutoNum type="alphaLcPeriod"/>
                      </a:pPr>
                      <a:r>
                        <a:rPr lang="sk-SK" b="0" noProof="0">
                          <a:solidFill>
                            <a:srgbClr val="404040"/>
                          </a:solidFill>
                        </a:rPr>
                        <a:t>greenwashingové praktiky</a:t>
                      </a:r>
                    </a:p>
                    <a:p>
                      <a:pPr marL="457200" indent="-457200">
                        <a:buFont typeface="+mj-lt"/>
                        <a:buAutoNum type="alphaLcPeriod"/>
                      </a:pPr>
                      <a:r>
                        <a:rPr lang="sk-SK" b="0" noProof="0">
                          <a:solidFill>
                            <a:srgbClr val="404040"/>
                          </a:solidFill>
                        </a:rPr>
                        <a:t>technologické inovácie</a:t>
                      </a:r>
                    </a:p>
                    <a:p>
                      <a:pPr marL="457200" indent="-457200">
                        <a:buFont typeface="+mj-lt"/>
                        <a:buAutoNum type="alphaLcPeriod"/>
                      </a:pPr>
                      <a:r>
                        <a:rPr lang="sk-SK" b="1" noProof="0">
                          <a:solidFill>
                            <a:srgbClr val="404040"/>
                          </a:solidFill>
                        </a:rPr>
                        <a:t>podnikania, ktoré sa zaoberá najmä environmentálnymi problémami</a:t>
                      </a:r>
                    </a:p>
                    <a:p>
                      <a:pPr marL="457200" indent="-457200">
                        <a:buFont typeface="+mj-lt"/>
                        <a:buAutoNum type="alphaLcPeriod"/>
                      </a:pPr>
                      <a:r>
                        <a:rPr lang="sk-SK" sz="1800" b="0" i="0" kern="1200">
                          <a:solidFill>
                            <a:srgbClr val="404040"/>
                          </a:solidFill>
                          <a:effectLst/>
                          <a:latin typeface="+mn-lt"/>
                          <a:ea typeface="+mn-ea"/>
                          <a:cs typeface="+mn-cs"/>
                        </a:rPr>
                        <a:t>všetky spomenuté možnosti</a:t>
                      </a:r>
                      <a:endParaRPr lang="sk-SK" b="0" noProof="0">
                        <a:solidFill>
                          <a:srgbClr val="404040"/>
                        </a:solidFill>
                      </a:endParaRPr>
                    </a:p>
                    <a:p>
                      <a:pPr marL="457200" indent="-457200">
                        <a:buFont typeface="+mj-lt"/>
                        <a:buAutoNum type="alphaLcPeriod"/>
                      </a:pPr>
                      <a:endParaRPr lang="sk-SK" b="1" noProof="0" dirty="0">
                        <a:solidFill>
                          <a:srgbClr val="404040"/>
                        </a:solidFill>
                      </a:endParaRPr>
                    </a:p>
                  </a:txBody>
                  <a:tcPr/>
                </a:tc>
                <a:tc>
                  <a:txBody>
                    <a:bodyPr/>
                    <a:lstStyle/>
                    <a:p>
                      <a:pPr marL="457200" indent="-457200">
                        <a:buFont typeface="+mj-lt"/>
                        <a:buAutoNum type="alphaLcPeriod"/>
                      </a:pPr>
                      <a:r>
                        <a:rPr lang="sk-SK" b="1" noProof="0" dirty="0">
                          <a:solidFill>
                            <a:srgbClr val="404040"/>
                          </a:solidFill>
                        </a:rPr>
                        <a:t>najväčšia kapitálová </a:t>
                      </a:r>
                      <a:r>
                        <a:rPr lang="sk-SK" b="1" noProof="0" dirty="0" err="1">
                          <a:solidFill>
                            <a:srgbClr val="404040"/>
                          </a:solidFill>
                        </a:rPr>
                        <a:t>realokácia</a:t>
                      </a:r>
                      <a:r>
                        <a:rPr lang="sk-SK" b="1" noProof="0" dirty="0">
                          <a:solidFill>
                            <a:srgbClr val="404040"/>
                          </a:solidFill>
                        </a:rPr>
                        <a:t> v histórii</a:t>
                      </a:r>
                    </a:p>
                    <a:p>
                      <a:pPr marL="457200" indent="-457200">
                        <a:buFont typeface="+mj-lt"/>
                        <a:buAutoNum type="alphaLcPeriod"/>
                      </a:pPr>
                      <a:r>
                        <a:rPr lang="sk-SK" b="0" noProof="0" dirty="0">
                          <a:solidFill>
                            <a:srgbClr val="404040"/>
                          </a:solidFill>
                        </a:rPr>
                        <a:t>najnižšia </a:t>
                      </a:r>
                      <a:r>
                        <a:rPr lang="sk-SK" b="0" noProof="0" dirty="0" err="1">
                          <a:solidFill>
                            <a:srgbClr val="404040"/>
                          </a:solidFill>
                        </a:rPr>
                        <a:t>realokácia</a:t>
                      </a:r>
                      <a:r>
                        <a:rPr lang="sk-SK" b="0" noProof="0" dirty="0">
                          <a:solidFill>
                            <a:srgbClr val="404040"/>
                          </a:solidFill>
                        </a:rPr>
                        <a:t> kapitálu v histórii</a:t>
                      </a:r>
                    </a:p>
                    <a:p>
                      <a:pPr marL="457200" indent="-457200">
                        <a:buFont typeface="+mj-lt"/>
                        <a:buAutoNum type="alphaLcPeriod"/>
                      </a:pPr>
                      <a:r>
                        <a:rPr lang="sk-SK" b="0" noProof="0" dirty="0">
                          <a:solidFill>
                            <a:srgbClr val="404040"/>
                          </a:solidFill>
                        </a:rPr>
                        <a:t>najväčšie prerozdelenie prírodných zdrojov v histórii</a:t>
                      </a:r>
                    </a:p>
                    <a:p>
                      <a:pPr marL="457200" indent="-457200">
                        <a:buFont typeface="+mj-lt"/>
                        <a:buAutoNum type="alphaLcPeriod"/>
                      </a:pPr>
                      <a:r>
                        <a:rPr lang="sk-SK" b="0" noProof="0" dirty="0">
                          <a:solidFill>
                            <a:srgbClr val="404040"/>
                          </a:solidFill>
                        </a:rPr>
                        <a:t>ani jedna z možností</a:t>
                      </a:r>
                    </a:p>
                    <a:p>
                      <a:pPr marL="457200" indent="-457200">
                        <a:buFont typeface="+mj-lt"/>
                        <a:buAutoNum type="alphaLcPeriod"/>
                      </a:pPr>
                      <a:endParaRPr lang="sk-SK" b="0" noProof="0" dirty="0">
                        <a:solidFill>
                          <a:srgbClr val="404040"/>
                        </a:solidFill>
                      </a:endParaRPr>
                    </a:p>
                  </a:txBody>
                  <a:tcPr/>
                </a:tc>
                <a:extLst>
                  <a:ext uri="{0D108BD9-81ED-4DB2-BD59-A6C34878D82A}">
                    <a16:rowId xmlns:a16="http://schemas.microsoft.com/office/drawing/2014/main" val="232408843"/>
                  </a:ext>
                </a:extLst>
              </a:tr>
            </a:tbl>
          </a:graphicData>
        </a:graphic>
      </p:graphicFrame>
      <p:pic>
        <p:nvPicPr>
          <p:cNvPr id="8" name="Obrázok 7"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9"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1248832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B1C45A-AD94-A4D7-F83E-5D1645D78F4A}"/>
              </a:ext>
            </a:extLst>
          </p:cNvPr>
          <p:cNvSpPr>
            <a:spLocks noGrp="1"/>
          </p:cNvSpPr>
          <p:nvPr>
            <p:ph type="title"/>
          </p:nvPr>
        </p:nvSpPr>
        <p:spPr/>
        <p:txBody>
          <a:bodyPr/>
          <a:lstStyle/>
          <a:p>
            <a:r>
              <a:rPr lang="sk-SK" sz="4800" b="1" dirty="0"/>
              <a:t>Ďakujeme!</a:t>
            </a:r>
          </a:p>
        </p:txBody>
      </p:sp>
      <p:sp>
        <p:nvSpPr>
          <p:cNvPr id="4" name="Marcador de texto 3">
            <a:extLst>
              <a:ext uri="{FF2B5EF4-FFF2-40B4-BE49-F238E27FC236}">
                <a16:creationId xmlns:a16="http://schemas.microsoft.com/office/drawing/2014/main" id="{3EFD00B6-BA07-5B12-58B3-D70694196E80}"/>
              </a:ext>
            </a:extLst>
          </p:cNvPr>
          <p:cNvSpPr>
            <a:spLocks noGrp="1"/>
          </p:cNvSpPr>
          <p:nvPr>
            <p:ph type="body" sz="half" idx="2"/>
          </p:nvPr>
        </p:nvSpPr>
        <p:spPr>
          <a:xfrm>
            <a:off x="1097661" y="6030071"/>
            <a:ext cx="10113264" cy="594360"/>
          </a:xfrm>
        </p:spPr>
        <p:txBody>
          <a:bodyPr>
            <a:normAutofit/>
          </a:bodyPr>
          <a:lstStyle/>
          <a:p>
            <a:r>
              <a:rPr lang="sk-SK" sz="2800" dirty="0"/>
              <a:t>Pokračujte v tréningu na </a:t>
            </a:r>
            <a:r>
              <a:rPr lang="sk-SK" sz="2800" b="1" dirty="0">
                <a:solidFill>
                  <a:schemeClr val="bg1"/>
                </a:solidFill>
                <a:hlinkClick r:id="rId2">
                  <a:extLst>
                    <a:ext uri="{A12FA001-AC4F-418D-AE19-62706E023703}">
                      <ahyp:hlinkClr xmlns:ahyp="http://schemas.microsoft.com/office/drawing/2018/hyperlinkcolor" val="tx"/>
                    </a:ext>
                  </a:extLst>
                </a:hlinkClick>
              </a:rPr>
              <a:t>www.restartproject.eu</a:t>
            </a:r>
            <a:r>
              <a:rPr lang="sk-SK" sz="2800" dirty="0">
                <a:solidFill>
                  <a:schemeClr val="bg1"/>
                </a:solidFill>
              </a:rPr>
              <a:t>. </a:t>
            </a:r>
          </a:p>
        </p:txBody>
      </p:sp>
      <p:pic>
        <p:nvPicPr>
          <p:cNvPr id="14" name="Picture 2" descr="Restart">
            <a:extLst>
              <a:ext uri="{FF2B5EF4-FFF2-40B4-BE49-F238E27FC236}">
                <a16:creationId xmlns:a16="http://schemas.microsoft.com/office/drawing/2014/main" id="{DEF0A2D3-BB90-AC66-A977-F4A00E1A1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695" y="1723276"/>
            <a:ext cx="9266609" cy="1705724"/>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9255512" y="487789"/>
            <a:ext cx="2487484" cy="582728"/>
          </a:xfrm>
          <a:prstGeom prst="rect">
            <a:avLst/>
          </a:prstGeom>
        </p:spPr>
      </p:pic>
      <p:sp>
        <p:nvSpPr>
          <p:cNvPr id="8" name="Rectángulo 3"/>
          <p:cNvSpPr/>
          <p:nvPr/>
        </p:nvSpPr>
        <p:spPr>
          <a:xfrm>
            <a:off x="1462695" y="4316327"/>
            <a:ext cx="10396513" cy="461665"/>
          </a:xfrm>
          <a:prstGeom prst="rect">
            <a:avLst/>
          </a:prstGeom>
        </p:spPr>
        <p:txBody>
          <a:bodyPr wrap="square">
            <a:spAutoFit/>
          </a:bodyPr>
          <a:lstStyle/>
          <a:p>
            <a:r>
              <a:rPr lang="sk-SK" sz="1200" dirty="0">
                <a:solidFill>
                  <a:schemeClr val="tx1">
                    <a:lumMod val="75000"/>
                    <a:lumOff val="25000"/>
                  </a:schemeClr>
                </a:solidFill>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tx1">
                  <a:lumMod val="75000"/>
                  <a:lumOff val="25000"/>
                </a:schemeClr>
              </a:solidFill>
            </a:endParaRPr>
          </a:p>
        </p:txBody>
      </p:sp>
    </p:spTree>
    <p:extLst>
      <p:ext uri="{BB962C8B-B14F-4D97-AF65-F5344CB8AC3E}">
        <p14:creationId xmlns:p14="http://schemas.microsoft.com/office/powerpoint/2010/main" val="2931661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285D1-5F13-9A11-C19D-25D42AA90996}"/>
              </a:ext>
            </a:extLst>
          </p:cNvPr>
          <p:cNvSpPr>
            <a:spLocks noGrp="1"/>
          </p:cNvSpPr>
          <p:nvPr>
            <p:ph type="title"/>
          </p:nvPr>
        </p:nvSpPr>
        <p:spPr>
          <a:xfrm>
            <a:off x="332311" y="758980"/>
            <a:ext cx="3200400" cy="2670020"/>
          </a:xfrm>
        </p:spPr>
        <p:txBody>
          <a:bodyPr>
            <a:normAutofit fontScale="90000"/>
          </a:bodyPr>
          <a:lstStyle/>
          <a:p>
            <a:pPr algn="ctr"/>
            <a:r>
              <a:rPr lang="en-US" sz="4000" b="1" dirty="0"/>
              <a:t>Kapitola 1:</a:t>
            </a:r>
            <a:br>
              <a:rPr lang="en-US" sz="4000" b="1" dirty="0"/>
            </a:br>
            <a:br>
              <a:rPr lang="en-US" sz="4000" b="1" dirty="0"/>
            </a:br>
            <a:r>
              <a:rPr lang="sk-SK" sz="4000" b="1" dirty="0"/>
              <a:t>Udržateľný prístup v MMSP</a:t>
            </a:r>
            <a:br>
              <a:rPr lang="sk-SK" sz="4000" noProof="0" dirty="0"/>
            </a:br>
            <a:endParaRPr lang="en-US" sz="4000" b="1" dirty="0"/>
          </a:p>
        </p:txBody>
      </p:sp>
      <p:pic>
        <p:nvPicPr>
          <p:cNvPr id="7" name="Picture 2" descr="Restart">
            <a:extLst>
              <a:ext uri="{FF2B5EF4-FFF2-40B4-BE49-F238E27FC236}">
                <a16:creationId xmlns:a16="http://schemas.microsoft.com/office/drawing/2014/main" id="{5CCEEE40-0D3D-EC32-F6DB-70EC1BA159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3990" y="301788"/>
            <a:ext cx="2483764" cy="457192"/>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ok 8"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560313" y="303155"/>
            <a:ext cx="2027384" cy="455825"/>
          </a:xfrm>
          <a:prstGeom prst="rect">
            <a:avLst/>
          </a:prstGeom>
        </p:spPr>
      </p:pic>
      <p:pic>
        <p:nvPicPr>
          <p:cNvPr id="10" name="Grafický objekt 9" descr="Neustále zlepšovanie obrys">
            <a:extLst>
              <a:ext uri="{FF2B5EF4-FFF2-40B4-BE49-F238E27FC236}">
                <a16:creationId xmlns:a16="http://schemas.microsoft.com/office/drawing/2014/main" id="{2AECAFAE-7705-EB3B-220E-93EA01F17C9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7269" y="4018936"/>
            <a:ext cx="1290484" cy="1290484"/>
          </a:xfrm>
          <a:prstGeom prst="rect">
            <a:avLst/>
          </a:prstGeom>
        </p:spPr>
      </p:pic>
      <p:sp>
        <p:nvSpPr>
          <p:cNvPr id="6" name="BlokTextu 5">
            <a:extLst>
              <a:ext uri="{FF2B5EF4-FFF2-40B4-BE49-F238E27FC236}">
                <a16:creationId xmlns:a16="http://schemas.microsoft.com/office/drawing/2014/main" id="{E970FE2C-636B-26F1-B9CB-E73D2257ED09}"/>
              </a:ext>
            </a:extLst>
          </p:cNvPr>
          <p:cNvSpPr txBox="1"/>
          <p:nvPr/>
        </p:nvSpPr>
        <p:spPr>
          <a:xfrm>
            <a:off x="2961901" y="1850691"/>
            <a:ext cx="10445343" cy="1631216"/>
          </a:xfrm>
          <a:prstGeom prst="rect">
            <a:avLst/>
          </a:prstGeom>
          <a:noFill/>
        </p:spPr>
        <p:txBody>
          <a:bodyPr wrap="square" lIns="91440" tIns="45720" rIns="91440" bIns="45720" rtlCol="0" anchor="t">
            <a:spAutoFit/>
          </a:bodyPr>
          <a:lstStyle/>
          <a:p>
            <a:pPr algn="ctr"/>
            <a:r>
              <a:rPr lang="sk-SK" sz="2000" dirty="0">
                <a:solidFill>
                  <a:srgbClr val="404040"/>
                </a:solidFill>
              </a:rPr>
              <a:t>Čo si predstavujete pod pojmom udržateľnosť?</a:t>
            </a:r>
          </a:p>
          <a:p>
            <a:pPr algn="ctr"/>
            <a:endParaRPr lang="sk-SK" sz="2000" dirty="0">
              <a:solidFill>
                <a:srgbClr val="404040"/>
              </a:solidFill>
            </a:endParaRPr>
          </a:p>
          <a:p>
            <a:pPr algn="ctr"/>
            <a:r>
              <a:rPr lang="sk-SK" sz="2000" dirty="0">
                <a:solidFill>
                  <a:srgbClr val="404040"/>
                </a:solidFill>
              </a:rPr>
              <a:t>Ako by ste vysvetlili udržateľný rozvoj svojmu priateľovi?</a:t>
            </a:r>
          </a:p>
          <a:p>
            <a:pPr algn="ctr"/>
            <a:endParaRPr lang="sk-SK" sz="2000" dirty="0">
              <a:solidFill>
                <a:srgbClr val="404040"/>
              </a:solidFill>
            </a:endParaRPr>
          </a:p>
          <a:p>
            <a:pPr algn="ctr"/>
            <a:r>
              <a:rPr lang="sk-SK" sz="2000" dirty="0">
                <a:solidFill>
                  <a:srgbClr val="404040"/>
                </a:solidFill>
              </a:rPr>
              <a:t>Aký udržateľný prístup uplatňuje váš podnik?</a:t>
            </a:r>
            <a:endParaRPr lang="sk-SK" sz="2000" dirty="0">
              <a:solidFill>
                <a:srgbClr val="404040"/>
              </a:solidFill>
              <a:cs typeface="Calibri"/>
            </a:endParaRPr>
          </a:p>
        </p:txBody>
      </p:sp>
      <p:sp>
        <p:nvSpPr>
          <p:cNvPr id="8" name="BlokTextu 7">
            <a:extLst>
              <a:ext uri="{FF2B5EF4-FFF2-40B4-BE49-F238E27FC236}">
                <a16:creationId xmlns:a16="http://schemas.microsoft.com/office/drawing/2014/main" id="{EC210DC9-6BD8-BC90-944D-D4270344A5B4}"/>
              </a:ext>
            </a:extLst>
          </p:cNvPr>
          <p:cNvSpPr txBox="1"/>
          <p:nvPr/>
        </p:nvSpPr>
        <p:spPr>
          <a:xfrm>
            <a:off x="4871640" y="4454022"/>
            <a:ext cx="6215460" cy="646331"/>
          </a:xfrm>
          <a:prstGeom prst="rect">
            <a:avLst/>
          </a:prstGeom>
          <a:noFill/>
        </p:spPr>
        <p:txBody>
          <a:bodyPr wrap="square" rtlCol="0">
            <a:spAutoFit/>
          </a:bodyPr>
          <a:lstStyle/>
          <a:p>
            <a:pPr algn="ctr"/>
            <a:r>
              <a:rPr lang="sk-SK" dirty="0">
                <a:solidFill>
                  <a:srgbClr val="404040"/>
                </a:solidFill>
              </a:rPr>
              <a:t>Odpovedzte na otázky a pozrite si toto </a:t>
            </a:r>
            <a:r>
              <a:rPr lang="sk-SK" dirty="0">
                <a:solidFill>
                  <a:srgbClr val="404040"/>
                </a:solidFill>
                <a:hlinkClick r:id="rId6"/>
              </a:rPr>
              <a:t>video</a:t>
            </a:r>
            <a:r>
              <a:rPr lang="sk-SK" dirty="0">
                <a:solidFill>
                  <a:srgbClr val="404040"/>
                </a:solidFill>
              </a:rPr>
              <a:t>,</a:t>
            </a:r>
          </a:p>
          <a:p>
            <a:pPr algn="ctr"/>
            <a:r>
              <a:rPr lang="sk-SK" dirty="0">
                <a:solidFill>
                  <a:srgbClr val="404040"/>
                </a:solidFill>
              </a:rPr>
              <a:t>  aby ste si overili svoje znalosti o trvalo udržateľnom rozvoji</a:t>
            </a:r>
          </a:p>
        </p:txBody>
      </p:sp>
      <p:pic>
        <p:nvPicPr>
          <p:cNvPr id="11" name="Grafický objekt 10" descr="Prezentácia s médiami výplň plnou farbou">
            <a:hlinkClick r:id="rId6"/>
            <a:extLst>
              <a:ext uri="{FF2B5EF4-FFF2-40B4-BE49-F238E27FC236}">
                <a16:creationId xmlns:a16="http://schemas.microsoft.com/office/drawing/2014/main" id="{7EEBCE07-F625-CFFC-3D55-C3F2F53E1F1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29787" y="4317298"/>
            <a:ext cx="544218" cy="544218"/>
          </a:xfrm>
          <a:prstGeom prst="rect">
            <a:avLst/>
          </a:prstGeom>
        </p:spPr>
      </p:pic>
      <p:sp>
        <p:nvSpPr>
          <p:cNvPr id="12" name="Rectángulo 3"/>
          <p:cNvSpPr/>
          <p:nvPr/>
        </p:nvSpPr>
        <p:spPr>
          <a:xfrm>
            <a:off x="4301412" y="6396335"/>
            <a:ext cx="7744408" cy="461665"/>
          </a:xfrm>
          <a:prstGeom prst="rect">
            <a:avLst/>
          </a:prstGeom>
        </p:spPr>
        <p:txBody>
          <a:bodyPr wrap="square">
            <a:spAutoFit/>
          </a:bodyPr>
          <a:lstStyle/>
          <a:p>
            <a:r>
              <a:rPr lang="sk-SK" sz="1200" dirty="0">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latin typeface="system-ui"/>
            </a:endParaRPr>
          </a:p>
        </p:txBody>
      </p:sp>
    </p:spTree>
    <p:extLst>
      <p:ext uri="{BB962C8B-B14F-4D97-AF65-F5344CB8AC3E}">
        <p14:creationId xmlns:p14="http://schemas.microsoft.com/office/powerpoint/2010/main" val="3744227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sk-SK" sz="4000" b="1" dirty="0">
                <a:solidFill>
                  <a:srgbClr val="404040"/>
                </a:solidFill>
              </a:rPr>
              <a:t>Udržateľný prístup v MMSP</a:t>
            </a:r>
            <a:endParaRPr lang="en-US" sz="4000" b="1" dirty="0">
              <a:solidFill>
                <a:srgbClr val="404040"/>
              </a:solidFill>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10108830" y="5874192"/>
            <a:ext cx="2027384" cy="455825"/>
          </a:xfrm>
          <a:prstGeom prst="rect">
            <a:avLst/>
          </a:prstGeom>
        </p:spPr>
      </p:pic>
      <p:sp>
        <p:nvSpPr>
          <p:cNvPr id="15" name="Marcador de contenido 17">
            <a:extLst>
              <a:ext uri="{FF2B5EF4-FFF2-40B4-BE49-F238E27FC236}">
                <a16:creationId xmlns:a16="http://schemas.microsoft.com/office/drawing/2014/main" id="{BA4939D4-6311-A5E8-84EE-0508B63D68F8}"/>
              </a:ext>
            </a:extLst>
          </p:cNvPr>
          <p:cNvSpPr>
            <a:spLocks noGrp="1"/>
          </p:cNvSpPr>
          <p:nvPr>
            <p:ph idx="1"/>
          </p:nvPr>
        </p:nvSpPr>
        <p:spPr>
          <a:xfrm>
            <a:off x="642058" y="1737360"/>
            <a:ext cx="11295442" cy="5261785"/>
          </a:xfrm>
        </p:spPr>
        <p:txBody>
          <a:bodyPr>
            <a:noAutofit/>
          </a:bodyPr>
          <a:lstStyle/>
          <a:p>
            <a:pPr marL="0" indent="0" algn="just">
              <a:buNone/>
            </a:pPr>
            <a:r>
              <a:rPr lang="sk-SK" sz="1500" dirty="0">
                <a:solidFill>
                  <a:srgbClr val="404040"/>
                </a:solidFill>
              </a:rPr>
              <a:t>Obavy o udržateľný globálny rozvoj si získali svoju pozornosť približne v polovici minulého storočia. Prečítajte si o niekoľkých míľnikoch v oblasti udržateľného rozvoja, ktoré formovali smerovanie jeho medzinárodného rámca: </a:t>
            </a:r>
          </a:p>
          <a:p>
            <a:pPr marL="0" indent="0" algn="just">
              <a:buNone/>
            </a:pPr>
            <a:r>
              <a:rPr lang="sk-SK" sz="1500" b="1" dirty="0">
                <a:solidFill>
                  <a:srgbClr val="404040"/>
                </a:solidFill>
              </a:rPr>
              <a:t>1972</a:t>
            </a:r>
            <a:r>
              <a:rPr lang="sk-SK" sz="1500" dirty="0">
                <a:solidFill>
                  <a:srgbClr val="404040"/>
                </a:solidFill>
              </a:rPr>
              <a:t> – </a:t>
            </a:r>
            <a:r>
              <a:rPr lang="sk-SK" sz="1500" b="0" i="0" dirty="0">
                <a:solidFill>
                  <a:srgbClr val="63A537"/>
                </a:solidFill>
                <a:effectLst/>
                <a:hlinkClick r:id="rId4"/>
              </a:rPr>
              <a:t>Konferencia OSN o životnom prostredí človeka </a:t>
            </a:r>
            <a:r>
              <a:rPr lang="sk-SK" sz="1500" b="0" i="0" dirty="0">
                <a:solidFill>
                  <a:srgbClr val="404040"/>
                </a:solidFill>
                <a:effectLst/>
              </a:rPr>
              <a:t>bola prvá svetová konferencia o životnom prostredí v Štokholme, známa aj ako Štokholmská konferencia. Predstavuje začiatok medzinárodného dialógu medzi rozvinutými a rozvojovými krajinami o prepojení environmentálnych problémov (týkajúcich sa najmä znečistenia vody a ovzdušia), ekonomického rastu a blahobytu ľudí. Okrem toho bol jedným z jej najvýznamnejších prínosov založenie </a:t>
            </a:r>
            <a:r>
              <a:rPr lang="sk-SK" sz="1500" b="1" i="0" dirty="0">
                <a:solidFill>
                  <a:srgbClr val="404040"/>
                </a:solidFill>
                <a:effectLst/>
              </a:rPr>
              <a:t>Programu OSN pre životné prostredie </a:t>
            </a:r>
            <a:r>
              <a:rPr lang="sk-SK" sz="1500" b="0" i="0" dirty="0">
                <a:solidFill>
                  <a:srgbClr val="404040"/>
                </a:solidFill>
                <a:effectLst/>
              </a:rPr>
              <a:t>(UNEP z </a:t>
            </a:r>
            <a:r>
              <a:rPr lang="sk-SK" sz="1500" b="0" i="0" dirty="0" err="1">
                <a:solidFill>
                  <a:srgbClr val="404040"/>
                </a:solidFill>
                <a:effectLst/>
              </a:rPr>
              <a:t>ang</a:t>
            </a:r>
            <a:r>
              <a:rPr lang="sk-SK" sz="1500" b="0" i="0" dirty="0">
                <a:solidFill>
                  <a:srgbClr val="404040"/>
                </a:solidFill>
                <a:effectLst/>
              </a:rPr>
              <a:t>. United </a:t>
            </a:r>
            <a:r>
              <a:rPr lang="sk-SK" sz="1500" b="0" i="0" dirty="0" err="1">
                <a:solidFill>
                  <a:srgbClr val="404040"/>
                </a:solidFill>
                <a:effectLst/>
              </a:rPr>
              <a:t>Nations</a:t>
            </a:r>
            <a:r>
              <a:rPr lang="sk-SK" sz="1500" b="0" i="0" dirty="0">
                <a:solidFill>
                  <a:srgbClr val="404040"/>
                </a:solidFill>
                <a:effectLst/>
              </a:rPr>
              <a:t> </a:t>
            </a:r>
            <a:r>
              <a:rPr lang="sk-SK" sz="1500" b="0" i="0" dirty="0" err="1">
                <a:solidFill>
                  <a:srgbClr val="404040"/>
                </a:solidFill>
                <a:effectLst/>
              </a:rPr>
              <a:t>Environment</a:t>
            </a:r>
            <a:r>
              <a:rPr lang="sk-SK" sz="1500" b="0" i="0" dirty="0">
                <a:solidFill>
                  <a:srgbClr val="404040"/>
                </a:solidFill>
                <a:effectLst/>
              </a:rPr>
              <a:t> </a:t>
            </a:r>
            <a:r>
              <a:rPr lang="sk-SK" sz="1500" b="0" i="0" dirty="0" err="1">
                <a:solidFill>
                  <a:srgbClr val="404040"/>
                </a:solidFill>
                <a:effectLst/>
              </a:rPr>
              <a:t>Programme</a:t>
            </a:r>
            <a:r>
              <a:rPr lang="sk-SK" sz="1500" b="0" i="0" dirty="0">
                <a:solidFill>
                  <a:srgbClr val="404040"/>
                </a:solidFill>
                <a:effectLst/>
              </a:rPr>
              <a:t>).</a:t>
            </a:r>
          </a:p>
          <a:p>
            <a:pPr marL="0" indent="0" algn="just">
              <a:buNone/>
            </a:pPr>
            <a:r>
              <a:rPr lang="sk-SK" sz="1500" b="1" dirty="0">
                <a:solidFill>
                  <a:srgbClr val="404040"/>
                </a:solidFill>
              </a:rPr>
              <a:t>1992</a:t>
            </a:r>
            <a:r>
              <a:rPr lang="sk-SK" sz="1500" dirty="0">
                <a:solidFill>
                  <a:srgbClr val="404040"/>
                </a:solidFill>
              </a:rPr>
              <a:t> - </a:t>
            </a:r>
            <a:r>
              <a:rPr lang="sk-SK" sz="1500" dirty="0">
                <a:solidFill>
                  <a:srgbClr val="404040"/>
                </a:solidFill>
                <a:hlinkClick r:id="rId5"/>
              </a:rPr>
              <a:t>Konferencia OSN o životnom prostredí a rozvoji</a:t>
            </a:r>
            <a:r>
              <a:rPr lang="sk-SK" sz="1500" dirty="0">
                <a:solidFill>
                  <a:srgbClr val="404040"/>
                </a:solidFill>
              </a:rPr>
              <a:t> sa konala v meste Rio de Janeiro pri príležitosti 20. výročia Štokholmskej konferencie z roku 1972 a bola zameraná na sociálno-ekonomický vplyv človeka na životné prostredie. Konferencia, známa aj ako „Samit Zeme“ uznala, že koncept trvalo udržateľného rozvoja bol dosiahnuteľný cieľ pre všetkých ľudí; a že pre uspokojenie potrieb človeka a udržanie života na Zemi je nevyhnutné vyváženie ekonomických, sociálnych a environmentálnych záujmov -  čím sa konkrétne myslí nové vnímanie konceptu spotreby a výroby a prístupu k práci, životu a k spôsobu rozhodovania sa.</a:t>
            </a:r>
          </a:p>
          <a:p>
            <a:pPr marL="0" indent="0" algn="just">
              <a:buNone/>
            </a:pPr>
            <a:r>
              <a:rPr lang="sk-SK" sz="1500" b="1" dirty="0">
                <a:solidFill>
                  <a:srgbClr val="404040"/>
                </a:solidFill>
              </a:rPr>
              <a:t>2015</a:t>
            </a:r>
            <a:r>
              <a:rPr lang="sk-SK" sz="1500" dirty="0">
                <a:solidFill>
                  <a:srgbClr val="404040"/>
                </a:solidFill>
              </a:rPr>
              <a:t> – </a:t>
            </a:r>
            <a:r>
              <a:rPr lang="sk-SK" sz="1500" dirty="0">
                <a:solidFill>
                  <a:srgbClr val="404040"/>
                </a:solidFill>
                <a:hlinkClick r:id="rId6"/>
              </a:rPr>
              <a:t>Summit OSN o udržateľnom rozvoji </a:t>
            </a:r>
            <a:r>
              <a:rPr lang="sk-SK" sz="1500" dirty="0">
                <a:solidFill>
                  <a:srgbClr val="404040"/>
                </a:solidFill>
              </a:rPr>
              <a:t>sa konal v centrálne OSN v New Yorku kde bola formálne schválená Agenda 2030, ktorá identifikuje 17 cieľov globálneho udržateľného rozvoja. O dva mesiace neskôr bola podpísaná a ratifikovaná Parížska klimatická dohoda 187 stranami na Klimatickej konferencii OSN (COP 21) v Paríži. </a:t>
            </a:r>
          </a:p>
          <a:p>
            <a:pPr marL="0" indent="0" algn="just">
              <a:buNone/>
            </a:pPr>
            <a:r>
              <a:rPr lang="sk-SK" sz="1500" b="1" dirty="0">
                <a:solidFill>
                  <a:srgbClr val="404040"/>
                </a:solidFill>
              </a:rPr>
              <a:t>2022</a:t>
            </a:r>
            <a:r>
              <a:rPr lang="sk-SK" sz="1500" dirty="0">
                <a:solidFill>
                  <a:srgbClr val="404040"/>
                </a:solidFill>
              </a:rPr>
              <a:t> – </a:t>
            </a:r>
            <a:r>
              <a:rPr lang="sk-SK" sz="1500" dirty="0">
                <a:solidFill>
                  <a:srgbClr val="63A537"/>
                </a:solidFill>
                <a:hlinkClick r:id="rId7">
                  <a:extLst>
                    <a:ext uri="{A12FA001-AC4F-418D-AE19-62706E023703}">
                      <ahyp:hlinkClr xmlns:ahyp="http://schemas.microsoft.com/office/drawing/2018/hyperlinkcolor" val="tx"/>
                    </a:ext>
                  </a:extLst>
                </a:hlinkClick>
              </a:rPr>
              <a:t>Stockholm+50 </a:t>
            </a:r>
            <a:r>
              <a:rPr lang="sk-SK" sz="1500" dirty="0">
                <a:solidFill>
                  <a:srgbClr val="404040"/>
                </a:solidFill>
              </a:rPr>
              <a:t>, medzinárodné stretnutie, ktoré sa konalo po päťdesiatich rokoch od Štokholmskej konferencie z roku 1972 so zámerom urýchliť ciele Agendy 2030. Prečítajte si </a:t>
            </a:r>
            <a:r>
              <a:rPr lang="sk-SK" sz="1500" dirty="0">
                <a:solidFill>
                  <a:srgbClr val="404040"/>
                </a:solidFill>
                <a:hlinkClick r:id="rId8"/>
              </a:rPr>
              <a:t>kľúčové odporúčania </a:t>
            </a:r>
            <a:r>
              <a:rPr lang="sk-SK" sz="1500" dirty="0">
                <a:solidFill>
                  <a:srgbClr val="404040"/>
                </a:solidFill>
              </a:rPr>
              <a:t>pre urýchlenie rozvoja smerom k zdravej planéte a prosperite všetkých.</a:t>
            </a:r>
          </a:p>
        </p:txBody>
      </p:sp>
      <p:sp>
        <p:nvSpPr>
          <p:cNvPr id="10"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1842692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sk-SK" sz="4000" b="1" dirty="0">
                <a:solidFill>
                  <a:srgbClr val="404040"/>
                </a:solidFill>
              </a:rPr>
              <a:t>Udržateľný prístup v MMSP</a:t>
            </a:r>
            <a:br>
              <a:rPr lang="en-US" dirty="0">
                <a:solidFill>
                  <a:srgbClr val="404040"/>
                </a:solidFill>
              </a:rPr>
            </a:br>
            <a:r>
              <a:rPr lang="en-US" sz="2800" dirty="0">
                <a:solidFill>
                  <a:srgbClr val="404040"/>
                </a:solidFill>
              </a:rPr>
              <a:t>1.1 </a:t>
            </a:r>
            <a:r>
              <a:rPr lang="sk-SK" sz="2800" noProof="0" dirty="0"/>
              <a:t>Udržateľnosť v kontexte MMSP</a:t>
            </a:r>
            <a:endParaRPr lang="en-US" sz="2800" dirty="0">
              <a:solidFill>
                <a:srgbClr val="404040"/>
              </a:solidFill>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4" name="Zástupný objekt pre obsah 3">
            <a:extLst>
              <a:ext uri="{FF2B5EF4-FFF2-40B4-BE49-F238E27FC236}">
                <a16:creationId xmlns:a16="http://schemas.microsoft.com/office/drawing/2014/main" id="{05E9E16C-680D-5043-4C94-78603AB29D7F}"/>
              </a:ext>
            </a:extLst>
          </p:cNvPr>
          <p:cNvSpPr>
            <a:spLocks noGrp="1"/>
          </p:cNvSpPr>
          <p:nvPr>
            <p:ph idx="1"/>
          </p:nvPr>
        </p:nvSpPr>
        <p:spPr>
          <a:xfrm>
            <a:off x="1191349" y="1753721"/>
            <a:ext cx="10058400" cy="1583266"/>
          </a:xfrm>
        </p:spPr>
        <p:txBody>
          <a:bodyPr>
            <a:noAutofit/>
          </a:bodyPr>
          <a:lstStyle/>
          <a:p>
            <a:pPr>
              <a:lnSpc>
                <a:spcPct val="107000"/>
              </a:lnSpc>
              <a:spcAft>
                <a:spcPts val="800"/>
              </a:spcAft>
            </a:pPr>
            <a:r>
              <a:rPr lang="sk-SK"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Udržateľnosť v podnikaní predstavuje:</a:t>
            </a:r>
          </a:p>
          <a:p>
            <a:pPr marL="342900" lvl="0" indent="-342900">
              <a:lnSpc>
                <a:spcPct val="107000"/>
              </a:lnSpc>
              <a:buFont typeface="Symbol" pitchFamily="2" charset="2"/>
              <a:buChar char=""/>
            </a:pPr>
            <a:r>
              <a:rPr lang="sk-SK"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také podnikanie</a:t>
            </a:r>
            <a:r>
              <a:rPr lang="sk-SK" sz="1600" dirty="0">
                <a:solidFill>
                  <a:srgbClr val="404040"/>
                </a:solidFill>
                <a:latin typeface="Calibri" panose="020F0502020204030204" pitchFamily="34" charset="0"/>
                <a:ea typeface="Calibri" panose="020F0502020204030204" pitchFamily="34" charset="0"/>
                <a:cs typeface="Times New Roman" panose="02020603050405020304" pitchFamily="18" charset="0"/>
              </a:rPr>
              <a:t>, ktoré nevytvára</a:t>
            </a:r>
            <a:r>
              <a:rPr lang="sk-SK"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negatívny dopad na životné prostredie, komunitu alebo spoločnosť ako celok (</a:t>
            </a:r>
            <a:r>
              <a:rPr lang="sk-SK" sz="16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Spiliakos</a:t>
            </a:r>
            <a:r>
              <a:rPr lang="sk-SK"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2018);</a:t>
            </a:r>
          </a:p>
          <a:p>
            <a:pPr marL="342900" lvl="0" indent="-342900">
              <a:lnSpc>
                <a:spcPct val="107000"/>
              </a:lnSpc>
              <a:spcAft>
                <a:spcPts val="800"/>
              </a:spcAft>
              <a:buFont typeface="Symbol" pitchFamily="2" charset="2"/>
              <a:buChar char=""/>
            </a:pPr>
            <a:r>
              <a:rPr lang="sk-SK"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stratégiu a opatrenia organizácie</a:t>
            </a:r>
            <a:r>
              <a:rPr lang="sk-SK" sz="1600" dirty="0">
                <a:solidFill>
                  <a:srgbClr val="404040"/>
                </a:solidFill>
                <a:latin typeface="Calibri" panose="020F0502020204030204" pitchFamily="34" charset="0"/>
                <a:ea typeface="Calibri" panose="020F0502020204030204" pitchFamily="34" charset="0"/>
                <a:cs typeface="Times New Roman" panose="02020603050405020304" pitchFamily="18" charset="0"/>
              </a:rPr>
              <a:t>, ktorými</a:t>
            </a:r>
            <a:r>
              <a:rPr lang="sk-SK"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eliminuje nepriaznivé environmentálne a sociálne dopady spôsobené obchodnými operáciami (IBM).</a:t>
            </a:r>
          </a:p>
          <a:p>
            <a:endParaRPr lang="sk-SK" sz="1800" dirty="0">
              <a:solidFill>
                <a:srgbClr val="404040"/>
              </a:solidFill>
            </a:endParaRPr>
          </a:p>
        </p:txBody>
      </p:sp>
      <p:pic>
        <p:nvPicPr>
          <p:cNvPr id="6" name="Grafický objekt 5" descr="Euro obrys">
            <a:extLst>
              <a:ext uri="{FF2B5EF4-FFF2-40B4-BE49-F238E27FC236}">
                <a16:creationId xmlns:a16="http://schemas.microsoft.com/office/drawing/2014/main" id="{41763852-D6A2-9737-01B3-8D013A6D94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58877" y="3839283"/>
            <a:ext cx="657560" cy="657560"/>
          </a:xfrm>
          <a:prstGeom prst="rect">
            <a:avLst/>
          </a:prstGeom>
        </p:spPr>
      </p:pic>
      <p:pic>
        <p:nvPicPr>
          <p:cNvPr id="13" name="Grafický objekt 12" descr="Skupinový úspech obrys">
            <a:extLst>
              <a:ext uri="{FF2B5EF4-FFF2-40B4-BE49-F238E27FC236}">
                <a16:creationId xmlns:a16="http://schemas.microsoft.com/office/drawing/2014/main" id="{CD4D70EE-BB8C-B08A-4DD0-DBC615C4564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68732" y="5305360"/>
            <a:ext cx="914400" cy="914400"/>
          </a:xfrm>
          <a:prstGeom prst="rect">
            <a:avLst/>
          </a:prstGeom>
        </p:spPr>
      </p:pic>
      <p:pic>
        <p:nvPicPr>
          <p:cNvPr id="24" name="Grafický objekt 23" descr="Scéna kopca obrys">
            <a:extLst>
              <a:ext uri="{FF2B5EF4-FFF2-40B4-BE49-F238E27FC236}">
                <a16:creationId xmlns:a16="http://schemas.microsoft.com/office/drawing/2014/main" id="{D1FFC847-4D5E-92B4-870F-98CDEEEE661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68026" y="5290708"/>
            <a:ext cx="914400" cy="914400"/>
          </a:xfrm>
          <a:prstGeom prst="rect">
            <a:avLst/>
          </a:prstGeom>
        </p:spPr>
      </p:pic>
      <p:sp>
        <p:nvSpPr>
          <p:cNvPr id="30" name="Ovál 29">
            <a:extLst>
              <a:ext uri="{FF2B5EF4-FFF2-40B4-BE49-F238E27FC236}">
                <a16:creationId xmlns:a16="http://schemas.microsoft.com/office/drawing/2014/main" id="{69C788C4-5C53-3A73-8088-AEECA20E6615}"/>
              </a:ext>
            </a:extLst>
          </p:cNvPr>
          <p:cNvSpPr/>
          <p:nvPr/>
        </p:nvSpPr>
        <p:spPr>
          <a:xfrm>
            <a:off x="3520903" y="5174509"/>
            <a:ext cx="1208647" cy="1108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Ovál 30">
            <a:extLst>
              <a:ext uri="{FF2B5EF4-FFF2-40B4-BE49-F238E27FC236}">
                <a16:creationId xmlns:a16="http://schemas.microsoft.com/office/drawing/2014/main" id="{0523B762-AFA2-A447-CD67-482393C90C6D}"/>
              </a:ext>
            </a:extLst>
          </p:cNvPr>
          <p:cNvSpPr/>
          <p:nvPr/>
        </p:nvSpPr>
        <p:spPr>
          <a:xfrm>
            <a:off x="4976107" y="3631395"/>
            <a:ext cx="1208647" cy="1108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 name="Ovál 31">
            <a:extLst>
              <a:ext uri="{FF2B5EF4-FFF2-40B4-BE49-F238E27FC236}">
                <a16:creationId xmlns:a16="http://schemas.microsoft.com/office/drawing/2014/main" id="{1D61A89A-CD82-01EA-2D1D-213B8F58E3C0}"/>
              </a:ext>
            </a:extLst>
          </p:cNvPr>
          <p:cNvSpPr/>
          <p:nvPr/>
        </p:nvSpPr>
        <p:spPr>
          <a:xfrm>
            <a:off x="6419780" y="5188528"/>
            <a:ext cx="1208647" cy="1108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3" name="Obojsmerná zvislá šípka 32">
            <a:extLst>
              <a:ext uri="{FF2B5EF4-FFF2-40B4-BE49-F238E27FC236}">
                <a16:creationId xmlns:a16="http://schemas.microsoft.com/office/drawing/2014/main" id="{1D0D13BB-CE17-3320-42B7-0F1D096CE5C7}"/>
              </a:ext>
            </a:extLst>
          </p:cNvPr>
          <p:cNvSpPr/>
          <p:nvPr/>
        </p:nvSpPr>
        <p:spPr>
          <a:xfrm rot="5400000" flipH="1">
            <a:off x="5508078" y="5153739"/>
            <a:ext cx="126915" cy="122643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Obojsmerná zvislá šípka 33">
            <a:extLst>
              <a:ext uri="{FF2B5EF4-FFF2-40B4-BE49-F238E27FC236}">
                <a16:creationId xmlns:a16="http://schemas.microsoft.com/office/drawing/2014/main" id="{615B8F7B-4873-083F-90B3-EF1BFC7AFF87}"/>
              </a:ext>
            </a:extLst>
          </p:cNvPr>
          <p:cNvSpPr/>
          <p:nvPr/>
        </p:nvSpPr>
        <p:spPr>
          <a:xfrm rot="2351002" flipH="1">
            <a:off x="4944606" y="4642641"/>
            <a:ext cx="105625" cy="8384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 name="Obojsmerná zvislá šípka 34">
            <a:extLst>
              <a:ext uri="{FF2B5EF4-FFF2-40B4-BE49-F238E27FC236}">
                <a16:creationId xmlns:a16="http://schemas.microsoft.com/office/drawing/2014/main" id="{6058416B-1DC0-CD07-D29A-EBB87AB2D5EB}"/>
              </a:ext>
            </a:extLst>
          </p:cNvPr>
          <p:cNvSpPr/>
          <p:nvPr/>
        </p:nvSpPr>
        <p:spPr>
          <a:xfrm rot="19055605" flipH="1">
            <a:off x="6131941" y="4647826"/>
            <a:ext cx="105625" cy="8384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 name="BlokTextu 37">
            <a:extLst>
              <a:ext uri="{FF2B5EF4-FFF2-40B4-BE49-F238E27FC236}">
                <a16:creationId xmlns:a16="http://schemas.microsoft.com/office/drawing/2014/main" id="{9B280A52-68C0-1A73-B717-F4913502785E}"/>
              </a:ext>
            </a:extLst>
          </p:cNvPr>
          <p:cNvSpPr txBox="1"/>
          <p:nvPr/>
        </p:nvSpPr>
        <p:spPr>
          <a:xfrm>
            <a:off x="5054775" y="3297954"/>
            <a:ext cx="1100366" cy="338554"/>
          </a:xfrm>
          <a:prstGeom prst="rect">
            <a:avLst/>
          </a:prstGeom>
          <a:noFill/>
        </p:spPr>
        <p:txBody>
          <a:bodyPr wrap="none" rtlCol="0">
            <a:spAutoFit/>
          </a:bodyPr>
          <a:lstStyle/>
          <a:p>
            <a:r>
              <a:rPr lang="sk-SK" sz="1600" dirty="0">
                <a:solidFill>
                  <a:srgbClr val="404040"/>
                </a:solidFill>
              </a:rPr>
              <a:t>Podnikanie</a:t>
            </a:r>
          </a:p>
        </p:txBody>
      </p:sp>
      <p:sp>
        <p:nvSpPr>
          <p:cNvPr id="39" name="BlokTextu 38">
            <a:extLst>
              <a:ext uri="{FF2B5EF4-FFF2-40B4-BE49-F238E27FC236}">
                <a16:creationId xmlns:a16="http://schemas.microsoft.com/office/drawing/2014/main" id="{107FAD55-91CB-33D2-10F9-7422F7DBFC39}"/>
              </a:ext>
            </a:extLst>
          </p:cNvPr>
          <p:cNvSpPr txBox="1"/>
          <p:nvPr/>
        </p:nvSpPr>
        <p:spPr>
          <a:xfrm>
            <a:off x="7667616" y="5513309"/>
            <a:ext cx="630301" cy="338554"/>
          </a:xfrm>
          <a:prstGeom prst="rect">
            <a:avLst/>
          </a:prstGeom>
          <a:noFill/>
        </p:spPr>
        <p:txBody>
          <a:bodyPr wrap="none" rtlCol="0">
            <a:spAutoFit/>
          </a:bodyPr>
          <a:lstStyle/>
          <a:p>
            <a:r>
              <a:rPr lang="sk-SK" sz="1600" dirty="0">
                <a:solidFill>
                  <a:srgbClr val="404040"/>
                </a:solidFill>
              </a:rPr>
              <a:t>Ľudia</a:t>
            </a:r>
          </a:p>
        </p:txBody>
      </p:sp>
      <p:sp>
        <p:nvSpPr>
          <p:cNvPr id="40" name="BlokTextu 39">
            <a:extLst>
              <a:ext uri="{FF2B5EF4-FFF2-40B4-BE49-F238E27FC236}">
                <a16:creationId xmlns:a16="http://schemas.microsoft.com/office/drawing/2014/main" id="{A556A154-B906-75DB-ACEF-BDBED961D5B4}"/>
              </a:ext>
            </a:extLst>
          </p:cNvPr>
          <p:cNvSpPr txBox="1"/>
          <p:nvPr/>
        </p:nvSpPr>
        <p:spPr>
          <a:xfrm>
            <a:off x="1776479" y="5513309"/>
            <a:ext cx="1713290" cy="338554"/>
          </a:xfrm>
          <a:prstGeom prst="rect">
            <a:avLst/>
          </a:prstGeom>
          <a:noFill/>
        </p:spPr>
        <p:txBody>
          <a:bodyPr wrap="none" rtlCol="0">
            <a:spAutoFit/>
          </a:bodyPr>
          <a:lstStyle/>
          <a:p>
            <a:r>
              <a:rPr lang="sk-SK" sz="1600" dirty="0">
                <a:solidFill>
                  <a:srgbClr val="404040"/>
                </a:solidFill>
              </a:rPr>
              <a:t>Životné prostredie</a:t>
            </a:r>
          </a:p>
        </p:txBody>
      </p:sp>
      <p:sp>
        <p:nvSpPr>
          <p:cNvPr id="41" name="BlokTextu 40">
            <a:extLst>
              <a:ext uri="{FF2B5EF4-FFF2-40B4-BE49-F238E27FC236}">
                <a16:creationId xmlns:a16="http://schemas.microsoft.com/office/drawing/2014/main" id="{78CA3135-A902-6FDD-9F46-A473D93E59DD}"/>
              </a:ext>
            </a:extLst>
          </p:cNvPr>
          <p:cNvSpPr txBox="1"/>
          <p:nvPr/>
        </p:nvSpPr>
        <p:spPr>
          <a:xfrm>
            <a:off x="4817452" y="5243720"/>
            <a:ext cx="1592872" cy="369332"/>
          </a:xfrm>
          <a:prstGeom prst="rect">
            <a:avLst/>
          </a:prstGeom>
          <a:noFill/>
        </p:spPr>
        <p:txBody>
          <a:bodyPr wrap="none" rtlCol="0">
            <a:spAutoFit/>
          </a:bodyPr>
          <a:lstStyle/>
          <a:p>
            <a:r>
              <a:rPr lang="sk-SK" dirty="0">
                <a:solidFill>
                  <a:srgbClr val="63A537"/>
                </a:solidFill>
              </a:rPr>
              <a:t>vzájomný efekt</a:t>
            </a:r>
          </a:p>
        </p:txBody>
      </p:sp>
      <p:sp>
        <p:nvSpPr>
          <p:cNvPr id="20"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273133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ok 13" descr="Biely plávajúci glóbus">
            <a:extLst>
              <a:ext uri="{FF2B5EF4-FFF2-40B4-BE49-F238E27FC236}">
                <a16:creationId xmlns:a16="http://schemas.microsoft.com/office/drawing/2014/main" id="{EE1FE92D-365F-2500-20F0-8191BE09CF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r="11841" b="8125"/>
          <a:stretch/>
        </p:blipFill>
        <p:spPr>
          <a:xfrm>
            <a:off x="924235" y="2137595"/>
            <a:ext cx="4130040" cy="3599901"/>
          </a:xfrm>
          <a:prstGeom prst="rect">
            <a:avLst/>
          </a:prstGeom>
        </p:spPr>
      </p:pic>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sk-SK" sz="4000" b="1" dirty="0">
                <a:solidFill>
                  <a:srgbClr val="404040"/>
                </a:solidFill>
              </a:rPr>
              <a:t>Udržateľný prístup v MMSP</a:t>
            </a:r>
            <a:br>
              <a:rPr lang="en-US" dirty="0">
                <a:solidFill>
                  <a:srgbClr val="404040"/>
                </a:solidFill>
              </a:rPr>
            </a:br>
            <a:r>
              <a:rPr lang="en-US" sz="2800" dirty="0">
                <a:solidFill>
                  <a:srgbClr val="404040"/>
                </a:solidFill>
              </a:rPr>
              <a:t>1.1 </a:t>
            </a:r>
            <a:r>
              <a:rPr lang="sk-SK" sz="2800" noProof="0" dirty="0"/>
              <a:t>Udržateľnosť v kontexte MMSP</a:t>
            </a:r>
            <a:endParaRPr lang="en-US" sz="2800" dirty="0">
              <a:solidFill>
                <a:srgbClr val="404040"/>
              </a:solidFill>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4" cstate="print">
            <a:extLst>
              <a:ext uri="{28A0092B-C50C-407E-A947-70E740481C1C}">
                <a14:useLocalDpi xmlns:a14="http://schemas.microsoft.com/office/drawing/2010/main" val="0"/>
              </a:ext>
            </a:extLst>
          </a:blip>
          <a:stretch>
            <a:fillRect/>
          </a:stretch>
        </p:blipFill>
        <p:spPr>
          <a:xfrm>
            <a:off x="10309050" y="5901728"/>
            <a:ext cx="1882950" cy="434850"/>
          </a:xfrm>
          <a:prstGeom prst="rect">
            <a:avLst/>
          </a:prstGeom>
        </p:spPr>
      </p:pic>
      <p:sp>
        <p:nvSpPr>
          <p:cNvPr id="4" name="Zástupný objekt pre obsah 3">
            <a:extLst>
              <a:ext uri="{FF2B5EF4-FFF2-40B4-BE49-F238E27FC236}">
                <a16:creationId xmlns:a16="http://schemas.microsoft.com/office/drawing/2014/main" id="{05E9E16C-680D-5043-4C94-78603AB29D7F}"/>
              </a:ext>
            </a:extLst>
          </p:cNvPr>
          <p:cNvSpPr>
            <a:spLocks noGrp="1"/>
          </p:cNvSpPr>
          <p:nvPr>
            <p:ph idx="1"/>
          </p:nvPr>
        </p:nvSpPr>
        <p:spPr>
          <a:xfrm>
            <a:off x="5510090" y="1728286"/>
            <a:ext cx="4705184" cy="1583266"/>
          </a:xfrm>
        </p:spPr>
        <p:txBody>
          <a:bodyPr>
            <a:noAutofit/>
          </a:bodyPr>
          <a:lstStyle/>
          <a:p>
            <a:pPr>
              <a:lnSpc>
                <a:spcPct val="107000"/>
              </a:lnSpc>
              <a:spcAft>
                <a:spcPts val="800"/>
              </a:spcAft>
            </a:pPr>
            <a:r>
              <a:rPr lang="sk-SK" sz="1800" b="1" dirty="0">
                <a:solidFill>
                  <a:srgbClr val="404040"/>
                </a:solidFill>
                <a:latin typeface="Calibri" panose="020F0502020204030204" pitchFamily="34" charset="0"/>
                <a:cs typeface="Times New Roman" panose="02020603050405020304" pitchFamily="18" charset="0"/>
              </a:rPr>
              <a:t>Prečo konať udržateľným spôsobom?</a:t>
            </a:r>
            <a:endParaRPr lang="sk-SK" sz="1800" b="1" dirty="0">
              <a:solidFill>
                <a:srgbClr val="404040"/>
              </a:solidFill>
            </a:endParaRPr>
          </a:p>
        </p:txBody>
      </p:sp>
      <p:pic>
        <p:nvPicPr>
          <p:cNvPr id="6" name="Grafický objekt 5" descr="Euro obrys">
            <a:extLst>
              <a:ext uri="{FF2B5EF4-FFF2-40B4-BE49-F238E27FC236}">
                <a16:creationId xmlns:a16="http://schemas.microsoft.com/office/drawing/2014/main" id="{41763852-D6A2-9737-01B3-8D013A6D940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01544" y="2638715"/>
            <a:ext cx="657560" cy="657560"/>
          </a:xfrm>
          <a:prstGeom prst="rect">
            <a:avLst/>
          </a:prstGeom>
        </p:spPr>
      </p:pic>
      <p:pic>
        <p:nvPicPr>
          <p:cNvPr id="13" name="Grafický objekt 12" descr="Skupinový úspech obrys">
            <a:extLst>
              <a:ext uri="{FF2B5EF4-FFF2-40B4-BE49-F238E27FC236}">
                <a16:creationId xmlns:a16="http://schemas.microsoft.com/office/drawing/2014/main" id="{CD4D70EE-BB8C-B08A-4DD0-DBC615C4564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69928" y="4293772"/>
            <a:ext cx="914400" cy="914400"/>
          </a:xfrm>
          <a:prstGeom prst="rect">
            <a:avLst/>
          </a:prstGeom>
        </p:spPr>
      </p:pic>
      <p:pic>
        <p:nvPicPr>
          <p:cNvPr id="24" name="Grafický objekt 23" descr="Scéna kopca obrys">
            <a:extLst>
              <a:ext uri="{FF2B5EF4-FFF2-40B4-BE49-F238E27FC236}">
                <a16:creationId xmlns:a16="http://schemas.microsoft.com/office/drawing/2014/main" id="{D1FFC847-4D5E-92B4-870F-98CDEEEE661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06927" y="4400462"/>
            <a:ext cx="914400" cy="914400"/>
          </a:xfrm>
          <a:prstGeom prst="rect">
            <a:avLst/>
          </a:prstGeom>
        </p:spPr>
      </p:pic>
      <p:sp>
        <p:nvSpPr>
          <p:cNvPr id="30" name="Ovál 29">
            <a:extLst>
              <a:ext uri="{FF2B5EF4-FFF2-40B4-BE49-F238E27FC236}">
                <a16:creationId xmlns:a16="http://schemas.microsoft.com/office/drawing/2014/main" id="{69C788C4-5C53-3A73-8088-AEECA20E6615}"/>
              </a:ext>
            </a:extLst>
          </p:cNvPr>
          <p:cNvSpPr/>
          <p:nvPr/>
        </p:nvSpPr>
        <p:spPr>
          <a:xfrm>
            <a:off x="1459804" y="4284263"/>
            <a:ext cx="1208647" cy="1108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Ovál 30">
            <a:extLst>
              <a:ext uri="{FF2B5EF4-FFF2-40B4-BE49-F238E27FC236}">
                <a16:creationId xmlns:a16="http://schemas.microsoft.com/office/drawing/2014/main" id="{0523B762-AFA2-A447-CD67-482393C90C6D}"/>
              </a:ext>
            </a:extLst>
          </p:cNvPr>
          <p:cNvSpPr/>
          <p:nvPr/>
        </p:nvSpPr>
        <p:spPr>
          <a:xfrm>
            <a:off x="2518774" y="2430827"/>
            <a:ext cx="1208647" cy="1108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2" name="Ovál 31">
            <a:extLst>
              <a:ext uri="{FF2B5EF4-FFF2-40B4-BE49-F238E27FC236}">
                <a16:creationId xmlns:a16="http://schemas.microsoft.com/office/drawing/2014/main" id="{1D61A89A-CD82-01EA-2D1D-213B8F58E3C0}"/>
              </a:ext>
            </a:extLst>
          </p:cNvPr>
          <p:cNvSpPr/>
          <p:nvPr/>
        </p:nvSpPr>
        <p:spPr>
          <a:xfrm>
            <a:off x="3720976" y="4176940"/>
            <a:ext cx="1208647" cy="1108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4" name="Obojsmerná zvislá šípka 33">
            <a:extLst>
              <a:ext uri="{FF2B5EF4-FFF2-40B4-BE49-F238E27FC236}">
                <a16:creationId xmlns:a16="http://schemas.microsoft.com/office/drawing/2014/main" id="{615B8F7B-4873-083F-90B3-EF1BFC7AFF87}"/>
              </a:ext>
            </a:extLst>
          </p:cNvPr>
          <p:cNvSpPr/>
          <p:nvPr/>
        </p:nvSpPr>
        <p:spPr>
          <a:xfrm rot="2351002" flipH="1">
            <a:off x="2465961" y="3431793"/>
            <a:ext cx="105625" cy="8384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5" name="Obojsmerná zvislá šípka 34">
            <a:extLst>
              <a:ext uri="{FF2B5EF4-FFF2-40B4-BE49-F238E27FC236}">
                <a16:creationId xmlns:a16="http://schemas.microsoft.com/office/drawing/2014/main" id="{6058416B-1DC0-CD07-D29A-EBB87AB2D5EB}"/>
              </a:ext>
            </a:extLst>
          </p:cNvPr>
          <p:cNvSpPr/>
          <p:nvPr/>
        </p:nvSpPr>
        <p:spPr>
          <a:xfrm rot="19055605" flipH="1">
            <a:off x="3684077" y="3431776"/>
            <a:ext cx="105625" cy="8384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Obojsmerná zvislá šípka 14">
            <a:extLst>
              <a:ext uri="{FF2B5EF4-FFF2-40B4-BE49-F238E27FC236}">
                <a16:creationId xmlns:a16="http://schemas.microsoft.com/office/drawing/2014/main" id="{1671DD3B-A9CE-82F2-8BE7-AB9F039C3CC0}"/>
              </a:ext>
            </a:extLst>
          </p:cNvPr>
          <p:cNvSpPr/>
          <p:nvPr/>
        </p:nvSpPr>
        <p:spPr>
          <a:xfrm rot="5400000" flipH="1">
            <a:off x="3133401" y="4428101"/>
            <a:ext cx="105625" cy="83843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9" name="Grafický objekt 18" descr="Naklonené váhy obrys">
            <a:extLst>
              <a:ext uri="{FF2B5EF4-FFF2-40B4-BE49-F238E27FC236}">
                <a16:creationId xmlns:a16="http://schemas.microsoft.com/office/drawing/2014/main" id="{94EC750C-50FA-0B1C-C252-15A81C32A8E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358" y="3828607"/>
            <a:ext cx="690314" cy="690314"/>
          </a:xfrm>
          <a:prstGeom prst="rect">
            <a:avLst/>
          </a:prstGeom>
        </p:spPr>
      </p:pic>
      <p:sp>
        <p:nvSpPr>
          <p:cNvPr id="20" name="BlokTextu 19">
            <a:extLst>
              <a:ext uri="{FF2B5EF4-FFF2-40B4-BE49-F238E27FC236}">
                <a16:creationId xmlns:a16="http://schemas.microsoft.com/office/drawing/2014/main" id="{CC9FD28E-350F-F482-7E67-8820DEFC7909}"/>
              </a:ext>
            </a:extLst>
          </p:cNvPr>
          <p:cNvSpPr txBox="1"/>
          <p:nvPr/>
        </p:nvSpPr>
        <p:spPr>
          <a:xfrm>
            <a:off x="5178927" y="2051810"/>
            <a:ext cx="6339464" cy="3970318"/>
          </a:xfrm>
          <a:prstGeom prst="rect">
            <a:avLst/>
          </a:prstGeom>
          <a:noFill/>
        </p:spPr>
        <p:txBody>
          <a:bodyPr wrap="square" rtlCol="0">
            <a:spAutoFit/>
          </a:bodyPr>
          <a:lstStyle/>
          <a:p>
            <a:pPr marL="285750" indent="-285750" algn="just">
              <a:buFont typeface="Arial" panose="020B0604020202020204" pitchFamily="34" charset="0"/>
              <a:buChar char="•"/>
            </a:pPr>
            <a:r>
              <a:rPr lang="sk-SK" dirty="0">
                <a:solidFill>
                  <a:srgbClr val="404040"/>
                </a:solidFill>
              </a:rPr>
              <a:t>Nezodpovedné podnikateľské správanie vedie k mnohým problémom, ako je zhoršovanie životného prostredia alebo sociálna nespravodlivosť</a:t>
            </a:r>
          </a:p>
          <a:p>
            <a:pPr marL="285750" indent="-285750" algn="just">
              <a:buFont typeface="Arial" panose="020B0604020202020204" pitchFamily="34" charset="0"/>
              <a:buChar char="•"/>
            </a:pPr>
            <a:r>
              <a:rPr lang="sk-SK" dirty="0">
                <a:solidFill>
                  <a:srgbClr val="404040"/>
                </a:solidFill>
              </a:rPr>
              <a:t>Dôsledky narastajúcej globálnej populácie, klimatických zmien a zmenšujúcich sa prírodných zdrojov sú evidentné a nemožno ich ignorovať</a:t>
            </a:r>
          </a:p>
          <a:p>
            <a:pPr marL="285750" indent="-285750" algn="just">
              <a:buFont typeface="Arial" panose="020B0604020202020204" pitchFamily="34" charset="0"/>
              <a:buChar char="•"/>
            </a:pPr>
            <a:r>
              <a:rPr lang="sk-SK" dirty="0">
                <a:solidFill>
                  <a:srgbClr val="404040"/>
                </a:solidFill>
              </a:rPr>
              <a:t>Cieľom udržateľnosti je vytvárať pozitívny vplyv aspoň na jednu z oblastí (životné prostredie a spoločnosť), pričom je potrebné ich začlenenie do jedinečnej vízie a stratégie podniku</a:t>
            </a:r>
          </a:p>
          <a:p>
            <a:pPr marL="285750" indent="-285750" algn="just">
              <a:buFont typeface="Arial" panose="020B0604020202020204" pitchFamily="34" charset="0"/>
              <a:buChar char="•"/>
            </a:pPr>
            <a:r>
              <a:rPr lang="sk-SK" dirty="0">
                <a:solidFill>
                  <a:srgbClr val="404040"/>
                </a:solidFill>
              </a:rPr>
              <a:t>Úvahy o akomkoľvek udržateľnom cieli či stratégii v podnikaní si vyžadujú vnímanie ich dopadu na tri piliere – zisk, ľudia a planéta</a:t>
            </a:r>
          </a:p>
          <a:p>
            <a:pPr marL="285750" indent="-285750" algn="just">
              <a:buFont typeface="Arial" panose="020B0604020202020204" pitchFamily="34" charset="0"/>
              <a:buChar char="•"/>
            </a:pPr>
            <a:r>
              <a:rPr lang="sk-SK" dirty="0">
                <a:solidFill>
                  <a:srgbClr val="404040"/>
                </a:solidFill>
              </a:rPr>
              <a:t>Nie všetky takzvané „zelené riešenia“ sú skutočne „zelené“ a nie všetky udržateľné opatrenia sú nevyhnutne nákladné</a:t>
            </a:r>
          </a:p>
        </p:txBody>
      </p:sp>
      <p:sp>
        <p:nvSpPr>
          <p:cNvPr id="21"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526725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normAutofit/>
          </a:bodyPr>
          <a:lstStyle/>
          <a:p>
            <a:r>
              <a:rPr lang="sk-SK" sz="4000" b="1" dirty="0">
                <a:solidFill>
                  <a:srgbClr val="404040"/>
                </a:solidFill>
              </a:rPr>
              <a:t>Udržateľný prístup v MMSP</a:t>
            </a:r>
            <a:br>
              <a:rPr lang="en-US" dirty="0">
                <a:solidFill>
                  <a:srgbClr val="404040"/>
                </a:solidFill>
              </a:rPr>
            </a:br>
            <a:r>
              <a:rPr lang="en-US" sz="2800" dirty="0">
                <a:solidFill>
                  <a:srgbClr val="404040"/>
                </a:solidFill>
              </a:rPr>
              <a:t>1.1 </a:t>
            </a:r>
            <a:r>
              <a:rPr lang="sk-SK" sz="2800" noProof="0" dirty="0"/>
              <a:t>Udržateľnosť v kontexte MMSP</a:t>
            </a:r>
            <a:endParaRPr lang="en-US" sz="2800" dirty="0">
              <a:solidFill>
                <a:srgbClr val="404040"/>
              </a:solidFill>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4" name="Zástupný objekt pre obsah 3">
            <a:extLst>
              <a:ext uri="{FF2B5EF4-FFF2-40B4-BE49-F238E27FC236}">
                <a16:creationId xmlns:a16="http://schemas.microsoft.com/office/drawing/2014/main" id="{05E9E16C-680D-5043-4C94-78603AB29D7F}"/>
              </a:ext>
            </a:extLst>
          </p:cNvPr>
          <p:cNvSpPr>
            <a:spLocks noGrp="1"/>
          </p:cNvSpPr>
          <p:nvPr>
            <p:ph idx="1"/>
          </p:nvPr>
        </p:nvSpPr>
        <p:spPr>
          <a:xfrm>
            <a:off x="1097280" y="1784971"/>
            <a:ext cx="4705184" cy="1583266"/>
          </a:xfrm>
        </p:spPr>
        <p:txBody>
          <a:bodyPr>
            <a:noAutofit/>
          </a:bodyPr>
          <a:lstStyle/>
          <a:p>
            <a:pPr>
              <a:lnSpc>
                <a:spcPct val="107000"/>
              </a:lnSpc>
              <a:spcAft>
                <a:spcPts val="800"/>
              </a:spcAft>
            </a:pPr>
            <a:r>
              <a:rPr lang="sk-SK" sz="1800" b="1" dirty="0">
                <a:solidFill>
                  <a:srgbClr val="404040"/>
                </a:solidFill>
                <a:latin typeface="Calibri" panose="020F0502020204030204" pitchFamily="34" charset="0"/>
                <a:cs typeface="Times New Roman" panose="02020603050405020304" pitchFamily="18" charset="0"/>
              </a:rPr>
              <a:t>Prečo konať udržateľným spôsobom?</a:t>
            </a:r>
            <a:endParaRPr lang="sk-SK" sz="1800" b="1" dirty="0">
              <a:solidFill>
                <a:srgbClr val="404040"/>
              </a:solidFill>
            </a:endParaRPr>
          </a:p>
        </p:txBody>
      </p:sp>
      <p:sp>
        <p:nvSpPr>
          <p:cNvPr id="20" name="BlokTextu 19">
            <a:extLst>
              <a:ext uri="{FF2B5EF4-FFF2-40B4-BE49-F238E27FC236}">
                <a16:creationId xmlns:a16="http://schemas.microsoft.com/office/drawing/2014/main" id="{CC9FD28E-350F-F482-7E67-8820DEFC7909}"/>
              </a:ext>
            </a:extLst>
          </p:cNvPr>
          <p:cNvSpPr txBox="1"/>
          <p:nvPr/>
        </p:nvSpPr>
        <p:spPr>
          <a:xfrm>
            <a:off x="1088120" y="2189467"/>
            <a:ext cx="10058400" cy="923330"/>
          </a:xfrm>
          <a:prstGeom prst="rect">
            <a:avLst/>
          </a:prstGeom>
          <a:noFill/>
        </p:spPr>
        <p:txBody>
          <a:bodyPr wrap="square" rtlCol="0">
            <a:spAutoFit/>
          </a:bodyPr>
          <a:lstStyle/>
          <a:p>
            <a:pPr algn="just"/>
            <a:r>
              <a:rPr lang="sk-SK" dirty="0">
                <a:solidFill>
                  <a:srgbClr val="404040"/>
                </a:solidFill>
              </a:rPr>
              <a:t>Planéta Zem negeneruje neobmedzené prírodné zdroje. Naopak, žijeme v oklieštenom svete ponuky prírodných zdrojov, nazývaných aj „planetárne hranice“, ktoré treba rešpektovať, aby sme sa vyhli negatívnym environmentálnym, sociálnym a ekonomickým dôsledkom.</a:t>
            </a:r>
          </a:p>
        </p:txBody>
      </p:sp>
      <p:pic>
        <p:nvPicPr>
          <p:cNvPr id="5" name="Obrázok 4" descr="Obrázok, na ktorom je text&#10;&#10;Automaticky generovaný popis">
            <a:extLst>
              <a:ext uri="{FF2B5EF4-FFF2-40B4-BE49-F238E27FC236}">
                <a16:creationId xmlns:a16="http://schemas.microsoft.com/office/drawing/2014/main" id="{9D7FD149-82B2-5A18-CB9B-7A58255967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7408" y="3115024"/>
            <a:ext cx="2590112" cy="2590112"/>
          </a:xfrm>
          <a:prstGeom prst="rect">
            <a:avLst/>
          </a:prstGeom>
        </p:spPr>
      </p:pic>
      <p:cxnSp>
        <p:nvCxnSpPr>
          <p:cNvPr id="11" name="Rovná spojovacia šípka 10">
            <a:extLst>
              <a:ext uri="{FF2B5EF4-FFF2-40B4-BE49-F238E27FC236}">
                <a16:creationId xmlns:a16="http://schemas.microsoft.com/office/drawing/2014/main" id="{0C7027C0-B2D4-739F-E809-6E30F153EBB9}"/>
              </a:ext>
            </a:extLst>
          </p:cNvPr>
          <p:cNvCxnSpPr>
            <a:cxnSpLocks/>
          </p:cNvCxnSpPr>
          <p:nvPr/>
        </p:nvCxnSpPr>
        <p:spPr>
          <a:xfrm>
            <a:off x="5802464" y="4349783"/>
            <a:ext cx="1381552" cy="1460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ovná spojovacia šípka 15">
            <a:extLst>
              <a:ext uri="{FF2B5EF4-FFF2-40B4-BE49-F238E27FC236}">
                <a16:creationId xmlns:a16="http://schemas.microsoft.com/office/drawing/2014/main" id="{15D5A7BC-6454-C6E7-8FB3-02FB32DA1BF6}"/>
              </a:ext>
            </a:extLst>
          </p:cNvPr>
          <p:cNvCxnSpPr>
            <a:cxnSpLocks/>
          </p:cNvCxnSpPr>
          <p:nvPr/>
        </p:nvCxnSpPr>
        <p:spPr>
          <a:xfrm flipV="1">
            <a:off x="5802464" y="3492247"/>
            <a:ext cx="2529840" cy="857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Rovná spojovacia šípka 20">
            <a:extLst>
              <a:ext uri="{FF2B5EF4-FFF2-40B4-BE49-F238E27FC236}">
                <a16:creationId xmlns:a16="http://schemas.microsoft.com/office/drawing/2014/main" id="{6FD7F337-A533-73E2-2C18-81764DCFACB4}"/>
              </a:ext>
            </a:extLst>
          </p:cNvPr>
          <p:cNvCxnSpPr>
            <a:cxnSpLocks/>
          </p:cNvCxnSpPr>
          <p:nvPr/>
        </p:nvCxnSpPr>
        <p:spPr>
          <a:xfrm flipH="1" flipV="1">
            <a:off x="3737616" y="3387420"/>
            <a:ext cx="2064848" cy="949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riama spojnica 24">
            <a:extLst>
              <a:ext uri="{FF2B5EF4-FFF2-40B4-BE49-F238E27FC236}">
                <a16:creationId xmlns:a16="http://schemas.microsoft.com/office/drawing/2014/main" id="{0BE71B4B-A4A0-639E-B123-139357C5614D}"/>
              </a:ext>
            </a:extLst>
          </p:cNvPr>
          <p:cNvCxnSpPr>
            <a:cxnSpLocks/>
          </p:cNvCxnSpPr>
          <p:nvPr/>
        </p:nvCxnSpPr>
        <p:spPr>
          <a:xfrm flipH="1">
            <a:off x="4081549" y="4337059"/>
            <a:ext cx="1720915" cy="510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Priama spojnica 26">
            <a:extLst>
              <a:ext uri="{FF2B5EF4-FFF2-40B4-BE49-F238E27FC236}">
                <a16:creationId xmlns:a16="http://schemas.microsoft.com/office/drawing/2014/main" id="{C3C696C6-128A-CE11-5B15-534297AAF1E9}"/>
              </a:ext>
            </a:extLst>
          </p:cNvPr>
          <p:cNvCxnSpPr>
            <a:cxnSpLocks/>
          </p:cNvCxnSpPr>
          <p:nvPr/>
        </p:nvCxnSpPr>
        <p:spPr>
          <a:xfrm flipH="1">
            <a:off x="4846320" y="4341625"/>
            <a:ext cx="956144" cy="1537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Priama spojnica 32">
            <a:extLst>
              <a:ext uri="{FF2B5EF4-FFF2-40B4-BE49-F238E27FC236}">
                <a16:creationId xmlns:a16="http://schemas.microsoft.com/office/drawing/2014/main" id="{73CA672C-B803-E10A-537D-FF3425275218}"/>
              </a:ext>
            </a:extLst>
          </p:cNvPr>
          <p:cNvCxnSpPr>
            <a:cxnSpLocks/>
          </p:cNvCxnSpPr>
          <p:nvPr/>
        </p:nvCxnSpPr>
        <p:spPr>
          <a:xfrm flipV="1">
            <a:off x="5802464" y="3068833"/>
            <a:ext cx="769792" cy="1268226"/>
          </a:xfrm>
          <a:prstGeom prst="line">
            <a:avLst/>
          </a:prstGeom>
        </p:spPr>
        <p:style>
          <a:lnRef idx="1">
            <a:schemeClr val="accent1"/>
          </a:lnRef>
          <a:fillRef idx="0">
            <a:schemeClr val="accent1"/>
          </a:fillRef>
          <a:effectRef idx="0">
            <a:schemeClr val="accent1"/>
          </a:effectRef>
          <a:fontRef idx="minor">
            <a:schemeClr val="tx1"/>
          </a:fontRef>
        </p:style>
      </p:cxnSp>
      <p:sp>
        <p:nvSpPr>
          <p:cNvPr id="39" name="Oblúk 38">
            <a:extLst>
              <a:ext uri="{FF2B5EF4-FFF2-40B4-BE49-F238E27FC236}">
                <a16:creationId xmlns:a16="http://schemas.microsoft.com/office/drawing/2014/main" id="{E0321393-5433-7894-7B71-E3BA2A5A5E7F}"/>
              </a:ext>
            </a:extLst>
          </p:cNvPr>
          <p:cNvSpPr/>
          <p:nvPr/>
        </p:nvSpPr>
        <p:spPr>
          <a:xfrm rot="13845505">
            <a:off x="4114467" y="3611517"/>
            <a:ext cx="1555144" cy="138829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40" name="Oblúk 39">
            <a:extLst>
              <a:ext uri="{FF2B5EF4-FFF2-40B4-BE49-F238E27FC236}">
                <a16:creationId xmlns:a16="http://schemas.microsoft.com/office/drawing/2014/main" id="{D571ED64-B9D5-5E4F-D802-508186BEF010}"/>
              </a:ext>
            </a:extLst>
          </p:cNvPr>
          <p:cNvSpPr/>
          <p:nvPr/>
        </p:nvSpPr>
        <p:spPr>
          <a:xfrm rot="3989182">
            <a:off x="4951351" y="2912278"/>
            <a:ext cx="2997280" cy="271643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k-SK"/>
          </a:p>
        </p:txBody>
      </p:sp>
      <p:sp>
        <p:nvSpPr>
          <p:cNvPr id="41" name="BlokTextu 40">
            <a:extLst>
              <a:ext uri="{FF2B5EF4-FFF2-40B4-BE49-F238E27FC236}">
                <a16:creationId xmlns:a16="http://schemas.microsoft.com/office/drawing/2014/main" id="{FD8A2684-CD9F-8C2F-6D02-200D09EE7410}"/>
              </a:ext>
            </a:extLst>
          </p:cNvPr>
          <p:cNvSpPr txBox="1"/>
          <p:nvPr/>
        </p:nvSpPr>
        <p:spPr>
          <a:xfrm>
            <a:off x="2777592" y="5887850"/>
            <a:ext cx="6287875" cy="369332"/>
          </a:xfrm>
          <a:prstGeom prst="rect">
            <a:avLst/>
          </a:prstGeom>
          <a:noFill/>
        </p:spPr>
        <p:txBody>
          <a:bodyPr wrap="none" rtlCol="0">
            <a:spAutoFit/>
          </a:bodyPr>
          <a:lstStyle/>
          <a:p>
            <a:r>
              <a:rPr lang="sk-SK" dirty="0">
                <a:solidFill>
                  <a:srgbClr val="63A537"/>
                </a:solidFill>
              </a:rPr>
              <a:t>Pozri si video o planetárnych hraniciach a ich aktuálnom stave </a:t>
            </a:r>
            <a:r>
              <a:rPr lang="sk-SK" dirty="0">
                <a:solidFill>
                  <a:srgbClr val="63A537"/>
                </a:solidFill>
                <a:hlinkClick r:id="rId5"/>
              </a:rPr>
              <a:t>tu</a:t>
            </a:r>
            <a:endParaRPr lang="sk-SK" dirty="0">
              <a:solidFill>
                <a:srgbClr val="63A537"/>
              </a:solidFill>
            </a:endParaRPr>
          </a:p>
        </p:txBody>
      </p:sp>
      <p:sp>
        <p:nvSpPr>
          <p:cNvPr id="18"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87085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5FBB1-4A66-4004-9038-660A4B7D73DC}"/>
              </a:ext>
            </a:extLst>
          </p:cNvPr>
          <p:cNvSpPr>
            <a:spLocks noGrp="1"/>
          </p:cNvSpPr>
          <p:nvPr>
            <p:ph type="title"/>
          </p:nvPr>
        </p:nvSpPr>
        <p:spPr/>
        <p:txBody>
          <a:bodyPr/>
          <a:lstStyle/>
          <a:p>
            <a:r>
              <a:rPr lang="sk-SK" sz="4000" b="1" dirty="0">
                <a:solidFill>
                  <a:srgbClr val="404040"/>
                </a:solidFill>
              </a:rPr>
              <a:t>Udržateľný prístup v MMSP</a:t>
            </a:r>
            <a:br>
              <a:rPr lang="en-US" dirty="0">
                <a:solidFill>
                  <a:srgbClr val="404040"/>
                </a:solidFill>
              </a:rPr>
            </a:br>
            <a:r>
              <a:rPr lang="en-US" sz="2800" dirty="0">
                <a:solidFill>
                  <a:srgbClr val="404040"/>
                </a:solidFill>
              </a:rPr>
              <a:t>1.2 </a:t>
            </a:r>
            <a:r>
              <a:rPr lang="sk-SK" sz="2800" noProof="0" dirty="0"/>
              <a:t>Operačné aktivity v MMSP</a:t>
            </a:r>
            <a:endParaRPr lang="en-US" sz="2800" dirty="0">
              <a:solidFill>
                <a:srgbClr val="404040"/>
              </a:solidFill>
            </a:endParaRPr>
          </a:p>
        </p:txBody>
      </p:sp>
      <p:pic>
        <p:nvPicPr>
          <p:cNvPr id="9" name="Picture 2" descr="Restart">
            <a:extLst>
              <a:ext uri="{FF2B5EF4-FFF2-40B4-BE49-F238E27FC236}">
                <a16:creationId xmlns:a16="http://schemas.microsoft.com/office/drawing/2014/main" id="{5BCC6E86-02FA-87D0-58D1-81F228E7DF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846" y="286603"/>
            <a:ext cx="2362391" cy="434850"/>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descr="Obrázok, na ktorom je text&#10;&#10;Automaticky generovaný popis"/>
          <p:cNvPicPr/>
          <p:nvPr/>
        </p:nvPicPr>
        <p:blipFill>
          <a:blip r:embed="rId3" cstate="print">
            <a:extLst>
              <a:ext uri="{28A0092B-C50C-407E-A947-70E740481C1C}">
                <a14:useLocalDpi xmlns:a14="http://schemas.microsoft.com/office/drawing/2010/main" val="0"/>
              </a:ext>
            </a:extLst>
          </a:blip>
          <a:stretch>
            <a:fillRect/>
          </a:stretch>
        </p:blipFill>
        <p:spPr>
          <a:xfrm>
            <a:off x="9783337" y="5791200"/>
            <a:ext cx="2027384" cy="455825"/>
          </a:xfrm>
          <a:prstGeom prst="rect">
            <a:avLst/>
          </a:prstGeom>
        </p:spPr>
      </p:pic>
      <p:sp>
        <p:nvSpPr>
          <p:cNvPr id="5" name="Marcador de contenido 17">
            <a:extLst>
              <a:ext uri="{FF2B5EF4-FFF2-40B4-BE49-F238E27FC236}">
                <a16:creationId xmlns:a16="http://schemas.microsoft.com/office/drawing/2014/main" id="{1E7B05CB-B4E4-C1D0-4731-B20219FFCF84}"/>
              </a:ext>
            </a:extLst>
          </p:cNvPr>
          <p:cNvSpPr>
            <a:spLocks noGrp="1"/>
          </p:cNvSpPr>
          <p:nvPr>
            <p:ph idx="1"/>
          </p:nvPr>
        </p:nvSpPr>
        <p:spPr>
          <a:xfrm>
            <a:off x="2373549" y="1886670"/>
            <a:ext cx="9356851" cy="3795626"/>
          </a:xfrm>
        </p:spPr>
        <p:txBody>
          <a:bodyPr>
            <a:normAutofit fontScale="70000" lnSpcReduction="20000"/>
          </a:bodyPr>
          <a:lstStyle/>
          <a:p>
            <a:pPr marL="0" indent="0" algn="just">
              <a:buNone/>
            </a:pPr>
            <a:r>
              <a:rPr lang="sk-SK" b="1" dirty="0">
                <a:solidFill>
                  <a:srgbClr val="404040"/>
                </a:solidFill>
              </a:rPr>
              <a:t>Buďte si vedomí vplyvu vášho podnikania na životné prostredie a spoločnosť. Uvedomelému konaniu predchádza vhodne stanovená stratégia, ciele, ako aj udržateľné riešenia. Nezabudnite, že stanovenie cieľov pre vašu spoločnosť musí byť konkrétne, merateľné, dosiahnuteľné, relevantné a časovo ohraničené – SMART (z </a:t>
            </a:r>
            <a:r>
              <a:rPr lang="sk-SK" b="1" dirty="0" err="1">
                <a:solidFill>
                  <a:srgbClr val="404040"/>
                </a:solidFill>
              </a:rPr>
              <a:t>ang</a:t>
            </a:r>
            <a:r>
              <a:rPr lang="sk-SK" b="1" dirty="0">
                <a:solidFill>
                  <a:srgbClr val="404040"/>
                </a:solidFill>
              </a:rPr>
              <a:t>. </a:t>
            </a:r>
            <a:r>
              <a:rPr lang="sk-SK" b="1" dirty="0" err="1">
                <a:solidFill>
                  <a:srgbClr val="404040"/>
                </a:solidFill>
              </a:rPr>
              <a:t>Specific</a:t>
            </a:r>
            <a:r>
              <a:rPr lang="sk-SK" b="1" dirty="0">
                <a:solidFill>
                  <a:srgbClr val="404040"/>
                </a:solidFill>
              </a:rPr>
              <a:t>, </a:t>
            </a:r>
            <a:r>
              <a:rPr lang="sk-SK" b="1" dirty="0" err="1">
                <a:solidFill>
                  <a:srgbClr val="404040"/>
                </a:solidFill>
              </a:rPr>
              <a:t>Measurable</a:t>
            </a:r>
            <a:r>
              <a:rPr lang="sk-SK" b="1" dirty="0">
                <a:solidFill>
                  <a:srgbClr val="404040"/>
                </a:solidFill>
              </a:rPr>
              <a:t>, </a:t>
            </a:r>
            <a:r>
              <a:rPr lang="sk-SK" b="1" dirty="0" err="1">
                <a:solidFill>
                  <a:srgbClr val="404040"/>
                </a:solidFill>
              </a:rPr>
              <a:t>Achievable</a:t>
            </a:r>
            <a:r>
              <a:rPr lang="sk-SK" b="1" dirty="0">
                <a:solidFill>
                  <a:srgbClr val="404040"/>
                </a:solidFill>
              </a:rPr>
              <a:t>, </a:t>
            </a:r>
            <a:r>
              <a:rPr lang="sk-SK" b="1" dirty="0" err="1">
                <a:solidFill>
                  <a:srgbClr val="404040"/>
                </a:solidFill>
              </a:rPr>
              <a:t>Relevant</a:t>
            </a:r>
            <a:r>
              <a:rPr lang="sk-SK" b="1" dirty="0">
                <a:solidFill>
                  <a:srgbClr val="404040"/>
                </a:solidFill>
              </a:rPr>
              <a:t>, and </a:t>
            </a:r>
            <a:r>
              <a:rPr lang="sk-SK" b="1" dirty="0" err="1">
                <a:solidFill>
                  <a:srgbClr val="404040"/>
                </a:solidFill>
              </a:rPr>
              <a:t>Time-bound</a:t>
            </a:r>
            <a:r>
              <a:rPr lang="sk-SK" b="1" dirty="0">
                <a:solidFill>
                  <a:srgbClr val="404040"/>
                </a:solidFill>
              </a:rPr>
              <a:t>)</a:t>
            </a:r>
          </a:p>
          <a:p>
            <a:pPr marL="0" indent="0" algn="just">
              <a:buNone/>
            </a:pPr>
            <a:r>
              <a:rPr lang="sk-SK" dirty="0">
                <a:solidFill>
                  <a:srgbClr val="404040"/>
                </a:solidFill>
              </a:rPr>
              <a:t>Používa váš podnik vo výrobnom procese udržateľné materiály?</a:t>
            </a:r>
          </a:p>
          <a:p>
            <a:pPr marL="0" indent="0" algn="just">
              <a:buNone/>
            </a:pPr>
            <a:r>
              <a:rPr lang="sk-SK" dirty="0">
                <a:solidFill>
                  <a:srgbClr val="404040"/>
                </a:solidFill>
              </a:rPr>
              <a:t>Môže sa váš podnik spoľahnúť na obnoviteľné zdroje energie?</a:t>
            </a:r>
          </a:p>
          <a:p>
            <a:pPr marL="0" indent="0" algn="just">
              <a:buNone/>
            </a:pPr>
            <a:r>
              <a:rPr lang="sk-SK" dirty="0">
                <a:solidFill>
                  <a:srgbClr val="404040"/>
                </a:solidFill>
              </a:rPr>
              <a:t>Koľko odpadu produkuje váš podnik?</a:t>
            </a:r>
          </a:p>
          <a:p>
            <a:pPr marL="0" indent="0" algn="just">
              <a:buNone/>
            </a:pPr>
            <a:r>
              <a:rPr lang="sk-SK" dirty="0">
                <a:solidFill>
                  <a:srgbClr val="404040"/>
                </a:solidFill>
              </a:rPr>
              <a:t>Existujú nejaké prostriedky na podporu udržateľných praktík v krajine?</a:t>
            </a:r>
          </a:p>
          <a:p>
            <a:pPr marL="0" indent="0" algn="just">
              <a:buNone/>
            </a:pPr>
            <a:r>
              <a:rPr lang="sk-SK" dirty="0">
                <a:solidFill>
                  <a:srgbClr val="404040"/>
                </a:solidFill>
              </a:rPr>
              <a:t>Môže váš podnik sponzorovať alebo podporovať vzdelávacie fondy alebo zraniteľné komunity?</a:t>
            </a:r>
          </a:p>
          <a:p>
            <a:pPr marL="0" indent="0" algn="just">
              <a:buNone/>
            </a:pPr>
            <a:r>
              <a:rPr lang="sk-SK" dirty="0">
                <a:solidFill>
                  <a:srgbClr val="404040"/>
                </a:solidFill>
              </a:rPr>
              <a:t>Existuje nejaký nástroj, ktorý pomáha merať uhlíkovú stopu v podniku? </a:t>
            </a:r>
          </a:p>
          <a:p>
            <a:pPr marL="0" indent="0" algn="just">
              <a:buNone/>
            </a:pPr>
            <a:r>
              <a:rPr lang="sk-SK" dirty="0">
                <a:solidFill>
                  <a:srgbClr val="404040"/>
                </a:solidFill>
              </a:rPr>
              <a:t>Prijíma váš podnik do práce rôznorodých uchádzačov (napr. sociálne znevýhodnených ľudí)?</a:t>
            </a:r>
          </a:p>
          <a:p>
            <a:pPr marL="0" indent="0" algn="just">
              <a:buNone/>
            </a:pPr>
            <a:r>
              <a:rPr lang="sk-SK" dirty="0">
                <a:solidFill>
                  <a:srgbClr val="404040"/>
                </a:solidFill>
              </a:rPr>
              <a:t>Znižuje váš podnik vedome množstvo spotrebovanej energie?</a:t>
            </a:r>
          </a:p>
          <a:p>
            <a:pPr marL="0" indent="0" algn="just">
              <a:buNone/>
            </a:pPr>
            <a:r>
              <a:rPr lang="sk-SK" dirty="0">
                <a:solidFill>
                  <a:srgbClr val="404040"/>
                </a:solidFill>
              </a:rPr>
              <a:t>Pristúpil váš podnik k princípom obehového hospodárstva, tzv. cirkulárnej ekonomiky?</a:t>
            </a:r>
          </a:p>
        </p:txBody>
      </p:sp>
      <p:pic>
        <p:nvPicPr>
          <p:cNvPr id="4" name="Grafický objekt 3" descr="Cieľová skupina obrys">
            <a:extLst>
              <a:ext uri="{FF2B5EF4-FFF2-40B4-BE49-F238E27FC236}">
                <a16:creationId xmlns:a16="http://schemas.microsoft.com/office/drawing/2014/main" id="{053F52CE-6FC6-A503-FEBF-338E7315D1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7280" y="1737360"/>
            <a:ext cx="914400" cy="914400"/>
          </a:xfrm>
          <a:prstGeom prst="rect">
            <a:avLst/>
          </a:prstGeom>
        </p:spPr>
      </p:pic>
      <p:sp>
        <p:nvSpPr>
          <p:cNvPr id="10" name="Rectángulo 3"/>
          <p:cNvSpPr/>
          <p:nvPr/>
        </p:nvSpPr>
        <p:spPr>
          <a:xfrm>
            <a:off x="486888" y="6396335"/>
            <a:ext cx="11558932" cy="461665"/>
          </a:xfrm>
          <a:prstGeom prst="rect">
            <a:avLst/>
          </a:prstGeom>
        </p:spPr>
        <p:txBody>
          <a:bodyPr wrap="square">
            <a:spAutoFit/>
          </a:bodyPr>
          <a:lstStyle/>
          <a:p>
            <a:r>
              <a:rPr lang="sk-SK" sz="1200" dirty="0">
                <a:solidFill>
                  <a:schemeClr val="bg1"/>
                </a:solidFill>
                <a:latin typeface="system-ui"/>
              </a:rPr>
              <a:t>Podpora Európskej komisie na vytvorenie tejto správy neznamená podporu jej obsahu, ktorý vyjadruje len názory autorov, a Komisia nenesie zodpovednosť za akékoľvek použitie informácií v nej obsiahnutých.</a:t>
            </a:r>
            <a:endParaRPr lang="en-US" sz="1200" dirty="0">
              <a:solidFill>
                <a:schemeClr val="bg1"/>
              </a:solidFill>
              <a:latin typeface="system-ui"/>
            </a:endParaRPr>
          </a:p>
        </p:txBody>
      </p:sp>
    </p:spTree>
    <p:extLst>
      <p:ext uri="{BB962C8B-B14F-4D97-AF65-F5344CB8AC3E}">
        <p14:creationId xmlns:p14="http://schemas.microsoft.com/office/powerpoint/2010/main" val="2028656572"/>
      </p:ext>
    </p:extLst>
  </p:cSld>
  <p:clrMapOvr>
    <a:masterClrMapping/>
  </p:clrMapOvr>
</p:sld>
</file>

<file path=ppt/theme/theme1.xml><?xml version="1.0" encoding="utf-8"?>
<a:theme xmlns:a="http://schemas.openxmlformats.org/drawingml/2006/main" name="Retrospektíva">
  <a:themeElements>
    <a:clrScheme name="Retrospektíva">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ktí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í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9012</TotalTime>
  <Words>5353</Words>
  <Application>Microsoft Office PowerPoint</Application>
  <PresentationFormat>Widescreen</PresentationFormat>
  <Paragraphs>361</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Retrospektíva</vt:lpstr>
      <vt:lpstr>Udržateľné, sociálne a zelené podnikanie</vt:lpstr>
      <vt:lpstr>Zámer a ciele</vt:lpstr>
      <vt:lpstr>Index</vt:lpstr>
      <vt:lpstr>Kapitola 1:  Udržateľný prístup v MMSP </vt:lpstr>
      <vt:lpstr>Udržateľný prístup v MMSP</vt:lpstr>
      <vt:lpstr>Udržateľný prístup v MMSP 1.1 Udržateľnosť v kontexte MMSP</vt:lpstr>
      <vt:lpstr>Udržateľný prístup v MMSP 1.1 Udržateľnosť v kontexte MMSP</vt:lpstr>
      <vt:lpstr>Udržateľný prístup v MMSP 1.1 Udržateľnosť v kontexte MMSP</vt:lpstr>
      <vt:lpstr>Udržateľný prístup v MMSP 1.2 Operačné aktivity v MMSP</vt:lpstr>
      <vt:lpstr>Udržateľný prístup v MMSP 1.2 Operačné aktivity v MMSP</vt:lpstr>
      <vt:lpstr>Udržateľný prístup v MMSP 1.2 Operačné aktivity v MMSP</vt:lpstr>
      <vt:lpstr>Udržateľný prístup v MMSP 1.2 Operačné aktivity v MMSP</vt:lpstr>
      <vt:lpstr>PowerPoint Presentation</vt:lpstr>
      <vt:lpstr>Základy sociálneho podnikania</vt:lpstr>
      <vt:lpstr>Základy sociálneho podnikania 2.1 Čím je sociálne podnikanie odlišné?</vt:lpstr>
      <vt:lpstr>Základy sociálneho podnikania 2.1 Čím je sociálne podnikanie odlišné?</vt:lpstr>
      <vt:lpstr>PowerPoint Presentation</vt:lpstr>
      <vt:lpstr>Základy sociálneho podnikania 2.2 Sociálne podnikanie vs. Spoločenská zodpovednosť firiem (z ang. Corporate social responsibility - CSR)</vt:lpstr>
      <vt:lpstr>Základy sociálneho podnikania 2.3 Sociálne poslanie v MMSP</vt:lpstr>
      <vt:lpstr>Kapitola 3:  Zelené podnikanie</vt:lpstr>
      <vt:lpstr>Zelené podnikanie 3.1 Čo je zelené podnikanie a aké sú jeho princípy</vt:lpstr>
      <vt:lpstr>Zelené podnikanie 3.1 Čo je zelené podnikanie a aké sú jeho princípy</vt:lpstr>
      <vt:lpstr>Zelené podnikanie 3.2 Ako využiť potenciál zeleného podnikania</vt:lpstr>
      <vt:lpstr>PowerPoint Presentation</vt:lpstr>
      <vt:lpstr>Zelené podnikanie 3.2 Ako využiť potenciál zeleného podnikania</vt:lpstr>
      <vt:lpstr>Zelené podnikanie 3.2 Ako využiť potenciál zeleného podnikania</vt:lpstr>
      <vt:lpstr>Zelené podnikanie 3.2 Ako využiť potenciál zeleného podnikania</vt:lpstr>
      <vt:lpstr>Zelené podnikanie 3.2 Ako využiť potenciál zeleného podnikania</vt:lpstr>
      <vt:lpstr>Zelené podnikanie 3.2 Ako využiť potenciál zeleného podnikania</vt:lpstr>
      <vt:lpstr>Zelené podnikanie 3.2 Ako využiť potenciál zeleného podnikania</vt:lpstr>
      <vt:lpstr> Zelené podnikanie 3.3 Tipy a nástroje, vďaka ktorým bude váš podnik zelenší</vt:lpstr>
      <vt:lpstr>Zhrnutie</vt:lpstr>
      <vt:lpstr>Kvízové otázky</vt:lpstr>
      <vt:lpstr>Kvízové otázky</vt:lpstr>
      <vt:lpstr>Kvízové otázky</vt:lpstr>
      <vt:lpstr>Kvízové otázky</vt:lpstr>
      <vt:lpstr>Ďakujeme!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result title/ presentation title</dc:title>
  <dc:creator>gavalcova</dc:creator>
  <cp:lastModifiedBy>Hana Palušková</cp:lastModifiedBy>
  <cp:revision>574</cp:revision>
  <cp:lastPrinted>2022-11-09T07:13:22Z</cp:lastPrinted>
  <dcterms:created xsi:type="dcterms:W3CDTF">2021-11-14T20:46:17Z</dcterms:created>
  <dcterms:modified xsi:type="dcterms:W3CDTF">2023-04-19T09:58:04Z</dcterms:modified>
</cp:coreProperties>
</file>