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270" r:id="rId5"/>
    <p:sldId id="262" r:id="rId6"/>
    <p:sldId id="257" r:id="rId7"/>
    <p:sldId id="290" r:id="rId8"/>
    <p:sldId id="271" r:id="rId9"/>
    <p:sldId id="272" r:id="rId10"/>
    <p:sldId id="280" r:id="rId11"/>
    <p:sldId id="259" r:id="rId12"/>
    <p:sldId id="276" r:id="rId13"/>
    <p:sldId id="308" r:id="rId14"/>
    <p:sldId id="277" r:id="rId15"/>
    <p:sldId id="309" r:id="rId16"/>
    <p:sldId id="284" r:id="rId17"/>
    <p:sldId id="310" r:id="rId18"/>
    <p:sldId id="282" r:id="rId19"/>
    <p:sldId id="283" r:id="rId20"/>
    <p:sldId id="273" r:id="rId21"/>
    <p:sldId id="275" r:id="rId22"/>
    <p:sldId id="289" r:id="rId23"/>
    <p:sldId id="288" r:id="rId24"/>
    <p:sldId id="291" r:id="rId25"/>
    <p:sldId id="292" r:id="rId26"/>
    <p:sldId id="294" r:id="rId27"/>
    <p:sldId id="295" r:id="rId28"/>
    <p:sldId id="301" r:id="rId29"/>
    <p:sldId id="302" r:id="rId30"/>
    <p:sldId id="304" r:id="rId31"/>
    <p:sldId id="303" r:id="rId32"/>
    <p:sldId id="305" r:id="rId33"/>
    <p:sldId id="306" r:id="rId34"/>
    <p:sldId id="266" r:id="rId35"/>
    <p:sldId id="268" r:id="rId36"/>
    <p:sldId id="311" r:id="rId37"/>
    <p:sldId id="286" r:id="rId38"/>
    <p:sldId id="285"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alcova" initials="g" lastIdx="38" clrIdx="0">
    <p:extLst>
      <p:ext uri="{19B8F6BF-5375-455C-9EA6-DF929625EA0E}">
        <p15:presenceInfo xmlns:p15="http://schemas.microsoft.com/office/powerpoint/2012/main" userId="S-1-5-21-2383597489-2197158559-1002493431-1284" providerId="AD"/>
      </p:ext>
    </p:extLst>
  </p:cmAuthor>
  <p:cmAuthor id="2" name="Hana Palušková" initials="HP" lastIdx="5" clrIdx="1">
    <p:extLst>
      <p:ext uri="{19B8F6BF-5375-455C-9EA6-DF929625EA0E}">
        <p15:presenceInfo xmlns:p15="http://schemas.microsoft.com/office/powerpoint/2012/main" userId="bd7e3989570f8b89" providerId="Windows Live"/>
      </p:ext>
    </p:extLst>
  </p:cmAuthor>
  <p:cmAuthor id="3" name="Kriszta Kovács" initials="KK" lastIdx="4" clrIdx="2">
    <p:extLst>
      <p:ext uri="{19B8F6BF-5375-455C-9EA6-DF929625EA0E}">
        <p15:presenceInfo xmlns:p15="http://schemas.microsoft.com/office/powerpoint/2012/main" userId="73fc2e4dd735be70" providerId="Windows Live"/>
      </p:ext>
    </p:extLst>
  </p:cmAuthor>
  <p:cmAuthor id="4" name="Vörösmarty-Horváth Zsófia" initials="VHZs" lastIdx="7" clrIdx="3">
    <p:extLst>
      <p:ext uri="{19B8F6BF-5375-455C-9EA6-DF929625EA0E}">
        <p15:presenceInfo xmlns:p15="http://schemas.microsoft.com/office/powerpoint/2012/main" userId="Vörösmarty-Horváth Zsóf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41" autoAdjust="0"/>
  </p:normalViewPr>
  <p:slideViewPr>
    <p:cSldViewPr snapToGrid="0">
      <p:cViewPr varScale="1">
        <p:scale>
          <a:sx n="82" d="100"/>
          <a:sy n="82" d="100"/>
        </p:scale>
        <p:origin x="5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dgm:spPr/>
      <dgm:t>
        <a:bodyPr/>
        <a:lstStyle/>
        <a:p>
          <a:pPr algn="just"/>
          <a:r>
            <a:rPr lang="it-IT" noProof="0" dirty="0"/>
            <a:t>UNITA’ 1: Modelli di business MSME (BM) </a:t>
          </a:r>
          <a:r>
            <a:rPr lang="en-GB" noProof="0" dirty="0"/>
            <a:t> </a:t>
          </a:r>
        </a:p>
      </dgm:t>
    </dgm:pt>
    <dgm:pt modelId="{78AFBB9F-F438-4106-A4C3-7D8B2021376F}" type="parTrans" cxnId="{B3CC6CB5-BB5B-4A96-8B1E-A8A3F01CC766}">
      <dgm:prSet/>
      <dgm:spPr/>
      <dgm:t>
        <a:bodyPr/>
        <a:lstStyle/>
        <a:p>
          <a:pPr algn="just"/>
          <a:endParaRPr lang="en-GB" noProof="0" dirty="0"/>
        </a:p>
      </dgm:t>
    </dgm:pt>
    <dgm:pt modelId="{B5F78038-C462-4723-A996-05689A91AF21}" type="sibTrans" cxnId="{B3CC6CB5-BB5B-4A96-8B1E-A8A3F01CC766}">
      <dgm:prSet/>
      <dgm:spPr/>
      <dgm:t>
        <a:bodyPr/>
        <a:lstStyle/>
        <a:p>
          <a:pPr algn="just"/>
          <a:endParaRPr lang="en-GB" noProof="0" dirty="0"/>
        </a:p>
      </dgm:t>
    </dgm:pt>
    <dgm:pt modelId="{609B7737-2F8B-426B-AF67-1EE3ED08022C}">
      <dgm:prSet phldrT="[Texto]"/>
      <dgm:spPr/>
      <dgm:t>
        <a:bodyPr/>
        <a:lstStyle/>
        <a:p>
          <a:pPr algn="just"/>
          <a:r>
            <a:rPr lang="it-IT" noProof="0" dirty="0"/>
            <a:t>UNITA’ 2: Modelli di business tradizionali (BM)</a:t>
          </a:r>
          <a:endParaRPr lang="en-GB" noProof="0" dirty="0"/>
        </a:p>
      </dgm:t>
    </dgm:pt>
    <dgm:pt modelId="{975E8B56-3427-4763-936D-3ECC0B455C10}" type="parTrans" cxnId="{ADD302FE-967B-4FE9-B6D1-D27BC1B89707}">
      <dgm:prSet/>
      <dgm:spPr/>
      <dgm:t>
        <a:bodyPr/>
        <a:lstStyle/>
        <a:p>
          <a:pPr algn="just"/>
          <a:endParaRPr lang="en-GB" noProof="0" dirty="0"/>
        </a:p>
      </dgm:t>
    </dgm:pt>
    <dgm:pt modelId="{0E0957BF-B5FA-4EBB-B90A-1ECF37440F7B}" type="sibTrans" cxnId="{ADD302FE-967B-4FE9-B6D1-D27BC1B89707}">
      <dgm:prSet/>
      <dgm:spPr/>
      <dgm:t>
        <a:bodyPr/>
        <a:lstStyle/>
        <a:p>
          <a:pPr algn="just"/>
          <a:endParaRPr lang="en-GB" noProof="0" dirty="0"/>
        </a:p>
      </dgm:t>
    </dgm:pt>
    <dgm:pt modelId="{F20B2723-436C-41E3-8327-B9B8406600D3}">
      <dgm:prSet phldrT="[Texto]"/>
      <dgm:spPr/>
      <dgm:t>
        <a:bodyPr/>
        <a:lstStyle/>
        <a:p>
          <a:pPr algn="just"/>
          <a:r>
            <a:rPr lang="it-IT" noProof="0" dirty="0"/>
            <a:t>UNITA’ 3: Modelli di business del XXI secolo</a:t>
          </a:r>
          <a:endParaRPr lang="en-GB" noProof="0" dirty="0"/>
        </a:p>
      </dgm:t>
    </dgm:pt>
    <dgm:pt modelId="{46694BCD-358D-4427-9AB4-AE32A5CF5BBA}" type="parTrans" cxnId="{D7CDAEF4-7DDB-4E2B-AE5C-9E4A1FE46335}">
      <dgm:prSet/>
      <dgm:spPr/>
      <dgm:t>
        <a:bodyPr/>
        <a:lstStyle/>
        <a:p>
          <a:pPr algn="just"/>
          <a:endParaRPr lang="en-GB" noProof="0" dirty="0"/>
        </a:p>
      </dgm:t>
    </dgm:pt>
    <dgm:pt modelId="{FA8E7AD5-A526-46EB-9C36-3F27A9FF95E2}" type="sibTrans" cxnId="{D7CDAEF4-7DDB-4E2B-AE5C-9E4A1FE46335}">
      <dgm:prSet/>
      <dgm:spPr/>
      <dgm:t>
        <a:bodyPr/>
        <a:lstStyle/>
        <a:p>
          <a:pPr algn="just"/>
          <a:endParaRPr lang="en-GB" noProof="0" dirty="0"/>
        </a:p>
      </dgm:t>
    </dgm:pt>
    <dgm:pt modelId="{2FD11A9F-966B-4769-A7A5-78CF62E9381E}">
      <dgm:prSet phldrT="[Texto]"/>
      <dgm:spPr/>
      <dgm:t>
        <a:bodyPr/>
        <a:lstStyle/>
        <a:p>
          <a:pPr algn="just"/>
          <a:endParaRPr lang="en-GB" noProof="0" dirty="0"/>
        </a:p>
      </dgm:t>
    </dgm:pt>
    <dgm:pt modelId="{E6587C81-5A0F-416D-9636-D02F4E9B037B}" type="parTrans" cxnId="{47C05B34-B756-40C5-A26B-A85D67B58021}">
      <dgm:prSet/>
      <dgm:spPr/>
      <dgm:t>
        <a:bodyPr/>
        <a:lstStyle/>
        <a:p>
          <a:pPr algn="just"/>
          <a:endParaRPr lang="en-GB" noProof="0" dirty="0"/>
        </a:p>
      </dgm:t>
    </dgm:pt>
    <dgm:pt modelId="{6D11C048-66F0-4F2C-AF7D-8552E1E2385C}" type="sibTrans" cxnId="{47C05B34-B756-40C5-A26B-A85D67B58021}">
      <dgm:prSet/>
      <dgm:spPr/>
      <dgm:t>
        <a:bodyPr/>
        <a:lstStyle/>
        <a:p>
          <a:pPr algn="just"/>
          <a:endParaRPr lang="en-GB" noProof="0" dirty="0"/>
        </a:p>
      </dgm:t>
    </dgm:pt>
    <dgm:pt modelId="{9148411E-84B2-4105-839D-8F8E8EE73107}">
      <dgm:prSet phldrT="[Texto]"/>
      <dgm:spPr/>
      <dgm:t>
        <a:bodyPr/>
        <a:lstStyle/>
        <a:p>
          <a:pPr algn="just"/>
          <a:r>
            <a:rPr lang="it-IT" noProof="0" dirty="0"/>
            <a:t>UNITA’ 4: Impostare il proprio modello di business</a:t>
          </a:r>
          <a:endParaRPr lang="en-GB" noProof="0" dirty="0"/>
        </a:p>
      </dgm:t>
    </dgm:pt>
    <dgm:pt modelId="{43E18BDA-C742-4FE2-AF78-4316E5D02D8F}" type="parTrans" cxnId="{A9B8EBE3-813D-4458-B5FB-FB6227031471}">
      <dgm:prSet/>
      <dgm:spPr/>
      <dgm:t>
        <a:bodyPr/>
        <a:lstStyle/>
        <a:p>
          <a:pPr algn="just"/>
          <a:endParaRPr lang="en-GB" noProof="0" dirty="0"/>
        </a:p>
      </dgm:t>
    </dgm:pt>
    <dgm:pt modelId="{0F6BB195-9668-41B3-8E82-0A2672A4F1E9}" type="sibTrans" cxnId="{A9B8EBE3-813D-4458-B5FB-FB6227031471}">
      <dgm:prSet/>
      <dgm:spPr/>
      <dgm:t>
        <a:bodyPr/>
        <a:lstStyle/>
        <a:p>
          <a:pPr algn="just"/>
          <a:endParaRPr lang="en-GB" noProof="0" dirty="0"/>
        </a:p>
      </dgm:t>
    </dgm:pt>
    <dgm:pt modelId="{D55FE0E5-D5B1-4AC5-94AE-F814629E415F}">
      <dgm:prSet phldrT="[Texto]"/>
      <dgm:spPr/>
      <dgm:t>
        <a:bodyPr/>
        <a:lstStyle/>
        <a:p>
          <a:pPr algn="just"/>
          <a:endParaRPr lang="en-GB" noProof="0" dirty="0"/>
        </a:p>
      </dgm:t>
    </dgm:pt>
    <dgm:pt modelId="{8DF6EABC-3D45-4679-9E06-E48B7EB5A942}" type="parTrans" cxnId="{0A9506C9-B9AC-47EE-B1F2-FB7EC701FDD2}">
      <dgm:prSet/>
      <dgm:spPr/>
      <dgm:t>
        <a:bodyPr/>
        <a:lstStyle/>
        <a:p>
          <a:pPr algn="just"/>
          <a:endParaRPr lang="en-GB" noProof="0" dirty="0"/>
        </a:p>
      </dgm:t>
    </dgm:pt>
    <dgm:pt modelId="{70FC63D2-7ED9-413F-B3ED-CAF6D55324E8}" type="sibTrans" cxnId="{0A9506C9-B9AC-47EE-B1F2-FB7EC701FDD2}">
      <dgm:prSet/>
      <dgm:spPr/>
      <dgm:t>
        <a:bodyPr/>
        <a:lstStyle/>
        <a:p>
          <a:pPr algn="just"/>
          <a:endParaRPr lang="en-GB" noProof="0" dirty="0"/>
        </a:p>
      </dgm:t>
    </dgm:pt>
    <dgm:pt modelId="{28B0D80A-25A5-49ED-A3CA-2E7923211341}">
      <dgm:prSet phldrT="[Texto]"/>
      <dgm:spPr/>
      <dgm:t>
        <a:bodyPr/>
        <a:lstStyle/>
        <a:p>
          <a:pPr algn="just"/>
          <a:r>
            <a:rPr lang="en-GB" noProof="0" dirty="0"/>
            <a:t>Regole empiriche</a:t>
          </a:r>
        </a:p>
      </dgm:t>
    </dgm:pt>
    <dgm:pt modelId="{2EE8811C-4C62-445F-9577-305EB8E1C312}" type="sibTrans" cxnId="{0815BAD7-37F4-4D6C-9249-1E997205664C}">
      <dgm:prSet/>
      <dgm:spPr/>
      <dgm:t>
        <a:bodyPr/>
        <a:lstStyle/>
        <a:p>
          <a:pPr algn="just"/>
          <a:endParaRPr lang="en-GB" noProof="0" dirty="0"/>
        </a:p>
      </dgm:t>
    </dgm:pt>
    <dgm:pt modelId="{4978D4BF-FC7B-4F2B-A3D5-CC55735CBAF0}" type="parTrans" cxnId="{0815BAD7-37F4-4D6C-9249-1E997205664C}">
      <dgm:prSet/>
      <dgm:spPr/>
      <dgm:t>
        <a:bodyPr/>
        <a:lstStyle/>
        <a:p>
          <a:pPr algn="just"/>
          <a:endParaRPr lang="en-GB" noProof="0" dirty="0"/>
        </a:p>
      </dgm:t>
    </dgm:pt>
    <dgm:pt modelId="{D53D65E2-070F-4974-91A0-FC6EC1F76543}">
      <dgm:prSet phldrT="[Texto]"/>
      <dgm:spPr/>
      <dgm:t>
        <a:bodyPr/>
        <a:lstStyle/>
        <a:p>
          <a:pPr algn="just"/>
          <a:r>
            <a:rPr lang="en-IE" noProof="0" dirty="0"/>
            <a:t>Mercati europei e globali</a:t>
          </a:r>
          <a:endParaRPr lang="en-GB" noProof="0" dirty="0"/>
        </a:p>
      </dgm:t>
    </dgm:pt>
    <dgm:pt modelId="{EB80CFBC-3E56-4359-851F-4CEA94DC6B52}" type="parTrans" cxnId="{B6C32785-7C7D-4C35-9AB7-548D616DD4B1}">
      <dgm:prSet/>
      <dgm:spPr/>
      <dgm:t>
        <a:bodyPr/>
        <a:lstStyle/>
        <a:p>
          <a:pPr algn="just"/>
          <a:endParaRPr lang="en-GB" noProof="0" dirty="0"/>
        </a:p>
      </dgm:t>
    </dgm:pt>
    <dgm:pt modelId="{8B4B1EF4-2BCE-46B1-8CE9-632F9DBAA995}" type="sibTrans" cxnId="{B6C32785-7C7D-4C35-9AB7-548D616DD4B1}">
      <dgm:prSet/>
      <dgm:spPr/>
      <dgm:t>
        <a:bodyPr/>
        <a:lstStyle/>
        <a:p>
          <a:pPr algn="just"/>
          <a:endParaRPr lang="en-GB" noProof="0" dirty="0"/>
        </a:p>
      </dgm:t>
    </dgm:pt>
    <dgm:pt modelId="{22CF4C57-FFF4-4BDE-8422-926EB24226DE}">
      <dgm:prSet phldrT="[Texto]"/>
      <dgm:spPr/>
      <dgm:t>
        <a:bodyPr/>
        <a:lstStyle/>
        <a:p>
          <a:pPr algn="just"/>
          <a:r>
            <a:rPr lang="en-GB" noProof="0" dirty="0"/>
            <a:t>Start</a:t>
          </a:r>
          <a:r>
            <a:rPr lang="hu-HU" noProof="0" dirty="0"/>
            <a:t>-</a:t>
          </a:r>
          <a:r>
            <a:rPr lang="en-GB" noProof="0" dirty="0"/>
            <a:t>up</a:t>
          </a:r>
        </a:p>
      </dgm:t>
    </dgm:pt>
    <dgm:pt modelId="{647BFE98-F3CC-443E-A454-0304F1FFA30E}" type="parTrans" cxnId="{E74D7C40-D631-4BEB-AC01-10A8AD75863B}">
      <dgm:prSet/>
      <dgm:spPr/>
      <dgm:t>
        <a:bodyPr/>
        <a:lstStyle/>
        <a:p>
          <a:pPr algn="just"/>
          <a:endParaRPr lang="en-GB" noProof="0" dirty="0"/>
        </a:p>
      </dgm:t>
    </dgm:pt>
    <dgm:pt modelId="{483EBE14-47CA-4B7A-B731-85E8D6241738}" type="sibTrans" cxnId="{E74D7C40-D631-4BEB-AC01-10A8AD75863B}">
      <dgm:prSet/>
      <dgm:spPr/>
      <dgm:t>
        <a:bodyPr/>
        <a:lstStyle/>
        <a:p>
          <a:pPr algn="just"/>
          <a:endParaRPr lang="en-GB" noProof="0" dirty="0"/>
        </a:p>
      </dgm:t>
    </dgm:pt>
    <dgm:pt modelId="{0479070C-66B1-472D-B1E8-FE2EBDB8AFFE}">
      <dgm:prSet phldrT="[Texto]"/>
      <dgm:spPr/>
      <dgm:t>
        <a:bodyPr/>
        <a:lstStyle/>
        <a:p>
          <a:pPr algn="just"/>
          <a:r>
            <a:rPr lang="en-GB" noProof="0" dirty="0"/>
            <a:t>Il vostro SWOT</a:t>
          </a:r>
        </a:p>
      </dgm:t>
    </dgm:pt>
    <dgm:pt modelId="{B3295358-DEB1-4B10-BE49-7E7324BAC74E}" type="parTrans" cxnId="{EA6D4C29-DF3A-4F99-A6A9-734F8D30042B}">
      <dgm:prSet/>
      <dgm:spPr/>
      <dgm:t>
        <a:bodyPr/>
        <a:lstStyle/>
        <a:p>
          <a:pPr algn="just"/>
          <a:endParaRPr lang="en-GB" noProof="0" dirty="0"/>
        </a:p>
      </dgm:t>
    </dgm:pt>
    <dgm:pt modelId="{F5A40335-1044-4F88-95A0-828CDB98CCF0}" type="sibTrans" cxnId="{EA6D4C29-DF3A-4F99-A6A9-734F8D30042B}">
      <dgm:prSet/>
      <dgm:spPr/>
      <dgm:t>
        <a:bodyPr/>
        <a:lstStyle/>
        <a:p>
          <a:pPr algn="just"/>
          <a:endParaRPr lang="en-GB" noProof="0" dirty="0"/>
        </a:p>
      </dgm:t>
    </dgm:pt>
    <dgm:pt modelId="{89B9CD81-27AA-4D51-9220-E3D5A5ED1EED}">
      <dgm:prSet phldrT="[Texto]"/>
      <dgm:spPr/>
      <dgm:t>
        <a:bodyPr/>
        <a:lstStyle/>
        <a:p>
          <a:pPr algn="just"/>
          <a:r>
            <a:rPr lang="en-GB" noProof="0" dirty="0"/>
            <a:t>Finanziamento di un’impresa</a:t>
          </a:r>
        </a:p>
      </dgm:t>
    </dgm:pt>
    <dgm:pt modelId="{45CF610C-CF18-47B6-B21E-9E8E2805D331}" type="parTrans" cxnId="{A7D39283-8E53-45ED-AFA1-5B9F307F71A3}">
      <dgm:prSet/>
      <dgm:spPr/>
      <dgm:t>
        <a:bodyPr/>
        <a:lstStyle/>
        <a:p>
          <a:pPr algn="just"/>
          <a:endParaRPr lang="en-GB" noProof="0" dirty="0"/>
        </a:p>
      </dgm:t>
    </dgm:pt>
    <dgm:pt modelId="{77C4CD0C-0DC8-463A-BE88-29599212F92A}" type="sibTrans" cxnId="{A7D39283-8E53-45ED-AFA1-5B9F307F71A3}">
      <dgm:prSet/>
      <dgm:spPr/>
      <dgm:t>
        <a:bodyPr/>
        <a:lstStyle/>
        <a:p>
          <a:pPr algn="just"/>
          <a:endParaRPr lang="en-GB" noProof="0" dirty="0"/>
        </a:p>
      </dgm:t>
    </dgm:pt>
    <dgm:pt modelId="{58257C1E-EB1A-424E-8E19-FDE90475950F}">
      <dgm:prSet phldrT="[Texto]"/>
      <dgm:spPr/>
      <dgm:t>
        <a:bodyPr/>
        <a:lstStyle/>
        <a:p>
          <a:pPr algn="just"/>
          <a:r>
            <a:rPr lang="en-GB" noProof="0" dirty="0"/>
            <a:t>B2C</a:t>
          </a:r>
        </a:p>
      </dgm:t>
    </dgm:pt>
    <dgm:pt modelId="{6553A303-72A8-4AF7-91E8-23E47E0C15E0}" type="sibTrans" cxnId="{4ABA9478-BBD9-4DD6-AADC-CF850224EA09}">
      <dgm:prSet/>
      <dgm:spPr/>
      <dgm:t>
        <a:bodyPr/>
        <a:lstStyle/>
        <a:p>
          <a:pPr algn="just"/>
          <a:endParaRPr lang="en-GB" noProof="0" dirty="0"/>
        </a:p>
      </dgm:t>
    </dgm:pt>
    <dgm:pt modelId="{551F6A6B-D789-4A72-8BC1-DAF864AF8315}" type="parTrans" cxnId="{4ABA9478-BBD9-4DD6-AADC-CF850224EA09}">
      <dgm:prSet/>
      <dgm:spPr/>
      <dgm:t>
        <a:bodyPr/>
        <a:lstStyle/>
        <a:p>
          <a:pPr algn="just"/>
          <a:endParaRPr lang="en-GB" noProof="0" dirty="0"/>
        </a:p>
      </dgm:t>
    </dgm:pt>
    <dgm:pt modelId="{97F40854-3F79-41DE-8726-1A98679D3611}">
      <dgm:prSet phldrT="[Texto]"/>
      <dgm:spPr/>
      <dgm:t>
        <a:bodyPr/>
        <a:lstStyle/>
        <a:p>
          <a:pPr algn="just"/>
          <a:r>
            <a:rPr lang="en-GB" noProof="0" dirty="0"/>
            <a:t>B2B</a:t>
          </a:r>
        </a:p>
      </dgm:t>
    </dgm:pt>
    <dgm:pt modelId="{084C8E8F-693C-45CD-BE52-1163719A1A35}" type="parTrans" cxnId="{A71F15BD-3F26-414D-9AEB-4DE5644E41C1}">
      <dgm:prSet/>
      <dgm:spPr/>
      <dgm:t>
        <a:bodyPr/>
        <a:lstStyle/>
        <a:p>
          <a:pPr algn="just"/>
          <a:endParaRPr lang="en-GB" noProof="0" dirty="0"/>
        </a:p>
      </dgm:t>
    </dgm:pt>
    <dgm:pt modelId="{820D0B03-11BD-4E3D-837D-BC187A9A4B46}" type="sibTrans" cxnId="{A71F15BD-3F26-414D-9AEB-4DE5644E41C1}">
      <dgm:prSet/>
      <dgm:spPr/>
      <dgm:t>
        <a:bodyPr/>
        <a:lstStyle/>
        <a:p>
          <a:pPr algn="just"/>
          <a:endParaRPr lang="en-GB" noProof="0" dirty="0"/>
        </a:p>
      </dgm:t>
    </dgm:pt>
    <dgm:pt modelId="{3982D58B-AC6E-4483-9759-890FFF56FDBE}">
      <dgm:prSet phldrT="[Texto]"/>
      <dgm:spPr/>
      <dgm:t>
        <a:bodyPr/>
        <a:lstStyle/>
        <a:p>
          <a:pPr algn="just"/>
          <a:r>
            <a:rPr lang="en-IE" noProof="0" dirty="0"/>
            <a:t>MPMI nelle economie nazionali</a:t>
          </a:r>
          <a:endParaRPr lang="en-GB" noProof="0" dirty="0"/>
        </a:p>
      </dgm:t>
    </dgm:pt>
    <dgm:pt modelId="{47D6E842-4870-42DA-A5B1-576F899AAE1F}" type="parTrans" cxnId="{D4C48BDC-9F97-44FA-8EFD-E27FFA1BD028}">
      <dgm:prSet/>
      <dgm:spPr/>
      <dgm:t>
        <a:bodyPr/>
        <a:lstStyle/>
        <a:p>
          <a:pPr algn="just"/>
          <a:endParaRPr lang="en-GB" noProof="0" dirty="0"/>
        </a:p>
      </dgm:t>
    </dgm:pt>
    <dgm:pt modelId="{A49097AF-174D-4340-A27C-D5076B63EFFE}" type="sibTrans" cxnId="{D4C48BDC-9F97-44FA-8EFD-E27FFA1BD028}">
      <dgm:prSet/>
      <dgm:spPr/>
      <dgm:t>
        <a:bodyPr/>
        <a:lstStyle/>
        <a:p>
          <a:pPr algn="just"/>
          <a:endParaRPr lang="en-GB" noProof="0" dirty="0"/>
        </a:p>
      </dgm:t>
    </dgm:pt>
    <dgm:pt modelId="{FF9C877B-9DBA-402B-B8E6-AB76606DDB0F}">
      <dgm:prSet phldrT="[Texto]"/>
      <dgm:spPr/>
      <dgm:t>
        <a:bodyPr/>
        <a:lstStyle/>
        <a:p>
          <a:pPr algn="just"/>
          <a:r>
            <a:rPr lang="en-IE" noProof="0" dirty="0"/>
            <a:t>Altri nuovi BM </a:t>
          </a:r>
          <a:endParaRPr lang="en-GB" noProof="0" dirty="0"/>
        </a:p>
      </dgm:t>
    </dgm:pt>
    <dgm:pt modelId="{EA784AA0-A304-4A55-BF2F-602470156B3D}" type="parTrans" cxnId="{AC15BDFA-4F4F-402D-9068-CF260AE7F243}">
      <dgm:prSet/>
      <dgm:spPr/>
      <dgm:t>
        <a:bodyPr/>
        <a:lstStyle/>
        <a:p>
          <a:pPr algn="just"/>
          <a:endParaRPr lang="en-GB" noProof="0" dirty="0"/>
        </a:p>
      </dgm:t>
    </dgm:pt>
    <dgm:pt modelId="{9A9E9D7F-276C-4AE7-AABF-17C72634ECC3}" type="sibTrans" cxnId="{AC15BDFA-4F4F-402D-9068-CF260AE7F243}">
      <dgm:prSet/>
      <dgm:spPr/>
      <dgm:t>
        <a:bodyPr/>
        <a:lstStyle/>
        <a:p>
          <a:pPr algn="just"/>
          <a:endParaRPr lang="en-GB" noProof="0" dirty="0"/>
        </a:p>
      </dgm:t>
    </dgm:pt>
    <dgm:pt modelId="{AAE43E6E-1172-456B-B6EE-61EF8D6AF556}">
      <dgm:prSet phldrT="[Texto]"/>
      <dgm:spPr/>
      <dgm:t>
        <a:bodyPr/>
        <a:lstStyle/>
        <a:p>
          <a:pPr algn="just"/>
          <a:r>
            <a:rPr lang="en-IE" noProof="0" dirty="0"/>
            <a:t>Alleanze e networking</a:t>
          </a:r>
          <a:endParaRPr lang="en-GB" noProof="0" dirty="0"/>
        </a:p>
      </dgm:t>
    </dgm:pt>
    <dgm:pt modelId="{C30182E8-8B98-40D5-B6AA-EA3E16D3A419}" type="parTrans" cxnId="{3D154C04-B251-451A-957D-91D2B8BBA44E}">
      <dgm:prSet/>
      <dgm:spPr/>
      <dgm:t>
        <a:bodyPr/>
        <a:lstStyle/>
        <a:p>
          <a:pPr algn="just"/>
          <a:endParaRPr lang="en-GB" noProof="0" dirty="0"/>
        </a:p>
      </dgm:t>
    </dgm:pt>
    <dgm:pt modelId="{6388927B-6FF0-4296-AC5A-D646DD5078A3}" type="sibTrans" cxnId="{3D154C04-B251-451A-957D-91D2B8BBA44E}">
      <dgm:prSet/>
      <dgm:spPr/>
      <dgm:t>
        <a:bodyPr/>
        <a:lstStyle/>
        <a:p>
          <a:pPr algn="just"/>
          <a:endParaRPr lang="en-GB" noProof="0" dirty="0"/>
        </a:p>
      </dgm:t>
    </dgm:pt>
    <dgm:pt modelId="{B66A4BE2-2A2A-41C3-9B33-AE14D6E18B70}">
      <dgm:prSet phldrT="[Texto]"/>
      <dgm:spPr/>
      <dgm:t>
        <a:bodyPr/>
        <a:lstStyle/>
        <a:p>
          <a:pPr algn="just"/>
          <a:r>
            <a:rPr lang="en-IE" noProof="0" dirty="0"/>
            <a:t>Strumenti e tecnologie</a:t>
          </a:r>
          <a:endParaRPr lang="en-GB" noProof="0" dirty="0"/>
        </a:p>
      </dgm:t>
    </dgm:pt>
    <dgm:pt modelId="{8EE74D3D-ECC5-4695-9AD1-191098904B76}" type="parTrans" cxnId="{21602C30-FBE3-4500-95DD-C94D730E6F78}">
      <dgm:prSet/>
      <dgm:spPr/>
      <dgm:t>
        <a:bodyPr/>
        <a:lstStyle/>
        <a:p>
          <a:pPr algn="just"/>
          <a:endParaRPr lang="en-GB" noProof="0" dirty="0"/>
        </a:p>
      </dgm:t>
    </dgm:pt>
    <dgm:pt modelId="{8D743816-C820-4ED1-92D9-1192CCC890C8}" type="sibTrans" cxnId="{21602C30-FBE3-4500-95DD-C94D730E6F78}">
      <dgm:prSet/>
      <dgm:spPr/>
      <dgm:t>
        <a:bodyPr/>
        <a:lstStyle/>
        <a:p>
          <a:pPr algn="just"/>
          <a:endParaRPr lang="en-GB" noProof="0" dirty="0"/>
        </a:p>
      </dgm:t>
    </dgm:pt>
    <dgm:pt modelId="{E80F82A7-BCBA-4319-8CCE-59E4A5E68F17}">
      <dgm:prSet phldrT="[Texto]"/>
      <dgm:spPr/>
      <dgm:t>
        <a:bodyPr/>
        <a:lstStyle/>
        <a:p>
          <a:pPr algn="just"/>
          <a:r>
            <a:rPr lang="en-GB" noProof="0" dirty="0"/>
            <a:t>Modelli base</a:t>
          </a:r>
        </a:p>
      </dgm:t>
    </dgm:pt>
    <dgm:pt modelId="{1215826B-CF3D-48E0-92BF-029CA9A77225}" type="parTrans" cxnId="{3C0C3087-B93A-4EAC-AEFD-0F95A29CE1A2}">
      <dgm:prSet/>
      <dgm:spPr/>
      <dgm:t>
        <a:bodyPr/>
        <a:lstStyle/>
        <a:p>
          <a:pPr algn="just"/>
          <a:endParaRPr lang="en-GB" noProof="0" dirty="0"/>
        </a:p>
      </dgm:t>
    </dgm:pt>
    <dgm:pt modelId="{83DD9055-18F9-4E6F-A2EC-570FCC2F901A}" type="sibTrans" cxnId="{3C0C3087-B93A-4EAC-AEFD-0F95A29CE1A2}">
      <dgm:prSet/>
      <dgm:spPr/>
      <dgm:t>
        <a:bodyPr/>
        <a:lstStyle/>
        <a:p>
          <a:pPr algn="just"/>
          <a:endParaRPr lang="en-GB" noProof="0" dirty="0"/>
        </a:p>
      </dgm:t>
    </dgm:pt>
    <dgm:pt modelId="{4DD37F64-8685-4756-AE51-5C51AB569579}">
      <dgm:prSet phldrT="[Texto]"/>
      <dgm:spPr/>
      <dgm:t>
        <a:bodyPr/>
        <a:lstStyle/>
        <a:p>
          <a:pPr algn="just"/>
          <a:r>
            <a:rPr lang="en-GB" noProof="0" dirty="0"/>
            <a:t>Franchising</a:t>
          </a:r>
        </a:p>
      </dgm:t>
    </dgm:pt>
    <dgm:pt modelId="{BB743080-9E02-4CF7-A88B-56DDCE73772F}" type="parTrans" cxnId="{7C58A3A8-1114-4F46-ACCA-23C890683356}">
      <dgm:prSet/>
      <dgm:spPr/>
      <dgm:t>
        <a:bodyPr/>
        <a:lstStyle/>
        <a:p>
          <a:pPr algn="just"/>
          <a:endParaRPr lang="en-GB" noProof="0" dirty="0"/>
        </a:p>
      </dgm:t>
    </dgm:pt>
    <dgm:pt modelId="{B4D0D767-CEFB-4B90-A255-C8434E4379ED}" type="sibTrans" cxnId="{7C58A3A8-1114-4F46-ACCA-23C890683356}">
      <dgm:prSet/>
      <dgm:spPr/>
      <dgm:t>
        <a:bodyPr/>
        <a:lstStyle/>
        <a:p>
          <a:pPr algn="just"/>
          <a:endParaRPr lang="en-GB" noProof="0" dirty="0"/>
        </a:p>
      </dgm:t>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4">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4">
        <dgm:presLayoutVars>
          <dgm:bulletEnabled val="1"/>
        </dgm:presLayoutVars>
      </dgm:prSet>
      <dgm:spPr/>
    </dgm:pt>
    <dgm:pt modelId="{ED35296E-9A45-4AFD-9767-129359E39C07}" type="pres">
      <dgm:prSet presAssocID="{FA8E7AD5-A526-46EB-9C36-3F27A9FF95E2}" presName="sibTrans" presStyleCnt="0"/>
      <dgm:spPr/>
    </dgm:pt>
    <dgm:pt modelId="{6B6887F9-B0E8-4B1D-AE94-0817E616FDFB}" type="pres">
      <dgm:prSet presAssocID="{9148411E-84B2-4105-839D-8F8E8EE73107}" presName="node" presStyleLbl="node1" presStyleIdx="3" presStyleCnt="4">
        <dgm:presLayoutVars>
          <dgm:bulletEnabled val="1"/>
        </dgm:presLayoutVars>
      </dgm:prSet>
      <dgm:spPr/>
    </dgm:pt>
  </dgm:ptLst>
  <dgm:cxnLst>
    <dgm:cxn modelId="{3D154C04-B251-451A-957D-91D2B8BBA44E}" srcId="{9148411E-84B2-4105-839D-8F8E8EE73107}" destId="{AAE43E6E-1172-456B-B6EE-61EF8D6AF556}" srcOrd="2" destOrd="0" parTransId="{C30182E8-8B98-40D5-B6AA-EA3E16D3A419}" sibTransId="{6388927B-6FF0-4296-AC5A-D646DD5078A3}"/>
    <dgm:cxn modelId="{0A025516-9DE4-4E8F-B3F8-80553D6255FB}" type="presOf" srcId="{58257C1E-EB1A-424E-8E19-FDE90475950F}" destId="{6A06E1D3-CB2E-499A-A964-4B9EA4634424}" srcOrd="0" destOrd="1" presId="urn:microsoft.com/office/officeart/2005/8/layout/hList6"/>
    <dgm:cxn modelId="{94445D1A-36A7-4BE2-8A7C-B2A05267E9F9}" type="presOf" srcId="{9148411E-84B2-4105-839D-8F8E8EE73107}" destId="{6B6887F9-B0E8-4B1D-AE94-0817E616FDFB}" srcOrd="0" destOrd="0" presId="urn:microsoft.com/office/officeart/2005/8/layout/hList6"/>
    <dgm:cxn modelId="{EA6D4C29-DF3A-4F99-A6A9-734F8D30042B}" srcId="{9148411E-84B2-4105-839D-8F8E8EE73107}" destId="{0479070C-66B1-472D-B1E8-FE2EBDB8AFFE}" srcOrd="0" destOrd="0" parTransId="{B3295358-DEB1-4B10-BE49-7E7324BAC74E}" sibTransId="{F5A40335-1044-4F88-95A0-828CDB98CCF0}"/>
    <dgm:cxn modelId="{21602C30-FBE3-4500-95DD-C94D730E6F78}" srcId="{9148411E-84B2-4105-839D-8F8E8EE73107}" destId="{B66A4BE2-2A2A-41C3-9B33-AE14D6E18B70}" srcOrd="1" destOrd="0" parTransId="{8EE74D3D-ECC5-4695-9AD1-191098904B76}" sibTransId="{8D743816-C820-4ED1-92D9-1192CCC890C8}"/>
    <dgm:cxn modelId="{47C05B34-B756-40C5-A26B-A85D67B58021}" srcId="{9148411E-84B2-4105-839D-8F8E8EE73107}" destId="{2FD11A9F-966B-4769-A7A5-78CF62E9381E}" srcOrd="4" destOrd="0" parTransId="{E6587C81-5A0F-416D-9636-D02F4E9B037B}" sibTransId="{6D11C048-66F0-4F2C-AF7D-8552E1E2385C}"/>
    <dgm:cxn modelId="{E74D7C40-D631-4BEB-AC01-10A8AD75863B}" srcId="{F20B2723-436C-41E3-8327-B9B8406600D3}" destId="{22CF4C57-FFF4-4BDE-8422-926EB24226DE}" srcOrd="1" destOrd="0" parTransId="{647BFE98-F3CC-443E-A454-0304F1FFA30E}" sibTransId="{483EBE14-47CA-4B7A-B731-85E8D6241738}"/>
    <dgm:cxn modelId="{327A215C-4EF1-477F-A37F-97088394439D}" type="presOf" srcId="{AAE43E6E-1172-456B-B6EE-61EF8D6AF556}" destId="{6B6887F9-B0E8-4B1D-AE94-0817E616FDFB}" srcOrd="0" destOrd="3" presId="urn:microsoft.com/office/officeart/2005/8/layout/hList6"/>
    <dgm:cxn modelId="{E9F9DA4B-601A-4408-897E-D2936CB1FD6F}" type="presOf" srcId="{609B7737-2F8B-426B-AF67-1EE3ED08022C}" destId="{6A06E1D3-CB2E-499A-A964-4B9EA4634424}" srcOrd="0" destOrd="0" presId="urn:microsoft.com/office/officeart/2005/8/layout/hList6"/>
    <dgm:cxn modelId="{4ABA9478-BBD9-4DD6-AADC-CF850224EA09}" srcId="{609B7737-2F8B-426B-AF67-1EE3ED08022C}" destId="{58257C1E-EB1A-424E-8E19-FDE90475950F}" srcOrd="0" destOrd="0" parTransId="{551F6A6B-D789-4A72-8BC1-DAF864AF8315}" sibTransId="{6553A303-72A8-4AF7-91E8-23E47E0C15E0}"/>
    <dgm:cxn modelId="{3E03E07D-E240-42BC-B715-69C6EEDBD5E8}" type="presOf" srcId="{28B0D80A-25A5-49ED-A3CA-2E7923211341}" destId="{3812FEFD-0534-4CDE-BDFC-5DC8A0A6E211}" srcOrd="0" destOrd="2" presId="urn:microsoft.com/office/officeart/2005/8/layout/hList6"/>
    <dgm:cxn modelId="{A7D39283-8E53-45ED-AFA1-5B9F307F71A3}" srcId="{19D75968-110D-4570-A796-4EFA7A289980}" destId="{89B9CD81-27AA-4D51-9220-E3D5A5ED1EED}" srcOrd="2" destOrd="0" parTransId="{45CF610C-CF18-47B6-B21E-9E8E2805D331}" sibTransId="{77C4CD0C-0DC8-463A-BE88-29599212F92A}"/>
    <dgm:cxn modelId="{B6C32785-7C7D-4C35-9AB7-548D616DD4B1}" srcId="{F20B2723-436C-41E3-8327-B9B8406600D3}" destId="{D53D65E2-070F-4974-91A0-FC6EC1F76543}" srcOrd="0" destOrd="0" parTransId="{EB80CFBC-3E56-4359-851F-4CEA94DC6B52}" sibTransId="{8B4B1EF4-2BCE-46B1-8CE9-632F9DBAA995}"/>
    <dgm:cxn modelId="{3C0C3087-B93A-4EAC-AEFD-0F95A29CE1A2}" srcId="{19D75968-110D-4570-A796-4EFA7A289980}" destId="{E80F82A7-BCBA-4319-8CCE-59E4A5E68F17}" srcOrd="0" destOrd="0" parTransId="{1215826B-CF3D-48E0-92BF-029CA9A77225}" sibTransId="{83DD9055-18F9-4E6F-A2EC-570FCC2F901A}"/>
    <dgm:cxn modelId="{7F44D18C-8D6E-4CC8-9CD1-F1EA35ECEB7F}" type="presOf" srcId="{D53D65E2-070F-4974-91A0-FC6EC1F76543}" destId="{3DEE8081-9DAE-447D-949C-DEF3860D6332}" srcOrd="0" destOrd="1" presId="urn:microsoft.com/office/officeart/2005/8/layout/hList6"/>
    <dgm:cxn modelId="{FF7D8E92-146B-4D8B-B3DD-8C252796CD3C}" type="presOf" srcId="{19D75968-110D-4570-A796-4EFA7A289980}" destId="{3812FEFD-0534-4CDE-BDFC-5DC8A0A6E211}" srcOrd="0" destOrd="0" presId="urn:microsoft.com/office/officeart/2005/8/layout/hList6"/>
    <dgm:cxn modelId="{E64CDD92-566F-4076-8C96-38CAD3CBAA41}" type="presOf" srcId="{4DD37F64-8685-4756-AE51-5C51AB569579}" destId="{6A06E1D3-CB2E-499A-A964-4B9EA4634424}" srcOrd="0" destOrd="3" presId="urn:microsoft.com/office/officeart/2005/8/layout/hList6"/>
    <dgm:cxn modelId="{39FF2F98-47BE-4045-AFF8-9CE4EC46F901}" type="presOf" srcId="{36AF0E53-CBCF-4C04-A4FB-7AC87E586F76}" destId="{6FB93B61-4A53-45FE-ACC1-D6604E1BAA6B}" srcOrd="0" destOrd="0" presId="urn:microsoft.com/office/officeart/2005/8/layout/hList6"/>
    <dgm:cxn modelId="{99F067A2-A8AB-449C-8B8C-AAD34D28A132}" type="presOf" srcId="{89B9CD81-27AA-4D51-9220-E3D5A5ED1EED}" destId="{3812FEFD-0534-4CDE-BDFC-5DC8A0A6E211}" srcOrd="0" destOrd="3" presId="urn:microsoft.com/office/officeart/2005/8/layout/hList6"/>
    <dgm:cxn modelId="{7C58A3A8-1114-4F46-ACCA-23C890683356}" srcId="{609B7737-2F8B-426B-AF67-1EE3ED08022C}" destId="{4DD37F64-8685-4756-AE51-5C51AB569579}" srcOrd="2" destOrd="0" parTransId="{BB743080-9E02-4CF7-A88B-56DDCE73772F}" sibTransId="{B4D0D767-CEFB-4B90-A255-C8434E4379ED}"/>
    <dgm:cxn modelId="{B3CC6CB5-BB5B-4A96-8B1E-A8A3F01CC766}" srcId="{36AF0E53-CBCF-4C04-A4FB-7AC87E586F76}" destId="{19D75968-110D-4570-A796-4EFA7A289980}" srcOrd="0" destOrd="0" parTransId="{78AFBB9F-F438-4106-A4C3-7D8B2021376F}" sibTransId="{B5F78038-C462-4723-A996-05689A91AF21}"/>
    <dgm:cxn modelId="{A71F15BD-3F26-414D-9AEB-4DE5644E41C1}" srcId="{609B7737-2F8B-426B-AF67-1EE3ED08022C}" destId="{97F40854-3F79-41DE-8726-1A98679D3611}" srcOrd="1" destOrd="0" parTransId="{084C8E8F-693C-45CD-BE52-1163719A1A35}" sibTransId="{820D0B03-11BD-4E3D-837D-BC187A9A4B46}"/>
    <dgm:cxn modelId="{53B108C4-7AF0-4D1D-8699-14849DBB5C14}" type="presOf" srcId="{2FD11A9F-966B-4769-A7A5-78CF62E9381E}" destId="{6B6887F9-B0E8-4B1D-AE94-0817E616FDFB}" srcOrd="0" destOrd="5" presId="urn:microsoft.com/office/officeart/2005/8/layout/hList6"/>
    <dgm:cxn modelId="{0A9506C9-B9AC-47EE-B1F2-FB7EC701FDD2}" srcId="{9148411E-84B2-4105-839D-8F8E8EE73107}" destId="{D55FE0E5-D5B1-4AC5-94AE-F814629E415F}" srcOrd="3" destOrd="0" parTransId="{8DF6EABC-3D45-4679-9E06-E48B7EB5A942}" sibTransId="{70FC63D2-7ED9-413F-B3ED-CAF6D55324E8}"/>
    <dgm:cxn modelId="{8C6FA8D5-7FA5-4EC7-8DA6-9D094D892027}" type="presOf" srcId="{D55FE0E5-D5B1-4AC5-94AE-F814629E415F}" destId="{6B6887F9-B0E8-4B1D-AE94-0817E616FDFB}" srcOrd="0" destOrd="4" presId="urn:microsoft.com/office/officeart/2005/8/layout/hList6"/>
    <dgm:cxn modelId="{7924F5D6-A332-449D-B842-37CD95C02E72}" type="presOf" srcId="{B66A4BE2-2A2A-41C3-9B33-AE14D6E18B70}" destId="{6B6887F9-B0E8-4B1D-AE94-0817E616FDFB}" srcOrd="0" destOrd="2" presId="urn:microsoft.com/office/officeart/2005/8/layout/hList6"/>
    <dgm:cxn modelId="{0815BAD7-37F4-4D6C-9249-1E997205664C}" srcId="{19D75968-110D-4570-A796-4EFA7A289980}" destId="{28B0D80A-25A5-49ED-A3CA-2E7923211341}" srcOrd="1" destOrd="0" parTransId="{4978D4BF-FC7B-4F2B-A3D5-CC55735CBAF0}" sibTransId="{2EE8811C-4C62-445F-9577-305EB8E1C312}"/>
    <dgm:cxn modelId="{D58881D8-55E4-401C-A9CE-965294C62637}" type="presOf" srcId="{3982D58B-AC6E-4483-9759-890FFF56FDBE}" destId="{6A06E1D3-CB2E-499A-A964-4B9EA4634424}" srcOrd="0" destOrd="4" presId="urn:microsoft.com/office/officeart/2005/8/layout/hList6"/>
    <dgm:cxn modelId="{AF858CD9-5F19-4470-9F90-96C07EE7E470}" type="presOf" srcId="{22CF4C57-FFF4-4BDE-8422-926EB24226DE}" destId="{3DEE8081-9DAE-447D-949C-DEF3860D6332}" srcOrd="0" destOrd="2" presId="urn:microsoft.com/office/officeart/2005/8/layout/hList6"/>
    <dgm:cxn modelId="{38BEB6D9-F35F-4BB1-9FBB-AA6AEACCE65A}" type="presOf" srcId="{FF9C877B-9DBA-402B-B8E6-AB76606DDB0F}" destId="{3DEE8081-9DAE-447D-949C-DEF3860D6332}" srcOrd="0" destOrd="3" presId="urn:microsoft.com/office/officeart/2005/8/layout/hList6"/>
    <dgm:cxn modelId="{92D968DA-9935-4ABD-80A7-6A41EEA2B55D}" type="presOf" srcId="{F20B2723-436C-41E3-8327-B9B8406600D3}" destId="{3DEE8081-9DAE-447D-949C-DEF3860D6332}" srcOrd="0" destOrd="0" presId="urn:microsoft.com/office/officeart/2005/8/layout/hList6"/>
    <dgm:cxn modelId="{D4C48BDC-9F97-44FA-8EFD-E27FFA1BD028}" srcId="{609B7737-2F8B-426B-AF67-1EE3ED08022C}" destId="{3982D58B-AC6E-4483-9759-890FFF56FDBE}" srcOrd="3" destOrd="0" parTransId="{47D6E842-4870-42DA-A5B1-576F899AAE1F}" sibTransId="{A49097AF-174D-4340-A27C-D5076B63EFFE}"/>
    <dgm:cxn modelId="{A9B8EBE3-813D-4458-B5FB-FB6227031471}" srcId="{36AF0E53-CBCF-4C04-A4FB-7AC87E586F76}" destId="{9148411E-84B2-4105-839D-8F8E8EE73107}" srcOrd="3" destOrd="0" parTransId="{43E18BDA-C742-4FE2-AF78-4316E5D02D8F}" sibTransId="{0F6BB195-9668-41B3-8E82-0A2672A4F1E9}"/>
    <dgm:cxn modelId="{1B200CE7-894F-4A20-8F1D-5EC77F2D45DD}" type="presOf" srcId="{E80F82A7-BCBA-4319-8CCE-59E4A5E68F17}" destId="{3812FEFD-0534-4CDE-BDFC-5DC8A0A6E211}" srcOrd="0" destOrd="1" presId="urn:microsoft.com/office/officeart/2005/8/layout/hList6"/>
    <dgm:cxn modelId="{6D6909EB-414E-43AA-AD0E-AE44D11E1F90}" type="presOf" srcId="{0479070C-66B1-472D-B1E8-FE2EBDB8AFFE}" destId="{6B6887F9-B0E8-4B1D-AE94-0817E616FDFB}" srcOrd="0" destOrd="1"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AC15BDFA-4F4F-402D-9068-CF260AE7F243}" srcId="{F20B2723-436C-41E3-8327-B9B8406600D3}" destId="{FF9C877B-9DBA-402B-B8E6-AB76606DDB0F}" srcOrd="2" destOrd="0" parTransId="{EA784AA0-A304-4A55-BF2F-602470156B3D}" sibTransId="{9A9E9D7F-276C-4AE7-AABF-17C72634ECC3}"/>
    <dgm:cxn modelId="{3FB825FD-C36C-4363-887D-251CBC978186}" type="presOf" srcId="{97F40854-3F79-41DE-8726-1A98679D3611}" destId="{6A06E1D3-CB2E-499A-A964-4B9EA4634424}" srcOrd="0" destOrd="2" presId="urn:microsoft.com/office/officeart/2005/8/layout/hList6"/>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 modelId="{CC627705-E170-4647-B2EF-DB44E1973409}" type="presParOf" srcId="{6FB93B61-4A53-45FE-ACC1-D6604E1BAA6B}" destId="{ED35296E-9A45-4AFD-9767-129359E39C07}" srcOrd="5" destOrd="0" presId="urn:microsoft.com/office/officeart/2005/8/layout/hList6"/>
    <dgm:cxn modelId="{661A6159-EE58-48B4-A5CD-03CD5507CDB3}" type="presParOf" srcId="{6FB93B61-4A53-45FE-ACC1-D6604E1BAA6B}" destId="{6B6887F9-B0E8-4B1D-AE94-0817E616FDF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dgm:spPr/>
      <dgm:t>
        <a:bodyPr/>
        <a:lstStyle/>
        <a:p>
          <a:pPr algn="ctr"/>
          <a:r>
            <a:rPr lang="en-GB" u="sng" noProof="0" dirty="0">
              <a:solidFill>
                <a:schemeClr val="accent2"/>
              </a:solidFill>
            </a:rPr>
            <a:t>Costi/spese</a:t>
          </a:r>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n-IE" sz="1700" kern="1200" noProof="0" dirty="0">
              <a:solidFill>
                <a:prstClr val="black">
                  <a:hueOff val="0"/>
                  <a:satOff val="0"/>
                  <a:lumOff val="0"/>
                  <a:alphaOff val="0"/>
                </a:prstClr>
              </a:solidFill>
              <a:latin typeface="Calibri" panose="020F0502020204030204"/>
              <a:ea typeface="+mn-ea"/>
              <a:cs typeface="+mn-cs"/>
            </a:rPr>
            <a:t>materiali di ingresso (forniture)</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5BB65761-9FE4-49FE-971C-FA9051946E24}">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strumenti di produzione (macchine, attrezzature, IT)</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DE8473FC-01D3-4FAF-A37B-F8E766232365}" type="parTrans" cxnId="{897D04CC-6651-4184-901F-8241576A4963}">
      <dgm:prSet/>
      <dgm:spPr/>
      <dgm:t>
        <a:bodyPr/>
        <a:lstStyle/>
        <a:p>
          <a:endParaRPr lang="en-IE"/>
        </a:p>
      </dgm:t>
    </dgm:pt>
    <dgm:pt modelId="{51247E81-E685-40E6-B2C0-CF009F17CAA0}" type="sibTrans" cxnId="{897D04CC-6651-4184-901F-8241576A4963}">
      <dgm:prSet/>
      <dgm:spPr/>
      <dgm:t>
        <a:bodyPr/>
        <a:lstStyle/>
        <a:p>
          <a:endParaRPr lang="en-IE"/>
        </a:p>
      </dgm:t>
    </dgm:pt>
    <dgm:pt modelId="{CB24C1E6-047E-47BD-8C1A-0F72049AE9B4}">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di ubicazione (ufficio, fabbrica, negozi, ecc.)</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D3CF3129-EB25-4E50-A635-9DCBD101D829}" type="parTrans" cxnId="{C491F13D-E8FE-4583-AA72-EFC8409245F1}">
      <dgm:prSet/>
      <dgm:spPr/>
      <dgm:t>
        <a:bodyPr/>
        <a:lstStyle/>
        <a:p>
          <a:endParaRPr lang="en-IE"/>
        </a:p>
      </dgm:t>
    </dgm:pt>
    <dgm:pt modelId="{30070617-EA8F-4B92-A9A3-5AD864B4BB94}" type="sibTrans" cxnId="{C491F13D-E8FE-4583-AA72-EFC8409245F1}">
      <dgm:prSet/>
      <dgm:spPr/>
      <dgm:t>
        <a:bodyPr/>
        <a:lstStyle/>
        <a:p>
          <a:endParaRPr lang="en-IE"/>
        </a:p>
      </dgm:t>
    </dgm:pt>
    <dgm:pt modelId="{45A3CF19-A169-443A-9B00-FF89FBE4B100}">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delle risorse umane (compresi tutti i contributi fiscali e sociali!)</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889CA9EA-F87B-497B-81D5-2B9C8DD3BE94}" type="parTrans" cxnId="{73B8DEDC-CE62-47C5-B73F-13EEE7ED5436}">
      <dgm:prSet/>
      <dgm:spPr/>
      <dgm:t>
        <a:bodyPr/>
        <a:lstStyle/>
        <a:p>
          <a:endParaRPr lang="en-IE"/>
        </a:p>
      </dgm:t>
    </dgm:pt>
    <dgm:pt modelId="{A1C4CFCE-05C6-463F-9788-7FA8EB1FC437}" type="sibTrans" cxnId="{73B8DEDC-CE62-47C5-B73F-13EEE7ED5436}">
      <dgm:prSet/>
      <dgm:spPr/>
      <dgm:t>
        <a:bodyPr/>
        <a:lstStyle/>
        <a:p>
          <a:endParaRPr lang="en-IE"/>
        </a:p>
      </dgm:t>
    </dgm:pt>
    <dgm:pt modelId="{A68343CE-0FD6-4D67-84F4-07441D114EF3}">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di marketing e di vendita</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3D39C13B-A1DF-4752-BBE3-E0706295C104}" type="parTrans" cxnId="{8F39F835-34F6-4460-AFD6-FBDF664C7463}">
      <dgm:prSet/>
      <dgm:spPr/>
      <dgm:t>
        <a:bodyPr/>
        <a:lstStyle/>
        <a:p>
          <a:endParaRPr lang="en-IE"/>
        </a:p>
      </dgm:t>
    </dgm:pt>
    <dgm:pt modelId="{1546AE69-E97E-4AEE-82AE-9FC012033EE6}" type="sibTrans" cxnId="{8F39F835-34F6-4460-AFD6-FBDF664C7463}">
      <dgm:prSet/>
      <dgm:spPr/>
      <dgm:t>
        <a:bodyPr/>
        <a:lstStyle/>
        <a:p>
          <a:endParaRPr lang="en-IE"/>
        </a:p>
      </dgm:t>
    </dgm:pt>
    <dgm:pt modelId="{04194DF5-261A-4913-9C2B-0BD5D837831C}">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spese amministrative (spese di registrazione, contabilità, amministrazione)</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509F08E3-9720-49EA-B0FE-3BCD42A3C33C}" type="parTrans" cxnId="{CB8E29AD-EF25-40CB-BD27-D11C93388BD2}">
      <dgm:prSet/>
      <dgm:spPr/>
      <dgm:t>
        <a:bodyPr/>
        <a:lstStyle/>
        <a:p>
          <a:endParaRPr lang="en-IE"/>
        </a:p>
      </dgm:t>
    </dgm:pt>
    <dgm:pt modelId="{C6E5906F-C5EF-4338-B942-83D23A48B08A}" type="sibTrans" cxnId="{CB8E29AD-EF25-40CB-BD27-D11C93388BD2}">
      <dgm:prSet/>
      <dgm:spPr/>
      <dgm:t>
        <a:bodyPr/>
        <a:lstStyle/>
        <a:p>
          <a:endParaRPr lang="en-IE"/>
        </a:p>
      </dgm:t>
    </dgm:pt>
    <dgm:pt modelId="{8FCDBBB9-48FA-4F47-9948-BF69DFEABCF6}">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n-IE" sz="1700" kern="1200" noProof="0" dirty="0">
              <a:solidFill>
                <a:prstClr val="black">
                  <a:hueOff val="0"/>
                  <a:satOff val="0"/>
                  <a:lumOff val="0"/>
                  <a:alphaOff val="0"/>
                </a:prstClr>
              </a:solidFill>
              <a:latin typeface="Calibri" panose="020F0502020204030204"/>
              <a:ea typeface="+mn-ea"/>
              <a:cs typeface="+mn-cs"/>
            </a:rPr>
            <a:t>costo dell'accesso al capitale</a:t>
          </a:r>
        </a:p>
      </dgm:t>
    </dgm:pt>
    <dgm:pt modelId="{5EBDB5CE-8D8C-4288-934F-B777E7838EEC}" type="parTrans" cxnId="{4F808EB9-7EC7-4750-9F78-41965C3C55D4}">
      <dgm:prSet/>
      <dgm:spPr/>
      <dgm:t>
        <a:bodyPr/>
        <a:lstStyle/>
        <a:p>
          <a:endParaRPr lang="en-IE"/>
        </a:p>
      </dgm:t>
    </dgm:pt>
    <dgm:pt modelId="{3C2C7265-EDD2-478C-A2AD-9078FC2EF6A9}" type="sibTrans" cxnId="{4F808EB9-7EC7-4750-9F78-41965C3C55D4}">
      <dgm:prSet/>
      <dgm:spPr/>
      <dgm:t>
        <a:bodyPr/>
        <a:lstStyle/>
        <a:p>
          <a:endParaRPr lang="en-IE"/>
        </a:p>
      </dgm:t>
    </dgm:pt>
    <dgm:pt modelId="{882069B6-98B7-4998-9DDA-932F6FFCBA7B}">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spese di attività finanziarie (perdita di cambio, interessi pagati, ecc.) </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B0960E0B-D154-411B-9358-8B2E2186C1DD}" type="parTrans" cxnId="{2E268747-ADB4-41A1-A75D-3CE6A8CC2580}">
      <dgm:prSet/>
      <dgm:spPr/>
      <dgm:t>
        <a:bodyPr/>
        <a:lstStyle/>
        <a:p>
          <a:endParaRPr lang="en-IE"/>
        </a:p>
      </dgm:t>
    </dgm:pt>
    <dgm:pt modelId="{1229E5C2-61FA-4D9C-B052-6996B44E0FCB}" type="sibTrans" cxnId="{2E268747-ADB4-41A1-A75D-3CE6A8CC2580}">
      <dgm:prSet/>
      <dgm:spPr/>
      <dgm:t>
        <a:bodyPr/>
        <a:lstStyle/>
        <a:p>
          <a:endParaRPr lang="en-IE"/>
        </a:p>
      </dgm:t>
    </dgm:pt>
    <dgm:pt modelId="{2004EA55-508F-43A5-8C1D-2B1C0FA210FD}">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calcola tutte le tasse e le tasse da pagare</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3DABC76A-20DA-45C1-A6BE-3D1B1D1FE07F}" type="parTrans" cxnId="{1B339944-4F4B-4A27-B536-5AACDC04BF37}">
      <dgm:prSet/>
      <dgm:spPr/>
      <dgm:t>
        <a:bodyPr/>
        <a:lstStyle/>
        <a:p>
          <a:endParaRPr lang="en-IE"/>
        </a:p>
      </dgm:t>
    </dgm:pt>
    <dgm:pt modelId="{DC440C6A-D333-496E-920B-D02FD3767121}" type="sibTrans" cxnId="{1B339944-4F4B-4A27-B536-5AACDC04BF37}">
      <dgm:prSet/>
      <dgm:spPr/>
      <dgm:t>
        <a:bodyPr/>
        <a:lstStyle/>
        <a:p>
          <a:endParaRPr lang="en-IE"/>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NeighborX="1221" custLinFactNeighborY="2039">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custLinFactNeighborX="5973" custLinFactNeighborY="13106">
        <dgm:presLayoutVars>
          <dgm:bulletEnabled val="1"/>
        </dgm:presLayoutVars>
      </dgm:prSet>
      <dgm:spPr/>
    </dgm:pt>
  </dgm:ptLst>
  <dgm:cxnLst>
    <dgm:cxn modelId="{BB9A262A-E77D-41EA-927C-C82E5F3C2FB0}" type="presOf" srcId="{45A3CF19-A169-443A-9B00-FF89FBE4B100}" destId="{FC93575D-D700-4AFC-AB73-66D10A2C3C87}" srcOrd="0" destOrd="3" presId="urn:microsoft.com/office/officeart/2005/8/layout/hList1"/>
    <dgm:cxn modelId="{8F39F835-34F6-4460-AFD6-FBDF664C7463}" srcId="{14B5FC00-5AE5-4EAF-B183-666C947A286C}" destId="{A68343CE-0FD6-4D67-84F4-07441D114EF3}" srcOrd="4" destOrd="0" parTransId="{3D39C13B-A1DF-4752-BBE3-E0706295C104}" sibTransId="{1546AE69-E97E-4AEE-82AE-9FC012033EE6}"/>
    <dgm:cxn modelId="{9D2D9039-9F7F-470D-96AB-2524F567E344}" srcId="{14B5FC00-5AE5-4EAF-B183-666C947A286C}" destId="{6421C703-D161-4B6F-ABFB-B5B516CDA2BC}" srcOrd="0" destOrd="0" parTransId="{400723E1-D6DF-48E2-80A2-DAC939864671}" sibTransId="{3DECAAE5-97B6-44E6-B949-5CF4131A09DA}"/>
    <dgm:cxn modelId="{C491F13D-E8FE-4583-AA72-EFC8409245F1}" srcId="{14B5FC00-5AE5-4EAF-B183-666C947A286C}" destId="{CB24C1E6-047E-47BD-8C1A-0F72049AE9B4}" srcOrd="2" destOrd="0" parTransId="{D3CF3129-EB25-4E50-A635-9DCBD101D829}" sibTransId="{30070617-EA8F-4B92-A9A3-5AD864B4BB94}"/>
    <dgm:cxn modelId="{C8775C41-20DF-46F1-9E74-9167595DC5FD}" type="presOf" srcId="{CB24C1E6-047E-47BD-8C1A-0F72049AE9B4}" destId="{FC93575D-D700-4AFC-AB73-66D10A2C3C87}" srcOrd="0" destOrd="2" presId="urn:microsoft.com/office/officeart/2005/8/layout/hList1"/>
    <dgm:cxn modelId="{99C8BC61-84CF-443B-8C6F-02F0F3F812A7}" type="presOf" srcId="{2004EA55-508F-43A5-8C1D-2B1C0FA210FD}" destId="{FC93575D-D700-4AFC-AB73-66D10A2C3C87}" srcOrd="0" destOrd="8" presId="urn:microsoft.com/office/officeart/2005/8/layout/hList1"/>
    <dgm:cxn modelId="{1B339944-4F4B-4A27-B536-5AACDC04BF37}" srcId="{14B5FC00-5AE5-4EAF-B183-666C947A286C}" destId="{2004EA55-508F-43A5-8C1D-2B1C0FA210FD}" srcOrd="8" destOrd="0" parTransId="{3DABC76A-20DA-45C1-A6BE-3D1B1D1FE07F}" sibTransId="{DC440C6A-D333-496E-920B-D02FD3767121}"/>
    <dgm:cxn modelId="{2E268747-ADB4-41A1-A75D-3CE6A8CC2580}" srcId="{14B5FC00-5AE5-4EAF-B183-666C947A286C}" destId="{882069B6-98B7-4998-9DDA-932F6FFCBA7B}" srcOrd="7" destOrd="0" parTransId="{B0960E0B-D154-411B-9358-8B2E2186C1DD}" sibTransId="{1229E5C2-61FA-4D9C-B052-6996B44E0FCB}"/>
    <dgm:cxn modelId="{2316A649-6092-4BEF-A743-C1E316F08EE1}" type="presOf" srcId="{81E756E5-3A02-48E2-ABA6-85A698A8B28E}" destId="{1E9A587B-FA5B-4A1C-8A8A-C967D1866E69}" srcOrd="0" destOrd="0"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DFEE3581-2268-4B79-8115-823932E81899}" srcId="{81E756E5-3A02-48E2-ABA6-85A698A8B28E}" destId="{14B5FC00-5AE5-4EAF-B183-666C947A286C}" srcOrd="0" destOrd="0" parTransId="{C4D0014C-D1C4-4F08-8A3E-D0037BB7807E}" sibTransId="{C45362BD-2E33-4B3D-94AA-CC9B7F99BC6C}"/>
    <dgm:cxn modelId="{14342B8C-AD17-47BB-AC6B-E622E3F0F1C2}" type="presOf" srcId="{882069B6-98B7-4998-9DDA-932F6FFCBA7B}" destId="{FC93575D-D700-4AFC-AB73-66D10A2C3C87}" srcOrd="0" destOrd="7" presId="urn:microsoft.com/office/officeart/2005/8/layout/hList1"/>
    <dgm:cxn modelId="{CB8E29AD-EF25-40CB-BD27-D11C93388BD2}" srcId="{14B5FC00-5AE5-4EAF-B183-666C947A286C}" destId="{04194DF5-261A-4913-9C2B-0BD5D837831C}" srcOrd="5" destOrd="0" parTransId="{509F08E3-9720-49EA-B0FE-3BCD42A3C33C}" sibTransId="{C6E5906F-C5EF-4338-B942-83D23A48B08A}"/>
    <dgm:cxn modelId="{4F808EB9-7EC7-4750-9F78-41965C3C55D4}" srcId="{14B5FC00-5AE5-4EAF-B183-666C947A286C}" destId="{8FCDBBB9-48FA-4F47-9948-BF69DFEABCF6}" srcOrd="6" destOrd="0" parTransId="{5EBDB5CE-8D8C-4288-934F-B777E7838EEC}" sibTransId="{3C2C7265-EDD2-478C-A2AD-9078FC2EF6A9}"/>
    <dgm:cxn modelId="{207AA9BB-F304-48DF-8D0E-D495ED89B636}" type="presOf" srcId="{5BB65761-9FE4-49FE-971C-FA9051946E24}" destId="{FC93575D-D700-4AFC-AB73-66D10A2C3C87}" srcOrd="0" destOrd="1" presId="urn:microsoft.com/office/officeart/2005/8/layout/hList1"/>
    <dgm:cxn modelId="{644524C1-9B40-4E3C-AB7C-DD20307A01E0}" type="presOf" srcId="{8FCDBBB9-48FA-4F47-9948-BF69DFEABCF6}" destId="{FC93575D-D700-4AFC-AB73-66D10A2C3C87}" srcOrd="0" destOrd="6" presId="urn:microsoft.com/office/officeart/2005/8/layout/hList1"/>
    <dgm:cxn modelId="{897D04CC-6651-4184-901F-8241576A4963}" srcId="{14B5FC00-5AE5-4EAF-B183-666C947A286C}" destId="{5BB65761-9FE4-49FE-971C-FA9051946E24}" srcOrd="1" destOrd="0" parTransId="{DE8473FC-01D3-4FAF-A37B-F8E766232365}" sibTransId="{51247E81-E685-40E6-B2C0-CF009F17CAA0}"/>
    <dgm:cxn modelId="{512FCBD0-1C65-4555-A21F-E0FE9DA00721}" type="presOf" srcId="{04194DF5-261A-4913-9C2B-0BD5D837831C}" destId="{FC93575D-D700-4AFC-AB73-66D10A2C3C87}" srcOrd="0" destOrd="5" presId="urn:microsoft.com/office/officeart/2005/8/layout/hList1"/>
    <dgm:cxn modelId="{73B8DEDC-CE62-47C5-B73F-13EEE7ED5436}" srcId="{14B5FC00-5AE5-4EAF-B183-666C947A286C}" destId="{45A3CF19-A169-443A-9B00-FF89FBE4B100}" srcOrd="3" destOrd="0" parTransId="{889CA9EA-F87B-497B-81D5-2B9C8DD3BE94}" sibTransId="{A1C4CFCE-05C6-463F-9788-7FA8EB1FC437}"/>
    <dgm:cxn modelId="{914741E3-AD5E-4404-B3CA-0999E6CCD493}" type="presOf" srcId="{A68343CE-0FD6-4D67-84F4-07441D114EF3}" destId="{FC93575D-D700-4AFC-AB73-66D10A2C3C87}" srcOrd="0" destOrd="4" presId="urn:microsoft.com/office/officeart/2005/8/layout/hList1"/>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56E5-3A02-48E2-ABA6-85A698A8B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5FC00-5AE5-4EAF-B183-666C947A286C}">
      <dgm:prSet phldrT="[Text]" custT="1"/>
      <dgm:spPr/>
      <dgm:t>
        <a:bodyPr/>
        <a:lstStyle/>
        <a:p>
          <a:r>
            <a:rPr lang="en-US" sz="2100" i="0" u="sng" dirty="0">
              <a:solidFill>
                <a:schemeClr val="accent2"/>
              </a:solidFill>
            </a:rPr>
            <a:t>Ricavi</a:t>
          </a:r>
          <a:endParaRPr lang="en-GB" sz="2100" i="0" u="sng" dirty="0">
            <a:solidFill>
              <a:schemeClr val="accent2"/>
            </a:solidFill>
          </a:endParaRPr>
        </a:p>
      </dgm:t>
    </dgm:pt>
    <dgm:pt modelId="{C4D0014C-D1C4-4F08-8A3E-D0037BB7807E}" type="parTrans" cxnId="{DFEE3581-2268-4B79-8115-823932E81899}">
      <dgm:prSet/>
      <dgm:spPr/>
      <dgm:t>
        <a:bodyPr/>
        <a:lstStyle/>
        <a:p>
          <a:endParaRPr lang="en-GB"/>
        </a:p>
      </dgm:t>
    </dgm:pt>
    <dgm:pt modelId="{C45362BD-2E33-4B3D-94AA-CC9B7F99BC6C}" type="sibTrans" cxnId="{DFEE3581-2268-4B79-8115-823932E81899}">
      <dgm:prSet/>
      <dgm:spPr/>
      <dgm:t>
        <a:bodyPr/>
        <a:lstStyle/>
        <a:p>
          <a:endParaRPr lang="en-GB"/>
        </a:p>
      </dgm:t>
    </dgm:pt>
    <dgm:pt modelId="{6421C703-D161-4B6F-ABFB-B5B516CDA2BC}">
      <dgm:prSet phldrT="[Tex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derivanti dalle vendite (reddito operativo)</a:t>
          </a:r>
          <a:endParaRPr lang="en-GB" sz="1700" kern="1200" noProof="0" dirty="0">
            <a:solidFill>
              <a:prstClr val="black">
                <a:hueOff val="0"/>
                <a:satOff val="0"/>
                <a:lumOff val="0"/>
                <a:alphaOff val="0"/>
              </a:prstClr>
            </a:solidFill>
            <a:latin typeface="Calibri" panose="020F0502020204030204"/>
            <a:ea typeface="+mn-ea"/>
            <a:cs typeface="+mn-cs"/>
          </a:endParaRPr>
        </a:p>
      </dgm:t>
    </dgm:pt>
    <dgm:pt modelId="{400723E1-D6DF-48E2-80A2-DAC939864671}" type="parTrans" cxnId="{9D2D9039-9F7F-470D-96AB-2524F567E344}">
      <dgm:prSet/>
      <dgm:spPr/>
      <dgm:t>
        <a:bodyPr/>
        <a:lstStyle/>
        <a:p>
          <a:endParaRPr lang="en-GB"/>
        </a:p>
      </dgm:t>
    </dgm:pt>
    <dgm:pt modelId="{3DECAAE5-97B6-44E6-B949-5CF4131A09DA}" type="sibTrans" cxnId="{9D2D9039-9F7F-470D-96AB-2524F567E344}">
      <dgm:prSet/>
      <dgm:spPr/>
      <dgm:t>
        <a:bodyPr/>
        <a:lstStyle/>
        <a:p>
          <a:endParaRPr lang="en-GB"/>
        </a:p>
      </dgm:t>
    </dgm:pt>
    <dgm:pt modelId="{A4775319-7856-4993-BB2E-BB9907F66447}">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da abbonamenti, tasse, licenze</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8830D590-A16E-4ED2-910A-A97BD58EF8DF}" type="parTrans" cxnId="{5C983CA4-7122-4F50-8A73-A31478041982}">
      <dgm:prSet/>
      <dgm:spPr/>
      <dgm:t>
        <a:bodyPr/>
        <a:lstStyle/>
        <a:p>
          <a:endParaRPr lang="en-IE"/>
        </a:p>
      </dgm:t>
    </dgm:pt>
    <dgm:pt modelId="{3D4CEFAC-4BE8-4723-B403-D4D53A8838F4}" type="sibTrans" cxnId="{5C983CA4-7122-4F50-8A73-A31478041982}">
      <dgm:prSet/>
      <dgm:spPr/>
      <dgm:t>
        <a:bodyPr/>
        <a:lstStyle/>
        <a:p>
          <a:endParaRPr lang="en-IE"/>
        </a:p>
      </dgm:t>
    </dgm:pt>
    <dgm:pt modelId="{D67178FD-A7D9-4F34-B0ED-208533B0083C}">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derivanti da attività indirettamente correlate al tuo profilo chiave (ad esempio se hai un magazzino e ne affitti la metà a qualcun altro </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5EC58056-D4F0-46AD-91F5-65DFB397C7AF}" type="parTrans" cxnId="{ABF987DB-7F73-46F6-AEEB-782AE0E1D23D}">
      <dgm:prSet/>
      <dgm:spPr/>
      <dgm:t>
        <a:bodyPr/>
        <a:lstStyle/>
        <a:p>
          <a:endParaRPr lang="en-IE"/>
        </a:p>
      </dgm:t>
    </dgm:pt>
    <dgm:pt modelId="{B10BB203-1532-47F9-835C-B8D83EFFFD6D}" type="sibTrans" cxnId="{ABF987DB-7F73-46F6-AEEB-782AE0E1D23D}">
      <dgm:prSet/>
      <dgm:spPr/>
      <dgm:t>
        <a:bodyPr/>
        <a:lstStyle/>
        <a:p>
          <a:endParaRPr lang="en-IE"/>
        </a:p>
      </dgm:t>
    </dgm:pt>
    <dgm:pt modelId="{F0B1619A-9C54-48B4-84D5-B7682FA846B1}">
      <dgm:prSet custT="1"/>
      <dgm:spPr/>
      <dgm: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da attività finanziarie (interessi pagati sui fondi, ecc.)</a:t>
          </a:r>
          <a:endParaRPr lang="en-IE" sz="1700" kern="1200" noProof="0" dirty="0">
            <a:solidFill>
              <a:prstClr val="black">
                <a:hueOff val="0"/>
                <a:satOff val="0"/>
                <a:lumOff val="0"/>
                <a:alphaOff val="0"/>
              </a:prstClr>
            </a:solidFill>
            <a:latin typeface="Calibri" panose="020F0502020204030204"/>
            <a:ea typeface="+mn-ea"/>
            <a:cs typeface="+mn-cs"/>
          </a:endParaRPr>
        </a:p>
      </dgm:t>
    </dgm:pt>
    <dgm:pt modelId="{4297B3D5-FDEF-46E1-AFB3-C94BCE021C93}" type="parTrans" cxnId="{EFC49AE0-5D94-42EB-8343-3C0E5D774799}">
      <dgm:prSet/>
      <dgm:spPr/>
      <dgm:t>
        <a:bodyPr/>
        <a:lstStyle/>
        <a:p>
          <a:endParaRPr lang="en-IE"/>
        </a:p>
      </dgm:t>
    </dgm:pt>
    <dgm:pt modelId="{99ACF55B-9D34-4438-856E-8BBF8FCF00D2}" type="sibTrans" cxnId="{EFC49AE0-5D94-42EB-8343-3C0E5D774799}">
      <dgm:prSet/>
      <dgm:spPr/>
      <dgm:t>
        <a:bodyPr/>
        <a:lstStyle/>
        <a:p>
          <a:endParaRPr lang="en-IE"/>
        </a:p>
      </dgm:t>
    </dgm:pt>
    <dgm:pt modelId="{1E9A587B-FA5B-4A1C-8A8A-C967D1866E69}" type="pres">
      <dgm:prSet presAssocID="{81E756E5-3A02-48E2-ABA6-85A698A8B28E}" presName="Name0" presStyleCnt="0">
        <dgm:presLayoutVars>
          <dgm:dir/>
          <dgm:animLvl val="lvl"/>
          <dgm:resizeHandles val="exact"/>
        </dgm:presLayoutVars>
      </dgm:prSet>
      <dgm:spPr/>
    </dgm:pt>
    <dgm:pt modelId="{E849BD5B-D497-4CE1-B1FA-3D91121D31F0}" type="pres">
      <dgm:prSet presAssocID="{14B5FC00-5AE5-4EAF-B183-666C947A286C}" presName="composite" presStyleCnt="0"/>
      <dgm:spPr/>
    </dgm:pt>
    <dgm:pt modelId="{1CF0519C-FFEF-457F-A229-C5C7703BAA50}" type="pres">
      <dgm:prSet presAssocID="{14B5FC00-5AE5-4EAF-B183-666C947A286C}" presName="parTx" presStyleLbl="alignNode1" presStyleIdx="0" presStyleCnt="1" custLinFactX="3533" custLinFactNeighborX="100000" custLinFactNeighborY="-16528">
        <dgm:presLayoutVars>
          <dgm:chMax val="0"/>
          <dgm:chPref val="0"/>
          <dgm:bulletEnabled val="1"/>
        </dgm:presLayoutVars>
      </dgm:prSet>
      <dgm:spPr/>
    </dgm:pt>
    <dgm:pt modelId="{FC93575D-D700-4AFC-AB73-66D10A2C3C87}" type="pres">
      <dgm:prSet presAssocID="{14B5FC00-5AE5-4EAF-B183-666C947A286C}" presName="desTx" presStyleLbl="alignAccFollowNode1" presStyleIdx="0" presStyleCnt="1">
        <dgm:presLayoutVars>
          <dgm:bulletEnabled val="1"/>
        </dgm:presLayoutVars>
      </dgm:prSet>
      <dgm:spPr/>
    </dgm:pt>
  </dgm:ptLst>
  <dgm:cxnLst>
    <dgm:cxn modelId="{119C1A0A-A87B-4011-AE33-2D9166BF5542}" type="presOf" srcId="{D67178FD-A7D9-4F34-B0ED-208533B0083C}" destId="{FC93575D-D700-4AFC-AB73-66D10A2C3C87}" srcOrd="0" destOrd="2" presId="urn:microsoft.com/office/officeart/2005/8/layout/hList1"/>
    <dgm:cxn modelId="{50A1111A-90F9-4BC6-AA13-E21155C738C6}" type="presOf" srcId="{A4775319-7856-4993-BB2E-BB9907F66447}" destId="{FC93575D-D700-4AFC-AB73-66D10A2C3C87}" srcOrd="0" destOrd="1" presId="urn:microsoft.com/office/officeart/2005/8/layout/hList1"/>
    <dgm:cxn modelId="{9D2D9039-9F7F-470D-96AB-2524F567E344}" srcId="{14B5FC00-5AE5-4EAF-B183-666C947A286C}" destId="{6421C703-D161-4B6F-ABFB-B5B516CDA2BC}" srcOrd="0" destOrd="0" parTransId="{400723E1-D6DF-48E2-80A2-DAC939864671}" sibTransId="{3DECAAE5-97B6-44E6-B949-5CF4131A09DA}"/>
    <dgm:cxn modelId="{2316A649-6092-4BEF-A743-C1E316F08EE1}" type="presOf" srcId="{81E756E5-3A02-48E2-ABA6-85A698A8B28E}" destId="{1E9A587B-FA5B-4A1C-8A8A-C967D1866E69}" srcOrd="0" destOrd="0" presId="urn:microsoft.com/office/officeart/2005/8/layout/hList1"/>
    <dgm:cxn modelId="{8ED89754-32A2-4641-87C2-379D250902A0}" type="presOf" srcId="{14B5FC00-5AE5-4EAF-B183-666C947A286C}" destId="{1CF0519C-FFEF-457F-A229-C5C7703BAA50}" srcOrd="0" destOrd="0" presId="urn:microsoft.com/office/officeart/2005/8/layout/hList1"/>
    <dgm:cxn modelId="{28C6F177-3555-4A27-A3AB-CF3E238259F6}" type="presOf" srcId="{6421C703-D161-4B6F-ABFB-B5B516CDA2BC}" destId="{FC93575D-D700-4AFC-AB73-66D10A2C3C87}" srcOrd="0" destOrd="0" presId="urn:microsoft.com/office/officeart/2005/8/layout/hList1"/>
    <dgm:cxn modelId="{DFEE3581-2268-4B79-8115-823932E81899}" srcId="{81E756E5-3A02-48E2-ABA6-85A698A8B28E}" destId="{14B5FC00-5AE5-4EAF-B183-666C947A286C}" srcOrd="0" destOrd="0" parTransId="{C4D0014C-D1C4-4F08-8A3E-D0037BB7807E}" sibTransId="{C45362BD-2E33-4B3D-94AA-CC9B7F99BC6C}"/>
    <dgm:cxn modelId="{5C983CA4-7122-4F50-8A73-A31478041982}" srcId="{14B5FC00-5AE5-4EAF-B183-666C947A286C}" destId="{A4775319-7856-4993-BB2E-BB9907F66447}" srcOrd="1" destOrd="0" parTransId="{8830D590-A16E-4ED2-910A-A97BD58EF8DF}" sibTransId="{3D4CEFAC-4BE8-4723-B403-D4D53A8838F4}"/>
    <dgm:cxn modelId="{ABF987DB-7F73-46F6-AEEB-782AE0E1D23D}" srcId="{14B5FC00-5AE5-4EAF-B183-666C947A286C}" destId="{D67178FD-A7D9-4F34-B0ED-208533B0083C}" srcOrd="2" destOrd="0" parTransId="{5EC58056-D4F0-46AD-91F5-65DFB397C7AF}" sibTransId="{B10BB203-1532-47F9-835C-B8D83EFFFD6D}"/>
    <dgm:cxn modelId="{EFC49AE0-5D94-42EB-8343-3C0E5D774799}" srcId="{14B5FC00-5AE5-4EAF-B183-666C947A286C}" destId="{F0B1619A-9C54-48B4-84D5-B7682FA846B1}" srcOrd="3" destOrd="0" parTransId="{4297B3D5-FDEF-46E1-AFB3-C94BCE021C93}" sibTransId="{99ACF55B-9D34-4438-856E-8BBF8FCF00D2}"/>
    <dgm:cxn modelId="{B959DFF4-45B9-4595-875A-8FA5AFC5195E}" type="presOf" srcId="{F0B1619A-9C54-48B4-84D5-B7682FA846B1}" destId="{FC93575D-D700-4AFC-AB73-66D10A2C3C87}" srcOrd="0" destOrd="3" presId="urn:microsoft.com/office/officeart/2005/8/layout/hList1"/>
    <dgm:cxn modelId="{209CBC3C-932B-44A4-AF2B-72D3D90CF855}" type="presParOf" srcId="{1E9A587B-FA5B-4A1C-8A8A-C967D1866E69}" destId="{E849BD5B-D497-4CE1-B1FA-3D91121D31F0}" srcOrd="0" destOrd="0" presId="urn:microsoft.com/office/officeart/2005/8/layout/hList1"/>
    <dgm:cxn modelId="{7F8EF973-75B4-41FA-B1E6-6510C4484E11}" type="presParOf" srcId="{E849BD5B-D497-4CE1-B1FA-3D91121D31F0}" destId="{1CF0519C-FFEF-457F-A229-C5C7703BAA50}" srcOrd="0" destOrd="0" presId="urn:microsoft.com/office/officeart/2005/8/layout/hList1"/>
    <dgm:cxn modelId="{D02E4FDD-3B13-455E-BD22-20CD8DF6E9FA}" type="presParOf" srcId="{E849BD5B-D497-4CE1-B1FA-3D91121D31F0}" destId="{FC93575D-D700-4AFC-AB73-66D10A2C3C8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9DE6F-0078-4363-AE29-F0A6DF06EB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99E99D8-E6E5-4DFA-A6E9-08BC7CB5A119}">
      <dgm:prSet phldrT="[Szöveg]"/>
      <dgm:spPr/>
      <dgm:t>
        <a:bodyPr/>
        <a:lstStyle/>
        <a:p>
          <a:pPr algn="l"/>
          <a:r>
            <a:rPr lang="it-IT" dirty="0"/>
            <a:t>Produzione o approvvigionamento dei prodotti/servizi</a:t>
          </a:r>
          <a:endParaRPr lang="en-IE" dirty="0"/>
        </a:p>
      </dgm:t>
    </dgm:pt>
    <dgm:pt modelId="{8274AED7-72EF-41D4-AF48-69FF45970AAA}" type="parTrans" cxnId="{647C8DF1-ABE7-40FE-8345-0DB3B4C560B3}">
      <dgm:prSet/>
      <dgm:spPr/>
      <dgm:t>
        <a:bodyPr/>
        <a:lstStyle/>
        <a:p>
          <a:pPr algn="l"/>
          <a:endParaRPr lang="en-GB"/>
        </a:p>
      </dgm:t>
    </dgm:pt>
    <dgm:pt modelId="{DB4C358A-314E-44F2-A046-D0B403DA1A4B}" type="sibTrans" cxnId="{647C8DF1-ABE7-40FE-8345-0DB3B4C560B3}">
      <dgm:prSet/>
      <dgm:spPr/>
      <dgm:t>
        <a:bodyPr/>
        <a:lstStyle/>
        <a:p>
          <a:pPr algn="l"/>
          <a:endParaRPr lang="en-GB"/>
        </a:p>
      </dgm:t>
    </dgm:pt>
    <dgm:pt modelId="{60BF6EF9-C311-4EE3-B1F3-E26E8EA3D7A7}">
      <dgm:prSet phldrT="[Szöveg]"/>
      <dgm:spPr/>
      <dgm:t>
        <a:bodyPr/>
        <a:lstStyle/>
        <a:p>
          <a:pPr algn="l"/>
          <a:r>
            <a:rPr lang="it-IT" dirty="0"/>
            <a:t>O producendo direttamente da forniture di base/parti fornite</a:t>
          </a:r>
          <a:endParaRPr lang="en-GB" dirty="0"/>
        </a:p>
      </dgm:t>
    </dgm:pt>
    <dgm:pt modelId="{79C2D855-CB13-4A95-8CAA-31AEFC9A84FB}" type="parTrans" cxnId="{F27063E5-FE10-4982-ABE6-A2A198B3BBBF}">
      <dgm:prSet/>
      <dgm:spPr/>
      <dgm:t>
        <a:bodyPr/>
        <a:lstStyle/>
        <a:p>
          <a:pPr algn="l"/>
          <a:endParaRPr lang="en-GB"/>
        </a:p>
      </dgm:t>
    </dgm:pt>
    <dgm:pt modelId="{CA9E8251-EF36-404E-AA64-68090264728B}" type="sibTrans" cxnId="{F27063E5-FE10-4982-ABE6-A2A198B3BBBF}">
      <dgm:prSet/>
      <dgm:spPr/>
      <dgm:t>
        <a:bodyPr/>
        <a:lstStyle/>
        <a:p>
          <a:pPr algn="l"/>
          <a:endParaRPr lang="en-GB"/>
        </a:p>
      </dgm:t>
    </dgm:pt>
    <dgm:pt modelId="{A5FADD4B-F769-49ED-836C-34F7CD6653B1}">
      <dgm:prSet phldrT="[Szöveg]"/>
      <dgm:spPr/>
      <dgm:t>
        <a:bodyPr/>
        <a:lstStyle/>
        <a:p>
          <a:pPr algn="l"/>
          <a:r>
            <a:rPr lang="it-IT" dirty="0"/>
            <a:t>La logistica e il punto vendita</a:t>
          </a:r>
          <a:endParaRPr lang="en-IE" dirty="0"/>
        </a:p>
      </dgm:t>
    </dgm:pt>
    <dgm:pt modelId="{DE12EF6D-DFE8-4979-9D4F-C2C65E085040}" type="parTrans" cxnId="{FDCC3A7C-8436-46B0-9D34-81023126BF9A}">
      <dgm:prSet/>
      <dgm:spPr/>
      <dgm:t>
        <a:bodyPr/>
        <a:lstStyle/>
        <a:p>
          <a:pPr algn="l"/>
          <a:endParaRPr lang="en-GB"/>
        </a:p>
      </dgm:t>
    </dgm:pt>
    <dgm:pt modelId="{B8C93A2E-DF8F-4D0A-B238-C7152EF5FD0B}" type="sibTrans" cxnId="{FDCC3A7C-8436-46B0-9D34-81023126BF9A}">
      <dgm:prSet/>
      <dgm:spPr/>
      <dgm:t>
        <a:bodyPr/>
        <a:lstStyle/>
        <a:p>
          <a:pPr algn="l"/>
          <a:endParaRPr lang="en-GB"/>
        </a:p>
      </dgm:t>
    </dgm:pt>
    <dgm:pt modelId="{DFD380EC-7D88-42F2-8729-3306B570FDE8}">
      <dgm:prSet phldrT="[Szöveg]"/>
      <dgm:spPr/>
      <dgm:t>
        <a:bodyPr/>
        <a:lstStyle/>
        <a:p>
          <a:pPr algn="l"/>
          <a:r>
            <a:rPr lang="it-IT" noProof="0" dirty="0"/>
            <a:t>Dove conservare e come portare il prodotto/servizi al punto vendita</a:t>
          </a:r>
          <a:endParaRPr lang="en-GB" noProof="0" dirty="0"/>
        </a:p>
      </dgm:t>
    </dgm:pt>
    <dgm:pt modelId="{F899AF35-601E-48BF-B120-381FD15921A5}" type="parTrans" cxnId="{C0C3F9F5-98D1-4B79-99AC-0EF67B9317F2}">
      <dgm:prSet/>
      <dgm:spPr/>
      <dgm:t>
        <a:bodyPr/>
        <a:lstStyle/>
        <a:p>
          <a:pPr algn="l"/>
          <a:endParaRPr lang="en-GB"/>
        </a:p>
      </dgm:t>
    </dgm:pt>
    <dgm:pt modelId="{8C3B8563-18A5-48DF-8E93-033994E4C8F8}" type="sibTrans" cxnId="{C0C3F9F5-98D1-4B79-99AC-0EF67B9317F2}">
      <dgm:prSet/>
      <dgm:spPr/>
      <dgm:t>
        <a:bodyPr/>
        <a:lstStyle/>
        <a:p>
          <a:pPr algn="l"/>
          <a:endParaRPr lang="en-GB"/>
        </a:p>
      </dgm:t>
    </dgm:pt>
    <dgm:pt modelId="{65E5DB7E-7781-4CEB-97F8-B6132467583C}">
      <dgm:prSet phldrT="[Szöveg]"/>
      <dgm:spPr/>
      <dgm:t>
        <a:bodyPr/>
        <a:lstStyle/>
        <a:p>
          <a:pPr algn="l"/>
          <a:r>
            <a:rPr lang="it-IT" noProof="0" dirty="0"/>
            <a:t>Dove incontrare il cliente – punto vendita</a:t>
          </a:r>
          <a:endParaRPr lang="en-GB" noProof="0" dirty="0"/>
        </a:p>
      </dgm:t>
    </dgm:pt>
    <dgm:pt modelId="{DF8C64B7-B03D-4E2A-A119-2123B2040BF6}" type="parTrans" cxnId="{28A7A229-38E6-463F-822F-87B9C2766E2D}">
      <dgm:prSet/>
      <dgm:spPr/>
      <dgm:t>
        <a:bodyPr/>
        <a:lstStyle/>
        <a:p>
          <a:pPr algn="l"/>
          <a:endParaRPr lang="en-GB"/>
        </a:p>
      </dgm:t>
    </dgm:pt>
    <dgm:pt modelId="{77CAAC0C-92F2-4B7E-BF86-A21CB67797FC}" type="sibTrans" cxnId="{28A7A229-38E6-463F-822F-87B9C2766E2D}">
      <dgm:prSet/>
      <dgm:spPr/>
      <dgm:t>
        <a:bodyPr/>
        <a:lstStyle/>
        <a:p>
          <a:pPr algn="l"/>
          <a:endParaRPr lang="en-GB"/>
        </a:p>
      </dgm:t>
    </dgm:pt>
    <dgm:pt modelId="{EFC9BBC4-8026-4707-82CF-AC51EC7AD311}">
      <dgm:prSet phldrT="[Szöveg]"/>
      <dgm:spPr/>
      <dgm:t>
        <a:bodyPr/>
        <a:lstStyle/>
        <a:p>
          <a:pPr algn="l"/>
          <a:r>
            <a:rPr lang="en-IE" dirty="0"/>
            <a:t>Marketing e promozione</a:t>
          </a:r>
        </a:p>
      </dgm:t>
    </dgm:pt>
    <dgm:pt modelId="{BD931387-6180-4153-A840-50163EA4BEBA}" type="parTrans" cxnId="{91309529-54BA-4F13-B546-08150647DEC4}">
      <dgm:prSet/>
      <dgm:spPr/>
      <dgm:t>
        <a:bodyPr/>
        <a:lstStyle/>
        <a:p>
          <a:pPr algn="l"/>
          <a:endParaRPr lang="en-GB"/>
        </a:p>
      </dgm:t>
    </dgm:pt>
    <dgm:pt modelId="{B4F4AE43-2186-4C18-996E-969FEC2924D6}" type="sibTrans" cxnId="{91309529-54BA-4F13-B546-08150647DEC4}">
      <dgm:prSet/>
      <dgm:spPr/>
      <dgm:t>
        <a:bodyPr/>
        <a:lstStyle/>
        <a:p>
          <a:pPr algn="l"/>
          <a:endParaRPr lang="en-GB"/>
        </a:p>
      </dgm:t>
    </dgm:pt>
    <dgm:pt modelId="{7030ACF1-9D13-46A0-A74D-C7C599712C9A}">
      <dgm:prSet phldrT="[Szöveg]"/>
      <dgm:spPr/>
      <dgm:t>
        <a:bodyPr/>
        <a:lstStyle/>
        <a:p>
          <a:pPr algn="l"/>
          <a:r>
            <a:rPr lang="en-US" dirty="0"/>
            <a:t>In cambio, …</a:t>
          </a:r>
          <a:endParaRPr lang="en-GB" dirty="0"/>
        </a:p>
      </dgm:t>
    </dgm:pt>
    <dgm:pt modelId="{0C92AC35-5B14-4362-A392-FA39D48B5E1F}" type="parTrans" cxnId="{4041813D-7103-4FE6-84CD-31C97F60A94B}">
      <dgm:prSet/>
      <dgm:spPr/>
      <dgm:t>
        <a:bodyPr/>
        <a:lstStyle/>
        <a:p>
          <a:pPr algn="l"/>
          <a:endParaRPr lang="en-GB"/>
        </a:p>
      </dgm:t>
    </dgm:pt>
    <dgm:pt modelId="{F0D8B1FD-40E9-4B92-879E-803937941117}" type="sibTrans" cxnId="{4041813D-7103-4FE6-84CD-31C97F60A94B}">
      <dgm:prSet/>
      <dgm:spPr/>
      <dgm:t>
        <a:bodyPr/>
        <a:lstStyle/>
        <a:p>
          <a:pPr algn="l"/>
          <a:endParaRPr lang="en-GB"/>
        </a:p>
      </dgm:t>
    </dgm:pt>
    <dgm:pt modelId="{CAA270A0-43E8-46DD-8E1C-E52C5BFA7392}">
      <dgm:prSet phldrT="[Szöveg]"/>
      <dgm:spPr/>
      <dgm:t>
        <a:bodyPr/>
        <a:lstStyle/>
        <a:p>
          <a:pPr algn="l"/>
          <a:r>
            <a:rPr lang="it-IT" dirty="0"/>
            <a:t>L’ottenimento di una risposta diretta da parte dei clienti sui prodotti/servizi </a:t>
          </a:r>
          <a:endParaRPr lang="en-GB" dirty="0"/>
        </a:p>
      </dgm:t>
    </dgm:pt>
    <dgm:pt modelId="{CF3BAC65-64A0-4111-8B48-DC8DAEADD17A}" type="parTrans" cxnId="{960745EE-D745-44E0-929A-B600A57B5B61}">
      <dgm:prSet/>
      <dgm:spPr/>
      <dgm:t>
        <a:bodyPr/>
        <a:lstStyle/>
        <a:p>
          <a:pPr algn="l"/>
          <a:endParaRPr lang="en-GB"/>
        </a:p>
      </dgm:t>
    </dgm:pt>
    <dgm:pt modelId="{82389C9C-5815-44D8-A3B3-6E688FAECA6A}" type="sibTrans" cxnId="{960745EE-D745-44E0-929A-B600A57B5B61}">
      <dgm:prSet/>
      <dgm:spPr/>
      <dgm:t>
        <a:bodyPr/>
        <a:lstStyle/>
        <a:p>
          <a:pPr algn="l"/>
          <a:endParaRPr lang="en-GB"/>
        </a:p>
      </dgm:t>
    </dgm:pt>
    <dgm:pt modelId="{36AB0C51-0180-46F6-83FB-31AFC1961E92}">
      <dgm:prSet phldrT="[Szöveg]"/>
      <dgm:spPr/>
      <dgm:t>
        <a:bodyPr/>
        <a:lstStyle/>
        <a:p>
          <a:pPr algn="l"/>
          <a:r>
            <a:rPr lang="it-IT" dirty="0"/>
            <a:t>Come convincere i clienti ad acquistare questi prodotti/servizi </a:t>
          </a:r>
          <a:endParaRPr lang="en-GB" dirty="0"/>
        </a:p>
      </dgm:t>
    </dgm:pt>
    <dgm:pt modelId="{1CCE8E14-3591-4A4D-BFCC-B23CE3608D96}" type="parTrans" cxnId="{149F2031-A8DC-4B61-8A36-588BAD50B946}">
      <dgm:prSet/>
      <dgm:spPr/>
      <dgm:t>
        <a:bodyPr/>
        <a:lstStyle/>
        <a:p>
          <a:pPr algn="l"/>
          <a:endParaRPr lang="en-GB"/>
        </a:p>
      </dgm:t>
    </dgm:pt>
    <dgm:pt modelId="{CEDD8483-5964-44F4-B60D-BED38D25C5C2}" type="sibTrans" cxnId="{149F2031-A8DC-4B61-8A36-588BAD50B946}">
      <dgm:prSet/>
      <dgm:spPr/>
      <dgm:t>
        <a:bodyPr/>
        <a:lstStyle/>
        <a:p>
          <a:pPr algn="l"/>
          <a:endParaRPr lang="en-GB"/>
        </a:p>
      </dgm:t>
    </dgm:pt>
    <dgm:pt modelId="{D9C0AD03-6EDE-4818-A2AC-84D19DB9E62B}">
      <dgm:prSet/>
      <dgm:spPr/>
      <dgm:t>
        <a:bodyPr/>
        <a:lstStyle/>
        <a:p>
          <a:pPr algn="l"/>
          <a:r>
            <a:rPr lang="en-IE" dirty="0"/>
            <a:t>O approvvigionamento di merci</a:t>
          </a:r>
          <a:endParaRPr lang="en-GB" dirty="0"/>
        </a:p>
      </dgm:t>
    </dgm:pt>
    <dgm:pt modelId="{9205EE85-BBE8-4ACE-8643-834322E5D0A5}" type="parTrans" cxnId="{6837AA05-6414-4A03-9957-0B85E291529D}">
      <dgm:prSet/>
      <dgm:spPr/>
      <dgm:t>
        <a:bodyPr/>
        <a:lstStyle/>
        <a:p>
          <a:pPr algn="l"/>
          <a:endParaRPr lang="en-GB"/>
        </a:p>
      </dgm:t>
    </dgm:pt>
    <dgm:pt modelId="{658BA72F-F5E9-4CA7-BFA0-AF0A86755D21}" type="sibTrans" cxnId="{6837AA05-6414-4A03-9957-0B85E291529D}">
      <dgm:prSet/>
      <dgm:spPr/>
      <dgm:t>
        <a:bodyPr/>
        <a:lstStyle/>
        <a:p>
          <a:pPr algn="l"/>
          <a:endParaRPr lang="en-GB"/>
        </a:p>
      </dgm:t>
    </dgm:pt>
    <dgm:pt modelId="{42E41F9E-E882-4FFA-8BF8-3D65629172B8}">
      <dgm:prSet/>
      <dgm:spPr/>
      <dgm:t>
        <a:bodyPr/>
        <a:lstStyle/>
        <a:p>
          <a:pPr algn="l"/>
          <a:r>
            <a:rPr lang="it-IT" dirty="0"/>
            <a:t>Accesso ai dati tempestivi sulle vendite</a:t>
          </a:r>
          <a:endParaRPr lang="en-IE" dirty="0"/>
        </a:p>
      </dgm:t>
    </dgm:pt>
    <dgm:pt modelId="{285ED229-5003-4C77-990F-8AF720124166}" type="parTrans" cxnId="{B79F1C10-50B6-4BCB-8EF6-CC83AD270B3A}">
      <dgm:prSet/>
      <dgm:spPr/>
      <dgm:t>
        <a:bodyPr/>
        <a:lstStyle/>
        <a:p>
          <a:endParaRPr lang="en-IE"/>
        </a:p>
      </dgm:t>
    </dgm:pt>
    <dgm:pt modelId="{30229231-5AD3-4201-857C-E6BBCF093075}" type="sibTrans" cxnId="{B79F1C10-50B6-4BCB-8EF6-CC83AD270B3A}">
      <dgm:prSet/>
      <dgm:spPr/>
      <dgm:t>
        <a:bodyPr/>
        <a:lstStyle/>
        <a:p>
          <a:endParaRPr lang="en-IE"/>
        </a:p>
      </dgm:t>
    </dgm:pt>
    <dgm:pt modelId="{4DCDAF40-A43E-438D-BDBC-F85C39CCD7FD}">
      <dgm:prSet/>
      <dgm:spPr/>
      <dgm:t>
        <a:bodyPr/>
        <a:lstStyle/>
        <a:p>
          <a:pPr algn="l"/>
          <a:r>
            <a:rPr lang="it-IT" dirty="0"/>
            <a:t>Come marcare, commercializzare, promuovere l'azienda stessa</a:t>
          </a:r>
          <a:endParaRPr lang="en-IE" dirty="0"/>
        </a:p>
      </dgm:t>
    </dgm:pt>
    <dgm:pt modelId="{AD8C0486-383C-4876-93BD-E3A7CD2DC5AD}" type="parTrans" cxnId="{44570DB2-09F4-49B1-BA2D-473E5A14C164}">
      <dgm:prSet/>
      <dgm:spPr/>
      <dgm:t>
        <a:bodyPr/>
        <a:lstStyle/>
        <a:p>
          <a:endParaRPr lang="en-IE"/>
        </a:p>
      </dgm:t>
    </dgm:pt>
    <dgm:pt modelId="{6ACC1AC3-27F5-4DE5-893C-0CB720A6F40A}" type="sibTrans" cxnId="{44570DB2-09F4-49B1-BA2D-473E5A14C164}">
      <dgm:prSet/>
      <dgm:spPr/>
      <dgm:t>
        <a:bodyPr/>
        <a:lstStyle/>
        <a:p>
          <a:endParaRPr lang="en-IE"/>
        </a:p>
      </dgm:t>
    </dgm:pt>
    <dgm:pt modelId="{871BE3D7-2E9E-4ED7-9C0A-7727A3079BF3}" type="pres">
      <dgm:prSet presAssocID="{4EA9DE6F-0078-4363-AE29-F0A6DF06EB22}" presName="Name0" presStyleCnt="0">
        <dgm:presLayoutVars>
          <dgm:dir/>
          <dgm:animLvl val="lvl"/>
          <dgm:resizeHandles val="exact"/>
        </dgm:presLayoutVars>
      </dgm:prSet>
      <dgm:spPr/>
    </dgm:pt>
    <dgm:pt modelId="{61CCB9E7-7523-4BD2-992C-E6E34708B30C}" type="pres">
      <dgm:prSet presAssocID="{C99E99D8-E6E5-4DFA-A6E9-08BC7CB5A119}" presName="linNode" presStyleCnt="0"/>
      <dgm:spPr/>
    </dgm:pt>
    <dgm:pt modelId="{A673E7CD-9A41-463D-83AA-C672769FECBD}" type="pres">
      <dgm:prSet presAssocID="{C99E99D8-E6E5-4DFA-A6E9-08BC7CB5A119}" presName="parentText" presStyleLbl="node1" presStyleIdx="0" presStyleCnt="4">
        <dgm:presLayoutVars>
          <dgm:chMax val="1"/>
          <dgm:bulletEnabled val="1"/>
        </dgm:presLayoutVars>
      </dgm:prSet>
      <dgm:spPr/>
    </dgm:pt>
    <dgm:pt modelId="{79B3F9E8-44B7-4629-8324-7079B2D86705}" type="pres">
      <dgm:prSet presAssocID="{C99E99D8-E6E5-4DFA-A6E9-08BC7CB5A119}" presName="descendantText" presStyleLbl="alignAccFollowNode1" presStyleIdx="0" presStyleCnt="4" custLinFactNeighborX="61" custLinFactNeighborY="2746">
        <dgm:presLayoutVars>
          <dgm:bulletEnabled val="1"/>
        </dgm:presLayoutVars>
      </dgm:prSet>
      <dgm:spPr/>
    </dgm:pt>
    <dgm:pt modelId="{C13491B6-1C38-4715-A15A-E084B7A9C4D1}" type="pres">
      <dgm:prSet presAssocID="{DB4C358A-314E-44F2-A046-D0B403DA1A4B}" presName="sp" presStyleCnt="0"/>
      <dgm:spPr/>
    </dgm:pt>
    <dgm:pt modelId="{DE9D304F-505A-4906-9F58-BF9E05915D20}" type="pres">
      <dgm:prSet presAssocID="{A5FADD4B-F769-49ED-836C-34F7CD6653B1}" presName="linNode" presStyleCnt="0"/>
      <dgm:spPr/>
    </dgm:pt>
    <dgm:pt modelId="{74796BA5-CD28-4C95-B09E-DF56561D02C5}" type="pres">
      <dgm:prSet presAssocID="{A5FADD4B-F769-49ED-836C-34F7CD6653B1}" presName="parentText" presStyleLbl="node1" presStyleIdx="1" presStyleCnt="4">
        <dgm:presLayoutVars>
          <dgm:chMax val="1"/>
          <dgm:bulletEnabled val="1"/>
        </dgm:presLayoutVars>
      </dgm:prSet>
      <dgm:spPr/>
    </dgm:pt>
    <dgm:pt modelId="{7899B372-D7B0-496D-82E8-04566E55A5D0}" type="pres">
      <dgm:prSet presAssocID="{A5FADD4B-F769-49ED-836C-34F7CD6653B1}" presName="descendantText" presStyleLbl="alignAccFollowNode1" presStyleIdx="1" presStyleCnt="4">
        <dgm:presLayoutVars>
          <dgm:bulletEnabled val="1"/>
        </dgm:presLayoutVars>
      </dgm:prSet>
      <dgm:spPr/>
    </dgm:pt>
    <dgm:pt modelId="{376A40B7-87F1-4648-AF4B-690A992F0E3A}" type="pres">
      <dgm:prSet presAssocID="{B8C93A2E-DF8F-4D0A-B238-C7152EF5FD0B}" presName="sp" presStyleCnt="0"/>
      <dgm:spPr/>
    </dgm:pt>
    <dgm:pt modelId="{388E0731-6D18-4BB4-92D9-1A7A9770A739}" type="pres">
      <dgm:prSet presAssocID="{EFC9BBC4-8026-4707-82CF-AC51EC7AD311}" presName="linNode" presStyleCnt="0"/>
      <dgm:spPr/>
    </dgm:pt>
    <dgm:pt modelId="{A4294C89-DAE0-4834-B2F9-28C42E028F30}" type="pres">
      <dgm:prSet presAssocID="{EFC9BBC4-8026-4707-82CF-AC51EC7AD311}" presName="parentText" presStyleLbl="node1" presStyleIdx="2" presStyleCnt="4">
        <dgm:presLayoutVars>
          <dgm:chMax val="1"/>
          <dgm:bulletEnabled val="1"/>
        </dgm:presLayoutVars>
      </dgm:prSet>
      <dgm:spPr/>
    </dgm:pt>
    <dgm:pt modelId="{6F77BCD7-42BA-4235-969A-41F545365864}" type="pres">
      <dgm:prSet presAssocID="{EFC9BBC4-8026-4707-82CF-AC51EC7AD311}" presName="descendantText" presStyleLbl="alignAccFollowNode1" presStyleIdx="2" presStyleCnt="4">
        <dgm:presLayoutVars>
          <dgm:bulletEnabled val="1"/>
        </dgm:presLayoutVars>
      </dgm:prSet>
      <dgm:spPr/>
    </dgm:pt>
    <dgm:pt modelId="{D3835034-790C-460E-BAE4-BF811EAD3617}" type="pres">
      <dgm:prSet presAssocID="{B4F4AE43-2186-4C18-996E-969FEC2924D6}" presName="sp" presStyleCnt="0"/>
      <dgm:spPr/>
    </dgm:pt>
    <dgm:pt modelId="{82E52C2F-40CD-44D2-A469-7A67DABE12B0}" type="pres">
      <dgm:prSet presAssocID="{7030ACF1-9D13-46A0-A74D-C7C599712C9A}" presName="linNode" presStyleCnt="0"/>
      <dgm:spPr/>
    </dgm:pt>
    <dgm:pt modelId="{8881A2AE-BBB0-40EF-BF95-4271576AAF90}" type="pres">
      <dgm:prSet presAssocID="{7030ACF1-9D13-46A0-A74D-C7C599712C9A}" presName="parentText" presStyleLbl="node1" presStyleIdx="3" presStyleCnt="4">
        <dgm:presLayoutVars>
          <dgm:chMax val="1"/>
          <dgm:bulletEnabled val="1"/>
        </dgm:presLayoutVars>
      </dgm:prSet>
      <dgm:spPr/>
    </dgm:pt>
    <dgm:pt modelId="{D9BAF46E-7555-40F0-95E1-29C2F23DCD18}" type="pres">
      <dgm:prSet presAssocID="{7030ACF1-9D13-46A0-A74D-C7C599712C9A}" presName="descendantText" presStyleLbl="alignAccFollowNode1" presStyleIdx="3" presStyleCnt="4">
        <dgm:presLayoutVars>
          <dgm:bulletEnabled val="1"/>
        </dgm:presLayoutVars>
      </dgm:prSet>
      <dgm:spPr/>
    </dgm:pt>
  </dgm:ptLst>
  <dgm:cxnLst>
    <dgm:cxn modelId="{6837AA05-6414-4A03-9957-0B85E291529D}" srcId="{C99E99D8-E6E5-4DFA-A6E9-08BC7CB5A119}" destId="{D9C0AD03-6EDE-4818-A2AC-84D19DB9E62B}" srcOrd="1" destOrd="0" parTransId="{9205EE85-BBE8-4ACE-8643-834322E5D0A5}" sibTransId="{658BA72F-F5E9-4CA7-BFA0-AF0A86755D21}"/>
    <dgm:cxn modelId="{B79F1C10-50B6-4BCB-8EF6-CC83AD270B3A}" srcId="{7030ACF1-9D13-46A0-A74D-C7C599712C9A}" destId="{42E41F9E-E882-4FFA-8BF8-3D65629172B8}" srcOrd="1" destOrd="0" parTransId="{285ED229-5003-4C77-990F-8AF720124166}" sibTransId="{30229231-5AD3-4201-857C-E6BBCF093075}"/>
    <dgm:cxn modelId="{91309529-54BA-4F13-B546-08150647DEC4}" srcId="{4EA9DE6F-0078-4363-AE29-F0A6DF06EB22}" destId="{EFC9BBC4-8026-4707-82CF-AC51EC7AD311}" srcOrd="2" destOrd="0" parTransId="{BD931387-6180-4153-A840-50163EA4BEBA}" sibTransId="{B4F4AE43-2186-4C18-996E-969FEC2924D6}"/>
    <dgm:cxn modelId="{28A7A229-38E6-463F-822F-87B9C2766E2D}" srcId="{A5FADD4B-F769-49ED-836C-34F7CD6653B1}" destId="{65E5DB7E-7781-4CEB-97F8-B6132467583C}" srcOrd="1" destOrd="0" parTransId="{DF8C64B7-B03D-4E2A-A119-2123B2040BF6}" sibTransId="{77CAAC0C-92F2-4B7E-BF86-A21CB67797FC}"/>
    <dgm:cxn modelId="{1B63A52D-4503-4C30-BDC6-628176065077}" type="presOf" srcId="{4EA9DE6F-0078-4363-AE29-F0A6DF06EB22}" destId="{871BE3D7-2E9E-4ED7-9C0A-7727A3079BF3}" srcOrd="0" destOrd="0" presId="urn:microsoft.com/office/officeart/2005/8/layout/vList5"/>
    <dgm:cxn modelId="{149F2031-A8DC-4B61-8A36-588BAD50B946}" srcId="{EFC9BBC4-8026-4707-82CF-AC51EC7AD311}" destId="{36AB0C51-0180-46F6-83FB-31AFC1961E92}" srcOrd="0" destOrd="0" parTransId="{1CCE8E14-3591-4A4D-BFCC-B23CE3608D96}" sibTransId="{CEDD8483-5964-44F4-B60D-BED38D25C5C2}"/>
    <dgm:cxn modelId="{4041813D-7103-4FE6-84CD-31C97F60A94B}" srcId="{4EA9DE6F-0078-4363-AE29-F0A6DF06EB22}" destId="{7030ACF1-9D13-46A0-A74D-C7C599712C9A}" srcOrd="3" destOrd="0" parTransId="{0C92AC35-5B14-4362-A392-FA39D48B5E1F}" sibTransId="{F0D8B1FD-40E9-4B92-879E-803937941117}"/>
    <dgm:cxn modelId="{8C77A345-8A0B-4FEE-9827-FB5F1D256478}" type="presOf" srcId="{A5FADD4B-F769-49ED-836C-34F7CD6653B1}" destId="{74796BA5-CD28-4C95-B09E-DF56561D02C5}" srcOrd="0" destOrd="0" presId="urn:microsoft.com/office/officeart/2005/8/layout/vList5"/>
    <dgm:cxn modelId="{2EADB951-70CB-4364-A2C1-C8008559673B}" type="presOf" srcId="{42E41F9E-E882-4FFA-8BF8-3D65629172B8}" destId="{D9BAF46E-7555-40F0-95E1-29C2F23DCD18}" srcOrd="0" destOrd="1" presId="urn:microsoft.com/office/officeart/2005/8/layout/vList5"/>
    <dgm:cxn modelId="{FDCC3A7C-8436-46B0-9D34-81023126BF9A}" srcId="{4EA9DE6F-0078-4363-AE29-F0A6DF06EB22}" destId="{A5FADD4B-F769-49ED-836C-34F7CD6653B1}" srcOrd="1" destOrd="0" parTransId="{DE12EF6D-DFE8-4979-9D4F-C2C65E085040}" sibTransId="{B8C93A2E-DF8F-4D0A-B238-C7152EF5FD0B}"/>
    <dgm:cxn modelId="{572BFF99-CA27-4481-BB4C-3DA0503F2178}" type="presOf" srcId="{65E5DB7E-7781-4CEB-97F8-B6132467583C}" destId="{7899B372-D7B0-496D-82E8-04566E55A5D0}" srcOrd="0" destOrd="1" presId="urn:microsoft.com/office/officeart/2005/8/layout/vList5"/>
    <dgm:cxn modelId="{EC78FA9B-7029-4EBC-804C-FA9D947FE233}" type="presOf" srcId="{60BF6EF9-C311-4EE3-B1F3-E26E8EA3D7A7}" destId="{79B3F9E8-44B7-4629-8324-7079B2D86705}" srcOrd="0" destOrd="0" presId="urn:microsoft.com/office/officeart/2005/8/layout/vList5"/>
    <dgm:cxn modelId="{B60F3EA6-4B63-40B7-8162-862EEF0A4D6A}" type="presOf" srcId="{DFD380EC-7D88-42F2-8729-3306B570FDE8}" destId="{7899B372-D7B0-496D-82E8-04566E55A5D0}" srcOrd="0" destOrd="0" presId="urn:microsoft.com/office/officeart/2005/8/layout/vList5"/>
    <dgm:cxn modelId="{BE429BA7-FC97-4FFA-B816-EF7241EF10F7}" type="presOf" srcId="{36AB0C51-0180-46F6-83FB-31AFC1961E92}" destId="{6F77BCD7-42BA-4235-969A-41F545365864}" srcOrd="0" destOrd="0" presId="urn:microsoft.com/office/officeart/2005/8/layout/vList5"/>
    <dgm:cxn modelId="{44570DB2-09F4-49B1-BA2D-473E5A14C164}" srcId="{EFC9BBC4-8026-4707-82CF-AC51EC7AD311}" destId="{4DCDAF40-A43E-438D-BDBC-F85C39CCD7FD}" srcOrd="1" destOrd="0" parTransId="{AD8C0486-383C-4876-93BD-E3A7CD2DC5AD}" sibTransId="{6ACC1AC3-27F5-4DE5-893C-0CB720A6F40A}"/>
    <dgm:cxn modelId="{5D3534B6-63BF-42DE-A0D2-5E8EE0DA7B76}" type="presOf" srcId="{4DCDAF40-A43E-438D-BDBC-F85C39CCD7FD}" destId="{6F77BCD7-42BA-4235-969A-41F545365864}" srcOrd="0" destOrd="1" presId="urn:microsoft.com/office/officeart/2005/8/layout/vList5"/>
    <dgm:cxn modelId="{F27063E5-FE10-4982-ABE6-A2A198B3BBBF}" srcId="{C99E99D8-E6E5-4DFA-A6E9-08BC7CB5A119}" destId="{60BF6EF9-C311-4EE3-B1F3-E26E8EA3D7A7}" srcOrd="0" destOrd="0" parTransId="{79C2D855-CB13-4A95-8CAA-31AEFC9A84FB}" sibTransId="{CA9E8251-EF36-404E-AA64-68090264728B}"/>
    <dgm:cxn modelId="{960745EE-D745-44E0-929A-B600A57B5B61}" srcId="{7030ACF1-9D13-46A0-A74D-C7C599712C9A}" destId="{CAA270A0-43E8-46DD-8E1C-E52C5BFA7392}" srcOrd="0" destOrd="0" parTransId="{CF3BAC65-64A0-4111-8B48-DC8DAEADD17A}" sibTransId="{82389C9C-5815-44D8-A3B3-6E688FAECA6A}"/>
    <dgm:cxn modelId="{022195EE-E657-4550-BA1C-0AAB43C2067B}" type="presOf" srcId="{CAA270A0-43E8-46DD-8E1C-E52C5BFA7392}" destId="{D9BAF46E-7555-40F0-95E1-29C2F23DCD18}" srcOrd="0" destOrd="0" presId="urn:microsoft.com/office/officeart/2005/8/layout/vList5"/>
    <dgm:cxn modelId="{9D2E6EEF-39A5-4AFE-91C8-77C54008059B}" type="presOf" srcId="{C99E99D8-E6E5-4DFA-A6E9-08BC7CB5A119}" destId="{A673E7CD-9A41-463D-83AA-C672769FECBD}" srcOrd="0" destOrd="0" presId="urn:microsoft.com/office/officeart/2005/8/layout/vList5"/>
    <dgm:cxn modelId="{523492F0-6999-4CD9-BEC8-BD5AF134688D}" type="presOf" srcId="{7030ACF1-9D13-46A0-A74D-C7C599712C9A}" destId="{8881A2AE-BBB0-40EF-BF95-4271576AAF90}" srcOrd="0" destOrd="0" presId="urn:microsoft.com/office/officeart/2005/8/layout/vList5"/>
    <dgm:cxn modelId="{647C8DF1-ABE7-40FE-8345-0DB3B4C560B3}" srcId="{4EA9DE6F-0078-4363-AE29-F0A6DF06EB22}" destId="{C99E99D8-E6E5-4DFA-A6E9-08BC7CB5A119}" srcOrd="0" destOrd="0" parTransId="{8274AED7-72EF-41D4-AF48-69FF45970AAA}" sibTransId="{DB4C358A-314E-44F2-A046-D0B403DA1A4B}"/>
    <dgm:cxn modelId="{C0C3F9F5-98D1-4B79-99AC-0EF67B9317F2}" srcId="{A5FADD4B-F769-49ED-836C-34F7CD6653B1}" destId="{DFD380EC-7D88-42F2-8729-3306B570FDE8}" srcOrd="0" destOrd="0" parTransId="{F899AF35-601E-48BF-B120-381FD15921A5}" sibTransId="{8C3B8563-18A5-48DF-8E93-033994E4C8F8}"/>
    <dgm:cxn modelId="{B7B635F6-7A17-4B68-9B09-B7B9C1A3B898}" type="presOf" srcId="{EFC9BBC4-8026-4707-82CF-AC51EC7AD311}" destId="{A4294C89-DAE0-4834-B2F9-28C42E028F30}" srcOrd="0" destOrd="0" presId="urn:microsoft.com/office/officeart/2005/8/layout/vList5"/>
    <dgm:cxn modelId="{48EB36FE-917B-4A44-B6CA-3FE7EB5C5BAD}" type="presOf" srcId="{D9C0AD03-6EDE-4818-A2AC-84D19DB9E62B}" destId="{79B3F9E8-44B7-4629-8324-7079B2D86705}" srcOrd="0" destOrd="1" presId="urn:microsoft.com/office/officeart/2005/8/layout/vList5"/>
    <dgm:cxn modelId="{E637FC66-E430-474A-8870-1E30ADEEC764}" type="presParOf" srcId="{871BE3D7-2E9E-4ED7-9C0A-7727A3079BF3}" destId="{61CCB9E7-7523-4BD2-992C-E6E34708B30C}" srcOrd="0" destOrd="0" presId="urn:microsoft.com/office/officeart/2005/8/layout/vList5"/>
    <dgm:cxn modelId="{0E68415B-9D4B-400B-8C40-337AC85D22D7}" type="presParOf" srcId="{61CCB9E7-7523-4BD2-992C-E6E34708B30C}" destId="{A673E7CD-9A41-463D-83AA-C672769FECBD}" srcOrd="0" destOrd="0" presId="urn:microsoft.com/office/officeart/2005/8/layout/vList5"/>
    <dgm:cxn modelId="{FE2CB282-EC58-4A36-9D16-5C1BB8A1C170}" type="presParOf" srcId="{61CCB9E7-7523-4BD2-992C-E6E34708B30C}" destId="{79B3F9E8-44B7-4629-8324-7079B2D86705}" srcOrd="1" destOrd="0" presId="urn:microsoft.com/office/officeart/2005/8/layout/vList5"/>
    <dgm:cxn modelId="{68F02DDF-D706-4F74-A593-0B3773D78B3A}" type="presParOf" srcId="{871BE3D7-2E9E-4ED7-9C0A-7727A3079BF3}" destId="{C13491B6-1C38-4715-A15A-E084B7A9C4D1}" srcOrd="1" destOrd="0" presId="urn:microsoft.com/office/officeart/2005/8/layout/vList5"/>
    <dgm:cxn modelId="{556F4630-2859-47EE-996C-D7DBA58D7117}" type="presParOf" srcId="{871BE3D7-2E9E-4ED7-9C0A-7727A3079BF3}" destId="{DE9D304F-505A-4906-9F58-BF9E05915D20}" srcOrd="2" destOrd="0" presId="urn:microsoft.com/office/officeart/2005/8/layout/vList5"/>
    <dgm:cxn modelId="{D8753D51-15EB-4BE5-A934-E7B93C11F929}" type="presParOf" srcId="{DE9D304F-505A-4906-9F58-BF9E05915D20}" destId="{74796BA5-CD28-4C95-B09E-DF56561D02C5}" srcOrd="0" destOrd="0" presId="urn:microsoft.com/office/officeart/2005/8/layout/vList5"/>
    <dgm:cxn modelId="{9C23F6C8-812C-47FF-9D29-A44F2A1FD689}" type="presParOf" srcId="{DE9D304F-505A-4906-9F58-BF9E05915D20}" destId="{7899B372-D7B0-496D-82E8-04566E55A5D0}" srcOrd="1" destOrd="0" presId="urn:microsoft.com/office/officeart/2005/8/layout/vList5"/>
    <dgm:cxn modelId="{EEB19BE3-D7BB-4C06-9F06-1ED6DF9976BC}" type="presParOf" srcId="{871BE3D7-2E9E-4ED7-9C0A-7727A3079BF3}" destId="{376A40B7-87F1-4648-AF4B-690A992F0E3A}" srcOrd="3" destOrd="0" presId="urn:microsoft.com/office/officeart/2005/8/layout/vList5"/>
    <dgm:cxn modelId="{4492913A-3AC0-4F50-AC8E-FB338F0F6CD0}" type="presParOf" srcId="{871BE3D7-2E9E-4ED7-9C0A-7727A3079BF3}" destId="{388E0731-6D18-4BB4-92D9-1A7A9770A739}" srcOrd="4" destOrd="0" presId="urn:microsoft.com/office/officeart/2005/8/layout/vList5"/>
    <dgm:cxn modelId="{BB3F7721-C6E1-40EC-976F-B3281ECBCE22}" type="presParOf" srcId="{388E0731-6D18-4BB4-92D9-1A7A9770A739}" destId="{A4294C89-DAE0-4834-B2F9-28C42E028F30}" srcOrd="0" destOrd="0" presId="urn:microsoft.com/office/officeart/2005/8/layout/vList5"/>
    <dgm:cxn modelId="{29BF3C78-7744-4FAC-9C12-1A62F14B60B9}" type="presParOf" srcId="{388E0731-6D18-4BB4-92D9-1A7A9770A739}" destId="{6F77BCD7-42BA-4235-969A-41F545365864}" srcOrd="1" destOrd="0" presId="urn:microsoft.com/office/officeart/2005/8/layout/vList5"/>
    <dgm:cxn modelId="{BE965D41-03B5-4357-B286-0374D78A8B44}" type="presParOf" srcId="{871BE3D7-2E9E-4ED7-9C0A-7727A3079BF3}" destId="{D3835034-790C-460E-BAE4-BF811EAD3617}" srcOrd="5" destOrd="0" presId="urn:microsoft.com/office/officeart/2005/8/layout/vList5"/>
    <dgm:cxn modelId="{6CDA04E6-5ECE-499F-9EC5-BF05472CFC0C}" type="presParOf" srcId="{871BE3D7-2E9E-4ED7-9C0A-7727A3079BF3}" destId="{82E52C2F-40CD-44D2-A469-7A67DABE12B0}" srcOrd="6" destOrd="0" presId="urn:microsoft.com/office/officeart/2005/8/layout/vList5"/>
    <dgm:cxn modelId="{89EDF6B8-781E-4C2A-87A2-723CC14EC21B}" type="presParOf" srcId="{82E52C2F-40CD-44D2-A469-7A67DABE12B0}" destId="{8881A2AE-BBB0-40EF-BF95-4271576AAF90}" srcOrd="0" destOrd="0" presId="urn:microsoft.com/office/officeart/2005/8/layout/vList5"/>
    <dgm:cxn modelId="{29215256-0486-4D28-B41A-917ACC27A83F}" type="presParOf" srcId="{82E52C2F-40CD-44D2-A469-7A67DABE12B0}" destId="{D9BAF46E-7555-40F0-95E1-29C2F23DCD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E1EAF-B1CE-4B44-B2B1-F50DAA6B69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FFB3E2-5E65-425A-B50F-C85E8FBFA734}">
      <dgm:prSet phldrT="[Szöveg]"/>
      <dgm:spPr/>
      <dgm:t>
        <a:bodyPr/>
        <a:lstStyle/>
        <a:p>
          <a:r>
            <a:rPr lang="it-IT" dirty="0"/>
            <a:t>Nel modello di franchising, l'imprenditore deve pianificare per....</a:t>
          </a:r>
          <a:endParaRPr lang="en-IE" dirty="0"/>
        </a:p>
      </dgm:t>
    </dgm:pt>
    <dgm:pt modelId="{C54EB798-FC1A-4CA9-8E47-2766B0468319}" type="parTrans" cxnId="{EE2C3E0A-BAAB-4BF0-92D3-258029B7AC6D}">
      <dgm:prSet/>
      <dgm:spPr/>
      <dgm:t>
        <a:bodyPr/>
        <a:lstStyle/>
        <a:p>
          <a:endParaRPr lang="en-GB"/>
        </a:p>
      </dgm:t>
    </dgm:pt>
    <dgm:pt modelId="{397EF211-76B9-4548-8193-C19FA0DF08AA}" type="sibTrans" cxnId="{EE2C3E0A-BAAB-4BF0-92D3-258029B7AC6D}">
      <dgm:prSet/>
      <dgm:spPr/>
      <dgm:t>
        <a:bodyPr/>
        <a:lstStyle/>
        <a:p>
          <a:endParaRPr lang="en-GB"/>
        </a:p>
      </dgm:t>
    </dgm:pt>
    <dgm:pt modelId="{ECE44975-226C-47F2-97A8-8EBE99AB8A78}">
      <dgm:prSet phldrT="[Szöveg]" custT="1"/>
      <dgm:spPr/>
      <dgm:t>
        <a:bodyPr/>
        <a:lstStyle/>
        <a:p>
          <a:r>
            <a:rPr lang="it-IT" sz="1600" noProof="0" dirty="0"/>
            <a:t>Avere produzione diretta da forniture di base / parti fornite, creazione di servizi </a:t>
          </a:r>
          <a:endParaRPr lang="en-GB" sz="1600" noProof="0" dirty="0"/>
        </a:p>
      </dgm:t>
    </dgm:pt>
    <dgm:pt modelId="{603A64D7-AD37-417E-8E51-28364D141E06}" type="parTrans" cxnId="{117C47F3-1474-47E1-B24F-6F2C7B9FE8CC}">
      <dgm:prSet/>
      <dgm:spPr/>
      <dgm:t>
        <a:bodyPr/>
        <a:lstStyle/>
        <a:p>
          <a:endParaRPr lang="en-GB"/>
        </a:p>
      </dgm:t>
    </dgm:pt>
    <dgm:pt modelId="{1BE12E3D-6474-459E-8510-3FD9A41C6B37}" type="sibTrans" cxnId="{117C47F3-1474-47E1-B24F-6F2C7B9FE8CC}">
      <dgm:prSet/>
      <dgm:spPr/>
      <dgm:t>
        <a:bodyPr/>
        <a:lstStyle/>
        <a:p>
          <a:endParaRPr lang="en-GB"/>
        </a:p>
      </dgm:t>
    </dgm:pt>
    <dgm:pt modelId="{9B9EFC3D-1D2C-4586-91A4-EE007F5941E4}">
      <dgm:prSet phldrT="[Szöveg]"/>
      <dgm:spPr/>
      <dgm:t>
        <a:bodyPr/>
        <a:lstStyle/>
        <a:p>
          <a:r>
            <a:rPr lang="it-IT" dirty="0"/>
            <a:t>Raggiungere acquirenti o rivenditori aziendali/governativi </a:t>
          </a:r>
          <a:endParaRPr lang="en-IE" dirty="0"/>
        </a:p>
      </dgm:t>
    </dgm:pt>
    <dgm:pt modelId="{73771F70-BD88-4C07-B80A-C1DDDDDB9423}" type="parTrans" cxnId="{86CA93DF-8905-4DAE-86A8-A310C2467B0F}">
      <dgm:prSet/>
      <dgm:spPr/>
      <dgm:t>
        <a:bodyPr/>
        <a:lstStyle/>
        <a:p>
          <a:endParaRPr lang="en-GB"/>
        </a:p>
      </dgm:t>
    </dgm:pt>
    <dgm:pt modelId="{27DB9E38-4F3E-4A7D-BCA2-FCC7BF46F7BA}" type="sibTrans" cxnId="{86CA93DF-8905-4DAE-86A8-A310C2467B0F}">
      <dgm:prSet/>
      <dgm:spPr/>
      <dgm:t>
        <a:bodyPr/>
        <a:lstStyle/>
        <a:p>
          <a:endParaRPr lang="en-GB"/>
        </a:p>
      </dgm:t>
    </dgm:pt>
    <dgm:pt modelId="{7374F418-1059-4F72-BD77-C7E3CF596D16}">
      <dgm:prSet phldrT="[Szöveg]" custT="1"/>
      <dgm:spPr/>
      <dgm:t>
        <a:bodyPr/>
        <a:lstStyle/>
        <a:p>
          <a:r>
            <a:rPr lang="it-IT" sz="1600" dirty="0"/>
            <a:t>Vendere ad altre società e/o soggetti pubblici</a:t>
          </a:r>
          <a:endParaRPr lang="en-GB" sz="1600" dirty="0"/>
        </a:p>
      </dgm:t>
    </dgm:pt>
    <dgm:pt modelId="{915515BB-CCE5-4718-BDD7-B6CBABCF2070}" type="parTrans" cxnId="{2CFAABD7-BA5A-4B5F-AB89-16072C32157A}">
      <dgm:prSet/>
      <dgm:spPr/>
      <dgm:t>
        <a:bodyPr/>
        <a:lstStyle/>
        <a:p>
          <a:endParaRPr lang="en-GB"/>
        </a:p>
      </dgm:t>
    </dgm:pt>
    <dgm:pt modelId="{29E6393B-DABF-46AA-94C1-113496692983}" type="sibTrans" cxnId="{2CFAABD7-BA5A-4B5F-AB89-16072C32157A}">
      <dgm:prSet/>
      <dgm:spPr/>
      <dgm:t>
        <a:bodyPr/>
        <a:lstStyle/>
        <a:p>
          <a:endParaRPr lang="en-GB"/>
        </a:p>
      </dgm:t>
    </dgm:pt>
    <dgm:pt modelId="{0B36DCAF-AB5F-41D4-B828-DC4ED13785FE}">
      <dgm:prSet phldrT="[Szöveg]"/>
      <dgm:spPr/>
      <dgm:t>
        <a:bodyPr/>
        <a:lstStyle/>
        <a:p>
          <a:r>
            <a:rPr lang="it-IT" dirty="0"/>
            <a:t>Marketing rivolto ad acquirenti aziendali / governativi (marketing diverso da B2C) </a:t>
          </a:r>
          <a:endParaRPr lang="en-IE" dirty="0"/>
        </a:p>
      </dgm:t>
    </dgm:pt>
    <dgm:pt modelId="{6E0FCA97-CD21-4148-AD19-68722B5FD508}" type="parTrans" cxnId="{6FCE27EC-2B1B-4261-98EA-5980D7C5D4DC}">
      <dgm:prSet/>
      <dgm:spPr/>
      <dgm:t>
        <a:bodyPr/>
        <a:lstStyle/>
        <a:p>
          <a:endParaRPr lang="en-GB"/>
        </a:p>
      </dgm:t>
    </dgm:pt>
    <dgm:pt modelId="{F2293344-4BDF-4FAA-8115-2509E1739FBA}" type="sibTrans" cxnId="{6FCE27EC-2B1B-4261-98EA-5980D7C5D4DC}">
      <dgm:prSet/>
      <dgm:spPr/>
      <dgm:t>
        <a:bodyPr/>
        <a:lstStyle/>
        <a:p>
          <a:endParaRPr lang="en-GB"/>
        </a:p>
      </dgm:t>
    </dgm:pt>
    <dgm:pt modelId="{00C8F80B-304A-408E-B7F8-623CE607614A}">
      <dgm:prSet phldrT="[Szöveg]" custT="1"/>
      <dgm:spPr/>
      <dgm:t>
        <a:bodyPr/>
        <a:lstStyle/>
        <a:p>
          <a:r>
            <a:rPr lang="it-IT" sz="1600" dirty="0"/>
            <a:t>La produzione in quantità maggiori è solitamente necessaria</a:t>
          </a:r>
          <a:endParaRPr lang="en-GB" sz="1600" dirty="0"/>
        </a:p>
      </dgm:t>
    </dgm:pt>
    <dgm:pt modelId="{E0B9DB04-E15E-4A2F-8312-4B14BFB7FD3A}" type="parTrans" cxnId="{66116958-16D7-47C6-895D-2EA7CA62EBDF}">
      <dgm:prSet/>
      <dgm:spPr/>
      <dgm:t>
        <a:bodyPr/>
        <a:lstStyle/>
        <a:p>
          <a:endParaRPr lang="en-GB"/>
        </a:p>
      </dgm:t>
    </dgm:pt>
    <dgm:pt modelId="{011FDA0F-0D82-4C9F-BED5-4597A5B7960E}" type="sibTrans" cxnId="{66116958-16D7-47C6-895D-2EA7CA62EBDF}">
      <dgm:prSet/>
      <dgm:spPr/>
      <dgm:t>
        <a:bodyPr/>
        <a:lstStyle/>
        <a:p>
          <a:endParaRPr lang="en-GB"/>
        </a:p>
      </dgm:t>
    </dgm:pt>
    <dgm:pt modelId="{6488CB6C-1CC6-49E0-8457-153D33772014}">
      <dgm:prSet phldrT="[Szöveg]"/>
      <dgm:spPr/>
      <dgm:t>
        <a:bodyPr/>
        <a:lstStyle/>
        <a:p>
          <a:r>
            <a:rPr lang="en-US" dirty="0"/>
            <a:t>In cambio, …</a:t>
          </a:r>
          <a:endParaRPr lang="en-GB" dirty="0"/>
        </a:p>
      </dgm:t>
    </dgm:pt>
    <dgm:pt modelId="{FF4743DC-AC8C-4612-AB62-EADA29C16B71}" type="parTrans" cxnId="{45625B5B-F798-465D-A162-1548A6422B78}">
      <dgm:prSet/>
      <dgm:spPr/>
      <dgm:t>
        <a:bodyPr/>
        <a:lstStyle/>
        <a:p>
          <a:endParaRPr lang="en-GB"/>
        </a:p>
      </dgm:t>
    </dgm:pt>
    <dgm:pt modelId="{D378867A-A24D-43C9-971A-34DF810CDBDE}" type="sibTrans" cxnId="{45625B5B-F798-465D-A162-1548A6422B78}">
      <dgm:prSet/>
      <dgm:spPr/>
      <dgm:t>
        <a:bodyPr/>
        <a:lstStyle/>
        <a:p>
          <a:endParaRPr lang="en-GB"/>
        </a:p>
      </dgm:t>
    </dgm:pt>
    <dgm:pt modelId="{6E672EBB-17DC-4CEF-8720-49BC7EDE862B}">
      <dgm:prSet custT="1"/>
      <dgm:spPr/>
      <dgm:t>
        <a:bodyPr/>
        <a:lstStyle/>
        <a:p>
          <a:r>
            <a:rPr lang="it-IT" sz="1600" dirty="0"/>
            <a:t>Contratti più stabili e a lungo termine possono aiutare la sostenibilità dell'azienda</a:t>
          </a:r>
          <a:endParaRPr lang="en-IE" sz="1600" dirty="0"/>
        </a:p>
      </dgm:t>
    </dgm:pt>
    <dgm:pt modelId="{0B5645D1-ECE7-4D98-BE95-B88CC8FDDE9E}" type="parTrans" cxnId="{00E288D1-22E4-46BA-9B1F-756A6BF2D4C6}">
      <dgm:prSet/>
      <dgm:spPr/>
      <dgm:t>
        <a:bodyPr/>
        <a:lstStyle/>
        <a:p>
          <a:endParaRPr lang="en-IE"/>
        </a:p>
      </dgm:t>
    </dgm:pt>
    <dgm:pt modelId="{0465A541-620D-40E9-98EE-4A829F26DDCC}" type="sibTrans" cxnId="{00E288D1-22E4-46BA-9B1F-756A6BF2D4C6}">
      <dgm:prSet/>
      <dgm:spPr/>
      <dgm:t>
        <a:bodyPr/>
        <a:lstStyle/>
        <a:p>
          <a:endParaRPr lang="en-IE"/>
        </a:p>
      </dgm:t>
    </dgm:pt>
    <dgm:pt modelId="{C8088FCD-E88A-4F5D-9418-03F9920813A0}">
      <dgm:prSet custT="1"/>
      <dgm:spPr/>
      <dgm:t>
        <a:bodyPr/>
        <a:lstStyle/>
        <a:p>
          <a:r>
            <a:rPr lang="it-IT" sz="1600" dirty="0"/>
            <a:t>O vendere ai distributori, rivenditori che sono quindi responsabili di portare il prodotto sul mercato</a:t>
          </a:r>
          <a:endParaRPr lang="en-IE" sz="1600" dirty="0"/>
        </a:p>
      </dgm:t>
    </dgm:pt>
    <dgm:pt modelId="{19EB33A0-18A9-4D87-B32A-3C5DED891448}" type="parTrans" cxnId="{68F4D6C2-456F-4F23-9D9D-52647DDC6CBA}">
      <dgm:prSet/>
      <dgm:spPr/>
      <dgm:t>
        <a:bodyPr/>
        <a:lstStyle/>
        <a:p>
          <a:endParaRPr lang="en-IE"/>
        </a:p>
      </dgm:t>
    </dgm:pt>
    <dgm:pt modelId="{D4493979-A925-49B5-8BF8-14EE89FF7BDB}" type="sibTrans" cxnId="{68F4D6C2-456F-4F23-9D9D-52647DDC6CBA}">
      <dgm:prSet/>
      <dgm:spPr/>
      <dgm:t>
        <a:bodyPr/>
        <a:lstStyle/>
        <a:p>
          <a:endParaRPr lang="en-IE"/>
        </a:p>
      </dgm:t>
    </dgm:pt>
    <dgm:pt modelId="{FDCDB738-6DB6-48FE-8CA3-E2CD30928403}">
      <dgm:prSet phldrT="[Szöveg]" custT="1"/>
      <dgm:spPr/>
      <dgm:t>
        <a:bodyPr/>
        <a:lstStyle/>
        <a:p>
          <a:r>
            <a:rPr lang="it-IT" sz="1600" dirty="0"/>
            <a:t>Come convincere i clienti/rivenditori ad acquistare questi prodotti/servizi </a:t>
          </a:r>
          <a:endParaRPr lang="en-GB" sz="1600" dirty="0"/>
        </a:p>
      </dgm:t>
    </dgm:pt>
    <dgm:pt modelId="{33D6CA32-16E1-46BA-8256-1B09EC32D13C}" type="sibTrans" cxnId="{9200476B-2253-455E-BD87-7B29026961E2}">
      <dgm:prSet/>
      <dgm:spPr/>
      <dgm:t>
        <a:bodyPr/>
        <a:lstStyle/>
        <a:p>
          <a:endParaRPr lang="en-GB"/>
        </a:p>
      </dgm:t>
    </dgm:pt>
    <dgm:pt modelId="{90894BFD-21E6-403C-B39F-42796D95DB0B}" type="parTrans" cxnId="{9200476B-2253-455E-BD87-7B29026961E2}">
      <dgm:prSet/>
      <dgm:spPr/>
      <dgm:t>
        <a:bodyPr/>
        <a:lstStyle/>
        <a:p>
          <a:endParaRPr lang="en-GB"/>
        </a:p>
      </dgm:t>
    </dgm:pt>
    <dgm:pt modelId="{C6674B66-583B-4BA3-AC21-B6A7D18A594B}">
      <dgm:prSet custT="1"/>
      <dgm:spPr/>
      <dgm:t>
        <a:bodyPr/>
        <a:lstStyle/>
        <a:p>
          <a:r>
            <a:rPr lang="it-IT" sz="1500" b="1" dirty="0"/>
            <a:t>Come brandizzare, commercializzare, promuovere l'azienda stessa</a:t>
          </a:r>
          <a:endParaRPr lang="en-GB" sz="1500" b="1" dirty="0"/>
        </a:p>
      </dgm:t>
    </dgm:pt>
    <dgm:pt modelId="{E8687F5D-A170-4F61-A57A-25158B822F4C}" type="sibTrans" cxnId="{7A8182A8-F399-41CF-B246-C45741C4D933}">
      <dgm:prSet/>
      <dgm:spPr/>
      <dgm:t>
        <a:bodyPr/>
        <a:lstStyle/>
        <a:p>
          <a:endParaRPr lang="en-GB"/>
        </a:p>
      </dgm:t>
    </dgm:pt>
    <dgm:pt modelId="{B30A305C-0686-47AF-96BB-4AD97EAC6355}" type="parTrans" cxnId="{7A8182A8-F399-41CF-B246-C45741C4D933}">
      <dgm:prSet/>
      <dgm:spPr/>
      <dgm:t>
        <a:bodyPr/>
        <a:lstStyle/>
        <a:p>
          <a:endParaRPr lang="en-GB"/>
        </a:p>
      </dgm:t>
    </dgm:pt>
    <dgm:pt modelId="{CAF49CF6-D661-4288-B413-EFCB5B3E2B5F}" type="pres">
      <dgm:prSet presAssocID="{862E1EAF-B1CE-4B44-B2B1-F50DAA6B69F0}" presName="Name0" presStyleCnt="0">
        <dgm:presLayoutVars>
          <dgm:dir/>
          <dgm:animLvl val="lvl"/>
          <dgm:resizeHandles val="exact"/>
        </dgm:presLayoutVars>
      </dgm:prSet>
      <dgm:spPr/>
    </dgm:pt>
    <dgm:pt modelId="{5E29B0AA-4F9C-4D09-BE91-09B4706215F1}" type="pres">
      <dgm:prSet presAssocID="{AFFFB3E2-5E65-425A-B50F-C85E8FBFA734}" presName="linNode" presStyleCnt="0"/>
      <dgm:spPr/>
    </dgm:pt>
    <dgm:pt modelId="{E805F086-540C-400C-AE8D-EB336FF84683}" type="pres">
      <dgm:prSet presAssocID="{AFFFB3E2-5E65-425A-B50F-C85E8FBFA734}" presName="parentText" presStyleLbl="node1" presStyleIdx="0" presStyleCnt="4">
        <dgm:presLayoutVars>
          <dgm:chMax val="1"/>
          <dgm:bulletEnabled val="1"/>
        </dgm:presLayoutVars>
      </dgm:prSet>
      <dgm:spPr/>
    </dgm:pt>
    <dgm:pt modelId="{A0056085-160C-4B7B-8D3B-554B2AAC791D}" type="pres">
      <dgm:prSet presAssocID="{AFFFB3E2-5E65-425A-B50F-C85E8FBFA734}" presName="descendantText" presStyleLbl="alignAccFollowNode1" presStyleIdx="0" presStyleCnt="4">
        <dgm:presLayoutVars>
          <dgm:bulletEnabled val="1"/>
        </dgm:presLayoutVars>
      </dgm:prSet>
      <dgm:spPr/>
    </dgm:pt>
    <dgm:pt modelId="{90477058-938F-4A7B-B0CA-B96356D3EE5A}" type="pres">
      <dgm:prSet presAssocID="{397EF211-76B9-4548-8193-C19FA0DF08AA}" presName="sp" presStyleCnt="0"/>
      <dgm:spPr/>
    </dgm:pt>
    <dgm:pt modelId="{E2F21444-6E02-482B-B0FE-212FC8F2B38B}" type="pres">
      <dgm:prSet presAssocID="{9B9EFC3D-1D2C-4586-91A4-EE007F5941E4}" presName="linNode" presStyleCnt="0"/>
      <dgm:spPr/>
    </dgm:pt>
    <dgm:pt modelId="{3116D308-9A1E-4664-A6BE-E683D772DF89}" type="pres">
      <dgm:prSet presAssocID="{9B9EFC3D-1D2C-4586-91A4-EE007F5941E4}" presName="parentText" presStyleLbl="node1" presStyleIdx="1" presStyleCnt="4">
        <dgm:presLayoutVars>
          <dgm:chMax val="1"/>
          <dgm:bulletEnabled val="1"/>
        </dgm:presLayoutVars>
      </dgm:prSet>
      <dgm:spPr/>
    </dgm:pt>
    <dgm:pt modelId="{F8447BCB-D0A2-4EAD-9D32-5D81C9B5BE51}" type="pres">
      <dgm:prSet presAssocID="{9B9EFC3D-1D2C-4586-91A4-EE007F5941E4}" presName="descendantText" presStyleLbl="alignAccFollowNode1" presStyleIdx="1" presStyleCnt="4">
        <dgm:presLayoutVars>
          <dgm:bulletEnabled val="1"/>
        </dgm:presLayoutVars>
      </dgm:prSet>
      <dgm:spPr/>
    </dgm:pt>
    <dgm:pt modelId="{29E17ABC-E086-4C43-9D84-32F4597DF2C2}" type="pres">
      <dgm:prSet presAssocID="{27DB9E38-4F3E-4A7D-BCA2-FCC7BF46F7BA}" presName="sp" presStyleCnt="0"/>
      <dgm:spPr/>
    </dgm:pt>
    <dgm:pt modelId="{2E290E43-1DAB-4C8C-ACFB-D6C1C613026B}" type="pres">
      <dgm:prSet presAssocID="{0B36DCAF-AB5F-41D4-B828-DC4ED13785FE}" presName="linNode" presStyleCnt="0"/>
      <dgm:spPr/>
    </dgm:pt>
    <dgm:pt modelId="{F62111E7-A6C3-4AD8-A743-926FEEA224BE}" type="pres">
      <dgm:prSet presAssocID="{0B36DCAF-AB5F-41D4-B828-DC4ED13785FE}" presName="parentText" presStyleLbl="node1" presStyleIdx="2" presStyleCnt="4">
        <dgm:presLayoutVars>
          <dgm:chMax val="1"/>
          <dgm:bulletEnabled val="1"/>
        </dgm:presLayoutVars>
      </dgm:prSet>
      <dgm:spPr/>
    </dgm:pt>
    <dgm:pt modelId="{3FB85A88-547B-44D3-8102-F3FDB3846085}" type="pres">
      <dgm:prSet presAssocID="{0B36DCAF-AB5F-41D4-B828-DC4ED13785FE}" presName="descendantText" presStyleLbl="alignAccFollowNode1" presStyleIdx="2" presStyleCnt="4">
        <dgm:presLayoutVars>
          <dgm:bulletEnabled val="1"/>
        </dgm:presLayoutVars>
      </dgm:prSet>
      <dgm:spPr/>
    </dgm:pt>
    <dgm:pt modelId="{52FCD150-3BFF-4700-A1D9-6178AE304A9E}" type="pres">
      <dgm:prSet presAssocID="{F2293344-4BDF-4FAA-8115-2509E1739FBA}" presName="sp" presStyleCnt="0"/>
      <dgm:spPr/>
    </dgm:pt>
    <dgm:pt modelId="{D5215599-A024-44F8-9D88-6BB9D11B6752}" type="pres">
      <dgm:prSet presAssocID="{6488CB6C-1CC6-49E0-8457-153D33772014}" presName="linNode" presStyleCnt="0"/>
      <dgm:spPr/>
    </dgm:pt>
    <dgm:pt modelId="{D05EB96B-6580-41FA-A25F-99277D0723FD}" type="pres">
      <dgm:prSet presAssocID="{6488CB6C-1CC6-49E0-8457-153D33772014}" presName="parentText" presStyleLbl="node1" presStyleIdx="3" presStyleCnt="4">
        <dgm:presLayoutVars>
          <dgm:chMax val="1"/>
          <dgm:bulletEnabled val="1"/>
        </dgm:presLayoutVars>
      </dgm:prSet>
      <dgm:spPr/>
    </dgm:pt>
    <dgm:pt modelId="{61F1B543-EEE8-4EFA-BC97-F7E4D0C95CC1}" type="pres">
      <dgm:prSet presAssocID="{6488CB6C-1CC6-49E0-8457-153D33772014}" presName="descendantText" presStyleLbl="alignAccFollowNode1" presStyleIdx="3" presStyleCnt="4">
        <dgm:presLayoutVars>
          <dgm:bulletEnabled val="1"/>
        </dgm:presLayoutVars>
      </dgm:prSet>
      <dgm:spPr/>
    </dgm:pt>
  </dgm:ptLst>
  <dgm:cxnLst>
    <dgm:cxn modelId="{08EEEA05-04DE-4F4A-A658-4C05BB7DA4B2}" type="presOf" srcId="{6E672EBB-17DC-4CEF-8720-49BC7EDE862B}" destId="{61F1B543-EEE8-4EFA-BC97-F7E4D0C95CC1}" srcOrd="0" destOrd="1" presId="urn:microsoft.com/office/officeart/2005/8/layout/vList5"/>
    <dgm:cxn modelId="{EE2C3E0A-BAAB-4BF0-92D3-258029B7AC6D}" srcId="{862E1EAF-B1CE-4B44-B2B1-F50DAA6B69F0}" destId="{AFFFB3E2-5E65-425A-B50F-C85E8FBFA734}" srcOrd="0" destOrd="0" parTransId="{C54EB798-FC1A-4CA9-8E47-2766B0468319}" sibTransId="{397EF211-76B9-4548-8193-C19FA0DF08AA}"/>
    <dgm:cxn modelId="{8D835C21-D9FD-41E0-9688-971721A9DBBE}" type="presOf" srcId="{7374F418-1059-4F72-BD77-C7E3CF596D16}" destId="{F8447BCB-D0A2-4EAD-9D32-5D81C9B5BE51}" srcOrd="0" destOrd="0" presId="urn:microsoft.com/office/officeart/2005/8/layout/vList5"/>
    <dgm:cxn modelId="{4BA5B23C-55F2-4D07-A960-D0E5BA7555CE}" type="presOf" srcId="{C8088FCD-E88A-4F5D-9418-03F9920813A0}" destId="{F8447BCB-D0A2-4EAD-9D32-5D81C9B5BE51}" srcOrd="0" destOrd="1" presId="urn:microsoft.com/office/officeart/2005/8/layout/vList5"/>
    <dgm:cxn modelId="{45625B5B-F798-465D-A162-1548A6422B78}" srcId="{862E1EAF-B1CE-4B44-B2B1-F50DAA6B69F0}" destId="{6488CB6C-1CC6-49E0-8457-153D33772014}" srcOrd="3" destOrd="0" parTransId="{FF4743DC-AC8C-4612-AB62-EADA29C16B71}" sibTransId="{D378867A-A24D-43C9-971A-34DF810CDBDE}"/>
    <dgm:cxn modelId="{EBDF4D5C-52C9-472C-8602-D98F45DE82BB}" type="presOf" srcId="{FDCDB738-6DB6-48FE-8CA3-E2CD30928403}" destId="{3FB85A88-547B-44D3-8102-F3FDB3846085}" srcOrd="0" destOrd="0" presId="urn:microsoft.com/office/officeart/2005/8/layout/vList5"/>
    <dgm:cxn modelId="{B3EDE15D-9262-4145-940B-AFAD1FD78776}" type="presOf" srcId="{00C8F80B-304A-408E-B7F8-623CE607614A}" destId="{61F1B543-EEE8-4EFA-BC97-F7E4D0C95CC1}" srcOrd="0" destOrd="0" presId="urn:microsoft.com/office/officeart/2005/8/layout/vList5"/>
    <dgm:cxn modelId="{9200476B-2253-455E-BD87-7B29026961E2}" srcId="{0B36DCAF-AB5F-41D4-B828-DC4ED13785FE}" destId="{FDCDB738-6DB6-48FE-8CA3-E2CD30928403}" srcOrd="0" destOrd="0" parTransId="{90894BFD-21E6-403C-B39F-42796D95DB0B}" sibTransId="{33D6CA32-16E1-46BA-8256-1B09EC32D13C}"/>
    <dgm:cxn modelId="{F9E3746D-9E87-4617-B368-FB44BFE4C3A5}" type="presOf" srcId="{6488CB6C-1CC6-49E0-8457-153D33772014}" destId="{D05EB96B-6580-41FA-A25F-99277D0723FD}" srcOrd="0" destOrd="0" presId="urn:microsoft.com/office/officeart/2005/8/layout/vList5"/>
    <dgm:cxn modelId="{04665775-DDDE-44AC-993A-1565C034E45F}" type="presOf" srcId="{AFFFB3E2-5E65-425A-B50F-C85E8FBFA734}" destId="{E805F086-540C-400C-AE8D-EB336FF84683}" srcOrd="0" destOrd="0" presId="urn:microsoft.com/office/officeart/2005/8/layout/vList5"/>
    <dgm:cxn modelId="{66116958-16D7-47C6-895D-2EA7CA62EBDF}" srcId="{6488CB6C-1CC6-49E0-8457-153D33772014}" destId="{00C8F80B-304A-408E-B7F8-623CE607614A}" srcOrd="0" destOrd="0" parTransId="{E0B9DB04-E15E-4A2F-8312-4B14BFB7FD3A}" sibTransId="{011FDA0F-0D82-4C9F-BED5-4597A5B7960E}"/>
    <dgm:cxn modelId="{64DA459F-A6A5-4440-A1CA-CA938AE99918}" type="presOf" srcId="{ECE44975-226C-47F2-97A8-8EBE99AB8A78}" destId="{A0056085-160C-4B7B-8D3B-554B2AAC791D}" srcOrd="0" destOrd="0" presId="urn:microsoft.com/office/officeart/2005/8/layout/vList5"/>
    <dgm:cxn modelId="{7A8182A8-F399-41CF-B246-C45741C4D933}" srcId="{0B36DCAF-AB5F-41D4-B828-DC4ED13785FE}" destId="{C6674B66-583B-4BA3-AC21-B6A7D18A594B}" srcOrd="1" destOrd="0" parTransId="{B30A305C-0686-47AF-96BB-4AD97EAC6355}" sibTransId="{E8687F5D-A170-4F61-A57A-25158B822F4C}"/>
    <dgm:cxn modelId="{68F4D6C2-456F-4F23-9D9D-52647DDC6CBA}" srcId="{9B9EFC3D-1D2C-4586-91A4-EE007F5941E4}" destId="{C8088FCD-E88A-4F5D-9418-03F9920813A0}" srcOrd="1" destOrd="0" parTransId="{19EB33A0-18A9-4D87-B32A-3C5DED891448}" sibTransId="{D4493979-A925-49B5-8BF8-14EE89FF7BDB}"/>
    <dgm:cxn modelId="{9554D6C4-25A8-42A2-BD12-53AEBD6F36EE}" type="presOf" srcId="{862E1EAF-B1CE-4B44-B2B1-F50DAA6B69F0}" destId="{CAF49CF6-D661-4288-B413-EFCB5B3E2B5F}" srcOrd="0" destOrd="0" presId="urn:microsoft.com/office/officeart/2005/8/layout/vList5"/>
    <dgm:cxn modelId="{AF35F3D0-36ED-421E-B814-0B4A51BE158A}" type="presOf" srcId="{9B9EFC3D-1D2C-4586-91A4-EE007F5941E4}" destId="{3116D308-9A1E-4664-A6BE-E683D772DF89}" srcOrd="0" destOrd="0" presId="urn:microsoft.com/office/officeart/2005/8/layout/vList5"/>
    <dgm:cxn modelId="{00E288D1-22E4-46BA-9B1F-756A6BF2D4C6}" srcId="{6488CB6C-1CC6-49E0-8457-153D33772014}" destId="{6E672EBB-17DC-4CEF-8720-49BC7EDE862B}" srcOrd="1" destOrd="0" parTransId="{0B5645D1-ECE7-4D98-BE95-B88CC8FDDE9E}" sibTransId="{0465A541-620D-40E9-98EE-4A829F26DDCC}"/>
    <dgm:cxn modelId="{DB2930D4-6026-42FB-B106-79F7160111A3}" type="presOf" srcId="{0B36DCAF-AB5F-41D4-B828-DC4ED13785FE}" destId="{F62111E7-A6C3-4AD8-A743-926FEEA224BE}" srcOrd="0" destOrd="0" presId="urn:microsoft.com/office/officeart/2005/8/layout/vList5"/>
    <dgm:cxn modelId="{2CFAABD7-BA5A-4B5F-AB89-16072C32157A}" srcId="{9B9EFC3D-1D2C-4586-91A4-EE007F5941E4}" destId="{7374F418-1059-4F72-BD77-C7E3CF596D16}" srcOrd="0" destOrd="0" parTransId="{915515BB-CCE5-4718-BDD7-B6CBABCF2070}" sibTransId="{29E6393B-DABF-46AA-94C1-113496692983}"/>
    <dgm:cxn modelId="{86CA93DF-8905-4DAE-86A8-A310C2467B0F}" srcId="{862E1EAF-B1CE-4B44-B2B1-F50DAA6B69F0}" destId="{9B9EFC3D-1D2C-4586-91A4-EE007F5941E4}" srcOrd="1" destOrd="0" parTransId="{73771F70-BD88-4C07-B80A-C1DDDDDB9423}" sibTransId="{27DB9E38-4F3E-4A7D-BCA2-FCC7BF46F7BA}"/>
    <dgm:cxn modelId="{6FCE27EC-2B1B-4261-98EA-5980D7C5D4DC}" srcId="{862E1EAF-B1CE-4B44-B2B1-F50DAA6B69F0}" destId="{0B36DCAF-AB5F-41D4-B828-DC4ED13785FE}" srcOrd="2" destOrd="0" parTransId="{6E0FCA97-CD21-4148-AD19-68722B5FD508}" sibTransId="{F2293344-4BDF-4FAA-8115-2509E1739FBA}"/>
    <dgm:cxn modelId="{865541F3-977B-429D-933A-BEE64D6B613F}" type="presOf" srcId="{C6674B66-583B-4BA3-AC21-B6A7D18A594B}" destId="{3FB85A88-547B-44D3-8102-F3FDB3846085}" srcOrd="0" destOrd="1" presId="urn:microsoft.com/office/officeart/2005/8/layout/vList5"/>
    <dgm:cxn modelId="{117C47F3-1474-47E1-B24F-6F2C7B9FE8CC}" srcId="{AFFFB3E2-5E65-425A-B50F-C85E8FBFA734}" destId="{ECE44975-226C-47F2-97A8-8EBE99AB8A78}" srcOrd="0" destOrd="0" parTransId="{603A64D7-AD37-417E-8E51-28364D141E06}" sibTransId="{1BE12E3D-6474-459E-8510-3FD9A41C6B37}"/>
    <dgm:cxn modelId="{89884BB2-9D45-470F-815C-5E0BC88CD3DA}" type="presParOf" srcId="{CAF49CF6-D661-4288-B413-EFCB5B3E2B5F}" destId="{5E29B0AA-4F9C-4D09-BE91-09B4706215F1}" srcOrd="0" destOrd="0" presId="urn:microsoft.com/office/officeart/2005/8/layout/vList5"/>
    <dgm:cxn modelId="{B5A62B66-7336-4368-BAE2-FDDC4E872EAE}" type="presParOf" srcId="{5E29B0AA-4F9C-4D09-BE91-09B4706215F1}" destId="{E805F086-540C-400C-AE8D-EB336FF84683}" srcOrd="0" destOrd="0" presId="urn:microsoft.com/office/officeart/2005/8/layout/vList5"/>
    <dgm:cxn modelId="{BFF9E193-89BB-478F-8B79-635B56FE6FA3}" type="presParOf" srcId="{5E29B0AA-4F9C-4D09-BE91-09B4706215F1}" destId="{A0056085-160C-4B7B-8D3B-554B2AAC791D}" srcOrd="1" destOrd="0" presId="urn:microsoft.com/office/officeart/2005/8/layout/vList5"/>
    <dgm:cxn modelId="{3AA73EC4-EC85-4435-8EF9-BB1E4B5E1B5D}" type="presParOf" srcId="{CAF49CF6-D661-4288-B413-EFCB5B3E2B5F}" destId="{90477058-938F-4A7B-B0CA-B96356D3EE5A}" srcOrd="1" destOrd="0" presId="urn:microsoft.com/office/officeart/2005/8/layout/vList5"/>
    <dgm:cxn modelId="{D496D32F-2DBA-4256-8D88-9C848B1F139A}" type="presParOf" srcId="{CAF49CF6-D661-4288-B413-EFCB5B3E2B5F}" destId="{E2F21444-6E02-482B-B0FE-212FC8F2B38B}" srcOrd="2" destOrd="0" presId="urn:microsoft.com/office/officeart/2005/8/layout/vList5"/>
    <dgm:cxn modelId="{7374A297-F049-4A8C-9E06-96DE99FFF594}" type="presParOf" srcId="{E2F21444-6E02-482B-B0FE-212FC8F2B38B}" destId="{3116D308-9A1E-4664-A6BE-E683D772DF89}" srcOrd="0" destOrd="0" presId="urn:microsoft.com/office/officeart/2005/8/layout/vList5"/>
    <dgm:cxn modelId="{81449334-E2CE-432C-BF79-673C31643B96}" type="presParOf" srcId="{E2F21444-6E02-482B-B0FE-212FC8F2B38B}" destId="{F8447BCB-D0A2-4EAD-9D32-5D81C9B5BE51}" srcOrd="1" destOrd="0" presId="urn:microsoft.com/office/officeart/2005/8/layout/vList5"/>
    <dgm:cxn modelId="{B98C9E9A-47F5-4C93-B3BD-819DE572446D}" type="presParOf" srcId="{CAF49CF6-D661-4288-B413-EFCB5B3E2B5F}" destId="{29E17ABC-E086-4C43-9D84-32F4597DF2C2}" srcOrd="3" destOrd="0" presId="urn:microsoft.com/office/officeart/2005/8/layout/vList5"/>
    <dgm:cxn modelId="{FE21A5CF-2D6E-435C-AA55-9F539D0E4CDD}" type="presParOf" srcId="{CAF49CF6-D661-4288-B413-EFCB5B3E2B5F}" destId="{2E290E43-1DAB-4C8C-ACFB-D6C1C613026B}" srcOrd="4" destOrd="0" presId="urn:microsoft.com/office/officeart/2005/8/layout/vList5"/>
    <dgm:cxn modelId="{9993CA3B-1349-43BA-BBAA-A4E593C53EAF}" type="presParOf" srcId="{2E290E43-1DAB-4C8C-ACFB-D6C1C613026B}" destId="{F62111E7-A6C3-4AD8-A743-926FEEA224BE}" srcOrd="0" destOrd="0" presId="urn:microsoft.com/office/officeart/2005/8/layout/vList5"/>
    <dgm:cxn modelId="{12816C48-1536-41B1-A024-70B4A81EAB51}" type="presParOf" srcId="{2E290E43-1DAB-4C8C-ACFB-D6C1C613026B}" destId="{3FB85A88-547B-44D3-8102-F3FDB3846085}" srcOrd="1" destOrd="0" presId="urn:microsoft.com/office/officeart/2005/8/layout/vList5"/>
    <dgm:cxn modelId="{D4991EF1-2549-4812-8B60-3447BB1C82DB}" type="presParOf" srcId="{CAF49CF6-D661-4288-B413-EFCB5B3E2B5F}" destId="{52FCD150-3BFF-4700-A1D9-6178AE304A9E}" srcOrd="5" destOrd="0" presId="urn:microsoft.com/office/officeart/2005/8/layout/vList5"/>
    <dgm:cxn modelId="{F4CF2DD1-9ACA-4430-B22E-AE62E59F5800}" type="presParOf" srcId="{CAF49CF6-D661-4288-B413-EFCB5B3E2B5F}" destId="{D5215599-A024-44F8-9D88-6BB9D11B6752}" srcOrd="6" destOrd="0" presId="urn:microsoft.com/office/officeart/2005/8/layout/vList5"/>
    <dgm:cxn modelId="{AB90B0B9-87F5-410E-A28C-2ACDFC2DD6F6}" type="presParOf" srcId="{D5215599-A024-44F8-9D88-6BB9D11B6752}" destId="{D05EB96B-6580-41FA-A25F-99277D0723FD}" srcOrd="0" destOrd="0" presId="urn:microsoft.com/office/officeart/2005/8/layout/vList5"/>
    <dgm:cxn modelId="{885E2868-53A7-4AA4-A45F-2A3F62ADE1EC}" type="presParOf" srcId="{D5215599-A024-44F8-9D88-6BB9D11B6752}" destId="{61F1B543-EEE8-4EFA-BC97-F7E4D0C95C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9A9F6-0D26-48C1-BD2C-241438E44C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F31A40D-E68C-472F-BE7D-03924D419546}">
      <dgm:prSet phldrT="[Szöveg]"/>
      <dgm:spPr/>
      <dgm:t>
        <a:bodyPr/>
        <a:lstStyle/>
        <a:p>
          <a:r>
            <a:rPr lang="it-IT" dirty="0"/>
            <a:t>Nel modello di franchising, l'imprenditore deve pianificare per....</a:t>
          </a:r>
          <a:endParaRPr lang="en-IE" dirty="0"/>
        </a:p>
      </dgm:t>
    </dgm:pt>
    <dgm:pt modelId="{28C67E83-A276-4F71-9EE1-1384190E8396}" type="parTrans" cxnId="{F6E9D6A7-2A77-4CF1-B2DA-CC38F555C722}">
      <dgm:prSet/>
      <dgm:spPr/>
      <dgm:t>
        <a:bodyPr/>
        <a:lstStyle/>
        <a:p>
          <a:endParaRPr lang="en-GB"/>
        </a:p>
      </dgm:t>
    </dgm:pt>
    <dgm:pt modelId="{E90F2805-43AC-440E-9374-94B9F29A035A}" type="sibTrans" cxnId="{F6E9D6A7-2A77-4CF1-B2DA-CC38F555C722}">
      <dgm:prSet/>
      <dgm:spPr/>
      <dgm:t>
        <a:bodyPr/>
        <a:lstStyle/>
        <a:p>
          <a:endParaRPr lang="en-GB"/>
        </a:p>
      </dgm:t>
    </dgm:pt>
    <dgm:pt modelId="{1EC10D0E-FEAA-4A9D-AB99-4DAE48135015}">
      <dgm:prSet phldrT="[Szöveg]" custT="1"/>
      <dgm:spPr/>
      <dgm:t>
        <a:bodyPr/>
        <a:lstStyle/>
        <a:p>
          <a:r>
            <a:rPr lang="it-IT" sz="1600" noProof="0" dirty="0"/>
            <a:t>Avere una figura rigorosa, di solito con forti requisiti di franchising </a:t>
          </a:r>
          <a:endParaRPr lang="en-GB" sz="1600" noProof="0" dirty="0"/>
        </a:p>
      </dgm:t>
    </dgm:pt>
    <dgm:pt modelId="{D9109E63-AE1B-46B3-815D-3E46268E1806}" type="parTrans" cxnId="{76EB8724-ECC7-4A4C-BD6E-12B7C8878733}">
      <dgm:prSet/>
      <dgm:spPr/>
      <dgm:t>
        <a:bodyPr/>
        <a:lstStyle/>
        <a:p>
          <a:endParaRPr lang="en-GB"/>
        </a:p>
      </dgm:t>
    </dgm:pt>
    <dgm:pt modelId="{35B9D8EC-78EB-403F-B8C0-4C0BFCE3CB18}" type="sibTrans" cxnId="{76EB8724-ECC7-4A4C-BD6E-12B7C8878733}">
      <dgm:prSet/>
      <dgm:spPr/>
      <dgm:t>
        <a:bodyPr/>
        <a:lstStyle/>
        <a:p>
          <a:endParaRPr lang="en-GB"/>
        </a:p>
      </dgm:t>
    </dgm:pt>
    <dgm:pt modelId="{9160D86E-9BB8-48E5-B057-5AB0D9688F03}">
      <dgm:prSet phldrT="[Szöveg]"/>
      <dgm:spPr/>
      <dgm:t>
        <a:bodyPr/>
        <a:lstStyle/>
        <a:p>
          <a:r>
            <a:rPr lang="it-IT" dirty="0"/>
            <a:t>La logistica e il punto vendita</a:t>
          </a:r>
          <a:endParaRPr lang="en-GB" dirty="0"/>
        </a:p>
      </dgm:t>
    </dgm:pt>
    <dgm:pt modelId="{B5F7B2D0-55DF-4002-82AE-FAF3AB988414}" type="parTrans" cxnId="{99A11759-EECA-4455-82B5-C08B524BE144}">
      <dgm:prSet/>
      <dgm:spPr/>
      <dgm:t>
        <a:bodyPr/>
        <a:lstStyle/>
        <a:p>
          <a:endParaRPr lang="en-GB"/>
        </a:p>
      </dgm:t>
    </dgm:pt>
    <dgm:pt modelId="{E5741034-6134-4A3E-822D-5893677BD894}" type="sibTrans" cxnId="{99A11759-EECA-4455-82B5-C08B524BE144}">
      <dgm:prSet/>
      <dgm:spPr/>
      <dgm:t>
        <a:bodyPr/>
        <a:lstStyle/>
        <a:p>
          <a:endParaRPr lang="en-GB"/>
        </a:p>
      </dgm:t>
    </dgm:pt>
    <dgm:pt modelId="{DA65FF6A-6367-40DC-9E43-DA6A7374C809}">
      <dgm:prSet phldrT="[Szöveg]" custT="1"/>
      <dgm:spPr/>
      <dgm:t>
        <a:bodyPr/>
        <a:lstStyle/>
        <a:p>
          <a:r>
            <a:rPr lang="it-IT" sz="1600" dirty="0"/>
            <a:t>E come dovrebbe aprire il nuovo negozio in franchising? </a:t>
          </a:r>
          <a:endParaRPr lang="en-GB" sz="1600" dirty="0"/>
        </a:p>
      </dgm:t>
    </dgm:pt>
    <dgm:pt modelId="{59A3AD91-8DC1-4AFD-81C8-C3730C8C0DD0}" type="parTrans" cxnId="{4F715C13-CE6D-40A1-B8DB-5B65AAB7BF5E}">
      <dgm:prSet/>
      <dgm:spPr/>
      <dgm:t>
        <a:bodyPr/>
        <a:lstStyle/>
        <a:p>
          <a:endParaRPr lang="en-GB"/>
        </a:p>
      </dgm:t>
    </dgm:pt>
    <dgm:pt modelId="{556CD212-0114-4287-999F-F7C41F815136}" type="sibTrans" cxnId="{4F715C13-CE6D-40A1-B8DB-5B65AAB7BF5E}">
      <dgm:prSet/>
      <dgm:spPr/>
      <dgm:t>
        <a:bodyPr/>
        <a:lstStyle/>
        <a:p>
          <a:endParaRPr lang="en-GB"/>
        </a:p>
      </dgm:t>
    </dgm:pt>
    <dgm:pt modelId="{51DDBACE-2E60-4EF4-9CD3-34E1C6AC5DA4}">
      <dgm:prSet phldrT="[Szöveg]"/>
      <dgm:spPr/>
      <dgm:t>
        <a:bodyPr/>
        <a:lstStyle/>
        <a:p>
          <a:r>
            <a:rPr lang="en-IE" dirty="0"/>
            <a:t>Marketing e promozione</a:t>
          </a:r>
          <a:endParaRPr lang="en-GB" dirty="0"/>
        </a:p>
      </dgm:t>
    </dgm:pt>
    <dgm:pt modelId="{63283D23-6984-404E-8D6B-78E19AB8A3D0}" type="parTrans" cxnId="{C927C2EB-469E-43D4-85E5-0E83499E0983}">
      <dgm:prSet/>
      <dgm:spPr/>
      <dgm:t>
        <a:bodyPr/>
        <a:lstStyle/>
        <a:p>
          <a:endParaRPr lang="en-GB"/>
        </a:p>
      </dgm:t>
    </dgm:pt>
    <dgm:pt modelId="{0653A109-DD39-4A3C-B35A-280B330F79E3}" type="sibTrans" cxnId="{C927C2EB-469E-43D4-85E5-0E83499E0983}">
      <dgm:prSet/>
      <dgm:spPr/>
      <dgm:t>
        <a:bodyPr/>
        <a:lstStyle/>
        <a:p>
          <a:endParaRPr lang="en-GB"/>
        </a:p>
      </dgm:t>
    </dgm:pt>
    <dgm:pt modelId="{225E6B9E-CEFF-48BC-BE38-C816B05F21CB}">
      <dgm:prSet phldrT="[Szöveg]" custT="1"/>
      <dgm:spPr/>
      <dgm:t>
        <a:bodyPr/>
        <a:lstStyle/>
        <a:p>
          <a:r>
            <a:rPr lang="it-IT" sz="1600" dirty="0"/>
            <a:t>Fatto a livello di franchising in generale</a:t>
          </a:r>
          <a:endParaRPr lang="en-GB" sz="1600" dirty="0"/>
        </a:p>
      </dgm:t>
    </dgm:pt>
    <dgm:pt modelId="{8A6C02A5-B7A4-41E0-B8E1-38AC601EFDCD}" type="parTrans" cxnId="{EFDC9AF9-FDD9-44E9-912B-5121697436C9}">
      <dgm:prSet/>
      <dgm:spPr/>
      <dgm:t>
        <a:bodyPr/>
        <a:lstStyle/>
        <a:p>
          <a:endParaRPr lang="en-GB"/>
        </a:p>
      </dgm:t>
    </dgm:pt>
    <dgm:pt modelId="{05FFDFE6-F989-4BF0-B913-36BB75E38EAE}" type="sibTrans" cxnId="{EFDC9AF9-FDD9-44E9-912B-5121697436C9}">
      <dgm:prSet/>
      <dgm:spPr/>
      <dgm:t>
        <a:bodyPr/>
        <a:lstStyle/>
        <a:p>
          <a:endParaRPr lang="en-GB"/>
        </a:p>
      </dgm:t>
    </dgm:pt>
    <dgm:pt modelId="{88288F75-F2D7-43BD-A60B-5D2549AFC4B7}">
      <dgm:prSet phldrT="[Szöveg]"/>
      <dgm:spPr/>
      <dgm:t>
        <a:bodyPr/>
        <a:lstStyle/>
        <a:p>
          <a:r>
            <a:rPr lang="en-US" dirty="0"/>
            <a:t>In cambio, …</a:t>
          </a:r>
          <a:endParaRPr lang="en-GB" dirty="0"/>
        </a:p>
      </dgm:t>
    </dgm:pt>
    <dgm:pt modelId="{34BE5D42-D80C-4F45-BE38-9ADBDE6073C2}" type="parTrans" cxnId="{C542A0A5-8243-4668-9889-34C57043D4FD}">
      <dgm:prSet/>
      <dgm:spPr/>
      <dgm:t>
        <a:bodyPr/>
        <a:lstStyle/>
        <a:p>
          <a:endParaRPr lang="en-GB"/>
        </a:p>
      </dgm:t>
    </dgm:pt>
    <dgm:pt modelId="{3E5C33EE-2C27-49EC-808C-CAA1066A8BDB}" type="sibTrans" cxnId="{C542A0A5-8243-4668-9889-34C57043D4FD}">
      <dgm:prSet/>
      <dgm:spPr/>
      <dgm:t>
        <a:bodyPr/>
        <a:lstStyle/>
        <a:p>
          <a:endParaRPr lang="en-GB"/>
        </a:p>
      </dgm:t>
    </dgm:pt>
    <dgm:pt modelId="{DF21D9ED-8B74-4F6C-9CDA-A888354B1179}">
      <dgm:prSet phldrT="[Szöveg]" custT="1"/>
      <dgm:spPr/>
      <dgm:t>
        <a:bodyPr/>
        <a:lstStyle/>
        <a:p>
          <a:r>
            <a:rPr lang="it-IT" sz="1600" dirty="0"/>
            <a:t>Non c'è bisogno di inventare un'intera attività da zero</a:t>
          </a:r>
          <a:endParaRPr lang="en-GB" sz="1600" dirty="0"/>
        </a:p>
      </dgm:t>
    </dgm:pt>
    <dgm:pt modelId="{607E5A19-32BD-4C58-A960-6B009143B4C6}" type="parTrans" cxnId="{8D8CF56F-82B5-4EAC-BDC7-F1156F6C5BB4}">
      <dgm:prSet/>
      <dgm:spPr/>
      <dgm:t>
        <a:bodyPr/>
        <a:lstStyle/>
        <a:p>
          <a:endParaRPr lang="en-GB"/>
        </a:p>
      </dgm:t>
    </dgm:pt>
    <dgm:pt modelId="{CC2F9854-B478-4EA3-9B23-35F3DDC70D21}" type="sibTrans" cxnId="{8D8CF56F-82B5-4EAC-BDC7-F1156F6C5BB4}">
      <dgm:prSet/>
      <dgm:spPr/>
      <dgm:t>
        <a:bodyPr/>
        <a:lstStyle/>
        <a:p>
          <a:endParaRPr lang="en-GB"/>
        </a:p>
      </dgm:t>
    </dgm:pt>
    <dgm:pt modelId="{CD3E44C2-6A5C-4639-BF91-1915FFA862F7}">
      <dgm:prSet custT="1"/>
      <dgm:spPr/>
      <dgm:t>
        <a:bodyPr/>
        <a:lstStyle/>
        <a:p>
          <a:r>
            <a:rPr lang="it-IT" sz="1600" dirty="0"/>
            <a:t>Le commissioni di franchising sono pagate al proprietario del franchising</a:t>
          </a:r>
          <a:endParaRPr lang="en-IE" sz="1600" dirty="0"/>
        </a:p>
      </dgm:t>
    </dgm:pt>
    <dgm:pt modelId="{AF246FA3-AA62-4BA5-ACCC-8C74D89C9F95}" type="parTrans" cxnId="{929EC5B7-ADE8-4BC9-B379-DFB6FD22ACEF}">
      <dgm:prSet/>
      <dgm:spPr/>
      <dgm:t>
        <a:bodyPr/>
        <a:lstStyle/>
        <a:p>
          <a:endParaRPr lang="en-IE"/>
        </a:p>
      </dgm:t>
    </dgm:pt>
    <dgm:pt modelId="{E0026047-B99D-41B0-8DE1-DBCF3A2F8A0C}" type="sibTrans" cxnId="{929EC5B7-ADE8-4BC9-B379-DFB6FD22ACEF}">
      <dgm:prSet/>
      <dgm:spPr/>
      <dgm:t>
        <a:bodyPr/>
        <a:lstStyle/>
        <a:p>
          <a:endParaRPr lang="en-IE"/>
        </a:p>
      </dgm:t>
    </dgm:pt>
    <dgm:pt modelId="{0AE78E5D-FBA3-4A53-8C79-7EEC62850AC8}">
      <dgm:prSet custT="1"/>
      <dgm:spPr/>
      <dgm:t>
        <a:bodyPr/>
        <a:lstStyle/>
        <a:p>
          <a:r>
            <a:rPr lang="it-IT" sz="1600" dirty="0"/>
            <a:t>Tuttavia, un marketing locale (almeno per quanto riguarda il lancio) deve essere condotto </a:t>
          </a:r>
          <a:endParaRPr lang="en-IE" sz="1600" dirty="0"/>
        </a:p>
      </dgm:t>
    </dgm:pt>
    <dgm:pt modelId="{BA9F3871-3956-4473-95A5-6726279EF4FE}" type="parTrans" cxnId="{860674B4-AA2E-4025-9166-125683D85646}">
      <dgm:prSet/>
      <dgm:spPr/>
      <dgm:t>
        <a:bodyPr/>
        <a:lstStyle/>
        <a:p>
          <a:endParaRPr lang="en-IE"/>
        </a:p>
      </dgm:t>
    </dgm:pt>
    <dgm:pt modelId="{741DAC4C-2C5E-44F3-979D-208F01240119}" type="sibTrans" cxnId="{860674B4-AA2E-4025-9166-125683D85646}">
      <dgm:prSet/>
      <dgm:spPr/>
      <dgm:t>
        <a:bodyPr/>
        <a:lstStyle/>
        <a:p>
          <a:endParaRPr lang="en-IE"/>
        </a:p>
      </dgm:t>
    </dgm:pt>
    <dgm:pt modelId="{CB7F5C73-E329-4398-958D-781B5E9D7C83}">
      <dgm:prSet custT="1"/>
      <dgm:spPr/>
      <dgm:t>
        <a:bodyPr/>
        <a:lstStyle/>
        <a:p>
          <a:r>
            <a:rPr lang="it-IT" sz="1600" dirty="0"/>
            <a:t>C'è una domanda locale sufficiente per questo?</a:t>
          </a:r>
          <a:endParaRPr lang="en-IE" sz="1600" dirty="0"/>
        </a:p>
      </dgm:t>
    </dgm:pt>
    <dgm:pt modelId="{D2F3E198-4FFF-4754-94F1-F1944E5AED8E}" type="parTrans" cxnId="{4F185C36-270C-4BF9-A86E-E8876C06840C}">
      <dgm:prSet/>
      <dgm:spPr/>
      <dgm:t>
        <a:bodyPr/>
        <a:lstStyle/>
        <a:p>
          <a:endParaRPr lang="en-IE"/>
        </a:p>
      </dgm:t>
    </dgm:pt>
    <dgm:pt modelId="{AC730F68-C432-4E83-B02B-5EF385A3163B}" type="sibTrans" cxnId="{4F185C36-270C-4BF9-A86E-E8876C06840C}">
      <dgm:prSet/>
      <dgm:spPr/>
      <dgm:t>
        <a:bodyPr/>
        <a:lstStyle/>
        <a:p>
          <a:endParaRPr lang="en-IE"/>
        </a:p>
      </dgm:t>
    </dgm:pt>
    <dgm:pt modelId="{030A4B2C-91C8-420E-ABAE-F2BFDBACECC0}">
      <dgm:prSet custT="1"/>
      <dgm:spPr/>
      <dgm:t>
        <a:bodyPr/>
        <a:lstStyle/>
        <a:p>
          <a:r>
            <a:rPr lang="it-IT" sz="1600" noProof="0" dirty="0"/>
            <a:t>Avere spesso accesso diretto a fornitori/fornitori</a:t>
          </a:r>
          <a:endParaRPr lang="en-IE" sz="1600" noProof="0" dirty="0"/>
        </a:p>
      </dgm:t>
    </dgm:pt>
    <dgm:pt modelId="{6483A697-08B3-486B-8C03-E3A990C036E1}" type="parTrans" cxnId="{ECB8FFAE-FAA1-4ACC-BC96-6EF724EE946E}">
      <dgm:prSet/>
      <dgm:spPr/>
      <dgm:t>
        <a:bodyPr/>
        <a:lstStyle/>
        <a:p>
          <a:endParaRPr lang="en-IE"/>
        </a:p>
      </dgm:t>
    </dgm:pt>
    <dgm:pt modelId="{2DCD41EF-1426-4094-984E-9704A9EB5571}" type="sibTrans" cxnId="{ECB8FFAE-FAA1-4ACC-BC96-6EF724EE946E}">
      <dgm:prSet/>
      <dgm:spPr/>
      <dgm:t>
        <a:bodyPr/>
        <a:lstStyle/>
        <a:p>
          <a:endParaRPr lang="en-IE"/>
        </a:p>
      </dgm:t>
    </dgm:pt>
    <dgm:pt modelId="{CDBD13B3-7BDD-4726-AF4C-B23A98680714}" type="pres">
      <dgm:prSet presAssocID="{5849A9F6-0D26-48C1-BD2C-241438E44C44}" presName="Name0" presStyleCnt="0">
        <dgm:presLayoutVars>
          <dgm:dir/>
          <dgm:animLvl val="lvl"/>
          <dgm:resizeHandles val="exact"/>
        </dgm:presLayoutVars>
      </dgm:prSet>
      <dgm:spPr/>
    </dgm:pt>
    <dgm:pt modelId="{63ED0F99-4C27-429D-A926-9B6B0CDE733F}" type="pres">
      <dgm:prSet presAssocID="{AF31A40D-E68C-472F-BE7D-03924D419546}" presName="linNode" presStyleCnt="0"/>
      <dgm:spPr/>
    </dgm:pt>
    <dgm:pt modelId="{67E38187-D2F3-44DE-82F2-EDE294B980D6}" type="pres">
      <dgm:prSet presAssocID="{AF31A40D-E68C-472F-BE7D-03924D419546}" presName="parentText" presStyleLbl="node1" presStyleIdx="0" presStyleCnt="4">
        <dgm:presLayoutVars>
          <dgm:chMax val="1"/>
          <dgm:bulletEnabled val="1"/>
        </dgm:presLayoutVars>
      </dgm:prSet>
      <dgm:spPr/>
    </dgm:pt>
    <dgm:pt modelId="{E8356D25-D8DE-4494-BF93-1ADC135409CF}" type="pres">
      <dgm:prSet presAssocID="{AF31A40D-E68C-472F-BE7D-03924D419546}" presName="descendantText" presStyleLbl="alignAccFollowNode1" presStyleIdx="0" presStyleCnt="4">
        <dgm:presLayoutVars>
          <dgm:bulletEnabled val="1"/>
        </dgm:presLayoutVars>
      </dgm:prSet>
      <dgm:spPr/>
    </dgm:pt>
    <dgm:pt modelId="{B06012CC-5F4B-4A58-BFE2-B18922737E3B}" type="pres">
      <dgm:prSet presAssocID="{E90F2805-43AC-440E-9374-94B9F29A035A}" presName="sp" presStyleCnt="0"/>
      <dgm:spPr/>
    </dgm:pt>
    <dgm:pt modelId="{ECB2F971-2C6A-4ECE-8464-E54BB85D8EBF}" type="pres">
      <dgm:prSet presAssocID="{9160D86E-9BB8-48E5-B057-5AB0D9688F03}" presName="linNode" presStyleCnt="0"/>
      <dgm:spPr/>
    </dgm:pt>
    <dgm:pt modelId="{589E513B-8382-4A60-A0C8-1B324CBEA7D7}" type="pres">
      <dgm:prSet presAssocID="{9160D86E-9BB8-48E5-B057-5AB0D9688F03}" presName="parentText" presStyleLbl="node1" presStyleIdx="1" presStyleCnt="4">
        <dgm:presLayoutVars>
          <dgm:chMax val="1"/>
          <dgm:bulletEnabled val="1"/>
        </dgm:presLayoutVars>
      </dgm:prSet>
      <dgm:spPr/>
    </dgm:pt>
    <dgm:pt modelId="{70F62F3C-222D-4E48-A276-D668C85E2660}" type="pres">
      <dgm:prSet presAssocID="{9160D86E-9BB8-48E5-B057-5AB0D9688F03}" presName="descendantText" presStyleLbl="alignAccFollowNode1" presStyleIdx="1" presStyleCnt="4">
        <dgm:presLayoutVars>
          <dgm:bulletEnabled val="1"/>
        </dgm:presLayoutVars>
      </dgm:prSet>
      <dgm:spPr/>
    </dgm:pt>
    <dgm:pt modelId="{21C740E6-FB72-4386-82E3-8C2429AA3176}" type="pres">
      <dgm:prSet presAssocID="{E5741034-6134-4A3E-822D-5893677BD894}" presName="sp" presStyleCnt="0"/>
      <dgm:spPr/>
    </dgm:pt>
    <dgm:pt modelId="{D742D998-5FBB-44A5-BE60-2EC998724A00}" type="pres">
      <dgm:prSet presAssocID="{51DDBACE-2E60-4EF4-9CD3-34E1C6AC5DA4}" presName="linNode" presStyleCnt="0"/>
      <dgm:spPr/>
    </dgm:pt>
    <dgm:pt modelId="{055E13D4-75A8-45AC-A356-F24790080FC8}" type="pres">
      <dgm:prSet presAssocID="{51DDBACE-2E60-4EF4-9CD3-34E1C6AC5DA4}" presName="parentText" presStyleLbl="node1" presStyleIdx="2" presStyleCnt="4">
        <dgm:presLayoutVars>
          <dgm:chMax val="1"/>
          <dgm:bulletEnabled val="1"/>
        </dgm:presLayoutVars>
      </dgm:prSet>
      <dgm:spPr/>
    </dgm:pt>
    <dgm:pt modelId="{12ABC5D4-F744-420B-A42A-5748FCAF0755}" type="pres">
      <dgm:prSet presAssocID="{51DDBACE-2E60-4EF4-9CD3-34E1C6AC5DA4}" presName="descendantText" presStyleLbl="alignAccFollowNode1" presStyleIdx="2" presStyleCnt="4">
        <dgm:presLayoutVars>
          <dgm:bulletEnabled val="1"/>
        </dgm:presLayoutVars>
      </dgm:prSet>
      <dgm:spPr/>
    </dgm:pt>
    <dgm:pt modelId="{C57FC25D-AED9-4394-A2A7-52337ECE9BE5}" type="pres">
      <dgm:prSet presAssocID="{0653A109-DD39-4A3C-B35A-280B330F79E3}" presName="sp" presStyleCnt="0"/>
      <dgm:spPr/>
    </dgm:pt>
    <dgm:pt modelId="{96D8AAB4-3C12-4207-B245-E1A8C68F9992}" type="pres">
      <dgm:prSet presAssocID="{88288F75-F2D7-43BD-A60B-5D2549AFC4B7}" presName="linNode" presStyleCnt="0"/>
      <dgm:spPr/>
    </dgm:pt>
    <dgm:pt modelId="{076C388F-69CD-4A16-861E-E45C5F5BD25E}" type="pres">
      <dgm:prSet presAssocID="{88288F75-F2D7-43BD-A60B-5D2549AFC4B7}" presName="parentText" presStyleLbl="node1" presStyleIdx="3" presStyleCnt="4">
        <dgm:presLayoutVars>
          <dgm:chMax val="1"/>
          <dgm:bulletEnabled val="1"/>
        </dgm:presLayoutVars>
      </dgm:prSet>
      <dgm:spPr/>
    </dgm:pt>
    <dgm:pt modelId="{4FF988B0-ED8C-455E-A3FC-E96FFAB951AC}" type="pres">
      <dgm:prSet presAssocID="{88288F75-F2D7-43BD-A60B-5D2549AFC4B7}" presName="descendantText" presStyleLbl="alignAccFollowNode1" presStyleIdx="3" presStyleCnt="4">
        <dgm:presLayoutVars>
          <dgm:bulletEnabled val="1"/>
        </dgm:presLayoutVars>
      </dgm:prSet>
      <dgm:spPr/>
    </dgm:pt>
  </dgm:ptLst>
  <dgm:cxnLst>
    <dgm:cxn modelId="{5870840B-9842-4080-803B-76E8F222897F}" type="presOf" srcId="{51DDBACE-2E60-4EF4-9CD3-34E1C6AC5DA4}" destId="{055E13D4-75A8-45AC-A356-F24790080FC8}" srcOrd="0" destOrd="0" presId="urn:microsoft.com/office/officeart/2005/8/layout/vList5"/>
    <dgm:cxn modelId="{4F715C13-CE6D-40A1-B8DB-5B65AAB7BF5E}" srcId="{9160D86E-9BB8-48E5-B057-5AB0D9688F03}" destId="{DA65FF6A-6367-40DC-9E43-DA6A7374C809}" srcOrd="0" destOrd="0" parTransId="{59A3AD91-8DC1-4AFD-81C8-C3730C8C0DD0}" sibTransId="{556CD212-0114-4287-999F-F7C41F815136}"/>
    <dgm:cxn modelId="{EF3AC31F-22CC-4746-A396-F339D903B7AB}" type="presOf" srcId="{DA65FF6A-6367-40DC-9E43-DA6A7374C809}" destId="{70F62F3C-222D-4E48-A276-D668C85E2660}" srcOrd="0" destOrd="0" presId="urn:microsoft.com/office/officeart/2005/8/layout/vList5"/>
    <dgm:cxn modelId="{76EB8724-ECC7-4A4C-BD6E-12B7C8878733}" srcId="{AF31A40D-E68C-472F-BE7D-03924D419546}" destId="{1EC10D0E-FEAA-4A9D-AB99-4DAE48135015}" srcOrd="0" destOrd="0" parTransId="{D9109E63-AE1B-46B3-815D-3E46268E1806}" sibTransId="{35B9D8EC-78EB-403F-B8C0-4C0BFCE3CB18}"/>
    <dgm:cxn modelId="{FF17BF2B-A0FC-4AA1-BFF6-2B08B07995DC}" type="presOf" srcId="{88288F75-F2D7-43BD-A60B-5D2549AFC4B7}" destId="{076C388F-69CD-4A16-861E-E45C5F5BD25E}" srcOrd="0" destOrd="0" presId="urn:microsoft.com/office/officeart/2005/8/layout/vList5"/>
    <dgm:cxn modelId="{E703EB31-8801-433C-8D7E-02744D82141B}" type="presOf" srcId="{CB7F5C73-E329-4398-958D-781B5E9D7C83}" destId="{70F62F3C-222D-4E48-A276-D668C85E2660}" srcOrd="0" destOrd="1" presId="urn:microsoft.com/office/officeart/2005/8/layout/vList5"/>
    <dgm:cxn modelId="{4F185C36-270C-4BF9-A86E-E8876C06840C}" srcId="{9160D86E-9BB8-48E5-B057-5AB0D9688F03}" destId="{CB7F5C73-E329-4398-958D-781B5E9D7C83}" srcOrd="1" destOrd="0" parTransId="{D2F3E198-4FFF-4754-94F1-F1944E5AED8E}" sibTransId="{AC730F68-C432-4E83-B02B-5EF385A3163B}"/>
    <dgm:cxn modelId="{6B1D3E66-96B7-4FC7-A369-E5F3CFFAD242}" type="presOf" srcId="{CD3E44C2-6A5C-4639-BF91-1915FFA862F7}" destId="{4FF988B0-ED8C-455E-A3FC-E96FFAB951AC}" srcOrd="0" destOrd="1" presId="urn:microsoft.com/office/officeart/2005/8/layout/vList5"/>
    <dgm:cxn modelId="{8D8CF56F-82B5-4EAC-BDC7-F1156F6C5BB4}" srcId="{88288F75-F2D7-43BD-A60B-5D2549AFC4B7}" destId="{DF21D9ED-8B74-4F6C-9CDA-A888354B1179}" srcOrd="0" destOrd="0" parTransId="{607E5A19-32BD-4C58-A960-6B009143B4C6}" sibTransId="{CC2F9854-B478-4EA3-9B23-35F3DDC70D21}"/>
    <dgm:cxn modelId="{3B39CC56-3262-4640-8050-03D16969F87F}" type="presOf" srcId="{0AE78E5D-FBA3-4A53-8C79-7EEC62850AC8}" destId="{12ABC5D4-F744-420B-A42A-5748FCAF0755}" srcOrd="0" destOrd="1" presId="urn:microsoft.com/office/officeart/2005/8/layout/vList5"/>
    <dgm:cxn modelId="{99A11759-EECA-4455-82B5-C08B524BE144}" srcId="{5849A9F6-0D26-48C1-BD2C-241438E44C44}" destId="{9160D86E-9BB8-48E5-B057-5AB0D9688F03}" srcOrd="1" destOrd="0" parTransId="{B5F7B2D0-55DF-4002-82AE-FAF3AB988414}" sibTransId="{E5741034-6134-4A3E-822D-5893677BD894}"/>
    <dgm:cxn modelId="{D74BD585-62DE-4414-8791-90858E0D8311}" type="presOf" srcId="{1EC10D0E-FEAA-4A9D-AB99-4DAE48135015}" destId="{E8356D25-D8DE-4494-BF93-1ADC135409CF}" srcOrd="0" destOrd="0" presId="urn:microsoft.com/office/officeart/2005/8/layout/vList5"/>
    <dgm:cxn modelId="{1884D18E-4FAA-41C9-8648-C9AB944F1489}" type="presOf" srcId="{DF21D9ED-8B74-4F6C-9CDA-A888354B1179}" destId="{4FF988B0-ED8C-455E-A3FC-E96FFAB951AC}" srcOrd="0" destOrd="0" presId="urn:microsoft.com/office/officeart/2005/8/layout/vList5"/>
    <dgm:cxn modelId="{FA588C96-189B-40D5-BD2E-D29E4F91A4BB}" type="presOf" srcId="{AF31A40D-E68C-472F-BE7D-03924D419546}" destId="{67E38187-D2F3-44DE-82F2-EDE294B980D6}" srcOrd="0" destOrd="0" presId="urn:microsoft.com/office/officeart/2005/8/layout/vList5"/>
    <dgm:cxn modelId="{38112298-CEE6-44D8-BC56-3628399D6CEC}" type="presOf" srcId="{9160D86E-9BB8-48E5-B057-5AB0D9688F03}" destId="{589E513B-8382-4A60-A0C8-1B324CBEA7D7}" srcOrd="0" destOrd="0" presId="urn:microsoft.com/office/officeart/2005/8/layout/vList5"/>
    <dgm:cxn modelId="{C542A0A5-8243-4668-9889-34C57043D4FD}" srcId="{5849A9F6-0D26-48C1-BD2C-241438E44C44}" destId="{88288F75-F2D7-43BD-A60B-5D2549AFC4B7}" srcOrd="3" destOrd="0" parTransId="{34BE5D42-D80C-4F45-BE38-9ADBDE6073C2}" sibTransId="{3E5C33EE-2C27-49EC-808C-CAA1066A8BDB}"/>
    <dgm:cxn modelId="{F6E9D6A7-2A77-4CF1-B2DA-CC38F555C722}" srcId="{5849A9F6-0D26-48C1-BD2C-241438E44C44}" destId="{AF31A40D-E68C-472F-BE7D-03924D419546}" srcOrd="0" destOrd="0" parTransId="{28C67E83-A276-4F71-9EE1-1384190E8396}" sibTransId="{E90F2805-43AC-440E-9374-94B9F29A035A}"/>
    <dgm:cxn modelId="{ECB8FFAE-FAA1-4ACC-BC96-6EF724EE946E}" srcId="{AF31A40D-E68C-472F-BE7D-03924D419546}" destId="{030A4B2C-91C8-420E-ABAE-F2BFDBACECC0}" srcOrd="1" destOrd="0" parTransId="{6483A697-08B3-486B-8C03-E3A990C036E1}" sibTransId="{2DCD41EF-1426-4094-984E-9704A9EB5571}"/>
    <dgm:cxn modelId="{17B24FAF-AD97-4BEF-9397-9F5F878C425A}" type="presOf" srcId="{225E6B9E-CEFF-48BC-BE38-C816B05F21CB}" destId="{12ABC5D4-F744-420B-A42A-5748FCAF0755}" srcOrd="0" destOrd="0" presId="urn:microsoft.com/office/officeart/2005/8/layout/vList5"/>
    <dgm:cxn modelId="{5EAC88B2-A087-423E-A71E-860C824041F7}" type="presOf" srcId="{5849A9F6-0D26-48C1-BD2C-241438E44C44}" destId="{CDBD13B3-7BDD-4726-AF4C-B23A98680714}" srcOrd="0" destOrd="0" presId="urn:microsoft.com/office/officeart/2005/8/layout/vList5"/>
    <dgm:cxn modelId="{860674B4-AA2E-4025-9166-125683D85646}" srcId="{51DDBACE-2E60-4EF4-9CD3-34E1C6AC5DA4}" destId="{0AE78E5D-FBA3-4A53-8C79-7EEC62850AC8}" srcOrd="1" destOrd="0" parTransId="{BA9F3871-3956-4473-95A5-6726279EF4FE}" sibTransId="{741DAC4C-2C5E-44F3-979D-208F01240119}"/>
    <dgm:cxn modelId="{929EC5B7-ADE8-4BC9-B379-DFB6FD22ACEF}" srcId="{88288F75-F2D7-43BD-A60B-5D2549AFC4B7}" destId="{CD3E44C2-6A5C-4639-BF91-1915FFA862F7}" srcOrd="1" destOrd="0" parTransId="{AF246FA3-AA62-4BA5-ACCC-8C74D89C9F95}" sibTransId="{E0026047-B99D-41B0-8DE1-DBCF3A2F8A0C}"/>
    <dgm:cxn modelId="{C927C2EB-469E-43D4-85E5-0E83499E0983}" srcId="{5849A9F6-0D26-48C1-BD2C-241438E44C44}" destId="{51DDBACE-2E60-4EF4-9CD3-34E1C6AC5DA4}" srcOrd="2" destOrd="0" parTransId="{63283D23-6984-404E-8D6B-78E19AB8A3D0}" sibTransId="{0653A109-DD39-4A3C-B35A-280B330F79E3}"/>
    <dgm:cxn modelId="{928E16F3-D5CB-4001-9DCB-2B7DC05FA58C}" type="presOf" srcId="{030A4B2C-91C8-420E-ABAE-F2BFDBACECC0}" destId="{E8356D25-D8DE-4494-BF93-1ADC135409CF}" srcOrd="0" destOrd="1" presId="urn:microsoft.com/office/officeart/2005/8/layout/vList5"/>
    <dgm:cxn modelId="{EFDC9AF9-FDD9-44E9-912B-5121697436C9}" srcId="{51DDBACE-2E60-4EF4-9CD3-34E1C6AC5DA4}" destId="{225E6B9E-CEFF-48BC-BE38-C816B05F21CB}" srcOrd="0" destOrd="0" parTransId="{8A6C02A5-B7A4-41E0-B8E1-38AC601EFDCD}" sibTransId="{05FFDFE6-F989-4BF0-B913-36BB75E38EAE}"/>
    <dgm:cxn modelId="{FF9B490D-A6D2-4CA6-BEE5-52BE8345A566}" type="presParOf" srcId="{CDBD13B3-7BDD-4726-AF4C-B23A98680714}" destId="{63ED0F99-4C27-429D-A926-9B6B0CDE733F}" srcOrd="0" destOrd="0" presId="urn:microsoft.com/office/officeart/2005/8/layout/vList5"/>
    <dgm:cxn modelId="{80CF5A33-A19E-41B5-A797-CADCBD04A4E9}" type="presParOf" srcId="{63ED0F99-4C27-429D-A926-9B6B0CDE733F}" destId="{67E38187-D2F3-44DE-82F2-EDE294B980D6}" srcOrd="0" destOrd="0" presId="urn:microsoft.com/office/officeart/2005/8/layout/vList5"/>
    <dgm:cxn modelId="{9AAE9B04-305E-4740-8FC1-CD71601B893D}" type="presParOf" srcId="{63ED0F99-4C27-429D-A926-9B6B0CDE733F}" destId="{E8356D25-D8DE-4494-BF93-1ADC135409CF}" srcOrd="1" destOrd="0" presId="urn:microsoft.com/office/officeart/2005/8/layout/vList5"/>
    <dgm:cxn modelId="{DA623CB6-AEED-4F21-9133-1A45EC6CD52D}" type="presParOf" srcId="{CDBD13B3-7BDD-4726-AF4C-B23A98680714}" destId="{B06012CC-5F4B-4A58-BFE2-B18922737E3B}" srcOrd="1" destOrd="0" presId="urn:microsoft.com/office/officeart/2005/8/layout/vList5"/>
    <dgm:cxn modelId="{E4EDB269-DEB8-47BB-9300-4FA96C221D27}" type="presParOf" srcId="{CDBD13B3-7BDD-4726-AF4C-B23A98680714}" destId="{ECB2F971-2C6A-4ECE-8464-E54BB85D8EBF}" srcOrd="2" destOrd="0" presId="urn:microsoft.com/office/officeart/2005/8/layout/vList5"/>
    <dgm:cxn modelId="{BD023B40-5F22-43B8-9FFC-B4589C17EFB2}" type="presParOf" srcId="{ECB2F971-2C6A-4ECE-8464-E54BB85D8EBF}" destId="{589E513B-8382-4A60-A0C8-1B324CBEA7D7}" srcOrd="0" destOrd="0" presId="urn:microsoft.com/office/officeart/2005/8/layout/vList5"/>
    <dgm:cxn modelId="{79CBF929-BDC7-4A0E-9A80-5B0E49740B8C}" type="presParOf" srcId="{ECB2F971-2C6A-4ECE-8464-E54BB85D8EBF}" destId="{70F62F3C-222D-4E48-A276-D668C85E2660}" srcOrd="1" destOrd="0" presId="urn:microsoft.com/office/officeart/2005/8/layout/vList5"/>
    <dgm:cxn modelId="{75DAB9B3-AA7E-4831-861E-200469F0CCF6}" type="presParOf" srcId="{CDBD13B3-7BDD-4726-AF4C-B23A98680714}" destId="{21C740E6-FB72-4386-82E3-8C2429AA3176}" srcOrd="3" destOrd="0" presId="urn:microsoft.com/office/officeart/2005/8/layout/vList5"/>
    <dgm:cxn modelId="{27FB9943-D43C-4AFF-880B-FFEAF82D3AB8}" type="presParOf" srcId="{CDBD13B3-7BDD-4726-AF4C-B23A98680714}" destId="{D742D998-5FBB-44A5-BE60-2EC998724A00}" srcOrd="4" destOrd="0" presId="urn:microsoft.com/office/officeart/2005/8/layout/vList5"/>
    <dgm:cxn modelId="{DE942492-460F-4868-93BB-0594321292E6}" type="presParOf" srcId="{D742D998-5FBB-44A5-BE60-2EC998724A00}" destId="{055E13D4-75A8-45AC-A356-F24790080FC8}" srcOrd="0" destOrd="0" presId="urn:microsoft.com/office/officeart/2005/8/layout/vList5"/>
    <dgm:cxn modelId="{8C310885-15D1-47D5-84D5-A398227FD73F}" type="presParOf" srcId="{D742D998-5FBB-44A5-BE60-2EC998724A00}" destId="{12ABC5D4-F744-420B-A42A-5748FCAF0755}" srcOrd="1" destOrd="0" presId="urn:microsoft.com/office/officeart/2005/8/layout/vList5"/>
    <dgm:cxn modelId="{641FA0FD-2D49-4DC4-8F5C-0E78DD4E3D09}" type="presParOf" srcId="{CDBD13B3-7BDD-4726-AF4C-B23A98680714}" destId="{C57FC25D-AED9-4394-A2A7-52337ECE9BE5}" srcOrd="5" destOrd="0" presId="urn:microsoft.com/office/officeart/2005/8/layout/vList5"/>
    <dgm:cxn modelId="{54492B3D-542F-44F8-9418-8BCBDAF915E7}" type="presParOf" srcId="{CDBD13B3-7BDD-4726-AF4C-B23A98680714}" destId="{96D8AAB4-3C12-4207-B245-E1A8C68F9992}" srcOrd="6" destOrd="0" presId="urn:microsoft.com/office/officeart/2005/8/layout/vList5"/>
    <dgm:cxn modelId="{26BC5B4F-EB64-4526-BA36-C03539CE489E}" type="presParOf" srcId="{96D8AAB4-3C12-4207-B245-E1A8C68F9992}" destId="{076C388F-69CD-4A16-861E-E45C5F5BD25E}" srcOrd="0" destOrd="0" presId="urn:microsoft.com/office/officeart/2005/8/layout/vList5"/>
    <dgm:cxn modelId="{2FFEDD1F-B733-4E47-93FD-B3FDE5129291}" type="presParOf" srcId="{96D8AAB4-3C12-4207-B245-E1A8C68F9992}" destId="{4FF988B0-ED8C-455E-A3FC-E96FFAB951A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05F4F-1280-4377-9876-D3CEAC476B4E}" type="doc">
      <dgm:prSet loTypeId="urn:microsoft.com/office/officeart/2005/8/layout/process1" loCatId="process" qsTypeId="urn:microsoft.com/office/officeart/2005/8/quickstyle/simple1" qsCatId="simple" csTypeId="urn:microsoft.com/office/officeart/2005/8/colors/accent1_2" csCatId="accent1" phldr="1"/>
      <dgm:spPr/>
    </dgm:pt>
    <dgm:pt modelId="{53F59806-0B94-422D-9A4F-78EFDD52C7E7}">
      <dgm:prSet phldrT="[Text]"/>
      <dgm:spPr/>
      <dgm:t>
        <a:bodyPr/>
        <a:lstStyle/>
        <a:p>
          <a:r>
            <a:rPr lang="en-IE" dirty="0"/>
            <a:t>Capitale proprio, 3F</a:t>
          </a:r>
        </a:p>
      </dgm:t>
    </dgm:pt>
    <dgm:pt modelId="{6CAEF544-15B4-420D-AB77-F7D8F4B05EB4}" type="parTrans" cxnId="{2B19E25B-58A5-419E-A9C9-8D70167192EC}">
      <dgm:prSet/>
      <dgm:spPr/>
      <dgm:t>
        <a:bodyPr/>
        <a:lstStyle/>
        <a:p>
          <a:endParaRPr lang="en-GB"/>
        </a:p>
      </dgm:t>
    </dgm:pt>
    <dgm:pt modelId="{8679E36E-AC9E-4DDF-AC63-038DB495D20E}" type="sibTrans" cxnId="{2B19E25B-58A5-419E-A9C9-8D70167192EC}">
      <dgm:prSet/>
      <dgm:spPr/>
      <dgm:t>
        <a:bodyPr/>
        <a:lstStyle/>
        <a:p>
          <a:endParaRPr lang="en-GB" dirty="0"/>
        </a:p>
      </dgm:t>
    </dgm:pt>
    <dgm:pt modelId="{68F0844A-5D1C-4AD1-A052-9C8DB0C53E38}">
      <dgm:prSet phldrT="[Text]"/>
      <dgm:spPr/>
      <dgm:t>
        <a:bodyPr/>
        <a:lstStyle/>
        <a:p>
          <a:r>
            <a:rPr lang="en-US" dirty="0"/>
            <a:t>Investimento in business angel o crowdfunding</a:t>
          </a:r>
          <a:endParaRPr lang="en-IE" dirty="0"/>
        </a:p>
      </dgm:t>
    </dgm:pt>
    <dgm:pt modelId="{84B9B2FB-DEC2-4AC0-B308-20CC3DDA2737}" type="parTrans" cxnId="{85449A64-578B-47AF-9EFF-35DCD9FAF66A}">
      <dgm:prSet/>
      <dgm:spPr/>
      <dgm:t>
        <a:bodyPr/>
        <a:lstStyle/>
        <a:p>
          <a:endParaRPr lang="en-GB"/>
        </a:p>
      </dgm:t>
    </dgm:pt>
    <dgm:pt modelId="{C722B01A-EC67-4BA4-AC3F-B03DC8EC1F08}" type="sibTrans" cxnId="{85449A64-578B-47AF-9EFF-35DCD9FAF66A}">
      <dgm:prSet/>
      <dgm:spPr/>
      <dgm:t>
        <a:bodyPr/>
        <a:lstStyle/>
        <a:p>
          <a:endParaRPr lang="en-GB" dirty="0"/>
        </a:p>
      </dgm:t>
    </dgm:pt>
    <dgm:pt modelId="{DCD1084D-BB20-4BA5-8514-F667FA217FC0}">
      <dgm:prSet phldrT="[Text]"/>
      <dgm:spPr/>
      <dgm:t>
        <a:bodyPr/>
        <a:lstStyle/>
        <a:p>
          <a:r>
            <a:rPr lang="en-GB" dirty="0"/>
            <a:t>Capitale </a:t>
          </a:r>
        </a:p>
      </dgm:t>
    </dgm:pt>
    <dgm:pt modelId="{E7641485-AD57-4EDC-ABBE-DD2D174BDDF5}" type="parTrans" cxnId="{FD7A551F-16BA-4FE1-A259-39C2329B0567}">
      <dgm:prSet/>
      <dgm:spPr/>
      <dgm:t>
        <a:bodyPr/>
        <a:lstStyle/>
        <a:p>
          <a:endParaRPr lang="en-GB"/>
        </a:p>
      </dgm:t>
    </dgm:pt>
    <dgm:pt modelId="{F8CFF717-9D4D-4A01-97B6-492111E7A32A}" type="sibTrans" cxnId="{FD7A551F-16BA-4FE1-A259-39C2329B0567}">
      <dgm:prSet/>
      <dgm:spPr/>
      <dgm:t>
        <a:bodyPr/>
        <a:lstStyle/>
        <a:p>
          <a:endParaRPr lang="en-GB" dirty="0"/>
        </a:p>
      </dgm:t>
    </dgm:pt>
    <dgm:pt modelId="{8AC78AB5-1B1D-45A1-8438-770EE7A00DE2}">
      <dgm:prSet phldrT="[Text]"/>
      <dgm:spPr/>
      <dgm:t>
        <a:bodyPr/>
        <a:lstStyle/>
        <a:p>
          <a:r>
            <a:rPr lang="en-GB" dirty="0"/>
            <a:t>Fusioni e acquisizioni</a:t>
          </a:r>
        </a:p>
      </dgm:t>
    </dgm:pt>
    <dgm:pt modelId="{1A437863-A96A-4C80-B3AA-A42B7B6E9F6E}" type="parTrans" cxnId="{FA911F14-6977-4443-8EBD-E8E9528B1883}">
      <dgm:prSet/>
      <dgm:spPr/>
      <dgm:t>
        <a:bodyPr/>
        <a:lstStyle/>
        <a:p>
          <a:endParaRPr lang="en-GB"/>
        </a:p>
      </dgm:t>
    </dgm:pt>
    <dgm:pt modelId="{60434861-62AA-4734-B063-2C5AF6F45CE1}" type="sibTrans" cxnId="{FA911F14-6977-4443-8EBD-E8E9528B1883}">
      <dgm:prSet/>
      <dgm:spPr/>
      <dgm:t>
        <a:bodyPr/>
        <a:lstStyle/>
        <a:p>
          <a:endParaRPr lang="en-GB" dirty="0"/>
        </a:p>
      </dgm:t>
    </dgm:pt>
    <dgm:pt modelId="{22186666-4C04-4C82-A5D3-C5845A7CA84B}">
      <dgm:prSet phldrT="[Text]"/>
      <dgm:spPr/>
      <dgm:t>
        <a:bodyPr/>
        <a:lstStyle/>
        <a:p>
          <a:r>
            <a:rPr lang="en-US" dirty="0"/>
            <a:t>Mercato azionario </a:t>
          </a:r>
          <a:endParaRPr lang="en-GB" dirty="0"/>
        </a:p>
      </dgm:t>
    </dgm:pt>
    <dgm:pt modelId="{7A45E63D-5C33-4C46-8ACE-F02374699479}" type="parTrans" cxnId="{2418BB25-C347-467D-9ECD-7063FDA2F065}">
      <dgm:prSet/>
      <dgm:spPr/>
      <dgm:t>
        <a:bodyPr/>
        <a:lstStyle/>
        <a:p>
          <a:endParaRPr lang="en-GB"/>
        </a:p>
      </dgm:t>
    </dgm:pt>
    <dgm:pt modelId="{FC6DE49C-E458-4F35-B84F-7A89835511E6}" type="sibTrans" cxnId="{2418BB25-C347-467D-9ECD-7063FDA2F065}">
      <dgm:prSet/>
      <dgm:spPr/>
      <dgm:t>
        <a:bodyPr/>
        <a:lstStyle/>
        <a:p>
          <a:endParaRPr lang="en-GB"/>
        </a:p>
      </dgm:t>
    </dgm:pt>
    <dgm:pt modelId="{A0835E82-3E42-4CB7-9819-022D1AACF54F}" type="pres">
      <dgm:prSet presAssocID="{95605F4F-1280-4377-9876-D3CEAC476B4E}" presName="Name0" presStyleCnt="0">
        <dgm:presLayoutVars>
          <dgm:dir/>
          <dgm:resizeHandles val="exact"/>
        </dgm:presLayoutVars>
      </dgm:prSet>
      <dgm:spPr/>
    </dgm:pt>
    <dgm:pt modelId="{7EFF947A-3BE7-45FE-B9E5-40052CA834C7}" type="pres">
      <dgm:prSet presAssocID="{53F59806-0B94-422D-9A4F-78EFDD52C7E7}" presName="node" presStyleLbl="node1" presStyleIdx="0" presStyleCnt="5">
        <dgm:presLayoutVars>
          <dgm:bulletEnabled val="1"/>
        </dgm:presLayoutVars>
      </dgm:prSet>
      <dgm:spPr/>
    </dgm:pt>
    <dgm:pt modelId="{1FC86265-041B-46BF-AC28-633DCA3FBFEC}" type="pres">
      <dgm:prSet presAssocID="{8679E36E-AC9E-4DDF-AC63-038DB495D20E}" presName="sibTrans" presStyleLbl="sibTrans2D1" presStyleIdx="0" presStyleCnt="4"/>
      <dgm:spPr/>
    </dgm:pt>
    <dgm:pt modelId="{30260A33-911F-452B-BEE3-952A5D88EB8D}" type="pres">
      <dgm:prSet presAssocID="{8679E36E-AC9E-4DDF-AC63-038DB495D20E}" presName="connectorText" presStyleLbl="sibTrans2D1" presStyleIdx="0" presStyleCnt="4"/>
      <dgm:spPr/>
    </dgm:pt>
    <dgm:pt modelId="{A6AFE2D3-B027-492C-BE24-15F407F378C1}" type="pres">
      <dgm:prSet presAssocID="{68F0844A-5D1C-4AD1-A052-9C8DB0C53E38}" presName="node" presStyleLbl="node1" presStyleIdx="1" presStyleCnt="5">
        <dgm:presLayoutVars>
          <dgm:bulletEnabled val="1"/>
        </dgm:presLayoutVars>
      </dgm:prSet>
      <dgm:spPr/>
    </dgm:pt>
    <dgm:pt modelId="{FDE3B199-7785-494D-B1A6-656A66B28E15}" type="pres">
      <dgm:prSet presAssocID="{C722B01A-EC67-4BA4-AC3F-B03DC8EC1F08}" presName="sibTrans" presStyleLbl="sibTrans2D1" presStyleIdx="1" presStyleCnt="4"/>
      <dgm:spPr/>
    </dgm:pt>
    <dgm:pt modelId="{3419C0FD-5A37-499B-A601-9C24F0342FDA}" type="pres">
      <dgm:prSet presAssocID="{C722B01A-EC67-4BA4-AC3F-B03DC8EC1F08}" presName="connectorText" presStyleLbl="sibTrans2D1" presStyleIdx="1" presStyleCnt="4"/>
      <dgm:spPr/>
    </dgm:pt>
    <dgm:pt modelId="{C6B92D48-452B-4B2E-B0AD-21F92AA94041}" type="pres">
      <dgm:prSet presAssocID="{DCD1084D-BB20-4BA5-8514-F667FA217FC0}" presName="node" presStyleLbl="node1" presStyleIdx="2" presStyleCnt="5">
        <dgm:presLayoutVars>
          <dgm:bulletEnabled val="1"/>
        </dgm:presLayoutVars>
      </dgm:prSet>
      <dgm:spPr/>
    </dgm:pt>
    <dgm:pt modelId="{88A1532E-BD9F-4A7C-BA88-0BF98EDFEF45}" type="pres">
      <dgm:prSet presAssocID="{F8CFF717-9D4D-4A01-97B6-492111E7A32A}" presName="sibTrans" presStyleLbl="sibTrans2D1" presStyleIdx="2" presStyleCnt="4"/>
      <dgm:spPr/>
    </dgm:pt>
    <dgm:pt modelId="{94ABBD92-9F70-4C25-A3F3-6C4C6D31BCAB}" type="pres">
      <dgm:prSet presAssocID="{F8CFF717-9D4D-4A01-97B6-492111E7A32A}" presName="connectorText" presStyleLbl="sibTrans2D1" presStyleIdx="2" presStyleCnt="4"/>
      <dgm:spPr/>
    </dgm:pt>
    <dgm:pt modelId="{CCDE7C1F-B80A-4C25-B3DA-6FB72A657987}" type="pres">
      <dgm:prSet presAssocID="{8AC78AB5-1B1D-45A1-8438-770EE7A00DE2}" presName="node" presStyleLbl="node1" presStyleIdx="3" presStyleCnt="5">
        <dgm:presLayoutVars>
          <dgm:bulletEnabled val="1"/>
        </dgm:presLayoutVars>
      </dgm:prSet>
      <dgm:spPr/>
    </dgm:pt>
    <dgm:pt modelId="{0BBA00A0-A6F7-4794-AAF9-4400C98348DB}" type="pres">
      <dgm:prSet presAssocID="{60434861-62AA-4734-B063-2C5AF6F45CE1}" presName="sibTrans" presStyleLbl="sibTrans2D1" presStyleIdx="3" presStyleCnt="4"/>
      <dgm:spPr/>
    </dgm:pt>
    <dgm:pt modelId="{A0A46FD2-ABFE-4D9D-915A-9C2F27CC8F76}" type="pres">
      <dgm:prSet presAssocID="{60434861-62AA-4734-B063-2C5AF6F45CE1}" presName="connectorText" presStyleLbl="sibTrans2D1" presStyleIdx="3" presStyleCnt="4"/>
      <dgm:spPr/>
    </dgm:pt>
    <dgm:pt modelId="{537005B7-A47E-450A-A943-257667C41BDD}" type="pres">
      <dgm:prSet presAssocID="{22186666-4C04-4C82-A5D3-C5845A7CA84B}" presName="node" presStyleLbl="node1" presStyleIdx="4" presStyleCnt="5">
        <dgm:presLayoutVars>
          <dgm:bulletEnabled val="1"/>
        </dgm:presLayoutVars>
      </dgm:prSet>
      <dgm:spPr/>
    </dgm:pt>
  </dgm:ptLst>
  <dgm:cxnLst>
    <dgm:cxn modelId="{FA911F14-6977-4443-8EBD-E8E9528B1883}" srcId="{95605F4F-1280-4377-9876-D3CEAC476B4E}" destId="{8AC78AB5-1B1D-45A1-8438-770EE7A00DE2}" srcOrd="3" destOrd="0" parTransId="{1A437863-A96A-4C80-B3AA-A42B7B6E9F6E}" sibTransId="{60434861-62AA-4734-B063-2C5AF6F45CE1}"/>
    <dgm:cxn modelId="{1F17A41B-8952-45FC-BCCB-848459B67D1E}" type="presOf" srcId="{C722B01A-EC67-4BA4-AC3F-B03DC8EC1F08}" destId="{FDE3B199-7785-494D-B1A6-656A66B28E15}" srcOrd="0" destOrd="0" presId="urn:microsoft.com/office/officeart/2005/8/layout/process1"/>
    <dgm:cxn modelId="{FD7A551F-16BA-4FE1-A259-39C2329B0567}" srcId="{95605F4F-1280-4377-9876-D3CEAC476B4E}" destId="{DCD1084D-BB20-4BA5-8514-F667FA217FC0}" srcOrd="2" destOrd="0" parTransId="{E7641485-AD57-4EDC-ABBE-DD2D174BDDF5}" sibTransId="{F8CFF717-9D4D-4A01-97B6-492111E7A32A}"/>
    <dgm:cxn modelId="{2418BB25-C347-467D-9ECD-7063FDA2F065}" srcId="{95605F4F-1280-4377-9876-D3CEAC476B4E}" destId="{22186666-4C04-4C82-A5D3-C5845A7CA84B}" srcOrd="4" destOrd="0" parTransId="{7A45E63D-5C33-4C46-8ACE-F02374699479}" sibTransId="{FC6DE49C-E458-4F35-B84F-7A89835511E6}"/>
    <dgm:cxn modelId="{2B19E25B-58A5-419E-A9C9-8D70167192EC}" srcId="{95605F4F-1280-4377-9876-D3CEAC476B4E}" destId="{53F59806-0B94-422D-9A4F-78EFDD52C7E7}" srcOrd="0" destOrd="0" parTransId="{6CAEF544-15B4-420D-AB77-F7D8F4B05EB4}" sibTransId="{8679E36E-AC9E-4DDF-AC63-038DB495D20E}"/>
    <dgm:cxn modelId="{85449A64-578B-47AF-9EFF-35DCD9FAF66A}" srcId="{95605F4F-1280-4377-9876-D3CEAC476B4E}" destId="{68F0844A-5D1C-4AD1-A052-9C8DB0C53E38}" srcOrd="1" destOrd="0" parTransId="{84B9B2FB-DEC2-4AC0-B308-20CC3DDA2737}" sibTransId="{C722B01A-EC67-4BA4-AC3F-B03DC8EC1F08}"/>
    <dgm:cxn modelId="{F1ECE86B-DF24-4C95-A053-22957D208364}" type="presOf" srcId="{8AC78AB5-1B1D-45A1-8438-770EE7A00DE2}" destId="{CCDE7C1F-B80A-4C25-B3DA-6FB72A657987}" srcOrd="0" destOrd="0" presId="urn:microsoft.com/office/officeart/2005/8/layout/process1"/>
    <dgm:cxn modelId="{74966E71-B946-4D31-BE89-F03546EE0F39}" type="presOf" srcId="{F8CFF717-9D4D-4A01-97B6-492111E7A32A}" destId="{88A1532E-BD9F-4A7C-BA88-0BF98EDFEF45}" srcOrd="0" destOrd="0" presId="urn:microsoft.com/office/officeart/2005/8/layout/process1"/>
    <dgm:cxn modelId="{95DECC79-06FB-4A4D-8959-5F7A2B5CC77B}" type="presOf" srcId="{8679E36E-AC9E-4DDF-AC63-038DB495D20E}" destId="{1FC86265-041B-46BF-AC28-633DCA3FBFEC}" srcOrd="0" destOrd="0" presId="urn:microsoft.com/office/officeart/2005/8/layout/process1"/>
    <dgm:cxn modelId="{C0BF5280-14EA-45EE-AD50-B99E995A23D0}" type="presOf" srcId="{95605F4F-1280-4377-9876-D3CEAC476B4E}" destId="{A0835E82-3E42-4CB7-9819-022D1AACF54F}" srcOrd="0" destOrd="0" presId="urn:microsoft.com/office/officeart/2005/8/layout/process1"/>
    <dgm:cxn modelId="{9530F485-02C1-49C2-B04B-55D2B9CE5382}" type="presOf" srcId="{68F0844A-5D1C-4AD1-A052-9C8DB0C53E38}" destId="{A6AFE2D3-B027-492C-BE24-15F407F378C1}" srcOrd="0" destOrd="0" presId="urn:microsoft.com/office/officeart/2005/8/layout/process1"/>
    <dgm:cxn modelId="{759B2787-8F7F-46E0-B942-FC14CF71B770}" type="presOf" srcId="{53F59806-0B94-422D-9A4F-78EFDD52C7E7}" destId="{7EFF947A-3BE7-45FE-B9E5-40052CA834C7}" srcOrd="0" destOrd="0" presId="urn:microsoft.com/office/officeart/2005/8/layout/process1"/>
    <dgm:cxn modelId="{28C7C487-C5AC-4F71-805A-E498BDABFFC4}" type="presOf" srcId="{DCD1084D-BB20-4BA5-8514-F667FA217FC0}" destId="{C6B92D48-452B-4B2E-B0AD-21F92AA94041}" srcOrd="0" destOrd="0" presId="urn:microsoft.com/office/officeart/2005/8/layout/process1"/>
    <dgm:cxn modelId="{318E4C89-B70C-48E9-AB75-5FE3E97D4330}" type="presOf" srcId="{C722B01A-EC67-4BA4-AC3F-B03DC8EC1F08}" destId="{3419C0FD-5A37-499B-A601-9C24F0342FDA}" srcOrd="1" destOrd="0" presId="urn:microsoft.com/office/officeart/2005/8/layout/process1"/>
    <dgm:cxn modelId="{238A7799-7445-43A7-A1A7-144A822E1B35}" type="presOf" srcId="{8679E36E-AC9E-4DDF-AC63-038DB495D20E}" destId="{30260A33-911F-452B-BEE3-952A5D88EB8D}" srcOrd="1" destOrd="0" presId="urn:microsoft.com/office/officeart/2005/8/layout/process1"/>
    <dgm:cxn modelId="{77907DC7-4AC3-4B4D-B18B-CC62A52424B8}" type="presOf" srcId="{F8CFF717-9D4D-4A01-97B6-492111E7A32A}" destId="{94ABBD92-9F70-4C25-A3F3-6C4C6D31BCAB}" srcOrd="1" destOrd="0" presId="urn:microsoft.com/office/officeart/2005/8/layout/process1"/>
    <dgm:cxn modelId="{F05201CB-CD0E-4ECA-B70C-A7AA906B81EC}" type="presOf" srcId="{60434861-62AA-4734-B063-2C5AF6F45CE1}" destId="{0BBA00A0-A6F7-4794-AAF9-4400C98348DB}" srcOrd="0" destOrd="0" presId="urn:microsoft.com/office/officeart/2005/8/layout/process1"/>
    <dgm:cxn modelId="{E20575D1-93D3-41A7-9654-1D4AC5F0EBF2}" type="presOf" srcId="{60434861-62AA-4734-B063-2C5AF6F45CE1}" destId="{A0A46FD2-ABFE-4D9D-915A-9C2F27CC8F76}" srcOrd="1" destOrd="0" presId="urn:microsoft.com/office/officeart/2005/8/layout/process1"/>
    <dgm:cxn modelId="{955E12FD-72F9-40D2-9983-578F04A324DB}" type="presOf" srcId="{22186666-4C04-4C82-A5D3-C5845A7CA84B}" destId="{537005B7-A47E-450A-A943-257667C41BDD}" srcOrd="0" destOrd="0" presId="urn:microsoft.com/office/officeart/2005/8/layout/process1"/>
    <dgm:cxn modelId="{D9BEE049-7A07-4202-80A4-9DD02D242E6D}" type="presParOf" srcId="{A0835E82-3E42-4CB7-9819-022D1AACF54F}" destId="{7EFF947A-3BE7-45FE-B9E5-40052CA834C7}" srcOrd="0" destOrd="0" presId="urn:microsoft.com/office/officeart/2005/8/layout/process1"/>
    <dgm:cxn modelId="{A4BE6676-5988-4833-9F0A-0CA84982144F}" type="presParOf" srcId="{A0835E82-3E42-4CB7-9819-022D1AACF54F}" destId="{1FC86265-041B-46BF-AC28-633DCA3FBFEC}" srcOrd="1" destOrd="0" presId="urn:microsoft.com/office/officeart/2005/8/layout/process1"/>
    <dgm:cxn modelId="{D7F901EB-2D52-485F-8A8D-65FC2478E9BB}" type="presParOf" srcId="{1FC86265-041B-46BF-AC28-633DCA3FBFEC}" destId="{30260A33-911F-452B-BEE3-952A5D88EB8D}" srcOrd="0" destOrd="0" presId="urn:microsoft.com/office/officeart/2005/8/layout/process1"/>
    <dgm:cxn modelId="{C427E311-AF48-412D-B008-3C87ECE724D7}" type="presParOf" srcId="{A0835E82-3E42-4CB7-9819-022D1AACF54F}" destId="{A6AFE2D3-B027-492C-BE24-15F407F378C1}" srcOrd="2" destOrd="0" presId="urn:microsoft.com/office/officeart/2005/8/layout/process1"/>
    <dgm:cxn modelId="{FF87963D-4FA8-415E-A565-F7D8407E2E0E}" type="presParOf" srcId="{A0835E82-3E42-4CB7-9819-022D1AACF54F}" destId="{FDE3B199-7785-494D-B1A6-656A66B28E15}" srcOrd="3" destOrd="0" presId="urn:microsoft.com/office/officeart/2005/8/layout/process1"/>
    <dgm:cxn modelId="{8F2BFA82-8FE1-4B54-9A73-4616C428D8F7}" type="presParOf" srcId="{FDE3B199-7785-494D-B1A6-656A66B28E15}" destId="{3419C0FD-5A37-499B-A601-9C24F0342FDA}" srcOrd="0" destOrd="0" presId="urn:microsoft.com/office/officeart/2005/8/layout/process1"/>
    <dgm:cxn modelId="{8EDA58F9-1BA7-44E8-8218-AF8BB5D0B8E1}" type="presParOf" srcId="{A0835E82-3E42-4CB7-9819-022D1AACF54F}" destId="{C6B92D48-452B-4B2E-B0AD-21F92AA94041}" srcOrd="4" destOrd="0" presId="urn:microsoft.com/office/officeart/2005/8/layout/process1"/>
    <dgm:cxn modelId="{247EEDEA-2D80-408A-BAC3-C0482419B74E}" type="presParOf" srcId="{A0835E82-3E42-4CB7-9819-022D1AACF54F}" destId="{88A1532E-BD9F-4A7C-BA88-0BF98EDFEF45}" srcOrd="5" destOrd="0" presId="urn:microsoft.com/office/officeart/2005/8/layout/process1"/>
    <dgm:cxn modelId="{64B820C4-E0BE-4079-93D6-58C7D6A2F1D3}" type="presParOf" srcId="{88A1532E-BD9F-4A7C-BA88-0BF98EDFEF45}" destId="{94ABBD92-9F70-4C25-A3F3-6C4C6D31BCAB}" srcOrd="0" destOrd="0" presId="urn:microsoft.com/office/officeart/2005/8/layout/process1"/>
    <dgm:cxn modelId="{3FFCE4F6-2513-4E70-B6D9-87959439A584}" type="presParOf" srcId="{A0835E82-3E42-4CB7-9819-022D1AACF54F}" destId="{CCDE7C1F-B80A-4C25-B3DA-6FB72A657987}" srcOrd="6" destOrd="0" presId="urn:microsoft.com/office/officeart/2005/8/layout/process1"/>
    <dgm:cxn modelId="{ED58E449-2F9A-4ACD-B9E3-196C273FA7E0}" type="presParOf" srcId="{A0835E82-3E42-4CB7-9819-022D1AACF54F}" destId="{0BBA00A0-A6F7-4794-AAF9-4400C98348DB}" srcOrd="7" destOrd="0" presId="urn:microsoft.com/office/officeart/2005/8/layout/process1"/>
    <dgm:cxn modelId="{68086475-B237-4F57-8CFF-E74089544316}" type="presParOf" srcId="{0BBA00A0-A6F7-4794-AAF9-4400C98348DB}" destId="{A0A46FD2-ABFE-4D9D-915A-9C2F27CC8F76}" srcOrd="0" destOrd="0" presId="urn:microsoft.com/office/officeart/2005/8/layout/process1"/>
    <dgm:cxn modelId="{D575A605-E9C0-4941-A5D4-FD4BADBF4E03}" type="presParOf" srcId="{A0835E82-3E42-4CB7-9819-022D1AACF54F}" destId="{537005B7-A47E-450A-A943-257667C41BDD}"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8A5A3-4C1D-4AC7-9D58-E29D055C8E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BE3E0A3-87ED-4FF2-ACE2-411C20F7CAA6}">
      <dgm:prSet phldrT="[Text]"/>
      <dgm:spPr/>
      <dgm:t>
        <a:bodyPr/>
        <a:lstStyle/>
        <a:p>
          <a:r>
            <a:rPr lang="it-IT" dirty="0"/>
            <a:t>One-pager (descrizione molto concisa dell'idea di progetto e del modello di business)</a:t>
          </a:r>
          <a:endParaRPr lang="en-IE" dirty="0"/>
        </a:p>
      </dgm:t>
    </dgm:pt>
    <dgm:pt modelId="{D237BD71-AD39-4D33-9AD7-D1EF4191F0CA}" type="parTrans" cxnId="{EFFD1483-1E7F-4034-9DEA-C14E2A6727BC}">
      <dgm:prSet/>
      <dgm:spPr/>
      <dgm:t>
        <a:bodyPr/>
        <a:lstStyle/>
        <a:p>
          <a:endParaRPr lang="en-GB"/>
        </a:p>
      </dgm:t>
    </dgm:pt>
    <dgm:pt modelId="{35964B3A-6987-4E42-9197-054339A4954C}" type="sibTrans" cxnId="{EFFD1483-1E7F-4034-9DEA-C14E2A6727BC}">
      <dgm:prSet/>
      <dgm:spPr/>
      <dgm:t>
        <a:bodyPr/>
        <a:lstStyle/>
        <a:p>
          <a:endParaRPr lang="en-GB"/>
        </a:p>
      </dgm:t>
    </dgm:pt>
    <dgm:pt modelId="{732FE613-EBD8-446D-916B-83B57257E9BA}">
      <dgm:prSet phldrT="[Text]"/>
      <dgm:spPr/>
      <dgm:t>
        <a:bodyPr/>
        <a:lstStyle/>
        <a:p>
          <a:r>
            <a:rPr lang="it-IT" dirty="0"/>
            <a:t>Un pitch di 5 minuti (come spiegheresti molto velocemente qual è il concetto chiave?)</a:t>
          </a:r>
          <a:endParaRPr lang="en-IE" dirty="0"/>
        </a:p>
      </dgm:t>
    </dgm:pt>
    <dgm:pt modelId="{987140B6-60BD-4724-AEE7-FD01F1E2B13A}" type="parTrans" cxnId="{685D094D-8467-4C1B-AE8D-9F3C1C39133E}">
      <dgm:prSet/>
      <dgm:spPr/>
      <dgm:t>
        <a:bodyPr/>
        <a:lstStyle/>
        <a:p>
          <a:endParaRPr lang="en-GB"/>
        </a:p>
      </dgm:t>
    </dgm:pt>
    <dgm:pt modelId="{115A1ADC-80BE-4657-99DA-B1625E39C50C}" type="sibTrans" cxnId="{685D094D-8467-4C1B-AE8D-9F3C1C39133E}">
      <dgm:prSet/>
      <dgm:spPr/>
      <dgm:t>
        <a:bodyPr/>
        <a:lstStyle/>
        <a:p>
          <a:endParaRPr lang="en-GB"/>
        </a:p>
      </dgm:t>
    </dgm:pt>
    <dgm:pt modelId="{B1D4666B-EFFB-4FA9-95A8-ED293FC77BF8}">
      <dgm:prSet phldrT="[Text]"/>
      <dgm:spPr/>
      <dgm:t>
        <a:bodyPr/>
        <a:lstStyle/>
        <a:p>
          <a:r>
            <a:rPr lang="it-IT" dirty="0"/>
            <a:t>Un pitch di 5 minuti (come spiegheresti molto velocemente qual è il concetto chiave?)</a:t>
          </a:r>
          <a:endParaRPr lang="en-IE" dirty="0"/>
        </a:p>
      </dgm:t>
    </dgm:pt>
    <dgm:pt modelId="{F2D700B2-9FD7-4870-B04F-90D256D671B7}" type="parTrans" cxnId="{7167F451-AF8F-4ECE-A420-5B26566064FA}">
      <dgm:prSet/>
      <dgm:spPr/>
      <dgm:t>
        <a:bodyPr/>
        <a:lstStyle/>
        <a:p>
          <a:endParaRPr lang="en-GB"/>
        </a:p>
      </dgm:t>
    </dgm:pt>
    <dgm:pt modelId="{0B323877-FF88-4EB3-B572-AF4B0BD03594}" type="sibTrans" cxnId="{7167F451-AF8F-4ECE-A420-5B26566064FA}">
      <dgm:prSet/>
      <dgm:spPr/>
      <dgm:t>
        <a:bodyPr/>
        <a:lstStyle/>
        <a:p>
          <a:endParaRPr lang="en-GB"/>
        </a:p>
      </dgm:t>
    </dgm:pt>
    <dgm:pt modelId="{73F77A75-91E5-401A-B542-55A1404B9977}">
      <dgm:prSet phldrT="[Text]"/>
      <dgm:spPr/>
      <dgm:t>
        <a:bodyPr/>
        <a:lstStyle/>
        <a:p>
          <a:r>
            <a:rPr lang="it-IT" dirty="0"/>
            <a:t>Una bozza di piano di cash flow per i primi 1-3 anni</a:t>
          </a:r>
          <a:endParaRPr lang="en-IE" dirty="0"/>
        </a:p>
      </dgm:t>
    </dgm:pt>
    <dgm:pt modelId="{F0134C24-6456-413A-8674-D2E8A510D357}" type="parTrans" cxnId="{FC5953DB-B2E8-4C3F-97A8-455DE320A80C}">
      <dgm:prSet/>
      <dgm:spPr/>
      <dgm:t>
        <a:bodyPr/>
        <a:lstStyle/>
        <a:p>
          <a:endParaRPr lang="en-GB"/>
        </a:p>
      </dgm:t>
    </dgm:pt>
    <dgm:pt modelId="{97EB0669-3957-470E-B2F1-BF7D9B4401C2}" type="sibTrans" cxnId="{FC5953DB-B2E8-4C3F-97A8-455DE320A80C}">
      <dgm:prSet/>
      <dgm:spPr/>
      <dgm:t>
        <a:bodyPr/>
        <a:lstStyle/>
        <a:p>
          <a:endParaRPr lang="en-GB"/>
        </a:p>
      </dgm:t>
    </dgm:pt>
    <dgm:pt modelId="{1344C807-B6BB-449E-B2B0-8A34293F8A46}">
      <dgm:prSet phldrT="[Text]"/>
      <dgm:spPr/>
      <dgm:t>
        <a:bodyPr/>
        <a:lstStyle/>
        <a:p>
          <a:r>
            <a:rPr lang="it-IT" dirty="0"/>
            <a:t>Un piano di finanziamento del capitale per i primi 1-3 anni</a:t>
          </a:r>
          <a:endParaRPr lang="en-IE" dirty="0"/>
        </a:p>
      </dgm:t>
    </dgm:pt>
    <dgm:pt modelId="{8F663413-F999-40E3-BB22-94626A5C6CC9}" type="parTrans" cxnId="{6DCA996A-F4B7-4225-B58B-E8F80C510107}">
      <dgm:prSet/>
      <dgm:spPr/>
      <dgm:t>
        <a:bodyPr/>
        <a:lstStyle/>
        <a:p>
          <a:endParaRPr lang="en-GB"/>
        </a:p>
      </dgm:t>
    </dgm:pt>
    <dgm:pt modelId="{AD41259A-B68D-43A1-B8BA-53C4FD216BBE}" type="sibTrans" cxnId="{6DCA996A-F4B7-4225-B58B-E8F80C510107}">
      <dgm:prSet/>
      <dgm:spPr/>
      <dgm:t>
        <a:bodyPr/>
        <a:lstStyle/>
        <a:p>
          <a:endParaRPr lang="en-GB"/>
        </a:p>
      </dgm:t>
    </dgm:pt>
    <dgm:pt modelId="{89426541-20DF-4E3B-9018-37FC37D1AAD6}">
      <dgm:prSet phldrT="[Text]"/>
      <dgm:spPr/>
      <dgm:t>
        <a:bodyPr/>
        <a:lstStyle/>
        <a:p>
          <a:r>
            <a:rPr lang="it-IT" dirty="0"/>
            <a:t>Un piano di marketing per i primi 1-3 anni </a:t>
          </a:r>
          <a:endParaRPr lang="en-IE" dirty="0"/>
        </a:p>
      </dgm:t>
    </dgm:pt>
    <dgm:pt modelId="{4C949B59-C355-4E3C-AAC5-6873789D415C}" type="parTrans" cxnId="{6D504148-A12F-4061-98E3-CD359E7D7166}">
      <dgm:prSet/>
      <dgm:spPr/>
      <dgm:t>
        <a:bodyPr/>
        <a:lstStyle/>
        <a:p>
          <a:endParaRPr lang="en-GB"/>
        </a:p>
      </dgm:t>
    </dgm:pt>
    <dgm:pt modelId="{40ADBD7E-CCCF-49E0-90E1-9DF9B8D13577}" type="sibTrans" cxnId="{6D504148-A12F-4061-98E3-CD359E7D7166}">
      <dgm:prSet/>
      <dgm:spPr/>
      <dgm:t>
        <a:bodyPr/>
        <a:lstStyle/>
        <a:p>
          <a:endParaRPr lang="en-GB"/>
        </a:p>
      </dgm:t>
    </dgm:pt>
    <dgm:pt modelId="{D59FFA6C-8308-4FD3-A02D-E1587D63B40E}" type="pres">
      <dgm:prSet presAssocID="{D148A5A3-4C1D-4AC7-9D58-E29D055C8EBC}" presName="diagram" presStyleCnt="0">
        <dgm:presLayoutVars>
          <dgm:dir/>
          <dgm:resizeHandles val="exact"/>
        </dgm:presLayoutVars>
      </dgm:prSet>
      <dgm:spPr/>
    </dgm:pt>
    <dgm:pt modelId="{CA108EB9-FAEC-4172-8C80-283B41E4ECC7}" type="pres">
      <dgm:prSet presAssocID="{2BE3E0A3-87ED-4FF2-ACE2-411C20F7CAA6}" presName="node" presStyleLbl="node1" presStyleIdx="0" presStyleCnt="6">
        <dgm:presLayoutVars>
          <dgm:bulletEnabled val="1"/>
        </dgm:presLayoutVars>
      </dgm:prSet>
      <dgm:spPr/>
    </dgm:pt>
    <dgm:pt modelId="{B4C0EBCB-1B84-4AC0-97C6-DADAFEAC6861}" type="pres">
      <dgm:prSet presAssocID="{35964B3A-6987-4E42-9197-054339A4954C}" presName="sibTrans" presStyleCnt="0"/>
      <dgm:spPr/>
    </dgm:pt>
    <dgm:pt modelId="{416BB736-7484-484A-9F0A-493D05F05105}" type="pres">
      <dgm:prSet presAssocID="{732FE613-EBD8-446D-916B-83B57257E9BA}" presName="node" presStyleLbl="node1" presStyleIdx="1" presStyleCnt="6">
        <dgm:presLayoutVars>
          <dgm:bulletEnabled val="1"/>
        </dgm:presLayoutVars>
      </dgm:prSet>
      <dgm:spPr/>
    </dgm:pt>
    <dgm:pt modelId="{EFA8F9CD-A8A9-4963-BE81-5F80B526018D}" type="pres">
      <dgm:prSet presAssocID="{115A1ADC-80BE-4657-99DA-B1625E39C50C}" presName="sibTrans" presStyleCnt="0"/>
      <dgm:spPr/>
    </dgm:pt>
    <dgm:pt modelId="{AC46728F-DFEB-411A-A488-BDDFCE5A2378}" type="pres">
      <dgm:prSet presAssocID="{B1D4666B-EFFB-4FA9-95A8-ED293FC77BF8}" presName="node" presStyleLbl="node1" presStyleIdx="2" presStyleCnt="6">
        <dgm:presLayoutVars>
          <dgm:bulletEnabled val="1"/>
        </dgm:presLayoutVars>
      </dgm:prSet>
      <dgm:spPr/>
    </dgm:pt>
    <dgm:pt modelId="{7255D6EB-A32C-4B3C-9A4A-0115079E9F0C}" type="pres">
      <dgm:prSet presAssocID="{0B323877-FF88-4EB3-B572-AF4B0BD03594}" presName="sibTrans" presStyleCnt="0"/>
      <dgm:spPr/>
    </dgm:pt>
    <dgm:pt modelId="{A4CABE86-96D2-4CAF-A571-C08761C7DC87}" type="pres">
      <dgm:prSet presAssocID="{73F77A75-91E5-401A-B542-55A1404B9977}" presName="node" presStyleLbl="node1" presStyleIdx="3" presStyleCnt="6">
        <dgm:presLayoutVars>
          <dgm:bulletEnabled val="1"/>
        </dgm:presLayoutVars>
      </dgm:prSet>
      <dgm:spPr/>
    </dgm:pt>
    <dgm:pt modelId="{C79B5F17-F71D-46DE-A6AD-1780DE287B89}" type="pres">
      <dgm:prSet presAssocID="{97EB0669-3957-470E-B2F1-BF7D9B4401C2}" presName="sibTrans" presStyleCnt="0"/>
      <dgm:spPr/>
    </dgm:pt>
    <dgm:pt modelId="{D02F5303-1EC0-4DFE-9B8A-60114C29198E}" type="pres">
      <dgm:prSet presAssocID="{1344C807-B6BB-449E-B2B0-8A34293F8A46}" presName="node" presStyleLbl="node1" presStyleIdx="4" presStyleCnt="6">
        <dgm:presLayoutVars>
          <dgm:bulletEnabled val="1"/>
        </dgm:presLayoutVars>
      </dgm:prSet>
      <dgm:spPr/>
    </dgm:pt>
    <dgm:pt modelId="{48128CCA-E8AD-46A4-934C-EEACF221E592}" type="pres">
      <dgm:prSet presAssocID="{AD41259A-B68D-43A1-B8BA-53C4FD216BBE}" presName="sibTrans" presStyleCnt="0"/>
      <dgm:spPr/>
    </dgm:pt>
    <dgm:pt modelId="{8EB035B6-267A-495B-B957-CBB05C2EC87D}" type="pres">
      <dgm:prSet presAssocID="{89426541-20DF-4E3B-9018-37FC37D1AAD6}" presName="node" presStyleLbl="node1" presStyleIdx="5" presStyleCnt="6">
        <dgm:presLayoutVars>
          <dgm:bulletEnabled val="1"/>
        </dgm:presLayoutVars>
      </dgm:prSet>
      <dgm:spPr/>
    </dgm:pt>
  </dgm:ptLst>
  <dgm:cxnLst>
    <dgm:cxn modelId="{A57F3F5F-BAD7-4C47-A34A-AEB4A0B458C2}" type="presOf" srcId="{1344C807-B6BB-449E-B2B0-8A34293F8A46}" destId="{D02F5303-1EC0-4DFE-9B8A-60114C29198E}" srcOrd="0" destOrd="0" presId="urn:microsoft.com/office/officeart/2005/8/layout/default"/>
    <dgm:cxn modelId="{39494266-7351-49FC-8BF1-08025D67391A}" type="presOf" srcId="{732FE613-EBD8-446D-916B-83B57257E9BA}" destId="{416BB736-7484-484A-9F0A-493D05F05105}" srcOrd="0" destOrd="0" presId="urn:microsoft.com/office/officeart/2005/8/layout/default"/>
    <dgm:cxn modelId="{6D504148-A12F-4061-98E3-CD359E7D7166}" srcId="{D148A5A3-4C1D-4AC7-9D58-E29D055C8EBC}" destId="{89426541-20DF-4E3B-9018-37FC37D1AAD6}" srcOrd="5" destOrd="0" parTransId="{4C949B59-C355-4E3C-AAC5-6873789D415C}" sibTransId="{40ADBD7E-CCCF-49E0-90E1-9DF9B8D13577}"/>
    <dgm:cxn modelId="{6DCA996A-F4B7-4225-B58B-E8F80C510107}" srcId="{D148A5A3-4C1D-4AC7-9D58-E29D055C8EBC}" destId="{1344C807-B6BB-449E-B2B0-8A34293F8A46}" srcOrd="4" destOrd="0" parTransId="{8F663413-F999-40E3-BB22-94626A5C6CC9}" sibTransId="{AD41259A-B68D-43A1-B8BA-53C4FD216BBE}"/>
    <dgm:cxn modelId="{685D094D-8467-4C1B-AE8D-9F3C1C39133E}" srcId="{D148A5A3-4C1D-4AC7-9D58-E29D055C8EBC}" destId="{732FE613-EBD8-446D-916B-83B57257E9BA}" srcOrd="1" destOrd="0" parTransId="{987140B6-60BD-4724-AEE7-FD01F1E2B13A}" sibTransId="{115A1ADC-80BE-4657-99DA-B1625E39C50C}"/>
    <dgm:cxn modelId="{7167F451-AF8F-4ECE-A420-5B26566064FA}" srcId="{D148A5A3-4C1D-4AC7-9D58-E29D055C8EBC}" destId="{B1D4666B-EFFB-4FA9-95A8-ED293FC77BF8}" srcOrd="2" destOrd="0" parTransId="{F2D700B2-9FD7-4870-B04F-90D256D671B7}" sibTransId="{0B323877-FF88-4EB3-B572-AF4B0BD03594}"/>
    <dgm:cxn modelId="{EFFD1483-1E7F-4034-9DEA-C14E2A6727BC}" srcId="{D148A5A3-4C1D-4AC7-9D58-E29D055C8EBC}" destId="{2BE3E0A3-87ED-4FF2-ACE2-411C20F7CAA6}" srcOrd="0" destOrd="0" parTransId="{D237BD71-AD39-4D33-9AD7-D1EF4191F0CA}" sibTransId="{35964B3A-6987-4E42-9197-054339A4954C}"/>
    <dgm:cxn modelId="{44EEDB83-9D2B-4DD4-B6C6-9B197F6EDEFF}" type="presOf" srcId="{D148A5A3-4C1D-4AC7-9D58-E29D055C8EBC}" destId="{D59FFA6C-8308-4FD3-A02D-E1587D63B40E}" srcOrd="0" destOrd="0" presId="urn:microsoft.com/office/officeart/2005/8/layout/default"/>
    <dgm:cxn modelId="{C32A1887-C8D9-4E3D-890A-876D7D508D12}" type="presOf" srcId="{89426541-20DF-4E3B-9018-37FC37D1AAD6}" destId="{8EB035B6-267A-495B-B957-CBB05C2EC87D}" srcOrd="0" destOrd="0" presId="urn:microsoft.com/office/officeart/2005/8/layout/default"/>
    <dgm:cxn modelId="{3E917F8E-9971-4BFF-BA5D-99434A5A3989}" type="presOf" srcId="{2BE3E0A3-87ED-4FF2-ACE2-411C20F7CAA6}" destId="{CA108EB9-FAEC-4172-8C80-283B41E4ECC7}" srcOrd="0" destOrd="0" presId="urn:microsoft.com/office/officeart/2005/8/layout/default"/>
    <dgm:cxn modelId="{A98813A0-7068-46F7-B42A-A63B4D8A4A0E}" type="presOf" srcId="{73F77A75-91E5-401A-B542-55A1404B9977}" destId="{A4CABE86-96D2-4CAF-A571-C08761C7DC87}" srcOrd="0" destOrd="0" presId="urn:microsoft.com/office/officeart/2005/8/layout/default"/>
    <dgm:cxn modelId="{CCD67FB9-DEE8-46E7-A605-4B32E8EFA351}" type="presOf" srcId="{B1D4666B-EFFB-4FA9-95A8-ED293FC77BF8}" destId="{AC46728F-DFEB-411A-A488-BDDFCE5A2378}" srcOrd="0" destOrd="0" presId="urn:microsoft.com/office/officeart/2005/8/layout/default"/>
    <dgm:cxn modelId="{FC5953DB-B2E8-4C3F-97A8-455DE320A80C}" srcId="{D148A5A3-4C1D-4AC7-9D58-E29D055C8EBC}" destId="{73F77A75-91E5-401A-B542-55A1404B9977}" srcOrd="3" destOrd="0" parTransId="{F0134C24-6456-413A-8674-D2E8A510D357}" sibTransId="{97EB0669-3957-470E-B2F1-BF7D9B4401C2}"/>
    <dgm:cxn modelId="{BE4266CA-335F-47FF-9E3C-2FC88812C78E}" type="presParOf" srcId="{D59FFA6C-8308-4FD3-A02D-E1587D63B40E}" destId="{CA108EB9-FAEC-4172-8C80-283B41E4ECC7}" srcOrd="0" destOrd="0" presId="urn:microsoft.com/office/officeart/2005/8/layout/default"/>
    <dgm:cxn modelId="{7B326395-FD99-45C9-BC2B-0E1C1BD886B3}" type="presParOf" srcId="{D59FFA6C-8308-4FD3-A02D-E1587D63B40E}" destId="{B4C0EBCB-1B84-4AC0-97C6-DADAFEAC6861}" srcOrd="1" destOrd="0" presId="urn:microsoft.com/office/officeart/2005/8/layout/default"/>
    <dgm:cxn modelId="{5D2DD440-5E48-4B6F-9BC2-E8BDF7B7317F}" type="presParOf" srcId="{D59FFA6C-8308-4FD3-A02D-E1587D63B40E}" destId="{416BB736-7484-484A-9F0A-493D05F05105}" srcOrd="2" destOrd="0" presId="urn:microsoft.com/office/officeart/2005/8/layout/default"/>
    <dgm:cxn modelId="{FB4ED869-46E1-43A4-8185-101550445501}" type="presParOf" srcId="{D59FFA6C-8308-4FD3-A02D-E1587D63B40E}" destId="{EFA8F9CD-A8A9-4963-BE81-5F80B526018D}" srcOrd="3" destOrd="0" presId="urn:microsoft.com/office/officeart/2005/8/layout/default"/>
    <dgm:cxn modelId="{E3C21388-9809-47C8-88C9-D51D844E125B}" type="presParOf" srcId="{D59FFA6C-8308-4FD3-A02D-E1587D63B40E}" destId="{AC46728F-DFEB-411A-A488-BDDFCE5A2378}" srcOrd="4" destOrd="0" presId="urn:microsoft.com/office/officeart/2005/8/layout/default"/>
    <dgm:cxn modelId="{09409EBC-930A-48A6-84E6-56E397B1C779}" type="presParOf" srcId="{D59FFA6C-8308-4FD3-A02D-E1587D63B40E}" destId="{7255D6EB-A32C-4B3C-9A4A-0115079E9F0C}" srcOrd="5" destOrd="0" presId="urn:microsoft.com/office/officeart/2005/8/layout/default"/>
    <dgm:cxn modelId="{C7CBB77A-3F34-441E-9D8C-458D13F42512}" type="presParOf" srcId="{D59FFA6C-8308-4FD3-A02D-E1587D63B40E}" destId="{A4CABE86-96D2-4CAF-A571-C08761C7DC87}" srcOrd="6" destOrd="0" presId="urn:microsoft.com/office/officeart/2005/8/layout/default"/>
    <dgm:cxn modelId="{C3EB46AD-9F7D-4D31-9D5E-0088AB780666}" type="presParOf" srcId="{D59FFA6C-8308-4FD3-A02D-E1587D63B40E}" destId="{C79B5F17-F71D-46DE-A6AD-1780DE287B89}" srcOrd="7" destOrd="0" presId="urn:microsoft.com/office/officeart/2005/8/layout/default"/>
    <dgm:cxn modelId="{2A4AEECE-499D-4C5F-9E3A-E7308ACC2379}" type="presParOf" srcId="{D59FFA6C-8308-4FD3-A02D-E1587D63B40E}" destId="{D02F5303-1EC0-4DFE-9B8A-60114C29198E}" srcOrd="8" destOrd="0" presId="urn:microsoft.com/office/officeart/2005/8/layout/default"/>
    <dgm:cxn modelId="{33C52DEF-44F4-48A5-815C-79C26E498713}" type="presParOf" srcId="{D59FFA6C-8308-4FD3-A02D-E1587D63B40E}" destId="{48128CCA-E8AD-46A4-934C-EEACF221E592}" srcOrd="9" destOrd="0" presId="urn:microsoft.com/office/officeart/2005/8/layout/default"/>
    <dgm:cxn modelId="{9E55EAC0-E66E-475E-A38D-284C70DDC493}" type="presParOf" srcId="{D59FFA6C-8308-4FD3-A02D-E1587D63B40E}" destId="{8EB035B6-267A-495B-B957-CBB05C2EC87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r>
            <a:rPr lang="es-ES" sz="1600" dirty="0"/>
            <a:t>Unità 1</a:t>
          </a:r>
        </a:p>
      </dgm:t>
    </dgm:pt>
    <dgm:pt modelId="{A4499F8F-8C98-4F22-9390-38711BCBAAE2}" type="parTrans" cxnId="{699FF731-067A-414C-87FE-CB60620F8569}">
      <dgm:prSet/>
      <dgm:spPr/>
      <dgm:t>
        <a:bodyPr/>
        <a:lstStyle/>
        <a:p>
          <a:endParaRPr lang="es-ES" sz="1200"/>
        </a:p>
      </dgm:t>
    </dgm:pt>
    <dgm:pt modelId="{C29B2F6D-2BFD-4ACD-96BB-CE9968F61031}" type="sibTrans" cxnId="{699FF731-067A-414C-87FE-CB60620F8569}">
      <dgm:prSet/>
      <dgm:spPr/>
      <dgm:t>
        <a:bodyPr/>
        <a:lstStyle/>
        <a:p>
          <a:endParaRPr lang="es-ES" sz="1200"/>
        </a:p>
      </dgm:t>
    </dgm:pt>
    <dgm:pt modelId="{70ED07A8-1925-4E2A-A3F7-588056F8DA59}">
      <dgm:prSet phldrT="[Texto]" custT="1"/>
      <dgm:spPr/>
      <dgm:t>
        <a:bodyPr/>
        <a:lstStyle/>
        <a:p>
          <a:pPr algn="just"/>
          <a:r>
            <a:rPr lang="it-IT" sz="1200" dirty="0"/>
            <a:t>Il modello di business è il modello operativo e redditizio di una MPMI: è una funzione esatta che definisce come funziona l'azienda e come realizza profitti. </a:t>
          </a:r>
          <a:endParaRPr lang="es-ES" sz="1200" dirty="0"/>
        </a:p>
      </dgm:t>
    </dgm:pt>
    <dgm:pt modelId="{BA2AA8D9-8A0B-4C44-AC4A-E229D520682F}" type="parTrans" cxnId="{27E4206D-420D-4A44-8E3D-381C32007183}">
      <dgm:prSet/>
      <dgm:spPr/>
      <dgm:t>
        <a:bodyPr/>
        <a:lstStyle/>
        <a:p>
          <a:endParaRPr lang="es-ES" sz="1200"/>
        </a:p>
      </dgm:t>
    </dgm:pt>
    <dgm:pt modelId="{358BC604-4285-4A45-AB42-ABED8F39E3D2}" type="sibTrans" cxnId="{27E4206D-420D-4A44-8E3D-381C32007183}">
      <dgm:prSet/>
      <dgm:spPr/>
      <dgm:t>
        <a:bodyPr/>
        <a:lstStyle/>
        <a:p>
          <a:endParaRPr lang="es-ES" sz="1200"/>
        </a:p>
      </dgm:t>
    </dgm:pt>
    <dgm:pt modelId="{929949F9-6708-4738-9713-C14A3F26FEC8}">
      <dgm:prSet phldrT="[Texto]" custT="1"/>
      <dgm:spPr/>
      <dgm:t>
        <a:bodyPr/>
        <a:lstStyle/>
        <a:p>
          <a:r>
            <a:rPr lang="es-ES" sz="1600" dirty="0"/>
            <a:t>Unità</a:t>
          </a:r>
          <a:r>
            <a:rPr lang="es-ES" sz="1200" dirty="0"/>
            <a:t> 2</a:t>
          </a:r>
        </a:p>
      </dgm:t>
    </dgm:pt>
    <dgm:pt modelId="{0F7E1A38-7E70-42A4-AF68-F54EB88D3B4D}" type="parTrans" cxnId="{8AA7AEF0-2C43-4D1F-9795-3D7C3DEEEFE8}">
      <dgm:prSet/>
      <dgm:spPr/>
      <dgm:t>
        <a:bodyPr/>
        <a:lstStyle/>
        <a:p>
          <a:endParaRPr lang="es-ES" sz="1200"/>
        </a:p>
      </dgm:t>
    </dgm:pt>
    <dgm:pt modelId="{ADF06A4A-9857-42CF-BDD4-187E89F55B3D}" type="sibTrans" cxnId="{8AA7AEF0-2C43-4D1F-9795-3D7C3DEEEFE8}">
      <dgm:prSet/>
      <dgm:spPr/>
      <dgm:t>
        <a:bodyPr/>
        <a:lstStyle/>
        <a:p>
          <a:endParaRPr lang="es-ES" sz="1200"/>
        </a:p>
      </dgm:t>
    </dgm:pt>
    <dgm:pt modelId="{8A584B21-BCB2-43BB-B64C-7B360D83A862}">
      <dgm:prSet phldrT="[Texto]" custT="1"/>
      <dgm:spPr/>
      <dgm:t>
        <a:bodyPr/>
        <a:lstStyle/>
        <a:p>
          <a:r>
            <a:rPr lang="it-IT" sz="1200" dirty="0"/>
            <a:t>B2C: I modelli tradizionali caratterizzano i tipici comportamenti aziendali che vediamo nel corso del XX secolo. </a:t>
          </a:r>
          <a:endParaRPr lang="es-ES" sz="1200" dirty="0"/>
        </a:p>
      </dgm:t>
    </dgm:pt>
    <dgm:pt modelId="{425E6093-9D9F-4D0D-AF39-692D3F01524A}" type="parTrans" cxnId="{FDC28727-7F33-4001-87F1-D5F76940E233}">
      <dgm:prSet/>
      <dgm:spPr/>
      <dgm:t>
        <a:bodyPr/>
        <a:lstStyle/>
        <a:p>
          <a:endParaRPr lang="es-ES" sz="1200"/>
        </a:p>
      </dgm:t>
    </dgm:pt>
    <dgm:pt modelId="{E714A1FB-4DC7-477F-B50F-618EF34C0C2D}" type="sibTrans" cxnId="{FDC28727-7F33-4001-87F1-D5F76940E233}">
      <dgm:prSet/>
      <dgm:spPr/>
      <dgm:t>
        <a:bodyPr/>
        <a:lstStyle/>
        <a:p>
          <a:endParaRPr lang="es-ES" sz="1200"/>
        </a:p>
      </dgm:t>
    </dgm:pt>
    <dgm:pt modelId="{34A61327-4E4D-443A-94A3-4D33A6D7D0E3}">
      <dgm:prSet phldrT="[Texto]" custT="1"/>
      <dgm:spPr/>
      <dgm:t>
        <a:bodyPr/>
        <a:lstStyle/>
        <a:p>
          <a:r>
            <a:rPr lang="es-ES" sz="1600" dirty="0"/>
            <a:t>Unità 3</a:t>
          </a:r>
        </a:p>
      </dgm:t>
    </dgm:pt>
    <dgm:pt modelId="{0665347B-7D2F-4FC9-8F56-11EF493E60CA}" type="parTrans" cxnId="{0E3B2469-9480-4EB9-BE55-3DADE7F10448}">
      <dgm:prSet/>
      <dgm:spPr/>
      <dgm:t>
        <a:bodyPr/>
        <a:lstStyle/>
        <a:p>
          <a:endParaRPr lang="es-ES" sz="1200"/>
        </a:p>
      </dgm:t>
    </dgm:pt>
    <dgm:pt modelId="{3D975020-5312-4030-8AA0-75C64DC3CF4E}" type="sibTrans" cxnId="{0E3B2469-9480-4EB9-BE55-3DADE7F10448}">
      <dgm:prSet/>
      <dgm:spPr/>
      <dgm:t>
        <a:bodyPr/>
        <a:lstStyle/>
        <a:p>
          <a:endParaRPr lang="es-ES" sz="1200"/>
        </a:p>
      </dgm:t>
    </dgm:pt>
    <dgm:pt modelId="{70B3BB73-755C-4FB7-9365-2CA8C05F6DBE}">
      <dgm:prSet phldrT="[Texto]" custT="1"/>
      <dgm:spPr/>
      <dgm:t>
        <a:bodyPr/>
        <a:lstStyle/>
        <a:p>
          <a:r>
            <a:rPr lang="it-IT" sz="1200" dirty="0"/>
            <a:t>La globalizzazione dei media e delle imprese nella seconda metà del XX secolo ha aperto la strada alle catene globali di produzione e innovazione emerse alla fine del XX secolo. </a:t>
          </a:r>
          <a:endParaRPr lang="es-ES" sz="1200" dirty="0"/>
        </a:p>
      </dgm:t>
    </dgm:pt>
    <dgm:pt modelId="{6A957AE3-DB95-46DC-BEBA-284EA4FD37FD}" type="parTrans" cxnId="{161FFABF-BCBE-4DE8-A77B-72EAA0E776D9}">
      <dgm:prSet/>
      <dgm:spPr/>
      <dgm:t>
        <a:bodyPr/>
        <a:lstStyle/>
        <a:p>
          <a:endParaRPr lang="es-ES" sz="1200"/>
        </a:p>
      </dgm:t>
    </dgm:pt>
    <dgm:pt modelId="{8435039D-A6D3-4E9E-AB8B-A8429F8247C4}" type="sibTrans" cxnId="{161FFABF-BCBE-4DE8-A77B-72EAA0E776D9}">
      <dgm:prSet/>
      <dgm:spPr/>
      <dgm:t>
        <a:bodyPr/>
        <a:lstStyle/>
        <a:p>
          <a:endParaRPr lang="es-ES" sz="1200"/>
        </a:p>
      </dgm:t>
    </dgm:pt>
    <dgm:pt modelId="{D26DBA4D-B3E8-41F3-8411-B93EB3294ACE}">
      <dgm:prSet phldrT="[Texto]" custT="1"/>
      <dgm:spPr/>
      <dgm:t>
        <a:bodyPr/>
        <a:lstStyle/>
        <a:p>
          <a:r>
            <a:rPr lang="es-ES" sz="1600" dirty="0"/>
            <a:t>Unità 4</a:t>
          </a:r>
        </a:p>
      </dgm:t>
    </dgm:pt>
    <dgm:pt modelId="{8E590D90-3BB2-496C-B551-48904AFE0172}" type="parTrans" cxnId="{D1A0C075-CFFB-427A-95D1-23DC594F681E}">
      <dgm:prSet/>
      <dgm:spPr/>
      <dgm:t>
        <a:bodyPr/>
        <a:lstStyle/>
        <a:p>
          <a:endParaRPr lang="es-ES" sz="1200"/>
        </a:p>
      </dgm:t>
    </dgm:pt>
    <dgm:pt modelId="{B480D4F9-929F-431C-A110-C02539316154}" type="sibTrans" cxnId="{D1A0C075-CFFB-427A-95D1-23DC594F681E}">
      <dgm:prSet/>
      <dgm:spPr/>
      <dgm:t>
        <a:bodyPr/>
        <a:lstStyle/>
        <a:p>
          <a:endParaRPr lang="es-ES" sz="1200"/>
        </a:p>
      </dgm:t>
    </dgm:pt>
    <dgm:pt modelId="{95F8F314-8226-4DD4-9FAB-361C4A237AFA}">
      <dgm:prSet phldrT="[Texto]" custT="1"/>
      <dgm:spPr/>
      <dgm:t>
        <a:bodyPr/>
        <a:lstStyle/>
        <a:p>
          <a:r>
            <a:rPr lang="it-IT" sz="1200" dirty="0"/>
            <a:t>Un'analisi SWOT aiuta a identificare i punti di forza, le debolezze, le opportunità e le minacce dell'azienda. </a:t>
          </a:r>
          <a:endParaRPr lang="es-ES" sz="1200" dirty="0"/>
        </a:p>
      </dgm:t>
    </dgm:pt>
    <dgm:pt modelId="{B9A89374-7D96-4C31-A93C-48C9E0648F39}" type="parTrans" cxnId="{0B1960D2-D5D3-46E8-A3B8-C62CB2BD7F3B}">
      <dgm:prSet/>
      <dgm:spPr/>
      <dgm:t>
        <a:bodyPr/>
        <a:lstStyle/>
        <a:p>
          <a:endParaRPr lang="es-ES" sz="1200"/>
        </a:p>
      </dgm:t>
    </dgm:pt>
    <dgm:pt modelId="{F553AF7D-1AD1-4E8A-B89A-E1220BEB5D09}" type="sibTrans" cxnId="{0B1960D2-D5D3-46E8-A3B8-C62CB2BD7F3B}">
      <dgm:prSet/>
      <dgm:spPr/>
      <dgm:t>
        <a:bodyPr/>
        <a:lstStyle/>
        <a:p>
          <a:endParaRPr lang="es-ES" sz="1200"/>
        </a:p>
      </dgm:t>
    </dgm:pt>
    <dgm:pt modelId="{EE5C8F82-F91C-4719-A1B8-DC3A385954E4}">
      <dgm:prSet custT="1"/>
      <dgm:spPr/>
      <dgm:t>
        <a:bodyPr/>
        <a:lstStyle/>
        <a:p>
          <a:pPr algn="just"/>
          <a:r>
            <a:rPr lang="it-IT" sz="1200" dirty="0"/>
            <a:t>Il modello di base deve essere costruito su una ricerca preliminare di mercato che indaga i potenziali clienti, potenziali concorrenti e potenziali collaboratori.</a:t>
          </a:r>
          <a:endParaRPr lang="en-IE" sz="1200" dirty="0"/>
        </a:p>
      </dgm:t>
    </dgm:pt>
    <dgm:pt modelId="{98B5E868-D468-45AF-8D18-C663C6481F2B}" type="parTrans" cxnId="{887A98BD-AA3A-488F-9197-E1B4B582AAE0}">
      <dgm:prSet/>
      <dgm:spPr/>
      <dgm:t>
        <a:bodyPr/>
        <a:lstStyle/>
        <a:p>
          <a:endParaRPr lang="en-IE"/>
        </a:p>
      </dgm:t>
    </dgm:pt>
    <dgm:pt modelId="{38660744-3572-4639-B3EB-150D190004AE}" type="sibTrans" cxnId="{887A98BD-AA3A-488F-9197-E1B4B582AAE0}">
      <dgm:prSet/>
      <dgm:spPr/>
      <dgm:t>
        <a:bodyPr/>
        <a:lstStyle/>
        <a:p>
          <a:endParaRPr lang="en-IE"/>
        </a:p>
      </dgm:t>
    </dgm:pt>
    <dgm:pt modelId="{06FA7210-0A14-4748-9162-39AF2964B886}">
      <dgm:prSet custT="1"/>
      <dgm:spPr/>
      <dgm:t>
        <a:bodyPr/>
        <a:lstStyle/>
        <a:p>
          <a:r>
            <a:rPr lang="it-IT" sz="1200" dirty="0"/>
            <a:t>B2B: La vendita di beni e servizi ad un'altra società o ad agenzie pubbliche/governative differisce dal semplice business B2C sotto diversi aspetti</a:t>
          </a:r>
          <a:endParaRPr lang="en-IE" sz="1200" dirty="0"/>
        </a:p>
      </dgm:t>
    </dgm:pt>
    <dgm:pt modelId="{0908AFA4-34A5-4DB8-9F4B-7AC7BF32F02E}" type="parTrans" cxnId="{1DF6F25A-6018-43A9-8E93-1E65B4543F61}">
      <dgm:prSet/>
      <dgm:spPr/>
      <dgm:t>
        <a:bodyPr/>
        <a:lstStyle/>
        <a:p>
          <a:endParaRPr lang="en-IE"/>
        </a:p>
      </dgm:t>
    </dgm:pt>
    <dgm:pt modelId="{7F2626EE-A028-4AE0-9632-D64A63E5D8AE}" type="sibTrans" cxnId="{1DF6F25A-6018-43A9-8E93-1E65B4543F61}">
      <dgm:prSet/>
      <dgm:spPr/>
      <dgm:t>
        <a:bodyPr/>
        <a:lstStyle/>
        <a:p>
          <a:endParaRPr lang="en-IE"/>
        </a:p>
      </dgm:t>
    </dgm:pt>
    <dgm:pt modelId="{B40EC22E-D248-4B6C-BE0A-89A5223861D4}">
      <dgm:prSet custT="1"/>
      <dgm:spPr/>
      <dgm:t>
        <a:bodyPr/>
        <a:lstStyle/>
        <a:p>
          <a:r>
            <a:rPr lang="it-IT" sz="1200" dirty="0"/>
            <a:t>Modello di franchising: Il proprietario di questo modello — l'affiliato — vende la "ricetta" al franchisee.</a:t>
          </a:r>
          <a:endParaRPr lang="en-IE" sz="1200" dirty="0"/>
        </a:p>
      </dgm:t>
    </dgm:pt>
    <dgm:pt modelId="{AE981C0D-FF86-43D1-A7C8-F1E2484457FE}" type="parTrans" cxnId="{46B5587E-F59C-4C79-BEA5-878A68271285}">
      <dgm:prSet/>
      <dgm:spPr/>
      <dgm:t>
        <a:bodyPr/>
        <a:lstStyle/>
        <a:p>
          <a:endParaRPr lang="en-IE"/>
        </a:p>
      </dgm:t>
    </dgm:pt>
    <dgm:pt modelId="{34AE915D-E95F-457A-B9E6-919235E09A6F}" type="sibTrans" cxnId="{46B5587E-F59C-4C79-BEA5-878A68271285}">
      <dgm:prSet/>
      <dgm:spPr/>
      <dgm:t>
        <a:bodyPr/>
        <a:lstStyle/>
        <a:p>
          <a:endParaRPr lang="en-IE"/>
        </a:p>
      </dgm:t>
    </dgm:pt>
    <dgm:pt modelId="{48DDC21D-231E-4F86-A2B1-FCAFE6F3811D}">
      <dgm:prSet custT="1"/>
      <dgm:spPr/>
      <dgm:t>
        <a:bodyPr/>
        <a:lstStyle/>
        <a:p>
          <a:r>
            <a:rPr lang="en-IE" sz="1200" dirty="0"/>
            <a:t>I nuovi modelli di business spesso funzionano in modo indipendente, ma a volte come combinazione di sharing economy, platform economy, on-demand model, servitisation, freemium &amp;amp; subscription model, takint in account localisation.</a:t>
          </a:r>
        </a:p>
      </dgm:t>
    </dgm:pt>
    <dgm:pt modelId="{09F11E3B-3862-462C-B3A9-4169AF017011}" type="parTrans" cxnId="{22B463BD-B0A8-4991-8FBE-51F672018E7E}">
      <dgm:prSet/>
      <dgm:spPr/>
      <dgm:t>
        <a:bodyPr/>
        <a:lstStyle/>
        <a:p>
          <a:endParaRPr lang="en-IE"/>
        </a:p>
      </dgm:t>
    </dgm:pt>
    <dgm:pt modelId="{9E33C987-8BCA-4320-9130-1EA3610F645A}" type="sibTrans" cxnId="{22B463BD-B0A8-4991-8FBE-51F672018E7E}">
      <dgm:prSet/>
      <dgm:spPr/>
      <dgm:t>
        <a:bodyPr/>
        <a:lstStyle/>
        <a:p>
          <a:endParaRPr lang="en-IE"/>
        </a:p>
      </dgm:t>
    </dgm:pt>
    <dgm:pt modelId="{6E2670B5-12CC-4FF3-AE69-BC31430C1467}">
      <dgm:prSet custT="1"/>
      <dgm:spPr/>
      <dgm:t>
        <a:bodyPr/>
        <a:lstStyle/>
        <a:p>
          <a:r>
            <a:rPr lang="it-IT" sz="1200" dirty="0"/>
            <a:t>I nuovi imprenditori dovrebbero trovare alleanze, mentori e sostenitori e continuare a fare rete.</a:t>
          </a:r>
          <a:endParaRPr lang="en-IE" sz="1200" dirty="0"/>
        </a:p>
      </dgm:t>
    </dgm:pt>
    <dgm:pt modelId="{78107D04-D736-4C1E-B2B1-6FC329A4C240}" type="parTrans" cxnId="{B1F9B117-EFD1-4AAA-B5C4-BEE230507BE2}">
      <dgm:prSet/>
      <dgm:spPr/>
      <dgm:t>
        <a:bodyPr/>
        <a:lstStyle/>
        <a:p>
          <a:endParaRPr lang="en-IE"/>
        </a:p>
      </dgm:t>
    </dgm:pt>
    <dgm:pt modelId="{30675ECD-74B3-4DEE-A0F5-95C7EA9C7FDE}" type="sibTrans" cxnId="{B1F9B117-EFD1-4AAA-B5C4-BEE230507BE2}">
      <dgm:prSet/>
      <dgm:spPr/>
      <dgm:t>
        <a:bodyPr/>
        <a:lstStyle/>
        <a:p>
          <a:endParaRPr lang="en-IE"/>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4">
        <dgm:presLayoutVars>
          <dgm:chMax val="1"/>
          <dgm:bulletEnabled val="1"/>
        </dgm:presLayoutVars>
      </dgm:prSet>
      <dgm:spPr/>
    </dgm:pt>
    <dgm:pt modelId="{61BF64C8-B481-4665-A533-2C338B5FE312}" type="pres">
      <dgm:prSet presAssocID="{7991A607-7466-4457-87C8-C0CA40315A23}" presName="descendantText" presStyleLbl="alignAcc1" presStyleIdx="0" presStyleCnt="4" custScaleY="136616">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4">
        <dgm:presLayoutVars>
          <dgm:chMax val="1"/>
          <dgm:bulletEnabled val="1"/>
        </dgm:presLayoutVars>
      </dgm:prSet>
      <dgm:spPr/>
    </dgm:pt>
    <dgm:pt modelId="{EE001D36-7EA7-40EA-B3F8-70F5116F2BEF}" type="pres">
      <dgm:prSet presAssocID="{929949F9-6708-4738-9713-C14A3F26FEC8}" presName="descendantText" presStyleLbl="alignAcc1" presStyleIdx="1" presStyleCnt="4" custScaleY="147448">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4">
        <dgm:presLayoutVars>
          <dgm:chMax val="1"/>
          <dgm:bulletEnabled val="1"/>
        </dgm:presLayoutVars>
      </dgm:prSet>
      <dgm:spPr/>
    </dgm:pt>
    <dgm:pt modelId="{E4B98815-6EE4-43A6-9D35-F25F57806168}" type="pres">
      <dgm:prSet presAssocID="{34A61327-4E4D-443A-94A3-4D33A6D7D0E3}" presName="descendantText" presStyleLbl="alignAcc1" presStyleIdx="2" presStyleCnt="4" custScaleY="152938">
        <dgm:presLayoutVars>
          <dgm:bulletEnabled val="1"/>
        </dgm:presLayoutVars>
      </dgm:prSet>
      <dgm:spPr/>
    </dgm:pt>
    <dgm:pt modelId="{DB8AD116-585C-4D62-802F-4764F169A1A2}" type="pres">
      <dgm:prSet presAssocID="{3D975020-5312-4030-8AA0-75C64DC3CF4E}" presName="sp" presStyleCnt="0"/>
      <dgm:spPr/>
    </dgm:pt>
    <dgm:pt modelId="{6A0F1073-966F-4522-B08A-673023FCBD40}" type="pres">
      <dgm:prSet presAssocID="{D26DBA4D-B3E8-41F3-8411-B93EB3294ACE}" presName="composite" presStyleCnt="0"/>
      <dgm:spPr/>
    </dgm:pt>
    <dgm:pt modelId="{BF29BC04-498C-4085-A3FC-DE1719F86F43}" type="pres">
      <dgm:prSet presAssocID="{D26DBA4D-B3E8-41F3-8411-B93EB3294ACE}" presName="parentText" presStyleLbl="alignNode1" presStyleIdx="3" presStyleCnt="4">
        <dgm:presLayoutVars>
          <dgm:chMax val="1"/>
          <dgm:bulletEnabled val="1"/>
        </dgm:presLayoutVars>
      </dgm:prSet>
      <dgm:spPr/>
    </dgm:pt>
    <dgm:pt modelId="{5A3E60FD-C527-45BD-9A2E-488F9A46CB6B}" type="pres">
      <dgm:prSet presAssocID="{D26DBA4D-B3E8-41F3-8411-B93EB3294ACE}" presName="descendantText" presStyleLbl="alignAcc1" presStyleIdx="3" presStyleCnt="4">
        <dgm:presLayoutVars>
          <dgm:bulletEnabled val="1"/>
        </dgm:presLayoutVars>
      </dgm:prSet>
      <dgm:spPr/>
    </dgm:pt>
  </dgm:ptLst>
  <dgm:cxnLst>
    <dgm:cxn modelId="{D4FA5615-A41A-4591-B959-3E1ED933A520}" type="presOf" srcId="{95F8F314-8226-4DD4-9FAB-361C4A237AFA}" destId="{5A3E60FD-C527-45BD-9A2E-488F9A46CB6B}" srcOrd="0" destOrd="0" presId="urn:microsoft.com/office/officeart/2005/8/layout/chevron2"/>
    <dgm:cxn modelId="{B1F9B117-EFD1-4AAA-B5C4-BEE230507BE2}" srcId="{D26DBA4D-B3E8-41F3-8411-B93EB3294ACE}" destId="{6E2670B5-12CC-4FF3-AE69-BC31430C1467}" srcOrd="1" destOrd="0" parTransId="{78107D04-D736-4C1E-B2B1-6FC329A4C240}" sibTransId="{30675ECD-74B3-4DEE-A0F5-95C7EA9C7FDE}"/>
    <dgm:cxn modelId="{F3A5F118-DC69-4469-AD06-610DC0DD1C9D}" type="presOf" srcId="{06FA7210-0A14-4748-9162-39AF2964B886}" destId="{EE001D36-7EA7-40EA-B3F8-70F5116F2BEF}" srcOrd="0" destOrd="1" presId="urn:microsoft.com/office/officeart/2005/8/layout/chevron2"/>
    <dgm:cxn modelId="{FDC28727-7F33-4001-87F1-D5F76940E233}" srcId="{929949F9-6708-4738-9713-C14A3F26FEC8}" destId="{8A584B21-BCB2-43BB-B64C-7B360D83A862}" srcOrd="0" destOrd="0" parTransId="{425E6093-9D9F-4D0D-AF39-692D3F01524A}" sibTransId="{E714A1FB-4DC7-477F-B50F-618EF34C0C2D}"/>
    <dgm:cxn modelId="{9C47D32E-3D71-482E-AA7E-C75ACCA50C40}" type="presOf" srcId="{6E2670B5-12CC-4FF3-AE69-BC31430C1467}" destId="{5A3E60FD-C527-45BD-9A2E-488F9A46CB6B}" srcOrd="0" destOrd="1" presId="urn:microsoft.com/office/officeart/2005/8/layout/chevron2"/>
    <dgm:cxn modelId="{699FF731-067A-414C-87FE-CB60620F8569}" srcId="{73A37D0F-0A01-427C-806C-3BDE0C554716}" destId="{7991A607-7466-4457-87C8-C0CA40315A23}" srcOrd="0" destOrd="0" parTransId="{A4499F8F-8C98-4F22-9390-38711BCBAAE2}" sibTransId="{C29B2F6D-2BFD-4ACD-96BB-CE9968F61031}"/>
    <dgm:cxn modelId="{AAC8A043-8A8B-4647-BD7E-B4B8934C241C}" type="presOf" srcId="{D26DBA4D-B3E8-41F3-8411-B93EB3294ACE}" destId="{BF29BC04-498C-4085-A3FC-DE1719F86F43}" srcOrd="0" destOrd="0" presId="urn:microsoft.com/office/officeart/2005/8/layout/chevron2"/>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D1A0C075-CFFB-427A-95D1-23DC594F681E}" srcId="{73A37D0F-0A01-427C-806C-3BDE0C554716}" destId="{D26DBA4D-B3E8-41F3-8411-B93EB3294ACE}" srcOrd="3" destOrd="0" parTransId="{8E590D90-3BB2-496C-B551-48904AFE0172}" sibTransId="{B480D4F9-929F-431C-A110-C02539316154}"/>
    <dgm:cxn modelId="{AD670B58-B3EC-4AAA-9548-8E67132A1022}" type="presOf" srcId="{73A37D0F-0A01-427C-806C-3BDE0C554716}" destId="{49FEBA6B-54F1-40C1-9288-0F2AB2649D67}" srcOrd="0" destOrd="0" presId="urn:microsoft.com/office/officeart/2005/8/layout/chevron2"/>
    <dgm:cxn modelId="{1DF6F25A-6018-43A9-8E93-1E65B4543F61}" srcId="{929949F9-6708-4738-9713-C14A3F26FEC8}" destId="{06FA7210-0A14-4748-9162-39AF2964B886}" srcOrd="1" destOrd="0" parTransId="{0908AFA4-34A5-4DB8-9F4B-7AC7BF32F02E}" sibTransId="{7F2626EE-A028-4AE0-9632-D64A63E5D8AE}"/>
    <dgm:cxn modelId="{46B5587E-F59C-4C79-BEA5-878A68271285}" srcId="{929949F9-6708-4738-9713-C14A3F26FEC8}" destId="{B40EC22E-D248-4B6C-BE0A-89A5223861D4}" srcOrd="2" destOrd="0" parTransId="{AE981C0D-FF86-43D1-A7C8-F1E2484457FE}" sibTransId="{34AE915D-E95F-457A-B9E6-919235E09A6F}"/>
    <dgm:cxn modelId="{30145381-78CD-45F1-A2C5-4FA86B038B2D}" type="presOf" srcId="{7991A607-7466-4457-87C8-C0CA40315A23}" destId="{372C945C-259A-4409-A878-2163FB9FB9E1}" srcOrd="0" destOrd="0" presId="urn:microsoft.com/office/officeart/2005/8/layout/chevron2"/>
    <dgm:cxn modelId="{CB2686A2-D70A-4B29-BFFE-04642EAE486B}" type="presOf" srcId="{B40EC22E-D248-4B6C-BE0A-89A5223861D4}" destId="{EE001D36-7EA7-40EA-B3F8-70F5116F2BEF}" srcOrd="0" destOrd="2" presId="urn:microsoft.com/office/officeart/2005/8/layout/chevron2"/>
    <dgm:cxn modelId="{5F7634A8-F0F7-4878-A74D-52317EA83116}" type="presOf" srcId="{8A584B21-BCB2-43BB-B64C-7B360D83A862}" destId="{EE001D36-7EA7-40EA-B3F8-70F5116F2BEF}" srcOrd="0" destOrd="0" presId="urn:microsoft.com/office/officeart/2005/8/layout/chevron2"/>
    <dgm:cxn modelId="{CC5EE9BB-8B97-40EC-A28D-88215B8948DF}" type="presOf" srcId="{34A61327-4E4D-443A-94A3-4D33A6D7D0E3}" destId="{70F5F141-B73D-4673-BBE8-3D931F4008F2}" srcOrd="0" destOrd="0" presId="urn:microsoft.com/office/officeart/2005/8/layout/chevron2"/>
    <dgm:cxn modelId="{22B463BD-B0A8-4991-8FBE-51F672018E7E}" srcId="{34A61327-4E4D-443A-94A3-4D33A6D7D0E3}" destId="{48DDC21D-231E-4F86-A2B1-FCAFE6F3811D}" srcOrd="1" destOrd="0" parTransId="{09F11E3B-3862-462C-B3A9-4169AF017011}" sibTransId="{9E33C987-8BCA-4320-9130-1EA3610F645A}"/>
    <dgm:cxn modelId="{887A98BD-AA3A-488F-9197-E1B4B582AAE0}" srcId="{7991A607-7466-4457-87C8-C0CA40315A23}" destId="{EE5C8F82-F91C-4719-A1B8-DC3A385954E4}" srcOrd="1" destOrd="0" parTransId="{98B5E868-D468-45AF-8D18-C663C6481F2B}" sibTransId="{38660744-3572-4639-B3EB-150D190004AE}"/>
    <dgm:cxn modelId="{161FFABF-BCBE-4DE8-A77B-72EAA0E776D9}" srcId="{34A61327-4E4D-443A-94A3-4D33A6D7D0E3}" destId="{70B3BB73-755C-4FB7-9365-2CA8C05F6DBE}" srcOrd="0" destOrd="0" parTransId="{6A957AE3-DB95-46DC-BEBA-284EA4FD37FD}" sibTransId="{8435039D-A6D3-4E9E-AB8B-A8429F8247C4}"/>
    <dgm:cxn modelId="{602B11CA-F846-4D8B-92B3-0DBBF392E24A}" type="presOf" srcId="{929949F9-6708-4738-9713-C14A3F26FEC8}" destId="{8B8D4138-9F8B-48F9-ADD4-2E3053B5D64B}" srcOrd="0" destOrd="0" presId="urn:microsoft.com/office/officeart/2005/8/layout/chevron2"/>
    <dgm:cxn modelId="{0B1960D2-D5D3-46E8-A3B8-C62CB2BD7F3B}" srcId="{D26DBA4D-B3E8-41F3-8411-B93EB3294ACE}" destId="{95F8F314-8226-4DD4-9FAB-361C4A237AFA}" srcOrd="0" destOrd="0" parTransId="{B9A89374-7D96-4C31-A93C-48C9E0648F39}" sibTransId="{F553AF7D-1AD1-4E8A-B89A-E1220BEB5D09}"/>
    <dgm:cxn modelId="{4BA320E8-2DF3-4E7E-B18B-659CEB6FD011}" type="presOf" srcId="{70B3BB73-755C-4FB7-9365-2CA8C05F6DBE}" destId="{E4B98815-6EE4-43A6-9D35-F25F57806168}" srcOrd="0" destOrd="0" presId="urn:microsoft.com/office/officeart/2005/8/layout/chevron2"/>
    <dgm:cxn modelId="{920657E8-CF1D-41CA-A0F8-D983B5667DE3}" type="presOf" srcId="{48DDC21D-231E-4F86-A2B1-FCAFE6F3811D}" destId="{E4B98815-6EE4-43A6-9D35-F25F57806168}" srcOrd="0" destOrd="1"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D2FDCF8-DE95-4B29-8686-2D78B6081286}" type="presOf" srcId="{EE5C8F82-F91C-4719-A1B8-DC3A385954E4}" destId="{61BF64C8-B481-4665-A533-2C338B5FE312}" srcOrd="0" destOrd="1"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 modelId="{CE4F5E14-0A96-4EC6-A9C5-37D5A87AC46E}" type="presParOf" srcId="{49FEBA6B-54F1-40C1-9288-0F2AB2649D67}" destId="{DB8AD116-585C-4D62-802F-4764F169A1A2}" srcOrd="5" destOrd="0" presId="urn:microsoft.com/office/officeart/2005/8/layout/chevron2"/>
    <dgm:cxn modelId="{1677D3BE-BD12-4EA5-ABD1-DBA24F1FF2BA}" type="presParOf" srcId="{49FEBA6B-54F1-40C1-9288-0F2AB2649D67}" destId="{6A0F1073-966F-4522-B08A-673023FCBD40}" srcOrd="6" destOrd="0" presId="urn:microsoft.com/office/officeart/2005/8/layout/chevron2"/>
    <dgm:cxn modelId="{B24AB984-A270-4E03-B402-1AB79862790C}" type="presParOf" srcId="{6A0F1073-966F-4522-B08A-673023FCBD40}" destId="{BF29BC04-498C-4085-A3FC-DE1719F86F43}" srcOrd="0" destOrd="0" presId="urn:microsoft.com/office/officeart/2005/8/layout/chevron2"/>
    <dgm:cxn modelId="{0FBC0F99-9386-4408-BB4C-D70E1A4FFA8B}" type="presParOf" srcId="{6A0F1073-966F-4522-B08A-673023FCBD40}" destId="{5A3E60FD-C527-45BD-9A2E-488F9A46CB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80799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860" bIns="0" numCol="1" spcCol="1270" anchor="t" anchorCtr="0">
          <a:noAutofit/>
        </a:bodyPr>
        <a:lstStyle/>
        <a:p>
          <a:pPr marL="0" lvl="0" indent="0" algn="just" defTabSz="889000">
            <a:lnSpc>
              <a:spcPct val="90000"/>
            </a:lnSpc>
            <a:spcBef>
              <a:spcPct val="0"/>
            </a:spcBef>
            <a:spcAft>
              <a:spcPct val="35000"/>
            </a:spcAft>
            <a:buNone/>
          </a:pPr>
          <a:r>
            <a:rPr lang="it-IT" sz="2000" kern="1200" noProof="0" dirty="0"/>
            <a:t>UNITA’ 1: Modelli di business MSME (BM) </a:t>
          </a:r>
          <a:r>
            <a:rPr lang="en-GB" sz="2000" kern="1200" noProof="0" dirty="0"/>
            <a:t> </a:t>
          </a:r>
        </a:p>
        <a:p>
          <a:pPr marL="171450" lvl="1" indent="-171450" algn="just" defTabSz="711200">
            <a:lnSpc>
              <a:spcPct val="90000"/>
            </a:lnSpc>
            <a:spcBef>
              <a:spcPct val="0"/>
            </a:spcBef>
            <a:spcAft>
              <a:spcPct val="15000"/>
            </a:spcAft>
            <a:buChar char="•"/>
          </a:pPr>
          <a:r>
            <a:rPr lang="en-GB" sz="1600" kern="1200" noProof="0" dirty="0"/>
            <a:t>Modelli base</a:t>
          </a:r>
        </a:p>
        <a:p>
          <a:pPr marL="171450" lvl="1" indent="-171450" algn="just" defTabSz="711200">
            <a:lnSpc>
              <a:spcPct val="90000"/>
            </a:lnSpc>
            <a:spcBef>
              <a:spcPct val="0"/>
            </a:spcBef>
            <a:spcAft>
              <a:spcPct val="15000"/>
            </a:spcAft>
            <a:buChar char="•"/>
          </a:pPr>
          <a:r>
            <a:rPr lang="en-GB" sz="1600" kern="1200" noProof="0" dirty="0"/>
            <a:t>Regole empiriche</a:t>
          </a:r>
        </a:p>
        <a:p>
          <a:pPr marL="171450" lvl="1" indent="-171450" algn="just" defTabSz="711200">
            <a:lnSpc>
              <a:spcPct val="90000"/>
            </a:lnSpc>
            <a:spcBef>
              <a:spcPct val="0"/>
            </a:spcBef>
            <a:spcAft>
              <a:spcPct val="15000"/>
            </a:spcAft>
            <a:buChar char="•"/>
          </a:pPr>
          <a:r>
            <a:rPr lang="en-GB" sz="1600" kern="1200" noProof="0" dirty="0"/>
            <a:t>Finanziamento di un’impresa</a:t>
          </a:r>
        </a:p>
      </dsp:txBody>
      <dsp:txXfrm rot="5400000">
        <a:off x="2448" y="804544"/>
        <a:ext cx="2401841" cy="2413635"/>
      </dsp:txXfrm>
    </dsp:sp>
    <dsp:sp modelId="{6A06E1D3-CB2E-499A-A964-4B9EA4634424}">
      <dsp:nvSpPr>
        <dsp:cNvPr id="0" name=""/>
        <dsp:cNvSpPr/>
      </dsp:nvSpPr>
      <dsp:spPr>
        <a:xfrm rot="16200000">
          <a:off x="177398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860" bIns="0" numCol="1" spcCol="1270" anchor="t" anchorCtr="0">
          <a:noAutofit/>
        </a:bodyPr>
        <a:lstStyle/>
        <a:p>
          <a:pPr marL="0" lvl="0" indent="0" algn="just" defTabSz="889000">
            <a:lnSpc>
              <a:spcPct val="90000"/>
            </a:lnSpc>
            <a:spcBef>
              <a:spcPct val="0"/>
            </a:spcBef>
            <a:spcAft>
              <a:spcPct val="35000"/>
            </a:spcAft>
            <a:buNone/>
          </a:pPr>
          <a:r>
            <a:rPr lang="it-IT" sz="2000" kern="1200" noProof="0" dirty="0"/>
            <a:t>UNITA’ 2: Modelli di business tradizionali (BM)</a:t>
          </a:r>
          <a:endParaRPr lang="en-GB" sz="2000" kern="1200" noProof="0" dirty="0"/>
        </a:p>
        <a:p>
          <a:pPr marL="171450" lvl="1" indent="-171450" algn="just" defTabSz="711200">
            <a:lnSpc>
              <a:spcPct val="90000"/>
            </a:lnSpc>
            <a:spcBef>
              <a:spcPct val="0"/>
            </a:spcBef>
            <a:spcAft>
              <a:spcPct val="15000"/>
            </a:spcAft>
            <a:buChar char="•"/>
          </a:pPr>
          <a:r>
            <a:rPr lang="en-GB" sz="1600" kern="1200" noProof="0" dirty="0"/>
            <a:t>B2C</a:t>
          </a:r>
        </a:p>
        <a:p>
          <a:pPr marL="171450" lvl="1" indent="-171450" algn="just" defTabSz="711200">
            <a:lnSpc>
              <a:spcPct val="90000"/>
            </a:lnSpc>
            <a:spcBef>
              <a:spcPct val="0"/>
            </a:spcBef>
            <a:spcAft>
              <a:spcPct val="15000"/>
            </a:spcAft>
            <a:buChar char="•"/>
          </a:pPr>
          <a:r>
            <a:rPr lang="en-GB" sz="1600" kern="1200" noProof="0" dirty="0"/>
            <a:t>B2B</a:t>
          </a:r>
        </a:p>
        <a:p>
          <a:pPr marL="171450" lvl="1" indent="-171450" algn="just" defTabSz="711200">
            <a:lnSpc>
              <a:spcPct val="90000"/>
            </a:lnSpc>
            <a:spcBef>
              <a:spcPct val="0"/>
            </a:spcBef>
            <a:spcAft>
              <a:spcPct val="15000"/>
            </a:spcAft>
            <a:buChar char="•"/>
          </a:pPr>
          <a:r>
            <a:rPr lang="en-GB" sz="1600" kern="1200" noProof="0" dirty="0"/>
            <a:t>Franchising</a:t>
          </a:r>
        </a:p>
        <a:p>
          <a:pPr marL="171450" lvl="1" indent="-171450" algn="just" defTabSz="711200">
            <a:lnSpc>
              <a:spcPct val="90000"/>
            </a:lnSpc>
            <a:spcBef>
              <a:spcPct val="0"/>
            </a:spcBef>
            <a:spcAft>
              <a:spcPct val="15000"/>
            </a:spcAft>
            <a:buChar char="•"/>
          </a:pPr>
          <a:r>
            <a:rPr lang="en-IE" sz="1600" kern="1200" noProof="0" dirty="0"/>
            <a:t>MPMI nelle economie nazionali</a:t>
          </a:r>
          <a:endParaRPr lang="en-GB" sz="1600" kern="1200" noProof="0" dirty="0"/>
        </a:p>
      </dsp:txBody>
      <dsp:txXfrm rot="5400000">
        <a:off x="2584426" y="804544"/>
        <a:ext cx="2401841" cy="2413635"/>
      </dsp:txXfrm>
    </dsp:sp>
    <dsp:sp modelId="{3DEE8081-9DAE-447D-949C-DEF3860D6332}">
      <dsp:nvSpPr>
        <dsp:cNvPr id="0" name=""/>
        <dsp:cNvSpPr/>
      </dsp:nvSpPr>
      <dsp:spPr>
        <a:xfrm rot="16200000">
          <a:off x="4355964"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860" bIns="0" numCol="1" spcCol="1270" anchor="t" anchorCtr="0">
          <a:noAutofit/>
        </a:bodyPr>
        <a:lstStyle/>
        <a:p>
          <a:pPr marL="0" lvl="0" indent="0" algn="just" defTabSz="889000">
            <a:lnSpc>
              <a:spcPct val="90000"/>
            </a:lnSpc>
            <a:spcBef>
              <a:spcPct val="0"/>
            </a:spcBef>
            <a:spcAft>
              <a:spcPct val="35000"/>
            </a:spcAft>
            <a:buNone/>
          </a:pPr>
          <a:r>
            <a:rPr lang="it-IT" sz="2000" kern="1200" noProof="0" dirty="0"/>
            <a:t>UNITA’ 3: Modelli di business del XXI secolo</a:t>
          </a:r>
          <a:endParaRPr lang="en-GB" sz="2000" kern="1200" noProof="0" dirty="0"/>
        </a:p>
        <a:p>
          <a:pPr marL="171450" lvl="1" indent="-171450" algn="just" defTabSz="711200">
            <a:lnSpc>
              <a:spcPct val="90000"/>
            </a:lnSpc>
            <a:spcBef>
              <a:spcPct val="0"/>
            </a:spcBef>
            <a:spcAft>
              <a:spcPct val="15000"/>
            </a:spcAft>
            <a:buChar char="•"/>
          </a:pPr>
          <a:r>
            <a:rPr lang="en-IE" sz="1600" kern="1200" noProof="0" dirty="0"/>
            <a:t>Mercati europei e globali</a:t>
          </a:r>
          <a:endParaRPr lang="en-GB" sz="1600" kern="1200" noProof="0" dirty="0"/>
        </a:p>
        <a:p>
          <a:pPr marL="171450" lvl="1" indent="-171450" algn="just" defTabSz="711200">
            <a:lnSpc>
              <a:spcPct val="90000"/>
            </a:lnSpc>
            <a:spcBef>
              <a:spcPct val="0"/>
            </a:spcBef>
            <a:spcAft>
              <a:spcPct val="15000"/>
            </a:spcAft>
            <a:buChar char="•"/>
          </a:pPr>
          <a:r>
            <a:rPr lang="en-GB" sz="1600" kern="1200" noProof="0" dirty="0"/>
            <a:t>Start</a:t>
          </a:r>
          <a:r>
            <a:rPr lang="hu-HU" sz="1600" kern="1200" noProof="0" dirty="0"/>
            <a:t>-</a:t>
          </a:r>
          <a:r>
            <a:rPr lang="en-GB" sz="1600" kern="1200" noProof="0" dirty="0"/>
            <a:t>up</a:t>
          </a:r>
        </a:p>
        <a:p>
          <a:pPr marL="171450" lvl="1" indent="-171450" algn="just" defTabSz="711200">
            <a:lnSpc>
              <a:spcPct val="90000"/>
            </a:lnSpc>
            <a:spcBef>
              <a:spcPct val="0"/>
            </a:spcBef>
            <a:spcAft>
              <a:spcPct val="15000"/>
            </a:spcAft>
            <a:buChar char="•"/>
          </a:pPr>
          <a:r>
            <a:rPr lang="en-IE" sz="1600" kern="1200" noProof="0" dirty="0"/>
            <a:t>Altri nuovi BM </a:t>
          </a:r>
          <a:endParaRPr lang="en-GB" sz="1600" kern="1200" noProof="0" dirty="0"/>
        </a:p>
      </dsp:txBody>
      <dsp:txXfrm rot="5400000">
        <a:off x="5166406" y="804544"/>
        <a:ext cx="2401841" cy="2413635"/>
      </dsp:txXfrm>
    </dsp:sp>
    <dsp:sp modelId="{6B6887F9-B0E8-4B1D-AE94-0817E616FDFB}">
      <dsp:nvSpPr>
        <dsp:cNvPr id="0" name=""/>
        <dsp:cNvSpPr/>
      </dsp:nvSpPr>
      <dsp:spPr>
        <a:xfrm rot="16200000">
          <a:off x="6937943" y="810441"/>
          <a:ext cx="4022725" cy="240184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860" bIns="0" numCol="1" spcCol="1270" anchor="t" anchorCtr="0">
          <a:noAutofit/>
        </a:bodyPr>
        <a:lstStyle/>
        <a:p>
          <a:pPr marL="0" lvl="0" indent="0" algn="just" defTabSz="889000">
            <a:lnSpc>
              <a:spcPct val="90000"/>
            </a:lnSpc>
            <a:spcBef>
              <a:spcPct val="0"/>
            </a:spcBef>
            <a:spcAft>
              <a:spcPct val="35000"/>
            </a:spcAft>
            <a:buNone/>
          </a:pPr>
          <a:r>
            <a:rPr lang="it-IT" sz="2000" kern="1200" noProof="0" dirty="0"/>
            <a:t>UNITA’ 4: Impostare il proprio modello di business</a:t>
          </a:r>
          <a:endParaRPr lang="en-GB" sz="2000" kern="1200" noProof="0" dirty="0"/>
        </a:p>
        <a:p>
          <a:pPr marL="171450" lvl="1" indent="-171450" algn="just" defTabSz="711200">
            <a:lnSpc>
              <a:spcPct val="90000"/>
            </a:lnSpc>
            <a:spcBef>
              <a:spcPct val="0"/>
            </a:spcBef>
            <a:spcAft>
              <a:spcPct val="15000"/>
            </a:spcAft>
            <a:buChar char="•"/>
          </a:pPr>
          <a:r>
            <a:rPr lang="en-GB" sz="1600" kern="1200" noProof="0" dirty="0"/>
            <a:t>Il vostro SWOT</a:t>
          </a:r>
        </a:p>
        <a:p>
          <a:pPr marL="171450" lvl="1" indent="-171450" algn="just" defTabSz="711200">
            <a:lnSpc>
              <a:spcPct val="90000"/>
            </a:lnSpc>
            <a:spcBef>
              <a:spcPct val="0"/>
            </a:spcBef>
            <a:spcAft>
              <a:spcPct val="15000"/>
            </a:spcAft>
            <a:buChar char="•"/>
          </a:pPr>
          <a:r>
            <a:rPr lang="en-IE" sz="1600" kern="1200" noProof="0" dirty="0"/>
            <a:t>Strumenti e tecnologie</a:t>
          </a:r>
          <a:endParaRPr lang="en-GB" sz="1600" kern="1200" noProof="0" dirty="0"/>
        </a:p>
        <a:p>
          <a:pPr marL="171450" lvl="1" indent="-171450" algn="just" defTabSz="711200">
            <a:lnSpc>
              <a:spcPct val="90000"/>
            </a:lnSpc>
            <a:spcBef>
              <a:spcPct val="0"/>
            </a:spcBef>
            <a:spcAft>
              <a:spcPct val="15000"/>
            </a:spcAft>
            <a:buChar char="•"/>
          </a:pPr>
          <a:r>
            <a:rPr lang="en-IE" sz="1600" kern="1200" noProof="0" dirty="0"/>
            <a:t>Alleanze e networking</a:t>
          </a:r>
          <a:endParaRPr lang="en-GB" sz="1600" kern="1200" noProof="0" dirty="0"/>
        </a:p>
        <a:p>
          <a:pPr marL="171450" lvl="1" indent="-171450" algn="just" defTabSz="711200">
            <a:lnSpc>
              <a:spcPct val="90000"/>
            </a:lnSpc>
            <a:spcBef>
              <a:spcPct val="0"/>
            </a:spcBef>
            <a:spcAft>
              <a:spcPct val="15000"/>
            </a:spcAft>
            <a:buChar char="•"/>
          </a:pPr>
          <a:endParaRPr lang="en-GB" sz="1600" kern="1200" noProof="0" dirty="0"/>
        </a:p>
        <a:p>
          <a:pPr marL="171450" lvl="1" indent="-171450" algn="just" defTabSz="711200">
            <a:lnSpc>
              <a:spcPct val="90000"/>
            </a:lnSpc>
            <a:spcBef>
              <a:spcPct val="0"/>
            </a:spcBef>
            <a:spcAft>
              <a:spcPct val="15000"/>
            </a:spcAft>
            <a:buChar char="•"/>
          </a:pPr>
          <a:endParaRPr lang="en-GB" sz="1600" kern="1200" noProof="0" dirty="0"/>
        </a:p>
      </dsp:txBody>
      <dsp:txXfrm rot="5400000">
        <a:off x="7748385" y="804544"/>
        <a:ext cx="2401841"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20167"/>
          <a:ext cx="4938712"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u="sng" kern="1200" noProof="0" dirty="0">
              <a:solidFill>
                <a:schemeClr val="accent2"/>
              </a:solidFill>
            </a:rPr>
            <a:t>Costi/spese</a:t>
          </a:r>
        </a:p>
      </dsp:txBody>
      <dsp:txXfrm>
        <a:off x="0" y="20167"/>
        <a:ext cx="4938712" cy="604800"/>
      </dsp:txXfrm>
    </dsp:sp>
    <dsp:sp modelId="{FC93575D-D700-4AFC-AB73-66D10A2C3C87}">
      <dsp:nvSpPr>
        <dsp:cNvPr id="0" name=""/>
        <dsp:cNvSpPr/>
      </dsp:nvSpPr>
      <dsp:spPr>
        <a:xfrm>
          <a:off x="0" y="620472"/>
          <a:ext cx="4938712" cy="34010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
          </a:pPr>
          <a:r>
            <a:rPr lang="en-IE" sz="1700" kern="1200" noProof="0" dirty="0">
              <a:solidFill>
                <a:prstClr val="black">
                  <a:hueOff val="0"/>
                  <a:satOff val="0"/>
                  <a:lumOff val="0"/>
                  <a:alphaOff val="0"/>
                </a:prstClr>
              </a:solidFill>
              <a:latin typeface="Calibri" panose="020F0502020204030204"/>
              <a:ea typeface="+mn-ea"/>
              <a:cs typeface="+mn-cs"/>
            </a:rPr>
            <a:t>materiali di ingresso (forniture)</a:t>
          </a:r>
          <a:endParaRPr lang="en-GB"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strumenti di produzione (macchine, attrezzature, IT)</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di ubicazione (ufficio, fabbrica, negozi, ecc.)</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delle risorse umane (compresi tutti i contributi fiscali e sociali!)</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costi di marketing e di vendita</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spese amministrative (spese di registrazione, contabilità, amministrazione)</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en-IE" sz="1700" kern="1200" noProof="0" dirty="0">
              <a:solidFill>
                <a:prstClr val="black">
                  <a:hueOff val="0"/>
                  <a:satOff val="0"/>
                  <a:lumOff val="0"/>
                  <a:alphaOff val="0"/>
                </a:prstClr>
              </a:solidFill>
              <a:latin typeface="Calibri" panose="020F0502020204030204"/>
              <a:ea typeface="+mn-ea"/>
              <a:cs typeface="+mn-cs"/>
            </a:rPr>
            <a:t>costo dell'accesso al capitale</a:t>
          </a: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spese di attività finanziarie (perdita di cambio, interessi pagati, ecc.) </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calcola tutte le tasse e le tasse da pagare</a:t>
          </a:r>
          <a:endParaRPr lang="en-IE" sz="1700" kern="1200" noProof="0" dirty="0">
            <a:solidFill>
              <a:prstClr val="black">
                <a:hueOff val="0"/>
                <a:satOff val="0"/>
                <a:lumOff val="0"/>
                <a:alphaOff val="0"/>
              </a:prstClr>
            </a:solidFill>
            <a:latin typeface="Calibri" panose="020F0502020204030204"/>
            <a:ea typeface="+mn-ea"/>
            <a:cs typeface="+mn-cs"/>
          </a:endParaRPr>
        </a:p>
      </dsp:txBody>
      <dsp:txXfrm>
        <a:off x="0" y="620472"/>
        <a:ext cx="4938712" cy="3401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519C-FFEF-457F-A229-C5C7703BAA50}">
      <dsp:nvSpPr>
        <dsp:cNvPr id="0" name=""/>
        <dsp:cNvSpPr/>
      </dsp:nvSpPr>
      <dsp:spPr>
        <a:xfrm>
          <a:off x="0" y="0"/>
          <a:ext cx="4938712" cy="1584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i="0" u="sng" kern="1200" dirty="0">
              <a:solidFill>
                <a:schemeClr val="accent2"/>
              </a:solidFill>
            </a:rPr>
            <a:t>Ricavi</a:t>
          </a:r>
          <a:endParaRPr lang="en-GB" sz="2100" i="0" u="sng" kern="1200" dirty="0">
            <a:solidFill>
              <a:schemeClr val="accent2"/>
            </a:solidFill>
          </a:endParaRPr>
        </a:p>
      </dsp:txBody>
      <dsp:txXfrm>
        <a:off x="0" y="0"/>
        <a:ext cx="4938712" cy="1584000"/>
      </dsp:txXfrm>
    </dsp:sp>
    <dsp:sp modelId="{FC93575D-D700-4AFC-AB73-66D10A2C3C87}">
      <dsp:nvSpPr>
        <dsp:cNvPr id="0" name=""/>
        <dsp:cNvSpPr/>
      </dsp:nvSpPr>
      <dsp:spPr>
        <a:xfrm>
          <a:off x="0" y="1594963"/>
          <a:ext cx="4938712" cy="24155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derivanti dalle vendite (reddito operativo)</a:t>
          </a:r>
          <a:endParaRPr lang="en-GB"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da abbonamenti, tasse, licenze</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derivanti da attività indirettamente correlate al tuo profilo chiave (ad esempio se hai un magazzino e ne affitti la metà a qualcun altro </a:t>
          </a:r>
          <a:endParaRPr lang="en-IE" sz="1700" kern="1200" noProof="0" dirty="0">
            <a:solidFill>
              <a:prstClr val="black">
                <a:hueOff val="0"/>
                <a:satOff val="0"/>
                <a:lumOff val="0"/>
                <a:alphaOff val="0"/>
              </a:prstClr>
            </a:solidFill>
            <a:latin typeface="Calibri" panose="020F0502020204030204"/>
            <a:ea typeface="+mn-ea"/>
            <a:cs typeface="+mn-cs"/>
          </a:endParaRPr>
        </a:p>
        <a:p>
          <a:pPr marL="171450" lvl="1" indent="-171450" algn="just" defTabSz="755650">
            <a:lnSpc>
              <a:spcPct val="90000"/>
            </a:lnSpc>
            <a:spcBef>
              <a:spcPct val="0"/>
            </a:spcBef>
            <a:spcAft>
              <a:spcPct val="15000"/>
            </a:spcAft>
            <a:buFont typeface="Wingdings" panose="05000000000000000000" pitchFamily="2" charset="2"/>
            <a:buChar char="§"/>
          </a:pPr>
          <a:r>
            <a:rPr lang="it-IT" sz="1700" kern="1200" noProof="0" dirty="0">
              <a:solidFill>
                <a:prstClr val="black">
                  <a:hueOff val="0"/>
                  <a:satOff val="0"/>
                  <a:lumOff val="0"/>
                  <a:alphaOff val="0"/>
                </a:prstClr>
              </a:solidFill>
              <a:latin typeface="Calibri" panose="020F0502020204030204"/>
              <a:ea typeface="+mn-ea"/>
              <a:cs typeface="+mn-cs"/>
            </a:rPr>
            <a:t>Ricavi da attività finanziarie (interessi pagati sui fondi, ecc.)</a:t>
          </a:r>
          <a:endParaRPr lang="en-IE" sz="1700" kern="1200" noProof="0" dirty="0">
            <a:solidFill>
              <a:prstClr val="black">
                <a:hueOff val="0"/>
                <a:satOff val="0"/>
                <a:lumOff val="0"/>
                <a:alphaOff val="0"/>
              </a:prstClr>
            </a:solidFill>
            <a:latin typeface="Calibri" panose="020F0502020204030204"/>
            <a:ea typeface="+mn-ea"/>
            <a:cs typeface="+mn-cs"/>
          </a:endParaRPr>
        </a:p>
      </dsp:txBody>
      <dsp:txXfrm>
        <a:off x="0" y="1594963"/>
        <a:ext cx="4938712" cy="2415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F9E8-44B7-4629-8324-7079B2D86705}">
      <dsp:nvSpPr>
        <dsp:cNvPr id="0" name=""/>
        <dsp:cNvSpPr/>
      </dsp:nvSpPr>
      <dsp:spPr>
        <a:xfrm rot="5400000">
          <a:off x="6436636" y="-2733205"/>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O producendo direttamente da forniture di base/parti fornite</a:t>
          </a:r>
          <a:endParaRPr lang="en-GB" sz="1500" kern="1200" dirty="0"/>
        </a:p>
        <a:p>
          <a:pPr marL="114300" lvl="1" indent="-114300" algn="l" defTabSz="666750">
            <a:lnSpc>
              <a:spcPct val="90000"/>
            </a:lnSpc>
            <a:spcBef>
              <a:spcPct val="0"/>
            </a:spcBef>
            <a:spcAft>
              <a:spcPct val="15000"/>
            </a:spcAft>
            <a:buChar char="•"/>
          </a:pPr>
          <a:r>
            <a:rPr lang="en-IE" sz="1500" kern="1200" dirty="0"/>
            <a:t>O approvvigionamento di merci</a:t>
          </a:r>
          <a:endParaRPr lang="en-GB" sz="1500" kern="1200" dirty="0"/>
        </a:p>
      </dsp:txBody>
      <dsp:txXfrm rot="-5400000">
        <a:off x="3594164" y="143667"/>
        <a:ext cx="6355224" cy="635879"/>
      </dsp:txXfrm>
    </dsp:sp>
    <dsp:sp modelId="{A673E7CD-9A41-463D-83AA-C672769FECBD}">
      <dsp:nvSpPr>
        <dsp:cNvPr id="0" name=""/>
        <dsp:cNvSpPr/>
      </dsp:nvSpPr>
      <dsp:spPr>
        <a:xfrm>
          <a:off x="0" y="1831"/>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it-IT" sz="1800" kern="1200" dirty="0"/>
            <a:t>Produzione o approvvigionamento dei prodotti/servizi</a:t>
          </a:r>
          <a:endParaRPr lang="en-IE" sz="1800" kern="1200" dirty="0"/>
        </a:p>
      </dsp:txBody>
      <dsp:txXfrm>
        <a:off x="43000" y="44831"/>
        <a:ext cx="3508163" cy="794849"/>
      </dsp:txXfrm>
    </dsp:sp>
    <dsp:sp modelId="{7899B372-D7B0-496D-82E8-04566E55A5D0}">
      <dsp:nvSpPr>
        <dsp:cNvPr id="0" name=""/>
        <dsp:cNvSpPr/>
      </dsp:nvSpPr>
      <dsp:spPr>
        <a:xfrm rot="5400000">
          <a:off x="6436636" y="-1827664"/>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noProof="0" dirty="0"/>
            <a:t>Dove conservare e come portare il prodotto/servizi al punto vendita</a:t>
          </a:r>
          <a:endParaRPr lang="en-GB" sz="1500" kern="1200" noProof="0" dirty="0"/>
        </a:p>
        <a:p>
          <a:pPr marL="114300" lvl="1" indent="-114300" algn="l" defTabSz="666750">
            <a:lnSpc>
              <a:spcPct val="90000"/>
            </a:lnSpc>
            <a:spcBef>
              <a:spcPct val="0"/>
            </a:spcBef>
            <a:spcAft>
              <a:spcPct val="15000"/>
            </a:spcAft>
            <a:buChar char="•"/>
          </a:pPr>
          <a:r>
            <a:rPr lang="it-IT" sz="1500" kern="1200" noProof="0" dirty="0"/>
            <a:t>Dove incontrare il cliente – punto vendita</a:t>
          </a:r>
          <a:endParaRPr lang="en-GB" sz="1500" kern="1200" noProof="0" dirty="0"/>
        </a:p>
      </dsp:txBody>
      <dsp:txXfrm rot="-5400000">
        <a:off x="3594164" y="1049208"/>
        <a:ext cx="6355224" cy="635879"/>
      </dsp:txXfrm>
    </dsp:sp>
    <dsp:sp modelId="{74796BA5-CD28-4C95-B09E-DF56561D02C5}">
      <dsp:nvSpPr>
        <dsp:cNvPr id="0" name=""/>
        <dsp:cNvSpPr/>
      </dsp:nvSpPr>
      <dsp:spPr>
        <a:xfrm>
          <a:off x="0" y="926723"/>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it-IT" sz="1800" kern="1200" dirty="0"/>
            <a:t>La logistica e il punto vendita</a:t>
          </a:r>
          <a:endParaRPr lang="en-IE" sz="1800" kern="1200" dirty="0"/>
        </a:p>
      </dsp:txBody>
      <dsp:txXfrm>
        <a:off x="43000" y="969723"/>
        <a:ext cx="3508163" cy="794849"/>
      </dsp:txXfrm>
    </dsp:sp>
    <dsp:sp modelId="{6F77BCD7-42BA-4235-969A-41F545365864}">
      <dsp:nvSpPr>
        <dsp:cNvPr id="0" name=""/>
        <dsp:cNvSpPr/>
      </dsp:nvSpPr>
      <dsp:spPr>
        <a:xfrm rot="5400000">
          <a:off x="6436636" y="-902772"/>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Come convincere i clienti ad acquistare questi prodotti/servizi </a:t>
          </a:r>
          <a:endParaRPr lang="en-GB" sz="1500" kern="1200" dirty="0"/>
        </a:p>
        <a:p>
          <a:pPr marL="114300" lvl="1" indent="-114300" algn="l" defTabSz="666750">
            <a:lnSpc>
              <a:spcPct val="90000"/>
            </a:lnSpc>
            <a:spcBef>
              <a:spcPct val="0"/>
            </a:spcBef>
            <a:spcAft>
              <a:spcPct val="15000"/>
            </a:spcAft>
            <a:buChar char="•"/>
          </a:pPr>
          <a:r>
            <a:rPr lang="it-IT" sz="1500" kern="1200" dirty="0"/>
            <a:t>Come marcare, commercializzare, promuovere l'azienda stessa</a:t>
          </a:r>
          <a:endParaRPr lang="en-IE" sz="1500" kern="1200" dirty="0"/>
        </a:p>
      </dsp:txBody>
      <dsp:txXfrm rot="-5400000">
        <a:off x="3594164" y="1974100"/>
        <a:ext cx="6355224" cy="635879"/>
      </dsp:txXfrm>
    </dsp:sp>
    <dsp:sp modelId="{A4294C89-DAE0-4834-B2F9-28C42E028F30}">
      <dsp:nvSpPr>
        <dsp:cNvPr id="0" name=""/>
        <dsp:cNvSpPr/>
      </dsp:nvSpPr>
      <dsp:spPr>
        <a:xfrm>
          <a:off x="0" y="1851615"/>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IE" sz="1800" kern="1200" dirty="0"/>
            <a:t>Marketing e promozione</a:t>
          </a:r>
        </a:p>
      </dsp:txBody>
      <dsp:txXfrm>
        <a:off x="43000" y="1894615"/>
        <a:ext cx="3508163" cy="794849"/>
      </dsp:txXfrm>
    </dsp:sp>
    <dsp:sp modelId="{D9BAF46E-7555-40F0-95E1-29C2F23DCD18}">
      <dsp:nvSpPr>
        <dsp:cNvPr id="0" name=""/>
        <dsp:cNvSpPr/>
      </dsp:nvSpPr>
      <dsp:spPr>
        <a:xfrm rot="5400000">
          <a:off x="6436636" y="22119"/>
          <a:ext cx="704679" cy="638962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L’ottenimento di una risposta diretta da parte dei clienti sui prodotti/servizi </a:t>
          </a:r>
          <a:endParaRPr lang="en-GB" sz="1500" kern="1200" dirty="0"/>
        </a:p>
        <a:p>
          <a:pPr marL="114300" lvl="1" indent="-114300" algn="l" defTabSz="666750">
            <a:lnSpc>
              <a:spcPct val="90000"/>
            </a:lnSpc>
            <a:spcBef>
              <a:spcPct val="0"/>
            </a:spcBef>
            <a:spcAft>
              <a:spcPct val="15000"/>
            </a:spcAft>
            <a:buChar char="•"/>
          </a:pPr>
          <a:r>
            <a:rPr lang="it-IT" sz="1500" kern="1200" dirty="0"/>
            <a:t>Accesso ai dati tempestivi sulle vendite</a:t>
          </a:r>
          <a:endParaRPr lang="en-IE" sz="1500" kern="1200" dirty="0"/>
        </a:p>
      </dsp:txBody>
      <dsp:txXfrm rot="-5400000">
        <a:off x="3594164" y="2898991"/>
        <a:ext cx="6355224" cy="635879"/>
      </dsp:txXfrm>
    </dsp:sp>
    <dsp:sp modelId="{8881A2AE-BBB0-40EF-BF95-4271576AAF90}">
      <dsp:nvSpPr>
        <dsp:cNvPr id="0" name=""/>
        <dsp:cNvSpPr/>
      </dsp:nvSpPr>
      <dsp:spPr>
        <a:xfrm>
          <a:off x="0" y="2776507"/>
          <a:ext cx="3594163" cy="8808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t>In cambio, …</a:t>
          </a:r>
          <a:endParaRPr lang="en-GB" sz="1800" kern="1200" dirty="0"/>
        </a:p>
      </dsp:txBody>
      <dsp:txXfrm>
        <a:off x="43000" y="2819507"/>
        <a:ext cx="3508163" cy="794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085-160C-4B7B-8D3B-554B2AAC791D}">
      <dsp:nvSpPr>
        <dsp:cNvPr id="0" name=""/>
        <dsp:cNvSpPr/>
      </dsp:nvSpPr>
      <dsp:spPr>
        <a:xfrm rot="5400000">
          <a:off x="5971879" y="-2520694"/>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noProof="0" dirty="0"/>
            <a:t>Avere produzione diretta da forniture di base / parti fornite, creazione di servizi </a:t>
          </a:r>
          <a:endParaRPr lang="en-GB" sz="1600" kern="1200" noProof="0" dirty="0"/>
        </a:p>
      </dsp:txBody>
      <dsp:txXfrm rot="-5400000">
        <a:off x="3356990" y="130231"/>
        <a:ext cx="5931948" cy="666134"/>
      </dsp:txXfrm>
    </dsp:sp>
    <dsp:sp modelId="{E805F086-540C-400C-AE8D-EB336FF84683}">
      <dsp:nvSpPr>
        <dsp:cNvPr id="0" name=""/>
        <dsp:cNvSpPr/>
      </dsp:nvSpPr>
      <dsp:spPr>
        <a:xfrm>
          <a:off x="0" y="1918"/>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Nel modello di franchising, l'imprenditore deve pianificare per....</a:t>
          </a:r>
          <a:endParaRPr lang="en-IE" sz="1800" kern="1200" dirty="0"/>
        </a:p>
      </dsp:txBody>
      <dsp:txXfrm>
        <a:off x="45045" y="46963"/>
        <a:ext cx="3266901" cy="832668"/>
      </dsp:txXfrm>
    </dsp:sp>
    <dsp:sp modelId="{F8447BCB-D0A2-4EAD-9D32-5D81C9B5BE51}">
      <dsp:nvSpPr>
        <dsp:cNvPr id="0" name=""/>
        <dsp:cNvSpPr/>
      </dsp:nvSpPr>
      <dsp:spPr>
        <a:xfrm rot="5400000">
          <a:off x="5971879" y="-1551798"/>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Vendere ad altre società e/o soggetti pubblici</a:t>
          </a:r>
          <a:endParaRPr lang="en-GB" sz="1600" kern="1200" dirty="0"/>
        </a:p>
        <a:p>
          <a:pPr marL="171450" lvl="1" indent="-171450" algn="l" defTabSz="711200">
            <a:lnSpc>
              <a:spcPct val="90000"/>
            </a:lnSpc>
            <a:spcBef>
              <a:spcPct val="0"/>
            </a:spcBef>
            <a:spcAft>
              <a:spcPct val="15000"/>
            </a:spcAft>
            <a:buChar char="•"/>
          </a:pPr>
          <a:r>
            <a:rPr lang="it-IT" sz="1600" kern="1200" dirty="0"/>
            <a:t>O vendere ai distributori, rivenditori che sono quindi responsabili di portare il prodotto sul mercato</a:t>
          </a:r>
          <a:endParaRPr lang="en-IE" sz="1600" kern="1200" dirty="0"/>
        </a:p>
      </dsp:txBody>
      <dsp:txXfrm rot="-5400000">
        <a:off x="3356990" y="1099127"/>
        <a:ext cx="5931948" cy="666134"/>
      </dsp:txXfrm>
    </dsp:sp>
    <dsp:sp modelId="{3116D308-9A1E-4664-A6BE-E683D772DF89}">
      <dsp:nvSpPr>
        <dsp:cNvPr id="0" name=""/>
        <dsp:cNvSpPr/>
      </dsp:nvSpPr>
      <dsp:spPr>
        <a:xfrm>
          <a:off x="0" y="970814"/>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Raggiungere acquirenti o rivenditori aziendali/governativi </a:t>
          </a:r>
          <a:endParaRPr lang="en-IE" sz="1800" kern="1200" dirty="0"/>
        </a:p>
      </dsp:txBody>
      <dsp:txXfrm>
        <a:off x="45045" y="1015859"/>
        <a:ext cx="3266901" cy="832668"/>
      </dsp:txXfrm>
    </dsp:sp>
    <dsp:sp modelId="{3FB85A88-547B-44D3-8102-F3FDB3846085}">
      <dsp:nvSpPr>
        <dsp:cNvPr id="0" name=""/>
        <dsp:cNvSpPr/>
      </dsp:nvSpPr>
      <dsp:spPr>
        <a:xfrm rot="5400000">
          <a:off x="5971879" y="-582902"/>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Come convincere i clienti/rivenditori ad acquistare questi prodotti/servizi </a:t>
          </a:r>
          <a:endParaRPr lang="en-GB" sz="1600" kern="1200" dirty="0"/>
        </a:p>
        <a:p>
          <a:pPr marL="114300" lvl="1" indent="-114300" algn="l" defTabSz="666750">
            <a:lnSpc>
              <a:spcPct val="90000"/>
            </a:lnSpc>
            <a:spcBef>
              <a:spcPct val="0"/>
            </a:spcBef>
            <a:spcAft>
              <a:spcPct val="15000"/>
            </a:spcAft>
            <a:buChar char="•"/>
          </a:pPr>
          <a:r>
            <a:rPr lang="it-IT" sz="1500" b="1" kern="1200" dirty="0"/>
            <a:t>Come brandizzare, commercializzare, promuovere l'azienda stessa</a:t>
          </a:r>
          <a:endParaRPr lang="en-GB" sz="1500" b="1" kern="1200" dirty="0"/>
        </a:p>
      </dsp:txBody>
      <dsp:txXfrm rot="-5400000">
        <a:off x="3356990" y="2068023"/>
        <a:ext cx="5931948" cy="666134"/>
      </dsp:txXfrm>
    </dsp:sp>
    <dsp:sp modelId="{F62111E7-A6C3-4AD8-A743-926FEEA224BE}">
      <dsp:nvSpPr>
        <dsp:cNvPr id="0" name=""/>
        <dsp:cNvSpPr/>
      </dsp:nvSpPr>
      <dsp:spPr>
        <a:xfrm>
          <a:off x="0" y="1939710"/>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Marketing rivolto ad acquirenti aziendali / governativi (marketing diverso da B2C) </a:t>
          </a:r>
          <a:endParaRPr lang="en-IE" sz="1800" kern="1200" dirty="0"/>
        </a:p>
      </dsp:txBody>
      <dsp:txXfrm>
        <a:off x="45045" y="1984755"/>
        <a:ext cx="3266901" cy="832668"/>
      </dsp:txXfrm>
    </dsp:sp>
    <dsp:sp modelId="{61F1B543-EEE8-4EFA-BC97-F7E4D0C95CC1}">
      <dsp:nvSpPr>
        <dsp:cNvPr id="0" name=""/>
        <dsp:cNvSpPr/>
      </dsp:nvSpPr>
      <dsp:spPr>
        <a:xfrm rot="5400000">
          <a:off x="5971879" y="385993"/>
          <a:ext cx="738206" cy="59679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La produzione in quantità maggiori è solitamente necessaria</a:t>
          </a:r>
          <a:endParaRPr lang="en-GB" sz="1600" kern="1200" dirty="0"/>
        </a:p>
        <a:p>
          <a:pPr marL="171450" lvl="1" indent="-171450" algn="l" defTabSz="711200">
            <a:lnSpc>
              <a:spcPct val="90000"/>
            </a:lnSpc>
            <a:spcBef>
              <a:spcPct val="0"/>
            </a:spcBef>
            <a:spcAft>
              <a:spcPct val="15000"/>
            </a:spcAft>
            <a:buChar char="•"/>
          </a:pPr>
          <a:r>
            <a:rPr lang="it-IT" sz="1600" kern="1200" dirty="0"/>
            <a:t>Contratti più stabili e a lungo termine possono aiutare la sostenibilità dell'azienda</a:t>
          </a:r>
          <a:endParaRPr lang="en-IE" sz="1600" kern="1200" dirty="0"/>
        </a:p>
      </dsp:txBody>
      <dsp:txXfrm rot="-5400000">
        <a:off x="3356990" y="3036918"/>
        <a:ext cx="5931948" cy="666134"/>
      </dsp:txXfrm>
    </dsp:sp>
    <dsp:sp modelId="{D05EB96B-6580-41FA-A25F-99277D0723FD}">
      <dsp:nvSpPr>
        <dsp:cNvPr id="0" name=""/>
        <dsp:cNvSpPr/>
      </dsp:nvSpPr>
      <dsp:spPr>
        <a:xfrm>
          <a:off x="0" y="2908606"/>
          <a:ext cx="3356991" cy="9227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 cambio, …</a:t>
          </a:r>
          <a:endParaRPr lang="en-GB" sz="1800" kern="1200" dirty="0"/>
        </a:p>
      </dsp:txBody>
      <dsp:txXfrm>
        <a:off x="45045" y="2953651"/>
        <a:ext cx="3266901" cy="832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6D25-D8DE-4494-BF93-1ADC135409CF}">
      <dsp:nvSpPr>
        <dsp:cNvPr id="0" name=""/>
        <dsp:cNvSpPr/>
      </dsp:nvSpPr>
      <dsp:spPr>
        <a:xfrm rot="5400000">
          <a:off x="6199550" y="-2647910"/>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noProof="0" dirty="0"/>
            <a:t>Avere una figura rigorosa, di solito con forti requisiti di franchising </a:t>
          </a:r>
          <a:endParaRPr lang="en-GB" sz="1600" kern="1200" noProof="0" dirty="0"/>
        </a:p>
        <a:p>
          <a:pPr marL="171450" lvl="1" indent="-171450" algn="l" defTabSz="711200">
            <a:lnSpc>
              <a:spcPct val="90000"/>
            </a:lnSpc>
            <a:spcBef>
              <a:spcPct val="0"/>
            </a:spcBef>
            <a:spcAft>
              <a:spcPct val="15000"/>
            </a:spcAft>
            <a:buChar char="•"/>
          </a:pPr>
          <a:r>
            <a:rPr lang="it-IT" sz="1600" kern="1200" noProof="0" dirty="0"/>
            <a:t>Avere spesso accesso diretto a fornitori/fornitori</a:t>
          </a:r>
          <a:endParaRPr lang="en-IE" sz="1600" kern="1200" noProof="0" dirty="0"/>
        </a:p>
      </dsp:txBody>
      <dsp:txXfrm rot="-5400000">
        <a:off x="3463975" y="121203"/>
        <a:ext cx="6124641" cy="619953"/>
      </dsp:txXfrm>
    </dsp:sp>
    <dsp:sp modelId="{67E38187-D2F3-44DE-82F2-EDE294B980D6}">
      <dsp:nvSpPr>
        <dsp:cNvPr id="0" name=""/>
        <dsp:cNvSpPr/>
      </dsp:nvSpPr>
      <dsp:spPr>
        <a:xfrm>
          <a:off x="0" y="1785"/>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it-IT" sz="1700" kern="1200" dirty="0"/>
            <a:t>Nel modello di franchising, l'imprenditore deve pianificare per....</a:t>
          </a:r>
          <a:endParaRPr lang="en-IE" sz="1700" kern="1200" dirty="0"/>
        </a:p>
      </dsp:txBody>
      <dsp:txXfrm>
        <a:off x="41922" y="43707"/>
        <a:ext cx="3380131" cy="774942"/>
      </dsp:txXfrm>
    </dsp:sp>
    <dsp:sp modelId="{70F62F3C-222D-4E48-A276-D668C85E2660}">
      <dsp:nvSpPr>
        <dsp:cNvPr id="0" name=""/>
        <dsp:cNvSpPr/>
      </dsp:nvSpPr>
      <dsp:spPr>
        <a:xfrm rot="5400000">
          <a:off x="6199550" y="-1746185"/>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E come dovrebbe aprire il nuovo negozio in franchising? </a:t>
          </a:r>
          <a:endParaRPr lang="en-GB" sz="1600" kern="1200" dirty="0"/>
        </a:p>
        <a:p>
          <a:pPr marL="171450" lvl="1" indent="-171450" algn="l" defTabSz="711200">
            <a:lnSpc>
              <a:spcPct val="90000"/>
            </a:lnSpc>
            <a:spcBef>
              <a:spcPct val="0"/>
            </a:spcBef>
            <a:spcAft>
              <a:spcPct val="15000"/>
            </a:spcAft>
            <a:buChar char="•"/>
          </a:pPr>
          <a:r>
            <a:rPr lang="it-IT" sz="1600" kern="1200" dirty="0"/>
            <a:t>C'è una domanda locale sufficiente per questo?</a:t>
          </a:r>
          <a:endParaRPr lang="en-IE" sz="1600" kern="1200" dirty="0"/>
        </a:p>
      </dsp:txBody>
      <dsp:txXfrm rot="-5400000">
        <a:off x="3463975" y="1022928"/>
        <a:ext cx="6124641" cy="619953"/>
      </dsp:txXfrm>
    </dsp:sp>
    <dsp:sp modelId="{589E513B-8382-4A60-A0C8-1B324CBEA7D7}">
      <dsp:nvSpPr>
        <dsp:cNvPr id="0" name=""/>
        <dsp:cNvSpPr/>
      </dsp:nvSpPr>
      <dsp:spPr>
        <a:xfrm>
          <a:off x="0" y="903511"/>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it-IT" sz="1700" kern="1200" dirty="0"/>
            <a:t>La logistica e il punto vendita</a:t>
          </a:r>
          <a:endParaRPr lang="en-GB" sz="1700" kern="1200" dirty="0"/>
        </a:p>
      </dsp:txBody>
      <dsp:txXfrm>
        <a:off x="41922" y="945433"/>
        <a:ext cx="3380131" cy="774942"/>
      </dsp:txXfrm>
    </dsp:sp>
    <dsp:sp modelId="{12ABC5D4-F744-420B-A42A-5748FCAF0755}">
      <dsp:nvSpPr>
        <dsp:cNvPr id="0" name=""/>
        <dsp:cNvSpPr/>
      </dsp:nvSpPr>
      <dsp:spPr>
        <a:xfrm rot="5400000">
          <a:off x="6199550" y="-844459"/>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Fatto a livello di franchising in generale</a:t>
          </a:r>
          <a:endParaRPr lang="en-GB" sz="1600" kern="1200" dirty="0"/>
        </a:p>
        <a:p>
          <a:pPr marL="171450" lvl="1" indent="-171450" algn="l" defTabSz="711200">
            <a:lnSpc>
              <a:spcPct val="90000"/>
            </a:lnSpc>
            <a:spcBef>
              <a:spcPct val="0"/>
            </a:spcBef>
            <a:spcAft>
              <a:spcPct val="15000"/>
            </a:spcAft>
            <a:buChar char="•"/>
          </a:pPr>
          <a:r>
            <a:rPr lang="it-IT" sz="1600" kern="1200" dirty="0"/>
            <a:t>Tuttavia, un marketing locale (almeno per quanto riguarda il lancio) deve essere condotto </a:t>
          </a:r>
          <a:endParaRPr lang="en-IE" sz="1600" kern="1200" dirty="0"/>
        </a:p>
      </dsp:txBody>
      <dsp:txXfrm rot="-5400000">
        <a:off x="3463975" y="1924654"/>
        <a:ext cx="6124641" cy="619953"/>
      </dsp:txXfrm>
    </dsp:sp>
    <dsp:sp modelId="{055E13D4-75A8-45AC-A356-F24790080FC8}">
      <dsp:nvSpPr>
        <dsp:cNvPr id="0" name=""/>
        <dsp:cNvSpPr/>
      </dsp:nvSpPr>
      <dsp:spPr>
        <a:xfrm>
          <a:off x="0" y="1805237"/>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E" sz="1700" kern="1200" dirty="0"/>
            <a:t>Marketing e promozione</a:t>
          </a:r>
          <a:endParaRPr lang="en-GB" sz="1700" kern="1200" dirty="0"/>
        </a:p>
      </dsp:txBody>
      <dsp:txXfrm>
        <a:off x="41922" y="1847159"/>
        <a:ext cx="3380131" cy="774942"/>
      </dsp:txXfrm>
    </dsp:sp>
    <dsp:sp modelId="{4FF988B0-ED8C-455E-A3FC-E96FFAB951AC}">
      <dsp:nvSpPr>
        <dsp:cNvPr id="0" name=""/>
        <dsp:cNvSpPr/>
      </dsp:nvSpPr>
      <dsp:spPr>
        <a:xfrm rot="5400000">
          <a:off x="6199550" y="57266"/>
          <a:ext cx="687029" cy="615817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Non c'è bisogno di inventare un'intera attività da zero</a:t>
          </a:r>
          <a:endParaRPr lang="en-GB" sz="1600" kern="1200" dirty="0"/>
        </a:p>
        <a:p>
          <a:pPr marL="171450" lvl="1" indent="-171450" algn="l" defTabSz="711200">
            <a:lnSpc>
              <a:spcPct val="90000"/>
            </a:lnSpc>
            <a:spcBef>
              <a:spcPct val="0"/>
            </a:spcBef>
            <a:spcAft>
              <a:spcPct val="15000"/>
            </a:spcAft>
            <a:buChar char="•"/>
          </a:pPr>
          <a:r>
            <a:rPr lang="it-IT" sz="1600" kern="1200" dirty="0"/>
            <a:t>Le commissioni di franchising sono pagate al proprietario del franchising</a:t>
          </a:r>
          <a:endParaRPr lang="en-IE" sz="1600" kern="1200" dirty="0"/>
        </a:p>
      </dsp:txBody>
      <dsp:txXfrm rot="-5400000">
        <a:off x="3463975" y="2826379"/>
        <a:ext cx="6124641" cy="619953"/>
      </dsp:txXfrm>
    </dsp:sp>
    <dsp:sp modelId="{076C388F-69CD-4A16-861E-E45C5F5BD25E}">
      <dsp:nvSpPr>
        <dsp:cNvPr id="0" name=""/>
        <dsp:cNvSpPr/>
      </dsp:nvSpPr>
      <dsp:spPr>
        <a:xfrm>
          <a:off x="0" y="2706962"/>
          <a:ext cx="3463975" cy="8587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 cambio, …</a:t>
          </a:r>
          <a:endParaRPr lang="en-GB" sz="1700" kern="1200" dirty="0"/>
        </a:p>
      </dsp:txBody>
      <dsp:txXfrm>
        <a:off x="41922" y="2748884"/>
        <a:ext cx="3380131" cy="774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947A-3BE7-45FE-B9E5-40052CA834C7}">
      <dsp:nvSpPr>
        <dsp:cNvPr id="0" name=""/>
        <dsp:cNvSpPr/>
      </dsp:nvSpPr>
      <dsp:spPr>
        <a:xfrm>
          <a:off x="4817"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Capitale proprio, 3F</a:t>
          </a:r>
        </a:p>
      </dsp:txBody>
      <dsp:txXfrm>
        <a:off x="31061" y="44952"/>
        <a:ext cx="1440899" cy="843544"/>
      </dsp:txXfrm>
    </dsp:sp>
    <dsp:sp modelId="{1FC86265-041B-46BF-AC28-633DCA3FBFEC}">
      <dsp:nvSpPr>
        <dsp:cNvPr id="0" name=""/>
        <dsp:cNvSpPr/>
      </dsp:nvSpPr>
      <dsp:spPr>
        <a:xfrm>
          <a:off x="1647544"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1647544" y="355616"/>
        <a:ext cx="221619" cy="222216"/>
      </dsp:txXfrm>
    </dsp:sp>
    <dsp:sp modelId="{A6AFE2D3-B027-492C-BE24-15F407F378C1}">
      <dsp:nvSpPr>
        <dsp:cNvPr id="0" name=""/>
        <dsp:cNvSpPr/>
      </dsp:nvSpPr>
      <dsp:spPr>
        <a:xfrm>
          <a:off x="2095560"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Investimento in business angel o crowdfunding</a:t>
          </a:r>
          <a:endParaRPr lang="en-IE" sz="1600" kern="1200" dirty="0"/>
        </a:p>
      </dsp:txBody>
      <dsp:txXfrm>
        <a:off x="2121804" y="44952"/>
        <a:ext cx="1440899" cy="843544"/>
      </dsp:txXfrm>
    </dsp:sp>
    <dsp:sp modelId="{FDE3B199-7785-494D-B1A6-656A66B28E15}">
      <dsp:nvSpPr>
        <dsp:cNvPr id="0" name=""/>
        <dsp:cNvSpPr/>
      </dsp:nvSpPr>
      <dsp:spPr>
        <a:xfrm>
          <a:off x="3738287"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738287" y="355616"/>
        <a:ext cx="221619" cy="222216"/>
      </dsp:txXfrm>
    </dsp:sp>
    <dsp:sp modelId="{C6B92D48-452B-4B2E-B0AD-21F92AA94041}">
      <dsp:nvSpPr>
        <dsp:cNvPr id="0" name=""/>
        <dsp:cNvSpPr/>
      </dsp:nvSpPr>
      <dsp:spPr>
        <a:xfrm>
          <a:off x="4186303"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Capitale </a:t>
          </a:r>
        </a:p>
      </dsp:txBody>
      <dsp:txXfrm>
        <a:off x="4212547" y="44952"/>
        <a:ext cx="1440899" cy="843544"/>
      </dsp:txXfrm>
    </dsp:sp>
    <dsp:sp modelId="{88A1532E-BD9F-4A7C-BA88-0BF98EDFEF45}">
      <dsp:nvSpPr>
        <dsp:cNvPr id="0" name=""/>
        <dsp:cNvSpPr/>
      </dsp:nvSpPr>
      <dsp:spPr>
        <a:xfrm>
          <a:off x="5829030"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829030" y="355616"/>
        <a:ext cx="221619" cy="222216"/>
      </dsp:txXfrm>
    </dsp:sp>
    <dsp:sp modelId="{CCDE7C1F-B80A-4C25-B3DA-6FB72A657987}">
      <dsp:nvSpPr>
        <dsp:cNvPr id="0" name=""/>
        <dsp:cNvSpPr/>
      </dsp:nvSpPr>
      <dsp:spPr>
        <a:xfrm>
          <a:off x="6277046"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Fusioni e acquisizioni</a:t>
          </a:r>
        </a:p>
      </dsp:txBody>
      <dsp:txXfrm>
        <a:off x="6303290" y="44952"/>
        <a:ext cx="1440899" cy="843544"/>
      </dsp:txXfrm>
    </dsp:sp>
    <dsp:sp modelId="{0BBA00A0-A6F7-4794-AAF9-4400C98348DB}">
      <dsp:nvSpPr>
        <dsp:cNvPr id="0" name=""/>
        <dsp:cNvSpPr/>
      </dsp:nvSpPr>
      <dsp:spPr>
        <a:xfrm>
          <a:off x="7919773" y="281544"/>
          <a:ext cx="316598" cy="370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919773" y="355616"/>
        <a:ext cx="221619" cy="222216"/>
      </dsp:txXfrm>
    </dsp:sp>
    <dsp:sp modelId="{537005B7-A47E-450A-A943-257667C41BDD}">
      <dsp:nvSpPr>
        <dsp:cNvPr id="0" name=""/>
        <dsp:cNvSpPr/>
      </dsp:nvSpPr>
      <dsp:spPr>
        <a:xfrm>
          <a:off x="8367789" y="18708"/>
          <a:ext cx="1493387" cy="8960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Mercato azionario </a:t>
          </a:r>
          <a:endParaRPr lang="en-GB" sz="1600" kern="1200" dirty="0"/>
        </a:p>
      </dsp:txBody>
      <dsp:txXfrm>
        <a:off x="8394033" y="44952"/>
        <a:ext cx="1440899" cy="843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8EB9-FAEC-4172-8C80-283B41E4ECC7}">
      <dsp:nvSpPr>
        <dsp:cNvPr id="0" name=""/>
        <dsp:cNvSpPr/>
      </dsp:nvSpPr>
      <dsp:spPr>
        <a:xfrm>
          <a:off x="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One-pager (descrizione molto concisa dell'idea di progetto e del modello di business)</a:t>
          </a:r>
          <a:endParaRPr lang="en-IE" sz="1900" kern="1200" dirty="0"/>
        </a:p>
      </dsp:txBody>
      <dsp:txXfrm>
        <a:off x="0" y="275166"/>
        <a:ext cx="2539999" cy="1524000"/>
      </dsp:txXfrm>
    </dsp:sp>
    <dsp:sp modelId="{416BB736-7484-484A-9F0A-493D05F05105}">
      <dsp:nvSpPr>
        <dsp:cNvPr id="0" name=""/>
        <dsp:cNvSpPr/>
      </dsp:nvSpPr>
      <dsp:spPr>
        <a:xfrm>
          <a:off x="2794000"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Un pitch di 5 minuti (come spiegheresti molto velocemente qual è il concetto chiave?)</a:t>
          </a:r>
          <a:endParaRPr lang="en-IE" sz="1900" kern="1200" dirty="0"/>
        </a:p>
      </dsp:txBody>
      <dsp:txXfrm>
        <a:off x="2794000" y="275166"/>
        <a:ext cx="2539999" cy="1524000"/>
      </dsp:txXfrm>
    </dsp:sp>
    <dsp:sp modelId="{AC46728F-DFEB-411A-A488-BDDFCE5A2378}">
      <dsp:nvSpPr>
        <dsp:cNvPr id="0" name=""/>
        <dsp:cNvSpPr/>
      </dsp:nvSpPr>
      <dsp:spPr>
        <a:xfrm>
          <a:off x="5587999" y="275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Un pitch di 5 minuti (come spiegheresti molto velocemente qual è il concetto chiave?)</a:t>
          </a:r>
          <a:endParaRPr lang="en-IE" sz="1900" kern="1200" dirty="0"/>
        </a:p>
      </dsp:txBody>
      <dsp:txXfrm>
        <a:off x="5587999" y="275166"/>
        <a:ext cx="2539999" cy="1524000"/>
      </dsp:txXfrm>
    </dsp:sp>
    <dsp:sp modelId="{A4CABE86-96D2-4CAF-A571-C08761C7DC87}">
      <dsp:nvSpPr>
        <dsp:cNvPr id="0" name=""/>
        <dsp:cNvSpPr/>
      </dsp:nvSpPr>
      <dsp:spPr>
        <a:xfrm>
          <a:off x="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Una bozza di piano di cash flow per i primi 1-3 anni</a:t>
          </a:r>
          <a:endParaRPr lang="en-IE" sz="1900" kern="1200" dirty="0"/>
        </a:p>
      </dsp:txBody>
      <dsp:txXfrm>
        <a:off x="0" y="2053166"/>
        <a:ext cx="2539999" cy="1524000"/>
      </dsp:txXfrm>
    </dsp:sp>
    <dsp:sp modelId="{D02F5303-1EC0-4DFE-9B8A-60114C29198E}">
      <dsp:nvSpPr>
        <dsp:cNvPr id="0" name=""/>
        <dsp:cNvSpPr/>
      </dsp:nvSpPr>
      <dsp:spPr>
        <a:xfrm>
          <a:off x="2794000"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Un piano di finanziamento del capitale per i primi 1-3 anni</a:t>
          </a:r>
          <a:endParaRPr lang="en-IE" sz="1900" kern="1200" dirty="0"/>
        </a:p>
      </dsp:txBody>
      <dsp:txXfrm>
        <a:off x="2794000" y="2053166"/>
        <a:ext cx="2539999" cy="1524000"/>
      </dsp:txXfrm>
    </dsp:sp>
    <dsp:sp modelId="{8EB035B6-267A-495B-B957-CBB05C2EC87D}">
      <dsp:nvSpPr>
        <dsp:cNvPr id="0" name=""/>
        <dsp:cNvSpPr/>
      </dsp:nvSpPr>
      <dsp:spPr>
        <a:xfrm>
          <a:off x="5587999" y="2053166"/>
          <a:ext cx="2539999" cy="1524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Un piano di marketing per i primi 1-3 anni </a:t>
          </a:r>
          <a:endParaRPr lang="en-IE" sz="1900" kern="1200" dirty="0"/>
        </a:p>
      </dsp:txBody>
      <dsp:txXfrm>
        <a:off x="5587999" y="2053166"/>
        <a:ext cx="2539999" cy="152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148938" y="269889"/>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Unità 1</a:t>
          </a:r>
        </a:p>
      </dsp:txBody>
      <dsp:txXfrm rot="-5400000">
        <a:off x="2" y="468474"/>
        <a:ext cx="695047" cy="297878"/>
      </dsp:txXfrm>
    </dsp:sp>
    <dsp:sp modelId="{61BF64C8-B481-4665-A533-2C338B5FE312}">
      <dsp:nvSpPr>
        <dsp:cNvPr id="0" name=""/>
        <dsp:cNvSpPr/>
      </dsp:nvSpPr>
      <dsp:spPr>
        <a:xfrm rot="5400000">
          <a:off x="4935863" y="-4238024"/>
          <a:ext cx="88172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it-IT" sz="1200" kern="1200" dirty="0"/>
            <a:t>Il modello di business è il modello operativo e redditizio di una MPMI: è una funzione esatta che definisce come funziona l'azienda e come realizza profitti. </a:t>
          </a:r>
          <a:endParaRPr lang="es-ES" sz="1200" kern="1200" dirty="0"/>
        </a:p>
        <a:p>
          <a:pPr marL="114300" lvl="1" indent="-114300" algn="just" defTabSz="533400">
            <a:lnSpc>
              <a:spcPct val="90000"/>
            </a:lnSpc>
            <a:spcBef>
              <a:spcPct val="0"/>
            </a:spcBef>
            <a:spcAft>
              <a:spcPct val="15000"/>
            </a:spcAft>
            <a:buChar char="•"/>
          </a:pPr>
          <a:r>
            <a:rPr lang="it-IT" sz="1200" kern="1200" dirty="0"/>
            <a:t>Il modello di base deve essere costruito su una ricerca preliminare di mercato che indaga i potenziali clienti, potenziali concorrenti e potenziali collaboratori.</a:t>
          </a:r>
          <a:endParaRPr lang="en-IE" sz="1200" kern="1200" dirty="0"/>
        </a:p>
      </dsp:txBody>
      <dsp:txXfrm rot="-5400000">
        <a:off x="695048" y="45833"/>
        <a:ext cx="9320310" cy="795637"/>
      </dsp:txXfrm>
    </dsp:sp>
    <dsp:sp modelId="{8B8D4138-9F8B-48F9-ADD4-2E3053B5D64B}">
      <dsp:nvSpPr>
        <dsp:cNvPr id="0" name=""/>
        <dsp:cNvSpPr/>
      </dsp:nvSpPr>
      <dsp:spPr>
        <a:xfrm rot="5400000">
          <a:off x="-148938" y="1283708"/>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Unità</a:t>
          </a:r>
          <a:r>
            <a:rPr lang="es-ES" sz="1200" kern="1200" dirty="0"/>
            <a:t> 2</a:t>
          </a:r>
        </a:p>
      </dsp:txBody>
      <dsp:txXfrm rot="-5400000">
        <a:off x="2" y="1482293"/>
        <a:ext cx="695047" cy="297878"/>
      </dsp:txXfrm>
    </dsp:sp>
    <dsp:sp modelId="{EE001D36-7EA7-40EA-B3F8-70F5116F2BEF}">
      <dsp:nvSpPr>
        <dsp:cNvPr id="0" name=""/>
        <dsp:cNvSpPr/>
      </dsp:nvSpPr>
      <dsp:spPr>
        <a:xfrm rot="5400000">
          <a:off x="4900908" y="-3224205"/>
          <a:ext cx="95163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B2C: I modelli tradizionali caratterizzano i tipici comportamenti aziendali che vediamo nel corso del XX secolo. </a:t>
          </a:r>
          <a:endParaRPr lang="es-ES" sz="1200" kern="1200" dirty="0"/>
        </a:p>
        <a:p>
          <a:pPr marL="114300" lvl="1" indent="-114300" algn="l" defTabSz="533400">
            <a:lnSpc>
              <a:spcPct val="90000"/>
            </a:lnSpc>
            <a:spcBef>
              <a:spcPct val="0"/>
            </a:spcBef>
            <a:spcAft>
              <a:spcPct val="15000"/>
            </a:spcAft>
            <a:buChar char="•"/>
          </a:pPr>
          <a:r>
            <a:rPr lang="it-IT" sz="1200" kern="1200" dirty="0"/>
            <a:t>B2B: La vendita di beni e servizi ad un'altra società o ad agenzie pubbliche/governative differisce dal semplice business B2C sotto diversi aspetti</a:t>
          </a:r>
          <a:endParaRPr lang="en-IE" sz="1200" kern="1200" dirty="0"/>
        </a:p>
        <a:p>
          <a:pPr marL="114300" lvl="1" indent="-114300" algn="l" defTabSz="533400">
            <a:lnSpc>
              <a:spcPct val="90000"/>
            </a:lnSpc>
            <a:spcBef>
              <a:spcPct val="0"/>
            </a:spcBef>
            <a:spcAft>
              <a:spcPct val="15000"/>
            </a:spcAft>
            <a:buChar char="•"/>
          </a:pPr>
          <a:r>
            <a:rPr lang="it-IT" sz="1200" kern="1200" dirty="0"/>
            <a:t>Modello di franchising: Il proprietario di questo modello — l'affiliato — vende la "ricetta" al franchisee.</a:t>
          </a:r>
          <a:endParaRPr lang="en-IE" sz="1200" kern="1200" dirty="0"/>
        </a:p>
      </dsp:txBody>
      <dsp:txXfrm rot="-5400000">
        <a:off x="695048" y="1028110"/>
        <a:ext cx="9316897" cy="858721"/>
      </dsp:txXfrm>
    </dsp:sp>
    <dsp:sp modelId="{70F5F141-B73D-4673-BBE8-3D931F4008F2}">
      <dsp:nvSpPr>
        <dsp:cNvPr id="0" name=""/>
        <dsp:cNvSpPr/>
      </dsp:nvSpPr>
      <dsp:spPr>
        <a:xfrm rot="5400000">
          <a:off x="-148938" y="2315243"/>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Unità 3</a:t>
          </a:r>
        </a:p>
      </dsp:txBody>
      <dsp:txXfrm rot="-5400000">
        <a:off x="2" y="2513828"/>
        <a:ext cx="695047" cy="297878"/>
      </dsp:txXfrm>
    </dsp:sp>
    <dsp:sp modelId="{E4B98815-6EE4-43A6-9D35-F25F57806168}">
      <dsp:nvSpPr>
        <dsp:cNvPr id="0" name=""/>
        <dsp:cNvSpPr/>
      </dsp:nvSpPr>
      <dsp:spPr>
        <a:xfrm rot="5400000">
          <a:off x="4883191" y="-2192670"/>
          <a:ext cx="987064"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La globalizzazione dei media e delle imprese nella seconda metà del XX secolo ha aperto la strada alle catene globali di produzione e innovazione emerse alla fine del XX secolo. </a:t>
          </a:r>
          <a:endParaRPr lang="es-ES" sz="1200" kern="1200" dirty="0"/>
        </a:p>
        <a:p>
          <a:pPr marL="114300" lvl="1" indent="-114300" algn="l" defTabSz="533400">
            <a:lnSpc>
              <a:spcPct val="90000"/>
            </a:lnSpc>
            <a:spcBef>
              <a:spcPct val="0"/>
            </a:spcBef>
            <a:spcAft>
              <a:spcPct val="15000"/>
            </a:spcAft>
            <a:buChar char="•"/>
          </a:pPr>
          <a:r>
            <a:rPr lang="en-IE" sz="1200" kern="1200" dirty="0"/>
            <a:t>I nuovi modelli di business spesso funzionano in modo indipendente, ma a volte come combinazione di sharing economy, platform economy, on-demand model, servitisation, freemium &amp;amp; subscription model, takint in account localisation.</a:t>
          </a:r>
        </a:p>
      </dsp:txBody>
      <dsp:txXfrm rot="-5400000">
        <a:off x="695047" y="2043658"/>
        <a:ext cx="9315168" cy="890696"/>
      </dsp:txXfrm>
    </dsp:sp>
    <dsp:sp modelId="{BF29BC04-498C-4085-A3FC-DE1719F86F43}">
      <dsp:nvSpPr>
        <dsp:cNvPr id="0" name=""/>
        <dsp:cNvSpPr/>
      </dsp:nvSpPr>
      <dsp:spPr>
        <a:xfrm rot="5400000">
          <a:off x="-148938" y="3175947"/>
          <a:ext cx="992925" cy="695047"/>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Unità 4</a:t>
          </a:r>
        </a:p>
      </dsp:txBody>
      <dsp:txXfrm rot="-5400000">
        <a:off x="2" y="3374532"/>
        <a:ext cx="695047" cy="297878"/>
      </dsp:txXfrm>
    </dsp:sp>
    <dsp:sp modelId="{5A3E60FD-C527-45BD-9A2E-488F9A46CB6B}">
      <dsp:nvSpPr>
        <dsp:cNvPr id="0" name=""/>
        <dsp:cNvSpPr/>
      </dsp:nvSpPr>
      <dsp:spPr>
        <a:xfrm rot="5400000">
          <a:off x="5054023" y="-1331966"/>
          <a:ext cx="645401" cy="936335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Un'analisi SWOT aiuta a identificare i punti di forza, le debolezze, le opportunità e le minacce dell'azienda. </a:t>
          </a:r>
          <a:endParaRPr lang="es-ES" sz="1200" kern="1200" dirty="0"/>
        </a:p>
        <a:p>
          <a:pPr marL="114300" lvl="1" indent="-114300" algn="l" defTabSz="533400">
            <a:lnSpc>
              <a:spcPct val="90000"/>
            </a:lnSpc>
            <a:spcBef>
              <a:spcPct val="0"/>
            </a:spcBef>
            <a:spcAft>
              <a:spcPct val="15000"/>
            </a:spcAft>
            <a:buChar char="•"/>
          </a:pPr>
          <a:r>
            <a:rPr lang="it-IT" sz="1200" kern="1200" dirty="0"/>
            <a:t>I nuovi imprenditori dovrebbero trovare alleanze, mentori e sostenitori e continuare a fare rete.</a:t>
          </a:r>
          <a:endParaRPr lang="en-IE" sz="1200" kern="1200" dirty="0"/>
        </a:p>
      </dsp:txBody>
      <dsp:txXfrm rot="-5400000">
        <a:off x="695048" y="3058515"/>
        <a:ext cx="9331846" cy="58238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16. 4. 2023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16. 4. 2023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16. 4. 2023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16. 4. 2023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16. 4. 2023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16. 4. 2023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16. 4. 2023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16. 4. 2023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16. 4. 2023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16. 4. 2023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16. 4. 2023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16. 4. 2023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nvestopedia.com/terms/s/sweatequity.asp" TargetMode="External"/><Relationship Id="rId7" Type="http://schemas.openxmlformats.org/officeDocument/2006/relationships/hyperlink" Target="https://research.aimultiple.com/innovation-procurement/" TargetMode="External"/><Relationship Id="rId2" Type="http://schemas.openxmlformats.org/officeDocument/2006/relationships/hyperlink" Target="https://www.wework.com/ideas/professional-development/what-is-bootstrapping-in-business" TargetMode="External"/><Relationship Id="rId1" Type="http://schemas.openxmlformats.org/officeDocument/2006/relationships/slideLayout" Target="../slideLayouts/slideLayout2.xml"/><Relationship Id="rId6" Type="http://schemas.openxmlformats.org/officeDocument/2006/relationships/hyperlink" Target="https://www.eban.org/angel-investing-explained/" TargetMode="External"/><Relationship Id="rId5" Type="http://schemas.openxmlformats.org/officeDocument/2006/relationships/hyperlink" Target="https://commission.europa.eu/funding-tenders/find-funding/eu-funding-programmes_en" TargetMode="External"/><Relationship Id="rId4" Type="http://schemas.openxmlformats.org/officeDocument/2006/relationships/hyperlink" Target="https://stutalks.com/3f-s-friends-families-fools/" TargetMode="Externa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online.maryville.edu/business-degrees/traditional-types-business-models/" TargetMode="External"/><Relationship Id="rId7" Type="http://schemas.openxmlformats.org/officeDocument/2006/relationships/hyperlink" Target="https://www.theceomagazine.com/business/innovation-technology/fifth-industrial-revolution/"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ied.eu/project-updates/the-4-industrial-revolutions/" TargetMode="External"/><Relationship Id="rId5" Type="http://schemas.openxmlformats.org/officeDocument/2006/relationships/hyperlink" Target="https://www.britannica.com/event/Industrial-Revolution/The-first-Industrial-Revolution" TargetMode="External"/><Relationship Id="rId4" Type="http://schemas.openxmlformats.org/officeDocument/2006/relationships/hyperlink" Target="https://www.sciencedirect.com/science/article/pii/S002243592200028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anchisebusinessreview.com/post/franchise-business-model/" TargetMode="Externa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mmission.europa.eu/business-economy-euro/doing-business-eu/intellectual-property-rights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regional_policy/policy/themes/ict_en" TargetMode="External"/><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hyperlink" Target="https://commission.europa.eu/publications/european-commission-digital-strategy_en" TargetMode="External"/><Relationship Id="rId4" Type="http://schemas.openxmlformats.org/officeDocument/2006/relationships/hyperlink" Target="https://www.devry.edu/blog/impact-of-technology-on-business-infographic.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br.org/2007/06/the-innovation-value-chain" TargetMode="External"/><Relationship Id="rId7" Type="http://schemas.openxmlformats.org/officeDocument/2006/relationships/hyperlink" Target="https://www.restartproject.eu/ficha.php?id_ficha=10" TargetMode="External"/><Relationship Id="rId2" Type="http://schemas.openxmlformats.org/officeDocument/2006/relationships/hyperlink" Target="https://www.worldbank.org/en/topic/global-value-chains" TargetMode="External"/><Relationship Id="rId1" Type="http://schemas.openxmlformats.org/officeDocument/2006/relationships/slideLayout" Target="../slideLayouts/slideLayout2.xml"/><Relationship Id="rId6" Type="http://schemas.openxmlformats.org/officeDocument/2006/relationships/hyperlink" Target="https://european-union.europa.eu/priorities-and-actions/actions-topic/research-and-innovation_en" TargetMode="External"/><Relationship Id="rId5" Type="http://schemas.openxmlformats.org/officeDocument/2006/relationships/hyperlink" Target="https://www.weforum.org/agenda/2019/04/an-economist-explains-the-pros-and-cons-of-globalization-b2f0f4ae76/" TargetMode="External"/><Relationship Id="rId4" Type="http://schemas.openxmlformats.org/officeDocument/2006/relationships/hyperlink" Target="https://online.hbs.edu/blog/post/pros-and-cons-of-globalization" TargetMode="Externa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https://europa.eu/youreurope/business/taxation/vat/check-vat-number-vies/index_en.htm" TargetMode="External"/><Relationship Id="rId7" Type="http://schemas.openxmlformats.org/officeDocument/2006/relationships/image" Target="../media/image4.jpeg"/><Relationship Id="rId2" Type="http://schemas.openxmlformats.org/officeDocument/2006/relationships/hyperlink" Target="https://single-market-economy.ec.europa.eu/single-market_e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ingle-market-economy.ec.europa.eu/sectors/tourism/eu-funding-and-businesses/business-portal/internationalisation-tourism-businesses/international-market-selection_en" TargetMode="External"/><Relationship Id="rId4" Type="http://schemas.openxmlformats.org/officeDocument/2006/relationships/hyperlink" Target="https://www.trade.gov/international-market-re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deloitte.com/content/dam/Deloitte/nl/Documents/humancapital/deloitte-nl-hc-the-rise-of-the-platform-economy-report.pdf" TargetMode="External"/><Relationship Id="rId2" Type="http://schemas.openxmlformats.org/officeDocument/2006/relationships/hyperlink" Target="https://www.weforum.org/agenda/2016/07/platform-economy-boon-or-doom" TargetMode="External"/><Relationship Id="rId1" Type="http://schemas.openxmlformats.org/officeDocument/2006/relationships/slideLayout" Target="../slideLayouts/slideLayout2.xml"/><Relationship Id="rId4" Type="http://schemas.openxmlformats.org/officeDocument/2006/relationships/hyperlink" Target="https://www.code-brew.com/understanding-the-on-demand-business-mode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potify.com/" TargetMode="External"/><Relationship Id="rId2" Type="http://schemas.openxmlformats.org/officeDocument/2006/relationships/hyperlink" Target="https://www.restartproject.eu/ficha.php?id_ficha=6" TargetMode="External"/><Relationship Id="rId1" Type="http://schemas.openxmlformats.org/officeDocument/2006/relationships/slideLayout" Target="../slideLayouts/slideLayout2.xml"/><Relationship Id="rId5" Type="http://schemas.openxmlformats.org/officeDocument/2006/relationships/hyperlink" Target="https://evernote.com/" TargetMode="External"/><Relationship Id="rId4" Type="http://schemas.openxmlformats.org/officeDocument/2006/relationships/hyperlink" Target="https://www.linkedi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7" Type="http://schemas.openxmlformats.org/officeDocument/2006/relationships/image" Target="../media/image4.jpeg"/><Relationship Id="rId2" Type="http://schemas.openxmlformats.org/officeDocument/2006/relationships/hyperlink" Target="https://www.investopedia.com/terms/s/swot.asp"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iib.com/learn/how-to-do-a-swot-analysis/" TargetMode="External"/><Relationship Id="rId4" Type="http://schemas.openxmlformats.org/officeDocument/2006/relationships/hyperlink" Target="https://venngage.com/blog/swot-analysis-templat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bizplan.com/" TargetMode="External"/><Relationship Id="rId13" Type="http://schemas.openxmlformats.org/officeDocument/2006/relationships/hyperlink" Target="https://gosmallbiz.com/" TargetMode="External"/><Relationship Id="rId1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hyperlink" Target="https://www.strategyzer.com/canvas/business-model-canvas" TargetMode="External"/><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creately.com/home/"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businesssorter.com/" TargetMode="External"/><Relationship Id="rId10" Type="http://schemas.openxmlformats.org/officeDocument/2006/relationships/hyperlink" Target="https://www.liveplan.com/" TargetMode="External"/><Relationship Id="rId4" Type="http://schemas.openxmlformats.org/officeDocument/2006/relationships/hyperlink" Target="https://wisebusinessplans.com/"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businesseurope.eu/alliance-competitive-european-industry" TargetMode="External"/><Relationship Id="rId7" Type="http://schemas.openxmlformats.org/officeDocument/2006/relationships/image" Target="../media/image7.png"/><Relationship Id="rId2" Type="http://schemas.openxmlformats.org/officeDocument/2006/relationships/hyperlink" Target="https://www.eurochambres.eu/" TargetMode="External"/><Relationship Id="rId1" Type="http://schemas.openxmlformats.org/officeDocument/2006/relationships/slideLayout" Target="../slideLayouts/slideLayout2.xml"/><Relationship Id="rId6" Type="http://schemas.openxmlformats.org/officeDocument/2006/relationships/hyperlink" Target="https://www.coworker.com/mag/what-is-coworking" TargetMode="External"/><Relationship Id="rId5" Type="http://schemas.openxmlformats.org/officeDocument/2006/relationships/hyperlink" Target="https://european-digital-innovation-hubs.ec.europa.eu/home" TargetMode="External"/><Relationship Id="rId4" Type="http://schemas.openxmlformats.org/officeDocument/2006/relationships/hyperlink" Target="https://een.ec.europa.eu/"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freepik.com/free-vector/franchise-small-business-branch-expansion-banner_8188895.htm#query=franchise&amp;position=0&amp;from_view=search&amp;track=sph" TargetMode="External"/><Relationship Id="rId3" Type="http://schemas.openxmlformats.org/officeDocument/2006/relationships/hyperlink" Target="https://www.brookings.edu/wp-content/uploads/2016/06/10-business-models-kubzansky.pdf" TargetMode="External"/><Relationship Id="rId7" Type="http://schemas.openxmlformats.org/officeDocument/2006/relationships/hyperlink" Target="https://gobookmart.com/8-books-to-read-if-you-are-thinking-of-starting-a-company/" TargetMode="External"/><Relationship Id="rId2" Type="http://schemas.openxmlformats.org/officeDocument/2006/relationships/hyperlink" Target="https://www.entrepreneur.com/business-news/6-great-business-models-to-consider-for-a-startup/233451" TargetMode="External"/><Relationship Id="rId1" Type="http://schemas.openxmlformats.org/officeDocument/2006/relationships/slideLayout" Target="../slideLayouts/slideLayout2.xml"/><Relationship Id="rId6" Type="http://schemas.openxmlformats.org/officeDocument/2006/relationships/hyperlink" Target="https://www.oecd.org/cfe/smes/sme-entrepreneurship-financing.htm" TargetMode="External"/><Relationship Id="rId5" Type="http://schemas.openxmlformats.org/officeDocument/2006/relationships/hyperlink" Target="https://www.eurofound.europa.eu/topic/employment-and-labour-markets" TargetMode="External"/><Relationship Id="rId10" Type="http://schemas.openxmlformats.org/officeDocument/2006/relationships/image" Target="../media/image4.jpeg"/><Relationship Id="rId4" Type="http://schemas.openxmlformats.org/officeDocument/2006/relationships/hyperlink" Target="https://www.researchgate.net/publication/273634452_An_Introduction_to_Business_Models" TargetMode="Externa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hyperlink" Target="https://upmetrics.co/blog/business-model-vs-business-plan" TargetMode="External"/><Relationship Id="rId7"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hyperlink" Target="https://www.restartproject.eu/ficha.php?id_ficha=9" TargetMode="External"/><Relationship Id="rId4" Type="http://schemas.openxmlformats.org/officeDocument/2006/relationships/hyperlink" Target="https://single-market-economy.ec.europa.eu/sectors/proximity-and-social-economy/social-economy-eu/social-enterprises_en"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investopedia.com/ask/answers/06/amortizationvsdepreciation.asp" TargetMode="External"/><Relationship Id="rId7" Type="http://schemas.openxmlformats.org/officeDocument/2006/relationships/image" Target="../media/image7.png"/><Relationship Id="rId2" Type="http://schemas.openxmlformats.org/officeDocument/2006/relationships/hyperlink" Target="https://corporatefinanceinstitute.com/resources/accounting/variable-costs/" TargetMode="External"/><Relationship Id="rId1" Type="http://schemas.openxmlformats.org/officeDocument/2006/relationships/slideLayout" Target="../slideLayouts/slideLayout2.xml"/><Relationship Id="rId6" Type="http://schemas.openxmlformats.org/officeDocument/2006/relationships/hyperlink" Target="https://www.runn.io/blog/how-to-improve-cost-efficiency" TargetMode="External"/><Relationship Id="rId5" Type="http://schemas.openxmlformats.org/officeDocument/2006/relationships/hyperlink" Target="https://www.smartsheet.com/content/small-business-budget-templates" TargetMode="External"/><Relationship Id="rId4" Type="http://schemas.openxmlformats.org/officeDocument/2006/relationships/hyperlink" Target="https://articles.bplans.com/estimating-realistic-start-up-cos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gustdebacker.com/market-research/" TargetMode="External"/><Relationship Id="rId7" Type="http://schemas.openxmlformats.org/officeDocument/2006/relationships/image" Target="../media/image7.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xml"/><Relationship Id="rId6" Type="http://schemas.openxmlformats.org/officeDocument/2006/relationships/hyperlink" Target="https://www.intotheminds.com/blog/en/market-research-eu-10-data-sources/" TargetMode="External"/><Relationship Id="rId5" Type="http://schemas.openxmlformats.org/officeDocument/2006/relationships/hyperlink" Target="https://blog.hubspot.com/marketing/market-research-buyers-journey-guide" TargetMode="External"/><Relationship Id="rId4" Type="http://schemas.openxmlformats.org/officeDocument/2006/relationships/hyperlink" Target="https://www.forbes.com/sites/forbesbusinessdevelopmentcouncil/2021/01/29/researching-a-new-market-follow-these-15-expert-strategi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urochambres.eu/about/who-we-are/" TargetMode="External"/><Relationship Id="rId3" Type="http://schemas.openxmlformats.org/officeDocument/2006/relationships/hyperlink" Target="https://www.growthink.com/businessplan/help-center/business-model-vs-business-plan" TargetMode="External"/><Relationship Id="rId7" Type="http://schemas.openxmlformats.org/officeDocument/2006/relationships/hyperlink" Target="https://www.thebalancemoney.com/business-plan-writing-tools-2951568" TargetMode="External"/><Relationship Id="rId2" Type="http://schemas.openxmlformats.org/officeDocument/2006/relationships/hyperlink" Target="https://www.indeed.com/career-advice/career-development/business-model-vs-business-plan" TargetMode="External"/><Relationship Id="rId1" Type="http://schemas.openxmlformats.org/officeDocument/2006/relationships/slideLayout" Target="../slideLayouts/slideLayout2.xml"/><Relationship Id="rId6" Type="http://schemas.openxmlformats.org/officeDocument/2006/relationships/hyperlink" Target="https://geekflare.com/business-plan-software/" TargetMode="External"/><Relationship Id="rId5" Type="http://schemas.openxmlformats.org/officeDocument/2006/relationships/hyperlink" Target="https://www.bplans.com/business-calculators/" TargetMode="External"/><Relationship Id="rId10" Type="http://schemas.openxmlformats.org/officeDocument/2006/relationships/image" Target="../media/image4.jpeg"/><Relationship Id="rId4" Type="http://schemas.openxmlformats.org/officeDocument/2006/relationships/hyperlink" Target="https://fullscale.io/blog/business-model-vs-business-plan/"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meloan.sg/blog/12-hidden-costs-of-running-business/" TargetMode="External"/><Relationship Id="rId7" Type="http://schemas.openxmlformats.org/officeDocument/2006/relationships/image" Target="../media/image4.jpeg"/><Relationship Id="rId2" Type="http://schemas.openxmlformats.org/officeDocument/2006/relationships/hyperlink" Target="https://www.telegraph.co.uk/business/sme-home/hidden-costs-for-sm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indeed.com/career-advice/career-development/expenditures-vs-expenses" TargetMode="External"/><Relationship Id="rId4" Type="http://schemas.openxmlformats.org/officeDocument/2006/relationships/hyperlink" Target="https://www.businesswithlisa.com/blog/cost-vs-invest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830425" y="1917576"/>
            <a:ext cx="10590244" cy="2407535"/>
          </a:xfrm>
        </p:spPr>
        <p:txBody>
          <a:bodyPr>
            <a:normAutofit fontScale="90000"/>
          </a:bodyPr>
          <a:lstStyle/>
          <a:p>
            <a:pPr algn="ctr"/>
            <a:r>
              <a:rPr lang="it-IT" dirty="0"/>
              <a:t>Modelli di business per le MPMI nell'era post-COVID</a:t>
            </a:r>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it-IT" sz="1800" b="1" dirty="0">
                <a:latin typeface="+mn-lt"/>
              </a:rPr>
              <a:t>RESTART – Resilienza e formazione per le PMI</a:t>
            </a:r>
          </a:p>
          <a:p>
            <a:pPr algn="ctr"/>
            <a:r>
              <a:rPr lang="en-GB" sz="1800" dirty="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GB" sz="1800" b="1" dirty="0">
                <a:latin typeface="+mn-lt"/>
              </a:rPr>
              <a:t>partner AUTORE: HETFA Research institute</a:t>
            </a:r>
            <a:endParaRPr lang="en-GB" sz="1800" dirty="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it-IT" sz="4000" b="1" dirty="0"/>
              <a:t>UNITA’ 1: Modelli di business MSME (BM) </a:t>
            </a:r>
            <a:br>
              <a:rPr lang="en-GB" sz="4000" dirty="0"/>
            </a:br>
            <a:r>
              <a:rPr lang="en-GB" sz="2800" dirty="0"/>
              <a:t>1.3 Modi tradizionali per </a:t>
            </a:r>
            <a:r>
              <a:rPr lang="en-GB" sz="2800" u="sng" dirty="0">
                <a:solidFill>
                  <a:schemeClr val="accent2"/>
                </a:solidFill>
              </a:rPr>
              <a:t>finanziare un’impresa</a:t>
            </a:r>
            <a:endParaRPr lang="en-GB" u="sng" dirty="0">
              <a:solidFill>
                <a:schemeClr val="accent2"/>
              </a:solidFill>
            </a:endParaRPr>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graphicFrame>
        <p:nvGraphicFramePr>
          <p:cNvPr id="4" name="Table 4">
            <a:extLst>
              <a:ext uri="{FF2B5EF4-FFF2-40B4-BE49-F238E27FC236}">
                <a16:creationId xmlns:a16="http://schemas.microsoft.com/office/drawing/2014/main" id="{BE3A830F-187B-574B-BC37-813AD742449F}"/>
              </a:ext>
            </a:extLst>
          </p:cNvPr>
          <p:cNvGraphicFramePr>
            <a:graphicFrameLocks noGrp="1"/>
          </p:cNvGraphicFramePr>
          <p:nvPr>
            <p:ph idx="1"/>
            <p:extLst>
              <p:ext uri="{D42A27DB-BD31-4B8C-83A1-F6EECF244321}">
                <p14:modId xmlns:p14="http://schemas.microsoft.com/office/powerpoint/2010/main" val="1826710223"/>
              </p:ext>
            </p:extLst>
          </p:nvPr>
        </p:nvGraphicFramePr>
        <p:xfrm>
          <a:off x="1096963" y="1846263"/>
          <a:ext cx="10058400" cy="42976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32009971"/>
                    </a:ext>
                  </a:extLst>
                </a:gridCol>
                <a:gridCol w="2514600">
                  <a:extLst>
                    <a:ext uri="{9D8B030D-6E8A-4147-A177-3AD203B41FA5}">
                      <a16:colId xmlns:a16="http://schemas.microsoft.com/office/drawing/2014/main" val="3201370564"/>
                    </a:ext>
                  </a:extLst>
                </a:gridCol>
                <a:gridCol w="2514600">
                  <a:extLst>
                    <a:ext uri="{9D8B030D-6E8A-4147-A177-3AD203B41FA5}">
                      <a16:colId xmlns:a16="http://schemas.microsoft.com/office/drawing/2014/main" val="2003479254"/>
                    </a:ext>
                  </a:extLst>
                </a:gridCol>
                <a:gridCol w="2514600">
                  <a:extLst>
                    <a:ext uri="{9D8B030D-6E8A-4147-A177-3AD203B41FA5}">
                      <a16:colId xmlns:a16="http://schemas.microsoft.com/office/drawing/2014/main" val="237847607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noProof="0" dirty="0"/>
                        <a:t>Finanziamento dell'inizio (ad esempio, garanzia di fondi mentre non vi è ancora un track record sulla performance)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noProof="0" dirty="0"/>
                        <a:t>Finanziamento di operazioni commerciali regolari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noProof="0" dirty="0"/>
                    </a:p>
                    <a:p>
                      <a:pPr algn="just"/>
                      <a:endParaRPr lang="en-GB" sz="1400" noProof="0" dirty="0"/>
                    </a:p>
                  </a:txBody>
                  <a:tcPr/>
                </a:tc>
                <a:tc>
                  <a:txBody>
                    <a:bodyPr/>
                    <a:lstStyle/>
                    <a:p>
                      <a:r>
                        <a:rPr lang="it-IT" sz="1400" b="1" kern="1200" dirty="0">
                          <a:solidFill>
                            <a:schemeClr val="lt1"/>
                          </a:solidFill>
                          <a:effectLst/>
                          <a:latin typeface="+mn-lt"/>
                          <a:ea typeface="+mn-ea"/>
                          <a:cs typeface="+mn-cs"/>
                        </a:rPr>
                        <a:t>Finanziamento di investimenti più consistenti (ad es. nuove attrezzature, nuovo sito produttivo, ecc.)</a:t>
                      </a:r>
                    </a:p>
                  </a:txBody>
                  <a:tcPr/>
                </a:tc>
                <a:tc>
                  <a:txBody>
                    <a:bodyPr/>
                    <a:lstStyle/>
                    <a:p>
                      <a:pPr algn="just"/>
                      <a:r>
                        <a:rPr lang="it-IT" sz="1400" noProof="0" dirty="0"/>
                        <a:t>Finanziare l'innovazione, la ricerca e lo sviluppo</a:t>
                      </a:r>
                    </a:p>
                    <a:p>
                      <a:pPr algn="just"/>
                      <a:endParaRPr lang="it-IT" sz="1400" noProof="0" dirty="0"/>
                    </a:p>
                  </a:txBody>
                  <a:tcPr/>
                </a:tc>
                <a:extLst>
                  <a:ext uri="{0D108BD9-81ED-4DB2-BD59-A6C34878D82A}">
                    <a16:rowId xmlns:a16="http://schemas.microsoft.com/office/drawing/2014/main" val="3565397737"/>
                  </a:ext>
                </a:extLst>
              </a:tr>
              <a:tr h="370840">
                <a:tc>
                  <a:txBody>
                    <a:bodyPr/>
                    <a:lstStyle/>
                    <a:p>
                      <a:pPr lvl="0" algn="just"/>
                      <a:r>
                        <a:rPr lang="en-GB" sz="1400" noProof="0" dirty="0"/>
                        <a:t>Fondi propri del proprietario (</a:t>
                      </a:r>
                      <a:r>
                        <a:rPr lang="en-GB" sz="1400" noProof="0" dirty="0">
                          <a:hlinkClick r:id="rId2"/>
                        </a:rPr>
                        <a:t>bootstrapping</a:t>
                      </a:r>
                      <a:r>
                        <a:rPr lang="en-GB" sz="1400" noProof="0" dirty="0"/>
                        <a:t>, </a:t>
                      </a:r>
                      <a:r>
                        <a:rPr lang="en-GB" sz="1400" noProof="0" dirty="0">
                          <a:hlinkClick r:id="rId3"/>
                        </a:rPr>
                        <a:t>sweat equity</a:t>
                      </a:r>
                      <a:r>
                        <a:rPr lang="en-GB" sz="1400" noProof="0" dirty="0"/>
                        <a:t>)</a:t>
                      </a:r>
                    </a:p>
                  </a:txBody>
                  <a:tcPr/>
                </a:tc>
                <a:tc>
                  <a:txBody>
                    <a:bodyPr/>
                    <a:lstStyle/>
                    <a:p>
                      <a:pPr lvl="0" algn="just"/>
                      <a:r>
                        <a:rPr lang="it-IT" sz="1400" noProof="0" dirty="0"/>
                        <a:t>I ricavi delle vendite finanzieranno le operazioni, almeno a più lungo termine. </a:t>
                      </a:r>
                    </a:p>
                  </a:txBody>
                  <a:tcPr/>
                </a:tc>
                <a:tc>
                  <a:txBody>
                    <a:bodyPr/>
                    <a:lstStyle/>
                    <a:p>
                      <a:pPr algn="just"/>
                      <a:r>
                        <a:rPr lang="it-IT" sz="1400" noProof="0" dirty="0"/>
                        <a:t>Da fondi propri risparmiati / riserva di capitale</a:t>
                      </a:r>
                    </a:p>
                    <a:p>
                      <a:pPr algn="just"/>
                      <a:endParaRPr lang="it-IT"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noProof="0" dirty="0"/>
                        <a:t>Da fondi propri risparmiati / riserva di capitale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noProof="0" dirty="0"/>
                    </a:p>
                  </a:txBody>
                  <a:tcPr/>
                </a:tc>
                <a:extLst>
                  <a:ext uri="{0D108BD9-81ED-4DB2-BD59-A6C34878D82A}">
                    <a16:rowId xmlns:a16="http://schemas.microsoft.com/office/drawing/2014/main" val="2355713058"/>
                  </a:ext>
                </a:extLst>
              </a:tr>
              <a:tr h="370840">
                <a:tc>
                  <a:txBody>
                    <a:bodyPr/>
                    <a:lstStyle/>
                    <a:p>
                      <a:pPr lvl="0" algn="just"/>
                      <a:r>
                        <a:rPr lang="en-GB" sz="1400" noProof="0" dirty="0"/>
                        <a:t>La “3F” –  investimento da </a:t>
                      </a:r>
                      <a:r>
                        <a:rPr lang="en-GB" sz="1400" noProof="0" dirty="0">
                          <a:hlinkClick r:id="rId4"/>
                        </a:rPr>
                        <a:t>amici,famiglia e fools</a:t>
                      </a:r>
                      <a:endParaRPr lang="en-GB" sz="1400" noProof="0" dirty="0"/>
                    </a:p>
                  </a:txBody>
                  <a:tcPr/>
                </a:tc>
                <a:tc>
                  <a:txBody>
                    <a:bodyPr/>
                    <a:lstStyle/>
                    <a:p>
                      <a:r>
                        <a:rPr lang="it-IT" sz="1400" kern="1200" dirty="0">
                          <a:solidFill>
                            <a:schemeClr val="dk1"/>
                          </a:solidFill>
                          <a:effectLst/>
                          <a:latin typeface="+mn-lt"/>
                          <a:ea typeface="+mn-ea"/>
                          <a:cs typeface="+mn-cs"/>
                        </a:rPr>
                        <a:t>Le sfide di liquidità a breve termine possono essere gestite con fondi propri, oppure...</a:t>
                      </a:r>
                    </a:p>
                  </a:txBody>
                  <a:tcPr/>
                </a:tc>
                <a:tc>
                  <a:txBody>
                    <a:bodyPr/>
                    <a:lstStyle/>
                    <a:p>
                      <a:pPr algn="just"/>
                      <a:r>
                        <a:rPr lang="it-IT" sz="1400" noProof="0" dirty="0"/>
                        <a:t>Da specifico prestito bancario (di solito con mutuo o altre condizioni di garanzia)</a:t>
                      </a:r>
                    </a:p>
                    <a:p>
                      <a:pPr algn="just"/>
                      <a:endParaRPr lang="it-IT" sz="1400" noProof="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noProof="0" dirty="0"/>
                        <a:t>Utilizzare fondi governativi o </a:t>
                      </a:r>
                      <a:r>
                        <a:rPr lang="en-GB" sz="1400" noProof="0" dirty="0">
                          <a:hlinkClick r:id="rId5"/>
                        </a:rPr>
                        <a:t>fondi europei</a:t>
                      </a:r>
                      <a:r>
                        <a:rPr lang="en-GB" sz="1400" noProof="0" dirty="0"/>
                        <a:t> per co-finanziare l’investimento</a:t>
                      </a:r>
                    </a:p>
                    <a:p>
                      <a:pPr algn="just"/>
                      <a:endParaRPr lang="en-GB" sz="1400" noProof="0" dirty="0"/>
                    </a:p>
                  </a:txBody>
                  <a:tcPr/>
                </a:tc>
                <a:extLst>
                  <a:ext uri="{0D108BD9-81ED-4DB2-BD59-A6C34878D82A}">
                    <a16:rowId xmlns:a16="http://schemas.microsoft.com/office/drawing/2014/main" val="2058634069"/>
                  </a:ext>
                </a:extLst>
              </a:tr>
              <a:tr h="4944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noProof="0" dirty="0">
                          <a:hlinkClick r:id="rId6"/>
                        </a:rPr>
                        <a:t>Investimenti di business angel, a volte capitale di rischio (solo per start-up scalabili</a:t>
                      </a:r>
                      <a:endParaRPr lang="en-GB" sz="1400" noProof="0" dirty="0"/>
                    </a:p>
                  </a:txBody>
                  <a:tcPr/>
                </a:tc>
                <a:tc>
                  <a:txBody>
                    <a:bodyPr/>
                    <a:lstStyle/>
                    <a:p>
                      <a:pPr algn="just"/>
                      <a:r>
                        <a:rPr lang="it-IT" sz="1400" noProof="0" dirty="0"/>
                        <a:t>... credito bancario specifico per la gestione della liquidità</a:t>
                      </a:r>
                    </a:p>
                    <a:p>
                      <a:pPr algn="just"/>
                      <a:endParaRPr lang="it-IT" sz="1400" noProof="0" dirty="0"/>
                    </a:p>
                  </a:txBody>
                  <a:tcPr/>
                </a:tc>
                <a:tc>
                  <a:txBody>
                    <a:bodyPr/>
                    <a:lstStyle/>
                    <a:p>
                      <a:pPr algn="just"/>
                      <a:r>
                        <a:rPr lang="en-GB" sz="1400" noProof="0" dirty="0"/>
                        <a:t>Affitto o leasing </a:t>
                      </a:r>
                    </a:p>
                    <a:p>
                      <a:pPr algn="just"/>
                      <a:endParaRPr lang="en-GB" sz="1400" noProof="0" dirty="0"/>
                    </a:p>
                    <a:p>
                      <a:pPr algn="just"/>
                      <a:endParaRPr lang="en-GB" sz="1400" noProof="0" dirty="0"/>
                    </a:p>
                  </a:txBody>
                  <a:tcPr/>
                </a:tc>
                <a:tc>
                  <a:txBody>
                    <a:bodyPr/>
                    <a:lstStyle/>
                    <a:p>
                      <a:pPr algn="just"/>
                      <a:r>
                        <a:rPr lang="it-IT" sz="1400" noProof="0" dirty="0"/>
                        <a:t>Sulla base di contratti dei clienti </a:t>
                      </a:r>
                      <a:r>
                        <a:rPr lang="en-GB" sz="1400" noProof="0" dirty="0"/>
                        <a:t>(</a:t>
                      </a:r>
                      <a:r>
                        <a:rPr lang="en-GB" sz="1400" noProof="0" dirty="0">
                          <a:hlinkClick r:id="rId7"/>
                        </a:rPr>
                        <a:t>appalti di innovazione</a:t>
                      </a:r>
                      <a:r>
                        <a:rPr lang="en-GB" sz="1400" noProof="0" dirty="0"/>
                        <a:t>)</a:t>
                      </a:r>
                    </a:p>
                  </a:txBody>
                  <a:tcPr/>
                </a:tc>
                <a:extLst>
                  <a:ext uri="{0D108BD9-81ED-4DB2-BD59-A6C34878D82A}">
                    <a16:rowId xmlns:a16="http://schemas.microsoft.com/office/drawing/2014/main" val="1362555053"/>
                  </a:ext>
                </a:extLst>
              </a:tr>
              <a:tr h="370840">
                <a:tc>
                  <a:txBody>
                    <a:bodyPr/>
                    <a:lstStyle/>
                    <a:p>
                      <a:pPr algn="just"/>
                      <a:endParaRPr lang="en-GB" sz="1400" noProof="0" dirty="0"/>
                    </a:p>
                  </a:txBody>
                  <a:tcPr/>
                </a:tc>
                <a:tc>
                  <a:txBody>
                    <a:bodyPr/>
                    <a:lstStyle/>
                    <a:p>
                      <a:pPr algn="just"/>
                      <a:r>
                        <a:rPr lang="it-IT" sz="1400" noProof="0" dirty="0"/>
                        <a:t>... corrispondenza e gestione delle condizioni di pagamento stabilite con fornitori e acquirenti</a:t>
                      </a:r>
                    </a:p>
                  </a:txBody>
                  <a:tcPr/>
                </a:tc>
                <a:tc>
                  <a:txBody>
                    <a:bodyPr/>
                    <a:lstStyle/>
                    <a:p>
                      <a:pPr algn="just"/>
                      <a:r>
                        <a:rPr lang="en-GB" sz="1400" noProof="0" dirty="0"/>
                        <a:t>Utilizzare fondi governativi o </a:t>
                      </a:r>
                      <a:r>
                        <a:rPr lang="en-GB" sz="1400" noProof="0" dirty="0">
                          <a:hlinkClick r:id="rId5"/>
                        </a:rPr>
                        <a:t>fondi europei</a:t>
                      </a:r>
                      <a:r>
                        <a:rPr lang="en-GB" sz="1400" noProof="0" dirty="0"/>
                        <a:t> per co-finanziare l’investimento</a:t>
                      </a:r>
                    </a:p>
                  </a:txBody>
                  <a:tcPr/>
                </a:tc>
                <a:tc>
                  <a:txBody>
                    <a:bodyPr/>
                    <a:lstStyle/>
                    <a:p>
                      <a:pPr algn="just"/>
                      <a:endParaRPr lang="en-GB" sz="1400" noProof="0" dirty="0"/>
                    </a:p>
                  </a:txBody>
                  <a:tcPr/>
                </a:tc>
                <a:extLst>
                  <a:ext uri="{0D108BD9-81ED-4DB2-BD59-A6C34878D82A}">
                    <a16:rowId xmlns:a16="http://schemas.microsoft.com/office/drawing/2014/main" val="3553038191"/>
                  </a:ext>
                </a:extLst>
              </a:tr>
            </a:tbl>
          </a:graphicData>
        </a:graphic>
      </p:graphicFrame>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9"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845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br>
              <a:rPr lang="es-ES" sz="4000" b="1" dirty="0"/>
            </a:br>
            <a:r>
              <a:rPr lang="it-IT" sz="4000" b="1" dirty="0"/>
              <a:t>UNITA’ 2: Modelli di business tradizionali (BM)</a:t>
            </a:r>
            <a:br>
              <a:rPr lang="it-IT" sz="4000" b="1" dirty="0"/>
            </a:br>
            <a:br>
              <a:rPr lang="es-ES" sz="2000"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normAutofit lnSpcReduction="10000"/>
          </a:bodyPr>
          <a:lstStyle/>
          <a:p>
            <a:pPr algn="just">
              <a:lnSpc>
                <a:spcPct val="120000"/>
              </a:lnSpc>
            </a:pPr>
            <a:r>
              <a:rPr lang="en-GB" dirty="0"/>
              <a:t>Chiamiamo “</a:t>
            </a:r>
            <a:r>
              <a:rPr lang="en-GB" dirty="0">
                <a:hlinkClick r:id="rId3"/>
              </a:rPr>
              <a:t>modelli di business tradizionali</a:t>
            </a:r>
            <a:r>
              <a:rPr lang="en-GB" dirty="0"/>
              <a:t>” </a:t>
            </a:r>
            <a:r>
              <a:rPr lang="it-IT" dirty="0"/>
              <a:t>i modelli che definiscono le nostre economie prima che fossero completamente interrotti dall'emergere di soluzioni IT trasformative — prima Internet, poi la mobilità, e oggi ML e AI (apprendimento automatico e intelligenza artificiale). </a:t>
            </a:r>
          </a:p>
          <a:p>
            <a:pPr algn="just">
              <a:lnSpc>
                <a:spcPct val="120000"/>
              </a:lnSpc>
            </a:pPr>
            <a:r>
              <a:rPr lang="en-GB" dirty="0"/>
              <a:t>In altre parole, </a:t>
            </a:r>
            <a:r>
              <a:rPr lang="it-IT" b="1" dirty="0"/>
              <a:t>i modelli tradizionali caratterizzano i tipici comportamenti aziendali che vediamo nel corso del XX secolo.</a:t>
            </a:r>
            <a:endParaRPr lang="en-GB" dirty="0"/>
          </a:p>
          <a:p>
            <a:pPr algn="just">
              <a:lnSpc>
                <a:spcPct val="120000"/>
              </a:lnSpc>
            </a:pPr>
            <a:r>
              <a:rPr lang="en-GB" sz="1300" dirty="0"/>
              <a:t>Note a margine sulle </a:t>
            </a:r>
            <a:r>
              <a:rPr lang="en-GB" sz="1300" dirty="0">
                <a:hlinkClick r:id="rId4"/>
              </a:rPr>
              <a:t>rivoluzione industriale</a:t>
            </a:r>
            <a:r>
              <a:rPr lang="en-GB" sz="1300" dirty="0"/>
              <a:t>: </a:t>
            </a:r>
            <a:r>
              <a:rPr lang="it-IT" sz="1300" dirty="0"/>
              <a:t>nel corso della storia economica, le grandi innovazioni hanno costretto i modelli di business esistenti a trasformare e adattarsi a nuove possibilità e condizioni. Gli storici accreditano l'emergere dell'agricoltura, in seguito l'emergere della produzione responsabile di un cambiamento completo nei "modelli di business" esistenti. </a:t>
            </a:r>
            <a:r>
              <a:rPr lang="en-GB" sz="1300" dirty="0"/>
              <a:t>La prima </a:t>
            </a:r>
            <a:r>
              <a:rPr lang="en-GB" sz="1300" dirty="0">
                <a:hlinkClick r:id="rId5"/>
              </a:rPr>
              <a:t>rivoluzione industrial</a:t>
            </a:r>
            <a:r>
              <a:rPr lang="en-GB" sz="1300" dirty="0"/>
              <a:t> </a:t>
            </a:r>
            <a:r>
              <a:rPr lang="it-IT" sz="1300" dirty="0"/>
              <a:t>(a causa del motore a vapore e della meccanizzazione), la seconda (a causa dell'invenzione dell'elettricità e della divisione del lavoro nelle industrie), la terza (stabilindo catene di produzione globali nella seconda metà del XX secolo) e </a:t>
            </a:r>
            <a:r>
              <a:rPr lang="en-GB" sz="1300" dirty="0">
                <a:hlinkClick r:id="rId6"/>
              </a:rPr>
              <a:t>la IV</a:t>
            </a:r>
            <a:r>
              <a:rPr lang="en-GB" sz="1300" dirty="0"/>
              <a:t> (</a:t>
            </a:r>
            <a:r>
              <a:rPr lang="it-IT" sz="1300" dirty="0"/>
              <a:t>sostenuta dall'informatica e dalla robotizzazione) hanno costretto tutti gli attori economici a ripensare le loro strategie e modelli di business</a:t>
            </a:r>
            <a:r>
              <a:rPr lang="en-GB" sz="1300" dirty="0"/>
              <a:t>. </a:t>
            </a:r>
            <a:r>
              <a:rPr lang="en-GB" sz="1300" dirty="0">
                <a:hlinkClick r:id="rId7"/>
              </a:rPr>
              <a:t>La V rivoluzione </a:t>
            </a:r>
            <a:r>
              <a:rPr lang="en-GB" sz="1300" dirty="0"/>
              <a:t>, </a:t>
            </a:r>
            <a:r>
              <a:rPr lang="it-IT" sz="1300" dirty="0"/>
              <a:t>guidata dai nuovi sviluppi IT e dall'intelligenza artificiale, è alle porte — stiamo vivendo il passaggio a nuovi modelli nel nostro quotidiano.</a:t>
            </a:r>
            <a:endParaRPr lang="en-GB" dirty="0"/>
          </a:p>
        </p:txBody>
      </p:sp>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spTree>
    <p:extLst>
      <p:ext uri="{BB962C8B-B14F-4D97-AF65-F5344CB8AC3E}">
        <p14:creationId xmlns:p14="http://schemas.microsoft.com/office/powerpoint/2010/main" val="372717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fontScale="92500" lnSpcReduction="10000"/>
          </a:bodyPr>
          <a:lstStyle/>
          <a:p>
            <a:pPr algn="just">
              <a:lnSpc>
                <a:spcPct val="120000"/>
              </a:lnSpc>
            </a:pPr>
            <a:r>
              <a:rPr lang="en-GB" b="1" dirty="0"/>
              <a:t>Dalle imprese ai consumatori -</a:t>
            </a:r>
            <a:r>
              <a:rPr lang="en-GB" dirty="0"/>
              <a:t> </a:t>
            </a:r>
            <a:r>
              <a:rPr lang="it-IT" dirty="0"/>
              <a:t>Le piccole imprese tradizionali esistono fin dagli albori delle società umane. Sono semplicemente costruite sulla consapevolezza che </a:t>
            </a:r>
            <a:r>
              <a:rPr lang="en-GB" b="1" dirty="0"/>
              <a:t>una piccola azienda</a:t>
            </a:r>
            <a:r>
              <a:rPr lang="en-GB" dirty="0"/>
              <a:t>– </a:t>
            </a:r>
            <a:r>
              <a:rPr lang="it-IT" dirty="0"/>
              <a:t>originariamente all'interno di una famiglia o con un gruppo specifico di professionisti (culle, ecc.) — possa </a:t>
            </a:r>
            <a:r>
              <a:rPr lang="it-IT" b="1" dirty="0"/>
              <a:t>produrre/offrire beni e servizi per altre persone</a:t>
            </a:r>
            <a:r>
              <a:rPr lang="en-GB" dirty="0"/>
              <a:t>- </a:t>
            </a:r>
            <a:r>
              <a:rPr lang="it-IT" dirty="0"/>
              <a:t>per le loro comunità — i loro clienti. </a:t>
            </a:r>
            <a:endParaRPr lang="en-GB" dirty="0"/>
          </a:p>
          <a:p>
            <a:pPr algn="just">
              <a:lnSpc>
                <a:spcPct val="120000"/>
              </a:lnSpc>
            </a:pPr>
            <a:r>
              <a:rPr lang="it-IT" dirty="0"/>
              <a:t>Se volete contattare direttamente i tuoi clienti, dovete trovare opportunità di vendita per incontrarli.</a:t>
            </a: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r>
              <a:rPr lang="it-IT" sz="4000" b="1" dirty="0"/>
              <a:t>UNITA’ 2: Modelli di business tradizionali (BM)</a:t>
            </a:r>
            <a:br>
              <a:rPr lang="en-GB" dirty="0"/>
            </a:br>
            <a:r>
              <a:rPr lang="en-GB" sz="2800" dirty="0"/>
              <a:t>2.1 B2C</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 name="Content Placeholder 1" descr="Shape&#10;&#10;Description automatically generated">
            <a:extLst>
              <a:ext uri="{FF2B5EF4-FFF2-40B4-BE49-F238E27FC236}">
                <a16:creationId xmlns:a16="http://schemas.microsoft.com/office/drawing/2014/main" id="{E839AD8C-5B98-192C-4A57-D904B6C967E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997700" y="2074863"/>
            <a:ext cx="3378200" cy="3378200"/>
          </a:xfrm>
          <a:prstGeom prst="rect">
            <a:avLst/>
          </a:prstGeom>
        </p:spPr>
      </p:pic>
    </p:spTree>
    <p:extLst>
      <p:ext uri="{BB962C8B-B14F-4D97-AF65-F5344CB8AC3E}">
        <p14:creationId xmlns:p14="http://schemas.microsoft.com/office/powerpoint/2010/main" val="27803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21D634-62BD-F205-5FB8-0F12CE1DFAE9}"/>
              </a:ext>
            </a:extLst>
          </p:cNvPr>
          <p:cNvSpPr>
            <a:spLocks noGrp="1"/>
          </p:cNvSpPr>
          <p:nvPr>
            <p:ph type="title"/>
          </p:nvPr>
        </p:nvSpPr>
        <p:spPr/>
        <p:txBody>
          <a:bodyPr>
            <a:normAutofit fontScale="90000"/>
          </a:bodyPr>
          <a:lstStyle/>
          <a:p>
            <a:r>
              <a:rPr lang="it-IT" sz="4800" b="1" dirty="0"/>
              <a:t>UNITA’ 2: Modelli di business tradizionali (BM)</a:t>
            </a:r>
            <a:br>
              <a:rPr lang="en-GB" sz="4800" dirty="0"/>
            </a:br>
            <a:r>
              <a:rPr lang="en-GB" sz="3600" dirty="0"/>
              <a:t>2.1 B2C</a:t>
            </a:r>
            <a:endParaRPr lang="en-GB" dirty="0"/>
          </a:p>
        </p:txBody>
      </p:sp>
      <p:graphicFrame>
        <p:nvGraphicFramePr>
          <p:cNvPr id="5" name="Tartalom helye 4">
            <a:extLst>
              <a:ext uri="{FF2B5EF4-FFF2-40B4-BE49-F238E27FC236}">
                <a16:creationId xmlns:a16="http://schemas.microsoft.com/office/drawing/2014/main" id="{45EAD2F3-9F78-9D9C-B6A6-0CCA36D7EC9D}"/>
              </a:ext>
            </a:extLst>
          </p:cNvPr>
          <p:cNvGraphicFramePr>
            <a:graphicFrameLocks noGrp="1"/>
          </p:cNvGraphicFramePr>
          <p:nvPr>
            <p:ph idx="1"/>
            <p:extLst>
              <p:ext uri="{D42A27DB-BD31-4B8C-83A1-F6EECF244321}">
                <p14:modId xmlns:p14="http://schemas.microsoft.com/office/powerpoint/2010/main" val="530257344"/>
              </p:ext>
            </p:extLst>
          </p:nvPr>
        </p:nvGraphicFramePr>
        <p:xfrm>
          <a:off x="1171575" y="2209801"/>
          <a:ext cx="9983788" cy="365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tart">
            <a:extLst>
              <a:ext uri="{FF2B5EF4-FFF2-40B4-BE49-F238E27FC236}">
                <a16:creationId xmlns:a16="http://schemas.microsoft.com/office/drawing/2014/main" id="{67830C5B-DE61-E841-9734-1B814543EA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FEA4BFBE-5F65-66FD-7A27-0FC6906A0C00}"/>
              </a:ext>
            </a:extLst>
          </p:cNvPr>
          <p:cNvSpPr txBox="1"/>
          <p:nvPr/>
        </p:nvSpPr>
        <p:spPr>
          <a:xfrm>
            <a:off x="1097280" y="1826627"/>
            <a:ext cx="6865469" cy="984885"/>
          </a:xfrm>
          <a:prstGeom prst="rect">
            <a:avLst/>
          </a:prstGeom>
          <a:noFill/>
        </p:spPr>
        <p:txBody>
          <a:bodyPr wrap="none" rtlCol="0">
            <a:spAutoFit/>
          </a:bodyPr>
          <a:lstStyle/>
          <a:p>
            <a:r>
              <a:rPr lang="it-IT" sz="2000" dirty="0">
                <a:solidFill>
                  <a:schemeClr val="tx1">
                    <a:lumMod val="75000"/>
                    <a:lumOff val="25000"/>
                  </a:schemeClr>
                </a:solidFill>
              </a:rPr>
              <a:t>In un modello di business B2C, l'imprenditore deve pianificare ...</a:t>
            </a:r>
          </a:p>
          <a:p>
            <a:endParaRPr lang="it-IT" sz="2000" dirty="0">
              <a:solidFill>
                <a:schemeClr val="tx1">
                  <a:lumMod val="75000"/>
                  <a:lumOff val="25000"/>
                </a:schemeClr>
              </a:solidFill>
            </a:endParaRPr>
          </a:p>
          <a:p>
            <a:endParaRPr lang="en-GB" dirty="0"/>
          </a:p>
        </p:txBody>
      </p:sp>
      <p:pic>
        <p:nvPicPr>
          <p:cNvPr id="8" name="Obrázok 10" descr="Obrázok, na ktorom je text&#10;&#10;Automaticky generovaný popis">
            <a:extLst>
              <a:ext uri="{FF2B5EF4-FFF2-40B4-BE49-F238E27FC236}">
                <a16:creationId xmlns:a16="http://schemas.microsoft.com/office/drawing/2014/main" id="{2E3067C2-612C-6B5D-8B2F-5DEE37C1A1B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Szövegdoboz 9">
            <a:extLst>
              <a:ext uri="{FF2B5EF4-FFF2-40B4-BE49-F238E27FC236}">
                <a16:creationId xmlns:a16="http://schemas.microsoft.com/office/drawing/2014/main" id="{4AB823B7-5AA4-B89D-49D7-7DE18ED4BEBE}"/>
              </a:ext>
            </a:extLst>
          </p:cNvPr>
          <p:cNvSpPr txBox="1"/>
          <p:nvPr/>
        </p:nvSpPr>
        <p:spPr>
          <a:xfrm>
            <a:off x="171450" y="6396335"/>
            <a:ext cx="11838787" cy="461665"/>
          </a:xfrm>
          <a:prstGeom prst="rect">
            <a:avLst/>
          </a:prstGeom>
          <a:noFill/>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Tree>
    <p:extLst>
      <p:ext uri="{BB962C8B-B14F-4D97-AF65-F5344CB8AC3E}">
        <p14:creationId xmlns:p14="http://schemas.microsoft.com/office/powerpoint/2010/main" val="107674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lnSpcReduction="10000"/>
          </a:bodyPr>
          <a:lstStyle/>
          <a:p>
            <a:pPr algn="just">
              <a:lnSpc>
                <a:spcPct val="120000"/>
              </a:lnSpc>
            </a:pPr>
            <a:r>
              <a:rPr lang="en-GB" b="1" dirty="0"/>
              <a:t>Da Business a Business (e, allo stesso modo, Business to Government) </a:t>
            </a:r>
            <a:r>
              <a:rPr lang="en-GB" dirty="0"/>
              <a:t>- </a:t>
            </a:r>
            <a:r>
              <a:rPr lang="it-IT" dirty="0"/>
              <a:t>Vendere i vostri beni e servizi ad un'altra azienda o agenzie pubbliche/governative differisce da semplici aziende B2C in diversi aspetti. Ancora più importante, dovete avere a che fare con un numero molto più piccolo di clienti, ma in cambio, è più difficile ottenerli ed è più importante tenerli (o almeno costruire un buon portafoglio in modo da non dipendere da 1 o 2 acquirenti unici).</a:t>
            </a: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r>
              <a:rPr lang="it-IT" sz="4000" b="1" dirty="0"/>
              <a:t>UNITA’ 2: Modelli di business tradizionali (BM)</a:t>
            </a:r>
            <a:br>
              <a:rPr lang="en-GB" dirty="0"/>
            </a:br>
            <a:r>
              <a:rPr lang="en-GB" sz="2800" dirty="0"/>
              <a:t>2.2 B2B</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11" name="Obrázok 10"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6" name="Content Placeholder 5" descr="Diagram&#10;&#10;Description automatically generated with medium confidence">
            <a:extLst>
              <a:ext uri="{FF2B5EF4-FFF2-40B4-BE49-F238E27FC236}">
                <a16:creationId xmlns:a16="http://schemas.microsoft.com/office/drawing/2014/main" id="{D6521D1E-67FC-CE78-1F0C-920A56B2D4CF}"/>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218238" y="2592354"/>
            <a:ext cx="4937125" cy="2795654"/>
          </a:xfrm>
          <a:prstGeom prst="rect">
            <a:avLst/>
          </a:prstGeom>
        </p:spPr>
      </p:pic>
    </p:spTree>
    <p:extLst>
      <p:ext uri="{BB962C8B-B14F-4D97-AF65-F5344CB8AC3E}">
        <p14:creationId xmlns:p14="http://schemas.microsoft.com/office/powerpoint/2010/main" val="297817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72CE39-0590-0BE6-D95C-415A64C1C29C}"/>
              </a:ext>
            </a:extLst>
          </p:cNvPr>
          <p:cNvSpPr>
            <a:spLocks noGrp="1"/>
          </p:cNvSpPr>
          <p:nvPr>
            <p:ph type="title"/>
          </p:nvPr>
        </p:nvSpPr>
        <p:spPr/>
        <p:txBody>
          <a:bodyPr>
            <a:normAutofit fontScale="90000"/>
          </a:bodyPr>
          <a:lstStyle/>
          <a:p>
            <a:r>
              <a:rPr lang="it-IT" sz="4800" b="1" dirty="0"/>
              <a:t>UNITA’ 2: Modelli di business tradizionali (BM)</a:t>
            </a:r>
            <a:br>
              <a:rPr lang="en-GB" dirty="0"/>
            </a:br>
            <a:r>
              <a:rPr lang="en-GB" sz="3600" dirty="0"/>
              <a:t>2.2 B2B</a:t>
            </a:r>
            <a:endParaRPr lang="en-GB" dirty="0"/>
          </a:p>
        </p:txBody>
      </p:sp>
      <p:sp>
        <p:nvSpPr>
          <p:cNvPr id="3" name="Tartalom helye 2">
            <a:extLst>
              <a:ext uri="{FF2B5EF4-FFF2-40B4-BE49-F238E27FC236}">
                <a16:creationId xmlns:a16="http://schemas.microsoft.com/office/drawing/2014/main" id="{546BC2EF-03A9-9729-93D9-D8B201DEA78D}"/>
              </a:ext>
            </a:extLst>
          </p:cNvPr>
          <p:cNvSpPr>
            <a:spLocks noGrp="1"/>
          </p:cNvSpPr>
          <p:nvPr>
            <p:ph idx="1"/>
          </p:nvPr>
        </p:nvSpPr>
        <p:spPr/>
        <p:txBody>
          <a:bodyPr/>
          <a:lstStyle/>
          <a:p>
            <a:r>
              <a:rPr lang="en-GB" dirty="0"/>
              <a:t>In a B2B business model, the entrepreneur has to plan for….</a:t>
            </a:r>
          </a:p>
          <a:p>
            <a:endParaRPr lang="en-GB" dirty="0"/>
          </a:p>
        </p:txBody>
      </p:sp>
      <p:pic>
        <p:nvPicPr>
          <p:cNvPr id="4" name="Picture 2" descr="Restart">
            <a:extLst>
              <a:ext uri="{FF2B5EF4-FFF2-40B4-BE49-F238E27FC236}">
                <a16:creationId xmlns:a16="http://schemas.microsoft.com/office/drawing/2014/main" id="{F7B5CCEA-60AB-10F4-A135-79AFBEB22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D11ACC05-A679-B8EE-46B3-11DE01E70A09}"/>
              </a:ext>
            </a:extLst>
          </p:cNvPr>
          <p:cNvGraphicFramePr/>
          <p:nvPr>
            <p:extLst>
              <p:ext uri="{D42A27DB-BD31-4B8C-83A1-F6EECF244321}">
                <p14:modId xmlns:p14="http://schemas.microsoft.com/office/powerpoint/2010/main" val="2174967129"/>
              </p:ext>
            </p:extLst>
          </p:nvPr>
        </p:nvGraphicFramePr>
        <p:xfrm>
          <a:off x="1457325" y="2305050"/>
          <a:ext cx="9324975" cy="383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ázok 6" descr="Obrázok, na ktorom je text&#10;&#10;Automaticky generovaný popis">
            <a:extLst>
              <a:ext uri="{FF2B5EF4-FFF2-40B4-BE49-F238E27FC236}">
                <a16:creationId xmlns:a16="http://schemas.microsoft.com/office/drawing/2014/main" id="{1CEF2DFD-3DA6-99E9-D288-064F7485B25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128653" y="5836179"/>
            <a:ext cx="2027384" cy="455825"/>
          </a:xfrm>
          <a:prstGeom prst="rect">
            <a:avLst/>
          </a:prstGeom>
        </p:spPr>
      </p:pic>
      <p:sp>
        <p:nvSpPr>
          <p:cNvPr id="7" name="Rectángulo 7">
            <a:extLst>
              <a:ext uri="{FF2B5EF4-FFF2-40B4-BE49-F238E27FC236}">
                <a16:creationId xmlns:a16="http://schemas.microsoft.com/office/drawing/2014/main" id="{5EBD8E7C-43C2-81A3-7793-DA5B91655D7F}"/>
              </a:ext>
            </a:extLst>
          </p:cNvPr>
          <p:cNvSpPr/>
          <p:nvPr/>
        </p:nvSpPr>
        <p:spPr>
          <a:xfrm>
            <a:off x="486888" y="6396335"/>
            <a:ext cx="1124351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ystem-ui"/>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6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a:xfrm>
            <a:off x="1097280" y="1886035"/>
            <a:ext cx="4937760" cy="4074499"/>
          </a:xfrm>
        </p:spPr>
        <p:txBody>
          <a:bodyPr>
            <a:normAutofit lnSpcReduction="10000"/>
          </a:bodyPr>
          <a:lstStyle/>
          <a:p>
            <a:pPr algn="just">
              <a:lnSpc>
                <a:spcPct val="120000"/>
              </a:lnSpc>
            </a:pPr>
            <a:r>
              <a:rPr lang="en-GB" b="1" dirty="0">
                <a:hlinkClick r:id="rId2"/>
              </a:rPr>
              <a:t>Nel modello di franchising</a:t>
            </a:r>
            <a:r>
              <a:rPr lang="en-GB" b="1" dirty="0"/>
              <a:t>, </a:t>
            </a:r>
            <a:r>
              <a:rPr lang="it-IT" dirty="0"/>
              <a:t>il concetto si basa su un modello di successo, che ha dimostrato di lavorare e realizzare un profitto in un determinato ambiente. Il proprietario di questo modello — l’’affiliato’’— vende la "ricetta" al franchisee. La ricetta include l'esatto modello di business, il marchio e la rispettiva proprietà intellettuale, spesso i collegamenti a forniture/fornitori, e norme un po 'strette sulle operazioni (per proteggere il marchio principale).</a:t>
            </a:r>
            <a:endParaRPr lang="en-GB" dirty="0"/>
          </a:p>
          <a:p>
            <a:pPr algn="just"/>
            <a:endParaRPr lang="en-GB" dirty="0"/>
          </a:p>
          <a:p>
            <a:pPr algn="just"/>
            <a:endParaRPr lang="en-GB"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r>
              <a:rPr lang="it-IT" sz="4000" b="1" dirty="0"/>
              <a:t>UNITA’ 2: Modelli di business tradizionali (BM)</a:t>
            </a:r>
            <a:br>
              <a:rPr lang="en-GB" dirty="0"/>
            </a:br>
            <a:r>
              <a:rPr lang="en-GB" sz="2800" dirty="0"/>
              <a:t>2.3 Franchisng</a:t>
            </a:r>
            <a:endParaRPr lang="en-GB" dirty="0"/>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61717B8-A900-AC0B-722C-67076CC0F0A6}"/>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11" name="Obrázok 10"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9" name="Content Placeholder 8" descr="A picture containing text, clipart&#10;&#10;Description automatically generated">
            <a:extLst>
              <a:ext uri="{FF2B5EF4-FFF2-40B4-BE49-F238E27FC236}">
                <a16:creationId xmlns:a16="http://schemas.microsoft.com/office/drawing/2014/main" id="{A38447DA-AB72-A3A9-9B49-AEE4FEB00EE1}"/>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475413" y="2425002"/>
            <a:ext cx="4937125" cy="2194362"/>
          </a:xfrm>
        </p:spPr>
      </p:pic>
    </p:spTree>
    <p:extLst>
      <p:ext uri="{BB962C8B-B14F-4D97-AF65-F5344CB8AC3E}">
        <p14:creationId xmlns:p14="http://schemas.microsoft.com/office/powerpoint/2010/main" val="347931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656FFD-17BB-94DC-9035-93DBEBDD8502}"/>
              </a:ext>
            </a:extLst>
          </p:cNvPr>
          <p:cNvSpPr>
            <a:spLocks noGrp="1"/>
          </p:cNvSpPr>
          <p:nvPr>
            <p:ph type="title"/>
          </p:nvPr>
        </p:nvSpPr>
        <p:spPr/>
        <p:txBody>
          <a:bodyPr>
            <a:normAutofit fontScale="90000"/>
          </a:bodyPr>
          <a:lstStyle/>
          <a:p>
            <a:r>
              <a:rPr lang="it-IT" sz="4800" b="1" dirty="0"/>
              <a:t>UNITA’ 2: Modelli di business tradizionali (BM)</a:t>
            </a:r>
            <a:br>
              <a:rPr lang="en-GB" sz="4800" dirty="0"/>
            </a:br>
            <a:r>
              <a:rPr lang="en-GB" sz="3600" dirty="0"/>
              <a:t>2.3 Franchising</a:t>
            </a:r>
            <a:endParaRPr lang="en-GB" dirty="0"/>
          </a:p>
        </p:txBody>
      </p:sp>
      <p:sp>
        <p:nvSpPr>
          <p:cNvPr id="3" name="Tartalom helye 2">
            <a:extLst>
              <a:ext uri="{FF2B5EF4-FFF2-40B4-BE49-F238E27FC236}">
                <a16:creationId xmlns:a16="http://schemas.microsoft.com/office/drawing/2014/main" id="{5F605F1C-0498-E5DA-A3EF-6D528922FDC5}"/>
              </a:ext>
            </a:extLst>
          </p:cNvPr>
          <p:cNvSpPr>
            <a:spLocks noGrp="1"/>
          </p:cNvSpPr>
          <p:nvPr>
            <p:ph idx="1"/>
          </p:nvPr>
        </p:nvSpPr>
        <p:spPr/>
        <p:txBody>
          <a:bodyPr/>
          <a:lstStyle/>
          <a:p>
            <a:r>
              <a:rPr lang="it-IT" dirty="0"/>
              <a:t>Nel modello di franchising, l'imprenditore deve pianificare per....</a:t>
            </a:r>
          </a:p>
          <a:p>
            <a:endParaRPr lang="it-IT" dirty="0"/>
          </a:p>
          <a:p>
            <a:endParaRPr lang="en-GB" dirty="0"/>
          </a:p>
        </p:txBody>
      </p:sp>
      <p:pic>
        <p:nvPicPr>
          <p:cNvPr id="4" name="Picture 2" descr="Restart">
            <a:extLst>
              <a:ext uri="{FF2B5EF4-FFF2-40B4-BE49-F238E27FC236}">
                <a16:creationId xmlns:a16="http://schemas.microsoft.com/office/drawing/2014/main" id="{970C6452-6571-1989-45FA-1C9C62F497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6" descr="Obrázok, na ktorom je text&#10;&#10;Automaticky generovaný popis">
            <a:extLst>
              <a:ext uri="{FF2B5EF4-FFF2-40B4-BE49-F238E27FC236}">
                <a16:creationId xmlns:a16="http://schemas.microsoft.com/office/drawing/2014/main" id="{E583333E-A316-CB6E-3236-D532332D35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81028" y="5832136"/>
            <a:ext cx="2027384" cy="455825"/>
          </a:xfrm>
          <a:prstGeom prst="rect">
            <a:avLst/>
          </a:prstGeom>
        </p:spPr>
      </p:pic>
      <p:sp>
        <p:nvSpPr>
          <p:cNvPr id="6" name="Rectángulo 7">
            <a:extLst>
              <a:ext uri="{FF2B5EF4-FFF2-40B4-BE49-F238E27FC236}">
                <a16:creationId xmlns:a16="http://schemas.microsoft.com/office/drawing/2014/main" id="{71E1B104-91A8-E4F0-12DE-68A2800B689D}"/>
              </a:ext>
            </a:extLst>
          </p:cNvPr>
          <p:cNvSpPr/>
          <p:nvPr/>
        </p:nvSpPr>
        <p:spPr>
          <a:xfrm>
            <a:off x="486888" y="6396335"/>
            <a:ext cx="1124351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ystem-ui"/>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AA938E3C-2925-573A-1086-9F1301DEE1D5}"/>
              </a:ext>
            </a:extLst>
          </p:cNvPr>
          <p:cNvGraphicFramePr/>
          <p:nvPr>
            <p:extLst>
              <p:ext uri="{D42A27DB-BD31-4B8C-83A1-F6EECF244321}">
                <p14:modId xmlns:p14="http://schemas.microsoft.com/office/powerpoint/2010/main" val="2351149565"/>
              </p:ext>
            </p:extLst>
          </p:nvPr>
        </p:nvGraphicFramePr>
        <p:xfrm>
          <a:off x="1533525" y="2264601"/>
          <a:ext cx="9622155" cy="356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595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2: Modelli di business tradizionali (BM)</a:t>
            </a:r>
            <a:br>
              <a:rPr lang="en-GB" sz="4000" dirty="0"/>
            </a:br>
            <a:r>
              <a:rPr lang="en-GB" sz="2800" dirty="0"/>
              <a:t>2.4 MPMI nelle economie nazionali</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lnSpcReduction="10000"/>
          </a:bodyPr>
          <a:lstStyle/>
          <a:p>
            <a:pPr marL="0" indent="0" algn="just">
              <a:lnSpc>
                <a:spcPct val="120000"/>
              </a:lnSpc>
              <a:buNone/>
            </a:pPr>
            <a:r>
              <a:rPr lang="it-IT" dirty="0"/>
              <a:t>Quando un MPMI opera in uno specifico ambiente locale — nella sua città, contea, regione o paese — deve soddisfare requisiti specifici: </a:t>
            </a:r>
          </a:p>
          <a:p>
            <a:pPr algn="just">
              <a:lnSpc>
                <a:spcPct val="120000"/>
              </a:lnSpc>
              <a:buFont typeface="Wingdings" panose="05000000000000000000" pitchFamily="2" charset="2"/>
              <a:buChar char="§"/>
            </a:pPr>
            <a:r>
              <a:rPr lang="en-GB" dirty="0"/>
              <a:t> </a:t>
            </a:r>
            <a:r>
              <a:rPr lang="it-IT" b="1" dirty="0"/>
              <a:t>Soddisfare i requisiti della regolamentazione locale e nazionale</a:t>
            </a:r>
            <a:r>
              <a:rPr lang="it-IT" dirty="0"/>
              <a:t>— in termini di fiscalità, contabilità e amministrazione, ma anche la sicurezza sul lavoro, le leggi sul lavoro, la gestione dei rischi ambientali, e così via. Tali condizioni possono variare da un paese all'altro e, sebbene siano per lo più (anche se non pienamente) armonizzate in tutta l'Unione europea (secondo il concetto di </a:t>
            </a:r>
            <a:r>
              <a:rPr lang="en-GB" b="1" dirty="0">
                <a:hlinkClick r:id="rId2"/>
              </a:rPr>
              <a:t>mercato unico europeo).</a:t>
            </a:r>
            <a:endParaRPr lang="en-GB" dirty="0"/>
          </a:p>
          <a:p>
            <a:pPr algn="just">
              <a:lnSpc>
                <a:spcPct val="120000"/>
              </a:lnSpc>
              <a:buFont typeface="Wingdings" panose="05000000000000000000" pitchFamily="2" charset="2"/>
              <a:buChar char="§"/>
            </a:pPr>
            <a:r>
              <a:rPr lang="hu-HU" dirty="0"/>
              <a:t> </a:t>
            </a:r>
            <a:r>
              <a:rPr lang="it-IT" dirty="0"/>
              <a:t>Quando create il vostro modello di business, assicurati che la </a:t>
            </a:r>
            <a:r>
              <a:rPr lang="it-IT" b="1" dirty="0"/>
              <a:t>concorrenza di un altro paese</a:t>
            </a:r>
            <a:r>
              <a:rPr lang="en-GB" dirty="0"/>
              <a:t>- </a:t>
            </a:r>
            <a:r>
              <a:rPr lang="it-IT" dirty="0"/>
              <a:t>che deve soddisfare meno requisiti</a:t>
            </a:r>
            <a:r>
              <a:rPr lang="en-GB" dirty="0"/>
              <a:t> - </a:t>
            </a:r>
            <a:r>
              <a:rPr lang="it-IT" b="1" dirty="0"/>
              <a:t>non stia mettendo in pericolo il vostro successo economico</a:t>
            </a:r>
            <a:r>
              <a:rPr lang="en-GB" dirty="0"/>
              <a:t>. </a:t>
            </a:r>
            <a:r>
              <a:rPr lang="it-IT" dirty="0"/>
              <a:t>Ciò è particolarmente importante nelle zone transfrontaliere.</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04274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2: Modelli di business tradizionali (BM)</a:t>
            </a:r>
            <a:br>
              <a:rPr lang="en-GB" sz="4000" dirty="0"/>
            </a:br>
            <a:r>
              <a:rPr lang="en-GB" sz="2800" dirty="0"/>
              <a:t>2.4 MPMI nelle economie nazionali</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92500" lnSpcReduction="10000"/>
          </a:bodyPr>
          <a:lstStyle/>
          <a:p>
            <a:pPr marL="0" indent="0" algn="just">
              <a:lnSpc>
                <a:spcPct val="120000"/>
              </a:lnSpc>
              <a:buNone/>
            </a:pPr>
            <a:r>
              <a:rPr lang="it-IT" dirty="0"/>
              <a:t>Operare solo su o al di sotto di </a:t>
            </a:r>
            <a:r>
              <a:rPr lang="it-IT" b="1" dirty="0"/>
              <a:t>un mercato interno presenta anche vantaggi</a:t>
            </a:r>
            <a:r>
              <a:rPr lang="en-GB" dirty="0"/>
              <a:t>, </a:t>
            </a:r>
            <a:r>
              <a:rPr lang="it-IT" dirty="0"/>
              <a:t>rispetto all'essere un attore economico internazionale/globale: </a:t>
            </a:r>
            <a:endParaRPr lang="en-GB" dirty="0"/>
          </a:p>
          <a:p>
            <a:pPr algn="just">
              <a:lnSpc>
                <a:spcPct val="120000"/>
              </a:lnSpc>
              <a:buFont typeface="Wingdings" panose="05000000000000000000" pitchFamily="2" charset="2"/>
              <a:buChar char="§"/>
            </a:pPr>
            <a:r>
              <a:rPr lang="en-GB" dirty="0"/>
              <a:t> </a:t>
            </a:r>
            <a:r>
              <a:rPr lang="it-IT" dirty="0"/>
              <a:t>Essere innovativi nel mercato globale è una sfida seria. </a:t>
            </a:r>
            <a:r>
              <a:rPr lang="en-GB" dirty="0"/>
              <a:t>Ma a livello locale/nazionale </a:t>
            </a:r>
            <a:r>
              <a:rPr lang="en-GB" b="1" dirty="0"/>
              <a:t>si può essere innovative per imitazione/adattamento</a:t>
            </a:r>
            <a:r>
              <a:rPr lang="en-GB" dirty="0"/>
              <a:t>– </a:t>
            </a:r>
            <a:r>
              <a:rPr lang="it-IT" dirty="0"/>
              <a:t>cioè, prendendo una buona idea di business e adattandola alle condizioni locali. </a:t>
            </a:r>
            <a:r>
              <a:rPr lang="en-GB" dirty="0"/>
              <a:t> (</a:t>
            </a:r>
            <a:r>
              <a:rPr lang="it-IT" dirty="0"/>
              <a:t>Assicuratevi di non violare alcun </a:t>
            </a:r>
            <a:r>
              <a:rPr lang="hu-HU" dirty="0">
                <a:hlinkClick r:id="rId2"/>
              </a:rPr>
              <a:t>diritto di proprietà intellettuale</a:t>
            </a:r>
            <a:r>
              <a:rPr lang="it-IT" dirty="0"/>
              <a:t> </a:t>
            </a:r>
            <a:r>
              <a:rPr lang="hu-HU" dirty="0"/>
              <a:t>(</a:t>
            </a:r>
            <a:r>
              <a:rPr lang="en-GB" dirty="0"/>
              <a:t>IPRs</a:t>
            </a:r>
            <a:r>
              <a:rPr lang="hu-HU" dirty="0"/>
              <a:t>)</a:t>
            </a:r>
            <a:r>
              <a:rPr lang="en-GB" dirty="0"/>
              <a:t>.</a:t>
            </a:r>
          </a:p>
          <a:p>
            <a:pPr algn="just">
              <a:lnSpc>
                <a:spcPct val="120000"/>
              </a:lnSpc>
              <a:buFont typeface="Wingdings" panose="05000000000000000000" pitchFamily="2" charset="2"/>
              <a:buChar char="§"/>
            </a:pPr>
            <a:r>
              <a:rPr lang="hu-HU" dirty="0"/>
              <a:t> </a:t>
            </a:r>
            <a:r>
              <a:rPr lang="it-IT" dirty="0"/>
              <a:t>È un vantaggio fondamentale per un'azienda nel raggiungere i propri clienti </a:t>
            </a:r>
            <a:r>
              <a:rPr lang="it-IT" b="1" dirty="0"/>
              <a:t>per parlare le lingue locali e comprendere la cultura e la società locali</a:t>
            </a:r>
            <a:r>
              <a:rPr lang="en-GB" dirty="0"/>
              <a:t>. </a:t>
            </a:r>
            <a:r>
              <a:rPr lang="it-IT" dirty="0"/>
              <a:t>Tuttavia, soprattutto a causa di una cultura aziendale globale sempre più uniforme (tendenze impostate dai social media globali e dai servizi globali) e grazie alla disponibilità di traduzioni di alto livello e chatbot da parte delle soluzioni AI, si aspettano che questa natura "protettiva" di essere solo un attore nazionale diminuisca nel prossimo futuro.</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30526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dirty="0"/>
              <a:t>Obiettivi e traguardi</a:t>
            </a:r>
          </a:p>
        </p:txBody>
      </p:sp>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a:normAutofit/>
          </a:bodyPr>
          <a:lstStyle/>
          <a:p>
            <a:pPr algn="just"/>
            <a:r>
              <a:rPr lang="it-IT" sz="2200" dirty="0"/>
              <a:t>Alla fine di questo modulo, sarai in grado di:</a:t>
            </a:r>
          </a:p>
          <a:p>
            <a:pPr algn="just">
              <a:buFont typeface="Courier New" panose="02070309020205020404" pitchFamily="49" charset="0"/>
              <a:buChar char="o"/>
            </a:pPr>
            <a:r>
              <a:rPr lang="en-GB" sz="2200" dirty="0"/>
              <a:t> </a:t>
            </a:r>
            <a:r>
              <a:rPr lang="it-IT" sz="2200" dirty="0"/>
              <a:t>Comprendere il concetto di modelli di business (BM) e perché sono importanti per una MPMI</a:t>
            </a:r>
          </a:p>
          <a:p>
            <a:pPr algn="just">
              <a:buFont typeface="Courier New" panose="02070309020205020404" pitchFamily="49" charset="0"/>
              <a:buChar char="o"/>
            </a:pPr>
            <a:r>
              <a:rPr lang="it-IT" sz="2200" dirty="0"/>
              <a:t> Sapere come funzionano i tradizionali BM delle MPMI, quali sono gli elementi di base</a:t>
            </a:r>
          </a:p>
          <a:p>
            <a:pPr algn="just">
              <a:buFont typeface="Courier New" panose="02070309020205020404" pitchFamily="49" charset="0"/>
              <a:buChar char="o"/>
            </a:pPr>
            <a:r>
              <a:rPr lang="hu-HU" sz="2200" dirty="0"/>
              <a:t> </a:t>
            </a:r>
            <a:r>
              <a:rPr lang="it-IT" sz="2200" dirty="0"/>
              <a:t>Riconoscere cosa è cambiato nei BM delle MPMI nel XXI secolo e nell'era post-COVID</a:t>
            </a:r>
          </a:p>
          <a:p>
            <a:pPr algn="just">
              <a:buFont typeface="Courier New" panose="02070309020205020404" pitchFamily="49" charset="0"/>
              <a:buChar char="o"/>
            </a:pPr>
            <a:r>
              <a:rPr lang="hu-HU" sz="2200" dirty="0"/>
              <a:t> </a:t>
            </a:r>
            <a:r>
              <a:rPr lang="en-US" sz="2200" dirty="0"/>
              <a:t>Configurare il vostro BM</a:t>
            </a:r>
          </a:p>
          <a:p>
            <a:pPr algn="just">
              <a:buFont typeface="Courier New" panose="02070309020205020404" pitchFamily="49" charset="0"/>
              <a:buChar char="o"/>
            </a:pPr>
            <a:r>
              <a:rPr lang="hu-HU" sz="2200" dirty="0"/>
              <a:t> </a:t>
            </a:r>
            <a:r>
              <a:rPr lang="it-IT" sz="2200" dirty="0"/>
              <a:t>Contattarci per ulteriori informazioni e supporto per sviluppare ulteriormente il tuo BM</a:t>
            </a:r>
          </a:p>
          <a:p>
            <a:pPr algn="just">
              <a:buFont typeface="Courier New" panose="02070309020205020404" pitchFamily="49" charset="0"/>
              <a:buChar char="o"/>
            </a:pPr>
            <a:r>
              <a:rPr lang="hu-HU" sz="2200" dirty="0"/>
              <a:t> </a:t>
            </a:r>
            <a:r>
              <a:rPr lang="it-IT" sz="2200" dirty="0"/>
              <a:t>Con un ipotetico esempio di start-up (chiamato HIDS),trovare un esempio di  one-pager, business pitch, tabelle di flusso di cassa e strategie di finanziamento</a:t>
            </a:r>
            <a:endParaRPr lang="en-GB" sz="2200" dirty="0"/>
          </a:p>
          <a:p>
            <a:pPr marL="0" indent="0" algn="just">
              <a:buNone/>
            </a:pPr>
            <a:endParaRPr lang="en-GB"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it-IT" sz="4000" b="1" dirty="0"/>
              <a:t>UNITA’ 3: Modelli di business del XXI secolo</a:t>
            </a: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912878" cy="4965863"/>
          </a:xfrm>
        </p:spPr>
        <p:txBody>
          <a:bodyPr/>
          <a:lstStyle/>
          <a:p>
            <a:pPr algn="just">
              <a:lnSpc>
                <a:spcPct val="120000"/>
              </a:lnSpc>
            </a:pPr>
            <a:r>
              <a:rPr lang="it-IT" dirty="0"/>
              <a:t>Come detto nei capitoli precedenti, l'emergere della tecnologia — in particolare </a:t>
            </a:r>
            <a:r>
              <a:rPr lang="it-IT" b="1" dirty="0">
                <a:hlinkClick r:id="rId3"/>
              </a:rPr>
              <a:t>dell'informazione e della comunicazione, delle tecnologie digitali</a:t>
            </a:r>
            <a:r>
              <a:rPr lang="en-GB" b="1" dirty="0"/>
              <a:t> </a:t>
            </a:r>
            <a:r>
              <a:rPr lang="en-GB" dirty="0"/>
              <a:t>– </a:t>
            </a:r>
            <a:r>
              <a:rPr lang="en-GB" dirty="0">
                <a:hlinkClick r:id="rId4"/>
              </a:rPr>
              <a:t>ha cambiato</a:t>
            </a:r>
            <a:r>
              <a:rPr lang="en-GB" dirty="0"/>
              <a:t> l’economia durante la seconda metà del XX secolo, </a:t>
            </a:r>
            <a:r>
              <a:rPr lang="it-IT" b="1" dirty="0"/>
              <a:t>aprendo opportunità per la globalizzazione della produzione e dei servizi, e gli sviluppi tecnologici odierni consentono di emergere una serie ancora più ampia di nuovi modelli di business. </a:t>
            </a:r>
            <a:r>
              <a:rPr lang="en-GB" b="1" dirty="0"/>
              <a:t>L’Unione europea ha una </a:t>
            </a:r>
            <a:r>
              <a:rPr lang="en-GB" b="1" dirty="0">
                <a:hlinkClick r:id="rId5"/>
              </a:rPr>
              <a:t>strategia di digitalizzazione</a:t>
            </a:r>
            <a:r>
              <a:rPr lang="en-GB" b="1" dirty="0"/>
              <a:t> </a:t>
            </a:r>
            <a:r>
              <a:rPr lang="it-IT" b="1" dirty="0"/>
              <a:t>che fissa obiettivi per il futuro e stanzia risorse per raggiungerle.</a:t>
            </a:r>
            <a:endParaRPr lang="en-GB" dirty="0"/>
          </a:p>
        </p:txBody>
      </p:sp>
      <p:pic>
        <p:nvPicPr>
          <p:cNvPr id="9" name="Obrázok 8" descr="Obrázok, na ktorom je text&#10;&#10;Automaticky generovaný popis"/>
          <p:cNvPicPr/>
          <p:nvPr/>
        </p:nvPicPr>
        <p:blipFill>
          <a:blip r:embed="rId6"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6" name="Picture 5" descr="Diagram&#10;&#10;Description automatically generated">
            <a:extLst>
              <a:ext uri="{FF2B5EF4-FFF2-40B4-BE49-F238E27FC236}">
                <a16:creationId xmlns:a16="http://schemas.microsoft.com/office/drawing/2014/main" id="{C98352FB-413A-77ED-7EC4-B3C05F378D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3068" y="4187884"/>
            <a:ext cx="2804629" cy="1870127"/>
          </a:xfrm>
          <a:prstGeom prst="rect">
            <a:avLst/>
          </a:prstGeom>
        </p:spPr>
      </p:pic>
    </p:spTree>
    <p:extLst>
      <p:ext uri="{BB962C8B-B14F-4D97-AF65-F5344CB8AC3E}">
        <p14:creationId xmlns:p14="http://schemas.microsoft.com/office/powerpoint/2010/main" val="103608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3: Modelli di business del XXI secolo</a:t>
            </a:r>
            <a:br>
              <a:rPr lang="es-ES" sz="1400" dirty="0"/>
            </a:br>
            <a:r>
              <a:rPr lang="en-US" sz="2800" dirty="0"/>
              <a:t>3.1 Mercati europei e globali</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marL="0" indent="0" algn="just">
              <a:lnSpc>
                <a:spcPct val="100000"/>
              </a:lnSpc>
              <a:buNone/>
            </a:pPr>
            <a:r>
              <a:rPr lang="it-IT" sz="1800" dirty="0"/>
              <a:t>La globalizzazione dei media e delle imprese nella seconda metà del XX secolo ha aperto la strada alle </a:t>
            </a:r>
            <a:r>
              <a:rPr lang="en-GB" sz="1800" b="1" dirty="0">
                <a:hlinkClick r:id="rId2"/>
              </a:rPr>
              <a:t>catene globali di produzione</a:t>
            </a:r>
            <a:r>
              <a:rPr lang="en-GB" sz="1800" b="1" dirty="0"/>
              <a:t> e </a:t>
            </a:r>
            <a:r>
              <a:rPr lang="en-GB" sz="1800" b="1" dirty="0">
                <a:hlinkClick r:id="rId3"/>
              </a:rPr>
              <a:t>innovazioni </a:t>
            </a:r>
            <a:r>
              <a:rPr lang="en-GB" sz="1800" dirty="0"/>
              <a:t>che sono emerse alla fine del XX secolo. Questo </a:t>
            </a:r>
            <a:r>
              <a:rPr lang="en-GB" sz="1800" dirty="0">
                <a:hlinkClick r:id="rId4"/>
              </a:rPr>
              <a:t>modello economico globale </a:t>
            </a:r>
            <a:r>
              <a:rPr lang="it-IT" sz="1800" dirty="0"/>
              <a:t>è stato costruito sull’efficacia </a:t>
            </a:r>
            <a:r>
              <a:rPr lang="it-IT" sz="1800" b="1" dirty="0"/>
              <a:t> dei costi</a:t>
            </a:r>
            <a:r>
              <a:rPr lang="en-GB" sz="1800" b="1" dirty="0"/>
              <a:t> </a:t>
            </a:r>
            <a:r>
              <a:rPr lang="en-GB" sz="1800" dirty="0"/>
              <a:t>(</a:t>
            </a:r>
            <a:r>
              <a:rPr lang="en-GB" sz="1800" dirty="0">
                <a:hlinkClick r:id="rId5"/>
              </a:rPr>
              <a:t>spesso trascurando</a:t>
            </a:r>
            <a:r>
              <a:rPr lang="en-GB" sz="1800" dirty="0"/>
              <a:t> </a:t>
            </a:r>
            <a:r>
              <a:rPr lang="it-IT" sz="1800" dirty="0"/>
              <a:t> gli aspetti negativi umani, democratici e ambientali associati anche alla produzione a basso costo). </a:t>
            </a:r>
            <a:endParaRPr lang="en-GB" sz="1800" dirty="0"/>
          </a:p>
          <a:p>
            <a:pPr marL="0" indent="0" algn="just">
              <a:lnSpc>
                <a:spcPct val="100000"/>
              </a:lnSpc>
              <a:buNone/>
            </a:pPr>
            <a:r>
              <a:rPr lang="it-IT" sz="1800" dirty="0"/>
              <a:t>Mentre </a:t>
            </a:r>
            <a:r>
              <a:rPr lang="it-IT" sz="1800" b="1" dirty="0"/>
              <a:t>diversi eventi del XXI secolo hanno rallentato o addirittura respinto le tendenze </a:t>
            </a:r>
            <a:r>
              <a:rPr lang="it-IT" sz="1800" dirty="0"/>
              <a:t>della globalizzazione (come gli eventi geopolitici, l'aumento delle capacità indipendenti cinesi di </a:t>
            </a:r>
            <a:r>
              <a:rPr lang="hu-HU" sz="1800" dirty="0">
                <a:hlinkClick r:id="rId6"/>
              </a:rPr>
              <a:t>ricerca, sviluppo, e innovazione</a:t>
            </a:r>
            <a:r>
              <a:rPr lang="it-IT" sz="1800" dirty="0"/>
              <a:t> </a:t>
            </a:r>
            <a:r>
              <a:rPr lang="hu-HU" sz="1800" dirty="0"/>
              <a:t>(</a:t>
            </a:r>
            <a:r>
              <a:rPr lang="en-GB" sz="1800" dirty="0"/>
              <a:t>R&amp;D&amp;I</a:t>
            </a:r>
            <a:r>
              <a:rPr lang="hu-HU" sz="1800" dirty="0"/>
              <a:t>)</a:t>
            </a:r>
            <a:r>
              <a:rPr lang="en-GB" sz="1800" dirty="0"/>
              <a:t> </a:t>
            </a:r>
            <a:r>
              <a:rPr lang="it-IT" sz="1800" dirty="0"/>
              <a:t>la crisi COVID-19, la realizzazione dell'effetto dei trasporti globali sui cambiamenti climatici, l'attuale crisi energetica e la dipendenza dal petrolio/gas, ecc.), </a:t>
            </a:r>
            <a:r>
              <a:rPr lang="it-IT" sz="1800" b="1" dirty="0"/>
              <a:t>molti altri fattori hanno ulteriormente migliorato la produzione e la distribuzione globali di prodotti e servizi </a:t>
            </a:r>
            <a:r>
              <a:rPr lang="it-IT" sz="1800" dirty="0"/>
              <a:t>(come la disponibilità più ampia e più ampia di connessioni Internet a banda larga,</a:t>
            </a:r>
            <a:r>
              <a:rPr lang="en-GB" sz="1800" dirty="0"/>
              <a:t> </a:t>
            </a:r>
            <a:r>
              <a:rPr lang="it-IT" sz="1800" dirty="0">
                <a:hlinkClick r:id="rId7"/>
              </a:rPr>
              <a:t>lo sviluppo del lavoro a distanza e il lavoro di squadra virtuale (modulo di formazione RESTART 1)</a:t>
            </a:r>
            <a:r>
              <a:rPr lang="en-GB" sz="1800" dirty="0"/>
              <a:t>, </a:t>
            </a:r>
            <a:r>
              <a:rPr lang="it-IT" sz="1800" dirty="0"/>
              <a:t>superando diverse barriere linguistiche attraverso tecnologie di apprendimento automatico, ecc.).</a:t>
            </a:r>
            <a:endParaRPr lang="en-GB"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9"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3133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3: Modelli di business del XXI secolo</a:t>
            </a:r>
            <a:br>
              <a:rPr lang="es-ES" sz="1400" dirty="0"/>
            </a:br>
            <a:r>
              <a:rPr lang="en-US" sz="2800" dirty="0"/>
              <a:t>3.1 Mercati europei e globali</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3945466"/>
          </a:xfrm>
        </p:spPr>
        <p:txBody>
          <a:bodyPr>
            <a:normAutofit/>
          </a:bodyPr>
          <a:lstStyle/>
          <a:p>
            <a:pPr marL="0" indent="0" algn="just">
              <a:lnSpc>
                <a:spcPct val="100000"/>
              </a:lnSpc>
              <a:buNone/>
            </a:pPr>
            <a:r>
              <a:rPr lang="en-GB" sz="1800" dirty="0"/>
              <a:t>L’Unione europea ha posto come priorità fondamentale </a:t>
            </a:r>
            <a:r>
              <a:rPr lang="en-GB" sz="1800" b="1" dirty="0"/>
              <a:t>l’aumento della competitività europea attraverso la creazione </a:t>
            </a:r>
            <a:r>
              <a:rPr lang="en-GB" sz="1800" b="1" dirty="0">
                <a:hlinkClick r:id="rId2"/>
              </a:rPr>
              <a:t>del mercato unico europeo</a:t>
            </a:r>
            <a:r>
              <a:rPr lang="en-GB" sz="1800" dirty="0"/>
              <a:t>, </a:t>
            </a:r>
            <a:r>
              <a:rPr lang="it-IT" sz="1800" dirty="0"/>
              <a:t>che si basa </a:t>
            </a:r>
            <a:r>
              <a:rPr lang="it-IT" sz="1800" b="1" dirty="0"/>
              <a:t> su un insieme comune di regolamenti e norme che consentono alle imprese europee di operare in modo relativamente semplice a livello transfrontaliero,</a:t>
            </a:r>
            <a:r>
              <a:rPr lang="en-GB" sz="1800" b="1" dirty="0"/>
              <a:t> </a:t>
            </a:r>
            <a:r>
              <a:rPr lang="it-IT" sz="1800" dirty="0"/>
              <a:t>di offrire prodotti e servizi, di utilizzare servizi bancari, legali, fiscali e di consulenza senza la necessità di aprire imprese figlie in ciascuno degli altri paesi. </a:t>
            </a:r>
          </a:p>
          <a:p>
            <a:pPr marL="0" indent="0" algn="just">
              <a:lnSpc>
                <a:spcPct val="100000"/>
              </a:lnSpc>
              <a:buNone/>
            </a:pPr>
            <a:r>
              <a:rPr lang="it-IT" sz="1800" dirty="0"/>
              <a:t>Per operare sul mercato europeo, familiarizzare con le rispettive normative, richiedere un numero </a:t>
            </a:r>
            <a:r>
              <a:rPr lang="en-GB" sz="1800" b="1" dirty="0">
                <a:hlinkClick r:id="rId3"/>
              </a:rPr>
              <a:t>di partita IVA EU</a:t>
            </a:r>
            <a:r>
              <a:rPr lang="en-GB" sz="1800" b="1" dirty="0"/>
              <a:t> </a:t>
            </a:r>
            <a:r>
              <a:rPr lang="en-GB" sz="1800" dirty="0"/>
              <a:t>e fare </a:t>
            </a:r>
            <a:r>
              <a:rPr lang="en-GB" sz="1800" dirty="0">
                <a:hlinkClick r:id="rId4"/>
              </a:rPr>
              <a:t>un'analisi dettagliata del mercato</a:t>
            </a:r>
            <a:r>
              <a:rPr lang="en-GB" sz="1800" dirty="0"/>
              <a:t> </a:t>
            </a:r>
            <a:r>
              <a:rPr lang="it-IT" sz="1800" dirty="0"/>
              <a:t>se </a:t>
            </a:r>
            <a:r>
              <a:rPr lang="it-IT" sz="1800" dirty="0">
                <a:hlinkClick r:id="rId5"/>
              </a:rPr>
              <a:t>vale la pena per la tua azienda investire nell'internazionalizzazione.</a:t>
            </a:r>
            <a:endParaRPr lang="en-GB" sz="1800" dirty="0"/>
          </a:p>
          <a:p>
            <a:pPr marL="0" indent="0" algn="just">
              <a:lnSpc>
                <a:spcPct val="100000"/>
              </a:lnSpc>
              <a:buNone/>
            </a:pPr>
            <a:r>
              <a:rPr lang="it-IT" sz="1800" b="1" dirty="0"/>
              <a:t>Non tutte le nuove imprese devono competere direttamente sul mercato globale,</a:t>
            </a:r>
            <a:r>
              <a:rPr lang="en-GB" sz="1800" dirty="0"/>
              <a:t> </a:t>
            </a:r>
            <a:r>
              <a:rPr lang="it-IT" sz="1800" dirty="0"/>
              <a:t>ma l'ambiente economico, la disponibilità di opzioni e le tendenze generali devono rendere ogni nuova azienda consapevole della propria posizione non solo sul mercato interno, ma anche sui mercati europei e globali.</a:t>
            </a:r>
            <a:endParaRPr lang="en-GB"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03546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s-ES" sz="4000" b="1" dirty="0"/>
              <a:t>UNIT 3: </a:t>
            </a:r>
            <a:r>
              <a:rPr lang="en-US" sz="4000" b="1" dirty="0"/>
              <a:t>Business models of the 21st century</a:t>
            </a:r>
            <a:br>
              <a:rPr lang="es-ES" sz="1400" dirty="0"/>
            </a:br>
            <a:r>
              <a:rPr lang="en-US" sz="2800" dirty="0"/>
              <a:t>3.2 Start</a:t>
            </a:r>
            <a:r>
              <a:rPr lang="hu-HU" sz="2800" dirty="0"/>
              <a:t>-</a:t>
            </a:r>
            <a:r>
              <a:rPr lang="en-US" sz="2800" dirty="0"/>
              <a:t>up</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4"/>
            <a:ext cx="10058400" cy="2311487"/>
          </a:xfrm>
        </p:spPr>
        <p:txBody>
          <a:bodyPr>
            <a:normAutofit/>
          </a:bodyPr>
          <a:lstStyle/>
          <a:p>
            <a:pPr marL="0" indent="0" algn="just">
              <a:lnSpc>
                <a:spcPct val="100000"/>
              </a:lnSpc>
              <a:buNone/>
            </a:pPr>
            <a:r>
              <a:rPr lang="it-IT" sz="1800" dirty="0"/>
              <a:t>La maggior parte delle aziende inizia come micro e piccole imprese (anche se ci sono esempi del contrario, grandi aziende create da fusioni, acquisizioni o partecipazioni più grandi che si sciolgono). Tuttavia, in un momento molto precoce, possono essere impostati su una delle due piste significativamente diverse: o diventano una </a:t>
            </a:r>
            <a:r>
              <a:rPr lang="en-GB" sz="1800" b="1" dirty="0"/>
              <a:t>piccola impresa </a:t>
            </a:r>
            <a:r>
              <a:rPr lang="en-GB" sz="1800" dirty="0"/>
              <a:t>o  una </a:t>
            </a:r>
            <a:r>
              <a:rPr lang="en-GB" sz="1800" b="1" dirty="0"/>
              <a:t>start-up</a:t>
            </a:r>
            <a:r>
              <a:rPr lang="en-GB" sz="1800" dirty="0"/>
              <a:t>. </a:t>
            </a:r>
          </a:p>
          <a:p>
            <a:pPr marL="0" indent="0" algn="just">
              <a:lnSpc>
                <a:spcPct val="100000"/>
              </a:lnSpc>
              <a:buNone/>
            </a:pPr>
            <a:r>
              <a:rPr lang="en-GB" sz="1800" b="1" dirty="0"/>
              <a:t>Qual è la differenza? </a:t>
            </a:r>
          </a:p>
          <a:p>
            <a:pPr marL="0" indent="0" algn="just">
              <a:lnSpc>
                <a:spcPct val="100000"/>
              </a:lnSpc>
              <a:buNone/>
            </a:pPr>
            <a:endParaRPr lang="en-GB" sz="1800" b="1" dirty="0"/>
          </a:p>
          <a:p>
            <a:pPr marL="0" indent="0" algn="just">
              <a:lnSpc>
                <a:spcPct val="100000"/>
              </a:lnSpc>
              <a:buNone/>
            </a:pPr>
            <a:endParaRPr lang="en-GB" sz="1800" b="1"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Rectangle: Rounded Corners 9">
            <a:extLst>
              <a:ext uri="{FF2B5EF4-FFF2-40B4-BE49-F238E27FC236}">
                <a16:creationId xmlns:a16="http://schemas.microsoft.com/office/drawing/2014/main" id="{E74B0247-C791-4FEA-7948-5461C1E933A8}"/>
              </a:ext>
            </a:extLst>
          </p:cNvPr>
          <p:cNvSpPr/>
          <p:nvPr/>
        </p:nvSpPr>
        <p:spPr>
          <a:xfrm>
            <a:off x="950595" y="3694809"/>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rPr>
              <a:t>Le piccole imprese mirano a condurre la loro attività per un profitto, guadagnarsi da vivere, servire i loro clienti ma non sono un attore dominante nella loro economia.  </a:t>
            </a:r>
          </a:p>
          <a:p>
            <a:pPr algn="ctr"/>
            <a:endParaRPr lang="it-IT" sz="2000" b="1" dirty="0">
              <a:solidFill>
                <a:schemeClr val="bg1"/>
              </a:solidFill>
            </a:endParaRPr>
          </a:p>
          <a:p>
            <a:pPr algn="ctr"/>
            <a:endParaRPr lang="it-IT" sz="2000" b="1" dirty="0">
              <a:solidFill>
                <a:schemeClr val="bg1"/>
              </a:solidFill>
            </a:endParaRPr>
          </a:p>
        </p:txBody>
      </p:sp>
      <p:sp>
        <p:nvSpPr>
          <p:cNvPr id="16" name="Rectangle: Rounded Corners 15">
            <a:extLst>
              <a:ext uri="{FF2B5EF4-FFF2-40B4-BE49-F238E27FC236}">
                <a16:creationId xmlns:a16="http://schemas.microsoft.com/office/drawing/2014/main" id="{8506CBBD-B093-F6B2-6396-BABE15A3D776}"/>
              </a:ext>
            </a:extLst>
          </p:cNvPr>
          <p:cNvSpPr/>
          <p:nvPr/>
        </p:nvSpPr>
        <p:spPr>
          <a:xfrm>
            <a:off x="6096000" y="3653738"/>
            <a:ext cx="4958952" cy="2096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rPr>
              <a:t>Le start-up hanno il potenziale di una crescita improvvisa e significativa "sviluppando" — di solito utilizzando la tecnologia — possono crescere fino a diventare un attore internazionale in un piccolo periodo di tempo.</a:t>
            </a:r>
          </a:p>
        </p:txBody>
      </p:sp>
    </p:spTree>
    <p:extLst>
      <p:ext uri="{BB962C8B-B14F-4D97-AF65-F5344CB8AC3E}">
        <p14:creationId xmlns:p14="http://schemas.microsoft.com/office/powerpoint/2010/main" val="231868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s-ES" sz="4000" b="1" dirty="0"/>
              <a:t>UNIT 3: </a:t>
            </a:r>
            <a:r>
              <a:rPr lang="en-US" sz="4000" b="1" dirty="0"/>
              <a:t>Business models of the 21st century</a:t>
            </a:r>
            <a:br>
              <a:rPr lang="es-ES" sz="1400" dirty="0"/>
            </a:br>
            <a:r>
              <a:rPr lang="en-US" sz="2800" dirty="0"/>
              <a:t>3.2 Start</a:t>
            </a:r>
            <a:r>
              <a:rPr lang="hu-HU" sz="2800" dirty="0"/>
              <a:t>-</a:t>
            </a:r>
            <a:r>
              <a:rPr lang="en-US" sz="2800" dirty="0"/>
              <a:t>up</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a:bodyPr>
          <a:lstStyle/>
          <a:p>
            <a:pPr marL="0" indent="0" algn="just">
              <a:lnSpc>
                <a:spcPct val="100000"/>
              </a:lnSpc>
              <a:buNone/>
            </a:pPr>
            <a:r>
              <a:rPr lang="it-IT" sz="1800" dirty="0"/>
              <a:t>Le start-up </a:t>
            </a:r>
            <a:r>
              <a:rPr lang="it-IT" sz="1800" b="1" dirty="0"/>
              <a:t>costruiscono il loro modello di business sulla tecnologia </a:t>
            </a:r>
            <a:r>
              <a:rPr lang="it-IT" sz="1800" dirty="0"/>
              <a:t>che consente loro non solo di duplicare o triplicare le loro performance economiche, ma di moltiplicarsi per decine, centinaia o migliaia in poco meno di un breve periodo di un paio di mesi/anno. </a:t>
            </a:r>
          </a:p>
          <a:p>
            <a:pPr marL="0" indent="0" algn="just">
              <a:lnSpc>
                <a:spcPct val="100000"/>
              </a:lnSpc>
              <a:buNone/>
            </a:pPr>
            <a:r>
              <a:rPr lang="it-IT" sz="1800" dirty="0"/>
              <a:t>Le start-up di successo sono spesso </a:t>
            </a:r>
            <a:r>
              <a:rPr lang="en-GB" sz="1800" b="1" dirty="0"/>
              <a:t>“born-global” —</a:t>
            </a:r>
            <a:r>
              <a:rPr lang="it-IT" sz="1800" dirty="0"/>
              <a:t>anche fin dall'inizio, offrono prodotti — ma molto più spesso, servizi — che sono richiesti in tutto il mondo, forse con piccoli sforzi di localizzazione. Le start-up sono sempre molto innovative e includono un fattore ad alto rischio. Solo una piccola percentuale di start-up ha successo a livello internazionale e una quota ancora più piccola su scala globale. </a:t>
            </a:r>
          </a:p>
          <a:p>
            <a:pPr marL="0" indent="0" algn="just">
              <a:lnSpc>
                <a:spcPct val="100000"/>
              </a:lnSpc>
              <a:buNone/>
            </a:pPr>
            <a:r>
              <a:rPr lang="en-GB" sz="1800" dirty="0"/>
              <a:t>Il finanziamento delle start-up deve includere </a:t>
            </a:r>
            <a:r>
              <a:rPr lang="it-IT" sz="1800" b="1" dirty="0"/>
              <a:t>un coinvolgimento del capitale favorevole al rischio </a:t>
            </a:r>
            <a:r>
              <a:rPr lang="en-GB" sz="1800" dirty="0"/>
              <a:t>nelle</a:t>
            </a:r>
            <a:r>
              <a:rPr lang="en-GB" sz="1800" b="1" dirty="0"/>
              <a:t> </a:t>
            </a:r>
            <a:r>
              <a:rPr lang="en-GB" sz="1800" dirty="0"/>
              <a:t>prima fasi</a:t>
            </a:r>
            <a:r>
              <a:rPr lang="en-GB" sz="1800" b="1" dirty="0"/>
              <a:t>. </a:t>
            </a:r>
            <a:r>
              <a:rPr lang="en-GB" sz="1800" dirty="0"/>
              <a:t>Un ciclo tipico:</a:t>
            </a: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3" name="Diagram 2">
            <a:extLst>
              <a:ext uri="{FF2B5EF4-FFF2-40B4-BE49-F238E27FC236}">
                <a16:creationId xmlns:a16="http://schemas.microsoft.com/office/drawing/2014/main" id="{378F3A20-57A3-5C44-55CB-38A5A1E6F4AC}"/>
              </a:ext>
            </a:extLst>
          </p:cNvPr>
          <p:cNvGraphicFramePr/>
          <p:nvPr>
            <p:extLst>
              <p:ext uri="{D42A27DB-BD31-4B8C-83A1-F6EECF244321}">
                <p14:modId xmlns:p14="http://schemas.microsoft.com/office/powerpoint/2010/main" val="3782463448"/>
              </p:ext>
            </p:extLst>
          </p:nvPr>
        </p:nvGraphicFramePr>
        <p:xfrm>
          <a:off x="1228725" y="4857750"/>
          <a:ext cx="9865995" cy="933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484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a:xfrm>
            <a:off x="1097280" y="286603"/>
            <a:ext cx="10896246" cy="1450757"/>
          </a:xfrm>
        </p:spPr>
        <p:txBody>
          <a:bodyPr>
            <a:normAutofit/>
          </a:bodyPr>
          <a:lstStyle/>
          <a:p>
            <a:r>
              <a:rPr lang="it-IT" sz="4800" b="1" dirty="0"/>
              <a:t>UNITA’ 3: Modelli di business del XXI secolo</a:t>
            </a:r>
            <a:br>
              <a:rPr lang="it-IT" sz="4800" b="1" dirty="0"/>
            </a:br>
            <a:r>
              <a:rPr lang="en-US" sz="3600" dirty="0"/>
              <a:t>3.3 Altri nuovi BM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lnSpcReduction="10000"/>
          </a:bodyPr>
          <a:lstStyle/>
          <a:p>
            <a:pPr algn="just"/>
            <a:r>
              <a:rPr lang="it-IT" b="1" dirty="0"/>
              <a:t>I nuovi modelli di business descritti di seguito a volte funzionano in modo indipendente, ma a volte come combinazione dei modelli sottostanti. In ogni caso, una decisione unica deve essere presa sulla combinazione ideale di questi elementi.</a:t>
            </a:r>
            <a:endParaRPr lang="en-GB" b="1" dirty="0"/>
          </a:p>
          <a:p>
            <a:pPr algn="just"/>
            <a:r>
              <a:rPr lang="en-GB" b="1" dirty="0"/>
              <a:t>Sharing economy: </a:t>
            </a:r>
          </a:p>
          <a:p>
            <a:pPr algn="just"/>
            <a:r>
              <a:rPr lang="en-GB" dirty="0"/>
              <a:t>La sharing economy </a:t>
            </a:r>
            <a:r>
              <a:rPr lang="it-IT" dirty="0"/>
              <a:t>come modello di business si basa sulla condivisione di risorse, beni esistenti e servizi tra potenziali utenti. Si basa quasi sempre sull'uso della tecnologia come strumento di condivisione. La condivisione può includere la creazione, la produzione, la distribuzione, la vendita o l'uso di determinati prodotti e servizi. L'economia di condivisione può anche essere B2C (ad esempio Airbnb) o B2B (ad esempio uffici di coworking). </a:t>
            </a:r>
          </a:p>
          <a:p>
            <a:pPr algn="just"/>
            <a:r>
              <a:rPr lang="it-IT" dirty="0"/>
              <a:t>I promotori della sharing economy sostengono spesso che si tratta di una soluzione efficiente sotto il profilo delle risorse e rispettosa dell'ambiente. Altri sottolineano che l'economia della condivisione spesso consente l'evasione fiscale e trascura le normative industriali altrimenti esistenti.</a:t>
            </a:r>
            <a:endParaRPr lang="en-GB" dirty="0"/>
          </a:p>
        </p:txBody>
      </p:sp>
    </p:spTree>
    <p:extLst>
      <p:ext uri="{BB962C8B-B14F-4D97-AF65-F5344CB8AC3E}">
        <p14:creationId xmlns:p14="http://schemas.microsoft.com/office/powerpoint/2010/main" val="349406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p:txBody>
          <a:bodyPr>
            <a:normAutofit fontScale="90000"/>
          </a:bodyPr>
          <a:lstStyle/>
          <a:p>
            <a:r>
              <a:rPr lang="it-IT" sz="4800" b="1" dirty="0"/>
              <a:t>UNITA’ 3: Modelli di business del XXI secolo</a:t>
            </a:r>
            <a:br>
              <a:rPr lang="es-ES" sz="1800" dirty="0"/>
            </a:br>
            <a:r>
              <a:rPr lang="en-US" sz="3600" dirty="0"/>
              <a:t>3.3 Altri nuovi BM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a:bodyPr>
          <a:lstStyle/>
          <a:p>
            <a:pPr algn="just"/>
            <a:r>
              <a:rPr lang="hu-HU" b="1" dirty="0">
                <a:hlinkClick r:id="rId2"/>
              </a:rPr>
              <a:t>Economia di piattaforma:</a:t>
            </a:r>
            <a:endParaRPr lang="en-GB" b="1" dirty="0"/>
          </a:p>
          <a:p>
            <a:pPr algn="just"/>
            <a:r>
              <a:rPr lang="it-IT" dirty="0"/>
              <a:t>L'economia delle piattaforme è simile alla sharing economy, ma sottolinea il ruolo della piattaforma tecnologica che collega i diversi piccoli operatori economici che operano sotto la piattaforma. Che si tratti di Amazon o Uber, l'economia della piattaforma consente agli individui altrimenti non in grado di raggiungere una vasta cerchia di clienti di raggiungere e offrire i loro prodotti/servizi. Il modello di business è anche caratterizzato da gravi </a:t>
            </a:r>
            <a:r>
              <a:rPr lang="en-GB" dirty="0">
                <a:hlinkClick r:id="rId3"/>
              </a:rPr>
              <a:t>squilibri di potere</a:t>
            </a:r>
            <a:r>
              <a:rPr lang="en-GB" dirty="0"/>
              <a:t> (fra la piattaforma e i singoli utenti).</a:t>
            </a:r>
          </a:p>
          <a:p>
            <a:pPr algn="just"/>
            <a:r>
              <a:rPr lang="en-GB" b="1" dirty="0">
                <a:hlinkClick r:id="rId4"/>
              </a:rPr>
              <a:t>Modello on-demand:</a:t>
            </a:r>
            <a:r>
              <a:rPr lang="en-GB" b="1" dirty="0"/>
              <a:t>: </a:t>
            </a:r>
          </a:p>
          <a:p>
            <a:pPr algn="just"/>
            <a:r>
              <a:rPr lang="it-IT" dirty="0"/>
              <a:t>Il modello on-demand è anche collegato agli sviluppi tecnologici. Offre un'opportunità unica per il cliente di cronometrare la consumazione del prodotto / servizio esattamente secondo le proprie preferenze. I moderni servizi di consegna di cibo (foodpanda, Wolt) e streaming media (Spotify, Netflix, ecc.) sono costruiti su questo modello. </a:t>
            </a:r>
          </a:p>
          <a:p>
            <a:pPr algn="just"/>
            <a:endParaRPr lang="it-IT" dirty="0"/>
          </a:p>
          <a:p>
            <a:pPr algn="just"/>
            <a:endParaRPr lang="it-IT" dirty="0"/>
          </a:p>
          <a:p>
            <a:pPr algn="just"/>
            <a:endParaRPr lang="en-GB" dirty="0"/>
          </a:p>
        </p:txBody>
      </p:sp>
    </p:spTree>
    <p:extLst>
      <p:ext uri="{BB962C8B-B14F-4D97-AF65-F5344CB8AC3E}">
        <p14:creationId xmlns:p14="http://schemas.microsoft.com/office/powerpoint/2010/main" val="281304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BF7B-F7E4-9284-1470-F14F567EE6C5}"/>
              </a:ext>
            </a:extLst>
          </p:cNvPr>
          <p:cNvSpPr>
            <a:spLocks noGrp="1"/>
          </p:cNvSpPr>
          <p:nvPr>
            <p:ph type="title"/>
          </p:nvPr>
        </p:nvSpPr>
        <p:spPr/>
        <p:txBody>
          <a:bodyPr>
            <a:normAutofit fontScale="90000"/>
          </a:bodyPr>
          <a:lstStyle/>
          <a:p>
            <a:r>
              <a:rPr lang="it-IT" sz="4800" b="1" dirty="0"/>
              <a:t>UNITA’ 3: Modelli di business del XXI secolo</a:t>
            </a:r>
            <a:br>
              <a:rPr lang="es-ES" sz="1800" dirty="0"/>
            </a:br>
            <a:r>
              <a:rPr lang="en-US" sz="3600" dirty="0"/>
              <a:t>3.3 Altri nuovi BM </a:t>
            </a:r>
            <a:endParaRPr lang="en-GB" dirty="0"/>
          </a:p>
        </p:txBody>
      </p:sp>
      <p:sp>
        <p:nvSpPr>
          <p:cNvPr id="3" name="Content Placeholder 2">
            <a:extLst>
              <a:ext uri="{FF2B5EF4-FFF2-40B4-BE49-F238E27FC236}">
                <a16:creationId xmlns:a16="http://schemas.microsoft.com/office/drawing/2014/main" id="{26A62E8C-4CB0-9081-2A33-5992212FF283}"/>
              </a:ext>
            </a:extLst>
          </p:cNvPr>
          <p:cNvSpPr>
            <a:spLocks noGrp="1"/>
          </p:cNvSpPr>
          <p:nvPr>
            <p:ph idx="1"/>
          </p:nvPr>
        </p:nvSpPr>
        <p:spPr/>
        <p:txBody>
          <a:bodyPr>
            <a:normAutofit fontScale="85000" lnSpcReduction="10000"/>
          </a:bodyPr>
          <a:lstStyle/>
          <a:p>
            <a:pPr algn="just"/>
            <a:r>
              <a:rPr lang="it-IT" b="1" dirty="0"/>
              <a:t>Servizio e modello di abbonamento: </a:t>
            </a:r>
          </a:p>
          <a:p>
            <a:pPr algn="just"/>
            <a:r>
              <a:rPr lang="it-IT" dirty="0"/>
              <a:t>La servitizzazione si basa sul concetto di reinterpretare i prodotti tradizionali e i servizi una tantum come una serie di servizi continuamente forniti, di solito supportando miglioramenti continui, aggiornamenti, aggiornamenti, manutenzione e servizio clienti. Possono essere addebitate quote di abbonamento mensili, semestrali o annuali</a:t>
            </a:r>
            <a:r>
              <a:rPr lang="en-GB" dirty="0"/>
              <a:t>. </a:t>
            </a:r>
            <a:r>
              <a:rPr lang="it-IT" sz="2100" dirty="0">
                <a:hlinkClick r:id="rId2"/>
              </a:rPr>
              <a:t>Scopri di più sulla servitizzazione nel modulo di formazione RESTART 6.</a:t>
            </a:r>
            <a:endParaRPr lang="en-GB" sz="2100" dirty="0"/>
          </a:p>
          <a:p>
            <a:pPr algn="just"/>
            <a:r>
              <a:rPr lang="en-GB" b="1" dirty="0"/>
              <a:t>Modello freemium: </a:t>
            </a:r>
          </a:p>
          <a:p>
            <a:pPr algn="just"/>
            <a:r>
              <a:rPr lang="it-IT" dirty="0"/>
              <a:t>Il modello freemium offre una costruzione semplificata dei servizi per un abbonamento gratuito, ma le funzionalità più avanzate — premium — hanno un prezzo. Questo aiuta il branding, il marketing e la comunicazione del servizio, portandolo a una vasta gamma di clienti, generando reddito da clienti professionali.</a:t>
            </a:r>
            <a:r>
              <a:rPr lang="en-GB" dirty="0"/>
              <a:t>.</a:t>
            </a:r>
            <a:r>
              <a:rPr lang="hu-HU" dirty="0"/>
              <a:t> </a:t>
            </a:r>
            <a:r>
              <a:rPr lang="it-IT" dirty="0"/>
              <a:t>Tali esempi sono </a:t>
            </a:r>
            <a:r>
              <a:rPr lang="hu-HU" dirty="0">
                <a:hlinkClick r:id="rId3"/>
              </a:rPr>
              <a:t>Spotify</a:t>
            </a:r>
            <a:r>
              <a:rPr lang="hu-HU" dirty="0"/>
              <a:t>, </a:t>
            </a:r>
            <a:r>
              <a:rPr lang="hu-HU" dirty="0">
                <a:hlinkClick r:id="rId4"/>
              </a:rPr>
              <a:t>LinkedIn</a:t>
            </a:r>
            <a:r>
              <a:rPr lang="hu-HU" dirty="0"/>
              <a:t> o </a:t>
            </a:r>
            <a:r>
              <a:rPr lang="hu-HU" dirty="0">
                <a:hlinkClick r:id="rId5"/>
              </a:rPr>
              <a:t>Evernote</a:t>
            </a:r>
            <a:r>
              <a:rPr lang="hu-HU" dirty="0"/>
              <a:t> </a:t>
            </a:r>
            <a:r>
              <a:rPr lang="it-IT" dirty="0"/>
              <a:t>e molti altri.</a:t>
            </a:r>
            <a:endParaRPr lang="sk-SK" dirty="0"/>
          </a:p>
          <a:p>
            <a:pPr algn="just"/>
            <a:r>
              <a:rPr lang="en-US" b="1" dirty="0"/>
              <a:t>Modello di localizzazione: </a:t>
            </a:r>
          </a:p>
          <a:p>
            <a:pPr algn="just"/>
            <a:r>
              <a:rPr lang="it-IT" dirty="0"/>
              <a:t>La localizzazione si basa sull'idea di un prodotto/servizio generale adattato all'ambiente locale, alle specifiche condizioni socio-economiche (lingua, preferenze, valori culturali, potere d'acquisto, ecc.) In questo caso, è necessario assicurarsi di avere i diritti legali per adattare il prodotto/servizio originale</a:t>
            </a:r>
            <a:endParaRPr lang="en-GB" dirty="0"/>
          </a:p>
          <a:p>
            <a:pPr algn="just"/>
            <a:endParaRPr lang="en-GB" dirty="0"/>
          </a:p>
        </p:txBody>
      </p:sp>
    </p:spTree>
    <p:extLst>
      <p:ext uri="{BB962C8B-B14F-4D97-AF65-F5344CB8AC3E}">
        <p14:creationId xmlns:p14="http://schemas.microsoft.com/office/powerpoint/2010/main" val="66265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93405" y="1092148"/>
            <a:ext cx="3200400" cy="2286000"/>
          </a:xfrm>
        </p:spPr>
        <p:txBody>
          <a:bodyPr>
            <a:normAutofit fontScale="90000"/>
          </a:bodyPr>
          <a:lstStyle/>
          <a:p>
            <a:br>
              <a:rPr lang="es-ES" sz="4000" b="1" dirty="0"/>
            </a:br>
            <a:br>
              <a:rPr lang="es-ES" sz="4000" b="1" dirty="0"/>
            </a:br>
            <a:br>
              <a:rPr lang="es-ES" sz="4000" b="1" dirty="0"/>
            </a:br>
            <a:r>
              <a:rPr lang="es-ES" sz="4000" b="1" dirty="0"/>
              <a:t>UNITA’ 4: </a:t>
            </a:r>
            <a:r>
              <a:rPr lang="it-IT" sz="4000" dirty="0"/>
              <a:t>Impostare il proprio modello di business</a:t>
            </a:r>
            <a:br>
              <a:rPr lang="es-ES" sz="4000" b="1" dirty="0"/>
            </a:br>
            <a:br>
              <a:rPr lang="es-ES"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092148"/>
            <a:ext cx="6683928" cy="4965863"/>
          </a:xfrm>
        </p:spPr>
        <p:txBody>
          <a:bodyPr/>
          <a:lstStyle/>
          <a:p>
            <a:pPr algn="just">
              <a:lnSpc>
                <a:spcPct val="120000"/>
              </a:lnSpc>
            </a:pPr>
            <a:r>
              <a:rPr lang="it-IT" dirty="0"/>
              <a:t>In quest'ultimo capitolo vi indichiamo gli elementi più importanti della configurazione del vostro modello di business. Ciò includerà l'elaborazione dei punti di forza, delle debolezze, delle opportunità e delle minacce della tua idea di business (l'analisi SWOT), sulla base delle ricerche di mercato preliminari che conduci. Poi approfondisci il modello e trova mentori e partner con cui lavorare!</a:t>
            </a:r>
            <a:endParaRPr lang="en-US"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8" name="Picture 7" descr="A group of people working on computers&#10;&#10;Description automatically generated with low confidence">
            <a:extLst>
              <a:ext uri="{FF2B5EF4-FFF2-40B4-BE49-F238E27FC236}">
                <a16:creationId xmlns:a16="http://schemas.microsoft.com/office/drawing/2014/main" id="{5D631913-EB20-DC10-FD54-6D81DDDDE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872" y="3763233"/>
            <a:ext cx="3666930" cy="2444620"/>
          </a:xfrm>
          <a:prstGeom prst="rect">
            <a:avLst/>
          </a:prstGeom>
        </p:spPr>
      </p:pic>
    </p:spTree>
    <p:extLst>
      <p:ext uri="{BB962C8B-B14F-4D97-AF65-F5344CB8AC3E}">
        <p14:creationId xmlns:p14="http://schemas.microsoft.com/office/powerpoint/2010/main" val="220576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4: Impostare il proprio modello di business</a:t>
            </a:r>
            <a:br>
              <a:rPr lang="es-ES" sz="4000" b="1" dirty="0"/>
            </a:br>
            <a:br>
              <a:rPr lang="es-ES" sz="1400" dirty="0"/>
            </a:br>
            <a:r>
              <a:rPr lang="en-US" sz="2800" dirty="0"/>
              <a:t>4.1 </a:t>
            </a:r>
            <a:r>
              <a:rPr lang="en-US" sz="2800" dirty="0">
                <a:hlinkClick r:id="rId2"/>
              </a:rPr>
              <a:t>SWOT</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fontScale="92500" lnSpcReduction="10000"/>
          </a:bodyPr>
          <a:lstStyle/>
          <a:p>
            <a:pPr algn="just"/>
            <a:r>
              <a:rPr lang="en-US" sz="1800" dirty="0"/>
              <a:t>In primo luogo, </a:t>
            </a:r>
            <a:r>
              <a:rPr lang="en-US" sz="1800" b="1" dirty="0"/>
              <a:t>conducete le vostre indagini di mercato</a:t>
            </a:r>
            <a:r>
              <a:rPr lang="en-US" sz="1800" dirty="0"/>
              <a:t>– o fate sì che qualcuno le conduca per voi– </a:t>
            </a:r>
            <a:r>
              <a:rPr lang="it-IT" sz="1800" dirty="0"/>
              <a:t>come discusso nel Capitolo 1.1</a:t>
            </a:r>
            <a:r>
              <a:rPr lang="en-US" sz="1800" dirty="0"/>
              <a:t>. Prendete familiarità con </a:t>
            </a:r>
            <a:r>
              <a:rPr lang="en-US" sz="1800" b="1" dirty="0"/>
              <a:t>la potenziale base di clienti</a:t>
            </a:r>
            <a:r>
              <a:rPr lang="en-US" sz="1800" dirty="0"/>
              <a:t>, </a:t>
            </a:r>
            <a:r>
              <a:rPr lang="it-IT" sz="1800" dirty="0"/>
              <a:t>le loro preferenze e capacità di domanda,</a:t>
            </a:r>
            <a:r>
              <a:rPr lang="en-US" sz="1800" dirty="0"/>
              <a:t> con </a:t>
            </a:r>
            <a:r>
              <a:rPr lang="en-US" sz="1800" b="1" dirty="0"/>
              <a:t>tuoi concorrenti</a:t>
            </a:r>
            <a:r>
              <a:rPr lang="hu-HU" sz="1800" b="1" dirty="0"/>
              <a:t>,</a:t>
            </a:r>
            <a:r>
              <a:rPr lang="en-US" sz="1800" dirty="0"/>
              <a:t> e con </a:t>
            </a:r>
            <a:r>
              <a:rPr lang="en-US" sz="1800" b="1" dirty="0"/>
              <a:t>potenziali alleanze</a:t>
            </a:r>
            <a:r>
              <a:rPr lang="en-US" sz="1800" dirty="0"/>
              <a:t>. Quindi posiziona te stesso e la tua idea di mercato, e </a:t>
            </a:r>
            <a:r>
              <a:rPr lang="en-US" sz="1800" b="1" dirty="0"/>
              <a:t>cerca di indentificare I punti di forza, debolezze, opportunità e minacce</a:t>
            </a:r>
            <a:r>
              <a:rPr lang="en-US" sz="1800" dirty="0"/>
              <a:t>. Mettile giù in una matrice:</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r>
              <a:rPr lang="en-US" sz="1600" dirty="0"/>
              <a:t>Ulteriore supporto:  </a:t>
            </a:r>
            <a:r>
              <a:rPr lang="en-US" sz="1600" dirty="0">
                <a:hlinkClick r:id="rId3"/>
              </a:rPr>
              <a:t>examples</a:t>
            </a:r>
            <a:r>
              <a:rPr lang="en-US" sz="1600" dirty="0"/>
              <a:t>, </a:t>
            </a:r>
            <a:r>
              <a:rPr lang="en-US" sz="1600" dirty="0">
                <a:hlinkClick r:id="rId4"/>
              </a:rPr>
              <a:t>best practices</a:t>
            </a:r>
            <a:r>
              <a:rPr lang="en-US" sz="1600" dirty="0"/>
              <a:t>, </a:t>
            </a:r>
            <a:r>
              <a:rPr lang="en-US" sz="1600" dirty="0">
                <a:hlinkClick r:id="rId5"/>
              </a:rPr>
              <a:t>step-by-step guide</a:t>
            </a:r>
            <a:endParaRPr lang="en-US" sz="1600" dirty="0"/>
          </a:p>
          <a:p>
            <a:pPr algn="just"/>
            <a:endParaRPr lang="en-US" sz="1800" dirty="0"/>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graphicFrame>
        <p:nvGraphicFramePr>
          <p:cNvPr id="5" name="Table 5">
            <a:extLst>
              <a:ext uri="{FF2B5EF4-FFF2-40B4-BE49-F238E27FC236}">
                <a16:creationId xmlns:a16="http://schemas.microsoft.com/office/drawing/2014/main" id="{20690C6A-76C4-4DC0-17D8-01952E74A9FD}"/>
              </a:ext>
            </a:extLst>
          </p:cNvPr>
          <p:cNvGraphicFramePr>
            <a:graphicFrameLocks noGrp="1"/>
          </p:cNvGraphicFramePr>
          <p:nvPr>
            <p:extLst>
              <p:ext uri="{D42A27DB-BD31-4B8C-83A1-F6EECF244321}">
                <p14:modId xmlns:p14="http://schemas.microsoft.com/office/powerpoint/2010/main" val="65489860"/>
              </p:ext>
            </p:extLst>
          </p:nvPr>
        </p:nvGraphicFramePr>
        <p:xfrm>
          <a:off x="1295399" y="2871894"/>
          <a:ext cx="9725026" cy="2651760"/>
        </p:xfrm>
        <a:graphic>
          <a:graphicData uri="http://schemas.openxmlformats.org/drawingml/2006/table">
            <a:tbl>
              <a:tblPr firstRow="1" bandRow="1">
                <a:tableStyleId>{5C22544A-7EE6-4342-B048-85BDC9FD1C3A}</a:tableStyleId>
              </a:tblPr>
              <a:tblGrid>
                <a:gridCol w="4862513">
                  <a:extLst>
                    <a:ext uri="{9D8B030D-6E8A-4147-A177-3AD203B41FA5}">
                      <a16:colId xmlns:a16="http://schemas.microsoft.com/office/drawing/2014/main" val="2689989254"/>
                    </a:ext>
                  </a:extLst>
                </a:gridCol>
                <a:gridCol w="4862513">
                  <a:extLst>
                    <a:ext uri="{9D8B030D-6E8A-4147-A177-3AD203B41FA5}">
                      <a16:colId xmlns:a16="http://schemas.microsoft.com/office/drawing/2014/main" val="609209008"/>
                    </a:ext>
                  </a:extLst>
                </a:gridCol>
              </a:tblGrid>
              <a:tr h="0">
                <a:tc>
                  <a:txBody>
                    <a:bodyPr/>
                    <a:lstStyle/>
                    <a:p>
                      <a:r>
                        <a:rPr lang="en-US" dirty="0"/>
                        <a:t>Punti di forza: </a:t>
                      </a:r>
                    </a:p>
                    <a:p>
                      <a:pPr marL="285750" indent="-285750">
                        <a:buFontTx/>
                        <a:buChar char="-"/>
                      </a:pPr>
                      <a:r>
                        <a:rPr lang="it-IT" sz="1400" b="0" dirty="0"/>
                        <a:t>Prodotti di qualità superiore a quelli attualmente offerti</a:t>
                      </a:r>
                    </a:p>
                    <a:p>
                      <a:pPr marL="285750" indent="-285750">
                        <a:buFontTx/>
                        <a:buChar char="-"/>
                      </a:pPr>
                      <a:r>
                        <a:rPr lang="it-IT" sz="1400" b="0" dirty="0"/>
                        <a:t>Buone opzioni di social marketing tramite reti esistenti</a:t>
                      </a:r>
                    </a:p>
                    <a:p>
                      <a:pPr marL="285750" indent="-285750">
                        <a:buFontTx/>
                        <a:buChar char="-"/>
                      </a:pPr>
                      <a:r>
                        <a:rPr lang="it-IT" sz="1400" b="0" dirty="0"/>
                        <a:t>Clienti facilmente indirizzati tramite i social media </a:t>
                      </a:r>
                    </a:p>
                    <a:p>
                      <a:pPr marL="285750" indent="-285750">
                        <a:buFontTx/>
                        <a:buChar char="-"/>
                      </a:pPr>
                      <a:r>
                        <a:rPr lang="it-IT" sz="1400" b="0" dirty="0"/>
                        <a:t>Ecc.</a:t>
                      </a:r>
                      <a:endParaRPr lang="en-GB" sz="1400" b="0" dirty="0"/>
                    </a:p>
                  </a:txBody>
                  <a:tcPr/>
                </a:tc>
                <a:tc>
                  <a:txBody>
                    <a:bodyPr/>
                    <a:lstStyle/>
                    <a:p>
                      <a:r>
                        <a:rPr lang="en-US" dirty="0"/>
                        <a:t>Debolezze: </a:t>
                      </a:r>
                    </a:p>
                    <a:p>
                      <a:pPr marL="285750" indent="-285750" algn="l" defTabSz="914400" rtl="0" eaLnBrk="1" latinLnBrk="0" hangingPunct="1">
                        <a:buFontTx/>
                        <a:buChar char="-"/>
                      </a:pPr>
                      <a:r>
                        <a:rPr lang="it-IT" sz="1400" b="0" kern="1200" dirty="0">
                          <a:solidFill>
                            <a:schemeClr val="lt1"/>
                          </a:solidFill>
                          <a:latin typeface="+mn-lt"/>
                          <a:ea typeface="+mn-ea"/>
                          <a:cs typeface="+mn-cs"/>
                        </a:rPr>
                        <a:t>Forniture costose per prodotti di alta qualità</a:t>
                      </a:r>
                    </a:p>
                    <a:p>
                      <a:pPr marL="285750" indent="-285750" algn="l" defTabSz="914400" rtl="0" eaLnBrk="1" latinLnBrk="0" hangingPunct="1">
                        <a:buFontTx/>
                        <a:buChar char="-"/>
                      </a:pPr>
                      <a:r>
                        <a:rPr lang="it-IT" sz="1400" b="0" kern="1200" dirty="0">
                          <a:solidFill>
                            <a:schemeClr val="lt1"/>
                          </a:solidFill>
                          <a:latin typeface="+mn-lt"/>
                          <a:ea typeface="+mn-ea"/>
                          <a:cs typeface="+mn-cs"/>
                        </a:rPr>
                        <a:t>Costose opzioni di noleggio del negozio presso la posizione di primo piano della base clienti </a:t>
                      </a:r>
                    </a:p>
                    <a:p>
                      <a:pPr marL="285750" indent="-285750" algn="l" defTabSz="914400" rtl="0" eaLnBrk="1" latinLnBrk="0" hangingPunct="1">
                        <a:buFontTx/>
                        <a:buChar char="-"/>
                      </a:pPr>
                      <a:r>
                        <a:rPr lang="it-IT" sz="1400" b="0" kern="1200" dirty="0">
                          <a:solidFill>
                            <a:schemeClr val="lt1"/>
                          </a:solidFill>
                          <a:latin typeface="+mn-lt"/>
                          <a:ea typeface="+mn-ea"/>
                          <a:cs typeface="+mn-cs"/>
                        </a:rPr>
                        <a:t>Ecc.</a:t>
                      </a:r>
                      <a:endParaRPr lang="en-GB" sz="1400" b="0" kern="1200" dirty="0">
                        <a:solidFill>
                          <a:schemeClr val="lt1"/>
                        </a:solidFill>
                        <a:latin typeface="+mn-lt"/>
                        <a:ea typeface="+mn-ea"/>
                        <a:cs typeface="+mn-cs"/>
                      </a:endParaRPr>
                    </a:p>
                  </a:txBody>
                  <a:tcPr/>
                </a:tc>
                <a:extLst>
                  <a:ext uri="{0D108BD9-81ED-4DB2-BD59-A6C34878D82A}">
                    <a16:rowId xmlns:a16="http://schemas.microsoft.com/office/drawing/2014/main" val="2545864425"/>
                  </a:ext>
                </a:extLst>
              </a:tr>
              <a:tr h="0">
                <a:tc>
                  <a:txBody>
                    <a:bodyPr/>
                    <a:lstStyle/>
                    <a:p>
                      <a:r>
                        <a:rPr lang="en-US" dirty="0"/>
                        <a:t>Opportunità: </a:t>
                      </a:r>
                    </a:p>
                    <a:p>
                      <a:pPr marL="285750" indent="-285750">
                        <a:buFontTx/>
                        <a:buChar char="-"/>
                      </a:pPr>
                      <a:r>
                        <a:rPr lang="it-IT" sz="1400" dirty="0"/>
                        <a:t>Alto potenziale di potere d'acquisto</a:t>
                      </a:r>
                    </a:p>
                    <a:p>
                      <a:pPr marL="285750" indent="-285750">
                        <a:buFontTx/>
                        <a:buChar char="-"/>
                      </a:pPr>
                      <a:r>
                        <a:rPr lang="it-IT" sz="1400" dirty="0"/>
                        <a:t>Possibilità di ampliare la gamma di prodotti</a:t>
                      </a:r>
                    </a:p>
                    <a:p>
                      <a:pPr marL="285750" indent="-285750">
                        <a:buFontTx/>
                        <a:buChar char="-"/>
                      </a:pPr>
                      <a:r>
                        <a:rPr lang="it-IT" sz="1400" dirty="0"/>
                        <a:t>Aprirsi a un insieme più ampio di acquirenti attraverso una piattaforma web </a:t>
                      </a:r>
                    </a:p>
                    <a:p>
                      <a:pPr marL="285750" indent="-285750">
                        <a:buFontTx/>
                        <a:buChar char="-"/>
                      </a:pPr>
                      <a:r>
                        <a:rPr lang="it-IT" sz="1400" dirty="0"/>
                        <a:t>Ecc.</a:t>
                      </a:r>
                      <a:endParaRPr lang="en-GB" sz="1400" dirty="0"/>
                    </a:p>
                  </a:txBody>
                  <a:tcPr/>
                </a:tc>
                <a:tc>
                  <a:txBody>
                    <a:bodyPr/>
                    <a:lstStyle/>
                    <a:p>
                      <a:r>
                        <a:rPr lang="en-US" dirty="0"/>
                        <a:t>Minacce: </a:t>
                      </a:r>
                    </a:p>
                    <a:p>
                      <a:pPr marL="285750" indent="-285750">
                        <a:buFontTx/>
                        <a:buChar char="-"/>
                      </a:pPr>
                      <a:r>
                        <a:rPr lang="it-IT" sz="1400" dirty="0"/>
                        <a:t>Numero limitato di clienti per il primo periodo che non genera ricavi sufficienti</a:t>
                      </a:r>
                    </a:p>
                    <a:p>
                      <a:pPr marL="285750" indent="-285750">
                        <a:buFontTx/>
                        <a:buChar char="-"/>
                      </a:pPr>
                      <a:r>
                        <a:rPr lang="it-IT" sz="1400" dirty="0"/>
                        <a:t>Squilibri nei fornitori fiduciosi possono mettere in pericolo le forniture </a:t>
                      </a:r>
                    </a:p>
                    <a:p>
                      <a:pPr marL="285750" indent="-285750">
                        <a:buFontTx/>
                        <a:buChar char="-"/>
                      </a:pPr>
                      <a:r>
                        <a:rPr lang="it-IT" sz="1400" dirty="0"/>
                        <a:t>Ecc.</a:t>
                      </a:r>
                      <a:endParaRPr lang="en-GB" sz="1400" dirty="0"/>
                    </a:p>
                  </a:txBody>
                  <a:tcPr/>
                </a:tc>
                <a:extLst>
                  <a:ext uri="{0D108BD9-81ED-4DB2-BD59-A6C34878D82A}">
                    <a16:rowId xmlns:a16="http://schemas.microsoft.com/office/drawing/2014/main" val="1241685027"/>
                  </a:ext>
                </a:extLst>
              </a:tr>
            </a:tbl>
          </a:graphicData>
        </a:graphic>
      </p:graphicFrame>
    </p:spTree>
    <p:extLst>
      <p:ext uri="{BB962C8B-B14F-4D97-AF65-F5344CB8AC3E}">
        <p14:creationId xmlns:p14="http://schemas.microsoft.com/office/powerpoint/2010/main" val="412845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dirty="0"/>
              <a:t>INDICE </a:t>
            </a:r>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1555672465"/>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78C812E-2238-0FB9-B6CE-8919409FBB33}"/>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4: Impostare il proprio modello di business</a:t>
            </a:r>
            <a:br>
              <a:rPr lang="es-ES" sz="4000" b="1" dirty="0"/>
            </a:br>
            <a:br>
              <a:rPr lang="es-ES" sz="1400" dirty="0"/>
            </a:br>
            <a:r>
              <a:rPr lang="en-US" sz="2800" dirty="0"/>
              <a:t>4.1 SWOT</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fontScale="92500" lnSpcReduction="10000"/>
          </a:bodyPr>
          <a:lstStyle/>
          <a:p>
            <a:pPr algn="just"/>
            <a:r>
              <a:rPr lang="en-US" sz="1800" dirty="0"/>
              <a:t>Sulla base del tuo </a:t>
            </a:r>
            <a:r>
              <a:rPr lang="en-US" sz="1800" b="1" dirty="0"/>
              <a:t>SWOT, </a:t>
            </a:r>
            <a:r>
              <a:rPr lang="it-IT" sz="1800" b="1" dirty="0"/>
              <a:t>sarete in grado di determinare le principali tendenze per il tuo modello di business.</a:t>
            </a:r>
            <a:endParaRPr lang="en-US" sz="1800" dirty="0"/>
          </a:p>
          <a:p>
            <a:pPr algn="just">
              <a:lnSpc>
                <a:spcPct val="120000"/>
              </a:lnSpc>
              <a:buFont typeface="Wingdings" panose="05000000000000000000" pitchFamily="2" charset="2"/>
              <a:buChar char="§"/>
            </a:pPr>
            <a:r>
              <a:rPr lang="en-US" dirty="0"/>
              <a:t> </a:t>
            </a:r>
            <a:r>
              <a:rPr lang="it-IT" dirty="0"/>
              <a:t>Siete in grado di raggiungere clienti con un alto potere d'acquisto e di offrire prodotti esclusivi di alta qualità? O meglio fornire una gamma più ampia di clienti con prodotti meno esclusivi, ma di buon rapporto qualità/prezzo? </a:t>
            </a:r>
            <a:endParaRPr lang="en-US" dirty="0"/>
          </a:p>
          <a:p>
            <a:pPr algn="just">
              <a:lnSpc>
                <a:spcPct val="120000"/>
              </a:lnSpc>
              <a:buFont typeface="Wingdings" panose="05000000000000000000" pitchFamily="2" charset="2"/>
              <a:buChar char="§"/>
            </a:pPr>
            <a:r>
              <a:rPr lang="it-IT" dirty="0"/>
              <a:t>Siete in grado di controllare le tue forniture in modo affidabile o sei in balia di poteri maggiori da parte dei fornitori? Le vostre forniture sono domestiche o vi affidate agli input importati? </a:t>
            </a:r>
          </a:p>
          <a:p>
            <a:pPr algn="just">
              <a:lnSpc>
                <a:spcPct val="120000"/>
              </a:lnSpc>
              <a:buFont typeface="Wingdings" panose="05000000000000000000" pitchFamily="2" charset="2"/>
              <a:buChar char="§"/>
            </a:pPr>
            <a:r>
              <a:rPr lang="it-IT" dirty="0"/>
              <a:t>State cercando un'opportunità di vendita offline o meglio andare online? Siete in grado di rivolgervi direttamente ai tuoi clienti e gestire un negozio online o piuttosto rivolgervi a un mercato online — una piattaforma? </a:t>
            </a:r>
          </a:p>
          <a:p>
            <a:pPr marL="0" indent="0" algn="just">
              <a:lnSpc>
                <a:spcPct val="120000"/>
              </a:lnSpc>
              <a:buNone/>
            </a:pPr>
            <a:r>
              <a:rPr lang="it-IT" sz="1800" dirty="0"/>
              <a:t>Sulla base delle risposte a tali domande, potete disegnare il quadro di progettazione principale per il vostro modello di business.</a:t>
            </a: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8849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4: Impostare il proprio modello di business</a:t>
            </a:r>
            <a:br>
              <a:rPr lang="es-ES" sz="4000" b="1" dirty="0"/>
            </a:br>
            <a:br>
              <a:rPr lang="es-ES" sz="1400" dirty="0"/>
            </a:br>
            <a:r>
              <a:rPr lang="en-US" sz="2800" dirty="0"/>
              <a:t>4.2 Strumenti e tecnologie</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97280" y="1845733"/>
            <a:ext cx="10058400" cy="4183591"/>
          </a:xfrm>
        </p:spPr>
        <p:txBody>
          <a:bodyPr>
            <a:normAutofit/>
          </a:bodyPr>
          <a:lstStyle/>
          <a:p>
            <a:pPr algn="just"/>
            <a:r>
              <a:rPr lang="it-IT" sz="1400" dirty="0"/>
              <a:t>Sulla base del modello di business selezionato, potete mettere insieme il vostro business plan. Un business plan è un documento scritto che delinea le strategie specifiche, gli obiettivi e le tattiche che un MPMI (micro, piccola e media impresa) utilizzerà per raggiungere i suoi obiettivi operativi e di profitto. In sostanza, un business plan è un progetto per il successo dell'azienda, fornendo una tabella di marcia per la sua crescita e sviluppo nel tempo. È possibile utilizzare varie tecniche e strumenti: </a:t>
            </a:r>
          </a:p>
          <a:p>
            <a:pPr algn="just"/>
            <a:r>
              <a:rPr lang="it-IT" sz="1400" dirty="0"/>
              <a:t>A.) Avete la possibilità— e siete incoraggiati —di utilizzare un software di fogli di calcolo old-school — Excel, ecc. — e fare i calcoli sul lato costo/spesa e sul lato delle entrate</a:t>
            </a:r>
          </a:p>
          <a:p>
            <a:pPr algn="just"/>
            <a:r>
              <a:rPr lang="it-IT" sz="1400" dirty="0"/>
              <a:t>B.) Potete anche — e dovete essere pronti ad usare più di queste opzioni! utilizzare strumenti/app online progettati per creare modelli di business. Alcuni esempi sono:</a:t>
            </a:r>
            <a:endParaRPr lang="en-US" sz="1400" dirty="0"/>
          </a:p>
          <a:p>
            <a:pPr marL="0" indent="0" algn="just">
              <a:lnSpc>
                <a:spcPct val="100000"/>
              </a:lnSpc>
              <a:buNone/>
            </a:pPr>
            <a:endParaRPr lang="en-US" sz="14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23" name="Picture 22" descr="Text&#10;&#10;Description automatically generated with medium confidence">
            <a:hlinkClick r:id="rId4"/>
            <a:extLst>
              <a:ext uri="{FF2B5EF4-FFF2-40B4-BE49-F238E27FC236}">
                <a16:creationId xmlns:a16="http://schemas.microsoft.com/office/drawing/2014/main" id="{46DA3281-1F3F-D06A-9A6F-A409D9834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4024267"/>
            <a:ext cx="1908971" cy="992665"/>
          </a:xfrm>
          <a:prstGeom prst="rect">
            <a:avLst/>
          </a:prstGeom>
        </p:spPr>
      </p:pic>
      <p:pic>
        <p:nvPicPr>
          <p:cNvPr id="25" name="Picture 24" descr="Text&#10;&#10;Description automatically generated with medium confidence">
            <a:hlinkClick r:id="rId6"/>
            <a:extLst>
              <a:ext uri="{FF2B5EF4-FFF2-40B4-BE49-F238E27FC236}">
                <a16:creationId xmlns:a16="http://schemas.microsoft.com/office/drawing/2014/main" id="{EC9B899B-C7AD-4BF2-96F7-6A3509B516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933" y="4024267"/>
            <a:ext cx="2069666" cy="917405"/>
          </a:xfrm>
          <a:prstGeom prst="rect">
            <a:avLst/>
          </a:prstGeom>
        </p:spPr>
      </p:pic>
      <p:pic>
        <p:nvPicPr>
          <p:cNvPr id="27" name="Picture 26" descr="A picture containing text&#10;&#10;Description automatically generated">
            <a:hlinkClick r:id="rId8"/>
            <a:extLst>
              <a:ext uri="{FF2B5EF4-FFF2-40B4-BE49-F238E27FC236}">
                <a16:creationId xmlns:a16="http://schemas.microsoft.com/office/drawing/2014/main" id="{807168C6-E3BC-AF2A-043E-7E2505E875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9666" y="4160678"/>
            <a:ext cx="1402167" cy="955323"/>
          </a:xfrm>
          <a:prstGeom prst="rect">
            <a:avLst/>
          </a:prstGeom>
        </p:spPr>
      </p:pic>
      <p:pic>
        <p:nvPicPr>
          <p:cNvPr id="29" name="Picture 28" descr="Logo&#10;&#10;Description automatically generated">
            <a:hlinkClick r:id="rId10"/>
            <a:extLst>
              <a:ext uri="{FF2B5EF4-FFF2-40B4-BE49-F238E27FC236}">
                <a16:creationId xmlns:a16="http://schemas.microsoft.com/office/drawing/2014/main" id="{CA03C18D-E26E-F4CF-650E-14D99B1A82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2135" y="5218456"/>
            <a:ext cx="1701469" cy="764946"/>
          </a:xfrm>
          <a:prstGeom prst="rect">
            <a:avLst/>
          </a:prstGeom>
        </p:spPr>
      </p:pic>
      <p:pic>
        <p:nvPicPr>
          <p:cNvPr id="31" name="Picture 30" descr="Graphical user interface, text&#10;&#10;Description automatically generated">
            <a:extLst>
              <a:ext uri="{FF2B5EF4-FFF2-40B4-BE49-F238E27FC236}">
                <a16:creationId xmlns:a16="http://schemas.microsoft.com/office/drawing/2014/main" id="{D9B03BC6-2E25-3DCC-CD04-D0CD939085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294" y="5156221"/>
            <a:ext cx="2195518" cy="836388"/>
          </a:xfrm>
          <a:prstGeom prst="rect">
            <a:avLst/>
          </a:prstGeom>
        </p:spPr>
      </p:pic>
      <p:pic>
        <p:nvPicPr>
          <p:cNvPr id="33" name="Picture 32" descr="Logo&#10;&#10;Description automatically generated">
            <a:hlinkClick r:id="rId13"/>
            <a:extLst>
              <a:ext uri="{FF2B5EF4-FFF2-40B4-BE49-F238E27FC236}">
                <a16:creationId xmlns:a16="http://schemas.microsoft.com/office/drawing/2014/main" id="{2CFB9C62-CCAE-31B1-5874-0489A05ECE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08391" y="3969849"/>
            <a:ext cx="1577245" cy="955323"/>
          </a:xfrm>
          <a:prstGeom prst="rect">
            <a:avLst/>
          </a:prstGeom>
        </p:spPr>
      </p:pic>
      <p:pic>
        <p:nvPicPr>
          <p:cNvPr id="35" name="Picture 34" descr="Logo&#10;&#10;Description automatically generated with medium confidence">
            <a:hlinkClick r:id="rId15"/>
            <a:extLst>
              <a:ext uri="{FF2B5EF4-FFF2-40B4-BE49-F238E27FC236}">
                <a16:creationId xmlns:a16="http://schemas.microsoft.com/office/drawing/2014/main" id="{36AFB197-65BC-9E95-3405-A9CC00BB50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6233" y="4979490"/>
            <a:ext cx="1647738" cy="1142652"/>
          </a:xfrm>
          <a:prstGeom prst="rect">
            <a:avLst/>
          </a:prstGeom>
        </p:spPr>
      </p:pic>
      <p:pic>
        <p:nvPicPr>
          <p:cNvPr id="6" name="Kép 5">
            <a:hlinkClick r:id="rId17"/>
            <a:extLst>
              <a:ext uri="{FF2B5EF4-FFF2-40B4-BE49-F238E27FC236}">
                <a16:creationId xmlns:a16="http://schemas.microsoft.com/office/drawing/2014/main" id="{E61D9D7B-E665-B36A-6108-D4FB98B6425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62114" y="4893363"/>
            <a:ext cx="1599452" cy="1292443"/>
          </a:xfrm>
          <a:prstGeom prst="rect">
            <a:avLst/>
          </a:prstGeom>
        </p:spPr>
      </p:pic>
    </p:spTree>
    <p:extLst>
      <p:ext uri="{BB962C8B-B14F-4D97-AF65-F5344CB8AC3E}">
        <p14:creationId xmlns:p14="http://schemas.microsoft.com/office/powerpoint/2010/main" val="15020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4: Impostare il proprio modello di business</a:t>
            </a:r>
            <a:br>
              <a:rPr lang="es-ES" sz="4000" b="1" dirty="0"/>
            </a:br>
            <a:br>
              <a:rPr lang="es-ES" sz="1400" dirty="0"/>
            </a:br>
            <a:r>
              <a:rPr lang="en-US" sz="2800" dirty="0"/>
              <a:t>4.2 Strumenti e tecnologie</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0"/>
            <a:ext cx="10058400" cy="4183591"/>
          </a:xfrm>
        </p:spPr>
        <p:txBody>
          <a:bodyPr>
            <a:normAutofit/>
          </a:bodyPr>
          <a:lstStyle/>
          <a:p>
            <a:pPr algn="just"/>
            <a:r>
              <a:rPr lang="it-IT" sz="1800" dirty="0"/>
              <a:t>Una volta capito il tuo modello di business, assicurati di creare quanto segue: </a:t>
            </a:r>
          </a:p>
          <a:p>
            <a:pPr algn="just"/>
            <a:endParaRPr lang="it-IT" sz="1800" dirty="0"/>
          </a:p>
          <a:p>
            <a:pPr algn="just"/>
            <a:endParaRPr lang="it-IT" sz="1800" dirty="0"/>
          </a:p>
          <a:p>
            <a:pPr algn="just"/>
            <a:endParaRPr lang="en-US" sz="1800" dirty="0"/>
          </a:p>
          <a:p>
            <a:pPr marL="0" indent="0" algn="just">
              <a:lnSpc>
                <a:spcPct val="100000"/>
              </a:lnSpc>
              <a:buNone/>
            </a:pP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2D272E-0DDD-A84C-155A-68B3FA2B787B}"/>
              </a:ext>
            </a:extLst>
          </p:cNvPr>
          <p:cNvGraphicFramePr/>
          <p:nvPr>
            <p:extLst>
              <p:ext uri="{D42A27DB-BD31-4B8C-83A1-F6EECF244321}">
                <p14:modId xmlns:p14="http://schemas.microsoft.com/office/powerpoint/2010/main" val="494973604"/>
              </p:ext>
            </p:extLst>
          </p:nvPr>
        </p:nvGraphicFramePr>
        <p:xfrm>
          <a:off x="2032000" y="2286000"/>
          <a:ext cx="8128000" cy="385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49412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4: Impostare il proprio modello di business</a:t>
            </a:r>
            <a:br>
              <a:rPr lang="es-ES" sz="4000" b="1" dirty="0"/>
            </a:br>
            <a:br>
              <a:rPr lang="es-ES" sz="1400" dirty="0"/>
            </a:br>
            <a:r>
              <a:rPr lang="en-US" sz="2800" dirty="0"/>
              <a:t>4.3 Alleanze e networking</a:t>
            </a:r>
            <a:endParaRPr lang="en-US"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86671"/>
            <a:ext cx="10058400" cy="4000945"/>
          </a:xfrm>
        </p:spPr>
        <p:txBody>
          <a:bodyPr>
            <a:normAutofit fontScale="92500" lnSpcReduction="20000"/>
          </a:bodyPr>
          <a:lstStyle/>
          <a:p>
            <a:pPr algn="just"/>
            <a:r>
              <a:rPr lang="it-IT" sz="1800" dirty="0"/>
              <a:t>Il vostro ultimo compito a casa è trovare alleanze, mentori e sostenitori - fai il networking!</a:t>
            </a:r>
          </a:p>
          <a:p>
            <a:pPr algn="just"/>
            <a:r>
              <a:rPr lang="it-IT" sz="1800" dirty="0"/>
              <a:t>Contatto: </a:t>
            </a:r>
          </a:p>
          <a:p>
            <a:pPr algn="just">
              <a:lnSpc>
                <a:spcPct val="120000"/>
              </a:lnSpc>
              <a:buFont typeface="Wingdings" panose="05000000000000000000" pitchFamily="2" charset="2"/>
              <a:buChar char="§"/>
            </a:pPr>
            <a:r>
              <a:rPr lang="it-IT" sz="1800" dirty="0">
                <a:hlinkClick r:id="rId2"/>
              </a:rPr>
              <a:t>Camere di commercio locali ed europee, associazioni di camera</a:t>
            </a:r>
            <a:endParaRPr lang="en-US" sz="1800" dirty="0"/>
          </a:p>
          <a:p>
            <a:pPr algn="just">
              <a:lnSpc>
                <a:spcPct val="120000"/>
              </a:lnSpc>
              <a:buFont typeface="Wingdings" panose="05000000000000000000" pitchFamily="2" charset="2"/>
              <a:buChar char="§"/>
            </a:pPr>
            <a:r>
              <a:rPr lang="it-IT" sz="1800" dirty="0">
                <a:hlinkClick r:id="rId3"/>
              </a:rPr>
              <a:t>Associazioni settoriali locali ed europee</a:t>
            </a:r>
            <a:endParaRPr lang="en-US" sz="1800" dirty="0"/>
          </a:p>
          <a:p>
            <a:pPr algn="just">
              <a:lnSpc>
                <a:spcPct val="120000"/>
              </a:lnSpc>
              <a:buFont typeface="Wingdings" panose="05000000000000000000" pitchFamily="2" charset="2"/>
              <a:buChar char="§"/>
            </a:pPr>
            <a:r>
              <a:rPr lang="it-IT" sz="1800" dirty="0">
                <a:hlinkClick r:id="rId4"/>
              </a:rPr>
              <a:t>Centri di supporto alle imprese locali ed europe</a:t>
            </a:r>
            <a:endParaRPr lang="en-US" sz="1800" dirty="0"/>
          </a:p>
          <a:p>
            <a:pPr algn="just">
              <a:lnSpc>
                <a:spcPct val="120000"/>
              </a:lnSpc>
              <a:buFont typeface="Wingdings" panose="05000000000000000000" pitchFamily="2" charset="2"/>
              <a:buChar char="§"/>
            </a:pPr>
            <a:r>
              <a:rPr lang="hu-HU" sz="1800" dirty="0"/>
              <a:t> </a:t>
            </a:r>
            <a:r>
              <a:rPr lang="it-IT" sz="1800" dirty="0">
                <a:hlinkClick r:id="rId5"/>
              </a:rPr>
              <a:t>Laboratori di innovazione, centri di innovazione (in caso di idee innovative) e acceleratori</a:t>
            </a:r>
            <a:endParaRPr lang="en-US" sz="1800" dirty="0"/>
          </a:p>
          <a:p>
            <a:pPr algn="just">
              <a:lnSpc>
                <a:spcPct val="120000"/>
              </a:lnSpc>
              <a:buFont typeface="Wingdings" panose="05000000000000000000" pitchFamily="2" charset="2"/>
              <a:buChar char="§"/>
            </a:pPr>
            <a:r>
              <a:rPr lang="hu-HU" sz="1800" dirty="0"/>
              <a:t> </a:t>
            </a:r>
            <a:r>
              <a:rPr lang="en-US" sz="1800" dirty="0">
                <a:hlinkClick r:id="rId6"/>
              </a:rPr>
              <a:t>Uffici di co-working</a:t>
            </a:r>
            <a:endParaRPr lang="en-US" sz="1800" dirty="0"/>
          </a:p>
          <a:p>
            <a:pPr marL="0" indent="0" algn="just">
              <a:lnSpc>
                <a:spcPct val="120000"/>
              </a:lnSpc>
              <a:buNone/>
            </a:pPr>
            <a:r>
              <a:rPr lang="it-IT" sz="1800" dirty="0"/>
              <a:t>Ricordatevi che: non tutti saranno in grado di aiutarvi con informazioni utili o aiuto reale, ma continuare a cercare supporto, mentori e partner. Non esitate mai ad imparare dagli altri. Ricordate che: non solo le buone pratiche, ma anche i fallimenti e le cattive esperienze sono anche lezioni estremamente utili per il futuro.</a:t>
            </a:r>
            <a:endParaRPr lang="en-US" sz="18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428829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es-ES" dirty="0"/>
              <a:t>Riassumendo</a:t>
            </a:r>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361504324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C99EB3C4-8ACA-C95A-650B-6E83C62C456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16838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097280" y="-438776"/>
            <a:ext cx="10058400" cy="1450757"/>
          </a:xfrm>
        </p:spPr>
        <p:txBody>
          <a:bodyPr/>
          <a:lstStyle/>
          <a:p>
            <a:r>
              <a:rPr lang="es-ES" dirty="0"/>
              <a:t>Domande di autovalutazione</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2357705820"/>
              </p:ext>
            </p:extLst>
          </p:nvPr>
        </p:nvGraphicFramePr>
        <p:xfrm>
          <a:off x="1097280" y="1235408"/>
          <a:ext cx="10160745" cy="4846320"/>
        </p:xfrm>
        <a:graphic>
          <a:graphicData uri="http://schemas.openxmlformats.org/drawingml/2006/table">
            <a:tbl>
              <a:tblPr firstRow="1" bandRow="1">
                <a:tableStyleId>{21E4AEA4-8DFA-4A89-87EB-49C32662AFE0}</a:tableStyleId>
              </a:tblPr>
              <a:tblGrid>
                <a:gridCol w="2032149">
                  <a:extLst>
                    <a:ext uri="{9D8B030D-6E8A-4147-A177-3AD203B41FA5}">
                      <a16:colId xmlns:a16="http://schemas.microsoft.com/office/drawing/2014/main" val="2601891750"/>
                    </a:ext>
                  </a:extLst>
                </a:gridCol>
                <a:gridCol w="2032149">
                  <a:extLst>
                    <a:ext uri="{9D8B030D-6E8A-4147-A177-3AD203B41FA5}">
                      <a16:colId xmlns:a16="http://schemas.microsoft.com/office/drawing/2014/main" val="3559158159"/>
                    </a:ext>
                  </a:extLst>
                </a:gridCol>
                <a:gridCol w="2032149">
                  <a:extLst>
                    <a:ext uri="{9D8B030D-6E8A-4147-A177-3AD203B41FA5}">
                      <a16:colId xmlns:a16="http://schemas.microsoft.com/office/drawing/2014/main" val="1947302738"/>
                    </a:ext>
                  </a:extLst>
                </a:gridCol>
                <a:gridCol w="2032149">
                  <a:extLst>
                    <a:ext uri="{9D8B030D-6E8A-4147-A177-3AD203B41FA5}">
                      <a16:colId xmlns:a16="http://schemas.microsoft.com/office/drawing/2014/main" val="3283798389"/>
                    </a:ext>
                  </a:extLst>
                </a:gridCol>
                <a:gridCol w="2032149">
                  <a:extLst>
                    <a:ext uri="{9D8B030D-6E8A-4147-A177-3AD203B41FA5}">
                      <a16:colId xmlns:a16="http://schemas.microsoft.com/office/drawing/2014/main" val="2128591119"/>
                    </a:ext>
                  </a:extLst>
                </a:gridCol>
              </a:tblGrid>
              <a:tr h="10305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un modello di business per una MPMI?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Chi sono i clienti in un modello di business B2B?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la differenza tra una piccola impresa e una start-up?</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l'aspetto chiave di un BM post-COVID?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Cos'è un one-pager?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4178373252"/>
                  </a:ext>
                </a:extLst>
              </a:tr>
              <a:tr h="2813945">
                <a:tc>
                  <a:txBody>
                    <a:bodyPr/>
                    <a:lstStyle/>
                    <a:p>
                      <a:pPr marL="457200" indent="-457200" algn="just">
                        <a:buFont typeface="+mj-lt"/>
                        <a:buAutoNum type="alphaLcPeriod"/>
                      </a:pPr>
                      <a:r>
                        <a:rPr lang="it-IT" b="0" dirty="0"/>
                        <a:t>Pianifica di contattare i clienti</a:t>
                      </a:r>
                    </a:p>
                    <a:p>
                      <a:pPr marL="457200" indent="-457200" algn="just">
                        <a:buFont typeface="+mj-lt"/>
                        <a:buAutoNum type="alphaLcPeriod"/>
                      </a:pPr>
                      <a:r>
                        <a:rPr lang="it-IT" b="0" dirty="0"/>
                        <a:t>Pianifica di creare nuovi prodotti</a:t>
                      </a:r>
                    </a:p>
                    <a:p>
                      <a:pPr marL="457200" indent="-457200" algn="just">
                        <a:buFont typeface="+mj-lt"/>
                        <a:buAutoNum type="alphaLcPeriod"/>
                      </a:pPr>
                      <a:r>
                        <a:rPr lang="it-IT" b="0" dirty="0"/>
                        <a:t>Piano operativo e redditizio </a:t>
                      </a:r>
                    </a:p>
                    <a:p>
                      <a:pPr marL="457200" indent="-457200" algn="just">
                        <a:buFont typeface="+mj-lt"/>
                        <a:buAutoNum type="alphaLcPeriod"/>
                      </a:pPr>
                      <a:r>
                        <a:rPr lang="it-IT" b="0" dirty="0"/>
                        <a:t>Piano di marketing</a:t>
                      </a:r>
                      <a:endParaRPr lang="es-ES" b="0" dirty="0"/>
                    </a:p>
                  </a:txBody>
                  <a:tcPr/>
                </a:tc>
                <a:tc>
                  <a:txBody>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Altre attività</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Le famiglie</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Vendita al dettaglio </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Attori pubblici</a:t>
                      </a:r>
                      <a:endParaRPr lang="es-ES" b="0" dirty="0"/>
                    </a:p>
                  </a:txBody>
                  <a:tcPr/>
                </a:tc>
                <a:tc>
                  <a:txBody>
                    <a:bodyPr/>
                    <a:lstStyle/>
                    <a:p>
                      <a:pPr marL="457200" indent="-457200" algn="just">
                        <a:buFont typeface="+mj-lt"/>
                        <a:buAutoNum type="alphaLcPeriod"/>
                      </a:pPr>
                      <a:r>
                        <a:rPr lang="it-IT" b="0" dirty="0"/>
                        <a:t>Sono la stessa cosa</a:t>
                      </a:r>
                    </a:p>
                    <a:p>
                      <a:pPr marL="457200" indent="-457200" algn="just">
                        <a:buFont typeface="+mj-lt"/>
                        <a:buAutoNum type="alphaLcPeriod"/>
                      </a:pPr>
                      <a:r>
                        <a:rPr lang="it-IT" b="0" dirty="0"/>
                        <a:t>Le start-up hanno un potenziale di espansione</a:t>
                      </a:r>
                    </a:p>
                    <a:p>
                      <a:pPr marL="457200" indent="-457200" algn="just">
                        <a:buFont typeface="+mj-lt"/>
                        <a:buAutoNum type="alphaLcPeriod"/>
                      </a:pPr>
                      <a:r>
                        <a:rPr lang="it-IT" b="0" dirty="0"/>
                        <a:t>Le piccole imprese sono meno di 10 dipendenti </a:t>
                      </a:r>
                    </a:p>
                    <a:p>
                      <a:pPr marL="457200" indent="-457200" algn="just">
                        <a:buFont typeface="+mj-lt"/>
                        <a:buAutoNum type="alphaLcPeriod"/>
                      </a:pPr>
                      <a:r>
                        <a:rPr lang="it-IT" b="0" dirty="0"/>
                        <a:t>Le start-up sono aziende nazionali</a:t>
                      </a:r>
                      <a:endParaRPr lang="es-ES" b="0" dirty="0"/>
                    </a:p>
                  </a:txBody>
                  <a:tcPr/>
                </a:tc>
                <a:tc>
                  <a:txBody>
                    <a:bodyPr/>
                    <a:lstStyle/>
                    <a:p>
                      <a:pPr marL="457200" indent="-457200" algn="just">
                        <a:buFont typeface="+mj-lt"/>
                        <a:buAutoNum type="alphaLcPeriod"/>
                      </a:pPr>
                      <a:r>
                        <a:rPr lang="it-IT" b="0" dirty="0"/>
                        <a:t>Utilizza la tecnologia IT</a:t>
                      </a:r>
                    </a:p>
                    <a:p>
                      <a:pPr marL="457200" indent="-457200" algn="just">
                        <a:buFont typeface="+mj-lt"/>
                        <a:buAutoNum type="alphaLcPeriod"/>
                      </a:pPr>
                      <a:r>
                        <a:rPr lang="it-IT" b="0" dirty="0"/>
                        <a:t>È internazionale</a:t>
                      </a:r>
                    </a:p>
                    <a:p>
                      <a:pPr marL="457200" indent="-457200" algn="just">
                        <a:buFont typeface="+mj-lt"/>
                        <a:buAutoNum type="alphaLcPeriod"/>
                      </a:pPr>
                      <a:r>
                        <a:rPr lang="it-IT" b="0" dirty="0"/>
                        <a:t>È adattivo e resiliente </a:t>
                      </a:r>
                    </a:p>
                    <a:p>
                      <a:pPr marL="457200" indent="-457200" algn="just">
                        <a:buFont typeface="+mj-lt"/>
                        <a:buAutoNum type="alphaLcPeriod"/>
                      </a:pPr>
                      <a:r>
                        <a:rPr lang="it-IT" b="0" dirty="0"/>
                        <a:t>Si basa sulla sharing economy</a:t>
                      </a:r>
                      <a:endParaRPr lang="es-ES" b="0" dirty="0"/>
                    </a:p>
                  </a:txBody>
                  <a:tcPr/>
                </a:tc>
                <a:tc>
                  <a:txBody>
                    <a:bodyPr/>
                    <a:lstStyle/>
                    <a:p>
                      <a:pPr marL="457200" indent="-457200" algn="just">
                        <a:buFont typeface="+mj-lt"/>
                        <a:buAutoNum type="alphaLcPeriod"/>
                      </a:pPr>
                      <a:r>
                        <a:rPr lang="it-IT" b="0" dirty="0"/>
                        <a:t>Il tuo CV</a:t>
                      </a:r>
                    </a:p>
                    <a:p>
                      <a:pPr marL="457200" indent="-457200" algn="just">
                        <a:buFont typeface="+mj-lt"/>
                        <a:buAutoNum type="alphaLcPeriod"/>
                      </a:pPr>
                      <a:r>
                        <a:rPr lang="it-IT" b="0" dirty="0"/>
                        <a:t>Breve descrizione del tuo prodotto</a:t>
                      </a:r>
                    </a:p>
                    <a:p>
                      <a:pPr marL="457200" indent="-457200" algn="just">
                        <a:buFont typeface="+mj-lt"/>
                        <a:buAutoNum type="alphaLcPeriod"/>
                      </a:pPr>
                      <a:r>
                        <a:rPr lang="it-IT" b="0" dirty="0"/>
                        <a:t>Uno strumento di telecomunicazione </a:t>
                      </a:r>
                    </a:p>
                    <a:p>
                      <a:pPr marL="457200" indent="-457200" algn="just">
                        <a:buFont typeface="+mj-lt"/>
                        <a:buAutoNum type="alphaLcPeriod"/>
                      </a:pPr>
                      <a:r>
                        <a:rPr lang="it-IT" b="0" dirty="0"/>
                        <a:t>Breve descrizione dell'idea del progetto e BM</a:t>
                      </a:r>
                      <a:endParaRPr lang="es-ES" b="0" dirty="0"/>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107441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066800" y="-559962"/>
            <a:ext cx="10058400" cy="1450757"/>
          </a:xfrm>
        </p:spPr>
        <p:txBody>
          <a:bodyPr/>
          <a:lstStyle/>
          <a:p>
            <a:r>
              <a:rPr lang="es-ES" dirty="0"/>
              <a:t>Domande di autovalutazione:soluzioni</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F5F9BBF-F338-4547-B4B0-44CFA9337D07}"/>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1630998625"/>
              </p:ext>
            </p:extLst>
          </p:nvPr>
        </p:nvGraphicFramePr>
        <p:xfrm>
          <a:off x="1179167" y="1040105"/>
          <a:ext cx="10160745" cy="4846320"/>
        </p:xfrm>
        <a:graphic>
          <a:graphicData uri="http://schemas.openxmlformats.org/drawingml/2006/table">
            <a:tbl>
              <a:tblPr firstRow="1" bandRow="1">
                <a:tableStyleId>{21E4AEA4-8DFA-4A89-87EB-49C32662AFE0}</a:tableStyleId>
              </a:tblPr>
              <a:tblGrid>
                <a:gridCol w="2032149">
                  <a:extLst>
                    <a:ext uri="{9D8B030D-6E8A-4147-A177-3AD203B41FA5}">
                      <a16:colId xmlns:a16="http://schemas.microsoft.com/office/drawing/2014/main" val="2601891750"/>
                    </a:ext>
                  </a:extLst>
                </a:gridCol>
                <a:gridCol w="2032149">
                  <a:extLst>
                    <a:ext uri="{9D8B030D-6E8A-4147-A177-3AD203B41FA5}">
                      <a16:colId xmlns:a16="http://schemas.microsoft.com/office/drawing/2014/main" val="3559158159"/>
                    </a:ext>
                  </a:extLst>
                </a:gridCol>
                <a:gridCol w="2032149">
                  <a:extLst>
                    <a:ext uri="{9D8B030D-6E8A-4147-A177-3AD203B41FA5}">
                      <a16:colId xmlns:a16="http://schemas.microsoft.com/office/drawing/2014/main" val="1947302738"/>
                    </a:ext>
                  </a:extLst>
                </a:gridCol>
                <a:gridCol w="2032149">
                  <a:extLst>
                    <a:ext uri="{9D8B030D-6E8A-4147-A177-3AD203B41FA5}">
                      <a16:colId xmlns:a16="http://schemas.microsoft.com/office/drawing/2014/main" val="3283798389"/>
                    </a:ext>
                  </a:extLst>
                </a:gridCol>
                <a:gridCol w="2032149">
                  <a:extLst>
                    <a:ext uri="{9D8B030D-6E8A-4147-A177-3AD203B41FA5}">
                      <a16:colId xmlns:a16="http://schemas.microsoft.com/office/drawing/2014/main" val="2128591119"/>
                    </a:ext>
                  </a:extLst>
                </a:gridCol>
              </a:tblGrid>
              <a:tr h="10305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un modello di business per una MPMI?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Chi sono i clienti in un modello di business B2B?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la differenza tra una piccola impresa e una start-up?</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Qual è l'aspetto chiave di un BM post-COVID?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Cos'è un one-pager?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4178373252"/>
                  </a:ext>
                </a:extLst>
              </a:tr>
              <a:tr h="2813945">
                <a:tc>
                  <a:txBody>
                    <a:bodyPr/>
                    <a:lstStyle/>
                    <a:p>
                      <a:pPr marL="457200" indent="-457200" algn="just">
                        <a:buFont typeface="+mj-lt"/>
                        <a:buAutoNum type="alphaLcPeriod"/>
                      </a:pPr>
                      <a:r>
                        <a:rPr lang="it-IT" dirty="0"/>
                        <a:t>Pianifica di contattare i clienti</a:t>
                      </a:r>
                    </a:p>
                    <a:p>
                      <a:pPr marL="457200" indent="-457200" algn="just">
                        <a:buFont typeface="+mj-lt"/>
                        <a:buAutoNum type="alphaLcPeriod"/>
                      </a:pPr>
                      <a:r>
                        <a:rPr lang="it-IT" dirty="0"/>
                        <a:t>Pianifica di creare nuovi prodotti</a:t>
                      </a:r>
                    </a:p>
                    <a:p>
                      <a:pPr marL="457200" indent="-457200" algn="just">
                        <a:buFont typeface="+mj-lt"/>
                        <a:buAutoNum type="alphaLcPeriod"/>
                      </a:pPr>
                      <a:r>
                        <a:rPr lang="it-IT" b="1" dirty="0"/>
                        <a:t>Piano operativo e redditizio </a:t>
                      </a:r>
                    </a:p>
                    <a:p>
                      <a:pPr marL="457200" indent="-457200" algn="just">
                        <a:buFont typeface="+mj-lt"/>
                        <a:buAutoNum type="alphaLcPeriod"/>
                      </a:pPr>
                      <a:r>
                        <a:rPr lang="it-IT" dirty="0"/>
                        <a:t>Piano di marketing</a:t>
                      </a:r>
                      <a:endParaRPr lang="es-ES" dirty="0"/>
                    </a:p>
                  </a:txBody>
                  <a:tcPr/>
                </a:tc>
                <a:tc>
                  <a:txBody>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1" dirty="0"/>
                        <a:t>Altre attività</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Le famiglie</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Vendita al dettaglio </a:t>
                      </a:r>
                    </a:p>
                    <a:p>
                      <a:pPr marL="457200" marR="0" lvl="0" indent="-457200" algn="just" defTabSz="914400" rtl="0" eaLnBrk="1" fontAlgn="auto" latinLnBrk="0" hangingPunct="1">
                        <a:lnSpc>
                          <a:spcPct val="100000"/>
                        </a:lnSpc>
                        <a:spcBef>
                          <a:spcPts val="0"/>
                        </a:spcBef>
                        <a:spcAft>
                          <a:spcPts val="0"/>
                        </a:spcAft>
                        <a:buClrTx/>
                        <a:buSzTx/>
                        <a:buFont typeface="+mj-lt"/>
                        <a:buAutoNum type="alphaLcPeriod"/>
                        <a:tabLst/>
                        <a:defRPr/>
                      </a:pPr>
                      <a:r>
                        <a:rPr lang="it-IT" b="0" dirty="0"/>
                        <a:t>Attori pubblici</a:t>
                      </a:r>
                      <a:endParaRPr lang="es-ES" b="0" dirty="0"/>
                    </a:p>
                  </a:txBody>
                  <a:tcPr/>
                </a:tc>
                <a:tc>
                  <a:txBody>
                    <a:bodyPr/>
                    <a:lstStyle/>
                    <a:p>
                      <a:pPr marL="457200" indent="-457200" algn="just">
                        <a:buFont typeface="+mj-lt"/>
                        <a:buAutoNum type="alphaLcPeriod"/>
                      </a:pPr>
                      <a:r>
                        <a:rPr lang="it-IT" dirty="0"/>
                        <a:t>Sono la stessa cosa</a:t>
                      </a:r>
                    </a:p>
                    <a:p>
                      <a:pPr marL="457200" indent="-457200" algn="just">
                        <a:buFont typeface="+mj-lt"/>
                        <a:buAutoNum type="alphaLcPeriod"/>
                      </a:pPr>
                      <a:r>
                        <a:rPr lang="it-IT" b="1" dirty="0"/>
                        <a:t>Le start-up hanno un potenziale </a:t>
                      </a:r>
                      <a:r>
                        <a:rPr lang="it-IT" dirty="0"/>
                        <a:t>di espansione</a:t>
                      </a:r>
                    </a:p>
                    <a:p>
                      <a:pPr marL="457200" indent="-457200" algn="just">
                        <a:buFont typeface="+mj-lt"/>
                        <a:buAutoNum type="alphaLcPeriod"/>
                      </a:pPr>
                      <a:r>
                        <a:rPr lang="it-IT" dirty="0"/>
                        <a:t>Le piccole imprese sono meno di 10 dipendenti </a:t>
                      </a:r>
                    </a:p>
                    <a:p>
                      <a:pPr marL="457200" indent="-457200" algn="just">
                        <a:buFont typeface="+mj-lt"/>
                        <a:buAutoNum type="alphaLcPeriod"/>
                      </a:pPr>
                      <a:r>
                        <a:rPr lang="it-IT" dirty="0"/>
                        <a:t>Le start-up sono aziende nazionali</a:t>
                      </a:r>
                      <a:endParaRPr lang="es-ES" dirty="0"/>
                    </a:p>
                  </a:txBody>
                  <a:tcPr/>
                </a:tc>
                <a:tc>
                  <a:txBody>
                    <a:bodyPr/>
                    <a:lstStyle/>
                    <a:p>
                      <a:pPr marL="457200" indent="-457200" algn="just">
                        <a:buFont typeface="+mj-lt"/>
                        <a:buAutoNum type="alphaLcPeriod"/>
                      </a:pPr>
                      <a:r>
                        <a:rPr lang="it-IT" dirty="0"/>
                        <a:t>Utilizza la tecnologia IT</a:t>
                      </a:r>
                    </a:p>
                    <a:p>
                      <a:pPr marL="457200" indent="-457200" algn="just">
                        <a:buFont typeface="+mj-lt"/>
                        <a:buAutoNum type="alphaLcPeriod"/>
                      </a:pPr>
                      <a:r>
                        <a:rPr lang="it-IT" dirty="0"/>
                        <a:t>È internazionale</a:t>
                      </a:r>
                    </a:p>
                    <a:p>
                      <a:pPr marL="457200" indent="-457200" algn="just">
                        <a:buFont typeface="+mj-lt"/>
                        <a:buAutoNum type="alphaLcPeriod"/>
                      </a:pPr>
                      <a:r>
                        <a:rPr lang="it-IT" b="1" dirty="0"/>
                        <a:t>È adattivo e resiliente </a:t>
                      </a:r>
                    </a:p>
                    <a:p>
                      <a:pPr marL="457200" indent="-457200" algn="just">
                        <a:buFont typeface="+mj-lt"/>
                        <a:buAutoNum type="alphaLcPeriod"/>
                      </a:pPr>
                      <a:r>
                        <a:rPr lang="it-IT" dirty="0"/>
                        <a:t>Si basa sulla sharing economy</a:t>
                      </a:r>
                      <a:endParaRPr lang="es-ES" dirty="0"/>
                    </a:p>
                  </a:txBody>
                  <a:tcPr/>
                </a:tc>
                <a:tc>
                  <a:txBody>
                    <a:bodyPr/>
                    <a:lstStyle/>
                    <a:p>
                      <a:pPr marL="457200" indent="-457200" algn="just">
                        <a:buFont typeface="+mj-lt"/>
                        <a:buAutoNum type="alphaLcPeriod"/>
                      </a:pPr>
                      <a:r>
                        <a:rPr lang="it-IT" dirty="0"/>
                        <a:t>Il tuo CV</a:t>
                      </a:r>
                    </a:p>
                    <a:p>
                      <a:pPr marL="457200" indent="-457200" algn="just">
                        <a:buFont typeface="+mj-lt"/>
                        <a:buAutoNum type="alphaLcPeriod"/>
                      </a:pPr>
                      <a:r>
                        <a:rPr lang="it-IT" dirty="0"/>
                        <a:t>Breve descrizione del tuo prodotto</a:t>
                      </a:r>
                    </a:p>
                    <a:p>
                      <a:pPr marL="457200" indent="-457200" algn="just">
                        <a:buFont typeface="+mj-lt"/>
                        <a:buAutoNum type="alphaLcPeriod"/>
                      </a:pPr>
                      <a:r>
                        <a:rPr lang="it-IT" dirty="0"/>
                        <a:t>Uno strumento di telecomunicazione </a:t>
                      </a:r>
                    </a:p>
                    <a:p>
                      <a:pPr marL="457200" indent="-457200" algn="just">
                        <a:buFont typeface="+mj-lt"/>
                        <a:buAutoNum type="alphaLcPeriod"/>
                      </a:pPr>
                      <a:r>
                        <a:rPr lang="it-IT" b="1" dirty="0"/>
                        <a:t>Breve descrizione dell'idea del progetto e BM</a:t>
                      </a:r>
                      <a:endParaRPr lang="es-ES" b="1" dirty="0"/>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75038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en-US" sz="4000" b="1" dirty="0"/>
              <a:t>Approfondimenti e note</a:t>
            </a:r>
            <a:br>
              <a:rPr lang="en-US" sz="4000" b="1" dirty="0"/>
            </a:br>
            <a:endParaRPr lang="en-US" sz="4000" b="1"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62500" lnSpcReduction="20000"/>
          </a:bodyPr>
          <a:lstStyle/>
          <a:p>
            <a:pPr marL="0" marR="0" indent="0" algn="just">
              <a:lnSpc>
                <a:spcPct val="107000"/>
              </a:lnSpc>
              <a:spcBef>
                <a:spcPts val="0"/>
              </a:spcBef>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Livello base:</a:t>
            </a:r>
          </a:p>
          <a:p>
            <a:pPr marL="0" marR="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Ovans, A.: What Is a Business Model? In Harvard Business Review, January 23, 2015. Available at: https://hbr.org/2015/01/what-is-a-business-model</a:t>
            </a:r>
          </a:p>
          <a:p>
            <a:pPr marL="0" marR="0" indent="0" algn="just">
              <a:lnSpc>
                <a:spcPct val="107000"/>
              </a:lnSpc>
              <a:spcBef>
                <a:spcPts val="0"/>
              </a:spcBef>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Intermedio: </a:t>
            </a:r>
          </a:p>
          <a:p>
            <a:pPr marL="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Cohan, S.P: 6 Great Business Models to Consider for a Start</a:t>
            </a:r>
            <a:r>
              <a:rPr lang="hu-HU"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up. In: Entrepreneur, 30A April 2014. Available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https://www.entrepreneur.com/business-news/6-great-business-models-to-consider-for-a-startup/233451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Avanzato:</a:t>
            </a:r>
          </a:p>
          <a:p>
            <a:pPr marL="0" marR="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Kubzansky, M.: The Importance of Business Models. The 2012 Brookings Blum Roundtable Policy Briefs Available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https://www.brookings.edu/wp-content/uploads/2016/06/10-business-models-kubzansky.pdf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Christian &amp; Lund, Morten. (2014). An Introduction to Business Models. SSRN Electronic Journal. 10.2139/ssrn.2579454.  </a:t>
            </a:r>
            <a:r>
              <a:rPr lang="en-GB" sz="1900" dirty="0">
                <a:effectLst/>
                <a:latin typeface="Calibri" panose="020F0502020204030204" pitchFamily="34" charset="0"/>
                <a:ea typeface="Calibri" panose="020F0502020204030204" pitchFamily="34" charset="0"/>
                <a:cs typeface="Times New Roman" panose="02020603050405020304" pitchFamily="18" charset="0"/>
              </a:rPr>
              <a:t>Available at: </a:t>
            </a:r>
            <a:r>
              <a:rPr lang="en-GB" sz="1900" dirty="0">
                <a:hlinkClick r:id="rId4"/>
              </a:rPr>
              <a:t>(PDF) An Introduction to Business Models (researchgate.net)</a:t>
            </a:r>
            <a:r>
              <a:rPr lang="en-GB" sz="1900" dirty="0"/>
              <a:t> </a:t>
            </a:r>
          </a:p>
          <a:p>
            <a:pPr marL="0" marR="0" indent="0" algn="just">
              <a:lnSpc>
                <a:spcPct val="107000"/>
              </a:lnSpc>
              <a:spcBef>
                <a:spcPts val="0"/>
              </a:spcBef>
              <a:spcAft>
                <a:spcPts val="80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European Foundation for the Improvement of Living and Working Conditions: </a:t>
            </a:r>
            <a:r>
              <a:rPr lang="en-US" sz="1600" dirty="0">
                <a:hlinkClick r:id="rId5"/>
              </a:rPr>
              <a:t>Employment and labour markets | Eurofound (europa.eu)</a:t>
            </a:r>
            <a:endParaRPr lang="en-US" sz="1600" dirty="0"/>
          </a:p>
          <a:p>
            <a:pPr marL="0" marR="0" indent="0" algn="just">
              <a:lnSpc>
                <a:spcPct val="107000"/>
              </a:lnSpc>
              <a:spcBef>
                <a:spcPts val="0"/>
              </a:spcBef>
              <a:spcAft>
                <a:spcPts val="800"/>
              </a:spcAft>
              <a:buNone/>
            </a:pPr>
            <a:r>
              <a:rPr lang="en-US" sz="1600" dirty="0"/>
              <a:t>OECD readings on SME financing: </a:t>
            </a:r>
            <a:r>
              <a:rPr lang="en-US" sz="1400" dirty="0">
                <a:hlinkClick r:id="rId6"/>
              </a:rPr>
              <a:t>SME and Entrepreneurship Financing - OECD</a:t>
            </a:r>
            <a:endParaRPr lang="en-US" sz="1600" dirty="0"/>
          </a:p>
          <a:p>
            <a:pPr marL="0" marR="0" indent="0" algn="just">
              <a:lnSpc>
                <a:spcPct val="107000"/>
              </a:lnSpc>
              <a:spcBef>
                <a:spcPts val="0"/>
              </a:spcBef>
              <a:spcAft>
                <a:spcPts val="800"/>
              </a:spcAft>
              <a:buNone/>
            </a:pPr>
            <a:r>
              <a:rPr lang="en-US" sz="1600" b="1" dirty="0"/>
              <a:t>Altri libri da leggere:</a:t>
            </a:r>
          </a:p>
          <a:p>
            <a:pPr marL="0" marR="0" indent="0" algn="just">
              <a:lnSpc>
                <a:spcPct val="107000"/>
              </a:lnSpc>
              <a:spcBef>
                <a:spcPts val="0"/>
              </a:spcBef>
              <a:spcAft>
                <a:spcPts val="800"/>
              </a:spcAft>
              <a:buNone/>
            </a:pPr>
            <a:r>
              <a:rPr lang="en-US" sz="1600" dirty="0">
                <a:hlinkClick r:id="rId7"/>
              </a:rPr>
              <a:t>8 Books To Read If You Are Thinking of Starting A Company - Gobookmart</a:t>
            </a:r>
            <a:endParaRPr lang="en-GB" sz="1900" dirty="0"/>
          </a:p>
          <a:p>
            <a:pPr marL="0" marR="0" indent="0" algn="just">
              <a:lnSpc>
                <a:spcPct val="107000"/>
              </a:lnSpc>
              <a:spcBef>
                <a:spcPts val="0"/>
              </a:spcBef>
              <a:spcAft>
                <a:spcPts val="8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Nota: tutte le immagini provengono da freepik.com. </a:t>
            </a:r>
            <a:r>
              <a:rPr lang="en-GB" sz="1300" dirty="0">
                <a:latin typeface="Calibri" panose="020F0502020204030204" pitchFamily="34" charset="0"/>
                <a:ea typeface="Calibri" panose="020F0502020204030204" pitchFamily="34" charset="0"/>
                <a:cs typeface="Times New Roman" panose="02020603050405020304" pitchFamily="18" charset="0"/>
                <a:hlinkClick r:id="rId8"/>
              </a:rPr>
              <a:t>https://www.freepik.com/free-vector/franchise-small-business-branch-expansion-banner_8188895.htm#query=franchise&amp;position=0&amp;from_view=search&amp;track=sph</a:t>
            </a:r>
            <a:r>
              <a:rPr lang="en-GB" sz="1300" dirty="0">
                <a:latin typeface="Calibri" panose="020F0502020204030204" pitchFamily="34" charset="0"/>
                <a:ea typeface="Calibri" panose="020F0502020204030204" pitchFamily="34" charset="0"/>
                <a:cs typeface="Times New Roman" panose="02020603050405020304" pitchFamily="18" charset="0"/>
              </a:rPr>
              <a:t>, https://www.freepik.com/free-vector/tiny-business-people-with-digital-devices-big-globe-surfing-internet-internet-addiction-real-life-substitution-living-online-disorder-concept-bright-vibrant-violet-isolated-illustration_10783001.htm#query=internet%20based%20business&amp;position=17&amp;from_view=search&amp;track=ais</a:t>
            </a:r>
          </a:p>
          <a:p>
            <a:pPr marL="0" marR="0" indent="0" algn="just">
              <a:lnSpc>
                <a:spcPct val="107000"/>
              </a:lnSpc>
              <a:spcBef>
                <a:spcPts val="0"/>
              </a:spcBef>
              <a:spcAft>
                <a:spcPts val="800"/>
              </a:spcAft>
              <a:buNone/>
            </a:pPr>
            <a:endParaRPr lang="en-GB" sz="1300"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0"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52540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es-ES" sz="4800" b="1" dirty="0"/>
              <a:t>Grazie!</a:t>
            </a:r>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es-ES" sz="2800" dirty="0"/>
              <a:t>Continua il tuo percorso formativo presso </a:t>
            </a:r>
            <a:r>
              <a:rPr lang="es-ES" sz="2800" b="1" dirty="0">
                <a:solidFill>
                  <a:schemeClr val="bg1"/>
                </a:solidFill>
                <a:hlinkClick r:id="rId2">
                  <a:extLst>
                    <a:ext uri="{A12FA001-AC4F-418D-AE19-62706E023703}">
                      <ahyp:hlinkClr xmlns:ahyp="http://schemas.microsoft.com/office/drawing/2018/hyperlinkcolor" val="tx"/>
                    </a:ext>
                  </a:extLst>
                </a:hlinkClick>
              </a:rPr>
              <a:t>www.restartproject.eu</a:t>
            </a:r>
            <a:r>
              <a:rPr lang="es-ES" sz="2800" dirty="0"/>
              <a:t>. </a:t>
            </a:r>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54BB2D5-5B51-48F7-60B7-5A1776CB6971}"/>
              </a:ext>
            </a:extLst>
          </p:cNvPr>
          <p:cNvSpPr/>
          <p:nvPr/>
        </p:nvSpPr>
        <p:spPr>
          <a:xfrm>
            <a:off x="474243" y="4436574"/>
            <a:ext cx="11243512" cy="461665"/>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Tree>
    <p:extLst>
      <p:ext uri="{BB962C8B-B14F-4D97-AF65-F5344CB8AC3E}">
        <p14:creationId xmlns:p14="http://schemas.microsoft.com/office/powerpoint/2010/main" val="377186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p:txBody>
          <a:bodyPr>
            <a:normAutofit fontScale="90000"/>
          </a:bodyPr>
          <a:lstStyle/>
          <a:p>
            <a:r>
              <a:rPr lang="es-ES" sz="4000" b="1" dirty="0"/>
              <a:t>UNITA’ 1: </a:t>
            </a:r>
            <a:r>
              <a:rPr lang="it-IT" sz="4000" b="1" dirty="0"/>
              <a:t>Modelli di business MSME (BM) </a:t>
            </a:r>
            <a:br>
              <a:rPr lang="it-IT" sz="4000" b="1" dirty="0"/>
            </a:br>
            <a:endParaRPr lang="es-ES" sz="4000" b="1" dirty="0"/>
          </a:p>
        </p:txBody>
      </p:sp>
      <p:sp>
        <p:nvSpPr>
          <p:cNvPr id="5" name="Rectángulo 4">
            <a:extLst>
              <a:ext uri="{FF2B5EF4-FFF2-40B4-BE49-F238E27FC236}">
                <a16:creationId xmlns:a16="http://schemas.microsoft.com/office/drawing/2014/main" id="{BF35DE6A-0CDC-0175-3E16-C3158875551A}"/>
              </a:ext>
            </a:extLst>
          </p:cNvPr>
          <p:cNvSpPr/>
          <p:nvPr/>
        </p:nvSpPr>
        <p:spPr>
          <a:xfrm>
            <a:off x="4135772" y="6207853"/>
            <a:ext cx="8056228" cy="650147"/>
          </a:xfrm>
          <a:prstGeom prst="rect">
            <a:avLst/>
          </a:prstGeom>
        </p:spPr>
        <p:txBody>
          <a:bodyPr wrap="square">
            <a:spAutoFit/>
          </a:bodyPr>
          <a:lstStyle/>
          <a:p>
            <a:r>
              <a:rPr lang="en-US" sz="1200" dirty="0">
                <a:solidFill>
                  <a:schemeClr val="tx1">
                    <a:lumMod val="75000"/>
                    <a:lumOff val="25000"/>
                  </a:schemeClr>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tx1">
                  <a:lumMod val="75000"/>
                  <a:lumOff val="25000"/>
                </a:schemeClr>
              </a:solidFill>
            </a:endParaRP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821922" y="1266825"/>
            <a:ext cx="6683928" cy="4791186"/>
          </a:xfrm>
        </p:spPr>
        <p:txBody>
          <a:bodyPr>
            <a:normAutofit fontScale="70000" lnSpcReduction="20000"/>
          </a:bodyPr>
          <a:lstStyle/>
          <a:p>
            <a:pPr marL="0" marR="0" indent="0" algn="just">
              <a:buNone/>
            </a:pPr>
            <a:r>
              <a:rPr lang="en-GB" dirty="0"/>
              <a:t>Il più importante obiettivo comune </a:t>
            </a:r>
          </a:p>
          <a:p>
            <a:pPr marL="0" marR="0" indent="0" algn="just">
              <a:buNone/>
            </a:pPr>
            <a:r>
              <a:rPr lang="en-GB" dirty="0"/>
              <a:t>delle imprese è quello di </a:t>
            </a:r>
          </a:p>
          <a:p>
            <a:pPr marL="0" marR="0" indent="0" algn="just">
              <a:buNone/>
            </a:pPr>
            <a:r>
              <a:rPr lang="it-IT" b="1" dirty="0"/>
              <a:t>creare valore e fare profitto. </a:t>
            </a:r>
          </a:p>
          <a:p>
            <a:pPr marL="0" marR="0" indent="0" algn="just">
              <a:buNone/>
            </a:pPr>
            <a:r>
              <a:rPr lang="en-GB" dirty="0"/>
              <a:t>Le aziende differiscono l’una dall’altra </a:t>
            </a:r>
          </a:p>
          <a:p>
            <a:pPr marL="0" marR="0" indent="0" algn="just">
              <a:buNone/>
            </a:pPr>
            <a:r>
              <a:rPr lang="en-GB" b="1" dirty="0"/>
              <a:t>per come pianificano.</a:t>
            </a:r>
            <a:endParaRPr lang="en-GB" dirty="0"/>
          </a:p>
          <a:p>
            <a:pPr marL="0" indent="0" algn="just">
              <a:buNone/>
            </a:pPr>
            <a:r>
              <a:rPr lang="en-GB" dirty="0"/>
              <a:t>Il </a:t>
            </a:r>
            <a:r>
              <a:rPr lang="en-GB" b="1" dirty="0"/>
              <a:t>modello di business è il concetto per il quale si </a:t>
            </a:r>
          </a:p>
          <a:p>
            <a:pPr marL="0" indent="0" algn="just">
              <a:buNone/>
            </a:pPr>
            <a:r>
              <a:rPr lang="en-GB" b="1" dirty="0"/>
              <a:t>Trasforma la mappa del sito in modello </a:t>
            </a:r>
          </a:p>
          <a:p>
            <a:pPr marL="0" indent="0" algn="just">
              <a:buNone/>
            </a:pPr>
            <a:r>
              <a:rPr lang="en-GB" b="1" dirty="0"/>
              <a:t>Operativo e redditizio di una MPMI: </a:t>
            </a:r>
          </a:p>
          <a:p>
            <a:pPr marL="0" indent="0" algn="just">
              <a:buNone/>
            </a:pPr>
            <a:r>
              <a:rPr lang="it-IT" dirty="0">
                <a:hlinkClick r:id="rId3"/>
              </a:rPr>
              <a:t>trasformarla in un business plan</a:t>
            </a:r>
            <a:r>
              <a:rPr lang="it-IT" dirty="0"/>
              <a:t> </a:t>
            </a:r>
          </a:p>
          <a:p>
            <a:pPr marL="0" indent="0" algn="just">
              <a:buNone/>
            </a:pPr>
            <a:r>
              <a:rPr lang="en-GB" dirty="0"/>
              <a:t>definisce la </a:t>
            </a:r>
            <a:r>
              <a:rPr lang="en-GB" b="1" dirty="0"/>
              <a:t>funzione esatta</a:t>
            </a:r>
          </a:p>
          <a:p>
            <a:pPr marL="0" indent="0" algn="just">
              <a:buNone/>
            </a:pPr>
            <a:r>
              <a:rPr lang="it-IT" dirty="0"/>
              <a:t>di come funziona l'azienda e di come fa profitto.</a:t>
            </a:r>
            <a:endParaRPr lang="en-GB" dirty="0"/>
          </a:p>
          <a:p>
            <a:pPr algn="just"/>
            <a:r>
              <a:rPr lang="en-GB" b="1" dirty="0">
                <a:solidFill>
                  <a:srgbClr val="63A537"/>
                </a:solidFill>
              </a:rPr>
              <a:t>RICAVI – SPESE = PROFITTO</a:t>
            </a:r>
          </a:p>
          <a:p>
            <a:pPr marL="0" indent="0" algn="just">
              <a:buNone/>
            </a:pPr>
            <a:endParaRPr lang="en-GB" sz="1600" dirty="0"/>
          </a:p>
          <a:p>
            <a:pPr algn="just"/>
            <a:r>
              <a:rPr lang="it-IT" sz="1600" dirty="0"/>
              <a:t>Nota di contorno: ci sono anche le cosiddette </a:t>
            </a:r>
            <a:r>
              <a:rPr lang="en-GB" sz="1600" dirty="0"/>
              <a:t>‘</a:t>
            </a:r>
            <a:r>
              <a:rPr lang="en-GB" sz="1600" dirty="0">
                <a:hlinkClick r:id="rId4"/>
              </a:rPr>
              <a:t>imprese sociali</a:t>
            </a:r>
            <a:r>
              <a:rPr lang="en-GB" sz="1600" dirty="0"/>
              <a:t>’. </a:t>
            </a:r>
            <a:r>
              <a:rPr lang="it-IT" sz="1600" dirty="0"/>
              <a:t>Il loro obiettivo primario è quello di avere un impatto sociale, e non di massimizzare il profitto per il bene dei proprietari — ma devono anche avere un buon piano aziendale/operativo che consenta loro di essere sostenibili</a:t>
            </a:r>
            <a:r>
              <a:rPr lang="sk-SK" sz="1600" dirty="0"/>
              <a:t> (</a:t>
            </a:r>
            <a:r>
              <a:rPr lang="it-IT" sz="1600" dirty="0"/>
              <a:t>vedi</a:t>
            </a:r>
            <a:r>
              <a:rPr lang="sk-SK" sz="1600" dirty="0"/>
              <a:t> </a:t>
            </a:r>
            <a:r>
              <a:rPr lang="sk-SK" sz="1600" dirty="0">
                <a:hlinkClick r:id="rId5"/>
              </a:rPr>
              <a:t>RESTART Training Module </a:t>
            </a:r>
            <a:r>
              <a:rPr lang="en-US" sz="1600" dirty="0">
                <a:hlinkClick r:id="rId5"/>
              </a:rPr>
              <a:t>5.</a:t>
            </a:r>
            <a:r>
              <a:rPr lang="sk-SK" sz="1600" dirty="0">
                <a:hlinkClick r:id="rId5"/>
              </a:rPr>
              <a:t> </a:t>
            </a:r>
            <a:r>
              <a:rPr lang="en-US" sz="1600" dirty="0">
                <a:hlinkClick r:id="rId5"/>
              </a:rPr>
              <a:t>Sustainable, social, and green entrepreneurship</a:t>
            </a:r>
            <a:r>
              <a:rPr lang="sk-SK" sz="1600" dirty="0"/>
              <a:t>)</a:t>
            </a:r>
            <a:endParaRPr lang="en-GB" sz="1600" dirty="0"/>
          </a:p>
        </p:txBody>
      </p:sp>
      <p:pic>
        <p:nvPicPr>
          <p:cNvPr id="9" name="Obrázok 8" descr="Obrázok, na ktorom je text&#10;&#10;Automaticky generovaný popis"/>
          <p:cNvPicPr/>
          <p:nvPr/>
        </p:nvPicPr>
        <p:blipFill>
          <a:blip r:embed="rId6"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6" name="Picture 5">
            <a:extLst>
              <a:ext uri="{FF2B5EF4-FFF2-40B4-BE49-F238E27FC236}">
                <a16:creationId xmlns:a16="http://schemas.microsoft.com/office/drawing/2014/main" id="{7EAAACE4-27F3-1B8B-99E9-281D747D85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9497" y="1116983"/>
            <a:ext cx="3095303" cy="2527352"/>
          </a:xfrm>
          <a:prstGeom prst="rect">
            <a:avLst/>
          </a:prstGeom>
        </p:spPr>
      </p:pic>
    </p:spTree>
    <p:extLst>
      <p:ext uri="{BB962C8B-B14F-4D97-AF65-F5344CB8AC3E}">
        <p14:creationId xmlns:p14="http://schemas.microsoft.com/office/powerpoint/2010/main" val="331389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9804F9-7F4B-80B5-F593-E08A0662B54A}"/>
              </a:ext>
            </a:extLst>
          </p:cNvPr>
          <p:cNvGraphicFramePr>
            <a:graphicFrameLocks noGrp="1"/>
          </p:cNvGraphicFramePr>
          <p:nvPr>
            <p:ph sz="half" idx="1"/>
            <p:extLst>
              <p:ext uri="{D42A27DB-BD31-4B8C-83A1-F6EECF244321}">
                <p14:modId xmlns:p14="http://schemas.microsoft.com/office/powerpoint/2010/main" val="4588548"/>
              </p:ext>
            </p:extLst>
          </p:nvPr>
        </p:nvGraphicFramePr>
        <p:xfrm>
          <a:off x="1096963" y="1847461"/>
          <a:ext cx="4938712" cy="402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it-IT" sz="4000" b="1" dirty="0"/>
              <a:t>UNITA’ 1: Modelli di business MSME (BM) </a:t>
            </a:r>
            <a:br>
              <a:rPr lang="en-GB" dirty="0"/>
            </a:br>
            <a:r>
              <a:rPr lang="en-GB" sz="2800" dirty="0"/>
              <a:t>1.1 Modelli base</a:t>
            </a:r>
            <a:endParaRPr lang="en-GB" dirty="0"/>
          </a:p>
        </p:txBody>
      </p:sp>
      <p:sp>
        <p:nvSpPr>
          <p:cNvPr id="8" name="Rectángulo 7">
            <a:extLst>
              <a:ext uri="{FF2B5EF4-FFF2-40B4-BE49-F238E27FC236}">
                <a16:creationId xmlns:a16="http://schemas.microsoft.com/office/drawing/2014/main" id="{5BEE8737-8DC3-52C7-6F8B-F696529C45C1}"/>
              </a:ext>
            </a:extLst>
          </p:cNvPr>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63DDFF-F7D9-474C-F715-66A90BE55FF1}"/>
              </a:ext>
            </a:extLst>
          </p:cNvPr>
          <p:cNvSpPr txBox="1"/>
          <p:nvPr/>
        </p:nvSpPr>
        <p:spPr>
          <a:xfrm>
            <a:off x="6126163" y="2171478"/>
            <a:ext cx="4938712" cy="543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alibri" panose="020F0502020204030204"/>
              </a:rPr>
              <a:t>Revenues</a:t>
            </a:r>
            <a:endParaRPr lang="en-GB" sz="2000" dirty="0">
              <a:solidFill>
                <a:prstClr val="white"/>
              </a:solidFill>
              <a:latin typeface="Calibri" panose="020F0502020204030204"/>
            </a:endParaRPr>
          </a:p>
        </p:txBody>
      </p:sp>
      <p:graphicFrame>
        <p:nvGraphicFramePr>
          <p:cNvPr id="21" name="Content Placeholder 5">
            <a:extLst>
              <a:ext uri="{FF2B5EF4-FFF2-40B4-BE49-F238E27FC236}">
                <a16:creationId xmlns:a16="http://schemas.microsoft.com/office/drawing/2014/main" id="{11B79227-9C94-543C-3401-1A8DE6DA434C}"/>
              </a:ext>
            </a:extLst>
          </p:cNvPr>
          <p:cNvGraphicFramePr>
            <a:graphicFrameLocks/>
          </p:cNvGraphicFramePr>
          <p:nvPr>
            <p:extLst>
              <p:ext uri="{D42A27DB-BD31-4B8C-83A1-F6EECF244321}">
                <p14:modId xmlns:p14="http://schemas.microsoft.com/office/powerpoint/2010/main" val="3979717457"/>
              </p:ext>
            </p:extLst>
          </p:nvPr>
        </p:nvGraphicFramePr>
        <p:xfrm>
          <a:off x="6216651" y="1847460"/>
          <a:ext cx="4938712" cy="4021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Obrázok 9" descr="Obrázok, na ktorom je text&#10;&#10;Automaticky generovaný popis"/>
          <p:cNvPicPr/>
          <p:nvPr/>
        </p:nvPicPr>
        <p:blipFill>
          <a:blip r:embed="rId1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7848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it-IT" sz="4000" b="1" dirty="0"/>
              <a:t>UNITA’ 1: Modelli di business MSME (BM) </a:t>
            </a:r>
            <a:br>
              <a:rPr lang="en-GB" sz="4000" dirty="0"/>
            </a:br>
            <a:r>
              <a:rPr lang="en-GB" sz="2800" dirty="0"/>
              <a:t>1.1 Modelli base</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70000" lnSpcReduction="20000"/>
          </a:bodyPr>
          <a:lstStyle/>
          <a:p>
            <a:pPr algn="just"/>
            <a:r>
              <a:rPr lang="it-IT" b="1" dirty="0"/>
              <a:t>Il modello di base distingue tra </a:t>
            </a:r>
            <a:r>
              <a:rPr lang="en-GB" b="1" dirty="0">
                <a:hlinkClick r:id="rId2"/>
              </a:rPr>
              <a:t>costi fissi e variabili:</a:t>
            </a:r>
            <a:endParaRPr lang="en-GB" b="1" dirty="0"/>
          </a:p>
          <a:p>
            <a:pPr algn="just"/>
            <a:r>
              <a:rPr lang="en-GB" b="1" dirty="0"/>
              <a:t>Costi fissi: </a:t>
            </a:r>
            <a:r>
              <a:rPr lang="en-GB" dirty="0"/>
              <a:t>devono essere pagati indipendentemente dalla quantità di prodotto o servizio che vendi.</a:t>
            </a:r>
          </a:p>
          <a:p>
            <a:pPr algn="just">
              <a:buFont typeface="Wingdings" panose="05000000000000000000" pitchFamily="2" charset="2"/>
              <a:buChar char="§"/>
            </a:pPr>
            <a:r>
              <a:rPr lang="hu-HU" dirty="0"/>
              <a:t> </a:t>
            </a:r>
            <a:r>
              <a:rPr lang="en-GB" dirty="0"/>
              <a:t>I </a:t>
            </a:r>
            <a:r>
              <a:rPr lang="it-IT" dirty="0"/>
              <a:t>costi fissi sono ad esempio: il costo dell'ufficio/magazzino/negozio, se si decide di affittare/comprarne uno, il costo di amministrazione per un MPMI (un contabile).</a:t>
            </a:r>
          </a:p>
          <a:p>
            <a:pPr algn="just">
              <a:buFont typeface="Wingdings" panose="05000000000000000000" pitchFamily="2" charset="2"/>
              <a:buChar char="§"/>
            </a:pPr>
            <a:r>
              <a:rPr lang="hu-HU" dirty="0"/>
              <a:t> </a:t>
            </a:r>
            <a:r>
              <a:rPr lang="it-IT" dirty="0"/>
              <a:t>A breve termine, i costi fissi possono includere anche i costi per l'occupazione (in quanto non è facile assumere o licenziare personale a causa delle condizioni e delle regolamentazioni del mercato del lavoro), ma molti li considerano variabili a più lungo termine (a seconda della flessibilità del mercato del lavoro e del regime dell'occupazione).</a:t>
            </a:r>
          </a:p>
          <a:p>
            <a:pPr algn="just">
              <a:buFont typeface="Wingdings" panose="05000000000000000000" pitchFamily="2" charset="2"/>
              <a:buChar char="§"/>
            </a:pPr>
            <a:r>
              <a:rPr lang="hu-HU" dirty="0"/>
              <a:t> </a:t>
            </a:r>
            <a:r>
              <a:rPr lang="en-GB" dirty="0"/>
              <a:t>A breve termine, anche i costi di </a:t>
            </a:r>
            <a:r>
              <a:rPr lang="en-GB" dirty="0">
                <a:hlinkClick r:id="rId3"/>
              </a:rPr>
              <a:t>ammortamento</a:t>
            </a:r>
            <a:r>
              <a:rPr lang="en-GB" dirty="0"/>
              <a:t> sono corretti (</a:t>
            </a:r>
            <a:r>
              <a:rPr lang="it-IT" dirty="0"/>
              <a:t>se acquisti un'attrezzatura costosa, sarai in grado di cancellarlo nei prossimi due anni)</a:t>
            </a:r>
            <a:endParaRPr lang="en-GB" dirty="0"/>
          </a:p>
          <a:p>
            <a:pPr algn="just"/>
            <a:r>
              <a:rPr lang="en-GB" b="1" dirty="0"/>
              <a:t>Costi variabili : </a:t>
            </a:r>
            <a:r>
              <a:rPr lang="en-GB" dirty="0"/>
              <a:t>dipendono da quanto si sta producendo</a:t>
            </a:r>
          </a:p>
          <a:p>
            <a:pPr algn="just">
              <a:lnSpc>
                <a:spcPct val="100000"/>
              </a:lnSpc>
              <a:buFont typeface="Wingdings" panose="05000000000000000000" pitchFamily="2" charset="2"/>
              <a:buChar char="§"/>
            </a:pPr>
            <a:r>
              <a:rPr lang="hu-HU" dirty="0"/>
              <a:t> </a:t>
            </a:r>
            <a:r>
              <a:rPr lang="it-IT" dirty="0"/>
              <a:t>I costi variabili tipici sono i costi della fornitura di cui avete bisogno — materiali di input — per la vostra produzione</a:t>
            </a:r>
          </a:p>
          <a:p>
            <a:pPr algn="just">
              <a:lnSpc>
                <a:spcPct val="100000"/>
              </a:lnSpc>
              <a:buFont typeface="Wingdings" panose="05000000000000000000" pitchFamily="2" charset="2"/>
              <a:buChar char="§"/>
            </a:pPr>
            <a:r>
              <a:rPr lang="it-IT" b="1" dirty="0">
                <a:hlinkClick r:id="rId4"/>
              </a:rPr>
              <a:t>Una volta, i costi di installazione</a:t>
            </a:r>
            <a:r>
              <a:rPr lang="it-IT" b="1" dirty="0"/>
              <a:t> </a:t>
            </a:r>
            <a:r>
              <a:rPr lang="it-IT" dirty="0"/>
              <a:t>includono spese legali per la creazione dell'azienda, logo e web design, ecc.</a:t>
            </a:r>
          </a:p>
          <a:p>
            <a:pPr marL="0" indent="0" algn="just">
              <a:lnSpc>
                <a:spcPct val="100000"/>
              </a:lnSpc>
              <a:buNone/>
            </a:pPr>
            <a:r>
              <a:rPr lang="en-GB" b="1" dirty="0"/>
              <a:t>Calcolate tutti i costi! </a:t>
            </a:r>
            <a:r>
              <a:rPr lang="en-GB" dirty="0"/>
              <a:t>Usa </a:t>
            </a:r>
            <a:r>
              <a:rPr lang="en-GB" dirty="0">
                <a:hlinkClick r:id="rId5"/>
              </a:rPr>
              <a:t>strumenti online</a:t>
            </a:r>
            <a:r>
              <a:rPr lang="en-GB" dirty="0"/>
              <a:t> se necessario. Prendete in considerazione </a:t>
            </a:r>
            <a:r>
              <a:rPr lang="it-IT" dirty="0">
                <a:hlinkClick r:id="rId6"/>
              </a:rPr>
              <a:t>soluzioni efficienti in termini di costi.</a:t>
            </a:r>
            <a:endParaRPr lang="en-GB" dirty="0"/>
          </a:p>
          <a:p>
            <a:pPr algn="just"/>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29336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it-IT" sz="4000" b="1" dirty="0"/>
              <a:t>UNITA’ 1: Modelli di business MSME (BM) </a:t>
            </a:r>
            <a:br>
              <a:rPr lang="en-GB" sz="4000" dirty="0"/>
            </a:br>
            <a:r>
              <a:rPr lang="en-GB" sz="2800" dirty="0"/>
              <a:t>1.1 Modelli base</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92500" lnSpcReduction="20000"/>
          </a:bodyPr>
          <a:lstStyle/>
          <a:p>
            <a:pPr algn="just">
              <a:lnSpc>
                <a:spcPct val="120000"/>
              </a:lnSpc>
            </a:pPr>
            <a:r>
              <a:rPr lang="en-GB" dirty="0"/>
              <a:t>Il modello di base deve essere costruito su una </a:t>
            </a:r>
            <a:r>
              <a:rPr lang="en-GB" b="1" dirty="0"/>
              <a:t>preliminare </a:t>
            </a:r>
            <a:r>
              <a:rPr lang="en-GB" b="1" dirty="0">
                <a:hlinkClick r:id="rId2"/>
              </a:rPr>
              <a:t>ricerca di mercato</a:t>
            </a:r>
            <a:r>
              <a:rPr lang="en-GB" b="1" dirty="0"/>
              <a:t> </a:t>
            </a:r>
            <a:r>
              <a:rPr lang="en-GB" dirty="0"/>
              <a:t>che indaga in dettaglio: </a:t>
            </a:r>
          </a:p>
          <a:p>
            <a:pPr algn="just">
              <a:lnSpc>
                <a:spcPct val="120000"/>
              </a:lnSpc>
              <a:buFont typeface="Wingdings" panose="05000000000000000000" pitchFamily="2" charset="2"/>
              <a:buChar char="§"/>
            </a:pPr>
            <a:r>
              <a:rPr lang="hu-HU" b="1" dirty="0"/>
              <a:t> </a:t>
            </a:r>
            <a:r>
              <a:rPr lang="en-GB" b="1" dirty="0"/>
              <a:t>I vostri potenziali clienti</a:t>
            </a:r>
            <a:r>
              <a:rPr lang="en-GB" dirty="0"/>
              <a:t>– </a:t>
            </a:r>
            <a:r>
              <a:rPr lang="it-IT" dirty="0"/>
              <a:t> le dimensioni e la disponibilità della popolazione e la loro capacità di pagare per i tuoi prodotti/servizi. Scoprite le preferenze specifiche, i dettagli che attualmente acquistano e cerca di accedere alla loro potenziale domanda di qualcosa che mirate a offrire.</a:t>
            </a:r>
            <a:endParaRPr lang="en-GB" dirty="0"/>
          </a:p>
          <a:p>
            <a:pPr algn="just">
              <a:lnSpc>
                <a:spcPct val="120000"/>
              </a:lnSpc>
              <a:buFont typeface="Wingdings" panose="05000000000000000000" pitchFamily="2" charset="2"/>
              <a:buChar char="§"/>
            </a:pPr>
            <a:r>
              <a:rPr lang="hu-HU" b="1" dirty="0"/>
              <a:t> </a:t>
            </a:r>
            <a:r>
              <a:rPr lang="en-GB" b="1" dirty="0"/>
              <a:t>La vostra potenziale concorrenza</a:t>
            </a:r>
            <a:r>
              <a:rPr lang="en-GB" dirty="0"/>
              <a:t>– </a:t>
            </a:r>
            <a:r>
              <a:rPr lang="it-IT" dirty="0"/>
              <a:t>le aziende già presenti nel mercato dato, il loro livello di prezzo/qualità, la loro portata nei confronti dei clienti, le loro strategie di marketing e di vendita, ecc.</a:t>
            </a:r>
            <a:endParaRPr lang="en-GB" dirty="0"/>
          </a:p>
          <a:p>
            <a:pPr algn="just">
              <a:lnSpc>
                <a:spcPct val="120000"/>
              </a:lnSpc>
              <a:buFont typeface="Wingdings" panose="05000000000000000000" pitchFamily="2" charset="2"/>
              <a:buChar char="§"/>
            </a:pPr>
            <a:r>
              <a:rPr lang="hu-HU" b="1" dirty="0"/>
              <a:t> </a:t>
            </a:r>
            <a:r>
              <a:rPr lang="en-GB" b="1" dirty="0"/>
              <a:t>I vostri potenziali collaboratori</a:t>
            </a:r>
            <a:r>
              <a:rPr lang="en-GB" dirty="0"/>
              <a:t>– </a:t>
            </a:r>
            <a:r>
              <a:rPr lang="it-IT" dirty="0"/>
              <a:t>lascia che siano i vostri futuri fornitori o altre piccole imprese con cui non siete in concorrenza diretta ma mirate a collaborare (ad esempio, apertura di un negozio congiunto, condivisione logistica, ecc.) </a:t>
            </a:r>
          </a:p>
          <a:p>
            <a:pPr algn="just">
              <a:lnSpc>
                <a:spcPct val="120000"/>
              </a:lnSpc>
              <a:buFont typeface="Wingdings" panose="05000000000000000000" pitchFamily="2" charset="2"/>
              <a:buChar char="§"/>
            </a:pPr>
            <a:r>
              <a:rPr lang="en-GB" dirty="0"/>
              <a:t>Ci sono </a:t>
            </a:r>
            <a:r>
              <a:rPr lang="en-GB" dirty="0">
                <a:hlinkClick r:id="rId3"/>
              </a:rPr>
              <a:t>diversi modi</a:t>
            </a:r>
            <a:r>
              <a:rPr lang="en-GB" dirty="0"/>
              <a:t> e </a:t>
            </a:r>
            <a:r>
              <a:rPr lang="en-GB" dirty="0">
                <a:hlinkClick r:id="rId4"/>
              </a:rPr>
              <a:t>strategie di esperti </a:t>
            </a:r>
            <a:r>
              <a:rPr lang="en-GB" dirty="0"/>
              <a:t>per affrontare la ricerca e </a:t>
            </a:r>
            <a:r>
              <a:rPr lang="en-GB" dirty="0">
                <a:hlinkClick r:id="rId5"/>
              </a:rPr>
              <a:t>potete farlo da soli</a:t>
            </a:r>
            <a:r>
              <a:rPr lang="en-GB" dirty="0"/>
              <a:t> sulla base di </a:t>
            </a:r>
            <a:r>
              <a:rPr lang="en-GB" dirty="0">
                <a:hlinkClick r:id="rId6"/>
              </a:rPr>
              <a:t>dati sufficienti </a:t>
            </a:r>
            <a:r>
              <a:rPr lang="en-GB" dirty="0"/>
              <a:t>o avere qualcuno che lo faccia per voi.</a:t>
            </a:r>
          </a:p>
          <a:p>
            <a:pPr algn="just"/>
            <a:endParaRPr lang="en-GB" b="1" dirty="0"/>
          </a:p>
          <a:p>
            <a:pPr algn="just"/>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44285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1: Modelli di business MSME (BM) </a:t>
            </a:r>
            <a:br>
              <a:rPr lang="en-GB" sz="4000" dirty="0"/>
            </a:br>
            <a:r>
              <a:rPr lang="en-GB" sz="2800" dirty="0"/>
              <a:t>1.2 Regole empiriche</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fontScale="92500" lnSpcReduction="20000"/>
          </a:bodyPr>
          <a:lstStyle/>
          <a:p>
            <a:pPr algn="just"/>
            <a:r>
              <a:rPr lang="it-IT" dirty="0"/>
              <a:t>Un modello di business è un quadro generale, un approccio principale e generale per gestire la tua attività.</a:t>
            </a:r>
            <a:r>
              <a:rPr lang="en-GB" dirty="0"/>
              <a:t> </a:t>
            </a:r>
            <a:r>
              <a:rPr lang="it-IT" dirty="0">
                <a:hlinkClick r:id="rId2"/>
              </a:rPr>
              <a:t>Il business plan si basa su questo</a:t>
            </a:r>
            <a:r>
              <a:rPr lang="en-GB" dirty="0"/>
              <a:t>, </a:t>
            </a:r>
            <a:r>
              <a:rPr lang="it-IT" dirty="0"/>
              <a:t>con un insieme di informazioni più dettagliate e strutturate, su misura per la tua azienda. </a:t>
            </a:r>
            <a:r>
              <a:rPr lang="it-IT" dirty="0">
                <a:hlinkClick r:id="rId3"/>
              </a:rPr>
              <a:t>In un approccio leggermente diverso</a:t>
            </a:r>
            <a:r>
              <a:rPr lang="en-GB" dirty="0"/>
              <a:t>, </a:t>
            </a:r>
            <a:r>
              <a:rPr lang="it-IT" dirty="0"/>
              <a:t>il modello di business stabilisce il processo di creazione di entrate mentre il piano aziendale definisce gli obiettivi e le strategie. In tutti i concetti, </a:t>
            </a:r>
            <a:r>
              <a:rPr lang="en-GB" dirty="0"/>
              <a:t> </a:t>
            </a:r>
            <a:r>
              <a:rPr lang="it-IT" dirty="0">
                <a:hlinkClick r:id="rId4"/>
              </a:rPr>
              <a:t>il business plan deriva dal modello di business. </a:t>
            </a:r>
            <a:endParaRPr lang="en-GB" dirty="0"/>
          </a:p>
          <a:p>
            <a:pPr algn="just"/>
            <a:r>
              <a:rPr lang="en-GB" u="sng" dirty="0"/>
              <a:t>Quando si importa il proprio business plan:</a:t>
            </a:r>
          </a:p>
          <a:p>
            <a:pPr algn="just">
              <a:buFont typeface="Wingdings" panose="05000000000000000000" pitchFamily="2" charset="2"/>
              <a:buChar char="§"/>
            </a:pPr>
            <a:r>
              <a:rPr lang="hu-HU" b="1" dirty="0"/>
              <a:t> </a:t>
            </a:r>
            <a:r>
              <a:rPr lang="en-GB" b="1" dirty="0"/>
              <a:t>utilizzate strumenti </a:t>
            </a:r>
            <a:r>
              <a:rPr lang="en-GB" b="1" dirty="0">
                <a:hlinkClick r:id="rId5"/>
              </a:rPr>
              <a:t>di calcolo professionale</a:t>
            </a:r>
            <a:r>
              <a:rPr lang="en-GB" dirty="0"/>
              <a:t>(BM </a:t>
            </a:r>
            <a:r>
              <a:rPr lang="en-GB" dirty="0">
                <a:hlinkClick r:id="rId6"/>
              </a:rPr>
              <a:t>software</a:t>
            </a:r>
            <a:r>
              <a:rPr lang="en-GB" dirty="0"/>
              <a:t>, </a:t>
            </a:r>
            <a:r>
              <a:rPr lang="en-GB" dirty="0">
                <a:hlinkClick r:id="rId7"/>
              </a:rPr>
              <a:t>apps</a:t>
            </a:r>
            <a:r>
              <a:rPr lang="en-GB" dirty="0"/>
              <a:t>, ecc.) </a:t>
            </a:r>
          </a:p>
          <a:p>
            <a:pPr algn="just">
              <a:buFont typeface="Wingdings" panose="05000000000000000000" pitchFamily="2" charset="2"/>
              <a:buChar char="§"/>
            </a:pPr>
            <a:r>
              <a:rPr lang="hu-HU" b="1" dirty="0"/>
              <a:t> </a:t>
            </a:r>
            <a:r>
              <a:rPr lang="en-GB" b="1" dirty="0"/>
              <a:t>non esitate a chiedere aiuto </a:t>
            </a:r>
            <a:r>
              <a:rPr lang="it-IT" dirty="0"/>
              <a:t>(da un imprenditore più esperto, da un commercialista, da uno specialista di marketing</a:t>
            </a:r>
            <a:r>
              <a:rPr lang="en-GB" dirty="0"/>
              <a:t>, </a:t>
            </a:r>
            <a:r>
              <a:rPr lang="it-IT" dirty="0">
                <a:hlinkClick r:id="rId8"/>
              </a:rPr>
              <a:t> dalla camera di commercio locale, dalla rete EBN, ecc.</a:t>
            </a:r>
            <a:r>
              <a:rPr lang="it-IT" dirty="0"/>
              <a:t>). Se non si ottiene l'aiuto sufficiente da uno, andare all'altro, non arrendersi! </a:t>
            </a:r>
            <a:endParaRPr lang="en-GB" dirty="0"/>
          </a:p>
          <a:p>
            <a:pPr marL="0" indent="0" algn="just">
              <a:buNone/>
            </a:pPr>
            <a:r>
              <a:rPr lang="en-GB" u="sng" dirty="0"/>
              <a:t>Calcolate costi e ricavi </a:t>
            </a:r>
            <a:r>
              <a:rPr lang="en-GB" b="1" dirty="0"/>
              <a:t>su base almeno annuale, meglio su base triennale al fine di:</a:t>
            </a:r>
            <a:endParaRPr lang="en-GB" dirty="0"/>
          </a:p>
          <a:p>
            <a:pPr algn="just">
              <a:buFont typeface="Wingdings" panose="05000000000000000000" pitchFamily="2" charset="2"/>
              <a:buChar char="§"/>
            </a:pPr>
            <a:r>
              <a:rPr lang="hu-HU" dirty="0"/>
              <a:t> </a:t>
            </a:r>
            <a:r>
              <a:rPr lang="it-IT" dirty="0"/>
              <a:t>consentire di mostrare tutti i tipi di costi e ricavi </a:t>
            </a:r>
          </a:p>
          <a:p>
            <a:pPr algn="just">
              <a:buFont typeface="Wingdings" panose="05000000000000000000" pitchFamily="2" charset="2"/>
              <a:buChar char="§"/>
            </a:pPr>
            <a:r>
              <a:rPr lang="it-IT" dirty="0"/>
              <a:t>consentire l'emergere di tendenze e dinamiche</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10"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6845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it-IT" sz="4000" b="1" dirty="0"/>
              <a:t>UNITA’ 1: Modelli di business MSME (BM) </a:t>
            </a:r>
            <a:br>
              <a:rPr lang="en-GB" sz="4000" dirty="0"/>
            </a:br>
            <a:r>
              <a:rPr lang="en-GB" sz="2800" dirty="0"/>
              <a:t>1.2 Regole empiriche</a:t>
            </a:r>
            <a:endParaRPr lang="en-GB" dirty="0"/>
          </a:p>
        </p:txBody>
      </p:sp>
      <p:sp>
        <p:nvSpPr>
          <p:cNvPr id="8" name="Rectángulo 7"/>
          <p:cNvSpPr/>
          <p:nvPr/>
        </p:nvSpPr>
        <p:spPr>
          <a:xfrm>
            <a:off x="486888" y="6396335"/>
            <a:ext cx="11243512" cy="461665"/>
          </a:xfrm>
          <a:prstGeom prst="rect">
            <a:avLst/>
          </a:prstGeom>
        </p:spPr>
        <p:txBody>
          <a:bodyPr wrap="square">
            <a:spAutoFit/>
          </a:bodyPr>
          <a:lstStyle/>
          <a:p>
            <a:r>
              <a:rPr lang="en-US" sz="1200" dirty="0">
                <a:solidFill>
                  <a:schemeClr val="bg1"/>
                </a:solidFill>
                <a:latin typeface="system-u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dirty="0">
              <a:solidFill>
                <a:schemeClr val="bg1"/>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066800" y="1845734"/>
            <a:ext cx="10058400" cy="4023360"/>
          </a:xfrm>
        </p:spPr>
        <p:txBody>
          <a:bodyPr>
            <a:normAutofit fontScale="92500" lnSpcReduction="20000"/>
          </a:bodyPr>
          <a:lstStyle/>
          <a:p>
            <a:pPr marL="0" indent="0" algn="just">
              <a:buNone/>
            </a:pPr>
            <a:r>
              <a:rPr lang="en-GB" b="1" dirty="0"/>
              <a:t>Guardate i problemi da tutte le angolazioni per trovare</a:t>
            </a:r>
            <a:r>
              <a:rPr lang="en-GB" b="1" dirty="0">
                <a:hlinkClick r:id="rId2"/>
              </a:rPr>
              <a:t> costi nascosti</a:t>
            </a:r>
            <a:r>
              <a:rPr lang="en-GB" b="1" dirty="0"/>
              <a:t> e</a:t>
            </a:r>
            <a:r>
              <a:rPr lang="en-GB" dirty="0"/>
              <a:t> </a:t>
            </a:r>
            <a:r>
              <a:rPr lang="en-GB" b="1" dirty="0"/>
              <a:t>potenziali ricavi aggiuntivi.</a:t>
            </a:r>
            <a:endParaRPr lang="en-GB" dirty="0"/>
          </a:p>
          <a:p>
            <a:pPr algn="just">
              <a:buFont typeface="Wingdings" panose="05000000000000000000" pitchFamily="2" charset="2"/>
              <a:buChar char="§"/>
            </a:pPr>
            <a:r>
              <a:rPr lang="hu-HU" dirty="0"/>
              <a:t> </a:t>
            </a:r>
            <a:r>
              <a:rPr lang="it-IT" dirty="0"/>
              <a:t>In caso di costi, non pensare solo ai costi regolari, ma anche alle voci potenziali e poco frequenti (come le spese legali, ecc.). </a:t>
            </a:r>
            <a:r>
              <a:rPr lang="en-GB" dirty="0"/>
              <a:t>Alcuni </a:t>
            </a:r>
            <a:r>
              <a:rPr lang="en-GB" dirty="0">
                <a:hlinkClick r:id="rId3"/>
              </a:rPr>
              <a:t>costi nascosti</a:t>
            </a:r>
            <a:r>
              <a:rPr lang="en-GB" dirty="0"/>
              <a:t> </a:t>
            </a:r>
            <a:r>
              <a:rPr lang="it-IT" dirty="0"/>
              <a:t>si trovano nel lavoro subottimale e nell'organizzazione dei processi.</a:t>
            </a:r>
          </a:p>
          <a:p>
            <a:pPr algn="just">
              <a:buFont typeface="Wingdings" panose="05000000000000000000" pitchFamily="2" charset="2"/>
              <a:buChar char="§"/>
            </a:pPr>
            <a:r>
              <a:rPr lang="hu-HU" dirty="0"/>
              <a:t> </a:t>
            </a:r>
            <a:r>
              <a:rPr lang="it-IT" dirty="0"/>
              <a:t>In caso di ricavi, pensate ai tuoi beni da una prospettiva diversa — potete fare più soldi con loro? Qual è il modo più efficiente di utilizzare i vostri beni? (Se avete un camion che non è sempre pieno — potete combinare la vostra logistica con un'altra MPMI e noleggiare parti dei vostri percorsi/cargo hall?</a:t>
            </a:r>
            <a:endParaRPr lang="en-GB" dirty="0"/>
          </a:p>
          <a:p>
            <a:pPr algn="just">
              <a:buFont typeface="Wingdings" panose="05000000000000000000" pitchFamily="2" charset="2"/>
              <a:buChar char="§"/>
            </a:pPr>
            <a:r>
              <a:rPr lang="en-GB" u="sng" dirty="0"/>
              <a:t>Differenziate fra </a:t>
            </a:r>
            <a:r>
              <a:rPr lang="en-GB" u="sng" dirty="0">
                <a:hlinkClick r:id="rId4"/>
              </a:rPr>
              <a:t>costi e investimenti!</a:t>
            </a:r>
            <a:r>
              <a:rPr lang="en-GB" u="sng" dirty="0"/>
              <a:t> </a:t>
            </a:r>
            <a:r>
              <a:rPr lang="en-GB" dirty="0"/>
              <a:t>(in altri termini: </a:t>
            </a:r>
            <a:r>
              <a:rPr lang="en-GB" dirty="0">
                <a:hlinkClick r:id="rId5"/>
              </a:rPr>
              <a:t>spese</a:t>
            </a:r>
            <a:r>
              <a:rPr lang="en-GB" dirty="0"/>
              <a:t>). </a:t>
            </a:r>
            <a:r>
              <a:rPr lang="it-IT" dirty="0"/>
              <a:t>Siate motivati a tagliare i costi dove non fa male, ma: </a:t>
            </a:r>
            <a:endParaRPr lang="en-GB" dirty="0"/>
          </a:p>
          <a:p>
            <a:pPr algn="just">
              <a:buFont typeface="Wingdings" panose="05000000000000000000" pitchFamily="2" charset="2"/>
              <a:buChar char="§"/>
            </a:pPr>
            <a:r>
              <a:rPr lang="it-IT" dirty="0"/>
              <a:t>Assicuratevi di </a:t>
            </a:r>
            <a:r>
              <a:rPr lang="en-GB" b="1" dirty="0"/>
              <a:t>essere consapevole della qualità</a:t>
            </a:r>
            <a:r>
              <a:rPr lang="en-GB" dirty="0"/>
              <a:t> </a:t>
            </a:r>
            <a:r>
              <a:rPr lang="it-IT" dirty="0"/>
              <a:t>delle forniture, degli input e delle risorse umane che ottieni per i tuoi soldi</a:t>
            </a:r>
            <a:endParaRPr lang="en-GB" dirty="0"/>
          </a:p>
          <a:p>
            <a:pPr algn="just">
              <a:buFont typeface="Wingdings" panose="05000000000000000000" pitchFamily="2" charset="2"/>
              <a:buChar char="§"/>
            </a:pPr>
            <a:r>
              <a:rPr lang="hu-HU" b="1" dirty="0"/>
              <a:t> </a:t>
            </a:r>
            <a:r>
              <a:rPr lang="it-IT" b="1" dirty="0"/>
              <a:t>Gli investimenti dovrebbero portare avanti la tua impresa </a:t>
            </a:r>
            <a:r>
              <a:rPr lang="it-IT" dirty="0"/>
              <a:t>e portarvi più profitti in futuro. Non sottovalutate la loro necessità.</a:t>
            </a:r>
            <a:endParaRPr lang="en-GB"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Tree>
    <p:extLst>
      <p:ext uri="{BB962C8B-B14F-4D97-AF65-F5344CB8AC3E}">
        <p14:creationId xmlns:p14="http://schemas.microsoft.com/office/powerpoint/2010/main" val="3682546725"/>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47098</TotalTime>
  <Words>7590</Words>
  <Application>Microsoft Office PowerPoint</Application>
  <PresentationFormat>Widescreen</PresentationFormat>
  <Paragraphs>389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Calibri Light</vt:lpstr>
      <vt:lpstr>Courier New</vt:lpstr>
      <vt:lpstr>system-ui</vt:lpstr>
      <vt:lpstr>Wingdings</vt:lpstr>
      <vt:lpstr>Retrospektíva</vt:lpstr>
      <vt:lpstr>Modelli di business per le MPMI nell'era post-COVID</vt:lpstr>
      <vt:lpstr>Obiettivi e traguardi</vt:lpstr>
      <vt:lpstr>INDICE </vt:lpstr>
      <vt:lpstr>UNITA’ 1: Modelli di business MSME (BM)  </vt:lpstr>
      <vt:lpstr>UNITA’ 1: Modelli di business MSME (BM)  1.1 Modelli base</vt:lpstr>
      <vt:lpstr>UNITA’ 1: Modelli di business MSME (BM)  1.1 Modelli base</vt:lpstr>
      <vt:lpstr>UNITA’ 1: Modelli di business MSME (BM)  1.1 Modelli base</vt:lpstr>
      <vt:lpstr>UNITA’ 1: Modelli di business MSME (BM)  1.2 Regole empiriche</vt:lpstr>
      <vt:lpstr>UNITA’ 1: Modelli di business MSME (BM)  1.2 Regole empiriche</vt:lpstr>
      <vt:lpstr>UNITA’ 1: Modelli di business MSME (BM)  1.3 Modi tradizionali per finanziare un’impresa</vt:lpstr>
      <vt:lpstr> UNITA’ 2: Modelli di business tradizionali (BM)  </vt:lpstr>
      <vt:lpstr>UNITA’ 2: Modelli di business tradizionali (BM) 2.1 B2C</vt:lpstr>
      <vt:lpstr>UNITA’ 2: Modelli di business tradizionali (BM) 2.1 B2C</vt:lpstr>
      <vt:lpstr>UNITA’ 2: Modelli di business tradizionali (BM) 2.2 B2B</vt:lpstr>
      <vt:lpstr>UNITA’ 2: Modelli di business tradizionali (BM) 2.2 B2B</vt:lpstr>
      <vt:lpstr>UNITA’ 2: Modelli di business tradizionali (BM) 2.3 Franchisng</vt:lpstr>
      <vt:lpstr>UNITA’ 2: Modelli di business tradizionali (BM) 2.3 Franchising</vt:lpstr>
      <vt:lpstr>UNITA’ 2: Modelli di business tradizionali (BM) 2.4 MPMI nelle economie nazionali</vt:lpstr>
      <vt:lpstr>UNITA’ 2: Modelli di business tradizionali (BM) 2.4 MPMI nelle economie nazionali</vt:lpstr>
      <vt:lpstr>UNITA’ 3: Modelli di business del XXI secolo </vt:lpstr>
      <vt:lpstr>UNITA’ 3: Modelli di business del XXI secolo 3.1 Mercati europei e globali</vt:lpstr>
      <vt:lpstr>UNITA’ 3: Modelli di business del XXI secolo 3.1 Mercati europei e globali</vt:lpstr>
      <vt:lpstr>UNIT 3: Business models of the 21st century 3.2 Start-up</vt:lpstr>
      <vt:lpstr>UNIT 3: Business models of the 21st century 3.2 Start-up</vt:lpstr>
      <vt:lpstr>UNITA’ 3: Modelli di business del XXI secolo 3.3 Altri nuovi BM </vt:lpstr>
      <vt:lpstr>UNITA’ 3: Modelli di business del XXI secolo 3.3 Altri nuovi BM </vt:lpstr>
      <vt:lpstr>UNITA’ 3: Modelli di business del XXI secolo 3.3 Altri nuovi BM </vt:lpstr>
      <vt:lpstr>   UNITA’ 4: Impostare il proprio modello di business  </vt:lpstr>
      <vt:lpstr>UNITA’ 4: Impostare il proprio modello di business  4.1 SWOT</vt:lpstr>
      <vt:lpstr>UNITA’ 4: Impostare il proprio modello di business  4.1 SWOT</vt:lpstr>
      <vt:lpstr>UNITA’ 4: Impostare il proprio modello di business  4.2 Strumenti e tecnologie</vt:lpstr>
      <vt:lpstr>UNITA’ 4: Impostare il proprio modello di business  4.2 Strumenti e tecnologie</vt:lpstr>
      <vt:lpstr>UNITA’ 4: Impostare il proprio modello di business  4.3 Alleanze e networking</vt:lpstr>
      <vt:lpstr>Riassumendo</vt:lpstr>
      <vt:lpstr>Domande di autovalutazione</vt:lpstr>
      <vt:lpstr>Domande di autovalutazione:soluzioni</vt:lpstr>
      <vt:lpstr>Approfondimenti e note </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francesca chiavaroli</cp:lastModifiedBy>
  <cp:revision>154</cp:revision>
  <cp:lastPrinted>2023-02-18T08:49:07Z</cp:lastPrinted>
  <dcterms:created xsi:type="dcterms:W3CDTF">2021-11-14T20:46:17Z</dcterms:created>
  <dcterms:modified xsi:type="dcterms:W3CDTF">2023-04-16T10:41:48Z</dcterms:modified>
</cp:coreProperties>
</file>