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61" r:id="rId3"/>
    <p:sldId id="260" r:id="rId4"/>
    <p:sldId id="270" r:id="rId5"/>
    <p:sldId id="262" r:id="rId6"/>
    <p:sldId id="257" r:id="rId7"/>
    <p:sldId id="290" r:id="rId8"/>
    <p:sldId id="271" r:id="rId9"/>
    <p:sldId id="272" r:id="rId10"/>
    <p:sldId id="280" r:id="rId11"/>
    <p:sldId id="259" r:id="rId12"/>
    <p:sldId id="276" r:id="rId13"/>
    <p:sldId id="308" r:id="rId14"/>
    <p:sldId id="277" r:id="rId15"/>
    <p:sldId id="309" r:id="rId16"/>
    <p:sldId id="284" r:id="rId17"/>
    <p:sldId id="310" r:id="rId18"/>
    <p:sldId id="282" r:id="rId19"/>
    <p:sldId id="283" r:id="rId20"/>
    <p:sldId id="273" r:id="rId21"/>
    <p:sldId id="275" r:id="rId22"/>
    <p:sldId id="289" r:id="rId23"/>
    <p:sldId id="288" r:id="rId24"/>
    <p:sldId id="291" r:id="rId25"/>
    <p:sldId id="292" r:id="rId26"/>
    <p:sldId id="294" r:id="rId27"/>
    <p:sldId id="295" r:id="rId28"/>
    <p:sldId id="301" r:id="rId29"/>
    <p:sldId id="302" r:id="rId30"/>
    <p:sldId id="304" r:id="rId31"/>
    <p:sldId id="303" r:id="rId32"/>
    <p:sldId id="305" r:id="rId33"/>
    <p:sldId id="306" r:id="rId34"/>
    <p:sldId id="266" r:id="rId35"/>
    <p:sldId id="268" r:id="rId36"/>
    <p:sldId id="312" r:id="rId37"/>
    <p:sldId id="286" r:id="rId38"/>
    <p:sldId id="285" r:id="rId3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valcova" initials="g" lastIdx="38" clrIdx="0">
    <p:extLst>
      <p:ext uri="{19B8F6BF-5375-455C-9EA6-DF929625EA0E}">
        <p15:presenceInfo xmlns:p15="http://schemas.microsoft.com/office/powerpoint/2012/main" userId="S-1-5-21-2383597489-2197158559-1002493431-1284" providerId="AD"/>
      </p:ext>
    </p:extLst>
  </p:cmAuthor>
  <p:cmAuthor id="2" name="Hana Palušková" initials="HP" lastIdx="5" clrIdx="1">
    <p:extLst>
      <p:ext uri="{19B8F6BF-5375-455C-9EA6-DF929625EA0E}">
        <p15:presenceInfo xmlns:p15="http://schemas.microsoft.com/office/powerpoint/2012/main" userId="bd7e3989570f8b89" providerId="Windows Live"/>
      </p:ext>
    </p:extLst>
  </p:cmAuthor>
  <p:cmAuthor id="3" name="Kriszta Kovács" initials="KK" lastIdx="4" clrIdx="2">
    <p:extLst>
      <p:ext uri="{19B8F6BF-5375-455C-9EA6-DF929625EA0E}">
        <p15:presenceInfo xmlns:p15="http://schemas.microsoft.com/office/powerpoint/2012/main" userId="73fc2e4dd735be70" providerId="Windows Live"/>
      </p:ext>
    </p:extLst>
  </p:cmAuthor>
  <p:cmAuthor id="4" name="Vörösmarty-Horváth Zsófia" initials="VHZs" lastIdx="7" clrIdx="3">
    <p:extLst>
      <p:ext uri="{19B8F6BF-5375-455C-9EA6-DF929625EA0E}">
        <p15:presenceInfo xmlns:p15="http://schemas.microsoft.com/office/powerpoint/2012/main" userId="Vörösmarty-Horváth Zsóf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A537"/>
    <a:srgbClr val="39A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12" autoAdjust="0"/>
    <p:restoredTop sz="94641" autoAdjust="0"/>
  </p:normalViewPr>
  <p:slideViewPr>
    <p:cSldViewPr snapToGrid="0">
      <p:cViewPr varScale="1">
        <p:scale>
          <a:sx n="50" d="100"/>
          <a:sy n="50" d="100"/>
        </p:scale>
        <p:origin x="43" y="9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2.xml.rels><?xml version="1.0" encoding="UTF-8" standalone="yes"?>
<Relationships xmlns="http://schemas.openxmlformats.org/package/2006/relationships"><Relationship Id="rId1" Type="http://schemas.openxmlformats.org/officeDocument/2006/relationships/hyperlink" Target="https://www.netsuite.com/portal/resource/articles/financial-management/small-business-expense-categories-list.shtml"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https://www.thebalancemoney.com/types-of-small-business-revenue-5204328"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www.netsuite.com/portal/resource/articles/financial-management/small-business-expense-categories-list.shtml"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www.thebalancemoney.com/types-of-small-business-revenue-5204328"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AF0E53-CBCF-4C04-A4FB-7AC87E586F76}" type="doc">
      <dgm:prSet loTypeId="urn:microsoft.com/office/officeart/2005/8/layout/hList6" loCatId="list" qsTypeId="urn:microsoft.com/office/officeart/2005/8/quickstyle/simple1" qsCatId="simple" csTypeId="urn:microsoft.com/office/officeart/2005/8/colors/accent2_2" csCatId="accent2" phldr="1"/>
      <dgm:spPr/>
      <dgm:t>
        <a:bodyPr/>
        <a:lstStyle/>
        <a:p>
          <a:endParaRPr lang="es-ES"/>
        </a:p>
      </dgm:t>
    </dgm:pt>
    <dgm:pt modelId="{19D75968-110D-4570-A796-4EFA7A289980}">
      <dgm:prSet phldrT="[Texto]"/>
      <dgm:spPr/>
      <dgm:t>
        <a:bodyPr/>
        <a:lstStyle/>
        <a:p>
          <a:pPr algn="just"/>
          <a:r>
            <a:rPr lang="en-GB" noProof="0"/>
            <a:t>UNIDAD </a:t>
          </a:r>
          <a:r>
            <a:rPr lang="en-GB" noProof="0" dirty="0"/>
            <a:t>1</a:t>
          </a:r>
          <a:r>
            <a:rPr lang="en-GB" noProof="0"/>
            <a:t>: </a:t>
          </a:r>
          <a:r>
            <a:rPr lang="es-ES" noProof="0"/>
            <a:t>Modelos de negocio (MN) de MiPymes </a:t>
          </a:r>
          <a:endParaRPr lang="en-GB" noProof="0" dirty="0"/>
        </a:p>
      </dgm:t>
    </dgm:pt>
    <dgm:pt modelId="{78AFBB9F-F438-4106-A4C3-7D8B2021376F}" type="parTrans" cxnId="{B3CC6CB5-BB5B-4A96-8B1E-A8A3F01CC766}">
      <dgm:prSet/>
      <dgm:spPr/>
      <dgm:t>
        <a:bodyPr/>
        <a:lstStyle/>
        <a:p>
          <a:pPr algn="just"/>
          <a:endParaRPr lang="en-GB" noProof="0" dirty="0"/>
        </a:p>
      </dgm:t>
    </dgm:pt>
    <dgm:pt modelId="{B5F78038-C462-4723-A996-05689A91AF21}" type="sibTrans" cxnId="{B3CC6CB5-BB5B-4A96-8B1E-A8A3F01CC766}">
      <dgm:prSet/>
      <dgm:spPr/>
      <dgm:t>
        <a:bodyPr/>
        <a:lstStyle/>
        <a:p>
          <a:pPr algn="just"/>
          <a:endParaRPr lang="en-GB" noProof="0" dirty="0"/>
        </a:p>
      </dgm:t>
    </dgm:pt>
    <dgm:pt modelId="{609B7737-2F8B-426B-AF67-1EE3ED08022C}">
      <dgm:prSet phldrT="[Texto]"/>
      <dgm:spPr/>
      <dgm:t>
        <a:bodyPr/>
        <a:lstStyle/>
        <a:p>
          <a:pPr algn="just"/>
          <a:r>
            <a:rPr lang="en-GB" noProof="0"/>
            <a:t>UNIDAD </a:t>
          </a:r>
          <a:r>
            <a:rPr lang="en-GB" noProof="0" dirty="0"/>
            <a:t>2</a:t>
          </a:r>
          <a:r>
            <a:rPr lang="en-GB" noProof="0"/>
            <a:t>: Modelos de negocio tradicionales</a:t>
          </a:r>
          <a:endParaRPr lang="en-GB" noProof="0" dirty="0"/>
        </a:p>
      </dgm:t>
    </dgm:pt>
    <dgm:pt modelId="{975E8B56-3427-4763-936D-3ECC0B455C10}" type="parTrans" cxnId="{ADD302FE-967B-4FE9-B6D1-D27BC1B89707}">
      <dgm:prSet/>
      <dgm:spPr/>
      <dgm:t>
        <a:bodyPr/>
        <a:lstStyle/>
        <a:p>
          <a:pPr algn="just"/>
          <a:endParaRPr lang="en-GB" noProof="0" dirty="0"/>
        </a:p>
      </dgm:t>
    </dgm:pt>
    <dgm:pt modelId="{0E0957BF-B5FA-4EBB-B90A-1ECF37440F7B}" type="sibTrans" cxnId="{ADD302FE-967B-4FE9-B6D1-D27BC1B89707}">
      <dgm:prSet/>
      <dgm:spPr/>
      <dgm:t>
        <a:bodyPr/>
        <a:lstStyle/>
        <a:p>
          <a:pPr algn="just"/>
          <a:endParaRPr lang="en-GB" noProof="0" dirty="0"/>
        </a:p>
      </dgm:t>
    </dgm:pt>
    <dgm:pt modelId="{F20B2723-436C-41E3-8327-B9B8406600D3}">
      <dgm:prSet phldrT="[Texto]"/>
      <dgm:spPr/>
      <dgm:t>
        <a:bodyPr/>
        <a:lstStyle/>
        <a:p>
          <a:pPr algn="just"/>
          <a:r>
            <a:rPr lang="en-GB" noProof="0"/>
            <a:t>UNIDAD </a:t>
          </a:r>
          <a:r>
            <a:rPr lang="en-GB" noProof="0" dirty="0"/>
            <a:t>3</a:t>
          </a:r>
          <a:r>
            <a:rPr lang="en-GB" noProof="0"/>
            <a:t>: Modelos de negocio del siglo XXI</a:t>
          </a:r>
          <a:endParaRPr lang="en-GB" noProof="0" dirty="0"/>
        </a:p>
      </dgm:t>
    </dgm:pt>
    <dgm:pt modelId="{46694BCD-358D-4427-9AB4-AE32A5CF5BBA}" type="parTrans" cxnId="{D7CDAEF4-7DDB-4E2B-AE5C-9E4A1FE46335}">
      <dgm:prSet/>
      <dgm:spPr/>
      <dgm:t>
        <a:bodyPr/>
        <a:lstStyle/>
        <a:p>
          <a:pPr algn="just"/>
          <a:endParaRPr lang="en-GB" noProof="0" dirty="0"/>
        </a:p>
      </dgm:t>
    </dgm:pt>
    <dgm:pt modelId="{FA8E7AD5-A526-46EB-9C36-3F27A9FF95E2}" type="sibTrans" cxnId="{D7CDAEF4-7DDB-4E2B-AE5C-9E4A1FE46335}">
      <dgm:prSet/>
      <dgm:spPr/>
      <dgm:t>
        <a:bodyPr/>
        <a:lstStyle/>
        <a:p>
          <a:pPr algn="just"/>
          <a:endParaRPr lang="en-GB" noProof="0" dirty="0"/>
        </a:p>
      </dgm:t>
    </dgm:pt>
    <dgm:pt modelId="{2FD11A9F-966B-4769-A7A5-78CF62E9381E}">
      <dgm:prSet phldrT="[Texto]"/>
      <dgm:spPr/>
      <dgm:t>
        <a:bodyPr/>
        <a:lstStyle/>
        <a:p>
          <a:pPr algn="just"/>
          <a:endParaRPr lang="en-GB" noProof="0" dirty="0"/>
        </a:p>
      </dgm:t>
    </dgm:pt>
    <dgm:pt modelId="{E6587C81-5A0F-416D-9636-D02F4E9B037B}" type="parTrans" cxnId="{47C05B34-B756-40C5-A26B-A85D67B58021}">
      <dgm:prSet/>
      <dgm:spPr/>
      <dgm:t>
        <a:bodyPr/>
        <a:lstStyle/>
        <a:p>
          <a:pPr algn="just"/>
          <a:endParaRPr lang="en-GB" noProof="0" dirty="0"/>
        </a:p>
      </dgm:t>
    </dgm:pt>
    <dgm:pt modelId="{6D11C048-66F0-4F2C-AF7D-8552E1E2385C}" type="sibTrans" cxnId="{47C05B34-B756-40C5-A26B-A85D67B58021}">
      <dgm:prSet/>
      <dgm:spPr/>
      <dgm:t>
        <a:bodyPr/>
        <a:lstStyle/>
        <a:p>
          <a:pPr algn="just"/>
          <a:endParaRPr lang="en-GB" noProof="0" dirty="0"/>
        </a:p>
      </dgm:t>
    </dgm:pt>
    <dgm:pt modelId="{9148411E-84B2-4105-839D-8F8E8EE73107}">
      <dgm:prSet phldrT="[Texto]"/>
      <dgm:spPr/>
      <dgm:t>
        <a:bodyPr/>
        <a:lstStyle/>
        <a:p>
          <a:pPr algn="just"/>
          <a:r>
            <a:rPr lang="en-GB" noProof="0"/>
            <a:t>UNIDAD </a:t>
          </a:r>
          <a:r>
            <a:rPr lang="en-GB" noProof="0" dirty="0"/>
            <a:t>4</a:t>
          </a:r>
          <a:r>
            <a:rPr lang="en-GB" noProof="0"/>
            <a:t>:</a:t>
          </a:r>
          <a:r>
            <a:rPr lang="sk-SK" noProof="0"/>
            <a:t> </a:t>
          </a:r>
          <a:r>
            <a:rPr lang="en-GB" noProof="0"/>
            <a:t>Crear tu propio modelo de negocio</a:t>
          </a:r>
          <a:endParaRPr lang="en-GB" noProof="0" dirty="0"/>
        </a:p>
      </dgm:t>
    </dgm:pt>
    <dgm:pt modelId="{43E18BDA-C742-4FE2-AF78-4316E5D02D8F}" type="parTrans" cxnId="{A9B8EBE3-813D-4458-B5FB-FB6227031471}">
      <dgm:prSet/>
      <dgm:spPr/>
      <dgm:t>
        <a:bodyPr/>
        <a:lstStyle/>
        <a:p>
          <a:pPr algn="just"/>
          <a:endParaRPr lang="en-GB" noProof="0" dirty="0"/>
        </a:p>
      </dgm:t>
    </dgm:pt>
    <dgm:pt modelId="{0F6BB195-9668-41B3-8E82-0A2672A4F1E9}" type="sibTrans" cxnId="{A9B8EBE3-813D-4458-B5FB-FB6227031471}">
      <dgm:prSet/>
      <dgm:spPr/>
      <dgm:t>
        <a:bodyPr/>
        <a:lstStyle/>
        <a:p>
          <a:pPr algn="just"/>
          <a:endParaRPr lang="en-GB" noProof="0" dirty="0"/>
        </a:p>
      </dgm:t>
    </dgm:pt>
    <dgm:pt modelId="{D55FE0E5-D5B1-4AC5-94AE-F814629E415F}">
      <dgm:prSet phldrT="[Texto]"/>
      <dgm:spPr/>
      <dgm:t>
        <a:bodyPr/>
        <a:lstStyle/>
        <a:p>
          <a:pPr algn="just"/>
          <a:endParaRPr lang="en-GB" noProof="0" dirty="0"/>
        </a:p>
      </dgm:t>
    </dgm:pt>
    <dgm:pt modelId="{8DF6EABC-3D45-4679-9E06-E48B7EB5A942}" type="parTrans" cxnId="{0A9506C9-B9AC-47EE-B1F2-FB7EC701FDD2}">
      <dgm:prSet/>
      <dgm:spPr/>
      <dgm:t>
        <a:bodyPr/>
        <a:lstStyle/>
        <a:p>
          <a:pPr algn="just"/>
          <a:endParaRPr lang="en-GB" noProof="0" dirty="0"/>
        </a:p>
      </dgm:t>
    </dgm:pt>
    <dgm:pt modelId="{70FC63D2-7ED9-413F-B3ED-CAF6D55324E8}" type="sibTrans" cxnId="{0A9506C9-B9AC-47EE-B1F2-FB7EC701FDD2}">
      <dgm:prSet/>
      <dgm:spPr/>
      <dgm:t>
        <a:bodyPr/>
        <a:lstStyle/>
        <a:p>
          <a:pPr algn="just"/>
          <a:endParaRPr lang="en-GB" noProof="0" dirty="0"/>
        </a:p>
      </dgm:t>
    </dgm:pt>
    <dgm:pt modelId="{28B0D80A-25A5-49ED-A3CA-2E7923211341}">
      <dgm:prSet phldrT="[Texto]"/>
      <dgm:spPr/>
      <dgm:t>
        <a:bodyPr/>
        <a:lstStyle/>
        <a:p>
          <a:pPr algn="just"/>
          <a:r>
            <a:rPr lang="en-GB" noProof="0"/>
            <a:t>Reglas del pulgar</a:t>
          </a:r>
          <a:endParaRPr lang="en-GB" noProof="0" dirty="0"/>
        </a:p>
      </dgm:t>
    </dgm:pt>
    <dgm:pt modelId="{2EE8811C-4C62-445F-9577-305EB8E1C312}" type="sibTrans" cxnId="{0815BAD7-37F4-4D6C-9249-1E997205664C}">
      <dgm:prSet/>
      <dgm:spPr/>
      <dgm:t>
        <a:bodyPr/>
        <a:lstStyle/>
        <a:p>
          <a:pPr algn="just"/>
          <a:endParaRPr lang="en-GB" noProof="0" dirty="0"/>
        </a:p>
      </dgm:t>
    </dgm:pt>
    <dgm:pt modelId="{4978D4BF-FC7B-4F2B-A3D5-CC55735CBAF0}" type="parTrans" cxnId="{0815BAD7-37F4-4D6C-9249-1E997205664C}">
      <dgm:prSet/>
      <dgm:spPr/>
      <dgm:t>
        <a:bodyPr/>
        <a:lstStyle/>
        <a:p>
          <a:pPr algn="just"/>
          <a:endParaRPr lang="en-GB" noProof="0" dirty="0"/>
        </a:p>
      </dgm:t>
    </dgm:pt>
    <dgm:pt modelId="{D53D65E2-070F-4974-91A0-FC6EC1F76543}">
      <dgm:prSet phldrT="[Texto]"/>
      <dgm:spPr/>
      <dgm:t>
        <a:bodyPr/>
        <a:lstStyle/>
        <a:p>
          <a:pPr algn="just"/>
          <a:r>
            <a:rPr lang="en-GB" noProof="0"/>
            <a:t>Mercados europeos y globales</a:t>
          </a:r>
          <a:endParaRPr lang="en-GB" noProof="0" dirty="0"/>
        </a:p>
      </dgm:t>
    </dgm:pt>
    <dgm:pt modelId="{EB80CFBC-3E56-4359-851F-4CEA94DC6B52}" type="parTrans" cxnId="{B6C32785-7C7D-4C35-9AB7-548D616DD4B1}">
      <dgm:prSet/>
      <dgm:spPr/>
      <dgm:t>
        <a:bodyPr/>
        <a:lstStyle/>
        <a:p>
          <a:pPr algn="just"/>
          <a:endParaRPr lang="en-GB" noProof="0" dirty="0"/>
        </a:p>
      </dgm:t>
    </dgm:pt>
    <dgm:pt modelId="{8B4B1EF4-2BCE-46B1-8CE9-632F9DBAA995}" type="sibTrans" cxnId="{B6C32785-7C7D-4C35-9AB7-548D616DD4B1}">
      <dgm:prSet/>
      <dgm:spPr/>
      <dgm:t>
        <a:bodyPr/>
        <a:lstStyle/>
        <a:p>
          <a:pPr algn="just"/>
          <a:endParaRPr lang="en-GB" noProof="0" dirty="0"/>
        </a:p>
      </dgm:t>
    </dgm:pt>
    <dgm:pt modelId="{22CF4C57-FFF4-4BDE-8422-926EB24226DE}">
      <dgm:prSet phldrT="[Texto]"/>
      <dgm:spPr/>
      <dgm:t>
        <a:bodyPr/>
        <a:lstStyle/>
        <a:p>
          <a:pPr algn="just"/>
          <a:r>
            <a:rPr lang="en-GB" noProof="0" dirty="0"/>
            <a:t>Start</a:t>
          </a:r>
          <a:r>
            <a:rPr lang="hu-HU" noProof="0" dirty="0"/>
            <a:t>-</a:t>
          </a:r>
          <a:r>
            <a:rPr lang="en-GB" noProof="0" dirty="0"/>
            <a:t>ups</a:t>
          </a:r>
        </a:p>
      </dgm:t>
    </dgm:pt>
    <dgm:pt modelId="{647BFE98-F3CC-443E-A454-0304F1FFA30E}" type="parTrans" cxnId="{E74D7C40-D631-4BEB-AC01-10A8AD75863B}">
      <dgm:prSet/>
      <dgm:spPr/>
      <dgm:t>
        <a:bodyPr/>
        <a:lstStyle/>
        <a:p>
          <a:pPr algn="just"/>
          <a:endParaRPr lang="en-GB" noProof="0" dirty="0"/>
        </a:p>
      </dgm:t>
    </dgm:pt>
    <dgm:pt modelId="{483EBE14-47CA-4B7A-B731-85E8D6241738}" type="sibTrans" cxnId="{E74D7C40-D631-4BEB-AC01-10A8AD75863B}">
      <dgm:prSet/>
      <dgm:spPr/>
      <dgm:t>
        <a:bodyPr/>
        <a:lstStyle/>
        <a:p>
          <a:pPr algn="just"/>
          <a:endParaRPr lang="en-GB" noProof="0" dirty="0"/>
        </a:p>
      </dgm:t>
    </dgm:pt>
    <dgm:pt modelId="{0479070C-66B1-472D-B1E8-FE2EBDB8AFFE}">
      <dgm:prSet phldrT="[Texto]"/>
      <dgm:spPr/>
      <dgm:t>
        <a:bodyPr/>
        <a:lstStyle/>
        <a:p>
          <a:pPr algn="just"/>
          <a:r>
            <a:rPr lang="en-GB" noProof="0"/>
            <a:t>Tu DAFO</a:t>
          </a:r>
          <a:endParaRPr lang="en-GB" noProof="0" dirty="0"/>
        </a:p>
      </dgm:t>
    </dgm:pt>
    <dgm:pt modelId="{B3295358-DEB1-4B10-BE49-7E7324BAC74E}" type="parTrans" cxnId="{EA6D4C29-DF3A-4F99-A6A9-734F8D30042B}">
      <dgm:prSet/>
      <dgm:spPr/>
      <dgm:t>
        <a:bodyPr/>
        <a:lstStyle/>
        <a:p>
          <a:pPr algn="just"/>
          <a:endParaRPr lang="en-GB" noProof="0" dirty="0"/>
        </a:p>
      </dgm:t>
    </dgm:pt>
    <dgm:pt modelId="{F5A40335-1044-4F88-95A0-828CDB98CCF0}" type="sibTrans" cxnId="{EA6D4C29-DF3A-4F99-A6A9-734F8D30042B}">
      <dgm:prSet/>
      <dgm:spPr/>
      <dgm:t>
        <a:bodyPr/>
        <a:lstStyle/>
        <a:p>
          <a:pPr algn="just"/>
          <a:endParaRPr lang="en-GB" noProof="0" dirty="0"/>
        </a:p>
      </dgm:t>
    </dgm:pt>
    <dgm:pt modelId="{89B9CD81-27AA-4D51-9220-E3D5A5ED1EED}">
      <dgm:prSet phldrT="[Texto]"/>
      <dgm:spPr/>
      <dgm:t>
        <a:bodyPr/>
        <a:lstStyle/>
        <a:p>
          <a:pPr algn="just"/>
          <a:r>
            <a:rPr lang="en-GB" noProof="0"/>
            <a:t>Financiar una empresa</a:t>
          </a:r>
          <a:endParaRPr lang="en-GB" noProof="0" dirty="0"/>
        </a:p>
      </dgm:t>
    </dgm:pt>
    <dgm:pt modelId="{45CF610C-CF18-47B6-B21E-9E8E2805D331}" type="parTrans" cxnId="{A7D39283-8E53-45ED-AFA1-5B9F307F71A3}">
      <dgm:prSet/>
      <dgm:spPr/>
      <dgm:t>
        <a:bodyPr/>
        <a:lstStyle/>
        <a:p>
          <a:pPr algn="just"/>
          <a:endParaRPr lang="en-GB" noProof="0" dirty="0"/>
        </a:p>
      </dgm:t>
    </dgm:pt>
    <dgm:pt modelId="{77C4CD0C-0DC8-463A-BE88-29599212F92A}" type="sibTrans" cxnId="{A7D39283-8E53-45ED-AFA1-5B9F307F71A3}">
      <dgm:prSet/>
      <dgm:spPr/>
      <dgm:t>
        <a:bodyPr/>
        <a:lstStyle/>
        <a:p>
          <a:pPr algn="just"/>
          <a:endParaRPr lang="en-GB" noProof="0" dirty="0"/>
        </a:p>
      </dgm:t>
    </dgm:pt>
    <dgm:pt modelId="{58257C1E-EB1A-424E-8E19-FDE90475950F}">
      <dgm:prSet phldrT="[Texto]"/>
      <dgm:spPr/>
      <dgm:t>
        <a:bodyPr/>
        <a:lstStyle/>
        <a:p>
          <a:pPr algn="just"/>
          <a:r>
            <a:rPr lang="en-GB" noProof="0" dirty="0"/>
            <a:t>B2C</a:t>
          </a:r>
        </a:p>
      </dgm:t>
    </dgm:pt>
    <dgm:pt modelId="{6553A303-72A8-4AF7-91E8-23E47E0C15E0}" type="sibTrans" cxnId="{4ABA9478-BBD9-4DD6-AADC-CF850224EA09}">
      <dgm:prSet/>
      <dgm:spPr/>
      <dgm:t>
        <a:bodyPr/>
        <a:lstStyle/>
        <a:p>
          <a:pPr algn="just"/>
          <a:endParaRPr lang="en-GB" noProof="0" dirty="0"/>
        </a:p>
      </dgm:t>
    </dgm:pt>
    <dgm:pt modelId="{551F6A6B-D789-4A72-8BC1-DAF864AF8315}" type="parTrans" cxnId="{4ABA9478-BBD9-4DD6-AADC-CF850224EA09}">
      <dgm:prSet/>
      <dgm:spPr/>
      <dgm:t>
        <a:bodyPr/>
        <a:lstStyle/>
        <a:p>
          <a:pPr algn="just"/>
          <a:endParaRPr lang="en-GB" noProof="0" dirty="0"/>
        </a:p>
      </dgm:t>
    </dgm:pt>
    <dgm:pt modelId="{97F40854-3F79-41DE-8726-1A98679D3611}">
      <dgm:prSet phldrT="[Texto]"/>
      <dgm:spPr/>
      <dgm:t>
        <a:bodyPr/>
        <a:lstStyle/>
        <a:p>
          <a:pPr algn="just"/>
          <a:r>
            <a:rPr lang="en-GB" noProof="0" dirty="0"/>
            <a:t>B2B</a:t>
          </a:r>
        </a:p>
      </dgm:t>
    </dgm:pt>
    <dgm:pt modelId="{084C8E8F-693C-45CD-BE52-1163719A1A35}" type="parTrans" cxnId="{A71F15BD-3F26-414D-9AEB-4DE5644E41C1}">
      <dgm:prSet/>
      <dgm:spPr/>
      <dgm:t>
        <a:bodyPr/>
        <a:lstStyle/>
        <a:p>
          <a:pPr algn="just"/>
          <a:endParaRPr lang="en-GB" noProof="0" dirty="0"/>
        </a:p>
      </dgm:t>
    </dgm:pt>
    <dgm:pt modelId="{820D0B03-11BD-4E3D-837D-BC187A9A4B46}" type="sibTrans" cxnId="{A71F15BD-3F26-414D-9AEB-4DE5644E41C1}">
      <dgm:prSet/>
      <dgm:spPr/>
      <dgm:t>
        <a:bodyPr/>
        <a:lstStyle/>
        <a:p>
          <a:pPr algn="just"/>
          <a:endParaRPr lang="en-GB" noProof="0" dirty="0"/>
        </a:p>
      </dgm:t>
    </dgm:pt>
    <dgm:pt modelId="{3982D58B-AC6E-4483-9759-890FFF56FDBE}">
      <dgm:prSet phldrT="[Texto]"/>
      <dgm:spPr/>
      <dgm:t>
        <a:bodyPr/>
        <a:lstStyle/>
        <a:p>
          <a:pPr algn="just"/>
          <a:r>
            <a:rPr lang="es-ES" noProof="0"/>
            <a:t>MiPymes en las economías nacionales</a:t>
          </a:r>
          <a:endParaRPr lang="en-GB" noProof="0" dirty="0"/>
        </a:p>
      </dgm:t>
    </dgm:pt>
    <dgm:pt modelId="{47D6E842-4870-42DA-A5B1-576F899AAE1F}" type="parTrans" cxnId="{D4C48BDC-9F97-44FA-8EFD-E27FFA1BD028}">
      <dgm:prSet/>
      <dgm:spPr/>
      <dgm:t>
        <a:bodyPr/>
        <a:lstStyle/>
        <a:p>
          <a:pPr algn="just"/>
          <a:endParaRPr lang="en-GB" noProof="0" dirty="0"/>
        </a:p>
      </dgm:t>
    </dgm:pt>
    <dgm:pt modelId="{A49097AF-174D-4340-A27C-D5076B63EFFE}" type="sibTrans" cxnId="{D4C48BDC-9F97-44FA-8EFD-E27FFA1BD028}">
      <dgm:prSet/>
      <dgm:spPr/>
      <dgm:t>
        <a:bodyPr/>
        <a:lstStyle/>
        <a:p>
          <a:pPr algn="just"/>
          <a:endParaRPr lang="en-GB" noProof="0" dirty="0"/>
        </a:p>
      </dgm:t>
    </dgm:pt>
    <dgm:pt modelId="{FF9C877B-9DBA-402B-B8E6-AB76606DDB0F}">
      <dgm:prSet phldrT="[Texto]"/>
      <dgm:spPr/>
      <dgm:t>
        <a:bodyPr/>
        <a:lstStyle/>
        <a:p>
          <a:pPr algn="just"/>
          <a:r>
            <a:rPr lang="en-GB" noProof="0"/>
            <a:t>Otros nuevos MN</a:t>
          </a:r>
          <a:endParaRPr lang="en-GB" noProof="0" dirty="0"/>
        </a:p>
      </dgm:t>
    </dgm:pt>
    <dgm:pt modelId="{EA784AA0-A304-4A55-BF2F-602470156B3D}" type="parTrans" cxnId="{AC15BDFA-4F4F-402D-9068-CF260AE7F243}">
      <dgm:prSet/>
      <dgm:spPr/>
      <dgm:t>
        <a:bodyPr/>
        <a:lstStyle/>
        <a:p>
          <a:pPr algn="just"/>
          <a:endParaRPr lang="en-GB" noProof="0" dirty="0"/>
        </a:p>
      </dgm:t>
    </dgm:pt>
    <dgm:pt modelId="{9A9E9D7F-276C-4AE7-AABF-17C72634ECC3}" type="sibTrans" cxnId="{AC15BDFA-4F4F-402D-9068-CF260AE7F243}">
      <dgm:prSet/>
      <dgm:spPr/>
      <dgm:t>
        <a:bodyPr/>
        <a:lstStyle/>
        <a:p>
          <a:pPr algn="just"/>
          <a:endParaRPr lang="en-GB" noProof="0" dirty="0"/>
        </a:p>
      </dgm:t>
    </dgm:pt>
    <dgm:pt modelId="{AAE43E6E-1172-456B-B6EE-61EF8D6AF556}">
      <dgm:prSet phldrT="[Texto]"/>
      <dgm:spPr/>
      <dgm:t>
        <a:bodyPr/>
        <a:lstStyle/>
        <a:p>
          <a:pPr algn="just"/>
          <a:r>
            <a:rPr lang="en-GB" noProof="0"/>
            <a:t>Alianzas y networking</a:t>
          </a:r>
          <a:endParaRPr lang="en-GB" noProof="0" dirty="0"/>
        </a:p>
      </dgm:t>
    </dgm:pt>
    <dgm:pt modelId="{C30182E8-8B98-40D5-B6AA-EA3E16D3A419}" type="parTrans" cxnId="{3D154C04-B251-451A-957D-91D2B8BBA44E}">
      <dgm:prSet/>
      <dgm:spPr/>
      <dgm:t>
        <a:bodyPr/>
        <a:lstStyle/>
        <a:p>
          <a:pPr algn="just"/>
          <a:endParaRPr lang="en-GB" noProof="0" dirty="0"/>
        </a:p>
      </dgm:t>
    </dgm:pt>
    <dgm:pt modelId="{6388927B-6FF0-4296-AC5A-D646DD5078A3}" type="sibTrans" cxnId="{3D154C04-B251-451A-957D-91D2B8BBA44E}">
      <dgm:prSet/>
      <dgm:spPr/>
      <dgm:t>
        <a:bodyPr/>
        <a:lstStyle/>
        <a:p>
          <a:pPr algn="just"/>
          <a:endParaRPr lang="en-GB" noProof="0" dirty="0"/>
        </a:p>
      </dgm:t>
    </dgm:pt>
    <dgm:pt modelId="{B66A4BE2-2A2A-41C3-9B33-AE14D6E18B70}">
      <dgm:prSet phldrT="[Texto]"/>
      <dgm:spPr/>
      <dgm:t>
        <a:bodyPr/>
        <a:lstStyle/>
        <a:p>
          <a:pPr algn="just"/>
          <a:r>
            <a:rPr lang="en-GB" noProof="0"/>
            <a:t>Herramientas y tecnologías</a:t>
          </a:r>
          <a:endParaRPr lang="en-GB" noProof="0" dirty="0"/>
        </a:p>
      </dgm:t>
    </dgm:pt>
    <dgm:pt modelId="{8EE74D3D-ECC5-4695-9AD1-191098904B76}" type="parTrans" cxnId="{21602C30-FBE3-4500-95DD-C94D730E6F78}">
      <dgm:prSet/>
      <dgm:spPr/>
      <dgm:t>
        <a:bodyPr/>
        <a:lstStyle/>
        <a:p>
          <a:pPr algn="just"/>
          <a:endParaRPr lang="en-GB" noProof="0" dirty="0"/>
        </a:p>
      </dgm:t>
    </dgm:pt>
    <dgm:pt modelId="{8D743816-C820-4ED1-92D9-1192CCC890C8}" type="sibTrans" cxnId="{21602C30-FBE3-4500-95DD-C94D730E6F78}">
      <dgm:prSet/>
      <dgm:spPr/>
      <dgm:t>
        <a:bodyPr/>
        <a:lstStyle/>
        <a:p>
          <a:pPr algn="just"/>
          <a:endParaRPr lang="en-GB" noProof="0" dirty="0"/>
        </a:p>
      </dgm:t>
    </dgm:pt>
    <dgm:pt modelId="{E80F82A7-BCBA-4319-8CCE-59E4A5E68F17}">
      <dgm:prSet phldrT="[Texto]"/>
      <dgm:spPr/>
      <dgm:t>
        <a:bodyPr/>
        <a:lstStyle/>
        <a:p>
          <a:pPr algn="just"/>
          <a:r>
            <a:rPr lang="en-GB" noProof="0"/>
            <a:t>Modelos básicos</a:t>
          </a:r>
          <a:endParaRPr lang="en-GB" noProof="0" dirty="0"/>
        </a:p>
      </dgm:t>
    </dgm:pt>
    <dgm:pt modelId="{1215826B-CF3D-48E0-92BF-029CA9A77225}" type="parTrans" cxnId="{3C0C3087-B93A-4EAC-AEFD-0F95A29CE1A2}">
      <dgm:prSet/>
      <dgm:spPr/>
      <dgm:t>
        <a:bodyPr/>
        <a:lstStyle/>
        <a:p>
          <a:pPr algn="just"/>
          <a:endParaRPr lang="en-GB" noProof="0" dirty="0"/>
        </a:p>
      </dgm:t>
    </dgm:pt>
    <dgm:pt modelId="{83DD9055-18F9-4E6F-A2EC-570FCC2F901A}" type="sibTrans" cxnId="{3C0C3087-B93A-4EAC-AEFD-0F95A29CE1A2}">
      <dgm:prSet/>
      <dgm:spPr/>
      <dgm:t>
        <a:bodyPr/>
        <a:lstStyle/>
        <a:p>
          <a:pPr algn="just"/>
          <a:endParaRPr lang="en-GB" noProof="0" dirty="0"/>
        </a:p>
      </dgm:t>
    </dgm:pt>
    <dgm:pt modelId="{4DD37F64-8685-4756-AE51-5C51AB569579}">
      <dgm:prSet phldrT="[Texto]"/>
      <dgm:spPr/>
      <dgm:t>
        <a:bodyPr/>
        <a:lstStyle/>
        <a:p>
          <a:pPr algn="just"/>
          <a:r>
            <a:rPr lang="en-GB" noProof="0"/>
            <a:t>Franquicia</a:t>
          </a:r>
          <a:endParaRPr lang="en-GB" noProof="0" dirty="0"/>
        </a:p>
      </dgm:t>
    </dgm:pt>
    <dgm:pt modelId="{BB743080-9E02-4CF7-A88B-56DDCE73772F}" type="parTrans" cxnId="{7C58A3A8-1114-4F46-ACCA-23C890683356}">
      <dgm:prSet/>
      <dgm:spPr/>
      <dgm:t>
        <a:bodyPr/>
        <a:lstStyle/>
        <a:p>
          <a:pPr algn="just"/>
          <a:endParaRPr lang="en-GB" noProof="0" dirty="0"/>
        </a:p>
      </dgm:t>
    </dgm:pt>
    <dgm:pt modelId="{B4D0D767-CEFB-4B90-A255-C8434E4379ED}" type="sibTrans" cxnId="{7C58A3A8-1114-4F46-ACCA-23C890683356}">
      <dgm:prSet/>
      <dgm:spPr/>
      <dgm:t>
        <a:bodyPr/>
        <a:lstStyle/>
        <a:p>
          <a:pPr algn="just"/>
          <a:endParaRPr lang="en-GB" noProof="0" dirty="0"/>
        </a:p>
      </dgm:t>
    </dgm:pt>
    <dgm:pt modelId="{6FB93B61-4A53-45FE-ACC1-D6604E1BAA6B}" type="pres">
      <dgm:prSet presAssocID="{36AF0E53-CBCF-4C04-A4FB-7AC87E586F76}" presName="Name0" presStyleCnt="0">
        <dgm:presLayoutVars>
          <dgm:dir/>
          <dgm:resizeHandles val="exact"/>
        </dgm:presLayoutVars>
      </dgm:prSet>
      <dgm:spPr/>
    </dgm:pt>
    <dgm:pt modelId="{3812FEFD-0534-4CDE-BDFC-5DC8A0A6E211}" type="pres">
      <dgm:prSet presAssocID="{19D75968-110D-4570-A796-4EFA7A289980}" presName="node" presStyleLbl="node1" presStyleIdx="0" presStyleCnt="4">
        <dgm:presLayoutVars>
          <dgm:bulletEnabled val="1"/>
        </dgm:presLayoutVars>
      </dgm:prSet>
      <dgm:spPr/>
    </dgm:pt>
    <dgm:pt modelId="{632743F5-E281-41B2-B8E1-5F853312A20E}" type="pres">
      <dgm:prSet presAssocID="{B5F78038-C462-4723-A996-05689A91AF21}" presName="sibTrans" presStyleCnt="0"/>
      <dgm:spPr/>
    </dgm:pt>
    <dgm:pt modelId="{6A06E1D3-CB2E-499A-A964-4B9EA4634424}" type="pres">
      <dgm:prSet presAssocID="{609B7737-2F8B-426B-AF67-1EE3ED08022C}" presName="node" presStyleLbl="node1" presStyleIdx="1" presStyleCnt="4">
        <dgm:presLayoutVars>
          <dgm:bulletEnabled val="1"/>
        </dgm:presLayoutVars>
      </dgm:prSet>
      <dgm:spPr/>
    </dgm:pt>
    <dgm:pt modelId="{F12582A4-7681-44B9-8EE8-01754ADBF1B9}" type="pres">
      <dgm:prSet presAssocID="{0E0957BF-B5FA-4EBB-B90A-1ECF37440F7B}" presName="sibTrans" presStyleCnt="0"/>
      <dgm:spPr/>
    </dgm:pt>
    <dgm:pt modelId="{3DEE8081-9DAE-447D-949C-DEF3860D6332}" type="pres">
      <dgm:prSet presAssocID="{F20B2723-436C-41E3-8327-B9B8406600D3}" presName="node" presStyleLbl="node1" presStyleIdx="2" presStyleCnt="4">
        <dgm:presLayoutVars>
          <dgm:bulletEnabled val="1"/>
        </dgm:presLayoutVars>
      </dgm:prSet>
      <dgm:spPr/>
    </dgm:pt>
    <dgm:pt modelId="{ED35296E-9A45-4AFD-9767-129359E39C07}" type="pres">
      <dgm:prSet presAssocID="{FA8E7AD5-A526-46EB-9C36-3F27A9FF95E2}" presName="sibTrans" presStyleCnt="0"/>
      <dgm:spPr/>
    </dgm:pt>
    <dgm:pt modelId="{6B6887F9-B0E8-4B1D-AE94-0817E616FDFB}" type="pres">
      <dgm:prSet presAssocID="{9148411E-84B2-4105-839D-8F8E8EE73107}" presName="node" presStyleLbl="node1" presStyleIdx="3" presStyleCnt="4">
        <dgm:presLayoutVars>
          <dgm:bulletEnabled val="1"/>
        </dgm:presLayoutVars>
      </dgm:prSet>
      <dgm:spPr/>
    </dgm:pt>
  </dgm:ptLst>
  <dgm:cxnLst>
    <dgm:cxn modelId="{3D154C04-B251-451A-957D-91D2B8BBA44E}" srcId="{9148411E-84B2-4105-839D-8F8E8EE73107}" destId="{AAE43E6E-1172-456B-B6EE-61EF8D6AF556}" srcOrd="2" destOrd="0" parTransId="{C30182E8-8B98-40D5-B6AA-EA3E16D3A419}" sibTransId="{6388927B-6FF0-4296-AC5A-D646DD5078A3}"/>
    <dgm:cxn modelId="{0A025516-9DE4-4E8F-B3F8-80553D6255FB}" type="presOf" srcId="{58257C1E-EB1A-424E-8E19-FDE90475950F}" destId="{6A06E1D3-CB2E-499A-A964-4B9EA4634424}" srcOrd="0" destOrd="1" presId="urn:microsoft.com/office/officeart/2005/8/layout/hList6"/>
    <dgm:cxn modelId="{94445D1A-36A7-4BE2-8A7C-B2A05267E9F9}" type="presOf" srcId="{9148411E-84B2-4105-839D-8F8E8EE73107}" destId="{6B6887F9-B0E8-4B1D-AE94-0817E616FDFB}" srcOrd="0" destOrd="0" presId="urn:microsoft.com/office/officeart/2005/8/layout/hList6"/>
    <dgm:cxn modelId="{EA6D4C29-DF3A-4F99-A6A9-734F8D30042B}" srcId="{9148411E-84B2-4105-839D-8F8E8EE73107}" destId="{0479070C-66B1-472D-B1E8-FE2EBDB8AFFE}" srcOrd="0" destOrd="0" parTransId="{B3295358-DEB1-4B10-BE49-7E7324BAC74E}" sibTransId="{F5A40335-1044-4F88-95A0-828CDB98CCF0}"/>
    <dgm:cxn modelId="{21602C30-FBE3-4500-95DD-C94D730E6F78}" srcId="{9148411E-84B2-4105-839D-8F8E8EE73107}" destId="{B66A4BE2-2A2A-41C3-9B33-AE14D6E18B70}" srcOrd="1" destOrd="0" parTransId="{8EE74D3D-ECC5-4695-9AD1-191098904B76}" sibTransId="{8D743816-C820-4ED1-92D9-1192CCC890C8}"/>
    <dgm:cxn modelId="{47C05B34-B756-40C5-A26B-A85D67B58021}" srcId="{9148411E-84B2-4105-839D-8F8E8EE73107}" destId="{2FD11A9F-966B-4769-A7A5-78CF62E9381E}" srcOrd="4" destOrd="0" parTransId="{E6587C81-5A0F-416D-9636-D02F4E9B037B}" sibTransId="{6D11C048-66F0-4F2C-AF7D-8552E1E2385C}"/>
    <dgm:cxn modelId="{E74D7C40-D631-4BEB-AC01-10A8AD75863B}" srcId="{F20B2723-436C-41E3-8327-B9B8406600D3}" destId="{22CF4C57-FFF4-4BDE-8422-926EB24226DE}" srcOrd="1" destOrd="0" parTransId="{647BFE98-F3CC-443E-A454-0304F1FFA30E}" sibTransId="{483EBE14-47CA-4B7A-B731-85E8D6241738}"/>
    <dgm:cxn modelId="{327A215C-4EF1-477F-A37F-97088394439D}" type="presOf" srcId="{AAE43E6E-1172-456B-B6EE-61EF8D6AF556}" destId="{6B6887F9-B0E8-4B1D-AE94-0817E616FDFB}" srcOrd="0" destOrd="3" presId="urn:microsoft.com/office/officeart/2005/8/layout/hList6"/>
    <dgm:cxn modelId="{E9F9DA4B-601A-4408-897E-D2936CB1FD6F}" type="presOf" srcId="{609B7737-2F8B-426B-AF67-1EE3ED08022C}" destId="{6A06E1D3-CB2E-499A-A964-4B9EA4634424}" srcOrd="0" destOrd="0" presId="urn:microsoft.com/office/officeart/2005/8/layout/hList6"/>
    <dgm:cxn modelId="{4ABA9478-BBD9-4DD6-AADC-CF850224EA09}" srcId="{609B7737-2F8B-426B-AF67-1EE3ED08022C}" destId="{58257C1E-EB1A-424E-8E19-FDE90475950F}" srcOrd="0" destOrd="0" parTransId="{551F6A6B-D789-4A72-8BC1-DAF864AF8315}" sibTransId="{6553A303-72A8-4AF7-91E8-23E47E0C15E0}"/>
    <dgm:cxn modelId="{3E03E07D-E240-42BC-B715-69C6EEDBD5E8}" type="presOf" srcId="{28B0D80A-25A5-49ED-A3CA-2E7923211341}" destId="{3812FEFD-0534-4CDE-BDFC-5DC8A0A6E211}" srcOrd="0" destOrd="2" presId="urn:microsoft.com/office/officeart/2005/8/layout/hList6"/>
    <dgm:cxn modelId="{A7D39283-8E53-45ED-AFA1-5B9F307F71A3}" srcId="{19D75968-110D-4570-A796-4EFA7A289980}" destId="{89B9CD81-27AA-4D51-9220-E3D5A5ED1EED}" srcOrd="2" destOrd="0" parTransId="{45CF610C-CF18-47B6-B21E-9E8E2805D331}" sibTransId="{77C4CD0C-0DC8-463A-BE88-29599212F92A}"/>
    <dgm:cxn modelId="{B6C32785-7C7D-4C35-9AB7-548D616DD4B1}" srcId="{F20B2723-436C-41E3-8327-B9B8406600D3}" destId="{D53D65E2-070F-4974-91A0-FC6EC1F76543}" srcOrd="0" destOrd="0" parTransId="{EB80CFBC-3E56-4359-851F-4CEA94DC6B52}" sibTransId="{8B4B1EF4-2BCE-46B1-8CE9-632F9DBAA995}"/>
    <dgm:cxn modelId="{3C0C3087-B93A-4EAC-AEFD-0F95A29CE1A2}" srcId="{19D75968-110D-4570-A796-4EFA7A289980}" destId="{E80F82A7-BCBA-4319-8CCE-59E4A5E68F17}" srcOrd="0" destOrd="0" parTransId="{1215826B-CF3D-48E0-92BF-029CA9A77225}" sibTransId="{83DD9055-18F9-4E6F-A2EC-570FCC2F901A}"/>
    <dgm:cxn modelId="{7F44D18C-8D6E-4CC8-9CD1-F1EA35ECEB7F}" type="presOf" srcId="{D53D65E2-070F-4974-91A0-FC6EC1F76543}" destId="{3DEE8081-9DAE-447D-949C-DEF3860D6332}" srcOrd="0" destOrd="1" presId="urn:microsoft.com/office/officeart/2005/8/layout/hList6"/>
    <dgm:cxn modelId="{FF7D8E92-146B-4D8B-B3DD-8C252796CD3C}" type="presOf" srcId="{19D75968-110D-4570-A796-4EFA7A289980}" destId="{3812FEFD-0534-4CDE-BDFC-5DC8A0A6E211}" srcOrd="0" destOrd="0" presId="urn:microsoft.com/office/officeart/2005/8/layout/hList6"/>
    <dgm:cxn modelId="{E64CDD92-566F-4076-8C96-38CAD3CBAA41}" type="presOf" srcId="{4DD37F64-8685-4756-AE51-5C51AB569579}" destId="{6A06E1D3-CB2E-499A-A964-4B9EA4634424}" srcOrd="0" destOrd="3" presId="urn:microsoft.com/office/officeart/2005/8/layout/hList6"/>
    <dgm:cxn modelId="{39FF2F98-47BE-4045-AFF8-9CE4EC46F901}" type="presOf" srcId="{36AF0E53-CBCF-4C04-A4FB-7AC87E586F76}" destId="{6FB93B61-4A53-45FE-ACC1-D6604E1BAA6B}" srcOrd="0" destOrd="0" presId="urn:microsoft.com/office/officeart/2005/8/layout/hList6"/>
    <dgm:cxn modelId="{99F067A2-A8AB-449C-8B8C-AAD34D28A132}" type="presOf" srcId="{89B9CD81-27AA-4D51-9220-E3D5A5ED1EED}" destId="{3812FEFD-0534-4CDE-BDFC-5DC8A0A6E211}" srcOrd="0" destOrd="3" presId="urn:microsoft.com/office/officeart/2005/8/layout/hList6"/>
    <dgm:cxn modelId="{7C58A3A8-1114-4F46-ACCA-23C890683356}" srcId="{609B7737-2F8B-426B-AF67-1EE3ED08022C}" destId="{4DD37F64-8685-4756-AE51-5C51AB569579}" srcOrd="2" destOrd="0" parTransId="{BB743080-9E02-4CF7-A88B-56DDCE73772F}" sibTransId="{B4D0D767-CEFB-4B90-A255-C8434E4379ED}"/>
    <dgm:cxn modelId="{B3CC6CB5-BB5B-4A96-8B1E-A8A3F01CC766}" srcId="{36AF0E53-CBCF-4C04-A4FB-7AC87E586F76}" destId="{19D75968-110D-4570-A796-4EFA7A289980}" srcOrd="0" destOrd="0" parTransId="{78AFBB9F-F438-4106-A4C3-7D8B2021376F}" sibTransId="{B5F78038-C462-4723-A996-05689A91AF21}"/>
    <dgm:cxn modelId="{A71F15BD-3F26-414D-9AEB-4DE5644E41C1}" srcId="{609B7737-2F8B-426B-AF67-1EE3ED08022C}" destId="{97F40854-3F79-41DE-8726-1A98679D3611}" srcOrd="1" destOrd="0" parTransId="{084C8E8F-693C-45CD-BE52-1163719A1A35}" sibTransId="{820D0B03-11BD-4E3D-837D-BC187A9A4B46}"/>
    <dgm:cxn modelId="{53B108C4-7AF0-4D1D-8699-14849DBB5C14}" type="presOf" srcId="{2FD11A9F-966B-4769-A7A5-78CF62E9381E}" destId="{6B6887F9-B0E8-4B1D-AE94-0817E616FDFB}" srcOrd="0" destOrd="5" presId="urn:microsoft.com/office/officeart/2005/8/layout/hList6"/>
    <dgm:cxn modelId="{0A9506C9-B9AC-47EE-B1F2-FB7EC701FDD2}" srcId="{9148411E-84B2-4105-839D-8F8E8EE73107}" destId="{D55FE0E5-D5B1-4AC5-94AE-F814629E415F}" srcOrd="3" destOrd="0" parTransId="{8DF6EABC-3D45-4679-9E06-E48B7EB5A942}" sibTransId="{70FC63D2-7ED9-413F-B3ED-CAF6D55324E8}"/>
    <dgm:cxn modelId="{8C6FA8D5-7FA5-4EC7-8DA6-9D094D892027}" type="presOf" srcId="{D55FE0E5-D5B1-4AC5-94AE-F814629E415F}" destId="{6B6887F9-B0E8-4B1D-AE94-0817E616FDFB}" srcOrd="0" destOrd="4" presId="urn:microsoft.com/office/officeart/2005/8/layout/hList6"/>
    <dgm:cxn modelId="{7924F5D6-A332-449D-B842-37CD95C02E72}" type="presOf" srcId="{B66A4BE2-2A2A-41C3-9B33-AE14D6E18B70}" destId="{6B6887F9-B0E8-4B1D-AE94-0817E616FDFB}" srcOrd="0" destOrd="2" presId="urn:microsoft.com/office/officeart/2005/8/layout/hList6"/>
    <dgm:cxn modelId="{0815BAD7-37F4-4D6C-9249-1E997205664C}" srcId="{19D75968-110D-4570-A796-4EFA7A289980}" destId="{28B0D80A-25A5-49ED-A3CA-2E7923211341}" srcOrd="1" destOrd="0" parTransId="{4978D4BF-FC7B-4F2B-A3D5-CC55735CBAF0}" sibTransId="{2EE8811C-4C62-445F-9577-305EB8E1C312}"/>
    <dgm:cxn modelId="{D58881D8-55E4-401C-A9CE-965294C62637}" type="presOf" srcId="{3982D58B-AC6E-4483-9759-890FFF56FDBE}" destId="{6A06E1D3-CB2E-499A-A964-4B9EA4634424}" srcOrd="0" destOrd="4" presId="urn:microsoft.com/office/officeart/2005/8/layout/hList6"/>
    <dgm:cxn modelId="{AF858CD9-5F19-4470-9F90-96C07EE7E470}" type="presOf" srcId="{22CF4C57-FFF4-4BDE-8422-926EB24226DE}" destId="{3DEE8081-9DAE-447D-949C-DEF3860D6332}" srcOrd="0" destOrd="2" presId="urn:microsoft.com/office/officeart/2005/8/layout/hList6"/>
    <dgm:cxn modelId="{38BEB6D9-F35F-4BB1-9FBB-AA6AEACCE65A}" type="presOf" srcId="{FF9C877B-9DBA-402B-B8E6-AB76606DDB0F}" destId="{3DEE8081-9DAE-447D-949C-DEF3860D6332}" srcOrd="0" destOrd="3" presId="urn:microsoft.com/office/officeart/2005/8/layout/hList6"/>
    <dgm:cxn modelId="{92D968DA-9935-4ABD-80A7-6A41EEA2B55D}" type="presOf" srcId="{F20B2723-436C-41E3-8327-B9B8406600D3}" destId="{3DEE8081-9DAE-447D-949C-DEF3860D6332}" srcOrd="0" destOrd="0" presId="urn:microsoft.com/office/officeart/2005/8/layout/hList6"/>
    <dgm:cxn modelId="{D4C48BDC-9F97-44FA-8EFD-E27FFA1BD028}" srcId="{609B7737-2F8B-426B-AF67-1EE3ED08022C}" destId="{3982D58B-AC6E-4483-9759-890FFF56FDBE}" srcOrd="3" destOrd="0" parTransId="{47D6E842-4870-42DA-A5B1-576F899AAE1F}" sibTransId="{A49097AF-174D-4340-A27C-D5076B63EFFE}"/>
    <dgm:cxn modelId="{A9B8EBE3-813D-4458-B5FB-FB6227031471}" srcId="{36AF0E53-CBCF-4C04-A4FB-7AC87E586F76}" destId="{9148411E-84B2-4105-839D-8F8E8EE73107}" srcOrd="3" destOrd="0" parTransId="{43E18BDA-C742-4FE2-AF78-4316E5D02D8F}" sibTransId="{0F6BB195-9668-41B3-8E82-0A2672A4F1E9}"/>
    <dgm:cxn modelId="{1B200CE7-894F-4A20-8F1D-5EC77F2D45DD}" type="presOf" srcId="{E80F82A7-BCBA-4319-8CCE-59E4A5E68F17}" destId="{3812FEFD-0534-4CDE-BDFC-5DC8A0A6E211}" srcOrd="0" destOrd="1" presId="urn:microsoft.com/office/officeart/2005/8/layout/hList6"/>
    <dgm:cxn modelId="{6D6909EB-414E-43AA-AD0E-AE44D11E1F90}" type="presOf" srcId="{0479070C-66B1-472D-B1E8-FE2EBDB8AFFE}" destId="{6B6887F9-B0E8-4B1D-AE94-0817E616FDFB}" srcOrd="0" destOrd="1" presId="urn:microsoft.com/office/officeart/2005/8/layout/hList6"/>
    <dgm:cxn modelId="{D7CDAEF4-7DDB-4E2B-AE5C-9E4A1FE46335}" srcId="{36AF0E53-CBCF-4C04-A4FB-7AC87E586F76}" destId="{F20B2723-436C-41E3-8327-B9B8406600D3}" srcOrd="2" destOrd="0" parTransId="{46694BCD-358D-4427-9AB4-AE32A5CF5BBA}" sibTransId="{FA8E7AD5-A526-46EB-9C36-3F27A9FF95E2}"/>
    <dgm:cxn modelId="{AC15BDFA-4F4F-402D-9068-CF260AE7F243}" srcId="{F20B2723-436C-41E3-8327-B9B8406600D3}" destId="{FF9C877B-9DBA-402B-B8E6-AB76606DDB0F}" srcOrd="2" destOrd="0" parTransId="{EA784AA0-A304-4A55-BF2F-602470156B3D}" sibTransId="{9A9E9D7F-276C-4AE7-AABF-17C72634ECC3}"/>
    <dgm:cxn modelId="{3FB825FD-C36C-4363-887D-251CBC978186}" type="presOf" srcId="{97F40854-3F79-41DE-8726-1A98679D3611}" destId="{6A06E1D3-CB2E-499A-A964-4B9EA4634424}" srcOrd="0" destOrd="2" presId="urn:microsoft.com/office/officeart/2005/8/layout/hList6"/>
    <dgm:cxn modelId="{ADD302FE-967B-4FE9-B6D1-D27BC1B89707}" srcId="{36AF0E53-CBCF-4C04-A4FB-7AC87E586F76}" destId="{609B7737-2F8B-426B-AF67-1EE3ED08022C}" srcOrd="1" destOrd="0" parTransId="{975E8B56-3427-4763-936D-3ECC0B455C10}" sibTransId="{0E0957BF-B5FA-4EBB-B90A-1ECF37440F7B}"/>
    <dgm:cxn modelId="{D7731362-DCB1-41AD-9101-C743EC039DED}" type="presParOf" srcId="{6FB93B61-4A53-45FE-ACC1-D6604E1BAA6B}" destId="{3812FEFD-0534-4CDE-BDFC-5DC8A0A6E211}" srcOrd="0" destOrd="0" presId="urn:microsoft.com/office/officeart/2005/8/layout/hList6"/>
    <dgm:cxn modelId="{1510C628-B904-40E0-85A2-12C1717B9591}" type="presParOf" srcId="{6FB93B61-4A53-45FE-ACC1-D6604E1BAA6B}" destId="{632743F5-E281-41B2-B8E1-5F853312A20E}" srcOrd="1" destOrd="0" presId="urn:microsoft.com/office/officeart/2005/8/layout/hList6"/>
    <dgm:cxn modelId="{25473629-D663-4D3D-838B-88C30A6C5219}" type="presParOf" srcId="{6FB93B61-4A53-45FE-ACC1-D6604E1BAA6B}" destId="{6A06E1D3-CB2E-499A-A964-4B9EA4634424}" srcOrd="2" destOrd="0" presId="urn:microsoft.com/office/officeart/2005/8/layout/hList6"/>
    <dgm:cxn modelId="{F61C6546-8824-4153-97D8-9A0E037537FE}" type="presParOf" srcId="{6FB93B61-4A53-45FE-ACC1-D6604E1BAA6B}" destId="{F12582A4-7681-44B9-8EE8-01754ADBF1B9}" srcOrd="3" destOrd="0" presId="urn:microsoft.com/office/officeart/2005/8/layout/hList6"/>
    <dgm:cxn modelId="{C5220072-01FB-442A-8FC3-A1DFB9BFF00E}" type="presParOf" srcId="{6FB93B61-4A53-45FE-ACC1-D6604E1BAA6B}" destId="{3DEE8081-9DAE-447D-949C-DEF3860D6332}" srcOrd="4" destOrd="0" presId="urn:microsoft.com/office/officeart/2005/8/layout/hList6"/>
    <dgm:cxn modelId="{CC627705-E170-4647-B2EF-DB44E1973409}" type="presParOf" srcId="{6FB93B61-4A53-45FE-ACC1-D6604E1BAA6B}" destId="{ED35296E-9A45-4AFD-9767-129359E39C07}" srcOrd="5" destOrd="0" presId="urn:microsoft.com/office/officeart/2005/8/layout/hList6"/>
    <dgm:cxn modelId="{661A6159-EE58-48B4-A5CD-03CD5507CDB3}" type="presParOf" srcId="{6FB93B61-4A53-45FE-ACC1-D6604E1BAA6B}" destId="{6B6887F9-B0E8-4B1D-AE94-0817E616FDFB}"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E756E5-3A02-48E2-ABA6-85A698A8B28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14B5FC00-5AE5-4EAF-B183-666C947A286C}">
      <dgm:prSet phldrT="[Text]"/>
      <dgm:spPr/>
      <dgm:t>
        <a:bodyPr/>
        <a:lstStyle/>
        <a:p>
          <a:pPr algn="ctr"/>
          <a:r>
            <a:rPr lang="en-GB" noProof="0">
              <a:hlinkClick xmlns:r="http://schemas.openxmlformats.org/officeDocument/2006/relationships" r:id="rId1"/>
            </a:rPr>
            <a:t>Costes/Gastos</a:t>
          </a:r>
          <a:endParaRPr lang="en-GB" noProof="0" dirty="0"/>
        </a:p>
      </dgm:t>
    </dgm:pt>
    <dgm:pt modelId="{C4D0014C-D1C4-4F08-8A3E-D0037BB7807E}" type="parTrans" cxnId="{DFEE3581-2268-4B79-8115-823932E81899}">
      <dgm:prSet/>
      <dgm:spPr/>
      <dgm:t>
        <a:bodyPr/>
        <a:lstStyle/>
        <a:p>
          <a:endParaRPr lang="en-GB"/>
        </a:p>
      </dgm:t>
    </dgm:pt>
    <dgm:pt modelId="{C45362BD-2E33-4B3D-94AA-CC9B7F99BC6C}" type="sibTrans" cxnId="{DFEE3581-2268-4B79-8115-823932E81899}">
      <dgm:prSet/>
      <dgm:spPr/>
      <dgm:t>
        <a:bodyPr/>
        <a:lstStyle/>
        <a:p>
          <a:endParaRPr lang="en-GB"/>
        </a:p>
      </dgm:t>
    </dgm:pt>
    <dgm:pt modelId="{6421C703-D161-4B6F-ABFB-B5B516CDA2BC}">
      <dgm:prSet phldrT="[Text]" custT="1"/>
      <dgm:spPr/>
      <dgm:t>
        <a:bodyPr/>
        <a:lstStyle/>
        <a:p>
          <a:pPr marL="171450" lvl="1" indent="-171450" algn="just" defTabSz="755650">
            <a:lnSpc>
              <a:spcPct val="90000"/>
            </a:lnSpc>
            <a:spcBef>
              <a:spcPct val="0"/>
            </a:spcBef>
            <a:spcAft>
              <a:spcPct val="15000"/>
            </a:spcAft>
            <a:buFont typeface="Wingdings" panose="05000000000000000000" pitchFamily="2" charset="2"/>
            <a:buChar char="§"/>
          </a:pPr>
          <a:r>
            <a:rPr lang="es-ES" sz="1700" kern="1200" noProof="0">
              <a:solidFill>
                <a:prstClr val="black">
                  <a:hueOff val="0"/>
                  <a:satOff val="0"/>
                  <a:lumOff val="0"/>
                  <a:alphaOff val="0"/>
                </a:prstClr>
              </a:solidFill>
              <a:latin typeface="Calibri" panose="020F0502020204030204"/>
              <a:ea typeface="+mn-ea"/>
              <a:cs typeface="+mn-cs"/>
            </a:rPr>
            <a:t>insumos (suministros)
herramientas de producción (máquinas, equipos, TI)
costes de ubicación (oficina, fábrica, tiendas, etc.)
costes de recursos humanos (incluidos impuestos y cotizaciones sociales) 
costes de marketing y ventas
costes administrativos (tasas de registro, contabilidad, administración)
costes de acceso al capital 
gastos de actividades financieras (pérdida por tipo de cambio, intereses pagados, etc.) 
cálculo de todos los impuestos y tasas a pagar</a:t>
          </a:r>
          <a:endParaRPr lang="en-GB" sz="1700" kern="1200" noProof="0" dirty="0">
            <a:solidFill>
              <a:prstClr val="black">
                <a:hueOff val="0"/>
                <a:satOff val="0"/>
                <a:lumOff val="0"/>
                <a:alphaOff val="0"/>
              </a:prstClr>
            </a:solidFill>
            <a:latin typeface="Calibri" panose="020F0502020204030204"/>
            <a:ea typeface="+mn-ea"/>
            <a:cs typeface="+mn-cs"/>
          </a:endParaRPr>
        </a:p>
      </dgm:t>
    </dgm:pt>
    <dgm:pt modelId="{400723E1-D6DF-48E2-80A2-DAC939864671}" type="parTrans" cxnId="{9D2D9039-9F7F-470D-96AB-2524F567E344}">
      <dgm:prSet/>
      <dgm:spPr/>
      <dgm:t>
        <a:bodyPr/>
        <a:lstStyle/>
        <a:p>
          <a:endParaRPr lang="en-GB"/>
        </a:p>
      </dgm:t>
    </dgm:pt>
    <dgm:pt modelId="{3DECAAE5-97B6-44E6-B949-5CF4131A09DA}" type="sibTrans" cxnId="{9D2D9039-9F7F-470D-96AB-2524F567E344}">
      <dgm:prSet/>
      <dgm:spPr/>
      <dgm:t>
        <a:bodyPr/>
        <a:lstStyle/>
        <a:p>
          <a:endParaRPr lang="en-GB"/>
        </a:p>
      </dgm:t>
    </dgm:pt>
    <dgm:pt modelId="{1E9A587B-FA5B-4A1C-8A8A-C967D1866E69}" type="pres">
      <dgm:prSet presAssocID="{81E756E5-3A02-48E2-ABA6-85A698A8B28E}" presName="Name0" presStyleCnt="0">
        <dgm:presLayoutVars>
          <dgm:dir/>
          <dgm:animLvl val="lvl"/>
          <dgm:resizeHandles val="exact"/>
        </dgm:presLayoutVars>
      </dgm:prSet>
      <dgm:spPr/>
    </dgm:pt>
    <dgm:pt modelId="{E849BD5B-D497-4CE1-B1FA-3D91121D31F0}" type="pres">
      <dgm:prSet presAssocID="{14B5FC00-5AE5-4EAF-B183-666C947A286C}" presName="composite" presStyleCnt="0"/>
      <dgm:spPr/>
    </dgm:pt>
    <dgm:pt modelId="{1CF0519C-FFEF-457F-A229-C5C7703BAA50}" type="pres">
      <dgm:prSet presAssocID="{14B5FC00-5AE5-4EAF-B183-666C947A286C}" presName="parTx" presStyleLbl="alignNode1" presStyleIdx="0" presStyleCnt="1" custLinFactNeighborX="1221" custLinFactNeighborY="2039">
        <dgm:presLayoutVars>
          <dgm:chMax val="0"/>
          <dgm:chPref val="0"/>
          <dgm:bulletEnabled val="1"/>
        </dgm:presLayoutVars>
      </dgm:prSet>
      <dgm:spPr/>
    </dgm:pt>
    <dgm:pt modelId="{FC93575D-D700-4AFC-AB73-66D10A2C3C87}" type="pres">
      <dgm:prSet presAssocID="{14B5FC00-5AE5-4EAF-B183-666C947A286C}" presName="desTx" presStyleLbl="alignAccFollowNode1" presStyleIdx="0" presStyleCnt="1" custLinFactNeighborX="5973" custLinFactNeighborY="13106">
        <dgm:presLayoutVars>
          <dgm:bulletEnabled val="1"/>
        </dgm:presLayoutVars>
      </dgm:prSet>
      <dgm:spPr/>
    </dgm:pt>
  </dgm:ptLst>
  <dgm:cxnLst>
    <dgm:cxn modelId="{9D2D9039-9F7F-470D-96AB-2524F567E344}" srcId="{14B5FC00-5AE5-4EAF-B183-666C947A286C}" destId="{6421C703-D161-4B6F-ABFB-B5B516CDA2BC}" srcOrd="0" destOrd="0" parTransId="{400723E1-D6DF-48E2-80A2-DAC939864671}" sibTransId="{3DECAAE5-97B6-44E6-B949-5CF4131A09DA}"/>
    <dgm:cxn modelId="{2316A649-6092-4BEF-A743-C1E316F08EE1}" type="presOf" srcId="{81E756E5-3A02-48E2-ABA6-85A698A8B28E}" destId="{1E9A587B-FA5B-4A1C-8A8A-C967D1866E69}" srcOrd="0" destOrd="0" presId="urn:microsoft.com/office/officeart/2005/8/layout/hList1"/>
    <dgm:cxn modelId="{8ED89754-32A2-4641-87C2-379D250902A0}" type="presOf" srcId="{14B5FC00-5AE5-4EAF-B183-666C947A286C}" destId="{1CF0519C-FFEF-457F-A229-C5C7703BAA50}" srcOrd="0" destOrd="0" presId="urn:microsoft.com/office/officeart/2005/8/layout/hList1"/>
    <dgm:cxn modelId="{28C6F177-3555-4A27-A3AB-CF3E238259F6}" type="presOf" srcId="{6421C703-D161-4B6F-ABFB-B5B516CDA2BC}" destId="{FC93575D-D700-4AFC-AB73-66D10A2C3C87}" srcOrd="0" destOrd="0" presId="urn:microsoft.com/office/officeart/2005/8/layout/hList1"/>
    <dgm:cxn modelId="{DFEE3581-2268-4B79-8115-823932E81899}" srcId="{81E756E5-3A02-48E2-ABA6-85A698A8B28E}" destId="{14B5FC00-5AE5-4EAF-B183-666C947A286C}" srcOrd="0" destOrd="0" parTransId="{C4D0014C-D1C4-4F08-8A3E-D0037BB7807E}" sibTransId="{C45362BD-2E33-4B3D-94AA-CC9B7F99BC6C}"/>
    <dgm:cxn modelId="{209CBC3C-932B-44A4-AF2B-72D3D90CF855}" type="presParOf" srcId="{1E9A587B-FA5B-4A1C-8A8A-C967D1866E69}" destId="{E849BD5B-D497-4CE1-B1FA-3D91121D31F0}" srcOrd="0" destOrd="0" presId="urn:microsoft.com/office/officeart/2005/8/layout/hList1"/>
    <dgm:cxn modelId="{7F8EF973-75B4-41FA-B1E6-6510C4484E11}" type="presParOf" srcId="{E849BD5B-D497-4CE1-B1FA-3D91121D31F0}" destId="{1CF0519C-FFEF-457F-A229-C5C7703BAA50}" srcOrd="0" destOrd="0" presId="urn:microsoft.com/office/officeart/2005/8/layout/hList1"/>
    <dgm:cxn modelId="{D02E4FDD-3B13-455E-BD22-20CD8DF6E9FA}" type="presParOf" srcId="{E849BD5B-D497-4CE1-B1FA-3D91121D31F0}" destId="{FC93575D-D700-4AFC-AB73-66D10A2C3C8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E756E5-3A02-48E2-ABA6-85A698A8B28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14B5FC00-5AE5-4EAF-B183-666C947A286C}">
      <dgm:prSet phldrT="[Text]" custT="1"/>
      <dgm:spPr/>
      <dgm:t>
        <a:bodyPr/>
        <a:lstStyle/>
        <a:p>
          <a:r>
            <a:rPr lang="en-US" sz="2100">
              <a:hlinkClick xmlns:r="http://schemas.openxmlformats.org/officeDocument/2006/relationships" r:id="rId1"/>
            </a:rPr>
            <a:t>Ingresos</a:t>
          </a:r>
          <a:endParaRPr lang="en-GB" sz="2100" dirty="0"/>
        </a:p>
      </dgm:t>
    </dgm:pt>
    <dgm:pt modelId="{C4D0014C-D1C4-4F08-8A3E-D0037BB7807E}" type="parTrans" cxnId="{DFEE3581-2268-4B79-8115-823932E81899}">
      <dgm:prSet/>
      <dgm:spPr/>
      <dgm:t>
        <a:bodyPr/>
        <a:lstStyle/>
        <a:p>
          <a:endParaRPr lang="en-GB"/>
        </a:p>
      </dgm:t>
    </dgm:pt>
    <dgm:pt modelId="{C45362BD-2E33-4B3D-94AA-CC9B7F99BC6C}" type="sibTrans" cxnId="{DFEE3581-2268-4B79-8115-823932E81899}">
      <dgm:prSet/>
      <dgm:spPr/>
      <dgm:t>
        <a:bodyPr/>
        <a:lstStyle/>
        <a:p>
          <a:endParaRPr lang="en-GB"/>
        </a:p>
      </dgm:t>
    </dgm:pt>
    <dgm:pt modelId="{6421C703-D161-4B6F-ABFB-B5B516CDA2BC}">
      <dgm:prSet phldrT="[Text]" custT="1"/>
      <dgm:spPr/>
      <dgm:t>
        <a:bodyPr/>
        <a:lstStyle/>
        <a:p>
          <a:pPr marL="171450" lvl="1" indent="-171450" algn="just" defTabSz="755650">
            <a:lnSpc>
              <a:spcPct val="90000"/>
            </a:lnSpc>
            <a:spcBef>
              <a:spcPct val="0"/>
            </a:spcBef>
            <a:spcAft>
              <a:spcPct val="15000"/>
            </a:spcAft>
            <a:buFont typeface="Wingdings" panose="05000000000000000000" pitchFamily="2" charset="2"/>
            <a:buChar char="§"/>
          </a:pPr>
          <a:r>
            <a:rPr lang="es-ES" sz="1700" kern="1200" noProof="0">
              <a:solidFill>
                <a:prstClr val="black">
                  <a:hueOff val="0"/>
                  <a:satOff val="0"/>
                  <a:lumOff val="0"/>
                  <a:alphaOff val="0"/>
                </a:prstClr>
              </a:solidFill>
              <a:latin typeface="Calibri" panose="020F0502020204030204"/>
              <a:ea typeface="+mn-ea"/>
              <a:cs typeface="+mn-cs"/>
            </a:rPr>
            <a:t>ingresos por ventas (ingresos de explotación)
ingresos por suscripciones, cuotas, licencias
ingresos de actividades indirectamente relacionadas con su perfil clave (por ejemplo, si tiene un almacén y alquila la mitad a otra persona)
ingresos de actividades financieras (intereses pagados por sus fondos, etc.)</a:t>
          </a:r>
          <a:endParaRPr lang="en-GB" sz="1700" kern="1200" noProof="0" dirty="0">
            <a:solidFill>
              <a:prstClr val="black">
                <a:hueOff val="0"/>
                <a:satOff val="0"/>
                <a:lumOff val="0"/>
                <a:alphaOff val="0"/>
              </a:prstClr>
            </a:solidFill>
            <a:latin typeface="Calibri" panose="020F0502020204030204"/>
            <a:ea typeface="+mn-ea"/>
            <a:cs typeface="+mn-cs"/>
          </a:endParaRPr>
        </a:p>
      </dgm:t>
    </dgm:pt>
    <dgm:pt modelId="{400723E1-D6DF-48E2-80A2-DAC939864671}" type="parTrans" cxnId="{9D2D9039-9F7F-470D-96AB-2524F567E344}">
      <dgm:prSet/>
      <dgm:spPr/>
      <dgm:t>
        <a:bodyPr/>
        <a:lstStyle/>
        <a:p>
          <a:endParaRPr lang="en-GB"/>
        </a:p>
      </dgm:t>
    </dgm:pt>
    <dgm:pt modelId="{3DECAAE5-97B6-44E6-B949-5CF4131A09DA}" type="sibTrans" cxnId="{9D2D9039-9F7F-470D-96AB-2524F567E344}">
      <dgm:prSet/>
      <dgm:spPr/>
      <dgm:t>
        <a:bodyPr/>
        <a:lstStyle/>
        <a:p>
          <a:endParaRPr lang="en-GB"/>
        </a:p>
      </dgm:t>
    </dgm:pt>
    <dgm:pt modelId="{1E9A587B-FA5B-4A1C-8A8A-C967D1866E69}" type="pres">
      <dgm:prSet presAssocID="{81E756E5-3A02-48E2-ABA6-85A698A8B28E}" presName="Name0" presStyleCnt="0">
        <dgm:presLayoutVars>
          <dgm:dir/>
          <dgm:animLvl val="lvl"/>
          <dgm:resizeHandles val="exact"/>
        </dgm:presLayoutVars>
      </dgm:prSet>
      <dgm:spPr/>
    </dgm:pt>
    <dgm:pt modelId="{E849BD5B-D497-4CE1-B1FA-3D91121D31F0}" type="pres">
      <dgm:prSet presAssocID="{14B5FC00-5AE5-4EAF-B183-666C947A286C}" presName="composite" presStyleCnt="0"/>
      <dgm:spPr/>
    </dgm:pt>
    <dgm:pt modelId="{1CF0519C-FFEF-457F-A229-C5C7703BAA50}" type="pres">
      <dgm:prSet presAssocID="{14B5FC00-5AE5-4EAF-B183-666C947A286C}" presName="parTx" presStyleLbl="alignNode1" presStyleIdx="0" presStyleCnt="1" custLinFactX="3533" custLinFactNeighborX="100000" custLinFactNeighborY="-16528">
        <dgm:presLayoutVars>
          <dgm:chMax val="0"/>
          <dgm:chPref val="0"/>
          <dgm:bulletEnabled val="1"/>
        </dgm:presLayoutVars>
      </dgm:prSet>
      <dgm:spPr/>
    </dgm:pt>
    <dgm:pt modelId="{FC93575D-D700-4AFC-AB73-66D10A2C3C87}" type="pres">
      <dgm:prSet presAssocID="{14B5FC00-5AE5-4EAF-B183-666C947A286C}" presName="desTx" presStyleLbl="alignAccFollowNode1" presStyleIdx="0" presStyleCnt="1">
        <dgm:presLayoutVars>
          <dgm:bulletEnabled val="1"/>
        </dgm:presLayoutVars>
      </dgm:prSet>
      <dgm:spPr/>
    </dgm:pt>
  </dgm:ptLst>
  <dgm:cxnLst>
    <dgm:cxn modelId="{9D2D9039-9F7F-470D-96AB-2524F567E344}" srcId="{14B5FC00-5AE5-4EAF-B183-666C947A286C}" destId="{6421C703-D161-4B6F-ABFB-B5B516CDA2BC}" srcOrd="0" destOrd="0" parTransId="{400723E1-D6DF-48E2-80A2-DAC939864671}" sibTransId="{3DECAAE5-97B6-44E6-B949-5CF4131A09DA}"/>
    <dgm:cxn modelId="{2316A649-6092-4BEF-A743-C1E316F08EE1}" type="presOf" srcId="{81E756E5-3A02-48E2-ABA6-85A698A8B28E}" destId="{1E9A587B-FA5B-4A1C-8A8A-C967D1866E69}" srcOrd="0" destOrd="0" presId="urn:microsoft.com/office/officeart/2005/8/layout/hList1"/>
    <dgm:cxn modelId="{8ED89754-32A2-4641-87C2-379D250902A0}" type="presOf" srcId="{14B5FC00-5AE5-4EAF-B183-666C947A286C}" destId="{1CF0519C-FFEF-457F-A229-C5C7703BAA50}" srcOrd="0" destOrd="0" presId="urn:microsoft.com/office/officeart/2005/8/layout/hList1"/>
    <dgm:cxn modelId="{28C6F177-3555-4A27-A3AB-CF3E238259F6}" type="presOf" srcId="{6421C703-D161-4B6F-ABFB-B5B516CDA2BC}" destId="{FC93575D-D700-4AFC-AB73-66D10A2C3C87}" srcOrd="0" destOrd="0" presId="urn:microsoft.com/office/officeart/2005/8/layout/hList1"/>
    <dgm:cxn modelId="{DFEE3581-2268-4B79-8115-823932E81899}" srcId="{81E756E5-3A02-48E2-ABA6-85A698A8B28E}" destId="{14B5FC00-5AE5-4EAF-B183-666C947A286C}" srcOrd="0" destOrd="0" parTransId="{C4D0014C-D1C4-4F08-8A3E-D0037BB7807E}" sibTransId="{C45362BD-2E33-4B3D-94AA-CC9B7F99BC6C}"/>
    <dgm:cxn modelId="{209CBC3C-932B-44A4-AF2B-72D3D90CF855}" type="presParOf" srcId="{1E9A587B-FA5B-4A1C-8A8A-C967D1866E69}" destId="{E849BD5B-D497-4CE1-B1FA-3D91121D31F0}" srcOrd="0" destOrd="0" presId="urn:microsoft.com/office/officeart/2005/8/layout/hList1"/>
    <dgm:cxn modelId="{7F8EF973-75B4-41FA-B1E6-6510C4484E11}" type="presParOf" srcId="{E849BD5B-D497-4CE1-B1FA-3D91121D31F0}" destId="{1CF0519C-FFEF-457F-A229-C5C7703BAA50}" srcOrd="0" destOrd="0" presId="urn:microsoft.com/office/officeart/2005/8/layout/hList1"/>
    <dgm:cxn modelId="{D02E4FDD-3B13-455E-BD22-20CD8DF6E9FA}" type="presParOf" srcId="{E849BD5B-D497-4CE1-B1FA-3D91121D31F0}" destId="{FC93575D-D700-4AFC-AB73-66D10A2C3C87}"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A9DE6F-0078-4363-AE29-F0A6DF06EB2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C99E99D8-E6E5-4DFA-A6E9-08BC7CB5A119}">
      <dgm:prSet phldrT="[Szöveg]"/>
      <dgm:spPr/>
      <dgm:t>
        <a:bodyPr/>
        <a:lstStyle/>
        <a:p>
          <a:pPr algn="l"/>
          <a:r>
            <a:rPr lang="es-ES"/>
            <a:t>Producir o adquirir los productos/servicios</a:t>
          </a:r>
          <a:endParaRPr lang="en-GB" dirty="0"/>
        </a:p>
      </dgm:t>
    </dgm:pt>
    <dgm:pt modelId="{8274AED7-72EF-41D4-AF48-69FF45970AAA}" type="parTrans" cxnId="{647C8DF1-ABE7-40FE-8345-0DB3B4C560B3}">
      <dgm:prSet/>
      <dgm:spPr/>
      <dgm:t>
        <a:bodyPr/>
        <a:lstStyle/>
        <a:p>
          <a:pPr algn="l"/>
          <a:endParaRPr lang="en-GB"/>
        </a:p>
      </dgm:t>
    </dgm:pt>
    <dgm:pt modelId="{DB4C358A-314E-44F2-A046-D0B403DA1A4B}" type="sibTrans" cxnId="{647C8DF1-ABE7-40FE-8345-0DB3B4C560B3}">
      <dgm:prSet/>
      <dgm:spPr/>
      <dgm:t>
        <a:bodyPr/>
        <a:lstStyle/>
        <a:p>
          <a:pPr algn="l"/>
          <a:endParaRPr lang="en-GB"/>
        </a:p>
      </dgm:t>
    </dgm:pt>
    <dgm:pt modelId="{60BF6EF9-C311-4EE3-B1F3-E26E8EA3D7A7}">
      <dgm:prSet phldrT="[Szöveg]"/>
      <dgm:spPr/>
      <dgm:t>
        <a:bodyPr/>
        <a:lstStyle/>
        <a:p>
          <a:pPr algn="l"/>
          <a:r>
            <a:rPr lang="en-GB"/>
            <a:t>Ya sea produciendo directamente a partir de suministros básicos/piezas suministradas, 
o bien adquiriendo bienes.</a:t>
          </a:r>
          <a:endParaRPr lang="en-GB" dirty="0"/>
        </a:p>
      </dgm:t>
    </dgm:pt>
    <dgm:pt modelId="{79C2D855-CB13-4A95-8CAA-31AEFC9A84FB}" type="parTrans" cxnId="{F27063E5-FE10-4982-ABE6-A2A198B3BBBF}">
      <dgm:prSet/>
      <dgm:spPr/>
      <dgm:t>
        <a:bodyPr/>
        <a:lstStyle/>
        <a:p>
          <a:pPr algn="l"/>
          <a:endParaRPr lang="en-GB"/>
        </a:p>
      </dgm:t>
    </dgm:pt>
    <dgm:pt modelId="{CA9E8251-EF36-404E-AA64-68090264728B}" type="sibTrans" cxnId="{F27063E5-FE10-4982-ABE6-A2A198B3BBBF}">
      <dgm:prSet/>
      <dgm:spPr/>
      <dgm:t>
        <a:bodyPr/>
        <a:lstStyle/>
        <a:p>
          <a:pPr algn="l"/>
          <a:endParaRPr lang="en-GB"/>
        </a:p>
      </dgm:t>
    </dgm:pt>
    <dgm:pt modelId="{A5FADD4B-F769-49ED-836C-34F7CD6653B1}">
      <dgm:prSet phldrT="[Szöveg]"/>
      <dgm:spPr/>
      <dgm:t>
        <a:bodyPr/>
        <a:lstStyle/>
        <a:p>
          <a:pPr algn="l"/>
          <a:r>
            <a:rPr lang="en-US"/>
            <a:t>La logística y el punto de ventas</a:t>
          </a:r>
          <a:endParaRPr lang="en-GB" dirty="0"/>
        </a:p>
      </dgm:t>
    </dgm:pt>
    <dgm:pt modelId="{DE12EF6D-DFE8-4979-9D4F-C2C65E085040}" type="parTrans" cxnId="{FDCC3A7C-8436-46B0-9D34-81023126BF9A}">
      <dgm:prSet/>
      <dgm:spPr/>
      <dgm:t>
        <a:bodyPr/>
        <a:lstStyle/>
        <a:p>
          <a:pPr algn="l"/>
          <a:endParaRPr lang="en-GB"/>
        </a:p>
      </dgm:t>
    </dgm:pt>
    <dgm:pt modelId="{B8C93A2E-DF8F-4D0A-B238-C7152EF5FD0B}" type="sibTrans" cxnId="{FDCC3A7C-8436-46B0-9D34-81023126BF9A}">
      <dgm:prSet/>
      <dgm:spPr/>
      <dgm:t>
        <a:bodyPr/>
        <a:lstStyle/>
        <a:p>
          <a:pPr algn="l"/>
          <a:endParaRPr lang="en-GB"/>
        </a:p>
      </dgm:t>
    </dgm:pt>
    <dgm:pt modelId="{DFD380EC-7D88-42F2-8729-3306B570FDE8}">
      <dgm:prSet phldrT="[Szöveg]"/>
      <dgm:spPr/>
      <dgm:t>
        <a:bodyPr/>
        <a:lstStyle/>
        <a:p>
          <a:pPr algn="l"/>
          <a:r>
            <a:rPr lang="es-ES" noProof="0"/>
            <a:t>Dónde almacenar y cómo llevar el producto/servicio al punto de venta.
Dónde reunirse con el cliente: punto de venta.</a:t>
          </a:r>
          <a:endParaRPr lang="en-GB" noProof="0" dirty="0"/>
        </a:p>
      </dgm:t>
    </dgm:pt>
    <dgm:pt modelId="{F899AF35-601E-48BF-B120-381FD15921A5}" type="parTrans" cxnId="{C0C3F9F5-98D1-4B79-99AC-0EF67B9317F2}">
      <dgm:prSet/>
      <dgm:spPr/>
      <dgm:t>
        <a:bodyPr/>
        <a:lstStyle/>
        <a:p>
          <a:pPr algn="l"/>
          <a:endParaRPr lang="en-GB"/>
        </a:p>
      </dgm:t>
    </dgm:pt>
    <dgm:pt modelId="{8C3B8563-18A5-48DF-8E93-033994E4C8F8}" type="sibTrans" cxnId="{C0C3F9F5-98D1-4B79-99AC-0EF67B9317F2}">
      <dgm:prSet/>
      <dgm:spPr/>
      <dgm:t>
        <a:bodyPr/>
        <a:lstStyle/>
        <a:p>
          <a:pPr algn="l"/>
          <a:endParaRPr lang="en-GB"/>
        </a:p>
      </dgm:t>
    </dgm:pt>
    <dgm:pt modelId="{EFC9BBC4-8026-4707-82CF-AC51EC7AD311}">
      <dgm:prSet phldrT="[Szöveg]"/>
      <dgm:spPr/>
      <dgm:t>
        <a:bodyPr/>
        <a:lstStyle/>
        <a:p>
          <a:pPr algn="l"/>
          <a:r>
            <a:rPr lang="en-US"/>
            <a:t>Marketing y promoción</a:t>
          </a:r>
          <a:endParaRPr lang="en-GB" dirty="0"/>
        </a:p>
      </dgm:t>
    </dgm:pt>
    <dgm:pt modelId="{BD931387-6180-4153-A840-50163EA4BEBA}" type="parTrans" cxnId="{91309529-54BA-4F13-B546-08150647DEC4}">
      <dgm:prSet/>
      <dgm:spPr/>
      <dgm:t>
        <a:bodyPr/>
        <a:lstStyle/>
        <a:p>
          <a:pPr algn="l"/>
          <a:endParaRPr lang="en-GB"/>
        </a:p>
      </dgm:t>
    </dgm:pt>
    <dgm:pt modelId="{B4F4AE43-2186-4C18-996E-969FEC2924D6}" type="sibTrans" cxnId="{91309529-54BA-4F13-B546-08150647DEC4}">
      <dgm:prSet/>
      <dgm:spPr/>
      <dgm:t>
        <a:bodyPr/>
        <a:lstStyle/>
        <a:p>
          <a:pPr algn="l"/>
          <a:endParaRPr lang="en-GB"/>
        </a:p>
      </dgm:t>
    </dgm:pt>
    <dgm:pt modelId="{7030ACF1-9D13-46A0-A74D-C7C599712C9A}">
      <dgm:prSet phldrT="[Szöveg]"/>
      <dgm:spPr/>
      <dgm:t>
        <a:bodyPr/>
        <a:lstStyle/>
        <a:p>
          <a:pPr algn="l"/>
          <a:r>
            <a:rPr lang="en-US"/>
            <a:t>A cambio, </a:t>
          </a:r>
          <a:r>
            <a:rPr lang="en-US" dirty="0"/>
            <a:t>…</a:t>
          </a:r>
          <a:endParaRPr lang="en-GB" dirty="0"/>
        </a:p>
      </dgm:t>
    </dgm:pt>
    <dgm:pt modelId="{0C92AC35-5B14-4362-A392-FA39D48B5E1F}" type="parTrans" cxnId="{4041813D-7103-4FE6-84CD-31C97F60A94B}">
      <dgm:prSet/>
      <dgm:spPr/>
      <dgm:t>
        <a:bodyPr/>
        <a:lstStyle/>
        <a:p>
          <a:pPr algn="l"/>
          <a:endParaRPr lang="en-GB"/>
        </a:p>
      </dgm:t>
    </dgm:pt>
    <dgm:pt modelId="{F0D8B1FD-40E9-4B92-879E-803937941117}" type="sibTrans" cxnId="{4041813D-7103-4FE6-84CD-31C97F60A94B}">
      <dgm:prSet/>
      <dgm:spPr/>
      <dgm:t>
        <a:bodyPr/>
        <a:lstStyle/>
        <a:p>
          <a:pPr algn="l"/>
          <a:endParaRPr lang="en-GB"/>
        </a:p>
      </dgm:t>
    </dgm:pt>
    <dgm:pt modelId="{CAA270A0-43E8-46DD-8E1C-E52C5BFA7392}">
      <dgm:prSet phldrT="[Szöveg]"/>
      <dgm:spPr/>
      <dgm:t>
        <a:bodyPr/>
        <a:lstStyle/>
        <a:p>
          <a:pPr algn="l"/>
          <a:r>
            <a:rPr lang="es-ES"/>
            <a:t>Obtienes respuesta directa de los clientes sobre los productos/servicios.
Accedes a datos puntuales sobre las ventas.</a:t>
          </a:r>
          <a:endParaRPr lang="en-GB" dirty="0"/>
        </a:p>
      </dgm:t>
    </dgm:pt>
    <dgm:pt modelId="{CF3BAC65-64A0-4111-8B48-DC8DAEADD17A}" type="parTrans" cxnId="{960745EE-D745-44E0-929A-B600A57B5B61}">
      <dgm:prSet/>
      <dgm:spPr/>
      <dgm:t>
        <a:bodyPr/>
        <a:lstStyle/>
        <a:p>
          <a:pPr algn="l"/>
          <a:endParaRPr lang="en-GB"/>
        </a:p>
      </dgm:t>
    </dgm:pt>
    <dgm:pt modelId="{82389C9C-5815-44D8-A3B3-6E688FAECA6A}" type="sibTrans" cxnId="{960745EE-D745-44E0-929A-B600A57B5B61}">
      <dgm:prSet/>
      <dgm:spPr/>
      <dgm:t>
        <a:bodyPr/>
        <a:lstStyle/>
        <a:p>
          <a:pPr algn="l"/>
          <a:endParaRPr lang="en-GB"/>
        </a:p>
      </dgm:t>
    </dgm:pt>
    <dgm:pt modelId="{36AB0C51-0180-46F6-83FB-31AFC1961E92}">
      <dgm:prSet phldrT="[Szöveg]"/>
      <dgm:spPr/>
      <dgm:t>
        <a:bodyPr/>
        <a:lstStyle/>
        <a:p>
          <a:pPr algn="l"/>
          <a:r>
            <a:rPr lang="es-ES"/>
            <a:t>Cómo convencer a los clientes para que compren estos productos/servicios. 
Cómo crear una marca, comercializar y promocionar la propia empresa.</a:t>
          </a:r>
          <a:endParaRPr lang="en-GB" dirty="0"/>
        </a:p>
      </dgm:t>
    </dgm:pt>
    <dgm:pt modelId="{1CCE8E14-3591-4A4D-BFCC-B23CE3608D96}" type="parTrans" cxnId="{149F2031-A8DC-4B61-8A36-588BAD50B946}">
      <dgm:prSet/>
      <dgm:spPr/>
      <dgm:t>
        <a:bodyPr/>
        <a:lstStyle/>
        <a:p>
          <a:pPr algn="l"/>
          <a:endParaRPr lang="en-GB"/>
        </a:p>
      </dgm:t>
    </dgm:pt>
    <dgm:pt modelId="{CEDD8483-5964-44F4-B60D-BED38D25C5C2}" type="sibTrans" cxnId="{149F2031-A8DC-4B61-8A36-588BAD50B946}">
      <dgm:prSet/>
      <dgm:spPr/>
      <dgm:t>
        <a:bodyPr/>
        <a:lstStyle/>
        <a:p>
          <a:pPr algn="l"/>
          <a:endParaRPr lang="en-GB"/>
        </a:p>
      </dgm:t>
    </dgm:pt>
    <dgm:pt modelId="{871BE3D7-2E9E-4ED7-9C0A-7727A3079BF3}" type="pres">
      <dgm:prSet presAssocID="{4EA9DE6F-0078-4363-AE29-F0A6DF06EB22}" presName="Name0" presStyleCnt="0">
        <dgm:presLayoutVars>
          <dgm:dir/>
          <dgm:animLvl val="lvl"/>
          <dgm:resizeHandles val="exact"/>
        </dgm:presLayoutVars>
      </dgm:prSet>
      <dgm:spPr/>
    </dgm:pt>
    <dgm:pt modelId="{61CCB9E7-7523-4BD2-992C-E6E34708B30C}" type="pres">
      <dgm:prSet presAssocID="{C99E99D8-E6E5-4DFA-A6E9-08BC7CB5A119}" presName="linNode" presStyleCnt="0"/>
      <dgm:spPr/>
    </dgm:pt>
    <dgm:pt modelId="{A673E7CD-9A41-463D-83AA-C672769FECBD}" type="pres">
      <dgm:prSet presAssocID="{C99E99D8-E6E5-4DFA-A6E9-08BC7CB5A119}" presName="parentText" presStyleLbl="node1" presStyleIdx="0" presStyleCnt="4">
        <dgm:presLayoutVars>
          <dgm:chMax val="1"/>
          <dgm:bulletEnabled val="1"/>
        </dgm:presLayoutVars>
      </dgm:prSet>
      <dgm:spPr/>
    </dgm:pt>
    <dgm:pt modelId="{79B3F9E8-44B7-4629-8324-7079B2D86705}" type="pres">
      <dgm:prSet presAssocID="{C99E99D8-E6E5-4DFA-A6E9-08BC7CB5A119}" presName="descendantText" presStyleLbl="alignAccFollowNode1" presStyleIdx="0" presStyleCnt="4" custLinFactNeighborX="9">
        <dgm:presLayoutVars>
          <dgm:bulletEnabled val="1"/>
        </dgm:presLayoutVars>
      </dgm:prSet>
      <dgm:spPr/>
    </dgm:pt>
    <dgm:pt modelId="{C13491B6-1C38-4715-A15A-E084B7A9C4D1}" type="pres">
      <dgm:prSet presAssocID="{DB4C358A-314E-44F2-A046-D0B403DA1A4B}" presName="sp" presStyleCnt="0"/>
      <dgm:spPr/>
    </dgm:pt>
    <dgm:pt modelId="{DE9D304F-505A-4906-9F58-BF9E05915D20}" type="pres">
      <dgm:prSet presAssocID="{A5FADD4B-F769-49ED-836C-34F7CD6653B1}" presName="linNode" presStyleCnt="0"/>
      <dgm:spPr/>
    </dgm:pt>
    <dgm:pt modelId="{74796BA5-CD28-4C95-B09E-DF56561D02C5}" type="pres">
      <dgm:prSet presAssocID="{A5FADD4B-F769-49ED-836C-34F7CD6653B1}" presName="parentText" presStyleLbl="node1" presStyleIdx="1" presStyleCnt="4">
        <dgm:presLayoutVars>
          <dgm:chMax val="1"/>
          <dgm:bulletEnabled val="1"/>
        </dgm:presLayoutVars>
      </dgm:prSet>
      <dgm:spPr/>
    </dgm:pt>
    <dgm:pt modelId="{7899B372-D7B0-496D-82E8-04566E55A5D0}" type="pres">
      <dgm:prSet presAssocID="{A5FADD4B-F769-49ED-836C-34F7CD6653B1}" presName="descendantText" presStyleLbl="alignAccFollowNode1" presStyleIdx="1" presStyleCnt="4">
        <dgm:presLayoutVars>
          <dgm:bulletEnabled val="1"/>
        </dgm:presLayoutVars>
      </dgm:prSet>
      <dgm:spPr/>
    </dgm:pt>
    <dgm:pt modelId="{376A40B7-87F1-4648-AF4B-690A992F0E3A}" type="pres">
      <dgm:prSet presAssocID="{B8C93A2E-DF8F-4D0A-B238-C7152EF5FD0B}" presName="sp" presStyleCnt="0"/>
      <dgm:spPr/>
    </dgm:pt>
    <dgm:pt modelId="{388E0731-6D18-4BB4-92D9-1A7A9770A739}" type="pres">
      <dgm:prSet presAssocID="{EFC9BBC4-8026-4707-82CF-AC51EC7AD311}" presName="linNode" presStyleCnt="0"/>
      <dgm:spPr/>
    </dgm:pt>
    <dgm:pt modelId="{A4294C89-DAE0-4834-B2F9-28C42E028F30}" type="pres">
      <dgm:prSet presAssocID="{EFC9BBC4-8026-4707-82CF-AC51EC7AD311}" presName="parentText" presStyleLbl="node1" presStyleIdx="2" presStyleCnt="4">
        <dgm:presLayoutVars>
          <dgm:chMax val="1"/>
          <dgm:bulletEnabled val="1"/>
        </dgm:presLayoutVars>
      </dgm:prSet>
      <dgm:spPr/>
    </dgm:pt>
    <dgm:pt modelId="{6F77BCD7-42BA-4235-969A-41F545365864}" type="pres">
      <dgm:prSet presAssocID="{EFC9BBC4-8026-4707-82CF-AC51EC7AD311}" presName="descendantText" presStyleLbl="alignAccFollowNode1" presStyleIdx="2" presStyleCnt="4">
        <dgm:presLayoutVars>
          <dgm:bulletEnabled val="1"/>
        </dgm:presLayoutVars>
      </dgm:prSet>
      <dgm:spPr/>
    </dgm:pt>
    <dgm:pt modelId="{D3835034-790C-460E-BAE4-BF811EAD3617}" type="pres">
      <dgm:prSet presAssocID="{B4F4AE43-2186-4C18-996E-969FEC2924D6}" presName="sp" presStyleCnt="0"/>
      <dgm:spPr/>
    </dgm:pt>
    <dgm:pt modelId="{82E52C2F-40CD-44D2-A469-7A67DABE12B0}" type="pres">
      <dgm:prSet presAssocID="{7030ACF1-9D13-46A0-A74D-C7C599712C9A}" presName="linNode" presStyleCnt="0"/>
      <dgm:spPr/>
    </dgm:pt>
    <dgm:pt modelId="{8881A2AE-BBB0-40EF-BF95-4271576AAF90}" type="pres">
      <dgm:prSet presAssocID="{7030ACF1-9D13-46A0-A74D-C7C599712C9A}" presName="parentText" presStyleLbl="node1" presStyleIdx="3" presStyleCnt="4">
        <dgm:presLayoutVars>
          <dgm:chMax val="1"/>
          <dgm:bulletEnabled val="1"/>
        </dgm:presLayoutVars>
      </dgm:prSet>
      <dgm:spPr/>
    </dgm:pt>
    <dgm:pt modelId="{D9BAF46E-7555-40F0-95E1-29C2F23DCD18}" type="pres">
      <dgm:prSet presAssocID="{7030ACF1-9D13-46A0-A74D-C7C599712C9A}" presName="descendantText" presStyleLbl="alignAccFollowNode1" presStyleIdx="3" presStyleCnt="4">
        <dgm:presLayoutVars>
          <dgm:bulletEnabled val="1"/>
        </dgm:presLayoutVars>
      </dgm:prSet>
      <dgm:spPr/>
    </dgm:pt>
  </dgm:ptLst>
  <dgm:cxnLst>
    <dgm:cxn modelId="{91309529-54BA-4F13-B546-08150647DEC4}" srcId="{4EA9DE6F-0078-4363-AE29-F0A6DF06EB22}" destId="{EFC9BBC4-8026-4707-82CF-AC51EC7AD311}" srcOrd="2" destOrd="0" parTransId="{BD931387-6180-4153-A840-50163EA4BEBA}" sibTransId="{B4F4AE43-2186-4C18-996E-969FEC2924D6}"/>
    <dgm:cxn modelId="{1B63A52D-4503-4C30-BDC6-628176065077}" type="presOf" srcId="{4EA9DE6F-0078-4363-AE29-F0A6DF06EB22}" destId="{871BE3D7-2E9E-4ED7-9C0A-7727A3079BF3}" srcOrd="0" destOrd="0" presId="urn:microsoft.com/office/officeart/2005/8/layout/vList5"/>
    <dgm:cxn modelId="{149F2031-A8DC-4B61-8A36-588BAD50B946}" srcId="{EFC9BBC4-8026-4707-82CF-AC51EC7AD311}" destId="{36AB0C51-0180-46F6-83FB-31AFC1961E92}" srcOrd="0" destOrd="0" parTransId="{1CCE8E14-3591-4A4D-BFCC-B23CE3608D96}" sibTransId="{CEDD8483-5964-44F4-B60D-BED38D25C5C2}"/>
    <dgm:cxn modelId="{4041813D-7103-4FE6-84CD-31C97F60A94B}" srcId="{4EA9DE6F-0078-4363-AE29-F0A6DF06EB22}" destId="{7030ACF1-9D13-46A0-A74D-C7C599712C9A}" srcOrd="3" destOrd="0" parTransId="{0C92AC35-5B14-4362-A392-FA39D48B5E1F}" sibTransId="{F0D8B1FD-40E9-4B92-879E-803937941117}"/>
    <dgm:cxn modelId="{8C77A345-8A0B-4FEE-9827-FB5F1D256478}" type="presOf" srcId="{A5FADD4B-F769-49ED-836C-34F7CD6653B1}" destId="{74796BA5-CD28-4C95-B09E-DF56561D02C5}" srcOrd="0" destOrd="0" presId="urn:microsoft.com/office/officeart/2005/8/layout/vList5"/>
    <dgm:cxn modelId="{FDCC3A7C-8436-46B0-9D34-81023126BF9A}" srcId="{4EA9DE6F-0078-4363-AE29-F0A6DF06EB22}" destId="{A5FADD4B-F769-49ED-836C-34F7CD6653B1}" srcOrd="1" destOrd="0" parTransId="{DE12EF6D-DFE8-4979-9D4F-C2C65E085040}" sibTransId="{B8C93A2E-DF8F-4D0A-B238-C7152EF5FD0B}"/>
    <dgm:cxn modelId="{EC78FA9B-7029-4EBC-804C-FA9D947FE233}" type="presOf" srcId="{60BF6EF9-C311-4EE3-B1F3-E26E8EA3D7A7}" destId="{79B3F9E8-44B7-4629-8324-7079B2D86705}" srcOrd="0" destOrd="0" presId="urn:microsoft.com/office/officeart/2005/8/layout/vList5"/>
    <dgm:cxn modelId="{B60F3EA6-4B63-40B7-8162-862EEF0A4D6A}" type="presOf" srcId="{DFD380EC-7D88-42F2-8729-3306B570FDE8}" destId="{7899B372-D7B0-496D-82E8-04566E55A5D0}" srcOrd="0" destOrd="0" presId="urn:microsoft.com/office/officeart/2005/8/layout/vList5"/>
    <dgm:cxn modelId="{BE429BA7-FC97-4FFA-B816-EF7241EF10F7}" type="presOf" srcId="{36AB0C51-0180-46F6-83FB-31AFC1961E92}" destId="{6F77BCD7-42BA-4235-969A-41F545365864}" srcOrd="0" destOrd="0" presId="urn:microsoft.com/office/officeart/2005/8/layout/vList5"/>
    <dgm:cxn modelId="{F27063E5-FE10-4982-ABE6-A2A198B3BBBF}" srcId="{C99E99D8-E6E5-4DFA-A6E9-08BC7CB5A119}" destId="{60BF6EF9-C311-4EE3-B1F3-E26E8EA3D7A7}" srcOrd="0" destOrd="0" parTransId="{79C2D855-CB13-4A95-8CAA-31AEFC9A84FB}" sibTransId="{CA9E8251-EF36-404E-AA64-68090264728B}"/>
    <dgm:cxn modelId="{960745EE-D745-44E0-929A-B600A57B5B61}" srcId="{7030ACF1-9D13-46A0-A74D-C7C599712C9A}" destId="{CAA270A0-43E8-46DD-8E1C-E52C5BFA7392}" srcOrd="0" destOrd="0" parTransId="{CF3BAC65-64A0-4111-8B48-DC8DAEADD17A}" sibTransId="{82389C9C-5815-44D8-A3B3-6E688FAECA6A}"/>
    <dgm:cxn modelId="{022195EE-E657-4550-BA1C-0AAB43C2067B}" type="presOf" srcId="{CAA270A0-43E8-46DD-8E1C-E52C5BFA7392}" destId="{D9BAF46E-7555-40F0-95E1-29C2F23DCD18}" srcOrd="0" destOrd="0" presId="urn:microsoft.com/office/officeart/2005/8/layout/vList5"/>
    <dgm:cxn modelId="{9D2E6EEF-39A5-4AFE-91C8-77C54008059B}" type="presOf" srcId="{C99E99D8-E6E5-4DFA-A6E9-08BC7CB5A119}" destId="{A673E7CD-9A41-463D-83AA-C672769FECBD}" srcOrd="0" destOrd="0" presId="urn:microsoft.com/office/officeart/2005/8/layout/vList5"/>
    <dgm:cxn modelId="{523492F0-6999-4CD9-BEC8-BD5AF134688D}" type="presOf" srcId="{7030ACF1-9D13-46A0-A74D-C7C599712C9A}" destId="{8881A2AE-BBB0-40EF-BF95-4271576AAF90}" srcOrd="0" destOrd="0" presId="urn:microsoft.com/office/officeart/2005/8/layout/vList5"/>
    <dgm:cxn modelId="{647C8DF1-ABE7-40FE-8345-0DB3B4C560B3}" srcId="{4EA9DE6F-0078-4363-AE29-F0A6DF06EB22}" destId="{C99E99D8-E6E5-4DFA-A6E9-08BC7CB5A119}" srcOrd="0" destOrd="0" parTransId="{8274AED7-72EF-41D4-AF48-69FF45970AAA}" sibTransId="{DB4C358A-314E-44F2-A046-D0B403DA1A4B}"/>
    <dgm:cxn modelId="{C0C3F9F5-98D1-4B79-99AC-0EF67B9317F2}" srcId="{A5FADD4B-F769-49ED-836C-34F7CD6653B1}" destId="{DFD380EC-7D88-42F2-8729-3306B570FDE8}" srcOrd="0" destOrd="0" parTransId="{F899AF35-601E-48BF-B120-381FD15921A5}" sibTransId="{8C3B8563-18A5-48DF-8E93-033994E4C8F8}"/>
    <dgm:cxn modelId="{B7B635F6-7A17-4B68-9B09-B7B9C1A3B898}" type="presOf" srcId="{EFC9BBC4-8026-4707-82CF-AC51EC7AD311}" destId="{A4294C89-DAE0-4834-B2F9-28C42E028F30}" srcOrd="0" destOrd="0" presId="urn:microsoft.com/office/officeart/2005/8/layout/vList5"/>
    <dgm:cxn modelId="{E637FC66-E430-474A-8870-1E30ADEEC764}" type="presParOf" srcId="{871BE3D7-2E9E-4ED7-9C0A-7727A3079BF3}" destId="{61CCB9E7-7523-4BD2-992C-E6E34708B30C}" srcOrd="0" destOrd="0" presId="urn:microsoft.com/office/officeart/2005/8/layout/vList5"/>
    <dgm:cxn modelId="{0E68415B-9D4B-400B-8C40-337AC85D22D7}" type="presParOf" srcId="{61CCB9E7-7523-4BD2-992C-E6E34708B30C}" destId="{A673E7CD-9A41-463D-83AA-C672769FECBD}" srcOrd="0" destOrd="0" presId="urn:microsoft.com/office/officeart/2005/8/layout/vList5"/>
    <dgm:cxn modelId="{FE2CB282-EC58-4A36-9D16-5C1BB8A1C170}" type="presParOf" srcId="{61CCB9E7-7523-4BD2-992C-E6E34708B30C}" destId="{79B3F9E8-44B7-4629-8324-7079B2D86705}" srcOrd="1" destOrd="0" presId="urn:microsoft.com/office/officeart/2005/8/layout/vList5"/>
    <dgm:cxn modelId="{68F02DDF-D706-4F74-A593-0B3773D78B3A}" type="presParOf" srcId="{871BE3D7-2E9E-4ED7-9C0A-7727A3079BF3}" destId="{C13491B6-1C38-4715-A15A-E084B7A9C4D1}" srcOrd="1" destOrd="0" presId="urn:microsoft.com/office/officeart/2005/8/layout/vList5"/>
    <dgm:cxn modelId="{556F4630-2859-47EE-996C-D7DBA58D7117}" type="presParOf" srcId="{871BE3D7-2E9E-4ED7-9C0A-7727A3079BF3}" destId="{DE9D304F-505A-4906-9F58-BF9E05915D20}" srcOrd="2" destOrd="0" presId="urn:microsoft.com/office/officeart/2005/8/layout/vList5"/>
    <dgm:cxn modelId="{D8753D51-15EB-4BE5-A934-E7B93C11F929}" type="presParOf" srcId="{DE9D304F-505A-4906-9F58-BF9E05915D20}" destId="{74796BA5-CD28-4C95-B09E-DF56561D02C5}" srcOrd="0" destOrd="0" presId="urn:microsoft.com/office/officeart/2005/8/layout/vList5"/>
    <dgm:cxn modelId="{9C23F6C8-812C-47FF-9D29-A44F2A1FD689}" type="presParOf" srcId="{DE9D304F-505A-4906-9F58-BF9E05915D20}" destId="{7899B372-D7B0-496D-82E8-04566E55A5D0}" srcOrd="1" destOrd="0" presId="urn:microsoft.com/office/officeart/2005/8/layout/vList5"/>
    <dgm:cxn modelId="{EEB19BE3-D7BB-4C06-9F06-1ED6DF9976BC}" type="presParOf" srcId="{871BE3D7-2E9E-4ED7-9C0A-7727A3079BF3}" destId="{376A40B7-87F1-4648-AF4B-690A992F0E3A}" srcOrd="3" destOrd="0" presId="urn:microsoft.com/office/officeart/2005/8/layout/vList5"/>
    <dgm:cxn modelId="{4492913A-3AC0-4F50-AC8E-FB338F0F6CD0}" type="presParOf" srcId="{871BE3D7-2E9E-4ED7-9C0A-7727A3079BF3}" destId="{388E0731-6D18-4BB4-92D9-1A7A9770A739}" srcOrd="4" destOrd="0" presId="urn:microsoft.com/office/officeart/2005/8/layout/vList5"/>
    <dgm:cxn modelId="{BB3F7721-C6E1-40EC-976F-B3281ECBCE22}" type="presParOf" srcId="{388E0731-6D18-4BB4-92D9-1A7A9770A739}" destId="{A4294C89-DAE0-4834-B2F9-28C42E028F30}" srcOrd="0" destOrd="0" presId="urn:microsoft.com/office/officeart/2005/8/layout/vList5"/>
    <dgm:cxn modelId="{29BF3C78-7744-4FAC-9C12-1A62F14B60B9}" type="presParOf" srcId="{388E0731-6D18-4BB4-92D9-1A7A9770A739}" destId="{6F77BCD7-42BA-4235-969A-41F545365864}" srcOrd="1" destOrd="0" presId="urn:microsoft.com/office/officeart/2005/8/layout/vList5"/>
    <dgm:cxn modelId="{BE965D41-03B5-4357-B286-0374D78A8B44}" type="presParOf" srcId="{871BE3D7-2E9E-4ED7-9C0A-7727A3079BF3}" destId="{D3835034-790C-460E-BAE4-BF811EAD3617}" srcOrd="5" destOrd="0" presId="urn:microsoft.com/office/officeart/2005/8/layout/vList5"/>
    <dgm:cxn modelId="{6CDA04E6-5ECE-499F-9EC5-BF05472CFC0C}" type="presParOf" srcId="{871BE3D7-2E9E-4ED7-9C0A-7727A3079BF3}" destId="{82E52C2F-40CD-44D2-A469-7A67DABE12B0}" srcOrd="6" destOrd="0" presId="urn:microsoft.com/office/officeart/2005/8/layout/vList5"/>
    <dgm:cxn modelId="{89EDF6B8-781E-4C2A-87A2-723CC14EC21B}" type="presParOf" srcId="{82E52C2F-40CD-44D2-A469-7A67DABE12B0}" destId="{8881A2AE-BBB0-40EF-BF95-4271576AAF90}" srcOrd="0" destOrd="0" presId="urn:microsoft.com/office/officeart/2005/8/layout/vList5"/>
    <dgm:cxn modelId="{29215256-0486-4D28-B41A-917ACC27A83F}" type="presParOf" srcId="{82E52C2F-40CD-44D2-A469-7A67DABE12B0}" destId="{D9BAF46E-7555-40F0-95E1-29C2F23DCD1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2E1EAF-B1CE-4B44-B2B1-F50DAA6B69F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AFFFB3E2-5E65-425A-B50F-C85E8FBFA734}">
      <dgm:prSet phldrT="[Szöveg]"/>
      <dgm:spPr/>
      <dgm:t>
        <a:bodyPr/>
        <a:lstStyle/>
        <a:p>
          <a:r>
            <a:rPr lang="es-ES"/>
            <a:t>Producir o adquirir los productos/servicios</a:t>
          </a:r>
          <a:endParaRPr lang="en-GB" dirty="0"/>
        </a:p>
      </dgm:t>
    </dgm:pt>
    <dgm:pt modelId="{C54EB798-FC1A-4CA9-8E47-2766B0468319}" type="parTrans" cxnId="{EE2C3E0A-BAAB-4BF0-92D3-258029B7AC6D}">
      <dgm:prSet/>
      <dgm:spPr/>
      <dgm:t>
        <a:bodyPr/>
        <a:lstStyle/>
        <a:p>
          <a:endParaRPr lang="en-GB"/>
        </a:p>
      </dgm:t>
    </dgm:pt>
    <dgm:pt modelId="{397EF211-76B9-4548-8193-C19FA0DF08AA}" type="sibTrans" cxnId="{EE2C3E0A-BAAB-4BF0-92D3-258029B7AC6D}">
      <dgm:prSet/>
      <dgm:spPr/>
      <dgm:t>
        <a:bodyPr/>
        <a:lstStyle/>
        <a:p>
          <a:endParaRPr lang="en-GB"/>
        </a:p>
      </dgm:t>
    </dgm:pt>
    <dgm:pt modelId="{ECE44975-226C-47F2-97A8-8EBE99AB8A78}">
      <dgm:prSet phldrT="[Szöveg]" custT="1"/>
      <dgm:spPr/>
      <dgm:t>
        <a:bodyPr/>
        <a:lstStyle/>
        <a:p>
          <a:r>
            <a:rPr lang="es-ES" sz="1600" noProof="0"/>
            <a:t>Producción directa a partir de suministros básicos/piezas suministradas, creación de servicios.</a:t>
          </a:r>
          <a:endParaRPr lang="en-GB" sz="1600" noProof="0" dirty="0"/>
        </a:p>
      </dgm:t>
    </dgm:pt>
    <dgm:pt modelId="{603A64D7-AD37-417E-8E51-28364D141E06}" type="parTrans" cxnId="{117C47F3-1474-47E1-B24F-6F2C7B9FE8CC}">
      <dgm:prSet/>
      <dgm:spPr/>
      <dgm:t>
        <a:bodyPr/>
        <a:lstStyle/>
        <a:p>
          <a:endParaRPr lang="en-GB"/>
        </a:p>
      </dgm:t>
    </dgm:pt>
    <dgm:pt modelId="{1BE12E3D-6474-459E-8510-3FD9A41C6B37}" type="sibTrans" cxnId="{117C47F3-1474-47E1-B24F-6F2C7B9FE8CC}">
      <dgm:prSet/>
      <dgm:spPr/>
      <dgm:t>
        <a:bodyPr/>
        <a:lstStyle/>
        <a:p>
          <a:endParaRPr lang="en-GB"/>
        </a:p>
      </dgm:t>
    </dgm:pt>
    <dgm:pt modelId="{9B9EFC3D-1D2C-4586-91A4-EE007F5941E4}">
      <dgm:prSet phldrT="[Szöveg]"/>
      <dgm:spPr/>
      <dgm:t>
        <a:bodyPr/>
        <a:lstStyle/>
        <a:p>
          <a:r>
            <a:rPr lang="en-GB"/>
            <a:t>Llegar a compradores o minoristas empresariales o gubernamentales</a:t>
          </a:r>
          <a:endParaRPr lang="en-GB" dirty="0"/>
        </a:p>
      </dgm:t>
    </dgm:pt>
    <dgm:pt modelId="{73771F70-BD88-4C07-B80A-C1DDDDDB9423}" type="parTrans" cxnId="{86CA93DF-8905-4DAE-86A8-A310C2467B0F}">
      <dgm:prSet/>
      <dgm:spPr/>
      <dgm:t>
        <a:bodyPr/>
        <a:lstStyle/>
        <a:p>
          <a:endParaRPr lang="en-GB"/>
        </a:p>
      </dgm:t>
    </dgm:pt>
    <dgm:pt modelId="{27DB9E38-4F3E-4A7D-BCA2-FCC7BF46F7BA}" type="sibTrans" cxnId="{86CA93DF-8905-4DAE-86A8-A310C2467B0F}">
      <dgm:prSet/>
      <dgm:spPr/>
      <dgm:t>
        <a:bodyPr/>
        <a:lstStyle/>
        <a:p>
          <a:endParaRPr lang="en-GB"/>
        </a:p>
      </dgm:t>
    </dgm:pt>
    <dgm:pt modelId="{7374F418-1059-4F72-BD77-C7E3CF596D16}">
      <dgm:prSet phldrT="[Szöveg]" custT="1"/>
      <dgm:spPr/>
      <dgm:t>
        <a:bodyPr/>
        <a:lstStyle/>
        <a:p>
          <a:r>
            <a:rPr lang="es-ES" sz="1600"/>
            <a:t>Ya sea vendiendo a otras empresas y/o agentes público,
o vendiendo a distribuidores y minoristas que se encargan de hacer llegar el producto al mercado.</a:t>
          </a:r>
          <a:endParaRPr lang="en-GB" sz="1600" dirty="0"/>
        </a:p>
      </dgm:t>
    </dgm:pt>
    <dgm:pt modelId="{915515BB-CCE5-4718-BDD7-B6CBABCF2070}" type="parTrans" cxnId="{2CFAABD7-BA5A-4B5F-AB89-16072C32157A}">
      <dgm:prSet/>
      <dgm:spPr/>
      <dgm:t>
        <a:bodyPr/>
        <a:lstStyle/>
        <a:p>
          <a:endParaRPr lang="en-GB"/>
        </a:p>
      </dgm:t>
    </dgm:pt>
    <dgm:pt modelId="{29E6393B-DABF-46AA-94C1-113496692983}" type="sibTrans" cxnId="{2CFAABD7-BA5A-4B5F-AB89-16072C32157A}">
      <dgm:prSet/>
      <dgm:spPr/>
      <dgm:t>
        <a:bodyPr/>
        <a:lstStyle/>
        <a:p>
          <a:endParaRPr lang="en-GB"/>
        </a:p>
      </dgm:t>
    </dgm:pt>
    <dgm:pt modelId="{0B36DCAF-AB5F-41D4-B828-DC4ED13785FE}">
      <dgm:prSet phldrT="[Szöveg]"/>
      <dgm:spPr/>
      <dgm:t>
        <a:bodyPr/>
        <a:lstStyle/>
        <a:p>
          <a:r>
            <a:rPr lang="en-GB"/>
            <a:t>Marketing dirigido a empresas/compradores gubernamentales (marketing diferente del B2C</a:t>
          </a:r>
          <a:r>
            <a:rPr lang="en-US"/>
            <a:t>) </a:t>
          </a:r>
          <a:endParaRPr lang="en-GB" dirty="0"/>
        </a:p>
      </dgm:t>
    </dgm:pt>
    <dgm:pt modelId="{6E0FCA97-CD21-4148-AD19-68722B5FD508}" type="parTrans" cxnId="{6FCE27EC-2B1B-4261-98EA-5980D7C5D4DC}">
      <dgm:prSet/>
      <dgm:spPr/>
      <dgm:t>
        <a:bodyPr/>
        <a:lstStyle/>
        <a:p>
          <a:endParaRPr lang="en-GB"/>
        </a:p>
      </dgm:t>
    </dgm:pt>
    <dgm:pt modelId="{F2293344-4BDF-4FAA-8115-2509E1739FBA}" type="sibTrans" cxnId="{6FCE27EC-2B1B-4261-98EA-5980D7C5D4DC}">
      <dgm:prSet/>
      <dgm:spPr/>
      <dgm:t>
        <a:bodyPr/>
        <a:lstStyle/>
        <a:p>
          <a:endParaRPr lang="en-GB"/>
        </a:p>
      </dgm:t>
    </dgm:pt>
    <dgm:pt modelId="{FDCDB738-6DB6-48FE-8CA3-E2CD30928403}">
      <dgm:prSet phldrT="[Szöveg]" custT="1"/>
      <dgm:spPr/>
      <dgm:t>
        <a:bodyPr/>
        <a:lstStyle/>
        <a:p>
          <a:r>
            <a:rPr lang="es-ES" sz="1600"/>
            <a:t>Cómo convencer a los clientes/minoristas para que compren estos productos/servicios.
Cómo crear una marca, comercializar y promocionar la propia empresa.</a:t>
          </a:r>
          <a:endParaRPr lang="en-GB" sz="1600" dirty="0"/>
        </a:p>
      </dgm:t>
    </dgm:pt>
    <dgm:pt modelId="{90894BFD-21E6-403C-B39F-42796D95DB0B}" type="parTrans" cxnId="{9200476B-2253-455E-BD87-7B29026961E2}">
      <dgm:prSet/>
      <dgm:spPr/>
      <dgm:t>
        <a:bodyPr/>
        <a:lstStyle/>
        <a:p>
          <a:endParaRPr lang="en-GB"/>
        </a:p>
      </dgm:t>
    </dgm:pt>
    <dgm:pt modelId="{33D6CA32-16E1-46BA-8256-1B09EC32D13C}" type="sibTrans" cxnId="{9200476B-2253-455E-BD87-7B29026961E2}">
      <dgm:prSet/>
      <dgm:spPr/>
      <dgm:t>
        <a:bodyPr/>
        <a:lstStyle/>
        <a:p>
          <a:endParaRPr lang="en-GB"/>
        </a:p>
      </dgm:t>
    </dgm:pt>
    <dgm:pt modelId="{00C8F80B-304A-408E-B7F8-623CE607614A}">
      <dgm:prSet phldrT="[Szöveg]" custT="1"/>
      <dgm:spPr/>
      <dgm:t>
        <a:bodyPr/>
        <a:lstStyle/>
        <a:p>
          <a:r>
            <a:rPr lang="es-ES" sz="1600"/>
            <a:t>Suele ser necesario producir en mayores cantidades.
Los contratos a más largo plazo y más estables pueden ayudar a la sostenibilidad de la empresa.</a:t>
          </a:r>
          <a:endParaRPr lang="en-GB" sz="1600" dirty="0"/>
        </a:p>
      </dgm:t>
    </dgm:pt>
    <dgm:pt modelId="{E0B9DB04-E15E-4A2F-8312-4B14BFB7FD3A}" type="parTrans" cxnId="{66116958-16D7-47C6-895D-2EA7CA62EBDF}">
      <dgm:prSet/>
      <dgm:spPr/>
      <dgm:t>
        <a:bodyPr/>
        <a:lstStyle/>
        <a:p>
          <a:endParaRPr lang="en-GB"/>
        </a:p>
      </dgm:t>
    </dgm:pt>
    <dgm:pt modelId="{011FDA0F-0D82-4C9F-BED5-4597A5B7960E}" type="sibTrans" cxnId="{66116958-16D7-47C6-895D-2EA7CA62EBDF}">
      <dgm:prSet/>
      <dgm:spPr/>
      <dgm:t>
        <a:bodyPr/>
        <a:lstStyle/>
        <a:p>
          <a:endParaRPr lang="en-GB"/>
        </a:p>
      </dgm:t>
    </dgm:pt>
    <dgm:pt modelId="{6488CB6C-1CC6-49E0-8457-153D33772014}">
      <dgm:prSet phldrT="[Szöveg]"/>
      <dgm:spPr/>
      <dgm:t>
        <a:bodyPr/>
        <a:lstStyle/>
        <a:p>
          <a:r>
            <a:rPr lang="en-US"/>
            <a:t>A cambio, </a:t>
          </a:r>
          <a:r>
            <a:rPr lang="en-US" dirty="0"/>
            <a:t>…</a:t>
          </a:r>
          <a:endParaRPr lang="en-GB" dirty="0"/>
        </a:p>
      </dgm:t>
    </dgm:pt>
    <dgm:pt modelId="{FF4743DC-AC8C-4612-AB62-EADA29C16B71}" type="parTrans" cxnId="{45625B5B-F798-465D-A162-1548A6422B78}">
      <dgm:prSet/>
      <dgm:spPr/>
      <dgm:t>
        <a:bodyPr/>
        <a:lstStyle/>
        <a:p>
          <a:endParaRPr lang="en-GB"/>
        </a:p>
      </dgm:t>
    </dgm:pt>
    <dgm:pt modelId="{D378867A-A24D-43C9-971A-34DF810CDBDE}" type="sibTrans" cxnId="{45625B5B-F798-465D-A162-1548A6422B78}">
      <dgm:prSet/>
      <dgm:spPr/>
      <dgm:t>
        <a:bodyPr/>
        <a:lstStyle/>
        <a:p>
          <a:endParaRPr lang="en-GB"/>
        </a:p>
      </dgm:t>
    </dgm:pt>
    <dgm:pt modelId="{CAF49CF6-D661-4288-B413-EFCB5B3E2B5F}" type="pres">
      <dgm:prSet presAssocID="{862E1EAF-B1CE-4B44-B2B1-F50DAA6B69F0}" presName="Name0" presStyleCnt="0">
        <dgm:presLayoutVars>
          <dgm:dir/>
          <dgm:animLvl val="lvl"/>
          <dgm:resizeHandles val="exact"/>
        </dgm:presLayoutVars>
      </dgm:prSet>
      <dgm:spPr/>
    </dgm:pt>
    <dgm:pt modelId="{5E29B0AA-4F9C-4D09-BE91-09B4706215F1}" type="pres">
      <dgm:prSet presAssocID="{AFFFB3E2-5E65-425A-B50F-C85E8FBFA734}" presName="linNode" presStyleCnt="0"/>
      <dgm:spPr/>
    </dgm:pt>
    <dgm:pt modelId="{E805F086-540C-400C-AE8D-EB336FF84683}" type="pres">
      <dgm:prSet presAssocID="{AFFFB3E2-5E65-425A-B50F-C85E8FBFA734}" presName="parentText" presStyleLbl="node1" presStyleIdx="0" presStyleCnt="4">
        <dgm:presLayoutVars>
          <dgm:chMax val="1"/>
          <dgm:bulletEnabled val="1"/>
        </dgm:presLayoutVars>
      </dgm:prSet>
      <dgm:spPr/>
    </dgm:pt>
    <dgm:pt modelId="{A0056085-160C-4B7B-8D3B-554B2AAC791D}" type="pres">
      <dgm:prSet presAssocID="{AFFFB3E2-5E65-425A-B50F-C85E8FBFA734}" presName="descendantText" presStyleLbl="alignAccFollowNode1" presStyleIdx="0" presStyleCnt="4">
        <dgm:presLayoutVars>
          <dgm:bulletEnabled val="1"/>
        </dgm:presLayoutVars>
      </dgm:prSet>
      <dgm:spPr/>
    </dgm:pt>
    <dgm:pt modelId="{90477058-938F-4A7B-B0CA-B96356D3EE5A}" type="pres">
      <dgm:prSet presAssocID="{397EF211-76B9-4548-8193-C19FA0DF08AA}" presName="sp" presStyleCnt="0"/>
      <dgm:spPr/>
    </dgm:pt>
    <dgm:pt modelId="{E2F21444-6E02-482B-B0FE-212FC8F2B38B}" type="pres">
      <dgm:prSet presAssocID="{9B9EFC3D-1D2C-4586-91A4-EE007F5941E4}" presName="linNode" presStyleCnt="0"/>
      <dgm:spPr/>
    </dgm:pt>
    <dgm:pt modelId="{3116D308-9A1E-4664-A6BE-E683D772DF89}" type="pres">
      <dgm:prSet presAssocID="{9B9EFC3D-1D2C-4586-91A4-EE007F5941E4}" presName="parentText" presStyleLbl="node1" presStyleIdx="1" presStyleCnt="4">
        <dgm:presLayoutVars>
          <dgm:chMax val="1"/>
          <dgm:bulletEnabled val="1"/>
        </dgm:presLayoutVars>
      </dgm:prSet>
      <dgm:spPr/>
    </dgm:pt>
    <dgm:pt modelId="{F8447BCB-D0A2-4EAD-9D32-5D81C9B5BE51}" type="pres">
      <dgm:prSet presAssocID="{9B9EFC3D-1D2C-4586-91A4-EE007F5941E4}" presName="descendantText" presStyleLbl="alignAccFollowNode1" presStyleIdx="1" presStyleCnt="4">
        <dgm:presLayoutVars>
          <dgm:bulletEnabled val="1"/>
        </dgm:presLayoutVars>
      </dgm:prSet>
      <dgm:spPr/>
    </dgm:pt>
    <dgm:pt modelId="{29E17ABC-E086-4C43-9D84-32F4597DF2C2}" type="pres">
      <dgm:prSet presAssocID="{27DB9E38-4F3E-4A7D-BCA2-FCC7BF46F7BA}" presName="sp" presStyleCnt="0"/>
      <dgm:spPr/>
    </dgm:pt>
    <dgm:pt modelId="{2E290E43-1DAB-4C8C-ACFB-D6C1C613026B}" type="pres">
      <dgm:prSet presAssocID="{0B36DCAF-AB5F-41D4-B828-DC4ED13785FE}" presName="linNode" presStyleCnt="0"/>
      <dgm:spPr/>
    </dgm:pt>
    <dgm:pt modelId="{F62111E7-A6C3-4AD8-A743-926FEEA224BE}" type="pres">
      <dgm:prSet presAssocID="{0B36DCAF-AB5F-41D4-B828-DC4ED13785FE}" presName="parentText" presStyleLbl="node1" presStyleIdx="2" presStyleCnt="4" custScaleX="118456">
        <dgm:presLayoutVars>
          <dgm:chMax val="1"/>
          <dgm:bulletEnabled val="1"/>
        </dgm:presLayoutVars>
      </dgm:prSet>
      <dgm:spPr/>
    </dgm:pt>
    <dgm:pt modelId="{3FB85A88-547B-44D3-8102-F3FDB3846085}" type="pres">
      <dgm:prSet presAssocID="{0B36DCAF-AB5F-41D4-B828-DC4ED13785FE}" presName="descendantText" presStyleLbl="alignAccFollowNode1" presStyleIdx="2" presStyleCnt="4" custScaleY="137179">
        <dgm:presLayoutVars>
          <dgm:bulletEnabled val="1"/>
        </dgm:presLayoutVars>
      </dgm:prSet>
      <dgm:spPr/>
    </dgm:pt>
    <dgm:pt modelId="{52FCD150-3BFF-4700-A1D9-6178AE304A9E}" type="pres">
      <dgm:prSet presAssocID="{F2293344-4BDF-4FAA-8115-2509E1739FBA}" presName="sp" presStyleCnt="0"/>
      <dgm:spPr/>
    </dgm:pt>
    <dgm:pt modelId="{D5215599-A024-44F8-9D88-6BB9D11B6752}" type="pres">
      <dgm:prSet presAssocID="{6488CB6C-1CC6-49E0-8457-153D33772014}" presName="linNode" presStyleCnt="0"/>
      <dgm:spPr/>
    </dgm:pt>
    <dgm:pt modelId="{D05EB96B-6580-41FA-A25F-99277D0723FD}" type="pres">
      <dgm:prSet presAssocID="{6488CB6C-1CC6-49E0-8457-153D33772014}" presName="parentText" presStyleLbl="node1" presStyleIdx="3" presStyleCnt="4">
        <dgm:presLayoutVars>
          <dgm:chMax val="1"/>
          <dgm:bulletEnabled val="1"/>
        </dgm:presLayoutVars>
      </dgm:prSet>
      <dgm:spPr/>
    </dgm:pt>
    <dgm:pt modelId="{61F1B543-EEE8-4EFA-BC97-F7E4D0C95CC1}" type="pres">
      <dgm:prSet presAssocID="{6488CB6C-1CC6-49E0-8457-153D33772014}" presName="descendantText" presStyleLbl="alignAccFollowNode1" presStyleIdx="3" presStyleCnt="4">
        <dgm:presLayoutVars>
          <dgm:bulletEnabled val="1"/>
        </dgm:presLayoutVars>
      </dgm:prSet>
      <dgm:spPr/>
    </dgm:pt>
  </dgm:ptLst>
  <dgm:cxnLst>
    <dgm:cxn modelId="{EE2C3E0A-BAAB-4BF0-92D3-258029B7AC6D}" srcId="{862E1EAF-B1CE-4B44-B2B1-F50DAA6B69F0}" destId="{AFFFB3E2-5E65-425A-B50F-C85E8FBFA734}" srcOrd="0" destOrd="0" parTransId="{C54EB798-FC1A-4CA9-8E47-2766B0468319}" sibTransId="{397EF211-76B9-4548-8193-C19FA0DF08AA}"/>
    <dgm:cxn modelId="{8D835C21-D9FD-41E0-9688-971721A9DBBE}" type="presOf" srcId="{7374F418-1059-4F72-BD77-C7E3CF596D16}" destId="{F8447BCB-D0A2-4EAD-9D32-5D81C9B5BE51}" srcOrd="0" destOrd="0" presId="urn:microsoft.com/office/officeart/2005/8/layout/vList5"/>
    <dgm:cxn modelId="{45625B5B-F798-465D-A162-1548A6422B78}" srcId="{862E1EAF-B1CE-4B44-B2B1-F50DAA6B69F0}" destId="{6488CB6C-1CC6-49E0-8457-153D33772014}" srcOrd="3" destOrd="0" parTransId="{FF4743DC-AC8C-4612-AB62-EADA29C16B71}" sibTransId="{D378867A-A24D-43C9-971A-34DF810CDBDE}"/>
    <dgm:cxn modelId="{EBDF4D5C-52C9-472C-8602-D98F45DE82BB}" type="presOf" srcId="{FDCDB738-6DB6-48FE-8CA3-E2CD30928403}" destId="{3FB85A88-547B-44D3-8102-F3FDB3846085}" srcOrd="0" destOrd="0" presId="urn:microsoft.com/office/officeart/2005/8/layout/vList5"/>
    <dgm:cxn modelId="{B3EDE15D-9262-4145-940B-AFAD1FD78776}" type="presOf" srcId="{00C8F80B-304A-408E-B7F8-623CE607614A}" destId="{61F1B543-EEE8-4EFA-BC97-F7E4D0C95CC1}" srcOrd="0" destOrd="0" presId="urn:microsoft.com/office/officeart/2005/8/layout/vList5"/>
    <dgm:cxn modelId="{9200476B-2253-455E-BD87-7B29026961E2}" srcId="{0B36DCAF-AB5F-41D4-B828-DC4ED13785FE}" destId="{FDCDB738-6DB6-48FE-8CA3-E2CD30928403}" srcOrd="0" destOrd="0" parTransId="{90894BFD-21E6-403C-B39F-42796D95DB0B}" sibTransId="{33D6CA32-16E1-46BA-8256-1B09EC32D13C}"/>
    <dgm:cxn modelId="{F9E3746D-9E87-4617-B368-FB44BFE4C3A5}" type="presOf" srcId="{6488CB6C-1CC6-49E0-8457-153D33772014}" destId="{D05EB96B-6580-41FA-A25F-99277D0723FD}" srcOrd="0" destOrd="0" presId="urn:microsoft.com/office/officeart/2005/8/layout/vList5"/>
    <dgm:cxn modelId="{04665775-DDDE-44AC-993A-1565C034E45F}" type="presOf" srcId="{AFFFB3E2-5E65-425A-B50F-C85E8FBFA734}" destId="{E805F086-540C-400C-AE8D-EB336FF84683}" srcOrd="0" destOrd="0" presId="urn:microsoft.com/office/officeart/2005/8/layout/vList5"/>
    <dgm:cxn modelId="{66116958-16D7-47C6-895D-2EA7CA62EBDF}" srcId="{6488CB6C-1CC6-49E0-8457-153D33772014}" destId="{00C8F80B-304A-408E-B7F8-623CE607614A}" srcOrd="0" destOrd="0" parTransId="{E0B9DB04-E15E-4A2F-8312-4B14BFB7FD3A}" sibTransId="{011FDA0F-0D82-4C9F-BED5-4597A5B7960E}"/>
    <dgm:cxn modelId="{64DA459F-A6A5-4440-A1CA-CA938AE99918}" type="presOf" srcId="{ECE44975-226C-47F2-97A8-8EBE99AB8A78}" destId="{A0056085-160C-4B7B-8D3B-554B2AAC791D}" srcOrd="0" destOrd="0" presId="urn:microsoft.com/office/officeart/2005/8/layout/vList5"/>
    <dgm:cxn modelId="{9554D6C4-25A8-42A2-BD12-53AEBD6F36EE}" type="presOf" srcId="{862E1EAF-B1CE-4B44-B2B1-F50DAA6B69F0}" destId="{CAF49CF6-D661-4288-B413-EFCB5B3E2B5F}" srcOrd="0" destOrd="0" presId="urn:microsoft.com/office/officeart/2005/8/layout/vList5"/>
    <dgm:cxn modelId="{AF35F3D0-36ED-421E-B814-0B4A51BE158A}" type="presOf" srcId="{9B9EFC3D-1D2C-4586-91A4-EE007F5941E4}" destId="{3116D308-9A1E-4664-A6BE-E683D772DF89}" srcOrd="0" destOrd="0" presId="urn:microsoft.com/office/officeart/2005/8/layout/vList5"/>
    <dgm:cxn modelId="{DB2930D4-6026-42FB-B106-79F7160111A3}" type="presOf" srcId="{0B36DCAF-AB5F-41D4-B828-DC4ED13785FE}" destId="{F62111E7-A6C3-4AD8-A743-926FEEA224BE}" srcOrd="0" destOrd="0" presId="urn:microsoft.com/office/officeart/2005/8/layout/vList5"/>
    <dgm:cxn modelId="{2CFAABD7-BA5A-4B5F-AB89-16072C32157A}" srcId="{9B9EFC3D-1D2C-4586-91A4-EE007F5941E4}" destId="{7374F418-1059-4F72-BD77-C7E3CF596D16}" srcOrd="0" destOrd="0" parTransId="{915515BB-CCE5-4718-BDD7-B6CBABCF2070}" sibTransId="{29E6393B-DABF-46AA-94C1-113496692983}"/>
    <dgm:cxn modelId="{86CA93DF-8905-4DAE-86A8-A310C2467B0F}" srcId="{862E1EAF-B1CE-4B44-B2B1-F50DAA6B69F0}" destId="{9B9EFC3D-1D2C-4586-91A4-EE007F5941E4}" srcOrd="1" destOrd="0" parTransId="{73771F70-BD88-4C07-B80A-C1DDDDDB9423}" sibTransId="{27DB9E38-4F3E-4A7D-BCA2-FCC7BF46F7BA}"/>
    <dgm:cxn modelId="{6FCE27EC-2B1B-4261-98EA-5980D7C5D4DC}" srcId="{862E1EAF-B1CE-4B44-B2B1-F50DAA6B69F0}" destId="{0B36DCAF-AB5F-41D4-B828-DC4ED13785FE}" srcOrd="2" destOrd="0" parTransId="{6E0FCA97-CD21-4148-AD19-68722B5FD508}" sibTransId="{F2293344-4BDF-4FAA-8115-2509E1739FBA}"/>
    <dgm:cxn modelId="{117C47F3-1474-47E1-B24F-6F2C7B9FE8CC}" srcId="{AFFFB3E2-5E65-425A-B50F-C85E8FBFA734}" destId="{ECE44975-226C-47F2-97A8-8EBE99AB8A78}" srcOrd="0" destOrd="0" parTransId="{603A64D7-AD37-417E-8E51-28364D141E06}" sibTransId="{1BE12E3D-6474-459E-8510-3FD9A41C6B37}"/>
    <dgm:cxn modelId="{89884BB2-9D45-470F-815C-5E0BC88CD3DA}" type="presParOf" srcId="{CAF49CF6-D661-4288-B413-EFCB5B3E2B5F}" destId="{5E29B0AA-4F9C-4D09-BE91-09B4706215F1}" srcOrd="0" destOrd="0" presId="urn:microsoft.com/office/officeart/2005/8/layout/vList5"/>
    <dgm:cxn modelId="{B5A62B66-7336-4368-BAE2-FDDC4E872EAE}" type="presParOf" srcId="{5E29B0AA-4F9C-4D09-BE91-09B4706215F1}" destId="{E805F086-540C-400C-AE8D-EB336FF84683}" srcOrd="0" destOrd="0" presId="urn:microsoft.com/office/officeart/2005/8/layout/vList5"/>
    <dgm:cxn modelId="{BFF9E193-89BB-478F-8B79-635B56FE6FA3}" type="presParOf" srcId="{5E29B0AA-4F9C-4D09-BE91-09B4706215F1}" destId="{A0056085-160C-4B7B-8D3B-554B2AAC791D}" srcOrd="1" destOrd="0" presId="urn:microsoft.com/office/officeart/2005/8/layout/vList5"/>
    <dgm:cxn modelId="{3AA73EC4-EC85-4435-8EF9-BB1E4B5E1B5D}" type="presParOf" srcId="{CAF49CF6-D661-4288-B413-EFCB5B3E2B5F}" destId="{90477058-938F-4A7B-B0CA-B96356D3EE5A}" srcOrd="1" destOrd="0" presId="urn:microsoft.com/office/officeart/2005/8/layout/vList5"/>
    <dgm:cxn modelId="{D496D32F-2DBA-4256-8D88-9C848B1F139A}" type="presParOf" srcId="{CAF49CF6-D661-4288-B413-EFCB5B3E2B5F}" destId="{E2F21444-6E02-482B-B0FE-212FC8F2B38B}" srcOrd="2" destOrd="0" presId="urn:microsoft.com/office/officeart/2005/8/layout/vList5"/>
    <dgm:cxn modelId="{7374A297-F049-4A8C-9E06-96DE99FFF594}" type="presParOf" srcId="{E2F21444-6E02-482B-B0FE-212FC8F2B38B}" destId="{3116D308-9A1E-4664-A6BE-E683D772DF89}" srcOrd="0" destOrd="0" presId="urn:microsoft.com/office/officeart/2005/8/layout/vList5"/>
    <dgm:cxn modelId="{81449334-E2CE-432C-BF79-673C31643B96}" type="presParOf" srcId="{E2F21444-6E02-482B-B0FE-212FC8F2B38B}" destId="{F8447BCB-D0A2-4EAD-9D32-5D81C9B5BE51}" srcOrd="1" destOrd="0" presId="urn:microsoft.com/office/officeart/2005/8/layout/vList5"/>
    <dgm:cxn modelId="{B98C9E9A-47F5-4C93-B3BD-819DE572446D}" type="presParOf" srcId="{CAF49CF6-D661-4288-B413-EFCB5B3E2B5F}" destId="{29E17ABC-E086-4C43-9D84-32F4597DF2C2}" srcOrd="3" destOrd="0" presId="urn:microsoft.com/office/officeart/2005/8/layout/vList5"/>
    <dgm:cxn modelId="{FE21A5CF-2D6E-435C-AA55-9F539D0E4CDD}" type="presParOf" srcId="{CAF49CF6-D661-4288-B413-EFCB5B3E2B5F}" destId="{2E290E43-1DAB-4C8C-ACFB-D6C1C613026B}" srcOrd="4" destOrd="0" presId="urn:microsoft.com/office/officeart/2005/8/layout/vList5"/>
    <dgm:cxn modelId="{9993CA3B-1349-43BA-BBAA-A4E593C53EAF}" type="presParOf" srcId="{2E290E43-1DAB-4C8C-ACFB-D6C1C613026B}" destId="{F62111E7-A6C3-4AD8-A743-926FEEA224BE}" srcOrd="0" destOrd="0" presId="urn:microsoft.com/office/officeart/2005/8/layout/vList5"/>
    <dgm:cxn modelId="{12816C48-1536-41B1-A024-70B4A81EAB51}" type="presParOf" srcId="{2E290E43-1DAB-4C8C-ACFB-D6C1C613026B}" destId="{3FB85A88-547B-44D3-8102-F3FDB3846085}" srcOrd="1" destOrd="0" presId="urn:microsoft.com/office/officeart/2005/8/layout/vList5"/>
    <dgm:cxn modelId="{D4991EF1-2549-4812-8B60-3447BB1C82DB}" type="presParOf" srcId="{CAF49CF6-D661-4288-B413-EFCB5B3E2B5F}" destId="{52FCD150-3BFF-4700-A1D9-6178AE304A9E}" srcOrd="5" destOrd="0" presId="urn:microsoft.com/office/officeart/2005/8/layout/vList5"/>
    <dgm:cxn modelId="{F4CF2DD1-9ACA-4430-B22E-AE62E59F5800}" type="presParOf" srcId="{CAF49CF6-D661-4288-B413-EFCB5B3E2B5F}" destId="{D5215599-A024-44F8-9D88-6BB9D11B6752}" srcOrd="6" destOrd="0" presId="urn:microsoft.com/office/officeart/2005/8/layout/vList5"/>
    <dgm:cxn modelId="{AB90B0B9-87F5-410E-A28C-2ACDFC2DD6F6}" type="presParOf" srcId="{D5215599-A024-44F8-9D88-6BB9D11B6752}" destId="{D05EB96B-6580-41FA-A25F-99277D0723FD}" srcOrd="0" destOrd="0" presId="urn:microsoft.com/office/officeart/2005/8/layout/vList5"/>
    <dgm:cxn modelId="{885E2868-53A7-4AA4-A45F-2A3F62ADE1EC}" type="presParOf" srcId="{D5215599-A024-44F8-9D88-6BB9D11B6752}" destId="{61F1B543-EEE8-4EFA-BC97-F7E4D0C95CC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49A9F6-0D26-48C1-BD2C-241438E44C4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AF31A40D-E68C-472F-BE7D-03924D419546}">
      <dgm:prSet phldrT="[Szöveg]"/>
      <dgm:spPr/>
      <dgm:t>
        <a:bodyPr/>
        <a:lstStyle/>
        <a:p>
          <a:r>
            <a:rPr lang="en-US"/>
            <a:t>Producir o adquirir los productos/servicios</a:t>
          </a:r>
          <a:endParaRPr lang="en-GB" dirty="0"/>
        </a:p>
      </dgm:t>
    </dgm:pt>
    <dgm:pt modelId="{28C67E83-A276-4F71-9EE1-1384190E8396}" type="parTrans" cxnId="{F6E9D6A7-2A77-4CF1-B2DA-CC38F555C722}">
      <dgm:prSet/>
      <dgm:spPr/>
      <dgm:t>
        <a:bodyPr/>
        <a:lstStyle/>
        <a:p>
          <a:endParaRPr lang="en-GB"/>
        </a:p>
      </dgm:t>
    </dgm:pt>
    <dgm:pt modelId="{E90F2805-43AC-440E-9374-94B9F29A035A}" type="sibTrans" cxnId="{F6E9D6A7-2A77-4CF1-B2DA-CC38F555C722}">
      <dgm:prSet/>
      <dgm:spPr/>
      <dgm:t>
        <a:bodyPr/>
        <a:lstStyle/>
        <a:p>
          <a:endParaRPr lang="en-GB"/>
        </a:p>
      </dgm:t>
    </dgm:pt>
    <dgm:pt modelId="{1EC10D0E-FEAA-4A9D-AB99-4DAE48135015}">
      <dgm:prSet phldrT="[Szöveg]" custT="1"/>
      <dgm:spPr/>
      <dgm:t>
        <a:bodyPr/>
        <a:lstStyle/>
        <a:p>
          <a:r>
            <a:rPr lang="es-ES" sz="1600" noProof="0"/>
            <a:t>Basado en una receta estricta, normalmente con fuertes requisitos de franquicia.
A menudo con acceso directo a proveedores/abastecedores.</a:t>
          </a:r>
          <a:endParaRPr lang="en-GB" sz="1600" noProof="0" dirty="0"/>
        </a:p>
      </dgm:t>
    </dgm:pt>
    <dgm:pt modelId="{D9109E63-AE1B-46B3-815D-3E46268E1806}" type="parTrans" cxnId="{76EB8724-ECC7-4A4C-BD6E-12B7C8878733}">
      <dgm:prSet/>
      <dgm:spPr/>
      <dgm:t>
        <a:bodyPr/>
        <a:lstStyle/>
        <a:p>
          <a:endParaRPr lang="en-GB"/>
        </a:p>
      </dgm:t>
    </dgm:pt>
    <dgm:pt modelId="{35B9D8EC-78EB-403F-B8C0-4C0BFCE3CB18}" type="sibTrans" cxnId="{76EB8724-ECC7-4A4C-BD6E-12B7C8878733}">
      <dgm:prSet/>
      <dgm:spPr/>
      <dgm:t>
        <a:bodyPr/>
        <a:lstStyle/>
        <a:p>
          <a:endParaRPr lang="en-GB"/>
        </a:p>
      </dgm:t>
    </dgm:pt>
    <dgm:pt modelId="{9160D86E-9BB8-48E5-B057-5AB0D9688F03}">
      <dgm:prSet phldrT="[Szöveg]"/>
      <dgm:spPr/>
      <dgm:t>
        <a:bodyPr/>
        <a:lstStyle/>
        <a:p>
          <a:r>
            <a:rPr lang="en-US"/>
            <a:t>La logística y punto de ventas</a:t>
          </a:r>
          <a:endParaRPr lang="en-GB" dirty="0"/>
        </a:p>
      </dgm:t>
    </dgm:pt>
    <dgm:pt modelId="{B5F7B2D0-55DF-4002-82AE-FAF3AB988414}" type="parTrans" cxnId="{99A11759-EECA-4455-82B5-C08B524BE144}">
      <dgm:prSet/>
      <dgm:spPr/>
      <dgm:t>
        <a:bodyPr/>
        <a:lstStyle/>
        <a:p>
          <a:endParaRPr lang="en-GB"/>
        </a:p>
      </dgm:t>
    </dgm:pt>
    <dgm:pt modelId="{E5741034-6134-4A3E-822D-5893677BD894}" type="sibTrans" cxnId="{99A11759-EECA-4455-82B5-C08B524BE144}">
      <dgm:prSet/>
      <dgm:spPr/>
      <dgm:t>
        <a:bodyPr/>
        <a:lstStyle/>
        <a:p>
          <a:endParaRPr lang="en-GB"/>
        </a:p>
      </dgm:t>
    </dgm:pt>
    <dgm:pt modelId="{DA65FF6A-6367-40DC-9E43-DA6A7374C809}">
      <dgm:prSet phldrT="[Szöveg]" custT="1"/>
      <dgm:spPr/>
      <dgm:t>
        <a:bodyPr/>
        <a:lstStyle/>
        <a:p>
          <a:r>
            <a:rPr lang="es-ES" sz="1600"/>
            <a:t>¿Dónde y cómo debe abrirse la nueva tienda franquiciada? 
¿Hay suficiente demanda local?</a:t>
          </a:r>
          <a:endParaRPr lang="en-GB" sz="1600" dirty="0"/>
        </a:p>
      </dgm:t>
    </dgm:pt>
    <dgm:pt modelId="{59A3AD91-8DC1-4AFD-81C8-C3730C8C0DD0}" type="parTrans" cxnId="{4F715C13-CE6D-40A1-B8DB-5B65AAB7BF5E}">
      <dgm:prSet/>
      <dgm:spPr/>
      <dgm:t>
        <a:bodyPr/>
        <a:lstStyle/>
        <a:p>
          <a:endParaRPr lang="en-GB"/>
        </a:p>
      </dgm:t>
    </dgm:pt>
    <dgm:pt modelId="{556CD212-0114-4287-999F-F7C41F815136}" type="sibTrans" cxnId="{4F715C13-CE6D-40A1-B8DB-5B65AAB7BF5E}">
      <dgm:prSet/>
      <dgm:spPr/>
      <dgm:t>
        <a:bodyPr/>
        <a:lstStyle/>
        <a:p>
          <a:endParaRPr lang="en-GB"/>
        </a:p>
      </dgm:t>
    </dgm:pt>
    <dgm:pt modelId="{51DDBACE-2E60-4EF4-9CD3-34E1C6AC5DA4}">
      <dgm:prSet phldrT="[Szöveg]"/>
      <dgm:spPr/>
      <dgm:t>
        <a:bodyPr/>
        <a:lstStyle/>
        <a:p>
          <a:r>
            <a:rPr lang="en-US"/>
            <a:t>Marketing y promoción</a:t>
          </a:r>
          <a:endParaRPr lang="en-GB" dirty="0"/>
        </a:p>
      </dgm:t>
    </dgm:pt>
    <dgm:pt modelId="{63283D23-6984-404E-8D6B-78E19AB8A3D0}" type="parTrans" cxnId="{C927C2EB-469E-43D4-85E5-0E83499E0983}">
      <dgm:prSet/>
      <dgm:spPr/>
      <dgm:t>
        <a:bodyPr/>
        <a:lstStyle/>
        <a:p>
          <a:endParaRPr lang="en-GB"/>
        </a:p>
      </dgm:t>
    </dgm:pt>
    <dgm:pt modelId="{0653A109-DD39-4A3C-B35A-280B330F79E3}" type="sibTrans" cxnId="{C927C2EB-469E-43D4-85E5-0E83499E0983}">
      <dgm:prSet/>
      <dgm:spPr/>
      <dgm:t>
        <a:bodyPr/>
        <a:lstStyle/>
        <a:p>
          <a:endParaRPr lang="en-GB"/>
        </a:p>
      </dgm:t>
    </dgm:pt>
    <dgm:pt modelId="{225E6B9E-CEFF-48BC-BE38-C816B05F21CB}">
      <dgm:prSet phldrT="[Szöveg]" custT="1"/>
      <dgm:spPr/>
      <dgm:t>
        <a:bodyPr/>
        <a:lstStyle/>
        <a:p>
          <a:r>
            <a:rPr lang="es-ES" sz="1600"/>
            <a:t>Hecho a nivel de franquicia en general.
Sin embargo, es necesario llevar a cabo un marketing local (al menos en lo que respecta al lanzamiento).</a:t>
          </a:r>
          <a:endParaRPr lang="en-GB" sz="1600" dirty="0"/>
        </a:p>
      </dgm:t>
    </dgm:pt>
    <dgm:pt modelId="{8A6C02A5-B7A4-41E0-B8E1-38AC601EFDCD}" type="parTrans" cxnId="{EFDC9AF9-FDD9-44E9-912B-5121697436C9}">
      <dgm:prSet/>
      <dgm:spPr/>
      <dgm:t>
        <a:bodyPr/>
        <a:lstStyle/>
        <a:p>
          <a:endParaRPr lang="en-GB"/>
        </a:p>
      </dgm:t>
    </dgm:pt>
    <dgm:pt modelId="{05FFDFE6-F989-4BF0-B913-36BB75E38EAE}" type="sibTrans" cxnId="{EFDC9AF9-FDD9-44E9-912B-5121697436C9}">
      <dgm:prSet/>
      <dgm:spPr/>
      <dgm:t>
        <a:bodyPr/>
        <a:lstStyle/>
        <a:p>
          <a:endParaRPr lang="en-GB"/>
        </a:p>
      </dgm:t>
    </dgm:pt>
    <dgm:pt modelId="{88288F75-F2D7-43BD-A60B-5D2549AFC4B7}">
      <dgm:prSet phldrT="[Szöveg]"/>
      <dgm:spPr/>
      <dgm:t>
        <a:bodyPr/>
        <a:lstStyle/>
        <a:p>
          <a:r>
            <a:rPr lang="en-US"/>
            <a:t>A cambio, </a:t>
          </a:r>
          <a:r>
            <a:rPr lang="en-US" dirty="0"/>
            <a:t>…</a:t>
          </a:r>
          <a:endParaRPr lang="en-GB" dirty="0"/>
        </a:p>
      </dgm:t>
    </dgm:pt>
    <dgm:pt modelId="{34BE5D42-D80C-4F45-BE38-9ADBDE6073C2}" type="parTrans" cxnId="{C542A0A5-8243-4668-9889-34C57043D4FD}">
      <dgm:prSet/>
      <dgm:spPr/>
      <dgm:t>
        <a:bodyPr/>
        <a:lstStyle/>
        <a:p>
          <a:endParaRPr lang="en-GB"/>
        </a:p>
      </dgm:t>
    </dgm:pt>
    <dgm:pt modelId="{3E5C33EE-2C27-49EC-808C-CAA1066A8BDB}" type="sibTrans" cxnId="{C542A0A5-8243-4668-9889-34C57043D4FD}">
      <dgm:prSet/>
      <dgm:spPr/>
      <dgm:t>
        <a:bodyPr/>
        <a:lstStyle/>
        <a:p>
          <a:endParaRPr lang="en-GB"/>
        </a:p>
      </dgm:t>
    </dgm:pt>
    <dgm:pt modelId="{DF21D9ED-8B74-4F6C-9CDA-A888354B1179}">
      <dgm:prSet phldrT="[Szöveg]" custT="1"/>
      <dgm:spPr/>
      <dgm:t>
        <a:bodyPr/>
        <a:lstStyle/>
        <a:p>
          <a:r>
            <a:rPr lang="es-ES" sz="1600"/>
            <a:t>No hay necesidad de inventar todo un negocio desde cero.
Los derechos de franquicia se pagan al propietario de la franquicia.</a:t>
          </a:r>
          <a:endParaRPr lang="en-GB" sz="1600" dirty="0"/>
        </a:p>
      </dgm:t>
    </dgm:pt>
    <dgm:pt modelId="{607E5A19-32BD-4C58-A960-6B009143B4C6}" type="parTrans" cxnId="{8D8CF56F-82B5-4EAC-BDC7-F1156F6C5BB4}">
      <dgm:prSet/>
      <dgm:spPr/>
      <dgm:t>
        <a:bodyPr/>
        <a:lstStyle/>
        <a:p>
          <a:endParaRPr lang="en-GB"/>
        </a:p>
      </dgm:t>
    </dgm:pt>
    <dgm:pt modelId="{CC2F9854-B478-4EA3-9B23-35F3DDC70D21}" type="sibTrans" cxnId="{8D8CF56F-82B5-4EAC-BDC7-F1156F6C5BB4}">
      <dgm:prSet/>
      <dgm:spPr/>
      <dgm:t>
        <a:bodyPr/>
        <a:lstStyle/>
        <a:p>
          <a:endParaRPr lang="en-GB"/>
        </a:p>
      </dgm:t>
    </dgm:pt>
    <dgm:pt modelId="{CDBD13B3-7BDD-4726-AF4C-B23A98680714}" type="pres">
      <dgm:prSet presAssocID="{5849A9F6-0D26-48C1-BD2C-241438E44C44}" presName="Name0" presStyleCnt="0">
        <dgm:presLayoutVars>
          <dgm:dir/>
          <dgm:animLvl val="lvl"/>
          <dgm:resizeHandles val="exact"/>
        </dgm:presLayoutVars>
      </dgm:prSet>
      <dgm:spPr/>
    </dgm:pt>
    <dgm:pt modelId="{63ED0F99-4C27-429D-A926-9B6B0CDE733F}" type="pres">
      <dgm:prSet presAssocID="{AF31A40D-E68C-472F-BE7D-03924D419546}" presName="linNode" presStyleCnt="0"/>
      <dgm:spPr/>
    </dgm:pt>
    <dgm:pt modelId="{67E38187-D2F3-44DE-82F2-EDE294B980D6}" type="pres">
      <dgm:prSet presAssocID="{AF31A40D-E68C-472F-BE7D-03924D419546}" presName="parentText" presStyleLbl="node1" presStyleIdx="0" presStyleCnt="4">
        <dgm:presLayoutVars>
          <dgm:chMax val="1"/>
          <dgm:bulletEnabled val="1"/>
        </dgm:presLayoutVars>
      </dgm:prSet>
      <dgm:spPr/>
    </dgm:pt>
    <dgm:pt modelId="{E8356D25-D8DE-4494-BF93-1ADC135409CF}" type="pres">
      <dgm:prSet presAssocID="{AF31A40D-E68C-472F-BE7D-03924D419546}" presName="descendantText" presStyleLbl="alignAccFollowNode1" presStyleIdx="0" presStyleCnt="4">
        <dgm:presLayoutVars>
          <dgm:bulletEnabled val="1"/>
        </dgm:presLayoutVars>
      </dgm:prSet>
      <dgm:spPr/>
    </dgm:pt>
    <dgm:pt modelId="{B06012CC-5F4B-4A58-BFE2-B18922737E3B}" type="pres">
      <dgm:prSet presAssocID="{E90F2805-43AC-440E-9374-94B9F29A035A}" presName="sp" presStyleCnt="0"/>
      <dgm:spPr/>
    </dgm:pt>
    <dgm:pt modelId="{ECB2F971-2C6A-4ECE-8464-E54BB85D8EBF}" type="pres">
      <dgm:prSet presAssocID="{9160D86E-9BB8-48E5-B057-5AB0D9688F03}" presName="linNode" presStyleCnt="0"/>
      <dgm:spPr/>
    </dgm:pt>
    <dgm:pt modelId="{589E513B-8382-4A60-A0C8-1B324CBEA7D7}" type="pres">
      <dgm:prSet presAssocID="{9160D86E-9BB8-48E5-B057-5AB0D9688F03}" presName="parentText" presStyleLbl="node1" presStyleIdx="1" presStyleCnt="4">
        <dgm:presLayoutVars>
          <dgm:chMax val="1"/>
          <dgm:bulletEnabled val="1"/>
        </dgm:presLayoutVars>
      </dgm:prSet>
      <dgm:spPr/>
    </dgm:pt>
    <dgm:pt modelId="{70F62F3C-222D-4E48-A276-D668C85E2660}" type="pres">
      <dgm:prSet presAssocID="{9160D86E-9BB8-48E5-B057-5AB0D9688F03}" presName="descendantText" presStyleLbl="alignAccFollowNode1" presStyleIdx="1" presStyleCnt="4">
        <dgm:presLayoutVars>
          <dgm:bulletEnabled val="1"/>
        </dgm:presLayoutVars>
      </dgm:prSet>
      <dgm:spPr/>
    </dgm:pt>
    <dgm:pt modelId="{21C740E6-FB72-4386-82E3-8C2429AA3176}" type="pres">
      <dgm:prSet presAssocID="{E5741034-6134-4A3E-822D-5893677BD894}" presName="sp" presStyleCnt="0"/>
      <dgm:spPr/>
    </dgm:pt>
    <dgm:pt modelId="{D742D998-5FBB-44A5-BE60-2EC998724A00}" type="pres">
      <dgm:prSet presAssocID="{51DDBACE-2E60-4EF4-9CD3-34E1C6AC5DA4}" presName="linNode" presStyleCnt="0"/>
      <dgm:spPr/>
    </dgm:pt>
    <dgm:pt modelId="{055E13D4-75A8-45AC-A356-F24790080FC8}" type="pres">
      <dgm:prSet presAssocID="{51DDBACE-2E60-4EF4-9CD3-34E1C6AC5DA4}" presName="parentText" presStyleLbl="node1" presStyleIdx="2" presStyleCnt="4">
        <dgm:presLayoutVars>
          <dgm:chMax val="1"/>
          <dgm:bulletEnabled val="1"/>
        </dgm:presLayoutVars>
      </dgm:prSet>
      <dgm:spPr/>
    </dgm:pt>
    <dgm:pt modelId="{12ABC5D4-F744-420B-A42A-5748FCAF0755}" type="pres">
      <dgm:prSet presAssocID="{51DDBACE-2E60-4EF4-9CD3-34E1C6AC5DA4}" presName="descendantText" presStyleLbl="alignAccFollowNode1" presStyleIdx="2" presStyleCnt="4">
        <dgm:presLayoutVars>
          <dgm:bulletEnabled val="1"/>
        </dgm:presLayoutVars>
      </dgm:prSet>
      <dgm:spPr/>
    </dgm:pt>
    <dgm:pt modelId="{C57FC25D-AED9-4394-A2A7-52337ECE9BE5}" type="pres">
      <dgm:prSet presAssocID="{0653A109-DD39-4A3C-B35A-280B330F79E3}" presName="sp" presStyleCnt="0"/>
      <dgm:spPr/>
    </dgm:pt>
    <dgm:pt modelId="{96D8AAB4-3C12-4207-B245-E1A8C68F9992}" type="pres">
      <dgm:prSet presAssocID="{88288F75-F2D7-43BD-A60B-5D2549AFC4B7}" presName="linNode" presStyleCnt="0"/>
      <dgm:spPr/>
    </dgm:pt>
    <dgm:pt modelId="{076C388F-69CD-4A16-861E-E45C5F5BD25E}" type="pres">
      <dgm:prSet presAssocID="{88288F75-F2D7-43BD-A60B-5D2549AFC4B7}" presName="parentText" presStyleLbl="node1" presStyleIdx="3" presStyleCnt="4">
        <dgm:presLayoutVars>
          <dgm:chMax val="1"/>
          <dgm:bulletEnabled val="1"/>
        </dgm:presLayoutVars>
      </dgm:prSet>
      <dgm:spPr/>
    </dgm:pt>
    <dgm:pt modelId="{4FF988B0-ED8C-455E-A3FC-E96FFAB951AC}" type="pres">
      <dgm:prSet presAssocID="{88288F75-F2D7-43BD-A60B-5D2549AFC4B7}" presName="descendantText" presStyleLbl="alignAccFollowNode1" presStyleIdx="3" presStyleCnt="4">
        <dgm:presLayoutVars>
          <dgm:bulletEnabled val="1"/>
        </dgm:presLayoutVars>
      </dgm:prSet>
      <dgm:spPr/>
    </dgm:pt>
  </dgm:ptLst>
  <dgm:cxnLst>
    <dgm:cxn modelId="{5870840B-9842-4080-803B-76E8F222897F}" type="presOf" srcId="{51DDBACE-2E60-4EF4-9CD3-34E1C6AC5DA4}" destId="{055E13D4-75A8-45AC-A356-F24790080FC8}" srcOrd="0" destOrd="0" presId="urn:microsoft.com/office/officeart/2005/8/layout/vList5"/>
    <dgm:cxn modelId="{4F715C13-CE6D-40A1-B8DB-5B65AAB7BF5E}" srcId="{9160D86E-9BB8-48E5-B057-5AB0D9688F03}" destId="{DA65FF6A-6367-40DC-9E43-DA6A7374C809}" srcOrd="0" destOrd="0" parTransId="{59A3AD91-8DC1-4AFD-81C8-C3730C8C0DD0}" sibTransId="{556CD212-0114-4287-999F-F7C41F815136}"/>
    <dgm:cxn modelId="{EF3AC31F-22CC-4746-A396-F339D903B7AB}" type="presOf" srcId="{DA65FF6A-6367-40DC-9E43-DA6A7374C809}" destId="{70F62F3C-222D-4E48-A276-D668C85E2660}" srcOrd="0" destOrd="0" presId="urn:microsoft.com/office/officeart/2005/8/layout/vList5"/>
    <dgm:cxn modelId="{76EB8724-ECC7-4A4C-BD6E-12B7C8878733}" srcId="{AF31A40D-E68C-472F-BE7D-03924D419546}" destId="{1EC10D0E-FEAA-4A9D-AB99-4DAE48135015}" srcOrd="0" destOrd="0" parTransId="{D9109E63-AE1B-46B3-815D-3E46268E1806}" sibTransId="{35B9D8EC-78EB-403F-B8C0-4C0BFCE3CB18}"/>
    <dgm:cxn modelId="{FF17BF2B-A0FC-4AA1-BFF6-2B08B07995DC}" type="presOf" srcId="{88288F75-F2D7-43BD-A60B-5D2549AFC4B7}" destId="{076C388F-69CD-4A16-861E-E45C5F5BD25E}" srcOrd="0" destOrd="0" presId="urn:microsoft.com/office/officeart/2005/8/layout/vList5"/>
    <dgm:cxn modelId="{8D8CF56F-82B5-4EAC-BDC7-F1156F6C5BB4}" srcId="{88288F75-F2D7-43BD-A60B-5D2549AFC4B7}" destId="{DF21D9ED-8B74-4F6C-9CDA-A888354B1179}" srcOrd="0" destOrd="0" parTransId="{607E5A19-32BD-4C58-A960-6B009143B4C6}" sibTransId="{CC2F9854-B478-4EA3-9B23-35F3DDC70D21}"/>
    <dgm:cxn modelId="{99A11759-EECA-4455-82B5-C08B524BE144}" srcId="{5849A9F6-0D26-48C1-BD2C-241438E44C44}" destId="{9160D86E-9BB8-48E5-B057-5AB0D9688F03}" srcOrd="1" destOrd="0" parTransId="{B5F7B2D0-55DF-4002-82AE-FAF3AB988414}" sibTransId="{E5741034-6134-4A3E-822D-5893677BD894}"/>
    <dgm:cxn modelId="{D74BD585-62DE-4414-8791-90858E0D8311}" type="presOf" srcId="{1EC10D0E-FEAA-4A9D-AB99-4DAE48135015}" destId="{E8356D25-D8DE-4494-BF93-1ADC135409CF}" srcOrd="0" destOrd="0" presId="urn:microsoft.com/office/officeart/2005/8/layout/vList5"/>
    <dgm:cxn modelId="{1884D18E-4FAA-41C9-8648-C9AB944F1489}" type="presOf" srcId="{DF21D9ED-8B74-4F6C-9CDA-A888354B1179}" destId="{4FF988B0-ED8C-455E-A3FC-E96FFAB951AC}" srcOrd="0" destOrd="0" presId="urn:microsoft.com/office/officeart/2005/8/layout/vList5"/>
    <dgm:cxn modelId="{FA588C96-189B-40D5-BD2E-D29E4F91A4BB}" type="presOf" srcId="{AF31A40D-E68C-472F-BE7D-03924D419546}" destId="{67E38187-D2F3-44DE-82F2-EDE294B980D6}" srcOrd="0" destOrd="0" presId="urn:microsoft.com/office/officeart/2005/8/layout/vList5"/>
    <dgm:cxn modelId="{38112298-CEE6-44D8-BC56-3628399D6CEC}" type="presOf" srcId="{9160D86E-9BB8-48E5-B057-5AB0D9688F03}" destId="{589E513B-8382-4A60-A0C8-1B324CBEA7D7}" srcOrd="0" destOrd="0" presId="urn:microsoft.com/office/officeart/2005/8/layout/vList5"/>
    <dgm:cxn modelId="{C542A0A5-8243-4668-9889-34C57043D4FD}" srcId="{5849A9F6-0D26-48C1-BD2C-241438E44C44}" destId="{88288F75-F2D7-43BD-A60B-5D2549AFC4B7}" srcOrd="3" destOrd="0" parTransId="{34BE5D42-D80C-4F45-BE38-9ADBDE6073C2}" sibTransId="{3E5C33EE-2C27-49EC-808C-CAA1066A8BDB}"/>
    <dgm:cxn modelId="{F6E9D6A7-2A77-4CF1-B2DA-CC38F555C722}" srcId="{5849A9F6-0D26-48C1-BD2C-241438E44C44}" destId="{AF31A40D-E68C-472F-BE7D-03924D419546}" srcOrd="0" destOrd="0" parTransId="{28C67E83-A276-4F71-9EE1-1384190E8396}" sibTransId="{E90F2805-43AC-440E-9374-94B9F29A035A}"/>
    <dgm:cxn modelId="{17B24FAF-AD97-4BEF-9397-9F5F878C425A}" type="presOf" srcId="{225E6B9E-CEFF-48BC-BE38-C816B05F21CB}" destId="{12ABC5D4-F744-420B-A42A-5748FCAF0755}" srcOrd="0" destOrd="0" presId="urn:microsoft.com/office/officeart/2005/8/layout/vList5"/>
    <dgm:cxn modelId="{5EAC88B2-A087-423E-A71E-860C824041F7}" type="presOf" srcId="{5849A9F6-0D26-48C1-BD2C-241438E44C44}" destId="{CDBD13B3-7BDD-4726-AF4C-B23A98680714}" srcOrd="0" destOrd="0" presId="urn:microsoft.com/office/officeart/2005/8/layout/vList5"/>
    <dgm:cxn modelId="{C927C2EB-469E-43D4-85E5-0E83499E0983}" srcId="{5849A9F6-0D26-48C1-BD2C-241438E44C44}" destId="{51DDBACE-2E60-4EF4-9CD3-34E1C6AC5DA4}" srcOrd="2" destOrd="0" parTransId="{63283D23-6984-404E-8D6B-78E19AB8A3D0}" sibTransId="{0653A109-DD39-4A3C-B35A-280B330F79E3}"/>
    <dgm:cxn modelId="{EFDC9AF9-FDD9-44E9-912B-5121697436C9}" srcId="{51DDBACE-2E60-4EF4-9CD3-34E1C6AC5DA4}" destId="{225E6B9E-CEFF-48BC-BE38-C816B05F21CB}" srcOrd="0" destOrd="0" parTransId="{8A6C02A5-B7A4-41E0-B8E1-38AC601EFDCD}" sibTransId="{05FFDFE6-F989-4BF0-B913-36BB75E38EAE}"/>
    <dgm:cxn modelId="{FF9B490D-A6D2-4CA6-BEE5-52BE8345A566}" type="presParOf" srcId="{CDBD13B3-7BDD-4726-AF4C-B23A98680714}" destId="{63ED0F99-4C27-429D-A926-9B6B0CDE733F}" srcOrd="0" destOrd="0" presId="urn:microsoft.com/office/officeart/2005/8/layout/vList5"/>
    <dgm:cxn modelId="{80CF5A33-A19E-41B5-A797-CADCBD04A4E9}" type="presParOf" srcId="{63ED0F99-4C27-429D-A926-9B6B0CDE733F}" destId="{67E38187-D2F3-44DE-82F2-EDE294B980D6}" srcOrd="0" destOrd="0" presId="urn:microsoft.com/office/officeart/2005/8/layout/vList5"/>
    <dgm:cxn modelId="{9AAE9B04-305E-4740-8FC1-CD71601B893D}" type="presParOf" srcId="{63ED0F99-4C27-429D-A926-9B6B0CDE733F}" destId="{E8356D25-D8DE-4494-BF93-1ADC135409CF}" srcOrd="1" destOrd="0" presId="urn:microsoft.com/office/officeart/2005/8/layout/vList5"/>
    <dgm:cxn modelId="{DA623CB6-AEED-4F21-9133-1A45EC6CD52D}" type="presParOf" srcId="{CDBD13B3-7BDD-4726-AF4C-B23A98680714}" destId="{B06012CC-5F4B-4A58-BFE2-B18922737E3B}" srcOrd="1" destOrd="0" presId="urn:microsoft.com/office/officeart/2005/8/layout/vList5"/>
    <dgm:cxn modelId="{E4EDB269-DEB8-47BB-9300-4FA96C221D27}" type="presParOf" srcId="{CDBD13B3-7BDD-4726-AF4C-B23A98680714}" destId="{ECB2F971-2C6A-4ECE-8464-E54BB85D8EBF}" srcOrd="2" destOrd="0" presId="urn:microsoft.com/office/officeart/2005/8/layout/vList5"/>
    <dgm:cxn modelId="{BD023B40-5F22-43B8-9FFC-B4589C17EFB2}" type="presParOf" srcId="{ECB2F971-2C6A-4ECE-8464-E54BB85D8EBF}" destId="{589E513B-8382-4A60-A0C8-1B324CBEA7D7}" srcOrd="0" destOrd="0" presId="urn:microsoft.com/office/officeart/2005/8/layout/vList5"/>
    <dgm:cxn modelId="{79CBF929-BDC7-4A0E-9A80-5B0E49740B8C}" type="presParOf" srcId="{ECB2F971-2C6A-4ECE-8464-E54BB85D8EBF}" destId="{70F62F3C-222D-4E48-A276-D668C85E2660}" srcOrd="1" destOrd="0" presId="urn:microsoft.com/office/officeart/2005/8/layout/vList5"/>
    <dgm:cxn modelId="{75DAB9B3-AA7E-4831-861E-200469F0CCF6}" type="presParOf" srcId="{CDBD13B3-7BDD-4726-AF4C-B23A98680714}" destId="{21C740E6-FB72-4386-82E3-8C2429AA3176}" srcOrd="3" destOrd="0" presId="urn:microsoft.com/office/officeart/2005/8/layout/vList5"/>
    <dgm:cxn modelId="{27FB9943-D43C-4AFF-880B-FFEAF82D3AB8}" type="presParOf" srcId="{CDBD13B3-7BDD-4726-AF4C-B23A98680714}" destId="{D742D998-5FBB-44A5-BE60-2EC998724A00}" srcOrd="4" destOrd="0" presId="urn:microsoft.com/office/officeart/2005/8/layout/vList5"/>
    <dgm:cxn modelId="{DE942492-460F-4868-93BB-0594321292E6}" type="presParOf" srcId="{D742D998-5FBB-44A5-BE60-2EC998724A00}" destId="{055E13D4-75A8-45AC-A356-F24790080FC8}" srcOrd="0" destOrd="0" presId="urn:microsoft.com/office/officeart/2005/8/layout/vList5"/>
    <dgm:cxn modelId="{8C310885-15D1-47D5-84D5-A398227FD73F}" type="presParOf" srcId="{D742D998-5FBB-44A5-BE60-2EC998724A00}" destId="{12ABC5D4-F744-420B-A42A-5748FCAF0755}" srcOrd="1" destOrd="0" presId="urn:microsoft.com/office/officeart/2005/8/layout/vList5"/>
    <dgm:cxn modelId="{641FA0FD-2D49-4DC4-8F5C-0E78DD4E3D09}" type="presParOf" srcId="{CDBD13B3-7BDD-4726-AF4C-B23A98680714}" destId="{C57FC25D-AED9-4394-A2A7-52337ECE9BE5}" srcOrd="5" destOrd="0" presId="urn:microsoft.com/office/officeart/2005/8/layout/vList5"/>
    <dgm:cxn modelId="{54492B3D-542F-44F8-9418-8BCBDAF915E7}" type="presParOf" srcId="{CDBD13B3-7BDD-4726-AF4C-B23A98680714}" destId="{96D8AAB4-3C12-4207-B245-E1A8C68F9992}" srcOrd="6" destOrd="0" presId="urn:microsoft.com/office/officeart/2005/8/layout/vList5"/>
    <dgm:cxn modelId="{26BC5B4F-EB64-4526-BA36-C03539CE489E}" type="presParOf" srcId="{96D8AAB4-3C12-4207-B245-E1A8C68F9992}" destId="{076C388F-69CD-4A16-861E-E45C5F5BD25E}" srcOrd="0" destOrd="0" presId="urn:microsoft.com/office/officeart/2005/8/layout/vList5"/>
    <dgm:cxn modelId="{2FFEDD1F-B733-4E47-93FD-B3FDE5129291}" type="presParOf" srcId="{96D8AAB4-3C12-4207-B245-E1A8C68F9992}" destId="{4FF988B0-ED8C-455E-A3FC-E96FFAB951AC}"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605F4F-1280-4377-9876-D3CEAC476B4E}" type="doc">
      <dgm:prSet loTypeId="urn:microsoft.com/office/officeart/2005/8/layout/process1" loCatId="process" qsTypeId="urn:microsoft.com/office/officeart/2005/8/quickstyle/simple1" qsCatId="simple" csTypeId="urn:microsoft.com/office/officeart/2005/8/colors/accent1_2" csCatId="accent1" phldr="1"/>
      <dgm:spPr/>
    </dgm:pt>
    <dgm:pt modelId="{53F59806-0B94-422D-9A4F-78EFDD52C7E7}">
      <dgm:prSet phldrT="[Text]"/>
      <dgm:spPr/>
      <dgm:t>
        <a:bodyPr/>
        <a:lstStyle/>
        <a:p>
          <a:r>
            <a:rPr lang="en-US"/>
            <a:t>Capital propio, </a:t>
          </a:r>
          <a:r>
            <a:rPr lang="en-US" dirty="0"/>
            <a:t>3F</a:t>
          </a:r>
          <a:endParaRPr lang="en-GB" dirty="0"/>
        </a:p>
      </dgm:t>
    </dgm:pt>
    <dgm:pt modelId="{6CAEF544-15B4-420D-AB77-F7D8F4B05EB4}" type="parTrans" cxnId="{2B19E25B-58A5-419E-A9C9-8D70167192EC}">
      <dgm:prSet/>
      <dgm:spPr/>
      <dgm:t>
        <a:bodyPr/>
        <a:lstStyle/>
        <a:p>
          <a:endParaRPr lang="en-GB"/>
        </a:p>
      </dgm:t>
    </dgm:pt>
    <dgm:pt modelId="{8679E36E-AC9E-4DDF-AC63-038DB495D20E}" type="sibTrans" cxnId="{2B19E25B-58A5-419E-A9C9-8D70167192EC}">
      <dgm:prSet/>
      <dgm:spPr/>
      <dgm:t>
        <a:bodyPr/>
        <a:lstStyle/>
        <a:p>
          <a:endParaRPr lang="en-GB"/>
        </a:p>
      </dgm:t>
    </dgm:pt>
    <dgm:pt modelId="{68F0844A-5D1C-4AD1-A052-9C8DB0C53E38}">
      <dgm:prSet phldrT="[Text]"/>
      <dgm:spPr/>
      <dgm:t>
        <a:bodyPr/>
        <a:lstStyle/>
        <a:p>
          <a:r>
            <a:rPr lang="en-US"/>
            <a:t>Inversión de business angel o </a:t>
          </a:r>
          <a:r>
            <a:rPr lang="en-US" dirty="0"/>
            <a:t>crowdfunding</a:t>
          </a:r>
          <a:endParaRPr lang="en-GB" dirty="0"/>
        </a:p>
      </dgm:t>
    </dgm:pt>
    <dgm:pt modelId="{84B9B2FB-DEC2-4AC0-B308-20CC3DDA2737}" type="parTrans" cxnId="{85449A64-578B-47AF-9EFF-35DCD9FAF66A}">
      <dgm:prSet/>
      <dgm:spPr/>
      <dgm:t>
        <a:bodyPr/>
        <a:lstStyle/>
        <a:p>
          <a:endParaRPr lang="en-GB"/>
        </a:p>
      </dgm:t>
    </dgm:pt>
    <dgm:pt modelId="{C722B01A-EC67-4BA4-AC3F-B03DC8EC1F08}" type="sibTrans" cxnId="{85449A64-578B-47AF-9EFF-35DCD9FAF66A}">
      <dgm:prSet/>
      <dgm:spPr/>
      <dgm:t>
        <a:bodyPr/>
        <a:lstStyle/>
        <a:p>
          <a:endParaRPr lang="en-GB"/>
        </a:p>
      </dgm:t>
    </dgm:pt>
    <dgm:pt modelId="{DCD1084D-BB20-4BA5-8514-F667FA217FC0}">
      <dgm:prSet phldrT="[Text]"/>
      <dgm:spPr/>
      <dgm:t>
        <a:bodyPr/>
        <a:lstStyle/>
        <a:p>
          <a:r>
            <a:rPr lang="en-US"/>
            <a:t>Capital riesgo</a:t>
          </a:r>
          <a:endParaRPr lang="en-GB" dirty="0"/>
        </a:p>
      </dgm:t>
    </dgm:pt>
    <dgm:pt modelId="{E7641485-AD57-4EDC-ABBE-DD2D174BDDF5}" type="parTrans" cxnId="{FD7A551F-16BA-4FE1-A259-39C2329B0567}">
      <dgm:prSet/>
      <dgm:spPr/>
      <dgm:t>
        <a:bodyPr/>
        <a:lstStyle/>
        <a:p>
          <a:endParaRPr lang="en-GB"/>
        </a:p>
      </dgm:t>
    </dgm:pt>
    <dgm:pt modelId="{F8CFF717-9D4D-4A01-97B6-492111E7A32A}" type="sibTrans" cxnId="{FD7A551F-16BA-4FE1-A259-39C2329B0567}">
      <dgm:prSet/>
      <dgm:spPr/>
      <dgm:t>
        <a:bodyPr/>
        <a:lstStyle/>
        <a:p>
          <a:endParaRPr lang="en-GB"/>
        </a:p>
      </dgm:t>
    </dgm:pt>
    <dgm:pt modelId="{8AC78AB5-1B1D-45A1-8438-770EE7A00DE2}">
      <dgm:prSet phldrT="[Text]"/>
      <dgm:spPr/>
      <dgm:t>
        <a:bodyPr/>
        <a:lstStyle/>
        <a:p>
          <a:r>
            <a:rPr lang="en-GB"/>
            <a:t>Fusiones y adquisiciones</a:t>
          </a:r>
          <a:endParaRPr lang="en-GB" dirty="0"/>
        </a:p>
      </dgm:t>
    </dgm:pt>
    <dgm:pt modelId="{1A437863-A96A-4C80-B3AA-A42B7B6E9F6E}" type="parTrans" cxnId="{FA911F14-6977-4443-8EBD-E8E9528B1883}">
      <dgm:prSet/>
      <dgm:spPr/>
      <dgm:t>
        <a:bodyPr/>
        <a:lstStyle/>
        <a:p>
          <a:endParaRPr lang="en-GB"/>
        </a:p>
      </dgm:t>
    </dgm:pt>
    <dgm:pt modelId="{60434861-62AA-4734-B063-2C5AF6F45CE1}" type="sibTrans" cxnId="{FA911F14-6977-4443-8EBD-E8E9528B1883}">
      <dgm:prSet/>
      <dgm:spPr/>
      <dgm:t>
        <a:bodyPr/>
        <a:lstStyle/>
        <a:p>
          <a:endParaRPr lang="en-GB"/>
        </a:p>
      </dgm:t>
    </dgm:pt>
    <dgm:pt modelId="{22186666-4C04-4C82-A5D3-C5845A7CA84B}">
      <dgm:prSet phldrT="[Text]"/>
      <dgm:spPr/>
      <dgm:t>
        <a:bodyPr/>
        <a:lstStyle/>
        <a:p>
          <a:r>
            <a:rPr lang="en-GB"/>
            <a:t>Bolsa de valores</a:t>
          </a:r>
          <a:endParaRPr lang="en-GB" dirty="0"/>
        </a:p>
      </dgm:t>
    </dgm:pt>
    <dgm:pt modelId="{7A45E63D-5C33-4C46-8ACE-F02374699479}" type="parTrans" cxnId="{2418BB25-C347-467D-9ECD-7063FDA2F065}">
      <dgm:prSet/>
      <dgm:spPr/>
      <dgm:t>
        <a:bodyPr/>
        <a:lstStyle/>
        <a:p>
          <a:endParaRPr lang="en-GB"/>
        </a:p>
      </dgm:t>
    </dgm:pt>
    <dgm:pt modelId="{FC6DE49C-E458-4F35-B84F-7A89835511E6}" type="sibTrans" cxnId="{2418BB25-C347-467D-9ECD-7063FDA2F065}">
      <dgm:prSet/>
      <dgm:spPr/>
      <dgm:t>
        <a:bodyPr/>
        <a:lstStyle/>
        <a:p>
          <a:endParaRPr lang="en-GB"/>
        </a:p>
      </dgm:t>
    </dgm:pt>
    <dgm:pt modelId="{A0835E82-3E42-4CB7-9819-022D1AACF54F}" type="pres">
      <dgm:prSet presAssocID="{95605F4F-1280-4377-9876-D3CEAC476B4E}" presName="Name0" presStyleCnt="0">
        <dgm:presLayoutVars>
          <dgm:dir/>
          <dgm:resizeHandles val="exact"/>
        </dgm:presLayoutVars>
      </dgm:prSet>
      <dgm:spPr/>
    </dgm:pt>
    <dgm:pt modelId="{7EFF947A-3BE7-45FE-B9E5-40052CA834C7}" type="pres">
      <dgm:prSet presAssocID="{53F59806-0B94-422D-9A4F-78EFDD52C7E7}" presName="node" presStyleLbl="node1" presStyleIdx="0" presStyleCnt="5">
        <dgm:presLayoutVars>
          <dgm:bulletEnabled val="1"/>
        </dgm:presLayoutVars>
      </dgm:prSet>
      <dgm:spPr/>
    </dgm:pt>
    <dgm:pt modelId="{1FC86265-041B-46BF-AC28-633DCA3FBFEC}" type="pres">
      <dgm:prSet presAssocID="{8679E36E-AC9E-4DDF-AC63-038DB495D20E}" presName="sibTrans" presStyleLbl="sibTrans2D1" presStyleIdx="0" presStyleCnt="4"/>
      <dgm:spPr/>
    </dgm:pt>
    <dgm:pt modelId="{30260A33-911F-452B-BEE3-952A5D88EB8D}" type="pres">
      <dgm:prSet presAssocID="{8679E36E-AC9E-4DDF-AC63-038DB495D20E}" presName="connectorText" presStyleLbl="sibTrans2D1" presStyleIdx="0" presStyleCnt="4"/>
      <dgm:spPr/>
    </dgm:pt>
    <dgm:pt modelId="{A6AFE2D3-B027-492C-BE24-15F407F378C1}" type="pres">
      <dgm:prSet presAssocID="{68F0844A-5D1C-4AD1-A052-9C8DB0C53E38}" presName="node" presStyleLbl="node1" presStyleIdx="1" presStyleCnt="5">
        <dgm:presLayoutVars>
          <dgm:bulletEnabled val="1"/>
        </dgm:presLayoutVars>
      </dgm:prSet>
      <dgm:spPr/>
    </dgm:pt>
    <dgm:pt modelId="{FDE3B199-7785-494D-B1A6-656A66B28E15}" type="pres">
      <dgm:prSet presAssocID="{C722B01A-EC67-4BA4-AC3F-B03DC8EC1F08}" presName="sibTrans" presStyleLbl="sibTrans2D1" presStyleIdx="1" presStyleCnt="4"/>
      <dgm:spPr/>
    </dgm:pt>
    <dgm:pt modelId="{3419C0FD-5A37-499B-A601-9C24F0342FDA}" type="pres">
      <dgm:prSet presAssocID="{C722B01A-EC67-4BA4-AC3F-B03DC8EC1F08}" presName="connectorText" presStyleLbl="sibTrans2D1" presStyleIdx="1" presStyleCnt="4"/>
      <dgm:spPr/>
    </dgm:pt>
    <dgm:pt modelId="{C6B92D48-452B-4B2E-B0AD-21F92AA94041}" type="pres">
      <dgm:prSet presAssocID="{DCD1084D-BB20-4BA5-8514-F667FA217FC0}" presName="node" presStyleLbl="node1" presStyleIdx="2" presStyleCnt="5">
        <dgm:presLayoutVars>
          <dgm:bulletEnabled val="1"/>
        </dgm:presLayoutVars>
      </dgm:prSet>
      <dgm:spPr/>
    </dgm:pt>
    <dgm:pt modelId="{88A1532E-BD9F-4A7C-BA88-0BF98EDFEF45}" type="pres">
      <dgm:prSet presAssocID="{F8CFF717-9D4D-4A01-97B6-492111E7A32A}" presName="sibTrans" presStyleLbl="sibTrans2D1" presStyleIdx="2" presStyleCnt="4"/>
      <dgm:spPr/>
    </dgm:pt>
    <dgm:pt modelId="{94ABBD92-9F70-4C25-A3F3-6C4C6D31BCAB}" type="pres">
      <dgm:prSet presAssocID="{F8CFF717-9D4D-4A01-97B6-492111E7A32A}" presName="connectorText" presStyleLbl="sibTrans2D1" presStyleIdx="2" presStyleCnt="4"/>
      <dgm:spPr/>
    </dgm:pt>
    <dgm:pt modelId="{CCDE7C1F-B80A-4C25-B3DA-6FB72A657987}" type="pres">
      <dgm:prSet presAssocID="{8AC78AB5-1B1D-45A1-8438-770EE7A00DE2}" presName="node" presStyleLbl="node1" presStyleIdx="3" presStyleCnt="5">
        <dgm:presLayoutVars>
          <dgm:bulletEnabled val="1"/>
        </dgm:presLayoutVars>
      </dgm:prSet>
      <dgm:spPr/>
    </dgm:pt>
    <dgm:pt modelId="{0BBA00A0-A6F7-4794-AAF9-4400C98348DB}" type="pres">
      <dgm:prSet presAssocID="{60434861-62AA-4734-B063-2C5AF6F45CE1}" presName="sibTrans" presStyleLbl="sibTrans2D1" presStyleIdx="3" presStyleCnt="4"/>
      <dgm:spPr/>
    </dgm:pt>
    <dgm:pt modelId="{A0A46FD2-ABFE-4D9D-915A-9C2F27CC8F76}" type="pres">
      <dgm:prSet presAssocID="{60434861-62AA-4734-B063-2C5AF6F45CE1}" presName="connectorText" presStyleLbl="sibTrans2D1" presStyleIdx="3" presStyleCnt="4"/>
      <dgm:spPr/>
    </dgm:pt>
    <dgm:pt modelId="{537005B7-A47E-450A-A943-257667C41BDD}" type="pres">
      <dgm:prSet presAssocID="{22186666-4C04-4C82-A5D3-C5845A7CA84B}" presName="node" presStyleLbl="node1" presStyleIdx="4" presStyleCnt="5">
        <dgm:presLayoutVars>
          <dgm:bulletEnabled val="1"/>
        </dgm:presLayoutVars>
      </dgm:prSet>
      <dgm:spPr/>
    </dgm:pt>
  </dgm:ptLst>
  <dgm:cxnLst>
    <dgm:cxn modelId="{FA911F14-6977-4443-8EBD-E8E9528B1883}" srcId="{95605F4F-1280-4377-9876-D3CEAC476B4E}" destId="{8AC78AB5-1B1D-45A1-8438-770EE7A00DE2}" srcOrd="3" destOrd="0" parTransId="{1A437863-A96A-4C80-B3AA-A42B7B6E9F6E}" sibTransId="{60434861-62AA-4734-B063-2C5AF6F45CE1}"/>
    <dgm:cxn modelId="{1F17A41B-8952-45FC-BCCB-848459B67D1E}" type="presOf" srcId="{C722B01A-EC67-4BA4-AC3F-B03DC8EC1F08}" destId="{FDE3B199-7785-494D-B1A6-656A66B28E15}" srcOrd="0" destOrd="0" presId="urn:microsoft.com/office/officeart/2005/8/layout/process1"/>
    <dgm:cxn modelId="{FD7A551F-16BA-4FE1-A259-39C2329B0567}" srcId="{95605F4F-1280-4377-9876-D3CEAC476B4E}" destId="{DCD1084D-BB20-4BA5-8514-F667FA217FC0}" srcOrd="2" destOrd="0" parTransId="{E7641485-AD57-4EDC-ABBE-DD2D174BDDF5}" sibTransId="{F8CFF717-9D4D-4A01-97B6-492111E7A32A}"/>
    <dgm:cxn modelId="{2418BB25-C347-467D-9ECD-7063FDA2F065}" srcId="{95605F4F-1280-4377-9876-D3CEAC476B4E}" destId="{22186666-4C04-4C82-A5D3-C5845A7CA84B}" srcOrd="4" destOrd="0" parTransId="{7A45E63D-5C33-4C46-8ACE-F02374699479}" sibTransId="{FC6DE49C-E458-4F35-B84F-7A89835511E6}"/>
    <dgm:cxn modelId="{2B19E25B-58A5-419E-A9C9-8D70167192EC}" srcId="{95605F4F-1280-4377-9876-D3CEAC476B4E}" destId="{53F59806-0B94-422D-9A4F-78EFDD52C7E7}" srcOrd="0" destOrd="0" parTransId="{6CAEF544-15B4-420D-AB77-F7D8F4B05EB4}" sibTransId="{8679E36E-AC9E-4DDF-AC63-038DB495D20E}"/>
    <dgm:cxn modelId="{85449A64-578B-47AF-9EFF-35DCD9FAF66A}" srcId="{95605F4F-1280-4377-9876-D3CEAC476B4E}" destId="{68F0844A-5D1C-4AD1-A052-9C8DB0C53E38}" srcOrd="1" destOrd="0" parTransId="{84B9B2FB-DEC2-4AC0-B308-20CC3DDA2737}" sibTransId="{C722B01A-EC67-4BA4-AC3F-B03DC8EC1F08}"/>
    <dgm:cxn modelId="{F1ECE86B-DF24-4C95-A053-22957D208364}" type="presOf" srcId="{8AC78AB5-1B1D-45A1-8438-770EE7A00DE2}" destId="{CCDE7C1F-B80A-4C25-B3DA-6FB72A657987}" srcOrd="0" destOrd="0" presId="urn:microsoft.com/office/officeart/2005/8/layout/process1"/>
    <dgm:cxn modelId="{74966E71-B946-4D31-BE89-F03546EE0F39}" type="presOf" srcId="{F8CFF717-9D4D-4A01-97B6-492111E7A32A}" destId="{88A1532E-BD9F-4A7C-BA88-0BF98EDFEF45}" srcOrd="0" destOrd="0" presId="urn:microsoft.com/office/officeart/2005/8/layout/process1"/>
    <dgm:cxn modelId="{95DECC79-06FB-4A4D-8959-5F7A2B5CC77B}" type="presOf" srcId="{8679E36E-AC9E-4DDF-AC63-038DB495D20E}" destId="{1FC86265-041B-46BF-AC28-633DCA3FBFEC}" srcOrd="0" destOrd="0" presId="urn:microsoft.com/office/officeart/2005/8/layout/process1"/>
    <dgm:cxn modelId="{C0BF5280-14EA-45EE-AD50-B99E995A23D0}" type="presOf" srcId="{95605F4F-1280-4377-9876-D3CEAC476B4E}" destId="{A0835E82-3E42-4CB7-9819-022D1AACF54F}" srcOrd="0" destOrd="0" presId="urn:microsoft.com/office/officeart/2005/8/layout/process1"/>
    <dgm:cxn modelId="{9530F485-02C1-49C2-B04B-55D2B9CE5382}" type="presOf" srcId="{68F0844A-5D1C-4AD1-A052-9C8DB0C53E38}" destId="{A6AFE2D3-B027-492C-BE24-15F407F378C1}" srcOrd="0" destOrd="0" presId="urn:microsoft.com/office/officeart/2005/8/layout/process1"/>
    <dgm:cxn modelId="{759B2787-8F7F-46E0-B942-FC14CF71B770}" type="presOf" srcId="{53F59806-0B94-422D-9A4F-78EFDD52C7E7}" destId="{7EFF947A-3BE7-45FE-B9E5-40052CA834C7}" srcOrd="0" destOrd="0" presId="urn:microsoft.com/office/officeart/2005/8/layout/process1"/>
    <dgm:cxn modelId="{28C7C487-C5AC-4F71-805A-E498BDABFFC4}" type="presOf" srcId="{DCD1084D-BB20-4BA5-8514-F667FA217FC0}" destId="{C6B92D48-452B-4B2E-B0AD-21F92AA94041}" srcOrd="0" destOrd="0" presId="urn:microsoft.com/office/officeart/2005/8/layout/process1"/>
    <dgm:cxn modelId="{318E4C89-B70C-48E9-AB75-5FE3E97D4330}" type="presOf" srcId="{C722B01A-EC67-4BA4-AC3F-B03DC8EC1F08}" destId="{3419C0FD-5A37-499B-A601-9C24F0342FDA}" srcOrd="1" destOrd="0" presId="urn:microsoft.com/office/officeart/2005/8/layout/process1"/>
    <dgm:cxn modelId="{238A7799-7445-43A7-A1A7-144A822E1B35}" type="presOf" srcId="{8679E36E-AC9E-4DDF-AC63-038DB495D20E}" destId="{30260A33-911F-452B-BEE3-952A5D88EB8D}" srcOrd="1" destOrd="0" presId="urn:microsoft.com/office/officeart/2005/8/layout/process1"/>
    <dgm:cxn modelId="{77907DC7-4AC3-4B4D-B18B-CC62A52424B8}" type="presOf" srcId="{F8CFF717-9D4D-4A01-97B6-492111E7A32A}" destId="{94ABBD92-9F70-4C25-A3F3-6C4C6D31BCAB}" srcOrd="1" destOrd="0" presId="urn:microsoft.com/office/officeart/2005/8/layout/process1"/>
    <dgm:cxn modelId="{F05201CB-CD0E-4ECA-B70C-A7AA906B81EC}" type="presOf" srcId="{60434861-62AA-4734-B063-2C5AF6F45CE1}" destId="{0BBA00A0-A6F7-4794-AAF9-4400C98348DB}" srcOrd="0" destOrd="0" presId="urn:microsoft.com/office/officeart/2005/8/layout/process1"/>
    <dgm:cxn modelId="{E20575D1-93D3-41A7-9654-1D4AC5F0EBF2}" type="presOf" srcId="{60434861-62AA-4734-B063-2C5AF6F45CE1}" destId="{A0A46FD2-ABFE-4D9D-915A-9C2F27CC8F76}" srcOrd="1" destOrd="0" presId="urn:microsoft.com/office/officeart/2005/8/layout/process1"/>
    <dgm:cxn modelId="{955E12FD-72F9-40D2-9983-578F04A324DB}" type="presOf" srcId="{22186666-4C04-4C82-A5D3-C5845A7CA84B}" destId="{537005B7-A47E-450A-A943-257667C41BDD}" srcOrd="0" destOrd="0" presId="urn:microsoft.com/office/officeart/2005/8/layout/process1"/>
    <dgm:cxn modelId="{D9BEE049-7A07-4202-80A4-9DD02D242E6D}" type="presParOf" srcId="{A0835E82-3E42-4CB7-9819-022D1AACF54F}" destId="{7EFF947A-3BE7-45FE-B9E5-40052CA834C7}" srcOrd="0" destOrd="0" presId="urn:microsoft.com/office/officeart/2005/8/layout/process1"/>
    <dgm:cxn modelId="{A4BE6676-5988-4833-9F0A-0CA84982144F}" type="presParOf" srcId="{A0835E82-3E42-4CB7-9819-022D1AACF54F}" destId="{1FC86265-041B-46BF-AC28-633DCA3FBFEC}" srcOrd="1" destOrd="0" presId="urn:microsoft.com/office/officeart/2005/8/layout/process1"/>
    <dgm:cxn modelId="{D7F901EB-2D52-485F-8A8D-65FC2478E9BB}" type="presParOf" srcId="{1FC86265-041B-46BF-AC28-633DCA3FBFEC}" destId="{30260A33-911F-452B-BEE3-952A5D88EB8D}" srcOrd="0" destOrd="0" presId="urn:microsoft.com/office/officeart/2005/8/layout/process1"/>
    <dgm:cxn modelId="{C427E311-AF48-412D-B008-3C87ECE724D7}" type="presParOf" srcId="{A0835E82-3E42-4CB7-9819-022D1AACF54F}" destId="{A6AFE2D3-B027-492C-BE24-15F407F378C1}" srcOrd="2" destOrd="0" presId="urn:microsoft.com/office/officeart/2005/8/layout/process1"/>
    <dgm:cxn modelId="{FF87963D-4FA8-415E-A565-F7D8407E2E0E}" type="presParOf" srcId="{A0835E82-3E42-4CB7-9819-022D1AACF54F}" destId="{FDE3B199-7785-494D-B1A6-656A66B28E15}" srcOrd="3" destOrd="0" presId="urn:microsoft.com/office/officeart/2005/8/layout/process1"/>
    <dgm:cxn modelId="{8F2BFA82-8FE1-4B54-9A73-4616C428D8F7}" type="presParOf" srcId="{FDE3B199-7785-494D-B1A6-656A66B28E15}" destId="{3419C0FD-5A37-499B-A601-9C24F0342FDA}" srcOrd="0" destOrd="0" presId="urn:microsoft.com/office/officeart/2005/8/layout/process1"/>
    <dgm:cxn modelId="{8EDA58F9-1BA7-44E8-8218-AF8BB5D0B8E1}" type="presParOf" srcId="{A0835E82-3E42-4CB7-9819-022D1AACF54F}" destId="{C6B92D48-452B-4B2E-B0AD-21F92AA94041}" srcOrd="4" destOrd="0" presId="urn:microsoft.com/office/officeart/2005/8/layout/process1"/>
    <dgm:cxn modelId="{247EEDEA-2D80-408A-BAC3-C0482419B74E}" type="presParOf" srcId="{A0835E82-3E42-4CB7-9819-022D1AACF54F}" destId="{88A1532E-BD9F-4A7C-BA88-0BF98EDFEF45}" srcOrd="5" destOrd="0" presId="urn:microsoft.com/office/officeart/2005/8/layout/process1"/>
    <dgm:cxn modelId="{64B820C4-E0BE-4079-93D6-58C7D6A2F1D3}" type="presParOf" srcId="{88A1532E-BD9F-4A7C-BA88-0BF98EDFEF45}" destId="{94ABBD92-9F70-4C25-A3F3-6C4C6D31BCAB}" srcOrd="0" destOrd="0" presId="urn:microsoft.com/office/officeart/2005/8/layout/process1"/>
    <dgm:cxn modelId="{3FFCE4F6-2513-4E70-B6D9-87959439A584}" type="presParOf" srcId="{A0835E82-3E42-4CB7-9819-022D1AACF54F}" destId="{CCDE7C1F-B80A-4C25-B3DA-6FB72A657987}" srcOrd="6" destOrd="0" presId="urn:microsoft.com/office/officeart/2005/8/layout/process1"/>
    <dgm:cxn modelId="{ED58E449-2F9A-4ACD-B9E3-196C273FA7E0}" type="presParOf" srcId="{A0835E82-3E42-4CB7-9819-022D1AACF54F}" destId="{0BBA00A0-A6F7-4794-AAF9-4400C98348DB}" srcOrd="7" destOrd="0" presId="urn:microsoft.com/office/officeart/2005/8/layout/process1"/>
    <dgm:cxn modelId="{68086475-B237-4F57-8CFF-E74089544316}" type="presParOf" srcId="{0BBA00A0-A6F7-4794-AAF9-4400C98348DB}" destId="{A0A46FD2-ABFE-4D9D-915A-9C2F27CC8F76}" srcOrd="0" destOrd="0" presId="urn:microsoft.com/office/officeart/2005/8/layout/process1"/>
    <dgm:cxn modelId="{D575A605-E9C0-4941-A5D4-FD4BADBF4E03}" type="presParOf" srcId="{A0835E82-3E42-4CB7-9819-022D1AACF54F}" destId="{537005B7-A47E-450A-A943-257667C41BDD}"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148A5A3-4C1D-4AC7-9D58-E29D055C8EB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2BE3E0A3-87ED-4FF2-ACE2-411C20F7CAA6}">
      <dgm:prSet phldrT="[Text]"/>
      <dgm:spPr/>
      <dgm:t>
        <a:bodyPr/>
        <a:lstStyle/>
        <a:p>
          <a:r>
            <a:rPr lang="en-US"/>
            <a:t>One-pager (</a:t>
          </a:r>
          <a:r>
            <a:rPr lang="es-ES"/>
            <a:t>descripción muy concisa de la idea del proyecto y del modelo de negocio</a:t>
          </a:r>
          <a:r>
            <a:rPr lang="en-US"/>
            <a:t>)</a:t>
          </a:r>
          <a:endParaRPr lang="en-GB" dirty="0"/>
        </a:p>
      </dgm:t>
    </dgm:pt>
    <dgm:pt modelId="{D237BD71-AD39-4D33-9AD7-D1EF4191F0CA}" type="parTrans" cxnId="{EFFD1483-1E7F-4034-9DEA-C14E2A6727BC}">
      <dgm:prSet/>
      <dgm:spPr/>
      <dgm:t>
        <a:bodyPr/>
        <a:lstStyle/>
        <a:p>
          <a:endParaRPr lang="en-GB"/>
        </a:p>
      </dgm:t>
    </dgm:pt>
    <dgm:pt modelId="{35964B3A-6987-4E42-9197-054339A4954C}" type="sibTrans" cxnId="{EFFD1483-1E7F-4034-9DEA-C14E2A6727BC}">
      <dgm:prSet/>
      <dgm:spPr/>
      <dgm:t>
        <a:bodyPr/>
        <a:lstStyle/>
        <a:p>
          <a:endParaRPr lang="en-GB"/>
        </a:p>
      </dgm:t>
    </dgm:pt>
    <dgm:pt modelId="{732FE613-EBD8-446D-916B-83B57257E9BA}">
      <dgm:prSet phldrT="[Text]"/>
      <dgm:spPr/>
      <dgm:t>
        <a:bodyPr/>
        <a:lstStyle/>
        <a:p>
          <a:r>
            <a:rPr lang="es-ES"/>
            <a:t>Un pitch de 5 minutos (¿cómo explicarías muy rápido cuál es el concepto clave?</a:t>
          </a:r>
          <a:r>
            <a:rPr lang="en-US"/>
            <a:t>)</a:t>
          </a:r>
          <a:endParaRPr lang="en-GB" dirty="0"/>
        </a:p>
      </dgm:t>
    </dgm:pt>
    <dgm:pt modelId="{987140B6-60BD-4724-AEE7-FD01F1E2B13A}" type="parTrans" cxnId="{685D094D-8467-4C1B-AE8D-9F3C1C39133E}">
      <dgm:prSet/>
      <dgm:spPr/>
      <dgm:t>
        <a:bodyPr/>
        <a:lstStyle/>
        <a:p>
          <a:endParaRPr lang="en-GB"/>
        </a:p>
      </dgm:t>
    </dgm:pt>
    <dgm:pt modelId="{115A1ADC-80BE-4657-99DA-B1625E39C50C}" type="sibTrans" cxnId="{685D094D-8467-4C1B-AE8D-9F3C1C39133E}">
      <dgm:prSet/>
      <dgm:spPr/>
      <dgm:t>
        <a:bodyPr/>
        <a:lstStyle/>
        <a:p>
          <a:endParaRPr lang="en-GB"/>
        </a:p>
      </dgm:t>
    </dgm:pt>
    <dgm:pt modelId="{B1D4666B-EFFB-4FA9-95A8-ED293FC77BF8}">
      <dgm:prSet phldrT="[Text]"/>
      <dgm:spPr/>
      <dgm:t>
        <a:bodyPr/>
        <a:lstStyle/>
        <a:p>
          <a:r>
            <a:rPr lang="es-ES"/>
            <a:t>Un proyecto de plan de gastos-ingresos para los primeros 1-3 años</a:t>
          </a:r>
          <a:endParaRPr lang="en-GB" dirty="0"/>
        </a:p>
      </dgm:t>
    </dgm:pt>
    <dgm:pt modelId="{F2D700B2-9FD7-4870-B04F-90D256D671B7}" type="parTrans" cxnId="{7167F451-AF8F-4ECE-A420-5B26566064FA}">
      <dgm:prSet/>
      <dgm:spPr/>
      <dgm:t>
        <a:bodyPr/>
        <a:lstStyle/>
        <a:p>
          <a:endParaRPr lang="en-GB"/>
        </a:p>
      </dgm:t>
    </dgm:pt>
    <dgm:pt modelId="{0B323877-FF88-4EB3-B572-AF4B0BD03594}" type="sibTrans" cxnId="{7167F451-AF8F-4ECE-A420-5B26566064FA}">
      <dgm:prSet/>
      <dgm:spPr/>
      <dgm:t>
        <a:bodyPr/>
        <a:lstStyle/>
        <a:p>
          <a:endParaRPr lang="en-GB"/>
        </a:p>
      </dgm:t>
    </dgm:pt>
    <dgm:pt modelId="{73F77A75-91E5-401A-B542-55A1404B9977}">
      <dgm:prSet phldrT="[Text]"/>
      <dgm:spPr/>
      <dgm:t>
        <a:bodyPr/>
        <a:lstStyle/>
        <a:p>
          <a:r>
            <a:rPr lang="es-ES"/>
            <a:t>Un proyecto de plan de tesorería para los primeros 1-3 años</a:t>
          </a:r>
          <a:endParaRPr lang="en-GB" dirty="0"/>
        </a:p>
      </dgm:t>
    </dgm:pt>
    <dgm:pt modelId="{F0134C24-6456-413A-8674-D2E8A510D357}" type="parTrans" cxnId="{FC5953DB-B2E8-4C3F-97A8-455DE320A80C}">
      <dgm:prSet/>
      <dgm:spPr/>
      <dgm:t>
        <a:bodyPr/>
        <a:lstStyle/>
        <a:p>
          <a:endParaRPr lang="en-GB"/>
        </a:p>
      </dgm:t>
    </dgm:pt>
    <dgm:pt modelId="{97EB0669-3957-470E-B2F1-BF7D9B4401C2}" type="sibTrans" cxnId="{FC5953DB-B2E8-4C3F-97A8-455DE320A80C}">
      <dgm:prSet/>
      <dgm:spPr/>
      <dgm:t>
        <a:bodyPr/>
        <a:lstStyle/>
        <a:p>
          <a:endParaRPr lang="en-GB"/>
        </a:p>
      </dgm:t>
    </dgm:pt>
    <dgm:pt modelId="{1344C807-B6BB-449E-B2B0-8A34293F8A46}">
      <dgm:prSet phldrT="[Text]"/>
      <dgm:spPr/>
      <dgm:t>
        <a:bodyPr/>
        <a:lstStyle/>
        <a:p>
          <a:r>
            <a:rPr lang="es-ES"/>
            <a:t>Un plan de financiación de capital para los primeros 1-3 años</a:t>
          </a:r>
          <a:endParaRPr lang="en-GB" dirty="0"/>
        </a:p>
      </dgm:t>
    </dgm:pt>
    <dgm:pt modelId="{8F663413-F999-40E3-BB22-94626A5C6CC9}" type="parTrans" cxnId="{6DCA996A-F4B7-4225-B58B-E8F80C510107}">
      <dgm:prSet/>
      <dgm:spPr/>
      <dgm:t>
        <a:bodyPr/>
        <a:lstStyle/>
        <a:p>
          <a:endParaRPr lang="en-GB"/>
        </a:p>
      </dgm:t>
    </dgm:pt>
    <dgm:pt modelId="{AD41259A-B68D-43A1-B8BA-53C4FD216BBE}" type="sibTrans" cxnId="{6DCA996A-F4B7-4225-B58B-E8F80C510107}">
      <dgm:prSet/>
      <dgm:spPr/>
      <dgm:t>
        <a:bodyPr/>
        <a:lstStyle/>
        <a:p>
          <a:endParaRPr lang="en-GB"/>
        </a:p>
      </dgm:t>
    </dgm:pt>
    <dgm:pt modelId="{89426541-20DF-4E3B-9018-37FC37D1AAD6}">
      <dgm:prSet phldrT="[Text]"/>
      <dgm:spPr/>
      <dgm:t>
        <a:bodyPr/>
        <a:lstStyle/>
        <a:p>
          <a:r>
            <a:rPr lang="es-ES"/>
            <a:t>Un plan de marketing para los primeros 1-3 años</a:t>
          </a:r>
          <a:endParaRPr lang="en-GB" dirty="0"/>
        </a:p>
      </dgm:t>
    </dgm:pt>
    <dgm:pt modelId="{4C949B59-C355-4E3C-AAC5-6873789D415C}" type="parTrans" cxnId="{6D504148-A12F-4061-98E3-CD359E7D7166}">
      <dgm:prSet/>
      <dgm:spPr/>
      <dgm:t>
        <a:bodyPr/>
        <a:lstStyle/>
        <a:p>
          <a:endParaRPr lang="en-GB"/>
        </a:p>
      </dgm:t>
    </dgm:pt>
    <dgm:pt modelId="{40ADBD7E-CCCF-49E0-90E1-9DF9B8D13577}" type="sibTrans" cxnId="{6D504148-A12F-4061-98E3-CD359E7D7166}">
      <dgm:prSet/>
      <dgm:spPr/>
      <dgm:t>
        <a:bodyPr/>
        <a:lstStyle/>
        <a:p>
          <a:endParaRPr lang="en-GB"/>
        </a:p>
      </dgm:t>
    </dgm:pt>
    <dgm:pt modelId="{D59FFA6C-8308-4FD3-A02D-E1587D63B40E}" type="pres">
      <dgm:prSet presAssocID="{D148A5A3-4C1D-4AC7-9D58-E29D055C8EBC}" presName="diagram" presStyleCnt="0">
        <dgm:presLayoutVars>
          <dgm:dir/>
          <dgm:resizeHandles val="exact"/>
        </dgm:presLayoutVars>
      </dgm:prSet>
      <dgm:spPr/>
    </dgm:pt>
    <dgm:pt modelId="{CA108EB9-FAEC-4172-8C80-283B41E4ECC7}" type="pres">
      <dgm:prSet presAssocID="{2BE3E0A3-87ED-4FF2-ACE2-411C20F7CAA6}" presName="node" presStyleLbl="node1" presStyleIdx="0" presStyleCnt="6">
        <dgm:presLayoutVars>
          <dgm:bulletEnabled val="1"/>
        </dgm:presLayoutVars>
      </dgm:prSet>
      <dgm:spPr/>
    </dgm:pt>
    <dgm:pt modelId="{B4C0EBCB-1B84-4AC0-97C6-DADAFEAC6861}" type="pres">
      <dgm:prSet presAssocID="{35964B3A-6987-4E42-9197-054339A4954C}" presName="sibTrans" presStyleCnt="0"/>
      <dgm:spPr/>
    </dgm:pt>
    <dgm:pt modelId="{416BB736-7484-484A-9F0A-493D05F05105}" type="pres">
      <dgm:prSet presAssocID="{732FE613-EBD8-446D-916B-83B57257E9BA}" presName="node" presStyleLbl="node1" presStyleIdx="1" presStyleCnt="6">
        <dgm:presLayoutVars>
          <dgm:bulletEnabled val="1"/>
        </dgm:presLayoutVars>
      </dgm:prSet>
      <dgm:spPr/>
    </dgm:pt>
    <dgm:pt modelId="{EFA8F9CD-A8A9-4963-BE81-5F80B526018D}" type="pres">
      <dgm:prSet presAssocID="{115A1ADC-80BE-4657-99DA-B1625E39C50C}" presName="sibTrans" presStyleCnt="0"/>
      <dgm:spPr/>
    </dgm:pt>
    <dgm:pt modelId="{AC46728F-DFEB-411A-A488-BDDFCE5A2378}" type="pres">
      <dgm:prSet presAssocID="{B1D4666B-EFFB-4FA9-95A8-ED293FC77BF8}" presName="node" presStyleLbl="node1" presStyleIdx="2" presStyleCnt="6">
        <dgm:presLayoutVars>
          <dgm:bulletEnabled val="1"/>
        </dgm:presLayoutVars>
      </dgm:prSet>
      <dgm:spPr/>
    </dgm:pt>
    <dgm:pt modelId="{7255D6EB-A32C-4B3C-9A4A-0115079E9F0C}" type="pres">
      <dgm:prSet presAssocID="{0B323877-FF88-4EB3-B572-AF4B0BD03594}" presName="sibTrans" presStyleCnt="0"/>
      <dgm:spPr/>
    </dgm:pt>
    <dgm:pt modelId="{A4CABE86-96D2-4CAF-A571-C08761C7DC87}" type="pres">
      <dgm:prSet presAssocID="{73F77A75-91E5-401A-B542-55A1404B9977}" presName="node" presStyleLbl="node1" presStyleIdx="3" presStyleCnt="6">
        <dgm:presLayoutVars>
          <dgm:bulletEnabled val="1"/>
        </dgm:presLayoutVars>
      </dgm:prSet>
      <dgm:spPr/>
    </dgm:pt>
    <dgm:pt modelId="{C79B5F17-F71D-46DE-A6AD-1780DE287B89}" type="pres">
      <dgm:prSet presAssocID="{97EB0669-3957-470E-B2F1-BF7D9B4401C2}" presName="sibTrans" presStyleCnt="0"/>
      <dgm:spPr/>
    </dgm:pt>
    <dgm:pt modelId="{D02F5303-1EC0-4DFE-9B8A-60114C29198E}" type="pres">
      <dgm:prSet presAssocID="{1344C807-B6BB-449E-B2B0-8A34293F8A46}" presName="node" presStyleLbl="node1" presStyleIdx="4" presStyleCnt="6">
        <dgm:presLayoutVars>
          <dgm:bulletEnabled val="1"/>
        </dgm:presLayoutVars>
      </dgm:prSet>
      <dgm:spPr/>
    </dgm:pt>
    <dgm:pt modelId="{48128CCA-E8AD-46A4-934C-EEACF221E592}" type="pres">
      <dgm:prSet presAssocID="{AD41259A-B68D-43A1-B8BA-53C4FD216BBE}" presName="sibTrans" presStyleCnt="0"/>
      <dgm:spPr/>
    </dgm:pt>
    <dgm:pt modelId="{8EB035B6-267A-495B-B957-CBB05C2EC87D}" type="pres">
      <dgm:prSet presAssocID="{89426541-20DF-4E3B-9018-37FC37D1AAD6}" presName="node" presStyleLbl="node1" presStyleIdx="5" presStyleCnt="6">
        <dgm:presLayoutVars>
          <dgm:bulletEnabled val="1"/>
        </dgm:presLayoutVars>
      </dgm:prSet>
      <dgm:spPr/>
    </dgm:pt>
  </dgm:ptLst>
  <dgm:cxnLst>
    <dgm:cxn modelId="{A57F3F5F-BAD7-4C47-A34A-AEB4A0B458C2}" type="presOf" srcId="{1344C807-B6BB-449E-B2B0-8A34293F8A46}" destId="{D02F5303-1EC0-4DFE-9B8A-60114C29198E}" srcOrd="0" destOrd="0" presId="urn:microsoft.com/office/officeart/2005/8/layout/default"/>
    <dgm:cxn modelId="{39494266-7351-49FC-8BF1-08025D67391A}" type="presOf" srcId="{732FE613-EBD8-446D-916B-83B57257E9BA}" destId="{416BB736-7484-484A-9F0A-493D05F05105}" srcOrd="0" destOrd="0" presId="urn:microsoft.com/office/officeart/2005/8/layout/default"/>
    <dgm:cxn modelId="{6D504148-A12F-4061-98E3-CD359E7D7166}" srcId="{D148A5A3-4C1D-4AC7-9D58-E29D055C8EBC}" destId="{89426541-20DF-4E3B-9018-37FC37D1AAD6}" srcOrd="5" destOrd="0" parTransId="{4C949B59-C355-4E3C-AAC5-6873789D415C}" sibTransId="{40ADBD7E-CCCF-49E0-90E1-9DF9B8D13577}"/>
    <dgm:cxn modelId="{6DCA996A-F4B7-4225-B58B-E8F80C510107}" srcId="{D148A5A3-4C1D-4AC7-9D58-E29D055C8EBC}" destId="{1344C807-B6BB-449E-B2B0-8A34293F8A46}" srcOrd="4" destOrd="0" parTransId="{8F663413-F999-40E3-BB22-94626A5C6CC9}" sibTransId="{AD41259A-B68D-43A1-B8BA-53C4FD216BBE}"/>
    <dgm:cxn modelId="{685D094D-8467-4C1B-AE8D-9F3C1C39133E}" srcId="{D148A5A3-4C1D-4AC7-9D58-E29D055C8EBC}" destId="{732FE613-EBD8-446D-916B-83B57257E9BA}" srcOrd="1" destOrd="0" parTransId="{987140B6-60BD-4724-AEE7-FD01F1E2B13A}" sibTransId="{115A1ADC-80BE-4657-99DA-B1625E39C50C}"/>
    <dgm:cxn modelId="{7167F451-AF8F-4ECE-A420-5B26566064FA}" srcId="{D148A5A3-4C1D-4AC7-9D58-E29D055C8EBC}" destId="{B1D4666B-EFFB-4FA9-95A8-ED293FC77BF8}" srcOrd="2" destOrd="0" parTransId="{F2D700B2-9FD7-4870-B04F-90D256D671B7}" sibTransId="{0B323877-FF88-4EB3-B572-AF4B0BD03594}"/>
    <dgm:cxn modelId="{EFFD1483-1E7F-4034-9DEA-C14E2A6727BC}" srcId="{D148A5A3-4C1D-4AC7-9D58-E29D055C8EBC}" destId="{2BE3E0A3-87ED-4FF2-ACE2-411C20F7CAA6}" srcOrd="0" destOrd="0" parTransId="{D237BD71-AD39-4D33-9AD7-D1EF4191F0CA}" sibTransId="{35964B3A-6987-4E42-9197-054339A4954C}"/>
    <dgm:cxn modelId="{44EEDB83-9D2B-4DD4-B6C6-9B197F6EDEFF}" type="presOf" srcId="{D148A5A3-4C1D-4AC7-9D58-E29D055C8EBC}" destId="{D59FFA6C-8308-4FD3-A02D-E1587D63B40E}" srcOrd="0" destOrd="0" presId="urn:microsoft.com/office/officeart/2005/8/layout/default"/>
    <dgm:cxn modelId="{C32A1887-C8D9-4E3D-890A-876D7D508D12}" type="presOf" srcId="{89426541-20DF-4E3B-9018-37FC37D1AAD6}" destId="{8EB035B6-267A-495B-B957-CBB05C2EC87D}" srcOrd="0" destOrd="0" presId="urn:microsoft.com/office/officeart/2005/8/layout/default"/>
    <dgm:cxn modelId="{3E917F8E-9971-4BFF-BA5D-99434A5A3989}" type="presOf" srcId="{2BE3E0A3-87ED-4FF2-ACE2-411C20F7CAA6}" destId="{CA108EB9-FAEC-4172-8C80-283B41E4ECC7}" srcOrd="0" destOrd="0" presId="urn:microsoft.com/office/officeart/2005/8/layout/default"/>
    <dgm:cxn modelId="{A98813A0-7068-46F7-B42A-A63B4D8A4A0E}" type="presOf" srcId="{73F77A75-91E5-401A-B542-55A1404B9977}" destId="{A4CABE86-96D2-4CAF-A571-C08761C7DC87}" srcOrd="0" destOrd="0" presId="urn:microsoft.com/office/officeart/2005/8/layout/default"/>
    <dgm:cxn modelId="{CCD67FB9-DEE8-46E7-A605-4B32E8EFA351}" type="presOf" srcId="{B1D4666B-EFFB-4FA9-95A8-ED293FC77BF8}" destId="{AC46728F-DFEB-411A-A488-BDDFCE5A2378}" srcOrd="0" destOrd="0" presId="urn:microsoft.com/office/officeart/2005/8/layout/default"/>
    <dgm:cxn modelId="{FC5953DB-B2E8-4C3F-97A8-455DE320A80C}" srcId="{D148A5A3-4C1D-4AC7-9D58-E29D055C8EBC}" destId="{73F77A75-91E5-401A-B542-55A1404B9977}" srcOrd="3" destOrd="0" parTransId="{F0134C24-6456-413A-8674-D2E8A510D357}" sibTransId="{97EB0669-3957-470E-B2F1-BF7D9B4401C2}"/>
    <dgm:cxn modelId="{BE4266CA-335F-47FF-9E3C-2FC88812C78E}" type="presParOf" srcId="{D59FFA6C-8308-4FD3-A02D-E1587D63B40E}" destId="{CA108EB9-FAEC-4172-8C80-283B41E4ECC7}" srcOrd="0" destOrd="0" presId="urn:microsoft.com/office/officeart/2005/8/layout/default"/>
    <dgm:cxn modelId="{7B326395-FD99-45C9-BC2B-0E1C1BD886B3}" type="presParOf" srcId="{D59FFA6C-8308-4FD3-A02D-E1587D63B40E}" destId="{B4C0EBCB-1B84-4AC0-97C6-DADAFEAC6861}" srcOrd="1" destOrd="0" presId="urn:microsoft.com/office/officeart/2005/8/layout/default"/>
    <dgm:cxn modelId="{5D2DD440-5E48-4B6F-9BC2-E8BDF7B7317F}" type="presParOf" srcId="{D59FFA6C-8308-4FD3-A02D-E1587D63B40E}" destId="{416BB736-7484-484A-9F0A-493D05F05105}" srcOrd="2" destOrd="0" presId="urn:microsoft.com/office/officeart/2005/8/layout/default"/>
    <dgm:cxn modelId="{FB4ED869-46E1-43A4-8185-101550445501}" type="presParOf" srcId="{D59FFA6C-8308-4FD3-A02D-E1587D63B40E}" destId="{EFA8F9CD-A8A9-4963-BE81-5F80B526018D}" srcOrd="3" destOrd="0" presId="urn:microsoft.com/office/officeart/2005/8/layout/default"/>
    <dgm:cxn modelId="{E3C21388-9809-47C8-88C9-D51D844E125B}" type="presParOf" srcId="{D59FFA6C-8308-4FD3-A02D-E1587D63B40E}" destId="{AC46728F-DFEB-411A-A488-BDDFCE5A2378}" srcOrd="4" destOrd="0" presId="urn:microsoft.com/office/officeart/2005/8/layout/default"/>
    <dgm:cxn modelId="{09409EBC-930A-48A6-84E6-56E397B1C779}" type="presParOf" srcId="{D59FFA6C-8308-4FD3-A02D-E1587D63B40E}" destId="{7255D6EB-A32C-4B3C-9A4A-0115079E9F0C}" srcOrd="5" destOrd="0" presId="urn:microsoft.com/office/officeart/2005/8/layout/default"/>
    <dgm:cxn modelId="{C7CBB77A-3F34-441E-9D8C-458D13F42512}" type="presParOf" srcId="{D59FFA6C-8308-4FD3-A02D-E1587D63B40E}" destId="{A4CABE86-96D2-4CAF-A571-C08761C7DC87}" srcOrd="6" destOrd="0" presId="urn:microsoft.com/office/officeart/2005/8/layout/default"/>
    <dgm:cxn modelId="{C3EB46AD-9F7D-4D31-9D5E-0088AB780666}" type="presParOf" srcId="{D59FFA6C-8308-4FD3-A02D-E1587D63B40E}" destId="{C79B5F17-F71D-46DE-A6AD-1780DE287B89}" srcOrd="7" destOrd="0" presId="urn:microsoft.com/office/officeart/2005/8/layout/default"/>
    <dgm:cxn modelId="{2A4AEECE-499D-4C5F-9E3A-E7308ACC2379}" type="presParOf" srcId="{D59FFA6C-8308-4FD3-A02D-E1587D63B40E}" destId="{D02F5303-1EC0-4DFE-9B8A-60114C29198E}" srcOrd="8" destOrd="0" presId="urn:microsoft.com/office/officeart/2005/8/layout/default"/>
    <dgm:cxn modelId="{33C52DEF-44F4-48A5-815C-79C26E498713}" type="presParOf" srcId="{D59FFA6C-8308-4FD3-A02D-E1587D63B40E}" destId="{48128CCA-E8AD-46A4-934C-EEACF221E592}" srcOrd="9" destOrd="0" presId="urn:microsoft.com/office/officeart/2005/8/layout/default"/>
    <dgm:cxn modelId="{9E55EAC0-E66E-475E-A38D-284C70DDC493}" type="presParOf" srcId="{D59FFA6C-8308-4FD3-A02D-E1587D63B40E}" destId="{8EB035B6-267A-495B-B957-CBB05C2EC87D}"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3A37D0F-0A01-427C-806C-3BDE0C554716}" type="doc">
      <dgm:prSet loTypeId="urn:microsoft.com/office/officeart/2005/8/layout/chevron2" loCatId="process" qsTypeId="urn:microsoft.com/office/officeart/2005/8/quickstyle/simple1" qsCatId="simple" csTypeId="urn:microsoft.com/office/officeart/2005/8/colors/accent2_2" csCatId="accent2" phldr="1"/>
      <dgm:spPr/>
      <dgm:t>
        <a:bodyPr/>
        <a:lstStyle/>
        <a:p>
          <a:endParaRPr lang="es-ES"/>
        </a:p>
      </dgm:t>
    </dgm:pt>
    <dgm:pt modelId="{7991A607-7466-4457-87C8-C0CA40315A23}">
      <dgm:prSet phldrT="[Texto]" custT="1"/>
      <dgm:spPr/>
      <dgm:t>
        <a:bodyPr/>
        <a:lstStyle/>
        <a:p>
          <a:r>
            <a:rPr lang="es-ES" sz="1600"/>
            <a:t>Unidad </a:t>
          </a:r>
          <a:r>
            <a:rPr lang="es-ES" sz="1600" dirty="0"/>
            <a:t>1</a:t>
          </a:r>
        </a:p>
      </dgm:t>
    </dgm:pt>
    <dgm:pt modelId="{A4499F8F-8C98-4F22-9390-38711BCBAAE2}" type="parTrans" cxnId="{699FF731-067A-414C-87FE-CB60620F8569}">
      <dgm:prSet/>
      <dgm:spPr/>
      <dgm:t>
        <a:bodyPr/>
        <a:lstStyle/>
        <a:p>
          <a:endParaRPr lang="es-ES" sz="1200"/>
        </a:p>
      </dgm:t>
    </dgm:pt>
    <dgm:pt modelId="{C29B2F6D-2BFD-4ACD-96BB-CE9968F61031}" type="sibTrans" cxnId="{699FF731-067A-414C-87FE-CB60620F8569}">
      <dgm:prSet/>
      <dgm:spPr/>
      <dgm:t>
        <a:bodyPr/>
        <a:lstStyle/>
        <a:p>
          <a:endParaRPr lang="es-ES" sz="1200"/>
        </a:p>
      </dgm:t>
    </dgm:pt>
    <dgm:pt modelId="{70ED07A8-1925-4E2A-A3F7-588056F8DA59}">
      <dgm:prSet phldrT="[Texto]" custT="1"/>
      <dgm:spPr/>
      <dgm:t>
        <a:bodyPr/>
        <a:lstStyle/>
        <a:p>
          <a:pPr algn="just"/>
          <a:r>
            <a:rPr lang="es-ES" sz="1200"/>
            <a:t>El modelo de negocio es el modelo operativo y de obtención de beneficios de una MIPYME: es una función exacta que define cómo funciona la empresa y cómo obtiene beneficios. 
El modelo básico debe construirse a partir de un estudio de mercado preliminar que investigue los clientes potenciales, los posibles competidores y los posibles colaboradores.</a:t>
          </a:r>
          <a:endParaRPr lang="es-ES" sz="1200" dirty="0"/>
        </a:p>
      </dgm:t>
    </dgm:pt>
    <dgm:pt modelId="{BA2AA8D9-8A0B-4C44-AC4A-E229D520682F}" type="parTrans" cxnId="{27E4206D-420D-4A44-8E3D-381C32007183}">
      <dgm:prSet/>
      <dgm:spPr/>
      <dgm:t>
        <a:bodyPr/>
        <a:lstStyle/>
        <a:p>
          <a:endParaRPr lang="es-ES" sz="1200"/>
        </a:p>
      </dgm:t>
    </dgm:pt>
    <dgm:pt modelId="{358BC604-4285-4A45-AB42-ABED8F39E3D2}" type="sibTrans" cxnId="{27E4206D-420D-4A44-8E3D-381C32007183}">
      <dgm:prSet/>
      <dgm:spPr/>
      <dgm:t>
        <a:bodyPr/>
        <a:lstStyle/>
        <a:p>
          <a:endParaRPr lang="es-ES" sz="1200"/>
        </a:p>
      </dgm:t>
    </dgm:pt>
    <dgm:pt modelId="{929949F9-6708-4738-9713-C14A3F26FEC8}">
      <dgm:prSet phldrT="[Texto]" custT="1"/>
      <dgm:spPr/>
      <dgm:t>
        <a:bodyPr/>
        <a:lstStyle/>
        <a:p>
          <a:r>
            <a:rPr lang="es-ES" sz="1600"/>
            <a:t>Unidad </a:t>
          </a:r>
          <a:r>
            <a:rPr lang="es-ES" sz="1600" dirty="0"/>
            <a:t>2</a:t>
          </a:r>
        </a:p>
      </dgm:t>
    </dgm:pt>
    <dgm:pt modelId="{0F7E1A38-7E70-42A4-AF68-F54EB88D3B4D}" type="parTrans" cxnId="{8AA7AEF0-2C43-4D1F-9795-3D7C3DEEEFE8}">
      <dgm:prSet/>
      <dgm:spPr/>
      <dgm:t>
        <a:bodyPr/>
        <a:lstStyle/>
        <a:p>
          <a:endParaRPr lang="es-ES" sz="1200"/>
        </a:p>
      </dgm:t>
    </dgm:pt>
    <dgm:pt modelId="{ADF06A4A-9857-42CF-BDD4-187E89F55B3D}" type="sibTrans" cxnId="{8AA7AEF0-2C43-4D1F-9795-3D7C3DEEEFE8}">
      <dgm:prSet/>
      <dgm:spPr/>
      <dgm:t>
        <a:bodyPr/>
        <a:lstStyle/>
        <a:p>
          <a:endParaRPr lang="es-ES" sz="1200"/>
        </a:p>
      </dgm:t>
    </dgm:pt>
    <dgm:pt modelId="{8A584B21-BCB2-43BB-B64C-7B360D83A862}">
      <dgm:prSet phldrT="[Texto]" custT="1"/>
      <dgm:spPr/>
      <dgm:t>
        <a:bodyPr/>
        <a:lstStyle/>
        <a:p>
          <a:r>
            <a:rPr lang="es-ES" sz="1200"/>
            <a:t>B2C: Los modelos tradicionales caracterizan los comportamientos empresariales típicos que vemos a lo largo del siglo XX.
B2B: La venta de bienes y servicios a otra empresa o a organismos públicos o gubernamentales difiere del simple negocio B2C en varios aspectos
Modelo de franquicia: El propietario de este modelo - el franquiciador - vende la "receta" - al franquiciado.</a:t>
          </a:r>
          <a:endParaRPr lang="es-ES" sz="1200" dirty="0"/>
        </a:p>
      </dgm:t>
    </dgm:pt>
    <dgm:pt modelId="{425E6093-9D9F-4D0D-AF39-692D3F01524A}" type="parTrans" cxnId="{FDC28727-7F33-4001-87F1-D5F76940E233}">
      <dgm:prSet/>
      <dgm:spPr/>
      <dgm:t>
        <a:bodyPr/>
        <a:lstStyle/>
        <a:p>
          <a:endParaRPr lang="es-ES" sz="1200"/>
        </a:p>
      </dgm:t>
    </dgm:pt>
    <dgm:pt modelId="{E714A1FB-4DC7-477F-B50F-618EF34C0C2D}" type="sibTrans" cxnId="{FDC28727-7F33-4001-87F1-D5F76940E233}">
      <dgm:prSet/>
      <dgm:spPr/>
      <dgm:t>
        <a:bodyPr/>
        <a:lstStyle/>
        <a:p>
          <a:endParaRPr lang="es-ES" sz="1200"/>
        </a:p>
      </dgm:t>
    </dgm:pt>
    <dgm:pt modelId="{34A61327-4E4D-443A-94A3-4D33A6D7D0E3}">
      <dgm:prSet phldrT="[Texto]" custT="1"/>
      <dgm:spPr/>
      <dgm:t>
        <a:bodyPr/>
        <a:lstStyle/>
        <a:p>
          <a:r>
            <a:rPr lang="es-ES" sz="1600"/>
            <a:t>Unidad </a:t>
          </a:r>
          <a:r>
            <a:rPr lang="es-ES" sz="1600" dirty="0"/>
            <a:t>3</a:t>
          </a:r>
        </a:p>
      </dgm:t>
    </dgm:pt>
    <dgm:pt modelId="{0665347B-7D2F-4FC9-8F56-11EF493E60CA}" type="parTrans" cxnId="{0E3B2469-9480-4EB9-BE55-3DADE7F10448}">
      <dgm:prSet/>
      <dgm:spPr/>
      <dgm:t>
        <a:bodyPr/>
        <a:lstStyle/>
        <a:p>
          <a:endParaRPr lang="es-ES" sz="1200"/>
        </a:p>
      </dgm:t>
    </dgm:pt>
    <dgm:pt modelId="{3D975020-5312-4030-8AA0-75C64DC3CF4E}" type="sibTrans" cxnId="{0E3B2469-9480-4EB9-BE55-3DADE7F10448}">
      <dgm:prSet/>
      <dgm:spPr/>
      <dgm:t>
        <a:bodyPr/>
        <a:lstStyle/>
        <a:p>
          <a:endParaRPr lang="es-ES" sz="1200"/>
        </a:p>
      </dgm:t>
    </dgm:pt>
    <dgm:pt modelId="{70B3BB73-755C-4FB7-9365-2CA8C05F6DBE}">
      <dgm:prSet phldrT="[Texto]" custT="1"/>
      <dgm:spPr/>
      <dgm:t>
        <a:bodyPr/>
        <a:lstStyle/>
        <a:p>
          <a:r>
            <a:rPr lang="es-ES" sz="1200"/>
            <a:t>La globalización de los medios de comunicación y los negocios en la segunda mitad del siglo XX allanó el camino para las cadenas globales de producción e innovación que surgieron a finales del siglo XX.
Los nuevos modelos de negocio suelen funcionar de forma independiente, pero a veces combinan la economía colaborativa, la economía de plataforma, el modelo a la carta, la servitización, el modelo freemium y el modelo de suscripción, teniendo en cuenta la localización.</a:t>
          </a:r>
          <a:endParaRPr lang="es-ES" sz="1200" dirty="0"/>
        </a:p>
      </dgm:t>
    </dgm:pt>
    <dgm:pt modelId="{6A957AE3-DB95-46DC-BEBA-284EA4FD37FD}" type="parTrans" cxnId="{161FFABF-BCBE-4DE8-A77B-72EAA0E776D9}">
      <dgm:prSet/>
      <dgm:spPr/>
      <dgm:t>
        <a:bodyPr/>
        <a:lstStyle/>
        <a:p>
          <a:endParaRPr lang="es-ES" sz="1200"/>
        </a:p>
      </dgm:t>
    </dgm:pt>
    <dgm:pt modelId="{8435039D-A6D3-4E9E-AB8B-A8429F8247C4}" type="sibTrans" cxnId="{161FFABF-BCBE-4DE8-A77B-72EAA0E776D9}">
      <dgm:prSet/>
      <dgm:spPr/>
      <dgm:t>
        <a:bodyPr/>
        <a:lstStyle/>
        <a:p>
          <a:endParaRPr lang="es-ES" sz="1200"/>
        </a:p>
      </dgm:t>
    </dgm:pt>
    <dgm:pt modelId="{D26DBA4D-B3E8-41F3-8411-B93EB3294ACE}">
      <dgm:prSet phldrT="[Texto]" custT="1"/>
      <dgm:spPr/>
      <dgm:t>
        <a:bodyPr/>
        <a:lstStyle/>
        <a:p>
          <a:r>
            <a:rPr lang="es-ES" sz="1600"/>
            <a:t>Unidad </a:t>
          </a:r>
          <a:r>
            <a:rPr lang="es-ES" sz="1600" dirty="0"/>
            <a:t>4</a:t>
          </a:r>
        </a:p>
      </dgm:t>
    </dgm:pt>
    <dgm:pt modelId="{8E590D90-3BB2-496C-B551-48904AFE0172}" type="parTrans" cxnId="{D1A0C075-CFFB-427A-95D1-23DC594F681E}">
      <dgm:prSet/>
      <dgm:spPr/>
      <dgm:t>
        <a:bodyPr/>
        <a:lstStyle/>
        <a:p>
          <a:endParaRPr lang="es-ES" sz="1200"/>
        </a:p>
      </dgm:t>
    </dgm:pt>
    <dgm:pt modelId="{B480D4F9-929F-431C-A110-C02539316154}" type="sibTrans" cxnId="{D1A0C075-CFFB-427A-95D1-23DC594F681E}">
      <dgm:prSet/>
      <dgm:spPr/>
      <dgm:t>
        <a:bodyPr/>
        <a:lstStyle/>
        <a:p>
          <a:endParaRPr lang="es-ES" sz="1200"/>
        </a:p>
      </dgm:t>
    </dgm:pt>
    <dgm:pt modelId="{95F8F314-8226-4DD4-9FAB-361C4A237AFA}">
      <dgm:prSet phldrT="[Texto]" custT="1"/>
      <dgm:spPr/>
      <dgm:t>
        <a:bodyPr/>
        <a:lstStyle/>
        <a:p>
          <a:r>
            <a:rPr lang="es-ES" sz="1200"/>
            <a:t>Un análisis DAFO ayuda a identificar las fortalezas, debilidades, oportunidades y amenazas de la empresa.
Los nuevos empresarios deben encontrar alianzas, mentores y partidarios, y seguir trabajando en red.</a:t>
          </a:r>
          <a:endParaRPr lang="es-ES" sz="1200" dirty="0"/>
        </a:p>
      </dgm:t>
    </dgm:pt>
    <dgm:pt modelId="{B9A89374-7D96-4C31-A93C-48C9E0648F39}" type="parTrans" cxnId="{0B1960D2-D5D3-46E8-A3B8-C62CB2BD7F3B}">
      <dgm:prSet/>
      <dgm:spPr/>
      <dgm:t>
        <a:bodyPr/>
        <a:lstStyle/>
        <a:p>
          <a:endParaRPr lang="es-ES" sz="1200"/>
        </a:p>
      </dgm:t>
    </dgm:pt>
    <dgm:pt modelId="{F553AF7D-1AD1-4E8A-B89A-E1220BEB5D09}" type="sibTrans" cxnId="{0B1960D2-D5D3-46E8-A3B8-C62CB2BD7F3B}">
      <dgm:prSet/>
      <dgm:spPr/>
      <dgm:t>
        <a:bodyPr/>
        <a:lstStyle/>
        <a:p>
          <a:endParaRPr lang="es-ES" sz="1200"/>
        </a:p>
      </dgm:t>
    </dgm:pt>
    <dgm:pt modelId="{49FEBA6B-54F1-40C1-9288-0F2AB2649D67}" type="pres">
      <dgm:prSet presAssocID="{73A37D0F-0A01-427C-806C-3BDE0C554716}" presName="linearFlow" presStyleCnt="0">
        <dgm:presLayoutVars>
          <dgm:dir/>
          <dgm:animLvl val="lvl"/>
          <dgm:resizeHandles val="exact"/>
        </dgm:presLayoutVars>
      </dgm:prSet>
      <dgm:spPr/>
    </dgm:pt>
    <dgm:pt modelId="{207EC565-6A5E-42E7-ADB2-07069A95658F}" type="pres">
      <dgm:prSet presAssocID="{7991A607-7466-4457-87C8-C0CA40315A23}" presName="composite" presStyleCnt="0"/>
      <dgm:spPr/>
    </dgm:pt>
    <dgm:pt modelId="{372C945C-259A-4409-A878-2163FB9FB9E1}" type="pres">
      <dgm:prSet presAssocID="{7991A607-7466-4457-87C8-C0CA40315A23}" presName="parentText" presStyleLbl="alignNode1" presStyleIdx="0" presStyleCnt="4">
        <dgm:presLayoutVars>
          <dgm:chMax val="1"/>
          <dgm:bulletEnabled val="1"/>
        </dgm:presLayoutVars>
      </dgm:prSet>
      <dgm:spPr/>
    </dgm:pt>
    <dgm:pt modelId="{61BF64C8-B481-4665-A533-2C338B5FE312}" type="pres">
      <dgm:prSet presAssocID="{7991A607-7466-4457-87C8-C0CA40315A23}" presName="descendantText" presStyleLbl="alignAcc1" presStyleIdx="0" presStyleCnt="4" custScaleY="136616">
        <dgm:presLayoutVars>
          <dgm:bulletEnabled val="1"/>
        </dgm:presLayoutVars>
      </dgm:prSet>
      <dgm:spPr/>
    </dgm:pt>
    <dgm:pt modelId="{8D0C9BC5-5A25-46DB-B3A1-99F5F9B1E4EB}" type="pres">
      <dgm:prSet presAssocID="{C29B2F6D-2BFD-4ACD-96BB-CE9968F61031}" presName="sp" presStyleCnt="0"/>
      <dgm:spPr/>
    </dgm:pt>
    <dgm:pt modelId="{0C4CA8CF-FA47-4E25-A8FB-B020A38E2677}" type="pres">
      <dgm:prSet presAssocID="{929949F9-6708-4738-9713-C14A3F26FEC8}" presName="composite" presStyleCnt="0"/>
      <dgm:spPr/>
    </dgm:pt>
    <dgm:pt modelId="{8B8D4138-9F8B-48F9-ADD4-2E3053B5D64B}" type="pres">
      <dgm:prSet presAssocID="{929949F9-6708-4738-9713-C14A3F26FEC8}" presName="parentText" presStyleLbl="alignNode1" presStyleIdx="1" presStyleCnt="4">
        <dgm:presLayoutVars>
          <dgm:chMax val="1"/>
          <dgm:bulletEnabled val="1"/>
        </dgm:presLayoutVars>
      </dgm:prSet>
      <dgm:spPr/>
    </dgm:pt>
    <dgm:pt modelId="{EE001D36-7EA7-40EA-B3F8-70F5116F2BEF}" type="pres">
      <dgm:prSet presAssocID="{929949F9-6708-4738-9713-C14A3F26FEC8}" presName="descendantText" presStyleLbl="alignAcc1" presStyleIdx="1" presStyleCnt="4" custScaleY="147448">
        <dgm:presLayoutVars>
          <dgm:bulletEnabled val="1"/>
        </dgm:presLayoutVars>
      </dgm:prSet>
      <dgm:spPr/>
    </dgm:pt>
    <dgm:pt modelId="{11FB023F-A33F-48E9-B9C6-E54DC70040CD}" type="pres">
      <dgm:prSet presAssocID="{ADF06A4A-9857-42CF-BDD4-187E89F55B3D}" presName="sp" presStyleCnt="0"/>
      <dgm:spPr/>
    </dgm:pt>
    <dgm:pt modelId="{43DBC3F6-492D-4C2A-A252-4FEAED53631A}" type="pres">
      <dgm:prSet presAssocID="{34A61327-4E4D-443A-94A3-4D33A6D7D0E3}" presName="composite" presStyleCnt="0"/>
      <dgm:spPr/>
    </dgm:pt>
    <dgm:pt modelId="{70F5F141-B73D-4673-BBE8-3D931F4008F2}" type="pres">
      <dgm:prSet presAssocID="{34A61327-4E4D-443A-94A3-4D33A6D7D0E3}" presName="parentText" presStyleLbl="alignNode1" presStyleIdx="2" presStyleCnt="4">
        <dgm:presLayoutVars>
          <dgm:chMax val="1"/>
          <dgm:bulletEnabled val="1"/>
        </dgm:presLayoutVars>
      </dgm:prSet>
      <dgm:spPr/>
    </dgm:pt>
    <dgm:pt modelId="{E4B98815-6EE4-43A6-9D35-F25F57806168}" type="pres">
      <dgm:prSet presAssocID="{34A61327-4E4D-443A-94A3-4D33A6D7D0E3}" presName="descendantText" presStyleLbl="alignAcc1" presStyleIdx="2" presStyleCnt="4" custScaleY="152938">
        <dgm:presLayoutVars>
          <dgm:bulletEnabled val="1"/>
        </dgm:presLayoutVars>
      </dgm:prSet>
      <dgm:spPr/>
    </dgm:pt>
    <dgm:pt modelId="{DB8AD116-585C-4D62-802F-4764F169A1A2}" type="pres">
      <dgm:prSet presAssocID="{3D975020-5312-4030-8AA0-75C64DC3CF4E}" presName="sp" presStyleCnt="0"/>
      <dgm:spPr/>
    </dgm:pt>
    <dgm:pt modelId="{6A0F1073-966F-4522-B08A-673023FCBD40}" type="pres">
      <dgm:prSet presAssocID="{D26DBA4D-B3E8-41F3-8411-B93EB3294ACE}" presName="composite" presStyleCnt="0"/>
      <dgm:spPr/>
    </dgm:pt>
    <dgm:pt modelId="{BF29BC04-498C-4085-A3FC-DE1719F86F43}" type="pres">
      <dgm:prSet presAssocID="{D26DBA4D-B3E8-41F3-8411-B93EB3294ACE}" presName="parentText" presStyleLbl="alignNode1" presStyleIdx="3" presStyleCnt="4">
        <dgm:presLayoutVars>
          <dgm:chMax val="1"/>
          <dgm:bulletEnabled val="1"/>
        </dgm:presLayoutVars>
      </dgm:prSet>
      <dgm:spPr/>
    </dgm:pt>
    <dgm:pt modelId="{5A3E60FD-C527-45BD-9A2E-488F9A46CB6B}" type="pres">
      <dgm:prSet presAssocID="{D26DBA4D-B3E8-41F3-8411-B93EB3294ACE}" presName="descendantText" presStyleLbl="alignAcc1" presStyleIdx="3" presStyleCnt="4">
        <dgm:presLayoutVars>
          <dgm:bulletEnabled val="1"/>
        </dgm:presLayoutVars>
      </dgm:prSet>
      <dgm:spPr/>
    </dgm:pt>
  </dgm:ptLst>
  <dgm:cxnLst>
    <dgm:cxn modelId="{D4FA5615-A41A-4591-B959-3E1ED933A520}" type="presOf" srcId="{95F8F314-8226-4DD4-9FAB-361C4A237AFA}" destId="{5A3E60FD-C527-45BD-9A2E-488F9A46CB6B}" srcOrd="0" destOrd="0" presId="urn:microsoft.com/office/officeart/2005/8/layout/chevron2"/>
    <dgm:cxn modelId="{FDC28727-7F33-4001-87F1-D5F76940E233}" srcId="{929949F9-6708-4738-9713-C14A3F26FEC8}" destId="{8A584B21-BCB2-43BB-B64C-7B360D83A862}" srcOrd="0" destOrd="0" parTransId="{425E6093-9D9F-4D0D-AF39-692D3F01524A}" sibTransId="{E714A1FB-4DC7-477F-B50F-618EF34C0C2D}"/>
    <dgm:cxn modelId="{699FF731-067A-414C-87FE-CB60620F8569}" srcId="{73A37D0F-0A01-427C-806C-3BDE0C554716}" destId="{7991A607-7466-4457-87C8-C0CA40315A23}" srcOrd="0" destOrd="0" parTransId="{A4499F8F-8C98-4F22-9390-38711BCBAAE2}" sibTransId="{C29B2F6D-2BFD-4ACD-96BB-CE9968F61031}"/>
    <dgm:cxn modelId="{AAC8A043-8A8B-4647-BD7E-B4B8934C241C}" type="presOf" srcId="{D26DBA4D-B3E8-41F3-8411-B93EB3294ACE}" destId="{BF29BC04-498C-4085-A3FC-DE1719F86F43}" srcOrd="0" destOrd="0" presId="urn:microsoft.com/office/officeart/2005/8/layout/chevron2"/>
    <dgm:cxn modelId="{0E3B2469-9480-4EB9-BE55-3DADE7F10448}" srcId="{73A37D0F-0A01-427C-806C-3BDE0C554716}" destId="{34A61327-4E4D-443A-94A3-4D33A6D7D0E3}" srcOrd="2" destOrd="0" parTransId="{0665347B-7D2F-4FC9-8F56-11EF493E60CA}" sibTransId="{3D975020-5312-4030-8AA0-75C64DC3CF4E}"/>
    <dgm:cxn modelId="{27E4206D-420D-4A44-8E3D-381C32007183}" srcId="{7991A607-7466-4457-87C8-C0CA40315A23}" destId="{70ED07A8-1925-4E2A-A3F7-588056F8DA59}" srcOrd="0" destOrd="0" parTransId="{BA2AA8D9-8A0B-4C44-AC4A-E229D520682F}" sibTransId="{358BC604-4285-4A45-AB42-ABED8F39E3D2}"/>
    <dgm:cxn modelId="{D1A0C075-CFFB-427A-95D1-23DC594F681E}" srcId="{73A37D0F-0A01-427C-806C-3BDE0C554716}" destId="{D26DBA4D-B3E8-41F3-8411-B93EB3294ACE}" srcOrd="3" destOrd="0" parTransId="{8E590D90-3BB2-496C-B551-48904AFE0172}" sibTransId="{B480D4F9-929F-431C-A110-C02539316154}"/>
    <dgm:cxn modelId="{AD670B58-B3EC-4AAA-9548-8E67132A1022}" type="presOf" srcId="{73A37D0F-0A01-427C-806C-3BDE0C554716}" destId="{49FEBA6B-54F1-40C1-9288-0F2AB2649D67}" srcOrd="0" destOrd="0" presId="urn:microsoft.com/office/officeart/2005/8/layout/chevron2"/>
    <dgm:cxn modelId="{30145381-78CD-45F1-A2C5-4FA86B038B2D}" type="presOf" srcId="{7991A607-7466-4457-87C8-C0CA40315A23}" destId="{372C945C-259A-4409-A878-2163FB9FB9E1}" srcOrd="0" destOrd="0" presId="urn:microsoft.com/office/officeart/2005/8/layout/chevron2"/>
    <dgm:cxn modelId="{5F7634A8-F0F7-4878-A74D-52317EA83116}" type="presOf" srcId="{8A584B21-BCB2-43BB-B64C-7B360D83A862}" destId="{EE001D36-7EA7-40EA-B3F8-70F5116F2BEF}" srcOrd="0" destOrd="0" presId="urn:microsoft.com/office/officeart/2005/8/layout/chevron2"/>
    <dgm:cxn modelId="{CC5EE9BB-8B97-40EC-A28D-88215B8948DF}" type="presOf" srcId="{34A61327-4E4D-443A-94A3-4D33A6D7D0E3}" destId="{70F5F141-B73D-4673-BBE8-3D931F4008F2}" srcOrd="0" destOrd="0" presId="urn:microsoft.com/office/officeart/2005/8/layout/chevron2"/>
    <dgm:cxn modelId="{161FFABF-BCBE-4DE8-A77B-72EAA0E776D9}" srcId="{34A61327-4E4D-443A-94A3-4D33A6D7D0E3}" destId="{70B3BB73-755C-4FB7-9365-2CA8C05F6DBE}" srcOrd="0" destOrd="0" parTransId="{6A957AE3-DB95-46DC-BEBA-284EA4FD37FD}" sibTransId="{8435039D-A6D3-4E9E-AB8B-A8429F8247C4}"/>
    <dgm:cxn modelId="{602B11CA-F846-4D8B-92B3-0DBBF392E24A}" type="presOf" srcId="{929949F9-6708-4738-9713-C14A3F26FEC8}" destId="{8B8D4138-9F8B-48F9-ADD4-2E3053B5D64B}" srcOrd="0" destOrd="0" presId="urn:microsoft.com/office/officeart/2005/8/layout/chevron2"/>
    <dgm:cxn modelId="{0B1960D2-D5D3-46E8-A3B8-C62CB2BD7F3B}" srcId="{D26DBA4D-B3E8-41F3-8411-B93EB3294ACE}" destId="{95F8F314-8226-4DD4-9FAB-361C4A237AFA}" srcOrd="0" destOrd="0" parTransId="{B9A89374-7D96-4C31-A93C-48C9E0648F39}" sibTransId="{F553AF7D-1AD1-4E8A-B89A-E1220BEB5D09}"/>
    <dgm:cxn modelId="{4BA320E8-2DF3-4E7E-B18B-659CEB6FD011}" type="presOf" srcId="{70B3BB73-755C-4FB7-9365-2CA8C05F6DBE}" destId="{E4B98815-6EE4-43A6-9D35-F25F57806168}" srcOrd="0" destOrd="0" presId="urn:microsoft.com/office/officeart/2005/8/layout/chevron2"/>
    <dgm:cxn modelId="{8AA7AEF0-2C43-4D1F-9795-3D7C3DEEEFE8}" srcId="{73A37D0F-0A01-427C-806C-3BDE0C554716}" destId="{929949F9-6708-4738-9713-C14A3F26FEC8}" srcOrd="1" destOrd="0" parTransId="{0F7E1A38-7E70-42A4-AF68-F54EB88D3B4D}" sibTransId="{ADF06A4A-9857-42CF-BDD4-187E89F55B3D}"/>
    <dgm:cxn modelId="{A78A66F7-08BB-42E0-B03F-F4DC4DD532B6}" type="presOf" srcId="{70ED07A8-1925-4E2A-A3F7-588056F8DA59}" destId="{61BF64C8-B481-4665-A533-2C338B5FE312}" srcOrd="0" destOrd="0" presId="urn:microsoft.com/office/officeart/2005/8/layout/chevron2"/>
    <dgm:cxn modelId="{09807F57-12DA-4D52-B57C-4BDD525106D8}" type="presParOf" srcId="{49FEBA6B-54F1-40C1-9288-0F2AB2649D67}" destId="{207EC565-6A5E-42E7-ADB2-07069A95658F}" srcOrd="0" destOrd="0" presId="urn:microsoft.com/office/officeart/2005/8/layout/chevron2"/>
    <dgm:cxn modelId="{97491901-C94B-4FFC-99E6-910F39736E23}" type="presParOf" srcId="{207EC565-6A5E-42E7-ADB2-07069A95658F}" destId="{372C945C-259A-4409-A878-2163FB9FB9E1}" srcOrd="0" destOrd="0" presId="urn:microsoft.com/office/officeart/2005/8/layout/chevron2"/>
    <dgm:cxn modelId="{2FBA76C3-8673-4687-BF2D-D692649B23DD}" type="presParOf" srcId="{207EC565-6A5E-42E7-ADB2-07069A95658F}" destId="{61BF64C8-B481-4665-A533-2C338B5FE312}" srcOrd="1" destOrd="0" presId="urn:microsoft.com/office/officeart/2005/8/layout/chevron2"/>
    <dgm:cxn modelId="{FD308ED2-4D5E-4944-873C-3CFAC0F385CF}" type="presParOf" srcId="{49FEBA6B-54F1-40C1-9288-0F2AB2649D67}" destId="{8D0C9BC5-5A25-46DB-B3A1-99F5F9B1E4EB}" srcOrd="1" destOrd="0" presId="urn:microsoft.com/office/officeart/2005/8/layout/chevron2"/>
    <dgm:cxn modelId="{5F56241B-B13A-4B8F-AD65-D694E2218559}" type="presParOf" srcId="{49FEBA6B-54F1-40C1-9288-0F2AB2649D67}" destId="{0C4CA8CF-FA47-4E25-A8FB-B020A38E2677}" srcOrd="2" destOrd="0" presId="urn:microsoft.com/office/officeart/2005/8/layout/chevron2"/>
    <dgm:cxn modelId="{0DEF7DC1-4560-4022-89E1-FA86916C3BA0}" type="presParOf" srcId="{0C4CA8CF-FA47-4E25-A8FB-B020A38E2677}" destId="{8B8D4138-9F8B-48F9-ADD4-2E3053B5D64B}" srcOrd="0" destOrd="0" presId="urn:microsoft.com/office/officeart/2005/8/layout/chevron2"/>
    <dgm:cxn modelId="{5F1A5EED-385D-4EC0-BE1D-E39F01ACEAC8}" type="presParOf" srcId="{0C4CA8CF-FA47-4E25-A8FB-B020A38E2677}" destId="{EE001D36-7EA7-40EA-B3F8-70F5116F2BEF}" srcOrd="1" destOrd="0" presId="urn:microsoft.com/office/officeart/2005/8/layout/chevron2"/>
    <dgm:cxn modelId="{A10AF34B-A236-4F6B-9134-003D713D830C}" type="presParOf" srcId="{49FEBA6B-54F1-40C1-9288-0F2AB2649D67}" destId="{11FB023F-A33F-48E9-B9C6-E54DC70040CD}" srcOrd="3" destOrd="0" presId="urn:microsoft.com/office/officeart/2005/8/layout/chevron2"/>
    <dgm:cxn modelId="{CF46E0F7-A030-49E2-AEB2-A777A729E0CA}" type="presParOf" srcId="{49FEBA6B-54F1-40C1-9288-0F2AB2649D67}" destId="{43DBC3F6-492D-4C2A-A252-4FEAED53631A}" srcOrd="4" destOrd="0" presId="urn:microsoft.com/office/officeart/2005/8/layout/chevron2"/>
    <dgm:cxn modelId="{3A024983-132F-4E2E-95B9-BADB6B3C2FCF}" type="presParOf" srcId="{43DBC3F6-492D-4C2A-A252-4FEAED53631A}" destId="{70F5F141-B73D-4673-BBE8-3D931F4008F2}" srcOrd="0" destOrd="0" presId="urn:microsoft.com/office/officeart/2005/8/layout/chevron2"/>
    <dgm:cxn modelId="{B0522303-EC98-48BF-A1D2-3575D76B1E92}" type="presParOf" srcId="{43DBC3F6-492D-4C2A-A252-4FEAED53631A}" destId="{E4B98815-6EE4-43A6-9D35-F25F57806168}" srcOrd="1" destOrd="0" presId="urn:microsoft.com/office/officeart/2005/8/layout/chevron2"/>
    <dgm:cxn modelId="{CE4F5E14-0A96-4EC6-A9C5-37D5A87AC46E}" type="presParOf" srcId="{49FEBA6B-54F1-40C1-9288-0F2AB2649D67}" destId="{DB8AD116-585C-4D62-802F-4764F169A1A2}" srcOrd="5" destOrd="0" presId="urn:microsoft.com/office/officeart/2005/8/layout/chevron2"/>
    <dgm:cxn modelId="{1677D3BE-BD12-4EA5-ABD1-DBA24F1FF2BA}" type="presParOf" srcId="{49FEBA6B-54F1-40C1-9288-0F2AB2649D67}" destId="{6A0F1073-966F-4522-B08A-673023FCBD40}" srcOrd="6" destOrd="0" presId="urn:microsoft.com/office/officeart/2005/8/layout/chevron2"/>
    <dgm:cxn modelId="{B24AB984-A270-4E03-B402-1AB79862790C}" type="presParOf" srcId="{6A0F1073-966F-4522-B08A-673023FCBD40}" destId="{BF29BC04-498C-4085-A3FC-DE1719F86F43}" srcOrd="0" destOrd="0" presId="urn:microsoft.com/office/officeart/2005/8/layout/chevron2"/>
    <dgm:cxn modelId="{0FBC0F99-9386-4408-BB4C-D70E1A4FFA8B}" type="presParOf" srcId="{6A0F1073-966F-4522-B08A-673023FCBD40}" destId="{5A3E60FD-C527-45BD-9A2E-488F9A46CB6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2FEFD-0534-4CDE-BDFC-5DC8A0A6E211}">
      <dsp:nvSpPr>
        <dsp:cNvPr id="0" name=""/>
        <dsp:cNvSpPr/>
      </dsp:nvSpPr>
      <dsp:spPr>
        <a:xfrm rot="16200000">
          <a:off x="-807994" y="810441"/>
          <a:ext cx="4022725" cy="2401841"/>
        </a:xfrm>
        <a:prstGeom prst="flowChartManualOperati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2044" bIns="0" numCol="1" spcCol="1270" anchor="t" anchorCtr="0">
          <a:noAutofit/>
        </a:bodyPr>
        <a:lstStyle/>
        <a:p>
          <a:pPr marL="0" lvl="0" indent="0" algn="just" defTabSz="844550">
            <a:lnSpc>
              <a:spcPct val="90000"/>
            </a:lnSpc>
            <a:spcBef>
              <a:spcPct val="0"/>
            </a:spcBef>
            <a:spcAft>
              <a:spcPct val="35000"/>
            </a:spcAft>
            <a:buNone/>
          </a:pPr>
          <a:r>
            <a:rPr lang="en-GB" sz="1900" kern="1200" noProof="0"/>
            <a:t>UNIDAD </a:t>
          </a:r>
          <a:r>
            <a:rPr lang="en-GB" sz="1900" kern="1200" noProof="0" dirty="0"/>
            <a:t>1</a:t>
          </a:r>
          <a:r>
            <a:rPr lang="en-GB" sz="1900" kern="1200" noProof="0"/>
            <a:t>: </a:t>
          </a:r>
          <a:r>
            <a:rPr lang="es-ES" sz="1900" kern="1200" noProof="0"/>
            <a:t>Modelos de negocio (MN) de MiPymes </a:t>
          </a:r>
          <a:endParaRPr lang="en-GB" sz="1900" kern="1200" noProof="0" dirty="0"/>
        </a:p>
        <a:p>
          <a:pPr marL="114300" lvl="1" indent="-114300" algn="just" defTabSz="666750">
            <a:lnSpc>
              <a:spcPct val="90000"/>
            </a:lnSpc>
            <a:spcBef>
              <a:spcPct val="0"/>
            </a:spcBef>
            <a:spcAft>
              <a:spcPct val="15000"/>
            </a:spcAft>
            <a:buChar char="•"/>
          </a:pPr>
          <a:r>
            <a:rPr lang="en-GB" sz="1500" kern="1200" noProof="0"/>
            <a:t>Modelos básicos</a:t>
          </a:r>
          <a:endParaRPr lang="en-GB" sz="1500" kern="1200" noProof="0" dirty="0"/>
        </a:p>
        <a:p>
          <a:pPr marL="114300" lvl="1" indent="-114300" algn="just" defTabSz="666750">
            <a:lnSpc>
              <a:spcPct val="90000"/>
            </a:lnSpc>
            <a:spcBef>
              <a:spcPct val="0"/>
            </a:spcBef>
            <a:spcAft>
              <a:spcPct val="15000"/>
            </a:spcAft>
            <a:buChar char="•"/>
          </a:pPr>
          <a:r>
            <a:rPr lang="en-GB" sz="1500" kern="1200" noProof="0"/>
            <a:t>Reglas del pulgar</a:t>
          </a:r>
          <a:endParaRPr lang="en-GB" sz="1500" kern="1200" noProof="0" dirty="0"/>
        </a:p>
        <a:p>
          <a:pPr marL="114300" lvl="1" indent="-114300" algn="just" defTabSz="666750">
            <a:lnSpc>
              <a:spcPct val="90000"/>
            </a:lnSpc>
            <a:spcBef>
              <a:spcPct val="0"/>
            </a:spcBef>
            <a:spcAft>
              <a:spcPct val="15000"/>
            </a:spcAft>
            <a:buChar char="•"/>
          </a:pPr>
          <a:r>
            <a:rPr lang="en-GB" sz="1500" kern="1200" noProof="0"/>
            <a:t>Financiar una empresa</a:t>
          </a:r>
          <a:endParaRPr lang="en-GB" sz="1500" kern="1200" noProof="0" dirty="0"/>
        </a:p>
      </dsp:txBody>
      <dsp:txXfrm rot="5400000">
        <a:off x="2448" y="804544"/>
        <a:ext cx="2401841" cy="2413635"/>
      </dsp:txXfrm>
    </dsp:sp>
    <dsp:sp modelId="{6A06E1D3-CB2E-499A-A964-4B9EA4634424}">
      <dsp:nvSpPr>
        <dsp:cNvPr id="0" name=""/>
        <dsp:cNvSpPr/>
      </dsp:nvSpPr>
      <dsp:spPr>
        <a:xfrm rot="16200000">
          <a:off x="1773984" y="810441"/>
          <a:ext cx="4022725" cy="2401841"/>
        </a:xfrm>
        <a:prstGeom prst="flowChartManualOperati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2044" bIns="0" numCol="1" spcCol="1270" anchor="t" anchorCtr="0">
          <a:noAutofit/>
        </a:bodyPr>
        <a:lstStyle/>
        <a:p>
          <a:pPr marL="0" lvl="0" indent="0" algn="just" defTabSz="844550">
            <a:lnSpc>
              <a:spcPct val="90000"/>
            </a:lnSpc>
            <a:spcBef>
              <a:spcPct val="0"/>
            </a:spcBef>
            <a:spcAft>
              <a:spcPct val="35000"/>
            </a:spcAft>
            <a:buNone/>
          </a:pPr>
          <a:r>
            <a:rPr lang="en-GB" sz="1900" kern="1200" noProof="0"/>
            <a:t>UNIDAD </a:t>
          </a:r>
          <a:r>
            <a:rPr lang="en-GB" sz="1900" kern="1200" noProof="0" dirty="0"/>
            <a:t>2</a:t>
          </a:r>
          <a:r>
            <a:rPr lang="en-GB" sz="1900" kern="1200" noProof="0"/>
            <a:t>: Modelos de negocio tradicionales</a:t>
          </a:r>
          <a:endParaRPr lang="en-GB" sz="1900" kern="1200" noProof="0" dirty="0"/>
        </a:p>
        <a:p>
          <a:pPr marL="114300" lvl="1" indent="-114300" algn="just" defTabSz="666750">
            <a:lnSpc>
              <a:spcPct val="90000"/>
            </a:lnSpc>
            <a:spcBef>
              <a:spcPct val="0"/>
            </a:spcBef>
            <a:spcAft>
              <a:spcPct val="15000"/>
            </a:spcAft>
            <a:buChar char="•"/>
          </a:pPr>
          <a:r>
            <a:rPr lang="en-GB" sz="1500" kern="1200" noProof="0" dirty="0"/>
            <a:t>B2C</a:t>
          </a:r>
        </a:p>
        <a:p>
          <a:pPr marL="114300" lvl="1" indent="-114300" algn="just" defTabSz="666750">
            <a:lnSpc>
              <a:spcPct val="90000"/>
            </a:lnSpc>
            <a:spcBef>
              <a:spcPct val="0"/>
            </a:spcBef>
            <a:spcAft>
              <a:spcPct val="15000"/>
            </a:spcAft>
            <a:buChar char="•"/>
          </a:pPr>
          <a:r>
            <a:rPr lang="en-GB" sz="1500" kern="1200" noProof="0" dirty="0"/>
            <a:t>B2B</a:t>
          </a:r>
        </a:p>
        <a:p>
          <a:pPr marL="114300" lvl="1" indent="-114300" algn="just" defTabSz="666750">
            <a:lnSpc>
              <a:spcPct val="90000"/>
            </a:lnSpc>
            <a:spcBef>
              <a:spcPct val="0"/>
            </a:spcBef>
            <a:spcAft>
              <a:spcPct val="15000"/>
            </a:spcAft>
            <a:buChar char="•"/>
          </a:pPr>
          <a:r>
            <a:rPr lang="en-GB" sz="1500" kern="1200" noProof="0"/>
            <a:t>Franquicia</a:t>
          </a:r>
          <a:endParaRPr lang="en-GB" sz="1500" kern="1200" noProof="0" dirty="0"/>
        </a:p>
        <a:p>
          <a:pPr marL="114300" lvl="1" indent="-114300" algn="just" defTabSz="666750">
            <a:lnSpc>
              <a:spcPct val="90000"/>
            </a:lnSpc>
            <a:spcBef>
              <a:spcPct val="0"/>
            </a:spcBef>
            <a:spcAft>
              <a:spcPct val="15000"/>
            </a:spcAft>
            <a:buChar char="•"/>
          </a:pPr>
          <a:r>
            <a:rPr lang="es-ES" sz="1500" kern="1200" noProof="0"/>
            <a:t>MiPymes en las economías nacionales</a:t>
          </a:r>
          <a:endParaRPr lang="en-GB" sz="1500" kern="1200" noProof="0" dirty="0"/>
        </a:p>
      </dsp:txBody>
      <dsp:txXfrm rot="5400000">
        <a:off x="2584426" y="804544"/>
        <a:ext cx="2401841" cy="2413635"/>
      </dsp:txXfrm>
    </dsp:sp>
    <dsp:sp modelId="{3DEE8081-9DAE-447D-949C-DEF3860D6332}">
      <dsp:nvSpPr>
        <dsp:cNvPr id="0" name=""/>
        <dsp:cNvSpPr/>
      </dsp:nvSpPr>
      <dsp:spPr>
        <a:xfrm rot="16200000">
          <a:off x="4355964" y="810441"/>
          <a:ext cx="4022725" cy="2401841"/>
        </a:xfrm>
        <a:prstGeom prst="flowChartManualOperati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2044" bIns="0" numCol="1" spcCol="1270" anchor="t" anchorCtr="0">
          <a:noAutofit/>
        </a:bodyPr>
        <a:lstStyle/>
        <a:p>
          <a:pPr marL="0" lvl="0" indent="0" algn="just" defTabSz="844550">
            <a:lnSpc>
              <a:spcPct val="90000"/>
            </a:lnSpc>
            <a:spcBef>
              <a:spcPct val="0"/>
            </a:spcBef>
            <a:spcAft>
              <a:spcPct val="35000"/>
            </a:spcAft>
            <a:buNone/>
          </a:pPr>
          <a:r>
            <a:rPr lang="en-GB" sz="1900" kern="1200" noProof="0"/>
            <a:t>UNIDAD </a:t>
          </a:r>
          <a:r>
            <a:rPr lang="en-GB" sz="1900" kern="1200" noProof="0" dirty="0"/>
            <a:t>3</a:t>
          </a:r>
          <a:r>
            <a:rPr lang="en-GB" sz="1900" kern="1200" noProof="0"/>
            <a:t>: Modelos de negocio del siglo XXI</a:t>
          </a:r>
          <a:endParaRPr lang="en-GB" sz="1900" kern="1200" noProof="0" dirty="0"/>
        </a:p>
        <a:p>
          <a:pPr marL="114300" lvl="1" indent="-114300" algn="just" defTabSz="666750">
            <a:lnSpc>
              <a:spcPct val="90000"/>
            </a:lnSpc>
            <a:spcBef>
              <a:spcPct val="0"/>
            </a:spcBef>
            <a:spcAft>
              <a:spcPct val="15000"/>
            </a:spcAft>
            <a:buChar char="•"/>
          </a:pPr>
          <a:r>
            <a:rPr lang="en-GB" sz="1500" kern="1200" noProof="0"/>
            <a:t>Mercados europeos y globales</a:t>
          </a:r>
          <a:endParaRPr lang="en-GB" sz="1500" kern="1200" noProof="0" dirty="0"/>
        </a:p>
        <a:p>
          <a:pPr marL="114300" lvl="1" indent="-114300" algn="just" defTabSz="666750">
            <a:lnSpc>
              <a:spcPct val="90000"/>
            </a:lnSpc>
            <a:spcBef>
              <a:spcPct val="0"/>
            </a:spcBef>
            <a:spcAft>
              <a:spcPct val="15000"/>
            </a:spcAft>
            <a:buChar char="•"/>
          </a:pPr>
          <a:r>
            <a:rPr lang="en-GB" sz="1500" kern="1200" noProof="0" dirty="0"/>
            <a:t>Start</a:t>
          </a:r>
          <a:r>
            <a:rPr lang="hu-HU" sz="1500" kern="1200" noProof="0" dirty="0"/>
            <a:t>-</a:t>
          </a:r>
          <a:r>
            <a:rPr lang="en-GB" sz="1500" kern="1200" noProof="0" dirty="0"/>
            <a:t>ups</a:t>
          </a:r>
        </a:p>
        <a:p>
          <a:pPr marL="114300" lvl="1" indent="-114300" algn="just" defTabSz="666750">
            <a:lnSpc>
              <a:spcPct val="90000"/>
            </a:lnSpc>
            <a:spcBef>
              <a:spcPct val="0"/>
            </a:spcBef>
            <a:spcAft>
              <a:spcPct val="15000"/>
            </a:spcAft>
            <a:buChar char="•"/>
          </a:pPr>
          <a:r>
            <a:rPr lang="en-GB" sz="1500" kern="1200" noProof="0"/>
            <a:t>Otros nuevos MN</a:t>
          </a:r>
          <a:endParaRPr lang="en-GB" sz="1500" kern="1200" noProof="0" dirty="0"/>
        </a:p>
      </dsp:txBody>
      <dsp:txXfrm rot="5400000">
        <a:off x="5166406" y="804544"/>
        <a:ext cx="2401841" cy="2413635"/>
      </dsp:txXfrm>
    </dsp:sp>
    <dsp:sp modelId="{6B6887F9-B0E8-4B1D-AE94-0817E616FDFB}">
      <dsp:nvSpPr>
        <dsp:cNvPr id="0" name=""/>
        <dsp:cNvSpPr/>
      </dsp:nvSpPr>
      <dsp:spPr>
        <a:xfrm rot="16200000">
          <a:off x="6937943" y="810441"/>
          <a:ext cx="4022725" cy="2401841"/>
        </a:xfrm>
        <a:prstGeom prst="flowChartManualOperati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2044" bIns="0" numCol="1" spcCol="1270" anchor="t" anchorCtr="0">
          <a:noAutofit/>
        </a:bodyPr>
        <a:lstStyle/>
        <a:p>
          <a:pPr marL="0" lvl="0" indent="0" algn="just" defTabSz="844550">
            <a:lnSpc>
              <a:spcPct val="90000"/>
            </a:lnSpc>
            <a:spcBef>
              <a:spcPct val="0"/>
            </a:spcBef>
            <a:spcAft>
              <a:spcPct val="35000"/>
            </a:spcAft>
            <a:buNone/>
          </a:pPr>
          <a:r>
            <a:rPr lang="en-GB" sz="1900" kern="1200" noProof="0"/>
            <a:t>UNIDAD </a:t>
          </a:r>
          <a:r>
            <a:rPr lang="en-GB" sz="1900" kern="1200" noProof="0" dirty="0"/>
            <a:t>4</a:t>
          </a:r>
          <a:r>
            <a:rPr lang="en-GB" sz="1900" kern="1200" noProof="0"/>
            <a:t>:</a:t>
          </a:r>
          <a:r>
            <a:rPr lang="sk-SK" sz="1900" kern="1200" noProof="0"/>
            <a:t> </a:t>
          </a:r>
          <a:r>
            <a:rPr lang="en-GB" sz="1900" kern="1200" noProof="0"/>
            <a:t>Crear tu propio modelo de negocio</a:t>
          </a:r>
          <a:endParaRPr lang="en-GB" sz="1900" kern="1200" noProof="0" dirty="0"/>
        </a:p>
        <a:p>
          <a:pPr marL="114300" lvl="1" indent="-114300" algn="just" defTabSz="666750">
            <a:lnSpc>
              <a:spcPct val="90000"/>
            </a:lnSpc>
            <a:spcBef>
              <a:spcPct val="0"/>
            </a:spcBef>
            <a:spcAft>
              <a:spcPct val="15000"/>
            </a:spcAft>
            <a:buChar char="•"/>
          </a:pPr>
          <a:r>
            <a:rPr lang="en-GB" sz="1500" kern="1200" noProof="0"/>
            <a:t>Tu DAFO</a:t>
          </a:r>
          <a:endParaRPr lang="en-GB" sz="1500" kern="1200" noProof="0" dirty="0"/>
        </a:p>
        <a:p>
          <a:pPr marL="114300" lvl="1" indent="-114300" algn="just" defTabSz="666750">
            <a:lnSpc>
              <a:spcPct val="90000"/>
            </a:lnSpc>
            <a:spcBef>
              <a:spcPct val="0"/>
            </a:spcBef>
            <a:spcAft>
              <a:spcPct val="15000"/>
            </a:spcAft>
            <a:buChar char="•"/>
          </a:pPr>
          <a:r>
            <a:rPr lang="en-GB" sz="1500" kern="1200" noProof="0"/>
            <a:t>Herramientas y tecnologías</a:t>
          </a:r>
          <a:endParaRPr lang="en-GB" sz="1500" kern="1200" noProof="0" dirty="0"/>
        </a:p>
        <a:p>
          <a:pPr marL="114300" lvl="1" indent="-114300" algn="just" defTabSz="666750">
            <a:lnSpc>
              <a:spcPct val="90000"/>
            </a:lnSpc>
            <a:spcBef>
              <a:spcPct val="0"/>
            </a:spcBef>
            <a:spcAft>
              <a:spcPct val="15000"/>
            </a:spcAft>
            <a:buChar char="•"/>
          </a:pPr>
          <a:r>
            <a:rPr lang="en-GB" sz="1500" kern="1200" noProof="0"/>
            <a:t>Alianzas y networking</a:t>
          </a:r>
          <a:endParaRPr lang="en-GB" sz="1500" kern="1200" noProof="0" dirty="0"/>
        </a:p>
        <a:p>
          <a:pPr marL="114300" lvl="1" indent="-114300" algn="just" defTabSz="666750">
            <a:lnSpc>
              <a:spcPct val="90000"/>
            </a:lnSpc>
            <a:spcBef>
              <a:spcPct val="0"/>
            </a:spcBef>
            <a:spcAft>
              <a:spcPct val="15000"/>
            </a:spcAft>
            <a:buChar char="•"/>
          </a:pPr>
          <a:endParaRPr lang="en-GB" sz="1500" kern="1200" noProof="0" dirty="0"/>
        </a:p>
        <a:p>
          <a:pPr marL="114300" lvl="1" indent="-114300" algn="just" defTabSz="666750">
            <a:lnSpc>
              <a:spcPct val="90000"/>
            </a:lnSpc>
            <a:spcBef>
              <a:spcPct val="0"/>
            </a:spcBef>
            <a:spcAft>
              <a:spcPct val="15000"/>
            </a:spcAft>
            <a:buChar char="•"/>
          </a:pPr>
          <a:endParaRPr lang="en-GB" sz="1500" kern="1200" noProof="0" dirty="0"/>
        </a:p>
      </dsp:txBody>
      <dsp:txXfrm rot="5400000">
        <a:off x="7748385" y="804544"/>
        <a:ext cx="2401841" cy="24136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0519C-FFEF-457F-A229-C5C7703BAA50}">
      <dsp:nvSpPr>
        <dsp:cNvPr id="0" name=""/>
        <dsp:cNvSpPr/>
      </dsp:nvSpPr>
      <dsp:spPr>
        <a:xfrm>
          <a:off x="0" y="11262"/>
          <a:ext cx="4938712" cy="3744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GB" sz="1300" kern="1200" noProof="0">
              <a:hlinkClick xmlns:r="http://schemas.openxmlformats.org/officeDocument/2006/relationships" r:id="rId1"/>
            </a:rPr>
            <a:t>Costes/Gastos</a:t>
          </a:r>
          <a:endParaRPr lang="en-GB" sz="1300" kern="1200" noProof="0" dirty="0"/>
        </a:p>
      </dsp:txBody>
      <dsp:txXfrm>
        <a:off x="0" y="11262"/>
        <a:ext cx="4938712" cy="374400"/>
      </dsp:txXfrm>
    </dsp:sp>
    <dsp:sp modelId="{FC93575D-D700-4AFC-AB73-66D10A2C3C87}">
      <dsp:nvSpPr>
        <dsp:cNvPr id="0" name=""/>
        <dsp:cNvSpPr/>
      </dsp:nvSpPr>
      <dsp:spPr>
        <a:xfrm>
          <a:off x="0" y="381656"/>
          <a:ext cx="4938712" cy="363987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just" defTabSz="755650">
            <a:lnSpc>
              <a:spcPct val="90000"/>
            </a:lnSpc>
            <a:spcBef>
              <a:spcPct val="0"/>
            </a:spcBef>
            <a:spcAft>
              <a:spcPct val="15000"/>
            </a:spcAft>
            <a:buFont typeface="Wingdings" panose="05000000000000000000" pitchFamily="2" charset="2"/>
            <a:buChar char="§"/>
          </a:pPr>
          <a:r>
            <a:rPr lang="es-ES" sz="1700" kern="1200" noProof="0">
              <a:solidFill>
                <a:prstClr val="black">
                  <a:hueOff val="0"/>
                  <a:satOff val="0"/>
                  <a:lumOff val="0"/>
                  <a:alphaOff val="0"/>
                </a:prstClr>
              </a:solidFill>
              <a:latin typeface="Calibri" panose="020F0502020204030204"/>
              <a:ea typeface="+mn-ea"/>
              <a:cs typeface="+mn-cs"/>
            </a:rPr>
            <a:t>insumos (suministros)
herramientas de producción (máquinas, equipos, TI)
costes de ubicación (oficina, fábrica, tiendas, etc.)
costes de recursos humanos (incluidos impuestos y cotizaciones sociales) 
costes de marketing y ventas
costes administrativos (tasas de registro, contabilidad, administración)
costes de acceso al capital 
gastos de actividades financieras (pérdida por tipo de cambio, intereses pagados, etc.) 
cálculo de todos los impuestos y tasas a pagar</a:t>
          </a:r>
          <a:endParaRPr lang="en-GB" sz="1700" kern="1200" noProof="0" dirty="0">
            <a:solidFill>
              <a:prstClr val="black">
                <a:hueOff val="0"/>
                <a:satOff val="0"/>
                <a:lumOff val="0"/>
                <a:alphaOff val="0"/>
              </a:prstClr>
            </a:solidFill>
            <a:latin typeface="Calibri" panose="020F0502020204030204"/>
            <a:ea typeface="+mn-ea"/>
            <a:cs typeface="+mn-cs"/>
          </a:endParaRPr>
        </a:p>
      </dsp:txBody>
      <dsp:txXfrm>
        <a:off x="0" y="381656"/>
        <a:ext cx="4938712" cy="36398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0519C-FFEF-457F-A229-C5C7703BAA50}">
      <dsp:nvSpPr>
        <dsp:cNvPr id="0" name=""/>
        <dsp:cNvSpPr/>
      </dsp:nvSpPr>
      <dsp:spPr>
        <a:xfrm>
          <a:off x="0" y="0"/>
          <a:ext cx="4938712" cy="1584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hlinkClick xmlns:r="http://schemas.openxmlformats.org/officeDocument/2006/relationships" r:id="rId1"/>
            </a:rPr>
            <a:t>Ingresos</a:t>
          </a:r>
          <a:endParaRPr lang="en-GB" sz="2100" kern="1200" dirty="0"/>
        </a:p>
      </dsp:txBody>
      <dsp:txXfrm>
        <a:off x="0" y="0"/>
        <a:ext cx="4938712" cy="1584000"/>
      </dsp:txXfrm>
    </dsp:sp>
    <dsp:sp modelId="{FC93575D-D700-4AFC-AB73-66D10A2C3C87}">
      <dsp:nvSpPr>
        <dsp:cNvPr id="0" name=""/>
        <dsp:cNvSpPr/>
      </dsp:nvSpPr>
      <dsp:spPr>
        <a:xfrm>
          <a:off x="0" y="1594963"/>
          <a:ext cx="4938712" cy="241559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just" defTabSz="755650">
            <a:lnSpc>
              <a:spcPct val="90000"/>
            </a:lnSpc>
            <a:spcBef>
              <a:spcPct val="0"/>
            </a:spcBef>
            <a:spcAft>
              <a:spcPct val="15000"/>
            </a:spcAft>
            <a:buFont typeface="Wingdings" panose="05000000000000000000" pitchFamily="2" charset="2"/>
            <a:buChar char="§"/>
          </a:pPr>
          <a:r>
            <a:rPr lang="es-ES" sz="1700" kern="1200" noProof="0">
              <a:solidFill>
                <a:prstClr val="black">
                  <a:hueOff val="0"/>
                  <a:satOff val="0"/>
                  <a:lumOff val="0"/>
                  <a:alphaOff val="0"/>
                </a:prstClr>
              </a:solidFill>
              <a:latin typeface="Calibri" panose="020F0502020204030204"/>
              <a:ea typeface="+mn-ea"/>
              <a:cs typeface="+mn-cs"/>
            </a:rPr>
            <a:t>ingresos por ventas (ingresos de explotación)
ingresos por suscripciones, cuotas, licencias
ingresos de actividades indirectamente relacionadas con su perfil clave (por ejemplo, si tiene un almacén y alquila la mitad a otra persona)
ingresos de actividades financieras (intereses pagados por sus fondos, etc.)</a:t>
          </a:r>
          <a:endParaRPr lang="en-GB" sz="1700" kern="1200" noProof="0" dirty="0">
            <a:solidFill>
              <a:prstClr val="black">
                <a:hueOff val="0"/>
                <a:satOff val="0"/>
                <a:lumOff val="0"/>
                <a:alphaOff val="0"/>
              </a:prstClr>
            </a:solidFill>
            <a:latin typeface="Calibri" panose="020F0502020204030204"/>
            <a:ea typeface="+mn-ea"/>
            <a:cs typeface="+mn-cs"/>
          </a:endParaRPr>
        </a:p>
      </dsp:txBody>
      <dsp:txXfrm>
        <a:off x="0" y="1594963"/>
        <a:ext cx="4938712" cy="24155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3F9E8-44B7-4629-8324-7079B2D86705}">
      <dsp:nvSpPr>
        <dsp:cNvPr id="0" name=""/>
        <dsp:cNvSpPr/>
      </dsp:nvSpPr>
      <dsp:spPr>
        <a:xfrm rot="5400000">
          <a:off x="6436636" y="-2752556"/>
          <a:ext cx="704679" cy="638962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GB" sz="1300" kern="1200"/>
            <a:t>Ya sea produciendo directamente a partir de suministros básicos/piezas suministradas, 
o bien adquiriendo bienes.</a:t>
          </a:r>
          <a:endParaRPr lang="en-GB" sz="1300" kern="1200" dirty="0"/>
        </a:p>
      </dsp:txBody>
      <dsp:txXfrm rot="-5400000">
        <a:off x="3594164" y="124316"/>
        <a:ext cx="6355224" cy="635879"/>
      </dsp:txXfrm>
    </dsp:sp>
    <dsp:sp modelId="{A673E7CD-9A41-463D-83AA-C672769FECBD}">
      <dsp:nvSpPr>
        <dsp:cNvPr id="0" name=""/>
        <dsp:cNvSpPr/>
      </dsp:nvSpPr>
      <dsp:spPr>
        <a:xfrm>
          <a:off x="0" y="1831"/>
          <a:ext cx="3594163" cy="8808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l" defTabSz="1111250">
            <a:lnSpc>
              <a:spcPct val="90000"/>
            </a:lnSpc>
            <a:spcBef>
              <a:spcPct val="0"/>
            </a:spcBef>
            <a:spcAft>
              <a:spcPct val="35000"/>
            </a:spcAft>
            <a:buNone/>
          </a:pPr>
          <a:r>
            <a:rPr lang="es-ES" sz="2500" kern="1200"/>
            <a:t>Producir o adquirir los productos/servicios</a:t>
          </a:r>
          <a:endParaRPr lang="en-GB" sz="2500" kern="1200" dirty="0"/>
        </a:p>
      </dsp:txBody>
      <dsp:txXfrm>
        <a:off x="43000" y="44831"/>
        <a:ext cx="3508163" cy="794849"/>
      </dsp:txXfrm>
    </dsp:sp>
    <dsp:sp modelId="{7899B372-D7B0-496D-82E8-04566E55A5D0}">
      <dsp:nvSpPr>
        <dsp:cNvPr id="0" name=""/>
        <dsp:cNvSpPr/>
      </dsp:nvSpPr>
      <dsp:spPr>
        <a:xfrm rot="5400000">
          <a:off x="6436636" y="-1827664"/>
          <a:ext cx="704679" cy="638962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ES" sz="1300" kern="1200" noProof="0"/>
            <a:t>Dónde almacenar y cómo llevar el producto/servicio al punto de venta.
Dónde reunirse con el cliente: punto de venta.</a:t>
          </a:r>
          <a:endParaRPr lang="en-GB" sz="1300" kern="1200" noProof="0" dirty="0"/>
        </a:p>
      </dsp:txBody>
      <dsp:txXfrm rot="-5400000">
        <a:off x="3594164" y="1049208"/>
        <a:ext cx="6355224" cy="635879"/>
      </dsp:txXfrm>
    </dsp:sp>
    <dsp:sp modelId="{74796BA5-CD28-4C95-B09E-DF56561D02C5}">
      <dsp:nvSpPr>
        <dsp:cNvPr id="0" name=""/>
        <dsp:cNvSpPr/>
      </dsp:nvSpPr>
      <dsp:spPr>
        <a:xfrm>
          <a:off x="0" y="926723"/>
          <a:ext cx="3594163" cy="8808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l" defTabSz="1111250">
            <a:lnSpc>
              <a:spcPct val="90000"/>
            </a:lnSpc>
            <a:spcBef>
              <a:spcPct val="0"/>
            </a:spcBef>
            <a:spcAft>
              <a:spcPct val="35000"/>
            </a:spcAft>
            <a:buNone/>
          </a:pPr>
          <a:r>
            <a:rPr lang="en-US" sz="2500" kern="1200"/>
            <a:t>La logística y el punto de ventas</a:t>
          </a:r>
          <a:endParaRPr lang="en-GB" sz="2500" kern="1200" dirty="0"/>
        </a:p>
      </dsp:txBody>
      <dsp:txXfrm>
        <a:off x="43000" y="969723"/>
        <a:ext cx="3508163" cy="794849"/>
      </dsp:txXfrm>
    </dsp:sp>
    <dsp:sp modelId="{6F77BCD7-42BA-4235-969A-41F545365864}">
      <dsp:nvSpPr>
        <dsp:cNvPr id="0" name=""/>
        <dsp:cNvSpPr/>
      </dsp:nvSpPr>
      <dsp:spPr>
        <a:xfrm rot="5400000">
          <a:off x="6436636" y="-902772"/>
          <a:ext cx="704679" cy="638962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ES" sz="1300" kern="1200"/>
            <a:t>Cómo convencer a los clientes para que compren estos productos/servicios. 
Cómo crear una marca, comercializar y promocionar la propia empresa.</a:t>
          </a:r>
          <a:endParaRPr lang="en-GB" sz="1300" kern="1200" dirty="0"/>
        </a:p>
      </dsp:txBody>
      <dsp:txXfrm rot="-5400000">
        <a:off x="3594164" y="1974100"/>
        <a:ext cx="6355224" cy="635879"/>
      </dsp:txXfrm>
    </dsp:sp>
    <dsp:sp modelId="{A4294C89-DAE0-4834-B2F9-28C42E028F30}">
      <dsp:nvSpPr>
        <dsp:cNvPr id="0" name=""/>
        <dsp:cNvSpPr/>
      </dsp:nvSpPr>
      <dsp:spPr>
        <a:xfrm>
          <a:off x="0" y="1851615"/>
          <a:ext cx="3594163" cy="8808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l" defTabSz="1111250">
            <a:lnSpc>
              <a:spcPct val="90000"/>
            </a:lnSpc>
            <a:spcBef>
              <a:spcPct val="0"/>
            </a:spcBef>
            <a:spcAft>
              <a:spcPct val="35000"/>
            </a:spcAft>
            <a:buNone/>
          </a:pPr>
          <a:r>
            <a:rPr lang="en-US" sz="2500" kern="1200"/>
            <a:t>Marketing y promoción</a:t>
          </a:r>
          <a:endParaRPr lang="en-GB" sz="2500" kern="1200" dirty="0"/>
        </a:p>
      </dsp:txBody>
      <dsp:txXfrm>
        <a:off x="43000" y="1894615"/>
        <a:ext cx="3508163" cy="794849"/>
      </dsp:txXfrm>
    </dsp:sp>
    <dsp:sp modelId="{D9BAF46E-7555-40F0-95E1-29C2F23DCD18}">
      <dsp:nvSpPr>
        <dsp:cNvPr id="0" name=""/>
        <dsp:cNvSpPr/>
      </dsp:nvSpPr>
      <dsp:spPr>
        <a:xfrm rot="5400000">
          <a:off x="6436636" y="22119"/>
          <a:ext cx="704679" cy="638962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ES" sz="1300" kern="1200"/>
            <a:t>Obtienes respuesta directa de los clientes sobre los productos/servicios.
Accedes a datos puntuales sobre las ventas.</a:t>
          </a:r>
          <a:endParaRPr lang="en-GB" sz="1300" kern="1200" dirty="0"/>
        </a:p>
      </dsp:txBody>
      <dsp:txXfrm rot="-5400000">
        <a:off x="3594164" y="2898991"/>
        <a:ext cx="6355224" cy="635879"/>
      </dsp:txXfrm>
    </dsp:sp>
    <dsp:sp modelId="{8881A2AE-BBB0-40EF-BF95-4271576AAF90}">
      <dsp:nvSpPr>
        <dsp:cNvPr id="0" name=""/>
        <dsp:cNvSpPr/>
      </dsp:nvSpPr>
      <dsp:spPr>
        <a:xfrm>
          <a:off x="0" y="2776507"/>
          <a:ext cx="3594163" cy="8808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l" defTabSz="1111250">
            <a:lnSpc>
              <a:spcPct val="90000"/>
            </a:lnSpc>
            <a:spcBef>
              <a:spcPct val="0"/>
            </a:spcBef>
            <a:spcAft>
              <a:spcPct val="35000"/>
            </a:spcAft>
            <a:buNone/>
          </a:pPr>
          <a:r>
            <a:rPr lang="en-US" sz="2500" kern="1200"/>
            <a:t>A cambio, </a:t>
          </a:r>
          <a:r>
            <a:rPr lang="en-US" sz="2500" kern="1200" dirty="0"/>
            <a:t>…</a:t>
          </a:r>
          <a:endParaRPr lang="en-GB" sz="2500" kern="1200" dirty="0"/>
        </a:p>
      </dsp:txBody>
      <dsp:txXfrm>
        <a:off x="43000" y="2819507"/>
        <a:ext cx="3508163" cy="7948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56085-160C-4B7B-8D3B-554B2AAC791D}">
      <dsp:nvSpPr>
        <dsp:cNvPr id="0" name=""/>
        <dsp:cNvSpPr/>
      </dsp:nvSpPr>
      <dsp:spPr>
        <a:xfrm rot="5400000">
          <a:off x="5980115" y="-2532216"/>
          <a:ext cx="721735" cy="596798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 sz="1600" kern="1200" noProof="0"/>
            <a:t>Producción directa a partir de suministros básicos/piezas suministradas, creación de servicios.</a:t>
          </a:r>
          <a:endParaRPr lang="en-GB" sz="1600" kern="1200" noProof="0" dirty="0"/>
        </a:p>
      </dsp:txBody>
      <dsp:txXfrm rot="-5400000">
        <a:off x="3356991" y="126140"/>
        <a:ext cx="5932752" cy="651271"/>
      </dsp:txXfrm>
    </dsp:sp>
    <dsp:sp modelId="{E805F086-540C-400C-AE8D-EB336FF84683}">
      <dsp:nvSpPr>
        <dsp:cNvPr id="0" name=""/>
        <dsp:cNvSpPr/>
      </dsp:nvSpPr>
      <dsp:spPr>
        <a:xfrm>
          <a:off x="0" y="690"/>
          <a:ext cx="3356991" cy="90216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ES" sz="1600" kern="1200"/>
            <a:t>Producir o adquirir los productos/servicios</a:t>
          </a:r>
          <a:endParaRPr lang="en-GB" sz="1600" kern="1200" dirty="0"/>
        </a:p>
      </dsp:txBody>
      <dsp:txXfrm>
        <a:off x="44040" y="44730"/>
        <a:ext cx="3268911" cy="814089"/>
      </dsp:txXfrm>
    </dsp:sp>
    <dsp:sp modelId="{F8447BCB-D0A2-4EAD-9D32-5D81C9B5BE51}">
      <dsp:nvSpPr>
        <dsp:cNvPr id="0" name=""/>
        <dsp:cNvSpPr/>
      </dsp:nvSpPr>
      <dsp:spPr>
        <a:xfrm rot="5400000">
          <a:off x="5980115" y="-1584939"/>
          <a:ext cx="721735" cy="596798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 sz="1600" kern="1200"/>
            <a:t>Ya sea vendiendo a otras empresas y/o agentes público,
o vendiendo a distribuidores y minoristas que se encargan de hacer llegar el producto al mercado.</a:t>
          </a:r>
          <a:endParaRPr lang="en-GB" sz="1600" kern="1200" dirty="0"/>
        </a:p>
      </dsp:txBody>
      <dsp:txXfrm rot="-5400000">
        <a:off x="3356991" y="1073417"/>
        <a:ext cx="5932752" cy="651271"/>
      </dsp:txXfrm>
    </dsp:sp>
    <dsp:sp modelId="{3116D308-9A1E-4664-A6BE-E683D772DF89}">
      <dsp:nvSpPr>
        <dsp:cNvPr id="0" name=""/>
        <dsp:cNvSpPr/>
      </dsp:nvSpPr>
      <dsp:spPr>
        <a:xfrm>
          <a:off x="0" y="947968"/>
          <a:ext cx="3356991" cy="90216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a:t>Llegar a compradores o minoristas empresariales o gubernamentales</a:t>
          </a:r>
          <a:endParaRPr lang="en-GB" sz="1600" kern="1200" dirty="0"/>
        </a:p>
      </dsp:txBody>
      <dsp:txXfrm>
        <a:off x="44040" y="992008"/>
        <a:ext cx="3268911" cy="814089"/>
      </dsp:txXfrm>
    </dsp:sp>
    <dsp:sp modelId="{3FB85A88-547B-44D3-8102-F3FDB3846085}">
      <dsp:nvSpPr>
        <dsp:cNvPr id="0" name=""/>
        <dsp:cNvSpPr/>
      </dsp:nvSpPr>
      <dsp:spPr>
        <a:xfrm rot="5400000">
          <a:off x="6030480" y="-407212"/>
          <a:ext cx="990069" cy="559498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 sz="1600" kern="1200"/>
            <a:t>Cómo convencer a los clientes/minoristas para que compren estos productos/servicios.
Cómo crear una marca, comercializar y promocionar la propia empresa.</a:t>
          </a:r>
          <a:endParaRPr lang="en-GB" sz="1600" kern="1200" dirty="0"/>
        </a:p>
      </dsp:txBody>
      <dsp:txXfrm rot="-5400000">
        <a:off x="3728023" y="1943576"/>
        <a:ext cx="5546653" cy="893407"/>
      </dsp:txXfrm>
    </dsp:sp>
    <dsp:sp modelId="{F62111E7-A6C3-4AD8-A743-926FEEA224BE}">
      <dsp:nvSpPr>
        <dsp:cNvPr id="0" name=""/>
        <dsp:cNvSpPr/>
      </dsp:nvSpPr>
      <dsp:spPr>
        <a:xfrm>
          <a:off x="0" y="1939195"/>
          <a:ext cx="3728022" cy="90216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a:t>Marketing dirigido a empresas/compradores gubernamentales (marketing diferente del B2C</a:t>
          </a:r>
          <a:r>
            <a:rPr lang="en-US" sz="1600" kern="1200"/>
            <a:t>) </a:t>
          </a:r>
          <a:endParaRPr lang="en-GB" sz="1600" kern="1200" dirty="0"/>
        </a:p>
      </dsp:txBody>
      <dsp:txXfrm>
        <a:off x="44040" y="1983235"/>
        <a:ext cx="3639942" cy="814089"/>
      </dsp:txXfrm>
    </dsp:sp>
    <dsp:sp modelId="{61F1B543-EEE8-4EFA-BC97-F7E4D0C95CC1}">
      <dsp:nvSpPr>
        <dsp:cNvPr id="0" name=""/>
        <dsp:cNvSpPr/>
      </dsp:nvSpPr>
      <dsp:spPr>
        <a:xfrm rot="5400000">
          <a:off x="5980115" y="397515"/>
          <a:ext cx="721735" cy="596798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 sz="1600" kern="1200"/>
            <a:t>Suele ser necesario producir en mayores cantidades.
Los contratos a más largo plazo y más estables pueden ayudar a la sostenibilidad de la empresa.</a:t>
          </a:r>
          <a:endParaRPr lang="en-GB" sz="1600" kern="1200" dirty="0"/>
        </a:p>
      </dsp:txBody>
      <dsp:txXfrm rot="-5400000">
        <a:off x="3356991" y="3055871"/>
        <a:ext cx="5932752" cy="651271"/>
      </dsp:txXfrm>
    </dsp:sp>
    <dsp:sp modelId="{D05EB96B-6580-41FA-A25F-99277D0723FD}">
      <dsp:nvSpPr>
        <dsp:cNvPr id="0" name=""/>
        <dsp:cNvSpPr/>
      </dsp:nvSpPr>
      <dsp:spPr>
        <a:xfrm>
          <a:off x="0" y="2930423"/>
          <a:ext cx="3356991" cy="90216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A cambio, </a:t>
          </a:r>
          <a:r>
            <a:rPr lang="en-US" sz="1600" kern="1200" dirty="0"/>
            <a:t>…</a:t>
          </a:r>
          <a:endParaRPr lang="en-GB" sz="1600" kern="1200" dirty="0"/>
        </a:p>
      </dsp:txBody>
      <dsp:txXfrm>
        <a:off x="44040" y="2974463"/>
        <a:ext cx="3268911" cy="8140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56D25-D8DE-4494-BF93-1ADC135409CF}">
      <dsp:nvSpPr>
        <dsp:cNvPr id="0" name=""/>
        <dsp:cNvSpPr/>
      </dsp:nvSpPr>
      <dsp:spPr>
        <a:xfrm rot="5400000">
          <a:off x="6199550" y="-2647910"/>
          <a:ext cx="687029" cy="6158179"/>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 sz="1600" kern="1200" noProof="0"/>
            <a:t>Basado en una receta estricta, normalmente con fuertes requisitos de franquicia.
A menudo con acceso directo a proveedores/abastecedores.</a:t>
          </a:r>
          <a:endParaRPr lang="en-GB" sz="1600" kern="1200" noProof="0" dirty="0"/>
        </a:p>
      </dsp:txBody>
      <dsp:txXfrm rot="-5400000">
        <a:off x="3463975" y="121203"/>
        <a:ext cx="6124641" cy="619953"/>
      </dsp:txXfrm>
    </dsp:sp>
    <dsp:sp modelId="{67E38187-D2F3-44DE-82F2-EDE294B980D6}">
      <dsp:nvSpPr>
        <dsp:cNvPr id="0" name=""/>
        <dsp:cNvSpPr/>
      </dsp:nvSpPr>
      <dsp:spPr>
        <a:xfrm>
          <a:off x="0" y="1785"/>
          <a:ext cx="3463975" cy="85878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Producir o adquirir los productos/servicios</a:t>
          </a:r>
          <a:endParaRPr lang="en-GB" sz="2400" kern="1200" dirty="0"/>
        </a:p>
      </dsp:txBody>
      <dsp:txXfrm>
        <a:off x="41922" y="43707"/>
        <a:ext cx="3380131" cy="774942"/>
      </dsp:txXfrm>
    </dsp:sp>
    <dsp:sp modelId="{70F62F3C-222D-4E48-A276-D668C85E2660}">
      <dsp:nvSpPr>
        <dsp:cNvPr id="0" name=""/>
        <dsp:cNvSpPr/>
      </dsp:nvSpPr>
      <dsp:spPr>
        <a:xfrm rot="5400000">
          <a:off x="6199550" y="-1746185"/>
          <a:ext cx="687029" cy="6158179"/>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 sz="1600" kern="1200"/>
            <a:t>¿Dónde y cómo debe abrirse la nueva tienda franquiciada? 
¿Hay suficiente demanda local?</a:t>
          </a:r>
          <a:endParaRPr lang="en-GB" sz="1600" kern="1200" dirty="0"/>
        </a:p>
      </dsp:txBody>
      <dsp:txXfrm rot="-5400000">
        <a:off x="3463975" y="1022928"/>
        <a:ext cx="6124641" cy="619953"/>
      </dsp:txXfrm>
    </dsp:sp>
    <dsp:sp modelId="{589E513B-8382-4A60-A0C8-1B324CBEA7D7}">
      <dsp:nvSpPr>
        <dsp:cNvPr id="0" name=""/>
        <dsp:cNvSpPr/>
      </dsp:nvSpPr>
      <dsp:spPr>
        <a:xfrm>
          <a:off x="0" y="903511"/>
          <a:ext cx="3463975" cy="85878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La logística y punto de ventas</a:t>
          </a:r>
          <a:endParaRPr lang="en-GB" sz="2400" kern="1200" dirty="0"/>
        </a:p>
      </dsp:txBody>
      <dsp:txXfrm>
        <a:off x="41922" y="945433"/>
        <a:ext cx="3380131" cy="774942"/>
      </dsp:txXfrm>
    </dsp:sp>
    <dsp:sp modelId="{12ABC5D4-F744-420B-A42A-5748FCAF0755}">
      <dsp:nvSpPr>
        <dsp:cNvPr id="0" name=""/>
        <dsp:cNvSpPr/>
      </dsp:nvSpPr>
      <dsp:spPr>
        <a:xfrm rot="5400000">
          <a:off x="6199550" y="-844459"/>
          <a:ext cx="687029" cy="6158179"/>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 sz="1600" kern="1200"/>
            <a:t>Hecho a nivel de franquicia en general.
Sin embargo, es necesario llevar a cabo un marketing local (al menos en lo que respecta al lanzamiento).</a:t>
          </a:r>
          <a:endParaRPr lang="en-GB" sz="1600" kern="1200" dirty="0"/>
        </a:p>
      </dsp:txBody>
      <dsp:txXfrm rot="-5400000">
        <a:off x="3463975" y="1924654"/>
        <a:ext cx="6124641" cy="619953"/>
      </dsp:txXfrm>
    </dsp:sp>
    <dsp:sp modelId="{055E13D4-75A8-45AC-A356-F24790080FC8}">
      <dsp:nvSpPr>
        <dsp:cNvPr id="0" name=""/>
        <dsp:cNvSpPr/>
      </dsp:nvSpPr>
      <dsp:spPr>
        <a:xfrm>
          <a:off x="0" y="1805237"/>
          <a:ext cx="3463975" cy="85878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Marketing y promoción</a:t>
          </a:r>
          <a:endParaRPr lang="en-GB" sz="2400" kern="1200" dirty="0"/>
        </a:p>
      </dsp:txBody>
      <dsp:txXfrm>
        <a:off x="41922" y="1847159"/>
        <a:ext cx="3380131" cy="774942"/>
      </dsp:txXfrm>
    </dsp:sp>
    <dsp:sp modelId="{4FF988B0-ED8C-455E-A3FC-E96FFAB951AC}">
      <dsp:nvSpPr>
        <dsp:cNvPr id="0" name=""/>
        <dsp:cNvSpPr/>
      </dsp:nvSpPr>
      <dsp:spPr>
        <a:xfrm rot="5400000">
          <a:off x="6199550" y="57266"/>
          <a:ext cx="687029" cy="6158179"/>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 sz="1600" kern="1200"/>
            <a:t>No hay necesidad de inventar todo un negocio desde cero.
Los derechos de franquicia se pagan al propietario de la franquicia.</a:t>
          </a:r>
          <a:endParaRPr lang="en-GB" sz="1600" kern="1200" dirty="0"/>
        </a:p>
      </dsp:txBody>
      <dsp:txXfrm rot="-5400000">
        <a:off x="3463975" y="2826379"/>
        <a:ext cx="6124641" cy="619953"/>
      </dsp:txXfrm>
    </dsp:sp>
    <dsp:sp modelId="{076C388F-69CD-4A16-861E-E45C5F5BD25E}">
      <dsp:nvSpPr>
        <dsp:cNvPr id="0" name=""/>
        <dsp:cNvSpPr/>
      </dsp:nvSpPr>
      <dsp:spPr>
        <a:xfrm>
          <a:off x="0" y="2706962"/>
          <a:ext cx="3463975" cy="85878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A cambio, </a:t>
          </a:r>
          <a:r>
            <a:rPr lang="en-US" sz="2400" kern="1200" dirty="0"/>
            <a:t>…</a:t>
          </a:r>
          <a:endParaRPr lang="en-GB" sz="2400" kern="1200" dirty="0"/>
        </a:p>
      </dsp:txBody>
      <dsp:txXfrm>
        <a:off x="41922" y="2748884"/>
        <a:ext cx="3380131" cy="7749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F947A-3BE7-45FE-B9E5-40052CA834C7}">
      <dsp:nvSpPr>
        <dsp:cNvPr id="0" name=""/>
        <dsp:cNvSpPr/>
      </dsp:nvSpPr>
      <dsp:spPr>
        <a:xfrm>
          <a:off x="4817" y="18708"/>
          <a:ext cx="1493387" cy="89603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Capital propio, </a:t>
          </a:r>
          <a:r>
            <a:rPr lang="en-US" sz="1600" kern="1200" dirty="0"/>
            <a:t>3F</a:t>
          </a:r>
          <a:endParaRPr lang="en-GB" sz="1600" kern="1200" dirty="0"/>
        </a:p>
      </dsp:txBody>
      <dsp:txXfrm>
        <a:off x="31061" y="44952"/>
        <a:ext cx="1440899" cy="843544"/>
      </dsp:txXfrm>
    </dsp:sp>
    <dsp:sp modelId="{1FC86265-041B-46BF-AC28-633DCA3FBFEC}">
      <dsp:nvSpPr>
        <dsp:cNvPr id="0" name=""/>
        <dsp:cNvSpPr/>
      </dsp:nvSpPr>
      <dsp:spPr>
        <a:xfrm>
          <a:off x="1647544" y="281544"/>
          <a:ext cx="316598" cy="3703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1647544" y="355616"/>
        <a:ext cx="221619" cy="222216"/>
      </dsp:txXfrm>
    </dsp:sp>
    <dsp:sp modelId="{A6AFE2D3-B027-492C-BE24-15F407F378C1}">
      <dsp:nvSpPr>
        <dsp:cNvPr id="0" name=""/>
        <dsp:cNvSpPr/>
      </dsp:nvSpPr>
      <dsp:spPr>
        <a:xfrm>
          <a:off x="2095560" y="18708"/>
          <a:ext cx="1493387" cy="89603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Inversión de business angel o </a:t>
          </a:r>
          <a:r>
            <a:rPr lang="en-US" sz="1600" kern="1200" dirty="0"/>
            <a:t>crowdfunding</a:t>
          </a:r>
          <a:endParaRPr lang="en-GB" sz="1600" kern="1200" dirty="0"/>
        </a:p>
      </dsp:txBody>
      <dsp:txXfrm>
        <a:off x="2121804" y="44952"/>
        <a:ext cx="1440899" cy="843544"/>
      </dsp:txXfrm>
    </dsp:sp>
    <dsp:sp modelId="{FDE3B199-7785-494D-B1A6-656A66B28E15}">
      <dsp:nvSpPr>
        <dsp:cNvPr id="0" name=""/>
        <dsp:cNvSpPr/>
      </dsp:nvSpPr>
      <dsp:spPr>
        <a:xfrm>
          <a:off x="3738287" y="281544"/>
          <a:ext cx="316598" cy="3703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3738287" y="355616"/>
        <a:ext cx="221619" cy="222216"/>
      </dsp:txXfrm>
    </dsp:sp>
    <dsp:sp modelId="{C6B92D48-452B-4B2E-B0AD-21F92AA94041}">
      <dsp:nvSpPr>
        <dsp:cNvPr id="0" name=""/>
        <dsp:cNvSpPr/>
      </dsp:nvSpPr>
      <dsp:spPr>
        <a:xfrm>
          <a:off x="4186303" y="18708"/>
          <a:ext cx="1493387" cy="89603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Capital riesgo</a:t>
          </a:r>
          <a:endParaRPr lang="en-GB" sz="1600" kern="1200" dirty="0"/>
        </a:p>
      </dsp:txBody>
      <dsp:txXfrm>
        <a:off x="4212547" y="44952"/>
        <a:ext cx="1440899" cy="843544"/>
      </dsp:txXfrm>
    </dsp:sp>
    <dsp:sp modelId="{88A1532E-BD9F-4A7C-BA88-0BF98EDFEF45}">
      <dsp:nvSpPr>
        <dsp:cNvPr id="0" name=""/>
        <dsp:cNvSpPr/>
      </dsp:nvSpPr>
      <dsp:spPr>
        <a:xfrm>
          <a:off x="5829030" y="281544"/>
          <a:ext cx="316598" cy="3703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5829030" y="355616"/>
        <a:ext cx="221619" cy="222216"/>
      </dsp:txXfrm>
    </dsp:sp>
    <dsp:sp modelId="{CCDE7C1F-B80A-4C25-B3DA-6FB72A657987}">
      <dsp:nvSpPr>
        <dsp:cNvPr id="0" name=""/>
        <dsp:cNvSpPr/>
      </dsp:nvSpPr>
      <dsp:spPr>
        <a:xfrm>
          <a:off x="6277046" y="18708"/>
          <a:ext cx="1493387" cy="89603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Fusiones y adquisiciones</a:t>
          </a:r>
          <a:endParaRPr lang="en-GB" sz="1600" kern="1200" dirty="0"/>
        </a:p>
      </dsp:txBody>
      <dsp:txXfrm>
        <a:off x="6303290" y="44952"/>
        <a:ext cx="1440899" cy="843544"/>
      </dsp:txXfrm>
    </dsp:sp>
    <dsp:sp modelId="{0BBA00A0-A6F7-4794-AAF9-4400C98348DB}">
      <dsp:nvSpPr>
        <dsp:cNvPr id="0" name=""/>
        <dsp:cNvSpPr/>
      </dsp:nvSpPr>
      <dsp:spPr>
        <a:xfrm>
          <a:off x="7919773" y="281544"/>
          <a:ext cx="316598" cy="3703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7919773" y="355616"/>
        <a:ext cx="221619" cy="222216"/>
      </dsp:txXfrm>
    </dsp:sp>
    <dsp:sp modelId="{537005B7-A47E-450A-A943-257667C41BDD}">
      <dsp:nvSpPr>
        <dsp:cNvPr id="0" name=""/>
        <dsp:cNvSpPr/>
      </dsp:nvSpPr>
      <dsp:spPr>
        <a:xfrm>
          <a:off x="8367789" y="18708"/>
          <a:ext cx="1493387" cy="89603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Bolsa de valores</a:t>
          </a:r>
          <a:endParaRPr lang="en-GB" sz="1600" kern="1200" dirty="0"/>
        </a:p>
      </dsp:txBody>
      <dsp:txXfrm>
        <a:off x="8394033" y="44952"/>
        <a:ext cx="1440899" cy="8435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08EB9-FAEC-4172-8C80-283B41E4ECC7}">
      <dsp:nvSpPr>
        <dsp:cNvPr id="0" name=""/>
        <dsp:cNvSpPr/>
      </dsp:nvSpPr>
      <dsp:spPr>
        <a:xfrm>
          <a:off x="0" y="275166"/>
          <a:ext cx="2539999" cy="15240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One-pager (</a:t>
          </a:r>
          <a:r>
            <a:rPr lang="es-ES" sz="1900" kern="1200"/>
            <a:t>descripción muy concisa de la idea del proyecto y del modelo de negocio</a:t>
          </a:r>
          <a:r>
            <a:rPr lang="en-US" sz="1900" kern="1200"/>
            <a:t>)</a:t>
          </a:r>
          <a:endParaRPr lang="en-GB" sz="1900" kern="1200" dirty="0"/>
        </a:p>
      </dsp:txBody>
      <dsp:txXfrm>
        <a:off x="0" y="275166"/>
        <a:ext cx="2539999" cy="1524000"/>
      </dsp:txXfrm>
    </dsp:sp>
    <dsp:sp modelId="{416BB736-7484-484A-9F0A-493D05F05105}">
      <dsp:nvSpPr>
        <dsp:cNvPr id="0" name=""/>
        <dsp:cNvSpPr/>
      </dsp:nvSpPr>
      <dsp:spPr>
        <a:xfrm>
          <a:off x="2794000" y="275166"/>
          <a:ext cx="2539999" cy="15240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a:t>Un pitch de 5 minutos (¿cómo explicarías muy rápido cuál es el concepto clave?</a:t>
          </a:r>
          <a:r>
            <a:rPr lang="en-US" sz="1900" kern="1200"/>
            <a:t>)</a:t>
          </a:r>
          <a:endParaRPr lang="en-GB" sz="1900" kern="1200" dirty="0"/>
        </a:p>
      </dsp:txBody>
      <dsp:txXfrm>
        <a:off x="2794000" y="275166"/>
        <a:ext cx="2539999" cy="1524000"/>
      </dsp:txXfrm>
    </dsp:sp>
    <dsp:sp modelId="{AC46728F-DFEB-411A-A488-BDDFCE5A2378}">
      <dsp:nvSpPr>
        <dsp:cNvPr id="0" name=""/>
        <dsp:cNvSpPr/>
      </dsp:nvSpPr>
      <dsp:spPr>
        <a:xfrm>
          <a:off x="5587999" y="275166"/>
          <a:ext cx="2539999" cy="15240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a:t>Un proyecto de plan de gastos-ingresos para los primeros 1-3 años</a:t>
          </a:r>
          <a:endParaRPr lang="en-GB" sz="1900" kern="1200" dirty="0"/>
        </a:p>
      </dsp:txBody>
      <dsp:txXfrm>
        <a:off x="5587999" y="275166"/>
        <a:ext cx="2539999" cy="1524000"/>
      </dsp:txXfrm>
    </dsp:sp>
    <dsp:sp modelId="{A4CABE86-96D2-4CAF-A571-C08761C7DC87}">
      <dsp:nvSpPr>
        <dsp:cNvPr id="0" name=""/>
        <dsp:cNvSpPr/>
      </dsp:nvSpPr>
      <dsp:spPr>
        <a:xfrm>
          <a:off x="0" y="2053166"/>
          <a:ext cx="2539999" cy="15240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a:t>Un proyecto de plan de tesorería para los primeros 1-3 años</a:t>
          </a:r>
          <a:endParaRPr lang="en-GB" sz="1900" kern="1200" dirty="0"/>
        </a:p>
      </dsp:txBody>
      <dsp:txXfrm>
        <a:off x="0" y="2053166"/>
        <a:ext cx="2539999" cy="1524000"/>
      </dsp:txXfrm>
    </dsp:sp>
    <dsp:sp modelId="{D02F5303-1EC0-4DFE-9B8A-60114C29198E}">
      <dsp:nvSpPr>
        <dsp:cNvPr id="0" name=""/>
        <dsp:cNvSpPr/>
      </dsp:nvSpPr>
      <dsp:spPr>
        <a:xfrm>
          <a:off x="2794000" y="2053166"/>
          <a:ext cx="2539999" cy="15240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a:t>Un plan de financiación de capital para los primeros 1-3 años</a:t>
          </a:r>
          <a:endParaRPr lang="en-GB" sz="1900" kern="1200" dirty="0"/>
        </a:p>
      </dsp:txBody>
      <dsp:txXfrm>
        <a:off x="2794000" y="2053166"/>
        <a:ext cx="2539999" cy="1524000"/>
      </dsp:txXfrm>
    </dsp:sp>
    <dsp:sp modelId="{8EB035B6-267A-495B-B957-CBB05C2EC87D}">
      <dsp:nvSpPr>
        <dsp:cNvPr id="0" name=""/>
        <dsp:cNvSpPr/>
      </dsp:nvSpPr>
      <dsp:spPr>
        <a:xfrm>
          <a:off x="5587999" y="2053166"/>
          <a:ext cx="2539999" cy="15240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a:t>Un plan de marketing para los primeros 1-3 años</a:t>
          </a:r>
          <a:endParaRPr lang="en-GB" sz="1900" kern="1200" dirty="0"/>
        </a:p>
      </dsp:txBody>
      <dsp:txXfrm>
        <a:off x="5587999" y="2053166"/>
        <a:ext cx="2539999" cy="1524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C945C-259A-4409-A878-2163FB9FB9E1}">
      <dsp:nvSpPr>
        <dsp:cNvPr id="0" name=""/>
        <dsp:cNvSpPr/>
      </dsp:nvSpPr>
      <dsp:spPr>
        <a:xfrm rot="5400000">
          <a:off x="-158825" y="288240"/>
          <a:ext cx="1058838" cy="741187"/>
        </a:xfrm>
        <a:prstGeom prst="chevron">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a:t>Unidad </a:t>
          </a:r>
          <a:r>
            <a:rPr lang="es-ES" sz="1600" kern="1200" dirty="0"/>
            <a:t>1</a:t>
          </a:r>
        </a:p>
      </dsp:txBody>
      <dsp:txXfrm rot="-5400000">
        <a:off x="1" y="500009"/>
        <a:ext cx="741187" cy="317651"/>
      </dsp:txXfrm>
    </dsp:sp>
    <dsp:sp modelId="{61BF64C8-B481-4665-A533-2C338B5FE312}">
      <dsp:nvSpPr>
        <dsp:cNvPr id="0" name=""/>
        <dsp:cNvSpPr/>
      </dsp:nvSpPr>
      <dsp:spPr>
        <a:xfrm rot="5400000">
          <a:off x="4929419" y="-4184888"/>
          <a:ext cx="940747" cy="9317212"/>
        </a:xfrm>
        <a:prstGeom prst="round2Same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just" defTabSz="533400">
            <a:lnSpc>
              <a:spcPct val="90000"/>
            </a:lnSpc>
            <a:spcBef>
              <a:spcPct val="0"/>
            </a:spcBef>
            <a:spcAft>
              <a:spcPct val="15000"/>
            </a:spcAft>
            <a:buChar char="•"/>
          </a:pPr>
          <a:r>
            <a:rPr lang="es-ES" sz="1200" kern="1200"/>
            <a:t>El modelo de negocio es el modelo operativo y de obtención de beneficios de una MIPYME: es una función exacta que define cómo funciona la empresa y cómo obtiene beneficios. 
El modelo básico debe construirse a partir de un estudio de mercado preliminar que investigue los clientes potenciales, los posibles competidores y los posibles colaboradores.</a:t>
          </a:r>
          <a:endParaRPr lang="es-ES" sz="1200" kern="1200" dirty="0"/>
        </a:p>
      </dsp:txBody>
      <dsp:txXfrm rot="-5400000">
        <a:off x="741187" y="49267"/>
        <a:ext cx="9271289" cy="848901"/>
      </dsp:txXfrm>
    </dsp:sp>
    <dsp:sp modelId="{8B8D4138-9F8B-48F9-ADD4-2E3053B5D64B}">
      <dsp:nvSpPr>
        <dsp:cNvPr id="0" name=""/>
        <dsp:cNvSpPr/>
      </dsp:nvSpPr>
      <dsp:spPr>
        <a:xfrm rot="5400000">
          <a:off x="-158825" y="1379051"/>
          <a:ext cx="1058838" cy="741187"/>
        </a:xfrm>
        <a:prstGeom prst="chevron">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a:t>Unidad </a:t>
          </a:r>
          <a:r>
            <a:rPr lang="es-ES" sz="1600" kern="1200" dirty="0"/>
            <a:t>2</a:t>
          </a:r>
        </a:p>
      </dsp:txBody>
      <dsp:txXfrm rot="-5400000">
        <a:off x="1" y="1590820"/>
        <a:ext cx="741187" cy="317651"/>
      </dsp:txXfrm>
    </dsp:sp>
    <dsp:sp modelId="{EE001D36-7EA7-40EA-B3F8-70F5116F2BEF}">
      <dsp:nvSpPr>
        <dsp:cNvPr id="0" name=""/>
        <dsp:cNvSpPr/>
      </dsp:nvSpPr>
      <dsp:spPr>
        <a:xfrm rot="5400000">
          <a:off x="4892391" y="-3094257"/>
          <a:ext cx="1014803" cy="9317212"/>
        </a:xfrm>
        <a:prstGeom prst="round2Same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S" sz="1200" kern="1200"/>
            <a:t>B2C: Los modelos tradicionales caracterizan los comportamientos empresariales típicos que vemos a lo largo del siglo XX.
B2B: La venta de bienes y servicios a otra empresa o a organismos públicos o gubernamentales difiere del simple negocio B2C en varios aspectos
Modelo de franquicia: El propietario de este modelo - el franquiciador - vende la "receta" - al franquiciado.</a:t>
          </a:r>
          <a:endParaRPr lang="es-ES" sz="1200" kern="1200" dirty="0"/>
        </a:p>
      </dsp:txBody>
      <dsp:txXfrm rot="-5400000">
        <a:off x="741187" y="1106486"/>
        <a:ext cx="9267673" cy="915725"/>
      </dsp:txXfrm>
    </dsp:sp>
    <dsp:sp modelId="{70F5F141-B73D-4673-BBE8-3D931F4008F2}">
      <dsp:nvSpPr>
        <dsp:cNvPr id="0" name=""/>
        <dsp:cNvSpPr/>
      </dsp:nvSpPr>
      <dsp:spPr>
        <a:xfrm rot="5400000">
          <a:off x="-158825" y="2488755"/>
          <a:ext cx="1058838" cy="741187"/>
        </a:xfrm>
        <a:prstGeom prst="chevron">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a:t>Unidad </a:t>
          </a:r>
          <a:r>
            <a:rPr lang="es-ES" sz="1600" kern="1200" dirty="0"/>
            <a:t>3</a:t>
          </a:r>
        </a:p>
      </dsp:txBody>
      <dsp:txXfrm rot="-5400000">
        <a:off x="1" y="2700524"/>
        <a:ext cx="741187" cy="317651"/>
      </dsp:txXfrm>
    </dsp:sp>
    <dsp:sp modelId="{E4B98815-6EE4-43A6-9D35-F25F57806168}">
      <dsp:nvSpPr>
        <dsp:cNvPr id="0" name=""/>
        <dsp:cNvSpPr/>
      </dsp:nvSpPr>
      <dsp:spPr>
        <a:xfrm rot="5400000">
          <a:off x="4873499" y="-1984554"/>
          <a:ext cx="1052588" cy="9317212"/>
        </a:xfrm>
        <a:prstGeom prst="round2Same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S" sz="1200" kern="1200"/>
            <a:t>La globalización de los medios de comunicación y los negocios en la segunda mitad del siglo XX allanó el camino para las cadenas globales de producción e innovación que surgieron a finales del siglo XX.
Los nuevos modelos de negocio suelen funcionar de forma independiente, pero a veces combinan la economía colaborativa, la economía de plataforma, el modelo a la carta, la servitización, el modelo freemium y el modelo de suscripción, teniendo en cuenta la localización.</a:t>
          </a:r>
          <a:endParaRPr lang="es-ES" sz="1200" kern="1200" dirty="0"/>
        </a:p>
      </dsp:txBody>
      <dsp:txXfrm rot="-5400000">
        <a:off x="741188" y="2199140"/>
        <a:ext cx="9265829" cy="949822"/>
      </dsp:txXfrm>
    </dsp:sp>
    <dsp:sp modelId="{BF29BC04-498C-4085-A3FC-DE1719F86F43}">
      <dsp:nvSpPr>
        <dsp:cNvPr id="0" name=""/>
        <dsp:cNvSpPr/>
      </dsp:nvSpPr>
      <dsp:spPr>
        <a:xfrm rot="5400000">
          <a:off x="-158825" y="3416287"/>
          <a:ext cx="1058838" cy="741187"/>
        </a:xfrm>
        <a:prstGeom prst="chevron">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a:t>Unidad </a:t>
          </a:r>
          <a:r>
            <a:rPr lang="es-ES" sz="1600" kern="1200" dirty="0"/>
            <a:t>4</a:t>
          </a:r>
        </a:p>
      </dsp:txBody>
      <dsp:txXfrm rot="-5400000">
        <a:off x="1" y="3628056"/>
        <a:ext cx="741187" cy="317651"/>
      </dsp:txXfrm>
    </dsp:sp>
    <dsp:sp modelId="{5A3E60FD-C527-45BD-9A2E-488F9A46CB6B}">
      <dsp:nvSpPr>
        <dsp:cNvPr id="0" name=""/>
        <dsp:cNvSpPr/>
      </dsp:nvSpPr>
      <dsp:spPr>
        <a:xfrm rot="5400000">
          <a:off x="5055670" y="-1057022"/>
          <a:ext cx="688245" cy="9317212"/>
        </a:xfrm>
        <a:prstGeom prst="round2Same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S" sz="1200" kern="1200"/>
            <a:t>Un análisis DAFO ayuda a identificar las fortalezas, debilidades, oportunidades y amenazas de la empresa.
Los nuevos empresarios deben encontrar alianzas, mentores y partidarios, y seguir trabajando en red.</a:t>
          </a:r>
          <a:endParaRPr lang="es-ES" sz="1200" kern="1200" dirty="0"/>
        </a:p>
      </dsp:txBody>
      <dsp:txXfrm rot="-5400000">
        <a:off x="741187" y="3291058"/>
        <a:ext cx="9283615" cy="621051"/>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sk-SK"/>
              <a:t>Kliknutím upravte štýl predlohy nadpisu</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k-SK"/>
              <a:t>Kliknutím upravte štýl predlohy podnadpisu</a:t>
            </a:r>
            <a:endParaRPr lang="en-US" dirty="0"/>
          </a:p>
        </p:txBody>
      </p:sp>
      <p:sp>
        <p:nvSpPr>
          <p:cNvPr id="4" name="Date Placeholder 3"/>
          <p:cNvSpPr>
            <a:spLocks noGrp="1"/>
          </p:cNvSpPr>
          <p:nvPr>
            <p:ph type="dt" sz="half" idx="10"/>
          </p:nvPr>
        </p:nvSpPr>
        <p:spPr/>
        <p:txBody>
          <a:bodyPr/>
          <a:lstStyle/>
          <a:p>
            <a:fld id="{31626B79-3724-4A98-8B34-EC614ED41867}" type="datetimeFigureOut">
              <a:rPr lang="sk-SK" smtClean="0"/>
              <a:t>19. 4. 2023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C754EC8-050A-48C1-A943-B12B8B2B4DD3}" type="slidenum">
              <a:rPr lang="sk-SK" smtClean="0"/>
              <a:t>‹Nº›</a:t>
            </a:fld>
            <a:endParaRPr lang="sk-SK"/>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043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31626B79-3724-4A98-8B34-EC614ED41867}" type="datetimeFigureOut">
              <a:rPr lang="sk-SK" smtClean="0"/>
              <a:t>19. 4. 2023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C754EC8-050A-48C1-A943-B12B8B2B4DD3}" type="slidenum">
              <a:rPr lang="sk-SK" smtClean="0"/>
              <a:t>‹Nº›</a:t>
            </a:fld>
            <a:endParaRPr lang="sk-SK"/>
          </a:p>
        </p:txBody>
      </p:sp>
    </p:spTree>
    <p:extLst>
      <p:ext uri="{BB962C8B-B14F-4D97-AF65-F5344CB8AC3E}">
        <p14:creationId xmlns:p14="http://schemas.microsoft.com/office/powerpoint/2010/main" val="2567441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Z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31626B79-3724-4A98-8B34-EC614ED41867}" type="datetimeFigureOut">
              <a:rPr lang="sk-SK" smtClean="0"/>
              <a:t>19. 4. 2023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C754EC8-050A-48C1-A943-B12B8B2B4DD3}" type="slidenum">
              <a:rPr lang="sk-SK" smtClean="0"/>
              <a:t>‹Nº›</a:t>
            </a:fld>
            <a:endParaRPr lang="sk-SK"/>
          </a:p>
        </p:txBody>
      </p:sp>
    </p:spTree>
    <p:extLst>
      <p:ext uri="{BB962C8B-B14F-4D97-AF65-F5344CB8AC3E}">
        <p14:creationId xmlns:p14="http://schemas.microsoft.com/office/powerpoint/2010/main" val="2046748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idx="1"/>
          </p:nvPr>
        </p:nvSpPr>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31626B79-3724-4A98-8B34-EC614ED41867}" type="datetimeFigureOut">
              <a:rPr lang="sk-SK" smtClean="0"/>
              <a:t>19. 4. 2023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C754EC8-050A-48C1-A943-B12B8B2B4DD3}" type="slidenum">
              <a:rPr lang="sk-SK" smtClean="0"/>
              <a:t>‹Nº›</a:t>
            </a:fld>
            <a:endParaRPr lang="sk-SK"/>
          </a:p>
        </p:txBody>
      </p:sp>
    </p:spTree>
    <p:extLst>
      <p:ext uri="{BB962C8B-B14F-4D97-AF65-F5344CB8AC3E}">
        <p14:creationId xmlns:p14="http://schemas.microsoft.com/office/powerpoint/2010/main" val="260034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Hlavička sekci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sk-SK"/>
              <a:t>Kliknutím upravte štýl predlohy nadpisu</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31626B79-3724-4A98-8B34-EC614ED41867}" type="datetimeFigureOut">
              <a:rPr lang="sk-SK" smtClean="0"/>
              <a:t>19. 4. 2023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C754EC8-050A-48C1-A943-B12B8B2B4DD3}" type="slidenum">
              <a:rPr lang="sk-SK" smtClean="0"/>
              <a:t>‹Nº›</a:t>
            </a:fld>
            <a:endParaRPr lang="sk-SK"/>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27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sk-SK"/>
              <a:t>Kliknutím upravte štýl predlohy nadpisu</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31626B79-3724-4A98-8B34-EC614ED41867}" type="datetimeFigureOut">
              <a:rPr lang="sk-SK" smtClean="0"/>
              <a:t>19. 4. 2023</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FC754EC8-050A-48C1-A943-B12B8B2B4DD3}" type="slidenum">
              <a:rPr lang="sk-SK" smtClean="0"/>
              <a:t>‹Nº›</a:t>
            </a:fld>
            <a:endParaRPr lang="sk-SK"/>
          </a:p>
        </p:txBody>
      </p:sp>
    </p:spTree>
    <p:extLst>
      <p:ext uri="{BB962C8B-B14F-4D97-AF65-F5344CB8AC3E}">
        <p14:creationId xmlns:p14="http://schemas.microsoft.com/office/powerpoint/2010/main" val="3877147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sk-SK"/>
              <a:t>Kliknutím upravte štýl predlohy nadpisu</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Content Placeholder 3"/>
          <p:cNvSpPr>
            <a:spLocks noGrp="1"/>
          </p:cNvSpPr>
          <p:nvPr>
            <p:ph sz="half" idx="2"/>
          </p:nvPr>
        </p:nvSpPr>
        <p:spPr>
          <a:xfrm>
            <a:off x="1097280" y="2582334"/>
            <a:ext cx="4937760" cy="3378200"/>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6" name="Content Placeholder 5"/>
          <p:cNvSpPr>
            <a:spLocks noGrp="1"/>
          </p:cNvSpPr>
          <p:nvPr>
            <p:ph sz="quarter" idx="4"/>
          </p:nvPr>
        </p:nvSpPr>
        <p:spPr>
          <a:xfrm>
            <a:off x="6217920" y="2582334"/>
            <a:ext cx="4937760" cy="3378200"/>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31626B79-3724-4A98-8B34-EC614ED41867}" type="datetimeFigureOut">
              <a:rPr lang="sk-SK" smtClean="0"/>
              <a:t>19. 4. 2023</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FC754EC8-050A-48C1-A943-B12B8B2B4DD3}" type="slidenum">
              <a:rPr lang="sk-SK" smtClean="0"/>
              <a:t>‹Nº›</a:t>
            </a:fld>
            <a:endParaRPr lang="sk-SK"/>
          </a:p>
        </p:txBody>
      </p:sp>
    </p:spTree>
    <p:extLst>
      <p:ext uri="{BB962C8B-B14F-4D97-AF65-F5344CB8AC3E}">
        <p14:creationId xmlns:p14="http://schemas.microsoft.com/office/powerpoint/2010/main" val="1074960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Date Placeholder 2"/>
          <p:cNvSpPr>
            <a:spLocks noGrp="1"/>
          </p:cNvSpPr>
          <p:nvPr>
            <p:ph type="dt" sz="half" idx="10"/>
          </p:nvPr>
        </p:nvSpPr>
        <p:spPr/>
        <p:txBody>
          <a:bodyPr/>
          <a:lstStyle/>
          <a:p>
            <a:fld id="{31626B79-3724-4A98-8B34-EC614ED41867}" type="datetimeFigureOut">
              <a:rPr lang="sk-SK" smtClean="0"/>
              <a:t>19. 4. 2023</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FC754EC8-050A-48C1-A943-B12B8B2B4DD3}" type="slidenum">
              <a:rPr lang="sk-SK" smtClean="0"/>
              <a:t>‹Nº›</a:t>
            </a:fld>
            <a:endParaRPr lang="sk-SK"/>
          </a:p>
        </p:txBody>
      </p:sp>
    </p:spTree>
    <p:extLst>
      <p:ext uri="{BB962C8B-B14F-4D97-AF65-F5344CB8AC3E}">
        <p14:creationId xmlns:p14="http://schemas.microsoft.com/office/powerpoint/2010/main" val="3878501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1626B79-3724-4A98-8B34-EC614ED41867}" type="datetimeFigureOut">
              <a:rPr lang="sk-SK" smtClean="0"/>
              <a:t>19. 4. 2023</a:t>
            </a:fld>
            <a:endParaRPr lang="sk-SK"/>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sk-SK"/>
          </a:p>
        </p:txBody>
      </p:sp>
      <p:sp>
        <p:nvSpPr>
          <p:cNvPr id="9" name="Slide Number Placeholder 8"/>
          <p:cNvSpPr>
            <a:spLocks noGrp="1"/>
          </p:cNvSpPr>
          <p:nvPr>
            <p:ph type="sldNum" sz="quarter" idx="12"/>
          </p:nvPr>
        </p:nvSpPr>
        <p:spPr/>
        <p:txBody>
          <a:bodyPr/>
          <a:lstStyle/>
          <a:p>
            <a:fld id="{FC754EC8-050A-48C1-A943-B12B8B2B4DD3}" type="slidenum">
              <a:rPr lang="sk-SK" smtClean="0"/>
              <a:t>‹Nº›</a:t>
            </a:fld>
            <a:endParaRPr lang="sk-SK"/>
          </a:p>
        </p:txBody>
      </p:sp>
    </p:spTree>
    <p:extLst>
      <p:ext uri="{BB962C8B-B14F-4D97-AF65-F5344CB8AC3E}">
        <p14:creationId xmlns:p14="http://schemas.microsoft.com/office/powerpoint/2010/main" val="942421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popiso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sk-SK"/>
              <a:t>Kliknutím upravte štýl predlohy nadpisu</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1626B79-3724-4A98-8B34-EC614ED41867}" type="datetimeFigureOut">
              <a:rPr lang="sk-SK" smtClean="0"/>
              <a:t>19. 4. 2023</a:t>
            </a:fld>
            <a:endParaRPr lang="sk-SK"/>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sk-SK"/>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C754EC8-050A-48C1-A943-B12B8B2B4DD3}" type="slidenum">
              <a:rPr lang="sk-SK" smtClean="0"/>
              <a:t>‹Nº›</a:t>
            </a:fld>
            <a:endParaRPr lang="sk-SK"/>
          </a:p>
        </p:txBody>
      </p:sp>
    </p:spTree>
    <p:extLst>
      <p:ext uri="{BB962C8B-B14F-4D97-AF65-F5344CB8AC3E}">
        <p14:creationId xmlns:p14="http://schemas.microsoft.com/office/powerpoint/2010/main" val="3051978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Kliknutím na ikonu pridáte obrázok</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5" name="Date Placeholder 4"/>
          <p:cNvSpPr>
            <a:spLocks noGrp="1"/>
          </p:cNvSpPr>
          <p:nvPr>
            <p:ph type="dt" sz="half" idx="10"/>
          </p:nvPr>
        </p:nvSpPr>
        <p:spPr/>
        <p:txBody>
          <a:bodyPr/>
          <a:lstStyle/>
          <a:p>
            <a:fld id="{31626B79-3724-4A98-8B34-EC614ED41867}" type="datetimeFigureOut">
              <a:rPr lang="sk-SK" smtClean="0"/>
              <a:t>19. 4. 2023</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FC754EC8-050A-48C1-A943-B12B8B2B4DD3}" type="slidenum">
              <a:rPr lang="sk-SK" smtClean="0"/>
              <a:t>‹Nº›</a:t>
            </a:fld>
            <a:endParaRPr lang="sk-SK"/>
          </a:p>
        </p:txBody>
      </p:sp>
    </p:spTree>
    <p:extLst>
      <p:ext uri="{BB962C8B-B14F-4D97-AF65-F5344CB8AC3E}">
        <p14:creationId xmlns:p14="http://schemas.microsoft.com/office/powerpoint/2010/main" val="145908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sk-SK"/>
              <a:t>Kliknutím upravte štýl predlohy nadpisu</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1626B79-3724-4A98-8B34-EC614ED41867}" type="datetimeFigureOut">
              <a:rPr lang="sk-SK" smtClean="0"/>
              <a:t>19. 4. 2023</a:t>
            </a:fld>
            <a:endParaRPr lang="sk-SK"/>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sk-SK"/>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C754EC8-050A-48C1-A943-B12B8B2B4DD3}" type="slidenum">
              <a:rPr lang="sk-SK" smtClean="0"/>
              <a:t>‹Nº›</a:t>
            </a:fld>
            <a:endParaRPr lang="sk-SK"/>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161538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single-market-economy.ec.europa.eu/access-finance/policy-areas/venture-capital_en" TargetMode="External"/><Relationship Id="rId3" Type="http://schemas.openxmlformats.org/officeDocument/2006/relationships/hyperlink" Target="https://www.wework.com/ideas/professional-development/what-is-bootstrapping-in-business" TargetMode="External"/><Relationship Id="rId7" Type="http://schemas.openxmlformats.org/officeDocument/2006/relationships/hyperlink" Target="https://www.eban.org/angel-investing-explained/" TargetMode="External"/><Relationship Id="rId12" Type="http://schemas.openxmlformats.org/officeDocument/2006/relationships/image" Target="../media/image4.jpeg"/><Relationship Id="rId2" Type="http://schemas.openxmlformats.org/officeDocument/2006/relationships/hyperlink" Target="https://www.merchantmaverick.com/entrepreneurs-financing/" TargetMode="External"/><Relationship Id="rId1" Type="http://schemas.openxmlformats.org/officeDocument/2006/relationships/slideLayout" Target="../slideLayouts/slideLayout2.xml"/><Relationship Id="rId6" Type="http://schemas.openxmlformats.org/officeDocument/2006/relationships/hyperlink" Target="https://commission.europa.eu/funding-tenders/find-funding/eu-funding-programmes_en" TargetMode="External"/><Relationship Id="rId11" Type="http://schemas.openxmlformats.org/officeDocument/2006/relationships/image" Target="../media/image7.png"/><Relationship Id="rId5" Type="http://schemas.openxmlformats.org/officeDocument/2006/relationships/hyperlink" Target="https://stutalks.com/3f-s-friends-families-fools/" TargetMode="External"/><Relationship Id="rId10" Type="http://schemas.openxmlformats.org/officeDocument/2006/relationships/hyperlink" Target="https://research.aimultiple.com/innovation-procurement/" TargetMode="External"/><Relationship Id="rId4" Type="http://schemas.openxmlformats.org/officeDocument/2006/relationships/hyperlink" Target="https://www.investopedia.com/terms/s/sweatequity.asp" TargetMode="External"/><Relationship Id="rId9" Type="http://schemas.openxmlformats.org/officeDocument/2006/relationships/hyperlink" Target="https://corporatefinanceinstitute.com/resources/management/scalability/"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s://online.maryville.edu/business-degrees/traditional-types-business-models/" TargetMode="External"/><Relationship Id="rId7" Type="http://schemas.openxmlformats.org/officeDocument/2006/relationships/hyperlink" Target="https://www.theceomagazine.com/business/innovation-technology/fifth-industrial-revolution/" TargetMode="External"/><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hyperlink" Target="https://ied.eu/project-updates/the-4-industrial-revolutions/" TargetMode="External"/><Relationship Id="rId5" Type="http://schemas.openxmlformats.org/officeDocument/2006/relationships/hyperlink" Target="https://www.britannica.com/event/Industrial-Revolution/The-first-Industrial-Revolution" TargetMode="External"/><Relationship Id="rId4" Type="http://schemas.openxmlformats.org/officeDocument/2006/relationships/hyperlink" Target="https://www.sciencedirect.com/science/article/pii/S0022435922000288"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4.xml"/><Relationship Id="rId7" Type="http://schemas.openxmlformats.org/officeDocument/2006/relationships/image" Target="../media/image7.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franchisebusinessreview.com/post/franchise-business-model/" TargetMode="External"/><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jpeg"/><Relationship Id="rId7" Type="http://schemas.openxmlformats.org/officeDocument/2006/relationships/diagramColors" Target="../diagrams/colors6.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single-market-economy.ec.europa.eu/single-market_en"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ommission.europa.eu/business-economy-euro/doing-business-eu/intellectual-property-rights_en"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8.xml"/><Relationship Id="rId6" Type="http://schemas.openxmlformats.org/officeDocument/2006/relationships/hyperlink" Target="https://commission.europa.eu/publications/european-commission-digital-strategy_en" TargetMode="External"/><Relationship Id="rId5" Type="http://schemas.openxmlformats.org/officeDocument/2006/relationships/hyperlink" Target="https://www.oecd.org/digital/" TargetMode="External"/><Relationship Id="rId4" Type="http://schemas.openxmlformats.org/officeDocument/2006/relationships/hyperlink" Target="https://ec.europa.eu/regional_policy/policy/themes/ict_en"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hbr.org/2007/06/the-innovation-value-chain" TargetMode="External"/><Relationship Id="rId7" Type="http://schemas.openxmlformats.org/officeDocument/2006/relationships/hyperlink" Target="https://www.restartproject.eu/ficha.php?id_ficha=10" TargetMode="External"/><Relationship Id="rId2" Type="http://schemas.openxmlformats.org/officeDocument/2006/relationships/hyperlink" Target="https://www.worldbank.org/en/topic/global-value-chains" TargetMode="External"/><Relationship Id="rId1" Type="http://schemas.openxmlformats.org/officeDocument/2006/relationships/slideLayout" Target="../slideLayouts/slideLayout2.xml"/><Relationship Id="rId6" Type="http://schemas.openxmlformats.org/officeDocument/2006/relationships/hyperlink" Target="https://european-union.europa.eu/priorities-and-actions/actions-topic/research-and-innovation_en" TargetMode="External"/><Relationship Id="rId5" Type="http://schemas.openxmlformats.org/officeDocument/2006/relationships/hyperlink" Target="https://www.weforum.org/agenda/2019/04/an-economist-explains-the-pros-and-cons-of-globalization-b2f0f4ae76/" TargetMode="External"/><Relationship Id="rId4" Type="http://schemas.openxmlformats.org/officeDocument/2006/relationships/hyperlink" Target="https://online.hbs.edu/blog/post/pros-and-cons-of-globalization" TargetMode="External"/><Relationship Id="rId9"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hyperlink" Target="https://europa.eu/youreurope/business/taxation/vat/check-vat-number-vies/index_en.htm" TargetMode="External"/><Relationship Id="rId7" Type="http://schemas.openxmlformats.org/officeDocument/2006/relationships/image" Target="../media/image4.jpeg"/><Relationship Id="rId2" Type="http://schemas.openxmlformats.org/officeDocument/2006/relationships/hyperlink" Target="https://single-market-economy.ec.europa.eu/single-market_en"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single-market-economy.ec.europa.eu/sectors/tourism/eu-funding-and-businesses/business-portal/internationalisation-tourism-businesses/international-market-selection_en" TargetMode="External"/><Relationship Id="rId4" Type="http://schemas.openxmlformats.org/officeDocument/2006/relationships/hyperlink" Target="https://www.trade.gov/international-market-research"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jpeg"/><Relationship Id="rId7" Type="http://schemas.openxmlformats.org/officeDocument/2006/relationships/diagramColors" Target="../diagrams/colors7.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2.deloitte.com/content/dam/Deloitte/nl/Documents/humancapital/deloitte-nl-hc-the-rise-of-the-platform-economy-report.pdf" TargetMode="External"/><Relationship Id="rId2" Type="http://schemas.openxmlformats.org/officeDocument/2006/relationships/hyperlink" Target="https://www.weforum.org/agenda/2016/07/platform-economy-boon-or-doom"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hyperlink" Target="https://www.code-brew.com/understanding-the-on-demand-business-mode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open.spotify.com/" TargetMode="External"/><Relationship Id="rId7" Type="http://schemas.openxmlformats.org/officeDocument/2006/relationships/image" Target="../media/image7.png"/><Relationship Id="rId2" Type="http://schemas.openxmlformats.org/officeDocument/2006/relationships/hyperlink" Target="https://www.restartproject.eu/ficha.php?id_ficha=6"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evernote.com/" TargetMode="External"/><Relationship Id="rId4" Type="http://schemas.openxmlformats.org/officeDocument/2006/relationships/hyperlink" Target="https://www.linkedin.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3" Type="http://schemas.openxmlformats.org/officeDocument/2006/relationships/hyperlink" Target="https://www.visual-paradigm.com/guide/strategic-analysis/what-is-swot-analysis/" TargetMode="External"/><Relationship Id="rId7" Type="http://schemas.openxmlformats.org/officeDocument/2006/relationships/image" Target="../media/image4.jpeg"/><Relationship Id="rId2" Type="http://schemas.openxmlformats.org/officeDocument/2006/relationships/hyperlink" Target="https://www.investopedia.com/terms/s/swot.asp"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diib.com/learn/how-to-do-a-swot-analysis/" TargetMode="External"/><Relationship Id="rId4" Type="http://schemas.openxmlformats.org/officeDocument/2006/relationships/hyperlink" Target="https://venngage.com/blog/swot-analysis-templates/"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www.bizplan.com/" TargetMode="External"/><Relationship Id="rId13" Type="http://schemas.openxmlformats.org/officeDocument/2006/relationships/hyperlink" Target="https://gosmallbiz.com/" TargetMode="External"/><Relationship Id="rId18" Type="http://schemas.openxmlformats.org/officeDocument/2006/relationships/image" Target="../media/image20.png"/><Relationship Id="rId3" Type="http://schemas.openxmlformats.org/officeDocument/2006/relationships/image" Target="../media/image4.jpeg"/><Relationship Id="rId7" Type="http://schemas.openxmlformats.org/officeDocument/2006/relationships/image" Target="../media/image14.png"/><Relationship Id="rId12" Type="http://schemas.openxmlformats.org/officeDocument/2006/relationships/image" Target="../media/image17.png"/><Relationship Id="rId17" Type="http://schemas.openxmlformats.org/officeDocument/2006/relationships/hyperlink" Target="https://www.strategyzer.com/canvas/business-model-canvas" TargetMode="External"/><Relationship Id="rId2" Type="http://schemas.openxmlformats.org/officeDocument/2006/relationships/image" Target="../media/image7.png"/><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s://creately.com/home/" TargetMode="External"/><Relationship Id="rId11" Type="http://schemas.openxmlformats.org/officeDocument/2006/relationships/image" Target="../media/image16.png"/><Relationship Id="rId5" Type="http://schemas.openxmlformats.org/officeDocument/2006/relationships/image" Target="../media/image13.png"/><Relationship Id="rId15" Type="http://schemas.openxmlformats.org/officeDocument/2006/relationships/hyperlink" Target="https://businesssorter.com/" TargetMode="External"/><Relationship Id="rId10" Type="http://schemas.openxmlformats.org/officeDocument/2006/relationships/hyperlink" Target="https://www.liveplan.com/" TargetMode="External"/><Relationship Id="rId4" Type="http://schemas.openxmlformats.org/officeDocument/2006/relationships/hyperlink" Target="https://wisebusinessplans.com/" TargetMode="External"/><Relationship Id="rId9" Type="http://schemas.openxmlformats.org/officeDocument/2006/relationships/image" Target="../media/image15.png"/><Relationship Id="rId14" Type="http://schemas.openxmlformats.org/officeDocument/2006/relationships/image" Target="../media/image18.png"/></Relationships>
</file>

<file path=ppt/slides/_rels/slide3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3.xml.rels><?xml version="1.0" encoding="UTF-8" standalone="yes"?>
<Relationships xmlns="http://schemas.openxmlformats.org/package/2006/relationships"><Relationship Id="rId8" Type="http://schemas.openxmlformats.org/officeDocument/2006/relationships/hyperlink" Target="https://www.failory.com/blog/accelerators-incubators-europe" TargetMode="External"/><Relationship Id="rId3" Type="http://schemas.openxmlformats.org/officeDocument/2006/relationships/hyperlink" Target="https://www.eurchamber.com/" TargetMode="External"/><Relationship Id="rId7" Type="http://schemas.openxmlformats.org/officeDocument/2006/relationships/hyperlink" Target="https://ebn.eu/" TargetMode="External"/><Relationship Id="rId2" Type="http://schemas.openxmlformats.org/officeDocument/2006/relationships/hyperlink" Target="https://www.eurochambres.eu/" TargetMode="External"/><Relationship Id="rId1" Type="http://schemas.openxmlformats.org/officeDocument/2006/relationships/slideLayout" Target="../slideLayouts/slideLayout2.xml"/><Relationship Id="rId6" Type="http://schemas.openxmlformats.org/officeDocument/2006/relationships/hyperlink" Target="https://european-digital-innovation-hubs.ec.europa.eu/home" TargetMode="External"/><Relationship Id="rId11" Type="http://schemas.openxmlformats.org/officeDocument/2006/relationships/image" Target="../media/image4.jpeg"/><Relationship Id="rId5" Type="http://schemas.openxmlformats.org/officeDocument/2006/relationships/hyperlink" Target="https://een.ec.europa.eu/" TargetMode="External"/><Relationship Id="rId10" Type="http://schemas.openxmlformats.org/officeDocument/2006/relationships/image" Target="../media/image7.png"/><Relationship Id="rId4" Type="http://schemas.openxmlformats.org/officeDocument/2006/relationships/hyperlink" Target="https://www.businesseurope.eu/alliance-competitive-european-industry" TargetMode="External"/><Relationship Id="rId9" Type="http://schemas.openxmlformats.org/officeDocument/2006/relationships/hyperlink" Target="https://www.coworker.com/mag/what-is-coworking"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9.xml"/><Relationship Id="rId7" Type="http://schemas.openxmlformats.org/officeDocument/2006/relationships/image" Target="../media/image3.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openxmlformats.org/officeDocument/2006/relationships/hyperlink" Target="https://www.freepik.com/free-vector/franchise-small-business-branch-expansion-banner_8188895.htm#query=franchise&amp;position=0&amp;from_view=search&amp;track=sph" TargetMode="External"/><Relationship Id="rId3" Type="http://schemas.openxmlformats.org/officeDocument/2006/relationships/hyperlink" Target="https://www.brookings.edu/wp-content/uploads/2016/06/10-business-models-kubzansky.pdf" TargetMode="External"/><Relationship Id="rId7" Type="http://schemas.openxmlformats.org/officeDocument/2006/relationships/hyperlink" Target="https://gobookmart.com/8-books-to-read-if-you-are-thinking-of-starting-a-company/" TargetMode="External"/><Relationship Id="rId2" Type="http://schemas.openxmlformats.org/officeDocument/2006/relationships/hyperlink" Target="https://www.entrepreneur.com/business-news/6-great-business-models-to-consider-for-a-startup/233451" TargetMode="External"/><Relationship Id="rId1" Type="http://schemas.openxmlformats.org/officeDocument/2006/relationships/slideLayout" Target="../slideLayouts/slideLayout2.xml"/><Relationship Id="rId6" Type="http://schemas.openxmlformats.org/officeDocument/2006/relationships/hyperlink" Target="https://www.oecd.org/cfe/smes/sme-entrepreneurship-financing.htm" TargetMode="External"/><Relationship Id="rId5" Type="http://schemas.openxmlformats.org/officeDocument/2006/relationships/hyperlink" Target="https://www.eurofound.europa.eu/topic/employment-and-labour-markets" TargetMode="External"/><Relationship Id="rId10" Type="http://schemas.openxmlformats.org/officeDocument/2006/relationships/image" Target="../media/image4.jpeg"/><Relationship Id="rId4" Type="http://schemas.openxmlformats.org/officeDocument/2006/relationships/hyperlink" Target="https://www.researchgate.net/publication/273634452_An_Introduction_to_Business_Models" TargetMode="External"/><Relationship Id="rId9"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restartproject.eu/" TargetMode="External"/><Relationship Id="rId1" Type="http://schemas.openxmlformats.org/officeDocument/2006/relationships/slideLayout" Target="../slideLayouts/slideLayout9.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hyperlink" Target="https://upmetrics.co/blog/business-model-vs-business-plan" TargetMode="External"/><Relationship Id="rId7"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image" Target="../media/image4.jpeg"/><Relationship Id="rId5" Type="http://schemas.openxmlformats.org/officeDocument/2006/relationships/hyperlink" Target="https://www.restartproject.eu/ficha.php?id_ficha=9" TargetMode="External"/><Relationship Id="rId4" Type="http://schemas.openxmlformats.org/officeDocument/2006/relationships/hyperlink" Target="https://single-market-economy.ec.europa.eu/sectors/proximity-and-social-economy/social-economy-eu/social-enterprises_en" TargetMode="Externa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4.jpeg"/><Relationship Id="rId3" Type="http://schemas.openxmlformats.org/officeDocument/2006/relationships/diagramLayout" Target="../diagrams/layout2.xml"/><Relationship Id="rId7" Type="http://schemas.openxmlformats.org/officeDocument/2006/relationships/image" Target="../media/image7.png"/><Relationship Id="rId12" Type="http://schemas.microsoft.com/office/2007/relationships/diagramDrawing" Target="../diagrams/drawing3.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openxmlformats.org/officeDocument/2006/relationships/diagramColors" Target="../diagrams/colors3.xml"/><Relationship Id="rId5" Type="http://schemas.openxmlformats.org/officeDocument/2006/relationships/diagramColors" Target="../diagrams/colors2.xml"/><Relationship Id="rId10" Type="http://schemas.openxmlformats.org/officeDocument/2006/relationships/diagramQuickStyle" Target="../diagrams/quickStyle3.xml"/><Relationship Id="rId4" Type="http://schemas.openxmlformats.org/officeDocument/2006/relationships/diagramQuickStyle" Target="../diagrams/quickStyle2.xml"/><Relationship Id="rId9"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s://www.investopedia.com/ask/answers/06/amortizationvsdepreciation.asp" TargetMode="External"/><Relationship Id="rId7" Type="http://schemas.openxmlformats.org/officeDocument/2006/relationships/image" Target="../media/image7.png"/><Relationship Id="rId2" Type="http://schemas.openxmlformats.org/officeDocument/2006/relationships/hyperlink" Target="https://corporatefinanceinstitute.com/resources/accounting/variable-costs/" TargetMode="External"/><Relationship Id="rId1" Type="http://schemas.openxmlformats.org/officeDocument/2006/relationships/slideLayout" Target="../slideLayouts/slideLayout2.xml"/><Relationship Id="rId6" Type="http://schemas.openxmlformats.org/officeDocument/2006/relationships/hyperlink" Target="https://www.runn.io/blog/how-to-improve-cost-efficiency" TargetMode="External"/><Relationship Id="rId5" Type="http://schemas.openxmlformats.org/officeDocument/2006/relationships/hyperlink" Target="https://www.smartsheet.com/content/small-business-budget-templates" TargetMode="External"/><Relationship Id="rId4" Type="http://schemas.openxmlformats.org/officeDocument/2006/relationships/hyperlink" Target="https://articles.bplans.com/estimating-realistic-start-up-costs/"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s://gustdebacker.com/market-research/" TargetMode="External"/><Relationship Id="rId7" Type="http://schemas.openxmlformats.org/officeDocument/2006/relationships/image" Target="../media/image7.png"/><Relationship Id="rId2" Type="http://schemas.openxmlformats.org/officeDocument/2006/relationships/hyperlink" Target="https://www.sba.gov/business-guide/plan-your-business/market-research-competitive-analysis" TargetMode="External"/><Relationship Id="rId1" Type="http://schemas.openxmlformats.org/officeDocument/2006/relationships/slideLayout" Target="../slideLayouts/slideLayout2.xml"/><Relationship Id="rId6" Type="http://schemas.openxmlformats.org/officeDocument/2006/relationships/hyperlink" Target="https://www.intotheminds.com/blog/en/market-research-eu-10-data-sources/" TargetMode="External"/><Relationship Id="rId5" Type="http://schemas.openxmlformats.org/officeDocument/2006/relationships/hyperlink" Target="https://blog.hubspot.com/marketing/market-research-buyers-journey-guide" TargetMode="External"/><Relationship Id="rId4" Type="http://schemas.openxmlformats.org/officeDocument/2006/relationships/hyperlink" Target="https://www.forbes.com/sites/forbesbusinessdevelopmentcouncil/2021/01/29/researching-a-new-market-follow-these-15-expert-strategies/"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eurochambres.eu/about/who-we-are/" TargetMode="External"/><Relationship Id="rId3" Type="http://schemas.openxmlformats.org/officeDocument/2006/relationships/hyperlink" Target="https://www.growthink.com/businessplan/help-center/business-model-vs-business-plan" TargetMode="External"/><Relationship Id="rId7" Type="http://schemas.openxmlformats.org/officeDocument/2006/relationships/hyperlink" Target="https://www.thebalancemoney.com/business-plan-writing-tools-2951568" TargetMode="External"/><Relationship Id="rId2" Type="http://schemas.openxmlformats.org/officeDocument/2006/relationships/hyperlink" Target="https://www.indeed.com/career-advice/career-development/business-model-vs-business-plan" TargetMode="External"/><Relationship Id="rId1" Type="http://schemas.openxmlformats.org/officeDocument/2006/relationships/slideLayout" Target="../slideLayouts/slideLayout2.xml"/><Relationship Id="rId6" Type="http://schemas.openxmlformats.org/officeDocument/2006/relationships/hyperlink" Target="https://geekflare.com/business-plan-software/" TargetMode="External"/><Relationship Id="rId11" Type="http://schemas.openxmlformats.org/officeDocument/2006/relationships/image" Target="../media/image4.jpeg"/><Relationship Id="rId5" Type="http://schemas.openxmlformats.org/officeDocument/2006/relationships/hyperlink" Target="https://www.bplans.com/business-calculators/" TargetMode="External"/><Relationship Id="rId10" Type="http://schemas.openxmlformats.org/officeDocument/2006/relationships/image" Target="../media/image7.png"/><Relationship Id="rId4" Type="http://schemas.openxmlformats.org/officeDocument/2006/relationships/hyperlink" Target="https://fullscale.io/blog/business-model-vs-business-plan/" TargetMode="External"/><Relationship Id="rId9" Type="http://schemas.openxmlformats.org/officeDocument/2006/relationships/hyperlink" Target="https://een.ec.europa.eu/local-contact-point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smeloan.sg/blog/12-hidden-costs-of-running-business/" TargetMode="External"/><Relationship Id="rId7" Type="http://schemas.openxmlformats.org/officeDocument/2006/relationships/image" Target="../media/image4.jpeg"/><Relationship Id="rId2" Type="http://schemas.openxmlformats.org/officeDocument/2006/relationships/hyperlink" Target="https://www.telegraph.co.uk/business/sme-home/hidden-costs-for-smes/"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indeed.com/career-advice/career-development/expenditures-vs-expenses" TargetMode="External"/><Relationship Id="rId4" Type="http://schemas.openxmlformats.org/officeDocument/2006/relationships/hyperlink" Target="https://www.businesswithlisa.com/blog/cost-vs-invest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A0732-8212-434E-AAE7-A9DC0EC61975}"/>
              </a:ext>
            </a:extLst>
          </p:cNvPr>
          <p:cNvSpPr>
            <a:spLocks noGrp="1"/>
          </p:cNvSpPr>
          <p:nvPr>
            <p:ph type="ctrTitle"/>
          </p:nvPr>
        </p:nvSpPr>
        <p:spPr>
          <a:xfrm>
            <a:off x="830425" y="1917576"/>
            <a:ext cx="10590244" cy="2407535"/>
          </a:xfrm>
        </p:spPr>
        <p:txBody>
          <a:bodyPr>
            <a:noAutofit/>
          </a:bodyPr>
          <a:lstStyle/>
          <a:p>
            <a:pPr algn="ctr"/>
            <a:r>
              <a:rPr lang="es-ES" sz="6600"/>
              <a:t>Modelos de negocio para las MiPymes en la era post-COVID</a:t>
            </a:r>
            <a:endParaRPr lang="en-GB" sz="6600" dirty="0"/>
          </a:p>
        </p:txBody>
      </p:sp>
      <p:sp>
        <p:nvSpPr>
          <p:cNvPr id="3" name="Podnadpis 2">
            <a:extLst>
              <a:ext uri="{FF2B5EF4-FFF2-40B4-BE49-F238E27FC236}">
                <a16:creationId xmlns:a16="http://schemas.microsoft.com/office/drawing/2014/main" id="{BBF345A6-199C-4D56-A1AA-38821652C661}"/>
              </a:ext>
            </a:extLst>
          </p:cNvPr>
          <p:cNvSpPr>
            <a:spLocks noGrp="1"/>
          </p:cNvSpPr>
          <p:nvPr>
            <p:ph type="subTitle" idx="1"/>
          </p:nvPr>
        </p:nvSpPr>
        <p:spPr>
          <a:xfrm>
            <a:off x="1066800" y="5307062"/>
            <a:ext cx="10058400" cy="836609"/>
          </a:xfrm>
        </p:spPr>
        <p:txBody>
          <a:bodyPr>
            <a:normAutofit/>
          </a:bodyPr>
          <a:lstStyle/>
          <a:p>
            <a:pPr algn="ctr"/>
            <a:r>
              <a:rPr lang="en-GB" sz="1800" b="1">
                <a:latin typeface="+mn-lt"/>
              </a:rPr>
              <a:t>RESTART</a:t>
            </a:r>
            <a:r>
              <a:rPr lang="en-GB" sz="1800">
                <a:latin typeface="+mn-lt"/>
              </a:rPr>
              <a:t> – Resiliencia y formación para pymes</a:t>
            </a:r>
          </a:p>
          <a:p>
            <a:pPr algn="ctr"/>
            <a:r>
              <a:rPr lang="en-GB" sz="1800">
                <a:latin typeface="+mn-lt"/>
              </a:rPr>
              <a:t>ERASMUS + 2021-1-SK01-KA220-VET-000034882</a:t>
            </a:r>
          </a:p>
        </p:txBody>
      </p:sp>
      <p:pic>
        <p:nvPicPr>
          <p:cNvPr id="1026" name="Picture 2" descr="Rest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888" y="290856"/>
            <a:ext cx="4226502" cy="77798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US" sz="1200" dirty="0">
              <a:solidFill>
                <a:schemeClr val="bg1"/>
              </a:solidFill>
            </a:endParaRPr>
          </a:p>
        </p:txBody>
      </p:sp>
      <p:sp>
        <p:nvSpPr>
          <p:cNvPr id="7" name="Podnadpis 2">
            <a:extLst>
              <a:ext uri="{FF2B5EF4-FFF2-40B4-BE49-F238E27FC236}">
                <a16:creationId xmlns:a16="http://schemas.microsoft.com/office/drawing/2014/main" id="{E33EF2F1-C015-5730-2F7E-444A13EF48CE}"/>
              </a:ext>
            </a:extLst>
          </p:cNvPr>
          <p:cNvSpPr txBox="1">
            <a:spLocks/>
          </p:cNvSpPr>
          <p:nvPr/>
        </p:nvSpPr>
        <p:spPr>
          <a:xfrm>
            <a:off x="1097280" y="4410702"/>
            <a:ext cx="10058400" cy="8366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n-GB" sz="1800" b="1">
                <a:latin typeface="+mn-lt"/>
              </a:rPr>
              <a:t>Socio autor: HETFA Research institute</a:t>
            </a:r>
            <a:endParaRPr lang="en-GB" sz="1800">
              <a:latin typeface="+mn-lt"/>
            </a:endParaRPr>
          </a:p>
        </p:txBody>
      </p:sp>
      <p:pic>
        <p:nvPicPr>
          <p:cNvPr id="9" name="Obrázok 8"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8990020" y="498994"/>
            <a:ext cx="2567940" cy="539115"/>
          </a:xfrm>
          <a:prstGeom prst="rect">
            <a:avLst/>
          </a:prstGeom>
        </p:spPr>
      </p:pic>
    </p:spTree>
    <p:extLst>
      <p:ext uri="{BB962C8B-B14F-4D97-AF65-F5344CB8AC3E}">
        <p14:creationId xmlns:p14="http://schemas.microsoft.com/office/powerpoint/2010/main" val="482790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lstStyle/>
          <a:p>
            <a:r>
              <a:rPr lang="es-ES" sz="3600" b="1"/>
              <a:t>UNIDAD 1: Modelos de negocio (MN) de MiPymes</a:t>
            </a:r>
            <a:br>
              <a:rPr lang="en-GB" sz="4000"/>
            </a:br>
            <a:r>
              <a:rPr lang="en-GB" sz="2800"/>
              <a:t>1.3 Típicas formas de </a:t>
            </a:r>
            <a:r>
              <a:rPr lang="en-GB" sz="2800">
                <a:hlinkClick r:id="rId2"/>
              </a:rPr>
              <a:t>financiar una empresa</a:t>
            </a:r>
            <a:endParaRPr lang="en-GB" dirty="0"/>
          </a:p>
        </p:txBody>
      </p:sp>
      <p:sp>
        <p:nvSpPr>
          <p:cNvPr id="8" name="Rectángulo 7"/>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US" sz="1200" dirty="0">
              <a:solidFill>
                <a:schemeClr val="bg1"/>
              </a:solidFill>
            </a:endParaRPr>
          </a:p>
        </p:txBody>
      </p:sp>
      <p:graphicFrame>
        <p:nvGraphicFramePr>
          <p:cNvPr id="4" name="Table 4">
            <a:extLst>
              <a:ext uri="{FF2B5EF4-FFF2-40B4-BE49-F238E27FC236}">
                <a16:creationId xmlns:a16="http://schemas.microsoft.com/office/drawing/2014/main" id="{BE3A830F-187B-574B-BC37-813AD742449F}"/>
              </a:ext>
            </a:extLst>
          </p:cNvPr>
          <p:cNvGraphicFramePr>
            <a:graphicFrameLocks noGrp="1"/>
          </p:cNvGraphicFramePr>
          <p:nvPr>
            <p:ph idx="1"/>
            <p:extLst>
              <p:ext uri="{D42A27DB-BD31-4B8C-83A1-F6EECF244321}">
                <p14:modId xmlns:p14="http://schemas.microsoft.com/office/powerpoint/2010/main" val="579390384"/>
              </p:ext>
            </p:extLst>
          </p:nvPr>
        </p:nvGraphicFramePr>
        <p:xfrm>
          <a:off x="903336" y="1812707"/>
          <a:ext cx="10446288" cy="4297680"/>
        </p:xfrm>
        <a:graphic>
          <a:graphicData uri="http://schemas.openxmlformats.org/drawingml/2006/table">
            <a:tbl>
              <a:tblPr firstRow="1" bandRow="1">
                <a:tableStyleId>{5C22544A-7EE6-4342-B048-85BDC9FD1C3A}</a:tableStyleId>
              </a:tblPr>
              <a:tblGrid>
                <a:gridCol w="2859772">
                  <a:extLst>
                    <a:ext uri="{9D8B030D-6E8A-4147-A177-3AD203B41FA5}">
                      <a16:colId xmlns:a16="http://schemas.microsoft.com/office/drawing/2014/main" val="1632009971"/>
                    </a:ext>
                  </a:extLst>
                </a:gridCol>
                <a:gridCol w="2363372">
                  <a:extLst>
                    <a:ext uri="{9D8B030D-6E8A-4147-A177-3AD203B41FA5}">
                      <a16:colId xmlns:a16="http://schemas.microsoft.com/office/drawing/2014/main" val="3201370564"/>
                    </a:ext>
                  </a:extLst>
                </a:gridCol>
                <a:gridCol w="2968678">
                  <a:extLst>
                    <a:ext uri="{9D8B030D-6E8A-4147-A177-3AD203B41FA5}">
                      <a16:colId xmlns:a16="http://schemas.microsoft.com/office/drawing/2014/main" val="2003479254"/>
                    </a:ext>
                  </a:extLst>
                </a:gridCol>
                <a:gridCol w="2254466">
                  <a:extLst>
                    <a:ext uri="{9D8B030D-6E8A-4147-A177-3AD203B41FA5}">
                      <a16:colId xmlns:a16="http://schemas.microsoft.com/office/drawing/2014/main" val="2378476071"/>
                    </a:ext>
                  </a:extLst>
                </a:gridCol>
              </a:tblGrid>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400" noProof="0"/>
                        <a:t>Financiación de la puesta en marcha (por ejemplo, conseguir fondos cuando aún no hay un historial de resultados).</a:t>
                      </a:r>
                      <a:endParaRPr lang="en-GB" sz="1400" noProof="0"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400" noProof="0"/>
                        <a:t>Financiación de las operaciones ordinarias de la empresa</a:t>
                      </a:r>
                      <a:endParaRPr lang="en-GB" sz="1400" noProof="0"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400" noProof="0"/>
                        <a:t>Financiación de grandes inversiones (por ejemplo, nuevos equipos, nuevo centro de producción, etc.)</a:t>
                      </a:r>
                      <a:endParaRPr lang="en-GB" sz="1400" noProof="0" dirty="0"/>
                    </a:p>
                  </a:txBody>
                  <a:tcPr/>
                </a:tc>
                <a:tc>
                  <a:txBody>
                    <a:bodyPr/>
                    <a:lstStyle/>
                    <a:p>
                      <a:pPr algn="just"/>
                      <a:r>
                        <a:rPr lang="es-ES" sz="1400" noProof="0"/>
                        <a:t>Financiación de la innovación, la investigación y el desarrollo</a:t>
                      </a:r>
                      <a:endParaRPr lang="en-GB" sz="1400" noProof="0" dirty="0"/>
                    </a:p>
                  </a:txBody>
                  <a:tcPr/>
                </a:tc>
                <a:extLst>
                  <a:ext uri="{0D108BD9-81ED-4DB2-BD59-A6C34878D82A}">
                    <a16:rowId xmlns:a16="http://schemas.microsoft.com/office/drawing/2014/main" val="3565397737"/>
                  </a:ext>
                </a:extLst>
              </a:tr>
              <a:tr h="370840">
                <a:tc>
                  <a:txBody>
                    <a:bodyPr/>
                    <a:lstStyle/>
                    <a:p>
                      <a:pPr lvl="0" algn="just"/>
                      <a:r>
                        <a:rPr lang="en-GB" sz="1400" noProof="0"/>
                        <a:t>Los fondos propios del propietario (</a:t>
                      </a:r>
                      <a:r>
                        <a:rPr lang="en-GB" sz="1400" noProof="0" dirty="0">
                          <a:hlinkClick r:id="rId3"/>
                        </a:rPr>
                        <a:t>bootstrapping</a:t>
                      </a:r>
                      <a:r>
                        <a:rPr lang="en-GB" sz="1400" noProof="0" dirty="0"/>
                        <a:t>, </a:t>
                      </a:r>
                      <a:r>
                        <a:rPr lang="en-GB" sz="1400" noProof="0" dirty="0">
                          <a:hlinkClick r:id="rId4"/>
                        </a:rPr>
                        <a:t>sweat equity</a:t>
                      </a:r>
                      <a:r>
                        <a:rPr lang="en-GB" sz="1400" noProof="0" dirty="0"/>
                        <a:t>)</a:t>
                      </a:r>
                    </a:p>
                  </a:txBody>
                  <a:tcPr/>
                </a:tc>
                <a:tc>
                  <a:txBody>
                    <a:bodyPr/>
                    <a:lstStyle/>
                    <a:p>
                      <a:pPr lvl="0" algn="just"/>
                      <a:r>
                        <a:rPr lang="es-ES" sz="1400" noProof="0"/>
                        <a:t>Los ingresos por ventas financiarán las operaciones, al menos a largo plazo</a:t>
                      </a:r>
                      <a:endParaRPr lang="en-GB" sz="1400" noProof="0" dirty="0"/>
                    </a:p>
                  </a:txBody>
                  <a:tcPr/>
                </a:tc>
                <a:tc>
                  <a:txBody>
                    <a:bodyPr/>
                    <a:lstStyle/>
                    <a:p>
                      <a:pPr algn="just"/>
                      <a:r>
                        <a:rPr lang="en-GB" sz="1400" noProof="0"/>
                        <a:t>De fondos propios ahorrados / reserva de capital</a:t>
                      </a:r>
                      <a:endParaRPr lang="en-GB" sz="1400" noProof="0"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400" noProof="0"/>
                        <a:t>De fondos propios ahorrados / reserva de capital</a:t>
                      </a:r>
                      <a:endParaRPr lang="en-GB" sz="1400" noProof="0" dirty="0"/>
                    </a:p>
                  </a:txBody>
                  <a:tcPr/>
                </a:tc>
                <a:extLst>
                  <a:ext uri="{0D108BD9-81ED-4DB2-BD59-A6C34878D82A}">
                    <a16:rowId xmlns:a16="http://schemas.microsoft.com/office/drawing/2014/main" val="2355713058"/>
                  </a:ext>
                </a:extLst>
              </a:tr>
              <a:tr h="370840">
                <a:tc>
                  <a:txBody>
                    <a:bodyPr/>
                    <a:lstStyle/>
                    <a:p>
                      <a:pPr lvl="0" algn="just"/>
                      <a:r>
                        <a:rPr lang="es-ES" sz="1400" noProof="0"/>
                        <a:t>Las "3F": </a:t>
                      </a:r>
                      <a:r>
                        <a:rPr lang="en-GB" sz="1400" noProof="0">
                          <a:hlinkClick r:id="rId5"/>
                        </a:rPr>
                        <a:t>Friends</a:t>
                      </a:r>
                      <a:r>
                        <a:rPr lang="en-GB" sz="1400" noProof="0" dirty="0">
                          <a:hlinkClick r:id="rId5"/>
                        </a:rPr>
                        <a:t>, Family </a:t>
                      </a:r>
                      <a:r>
                        <a:rPr lang="en-GB" sz="1400" noProof="0">
                          <a:hlinkClick r:id="rId5"/>
                        </a:rPr>
                        <a:t>and Fools</a:t>
                      </a:r>
                      <a:r>
                        <a:rPr lang="en-GB" sz="1400" noProof="0"/>
                        <a:t> (</a:t>
                      </a:r>
                      <a:r>
                        <a:rPr lang="es-ES" sz="1400" noProof="0"/>
                        <a:t>inversión de amigos, familiares y tontos )</a:t>
                      </a:r>
                      <a:endParaRPr lang="en-GB" sz="1400" noProof="0"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400" noProof="0"/>
                        <a:t>Los problemas de liquidez a corto plazo pueden gestionarse con fondos propios o...</a:t>
                      </a:r>
                      <a:endParaRPr lang="en-GB" sz="1400" noProof="0" dirty="0"/>
                    </a:p>
                  </a:txBody>
                  <a:tcPr/>
                </a:tc>
                <a:tc>
                  <a:txBody>
                    <a:bodyPr/>
                    <a:lstStyle/>
                    <a:p>
                      <a:pPr algn="just"/>
                      <a:r>
                        <a:rPr lang="es-ES" sz="1400" noProof="0"/>
                        <a:t>A partir de un préstamo bancario específico (normalmente con hipoteca u otras condiciones de seguridad/garantía)</a:t>
                      </a:r>
                      <a:endParaRPr lang="en-GB" sz="1400" noProof="0" dirty="0"/>
                    </a:p>
                  </a:txBody>
                  <a:tcPr/>
                </a:tc>
                <a:tc>
                  <a:txBody>
                    <a:bodyPr/>
                    <a:lstStyle/>
                    <a:p>
                      <a:pPr algn="just"/>
                      <a:r>
                        <a:rPr lang="en-GB" sz="1400" noProof="0"/>
                        <a:t>Usando fondos gubernamentales o </a:t>
                      </a:r>
                      <a:r>
                        <a:rPr lang="en-GB" sz="1400" noProof="0">
                          <a:hlinkClick r:id="rId6"/>
                        </a:rPr>
                        <a:t>europeos</a:t>
                      </a:r>
                      <a:r>
                        <a:rPr lang="en-GB" sz="1400" noProof="0"/>
                        <a:t> para cofinanciar la inversión</a:t>
                      </a:r>
                    </a:p>
                  </a:txBody>
                  <a:tcPr/>
                </a:tc>
                <a:extLst>
                  <a:ext uri="{0D108BD9-81ED-4DB2-BD59-A6C34878D82A}">
                    <a16:rowId xmlns:a16="http://schemas.microsoft.com/office/drawing/2014/main" val="205863406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400" noProof="0">
                          <a:hlinkClick r:id="rId7"/>
                        </a:rPr>
                        <a:t>Inversión de business angels</a:t>
                      </a:r>
                      <a:r>
                        <a:rPr lang="es-ES" sz="1400" noProof="0"/>
                        <a:t>, a veces </a:t>
                      </a:r>
                      <a:r>
                        <a:rPr lang="es-ES" sz="1400" noProof="0">
                          <a:hlinkClick r:id="rId8"/>
                        </a:rPr>
                        <a:t>capital riesgo </a:t>
                      </a:r>
                      <a:r>
                        <a:rPr lang="es-ES" sz="1400" noProof="0"/>
                        <a:t>(sólo para </a:t>
                      </a:r>
                      <a:r>
                        <a:rPr lang="es-ES" sz="1400" noProof="0">
                          <a:hlinkClick r:id="rId9"/>
                        </a:rPr>
                        <a:t>empresas de nueva creación escalables</a:t>
                      </a:r>
                      <a:r>
                        <a:rPr lang="es-ES" sz="1400" noProof="0"/>
                        <a:t>).</a:t>
                      </a:r>
                      <a:endParaRPr lang="en-GB" sz="1400" noProof="0" dirty="0"/>
                    </a:p>
                  </a:txBody>
                  <a:tcPr/>
                </a:tc>
                <a:tc>
                  <a:txBody>
                    <a:bodyPr/>
                    <a:lstStyle/>
                    <a:p>
                      <a:pPr algn="just"/>
                      <a:r>
                        <a:rPr lang="es-ES" sz="1400" noProof="0"/>
                        <a:t>... crédito bancario específico para la gestión de la liquidez</a:t>
                      </a:r>
                      <a:endParaRPr lang="en-GB" sz="1400" noProof="0" dirty="0"/>
                    </a:p>
                  </a:txBody>
                  <a:tcPr/>
                </a:tc>
                <a:tc>
                  <a:txBody>
                    <a:bodyPr/>
                    <a:lstStyle/>
                    <a:p>
                      <a:pPr algn="just"/>
                      <a:r>
                        <a:rPr lang="en-GB" sz="1400" noProof="0"/>
                        <a:t>Renting o </a:t>
                      </a:r>
                      <a:r>
                        <a:rPr lang="en-GB" sz="1400" noProof="0" dirty="0"/>
                        <a:t>leasing </a:t>
                      </a:r>
                    </a:p>
                  </a:txBody>
                  <a:tcPr/>
                </a:tc>
                <a:tc>
                  <a:txBody>
                    <a:bodyPr/>
                    <a:lstStyle/>
                    <a:p>
                      <a:pPr algn="just"/>
                      <a:r>
                        <a:rPr lang="en-GB" sz="1400" noProof="0"/>
                        <a:t>En base a contratos con los clientes (</a:t>
                      </a:r>
                      <a:r>
                        <a:rPr lang="en-GB" sz="1400" noProof="0">
                          <a:hlinkClick r:id="rId10"/>
                        </a:rPr>
                        <a:t>adquisición de innovación</a:t>
                      </a:r>
                      <a:r>
                        <a:rPr lang="en-GB" sz="1400" noProof="0"/>
                        <a:t>)</a:t>
                      </a:r>
                      <a:endParaRPr lang="en-GB" sz="1400" noProof="0" dirty="0"/>
                    </a:p>
                  </a:txBody>
                  <a:tcPr/>
                </a:tc>
                <a:extLst>
                  <a:ext uri="{0D108BD9-81ED-4DB2-BD59-A6C34878D82A}">
                    <a16:rowId xmlns:a16="http://schemas.microsoft.com/office/drawing/2014/main" val="1362555053"/>
                  </a:ext>
                </a:extLst>
              </a:tr>
              <a:tr h="370840">
                <a:tc>
                  <a:txBody>
                    <a:bodyPr/>
                    <a:lstStyle/>
                    <a:p>
                      <a:pPr algn="just"/>
                      <a:endParaRPr lang="en-GB" sz="1400" noProof="0" dirty="0"/>
                    </a:p>
                  </a:txBody>
                  <a:tcPr/>
                </a:tc>
                <a:tc>
                  <a:txBody>
                    <a:bodyPr/>
                    <a:lstStyle/>
                    <a:p>
                      <a:pPr algn="just"/>
                      <a:r>
                        <a:rPr lang="es-ES" sz="1400" noProof="0"/>
                        <a:t>... adecuación y gestión de las condiciones de pago establecidas con proveedores y compradores</a:t>
                      </a:r>
                      <a:endParaRPr lang="en-GB" sz="1400" noProof="0" dirty="0"/>
                    </a:p>
                  </a:txBody>
                  <a:tcPr/>
                </a:tc>
                <a:tc>
                  <a:txBody>
                    <a:bodyPr/>
                    <a:lstStyle/>
                    <a:p>
                      <a:pPr algn="just"/>
                      <a:r>
                        <a:rPr lang="en-GB" sz="1400" noProof="0"/>
                        <a:t>Usando fondos gubernamentales o </a:t>
                      </a:r>
                      <a:r>
                        <a:rPr lang="en-GB" sz="1400" noProof="0">
                          <a:hlinkClick r:id="rId6"/>
                        </a:rPr>
                        <a:t>europeos</a:t>
                      </a:r>
                      <a:r>
                        <a:rPr lang="en-GB" sz="1400" noProof="0"/>
                        <a:t> para cofinanciar la inversión</a:t>
                      </a:r>
                      <a:endParaRPr lang="en-GB" sz="1400" noProof="0" dirty="0"/>
                    </a:p>
                  </a:txBody>
                  <a:tcPr/>
                </a:tc>
                <a:tc>
                  <a:txBody>
                    <a:bodyPr/>
                    <a:lstStyle/>
                    <a:p>
                      <a:pPr algn="just"/>
                      <a:endParaRPr lang="en-GB" sz="1400" noProof="0" dirty="0"/>
                    </a:p>
                  </a:txBody>
                  <a:tcPr/>
                </a:tc>
                <a:extLst>
                  <a:ext uri="{0D108BD9-81ED-4DB2-BD59-A6C34878D82A}">
                    <a16:rowId xmlns:a16="http://schemas.microsoft.com/office/drawing/2014/main" val="3553038191"/>
                  </a:ext>
                </a:extLst>
              </a:tr>
            </a:tbl>
          </a:graphicData>
        </a:graphic>
      </p:graphicFrame>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12"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2718455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7285D1-5F13-9A11-C19D-25D42AA90996}"/>
              </a:ext>
            </a:extLst>
          </p:cNvPr>
          <p:cNvSpPr>
            <a:spLocks noGrp="1"/>
          </p:cNvSpPr>
          <p:nvPr>
            <p:ph type="title"/>
          </p:nvPr>
        </p:nvSpPr>
        <p:spPr/>
        <p:txBody>
          <a:bodyPr>
            <a:normAutofit fontScale="90000"/>
          </a:bodyPr>
          <a:lstStyle/>
          <a:p>
            <a:r>
              <a:rPr lang="es-ES" sz="4000" b="1"/>
              <a:t>UNIDAD </a:t>
            </a:r>
            <a:r>
              <a:rPr lang="es-ES" sz="4000" b="1" dirty="0"/>
              <a:t>2</a:t>
            </a:r>
            <a:r>
              <a:rPr lang="es-ES" sz="4000" b="1"/>
              <a:t>: </a:t>
            </a:r>
            <a:r>
              <a:rPr lang="en-US" sz="4000" b="1"/>
              <a:t>Modelos de negocio (BM) tradicionales </a:t>
            </a:r>
            <a:br>
              <a:rPr lang="es-ES" sz="2000" dirty="0"/>
            </a:br>
            <a:endParaRPr lang="es-ES" sz="4000" b="1" dirty="0"/>
          </a:p>
        </p:txBody>
      </p:sp>
      <p:sp>
        <p:nvSpPr>
          <p:cNvPr id="5" name="Rectángulo 4">
            <a:extLst>
              <a:ext uri="{FF2B5EF4-FFF2-40B4-BE49-F238E27FC236}">
                <a16:creationId xmlns:a16="http://schemas.microsoft.com/office/drawing/2014/main" id="{BF35DE6A-0CDC-0175-3E16-C3158875551A}"/>
              </a:ext>
            </a:extLst>
          </p:cNvPr>
          <p:cNvSpPr/>
          <p:nvPr/>
        </p:nvSpPr>
        <p:spPr>
          <a:xfrm>
            <a:off x="4135772" y="6207853"/>
            <a:ext cx="8056228" cy="650147"/>
          </a:xfrm>
          <a:prstGeom prst="rect">
            <a:avLst/>
          </a:prstGeom>
        </p:spPr>
        <p:txBody>
          <a:bodyPr wrap="square">
            <a:spAutoFit/>
          </a:bodyPr>
          <a:lstStyle/>
          <a:p>
            <a:r>
              <a:rPr lang="es-ES" sz="1200">
                <a:solidFill>
                  <a:schemeClr val="tx1">
                    <a:lumMod val="75000"/>
                    <a:lumOff val="25000"/>
                  </a:schemeClr>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US" sz="1200" dirty="0">
              <a:solidFill>
                <a:schemeClr val="tx1">
                  <a:lumMod val="75000"/>
                  <a:lumOff val="25000"/>
                </a:schemeClr>
              </a:solidFill>
            </a:endParaRPr>
          </a:p>
        </p:txBody>
      </p:sp>
      <p:pic>
        <p:nvPicPr>
          <p:cNvPr id="7" name="Picture 2" descr="Restart">
            <a:extLst>
              <a:ext uri="{FF2B5EF4-FFF2-40B4-BE49-F238E27FC236}">
                <a16:creationId xmlns:a16="http://schemas.microsoft.com/office/drawing/2014/main" id="{5CCEEE40-0D3D-EC32-F6DB-70EC1BA159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3990" y="301788"/>
            <a:ext cx="2483764" cy="457192"/>
          </a:xfrm>
          <a:prstGeom prst="rect">
            <a:avLst/>
          </a:prstGeom>
          <a:noFill/>
          <a:extLst>
            <a:ext uri="{909E8E84-426E-40DD-AFC4-6F175D3DCCD1}">
              <a14:hiddenFill xmlns:a14="http://schemas.microsoft.com/office/drawing/2010/main">
                <a:solidFill>
                  <a:srgbClr val="FFFFFF"/>
                </a:solidFill>
              </a14:hiddenFill>
            </a:ext>
          </a:extLst>
        </p:spPr>
      </p:pic>
      <p:sp>
        <p:nvSpPr>
          <p:cNvPr id="18" name="Marcador de contenido 17">
            <a:extLst>
              <a:ext uri="{FF2B5EF4-FFF2-40B4-BE49-F238E27FC236}">
                <a16:creationId xmlns:a16="http://schemas.microsoft.com/office/drawing/2014/main" id="{32BA5FAB-6FD5-7382-D0C8-5CF55028C6A2}"/>
              </a:ext>
            </a:extLst>
          </p:cNvPr>
          <p:cNvSpPr>
            <a:spLocks noGrp="1"/>
          </p:cNvSpPr>
          <p:nvPr>
            <p:ph idx="1"/>
          </p:nvPr>
        </p:nvSpPr>
        <p:spPr>
          <a:xfrm>
            <a:off x="4821922" y="1092148"/>
            <a:ext cx="6683928" cy="4965863"/>
          </a:xfrm>
        </p:spPr>
        <p:txBody>
          <a:bodyPr>
            <a:normAutofit fontScale="92500" lnSpcReduction="20000"/>
          </a:bodyPr>
          <a:lstStyle/>
          <a:p>
            <a:pPr algn="just">
              <a:lnSpc>
                <a:spcPct val="120000"/>
              </a:lnSpc>
            </a:pPr>
            <a:r>
              <a:rPr lang="en-GB"/>
              <a:t>Llamamos “</a:t>
            </a:r>
            <a:r>
              <a:rPr lang="en-GB">
                <a:hlinkClick r:id="rId3"/>
              </a:rPr>
              <a:t>modelos de negocio tradicionales</a:t>
            </a:r>
            <a:r>
              <a:rPr lang="en-GB"/>
              <a:t>” </a:t>
            </a:r>
            <a:r>
              <a:rPr lang="es-ES"/>
              <a:t>a los modelos que definen nuestras economías antes de que se vieran completamente alterados por la aparición de soluciones informáticas transformadoras: primero internet, después la movilidad y, en la actualidad, el ML y la IA (aprendizaje automático o machine learning, e inteligencia artificial</a:t>
            </a:r>
            <a:r>
              <a:rPr lang="en-GB"/>
              <a:t>). </a:t>
            </a:r>
            <a:endParaRPr lang="en-GB" dirty="0"/>
          </a:p>
          <a:p>
            <a:pPr algn="just">
              <a:lnSpc>
                <a:spcPct val="120000"/>
              </a:lnSpc>
            </a:pPr>
            <a:r>
              <a:rPr lang="en-GB"/>
              <a:t>En otras palabras, </a:t>
            </a:r>
            <a:r>
              <a:rPr lang="es-ES" b="1"/>
              <a:t>los modelos tradicionales caracterizan los comportamientos empresariales típicos que vemos a lo largo del siglo XX</a:t>
            </a:r>
            <a:r>
              <a:rPr lang="en-GB" b="1"/>
              <a:t>. </a:t>
            </a:r>
            <a:endParaRPr lang="en-GB" dirty="0"/>
          </a:p>
          <a:p>
            <a:pPr algn="just">
              <a:lnSpc>
                <a:spcPct val="120000"/>
              </a:lnSpc>
            </a:pPr>
            <a:r>
              <a:rPr lang="en-GB" sz="1300"/>
              <a:t>Nota sobre las </a:t>
            </a:r>
            <a:r>
              <a:rPr lang="en-GB" sz="1300">
                <a:hlinkClick r:id="rId4"/>
              </a:rPr>
              <a:t>revoluciones industriales:</a:t>
            </a:r>
            <a:r>
              <a:rPr lang="en-GB" sz="1300"/>
              <a:t> </a:t>
            </a:r>
            <a:r>
              <a:rPr lang="es-ES" sz="1300"/>
              <a:t>a lo largo de la historia económica, las grandes innovaciones han obligado a los modelos empresariales existentes a transformarse y adaptarse a nuevas posibilidades y condiciones</a:t>
            </a:r>
            <a:r>
              <a:rPr lang="en-GB" sz="1300"/>
              <a:t>. </a:t>
            </a:r>
            <a:r>
              <a:rPr lang="es-ES" sz="1300"/>
              <a:t>Los historiadores atribuyen a la aparición de la agricultura, y más tarde a la aparición de la industria manufacturera, la responsabilidad de un cambio completo en los "modelos de negocio" existentes</a:t>
            </a:r>
            <a:r>
              <a:rPr lang="en-GB" sz="1300"/>
              <a:t>.  La primera </a:t>
            </a:r>
            <a:r>
              <a:rPr lang="en-GB" sz="1300">
                <a:hlinkClick r:id="rId5"/>
              </a:rPr>
              <a:t>revolución industrial</a:t>
            </a:r>
            <a:r>
              <a:rPr lang="en-GB" sz="1300"/>
              <a:t> (debido al motor de vapor y la mecanización), la segunda (debido a la invención de la electricidad y la división del trabajo en la industria), la tercera (al establecer cadenas de producción globales en la segunda mitad del siglo XX)</a:t>
            </a:r>
            <a:r>
              <a:rPr lang="hu-HU" sz="1300"/>
              <a:t>,</a:t>
            </a:r>
            <a:r>
              <a:rPr lang="en-GB" sz="1300"/>
              <a:t> y </a:t>
            </a:r>
            <a:r>
              <a:rPr lang="en-GB" sz="1300">
                <a:hlinkClick r:id="rId6"/>
              </a:rPr>
              <a:t>la cuarta</a:t>
            </a:r>
            <a:r>
              <a:rPr lang="en-GB" sz="1300"/>
              <a:t> (apoyada por las TI y la robotización) forzaron a los actores económicos a repensar sus estrategias y modelos de negocio. La </a:t>
            </a:r>
            <a:r>
              <a:rPr lang="en-GB" sz="1300">
                <a:hlinkClick r:id="rId7"/>
              </a:rPr>
              <a:t>5ª revolución</a:t>
            </a:r>
            <a:r>
              <a:rPr lang="en-GB" sz="1300"/>
              <a:t>, </a:t>
            </a:r>
            <a:r>
              <a:rPr lang="es-ES" sz="1300"/>
              <a:t>impulsada por los nuevos avances informáticos y la inteligencia artificial, está a la vuelta de la esquina</a:t>
            </a:r>
            <a:r>
              <a:rPr lang="en-GB" sz="1300"/>
              <a:t>.</a:t>
            </a:r>
            <a:endParaRPr lang="en-GB" sz="1300" dirty="0"/>
          </a:p>
          <a:p>
            <a:pPr algn="just">
              <a:lnSpc>
                <a:spcPct val="120000"/>
              </a:lnSpc>
            </a:pPr>
            <a:endParaRPr lang="en-GB" dirty="0"/>
          </a:p>
        </p:txBody>
      </p:sp>
      <p:pic>
        <p:nvPicPr>
          <p:cNvPr id="9" name="Obrázok 8" descr="Obrázok, na ktorom je text&#10;&#10;Automaticky generovaný popis"/>
          <p:cNvPicPr/>
          <p:nvPr/>
        </p:nvPicPr>
        <p:blipFill>
          <a:blip r:embed="rId8" cstate="print">
            <a:extLst>
              <a:ext uri="{28A0092B-C50C-407E-A947-70E740481C1C}">
                <a14:useLocalDpi xmlns:a14="http://schemas.microsoft.com/office/drawing/2010/main" val="0"/>
              </a:ext>
            </a:extLst>
          </a:blip>
          <a:stretch>
            <a:fillRect/>
          </a:stretch>
        </p:blipFill>
        <p:spPr>
          <a:xfrm>
            <a:off x="9560313" y="303155"/>
            <a:ext cx="2027384" cy="455825"/>
          </a:xfrm>
          <a:prstGeom prst="rect">
            <a:avLst/>
          </a:prstGeom>
        </p:spPr>
      </p:pic>
    </p:spTree>
    <p:extLst>
      <p:ext uri="{BB962C8B-B14F-4D97-AF65-F5344CB8AC3E}">
        <p14:creationId xmlns:p14="http://schemas.microsoft.com/office/powerpoint/2010/main" val="3727173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6183E878-EDA9-0F93-835C-F2DC5BE5CEE7}"/>
              </a:ext>
            </a:extLst>
          </p:cNvPr>
          <p:cNvSpPr>
            <a:spLocks noGrp="1"/>
          </p:cNvSpPr>
          <p:nvPr>
            <p:ph sz="half" idx="2"/>
          </p:nvPr>
        </p:nvSpPr>
        <p:spPr>
          <a:xfrm>
            <a:off x="1097280" y="1886035"/>
            <a:ext cx="4937760" cy="4074499"/>
          </a:xfrm>
        </p:spPr>
        <p:txBody>
          <a:bodyPr>
            <a:normAutofit fontScale="92500" lnSpcReduction="20000"/>
          </a:bodyPr>
          <a:lstStyle/>
          <a:p>
            <a:pPr algn="just">
              <a:lnSpc>
                <a:spcPct val="120000"/>
              </a:lnSpc>
            </a:pPr>
            <a:r>
              <a:rPr lang="en-GB" b="1"/>
              <a:t>De la empresa al consumidor (B2C, Business to client) </a:t>
            </a:r>
            <a:r>
              <a:rPr lang="en-GB"/>
              <a:t>- </a:t>
            </a:r>
            <a:r>
              <a:rPr lang="es-ES"/>
              <a:t>Las pequeñas empresas tradicionales existen desde los albores de las sociedades humanas. Se basan simplemente en la idea de que una </a:t>
            </a:r>
            <a:r>
              <a:rPr lang="es-ES" b="1"/>
              <a:t>pequeña empresa,</a:t>
            </a:r>
            <a:r>
              <a:rPr lang="es-ES"/>
              <a:t> originalmente en el seno de una familia o con un grupo específico de profesionales (gremios, etc.), puede </a:t>
            </a:r>
            <a:r>
              <a:rPr lang="es-ES" b="1"/>
              <a:t>producir/ofrecer bienes y servicios </a:t>
            </a:r>
            <a:r>
              <a:rPr lang="es-ES"/>
              <a:t>para </a:t>
            </a:r>
            <a:r>
              <a:rPr lang="es-ES" b="1"/>
              <a:t>otras personas</a:t>
            </a:r>
            <a:r>
              <a:rPr lang="es-ES"/>
              <a:t>, para sus comunidades, sus clientes</a:t>
            </a:r>
            <a:r>
              <a:rPr lang="en-GB"/>
              <a:t>. </a:t>
            </a:r>
          </a:p>
          <a:p>
            <a:pPr algn="just">
              <a:lnSpc>
                <a:spcPct val="120000"/>
              </a:lnSpc>
            </a:pPr>
            <a:r>
              <a:rPr lang="es-ES"/>
              <a:t>Si quieres llegar directamente a tus clientes, debes encontrar oportunidades de venta para reunirte con ellos</a:t>
            </a:r>
            <a:r>
              <a:rPr lang="en-GB"/>
              <a:t>.</a:t>
            </a:r>
            <a:endParaRPr lang="en-GB" dirty="0"/>
          </a:p>
          <a:p>
            <a:pPr algn="just">
              <a:lnSpc>
                <a:spcPct val="120000"/>
              </a:lnSpc>
            </a:pPr>
            <a:endParaRPr lang="en-GB" dirty="0"/>
          </a:p>
          <a:p>
            <a:pPr algn="just"/>
            <a:endParaRPr lang="en-GB" dirty="0"/>
          </a:p>
          <a:p>
            <a:pPr algn="just"/>
            <a:endParaRPr lang="en-GB" dirty="0"/>
          </a:p>
        </p:txBody>
      </p:sp>
      <p:sp>
        <p:nvSpPr>
          <p:cNvPr id="7" name="Nadpis 1">
            <a:extLst>
              <a:ext uri="{FF2B5EF4-FFF2-40B4-BE49-F238E27FC236}">
                <a16:creationId xmlns:a16="http://schemas.microsoft.com/office/drawing/2014/main" id="{DF1D7632-DAE1-D511-FF16-17D07C46AB79}"/>
              </a:ext>
            </a:extLst>
          </p:cNvPr>
          <p:cNvSpPr>
            <a:spLocks noGrp="1"/>
          </p:cNvSpPr>
          <p:nvPr>
            <p:ph type="title"/>
          </p:nvPr>
        </p:nvSpPr>
        <p:spPr>
          <a:xfrm>
            <a:off x="1096963" y="287338"/>
            <a:ext cx="10058400" cy="1449387"/>
          </a:xfrm>
        </p:spPr>
        <p:txBody>
          <a:bodyPr/>
          <a:lstStyle/>
          <a:p>
            <a:r>
              <a:rPr lang="es-ES" sz="4000" b="1"/>
              <a:t>UNIDAD </a:t>
            </a:r>
            <a:r>
              <a:rPr lang="es-ES" sz="4000" b="1" dirty="0"/>
              <a:t>2</a:t>
            </a:r>
            <a:r>
              <a:rPr lang="es-ES" sz="4000" b="1"/>
              <a:t>: </a:t>
            </a:r>
            <a:r>
              <a:rPr lang="en-US" sz="4000" b="1"/>
              <a:t>Modelos de negocio tradicionales</a:t>
            </a:r>
            <a:br>
              <a:rPr lang="en-GB" dirty="0"/>
            </a:br>
            <a:r>
              <a:rPr lang="en-GB" sz="2800" dirty="0"/>
              <a:t>2.1 B2C</a:t>
            </a:r>
            <a:endParaRPr lang="en-GB" dirty="0"/>
          </a:p>
        </p:txBody>
      </p:sp>
      <p:pic>
        <p:nvPicPr>
          <p:cNvPr id="8" name="Picture 2" descr="Restart">
            <a:extLst>
              <a:ext uri="{FF2B5EF4-FFF2-40B4-BE49-F238E27FC236}">
                <a16:creationId xmlns:a16="http://schemas.microsoft.com/office/drawing/2014/main" id="{52C8F9FA-7D63-04B7-C349-6894E749CB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a:extLst>
              <a:ext uri="{FF2B5EF4-FFF2-40B4-BE49-F238E27FC236}">
                <a16:creationId xmlns:a16="http://schemas.microsoft.com/office/drawing/2014/main" id="{261717B8-A900-AC0B-722C-67076CC0F0A6}"/>
              </a:ext>
            </a:extLst>
          </p:cNvPr>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US" sz="1200" dirty="0">
              <a:solidFill>
                <a:schemeClr val="bg1"/>
              </a:solidFill>
            </a:endParaRPr>
          </a:p>
        </p:txBody>
      </p:sp>
      <p:pic>
        <p:nvPicPr>
          <p:cNvPr id="11" name="Obrázok 10"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pic>
        <p:nvPicPr>
          <p:cNvPr id="2" name="Content Placeholder 1" descr="Shape&#10;&#10;Description automatically generated">
            <a:extLst>
              <a:ext uri="{FF2B5EF4-FFF2-40B4-BE49-F238E27FC236}">
                <a16:creationId xmlns:a16="http://schemas.microsoft.com/office/drawing/2014/main" id="{E839AD8C-5B98-192C-4A57-D904B6C967ED}"/>
              </a:ext>
            </a:extLst>
          </p:cNvPr>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6997700" y="2074863"/>
            <a:ext cx="3378200" cy="3378200"/>
          </a:xfrm>
          <a:prstGeom prst="rect">
            <a:avLst/>
          </a:prstGeom>
        </p:spPr>
      </p:pic>
    </p:spTree>
    <p:extLst>
      <p:ext uri="{BB962C8B-B14F-4D97-AF65-F5344CB8AC3E}">
        <p14:creationId xmlns:p14="http://schemas.microsoft.com/office/powerpoint/2010/main" val="278032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rtalom helye 4">
            <a:extLst>
              <a:ext uri="{FF2B5EF4-FFF2-40B4-BE49-F238E27FC236}">
                <a16:creationId xmlns:a16="http://schemas.microsoft.com/office/drawing/2014/main" id="{45EAD2F3-9F78-9D9C-B6A6-0CCA36D7EC9D}"/>
              </a:ext>
            </a:extLst>
          </p:cNvPr>
          <p:cNvGraphicFramePr>
            <a:graphicFrameLocks noGrp="1"/>
          </p:cNvGraphicFramePr>
          <p:nvPr>
            <p:ph idx="1"/>
            <p:extLst>
              <p:ext uri="{D42A27DB-BD31-4B8C-83A1-F6EECF244321}">
                <p14:modId xmlns:p14="http://schemas.microsoft.com/office/powerpoint/2010/main" val="3617757124"/>
              </p:ext>
            </p:extLst>
          </p:nvPr>
        </p:nvGraphicFramePr>
        <p:xfrm>
          <a:off x="1171575" y="2209801"/>
          <a:ext cx="9983788" cy="3659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Restart">
            <a:extLst>
              <a:ext uri="{FF2B5EF4-FFF2-40B4-BE49-F238E27FC236}">
                <a16:creationId xmlns:a16="http://schemas.microsoft.com/office/drawing/2014/main" id="{67830C5B-DE61-E841-9734-1B814543EA3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sp>
        <p:nvSpPr>
          <p:cNvPr id="7" name="Szövegdoboz 6">
            <a:extLst>
              <a:ext uri="{FF2B5EF4-FFF2-40B4-BE49-F238E27FC236}">
                <a16:creationId xmlns:a16="http://schemas.microsoft.com/office/drawing/2014/main" id="{FEA4BFBE-5F65-66FD-7A27-0FC6906A0C00}"/>
              </a:ext>
            </a:extLst>
          </p:cNvPr>
          <p:cNvSpPr txBox="1"/>
          <p:nvPr/>
        </p:nvSpPr>
        <p:spPr>
          <a:xfrm>
            <a:off x="1097280" y="1826627"/>
            <a:ext cx="7078797" cy="677108"/>
          </a:xfrm>
          <a:prstGeom prst="rect">
            <a:avLst/>
          </a:prstGeom>
          <a:noFill/>
        </p:spPr>
        <p:txBody>
          <a:bodyPr wrap="none" rtlCol="0">
            <a:spAutoFit/>
          </a:bodyPr>
          <a:lstStyle/>
          <a:p>
            <a:r>
              <a:rPr lang="en-GB" sz="2000">
                <a:solidFill>
                  <a:schemeClr val="tx1">
                    <a:lumMod val="75000"/>
                    <a:lumOff val="25000"/>
                  </a:schemeClr>
                </a:solidFill>
              </a:rPr>
              <a:t>En el modelo de negocio B2C, el empresario tiene que planificar….</a:t>
            </a:r>
            <a:endParaRPr lang="en-GB" sz="2000" dirty="0">
              <a:solidFill>
                <a:schemeClr val="tx1">
                  <a:lumMod val="75000"/>
                  <a:lumOff val="25000"/>
                </a:schemeClr>
              </a:solidFill>
            </a:endParaRPr>
          </a:p>
          <a:p>
            <a:endParaRPr lang="en-GB" dirty="0"/>
          </a:p>
        </p:txBody>
      </p:sp>
      <p:pic>
        <p:nvPicPr>
          <p:cNvPr id="8" name="Obrázok 10" descr="Obrázok, na ktorom je text&#10;&#10;Automaticky generovaný popis">
            <a:extLst>
              <a:ext uri="{FF2B5EF4-FFF2-40B4-BE49-F238E27FC236}">
                <a16:creationId xmlns:a16="http://schemas.microsoft.com/office/drawing/2014/main" id="{2E3067C2-612C-6B5D-8B2F-5DEE37C1A1B0}"/>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10" name="Szövegdoboz 9">
            <a:extLst>
              <a:ext uri="{FF2B5EF4-FFF2-40B4-BE49-F238E27FC236}">
                <a16:creationId xmlns:a16="http://schemas.microsoft.com/office/drawing/2014/main" id="{4AB823B7-5AA4-B89D-49D7-7DE18ED4BEBE}"/>
              </a:ext>
            </a:extLst>
          </p:cNvPr>
          <p:cNvSpPr txBox="1"/>
          <p:nvPr/>
        </p:nvSpPr>
        <p:spPr>
          <a:xfrm>
            <a:off x="171450" y="6396335"/>
            <a:ext cx="11838787" cy="461665"/>
          </a:xfrm>
          <a:prstGeom prst="rect">
            <a:avLst/>
          </a:prstGeom>
          <a:noFill/>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US" sz="1200" dirty="0">
              <a:solidFill>
                <a:schemeClr val="bg1"/>
              </a:solidFill>
            </a:endParaRPr>
          </a:p>
        </p:txBody>
      </p:sp>
      <p:sp>
        <p:nvSpPr>
          <p:cNvPr id="9" name="Nadpis 1">
            <a:extLst>
              <a:ext uri="{FF2B5EF4-FFF2-40B4-BE49-F238E27FC236}">
                <a16:creationId xmlns:a16="http://schemas.microsoft.com/office/drawing/2014/main" id="{8B235766-6DA9-AFDF-796B-19D758CAC380}"/>
              </a:ext>
            </a:extLst>
          </p:cNvPr>
          <p:cNvSpPr>
            <a:spLocks noGrp="1"/>
          </p:cNvSpPr>
          <p:nvPr>
            <p:ph type="title"/>
          </p:nvPr>
        </p:nvSpPr>
        <p:spPr>
          <a:xfrm>
            <a:off x="1096963" y="287338"/>
            <a:ext cx="10058400" cy="1449387"/>
          </a:xfrm>
        </p:spPr>
        <p:txBody>
          <a:bodyPr/>
          <a:lstStyle/>
          <a:p>
            <a:r>
              <a:rPr lang="es-ES" sz="4000" b="1"/>
              <a:t>UNIDAD </a:t>
            </a:r>
            <a:r>
              <a:rPr lang="es-ES" sz="4000" b="1" dirty="0"/>
              <a:t>2</a:t>
            </a:r>
            <a:r>
              <a:rPr lang="es-ES" sz="4000" b="1"/>
              <a:t>: </a:t>
            </a:r>
            <a:r>
              <a:rPr lang="en-US" sz="4000" b="1"/>
              <a:t>Modelos de negocio tradicionales</a:t>
            </a:r>
            <a:br>
              <a:rPr lang="en-GB" dirty="0"/>
            </a:br>
            <a:r>
              <a:rPr lang="en-GB" sz="2800" dirty="0"/>
              <a:t>2.1 B2C</a:t>
            </a:r>
            <a:endParaRPr lang="en-GB" dirty="0"/>
          </a:p>
        </p:txBody>
      </p:sp>
    </p:spTree>
    <p:extLst>
      <p:ext uri="{BB962C8B-B14F-4D97-AF65-F5344CB8AC3E}">
        <p14:creationId xmlns:p14="http://schemas.microsoft.com/office/powerpoint/2010/main" val="1076742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6183E878-EDA9-0F93-835C-F2DC5BE5CEE7}"/>
              </a:ext>
            </a:extLst>
          </p:cNvPr>
          <p:cNvSpPr>
            <a:spLocks noGrp="1"/>
          </p:cNvSpPr>
          <p:nvPr>
            <p:ph sz="half" idx="2"/>
          </p:nvPr>
        </p:nvSpPr>
        <p:spPr>
          <a:xfrm>
            <a:off x="1097280" y="1886035"/>
            <a:ext cx="4937760" cy="4074499"/>
          </a:xfrm>
        </p:spPr>
        <p:txBody>
          <a:bodyPr>
            <a:normAutofit fontScale="92500"/>
          </a:bodyPr>
          <a:lstStyle/>
          <a:p>
            <a:pPr algn="just">
              <a:lnSpc>
                <a:spcPct val="120000"/>
              </a:lnSpc>
            </a:pPr>
            <a:r>
              <a:rPr lang="en-GB" b="1"/>
              <a:t>De negocio a negocio (B2B, Business to Business and</a:t>
            </a:r>
            <a:r>
              <a:rPr lang="en-GB" b="1" dirty="0"/>
              <a:t>, similarly, Business to Government) </a:t>
            </a:r>
            <a:r>
              <a:rPr lang="en-GB"/>
              <a:t>- </a:t>
            </a:r>
            <a:r>
              <a:rPr lang="es-ES"/>
              <a:t>Vender tus productos y servicios a otra empresa o a organismos públicos o gubernamentales difiere de los simples negocios B2C en varios aspectos. El más importante es que tienes que tratar con un número mucho menor de clientes, pero, a cambio, es más difícil conseguirlos y es más crucial que los conserves (o, al menos, que construyas una buena cartera para no depender de 1 o 2 compradores únicos</a:t>
            </a:r>
            <a:r>
              <a:rPr lang="en-GB"/>
              <a:t>).</a:t>
            </a:r>
            <a:endParaRPr lang="en-GB" dirty="0"/>
          </a:p>
          <a:p>
            <a:pPr algn="just">
              <a:lnSpc>
                <a:spcPct val="120000"/>
              </a:lnSpc>
            </a:pPr>
            <a:endParaRPr lang="en-GB" dirty="0"/>
          </a:p>
          <a:p>
            <a:pPr algn="just"/>
            <a:endParaRPr lang="en-GB" dirty="0"/>
          </a:p>
          <a:p>
            <a:pPr algn="just"/>
            <a:endParaRPr lang="en-GB" dirty="0"/>
          </a:p>
        </p:txBody>
      </p:sp>
      <p:sp>
        <p:nvSpPr>
          <p:cNvPr id="7" name="Nadpis 1">
            <a:extLst>
              <a:ext uri="{FF2B5EF4-FFF2-40B4-BE49-F238E27FC236}">
                <a16:creationId xmlns:a16="http://schemas.microsoft.com/office/drawing/2014/main" id="{DF1D7632-DAE1-D511-FF16-17D07C46AB79}"/>
              </a:ext>
            </a:extLst>
          </p:cNvPr>
          <p:cNvSpPr>
            <a:spLocks noGrp="1"/>
          </p:cNvSpPr>
          <p:nvPr>
            <p:ph type="title"/>
          </p:nvPr>
        </p:nvSpPr>
        <p:spPr>
          <a:xfrm>
            <a:off x="1096963" y="287338"/>
            <a:ext cx="10058400" cy="1449387"/>
          </a:xfrm>
        </p:spPr>
        <p:txBody>
          <a:bodyPr/>
          <a:lstStyle/>
          <a:p>
            <a:r>
              <a:rPr lang="es-ES" sz="4000" b="1"/>
              <a:t>UNIDAD </a:t>
            </a:r>
            <a:r>
              <a:rPr lang="es-ES" sz="4000" b="1" dirty="0"/>
              <a:t>2</a:t>
            </a:r>
            <a:r>
              <a:rPr lang="es-ES" sz="4000" b="1"/>
              <a:t>: </a:t>
            </a:r>
            <a:r>
              <a:rPr lang="en-US" sz="4000" b="1"/>
              <a:t>Modelos de negocio tradicionales</a:t>
            </a:r>
            <a:br>
              <a:rPr lang="en-GB" dirty="0"/>
            </a:br>
            <a:r>
              <a:rPr lang="en-GB" sz="2800" dirty="0"/>
              <a:t>2.2 B2B</a:t>
            </a:r>
            <a:endParaRPr lang="en-GB" dirty="0"/>
          </a:p>
        </p:txBody>
      </p:sp>
      <p:pic>
        <p:nvPicPr>
          <p:cNvPr id="8" name="Picture 2" descr="Restart">
            <a:extLst>
              <a:ext uri="{FF2B5EF4-FFF2-40B4-BE49-F238E27FC236}">
                <a16:creationId xmlns:a16="http://schemas.microsoft.com/office/drawing/2014/main" id="{52C8F9FA-7D63-04B7-C349-6894E749CB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a:extLst>
              <a:ext uri="{FF2B5EF4-FFF2-40B4-BE49-F238E27FC236}">
                <a16:creationId xmlns:a16="http://schemas.microsoft.com/office/drawing/2014/main" id="{261717B8-A900-AC0B-722C-67076CC0F0A6}"/>
              </a:ext>
            </a:extLst>
          </p:cNvPr>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US" sz="1200" dirty="0">
              <a:solidFill>
                <a:schemeClr val="bg1"/>
              </a:solidFill>
            </a:endParaRPr>
          </a:p>
        </p:txBody>
      </p:sp>
      <p:pic>
        <p:nvPicPr>
          <p:cNvPr id="11" name="Obrázok 10"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pic>
        <p:nvPicPr>
          <p:cNvPr id="6" name="Content Placeholder 5" descr="Diagram&#10;&#10;Description automatically generated with medium confidence">
            <a:extLst>
              <a:ext uri="{FF2B5EF4-FFF2-40B4-BE49-F238E27FC236}">
                <a16:creationId xmlns:a16="http://schemas.microsoft.com/office/drawing/2014/main" id="{D6521D1E-67FC-CE78-1F0C-920A56B2D4CF}"/>
              </a:ext>
            </a:extLst>
          </p:cNvPr>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6218238" y="2592354"/>
            <a:ext cx="4937125" cy="2795654"/>
          </a:xfrm>
          <a:prstGeom prst="rect">
            <a:avLst/>
          </a:prstGeom>
        </p:spPr>
      </p:pic>
    </p:spTree>
    <p:extLst>
      <p:ext uri="{BB962C8B-B14F-4D97-AF65-F5344CB8AC3E}">
        <p14:creationId xmlns:p14="http://schemas.microsoft.com/office/powerpoint/2010/main" val="2978172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546BC2EF-03A9-9729-93D9-D8B201DEA78D}"/>
              </a:ext>
            </a:extLst>
          </p:cNvPr>
          <p:cNvSpPr>
            <a:spLocks noGrp="1"/>
          </p:cNvSpPr>
          <p:nvPr>
            <p:ph idx="1"/>
          </p:nvPr>
        </p:nvSpPr>
        <p:spPr/>
        <p:txBody>
          <a:bodyPr/>
          <a:lstStyle/>
          <a:p>
            <a:r>
              <a:rPr lang="en-GB"/>
              <a:t>En el modelo de negocio B2B, el empresario tiene que planear….</a:t>
            </a:r>
            <a:endParaRPr lang="en-GB" dirty="0"/>
          </a:p>
          <a:p>
            <a:endParaRPr lang="en-GB" dirty="0"/>
          </a:p>
        </p:txBody>
      </p:sp>
      <p:pic>
        <p:nvPicPr>
          <p:cNvPr id="4" name="Picture 2" descr="Restart">
            <a:extLst>
              <a:ext uri="{FF2B5EF4-FFF2-40B4-BE49-F238E27FC236}">
                <a16:creationId xmlns:a16="http://schemas.microsoft.com/office/drawing/2014/main" id="{F7B5CCEA-60AB-10F4-A135-79AFBEB22D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a:extLst>
              <a:ext uri="{FF2B5EF4-FFF2-40B4-BE49-F238E27FC236}">
                <a16:creationId xmlns:a16="http://schemas.microsoft.com/office/drawing/2014/main" id="{D11ACC05-A679-B8EE-46B3-11DE01E70A09}"/>
              </a:ext>
            </a:extLst>
          </p:cNvPr>
          <p:cNvGraphicFramePr/>
          <p:nvPr>
            <p:extLst>
              <p:ext uri="{D42A27DB-BD31-4B8C-83A1-F6EECF244321}">
                <p14:modId xmlns:p14="http://schemas.microsoft.com/office/powerpoint/2010/main" val="1835963898"/>
              </p:ext>
            </p:extLst>
          </p:nvPr>
        </p:nvGraphicFramePr>
        <p:xfrm>
          <a:off x="1457325" y="2305050"/>
          <a:ext cx="9324975" cy="3833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Obrázok 6" descr="Obrázok, na ktorom je text&#10;&#10;Automaticky generovaný popis">
            <a:extLst>
              <a:ext uri="{FF2B5EF4-FFF2-40B4-BE49-F238E27FC236}">
                <a16:creationId xmlns:a16="http://schemas.microsoft.com/office/drawing/2014/main" id="{1CEF2DFD-3DA6-99E9-D288-064F7485B25B}"/>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10128653" y="5836179"/>
            <a:ext cx="2027384" cy="455825"/>
          </a:xfrm>
          <a:prstGeom prst="rect">
            <a:avLst/>
          </a:prstGeom>
        </p:spPr>
      </p:pic>
      <p:sp>
        <p:nvSpPr>
          <p:cNvPr id="7" name="Rectángulo 7">
            <a:extLst>
              <a:ext uri="{FF2B5EF4-FFF2-40B4-BE49-F238E27FC236}">
                <a16:creationId xmlns:a16="http://schemas.microsoft.com/office/drawing/2014/main" id="{5EBD8E7C-43C2-81A3-7793-DA5B91655D7F}"/>
              </a:ext>
            </a:extLst>
          </p:cNvPr>
          <p:cNvSpPr/>
          <p:nvPr/>
        </p:nvSpPr>
        <p:spPr>
          <a:xfrm>
            <a:off x="486888" y="6396335"/>
            <a:ext cx="11243512"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a:ln>
                  <a:noFill/>
                </a:ln>
                <a:solidFill>
                  <a:prstClr val="white"/>
                </a:solidFill>
                <a:effectLst/>
                <a:uLnTx/>
                <a:uFillTx/>
                <a:latin typeface="system-ui"/>
                <a:ea typeface="+mn-ea"/>
                <a:cs typeface="+mn-cs"/>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Nadpis 1">
            <a:extLst>
              <a:ext uri="{FF2B5EF4-FFF2-40B4-BE49-F238E27FC236}">
                <a16:creationId xmlns:a16="http://schemas.microsoft.com/office/drawing/2014/main" id="{179ACB44-6BC3-49F6-B042-9E7428B7257D}"/>
              </a:ext>
            </a:extLst>
          </p:cNvPr>
          <p:cNvSpPr>
            <a:spLocks noGrp="1"/>
          </p:cNvSpPr>
          <p:nvPr>
            <p:ph type="title"/>
          </p:nvPr>
        </p:nvSpPr>
        <p:spPr>
          <a:xfrm>
            <a:off x="1096963" y="287338"/>
            <a:ext cx="10058400" cy="1449387"/>
          </a:xfrm>
        </p:spPr>
        <p:txBody>
          <a:bodyPr/>
          <a:lstStyle/>
          <a:p>
            <a:r>
              <a:rPr lang="es-ES" sz="4000" b="1"/>
              <a:t>UNIDAD </a:t>
            </a:r>
            <a:r>
              <a:rPr lang="es-ES" sz="4000" b="1" dirty="0"/>
              <a:t>2</a:t>
            </a:r>
            <a:r>
              <a:rPr lang="es-ES" sz="4000" b="1"/>
              <a:t>: </a:t>
            </a:r>
            <a:r>
              <a:rPr lang="en-US" sz="4000" b="1"/>
              <a:t>Modelos de negocio tradicionales</a:t>
            </a:r>
            <a:br>
              <a:rPr lang="en-GB" dirty="0"/>
            </a:br>
            <a:r>
              <a:rPr lang="en-GB" sz="2800" dirty="0"/>
              <a:t>2.2 B2B</a:t>
            </a:r>
            <a:endParaRPr lang="en-GB" dirty="0"/>
          </a:p>
        </p:txBody>
      </p:sp>
    </p:spTree>
    <p:extLst>
      <p:ext uri="{BB962C8B-B14F-4D97-AF65-F5344CB8AC3E}">
        <p14:creationId xmlns:p14="http://schemas.microsoft.com/office/powerpoint/2010/main" val="2457064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6183E878-EDA9-0F93-835C-F2DC5BE5CEE7}"/>
              </a:ext>
            </a:extLst>
          </p:cNvPr>
          <p:cNvSpPr>
            <a:spLocks noGrp="1"/>
          </p:cNvSpPr>
          <p:nvPr>
            <p:ph sz="half" idx="2"/>
          </p:nvPr>
        </p:nvSpPr>
        <p:spPr>
          <a:xfrm>
            <a:off x="1097280" y="1886035"/>
            <a:ext cx="4937760" cy="4074499"/>
          </a:xfrm>
        </p:spPr>
        <p:txBody>
          <a:bodyPr>
            <a:normAutofit lnSpcReduction="10000"/>
          </a:bodyPr>
          <a:lstStyle/>
          <a:p>
            <a:pPr algn="just">
              <a:lnSpc>
                <a:spcPct val="120000"/>
              </a:lnSpc>
            </a:pPr>
            <a:r>
              <a:rPr lang="en-GB" b="1"/>
              <a:t>En el </a:t>
            </a:r>
            <a:r>
              <a:rPr lang="en-GB" b="1">
                <a:hlinkClick r:id="rId2"/>
              </a:rPr>
              <a:t>modelo de franquicia</a:t>
            </a:r>
            <a:r>
              <a:rPr lang="en-GB" b="1"/>
              <a:t>, </a:t>
            </a:r>
            <a:r>
              <a:rPr lang="es-ES"/>
              <a:t>el concepto se basa en un modelo de éxito, que ha demostrado funcionar y generar beneficios en un entorno determinado. El propietario de este modelo, el franquiciador, vende la "receta" al franquiciado. La receta incluye el modelo de negocio exacto, la marca y la respectiva propiedad intelectual, a menudo las conexiones con los suministros/proveedores y unas normas de funcionamiento algo estrictas (para proteger la marca principal</a:t>
            </a:r>
            <a:r>
              <a:rPr lang="en-GB"/>
              <a:t>). </a:t>
            </a:r>
            <a:endParaRPr lang="en-GB" dirty="0"/>
          </a:p>
          <a:p>
            <a:pPr algn="just">
              <a:lnSpc>
                <a:spcPct val="120000"/>
              </a:lnSpc>
            </a:pPr>
            <a:endParaRPr lang="en-GB" dirty="0"/>
          </a:p>
          <a:p>
            <a:pPr algn="just"/>
            <a:endParaRPr lang="en-GB" dirty="0"/>
          </a:p>
          <a:p>
            <a:pPr algn="just"/>
            <a:endParaRPr lang="en-GB" dirty="0"/>
          </a:p>
        </p:txBody>
      </p:sp>
      <p:pic>
        <p:nvPicPr>
          <p:cNvPr id="8" name="Picture 2" descr="Restart">
            <a:extLst>
              <a:ext uri="{FF2B5EF4-FFF2-40B4-BE49-F238E27FC236}">
                <a16:creationId xmlns:a16="http://schemas.microsoft.com/office/drawing/2014/main" id="{52C8F9FA-7D63-04B7-C349-6894E749CB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a:extLst>
              <a:ext uri="{FF2B5EF4-FFF2-40B4-BE49-F238E27FC236}">
                <a16:creationId xmlns:a16="http://schemas.microsoft.com/office/drawing/2014/main" id="{261717B8-A900-AC0B-722C-67076CC0F0A6}"/>
              </a:ext>
            </a:extLst>
          </p:cNvPr>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US" sz="1200" dirty="0">
              <a:solidFill>
                <a:schemeClr val="bg1"/>
              </a:solidFill>
            </a:endParaRPr>
          </a:p>
        </p:txBody>
      </p:sp>
      <p:pic>
        <p:nvPicPr>
          <p:cNvPr id="11" name="Obrázok 10" descr="Obrázok, na ktorom je text&#10;&#10;Automaticky generovaný popis"/>
          <p:cNvPicPr/>
          <p:nvPr/>
        </p:nvPicPr>
        <p:blipFill>
          <a:blip r:embed="rId4"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pic>
        <p:nvPicPr>
          <p:cNvPr id="9" name="Content Placeholder 8" descr="A picture containing text, clipart&#10;&#10;Description automatically generated">
            <a:extLst>
              <a:ext uri="{FF2B5EF4-FFF2-40B4-BE49-F238E27FC236}">
                <a16:creationId xmlns:a16="http://schemas.microsoft.com/office/drawing/2014/main" id="{A38447DA-AB72-A3A9-9B49-AEE4FEB00EE1}"/>
              </a:ext>
            </a:extLst>
          </p:cNvPr>
          <p:cNvPicPr>
            <a:picLocks noGrp="1" noChangeAspect="1"/>
          </p:cNvPicPr>
          <p:nvPr>
            <p:ph sz="quarter" idx="4"/>
          </p:nvPr>
        </p:nvPicPr>
        <p:blipFill>
          <a:blip r:embed="rId5" cstate="print">
            <a:extLst>
              <a:ext uri="{28A0092B-C50C-407E-A947-70E740481C1C}">
                <a14:useLocalDpi xmlns:a14="http://schemas.microsoft.com/office/drawing/2010/main" val="0"/>
              </a:ext>
            </a:extLst>
          </a:blip>
          <a:stretch>
            <a:fillRect/>
          </a:stretch>
        </p:blipFill>
        <p:spPr>
          <a:xfrm>
            <a:off x="6475413" y="2425002"/>
            <a:ext cx="4937125" cy="2194362"/>
          </a:xfrm>
        </p:spPr>
      </p:pic>
      <p:sp>
        <p:nvSpPr>
          <p:cNvPr id="6" name="Nadpis 1">
            <a:extLst>
              <a:ext uri="{FF2B5EF4-FFF2-40B4-BE49-F238E27FC236}">
                <a16:creationId xmlns:a16="http://schemas.microsoft.com/office/drawing/2014/main" id="{C5B82679-2DA0-A1C6-AA78-6A2F14CE5B08}"/>
              </a:ext>
            </a:extLst>
          </p:cNvPr>
          <p:cNvSpPr>
            <a:spLocks noGrp="1"/>
          </p:cNvSpPr>
          <p:nvPr>
            <p:ph type="title"/>
          </p:nvPr>
        </p:nvSpPr>
        <p:spPr>
          <a:xfrm>
            <a:off x="1096963" y="287338"/>
            <a:ext cx="10058400" cy="1449387"/>
          </a:xfrm>
        </p:spPr>
        <p:txBody>
          <a:bodyPr/>
          <a:lstStyle/>
          <a:p>
            <a:r>
              <a:rPr lang="es-ES" sz="4000" b="1"/>
              <a:t>UNIDAD </a:t>
            </a:r>
            <a:r>
              <a:rPr lang="es-ES" sz="4000" b="1" dirty="0"/>
              <a:t>2</a:t>
            </a:r>
            <a:r>
              <a:rPr lang="es-ES" sz="4000" b="1"/>
              <a:t>: </a:t>
            </a:r>
            <a:r>
              <a:rPr lang="en-US" sz="4000" b="1"/>
              <a:t>Modelos de negocio tradicionales</a:t>
            </a:r>
            <a:br>
              <a:rPr lang="en-GB"/>
            </a:br>
            <a:r>
              <a:rPr lang="en-GB" sz="2800"/>
              <a:t>2.3 Franquicia</a:t>
            </a:r>
            <a:endParaRPr lang="en-GB" dirty="0"/>
          </a:p>
        </p:txBody>
      </p:sp>
    </p:spTree>
    <p:extLst>
      <p:ext uri="{BB962C8B-B14F-4D97-AF65-F5344CB8AC3E}">
        <p14:creationId xmlns:p14="http://schemas.microsoft.com/office/powerpoint/2010/main" val="3479316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5F605F1C-0498-E5DA-A3EF-6D528922FDC5}"/>
              </a:ext>
            </a:extLst>
          </p:cNvPr>
          <p:cNvSpPr>
            <a:spLocks noGrp="1"/>
          </p:cNvSpPr>
          <p:nvPr>
            <p:ph idx="1"/>
          </p:nvPr>
        </p:nvSpPr>
        <p:spPr/>
        <p:txBody>
          <a:bodyPr/>
          <a:lstStyle/>
          <a:p>
            <a:r>
              <a:rPr lang="en-GB"/>
              <a:t>En el modelo de franquicia, el empresario tiene que planear….</a:t>
            </a:r>
            <a:endParaRPr lang="en-GB" dirty="0"/>
          </a:p>
          <a:p>
            <a:endParaRPr lang="en-GB" dirty="0"/>
          </a:p>
        </p:txBody>
      </p:sp>
      <p:pic>
        <p:nvPicPr>
          <p:cNvPr id="4" name="Picture 2" descr="Restart">
            <a:extLst>
              <a:ext uri="{FF2B5EF4-FFF2-40B4-BE49-F238E27FC236}">
                <a16:creationId xmlns:a16="http://schemas.microsoft.com/office/drawing/2014/main" id="{970C6452-6571-1989-45FA-1C9C62F497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ok 6" descr="Obrázok, na ktorom je text&#10;&#10;Automaticky generovaný popis">
            <a:extLst>
              <a:ext uri="{FF2B5EF4-FFF2-40B4-BE49-F238E27FC236}">
                <a16:creationId xmlns:a16="http://schemas.microsoft.com/office/drawing/2014/main" id="{E583333E-A316-CB6E-3236-D532332D359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081028" y="5832136"/>
            <a:ext cx="2027384" cy="455825"/>
          </a:xfrm>
          <a:prstGeom prst="rect">
            <a:avLst/>
          </a:prstGeom>
        </p:spPr>
      </p:pic>
      <p:sp>
        <p:nvSpPr>
          <p:cNvPr id="6" name="Rectángulo 7">
            <a:extLst>
              <a:ext uri="{FF2B5EF4-FFF2-40B4-BE49-F238E27FC236}">
                <a16:creationId xmlns:a16="http://schemas.microsoft.com/office/drawing/2014/main" id="{71E1B104-91A8-E4F0-12DE-68A2800B689D}"/>
              </a:ext>
            </a:extLst>
          </p:cNvPr>
          <p:cNvSpPr/>
          <p:nvPr/>
        </p:nvSpPr>
        <p:spPr>
          <a:xfrm>
            <a:off x="486888" y="6396335"/>
            <a:ext cx="11243512"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a:ln>
                  <a:noFill/>
                </a:ln>
                <a:solidFill>
                  <a:prstClr val="white"/>
                </a:solidFill>
                <a:effectLst/>
                <a:uLnTx/>
                <a:uFillTx/>
                <a:latin typeface="system-ui"/>
                <a:ea typeface="+mn-ea"/>
                <a:cs typeface="+mn-cs"/>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7" name="Diagram 6">
            <a:extLst>
              <a:ext uri="{FF2B5EF4-FFF2-40B4-BE49-F238E27FC236}">
                <a16:creationId xmlns:a16="http://schemas.microsoft.com/office/drawing/2014/main" id="{AA938E3C-2925-573A-1086-9F1301DEE1D5}"/>
              </a:ext>
            </a:extLst>
          </p:cNvPr>
          <p:cNvGraphicFramePr/>
          <p:nvPr>
            <p:extLst>
              <p:ext uri="{D42A27DB-BD31-4B8C-83A1-F6EECF244321}">
                <p14:modId xmlns:p14="http://schemas.microsoft.com/office/powerpoint/2010/main" val="564186027"/>
              </p:ext>
            </p:extLst>
          </p:nvPr>
        </p:nvGraphicFramePr>
        <p:xfrm>
          <a:off x="1533525" y="2264601"/>
          <a:ext cx="9622155" cy="35675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Nadpis 1">
            <a:extLst>
              <a:ext uri="{FF2B5EF4-FFF2-40B4-BE49-F238E27FC236}">
                <a16:creationId xmlns:a16="http://schemas.microsoft.com/office/drawing/2014/main" id="{81DB6D6F-4F76-18A6-C978-1235FBA049F0}"/>
              </a:ext>
            </a:extLst>
          </p:cNvPr>
          <p:cNvSpPr>
            <a:spLocks noGrp="1"/>
          </p:cNvSpPr>
          <p:nvPr>
            <p:ph type="title"/>
          </p:nvPr>
        </p:nvSpPr>
        <p:spPr>
          <a:xfrm>
            <a:off x="1096963" y="287338"/>
            <a:ext cx="10058400" cy="1449387"/>
          </a:xfrm>
        </p:spPr>
        <p:txBody>
          <a:bodyPr/>
          <a:lstStyle/>
          <a:p>
            <a:r>
              <a:rPr lang="es-ES" sz="4000" b="1"/>
              <a:t>UNIDAD </a:t>
            </a:r>
            <a:r>
              <a:rPr lang="es-ES" sz="4000" b="1" dirty="0"/>
              <a:t>2</a:t>
            </a:r>
            <a:r>
              <a:rPr lang="es-ES" sz="4000" b="1"/>
              <a:t>: </a:t>
            </a:r>
            <a:r>
              <a:rPr lang="en-US" sz="4000" b="1"/>
              <a:t>Modelos de negocio tradicionales</a:t>
            </a:r>
            <a:br>
              <a:rPr lang="en-GB"/>
            </a:br>
            <a:r>
              <a:rPr lang="en-GB" sz="2800"/>
              <a:t>2.3 Franquicia</a:t>
            </a:r>
            <a:endParaRPr lang="en-GB" dirty="0"/>
          </a:p>
        </p:txBody>
      </p:sp>
    </p:spTree>
    <p:extLst>
      <p:ext uri="{BB962C8B-B14F-4D97-AF65-F5344CB8AC3E}">
        <p14:creationId xmlns:p14="http://schemas.microsoft.com/office/powerpoint/2010/main" val="3215958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lstStyle/>
          <a:p>
            <a:r>
              <a:rPr lang="es-ES" sz="4000" b="1"/>
              <a:t>UNIDAD 2: </a:t>
            </a:r>
            <a:r>
              <a:rPr lang="en-US" sz="4000" b="1"/>
              <a:t>Modelos de negocio tradicionales </a:t>
            </a:r>
            <a:br>
              <a:rPr lang="en-US" sz="4000" b="1"/>
            </a:br>
            <a:r>
              <a:rPr lang="en-GB" sz="2800"/>
              <a:t>2.4 MiPymes en la economía nacional</a:t>
            </a:r>
            <a:endParaRPr lang="en-GB" dirty="0"/>
          </a:p>
        </p:txBody>
      </p:sp>
      <p:sp>
        <p:nvSpPr>
          <p:cNvPr id="8" name="Rectángulo 7"/>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US" sz="1200" dirty="0">
              <a:solidFill>
                <a:schemeClr val="bg1"/>
              </a:solidFill>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a:xfrm>
            <a:off x="1066800" y="1845734"/>
            <a:ext cx="10058400" cy="4023360"/>
          </a:xfrm>
        </p:spPr>
        <p:txBody>
          <a:bodyPr>
            <a:normAutofit lnSpcReduction="10000"/>
          </a:bodyPr>
          <a:lstStyle/>
          <a:p>
            <a:pPr marL="0" indent="0" algn="just">
              <a:lnSpc>
                <a:spcPct val="120000"/>
              </a:lnSpc>
              <a:buNone/>
            </a:pPr>
            <a:r>
              <a:rPr lang="es-ES"/>
              <a:t>Cuando una PYME opera en un entorno local específico -en su ciudad, condado, región o país- tiene que cumplir requisitos específicos</a:t>
            </a:r>
            <a:r>
              <a:rPr lang="en-GB"/>
              <a:t>: </a:t>
            </a:r>
            <a:endParaRPr lang="en-GB" dirty="0"/>
          </a:p>
          <a:p>
            <a:pPr algn="just">
              <a:lnSpc>
                <a:spcPct val="120000"/>
              </a:lnSpc>
              <a:buFont typeface="Wingdings" panose="05000000000000000000" pitchFamily="2" charset="2"/>
              <a:buChar char="§"/>
            </a:pPr>
            <a:r>
              <a:rPr lang="en-GB"/>
              <a:t> </a:t>
            </a:r>
            <a:r>
              <a:rPr lang="en-GB" b="1"/>
              <a:t>Cumplir los requisitos de la normativa local y nacional </a:t>
            </a:r>
            <a:r>
              <a:rPr lang="en-GB"/>
              <a:t>– </a:t>
            </a:r>
            <a:r>
              <a:rPr lang="es-ES"/>
              <a:t>en términos de fiscalidad, contabilidad y administración, pero también de seguridad en el trabajo, legislación laboral, gestión de riesgos medioambientales, etc. Estas condiciones pueden diferir de un país a otro, y aunque en su mayor parte (aunque no totalmente) están armonizadas en toda la Unión Europea </a:t>
            </a:r>
            <a:r>
              <a:rPr lang="en-GB"/>
              <a:t>(bajo el concepto de </a:t>
            </a:r>
            <a:r>
              <a:rPr lang="en-GB" b="1">
                <a:hlinkClick r:id="rId2"/>
              </a:rPr>
              <a:t>Mercado Único Europeo).</a:t>
            </a:r>
            <a:endParaRPr lang="en-GB" dirty="0"/>
          </a:p>
          <a:p>
            <a:pPr algn="just">
              <a:lnSpc>
                <a:spcPct val="120000"/>
              </a:lnSpc>
              <a:buFont typeface="Wingdings" panose="05000000000000000000" pitchFamily="2" charset="2"/>
              <a:buChar char="§"/>
            </a:pPr>
            <a:r>
              <a:rPr lang="es-ES"/>
              <a:t> Al establecer tu modelo de negocio, hay que asegurarse de que la </a:t>
            </a:r>
            <a:r>
              <a:rPr lang="es-ES" b="1"/>
              <a:t>competencia de otro país </a:t>
            </a:r>
            <a:r>
              <a:rPr lang="es-ES"/>
              <a:t>-que tiene que cumplir menos requisitos- </a:t>
            </a:r>
            <a:r>
              <a:rPr lang="es-ES" b="1"/>
              <a:t>no pone en peligro tu éxito económico.</a:t>
            </a:r>
            <a:r>
              <a:rPr lang="es-ES"/>
              <a:t> Esto es especialmente importante en las zonas transfronterizas</a:t>
            </a:r>
            <a:endParaRPr lang="en-GB" dirty="0"/>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4"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2042744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US" sz="1200" dirty="0">
              <a:solidFill>
                <a:schemeClr val="bg1"/>
              </a:solidFill>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a:xfrm>
            <a:off x="1066800" y="1845734"/>
            <a:ext cx="10058400" cy="4023360"/>
          </a:xfrm>
        </p:spPr>
        <p:txBody>
          <a:bodyPr>
            <a:normAutofit fontScale="92500" lnSpcReduction="10000"/>
          </a:bodyPr>
          <a:lstStyle/>
          <a:p>
            <a:pPr marL="0" indent="0" algn="just">
              <a:lnSpc>
                <a:spcPct val="120000"/>
              </a:lnSpc>
              <a:buNone/>
            </a:pPr>
            <a:r>
              <a:rPr lang="es-ES"/>
              <a:t>Operar sólo en un </a:t>
            </a:r>
            <a:r>
              <a:rPr lang="es-ES" b="1"/>
              <a:t>mercado nacional o por debajo de él también tiene ventajas</a:t>
            </a:r>
            <a:r>
              <a:rPr lang="es-ES"/>
              <a:t>, en comparación con ser un agente económico internacional/global:</a:t>
            </a:r>
            <a:endParaRPr lang="en-GB" dirty="0"/>
          </a:p>
          <a:p>
            <a:pPr algn="just">
              <a:lnSpc>
                <a:spcPct val="120000"/>
              </a:lnSpc>
              <a:buFont typeface="Wingdings" panose="05000000000000000000" pitchFamily="2" charset="2"/>
              <a:buChar char="§"/>
            </a:pPr>
            <a:r>
              <a:rPr lang="en-GB"/>
              <a:t> </a:t>
            </a:r>
            <a:r>
              <a:rPr lang="es-ES"/>
              <a:t>Ser innovador en el mercado mundial es un serio reto. Pero a nivel local/nacional, se puede ser </a:t>
            </a:r>
            <a:r>
              <a:rPr lang="es-ES" b="1"/>
              <a:t>innovador por imitación/adaptación</a:t>
            </a:r>
            <a:r>
              <a:rPr lang="es-ES"/>
              <a:t>, es decir, tomando una buena idea empresarial y adaptándola a las condiciones locales</a:t>
            </a:r>
            <a:r>
              <a:rPr lang="en-GB"/>
              <a:t>. (</a:t>
            </a:r>
            <a:r>
              <a:rPr lang="es-ES"/>
              <a:t>Asegúrate de no violar ningún </a:t>
            </a:r>
            <a:r>
              <a:rPr lang="es-ES">
                <a:hlinkClick r:id="rId2"/>
              </a:rPr>
              <a:t>derecho de propiedad intelectual </a:t>
            </a:r>
            <a:r>
              <a:rPr lang="hu-HU"/>
              <a:t>(</a:t>
            </a:r>
            <a:r>
              <a:rPr lang="en-GB"/>
              <a:t>DPI</a:t>
            </a:r>
            <a:r>
              <a:rPr lang="hu-HU"/>
              <a:t>)</a:t>
            </a:r>
            <a:r>
              <a:rPr lang="en-GB" dirty="0"/>
              <a:t>.</a:t>
            </a:r>
          </a:p>
          <a:p>
            <a:pPr algn="just">
              <a:lnSpc>
                <a:spcPct val="120000"/>
              </a:lnSpc>
              <a:buFont typeface="Wingdings" panose="05000000000000000000" pitchFamily="2" charset="2"/>
              <a:buChar char="§"/>
            </a:pPr>
            <a:r>
              <a:rPr lang="en-GB"/>
              <a:t> </a:t>
            </a:r>
            <a:r>
              <a:rPr lang="es-ES" b="1"/>
              <a:t>Hablar las lenguas locales y comprender la cultura y la sociedad locales </a:t>
            </a:r>
            <a:r>
              <a:rPr lang="es-ES"/>
              <a:t>es una ventaja clave para que una empresa llegue a sus clientes. Sin embargo, debido especialmente a una cultura empresarial global cada vez más uniforme (tendencias marcadas por las redes sociales globales y los servicios globales) y debido a la disponibilidad de soluciones de traducción y chatbots de alto nivel mediante IA, cabe esperar que esta naturaleza "protectora" de ser únicamente un actor nacional disminuya en un futuro próximo.</a:t>
            </a:r>
            <a:endParaRPr lang="en-GB" dirty="0"/>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4"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5" name="Nadpis 1">
            <a:extLst>
              <a:ext uri="{FF2B5EF4-FFF2-40B4-BE49-F238E27FC236}">
                <a16:creationId xmlns:a16="http://schemas.microsoft.com/office/drawing/2014/main" id="{119CAD7F-0475-9098-0843-7C797B7D6935}"/>
              </a:ext>
            </a:extLst>
          </p:cNvPr>
          <p:cNvSpPr>
            <a:spLocks noGrp="1"/>
          </p:cNvSpPr>
          <p:nvPr>
            <p:ph type="title"/>
          </p:nvPr>
        </p:nvSpPr>
        <p:spPr>
          <a:xfrm>
            <a:off x="1097280" y="286603"/>
            <a:ext cx="10058400" cy="1450757"/>
          </a:xfrm>
        </p:spPr>
        <p:txBody>
          <a:bodyPr/>
          <a:lstStyle/>
          <a:p>
            <a:r>
              <a:rPr lang="es-ES" sz="4000" b="1"/>
              <a:t>UNIDAD 2: </a:t>
            </a:r>
            <a:r>
              <a:rPr lang="en-US" sz="4000" b="1"/>
              <a:t>Modelos de negocio tradicionales </a:t>
            </a:r>
            <a:br>
              <a:rPr lang="en-US" sz="4000" b="1"/>
            </a:br>
            <a:r>
              <a:rPr lang="en-GB" sz="2800"/>
              <a:t>2.4 MiPymes en la economía nacional</a:t>
            </a:r>
            <a:endParaRPr lang="en-GB" dirty="0"/>
          </a:p>
        </p:txBody>
      </p:sp>
    </p:spTree>
    <p:extLst>
      <p:ext uri="{BB962C8B-B14F-4D97-AF65-F5344CB8AC3E}">
        <p14:creationId xmlns:p14="http://schemas.microsoft.com/office/powerpoint/2010/main" val="1305265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576639-151D-737A-A14E-3DC5C8CAC19A}"/>
              </a:ext>
            </a:extLst>
          </p:cNvPr>
          <p:cNvSpPr>
            <a:spLocks noGrp="1"/>
          </p:cNvSpPr>
          <p:nvPr>
            <p:ph type="title"/>
          </p:nvPr>
        </p:nvSpPr>
        <p:spPr/>
        <p:txBody>
          <a:bodyPr/>
          <a:lstStyle/>
          <a:p>
            <a:r>
              <a:rPr lang="es-ES"/>
              <a:t>Objetivos</a:t>
            </a:r>
          </a:p>
        </p:txBody>
      </p:sp>
      <p:sp>
        <p:nvSpPr>
          <p:cNvPr id="5" name="Rectángulo 4">
            <a:extLst>
              <a:ext uri="{FF2B5EF4-FFF2-40B4-BE49-F238E27FC236}">
                <a16:creationId xmlns:a16="http://schemas.microsoft.com/office/drawing/2014/main" id="{878C812E-2238-0FB9-B6CE-8919409FBB33}"/>
              </a:ext>
            </a:extLst>
          </p:cNvPr>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US" sz="1200" dirty="0">
              <a:solidFill>
                <a:schemeClr val="bg1"/>
              </a:solidFill>
            </a:endParaRPr>
          </a:p>
        </p:txBody>
      </p:sp>
      <p:pic>
        <p:nvPicPr>
          <p:cNvPr id="7" name="Picture 2" descr="Restart">
            <a:extLst>
              <a:ext uri="{FF2B5EF4-FFF2-40B4-BE49-F238E27FC236}">
                <a16:creationId xmlns:a16="http://schemas.microsoft.com/office/drawing/2014/main" id="{C04203BA-528C-5F04-2628-C332C84172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5126" y="286603"/>
            <a:ext cx="3115111" cy="573405"/>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3">
            <a:extLst>
              <a:ext uri="{FF2B5EF4-FFF2-40B4-BE49-F238E27FC236}">
                <a16:creationId xmlns:a16="http://schemas.microsoft.com/office/drawing/2014/main" id="{E8F06718-6545-27B3-6457-611C8A6A55B3}"/>
              </a:ext>
            </a:extLst>
          </p:cNvPr>
          <p:cNvSpPr>
            <a:spLocks noGrp="1"/>
          </p:cNvSpPr>
          <p:nvPr>
            <p:ph sz="half" idx="1"/>
          </p:nvPr>
        </p:nvSpPr>
        <p:spPr>
          <a:xfrm>
            <a:off x="1097278" y="1845734"/>
            <a:ext cx="10127192" cy="4023360"/>
          </a:xfrm>
        </p:spPr>
        <p:txBody>
          <a:bodyPr>
            <a:normAutofit fontScale="92500"/>
          </a:bodyPr>
          <a:lstStyle/>
          <a:p>
            <a:pPr algn="just"/>
            <a:r>
              <a:rPr lang="es-ES" sz="2200"/>
              <a:t>Al final de este módulo, serás capaz de:</a:t>
            </a:r>
            <a:endParaRPr lang="en-GB" sz="2200"/>
          </a:p>
          <a:p>
            <a:pPr algn="just">
              <a:buFont typeface="Courier New" panose="02070309020205020404" pitchFamily="49" charset="0"/>
              <a:buChar char="o"/>
            </a:pPr>
            <a:r>
              <a:rPr lang="en-GB" sz="2200"/>
              <a:t> </a:t>
            </a:r>
            <a:r>
              <a:rPr lang="es-ES" sz="2200"/>
              <a:t>Comprender el concepto de modelos de negocio (MN) y por qué son importantes para una MiPyme</a:t>
            </a:r>
            <a:r>
              <a:rPr lang="en-US" sz="2200"/>
              <a:t>.</a:t>
            </a:r>
          </a:p>
          <a:p>
            <a:pPr algn="just">
              <a:buFont typeface="Courier New" panose="02070309020205020404" pitchFamily="49" charset="0"/>
              <a:buChar char="o"/>
            </a:pPr>
            <a:r>
              <a:rPr lang="hu-HU" sz="2200"/>
              <a:t> </a:t>
            </a:r>
            <a:r>
              <a:rPr lang="es-ES" sz="2200"/>
              <a:t>Saber cómo funcionan los MN tradicionales de las MiPymes, cuáles son los elementos básicos</a:t>
            </a:r>
            <a:r>
              <a:rPr lang="en-US" sz="2200"/>
              <a:t>.</a:t>
            </a:r>
            <a:endParaRPr lang="en-US" sz="2200" dirty="0"/>
          </a:p>
          <a:p>
            <a:pPr algn="just">
              <a:buFont typeface="Courier New" panose="02070309020205020404" pitchFamily="49" charset="0"/>
              <a:buChar char="o"/>
            </a:pPr>
            <a:r>
              <a:rPr lang="hu-HU" sz="2200"/>
              <a:t> </a:t>
            </a:r>
            <a:r>
              <a:rPr lang="es-ES" sz="2200"/>
              <a:t>Reconocer lo que ha cambiado en los MN de las MiPymes en el siglo XXI y en la era post-COVID</a:t>
            </a:r>
            <a:r>
              <a:rPr lang="en-US" sz="2200"/>
              <a:t>.</a:t>
            </a:r>
            <a:endParaRPr lang="en-US" sz="2200" dirty="0"/>
          </a:p>
          <a:p>
            <a:pPr algn="just">
              <a:buFont typeface="Courier New" panose="02070309020205020404" pitchFamily="49" charset="0"/>
              <a:buChar char="o"/>
            </a:pPr>
            <a:r>
              <a:rPr lang="hu-HU" sz="2200"/>
              <a:t> </a:t>
            </a:r>
            <a:r>
              <a:rPr lang="en-US" sz="2200"/>
              <a:t>Crear tu propio MN.</a:t>
            </a:r>
            <a:endParaRPr lang="en-US" sz="2200" dirty="0"/>
          </a:p>
          <a:p>
            <a:pPr algn="just">
              <a:buFont typeface="Courier New" panose="02070309020205020404" pitchFamily="49" charset="0"/>
              <a:buChar char="o"/>
            </a:pPr>
            <a:r>
              <a:rPr lang="hu-HU" sz="2200"/>
              <a:t> </a:t>
            </a:r>
            <a:r>
              <a:rPr lang="es-ES" sz="2200"/>
              <a:t>Solicita más información y ayuda para seguir desarrollando tu MN</a:t>
            </a:r>
            <a:r>
              <a:rPr lang="en-US" sz="2200"/>
              <a:t>.</a:t>
            </a:r>
            <a:endParaRPr lang="en-US" sz="2200" dirty="0"/>
          </a:p>
          <a:p>
            <a:pPr algn="just">
              <a:buFont typeface="Courier New" panose="02070309020205020404" pitchFamily="49" charset="0"/>
              <a:buChar char="o"/>
            </a:pPr>
            <a:r>
              <a:rPr lang="hu-HU" sz="2200"/>
              <a:t> </a:t>
            </a:r>
            <a:r>
              <a:rPr lang="es-ES" sz="2200"/>
              <a:t>Con un ejemplo hipotético de empresa emergente (llamada HIDS) puedes encontrar un ejemplo para un one-pager, business pitch, tablas de flujos de caja y estrategias de financiación</a:t>
            </a:r>
            <a:r>
              <a:rPr lang="en-US" sz="2200"/>
              <a:t>.</a:t>
            </a:r>
            <a:endParaRPr lang="en-US" sz="2200" dirty="0"/>
          </a:p>
          <a:p>
            <a:pPr algn="just">
              <a:buFont typeface="Courier New" panose="02070309020205020404" pitchFamily="49" charset="0"/>
              <a:buChar char="o"/>
            </a:pPr>
            <a:endParaRPr lang="en-GB" sz="2200" dirty="0"/>
          </a:p>
          <a:p>
            <a:pPr marL="0" indent="0" algn="just">
              <a:buNone/>
            </a:pPr>
            <a:endParaRPr lang="en-GB" dirty="0"/>
          </a:p>
        </p:txBody>
      </p:sp>
      <p:pic>
        <p:nvPicPr>
          <p:cNvPr id="9" name="Obrázok 8"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27113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C98352FB-413A-77ED-7EC4-B3C05F378D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9411" y="4187884"/>
            <a:ext cx="2804629" cy="1870127"/>
          </a:xfrm>
          <a:prstGeom prst="rect">
            <a:avLst/>
          </a:prstGeom>
        </p:spPr>
      </p:pic>
      <p:sp>
        <p:nvSpPr>
          <p:cNvPr id="2" name="Título 1">
            <a:extLst>
              <a:ext uri="{FF2B5EF4-FFF2-40B4-BE49-F238E27FC236}">
                <a16:creationId xmlns:a16="http://schemas.microsoft.com/office/drawing/2014/main" id="{807285D1-5F13-9A11-C19D-25D42AA90996}"/>
              </a:ext>
            </a:extLst>
          </p:cNvPr>
          <p:cNvSpPr>
            <a:spLocks noGrp="1"/>
          </p:cNvSpPr>
          <p:nvPr>
            <p:ph type="title"/>
          </p:nvPr>
        </p:nvSpPr>
        <p:spPr/>
        <p:txBody>
          <a:bodyPr>
            <a:normAutofit fontScale="90000"/>
          </a:bodyPr>
          <a:lstStyle/>
          <a:p>
            <a:r>
              <a:rPr lang="es-ES" sz="4000" b="1"/>
              <a:t>UNIDAD </a:t>
            </a:r>
            <a:r>
              <a:rPr lang="es-ES" sz="4000" b="1" dirty="0"/>
              <a:t>3</a:t>
            </a:r>
            <a:r>
              <a:rPr lang="es-ES" sz="4000" b="1"/>
              <a:t>: Modelos de negocio del siglo XXI</a:t>
            </a:r>
            <a:br>
              <a:rPr lang="es-ES" sz="4000" b="1" dirty="0"/>
            </a:br>
            <a:endParaRPr lang="es-ES" sz="4000" b="1" dirty="0"/>
          </a:p>
        </p:txBody>
      </p:sp>
      <p:sp>
        <p:nvSpPr>
          <p:cNvPr id="5" name="Rectángulo 4">
            <a:extLst>
              <a:ext uri="{FF2B5EF4-FFF2-40B4-BE49-F238E27FC236}">
                <a16:creationId xmlns:a16="http://schemas.microsoft.com/office/drawing/2014/main" id="{BF35DE6A-0CDC-0175-3E16-C3158875551A}"/>
              </a:ext>
            </a:extLst>
          </p:cNvPr>
          <p:cNvSpPr/>
          <p:nvPr/>
        </p:nvSpPr>
        <p:spPr>
          <a:xfrm>
            <a:off x="4135772" y="6207853"/>
            <a:ext cx="8056228" cy="650147"/>
          </a:xfrm>
          <a:prstGeom prst="rect">
            <a:avLst/>
          </a:prstGeom>
        </p:spPr>
        <p:txBody>
          <a:bodyPr wrap="square">
            <a:spAutoFit/>
          </a:bodyPr>
          <a:lstStyle/>
          <a:p>
            <a:r>
              <a:rPr lang="es-ES" sz="1200">
                <a:solidFill>
                  <a:schemeClr val="tx1">
                    <a:lumMod val="75000"/>
                    <a:lumOff val="25000"/>
                  </a:schemeClr>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US" sz="1200" dirty="0">
              <a:solidFill>
                <a:schemeClr val="tx1">
                  <a:lumMod val="75000"/>
                  <a:lumOff val="25000"/>
                </a:schemeClr>
              </a:solidFill>
            </a:endParaRPr>
          </a:p>
        </p:txBody>
      </p:sp>
      <p:pic>
        <p:nvPicPr>
          <p:cNvPr id="7" name="Picture 2" descr="Restart">
            <a:extLst>
              <a:ext uri="{FF2B5EF4-FFF2-40B4-BE49-F238E27FC236}">
                <a16:creationId xmlns:a16="http://schemas.microsoft.com/office/drawing/2014/main" id="{5CCEEE40-0D3D-EC32-F6DB-70EC1BA159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3990" y="301788"/>
            <a:ext cx="2483764" cy="457192"/>
          </a:xfrm>
          <a:prstGeom prst="rect">
            <a:avLst/>
          </a:prstGeom>
          <a:noFill/>
          <a:extLst>
            <a:ext uri="{909E8E84-426E-40DD-AFC4-6F175D3DCCD1}">
              <a14:hiddenFill xmlns:a14="http://schemas.microsoft.com/office/drawing/2010/main">
                <a:solidFill>
                  <a:srgbClr val="FFFFFF"/>
                </a:solidFill>
              </a14:hiddenFill>
            </a:ext>
          </a:extLst>
        </p:spPr>
      </p:pic>
      <p:sp>
        <p:nvSpPr>
          <p:cNvPr id="18" name="Marcador de contenido 17">
            <a:extLst>
              <a:ext uri="{FF2B5EF4-FFF2-40B4-BE49-F238E27FC236}">
                <a16:creationId xmlns:a16="http://schemas.microsoft.com/office/drawing/2014/main" id="{32BA5FAB-6FD5-7382-D0C8-5CF55028C6A2}"/>
              </a:ext>
            </a:extLst>
          </p:cNvPr>
          <p:cNvSpPr>
            <a:spLocks noGrp="1"/>
          </p:cNvSpPr>
          <p:nvPr>
            <p:ph idx="1"/>
          </p:nvPr>
        </p:nvSpPr>
        <p:spPr>
          <a:xfrm>
            <a:off x="4821922" y="1092148"/>
            <a:ext cx="6683928" cy="4965863"/>
          </a:xfrm>
        </p:spPr>
        <p:txBody>
          <a:bodyPr>
            <a:normAutofit/>
          </a:bodyPr>
          <a:lstStyle/>
          <a:p>
            <a:pPr algn="just">
              <a:lnSpc>
                <a:spcPct val="120000"/>
              </a:lnSpc>
            </a:pPr>
            <a:r>
              <a:rPr lang="es-ES"/>
              <a:t>Como se ha dicho en los capítulos anteriores, la aparición de la tecnología -especialmente las tecnologías de la </a:t>
            </a:r>
            <a:r>
              <a:rPr lang="es-ES" b="1">
                <a:hlinkClick r:id="rId4"/>
              </a:rPr>
              <a:t>información y la comunicación</a:t>
            </a:r>
            <a:r>
              <a:rPr lang="es-ES"/>
              <a:t>, </a:t>
            </a:r>
            <a:r>
              <a:rPr lang="es-ES" b="1">
                <a:hlinkClick r:id="rId5"/>
              </a:rPr>
              <a:t>digitales-</a:t>
            </a:r>
            <a:r>
              <a:rPr lang="es-ES"/>
              <a:t> cambió la economía durante la segunda mitad del siglo XX</a:t>
            </a:r>
            <a:r>
              <a:rPr lang="es-ES" b="1"/>
              <a:t>, abriendo oportunidades para la globalización de la producción y los servicios, y los avances tecnológicos actuales permiten que surja un conjunto aún más amplio de nuevos modelos empresariales</a:t>
            </a:r>
            <a:r>
              <a:rPr lang="en-GB" b="1"/>
              <a:t>. </a:t>
            </a:r>
            <a:r>
              <a:rPr lang="es-ES" b="1"/>
              <a:t>La Unión Europea cuenta con una </a:t>
            </a:r>
            <a:r>
              <a:rPr lang="es-ES" b="1">
                <a:hlinkClick r:id="rId6"/>
              </a:rPr>
              <a:t>estrategia de digitalización </a:t>
            </a:r>
            <a:r>
              <a:rPr lang="es-ES" b="1"/>
              <a:t>que fija objetivos para el futuro y asigna recursos para alcanzarlos</a:t>
            </a:r>
            <a:r>
              <a:rPr lang="en-GB" b="1"/>
              <a:t>.   </a:t>
            </a:r>
            <a:endParaRPr lang="en-GB" dirty="0"/>
          </a:p>
        </p:txBody>
      </p:sp>
      <p:pic>
        <p:nvPicPr>
          <p:cNvPr id="9" name="Obrázok 8" descr="Obrázok, na ktorom je text&#10;&#10;Automaticky generovaný popis"/>
          <p:cNvPicPr/>
          <p:nvPr/>
        </p:nvPicPr>
        <p:blipFill>
          <a:blip r:embed="rId7" cstate="print">
            <a:extLst>
              <a:ext uri="{28A0092B-C50C-407E-A947-70E740481C1C}">
                <a14:useLocalDpi xmlns:a14="http://schemas.microsoft.com/office/drawing/2010/main" val="0"/>
              </a:ext>
            </a:extLst>
          </a:blip>
          <a:stretch>
            <a:fillRect/>
          </a:stretch>
        </p:blipFill>
        <p:spPr>
          <a:xfrm>
            <a:off x="9560313" y="303155"/>
            <a:ext cx="2027384" cy="455825"/>
          </a:xfrm>
          <a:prstGeom prst="rect">
            <a:avLst/>
          </a:prstGeom>
        </p:spPr>
      </p:pic>
    </p:spTree>
    <p:extLst>
      <p:ext uri="{BB962C8B-B14F-4D97-AF65-F5344CB8AC3E}">
        <p14:creationId xmlns:p14="http://schemas.microsoft.com/office/powerpoint/2010/main" val="1036081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normAutofit/>
          </a:bodyPr>
          <a:lstStyle/>
          <a:p>
            <a:r>
              <a:rPr lang="es-ES" sz="3600" b="1"/>
              <a:t>UNIDAD </a:t>
            </a:r>
            <a:r>
              <a:rPr lang="es-ES" sz="3600" b="1" dirty="0"/>
              <a:t>3</a:t>
            </a:r>
            <a:r>
              <a:rPr lang="es-ES" sz="3600" b="1"/>
              <a:t>: </a:t>
            </a:r>
            <a:r>
              <a:rPr lang="en-US" sz="3600" b="1"/>
              <a:t>Modelos de negocio del siglo XXI</a:t>
            </a:r>
            <a:br>
              <a:rPr lang="es-ES" sz="1200" dirty="0"/>
            </a:br>
            <a:r>
              <a:rPr lang="en-US" sz="2800"/>
              <a:t>3.1 Mercados europeos y globales</a:t>
            </a:r>
            <a:endParaRPr lang="en-US" dirty="0"/>
          </a:p>
        </p:txBody>
      </p:sp>
      <p:sp>
        <p:nvSpPr>
          <p:cNvPr id="8" name="Rectángulo 7"/>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US" sz="1200" dirty="0">
              <a:solidFill>
                <a:schemeClr val="bg1"/>
              </a:solidFill>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a:xfrm>
            <a:off x="1097280" y="1845734"/>
            <a:ext cx="10058400" cy="3945466"/>
          </a:xfrm>
        </p:spPr>
        <p:txBody>
          <a:bodyPr>
            <a:normAutofit/>
          </a:bodyPr>
          <a:lstStyle/>
          <a:p>
            <a:pPr marL="0" indent="0" algn="just">
              <a:lnSpc>
                <a:spcPct val="100000"/>
              </a:lnSpc>
              <a:buNone/>
            </a:pPr>
            <a:r>
              <a:rPr lang="es-ES" sz="1800"/>
              <a:t>La globalización de los medios de comunicación y los negocios en la segunda mitad del siglo XX allanó el camino para las </a:t>
            </a:r>
            <a:r>
              <a:rPr lang="es-ES" sz="1800" b="1"/>
              <a:t>cadenas globales de </a:t>
            </a:r>
            <a:r>
              <a:rPr lang="es-ES" sz="1800" b="1">
                <a:hlinkClick r:id="rId2"/>
              </a:rPr>
              <a:t>producción</a:t>
            </a:r>
            <a:r>
              <a:rPr lang="es-ES" sz="1800" b="1"/>
              <a:t> e </a:t>
            </a:r>
            <a:r>
              <a:rPr lang="es-ES" sz="1800" b="1">
                <a:hlinkClick r:id="rId3"/>
              </a:rPr>
              <a:t>innovación</a:t>
            </a:r>
            <a:r>
              <a:rPr lang="es-ES" sz="1800" b="1"/>
              <a:t> </a:t>
            </a:r>
            <a:r>
              <a:rPr lang="es-ES" sz="1800"/>
              <a:t>que surgieron a finales del siglo XX. Este </a:t>
            </a:r>
            <a:r>
              <a:rPr lang="es-ES" sz="1800">
                <a:hlinkClick r:id="rId4"/>
              </a:rPr>
              <a:t>modelo económico global </a:t>
            </a:r>
            <a:r>
              <a:rPr lang="es-ES" sz="1800"/>
              <a:t>se basó en la optimización de la </a:t>
            </a:r>
            <a:r>
              <a:rPr lang="es-ES" sz="1800" b="1"/>
              <a:t>rentabilidad</a:t>
            </a:r>
            <a:r>
              <a:rPr lang="es-ES" sz="1800"/>
              <a:t> (</a:t>
            </a:r>
            <a:r>
              <a:rPr lang="es-ES" sz="1800">
                <a:hlinkClick r:id="rId5"/>
              </a:rPr>
              <a:t>a menudo olvidando </a:t>
            </a:r>
            <a:r>
              <a:rPr lang="es-ES" sz="1800"/>
              <a:t>los aspectos humanos, democráticos y medioambientales negativos también asociados a la producción de bajo coste).</a:t>
            </a:r>
            <a:endParaRPr lang="en-GB" sz="1800" dirty="0"/>
          </a:p>
          <a:p>
            <a:pPr marL="0" indent="0" algn="just">
              <a:lnSpc>
                <a:spcPct val="100000"/>
              </a:lnSpc>
              <a:buNone/>
            </a:pPr>
            <a:r>
              <a:rPr lang="es-ES" sz="1800"/>
              <a:t>Aunque </a:t>
            </a:r>
            <a:r>
              <a:rPr lang="es-ES" sz="1800" b="1"/>
              <a:t>varios acontecimientos del siglo XXI han ralentizado o incluso hecho retroceder las tendencias de la globalización </a:t>
            </a:r>
            <a:r>
              <a:rPr lang="es-ES" sz="1800"/>
              <a:t>(como los acontecimientos geopolíticos, el aumento de las capacidades independientes de </a:t>
            </a:r>
            <a:r>
              <a:rPr lang="es-ES" sz="1800">
                <a:hlinkClick r:id="rId6"/>
              </a:rPr>
              <a:t>investigación, desarrollo e innovación </a:t>
            </a:r>
            <a:r>
              <a:rPr lang="es-ES" sz="1800"/>
              <a:t>(I+D+i) de China, la crisis de COVID-19, la constatación del efecto del transporte mundial en el cambio climático, la actual crisis energética y la dependencia del petróleo/gas, etc. Varios </a:t>
            </a:r>
            <a:r>
              <a:rPr lang="es-ES" sz="1800" b="1"/>
              <a:t>otros factores potenciaron aún más la producción y distribución global de productos y servicios </a:t>
            </a:r>
            <a:r>
              <a:rPr lang="es-ES" sz="1800"/>
              <a:t>(como la disponibilidad cada vez mayor de conexiones a Internet de banda ancha, </a:t>
            </a:r>
            <a:r>
              <a:rPr lang="es-ES" sz="1800">
                <a:hlinkClick r:id="rId7"/>
              </a:rPr>
              <a:t>el desarrollo del trabajo a distancia y del trabajo en equipo global y virtual (Módulo 1 de formación RESTART</a:t>
            </a:r>
            <a:r>
              <a:rPr lang="es-ES" sz="1800"/>
              <a:t>), la superación de varias barreras lingüísticas mediante tecnologías de aprendizaje automático, etc.).</a:t>
            </a:r>
            <a:endParaRPr lang="en-GB" sz="1800" dirty="0"/>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9"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2731339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US" sz="1200" dirty="0">
              <a:solidFill>
                <a:schemeClr val="bg1"/>
              </a:solidFill>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a:xfrm>
            <a:off x="1097280" y="1845734"/>
            <a:ext cx="10058400" cy="3945466"/>
          </a:xfrm>
        </p:spPr>
        <p:txBody>
          <a:bodyPr>
            <a:normAutofit/>
          </a:bodyPr>
          <a:lstStyle/>
          <a:p>
            <a:pPr marL="0" indent="0" algn="just">
              <a:lnSpc>
                <a:spcPct val="100000"/>
              </a:lnSpc>
              <a:buNone/>
            </a:pPr>
            <a:r>
              <a:rPr lang="es-ES" sz="1800"/>
              <a:t>La Unión Europea ha convertido en una prioridad clave el aumento de la </a:t>
            </a:r>
            <a:r>
              <a:rPr lang="es-ES" sz="1800" b="1"/>
              <a:t>competitividad económica europea mediante la creación del </a:t>
            </a:r>
            <a:r>
              <a:rPr lang="es-ES" sz="1800" b="1">
                <a:hlinkClick r:id="rId2"/>
              </a:rPr>
              <a:t>Mercado Único Europeo</a:t>
            </a:r>
            <a:r>
              <a:rPr lang="es-ES" sz="1800"/>
              <a:t>, basado en </a:t>
            </a:r>
            <a:r>
              <a:rPr lang="es-ES" sz="1800" b="1"/>
              <a:t>un conjunto común de reglamentos y normas que permiten a las empresas europeas operar con relativa facilidad a través de las fronteras</a:t>
            </a:r>
            <a:r>
              <a:rPr lang="es-ES" sz="1800"/>
              <a:t>, ofrecer productos y servicios, utilizar servicios bancarios, jurídicos, fiscales y de consultoría sin necesidad de abrir empresas filiales en cada uno de los demás países.</a:t>
            </a:r>
            <a:endParaRPr lang="en-GB" sz="1800" dirty="0"/>
          </a:p>
          <a:p>
            <a:pPr marL="0" indent="0" algn="just">
              <a:lnSpc>
                <a:spcPct val="100000"/>
              </a:lnSpc>
              <a:buNone/>
            </a:pPr>
            <a:r>
              <a:rPr lang="es-ES" sz="1800"/>
              <a:t>Para operar en el mercado europeo, hay que familiarizarse con la normativa correspondiente, exigir un </a:t>
            </a:r>
            <a:r>
              <a:rPr lang="es-ES" sz="1800" b="1">
                <a:hlinkClick r:id="rId3"/>
              </a:rPr>
              <a:t>número de IVA comunitario </a:t>
            </a:r>
            <a:r>
              <a:rPr lang="es-ES" sz="1800"/>
              <a:t>y realizar un </a:t>
            </a:r>
            <a:r>
              <a:rPr lang="es-ES" sz="1800">
                <a:hlinkClick r:id="rId4"/>
              </a:rPr>
              <a:t>análisis detallado del mercado </a:t>
            </a:r>
            <a:r>
              <a:rPr lang="es-ES" sz="1800"/>
              <a:t>para saber si </a:t>
            </a:r>
            <a:r>
              <a:rPr lang="es-ES" sz="1800">
                <a:hlinkClick r:id="rId5"/>
              </a:rPr>
              <a:t>merece la pena que su empresa invierta en internacionalización</a:t>
            </a:r>
            <a:r>
              <a:rPr lang="es-ES" sz="1800"/>
              <a:t>.</a:t>
            </a:r>
            <a:endParaRPr lang="en-GB" sz="1800" dirty="0"/>
          </a:p>
          <a:p>
            <a:pPr marL="0" indent="0" algn="just">
              <a:lnSpc>
                <a:spcPct val="100000"/>
              </a:lnSpc>
              <a:buNone/>
            </a:pPr>
            <a:r>
              <a:rPr lang="es-ES" sz="1800" b="1"/>
              <a:t>No todas las nuevas empresas deben competir directamente en el mercado mundial</a:t>
            </a:r>
            <a:r>
              <a:rPr lang="es-ES" sz="1800"/>
              <a:t>, pero el entorno económico, la disponibilidad de opciones y las tendencias generales deben hacer que cada nueva empresa sea consciente de su posición no sólo en el mercado nacional, sino también en los mercados europeo y mundial</a:t>
            </a:r>
            <a:r>
              <a:rPr lang="en-GB" sz="1800"/>
              <a:t>. </a:t>
            </a:r>
            <a:endParaRPr lang="en-GB" sz="1800" dirty="0"/>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7"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5" name="Nadpis 1">
            <a:extLst>
              <a:ext uri="{FF2B5EF4-FFF2-40B4-BE49-F238E27FC236}">
                <a16:creationId xmlns:a16="http://schemas.microsoft.com/office/drawing/2014/main" id="{29F55D68-23AF-3393-CF4C-5251DE63CDBA}"/>
              </a:ext>
            </a:extLst>
          </p:cNvPr>
          <p:cNvSpPr>
            <a:spLocks noGrp="1"/>
          </p:cNvSpPr>
          <p:nvPr>
            <p:ph type="title"/>
          </p:nvPr>
        </p:nvSpPr>
        <p:spPr>
          <a:xfrm>
            <a:off x="1096963" y="287338"/>
            <a:ext cx="10058400" cy="1449387"/>
          </a:xfrm>
        </p:spPr>
        <p:txBody>
          <a:bodyPr>
            <a:normAutofit/>
          </a:bodyPr>
          <a:lstStyle/>
          <a:p>
            <a:r>
              <a:rPr lang="es-ES" sz="3600" b="1"/>
              <a:t>UNIDAD </a:t>
            </a:r>
            <a:r>
              <a:rPr lang="es-ES" sz="3600" b="1" dirty="0"/>
              <a:t>3</a:t>
            </a:r>
            <a:r>
              <a:rPr lang="es-ES" sz="3600" b="1"/>
              <a:t>: </a:t>
            </a:r>
            <a:r>
              <a:rPr lang="en-US" sz="3600" b="1"/>
              <a:t>Modelos de negocio del siglo XXI</a:t>
            </a:r>
            <a:br>
              <a:rPr lang="es-ES" sz="1200" dirty="0"/>
            </a:br>
            <a:r>
              <a:rPr lang="en-US" sz="2800"/>
              <a:t>3.1 Mercados europeos y globales</a:t>
            </a:r>
            <a:endParaRPr lang="en-US" dirty="0"/>
          </a:p>
        </p:txBody>
      </p:sp>
    </p:spTree>
    <p:extLst>
      <p:ext uri="{BB962C8B-B14F-4D97-AF65-F5344CB8AC3E}">
        <p14:creationId xmlns:p14="http://schemas.microsoft.com/office/powerpoint/2010/main" val="1035461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US" sz="1200" dirty="0">
              <a:solidFill>
                <a:schemeClr val="bg1"/>
              </a:solidFill>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a:xfrm>
            <a:off x="1097280" y="1845734"/>
            <a:ext cx="10058400" cy="2311487"/>
          </a:xfrm>
        </p:spPr>
        <p:txBody>
          <a:bodyPr>
            <a:normAutofit/>
          </a:bodyPr>
          <a:lstStyle/>
          <a:p>
            <a:pPr marL="0" indent="0" algn="just">
              <a:lnSpc>
                <a:spcPct val="100000"/>
              </a:lnSpc>
              <a:buNone/>
            </a:pPr>
            <a:r>
              <a:rPr lang="es-ES" sz="1800"/>
              <a:t>La mayoría de las empresas empiezan como microempresas o pequeñas empresas (aunque también hay ejemplos de lo contrario, grandes empresas creadas por fusiones, adquisiciones o escisiones de holdings más grandes). Sin embargo, en un momento muy temprano, pueden tomar uno de dos caminos significativamente diferentes: o bien se convierten en una </a:t>
            </a:r>
            <a:r>
              <a:rPr lang="es-ES" sz="1800" b="1"/>
              <a:t>pequeña empresa </a:t>
            </a:r>
            <a:r>
              <a:rPr lang="es-ES" sz="1800"/>
              <a:t>o en una</a:t>
            </a:r>
            <a:r>
              <a:rPr lang="es-ES" sz="1800" b="1"/>
              <a:t> start-up</a:t>
            </a:r>
            <a:r>
              <a:rPr lang="en-GB" sz="1800"/>
              <a:t>. </a:t>
            </a:r>
            <a:endParaRPr lang="en-GB" sz="1800" dirty="0"/>
          </a:p>
          <a:p>
            <a:pPr marL="0" indent="0" algn="just">
              <a:lnSpc>
                <a:spcPct val="100000"/>
              </a:lnSpc>
              <a:buNone/>
            </a:pPr>
            <a:r>
              <a:rPr lang="en-GB" sz="1800" b="1"/>
              <a:t>¿Cuál es la diferencia? </a:t>
            </a:r>
            <a:endParaRPr lang="en-GB" sz="1800" b="1" dirty="0"/>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10" name="Rectangle: Rounded Corners 9">
            <a:extLst>
              <a:ext uri="{FF2B5EF4-FFF2-40B4-BE49-F238E27FC236}">
                <a16:creationId xmlns:a16="http://schemas.microsoft.com/office/drawing/2014/main" id="{E74B0247-C791-4FEA-7948-5461C1E933A8}"/>
              </a:ext>
            </a:extLst>
          </p:cNvPr>
          <p:cNvSpPr/>
          <p:nvPr/>
        </p:nvSpPr>
        <p:spPr>
          <a:xfrm>
            <a:off x="950595" y="3636086"/>
            <a:ext cx="4958952" cy="20963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a:solidFill>
                  <a:schemeClr val="bg1"/>
                </a:solidFill>
              </a:rPr>
              <a:t>El objetivo de las pequeñas empresas es obtener beneficios, ganarse la vida, servir a sus clientes, pero no son un actor dominante en su economía.</a:t>
            </a:r>
            <a:endParaRPr lang="en-US" sz="2000" b="1" dirty="0">
              <a:solidFill>
                <a:schemeClr val="bg1"/>
              </a:solidFill>
            </a:endParaRPr>
          </a:p>
        </p:txBody>
      </p:sp>
      <p:sp>
        <p:nvSpPr>
          <p:cNvPr id="16" name="Rectangle: Rounded Corners 15">
            <a:extLst>
              <a:ext uri="{FF2B5EF4-FFF2-40B4-BE49-F238E27FC236}">
                <a16:creationId xmlns:a16="http://schemas.microsoft.com/office/drawing/2014/main" id="{8506CBBD-B093-F6B2-6396-BABE15A3D776}"/>
              </a:ext>
            </a:extLst>
          </p:cNvPr>
          <p:cNvSpPr/>
          <p:nvPr/>
        </p:nvSpPr>
        <p:spPr>
          <a:xfrm>
            <a:off x="6096000" y="3595015"/>
            <a:ext cx="4958952" cy="20963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a:solidFill>
                  <a:schemeClr val="bg1"/>
                </a:solidFill>
              </a:rPr>
              <a:t>Las start-ups tienen potencial para crecer de forma repentina y significativa mediante la "ampliación" (normalmente utilizando tecnología) y pueden convertirse en un actor internacional en poco tiempo.</a:t>
            </a:r>
            <a:endParaRPr lang="en-US" sz="2000" b="1" dirty="0">
              <a:solidFill>
                <a:schemeClr val="bg1"/>
              </a:solidFill>
            </a:endParaRPr>
          </a:p>
        </p:txBody>
      </p:sp>
      <p:sp>
        <p:nvSpPr>
          <p:cNvPr id="5" name="Nadpis 1">
            <a:extLst>
              <a:ext uri="{FF2B5EF4-FFF2-40B4-BE49-F238E27FC236}">
                <a16:creationId xmlns:a16="http://schemas.microsoft.com/office/drawing/2014/main" id="{51E7A5D5-040C-71DB-369A-C1FFE99FBDF4}"/>
              </a:ext>
            </a:extLst>
          </p:cNvPr>
          <p:cNvSpPr>
            <a:spLocks noGrp="1"/>
          </p:cNvSpPr>
          <p:nvPr>
            <p:ph type="title"/>
          </p:nvPr>
        </p:nvSpPr>
        <p:spPr>
          <a:xfrm>
            <a:off x="1097280" y="286603"/>
            <a:ext cx="10058400" cy="1450757"/>
          </a:xfrm>
        </p:spPr>
        <p:txBody>
          <a:bodyPr>
            <a:normAutofit/>
          </a:bodyPr>
          <a:lstStyle/>
          <a:p>
            <a:r>
              <a:rPr lang="es-ES" sz="3600" b="1"/>
              <a:t>UNIDAD </a:t>
            </a:r>
            <a:r>
              <a:rPr lang="es-ES" sz="3600" b="1" dirty="0"/>
              <a:t>3</a:t>
            </a:r>
            <a:r>
              <a:rPr lang="es-ES" sz="3600" b="1"/>
              <a:t>: </a:t>
            </a:r>
            <a:r>
              <a:rPr lang="en-US" sz="3600" b="1"/>
              <a:t>Modelos de negocio del siglo XXI</a:t>
            </a:r>
            <a:br>
              <a:rPr lang="es-ES" sz="1200"/>
            </a:br>
            <a:r>
              <a:rPr lang="en-US" sz="2800"/>
              <a:t>3.2 Start-ups</a:t>
            </a:r>
            <a:endParaRPr lang="en-US" dirty="0"/>
          </a:p>
        </p:txBody>
      </p:sp>
    </p:spTree>
    <p:extLst>
      <p:ext uri="{BB962C8B-B14F-4D97-AF65-F5344CB8AC3E}">
        <p14:creationId xmlns:p14="http://schemas.microsoft.com/office/powerpoint/2010/main" val="2318682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US" sz="1200" dirty="0">
              <a:solidFill>
                <a:schemeClr val="bg1"/>
              </a:solidFill>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a:xfrm>
            <a:off x="548640" y="1835521"/>
            <a:ext cx="11094720" cy="4183591"/>
          </a:xfrm>
        </p:spPr>
        <p:txBody>
          <a:bodyPr>
            <a:normAutofit/>
          </a:bodyPr>
          <a:lstStyle/>
          <a:p>
            <a:pPr marL="0" indent="0" algn="just">
              <a:lnSpc>
                <a:spcPct val="100000"/>
              </a:lnSpc>
              <a:buNone/>
            </a:pPr>
            <a:r>
              <a:rPr lang="es-ES" sz="1800"/>
              <a:t>Las start-ups </a:t>
            </a:r>
            <a:r>
              <a:rPr lang="es-ES" sz="1800" b="1"/>
              <a:t>construyen su modelo de negocio sobre una tecnología </a:t>
            </a:r>
            <a:r>
              <a:rPr lang="es-ES" sz="1800"/>
              <a:t>que les permite no sólo duplicar o triplicar sus resultados económicos, sino multiplicarlos por decenas, cientos o miles en poco menos de un par de meses/años</a:t>
            </a:r>
            <a:r>
              <a:rPr lang="en-GB" sz="1800"/>
              <a:t>.  </a:t>
            </a:r>
            <a:endParaRPr lang="en-GB" sz="1800" dirty="0"/>
          </a:p>
          <a:p>
            <a:pPr marL="0" indent="0" algn="just">
              <a:lnSpc>
                <a:spcPct val="100000"/>
              </a:lnSpc>
              <a:buNone/>
            </a:pPr>
            <a:r>
              <a:rPr lang="es-ES" sz="1800"/>
              <a:t>Las empresas de nueva creación que triunfan suelen "</a:t>
            </a:r>
            <a:r>
              <a:rPr lang="es-ES" sz="1800" b="1"/>
              <a:t>nacer globales</a:t>
            </a:r>
            <a:r>
              <a:rPr lang="es-ES" sz="1800"/>
              <a:t>": ya desde el principio ofrecen productos -pero mucho más a menudo servicios- que se demandan en todo el mundo, quizá con pequeños esfuerzos de localización</a:t>
            </a:r>
            <a:r>
              <a:rPr lang="en-GB" sz="1800"/>
              <a:t>. </a:t>
            </a:r>
            <a:endParaRPr lang="en-GB" sz="1800" dirty="0"/>
          </a:p>
          <a:p>
            <a:pPr marL="0" indent="0" algn="just">
              <a:lnSpc>
                <a:spcPct val="100000"/>
              </a:lnSpc>
              <a:buNone/>
            </a:pPr>
            <a:r>
              <a:rPr lang="es-ES" sz="1800"/>
              <a:t>Las empresas de nueva creación son siempre muy innovadoras e incluyen un factor de alto riesgo. Sólo una pequeña parte de las empresas de nueva creación tienen éxito a escala internacional, y una proporción aún menor a escala mundial</a:t>
            </a:r>
            <a:r>
              <a:rPr lang="en-GB" sz="1800"/>
              <a:t>. </a:t>
            </a:r>
            <a:endParaRPr lang="en-GB" sz="1800" dirty="0"/>
          </a:p>
          <a:p>
            <a:pPr marL="0" indent="0" algn="just">
              <a:lnSpc>
                <a:spcPct val="100000"/>
              </a:lnSpc>
              <a:buNone/>
            </a:pPr>
            <a:r>
              <a:rPr lang="es-ES" sz="1800"/>
              <a:t>La financiación de las start-ups debe incluir una participación de </a:t>
            </a:r>
            <a:r>
              <a:rPr lang="es-ES" sz="1800" b="1"/>
              <a:t>capital favorable al riesgo </a:t>
            </a:r>
            <a:r>
              <a:rPr lang="es-ES" sz="1800"/>
              <a:t>en las primeras fases. Un ciclo típico </a:t>
            </a:r>
            <a:r>
              <a:rPr lang="en-GB" sz="1800"/>
              <a:t>: </a:t>
            </a:r>
            <a:endParaRPr lang="en-GB" sz="1800" dirty="0"/>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graphicFrame>
        <p:nvGraphicFramePr>
          <p:cNvPr id="3" name="Diagram 2">
            <a:extLst>
              <a:ext uri="{FF2B5EF4-FFF2-40B4-BE49-F238E27FC236}">
                <a16:creationId xmlns:a16="http://schemas.microsoft.com/office/drawing/2014/main" id="{378F3A20-57A3-5C44-55CB-38A5A1E6F4AC}"/>
              </a:ext>
            </a:extLst>
          </p:cNvPr>
          <p:cNvGraphicFramePr/>
          <p:nvPr>
            <p:extLst>
              <p:ext uri="{D42A27DB-BD31-4B8C-83A1-F6EECF244321}">
                <p14:modId xmlns:p14="http://schemas.microsoft.com/office/powerpoint/2010/main" val="2202757179"/>
              </p:ext>
            </p:extLst>
          </p:nvPr>
        </p:nvGraphicFramePr>
        <p:xfrm>
          <a:off x="1228725" y="4857750"/>
          <a:ext cx="9865995" cy="9334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Nadpis 1">
            <a:extLst>
              <a:ext uri="{FF2B5EF4-FFF2-40B4-BE49-F238E27FC236}">
                <a16:creationId xmlns:a16="http://schemas.microsoft.com/office/drawing/2014/main" id="{46AF85E5-72CC-C78D-D011-CFE8ABFE85A0}"/>
              </a:ext>
            </a:extLst>
          </p:cNvPr>
          <p:cNvSpPr>
            <a:spLocks noGrp="1"/>
          </p:cNvSpPr>
          <p:nvPr>
            <p:ph type="title"/>
          </p:nvPr>
        </p:nvSpPr>
        <p:spPr>
          <a:xfrm>
            <a:off x="1097280" y="286603"/>
            <a:ext cx="10058400" cy="1450757"/>
          </a:xfrm>
        </p:spPr>
        <p:txBody>
          <a:bodyPr>
            <a:normAutofit/>
          </a:bodyPr>
          <a:lstStyle/>
          <a:p>
            <a:r>
              <a:rPr lang="es-ES" sz="3600" b="1"/>
              <a:t>UNIDAD </a:t>
            </a:r>
            <a:r>
              <a:rPr lang="es-ES" sz="3600" b="1" dirty="0"/>
              <a:t>3</a:t>
            </a:r>
            <a:r>
              <a:rPr lang="es-ES" sz="3600" b="1"/>
              <a:t>: </a:t>
            </a:r>
            <a:r>
              <a:rPr lang="en-US" sz="3600" b="1"/>
              <a:t>Modelos de negocio del siglo XXI</a:t>
            </a:r>
            <a:br>
              <a:rPr lang="es-ES" sz="1200"/>
            </a:br>
            <a:r>
              <a:rPr lang="en-US" sz="2800"/>
              <a:t>3.2 Start-ups</a:t>
            </a:r>
            <a:endParaRPr lang="en-US" dirty="0"/>
          </a:p>
        </p:txBody>
      </p:sp>
    </p:spTree>
    <p:extLst>
      <p:ext uri="{BB962C8B-B14F-4D97-AF65-F5344CB8AC3E}">
        <p14:creationId xmlns:p14="http://schemas.microsoft.com/office/powerpoint/2010/main" val="1554843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A62E8C-4CB0-9081-2A33-5992212FF283}"/>
              </a:ext>
            </a:extLst>
          </p:cNvPr>
          <p:cNvSpPr>
            <a:spLocks noGrp="1"/>
          </p:cNvSpPr>
          <p:nvPr>
            <p:ph idx="1"/>
          </p:nvPr>
        </p:nvSpPr>
        <p:spPr>
          <a:xfrm>
            <a:off x="1097280" y="1845734"/>
            <a:ext cx="10058400" cy="4236284"/>
          </a:xfrm>
        </p:spPr>
        <p:txBody>
          <a:bodyPr>
            <a:normAutofit lnSpcReduction="10000"/>
          </a:bodyPr>
          <a:lstStyle/>
          <a:p>
            <a:pPr algn="just"/>
            <a:r>
              <a:rPr lang="es-ES" b="1"/>
              <a:t>Los nuevos modelos de negocio que se describen a continuación funcionan a veces de forma independiente, pero otras veces como una combinación de los modelos que figuran a continuación. En cada caso, hay que tomar una decisión única sobre la combinación ideal de estos elementos</a:t>
            </a:r>
            <a:r>
              <a:rPr lang="en-GB" b="1"/>
              <a:t>.</a:t>
            </a:r>
            <a:endParaRPr lang="en-GB" b="1" dirty="0"/>
          </a:p>
          <a:p>
            <a:pPr algn="just"/>
            <a:r>
              <a:rPr lang="en-GB" b="1"/>
              <a:t>Economía colaborativa: </a:t>
            </a:r>
            <a:endParaRPr lang="en-GB" b="1" dirty="0"/>
          </a:p>
          <a:p>
            <a:pPr algn="just"/>
            <a:r>
              <a:rPr lang="es-ES"/>
              <a:t>La economía colaborativa como modelo de negocio se basa en compartir recursos, bienes y servicios entre usuarios potenciales. Casi siempre se basa en el uso de la tecnología como herramienta para compartir. Compartir puede incluir la creación, producción, distribución, venta o uso de productos y servicios. La economía colaborativa también puede ser B2C (por ejemplo, Airbnb) o B2B (por ejemplo, oficinas de coworking</a:t>
            </a:r>
            <a:r>
              <a:rPr lang="en-GB"/>
              <a:t>). </a:t>
            </a:r>
            <a:endParaRPr lang="en-GB" dirty="0"/>
          </a:p>
          <a:p>
            <a:pPr algn="just"/>
            <a:r>
              <a:rPr lang="es-ES"/>
              <a:t>Los promotores de la economía colaborativa suelen afirmar que se trata de una solución eficiente en el uso de los recursos y respetuosa con el medio ambiente. Otros señalan que la economía colaborativa permite a menudo la evasión fiscal y no respeta la normativa industrial vigente</a:t>
            </a:r>
            <a:r>
              <a:rPr lang="en-GB"/>
              <a:t>. </a:t>
            </a:r>
            <a:endParaRPr lang="en-GB" dirty="0"/>
          </a:p>
          <a:p>
            <a:pPr marL="0" indent="0" algn="just">
              <a:buNone/>
            </a:pPr>
            <a:endParaRPr lang="en-GB" dirty="0"/>
          </a:p>
        </p:txBody>
      </p:sp>
      <p:pic>
        <p:nvPicPr>
          <p:cNvPr id="4" name="Obrázok 6" descr="Obrázok, na ktorom je text&#10;&#10;Automaticky generovaný popis">
            <a:extLst>
              <a:ext uri="{FF2B5EF4-FFF2-40B4-BE49-F238E27FC236}">
                <a16:creationId xmlns:a16="http://schemas.microsoft.com/office/drawing/2014/main" id="{A60E1475-F1B6-6EFF-2324-2BDBAF165AF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pic>
        <p:nvPicPr>
          <p:cNvPr id="5" name="Picture 2" descr="Restart">
            <a:extLst>
              <a:ext uri="{FF2B5EF4-FFF2-40B4-BE49-F238E27FC236}">
                <a16:creationId xmlns:a16="http://schemas.microsoft.com/office/drawing/2014/main" id="{B8E63CA1-73F2-7AA0-68E5-3A6F025ACE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B66CB946-9BBD-2D50-06B6-831894221AD8}"/>
              </a:ext>
            </a:extLst>
          </p:cNvPr>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US" sz="1200" dirty="0">
              <a:solidFill>
                <a:schemeClr val="bg1"/>
              </a:solidFill>
            </a:endParaRPr>
          </a:p>
        </p:txBody>
      </p:sp>
      <p:sp>
        <p:nvSpPr>
          <p:cNvPr id="9" name="Nadpis 1">
            <a:extLst>
              <a:ext uri="{FF2B5EF4-FFF2-40B4-BE49-F238E27FC236}">
                <a16:creationId xmlns:a16="http://schemas.microsoft.com/office/drawing/2014/main" id="{A03E489E-0EE7-82E8-7ECF-7485A2AC64E4}"/>
              </a:ext>
            </a:extLst>
          </p:cNvPr>
          <p:cNvSpPr>
            <a:spLocks noGrp="1"/>
          </p:cNvSpPr>
          <p:nvPr>
            <p:ph type="title"/>
          </p:nvPr>
        </p:nvSpPr>
        <p:spPr>
          <a:xfrm>
            <a:off x="1097280" y="286603"/>
            <a:ext cx="10058400" cy="1450757"/>
          </a:xfrm>
        </p:spPr>
        <p:txBody>
          <a:bodyPr>
            <a:normAutofit/>
          </a:bodyPr>
          <a:lstStyle/>
          <a:p>
            <a:r>
              <a:rPr lang="es-ES" sz="3600" b="1"/>
              <a:t>UNIDAD </a:t>
            </a:r>
            <a:r>
              <a:rPr lang="es-ES" sz="3600" b="1" dirty="0"/>
              <a:t>3</a:t>
            </a:r>
            <a:r>
              <a:rPr lang="es-ES" sz="3600" b="1"/>
              <a:t>: </a:t>
            </a:r>
            <a:r>
              <a:rPr lang="en-US" sz="3600" b="1"/>
              <a:t>Modelos de negocio del siglo XXI</a:t>
            </a:r>
            <a:br>
              <a:rPr lang="es-ES" sz="1200"/>
            </a:br>
            <a:r>
              <a:rPr lang="en-US" sz="2800"/>
              <a:t>3.3 Otros nuevos modelos de negocio</a:t>
            </a:r>
            <a:endParaRPr lang="en-US" dirty="0"/>
          </a:p>
        </p:txBody>
      </p:sp>
    </p:spTree>
    <p:extLst>
      <p:ext uri="{BB962C8B-B14F-4D97-AF65-F5344CB8AC3E}">
        <p14:creationId xmlns:p14="http://schemas.microsoft.com/office/powerpoint/2010/main" val="3494069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A62E8C-4CB0-9081-2A33-5992212FF283}"/>
              </a:ext>
            </a:extLst>
          </p:cNvPr>
          <p:cNvSpPr>
            <a:spLocks noGrp="1"/>
          </p:cNvSpPr>
          <p:nvPr>
            <p:ph idx="1"/>
          </p:nvPr>
        </p:nvSpPr>
        <p:spPr/>
        <p:txBody>
          <a:bodyPr>
            <a:normAutofit/>
          </a:bodyPr>
          <a:lstStyle/>
          <a:p>
            <a:pPr algn="just"/>
            <a:r>
              <a:rPr lang="hu-HU" b="1">
                <a:hlinkClick r:id="rId2"/>
              </a:rPr>
              <a:t>Economía de plataforma: </a:t>
            </a:r>
            <a:endParaRPr lang="en-GB" b="1" dirty="0"/>
          </a:p>
          <a:p>
            <a:pPr algn="just"/>
            <a:r>
              <a:rPr lang="es-ES"/>
              <a:t>La economía de plataforma es similar a la economía colaborativa, pero hace hincapié en el papel de la plataforma tecnológica que conecta a los diferentes pequeños agentes económicos que operan bajo la plataforma. Ya sea Amazon o Uber, la economía de plataforma permite a individuos que de otro modo no serían capaces de llegar a un amplio círculo de clientes llegar y ofrecer sus productos/servicios. El modelo de negocio también se caracteriza por graves </a:t>
            </a:r>
            <a:r>
              <a:rPr lang="es-ES">
                <a:hlinkClick r:id="rId3"/>
              </a:rPr>
              <a:t>desequilibrios de poder </a:t>
            </a:r>
            <a:r>
              <a:rPr lang="es-ES"/>
              <a:t>(entre la plataforma y los agentes individuales).</a:t>
            </a:r>
            <a:endParaRPr lang="en-GB" dirty="0"/>
          </a:p>
          <a:p>
            <a:pPr algn="just"/>
            <a:r>
              <a:rPr lang="en-GB" b="1">
                <a:hlinkClick r:id="rId4"/>
              </a:rPr>
              <a:t>Modelo bajo demanda</a:t>
            </a:r>
            <a:r>
              <a:rPr lang="en-GB" b="1"/>
              <a:t>: </a:t>
            </a:r>
            <a:endParaRPr lang="en-GB" b="1" dirty="0"/>
          </a:p>
          <a:p>
            <a:pPr algn="just"/>
            <a:r>
              <a:rPr lang="es-ES"/>
              <a:t>El modelo a la carta también está relacionado con los avances tecnológicos. Ofrece al cliente una oportunidad única de programar el consumo del producto/servicio exactamente según sus preferencias. Los servicios modernos de reparto de comida (foodpanda, Wolt) y de transmisión de contenidos multimedia (Spotify, Netflix, etc.) se basan en este modelo</a:t>
            </a:r>
            <a:r>
              <a:rPr lang="en-GB"/>
              <a:t>. </a:t>
            </a:r>
            <a:endParaRPr lang="en-GB" dirty="0"/>
          </a:p>
          <a:p>
            <a:pPr algn="just"/>
            <a:endParaRPr lang="en-GB" dirty="0"/>
          </a:p>
        </p:txBody>
      </p:sp>
      <p:pic>
        <p:nvPicPr>
          <p:cNvPr id="4" name="Obrázok 6" descr="Obrázok, na ktorom je text&#10;&#10;Automaticky generovaný popis">
            <a:extLst>
              <a:ext uri="{FF2B5EF4-FFF2-40B4-BE49-F238E27FC236}">
                <a16:creationId xmlns:a16="http://schemas.microsoft.com/office/drawing/2014/main" id="{D8D02619-B960-28DF-895C-3804C60C0AFE}"/>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pic>
        <p:nvPicPr>
          <p:cNvPr id="5" name="Picture 2" descr="Restart">
            <a:extLst>
              <a:ext uri="{FF2B5EF4-FFF2-40B4-BE49-F238E27FC236}">
                <a16:creationId xmlns:a16="http://schemas.microsoft.com/office/drawing/2014/main" id="{0E1EBF1E-B723-B7E3-A8EA-52D2BB7272B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25F6B2E7-8C0C-53D4-918A-C3087E1D2D16}"/>
              </a:ext>
            </a:extLst>
          </p:cNvPr>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US" sz="1200" dirty="0">
              <a:solidFill>
                <a:schemeClr val="bg1"/>
              </a:solidFill>
            </a:endParaRPr>
          </a:p>
        </p:txBody>
      </p:sp>
      <p:sp>
        <p:nvSpPr>
          <p:cNvPr id="9" name="Nadpis 1">
            <a:extLst>
              <a:ext uri="{FF2B5EF4-FFF2-40B4-BE49-F238E27FC236}">
                <a16:creationId xmlns:a16="http://schemas.microsoft.com/office/drawing/2014/main" id="{CFF49651-B7E9-3D86-1C9B-518D771C6273}"/>
              </a:ext>
            </a:extLst>
          </p:cNvPr>
          <p:cNvSpPr>
            <a:spLocks noGrp="1"/>
          </p:cNvSpPr>
          <p:nvPr>
            <p:ph type="title"/>
          </p:nvPr>
        </p:nvSpPr>
        <p:spPr>
          <a:xfrm>
            <a:off x="1097280" y="286603"/>
            <a:ext cx="10058400" cy="1450757"/>
          </a:xfrm>
        </p:spPr>
        <p:txBody>
          <a:bodyPr>
            <a:normAutofit/>
          </a:bodyPr>
          <a:lstStyle/>
          <a:p>
            <a:r>
              <a:rPr lang="es-ES" sz="3600" b="1"/>
              <a:t>UNIDAD </a:t>
            </a:r>
            <a:r>
              <a:rPr lang="es-ES" sz="3600" b="1" dirty="0"/>
              <a:t>3</a:t>
            </a:r>
            <a:r>
              <a:rPr lang="es-ES" sz="3600" b="1"/>
              <a:t>: </a:t>
            </a:r>
            <a:r>
              <a:rPr lang="en-US" sz="3600" b="1"/>
              <a:t>Modelos de negocio del siglo XXI</a:t>
            </a:r>
            <a:br>
              <a:rPr lang="es-ES" sz="1200"/>
            </a:br>
            <a:r>
              <a:rPr lang="en-US" sz="2800"/>
              <a:t>3.3 Otros nuevos modelos de negocio</a:t>
            </a:r>
            <a:endParaRPr lang="en-US" dirty="0"/>
          </a:p>
        </p:txBody>
      </p:sp>
    </p:spTree>
    <p:extLst>
      <p:ext uri="{BB962C8B-B14F-4D97-AF65-F5344CB8AC3E}">
        <p14:creationId xmlns:p14="http://schemas.microsoft.com/office/powerpoint/2010/main" val="2813049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A62E8C-4CB0-9081-2A33-5992212FF283}"/>
              </a:ext>
            </a:extLst>
          </p:cNvPr>
          <p:cNvSpPr>
            <a:spLocks noGrp="1"/>
          </p:cNvSpPr>
          <p:nvPr>
            <p:ph idx="1"/>
          </p:nvPr>
        </p:nvSpPr>
        <p:spPr>
          <a:xfrm>
            <a:off x="1097280" y="1845733"/>
            <a:ext cx="10058400" cy="4211117"/>
          </a:xfrm>
        </p:spPr>
        <p:txBody>
          <a:bodyPr>
            <a:normAutofit fontScale="85000" lnSpcReduction="10000"/>
          </a:bodyPr>
          <a:lstStyle/>
          <a:p>
            <a:pPr algn="just"/>
            <a:r>
              <a:rPr lang="en-GB" b="1"/>
              <a:t>Modelo de servitización y suscripción: </a:t>
            </a:r>
            <a:endParaRPr lang="en-GB" b="1" dirty="0"/>
          </a:p>
          <a:p>
            <a:pPr algn="just"/>
            <a:r>
              <a:rPr lang="es-ES"/>
              <a:t>La servitización se basa en el concepto de reinterpretar los productos tradicionales y los servicios prestados una sola vez como una serie de servicios prestados de forma continua, normalmente mediante el apoyo a mejoras continuas, actualizaciones, mejoras, mantenimiento y atención al cliente. Pueden cobrarse cuotas de suscripción mensuales, semestrales o anuales</a:t>
            </a:r>
            <a:r>
              <a:rPr lang="en-GB"/>
              <a:t>. </a:t>
            </a:r>
            <a:r>
              <a:rPr lang="es-ES" sz="2100">
                <a:hlinkClick r:id="rId2"/>
              </a:rPr>
              <a:t>Obtén más información sobre la servitización en el Módulo 6 de formación de RESTART.</a:t>
            </a:r>
            <a:endParaRPr lang="en-GB" sz="2100" dirty="0"/>
          </a:p>
          <a:p>
            <a:pPr algn="just"/>
            <a:r>
              <a:rPr lang="en-GB" b="1"/>
              <a:t>Modelo freemium: </a:t>
            </a:r>
            <a:endParaRPr lang="en-GB" b="1" dirty="0"/>
          </a:p>
          <a:p>
            <a:pPr algn="just"/>
            <a:r>
              <a:rPr lang="es-ES"/>
              <a:t>El modelo freemium ofrece una construcción simplificada de los servicios por una suscripción gratuita, pero las funciones más avanzadas - premium - tienen un precio. Esto ayuda a la marca, el marketing y la comunicación del servicio haciéndolo llegar a un amplio conjunto de clientes al tiempo que se generan ingresos de clientes profesionales</a:t>
            </a:r>
            <a:r>
              <a:rPr lang="en-GB"/>
              <a:t>.</a:t>
            </a:r>
            <a:r>
              <a:rPr lang="hu-HU"/>
              <a:t> </a:t>
            </a:r>
            <a:r>
              <a:rPr lang="es-ES"/>
              <a:t>Dichos ejemplos son </a:t>
            </a:r>
            <a:r>
              <a:rPr lang="hu-HU">
                <a:hlinkClick r:id="rId3"/>
              </a:rPr>
              <a:t>Spotify</a:t>
            </a:r>
            <a:r>
              <a:rPr lang="hu-HU" dirty="0"/>
              <a:t>, </a:t>
            </a:r>
            <a:r>
              <a:rPr lang="hu-HU">
                <a:hlinkClick r:id="rId4"/>
              </a:rPr>
              <a:t>LinkedIn</a:t>
            </a:r>
            <a:r>
              <a:rPr lang="hu-HU"/>
              <a:t> o </a:t>
            </a:r>
            <a:r>
              <a:rPr lang="hu-HU">
                <a:hlinkClick r:id="rId5"/>
              </a:rPr>
              <a:t>Evernote</a:t>
            </a:r>
            <a:r>
              <a:rPr lang="hu-HU"/>
              <a:t> </a:t>
            </a:r>
            <a:r>
              <a:rPr lang="es-ES"/>
              <a:t>y muchos otros</a:t>
            </a:r>
            <a:r>
              <a:rPr lang="hu-HU"/>
              <a:t>.</a:t>
            </a:r>
            <a:endParaRPr lang="sk-SK" dirty="0"/>
          </a:p>
          <a:p>
            <a:pPr algn="just"/>
            <a:r>
              <a:rPr lang="es-ES" b="1"/>
              <a:t>Modelo de localización</a:t>
            </a:r>
            <a:r>
              <a:rPr lang="en-US" b="1"/>
              <a:t>: </a:t>
            </a:r>
            <a:endParaRPr lang="en-US" b="1" dirty="0"/>
          </a:p>
          <a:p>
            <a:pPr algn="just"/>
            <a:r>
              <a:rPr lang="es-ES"/>
              <a:t>La localización se basa en la idea de adaptar un producto/servicio general al entorno local, a las condiciones socioeconómicas específicas (idioma, preferencias, valores culturales, poder adquisitivo, etc.) En este caso, hay que asegurarse de que se tienen los derechos legales para adaptar el producto/servicio original</a:t>
            </a:r>
            <a:r>
              <a:rPr lang="en-US"/>
              <a:t>. </a:t>
            </a:r>
            <a:endParaRPr lang="en-US" dirty="0"/>
          </a:p>
          <a:p>
            <a:pPr algn="just"/>
            <a:endParaRPr lang="en-GB" dirty="0"/>
          </a:p>
          <a:p>
            <a:pPr algn="just"/>
            <a:endParaRPr lang="en-GB" dirty="0"/>
          </a:p>
        </p:txBody>
      </p:sp>
      <p:pic>
        <p:nvPicPr>
          <p:cNvPr id="4" name="Obrázok 6" descr="Obrázok, na ktorom je text&#10;&#10;Automaticky generovaný popis">
            <a:extLst>
              <a:ext uri="{FF2B5EF4-FFF2-40B4-BE49-F238E27FC236}">
                <a16:creationId xmlns:a16="http://schemas.microsoft.com/office/drawing/2014/main" id="{D49256A6-BF73-10EE-67BE-D32C345BDFAB}"/>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pic>
        <p:nvPicPr>
          <p:cNvPr id="5" name="Picture 2" descr="Restart">
            <a:extLst>
              <a:ext uri="{FF2B5EF4-FFF2-40B4-BE49-F238E27FC236}">
                <a16:creationId xmlns:a16="http://schemas.microsoft.com/office/drawing/2014/main" id="{1CBDE5AD-73D6-2826-8E55-98F5FA5FC27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27572DF7-5FEE-A4EC-69DE-839312DF8F8F}"/>
              </a:ext>
            </a:extLst>
          </p:cNvPr>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US" sz="1200" dirty="0">
              <a:solidFill>
                <a:schemeClr val="bg1"/>
              </a:solidFill>
            </a:endParaRPr>
          </a:p>
        </p:txBody>
      </p:sp>
      <p:sp>
        <p:nvSpPr>
          <p:cNvPr id="9" name="Nadpis 1">
            <a:extLst>
              <a:ext uri="{FF2B5EF4-FFF2-40B4-BE49-F238E27FC236}">
                <a16:creationId xmlns:a16="http://schemas.microsoft.com/office/drawing/2014/main" id="{B0AD30BC-31E6-3474-5ADA-C4196C940673}"/>
              </a:ext>
            </a:extLst>
          </p:cNvPr>
          <p:cNvSpPr>
            <a:spLocks noGrp="1"/>
          </p:cNvSpPr>
          <p:nvPr>
            <p:ph type="title"/>
          </p:nvPr>
        </p:nvSpPr>
        <p:spPr>
          <a:xfrm>
            <a:off x="1097280" y="286603"/>
            <a:ext cx="10058400" cy="1450757"/>
          </a:xfrm>
        </p:spPr>
        <p:txBody>
          <a:bodyPr>
            <a:normAutofit/>
          </a:bodyPr>
          <a:lstStyle/>
          <a:p>
            <a:r>
              <a:rPr lang="es-ES" sz="3600" b="1"/>
              <a:t>UNIDAD </a:t>
            </a:r>
            <a:r>
              <a:rPr lang="es-ES" sz="3600" b="1" dirty="0"/>
              <a:t>3</a:t>
            </a:r>
            <a:r>
              <a:rPr lang="es-ES" sz="3600" b="1"/>
              <a:t>: </a:t>
            </a:r>
            <a:r>
              <a:rPr lang="en-US" sz="3600" b="1"/>
              <a:t>Modelos de negocio del siglo XXI</a:t>
            </a:r>
            <a:br>
              <a:rPr lang="es-ES" sz="1200"/>
            </a:br>
            <a:r>
              <a:rPr lang="en-US" sz="2800"/>
              <a:t>3.3 Otros nuevos modelos de negocio</a:t>
            </a:r>
            <a:endParaRPr lang="en-US" dirty="0"/>
          </a:p>
        </p:txBody>
      </p:sp>
    </p:spTree>
    <p:extLst>
      <p:ext uri="{BB962C8B-B14F-4D97-AF65-F5344CB8AC3E}">
        <p14:creationId xmlns:p14="http://schemas.microsoft.com/office/powerpoint/2010/main" val="662656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7285D1-5F13-9A11-C19D-25D42AA90996}"/>
              </a:ext>
            </a:extLst>
          </p:cNvPr>
          <p:cNvSpPr>
            <a:spLocks noGrp="1"/>
          </p:cNvSpPr>
          <p:nvPr>
            <p:ph type="title"/>
          </p:nvPr>
        </p:nvSpPr>
        <p:spPr>
          <a:xfrm>
            <a:off x="457200" y="1143000"/>
            <a:ext cx="3200400" cy="2286000"/>
          </a:xfrm>
        </p:spPr>
        <p:txBody>
          <a:bodyPr>
            <a:normAutofit fontScale="90000"/>
          </a:bodyPr>
          <a:lstStyle/>
          <a:p>
            <a:r>
              <a:rPr lang="es-ES" sz="4000" b="1"/>
              <a:t>UNIDAD </a:t>
            </a:r>
            <a:r>
              <a:rPr lang="es-ES" sz="4000" b="1" dirty="0"/>
              <a:t>4</a:t>
            </a:r>
            <a:r>
              <a:rPr lang="es-ES" sz="4000" b="1"/>
              <a:t>: </a:t>
            </a:r>
            <a:r>
              <a:rPr lang="en-US" sz="4000" b="1"/>
              <a:t>Crear tu propio modelo de negocio</a:t>
            </a:r>
            <a:br>
              <a:rPr lang="es-ES" sz="4000" b="1" dirty="0"/>
            </a:br>
            <a:br>
              <a:rPr lang="es-ES" sz="4000" b="1" dirty="0"/>
            </a:br>
            <a:endParaRPr lang="es-ES" sz="4000" b="1" dirty="0"/>
          </a:p>
        </p:txBody>
      </p:sp>
      <p:sp>
        <p:nvSpPr>
          <p:cNvPr id="5" name="Rectángulo 4">
            <a:extLst>
              <a:ext uri="{FF2B5EF4-FFF2-40B4-BE49-F238E27FC236}">
                <a16:creationId xmlns:a16="http://schemas.microsoft.com/office/drawing/2014/main" id="{BF35DE6A-0CDC-0175-3E16-C3158875551A}"/>
              </a:ext>
            </a:extLst>
          </p:cNvPr>
          <p:cNvSpPr/>
          <p:nvPr/>
        </p:nvSpPr>
        <p:spPr>
          <a:xfrm>
            <a:off x="4135772" y="6207853"/>
            <a:ext cx="8056228" cy="650147"/>
          </a:xfrm>
          <a:prstGeom prst="rect">
            <a:avLst/>
          </a:prstGeom>
        </p:spPr>
        <p:txBody>
          <a:bodyPr wrap="square">
            <a:spAutoFit/>
          </a:bodyPr>
          <a:lstStyle/>
          <a:p>
            <a:r>
              <a:rPr lang="es-ES" sz="1200">
                <a:solidFill>
                  <a:schemeClr val="tx1">
                    <a:lumMod val="75000"/>
                    <a:lumOff val="25000"/>
                  </a:schemeClr>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US" sz="1200" dirty="0">
              <a:solidFill>
                <a:schemeClr val="tx1">
                  <a:lumMod val="75000"/>
                  <a:lumOff val="25000"/>
                </a:schemeClr>
              </a:solidFill>
            </a:endParaRPr>
          </a:p>
        </p:txBody>
      </p:sp>
      <p:pic>
        <p:nvPicPr>
          <p:cNvPr id="7" name="Picture 2" descr="Restart">
            <a:extLst>
              <a:ext uri="{FF2B5EF4-FFF2-40B4-BE49-F238E27FC236}">
                <a16:creationId xmlns:a16="http://schemas.microsoft.com/office/drawing/2014/main" id="{5CCEEE40-0D3D-EC32-F6DB-70EC1BA159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3990" y="301788"/>
            <a:ext cx="2483764" cy="457192"/>
          </a:xfrm>
          <a:prstGeom prst="rect">
            <a:avLst/>
          </a:prstGeom>
          <a:noFill/>
          <a:extLst>
            <a:ext uri="{909E8E84-426E-40DD-AFC4-6F175D3DCCD1}">
              <a14:hiddenFill xmlns:a14="http://schemas.microsoft.com/office/drawing/2010/main">
                <a:solidFill>
                  <a:srgbClr val="FFFFFF"/>
                </a:solidFill>
              </a14:hiddenFill>
            </a:ext>
          </a:extLst>
        </p:spPr>
      </p:pic>
      <p:sp>
        <p:nvSpPr>
          <p:cNvPr id="18" name="Marcador de contenido 17">
            <a:extLst>
              <a:ext uri="{FF2B5EF4-FFF2-40B4-BE49-F238E27FC236}">
                <a16:creationId xmlns:a16="http://schemas.microsoft.com/office/drawing/2014/main" id="{32BA5FAB-6FD5-7382-D0C8-5CF55028C6A2}"/>
              </a:ext>
            </a:extLst>
          </p:cNvPr>
          <p:cNvSpPr>
            <a:spLocks noGrp="1"/>
          </p:cNvSpPr>
          <p:nvPr>
            <p:ph idx="1"/>
          </p:nvPr>
        </p:nvSpPr>
        <p:spPr>
          <a:xfrm>
            <a:off x="4821922" y="1092148"/>
            <a:ext cx="6683928" cy="4965863"/>
          </a:xfrm>
        </p:spPr>
        <p:txBody>
          <a:bodyPr/>
          <a:lstStyle/>
          <a:p>
            <a:pPr algn="just">
              <a:lnSpc>
                <a:spcPct val="120000"/>
              </a:lnSpc>
            </a:pPr>
            <a:r>
              <a:rPr lang="es-ES"/>
              <a:t>En este último capítulo te indicamos los elementos más importantes para establecer tu modelo de negocio. Esto incluirá la elaboración de los puntos fuertes, los puntos débiles, las oportunidades y las amenazas de tu idea de negocio (el análisis DAFO), basándote en el estudio de mercado preliminar que realices. A continuación, elabora el modelo y encuentra mentores y socios con los que trabajar.</a:t>
            </a:r>
            <a:endParaRPr lang="en-US" dirty="0"/>
          </a:p>
        </p:txBody>
      </p:sp>
      <p:pic>
        <p:nvPicPr>
          <p:cNvPr id="9" name="Obrázok 8"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560313" y="303155"/>
            <a:ext cx="2027384" cy="455825"/>
          </a:xfrm>
          <a:prstGeom prst="rect">
            <a:avLst/>
          </a:prstGeom>
        </p:spPr>
      </p:pic>
      <p:pic>
        <p:nvPicPr>
          <p:cNvPr id="8" name="Picture 7" descr="A group of people working on computers&#10;&#10;Description automatically generated with low confidence">
            <a:extLst>
              <a:ext uri="{FF2B5EF4-FFF2-40B4-BE49-F238E27FC236}">
                <a16:creationId xmlns:a16="http://schemas.microsoft.com/office/drawing/2014/main" id="{5D631913-EB20-DC10-FD54-6D81DDDDED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0421" y="3840515"/>
            <a:ext cx="3666930" cy="2444620"/>
          </a:xfrm>
          <a:prstGeom prst="rect">
            <a:avLst/>
          </a:prstGeom>
        </p:spPr>
      </p:pic>
    </p:spTree>
    <p:extLst>
      <p:ext uri="{BB962C8B-B14F-4D97-AF65-F5344CB8AC3E}">
        <p14:creationId xmlns:p14="http://schemas.microsoft.com/office/powerpoint/2010/main" val="2205768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normAutofit/>
          </a:bodyPr>
          <a:lstStyle/>
          <a:p>
            <a:r>
              <a:rPr lang="es-ES" sz="3600" b="1"/>
              <a:t>UNIDAD 4: </a:t>
            </a:r>
            <a:r>
              <a:rPr lang="en-US" sz="3600" b="1"/>
              <a:t>Crear tu propio modelo de negocio</a:t>
            </a:r>
            <a:br>
              <a:rPr lang="es-ES" sz="4000" b="1"/>
            </a:br>
            <a:br>
              <a:rPr lang="es-ES" sz="1400" dirty="0"/>
            </a:br>
            <a:r>
              <a:rPr lang="en-US" sz="2800"/>
              <a:t>4.1 </a:t>
            </a:r>
            <a:r>
              <a:rPr lang="en-US" sz="2800">
                <a:hlinkClick r:id="rId2"/>
              </a:rPr>
              <a:t>DAFO</a:t>
            </a:r>
            <a:endParaRPr lang="en-US" dirty="0"/>
          </a:p>
        </p:txBody>
      </p:sp>
      <p:sp>
        <p:nvSpPr>
          <p:cNvPr id="8" name="Rectángulo 7"/>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US" sz="1200" dirty="0">
              <a:solidFill>
                <a:schemeClr val="bg1"/>
              </a:solidFill>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a:xfrm>
            <a:off x="809920" y="1886670"/>
            <a:ext cx="10633120" cy="4664124"/>
          </a:xfrm>
        </p:spPr>
        <p:txBody>
          <a:bodyPr>
            <a:normAutofit fontScale="92500" lnSpcReduction="10000"/>
          </a:bodyPr>
          <a:lstStyle/>
          <a:p>
            <a:pPr algn="just"/>
            <a:r>
              <a:rPr lang="es-ES" sz="1700"/>
              <a:t>En primer lugar, realiza un </a:t>
            </a:r>
            <a:r>
              <a:rPr lang="es-ES" sz="1700" b="1"/>
              <a:t>estudio de mercado </a:t>
            </a:r>
            <a:r>
              <a:rPr lang="es-ES" sz="1700"/>
              <a:t>-o pide a alguien que lo haga por ti-, como se explica en el capítulo 1.1. Familiarízate con la </a:t>
            </a:r>
            <a:r>
              <a:rPr lang="es-ES" sz="1700" b="1"/>
              <a:t>base de clientes potenciales</a:t>
            </a:r>
            <a:r>
              <a:rPr lang="es-ES" sz="1700"/>
              <a:t>, sus preferencias y capacidad de demanda, así como con los </a:t>
            </a:r>
            <a:r>
              <a:rPr lang="es-ES" sz="1700" b="1"/>
              <a:t>competidores</a:t>
            </a:r>
            <a:r>
              <a:rPr lang="es-ES" sz="1700"/>
              <a:t> y las </a:t>
            </a:r>
            <a:r>
              <a:rPr lang="es-ES" sz="1700" b="1"/>
              <a:t>posibles alianzas</a:t>
            </a:r>
            <a:r>
              <a:rPr lang="es-ES" sz="1700"/>
              <a:t>. Conoce la base de clientes potenciales, sus preferencias y capacidad de demanda, a tus competidores y las posibles alianzas. A continuación, sitúate a ti mismo y a tu idea de proyecto e </a:t>
            </a:r>
            <a:r>
              <a:rPr lang="es-ES" sz="1700" b="1"/>
              <a:t>intenta identificar los puntos fuertes, los puntos débiles, las oportunidades y las amenazas </a:t>
            </a:r>
            <a:r>
              <a:rPr lang="es-ES" sz="1700"/>
              <a:t>de tu empresa prevista. Anótalas en una matriz</a:t>
            </a:r>
            <a:endParaRPr lang="en-US" sz="1700" dirty="0"/>
          </a:p>
          <a:p>
            <a:pPr algn="just"/>
            <a:endParaRPr lang="en-US" sz="1800" dirty="0"/>
          </a:p>
          <a:p>
            <a:pPr algn="just"/>
            <a:endParaRPr lang="en-US" sz="1800" dirty="0"/>
          </a:p>
          <a:p>
            <a:pPr algn="just"/>
            <a:endParaRPr lang="en-US" sz="1800" dirty="0"/>
          </a:p>
          <a:p>
            <a:pPr algn="just"/>
            <a:endParaRPr lang="en-US" sz="1800" dirty="0"/>
          </a:p>
          <a:p>
            <a:pPr algn="just"/>
            <a:endParaRPr lang="en-US" sz="1800" dirty="0"/>
          </a:p>
          <a:p>
            <a:pPr algn="just"/>
            <a:endParaRPr lang="en-US" sz="1800" dirty="0"/>
          </a:p>
          <a:p>
            <a:pPr algn="just"/>
            <a:endParaRPr lang="en-US" sz="1800" dirty="0"/>
          </a:p>
          <a:p>
            <a:pPr algn="just"/>
            <a:endParaRPr lang="en-US" sz="1600"/>
          </a:p>
          <a:p>
            <a:pPr algn="just"/>
            <a:r>
              <a:rPr lang="en-US" sz="1600"/>
              <a:t>Más apoyo:  </a:t>
            </a:r>
            <a:r>
              <a:rPr lang="en-US" sz="1600">
                <a:hlinkClick r:id="rId3"/>
              </a:rPr>
              <a:t>ejemplos</a:t>
            </a:r>
            <a:r>
              <a:rPr lang="en-US" sz="1600"/>
              <a:t>, </a:t>
            </a:r>
            <a:r>
              <a:rPr lang="en-US" sz="1600">
                <a:hlinkClick r:id="rId4"/>
              </a:rPr>
              <a:t>buenas prácticas</a:t>
            </a:r>
            <a:r>
              <a:rPr lang="en-US" sz="1600"/>
              <a:t>, </a:t>
            </a:r>
            <a:r>
              <a:rPr lang="en-US" sz="1600">
                <a:hlinkClick r:id="rId5"/>
              </a:rPr>
              <a:t>guía paso a paso</a:t>
            </a:r>
            <a:endParaRPr lang="en-US" sz="1600" dirty="0"/>
          </a:p>
          <a:p>
            <a:pPr marL="0" indent="0" algn="just">
              <a:buNone/>
            </a:pPr>
            <a:endParaRPr lang="en-US" sz="1800" dirty="0"/>
          </a:p>
          <a:p>
            <a:pPr marL="0" indent="0" algn="just">
              <a:lnSpc>
                <a:spcPct val="100000"/>
              </a:lnSpc>
              <a:buNone/>
            </a:pPr>
            <a:endParaRPr lang="en-US" sz="1800" dirty="0"/>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7"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graphicFrame>
        <p:nvGraphicFramePr>
          <p:cNvPr id="3" name="Table 5">
            <a:extLst>
              <a:ext uri="{FF2B5EF4-FFF2-40B4-BE49-F238E27FC236}">
                <a16:creationId xmlns:a16="http://schemas.microsoft.com/office/drawing/2014/main" id="{6C05FAE1-1294-AB43-17C5-B44CA097FE85}"/>
              </a:ext>
            </a:extLst>
          </p:cNvPr>
          <p:cNvGraphicFramePr>
            <a:graphicFrameLocks noGrp="1"/>
          </p:cNvGraphicFramePr>
          <p:nvPr>
            <p:extLst>
              <p:ext uri="{D42A27DB-BD31-4B8C-83A1-F6EECF244321}">
                <p14:modId xmlns:p14="http://schemas.microsoft.com/office/powerpoint/2010/main" val="2878924483"/>
              </p:ext>
            </p:extLst>
          </p:nvPr>
        </p:nvGraphicFramePr>
        <p:xfrm>
          <a:off x="1066800" y="3001592"/>
          <a:ext cx="10058400" cy="301752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2689989254"/>
                    </a:ext>
                  </a:extLst>
                </a:gridCol>
                <a:gridCol w="5029200">
                  <a:extLst>
                    <a:ext uri="{9D8B030D-6E8A-4147-A177-3AD203B41FA5}">
                      <a16:colId xmlns:a16="http://schemas.microsoft.com/office/drawing/2014/main" val="609209008"/>
                    </a:ext>
                  </a:extLst>
                </a:gridCol>
              </a:tblGrid>
              <a:tr h="0">
                <a:tc>
                  <a:txBody>
                    <a:bodyPr/>
                    <a:lstStyle/>
                    <a:p>
                      <a:r>
                        <a:rPr lang="en-US" sz="1600"/>
                        <a:t>Fortalezas: </a:t>
                      </a:r>
                      <a:endParaRPr lang="en-US" sz="1600" dirty="0"/>
                    </a:p>
                    <a:p>
                      <a:pPr marL="285750" indent="-285750">
                        <a:buFontTx/>
                        <a:buChar char="-"/>
                      </a:pPr>
                      <a:r>
                        <a:rPr lang="es-ES" sz="1400" b="0"/>
                        <a:t>Productos de mayor calidad que los ofrecidos actualmente </a:t>
                      </a:r>
                    </a:p>
                    <a:p>
                      <a:pPr marL="285750" indent="-285750">
                        <a:buFontTx/>
                        <a:buChar char="-"/>
                      </a:pPr>
                      <a:r>
                        <a:rPr lang="es-ES" sz="1400" b="0"/>
                        <a:t>Buenas opciones de marketing social a través de las redes existentes</a:t>
                      </a:r>
                    </a:p>
                    <a:p>
                      <a:pPr marL="285750" indent="-285750">
                        <a:buFontTx/>
                        <a:buChar char="-"/>
                      </a:pPr>
                      <a:r>
                        <a:rPr lang="es-ES" sz="1400" b="0"/>
                        <a:t>Facilidad para dirigirse a los clientes a través de las redes sociales</a:t>
                      </a:r>
                    </a:p>
                    <a:p>
                      <a:pPr marL="285750" indent="-285750">
                        <a:buFontTx/>
                        <a:buChar char="-"/>
                      </a:pPr>
                      <a:r>
                        <a:rPr lang="es-ES" sz="1400" b="0"/>
                        <a:t>etc.</a:t>
                      </a:r>
                      <a:endParaRPr lang="en-GB" sz="1400" b="0" dirty="0"/>
                    </a:p>
                  </a:txBody>
                  <a:tcPr/>
                </a:tc>
                <a:tc>
                  <a:txBody>
                    <a:bodyPr/>
                    <a:lstStyle/>
                    <a:p>
                      <a:r>
                        <a:rPr lang="en-US" sz="1600"/>
                        <a:t>Debilidades: </a:t>
                      </a:r>
                      <a:endParaRPr lang="en-US" sz="1600" dirty="0"/>
                    </a:p>
                    <a:p>
                      <a:pPr marL="285750" indent="-285750" algn="l" defTabSz="914400" rtl="0" eaLnBrk="1" latinLnBrk="0" hangingPunct="1">
                        <a:buFontTx/>
                        <a:buChar char="-"/>
                      </a:pPr>
                      <a:r>
                        <a:rPr lang="es-ES" sz="1400" b="0" kern="1200">
                          <a:solidFill>
                            <a:schemeClr val="lt1"/>
                          </a:solidFill>
                          <a:latin typeface="+mn-lt"/>
                          <a:ea typeface="+mn-ea"/>
                          <a:cs typeface="+mn-cs"/>
                        </a:rPr>
                        <a:t>Suministros caros para productos de alta calidad</a:t>
                      </a:r>
                    </a:p>
                    <a:p>
                      <a:pPr marL="285750" indent="-285750" algn="l" defTabSz="914400" rtl="0" eaLnBrk="1" latinLnBrk="0" hangingPunct="1">
                        <a:buFontTx/>
                        <a:buChar char="-"/>
                      </a:pPr>
                      <a:r>
                        <a:rPr lang="es-ES" sz="1400" b="0" kern="1200">
                          <a:solidFill>
                            <a:schemeClr val="lt1"/>
                          </a:solidFill>
                          <a:latin typeface="+mn-lt"/>
                          <a:ea typeface="+mn-ea"/>
                          <a:cs typeface="+mn-cs"/>
                        </a:rPr>
                        <a:t>Costosas opciones de alquiler de tiendas en la ubicación de clientes destacados</a:t>
                      </a:r>
                    </a:p>
                    <a:p>
                      <a:pPr marL="285750" indent="-285750" algn="l" defTabSz="914400" rtl="0" eaLnBrk="1" latinLnBrk="0" hangingPunct="1">
                        <a:buFontTx/>
                        <a:buChar char="-"/>
                      </a:pPr>
                      <a:r>
                        <a:rPr lang="es-ES" sz="1400" b="0" kern="1200">
                          <a:solidFill>
                            <a:schemeClr val="lt1"/>
                          </a:solidFill>
                          <a:latin typeface="+mn-lt"/>
                          <a:ea typeface="+mn-ea"/>
                          <a:cs typeface="+mn-cs"/>
                        </a:rPr>
                        <a:t>etc.</a:t>
                      </a:r>
                      <a:endParaRPr lang="en-GB" sz="1400" b="0" kern="1200" dirty="0">
                        <a:solidFill>
                          <a:schemeClr val="lt1"/>
                        </a:solidFill>
                        <a:latin typeface="+mn-lt"/>
                        <a:ea typeface="+mn-ea"/>
                        <a:cs typeface="+mn-cs"/>
                      </a:endParaRPr>
                    </a:p>
                  </a:txBody>
                  <a:tcPr/>
                </a:tc>
                <a:extLst>
                  <a:ext uri="{0D108BD9-81ED-4DB2-BD59-A6C34878D82A}">
                    <a16:rowId xmlns:a16="http://schemas.microsoft.com/office/drawing/2014/main" val="2545864425"/>
                  </a:ext>
                </a:extLst>
              </a:tr>
              <a:tr h="0">
                <a:tc>
                  <a:txBody>
                    <a:bodyPr/>
                    <a:lstStyle/>
                    <a:p>
                      <a:r>
                        <a:rPr lang="en-US" sz="1600"/>
                        <a:t>Oportunidades: </a:t>
                      </a:r>
                      <a:endParaRPr lang="en-US" sz="1600" dirty="0"/>
                    </a:p>
                    <a:p>
                      <a:pPr marL="285750" indent="-285750">
                        <a:buFontTx/>
                        <a:buChar char="-"/>
                      </a:pPr>
                      <a:r>
                        <a:rPr lang="es-ES" sz="1400"/>
                        <a:t>Alto potencial en poder adquisitivo</a:t>
                      </a:r>
                    </a:p>
                    <a:p>
                      <a:pPr marL="285750" indent="-285750">
                        <a:buFontTx/>
                        <a:buChar char="-"/>
                      </a:pPr>
                      <a:r>
                        <a:rPr lang="es-ES" sz="1400"/>
                        <a:t>Potencial para ampliar la gama de productos</a:t>
                      </a:r>
                    </a:p>
                    <a:p>
                      <a:pPr marL="285750" indent="-285750">
                        <a:buFontTx/>
                        <a:buChar char="-"/>
                      </a:pPr>
                      <a:r>
                        <a:rPr lang="es-ES" sz="1400"/>
                        <a:t>Apertura a un conjunto más amplio de compradores a través de una plataforma web</a:t>
                      </a:r>
                    </a:p>
                    <a:p>
                      <a:pPr marL="285750" indent="-285750">
                        <a:buFontTx/>
                        <a:buChar char="-"/>
                      </a:pPr>
                      <a:r>
                        <a:rPr lang="es-ES" sz="1400"/>
                        <a:t>etc.</a:t>
                      </a:r>
                      <a:endParaRPr lang="en-GB" sz="1400" dirty="0"/>
                    </a:p>
                  </a:txBody>
                  <a:tcPr/>
                </a:tc>
                <a:tc>
                  <a:txBody>
                    <a:bodyPr/>
                    <a:lstStyle/>
                    <a:p>
                      <a:r>
                        <a:rPr lang="en-US" sz="1600"/>
                        <a:t>Amenazas: </a:t>
                      </a:r>
                      <a:endParaRPr lang="en-US" sz="1600" dirty="0"/>
                    </a:p>
                    <a:p>
                      <a:pPr marL="285750" indent="-285750">
                        <a:buFontTx/>
                        <a:buChar char="-"/>
                      </a:pPr>
                      <a:r>
                        <a:rPr lang="es-ES" sz="1400"/>
                        <a:t>Un número limitado de clientes durante el primer periodo no genera ingresos suficientes</a:t>
                      </a:r>
                    </a:p>
                    <a:p>
                      <a:pPr marL="285750" indent="-285750">
                        <a:buFontTx/>
                        <a:buChar char="-"/>
                      </a:pPr>
                      <a:r>
                        <a:rPr lang="es-ES" sz="1400"/>
                        <a:t>Los desequilibrios en los proveedores de confianza pueden poner en peligro los suministros</a:t>
                      </a:r>
                    </a:p>
                    <a:p>
                      <a:pPr marL="285750" indent="-285750">
                        <a:buFontTx/>
                        <a:buChar char="-"/>
                      </a:pPr>
                      <a:r>
                        <a:rPr lang="es-ES" sz="1400"/>
                        <a:t>Etc.</a:t>
                      </a:r>
                      <a:endParaRPr lang="en-GB" sz="1400" dirty="0"/>
                    </a:p>
                  </a:txBody>
                  <a:tcPr/>
                </a:tc>
                <a:extLst>
                  <a:ext uri="{0D108BD9-81ED-4DB2-BD59-A6C34878D82A}">
                    <a16:rowId xmlns:a16="http://schemas.microsoft.com/office/drawing/2014/main" val="1241685027"/>
                  </a:ext>
                </a:extLst>
              </a:tr>
            </a:tbl>
          </a:graphicData>
        </a:graphic>
      </p:graphicFrame>
    </p:spTree>
    <p:extLst>
      <p:ext uri="{BB962C8B-B14F-4D97-AF65-F5344CB8AC3E}">
        <p14:creationId xmlns:p14="http://schemas.microsoft.com/office/powerpoint/2010/main" val="4128452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576639-151D-737A-A14E-3DC5C8CAC19A}"/>
              </a:ext>
            </a:extLst>
          </p:cNvPr>
          <p:cNvSpPr>
            <a:spLocks noGrp="1"/>
          </p:cNvSpPr>
          <p:nvPr>
            <p:ph type="title"/>
          </p:nvPr>
        </p:nvSpPr>
        <p:spPr/>
        <p:txBody>
          <a:bodyPr/>
          <a:lstStyle/>
          <a:p>
            <a:r>
              <a:rPr lang="es-ES"/>
              <a:t>Índice</a:t>
            </a:r>
          </a:p>
        </p:txBody>
      </p:sp>
      <p:graphicFrame>
        <p:nvGraphicFramePr>
          <p:cNvPr id="12" name="Marcador de contenido 11">
            <a:extLst>
              <a:ext uri="{FF2B5EF4-FFF2-40B4-BE49-F238E27FC236}">
                <a16:creationId xmlns:a16="http://schemas.microsoft.com/office/drawing/2014/main" id="{E64195D9-8ADD-6866-22F8-8B4E5BE116EE}"/>
              </a:ext>
            </a:extLst>
          </p:cNvPr>
          <p:cNvGraphicFramePr>
            <a:graphicFrameLocks noGrp="1"/>
          </p:cNvGraphicFramePr>
          <p:nvPr>
            <p:ph sz="half" idx="1"/>
            <p:extLst>
              <p:ext uri="{D42A27DB-BD31-4B8C-83A1-F6EECF244321}">
                <p14:modId xmlns:p14="http://schemas.microsoft.com/office/powerpoint/2010/main" val="1834544007"/>
              </p:ext>
            </p:extLst>
          </p:nvPr>
        </p:nvGraphicFramePr>
        <p:xfrm>
          <a:off x="1096963" y="1846263"/>
          <a:ext cx="10152674"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a:extLst>
              <a:ext uri="{FF2B5EF4-FFF2-40B4-BE49-F238E27FC236}">
                <a16:creationId xmlns:a16="http://schemas.microsoft.com/office/drawing/2014/main" id="{878C812E-2238-0FB9-B6CE-8919409FBB33}"/>
              </a:ext>
            </a:extLst>
          </p:cNvPr>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US" sz="1200" dirty="0">
              <a:solidFill>
                <a:schemeClr val="bg1"/>
              </a:solidFill>
            </a:endParaRPr>
          </a:p>
        </p:txBody>
      </p:sp>
      <p:pic>
        <p:nvPicPr>
          <p:cNvPr id="7" name="Picture 2" descr="Restart">
            <a:extLst>
              <a:ext uri="{FF2B5EF4-FFF2-40B4-BE49-F238E27FC236}">
                <a16:creationId xmlns:a16="http://schemas.microsoft.com/office/drawing/2014/main" id="{C04203BA-528C-5F04-2628-C332C841725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95126" y="286603"/>
            <a:ext cx="3115111" cy="573405"/>
          </a:xfrm>
          <a:prstGeom prst="rect">
            <a:avLst/>
          </a:prstGeom>
          <a:noFill/>
          <a:extLst>
            <a:ext uri="{909E8E84-426E-40DD-AFC4-6F175D3DCCD1}">
              <a14:hiddenFill xmlns:a14="http://schemas.microsoft.com/office/drawing/2010/main">
                <a:solidFill>
                  <a:srgbClr val="FFFFFF"/>
                </a:solidFill>
              </a14:hiddenFill>
            </a:ext>
          </a:extLst>
        </p:spPr>
      </p:pic>
      <p:pic>
        <p:nvPicPr>
          <p:cNvPr id="9" name="Obrázok 8" descr="Obrázok, na ktorom je text&#10;&#10;Automaticky generovaný popis"/>
          <p:cNvPicPr/>
          <p:nvPr/>
        </p:nvPicPr>
        <p:blipFill>
          <a:blip r:embed="rId8"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2572048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normAutofit/>
          </a:bodyPr>
          <a:lstStyle/>
          <a:p>
            <a:r>
              <a:rPr lang="es-ES" sz="4000" b="1"/>
              <a:t>UNIDAD 4: </a:t>
            </a:r>
            <a:r>
              <a:rPr lang="en-US" sz="4000" b="1"/>
              <a:t>Crear tu propio modelo de negocio </a:t>
            </a:r>
            <a:br>
              <a:rPr lang="en-US" sz="4000" b="1"/>
            </a:br>
            <a:r>
              <a:rPr lang="en-US" sz="2800"/>
              <a:t>4.1 DAFO</a:t>
            </a:r>
            <a:endParaRPr lang="en-US" dirty="0"/>
          </a:p>
        </p:txBody>
      </p:sp>
      <p:sp>
        <p:nvSpPr>
          <p:cNvPr id="8" name="Rectángulo 7"/>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US" sz="1200" dirty="0">
              <a:solidFill>
                <a:schemeClr val="bg1"/>
              </a:solidFill>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a:xfrm>
            <a:off x="1097280" y="1845733"/>
            <a:ext cx="10058400" cy="4183591"/>
          </a:xfrm>
        </p:spPr>
        <p:txBody>
          <a:bodyPr>
            <a:normAutofit fontScale="92500"/>
          </a:bodyPr>
          <a:lstStyle/>
          <a:p>
            <a:pPr algn="just"/>
            <a:r>
              <a:rPr lang="es-ES" sz="1800"/>
              <a:t>Basándose en tu </a:t>
            </a:r>
            <a:r>
              <a:rPr lang="es-ES" sz="1800" b="1"/>
              <a:t>DAFO, podrá determinar las principales tendencias para tu modelo de negocio</a:t>
            </a:r>
            <a:r>
              <a:rPr lang="en-US" sz="1800"/>
              <a:t>. </a:t>
            </a:r>
            <a:endParaRPr lang="en-US" sz="1800" dirty="0"/>
          </a:p>
          <a:p>
            <a:pPr algn="just">
              <a:lnSpc>
                <a:spcPct val="120000"/>
              </a:lnSpc>
              <a:buFont typeface="Wingdings" panose="05000000000000000000" pitchFamily="2" charset="2"/>
              <a:buChar char="§"/>
            </a:pPr>
            <a:r>
              <a:rPr lang="en-US"/>
              <a:t> </a:t>
            </a:r>
            <a:r>
              <a:rPr lang="es-ES"/>
              <a:t>¿Eres capaz de llegar a clientes con un alto poder adquisitivo y ofrecerles productos exclusivos de alta calidad? ¿O más bien abastecer a un conjunto más amplio de clientes con productos menos exclusivos, pero con una buena relación calidad/precio?</a:t>
            </a:r>
          </a:p>
          <a:p>
            <a:pPr algn="just">
              <a:lnSpc>
                <a:spcPct val="120000"/>
              </a:lnSpc>
              <a:buFont typeface="Wingdings" panose="05000000000000000000" pitchFamily="2" charset="2"/>
              <a:buChar char="§"/>
            </a:pPr>
            <a:r>
              <a:rPr lang="en-US"/>
              <a:t> ¿Eres capaz de controlar tus suministros de forma fiable o estás a merced de las grandes potencias del lado de los proveedores? ¿Tus suministros son nacionales o dependes de insumos importados?</a:t>
            </a:r>
          </a:p>
          <a:p>
            <a:pPr algn="just">
              <a:lnSpc>
                <a:spcPct val="120000"/>
              </a:lnSpc>
              <a:buFont typeface="Wingdings" panose="05000000000000000000" pitchFamily="2" charset="2"/>
              <a:buChar char="§"/>
            </a:pPr>
            <a:r>
              <a:rPr lang="es-ES"/>
              <a:t> ¿Buscas una oportunidad de venta fuera de línea o prefieres hacerlo en línea? ¿Puedes dirigirte directamente a tus clientes y gestionar una tienda web o prefieres recurrir a un mercado en línea, una plataforma?</a:t>
            </a:r>
          </a:p>
          <a:p>
            <a:pPr marL="0" indent="0" algn="just">
              <a:lnSpc>
                <a:spcPct val="120000"/>
              </a:lnSpc>
              <a:buNone/>
            </a:pPr>
            <a:r>
              <a:rPr lang="es-ES" sz="1800"/>
              <a:t>A partir de las respuestas a estas preguntas, puedes esbozar el marco de diseño principal de tu modelo de negocio.</a:t>
            </a:r>
            <a:endParaRPr lang="en-US" sz="1800" dirty="0"/>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815349" y="5887816"/>
            <a:ext cx="2027384" cy="455825"/>
          </a:xfrm>
          <a:prstGeom prst="rect">
            <a:avLst/>
          </a:prstGeom>
        </p:spPr>
      </p:pic>
    </p:spTree>
    <p:extLst>
      <p:ext uri="{BB962C8B-B14F-4D97-AF65-F5344CB8AC3E}">
        <p14:creationId xmlns:p14="http://schemas.microsoft.com/office/powerpoint/2010/main" val="18849900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US" sz="1200" dirty="0">
              <a:solidFill>
                <a:schemeClr val="bg1"/>
              </a:solidFill>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a:xfrm>
            <a:off x="1097280" y="1845733"/>
            <a:ext cx="10058400" cy="4183591"/>
          </a:xfrm>
        </p:spPr>
        <p:txBody>
          <a:bodyPr>
            <a:normAutofit/>
          </a:bodyPr>
          <a:lstStyle/>
          <a:p>
            <a:pPr algn="just"/>
            <a:r>
              <a:rPr lang="es-ES" sz="1400"/>
              <a:t>A partir del modelo de negocio seleccionado, puedes elaborar tu plan de empresa. Un plan de empresa es un documento escrito en el que se describen las estrategias, los objetivos y las tácticas concretas que utilizará una microempresa y una pyme para alcanzar sus objetivos operativos y de rentabilidad.  Esencialmente, un plan de empresa es un anteproyecto para el éxito de la empresa, que proporciona una hoja de ruta para su crecimiento y desarrollo a lo largo del tiempo. Puedes utilizar diversas técnicas y herramientas</a:t>
            </a:r>
            <a:r>
              <a:rPr lang="en-US" sz="1400"/>
              <a:t>: </a:t>
            </a:r>
            <a:endParaRPr lang="en-US" sz="1400" dirty="0"/>
          </a:p>
          <a:p>
            <a:pPr algn="just"/>
            <a:r>
              <a:rPr lang="en-US" sz="1400" dirty="0"/>
              <a:t>A</a:t>
            </a:r>
            <a:r>
              <a:rPr lang="en-US" sz="1400"/>
              <a:t>.) </a:t>
            </a:r>
            <a:r>
              <a:rPr lang="es-ES" sz="1400"/>
              <a:t>Puedes -y te animamos- a utilizar un programa de hojas de cálculo de la vieja escuela -Excel, etc.- y hacer los cálculos por el lado de los costes/gastos y por el lado de los ingresos. - y hacer los cálculos por el lado de los costes/gastos y por el lado de los ingresos.</a:t>
            </a:r>
          </a:p>
          <a:p>
            <a:pPr algn="just"/>
            <a:r>
              <a:rPr lang="en-US" sz="1400"/>
              <a:t>B.) </a:t>
            </a:r>
            <a:r>
              <a:rPr lang="es-ES" sz="1400"/>
              <a:t>También puedes -¡y prepárate para utilizar más que estas opciones! - utilizar herramientas/apps en línea diseñadas para crear modelos de negocio. Algunos ejemplos son</a:t>
            </a:r>
            <a:r>
              <a:rPr lang="en-US" sz="1400"/>
              <a:t>: </a:t>
            </a:r>
            <a:endParaRPr lang="en-US" sz="1400" dirty="0"/>
          </a:p>
          <a:p>
            <a:pPr algn="just"/>
            <a:endParaRPr lang="en-US" sz="1400" dirty="0"/>
          </a:p>
          <a:p>
            <a:pPr marL="0" indent="0" algn="just">
              <a:lnSpc>
                <a:spcPct val="100000"/>
              </a:lnSpc>
              <a:buNone/>
            </a:pPr>
            <a:endParaRPr lang="en-US" sz="1400" dirty="0"/>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pic>
        <p:nvPicPr>
          <p:cNvPr id="23" name="Picture 22" descr="Text&#10;&#10;Description automatically generated with medium confidence">
            <a:hlinkClick r:id="rId4"/>
            <a:extLst>
              <a:ext uri="{FF2B5EF4-FFF2-40B4-BE49-F238E27FC236}">
                <a16:creationId xmlns:a16="http://schemas.microsoft.com/office/drawing/2014/main" id="{46DA3281-1F3F-D06A-9A6F-A409D9834E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7280" y="4024267"/>
            <a:ext cx="1908971" cy="992665"/>
          </a:xfrm>
          <a:prstGeom prst="rect">
            <a:avLst/>
          </a:prstGeom>
        </p:spPr>
      </p:pic>
      <p:pic>
        <p:nvPicPr>
          <p:cNvPr id="25" name="Picture 24" descr="Text&#10;&#10;Description automatically generated with medium confidence">
            <a:hlinkClick r:id="rId6"/>
            <a:extLst>
              <a:ext uri="{FF2B5EF4-FFF2-40B4-BE49-F238E27FC236}">
                <a16:creationId xmlns:a16="http://schemas.microsoft.com/office/drawing/2014/main" id="{EC9B899B-C7AD-4BF2-96F7-6A3509B516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93933" y="4024267"/>
            <a:ext cx="2069666" cy="917405"/>
          </a:xfrm>
          <a:prstGeom prst="rect">
            <a:avLst/>
          </a:prstGeom>
        </p:spPr>
      </p:pic>
      <p:pic>
        <p:nvPicPr>
          <p:cNvPr id="27" name="Picture 26" descr="A picture containing text&#10;&#10;Description automatically generated">
            <a:hlinkClick r:id="rId8"/>
            <a:extLst>
              <a:ext uri="{FF2B5EF4-FFF2-40B4-BE49-F238E27FC236}">
                <a16:creationId xmlns:a16="http://schemas.microsoft.com/office/drawing/2014/main" id="{807168C6-E3BC-AF2A-043E-7E2505E8758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39666" y="4160678"/>
            <a:ext cx="1402167" cy="955323"/>
          </a:xfrm>
          <a:prstGeom prst="rect">
            <a:avLst/>
          </a:prstGeom>
        </p:spPr>
      </p:pic>
      <p:pic>
        <p:nvPicPr>
          <p:cNvPr id="29" name="Picture 28" descr="Logo&#10;&#10;Description automatically generated">
            <a:hlinkClick r:id="rId10"/>
            <a:extLst>
              <a:ext uri="{FF2B5EF4-FFF2-40B4-BE49-F238E27FC236}">
                <a16:creationId xmlns:a16="http://schemas.microsoft.com/office/drawing/2014/main" id="{CA03C18D-E26E-F4CF-650E-14D99B1A82B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62135" y="5218456"/>
            <a:ext cx="1701469" cy="764946"/>
          </a:xfrm>
          <a:prstGeom prst="rect">
            <a:avLst/>
          </a:prstGeom>
        </p:spPr>
      </p:pic>
      <p:pic>
        <p:nvPicPr>
          <p:cNvPr id="31" name="Picture 30" descr="Graphical user interface, text&#10;&#10;Description automatically generated">
            <a:extLst>
              <a:ext uri="{FF2B5EF4-FFF2-40B4-BE49-F238E27FC236}">
                <a16:creationId xmlns:a16="http://schemas.microsoft.com/office/drawing/2014/main" id="{D9B03BC6-2E25-3DCC-CD04-D0CD939085E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10294" y="5156221"/>
            <a:ext cx="2195518" cy="836388"/>
          </a:xfrm>
          <a:prstGeom prst="rect">
            <a:avLst/>
          </a:prstGeom>
        </p:spPr>
      </p:pic>
      <p:pic>
        <p:nvPicPr>
          <p:cNvPr id="33" name="Picture 32" descr="Logo&#10;&#10;Description automatically generated">
            <a:hlinkClick r:id="rId13"/>
            <a:extLst>
              <a:ext uri="{FF2B5EF4-FFF2-40B4-BE49-F238E27FC236}">
                <a16:creationId xmlns:a16="http://schemas.microsoft.com/office/drawing/2014/main" id="{2CFB9C62-CCAE-31B1-5874-0489A05ECEB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608391" y="3969849"/>
            <a:ext cx="1577245" cy="955323"/>
          </a:xfrm>
          <a:prstGeom prst="rect">
            <a:avLst/>
          </a:prstGeom>
        </p:spPr>
      </p:pic>
      <p:pic>
        <p:nvPicPr>
          <p:cNvPr id="35" name="Picture 34" descr="Logo&#10;&#10;Description automatically generated with medium confidence">
            <a:hlinkClick r:id="rId15"/>
            <a:extLst>
              <a:ext uri="{FF2B5EF4-FFF2-40B4-BE49-F238E27FC236}">
                <a16:creationId xmlns:a16="http://schemas.microsoft.com/office/drawing/2014/main" id="{36AFB197-65BC-9E95-3405-A9CC00BB507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306233" y="4979490"/>
            <a:ext cx="1647738" cy="1142652"/>
          </a:xfrm>
          <a:prstGeom prst="rect">
            <a:avLst/>
          </a:prstGeom>
        </p:spPr>
      </p:pic>
      <p:pic>
        <p:nvPicPr>
          <p:cNvPr id="6" name="Kép 5">
            <a:hlinkClick r:id="rId17"/>
            <a:extLst>
              <a:ext uri="{FF2B5EF4-FFF2-40B4-BE49-F238E27FC236}">
                <a16:creationId xmlns:a16="http://schemas.microsoft.com/office/drawing/2014/main" id="{E61D9D7B-E665-B36A-6108-D4FB98B6425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962114" y="4893363"/>
            <a:ext cx="1599452" cy="1292443"/>
          </a:xfrm>
          <a:prstGeom prst="rect">
            <a:avLst/>
          </a:prstGeom>
        </p:spPr>
      </p:pic>
      <p:sp>
        <p:nvSpPr>
          <p:cNvPr id="5" name="Nadpis 1">
            <a:extLst>
              <a:ext uri="{FF2B5EF4-FFF2-40B4-BE49-F238E27FC236}">
                <a16:creationId xmlns:a16="http://schemas.microsoft.com/office/drawing/2014/main" id="{F0A62790-E676-2C3B-A2D0-65A35ECC5E48}"/>
              </a:ext>
            </a:extLst>
          </p:cNvPr>
          <p:cNvSpPr>
            <a:spLocks noGrp="1"/>
          </p:cNvSpPr>
          <p:nvPr>
            <p:ph type="title"/>
          </p:nvPr>
        </p:nvSpPr>
        <p:spPr>
          <a:xfrm>
            <a:off x="1096963" y="287338"/>
            <a:ext cx="10058400" cy="1449387"/>
          </a:xfrm>
        </p:spPr>
        <p:txBody>
          <a:bodyPr>
            <a:normAutofit/>
          </a:bodyPr>
          <a:lstStyle/>
          <a:p>
            <a:r>
              <a:rPr lang="es-ES" sz="4000" b="1"/>
              <a:t>UNIDAD 4: </a:t>
            </a:r>
            <a:r>
              <a:rPr lang="en-US" sz="4000" b="1"/>
              <a:t>Crear tu propio modelo de negocio </a:t>
            </a:r>
            <a:br>
              <a:rPr lang="en-US" sz="4000" b="1"/>
            </a:br>
            <a:r>
              <a:rPr lang="en-US" sz="2800"/>
              <a:t>4.2 Técnicas y herramientas</a:t>
            </a:r>
            <a:endParaRPr lang="en-US" dirty="0"/>
          </a:p>
        </p:txBody>
      </p:sp>
    </p:spTree>
    <p:extLst>
      <p:ext uri="{BB962C8B-B14F-4D97-AF65-F5344CB8AC3E}">
        <p14:creationId xmlns:p14="http://schemas.microsoft.com/office/powerpoint/2010/main" val="1502045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US" sz="1200" dirty="0">
              <a:solidFill>
                <a:schemeClr val="bg1"/>
              </a:solidFill>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a:xfrm>
            <a:off x="1066800" y="1886670"/>
            <a:ext cx="10058400" cy="4183591"/>
          </a:xfrm>
        </p:spPr>
        <p:txBody>
          <a:bodyPr>
            <a:normAutofit/>
          </a:bodyPr>
          <a:lstStyle/>
          <a:p>
            <a:pPr algn="just"/>
            <a:r>
              <a:rPr lang="es-ES" sz="1800"/>
              <a:t>Una vez que tengas claro tu modelo de negocio, asegúrate de crear lo siguiente</a:t>
            </a:r>
            <a:r>
              <a:rPr lang="en-US" sz="1800"/>
              <a:t>: </a:t>
            </a:r>
            <a:endParaRPr lang="en-US" sz="1800" dirty="0"/>
          </a:p>
          <a:p>
            <a:pPr algn="just"/>
            <a:endParaRPr lang="en-US" sz="1800" dirty="0"/>
          </a:p>
          <a:p>
            <a:pPr marL="0" indent="0" algn="just">
              <a:lnSpc>
                <a:spcPct val="100000"/>
              </a:lnSpc>
              <a:buNone/>
            </a:pPr>
            <a:endParaRPr lang="en-US" sz="1800" dirty="0"/>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a:extLst>
              <a:ext uri="{FF2B5EF4-FFF2-40B4-BE49-F238E27FC236}">
                <a16:creationId xmlns:a16="http://schemas.microsoft.com/office/drawing/2014/main" id="{232D272E-0DDD-A84C-155A-68B3FA2B787B}"/>
              </a:ext>
            </a:extLst>
          </p:cNvPr>
          <p:cNvGraphicFramePr/>
          <p:nvPr>
            <p:extLst>
              <p:ext uri="{D42A27DB-BD31-4B8C-83A1-F6EECF244321}">
                <p14:modId xmlns:p14="http://schemas.microsoft.com/office/powerpoint/2010/main" val="1041326024"/>
              </p:ext>
            </p:extLst>
          </p:nvPr>
        </p:nvGraphicFramePr>
        <p:xfrm>
          <a:off x="2032000" y="2286000"/>
          <a:ext cx="8128000" cy="3852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Obrázok 6" descr="Obrázok, na ktorom je text&#10;&#10;Automaticky generovaný popis"/>
          <p:cNvPicPr/>
          <p:nvPr/>
        </p:nvPicPr>
        <p:blipFill>
          <a:blip r:embed="rId8"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6" name="Nadpis 1">
            <a:extLst>
              <a:ext uri="{FF2B5EF4-FFF2-40B4-BE49-F238E27FC236}">
                <a16:creationId xmlns:a16="http://schemas.microsoft.com/office/drawing/2014/main" id="{B09C0CBF-EB03-BD8C-9723-9AB42DE13724}"/>
              </a:ext>
            </a:extLst>
          </p:cNvPr>
          <p:cNvSpPr>
            <a:spLocks noGrp="1"/>
          </p:cNvSpPr>
          <p:nvPr>
            <p:ph type="title"/>
          </p:nvPr>
        </p:nvSpPr>
        <p:spPr>
          <a:xfrm>
            <a:off x="1096963" y="287338"/>
            <a:ext cx="10058400" cy="1449387"/>
          </a:xfrm>
        </p:spPr>
        <p:txBody>
          <a:bodyPr>
            <a:normAutofit/>
          </a:bodyPr>
          <a:lstStyle/>
          <a:p>
            <a:r>
              <a:rPr lang="es-ES" sz="4000" b="1"/>
              <a:t>UNIDAD 4: </a:t>
            </a:r>
            <a:r>
              <a:rPr lang="en-US" sz="4000" b="1"/>
              <a:t>Crear tu propio modelo de negocio </a:t>
            </a:r>
            <a:br>
              <a:rPr lang="en-US" sz="4000" b="1"/>
            </a:br>
            <a:r>
              <a:rPr lang="en-US" sz="2800"/>
              <a:t>4.2 Técnicas y herramientas</a:t>
            </a:r>
            <a:endParaRPr lang="en-US" dirty="0"/>
          </a:p>
        </p:txBody>
      </p:sp>
    </p:spTree>
    <p:extLst>
      <p:ext uri="{BB962C8B-B14F-4D97-AF65-F5344CB8AC3E}">
        <p14:creationId xmlns:p14="http://schemas.microsoft.com/office/powerpoint/2010/main" val="494120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US" sz="1200" dirty="0">
              <a:solidFill>
                <a:schemeClr val="bg1"/>
              </a:solidFill>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a:xfrm>
            <a:off x="1066800" y="1886671"/>
            <a:ext cx="10058400" cy="4000945"/>
          </a:xfrm>
        </p:spPr>
        <p:txBody>
          <a:bodyPr>
            <a:normAutofit fontScale="92500" lnSpcReduction="20000"/>
          </a:bodyPr>
          <a:lstStyle/>
          <a:p>
            <a:pPr algn="just"/>
            <a:r>
              <a:rPr lang="es-ES" sz="1800"/>
              <a:t>Tu última tarea es encontrar alianzas, mentores y partidarios: ¡haz networking!</a:t>
            </a:r>
            <a:endParaRPr lang="en-US" sz="1800" dirty="0"/>
          </a:p>
          <a:p>
            <a:pPr algn="just"/>
            <a:r>
              <a:rPr lang="en-US" sz="1800"/>
              <a:t>Contacto: </a:t>
            </a:r>
            <a:endParaRPr lang="en-US" sz="1800" dirty="0"/>
          </a:p>
          <a:p>
            <a:pPr algn="just">
              <a:lnSpc>
                <a:spcPct val="120000"/>
              </a:lnSpc>
              <a:buFont typeface="Wingdings" panose="05000000000000000000" pitchFamily="2" charset="2"/>
              <a:buChar char="§"/>
            </a:pPr>
            <a:r>
              <a:rPr lang="es-ES" sz="1800">
                <a:hlinkClick r:id="rId2"/>
              </a:rPr>
              <a:t> Cámaras de comercio locales y europeas</a:t>
            </a:r>
            <a:r>
              <a:rPr lang="en-US" sz="1800"/>
              <a:t>, </a:t>
            </a:r>
            <a:r>
              <a:rPr lang="en-US" sz="1800">
                <a:hlinkClick r:id="rId3"/>
              </a:rPr>
              <a:t>asociaciones de cámaras</a:t>
            </a:r>
            <a:endParaRPr lang="en-US" sz="1800" dirty="0"/>
          </a:p>
          <a:p>
            <a:pPr algn="just">
              <a:lnSpc>
                <a:spcPct val="120000"/>
              </a:lnSpc>
              <a:buFont typeface="Wingdings" panose="05000000000000000000" pitchFamily="2" charset="2"/>
              <a:buChar char="§"/>
            </a:pPr>
            <a:r>
              <a:rPr lang="en-US" sz="1800">
                <a:hlinkClick r:id="rId4"/>
              </a:rPr>
              <a:t> Asociaciones sectoriales</a:t>
            </a:r>
            <a:r>
              <a:rPr lang="en-US" sz="1800"/>
              <a:t> locales y europeas</a:t>
            </a:r>
            <a:endParaRPr lang="en-US" sz="1800" dirty="0"/>
          </a:p>
          <a:p>
            <a:pPr algn="just">
              <a:lnSpc>
                <a:spcPct val="120000"/>
              </a:lnSpc>
              <a:buFont typeface="Wingdings" panose="05000000000000000000" pitchFamily="2" charset="2"/>
              <a:buChar char="§"/>
            </a:pPr>
            <a:r>
              <a:rPr lang="es-ES" sz="1800">
                <a:hlinkClick r:id="rId5"/>
              </a:rPr>
              <a:t>Centros de apoyo a las empresas europeas</a:t>
            </a:r>
            <a:r>
              <a:rPr lang="es-ES" sz="1800"/>
              <a:t> </a:t>
            </a:r>
            <a:r>
              <a:rPr lang="en-US" sz="1800"/>
              <a:t>y locales</a:t>
            </a:r>
            <a:endParaRPr lang="en-US" sz="1800" dirty="0"/>
          </a:p>
          <a:p>
            <a:pPr algn="just">
              <a:lnSpc>
                <a:spcPct val="120000"/>
              </a:lnSpc>
              <a:buFont typeface="Wingdings" panose="05000000000000000000" pitchFamily="2" charset="2"/>
              <a:buChar char="§"/>
            </a:pPr>
            <a:r>
              <a:rPr lang="hu-HU" sz="1800" dirty="0"/>
              <a:t> </a:t>
            </a:r>
            <a:r>
              <a:rPr lang="en-US" sz="1800" dirty="0">
                <a:hlinkClick r:id="rId6"/>
              </a:rPr>
              <a:t>Innovation labs </a:t>
            </a:r>
            <a:r>
              <a:rPr lang="en-US" sz="1800"/>
              <a:t>, </a:t>
            </a:r>
            <a:r>
              <a:rPr lang="en-US" sz="1800">
                <a:hlinkClick r:id="rId7"/>
              </a:rPr>
              <a:t>centros de innovación</a:t>
            </a:r>
            <a:r>
              <a:rPr lang="en-US" sz="1800"/>
              <a:t>(en caso de ideas innovadoras) y </a:t>
            </a:r>
            <a:r>
              <a:rPr lang="en-US" sz="1800">
                <a:hlinkClick r:id="rId8"/>
              </a:rPr>
              <a:t>aceleradoras</a:t>
            </a:r>
            <a:endParaRPr lang="en-US" sz="1800" dirty="0"/>
          </a:p>
          <a:p>
            <a:pPr algn="just">
              <a:lnSpc>
                <a:spcPct val="120000"/>
              </a:lnSpc>
              <a:buFont typeface="Wingdings" panose="05000000000000000000" pitchFamily="2" charset="2"/>
              <a:buChar char="§"/>
            </a:pPr>
            <a:r>
              <a:rPr lang="hu-HU" sz="1800"/>
              <a:t> </a:t>
            </a:r>
            <a:r>
              <a:rPr lang="en-US" sz="1800">
                <a:hlinkClick r:id="rId9"/>
              </a:rPr>
              <a:t>Oficinas de co-working</a:t>
            </a:r>
            <a:endParaRPr lang="en-US" sz="1800" dirty="0"/>
          </a:p>
          <a:p>
            <a:pPr marL="0" indent="0" algn="just">
              <a:lnSpc>
                <a:spcPct val="120000"/>
              </a:lnSpc>
              <a:buNone/>
            </a:pPr>
            <a:r>
              <a:rPr lang="en-US" sz="1800"/>
              <a:t>Recuerda: </a:t>
            </a:r>
            <a:r>
              <a:rPr lang="es-ES" sz="1800"/>
              <a:t>No todo el mundo podrá ayudarte con información útil o ayuda real, pero sigue buscando apoyo, mentores y socios. Nunca dudes en aprender de los demás. Recuerda: no sólo las buenas prácticas, sino también los fracasos y las malas experiencias son lecciones muy útiles para el futuro.</a:t>
            </a:r>
            <a:r>
              <a:rPr lang="en-US" sz="1800"/>
              <a:t>. </a:t>
            </a:r>
            <a:endParaRPr lang="en-US" sz="1800" dirty="0"/>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11"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5" name="Nadpis 1">
            <a:extLst>
              <a:ext uri="{FF2B5EF4-FFF2-40B4-BE49-F238E27FC236}">
                <a16:creationId xmlns:a16="http://schemas.microsoft.com/office/drawing/2014/main" id="{3FF9472B-C0A1-516D-B258-88FD1EB79DD4}"/>
              </a:ext>
            </a:extLst>
          </p:cNvPr>
          <p:cNvSpPr>
            <a:spLocks noGrp="1"/>
          </p:cNvSpPr>
          <p:nvPr>
            <p:ph type="title"/>
          </p:nvPr>
        </p:nvSpPr>
        <p:spPr>
          <a:xfrm>
            <a:off x="1096963" y="287338"/>
            <a:ext cx="10058400" cy="1449387"/>
          </a:xfrm>
        </p:spPr>
        <p:txBody>
          <a:bodyPr>
            <a:normAutofit/>
          </a:bodyPr>
          <a:lstStyle/>
          <a:p>
            <a:r>
              <a:rPr lang="es-ES" sz="4000" b="1"/>
              <a:t>UNIDAD 4: </a:t>
            </a:r>
            <a:r>
              <a:rPr lang="en-US" sz="4000" b="1"/>
              <a:t>Crear tu propio modelo de negocio </a:t>
            </a:r>
            <a:br>
              <a:rPr lang="en-US" sz="4000" b="1"/>
            </a:br>
            <a:r>
              <a:rPr lang="en-US" sz="2800"/>
              <a:t>4.3 Alianzas y networking</a:t>
            </a:r>
            <a:endParaRPr lang="en-US" dirty="0"/>
          </a:p>
        </p:txBody>
      </p:sp>
    </p:spTree>
    <p:extLst>
      <p:ext uri="{BB962C8B-B14F-4D97-AF65-F5344CB8AC3E}">
        <p14:creationId xmlns:p14="http://schemas.microsoft.com/office/powerpoint/2010/main" val="4288295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A1DEB0-AA15-CF3C-A922-E1F3377D8D4C}"/>
              </a:ext>
            </a:extLst>
          </p:cNvPr>
          <p:cNvSpPr>
            <a:spLocks noGrp="1"/>
          </p:cNvSpPr>
          <p:nvPr>
            <p:ph type="title"/>
          </p:nvPr>
        </p:nvSpPr>
        <p:spPr/>
        <p:txBody>
          <a:bodyPr/>
          <a:lstStyle/>
          <a:p>
            <a:r>
              <a:rPr lang="es-ES"/>
              <a:t>Resumen</a:t>
            </a:r>
            <a:endParaRPr lang="es-ES" dirty="0"/>
          </a:p>
        </p:txBody>
      </p:sp>
      <p:graphicFrame>
        <p:nvGraphicFramePr>
          <p:cNvPr id="8" name="Marcador de contenido 7">
            <a:extLst>
              <a:ext uri="{FF2B5EF4-FFF2-40B4-BE49-F238E27FC236}">
                <a16:creationId xmlns:a16="http://schemas.microsoft.com/office/drawing/2014/main" id="{3E3B9907-02EC-C90E-5787-01C9B25BF68D}"/>
              </a:ext>
            </a:extLst>
          </p:cNvPr>
          <p:cNvGraphicFramePr>
            <a:graphicFrameLocks noGrp="1"/>
          </p:cNvGraphicFramePr>
          <p:nvPr>
            <p:ph idx="1"/>
            <p:extLst>
              <p:ext uri="{D42A27DB-BD31-4B8C-83A1-F6EECF244321}">
                <p14:modId xmlns:p14="http://schemas.microsoft.com/office/powerpoint/2010/main" val="4225613548"/>
              </p:ext>
            </p:extLst>
          </p:nvPr>
        </p:nvGraphicFramePr>
        <p:xfrm>
          <a:off x="1096963" y="1846263"/>
          <a:ext cx="10058400" cy="4319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a:extLst>
              <a:ext uri="{FF2B5EF4-FFF2-40B4-BE49-F238E27FC236}">
                <a16:creationId xmlns:a16="http://schemas.microsoft.com/office/drawing/2014/main" id="{C99EB3C4-8ACA-C95A-650B-6E83C62C4567}"/>
              </a:ext>
            </a:extLst>
          </p:cNvPr>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US" sz="1200" dirty="0">
              <a:solidFill>
                <a:schemeClr val="bg1"/>
              </a:solidFill>
            </a:endParaRPr>
          </a:p>
        </p:txBody>
      </p:sp>
      <p:pic>
        <p:nvPicPr>
          <p:cNvPr id="5" name="Picture 2" descr="Restart">
            <a:extLst>
              <a:ext uri="{FF2B5EF4-FFF2-40B4-BE49-F238E27FC236}">
                <a16:creationId xmlns:a16="http://schemas.microsoft.com/office/drawing/2014/main" id="{A534771F-7FF0-79AF-9742-084EC5D5200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95126" y="286603"/>
            <a:ext cx="3115111" cy="573405"/>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8"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31683896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84F2A5-F36C-410C-663C-F63D8AC96BA9}"/>
              </a:ext>
            </a:extLst>
          </p:cNvPr>
          <p:cNvSpPr>
            <a:spLocks noGrp="1"/>
          </p:cNvSpPr>
          <p:nvPr>
            <p:ph type="title"/>
          </p:nvPr>
        </p:nvSpPr>
        <p:spPr/>
        <p:txBody>
          <a:bodyPr/>
          <a:lstStyle/>
          <a:p>
            <a:r>
              <a:rPr lang="es-ES"/>
              <a:t>Test de autoevaluación</a:t>
            </a:r>
          </a:p>
        </p:txBody>
      </p:sp>
      <p:pic>
        <p:nvPicPr>
          <p:cNvPr id="5" name="Picture 2" descr="Restart">
            <a:extLst>
              <a:ext uri="{FF2B5EF4-FFF2-40B4-BE49-F238E27FC236}">
                <a16:creationId xmlns:a16="http://schemas.microsoft.com/office/drawing/2014/main" id="{923BF357-A532-E7CB-0A30-42E5DFCB46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9F5F9BBF-F338-4547-B4B0-44CFA9337D07}"/>
              </a:ext>
            </a:extLst>
          </p:cNvPr>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US" sz="1200" dirty="0">
              <a:solidFill>
                <a:schemeClr val="bg1"/>
              </a:solidFill>
            </a:endParaRPr>
          </a:p>
        </p:txBody>
      </p:sp>
      <p:graphicFrame>
        <p:nvGraphicFramePr>
          <p:cNvPr id="10" name="Tabla 10">
            <a:extLst>
              <a:ext uri="{FF2B5EF4-FFF2-40B4-BE49-F238E27FC236}">
                <a16:creationId xmlns:a16="http://schemas.microsoft.com/office/drawing/2014/main" id="{413030EE-FF19-6F2B-0F71-F76CDAB4B2F7}"/>
              </a:ext>
            </a:extLst>
          </p:cNvPr>
          <p:cNvGraphicFramePr>
            <a:graphicFrameLocks noGrp="1"/>
          </p:cNvGraphicFramePr>
          <p:nvPr>
            <p:ph sz="half" idx="1"/>
            <p:extLst>
              <p:ext uri="{D42A27DB-BD31-4B8C-83A1-F6EECF244321}">
                <p14:modId xmlns:p14="http://schemas.microsoft.com/office/powerpoint/2010/main" val="2697461146"/>
              </p:ext>
            </p:extLst>
          </p:nvPr>
        </p:nvGraphicFramePr>
        <p:xfrm>
          <a:off x="833027" y="1788535"/>
          <a:ext cx="10586905" cy="4002665"/>
        </p:xfrm>
        <a:graphic>
          <a:graphicData uri="http://schemas.openxmlformats.org/drawingml/2006/table">
            <a:tbl>
              <a:tblPr firstRow="1" bandRow="1">
                <a:tableStyleId>{21E4AEA4-8DFA-4A89-87EB-49C32662AFE0}</a:tableStyleId>
              </a:tblPr>
              <a:tblGrid>
                <a:gridCol w="2117381">
                  <a:extLst>
                    <a:ext uri="{9D8B030D-6E8A-4147-A177-3AD203B41FA5}">
                      <a16:colId xmlns:a16="http://schemas.microsoft.com/office/drawing/2014/main" val="2601891750"/>
                    </a:ext>
                  </a:extLst>
                </a:gridCol>
                <a:gridCol w="1940374">
                  <a:extLst>
                    <a:ext uri="{9D8B030D-6E8A-4147-A177-3AD203B41FA5}">
                      <a16:colId xmlns:a16="http://schemas.microsoft.com/office/drawing/2014/main" val="3559158159"/>
                    </a:ext>
                  </a:extLst>
                </a:gridCol>
                <a:gridCol w="2294388">
                  <a:extLst>
                    <a:ext uri="{9D8B030D-6E8A-4147-A177-3AD203B41FA5}">
                      <a16:colId xmlns:a16="http://schemas.microsoft.com/office/drawing/2014/main" val="1947302738"/>
                    </a:ext>
                  </a:extLst>
                </a:gridCol>
                <a:gridCol w="1925274">
                  <a:extLst>
                    <a:ext uri="{9D8B030D-6E8A-4147-A177-3AD203B41FA5}">
                      <a16:colId xmlns:a16="http://schemas.microsoft.com/office/drawing/2014/main" val="3283798389"/>
                    </a:ext>
                  </a:extLst>
                </a:gridCol>
                <a:gridCol w="2309488">
                  <a:extLst>
                    <a:ext uri="{9D8B030D-6E8A-4147-A177-3AD203B41FA5}">
                      <a16:colId xmlns:a16="http://schemas.microsoft.com/office/drawing/2014/main" val="2128591119"/>
                    </a:ext>
                  </a:extLst>
                </a:gridCol>
              </a:tblGrid>
              <a:tr h="103055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a:t>¿Qué es un modelo de negocio para una MiPyme?</a:t>
                      </a:r>
                      <a:endParaRPr lang="es-ES"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a:t>¿Quiénes son los clientes en un modelo de negocio B2B?</a:t>
                      </a:r>
                      <a:endParaRPr lang="es-ES"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a:t>¿Cuál es la diferencia entre una pequeña empresa y una start-up?</a:t>
                      </a:r>
                      <a:endParaRPr lang="es-ES"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a:t>¿Cuál es el aspecto clave de un MN post-COVID?</a:t>
                      </a:r>
                      <a:endParaRPr lang="es-ES"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a:t>¿Qué es un one-pager?</a:t>
                      </a:r>
                      <a:endParaRPr lang="es-ES" dirty="0"/>
                    </a:p>
                  </a:txBody>
                  <a:tcPr/>
                </a:tc>
                <a:extLst>
                  <a:ext uri="{0D108BD9-81ED-4DB2-BD59-A6C34878D82A}">
                    <a16:rowId xmlns:a16="http://schemas.microsoft.com/office/drawing/2014/main" val="4178373252"/>
                  </a:ext>
                </a:extLst>
              </a:tr>
              <a:tr h="2813945">
                <a:tc>
                  <a:txBody>
                    <a:bodyPr/>
                    <a:lstStyle/>
                    <a:p>
                      <a:pPr marL="457200" indent="-457200" algn="just">
                        <a:buFont typeface="+mj-lt"/>
                        <a:buAutoNum type="alphaLcPeriod"/>
                      </a:pPr>
                      <a:r>
                        <a:rPr lang="es-ES" sz="1600" b="0"/>
                        <a:t>Plan de contacto con los clientes</a:t>
                      </a:r>
                    </a:p>
                    <a:p>
                      <a:pPr marL="457200" indent="-457200" algn="just">
                        <a:buFont typeface="+mj-lt"/>
                        <a:buAutoNum type="alphaLcPeriod"/>
                      </a:pPr>
                      <a:r>
                        <a:rPr lang="es-ES" sz="1600" b="0"/>
                        <a:t>Plan de creación de nuevos productos</a:t>
                      </a:r>
                    </a:p>
                    <a:p>
                      <a:pPr marL="457200" indent="-457200" algn="just">
                        <a:buFont typeface="+mj-lt"/>
                        <a:buAutoNum type="alphaLcPeriod"/>
                      </a:pPr>
                      <a:r>
                        <a:rPr lang="es-ES" sz="1600" b="0"/>
                        <a:t>Plan operativo y de beneficios</a:t>
                      </a:r>
                    </a:p>
                    <a:p>
                      <a:pPr marL="457200" indent="-457200" algn="just">
                        <a:buFont typeface="+mj-lt"/>
                        <a:buAutoNum type="alphaLcPeriod"/>
                      </a:pPr>
                      <a:r>
                        <a:rPr lang="es-ES" sz="1600" b="0"/>
                        <a:t>Plan de marketing</a:t>
                      </a:r>
                      <a:endParaRPr lang="es-ES" sz="1600" b="0" dirty="0"/>
                    </a:p>
                  </a:txBody>
                  <a:tcPr/>
                </a:tc>
                <a:tc>
                  <a:txBody>
                    <a:bodyPr/>
                    <a:lstStyle/>
                    <a:p>
                      <a:pPr marL="457200" marR="0" lvl="0" indent="-457200" algn="just" defTabSz="914400" rtl="0" eaLnBrk="1" fontAlgn="auto" latinLnBrk="0" hangingPunct="1">
                        <a:lnSpc>
                          <a:spcPct val="100000"/>
                        </a:lnSpc>
                        <a:spcBef>
                          <a:spcPts val="0"/>
                        </a:spcBef>
                        <a:spcAft>
                          <a:spcPts val="0"/>
                        </a:spcAft>
                        <a:buClrTx/>
                        <a:buSzTx/>
                        <a:buFont typeface="+mj-lt"/>
                        <a:buAutoNum type="alphaLcPeriod"/>
                        <a:tabLst/>
                        <a:defRPr/>
                      </a:pPr>
                      <a:r>
                        <a:rPr lang="es-ES" sz="1600" b="0"/>
                        <a:t>Otras empresas</a:t>
                      </a:r>
                    </a:p>
                    <a:p>
                      <a:pPr marL="457200" marR="0" lvl="0" indent="-457200" algn="just" defTabSz="914400" rtl="0" eaLnBrk="1" fontAlgn="auto" latinLnBrk="0" hangingPunct="1">
                        <a:lnSpc>
                          <a:spcPct val="100000"/>
                        </a:lnSpc>
                        <a:spcBef>
                          <a:spcPts val="0"/>
                        </a:spcBef>
                        <a:spcAft>
                          <a:spcPts val="0"/>
                        </a:spcAft>
                        <a:buClrTx/>
                        <a:buSzTx/>
                        <a:buFont typeface="+mj-lt"/>
                        <a:buAutoNum type="alphaLcPeriod"/>
                        <a:tabLst/>
                        <a:defRPr/>
                      </a:pPr>
                      <a:r>
                        <a:rPr lang="es-ES" sz="1600" b="0"/>
                        <a:t>Hogares</a:t>
                      </a:r>
                    </a:p>
                    <a:p>
                      <a:pPr marL="457200" marR="0" lvl="0" indent="-457200" algn="just" defTabSz="914400" rtl="0" eaLnBrk="1" fontAlgn="auto" latinLnBrk="0" hangingPunct="1">
                        <a:lnSpc>
                          <a:spcPct val="100000"/>
                        </a:lnSpc>
                        <a:spcBef>
                          <a:spcPts val="0"/>
                        </a:spcBef>
                        <a:spcAft>
                          <a:spcPts val="0"/>
                        </a:spcAft>
                        <a:buClrTx/>
                        <a:buSzTx/>
                        <a:buFont typeface="+mj-lt"/>
                        <a:buAutoNum type="alphaLcPeriod"/>
                        <a:tabLst/>
                        <a:defRPr/>
                      </a:pPr>
                      <a:r>
                        <a:rPr lang="es-ES" sz="1600" b="0"/>
                        <a:t>Minoristas</a:t>
                      </a:r>
                    </a:p>
                    <a:p>
                      <a:pPr marL="457200" marR="0" lvl="0" indent="-457200" algn="just" defTabSz="914400" rtl="0" eaLnBrk="1" fontAlgn="auto" latinLnBrk="0" hangingPunct="1">
                        <a:lnSpc>
                          <a:spcPct val="100000"/>
                        </a:lnSpc>
                        <a:spcBef>
                          <a:spcPts val="0"/>
                        </a:spcBef>
                        <a:spcAft>
                          <a:spcPts val="0"/>
                        </a:spcAft>
                        <a:buClrTx/>
                        <a:buSzTx/>
                        <a:buFont typeface="+mj-lt"/>
                        <a:buAutoNum type="alphaLcPeriod"/>
                        <a:tabLst/>
                        <a:defRPr/>
                      </a:pPr>
                      <a:r>
                        <a:rPr lang="es-ES" sz="1600" b="0"/>
                        <a:t>Agentes públicos</a:t>
                      </a:r>
                      <a:endParaRPr lang="es-ES" sz="1600" b="0" dirty="0"/>
                    </a:p>
                  </a:txBody>
                  <a:tcPr/>
                </a:tc>
                <a:tc>
                  <a:txBody>
                    <a:bodyPr/>
                    <a:lstStyle/>
                    <a:p>
                      <a:pPr marL="457200" indent="-457200" algn="just">
                        <a:buFont typeface="+mj-lt"/>
                        <a:buAutoNum type="alphaLcPeriod"/>
                      </a:pPr>
                      <a:r>
                        <a:rPr lang="es-ES" sz="1600" b="0"/>
                        <a:t>Es lo mismo</a:t>
                      </a:r>
                    </a:p>
                    <a:p>
                      <a:pPr marL="457200" indent="-457200" algn="just">
                        <a:buFont typeface="+mj-lt"/>
                        <a:buAutoNum type="alphaLcPeriod"/>
                      </a:pPr>
                      <a:r>
                        <a:rPr lang="es-ES" sz="1600" b="0"/>
                        <a:t>Las start-ups tienen potencial de ampliación</a:t>
                      </a:r>
                    </a:p>
                    <a:p>
                      <a:pPr marL="457200" indent="-457200" algn="just">
                        <a:buFont typeface="+mj-lt"/>
                        <a:buAutoNum type="alphaLcPeriod"/>
                      </a:pPr>
                      <a:r>
                        <a:rPr lang="es-ES" sz="1600" b="0"/>
                        <a:t>Las pequeñas empresas tienen menos de 10 empleados</a:t>
                      </a:r>
                    </a:p>
                    <a:p>
                      <a:pPr marL="457200" indent="-457200" algn="just">
                        <a:buFont typeface="+mj-lt"/>
                        <a:buAutoNum type="alphaLcPeriod"/>
                      </a:pPr>
                      <a:r>
                        <a:rPr lang="es-ES" sz="1600" b="0"/>
                        <a:t>Las start-ups son empresas nacionales</a:t>
                      </a:r>
                      <a:endParaRPr lang="es-ES" sz="1600" b="0" dirty="0"/>
                    </a:p>
                  </a:txBody>
                  <a:tcPr/>
                </a:tc>
                <a:tc>
                  <a:txBody>
                    <a:bodyPr/>
                    <a:lstStyle/>
                    <a:p>
                      <a:pPr marL="457200" indent="-457200" algn="just">
                        <a:buFont typeface="+mj-lt"/>
                        <a:buAutoNum type="alphaLcPeriod"/>
                      </a:pPr>
                      <a:r>
                        <a:rPr lang="es-ES" sz="1600" b="0"/>
                        <a:t>Utiliza tecnología de la información </a:t>
                      </a:r>
                    </a:p>
                    <a:p>
                      <a:pPr marL="457200" indent="-457200" algn="just">
                        <a:buFont typeface="+mj-lt"/>
                        <a:buAutoNum type="alphaLcPeriod"/>
                      </a:pPr>
                      <a:r>
                        <a:rPr lang="es-ES" sz="1600" b="0"/>
                        <a:t>Es internacional</a:t>
                      </a:r>
                    </a:p>
                    <a:p>
                      <a:pPr marL="457200" indent="-457200" algn="just">
                        <a:buFont typeface="+mj-lt"/>
                        <a:buAutoNum type="alphaLcPeriod"/>
                      </a:pPr>
                      <a:r>
                        <a:rPr lang="es-ES" sz="1600" b="0"/>
                        <a:t>Es adaptable y resiliente</a:t>
                      </a:r>
                    </a:p>
                    <a:p>
                      <a:pPr marL="457200" indent="-457200" algn="just">
                        <a:buFont typeface="+mj-lt"/>
                        <a:buAutoNum type="alphaLcPeriod"/>
                      </a:pPr>
                      <a:r>
                        <a:rPr lang="es-ES" sz="1600" b="0"/>
                        <a:t>Se basa en la economía colaborativa</a:t>
                      </a:r>
                      <a:endParaRPr lang="es-ES" sz="1600" b="0" dirty="0"/>
                    </a:p>
                  </a:txBody>
                  <a:tcPr/>
                </a:tc>
                <a:tc>
                  <a:txBody>
                    <a:bodyPr/>
                    <a:lstStyle/>
                    <a:p>
                      <a:pPr marL="457200" indent="-457200" algn="just">
                        <a:buFont typeface="+mj-lt"/>
                        <a:buAutoNum type="alphaLcPeriod"/>
                      </a:pPr>
                      <a:r>
                        <a:rPr lang="es-ES" sz="1600" b="0"/>
                        <a:t>Tu CV</a:t>
                      </a:r>
                    </a:p>
                    <a:p>
                      <a:pPr marL="457200" indent="-457200" algn="just">
                        <a:buFont typeface="+mj-lt"/>
                        <a:buAutoNum type="alphaLcPeriod"/>
                      </a:pPr>
                      <a:r>
                        <a:rPr lang="es-ES" sz="1600" b="0"/>
                        <a:t>Breve descripción de tu producto</a:t>
                      </a:r>
                    </a:p>
                    <a:p>
                      <a:pPr marL="457200" indent="-457200" algn="just">
                        <a:buFont typeface="+mj-lt"/>
                        <a:buAutoNum type="alphaLcPeriod"/>
                      </a:pPr>
                      <a:r>
                        <a:rPr lang="es-ES" sz="1600" b="0"/>
                        <a:t>Una herramienta de telecomunicaciones</a:t>
                      </a:r>
                    </a:p>
                    <a:p>
                      <a:pPr marL="457200" indent="-457200" algn="just">
                        <a:buFont typeface="+mj-lt"/>
                        <a:buAutoNum type="alphaLcPeriod"/>
                      </a:pPr>
                      <a:r>
                        <a:rPr lang="es-ES" sz="1600" b="0"/>
                        <a:t>Breve descripción de la idea del proyecto y MN</a:t>
                      </a:r>
                      <a:endParaRPr lang="es-ES" sz="1600" b="0" dirty="0"/>
                    </a:p>
                  </a:txBody>
                  <a:tcPr/>
                </a:tc>
                <a:extLst>
                  <a:ext uri="{0D108BD9-81ED-4DB2-BD59-A6C34878D82A}">
                    <a16:rowId xmlns:a16="http://schemas.microsoft.com/office/drawing/2014/main" val="232408843"/>
                  </a:ext>
                </a:extLst>
              </a:tr>
            </a:tbl>
          </a:graphicData>
        </a:graphic>
      </p:graphicFrame>
      <p:pic>
        <p:nvPicPr>
          <p:cNvPr id="8" name="Obrázok 7"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1074413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84F2A5-F36C-410C-663C-F63D8AC96BA9}"/>
              </a:ext>
            </a:extLst>
          </p:cNvPr>
          <p:cNvSpPr>
            <a:spLocks noGrp="1"/>
          </p:cNvSpPr>
          <p:nvPr>
            <p:ph type="title"/>
          </p:nvPr>
        </p:nvSpPr>
        <p:spPr/>
        <p:txBody>
          <a:bodyPr/>
          <a:lstStyle/>
          <a:p>
            <a:r>
              <a:rPr lang="es-ES"/>
              <a:t>Test de autoevaluación: soluciones</a:t>
            </a:r>
          </a:p>
        </p:txBody>
      </p:sp>
      <p:pic>
        <p:nvPicPr>
          <p:cNvPr id="5" name="Picture 2" descr="Restart">
            <a:extLst>
              <a:ext uri="{FF2B5EF4-FFF2-40B4-BE49-F238E27FC236}">
                <a16:creationId xmlns:a16="http://schemas.microsoft.com/office/drawing/2014/main" id="{923BF357-A532-E7CB-0A30-42E5DFCB46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9F5F9BBF-F338-4547-B4B0-44CFA9337D07}"/>
              </a:ext>
            </a:extLst>
          </p:cNvPr>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US" sz="1200" dirty="0">
              <a:solidFill>
                <a:schemeClr val="bg1"/>
              </a:solidFill>
            </a:endParaRPr>
          </a:p>
        </p:txBody>
      </p:sp>
      <p:graphicFrame>
        <p:nvGraphicFramePr>
          <p:cNvPr id="10" name="Tabla 10">
            <a:extLst>
              <a:ext uri="{FF2B5EF4-FFF2-40B4-BE49-F238E27FC236}">
                <a16:creationId xmlns:a16="http://schemas.microsoft.com/office/drawing/2014/main" id="{413030EE-FF19-6F2B-0F71-F76CDAB4B2F7}"/>
              </a:ext>
            </a:extLst>
          </p:cNvPr>
          <p:cNvGraphicFramePr>
            <a:graphicFrameLocks noGrp="1"/>
          </p:cNvGraphicFramePr>
          <p:nvPr>
            <p:ph sz="half" idx="1"/>
            <p:extLst>
              <p:ext uri="{D42A27DB-BD31-4B8C-83A1-F6EECF244321}">
                <p14:modId xmlns:p14="http://schemas.microsoft.com/office/powerpoint/2010/main" val="1731921733"/>
              </p:ext>
            </p:extLst>
          </p:nvPr>
        </p:nvGraphicFramePr>
        <p:xfrm>
          <a:off x="833027" y="1788535"/>
          <a:ext cx="10586905" cy="4002665"/>
        </p:xfrm>
        <a:graphic>
          <a:graphicData uri="http://schemas.openxmlformats.org/drawingml/2006/table">
            <a:tbl>
              <a:tblPr firstRow="1" bandRow="1">
                <a:tableStyleId>{21E4AEA4-8DFA-4A89-87EB-49C32662AFE0}</a:tableStyleId>
              </a:tblPr>
              <a:tblGrid>
                <a:gridCol w="2117381">
                  <a:extLst>
                    <a:ext uri="{9D8B030D-6E8A-4147-A177-3AD203B41FA5}">
                      <a16:colId xmlns:a16="http://schemas.microsoft.com/office/drawing/2014/main" val="2601891750"/>
                    </a:ext>
                  </a:extLst>
                </a:gridCol>
                <a:gridCol w="1940374">
                  <a:extLst>
                    <a:ext uri="{9D8B030D-6E8A-4147-A177-3AD203B41FA5}">
                      <a16:colId xmlns:a16="http://schemas.microsoft.com/office/drawing/2014/main" val="3559158159"/>
                    </a:ext>
                  </a:extLst>
                </a:gridCol>
                <a:gridCol w="2294388">
                  <a:extLst>
                    <a:ext uri="{9D8B030D-6E8A-4147-A177-3AD203B41FA5}">
                      <a16:colId xmlns:a16="http://schemas.microsoft.com/office/drawing/2014/main" val="1947302738"/>
                    </a:ext>
                  </a:extLst>
                </a:gridCol>
                <a:gridCol w="1925274">
                  <a:extLst>
                    <a:ext uri="{9D8B030D-6E8A-4147-A177-3AD203B41FA5}">
                      <a16:colId xmlns:a16="http://schemas.microsoft.com/office/drawing/2014/main" val="3283798389"/>
                    </a:ext>
                  </a:extLst>
                </a:gridCol>
                <a:gridCol w="2309488">
                  <a:extLst>
                    <a:ext uri="{9D8B030D-6E8A-4147-A177-3AD203B41FA5}">
                      <a16:colId xmlns:a16="http://schemas.microsoft.com/office/drawing/2014/main" val="2128591119"/>
                    </a:ext>
                  </a:extLst>
                </a:gridCol>
              </a:tblGrid>
              <a:tr h="103055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a:t>¿Qué es un modelo de negocio para una MiPyme?</a:t>
                      </a:r>
                      <a:endParaRPr lang="es-ES"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a:t>¿Quiénes son los clientes en un modelo de negocio B2B?</a:t>
                      </a:r>
                      <a:endParaRPr lang="es-ES"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a:t>¿Cuál es la diferencia entre una pequeña empresa y una start-up?</a:t>
                      </a:r>
                      <a:endParaRPr lang="es-ES"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a:t>¿Cuál es el aspecto clave de un MN post-COVID?</a:t>
                      </a:r>
                      <a:endParaRPr lang="es-ES"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a:t>¿Qué es un one-pager?</a:t>
                      </a:r>
                      <a:endParaRPr lang="es-ES" dirty="0"/>
                    </a:p>
                  </a:txBody>
                  <a:tcPr/>
                </a:tc>
                <a:extLst>
                  <a:ext uri="{0D108BD9-81ED-4DB2-BD59-A6C34878D82A}">
                    <a16:rowId xmlns:a16="http://schemas.microsoft.com/office/drawing/2014/main" val="4178373252"/>
                  </a:ext>
                </a:extLst>
              </a:tr>
              <a:tr h="2813945">
                <a:tc>
                  <a:txBody>
                    <a:bodyPr/>
                    <a:lstStyle/>
                    <a:p>
                      <a:pPr marL="457200" indent="-457200" algn="just">
                        <a:buFont typeface="+mj-lt"/>
                        <a:buAutoNum type="alphaLcPeriod"/>
                      </a:pPr>
                      <a:r>
                        <a:rPr lang="es-ES" sz="1600" b="0"/>
                        <a:t>Plan de contacto con los clientes</a:t>
                      </a:r>
                    </a:p>
                    <a:p>
                      <a:pPr marL="457200" indent="-457200" algn="just">
                        <a:buFont typeface="+mj-lt"/>
                        <a:buAutoNum type="alphaLcPeriod"/>
                      </a:pPr>
                      <a:r>
                        <a:rPr lang="es-ES" sz="1600" b="0"/>
                        <a:t>Plan de creación de nuevos productos</a:t>
                      </a:r>
                    </a:p>
                    <a:p>
                      <a:pPr marL="457200" indent="-457200" algn="just">
                        <a:buFont typeface="+mj-lt"/>
                        <a:buAutoNum type="alphaLcPeriod"/>
                      </a:pPr>
                      <a:r>
                        <a:rPr lang="es-ES" sz="1600" b="1"/>
                        <a:t>Plan operativo y de beneficios</a:t>
                      </a:r>
                    </a:p>
                    <a:p>
                      <a:pPr marL="457200" indent="-457200" algn="just">
                        <a:buFont typeface="+mj-lt"/>
                        <a:buAutoNum type="alphaLcPeriod"/>
                      </a:pPr>
                      <a:r>
                        <a:rPr lang="es-ES" sz="1600" b="0"/>
                        <a:t>Plan de marketing</a:t>
                      </a:r>
                      <a:endParaRPr lang="es-ES" sz="1600" b="0" dirty="0"/>
                    </a:p>
                  </a:txBody>
                  <a:tcPr/>
                </a:tc>
                <a:tc>
                  <a:txBody>
                    <a:bodyPr/>
                    <a:lstStyle/>
                    <a:p>
                      <a:pPr marL="457200" marR="0" lvl="0" indent="-457200" algn="just" defTabSz="914400" rtl="0" eaLnBrk="1" fontAlgn="auto" latinLnBrk="0" hangingPunct="1">
                        <a:lnSpc>
                          <a:spcPct val="100000"/>
                        </a:lnSpc>
                        <a:spcBef>
                          <a:spcPts val="0"/>
                        </a:spcBef>
                        <a:spcAft>
                          <a:spcPts val="0"/>
                        </a:spcAft>
                        <a:buClrTx/>
                        <a:buSzTx/>
                        <a:buFont typeface="+mj-lt"/>
                        <a:buAutoNum type="alphaLcPeriod"/>
                        <a:tabLst/>
                        <a:defRPr/>
                      </a:pPr>
                      <a:r>
                        <a:rPr lang="es-ES" sz="1600" b="1"/>
                        <a:t>Otras empresas</a:t>
                      </a:r>
                    </a:p>
                    <a:p>
                      <a:pPr marL="457200" marR="0" lvl="0" indent="-457200" algn="just" defTabSz="914400" rtl="0" eaLnBrk="1" fontAlgn="auto" latinLnBrk="0" hangingPunct="1">
                        <a:lnSpc>
                          <a:spcPct val="100000"/>
                        </a:lnSpc>
                        <a:spcBef>
                          <a:spcPts val="0"/>
                        </a:spcBef>
                        <a:spcAft>
                          <a:spcPts val="0"/>
                        </a:spcAft>
                        <a:buClrTx/>
                        <a:buSzTx/>
                        <a:buFont typeface="+mj-lt"/>
                        <a:buAutoNum type="alphaLcPeriod"/>
                        <a:tabLst/>
                        <a:defRPr/>
                      </a:pPr>
                      <a:r>
                        <a:rPr lang="es-ES" sz="1600" b="0"/>
                        <a:t>Hogares</a:t>
                      </a:r>
                    </a:p>
                    <a:p>
                      <a:pPr marL="457200" marR="0" lvl="0" indent="-457200" algn="just" defTabSz="914400" rtl="0" eaLnBrk="1" fontAlgn="auto" latinLnBrk="0" hangingPunct="1">
                        <a:lnSpc>
                          <a:spcPct val="100000"/>
                        </a:lnSpc>
                        <a:spcBef>
                          <a:spcPts val="0"/>
                        </a:spcBef>
                        <a:spcAft>
                          <a:spcPts val="0"/>
                        </a:spcAft>
                        <a:buClrTx/>
                        <a:buSzTx/>
                        <a:buFont typeface="+mj-lt"/>
                        <a:buAutoNum type="alphaLcPeriod"/>
                        <a:tabLst/>
                        <a:defRPr/>
                      </a:pPr>
                      <a:r>
                        <a:rPr lang="es-ES" sz="1600" b="0"/>
                        <a:t>Minoristas</a:t>
                      </a:r>
                    </a:p>
                    <a:p>
                      <a:pPr marL="457200" marR="0" lvl="0" indent="-457200" algn="just" defTabSz="914400" rtl="0" eaLnBrk="1" fontAlgn="auto" latinLnBrk="0" hangingPunct="1">
                        <a:lnSpc>
                          <a:spcPct val="100000"/>
                        </a:lnSpc>
                        <a:spcBef>
                          <a:spcPts val="0"/>
                        </a:spcBef>
                        <a:spcAft>
                          <a:spcPts val="0"/>
                        </a:spcAft>
                        <a:buClrTx/>
                        <a:buSzTx/>
                        <a:buFont typeface="+mj-lt"/>
                        <a:buAutoNum type="alphaLcPeriod"/>
                        <a:tabLst/>
                        <a:defRPr/>
                      </a:pPr>
                      <a:r>
                        <a:rPr lang="es-ES" sz="1600" b="0"/>
                        <a:t>Agentes públicos</a:t>
                      </a:r>
                      <a:endParaRPr lang="es-ES" sz="1600" b="0" dirty="0"/>
                    </a:p>
                  </a:txBody>
                  <a:tcPr/>
                </a:tc>
                <a:tc>
                  <a:txBody>
                    <a:bodyPr/>
                    <a:lstStyle/>
                    <a:p>
                      <a:pPr marL="457200" indent="-457200" algn="just">
                        <a:buFont typeface="+mj-lt"/>
                        <a:buAutoNum type="alphaLcPeriod"/>
                      </a:pPr>
                      <a:r>
                        <a:rPr lang="es-ES" sz="1600" b="0"/>
                        <a:t>Es lo mismo</a:t>
                      </a:r>
                    </a:p>
                    <a:p>
                      <a:pPr marL="457200" indent="-457200" algn="just">
                        <a:buFont typeface="+mj-lt"/>
                        <a:buAutoNum type="alphaLcPeriod"/>
                      </a:pPr>
                      <a:r>
                        <a:rPr lang="es-ES" sz="1600" b="1"/>
                        <a:t>Las start-ups tienen potencial de ampliación</a:t>
                      </a:r>
                    </a:p>
                    <a:p>
                      <a:pPr marL="457200" indent="-457200" algn="just">
                        <a:buFont typeface="+mj-lt"/>
                        <a:buAutoNum type="alphaLcPeriod"/>
                      </a:pPr>
                      <a:r>
                        <a:rPr lang="es-ES" sz="1600" b="0"/>
                        <a:t>Las pequeñas empresas tienen menos de 10 empleados</a:t>
                      </a:r>
                    </a:p>
                    <a:p>
                      <a:pPr marL="457200" indent="-457200" algn="just">
                        <a:buFont typeface="+mj-lt"/>
                        <a:buAutoNum type="alphaLcPeriod"/>
                      </a:pPr>
                      <a:r>
                        <a:rPr lang="es-ES" sz="1600" b="0"/>
                        <a:t>Las start-ups son empresas nacionales</a:t>
                      </a:r>
                      <a:endParaRPr lang="es-ES" sz="1600" b="0" dirty="0"/>
                    </a:p>
                  </a:txBody>
                  <a:tcPr/>
                </a:tc>
                <a:tc>
                  <a:txBody>
                    <a:bodyPr/>
                    <a:lstStyle/>
                    <a:p>
                      <a:pPr marL="457200" indent="-457200" algn="just">
                        <a:buFont typeface="+mj-lt"/>
                        <a:buAutoNum type="alphaLcPeriod"/>
                      </a:pPr>
                      <a:r>
                        <a:rPr lang="es-ES" sz="1600" b="0"/>
                        <a:t>Utiliza tecnología de la información </a:t>
                      </a:r>
                    </a:p>
                    <a:p>
                      <a:pPr marL="457200" indent="-457200" algn="just">
                        <a:buFont typeface="+mj-lt"/>
                        <a:buAutoNum type="alphaLcPeriod"/>
                      </a:pPr>
                      <a:r>
                        <a:rPr lang="es-ES" sz="1600" b="0"/>
                        <a:t>Es internacional</a:t>
                      </a:r>
                    </a:p>
                    <a:p>
                      <a:pPr marL="457200" indent="-457200" algn="just">
                        <a:buFont typeface="+mj-lt"/>
                        <a:buAutoNum type="alphaLcPeriod"/>
                      </a:pPr>
                      <a:r>
                        <a:rPr lang="es-ES" sz="1600" b="1"/>
                        <a:t>Es adaptable y resiliente</a:t>
                      </a:r>
                    </a:p>
                    <a:p>
                      <a:pPr marL="457200" indent="-457200" algn="just">
                        <a:buFont typeface="+mj-lt"/>
                        <a:buAutoNum type="alphaLcPeriod"/>
                      </a:pPr>
                      <a:r>
                        <a:rPr lang="es-ES" sz="1600" b="0"/>
                        <a:t>Se basa en la economía colaborativa</a:t>
                      </a:r>
                      <a:endParaRPr lang="es-ES" sz="1600" b="0" dirty="0"/>
                    </a:p>
                  </a:txBody>
                  <a:tcPr/>
                </a:tc>
                <a:tc>
                  <a:txBody>
                    <a:bodyPr/>
                    <a:lstStyle/>
                    <a:p>
                      <a:pPr marL="457200" indent="-457200" algn="just">
                        <a:buFont typeface="+mj-lt"/>
                        <a:buAutoNum type="alphaLcPeriod"/>
                      </a:pPr>
                      <a:r>
                        <a:rPr lang="es-ES" sz="1600" b="0"/>
                        <a:t>Tu CV</a:t>
                      </a:r>
                    </a:p>
                    <a:p>
                      <a:pPr marL="457200" indent="-457200" algn="just">
                        <a:buFont typeface="+mj-lt"/>
                        <a:buAutoNum type="alphaLcPeriod"/>
                      </a:pPr>
                      <a:r>
                        <a:rPr lang="es-ES" sz="1600" b="0"/>
                        <a:t>Breve descripción de tu producto</a:t>
                      </a:r>
                    </a:p>
                    <a:p>
                      <a:pPr marL="457200" indent="-457200" algn="just">
                        <a:buFont typeface="+mj-lt"/>
                        <a:buAutoNum type="alphaLcPeriod"/>
                      </a:pPr>
                      <a:r>
                        <a:rPr lang="es-ES" sz="1600" b="0"/>
                        <a:t>Una herramienta de telecomunicaciones</a:t>
                      </a:r>
                    </a:p>
                    <a:p>
                      <a:pPr marL="457200" indent="-457200" algn="just">
                        <a:buFont typeface="+mj-lt"/>
                        <a:buAutoNum type="alphaLcPeriod"/>
                      </a:pPr>
                      <a:r>
                        <a:rPr lang="es-ES" sz="1600" b="1"/>
                        <a:t>Breve descripción de la idea del proyecto y MN</a:t>
                      </a:r>
                      <a:endParaRPr lang="es-ES" sz="1600" b="1" dirty="0"/>
                    </a:p>
                  </a:txBody>
                  <a:tcPr/>
                </a:tc>
                <a:extLst>
                  <a:ext uri="{0D108BD9-81ED-4DB2-BD59-A6C34878D82A}">
                    <a16:rowId xmlns:a16="http://schemas.microsoft.com/office/drawing/2014/main" val="232408843"/>
                  </a:ext>
                </a:extLst>
              </a:tr>
            </a:tbl>
          </a:graphicData>
        </a:graphic>
      </p:graphicFrame>
      <p:pic>
        <p:nvPicPr>
          <p:cNvPr id="8" name="Obrázok 7"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1685771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lstStyle/>
          <a:p>
            <a:r>
              <a:rPr lang="en-US" sz="4000" b="1"/>
              <a:t>Lecturas y notas adicionales</a:t>
            </a:r>
            <a:br>
              <a:rPr lang="en-GB" sz="4000" dirty="0"/>
            </a:br>
            <a:endParaRPr lang="en-GB" dirty="0"/>
          </a:p>
        </p:txBody>
      </p:sp>
      <p:sp>
        <p:nvSpPr>
          <p:cNvPr id="8" name="Rectángulo 7"/>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US" sz="1200" dirty="0">
              <a:solidFill>
                <a:schemeClr val="bg1"/>
              </a:solidFill>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a:xfrm>
            <a:off x="1066800" y="1845734"/>
            <a:ext cx="10058400" cy="4023360"/>
          </a:xfrm>
        </p:spPr>
        <p:txBody>
          <a:bodyPr>
            <a:normAutofit fontScale="62500" lnSpcReduction="20000"/>
          </a:bodyPr>
          <a:lstStyle/>
          <a:p>
            <a:pPr marL="0" marR="0" indent="0" algn="just">
              <a:lnSpc>
                <a:spcPct val="107000"/>
              </a:lnSpc>
              <a:spcBef>
                <a:spcPts val="0"/>
              </a:spcBef>
              <a:spcAft>
                <a:spcPts val="800"/>
              </a:spcAft>
              <a:buNone/>
            </a:pPr>
            <a:r>
              <a:rPr lang="en-GB" sz="1800" b="1">
                <a:effectLst/>
                <a:latin typeface="Calibri" panose="020F0502020204030204" pitchFamily="34" charset="0"/>
                <a:ea typeface="Calibri" panose="020F0502020204030204" pitchFamily="34" charset="0"/>
                <a:cs typeface="Times New Roman" panose="02020603050405020304" pitchFamily="18" charset="0"/>
              </a:rPr>
              <a:t>Nivel inicial: </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Ovans</a:t>
            </a:r>
            <a:r>
              <a:rPr lang="en-GB" sz="1800" dirty="0">
                <a:effectLst/>
                <a:latin typeface="Calibri" panose="020F0502020204030204" pitchFamily="34" charset="0"/>
                <a:ea typeface="Calibri" panose="020F0502020204030204" pitchFamily="34" charset="0"/>
                <a:cs typeface="Times New Roman" panose="02020603050405020304" pitchFamily="18" charset="0"/>
              </a:rPr>
              <a:t>, A.: What Is a Business Model? In Harvard Business Review, January 23, 2015</a:t>
            </a:r>
            <a:r>
              <a:rPr lang="en-GB" sz="1800">
                <a:effectLst/>
                <a:latin typeface="Calibri" panose="020F0502020204030204" pitchFamily="34" charset="0"/>
                <a:ea typeface="Calibri" panose="020F0502020204030204" pitchFamily="34" charset="0"/>
                <a:cs typeface="Times New Roman" panose="02020603050405020304" pitchFamily="18" charset="0"/>
              </a:rPr>
              <a:t>. Disponible en: </a:t>
            </a:r>
            <a:r>
              <a:rPr lang="en-GB" sz="1800" dirty="0">
                <a:effectLst/>
                <a:latin typeface="Calibri" panose="020F0502020204030204" pitchFamily="34" charset="0"/>
                <a:ea typeface="Calibri" panose="020F0502020204030204" pitchFamily="34" charset="0"/>
                <a:cs typeface="Times New Roman" panose="02020603050405020304" pitchFamily="18" charset="0"/>
              </a:rPr>
              <a:t>https://hbr.org/2015/01/what-is-a-business-model</a:t>
            </a:r>
          </a:p>
          <a:p>
            <a:pPr marL="0" marR="0" indent="0" algn="just">
              <a:lnSpc>
                <a:spcPct val="107000"/>
              </a:lnSpc>
              <a:spcBef>
                <a:spcPts val="0"/>
              </a:spcBef>
              <a:spcAft>
                <a:spcPts val="800"/>
              </a:spcAft>
              <a:buNone/>
            </a:pPr>
            <a:r>
              <a:rPr lang="en-GB" sz="1800" b="1">
                <a:effectLst/>
                <a:latin typeface="Calibri" panose="020F0502020204030204" pitchFamily="34" charset="0"/>
                <a:ea typeface="Calibri" panose="020F0502020204030204" pitchFamily="34" charset="0"/>
                <a:cs typeface="Times New Roman" panose="02020603050405020304" pitchFamily="18" charset="0"/>
              </a:rPr>
              <a:t>Intermedio: </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Cohan, S.P: 6 Great Business Models to Consider for a Start</a:t>
            </a:r>
            <a:r>
              <a:rPr lang="hu-HU" sz="1800" dirty="0">
                <a:effectLst/>
                <a:latin typeface="Calibri" panose="020F0502020204030204" pitchFamily="34" charset="0"/>
                <a:ea typeface="Calibri" panose="020F0502020204030204" pitchFamily="34" charset="0"/>
                <a:cs typeface="Times New Roman" panose="02020603050405020304" pitchFamily="18" charset="0"/>
              </a:rPr>
              <a:t>-</a:t>
            </a:r>
            <a:r>
              <a:rPr lang="en-GB" sz="1800" dirty="0">
                <a:effectLst/>
                <a:latin typeface="Calibri" panose="020F0502020204030204" pitchFamily="34" charset="0"/>
                <a:ea typeface="Calibri" panose="020F0502020204030204" pitchFamily="34" charset="0"/>
                <a:cs typeface="Times New Roman" panose="02020603050405020304" pitchFamily="18" charset="0"/>
              </a:rPr>
              <a:t>up. In: Entrepreneur, 30A April 2014</a:t>
            </a:r>
            <a:r>
              <a:rPr lang="en-GB" sz="1800">
                <a:effectLst/>
                <a:latin typeface="Calibri" panose="020F0502020204030204" pitchFamily="34" charset="0"/>
                <a:ea typeface="Calibri" panose="020F0502020204030204" pitchFamily="34" charset="0"/>
                <a:cs typeface="Times New Roman" panose="02020603050405020304" pitchFamily="18" charset="0"/>
              </a:rPr>
              <a:t>. Disponible en: </a:t>
            </a:r>
            <a:r>
              <a:rPr lang="en-GB" sz="1800" dirty="0">
                <a:effectLst/>
                <a:latin typeface="Calibri" panose="020F0502020204030204" pitchFamily="34" charset="0"/>
                <a:ea typeface="Calibri" panose="020F0502020204030204" pitchFamily="34" charset="0"/>
                <a:cs typeface="Times New Roman" panose="02020603050405020304" pitchFamily="18" charset="0"/>
                <a:hlinkClick r:id="rId2"/>
              </a:rPr>
              <a:t>https://www.entrepreneur.com/business-news/6-great-business-models-to-consider-for-a-startup/233451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en-GB" sz="1800" b="1">
                <a:effectLst/>
                <a:latin typeface="Calibri" panose="020F0502020204030204" pitchFamily="34" charset="0"/>
                <a:ea typeface="Calibri" panose="020F0502020204030204" pitchFamily="34" charset="0"/>
                <a:cs typeface="Times New Roman" panose="02020603050405020304" pitchFamily="18" charset="0"/>
              </a:rPr>
              <a:t>Graduado: </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Kubzansky</a:t>
            </a:r>
            <a:r>
              <a:rPr lang="en-GB" sz="1800" dirty="0">
                <a:effectLst/>
                <a:latin typeface="Calibri" panose="020F0502020204030204" pitchFamily="34" charset="0"/>
                <a:ea typeface="Calibri" panose="020F0502020204030204" pitchFamily="34" charset="0"/>
                <a:cs typeface="Times New Roman" panose="02020603050405020304" pitchFamily="18" charset="0"/>
              </a:rPr>
              <a:t>, M.: The Importance of Business Models. The 2012 Brookings Blum Roundtable </a:t>
            </a:r>
            <a:r>
              <a:rPr lang="en-GB" sz="1800">
                <a:effectLst/>
                <a:latin typeface="Calibri" panose="020F0502020204030204" pitchFamily="34" charset="0"/>
                <a:ea typeface="Calibri" panose="020F0502020204030204" pitchFamily="34" charset="0"/>
                <a:cs typeface="Times New Roman" panose="02020603050405020304" pitchFamily="18" charset="0"/>
              </a:rPr>
              <a:t>Policy Briefs. Disponible en: </a:t>
            </a:r>
            <a:r>
              <a:rPr lang="en-GB" sz="1800" dirty="0">
                <a:effectLst/>
                <a:latin typeface="Calibri" panose="020F0502020204030204" pitchFamily="34" charset="0"/>
                <a:ea typeface="Calibri" panose="020F0502020204030204" pitchFamily="34" charset="0"/>
                <a:cs typeface="Times New Roman" panose="02020603050405020304" pitchFamily="18" charset="0"/>
                <a:hlinkClick r:id="rId3"/>
              </a:rPr>
              <a:t>https://www.brookings.edu/wp-content/uploads/2016/06/10-business-models-kubzansky.pdf</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Nielsen, Christian &amp; Lund, Morten. (2014). An Introduction to Business Models. SSRN Electronic Journal. 10.2139/ssrn.2579454</a:t>
            </a:r>
            <a:r>
              <a:rPr lang="en-GB" sz="1800">
                <a:effectLst/>
                <a:latin typeface="Calibri" panose="020F0502020204030204" pitchFamily="34" charset="0"/>
                <a:ea typeface="Calibri" panose="020F0502020204030204" pitchFamily="34" charset="0"/>
                <a:cs typeface="Times New Roman" panose="02020603050405020304" pitchFamily="18" charset="0"/>
              </a:rPr>
              <a:t>.  </a:t>
            </a:r>
            <a:r>
              <a:rPr lang="en-GB" sz="1900">
                <a:effectLst/>
                <a:latin typeface="Calibri" panose="020F0502020204030204" pitchFamily="34" charset="0"/>
                <a:ea typeface="Calibri" panose="020F0502020204030204" pitchFamily="34" charset="0"/>
                <a:cs typeface="Times New Roman" panose="02020603050405020304" pitchFamily="18" charset="0"/>
              </a:rPr>
              <a:t>Disponible en: </a:t>
            </a:r>
            <a:r>
              <a:rPr lang="en-GB" sz="1900" dirty="0">
                <a:hlinkClick r:id="rId4"/>
              </a:rPr>
              <a:t>(PDF) An Introduction to Business Models (researchgate.net)</a:t>
            </a:r>
            <a:r>
              <a:rPr lang="en-GB" sz="1900" dirty="0"/>
              <a:t> </a:t>
            </a:r>
          </a:p>
          <a:p>
            <a:pPr marL="0" marR="0" indent="0" algn="just">
              <a:lnSpc>
                <a:spcPct val="107000"/>
              </a:lnSpc>
              <a:spcBef>
                <a:spcPts val="0"/>
              </a:spcBef>
              <a:spcAft>
                <a:spcPts val="800"/>
              </a:spcAft>
              <a:buNone/>
            </a:pPr>
            <a:r>
              <a:rPr lang="en-US" sz="1900" dirty="0">
                <a:latin typeface="Calibri" panose="020F0502020204030204" pitchFamily="34" charset="0"/>
                <a:ea typeface="Calibri" panose="020F0502020204030204" pitchFamily="34" charset="0"/>
                <a:cs typeface="Times New Roman" panose="02020603050405020304" pitchFamily="18" charset="0"/>
              </a:rPr>
              <a:t>European Foundation for the Improvement of Living and Working Conditions: </a:t>
            </a:r>
            <a:r>
              <a:rPr lang="en-US" sz="1600" dirty="0">
                <a:hlinkClick r:id="rId5"/>
              </a:rPr>
              <a:t>Employment and </a:t>
            </a:r>
            <a:r>
              <a:rPr lang="en-US" sz="1600" dirty="0" err="1">
                <a:hlinkClick r:id="rId5"/>
              </a:rPr>
              <a:t>labour</a:t>
            </a:r>
            <a:r>
              <a:rPr lang="en-US" sz="1600" dirty="0">
                <a:hlinkClick r:id="rId5"/>
              </a:rPr>
              <a:t> markets | </a:t>
            </a:r>
            <a:r>
              <a:rPr lang="en-US" sz="1600" dirty="0" err="1">
                <a:hlinkClick r:id="rId5"/>
              </a:rPr>
              <a:t>Eurofound</a:t>
            </a:r>
            <a:r>
              <a:rPr lang="en-US" sz="1600" dirty="0">
                <a:hlinkClick r:id="rId5"/>
              </a:rPr>
              <a:t> (europa.eu)</a:t>
            </a:r>
            <a:endParaRPr lang="en-US" sz="1600" dirty="0"/>
          </a:p>
          <a:p>
            <a:pPr marL="0" marR="0" indent="0" algn="just">
              <a:lnSpc>
                <a:spcPct val="107000"/>
              </a:lnSpc>
              <a:spcBef>
                <a:spcPts val="0"/>
              </a:spcBef>
              <a:spcAft>
                <a:spcPts val="800"/>
              </a:spcAft>
              <a:buNone/>
            </a:pPr>
            <a:r>
              <a:rPr lang="en-US" sz="1600"/>
              <a:t>Lecturas de la OCDE sobre financiación de pymes: </a:t>
            </a:r>
            <a:r>
              <a:rPr lang="en-US" sz="1400" dirty="0">
                <a:hlinkClick r:id="rId6"/>
              </a:rPr>
              <a:t>SME and Entrepreneurship Financing - OECD</a:t>
            </a:r>
            <a:endParaRPr lang="en-US" sz="1600" dirty="0"/>
          </a:p>
          <a:p>
            <a:pPr marL="0" marR="0" indent="0" algn="just">
              <a:lnSpc>
                <a:spcPct val="107000"/>
              </a:lnSpc>
              <a:spcBef>
                <a:spcPts val="0"/>
              </a:spcBef>
              <a:spcAft>
                <a:spcPts val="800"/>
              </a:spcAft>
              <a:buNone/>
            </a:pPr>
            <a:r>
              <a:rPr lang="en-US" sz="1600" b="1"/>
              <a:t>Más libros para leer: </a:t>
            </a:r>
            <a:endParaRPr lang="en-US" sz="1600" b="1" dirty="0"/>
          </a:p>
          <a:p>
            <a:pPr marL="0" marR="0" indent="0" algn="just">
              <a:lnSpc>
                <a:spcPct val="107000"/>
              </a:lnSpc>
              <a:spcBef>
                <a:spcPts val="0"/>
              </a:spcBef>
              <a:spcAft>
                <a:spcPts val="800"/>
              </a:spcAft>
              <a:buNone/>
            </a:pPr>
            <a:r>
              <a:rPr lang="en-US" sz="1600" dirty="0">
                <a:hlinkClick r:id="rId7"/>
              </a:rPr>
              <a:t>8 Books To Read If You Are Thinking of Starting A Company - </a:t>
            </a:r>
            <a:r>
              <a:rPr lang="en-US" sz="1600" dirty="0" err="1">
                <a:hlinkClick r:id="rId7"/>
              </a:rPr>
              <a:t>Gobookmart</a:t>
            </a:r>
            <a:endParaRPr lang="en-GB" sz="1900" dirty="0"/>
          </a:p>
          <a:p>
            <a:pPr marL="0" marR="0" indent="0" algn="just">
              <a:lnSpc>
                <a:spcPct val="107000"/>
              </a:lnSpc>
              <a:spcBef>
                <a:spcPts val="0"/>
              </a:spcBef>
              <a:spcAft>
                <a:spcPts val="800"/>
              </a:spcAft>
              <a:buNone/>
            </a:pP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r>
              <a:rPr lang="en-GB" sz="1800" b="1">
                <a:latin typeface="Calibri" panose="020F0502020204030204" pitchFamily="34" charset="0"/>
                <a:ea typeface="Calibri" panose="020F0502020204030204" pitchFamily="34" charset="0"/>
                <a:cs typeface="Times New Roman" panose="02020603050405020304" pitchFamily="18" charset="0"/>
              </a:rPr>
              <a:t>Nota: todas las imágenes son de freepik</a:t>
            </a:r>
            <a:r>
              <a:rPr lang="en-GB" sz="1800" b="1" dirty="0">
                <a:latin typeface="Calibri" panose="020F0502020204030204" pitchFamily="34" charset="0"/>
                <a:ea typeface="Calibri" panose="020F0502020204030204" pitchFamily="34" charset="0"/>
                <a:cs typeface="Times New Roman" panose="02020603050405020304" pitchFamily="18" charset="0"/>
              </a:rPr>
              <a:t>.com. </a:t>
            </a:r>
            <a:r>
              <a:rPr lang="en-GB" sz="1300" dirty="0">
                <a:latin typeface="Calibri" panose="020F0502020204030204" pitchFamily="34" charset="0"/>
                <a:ea typeface="Calibri" panose="020F0502020204030204" pitchFamily="34" charset="0"/>
                <a:cs typeface="Times New Roman" panose="02020603050405020304" pitchFamily="18" charset="0"/>
                <a:hlinkClick r:id="rId8"/>
              </a:rPr>
              <a:t>https://www.freepik.com/free-vector/franchise-small-business-branch-expansion-banner_8188895.htm#query=franchise&amp;position=0&amp;from_view=search&amp;track=sph</a:t>
            </a:r>
            <a:r>
              <a:rPr lang="en-GB" sz="1300" dirty="0">
                <a:latin typeface="Calibri" panose="020F0502020204030204" pitchFamily="34" charset="0"/>
                <a:ea typeface="Calibri" panose="020F0502020204030204" pitchFamily="34" charset="0"/>
                <a:cs typeface="Times New Roman" panose="02020603050405020304" pitchFamily="18" charset="0"/>
              </a:rPr>
              <a:t>, https://www.freepik.com/free-vector/tiny-business-people-with-digital-devices-big-globe-surfing-internet-internet-addiction-real-life-substitution-living-online-disorder-concept-bright-vibrant-violet-isolated-illustration_10783001.htm#query=internet%20based%20business&amp;position=17&amp;from_view=search&amp;track=ais</a:t>
            </a:r>
          </a:p>
          <a:p>
            <a:pPr marL="0" marR="0" indent="0" algn="just">
              <a:lnSpc>
                <a:spcPct val="107000"/>
              </a:lnSpc>
              <a:spcBef>
                <a:spcPts val="0"/>
              </a:spcBef>
              <a:spcAft>
                <a:spcPts val="800"/>
              </a:spcAft>
              <a:buNone/>
            </a:pPr>
            <a:endParaRPr lang="en-GB" sz="1300" dirty="0"/>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10"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5254071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B1C45A-AD94-A4D7-F83E-5D1645D78F4A}"/>
              </a:ext>
            </a:extLst>
          </p:cNvPr>
          <p:cNvSpPr>
            <a:spLocks noGrp="1"/>
          </p:cNvSpPr>
          <p:nvPr>
            <p:ph type="title"/>
          </p:nvPr>
        </p:nvSpPr>
        <p:spPr/>
        <p:txBody>
          <a:bodyPr/>
          <a:lstStyle/>
          <a:p>
            <a:r>
              <a:rPr lang="es-ES" sz="4800" b="1"/>
              <a:t>¡Gracias!</a:t>
            </a:r>
          </a:p>
        </p:txBody>
      </p:sp>
      <p:sp>
        <p:nvSpPr>
          <p:cNvPr id="4" name="Marcador de texto 3">
            <a:extLst>
              <a:ext uri="{FF2B5EF4-FFF2-40B4-BE49-F238E27FC236}">
                <a16:creationId xmlns:a16="http://schemas.microsoft.com/office/drawing/2014/main" id="{3EFD00B6-BA07-5B12-58B3-D70694196E80}"/>
              </a:ext>
            </a:extLst>
          </p:cNvPr>
          <p:cNvSpPr>
            <a:spLocks noGrp="1"/>
          </p:cNvSpPr>
          <p:nvPr>
            <p:ph type="body" sz="half" idx="2"/>
          </p:nvPr>
        </p:nvSpPr>
        <p:spPr>
          <a:xfrm>
            <a:off x="1097661" y="6030071"/>
            <a:ext cx="10113264" cy="594360"/>
          </a:xfrm>
        </p:spPr>
        <p:txBody>
          <a:bodyPr>
            <a:normAutofit/>
          </a:bodyPr>
          <a:lstStyle/>
          <a:p>
            <a:r>
              <a:rPr lang="es-ES" sz="2800"/>
              <a:t>Continúa tu formación en </a:t>
            </a:r>
            <a:r>
              <a:rPr lang="es-ES" sz="2800" b="1">
                <a:solidFill>
                  <a:schemeClr val="bg1"/>
                </a:solidFill>
                <a:hlinkClick r:id="rId2">
                  <a:extLst>
                    <a:ext uri="{A12FA001-AC4F-418D-AE19-62706E023703}">
                      <ahyp:hlinkClr xmlns:ahyp="http://schemas.microsoft.com/office/drawing/2018/hyperlinkcolor" val="tx"/>
                    </a:ext>
                  </a:extLst>
                </a:hlinkClick>
              </a:rPr>
              <a:t>www</a:t>
            </a:r>
            <a:r>
              <a:rPr lang="es-ES" sz="2800" b="1" dirty="0">
                <a:solidFill>
                  <a:schemeClr val="bg1"/>
                </a:solidFill>
                <a:hlinkClick r:id="rId2">
                  <a:extLst>
                    <a:ext uri="{A12FA001-AC4F-418D-AE19-62706E023703}">
                      <ahyp:hlinkClr xmlns:ahyp="http://schemas.microsoft.com/office/drawing/2018/hyperlinkcolor" val="tx"/>
                    </a:ext>
                  </a:extLst>
                </a:hlinkClick>
              </a:rPr>
              <a:t>.restartproject.eu</a:t>
            </a:r>
            <a:r>
              <a:rPr lang="es-ES" sz="2800" dirty="0"/>
              <a:t>. </a:t>
            </a:r>
          </a:p>
        </p:txBody>
      </p:sp>
      <p:pic>
        <p:nvPicPr>
          <p:cNvPr id="14" name="Picture 2" descr="Restart">
            <a:extLst>
              <a:ext uri="{FF2B5EF4-FFF2-40B4-BE49-F238E27FC236}">
                <a16:creationId xmlns:a16="http://schemas.microsoft.com/office/drawing/2014/main" id="{DEF0A2D3-BB90-AC66-A977-F4A00E1A11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695" y="1723276"/>
            <a:ext cx="9266609" cy="1705724"/>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15">
            <a:extLst>
              <a:ext uri="{FF2B5EF4-FFF2-40B4-BE49-F238E27FC236}">
                <a16:creationId xmlns:a16="http://schemas.microsoft.com/office/drawing/2014/main" id="{554BB2D5-5B51-48F7-60B7-5A1776CB6971}"/>
              </a:ext>
            </a:extLst>
          </p:cNvPr>
          <p:cNvSpPr/>
          <p:nvPr/>
        </p:nvSpPr>
        <p:spPr>
          <a:xfrm>
            <a:off x="474243" y="4436574"/>
            <a:ext cx="11243512" cy="461665"/>
          </a:xfrm>
          <a:prstGeom prst="rect">
            <a:avLst/>
          </a:prstGeom>
        </p:spPr>
        <p:txBody>
          <a:bodyPr wrap="square">
            <a:spAutoFit/>
          </a:bodyPr>
          <a:lstStyle/>
          <a:p>
            <a:r>
              <a:rPr lang="es-ES" sz="1200">
                <a:solidFill>
                  <a:schemeClr val="tx1">
                    <a:lumMod val="75000"/>
                    <a:lumOff val="25000"/>
                  </a:schemeClr>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US" sz="1200" dirty="0">
              <a:solidFill>
                <a:schemeClr val="tx1">
                  <a:lumMod val="75000"/>
                  <a:lumOff val="25000"/>
                </a:schemeClr>
              </a:solidFill>
            </a:endParaRPr>
          </a:p>
        </p:txBody>
      </p:sp>
      <p:pic>
        <p:nvPicPr>
          <p:cNvPr id="7" name="Obrázok 6" descr="Obrázok, na ktorom je text&#10;&#10;Automaticky generovaný popis"/>
          <p:cNvPicPr/>
          <p:nvPr/>
        </p:nvPicPr>
        <p:blipFill>
          <a:blip r:embed="rId4" cstate="print">
            <a:extLst>
              <a:ext uri="{28A0092B-C50C-407E-A947-70E740481C1C}">
                <a14:useLocalDpi xmlns:a14="http://schemas.microsoft.com/office/drawing/2010/main" val="0"/>
              </a:ext>
            </a:extLst>
          </a:blip>
          <a:stretch>
            <a:fillRect/>
          </a:stretch>
        </p:blipFill>
        <p:spPr>
          <a:xfrm>
            <a:off x="9255512" y="487789"/>
            <a:ext cx="2487484" cy="582728"/>
          </a:xfrm>
          <a:prstGeom prst="rect">
            <a:avLst/>
          </a:prstGeom>
        </p:spPr>
      </p:pic>
    </p:spTree>
    <p:extLst>
      <p:ext uri="{BB962C8B-B14F-4D97-AF65-F5344CB8AC3E}">
        <p14:creationId xmlns:p14="http://schemas.microsoft.com/office/powerpoint/2010/main" val="3771862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7285D1-5F13-9A11-C19D-25D42AA90996}"/>
              </a:ext>
            </a:extLst>
          </p:cNvPr>
          <p:cNvSpPr>
            <a:spLocks noGrp="1"/>
          </p:cNvSpPr>
          <p:nvPr>
            <p:ph type="title"/>
          </p:nvPr>
        </p:nvSpPr>
        <p:spPr>
          <a:xfrm>
            <a:off x="541090" y="301788"/>
            <a:ext cx="3200400" cy="2710903"/>
          </a:xfrm>
        </p:spPr>
        <p:txBody>
          <a:bodyPr>
            <a:normAutofit/>
          </a:bodyPr>
          <a:lstStyle/>
          <a:p>
            <a:r>
              <a:rPr lang="es-ES" sz="4000" b="1"/>
              <a:t>UNIDAD </a:t>
            </a:r>
            <a:r>
              <a:rPr lang="es-ES" sz="4000" b="1" dirty="0"/>
              <a:t>1</a:t>
            </a:r>
            <a:r>
              <a:rPr lang="es-ES" sz="4000" b="1"/>
              <a:t>: </a:t>
            </a:r>
            <a:r>
              <a:rPr lang="sk-SK" sz="4000" b="1"/>
              <a:t>M</a:t>
            </a:r>
            <a:r>
              <a:rPr lang="en-US" sz="4000" b="1"/>
              <a:t>odelos de negocio (MN) de MiPymes</a:t>
            </a:r>
            <a:endParaRPr lang="es-ES" sz="4000" b="1" dirty="0"/>
          </a:p>
        </p:txBody>
      </p:sp>
      <p:sp>
        <p:nvSpPr>
          <p:cNvPr id="5" name="Rectángulo 4">
            <a:extLst>
              <a:ext uri="{FF2B5EF4-FFF2-40B4-BE49-F238E27FC236}">
                <a16:creationId xmlns:a16="http://schemas.microsoft.com/office/drawing/2014/main" id="{BF35DE6A-0CDC-0175-3E16-C3158875551A}"/>
              </a:ext>
            </a:extLst>
          </p:cNvPr>
          <p:cNvSpPr/>
          <p:nvPr/>
        </p:nvSpPr>
        <p:spPr>
          <a:xfrm>
            <a:off x="4135772" y="6207853"/>
            <a:ext cx="8056228" cy="650147"/>
          </a:xfrm>
          <a:prstGeom prst="rect">
            <a:avLst/>
          </a:prstGeom>
        </p:spPr>
        <p:txBody>
          <a:bodyPr wrap="square">
            <a:spAutoFit/>
          </a:bodyPr>
          <a:lstStyle/>
          <a:p>
            <a:r>
              <a:rPr lang="es-ES" sz="1200">
                <a:solidFill>
                  <a:schemeClr val="tx1">
                    <a:lumMod val="75000"/>
                    <a:lumOff val="25000"/>
                  </a:schemeClr>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US" sz="1200" dirty="0">
              <a:solidFill>
                <a:schemeClr val="tx1">
                  <a:lumMod val="75000"/>
                  <a:lumOff val="25000"/>
                </a:schemeClr>
              </a:solidFill>
            </a:endParaRPr>
          </a:p>
        </p:txBody>
      </p:sp>
      <p:pic>
        <p:nvPicPr>
          <p:cNvPr id="7" name="Picture 2" descr="Restart">
            <a:extLst>
              <a:ext uri="{FF2B5EF4-FFF2-40B4-BE49-F238E27FC236}">
                <a16:creationId xmlns:a16="http://schemas.microsoft.com/office/drawing/2014/main" id="{5CCEEE40-0D3D-EC32-F6DB-70EC1BA159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3990" y="301788"/>
            <a:ext cx="2483764" cy="457192"/>
          </a:xfrm>
          <a:prstGeom prst="rect">
            <a:avLst/>
          </a:prstGeom>
          <a:noFill/>
          <a:extLst>
            <a:ext uri="{909E8E84-426E-40DD-AFC4-6F175D3DCCD1}">
              <a14:hiddenFill xmlns:a14="http://schemas.microsoft.com/office/drawing/2010/main">
                <a:solidFill>
                  <a:srgbClr val="FFFFFF"/>
                </a:solidFill>
              </a14:hiddenFill>
            </a:ext>
          </a:extLst>
        </p:spPr>
      </p:pic>
      <p:sp>
        <p:nvSpPr>
          <p:cNvPr id="18" name="Marcador de contenido 17">
            <a:extLst>
              <a:ext uri="{FF2B5EF4-FFF2-40B4-BE49-F238E27FC236}">
                <a16:creationId xmlns:a16="http://schemas.microsoft.com/office/drawing/2014/main" id="{32BA5FAB-6FD5-7382-D0C8-5CF55028C6A2}"/>
              </a:ext>
            </a:extLst>
          </p:cNvPr>
          <p:cNvSpPr>
            <a:spLocks noGrp="1"/>
          </p:cNvSpPr>
          <p:nvPr>
            <p:ph idx="1"/>
          </p:nvPr>
        </p:nvSpPr>
        <p:spPr>
          <a:xfrm>
            <a:off x="4821922" y="1266825"/>
            <a:ext cx="6683928" cy="4791186"/>
          </a:xfrm>
        </p:spPr>
        <p:txBody>
          <a:bodyPr>
            <a:normAutofit fontScale="85000" lnSpcReduction="20000"/>
          </a:bodyPr>
          <a:lstStyle/>
          <a:p>
            <a:pPr marL="0" marR="0" indent="0" algn="just">
              <a:buNone/>
            </a:pPr>
            <a:r>
              <a:rPr lang="en-GB"/>
              <a:t>El objetivo común más importante de </a:t>
            </a:r>
          </a:p>
          <a:p>
            <a:pPr marL="0" marR="0" indent="0" algn="just">
              <a:buNone/>
            </a:pPr>
            <a:r>
              <a:rPr lang="en-GB"/>
              <a:t>las empresas es </a:t>
            </a:r>
            <a:r>
              <a:rPr lang="en-GB" b="1"/>
              <a:t>crear valor y obtener </a:t>
            </a:r>
          </a:p>
          <a:p>
            <a:pPr marL="0" marR="0" indent="0" algn="just">
              <a:buNone/>
            </a:pPr>
            <a:r>
              <a:rPr lang="en-GB" b="1"/>
              <a:t>beneficios. </a:t>
            </a:r>
            <a:endParaRPr lang="en-GB" b="1" dirty="0"/>
          </a:p>
          <a:p>
            <a:pPr marL="0" marR="0" indent="0" algn="just">
              <a:buNone/>
            </a:pPr>
            <a:r>
              <a:rPr lang="es-ES"/>
              <a:t>Las empresas difieren entre sí en</a:t>
            </a:r>
          </a:p>
          <a:p>
            <a:pPr marL="0" marR="0" indent="0" algn="just">
              <a:buNone/>
            </a:pPr>
            <a:r>
              <a:rPr lang="es-ES"/>
              <a:t>términos de </a:t>
            </a:r>
            <a:r>
              <a:rPr lang="es-ES" b="1"/>
              <a:t>cómo</a:t>
            </a:r>
            <a:r>
              <a:rPr lang="es-ES"/>
              <a:t> planean hacerlo</a:t>
            </a:r>
            <a:r>
              <a:rPr lang="en-GB"/>
              <a:t>. </a:t>
            </a:r>
            <a:endParaRPr lang="en-GB" dirty="0"/>
          </a:p>
          <a:p>
            <a:pPr marL="0" indent="0" algn="just">
              <a:buNone/>
            </a:pPr>
            <a:r>
              <a:rPr lang="es-ES"/>
              <a:t>El </a:t>
            </a:r>
            <a:r>
              <a:rPr lang="es-ES" b="1"/>
              <a:t>modelo de negocio </a:t>
            </a:r>
            <a:r>
              <a:rPr lang="es-ES"/>
              <a:t>es el concepto de</a:t>
            </a:r>
            <a:endParaRPr lang="en-GB" b="1"/>
          </a:p>
          <a:p>
            <a:pPr marL="0" indent="0" algn="just">
              <a:buNone/>
            </a:pPr>
            <a:r>
              <a:rPr lang="en-GB">
                <a:hlinkClick r:id="rId3"/>
              </a:rPr>
              <a:t>modelo operativo y lucrativo de una </a:t>
            </a:r>
          </a:p>
          <a:p>
            <a:pPr marL="0" indent="0" algn="just">
              <a:buNone/>
            </a:pPr>
            <a:r>
              <a:rPr lang="en-GB">
                <a:hlinkClick r:id="rId3"/>
              </a:rPr>
              <a:t>MIPYME: convertirlo en un </a:t>
            </a:r>
            <a:r>
              <a:rPr lang="en-GB" b="1">
                <a:hlinkClick r:id="rId3"/>
              </a:rPr>
              <a:t>plan de negocio </a:t>
            </a:r>
            <a:r>
              <a:rPr lang="es-ES"/>
              <a:t>define la </a:t>
            </a:r>
            <a:r>
              <a:rPr lang="es-ES" b="1"/>
              <a:t>función exacta </a:t>
            </a:r>
            <a:r>
              <a:rPr lang="es-ES"/>
              <a:t>de cómo funciona la empresa y cómo obtiene beneficios.</a:t>
            </a:r>
            <a:endParaRPr lang="en-GB"/>
          </a:p>
          <a:p>
            <a:pPr algn="just"/>
            <a:r>
              <a:rPr lang="en-GB" b="1">
                <a:solidFill>
                  <a:srgbClr val="63A537"/>
                </a:solidFill>
              </a:rPr>
              <a:t>INGRESOS – GASTOS = BENEFICIO</a:t>
            </a:r>
            <a:endParaRPr lang="en-GB" b="1" dirty="0">
              <a:solidFill>
                <a:srgbClr val="63A537"/>
              </a:solidFill>
            </a:endParaRPr>
          </a:p>
          <a:p>
            <a:pPr algn="just"/>
            <a:endParaRPr lang="en-GB" sz="1600" dirty="0"/>
          </a:p>
          <a:p>
            <a:pPr algn="just"/>
            <a:r>
              <a:rPr lang="en-GB" sz="1600"/>
              <a:t>Nota: También existen las llamadas </a:t>
            </a:r>
            <a:r>
              <a:rPr lang="en-GB" sz="1600">
                <a:hlinkClick r:id="rId4"/>
              </a:rPr>
              <a:t>“empresas sociales</a:t>
            </a:r>
            <a:r>
              <a:rPr lang="en-GB" sz="1600"/>
              <a:t>”. </a:t>
            </a:r>
            <a:r>
              <a:rPr lang="es-ES" sz="1600"/>
              <a:t>Su objetivo principal es tener un impacto social, y no maximizar los beneficios en beneficio de los propietarios - aunque también tienen que tener un buen plan de negocio/operativo que les permita ser sostenibles </a:t>
            </a:r>
            <a:r>
              <a:rPr lang="sk-SK" sz="1600"/>
              <a:t>(</a:t>
            </a:r>
            <a:r>
              <a:rPr lang="es-ES" sz="1600"/>
              <a:t>ver</a:t>
            </a:r>
            <a:r>
              <a:rPr lang="sk-SK" sz="1600"/>
              <a:t> </a:t>
            </a:r>
            <a:r>
              <a:rPr lang="es-ES" sz="1600">
                <a:hlinkClick r:id="rId5"/>
              </a:rPr>
              <a:t>Módulo 5 de formación RESTART. Emprendimiento sostenible, social y ecológico</a:t>
            </a:r>
            <a:r>
              <a:rPr lang="sk-SK" sz="1600"/>
              <a:t>)</a:t>
            </a:r>
            <a:endParaRPr lang="en-GB" sz="1600" dirty="0"/>
          </a:p>
        </p:txBody>
      </p:sp>
      <p:pic>
        <p:nvPicPr>
          <p:cNvPr id="9" name="Obrázok 8" descr="Obrázok, na ktorom je text&#10;&#10;Automaticky generovaný popis"/>
          <p:cNvPicPr/>
          <p:nvPr/>
        </p:nvPicPr>
        <p:blipFill>
          <a:blip r:embed="rId6" cstate="print">
            <a:extLst>
              <a:ext uri="{28A0092B-C50C-407E-A947-70E740481C1C}">
                <a14:useLocalDpi xmlns:a14="http://schemas.microsoft.com/office/drawing/2010/main" val="0"/>
              </a:ext>
            </a:extLst>
          </a:blip>
          <a:stretch>
            <a:fillRect/>
          </a:stretch>
        </p:blipFill>
        <p:spPr>
          <a:xfrm>
            <a:off x="9560313" y="303155"/>
            <a:ext cx="2027384" cy="455825"/>
          </a:xfrm>
          <a:prstGeom prst="rect">
            <a:avLst/>
          </a:prstGeom>
        </p:spPr>
      </p:pic>
      <p:pic>
        <p:nvPicPr>
          <p:cNvPr id="6" name="Picture 5">
            <a:extLst>
              <a:ext uri="{FF2B5EF4-FFF2-40B4-BE49-F238E27FC236}">
                <a16:creationId xmlns:a16="http://schemas.microsoft.com/office/drawing/2014/main" id="{7EAAACE4-27F3-1B8B-99E9-281D747D852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5324" y="1198680"/>
            <a:ext cx="3095303" cy="2527352"/>
          </a:xfrm>
          <a:prstGeom prst="rect">
            <a:avLst/>
          </a:prstGeom>
        </p:spPr>
      </p:pic>
    </p:spTree>
    <p:extLst>
      <p:ext uri="{BB962C8B-B14F-4D97-AF65-F5344CB8AC3E}">
        <p14:creationId xmlns:p14="http://schemas.microsoft.com/office/powerpoint/2010/main" val="3313892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1D9804F9-7F4B-80B5-F593-E08A0662B54A}"/>
              </a:ext>
            </a:extLst>
          </p:cNvPr>
          <p:cNvGraphicFramePr>
            <a:graphicFrameLocks noGrp="1"/>
          </p:cNvGraphicFramePr>
          <p:nvPr>
            <p:ph sz="half" idx="1"/>
            <p:extLst>
              <p:ext uri="{D42A27DB-BD31-4B8C-83A1-F6EECF244321}">
                <p14:modId xmlns:p14="http://schemas.microsoft.com/office/powerpoint/2010/main" val="1574832608"/>
              </p:ext>
            </p:extLst>
          </p:nvPr>
        </p:nvGraphicFramePr>
        <p:xfrm>
          <a:off x="1096963" y="1847461"/>
          <a:ext cx="4938712" cy="4021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Nadpis 1">
            <a:extLst>
              <a:ext uri="{FF2B5EF4-FFF2-40B4-BE49-F238E27FC236}">
                <a16:creationId xmlns:a16="http://schemas.microsoft.com/office/drawing/2014/main" id="{7613FCDC-241D-3CEB-51F6-27DB8B1E598F}"/>
              </a:ext>
            </a:extLst>
          </p:cNvPr>
          <p:cNvSpPr>
            <a:spLocks noGrp="1"/>
          </p:cNvSpPr>
          <p:nvPr>
            <p:ph type="title"/>
          </p:nvPr>
        </p:nvSpPr>
        <p:spPr>
          <a:xfrm>
            <a:off x="1096963" y="287338"/>
            <a:ext cx="10058400" cy="1449387"/>
          </a:xfrm>
        </p:spPr>
        <p:txBody>
          <a:bodyPr>
            <a:normAutofit/>
          </a:bodyPr>
          <a:lstStyle/>
          <a:p>
            <a:r>
              <a:rPr lang="es-ES" sz="3600" b="1"/>
              <a:t>UNIDAD 1: Modelos de negocio (MN) de MiPymes </a:t>
            </a:r>
            <a:br>
              <a:rPr lang="es-ES" sz="3600" b="1"/>
            </a:br>
            <a:r>
              <a:rPr lang="en-GB" sz="2800"/>
              <a:t>1.1 Modelos básicos</a:t>
            </a:r>
            <a:endParaRPr lang="en-GB" dirty="0"/>
          </a:p>
        </p:txBody>
      </p:sp>
      <p:sp>
        <p:nvSpPr>
          <p:cNvPr id="8" name="Rectángulo 7">
            <a:extLst>
              <a:ext uri="{FF2B5EF4-FFF2-40B4-BE49-F238E27FC236}">
                <a16:creationId xmlns:a16="http://schemas.microsoft.com/office/drawing/2014/main" id="{5BEE8737-8DC3-52C7-6F8B-F696529C45C1}"/>
              </a:ext>
            </a:extLst>
          </p:cNvPr>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US" sz="1200" dirty="0">
              <a:solidFill>
                <a:schemeClr val="bg1"/>
              </a:solidFill>
            </a:endParaRPr>
          </a:p>
        </p:txBody>
      </p:sp>
      <p:pic>
        <p:nvPicPr>
          <p:cNvPr id="9" name="Picture 2" descr="Restart">
            <a:extLst>
              <a:ext uri="{FF2B5EF4-FFF2-40B4-BE49-F238E27FC236}">
                <a16:creationId xmlns:a16="http://schemas.microsoft.com/office/drawing/2014/main" id="{D5CABFEE-F17C-BCCF-2CE9-368FEE58EF3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C63DDFF-F7D9-474C-F715-66A90BE55FF1}"/>
              </a:ext>
            </a:extLst>
          </p:cNvPr>
          <p:cNvSpPr txBox="1"/>
          <p:nvPr/>
        </p:nvSpPr>
        <p:spPr>
          <a:xfrm>
            <a:off x="6126163" y="2171478"/>
            <a:ext cx="4938712" cy="5433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1160" tIns="223520" rIns="391160" bIns="223520" numCol="1" spcCol="1270" anchor="ctr" anchorCtr="0">
            <a:noAutofit/>
          </a:bodyPr>
          <a:lstStyle/>
          <a:p>
            <a:pPr algn="ctr" defTabSz="889000">
              <a:lnSpc>
                <a:spcPct val="90000"/>
              </a:lnSpc>
              <a:spcBef>
                <a:spcPct val="0"/>
              </a:spcBef>
              <a:spcAft>
                <a:spcPct val="35000"/>
              </a:spcAft>
            </a:pPr>
            <a:r>
              <a:rPr lang="en-US" sz="2000" dirty="0">
                <a:solidFill>
                  <a:prstClr val="white"/>
                </a:solidFill>
                <a:latin typeface="Calibri" panose="020F0502020204030204"/>
              </a:rPr>
              <a:t>Revenues</a:t>
            </a:r>
            <a:endParaRPr lang="en-GB" sz="2000" dirty="0">
              <a:solidFill>
                <a:prstClr val="white"/>
              </a:solidFill>
              <a:latin typeface="Calibri" panose="020F0502020204030204"/>
            </a:endParaRPr>
          </a:p>
        </p:txBody>
      </p:sp>
      <p:graphicFrame>
        <p:nvGraphicFramePr>
          <p:cNvPr id="21" name="Content Placeholder 5">
            <a:extLst>
              <a:ext uri="{FF2B5EF4-FFF2-40B4-BE49-F238E27FC236}">
                <a16:creationId xmlns:a16="http://schemas.microsoft.com/office/drawing/2014/main" id="{11B79227-9C94-543C-3401-1A8DE6DA434C}"/>
              </a:ext>
            </a:extLst>
          </p:cNvPr>
          <p:cNvGraphicFramePr>
            <a:graphicFrameLocks/>
          </p:cNvGraphicFramePr>
          <p:nvPr>
            <p:extLst>
              <p:ext uri="{D42A27DB-BD31-4B8C-83A1-F6EECF244321}">
                <p14:modId xmlns:p14="http://schemas.microsoft.com/office/powerpoint/2010/main" val="3850069856"/>
              </p:ext>
            </p:extLst>
          </p:nvPr>
        </p:nvGraphicFramePr>
        <p:xfrm>
          <a:off x="6216651" y="1847460"/>
          <a:ext cx="4938712" cy="40215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 name="Obrázok 9" descr="Obrázok, na ktorom je text&#10;&#10;Automaticky generovaný popis"/>
          <p:cNvPicPr/>
          <p:nvPr/>
        </p:nvPicPr>
        <p:blipFill>
          <a:blip r:embed="rId1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3784879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US" sz="1200" dirty="0">
              <a:solidFill>
                <a:schemeClr val="bg1"/>
              </a:solidFill>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p:txBody>
          <a:bodyPr>
            <a:normAutofit fontScale="77500" lnSpcReduction="20000"/>
          </a:bodyPr>
          <a:lstStyle/>
          <a:p>
            <a:pPr algn="just"/>
            <a:r>
              <a:rPr lang="en-GB" b="1"/>
              <a:t>El modelo básico diferencia entre </a:t>
            </a:r>
            <a:r>
              <a:rPr lang="es-ES" b="1">
                <a:hlinkClick r:id="rId2"/>
              </a:rPr>
              <a:t>costes fijos y variables</a:t>
            </a:r>
            <a:r>
              <a:rPr lang="en-GB" b="1"/>
              <a:t>: </a:t>
            </a:r>
            <a:endParaRPr lang="en-GB" b="1" dirty="0"/>
          </a:p>
          <a:p>
            <a:pPr algn="just"/>
            <a:r>
              <a:rPr lang="en-GB" b="1"/>
              <a:t>Costes fijos: </a:t>
            </a:r>
            <a:r>
              <a:rPr lang="es-ES"/>
              <a:t>que hay que pagar independientemente de la cantidad de producto o servicio que vendas</a:t>
            </a:r>
            <a:r>
              <a:rPr lang="en-GB"/>
              <a:t>. </a:t>
            </a:r>
            <a:endParaRPr lang="en-GB" dirty="0"/>
          </a:p>
          <a:p>
            <a:pPr algn="just">
              <a:buFont typeface="Wingdings" panose="05000000000000000000" pitchFamily="2" charset="2"/>
              <a:buChar char="§"/>
            </a:pPr>
            <a:r>
              <a:rPr lang="hu-HU"/>
              <a:t> </a:t>
            </a:r>
            <a:r>
              <a:rPr lang="es-ES"/>
              <a:t>Los costes fijos son, por ejemplo: el coste de la oficina/almacén/tienda, si se decide alquilar/comprar una, el coste de administración para una PYME (un contable</a:t>
            </a:r>
            <a:r>
              <a:rPr lang="en-GB"/>
              <a:t>). </a:t>
            </a:r>
            <a:endParaRPr lang="en-GB" dirty="0"/>
          </a:p>
          <a:p>
            <a:pPr algn="just">
              <a:buFont typeface="Wingdings" panose="05000000000000000000" pitchFamily="2" charset="2"/>
              <a:buChar char="§"/>
            </a:pPr>
            <a:r>
              <a:rPr lang="hu-HU"/>
              <a:t> </a:t>
            </a:r>
            <a:r>
              <a:rPr lang="es-ES"/>
              <a:t>A corto plazo, los costes fijos también pueden incluir los costes de empleo (ya que no es fácil contratar o despedir personal debido a las condiciones y normativas del mercado laboral), pero muchos los consideran variables a largo plazo (dependiendo de la flexibilidad del mercado laboral y del régimen de empleo</a:t>
            </a:r>
            <a:r>
              <a:rPr lang="en-GB"/>
              <a:t>).</a:t>
            </a:r>
            <a:endParaRPr lang="en-GB" dirty="0"/>
          </a:p>
          <a:p>
            <a:pPr algn="just">
              <a:buFont typeface="Wingdings" panose="05000000000000000000" pitchFamily="2" charset="2"/>
              <a:buChar char="§"/>
            </a:pPr>
            <a:r>
              <a:rPr lang="es-ES"/>
              <a:t>A corto plazo, los costes de </a:t>
            </a:r>
            <a:r>
              <a:rPr lang="es-ES">
                <a:hlinkClick r:id="rId3"/>
              </a:rPr>
              <a:t>amortización/depreciación </a:t>
            </a:r>
            <a:r>
              <a:rPr lang="es-ES"/>
              <a:t>también son fijos (si compras un equipo caro, podrás amortizarlo en un par de años</a:t>
            </a:r>
            <a:r>
              <a:rPr lang="en-GB"/>
              <a:t>).</a:t>
            </a:r>
            <a:endParaRPr lang="en-GB" dirty="0"/>
          </a:p>
          <a:p>
            <a:pPr algn="just"/>
            <a:r>
              <a:rPr lang="en-GB" b="1"/>
              <a:t>Costes variables </a:t>
            </a:r>
            <a:r>
              <a:rPr lang="en-GB"/>
              <a:t>dependen de cuánto estás produciendo.</a:t>
            </a:r>
            <a:endParaRPr lang="en-GB" dirty="0"/>
          </a:p>
          <a:p>
            <a:pPr algn="just">
              <a:lnSpc>
                <a:spcPct val="100000"/>
              </a:lnSpc>
              <a:buFont typeface="Wingdings" panose="05000000000000000000" pitchFamily="2" charset="2"/>
              <a:buChar char="§"/>
            </a:pPr>
            <a:r>
              <a:rPr lang="hu-HU"/>
              <a:t> </a:t>
            </a:r>
            <a:r>
              <a:rPr lang="es-ES"/>
              <a:t>Los costes variables típicos son los costes de los insumos necesarios para la producción</a:t>
            </a:r>
            <a:r>
              <a:rPr lang="en-GB"/>
              <a:t>.</a:t>
            </a:r>
            <a:endParaRPr lang="en-GB" dirty="0"/>
          </a:p>
          <a:p>
            <a:pPr marL="0" indent="0" algn="just">
              <a:lnSpc>
                <a:spcPct val="100000"/>
              </a:lnSpc>
              <a:buNone/>
            </a:pPr>
            <a:r>
              <a:rPr lang="es-ES">
                <a:hlinkClick r:id="rId4"/>
              </a:rPr>
              <a:t>Los gastos de establecimiento </a:t>
            </a:r>
            <a:r>
              <a:rPr lang="es-ES"/>
              <a:t>incluyen los honorarios legales de creación de la empresa, el diseño del logotipo y la web, etc</a:t>
            </a:r>
            <a:r>
              <a:rPr lang="en-GB"/>
              <a:t>. </a:t>
            </a:r>
            <a:endParaRPr lang="en-GB" dirty="0"/>
          </a:p>
          <a:p>
            <a:pPr marL="0" indent="0" algn="just">
              <a:lnSpc>
                <a:spcPct val="100000"/>
              </a:lnSpc>
              <a:buNone/>
            </a:pPr>
            <a:r>
              <a:rPr lang="en-GB" b="1"/>
              <a:t>¡Calcula todos los costes! </a:t>
            </a:r>
            <a:r>
              <a:rPr lang="en-GB"/>
              <a:t>Utiliza </a:t>
            </a:r>
            <a:r>
              <a:rPr lang="en-GB">
                <a:hlinkClick r:id="rId5"/>
              </a:rPr>
              <a:t>herramientas online</a:t>
            </a:r>
            <a:r>
              <a:rPr lang="en-GB"/>
              <a:t> si es necesario. Considera </a:t>
            </a:r>
            <a:r>
              <a:rPr lang="en-GB">
                <a:hlinkClick r:id="rId6"/>
              </a:rPr>
              <a:t>soluciones rentables</a:t>
            </a:r>
            <a:r>
              <a:rPr lang="en-GB"/>
              <a:t>. </a:t>
            </a:r>
            <a:endParaRPr lang="en-GB" dirty="0"/>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8"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5" name="Nadpis 1">
            <a:extLst>
              <a:ext uri="{FF2B5EF4-FFF2-40B4-BE49-F238E27FC236}">
                <a16:creationId xmlns:a16="http://schemas.microsoft.com/office/drawing/2014/main" id="{C98E2DE3-6C8F-3173-6CA5-8FE7F2CE4A6D}"/>
              </a:ext>
            </a:extLst>
          </p:cNvPr>
          <p:cNvSpPr>
            <a:spLocks noGrp="1"/>
          </p:cNvSpPr>
          <p:nvPr>
            <p:ph type="title"/>
          </p:nvPr>
        </p:nvSpPr>
        <p:spPr>
          <a:xfrm>
            <a:off x="1096963" y="287338"/>
            <a:ext cx="10058400" cy="1449387"/>
          </a:xfrm>
        </p:spPr>
        <p:txBody>
          <a:bodyPr>
            <a:normAutofit/>
          </a:bodyPr>
          <a:lstStyle/>
          <a:p>
            <a:r>
              <a:rPr lang="es-ES" sz="3600" b="1"/>
              <a:t>UNIDAD 1: Modelos de negocio (MN) de MiPymes </a:t>
            </a:r>
            <a:br>
              <a:rPr lang="es-ES" sz="3600" b="1"/>
            </a:br>
            <a:r>
              <a:rPr lang="en-GB" sz="2800"/>
              <a:t>1.1 Modelos básicos</a:t>
            </a:r>
            <a:endParaRPr lang="en-GB" dirty="0"/>
          </a:p>
        </p:txBody>
      </p:sp>
    </p:spTree>
    <p:extLst>
      <p:ext uri="{BB962C8B-B14F-4D97-AF65-F5344CB8AC3E}">
        <p14:creationId xmlns:p14="http://schemas.microsoft.com/office/powerpoint/2010/main" val="2933670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US" sz="1200" dirty="0">
              <a:solidFill>
                <a:schemeClr val="bg1"/>
              </a:solidFill>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p:txBody>
          <a:bodyPr>
            <a:normAutofit fontScale="92500" lnSpcReduction="20000"/>
          </a:bodyPr>
          <a:lstStyle/>
          <a:p>
            <a:pPr algn="just">
              <a:lnSpc>
                <a:spcPct val="120000"/>
              </a:lnSpc>
            </a:pPr>
            <a:r>
              <a:rPr lang="en-GB"/>
              <a:t>El modelo básico se construye sobre una </a:t>
            </a:r>
            <a:r>
              <a:rPr lang="en-GB" b="1">
                <a:hlinkClick r:id="rId2"/>
              </a:rPr>
              <a:t>investigación preliminar de mercado</a:t>
            </a:r>
            <a:r>
              <a:rPr lang="en-GB" b="1"/>
              <a:t> </a:t>
            </a:r>
            <a:r>
              <a:rPr lang="en-GB"/>
              <a:t>que incluye en detalle: </a:t>
            </a:r>
            <a:endParaRPr lang="en-GB" dirty="0"/>
          </a:p>
          <a:p>
            <a:pPr algn="just">
              <a:lnSpc>
                <a:spcPct val="120000"/>
              </a:lnSpc>
              <a:buFont typeface="Wingdings" panose="05000000000000000000" pitchFamily="2" charset="2"/>
              <a:buChar char="§"/>
            </a:pPr>
            <a:r>
              <a:rPr lang="hu-HU" b="1"/>
              <a:t> </a:t>
            </a:r>
            <a:r>
              <a:rPr lang="en-GB" b="1"/>
              <a:t>Tus clientes potenciales </a:t>
            </a:r>
            <a:r>
              <a:rPr lang="en-GB"/>
              <a:t>– </a:t>
            </a:r>
            <a:r>
              <a:rPr lang="es-ES"/>
              <a:t>el tamaño y la disponibilidad de la población, así como su capacidad para pagar por tus productos/servicios. Conoce las preferencias concretas, los detalles que compran actualmente e intenta acceder a su demanda potencial de algo que pretendas ofrecer</a:t>
            </a:r>
            <a:r>
              <a:rPr lang="en-GB"/>
              <a:t>. </a:t>
            </a:r>
            <a:endParaRPr lang="en-GB" dirty="0"/>
          </a:p>
          <a:p>
            <a:pPr algn="just">
              <a:lnSpc>
                <a:spcPct val="120000"/>
              </a:lnSpc>
              <a:buFont typeface="Wingdings" panose="05000000000000000000" pitchFamily="2" charset="2"/>
              <a:buChar char="§"/>
            </a:pPr>
            <a:r>
              <a:rPr lang="hu-HU" b="1"/>
              <a:t> </a:t>
            </a:r>
            <a:r>
              <a:rPr lang="en-GB" b="1"/>
              <a:t>Tu competencia potencial </a:t>
            </a:r>
            <a:r>
              <a:rPr lang="en-GB"/>
              <a:t>– </a:t>
            </a:r>
            <a:r>
              <a:rPr lang="es-ES"/>
              <a:t>las empresas ya presentes en el mercado en cuestión, su nivel de precio/calidad, su alcance con respecto a los clientes, sus estrategias de marketing y ventas, etc</a:t>
            </a:r>
            <a:r>
              <a:rPr lang="en-GB"/>
              <a:t>. </a:t>
            </a:r>
            <a:endParaRPr lang="en-GB" dirty="0"/>
          </a:p>
          <a:p>
            <a:pPr algn="just">
              <a:lnSpc>
                <a:spcPct val="120000"/>
              </a:lnSpc>
              <a:buFont typeface="Wingdings" panose="05000000000000000000" pitchFamily="2" charset="2"/>
              <a:buChar char="§"/>
            </a:pPr>
            <a:r>
              <a:rPr lang="hu-HU" b="1"/>
              <a:t> </a:t>
            </a:r>
            <a:r>
              <a:rPr lang="en-GB" b="1"/>
              <a:t>Tus colaboradores potenciales </a:t>
            </a:r>
            <a:r>
              <a:rPr lang="en-GB"/>
              <a:t>– </a:t>
            </a:r>
            <a:r>
              <a:rPr lang="es-ES"/>
              <a:t>que sean tus futuros proveedores u otras pequeñas empresas con las que no compitas directamente, sino que cooperes (por ejemplo, abriendo una tienda conjunta, compartiendo logística, etc.).</a:t>
            </a:r>
            <a:endParaRPr lang="en-GB" dirty="0"/>
          </a:p>
          <a:p>
            <a:pPr algn="just">
              <a:lnSpc>
                <a:spcPct val="120000"/>
              </a:lnSpc>
              <a:buFont typeface="Wingdings" panose="05000000000000000000" pitchFamily="2" charset="2"/>
              <a:buChar char="§"/>
            </a:pPr>
            <a:r>
              <a:rPr lang="es-ES"/>
              <a:t>Existen </a:t>
            </a:r>
            <a:r>
              <a:rPr lang="es-ES">
                <a:hlinkClick r:id="rId3"/>
              </a:rPr>
              <a:t>varias formas </a:t>
            </a:r>
            <a:r>
              <a:rPr lang="es-ES"/>
              <a:t>y </a:t>
            </a:r>
            <a:r>
              <a:rPr lang="es-ES">
                <a:hlinkClick r:id="rId4"/>
              </a:rPr>
              <a:t>estrategias expertas </a:t>
            </a:r>
            <a:r>
              <a:rPr lang="es-ES"/>
              <a:t>para abordar la investigación y </a:t>
            </a:r>
            <a:r>
              <a:rPr lang="es-ES">
                <a:hlinkClick r:id="rId5"/>
              </a:rPr>
              <a:t>hacerlo tú mismo </a:t>
            </a:r>
            <a:r>
              <a:rPr lang="es-ES"/>
              <a:t>a partir de </a:t>
            </a:r>
            <a:r>
              <a:rPr lang="es-ES">
                <a:hlinkClick r:id="rId6"/>
              </a:rPr>
              <a:t>datos suficientes </a:t>
            </a:r>
            <a:r>
              <a:rPr lang="es-ES"/>
              <a:t>o encargar a alguien que lo haga por ti.</a:t>
            </a:r>
            <a:r>
              <a:rPr lang="en-GB"/>
              <a:t> </a:t>
            </a:r>
            <a:endParaRPr lang="en-GB" dirty="0"/>
          </a:p>
          <a:p>
            <a:pPr algn="just"/>
            <a:endParaRPr lang="en-GB" b="1" dirty="0"/>
          </a:p>
          <a:p>
            <a:pPr algn="just"/>
            <a:endParaRPr lang="en-GB" dirty="0"/>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8"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6" name="Nadpis 1">
            <a:extLst>
              <a:ext uri="{FF2B5EF4-FFF2-40B4-BE49-F238E27FC236}">
                <a16:creationId xmlns:a16="http://schemas.microsoft.com/office/drawing/2014/main" id="{68E4BA43-5F1D-5871-9E0C-2CA57B8446C7}"/>
              </a:ext>
            </a:extLst>
          </p:cNvPr>
          <p:cNvSpPr>
            <a:spLocks noGrp="1"/>
          </p:cNvSpPr>
          <p:nvPr>
            <p:ph type="title"/>
          </p:nvPr>
        </p:nvSpPr>
        <p:spPr>
          <a:xfrm>
            <a:off x="1096963" y="287338"/>
            <a:ext cx="10058400" cy="1449387"/>
          </a:xfrm>
        </p:spPr>
        <p:txBody>
          <a:bodyPr>
            <a:normAutofit/>
          </a:bodyPr>
          <a:lstStyle/>
          <a:p>
            <a:r>
              <a:rPr lang="es-ES" sz="3600" b="1"/>
              <a:t>UNIDAD 1: Modelos de negocio (MN) de MiPymes </a:t>
            </a:r>
            <a:br>
              <a:rPr lang="es-ES" sz="3600" b="1"/>
            </a:br>
            <a:r>
              <a:rPr lang="en-GB" sz="2800"/>
              <a:t>1.1 Modelos básicos</a:t>
            </a:r>
            <a:endParaRPr lang="en-GB" dirty="0"/>
          </a:p>
        </p:txBody>
      </p:sp>
    </p:spTree>
    <p:extLst>
      <p:ext uri="{BB962C8B-B14F-4D97-AF65-F5344CB8AC3E}">
        <p14:creationId xmlns:p14="http://schemas.microsoft.com/office/powerpoint/2010/main" val="3442852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lstStyle/>
          <a:p>
            <a:r>
              <a:rPr lang="es-ES" sz="3600" b="1"/>
              <a:t>UNIDAD 1: Modelos de negocio (MN) de MiPymes </a:t>
            </a:r>
            <a:br>
              <a:rPr lang="es-ES" sz="3600" b="1"/>
            </a:br>
            <a:r>
              <a:rPr lang="en-GB" sz="2800"/>
              <a:t>1.2 Reglas del pulgar</a:t>
            </a:r>
            <a:endParaRPr lang="en-GB" dirty="0"/>
          </a:p>
        </p:txBody>
      </p:sp>
      <p:sp>
        <p:nvSpPr>
          <p:cNvPr id="8" name="Rectángulo 7"/>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US" sz="1200" dirty="0">
              <a:solidFill>
                <a:schemeClr val="bg1"/>
              </a:solidFill>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a:xfrm>
            <a:off x="1097280" y="1845733"/>
            <a:ext cx="10058400" cy="4401291"/>
          </a:xfrm>
        </p:spPr>
        <p:txBody>
          <a:bodyPr>
            <a:normAutofit fontScale="92500" lnSpcReduction="10000"/>
          </a:bodyPr>
          <a:lstStyle/>
          <a:p>
            <a:pPr algn="just"/>
            <a:r>
              <a:rPr lang="es-ES"/>
              <a:t>Un modelo de negocio es un marco general, un planteamiento principal y general para dirigir tu negocio. </a:t>
            </a:r>
            <a:r>
              <a:rPr lang="es-ES">
                <a:hlinkClick r:id="rId2"/>
              </a:rPr>
              <a:t>El plan de empresa se basa en él</a:t>
            </a:r>
            <a:r>
              <a:rPr lang="es-ES"/>
              <a:t>, con un conjunto de información más detallada y estructurada, hecha a la medida de tu empresa. </a:t>
            </a:r>
            <a:r>
              <a:rPr lang="es-ES">
                <a:hlinkClick r:id="rId3"/>
              </a:rPr>
              <a:t>Con un enfoque ligeramente distinto</a:t>
            </a:r>
            <a:r>
              <a:rPr lang="es-ES"/>
              <a:t>, el modelo de negocio establece su proceso de generación de ingresos, mientras que el plan de negocio define sus objetivos y estrategias. En todos los conceptos, </a:t>
            </a:r>
            <a:r>
              <a:rPr lang="es-ES">
                <a:hlinkClick r:id="rId4"/>
              </a:rPr>
              <a:t>el plan de empresa se deriva del modelo de empresa</a:t>
            </a:r>
            <a:r>
              <a:rPr lang="es-ES"/>
              <a:t>.</a:t>
            </a:r>
            <a:endParaRPr lang="en-GB" dirty="0"/>
          </a:p>
          <a:p>
            <a:pPr algn="just"/>
            <a:r>
              <a:rPr lang="es-ES" u="sng"/>
              <a:t>Cuando elabores tu plan de empresa </a:t>
            </a:r>
            <a:r>
              <a:rPr lang="en-GB" u="sng"/>
              <a:t>: </a:t>
            </a:r>
            <a:endParaRPr lang="en-GB" u="sng" dirty="0"/>
          </a:p>
          <a:p>
            <a:pPr algn="just">
              <a:buFont typeface="Wingdings" panose="05000000000000000000" pitchFamily="2" charset="2"/>
              <a:buChar char="§"/>
            </a:pPr>
            <a:r>
              <a:rPr lang="hu-HU" b="1"/>
              <a:t> </a:t>
            </a:r>
            <a:r>
              <a:rPr lang="en-GB" b="1"/>
              <a:t>utiliza </a:t>
            </a:r>
            <a:r>
              <a:rPr lang="en-GB" b="1">
                <a:hlinkClick r:id="rId5"/>
              </a:rPr>
              <a:t>herramientas de cálculo </a:t>
            </a:r>
            <a:r>
              <a:rPr lang="en-GB" b="1"/>
              <a:t>profesionales </a:t>
            </a:r>
            <a:r>
              <a:rPr lang="en-GB"/>
              <a:t>(</a:t>
            </a:r>
            <a:r>
              <a:rPr lang="en-GB">
                <a:hlinkClick r:id="rId6"/>
              </a:rPr>
              <a:t>software</a:t>
            </a:r>
            <a:r>
              <a:rPr lang="en-GB"/>
              <a:t>, </a:t>
            </a:r>
            <a:r>
              <a:rPr lang="en-GB">
                <a:hlinkClick r:id="rId7"/>
              </a:rPr>
              <a:t>apps</a:t>
            </a:r>
            <a:r>
              <a:rPr lang="en-GB"/>
              <a:t> de MN, </a:t>
            </a:r>
            <a:r>
              <a:rPr lang="en-GB" dirty="0"/>
              <a:t>etc.) </a:t>
            </a:r>
          </a:p>
          <a:p>
            <a:pPr algn="just">
              <a:buFont typeface="Wingdings" panose="05000000000000000000" pitchFamily="2" charset="2"/>
              <a:buChar char="§"/>
            </a:pPr>
            <a:r>
              <a:rPr lang="es-ES" b="1"/>
              <a:t> no dudes en pedir ayuda </a:t>
            </a:r>
            <a:r>
              <a:rPr lang="es-ES"/>
              <a:t>(a un empresario con más experiencia, a un contable, a un especialista en marketing, </a:t>
            </a:r>
            <a:r>
              <a:rPr lang="es-ES">
                <a:hlinkClick r:id="rId8"/>
              </a:rPr>
              <a:t>a la cámara de comercio local</a:t>
            </a:r>
            <a:r>
              <a:rPr lang="es-ES"/>
              <a:t>, </a:t>
            </a:r>
            <a:r>
              <a:rPr lang="es-ES">
                <a:hlinkClick r:id="rId9"/>
              </a:rPr>
              <a:t>a la red EBN</a:t>
            </a:r>
            <a:r>
              <a:rPr lang="es-ES"/>
              <a:t>, etc.) Si no obtienes suficiente ayuda de uno, acude a otro, ¡no te rindas!</a:t>
            </a:r>
            <a:endParaRPr lang="en-GB" dirty="0"/>
          </a:p>
          <a:p>
            <a:pPr marL="0" indent="0" algn="just">
              <a:buNone/>
            </a:pPr>
            <a:r>
              <a:rPr lang="en-GB" u="sng"/>
              <a:t>Calcula costes e ingresos </a:t>
            </a:r>
            <a:r>
              <a:rPr lang="en-GB" b="1"/>
              <a:t>al menos de manera anual, mejor sobre una base trienal </a:t>
            </a:r>
            <a:r>
              <a:rPr lang="en-GB"/>
              <a:t>con el fin de: </a:t>
            </a:r>
            <a:endParaRPr lang="en-GB" dirty="0"/>
          </a:p>
          <a:p>
            <a:pPr algn="just">
              <a:buFont typeface="Wingdings" panose="05000000000000000000" pitchFamily="2" charset="2"/>
              <a:buChar char="§"/>
            </a:pPr>
            <a:r>
              <a:rPr lang="es-ES"/>
              <a:t> permitir mostrar todos los tipos de costes e ingresos</a:t>
            </a:r>
            <a:endParaRPr lang="en-GB" dirty="0"/>
          </a:p>
          <a:p>
            <a:pPr algn="just">
              <a:buFont typeface="Wingdings" panose="05000000000000000000" pitchFamily="2" charset="2"/>
              <a:buChar char="§"/>
            </a:pPr>
            <a:r>
              <a:rPr lang="hu-HU"/>
              <a:t> </a:t>
            </a:r>
            <a:r>
              <a:rPr lang="es-ES"/>
              <a:t>permitir que surjan tendencias y dinámicas</a:t>
            </a:r>
            <a:endParaRPr lang="en-GB" dirty="0"/>
          </a:p>
          <a:p>
            <a:pPr algn="just">
              <a:buFont typeface="Wingdings" panose="05000000000000000000" pitchFamily="2" charset="2"/>
              <a:buChar char="§"/>
            </a:pPr>
            <a:endParaRPr lang="en-GB" dirty="0"/>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11"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684547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US" sz="1200" dirty="0">
              <a:solidFill>
                <a:schemeClr val="bg1"/>
              </a:solidFill>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a:xfrm>
            <a:off x="1066800" y="1845733"/>
            <a:ext cx="10058400" cy="4401291"/>
          </a:xfrm>
        </p:spPr>
        <p:txBody>
          <a:bodyPr>
            <a:normAutofit fontScale="92500" lnSpcReduction="20000"/>
          </a:bodyPr>
          <a:lstStyle/>
          <a:p>
            <a:pPr marL="0" indent="0" algn="just">
              <a:buNone/>
            </a:pPr>
            <a:r>
              <a:rPr lang="es-ES" u="sng"/>
              <a:t>Analizar los problemas desde todos los ángulos para encontrar </a:t>
            </a:r>
            <a:r>
              <a:rPr lang="es-ES" u="sng">
                <a:hlinkClick r:id="rId2"/>
              </a:rPr>
              <a:t>costes ocultos </a:t>
            </a:r>
            <a:r>
              <a:rPr lang="es-ES"/>
              <a:t>y </a:t>
            </a:r>
            <a:r>
              <a:rPr lang="es-ES" b="1"/>
              <a:t>posibles ingresos adicionales</a:t>
            </a:r>
            <a:r>
              <a:rPr lang="en-GB"/>
              <a:t>.</a:t>
            </a:r>
            <a:endParaRPr lang="en-GB" dirty="0"/>
          </a:p>
          <a:p>
            <a:pPr algn="just">
              <a:buFont typeface="Wingdings" panose="05000000000000000000" pitchFamily="2" charset="2"/>
              <a:buChar char="§"/>
            </a:pPr>
            <a:r>
              <a:rPr lang="hu-HU"/>
              <a:t> </a:t>
            </a:r>
            <a:r>
              <a:rPr lang="es-ES"/>
              <a:t>En el caso de los costes, piensa no sólo en los costes regulares, sino también en los potenciales y poco frecuentes (como los costes legales, etc</a:t>
            </a:r>
            <a:r>
              <a:rPr lang="en-GB"/>
              <a:t>.). Algunos </a:t>
            </a:r>
            <a:r>
              <a:rPr lang="en-GB">
                <a:hlinkClick r:id="rId3"/>
              </a:rPr>
              <a:t>costes ocultos</a:t>
            </a:r>
            <a:r>
              <a:rPr lang="en-GB"/>
              <a:t> </a:t>
            </a:r>
            <a:r>
              <a:rPr lang="es-ES"/>
              <a:t>radican en una organización del trabajo y de los procesos que no es óptima</a:t>
            </a:r>
            <a:r>
              <a:rPr lang="en-GB"/>
              <a:t>. </a:t>
            </a:r>
            <a:endParaRPr lang="en-GB" dirty="0"/>
          </a:p>
          <a:p>
            <a:pPr algn="just">
              <a:buFont typeface="Wingdings" panose="05000000000000000000" pitchFamily="2" charset="2"/>
              <a:buChar char="§"/>
            </a:pPr>
            <a:r>
              <a:rPr lang="hu-HU"/>
              <a:t> </a:t>
            </a:r>
            <a:r>
              <a:rPr lang="es-ES"/>
              <a:t>En el caso de los ingresos, piensa en tus activos desde otra perspectiva: ¿puedes ganar más dinero con ellos? ¿Cuál es la forma más eficiente de utilizar tus activos? (Si tienes un camión que no siempre está lleno, ¿puedes combinar tu logística con otra PYME y alquilar parte de tus rutas o de tu nave de carga</a:t>
            </a:r>
            <a:r>
              <a:rPr lang="en-GB"/>
              <a:t>? </a:t>
            </a:r>
            <a:endParaRPr lang="en-GB" dirty="0"/>
          </a:p>
          <a:p>
            <a:pPr marL="0" indent="0" algn="just">
              <a:buNone/>
            </a:pPr>
            <a:r>
              <a:rPr lang="en-GB" u="sng"/>
              <a:t>¡Diferencia entre </a:t>
            </a:r>
            <a:r>
              <a:rPr lang="en-GB" u="sng">
                <a:hlinkClick r:id="rId4"/>
              </a:rPr>
              <a:t>costes e inversiones</a:t>
            </a:r>
            <a:r>
              <a:rPr lang="en-GB"/>
              <a:t>! (en otros términos: </a:t>
            </a:r>
            <a:r>
              <a:rPr lang="en-GB">
                <a:hlinkClick r:id="rId5"/>
              </a:rPr>
              <a:t>gastos y desembolsos</a:t>
            </a:r>
            <a:r>
              <a:rPr lang="en-GB"/>
              <a:t>). </a:t>
            </a:r>
            <a:r>
              <a:rPr lang="es-ES"/>
              <a:t>Mantente motivado para recortar gastos donde no perjudique, pero</a:t>
            </a:r>
            <a:r>
              <a:rPr lang="en-GB"/>
              <a:t>: </a:t>
            </a:r>
            <a:endParaRPr lang="en-GB" dirty="0"/>
          </a:p>
          <a:p>
            <a:pPr algn="just">
              <a:buFont typeface="Wingdings" panose="05000000000000000000" pitchFamily="2" charset="2"/>
              <a:buChar char="§"/>
            </a:pPr>
            <a:r>
              <a:rPr lang="hu-HU"/>
              <a:t> </a:t>
            </a:r>
            <a:r>
              <a:rPr lang="es-ES"/>
              <a:t>Asegúrate de </a:t>
            </a:r>
            <a:r>
              <a:rPr lang="es-ES" b="1"/>
              <a:t>conocer la calidad </a:t>
            </a:r>
            <a:r>
              <a:rPr lang="es-ES"/>
              <a:t>de los suministros, insumos y recursos humanos que obtienes por tu dinero</a:t>
            </a:r>
            <a:r>
              <a:rPr lang="en-GB"/>
              <a:t>.</a:t>
            </a:r>
            <a:endParaRPr lang="en-GB" dirty="0"/>
          </a:p>
          <a:p>
            <a:pPr algn="just">
              <a:buFont typeface="Wingdings" panose="05000000000000000000" pitchFamily="2" charset="2"/>
              <a:buChar char="§"/>
            </a:pPr>
            <a:r>
              <a:rPr lang="hu-HU" b="1"/>
              <a:t> </a:t>
            </a:r>
            <a:r>
              <a:rPr lang="es-ES" b="1"/>
              <a:t>Se supone que las inversiones harán avanzar a tu empresa</a:t>
            </a:r>
            <a:r>
              <a:rPr lang="es-ES"/>
              <a:t> y te aportarán más beneficios en el futuro. No subestimes su necesidad</a:t>
            </a:r>
            <a:r>
              <a:rPr lang="en-GB"/>
              <a:t>.  </a:t>
            </a:r>
            <a:endParaRPr lang="en-GB" dirty="0"/>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7"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5" name="Nadpis 1">
            <a:extLst>
              <a:ext uri="{FF2B5EF4-FFF2-40B4-BE49-F238E27FC236}">
                <a16:creationId xmlns:a16="http://schemas.microsoft.com/office/drawing/2014/main" id="{25008438-0C1E-A7D5-990A-9DFE2714530F}"/>
              </a:ext>
            </a:extLst>
          </p:cNvPr>
          <p:cNvSpPr>
            <a:spLocks noGrp="1"/>
          </p:cNvSpPr>
          <p:nvPr>
            <p:ph type="title"/>
          </p:nvPr>
        </p:nvSpPr>
        <p:spPr>
          <a:xfrm>
            <a:off x="1097280" y="286603"/>
            <a:ext cx="10058400" cy="1450757"/>
          </a:xfrm>
        </p:spPr>
        <p:txBody>
          <a:bodyPr/>
          <a:lstStyle/>
          <a:p>
            <a:r>
              <a:rPr lang="es-ES" sz="3600" b="1"/>
              <a:t>UNIDAD 1: Modelos de negocio (MN) de MiPymes </a:t>
            </a:r>
            <a:br>
              <a:rPr lang="es-ES" sz="3600" b="1"/>
            </a:br>
            <a:r>
              <a:rPr lang="en-GB" sz="2800"/>
              <a:t>1.2 Reglas del pulgar</a:t>
            </a:r>
            <a:endParaRPr lang="en-GB" dirty="0"/>
          </a:p>
        </p:txBody>
      </p:sp>
    </p:spTree>
    <p:extLst>
      <p:ext uri="{BB962C8B-B14F-4D97-AF65-F5344CB8AC3E}">
        <p14:creationId xmlns:p14="http://schemas.microsoft.com/office/powerpoint/2010/main" val="3682546725"/>
      </p:ext>
    </p:extLst>
  </p:cSld>
  <p:clrMapOvr>
    <a:masterClrMapping/>
  </p:clrMapOvr>
</p:sld>
</file>

<file path=ppt/theme/theme1.xml><?xml version="1.0" encoding="utf-8"?>
<a:theme xmlns:a="http://schemas.openxmlformats.org/drawingml/2006/main" name="Retrospektíva">
  <a:themeElements>
    <a:clrScheme name="Retrospektíva">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ktí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í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0</TotalTime>
  <Words>7992</Words>
  <Application>Microsoft Office PowerPoint</Application>
  <PresentationFormat>Panorámica</PresentationFormat>
  <Paragraphs>364</Paragraphs>
  <Slides>38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38</vt:i4>
      </vt:variant>
    </vt:vector>
  </HeadingPairs>
  <TitlesOfParts>
    <vt:vector size="44" baseType="lpstr">
      <vt:lpstr>system-ui</vt:lpstr>
      <vt:lpstr>Calibri</vt:lpstr>
      <vt:lpstr>Calibri Light</vt:lpstr>
      <vt:lpstr>Courier New</vt:lpstr>
      <vt:lpstr>Wingdings</vt:lpstr>
      <vt:lpstr>Retrospektíva</vt:lpstr>
      <vt:lpstr>Modelos de negocio para las MiPymes en la era post-COVID</vt:lpstr>
      <vt:lpstr>Objetivos</vt:lpstr>
      <vt:lpstr>Índice</vt:lpstr>
      <vt:lpstr>UNIDAD 1: Modelos de negocio (MN) de MiPymes</vt:lpstr>
      <vt:lpstr>UNIDAD 1: Modelos de negocio (MN) de MiPymes  1.1 Modelos básicos</vt:lpstr>
      <vt:lpstr>UNIDAD 1: Modelos de negocio (MN) de MiPymes  1.1 Modelos básicos</vt:lpstr>
      <vt:lpstr>UNIDAD 1: Modelos de negocio (MN) de MiPymes  1.1 Modelos básicos</vt:lpstr>
      <vt:lpstr>UNIDAD 1: Modelos de negocio (MN) de MiPymes  1.2 Reglas del pulgar</vt:lpstr>
      <vt:lpstr>UNIDAD 1: Modelos de negocio (MN) de MiPymes  1.2 Reglas del pulgar</vt:lpstr>
      <vt:lpstr>UNIDAD 1: Modelos de negocio (MN) de MiPymes 1.3 Típicas formas de financiar una empresa</vt:lpstr>
      <vt:lpstr>UNIDAD 2: Modelos de negocio (BM) tradicionales  </vt:lpstr>
      <vt:lpstr>UNIDAD 2: Modelos de negocio tradicionales 2.1 B2C</vt:lpstr>
      <vt:lpstr>UNIDAD 2: Modelos de negocio tradicionales 2.1 B2C</vt:lpstr>
      <vt:lpstr>UNIDAD 2: Modelos de negocio tradicionales 2.2 B2B</vt:lpstr>
      <vt:lpstr>UNIDAD 2: Modelos de negocio tradicionales 2.2 B2B</vt:lpstr>
      <vt:lpstr>UNIDAD 2: Modelos de negocio tradicionales 2.3 Franquicia</vt:lpstr>
      <vt:lpstr>UNIDAD 2: Modelos de negocio tradicionales 2.3 Franquicia</vt:lpstr>
      <vt:lpstr>UNIDAD 2: Modelos de negocio tradicionales  2.4 MiPymes en la economía nacional</vt:lpstr>
      <vt:lpstr>UNIDAD 2: Modelos de negocio tradicionales  2.4 MiPymes en la economía nacional</vt:lpstr>
      <vt:lpstr>UNIDAD 3: Modelos de negocio del siglo XXI </vt:lpstr>
      <vt:lpstr>UNIDAD 3: Modelos de negocio del siglo XXI 3.1 Mercados europeos y globales</vt:lpstr>
      <vt:lpstr>UNIDAD 3: Modelos de negocio del siglo XXI 3.1 Mercados europeos y globales</vt:lpstr>
      <vt:lpstr>UNIDAD 3: Modelos de negocio del siglo XXI 3.2 Start-ups</vt:lpstr>
      <vt:lpstr>UNIDAD 3: Modelos de negocio del siglo XXI 3.2 Start-ups</vt:lpstr>
      <vt:lpstr>UNIDAD 3: Modelos de negocio del siglo XXI 3.3 Otros nuevos modelos de negocio</vt:lpstr>
      <vt:lpstr>UNIDAD 3: Modelos de negocio del siglo XXI 3.3 Otros nuevos modelos de negocio</vt:lpstr>
      <vt:lpstr>UNIDAD 3: Modelos de negocio del siglo XXI 3.3 Otros nuevos modelos de negocio</vt:lpstr>
      <vt:lpstr>UNIDAD 4: Crear tu propio modelo de negocio  </vt:lpstr>
      <vt:lpstr>UNIDAD 4: Crear tu propio modelo de negocio  4.1 DAFO</vt:lpstr>
      <vt:lpstr>UNIDAD 4: Crear tu propio modelo de negocio  4.1 DAFO</vt:lpstr>
      <vt:lpstr>UNIDAD 4: Crear tu propio modelo de negocio  4.2 Técnicas y herramientas</vt:lpstr>
      <vt:lpstr>UNIDAD 4: Crear tu propio modelo de negocio  4.2 Técnicas y herramientas</vt:lpstr>
      <vt:lpstr>UNIDAD 4: Crear tu propio modelo de negocio  4.3 Alianzas y networking</vt:lpstr>
      <vt:lpstr>Resumen</vt:lpstr>
      <vt:lpstr>Test de autoevaluación</vt:lpstr>
      <vt:lpstr>Test de autoevaluación: soluciones</vt:lpstr>
      <vt:lpstr>Lecturas y notas adicionales </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result title/ presentation title</dc:title>
  <dc:creator>gavalcova</dc:creator>
  <cp:lastModifiedBy>Miriam Internet Web Solutions</cp:lastModifiedBy>
  <cp:revision>184</cp:revision>
  <cp:lastPrinted>2023-02-18T08:49:07Z</cp:lastPrinted>
  <dcterms:created xsi:type="dcterms:W3CDTF">2021-11-14T20:46:17Z</dcterms:created>
  <dcterms:modified xsi:type="dcterms:W3CDTF">2023-04-19T13:48:08Z</dcterms:modified>
</cp:coreProperties>
</file>