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1" r:id="rId3"/>
    <p:sldId id="260" r:id="rId4"/>
    <p:sldId id="270" r:id="rId5"/>
    <p:sldId id="262" r:id="rId6"/>
    <p:sldId id="257" r:id="rId7"/>
    <p:sldId id="290" r:id="rId8"/>
    <p:sldId id="271" r:id="rId9"/>
    <p:sldId id="272" r:id="rId10"/>
    <p:sldId id="280" r:id="rId11"/>
    <p:sldId id="259" r:id="rId12"/>
    <p:sldId id="276" r:id="rId13"/>
    <p:sldId id="308" r:id="rId14"/>
    <p:sldId id="277" r:id="rId15"/>
    <p:sldId id="309" r:id="rId16"/>
    <p:sldId id="284" r:id="rId17"/>
    <p:sldId id="310" r:id="rId18"/>
    <p:sldId id="282" r:id="rId19"/>
    <p:sldId id="283" r:id="rId20"/>
    <p:sldId id="273" r:id="rId21"/>
    <p:sldId id="275" r:id="rId22"/>
    <p:sldId id="289" r:id="rId23"/>
    <p:sldId id="288" r:id="rId24"/>
    <p:sldId id="291" r:id="rId25"/>
    <p:sldId id="292" r:id="rId26"/>
    <p:sldId id="294" r:id="rId27"/>
    <p:sldId id="295" r:id="rId28"/>
    <p:sldId id="301" r:id="rId29"/>
    <p:sldId id="302" r:id="rId30"/>
    <p:sldId id="304" r:id="rId31"/>
    <p:sldId id="303" r:id="rId32"/>
    <p:sldId id="305" r:id="rId33"/>
    <p:sldId id="306" r:id="rId34"/>
    <p:sldId id="266" r:id="rId35"/>
    <p:sldId id="268" r:id="rId36"/>
    <p:sldId id="312" r:id="rId37"/>
    <p:sldId id="286" r:id="rId38"/>
    <p:sldId id="285"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valcova" initials="g" lastIdx="38" clrIdx="0">
    <p:extLst>
      <p:ext uri="{19B8F6BF-5375-455C-9EA6-DF929625EA0E}">
        <p15:presenceInfo xmlns:p15="http://schemas.microsoft.com/office/powerpoint/2012/main" userId="S-1-5-21-2383597489-2197158559-1002493431-1284" providerId="AD"/>
      </p:ext>
    </p:extLst>
  </p:cmAuthor>
  <p:cmAuthor id="2" name="Hana Palušková" initials="HP" lastIdx="5" clrIdx="1">
    <p:extLst>
      <p:ext uri="{19B8F6BF-5375-455C-9EA6-DF929625EA0E}">
        <p15:presenceInfo xmlns:p15="http://schemas.microsoft.com/office/powerpoint/2012/main" userId="bd7e3989570f8b89" providerId="Windows Live"/>
      </p:ext>
    </p:extLst>
  </p:cmAuthor>
  <p:cmAuthor id="3" name="Kriszta Kovács" initials="KK" lastIdx="4" clrIdx="2">
    <p:extLst>
      <p:ext uri="{19B8F6BF-5375-455C-9EA6-DF929625EA0E}">
        <p15:presenceInfo xmlns:p15="http://schemas.microsoft.com/office/powerpoint/2012/main" userId="73fc2e4dd735be70" providerId="Windows Live"/>
      </p:ext>
    </p:extLst>
  </p:cmAuthor>
  <p:cmAuthor id="4" name="Vörösmarty-Horváth Zsófia" initials="VHZs" lastIdx="7" clrIdx="3">
    <p:extLst>
      <p:ext uri="{19B8F6BF-5375-455C-9EA6-DF929625EA0E}">
        <p15:presenceInfo xmlns:p15="http://schemas.microsoft.com/office/powerpoint/2012/main" userId="Vörösmarty-Horváth Zsóf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a:srgbClr val="39A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A5505-FCC6-436A-854B-A201B66F4C60}" v="495" dt="2023-04-20T23:39:51.4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94641" autoAdjust="0"/>
  </p:normalViewPr>
  <p:slideViewPr>
    <p:cSldViewPr snapToGrid="0">
      <p:cViewPr varScale="1">
        <p:scale>
          <a:sx n="86" d="100"/>
          <a:sy n="86" d="100"/>
        </p:scale>
        <p:origin x="7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i Szoboszlai" userId="80c1339324a86e1b" providerId="LiveId" clId="{63CA5505-FCC6-436A-854B-A201B66F4C60}"/>
    <pc:docChg chg="undo redo custSel modSld">
      <pc:chgData name="Gabi Szoboszlai" userId="80c1339324a86e1b" providerId="LiveId" clId="{63CA5505-FCC6-436A-854B-A201B66F4C60}" dt="2023-04-20T23:39:51.424" v="1533" actId="120"/>
      <pc:docMkLst>
        <pc:docMk/>
      </pc:docMkLst>
      <pc:sldChg chg="modSp mod">
        <pc:chgData name="Gabi Szoboszlai" userId="80c1339324a86e1b" providerId="LiveId" clId="{63CA5505-FCC6-436A-854B-A201B66F4C60}" dt="2023-04-19T21:37:13.898" v="30" actId="20577"/>
        <pc:sldMkLst>
          <pc:docMk/>
          <pc:sldMk cId="482790115" sldId="256"/>
        </pc:sldMkLst>
        <pc:spChg chg="mod">
          <ac:chgData name="Gabi Szoboszlai" userId="80c1339324a86e1b" providerId="LiveId" clId="{63CA5505-FCC6-436A-854B-A201B66F4C60}" dt="2023-04-19T21:35:35.520" v="4" actId="20577"/>
          <ac:spMkLst>
            <pc:docMk/>
            <pc:sldMk cId="482790115" sldId="256"/>
            <ac:spMk id="2" creationId="{1CAA0732-8212-434E-AAE7-A9DC0EC61975}"/>
          </ac:spMkLst>
        </pc:spChg>
        <pc:spChg chg="mod">
          <ac:chgData name="Gabi Szoboszlai" userId="80c1339324a86e1b" providerId="LiveId" clId="{63CA5505-FCC6-436A-854B-A201B66F4C60}" dt="2023-04-19T21:36:11.534" v="25" actId="20577"/>
          <ac:spMkLst>
            <pc:docMk/>
            <pc:sldMk cId="482790115" sldId="256"/>
            <ac:spMk id="3" creationId="{BBF345A6-199C-4D56-A1AA-38821652C661}"/>
          </ac:spMkLst>
        </pc:spChg>
        <pc:spChg chg="mod">
          <ac:chgData name="Gabi Szoboszlai" userId="80c1339324a86e1b" providerId="LiveId" clId="{63CA5505-FCC6-436A-854B-A201B66F4C60}" dt="2023-04-19T21:37:13.898" v="30" actId="20577"/>
          <ac:spMkLst>
            <pc:docMk/>
            <pc:sldMk cId="482790115" sldId="256"/>
            <ac:spMk id="4" creationId="{00000000-0000-0000-0000-000000000000}"/>
          </ac:spMkLst>
        </pc:spChg>
        <pc:spChg chg="mod">
          <ac:chgData name="Gabi Szoboszlai" userId="80c1339324a86e1b" providerId="LiveId" clId="{63CA5505-FCC6-436A-854B-A201B66F4C60}" dt="2023-04-19T21:36:36.248" v="28" actId="20577"/>
          <ac:spMkLst>
            <pc:docMk/>
            <pc:sldMk cId="482790115" sldId="256"/>
            <ac:spMk id="7" creationId="{E33EF2F1-C015-5730-2F7E-444A13EF48CE}"/>
          </ac:spMkLst>
        </pc:spChg>
      </pc:sldChg>
      <pc:sldChg chg="modSp mod">
        <pc:chgData name="Gabi Szoboszlai" userId="80c1339324a86e1b" providerId="LiveId" clId="{63CA5505-FCC6-436A-854B-A201B66F4C60}" dt="2023-04-20T10:14:32.590" v="400" actId="12"/>
        <pc:sldMkLst>
          <pc:docMk/>
          <pc:sldMk cId="2933670177" sldId="257"/>
        </pc:sldMkLst>
        <pc:spChg chg="mod">
          <ac:chgData name="Gabi Szoboszlai" userId="80c1339324a86e1b" providerId="LiveId" clId="{63CA5505-FCC6-436A-854B-A201B66F4C60}" dt="2023-04-20T08:12:10.744" v="200"/>
          <ac:spMkLst>
            <pc:docMk/>
            <pc:sldMk cId="2933670177" sldId="257"/>
            <ac:spMk id="2" creationId="{54B5FBB1-4A66-4004-9038-660A4B7D73DC}"/>
          </ac:spMkLst>
        </pc:spChg>
        <pc:spChg chg="mod">
          <ac:chgData name="Gabi Szoboszlai" userId="80c1339324a86e1b" providerId="LiveId" clId="{63CA5505-FCC6-436A-854B-A201B66F4C60}" dt="2023-04-19T21:38:30.669" v="34"/>
          <ac:spMkLst>
            <pc:docMk/>
            <pc:sldMk cId="2933670177" sldId="257"/>
            <ac:spMk id="8" creationId="{00000000-0000-0000-0000-000000000000}"/>
          </ac:spMkLst>
        </pc:spChg>
        <pc:spChg chg="mod">
          <ac:chgData name="Gabi Szoboszlai" userId="80c1339324a86e1b" providerId="LiveId" clId="{63CA5505-FCC6-436A-854B-A201B66F4C60}" dt="2023-04-20T10:14:32.590" v="400" actId="12"/>
          <ac:spMkLst>
            <pc:docMk/>
            <pc:sldMk cId="2933670177" sldId="257"/>
            <ac:spMk id="12" creationId="{FCEA6795-A35E-0562-5661-3EB579F4AD4F}"/>
          </ac:spMkLst>
        </pc:spChg>
      </pc:sldChg>
      <pc:sldChg chg="modSp mod">
        <pc:chgData name="Gabi Szoboszlai" userId="80c1339324a86e1b" providerId="LiveId" clId="{63CA5505-FCC6-436A-854B-A201B66F4C60}" dt="2023-04-20T20:57:38.410" v="607"/>
        <pc:sldMkLst>
          <pc:docMk/>
          <pc:sldMk cId="3727173034" sldId="259"/>
        </pc:sldMkLst>
        <pc:spChg chg="mod">
          <ac:chgData name="Gabi Szoboszlai" userId="80c1339324a86e1b" providerId="LiveId" clId="{63CA5505-FCC6-436A-854B-A201B66F4C60}" dt="2023-04-20T20:56:08.392" v="593" actId="20577"/>
          <ac:spMkLst>
            <pc:docMk/>
            <pc:sldMk cId="3727173034" sldId="259"/>
            <ac:spMk id="2" creationId="{807285D1-5F13-9A11-C19D-25D42AA90996}"/>
          </ac:spMkLst>
        </pc:spChg>
        <pc:spChg chg="mod">
          <ac:chgData name="Gabi Szoboszlai" userId="80c1339324a86e1b" providerId="LiveId" clId="{63CA5505-FCC6-436A-854B-A201B66F4C60}" dt="2023-04-20T20:57:38.410" v="607"/>
          <ac:spMkLst>
            <pc:docMk/>
            <pc:sldMk cId="3727173034" sldId="259"/>
            <ac:spMk id="5" creationId="{BF35DE6A-0CDC-0175-3E16-C3158875551A}"/>
          </ac:spMkLst>
        </pc:spChg>
        <pc:spChg chg="mod">
          <ac:chgData name="Gabi Szoboszlai" userId="80c1339324a86e1b" providerId="LiveId" clId="{63CA5505-FCC6-436A-854B-A201B66F4C60}" dt="2023-04-20T20:57:25.058" v="600" actId="20577"/>
          <ac:spMkLst>
            <pc:docMk/>
            <pc:sldMk cId="3727173034" sldId="259"/>
            <ac:spMk id="18" creationId="{32BA5FAB-6FD5-7382-D0C8-5CF55028C6A2}"/>
          </ac:spMkLst>
        </pc:spChg>
      </pc:sldChg>
      <pc:sldChg chg="modSp mod">
        <pc:chgData name="Gabi Szoboszlai" userId="80c1339324a86e1b" providerId="LiveId" clId="{63CA5505-FCC6-436A-854B-A201B66F4C60}" dt="2023-04-20T23:39:51.424" v="1533" actId="120"/>
        <pc:sldMkLst>
          <pc:docMk/>
          <pc:sldMk cId="2572048921" sldId="260"/>
        </pc:sldMkLst>
        <pc:spChg chg="mod">
          <ac:chgData name="Gabi Szoboszlai" userId="80c1339324a86e1b" providerId="LiveId" clId="{63CA5505-FCC6-436A-854B-A201B66F4C60}" dt="2023-04-19T21:53:29.477" v="113" actId="20577"/>
          <ac:spMkLst>
            <pc:docMk/>
            <pc:sldMk cId="2572048921" sldId="260"/>
            <ac:spMk id="2" creationId="{CE576639-151D-737A-A14E-3DC5C8CAC19A}"/>
          </ac:spMkLst>
        </pc:spChg>
        <pc:spChg chg="mod">
          <ac:chgData name="Gabi Szoboszlai" userId="80c1339324a86e1b" providerId="LiveId" clId="{63CA5505-FCC6-436A-854B-A201B66F4C60}" dt="2023-04-19T21:37:24.378" v="32"/>
          <ac:spMkLst>
            <pc:docMk/>
            <pc:sldMk cId="2572048921" sldId="260"/>
            <ac:spMk id="5" creationId="{878C812E-2238-0FB9-B6CE-8919409FBB33}"/>
          </ac:spMkLst>
        </pc:spChg>
        <pc:graphicFrameChg chg="mod">
          <ac:chgData name="Gabi Szoboszlai" userId="80c1339324a86e1b" providerId="LiveId" clId="{63CA5505-FCC6-436A-854B-A201B66F4C60}" dt="2023-04-20T23:39:51.424" v="1533" actId="120"/>
          <ac:graphicFrameMkLst>
            <pc:docMk/>
            <pc:sldMk cId="2572048921" sldId="260"/>
            <ac:graphicFrameMk id="12" creationId="{E64195D9-8ADD-6866-22F8-8B4E5BE116EE}"/>
          </ac:graphicFrameMkLst>
        </pc:graphicFrameChg>
      </pc:sldChg>
      <pc:sldChg chg="modSp mod">
        <pc:chgData name="Gabi Szoboszlai" userId="80c1339324a86e1b" providerId="LiveId" clId="{63CA5505-FCC6-436A-854B-A201B66F4C60}" dt="2023-04-19T21:51:59.862" v="104" actId="12"/>
        <pc:sldMkLst>
          <pc:docMk/>
          <pc:sldMk cId="2711387811" sldId="261"/>
        </pc:sldMkLst>
        <pc:spChg chg="mod">
          <ac:chgData name="Gabi Szoboszlai" userId="80c1339324a86e1b" providerId="LiveId" clId="{63CA5505-FCC6-436A-854B-A201B66F4C60}" dt="2023-04-19T21:47:06.586" v="90"/>
          <ac:spMkLst>
            <pc:docMk/>
            <pc:sldMk cId="2711387811" sldId="261"/>
            <ac:spMk id="2" creationId="{CE576639-151D-737A-A14E-3DC5C8CAC19A}"/>
          </ac:spMkLst>
        </pc:spChg>
        <pc:spChg chg="mod">
          <ac:chgData name="Gabi Szoboszlai" userId="80c1339324a86e1b" providerId="LiveId" clId="{63CA5505-FCC6-436A-854B-A201B66F4C60}" dt="2023-04-19T21:51:59.862" v="104" actId="12"/>
          <ac:spMkLst>
            <pc:docMk/>
            <pc:sldMk cId="2711387811" sldId="261"/>
            <ac:spMk id="4" creationId="{E8F06718-6545-27B3-6457-611C8A6A55B3}"/>
          </ac:spMkLst>
        </pc:spChg>
        <pc:spChg chg="mod">
          <ac:chgData name="Gabi Szoboszlai" userId="80c1339324a86e1b" providerId="LiveId" clId="{63CA5505-FCC6-436A-854B-A201B66F4C60}" dt="2023-04-19T21:37:20.419" v="31"/>
          <ac:spMkLst>
            <pc:docMk/>
            <pc:sldMk cId="2711387811" sldId="261"/>
            <ac:spMk id="5" creationId="{878C812E-2238-0FB9-B6CE-8919409FBB33}"/>
          </ac:spMkLst>
        </pc:spChg>
      </pc:sldChg>
      <pc:sldChg chg="modSp mod">
        <pc:chgData name="Gabi Szoboszlai" userId="80c1339324a86e1b" providerId="LiveId" clId="{63CA5505-FCC6-436A-854B-A201B66F4C60}" dt="2023-04-20T08:44:45.747" v="290" actId="20577"/>
        <pc:sldMkLst>
          <pc:docMk/>
          <pc:sldMk cId="3784879849" sldId="262"/>
        </pc:sldMkLst>
        <pc:spChg chg="mod">
          <ac:chgData name="Gabi Szoboszlai" userId="80c1339324a86e1b" providerId="LiveId" clId="{63CA5505-FCC6-436A-854B-A201B66F4C60}" dt="2023-04-20T08:12:02.544" v="199" actId="108"/>
          <ac:spMkLst>
            <pc:docMk/>
            <pc:sldMk cId="3784879849" sldId="262"/>
            <ac:spMk id="5" creationId="{7613FCDC-241D-3CEB-51F6-27DB8B1E598F}"/>
          </ac:spMkLst>
        </pc:spChg>
        <pc:spChg chg="mod">
          <ac:chgData name="Gabi Szoboszlai" userId="80c1339324a86e1b" providerId="LiveId" clId="{63CA5505-FCC6-436A-854B-A201B66F4C60}" dt="2023-04-19T21:38:26.092" v="33"/>
          <ac:spMkLst>
            <pc:docMk/>
            <pc:sldMk cId="3784879849" sldId="262"/>
            <ac:spMk id="8" creationId="{5BEE8737-8DC3-52C7-6F8B-F696529C45C1}"/>
          </ac:spMkLst>
        </pc:spChg>
        <pc:graphicFrameChg chg="mod">
          <ac:chgData name="Gabi Szoboszlai" userId="80c1339324a86e1b" providerId="LiveId" clId="{63CA5505-FCC6-436A-854B-A201B66F4C60}" dt="2023-04-20T08:44:45.747" v="290" actId="20577"/>
          <ac:graphicFrameMkLst>
            <pc:docMk/>
            <pc:sldMk cId="3784879849" sldId="262"/>
            <ac:graphicFrameMk id="6" creationId="{1D9804F9-7F4B-80B5-F593-E08A0662B54A}"/>
          </ac:graphicFrameMkLst>
        </pc:graphicFrameChg>
        <pc:graphicFrameChg chg="mod">
          <ac:chgData name="Gabi Szoboszlai" userId="80c1339324a86e1b" providerId="LiveId" clId="{63CA5505-FCC6-436A-854B-A201B66F4C60}" dt="2023-04-20T08:43:27.835" v="255" actId="20577"/>
          <ac:graphicFrameMkLst>
            <pc:docMk/>
            <pc:sldMk cId="3784879849" sldId="262"/>
            <ac:graphicFrameMk id="21" creationId="{11B79227-9C94-543C-3401-1A8DE6DA434C}"/>
          </ac:graphicFrameMkLst>
        </pc:graphicFrameChg>
      </pc:sldChg>
      <pc:sldChg chg="modSp mod">
        <pc:chgData name="Gabi Szoboszlai" userId="80c1339324a86e1b" providerId="LiveId" clId="{63CA5505-FCC6-436A-854B-A201B66F4C60}" dt="2023-04-20T23:10:17.193" v="1185" actId="255"/>
        <pc:sldMkLst>
          <pc:docMk/>
          <pc:sldMk cId="3168389660" sldId="266"/>
        </pc:sldMkLst>
        <pc:spChg chg="mod">
          <ac:chgData name="Gabi Szoboszlai" userId="80c1339324a86e1b" providerId="LiveId" clId="{63CA5505-FCC6-436A-854B-A201B66F4C60}" dt="2023-04-20T23:04:56.898" v="1177" actId="20577"/>
          <ac:spMkLst>
            <pc:docMk/>
            <pc:sldMk cId="3168389660" sldId="266"/>
            <ac:spMk id="2" creationId="{21A1DEB0-AA15-CF3C-A922-E1F3377D8D4C}"/>
          </ac:spMkLst>
        </pc:spChg>
        <pc:spChg chg="mod">
          <ac:chgData name="Gabi Szoboszlai" userId="80c1339324a86e1b" providerId="LiveId" clId="{63CA5505-FCC6-436A-854B-A201B66F4C60}" dt="2023-04-19T21:41:49.341" v="57"/>
          <ac:spMkLst>
            <pc:docMk/>
            <pc:sldMk cId="3168389660" sldId="266"/>
            <ac:spMk id="4" creationId="{C99EB3C4-8ACA-C95A-650B-6E83C62C4567}"/>
          </ac:spMkLst>
        </pc:spChg>
        <pc:graphicFrameChg chg="mod">
          <ac:chgData name="Gabi Szoboszlai" userId="80c1339324a86e1b" providerId="LiveId" clId="{63CA5505-FCC6-436A-854B-A201B66F4C60}" dt="2023-04-20T23:10:17.193" v="1185" actId="255"/>
          <ac:graphicFrameMkLst>
            <pc:docMk/>
            <pc:sldMk cId="3168389660" sldId="266"/>
            <ac:graphicFrameMk id="8" creationId="{3E3B9907-02EC-C90E-5787-01C9B25BF68D}"/>
          </ac:graphicFrameMkLst>
        </pc:graphicFrameChg>
      </pc:sldChg>
      <pc:sldChg chg="modSp mod">
        <pc:chgData name="Gabi Szoboszlai" userId="80c1339324a86e1b" providerId="LiveId" clId="{63CA5505-FCC6-436A-854B-A201B66F4C60}" dt="2023-04-20T23:29:18.841" v="1253"/>
        <pc:sldMkLst>
          <pc:docMk/>
          <pc:sldMk cId="1074413635" sldId="268"/>
        </pc:sldMkLst>
        <pc:spChg chg="mod">
          <ac:chgData name="Gabi Szoboszlai" userId="80c1339324a86e1b" providerId="LiveId" clId="{63CA5505-FCC6-436A-854B-A201B66F4C60}" dt="2023-04-20T23:24:25.564" v="1221" actId="20577"/>
          <ac:spMkLst>
            <pc:docMk/>
            <pc:sldMk cId="1074413635" sldId="268"/>
            <ac:spMk id="2" creationId="{D184F2A5-F36C-410C-663C-F63D8AC96BA9}"/>
          </ac:spMkLst>
        </pc:spChg>
        <pc:spChg chg="mod">
          <ac:chgData name="Gabi Szoboszlai" userId="80c1339324a86e1b" providerId="LiveId" clId="{63CA5505-FCC6-436A-854B-A201B66F4C60}" dt="2023-04-19T21:41:54.227" v="58"/>
          <ac:spMkLst>
            <pc:docMk/>
            <pc:sldMk cId="1074413635" sldId="268"/>
            <ac:spMk id="7" creationId="{9F5F9BBF-F338-4547-B4B0-44CFA9337D07}"/>
          </ac:spMkLst>
        </pc:spChg>
        <pc:graphicFrameChg chg="mod modGraphic">
          <ac:chgData name="Gabi Szoboszlai" userId="80c1339324a86e1b" providerId="LiveId" clId="{63CA5505-FCC6-436A-854B-A201B66F4C60}" dt="2023-04-20T23:29:18.841" v="1253"/>
          <ac:graphicFrameMkLst>
            <pc:docMk/>
            <pc:sldMk cId="1074413635" sldId="268"/>
            <ac:graphicFrameMk id="10" creationId="{413030EE-FF19-6F2B-0F71-F76CDAB4B2F7}"/>
          </ac:graphicFrameMkLst>
        </pc:graphicFrameChg>
      </pc:sldChg>
      <pc:sldChg chg="modSp mod">
        <pc:chgData name="Gabi Szoboszlai" userId="80c1339324a86e1b" providerId="LiveId" clId="{63CA5505-FCC6-436A-854B-A201B66F4C60}" dt="2023-04-20T07:56:40.457" v="196" actId="20577"/>
        <pc:sldMkLst>
          <pc:docMk/>
          <pc:sldMk cId="3313892834" sldId="270"/>
        </pc:sldMkLst>
        <pc:spChg chg="mod">
          <ac:chgData name="Gabi Szoboszlai" userId="80c1339324a86e1b" providerId="LiveId" clId="{63CA5505-FCC6-436A-854B-A201B66F4C60}" dt="2023-04-20T07:44:35.450" v="119"/>
          <ac:spMkLst>
            <pc:docMk/>
            <pc:sldMk cId="3313892834" sldId="270"/>
            <ac:spMk id="2" creationId="{807285D1-5F13-9A11-C19D-25D42AA90996}"/>
          </ac:spMkLst>
        </pc:spChg>
        <pc:spChg chg="mod">
          <ac:chgData name="Gabi Szoboszlai" userId="80c1339324a86e1b" providerId="LiveId" clId="{63CA5505-FCC6-436A-854B-A201B66F4C60}" dt="2023-04-20T07:41:57.929" v="118"/>
          <ac:spMkLst>
            <pc:docMk/>
            <pc:sldMk cId="3313892834" sldId="270"/>
            <ac:spMk id="5" creationId="{BF35DE6A-0CDC-0175-3E16-C3158875551A}"/>
          </ac:spMkLst>
        </pc:spChg>
        <pc:spChg chg="mod">
          <ac:chgData name="Gabi Szoboszlai" userId="80c1339324a86e1b" providerId="LiveId" clId="{63CA5505-FCC6-436A-854B-A201B66F4C60}" dt="2023-04-20T07:56:40.457" v="196" actId="20577"/>
          <ac:spMkLst>
            <pc:docMk/>
            <pc:sldMk cId="3313892834" sldId="270"/>
            <ac:spMk id="18" creationId="{32BA5FAB-6FD5-7382-D0C8-5CF55028C6A2}"/>
          </ac:spMkLst>
        </pc:spChg>
        <pc:picChg chg="mod">
          <ac:chgData name="Gabi Szoboszlai" userId="80c1339324a86e1b" providerId="LiveId" clId="{63CA5505-FCC6-436A-854B-A201B66F4C60}" dt="2023-04-20T07:52:53.853" v="191" actId="1076"/>
          <ac:picMkLst>
            <pc:docMk/>
            <pc:sldMk cId="3313892834" sldId="270"/>
            <ac:picMk id="6" creationId="{7EAAACE4-27F3-1B8B-99E9-281D747D852B}"/>
          </ac:picMkLst>
        </pc:picChg>
      </pc:sldChg>
      <pc:sldChg chg="modSp mod">
        <pc:chgData name="Gabi Szoboszlai" userId="80c1339324a86e1b" providerId="LiveId" clId="{63CA5505-FCC6-436A-854B-A201B66F4C60}" dt="2023-04-20T23:37:25.457" v="1376" actId="20577"/>
        <pc:sldMkLst>
          <pc:docMk/>
          <pc:sldMk cId="684547467" sldId="271"/>
        </pc:sldMkLst>
        <pc:spChg chg="mod">
          <ac:chgData name="Gabi Szoboszlai" userId="80c1339324a86e1b" providerId="LiveId" clId="{63CA5505-FCC6-436A-854B-A201B66F4C60}" dt="2023-04-20T23:37:25.457" v="1376" actId="20577"/>
          <ac:spMkLst>
            <pc:docMk/>
            <pc:sldMk cId="684547467" sldId="271"/>
            <ac:spMk id="2" creationId="{54B5FBB1-4A66-4004-9038-660A4B7D73DC}"/>
          </ac:spMkLst>
        </pc:spChg>
        <pc:spChg chg="mod">
          <ac:chgData name="Gabi Szoboszlai" userId="80c1339324a86e1b" providerId="LiveId" clId="{63CA5505-FCC6-436A-854B-A201B66F4C60}" dt="2023-04-19T21:38:38.951" v="36"/>
          <ac:spMkLst>
            <pc:docMk/>
            <pc:sldMk cId="684547467" sldId="271"/>
            <ac:spMk id="8" creationId="{00000000-0000-0000-0000-000000000000}"/>
          </ac:spMkLst>
        </pc:spChg>
        <pc:spChg chg="mod">
          <ac:chgData name="Gabi Szoboszlai" userId="80c1339324a86e1b" providerId="LiveId" clId="{63CA5505-FCC6-436A-854B-A201B66F4C60}" dt="2023-04-20T16:03:42.719" v="477" actId="113"/>
          <ac:spMkLst>
            <pc:docMk/>
            <pc:sldMk cId="684547467" sldId="271"/>
            <ac:spMk id="12" creationId="{FCEA6795-A35E-0562-5661-3EB579F4AD4F}"/>
          </ac:spMkLst>
        </pc:spChg>
      </pc:sldChg>
      <pc:sldChg chg="modSp mod">
        <pc:chgData name="Gabi Szoboszlai" userId="80c1339324a86e1b" providerId="LiveId" clId="{63CA5505-FCC6-436A-854B-A201B66F4C60}" dt="2023-04-20T23:37:19.121" v="1371" actId="20577"/>
        <pc:sldMkLst>
          <pc:docMk/>
          <pc:sldMk cId="3682546725" sldId="272"/>
        </pc:sldMkLst>
        <pc:spChg chg="mod">
          <ac:chgData name="Gabi Szoboszlai" userId="80c1339324a86e1b" providerId="LiveId" clId="{63CA5505-FCC6-436A-854B-A201B66F4C60}" dt="2023-04-20T23:37:19.121" v="1371" actId="20577"/>
          <ac:spMkLst>
            <pc:docMk/>
            <pc:sldMk cId="3682546725" sldId="272"/>
            <ac:spMk id="2" creationId="{54B5FBB1-4A66-4004-9038-660A4B7D73DC}"/>
          </ac:spMkLst>
        </pc:spChg>
        <pc:spChg chg="mod">
          <ac:chgData name="Gabi Szoboszlai" userId="80c1339324a86e1b" providerId="LiveId" clId="{63CA5505-FCC6-436A-854B-A201B66F4C60}" dt="2023-04-19T21:38:42.235" v="37"/>
          <ac:spMkLst>
            <pc:docMk/>
            <pc:sldMk cId="3682546725" sldId="272"/>
            <ac:spMk id="8" creationId="{00000000-0000-0000-0000-000000000000}"/>
          </ac:spMkLst>
        </pc:spChg>
        <pc:spChg chg="mod">
          <ac:chgData name="Gabi Szoboszlai" userId="80c1339324a86e1b" providerId="LiveId" clId="{63CA5505-FCC6-436A-854B-A201B66F4C60}" dt="2023-04-20T20:33:43.940" v="536" actId="255"/>
          <ac:spMkLst>
            <pc:docMk/>
            <pc:sldMk cId="3682546725" sldId="272"/>
            <ac:spMk id="12" creationId="{FCEA6795-A35E-0562-5661-3EB579F4AD4F}"/>
          </ac:spMkLst>
        </pc:spChg>
      </pc:sldChg>
      <pc:sldChg chg="modSp mod">
        <pc:chgData name="Gabi Szoboszlai" userId="80c1339324a86e1b" providerId="LiveId" clId="{63CA5505-FCC6-436A-854B-A201B66F4C60}" dt="2023-04-20T22:01:12.094" v="749" actId="1076"/>
        <pc:sldMkLst>
          <pc:docMk/>
          <pc:sldMk cId="1036081937" sldId="273"/>
        </pc:sldMkLst>
        <pc:spChg chg="mod">
          <ac:chgData name="Gabi Szoboszlai" userId="80c1339324a86e1b" providerId="LiveId" clId="{63CA5505-FCC6-436A-854B-A201B66F4C60}" dt="2023-04-20T21:59:39.882" v="741" actId="27636"/>
          <ac:spMkLst>
            <pc:docMk/>
            <pc:sldMk cId="1036081937" sldId="273"/>
            <ac:spMk id="2" creationId="{807285D1-5F13-9A11-C19D-25D42AA90996}"/>
          </ac:spMkLst>
        </pc:spChg>
        <pc:spChg chg="mod">
          <ac:chgData name="Gabi Szoboszlai" userId="80c1339324a86e1b" providerId="LiveId" clId="{63CA5505-FCC6-436A-854B-A201B66F4C60}" dt="2023-04-20T22:01:09.001" v="748" actId="20577"/>
          <ac:spMkLst>
            <pc:docMk/>
            <pc:sldMk cId="1036081937" sldId="273"/>
            <ac:spMk id="18" creationId="{32BA5FAB-6FD5-7382-D0C8-5CF55028C6A2}"/>
          </ac:spMkLst>
        </pc:spChg>
        <pc:picChg chg="mod">
          <ac:chgData name="Gabi Szoboszlai" userId="80c1339324a86e1b" providerId="LiveId" clId="{63CA5505-FCC6-436A-854B-A201B66F4C60}" dt="2023-04-20T22:01:12.094" v="749" actId="1076"/>
          <ac:picMkLst>
            <pc:docMk/>
            <pc:sldMk cId="1036081937" sldId="273"/>
            <ac:picMk id="6" creationId="{C98352FB-413A-77ED-7EC4-B3C05F378D63}"/>
          </ac:picMkLst>
        </pc:picChg>
      </pc:sldChg>
      <pc:sldChg chg="modSp mod">
        <pc:chgData name="Gabi Szoboszlai" userId="80c1339324a86e1b" providerId="LiveId" clId="{63CA5505-FCC6-436A-854B-A201B66F4C60}" dt="2023-04-20T22:05:14.313" v="760"/>
        <pc:sldMkLst>
          <pc:docMk/>
          <pc:sldMk cId="2731339531" sldId="275"/>
        </pc:sldMkLst>
        <pc:spChg chg="mod">
          <ac:chgData name="Gabi Szoboszlai" userId="80c1339324a86e1b" providerId="LiveId" clId="{63CA5505-FCC6-436A-854B-A201B66F4C60}" dt="2023-04-20T22:01:46.388" v="754" actId="20577"/>
          <ac:spMkLst>
            <pc:docMk/>
            <pc:sldMk cId="2731339531" sldId="275"/>
            <ac:spMk id="2" creationId="{54B5FBB1-4A66-4004-9038-660A4B7D73DC}"/>
          </ac:spMkLst>
        </pc:spChg>
        <pc:spChg chg="mod">
          <ac:chgData name="Gabi Szoboszlai" userId="80c1339324a86e1b" providerId="LiveId" clId="{63CA5505-FCC6-436A-854B-A201B66F4C60}" dt="2023-04-19T21:41:02.607" v="48"/>
          <ac:spMkLst>
            <pc:docMk/>
            <pc:sldMk cId="2731339531" sldId="275"/>
            <ac:spMk id="8" creationId="{00000000-0000-0000-0000-000000000000}"/>
          </ac:spMkLst>
        </pc:spChg>
        <pc:spChg chg="mod">
          <ac:chgData name="Gabi Szoboszlai" userId="80c1339324a86e1b" providerId="LiveId" clId="{63CA5505-FCC6-436A-854B-A201B66F4C60}" dt="2023-04-20T22:05:14.313" v="760"/>
          <ac:spMkLst>
            <pc:docMk/>
            <pc:sldMk cId="2731339531" sldId="275"/>
            <ac:spMk id="12" creationId="{FCEA6795-A35E-0562-5661-3EB579F4AD4F}"/>
          </ac:spMkLst>
        </pc:spChg>
      </pc:sldChg>
      <pc:sldChg chg="modSp mod">
        <pc:chgData name="Gabi Szoboszlai" userId="80c1339324a86e1b" providerId="LiveId" clId="{63CA5505-FCC6-436A-854B-A201B66F4C60}" dt="2023-04-20T21:30:07.383" v="610" actId="27636"/>
        <pc:sldMkLst>
          <pc:docMk/>
          <pc:sldMk cId="278032420" sldId="276"/>
        </pc:sldMkLst>
        <pc:spChg chg="mod">
          <ac:chgData name="Gabi Szoboszlai" userId="80c1339324a86e1b" providerId="LiveId" clId="{63CA5505-FCC6-436A-854B-A201B66F4C60}" dt="2023-04-20T21:30:07.383" v="610" actId="27636"/>
          <ac:spMkLst>
            <pc:docMk/>
            <pc:sldMk cId="278032420" sldId="276"/>
            <ac:spMk id="4" creationId="{6183E878-EDA9-0F93-835C-F2DC5BE5CEE7}"/>
          </ac:spMkLst>
        </pc:spChg>
        <pc:spChg chg="mod">
          <ac:chgData name="Gabi Szoboszlai" userId="80c1339324a86e1b" providerId="LiveId" clId="{63CA5505-FCC6-436A-854B-A201B66F4C60}" dt="2023-04-20T20:58:29.180" v="608"/>
          <ac:spMkLst>
            <pc:docMk/>
            <pc:sldMk cId="278032420" sldId="276"/>
            <ac:spMk id="7" creationId="{DF1D7632-DAE1-D511-FF16-17D07C46AB79}"/>
          </ac:spMkLst>
        </pc:spChg>
        <pc:spChg chg="mod">
          <ac:chgData name="Gabi Szoboszlai" userId="80c1339324a86e1b" providerId="LiveId" clId="{63CA5505-FCC6-436A-854B-A201B66F4C60}" dt="2023-04-19T21:38:53.206" v="39"/>
          <ac:spMkLst>
            <pc:docMk/>
            <pc:sldMk cId="278032420" sldId="276"/>
            <ac:spMk id="10" creationId="{261717B8-A900-AC0B-722C-67076CC0F0A6}"/>
          </ac:spMkLst>
        </pc:spChg>
      </pc:sldChg>
      <pc:sldChg chg="modSp mod">
        <pc:chgData name="Gabi Szoboszlai" userId="80c1339324a86e1b" providerId="LiveId" clId="{63CA5505-FCC6-436A-854B-A201B66F4C60}" dt="2023-04-20T21:39:33.428" v="640" actId="255"/>
        <pc:sldMkLst>
          <pc:docMk/>
          <pc:sldMk cId="2978172456" sldId="277"/>
        </pc:sldMkLst>
        <pc:spChg chg="mod">
          <ac:chgData name="Gabi Szoboszlai" userId="80c1339324a86e1b" providerId="LiveId" clId="{63CA5505-FCC6-436A-854B-A201B66F4C60}" dt="2023-04-20T21:39:33.428" v="640" actId="255"/>
          <ac:spMkLst>
            <pc:docMk/>
            <pc:sldMk cId="2978172456" sldId="277"/>
            <ac:spMk id="4" creationId="{6183E878-EDA9-0F93-835C-F2DC5BE5CEE7}"/>
          </ac:spMkLst>
        </pc:spChg>
        <pc:spChg chg="mod">
          <ac:chgData name="Gabi Szoboszlai" userId="80c1339324a86e1b" providerId="LiveId" clId="{63CA5505-FCC6-436A-854B-A201B66F4C60}" dt="2023-04-20T21:31:44.493" v="612"/>
          <ac:spMkLst>
            <pc:docMk/>
            <pc:sldMk cId="2978172456" sldId="277"/>
            <ac:spMk id="7" creationId="{DF1D7632-DAE1-D511-FF16-17D07C46AB79}"/>
          </ac:spMkLst>
        </pc:spChg>
        <pc:spChg chg="mod">
          <ac:chgData name="Gabi Szoboszlai" userId="80c1339324a86e1b" providerId="LiveId" clId="{63CA5505-FCC6-436A-854B-A201B66F4C60}" dt="2023-04-19T21:39:00.189" v="41"/>
          <ac:spMkLst>
            <pc:docMk/>
            <pc:sldMk cId="2978172456" sldId="277"/>
            <ac:spMk id="10" creationId="{261717B8-A900-AC0B-722C-67076CC0F0A6}"/>
          </ac:spMkLst>
        </pc:spChg>
      </pc:sldChg>
      <pc:sldChg chg="modSp mod">
        <pc:chgData name="Gabi Szoboszlai" userId="80c1339324a86e1b" providerId="LiveId" clId="{63CA5505-FCC6-436A-854B-A201B66F4C60}" dt="2023-04-20T20:48:29.823" v="591" actId="20577"/>
        <pc:sldMkLst>
          <pc:docMk/>
          <pc:sldMk cId="2718455178" sldId="280"/>
        </pc:sldMkLst>
        <pc:spChg chg="mod">
          <ac:chgData name="Gabi Szoboszlai" userId="80c1339324a86e1b" providerId="LiveId" clId="{63CA5505-FCC6-436A-854B-A201B66F4C60}" dt="2023-04-20T20:35:43.772" v="542" actId="20577"/>
          <ac:spMkLst>
            <pc:docMk/>
            <pc:sldMk cId="2718455178" sldId="280"/>
            <ac:spMk id="2" creationId="{54B5FBB1-4A66-4004-9038-660A4B7D73DC}"/>
          </ac:spMkLst>
        </pc:spChg>
        <pc:spChg chg="mod">
          <ac:chgData name="Gabi Szoboszlai" userId="80c1339324a86e1b" providerId="LiveId" clId="{63CA5505-FCC6-436A-854B-A201B66F4C60}" dt="2023-04-19T21:38:45.505" v="38"/>
          <ac:spMkLst>
            <pc:docMk/>
            <pc:sldMk cId="2718455178" sldId="280"/>
            <ac:spMk id="8" creationId="{00000000-0000-0000-0000-000000000000}"/>
          </ac:spMkLst>
        </pc:spChg>
        <pc:graphicFrameChg chg="mod modGraphic">
          <ac:chgData name="Gabi Szoboszlai" userId="80c1339324a86e1b" providerId="LiveId" clId="{63CA5505-FCC6-436A-854B-A201B66F4C60}" dt="2023-04-20T20:48:29.823" v="591" actId="20577"/>
          <ac:graphicFrameMkLst>
            <pc:docMk/>
            <pc:sldMk cId="2718455178" sldId="280"/>
            <ac:graphicFrameMk id="4" creationId="{BE3A830F-187B-574B-BC37-813AD742449F}"/>
          </ac:graphicFrameMkLst>
        </pc:graphicFrameChg>
      </pc:sldChg>
      <pc:sldChg chg="addSp modSp mod">
        <pc:chgData name="Gabi Szoboszlai" userId="80c1339324a86e1b" providerId="LiveId" clId="{63CA5505-FCC6-436A-854B-A201B66F4C60}" dt="2023-04-20T21:56:55.951" v="732"/>
        <pc:sldMkLst>
          <pc:docMk/>
          <pc:sldMk cId="2042744291" sldId="282"/>
        </pc:sldMkLst>
        <pc:spChg chg="mod">
          <ac:chgData name="Gabi Szoboszlai" userId="80c1339324a86e1b" providerId="LiveId" clId="{63CA5505-FCC6-436A-854B-A201B66F4C60}" dt="2023-04-20T21:55:04.093" v="727" actId="404"/>
          <ac:spMkLst>
            <pc:docMk/>
            <pc:sldMk cId="2042744291" sldId="282"/>
            <ac:spMk id="2" creationId="{54B5FBB1-4A66-4004-9038-660A4B7D73DC}"/>
          </ac:spMkLst>
        </pc:spChg>
        <pc:spChg chg="add">
          <ac:chgData name="Gabi Szoboszlai" userId="80c1339324a86e1b" providerId="LiveId" clId="{63CA5505-FCC6-436A-854B-A201B66F4C60}" dt="2023-04-20T21:53:45.473" v="719"/>
          <ac:spMkLst>
            <pc:docMk/>
            <pc:sldMk cId="2042744291" sldId="282"/>
            <ac:spMk id="3" creationId="{131562D9-52A6-34F6-3BD7-B503F06661C6}"/>
          </ac:spMkLst>
        </pc:spChg>
        <pc:spChg chg="add mod">
          <ac:chgData name="Gabi Szoboszlai" userId="80c1339324a86e1b" providerId="LiveId" clId="{63CA5505-FCC6-436A-854B-A201B66F4C60}" dt="2023-04-20T21:53:50.435" v="720"/>
          <ac:spMkLst>
            <pc:docMk/>
            <pc:sldMk cId="2042744291" sldId="282"/>
            <ac:spMk id="4" creationId="{75ADC782-218D-C26A-5078-E8B7993B811D}"/>
          </ac:spMkLst>
        </pc:spChg>
        <pc:spChg chg="mod">
          <ac:chgData name="Gabi Szoboszlai" userId="80c1339324a86e1b" providerId="LiveId" clId="{63CA5505-FCC6-436A-854B-A201B66F4C60}" dt="2023-04-19T21:40:51.571" v="46"/>
          <ac:spMkLst>
            <pc:docMk/>
            <pc:sldMk cId="2042744291" sldId="282"/>
            <ac:spMk id="8" creationId="{00000000-0000-0000-0000-000000000000}"/>
          </ac:spMkLst>
        </pc:spChg>
        <pc:spChg chg="mod">
          <ac:chgData name="Gabi Szoboszlai" userId="80c1339324a86e1b" providerId="LiveId" clId="{63CA5505-FCC6-436A-854B-A201B66F4C60}" dt="2023-04-20T21:56:55.951" v="732"/>
          <ac:spMkLst>
            <pc:docMk/>
            <pc:sldMk cId="2042744291" sldId="282"/>
            <ac:spMk id="12" creationId="{FCEA6795-A35E-0562-5661-3EB579F4AD4F}"/>
          </ac:spMkLst>
        </pc:spChg>
      </pc:sldChg>
      <pc:sldChg chg="modSp mod">
        <pc:chgData name="Gabi Szoboszlai" userId="80c1339324a86e1b" providerId="LiveId" clId="{63CA5505-FCC6-436A-854B-A201B66F4C60}" dt="2023-04-20T21:59:26.551" v="739" actId="27636"/>
        <pc:sldMkLst>
          <pc:docMk/>
          <pc:sldMk cId="1305265368" sldId="283"/>
        </pc:sldMkLst>
        <pc:spChg chg="mod">
          <ac:chgData name="Gabi Szoboszlai" userId="80c1339324a86e1b" providerId="LiveId" clId="{63CA5505-FCC6-436A-854B-A201B66F4C60}" dt="2023-04-20T21:32:07.069" v="617"/>
          <ac:spMkLst>
            <pc:docMk/>
            <pc:sldMk cId="1305265368" sldId="283"/>
            <ac:spMk id="2" creationId="{54B5FBB1-4A66-4004-9038-660A4B7D73DC}"/>
          </ac:spMkLst>
        </pc:spChg>
        <pc:spChg chg="mod">
          <ac:chgData name="Gabi Szoboszlai" userId="80c1339324a86e1b" providerId="LiveId" clId="{63CA5505-FCC6-436A-854B-A201B66F4C60}" dt="2023-04-19T21:40:55.170" v="47"/>
          <ac:spMkLst>
            <pc:docMk/>
            <pc:sldMk cId="1305265368" sldId="283"/>
            <ac:spMk id="8" creationId="{00000000-0000-0000-0000-000000000000}"/>
          </ac:spMkLst>
        </pc:spChg>
        <pc:spChg chg="mod">
          <ac:chgData name="Gabi Szoboszlai" userId="80c1339324a86e1b" providerId="LiveId" clId="{63CA5505-FCC6-436A-854B-A201B66F4C60}" dt="2023-04-20T21:59:26.551" v="739" actId="27636"/>
          <ac:spMkLst>
            <pc:docMk/>
            <pc:sldMk cId="1305265368" sldId="283"/>
            <ac:spMk id="12" creationId="{FCEA6795-A35E-0562-5661-3EB579F4AD4F}"/>
          </ac:spMkLst>
        </pc:spChg>
      </pc:sldChg>
      <pc:sldChg chg="modSp mod">
        <pc:chgData name="Gabi Szoboszlai" userId="80c1339324a86e1b" providerId="LiveId" clId="{63CA5505-FCC6-436A-854B-A201B66F4C60}" dt="2023-04-20T21:46:10.391" v="682" actId="113"/>
        <pc:sldMkLst>
          <pc:docMk/>
          <pc:sldMk cId="3479316004" sldId="284"/>
        </pc:sldMkLst>
        <pc:spChg chg="mod">
          <ac:chgData name="Gabi Szoboszlai" userId="80c1339324a86e1b" providerId="LiveId" clId="{63CA5505-FCC6-436A-854B-A201B66F4C60}" dt="2023-04-20T21:46:10.391" v="682" actId="113"/>
          <ac:spMkLst>
            <pc:docMk/>
            <pc:sldMk cId="3479316004" sldId="284"/>
            <ac:spMk id="4" creationId="{6183E878-EDA9-0F93-835C-F2DC5BE5CEE7}"/>
          </ac:spMkLst>
        </pc:spChg>
        <pc:spChg chg="mod">
          <ac:chgData name="Gabi Szoboszlai" userId="80c1339324a86e1b" providerId="LiveId" clId="{63CA5505-FCC6-436A-854B-A201B66F4C60}" dt="2023-04-20T21:31:54.275" v="614"/>
          <ac:spMkLst>
            <pc:docMk/>
            <pc:sldMk cId="3479316004" sldId="284"/>
            <ac:spMk id="7" creationId="{DF1D7632-DAE1-D511-FF16-17D07C46AB79}"/>
          </ac:spMkLst>
        </pc:spChg>
        <pc:spChg chg="mod">
          <ac:chgData name="Gabi Szoboszlai" userId="80c1339324a86e1b" providerId="LiveId" clId="{63CA5505-FCC6-436A-854B-A201B66F4C60}" dt="2023-04-19T21:40:35.422" v="43"/>
          <ac:spMkLst>
            <pc:docMk/>
            <pc:sldMk cId="3479316004" sldId="284"/>
            <ac:spMk id="10" creationId="{261717B8-A900-AC0B-722C-67076CC0F0A6}"/>
          </ac:spMkLst>
        </pc:spChg>
      </pc:sldChg>
      <pc:sldChg chg="modSp mod">
        <pc:chgData name="Gabi Szoboszlai" userId="80c1339324a86e1b" providerId="LiveId" clId="{63CA5505-FCC6-436A-854B-A201B66F4C60}" dt="2023-04-19T21:42:58.933" v="88" actId="20577"/>
        <pc:sldMkLst>
          <pc:docMk/>
          <pc:sldMk cId="3771862881" sldId="285"/>
        </pc:sldMkLst>
        <pc:spChg chg="mod">
          <ac:chgData name="Gabi Szoboszlai" userId="80c1339324a86e1b" providerId="LiveId" clId="{63CA5505-FCC6-436A-854B-A201B66F4C60}" dt="2023-04-19T21:42:37.191" v="75" actId="20577"/>
          <ac:spMkLst>
            <pc:docMk/>
            <pc:sldMk cId="3771862881" sldId="285"/>
            <ac:spMk id="2" creationId="{BBB1C45A-AD94-A4D7-F83E-5D1645D78F4A}"/>
          </ac:spMkLst>
        </pc:spChg>
        <pc:spChg chg="mod">
          <ac:chgData name="Gabi Szoboszlai" userId="80c1339324a86e1b" providerId="LiveId" clId="{63CA5505-FCC6-436A-854B-A201B66F4C60}" dt="2023-04-19T21:42:58.933" v="88" actId="20577"/>
          <ac:spMkLst>
            <pc:docMk/>
            <pc:sldMk cId="3771862881" sldId="285"/>
            <ac:spMk id="4" creationId="{3EFD00B6-BA07-5B12-58B3-D70694196E80}"/>
          </ac:spMkLst>
        </pc:spChg>
        <pc:spChg chg="mod">
          <ac:chgData name="Gabi Szoboszlai" userId="80c1339324a86e1b" providerId="LiveId" clId="{63CA5505-FCC6-436A-854B-A201B66F4C60}" dt="2023-04-19T21:42:30.405" v="64" actId="20577"/>
          <ac:spMkLst>
            <pc:docMk/>
            <pc:sldMk cId="3771862881" sldId="285"/>
            <ac:spMk id="16" creationId="{554BB2D5-5B51-48F7-60B7-5A1776CB6971}"/>
          </ac:spMkLst>
        </pc:spChg>
      </pc:sldChg>
      <pc:sldChg chg="modSp mod">
        <pc:chgData name="Gabi Szoboszlai" userId="80c1339324a86e1b" providerId="LiveId" clId="{63CA5505-FCC6-436A-854B-A201B66F4C60}" dt="2023-04-20T23:34:28.297" v="1339" actId="404"/>
        <pc:sldMkLst>
          <pc:docMk/>
          <pc:sldMk cId="525407141" sldId="286"/>
        </pc:sldMkLst>
        <pc:spChg chg="mod">
          <ac:chgData name="Gabi Szoboszlai" userId="80c1339324a86e1b" providerId="LiveId" clId="{63CA5505-FCC6-436A-854B-A201B66F4C60}" dt="2023-04-19T21:43:17.128" v="89"/>
          <ac:spMkLst>
            <pc:docMk/>
            <pc:sldMk cId="525407141" sldId="286"/>
            <ac:spMk id="2" creationId="{54B5FBB1-4A66-4004-9038-660A4B7D73DC}"/>
          </ac:spMkLst>
        </pc:spChg>
        <pc:spChg chg="mod">
          <ac:chgData name="Gabi Szoboszlai" userId="80c1339324a86e1b" providerId="LiveId" clId="{63CA5505-FCC6-436A-854B-A201B66F4C60}" dt="2023-04-19T21:42:02.645" v="60"/>
          <ac:spMkLst>
            <pc:docMk/>
            <pc:sldMk cId="525407141" sldId="286"/>
            <ac:spMk id="8" creationId="{00000000-0000-0000-0000-000000000000}"/>
          </ac:spMkLst>
        </pc:spChg>
        <pc:spChg chg="mod">
          <ac:chgData name="Gabi Szoboszlai" userId="80c1339324a86e1b" providerId="LiveId" clId="{63CA5505-FCC6-436A-854B-A201B66F4C60}" dt="2023-04-20T23:34:28.297" v="1339" actId="404"/>
          <ac:spMkLst>
            <pc:docMk/>
            <pc:sldMk cId="525407141" sldId="286"/>
            <ac:spMk id="12" creationId="{FCEA6795-A35E-0562-5661-3EB579F4AD4F}"/>
          </ac:spMkLst>
        </pc:spChg>
      </pc:sldChg>
      <pc:sldChg chg="modSp mod">
        <pc:chgData name="Gabi Szoboszlai" userId="80c1339324a86e1b" providerId="LiveId" clId="{63CA5505-FCC6-436A-854B-A201B66F4C60}" dt="2023-04-20T22:19:49.227" v="808" actId="113"/>
        <pc:sldMkLst>
          <pc:docMk/>
          <pc:sldMk cId="2318682554" sldId="288"/>
        </pc:sldMkLst>
        <pc:spChg chg="mod">
          <ac:chgData name="Gabi Szoboszlai" userId="80c1339324a86e1b" providerId="LiveId" clId="{63CA5505-FCC6-436A-854B-A201B66F4C60}" dt="2023-04-20T22:08:25.987" v="773" actId="20577"/>
          <ac:spMkLst>
            <pc:docMk/>
            <pc:sldMk cId="2318682554" sldId="288"/>
            <ac:spMk id="2" creationId="{54B5FBB1-4A66-4004-9038-660A4B7D73DC}"/>
          </ac:spMkLst>
        </pc:spChg>
        <pc:spChg chg="mod">
          <ac:chgData name="Gabi Szoboszlai" userId="80c1339324a86e1b" providerId="LiveId" clId="{63CA5505-FCC6-436A-854B-A201B66F4C60}" dt="2023-04-19T21:41:14.118" v="50"/>
          <ac:spMkLst>
            <pc:docMk/>
            <pc:sldMk cId="2318682554" sldId="288"/>
            <ac:spMk id="8" creationId="{00000000-0000-0000-0000-000000000000}"/>
          </ac:spMkLst>
        </pc:spChg>
        <pc:spChg chg="mod">
          <ac:chgData name="Gabi Szoboszlai" userId="80c1339324a86e1b" providerId="LiveId" clId="{63CA5505-FCC6-436A-854B-A201B66F4C60}" dt="2023-04-20T22:18:26.116" v="785" actId="20577"/>
          <ac:spMkLst>
            <pc:docMk/>
            <pc:sldMk cId="2318682554" sldId="288"/>
            <ac:spMk id="10" creationId="{E74B0247-C791-4FEA-7948-5461C1E933A8}"/>
          </ac:spMkLst>
        </pc:spChg>
        <pc:spChg chg="mod">
          <ac:chgData name="Gabi Szoboszlai" userId="80c1339324a86e1b" providerId="LiveId" clId="{63CA5505-FCC6-436A-854B-A201B66F4C60}" dt="2023-04-20T22:19:49.227" v="808" actId="113"/>
          <ac:spMkLst>
            <pc:docMk/>
            <pc:sldMk cId="2318682554" sldId="288"/>
            <ac:spMk id="12" creationId="{FCEA6795-A35E-0562-5661-3EB579F4AD4F}"/>
          </ac:spMkLst>
        </pc:spChg>
        <pc:spChg chg="mod">
          <ac:chgData name="Gabi Szoboszlai" userId="80c1339324a86e1b" providerId="LiveId" clId="{63CA5505-FCC6-436A-854B-A201B66F4C60}" dt="2023-04-20T22:18:45.401" v="806" actId="20577"/>
          <ac:spMkLst>
            <pc:docMk/>
            <pc:sldMk cId="2318682554" sldId="288"/>
            <ac:spMk id="16" creationId="{8506CBBD-B093-F6B2-6396-BABE15A3D776}"/>
          </ac:spMkLst>
        </pc:spChg>
      </pc:sldChg>
      <pc:sldChg chg="modSp mod">
        <pc:chgData name="Gabi Szoboszlai" userId="80c1339324a86e1b" providerId="LiveId" clId="{63CA5505-FCC6-436A-854B-A201B66F4C60}" dt="2023-04-20T22:08:08.741" v="767"/>
        <pc:sldMkLst>
          <pc:docMk/>
          <pc:sldMk cId="1035461044" sldId="289"/>
        </pc:sldMkLst>
        <pc:spChg chg="mod">
          <ac:chgData name="Gabi Szoboszlai" userId="80c1339324a86e1b" providerId="LiveId" clId="{63CA5505-FCC6-436A-854B-A201B66F4C60}" dt="2023-04-20T22:05:32.414" v="762"/>
          <ac:spMkLst>
            <pc:docMk/>
            <pc:sldMk cId="1035461044" sldId="289"/>
            <ac:spMk id="2" creationId="{54B5FBB1-4A66-4004-9038-660A4B7D73DC}"/>
          </ac:spMkLst>
        </pc:spChg>
        <pc:spChg chg="mod">
          <ac:chgData name="Gabi Szoboszlai" userId="80c1339324a86e1b" providerId="LiveId" clId="{63CA5505-FCC6-436A-854B-A201B66F4C60}" dt="2023-04-19T21:41:10.554" v="49"/>
          <ac:spMkLst>
            <pc:docMk/>
            <pc:sldMk cId="1035461044" sldId="289"/>
            <ac:spMk id="8" creationId="{00000000-0000-0000-0000-000000000000}"/>
          </ac:spMkLst>
        </pc:spChg>
        <pc:spChg chg="mod">
          <ac:chgData name="Gabi Szoboszlai" userId="80c1339324a86e1b" providerId="LiveId" clId="{63CA5505-FCC6-436A-854B-A201B66F4C60}" dt="2023-04-20T22:08:08.741" v="767"/>
          <ac:spMkLst>
            <pc:docMk/>
            <pc:sldMk cId="1035461044" sldId="289"/>
            <ac:spMk id="12" creationId="{FCEA6795-A35E-0562-5661-3EB579F4AD4F}"/>
          </ac:spMkLst>
        </pc:spChg>
      </pc:sldChg>
      <pc:sldChg chg="addSp delSp modSp mod">
        <pc:chgData name="Gabi Szoboszlai" userId="80c1339324a86e1b" providerId="LiveId" clId="{63CA5505-FCC6-436A-854B-A201B66F4C60}" dt="2023-04-20T10:28:02.815" v="414" actId="12"/>
        <pc:sldMkLst>
          <pc:docMk/>
          <pc:sldMk cId="3442852240" sldId="290"/>
        </pc:sldMkLst>
        <pc:spChg chg="del">
          <ac:chgData name="Gabi Szoboszlai" userId="80c1339324a86e1b" providerId="LiveId" clId="{63CA5505-FCC6-436A-854B-A201B66F4C60}" dt="2023-04-20T08:45:05.690" v="293" actId="478"/>
          <ac:spMkLst>
            <pc:docMk/>
            <pc:sldMk cId="3442852240" sldId="290"/>
            <ac:spMk id="2" creationId="{54B5FBB1-4A66-4004-9038-660A4B7D73DC}"/>
          </ac:spMkLst>
        </pc:spChg>
        <pc:spChg chg="add mod">
          <ac:chgData name="Gabi Szoboszlai" userId="80c1339324a86e1b" providerId="LiveId" clId="{63CA5505-FCC6-436A-854B-A201B66F4C60}" dt="2023-04-20T08:45:11.936" v="295" actId="1076"/>
          <ac:spMkLst>
            <pc:docMk/>
            <pc:sldMk cId="3442852240" sldId="290"/>
            <ac:spMk id="3" creationId="{E46FC8B3-8637-A2F6-367C-C32C50246D22}"/>
          </ac:spMkLst>
        </pc:spChg>
        <pc:spChg chg="add del mod">
          <ac:chgData name="Gabi Szoboszlai" userId="80c1339324a86e1b" providerId="LiveId" clId="{63CA5505-FCC6-436A-854B-A201B66F4C60}" dt="2023-04-20T08:45:07.722" v="294" actId="478"/>
          <ac:spMkLst>
            <pc:docMk/>
            <pc:sldMk cId="3442852240" sldId="290"/>
            <ac:spMk id="5" creationId="{87020EE9-16FB-08A1-E685-B9E9E5B400E2}"/>
          </ac:spMkLst>
        </pc:spChg>
        <pc:spChg chg="mod">
          <ac:chgData name="Gabi Szoboszlai" userId="80c1339324a86e1b" providerId="LiveId" clId="{63CA5505-FCC6-436A-854B-A201B66F4C60}" dt="2023-04-19T21:38:34.355" v="35"/>
          <ac:spMkLst>
            <pc:docMk/>
            <pc:sldMk cId="3442852240" sldId="290"/>
            <ac:spMk id="8" creationId="{00000000-0000-0000-0000-000000000000}"/>
          </ac:spMkLst>
        </pc:spChg>
        <pc:spChg chg="mod">
          <ac:chgData name="Gabi Szoboszlai" userId="80c1339324a86e1b" providerId="LiveId" clId="{63CA5505-FCC6-436A-854B-A201B66F4C60}" dt="2023-04-20T10:28:02.815" v="414" actId="12"/>
          <ac:spMkLst>
            <pc:docMk/>
            <pc:sldMk cId="3442852240" sldId="290"/>
            <ac:spMk id="12" creationId="{FCEA6795-A35E-0562-5661-3EB579F4AD4F}"/>
          </ac:spMkLst>
        </pc:spChg>
      </pc:sldChg>
      <pc:sldChg chg="modSp mod">
        <pc:chgData name="Gabi Szoboszlai" userId="80c1339324a86e1b" providerId="LiveId" clId="{63CA5505-FCC6-436A-854B-A201B66F4C60}" dt="2023-04-20T22:25:20.253" v="898"/>
        <pc:sldMkLst>
          <pc:docMk/>
          <pc:sldMk cId="1554843477" sldId="291"/>
        </pc:sldMkLst>
        <pc:spChg chg="mod">
          <ac:chgData name="Gabi Szoboszlai" userId="80c1339324a86e1b" providerId="LiveId" clId="{63CA5505-FCC6-436A-854B-A201B66F4C60}" dt="2023-04-20T22:20:30.207" v="813"/>
          <ac:spMkLst>
            <pc:docMk/>
            <pc:sldMk cId="1554843477" sldId="291"/>
            <ac:spMk id="2" creationId="{54B5FBB1-4A66-4004-9038-660A4B7D73DC}"/>
          </ac:spMkLst>
        </pc:spChg>
        <pc:spChg chg="mod">
          <ac:chgData name="Gabi Szoboszlai" userId="80c1339324a86e1b" providerId="LiveId" clId="{63CA5505-FCC6-436A-854B-A201B66F4C60}" dt="2023-04-19T21:41:20.299" v="51"/>
          <ac:spMkLst>
            <pc:docMk/>
            <pc:sldMk cId="1554843477" sldId="291"/>
            <ac:spMk id="8" creationId="{00000000-0000-0000-0000-000000000000}"/>
          </ac:spMkLst>
        </pc:spChg>
        <pc:spChg chg="mod">
          <ac:chgData name="Gabi Szoboszlai" userId="80c1339324a86e1b" providerId="LiveId" clId="{63CA5505-FCC6-436A-854B-A201B66F4C60}" dt="2023-04-20T22:24:03.166" v="852" actId="1076"/>
          <ac:spMkLst>
            <pc:docMk/>
            <pc:sldMk cId="1554843477" sldId="291"/>
            <ac:spMk id="12" creationId="{FCEA6795-A35E-0562-5661-3EB579F4AD4F}"/>
          </ac:spMkLst>
        </pc:spChg>
        <pc:graphicFrameChg chg="mod modGraphic">
          <ac:chgData name="Gabi Szoboszlai" userId="80c1339324a86e1b" providerId="LiveId" clId="{63CA5505-FCC6-436A-854B-A201B66F4C60}" dt="2023-04-20T22:25:20.253" v="898"/>
          <ac:graphicFrameMkLst>
            <pc:docMk/>
            <pc:sldMk cId="1554843477" sldId="291"/>
            <ac:graphicFrameMk id="3" creationId="{378F3A20-57A3-5C44-55CB-38A5A1E6F4AC}"/>
          </ac:graphicFrameMkLst>
        </pc:graphicFrameChg>
        <pc:picChg chg="mod">
          <ac:chgData name="Gabi Szoboszlai" userId="80c1339324a86e1b" providerId="LiveId" clId="{63CA5505-FCC6-436A-854B-A201B66F4C60}" dt="2023-04-20T22:23:42.226" v="847" actId="1076"/>
          <ac:picMkLst>
            <pc:docMk/>
            <pc:sldMk cId="1554843477" sldId="291"/>
            <ac:picMk id="7" creationId="{00000000-0000-0000-0000-000000000000}"/>
          </ac:picMkLst>
        </pc:picChg>
      </pc:sldChg>
      <pc:sldChg chg="modSp mod">
        <pc:chgData name="Gabi Szoboszlai" userId="80c1339324a86e1b" providerId="LiveId" clId="{63CA5505-FCC6-436A-854B-A201B66F4C60}" dt="2023-04-20T22:31:14.989" v="950" actId="27636"/>
        <pc:sldMkLst>
          <pc:docMk/>
          <pc:sldMk cId="3494069322" sldId="292"/>
        </pc:sldMkLst>
        <pc:spChg chg="mod">
          <ac:chgData name="Gabi Szoboszlai" userId="80c1339324a86e1b" providerId="LiveId" clId="{63CA5505-FCC6-436A-854B-A201B66F4C60}" dt="2023-04-20T22:31:14.989" v="950" actId="27636"/>
          <ac:spMkLst>
            <pc:docMk/>
            <pc:sldMk cId="3494069322" sldId="292"/>
            <ac:spMk id="2" creationId="{5953BF7B-F7E4-9284-1470-F14F567EE6C5}"/>
          </ac:spMkLst>
        </pc:spChg>
        <pc:spChg chg="mod">
          <ac:chgData name="Gabi Szoboszlai" userId="80c1339324a86e1b" providerId="LiveId" clId="{63CA5505-FCC6-436A-854B-A201B66F4C60}" dt="2023-04-20T22:30:51.252" v="947" actId="255"/>
          <ac:spMkLst>
            <pc:docMk/>
            <pc:sldMk cId="3494069322" sldId="292"/>
            <ac:spMk id="3" creationId="{26A62E8C-4CB0-9081-2A33-5992212FF283}"/>
          </ac:spMkLst>
        </pc:spChg>
      </pc:sldChg>
      <pc:sldChg chg="addSp modSp mod">
        <pc:chgData name="Gabi Szoboszlai" userId="80c1339324a86e1b" providerId="LiveId" clId="{63CA5505-FCC6-436A-854B-A201B66F4C60}" dt="2023-04-20T22:39:59.043" v="1018"/>
        <pc:sldMkLst>
          <pc:docMk/>
          <pc:sldMk cId="2813049884" sldId="294"/>
        </pc:sldMkLst>
        <pc:spChg chg="mod">
          <ac:chgData name="Gabi Szoboszlai" userId="80c1339324a86e1b" providerId="LiveId" clId="{63CA5505-FCC6-436A-854B-A201B66F4C60}" dt="2023-04-20T22:31:21.193" v="952" actId="27636"/>
          <ac:spMkLst>
            <pc:docMk/>
            <pc:sldMk cId="2813049884" sldId="294"/>
            <ac:spMk id="2" creationId="{5953BF7B-F7E4-9284-1470-F14F567EE6C5}"/>
          </ac:spMkLst>
        </pc:spChg>
        <pc:spChg chg="mod">
          <ac:chgData name="Gabi Szoboszlai" userId="80c1339324a86e1b" providerId="LiveId" clId="{63CA5505-FCC6-436A-854B-A201B66F4C60}" dt="2023-04-20T22:35:46.926" v="994"/>
          <ac:spMkLst>
            <pc:docMk/>
            <pc:sldMk cId="2813049884" sldId="294"/>
            <ac:spMk id="3" creationId="{26A62E8C-4CB0-9081-2A33-5992212FF283}"/>
          </ac:spMkLst>
        </pc:spChg>
        <pc:spChg chg="add mod">
          <ac:chgData name="Gabi Szoboszlai" userId="80c1339324a86e1b" providerId="LiveId" clId="{63CA5505-FCC6-436A-854B-A201B66F4C60}" dt="2023-04-20T22:39:59.043" v="1018"/>
          <ac:spMkLst>
            <pc:docMk/>
            <pc:sldMk cId="2813049884" sldId="294"/>
            <ac:spMk id="4" creationId="{2EACEA0C-70F2-405C-C2F9-60EE2FAA1063}"/>
          </ac:spMkLst>
        </pc:spChg>
      </pc:sldChg>
      <pc:sldChg chg="addSp modSp mod">
        <pc:chgData name="Gabi Szoboszlai" userId="80c1339324a86e1b" providerId="LiveId" clId="{63CA5505-FCC6-436A-854B-A201B66F4C60}" dt="2023-04-20T22:40:01.632" v="1019"/>
        <pc:sldMkLst>
          <pc:docMk/>
          <pc:sldMk cId="662656550" sldId="295"/>
        </pc:sldMkLst>
        <pc:spChg chg="mod">
          <ac:chgData name="Gabi Szoboszlai" userId="80c1339324a86e1b" providerId="LiveId" clId="{63CA5505-FCC6-436A-854B-A201B66F4C60}" dt="2023-04-20T22:31:26.425" v="954" actId="27636"/>
          <ac:spMkLst>
            <pc:docMk/>
            <pc:sldMk cId="662656550" sldId="295"/>
            <ac:spMk id="2" creationId="{5953BF7B-F7E4-9284-1470-F14F567EE6C5}"/>
          </ac:spMkLst>
        </pc:spChg>
        <pc:spChg chg="mod">
          <ac:chgData name="Gabi Szoboszlai" userId="80c1339324a86e1b" providerId="LiveId" clId="{63CA5505-FCC6-436A-854B-A201B66F4C60}" dt="2023-04-20T22:37:12.204" v="1016" actId="404"/>
          <ac:spMkLst>
            <pc:docMk/>
            <pc:sldMk cId="662656550" sldId="295"/>
            <ac:spMk id="3" creationId="{26A62E8C-4CB0-9081-2A33-5992212FF283}"/>
          </ac:spMkLst>
        </pc:spChg>
        <pc:spChg chg="add mod">
          <ac:chgData name="Gabi Szoboszlai" userId="80c1339324a86e1b" providerId="LiveId" clId="{63CA5505-FCC6-436A-854B-A201B66F4C60}" dt="2023-04-20T22:40:01.632" v="1019"/>
          <ac:spMkLst>
            <pc:docMk/>
            <pc:sldMk cId="662656550" sldId="295"/>
            <ac:spMk id="4" creationId="{3EDB4D4D-F538-DC0A-4696-FA6608474507}"/>
          </ac:spMkLst>
        </pc:spChg>
      </pc:sldChg>
      <pc:sldChg chg="modSp mod">
        <pc:chgData name="Gabi Szoboszlai" userId="80c1339324a86e1b" providerId="LiveId" clId="{63CA5505-FCC6-436A-854B-A201B66F4C60}" dt="2023-04-20T22:40:58.677" v="1033"/>
        <pc:sldMkLst>
          <pc:docMk/>
          <pc:sldMk cId="2205768669" sldId="301"/>
        </pc:sldMkLst>
        <pc:spChg chg="mod">
          <ac:chgData name="Gabi Szoboszlai" userId="80c1339324a86e1b" providerId="LiveId" clId="{63CA5505-FCC6-436A-854B-A201B66F4C60}" dt="2023-04-20T22:37:40.943" v="1017"/>
          <ac:spMkLst>
            <pc:docMk/>
            <pc:sldMk cId="2205768669" sldId="301"/>
            <ac:spMk id="2" creationId="{807285D1-5F13-9A11-C19D-25D42AA90996}"/>
          </ac:spMkLst>
        </pc:spChg>
        <pc:spChg chg="mod">
          <ac:chgData name="Gabi Szoboszlai" userId="80c1339324a86e1b" providerId="LiveId" clId="{63CA5505-FCC6-436A-854B-A201B66F4C60}" dt="2023-04-20T22:40:15.814" v="1028"/>
          <ac:spMkLst>
            <pc:docMk/>
            <pc:sldMk cId="2205768669" sldId="301"/>
            <ac:spMk id="5" creationId="{BF35DE6A-0CDC-0175-3E16-C3158875551A}"/>
          </ac:spMkLst>
        </pc:spChg>
        <pc:spChg chg="mod">
          <ac:chgData name="Gabi Szoboszlai" userId="80c1339324a86e1b" providerId="LiveId" clId="{63CA5505-FCC6-436A-854B-A201B66F4C60}" dt="2023-04-20T22:40:58.677" v="1033"/>
          <ac:spMkLst>
            <pc:docMk/>
            <pc:sldMk cId="2205768669" sldId="301"/>
            <ac:spMk id="18" creationId="{32BA5FAB-6FD5-7382-D0C8-5CF55028C6A2}"/>
          </ac:spMkLst>
        </pc:spChg>
      </pc:sldChg>
      <pc:sldChg chg="modSp mod">
        <pc:chgData name="Gabi Szoboszlai" userId="80c1339324a86e1b" providerId="LiveId" clId="{63CA5505-FCC6-436A-854B-A201B66F4C60}" dt="2023-04-20T22:52:25.112" v="1110" actId="1076"/>
        <pc:sldMkLst>
          <pc:docMk/>
          <pc:sldMk cId="4128452300" sldId="302"/>
        </pc:sldMkLst>
        <pc:spChg chg="mod">
          <ac:chgData name="Gabi Szoboszlai" userId="80c1339324a86e1b" providerId="LiveId" clId="{63CA5505-FCC6-436A-854B-A201B66F4C60}" dt="2023-04-20T22:41:18.213" v="1047"/>
          <ac:spMkLst>
            <pc:docMk/>
            <pc:sldMk cId="4128452300" sldId="302"/>
            <ac:spMk id="2" creationId="{54B5FBB1-4A66-4004-9038-660A4B7D73DC}"/>
          </ac:spMkLst>
        </pc:spChg>
        <pc:spChg chg="mod">
          <ac:chgData name="Gabi Szoboszlai" userId="80c1339324a86e1b" providerId="LiveId" clId="{63CA5505-FCC6-436A-854B-A201B66F4C60}" dt="2023-04-19T21:41:31.051" v="52"/>
          <ac:spMkLst>
            <pc:docMk/>
            <pc:sldMk cId="4128452300" sldId="302"/>
            <ac:spMk id="8" creationId="{00000000-0000-0000-0000-000000000000}"/>
          </ac:spMkLst>
        </pc:spChg>
        <pc:spChg chg="mod">
          <ac:chgData name="Gabi Szoboszlai" userId="80c1339324a86e1b" providerId="LiveId" clId="{63CA5505-FCC6-436A-854B-A201B66F4C60}" dt="2023-04-20T22:52:20.967" v="1109" actId="27636"/>
          <ac:spMkLst>
            <pc:docMk/>
            <pc:sldMk cId="4128452300" sldId="302"/>
            <ac:spMk id="12" creationId="{FCEA6795-A35E-0562-5661-3EB579F4AD4F}"/>
          </ac:spMkLst>
        </pc:spChg>
        <pc:graphicFrameChg chg="mod modGraphic">
          <ac:chgData name="Gabi Szoboszlai" userId="80c1339324a86e1b" providerId="LiveId" clId="{63CA5505-FCC6-436A-854B-A201B66F4C60}" dt="2023-04-20T22:52:25.112" v="1110" actId="1076"/>
          <ac:graphicFrameMkLst>
            <pc:docMk/>
            <pc:sldMk cId="4128452300" sldId="302"/>
            <ac:graphicFrameMk id="5" creationId="{20690C6A-76C4-4DC0-17D8-01952E74A9FD}"/>
          </ac:graphicFrameMkLst>
        </pc:graphicFrameChg>
      </pc:sldChg>
      <pc:sldChg chg="modSp mod">
        <pc:chgData name="Gabi Szoboszlai" userId="80c1339324a86e1b" providerId="LiveId" clId="{63CA5505-FCC6-436A-854B-A201B66F4C60}" dt="2023-04-20T22:58:16.008" v="1150" actId="20577"/>
        <pc:sldMkLst>
          <pc:docMk/>
          <pc:sldMk cId="1502045853" sldId="303"/>
        </pc:sldMkLst>
        <pc:spChg chg="mod">
          <ac:chgData name="Gabi Szoboszlai" userId="80c1339324a86e1b" providerId="LiveId" clId="{63CA5505-FCC6-436A-854B-A201B66F4C60}" dt="2023-04-20T22:55:09.922" v="1146"/>
          <ac:spMkLst>
            <pc:docMk/>
            <pc:sldMk cId="1502045853" sldId="303"/>
            <ac:spMk id="2" creationId="{54B5FBB1-4A66-4004-9038-660A4B7D73DC}"/>
          </ac:spMkLst>
        </pc:spChg>
        <pc:spChg chg="mod">
          <ac:chgData name="Gabi Szoboszlai" userId="80c1339324a86e1b" providerId="LiveId" clId="{63CA5505-FCC6-436A-854B-A201B66F4C60}" dt="2023-04-19T21:41:37.672" v="54"/>
          <ac:spMkLst>
            <pc:docMk/>
            <pc:sldMk cId="1502045853" sldId="303"/>
            <ac:spMk id="8" creationId="{00000000-0000-0000-0000-000000000000}"/>
          </ac:spMkLst>
        </pc:spChg>
        <pc:spChg chg="mod">
          <ac:chgData name="Gabi Szoboszlai" userId="80c1339324a86e1b" providerId="LiveId" clId="{63CA5505-FCC6-436A-854B-A201B66F4C60}" dt="2023-04-20T22:58:16.008" v="1150" actId="20577"/>
          <ac:spMkLst>
            <pc:docMk/>
            <pc:sldMk cId="1502045853" sldId="303"/>
            <ac:spMk id="12" creationId="{FCEA6795-A35E-0562-5661-3EB579F4AD4F}"/>
          </ac:spMkLst>
        </pc:spChg>
      </pc:sldChg>
      <pc:sldChg chg="modSp mod">
        <pc:chgData name="Gabi Szoboszlai" userId="80c1339324a86e1b" providerId="LiveId" clId="{63CA5505-FCC6-436A-854B-A201B66F4C60}" dt="2023-04-20T22:54:47.433" v="1144" actId="27636"/>
        <pc:sldMkLst>
          <pc:docMk/>
          <pc:sldMk cId="1884990041" sldId="304"/>
        </pc:sldMkLst>
        <pc:spChg chg="mod">
          <ac:chgData name="Gabi Szoboszlai" userId="80c1339324a86e1b" providerId="LiveId" clId="{63CA5505-FCC6-436A-854B-A201B66F4C60}" dt="2023-04-20T22:54:12.588" v="1142" actId="20577"/>
          <ac:spMkLst>
            <pc:docMk/>
            <pc:sldMk cId="1884990041" sldId="304"/>
            <ac:spMk id="2" creationId="{54B5FBB1-4A66-4004-9038-660A4B7D73DC}"/>
          </ac:spMkLst>
        </pc:spChg>
        <pc:spChg chg="mod">
          <ac:chgData name="Gabi Szoboszlai" userId="80c1339324a86e1b" providerId="LiveId" clId="{63CA5505-FCC6-436A-854B-A201B66F4C60}" dt="2023-04-19T21:41:34.002" v="53"/>
          <ac:spMkLst>
            <pc:docMk/>
            <pc:sldMk cId="1884990041" sldId="304"/>
            <ac:spMk id="8" creationId="{00000000-0000-0000-0000-000000000000}"/>
          </ac:spMkLst>
        </pc:spChg>
        <pc:spChg chg="mod">
          <ac:chgData name="Gabi Szoboszlai" userId="80c1339324a86e1b" providerId="LiveId" clId="{63CA5505-FCC6-436A-854B-A201B66F4C60}" dt="2023-04-20T22:54:47.433" v="1144" actId="27636"/>
          <ac:spMkLst>
            <pc:docMk/>
            <pc:sldMk cId="1884990041" sldId="304"/>
            <ac:spMk id="12" creationId="{FCEA6795-A35E-0562-5661-3EB579F4AD4F}"/>
          </ac:spMkLst>
        </pc:spChg>
      </pc:sldChg>
      <pc:sldChg chg="modSp mod">
        <pc:chgData name="Gabi Szoboszlai" userId="80c1339324a86e1b" providerId="LiveId" clId="{63CA5505-FCC6-436A-854B-A201B66F4C60}" dt="2023-04-20T23:00:40.405" v="1159"/>
        <pc:sldMkLst>
          <pc:docMk/>
          <pc:sldMk cId="494120512" sldId="305"/>
        </pc:sldMkLst>
        <pc:spChg chg="mod">
          <ac:chgData name="Gabi Szoboszlai" userId="80c1339324a86e1b" providerId="LiveId" clId="{63CA5505-FCC6-436A-854B-A201B66F4C60}" dt="2023-04-20T22:58:28.817" v="1151"/>
          <ac:spMkLst>
            <pc:docMk/>
            <pc:sldMk cId="494120512" sldId="305"/>
            <ac:spMk id="2" creationId="{54B5FBB1-4A66-4004-9038-660A4B7D73DC}"/>
          </ac:spMkLst>
        </pc:spChg>
        <pc:spChg chg="mod">
          <ac:chgData name="Gabi Szoboszlai" userId="80c1339324a86e1b" providerId="LiveId" clId="{63CA5505-FCC6-436A-854B-A201B66F4C60}" dt="2023-04-19T21:41:40.672" v="55"/>
          <ac:spMkLst>
            <pc:docMk/>
            <pc:sldMk cId="494120512" sldId="305"/>
            <ac:spMk id="8" creationId="{00000000-0000-0000-0000-000000000000}"/>
          </ac:spMkLst>
        </pc:spChg>
        <pc:spChg chg="mod">
          <ac:chgData name="Gabi Szoboszlai" userId="80c1339324a86e1b" providerId="LiveId" clId="{63CA5505-FCC6-436A-854B-A201B66F4C60}" dt="2023-04-20T22:59:44.093" v="1153" actId="20577"/>
          <ac:spMkLst>
            <pc:docMk/>
            <pc:sldMk cId="494120512" sldId="305"/>
            <ac:spMk id="12" creationId="{FCEA6795-A35E-0562-5661-3EB579F4AD4F}"/>
          </ac:spMkLst>
        </pc:spChg>
        <pc:graphicFrameChg chg="mod">
          <ac:chgData name="Gabi Szoboszlai" userId="80c1339324a86e1b" providerId="LiveId" clId="{63CA5505-FCC6-436A-854B-A201B66F4C60}" dt="2023-04-20T23:00:40.405" v="1159"/>
          <ac:graphicFrameMkLst>
            <pc:docMk/>
            <pc:sldMk cId="494120512" sldId="305"/>
            <ac:graphicFrameMk id="3" creationId="{232D272E-0DDD-A84C-155A-68B3FA2B787B}"/>
          </ac:graphicFrameMkLst>
        </pc:graphicFrameChg>
      </pc:sldChg>
      <pc:sldChg chg="modSp mod">
        <pc:chgData name="Gabi Szoboszlai" userId="80c1339324a86e1b" providerId="LiveId" clId="{63CA5505-FCC6-436A-854B-A201B66F4C60}" dt="2023-04-20T23:03:40.804" v="1163"/>
        <pc:sldMkLst>
          <pc:docMk/>
          <pc:sldMk cId="4288295046" sldId="306"/>
        </pc:sldMkLst>
        <pc:spChg chg="mod">
          <ac:chgData name="Gabi Szoboszlai" userId="80c1339324a86e1b" providerId="LiveId" clId="{63CA5505-FCC6-436A-854B-A201B66F4C60}" dt="2023-04-20T23:01:04.553" v="1161"/>
          <ac:spMkLst>
            <pc:docMk/>
            <pc:sldMk cId="4288295046" sldId="306"/>
            <ac:spMk id="2" creationId="{54B5FBB1-4A66-4004-9038-660A4B7D73DC}"/>
          </ac:spMkLst>
        </pc:spChg>
        <pc:spChg chg="mod">
          <ac:chgData name="Gabi Szoboszlai" userId="80c1339324a86e1b" providerId="LiveId" clId="{63CA5505-FCC6-436A-854B-A201B66F4C60}" dt="2023-04-19T21:41:44.682" v="56"/>
          <ac:spMkLst>
            <pc:docMk/>
            <pc:sldMk cId="4288295046" sldId="306"/>
            <ac:spMk id="8" creationId="{00000000-0000-0000-0000-000000000000}"/>
          </ac:spMkLst>
        </pc:spChg>
        <pc:spChg chg="mod">
          <ac:chgData name="Gabi Szoboszlai" userId="80c1339324a86e1b" providerId="LiveId" clId="{63CA5505-FCC6-436A-854B-A201B66F4C60}" dt="2023-04-20T23:03:40.804" v="1163"/>
          <ac:spMkLst>
            <pc:docMk/>
            <pc:sldMk cId="4288295046" sldId="306"/>
            <ac:spMk id="12" creationId="{FCEA6795-A35E-0562-5661-3EB579F4AD4F}"/>
          </ac:spMkLst>
        </pc:spChg>
      </pc:sldChg>
      <pc:sldChg chg="modSp mod">
        <pc:chgData name="Gabi Szoboszlai" userId="80c1339324a86e1b" providerId="LiveId" clId="{63CA5505-FCC6-436A-854B-A201B66F4C60}" dt="2023-04-20T21:36:13.484" v="633"/>
        <pc:sldMkLst>
          <pc:docMk/>
          <pc:sldMk cId="1076742492" sldId="308"/>
        </pc:sldMkLst>
        <pc:spChg chg="mod">
          <ac:chgData name="Gabi Szoboszlai" userId="80c1339324a86e1b" providerId="LiveId" clId="{63CA5505-FCC6-436A-854B-A201B66F4C60}" dt="2023-04-20T21:30:48.965" v="611"/>
          <ac:spMkLst>
            <pc:docMk/>
            <pc:sldMk cId="1076742492" sldId="308"/>
            <ac:spMk id="2" creationId="{E921D634-62BD-F205-5FB8-0F12CE1DFAE9}"/>
          </ac:spMkLst>
        </pc:spChg>
        <pc:spChg chg="mod">
          <ac:chgData name="Gabi Szoboszlai" userId="80c1339324a86e1b" providerId="LiveId" clId="{63CA5505-FCC6-436A-854B-A201B66F4C60}" dt="2023-04-20T21:32:28.013" v="618"/>
          <ac:spMkLst>
            <pc:docMk/>
            <pc:sldMk cId="1076742492" sldId="308"/>
            <ac:spMk id="7" creationId="{FEA4BFBE-5F65-66FD-7A27-0FC6906A0C00}"/>
          </ac:spMkLst>
        </pc:spChg>
        <pc:spChg chg="mod">
          <ac:chgData name="Gabi Szoboszlai" userId="80c1339324a86e1b" providerId="LiveId" clId="{63CA5505-FCC6-436A-854B-A201B66F4C60}" dt="2023-04-19T21:38:57.053" v="40"/>
          <ac:spMkLst>
            <pc:docMk/>
            <pc:sldMk cId="1076742492" sldId="308"/>
            <ac:spMk id="10" creationId="{4AB823B7-5AA4-B89D-49D7-7DE18ED4BEBE}"/>
          </ac:spMkLst>
        </pc:spChg>
        <pc:graphicFrameChg chg="mod">
          <ac:chgData name="Gabi Szoboszlai" userId="80c1339324a86e1b" providerId="LiveId" clId="{63CA5505-FCC6-436A-854B-A201B66F4C60}" dt="2023-04-20T21:36:13.484" v="633"/>
          <ac:graphicFrameMkLst>
            <pc:docMk/>
            <pc:sldMk cId="1076742492" sldId="308"/>
            <ac:graphicFrameMk id="5" creationId="{45EAD2F3-9F78-9D9C-B6A6-0CCA36D7EC9D}"/>
          </ac:graphicFrameMkLst>
        </pc:graphicFrameChg>
      </pc:sldChg>
      <pc:sldChg chg="modSp mod">
        <pc:chgData name="Gabi Szoboszlai" userId="80c1339324a86e1b" providerId="LiveId" clId="{63CA5505-FCC6-436A-854B-A201B66F4C60}" dt="2023-04-20T21:44:43.170" v="679" actId="108"/>
        <pc:sldMkLst>
          <pc:docMk/>
          <pc:sldMk cId="2457064634" sldId="309"/>
        </pc:sldMkLst>
        <pc:spChg chg="mod">
          <ac:chgData name="Gabi Szoboszlai" userId="80c1339324a86e1b" providerId="LiveId" clId="{63CA5505-FCC6-436A-854B-A201B66F4C60}" dt="2023-04-20T21:31:49.176" v="613"/>
          <ac:spMkLst>
            <pc:docMk/>
            <pc:sldMk cId="2457064634" sldId="309"/>
            <ac:spMk id="2" creationId="{0D72CE39-0590-0BE6-D95C-415A64C1C29C}"/>
          </ac:spMkLst>
        </pc:spChg>
        <pc:spChg chg="mod">
          <ac:chgData name="Gabi Szoboszlai" userId="80c1339324a86e1b" providerId="LiveId" clId="{63CA5505-FCC6-436A-854B-A201B66F4C60}" dt="2023-04-20T21:40:25.816" v="641"/>
          <ac:spMkLst>
            <pc:docMk/>
            <pc:sldMk cId="2457064634" sldId="309"/>
            <ac:spMk id="3" creationId="{546BC2EF-03A9-9729-93D9-D8B201DEA78D}"/>
          </ac:spMkLst>
        </pc:spChg>
        <pc:spChg chg="mod">
          <ac:chgData name="Gabi Szoboszlai" userId="80c1339324a86e1b" providerId="LiveId" clId="{63CA5505-FCC6-436A-854B-A201B66F4C60}" dt="2023-04-19T21:39:04.590" v="42"/>
          <ac:spMkLst>
            <pc:docMk/>
            <pc:sldMk cId="2457064634" sldId="309"/>
            <ac:spMk id="7" creationId="{5EBD8E7C-43C2-81A3-7793-DA5B91655D7F}"/>
          </ac:spMkLst>
        </pc:spChg>
        <pc:graphicFrameChg chg="mod modGraphic">
          <ac:chgData name="Gabi Szoboszlai" userId="80c1339324a86e1b" providerId="LiveId" clId="{63CA5505-FCC6-436A-854B-A201B66F4C60}" dt="2023-04-20T21:44:43.170" v="679" actId="108"/>
          <ac:graphicFrameMkLst>
            <pc:docMk/>
            <pc:sldMk cId="2457064634" sldId="309"/>
            <ac:graphicFrameMk id="5" creationId="{D11ACC05-A679-B8EE-46B3-11DE01E70A09}"/>
          </ac:graphicFrameMkLst>
        </pc:graphicFrameChg>
      </pc:sldChg>
      <pc:sldChg chg="modSp mod">
        <pc:chgData name="Gabi Szoboszlai" userId="80c1339324a86e1b" providerId="LiveId" clId="{63CA5505-FCC6-436A-854B-A201B66F4C60}" dt="2023-04-20T21:52:54.196" v="718" actId="255"/>
        <pc:sldMkLst>
          <pc:docMk/>
          <pc:sldMk cId="3215958513" sldId="310"/>
        </pc:sldMkLst>
        <pc:spChg chg="mod">
          <ac:chgData name="Gabi Szoboszlai" userId="80c1339324a86e1b" providerId="LiveId" clId="{63CA5505-FCC6-436A-854B-A201B66F4C60}" dt="2023-04-20T21:31:59.054" v="615"/>
          <ac:spMkLst>
            <pc:docMk/>
            <pc:sldMk cId="3215958513" sldId="310"/>
            <ac:spMk id="2" creationId="{1B656FFD-17BB-94DC-9035-93DBEBDD8502}"/>
          </ac:spMkLst>
        </pc:spChg>
        <pc:spChg chg="mod">
          <ac:chgData name="Gabi Szoboszlai" userId="80c1339324a86e1b" providerId="LiveId" clId="{63CA5505-FCC6-436A-854B-A201B66F4C60}" dt="2023-04-20T21:50:08.810" v="683"/>
          <ac:spMkLst>
            <pc:docMk/>
            <pc:sldMk cId="3215958513" sldId="310"/>
            <ac:spMk id="3" creationId="{5F605F1C-0498-E5DA-A3EF-6D528922FDC5}"/>
          </ac:spMkLst>
        </pc:spChg>
        <pc:spChg chg="mod">
          <ac:chgData name="Gabi Szoboszlai" userId="80c1339324a86e1b" providerId="LiveId" clId="{63CA5505-FCC6-436A-854B-A201B66F4C60}" dt="2023-04-20T21:52:45.776" v="716" actId="1076"/>
          <ac:spMkLst>
            <pc:docMk/>
            <pc:sldMk cId="3215958513" sldId="310"/>
            <ac:spMk id="6" creationId="{71E1B104-91A8-E4F0-12DE-68A2800B689D}"/>
          </ac:spMkLst>
        </pc:spChg>
        <pc:graphicFrameChg chg="mod">
          <ac:chgData name="Gabi Szoboszlai" userId="80c1339324a86e1b" providerId="LiveId" clId="{63CA5505-FCC6-436A-854B-A201B66F4C60}" dt="2023-04-20T21:52:54.196" v="718" actId="255"/>
          <ac:graphicFrameMkLst>
            <pc:docMk/>
            <pc:sldMk cId="3215958513" sldId="310"/>
            <ac:graphicFrameMk id="7" creationId="{AA938E3C-2925-573A-1086-9F1301DEE1D5}"/>
          </ac:graphicFrameMkLst>
        </pc:graphicFrameChg>
      </pc:sldChg>
      <pc:sldChg chg="addSp delSp modSp mod">
        <pc:chgData name="Gabi Szoboszlai" userId="80c1339324a86e1b" providerId="LiveId" clId="{63CA5505-FCC6-436A-854B-A201B66F4C60}" dt="2023-04-20T23:30:28.233" v="1268" actId="1076"/>
        <pc:sldMkLst>
          <pc:docMk/>
          <pc:sldMk cId="275038235" sldId="311"/>
        </pc:sldMkLst>
        <pc:spChg chg="mod">
          <ac:chgData name="Gabi Szoboszlai" userId="80c1339324a86e1b" providerId="LiveId" clId="{63CA5505-FCC6-436A-854B-A201B66F4C60}" dt="2023-04-20T23:24:40.826" v="1235" actId="20577"/>
          <ac:spMkLst>
            <pc:docMk/>
            <pc:sldMk cId="275038235" sldId="311"/>
            <ac:spMk id="2" creationId="{D184F2A5-F36C-410C-663C-F63D8AC96BA9}"/>
          </ac:spMkLst>
        </pc:spChg>
        <pc:spChg chg="add del mod">
          <ac:chgData name="Gabi Szoboszlai" userId="80c1339324a86e1b" providerId="LiveId" clId="{63CA5505-FCC6-436A-854B-A201B66F4C60}" dt="2023-04-20T23:29:54.325" v="1261" actId="478"/>
          <ac:spMkLst>
            <pc:docMk/>
            <pc:sldMk cId="275038235" sldId="311"/>
            <ac:spMk id="4" creationId="{E415DB53-5837-E508-F6D0-E3F83CB48FF3}"/>
          </ac:spMkLst>
        </pc:spChg>
        <pc:spChg chg="mod">
          <ac:chgData name="Gabi Szoboszlai" userId="80c1339324a86e1b" providerId="LiveId" clId="{63CA5505-FCC6-436A-854B-A201B66F4C60}" dt="2023-04-19T21:41:58.528" v="59"/>
          <ac:spMkLst>
            <pc:docMk/>
            <pc:sldMk cId="275038235" sldId="311"/>
            <ac:spMk id="7" creationId="{9F5F9BBF-F338-4547-B4B0-44CFA9337D07}"/>
          </ac:spMkLst>
        </pc:spChg>
        <pc:graphicFrameChg chg="add del mod modGraphic">
          <ac:chgData name="Gabi Szoboszlai" userId="80c1339324a86e1b" providerId="LiveId" clId="{63CA5505-FCC6-436A-854B-A201B66F4C60}" dt="2023-04-20T23:30:28.233" v="1268" actId="1076"/>
          <ac:graphicFrameMkLst>
            <pc:docMk/>
            <pc:sldMk cId="275038235" sldId="311"/>
            <ac:graphicFrameMk id="6" creationId="{1D1C0257-6A9C-EDAF-9BA3-6B38A1774324}"/>
          </ac:graphicFrameMkLst>
        </pc:graphicFrameChg>
        <pc:graphicFrameChg chg="add del">
          <ac:chgData name="Gabi Szoboszlai" userId="80c1339324a86e1b" providerId="LiveId" clId="{63CA5505-FCC6-436A-854B-A201B66F4C60}" dt="2023-04-20T23:29:54.136" v="1260" actId="478"/>
          <ac:graphicFrameMkLst>
            <pc:docMk/>
            <pc:sldMk cId="275038235" sldId="311"/>
            <ac:graphicFrameMk id="10" creationId="{413030EE-FF19-6F2B-0F71-F76CDAB4B2F7}"/>
          </ac:graphicFrameMkLst>
        </pc:graphicFrame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netsuite.com/portal/resource/articles/financial-management/small-business-expense-categories-list.shtml"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thebalancemoney.com/types-of-small-business-revenue-5204328"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netsuite.com/portal/resource/articles/financial-management/small-business-expense-categories-list.s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thebalancemoney.com/types-of-small-business-revenue-5204328"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F0E53-CBCF-4C04-A4FB-7AC87E586F76}"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s-ES"/>
        </a:p>
      </dgm:t>
    </dgm:pt>
    <dgm:pt modelId="{19D75968-110D-4570-A796-4EFA7A289980}">
      <dgm:prSet phldrT="[Texto]"/>
      <dgm:spPr/>
      <dgm:t>
        <a:bodyPr/>
        <a:lstStyle/>
        <a:p>
          <a:pPr algn="l"/>
          <a:r>
            <a:rPr lang="hu-HU" noProof="0" dirty="0"/>
            <a:t>1. FEJEZET</a:t>
          </a:r>
          <a:r>
            <a:rPr lang="en-GB" noProof="0" dirty="0"/>
            <a:t>: </a:t>
          </a:r>
          <a:r>
            <a:rPr lang="hu-HU" noProof="0" dirty="0"/>
            <a:t>KKV-k üzleti modelljei (ÜM) </a:t>
          </a:r>
          <a:endParaRPr lang="en-GB" noProof="0" dirty="0"/>
        </a:p>
      </dgm:t>
    </dgm:pt>
    <dgm:pt modelId="{78AFBB9F-F438-4106-A4C3-7D8B2021376F}" type="parTrans" cxnId="{B3CC6CB5-BB5B-4A96-8B1E-A8A3F01CC766}">
      <dgm:prSet/>
      <dgm:spPr/>
      <dgm:t>
        <a:bodyPr/>
        <a:lstStyle/>
        <a:p>
          <a:pPr algn="just"/>
          <a:endParaRPr lang="en-GB" noProof="0" dirty="0"/>
        </a:p>
      </dgm:t>
    </dgm:pt>
    <dgm:pt modelId="{B5F78038-C462-4723-A996-05689A91AF21}" type="sibTrans" cxnId="{B3CC6CB5-BB5B-4A96-8B1E-A8A3F01CC766}">
      <dgm:prSet/>
      <dgm:spPr/>
      <dgm:t>
        <a:bodyPr/>
        <a:lstStyle/>
        <a:p>
          <a:pPr algn="just"/>
          <a:endParaRPr lang="en-GB" noProof="0" dirty="0"/>
        </a:p>
      </dgm:t>
    </dgm:pt>
    <dgm:pt modelId="{609B7737-2F8B-426B-AF67-1EE3ED08022C}">
      <dgm:prSet phldrT="[Texto]"/>
      <dgm:spPr/>
      <dgm:t>
        <a:bodyPr/>
        <a:lstStyle/>
        <a:p>
          <a:pPr algn="l"/>
          <a:r>
            <a:rPr lang="hu-HU" noProof="0" dirty="0"/>
            <a:t>2. FEJEZET</a:t>
          </a:r>
          <a:r>
            <a:rPr lang="en-GB" noProof="0" dirty="0"/>
            <a:t>: </a:t>
          </a:r>
          <a:r>
            <a:rPr lang="hu-HU" noProof="0" dirty="0"/>
            <a:t>Hagyományos üzleti modellek </a:t>
          </a:r>
          <a:endParaRPr lang="en-GB" noProof="0" dirty="0"/>
        </a:p>
      </dgm:t>
    </dgm:pt>
    <dgm:pt modelId="{975E8B56-3427-4763-936D-3ECC0B455C10}" type="parTrans" cxnId="{ADD302FE-967B-4FE9-B6D1-D27BC1B89707}">
      <dgm:prSet/>
      <dgm:spPr/>
      <dgm:t>
        <a:bodyPr/>
        <a:lstStyle/>
        <a:p>
          <a:pPr algn="just"/>
          <a:endParaRPr lang="en-GB" noProof="0" dirty="0"/>
        </a:p>
      </dgm:t>
    </dgm:pt>
    <dgm:pt modelId="{0E0957BF-B5FA-4EBB-B90A-1ECF37440F7B}" type="sibTrans" cxnId="{ADD302FE-967B-4FE9-B6D1-D27BC1B89707}">
      <dgm:prSet/>
      <dgm:spPr/>
      <dgm:t>
        <a:bodyPr/>
        <a:lstStyle/>
        <a:p>
          <a:pPr algn="just"/>
          <a:endParaRPr lang="en-GB" noProof="0" dirty="0"/>
        </a:p>
      </dgm:t>
    </dgm:pt>
    <dgm:pt modelId="{F20B2723-436C-41E3-8327-B9B8406600D3}">
      <dgm:prSet phldrT="[Texto]"/>
      <dgm:spPr/>
      <dgm:t>
        <a:bodyPr/>
        <a:lstStyle/>
        <a:p>
          <a:pPr algn="l"/>
          <a:r>
            <a:rPr lang="hu-HU" noProof="0" dirty="0"/>
            <a:t>3. FEJEZET</a:t>
          </a:r>
          <a:r>
            <a:rPr lang="en-GB" noProof="0" dirty="0"/>
            <a:t>: </a:t>
          </a:r>
          <a:r>
            <a:rPr lang="hu-HU" noProof="0" dirty="0"/>
            <a:t> A 21. század üzleti modelljei</a:t>
          </a:r>
          <a:endParaRPr lang="en-GB" noProof="0" dirty="0"/>
        </a:p>
      </dgm:t>
    </dgm:pt>
    <dgm:pt modelId="{46694BCD-358D-4427-9AB4-AE32A5CF5BBA}" type="parTrans" cxnId="{D7CDAEF4-7DDB-4E2B-AE5C-9E4A1FE46335}">
      <dgm:prSet/>
      <dgm:spPr/>
      <dgm:t>
        <a:bodyPr/>
        <a:lstStyle/>
        <a:p>
          <a:pPr algn="just"/>
          <a:endParaRPr lang="en-GB" noProof="0" dirty="0"/>
        </a:p>
      </dgm:t>
    </dgm:pt>
    <dgm:pt modelId="{FA8E7AD5-A526-46EB-9C36-3F27A9FF95E2}" type="sibTrans" cxnId="{D7CDAEF4-7DDB-4E2B-AE5C-9E4A1FE46335}">
      <dgm:prSet/>
      <dgm:spPr/>
      <dgm:t>
        <a:bodyPr/>
        <a:lstStyle/>
        <a:p>
          <a:pPr algn="just"/>
          <a:endParaRPr lang="en-GB" noProof="0" dirty="0"/>
        </a:p>
      </dgm:t>
    </dgm:pt>
    <dgm:pt modelId="{2FD11A9F-966B-4769-A7A5-78CF62E9381E}">
      <dgm:prSet phldrT="[Texto]"/>
      <dgm:spPr/>
      <dgm:t>
        <a:bodyPr/>
        <a:lstStyle/>
        <a:p>
          <a:pPr algn="just"/>
          <a:endParaRPr lang="en-GB" noProof="0" dirty="0"/>
        </a:p>
      </dgm:t>
    </dgm:pt>
    <dgm:pt modelId="{E6587C81-5A0F-416D-9636-D02F4E9B037B}" type="parTrans" cxnId="{47C05B34-B756-40C5-A26B-A85D67B58021}">
      <dgm:prSet/>
      <dgm:spPr/>
      <dgm:t>
        <a:bodyPr/>
        <a:lstStyle/>
        <a:p>
          <a:pPr algn="just"/>
          <a:endParaRPr lang="en-GB" noProof="0" dirty="0"/>
        </a:p>
      </dgm:t>
    </dgm:pt>
    <dgm:pt modelId="{6D11C048-66F0-4F2C-AF7D-8552E1E2385C}" type="sibTrans" cxnId="{47C05B34-B756-40C5-A26B-A85D67B58021}">
      <dgm:prSet/>
      <dgm:spPr/>
      <dgm:t>
        <a:bodyPr/>
        <a:lstStyle/>
        <a:p>
          <a:pPr algn="just"/>
          <a:endParaRPr lang="en-GB" noProof="0" dirty="0"/>
        </a:p>
      </dgm:t>
    </dgm:pt>
    <dgm:pt modelId="{9148411E-84B2-4105-839D-8F8E8EE73107}">
      <dgm:prSet phldrT="[Texto]"/>
      <dgm:spPr/>
      <dgm:t>
        <a:bodyPr/>
        <a:lstStyle/>
        <a:p>
          <a:pPr algn="just"/>
          <a:r>
            <a:rPr lang="hu-HU" noProof="0" dirty="0"/>
            <a:t>4. FEJEZET</a:t>
          </a:r>
          <a:r>
            <a:rPr lang="en-GB" noProof="0" dirty="0"/>
            <a:t>:</a:t>
          </a:r>
          <a:r>
            <a:rPr lang="sk-SK" noProof="0" dirty="0"/>
            <a:t> </a:t>
          </a:r>
          <a:r>
            <a:rPr lang="hu-HU" noProof="0" dirty="0"/>
            <a:t>Saját üzleti modell felállítása </a:t>
          </a:r>
          <a:endParaRPr lang="en-GB" noProof="0" dirty="0"/>
        </a:p>
      </dgm:t>
    </dgm:pt>
    <dgm:pt modelId="{43E18BDA-C742-4FE2-AF78-4316E5D02D8F}" type="parTrans" cxnId="{A9B8EBE3-813D-4458-B5FB-FB6227031471}">
      <dgm:prSet/>
      <dgm:spPr/>
      <dgm:t>
        <a:bodyPr/>
        <a:lstStyle/>
        <a:p>
          <a:pPr algn="just"/>
          <a:endParaRPr lang="en-GB" noProof="0" dirty="0"/>
        </a:p>
      </dgm:t>
    </dgm:pt>
    <dgm:pt modelId="{0F6BB195-9668-41B3-8E82-0A2672A4F1E9}" type="sibTrans" cxnId="{A9B8EBE3-813D-4458-B5FB-FB6227031471}">
      <dgm:prSet/>
      <dgm:spPr/>
      <dgm:t>
        <a:bodyPr/>
        <a:lstStyle/>
        <a:p>
          <a:pPr algn="just"/>
          <a:endParaRPr lang="en-GB" noProof="0" dirty="0"/>
        </a:p>
      </dgm:t>
    </dgm:pt>
    <dgm:pt modelId="{D55FE0E5-D5B1-4AC5-94AE-F814629E415F}">
      <dgm:prSet phldrT="[Texto]"/>
      <dgm:spPr/>
      <dgm:t>
        <a:bodyPr/>
        <a:lstStyle/>
        <a:p>
          <a:pPr algn="just"/>
          <a:endParaRPr lang="en-GB" noProof="0" dirty="0"/>
        </a:p>
      </dgm:t>
    </dgm:pt>
    <dgm:pt modelId="{8DF6EABC-3D45-4679-9E06-E48B7EB5A942}" type="parTrans" cxnId="{0A9506C9-B9AC-47EE-B1F2-FB7EC701FDD2}">
      <dgm:prSet/>
      <dgm:spPr/>
      <dgm:t>
        <a:bodyPr/>
        <a:lstStyle/>
        <a:p>
          <a:pPr algn="just"/>
          <a:endParaRPr lang="en-GB" noProof="0" dirty="0"/>
        </a:p>
      </dgm:t>
    </dgm:pt>
    <dgm:pt modelId="{70FC63D2-7ED9-413F-B3ED-CAF6D55324E8}" type="sibTrans" cxnId="{0A9506C9-B9AC-47EE-B1F2-FB7EC701FDD2}">
      <dgm:prSet/>
      <dgm:spPr/>
      <dgm:t>
        <a:bodyPr/>
        <a:lstStyle/>
        <a:p>
          <a:pPr algn="just"/>
          <a:endParaRPr lang="en-GB" noProof="0" dirty="0"/>
        </a:p>
      </dgm:t>
    </dgm:pt>
    <dgm:pt modelId="{D53D65E2-070F-4974-91A0-FC6EC1F76543}">
      <dgm:prSet phldrT="[Texto]"/>
      <dgm:spPr/>
      <dgm:t>
        <a:bodyPr/>
        <a:lstStyle/>
        <a:p>
          <a:pPr algn="l"/>
          <a:r>
            <a:rPr lang="hu-HU" noProof="0" dirty="0"/>
            <a:t>Európai és globális piacok
Start </a:t>
          </a:r>
          <a:r>
            <a:rPr lang="hu-HU" noProof="0" dirty="0" err="1"/>
            <a:t>up</a:t>
          </a:r>
          <a:r>
            <a:rPr lang="hu-HU" noProof="0" dirty="0"/>
            <a:t>-ok
Egyéb új üzleti modellek </a:t>
          </a:r>
          <a:endParaRPr lang="en-GB" noProof="0" dirty="0"/>
        </a:p>
      </dgm:t>
    </dgm:pt>
    <dgm:pt modelId="{EB80CFBC-3E56-4359-851F-4CEA94DC6B52}" type="parTrans" cxnId="{B6C32785-7C7D-4C35-9AB7-548D616DD4B1}">
      <dgm:prSet/>
      <dgm:spPr/>
      <dgm:t>
        <a:bodyPr/>
        <a:lstStyle/>
        <a:p>
          <a:pPr algn="just"/>
          <a:endParaRPr lang="en-GB" noProof="0" dirty="0"/>
        </a:p>
      </dgm:t>
    </dgm:pt>
    <dgm:pt modelId="{8B4B1EF4-2BCE-46B1-8CE9-632F9DBAA995}" type="sibTrans" cxnId="{B6C32785-7C7D-4C35-9AB7-548D616DD4B1}">
      <dgm:prSet/>
      <dgm:spPr/>
      <dgm:t>
        <a:bodyPr/>
        <a:lstStyle/>
        <a:p>
          <a:pPr algn="just"/>
          <a:endParaRPr lang="en-GB" noProof="0" dirty="0"/>
        </a:p>
      </dgm:t>
    </dgm:pt>
    <dgm:pt modelId="{0479070C-66B1-472D-B1E8-FE2EBDB8AFFE}">
      <dgm:prSet phldrT="[Texto]"/>
      <dgm:spPr/>
      <dgm:t>
        <a:bodyPr/>
        <a:lstStyle/>
        <a:p>
          <a:pPr algn="l"/>
          <a:r>
            <a:rPr lang="hu-HU" noProof="0" dirty="0"/>
            <a:t>SWOT készítése
Eszközök és technológiák
Szövetségek és hálózatépítés</a:t>
          </a:r>
          <a:endParaRPr lang="en-GB" noProof="0" dirty="0"/>
        </a:p>
      </dgm:t>
    </dgm:pt>
    <dgm:pt modelId="{B3295358-DEB1-4B10-BE49-7E7324BAC74E}" type="parTrans" cxnId="{EA6D4C29-DF3A-4F99-A6A9-734F8D30042B}">
      <dgm:prSet/>
      <dgm:spPr/>
      <dgm:t>
        <a:bodyPr/>
        <a:lstStyle/>
        <a:p>
          <a:pPr algn="just"/>
          <a:endParaRPr lang="en-GB" noProof="0" dirty="0"/>
        </a:p>
      </dgm:t>
    </dgm:pt>
    <dgm:pt modelId="{F5A40335-1044-4F88-95A0-828CDB98CCF0}" type="sibTrans" cxnId="{EA6D4C29-DF3A-4F99-A6A9-734F8D30042B}">
      <dgm:prSet/>
      <dgm:spPr/>
      <dgm:t>
        <a:bodyPr/>
        <a:lstStyle/>
        <a:p>
          <a:pPr algn="just"/>
          <a:endParaRPr lang="en-GB" noProof="0" dirty="0"/>
        </a:p>
      </dgm:t>
    </dgm:pt>
    <dgm:pt modelId="{89B9CD81-27AA-4D51-9220-E3D5A5ED1EED}">
      <dgm:prSet phldrT="[Texto]"/>
      <dgm:spPr/>
      <dgm:t>
        <a:bodyPr/>
        <a:lstStyle/>
        <a:p>
          <a:pPr algn="l"/>
          <a:r>
            <a:rPr lang="hu-HU" noProof="0" dirty="0"/>
            <a:t>A vállalkozás finanszírozása</a:t>
          </a:r>
          <a:endParaRPr lang="en-GB" noProof="0" dirty="0"/>
        </a:p>
      </dgm:t>
    </dgm:pt>
    <dgm:pt modelId="{45CF610C-CF18-47B6-B21E-9E8E2805D331}" type="parTrans" cxnId="{A7D39283-8E53-45ED-AFA1-5B9F307F71A3}">
      <dgm:prSet/>
      <dgm:spPr/>
      <dgm:t>
        <a:bodyPr/>
        <a:lstStyle/>
        <a:p>
          <a:pPr algn="just"/>
          <a:endParaRPr lang="en-GB" noProof="0" dirty="0"/>
        </a:p>
      </dgm:t>
    </dgm:pt>
    <dgm:pt modelId="{77C4CD0C-0DC8-463A-BE88-29599212F92A}" type="sibTrans" cxnId="{A7D39283-8E53-45ED-AFA1-5B9F307F71A3}">
      <dgm:prSet/>
      <dgm:spPr/>
      <dgm:t>
        <a:bodyPr/>
        <a:lstStyle/>
        <a:p>
          <a:pPr algn="just"/>
          <a:endParaRPr lang="en-GB" noProof="0" dirty="0"/>
        </a:p>
      </dgm:t>
    </dgm:pt>
    <dgm:pt modelId="{58257C1E-EB1A-424E-8E19-FDE90475950F}">
      <dgm:prSet phldrT="[Texto]"/>
      <dgm:spPr/>
      <dgm:t>
        <a:bodyPr/>
        <a:lstStyle/>
        <a:p>
          <a:pPr algn="l"/>
          <a:r>
            <a:rPr lang="en-GB" noProof="0" dirty="0"/>
            <a:t>B2C</a:t>
          </a:r>
        </a:p>
      </dgm:t>
    </dgm:pt>
    <dgm:pt modelId="{6553A303-72A8-4AF7-91E8-23E47E0C15E0}" type="sibTrans" cxnId="{4ABA9478-BBD9-4DD6-AADC-CF850224EA09}">
      <dgm:prSet/>
      <dgm:spPr/>
      <dgm:t>
        <a:bodyPr/>
        <a:lstStyle/>
        <a:p>
          <a:pPr algn="just"/>
          <a:endParaRPr lang="en-GB" noProof="0" dirty="0"/>
        </a:p>
      </dgm:t>
    </dgm:pt>
    <dgm:pt modelId="{551F6A6B-D789-4A72-8BC1-DAF864AF8315}" type="parTrans" cxnId="{4ABA9478-BBD9-4DD6-AADC-CF850224EA09}">
      <dgm:prSet/>
      <dgm:spPr/>
      <dgm:t>
        <a:bodyPr/>
        <a:lstStyle/>
        <a:p>
          <a:pPr algn="just"/>
          <a:endParaRPr lang="en-GB" noProof="0" dirty="0"/>
        </a:p>
      </dgm:t>
    </dgm:pt>
    <dgm:pt modelId="{97F40854-3F79-41DE-8726-1A98679D3611}">
      <dgm:prSet phldrT="[Texto]"/>
      <dgm:spPr/>
      <dgm:t>
        <a:bodyPr/>
        <a:lstStyle/>
        <a:p>
          <a:pPr algn="l"/>
          <a:r>
            <a:rPr lang="en-GB" noProof="0" dirty="0"/>
            <a:t>B2B</a:t>
          </a:r>
        </a:p>
      </dgm:t>
    </dgm:pt>
    <dgm:pt modelId="{084C8E8F-693C-45CD-BE52-1163719A1A35}" type="parTrans" cxnId="{A71F15BD-3F26-414D-9AEB-4DE5644E41C1}">
      <dgm:prSet/>
      <dgm:spPr/>
      <dgm:t>
        <a:bodyPr/>
        <a:lstStyle/>
        <a:p>
          <a:pPr algn="just"/>
          <a:endParaRPr lang="en-GB" noProof="0" dirty="0"/>
        </a:p>
      </dgm:t>
    </dgm:pt>
    <dgm:pt modelId="{820D0B03-11BD-4E3D-837D-BC187A9A4B46}" type="sibTrans" cxnId="{A71F15BD-3F26-414D-9AEB-4DE5644E41C1}">
      <dgm:prSet/>
      <dgm:spPr/>
      <dgm:t>
        <a:bodyPr/>
        <a:lstStyle/>
        <a:p>
          <a:pPr algn="just"/>
          <a:endParaRPr lang="en-GB" noProof="0" dirty="0"/>
        </a:p>
      </dgm:t>
    </dgm:pt>
    <dgm:pt modelId="{3982D58B-AC6E-4483-9759-890FFF56FDBE}">
      <dgm:prSet phldrT="[Texto]"/>
      <dgm:spPr/>
      <dgm:t>
        <a:bodyPr/>
        <a:lstStyle/>
        <a:p>
          <a:pPr algn="l"/>
          <a:r>
            <a:rPr lang="hu-HU" noProof="0" dirty="0"/>
            <a:t>KKV-k a belföldi gazdaságban</a:t>
          </a:r>
          <a:endParaRPr lang="en-GB" noProof="0" dirty="0"/>
        </a:p>
      </dgm:t>
    </dgm:pt>
    <dgm:pt modelId="{47D6E842-4870-42DA-A5B1-576F899AAE1F}" type="parTrans" cxnId="{D4C48BDC-9F97-44FA-8EFD-E27FFA1BD028}">
      <dgm:prSet/>
      <dgm:spPr/>
      <dgm:t>
        <a:bodyPr/>
        <a:lstStyle/>
        <a:p>
          <a:pPr algn="just"/>
          <a:endParaRPr lang="en-GB" noProof="0" dirty="0"/>
        </a:p>
      </dgm:t>
    </dgm:pt>
    <dgm:pt modelId="{A49097AF-174D-4340-A27C-D5076B63EFFE}" type="sibTrans" cxnId="{D4C48BDC-9F97-44FA-8EFD-E27FFA1BD028}">
      <dgm:prSet/>
      <dgm:spPr/>
      <dgm:t>
        <a:bodyPr/>
        <a:lstStyle/>
        <a:p>
          <a:pPr algn="just"/>
          <a:endParaRPr lang="en-GB" noProof="0" dirty="0"/>
        </a:p>
      </dgm:t>
    </dgm:pt>
    <dgm:pt modelId="{4DD37F64-8685-4756-AE51-5C51AB569579}">
      <dgm:prSet phldrT="[Texto]"/>
      <dgm:spPr/>
      <dgm:t>
        <a:bodyPr/>
        <a:lstStyle/>
        <a:p>
          <a:pPr algn="l"/>
          <a:r>
            <a:rPr lang="en-GB" noProof="0" dirty="0"/>
            <a:t>Franchise</a:t>
          </a:r>
        </a:p>
      </dgm:t>
    </dgm:pt>
    <dgm:pt modelId="{BB743080-9E02-4CF7-A88B-56DDCE73772F}" type="parTrans" cxnId="{7C58A3A8-1114-4F46-ACCA-23C890683356}">
      <dgm:prSet/>
      <dgm:spPr/>
      <dgm:t>
        <a:bodyPr/>
        <a:lstStyle/>
        <a:p>
          <a:pPr algn="just"/>
          <a:endParaRPr lang="en-GB" noProof="0" dirty="0"/>
        </a:p>
      </dgm:t>
    </dgm:pt>
    <dgm:pt modelId="{B4D0D767-CEFB-4B90-A255-C8434E4379ED}" type="sibTrans" cxnId="{7C58A3A8-1114-4F46-ACCA-23C890683356}">
      <dgm:prSet/>
      <dgm:spPr/>
      <dgm:t>
        <a:bodyPr/>
        <a:lstStyle/>
        <a:p>
          <a:pPr algn="just"/>
          <a:endParaRPr lang="en-GB" noProof="0" dirty="0"/>
        </a:p>
      </dgm:t>
    </dgm:pt>
    <dgm:pt modelId="{E80F82A7-BCBA-4319-8CCE-59E4A5E68F17}">
      <dgm:prSet phldrT="[Texto]"/>
      <dgm:spPr/>
      <dgm:t>
        <a:bodyPr/>
        <a:lstStyle/>
        <a:p>
          <a:pPr algn="l"/>
          <a:r>
            <a:rPr lang="hu-HU" noProof="0" dirty="0"/>
            <a:t>Egyszerű modellek </a:t>
          </a:r>
          <a:endParaRPr lang="en-GB" noProof="0" dirty="0"/>
        </a:p>
      </dgm:t>
    </dgm:pt>
    <dgm:pt modelId="{83DD9055-18F9-4E6F-A2EC-570FCC2F901A}" type="sibTrans" cxnId="{3C0C3087-B93A-4EAC-AEFD-0F95A29CE1A2}">
      <dgm:prSet/>
      <dgm:spPr/>
      <dgm:t>
        <a:bodyPr/>
        <a:lstStyle/>
        <a:p>
          <a:pPr algn="just"/>
          <a:endParaRPr lang="en-GB" noProof="0" dirty="0"/>
        </a:p>
      </dgm:t>
    </dgm:pt>
    <dgm:pt modelId="{1215826B-CF3D-48E0-92BF-029CA9A77225}" type="parTrans" cxnId="{3C0C3087-B93A-4EAC-AEFD-0F95A29CE1A2}">
      <dgm:prSet/>
      <dgm:spPr/>
      <dgm:t>
        <a:bodyPr/>
        <a:lstStyle/>
        <a:p>
          <a:pPr algn="just"/>
          <a:endParaRPr lang="en-GB" noProof="0" dirty="0"/>
        </a:p>
      </dgm:t>
    </dgm:pt>
    <dgm:pt modelId="{28B0D80A-25A5-49ED-A3CA-2E7923211341}">
      <dgm:prSet phldrT="[Texto]"/>
      <dgm:spPr/>
      <dgm:t>
        <a:bodyPr/>
        <a:lstStyle/>
        <a:p>
          <a:pPr algn="l"/>
          <a:r>
            <a:rPr lang="hu-HU" noProof="0" dirty="0"/>
            <a:t>Alapszabályok</a:t>
          </a:r>
          <a:endParaRPr lang="en-GB" noProof="0" dirty="0"/>
        </a:p>
      </dgm:t>
    </dgm:pt>
    <dgm:pt modelId="{2EE8811C-4C62-445F-9577-305EB8E1C312}" type="sibTrans" cxnId="{0815BAD7-37F4-4D6C-9249-1E997205664C}">
      <dgm:prSet/>
      <dgm:spPr/>
      <dgm:t>
        <a:bodyPr/>
        <a:lstStyle/>
        <a:p>
          <a:pPr algn="just"/>
          <a:endParaRPr lang="en-GB" noProof="0" dirty="0"/>
        </a:p>
      </dgm:t>
    </dgm:pt>
    <dgm:pt modelId="{4978D4BF-FC7B-4F2B-A3D5-CC55735CBAF0}" type="parTrans" cxnId="{0815BAD7-37F4-4D6C-9249-1E997205664C}">
      <dgm:prSet/>
      <dgm:spPr/>
      <dgm:t>
        <a:bodyPr/>
        <a:lstStyle/>
        <a:p>
          <a:pPr algn="just"/>
          <a:endParaRPr lang="en-GB" noProof="0" dirty="0"/>
        </a:p>
      </dgm:t>
    </dgm:pt>
    <dgm:pt modelId="{6FB93B61-4A53-45FE-ACC1-D6604E1BAA6B}" type="pres">
      <dgm:prSet presAssocID="{36AF0E53-CBCF-4C04-A4FB-7AC87E586F76}" presName="Name0" presStyleCnt="0">
        <dgm:presLayoutVars>
          <dgm:dir/>
          <dgm:resizeHandles val="exact"/>
        </dgm:presLayoutVars>
      </dgm:prSet>
      <dgm:spPr/>
    </dgm:pt>
    <dgm:pt modelId="{3812FEFD-0534-4CDE-BDFC-5DC8A0A6E211}" type="pres">
      <dgm:prSet presAssocID="{19D75968-110D-4570-A796-4EFA7A289980}" presName="node" presStyleLbl="node1" presStyleIdx="0" presStyleCnt="4">
        <dgm:presLayoutVars>
          <dgm:bulletEnabled val="1"/>
        </dgm:presLayoutVars>
      </dgm:prSet>
      <dgm:spPr/>
    </dgm:pt>
    <dgm:pt modelId="{632743F5-E281-41B2-B8E1-5F853312A20E}" type="pres">
      <dgm:prSet presAssocID="{B5F78038-C462-4723-A996-05689A91AF21}" presName="sibTrans" presStyleCnt="0"/>
      <dgm:spPr/>
    </dgm:pt>
    <dgm:pt modelId="{6A06E1D3-CB2E-499A-A964-4B9EA4634424}" type="pres">
      <dgm:prSet presAssocID="{609B7737-2F8B-426B-AF67-1EE3ED08022C}" presName="node" presStyleLbl="node1" presStyleIdx="1" presStyleCnt="4">
        <dgm:presLayoutVars>
          <dgm:bulletEnabled val="1"/>
        </dgm:presLayoutVars>
      </dgm:prSet>
      <dgm:spPr/>
    </dgm:pt>
    <dgm:pt modelId="{F12582A4-7681-44B9-8EE8-01754ADBF1B9}" type="pres">
      <dgm:prSet presAssocID="{0E0957BF-B5FA-4EBB-B90A-1ECF37440F7B}" presName="sibTrans" presStyleCnt="0"/>
      <dgm:spPr/>
    </dgm:pt>
    <dgm:pt modelId="{3DEE8081-9DAE-447D-949C-DEF3860D6332}" type="pres">
      <dgm:prSet presAssocID="{F20B2723-436C-41E3-8327-B9B8406600D3}" presName="node" presStyleLbl="node1" presStyleIdx="2" presStyleCnt="4">
        <dgm:presLayoutVars>
          <dgm:bulletEnabled val="1"/>
        </dgm:presLayoutVars>
      </dgm:prSet>
      <dgm:spPr/>
    </dgm:pt>
    <dgm:pt modelId="{ED35296E-9A45-4AFD-9767-129359E39C07}" type="pres">
      <dgm:prSet presAssocID="{FA8E7AD5-A526-46EB-9C36-3F27A9FF95E2}" presName="sibTrans" presStyleCnt="0"/>
      <dgm:spPr/>
    </dgm:pt>
    <dgm:pt modelId="{6B6887F9-B0E8-4B1D-AE94-0817E616FDFB}" type="pres">
      <dgm:prSet presAssocID="{9148411E-84B2-4105-839D-8F8E8EE73107}" presName="node" presStyleLbl="node1" presStyleIdx="3" presStyleCnt="4">
        <dgm:presLayoutVars>
          <dgm:bulletEnabled val="1"/>
        </dgm:presLayoutVars>
      </dgm:prSet>
      <dgm:spPr/>
    </dgm:pt>
  </dgm:ptLst>
  <dgm:cxnLst>
    <dgm:cxn modelId="{0A025516-9DE4-4E8F-B3F8-80553D6255FB}" type="presOf" srcId="{58257C1E-EB1A-424E-8E19-FDE90475950F}" destId="{6A06E1D3-CB2E-499A-A964-4B9EA4634424}" srcOrd="0" destOrd="1" presId="urn:microsoft.com/office/officeart/2005/8/layout/hList6"/>
    <dgm:cxn modelId="{94445D1A-36A7-4BE2-8A7C-B2A05267E9F9}" type="presOf" srcId="{9148411E-84B2-4105-839D-8F8E8EE73107}" destId="{6B6887F9-B0E8-4B1D-AE94-0817E616FDFB}" srcOrd="0" destOrd="0" presId="urn:microsoft.com/office/officeart/2005/8/layout/hList6"/>
    <dgm:cxn modelId="{EA6D4C29-DF3A-4F99-A6A9-734F8D30042B}" srcId="{9148411E-84B2-4105-839D-8F8E8EE73107}" destId="{0479070C-66B1-472D-B1E8-FE2EBDB8AFFE}" srcOrd="0" destOrd="0" parTransId="{B3295358-DEB1-4B10-BE49-7E7324BAC74E}" sibTransId="{F5A40335-1044-4F88-95A0-828CDB98CCF0}"/>
    <dgm:cxn modelId="{47C05B34-B756-40C5-A26B-A85D67B58021}" srcId="{9148411E-84B2-4105-839D-8F8E8EE73107}" destId="{2FD11A9F-966B-4769-A7A5-78CF62E9381E}" srcOrd="2" destOrd="0" parTransId="{E6587C81-5A0F-416D-9636-D02F4E9B037B}" sibTransId="{6D11C048-66F0-4F2C-AF7D-8552E1E2385C}"/>
    <dgm:cxn modelId="{E9F9DA4B-601A-4408-897E-D2936CB1FD6F}" type="presOf" srcId="{609B7737-2F8B-426B-AF67-1EE3ED08022C}" destId="{6A06E1D3-CB2E-499A-A964-4B9EA4634424}" srcOrd="0" destOrd="0" presId="urn:microsoft.com/office/officeart/2005/8/layout/hList6"/>
    <dgm:cxn modelId="{4ABA9478-BBD9-4DD6-AADC-CF850224EA09}" srcId="{609B7737-2F8B-426B-AF67-1EE3ED08022C}" destId="{58257C1E-EB1A-424E-8E19-FDE90475950F}" srcOrd="0" destOrd="0" parTransId="{551F6A6B-D789-4A72-8BC1-DAF864AF8315}" sibTransId="{6553A303-72A8-4AF7-91E8-23E47E0C15E0}"/>
    <dgm:cxn modelId="{3E03E07D-E240-42BC-B715-69C6EEDBD5E8}" type="presOf" srcId="{28B0D80A-25A5-49ED-A3CA-2E7923211341}" destId="{3812FEFD-0534-4CDE-BDFC-5DC8A0A6E211}" srcOrd="0" destOrd="2" presId="urn:microsoft.com/office/officeart/2005/8/layout/hList6"/>
    <dgm:cxn modelId="{A7D39283-8E53-45ED-AFA1-5B9F307F71A3}" srcId="{19D75968-110D-4570-A796-4EFA7A289980}" destId="{89B9CD81-27AA-4D51-9220-E3D5A5ED1EED}" srcOrd="2" destOrd="0" parTransId="{45CF610C-CF18-47B6-B21E-9E8E2805D331}" sibTransId="{77C4CD0C-0DC8-463A-BE88-29599212F92A}"/>
    <dgm:cxn modelId="{B6C32785-7C7D-4C35-9AB7-548D616DD4B1}" srcId="{F20B2723-436C-41E3-8327-B9B8406600D3}" destId="{D53D65E2-070F-4974-91A0-FC6EC1F76543}" srcOrd="0" destOrd="0" parTransId="{EB80CFBC-3E56-4359-851F-4CEA94DC6B52}" sibTransId="{8B4B1EF4-2BCE-46B1-8CE9-632F9DBAA995}"/>
    <dgm:cxn modelId="{3C0C3087-B93A-4EAC-AEFD-0F95A29CE1A2}" srcId="{19D75968-110D-4570-A796-4EFA7A289980}" destId="{E80F82A7-BCBA-4319-8CCE-59E4A5E68F17}" srcOrd="0" destOrd="0" parTransId="{1215826B-CF3D-48E0-92BF-029CA9A77225}" sibTransId="{83DD9055-18F9-4E6F-A2EC-570FCC2F901A}"/>
    <dgm:cxn modelId="{7F44D18C-8D6E-4CC8-9CD1-F1EA35ECEB7F}" type="presOf" srcId="{D53D65E2-070F-4974-91A0-FC6EC1F76543}" destId="{3DEE8081-9DAE-447D-949C-DEF3860D6332}" srcOrd="0" destOrd="1" presId="urn:microsoft.com/office/officeart/2005/8/layout/hList6"/>
    <dgm:cxn modelId="{FF7D8E92-146B-4D8B-B3DD-8C252796CD3C}" type="presOf" srcId="{19D75968-110D-4570-A796-4EFA7A289980}" destId="{3812FEFD-0534-4CDE-BDFC-5DC8A0A6E211}" srcOrd="0" destOrd="0" presId="urn:microsoft.com/office/officeart/2005/8/layout/hList6"/>
    <dgm:cxn modelId="{E64CDD92-566F-4076-8C96-38CAD3CBAA41}" type="presOf" srcId="{4DD37F64-8685-4756-AE51-5C51AB569579}" destId="{6A06E1D3-CB2E-499A-A964-4B9EA4634424}" srcOrd="0" destOrd="3" presId="urn:microsoft.com/office/officeart/2005/8/layout/hList6"/>
    <dgm:cxn modelId="{39FF2F98-47BE-4045-AFF8-9CE4EC46F901}" type="presOf" srcId="{36AF0E53-CBCF-4C04-A4FB-7AC87E586F76}" destId="{6FB93B61-4A53-45FE-ACC1-D6604E1BAA6B}" srcOrd="0" destOrd="0" presId="urn:microsoft.com/office/officeart/2005/8/layout/hList6"/>
    <dgm:cxn modelId="{99F067A2-A8AB-449C-8B8C-AAD34D28A132}" type="presOf" srcId="{89B9CD81-27AA-4D51-9220-E3D5A5ED1EED}" destId="{3812FEFD-0534-4CDE-BDFC-5DC8A0A6E211}" srcOrd="0" destOrd="3" presId="urn:microsoft.com/office/officeart/2005/8/layout/hList6"/>
    <dgm:cxn modelId="{7C58A3A8-1114-4F46-ACCA-23C890683356}" srcId="{609B7737-2F8B-426B-AF67-1EE3ED08022C}" destId="{4DD37F64-8685-4756-AE51-5C51AB569579}" srcOrd="2" destOrd="0" parTransId="{BB743080-9E02-4CF7-A88B-56DDCE73772F}" sibTransId="{B4D0D767-CEFB-4B90-A255-C8434E4379ED}"/>
    <dgm:cxn modelId="{B3CC6CB5-BB5B-4A96-8B1E-A8A3F01CC766}" srcId="{36AF0E53-CBCF-4C04-A4FB-7AC87E586F76}" destId="{19D75968-110D-4570-A796-4EFA7A289980}" srcOrd="0" destOrd="0" parTransId="{78AFBB9F-F438-4106-A4C3-7D8B2021376F}" sibTransId="{B5F78038-C462-4723-A996-05689A91AF21}"/>
    <dgm:cxn modelId="{A71F15BD-3F26-414D-9AEB-4DE5644E41C1}" srcId="{609B7737-2F8B-426B-AF67-1EE3ED08022C}" destId="{97F40854-3F79-41DE-8726-1A98679D3611}" srcOrd="1" destOrd="0" parTransId="{084C8E8F-693C-45CD-BE52-1163719A1A35}" sibTransId="{820D0B03-11BD-4E3D-837D-BC187A9A4B46}"/>
    <dgm:cxn modelId="{53B108C4-7AF0-4D1D-8699-14849DBB5C14}" type="presOf" srcId="{2FD11A9F-966B-4769-A7A5-78CF62E9381E}" destId="{6B6887F9-B0E8-4B1D-AE94-0817E616FDFB}" srcOrd="0" destOrd="3" presId="urn:microsoft.com/office/officeart/2005/8/layout/hList6"/>
    <dgm:cxn modelId="{0A9506C9-B9AC-47EE-B1F2-FB7EC701FDD2}" srcId="{9148411E-84B2-4105-839D-8F8E8EE73107}" destId="{D55FE0E5-D5B1-4AC5-94AE-F814629E415F}" srcOrd="1" destOrd="0" parTransId="{8DF6EABC-3D45-4679-9E06-E48B7EB5A942}" sibTransId="{70FC63D2-7ED9-413F-B3ED-CAF6D55324E8}"/>
    <dgm:cxn modelId="{8C6FA8D5-7FA5-4EC7-8DA6-9D094D892027}" type="presOf" srcId="{D55FE0E5-D5B1-4AC5-94AE-F814629E415F}" destId="{6B6887F9-B0E8-4B1D-AE94-0817E616FDFB}" srcOrd="0" destOrd="2" presId="urn:microsoft.com/office/officeart/2005/8/layout/hList6"/>
    <dgm:cxn modelId="{0815BAD7-37F4-4D6C-9249-1E997205664C}" srcId="{19D75968-110D-4570-A796-4EFA7A289980}" destId="{28B0D80A-25A5-49ED-A3CA-2E7923211341}" srcOrd="1" destOrd="0" parTransId="{4978D4BF-FC7B-4F2B-A3D5-CC55735CBAF0}" sibTransId="{2EE8811C-4C62-445F-9577-305EB8E1C312}"/>
    <dgm:cxn modelId="{D58881D8-55E4-401C-A9CE-965294C62637}" type="presOf" srcId="{3982D58B-AC6E-4483-9759-890FFF56FDBE}" destId="{6A06E1D3-CB2E-499A-A964-4B9EA4634424}" srcOrd="0" destOrd="4" presId="urn:microsoft.com/office/officeart/2005/8/layout/hList6"/>
    <dgm:cxn modelId="{92D968DA-9935-4ABD-80A7-6A41EEA2B55D}" type="presOf" srcId="{F20B2723-436C-41E3-8327-B9B8406600D3}" destId="{3DEE8081-9DAE-447D-949C-DEF3860D6332}" srcOrd="0" destOrd="0" presId="urn:microsoft.com/office/officeart/2005/8/layout/hList6"/>
    <dgm:cxn modelId="{D4C48BDC-9F97-44FA-8EFD-E27FFA1BD028}" srcId="{609B7737-2F8B-426B-AF67-1EE3ED08022C}" destId="{3982D58B-AC6E-4483-9759-890FFF56FDBE}" srcOrd="3" destOrd="0" parTransId="{47D6E842-4870-42DA-A5B1-576F899AAE1F}" sibTransId="{A49097AF-174D-4340-A27C-D5076B63EFFE}"/>
    <dgm:cxn modelId="{A9B8EBE3-813D-4458-B5FB-FB6227031471}" srcId="{36AF0E53-CBCF-4C04-A4FB-7AC87E586F76}" destId="{9148411E-84B2-4105-839D-8F8E8EE73107}" srcOrd="3" destOrd="0" parTransId="{43E18BDA-C742-4FE2-AF78-4316E5D02D8F}" sibTransId="{0F6BB195-9668-41B3-8E82-0A2672A4F1E9}"/>
    <dgm:cxn modelId="{1B200CE7-894F-4A20-8F1D-5EC77F2D45DD}" type="presOf" srcId="{E80F82A7-BCBA-4319-8CCE-59E4A5E68F17}" destId="{3812FEFD-0534-4CDE-BDFC-5DC8A0A6E211}" srcOrd="0" destOrd="1" presId="urn:microsoft.com/office/officeart/2005/8/layout/hList6"/>
    <dgm:cxn modelId="{6D6909EB-414E-43AA-AD0E-AE44D11E1F90}" type="presOf" srcId="{0479070C-66B1-472D-B1E8-FE2EBDB8AFFE}" destId="{6B6887F9-B0E8-4B1D-AE94-0817E616FDFB}" srcOrd="0" destOrd="1" presId="urn:microsoft.com/office/officeart/2005/8/layout/hList6"/>
    <dgm:cxn modelId="{D7CDAEF4-7DDB-4E2B-AE5C-9E4A1FE46335}" srcId="{36AF0E53-CBCF-4C04-A4FB-7AC87E586F76}" destId="{F20B2723-436C-41E3-8327-B9B8406600D3}" srcOrd="2" destOrd="0" parTransId="{46694BCD-358D-4427-9AB4-AE32A5CF5BBA}" sibTransId="{FA8E7AD5-A526-46EB-9C36-3F27A9FF95E2}"/>
    <dgm:cxn modelId="{3FB825FD-C36C-4363-887D-251CBC978186}" type="presOf" srcId="{97F40854-3F79-41DE-8726-1A98679D3611}" destId="{6A06E1D3-CB2E-499A-A964-4B9EA4634424}" srcOrd="0" destOrd="2" presId="urn:microsoft.com/office/officeart/2005/8/layout/hList6"/>
    <dgm:cxn modelId="{ADD302FE-967B-4FE9-B6D1-D27BC1B89707}" srcId="{36AF0E53-CBCF-4C04-A4FB-7AC87E586F76}" destId="{609B7737-2F8B-426B-AF67-1EE3ED08022C}" srcOrd="1" destOrd="0" parTransId="{975E8B56-3427-4763-936D-3ECC0B455C10}" sibTransId="{0E0957BF-B5FA-4EBB-B90A-1ECF37440F7B}"/>
    <dgm:cxn modelId="{D7731362-DCB1-41AD-9101-C743EC039DED}" type="presParOf" srcId="{6FB93B61-4A53-45FE-ACC1-D6604E1BAA6B}" destId="{3812FEFD-0534-4CDE-BDFC-5DC8A0A6E211}" srcOrd="0" destOrd="0" presId="urn:microsoft.com/office/officeart/2005/8/layout/hList6"/>
    <dgm:cxn modelId="{1510C628-B904-40E0-85A2-12C1717B9591}" type="presParOf" srcId="{6FB93B61-4A53-45FE-ACC1-D6604E1BAA6B}" destId="{632743F5-E281-41B2-B8E1-5F853312A20E}" srcOrd="1" destOrd="0" presId="urn:microsoft.com/office/officeart/2005/8/layout/hList6"/>
    <dgm:cxn modelId="{25473629-D663-4D3D-838B-88C30A6C5219}" type="presParOf" srcId="{6FB93B61-4A53-45FE-ACC1-D6604E1BAA6B}" destId="{6A06E1D3-CB2E-499A-A964-4B9EA4634424}" srcOrd="2" destOrd="0" presId="urn:microsoft.com/office/officeart/2005/8/layout/hList6"/>
    <dgm:cxn modelId="{F61C6546-8824-4153-97D8-9A0E037537FE}" type="presParOf" srcId="{6FB93B61-4A53-45FE-ACC1-D6604E1BAA6B}" destId="{F12582A4-7681-44B9-8EE8-01754ADBF1B9}" srcOrd="3" destOrd="0" presId="urn:microsoft.com/office/officeart/2005/8/layout/hList6"/>
    <dgm:cxn modelId="{C5220072-01FB-442A-8FC3-A1DFB9BFF00E}" type="presParOf" srcId="{6FB93B61-4A53-45FE-ACC1-D6604E1BAA6B}" destId="{3DEE8081-9DAE-447D-949C-DEF3860D6332}" srcOrd="4" destOrd="0" presId="urn:microsoft.com/office/officeart/2005/8/layout/hList6"/>
    <dgm:cxn modelId="{CC627705-E170-4647-B2EF-DB44E1973409}" type="presParOf" srcId="{6FB93B61-4A53-45FE-ACC1-D6604E1BAA6B}" destId="{ED35296E-9A45-4AFD-9767-129359E39C07}" srcOrd="5" destOrd="0" presId="urn:microsoft.com/office/officeart/2005/8/layout/hList6"/>
    <dgm:cxn modelId="{661A6159-EE58-48B4-A5CD-03CD5507CDB3}" type="presParOf" srcId="{6FB93B61-4A53-45FE-ACC1-D6604E1BAA6B}" destId="{6B6887F9-B0E8-4B1D-AE94-0817E616FDF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56E5-3A02-48E2-ABA6-85A698A8B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B5FC00-5AE5-4EAF-B183-666C947A286C}">
      <dgm:prSet phldrT="[Text]"/>
      <dgm:spPr/>
      <dgm:t>
        <a:bodyPr/>
        <a:lstStyle/>
        <a:p>
          <a:pPr algn="ctr"/>
          <a:r>
            <a:rPr lang="hu-HU" noProof="0" dirty="0">
              <a:hlinkClick xmlns:r="http://schemas.openxmlformats.org/officeDocument/2006/relationships" r:id="rId1"/>
            </a:rPr>
            <a:t>Költségek, kiadások</a:t>
          </a:r>
          <a:endParaRPr lang="en-GB" noProof="0" dirty="0"/>
        </a:p>
      </dgm:t>
    </dgm:pt>
    <dgm:pt modelId="{C4D0014C-D1C4-4F08-8A3E-D0037BB7807E}" type="parTrans" cxnId="{DFEE3581-2268-4B79-8115-823932E81899}">
      <dgm:prSet/>
      <dgm:spPr/>
      <dgm:t>
        <a:bodyPr/>
        <a:lstStyle/>
        <a:p>
          <a:endParaRPr lang="en-GB"/>
        </a:p>
      </dgm:t>
    </dgm:pt>
    <dgm:pt modelId="{C45362BD-2E33-4B3D-94AA-CC9B7F99BC6C}" type="sibTrans" cxnId="{DFEE3581-2268-4B79-8115-823932E81899}">
      <dgm:prSet/>
      <dgm:spPr/>
      <dgm:t>
        <a:bodyPr/>
        <a:lstStyle/>
        <a:p>
          <a:endParaRPr lang="en-GB"/>
        </a:p>
      </dgm:t>
    </dgm:pt>
    <dgm:pt modelId="{6421C703-D161-4B6F-ABFB-B5B516CDA2BC}">
      <dgm:prSet phldrT="[Tex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hu-HU" sz="1700" kern="1200" noProof="0" dirty="0">
              <a:solidFill>
                <a:prstClr val="black">
                  <a:hueOff val="0"/>
                  <a:satOff val="0"/>
                  <a:lumOff val="0"/>
                  <a:alphaOff val="0"/>
                </a:prstClr>
              </a:solidFill>
              <a:latin typeface="Calibri" panose="020F0502020204030204"/>
              <a:ea typeface="+mn-ea"/>
              <a:cs typeface="+mn-cs"/>
            </a:rPr>
            <a:t>alapanyagok
termelési eszközök (gépek, berendezések, IT)
iroda, gyár, üzletek stb. költségei
humánerőforrás-költségek (beleértve az összes adó- és társadalombiztosítási járulékot!) 
marketing és értékesítési költségek
adminisztrációs költségek (regisztrációs díjak, könyvelés, adminisztráció)
a </a:t>
          </a:r>
          <a:r>
            <a:rPr lang="hu-HU" sz="1700" kern="1200" noProof="0" dirty="0" err="1">
              <a:solidFill>
                <a:prstClr val="black">
                  <a:hueOff val="0"/>
                  <a:satOff val="0"/>
                  <a:lumOff val="0"/>
                  <a:alphaOff val="0"/>
                </a:prstClr>
              </a:solidFill>
              <a:latin typeface="Calibri" panose="020F0502020204030204"/>
              <a:ea typeface="+mn-ea"/>
              <a:cs typeface="+mn-cs"/>
            </a:rPr>
            <a:t>tőkéhez</a:t>
          </a:r>
          <a:r>
            <a:rPr lang="hu-HU" sz="1700" kern="1200" noProof="0" dirty="0">
              <a:solidFill>
                <a:prstClr val="black">
                  <a:hueOff val="0"/>
                  <a:satOff val="0"/>
                  <a:lumOff val="0"/>
                  <a:alphaOff val="0"/>
                </a:prstClr>
              </a:solidFill>
              <a:latin typeface="Calibri" panose="020F0502020204030204"/>
              <a:ea typeface="+mn-ea"/>
              <a:cs typeface="+mn-cs"/>
            </a:rPr>
            <a:t> való hozzáférés költségei 
a pénzügyi tevékenységek költségei (árfolyamveszteség, fizetett kamatok stb.) 
! az összes fizetendő adó és illeték kiszámítása </a:t>
          </a:r>
          <a:endParaRPr lang="en-GB" sz="1700" kern="1200" noProof="0" dirty="0">
            <a:solidFill>
              <a:prstClr val="black">
                <a:hueOff val="0"/>
                <a:satOff val="0"/>
                <a:lumOff val="0"/>
                <a:alphaOff val="0"/>
              </a:prstClr>
            </a:solidFill>
            <a:latin typeface="Calibri" panose="020F0502020204030204"/>
            <a:ea typeface="+mn-ea"/>
            <a:cs typeface="+mn-cs"/>
          </a:endParaRPr>
        </a:p>
      </dgm:t>
    </dgm:pt>
    <dgm:pt modelId="{400723E1-D6DF-48E2-80A2-DAC939864671}" type="parTrans" cxnId="{9D2D9039-9F7F-470D-96AB-2524F567E344}">
      <dgm:prSet/>
      <dgm:spPr/>
      <dgm:t>
        <a:bodyPr/>
        <a:lstStyle/>
        <a:p>
          <a:endParaRPr lang="en-GB"/>
        </a:p>
      </dgm:t>
    </dgm:pt>
    <dgm:pt modelId="{3DECAAE5-97B6-44E6-B949-5CF4131A09DA}" type="sibTrans" cxnId="{9D2D9039-9F7F-470D-96AB-2524F567E344}">
      <dgm:prSet/>
      <dgm:spPr/>
      <dgm:t>
        <a:bodyPr/>
        <a:lstStyle/>
        <a:p>
          <a:endParaRPr lang="en-GB"/>
        </a:p>
      </dgm:t>
    </dgm:pt>
    <dgm:pt modelId="{1E9A587B-FA5B-4A1C-8A8A-C967D1866E69}" type="pres">
      <dgm:prSet presAssocID="{81E756E5-3A02-48E2-ABA6-85A698A8B28E}" presName="Name0" presStyleCnt="0">
        <dgm:presLayoutVars>
          <dgm:dir/>
          <dgm:animLvl val="lvl"/>
          <dgm:resizeHandles val="exact"/>
        </dgm:presLayoutVars>
      </dgm:prSet>
      <dgm:spPr/>
    </dgm:pt>
    <dgm:pt modelId="{E849BD5B-D497-4CE1-B1FA-3D91121D31F0}" type="pres">
      <dgm:prSet presAssocID="{14B5FC00-5AE5-4EAF-B183-666C947A286C}" presName="composite" presStyleCnt="0"/>
      <dgm:spPr/>
    </dgm:pt>
    <dgm:pt modelId="{1CF0519C-FFEF-457F-A229-C5C7703BAA50}" type="pres">
      <dgm:prSet presAssocID="{14B5FC00-5AE5-4EAF-B183-666C947A286C}" presName="parTx" presStyleLbl="alignNode1" presStyleIdx="0" presStyleCnt="1" custLinFactNeighborX="1221" custLinFactNeighborY="2039">
        <dgm:presLayoutVars>
          <dgm:chMax val="0"/>
          <dgm:chPref val="0"/>
          <dgm:bulletEnabled val="1"/>
        </dgm:presLayoutVars>
      </dgm:prSet>
      <dgm:spPr/>
    </dgm:pt>
    <dgm:pt modelId="{FC93575D-D700-4AFC-AB73-66D10A2C3C87}" type="pres">
      <dgm:prSet presAssocID="{14B5FC00-5AE5-4EAF-B183-666C947A286C}" presName="desTx" presStyleLbl="alignAccFollowNode1" presStyleIdx="0" presStyleCnt="1" custLinFactNeighborX="5973" custLinFactNeighborY="13106">
        <dgm:presLayoutVars>
          <dgm:bulletEnabled val="1"/>
        </dgm:presLayoutVars>
      </dgm:prSet>
      <dgm:spPr/>
    </dgm:pt>
  </dgm:ptLst>
  <dgm:cxnLst>
    <dgm:cxn modelId="{9D2D9039-9F7F-470D-96AB-2524F567E344}" srcId="{14B5FC00-5AE5-4EAF-B183-666C947A286C}" destId="{6421C703-D161-4B6F-ABFB-B5B516CDA2BC}" srcOrd="0" destOrd="0" parTransId="{400723E1-D6DF-48E2-80A2-DAC939864671}" sibTransId="{3DECAAE5-97B6-44E6-B949-5CF4131A09DA}"/>
    <dgm:cxn modelId="{2316A649-6092-4BEF-A743-C1E316F08EE1}" type="presOf" srcId="{81E756E5-3A02-48E2-ABA6-85A698A8B28E}" destId="{1E9A587B-FA5B-4A1C-8A8A-C967D1866E69}" srcOrd="0" destOrd="0" presId="urn:microsoft.com/office/officeart/2005/8/layout/hList1"/>
    <dgm:cxn modelId="{8ED89754-32A2-4641-87C2-379D250902A0}" type="presOf" srcId="{14B5FC00-5AE5-4EAF-B183-666C947A286C}" destId="{1CF0519C-FFEF-457F-A229-C5C7703BAA50}" srcOrd="0" destOrd="0" presId="urn:microsoft.com/office/officeart/2005/8/layout/hList1"/>
    <dgm:cxn modelId="{28C6F177-3555-4A27-A3AB-CF3E238259F6}" type="presOf" srcId="{6421C703-D161-4B6F-ABFB-B5B516CDA2BC}" destId="{FC93575D-D700-4AFC-AB73-66D10A2C3C87}" srcOrd="0" destOrd="0" presId="urn:microsoft.com/office/officeart/2005/8/layout/hList1"/>
    <dgm:cxn modelId="{DFEE3581-2268-4B79-8115-823932E81899}" srcId="{81E756E5-3A02-48E2-ABA6-85A698A8B28E}" destId="{14B5FC00-5AE5-4EAF-B183-666C947A286C}" srcOrd="0" destOrd="0" parTransId="{C4D0014C-D1C4-4F08-8A3E-D0037BB7807E}" sibTransId="{C45362BD-2E33-4B3D-94AA-CC9B7F99BC6C}"/>
    <dgm:cxn modelId="{209CBC3C-932B-44A4-AF2B-72D3D90CF855}" type="presParOf" srcId="{1E9A587B-FA5B-4A1C-8A8A-C967D1866E69}" destId="{E849BD5B-D497-4CE1-B1FA-3D91121D31F0}" srcOrd="0" destOrd="0" presId="urn:microsoft.com/office/officeart/2005/8/layout/hList1"/>
    <dgm:cxn modelId="{7F8EF973-75B4-41FA-B1E6-6510C4484E11}" type="presParOf" srcId="{E849BD5B-D497-4CE1-B1FA-3D91121D31F0}" destId="{1CF0519C-FFEF-457F-A229-C5C7703BAA50}" srcOrd="0" destOrd="0" presId="urn:microsoft.com/office/officeart/2005/8/layout/hList1"/>
    <dgm:cxn modelId="{D02E4FDD-3B13-455E-BD22-20CD8DF6E9FA}" type="presParOf" srcId="{E849BD5B-D497-4CE1-B1FA-3D91121D31F0}" destId="{FC93575D-D700-4AFC-AB73-66D10A2C3C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56E5-3A02-48E2-ABA6-85A698A8B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B5FC00-5AE5-4EAF-B183-666C947A286C}">
      <dgm:prSet phldrT="[Text]" custT="1"/>
      <dgm:spPr/>
      <dgm:t>
        <a:bodyPr/>
        <a:lstStyle/>
        <a:p>
          <a:r>
            <a:rPr lang="hu-HU" sz="2100" dirty="0">
              <a:hlinkClick xmlns:r="http://schemas.openxmlformats.org/officeDocument/2006/relationships" r:id="rId1"/>
            </a:rPr>
            <a:t>Bevételek</a:t>
          </a:r>
          <a:endParaRPr lang="hu-HU" sz="2100" noProof="0" dirty="0"/>
        </a:p>
      </dgm:t>
    </dgm:pt>
    <dgm:pt modelId="{C4D0014C-D1C4-4F08-8A3E-D0037BB7807E}" type="parTrans" cxnId="{DFEE3581-2268-4B79-8115-823932E81899}">
      <dgm:prSet/>
      <dgm:spPr/>
      <dgm:t>
        <a:bodyPr/>
        <a:lstStyle/>
        <a:p>
          <a:endParaRPr lang="en-GB"/>
        </a:p>
      </dgm:t>
    </dgm:pt>
    <dgm:pt modelId="{C45362BD-2E33-4B3D-94AA-CC9B7F99BC6C}" type="sibTrans" cxnId="{DFEE3581-2268-4B79-8115-823932E81899}">
      <dgm:prSet/>
      <dgm:spPr/>
      <dgm:t>
        <a:bodyPr/>
        <a:lstStyle/>
        <a:p>
          <a:endParaRPr lang="en-GB"/>
        </a:p>
      </dgm:t>
    </dgm:pt>
    <dgm:pt modelId="{6421C703-D161-4B6F-ABFB-B5B516CDA2BC}">
      <dgm:prSet phldrT="[Text]" custT="1"/>
      <dgm:spPr/>
      <dgm:t>
        <a:bodyPr/>
        <a:lstStyle/>
        <a:p>
          <a:pPr marL="171450" lvl="1" indent="-171450" algn="just" defTabSz="755650">
            <a:lnSpc>
              <a:spcPct val="90000"/>
            </a:lnSpc>
            <a:spcBef>
              <a:spcPct val="0"/>
            </a:spcBef>
            <a:spcAft>
              <a:spcPct val="15000"/>
            </a:spcAft>
            <a:buFont typeface="Times New Roman" panose="02020603050405020304" pitchFamily="18" charset="0"/>
            <a:buChar char="•"/>
          </a:pPr>
          <a:r>
            <a:rPr lang="en-GB" sz="1700" kern="1200" dirty="0" err="1">
              <a:solidFill>
                <a:prstClr val="black">
                  <a:hueOff val="0"/>
                  <a:satOff val="0"/>
                  <a:lumOff val="0"/>
                  <a:alphaOff val="0"/>
                </a:prstClr>
              </a:solidFill>
              <a:latin typeface="Calibri" panose="020F0502020204030204"/>
              <a:ea typeface="+mn-ea"/>
              <a:cs typeface="+mn-cs"/>
            </a:rPr>
            <a:t>értékesítési</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működési</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r>
            <a:rPr lang="en-GB" sz="1700" kern="1200" dirty="0">
              <a:solidFill>
                <a:prstClr val="black">
                  <a:hueOff val="0"/>
                  <a:satOff val="0"/>
                  <a:lumOff val="0"/>
                  <a:alphaOff val="0"/>
                </a:prstClr>
              </a:solidFill>
              <a:latin typeface="Calibri" panose="020F0502020204030204"/>
              <a:ea typeface="+mn-ea"/>
              <a:cs typeface="+mn-cs"/>
            </a:rPr>
            <a:t>)</a:t>
          </a:r>
          <a:endParaRPr lang="en-GB" sz="1700" kern="1200" noProof="0" dirty="0">
            <a:solidFill>
              <a:prstClr val="black">
                <a:hueOff val="0"/>
                <a:satOff val="0"/>
                <a:lumOff val="0"/>
                <a:alphaOff val="0"/>
              </a:prstClr>
            </a:solidFill>
            <a:latin typeface="Calibri" panose="020F0502020204030204"/>
            <a:ea typeface="+mn-ea"/>
            <a:cs typeface="+mn-cs"/>
          </a:endParaRPr>
        </a:p>
      </dgm:t>
    </dgm:pt>
    <dgm:pt modelId="{400723E1-D6DF-48E2-80A2-DAC939864671}" type="parTrans" cxnId="{9D2D9039-9F7F-470D-96AB-2524F567E344}">
      <dgm:prSet/>
      <dgm:spPr/>
      <dgm:t>
        <a:bodyPr/>
        <a:lstStyle/>
        <a:p>
          <a:endParaRPr lang="en-GB"/>
        </a:p>
      </dgm:t>
    </dgm:pt>
    <dgm:pt modelId="{3DECAAE5-97B6-44E6-B949-5CF4131A09DA}" type="sibTrans" cxnId="{9D2D9039-9F7F-470D-96AB-2524F567E344}">
      <dgm:prSet/>
      <dgm:spPr/>
      <dgm:t>
        <a:bodyPr/>
        <a:lstStyle/>
        <a:p>
          <a:endParaRPr lang="en-GB"/>
        </a:p>
      </dgm:t>
    </dgm:pt>
    <dgm:pt modelId="{DD8BE00C-08DE-464F-8D3A-43A391A68901}">
      <dgm:prSet custT="1"/>
      <dgm:spPr/>
      <dgm:t>
        <a:bodyPr/>
        <a:lstStyle/>
        <a:p>
          <a:pPr>
            <a:buFont typeface="Times New Roman" panose="02020603050405020304" pitchFamily="18" charset="0"/>
            <a:buChar char="•"/>
          </a:pPr>
          <a:r>
            <a:rPr lang="en-GB" sz="1700" kern="1200" dirty="0" err="1">
              <a:solidFill>
                <a:prstClr val="black">
                  <a:hueOff val="0"/>
                  <a:satOff val="0"/>
                  <a:lumOff val="0"/>
                  <a:alphaOff val="0"/>
                </a:prstClr>
              </a:solidFill>
              <a:latin typeface="Calibri" panose="020F0502020204030204"/>
              <a:ea typeface="+mn-ea"/>
              <a:cs typeface="+mn-cs"/>
            </a:rPr>
            <a:t>előfizetésekből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díjakból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licencekből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származó</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endParaRPr lang="hu-HU" sz="1700" kern="1200" dirty="0">
            <a:solidFill>
              <a:prstClr val="black">
                <a:hueOff val="0"/>
                <a:satOff val="0"/>
                <a:lumOff val="0"/>
                <a:alphaOff val="0"/>
              </a:prstClr>
            </a:solidFill>
            <a:latin typeface="Calibri" panose="020F0502020204030204"/>
            <a:ea typeface="+mn-ea"/>
            <a:cs typeface="+mn-cs"/>
          </a:endParaRPr>
        </a:p>
      </dgm:t>
    </dgm:pt>
    <dgm:pt modelId="{7340776B-0B72-44F8-BE5A-5A9B06D2CEE6}" type="parTrans" cxnId="{AEA9075A-704A-48DE-818A-3CDAB031E864}">
      <dgm:prSet/>
      <dgm:spPr/>
      <dgm:t>
        <a:bodyPr/>
        <a:lstStyle/>
        <a:p>
          <a:endParaRPr lang="hu-HU"/>
        </a:p>
      </dgm:t>
    </dgm:pt>
    <dgm:pt modelId="{40FC7951-E811-4D22-9FDB-4FC62895783F}" type="sibTrans" cxnId="{AEA9075A-704A-48DE-818A-3CDAB031E864}">
      <dgm:prSet/>
      <dgm:spPr/>
      <dgm:t>
        <a:bodyPr/>
        <a:lstStyle/>
        <a:p>
          <a:endParaRPr lang="hu-HU"/>
        </a:p>
      </dgm:t>
    </dgm:pt>
    <dgm:pt modelId="{FD6D6BF2-0F76-4815-9B43-C9BCC60AB8F7}">
      <dgm:prSet custT="1"/>
      <dgm:spPr/>
      <dgm:t>
        <a:bodyPr/>
        <a:lstStyle/>
        <a:p>
          <a:pPr>
            <a:buFont typeface="Times New Roman" panose="02020603050405020304" pitchFamily="18" charset="0"/>
            <a:buChar char="•"/>
          </a:pPr>
          <a:r>
            <a:rPr lang="en-GB" sz="1700" kern="1200" dirty="0">
              <a:solidFill>
                <a:prstClr val="black">
                  <a:hueOff val="0"/>
                  <a:satOff val="0"/>
                  <a:lumOff val="0"/>
                  <a:alphaOff val="0"/>
                </a:prstClr>
              </a:solidFill>
              <a:latin typeface="Calibri" panose="020F0502020204030204"/>
              <a:ea typeface="+mn-ea"/>
              <a:cs typeface="+mn-cs"/>
            </a:rPr>
            <a:t>a </a:t>
          </a:r>
          <a:r>
            <a:rPr lang="hu-HU" sz="1700" kern="1200" dirty="0">
              <a:solidFill>
                <a:prstClr val="black">
                  <a:hueOff val="0"/>
                  <a:satOff val="0"/>
                  <a:lumOff val="0"/>
                  <a:alphaOff val="0"/>
                </a:prstClr>
              </a:solidFill>
              <a:latin typeface="Calibri" panose="020F0502020204030204"/>
              <a:ea typeface="+mn-ea"/>
              <a:cs typeface="+mn-cs"/>
            </a:rPr>
            <a:t>vállalkozás </a:t>
          </a:r>
          <a:r>
            <a:rPr lang="en-GB" sz="1700" kern="1200" dirty="0" err="1">
              <a:solidFill>
                <a:prstClr val="black">
                  <a:hueOff val="0"/>
                  <a:satOff val="0"/>
                  <a:lumOff val="0"/>
                  <a:alphaOff val="0"/>
                </a:prstClr>
              </a:solidFill>
              <a:latin typeface="Calibri" panose="020F0502020204030204"/>
              <a:ea typeface="+mn-ea"/>
              <a:cs typeface="+mn-cs"/>
            </a:rPr>
            <a:t>fő</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profiljához</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közvetve</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kapcsolódó</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tevékenységekből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származó</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r>
            <a:rPr lang="en-GB" sz="1700" kern="1200" dirty="0">
              <a:solidFill>
                <a:prstClr val="black">
                  <a:hueOff val="0"/>
                  <a:satOff val="0"/>
                  <a:lumOff val="0"/>
                  <a:alphaOff val="0"/>
                </a:prstClr>
              </a:solidFill>
              <a:latin typeface="Calibri" panose="020F0502020204030204"/>
              <a:ea typeface="+mn-ea"/>
              <a:cs typeface="+mn-cs"/>
            </a:rPr>
            <a:t> (pl. ha van </a:t>
          </a:r>
          <a:r>
            <a:rPr lang="en-GB" sz="1700" kern="1200" dirty="0" err="1">
              <a:solidFill>
                <a:prstClr val="black">
                  <a:hueOff val="0"/>
                  <a:satOff val="0"/>
                  <a:lumOff val="0"/>
                  <a:alphaOff val="0"/>
                </a:prstClr>
              </a:solidFill>
              <a:latin typeface="Calibri" panose="020F0502020204030204"/>
              <a:ea typeface="+mn-ea"/>
              <a:cs typeface="+mn-cs"/>
            </a:rPr>
            <a:t>egy</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raktára</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és</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annak</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felét</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bérbe</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adja</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másnak</a:t>
          </a:r>
          <a:r>
            <a:rPr lang="en-GB" sz="1700" kern="1200" dirty="0">
              <a:solidFill>
                <a:prstClr val="black">
                  <a:hueOff val="0"/>
                  <a:satOff val="0"/>
                  <a:lumOff val="0"/>
                  <a:alphaOff val="0"/>
                </a:prstClr>
              </a:solidFill>
              <a:latin typeface="Calibri" panose="020F0502020204030204"/>
              <a:ea typeface="+mn-ea"/>
              <a:cs typeface="+mn-cs"/>
            </a:rPr>
            <a:t>).</a:t>
          </a:r>
          <a:endParaRPr lang="hu-HU" sz="1700" kern="1200" dirty="0">
            <a:solidFill>
              <a:prstClr val="black">
                <a:hueOff val="0"/>
                <a:satOff val="0"/>
                <a:lumOff val="0"/>
                <a:alphaOff val="0"/>
              </a:prstClr>
            </a:solidFill>
            <a:latin typeface="Calibri" panose="020F0502020204030204"/>
            <a:ea typeface="+mn-ea"/>
            <a:cs typeface="+mn-cs"/>
          </a:endParaRPr>
        </a:p>
      </dgm:t>
    </dgm:pt>
    <dgm:pt modelId="{54BCE96D-42DE-4479-90F2-FF6F7A68D525}" type="parTrans" cxnId="{E7963BEF-EE76-4DC1-A2E7-117773E18CEF}">
      <dgm:prSet/>
      <dgm:spPr/>
      <dgm:t>
        <a:bodyPr/>
        <a:lstStyle/>
        <a:p>
          <a:endParaRPr lang="hu-HU"/>
        </a:p>
      </dgm:t>
    </dgm:pt>
    <dgm:pt modelId="{63AA4276-5D2F-41AA-B836-BBEF3D726830}" type="sibTrans" cxnId="{E7963BEF-EE76-4DC1-A2E7-117773E18CEF}">
      <dgm:prSet/>
      <dgm:spPr/>
      <dgm:t>
        <a:bodyPr/>
        <a:lstStyle/>
        <a:p>
          <a:endParaRPr lang="hu-HU"/>
        </a:p>
      </dgm:t>
    </dgm:pt>
    <dgm:pt modelId="{2148CD94-748F-4546-ACFF-E81206DB3413}">
      <dgm:prSet custT="1"/>
      <dgm:spPr/>
      <dgm:t>
        <a:bodyPr/>
        <a:lstStyle/>
        <a:p>
          <a:pPr>
            <a:buFont typeface="Times New Roman" panose="02020603050405020304" pitchFamily="18" charset="0"/>
            <a:buChar char="•"/>
          </a:pPr>
          <a:r>
            <a:rPr lang="en-GB" sz="1700" kern="1200" dirty="0" err="1">
              <a:solidFill>
                <a:prstClr val="black">
                  <a:hueOff val="0"/>
                  <a:satOff val="0"/>
                  <a:lumOff val="0"/>
                  <a:alphaOff val="0"/>
                </a:prstClr>
              </a:solidFill>
              <a:latin typeface="Calibri" panose="020F0502020204030204"/>
              <a:ea typeface="+mn-ea"/>
              <a:cs typeface="+mn-cs"/>
            </a:rPr>
            <a:t>pénzügyi</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tevékenységekből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származó</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az</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Ön</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pénzeszközei</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után</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fizetett</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kamatok</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stb</a:t>
          </a:r>
          <a:r>
            <a:rPr lang="en-GB" sz="1700" kern="1200" dirty="0">
              <a:solidFill>
                <a:prstClr val="black">
                  <a:hueOff val="0"/>
                  <a:satOff val="0"/>
                  <a:lumOff val="0"/>
                  <a:alphaOff val="0"/>
                </a:prstClr>
              </a:solidFill>
              <a:latin typeface="Calibri" panose="020F0502020204030204"/>
              <a:ea typeface="+mn-ea"/>
              <a:cs typeface="+mn-cs"/>
            </a:rPr>
            <a:t>.)</a:t>
          </a:r>
          <a:endParaRPr lang="hu-HU" sz="1700" kern="1200" dirty="0">
            <a:solidFill>
              <a:prstClr val="black">
                <a:hueOff val="0"/>
                <a:satOff val="0"/>
                <a:lumOff val="0"/>
                <a:alphaOff val="0"/>
              </a:prstClr>
            </a:solidFill>
            <a:latin typeface="Calibri" panose="020F0502020204030204"/>
            <a:ea typeface="+mn-ea"/>
            <a:cs typeface="+mn-cs"/>
          </a:endParaRPr>
        </a:p>
      </dgm:t>
    </dgm:pt>
    <dgm:pt modelId="{DF128C8F-6E14-483E-832E-A33A29493A54}" type="parTrans" cxnId="{6D52DDDF-9A17-4D1A-AE4F-6DE41E67F7B0}">
      <dgm:prSet/>
      <dgm:spPr/>
      <dgm:t>
        <a:bodyPr/>
        <a:lstStyle/>
        <a:p>
          <a:endParaRPr lang="hu-HU"/>
        </a:p>
      </dgm:t>
    </dgm:pt>
    <dgm:pt modelId="{861B7968-8132-403A-9A32-3CD5387D1A5C}" type="sibTrans" cxnId="{6D52DDDF-9A17-4D1A-AE4F-6DE41E67F7B0}">
      <dgm:prSet/>
      <dgm:spPr/>
      <dgm:t>
        <a:bodyPr/>
        <a:lstStyle/>
        <a:p>
          <a:endParaRPr lang="hu-HU"/>
        </a:p>
      </dgm:t>
    </dgm:pt>
    <dgm:pt modelId="{1E9A587B-FA5B-4A1C-8A8A-C967D1866E69}" type="pres">
      <dgm:prSet presAssocID="{81E756E5-3A02-48E2-ABA6-85A698A8B28E}" presName="Name0" presStyleCnt="0">
        <dgm:presLayoutVars>
          <dgm:dir/>
          <dgm:animLvl val="lvl"/>
          <dgm:resizeHandles val="exact"/>
        </dgm:presLayoutVars>
      </dgm:prSet>
      <dgm:spPr/>
    </dgm:pt>
    <dgm:pt modelId="{E849BD5B-D497-4CE1-B1FA-3D91121D31F0}" type="pres">
      <dgm:prSet presAssocID="{14B5FC00-5AE5-4EAF-B183-666C947A286C}" presName="composite" presStyleCnt="0"/>
      <dgm:spPr/>
    </dgm:pt>
    <dgm:pt modelId="{1CF0519C-FFEF-457F-A229-C5C7703BAA50}" type="pres">
      <dgm:prSet presAssocID="{14B5FC00-5AE5-4EAF-B183-666C947A286C}" presName="parTx" presStyleLbl="alignNode1" presStyleIdx="0" presStyleCnt="1" custLinFactX="3533" custLinFactNeighborX="100000" custLinFactNeighborY="-16528">
        <dgm:presLayoutVars>
          <dgm:chMax val="0"/>
          <dgm:chPref val="0"/>
          <dgm:bulletEnabled val="1"/>
        </dgm:presLayoutVars>
      </dgm:prSet>
      <dgm:spPr/>
    </dgm:pt>
    <dgm:pt modelId="{FC93575D-D700-4AFC-AB73-66D10A2C3C87}" type="pres">
      <dgm:prSet presAssocID="{14B5FC00-5AE5-4EAF-B183-666C947A286C}" presName="desTx" presStyleLbl="alignAccFollowNode1" presStyleIdx="0" presStyleCnt="1">
        <dgm:presLayoutVars>
          <dgm:bulletEnabled val="1"/>
        </dgm:presLayoutVars>
      </dgm:prSet>
      <dgm:spPr/>
    </dgm:pt>
  </dgm:ptLst>
  <dgm:cxnLst>
    <dgm:cxn modelId="{9D2D9039-9F7F-470D-96AB-2524F567E344}" srcId="{14B5FC00-5AE5-4EAF-B183-666C947A286C}" destId="{6421C703-D161-4B6F-ABFB-B5B516CDA2BC}" srcOrd="0" destOrd="0" parTransId="{400723E1-D6DF-48E2-80A2-DAC939864671}" sibTransId="{3DECAAE5-97B6-44E6-B949-5CF4131A09DA}"/>
    <dgm:cxn modelId="{2316A649-6092-4BEF-A743-C1E316F08EE1}" type="presOf" srcId="{81E756E5-3A02-48E2-ABA6-85A698A8B28E}" destId="{1E9A587B-FA5B-4A1C-8A8A-C967D1866E69}" srcOrd="0" destOrd="0" presId="urn:microsoft.com/office/officeart/2005/8/layout/hList1"/>
    <dgm:cxn modelId="{B143516D-218B-4653-B884-DB9F810D4996}" type="presOf" srcId="{DD8BE00C-08DE-464F-8D3A-43A391A68901}" destId="{FC93575D-D700-4AFC-AB73-66D10A2C3C87}" srcOrd="0" destOrd="1" presId="urn:microsoft.com/office/officeart/2005/8/layout/hList1"/>
    <dgm:cxn modelId="{F082BB50-0B30-4EC0-97DF-4669D67276C5}" type="presOf" srcId="{FD6D6BF2-0F76-4815-9B43-C9BCC60AB8F7}" destId="{FC93575D-D700-4AFC-AB73-66D10A2C3C87}" srcOrd="0" destOrd="2" presId="urn:microsoft.com/office/officeart/2005/8/layout/hList1"/>
    <dgm:cxn modelId="{8ED89754-32A2-4641-87C2-379D250902A0}" type="presOf" srcId="{14B5FC00-5AE5-4EAF-B183-666C947A286C}" destId="{1CF0519C-FFEF-457F-A229-C5C7703BAA50}" srcOrd="0" destOrd="0" presId="urn:microsoft.com/office/officeart/2005/8/layout/hList1"/>
    <dgm:cxn modelId="{28C6F177-3555-4A27-A3AB-CF3E238259F6}" type="presOf" srcId="{6421C703-D161-4B6F-ABFB-B5B516CDA2BC}" destId="{FC93575D-D700-4AFC-AB73-66D10A2C3C87}" srcOrd="0" destOrd="0" presId="urn:microsoft.com/office/officeart/2005/8/layout/hList1"/>
    <dgm:cxn modelId="{AEA9075A-704A-48DE-818A-3CDAB031E864}" srcId="{14B5FC00-5AE5-4EAF-B183-666C947A286C}" destId="{DD8BE00C-08DE-464F-8D3A-43A391A68901}" srcOrd="1" destOrd="0" parTransId="{7340776B-0B72-44F8-BE5A-5A9B06D2CEE6}" sibTransId="{40FC7951-E811-4D22-9FDB-4FC62895783F}"/>
    <dgm:cxn modelId="{DFEE3581-2268-4B79-8115-823932E81899}" srcId="{81E756E5-3A02-48E2-ABA6-85A698A8B28E}" destId="{14B5FC00-5AE5-4EAF-B183-666C947A286C}" srcOrd="0" destOrd="0" parTransId="{C4D0014C-D1C4-4F08-8A3E-D0037BB7807E}" sibTransId="{C45362BD-2E33-4B3D-94AA-CC9B7F99BC6C}"/>
    <dgm:cxn modelId="{6D52DDDF-9A17-4D1A-AE4F-6DE41E67F7B0}" srcId="{14B5FC00-5AE5-4EAF-B183-666C947A286C}" destId="{2148CD94-748F-4546-ACFF-E81206DB3413}" srcOrd="3" destOrd="0" parTransId="{DF128C8F-6E14-483E-832E-A33A29493A54}" sibTransId="{861B7968-8132-403A-9A32-3CD5387D1A5C}"/>
    <dgm:cxn modelId="{911082EA-8788-4D55-BB4F-4416B9EC911B}" type="presOf" srcId="{2148CD94-748F-4546-ACFF-E81206DB3413}" destId="{FC93575D-D700-4AFC-AB73-66D10A2C3C87}" srcOrd="0" destOrd="3" presId="urn:microsoft.com/office/officeart/2005/8/layout/hList1"/>
    <dgm:cxn modelId="{E7963BEF-EE76-4DC1-A2E7-117773E18CEF}" srcId="{14B5FC00-5AE5-4EAF-B183-666C947A286C}" destId="{FD6D6BF2-0F76-4815-9B43-C9BCC60AB8F7}" srcOrd="2" destOrd="0" parTransId="{54BCE96D-42DE-4479-90F2-FF6F7A68D525}" sibTransId="{63AA4276-5D2F-41AA-B836-BBEF3D726830}"/>
    <dgm:cxn modelId="{209CBC3C-932B-44A4-AF2B-72D3D90CF855}" type="presParOf" srcId="{1E9A587B-FA5B-4A1C-8A8A-C967D1866E69}" destId="{E849BD5B-D497-4CE1-B1FA-3D91121D31F0}" srcOrd="0" destOrd="0" presId="urn:microsoft.com/office/officeart/2005/8/layout/hList1"/>
    <dgm:cxn modelId="{7F8EF973-75B4-41FA-B1E6-6510C4484E11}" type="presParOf" srcId="{E849BD5B-D497-4CE1-B1FA-3D91121D31F0}" destId="{1CF0519C-FFEF-457F-A229-C5C7703BAA50}" srcOrd="0" destOrd="0" presId="urn:microsoft.com/office/officeart/2005/8/layout/hList1"/>
    <dgm:cxn modelId="{D02E4FDD-3B13-455E-BD22-20CD8DF6E9FA}" type="presParOf" srcId="{E849BD5B-D497-4CE1-B1FA-3D91121D31F0}" destId="{FC93575D-D700-4AFC-AB73-66D10A2C3C87}"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9DE6F-0078-4363-AE29-F0A6DF06EB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99E99D8-E6E5-4DFA-A6E9-08BC7CB5A119}">
      <dgm:prSet phldrT="[Szöveg]"/>
      <dgm:spPr/>
      <dgm:t>
        <a:bodyPr/>
        <a:lstStyle/>
        <a:p>
          <a:pPr algn="l"/>
          <a:r>
            <a:rPr lang="hu-HU" dirty="0"/>
            <a:t>A termékek/szolgáltatások előállítása vagy beszerzése</a:t>
          </a:r>
          <a:endParaRPr lang="en-GB" dirty="0"/>
        </a:p>
      </dgm:t>
    </dgm:pt>
    <dgm:pt modelId="{8274AED7-72EF-41D4-AF48-69FF45970AAA}" type="parTrans" cxnId="{647C8DF1-ABE7-40FE-8345-0DB3B4C560B3}">
      <dgm:prSet/>
      <dgm:spPr/>
      <dgm:t>
        <a:bodyPr/>
        <a:lstStyle/>
        <a:p>
          <a:pPr algn="l"/>
          <a:endParaRPr lang="en-GB"/>
        </a:p>
      </dgm:t>
    </dgm:pt>
    <dgm:pt modelId="{DB4C358A-314E-44F2-A046-D0B403DA1A4B}" type="sibTrans" cxnId="{647C8DF1-ABE7-40FE-8345-0DB3B4C560B3}">
      <dgm:prSet/>
      <dgm:spPr/>
      <dgm:t>
        <a:bodyPr/>
        <a:lstStyle/>
        <a:p>
          <a:pPr algn="l"/>
          <a:endParaRPr lang="en-GB"/>
        </a:p>
      </dgm:t>
    </dgm:pt>
    <dgm:pt modelId="{60BF6EF9-C311-4EE3-B1F3-E26E8EA3D7A7}">
      <dgm:prSet phldrT="[Szöveg]"/>
      <dgm:spPr/>
      <dgm:t>
        <a:bodyPr/>
        <a:lstStyle/>
        <a:p>
          <a:pPr algn="l"/>
          <a:r>
            <a:rPr lang="hu-HU" dirty="0"/>
            <a:t>Vagy közvetlenül alapanyagokból/szállított alkatrészekből történő előállítás, </a:t>
          </a:r>
          <a:endParaRPr lang="en-GB" dirty="0"/>
        </a:p>
      </dgm:t>
    </dgm:pt>
    <dgm:pt modelId="{79C2D855-CB13-4A95-8CAA-31AEFC9A84FB}" type="parTrans" cxnId="{F27063E5-FE10-4982-ABE6-A2A198B3BBBF}">
      <dgm:prSet/>
      <dgm:spPr/>
      <dgm:t>
        <a:bodyPr/>
        <a:lstStyle/>
        <a:p>
          <a:pPr algn="l"/>
          <a:endParaRPr lang="en-GB"/>
        </a:p>
      </dgm:t>
    </dgm:pt>
    <dgm:pt modelId="{CA9E8251-EF36-404E-AA64-68090264728B}" type="sibTrans" cxnId="{F27063E5-FE10-4982-ABE6-A2A198B3BBBF}">
      <dgm:prSet/>
      <dgm:spPr/>
      <dgm:t>
        <a:bodyPr/>
        <a:lstStyle/>
        <a:p>
          <a:pPr algn="l"/>
          <a:endParaRPr lang="en-GB"/>
        </a:p>
      </dgm:t>
    </dgm:pt>
    <dgm:pt modelId="{A5FADD4B-F769-49ED-836C-34F7CD6653B1}">
      <dgm:prSet phldrT="[Szöveg]"/>
      <dgm:spPr/>
      <dgm:t>
        <a:bodyPr/>
        <a:lstStyle/>
        <a:p>
          <a:pPr algn="l"/>
          <a:r>
            <a:rPr lang="hu-HU" dirty="0"/>
            <a:t>A logisztika és az értékesítési pontok</a:t>
          </a:r>
          <a:endParaRPr lang="en-GB" dirty="0"/>
        </a:p>
      </dgm:t>
    </dgm:pt>
    <dgm:pt modelId="{DE12EF6D-DFE8-4979-9D4F-C2C65E085040}" type="parTrans" cxnId="{FDCC3A7C-8436-46B0-9D34-81023126BF9A}">
      <dgm:prSet/>
      <dgm:spPr/>
      <dgm:t>
        <a:bodyPr/>
        <a:lstStyle/>
        <a:p>
          <a:pPr algn="l"/>
          <a:endParaRPr lang="en-GB"/>
        </a:p>
      </dgm:t>
    </dgm:pt>
    <dgm:pt modelId="{B8C93A2E-DF8F-4D0A-B238-C7152EF5FD0B}" type="sibTrans" cxnId="{FDCC3A7C-8436-46B0-9D34-81023126BF9A}">
      <dgm:prSet/>
      <dgm:spPr/>
      <dgm:t>
        <a:bodyPr/>
        <a:lstStyle/>
        <a:p>
          <a:pPr algn="l"/>
          <a:endParaRPr lang="en-GB"/>
        </a:p>
      </dgm:t>
    </dgm:pt>
    <dgm:pt modelId="{DFD380EC-7D88-42F2-8729-3306B570FDE8}">
      <dgm:prSet phldrT="[Szöveg]"/>
      <dgm:spPr/>
      <dgm:t>
        <a:bodyPr/>
        <a:lstStyle/>
        <a:p>
          <a:pPr algn="l"/>
          <a:r>
            <a:rPr lang="hu-HU" dirty="0"/>
            <a:t>Hol kell tárolni és hogyan kell eljuttatni a terméket/szolgáltatást az értékesítési pontra.</a:t>
          </a:r>
          <a:endParaRPr lang="en-GB" noProof="0" dirty="0"/>
        </a:p>
      </dgm:t>
    </dgm:pt>
    <dgm:pt modelId="{F899AF35-601E-48BF-B120-381FD15921A5}" type="parTrans" cxnId="{C0C3F9F5-98D1-4B79-99AC-0EF67B9317F2}">
      <dgm:prSet/>
      <dgm:spPr/>
      <dgm:t>
        <a:bodyPr/>
        <a:lstStyle/>
        <a:p>
          <a:pPr algn="l"/>
          <a:endParaRPr lang="en-GB"/>
        </a:p>
      </dgm:t>
    </dgm:pt>
    <dgm:pt modelId="{8C3B8563-18A5-48DF-8E93-033994E4C8F8}" type="sibTrans" cxnId="{C0C3F9F5-98D1-4B79-99AC-0EF67B9317F2}">
      <dgm:prSet/>
      <dgm:spPr/>
      <dgm:t>
        <a:bodyPr/>
        <a:lstStyle/>
        <a:p>
          <a:pPr algn="l"/>
          <a:endParaRPr lang="en-GB"/>
        </a:p>
      </dgm:t>
    </dgm:pt>
    <dgm:pt modelId="{EFC9BBC4-8026-4707-82CF-AC51EC7AD311}">
      <dgm:prSet phldrT="[Szöveg]"/>
      <dgm:spPr/>
      <dgm:t>
        <a:bodyPr/>
        <a:lstStyle/>
        <a:p>
          <a:pPr algn="l"/>
          <a:r>
            <a:rPr lang="hu-HU" dirty="0"/>
            <a:t>Marketing és promóció</a:t>
          </a:r>
          <a:endParaRPr lang="en-GB" dirty="0"/>
        </a:p>
      </dgm:t>
    </dgm:pt>
    <dgm:pt modelId="{BD931387-6180-4153-A840-50163EA4BEBA}" type="parTrans" cxnId="{91309529-54BA-4F13-B546-08150647DEC4}">
      <dgm:prSet/>
      <dgm:spPr/>
      <dgm:t>
        <a:bodyPr/>
        <a:lstStyle/>
        <a:p>
          <a:pPr algn="l"/>
          <a:endParaRPr lang="en-GB"/>
        </a:p>
      </dgm:t>
    </dgm:pt>
    <dgm:pt modelId="{B4F4AE43-2186-4C18-996E-969FEC2924D6}" type="sibTrans" cxnId="{91309529-54BA-4F13-B546-08150647DEC4}">
      <dgm:prSet/>
      <dgm:spPr/>
      <dgm:t>
        <a:bodyPr/>
        <a:lstStyle/>
        <a:p>
          <a:pPr algn="l"/>
          <a:endParaRPr lang="en-GB"/>
        </a:p>
      </dgm:t>
    </dgm:pt>
    <dgm:pt modelId="{7030ACF1-9D13-46A0-A74D-C7C599712C9A}">
      <dgm:prSet phldrT="[Szöveg]"/>
      <dgm:spPr/>
      <dgm:t>
        <a:bodyPr/>
        <a:lstStyle/>
        <a:p>
          <a:pPr algn="l"/>
          <a:r>
            <a:rPr lang="hu-HU" dirty="0"/>
            <a:t>Cserébe</a:t>
          </a:r>
          <a:r>
            <a:rPr lang="en-US" dirty="0"/>
            <a:t>, …</a:t>
          </a:r>
          <a:endParaRPr lang="en-GB" dirty="0"/>
        </a:p>
      </dgm:t>
    </dgm:pt>
    <dgm:pt modelId="{0C92AC35-5B14-4362-A392-FA39D48B5E1F}" type="parTrans" cxnId="{4041813D-7103-4FE6-84CD-31C97F60A94B}">
      <dgm:prSet/>
      <dgm:spPr/>
      <dgm:t>
        <a:bodyPr/>
        <a:lstStyle/>
        <a:p>
          <a:pPr algn="l"/>
          <a:endParaRPr lang="en-GB"/>
        </a:p>
      </dgm:t>
    </dgm:pt>
    <dgm:pt modelId="{F0D8B1FD-40E9-4B92-879E-803937941117}" type="sibTrans" cxnId="{4041813D-7103-4FE6-84CD-31C97F60A94B}">
      <dgm:prSet/>
      <dgm:spPr/>
      <dgm:t>
        <a:bodyPr/>
        <a:lstStyle/>
        <a:p>
          <a:pPr algn="l"/>
          <a:endParaRPr lang="en-GB"/>
        </a:p>
      </dgm:t>
    </dgm:pt>
    <dgm:pt modelId="{CAA270A0-43E8-46DD-8E1C-E52C5BFA7392}">
      <dgm:prSet phldrT="[Szöveg]"/>
      <dgm:spPr/>
      <dgm:t>
        <a:bodyPr/>
        <a:lstStyle/>
        <a:p>
          <a:pPr algn="l"/>
          <a:r>
            <a:rPr lang="hu-HU" dirty="0"/>
            <a:t>Közvetlen választ kap az ügyfelektől a termékekre/szolgáltatásokra.</a:t>
          </a:r>
          <a:endParaRPr lang="en-GB" dirty="0"/>
        </a:p>
      </dgm:t>
    </dgm:pt>
    <dgm:pt modelId="{CF3BAC65-64A0-4111-8B48-DC8DAEADD17A}" type="parTrans" cxnId="{960745EE-D745-44E0-929A-B600A57B5B61}">
      <dgm:prSet/>
      <dgm:spPr/>
      <dgm:t>
        <a:bodyPr/>
        <a:lstStyle/>
        <a:p>
          <a:pPr algn="l"/>
          <a:endParaRPr lang="en-GB"/>
        </a:p>
      </dgm:t>
    </dgm:pt>
    <dgm:pt modelId="{82389C9C-5815-44D8-A3B3-6E688FAECA6A}" type="sibTrans" cxnId="{960745EE-D745-44E0-929A-B600A57B5B61}">
      <dgm:prSet/>
      <dgm:spPr/>
      <dgm:t>
        <a:bodyPr/>
        <a:lstStyle/>
        <a:p>
          <a:pPr algn="l"/>
          <a:endParaRPr lang="en-GB"/>
        </a:p>
      </dgm:t>
    </dgm:pt>
    <dgm:pt modelId="{36AB0C51-0180-46F6-83FB-31AFC1961E92}">
      <dgm:prSet phldrT="[Szöveg]"/>
      <dgm:spPr/>
      <dgm:t>
        <a:bodyPr/>
        <a:lstStyle/>
        <a:p>
          <a:pPr algn="l"/>
          <a:r>
            <a:rPr lang="hu-HU" dirty="0"/>
            <a:t>Hogyan lehet meggyőzni az ügyfeleket, hogy megvásárolják ezeket a termékeket/szolgáltatásokat? </a:t>
          </a:r>
          <a:endParaRPr lang="en-GB" dirty="0"/>
        </a:p>
      </dgm:t>
    </dgm:pt>
    <dgm:pt modelId="{1CCE8E14-3591-4A4D-BFCC-B23CE3608D96}" type="parTrans" cxnId="{149F2031-A8DC-4B61-8A36-588BAD50B946}">
      <dgm:prSet/>
      <dgm:spPr/>
      <dgm:t>
        <a:bodyPr/>
        <a:lstStyle/>
        <a:p>
          <a:pPr algn="l"/>
          <a:endParaRPr lang="en-GB"/>
        </a:p>
      </dgm:t>
    </dgm:pt>
    <dgm:pt modelId="{CEDD8483-5964-44F4-B60D-BED38D25C5C2}" type="sibTrans" cxnId="{149F2031-A8DC-4B61-8A36-588BAD50B946}">
      <dgm:prSet/>
      <dgm:spPr/>
      <dgm:t>
        <a:bodyPr/>
        <a:lstStyle/>
        <a:p>
          <a:pPr algn="l"/>
          <a:endParaRPr lang="en-GB"/>
        </a:p>
      </dgm:t>
    </dgm:pt>
    <dgm:pt modelId="{42EB7B3B-B04E-44FF-8280-5561425D9832}">
      <dgm:prSet/>
      <dgm:spPr/>
      <dgm:t>
        <a:bodyPr/>
        <a:lstStyle/>
        <a:p>
          <a:pPr>
            <a:buFont typeface="Times New Roman" panose="02020603050405020304" pitchFamily="18" charset="0"/>
            <a:buChar char="•"/>
          </a:pPr>
          <a:r>
            <a:rPr lang="hu-HU" dirty="0"/>
            <a:t>Vagy áruk beszerzése</a:t>
          </a:r>
        </a:p>
      </dgm:t>
    </dgm:pt>
    <dgm:pt modelId="{8276D8F2-402A-4728-AADB-BDD8CE33FC16}" type="parTrans" cxnId="{32852133-67FF-49B6-AF79-93B764A1B47A}">
      <dgm:prSet/>
      <dgm:spPr/>
      <dgm:t>
        <a:bodyPr/>
        <a:lstStyle/>
        <a:p>
          <a:endParaRPr lang="hu-HU"/>
        </a:p>
      </dgm:t>
    </dgm:pt>
    <dgm:pt modelId="{5806CBBB-5F7F-4A74-8469-3DA5545C33DF}" type="sibTrans" cxnId="{32852133-67FF-49B6-AF79-93B764A1B47A}">
      <dgm:prSet/>
      <dgm:spPr/>
      <dgm:t>
        <a:bodyPr/>
        <a:lstStyle/>
        <a:p>
          <a:endParaRPr lang="hu-HU"/>
        </a:p>
      </dgm:t>
    </dgm:pt>
    <dgm:pt modelId="{01F31E34-3550-4066-8819-25F776AC167E}">
      <dgm:prSet/>
      <dgm:spPr/>
      <dgm:t>
        <a:bodyPr/>
        <a:lstStyle/>
        <a:p>
          <a:pPr>
            <a:buFont typeface="Times New Roman" panose="02020603050405020304" pitchFamily="18" charset="0"/>
            <a:buChar char="•"/>
          </a:pPr>
          <a:r>
            <a:rPr lang="hu-HU" dirty="0"/>
            <a:t>Hol találkozik a vevővel - értékesítési pont </a:t>
          </a:r>
        </a:p>
      </dgm:t>
    </dgm:pt>
    <dgm:pt modelId="{93E8C899-759E-4537-811A-FAAE1C544C93}" type="parTrans" cxnId="{CC0AEF95-77CA-4461-AA08-0F28FBE49890}">
      <dgm:prSet/>
      <dgm:spPr/>
      <dgm:t>
        <a:bodyPr/>
        <a:lstStyle/>
        <a:p>
          <a:endParaRPr lang="hu-HU"/>
        </a:p>
      </dgm:t>
    </dgm:pt>
    <dgm:pt modelId="{E49C3F8E-1309-4C86-B316-E50C9BF8359C}" type="sibTrans" cxnId="{CC0AEF95-77CA-4461-AA08-0F28FBE49890}">
      <dgm:prSet/>
      <dgm:spPr/>
      <dgm:t>
        <a:bodyPr/>
        <a:lstStyle/>
        <a:p>
          <a:endParaRPr lang="hu-HU"/>
        </a:p>
      </dgm:t>
    </dgm:pt>
    <dgm:pt modelId="{3E68FA99-D339-49E8-AE7F-0519711EED81}">
      <dgm:prSet/>
      <dgm:spPr/>
      <dgm:t>
        <a:bodyPr/>
        <a:lstStyle/>
        <a:p>
          <a:pPr>
            <a:buFont typeface="Times New Roman" panose="02020603050405020304" pitchFamily="18" charset="0"/>
            <a:buChar char="•"/>
          </a:pPr>
          <a:r>
            <a:rPr lang="hu-HU" dirty="0"/>
            <a:t>Hogyan lehet magát a vállalatot márkázni, forgalmazni, népszerűsíteni?</a:t>
          </a:r>
        </a:p>
      </dgm:t>
    </dgm:pt>
    <dgm:pt modelId="{009206FC-E05E-4588-A6AB-06797FB07127}" type="parTrans" cxnId="{97FD2475-9BED-44CD-ABBC-BDE6469F15AA}">
      <dgm:prSet/>
      <dgm:spPr/>
      <dgm:t>
        <a:bodyPr/>
        <a:lstStyle/>
        <a:p>
          <a:endParaRPr lang="hu-HU"/>
        </a:p>
      </dgm:t>
    </dgm:pt>
    <dgm:pt modelId="{9E9F40DD-00AE-4116-88CB-1B69B7FF094D}" type="sibTrans" cxnId="{97FD2475-9BED-44CD-ABBC-BDE6469F15AA}">
      <dgm:prSet/>
      <dgm:spPr/>
      <dgm:t>
        <a:bodyPr/>
        <a:lstStyle/>
        <a:p>
          <a:endParaRPr lang="hu-HU"/>
        </a:p>
      </dgm:t>
    </dgm:pt>
    <dgm:pt modelId="{A041F5EB-204C-45BB-845F-804B4EC86692}">
      <dgm:prSet/>
      <dgm:spPr/>
      <dgm:t>
        <a:bodyPr/>
        <a:lstStyle/>
        <a:p>
          <a:pPr>
            <a:buFont typeface="Times New Roman" panose="02020603050405020304" pitchFamily="18" charset="0"/>
            <a:buChar char="•"/>
          </a:pPr>
          <a:r>
            <a:rPr lang="hu-HU" dirty="0"/>
            <a:t>Friss adatokhoz jut az értékesítésről</a:t>
          </a:r>
        </a:p>
      </dgm:t>
    </dgm:pt>
    <dgm:pt modelId="{5B18C829-4FFA-4CE4-AB98-8FA3CAE892E0}" type="parTrans" cxnId="{7AF35BD6-E3CB-420B-91BD-4890AFF7E714}">
      <dgm:prSet/>
      <dgm:spPr/>
      <dgm:t>
        <a:bodyPr/>
        <a:lstStyle/>
        <a:p>
          <a:endParaRPr lang="hu-HU"/>
        </a:p>
      </dgm:t>
    </dgm:pt>
    <dgm:pt modelId="{C6E720C4-F503-482C-B0F2-11DDC38A4C6C}" type="sibTrans" cxnId="{7AF35BD6-E3CB-420B-91BD-4890AFF7E714}">
      <dgm:prSet/>
      <dgm:spPr/>
      <dgm:t>
        <a:bodyPr/>
        <a:lstStyle/>
        <a:p>
          <a:endParaRPr lang="hu-HU"/>
        </a:p>
      </dgm:t>
    </dgm:pt>
    <dgm:pt modelId="{871BE3D7-2E9E-4ED7-9C0A-7727A3079BF3}" type="pres">
      <dgm:prSet presAssocID="{4EA9DE6F-0078-4363-AE29-F0A6DF06EB22}" presName="Name0" presStyleCnt="0">
        <dgm:presLayoutVars>
          <dgm:dir/>
          <dgm:animLvl val="lvl"/>
          <dgm:resizeHandles val="exact"/>
        </dgm:presLayoutVars>
      </dgm:prSet>
      <dgm:spPr/>
    </dgm:pt>
    <dgm:pt modelId="{61CCB9E7-7523-4BD2-992C-E6E34708B30C}" type="pres">
      <dgm:prSet presAssocID="{C99E99D8-E6E5-4DFA-A6E9-08BC7CB5A119}" presName="linNode" presStyleCnt="0"/>
      <dgm:spPr/>
    </dgm:pt>
    <dgm:pt modelId="{A673E7CD-9A41-463D-83AA-C672769FECBD}" type="pres">
      <dgm:prSet presAssocID="{C99E99D8-E6E5-4DFA-A6E9-08BC7CB5A119}" presName="parentText" presStyleLbl="node1" presStyleIdx="0" presStyleCnt="4">
        <dgm:presLayoutVars>
          <dgm:chMax val="1"/>
          <dgm:bulletEnabled val="1"/>
        </dgm:presLayoutVars>
      </dgm:prSet>
      <dgm:spPr/>
    </dgm:pt>
    <dgm:pt modelId="{79B3F9E8-44B7-4629-8324-7079B2D86705}" type="pres">
      <dgm:prSet presAssocID="{C99E99D8-E6E5-4DFA-A6E9-08BC7CB5A119}" presName="descendantText" presStyleLbl="alignAccFollowNode1" presStyleIdx="0" presStyleCnt="4" custLinFactNeighborX="9">
        <dgm:presLayoutVars>
          <dgm:bulletEnabled val="1"/>
        </dgm:presLayoutVars>
      </dgm:prSet>
      <dgm:spPr/>
    </dgm:pt>
    <dgm:pt modelId="{C13491B6-1C38-4715-A15A-E084B7A9C4D1}" type="pres">
      <dgm:prSet presAssocID="{DB4C358A-314E-44F2-A046-D0B403DA1A4B}" presName="sp" presStyleCnt="0"/>
      <dgm:spPr/>
    </dgm:pt>
    <dgm:pt modelId="{DE9D304F-505A-4906-9F58-BF9E05915D20}" type="pres">
      <dgm:prSet presAssocID="{A5FADD4B-F769-49ED-836C-34F7CD6653B1}" presName="linNode" presStyleCnt="0"/>
      <dgm:spPr/>
    </dgm:pt>
    <dgm:pt modelId="{74796BA5-CD28-4C95-B09E-DF56561D02C5}" type="pres">
      <dgm:prSet presAssocID="{A5FADD4B-F769-49ED-836C-34F7CD6653B1}" presName="parentText" presStyleLbl="node1" presStyleIdx="1" presStyleCnt="4">
        <dgm:presLayoutVars>
          <dgm:chMax val="1"/>
          <dgm:bulletEnabled val="1"/>
        </dgm:presLayoutVars>
      </dgm:prSet>
      <dgm:spPr/>
    </dgm:pt>
    <dgm:pt modelId="{7899B372-D7B0-496D-82E8-04566E55A5D0}" type="pres">
      <dgm:prSet presAssocID="{A5FADD4B-F769-49ED-836C-34F7CD6653B1}" presName="descendantText" presStyleLbl="alignAccFollowNode1" presStyleIdx="1" presStyleCnt="4">
        <dgm:presLayoutVars>
          <dgm:bulletEnabled val="1"/>
        </dgm:presLayoutVars>
      </dgm:prSet>
      <dgm:spPr/>
    </dgm:pt>
    <dgm:pt modelId="{376A40B7-87F1-4648-AF4B-690A992F0E3A}" type="pres">
      <dgm:prSet presAssocID="{B8C93A2E-DF8F-4D0A-B238-C7152EF5FD0B}" presName="sp" presStyleCnt="0"/>
      <dgm:spPr/>
    </dgm:pt>
    <dgm:pt modelId="{388E0731-6D18-4BB4-92D9-1A7A9770A739}" type="pres">
      <dgm:prSet presAssocID="{EFC9BBC4-8026-4707-82CF-AC51EC7AD311}" presName="linNode" presStyleCnt="0"/>
      <dgm:spPr/>
    </dgm:pt>
    <dgm:pt modelId="{A4294C89-DAE0-4834-B2F9-28C42E028F30}" type="pres">
      <dgm:prSet presAssocID="{EFC9BBC4-8026-4707-82CF-AC51EC7AD311}" presName="parentText" presStyleLbl="node1" presStyleIdx="2" presStyleCnt="4">
        <dgm:presLayoutVars>
          <dgm:chMax val="1"/>
          <dgm:bulletEnabled val="1"/>
        </dgm:presLayoutVars>
      </dgm:prSet>
      <dgm:spPr/>
    </dgm:pt>
    <dgm:pt modelId="{6F77BCD7-42BA-4235-969A-41F545365864}" type="pres">
      <dgm:prSet presAssocID="{EFC9BBC4-8026-4707-82CF-AC51EC7AD311}" presName="descendantText" presStyleLbl="alignAccFollowNode1" presStyleIdx="2" presStyleCnt="4">
        <dgm:presLayoutVars>
          <dgm:bulletEnabled val="1"/>
        </dgm:presLayoutVars>
      </dgm:prSet>
      <dgm:spPr/>
    </dgm:pt>
    <dgm:pt modelId="{D3835034-790C-460E-BAE4-BF811EAD3617}" type="pres">
      <dgm:prSet presAssocID="{B4F4AE43-2186-4C18-996E-969FEC2924D6}" presName="sp" presStyleCnt="0"/>
      <dgm:spPr/>
    </dgm:pt>
    <dgm:pt modelId="{82E52C2F-40CD-44D2-A469-7A67DABE12B0}" type="pres">
      <dgm:prSet presAssocID="{7030ACF1-9D13-46A0-A74D-C7C599712C9A}" presName="linNode" presStyleCnt="0"/>
      <dgm:spPr/>
    </dgm:pt>
    <dgm:pt modelId="{8881A2AE-BBB0-40EF-BF95-4271576AAF90}" type="pres">
      <dgm:prSet presAssocID="{7030ACF1-9D13-46A0-A74D-C7C599712C9A}" presName="parentText" presStyleLbl="node1" presStyleIdx="3" presStyleCnt="4">
        <dgm:presLayoutVars>
          <dgm:chMax val="1"/>
          <dgm:bulletEnabled val="1"/>
        </dgm:presLayoutVars>
      </dgm:prSet>
      <dgm:spPr/>
    </dgm:pt>
    <dgm:pt modelId="{D9BAF46E-7555-40F0-95E1-29C2F23DCD18}" type="pres">
      <dgm:prSet presAssocID="{7030ACF1-9D13-46A0-A74D-C7C599712C9A}" presName="descendantText" presStyleLbl="alignAccFollowNode1" presStyleIdx="3" presStyleCnt="4">
        <dgm:presLayoutVars>
          <dgm:bulletEnabled val="1"/>
        </dgm:presLayoutVars>
      </dgm:prSet>
      <dgm:spPr/>
    </dgm:pt>
  </dgm:ptLst>
  <dgm:cxnLst>
    <dgm:cxn modelId="{846B0C22-B843-423D-B6D6-E210D3B4E8D6}" type="presOf" srcId="{01F31E34-3550-4066-8819-25F776AC167E}" destId="{7899B372-D7B0-496D-82E8-04566E55A5D0}" srcOrd="0" destOrd="1" presId="urn:microsoft.com/office/officeart/2005/8/layout/vList5"/>
    <dgm:cxn modelId="{91309529-54BA-4F13-B546-08150647DEC4}" srcId="{4EA9DE6F-0078-4363-AE29-F0A6DF06EB22}" destId="{EFC9BBC4-8026-4707-82CF-AC51EC7AD311}" srcOrd="2" destOrd="0" parTransId="{BD931387-6180-4153-A840-50163EA4BEBA}" sibTransId="{B4F4AE43-2186-4C18-996E-969FEC2924D6}"/>
    <dgm:cxn modelId="{1B63A52D-4503-4C30-BDC6-628176065077}" type="presOf" srcId="{4EA9DE6F-0078-4363-AE29-F0A6DF06EB22}" destId="{871BE3D7-2E9E-4ED7-9C0A-7727A3079BF3}" srcOrd="0" destOrd="0" presId="urn:microsoft.com/office/officeart/2005/8/layout/vList5"/>
    <dgm:cxn modelId="{149F2031-A8DC-4B61-8A36-588BAD50B946}" srcId="{EFC9BBC4-8026-4707-82CF-AC51EC7AD311}" destId="{36AB0C51-0180-46F6-83FB-31AFC1961E92}" srcOrd="0" destOrd="0" parTransId="{1CCE8E14-3591-4A4D-BFCC-B23CE3608D96}" sibTransId="{CEDD8483-5964-44F4-B60D-BED38D25C5C2}"/>
    <dgm:cxn modelId="{32852133-67FF-49B6-AF79-93B764A1B47A}" srcId="{C99E99D8-E6E5-4DFA-A6E9-08BC7CB5A119}" destId="{42EB7B3B-B04E-44FF-8280-5561425D9832}" srcOrd="1" destOrd="0" parTransId="{8276D8F2-402A-4728-AADB-BDD8CE33FC16}" sibTransId="{5806CBBB-5F7F-4A74-8469-3DA5545C33DF}"/>
    <dgm:cxn modelId="{4041813D-7103-4FE6-84CD-31C97F60A94B}" srcId="{4EA9DE6F-0078-4363-AE29-F0A6DF06EB22}" destId="{7030ACF1-9D13-46A0-A74D-C7C599712C9A}" srcOrd="3" destOrd="0" parTransId="{0C92AC35-5B14-4362-A392-FA39D48B5E1F}" sibTransId="{F0D8B1FD-40E9-4B92-879E-803937941117}"/>
    <dgm:cxn modelId="{8C77A345-8A0B-4FEE-9827-FB5F1D256478}" type="presOf" srcId="{A5FADD4B-F769-49ED-836C-34F7CD6653B1}" destId="{74796BA5-CD28-4C95-B09E-DF56561D02C5}" srcOrd="0" destOrd="0" presId="urn:microsoft.com/office/officeart/2005/8/layout/vList5"/>
    <dgm:cxn modelId="{4599854D-0776-498B-B750-1728DB3258E8}" type="presOf" srcId="{3E68FA99-D339-49E8-AE7F-0519711EED81}" destId="{6F77BCD7-42BA-4235-969A-41F545365864}" srcOrd="0" destOrd="1" presId="urn:microsoft.com/office/officeart/2005/8/layout/vList5"/>
    <dgm:cxn modelId="{97FD2475-9BED-44CD-ABBC-BDE6469F15AA}" srcId="{EFC9BBC4-8026-4707-82CF-AC51EC7AD311}" destId="{3E68FA99-D339-49E8-AE7F-0519711EED81}" srcOrd="1" destOrd="0" parTransId="{009206FC-E05E-4588-A6AB-06797FB07127}" sibTransId="{9E9F40DD-00AE-4116-88CB-1B69B7FF094D}"/>
    <dgm:cxn modelId="{FDCC3A7C-8436-46B0-9D34-81023126BF9A}" srcId="{4EA9DE6F-0078-4363-AE29-F0A6DF06EB22}" destId="{A5FADD4B-F769-49ED-836C-34F7CD6653B1}" srcOrd="1" destOrd="0" parTransId="{DE12EF6D-DFE8-4979-9D4F-C2C65E085040}" sibTransId="{B8C93A2E-DF8F-4D0A-B238-C7152EF5FD0B}"/>
    <dgm:cxn modelId="{CC0AEF95-77CA-4461-AA08-0F28FBE49890}" srcId="{A5FADD4B-F769-49ED-836C-34F7CD6653B1}" destId="{01F31E34-3550-4066-8819-25F776AC167E}" srcOrd="1" destOrd="0" parTransId="{93E8C899-759E-4537-811A-FAAE1C544C93}" sibTransId="{E49C3F8E-1309-4C86-B316-E50C9BF8359C}"/>
    <dgm:cxn modelId="{EC78FA9B-7029-4EBC-804C-FA9D947FE233}" type="presOf" srcId="{60BF6EF9-C311-4EE3-B1F3-E26E8EA3D7A7}" destId="{79B3F9E8-44B7-4629-8324-7079B2D86705}" srcOrd="0" destOrd="0" presId="urn:microsoft.com/office/officeart/2005/8/layout/vList5"/>
    <dgm:cxn modelId="{C595179D-3D1B-48B5-95C9-FBACFE891A27}" type="presOf" srcId="{A041F5EB-204C-45BB-845F-804B4EC86692}" destId="{D9BAF46E-7555-40F0-95E1-29C2F23DCD18}" srcOrd="0" destOrd="1" presId="urn:microsoft.com/office/officeart/2005/8/layout/vList5"/>
    <dgm:cxn modelId="{D8A9D0A3-9ABF-44B0-976E-12BB076A007E}" type="presOf" srcId="{42EB7B3B-B04E-44FF-8280-5561425D9832}" destId="{79B3F9E8-44B7-4629-8324-7079B2D86705}" srcOrd="0" destOrd="1" presId="urn:microsoft.com/office/officeart/2005/8/layout/vList5"/>
    <dgm:cxn modelId="{B60F3EA6-4B63-40B7-8162-862EEF0A4D6A}" type="presOf" srcId="{DFD380EC-7D88-42F2-8729-3306B570FDE8}" destId="{7899B372-D7B0-496D-82E8-04566E55A5D0}" srcOrd="0" destOrd="0" presId="urn:microsoft.com/office/officeart/2005/8/layout/vList5"/>
    <dgm:cxn modelId="{BE429BA7-FC97-4FFA-B816-EF7241EF10F7}" type="presOf" srcId="{36AB0C51-0180-46F6-83FB-31AFC1961E92}" destId="{6F77BCD7-42BA-4235-969A-41F545365864}" srcOrd="0" destOrd="0" presId="urn:microsoft.com/office/officeart/2005/8/layout/vList5"/>
    <dgm:cxn modelId="{7AF35BD6-E3CB-420B-91BD-4890AFF7E714}" srcId="{7030ACF1-9D13-46A0-A74D-C7C599712C9A}" destId="{A041F5EB-204C-45BB-845F-804B4EC86692}" srcOrd="1" destOrd="0" parTransId="{5B18C829-4FFA-4CE4-AB98-8FA3CAE892E0}" sibTransId="{C6E720C4-F503-482C-B0F2-11DDC38A4C6C}"/>
    <dgm:cxn modelId="{F27063E5-FE10-4982-ABE6-A2A198B3BBBF}" srcId="{C99E99D8-E6E5-4DFA-A6E9-08BC7CB5A119}" destId="{60BF6EF9-C311-4EE3-B1F3-E26E8EA3D7A7}" srcOrd="0" destOrd="0" parTransId="{79C2D855-CB13-4A95-8CAA-31AEFC9A84FB}" sibTransId="{CA9E8251-EF36-404E-AA64-68090264728B}"/>
    <dgm:cxn modelId="{960745EE-D745-44E0-929A-B600A57B5B61}" srcId="{7030ACF1-9D13-46A0-A74D-C7C599712C9A}" destId="{CAA270A0-43E8-46DD-8E1C-E52C5BFA7392}" srcOrd="0" destOrd="0" parTransId="{CF3BAC65-64A0-4111-8B48-DC8DAEADD17A}" sibTransId="{82389C9C-5815-44D8-A3B3-6E688FAECA6A}"/>
    <dgm:cxn modelId="{022195EE-E657-4550-BA1C-0AAB43C2067B}" type="presOf" srcId="{CAA270A0-43E8-46DD-8E1C-E52C5BFA7392}" destId="{D9BAF46E-7555-40F0-95E1-29C2F23DCD18}" srcOrd="0" destOrd="0" presId="urn:microsoft.com/office/officeart/2005/8/layout/vList5"/>
    <dgm:cxn modelId="{9D2E6EEF-39A5-4AFE-91C8-77C54008059B}" type="presOf" srcId="{C99E99D8-E6E5-4DFA-A6E9-08BC7CB5A119}" destId="{A673E7CD-9A41-463D-83AA-C672769FECBD}" srcOrd="0" destOrd="0" presId="urn:microsoft.com/office/officeart/2005/8/layout/vList5"/>
    <dgm:cxn modelId="{523492F0-6999-4CD9-BEC8-BD5AF134688D}" type="presOf" srcId="{7030ACF1-9D13-46A0-A74D-C7C599712C9A}" destId="{8881A2AE-BBB0-40EF-BF95-4271576AAF90}" srcOrd="0" destOrd="0" presId="urn:microsoft.com/office/officeart/2005/8/layout/vList5"/>
    <dgm:cxn modelId="{647C8DF1-ABE7-40FE-8345-0DB3B4C560B3}" srcId="{4EA9DE6F-0078-4363-AE29-F0A6DF06EB22}" destId="{C99E99D8-E6E5-4DFA-A6E9-08BC7CB5A119}" srcOrd="0" destOrd="0" parTransId="{8274AED7-72EF-41D4-AF48-69FF45970AAA}" sibTransId="{DB4C358A-314E-44F2-A046-D0B403DA1A4B}"/>
    <dgm:cxn modelId="{C0C3F9F5-98D1-4B79-99AC-0EF67B9317F2}" srcId="{A5FADD4B-F769-49ED-836C-34F7CD6653B1}" destId="{DFD380EC-7D88-42F2-8729-3306B570FDE8}" srcOrd="0" destOrd="0" parTransId="{F899AF35-601E-48BF-B120-381FD15921A5}" sibTransId="{8C3B8563-18A5-48DF-8E93-033994E4C8F8}"/>
    <dgm:cxn modelId="{B7B635F6-7A17-4B68-9B09-B7B9C1A3B898}" type="presOf" srcId="{EFC9BBC4-8026-4707-82CF-AC51EC7AD311}" destId="{A4294C89-DAE0-4834-B2F9-28C42E028F30}" srcOrd="0" destOrd="0" presId="urn:microsoft.com/office/officeart/2005/8/layout/vList5"/>
    <dgm:cxn modelId="{E637FC66-E430-474A-8870-1E30ADEEC764}" type="presParOf" srcId="{871BE3D7-2E9E-4ED7-9C0A-7727A3079BF3}" destId="{61CCB9E7-7523-4BD2-992C-E6E34708B30C}" srcOrd="0" destOrd="0" presId="urn:microsoft.com/office/officeart/2005/8/layout/vList5"/>
    <dgm:cxn modelId="{0E68415B-9D4B-400B-8C40-337AC85D22D7}" type="presParOf" srcId="{61CCB9E7-7523-4BD2-992C-E6E34708B30C}" destId="{A673E7CD-9A41-463D-83AA-C672769FECBD}" srcOrd="0" destOrd="0" presId="urn:microsoft.com/office/officeart/2005/8/layout/vList5"/>
    <dgm:cxn modelId="{FE2CB282-EC58-4A36-9D16-5C1BB8A1C170}" type="presParOf" srcId="{61CCB9E7-7523-4BD2-992C-E6E34708B30C}" destId="{79B3F9E8-44B7-4629-8324-7079B2D86705}" srcOrd="1" destOrd="0" presId="urn:microsoft.com/office/officeart/2005/8/layout/vList5"/>
    <dgm:cxn modelId="{68F02DDF-D706-4F74-A593-0B3773D78B3A}" type="presParOf" srcId="{871BE3D7-2E9E-4ED7-9C0A-7727A3079BF3}" destId="{C13491B6-1C38-4715-A15A-E084B7A9C4D1}" srcOrd="1" destOrd="0" presId="urn:microsoft.com/office/officeart/2005/8/layout/vList5"/>
    <dgm:cxn modelId="{556F4630-2859-47EE-996C-D7DBA58D7117}" type="presParOf" srcId="{871BE3D7-2E9E-4ED7-9C0A-7727A3079BF3}" destId="{DE9D304F-505A-4906-9F58-BF9E05915D20}" srcOrd="2" destOrd="0" presId="urn:microsoft.com/office/officeart/2005/8/layout/vList5"/>
    <dgm:cxn modelId="{D8753D51-15EB-4BE5-A934-E7B93C11F929}" type="presParOf" srcId="{DE9D304F-505A-4906-9F58-BF9E05915D20}" destId="{74796BA5-CD28-4C95-B09E-DF56561D02C5}" srcOrd="0" destOrd="0" presId="urn:microsoft.com/office/officeart/2005/8/layout/vList5"/>
    <dgm:cxn modelId="{9C23F6C8-812C-47FF-9D29-A44F2A1FD689}" type="presParOf" srcId="{DE9D304F-505A-4906-9F58-BF9E05915D20}" destId="{7899B372-D7B0-496D-82E8-04566E55A5D0}" srcOrd="1" destOrd="0" presId="urn:microsoft.com/office/officeart/2005/8/layout/vList5"/>
    <dgm:cxn modelId="{EEB19BE3-D7BB-4C06-9F06-1ED6DF9976BC}" type="presParOf" srcId="{871BE3D7-2E9E-4ED7-9C0A-7727A3079BF3}" destId="{376A40B7-87F1-4648-AF4B-690A992F0E3A}" srcOrd="3" destOrd="0" presId="urn:microsoft.com/office/officeart/2005/8/layout/vList5"/>
    <dgm:cxn modelId="{4492913A-3AC0-4F50-AC8E-FB338F0F6CD0}" type="presParOf" srcId="{871BE3D7-2E9E-4ED7-9C0A-7727A3079BF3}" destId="{388E0731-6D18-4BB4-92D9-1A7A9770A739}" srcOrd="4" destOrd="0" presId="urn:microsoft.com/office/officeart/2005/8/layout/vList5"/>
    <dgm:cxn modelId="{BB3F7721-C6E1-40EC-976F-B3281ECBCE22}" type="presParOf" srcId="{388E0731-6D18-4BB4-92D9-1A7A9770A739}" destId="{A4294C89-DAE0-4834-B2F9-28C42E028F30}" srcOrd="0" destOrd="0" presId="urn:microsoft.com/office/officeart/2005/8/layout/vList5"/>
    <dgm:cxn modelId="{29BF3C78-7744-4FAC-9C12-1A62F14B60B9}" type="presParOf" srcId="{388E0731-6D18-4BB4-92D9-1A7A9770A739}" destId="{6F77BCD7-42BA-4235-969A-41F545365864}" srcOrd="1" destOrd="0" presId="urn:microsoft.com/office/officeart/2005/8/layout/vList5"/>
    <dgm:cxn modelId="{BE965D41-03B5-4357-B286-0374D78A8B44}" type="presParOf" srcId="{871BE3D7-2E9E-4ED7-9C0A-7727A3079BF3}" destId="{D3835034-790C-460E-BAE4-BF811EAD3617}" srcOrd="5" destOrd="0" presId="urn:microsoft.com/office/officeart/2005/8/layout/vList5"/>
    <dgm:cxn modelId="{6CDA04E6-5ECE-499F-9EC5-BF05472CFC0C}" type="presParOf" srcId="{871BE3D7-2E9E-4ED7-9C0A-7727A3079BF3}" destId="{82E52C2F-40CD-44D2-A469-7A67DABE12B0}" srcOrd="6" destOrd="0" presId="urn:microsoft.com/office/officeart/2005/8/layout/vList5"/>
    <dgm:cxn modelId="{89EDF6B8-781E-4C2A-87A2-723CC14EC21B}" type="presParOf" srcId="{82E52C2F-40CD-44D2-A469-7A67DABE12B0}" destId="{8881A2AE-BBB0-40EF-BF95-4271576AAF90}" srcOrd="0" destOrd="0" presId="urn:microsoft.com/office/officeart/2005/8/layout/vList5"/>
    <dgm:cxn modelId="{29215256-0486-4D28-B41A-917ACC27A83F}" type="presParOf" srcId="{82E52C2F-40CD-44D2-A469-7A67DABE12B0}" destId="{D9BAF46E-7555-40F0-95E1-29C2F23DCD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E1EAF-B1CE-4B44-B2B1-F50DAA6B69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FFFB3E2-5E65-425A-B50F-C85E8FBFA734}">
      <dgm:prSet phldrT="[Szöveg]"/>
      <dgm:spPr/>
      <dgm:t>
        <a:bodyPr/>
        <a:lstStyle/>
        <a:p>
          <a:r>
            <a:rPr lang="hu-HU" dirty="0"/>
            <a:t>A termékek/szolgáltatások előállítása vagy beszerzése</a:t>
          </a:r>
          <a:endParaRPr lang="en-GB" dirty="0"/>
        </a:p>
      </dgm:t>
    </dgm:pt>
    <dgm:pt modelId="{C54EB798-FC1A-4CA9-8E47-2766B0468319}" type="parTrans" cxnId="{EE2C3E0A-BAAB-4BF0-92D3-258029B7AC6D}">
      <dgm:prSet/>
      <dgm:spPr/>
      <dgm:t>
        <a:bodyPr/>
        <a:lstStyle/>
        <a:p>
          <a:endParaRPr lang="en-GB"/>
        </a:p>
      </dgm:t>
    </dgm:pt>
    <dgm:pt modelId="{397EF211-76B9-4548-8193-C19FA0DF08AA}" type="sibTrans" cxnId="{EE2C3E0A-BAAB-4BF0-92D3-258029B7AC6D}">
      <dgm:prSet/>
      <dgm:spPr/>
      <dgm:t>
        <a:bodyPr/>
        <a:lstStyle/>
        <a:p>
          <a:endParaRPr lang="en-GB"/>
        </a:p>
      </dgm:t>
    </dgm:pt>
    <dgm:pt modelId="{ECE44975-226C-47F2-97A8-8EBE99AB8A78}">
      <dgm:prSet phldrT="[Szöveg]" custT="1"/>
      <dgm:spPr/>
      <dgm:t>
        <a:bodyPr/>
        <a:lstStyle/>
        <a:p>
          <a:r>
            <a:rPr lang="hu-HU" sz="1600" dirty="0"/>
            <a:t>Közvetlen termelés alapanyagokból/szállított alkatrészekből, szolgáltatások létrehozása</a:t>
          </a:r>
          <a:endParaRPr lang="en-GB" sz="1600" noProof="0" dirty="0"/>
        </a:p>
      </dgm:t>
    </dgm:pt>
    <dgm:pt modelId="{603A64D7-AD37-417E-8E51-28364D141E06}" type="parTrans" cxnId="{117C47F3-1474-47E1-B24F-6F2C7B9FE8CC}">
      <dgm:prSet/>
      <dgm:spPr/>
      <dgm:t>
        <a:bodyPr/>
        <a:lstStyle/>
        <a:p>
          <a:endParaRPr lang="en-GB"/>
        </a:p>
      </dgm:t>
    </dgm:pt>
    <dgm:pt modelId="{1BE12E3D-6474-459E-8510-3FD9A41C6B37}" type="sibTrans" cxnId="{117C47F3-1474-47E1-B24F-6F2C7B9FE8CC}">
      <dgm:prSet/>
      <dgm:spPr/>
      <dgm:t>
        <a:bodyPr/>
        <a:lstStyle/>
        <a:p>
          <a:endParaRPr lang="en-GB"/>
        </a:p>
      </dgm:t>
    </dgm:pt>
    <dgm:pt modelId="{9B9EFC3D-1D2C-4586-91A4-EE007F5941E4}">
      <dgm:prSet phldrT="[Szöveg]"/>
      <dgm:spPr/>
      <dgm:t>
        <a:bodyPr/>
        <a:lstStyle/>
        <a:p>
          <a:r>
            <a:rPr lang="hu-HU" dirty="0"/>
            <a:t>Üzleti/kormányzati vevők vagy kereskedők elérése</a:t>
          </a:r>
          <a:endParaRPr lang="en-GB" dirty="0"/>
        </a:p>
      </dgm:t>
    </dgm:pt>
    <dgm:pt modelId="{73771F70-BD88-4C07-B80A-C1DDDDDB9423}" type="parTrans" cxnId="{86CA93DF-8905-4DAE-86A8-A310C2467B0F}">
      <dgm:prSet/>
      <dgm:spPr/>
      <dgm:t>
        <a:bodyPr/>
        <a:lstStyle/>
        <a:p>
          <a:endParaRPr lang="en-GB"/>
        </a:p>
      </dgm:t>
    </dgm:pt>
    <dgm:pt modelId="{27DB9E38-4F3E-4A7D-BCA2-FCC7BF46F7BA}" type="sibTrans" cxnId="{86CA93DF-8905-4DAE-86A8-A310C2467B0F}">
      <dgm:prSet/>
      <dgm:spPr/>
      <dgm:t>
        <a:bodyPr/>
        <a:lstStyle/>
        <a:p>
          <a:endParaRPr lang="en-GB"/>
        </a:p>
      </dgm:t>
    </dgm:pt>
    <dgm:pt modelId="{7374F418-1059-4F72-BD77-C7E3CF596D16}">
      <dgm:prSet phldrT="[Szöveg]" custT="1"/>
      <dgm:spPr/>
      <dgm:t>
        <a:bodyPr/>
        <a:lstStyle/>
        <a:p>
          <a:r>
            <a:rPr lang="hu-HU" sz="1600" kern="1200" dirty="0"/>
            <a:t>Vagy eladás más vállalatoknak és/vagy állami szereplőknek.</a:t>
          </a:r>
          <a:endParaRPr lang="en-GB" sz="1600" kern="1200" dirty="0"/>
        </a:p>
      </dgm:t>
    </dgm:pt>
    <dgm:pt modelId="{915515BB-CCE5-4718-BDD7-B6CBABCF2070}" type="parTrans" cxnId="{2CFAABD7-BA5A-4B5F-AB89-16072C32157A}">
      <dgm:prSet/>
      <dgm:spPr/>
      <dgm:t>
        <a:bodyPr/>
        <a:lstStyle/>
        <a:p>
          <a:endParaRPr lang="en-GB"/>
        </a:p>
      </dgm:t>
    </dgm:pt>
    <dgm:pt modelId="{29E6393B-DABF-46AA-94C1-113496692983}" type="sibTrans" cxnId="{2CFAABD7-BA5A-4B5F-AB89-16072C32157A}">
      <dgm:prSet/>
      <dgm:spPr/>
      <dgm:t>
        <a:bodyPr/>
        <a:lstStyle/>
        <a:p>
          <a:endParaRPr lang="en-GB"/>
        </a:p>
      </dgm:t>
    </dgm:pt>
    <dgm:pt modelId="{0B36DCAF-AB5F-41D4-B828-DC4ED13785FE}">
      <dgm:prSet phldrT="[Szöveg]"/>
      <dgm:spPr/>
      <dgm:t>
        <a:bodyPr/>
        <a:lstStyle/>
        <a:p>
          <a:r>
            <a:rPr lang="hu-HU" dirty="0"/>
            <a:t>Üzleti/kormányzati vevőknek szóló marketing (a B2C-től eltérő marketing</a:t>
          </a:r>
          <a:endParaRPr lang="en-GB" dirty="0"/>
        </a:p>
      </dgm:t>
    </dgm:pt>
    <dgm:pt modelId="{6E0FCA97-CD21-4148-AD19-68722B5FD508}" type="parTrans" cxnId="{6FCE27EC-2B1B-4261-98EA-5980D7C5D4DC}">
      <dgm:prSet/>
      <dgm:spPr/>
      <dgm:t>
        <a:bodyPr/>
        <a:lstStyle/>
        <a:p>
          <a:endParaRPr lang="en-GB"/>
        </a:p>
      </dgm:t>
    </dgm:pt>
    <dgm:pt modelId="{F2293344-4BDF-4FAA-8115-2509E1739FBA}" type="sibTrans" cxnId="{6FCE27EC-2B1B-4261-98EA-5980D7C5D4DC}">
      <dgm:prSet/>
      <dgm:spPr/>
      <dgm:t>
        <a:bodyPr/>
        <a:lstStyle/>
        <a:p>
          <a:endParaRPr lang="en-GB"/>
        </a:p>
      </dgm:t>
    </dgm:pt>
    <dgm:pt modelId="{FDCDB738-6DB6-48FE-8CA3-E2CD30928403}">
      <dgm:prSet phldrT="[Szöveg]" custT="1"/>
      <dgm:spPr/>
      <dgm:t>
        <a:bodyPr/>
        <a:lstStyle/>
        <a:p>
          <a:pPr marL="114300" lvl="1" indent="-114300" algn="l" defTabSz="622300">
            <a:lnSpc>
              <a:spcPct val="90000"/>
            </a:lnSpc>
            <a:spcBef>
              <a:spcPct val="0"/>
            </a:spcBef>
            <a:spcAft>
              <a:spcPct val="15000"/>
            </a:spcAft>
            <a:buChar char="•"/>
          </a:pPr>
          <a:r>
            <a:rPr lang="hu-HU" sz="1400" kern="1200" dirty="0">
              <a:latin typeface="+mn-lt"/>
            </a:rPr>
            <a:t>Hogyan lehet meggyőzni az ügyfeleket/kiskereskedőket, hogy </a:t>
          </a:r>
          <a:r>
            <a:rPr lang="hu-HU" sz="1400" kern="1200" dirty="0">
              <a:solidFill>
                <a:prstClr val="black">
                  <a:hueOff val="0"/>
                  <a:satOff val="0"/>
                  <a:lumOff val="0"/>
                  <a:alphaOff val="0"/>
                </a:prstClr>
              </a:solidFill>
              <a:latin typeface="+mn-lt"/>
              <a:ea typeface="+mn-ea"/>
              <a:cs typeface="+mn-cs"/>
            </a:rPr>
            <a:t>megvásárolják ezeket a termékeket/szolgáltatásokat? </a:t>
          </a:r>
          <a:endParaRPr lang="en-GB" sz="1400" kern="1200" dirty="0">
            <a:solidFill>
              <a:prstClr val="black">
                <a:hueOff val="0"/>
                <a:satOff val="0"/>
                <a:lumOff val="0"/>
                <a:alphaOff val="0"/>
              </a:prstClr>
            </a:solidFill>
            <a:latin typeface="+mn-lt"/>
            <a:ea typeface="+mn-ea"/>
            <a:cs typeface="+mn-cs"/>
          </a:endParaRPr>
        </a:p>
      </dgm:t>
    </dgm:pt>
    <dgm:pt modelId="{90894BFD-21E6-403C-B39F-42796D95DB0B}" type="parTrans" cxnId="{9200476B-2253-455E-BD87-7B29026961E2}">
      <dgm:prSet/>
      <dgm:spPr/>
      <dgm:t>
        <a:bodyPr/>
        <a:lstStyle/>
        <a:p>
          <a:endParaRPr lang="en-GB"/>
        </a:p>
      </dgm:t>
    </dgm:pt>
    <dgm:pt modelId="{33D6CA32-16E1-46BA-8256-1B09EC32D13C}" type="sibTrans" cxnId="{9200476B-2253-455E-BD87-7B29026961E2}">
      <dgm:prSet/>
      <dgm:spPr/>
      <dgm:t>
        <a:bodyPr/>
        <a:lstStyle/>
        <a:p>
          <a:endParaRPr lang="en-GB"/>
        </a:p>
      </dgm:t>
    </dgm:pt>
    <dgm:pt modelId="{00C8F80B-304A-408E-B7F8-623CE607614A}">
      <dgm:prSet phldrT="[Szöveg]" custT="1"/>
      <dgm:spPr/>
      <dgm:t>
        <a:bodyPr/>
        <a:lstStyle/>
        <a:p>
          <a:pPr marL="171450" lvl="1" indent="-171450" algn="l" defTabSz="711200">
            <a:lnSpc>
              <a:spcPct val="90000"/>
            </a:lnSpc>
            <a:spcBef>
              <a:spcPct val="0"/>
            </a:spcBef>
            <a:spcAft>
              <a:spcPct val="15000"/>
            </a:spcAft>
            <a:buFont typeface="Times New Roman" panose="02020603050405020304" pitchFamily="18" charset="0"/>
            <a:buChar char="•"/>
          </a:pPr>
          <a:r>
            <a:rPr lang="hu-HU" sz="1600" kern="1200" dirty="0">
              <a:solidFill>
                <a:prstClr val="black">
                  <a:hueOff val="0"/>
                  <a:satOff val="0"/>
                  <a:lumOff val="0"/>
                  <a:alphaOff val="0"/>
                </a:prstClr>
              </a:solidFill>
              <a:latin typeface="Calibri" panose="020F0502020204030204"/>
              <a:ea typeface="+mn-ea"/>
              <a:cs typeface="+mn-cs"/>
            </a:rPr>
            <a:t>Általában nagyobb mennyiségben történő gyártás szükséges</a:t>
          </a:r>
          <a:endParaRPr lang="en-GB" sz="1600" kern="1200" dirty="0">
            <a:solidFill>
              <a:prstClr val="black">
                <a:hueOff val="0"/>
                <a:satOff val="0"/>
                <a:lumOff val="0"/>
                <a:alphaOff val="0"/>
              </a:prstClr>
            </a:solidFill>
            <a:latin typeface="Calibri" panose="020F0502020204030204"/>
            <a:ea typeface="+mn-ea"/>
            <a:cs typeface="+mn-cs"/>
          </a:endParaRPr>
        </a:p>
      </dgm:t>
    </dgm:pt>
    <dgm:pt modelId="{E0B9DB04-E15E-4A2F-8312-4B14BFB7FD3A}" type="parTrans" cxnId="{66116958-16D7-47C6-895D-2EA7CA62EBDF}">
      <dgm:prSet/>
      <dgm:spPr/>
      <dgm:t>
        <a:bodyPr/>
        <a:lstStyle/>
        <a:p>
          <a:endParaRPr lang="en-GB"/>
        </a:p>
      </dgm:t>
    </dgm:pt>
    <dgm:pt modelId="{011FDA0F-0D82-4C9F-BED5-4597A5B7960E}" type="sibTrans" cxnId="{66116958-16D7-47C6-895D-2EA7CA62EBDF}">
      <dgm:prSet/>
      <dgm:spPr/>
      <dgm:t>
        <a:bodyPr/>
        <a:lstStyle/>
        <a:p>
          <a:endParaRPr lang="en-GB"/>
        </a:p>
      </dgm:t>
    </dgm:pt>
    <dgm:pt modelId="{6488CB6C-1CC6-49E0-8457-153D33772014}">
      <dgm:prSet phldrT="[Szöveg]"/>
      <dgm:spPr/>
      <dgm:t>
        <a:bodyPr/>
        <a:lstStyle/>
        <a:p>
          <a:r>
            <a:rPr lang="hu-HU" dirty="0"/>
            <a:t>Cserébe</a:t>
          </a:r>
          <a:r>
            <a:rPr lang="en-US" dirty="0"/>
            <a:t>, …</a:t>
          </a:r>
          <a:endParaRPr lang="en-GB" dirty="0"/>
        </a:p>
      </dgm:t>
    </dgm:pt>
    <dgm:pt modelId="{FF4743DC-AC8C-4612-AB62-EADA29C16B71}" type="parTrans" cxnId="{45625B5B-F798-465D-A162-1548A6422B78}">
      <dgm:prSet/>
      <dgm:spPr/>
      <dgm:t>
        <a:bodyPr/>
        <a:lstStyle/>
        <a:p>
          <a:endParaRPr lang="en-GB"/>
        </a:p>
      </dgm:t>
    </dgm:pt>
    <dgm:pt modelId="{D378867A-A24D-43C9-971A-34DF810CDBDE}" type="sibTrans" cxnId="{45625B5B-F798-465D-A162-1548A6422B78}">
      <dgm:prSet/>
      <dgm:spPr/>
      <dgm:t>
        <a:bodyPr/>
        <a:lstStyle/>
        <a:p>
          <a:endParaRPr lang="en-GB"/>
        </a:p>
      </dgm:t>
    </dgm:pt>
    <dgm:pt modelId="{E7E5AF01-6D6B-4602-824C-8D9F46B6CCC5}">
      <dgm:prSet custT="1"/>
      <dgm:spPr/>
      <dgm:t>
        <a:bodyPr/>
        <a:lstStyle/>
        <a:p>
          <a:pPr>
            <a:buFont typeface="Times New Roman" panose="02020603050405020304" pitchFamily="18" charset="0"/>
            <a:buChar char="•"/>
          </a:pPr>
          <a:r>
            <a:rPr lang="hu-HU" sz="1600" kern="1200" dirty="0">
              <a:solidFill>
                <a:prstClr val="black">
                  <a:hueOff val="0"/>
                  <a:satOff val="0"/>
                  <a:lumOff val="0"/>
                  <a:alphaOff val="0"/>
                </a:prstClr>
              </a:solidFill>
              <a:latin typeface="Calibri" panose="020F0502020204030204"/>
              <a:ea typeface="+mn-ea"/>
              <a:cs typeface="+mn-cs"/>
            </a:rPr>
            <a:t>Vagy eladás a forgalmazóknak, kiskereskedőknek, akik aztán felelősek a termék piacra juttatásáért.</a:t>
          </a:r>
        </a:p>
      </dgm:t>
    </dgm:pt>
    <dgm:pt modelId="{B5D0AE4F-7917-4C38-812A-632852DECDD9}" type="parTrans" cxnId="{B0BAAB70-8AAB-434F-B090-E57F52483FD6}">
      <dgm:prSet/>
      <dgm:spPr/>
      <dgm:t>
        <a:bodyPr/>
        <a:lstStyle/>
        <a:p>
          <a:endParaRPr lang="hu-HU"/>
        </a:p>
      </dgm:t>
    </dgm:pt>
    <dgm:pt modelId="{2DFA5ABE-64C9-4496-BB14-0FF169D921CE}" type="sibTrans" cxnId="{B0BAAB70-8AAB-434F-B090-E57F52483FD6}">
      <dgm:prSet/>
      <dgm:spPr/>
      <dgm:t>
        <a:bodyPr/>
        <a:lstStyle/>
        <a:p>
          <a:endParaRPr lang="hu-HU"/>
        </a:p>
      </dgm:t>
    </dgm:pt>
    <dgm:pt modelId="{30171F3F-5A99-4759-939A-1A3DB5C8523E}">
      <dgm:prSet custT="1"/>
      <dgm:spPr/>
      <dgm:t>
        <a:bodyPr/>
        <a:lstStyle/>
        <a:p>
          <a:pPr marL="114300" lvl="1" indent="-114300" algn="l" defTabSz="622300">
            <a:lnSpc>
              <a:spcPct val="90000"/>
            </a:lnSpc>
            <a:spcBef>
              <a:spcPct val="0"/>
            </a:spcBef>
            <a:spcAft>
              <a:spcPct val="15000"/>
            </a:spcAft>
            <a:buFont typeface="Times New Roman" panose="02020603050405020304" pitchFamily="18" charset="0"/>
            <a:buChar char="•"/>
          </a:pPr>
          <a:r>
            <a:rPr lang="hu-HU" sz="1400" kern="1200" dirty="0">
              <a:solidFill>
                <a:prstClr val="black">
                  <a:hueOff val="0"/>
                  <a:satOff val="0"/>
                  <a:lumOff val="0"/>
                  <a:alphaOff val="0"/>
                </a:prstClr>
              </a:solidFill>
              <a:latin typeface="+mn-lt"/>
              <a:ea typeface="+mn-ea"/>
              <a:cs typeface="+mn-cs"/>
            </a:rPr>
            <a:t>Hogyan lehet magát a vállalatot márkázni, forgalmazni, népszerűsíteni?</a:t>
          </a:r>
        </a:p>
      </dgm:t>
    </dgm:pt>
    <dgm:pt modelId="{BE8D5DEF-6BB7-4E6D-9AB9-B7F23911CF92}" type="parTrans" cxnId="{B8989757-8F96-4A2A-A7D7-E1795F66404C}">
      <dgm:prSet/>
      <dgm:spPr/>
      <dgm:t>
        <a:bodyPr/>
        <a:lstStyle/>
        <a:p>
          <a:endParaRPr lang="hu-HU"/>
        </a:p>
      </dgm:t>
    </dgm:pt>
    <dgm:pt modelId="{0DB3FF84-D4A8-48C3-8F6E-48F591A7CF26}" type="sibTrans" cxnId="{B8989757-8F96-4A2A-A7D7-E1795F66404C}">
      <dgm:prSet/>
      <dgm:spPr/>
      <dgm:t>
        <a:bodyPr/>
        <a:lstStyle/>
        <a:p>
          <a:endParaRPr lang="hu-HU"/>
        </a:p>
      </dgm:t>
    </dgm:pt>
    <dgm:pt modelId="{7F4F15A1-31A2-4BCA-90A4-4086B0CBDF65}">
      <dgm:prSet custT="1"/>
      <dgm:spPr/>
      <dgm:t>
        <a:bodyPr/>
        <a:lstStyle/>
        <a:p>
          <a:pPr marL="171450" lvl="1" indent="-171450" algn="l" defTabSz="711200">
            <a:lnSpc>
              <a:spcPct val="90000"/>
            </a:lnSpc>
            <a:spcBef>
              <a:spcPct val="0"/>
            </a:spcBef>
            <a:spcAft>
              <a:spcPct val="15000"/>
            </a:spcAft>
            <a:buFont typeface="Times New Roman" panose="02020603050405020304" pitchFamily="18" charset="0"/>
            <a:buChar char="•"/>
          </a:pPr>
          <a:r>
            <a:rPr lang="hu-HU" sz="1600" kern="1200" dirty="0">
              <a:solidFill>
                <a:prstClr val="black">
                  <a:hueOff val="0"/>
                  <a:satOff val="0"/>
                  <a:lumOff val="0"/>
                  <a:alphaOff val="0"/>
                </a:prstClr>
              </a:solidFill>
              <a:latin typeface="Calibri" panose="020F0502020204030204"/>
              <a:ea typeface="+mn-ea"/>
              <a:cs typeface="+mn-cs"/>
            </a:rPr>
            <a:t>Hosszabb távú, stabilabb szerződések segíthetik a vállalat fenntarthatóságát.</a:t>
          </a:r>
        </a:p>
      </dgm:t>
    </dgm:pt>
    <dgm:pt modelId="{510AD076-F284-45DA-94E1-A499C74C5E08}" type="parTrans" cxnId="{6A09075D-9B26-45BB-BEE2-C30B0AD7D22F}">
      <dgm:prSet/>
      <dgm:spPr/>
      <dgm:t>
        <a:bodyPr/>
        <a:lstStyle/>
        <a:p>
          <a:endParaRPr lang="hu-HU"/>
        </a:p>
      </dgm:t>
    </dgm:pt>
    <dgm:pt modelId="{F9F1D6D7-C78E-47DB-A318-2929FC41766E}" type="sibTrans" cxnId="{6A09075D-9B26-45BB-BEE2-C30B0AD7D22F}">
      <dgm:prSet/>
      <dgm:spPr/>
      <dgm:t>
        <a:bodyPr/>
        <a:lstStyle/>
        <a:p>
          <a:endParaRPr lang="hu-HU"/>
        </a:p>
      </dgm:t>
    </dgm:pt>
    <dgm:pt modelId="{CAF49CF6-D661-4288-B413-EFCB5B3E2B5F}" type="pres">
      <dgm:prSet presAssocID="{862E1EAF-B1CE-4B44-B2B1-F50DAA6B69F0}" presName="Name0" presStyleCnt="0">
        <dgm:presLayoutVars>
          <dgm:dir/>
          <dgm:animLvl val="lvl"/>
          <dgm:resizeHandles val="exact"/>
        </dgm:presLayoutVars>
      </dgm:prSet>
      <dgm:spPr/>
    </dgm:pt>
    <dgm:pt modelId="{5E29B0AA-4F9C-4D09-BE91-09B4706215F1}" type="pres">
      <dgm:prSet presAssocID="{AFFFB3E2-5E65-425A-B50F-C85E8FBFA734}" presName="linNode" presStyleCnt="0"/>
      <dgm:spPr/>
    </dgm:pt>
    <dgm:pt modelId="{E805F086-540C-400C-AE8D-EB336FF84683}" type="pres">
      <dgm:prSet presAssocID="{AFFFB3E2-5E65-425A-B50F-C85E8FBFA734}" presName="parentText" presStyleLbl="node1" presStyleIdx="0" presStyleCnt="4">
        <dgm:presLayoutVars>
          <dgm:chMax val="1"/>
          <dgm:bulletEnabled val="1"/>
        </dgm:presLayoutVars>
      </dgm:prSet>
      <dgm:spPr/>
    </dgm:pt>
    <dgm:pt modelId="{A0056085-160C-4B7B-8D3B-554B2AAC791D}" type="pres">
      <dgm:prSet presAssocID="{AFFFB3E2-5E65-425A-B50F-C85E8FBFA734}" presName="descendantText" presStyleLbl="alignAccFollowNode1" presStyleIdx="0" presStyleCnt="4">
        <dgm:presLayoutVars>
          <dgm:bulletEnabled val="1"/>
        </dgm:presLayoutVars>
      </dgm:prSet>
      <dgm:spPr/>
    </dgm:pt>
    <dgm:pt modelId="{90477058-938F-4A7B-B0CA-B96356D3EE5A}" type="pres">
      <dgm:prSet presAssocID="{397EF211-76B9-4548-8193-C19FA0DF08AA}" presName="sp" presStyleCnt="0"/>
      <dgm:spPr/>
    </dgm:pt>
    <dgm:pt modelId="{E2F21444-6E02-482B-B0FE-212FC8F2B38B}" type="pres">
      <dgm:prSet presAssocID="{9B9EFC3D-1D2C-4586-91A4-EE007F5941E4}" presName="linNode" presStyleCnt="0"/>
      <dgm:spPr/>
    </dgm:pt>
    <dgm:pt modelId="{3116D308-9A1E-4664-A6BE-E683D772DF89}" type="pres">
      <dgm:prSet presAssocID="{9B9EFC3D-1D2C-4586-91A4-EE007F5941E4}" presName="parentText" presStyleLbl="node1" presStyleIdx="1" presStyleCnt="4">
        <dgm:presLayoutVars>
          <dgm:chMax val="1"/>
          <dgm:bulletEnabled val="1"/>
        </dgm:presLayoutVars>
      </dgm:prSet>
      <dgm:spPr/>
    </dgm:pt>
    <dgm:pt modelId="{F8447BCB-D0A2-4EAD-9D32-5D81C9B5BE51}" type="pres">
      <dgm:prSet presAssocID="{9B9EFC3D-1D2C-4586-91A4-EE007F5941E4}" presName="descendantText" presStyleLbl="alignAccFollowNode1" presStyleIdx="1" presStyleCnt="4">
        <dgm:presLayoutVars>
          <dgm:bulletEnabled val="1"/>
        </dgm:presLayoutVars>
      </dgm:prSet>
      <dgm:spPr/>
    </dgm:pt>
    <dgm:pt modelId="{29E17ABC-E086-4C43-9D84-32F4597DF2C2}" type="pres">
      <dgm:prSet presAssocID="{27DB9E38-4F3E-4A7D-BCA2-FCC7BF46F7BA}" presName="sp" presStyleCnt="0"/>
      <dgm:spPr/>
    </dgm:pt>
    <dgm:pt modelId="{2E290E43-1DAB-4C8C-ACFB-D6C1C613026B}" type="pres">
      <dgm:prSet presAssocID="{0B36DCAF-AB5F-41D4-B828-DC4ED13785FE}" presName="linNode" presStyleCnt="0"/>
      <dgm:spPr/>
    </dgm:pt>
    <dgm:pt modelId="{F62111E7-A6C3-4AD8-A743-926FEEA224BE}" type="pres">
      <dgm:prSet presAssocID="{0B36DCAF-AB5F-41D4-B828-DC4ED13785FE}" presName="parentText" presStyleLbl="node1" presStyleIdx="2" presStyleCnt="4">
        <dgm:presLayoutVars>
          <dgm:chMax val="1"/>
          <dgm:bulletEnabled val="1"/>
        </dgm:presLayoutVars>
      </dgm:prSet>
      <dgm:spPr/>
    </dgm:pt>
    <dgm:pt modelId="{3FB85A88-547B-44D3-8102-F3FDB3846085}" type="pres">
      <dgm:prSet presAssocID="{0B36DCAF-AB5F-41D4-B828-DC4ED13785FE}" presName="descendantText" presStyleLbl="alignAccFollowNode1" presStyleIdx="2" presStyleCnt="4">
        <dgm:presLayoutVars>
          <dgm:bulletEnabled val="1"/>
        </dgm:presLayoutVars>
      </dgm:prSet>
      <dgm:spPr/>
    </dgm:pt>
    <dgm:pt modelId="{52FCD150-3BFF-4700-A1D9-6178AE304A9E}" type="pres">
      <dgm:prSet presAssocID="{F2293344-4BDF-4FAA-8115-2509E1739FBA}" presName="sp" presStyleCnt="0"/>
      <dgm:spPr/>
    </dgm:pt>
    <dgm:pt modelId="{D5215599-A024-44F8-9D88-6BB9D11B6752}" type="pres">
      <dgm:prSet presAssocID="{6488CB6C-1CC6-49E0-8457-153D33772014}" presName="linNode" presStyleCnt="0"/>
      <dgm:spPr/>
    </dgm:pt>
    <dgm:pt modelId="{D05EB96B-6580-41FA-A25F-99277D0723FD}" type="pres">
      <dgm:prSet presAssocID="{6488CB6C-1CC6-49E0-8457-153D33772014}" presName="parentText" presStyleLbl="node1" presStyleIdx="3" presStyleCnt="4">
        <dgm:presLayoutVars>
          <dgm:chMax val="1"/>
          <dgm:bulletEnabled val="1"/>
        </dgm:presLayoutVars>
      </dgm:prSet>
      <dgm:spPr/>
    </dgm:pt>
    <dgm:pt modelId="{61F1B543-EEE8-4EFA-BC97-F7E4D0C95CC1}" type="pres">
      <dgm:prSet presAssocID="{6488CB6C-1CC6-49E0-8457-153D33772014}" presName="descendantText" presStyleLbl="alignAccFollowNode1" presStyleIdx="3" presStyleCnt="4">
        <dgm:presLayoutVars>
          <dgm:bulletEnabled val="1"/>
        </dgm:presLayoutVars>
      </dgm:prSet>
      <dgm:spPr/>
    </dgm:pt>
  </dgm:ptLst>
  <dgm:cxnLst>
    <dgm:cxn modelId="{EE2C3E0A-BAAB-4BF0-92D3-258029B7AC6D}" srcId="{862E1EAF-B1CE-4B44-B2B1-F50DAA6B69F0}" destId="{AFFFB3E2-5E65-425A-B50F-C85E8FBFA734}" srcOrd="0" destOrd="0" parTransId="{C54EB798-FC1A-4CA9-8E47-2766B0468319}" sibTransId="{397EF211-76B9-4548-8193-C19FA0DF08AA}"/>
    <dgm:cxn modelId="{8D835C21-D9FD-41E0-9688-971721A9DBBE}" type="presOf" srcId="{7374F418-1059-4F72-BD77-C7E3CF596D16}" destId="{F8447BCB-D0A2-4EAD-9D32-5D81C9B5BE51}" srcOrd="0" destOrd="0" presId="urn:microsoft.com/office/officeart/2005/8/layout/vList5"/>
    <dgm:cxn modelId="{FBC9CD28-BD0A-49CF-B811-428D6CA31486}" type="presOf" srcId="{30171F3F-5A99-4759-939A-1A3DB5C8523E}" destId="{3FB85A88-547B-44D3-8102-F3FDB3846085}" srcOrd="0" destOrd="1" presId="urn:microsoft.com/office/officeart/2005/8/layout/vList5"/>
    <dgm:cxn modelId="{17B0FF38-B8D4-4753-A06F-16C9D700454F}" type="presOf" srcId="{E7E5AF01-6D6B-4602-824C-8D9F46B6CCC5}" destId="{F8447BCB-D0A2-4EAD-9D32-5D81C9B5BE51}" srcOrd="0" destOrd="1" presId="urn:microsoft.com/office/officeart/2005/8/layout/vList5"/>
    <dgm:cxn modelId="{45625B5B-F798-465D-A162-1548A6422B78}" srcId="{862E1EAF-B1CE-4B44-B2B1-F50DAA6B69F0}" destId="{6488CB6C-1CC6-49E0-8457-153D33772014}" srcOrd="3" destOrd="0" parTransId="{FF4743DC-AC8C-4612-AB62-EADA29C16B71}" sibTransId="{D378867A-A24D-43C9-971A-34DF810CDBDE}"/>
    <dgm:cxn modelId="{EBDF4D5C-52C9-472C-8602-D98F45DE82BB}" type="presOf" srcId="{FDCDB738-6DB6-48FE-8CA3-E2CD30928403}" destId="{3FB85A88-547B-44D3-8102-F3FDB3846085}" srcOrd="0" destOrd="0" presId="urn:microsoft.com/office/officeart/2005/8/layout/vList5"/>
    <dgm:cxn modelId="{6A09075D-9B26-45BB-BEE2-C30B0AD7D22F}" srcId="{6488CB6C-1CC6-49E0-8457-153D33772014}" destId="{7F4F15A1-31A2-4BCA-90A4-4086B0CBDF65}" srcOrd="1" destOrd="0" parTransId="{510AD076-F284-45DA-94E1-A499C74C5E08}" sibTransId="{F9F1D6D7-C78E-47DB-A318-2929FC41766E}"/>
    <dgm:cxn modelId="{B3EDE15D-9262-4145-940B-AFAD1FD78776}" type="presOf" srcId="{00C8F80B-304A-408E-B7F8-623CE607614A}" destId="{61F1B543-EEE8-4EFA-BC97-F7E4D0C95CC1}" srcOrd="0" destOrd="0" presId="urn:microsoft.com/office/officeart/2005/8/layout/vList5"/>
    <dgm:cxn modelId="{CE36BD49-37E4-4ABC-8C6E-B6A4ACB016E8}" type="presOf" srcId="{7F4F15A1-31A2-4BCA-90A4-4086B0CBDF65}" destId="{61F1B543-EEE8-4EFA-BC97-F7E4D0C95CC1}" srcOrd="0" destOrd="1" presId="urn:microsoft.com/office/officeart/2005/8/layout/vList5"/>
    <dgm:cxn modelId="{9200476B-2253-455E-BD87-7B29026961E2}" srcId="{0B36DCAF-AB5F-41D4-B828-DC4ED13785FE}" destId="{FDCDB738-6DB6-48FE-8CA3-E2CD30928403}" srcOrd="0" destOrd="0" parTransId="{90894BFD-21E6-403C-B39F-42796D95DB0B}" sibTransId="{33D6CA32-16E1-46BA-8256-1B09EC32D13C}"/>
    <dgm:cxn modelId="{F9E3746D-9E87-4617-B368-FB44BFE4C3A5}" type="presOf" srcId="{6488CB6C-1CC6-49E0-8457-153D33772014}" destId="{D05EB96B-6580-41FA-A25F-99277D0723FD}" srcOrd="0" destOrd="0" presId="urn:microsoft.com/office/officeart/2005/8/layout/vList5"/>
    <dgm:cxn modelId="{B0BAAB70-8AAB-434F-B090-E57F52483FD6}" srcId="{9B9EFC3D-1D2C-4586-91A4-EE007F5941E4}" destId="{E7E5AF01-6D6B-4602-824C-8D9F46B6CCC5}" srcOrd="1" destOrd="0" parTransId="{B5D0AE4F-7917-4C38-812A-632852DECDD9}" sibTransId="{2DFA5ABE-64C9-4496-BB14-0FF169D921CE}"/>
    <dgm:cxn modelId="{04665775-DDDE-44AC-993A-1565C034E45F}" type="presOf" srcId="{AFFFB3E2-5E65-425A-B50F-C85E8FBFA734}" destId="{E805F086-540C-400C-AE8D-EB336FF84683}" srcOrd="0" destOrd="0" presId="urn:microsoft.com/office/officeart/2005/8/layout/vList5"/>
    <dgm:cxn modelId="{B8989757-8F96-4A2A-A7D7-E1795F66404C}" srcId="{0B36DCAF-AB5F-41D4-B828-DC4ED13785FE}" destId="{30171F3F-5A99-4759-939A-1A3DB5C8523E}" srcOrd="1" destOrd="0" parTransId="{BE8D5DEF-6BB7-4E6D-9AB9-B7F23911CF92}" sibTransId="{0DB3FF84-D4A8-48C3-8F6E-48F591A7CF26}"/>
    <dgm:cxn modelId="{66116958-16D7-47C6-895D-2EA7CA62EBDF}" srcId="{6488CB6C-1CC6-49E0-8457-153D33772014}" destId="{00C8F80B-304A-408E-B7F8-623CE607614A}" srcOrd="0" destOrd="0" parTransId="{E0B9DB04-E15E-4A2F-8312-4B14BFB7FD3A}" sibTransId="{011FDA0F-0D82-4C9F-BED5-4597A5B7960E}"/>
    <dgm:cxn modelId="{64DA459F-A6A5-4440-A1CA-CA938AE99918}" type="presOf" srcId="{ECE44975-226C-47F2-97A8-8EBE99AB8A78}" destId="{A0056085-160C-4B7B-8D3B-554B2AAC791D}" srcOrd="0" destOrd="0" presId="urn:microsoft.com/office/officeart/2005/8/layout/vList5"/>
    <dgm:cxn modelId="{9554D6C4-25A8-42A2-BD12-53AEBD6F36EE}" type="presOf" srcId="{862E1EAF-B1CE-4B44-B2B1-F50DAA6B69F0}" destId="{CAF49CF6-D661-4288-B413-EFCB5B3E2B5F}" srcOrd="0" destOrd="0" presId="urn:microsoft.com/office/officeart/2005/8/layout/vList5"/>
    <dgm:cxn modelId="{AF35F3D0-36ED-421E-B814-0B4A51BE158A}" type="presOf" srcId="{9B9EFC3D-1D2C-4586-91A4-EE007F5941E4}" destId="{3116D308-9A1E-4664-A6BE-E683D772DF89}" srcOrd="0" destOrd="0" presId="urn:microsoft.com/office/officeart/2005/8/layout/vList5"/>
    <dgm:cxn modelId="{DB2930D4-6026-42FB-B106-79F7160111A3}" type="presOf" srcId="{0B36DCAF-AB5F-41D4-B828-DC4ED13785FE}" destId="{F62111E7-A6C3-4AD8-A743-926FEEA224BE}" srcOrd="0" destOrd="0" presId="urn:microsoft.com/office/officeart/2005/8/layout/vList5"/>
    <dgm:cxn modelId="{2CFAABD7-BA5A-4B5F-AB89-16072C32157A}" srcId="{9B9EFC3D-1D2C-4586-91A4-EE007F5941E4}" destId="{7374F418-1059-4F72-BD77-C7E3CF596D16}" srcOrd="0" destOrd="0" parTransId="{915515BB-CCE5-4718-BDD7-B6CBABCF2070}" sibTransId="{29E6393B-DABF-46AA-94C1-113496692983}"/>
    <dgm:cxn modelId="{86CA93DF-8905-4DAE-86A8-A310C2467B0F}" srcId="{862E1EAF-B1CE-4B44-B2B1-F50DAA6B69F0}" destId="{9B9EFC3D-1D2C-4586-91A4-EE007F5941E4}" srcOrd="1" destOrd="0" parTransId="{73771F70-BD88-4C07-B80A-C1DDDDDB9423}" sibTransId="{27DB9E38-4F3E-4A7D-BCA2-FCC7BF46F7BA}"/>
    <dgm:cxn modelId="{6FCE27EC-2B1B-4261-98EA-5980D7C5D4DC}" srcId="{862E1EAF-B1CE-4B44-B2B1-F50DAA6B69F0}" destId="{0B36DCAF-AB5F-41D4-B828-DC4ED13785FE}" srcOrd="2" destOrd="0" parTransId="{6E0FCA97-CD21-4148-AD19-68722B5FD508}" sibTransId="{F2293344-4BDF-4FAA-8115-2509E1739FBA}"/>
    <dgm:cxn modelId="{117C47F3-1474-47E1-B24F-6F2C7B9FE8CC}" srcId="{AFFFB3E2-5E65-425A-B50F-C85E8FBFA734}" destId="{ECE44975-226C-47F2-97A8-8EBE99AB8A78}" srcOrd="0" destOrd="0" parTransId="{603A64D7-AD37-417E-8E51-28364D141E06}" sibTransId="{1BE12E3D-6474-459E-8510-3FD9A41C6B37}"/>
    <dgm:cxn modelId="{89884BB2-9D45-470F-815C-5E0BC88CD3DA}" type="presParOf" srcId="{CAF49CF6-D661-4288-B413-EFCB5B3E2B5F}" destId="{5E29B0AA-4F9C-4D09-BE91-09B4706215F1}" srcOrd="0" destOrd="0" presId="urn:microsoft.com/office/officeart/2005/8/layout/vList5"/>
    <dgm:cxn modelId="{B5A62B66-7336-4368-BAE2-FDDC4E872EAE}" type="presParOf" srcId="{5E29B0AA-4F9C-4D09-BE91-09B4706215F1}" destId="{E805F086-540C-400C-AE8D-EB336FF84683}" srcOrd="0" destOrd="0" presId="urn:microsoft.com/office/officeart/2005/8/layout/vList5"/>
    <dgm:cxn modelId="{BFF9E193-89BB-478F-8B79-635B56FE6FA3}" type="presParOf" srcId="{5E29B0AA-4F9C-4D09-BE91-09B4706215F1}" destId="{A0056085-160C-4B7B-8D3B-554B2AAC791D}" srcOrd="1" destOrd="0" presId="urn:microsoft.com/office/officeart/2005/8/layout/vList5"/>
    <dgm:cxn modelId="{3AA73EC4-EC85-4435-8EF9-BB1E4B5E1B5D}" type="presParOf" srcId="{CAF49CF6-D661-4288-B413-EFCB5B3E2B5F}" destId="{90477058-938F-4A7B-B0CA-B96356D3EE5A}" srcOrd="1" destOrd="0" presId="urn:microsoft.com/office/officeart/2005/8/layout/vList5"/>
    <dgm:cxn modelId="{D496D32F-2DBA-4256-8D88-9C848B1F139A}" type="presParOf" srcId="{CAF49CF6-D661-4288-B413-EFCB5B3E2B5F}" destId="{E2F21444-6E02-482B-B0FE-212FC8F2B38B}" srcOrd="2" destOrd="0" presId="urn:microsoft.com/office/officeart/2005/8/layout/vList5"/>
    <dgm:cxn modelId="{7374A297-F049-4A8C-9E06-96DE99FFF594}" type="presParOf" srcId="{E2F21444-6E02-482B-B0FE-212FC8F2B38B}" destId="{3116D308-9A1E-4664-A6BE-E683D772DF89}" srcOrd="0" destOrd="0" presId="urn:microsoft.com/office/officeart/2005/8/layout/vList5"/>
    <dgm:cxn modelId="{81449334-E2CE-432C-BF79-673C31643B96}" type="presParOf" srcId="{E2F21444-6E02-482B-B0FE-212FC8F2B38B}" destId="{F8447BCB-D0A2-4EAD-9D32-5D81C9B5BE51}" srcOrd="1" destOrd="0" presId="urn:microsoft.com/office/officeart/2005/8/layout/vList5"/>
    <dgm:cxn modelId="{B98C9E9A-47F5-4C93-B3BD-819DE572446D}" type="presParOf" srcId="{CAF49CF6-D661-4288-B413-EFCB5B3E2B5F}" destId="{29E17ABC-E086-4C43-9D84-32F4597DF2C2}" srcOrd="3" destOrd="0" presId="urn:microsoft.com/office/officeart/2005/8/layout/vList5"/>
    <dgm:cxn modelId="{FE21A5CF-2D6E-435C-AA55-9F539D0E4CDD}" type="presParOf" srcId="{CAF49CF6-D661-4288-B413-EFCB5B3E2B5F}" destId="{2E290E43-1DAB-4C8C-ACFB-D6C1C613026B}" srcOrd="4" destOrd="0" presId="urn:microsoft.com/office/officeart/2005/8/layout/vList5"/>
    <dgm:cxn modelId="{9993CA3B-1349-43BA-BBAA-A4E593C53EAF}" type="presParOf" srcId="{2E290E43-1DAB-4C8C-ACFB-D6C1C613026B}" destId="{F62111E7-A6C3-4AD8-A743-926FEEA224BE}" srcOrd="0" destOrd="0" presId="urn:microsoft.com/office/officeart/2005/8/layout/vList5"/>
    <dgm:cxn modelId="{12816C48-1536-41B1-A024-70B4A81EAB51}" type="presParOf" srcId="{2E290E43-1DAB-4C8C-ACFB-D6C1C613026B}" destId="{3FB85A88-547B-44D3-8102-F3FDB3846085}" srcOrd="1" destOrd="0" presId="urn:microsoft.com/office/officeart/2005/8/layout/vList5"/>
    <dgm:cxn modelId="{D4991EF1-2549-4812-8B60-3447BB1C82DB}" type="presParOf" srcId="{CAF49CF6-D661-4288-B413-EFCB5B3E2B5F}" destId="{52FCD150-3BFF-4700-A1D9-6178AE304A9E}" srcOrd="5" destOrd="0" presId="urn:microsoft.com/office/officeart/2005/8/layout/vList5"/>
    <dgm:cxn modelId="{F4CF2DD1-9ACA-4430-B22E-AE62E59F5800}" type="presParOf" srcId="{CAF49CF6-D661-4288-B413-EFCB5B3E2B5F}" destId="{D5215599-A024-44F8-9D88-6BB9D11B6752}" srcOrd="6" destOrd="0" presId="urn:microsoft.com/office/officeart/2005/8/layout/vList5"/>
    <dgm:cxn modelId="{AB90B0B9-87F5-410E-A28C-2ACDFC2DD6F6}" type="presParOf" srcId="{D5215599-A024-44F8-9D88-6BB9D11B6752}" destId="{D05EB96B-6580-41FA-A25F-99277D0723FD}" srcOrd="0" destOrd="0" presId="urn:microsoft.com/office/officeart/2005/8/layout/vList5"/>
    <dgm:cxn modelId="{885E2868-53A7-4AA4-A45F-2A3F62ADE1EC}" type="presParOf" srcId="{D5215599-A024-44F8-9D88-6BB9D11B6752}" destId="{61F1B543-EEE8-4EFA-BC97-F7E4D0C95C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49A9F6-0D26-48C1-BD2C-241438E44C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F31A40D-E68C-472F-BE7D-03924D419546}">
      <dgm:prSet phldrT="[Szöveg]"/>
      <dgm:spPr/>
      <dgm:t>
        <a:bodyPr/>
        <a:lstStyle/>
        <a:p>
          <a:r>
            <a:rPr lang="hu-HU" dirty="0"/>
            <a:t>A termékek/szolgáltatások előállítása vagy beszerzése</a:t>
          </a:r>
          <a:endParaRPr lang="en-GB" dirty="0"/>
        </a:p>
      </dgm:t>
    </dgm:pt>
    <dgm:pt modelId="{28C67E83-A276-4F71-9EE1-1384190E8396}" type="parTrans" cxnId="{F6E9D6A7-2A77-4CF1-B2DA-CC38F555C722}">
      <dgm:prSet/>
      <dgm:spPr/>
      <dgm:t>
        <a:bodyPr/>
        <a:lstStyle/>
        <a:p>
          <a:endParaRPr lang="en-GB"/>
        </a:p>
      </dgm:t>
    </dgm:pt>
    <dgm:pt modelId="{E90F2805-43AC-440E-9374-94B9F29A035A}" type="sibTrans" cxnId="{F6E9D6A7-2A77-4CF1-B2DA-CC38F555C722}">
      <dgm:prSet/>
      <dgm:spPr/>
      <dgm:t>
        <a:bodyPr/>
        <a:lstStyle/>
        <a:p>
          <a:endParaRPr lang="en-GB"/>
        </a:p>
      </dgm:t>
    </dgm:pt>
    <dgm:pt modelId="{1EC10D0E-FEAA-4A9D-AB99-4DAE48135015}">
      <dgm:prSet phldrT="[Szöveg]" custT="1"/>
      <dgm:spPr/>
      <dgm:t>
        <a:bodyPr/>
        <a:lstStyle/>
        <a:p>
          <a:r>
            <a:rPr lang="hu-HU" sz="1600" kern="1200" dirty="0">
              <a:solidFill>
                <a:prstClr val="black">
                  <a:hueOff val="0"/>
                  <a:satOff val="0"/>
                  <a:lumOff val="0"/>
                  <a:alphaOff val="0"/>
                </a:prstClr>
              </a:solidFill>
              <a:latin typeface="Calibri" panose="020F0502020204030204"/>
              <a:ea typeface="+mn-ea"/>
              <a:cs typeface="+mn-cs"/>
            </a:rPr>
            <a:t>Szigorú recept alapján, általában erős franchise-követelményekkel. </a:t>
          </a:r>
          <a:endParaRPr lang="en-GB" sz="1600" kern="1200" noProof="0" dirty="0">
            <a:solidFill>
              <a:prstClr val="black">
                <a:hueOff val="0"/>
                <a:satOff val="0"/>
                <a:lumOff val="0"/>
                <a:alphaOff val="0"/>
              </a:prstClr>
            </a:solidFill>
            <a:latin typeface="Calibri" panose="020F0502020204030204"/>
            <a:ea typeface="+mn-ea"/>
            <a:cs typeface="+mn-cs"/>
          </a:endParaRPr>
        </a:p>
      </dgm:t>
    </dgm:pt>
    <dgm:pt modelId="{D9109E63-AE1B-46B3-815D-3E46268E1806}" type="parTrans" cxnId="{76EB8724-ECC7-4A4C-BD6E-12B7C8878733}">
      <dgm:prSet/>
      <dgm:spPr/>
      <dgm:t>
        <a:bodyPr/>
        <a:lstStyle/>
        <a:p>
          <a:endParaRPr lang="en-GB"/>
        </a:p>
      </dgm:t>
    </dgm:pt>
    <dgm:pt modelId="{35B9D8EC-78EB-403F-B8C0-4C0BFCE3CB18}" type="sibTrans" cxnId="{76EB8724-ECC7-4A4C-BD6E-12B7C8878733}">
      <dgm:prSet/>
      <dgm:spPr/>
      <dgm:t>
        <a:bodyPr/>
        <a:lstStyle/>
        <a:p>
          <a:endParaRPr lang="en-GB"/>
        </a:p>
      </dgm:t>
    </dgm:pt>
    <dgm:pt modelId="{9160D86E-9BB8-48E5-B057-5AB0D9688F03}">
      <dgm:prSet phldrT="[Szöveg]"/>
      <dgm:spPr/>
      <dgm:t>
        <a:bodyPr/>
        <a:lstStyle/>
        <a:p>
          <a:r>
            <a:rPr lang="hu-HU" dirty="0"/>
            <a:t>A logisztika és az értékesítési pontok</a:t>
          </a:r>
          <a:endParaRPr lang="en-GB" dirty="0"/>
        </a:p>
      </dgm:t>
    </dgm:pt>
    <dgm:pt modelId="{B5F7B2D0-55DF-4002-82AE-FAF3AB988414}" type="parTrans" cxnId="{99A11759-EECA-4455-82B5-C08B524BE144}">
      <dgm:prSet/>
      <dgm:spPr/>
      <dgm:t>
        <a:bodyPr/>
        <a:lstStyle/>
        <a:p>
          <a:endParaRPr lang="en-GB"/>
        </a:p>
      </dgm:t>
    </dgm:pt>
    <dgm:pt modelId="{E5741034-6134-4A3E-822D-5893677BD894}" type="sibTrans" cxnId="{99A11759-EECA-4455-82B5-C08B524BE144}">
      <dgm:prSet/>
      <dgm:spPr/>
      <dgm:t>
        <a:bodyPr/>
        <a:lstStyle/>
        <a:p>
          <a:endParaRPr lang="en-GB"/>
        </a:p>
      </dgm:t>
    </dgm:pt>
    <dgm:pt modelId="{DA65FF6A-6367-40DC-9E43-DA6A7374C809}">
      <dgm:prSet phldrT="[Szöveg]" custT="1"/>
      <dgm:spPr/>
      <dgm:t>
        <a:bodyPr/>
        <a:lstStyle/>
        <a:p>
          <a:r>
            <a:rPr lang="hu-HU" sz="1600" dirty="0"/>
            <a:t>Hol és hogyan nyíljon meg az új franchise üzlet? </a:t>
          </a:r>
          <a:endParaRPr lang="en-GB" sz="1600" dirty="0"/>
        </a:p>
      </dgm:t>
    </dgm:pt>
    <dgm:pt modelId="{59A3AD91-8DC1-4AFD-81C8-C3730C8C0DD0}" type="parTrans" cxnId="{4F715C13-CE6D-40A1-B8DB-5B65AAB7BF5E}">
      <dgm:prSet/>
      <dgm:spPr/>
      <dgm:t>
        <a:bodyPr/>
        <a:lstStyle/>
        <a:p>
          <a:endParaRPr lang="en-GB"/>
        </a:p>
      </dgm:t>
    </dgm:pt>
    <dgm:pt modelId="{556CD212-0114-4287-999F-F7C41F815136}" type="sibTrans" cxnId="{4F715C13-CE6D-40A1-B8DB-5B65AAB7BF5E}">
      <dgm:prSet/>
      <dgm:spPr/>
      <dgm:t>
        <a:bodyPr/>
        <a:lstStyle/>
        <a:p>
          <a:endParaRPr lang="en-GB"/>
        </a:p>
      </dgm:t>
    </dgm:pt>
    <dgm:pt modelId="{51DDBACE-2E60-4EF4-9CD3-34E1C6AC5DA4}">
      <dgm:prSet phldrT="[Szöveg]"/>
      <dgm:spPr/>
      <dgm:t>
        <a:bodyPr/>
        <a:lstStyle/>
        <a:p>
          <a:r>
            <a:rPr lang="en-US" dirty="0"/>
            <a:t>Marketing </a:t>
          </a:r>
          <a:r>
            <a:rPr lang="hu-HU" dirty="0"/>
            <a:t>és promóció</a:t>
          </a:r>
          <a:endParaRPr lang="en-GB" dirty="0"/>
        </a:p>
      </dgm:t>
    </dgm:pt>
    <dgm:pt modelId="{63283D23-6984-404E-8D6B-78E19AB8A3D0}" type="parTrans" cxnId="{C927C2EB-469E-43D4-85E5-0E83499E0983}">
      <dgm:prSet/>
      <dgm:spPr/>
      <dgm:t>
        <a:bodyPr/>
        <a:lstStyle/>
        <a:p>
          <a:endParaRPr lang="en-GB"/>
        </a:p>
      </dgm:t>
    </dgm:pt>
    <dgm:pt modelId="{0653A109-DD39-4A3C-B35A-280B330F79E3}" type="sibTrans" cxnId="{C927C2EB-469E-43D4-85E5-0E83499E0983}">
      <dgm:prSet/>
      <dgm:spPr/>
      <dgm:t>
        <a:bodyPr/>
        <a:lstStyle/>
        <a:p>
          <a:endParaRPr lang="en-GB"/>
        </a:p>
      </dgm:t>
    </dgm:pt>
    <dgm:pt modelId="{225E6B9E-CEFF-48BC-BE38-C816B05F21CB}">
      <dgm:prSet phldrT="[Szöveg]" custT="1"/>
      <dgm:spPr/>
      <dgm:t>
        <a:bodyPr/>
        <a:lstStyle/>
        <a:p>
          <a:r>
            <a:rPr lang="hu-HU" sz="1600" dirty="0"/>
            <a:t>Általában a franchise szintjén történik</a:t>
          </a:r>
          <a:endParaRPr lang="en-GB" sz="1600" dirty="0"/>
        </a:p>
      </dgm:t>
    </dgm:pt>
    <dgm:pt modelId="{8A6C02A5-B7A4-41E0-B8E1-38AC601EFDCD}" type="parTrans" cxnId="{EFDC9AF9-FDD9-44E9-912B-5121697436C9}">
      <dgm:prSet/>
      <dgm:spPr/>
      <dgm:t>
        <a:bodyPr/>
        <a:lstStyle/>
        <a:p>
          <a:endParaRPr lang="en-GB"/>
        </a:p>
      </dgm:t>
    </dgm:pt>
    <dgm:pt modelId="{05FFDFE6-F989-4BF0-B913-36BB75E38EAE}" type="sibTrans" cxnId="{EFDC9AF9-FDD9-44E9-912B-5121697436C9}">
      <dgm:prSet/>
      <dgm:spPr/>
      <dgm:t>
        <a:bodyPr/>
        <a:lstStyle/>
        <a:p>
          <a:endParaRPr lang="en-GB"/>
        </a:p>
      </dgm:t>
    </dgm:pt>
    <dgm:pt modelId="{88288F75-F2D7-43BD-A60B-5D2549AFC4B7}">
      <dgm:prSet phldrT="[Szöveg]"/>
      <dgm:spPr/>
      <dgm:t>
        <a:bodyPr/>
        <a:lstStyle/>
        <a:p>
          <a:r>
            <a:rPr lang="hu-HU" dirty="0"/>
            <a:t>Cserébe</a:t>
          </a:r>
          <a:r>
            <a:rPr lang="en-US" dirty="0"/>
            <a:t>, …</a:t>
          </a:r>
          <a:endParaRPr lang="en-GB" dirty="0"/>
        </a:p>
      </dgm:t>
    </dgm:pt>
    <dgm:pt modelId="{34BE5D42-D80C-4F45-BE38-9ADBDE6073C2}" type="parTrans" cxnId="{C542A0A5-8243-4668-9889-34C57043D4FD}">
      <dgm:prSet/>
      <dgm:spPr/>
      <dgm:t>
        <a:bodyPr/>
        <a:lstStyle/>
        <a:p>
          <a:endParaRPr lang="en-GB"/>
        </a:p>
      </dgm:t>
    </dgm:pt>
    <dgm:pt modelId="{3E5C33EE-2C27-49EC-808C-CAA1066A8BDB}" type="sibTrans" cxnId="{C542A0A5-8243-4668-9889-34C57043D4FD}">
      <dgm:prSet/>
      <dgm:spPr/>
      <dgm:t>
        <a:bodyPr/>
        <a:lstStyle/>
        <a:p>
          <a:endParaRPr lang="en-GB"/>
        </a:p>
      </dgm:t>
    </dgm:pt>
    <dgm:pt modelId="{DF21D9ED-8B74-4F6C-9CDA-A888354B1179}">
      <dgm:prSet phldrT="[Szöveg]" custT="1"/>
      <dgm:spPr/>
      <dgm:t>
        <a:bodyPr/>
        <a:lstStyle/>
        <a:p>
          <a:r>
            <a:rPr lang="hu-HU" sz="1600" dirty="0"/>
            <a:t>Nem kell egy egész vállalkozást a semmiből kitalálni.</a:t>
          </a:r>
          <a:endParaRPr lang="en-GB" sz="1600" dirty="0"/>
        </a:p>
      </dgm:t>
    </dgm:pt>
    <dgm:pt modelId="{607E5A19-32BD-4C58-A960-6B009143B4C6}" type="parTrans" cxnId="{8D8CF56F-82B5-4EAC-BDC7-F1156F6C5BB4}">
      <dgm:prSet/>
      <dgm:spPr/>
      <dgm:t>
        <a:bodyPr/>
        <a:lstStyle/>
        <a:p>
          <a:endParaRPr lang="en-GB"/>
        </a:p>
      </dgm:t>
    </dgm:pt>
    <dgm:pt modelId="{CC2F9854-B478-4EA3-9B23-35F3DDC70D21}" type="sibTrans" cxnId="{8D8CF56F-82B5-4EAC-BDC7-F1156F6C5BB4}">
      <dgm:prSet/>
      <dgm:spPr/>
      <dgm:t>
        <a:bodyPr/>
        <a:lstStyle/>
        <a:p>
          <a:endParaRPr lang="en-GB"/>
        </a:p>
      </dgm:t>
    </dgm:pt>
    <dgm:pt modelId="{400A7371-EED0-4CAF-82A5-6CCF231385E4}">
      <dgm:prSet custT="1"/>
      <dgm:spPr/>
      <dgm:t>
        <a:bodyPr/>
        <a:lstStyle/>
        <a:p>
          <a:r>
            <a:rPr lang="hu-HU" sz="1600" kern="1200" dirty="0">
              <a:solidFill>
                <a:prstClr val="black">
                  <a:hueOff val="0"/>
                  <a:satOff val="0"/>
                  <a:lumOff val="0"/>
                  <a:alphaOff val="0"/>
                </a:prstClr>
              </a:solidFill>
              <a:latin typeface="Calibri" panose="020F0502020204030204"/>
              <a:ea typeface="+mn-ea"/>
              <a:cs typeface="+mn-cs"/>
            </a:rPr>
            <a:t>Gyakran közvetlen hozzáféréssel a beszállítókhoz/beszállítókhoz</a:t>
          </a:r>
        </a:p>
      </dgm:t>
    </dgm:pt>
    <dgm:pt modelId="{1CA32849-AA01-40C6-AD1B-A31843B2D920}" type="parTrans" cxnId="{9CFEE82C-30F5-42C5-92E7-C52AB9207C0B}">
      <dgm:prSet/>
      <dgm:spPr/>
      <dgm:t>
        <a:bodyPr/>
        <a:lstStyle/>
        <a:p>
          <a:endParaRPr lang="hu-HU"/>
        </a:p>
      </dgm:t>
    </dgm:pt>
    <dgm:pt modelId="{B7521521-A922-446F-B8A4-C882A90036A9}" type="sibTrans" cxnId="{9CFEE82C-30F5-42C5-92E7-C52AB9207C0B}">
      <dgm:prSet/>
      <dgm:spPr/>
      <dgm:t>
        <a:bodyPr/>
        <a:lstStyle/>
        <a:p>
          <a:endParaRPr lang="hu-HU"/>
        </a:p>
      </dgm:t>
    </dgm:pt>
    <dgm:pt modelId="{8CC72D98-5E2E-4CD3-970E-237093537B33}">
      <dgm:prSet custT="1"/>
      <dgm:spPr/>
      <dgm:t>
        <a:bodyPr/>
        <a:lstStyle/>
        <a:p>
          <a:pPr>
            <a:buFont typeface="Times New Roman" panose="02020603050405020304" pitchFamily="18" charset="0"/>
            <a:buChar char="•"/>
          </a:pPr>
          <a:r>
            <a:rPr lang="hu-HU" sz="1600" dirty="0"/>
            <a:t>Van-e rá elegendő helyi kereslet? </a:t>
          </a:r>
        </a:p>
      </dgm:t>
    </dgm:pt>
    <dgm:pt modelId="{DB6FDCBB-1BB7-4A6F-A3CA-5EA35023EB14}" type="parTrans" cxnId="{B5959B01-1258-402E-BE18-CE1FA5B0B972}">
      <dgm:prSet/>
      <dgm:spPr/>
      <dgm:t>
        <a:bodyPr/>
        <a:lstStyle/>
        <a:p>
          <a:endParaRPr lang="hu-HU"/>
        </a:p>
      </dgm:t>
    </dgm:pt>
    <dgm:pt modelId="{21407B47-AAC0-4D9B-A765-4AE8A888BC1D}" type="sibTrans" cxnId="{B5959B01-1258-402E-BE18-CE1FA5B0B972}">
      <dgm:prSet/>
      <dgm:spPr/>
      <dgm:t>
        <a:bodyPr/>
        <a:lstStyle/>
        <a:p>
          <a:endParaRPr lang="hu-HU"/>
        </a:p>
      </dgm:t>
    </dgm:pt>
    <dgm:pt modelId="{4375D4F7-75FC-492E-BE4B-7614A2C05976}">
      <dgm:prSet custT="1"/>
      <dgm:spPr/>
      <dgm:t>
        <a:bodyPr/>
        <a:lstStyle/>
        <a:p>
          <a:pPr>
            <a:buFont typeface="Times New Roman" panose="02020603050405020304" pitchFamily="18" charset="0"/>
            <a:buChar char="•"/>
          </a:pPr>
          <a:r>
            <a:rPr lang="hu-HU" sz="1600" dirty="0"/>
            <a:t>Mégis helyi marketinget kell végezni (legalábbis a piaci bevezetés tekintetében). </a:t>
          </a:r>
        </a:p>
      </dgm:t>
    </dgm:pt>
    <dgm:pt modelId="{D18B74C3-EF17-4A98-9237-8C36E2E3A179}" type="parTrans" cxnId="{29CBF385-DAF8-4F79-84AF-44219AF8CB12}">
      <dgm:prSet/>
      <dgm:spPr/>
      <dgm:t>
        <a:bodyPr/>
        <a:lstStyle/>
        <a:p>
          <a:endParaRPr lang="hu-HU"/>
        </a:p>
      </dgm:t>
    </dgm:pt>
    <dgm:pt modelId="{6B8672A6-8302-45AA-83B9-63324990EABB}" type="sibTrans" cxnId="{29CBF385-DAF8-4F79-84AF-44219AF8CB12}">
      <dgm:prSet/>
      <dgm:spPr/>
      <dgm:t>
        <a:bodyPr/>
        <a:lstStyle/>
        <a:p>
          <a:endParaRPr lang="hu-HU"/>
        </a:p>
      </dgm:t>
    </dgm:pt>
    <dgm:pt modelId="{2A013EE8-D300-4BC2-AADD-52DFE3C35A10}">
      <dgm:prSet custT="1"/>
      <dgm:spPr/>
      <dgm:t>
        <a:bodyPr/>
        <a:lstStyle/>
        <a:p>
          <a:pPr>
            <a:buFont typeface="Times New Roman" panose="02020603050405020304" pitchFamily="18" charset="0"/>
            <a:buChar char="•"/>
          </a:pPr>
          <a:r>
            <a:rPr lang="hu-HU" sz="1600" dirty="0"/>
            <a:t>A franchise-díjakat a franchise-tulajdonosnak kell fizetni.</a:t>
          </a:r>
        </a:p>
      </dgm:t>
    </dgm:pt>
    <dgm:pt modelId="{B98534ED-D9DE-432E-B0A1-CAF11AA904E6}" type="parTrans" cxnId="{92B8EC92-2ED6-42ED-8002-F274F6E86CBE}">
      <dgm:prSet/>
      <dgm:spPr/>
      <dgm:t>
        <a:bodyPr/>
        <a:lstStyle/>
        <a:p>
          <a:endParaRPr lang="hu-HU"/>
        </a:p>
      </dgm:t>
    </dgm:pt>
    <dgm:pt modelId="{A0F7C96A-B49C-4D9B-AD23-055178BDB895}" type="sibTrans" cxnId="{92B8EC92-2ED6-42ED-8002-F274F6E86CBE}">
      <dgm:prSet/>
      <dgm:spPr/>
      <dgm:t>
        <a:bodyPr/>
        <a:lstStyle/>
        <a:p>
          <a:endParaRPr lang="hu-HU"/>
        </a:p>
      </dgm:t>
    </dgm:pt>
    <dgm:pt modelId="{CDBD13B3-7BDD-4726-AF4C-B23A98680714}" type="pres">
      <dgm:prSet presAssocID="{5849A9F6-0D26-48C1-BD2C-241438E44C44}" presName="Name0" presStyleCnt="0">
        <dgm:presLayoutVars>
          <dgm:dir/>
          <dgm:animLvl val="lvl"/>
          <dgm:resizeHandles val="exact"/>
        </dgm:presLayoutVars>
      </dgm:prSet>
      <dgm:spPr/>
    </dgm:pt>
    <dgm:pt modelId="{63ED0F99-4C27-429D-A926-9B6B0CDE733F}" type="pres">
      <dgm:prSet presAssocID="{AF31A40D-E68C-472F-BE7D-03924D419546}" presName="linNode" presStyleCnt="0"/>
      <dgm:spPr/>
    </dgm:pt>
    <dgm:pt modelId="{67E38187-D2F3-44DE-82F2-EDE294B980D6}" type="pres">
      <dgm:prSet presAssocID="{AF31A40D-E68C-472F-BE7D-03924D419546}" presName="parentText" presStyleLbl="node1" presStyleIdx="0" presStyleCnt="4">
        <dgm:presLayoutVars>
          <dgm:chMax val="1"/>
          <dgm:bulletEnabled val="1"/>
        </dgm:presLayoutVars>
      </dgm:prSet>
      <dgm:spPr/>
    </dgm:pt>
    <dgm:pt modelId="{E8356D25-D8DE-4494-BF93-1ADC135409CF}" type="pres">
      <dgm:prSet presAssocID="{AF31A40D-E68C-472F-BE7D-03924D419546}" presName="descendantText" presStyleLbl="alignAccFollowNode1" presStyleIdx="0" presStyleCnt="4">
        <dgm:presLayoutVars>
          <dgm:bulletEnabled val="1"/>
        </dgm:presLayoutVars>
      </dgm:prSet>
      <dgm:spPr/>
    </dgm:pt>
    <dgm:pt modelId="{B06012CC-5F4B-4A58-BFE2-B18922737E3B}" type="pres">
      <dgm:prSet presAssocID="{E90F2805-43AC-440E-9374-94B9F29A035A}" presName="sp" presStyleCnt="0"/>
      <dgm:spPr/>
    </dgm:pt>
    <dgm:pt modelId="{ECB2F971-2C6A-4ECE-8464-E54BB85D8EBF}" type="pres">
      <dgm:prSet presAssocID="{9160D86E-9BB8-48E5-B057-5AB0D9688F03}" presName="linNode" presStyleCnt="0"/>
      <dgm:spPr/>
    </dgm:pt>
    <dgm:pt modelId="{589E513B-8382-4A60-A0C8-1B324CBEA7D7}" type="pres">
      <dgm:prSet presAssocID="{9160D86E-9BB8-48E5-B057-5AB0D9688F03}" presName="parentText" presStyleLbl="node1" presStyleIdx="1" presStyleCnt="4">
        <dgm:presLayoutVars>
          <dgm:chMax val="1"/>
          <dgm:bulletEnabled val="1"/>
        </dgm:presLayoutVars>
      </dgm:prSet>
      <dgm:spPr/>
    </dgm:pt>
    <dgm:pt modelId="{70F62F3C-222D-4E48-A276-D668C85E2660}" type="pres">
      <dgm:prSet presAssocID="{9160D86E-9BB8-48E5-B057-5AB0D9688F03}" presName="descendantText" presStyleLbl="alignAccFollowNode1" presStyleIdx="1" presStyleCnt="4">
        <dgm:presLayoutVars>
          <dgm:bulletEnabled val="1"/>
        </dgm:presLayoutVars>
      </dgm:prSet>
      <dgm:spPr/>
    </dgm:pt>
    <dgm:pt modelId="{21C740E6-FB72-4386-82E3-8C2429AA3176}" type="pres">
      <dgm:prSet presAssocID="{E5741034-6134-4A3E-822D-5893677BD894}" presName="sp" presStyleCnt="0"/>
      <dgm:spPr/>
    </dgm:pt>
    <dgm:pt modelId="{D742D998-5FBB-44A5-BE60-2EC998724A00}" type="pres">
      <dgm:prSet presAssocID="{51DDBACE-2E60-4EF4-9CD3-34E1C6AC5DA4}" presName="linNode" presStyleCnt="0"/>
      <dgm:spPr/>
    </dgm:pt>
    <dgm:pt modelId="{055E13D4-75A8-45AC-A356-F24790080FC8}" type="pres">
      <dgm:prSet presAssocID="{51DDBACE-2E60-4EF4-9CD3-34E1C6AC5DA4}" presName="parentText" presStyleLbl="node1" presStyleIdx="2" presStyleCnt="4">
        <dgm:presLayoutVars>
          <dgm:chMax val="1"/>
          <dgm:bulletEnabled val="1"/>
        </dgm:presLayoutVars>
      </dgm:prSet>
      <dgm:spPr/>
    </dgm:pt>
    <dgm:pt modelId="{12ABC5D4-F744-420B-A42A-5748FCAF0755}" type="pres">
      <dgm:prSet presAssocID="{51DDBACE-2E60-4EF4-9CD3-34E1C6AC5DA4}" presName="descendantText" presStyleLbl="alignAccFollowNode1" presStyleIdx="2" presStyleCnt="4">
        <dgm:presLayoutVars>
          <dgm:bulletEnabled val="1"/>
        </dgm:presLayoutVars>
      </dgm:prSet>
      <dgm:spPr/>
    </dgm:pt>
    <dgm:pt modelId="{C57FC25D-AED9-4394-A2A7-52337ECE9BE5}" type="pres">
      <dgm:prSet presAssocID="{0653A109-DD39-4A3C-B35A-280B330F79E3}" presName="sp" presStyleCnt="0"/>
      <dgm:spPr/>
    </dgm:pt>
    <dgm:pt modelId="{96D8AAB4-3C12-4207-B245-E1A8C68F9992}" type="pres">
      <dgm:prSet presAssocID="{88288F75-F2D7-43BD-A60B-5D2549AFC4B7}" presName="linNode" presStyleCnt="0"/>
      <dgm:spPr/>
    </dgm:pt>
    <dgm:pt modelId="{076C388F-69CD-4A16-861E-E45C5F5BD25E}" type="pres">
      <dgm:prSet presAssocID="{88288F75-F2D7-43BD-A60B-5D2549AFC4B7}" presName="parentText" presStyleLbl="node1" presStyleIdx="3" presStyleCnt="4">
        <dgm:presLayoutVars>
          <dgm:chMax val="1"/>
          <dgm:bulletEnabled val="1"/>
        </dgm:presLayoutVars>
      </dgm:prSet>
      <dgm:spPr/>
    </dgm:pt>
    <dgm:pt modelId="{4FF988B0-ED8C-455E-A3FC-E96FFAB951AC}" type="pres">
      <dgm:prSet presAssocID="{88288F75-F2D7-43BD-A60B-5D2549AFC4B7}" presName="descendantText" presStyleLbl="alignAccFollowNode1" presStyleIdx="3" presStyleCnt="4">
        <dgm:presLayoutVars>
          <dgm:bulletEnabled val="1"/>
        </dgm:presLayoutVars>
      </dgm:prSet>
      <dgm:spPr/>
    </dgm:pt>
  </dgm:ptLst>
  <dgm:cxnLst>
    <dgm:cxn modelId="{7BA3B300-64C2-4F9E-859A-1E5B37BC636D}" type="presOf" srcId="{400A7371-EED0-4CAF-82A5-6CCF231385E4}" destId="{E8356D25-D8DE-4494-BF93-1ADC135409CF}" srcOrd="0" destOrd="1" presId="urn:microsoft.com/office/officeart/2005/8/layout/vList5"/>
    <dgm:cxn modelId="{B5959B01-1258-402E-BE18-CE1FA5B0B972}" srcId="{9160D86E-9BB8-48E5-B057-5AB0D9688F03}" destId="{8CC72D98-5E2E-4CD3-970E-237093537B33}" srcOrd="1" destOrd="0" parTransId="{DB6FDCBB-1BB7-4A6F-A3CA-5EA35023EB14}" sibTransId="{21407B47-AAC0-4D9B-A765-4AE8A888BC1D}"/>
    <dgm:cxn modelId="{80D56B04-E902-4EFA-9F19-43EE581B2EEA}" type="presOf" srcId="{4375D4F7-75FC-492E-BE4B-7614A2C05976}" destId="{12ABC5D4-F744-420B-A42A-5748FCAF0755}" srcOrd="0" destOrd="1" presId="urn:microsoft.com/office/officeart/2005/8/layout/vList5"/>
    <dgm:cxn modelId="{5870840B-9842-4080-803B-76E8F222897F}" type="presOf" srcId="{51DDBACE-2E60-4EF4-9CD3-34E1C6AC5DA4}" destId="{055E13D4-75A8-45AC-A356-F24790080FC8}" srcOrd="0" destOrd="0" presId="urn:microsoft.com/office/officeart/2005/8/layout/vList5"/>
    <dgm:cxn modelId="{4F715C13-CE6D-40A1-B8DB-5B65AAB7BF5E}" srcId="{9160D86E-9BB8-48E5-B057-5AB0D9688F03}" destId="{DA65FF6A-6367-40DC-9E43-DA6A7374C809}" srcOrd="0" destOrd="0" parTransId="{59A3AD91-8DC1-4AFD-81C8-C3730C8C0DD0}" sibTransId="{556CD212-0114-4287-999F-F7C41F815136}"/>
    <dgm:cxn modelId="{EF3AC31F-22CC-4746-A396-F339D903B7AB}" type="presOf" srcId="{DA65FF6A-6367-40DC-9E43-DA6A7374C809}" destId="{70F62F3C-222D-4E48-A276-D668C85E2660}" srcOrd="0" destOrd="0" presId="urn:microsoft.com/office/officeart/2005/8/layout/vList5"/>
    <dgm:cxn modelId="{76EB8724-ECC7-4A4C-BD6E-12B7C8878733}" srcId="{AF31A40D-E68C-472F-BE7D-03924D419546}" destId="{1EC10D0E-FEAA-4A9D-AB99-4DAE48135015}" srcOrd="0" destOrd="0" parTransId="{D9109E63-AE1B-46B3-815D-3E46268E1806}" sibTransId="{35B9D8EC-78EB-403F-B8C0-4C0BFCE3CB18}"/>
    <dgm:cxn modelId="{FF17BF2B-A0FC-4AA1-BFF6-2B08B07995DC}" type="presOf" srcId="{88288F75-F2D7-43BD-A60B-5D2549AFC4B7}" destId="{076C388F-69CD-4A16-861E-E45C5F5BD25E}" srcOrd="0" destOrd="0" presId="urn:microsoft.com/office/officeart/2005/8/layout/vList5"/>
    <dgm:cxn modelId="{9CFEE82C-30F5-42C5-92E7-C52AB9207C0B}" srcId="{AF31A40D-E68C-472F-BE7D-03924D419546}" destId="{400A7371-EED0-4CAF-82A5-6CCF231385E4}" srcOrd="1" destOrd="0" parTransId="{1CA32849-AA01-40C6-AD1B-A31843B2D920}" sibTransId="{B7521521-A922-446F-B8A4-C882A90036A9}"/>
    <dgm:cxn modelId="{8D8CF56F-82B5-4EAC-BDC7-F1156F6C5BB4}" srcId="{88288F75-F2D7-43BD-A60B-5D2549AFC4B7}" destId="{DF21D9ED-8B74-4F6C-9CDA-A888354B1179}" srcOrd="0" destOrd="0" parTransId="{607E5A19-32BD-4C58-A960-6B009143B4C6}" sibTransId="{CC2F9854-B478-4EA3-9B23-35F3DDC70D21}"/>
    <dgm:cxn modelId="{99A11759-EECA-4455-82B5-C08B524BE144}" srcId="{5849A9F6-0D26-48C1-BD2C-241438E44C44}" destId="{9160D86E-9BB8-48E5-B057-5AB0D9688F03}" srcOrd="1" destOrd="0" parTransId="{B5F7B2D0-55DF-4002-82AE-FAF3AB988414}" sibTransId="{E5741034-6134-4A3E-822D-5893677BD894}"/>
    <dgm:cxn modelId="{8D786885-0278-4106-975F-31DAD708A3EE}" type="presOf" srcId="{8CC72D98-5E2E-4CD3-970E-237093537B33}" destId="{70F62F3C-222D-4E48-A276-D668C85E2660}" srcOrd="0" destOrd="1" presId="urn:microsoft.com/office/officeart/2005/8/layout/vList5"/>
    <dgm:cxn modelId="{D74BD585-62DE-4414-8791-90858E0D8311}" type="presOf" srcId="{1EC10D0E-FEAA-4A9D-AB99-4DAE48135015}" destId="{E8356D25-D8DE-4494-BF93-1ADC135409CF}" srcOrd="0" destOrd="0" presId="urn:microsoft.com/office/officeart/2005/8/layout/vList5"/>
    <dgm:cxn modelId="{29CBF385-DAF8-4F79-84AF-44219AF8CB12}" srcId="{51DDBACE-2E60-4EF4-9CD3-34E1C6AC5DA4}" destId="{4375D4F7-75FC-492E-BE4B-7614A2C05976}" srcOrd="1" destOrd="0" parTransId="{D18B74C3-EF17-4A98-9237-8C36E2E3A179}" sibTransId="{6B8672A6-8302-45AA-83B9-63324990EABB}"/>
    <dgm:cxn modelId="{4A4EA58E-3C32-4812-A73D-F1F5355AC6B5}" type="presOf" srcId="{2A013EE8-D300-4BC2-AADD-52DFE3C35A10}" destId="{4FF988B0-ED8C-455E-A3FC-E96FFAB951AC}" srcOrd="0" destOrd="1" presId="urn:microsoft.com/office/officeart/2005/8/layout/vList5"/>
    <dgm:cxn modelId="{1884D18E-4FAA-41C9-8648-C9AB944F1489}" type="presOf" srcId="{DF21D9ED-8B74-4F6C-9CDA-A888354B1179}" destId="{4FF988B0-ED8C-455E-A3FC-E96FFAB951AC}" srcOrd="0" destOrd="0" presId="urn:microsoft.com/office/officeart/2005/8/layout/vList5"/>
    <dgm:cxn modelId="{92B8EC92-2ED6-42ED-8002-F274F6E86CBE}" srcId="{88288F75-F2D7-43BD-A60B-5D2549AFC4B7}" destId="{2A013EE8-D300-4BC2-AADD-52DFE3C35A10}" srcOrd="1" destOrd="0" parTransId="{B98534ED-D9DE-432E-B0A1-CAF11AA904E6}" sibTransId="{A0F7C96A-B49C-4D9B-AD23-055178BDB895}"/>
    <dgm:cxn modelId="{FA588C96-189B-40D5-BD2E-D29E4F91A4BB}" type="presOf" srcId="{AF31A40D-E68C-472F-BE7D-03924D419546}" destId="{67E38187-D2F3-44DE-82F2-EDE294B980D6}" srcOrd="0" destOrd="0" presId="urn:microsoft.com/office/officeart/2005/8/layout/vList5"/>
    <dgm:cxn modelId="{38112298-CEE6-44D8-BC56-3628399D6CEC}" type="presOf" srcId="{9160D86E-9BB8-48E5-B057-5AB0D9688F03}" destId="{589E513B-8382-4A60-A0C8-1B324CBEA7D7}" srcOrd="0" destOrd="0" presId="urn:microsoft.com/office/officeart/2005/8/layout/vList5"/>
    <dgm:cxn modelId="{C542A0A5-8243-4668-9889-34C57043D4FD}" srcId="{5849A9F6-0D26-48C1-BD2C-241438E44C44}" destId="{88288F75-F2D7-43BD-A60B-5D2549AFC4B7}" srcOrd="3" destOrd="0" parTransId="{34BE5D42-D80C-4F45-BE38-9ADBDE6073C2}" sibTransId="{3E5C33EE-2C27-49EC-808C-CAA1066A8BDB}"/>
    <dgm:cxn modelId="{F6E9D6A7-2A77-4CF1-B2DA-CC38F555C722}" srcId="{5849A9F6-0D26-48C1-BD2C-241438E44C44}" destId="{AF31A40D-E68C-472F-BE7D-03924D419546}" srcOrd="0" destOrd="0" parTransId="{28C67E83-A276-4F71-9EE1-1384190E8396}" sibTransId="{E90F2805-43AC-440E-9374-94B9F29A035A}"/>
    <dgm:cxn modelId="{17B24FAF-AD97-4BEF-9397-9F5F878C425A}" type="presOf" srcId="{225E6B9E-CEFF-48BC-BE38-C816B05F21CB}" destId="{12ABC5D4-F744-420B-A42A-5748FCAF0755}" srcOrd="0" destOrd="0" presId="urn:microsoft.com/office/officeart/2005/8/layout/vList5"/>
    <dgm:cxn modelId="{5EAC88B2-A087-423E-A71E-860C824041F7}" type="presOf" srcId="{5849A9F6-0D26-48C1-BD2C-241438E44C44}" destId="{CDBD13B3-7BDD-4726-AF4C-B23A98680714}" srcOrd="0" destOrd="0" presId="urn:microsoft.com/office/officeart/2005/8/layout/vList5"/>
    <dgm:cxn modelId="{C927C2EB-469E-43D4-85E5-0E83499E0983}" srcId="{5849A9F6-0D26-48C1-BD2C-241438E44C44}" destId="{51DDBACE-2E60-4EF4-9CD3-34E1C6AC5DA4}" srcOrd="2" destOrd="0" parTransId="{63283D23-6984-404E-8D6B-78E19AB8A3D0}" sibTransId="{0653A109-DD39-4A3C-B35A-280B330F79E3}"/>
    <dgm:cxn modelId="{EFDC9AF9-FDD9-44E9-912B-5121697436C9}" srcId="{51DDBACE-2E60-4EF4-9CD3-34E1C6AC5DA4}" destId="{225E6B9E-CEFF-48BC-BE38-C816B05F21CB}" srcOrd="0" destOrd="0" parTransId="{8A6C02A5-B7A4-41E0-B8E1-38AC601EFDCD}" sibTransId="{05FFDFE6-F989-4BF0-B913-36BB75E38EAE}"/>
    <dgm:cxn modelId="{FF9B490D-A6D2-4CA6-BEE5-52BE8345A566}" type="presParOf" srcId="{CDBD13B3-7BDD-4726-AF4C-B23A98680714}" destId="{63ED0F99-4C27-429D-A926-9B6B0CDE733F}" srcOrd="0" destOrd="0" presId="urn:microsoft.com/office/officeart/2005/8/layout/vList5"/>
    <dgm:cxn modelId="{80CF5A33-A19E-41B5-A797-CADCBD04A4E9}" type="presParOf" srcId="{63ED0F99-4C27-429D-A926-9B6B0CDE733F}" destId="{67E38187-D2F3-44DE-82F2-EDE294B980D6}" srcOrd="0" destOrd="0" presId="urn:microsoft.com/office/officeart/2005/8/layout/vList5"/>
    <dgm:cxn modelId="{9AAE9B04-305E-4740-8FC1-CD71601B893D}" type="presParOf" srcId="{63ED0F99-4C27-429D-A926-9B6B0CDE733F}" destId="{E8356D25-D8DE-4494-BF93-1ADC135409CF}" srcOrd="1" destOrd="0" presId="urn:microsoft.com/office/officeart/2005/8/layout/vList5"/>
    <dgm:cxn modelId="{DA623CB6-AEED-4F21-9133-1A45EC6CD52D}" type="presParOf" srcId="{CDBD13B3-7BDD-4726-AF4C-B23A98680714}" destId="{B06012CC-5F4B-4A58-BFE2-B18922737E3B}" srcOrd="1" destOrd="0" presId="urn:microsoft.com/office/officeart/2005/8/layout/vList5"/>
    <dgm:cxn modelId="{E4EDB269-DEB8-47BB-9300-4FA96C221D27}" type="presParOf" srcId="{CDBD13B3-7BDD-4726-AF4C-B23A98680714}" destId="{ECB2F971-2C6A-4ECE-8464-E54BB85D8EBF}" srcOrd="2" destOrd="0" presId="urn:microsoft.com/office/officeart/2005/8/layout/vList5"/>
    <dgm:cxn modelId="{BD023B40-5F22-43B8-9FFC-B4589C17EFB2}" type="presParOf" srcId="{ECB2F971-2C6A-4ECE-8464-E54BB85D8EBF}" destId="{589E513B-8382-4A60-A0C8-1B324CBEA7D7}" srcOrd="0" destOrd="0" presId="urn:microsoft.com/office/officeart/2005/8/layout/vList5"/>
    <dgm:cxn modelId="{79CBF929-BDC7-4A0E-9A80-5B0E49740B8C}" type="presParOf" srcId="{ECB2F971-2C6A-4ECE-8464-E54BB85D8EBF}" destId="{70F62F3C-222D-4E48-A276-D668C85E2660}" srcOrd="1" destOrd="0" presId="urn:microsoft.com/office/officeart/2005/8/layout/vList5"/>
    <dgm:cxn modelId="{75DAB9B3-AA7E-4831-861E-200469F0CCF6}" type="presParOf" srcId="{CDBD13B3-7BDD-4726-AF4C-B23A98680714}" destId="{21C740E6-FB72-4386-82E3-8C2429AA3176}" srcOrd="3" destOrd="0" presId="urn:microsoft.com/office/officeart/2005/8/layout/vList5"/>
    <dgm:cxn modelId="{27FB9943-D43C-4AFF-880B-FFEAF82D3AB8}" type="presParOf" srcId="{CDBD13B3-7BDD-4726-AF4C-B23A98680714}" destId="{D742D998-5FBB-44A5-BE60-2EC998724A00}" srcOrd="4" destOrd="0" presId="urn:microsoft.com/office/officeart/2005/8/layout/vList5"/>
    <dgm:cxn modelId="{DE942492-460F-4868-93BB-0594321292E6}" type="presParOf" srcId="{D742D998-5FBB-44A5-BE60-2EC998724A00}" destId="{055E13D4-75A8-45AC-A356-F24790080FC8}" srcOrd="0" destOrd="0" presId="urn:microsoft.com/office/officeart/2005/8/layout/vList5"/>
    <dgm:cxn modelId="{8C310885-15D1-47D5-84D5-A398227FD73F}" type="presParOf" srcId="{D742D998-5FBB-44A5-BE60-2EC998724A00}" destId="{12ABC5D4-F744-420B-A42A-5748FCAF0755}" srcOrd="1" destOrd="0" presId="urn:microsoft.com/office/officeart/2005/8/layout/vList5"/>
    <dgm:cxn modelId="{641FA0FD-2D49-4DC4-8F5C-0E78DD4E3D09}" type="presParOf" srcId="{CDBD13B3-7BDD-4726-AF4C-B23A98680714}" destId="{C57FC25D-AED9-4394-A2A7-52337ECE9BE5}" srcOrd="5" destOrd="0" presId="urn:microsoft.com/office/officeart/2005/8/layout/vList5"/>
    <dgm:cxn modelId="{54492B3D-542F-44F8-9418-8BCBDAF915E7}" type="presParOf" srcId="{CDBD13B3-7BDD-4726-AF4C-B23A98680714}" destId="{96D8AAB4-3C12-4207-B245-E1A8C68F9992}" srcOrd="6" destOrd="0" presId="urn:microsoft.com/office/officeart/2005/8/layout/vList5"/>
    <dgm:cxn modelId="{26BC5B4F-EB64-4526-BA36-C03539CE489E}" type="presParOf" srcId="{96D8AAB4-3C12-4207-B245-E1A8C68F9992}" destId="{076C388F-69CD-4A16-861E-E45C5F5BD25E}" srcOrd="0" destOrd="0" presId="urn:microsoft.com/office/officeart/2005/8/layout/vList5"/>
    <dgm:cxn modelId="{2FFEDD1F-B733-4E47-93FD-B3FDE5129291}" type="presParOf" srcId="{96D8AAB4-3C12-4207-B245-E1A8C68F9992}" destId="{4FF988B0-ED8C-455E-A3FC-E96FFAB951A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05F4F-1280-4377-9876-D3CEAC476B4E}" type="doc">
      <dgm:prSet loTypeId="urn:microsoft.com/office/officeart/2005/8/layout/process1" loCatId="process" qsTypeId="urn:microsoft.com/office/officeart/2005/8/quickstyle/simple1" qsCatId="simple" csTypeId="urn:microsoft.com/office/officeart/2005/8/colors/accent1_2" csCatId="accent1" phldr="1"/>
      <dgm:spPr/>
    </dgm:pt>
    <dgm:pt modelId="{53F59806-0B94-422D-9A4F-78EFDD52C7E7}">
      <dgm:prSet phldrT="[Text]" custT="1"/>
      <dgm:spPr/>
      <dgm:t>
        <a:bodyPr/>
        <a:lstStyle/>
        <a:p>
          <a:r>
            <a:rPr lang="hu-HU" sz="1600" dirty="0"/>
            <a:t>Saját tőke</a:t>
          </a:r>
          <a:r>
            <a:rPr lang="en-US" sz="1600" dirty="0"/>
            <a:t>, 3F</a:t>
          </a:r>
          <a:endParaRPr lang="en-GB" sz="1600" dirty="0"/>
        </a:p>
      </dgm:t>
    </dgm:pt>
    <dgm:pt modelId="{6CAEF544-15B4-420D-AB77-F7D8F4B05EB4}" type="parTrans" cxnId="{2B19E25B-58A5-419E-A9C9-8D70167192EC}">
      <dgm:prSet/>
      <dgm:spPr/>
      <dgm:t>
        <a:bodyPr/>
        <a:lstStyle/>
        <a:p>
          <a:endParaRPr lang="en-GB" sz="1600"/>
        </a:p>
      </dgm:t>
    </dgm:pt>
    <dgm:pt modelId="{8679E36E-AC9E-4DDF-AC63-038DB495D20E}" type="sibTrans" cxnId="{2B19E25B-58A5-419E-A9C9-8D70167192EC}">
      <dgm:prSet custT="1"/>
      <dgm:spPr/>
      <dgm:t>
        <a:bodyPr/>
        <a:lstStyle/>
        <a:p>
          <a:endParaRPr lang="en-GB" sz="1200"/>
        </a:p>
      </dgm:t>
    </dgm:pt>
    <dgm:pt modelId="{68F0844A-5D1C-4AD1-A052-9C8DB0C53E38}">
      <dgm:prSet phldrT="[Text]" custT="1"/>
      <dgm:spPr/>
      <dgm:t>
        <a:bodyPr/>
        <a:lstStyle/>
        <a:p>
          <a:r>
            <a:rPr lang="hu-HU" sz="1500" dirty="0"/>
            <a:t>Üzleti angyalbefektetés vagy </a:t>
          </a:r>
          <a:r>
            <a:rPr lang="hu-HU" sz="1500" dirty="0" err="1"/>
            <a:t>crowdfunding</a:t>
          </a:r>
          <a:r>
            <a:rPr lang="hu-HU" sz="1500" dirty="0"/>
            <a:t> </a:t>
          </a:r>
          <a:endParaRPr lang="en-GB" sz="1500" dirty="0"/>
        </a:p>
      </dgm:t>
    </dgm:pt>
    <dgm:pt modelId="{84B9B2FB-DEC2-4AC0-B308-20CC3DDA2737}" type="parTrans" cxnId="{85449A64-578B-47AF-9EFF-35DCD9FAF66A}">
      <dgm:prSet/>
      <dgm:spPr/>
      <dgm:t>
        <a:bodyPr/>
        <a:lstStyle/>
        <a:p>
          <a:endParaRPr lang="en-GB" sz="1600"/>
        </a:p>
      </dgm:t>
    </dgm:pt>
    <dgm:pt modelId="{C722B01A-EC67-4BA4-AC3F-B03DC8EC1F08}" type="sibTrans" cxnId="{85449A64-578B-47AF-9EFF-35DCD9FAF66A}">
      <dgm:prSet custT="1"/>
      <dgm:spPr/>
      <dgm:t>
        <a:bodyPr/>
        <a:lstStyle/>
        <a:p>
          <a:endParaRPr lang="en-GB" sz="1200"/>
        </a:p>
      </dgm:t>
    </dgm:pt>
    <dgm:pt modelId="{DCD1084D-BB20-4BA5-8514-F667FA217FC0}">
      <dgm:prSet phldrT="[Text]" custT="1"/>
      <dgm:spPr/>
      <dgm:t>
        <a:bodyPr/>
        <a:lstStyle/>
        <a:p>
          <a:r>
            <a:rPr lang="hu-HU" sz="1600" dirty="0"/>
            <a:t>Kockázati tőke </a:t>
          </a:r>
          <a:endParaRPr lang="en-GB" sz="1600" dirty="0"/>
        </a:p>
      </dgm:t>
    </dgm:pt>
    <dgm:pt modelId="{E7641485-AD57-4EDC-ABBE-DD2D174BDDF5}" type="parTrans" cxnId="{FD7A551F-16BA-4FE1-A259-39C2329B0567}">
      <dgm:prSet/>
      <dgm:spPr/>
      <dgm:t>
        <a:bodyPr/>
        <a:lstStyle/>
        <a:p>
          <a:endParaRPr lang="en-GB" sz="1600"/>
        </a:p>
      </dgm:t>
    </dgm:pt>
    <dgm:pt modelId="{F8CFF717-9D4D-4A01-97B6-492111E7A32A}" type="sibTrans" cxnId="{FD7A551F-16BA-4FE1-A259-39C2329B0567}">
      <dgm:prSet custT="1"/>
      <dgm:spPr/>
      <dgm:t>
        <a:bodyPr/>
        <a:lstStyle/>
        <a:p>
          <a:endParaRPr lang="en-GB" sz="1200"/>
        </a:p>
      </dgm:t>
    </dgm:pt>
    <dgm:pt modelId="{8AC78AB5-1B1D-45A1-8438-770EE7A00DE2}">
      <dgm:prSet phldrT="[Text]" custT="1"/>
      <dgm:spPr/>
      <dgm:t>
        <a:bodyPr/>
        <a:lstStyle/>
        <a:p>
          <a:r>
            <a:rPr lang="hu-HU" sz="1600" dirty="0"/>
            <a:t>Fúzió és felvásárlás </a:t>
          </a:r>
          <a:endParaRPr lang="en-GB" sz="1600" dirty="0"/>
        </a:p>
      </dgm:t>
    </dgm:pt>
    <dgm:pt modelId="{1A437863-A96A-4C80-B3AA-A42B7B6E9F6E}" type="parTrans" cxnId="{FA911F14-6977-4443-8EBD-E8E9528B1883}">
      <dgm:prSet/>
      <dgm:spPr/>
      <dgm:t>
        <a:bodyPr/>
        <a:lstStyle/>
        <a:p>
          <a:endParaRPr lang="en-GB" sz="1600"/>
        </a:p>
      </dgm:t>
    </dgm:pt>
    <dgm:pt modelId="{60434861-62AA-4734-B063-2C5AF6F45CE1}" type="sibTrans" cxnId="{FA911F14-6977-4443-8EBD-E8E9528B1883}">
      <dgm:prSet custT="1"/>
      <dgm:spPr/>
      <dgm:t>
        <a:bodyPr/>
        <a:lstStyle/>
        <a:p>
          <a:endParaRPr lang="en-GB" sz="1200"/>
        </a:p>
      </dgm:t>
    </dgm:pt>
    <dgm:pt modelId="{22186666-4C04-4C82-A5D3-C5845A7CA84B}">
      <dgm:prSet phldrT="[Text]" custT="1"/>
      <dgm:spPr/>
      <dgm:t>
        <a:bodyPr/>
        <a:lstStyle/>
        <a:p>
          <a:r>
            <a:rPr lang="hu-HU" sz="1600" dirty="0"/>
            <a:t>Tőzsdei tőke</a:t>
          </a:r>
          <a:endParaRPr lang="en-GB" sz="1600" dirty="0"/>
        </a:p>
      </dgm:t>
    </dgm:pt>
    <dgm:pt modelId="{7A45E63D-5C33-4C46-8ACE-F02374699479}" type="parTrans" cxnId="{2418BB25-C347-467D-9ECD-7063FDA2F065}">
      <dgm:prSet/>
      <dgm:spPr/>
      <dgm:t>
        <a:bodyPr/>
        <a:lstStyle/>
        <a:p>
          <a:endParaRPr lang="en-GB" sz="1600"/>
        </a:p>
      </dgm:t>
    </dgm:pt>
    <dgm:pt modelId="{FC6DE49C-E458-4F35-B84F-7A89835511E6}" type="sibTrans" cxnId="{2418BB25-C347-467D-9ECD-7063FDA2F065}">
      <dgm:prSet/>
      <dgm:spPr/>
      <dgm:t>
        <a:bodyPr/>
        <a:lstStyle/>
        <a:p>
          <a:endParaRPr lang="en-GB" sz="1600"/>
        </a:p>
      </dgm:t>
    </dgm:pt>
    <dgm:pt modelId="{A0835E82-3E42-4CB7-9819-022D1AACF54F}" type="pres">
      <dgm:prSet presAssocID="{95605F4F-1280-4377-9876-D3CEAC476B4E}" presName="Name0" presStyleCnt="0">
        <dgm:presLayoutVars>
          <dgm:dir/>
          <dgm:resizeHandles val="exact"/>
        </dgm:presLayoutVars>
      </dgm:prSet>
      <dgm:spPr/>
    </dgm:pt>
    <dgm:pt modelId="{7EFF947A-3BE7-45FE-B9E5-40052CA834C7}" type="pres">
      <dgm:prSet presAssocID="{53F59806-0B94-422D-9A4F-78EFDD52C7E7}" presName="node" presStyleLbl="node1" presStyleIdx="0" presStyleCnt="5">
        <dgm:presLayoutVars>
          <dgm:bulletEnabled val="1"/>
        </dgm:presLayoutVars>
      </dgm:prSet>
      <dgm:spPr/>
    </dgm:pt>
    <dgm:pt modelId="{1FC86265-041B-46BF-AC28-633DCA3FBFEC}" type="pres">
      <dgm:prSet presAssocID="{8679E36E-AC9E-4DDF-AC63-038DB495D20E}" presName="sibTrans" presStyleLbl="sibTrans2D1" presStyleIdx="0" presStyleCnt="4"/>
      <dgm:spPr/>
    </dgm:pt>
    <dgm:pt modelId="{30260A33-911F-452B-BEE3-952A5D88EB8D}" type="pres">
      <dgm:prSet presAssocID="{8679E36E-AC9E-4DDF-AC63-038DB495D20E}" presName="connectorText" presStyleLbl="sibTrans2D1" presStyleIdx="0" presStyleCnt="4"/>
      <dgm:spPr/>
    </dgm:pt>
    <dgm:pt modelId="{A6AFE2D3-B027-492C-BE24-15F407F378C1}" type="pres">
      <dgm:prSet presAssocID="{68F0844A-5D1C-4AD1-A052-9C8DB0C53E38}" presName="node" presStyleLbl="node1" presStyleIdx="1" presStyleCnt="5" custScaleX="124507" custScaleY="100121">
        <dgm:presLayoutVars>
          <dgm:bulletEnabled val="1"/>
        </dgm:presLayoutVars>
      </dgm:prSet>
      <dgm:spPr/>
    </dgm:pt>
    <dgm:pt modelId="{FDE3B199-7785-494D-B1A6-656A66B28E15}" type="pres">
      <dgm:prSet presAssocID="{C722B01A-EC67-4BA4-AC3F-B03DC8EC1F08}" presName="sibTrans" presStyleLbl="sibTrans2D1" presStyleIdx="1" presStyleCnt="4"/>
      <dgm:spPr/>
    </dgm:pt>
    <dgm:pt modelId="{3419C0FD-5A37-499B-A601-9C24F0342FDA}" type="pres">
      <dgm:prSet presAssocID="{C722B01A-EC67-4BA4-AC3F-B03DC8EC1F08}" presName="connectorText" presStyleLbl="sibTrans2D1" presStyleIdx="1" presStyleCnt="4"/>
      <dgm:spPr/>
    </dgm:pt>
    <dgm:pt modelId="{C6B92D48-452B-4B2E-B0AD-21F92AA94041}" type="pres">
      <dgm:prSet presAssocID="{DCD1084D-BB20-4BA5-8514-F667FA217FC0}" presName="node" presStyleLbl="node1" presStyleIdx="2" presStyleCnt="5">
        <dgm:presLayoutVars>
          <dgm:bulletEnabled val="1"/>
        </dgm:presLayoutVars>
      </dgm:prSet>
      <dgm:spPr/>
    </dgm:pt>
    <dgm:pt modelId="{88A1532E-BD9F-4A7C-BA88-0BF98EDFEF45}" type="pres">
      <dgm:prSet presAssocID="{F8CFF717-9D4D-4A01-97B6-492111E7A32A}" presName="sibTrans" presStyleLbl="sibTrans2D1" presStyleIdx="2" presStyleCnt="4"/>
      <dgm:spPr/>
    </dgm:pt>
    <dgm:pt modelId="{94ABBD92-9F70-4C25-A3F3-6C4C6D31BCAB}" type="pres">
      <dgm:prSet presAssocID="{F8CFF717-9D4D-4A01-97B6-492111E7A32A}" presName="connectorText" presStyleLbl="sibTrans2D1" presStyleIdx="2" presStyleCnt="4"/>
      <dgm:spPr/>
    </dgm:pt>
    <dgm:pt modelId="{CCDE7C1F-B80A-4C25-B3DA-6FB72A657987}" type="pres">
      <dgm:prSet presAssocID="{8AC78AB5-1B1D-45A1-8438-770EE7A00DE2}" presName="node" presStyleLbl="node1" presStyleIdx="3" presStyleCnt="5">
        <dgm:presLayoutVars>
          <dgm:bulletEnabled val="1"/>
        </dgm:presLayoutVars>
      </dgm:prSet>
      <dgm:spPr/>
    </dgm:pt>
    <dgm:pt modelId="{0BBA00A0-A6F7-4794-AAF9-4400C98348DB}" type="pres">
      <dgm:prSet presAssocID="{60434861-62AA-4734-B063-2C5AF6F45CE1}" presName="sibTrans" presStyleLbl="sibTrans2D1" presStyleIdx="3" presStyleCnt="4"/>
      <dgm:spPr/>
    </dgm:pt>
    <dgm:pt modelId="{A0A46FD2-ABFE-4D9D-915A-9C2F27CC8F76}" type="pres">
      <dgm:prSet presAssocID="{60434861-62AA-4734-B063-2C5AF6F45CE1}" presName="connectorText" presStyleLbl="sibTrans2D1" presStyleIdx="3" presStyleCnt="4"/>
      <dgm:spPr/>
    </dgm:pt>
    <dgm:pt modelId="{537005B7-A47E-450A-A943-257667C41BDD}" type="pres">
      <dgm:prSet presAssocID="{22186666-4C04-4C82-A5D3-C5845A7CA84B}" presName="node" presStyleLbl="node1" presStyleIdx="4" presStyleCnt="5">
        <dgm:presLayoutVars>
          <dgm:bulletEnabled val="1"/>
        </dgm:presLayoutVars>
      </dgm:prSet>
      <dgm:spPr/>
    </dgm:pt>
  </dgm:ptLst>
  <dgm:cxnLst>
    <dgm:cxn modelId="{FA911F14-6977-4443-8EBD-E8E9528B1883}" srcId="{95605F4F-1280-4377-9876-D3CEAC476B4E}" destId="{8AC78AB5-1B1D-45A1-8438-770EE7A00DE2}" srcOrd="3" destOrd="0" parTransId="{1A437863-A96A-4C80-B3AA-A42B7B6E9F6E}" sibTransId="{60434861-62AA-4734-B063-2C5AF6F45CE1}"/>
    <dgm:cxn modelId="{1F17A41B-8952-45FC-BCCB-848459B67D1E}" type="presOf" srcId="{C722B01A-EC67-4BA4-AC3F-B03DC8EC1F08}" destId="{FDE3B199-7785-494D-B1A6-656A66B28E15}" srcOrd="0" destOrd="0" presId="urn:microsoft.com/office/officeart/2005/8/layout/process1"/>
    <dgm:cxn modelId="{FD7A551F-16BA-4FE1-A259-39C2329B0567}" srcId="{95605F4F-1280-4377-9876-D3CEAC476B4E}" destId="{DCD1084D-BB20-4BA5-8514-F667FA217FC0}" srcOrd="2" destOrd="0" parTransId="{E7641485-AD57-4EDC-ABBE-DD2D174BDDF5}" sibTransId="{F8CFF717-9D4D-4A01-97B6-492111E7A32A}"/>
    <dgm:cxn modelId="{2418BB25-C347-467D-9ECD-7063FDA2F065}" srcId="{95605F4F-1280-4377-9876-D3CEAC476B4E}" destId="{22186666-4C04-4C82-A5D3-C5845A7CA84B}" srcOrd="4" destOrd="0" parTransId="{7A45E63D-5C33-4C46-8ACE-F02374699479}" sibTransId="{FC6DE49C-E458-4F35-B84F-7A89835511E6}"/>
    <dgm:cxn modelId="{2B19E25B-58A5-419E-A9C9-8D70167192EC}" srcId="{95605F4F-1280-4377-9876-D3CEAC476B4E}" destId="{53F59806-0B94-422D-9A4F-78EFDD52C7E7}" srcOrd="0" destOrd="0" parTransId="{6CAEF544-15B4-420D-AB77-F7D8F4B05EB4}" sibTransId="{8679E36E-AC9E-4DDF-AC63-038DB495D20E}"/>
    <dgm:cxn modelId="{85449A64-578B-47AF-9EFF-35DCD9FAF66A}" srcId="{95605F4F-1280-4377-9876-D3CEAC476B4E}" destId="{68F0844A-5D1C-4AD1-A052-9C8DB0C53E38}" srcOrd="1" destOrd="0" parTransId="{84B9B2FB-DEC2-4AC0-B308-20CC3DDA2737}" sibTransId="{C722B01A-EC67-4BA4-AC3F-B03DC8EC1F08}"/>
    <dgm:cxn modelId="{F1ECE86B-DF24-4C95-A053-22957D208364}" type="presOf" srcId="{8AC78AB5-1B1D-45A1-8438-770EE7A00DE2}" destId="{CCDE7C1F-B80A-4C25-B3DA-6FB72A657987}" srcOrd="0" destOrd="0" presId="urn:microsoft.com/office/officeart/2005/8/layout/process1"/>
    <dgm:cxn modelId="{74966E71-B946-4D31-BE89-F03546EE0F39}" type="presOf" srcId="{F8CFF717-9D4D-4A01-97B6-492111E7A32A}" destId="{88A1532E-BD9F-4A7C-BA88-0BF98EDFEF45}" srcOrd="0" destOrd="0" presId="urn:microsoft.com/office/officeart/2005/8/layout/process1"/>
    <dgm:cxn modelId="{95DECC79-06FB-4A4D-8959-5F7A2B5CC77B}" type="presOf" srcId="{8679E36E-AC9E-4DDF-AC63-038DB495D20E}" destId="{1FC86265-041B-46BF-AC28-633DCA3FBFEC}" srcOrd="0" destOrd="0" presId="urn:microsoft.com/office/officeart/2005/8/layout/process1"/>
    <dgm:cxn modelId="{C0BF5280-14EA-45EE-AD50-B99E995A23D0}" type="presOf" srcId="{95605F4F-1280-4377-9876-D3CEAC476B4E}" destId="{A0835E82-3E42-4CB7-9819-022D1AACF54F}" srcOrd="0" destOrd="0" presId="urn:microsoft.com/office/officeart/2005/8/layout/process1"/>
    <dgm:cxn modelId="{9530F485-02C1-49C2-B04B-55D2B9CE5382}" type="presOf" srcId="{68F0844A-5D1C-4AD1-A052-9C8DB0C53E38}" destId="{A6AFE2D3-B027-492C-BE24-15F407F378C1}" srcOrd="0" destOrd="0" presId="urn:microsoft.com/office/officeart/2005/8/layout/process1"/>
    <dgm:cxn modelId="{759B2787-8F7F-46E0-B942-FC14CF71B770}" type="presOf" srcId="{53F59806-0B94-422D-9A4F-78EFDD52C7E7}" destId="{7EFF947A-3BE7-45FE-B9E5-40052CA834C7}" srcOrd="0" destOrd="0" presId="urn:microsoft.com/office/officeart/2005/8/layout/process1"/>
    <dgm:cxn modelId="{28C7C487-C5AC-4F71-805A-E498BDABFFC4}" type="presOf" srcId="{DCD1084D-BB20-4BA5-8514-F667FA217FC0}" destId="{C6B92D48-452B-4B2E-B0AD-21F92AA94041}" srcOrd="0" destOrd="0" presId="urn:microsoft.com/office/officeart/2005/8/layout/process1"/>
    <dgm:cxn modelId="{318E4C89-B70C-48E9-AB75-5FE3E97D4330}" type="presOf" srcId="{C722B01A-EC67-4BA4-AC3F-B03DC8EC1F08}" destId="{3419C0FD-5A37-499B-A601-9C24F0342FDA}" srcOrd="1" destOrd="0" presId="urn:microsoft.com/office/officeart/2005/8/layout/process1"/>
    <dgm:cxn modelId="{238A7799-7445-43A7-A1A7-144A822E1B35}" type="presOf" srcId="{8679E36E-AC9E-4DDF-AC63-038DB495D20E}" destId="{30260A33-911F-452B-BEE3-952A5D88EB8D}" srcOrd="1" destOrd="0" presId="urn:microsoft.com/office/officeart/2005/8/layout/process1"/>
    <dgm:cxn modelId="{77907DC7-4AC3-4B4D-B18B-CC62A52424B8}" type="presOf" srcId="{F8CFF717-9D4D-4A01-97B6-492111E7A32A}" destId="{94ABBD92-9F70-4C25-A3F3-6C4C6D31BCAB}" srcOrd="1" destOrd="0" presId="urn:microsoft.com/office/officeart/2005/8/layout/process1"/>
    <dgm:cxn modelId="{F05201CB-CD0E-4ECA-B70C-A7AA906B81EC}" type="presOf" srcId="{60434861-62AA-4734-B063-2C5AF6F45CE1}" destId="{0BBA00A0-A6F7-4794-AAF9-4400C98348DB}" srcOrd="0" destOrd="0" presId="urn:microsoft.com/office/officeart/2005/8/layout/process1"/>
    <dgm:cxn modelId="{E20575D1-93D3-41A7-9654-1D4AC5F0EBF2}" type="presOf" srcId="{60434861-62AA-4734-B063-2C5AF6F45CE1}" destId="{A0A46FD2-ABFE-4D9D-915A-9C2F27CC8F76}" srcOrd="1" destOrd="0" presId="urn:microsoft.com/office/officeart/2005/8/layout/process1"/>
    <dgm:cxn modelId="{955E12FD-72F9-40D2-9983-578F04A324DB}" type="presOf" srcId="{22186666-4C04-4C82-A5D3-C5845A7CA84B}" destId="{537005B7-A47E-450A-A943-257667C41BDD}" srcOrd="0" destOrd="0" presId="urn:microsoft.com/office/officeart/2005/8/layout/process1"/>
    <dgm:cxn modelId="{D9BEE049-7A07-4202-80A4-9DD02D242E6D}" type="presParOf" srcId="{A0835E82-3E42-4CB7-9819-022D1AACF54F}" destId="{7EFF947A-3BE7-45FE-B9E5-40052CA834C7}" srcOrd="0" destOrd="0" presId="urn:microsoft.com/office/officeart/2005/8/layout/process1"/>
    <dgm:cxn modelId="{A4BE6676-5988-4833-9F0A-0CA84982144F}" type="presParOf" srcId="{A0835E82-3E42-4CB7-9819-022D1AACF54F}" destId="{1FC86265-041B-46BF-AC28-633DCA3FBFEC}" srcOrd="1" destOrd="0" presId="urn:microsoft.com/office/officeart/2005/8/layout/process1"/>
    <dgm:cxn modelId="{D7F901EB-2D52-485F-8A8D-65FC2478E9BB}" type="presParOf" srcId="{1FC86265-041B-46BF-AC28-633DCA3FBFEC}" destId="{30260A33-911F-452B-BEE3-952A5D88EB8D}" srcOrd="0" destOrd="0" presId="urn:microsoft.com/office/officeart/2005/8/layout/process1"/>
    <dgm:cxn modelId="{C427E311-AF48-412D-B008-3C87ECE724D7}" type="presParOf" srcId="{A0835E82-3E42-4CB7-9819-022D1AACF54F}" destId="{A6AFE2D3-B027-492C-BE24-15F407F378C1}" srcOrd="2" destOrd="0" presId="urn:microsoft.com/office/officeart/2005/8/layout/process1"/>
    <dgm:cxn modelId="{FF87963D-4FA8-415E-A565-F7D8407E2E0E}" type="presParOf" srcId="{A0835E82-3E42-4CB7-9819-022D1AACF54F}" destId="{FDE3B199-7785-494D-B1A6-656A66B28E15}" srcOrd="3" destOrd="0" presId="urn:microsoft.com/office/officeart/2005/8/layout/process1"/>
    <dgm:cxn modelId="{8F2BFA82-8FE1-4B54-9A73-4616C428D8F7}" type="presParOf" srcId="{FDE3B199-7785-494D-B1A6-656A66B28E15}" destId="{3419C0FD-5A37-499B-A601-9C24F0342FDA}" srcOrd="0" destOrd="0" presId="urn:microsoft.com/office/officeart/2005/8/layout/process1"/>
    <dgm:cxn modelId="{8EDA58F9-1BA7-44E8-8218-AF8BB5D0B8E1}" type="presParOf" srcId="{A0835E82-3E42-4CB7-9819-022D1AACF54F}" destId="{C6B92D48-452B-4B2E-B0AD-21F92AA94041}" srcOrd="4" destOrd="0" presId="urn:microsoft.com/office/officeart/2005/8/layout/process1"/>
    <dgm:cxn modelId="{247EEDEA-2D80-408A-BAC3-C0482419B74E}" type="presParOf" srcId="{A0835E82-3E42-4CB7-9819-022D1AACF54F}" destId="{88A1532E-BD9F-4A7C-BA88-0BF98EDFEF45}" srcOrd="5" destOrd="0" presId="urn:microsoft.com/office/officeart/2005/8/layout/process1"/>
    <dgm:cxn modelId="{64B820C4-E0BE-4079-93D6-58C7D6A2F1D3}" type="presParOf" srcId="{88A1532E-BD9F-4A7C-BA88-0BF98EDFEF45}" destId="{94ABBD92-9F70-4C25-A3F3-6C4C6D31BCAB}" srcOrd="0" destOrd="0" presId="urn:microsoft.com/office/officeart/2005/8/layout/process1"/>
    <dgm:cxn modelId="{3FFCE4F6-2513-4E70-B6D9-87959439A584}" type="presParOf" srcId="{A0835E82-3E42-4CB7-9819-022D1AACF54F}" destId="{CCDE7C1F-B80A-4C25-B3DA-6FB72A657987}" srcOrd="6" destOrd="0" presId="urn:microsoft.com/office/officeart/2005/8/layout/process1"/>
    <dgm:cxn modelId="{ED58E449-2F9A-4ACD-B9E3-196C273FA7E0}" type="presParOf" srcId="{A0835E82-3E42-4CB7-9819-022D1AACF54F}" destId="{0BBA00A0-A6F7-4794-AAF9-4400C98348DB}" srcOrd="7" destOrd="0" presId="urn:microsoft.com/office/officeart/2005/8/layout/process1"/>
    <dgm:cxn modelId="{68086475-B237-4F57-8CFF-E74089544316}" type="presParOf" srcId="{0BBA00A0-A6F7-4794-AAF9-4400C98348DB}" destId="{A0A46FD2-ABFE-4D9D-915A-9C2F27CC8F76}" srcOrd="0" destOrd="0" presId="urn:microsoft.com/office/officeart/2005/8/layout/process1"/>
    <dgm:cxn modelId="{D575A605-E9C0-4941-A5D4-FD4BADBF4E03}" type="presParOf" srcId="{A0835E82-3E42-4CB7-9819-022D1AACF54F}" destId="{537005B7-A47E-450A-A943-257667C41BDD}"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48A5A3-4C1D-4AC7-9D58-E29D055C8E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BE3E0A3-87ED-4FF2-ACE2-411C20F7CAA6}">
      <dgm:prSet phldrT="[Text]"/>
      <dgm:spPr/>
      <dgm:t>
        <a:bodyPr/>
        <a:lstStyle/>
        <a:p>
          <a:r>
            <a:rPr lang="hu-HU" dirty="0" err="1"/>
            <a:t>One-pager</a:t>
          </a:r>
          <a:r>
            <a:rPr lang="hu-HU" dirty="0"/>
            <a:t> (a projektötlet és az üzleti modell nagyon tömör leírása).</a:t>
          </a:r>
          <a:endParaRPr lang="en-GB" dirty="0"/>
        </a:p>
      </dgm:t>
    </dgm:pt>
    <dgm:pt modelId="{D237BD71-AD39-4D33-9AD7-D1EF4191F0CA}" type="parTrans" cxnId="{EFFD1483-1E7F-4034-9DEA-C14E2A6727BC}">
      <dgm:prSet/>
      <dgm:spPr/>
      <dgm:t>
        <a:bodyPr/>
        <a:lstStyle/>
        <a:p>
          <a:endParaRPr lang="en-GB"/>
        </a:p>
      </dgm:t>
    </dgm:pt>
    <dgm:pt modelId="{35964B3A-6987-4E42-9197-054339A4954C}" type="sibTrans" cxnId="{EFFD1483-1E7F-4034-9DEA-C14E2A6727BC}">
      <dgm:prSet/>
      <dgm:spPr/>
      <dgm:t>
        <a:bodyPr/>
        <a:lstStyle/>
        <a:p>
          <a:endParaRPr lang="en-GB"/>
        </a:p>
      </dgm:t>
    </dgm:pt>
    <dgm:pt modelId="{732FE613-EBD8-446D-916B-83B57257E9BA}">
      <dgm:prSet phldrT="[Text]"/>
      <dgm:spPr/>
      <dgm:t>
        <a:bodyPr/>
        <a:lstStyle/>
        <a:p>
          <a:r>
            <a:rPr lang="hu-HU" dirty="0"/>
            <a:t>5 perces bemutatkozás (hogyan magyarázná el nagyon gyorsan, hogy mi a kulcskoncepció?)</a:t>
          </a:r>
          <a:endParaRPr lang="en-GB" dirty="0"/>
        </a:p>
      </dgm:t>
    </dgm:pt>
    <dgm:pt modelId="{987140B6-60BD-4724-AEE7-FD01F1E2B13A}" type="parTrans" cxnId="{685D094D-8467-4C1B-AE8D-9F3C1C39133E}">
      <dgm:prSet/>
      <dgm:spPr/>
      <dgm:t>
        <a:bodyPr/>
        <a:lstStyle/>
        <a:p>
          <a:endParaRPr lang="en-GB"/>
        </a:p>
      </dgm:t>
    </dgm:pt>
    <dgm:pt modelId="{115A1ADC-80BE-4657-99DA-B1625E39C50C}" type="sibTrans" cxnId="{685D094D-8467-4C1B-AE8D-9F3C1C39133E}">
      <dgm:prSet/>
      <dgm:spPr/>
      <dgm:t>
        <a:bodyPr/>
        <a:lstStyle/>
        <a:p>
          <a:endParaRPr lang="en-GB"/>
        </a:p>
      </dgm:t>
    </dgm:pt>
    <dgm:pt modelId="{B1D4666B-EFFB-4FA9-95A8-ED293FC77BF8}">
      <dgm:prSet phldrT="[Text]"/>
      <dgm:spPr/>
      <dgm:t>
        <a:bodyPr/>
        <a:lstStyle/>
        <a:p>
          <a:r>
            <a:rPr lang="hu-HU" dirty="0"/>
            <a:t>Az első 1-3 évre vonatkozó kiadási-bevételi terv</a:t>
          </a:r>
          <a:endParaRPr lang="en-GB" dirty="0"/>
        </a:p>
      </dgm:t>
    </dgm:pt>
    <dgm:pt modelId="{F2D700B2-9FD7-4870-B04F-90D256D671B7}" type="parTrans" cxnId="{7167F451-AF8F-4ECE-A420-5B26566064FA}">
      <dgm:prSet/>
      <dgm:spPr/>
      <dgm:t>
        <a:bodyPr/>
        <a:lstStyle/>
        <a:p>
          <a:endParaRPr lang="en-GB"/>
        </a:p>
      </dgm:t>
    </dgm:pt>
    <dgm:pt modelId="{0B323877-FF88-4EB3-B572-AF4B0BD03594}" type="sibTrans" cxnId="{7167F451-AF8F-4ECE-A420-5B26566064FA}">
      <dgm:prSet/>
      <dgm:spPr/>
      <dgm:t>
        <a:bodyPr/>
        <a:lstStyle/>
        <a:p>
          <a:endParaRPr lang="en-GB"/>
        </a:p>
      </dgm:t>
    </dgm:pt>
    <dgm:pt modelId="{73F77A75-91E5-401A-B542-55A1404B9977}">
      <dgm:prSet phldrT="[Text]"/>
      <dgm:spPr/>
      <dgm:t>
        <a:bodyPr/>
        <a:lstStyle/>
        <a:p>
          <a:r>
            <a:rPr lang="hu-HU" dirty="0"/>
            <a:t>Pénzforgalmi terv az első 1-3 évre</a:t>
          </a:r>
          <a:endParaRPr lang="en-GB" dirty="0"/>
        </a:p>
      </dgm:t>
    </dgm:pt>
    <dgm:pt modelId="{F0134C24-6456-413A-8674-D2E8A510D357}" type="parTrans" cxnId="{FC5953DB-B2E8-4C3F-97A8-455DE320A80C}">
      <dgm:prSet/>
      <dgm:spPr/>
      <dgm:t>
        <a:bodyPr/>
        <a:lstStyle/>
        <a:p>
          <a:endParaRPr lang="en-GB"/>
        </a:p>
      </dgm:t>
    </dgm:pt>
    <dgm:pt modelId="{97EB0669-3957-470E-B2F1-BF7D9B4401C2}" type="sibTrans" cxnId="{FC5953DB-B2E8-4C3F-97A8-455DE320A80C}">
      <dgm:prSet/>
      <dgm:spPr/>
      <dgm:t>
        <a:bodyPr/>
        <a:lstStyle/>
        <a:p>
          <a:endParaRPr lang="en-GB"/>
        </a:p>
      </dgm:t>
    </dgm:pt>
    <dgm:pt modelId="{1344C807-B6BB-449E-B2B0-8A34293F8A46}">
      <dgm:prSet phldrT="[Text]"/>
      <dgm:spPr/>
      <dgm:t>
        <a:bodyPr/>
        <a:lstStyle/>
        <a:p>
          <a:r>
            <a:rPr lang="hu-HU" dirty="0"/>
            <a:t>Tőkefinanszírozási terv az első 1-3 évre</a:t>
          </a:r>
          <a:endParaRPr lang="en-GB" dirty="0"/>
        </a:p>
      </dgm:t>
    </dgm:pt>
    <dgm:pt modelId="{8F663413-F999-40E3-BB22-94626A5C6CC9}" type="parTrans" cxnId="{6DCA996A-F4B7-4225-B58B-E8F80C510107}">
      <dgm:prSet/>
      <dgm:spPr/>
      <dgm:t>
        <a:bodyPr/>
        <a:lstStyle/>
        <a:p>
          <a:endParaRPr lang="en-GB"/>
        </a:p>
      </dgm:t>
    </dgm:pt>
    <dgm:pt modelId="{AD41259A-B68D-43A1-B8BA-53C4FD216BBE}" type="sibTrans" cxnId="{6DCA996A-F4B7-4225-B58B-E8F80C510107}">
      <dgm:prSet/>
      <dgm:spPr/>
      <dgm:t>
        <a:bodyPr/>
        <a:lstStyle/>
        <a:p>
          <a:endParaRPr lang="en-GB"/>
        </a:p>
      </dgm:t>
    </dgm:pt>
    <dgm:pt modelId="{89426541-20DF-4E3B-9018-37FC37D1AAD6}">
      <dgm:prSet phldrT="[Text]"/>
      <dgm:spPr/>
      <dgm:t>
        <a:bodyPr/>
        <a:lstStyle/>
        <a:p>
          <a:r>
            <a:rPr lang="hu-HU" dirty="0"/>
            <a:t>Marketingterv az első 1-3 évre</a:t>
          </a:r>
          <a:endParaRPr lang="en-GB" dirty="0"/>
        </a:p>
      </dgm:t>
    </dgm:pt>
    <dgm:pt modelId="{4C949B59-C355-4E3C-AAC5-6873789D415C}" type="parTrans" cxnId="{6D504148-A12F-4061-98E3-CD359E7D7166}">
      <dgm:prSet/>
      <dgm:spPr/>
      <dgm:t>
        <a:bodyPr/>
        <a:lstStyle/>
        <a:p>
          <a:endParaRPr lang="en-GB"/>
        </a:p>
      </dgm:t>
    </dgm:pt>
    <dgm:pt modelId="{40ADBD7E-CCCF-49E0-90E1-9DF9B8D13577}" type="sibTrans" cxnId="{6D504148-A12F-4061-98E3-CD359E7D7166}">
      <dgm:prSet/>
      <dgm:spPr/>
      <dgm:t>
        <a:bodyPr/>
        <a:lstStyle/>
        <a:p>
          <a:endParaRPr lang="en-GB"/>
        </a:p>
      </dgm:t>
    </dgm:pt>
    <dgm:pt modelId="{D59FFA6C-8308-4FD3-A02D-E1587D63B40E}" type="pres">
      <dgm:prSet presAssocID="{D148A5A3-4C1D-4AC7-9D58-E29D055C8EBC}" presName="diagram" presStyleCnt="0">
        <dgm:presLayoutVars>
          <dgm:dir/>
          <dgm:resizeHandles val="exact"/>
        </dgm:presLayoutVars>
      </dgm:prSet>
      <dgm:spPr/>
    </dgm:pt>
    <dgm:pt modelId="{CA108EB9-FAEC-4172-8C80-283B41E4ECC7}" type="pres">
      <dgm:prSet presAssocID="{2BE3E0A3-87ED-4FF2-ACE2-411C20F7CAA6}" presName="node" presStyleLbl="node1" presStyleIdx="0" presStyleCnt="6">
        <dgm:presLayoutVars>
          <dgm:bulletEnabled val="1"/>
        </dgm:presLayoutVars>
      </dgm:prSet>
      <dgm:spPr/>
    </dgm:pt>
    <dgm:pt modelId="{B4C0EBCB-1B84-4AC0-97C6-DADAFEAC6861}" type="pres">
      <dgm:prSet presAssocID="{35964B3A-6987-4E42-9197-054339A4954C}" presName="sibTrans" presStyleCnt="0"/>
      <dgm:spPr/>
    </dgm:pt>
    <dgm:pt modelId="{416BB736-7484-484A-9F0A-493D05F05105}" type="pres">
      <dgm:prSet presAssocID="{732FE613-EBD8-446D-916B-83B57257E9BA}" presName="node" presStyleLbl="node1" presStyleIdx="1" presStyleCnt="6">
        <dgm:presLayoutVars>
          <dgm:bulletEnabled val="1"/>
        </dgm:presLayoutVars>
      </dgm:prSet>
      <dgm:spPr/>
    </dgm:pt>
    <dgm:pt modelId="{EFA8F9CD-A8A9-4963-BE81-5F80B526018D}" type="pres">
      <dgm:prSet presAssocID="{115A1ADC-80BE-4657-99DA-B1625E39C50C}" presName="sibTrans" presStyleCnt="0"/>
      <dgm:spPr/>
    </dgm:pt>
    <dgm:pt modelId="{AC46728F-DFEB-411A-A488-BDDFCE5A2378}" type="pres">
      <dgm:prSet presAssocID="{B1D4666B-EFFB-4FA9-95A8-ED293FC77BF8}" presName="node" presStyleLbl="node1" presStyleIdx="2" presStyleCnt="6">
        <dgm:presLayoutVars>
          <dgm:bulletEnabled val="1"/>
        </dgm:presLayoutVars>
      </dgm:prSet>
      <dgm:spPr/>
    </dgm:pt>
    <dgm:pt modelId="{7255D6EB-A32C-4B3C-9A4A-0115079E9F0C}" type="pres">
      <dgm:prSet presAssocID="{0B323877-FF88-4EB3-B572-AF4B0BD03594}" presName="sibTrans" presStyleCnt="0"/>
      <dgm:spPr/>
    </dgm:pt>
    <dgm:pt modelId="{A4CABE86-96D2-4CAF-A571-C08761C7DC87}" type="pres">
      <dgm:prSet presAssocID="{73F77A75-91E5-401A-B542-55A1404B9977}" presName="node" presStyleLbl="node1" presStyleIdx="3" presStyleCnt="6">
        <dgm:presLayoutVars>
          <dgm:bulletEnabled val="1"/>
        </dgm:presLayoutVars>
      </dgm:prSet>
      <dgm:spPr/>
    </dgm:pt>
    <dgm:pt modelId="{C79B5F17-F71D-46DE-A6AD-1780DE287B89}" type="pres">
      <dgm:prSet presAssocID="{97EB0669-3957-470E-B2F1-BF7D9B4401C2}" presName="sibTrans" presStyleCnt="0"/>
      <dgm:spPr/>
    </dgm:pt>
    <dgm:pt modelId="{D02F5303-1EC0-4DFE-9B8A-60114C29198E}" type="pres">
      <dgm:prSet presAssocID="{1344C807-B6BB-449E-B2B0-8A34293F8A46}" presName="node" presStyleLbl="node1" presStyleIdx="4" presStyleCnt="6">
        <dgm:presLayoutVars>
          <dgm:bulletEnabled val="1"/>
        </dgm:presLayoutVars>
      </dgm:prSet>
      <dgm:spPr/>
    </dgm:pt>
    <dgm:pt modelId="{48128CCA-E8AD-46A4-934C-EEACF221E592}" type="pres">
      <dgm:prSet presAssocID="{AD41259A-B68D-43A1-B8BA-53C4FD216BBE}" presName="sibTrans" presStyleCnt="0"/>
      <dgm:spPr/>
    </dgm:pt>
    <dgm:pt modelId="{8EB035B6-267A-495B-B957-CBB05C2EC87D}" type="pres">
      <dgm:prSet presAssocID="{89426541-20DF-4E3B-9018-37FC37D1AAD6}" presName="node" presStyleLbl="node1" presStyleIdx="5" presStyleCnt="6">
        <dgm:presLayoutVars>
          <dgm:bulletEnabled val="1"/>
        </dgm:presLayoutVars>
      </dgm:prSet>
      <dgm:spPr/>
    </dgm:pt>
  </dgm:ptLst>
  <dgm:cxnLst>
    <dgm:cxn modelId="{A57F3F5F-BAD7-4C47-A34A-AEB4A0B458C2}" type="presOf" srcId="{1344C807-B6BB-449E-B2B0-8A34293F8A46}" destId="{D02F5303-1EC0-4DFE-9B8A-60114C29198E}" srcOrd="0" destOrd="0" presId="urn:microsoft.com/office/officeart/2005/8/layout/default"/>
    <dgm:cxn modelId="{39494266-7351-49FC-8BF1-08025D67391A}" type="presOf" srcId="{732FE613-EBD8-446D-916B-83B57257E9BA}" destId="{416BB736-7484-484A-9F0A-493D05F05105}" srcOrd="0" destOrd="0" presId="urn:microsoft.com/office/officeart/2005/8/layout/default"/>
    <dgm:cxn modelId="{6D504148-A12F-4061-98E3-CD359E7D7166}" srcId="{D148A5A3-4C1D-4AC7-9D58-E29D055C8EBC}" destId="{89426541-20DF-4E3B-9018-37FC37D1AAD6}" srcOrd="5" destOrd="0" parTransId="{4C949B59-C355-4E3C-AAC5-6873789D415C}" sibTransId="{40ADBD7E-CCCF-49E0-90E1-9DF9B8D13577}"/>
    <dgm:cxn modelId="{6DCA996A-F4B7-4225-B58B-E8F80C510107}" srcId="{D148A5A3-4C1D-4AC7-9D58-E29D055C8EBC}" destId="{1344C807-B6BB-449E-B2B0-8A34293F8A46}" srcOrd="4" destOrd="0" parTransId="{8F663413-F999-40E3-BB22-94626A5C6CC9}" sibTransId="{AD41259A-B68D-43A1-B8BA-53C4FD216BBE}"/>
    <dgm:cxn modelId="{685D094D-8467-4C1B-AE8D-9F3C1C39133E}" srcId="{D148A5A3-4C1D-4AC7-9D58-E29D055C8EBC}" destId="{732FE613-EBD8-446D-916B-83B57257E9BA}" srcOrd="1" destOrd="0" parTransId="{987140B6-60BD-4724-AEE7-FD01F1E2B13A}" sibTransId="{115A1ADC-80BE-4657-99DA-B1625E39C50C}"/>
    <dgm:cxn modelId="{7167F451-AF8F-4ECE-A420-5B26566064FA}" srcId="{D148A5A3-4C1D-4AC7-9D58-E29D055C8EBC}" destId="{B1D4666B-EFFB-4FA9-95A8-ED293FC77BF8}" srcOrd="2" destOrd="0" parTransId="{F2D700B2-9FD7-4870-B04F-90D256D671B7}" sibTransId="{0B323877-FF88-4EB3-B572-AF4B0BD03594}"/>
    <dgm:cxn modelId="{EFFD1483-1E7F-4034-9DEA-C14E2A6727BC}" srcId="{D148A5A3-4C1D-4AC7-9D58-E29D055C8EBC}" destId="{2BE3E0A3-87ED-4FF2-ACE2-411C20F7CAA6}" srcOrd="0" destOrd="0" parTransId="{D237BD71-AD39-4D33-9AD7-D1EF4191F0CA}" sibTransId="{35964B3A-6987-4E42-9197-054339A4954C}"/>
    <dgm:cxn modelId="{44EEDB83-9D2B-4DD4-B6C6-9B197F6EDEFF}" type="presOf" srcId="{D148A5A3-4C1D-4AC7-9D58-E29D055C8EBC}" destId="{D59FFA6C-8308-4FD3-A02D-E1587D63B40E}" srcOrd="0" destOrd="0" presId="urn:microsoft.com/office/officeart/2005/8/layout/default"/>
    <dgm:cxn modelId="{C32A1887-C8D9-4E3D-890A-876D7D508D12}" type="presOf" srcId="{89426541-20DF-4E3B-9018-37FC37D1AAD6}" destId="{8EB035B6-267A-495B-B957-CBB05C2EC87D}" srcOrd="0" destOrd="0" presId="urn:microsoft.com/office/officeart/2005/8/layout/default"/>
    <dgm:cxn modelId="{3E917F8E-9971-4BFF-BA5D-99434A5A3989}" type="presOf" srcId="{2BE3E0A3-87ED-4FF2-ACE2-411C20F7CAA6}" destId="{CA108EB9-FAEC-4172-8C80-283B41E4ECC7}" srcOrd="0" destOrd="0" presId="urn:microsoft.com/office/officeart/2005/8/layout/default"/>
    <dgm:cxn modelId="{A98813A0-7068-46F7-B42A-A63B4D8A4A0E}" type="presOf" srcId="{73F77A75-91E5-401A-B542-55A1404B9977}" destId="{A4CABE86-96D2-4CAF-A571-C08761C7DC87}" srcOrd="0" destOrd="0" presId="urn:microsoft.com/office/officeart/2005/8/layout/default"/>
    <dgm:cxn modelId="{CCD67FB9-DEE8-46E7-A605-4B32E8EFA351}" type="presOf" srcId="{B1D4666B-EFFB-4FA9-95A8-ED293FC77BF8}" destId="{AC46728F-DFEB-411A-A488-BDDFCE5A2378}" srcOrd="0" destOrd="0" presId="urn:microsoft.com/office/officeart/2005/8/layout/default"/>
    <dgm:cxn modelId="{FC5953DB-B2E8-4C3F-97A8-455DE320A80C}" srcId="{D148A5A3-4C1D-4AC7-9D58-E29D055C8EBC}" destId="{73F77A75-91E5-401A-B542-55A1404B9977}" srcOrd="3" destOrd="0" parTransId="{F0134C24-6456-413A-8674-D2E8A510D357}" sibTransId="{97EB0669-3957-470E-B2F1-BF7D9B4401C2}"/>
    <dgm:cxn modelId="{BE4266CA-335F-47FF-9E3C-2FC88812C78E}" type="presParOf" srcId="{D59FFA6C-8308-4FD3-A02D-E1587D63B40E}" destId="{CA108EB9-FAEC-4172-8C80-283B41E4ECC7}" srcOrd="0" destOrd="0" presId="urn:microsoft.com/office/officeart/2005/8/layout/default"/>
    <dgm:cxn modelId="{7B326395-FD99-45C9-BC2B-0E1C1BD886B3}" type="presParOf" srcId="{D59FFA6C-8308-4FD3-A02D-E1587D63B40E}" destId="{B4C0EBCB-1B84-4AC0-97C6-DADAFEAC6861}" srcOrd="1" destOrd="0" presId="urn:microsoft.com/office/officeart/2005/8/layout/default"/>
    <dgm:cxn modelId="{5D2DD440-5E48-4B6F-9BC2-E8BDF7B7317F}" type="presParOf" srcId="{D59FFA6C-8308-4FD3-A02D-E1587D63B40E}" destId="{416BB736-7484-484A-9F0A-493D05F05105}" srcOrd="2" destOrd="0" presId="urn:microsoft.com/office/officeart/2005/8/layout/default"/>
    <dgm:cxn modelId="{FB4ED869-46E1-43A4-8185-101550445501}" type="presParOf" srcId="{D59FFA6C-8308-4FD3-A02D-E1587D63B40E}" destId="{EFA8F9CD-A8A9-4963-BE81-5F80B526018D}" srcOrd="3" destOrd="0" presId="urn:microsoft.com/office/officeart/2005/8/layout/default"/>
    <dgm:cxn modelId="{E3C21388-9809-47C8-88C9-D51D844E125B}" type="presParOf" srcId="{D59FFA6C-8308-4FD3-A02D-E1587D63B40E}" destId="{AC46728F-DFEB-411A-A488-BDDFCE5A2378}" srcOrd="4" destOrd="0" presId="urn:microsoft.com/office/officeart/2005/8/layout/default"/>
    <dgm:cxn modelId="{09409EBC-930A-48A6-84E6-56E397B1C779}" type="presParOf" srcId="{D59FFA6C-8308-4FD3-A02D-E1587D63B40E}" destId="{7255D6EB-A32C-4B3C-9A4A-0115079E9F0C}" srcOrd="5" destOrd="0" presId="urn:microsoft.com/office/officeart/2005/8/layout/default"/>
    <dgm:cxn modelId="{C7CBB77A-3F34-441E-9D8C-458D13F42512}" type="presParOf" srcId="{D59FFA6C-8308-4FD3-A02D-E1587D63B40E}" destId="{A4CABE86-96D2-4CAF-A571-C08761C7DC87}" srcOrd="6" destOrd="0" presId="urn:microsoft.com/office/officeart/2005/8/layout/default"/>
    <dgm:cxn modelId="{C3EB46AD-9F7D-4D31-9D5E-0088AB780666}" type="presParOf" srcId="{D59FFA6C-8308-4FD3-A02D-E1587D63B40E}" destId="{C79B5F17-F71D-46DE-A6AD-1780DE287B89}" srcOrd="7" destOrd="0" presId="urn:microsoft.com/office/officeart/2005/8/layout/default"/>
    <dgm:cxn modelId="{2A4AEECE-499D-4C5F-9E3A-E7308ACC2379}" type="presParOf" srcId="{D59FFA6C-8308-4FD3-A02D-E1587D63B40E}" destId="{D02F5303-1EC0-4DFE-9B8A-60114C29198E}" srcOrd="8" destOrd="0" presId="urn:microsoft.com/office/officeart/2005/8/layout/default"/>
    <dgm:cxn modelId="{33C52DEF-44F4-48A5-815C-79C26E498713}" type="presParOf" srcId="{D59FFA6C-8308-4FD3-A02D-E1587D63B40E}" destId="{48128CCA-E8AD-46A4-934C-EEACF221E592}" srcOrd="9" destOrd="0" presId="urn:microsoft.com/office/officeart/2005/8/layout/default"/>
    <dgm:cxn modelId="{9E55EAC0-E66E-475E-A38D-284C70DDC493}" type="presParOf" srcId="{D59FFA6C-8308-4FD3-A02D-E1587D63B40E}" destId="{8EB035B6-267A-495B-B957-CBB05C2EC87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A37D0F-0A01-427C-806C-3BDE0C554716}"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s-ES"/>
        </a:p>
      </dgm:t>
    </dgm:pt>
    <dgm:pt modelId="{7991A607-7466-4457-87C8-C0CA40315A23}">
      <dgm:prSet phldrT="[Texto]" custT="1"/>
      <dgm:spPr/>
      <dgm:t>
        <a:bodyPr/>
        <a:lstStyle/>
        <a:p>
          <a:r>
            <a:rPr lang="hu-HU" sz="1200" dirty="0"/>
            <a:t>1. fejezet</a:t>
          </a:r>
          <a:endParaRPr lang="es-ES" sz="1200" dirty="0"/>
        </a:p>
      </dgm:t>
    </dgm:pt>
    <dgm:pt modelId="{A4499F8F-8C98-4F22-9390-38711BCBAAE2}" type="parTrans" cxnId="{699FF731-067A-414C-87FE-CB60620F8569}">
      <dgm:prSet/>
      <dgm:spPr/>
      <dgm:t>
        <a:bodyPr/>
        <a:lstStyle/>
        <a:p>
          <a:endParaRPr lang="es-ES" sz="1200"/>
        </a:p>
      </dgm:t>
    </dgm:pt>
    <dgm:pt modelId="{C29B2F6D-2BFD-4ACD-96BB-CE9968F61031}" type="sibTrans" cxnId="{699FF731-067A-414C-87FE-CB60620F8569}">
      <dgm:prSet/>
      <dgm:spPr/>
      <dgm:t>
        <a:bodyPr/>
        <a:lstStyle/>
        <a:p>
          <a:endParaRPr lang="es-ES" sz="1200"/>
        </a:p>
      </dgm:t>
    </dgm:pt>
    <dgm:pt modelId="{70ED07A8-1925-4E2A-A3F7-588056F8DA59}">
      <dgm:prSet phldrT="[Texto]" custT="1"/>
      <dgm:spPr/>
      <dgm:t>
        <a:bodyPr/>
        <a:lstStyle/>
        <a:p>
          <a:pPr algn="just"/>
          <a:r>
            <a:rPr lang="en-US" sz="1200" dirty="0"/>
            <a:t>Az </a:t>
          </a:r>
          <a:r>
            <a:rPr lang="en-US" sz="1200" dirty="0" err="1"/>
            <a:t>üzleti</a:t>
          </a:r>
          <a:r>
            <a:rPr lang="en-US" sz="1200" dirty="0"/>
            <a:t> </a:t>
          </a:r>
          <a:r>
            <a:rPr lang="en-US" sz="1200" dirty="0" err="1"/>
            <a:t>modell</a:t>
          </a:r>
          <a:r>
            <a:rPr lang="en-US" sz="1200" dirty="0"/>
            <a:t> a KKV-k </a:t>
          </a:r>
          <a:r>
            <a:rPr lang="en-US" sz="1200" dirty="0" err="1"/>
            <a:t>működési</a:t>
          </a:r>
          <a:r>
            <a:rPr lang="en-US" sz="1200" dirty="0"/>
            <a:t> </a:t>
          </a:r>
          <a:r>
            <a:rPr lang="en-US" sz="1200" dirty="0" err="1"/>
            <a:t>és</a:t>
          </a:r>
          <a:r>
            <a:rPr lang="en-US" sz="1200" dirty="0"/>
            <a:t> </a:t>
          </a:r>
          <a:r>
            <a:rPr lang="en-US" sz="1200" dirty="0" err="1"/>
            <a:t>nyereségtermelő</a:t>
          </a:r>
          <a:r>
            <a:rPr lang="en-US" sz="1200" dirty="0"/>
            <a:t> </a:t>
          </a:r>
          <a:r>
            <a:rPr lang="en-US" sz="1200" dirty="0" err="1"/>
            <a:t>modellje</a:t>
          </a:r>
          <a:r>
            <a:rPr lang="en-US" sz="1200" dirty="0"/>
            <a:t>: </a:t>
          </a:r>
          <a:r>
            <a:rPr lang="en-US" sz="1200" dirty="0" err="1"/>
            <a:t>ez</a:t>
          </a:r>
          <a:r>
            <a:rPr lang="en-US" sz="1200" dirty="0"/>
            <a:t> </a:t>
          </a:r>
          <a:r>
            <a:rPr lang="en-US" sz="1200" dirty="0" err="1"/>
            <a:t>egy</a:t>
          </a:r>
          <a:r>
            <a:rPr lang="en-US" sz="1200" dirty="0"/>
            <a:t> </a:t>
          </a:r>
          <a:r>
            <a:rPr lang="en-US" sz="1200" dirty="0" err="1"/>
            <a:t>konkrét</a:t>
          </a:r>
          <a:r>
            <a:rPr lang="en-US" sz="1200" dirty="0"/>
            <a:t> </a:t>
          </a:r>
          <a:r>
            <a:rPr lang="en-US" sz="1200" dirty="0" err="1"/>
            <a:t>funkció</a:t>
          </a:r>
          <a:r>
            <a:rPr lang="en-US" sz="1200" dirty="0"/>
            <a:t>, </a:t>
          </a:r>
          <a:r>
            <a:rPr lang="en-US" sz="1200" dirty="0" err="1"/>
            <a:t>amely</a:t>
          </a:r>
          <a:r>
            <a:rPr lang="en-US" sz="1200" dirty="0"/>
            <a:t> </a:t>
          </a:r>
          <a:r>
            <a:rPr lang="en-US" sz="1200" dirty="0" err="1"/>
            <a:t>meghatározza</a:t>
          </a:r>
          <a:r>
            <a:rPr lang="en-US" sz="1200" dirty="0"/>
            <a:t>, </a:t>
          </a:r>
          <a:r>
            <a:rPr lang="en-US" sz="1200" dirty="0" err="1"/>
            <a:t>hogyan</a:t>
          </a:r>
          <a:r>
            <a:rPr lang="en-US" sz="1200" dirty="0"/>
            <a:t> </a:t>
          </a:r>
          <a:r>
            <a:rPr lang="en-US" sz="1200" dirty="0" err="1"/>
            <a:t>működik</a:t>
          </a:r>
          <a:r>
            <a:rPr lang="en-US" sz="1200" dirty="0"/>
            <a:t> a </a:t>
          </a:r>
          <a:r>
            <a:rPr lang="en-US" sz="1200" dirty="0" err="1"/>
            <a:t>vállalat</a:t>
          </a:r>
          <a:r>
            <a:rPr lang="en-US" sz="1200" dirty="0"/>
            <a:t> </a:t>
          </a:r>
          <a:r>
            <a:rPr lang="en-US" sz="1200" dirty="0" err="1"/>
            <a:t>és</a:t>
          </a:r>
          <a:r>
            <a:rPr lang="en-US" sz="1200" dirty="0"/>
            <a:t> </a:t>
          </a:r>
          <a:r>
            <a:rPr lang="en-US" sz="1200" dirty="0" err="1"/>
            <a:t>hogyan</a:t>
          </a:r>
          <a:r>
            <a:rPr lang="en-US" sz="1200" dirty="0"/>
            <a:t> </a:t>
          </a:r>
          <a:r>
            <a:rPr lang="en-US" sz="1200" dirty="0" err="1"/>
            <a:t>termel</a:t>
          </a:r>
          <a:r>
            <a:rPr lang="en-US" sz="1200" dirty="0"/>
            <a:t> </a:t>
          </a:r>
          <a:r>
            <a:rPr lang="en-US" sz="1200" dirty="0" err="1"/>
            <a:t>nyereséget</a:t>
          </a:r>
          <a:r>
            <a:rPr lang="en-US" sz="1200" dirty="0"/>
            <a:t>. </a:t>
          </a:r>
          <a:endParaRPr lang="es-ES" sz="1200" dirty="0"/>
        </a:p>
      </dgm:t>
    </dgm:pt>
    <dgm:pt modelId="{BA2AA8D9-8A0B-4C44-AC4A-E229D520682F}" type="parTrans" cxnId="{27E4206D-420D-4A44-8E3D-381C32007183}">
      <dgm:prSet/>
      <dgm:spPr/>
      <dgm:t>
        <a:bodyPr/>
        <a:lstStyle/>
        <a:p>
          <a:endParaRPr lang="es-ES" sz="1200"/>
        </a:p>
      </dgm:t>
    </dgm:pt>
    <dgm:pt modelId="{358BC604-4285-4A45-AB42-ABED8F39E3D2}" type="sibTrans" cxnId="{27E4206D-420D-4A44-8E3D-381C32007183}">
      <dgm:prSet/>
      <dgm:spPr/>
      <dgm:t>
        <a:bodyPr/>
        <a:lstStyle/>
        <a:p>
          <a:endParaRPr lang="es-ES" sz="1200"/>
        </a:p>
      </dgm:t>
    </dgm:pt>
    <dgm:pt modelId="{929949F9-6708-4738-9713-C14A3F26FEC8}">
      <dgm:prSet phldrT="[Texto]" custT="1"/>
      <dgm:spPr/>
      <dgm:t>
        <a:bodyPr/>
        <a:lstStyle/>
        <a:p>
          <a:r>
            <a:rPr lang="hu-HU" sz="1200" dirty="0"/>
            <a:t>2. fejezet</a:t>
          </a:r>
          <a:endParaRPr lang="es-ES" sz="1200" dirty="0"/>
        </a:p>
      </dgm:t>
    </dgm:pt>
    <dgm:pt modelId="{0F7E1A38-7E70-42A4-AF68-F54EB88D3B4D}" type="parTrans" cxnId="{8AA7AEF0-2C43-4D1F-9795-3D7C3DEEEFE8}">
      <dgm:prSet/>
      <dgm:spPr/>
      <dgm:t>
        <a:bodyPr/>
        <a:lstStyle/>
        <a:p>
          <a:endParaRPr lang="es-ES" sz="1200"/>
        </a:p>
      </dgm:t>
    </dgm:pt>
    <dgm:pt modelId="{ADF06A4A-9857-42CF-BDD4-187E89F55B3D}" type="sibTrans" cxnId="{8AA7AEF0-2C43-4D1F-9795-3D7C3DEEEFE8}">
      <dgm:prSet/>
      <dgm:spPr/>
      <dgm:t>
        <a:bodyPr/>
        <a:lstStyle/>
        <a:p>
          <a:endParaRPr lang="es-ES" sz="1200"/>
        </a:p>
      </dgm:t>
    </dgm:pt>
    <dgm:pt modelId="{8A584B21-BCB2-43BB-B64C-7B360D83A862}">
      <dgm:prSet phldrT="[Texto]" custT="1"/>
      <dgm:spPr/>
      <dgm:t>
        <a:bodyPr/>
        <a:lstStyle/>
        <a:p>
          <a:r>
            <a:rPr lang="hu-HU" sz="1200" dirty="0"/>
            <a:t>B2C: A hagyományos modellek jellemzik a 20. században jellemző üzleti magatartást.</a:t>
          </a:r>
          <a:endParaRPr lang="es-ES" sz="1200" dirty="0"/>
        </a:p>
      </dgm:t>
    </dgm:pt>
    <dgm:pt modelId="{425E6093-9D9F-4D0D-AF39-692D3F01524A}" type="parTrans" cxnId="{FDC28727-7F33-4001-87F1-D5F76940E233}">
      <dgm:prSet/>
      <dgm:spPr/>
      <dgm:t>
        <a:bodyPr/>
        <a:lstStyle/>
        <a:p>
          <a:endParaRPr lang="es-ES" sz="1200"/>
        </a:p>
      </dgm:t>
    </dgm:pt>
    <dgm:pt modelId="{E714A1FB-4DC7-477F-B50F-618EF34C0C2D}" type="sibTrans" cxnId="{FDC28727-7F33-4001-87F1-D5F76940E233}">
      <dgm:prSet/>
      <dgm:spPr/>
      <dgm:t>
        <a:bodyPr/>
        <a:lstStyle/>
        <a:p>
          <a:endParaRPr lang="es-ES" sz="1200"/>
        </a:p>
      </dgm:t>
    </dgm:pt>
    <dgm:pt modelId="{34A61327-4E4D-443A-94A3-4D33A6D7D0E3}">
      <dgm:prSet phldrT="[Texto]" custT="1"/>
      <dgm:spPr/>
      <dgm:t>
        <a:bodyPr/>
        <a:lstStyle/>
        <a:p>
          <a:r>
            <a:rPr lang="hu-HU" sz="1200" dirty="0"/>
            <a:t>3. fejezet</a:t>
          </a:r>
          <a:endParaRPr lang="es-ES" sz="1200" dirty="0"/>
        </a:p>
      </dgm:t>
    </dgm:pt>
    <dgm:pt modelId="{0665347B-7D2F-4FC9-8F56-11EF493E60CA}" type="parTrans" cxnId="{0E3B2469-9480-4EB9-BE55-3DADE7F10448}">
      <dgm:prSet/>
      <dgm:spPr/>
      <dgm:t>
        <a:bodyPr/>
        <a:lstStyle/>
        <a:p>
          <a:endParaRPr lang="es-ES" sz="1200"/>
        </a:p>
      </dgm:t>
    </dgm:pt>
    <dgm:pt modelId="{3D975020-5312-4030-8AA0-75C64DC3CF4E}" type="sibTrans" cxnId="{0E3B2469-9480-4EB9-BE55-3DADE7F10448}">
      <dgm:prSet/>
      <dgm:spPr/>
      <dgm:t>
        <a:bodyPr/>
        <a:lstStyle/>
        <a:p>
          <a:endParaRPr lang="es-ES" sz="1200"/>
        </a:p>
      </dgm:t>
    </dgm:pt>
    <dgm:pt modelId="{70B3BB73-755C-4FB7-9365-2CA8C05F6DBE}">
      <dgm:prSet phldrT="[Texto]" custT="1"/>
      <dgm:spPr/>
      <dgm:t>
        <a:bodyPr/>
        <a:lstStyle/>
        <a:p>
          <a:r>
            <a:rPr lang="en-US" sz="1200" dirty="0"/>
            <a:t>A </a:t>
          </a:r>
          <a:r>
            <a:rPr lang="en-US" sz="1200" dirty="0" err="1"/>
            <a:t>média</a:t>
          </a:r>
          <a:r>
            <a:rPr lang="en-US" sz="1200" dirty="0"/>
            <a:t> </a:t>
          </a:r>
          <a:r>
            <a:rPr lang="en-US" sz="1200" dirty="0" err="1"/>
            <a:t>és</a:t>
          </a:r>
          <a:r>
            <a:rPr lang="en-US" sz="1200" dirty="0"/>
            <a:t> </a:t>
          </a:r>
          <a:r>
            <a:rPr lang="en-US" sz="1200" dirty="0" err="1"/>
            <a:t>az</a:t>
          </a:r>
          <a:r>
            <a:rPr lang="en-US" sz="1200" dirty="0"/>
            <a:t> </a:t>
          </a:r>
          <a:r>
            <a:rPr lang="en-US" sz="1200" dirty="0" err="1"/>
            <a:t>üzleti</a:t>
          </a:r>
          <a:r>
            <a:rPr lang="en-US" sz="1200" dirty="0"/>
            <a:t> </a:t>
          </a:r>
          <a:r>
            <a:rPr lang="en-US" sz="1200" dirty="0" err="1"/>
            <a:t>élet</a:t>
          </a:r>
          <a:r>
            <a:rPr lang="en-US" sz="1200" dirty="0"/>
            <a:t> </a:t>
          </a:r>
          <a:r>
            <a:rPr lang="en-US" sz="1200" dirty="0" err="1"/>
            <a:t>globalizációja</a:t>
          </a:r>
          <a:r>
            <a:rPr lang="en-US" sz="1200" dirty="0"/>
            <a:t> a 20. </a:t>
          </a:r>
          <a:r>
            <a:rPr lang="en-US" sz="1200" dirty="0" err="1"/>
            <a:t>század</a:t>
          </a:r>
          <a:r>
            <a:rPr lang="en-US" sz="1200" dirty="0"/>
            <a:t> </a:t>
          </a:r>
          <a:r>
            <a:rPr lang="en-US" sz="1200" dirty="0" err="1"/>
            <a:t>második</a:t>
          </a:r>
          <a:r>
            <a:rPr lang="en-US" sz="1200" dirty="0"/>
            <a:t> </a:t>
          </a:r>
          <a:r>
            <a:rPr lang="en-US" sz="1200" dirty="0" err="1"/>
            <a:t>felében</a:t>
          </a:r>
          <a:r>
            <a:rPr lang="en-US" sz="1200" dirty="0"/>
            <a:t> </a:t>
          </a:r>
          <a:r>
            <a:rPr lang="en-US" sz="1200" dirty="0" err="1"/>
            <a:t>előkészítette</a:t>
          </a:r>
          <a:r>
            <a:rPr lang="en-US" sz="1200" dirty="0"/>
            <a:t> </a:t>
          </a:r>
          <a:r>
            <a:rPr lang="en-US" sz="1200" dirty="0" err="1"/>
            <a:t>az</a:t>
          </a:r>
          <a:r>
            <a:rPr lang="en-US" sz="1200" dirty="0"/>
            <a:t> </a:t>
          </a:r>
          <a:r>
            <a:rPr lang="en-US" sz="1200" dirty="0" err="1"/>
            <a:t>utat</a:t>
          </a:r>
          <a:r>
            <a:rPr lang="en-US" sz="1200" dirty="0"/>
            <a:t> a 20. </a:t>
          </a:r>
          <a:r>
            <a:rPr lang="en-US" sz="1200" dirty="0" err="1"/>
            <a:t>század</a:t>
          </a:r>
          <a:r>
            <a:rPr lang="en-US" sz="1200" dirty="0"/>
            <a:t> </a:t>
          </a:r>
          <a:r>
            <a:rPr lang="en-US" sz="1200" dirty="0" err="1"/>
            <a:t>végén</a:t>
          </a:r>
          <a:r>
            <a:rPr lang="en-US" sz="1200" dirty="0"/>
            <a:t> </a:t>
          </a:r>
          <a:r>
            <a:rPr lang="hu-HU" sz="1200" dirty="0"/>
            <a:t>megjelenő </a:t>
          </a:r>
          <a:r>
            <a:rPr lang="en-US" sz="1200" dirty="0" err="1"/>
            <a:t>globális</a:t>
          </a:r>
          <a:r>
            <a:rPr lang="en-US" sz="1200" dirty="0"/>
            <a:t> </a:t>
          </a:r>
          <a:r>
            <a:rPr lang="en-US" sz="1200" dirty="0" err="1"/>
            <a:t>termelési</a:t>
          </a:r>
          <a:r>
            <a:rPr lang="en-US" sz="1200" dirty="0"/>
            <a:t> </a:t>
          </a:r>
          <a:r>
            <a:rPr lang="en-US" sz="1200" dirty="0" err="1"/>
            <a:t>és</a:t>
          </a:r>
          <a:r>
            <a:rPr lang="en-US" sz="1200" dirty="0"/>
            <a:t> </a:t>
          </a:r>
          <a:r>
            <a:rPr lang="en-US" sz="1200" dirty="0" err="1"/>
            <a:t>innovációs</a:t>
          </a:r>
          <a:r>
            <a:rPr lang="en-US" sz="1200" dirty="0"/>
            <a:t> </a:t>
          </a:r>
          <a:r>
            <a:rPr lang="en-US" sz="1200" dirty="0" err="1"/>
            <a:t>láncok</a:t>
          </a:r>
          <a:r>
            <a:rPr lang="en-US" sz="1200" dirty="0"/>
            <a:t> </a:t>
          </a:r>
          <a:r>
            <a:rPr lang="en-US" sz="1200" dirty="0" err="1"/>
            <a:t>számára</a:t>
          </a:r>
          <a:r>
            <a:rPr lang="en-US" sz="1200" dirty="0"/>
            <a:t>.</a:t>
          </a:r>
          <a:endParaRPr lang="es-ES" sz="1200" dirty="0"/>
        </a:p>
      </dgm:t>
    </dgm:pt>
    <dgm:pt modelId="{6A957AE3-DB95-46DC-BEBA-284EA4FD37FD}" type="parTrans" cxnId="{161FFABF-BCBE-4DE8-A77B-72EAA0E776D9}">
      <dgm:prSet/>
      <dgm:spPr/>
      <dgm:t>
        <a:bodyPr/>
        <a:lstStyle/>
        <a:p>
          <a:endParaRPr lang="es-ES" sz="1200"/>
        </a:p>
      </dgm:t>
    </dgm:pt>
    <dgm:pt modelId="{8435039D-A6D3-4E9E-AB8B-A8429F8247C4}" type="sibTrans" cxnId="{161FFABF-BCBE-4DE8-A77B-72EAA0E776D9}">
      <dgm:prSet/>
      <dgm:spPr/>
      <dgm:t>
        <a:bodyPr/>
        <a:lstStyle/>
        <a:p>
          <a:endParaRPr lang="es-ES" sz="1200"/>
        </a:p>
      </dgm:t>
    </dgm:pt>
    <dgm:pt modelId="{D26DBA4D-B3E8-41F3-8411-B93EB3294ACE}">
      <dgm:prSet phldrT="[Texto]" custT="1"/>
      <dgm:spPr/>
      <dgm:t>
        <a:bodyPr/>
        <a:lstStyle/>
        <a:p>
          <a:r>
            <a:rPr lang="es-ES" sz="1200" dirty="0"/>
            <a:t>4</a:t>
          </a:r>
          <a:r>
            <a:rPr lang="hu-HU" sz="1200" dirty="0"/>
            <a:t>. fejezet</a:t>
          </a:r>
          <a:endParaRPr lang="es-ES" sz="1200" dirty="0"/>
        </a:p>
      </dgm:t>
    </dgm:pt>
    <dgm:pt modelId="{8E590D90-3BB2-496C-B551-48904AFE0172}" type="parTrans" cxnId="{D1A0C075-CFFB-427A-95D1-23DC594F681E}">
      <dgm:prSet/>
      <dgm:spPr/>
      <dgm:t>
        <a:bodyPr/>
        <a:lstStyle/>
        <a:p>
          <a:endParaRPr lang="es-ES" sz="1200"/>
        </a:p>
      </dgm:t>
    </dgm:pt>
    <dgm:pt modelId="{B480D4F9-929F-431C-A110-C02539316154}" type="sibTrans" cxnId="{D1A0C075-CFFB-427A-95D1-23DC594F681E}">
      <dgm:prSet/>
      <dgm:spPr/>
      <dgm:t>
        <a:bodyPr/>
        <a:lstStyle/>
        <a:p>
          <a:endParaRPr lang="es-ES" sz="1200"/>
        </a:p>
      </dgm:t>
    </dgm:pt>
    <dgm:pt modelId="{95F8F314-8226-4DD4-9FAB-361C4A237AFA}">
      <dgm:prSet phldrT="[Texto]" custT="1"/>
      <dgm:spPr/>
      <dgm:t>
        <a:bodyPr/>
        <a:lstStyle/>
        <a:p>
          <a:r>
            <a:rPr lang="hu-HU" sz="1200" dirty="0"/>
            <a:t>A SWOT-elemzés segít azonosítani a vállalkozás erősségeit, gyengeségeit, lehetőségeit és veszélyeit.</a:t>
          </a:r>
          <a:endParaRPr lang="es-ES" sz="1200" dirty="0"/>
        </a:p>
      </dgm:t>
    </dgm:pt>
    <dgm:pt modelId="{B9A89374-7D96-4C31-A93C-48C9E0648F39}" type="parTrans" cxnId="{0B1960D2-D5D3-46E8-A3B8-C62CB2BD7F3B}">
      <dgm:prSet/>
      <dgm:spPr/>
      <dgm:t>
        <a:bodyPr/>
        <a:lstStyle/>
        <a:p>
          <a:endParaRPr lang="es-ES" sz="1200"/>
        </a:p>
      </dgm:t>
    </dgm:pt>
    <dgm:pt modelId="{F553AF7D-1AD1-4E8A-B89A-E1220BEB5D09}" type="sibTrans" cxnId="{0B1960D2-D5D3-46E8-A3B8-C62CB2BD7F3B}">
      <dgm:prSet/>
      <dgm:spPr/>
      <dgm:t>
        <a:bodyPr/>
        <a:lstStyle/>
        <a:p>
          <a:endParaRPr lang="es-ES" sz="1200"/>
        </a:p>
      </dgm:t>
    </dgm:pt>
    <dgm:pt modelId="{0FD86030-89F3-4E6F-9CF4-D22600D99F43}">
      <dgm:prSet custT="1"/>
      <dgm:spPr/>
      <dgm:t>
        <a:bodyPr/>
        <a:lstStyle/>
        <a:p>
          <a:pPr>
            <a:buFont typeface="Times New Roman" panose="02020603050405020304" pitchFamily="18" charset="0"/>
            <a:buChar char="•"/>
          </a:pPr>
          <a:r>
            <a:rPr lang="en-US" sz="1200" dirty="0"/>
            <a:t>Az </a:t>
          </a:r>
          <a:r>
            <a:rPr lang="hu-HU" sz="1200" dirty="0"/>
            <a:t>egyszerű </a:t>
          </a:r>
          <a:r>
            <a:rPr lang="en-US" sz="1200" dirty="0" err="1"/>
            <a:t>modellt</a:t>
          </a:r>
          <a:r>
            <a:rPr lang="en-US" sz="1200" dirty="0"/>
            <a:t> </a:t>
          </a:r>
          <a:r>
            <a:rPr lang="en-US" sz="1200" dirty="0" err="1"/>
            <a:t>egy</a:t>
          </a:r>
          <a:r>
            <a:rPr lang="en-US" sz="1200" dirty="0"/>
            <a:t> </a:t>
          </a:r>
          <a:r>
            <a:rPr lang="en-US" sz="1200" dirty="0" err="1"/>
            <a:t>előzetes</a:t>
          </a:r>
          <a:r>
            <a:rPr lang="en-US" sz="1200" dirty="0"/>
            <a:t> </a:t>
          </a:r>
          <a:r>
            <a:rPr lang="en-US" sz="1200" dirty="0" err="1"/>
            <a:t>piackutatásra</a:t>
          </a:r>
          <a:r>
            <a:rPr lang="en-US" sz="1200" dirty="0"/>
            <a:t> </a:t>
          </a:r>
          <a:r>
            <a:rPr lang="en-US" sz="1200" dirty="0" err="1"/>
            <a:t>kell</a:t>
          </a:r>
          <a:r>
            <a:rPr lang="en-US" sz="1200" dirty="0"/>
            <a:t> </a:t>
          </a:r>
          <a:r>
            <a:rPr lang="en-US" sz="1200" dirty="0" err="1"/>
            <a:t>építeni</a:t>
          </a:r>
          <a:r>
            <a:rPr lang="en-US" sz="1200" dirty="0"/>
            <a:t>, </a:t>
          </a:r>
          <a:r>
            <a:rPr lang="en-US" sz="1200" dirty="0" err="1"/>
            <a:t>amely</a:t>
          </a:r>
          <a:r>
            <a:rPr lang="en-US" sz="1200" dirty="0"/>
            <a:t> a </a:t>
          </a:r>
          <a:r>
            <a:rPr lang="en-US" sz="1200" dirty="0" err="1"/>
            <a:t>potenciális</a:t>
          </a:r>
          <a:r>
            <a:rPr lang="en-US" sz="1200" dirty="0"/>
            <a:t> </a:t>
          </a:r>
          <a:r>
            <a:rPr lang="en-US" sz="1200" dirty="0" err="1"/>
            <a:t>vevőket</a:t>
          </a:r>
          <a:r>
            <a:rPr lang="en-US" sz="1200" dirty="0"/>
            <a:t>, a </a:t>
          </a:r>
          <a:r>
            <a:rPr lang="en-US" sz="1200" dirty="0" err="1"/>
            <a:t>potenciális</a:t>
          </a:r>
          <a:r>
            <a:rPr lang="en-US" sz="1200" dirty="0"/>
            <a:t> </a:t>
          </a:r>
          <a:r>
            <a:rPr lang="en-US" sz="1200" dirty="0" err="1"/>
            <a:t>versenytársakat</a:t>
          </a:r>
          <a:r>
            <a:rPr lang="en-US" sz="1200" dirty="0"/>
            <a:t> </a:t>
          </a:r>
          <a:r>
            <a:rPr lang="en-US" sz="1200" dirty="0" err="1"/>
            <a:t>és</a:t>
          </a:r>
          <a:r>
            <a:rPr lang="en-US" sz="1200" dirty="0"/>
            <a:t> a </a:t>
          </a:r>
          <a:r>
            <a:rPr lang="en-US" sz="1200" dirty="0" err="1"/>
            <a:t>potenciális</a:t>
          </a:r>
          <a:r>
            <a:rPr lang="en-US" sz="1200" dirty="0"/>
            <a:t> </a:t>
          </a:r>
          <a:r>
            <a:rPr lang="en-US" sz="1200" dirty="0" err="1"/>
            <a:t>együttműködőket</a:t>
          </a:r>
          <a:r>
            <a:rPr lang="en-US" sz="1200" dirty="0"/>
            <a:t> </a:t>
          </a:r>
          <a:r>
            <a:rPr lang="en-US" sz="1200" dirty="0" err="1"/>
            <a:t>vizsgálja</a:t>
          </a:r>
          <a:r>
            <a:rPr lang="en-US" sz="1200" dirty="0"/>
            <a:t>.</a:t>
          </a:r>
          <a:endParaRPr lang="hu-HU" sz="1200" dirty="0"/>
        </a:p>
      </dgm:t>
    </dgm:pt>
    <dgm:pt modelId="{057FC1F8-0405-48E6-B5D3-DE71A59C74A6}" type="parTrans" cxnId="{FDF45A57-9E5A-49C3-890D-DDAF052D20F9}">
      <dgm:prSet/>
      <dgm:spPr/>
      <dgm:t>
        <a:bodyPr/>
        <a:lstStyle/>
        <a:p>
          <a:endParaRPr lang="hu-HU" sz="1200"/>
        </a:p>
      </dgm:t>
    </dgm:pt>
    <dgm:pt modelId="{14F566BB-BA3E-4381-B02A-102C8F1813B2}" type="sibTrans" cxnId="{FDF45A57-9E5A-49C3-890D-DDAF052D20F9}">
      <dgm:prSet/>
      <dgm:spPr/>
      <dgm:t>
        <a:bodyPr/>
        <a:lstStyle/>
        <a:p>
          <a:endParaRPr lang="hu-HU" sz="1200"/>
        </a:p>
      </dgm:t>
    </dgm:pt>
    <dgm:pt modelId="{8D976453-A09F-4317-A90E-DCF75F9C9D6A}">
      <dgm:prSet custT="1"/>
      <dgm:spPr/>
      <dgm:t>
        <a:bodyPr/>
        <a:lstStyle/>
        <a:p>
          <a:pPr>
            <a:buFont typeface="Times New Roman" panose="02020603050405020304" pitchFamily="18" charset="0"/>
            <a:buChar char="•"/>
          </a:pPr>
          <a:r>
            <a:rPr lang="hu-HU" sz="1200"/>
            <a:t>B2B: Az áruk és szolgáltatások értékesítése egy másik vállalatnak vagy állami/kormányzati szerveknek több szempontból is különbözik az egyszerű B2C üzletektől.</a:t>
          </a:r>
        </a:p>
      </dgm:t>
    </dgm:pt>
    <dgm:pt modelId="{17753E72-4A35-4BC4-B27F-760ADA2BC6BF}" type="parTrans" cxnId="{87A05282-FE71-422A-B48E-04CA86EBC0C8}">
      <dgm:prSet/>
      <dgm:spPr/>
      <dgm:t>
        <a:bodyPr/>
        <a:lstStyle/>
        <a:p>
          <a:endParaRPr lang="hu-HU" sz="1200"/>
        </a:p>
      </dgm:t>
    </dgm:pt>
    <dgm:pt modelId="{C0B09CFD-B22E-47C1-AD30-45B8FA90E0D7}" type="sibTrans" cxnId="{87A05282-FE71-422A-B48E-04CA86EBC0C8}">
      <dgm:prSet/>
      <dgm:spPr/>
      <dgm:t>
        <a:bodyPr/>
        <a:lstStyle/>
        <a:p>
          <a:endParaRPr lang="hu-HU" sz="1200"/>
        </a:p>
      </dgm:t>
    </dgm:pt>
    <dgm:pt modelId="{C4642485-CE4C-452D-866C-76E5A12A788B}">
      <dgm:prSet custT="1"/>
      <dgm:spPr/>
      <dgm:t>
        <a:bodyPr/>
        <a:lstStyle/>
        <a:p>
          <a:pPr>
            <a:buFont typeface="Times New Roman" panose="02020603050405020304" pitchFamily="18" charset="0"/>
            <a:buChar char="•"/>
          </a:pPr>
          <a:r>
            <a:rPr lang="hu-HU" sz="1200" dirty="0"/>
            <a:t>Franchise modell: Ennek a modellnek a tulajdonosa - a franchise-szolgáltató - eladja a "receptet" - a franchise-vevőnek.</a:t>
          </a:r>
        </a:p>
      </dgm:t>
    </dgm:pt>
    <dgm:pt modelId="{9EE2CB36-ABE6-4384-BE2B-B6E858F5A4BB}" type="parTrans" cxnId="{AA22FC9B-9E29-4BF5-A8D2-6E0D1CB9CCFD}">
      <dgm:prSet/>
      <dgm:spPr/>
      <dgm:t>
        <a:bodyPr/>
        <a:lstStyle/>
        <a:p>
          <a:endParaRPr lang="hu-HU" sz="1200"/>
        </a:p>
      </dgm:t>
    </dgm:pt>
    <dgm:pt modelId="{87D7693A-24E1-4D7A-B997-C34F22649E37}" type="sibTrans" cxnId="{AA22FC9B-9E29-4BF5-A8D2-6E0D1CB9CCFD}">
      <dgm:prSet/>
      <dgm:spPr/>
      <dgm:t>
        <a:bodyPr/>
        <a:lstStyle/>
        <a:p>
          <a:endParaRPr lang="hu-HU" sz="1200"/>
        </a:p>
      </dgm:t>
    </dgm:pt>
    <dgm:pt modelId="{559DB8D6-5D4A-4A11-9BDF-5B9CA1638735}">
      <dgm:prSet custT="1"/>
      <dgm:spPr/>
      <dgm:t>
        <a:bodyPr/>
        <a:lstStyle/>
        <a:p>
          <a:pPr>
            <a:buFont typeface="Times New Roman" panose="02020603050405020304" pitchFamily="18" charset="0"/>
            <a:buChar char="•"/>
          </a:pPr>
          <a:r>
            <a:rPr lang="en-US" sz="1200" dirty="0"/>
            <a:t>Az </a:t>
          </a:r>
          <a:r>
            <a:rPr lang="en-US" sz="1200" dirty="0" err="1"/>
            <a:t>új</a:t>
          </a:r>
          <a:r>
            <a:rPr lang="en-US" sz="1200" dirty="0"/>
            <a:t> </a:t>
          </a:r>
          <a:r>
            <a:rPr lang="en-US" sz="1200" dirty="0" err="1"/>
            <a:t>üzleti</a:t>
          </a:r>
          <a:r>
            <a:rPr lang="en-US" sz="1200" dirty="0"/>
            <a:t> </a:t>
          </a:r>
          <a:r>
            <a:rPr lang="en-US" sz="1200" dirty="0" err="1"/>
            <a:t>modellek</a:t>
          </a:r>
          <a:r>
            <a:rPr lang="en-US" sz="1200" dirty="0"/>
            <a:t> </a:t>
          </a:r>
          <a:r>
            <a:rPr lang="en-US" sz="1200" dirty="0" err="1"/>
            <a:t>gyakran</a:t>
          </a:r>
          <a:r>
            <a:rPr lang="en-US" sz="1200" dirty="0"/>
            <a:t> </a:t>
          </a:r>
          <a:r>
            <a:rPr lang="en-US" sz="1200" dirty="0" err="1"/>
            <a:t>egymástól</a:t>
          </a:r>
          <a:r>
            <a:rPr lang="en-US" sz="1200" dirty="0"/>
            <a:t> </a:t>
          </a:r>
          <a:r>
            <a:rPr lang="en-US" sz="1200" dirty="0" err="1"/>
            <a:t>függetlenül</a:t>
          </a:r>
          <a:r>
            <a:rPr lang="en-US" sz="1200" dirty="0"/>
            <a:t>, de </a:t>
          </a:r>
          <a:r>
            <a:rPr lang="en-US" sz="1200" dirty="0" err="1"/>
            <a:t>néha</a:t>
          </a:r>
          <a:r>
            <a:rPr lang="en-US" sz="1200" dirty="0"/>
            <a:t> a </a:t>
          </a:r>
          <a:r>
            <a:rPr lang="en-US" sz="1200" dirty="0" err="1"/>
            <a:t>megosztás</a:t>
          </a:r>
          <a:r>
            <a:rPr lang="hu-HU" sz="1200" dirty="0" err="1"/>
            <a:t>on</a:t>
          </a:r>
          <a:r>
            <a:rPr lang="hu-HU" sz="1200" dirty="0"/>
            <a:t> alapuló</a:t>
          </a:r>
          <a:r>
            <a:rPr lang="en-US" sz="1200" dirty="0"/>
            <a:t> </a:t>
          </a:r>
          <a:r>
            <a:rPr lang="en-US" sz="1200" dirty="0" err="1"/>
            <a:t>gazdaság</a:t>
          </a:r>
          <a:r>
            <a:rPr lang="en-US" sz="1200" dirty="0"/>
            <a:t>, a </a:t>
          </a:r>
          <a:r>
            <a:rPr lang="en-US" sz="1200" dirty="0" err="1"/>
            <a:t>platformgazdaság</a:t>
          </a:r>
          <a:r>
            <a:rPr lang="en-US" sz="1200" dirty="0"/>
            <a:t>, </a:t>
          </a:r>
          <a:r>
            <a:rPr lang="en-US" sz="1200" dirty="0" err="1"/>
            <a:t>az</a:t>
          </a:r>
          <a:r>
            <a:rPr lang="en-US" sz="1200" dirty="0"/>
            <a:t> on-demand </a:t>
          </a:r>
          <a:r>
            <a:rPr lang="en-US" sz="1200" dirty="0" err="1"/>
            <a:t>modell</a:t>
          </a:r>
          <a:r>
            <a:rPr lang="en-US" sz="1200" dirty="0"/>
            <a:t>, a </a:t>
          </a:r>
          <a:r>
            <a:rPr lang="en-US" sz="1200" dirty="0" err="1"/>
            <a:t>szervitizáció</a:t>
          </a:r>
          <a:r>
            <a:rPr lang="en-US" sz="1200" dirty="0"/>
            <a:t>, a freemium &amp; </a:t>
          </a:r>
          <a:r>
            <a:rPr lang="en-US" sz="1200" dirty="0" err="1"/>
            <a:t>és</a:t>
          </a:r>
          <a:r>
            <a:rPr lang="en-US" sz="1200" dirty="0"/>
            <a:t> </a:t>
          </a:r>
          <a:r>
            <a:rPr lang="en-US" sz="1200" dirty="0" err="1"/>
            <a:t>az</a:t>
          </a:r>
          <a:r>
            <a:rPr lang="en-US" sz="1200" dirty="0"/>
            <a:t> </a:t>
          </a:r>
          <a:r>
            <a:rPr lang="en-US" sz="1200" dirty="0" err="1"/>
            <a:t>előfizetési</a:t>
          </a:r>
          <a:r>
            <a:rPr lang="en-US" sz="1200" dirty="0"/>
            <a:t> </a:t>
          </a:r>
          <a:r>
            <a:rPr lang="en-US" sz="1200" dirty="0" err="1"/>
            <a:t>modell</a:t>
          </a:r>
          <a:r>
            <a:rPr lang="en-US" sz="1200" dirty="0"/>
            <a:t> </a:t>
          </a:r>
          <a:r>
            <a:rPr lang="en-US" sz="1200" dirty="0" err="1"/>
            <a:t>kombinációjaként</a:t>
          </a:r>
          <a:r>
            <a:rPr lang="en-US" sz="1200" dirty="0"/>
            <a:t> </a:t>
          </a:r>
          <a:r>
            <a:rPr lang="en-US" sz="1200" dirty="0" err="1"/>
            <a:t>működnek</a:t>
          </a:r>
          <a:r>
            <a:rPr lang="en-US" sz="1200" dirty="0"/>
            <a:t>, </a:t>
          </a:r>
          <a:r>
            <a:rPr lang="en-US" sz="1200" dirty="0" err="1"/>
            <a:t>figyelembe</a:t>
          </a:r>
          <a:r>
            <a:rPr lang="en-US" sz="1200" dirty="0"/>
            <a:t> </a:t>
          </a:r>
          <a:r>
            <a:rPr lang="en-US" sz="1200" dirty="0" err="1"/>
            <a:t>véve</a:t>
          </a:r>
          <a:r>
            <a:rPr lang="en-US" sz="1200" dirty="0"/>
            <a:t> a </a:t>
          </a:r>
          <a:r>
            <a:rPr lang="en-US" sz="1200" dirty="0" err="1"/>
            <a:t>lokalizációt</a:t>
          </a:r>
          <a:r>
            <a:rPr lang="en-US" sz="1200" dirty="0"/>
            <a:t>. </a:t>
          </a:r>
          <a:endParaRPr lang="hu-HU" sz="1200" dirty="0"/>
        </a:p>
      </dgm:t>
    </dgm:pt>
    <dgm:pt modelId="{78479EA7-8FB3-4B8B-986C-C41EC75FC96A}" type="parTrans" cxnId="{E3112B4D-4C17-416D-9B3F-BC7B0CAD9FE7}">
      <dgm:prSet/>
      <dgm:spPr/>
      <dgm:t>
        <a:bodyPr/>
        <a:lstStyle/>
        <a:p>
          <a:endParaRPr lang="hu-HU" sz="1200"/>
        </a:p>
      </dgm:t>
    </dgm:pt>
    <dgm:pt modelId="{2C0082A2-98B2-46F2-8295-06292FD87352}" type="sibTrans" cxnId="{E3112B4D-4C17-416D-9B3F-BC7B0CAD9FE7}">
      <dgm:prSet/>
      <dgm:spPr/>
      <dgm:t>
        <a:bodyPr/>
        <a:lstStyle/>
        <a:p>
          <a:endParaRPr lang="hu-HU" sz="1200"/>
        </a:p>
      </dgm:t>
    </dgm:pt>
    <dgm:pt modelId="{EC1364CC-11AC-4E81-BF74-928EC5B5FA3D}">
      <dgm:prSet custT="1"/>
      <dgm:spPr/>
      <dgm:t>
        <a:bodyPr/>
        <a:lstStyle/>
        <a:p>
          <a:r>
            <a:rPr lang="hu-HU" sz="1200" dirty="0"/>
            <a:t>Az új vállalkozóknak szövetségeseket, mentorokat és támogatókat kell találniuk, és folytatniuk kell a hálózatépítést. </a:t>
          </a:r>
        </a:p>
      </dgm:t>
    </dgm:pt>
    <dgm:pt modelId="{6500694A-26EE-4270-A1EA-4C6CAC7091B6}" type="parTrans" cxnId="{D16E4754-4E18-479C-B334-97D36D48770D}">
      <dgm:prSet/>
      <dgm:spPr/>
      <dgm:t>
        <a:bodyPr/>
        <a:lstStyle/>
        <a:p>
          <a:endParaRPr lang="hu-HU" sz="1200"/>
        </a:p>
      </dgm:t>
    </dgm:pt>
    <dgm:pt modelId="{3D44C361-7712-4103-A130-A520746AB93A}" type="sibTrans" cxnId="{D16E4754-4E18-479C-B334-97D36D48770D}">
      <dgm:prSet/>
      <dgm:spPr/>
      <dgm:t>
        <a:bodyPr/>
        <a:lstStyle/>
        <a:p>
          <a:endParaRPr lang="hu-HU" sz="1200"/>
        </a:p>
      </dgm:t>
    </dgm:pt>
    <dgm:pt modelId="{49FEBA6B-54F1-40C1-9288-0F2AB2649D67}" type="pres">
      <dgm:prSet presAssocID="{73A37D0F-0A01-427C-806C-3BDE0C554716}" presName="linearFlow" presStyleCnt="0">
        <dgm:presLayoutVars>
          <dgm:dir/>
          <dgm:animLvl val="lvl"/>
          <dgm:resizeHandles val="exact"/>
        </dgm:presLayoutVars>
      </dgm:prSet>
      <dgm:spPr/>
    </dgm:pt>
    <dgm:pt modelId="{207EC565-6A5E-42E7-ADB2-07069A95658F}" type="pres">
      <dgm:prSet presAssocID="{7991A607-7466-4457-87C8-C0CA40315A23}" presName="composite" presStyleCnt="0"/>
      <dgm:spPr/>
    </dgm:pt>
    <dgm:pt modelId="{372C945C-259A-4409-A878-2163FB9FB9E1}" type="pres">
      <dgm:prSet presAssocID="{7991A607-7466-4457-87C8-C0CA40315A23}" presName="parentText" presStyleLbl="alignNode1" presStyleIdx="0" presStyleCnt="4">
        <dgm:presLayoutVars>
          <dgm:chMax val="1"/>
          <dgm:bulletEnabled val="1"/>
        </dgm:presLayoutVars>
      </dgm:prSet>
      <dgm:spPr/>
    </dgm:pt>
    <dgm:pt modelId="{61BF64C8-B481-4665-A533-2C338B5FE312}" type="pres">
      <dgm:prSet presAssocID="{7991A607-7466-4457-87C8-C0CA40315A23}" presName="descendantText" presStyleLbl="alignAcc1" presStyleIdx="0" presStyleCnt="4" custScaleY="136616">
        <dgm:presLayoutVars>
          <dgm:bulletEnabled val="1"/>
        </dgm:presLayoutVars>
      </dgm:prSet>
      <dgm:spPr/>
    </dgm:pt>
    <dgm:pt modelId="{8D0C9BC5-5A25-46DB-B3A1-99F5F9B1E4EB}" type="pres">
      <dgm:prSet presAssocID="{C29B2F6D-2BFD-4ACD-96BB-CE9968F61031}" presName="sp" presStyleCnt="0"/>
      <dgm:spPr/>
    </dgm:pt>
    <dgm:pt modelId="{0C4CA8CF-FA47-4E25-A8FB-B020A38E2677}" type="pres">
      <dgm:prSet presAssocID="{929949F9-6708-4738-9713-C14A3F26FEC8}" presName="composite" presStyleCnt="0"/>
      <dgm:spPr/>
    </dgm:pt>
    <dgm:pt modelId="{8B8D4138-9F8B-48F9-ADD4-2E3053B5D64B}" type="pres">
      <dgm:prSet presAssocID="{929949F9-6708-4738-9713-C14A3F26FEC8}" presName="parentText" presStyleLbl="alignNode1" presStyleIdx="1" presStyleCnt="4">
        <dgm:presLayoutVars>
          <dgm:chMax val="1"/>
          <dgm:bulletEnabled val="1"/>
        </dgm:presLayoutVars>
      </dgm:prSet>
      <dgm:spPr/>
    </dgm:pt>
    <dgm:pt modelId="{EE001D36-7EA7-40EA-B3F8-70F5116F2BEF}" type="pres">
      <dgm:prSet presAssocID="{929949F9-6708-4738-9713-C14A3F26FEC8}" presName="descendantText" presStyleLbl="alignAcc1" presStyleIdx="1" presStyleCnt="4" custScaleY="147448">
        <dgm:presLayoutVars>
          <dgm:bulletEnabled val="1"/>
        </dgm:presLayoutVars>
      </dgm:prSet>
      <dgm:spPr/>
    </dgm:pt>
    <dgm:pt modelId="{11FB023F-A33F-48E9-B9C6-E54DC70040CD}" type="pres">
      <dgm:prSet presAssocID="{ADF06A4A-9857-42CF-BDD4-187E89F55B3D}" presName="sp" presStyleCnt="0"/>
      <dgm:spPr/>
    </dgm:pt>
    <dgm:pt modelId="{43DBC3F6-492D-4C2A-A252-4FEAED53631A}" type="pres">
      <dgm:prSet presAssocID="{34A61327-4E4D-443A-94A3-4D33A6D7D0E3}" presName="composite" presStyleCnt="0"/>
      <dgm:spPr/>
    </dgm:pt>
    <dgm:pt modelId="{70F5F141-B73D-4673-BBE8-3D931F4008F2}" type="pres">
      <dgm:prSet presAssocID="{34A61327-4E4D-443A-94A3-4D33A6D7D0E3}" presName="parentText" presStyleLbl="alignNode1" presStyleIdx="2" presStyleCnt="4">
        <dgm:presLayoutVars>
          <dgm:chMax val="1"/>
          <dgm:bulletEnabled val="1"/>
        </dgm:presLayoutVars>
      </dgm:prSet>
      <dgm:spPr/>
    </dgm:pt>
    <dgm:pt modelId="{E4B98815-6EE4-43A6-9D35-F25F57806168}" type="pres">
      <dgm:prSet presAssocID="{34A61327-4E4D-443A-94A3-4D33A6D7D0E3}" presName="descendantText" presStyleLbl="alignAcc1" presStyleIdx="2" presStyleCnt="4" custScaleY="152938">
        <dgm:presLayoutVars>
          <dgm:bulletEnabled val="1"/>
        </dgm:presLayoutVars>
      </dgm:prSet>
      <dgm:spPr/>
    </dgm:pt>
    <dgm:pt modelId="{DB8AD116-585C-4D62-802F-4764F169A1A2}" type="pres">
      <dgm:prSet presAssocID="{3D975020-5312-4030-8AA0-75C64DC3CF4E}" presName="sp" presStyleCnt="0"/>
      <dgm:spPr/>
    </dgm:pt>
    <dgm:pt modelId="{6A0F1073-966F-4522-B08A-673023FCBD40}" type="pres">
      <dgm:prSet presAssocID="{D26DBA4D-B3E8-41F3-8411-B93EB3294ACE}" presName="composite" presStyleCnt="0"/>
      <dgm:spPr/>
    </dgm:pt>
    <dgm:pt modelId="{BF29BC04-498C-4085-A3FC-DE1719F86F43}" type="pres">
      <dgm:prSet presAssocID="{D26DBA4D-B3E8-41F3-8411-B93EB3294ACE}" presName="parentText" presStyleLbl="alignNode1" presStyleIdx="3" presStyleCnt="4">
        <dgm:presLayoutVars>
          <dgm:chMax val="1"/>
          <dgm:bulletEnabled val="1"/>
        </dgm:presLayoutVars>
      </dgm:prSet>
      <dgm:spPr/>
    </dgm:pt>
    <dgm:pt modelId="{5A3E60FD-C527-45BD-9A2E-488F9A46CB6B}" type="pres">
      <dgm:prSet presAssocID="{D26DBA4D-B3E8-41F3-8411-B93EB3294ACE}" presName="descendantText" presStyleLbl="alignAcc1" presStyleIdx="3" presStyleCnt="4">
        <dgm:presLayoutVars>
          <dgm:bulletEnabled val="1"/>
        </dgm:presLayoutVars>
      </dgm:prSet>
      <dgm:spPr/>
    </dgm:pt>
  </dgm:ptLst>
  <dgm:cxnLst>
    <dgm:cxn modelId="{30E42F08-0633-4F09-A595-4C8B568F1FB9}" type="presOf" srcId="{8D976453-A09F-4317-A90E-DCF75F9C9D6A}" destId="{EE001D36-7EA7-40EA-B3F8-70F5116F2BEF}" srcOrd="0" destOrd="1" presId="urn:microsoft.com/office/officeart/2005/8/layout/chevron2"/>
    <dgm:cxn modelId="{D4FA5615-A41A-4591-B959-3E1ED933A520}" type="presOf" srcId="{95F8F314-8226-4DD4-9FAB-361C4A237AFA}" destId="{5A3E60FD-C527-45BD-9A2E-488F9A46CB6B}" srcOrd="0" destOrd="0" presId="urn:microsoft.com/office/officeart/2005/8/layout/chevron2"/>
    <dgm:cxn modelId="{9A4CF815-ACCB-4C48-BD17-C11940C21578}" type="presOf" srcId="{C4642485-CE4C-452D-866C-76E5A12A788B}" destId="{EE001D36-7EA7-40EA-B3F8-70F5116F2BEF}" srcOrd="0" destOrd="2" presId="urn:microsoft.com/office/officeart/2005/8/layout/chevron2"/>
    <dgm:cxn modelId="{FDC28727-7F33-4001-87F1-D5F76940E233}" srcId="{929949F9-6708-4738-9713-C14A3F26FEC8}" destId="{8A584B21-BCB2-43BB-B64C-7B360D83A862}" srcOrd="0" destOrd="0" parTransId="{425E6093-9D9F-4D0D-AF39-692D3F01524A}" sibTransId="{E714A1FB-4DC7-477F-B50F-618EF34C0C2D}"/>
    <dgm:cxn modelId="{699FF731-067A-414C-87FE-CB60620F8569}" srcId="{73A37D0F-0A01-427C-806C-3BDE0C554716}" destId="{7991A607-7466-4457-87C8-C0CA40315A23}" srcOrd="0" destOrd="0" parTransId="{A4499F8F-8C98-4F22-9390-38711BCBAAE2}" sibTransId="{C29B2F6D-2BFD-4ACD-96BB-CE9968F61031}"/>
    <dgm:cxn modelId="{AAC8A043-8A8B-4647-BD7E-B4B8934C241C}" type="presOf" srcId="{D26DBA4D-B3E8-41F3-8411-B93EB3294ACE}" destId="{BF29BC04-498C-4085-A3FC-DE1719F86F43}" srcOrd="0" destOrd="0" presId="urn:microsoft.com/office/officeart/2005/8/layout/chevron2"/>
    <dgm:cxn modelId="{0E3B2469-9480-4EB9-BE55-3DADE7F10448}" srcId="{73A37D0F-0A01-427C-806C-3BDE0C554716}" destId="{34A61327-4E4D-443A-94A3-4D33A6D7D0E3}" srcOrd="2" destOrd="0" parTransId="{0665347B-7D2F-4FC9-8F56-11EF493E60CA}" sibTransId="{3D975020-5312-4030-8AA0-75C64DC3CF4E}"/>
    <dgm:cxn modelId="{27E4206D-420D-4A44-8E3D-381C32007183}" srcId="{7991A607-7466-4457-87C8-C0CA40315A23}" destId="{70ED07A8-1925-4E2A-A3F7-588056F8DA59}" srcOrd="0" destOrd="0" parTransId="{BA2AA8D9-8A0B-4C44-AC4A-E229D520682F}" sibTransId="{358BC604-4285-4A45-AB42-ABED8F39E3D2}"/>
    <dgm:cxn modelId="{E3112B4D-4C17-416D-9B3F-BC7B0CAD9FE7}" srcId="{34A61327-4E4D-443A-94A3-4D33A6D7D0E3}" destId="{559DB8D6-5D4A-4A11-9BDF-5B9CA1638735}" srcOrd="1" destOrd="0" parTransId="{78479EA7-8FB3-4B8B-986C-C41EC75FC96A}" sibTransId="{2C0082A2-98B2-46F2-8295-06292FD87352}"/>
    <dgm:cxn modelId="{D16E4754-4E18-479C-B334-97D36D48770D}" srcId="{D26DBA4D-B3E8-41F3-8411-B93EB3294ACE}" destId="{EC1364CC-11AC-4E81-BF74-928EC5B5FA3D}" srcOrd="1" destOrd="0" parTransId="{6500694A-26EE-4270-A1EA-4C6CAC7091B6}" sibTransId="{3D44C361-7712-4103-A130-A520746AB93A}"/>
    <dgm:cxn modelId="{D1A0C075-CFFB-427A-95D1-23DC594F681E}" srcId="{73A37D0F-0A01-427C-806C-3BDE0C554716}" destId="{D26DBA4D-B3E8-41F3-8411-B93EB3294ACE}" srcOrd="3" destOrd="0" parTransId="{8E590D90-3BB2-496C-B551-48904AFE0172}" sibTransId="{B480D4F9-929F-431C-A110-C02539316154}"/>
    <dgm:cxn modelId="{FDF45A57-9E5A-49C3-890D-DDAF052D20F9}" srcId="{7991A607-7466-4457-87C8-C0CA40315A23}" destId="{0FD86030-89F3-4E6F-9CF4-D22600D99F43}" srcOrd="1" destOrd="0" parTransId="{057FC1F8-0405-48E6-B5D3-DE71A59C74A6}" sibTransId="{14F566BB-BA3E-4381-B02A-102C8F1813B2}"/>
    <dgm:cxn modelId="{AD670B58-B3EC-4AAA-9548-8E67132A1022}" type="presOf" srcId="{73A37D0F-0A01-427C-806C-3BDE0C554716}" destId="{49FEBA6B-54F1-40C1-9288-0F2AB2649D67}" srcOrd="0" destOrd="0" presId="urn:microsoft.com/office/officeart/2005/8/layout/chevron2"/>
    <dgm:cxn modelId="{30145381-78CD-45F1-A2C5-4FA86B038B2D}" type="presOf" srcId="{7991A607-7466-4457-87C8-C0CA40315A23}" destId="{372C945C-259A-4409-A878-2163FB9FB9E1}" srcOrd="0" destOrd="0" presId="urn:microsoft.com/office/officeart/2005/8/layout/chevron2"/>
    <dgm:cxn modelId="{87A05282-FE71-422A-B48E-04CA86EBC0C8}" srcId="{929949F9-6708-4738-9713-C14A3F26FEC8}" destId="{8D976453-A09F-4317-A90E-DCF75F9C9D6A}" srcOrd="1" destOrd="0" parTransId="{17753E72-4A35-4BC4-B27F-760ADA2BC6BF}" sibTransId="{C0B09CFD-B22E-47C1-AD30-45B8FA90E0D7}"/>
    <dgm:cxn modelId="{AA22FC9B-9E29-4BF5-A8D2-6E0D1CB9CCFD}" srcId="{929949F9-6708-4738-9713-C14A3F26FEC8}" destId="{C4642485-CE4C-452D-866C-76E5A12A788B}" srcOrd="2" destOrd="0" parTransId="{9EE2CB36-ABE6-4384-BE2B-B6E858F5A4BB}" sibTransId="{87D7693A-24E1-4D7A-B997-C34F22649E37}"/>
    <dgm:cxn modelId="{5F7634A8-F0F7-4878-A74D-52317EA83116}" type="presOf" srcId="{8A584B21-BCB2-43BB-B64C-7B360D83A862}" destId="{EE001D36-7EA7-40EA-B3F8-70F5116F2BEF}" srcOrd="0" destOrd="0" presId="urn:microsoft.com/office/officeart/2005/8/layout/chevron2"/>
    <dgm:cxn modelId="{562972AA-D825-41E7-9072-486D82448E78}" type="presOf" srcId="{559DB8D6-5D4A-4A11-9BDF-5B9CA1638735}" destId="{E4B98815-6EE4-43A6-9D35-F25F57806168}" srcOrd="0" destOrd="1" presId="urn:microsoft.com/office/officeart/2005/8/layout/chevron2"/>
    <dgm:cxn modelId="{CC5EE9BB-8B97-40EC-A28D-88215B8948DF}" type="presOf" srcId="{34A61327-4E4D-443A-94A3-4D33A6D7D0E3}" destId="{70F5F141-B73D-4673-BBE8-3D931F4008F2}" srcOrd="0" destOrd="0" presId="urn:microsoft.com/office/officeart/2005/8/layout/chevron2"/>
    <dgm:cxn modelId="{161FFABF-BCBE-4DE8-A77B-72EAA0E776D9}" srcId="{34A61327-4E4D-443A-94A3-4D33A6D7D0E3}" destId="{70B3BB73-755C-4FB7-9365-2CA8C05F6DBE}" srcOrd="0" destOrd="0" parTransId="{6A957AE3-DB95-46DC-BEBA-284EA4FD37FD}" sibTransId="{8435039D-A6D3-4E9E-AB8B-A8429F8247C4}"/>
    <dgm:cxn modelId="{1D8B89C2-1EE3-40A4-8E8B-4EC3C74169C4}" type="presOf" srcId="{0FD86030-89F3-4E6F-9CF4-D22600D99F43}" destId="{61BF64C8-B481-4665-A533-2C338B5FE312}" srcOrd="0" destOrd="1" presId="urn:microsoft.com/office/officeart/2005/8/layout/chevron2"/>
    <dgm:cxn modelId="{602B11CA-F846-4D8B-92B3-0DBBF392E24A}" type="presOf" srcId="{929949F9-6708-4738-9713-C14A3F26FEC8}" destId="{8B8D4138-9F8B-48F9-ADD4-2E3053B5D64B}" srcOrd="0" destOrd="0" presId="urn:microsoft.com/office/officeart/2005/8/layout/chevron2"/>
    <dgm:cxn modelId="{0B1960D2-D5D3-46E8-A3B8-C62CB2BD7F3B}" srcId="{D26DBA4D-B3E8-41F3-8411-B93EB3294ACE}" destId="{95F8F314-8226-4DD4-9FAB-361C4A237AFA}" srcOrd="0" destOrd="0" parTransId="{B9A89374-7D96-4C31-A93C-48C9E0648F39}" sibTransId="{F553AF7D-1AD1-4E8A-B89A-E1220BEB5D09}"/>
    <dgm:cxn modelId="{9E6E73DC-C26B-410F-ABA2-2EA00E109554}" type="presOf" srcId="{EC1364CC-11AC-4E81-BF74-928EC5B5FA3D}" destId="{5A3E60FD-C527-45BD-9A2E-488F9A46CB6B}" srcOrd="0" destOrd="1" presId="urn:microsoft.com/office/officeart/2005/8/layout/chevron2"/>
    <dgm:cxn modelId="{4BA320E8-2DF3-4E7E-B18B-659CEB6FD011}" type="presOf" srcId="{70B3BB73-755C-4FB7-9365-2CA8C05F6DBE}" destId="{E4B98815-6EE4-43A6-9D35-F25F57806168}" srcOrd="0" destOrd="0" presId="urn:microsoft.com/office/officeart/2005/8/layout/chevron2"/>
    <dgm:cxn modelId="{8AA7AEF0-2C43-4D1F-9795-3D7C3DEEEFE8}" srcId="{73A37D0F-0A01-427C-806C-3BDE0C554716}" destId="{929949F9-6708-4738-9713-C14A3F26FEC8}" srcOrd="1" destOrd="0" parTransId="{0F7E1A38-7E70-42A4-AF68-F54EB88D3B4D}" sibTransId="{ADF06A4A-9857-42CF-BDD4-187E89F55B3D}"/>
    <dgm:cxn modelId="{A78A66F7-08BB-42E0-B03F-F4DC4DD532B6}" type="presOf" srcId="{70ED07A8-1925-4E2A-A3F7-588056F8DA59}" destId="{61BF64C8-B481-4665-A533-2C338B5FE312}" srcOrd="0" destOrd="0" presId="urn:microsoft.com/office/officeart/2005/8/layout/chevron2"/>
    <dgm:cxn modelId="{09807F57-12DA-4D52-B57C-4BDD525106D8}" type="presParOf" srcId="{49FEBA6B-54F1-40C1-9288-0F2AB2649D67}" destId="{207EC565-6A5E-42E7-ADB2-07069A95658F}" srcOrd="0" destOrd="0" presId="urn:microsoft.com/office/officeart/2005/8/layout/chevron2"/>
    <dgm:cxn modelId="{97491901-C94B-4FFC-99E6-910F39736E23}" type="presParOf" srcId="{207EC565-6A5E-42E7-ADB2-07069A95658F}" destId="{372C945C-259A-4409-A878-2163FB9FB9E1}" srcOrd="0" destOrd="0" presId="urn:microsoft.com/office/officeart/2005/8/layout/chevron2"/>
    <dgm:cxn modelId="{2FBA76C3-8673-4687-BF2D-D692649B23DD}" type="presParOf" srcId="{207EC565-6A5E-42E7-ADB2-07069A95658F}" destId="{61BF64C8-B481-4665-A533-2C338B5FE312}" srcOrd="1" destOrd="0" presId="urn:microsoft.com/office/officeart/2005/8/layout/chevron2"/>
    <dgm:cxn modelId="{FD308ED2-4D5E-4944-873C-3CFAC0F385CF}" type="presParOf" srcId="{49FEBA6B-54F1-40C1-9288-0F2AB2649D67}" destId="{8D0C9BC5-5A25-46DB-B3A1-99F5F9B1E4EB}" srcOrd="1" destOrd="0" presId="urn:microsoft.com/office/officeart/2005/8/layout/chevron2"/>
    <dgm:cxn modelId="{5F56241B-B13A-4B8F-AD65-D694E2218559}" type="presParOf" srcId="{49FEBA6B-54F1-40C1-9288-0F2AB2649D67}" destId="{0C4CA8CF-FA47-4E25-A8FB-B020A38E2677}" srcOrd="2" destOrd="0" presId="urn:microsoft.com/office/officeart/2005/8/layout/chevron2"/>
    <dgm:cxn modelId="{0DEF7DC1-4560-4022-89E1-FA86916C3BA0}" type="presParOf" srcId="{0C4CA8CF-FA47-4E25-A8FB-B020A38E2677}" destId="{8B8D4138-9F8B-48F9-ADD4-2E3053B5D64B}" srcOrd="0" destOrd="0" presId="urn:microsoft.com/office/officeart/2005/8/layout/chevron2"/>
    <dgm:cxn modelId="{5F1A5EED-385D-4EC0-BE1D-E39F01ACEAC8}" type="presParOf" srcId="{0C4CA8CF-FA47-4E25-A8FB-B020A38E2677}" destId="{EE001D36-7EA7-40EA-B3F8-70F5116F2BEF}" srcOrd="1" destOrd="0" presId="urn:microsoft.com/office/officeart/2005/8/layout/chevron2"/>
    <dgm:cxn modelId="{A10AF34B-A236-4F6B-9134-003D713D830C}" type="presParOf" srcId="{49FEBA6B-54F1-40C1-9288-0F2AB2649D67}" destId="{11FB023F-A33F-48E9-B9C6-E54DC70040CD}" srcOrd="3" destOrd="0" presId="urn:microsoft.com/office/officeart/2005/8/layout/chevron2"/>
    <dgm:cxn modelId="{CF46E0F7-A030-49E2-AEB2-A777A729E0CA}" type="presParOf" srcId="{49FEBA6B-54F1-40C1-9288-0F2AB2649D67}" destId="{43DBC3F6-492D-4C2A-A252-4FEAED53631A}" srcOrd="4" destOrd="0" presId="urn:microsoft.com/office/officeart/2005/8/layout/chevron2"/>
    <dgm:cxn modelId="{3A024983-132F-4E2E-95B9-BADB6B3C2FCF}" type="presParOf" srcId="{43DBC3F6-492D-4C2A-A252-4FEAED53631A}" destId="{70F5F141-B73D-4673-BBE8-3D931F4008F2}" srcOrd="0" destOrd="0" presId="urn:microsoft.com/office/officeart/2005/8/layout/chevron2"/>
    <dgm:cxn modelId="{B0522303-EC98-48BF-A1D2-3575D76B1E92}" type="presParOf" srcId="{43DBC3F6-492D-4C2A-A252-4FEAED53631A}" destId="{E4B98815-6EE4-43A6-9D35-F25F57806168}" srcOrd="1" destOrd="0" presId="urn:microsoft.com/office/officeart/2005/8/layout/chevron2"/>
    <dgm:cxn modelId="{CE4F5E14-0A96-4EC6-A9C5-37D5A87AC46E}" type="presParOf" srcId="{49FEBA6B-54F1-40C1-9288-0F2AB2649D67}" destId="{DB8AD116-585C-4D62-802F-4764F169A1A2}" srcOrd="5" destOrd="0" presId="urn:microsoft.com/office/officeart/2005/8/layout/chevron2"/>
    <dgm:cxn modelId="{1677D3BE-BD12-4EA5-ABD1-DBA24F1FF2BA}" type="presParOf" srcId="{49FEBA6B-54F1-40C1-9288-0F2AB2649D67}" destId="{6A0F1073-966F-4522-B08A-673023FCBD40}" srcOrd="6" destOrd="0" presId="urn:microsoft.com/office/officeart/2005/8/layout/chevron2"/>
    <dgm:cxn modelId="{B24AB984-A270-4E03-B402-1AB79862790C}" type="presParOf" srcId="{6A0F1073-966F-4522-B08A-673023FCBD40}" destId="{BF29BC04-498C-4085-A3FC-DE1719F86F43}" srcOrd="0" destOrd="0" presId="urn:microsoft.com/office/officeart/2005/8/layout/chevron2"/>
    <dgm:cxn modelId="{0FBC0F99-9386-4408-BB4C-D70E1A4FFA8B}" type="presParOf" srcId="{6A0F1073-966F-4522-B08A-673023FCBD40}" destId="{5A3E60FD-C527-45BD-9A2E-488F9A46CB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2FEFD-0534-4CDE-BDFC-5DC8A0A6E211}">
      <dsp:nvSpPr>
        <dsp:cNvPr id="0" name=""/>
        <dsp:cNvSpPr/>
      </dsp:nvSpPr>
      <dsp:spPr>
        <a:xfrm rot="16200000">
          <a:off x="-80799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15" bIns="0" numCol="1" spcCol="1270" anchor="t" anchorCtr="0">
          <a:noAutofit/>
        </a:bodyPr>
        <a:lstStyle/>
        <a:p>
          <a:pPr marL="0" lvl="0" indent="0" algn="l" defTabSz="844550">
            <a:lnSpc>
              <a:spcPct val="90000"/>
            </a:lnSpc>
            <a:spcBef>
              <a:spcPct val="0"/>
            </a:spcBef>
            <a:spcAft>
              <a:spcPct val="35000"/>
            </a:spcAft>
            <a:buNone/>
          </a:pPr>
          <a:r>
            <a:rPr lang="hu-HU" sz="1900" kern="1200" noProof="0" dirty="0"/>
            <a:t>1. FEJEZET</a:t>
          </a:r>
          <a:r>
            <a:rPr lang="en-GB" sz="1900" kern="1200" noProof="0" dirty="0"/>
            <a:t>: </a:t>
          </a:r>
          <a:r>
            <a:rPr lang="hu-HU" sz="1900" kern="1200" noProof="0" dirty="0"/>
            <a:t>KKV-k üzleti modelljei (ÜM) </a:t>
          </a:r>
          <a:endParaRPr lang="en-GB" sz="1900" kern="1200" noProof="0" dirty="0"/>
        </a:p>
        <a:p>
          <a:pPr marL="114300" lvl="1" indent="-114300" algn="l" defTabSz="666750">
            <a:lnSpc>
              <a:spcPct val="90000"/>
            </a:lnSpc>
            <a:spcBef>
              <a:spcPct val="0"/>
            </a:spcBef>
            <a:spcAft>
              <a:spcPct val="15000"/>
            </a:spcAft>
            <a:buChar char="•"/>
          </a:pPr>
          <a:r>
            <a:rPr lang="hu-HU" sz="1500" kern="1200" noProof="0" dirty="0"/>
            <a:t>Egyszerű modellek </a:t>
          </a:r>
          <a:endParaRPr lang="en-GB" sz="1500" kern="1200" noProof="0" dirty="0"/>
        </a:p>
        <a:p>
          <a:pPr marL="114300" lvl="1" indent="-114300" algn="l" defTabSz="666750">
            <a:lnSpc>
              <a:spcPct val="90000"/>
            </a:lnSpc>
            <a:spcBef>
              <a:spcPct val="0"/>
            </a:spcBef>
            <a:spcAft>
              <a:spcPct val="15000"/>
            </a:spcAft>
            <a:buChar char="•"/>
          </a:pPr>
          <a:r>
            <a:rPr lang="hu-HU" sz="1500" kern="1200" noProof="0" dirty="0"/>
            <a:t>Alapszabályok</a:t>
          </a:r>
          <a:endParaRPr lang="en-GB" sz="1500" kern="1200" noProof="0" dirty="0"/>
        </a:p>
        <a:p>
          <a:pPr marL="114300" lvl="1" indent="-114300" algn="l" defTabSz="666750">
            <a:lnSpc>
              <a:spcPct val="90000"/>
            </a:lnSpc>
            <a:spcBef>
              <a:spcPct val="0"/>
            </a:spcBef>
            <a:spcAft>
              <a:spcPct val="15000"/>
            </a:spcAft>
            <a:buChar char="•"/>
          </a:pPr>
          <a:r>
            <a:rPr lang="hu-HU" sz="1500" kern="1200" noProof="0" dirty="0"/>
            <a:t>A vállalkozás finanszírozása</a:t>
          </a:r>
          <a:endParaRPr lang="en-GB" sz="1500" kern="1200" noProof="0" dirty="0"/>
        </a:p>
      </dsp:txBody>
      <dsp:txXfrm rot="5400000">
        <a:off x="2448" y="804544"/>
        <a:ext cx="2401841" cy="2413635"/>
      </dsp:txXfrm>
    </dsp:sp>
    <dsp:sp modelId="{6A06E1D3-CB2E-499A-A964-4B9EA4634424}">
      <dsp:nvSpPr>
        <dsp:cNvPr id="0" name=""/>
        <dsp:cNvSpPr/>
      </dsp:nvSpPr>
      <dsp:spPr>
        <a:xfrm rot="16200000">
          <a:off x="177398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15" bIns="0" numCol="1" spcCol="1270" anchor="t" anchorCtr="0">
          <a:noAutofit/>
        </a:bodyPr>
        <a:lstStyle/>
        <a:p>
          <a:pPr marL="0" lvl="0" indent="0" algn="l" defTabSz="844550">
            <a:lnSpc>
              <a:spcPct val="90000"/>
            </a:lnSpc>
            <a:spcBef>
              <a:spcPct val="0"/>
            </a:spcBef>
            <a:spcAft>
              <a:spcPct val="35000"/>
            </a:spcAft>
            <a:buNone/>
          </a:pPr>
          <a:r>
            <a:rPr lang="hu-HU" sz="1900" kern="1200" noProof="0" dirty="0"/>
            <a:t>2. FEJEZET</a:t>
          </a:r>
          <a:r>
            <a:rPr lang="en-GB" sz="1900" kern="1200" noProof="0" dirty="0"/>
            <a:t>: </a:t>
          </a:r>
          <a:r>
            <a:rPr lang="hu-HU" sz="1900" kern="1200" noProof="0" dirty="0"/>
            <a:t>Hagyományos üzleti modellek </a:t>
          </a:r>
          <a:endParaRPr lang="en-GB" sz="1900" kern="1200" noProof="0" dirty="0"/>
        </a:p>
        <a:p>
          <a:pPr marL="114300" lvl="1" indent="-114300" algn="l" defTabSz="666750">
            <a:lnSpc>
              <a:spcPct val="90000"/>
            </a:lnSpc>
            <a:spcBef>
              <a:spcPct val="0"/>
            </a:spcBef>
            <a:spcAft>
              <a:spcPct val="15000"/>
            </a:spcAft>
            <a:buChar char="•"/>
          </a:pPr>
          <a:r>
            <a:rPr lang="en-GB" sz="1500" kern="1200" noProof="0" dirty="0"/>
            <a:t>B2C</a:t>
          </a:r>
        </a:p>
        <a:p>
          <a:pPr marL="114300" lvl="1" indent="-114300" algn="l" defTabSz="666750">
            <a:lnSpc>
              <a:spcPct val="90000"/>
            </a:lnSpc>
            <a:spcBef>
              <a:spcPct val="0"/>
            </a:spcBef>
            <a:spcAft>
              <a:spcPct val="15000"/>
            </a:spcAft>
            <a:buChar char="•"/>
          </a:pPr>
          <a:r>
            <a:rPr lang="en-GB" sz="1500" kern="1200" noProof="0" dirty="0"/>
            <a:t>B2B</a:t>
          </a:r>
        </a:p>
        <a:p>
          <a:pPr marL="114300" lvl="1" indent="-114300" algn="l" defTabSz="666750">
            <a:lnSpc>
              <a:spcPct val="90000"/>
            </a:lnSpc>
            <a:spcBef>
              <a:spcPct val="0"/>
            </a:spcBef>
            <a:spcAft>
              <a:spcPct val="15000"/>
            </a:spcAft>
            <a:buChar char="•"/>
          </a:pPr>
          <a:r>
            <a:rPr lang="en-GB" sz="1500" kern="1200" noProof="0" dirty="0"/>
            <a:t>Franchise</a:t>
          </a:r>
        </a:p>
        <a:p>
          <a:pPr marL="114300" lvl="1" indent="-114300" algn="l" defTabSz="666750">
            <a:lnSpc>
              <a:spcPct val="90000"/>
            </a:lnSpc>
            <a:spcBef>
              <a:spcPct val="0"/>
            </a:spcBef>
            <a:spcAft>
              <a:spcPct val="15000"/>
            </a:spcAft>
            <a:buChar char="•"/>
          </a:pPr>
          <a:r>
            <a:rPr lang="hu-HU" sz="1500" kern="1200" noProof="0" dirty="0"/>
            <a:t>KKV-k a belföldi gazdaságban</a:t>
          </a:r>
          <a:endParaRPr lang="en-GB" sz="1500" kern="1200" noProof="0" dirty="0"/>
        </a:p>
      </dsp:txBody>
      <dsp:txXfrm rot="5400000">
        <a:off x="2584426" y="804544"/>
        <a:ext cx="2401841" cy="2413635"/>
      </dsp:txXfrm>
    </dsp:sp>
    <dsp:sp modelId="{3DEE8081-9DAE-447D-949C-DEF3860D6332}">
      <dsp:nvSpPr>
        <dsp:cNvPr id="0" name=""/>
        <dsp:cNvSpPr/>
      </dsp:nvSpPr>
      <dsp:spPr>
        <a:xfrm rot="16200000">
          <a:off x="435596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15" bIns="0" numCol="1" spcCol="1270" anchor="t" anchorCtr="0">
          <a:noAutofit/>
        </a:bodyPr>
        <a:lstStyle/>
        <a:p>
          <a:pPr marL="0" lvl="0" indent="0" algn="l" defTabSz="844550">
            <a:lnSpc>
              <a:spcPct val="90000"/>
            </a:lnSpc>
            <a:spcBef>
              <a:spcPct val="0"/>
            </a:spcBef>
            <a:spcAft>
              <a:spcPct val="35000"/>
            </a:spcAft>
            <a:buNone/>
          </a:pPr>
          <a:r>
            <a:rPr lang="hu-HU" sz="1900" kern="1200" noProof="0" dirty="0"/>
            <a:t>3. FEJEZET</a:t>
          </a:r>
          <a:r>
            <a:rPr lang="en-GB" sz="1900" kern="1200" noProof="0" dirty="0"/>
            <a:t>: </a:t>
          </a:r>
          <a:r>
            <a:rPr lang="hu-HU" sz="1900" kern="1200" noProof="0" dirty="0"/>
            <a:t> A 21. század üzleti modelljei</a:t>
          </a:r>
          <a:endParaRPr lang="en-GB" sz="1900" kern="1200" noProof="0" dirty="0"/>
        </a:p>
        <a:p>
          <a:pPr marL="114300" lvl="1" indent="-114300" algn="l" defTabSz="666750">
            <a:lnSpc>
              <a:spcPct val="90000"/>
            </a:lnSpc>
            <a:spcBef>
              <a:spcPct val="0"/>
            </a:spcBef>
            <a:spcAft>
              <a:spcPct val="15000"/>
            </a:spcAft>
            <a:buChar char="•"/>
          </a:pPr>
          <a:r>
            <a:rPr lang="hu-HU" sz="1500" kern="1200" noProof="0" dirty="0"/>
            <a:t>Európai és globális piacok
Start </a:t>
          </a:r>
          <a:r>
            <a:rPr lang="hu-HU" sz="1500" kern="1200" noProof="0" dirty="0" err="1"/>
            <a:t>up</a:t>
          </a:r>
          <a:r>
            <a:rPr lang="hu-HU" sz="1500" kern="1200" noProof="0" dirty="0"/>
            <a:t>-ok
Egyéb új üzleti modellek </a:t>
          </a:r>
          <a:endParaRPr lang="en-GB" sz="1500" kern="1200" noProof="0" dirty="0"/>
        </a:p>
      </dsp:txBody>
      <dsp:txXfrm rot="5400000">
        <a:off x="5166406" y="804544"/>
        <a:ext cx="2401841" cy="2413635"/>
      </dsp:txXfrm>
    </dsp:sp>
    <dsp:sp modelId="{6B6887F9-B0E8-4B1D-AE94-0817E616FDFB}">
      <dsp:nvSpPr>
        <dsp:cNvPr id="0" name=""/>
        <dsp:cNvSpPr/>
      </dsp:nvSpPr>
      <dsp:spPr>
        <a:xfrm rot="16200000">
          <a:off x="6937943"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15" bIns="0" numCol="1" spcCol="1270" anchor="t" anchorCtr="0">
          <a:noAutofit/>
        </a:bodyPr>
        <a:lstStyle/>
        <a:p>
          <a:pPr marL="0" lvl="0" indent="0" algn="just" defTabSz="844550">
            <a:lnSpc>
              <a:spcPct val="90000"/>
            </a:lnSpc>
            <a:spcBef>
              <a:spcPct val="0"/>
            </a:spcBef>
            <a:spcAft>
              <a:spcPct val="35000"/>
            </a:spcAft>
            <a:buNone/>
          </a:pPr>
          <a:r>
            <a:rPr lang="hu-HU" sz="1900" kern="1200" noProof="0" dirty="0"/>
            <a:t>4. FEJEZET</a:t>
          </a:r>
          <a:r>
            <a:rPr lang="en-GB" sz="1900" kern="1200" noProof="0" dirty="0"/>
            <a:t>:</a:t>
          </a:r>
          <a:r>
            <a:rPr lang="sk-SK" sz="1900" kern="1200" noProof="0" dirty="0"/>
            <a:t> </a:t>
          </a:r>
          <a:r>
            <a:rPr lang="hu-HU" sz="1900" kern="1200" noProof="0" dirty="0"/>
            <a:t>Saját üzleti modell felállítása </a:t>
          </a:r>
          <a:endParaRPr lang="en-GB" sz="1900" kern="1200" noProof="0" dirty="0"/>
        </a:p>
        <a:p>
          <a:pPr marL="114300" lvl="1" indent="-114300" algn="l" defTabSz="666750">
            <a:lnSpc>
              <a:spcPct val="90000"/>
            </a:lnSpc>
            <a:spcBef>
              <a:spcPct val="0"/>
            </a:spcBef>
            <a:spcAft>
              <a:spcPct val="15000"/>
            </a:spcAft>
            <a:buChar char="•"/>
          </a:pPr>
          <a:r>
            <a:rPr lang="hu-HU" sz="1500" kern="1200" noProof="0" dirty="0"/>
            <a:t>SWOT készítése
Eszközök és technológiák
Szövetségek és hálózatépítés</a:t>
          </a:r>
          <a:endParaRPr lang="en-GB" sz="1500" kern="1200" noProof="0" dirty="0"/>
        </a:p>
        <a:p>
          <a:pPr marL="114300" lvl="1" indent="-114300" algn="just" defTabSz="666750">
            <a:lnSpc>
              <a:spcPct val="90000"/>
            </a:lnSpc>
            <a:spcBef>
              <a:spcPct val="0"/>
            </a:spcBef>
            <a:spcAft>
              <a:spcPct val="15000"/>
            </a:spcAft>
            <a:buChar char="•"/>
          </a:pPr>
          <a:endParaRPr lang="en-GB" sz="1500" kern="1200" noProof="0" dirty="0"/>
        </a:p>
        <a:p>
          <a:pPr marL="114300" lvl="1" indent="-114300" algn="just" defTabSz="666750">
            <a:lnSpc>
              <a:spcPct val="90000"/>
            </a:lnSpc>
            <a:spcBef>
              <a:spcPct val="0"/>
            </a:spcBef>
            <a:spcAft>
              <a:spcPct val="15000"/>
            </a:spcAft>
            <a:buChar char="•"/>
          </a:pPr>
          <a:endParaRPr lang="en-GB" sz="1500" kern="1200" noProof="0" dirty="0"/>
        </a:p>
      </dsp:txBody>
      <dsp:txXfrm rot="5400000">
        <a:off x="7748385" y="804544"/>
        <a:ext cx="2401841" cy="241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519C-FFEF-457F-A229-C5C7703BAA50}">
      <dsp:nvSpPr>
        <dsp:cNvPr id="0" name=""/>
        <dsp:cNvSpPr/>
      </dsp:nvSpPr>
      <dsp:spPr>
        <a:xfrm>
          <a:off x="0" y="20167"/>
          <a:ext cx="4938712"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hu-HU" sz="2100" kern="1200" noProof="0" dirty="0">
              <a:hlinkClick xmlns:r="http://schemas.openxmlformats.org/officeDocument/2006/relationships" r:id="rId1"/>
            </a:rPr>
            <a:t>Költségek, kiadások</a:t>
          </a:r>
          <a:endParaRPr lang="en-GB" sz="2100" kern="1200" noProof="0" dirty="0"/>
        </a:p>
      </dsp:txBody>
      <dsp:txXfrm>
        <a:off x="0" y="20167"/>
        <a:ext cx="4938712" cy="604800"/>
      </dsp:txXfrm>
    </dsp:sp>
    <dsp:sp modelId="{FC93575D-D700-4AFC-AB73-66D10A2C3C87}">
      <dsp:nvSpPr>
        <dsp:cNvPr id="0" name=""/>
        <dsp:cNvSpPr/>
      </dsp:nvSpPr>
      <dsp:spPr>
        <a:xfrm>
          <a:off x="0" y="620472"/>
          <a:ext cx="4938712" cy="340105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Font typeface="Wingdings" panose="05000000000000000000" pitchFamily="2" charset="2"/>
            <a:buChar char="§"/>
          </a:pPr>
          <a:r>
            <a:rPr lang="hu-HU" sz="1700" kern="1200" noProof="0" dirty="0">
              <a:solidFill>
                <a:prstClr val="black">
                  <a:hueOff val="0"/>
                  <a:satOff val="0"/>
                  <a:lumOff val="0"/>
                  <a:alphaOff val="0"/>
                </a:prstClr>
              </a:solidFill>
              <a:latin typeface="Calibri" panose="020F0502020204030204"/>
              <a:ea typeface="+mn-ea"/>
              <a:cs typeface="+mn-cs"/>
            </a:rPr>
            <a:t>alapanyagok
termelési eszközök (gépek, berendezések, IT)
iroda, gyár, üzletek stb. költségei
humánerőforrás-költségek (beleértve az összes adó- és társadalombiztosítási járulékot!) 
marketing és értékesítési költségek
adminisztrációs költségek (regisztrációs díjak, könyvelés, adminisztráció)
a </a:t>
          </a:r>
          <a:r>
            <a:rPr lang="hu-HU" sz="1700" kern="1200" noProof="0" dirty="0" err="1">
              <a:solidFill>
                <a:prstClr val="black">
                  <a:hueOff val="0"/>
                  <a:satOff val="0"/>
                  <a:lumOff val="0"/>
                  <a:alphaOff val="0"/>
                </a:prstClr>
              </a:solidFill>
              <a:latin typeface="Calibri" panose="020F0502020204030204"/>
              <a:ea typeface="+mn-ea"/>
              <a:cs typeface="+mn-cs"/>
            </a:rPr>
            <a:t>tőkéhez</a:t>
          </a:r>
          <a:r>
            <a:rPr lang="hu-HU" sz="1700" kern="1200" noProof="0" dirty="0">
              <a:solidFill>
                <a:prstClr val="black">
                  <a:hueOff val="0"/>
                  <a:satOff val="0"/>
                  <a:lumOff val="0"/>
                  <a:alphaOff val="0"/>
                </a:prstClr>
              </a:solidFill>
              <a:latin typeface="Calibri" panose="020F0502020204030204"/>
              <a:ea typeface="+mn-ea"/>
              <a:cs typeface="+mn-cs"/>
            </a:rPr>
            <a:t> való hozzáférés költségei 
a pénzügyi tevékenységek költségei (árfolyamveszteség, fizetett kamatok stb.) 
! az összes fizetendő adó és illeték kiszámítása </a:t>
          </a:r>
          <a:endParaRPr lang="en-GB" sz="1700" kern="1200" noProof="0" dirty="0">
            <a:solidFill>
              <a:prstClr val="black">
                <a:hueOff val="0"/>
                <a:satOff val="0"/>
                <a:lumOff val="0"/>
                <a:alphaOff val="0"/>
              </a:prstClr>
            </a:solidFill>
            <a:latin typeface="Calibri" panose="020F0502020204030204"/>
            <a:ea typeface="+mn-ea"/>
            <a:cs typeface="+mn-cs"/>
          </a:endParaRPr>
        </a:p>
      </dsp:txBody>
      <dsp:txXfrm>
        <a:off x="0" y="620472"/>
        <a:ext cx="4938712" cy="3401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519C-FFEF-457F-A229-C5C7703BAA50}">
      <dsp:nvSpPr>
        <dsp:cNvPr id="0" name=""/>
        <dsp:cNvSpPr/>
      </dsp:nvSpPr>
      <dsp:spPr>
        <a:xfrm>
          <a:off x="0" y="0"/>
          <a:ext cx="4938712" cy="1584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hu-HU" sz="2100" kern="1200" dirty="0">
              <a:hlinkClick xmlns:r="http://schemas.openxmlformats.org/officeDocument/2006/relationships" r:id="rId1"/>
            </a:rPr>
            <a:t>Bevételek</a:t>
          </a:r>
          <a:endParaRPr lang="hu-HU" sz="2100" kern="1200" noProof="0" dirty="0"/>
        </a:p>
      </dsp:txBody>
      <dsp:txXfrm>
        <a:off x="0" y="0"/>
        <a:ext cx="4938712" cy="1584000"/>
      </dsp:txXfrm>
    </dsp:sp>
    <dsp:sp modelId="{FC93575D-D700-4AFC-AB73-66D10A2C3C87}">
      <dsp:nvSpPr>
        <dsp:cNvPr id="0" name=""/>
        <dsp:cNvSpPr/>
      </dsp:nvSpPr>
      <dsp:spPr>
        <a:xfrm>
          <a:off x="0" y="1594963"/>
          <a:ext cx="4938712" cy="24155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Font typeface="Times New Roman" panose="02020603050405020304" pitchFamily="18" charset="0"/>
            <a:buChar char="•"/>
          </a:pPr>
          <a:r>
            <a:rPr lang="en-GB" sz="1700" kern="1200" dirty="0" err="1">
              <a:solidFill>
                <a:prstClr val="black">
                  <a:hueOff val="0"/>
                  <a:satOff val="0"/>
                  <a:lumOff val="0"/>
                  <a:alphaOff val="0"/>
                </a:prstClr>
              </a:solidFill>
              <a:latin typeface="Calibri" panose="020F0502020204030204"/>
              <a:ea typeface="+mn-ea"/>
              <a:cs typeface="+mn-cs"/>
            </a:rPr>
            <a:t>értékesítési</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működési</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r>
            <a:rPr lang="en-GB" sz="1700" kern="1200" dirty="0">
              <a:solidFill>
                <a:prstClr val="black">
                  <a:hueOff val="0"/>
                  <a:satOff val="0"/>
                  <a:lumOff val="0"/>
                  <a:alphaOff val="0"/>
                </a:prstClr>
              </a:solidFill>
              <a:latin typeface="Calibri" panose="020F0502020204030204"/>
              <a:ea typeface="+mn-ea"/>
              <a:cs typeface="+mn-cs"/>
            </a:rPr>
            <a:t>)</a:t>
          </a:r>
          <a:endParaRPr lang="en-GB" sz="1700" kern="1200" noProof="0" dirty="0">
            <a:solidFill>
              <a:prstClr val="black">
                <a:hueOff val="0"/>
                <a:satOff val="0"/>
                <a:lumOff val="0"/>
                <a:alphaOff val="0"/>
              </a:prstClr>
            </a:solidFill>
            <a:latin typeface="Calibri" panose="020F0502020204030204"/>
            <a:ea typeface="+mn-ea"/>
            <a:cs typeface="+mn-cs"/>
          </a:endParaRPr>
        </a:p>
        <a:p>
          <a:pPr marL="171450" lvl="1" indent="-171450" algn="l" defTabSz="755650">
            <a:lnSpc>
              <a:spcPct val="90000"/>
            </a:lnSpc>
            <a:spcBef>
              <a:spcPct val="0"/>
            </a:spcBef>
            <a:spcAft>
              <a:spcPct val="15000"/>
            </a:spcAft>
            <a:buFont typeface="Times New Roman" panose="02020603050405020304" pitchFamily="18" charset="0"/>
            <a:buChar char="•"/>
          </a:pPr>
          <a:r>
            <a:rPr lang="en-GB" sz="1700" kern="1200" dirty="0" err="1">
              <a:solidFill>
                <a:prstClr val="black">
                  <a:hueOff val="0"/>
                  <a:satOff val="0"/>
                  <a:lumOff val="0"/>
                  <a:alphaOff val="0"/>
                </a:prstClr>
              </a:solidFill>
              <a:latin typeface="Calibri" panose="020F0502020204030204"/>
              <a:ea typeface="+mn-ea"/>
              <a:cs typeface="+mn-cs"/>
            </a:rPr>
            <a:t>előfizetésekből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díjakból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licencekből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származó</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endParaRPr lang="hu-HU" sz="1700" kern="1200" dirty="0">
            <a:solidFill>
              <a:prstClr val="black">
                <a:hueOff val="0"/>
                <a:satOff val="0"/>
                <a:lumOff val="0"/>
                <a:alphaOff val="0"/>
              </a:prstClr>
            </a:solidFill>
            <a:latin typeface="Calibri" panose="020F0502020204030204"/>
            <a:ea typeface="+mn-ea"/>
            <a:cs typeface="+mn-cs"/>
          </a:endParaRPr>
        </a:p>
        <a:p>
          <a:pPr marL="171450" lvl="1" indent="-171450" algn="l" defTabSz="755650">
            <a:lnSpc>
              <a:spcPct val="90000"/>
            </a:lnSpc>
            <a:spcBef>
              <a:spcPct val="0"/>
            </a:spcBef>
            <a:spcAft>
              <a:spcPct val="15000"/>
            </a:spcAft>
            <a:buFont typeface="Times New Roman" panose="02020603050405020304" pitchFamily="18" charset="0"/>
            <a:buChar char="•"/>
          </a:pPr>
          <a:r>
            <a:rPr lang="en-GB" sz="1700" kern="1200" dirty="0">
              <a:solidFill>
                <a:prstClr val="black">
                  <a:hueOff val="0"/>
                  <a:satOff val="0"/>
                  <a:lumOff val="0"/>
                  <a:alphaOff val="0"/>
                </a:prstClr>
              </a:solidFill>
              <a:latin typeface="Calibri" panose="020F0502020204030204"/>
              <a:ea typeface="+mn-ea"/>
              <a:cs typeface="+mn-cs"/>
            </a:rPr>
            <a:t>a </a:t>
          </a:r>
          <a:r>
            <a:rPr lang="hu-HU" sz="1700" kern="1200" dirty="0">
              <a:solidFill>
                <a:prstClr val="black">
                  <a:hueOff val="0"/>
                  <a:satOff val="0"/>
                  <a:lumOff val="0"/>
                  <a:alphaOff val="0"/>
                </a:prstClr>
              </a:solidFill>
              <a:latin typeface="Calibri" panose="020F0502020204030204"/>
              <a:ea typeface="+mn-ea"/>
              <a:cs typeface="+mn-cs"/>
            </a:rPr>
            <a:t>vállalkozás </a:t>
          </a:r>
          <a:r>
            <a:rPr lang="en-GB" sz="1700" kern="1200" dirty="0" err="1">
              <a:solidFill>
                <a:prstClr val="black">
                  <a:hueOff val="0"/>
                  <a:satOff val="0"/>
                  <a:lumOff val="0"/>
                  <a:alphaOff val="0"/>
                </a:prstClr>
              </a:solidFill>
              <a:latin typeface="Calibri" panose="020F0502020204030204"/>
              <a:ea typeface="+mn-ea"/>
              <a:cs typeface="+mn-cs"/>
            </a:rPr>
            <a:t>fő</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profiljához</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közvetve</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kapcsolódó</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tevékenységekből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származó</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r>
            <a:rPr lang="en-GB" sz="1700" kern="1200" dirty="0">
              <a:solidFill>
                <a:prstClr val="black">
                  <a:hueOff val="0"/>
                  <a:satOff val="0"/>
                  <a:lumOff val="0"/>
                  <a:alphaOff val="0"/>
                </a:prstClr>
              </a:solidFill>
              <a:latin typeface="Calibri" panose="020F0502020204030204"/>
              <a:ea typeface="+mn-ea"/>
              <a:cs typeface="+mn-cs"/>
            </a:rPr>
            <a:t> (pl. ha van </a:t>
          </a:r>
          <a:r>
            <a:rPr lang="en-GB" sz="1700" kern="1200" dirty="0" err="1">
              <a:solidFill>
                <a:prstClr val="black">
                  <a:hueOff val="0"/>
                  <a:satOff val="0"/>
                  <a:lumOff val="0"/>
                  <a:alphaOff val="0"/>
                </a:prstClr>
              </a:solidFill>
              <a:latin typeface="Calibri" panose="020F0502020204030204"/>
              <a:ea typeface="+mn-ea"/>
              <a:cs typeface="+mn-cs"/>
            </a:rPr>
            <a:t>egy</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raktára</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és</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annak</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felét</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bérbe</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adja</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másnak</a:t>
          </a:r>
          <a:r>
            <a:rPr lang="en-GB" sz="1700" kern="1200" dirty="0">
              <a:solidFill>
                <a:prstClr val="black">
                  <a:hueOff val="0"/>
                  <a:satOff val="0"/>
                  <a:lumOff val="0"/>
                  <a:alphaOff val="0"/>
                </a:prstClr>
              </a:solidFill>
              <a:latin typeface="Calibri" panose="020F0502020204030204"/>
              <a:ea typeface="+mn-ea"/>
              <a:cs typeface="+mn-cs"/>
            </a:rPr>
            <a:t>).</a:t>
          </a:r>
          <a:endParaRPr lang="hu-HU" sz="1700" kern="1200" dirty="0">
            <a:solidFill>
              <a:prstClr val="black">
                <a:hueOff val="0"/>
                <a:satOff val="0"/>
                <a:lumOff val="0"/>
                <a:alphaOff val="0"/>
              </a:prstClr>
            </a:solidFill>
            <a:latin typeface="Calibri" panose="020F0502020204030204"/>
            <a:ea typeface="+mn-ea"/>
            <a:cs typeface="+mn-cs"/>
          </a:endParaRPr>
        </a:p>
        <a:p>
          <a:pPr marL="171450" lvl="1" indent="-171450" algn="l" defTabSz="755650">
            <a:lnSpc>
              <a:spcPct val="90000"/>
            </a:lnSpc>
            <a:spcBef>
              <a:spcPct val="0"/>
            </a:spcBef>
            <a:spcAft>
              <a:spcPct val="15000"/>
            </a:spcAft>
            <a:buFont typeface="Times New Roman" panose="02020603050405020304" pitchFamily="18" charset="0"/>
            <a:buChar char="•"/>
          </a:pPr>
          <a:r>
            <a:rPr lang="en-GB" sz="1700" kern="1200" dirty="0" err="1">
              <a:solidFill>
                <a:prstClr val="black">
                  <a:hueOff val="0"/>
                  <a:satOff val="0"/>
                  <a:lumOff val="0"/>
                  <a:alphaOff val="0"/>
                </a:prstClr>
              </a:solidFill>
              <a:latin typeface="Calibri" panose="020F0502020204030204"/>
              <a:ea typeface="+mn-ea"/>
              <a:cs typeface="+mn-cs"/>
            </a:rPr>
            <a:t>pénzügyi</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tevékenységekből</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származó</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bevételek</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az</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Ön</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pénzeszközei</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után</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fizetett</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kamatok</a:t>
          </a:r>
          <a:r>
            <a:rPr lang="en-GB" sz="1700" kern="1200" dirty="0">
              <a:solidFill>
                <a:prstClr val="black">
                  <a:hueOff val="0"/>
                  <a:satOff val="0"/>
                  <a:lumOff val="0"/>
                  <a:alphaOff val="0"/>
                </a:prstClr>
              </a:solidFill>
              <a:latin typeface="Calibri" panose="020F0502020204030204"/>
              <a:ea typeface="+mn-ea"/>
              <a:cs typeface="+mn-cs"/>
            </a:rPr>
            <a:t> </a:t>
          </a:r>
          <a:r>
            <a:rPr lang="en-GB" sz="1700" kern="1200" dirty="0" err="1">
              <a:solidFill>
                <a:prstClr val="black">
                  <a:hueOff val="0"/>
                  <a:satOff val="0"/>
                  <a:lumOff val="0"/>
                  <a:alphaOff val="0"/>
                </a:prstClr>
              </a:solidFill>
              <a:latin typeface="Calibri" panose="020F0502020204030204"/>
              <a:ea typeface="+mn-ea"/>
              <a:cs typeface="+mn-cs"/>
            </a:rPr>
            <a:t>stb</a:t>
          </a:r>
          <a:r>
            <a:rPr lang="en-GB" sz="1700" kern="1200" dirty="0">
              <a:solidFill>
                <a:prstClr val="black">
                  <a:hueOff val="0"/>
                  <a:satOff val="0"/>
                  <a:lumOff val="0"/>
                  <a:alphaOff val="0"/>
                </a:prstClr>
              </a:solidFill>
              <a:latin typeface="Calibri" panose="020F0502020204030204"/>
              <a:ea typeface="+mn-ea"/>
              <a:cs typeface="+mn-cs"/>
            </a:rPr>
            <a:t>.)</a:t>
          </a:r>
          <a:endParaRPr lang="hu-HU" sz="1700" kern="1200" dirty="0">
            <a:solidFill>
              <a:prstClr val="black">
                <a:hueOff val="0"/>
                <a:satOff val="0"/>
                <a:lumOff val="0"/>
                <a:alphaOff val="0"/>
              </a:prstClr>
            </a:solidFill>
            <a:latin typeface="Calibri" panose="020F0502020204030204"/>
            <a:ea typeface="+mn-ea"/>
            <a:cs typeface="+mn-cs"/>
          </a:endParaRPr>
        </a:p>
      </dsp:txBody>
      <dsp:txXfrm>
        <a:off x="0" y="1594963"/>
        <a:ext cx="4938712" cy="2415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F9E8-44B7-4629-8324-7079B2D86705}">
      <dsp:nvSpPr>
        <dsp:cNvPr id="0" name=""/>
        <dsp:cNvSpPr/>
      </dsp:nvSpPr>
      <dsp:spPr>
        <a:xfrm rot="5400000">
          <a:off x="6436636" y="-2752556"/>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hu-HU" sz="1300" kern="1200" dirty="0"/>
            <a:t>Vagy közvetlenül alapanyagokból/szállított alkatrészekből történő előállítás, </a:t>
          </a:r>
          <a:endParaRPr lang="en-GB" sz="1300" kern="1200" dirty="0"/>
        </a:p>
        <a:p>
          <a:pPr marL="114300" lvl="1" indent="-114300" algn="l" defTabSz="577850">
            <a:lnSpc>
              <a:spcPct val="90000"/>
            </a:lnSpc>
            <a:spcBef>
              <a:spcPct val="0"/>
            </a:spcBef>
            <a:spcAft>
              <a:spcPct val="15000"/>
            </a:spcAft>
            <a:buFont typeface="Times New Roman" panose="02020603050405020304" pitchFamily="18" charset="0"/>
            <a:buChar char="•"/>
          </a:pPr>
          <a:r>
            <a:rPr lang="hu-HU" sz="1300" kern="1200" dirty="0"/>
            <a:t>Vagy áruk beszerzése</a:t>
          </a:r>
        </a:p>
      </dsp:txBody>
      <dsp:txXfrm rot="-5400000">
        <a:off x="3594164" y="124316"/>
        <a:ext cx="6355224" cy="635879"/>
      </dsp:txXfrm>
    </dsp:sp>
    <dsp:sp modelId="{A673E7CD-9A41-463D-83AA-C672769FECBD}">
      <dsp:nvSpPr>
        <dsp:cNvPr id="0" name=""/>
        <dsp:cNvSpPr/>
      </dsp:nvSpPr>
      <dsp:spPr>
        <a:xfrm>
          <a:off x="0" y="1831"/>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hu-HU" sz="2400" kern="1200" dirty="0"/>
            <a:t>A termékek/szolgáltatások előállítása vagy beszerzése</a:t>
          </a:r>
          <a:endParaRPr lang="en-GB" sz="2400" kern="1200" dirty="0"/>
        </a:p>
      </dsp:txBody>
      <dsp:txXfrm>
        <a:off x="43000" y="44831"/>
        <a:ext cx="3508163" cy="794849"/>
      </dsp:txXfrm>
    </dsp:sp>
    <dsp:sp modelId="{7899B372-D7B0-496D-82E8-04566E55A5D0}">
      <dsp:nvSpPr>
        <dsp:cNvPr id="0" name=""/>
        <dsp:cNvSpPr/>
      </dsp:nvSpPr>
      <dsp:spPr>
        <a:xfrm rot="5400000">
          <a:off x="6436636" y="-1827664"/>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hu-HU" sz="1300" kern="1200" dirty="0"/>
            <a:t>Hol kell tárolni és hogyan kell eljuttatni a terméket/szolgáltatást az értékesítési pontra.</a:t>
          </a:r>
          <a:endParaRPr lang="en-GB" sz="1300" kern="1200" noProof="0" dirty="0"/>
        </a:p>
        <a:p>
          <a:pPr marL="114300" lvl="1" indent="-114300" algn="l" defTabSz="577850">
            <a:lnSpc>
              <a:spcPct val="90000"/>
            </a:lnSpc>
            <a:spcBef>
              <a:spcPct val="0"/>
            </a:spcBef>
            <a:spcAft>
              <a:spcPct val="15000"/>
            </a:spcAft>
            <a:buFont typeface="Times New Roman" panose="02020603050405020304" pitchFamily="18" charset="0"/>
            <a:buChar char="•"/>
          </a:pPr>
          <a:r>
            <a:rPr lang="hu-HU" sz="1300" kern="1200" dirty="0"/>
            <a:t>Hol találkozik a vevővel - értékesítési pont </a:t>
          </a:r>
        </a:p>
      </dsp:txBody>
      <dsp:txXfrm rot="-5400000">
        <a:off x="3594164" y="1049208"/>
        <a:ext cx="6355224" cy="635879"/>
      </dsp:txXfrm>
    </dsp:sp>
    <dsp:sp modelId="{74796BA5-CD28-4C95-B09E-DF56561D02C5}">
      <dsp:nvSpPr>
        <dsp:cNvPr id="0" name=""/>
        <dsp:cNvSpPr/>
      </dsp:nvSpPr>
      <dsp:spPr>
        <a:xfrm>
          <a:off x="0" y="926723"/>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hu-HU" sz="2400" kern="1200" dirty="0"/>
            <a:t>A logisztika és az értékesítési pontok</a:t>
          </a:r>
          <a:endParaRPr lang="en-GB" sz="2400" kern="1200" dirty="0"/>
        </a:p>
      </dsp:txBody>
      <dsp:txXfrm>
        <a:off x="43000" y="969723"/>
        <a:ext cx="3508163" cy="794849"/>
      </dsp:txXfrm>
    </dsp:sp>
    <dsp:sp modelId="{6F77BCD7-42BA-4235-969A-41F545365864}">
      <dsp:nvSpPr>
        <dsp:cNvPr id="0" name=""/>
        <dsp:cNvSpPr/>
      </dsp:nvSpPr>
      <dsp:spPr>
        <a:xfrm rot="5400000">
          <a:off x="6436636" y="-902772"/>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hu-HU" sz="1300" kern="1200" dirty="0"/>
            <a:t>Hogyan lehet meggyőzni az ügyfeleket, hogy megvásárolják ezeket a termékeket/szolgáltatásokat? </a:t>
          </a:r>
          <a:endParaRPr lang="en-GB" sz="1300" kern="1200" dirty="0"/>
        </a:p>
        <a:p>
          <a:pPr marL="114300" lvl="1" indent="-114300" algn="l" defTabSz="577850">
            <a:lnSpc>
              <a:spcPct val="90000"/>
            </a:lnSpc>
            <a:spcBef>
              <a:spcPct val="0"/>
            </a:spcBef>
            <a:spcAft>
              <a:spcPct val="15000"/>
            </a:spcAft>
            <a:buFont typeface="Times New Roman" panose="02020603050405020304" pitchFamily="18" charset="0"/>
            <a:buChar char="•"/>
          </a:pPr>
          <a:r>
            <a:rPr lang="hu-HU" sz="1300" kern="1200" dirty="0"/>
            <a:t>Hogyan lehet magát a vállalatot márkázni, forgalmazni, népszerűsíteni?</a:t>
          </a:r>
        </a:p>
      </dsp:txBody>
      <dsp:txXfrm rot="-5400000">
        <a:off x="3594164" y="1974100"/>
        <a:ext cx="6355224" cy="635879"/>
      </dsp:txXfrm>
    </dsp:sp>
    <dsp:sp modelId="{A4294C89-DAE0-4834-B2F9-28C42E028F30}">
      <dsp:nvSpPr>
        <dsp:cNvPr id="0" name=""/>
        <dsp:cNvSpPr/>
      </dsp:nvSpPr>
      <dsp:spPr>
        <a:xfrm>
          <a:off x="0" y="1851615"/>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hu-HU" sz="2400" kern="1200" dirty="0"/>
            <a:t>Marketing és promóció</a:t>
          </a:r>
          <a:endParaRPr lang="en-GB" sz="2400" kern="1200" dirty="0"/>
        </a:p>
      </dsp:txBody>
      <dsp:txXfrm>
        <a:off x="43000" y="1894615"/>
        <a:ext cx="3508163" cy="794849"/>
      </dsp:txXfrm>
    </dsp:sp>
    <dsp:sp modelId="{D9BAF46E-7555-40F0-95E1-29C2F23DCD18}">
      <dsp:nvSpPr>
        <dsp:cNvPr id="0" name=""/>
        <dsp:cNvSpPr/>
      </dsp:nvSpPr>
      <dsp:spPr>
        <a:xfrm rot="5400000">
          <a:off x="6436636" y="22119"/>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hu-HU" sz="1300" kern="1200" dirty="0"/>
            <a:t>Közvetlen választ kap az ügyfelektől a termékekre/szolgáltatásokra.</a:t>
          </a:r>
          <a:endParaRPr lang="en-GB" sz="1300" kern="1200" dirty="0"/>
        </a:p>
        <a:p>
          <a:pPr marL="114300" lvl="1" indent="-114300" algn="l" defTabSz="577850">
            <a:lnSpc>
              <a:spcPct val="90000"/>
            </a:lnSpc>
            <a:spcBef>
              <a:spcPct val="0"/>
            </a:spcBef>
            <a:spcAft>
              <a:spcPct val="15000"/>
            </a:spcAft>
            <a:buFont typeface="Times New Roman" panose="02020603050405020304" pitchFamily="18" charset="0"/>
            <a:buChar char="•"/>
          </a:pPr>
          <a:r>
            <a:rPr lang="hu-HU" sz="1300" kern="1200" dirty="0"/>
            <a:t>Friss adatokhoz jut az értékesítésről</a:t>
          </a:r>
        </a:p>
      </dsp:txBody>
      <dsp:txXfrm rot="-5400000">
        <a:off x="3594164" y="2898991"/>
        <a:ext cx="6355224" cy="635879"/>
      </dsp:txXfrm>
    </dsp:sp>
    <dsp:sp modelId="{8881A2AE-BBB0-40EF-BF95-4271576AAF90}">
      <dsp:nvSpPr>
        <dsp:cNvPr id="0" name=""/>
        <dsp:cNvSpPr/>
      </dsp:nvSpPr>
      <dsp:spPr>
        <a:xfrm>
          <a:off x="0" y="2776507"/>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hu-HU" sz="2400" kern="1200" dirty="0"/>
            <a:t>Cserébe</a:t>
          </a:r>
          <a:r>
            <a:rPr lang="en-US" sz="2400" kern="1200" dirty="0"/>
            <a:t>, …</a:t>
          </a:r>
          <a:endParaRPr lang="en-GB" sz="2400" kern="1200" dirty="0"/>
        </a:p>
      </dsp:txBody>
      <dsp:txXfrm>
        <a:off x="43000" y="2819507"/>
        <a:ext cx="3508163" cy="794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085-160C-4B7B-8D3B-554B2AAC791D}">
      <dsp:nvSpPr>
        <dsp:cNvPr id="0" name=""/>
        <dsp:cNvSpPr/>
      </dsp:nvSpPr>
      <dsp:spPr>
        <a:xfrm rot="5400000">
          <a:off x="5971879" y="-2520694"/>
          <a:ext cx="738206"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hu-HU" sz="1600" kern="1200" dirty="0"/>
            <a:t>Közvetlen termelés alapanyagokból/szállított alkatrészekből, szolgáltatások létrehozása</a:t>
          </a:r>
          <a:endParaRPr lang="en-GB" sz="1600" kern="1200" noProof="0" dirty="0"/>
        </a:p>
      </dsp:txBody>
      <dsp:txXfrm rot="-5400000">
        <a:off x="3356990" y="130231"/>
        <a:ext cx="5931948" cy="666134"/>
      </dsp:txXfrm>
    </dsp:sp>
    <dsp:sp modelId="{E805F086-540C-400C-AE8D-EB336FF84683}">
      <dsp:nvSpPr>
        <dsp:cNvPr id="0" name=""/>
        <dsp:cNvSpPr/>
      </dsp:nvSpPr>
      <dsp:spPr>
        <a:xfrm>
          <a:off x="0" y="1918"/>
          <a:ext cx="3356991" cy="9227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u-HU" sz="1800" kern="1200" dirty="0"/>
            <a:t>A termékek/szolgáltatások előállítása vagy beszerzése</a:t>
          </a:r>
          <a:endParaRPr lang="en-GB" sz="1800" kern="1200" dirty="0"/>
        </a:p>
      </dsp:txBody>
      <dsp:txXfrm>
        <a:off x="45045" y="46963"/>
        <a:ext cx="3266901" cy="832668"/>
      </dsp:txXfrm>
    </dsp:sp>
    <dsp:sp modelId="{F8447BCB-D0A2-4EAD-9D32-5D81C9B5BE51}">
      <dsp:nvSpPr>
        <dsp:cNvPr id="0" name=""/>
        <dsp:cNvSpPr/>
      </dsp:nvSpPr>
      <dsp:spPr>
        <a:xfrm rot="5400000">
          <a:off x="5971879" y="-1551798"/>
          <a:ext cx="738206"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hu-HU" sz="1600" kern="1200" dirty="0"/>
            <a:t>Vagy eladás más vállalatoknak és/vagy állami szereplőknek.</a:t>
          </a:r>
          <a:endParaRPr lang="en-GB" sz="1600"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hu-HU" sz="1600" kern="1200" dirty="0">
              <a:solidFill>
                <a:prstClr val="black">
                  <a:hueOff val="0"/>
                  <a:satOff val="0"/>
                  <a:lumOff val="0"/>
                  <a:alphaOff val="0"/>
                </a:prstClr>
              </a:solidFill>
              <a:latin typeface="Calibri" panose="020F0502020204030204"/>
              <a:ea typeface="+mn-ea"/>
              <a:cs typeface="+mn-cs"/>
            </a:rPr>
            <a:t>Vagy eladás a forgalmazóknak, kiskereskedőknek, akik aztán felelősek a termék piacra juttatásáért.</a:t>
          </a:r>
        </a:p>
      </dsp:txBody>
      <dsp:txXfrm rot="-5400000">
        <a:off x="3356990" y="1099127"/>
        <a:ext cx="5931948" cy="666134"/>
      </dsp:txXfrm>
    </dsp:sp>
    <dsp:sp modelId="{3116D308-9A1E-4664-A6BE-E683D772DF89}">
      <dsp:nvSpPr>
        <dsp:cNvPr id="0" name=""/>
        <dsp:cNvSpPr/>
      </dsp:nvSpPr>
      <dsp:spPr>
        <a:xfrm>
          <a:off x="0" y="970814"/>
          <a:ext cx="3356991" cy="9227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u-HU" sz="1800" kern="1200" dirty="0"/>
            <a:t>Üzleti/kormányzati vevők vagy kereskedők elérése</a:t>
          </a:r>
          <a:endParaRPr lang="en-GB" sz="1800" kern="1200" dirty="0"/>
        </a:p>
      </dsp:txBody>
      <dsp:txXfrm>
        <a:off x="45045" y="1015859"/>
        <a:ext cx="3266901" cy="832668"/>
      </dsp:txXfrm>
    </dsp:sp>
    <dsp:sp modelId="{3FB85A88-547B-44D3-8102-F3FDB3846085}">
      <dsp:nvSpPr>
        <dsp:cNvPr id="0" name=""/>
        <dsp:cNvSpPr/>
      </dsp:nvSpPr>
      <dsp:spPr>
        <a:xfrm rot="5400000">
          <a:off x="5971879" y="-582902"/>
          <a:ext cx="738206"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400" kern="1200" dirty="0">
              <a:latin typeface="+mn-lt"/>
            </a:rPr>
            <a:t>Hogyan lehet meggyőzni az ügyfeleket/kiskereskedőket, hogy </a:t>
          </a:r>
          <a:r>
            <a:rPr lang="hu-HU" sz="1400" kern="1200" dirty="0">
              <a:solidFill>
                <a:prstClr val="black">
                  <a:hueOff val="0"/>
                  <a:satOff val="0"/>
                  <a:lumOff val="0"/>
                  <a:alphaOff val="0"/>
                </a:prstClr>
              </a:solidFill>
              <a:latin typeface="+mn-lt"/>
              <a:ea typeface="+mn-ea"/>
              <a:cs typeface="+mn-cs"/>
            </a:rPr>
            <a:t>megvásárolják ezeket a termékeket/szolgáltatásokat? </a:t>
          </a:r>
          <a:endParaRPr lang="en-GB" sz="1400" kern="1200" dirty="0">
            <a:solidFill>
              <a:prstClr val="black">
                <a:hueOff val="0"/>
                <a:satOff val="0"/>
                <a:lumOff val="0"/>
                <a:alphaOff val="0"/>
              </a:prstClr>
            </a:solidFill>
            <a:latin typeface="+mn-lt"/>
            <a:ea typeface="+mn-ea"/>
            <a:cs typeface="+mn-cs"/>
          </a:endParaRPr>
        </a:p>
        <a:p>
          <a:pPr marL="114300" lvl="1" indent="-114300" algn="l" defTabSz="622300">
            <a:lnSpc>
              <a:spcPct val="90000"/>
            </a:lnSpc>
            <a:spcBef>
              <a:spcPct val="0"/>
            </a:spcBef>
            <a:spcAft>
              <a:spcPct val="15000"/>
            </a:spcAft>
            <a:buFont typeface="Times New Roman" panose="02020603050405020304" pitchFamily="18" charset="0"/>
            <a:buChar char="•"/>
          </a:pPr>
          <a:r>
            <a:rPr lang="hu-HU" sz="1400" kern="1200" dirty="0">
              <a:solidFill>
                <a:prstClr val="black">
                  <a:hueOff val="0"/>
                  <a:satOff val="0"/>
                  <a:lumOff val="0"/>
                  <a:alphaOff val="0"/>
                </a:prstClr>
              </a:solidFill>
              <a:latin typeface="+mn-lt"/>
              <a:ea typeface="+mn-ea"/>
              <a:cs typeface="+mn-cs"/>
            </a:rPr>
            <a:t>Hogyan lehet magát a vállalatot márkázni, forgalmazni, népszerűsíteni?</a:t>
          </a:r>
        </a:p>
      </dsp:txBody>
      <dsp:txXfrm rot="-5400000">
        <a:off x="3356990" y="2068023"/>
        <a:ext cx="5931948" cy="666134"/>
      </dsp:txXfrm>
    </dsp:sp>
    <dsp:sp modelId="{F62111E7-A6C3-4AD8-A743-926FEEA224BE}">
      <dsp:nvSpPr>
        <dsp:cNvPr id="0" name=""/>
        <dsp:cNvSpPr/>
      </dsp:nvSpPr>
      <dsp:spPr>
        <a:xfrm>
          <a:off x="0" y="1939710"/>
          <a:ext cx="3356991" cy="9227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u-HU" sz="1800" kern="1200" dirty="0"/>
            <a:t>Üzleti/kormányzati vevőknek szóló marketing (a B2C-től eltérő marketing</a:t>
          </a:r>
          <a:endParaRPr lang="en-GB" sz="1800" kern="1200" dirty="0"/>
        </a:p>
      </dsp:txBody>
      <dsp:txXfrm>
        <a:off x="45045" y="1984755"/>
        <a:ext cx="3266901" cy="832668"/>
      </dsp:txXfrm>
    </dsp:sp>
    <dsp:sp modelId="{61F1B543-EEE8-4EFA-BC97-F7E4D0C95CC1}">
      <dsp:nvSpPr>
        <dsp:cNvPr id="0" name=""/>
        <dsp:cNvSpPr/>
      </dsp:nvSpPr>
      <dsp:spPr>
        <a:xfrm rot="5400000">
          <a:off x="5971879" y="385993"/>
          <a:ext cx="738206"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Times New Roman" panose="02020603050405020304" pitchFamily="18" charset="0"/>
            <a:buChar char="•"/>
          </a:pPr>
          <a:r>
            <a:rPr lang="hu-HU" sz="1600" kern="1200" dirty="0">
              <a:solidFill>
                <a:prstClr val="black">
                  <a:hueOff val="0"/>
                  <a:satOff val="0"/>
                  <a:lumOff val="0"/>
                  <a:alphaOff val="0"/>
                </a:prstClr>
              </a:solidFill>
              <a:latin typeface="Calibri" panose="020F0502020204030204"/>
              <a:ea typeface="+mn-ea"/>
              <a:cs typeface="+mn-cs"/>
            </a:rPr>
            <a:t>Általában nagyobb mennyiségben történő gyártás szükséges</a:t>
          </a:r>
          <a:endParaRPr lang="en-GB" sz="1600" kern="1200" dirty="0">
            <a:solidFill>
              <a:prstClr val="black">
                <a:hueOff val="0"/>
                <a:satOff val="0"/>
                <a:lumOff val="0"/>
                <a:alphaOff val="0"/>
              </a:prstClr>
            </a:solidFill>
            <a:latin typeface="Calibri" panose="020F0502020204030204"/>
            <a:ea typeface="+mn-ea"/>
            <a:cs typeface="+mn-cs"/>
          </a:endParaRPr>
        </a:p>
        <a:p>
          <a:pPr marL="171450" lvl="1" indent="-171450" algn="l" defTabSz="711200">
            <a:lnSpc>
              <a:spcPct val="90000"/>
            </a:lnSpc>
            <a:spcBef>
              <a:spcPct val="0"/>
            </a:spcBef>
            <a:spcAft>
              <a:spcPct val="15000"/>
            </a:spcAft>
            <a:buFont typeface="Times New Roman" panose="02020603050405020304" pitchFamily="18" charset="0"/>
            <a:buChar char="•"/>
          </a:pPr>
          <a:r>
            <a:rPr lang="hu-HU" sz="1600" kern="1200" dirty="0">
              <a:solidFill>
                <a:prstClr val="black">
                  <a:hueOff val="0"/>
                  <a:satOff val="0"/>
                  <a:lumOff val="0"/>
                  <a:alphaOff val="0"/>
                </a:prstClr>
              </a:solidFill>
              <a:latin typeface="Calibri" panose="020F0502020204030204"/>
              <a:ea typeface="+mn-ea"/>
              <a:cs typeface="+mn-cs"/>
            </a:rPr>
            <a:t>Hosszabb távú, stabilabb szerződések segíthetik a vállalat fenntarthatóságát.</a:t>
          </a:r>
        </a:p>
      </dsp:txBody>
      <dsp:txXfrm rot="-5400000">
        <a:off x="3356990" y="3036918"/>
        <a:ext cx="5931948" cy="666134"/>
      </dsp:txXfrm>
    </dsp:sp>
    <dsp:sp modelId="{D05EB96B-6580-41FA-A25F-99277D0723FD}">
      <dsp:nvSpPr>
        <dsp:cNvPr id="0" name=""/>
        <dsp:cNvSpPr/>
      </dsp:nvSpPr>
      <dsp:spPr>
        <a:xfrm>
          <a:off x="0" y="2908606"/>
          <a:ext cx="3356991" cy="9227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u-HU" sz="1800" kern="1200" dirty="0"/>
            <a:t>Cserébe</a:t>
          </a:r>
          <a:r>
            <a:rPr lang="en-US" sz="1800" kern="1200" dirty="0"/>
            <a:t>, …</a:t>
          </a:r>
          <a:endParaRPr lang="en-GB" sz="1800" kern="1200" dirty="0"/>
        </a:p>
      </dsp:txBody>
      <dsp:txXfrm>
        <a:off x="45045" y="2953651"/>
        <a:ext cx="3266901" cy="832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56D25-D8DE-4494-BF93-1ADC135409CF}">
      <dsp:nvSpPr>
        <dsp:cNvPr id="0" name=""/>
        <dsp:cNvSpPr/>
      </dsp:nvSpPr>
      <dsp:spPr>
        <a:xfrm rot="5400000">
          <a:off x="6199550" y="-2647910"/>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hu-HU" sz="1600" kern="1200" dirty="0">
              <a:solidFill>
                <a:prstClr val="black">
                  <a:hueOff val="0"/>
                  <a:satOff val="0"/>
                  <a:lumOff val="0"/>
                  <a:alphaOff val="0"/>
                </a:prstClr>
              </a:solidFill>
              <a:latin typeface="Calibri" panose="020F0502020204030204"/>
              <a:ea typeface="+mn-ea"/>
              <a:cs typeface="+mn-cs"/>
            </a:rPr>
            <a:t>Szigorú recept alapján, általában erős franchise-követelményekkel. </a:t>
          </a:r>
          <a:endParaRPr lang="en-GB" sz="1600" kern="1200" noProof="0" dirty="0">
            <a:solidFill>
              <a:prstClr val="black">
                <a:hueOff val="0"/>
                <a:satOff val="0"/>
                <a:lumOff val="0"/>
                <a:alphaOff val="0"/>
              </a:prst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hu-HU" sz="1600" kern="1200" dirty="0">
              <a:solidFill>
                <a:prstClr val="black">
                  <a:hueOff val="0"/>
                  <a:satOff val="0"/>
                  <a:lumOff val="0"/>
                  <a:alphaOff val="0"/>
                </a:prstClr>
              </a:solidFill>
              <a:latin typeface="Calibri" panose="020F0502020204030204"/>
              <a:ea typeface="+mn-ea"/>
              <a:cs typeface="+mn-cs"/>
            </a:rPr>
            <a:t>Gyakran közvetlen hozzáféréssel a beszállítókhoz/beszállítókhoz</a:t>
          </a:r>
        </a:p>
      </dsp:txBody>
      <dsp:txXfrm rot="-5400000">
        <a:off x="3463975" y="121203"/>
        <a:ext cx="6124641" cy="619953"/>
      </dsp:txXfrm>
    </dsp:sp>
    <dsp:sp modelId="{67E38187-D2F3-44DE-82F2-EDE294B980D6}">
      <dsp:nvSpPr>
        <dsp:cNvPr id="0" name=""/>
        <dsp:cNvSpPr/>
      </dsp:nvSpPr>
      <dsp:spPr>
        <a:xfrm>
          <a:off x="0" y="1785"/>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hu-HU" sz="2300" kern="1200" dirty="0"/>
            <a:t>A termékek/szolgáltatások előállítása vagy beszerzése</a:t>
          </a:r>
          <a:endParaRPr lang="en-GB" sz="2300" kern="1200" dirty="0"/>
        </a:p>
      </dsp:txBody>
      <dsp:txXfrm>
        <a:off x="41922" y="43707"/>
        <a:ext cx="3380131" cy="774942"/>
      </dsp:txXfrm>
    </dsp:sp>
    <dsp:sp modelId="{70F62F3C-222D-4E48-A276-D668C85E2660}">
      <dsp:nvSpPr>
        <dsp:cNvPr id="0" name=""/>
        <dsp:cNvSpPr/>
      </dsp:nvSpPr>
      <dsp:spPr>
        <a:xfrm rot="5400000">
          <a:off x="6199550" y="-1746185"/>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hu-HU" sz="1600" kern="1200" dirty="0"/>
            <a:t>Hol és hogyan nyíljon meg az új franchise üzlet? </a:t>
          </a:r>
          <a:endParaRPr lang="en-GB" sz="1600"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hu-HU" sz="1600" kern="1200" dirty="0"/>
            <a:t>Van-e rá elegendő helyi kereslet? </a:t>
          </a:r>
        </a:p>
      </dsp:txBody>
      <dsp:txXfrm rot="-5400000">
        <a:off x="3463975" y="1022928"/>
        <a:ext cx="6124641" cy="619953"/>
      </dsp:txXfrm>
    </dsp:sp>
    <dsp:sp modelId="{589E513B-8382-4A60-A0C8-1B324CBEA7D7}">
      <dsp:nvSpPr>
        <dsp:cNvPr id="0" name=""/>
        <dsp:cNvSpPr/>
      </dsp:nvSpPr>
      <dsp:spPr>
        <a:xfrm>
          <a:off x="0" y="903511"/>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hu-HU" sz="2300" kern="1200" dirty="0"/>
            <a:t>A logisztika és az értékesítési pontok</a:t>
          </a:r>
          <a:endParaRPr lang="en-GB" sz="2300" kern="1200" dirty="0"/>
        </a:p>
      </dsp:txBody>
      <dsp:txXfrm>
        <a:off x="41922" y="945433"/>
        <a:ext cx="3380131" cy="774942"/>
      </dsp:txXfrm>
    </dsp:sp>
    <dsp:sp modelId="{12ABC5D4-F744-420B-A42A-5748FCAF0755}">
      <dsp:nvSpPr>
        <dsp:cNvPr id="0" name=""/>
        <dsp:cNvSpPr/>
      </dsp:nvSpPr>
      <dsp:spPr>
        <a:xfrm rot="5400000">
          <a:off x="6199550" y="-844459"/>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hu-HU" sz="1600" kern="1200" dirty="0"/>
            <a:t>Általában a franchise szintjén történik</a:t>
          </a:r>
          <a:endParaRPr lang="en-GB" sz="1600"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hu-HU" sz="1600" kern="1200" dirty="0"/>
            <a:t>Mégis helyi marketinget kell végezni (legalábbis a piaci bevezetés tekintetében). </a:t>
          </a:r>
        </a:p>
      </dsp:txBody>
      <dsp:txXfrm rot="-5400000">
        <a:off x="3463975" y="1924654"/>
        <a:ext cx="6124641" cy="619953"/>
      </dsp:txXfrm>
    </dsp:sp>
    <dsp:sp modelId="{055E13D4-75A8-45AC-A356-F24790080FC8}">
      <dsp:nvSpPr>
        <dsp:cNvPr id="0" name=""/>
        <dsp:cNvSpPr/>
      </dsp:nvSpPr>
      <dsp:spPr>
        <a:xfrm>
          <a:off x="0" y="1805237"/>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Marketing </a:t>
          </a:r>
          <a:r>
            <a:rPr lang="hu-HU" sz="2300" kern="1200" dirty="0"/>
            <a:t>és promóció</a:t>
          </a:r>
          <a:endParaRPr lang="en-GB" sz="2300" kern="1200" dirty="0"/>
        </a:p>
      </dsp:txBody>
      <dsp:txXfrm>
        <a:off x="41922" y="1847159"/>
        <a:ext cx="3380131" cy="774942"/>
      </dsp:txXfrm>
    </dsp:sp>
    <dsp:sp modelId="{4FF988B0-ED8C-455E-A3FC-E96FFAB951AC}">
      <dsp:nvSpPr>
        <dsp:cNvPr id="0" name=""/>
        <dsp:cNvSpPr/>
      </dsp:nvSpPr>
      <dsp:spPr>
        <a:xfrm rot="5400000">
          <a:off x="6199550" y="57266"/>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hu-HU" sz="1600" kern="1200" dirty="0"/>
            <a:t>Nem kell egy egész vállalkozást a semmiből kitalálni.</a:t>
          </a:r>
          <a:endParaRPr lang="en-GB" sz="1600" kern="1200" dirty="0"/>
        </a:p>
        <a:p>
          <a:pPr marL="171450" lvl="1" indent="-171450" algn="l" defTabSz="711200">
            <a:lnSpc>
              <a:spcPct val="90000"/>
            </a:lnSpc>
            <a:spcBef>
              <a:spcPct val="0"/>
            </a:spcBef>
            <a:spcAft>
              <a:spcPct val="15000"/>
            </a:spcAft>
            <a:buFont typeface="Times New Roman" panose="02020603050405020304" pitchFamily="18" charset="0"/>
            <a:buChar char="•"/>
          </a:pPr>
          <a:r>
            <a:rPr lang="hu-HU" sz="1600" kern="1200" dirty="0"/>
            <a:t>A franchise-díjakat a franchise-tulajdonosnak kell fizetni.</a:t>
          </a:r>
        </a:p>
      </dsp:txBody>
      <dsp:txXfrm rot="-5400000">
        <a:off x="3463975" y="2826379"/>
        <a:ext cx="6124641" cy="619953"/>
      </dsp:txXfrm>
    </dsp:sp>
    <dsp:sp modelId="{076C388F-69CD-4A16-861E-E45C5F5BD25E}">
      <dsp:nvSpPr>
        <dsp:cNvPr id="0" name=""/>
        <dsp:cNvSpPr/>
      </dsp:nvSpPr>
      <dsp:spPr>
        <a:xfrm>
          <a:off x="0" y="2706962"/>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hu-HU" sz="2300" kern="1200" dirty="0"/>
            <a:t>Cserébe</a:t>
          </a:r>
          <a:r>
            <a:rPr lang="en-US" sz="2300" kern="1200" dirty="0"/>
            <a:t>, …</a:t>
          </a:r>
          <a:endParaRPr lang="en-GB" sz="2300" kern="1200" dirty="0"/>
        </a:p>
      </dsp:txBody>
      <dsp:txXfrm>
        <a:off x="41922" y="2748884"/>
        <a:ext cx="3380131" cy="774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F947A-3BE7-45FE-B9E5-40052CA834C7}">
      <dsp:nvSpPr>
        <dsp:cNvPr id="0" name=""/>
        <dsp:cNvSpPr/>
      </dsp:nvSpPr>
      <dsp:spPr>
        <a:xfrm>
          <a:off x="7632" y="14625"/>
          <a:ext cx="1372305" cy="8241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Saját tőke</a:t>
          </a:r>
          <a:r>
            <a:rPr lang="en-US" sz="1600" kern="1200" dirty="0"/>
            <a:t>, 3F</a:t>
          </a:r>
          <a:endParaRPr lang="en-GB" sz="1600" kern="1200" dirty="0"/>
        </a:p>
      </dsp:txBody>
      <dsp:txXfrm>
        <a:off x="31772" y="38765"/>
        <a:ext cx="1324025" cy="775908"/>
      </dsp:txXfrm>
    </dsp:sp>
    <dsp:sp modelId="{1FC86265-041B-46BF-AC28-633DCA3FBFEC}">
      <dsp:nvSpPr>
        <dsp:cNvPr id="0" name=""/>
        <dsp:cNvSpPr/>
      </dsp:nvSpPr>
      <dsp:spPr>
        <a:xfrm>
          <a:off x="1517169" y="256554"/>
          <a:ext cx="290928" cy="340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517169" y="324620"/>
        <a:ext cx="203650" cy="204199"/>
      </dsp:txXfrm>
    </dsp:sp>
    <dsp:sp modelId="{A6AFE2D3-B027-492C-BE24-15F407F378C1}">
      <dsp:nvSpPr>
        <dsp:cNvPr id="0" name=""/>
        <dsp:cNvSpPr/>
      </dsp:nvSpPr>
      <dsp:spPr>
        <a:xfrm>
          <a:off x="1928860" y="14127"/>
          <a:ext cx="1708616" cy="8251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u-HU" sz="1500" kern="1200" dirty="0"/>
            <a:t>Üzleti angyalbefektetés vagy </a:t>
          </a:r>
          <a:r>
            <a:rPr lang="hu-HU" sz="1500" kern="1200" dirty="0" err="1"/>
            <a:t>crowdfunding</a:t>
          </a:r>
          <a:r>
            <a:rPr lang="hu-HU" sz="1500" kern="1200" dirty="0"/>
            <a:t> </a:t>
          </a:r>
          <a:endParaRPr lang="en-GB" sz="1500" kern="1200" dirty="0"/>
        </a:p>
      </dsp:txBody>
      <dsp:txXfrm>
        <a:off x="1953029" y="38296"/>
        <a:ext cx="1660278" cy="776847"/>
      </dsp:txXfrm>
    </dsp:sp>
    <dsp:sp modelId="{FDE3B199-7785-494D-B1A6-656A66B28E15}">
      <dsp:nvSpPr>
        <dsp:cNvPr id="0" name=""/>
        <dsp:cNvSpPr/>
      </dsp:nvSpPr>
      <dsp:spPr>
        <a:xfrm>
          <a:off x="3774708" y="256554"/>
          <a:ext cx="290928" cy="340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774708" y="324620"/>
        <a:ext cx="203650" cy="204199"/>
      </dsp:txXfrm>
    </dsp:sp>
    <dsp:sp modelId="{C6B92D48-452B-4B2E-B0AD-21F92AA94041}">
      <dsp:nvSpPr>
        <dsp:cNvPr id="0" name=""/>
        <dsp:cNvSpPr/>
      </dsp:nvSpPr>
      <dsp:spPr>
        <a:xfrm>
          <a:off x="4186400" y="14625"/>
          <a:ext cx="1372305" cy="8241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Kockázati tőke </a:t>
          </a:r>
          <a:endParaRPr lang="en-GB" sz="1600" kern="1200" dirty="0"/>
        </a:p>
      </dsp:txBody>
      <dsp:txXfrm>
        <a:off x="4210540" y="38765"/>
        <a:ext cx="1324025" cy="775908"/>
      </dsp:txXfrm>
    </dsp:sp>
    <dsp:sp modelId="{88A1532E-BD9F-4A7C-BA88-0BF98EDFEF45}">
      <dsp:nvSpPr>
        <dsp:cNvPr id="0" name=""/>
        <dsp:cNvSpPr/>
      </dsp:nvSpPr>
      <dsp:spPr>
        <a:xfrm>
          <a:off x="5695936" y="256554"/>
          <a:ext cx="290928" cy="340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695936" y="324620"/>
        <a:ext cx="203650" cy="204199"/>
      </dsp:txXfrm>
    </dsp:sp>
    <dsp:sp modelId="{CCDE7C1F-B80A-4C25-B3DA-6FB72A657987}">
      <dsp:nvSpPr>
        <dsp:cNvPr id="0" name=""/>
        <dsp:cNvSpPr/>
      </dsp:nvSpPr>
      <dsp:spPr>
        <a:xfrm>
          <a:off x="6107628" y="14625"/>
          <a:ext cx="1372305" cy="8241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Fúzió és felvásárlás </a:t>
          </a:r>
          <a:endParaRPr lang="en-GB" sz="1600" kern="1200" dirty="0"/>
        </a:p>
      </dsp:txBody>
      <dsp:txXfrm>
        <a:off x="6131768" y="38765"/>
        <a:ext cx="1324025" cy="775908"/>
      </dsp:txXfrm>
    </dsp:sp>
    <dsp:sp modelId="{0BBA00A0-A6F7-4794-AAF9-4400C98348DB}">
      <dsp:nvSpPr>
        <dsp:cNvPr id="0" name=""/>
        <dsp:cNvSpPr/>
      </dsp:nvSpPr>
      <dsp:spPr>
        <a:xfrm>
          <a:off x="7617164" y="256554"/>
          <a:ext cx="290928" cy="340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7617164" y="324620"/>
        <a:ext cx="203650" cy="204199"/>
      </dsp:txXfrm>
    </dsp:sp>
    <dsp:sp modelId="{537005B7-A47E-450A-A943-257667C41BDD}">
      <dsp:nvSpPr>
        <dsp:cNvPr id="0" name=""/>
        <dsp:cNvSpPr/>
      </dsp:nvSpPr>
      <dsp:spPr>
        <a:xfrm>
          <a:off x="8028856" y="14625"/>
          <a:ext cx="1372305" cy="8241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Tőzsdei tőke</a:t>
          </a:r>
          <a:endParaRPr lang="en-GB" sz="1600" kern="1200" dirty="0"/>
        </a:p>
      </dsp:txBody>
      <dsp:txXfrm>
        <a:off x="8052996" y="38765"/>
        <a:ext cx="1324025" cy="7759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08EB9-FAEC-4172-8C80-283B41E4ECC7}">
      <dsp:nvSpPr>
        <dsp:cNvPr id="0" name=""/>
        <dsp:cNvSpPr/>
      </dsp:nvSpPr>
      <dsp:spPr>
        <a:xfrm>
          <a:off x="0"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err="1"/>
            <a:t>One-pager</a:t>
          </a:r>
          <a:r>
            <a:rPr lang="hu-HU" sz="2000" kern="1200" dirty="0"/>
            <a:t> (a projektötlet és az üzleti modell nagyon tömör leírása).</a:t>
          </a:r>
          <a:endParaRPr lang="en-GB" sz="2000" kern="1200" dirty="0"/>
        </a:p>
      </dsp:txBody>
      <dsp:txXfrm>
        <a:off x="0" y="275166"/>
        <a:ext cx="2539999" cy="1524000"/>
      </dsp:txXfrm>
    </dsp:sp>
    <dsp:sp modelId="{416BB736-7484-484A-9F0A-493D05F05105}">
      <dsp:nvSpPr>
        <dsp:cNvPr id="0" name=""/>
        <dsp:cNvSpPr/>
      </dsp:nvSpPr>
      <dsp:spPr>
        <a:xfrm>
          <a:off x="2794000"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5 perces bemutatkozás (hogyan magyarázná el nagyon gyorsan, hogy mi a kulcskoncepció?)</a:t>
          </a:r>
          <a:endParaRPr lang="en-GB" sz="2000" kern="1200" dirty="0"/>
        </a:p>
      </dsp:txBody>
      <dsp:txXfrm>
        <a:off x="2794000" y="275166"/>
        <a:ext cx="2539999" cy="1524000"/>
      </dsp:txXfrm>
    </dsp:sp>
    <dsp:sp modelId="{AC46728F-DFEB-411A-A488-BDDFCE5A2378}">
      <dsp:nvSpPr>
        <dsp:cNvPr id="0" name=""/>
        <dsp:cNvSpPr/>
      </dsp:nvSpPr>
      <dsp:spPr>
        <a:xfrm>
          <a:off x="5587999"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Az első 1-3 évre vonatkozó kiadási-bevételi terv</a:t>
          </a:r>
          <a:endParaRPr lang="en-GB" sz="2000" kern="1200" dirty="0"/>
        </a:p>
      </dsp:txBody>
      <dsp:txXfrm>
        <a:off x="5587999" y="275166"/>
        <a:ext cx="2539999" cy="1524000"/>
      </dsp:txXfrm>
    </dsp:sp>
    <dsp:sp modelId="{A4CABE86-96D2-4CAF-A571-C08761C7DC87}">
      <dsp:nvSpPr>
        <dsp:cNvPr id="0" name=""/>
        <dsp:cNvSpPr/>
      </dsp:nvSpPr>
      <dsp:spPr>
        <a:xfrm>
          <a:off x="0"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Pénzforgalmi terv az első 1-3 évre</a:t>
          </a:r>
          <a:endParaRPr lang="en-GB" sz="2000" kern="1200" dirty="0"/>
        </a:p>
      </dsp:txBody>
      <dsp:txXfrm>
        <a:off x="0" y="2053166"/>
        <a:ext cx="2539999" cy="1524000"/>
      </dsp:txXfrm>
    </dsp:sp>
    <dsp:sp modelId="{D02F5303-1EC0-4DFE-9B8A-60114C29198E}">
      <dsp:nvSpPr>
        <dsp:cNvPr id="0" name=""/>
        <dsp:cNvSpPr/>
      </dsp:nvSpPr>
      <dsp:spPr>
        <a:xfrm>
          <a:off x="2794000"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Tőkefinanszírozási terv az első 1-3 évre</a:t>
          </a:r>
          <a:endParaRPr lang="en-GB" sz="2000" kern="1200" dirty="0"/>
        </a:p>
      </dsp:txBody>
      <dsp:txXfrm>
        <a:off x="2794000" y="2053166"/>
        <a:ext cx="2539999" cy="1524000"/>
      </dsp:txXfrm>
    </dsp:sp>
    <dsp:sp modelId="{8EB035B6-267A-495B-B957-CBB05C2EC87D}">
      <dsp:nvSpPr>
        <dsp:cNvPr id="0" name=""/>
        <dsp:cNvSpPr/>
      </dsp:nvSpPr>
      <dsp:spPr>
        <a:xfrm>
          <a:off x="5587999"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Marketingterv az első 1-3 évre</a:t>
          </a:r>
          <a:endParaRPr lang="en-GB" sz="2000" kern="1200" dirty="0"/>
        </a:p>
      </dsp:txBody>
      <dsp:txXfrm>
        <a:off x="5587999" y="2053166"/>
        <a:ext cx="2539999" cy="152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C945C-259A-4409-A878-2163FB9FB9E1}">
      <dsp:nvSpPr>
        <dsp:cNvPr id="0" name=""/>
        <dsp:cNvSpPr/>
      </dsp:nvSpPr>
      <dsp:spPr>
        <a:xfrm rot="5400000">
          <a:off x="-148938" y="269889"/>
          <a:ext cx="992925" cy="69504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kern="1200" dirty="0"/>
            <a:t>1. fejezet</a:t>
          </a:r>
          <a:endParaRPr lang="es-ES" sz="1200" kern="1200" dirty="0"/>
        </a:p>
      </dsp:txBody>
      <dsp:txXfrm rot="-5400000">
        <a:off x="2" y="468474"/>
        <a:ext cx="695047" cy="297878"/>
      </dsp:txXfrm>
    </dsp:sp>
    <dsp:sp modelId="{61BF64C8-B481-4665-A533-2C338B5FE312}">
      <dsp:nvSpPr>
        <dsp:cNvPr id="0" name=""/>
        <dsp:cNvSpPr/>
      </dsp:nvSpPr>
      <dsp:spPr>
        <a:xfrm rot="5400000">
          <a:off x="4935863" y="-4238024"/>
          <a:ext cx="881721" cy="936335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a:t>Az </a:t>
          </a:r>
          <a:r>
            <a:rPr lang="en-US" sz="1200" kern="1200" dirty="0" err="1"/>
            <a:t>üzleti</a:t>
          </a:r>
          <a:r>
            <a:rPr lang="en-US" sz="1200" kern="1200" dirty="0"/>
            <a:t> </a:t>
          </a:r>
          <a:r>
            <a:rPr lang="en-US" sz="1200" kern="1200" dirty="0" err="1"/>
            <a:t>modell</a:t>
          </a:r>
          <a:r>
            <a:rPr lang="en-US" sz="1200" kern="1200" dirty="0"/>
            <a:t> a KKV-k </a:t>
          </a:r>
          <a:r>
            <a:rPr lang="en-US" sz="1200" kern="1200" dirty="0" err="1"/>
            <a:t>működési</a:t>
          </a:r>
          <a:r>
            <a:rPr lang="en-US" sz="1200" kern="1200" dirty="0"/>
            <a:t> </a:t>
          </a:r>
          <a:r>
            <a:rPr lang="en-US" sz="1200" kern="1200" dirty="0" err="1"/>
            <a:t>és</a:t>
          </a:r>
          <a:r>
            <a:rPr lang="en-US" sz="1200" kern="1200" dirty="0"/>
            <a:t> </a:t>
          </a:r>
          <a:r>
            <a:rPr lang="en-US" sz="1200" kern="1200" dirty="0" err="1"/>
            <a:t>nyereségtermelő</a:t>
          </a:r>
          <a:r>
            <a:rPr lang="en-US" sz="1200" kern="1200" dirty="0"/>
            <a:t> </a:t>
          </a:r>
          <a:r>
            <a:rPr lang="en-US" sz="1200" kern="1200" dirty="0" err="1"/>
            <a:t>modellje</a:t>
          </a:r>
          <a:r>
            <a:rPr lang="en-US" sz="1200" kern="1200" dirty="0"/>
            <a:t>: </a:t>
          </a:r>
          <a:r>
            <a:rPr lang="en-US" sz="1200" kern="1200" dirty="0" err="1"/>
            <a:t>ez</a:t>
          </a:r>
          <a:r>
            <a:rPr lang="en-US" sz="1200" kern="1200" dirty="0"/>
            <a:t> </a:t>
          </a:r>
          <a:r>
            <a:rPr lang="en-US" sz="1200" kern="1200" dirty="0" err="1"/>
            <a:t>egy</a:t>
          </a:r>
          <a:r>
            <a:rPr lang="en-US" sz="1200" kern="1200" dirty="0"/>
            <a:t> </a:t>
          </a:r>
          <a:r>
            <a:rPr lang="en-US" sz="1200" kern="1200" dirty="0" err="1"/>
            <a:t>konkrét</a:t>
          </a:r>
          <a:r>
            <a:rPr lang="en-US" sz="1200" kern="1200" dirty="0"/>
            <a:t> </a:t>
          </a:r>
          <a:r>
            <a:rPr lang="en-US" sz="1200" kern="1200" dirty="0" err="1"/>
            <a:t>funkció</a:t>
          </a:r>
          <a:r>
            <a:rPr lang="en-US" sz="1200" kern="1200" dirty="0"/>
            <a:t>, </a:t>
          </a:r>
          <a:r>
            <a:rPr lang="en-US" sz="1200" kern="1200" dirty="0" err="1"/>
            <a:t>amely</a:t>
          </a:r>
          <a:r>
            <a:rPr lang="en-US" sz="1200" kern="1200" dirty="0"/>
            <a:t> </a:t>
          </a:r>
          <a:r>
            <a:rPr lang="en-US" sz="1200" kern="1200" dirty="0" err="1"/>
            <a:t>meghatározza</a:t>
          </a:r>
          <a:r>
            <a:rPr lang="en-US" sz="1200" kern="1200" dirty="0"/>
            <a:t>, </a:t>
          </a:r>
          <a:r>
            <a:rPr lang="en-US" sz="1200" kern="1200" dirty="0" err="1"/>
            <a:t>hogyan</a:t>
          </a:r>
          <a:r>
            <a:rPr lang="en-US" sz="1200" kern="1200" dirty="0"/>
            <a:t> </a:t>
          </a:r>
          <a:r>
            <a:rPr lang="en-US" sz="1200" kern="1200" dirty="0" err="1"/>
            <a:t>működik</a:t>
          </a:r>
          <a:r>
            <a:rPr lang="en-US" sz="1200" kern="1200" dirty="0"/>
            <a:t> a </a:t>
          </a:r>
          <a:r>
            <a:rPr lang="en-US" sz="1200" kern="1200" dirty="0" err="1"/>
            <a:t>vállalat</a:t>
          </a:r>
          <a:r>
            <a:rPr lang="en-US" sz="1200" kern="1200" dirty="0"/>
            <a:t> </a:t>
          </a:r>
          <a:r>
            <a:rPr lang="en-US" sz="1200" kern="1200" dirty="0" err="1"/>
            <a:t>és</a:t>
          </a:r>
          <a:r>
            <a:rPr lang="en-US" sz="1200" kern="1200" dirty="0"/>
            <a:t> </a:t>
          </a:r>
          <a:r>
            <a:rPr lang="en-US" sz="1200" kern="1200" dirty="0" err="1"/>
            <a:t>hogyan</a:t>
          </a:r>
          <a:r>
            <a:rPr lang="en-US" sz="1200" kern="1200" dirty="0"/>
            <a:t> </a:t>
          </a:r>
          <a:r>
            <a:rPr lang="en-US" sz="1200" kern="1200" dirty="0" err="1"/>
            <a:t>termel</a:t>
          </a:r>
          <a:r>
            <a:rPr lang="en-US" sz="1200" kern="1200" dirty="0"/>
            <a:t> </a:t>
          </a:r>
          <a:r>
            <a:rPr lang="en-US" sz="1200" kern="1200" dirty="0" err="1"/>
            <a:t>nyereséget</a:t>
          </a:r>
          <a:r>
            <a:rPr lang="en-US" sz="1200" kern="1200" dirty="0"/>
            <a:t>. </a:t>
          </a:r>
          <a:endParaRPr lang="es-ES" sz="1200" kern="1200" dirty="0"/>
        </a:p>
        <a:p>
          <a:pPr marL="114300" lvl="1" indent="-114300" algn="l" defTabSz="533400">
            <a:lnSpc>
              <a:spcPct val="90000"/>
            </a:lnSpc>
            <a:spcBef>
              <a:spcPct val="0"/>
            </a:spcBef>
            <a:spcAft>
              <a:spcPct val="15000"/>
            </a:spcAft>
            <a:buFont typeface="Times New Roman" panose="02020603050405020304" pitchFamily="18" charset="0"/>
            <a:buChar char="•"/>
          </a:pPr>
          <a:r>
            <a:rPr lang="en-US" sz="1200" kern="1200" dirty="0"/>
            <a:t>Az </a:t>
          </a:r>
          <a:r>
            <a:rPr lang="hu-HU" sz="1200" kern="1200" dirty="0"/>
            <a:t>egyszerű </a:t>
          </a:r>
          <a:r>
            <a:rPr lang="en-US" sz="1200" kern="1200" dirty="0" err="1"/>
            <a:t>modellt</a:t>
          </a:r>
          <a:r>
            <a:rPr lang="en-US" sz="1200" kern="1200" dirty="0"/>
            <a:t> </a:t>
          </a:r>
          <a:r>
            <a:rPr lang="en-US" sz="1200" kern="1200" dirty="0" err="1"/>
            <a:t>egy</a:t>
          </a:r>
          <a:r>
            <a:rPr lang="en-US" sz="1200" kern="1200" dirty="0"/>
            <a:t> </a:t>
          </a:r>
          <a:r>
            <a:rPr lang="en-US" sz="1200" kern="1200" dirty="0" err="1"/>
            <a:t>előzetes</a:t>
          </a:r>
          <a:r>
            <a:rPr lang="en-US" sz="1200" kern="1200" dirty="0"/>
            <a:t> </a:t>
          </a:r>
          <a:r>
            <a:rPr lang="en-US" sz="1200" kern="1200" dirty="0" err="1"/>
            <a:t>piackutatásra</a:t>
          </a:r>
          <a:r>
            <a:rPr lang="en-US" sz="1200" kern="1200" dirty="0"/>
            <a:t> </a:t>
          </a:r>
          <a:r>
            <a:rPr lang="en-US" sz="1200" kern="1200" dirty="0" err="1"/>
            <a:t>kell</a:t>
          </a:r>
          <a:r>
            <a:rPr lang="en-US" sz="1200" kern="1200" dirty="0"/>
            <a:t> </a:t>
          </a:r>
          <a:r>
            <a:rPr lang="en-US" sz="1200" kern="1200" dirty="0" err="1"/>
            <a:t>építeni</a:t>
          </a:r>
          <a:r>
            <a:rPr lang="en-US" sz="1200" kern="1200" dirty="0"/>
            <a:t>, </a:t>
          </a:r>
          <a:r>
            <a:rPr lang="en-US" sz="1200" kern="1200" dirty="0" err="1"/>
            <a:t>amely</a:t>
          </a:r>
          <a:r>
            <a:rPr lang="en-US" sz="1200" kern="1200" dirty="0"/>
            <a:t> a </a:t>
          </a:r>
          <a:r>
            <a:rPr lang="en-US" sz="1200" kern="1200" dirty="0" err="1"/>
            <a:t>potenciális</a:t>
          </a:r>
          <a:r>
            <a:rPr lang="en-US" sz="1200" kern="1200" dirty="0"/>
            <a:t> </a:t>
          </a:r>
          <a:r>
            <a:rPr lang="en-US" sz="1200" kern="1200" dirty="0" err="1"/>
            <a:t>vevőket</a:t>
          </a:r>
          <a:r>
            <a:rPr lang="en-US" sz="1200" kern="1200" dirty="0"/>
            <a:t>, a </a:t>
          </a:r>
          <a:r>
            <a:rPr lang="en-US" sz="1200" kern="1200" dirty="0" err="1"/>
            <a:t>potenciális</a:t>
          </a:r>
          <a:r>
            <a:rPr lang="en-US" sz="1200" kern="1200" dirty="0"/>
            <a:t> </a:t>
          </a:r>
          <a:r>
            <a:rPr lang="en-US" sz="1200" kern="1200" dirty="0" err="1"/>
            <a:t>versenytársakat</a:t>
          </a:r>
          <a:r>
            <a:rPr lang="en-US" sz="1200" kern="1200" dirty="0"/>
            <a:t> </a:t>
          </a:r>
          <a:r>
            <a:rPr lang="en-US" sz="1200" kern="1200" dirty="0" err="1"/>
            <a:t>és</a:t>
          </a:r>
          <a:r>
            <a:rPr lang="en-US" sz="1200" kern="1200" dirty="0"/>
            <a:t> a </a:t>
          </a:r>
          <a:r>
            <a:rPr lang="en-US" sz="1200" kern="1200" dirty="0" err="1"/>
            <a:t>potenciális</a:t>
          </a:r>
          <a:r>
            <a:rPr lang="en-US" sz="1200" kern="1200" dirty="0"/>
            <a:t> </a:t>
          </a:r>
          <a:r>
            <a:rPr lang="en-US" sz="1200" kern="1200" dirty="0" err="1"/>
            <a:t>együttműködőket</a:t>
          </a:r>
          <a:r>
            <a:rPr lang="en-US" sz="1200" kern="1200" dirty="0"/>
            <a:t> </a:t>
          </a:r>
          <a:r>
            <a:rPr lang="en-US" sz="1200" kern="1200" dirty="0" err="1"/>
            <a:t>vizsgálja</a:t>
          </a:r>
          <a:r>
            <a:rPr lang="en-US" sz="1200" kern="1200" dirty="0"/>
            <a:t>.</a:t>
          </a:r>
          <a:endParaRPr lang="hu-HU" sz="1200" kern="1200" dirty="0"/>
        </a:p>
      </dsp:txBody>
      <dsp:txXfrm rot="-5400000">
        <a:off x="695048" y="45833"/>
        <a:ext cx="9320310" cy="795637"/>
      </dsp:txXfrm>
    </dsp:sp>
    <dsp:sp modelId="{8B8D4138-9F8B-48F9-ADD4-2E3053B5D64B}">
      <dsp:nvSpPr>
        <dsp:cNvPr id="0" name=""/>
        <dsp:cNvSpPr/>
      </dsp:nvSpPr>
      <dsp:spPr>
        <a:xfrm rot="5400000">
          <a:off x="-148938" y="1283708"/>
          <a:ext cx="992925" cy="69504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kern="1200" dirty="0"/>
            <a:t>2. fejezet</a:t>
          </a:r>
          <a:endParaRPr lang="es-ES" sz="1200" kern="1200" dirty="0"/>
        </a:p>
      </dsp:txBody>
      <dsp:txXfrm rot="-5400000">
        <a:off x="2" y="1482293"/>
        <a:ext cx="695047" cy="297878"/>
      </dsp:txXfrm>
    </dsp:sp>
    <dsp:sp modelId="{EE001D36-7EA7-40EA-B3F8-70F5116F2BEF}">
      <dsp:nvSpPr>
        <dsp:cNvPr id="0" name=""/>
        <dsp:cNvSpPr/>
      </dsp:nvSpPr>
      <dsp:spPr>
        <a:xfrm rot="5400000">
          <a:off x="4900908" y="-3224205"/>
          <a:ext cx="951631" cy="936335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hu-HU" sz="1200" kern="1200" dirty="0"/>
            <a:t>B2C: A hagyományos modellek jellemzik a 20. században jellemző üzleti magatartást.</a:t>
          </a:r>
          <a:endParaRPr lang="es-ES" sz="1200" kern="1200" dirty="0"/>
        </a:p>
        <a:p>
          <a:pPr marL="114300" lvl="1" indent="-114300" algn="l" defTabSz="533400">
            <a:lnSpc>
              <a:spcPct val="90000"/>
            </a:lnSpc>
            <a:spcBef>
              <a:spcPct val="0"/>
            </a:spcBef>
            <a:spcAft>
              <a:spcPct val="15000"/>
            </a:spcAft>
            <a:buFont typeface="Times New Roman" panose="02020603050405020304" pitchFamily="18" charset="0"/>
            <a:buChar char="•"/>
          </a:pPr>
          <a:r>
            <a:rPr lang="hu-HU" sz="1200" kern="1200"/>
            <a:t>B2B: Az áruk és szolgáltatások értékesítése egy másik vállalatnak vagy állami/kormányzati szerveknek több szempontból is különbözik az egyszerű B2C üzletektől.</a:t>
          </a:r>
        </a:p>
        <a:p>
          <a:pPr marL="114300" lvl="1" indent="-114300" algn="l" defTabSz="533400">
            <a:lnSpc>
              <a:spcPct val="90000"/>
            </a:lnSpc>
            <a:spcBef>
              <a:spcPct val="0"/>
            </a:spcBef>
            <a:spcAft>
              <a:spcPct val="15000"/>
            </a:spcAft>
            <a:buFont typeface="Times New Roman" panose="02020603050405020304" pitchFamily="18" charset="0"/>
            <a:buChar char="•"/>
          </a:pPr>
          <a:r>
            <a:rPr lang="hu-HU" sz="1200" kern="1200" dirty="0"/>
            <a:t>Franchise modell: Ennek a modellnek a tulajdonosa - a franchise-szolgáltató - eladja a "receptet" - a franchise-vevőnek.</a:t>
          </a:r>
        </a:p>
      </dsp:txBody>
      <dsp:txXfrm rot="-5400000">
        <a:off x="695048" y="1028110"/>
        <a:ext cx="9316897" cy="858721"/>
      </dsp:txXfrm>
    </dsp:sp>
    <dsp:sp modelId="{70F5F141-B73D-4673-BBE8-3D931F4008F2}">
      <dsp:nvSpPr>
        <dsp:cNvPr id="0" name=""/>
        <dsp:cNvSpPr/>
      </dsp:nvSpPr>
      <dsp:spPr>
        <a:xfrm rot="5400000">
          <a:off x="-148938" y="2315243"/>
          <a:ext cx="992925" cy="69504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kern="1200" dirty="0"/>
            <a:t>3. fejezet</a:t>
          </a:r>
          <a:endParaRPr lang="es-ES" sz="1200" kern="1200" dirty="0"/>
        </a:p>
      </dsp:txBody>
      <dsp:txXfrm rot="-5400000">
        <a:off x="2" y="2513828"/>
        <a:ext cx="695047" cy="297878"/>
      </dsp:txXfrm>
    </dsp:sp>
    <dsp:sp modelId="{E4B98815-6EE4-43A6-9D35-F25F57806168}">
      <dsp:nvSpPr>
        <dsp:cNvPr id="0" name=""/>
        <dsp:cNvSpPr/>
      </dsp:nvSpPr>
      <dsp:spPr>
        <a:xfrm rot="5400000">
          <a:off x="4883191" y="-2192670"/>
          <a:ext cx="987064" cy="936335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 </a:t>
          </a:r>
          <a:r>
            <a:rPr lang="en-US" sz="1200" kern="1200" dirty="0" err="1"/>
            <a:t>média</a:t>
          </a:r>
          <a:r>
            <a:rPr lang="en-US" sz="1200" kern="1200" dirty="0"/>
            <a:t> </a:t>
          </a:r>
          <a:r>
            <a:rPr lang="en-US" sz="1200" kern="1200" dirty="0" err="1"/>
            <a:t>és</a:t>
          </a:r>
          <a:r>
            <a:rPr lang="en-US" sz="1200" kern="1200" dirty="0"/>
            <a:t> </a:t>
          </a:r>
          <a:r>
            <a:rPr lang="en-US" sz="1200" kern="1200" dirty="0" err="1"/>
            <a:t>az</a:t>
          </a:r>
          <a:r>
            <a:rPr lang="en-US" sz="1200" kern="1200" dirty="0"/>
            <a:t> </a:t>
          </a:r>
          <a:r>
            <a:rPr lang="en-US" sz="1200" kern="1200" dirty="0" err="1"/>
            <a:t>üzleti</a:t>
          </a:r>
          <a:r>
            <a:rPr lang="en-US" sz="1200" kern="1200" dirty="0"/>
            <a:t> </a:t>
          </a:r>
          <a:r>
            <a:rPr lang="en-US" sz="1200" kern="1200" dirty="0" err="1"/>
            <a:t>élet</a:t>
          </a:r>
          <a:r>
            <a:rPr lang="en-US" sz="1200" kern="1200" dirty="0"/>
            <a:t> </a:t>
          </a:r>
          <a:r>
            <a:rPr lang="en-US" sz="1200" kern="1200" dirty="0" err="1"/>
            <a:t>globalizációja</a:t>
          </a:r>
          <a:r>
            <a:rPr lang="en-US" sz="1200" kern="1200" dirty="0"/>
            <a:t> a 20. </a:t>
          </a:r>
          <a:r>
            <a:rPr lang="en-US" sz="1200" kern="1200" dirty="0" err="1"/>
            <a:t>század</a:t>
          </a:r>
          <a:r>
            <a:rPr lang="en-US" sz="1200" kern="1200" dirty="0"/>
            <a:t> </a:t>
          </a:r>
          <a:r>
            <a:rPr lang="en-US" sz="1200" kern="1200" dirty="0" err="1"/>
            <a:t>második</a:t>
          </a:r>
          <a:r>
            <a:rPr lang="en-US" sz="1200" kern="1200" dirty="0"/>
            <a:t> </a:t>
          </a:r>
          <a:r>
            <a:rPr lang="en-US" sz="1200" kern="1200" dirty="0" err="1"/>
            <a:t>felében</a:t>
          </a:r>
          <a:r>
            <a:rPr lang="en-US" sz="1200" kern="1200" dirty="0"/>
            <a:t> </a:t>
          </a:r>
          <a:r>
            <a:rPr lang="en-US" sz="1200" kern="1200" dirty="0" err="1"/>
            <a:t>előkészítette</a:t>
          </a:r>
          <a:r>
            <a:rPr lang="en-US" sz="1200" kern="1200" dirty="0"/>
            <a:t> </a:t>
          </a:r>
          <a:r>
            <a:rPr lang="en-US" sz="1200" kern="1200" dirty="0" err="1"/>
            <a:t>az</a:t>
          </a:r>
          <a:r>
            <a:rPr lang="en-US" sz="1200" kern="1200" dirty="0"/>
            <a:t> </a:t>
          </a:r>
          <a:r>
            <a:rPr lang="en-US" sz="1200" kern="1200" dirty="0" err="1"/>
            <a:t>utat</a:t>
          </a:r>
          <a:r>
            <a:rPr lang="en-US" sz="1200" kern="1200" dirty="0"/>
            <a:t> a 20. </a:t>
          </a:r>
          <a:r>
            <a:rPr lang="en-US" sz="1200" kern="1200" dirty="0" err="1"/>
            <a:t>század</a:t>
          </a:r>
          <a:r>
            <a:rPr lang="en-US" sz="1200" kern="1200" dirty="0"/>
            <a:t> </a:t>
          </a:r>
          <a:r>
            <a:rPr lang="en-US" sz="1200" kern="1200" dirty="0" err="1"/>
            <a:t>végén</a:t>
          </a:r>
          <a:r>
            <a:rPr lang="en-US" sz="1200" kern="1200" dirty="0"/>
            <a:t> </a:t>
          </a:r>
          <a:r>
            <a:rPr lang="hu-HU" sz="1200" kern="1200" dirty="0"/>
            <a:t>megjelenő </a:t>
          </a:r>
          <a:r>
            <a:rPr lang="en-US" sz="1200" kern="1200" dirty="0" err="1"/>
            <a:t>globális</a:t>
          </a:r>
          <a:r>
            <a:rPr lang="en-US" sz="1200" kern="1200" dirty="0"/>
            <a:t> </a:t>
          </a:r>
          <a:r>
            <a:rPr lang="en-US" sz="1200" kern="1200" dirty="0" err="1"/>
            <a:t>termelési</a:t>
          </a:r>
          <a:r>
            <a:rPr lang="en-US" sz="1200" kern="1200" dirty="0"/>
            <a:t> </a:t>
          </a:r>
          <a:r>
            <a:rPr lang="en-US" sz="1200" kern="1200" dirty="0" err="1"/>
            <a:t>és</a:t>
          </a:r>
          <a:r>
            <a:rPr lang="en-US" sz="1200" kern="1200" dirty="0"/>
            <a:t> </a:t>
          </a:r>
          <a:r>
            <a:rPr lang="en-US" sz="1200" kern="1200" dirty="0" err="1"/>
            <a:t>innovációs</a:t>
          </a:r>
          <a:r>
            <a:rPr lang="en-US" sz="1200" kern="1200" dirty="0"/>
            <a:t> </a:t>
          </a:r>
          <a:r>
            <a:rPr lang="en-US" sz="1200" kern="1200" dirty="0" err="1"/>
            <a:t>láncok</a:t>
          </a:r>
          <a:r>
            <a:rPr lang="en-US" sz="1200" kern="1200" dirty="0"/>
            <a:t> </a:t>
          </a:r>
          <a:r>
            <a:rPr lang="en-US" sz="1200" kern="1200" dirty="0" err="1"/>
            <a:t>számára</a:t>
          </a:r>
          <a:r>
            <a:rPr lang="en-US" sz="1200" kern="1200" dirty="0"/>
            <a:t>.</a:t>
          </a:r>
          <a:endParaRPr lang="es-ES" sz="1200" kern="1200" dirty="0"/>
        </a:p>
        <a:p>
          <a:pPr marL="114300" lvl="1" indent="-114300" algn="l" defTabSz="533400">
            <a:lnSpc>
              <a:spcPct val="90000"/>
            </a:lnSpc>
            <a:spcBef>
              <a:spcPct val="0"/>
            </a:spcBef>
            <a:spcAft>
              <a:spcPct val="15000"/>
            </a:spcAft>
            <a:buFont typeface="Times New Roman" panose="02020603050405020304" pitchFamily="18" charset="0"/>
            <a:buChar char="•"/>
          </a:pPr>
          <a:r>
            <a:rPr lang="en-US" sz="1200" kern="1200" dirty="0"/>
            <a:t>Az </a:t>
          </a:r>
          <a:r>
            <a:rPr lang="en-US" sz="1200" kern="1200" dirty="0" err="1"/>
            <a:t>új</a:t>
          </a:r>
          <a:r>
            <a:rPr lang="en-US" sz="1200" kern="1200" dirty="0"/>
            <a:t> </a:t>
          </a:r>
          <a:r>
            <a:rPr lang="en-US" sz="1200" kern="1200" dirty="0" err="1"/>
            <a:t>üzleti</a:t>
          </a:r>
          <a:r>
            <a:rPr lang="en-US" sz="1200" kern="1200" dirty="0"/>
            <a:t> </a:t>
          </a:r>
          <a:r>
            <a:rPr lang="en-US" sz="1200" kern="1200" dirty="0" err="1"/>
            <a:t>modellek</a:t>
          </a:r>
          <a:r>
            <a:rPr lang="en-US" sz="1200" kern="1200" dirty="0"/>
            <a:t> </a:t>
          </a:r>
          <a:r>
            <a:rPr lang="en-US" sz="1200" kern="1200" dirty="0" err="1"/>
            <a:t>gyakran</a:t>
          </a:r>
          <a:r>
            <a:rPr lang="en-US" sz="1200" kern="1200" dirty="0"/>
            <a:t> </a:t>
          </a:r>
          <a:r>
            <a:rPr lang="en-US" sz="1200" kern="1200" dirty="0" err="1"/>
            <a:t>egymástól</a:t>
          </a:r>
          <a:r>
            <a:rPr lang="en-US" sz="1200" kern="1200" dirty="0"/>
            <a:t> </a:t>
          </a:r>
          <a:r>
            <a:rPr lang="en-US" sz="1200" kern="1200" dirty="0" err="1"/>
            <a:t>függetlenül</a:t>
          </a:r>
          <a:r>
            <a:rPr lang="en-US" sz="1200" kern="1200" dirty="0"/>
            <a:t>, de </a:t>
          </a:r>
          <a:r>
            <a:rPr lang="en-US" sz="1200" kern="1200" dirty="0" err="1"/>
            <a:t>néha</a:t>
          </a:r>
          <a:r>
            <a:rPr lang="en-US" sz="1200" kern="1200" dirty="0"/>
            <a:t> a </a:t>
          </a:r>
          <a:r>
            <a:rPr lang="en-US" sz="1200" kern="1200" dirty="0" err="1"/>
            <a:t>megosztás</a:t>
          </a:r>
          <a:r>
            <a:rPr lang="hu-HU" sz="1200" kern="1200" dirty="0" err="1"/>
            <a:t>on</a:t>
          </a:r>
          <a:r>
            <a:rPr lang="hu-HU" sz="1200" kern="1200" dirty="0"/>
            <a:t> alapuló</a:t>
          </a:r>
          <a:r>
            <a:rPr lang="en-US" sz="1200" kern="1200" dirty="0"/>
            <a:t> </a:t>
          </a:r>
          <a:r>
            <a:rPr lang="en-US" sz="1200" kern="1200" dirty="0" err="1"/>
            <a:t>gazdaság</a:t>
          </a:r>
          <a:r>
            <a:rPr lang="en-US" sz="1200" kern="1200" dirty="0"/>
            <a:t>, a </a:t>
          </a:r>
          <a:r>
            <a:rPr lang="en-US" sz="1200" kern="1200" dirty="0" err="1"/>
            <a:t>platformgazdaság</a:t>
          </a:r>
          <a:r>
            <a:rPr lang="en-US" sz="1200" kern="1200" dirty="0"/>
            <a:t>, </a:t>
          </a:r>
          <a:r>
            <a:rPr lang="en-US" sz="1200" kern="1200" dirty="0" err="1"/>
            <a:t>az</a:t>
          </a:r>
          <a:r>
            <a:rPr lang="en-US" sz="1200" kern="1200" dirty="0"/>
            <a:t> on-demand </a:t>
          </a:r>
          <a:r>
            <a:rPr lang="en-US" sz="1200" kern="1200" dirty="0" err="1"/>
            <a:t>modell</a:t>
          </a:r>
          <a:r>
            <a:rPr lang="en-US" sz="1200" kern="1200" dirty="0"/>
            <a:t>, a </a:t>
          </a:r>
          <a:r>
            <a:rPr lang="en-US" sz="1200" kern="1200" dirty="0" err="1"/>
            <a:t>szervitizáció</a:t>
          </a:r>
          <a:r>
            <a:rPr lang="en-US" sz="1200" kern="1200" dirty="0"/>
            <a:t>, a freemium &amp; </a:t>
          </a:r>
          <a:r>
            <a:rPr lang="en-US" sz="1200" kern="1200" dirty="0" err="1"/>
            <a:t>és</a:t>
          </a:r>
          <a:r>
            <a:rPr lang="en-US" sz="1200" kern="1200" dirty="0"/>
            <a:t> </a:t>
          </a:r>
          <a:r>
            <a:rPr lang="en-US" sz="1200" kern="1200" dirty="0" err="1"/>
            <a:t>az</a:t>
          </a:r>
          <a:r>
            <a:rPr lang="en-US" sz="1200" kern="1200" dirty="0"/>
            <a:t> </a:t>
          </a:r>
          <a:r>
            <a:rPr lang="en-US" sz="1200" kern="1200" dirty="0" err="1"/>
            <a:t>előfizetési</a:t>
          </a:r>
          <a:r>
            <a:rPr lang="en-US" sz="1200" kern="1200" dirty="0"/>
            <a:t> </a:t>
          </a:r>
          <a:r>
            <a:rPr lang="en-US" sz="1200" kern="1200" dirty="0" err="1"/>
            <a:t>modell</a:t>
          </a:r>
          <a:r>
            <a:rPr lang="en-US" sz="1200" kern="1200" dirty="0"/>
            <a:t> </a:t>
          </a:r>
          <a:r>
            <a:rPr lang="en-US" sz="1200" kern="1200" dirty="0" err="1"/>
            <a:t>kombinációjaként</a:t>
          </a:r>
          <a:r>
            <a:rPr lang="en-US" sz="1200" kern="1200" dirty="0"/>
            <a:t> </a:t>
          </a:r>
          <a:r>
            <a:rPr lang="en-US" sz="1200" kern="1200" dirty="0" err="1"/>
            <a:t>működnek</a:t>
          </a:r>
          <a:r>
            <a:rPr lang="en-US" sz="1200" kern="1200" dirty="0"/>
            <a:t>, </a:t>
          </a:r>
          <a:r>
            <a:rPr lang="en-US" sz="1200" kern="1200" dirty="0" err="1"/>
            <a:t>figyelembe</a:t>
          </a:r>
          <a:r>
            <a:rPr lang="en-US" sz="1200" kern="1200" dirty="0"/>
            <a:t> </a:t>
          </a:r>
          <a:r>
            <a:rPr lang="en-US" sz="1200" kern="1200" dirty="0" err="1"/>
            <a:t>véve</a:t>
          </a:r>
          <a:r>
            <a:rPr lang="en-US" sz="1200" kern="1200" dirty="0"/>
            <a:t> a </a:t>
          </a:r>
          <a:r>
            <a:rPr lang="en-US" sz="1200" kern="1200" dirty="0" err="1"/>
            <a:t>lokalizációt</a:t>
          </a:r>
          <a:r>
            <a:rPr lang="en-US" sz="1200" kern="1200" dirty="0"/>
            <a:t>. </a:t>
          </a:r>
          <a:endParaRPr lang="hu-HU" sz="1200" kern="1200" dirty="0"/>
        </a:p>
      </dsp:txBody>
      <dsp:txXfrm rot="-5400000">
        <a:off x="695047" y="2043658"/>
        <a:ext cx="9315168" cy="890696"/>
      </dsp:txXfrm>
    </dsp:sp>
    <dsp:sp modelId="{BF29BC04-498C-4085-A3FC-DE1719F86F43}">
      <dsp:nvSpPr>
        <dsp:cNvPr id="0" name=""/>
        <dsp:cNvSpPr/>
      </dsp:nvSpPr>
      <dsp:spPr>
        <a:xfrm rot="5400000">
          <a:off x="-148938" y="3175947"/>
          <a:ext cx="992925" cy="69504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4</a:t>
          </a:r>
          <a:r>
            <a:rPr lang="hu-HU" sz="1200" kern="1200" dirty="0"/>
            <a:t>. fejezet</a:t>
          </a:r>
          <a:endParaRPr lang="es-ES" sz="1200" kern="1200" dirty="0"/>
        </a:p>
      </dsp:txBody>
      <dsp:txXfrm rot="-5400000">
        <a:off x="2" y="3374532"/>
        <a:ext cx="695047" cy="297878"/>
      </dsp:txXfrm>
    </dsp:sp>
    <dsp:sp modelId="{5A3E60FD-C527-45BD-9A2E-488F9A46CB6B}">
      <dsp:nvSpPr>
        <dsp:cNvPr id="0" name=""/>
        <dsp:cNvSpPr/>
      </dsp:nvSpPr>
      <dsp:spPr>
        <a:xfrm rot="5400000">
          <a:off x="5054023" y="-1331966"/>
          <a:ext cx="645401" cy="936335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hu-HU" sz="1200" kern="1200" dirty="0"/>
            <a:t>A SWOT-elemzés segít azonosítani a vállalkozás erősségeit, gyengeségeit, lehetőségeit és veszélyeit.</a:t>
          </a:r>
          <a:endParaRPr lang="es-ES" sz="1200" kern="1200" dirty="0"/>
        </a:p>
        <a:p>
          <a:pPr marL="114300" lvl="1" indent="-114300" algn="l" defTabSz="533400">
            <a:lnSpc>
              <a:spcPct val="90000"/>
            </a:lnSpc>
            <a:spcBef>
              <a:spcPct val="0"/>
            </a:spcBef>
            <a:spcAft>
              <a:spcPct val="15000"/>
            </a:spcAft>
            <a:buChar char="•"/>
          </a:pPr>
          <a:r>
            <a:rPr lang="hu-HU" sz="1200" kern="1200" dirty="0"/>
            <a:t>Az új vállalkozóknak szövetségeseket, mentorokat és támogatókat kell találniuk, és folytatniuk kell a hálózatépítést. </a:t>
          </a:r>
        </a:p>
      </dsp:txBody>
      <dsp:txXfrm rot="-5400000">
        <a:off x="695048" y="3058515"/>
        <a:ext cx="9331846" cy="58238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25. 4. 2023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25. 4. 2023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56744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25. 4. 2023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04674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25. 4. 2023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600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31626B79-3724-4A98-8B34-EC614ED41867}" type="datetimeFigureOut">
              <a:rPr lang="sk-SK" smtClean="0"/>
              <a:t>25. 4. 2023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7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31626B79-3724-4A98-8B34-EC614ED41867}" type="datetimeFigureOut">
              <a:rPr lang="sk-SK" smtClean="0"/>
              <a:t>25. 4. 2023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387714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31626B79-3724-4A98-8B34-EC614ED41867}" type="datetimeFigureOut">
              <a:rPr lang="sk-SK" smtClean="0"/>
              <a:t>25. 4. 2023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10749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31626B79-3724-4A98-8B34-EC614ED41867}" type="datetimeFigureOut">
              <a:rPr lang="sk-SK" smtClean="0"/>
              <a:t>25. 4. 2023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38785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26B79-3724-4A98-8B34-EC614ED41867}" type="datetimeFigureOut">
              <a:rPr lang="sk-SK" smtClean="0"/>
              <a:t>25. 4. 2023</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9424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626B79-3724-4A98-8B34-EC614ED41867}" type="datetimeFigureOut">
              <a:rPr lang="sk-SK" smtClean="0"/>
              <a:t>25. 4. 2023</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54EC8-050A-48C1-A943-B12B8B2B4DD3}" type="slidenum">
              <a:rPr lang="sk-SK" smtClean="0"/>
              <a:t>‹#›</a:t>
            </a:fld>
            <a:endParaRPr lang="sk-SK"/>
          </a:p>
        </p:txBody>
      </p:sp>
    </p:spTree>
    <p:extLst>
      <p:ext uri="{BB962C8B-B14F-4D97-AF65-F5344CB8AC3E}">
        <p14:creationId xmlns:p14="http://schemas.microsoft.com/office/powerpoint/2010/main" val="305197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31626B79-3724-4A98-8B34-EC614ED41867}" type="datetimeFigureOut">
              <a:rPr lang="sk-SK" smtClean="0"/>
              <a:t>25. 4. 2023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145908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626B79-3724-4A98-8B34-EC614ED41867}" type="datetimeFigureOut">
              <a:rPr lang="sk-SK" smtClean="0"/>
              <a:t>25. 4. 2023</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54EC8-050A-48C1-A943-B12B8B2B4DD3}" type="slidenum">
              <a:rPr lang="sk-SK" smtClean="0"/>
              <a:t>‹#›</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53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mmission.europa.eu/funding-tenders/find-funding/eu-funding-programmes_en" TargetMode="External"/><Relationship Id="rId3" Type="http://schemas.openxmlformats.org/officeDocument/2006/relationships/image" Target="../media/image7.png"/><Relationship Id="rId7" Type="http://schemas.openxmlformats.org/officeDocument/2006/relationships/hyperlink" Target="https://stutalks.com/3f-s-friends-families-fools/" TargetMode="External"/><Relationship Id="rId12" Type="http://schemas.openxmlformats.org/officeDocument/2006/relationships/hyperlink" Target="https://research.aimultiple.com/innovation-procurement/" TargetMode="External"/><Relationship Id="rId2" Type="http://schemas.openxmlformats.org/officeDocument/2006/relationships/hyperlink" Target="https://www.merchantmaverick.com/entrepreneurs-financing/" TargetMode="External"/><Relationship Id="rId1" Type="http://schemas.openxmlformats.org/officeDocument/2006/relationships/slideLayout" Target="../slideLayouts/slideLayout2.xml"/><Relationship Id="rId6" Type="http://schemas.openxmlformats.org/officeDocument/2006/relationships/hyperlink" Target="https://www.investopedia.com/terms/s/sweatequity.asp" TargetMode="External"/><Relationship Id="rId11" Type="http://schemas.openxmlformats.org/officeDocument/2006/relationships/hyperlink" Target="https://corporatefinanceinstitute.com/resources/management/scalability/" TargetMode="External"/><Relationship Id="rId5" Type="http://schemas.openxmlformats.org/officeDocument/2006/relationships/hyperlink" Target="https://www.wework.com/ideas/professional-development/what-is-bootstrapping-in-business" TargetMode="External"/><Relationship Id="rId10" Type="http://schemas.openxmlformats.org/officeDocument/2006/relationships/hyperlink" Target="https://single-market-economy.ec.europa.eu/access-finance/policy-areas/venture-capital_en" TargetMode="External"/><Relationship Id="rId4" Type="http://schemas.openxmlformats.org/officeDocument/2006/relationships/image" Target="../media/image4.jpeg"/><Relationship Id="rId9" Type="http://schemas.openxmlformats.org/officeDocument/2006/relationships/hyperlink" Target="https://www.eban.org/angel-investing-explaine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online.maryville.edu/business-degrees/traditional-types-business-models/" TargetMode="External"/><Relationship Id="rId7" Type="http://schemas.openxmlformats.org/officeDocument/2006/relationships/hyperlink" Target="https://www.theceomagazine.com/business/innovation-technology/fifth-industrial-revolution/" TargetMode="Externa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s://ied.eu/project-updates/the-4-industrial-revolutions/" TargetMode="External"/><Relationship Id="rId5" Type="http://schemas.openxmlformats.org/officeDocument/2006/relationships/hyperlink" Target="https://www.britannica.com/event/Industrial-Revolution/The-first-Industrial-Revolution" TargetMode="External"/><Relationship Id="rId4" Type="http://schemas.openxmlformats.org/officeDocument/2006/relationships/hyperlink" Target="https://www.sciencedirect.com/science/article/pii/S002243592200028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ranchisebusinessreview.com/post/franchise-business-model/" TargetMode="Externa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ingle-market-economy.ec.europa.eu/single-market_en"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mmission.europa.eu/business-economy-euro/doing-business-eu/intellectual-property-rights_en"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ec.europa.eu/regional_policy/policy/themes/ict_en" TargetMode="External"/><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s://commission.europa.eu/publications/european-commission-digital-strategy_en" TargetMode="External"/><Relationship Id="rId5" Type="http://schemas.openxmlformats.org/officeDocument/2006/relationships/hyperlink" Target="https://www.devry.edu/blog/impact-of-technology-on-business-infographic.html" TargetMode="External"/><Relationship Id="rId4" Type="http://schemas.openxmlformats.org/officeDocument/2006/relationships/hyperlink" Target="https://www.oecd.org/digita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hbr.org/2007/06/the-innovation-value-chain" TargetMode="External"/><Relationship Id="rId7" Type="http://schemas.openxmlformats.org/officeDocument/2006/relationships/hyperlink" Target="https://www.restartproject.eu/ficha.php?id_ficha=10" TargetMode="External"/><Relationship Id="rId2" Type="http://schemas.openxmlformats.org/officeDocument/2006/relationships/hyperlink" Target="https://www.worldbank.org/en/topic/global-value-chains" TargetMode="External"/><Relationship Id="rId1" Type="http://schemas.openxmlformats.org/officeDocument/2006/relationships/slideLayout" Target="../slideLayouts/slideLayout2.xml"/><Relationship Id="rId6" Type="http://schemas.openxmlformats.org/officeDocument/2006/relationships/hyperlink" Target="https://european-union.europa.eu/priorities-and-actions/actions-topic/research-and-innovation_en" TargetMode="External"/><Relationship Id="rId5" Type="http://schemas.openxmlformats.org/officeDocument/2006/relationships/hyperlink" Target="https://www.weforum.org/agenda/2019/04/an-economist-explains-the-pros-and-cons-of-globalization-b2f0f4ae76/" TargetMode="External"/><Relationship Id="rId4" Type="http://schemas.openxmlformats.org/officeDocument/2006/relationships/hyperlink" Target="https://online.hbs.edu/blog/post/pros-and-cons-of-globalization" TargetMode="Externa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hyperlink" Target="https://europa.eu/youreurope/business/taxation/vat/check-vat-number-vies/index_en.htm" TargetMode="External"/><Relationship Id="rId7" Type="http://schemas.openxmlformats.org/officeDocument/2006/relationships/image" Target="../media/image4.jpeg"/><Relationship Id="rId2" Type="http://schemas.openxmlformats.org/officeDocument/2006/relationships/hyperlink" Target="https://single-market-economy.ec.europa.eu/single-market_en"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single-market-economy.ec.europa.eu/sectors/tourism/eu-funding-and-businesses/business-portal/internationalisation-tourism-businesses/international-market-selection_en" TargetMode="External"/><Relationship Id="rId4" Type="http://schemas.openxmlformats.org/officeDocument/2006/relationships/hyperlink" Target="https://www.trade.gov/international-market-resear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2.deloitte.com/content/dam/Deloitte/nl/Documents/humancapital/deloitte-nl-hc-the-rise-of-the-platform-economy-report.pdf" TargetMode="External"/><Relationship Id="rId2" Type="http://schemas.openxmlformats.org/officeDocument/2006/relationships/hyperlink" Target="https://www.weforum.org/agenda/2016/07/platform-economy-boon-or-doom" TargetMode="External"/><Relationship Id="rId1" Type="http://schemas.openxmlformats.org/officeDocument/2006/relationships/slideLayout" Target="../slideLayouts/slideLayout2.xml"/><Relationship Id="rId4" Type="http://schemas.openxmlformats.org/officeDocument/2006/relationships/hyperlink" Target="https://www.code-brew.com/understanding-the-on-demand-business-mode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spotify.com/" TargetMode="External"/><Relationship Id="rId2" Type="http://schemas.openxmlformats.org/officeDocument/2006/relationships/hyperlink" Target="https://www.restartproject.eu/ficha.php?id_ficha=6" TargetMode="External"/><Relationship Id="rId1" Type="http://schemas.openxmlformats.org/officeDocument/2006/relationships/slideLayout" Target="../slideLayouts/slideLayout2.xml"/><Relationship Id="rId5" Type="http://schemas.openxmlformats.org/officeDocument/2006/relationships/hyperlink" Target="https://evernote.com/" TargetMode="External"/><Relationship Id="rId4" Type="http://schemas.openxmlformats.org/officeDocument/2006/relationships/hyperlink" Target="https://www.linkedin.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visual-paradigm.com/guide/strategic-analysis/what-is-swot-analysis/" TargetMode="External"/><Relationship Id="rId7" Type="http://schemas.openxmlformats.org/officeDocument/2006/relationships/image" Target="../media/image4.jpeg"/><Relationship Id="rId2" Type="http://schemas.openxmlformats.org/officeDocument/2006/relationships/hyperlink" Target="https://www.investopedia.com/terms/s/swot.asp"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diib.com/learn/how-to-do-a-swot-analysis/" TargetMode="External"/><Relationship Id="rId4" Type="http://schemas.openxmlformats.org/officeDocument/2006/relationships/hyperlink" Target="https://venngage.com/blog/swot-analysis-templat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bizplan.com/" TargetMode="External"/><Relationship Id="rId13" Type="http://schemas.openxmlformats.org/officeDocument/2006/relationships/hyperlink" Target="https://gosmallbiz.com/" TargetMode="External"/><Relationship Id="rId1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hyperlink" Target="https://www.strategyzer.com/canvas/business-model-canvas" TargetMode="External"/><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creately.com/home/" TargetMode="Externa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businesssorter.com/" TargetMode="External"/><Relationship Id="rId10" Type="http://schemas.openxmlformats.org/officeDocument/2006/relationships/hyperlink" Target="https://www.liveplan.com/" TargetMode="External"/><Relationship Id="rId4" Type="http://schemas.openxmlformats.org/officeDocument/2006/relationships/hyperlink" Target="https://wisebusinessplans.com/" TargetMode="External"/><Relationship Id="rId9" Type="http://schemas.openxmlformats.org/officeDocument/2006/relationships/image" Target="../media/image15.png"/><Relationship Id="rId1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8" Type="http://schemas.openxmlformats.org/officeDocument/2006/relationships/hyperlink" Target="https://www.coworker.com/mag/what-is-coworking" TargetMode="External"/><Relationship Id="rId3" Type="http://schemas.openxmlformats.org/officeDocument/2006/relationships/hyperlink" Target="https://www.businesseurope.eu/alliance-competitive-european-industry" TargetMode="External"/><Relationship Id="rId7" Type="http://schemas.openxmlformats.org/officeDocument/2006/relationships/hyperlink" Target="https://www.failory.com/blog/accelerators-incubators-europe" TargetMode="External"/><Relationship Id="rId2" Type="http://schemas.openxmlformats.org/officeDocument/2006/relationships/hyperlink" Target="https://www.eurochambres.eu/" TargetMode="External"/><Relationship Id="rId1" Type="http://schemas.openxmlformats.org/officeDocument/2006/relationships/slideLayout" Target="../slideLayouts/slideLayout2.xml"/><Relationship Id="rId6" Type="http://schemas.openxmlformats.org/officeDocument/2006/relationships/hyperlink" Target="https://ebn.eu/" TargetMode="External"/><Relationship Id="rId5" Type="http://schemas.openxmlformats.org/officeDocument/2006/relationships/hyperlink" Target="https://european-digital-innovation-hubs.ec.europa.eu/home" TargetMode="External"/><Relationship Id="rId10" Type="http://schemas.openxmlformats.org/officeDocument/2006/relationships/image" Target="../media/image4.jpeg"/><Relationship Id="rId4" Type="http://schemas.openxmlformats.org/officeDocument/2006/relationships/hyperlink" Target="https://een.ec.europa.eu/" TargetMode="External"/><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freepik.com/free-vector/franchise-small-business-branch-expansion-banner_8188895.htm#query=franchise&amp;position=0&amp;from_view=search&amp;track=sph" TargetMode="External"/><Relationship Id="rId3" Type="http://schemas.openxmlformats.org/officeDocument/2006/relationships/hyperlink" Target="https://www.brookings.edu/wp-content/uploads/2016/06/10-business-models-kubzansky.pdf" TargetMode="External"/><Relationship Id="rId7" Type="http://schemas.openxmlformats.org/officeDocument/2006/relationships/hyperlink" Target="https://gobookmart.com/8-books-to-read-if-you-are-thinking-of-starting-a-company/" TargetMode="External"/><Relationship Id="rId2" Type="http://schemas.openxmlformats.org/officeDocument/2006/relationships/hyperlink" Target="https://www.entrepreneur.com/business-news/6-great-business-models-to-consider-for-a-startup/233451" TargetMode="External"/><Relationship Id="rId1" Type="http://schemas.openxmlformats.org/officeDocument/2006/relationships/slideLayout" Target="../slideLayouts/slideLayout2.xml"/><Relationship Id="rId6" Type="http://schemas.openxmlformats.org/officeDocument/2006/relationships/hyperlink" Target="https://www.oecd.org/cfe/smes/sme-entrepreneurship-financing.htm" TargetMode="External"/><Relationship Id="rId5" Type="http://schemas.openxmlformats.org/officeDocument/2006/relationships/hyperlink" Target="https://www.eurofound.europa.eu/topic/employment-and-labour-markets" TargetMode="External"/><Relationship Id="rId10" Type="http://schemas.openxmlformats.org/officeDocument/2006/relationships/image" Target="../media/image4.jpeg"/><Relationship Id="rId4" Type="http://schemas.openxmlformats.org/officeDocument/2006/relationships/hyperlink" Target="https://www.researchgate.net/publication/273634452_An_Introduction_to_Business_Models" TargetMode="Externa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estartproject.eu/" TargetMode="Externa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hyperlink" Target="https://upmetrics.co/blog/business-model-vs-business-plan" TargetMode="External"/><Relationship Id="rId7"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hyperlink" Target="https://www.restartproject.eu/ficha.php?id_ficha=9" TargetMode="External"/><Relationship Id="rId4" Type="http://schemas.openxmlformats.org/officeDocument/2006/relationships/hyperlink" Target="https://single-market-economy.ec.europa.eu/sectors/proximity-and-social-economy/social-economy-eu/social-enterprises_en"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7.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investopedia.com/ask/answers/06/amortizationvsdepreciation.asp" TargetMode="External"/><Relationship Id="rId7" Type="http://schemas.openxmlformats.org/officeDocument/2006/relationships/image" Target="../media/image7.png"/><Relationship Id="rId2" Type="http://schemas.openxmlformats.org/officeDocument/2006/relationships/hyperlink" Target="https://corporatefinanceinstitute.com/resources/accounting/variable-costs/" TargetMode="External"/><Relationship Id="rId1" Type="http://schemas.openxmlformats.org/officeDocument/2006/relationships/slideLayout" Target="../slideLayouts/slideLayout2.xml"/><Relationship Id="rId6" Type="http://schemas.openxmlformats.org/officeDocument/2006/relationships/hyperlink" Target="https://www.runn.io/blog/how-to-improve-cost-efficiency" TargetMode="External"/><Relationship Id="rId5" Type="http://schemas.openxmlformats.org/officeDocument/2006/relationships/hyperlink" Target="https://www.smartsheet.com/content/small-business-budget-templates" TargetMode="External"/><Relationship Id="rId4" Type="http://schemas.openxmlformats.org/officeDocument/2006/relationships/hyperlink" Target="https://articles.bplans.com/estimating-realistic-start-up-cos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ustdebacker.com/market-research/" TargetMode="External"/><Relationship Id="rId7" Type="http://schemas.openxmlformats.org/officeDocument/2006/relationships/image" Target="../media/image4.jpeg"/><Relationship Id="rId2" Type="http://schemas.openxmlformats.org/officeDocument/2006/relationships/hyperlink" Target="https://www.sba.gov/business-guide/plan-your-business/market-research-competitive-analysi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blog.hubspot.com/marketing/market-research-buyers-journey-guide" TargetMode="External"/><Relationship Id="rId4" Type="http://schemas.openxmlformats.org/officeDocument/2006/relationships/hyperlink" Target="https://www.forbes.com/sites/forbesbusinessdevelopmentcouncil/2021/01/29/researching-a-new-market-follow-these-15-expert-strategi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urochambres.eu/about/who-we-are/" TargetMode="External"/><Relationship Id="rId3" Type="http://schemas.openxmlformats.org/officeDocument/2006/relationships/hyperlink" Target="https://www.growthink.com/businessplan/help-center/business-model-vs-business-plan" TargetMode="External"/><Relationship Id="rId7" Type="http://schemas.openxmlformats.org/officeDocument/2006/relationships/hyperlink" Target="https://www.thebalancemoney.com/business-plan-writing-tools-2951568" TargetMode="External"/><Relationship Id="rId2" Type="http://schemas.openxmlformats.org/officeDocument/2006/relationships/hyperlink" Target="https://www.indeed.com/career-advice/career-development/business-model-vs-business-plan" TargetMode="External"/><Relationship Id="rId1" Type="http://schemas.openxmlformats.org/officeDocument/2006/relationships/slideLayout" Target="../slideLayouts/slideLayout2.xml"/><Relationship Id="rId6" Type="http://schemas.openxmlformats.org/officeDocument/2006/relationships/hyperlink" Target="https://geekflare.com/business-plan-software/" TargetMode="External"/><Relationship Id="rId11" Type="http://schemas.openxmlformats.org/officeDocument/2006/relationships/image" Target="../media/image4.jpeg"/><Relationship Id="rId5" Type="http://schemas.openxmlformats.org/officeDocument/2006/relationships/hyperlink" Target="https://www.bplans.com/business-calculators/" TargetMode="External"/><Relationship Id="rId10" Type="http://schemas.openxmlformats.org/officeDocument/2006/relationships/image" Target="../media/image7.png"/><Relationship Id="rId4" Type="http://schemas.openxmlformats.org/officeDocument/2006/relationships/hyperlink" Target="https://fullscale.io/blog/business-model-vs-business-plan/" TargetMode="External"/><Relationship Id="rId9" Type="http://schemas.openxmlformats.org/officeDocument/2006/relationships/hyperlink" Target="https://een.ec.europa.eu/local-contact-poi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meloan.sg/blog/12-hidden-costs-of-running-business/" TargetMode="External"/><Relationship Id="rId7" Type="http://schemas.openxmlformats.org/officeDocument/2006/relationships/image" Target="../media/image4.jpeg"/><Relationship Id="rId2" Type="http://schemas.openxmlformats.org/officeDocument/2006/relationships/hyperlink" Target="https://www.telegraph.co.uk/business/sme-home/hidden-costs-for-sme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indeed.com/career-advice/career-development/expenditures-vs-expenses" TargetMode="External"/><Relationship Id="rId4" Type="http://schemas.openxmlformats.org/officeDocument/2006/relationships/hyperlink" Target="https://www.businesswithlisa.com/blog/cost-vs-invest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A0732-8212-434E-AAE7-A9DC0EC61975}"/>
              </a:ext>
            </a:extLst>
          </p:cNvPr>
          <p:cNvSpPr>
            <a:spLocks noGrp="1"/>
          </p:cNvSpPr>
          <p:nvPr>
            <p:ph type="ctrTitle"/>
          </p:nvPr>
        </p:nvSpPr>
        <p:spPr>
          <a:xfrm>
            <a:off x="830425" y="1917576"/>
            <a:ext cx="10590244" cy="2407535"/>
          </a:xfrm>
        </p:spPr>
        <p:txBody>
          <a:bodyPr>
            <a:normAutofit fontScale="90000"/>
          </a:bodyPr>
          <a:lstStyle/>
          <a:p>
            <a:pPr algn="ctr"/>
            <a:r>
              <a:rPr lang="hu-HU" dirty="0"/>
              <a:t>Üzleti modellek KKV-k számára a COVID utáni korszakban</a:t>
            </a:r>
            <a:endParaRPr lang="en-GB" dirty="0"/>
          </a:p>
        </p:txBody>
      </p:sp>
      <p:sp>
        <p:nvSpPr>
          <p:cNvPr id="3" name="Podnadpis 2">
            <a:extLst>
              <a:ext uri="{FF2B5EF4-FFF2-40B4-BE49-F238E27FC236}">
                <a16:creationId xmlns:a16="http://schemas.microsoft.com/office/drawing/2014/main" id="{BBF345A6-199C-4D56-A1AA-38821652C661}"/>
              </a:ext>
            </a:extLst>
          </p:cNvPr>
          <p:cNvSpPr>
            <a:spLocks noGrp="1"/>
          </p:cNvSpPr>
          <p:nvPr>
            <p:ph type="subTitle" idx="1"/>
          </p:nvPr>
        </p:nvSpPr>
        <p:spPr>
          <a:xfrm>
            <a:off x="1066800" y="5307062"/>
            <a:ext cx="10058400" cy="836609"/>
          </a:xfrm>
        </p:spPr>
        <p:txBody>
          <a:bodyPr>
            <a:normAutofit/>
          </a:bodyPr>
          <a:lstStyle/>
          <a:p>
            <a:pPr algn="ctr"/>
            <a:r>
              <a:rPr lang="en-GB" sz="1800" b="1" dirty="0">
                <a:latin typeface="+mn-lt"/>
              </a:rPr>
              <a:t>RESTART</a:t>
            </a:r>
            <a:r>
              <a:rPr lang="en-GB" sz="1800" dirty="0">
                <a:latin typeface="+mn-lt"/>
              </a:rPr>
              <a:t> – R</a:t>
            </a:r>
            <a:r>
              <a:rPr lang="hu-HU" sz="1800" dirty="0" err="1">
                <a:latin typeface="+mn-lt"/>
              </a:rPr>
              <a:t>eziliencia</a:t>
            </a:r>
            <a:r>
              <a:rPr lang="en-GB" sz="1800" dirty="0">
                <a:latin typeface="+mn-lt"/>
              </a:rPr>
              <a:t> </a:t>
            </a:r>
            <a:r>
              <a:rPr lang="en-GB" sz="1800" dirty="0" err="1">
                <a:latin typeface="+mn-lt"/>
              </a:rPr>
              <a:t>és</a:t>
            </a:r>
            <a:r>
              <a:rPr lang="en-GB" sz="1800" dirty="0">
                <a:latin typeface="+mn-lt"/>
              </a:rPr>
              <a:t> </a:t>
            </a:r>
            <a:r>
              <a:rPr lang="en-GB" sz="1800" dirty="0" err="1">
                <a:latin typeface="+mn-lt"/>
              </a:rPr>
              <a:t>képzés</a:t>
            </a:r>
            <a:r>
              <a:rPr lang="en-GB" sz="1800" dirty="0">
                <a:latin typeface="+mn-lt"/>
              </a:rPr>
              <a:t> a </a:t>
            </a:r>
            <a:r>
              <a:rPr lang="en-GB" sz="1800" dirty="0" err="1">
                <a:latin typeface="+mn-lt"/>
              </a:rPr>
              <a:t>kkv</a:t>
            </a:r>
            <a:r>
              <a:rPr lang="en-GB" sz="1800" dirty="0">
                <a:latin typeface="+mn-lt"/>
              </a:rPr>
              <a:t>-k </a:t>
            </a:r>
            <a:r>
              <a:rPr lang="en-GB" sz="1800" dirty="0" err="1">
                <a:latin typeface="+mn-lt"/>
              </a:rPr>
              <a:t>számára</a:t>
            </a:r>
            <a:endParaRPr lang="en-GB" sz="1800" dirty="0">
              <a:latin typeface="+mn-lt"/>
            </a:endParaRPr>
          </a:p>
          <a:p>
            <a:pPr algn="ctr"/>
            <a:r>
              <a:rPr lang="en-GB" sz="1800" dirty="0">
                <a:latin typeface="+mn-lt"/>
              </a:rPr>
              <a:t>ERASMUS + 2021-1-SK01-KA220-VET-000034882</a:t>
            </a:r>
          </a:p>
        </p:txBody>
      </p:sp>
      <p:pic>
        <p:nvPicPr>
          <p:cNvPr id="1026" name="Picture 2" descr="Rest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88" y="290856"/>
            <a:ext cx="4226502" cy="77798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Az </a:t>
            </a:r>
            <a:r>
              <a:rPr lang="en-US" sz="1200" dirty="0" err="1">
                <a:solidFill>
                  <a:schemeClr val="bg1"/>
                </a:solidFill>
                <a:latin typeface="system-ui"/>
              </a:rPr>
              <a:t>Európai</a:t>
            </a:r>
            <a:r>
              <a:rPr lang="en-US" sz="1200" dirty="0">
                <a:solidFill>
                  <a:schemeClr val="bg1"/>
                </a:solidFill>
                <a:latin typeface="system-ui"/>
              </a:rPr>
              <a:t>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által</a:t>
            </a:r>
            <a:r>
              <a:rPr lang="en-US" sz="1200" dirty="0">
                <a:solidFill>
                  <a:schemeClr val="bg1"/>
                </a:solidFill>
                <a:latin typeface="system-ui"/>
              </a:rPr>
              <a:t> e </a:t>
            </a:r>
            <a:r>
              <a:rPr lang="en-US" sz="1200" dirty="0" err="1">
                <a:solidFill>
                  <a:schemeClr val="bg1"/>
                </a:solidFill>
                <a:latin typeface="system-ui"/>
              </a:rPr>
              <a:t>kiadvány</a:t>
            </a:r>
            <a:r>
              <a:rPr lang="en-US" sz="1200" dirty="0">
                <a:solidFill>
                  <a:schemeClr val="bg1"/>
                </a:solidFill>
                <a:latin typeface="system-ui"/>
              </a:rPr>
              <a:t> </a:t>
            </a:r>
            <a:r>
              <a:rPr lang="en-US" sz="1200" dirty="0" err="1">
                <a:solidFill>
                  <a:schemeClr val="bg1"/>
                </a:solidFill>
                <a:latin typeface="system-ui"/>
              </a:rPr>
              <a:t>elkészítéséhez</a:t>
            </a:r>
            <a:r>
              <a:rPr lang="en-US" sz="1200" dirty="0">
                <a:solidFill>
                  <a:schemeClr val="bg1"/>
                </a:solidFill>
                <a:latin typeface="system-ui"/>
              </a:rPr>
              <a:t> </a:t>
            </a:r>
            <a:r>
              <a:rPr lang="en-US" sz="1200" dirty="0" err="1">
                <a:solidFill>
                  <a:schemeClr val="bg1"/>
                </a:solidFill>
                <a:latin typeface="system-ui"/>
              </a:rPr>
              <a:t>nyújtott</a:t>
            </a:r>
            <a:r>
              <a:rPr lang="en-US" sz="1200" dirty="0">
                <a:solidFill>
                  <a:schemeClr val="bg1"/>
                </a:solidFill>
                <a:latin typeface="system-ui"/>
              </a:rPr>
              <a:t> </a:t>
            </a:r>
            <a:r>
              <a:rPr lang="en-US" sz="1200" dirty="0" err="1">
                <a:solidFill>
                  <a:schemeClr val="bg1"/>
                </a:solidFill>
                <a:latin typeface="system-ui"/>
              </a:rPr>
              <a:t>támogatás</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jelenti</a:t>
            </a:r>
            <a:r>
              <a:rPr lang="en-US" sz="1200" dirty="0">
                <a:solidFill>
                  <a:schemeClr val="bg1"/>
                </a:solidFill>
                <a:latin typeface="system-ui"/>
              </a:rPr>
              <a:t> a </a:t>
            </a:r>
            <a:r>
              <a:rPr lang="en-US" sz="1200" dirty="0" err="1">
                <a:solidFill>
                  <a:schemeClr val="bg1"/>
                </a:solidFill>
                <a:latin typeface="system-ui"/>
              </a:rPr>
              <a:t>tartalom</a:t>
            </a:r>
            <a:r>
              <a:rPr lang="en-US" sz="1200" dirty="0">
                <a:solidFill>
                  <a:schemeClr val="bg1"/>
                </a:solidFill>
                <a:latin typeface="system-ui"/>
              </a:rPr>
              <a:t> </a:t>
            </a:r>
            <a:r>
              <a:rPr lang="en-US" sz="1200" dirty="0" err="1">
                <a:solidFill>
                  <a:schemeClr val="bg1"/>
                </a:solidFill>
                <a:latin typeface="system-ui"/>
              </a:rPr>
              <a:t>jóváhagyását</a:t>
            </a:r>
            <a:r>
              <a:rPr lang="en-US" sz="1200" dirty="0">
                <a:solidFill>
                  <a:schemeClr val="bg1"/>
                </a:solidFill>
                <a:latin typeface="system-ui"/>
              </a:rPr>
              <a:t>, </a:t>
            </a:r>
            <a:r>
              <a:rPr lang="en-US" sz="1200" dirty="0" err="1">
                <a:solidFill>
                  <a:schemeClr val="bg1"/>
                </a:solidFill>
                <a:latin typeface="system-ui"/>
              </a:rPr>
              <a:t>amely</a:t>
            </a:r>
            <a:r>
              <a:rPr lang="en-US" sz="1200" dirty="0">
                <a:solidFill>
                  <a:schemeClr val="bg1"/>
                </a:solidFill>
                <a:latin typeface="system-ui"/>
              </a:rPr>
              <a:t> </a:t>
            </a:r>
            <a:r>
              <a:rPr lang="en-US" sz="1200" dirty="0" err="1">
                <a:solidFill>
                  <a:schemeClr val="bg1"/>
                </a:solidFill>
                <a:latin typeface="system-ui"/>
              </a:rPr>
              <a:t>kizárólag</a:t>
            </a:r>
            <a:r>
              <a:rPr lang="en-US" sz="1200" dirty="0">
                <a:solidFill>
                  <a:schemeClr val="bg1"/>
                </a:solidFill>
                <a:latin typeface="system-ui"/>
              </a:rPr>
              <a:t> a </a:t>
            </a:r>
            <a:r>
              <a:rPr lang="en-US" sz="1200" dirty="0" err="1">
                <a:solidFill>
                  <a:schemeClr val="bg1"/>
                </a:solidFill>
                <a:latin typeface="system-ui"/>
              </a:rPr>
              <a:t>szerzők</a:t>
            </a:r>
            <a:r>
              <a:rPr lang="en-US" sz="1200" dirty="0">
                <a:solidFill>
                  <a:schemeClr val="bg1"/>
                </a:solidFill>
                <a:latin typeface="system-ui"/>
              </a:rPr>
              <a:t> </a:t>
            </a:r>
            <a:r>
              <a:rPr lang="en-US" sz="1200" dirty="0" err="1">
                <a:solidFill>
                  <a:schemeClr val="bg1"/>
                </a:solidFill>
                <a:latin typeface="system-ui"/>
              </a:rPr>
              <a:t>véleményét</a:t>
            </a:r>
            <a:r>
              <a:rPr lang="en-US" sz="1200" dirty="0">
                <a:solidFill>
                  <a:schemeClr val="bg1"/>
                </a:solidFill>
                <a:latin typeface="system-ui"/>
              </a:rPr>
              <a:t> </a:t>
            </a:r>
            <a:r>
              <a:rPr lang="en-US" sz="1200" dirty="0" err="1">
                <a:solidFill>
                  <a:schemeClr val="bg1"/>
                </a:solidFill>
                <a:latin typeface="system-ui"/>
              </a:rPr>
              <a:t>tükrözi</a:t>
            </a:r>
            <a:r>
              <a:rPr lang="en-US" sz="1200" dirty="0">
                <a:solidFill>
                  <a:schemeClr val="bg1"/>
                </a:solidFill>
                <a:latin typeface="system-ui"/>
              </a:rPr>
              <a:t>, </a:t>
            </a:r>
            <a:r>
              <a:rPr lang="en-US" sz="1200" dirty="0" err="1">
                <a:solidFill>
                  <a:schemeClr val="bg1"/>
                </a:solidFill>
                <a:latin typeface="system-ui"/>
              </a:rPr>
              <a:t>és</a:t>
            </a:r>
            <a:r>
              <a:rPr lang="en-US" sz="1200" dirty="0">
                <a:solidFill>
                  <a:schemeClr val="bg1"/>
                </a:solidFill>
                <a:latin typeface="system-ui"/>
              </a:rPr>
              <a:t> a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tehető</a:t>
            </a:r>
            <a:r>
              <a:rPr lang="en-US" sz="1200" dirty="0">
                <a:solidFill>
                  <a:schemeClr val="bg1"/>
                </a:solidFill>
                <a:latin typeface="system-ui"/>
              </a:rPr>
              <a:t> </a:t>
            </a:r>
            <a:r>
              <a:rPr lang="en-US" sz="1200" dirty="0" err="1">
                <a:solidFill>
                  <a:schemeClr val="bg1"/>
                </a:solidFill>
                <a:latin typeface="system-ui"/>
              </a:rPr>
              <a:t>felelőssé</a:t>
            </a:r>
            <a:r>
              <a:rPr lang="en-US" sz="1200" dirty="0">
                <a:solidFill>
                  <a:schemeClr val="bg1"/>
                </a:solidFill>
                <a:latin typeface="system-ui"/>
              </a:rPr>
              <a:t> a benne </a:t>
            </a:r>
            <a:r>
              <a:rPr lang="en-US" sz="1200" dirty="0" err="1">
                <a:solidFill>
                  <a:schemeClr val="bg1"/>
                </a:solidFill>
                <a:latin typeface="system-ui"/>
              </a:rPr>
              <a:t>foglalt</a:t>
            </a:r>
            <a:r>
              <a:rPr lang="en-US" sz="1200" dirty="0">
                <a:solidFill>
                  <a:schemeClr val="bg1"/>
                </a:solidFill>
                <a:latin typeface="system-ui"/>
              </a:rPr>
              <a:t> </a:t>
            </a:r>
            <a:r>
              <a:rPr lang="en-US" sz="1200" dirty="0" err="1">
                <a:solidFill>
                  <a:schemeClr val="bg1"/>
                </a:solidFill>
                <a:latin typeface="system-ui"/>
              </a:rPr>
              <a:t>információk</a:t>
            </a:r>
            <a:r>
              <a:rPr lang="en-US" sz="1200" dirty="0">
                <a:solidFill>
                  <a:schemeClr val="bg1"/>
                </a:solidFill>
                <a:latin typeface="system-ui"/>
              </a:rPr>
              <a:t> </a:t>
            </a:r>
            <a:r>
              <a:rPr lang="en-US" sz="1200" dirty="0" err="1">
                <a:solidFill>
                  <a:schemeClr val="bg1"/>
                </a:solidFill>
                <a:latin typeface="system-ui"/>
              </a:rPr>
              <a:t>bármilyen</a:t>
            </a:r>
            <a:r>
              <a:rPr lang="en-US" sz="1200" dirty="0">
                <a:solidFill>
                  <a:schemeClr val="bg1"/>
                </a:solidFill>
                <a:latin typeface="system-ui"/>
              </a:rPr>
              <a:t> </a:t>
            </a:r>
            <a:r>
              <a:rPr lang="en-US" sz="1200" dirty="0" err="1">
                <a:solidFill>
                  <a:schemeClr val="bg1"/>
                </a:solidFill>
                <a:latin typeface="system-ui"/>
              </a:rPr>
              <a:t>felhasználásáért</a:t>
            </a:r>
            <a:r>
              <a:rPr lang="en-US" sz="1200" dirty="0">
                <a:solidFill>
                  <a:schemeClr val="bg1"/>
                </a:solidFill>
                <a:latin typeface="system-ui"/>
              </a:rPr>
              <a:t>.</a:t>
            </a:r>
            <a:r>
              <a:rPr lang="hu-HU" sz="1200" dirty="0">
                <a:solidFill>
                  <a:schemeClr val="bg1"/>
                </a:solidFill>
                <a:latin typeface="system-ui"/>
              </a:rPr>
              <a:t> </a:t>
            </a:r>
            <a:endParaRPr lang="en-US" sz="1200" dirty="0">
              <a:solidFill>
                <a:schemeClr val="bg1"/>
              </a:solidFill>
            </a:endParaRPr>
          </a:p>
        </p:txBody>
      </p:sp>
      <p:sp>
        <p:nvSpPr>
          <p:cNvPr id="7" name="Podnadpis 2">
            <a:extLst>
              <a:ext uri="{FF2B5EF4-FFF2-40B4-BE49-F238E27FC236}">
                <a16:creationId xmlns:a16="http://schemas.microsoft.com/office/drawing/2014/main" id="{E33EF2F1-C015-5730-2F7E-444A13EF48CE}"/>
              </a:ext>
            </a:extLst>
          </p:cNvPr>
          <p:cNvSpPr txBox="1">
            <a:spLocks/>
          </p:cNvSpPr>
          <p:nvPr/>
        </p:nvSpPr>
        <p:spPr>
          <a:xfrm>
            <a:off x="1097280" y="4410702"/>
            <a:ext cx="10058400" cy="8366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GB" sz="1800" b="1" dirty="0">
                <a:latin typeface="+mn-lt"/>
              </a:rPr>
              <a:t>partner: H</a:t>
            </a:r>
            <a:r>
              <a:rPr lang="hu-HU" sz="1800" b="1" dirty="0">
                <a:latin typeface="+mn-lt"/>
              </a:rPr>
              <a:t>É</a:t>
            </a:r>
            <a:r>
              <a:rPr lang="en-GB" sz="1800" b="1" dirty="0">
                <a:latin typeface="+mn-lt"/>
              </a:rPr>
              <a:t>TFA </a:t>
            </a:r>
            <a:r>
              <a:rPr lang="en-GB" sz="1800" b="1" dirty="0" err="1">
                <a:latin typeface="+mn-lt"/>
              </a:rPr>
              <a:t>Kutatóintézet</a:t>
            </a:r>
            <a:endParaRPr lang="en-GB" sz="1800" dirty="0">
              <a:latin typeface="+mn-lt"/>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8990020" y="498994"/>
            <a:ext cx="2567940" cy="539115"/>
          </a:xfrm>
          <a:prstGeom prst="rect">
            <a:avLst/>
          </a:prstGeom>
        </p:spPr>
      </p:pic>
    </p:spTree>
    <p:extLst>
      <p:ext uri="{BB962C8B-B14F-4D97-AF65-F5344CB8AC3E}">
        <p14:creationId xmlns:p14="http://schemas.microsoft.com/office/powerpoint/2010/main" val="48279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1. FEJEZET</a:t>
            </a:r>
            <a:r>
              <a:rPr lang="es-ES" sz="4000" b="1" dirty="0"/>
              <a:t>: KKV-k üzleti modelljei (BM)</a:t>
            </a:r>
            <a:br>
              <a:rPr lang="en-GB" sz="4000" dirty="0"/>
            </a:br>
            <a:r>
              <a:rPr lang="en-GB" sz="2800" dirty="0"/>
              <a:t>1.3 A </a:t>
            </a:r>
            <a:r>
              <a:rPr lang="hu-HU" sz="2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vállalkozás finanszírozásának</a:t>
            </a:r>
            <a:r>
              <a:rPr lang="en-GB" sz="2800" dirty="0" err="1"/>
              <a:t>tipikus</a:t>
            </a:r>
            <a:r>
              <a:rPr lang="en-GB" sz="2800" dirty="0"/>
              <a:t> </a:t>
            </a:r>
            <a:r>
              <a:rPr lang="en-GB" sz="2800" dirty="0" err="1"/>
              <a:t>módjai</a:t>
            </a:r>
            <a:r>
              <a:rPr lang="hu-HU" sz="2800" dirty="0"/>
              <a:t> </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graphicFrame>
        <p:nvGraphicFramePr>
          <p:cNvPr id="6" name="Táblázat 5">
            <a:extLst>
              <a:ext uri="{FF2B5EF4-FFF2-40B4-BE49-F238E27FC236}">
                <a16:creationId xmlns:a16="http://schemas.microsoft.com/office/drawing/2014/main" id="{BB1BFD93-4047-E3D6-836E-0113707CF98D}"/>
              </a:ext>
            </a:extLst>
          </p:cNvPr>
          <p:cNvGraphicFramePr>
            <a:graphicFrameLocks noGrp="1"/>
          </p:cNvGraphicFramePr>
          <p:nvPr>
            <p:extLst>
              <p:ext uri="{D42A27DB-BD31-4B8C-83A1-F6EECF244321}">
                <p14:modId xmlns:p14="http://schemas.microsoft.com/office/powerpoint/2010/main" val="3539774757"/>
              </p:ext>
            </p:extLst>
          </p:nvPr>
        </p:nvGraphicFramePr>
        <p:xfrm>
          <a:off x="1245703" y="1846263"/>
          <a:ext cx="9766856" cy="4008433"/>
        </p:xfrm>
        <a:graphic>
          <a:graphicData uri="http://schemas.openxmlformats.org/drawingml/2006/table">
            <a:tbl>
              <a:tblPr firstRow="1" bandRow="1">
                <a:tableStyleId>{5C22544A-7EE6-4342-B048-85BDC9FD1C3A}</a:tableStyleId>
              </a:tblPr>
              <a:tblGrid>
                <a:gridCol w="2441714">
                  <a:extLst>
                    <a:ext uri="{9D8B030D-6E8A-4147-A177-3AD203B41FA5}">
                      <a16:colId xmlns:a16="http://schemas.microsoft.com/office/drawing/2014/main" val="3481015754"/>
                    </a:ext>
                  </a:extLst>
                </a:gridCol>
                <a:gridCol w="2441714">
                  <a:extLst>
                    <a:ext uri="{9D8B030D-6E8A-4147-A177-3AD203B41FA5}">
                      <a16:colId xmlns:a16="http://schemas.microsoft.com/office/drawing/2014/main" val="2598183713"/>
                    </a:ext>
                  </a:extLst>
                </a:gridCol>
                <a:gridCol w="2441714">
                  <a:extLst>
                    <a:ext uri="{9D8B030D-6E8A-4147-A177-3AD203B41FA5}">
                      <a16:colId xmlns:a16="http://schemas.microsoft.com/office/drawing/2014/main" val="3125815728"/>
                    </a:ext>
                  </a:extLst>
                </a:gridCol>
                <a:gridCol w="2441714">
                  <a:extLst>
                    <a:ext uri="{9D8B030D-6E8A-4147-A177-3AD203B41FA5}">
                      <a16:colId xmlns:a16="http://schemas.microsoft.com/office/drawing/2014/main" val="3350668624"/>
                    </a:ext>
                  </a:extLst>
                </a:gridCol>
              </a:tblGrid>
              <a:tr h="917236">
                <a:tc>
                  <a:txBody>
                    <a:bodyPr/>
                    <a:lstStyle/>
                    <a:p>
                      <a:pPr algn="just">
                        <a:lnSpc>
                          <a:spcPct val="107000"/>
                        </a:lnSpc>
                        <a:spcAft>
                          <a:spcPts val="800"/>
                        </a:spcAft>
                      </a:pPr>
                      <a:r>
                        <a:rPr lang="en-GB" sz="1400">
                          <a:effectLst/>
                        </a:rPr>
                        <a:t>Az indulás finanszírozása (pl. a finanszírozás biztosítása, miközben még nincs kimutatható teljesítmény).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hu-HU" sz="1400">
                          <a:effectLst/>
                        </a:rPr>
                        <a:t>A rendszeres üzleti műveletek finanszírozása</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Nagyobb beruházások finanszírozása (pl. új berendezések, új termelési helyszín stb.)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Innováció, kutatás, fejlesztés finanszírozása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extLst>
                  <a:ext uri="{0D108BD9-81ED-4DB2-BD59-A6C34878D82A}">
                    <a16:rowId xmlns:a16="http://schemas.microsoft.com/office/drawing/2014/main" val="711619745"/>
                  </a:ext>
                </a:extLst>
              </a:tr>
              <a:tr h="756926">
                <a:tc>
                  <a:txBody>
                    <a:bodyPr/>
                    <a:lstStyle/>
                    <a:p>
                      <a:pPr algn="just">
                        <a:lnSpc>
                          <a:spcPct val="107000"/>
                        </a:lnSpc>
                        <a:spcAft>
                          <a:spcPts val="800"/>
                        </a:spcAft>
                      </a:pPr>
                      <a:r>
                        <a:rPr lang="en-GB" sz="1400">
                          <a:effectLst/>
                        </a:rPr>
                        <a:t>A tulajdonos saját forrásai (</a:t>
                      </a:r>
                      <a:r>
                        <a:rPr lang="en-GB" sz="1400" u="sng">
                          <a:effectLst/>
                          <a:hlinkClick r:id="rId5"/>
                        </a:rPr>
                        <a:t>bootstrapping</a:t>
                      </a:r>
                      <a:r>
                        <a:rPr lang="en-GB" sz="1400">
                          <a:effectLst/>
                        </a:rPr>
                        <a:t>, </a:t>
                      </a:r>
                      <a:r>
                        <a:rPr lang="en-GB" sz="1400" u="sng">
                          <a:effectLst/>
                          <a:hlinkClick r:id="rId6"/>
                        </a:rPr>
                        <a:t>sweat equity</a:t>
                      </a:r>
                      <a:r>
                        <a:rPr lang="en-GB" sz="1400">
                          <a:effectLst/>
                        </a:rPr>
                        <a:t>)</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hu-HU" sz="1400">
                          <a:effectLst/>
                        </a:rPr>
                        <a:t>Az értékesítési bevételek legalább hosszabb távon finanszírozzák a működést.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Saját megtakarított pénzeszközökből / tőketartalékból</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Saját megtakarított pénzeszközökből / tőketartalékból</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extLst>
                  <a:ext uri="{0D108BD9-81ED-4DB2-BD59-A6C34878D82A}">
                    <a16:rowId xmlns:a16="http://schemas.microsoft.com/office/drawing/2014/main" val="3592707580"/>
                  </a:ext>
                </a:extLst>
              </a:tr>
              <a:tr h="676770">
                <a:tc>
                  <a:txBody>
                    <a:bodyPr/>
                    <a:lstStyle/>
                    <a:p>
                      <a:pPr algn="just">
                        <a:lnSpc>
                          <a:spcPct val="107000"/>
                        </a:lnSpc>
                        <a:spcAft>
                          <a:spcPts val="800"/>
                        </a:spcAft>
                      </a:pPr>
                      <a:r>
                        <a:rPr lang="en-GB" sz="1400">
                          <a:effectLst/>
                        </a:rPr>
                        <a:t>A "3F" - befektetés a </a:t>
                      </a:r>
                      <a:r>
                        <a:rPr lang="en-GB" sz="1400" u="sng">
                          <a:effectLst/>
                          <a:hlinkClick r:id="rId7"/>
                        </a:rPr>
                        <a:t>barátoktól, a családtól és a 'bolondoktól</a:t>
                      </a:r>
                      <a:r>
                        <a:rPr lang="en-GB" sz="1400">
                          <a:effectLst/>
                        </a:rPr>
                        <a:t>’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hu-HU" sz="1400">
                          <a:effectLst/>
                        </a:rPr>
                        <a:t>A rövid távú likviditási kihívásokat saját forrásokkal lehet kezelni, vagy…</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egyedi banki hitelből (általában jelzáloggal vagy egyéb biztosítékkal/garanciával)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Kormányzati vagy </a:t>
                      </a:r>
                      <a:r>
                        <a:rPr lang="en-GB" sz="1400" u="sng">
                          <a:effectLst/>
                          <a:hlinkClick r:id="rId8"/>
                        </a:rPr>
                        <a:t>uniós források </a:t>
                      </a:r>
                      <a:r>
                        <a:rPr lang="en-GB" sz="1400">
                          <a:effectLst/>
                        </a:rPr>
                        <a:t>felhasználása a beruházás társfinanszírozására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extLst>
                  <a:ext uri="{0D108BD9-81ED-4DB2-BD59-A6C34878D82A}">
                    <a16:rowId xmlns:a16="http://schemas.microsoft.com/office/drawing/2014/main" val="3079487308"/>
                  </a:ext>
                </a:extLst>
              </a:tr>
              <a:tr h="837080">
                <a:tc>
                  <a:txBody>
                    <a:bodyPr/>
                    <a:lstStyle/>
                    <a:p>
                      <a:pPr algn="just">
                        <a:lnSpc>
                          <a:spcPct val="107000"/>
                        </a:lnSpc>
                        <a:spcAft>
                          <a:spcPts val="800"/>
                        </a:spcAft>
                      </a:pPr>
                      <a:r>
                        <a:rPr lang="en-GB" sz="1400" u="sng">
                          <a:effectLst/>
                          <a:hlinkClick r:id="rId9"/>
                        </a:rPr>
                        <a:t>Üzleti 'angyal' befektetés</a:t>
                      </a:r>
                      <a:r>
                        <a:rPr lang="en-GB" sz="1400">
                          <a:effectLst/>
                        </a:rPr>
                        <a:t>, néha </a:t>
                      </a:r>
                      <a:r>
                        <a:rPr lang="en-GB" sz="1400" u="sng">
                          <a:effectLst/>
                          <a:hlinkClick r:id="rId10"/>
                        </a:rPr>
                        <a:t>kockázati tőke </a:t>
                      </a:r>
                      <a:r>
                        <a:rPr lang="en-GB" sz="1400">
                          <a:effectLst/>
                        </a:rPr>
                        <a:t>(csak </a:t>
                      </a:r>
                      <a:r>
                        <a:rPr lang="en-GB" sz="1400" u="sng">
                          <a:effectLst/>
                          <a:hlinkClick r:id="rId11"/>
                        </a:rPr>
                        <a:t>skálázható induló vállalkozások esetében</a:t>
                      </a:r>
                      <a:r>
                        <a:rPr lang="en-GB" sz="1400">
                          <a:effectLst/>
                        </a:rPr>
                        <a:t>)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 bankhitel kifejezetten likviditáskezelésre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Bérlés vagy lízingelés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Az ügyfelekkel kötött szerződések alapján (</a:t>
                      </a:r>
                      <a:r>
                        <a:rPr lang="en-GB" sz="1400" u="sng">
                          <a:effectLst/>
                          <a:hlinkClick r:id="rId12"/>
                        </a:rPr>
                        <a:t>innováció beszerzése)</a:t>
                      </a:r>
                      <a:r>
                        <a:rPr lang="en-GB" sz="1400">
                          <a:effectLst/>
                        </a:rPr>
                        <a:t>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extLst>
                  <a:ext uri="{0D108BD9-81ED-4DB2-BD59-A6C34878D82A}">
                    <a16:rowId xmlns:a16="http://schemas.microsoft.com/office/drawing/2014/main" val="1473629138"/>
                  </a:ext>
                </a:extLst>
              </a:tr>
              <a:tr h="756926">
                <a:tc>
                  <a:txBody>
                    <a:bodyPr/>
                    <a:lstStyle/>
                    <a:p>
                      <a:pPr>
                        <a:lnSpc>
                          <a:spcPct val="107000"/>
                        </a:lnSpc>
                      </a:pPr>
                      <a:endParaRPr lang="hu-HU" sz="1400">
                        <a:effectLst/>
                        <a:latin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 a beszállítókkal és a vevőkkel megállapított fizetési feltételek egyeztetése és kezelése </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gn="just">
                        <a:lnSpc>
                          <a:spcPct val="107000"/>
                        </a:lnSpc>
                        <a:spcAft>
                          <a:spcPts val="800"/>
                        </a:spcAft>
                      </a:pPr>
                      <a:r>
                        <a:rPr lang="en-GB" sz="1400">
                          <a:effectLst/>
                        </a:rPr>
                        <a:t>Kormányzati vagy </a:t>
                      </a:r>
                      <a:r>
                        <a:rPr lang="en-GB" sz="1400" u="sng">
                          <a:effectLst/>
                          <a:hlinkClick r:id="rId8"/>
                        </a:rPr>
                        <a:t>uniós források </a:t>
                      </a:r>
                      <a:r>
                        <a:rPr lang="en-GB" sz="1400">
                          <a:effectLst/>
                        </a:rPr>
                        <a:t>felhasználása a beruházás társfinanszírozására</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9857" marR="39857" marT="19929" marB="19929"/>
                </a:tc>
                <a:tc>
                  <a:txBody>
                    <a:bodyPr/>
                    <a:lstStyle/>
                    <a:p>
                      <a:pPr>
                        <a:lnSpc>
                          <a:spcPct val="107000"/>
                        </a:lnSpc>
                      </a:pPr>
                      <a:endParaRPr lang="hu-HU" sz="1400" dirty="0">
                        <a:effectLst/>
                        <a:latin typeface="Calibri" panose="020F0502020204030204" pitchFamily="34" charset="0"/>
                        <a:cs typeface="Times New Roman" panose="02020603050405020304" pitchFamily="18" charset="0"/>
                      </a:endParaRPr>
                    </a:p>
                  </a:txBody>
                  <a:tcPr marL="39857" marR="39857" marT="19929" marB="19929"/>
                </a:tc>
                <a:extLst>
                  <a:ext uri="{0D108BD9-81ED-4DB2-BD59-A6C34878D82A}">
                    <a16:rowId xmlns:a16="http://schemas.microsoft.com/office/drawing/2014/main" val="3751592097"/>
                  </a:ext>
                </a:extLst>
              </a:tr>
            </a:tbl>
          </a:graphicData>
        </a:graphic>
      </p:graphicFrame>
    </p:spTree>
    <p:extLst>
      <p:ext uri="{BB962C8B-B14F-4D97-AF65-F5344CB8AC3E}">
        <p14:creationId xmlns:p14="http://schemas.microsoft.com/office/powerpoint/2010/main" val="271845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fontScale="90000"/>
          </a:bodyPr>
          <a:lstStyle/>
          <a:p>
            <a:r>
              <a:rPr lang="hu-HU" sz="4000" b="1" dirty="0"/>
              <a:t>2. FEJEZET</a:t>
            </a:r>
            <a:r>
              <a:rPr lang="es-ES" sz="4000" b="1" dirty="0"/>
              <a:t>: </a:t>
            </a:r>
            <a:r>
              <a:rPr lang="en-US" sz="4000" b="1" dirty="0" err="1"/>
              <a:t>Hagyományos</a:t>
            </a:r>
            <a:r>
              <a:rPr lang="en-US" sz="4000" b="1" dirty="0"/>
              <a:t> </a:t>
            </a:r>
            <a:r>
              <a:rPr lang="en-US" sz="4000" b="1" dirty="0" err="1"/>
              <a:t>üzleti</a:t>
            </a:r>
            <a:r>
              <a:rPr lang="en-US" sz="4000" b="1" dirty="0"/>
              <a:t> </a:t>
            </a:r>
            <a:r>
              <a:rPr lang="en-US" sz="4000" b="1" dirty="0" err="1"/>
              <a:t>modellek</a:t>
            </a:r>
            <a:r>
              <a:rPr lang="en-US" sz="4000" b="1" dirty="0"/>
              <a:t> (</a:t>
            </a:r>
            <a:r>
              <a:rPr lang="hu-HU" sz="4000" b="1" dirty="0"/>
              <a:t>Ü</a:t>
            </a:r>
            <a:r>
              <a:rPr lang="en-US" sz="4000" b="1" dirty="0"/>
              <a:t>M)</a:t>
            </a:r>
            <a:r>
              <a:rPr lang="hu-HU" sz="4000" b="1" dirty="0"/>
              <a:t> </a:t>
            </a:r>
            <a:br>
              <a:rPr lang="es-ES" sz="2000"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461665"/>
          </a:xfrm>
          <a:prstGeom prst="rect">
            <a:avLst/>
          </a:prstGeom>
        </p:spPr>
        <p:txBody>
          <a:bodyPr wrap="square">
            <a:spAutoFit/>
          </a:bodyPr>
          <a:lstStyle/>
          <a:p>
            <a:r>
              <a:rPr lang="en-US" sz="1200" dirty="0">
                <a:solidFill>
                  <a:schemeClr val="tx1">
                    <a:lumMod val="75000"/>
                    <a:lumOff val="25000"/>
                  </a:schemeClr>
                </a:solidFill>
                <a:latin typeface="system-ui"/>
              </a:rPr>
              <a:t>Az </a:t>
            </a:r>
            <a:r>
              <a:rPr lang="en-US" sz="1200" dirty="0" err="1">
                <a:solidFill>
                  <a:schemeClr val="tx1">
                    <a:lumMod val="75000"/>
                    <a:lumOff val="25000"/>
                  </a:schemeClr>
                </a:solidFill>
                <a:latin typeface="system-ui"/>
              </a:rPr>
              <a:t>Európai</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Bizottság</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által</a:t>
            </a:r>
            <a:r>
              <a:rPr lang="en-US" sz="1200" dirty="0">
                <a:solidFill>
                  <a:schemeClr val="tx1">
                    <a:lumMod val="75000"/>
                    <a:lumOff val="25000"/>
                  </a:schemeClr>
                </a:solidFill>
                <a:latin typeface="system-ui"/>
              </a:rPr>
              <a:t> e </a:t>
            </a:r>
            <a:r>
              <a:rPr lang="en-US" sz="1200" dirty="0" err="1">
                <a:solidFill>
                  <a:schemeClr val="tx1">
                    <a:lumMod val="75000"/>
                    <a:lumOff val="25000"/>
                  </a:schemeClr>
                </a:solidFill>
                <a:latin typeface="system-ui"/>
              </a:rPr>
              <a:t>kiadvány</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elkészítéséhez</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nyújtott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támogatás</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nem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jelenti</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tartalom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jóváhagyását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amely</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kizárólag</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szerzők</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véleményét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tükrözi</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és</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Bizottság</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nem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tehető</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felelőssé</a:t>
            </a:r>
            <a:r>
              <a:rPr lang="en-US" sz="1200" dirty="0">
                <a:solidFill>
                  <a:schemeClr val="tx1">
                    <a:lumMod val="75000"/>
                    <a:lumOff val="25000"/>
                  </a:schemeClr>
                </a:solidFill>
                <a:latin typeface="system-ui"/>
              </a:rPr>
              <a:t> a benne </a:t>
            </a:r>
            <a:r>
              <a:rPr lang="en-US" sz="1200" dirty="0" err="1">
                <a:solidFill>
                  <a:schemeClr val="tx1">
                    <a:lumMod val="75000"/>
                    <a:lumOff val="25000"/>
                  </a:schemeClr>
                </a:solidFill>
                <a:latin typeface="system-ui"/>
              </a:rPr>
              <a:t>foglalt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információk</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bármilyen</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felhasználásáért</a:t>
            </a:r>
            <a:r>
              <a:rPr lang="en-US" sz="1200" dirty="0">
                <a:solidFill>
                  <a:schemeClr val="tx1">
                    <a:lumMod val="75000"/>
                    <a:lumOff val="25000"/>
                  </a:schemeClr>
                </a:solidFill>
                <a:latin typeface="system-ui"/>
              </a:rPr>
              <a:t>. </a:t>
            </a: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683928" cy="4965863"/>
          </a:xfrm>
        </p:spPr>
        <p:txBody>
          <a:bodyPr>
            <a:normAutofit fontScale="92500" lnSpcReduction="10000"/>
          </a:bodyPr>
          <a:lstStyle/>
          <a:p>
            <a:pPr algn="just">
              <a:lnSpc>
                <a:spcPct val="120000"/>
              </a:lnSpc>
            </a:pPr>
            <a:r>
              <a:rPr lang="hu-HU" sz="2000" dirty="0">
                <a:effectLst/>
                <a:latin typeface="Calibri" panose="020F0502020204030204" pitchFamily="34" charset="0"/>
                <a:ea typeface="Calibri" panose="020F0502020204030204" pitchFamily="34" charset="0"/>
              </a:rPr>
              <a:t>"</a:t>
            </a:r>
            <a:r>
              <a:rPr lang="en-GB" sz="20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Hagyományos</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n-GB" sz="20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üzleti</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n-GB" sz="20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modelleknek</a:t>
            </a:r>
            <a:r>
              <a:rPr lang="hu-HU" sz="2000" dirty="0">
                <a:effectLst/>
                <a:latin typeface="Calibri" panose="020F0502020204030204" pitchFamily="34" charset="0"/>
                <a:ea typeface="Calibri" panose="020F0502020204030204" pitchFamily="34" charset="0"/>
              </a:rPr>
              <a:t>" nevezzük </a:t>
            </a:r>
            <a:r>
              <a:rPr lang="en-GB" dirty="0" err="1"/>
              <a:t>nevezzük</a:t>
            </a:r>
            <a:r>
              <a:rPr lang="en-GB" dirty="0"/>
              <a:t> a </a:t>
            </a:r>
            <a:r>
              <a:rPr lang="en-GB" dirty="0" err="1"/>
              <a:t>gazdaságainkat</a:t>
            </a:r>
            <a:r>
              <a:rPr lang="en-GB" dirty="0"/>
              <a:t> </a:t>
            </a:r>
            <a:r>
              <a:rPr lang="en-GB" dirty="0" err="1"/>
              <a:t>meghatározó</a:t>
            </a:r>
            <a:r>
              <a:rPr lang="en-GB" dirty="0"/>
              <a:t> </a:t>
            </a:r>
            <a:r>
              <a:rPr lang="en-GB" dirty="0" err="1"/>
              <a:t>modelleket</a:t>
            </a:r>
            <a:r>
              <a:rPr lang="en-GB" dirty="0"/>
              <a:t>, </a:t>
            </a:r>
            <a:r>
              <a:rPr lang="en-GB" dirty="0" err="1"/>
              <a:t>mielőtt</a:t>
            </a:r>
            <a:r>
              <a:rPr lang="en-GB" dirty="0"/>
              <a:t> </a:t>
            </a:r>
            <a:r>
              <a:rPr lang="en-GB" dirty="0" err="1"/>
              <a:t>az</a:t>
            </a:r>
            <a:r>
              <a:rPr lang="en-GB" dirty="0"/>
              <a:t> </a:t>
            </a:r>
            <a:r>
              <a:rPr lang="hu-HU" dirty="0"/>
              <a:t>átalakulást hozó</a:t>
            </a:r>
            <a:r>
              <a:rPr lang="en-GB" dirty="0"/>
              <a:t> </a:t>
            </a:r>
            <a:r>
              <a:rPr lang="en-GB" dirty="0" err="1"/>
              <a:t>informatikai</a:t>
            </a:r>
            <a:r>
              <a:rPr lang="en-GB" dirty="0"/>
              <a:t> </a:t>
            </a:r>
            <a:r>
              <a:rPr lang="en-GB" dirty="0" err="1"/>
              <a:t>megoldások</a:t>
            </a:r>
            <a:r>
              <a:rPr lang="en-GB" dirty="0"/>
              <a:t> - </a:t>
            </a:r>
            <a:r>
              <a:rPr lang="en-GB" dirty="0" err="1"/>
              <a:t>először</a:t>
            </a:r>
            <a:r>
              <a:rPr lang="en-GB" dirty="0"/>
              <a:t> </a:t>
            </a:r>
            <a:r>
              <a:rPr lang="en-GB" dirty="0" err="1"/>
              <a:t>az</a:t>
            </a:r>
            <a:r>
              <a:rPr lang="en-GB" dirty="0"/>
              <a:t> internet, </a:t>
            </a:r>
            <a:r>
              <a:rPr lang="en-GB" dirty="0" err="1"/>
              <a:t>majd</a:t>
            </a:r>
            <a:r>
              <a:rPr lang="en-GB" dirty="0"/>
              <a:t> a </a:t>
            </a:r>
            <a:r>
              <a:rPr lang="en-GB" dirty="0" err="1"/>
              <a:t>mobilitás</a:t>
            </a:r>
            <a:r>
              <a:rPr lang="en-GB" dirty="0"/>
              <a:t>, </a:t>
            </a:r>
            <a:r>
              <a:rPr lang="en-GB" dirty="0" err="1"/>
              <a:t>napjainkban</a:t>
            </a:r>
            <a:r>
              <a:rPr lang="en-GB" dirty="0"/>
              <a:t> </a:t>
            </a:r>
            <a:r>
              <a:rPr lang="en-GB" dirty="0" err="1"/>
              <a:t>pedig</a:t>
            </a:r>
            <a:r>
              <a:rPr lang="en-GB" dirty="0"/>
              <a:t> </a:t>
            </a:r>
            <a:r>
              <a:rPr lang="en-GB" dirty="0" err="1"/>
              <a:t>az</a:t>
            </a:r>
            <a:r>
              <a:rPr lang="en-GB" dirty="0"/>
              <a:t> ML </a:t>
            </a:r>
            <a:r>
              <a:rPr lang="en-GB" dirty="0" err="1"/>
              <a:t>és</a:t>
            </a:r>
            <a:r>
              <a:rPr lang="en-GB" dirty="0"/>
              <a:t> </a:t>
            </a:r>
            <a:r>
              <a:rPr lang="en-GB" dirty="0" err="1"/>
              <a:t>az</a:t>
            </a:r>
            <a:r>
              <a:rPr lang="en-GB" dirty="0"/>
              <a:t> AI (</a:t>
            </a:r>
            <a:r>
              <a:rPr lang="en-GB" dirty="0" err="1"/>
              <a:t>gépi</a:t>
            </a:r>
            <a:r>
              <a:rPr lang="en-GB" dirty="0"/>
              <a:t> </a:t>
            </a:r>
            <a:r>
              <a:rPr lang="en-GB" dirty="0" err="1"/>
              <a:t>tanulás</a:t>
            </a:r>
            <a:r>
              <a:rPr lang="en-GB" dirty="0"/>
              <a:t> </a:t>
            </a:r>
            <a:r>
              <a:rPr lang="en-GB" dirty="0" err="1"/>
              <a:t>és</a:t>
            </a:r>
            <a:r>
              <a:rPr lang="en-GB" dirty="0"/>
              <a:t> </a:t>
            </a:r>
            <a:r>
              <a:rPr lang="en-GB" dirty="0" err="1"/>
              <a:t>mesterséges</a:t>
            </a:r>
            <a:r>
              <a:rPr lang="en-GB" dirty="0"/>
              <a:t> </a:t>
            </a:r>
            <a:r>
              <a:rPr lang="en-GB" dirty="0" err="1"/>
              <a:t>intelligencia</a:t>
            </a:r>
            <a:r>
              <a:rPr lang="en-GB" dirty="0"/>
              <a:t>) - </a:t>
            </a:r>
            <a:r>
              <a:rPr lang="en-GB" dirty="0" err="1"/>
              <a:t>megjelenése</a:t>
            </a:r>
            <a:r>
              <a:rPr lang="en-GB" dirty="0"/>
              <a:t> </a:t>
            </a:r>
            <a:r>
              <a:rPr lang="en-GB" dirty="0" err="1"/>
              <a:t>teljesen</a:t>
            </a:r>
            <a:r>
              <a:rPr lang="en-GB" dirty="0"/>
              <a:t> </a:t>
            </a:r>
            <a:r>
              <a:rPr lang="en-GB" dirty="0" err="1"/>
              <a:t>felborította</a:t>
            </a:r>
            <a:r>
              <a:rPr lang="en-GB" dirty="0"/>
              <a:t> </a:t>
            </a:r>
            <a:r>
              <a:rPr lang="en-GB" dirty="0" err="1"/>
              <a:t>őket</a:t>
            </a:r>
            <a:r>
              <a:rPr lang="en-GB" dirty="0"/>
              <a:t>. </a:t>
            </a:r>
            <a:endParaRPr lang="hu-HU" dirty="0"/>
          </a:p>
          <a:p>
            <a:pPr algn="just">
              <a:lnSpc>
                <a:spcPct val="120000"/>
              </a:lnSpc>
            </a:pPr>
            <a:r>
              <a:rPr lang="en-GB" dirty="0"/>
              <a:t>Más </a:t>
            </a:r>
            <a:r>
              <a:rPr lang="en-GB" dirty="0" err="1"/>
              <a:t>szóval</a:t>
            </a:r>
            <a:r>
              <a:rPr lang="en-GB" dirty="0"/>
              <a:t>, a </a:t>
            </a:r>
            <a:r>
              <a:rPr lang="en-GB" b="1" dirty="0" err="1"/>
              <a:t>hagyományos</a:t>
            </a:r>
            <a:r>
              <a:rPr lang="en-GB" b="1" dirty="0"/>
              <a:t> </a:t>
            </a:r>
            <a:r>
              <a:rPr lang="en-GB" b="1" dirty="0" err="1"/>
              <a:t>modellek</a:t>
            </a:r>
            <a:r>
              <a:rPr lang="en-GB" b="1" dirty="0"/>
              <a:t> a 20. </a:t>
            </a:r>
            <a:r>
              <a:rPr lang="en-GB" b="1" dirty="0" err="1"/>
              <a:t>században</a:t>
            </a:r>
            <a:r>
              <a:rPr lang="en-GB" b="1" dirty="0"/>
              <a:t> </a:t>
            </a:r>
            <a:r>
              <a:rPr lang="en-GB" b="1" dirty="0" err="1"/>
              <a:t>jellemző</a:t>
            </a:r>
            <a:r>
              <a:rPr lang="en-GB" b="1" dirty="0"/>
              <a:t> </a:t>
            </a:r>
            <a:r>
              <a:rPr lang="en-GB" b="1" dirty="0" err="1"/>
              <a:t>üzleti</a:t>
            </a:r>
            <a:r>
              <a:rPr lang="en-GB" b="1" dirty="0"/>
              <a:t> </a:t>
            </a:r>
            <a:r>
              <a:rPr lang="en-GB" b="1" dirty="0" err="1"/>
              <a:t>magatartásformákat</a:t>
            </a:r>
            <a:r>
              <a:rPr lang="en-GB" b="1" dirty="0"/>
              <a:t> </a:t>
            </a:r>
            <a:r>
              <a:rPr lang="en-GB" b="1" dirty="0" err="1"/>
              <a:t>jellemzik</a:t>
            </a:r>
            <a:r>
              <a:rPr lang="en-GB" b="1" dirty="0"/>
              <a:t>.</a:t>
            </a:r>
            <a:r>
              <a:rPr lang="hu-HU" b="1" dirty="0"/>
              <a:t> </a:t>
            </a:r>
            <a:endParaRPr lang="en-GB" b="1" dirty="0"/>
          </a:p>
          <a:p>
            <a:pPr algn="just">
              <a:lnSpc>
                <a:spcPct val="107000"/>
              </a:lnSpc>
              <a:spcAft>
                <a:spcPts val="800"/>
              </a:spcAft>
            </a:pPr>
            <a:r>
              <a:rPr lang="en-GB" sz="1400" dirty="0" err="1">
                <a:effectLst/>
                <a:latin typeface="Calibri" panose="020F0502020204030204" pitchFamily="34" charset="0"/>
                <a:ea typeface="Calibri" panose="020F0502020204030204" pitchFamily="34" charset="0"/>
                <a:cs typeface="Calibri" panose="020F0502020204030204" pitchFamily="34" charset="0"/>
              </a:rPr>
              <a:t>Megjegyzés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az</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ipari</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 </a:t>
            </a:r>
            <a:r>
              <a:rPr lang="en-GB"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forradalmakról</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gazdaságtörténet</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során</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jelentős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innovációk</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meglévő</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üzleti</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modelleket</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arra</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kényszerítették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hogy</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átalakuljanak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és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alkalmazkodjanak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az</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új</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lehetőségekhez</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és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feltételekhez</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történészek</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mezőgazdaság</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majd</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gyártás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kialakulását</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tartják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felelősnek</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meglévő</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üzleti</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modellek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teljes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átalakulásáért</a:t>
            </a:r>
            <a:r>
              <a:rPr lang="en-GB" sz="1400" dirty="0">
                <a:effectLst/>
                <a:latin typeface="Calibri" panose="020F0502020204030204" pitchFamily="34" charset="0"/>
                <a:ea typeface="Calibri" panose="020F0502020204030204" pitchFamily="34" charset="0"/>
                <a:cs typeface="Calibri" panose="020F0502020204030204" pitchFamily="34" charset="0"/>
              </a:rPr>
              <a:t>.  Az </a:t>
            </a:r>
            <a:r>
              <a:rPr lang="en-GB"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első</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 </a:t>
            </a:r>
            <a:r>
              <a:rPr lang="en-GB"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ipari</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 </a:t>
            </a:r>
            <a:r>
              <a:rPr lang="en-GB"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forradalom</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 </a:t>
            </a:r>
            <a:r>
              <a:rPr lang="en-GB" sz="1400" dirty="0">
                <a:effectLst/>
                <a:latin typeface="Calibri" panose="020F0502020204030204" pitchFamily="34" charset="0"/>
                <a:ea typeface="Calibri" panose="020F0502020204030204" pitchFamily="34" charset="0"/>
                <a:cs typeface="Calibri" panose="020F0502020204030204" pitchFamily="34" charset="0"/>
              </a:rPr>
              <a:t>(a </a:t>
            </a:r>
            <a:r>
              <a:rPr lang="en-GB" sz="1400" dirty="0" err="1">
                <a:effectLst/>
                <a:latin typeface="Calibri" panose="020F0502020204030204" pitchFamily="34" charset="0"/>
                <a:ea typeface="Calibri" panose="020F0502020204030204" pitchFamily="34" charset="0"/>
                <a:cs typeface="Calibri" panose="020F0502020204030204" pitchFamily="34" charset="0"/>
              </a:rPr>
              <a:t>gőzgépnek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és</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gépesítésnek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köszönhetően</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második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az</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elektromosság</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feltalálása</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és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az</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ipari</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munkamegosztás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miatt</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harmadik</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globális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termelési</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láncok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létrehozásával</a:t>
            </a:r>
            <a:r>
              <a:rPr lang="en-GB" sz="1400" dirty="0">
                <a:effectLst/>
                <a:latin typeface="Calibri" panose="020F0502020204030204" pitchFamily="34" charset="0"/>
                <a:ea typeface="Calibri" panose="020F0502020204030204" pitchFamily="34" charset="0"/>
                <a:cs typeface="Calibri" panose="020F0502020204030204" pitchFamily="34" charset="0"/>
              </a:rPr>
              <a:t> a 20. </a:t>
            </a:r>
            <a:r>
              <a:rPr lang="en-GB" sz="1400" dirty="0" err="1">
                <a:effectLst/>
                <a:latin typeface="Calibri" panose="020F0502020204030204" pitchFamily="34" charset="0"/>
                <a:ea typeface="Calibri" panose="020F0502020204030204" pitchFamily="34" charset="0"/>
                <a:cs typeface="Calibri" panose="020F0502020204030204" pitchFamily="34" charset="0"/>
              </a:rPr>
              <a:t>század</a:t>
            </a:r>
            <a:r>
              <a:rPr lang="en-GB" sz="1400" dirty="0">
                <a:effectLst/>
                <a:latin typeface="Calibri" panose="020F0502020204030204" pitchFamily="34" charset="0"/>
                <a:ea typeface="Calibri" panose="020F0502020204030204" pitchFamily="34" charset="0"/>
                <a:cs typeface="Calibri" panose="020F0502020204030204" pitchFamily="34" charset="0"/>
              </a:rPr>
              <a:t> 2. </a:t>
            </a:r>
            <a:r>
              <a:rPr lang="en-GB" sz="1400" dirty="0" err="1">
                <a:effectLst/>
                <a:latin typeface="Calibri" panose="020F0502020204030204" pitchFamily="34" charset="0"/>
                <a:ea typeface="Calibri" panose="020F0502020204030204" pitchFamily="34" charset="0"/>
                <a:cs typeface="Calibri" panose="020F0502020204030204" pitchFamily="34" charset="0"/>
              </a:rPr>
              <a:t>felében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és</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negyedik</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 </a:t>
            </a:r>
            <a:r>
              <a:rPr lang="en-GB" sz="1400" dirty="0">
                <a:effectLst/>
                <a:latin typeface="Calibri" panose="020F0502020204030204" pitchFamily="34" charset="0"/>
                <a:ea typeface="Calibri" panose="020F0502020204030204" pitchFamily="34" charset="0"/>
                <a:cs typeface="Calibri" panose="020F0502020204030204" pitchFamily="34" charset="0"/>
              </a:rPr>
              <a:t>(</a:t>
            </a:r>
            <a:r>
              <a:rPr lang="en-GB" sz="1400" dirty="0" err="1">
                <a:effectLst/>
                <a:latin typeface="Calibri" panose="020F0502020204030204" pitchFamily="34" charset="0"/>
                <a:ea typeface="Calibri" panose="020F0502020204030204" pitchFamily="34" charset="0"/>
                <a:cs typeface="Calibri" panose="020F0502020204030204" pitchFamily="34" charset="0"/>
              </a:rPr>
              <a:t>az</a:t>
            </a:r>
            <a:r>
              <a:rPr lang="en-GB" sz="1400" dirty="0">
                <a:effectLst/>
                <a:latin typeface="Calibri" panose="020F0502020204030204" pitchFamily="34" charset="0"/>
                <a:ea typeface="Calibri" panose="020F0502020204030204" pitchFamily="34" charset="0"/>
                <a:cs typeface="Calibri" panose="020F0502020204030204" pitchFamily="34" charset="0"/>
              </a:rPr>
              <a:t> IT </a:t>
            </a:r>
            <a:r>
              <a:rPr lang="en-GB" sz="1400" dirty="0" err="1">
                <a:effectLst/>
                <a:latin typeface="Calibri" panose="020F0502020204030204" pitchFamily="34" charset="0"/>
                <a:ea typeface="Calibri" panose="020F0502020204030204" pitchFamily="34" charset="0"/>
                <a:cs typeface="Calibri" panose="020F0502020204030204" pitchFamily="34" charset="0"/>
              </a:rPr>
              <a:t>és</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robotizáció</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által</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támogatott</a:t>
            </a:r>
            <a:r>
              <a:rPr lang="en-GB" sz="1400" dirty="0">
                <a:effectLst/>
                <a:latin typeface="Calibri" panose="020F0502020204030204" pitchFamily="34" charset="0"/>
                <a:ea typeface="Calibri" panose="020F0502020204030204" pitchFamily="34" charset="0"/>
                <a:cs typeface="Calibri" panose="020F0502020204030204" pitchFamily="34" charset="0"/>
              </a:rPr>
              <a:t>) mind </a:t>
            </a:r>
            <a:r>
              <a:rPr lang="en-GB" sz="1400" dirty="0" err="1">
                <a:effectLst/>
                <a:latin typeface="Calibri" panose="020F0502020204030204" pitchFamily="34" charset="0"/>
                <a:ea typeface="Calibri" panose="020F0502020204030204" pitchFamily="34" charset="0"/>
                <a:cs typeface="Calibri" panose="020F0502020204030204" pitchFamily="34" charset="0"/>
              </a:rPr>
              <a:t>arra</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kényszerítette</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gazdasági</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szereplőket</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hogy</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újragondolják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stratégiáikat</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és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üzleti</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modelljeiket</a:t>
            </a:r>
            <a:r>
              <a:rPr lang="en-GB" sz="1400" dirty="0">
                <a:effectLst/>
                <a:latin typeface="Calibri" panose="020F0502020204030204" pitchFamily="34" charset="0"/>
                <a:ea typeface="Calibri" panose="020F0502020204030204" pitchFamily="34" charset="0"/>
                <a:cs typeface="Calibri" panose="020F0502020204030204" pitchFamily="34" charset="0"/>
              </a:rPr>
              <a:t>. Az </a:t>
            </a:r>
            <a:r>
              <a:rPr lang="en-GB" sz="1400" dirty="0" err="1">
                <a:effectLst/>
                <a:latin typeface="Calibri" panose="020F0502020204030204" pitchFamily="34" charset="0"/>
                <a:ea typeface="Calibri" panose="020F0502020204030204" pitchFamily="34" charset="0"/>
                <a:cs typeface="Calibri" panose="020F0502020204030204" pitchFamily="34" charset="0"/>
              </a:rPr>
              <a:t>új</a:t>
            </a:r>
            <a:r>
              <a:rPr lang="en-GB" sz="1400" dirty="0">
                <a:effectLst/>
                <a:latin typeface="Calibri" panose="020F0502020204030204" pitchFamily="34" charset="0"/>
                <a:ea typeface="Calibri" panose="020F0502020204030204" pitchFamily="34" charset="0"/>
                <a:cs typeface="Calibri" panose="020F0502020204030204" pitchFamily="34" charset="0"/>
              </a:rPr>
              <a:t> IT-</a:t>
            </a:r>
            <a:r>
              <a:rPr lang="en-GB" sz="1400" dirty="0" err="1">
                <a:effectLst/>
                <a:latin typeface="Calibri" panose="020F0502020204030204" pitchFamily="34" charset="0"/>
                <a:ea typeface="Calibri" panose="020F0502020204030204" pitchFamily="34" charset="0"/>
                <a:cs typeface="Calibri" panose="020F0502020204030204" pitchFamily="34" charset="0"/>
              </a:rPr>
              <a:t>fejlesztések</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és</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mesterséges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intelligencia</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által</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vezérelt</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ötödik</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 </a:t>
            </a:r>
            <a:r>
              <a:rPr lang="en-GB"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forradalom</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 </a:t>
            </a:r>
            <a:r>
              <a:rPr lang="en-GB" sz="1400" dirty="0">
                <a:effectLst/>
                <a:latin typeface="Calibri" panose="020F0502020204030204" pitchFamily="34" charset="0"/>
                <a:ea typeface="Calibri" panose="020F0502020204030204" pitchFamily="34" charset="0"/>
                <a:cs typeface="Calibri" panose="020F0502020204030204" pitchFamily="34" charset="0"/>
              </a:rPr>
              <a:t>a </a:t>
            </a:r>
            <a:r>
              <a:rPr lang="en-GB" sz="1400" dirty="0" err="1">
                <a:effectLst/>
                <a:latin typeface="Calibri" panose="020F0502020204030204" pitchFamily="34" charset="0"/>
                <a:ea typeface="Calibri" panose="020F0502020204030204" pitchFamily="34" charset="0"/>
                <a:cs typeface="Calibri" panose="020F0502020204030204" pitchFamily="34" charset="0"/>
              </a:rPr>
              <a:t>küszöbön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áll</a:t>
            </a:r>
            <a:r>
              <a:rPr lang="en-GB" sz="1400" dirty="0">
                <a:effectLst/>
                <a:latin typeface="Calibri" panose="020F0502020204030204" pitchFamily="34" charset="0"/>
                <a:ea typeface="Calibri" panose="020F0502020204030204" pitchFamily="34" charset="0"/>
                <a:cs typeface="Calibri" panose="020F0502020204030204" pitchFamily="34" charset="0"/>
              </a:rPr>
              <a:t> - </a:t>
            </a:r>
            <a:r>
              <a:rPr lang="en-GB" sz="1400" dirty="0" err="1">
                <a:effectLst/>
                <a:latin typeface="Calibri" panose="020F0502020204030204" pitchFamily="34" charset="0"/>
                <a:ea typeface="Calibri" panose="020F0502020204030204" pitchFamily="34" charset="0"/>
                <a:cs typeface="Calibri" panose="020F0502020204030204" pitchFamily="34" charset="0"/>
              </a:rPr>
              <a:t>az</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új</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modellekre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való</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átállást</a:t>
            </a:r>
            <a:r>
              <a:rPr lang="en-GB" sz="1400" dirty="0">
                <a:effectLst/>
                <a:latin typeface="Calibri" panose="020F0502020204030204" pitchFamily="34" charset="0"/>
                <a:ea typeface="Calibri" panose="020F0502020204030204" pitchFamily="34" charset="0"/>
                <a:cs typeface="Calibri" panose="020F0502020204030204" pitchFamily="34" charset="0"/>
              </a:rPr>
              <a:t> a </a:t>
            </a:r>
            <a:r>
              <a:rPr lang="en-GB" sz="1400" dirty="0" err="1">
                <a:effectLst/>
                <a:latin typeface="Calibri" panose="020F0502020204030204" pitchFamily="34" charset="0"/>
                <a:ea typeface="Calibri" panose="020F0502020204030204" pitchFamily="34" charset="0"/>
                <a:cs typeface="Calibri" panose="020F0502020204030204" pitchFamily="34" charset="0"/>
              </a:rPr>
              <a:t>mindennapjainkban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tapasztaljuk</a:t>
            </a: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spTree>
    <p:extLst>
      <p:ext uri="{BB962C8B-B14F-4D97-AF65-F5344CB8AC3E}">
        <p14:creationId xmlns:p14="http://schemas.microsoft.com/office/powerpoint/2010/main" val="372717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Az </a:t>
            </a:r>
            <a:r>
              <a:rPr lang="hu-HU" sz="1800" b="1" dirty="0">
                <a:effectLst/>
                <a:latin typeface="Calibri" panose="020F0502020204030204" pitchFamily="34" charset="0"/>
                <a:ea typeface="Calibri" panose="020F0502020204030204" pitchFamily="34" charset="0"/>
                <a:cs typeface="Calibri" panose="020F0502020204030204" pitchFamily="34" charset="0"/>
              </a:rPr>
              <a:t>üzletektől a fogyasztókig</a:t>
            </a:r>
            <a:r>
              <a:rPr lang="hu-HU" sz="1800" dirty="0">
                <a:effectLst/>
                <a:latin typeface="Calibri" panose="020F0502020204030204" pitchFamily="34" charset="0"/>
                <a:ea typeface="Calibri" panose="020F0502020204030204" pitchFamily="34" charset="0"/>
                <a:cs typeface="Calibri" panose="020F0502020204030204" pitchFamily="34" charset="0"/>
              </a:rPr>
              <a:t> - A hagyományos kisvállalkozások az emberi társadalmak hajnala óta léteznek. Egyszerűen arra a felismerésre épülnek, hogy egy </a:t>
            </a:r>
            <a:r>
              <a:rPr lang="hu-HU" sz="1800" b="1" dirty="0">
                <a:effectLst/>
                <a:latin typeface="Calibri" panose="020F0502020204030204" pitchFamily="34" charset="0"/>
                <a:ea typeface="Calibri" panose="020F0502020204030204" pitchFamily="34" charset="0"/>
                <a:cs typeface="Calibri" panose="020F0502020204030204" pitchFamily="34" charset="0"/>
              </a:rPr>
              <a:t>kisvállalkozás</a:t>
            </a:r>
            <a:r>
              <a:rPr lang="hu-HU" sz="1800" dirty="0">
                <a:effectLst/>
                <a:latin typeface="Calibri" panose="020F0502020204030204" pitchFamily="34" charset="0"/>
                <a:ea typeface="Calibri" panose="020F0502020204030204" pitchFamily="34" charset="0"/>
                <a:cs typeface="Calibri" panose="020F0502020204030204" pitchFamily="34" charset="0"/>
              </a:rPr>
              <a:t> - eredetileg egy családon belül vagy szakemberek egy meghatározott csoportjával (céhek, stb.) - </a:t>
            </a:r>
            <a:r>
              <a:rPr lang="hu-HU" sz="1800" b="1" dirty="0">
                <a:effectLst/>
                <a:latin typeface="Calibri" panose="020F0502020204030204" pitchFamily="34" charset="0"/>
                <a:ea typeface="Calibri" panose="020F0502020204030204" pitchFamily="34" charset="0"/>
                <a:cs typeface="Calibri" panose="020F0502020204030204" pitchFamily="34" charset="0"/>
              </a:rPr>
              <a:t>képes árukat és szolgáltatásokat előállítani, kínálni</a:t>
            </a:r>
            <a:r>
              <a:rPr lang="hu-HU" sz="1800" dirty="0">
                <a:effectLst/>
                <a:latin typeface="Calibri" panose="020F0502020204030204" pitchFamily="34" charset="0"/>
                <a:ea typeface="Calibri" panose="020F0502020204030204" pitchFamily="34" charset="0"/>
                <a:cs typeface="Calibri" panose="020F0502020204030204" pitchFamily="34" charset="0"/>
              </a:rPr>
              <a:t> más emberek, a közösségük, a vásárlóik - számára.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Ha közvetlenül el akarja érni a vásárlóit, akkor értékesítési lehetőségeket kell találnia, hogy találkozhasson velük.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B" dirty="0"/>
          </a:p>
          <a:p>
            <a:pPr algn="just"/>
            <a:endParaRPr lang="en-GB" dirty="0"/>
          </a:p>
          <a:p>
            <a:pPr algn="just"/>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lstStyle/>
          <a:p>
            <a:r>
              <a:rPr lang="hu-HU" sz="4000" b="1" dirty="0"/>
              <a:t>2. FEJEZET</a:t>
            </a:r>
            <a:r>
              <a:rPr lang="es-ES" sz="4000" b="1" dirty="0"/>
              <a:t>: </a:t>
            </a:r>
            <a:r>
              <a:rPr lang="en-US" sz="4000" b="1" dirty="0" err="1"/>
              <a:t>Hagyományos</a:t>
            </a:r>
            <a:r>
              <a:rPr lang="en-US" sz="4000" b="1" dirty="0"/>
              <a:t> </a:t>
            </a:r>
            <a:r>
              <a:rPr lang="en-US" sz="4000" b="1" dirty="0" err="1"/>
              <a:t>üzleti</a:t>
            </a:r>
            <a:r>
              <a:rPr lang="en-US" sz="4000" b="1" dirty="0"/>
              <a:t> </a:t>
            </a:r>
            <a:r>
              <a:rPr lang="en-US" sz="4000" b="1" dirty="0" err="1"/>
              <a:t>modellek</a:t>
            </a:r>
            <a:r>
              <a:rPr lang="en-US" sz="4000" b="1" dirty="0"/>
              <a:t> (</a:t>
            </a:r>
            <a:r>
              <a:rPr lang="hu-HU" sz="4000" b="1" dirty="0"/>
              <a:t>Ü</a:t>
            </a:r>
            <a:r>
              <a:rPr lang="en-US" sz="4000" b="1" dirty="0"/>
              <a:t>M)</a:t>
            </a:r>
            <a:r>
              <a:rPr lang="hu-HU" sz="4000" b="1" dirty="0"/>
              <a:t> </a:t>
            </a:r>
            <a:br>
              <a:rPr lang="en-GB" dirty="0"/>
            </a:br>
            <a:r>
              <a:rPr lang="en-GB" sz="2800" dirty="0"/>
              <a:t>2.1 B2C</a:t>
            </a:r>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pic>
        <p:nvPicPr>
          <p:cNvPr id="11" name="Obrázok 10"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2" name="Content Placeholder 1" descr="Shape&#10;&#10;Description automatically generated">
            <a:extLst>
              <a:ext uri="{FF2B5EF4-FFF2-40B4-BE49-F238E27FC236}">
                <a16:creationId xmlns:a16="http://schemas.microsoft.com/office/drawing/2014/main" id="{E839AD8C-5B98-192C-4A57-D904B6C967ED}"/>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997700" y="2074863"/>
            <a:ext cx="3378200" cy="3378200"/>
          </a:xfrm>
          <a:prstGeom prst="rect">
            <a:avLst/>
          </a:prstGeom>
        </p:spPr>
      </p:pic>
    </p:spTree>
    <p:extLst>
      <p:ext uri="{BB962C8B-B14F-4D97-AF65-F5344CB8AC3E}">
        <p14:creationId xmlns:p14="http://schemas.microsoft.com/office/powerpoint/2010/main" val="27803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21D634-62BD-F205-5FB8-0F12CE1DFAE9}"/>
              </a:ext>
            </a:extLst>
          </p:cNvPr>
          <p:cNvSpPr>
            <a:spLocks noGrp="1"/>
          </p:cNvSpPr>
          <p:nvPr>
            <p:ph type="title"/>
          </p:nvPr>
        </p:nvSpPr>
        <p:spPr/>
        <p:txBody>
          <a:bodyPr/>
          <a:lstStyle/>
          <a:p>
            <a:r>
              <a:rPr lang="hu-HU" sz="4800" b="1" dirty="0"/>
              <a:t>2. FEJEZET</a:t>
            </a:r>
            <a:r>
              <a:rPr lang="es-ES" sz="4800" b="1" dirty="0"/>
              <a:t>: </a:t>
            </a:r>
            <a:r>
              <a:rPr lang="en-US" sz="4800" b="1" dirty="0" err="1"/>
              <a:t>Hagyományos</a:t>
            </a:r>
            <a:r>
              <a:rPr lang="en-US" sz="4800" b="1" dirty="0"/>
              <a:t> </a:t>
            </a:r>
            <a:r>
              <a:rPr lang="en-US" sz="4800" b="1" dirty="0" err="1"/>
              <a:t>üzleti</a:t>
            </a:r>
            <a:r>
              <a:rPr lang="en-US" sz="4800" b="1" dirty="0"/>
              <a:t> </a:t>
            </a:r>
            <a:r>
              <a:rPr lang="en-US" sz="4800" b="1" dirty="0" err="1"/>
              <a:t>modellek</a:t>
            </a:r>
            <a:r>
              <a:rPr lang="en-US" sz="4800" b="1" dirty="0"/>
              <a:t> </a:t>
            </a:r>
            <a:br>
              <a:rPr lang="en-GB" sz="4800" dirty="0"/>
            </a:br>
            <a:r>
              <a:rPr lang="en-GB" sz="3600" dirty="0"/>
              <a:t>2.1 B2C</a:t>
            </a:r>
            <a:endParaRPr lang="en-GB" dirty="0"/>
          </a:p>
        </p:txBody>
      </p:sp>
      <p:graphicFrame>
        <p:nvGraphicFramePr>
          <p:cNvPr id="5" name="Tartalom helye 4">
            <a:extLst>
              <a:ext uri="{FF2B5EF4-FFF2-40B4-BE49-F238E27FC236}">
                <a16:creationId xmlns:a16="http://schemas.microsoft.com/office/drawing/2014/main" id="{45EAD2F3-9F78-9D9C-B6A6-0CCA36D7EC9D}"/>
              </a:ext>
            </a:extLst>
          </p:cNvPr>
          <p:cNvGraphicFramePr>
            <a:graphicFrameLocks noGrp="1"/>
          </p:cNvGraphicFramePr>
          <p:nvPr>
            <p:ph idx="1"/>
            <p:extLst>
              <p:ext uri="{D42A27DB-BD31-4B8C-83A1-F6EECF244321}">
                <p14:modId xmlns:p14="http://schemas.microsoft.com/office/powerpoint/2010/main" val="1497529502"/>
              </p:ext>
            </p:extLst>
          </p:nvPr>
        </p:nvGraphicFramePr>
        <p:xfrm>
          <a:off x="1171575" y="2209801"/>
          <a:ext cx="9983788" cy="365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tart">
            <a:extLst>
              <a:ext uri="{FF2B5EF4-FFF2-40B4-BE49-F238E27FC236}">
                <a16:creationId xmlns:a16="http://schemas.microsoft.com/office/drawing/2014/main" id="{67830C5B-DE61-E841-9734-1B814543EA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a:extLst>
              <a:ext uri="{FF2B5EF4-FFF2-40B4-BE49-F238E27FC236}">
                <a16:creationId xmlns:a16="http://schemas.microsoft.com/office/drawing/2014/main" id="{FEA4BFBE-5F65-66FD-7A27-0FC6906A0C00}"/>
              </a:ext>
            </a:extLst>
          </p:cNvPr>
          <p:cNvSpPr txBox="1"/>
          <p:nvPr/>
        </p:nvSpPr>
        <p:spPr>
          <a:xfrm>
            <a:off x="1097280" y="1826627"/>
            <a:ext cx="7744941" cy="400110"/>
          </a:xfrm>
          <a:prstGeom prst="rect">
            <a:avLst/>
          </a:prstGeom>
          <a:noFill/>
        </p:spPr>
        <p:txBody>
          <a:bodyPr wrap="none" rtlCol="0">
            <a:spAutoFit/>
          </a:bodyPr>
          <a:lstStyle/>
          <a:p>
            <a:r>
              <a:rPr lang="en-GB" sz="2000" dirty="0" err="1">
                <a:solidFill>
                  <a:schemeClr val="tx1">
                    <a:lumMod val="75000"/>
                    <a:lumOff val="25000"/>
                  </a:schemeClr>
                </a:solidFill>
              </a:rPr>
              <a:t>Egy</a:t>
            </a:r>
            <a:r>
              <a:rPr lang="en-GB" sz="2000" dirty="0">
                <a:solidFill>
                  <a:schemeClr val="tx1">
                    <a:lumMod val="75000"/>
                    <a:lumOff val="25000"/>
                  </a:schemeClr>
                </a:solidFill>
              </a:rPr>
              <a:t> B2C </a:t>
            </a:r>
            <a:r>
              <a:rPr lang="en-GB" sz="2000" dirty="0" err="1">
                <a:solidFill>
                  <a:schemeClr val="tx1">
                    <a:lumMod val="75000"/>
                    <a:lumOff val="25000"/>
                  </a:schemeClr>
                </a:solidFill>
              </a:rPr>
              <a:t>üzleti</a:t>
            </a:r>
            <a:r>
              <a:rPr lang="en-GB" sz="2000" dirty="0">
                <a:solidFill>
                  <a:schemeClr val="tx1">
                    <a:lumMod val="75000"/>
                    <a:lumOff val="25000"/>
                  </a:schemeClr>
                </a:solidFill>
              </a:rPr>
              <a:t> </a:t>
            </a:r>
            <a:r>
              <a:rPr lang="en-GB" sz="2000" dirty="0" err="1">
                <a:solidFill>
                  <a:schemeClr val="tx1">
                    <a:lumMod val="75000"/>
                    <a:lumOff val="25000"/>
                  </a:schemeClr>
                </a:solidFill>
              </a:rPr>
              <a:t>modellben</a:t>
            </a:r>
            <a:r>
              <a:rPr lang="en-GB" sz="2000" dirty="0">
                <a:solidFill>
                  <a:schemeClr val="tx1">
                    <a:lumMod val="75000"/>
                    <a:lumOff val="25000"/>
                  </a:schemeClr>
                </a:solidFill>
              </a:rPr>
              <a:t> a </a:t>
            </a:r>
            <a:r>
              <a:rPr lang="en-GB" sz="2000" dirty="0" err="1">
                <a:solidFill>
                  <a:schemeClr val="tx1">
                    <a:lumMod val="75000"/>
                    <a:lumOff val="25000"/>
                  </a:schemeClr>
                </a:solidFill>
              </a:rPr>
              <a:t>vállalkozónak</a:t>
            </a:r>
            <a:r>
              <a:rPr lang="en-GB" sz="2000" dirty="0">
                <a:solidFill>
                  <a:schemeClr val="tx1">
                    <a:lumMod val="75000"/>
                    <a:lumOff val="25000"/>
                  </a:schemeClr>
                </a:solidFill>
              </a:rPr>
              <a:t> </a:t>
            </a:r>
            <a:r>
              <a:rPr lang="hu-HU" sz="2000" dirty="0">
                <a:solidFill>
                  <a:schemeClr val="tx1">
                    <a:lumMod val="75000"/>
                    <a:lumOff val="25000"/>
                  </a:schemeClr>
                </a:solidFill>
              </a:rPr>
              <a:t>a következőkkel kell </a:t>
            </a:r>
            <a:r>
              <a:rPr lang="en-GB" sz="2000" dirty="0" err="1">
                <a:solidFill>
                  <a:schemeClr val="tx1">
                    <a:lumMod val="75000"/>
                    <a:lumOff val="25000"/>
                  </a:schemeClr>
                </a:solidFill>
              </a:rPr>
              <a:t>terveznie</a:t>
            </a:r>
            <a:r>
              <a:rPr lang="hu-HU" sz="2000" dirty="0">
                <a:solidFill>
                  <a:schemeClr val="tx1">
                    <a:lumMod val="75000"/>
                    <a:lumOff val="25000"/>
                  </a:schemeClr>
                </a:solidFill>
              </a:rPr>
              <a:t>…</a:t>
            </a:r>
            <a:endParaRPr lang="en-GB" dirty="0"/>
          </a:p>
        </p:txBody>
      </p:sp>
      <p:pic>
        <p:nvPicPr>
          <p:cNvPr id="8" name="Obrázok 10" descr="Obrázok, na ktorom je text&#10;&#10;Automaticky generovaný popis">
            <a:extLst>
              <a:ext uri="{FF2B5EF4-FFF2-40B4-BE49-F238E27FC236}">
                <a16:creationId xmlns:a16="http://schemas.microsoft.com/office/drawing/2014/main" id="{2E3067C2-612C-6B5D-8B2F-5DEE37C1A1B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Szövegdoboz 9">
            <a:extLst>
              <a:ext uri="{FF2B5EF4-FFF2-40B4-BE49-F238E27FC236}">
                <a16:creationId xmlns:a16="http://schemas.microsoft.com/office/drawing/2014/main" id="{4AB823B7-5AA4-B89D-49D7-7DE18ED4BEBE}"/>
              </a:ext>
            </a:extLst>
          </p:cNvPr>
          <p:cNvSpPr txBox="1"/>
          <p:nvPr/>
        </p:nvSpPr>
        <p:spPr>
          <a:xfrm>
            <a:off x="171450" y="6396335"/>
            <a:ext cx="11838787" cy="461665"/>
          </a:xfrm>
          <a:prstGeom prst="rect">
            <a:avLst/>
          </a:prstGeom>
          <a:noFill/>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Tree>
    <p:extLst>
      <p:ext uri="{BB962C8B-B14F-4D97-AF65-F5344CB8AC3E}">
        <p14:creationId xmlns:p14="http://schemas.microsoft.com/office/powerpoint/2010/main" val="107674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a:bodyPr>
          <a:lstStyle/>
          <a:p>
            <a:pPr algn="just">
              <a:lnSpc>
                <a:spcPct val="107000"/>
              </a:lnSpc>
              <a:spcAft>
                <a:spcPts val="800"/>
              </a:spcAft>
            </a:pPr>
            <a:r>
              <a:rPr lang="hu-HU" b="1" dirty="0">
                <a:effectLst/>
                <a:latin typeface="Calibri" panose="020F0502020204030204" pitchFamily="34" charset="0"/>
                <a:ea typeface="Calibri" panose="020F0502020204030204" pitchFamily="34" charset="0"/>
                <a:cs typeface="Calibri" panose="020F0502020204030204" pitchFamily="34" charset="0"/>
              </a:rPr>
              <a:t>Vállalkozástól vállalkozásig (és hasonlóképpen, vállalkozástól kormányzatig</a:t>
            </a:r>
            <a:r>
              <a:rPr lang="hu-HU" dirty="0">
                <a:effectLst/>
                <a:latin typeface="Calibri" panose="020F0502020204030204" pitchFamily="34" charset="0"/>
                <a:ea typeface="Calibri" panose="020F0502020204030204" pitchFamily="34" charset="0"/>
                <a:cs typeface="Calibri" panose="020F0502020204030204" pitchFamily="34" charset="0"/>
              </a:rPr>
              <a:t>) - Az áruk és szolgáltatások értékesítése egy másik vállalatnak vagy állami/kormányzati szerveknek több szempontból is különbözik az egyszerű B2C üzletektől. A legfontosabb, hogy sokkal kisebb számú ügyféllel kell foglalkoznia, de cserébe nehezebb megszerezni őket, és sokkal fontosabb, hogy megtartsa őket (vagy legalábbis jó portfóliót építsen ki, hogy ne csak 1-2 egyedüli vásárlótól </a:t>
            </a:r>
            <a:r>
              <a:rPr lang="hu-HU" dirty="0" err="1">
                <a:effectLst/>
                <a:latin typeface="Calibri" panose="020F0502020204030204" pitchFamily="34" charset="0"/>
                <a:ea typeface="Calibri" panose="020F0502020204030204" pitchFamily="34" charset="0"/>
                <a:cs typeface="Calibri" panose="020F0502020204030204" pitchFamily="34" charset="0"/>
              </a:rPr>
              <a:t>függjön</a:t>
            </a:r>
            <a:r>
              <a:rPr lang="hu-HU" dirty="0">
                <a:effectLst/>
                <a:latin typeface="Calibri" panose="020F0502020204030204" pitchFamily="34" charset="0"/>
                <a:ea typeface="Calibri" panose="020F0502020204030204" pitchFamily="34" charset="0"/>
                <a:cs typeface="Calibri" panose="020F0502020204030204" pitchFamily="34" charset="0"/>
              </a:rPr>
              <a:t>).</a:t>
            </a:r>
            <a:endParaRPr lang="hu-HU"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B" dirty="0"/>
          </a:p>
          <a:p>
            <a:pPr algn="just"/>
            <a:endParaRPr lang="en-GB" dirty="0"/>
          </a:p>
          <a:p>
            <a:pPr algn="just"/>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lstStyle/>
          <a:p>
            <a:r>
              <a:rPr lang="hu-HU" sz="4000" b="1" dirty="0"/>
              <a:t>2. FEJEZET</a:t>
            </a:r>
            <a:r>
              <a:rPr lang="es-ES" sz="4000" b="1" dirty="0"/>
              <a:t>: </a:t>
            </a:r>
            <a:r>
              <a:rPr lang="en-US" sz="4000" b="1" dirty="0" err="1"/>
              <a:t>Hagyományos</a:t>
            </a:r>
            <a:r>
              <a:rPr lang="en-US" sz="4000" b="1" dirty="0"/>
              <a:t> </a:t>
            </a:r>
            <a:r>
              <a:rPr lang="en-US" sz="4000" b="1" dirty="0" err="1"/>
              <a:t>üzleti</a:t>
            </a:r>
            <a:r>
              <a:rPr lang="en-US" sz="4000" b="1" dirty="0"/>
              <a:t> </a:t>
            </a:r>
            <a:r>
              <a:rPr lang="en-US" sz="4000" b="1" dirty="0" err="1"/>
              <a:t>modellek</a:t>
            </a:r>
            <a:r>
              <a:rPr lang="en-US" sz="4000" b="1" dirty="0"/>
              <a:t> </a:t>
            </a:r>
            <a:br>
              <a:rPr lang="en-GB" dirty="0"/>
            </a:br>
            <a:r>
              <a:rPr lang="en-GB" sz="2800" dirty="0"/>
              <a:t>2.2 B2B</a:t>
            </a:r>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pic>
        <p:nvPicPr>
          <p:cNvPr id="11" name="Obrázok 10"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6" name="Content Placeholder 5" descr="Diagram&#10;&#10;Description automatically generated with medium confidence">
            <a:extLst>
              <a:ext uri="{FF2B5EF4-FFF2-40B4-BE49-F238E27FC236}">
                <a16:creationId xmlns:a16="http://schemas.microsoft.com/office/drawing/2014/main" id="{D6521D1E-67FC-CE78-1F0C-920A56B2D4CF}"/>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218238" y="2592354"/>
            <a:ext cx="4937125" cy="2795654"/>
          </a:xfrm>
          <a:prstGeom prst="rect">
            <a:avLst/>
          </a:prstGeom>
        </p:spPr>
      </p:pic>
    </p:spTree>
    <p:extLst>
      <p:ext uri="{BB962C8B-B14F-4D97-AF65-F5344CB8AC3E}">
        <p14:creationId xmlns:p14="http://schemas.microsoft.com/office/powerpoint/2010/main" val="297817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72CE39-0590-0BE6-D95C-415A64C1C29C}"/>
              </a:ext>
            </a:extLst>
          </p:cNvPr>
          <p:cNvSpPr>
            <a:spLocks noGrp="1"/>
          </p:cNvSpPr>
          <p:nvPr>
            <p:ph type="title"/>
          </p:nvPr>
        </p:nvSpPr>
        <p:spPr/>
        <p:txBody>
          <a:bodyPr/>
          <a:lstStyle/>
          <a:p>
            <a:r>
              <a:rPr lang="hu-HU" sz="4800" b="1" dirty="0"/>
              <a:t>2. FEJEZET</a:t>
            </a:r>
            <a:r>
              <a:rPr lang="es-ES" sz="4800" b="1" dirty="0"/>
              <a:t>: </a:t>
            </a:r>
            <a:r>
              <a:rPr lang="en-US" sz="4800" b="1" dirty="0" err="1"/>
              <a:t>Hagyományos</a:t>
            </a:r>
            <a:r>
              <a:rPr lang="en-US" sz="4800" b="1" dirty="0"/>
              <a:t> </a:t>
            </a:r>
            <a:r>
              <a:rPr lang="en-US" sz="4800" b="1" dirty="0" err="1"/>
              <a:t>üzleti</a:t>
            </a:r>
            <a:r>
              <a:rPr lang="en-US" sz="4800" b="1" dirty="0"/>
              <a:t> </a:t>
            </a:r>
            <a:r>
              <a:rPr lang="en-US" sz="4800" b="1" dirty="0" err="1"/>
              <a:t>modellek</a:t>
            </a:r>
            <a:r>
              <a:rPr lang="en-US" sz="4800" b="1" dirty="0"/>
              <a:t> </a:t>
            </a:r>
            <a:br>
              <a:rPr lang="en-GB" dirty="0"/>
            </a:br>
            <a:r>
              <a:rPr lang="en-GB" sz="3600" dirty="0"/>
              <a:t>2.2 B2B</a:t>
            </a:r>
            <a:endParaRPr lang="en-GB" dirty="0"/>
          </a:p>
        </p:txBody>
      </p:sp>
      <p:sp>
        <p:nvSpPr>
          <p:cNvPr id="3" name="Tartalom helye 2">
            <a:extLst>
              <a:ext uri="{FF2B5EF4-FFF2-40B4-BE49-F238E27FC236}">
                <a16:creationId xmlns:a16="http://schemas.microsoft.com/office/drawing/2014/main" id="{546BC2EF-03A9-9729-93D9-D8B201DEA78D}"/>
              </a:ext>
            </a:extLst>
          </p:cNvPr>
          <p:cNvSpPr>
            <a:spLocks noGrp="1"/>
          </p:cNvSpPr>
          <p:nvPr>
            <p:ph idx="1"/>
          </p:nvPr>
        </p:nvSpPr>
        <p:spPr/>
        <p:txBody>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Egy B2B üzleti modellben a vállalkozónak a következőkkel kell terveznie…</a:t>
            </a:r>
            <a:endParaRPr lang="en-GB" dirty="0"/>
          </a:p>
        </p:txBody>
      </p:sp>
      <p:pic>
        <p:nvPicPr>
          <p:cNvPr id="4" name="Picture 2" descr="Restart">
            <a:extLst>
              <a:ext uri="{FF2B5EF4-FFF2-40B4-BE49-F238E27FC236}">
                <a16:creationId xmlns:a16="http://schemas.microsoft.com/office/drawing/2014/main" id="{F7B5CCEA-60AB-10F4-A135-79AFBEB22D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D11ACC05-A679-B8EE-46B3-11DE01E70A09}"/>
              </a:ext>
            </a:extLst>
          </p:cNvPr>
          <p:cNvGraphicFramePr/>
          <p:nvPr>
            <p:extLst>
              <p:ext uri="{D42A27DB-BD31-4B8C-83A1-F6EECF244321}">
                <p14:modId xmlns:p14="http://schemas.microsoft.com/office/powerpoint/2010/main" val="141010338"/>
              </p:ext>
            </p:extLst>
          </p:nvPr>
        </p:nvGraphicFramePr>
        <p:xfrm>
          <a:off x="1457325" y="2305050"/>
          <a:ext cx="9324975" cy="383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Obrázok 6" descr="Obrázok, na ktorom je text&#10;&#10;Automaticky generovaný popis">
            <a:extLst>
              <a:ext uri="{FF2B5EF4-FFF2-40B4-BE49-F238E27FC236}">
                <a16:creationId xmlns:a16="http://schemas.microsoft.com/office/drawing/2014/main" id="{1CEF2DFD-3DA6-99E9-D288-064F7485B25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128653" y="5836179"/>
            <a:ext cx="2027384" cy="455825"/>
          </a:xfrm>
          <a:prstGeom prst="rect">
            <a:avLst/>
          </a:prstGeom>
        </p:spPr>
      </p:pic>
      <p:sp>
        <p:nvSpPr>
          <p:cNvPr id="7" name="Rectángulo 7">
            <a:extLst>
              <a:ext uri="{FF2B5EF4-FFF2-40B4-BE49-F238E27FC236}">
                <a16:creationId xmlns:a16="http://schemas.microsoft.com/office/drawing/2014/main" id="{5EBD8E7C-43C2-81A3-7793-DA5B91655D7F}"/>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Tree>
    <p:extLst>
      <p:ext uri="{BB962C8B-B14F-4D97-AF65-F5344CB8AC3E}">
        <p14:creationId xmlns:p14="http://schemas.microsoft.com/office/powerpoint/2010/main" val="245706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lnSpcReduction="10000"/>
          </a:bodyPr>
          <a:lstStyle/>
          <a:p>
            <a:pPr algn="just">
              <a:lnSpc>
                <a:spcPct val="120000"/>
              </a:lnSpc>
            </a:pPr>
            <a:r>
              <a:rPr lang="hu-HU" dirty="0"/>
              <a:t>A </a:t>
            </a:r>
            <a:r>
              <a:rPr lang="en-GB" sz="20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franchise-</a:t>
            </a:r>
            <a:r>
              <a:rPr lang="en-GB" sz="20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modellben</a:t>
            </a:r>
            <a:r>
              <a:rPr lang="hu-HU" dirty="0"/>
              <a:t> a koncepció egy sikeres modellre épül, amely bizonyítottan működik és nyereséget termel az adott környezetben. Ennek a modellnek a tulajdonosa - a franchise-szolgáltató - eladja a "receptet" - a franchise-vevőnek. A recept tartalmazza a pontos üzleti modellt, a márkát és a vonatkozó szellemi tulajdont, gyakran a beszállítói/beszállítói kapcsolatokat, valamint a működésre vonatkozó némileg szigorú szabályokat (a fő márka védelme érdekében).</a:t>
            </a:r>
            <a:endParaRPr lang="en-GB" dirty="0"/>
          </a:p>
          <a:p>
            <a:pPr algn="just"/>
            <a:endParaRPr lang="en-GB" dirty="0"/>
          </a:p>
          <a:p>
            <a:pPr algn="just"/>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lstStyle/>
          <a:p>
            <a:r>
              <a:rPr lang="hu-HU" sz="4000" b="1" dirty="0"/>
              <a:t>2. FEJEZET</a:t>
            </a:r>
            <a:r>
              <a:rPr lang="es-ES" sz="4000" b="1" dirty="0"/>
              <a:t>: </a:t>
            </a:r>
            <a:r>
              <a:rPr lang="en-US" sz="4000" b="1" dirty="0" err="1"/>
              <a:t>Hagyományos</a:t>
            </a:r>
            <a:r>
              <a:rPr lang="en-US" sz="4000" b="1" dirty="0"/>
              <a:t> </a:t>
            </a:r>
            <a:r>
              <a:rPr lang="en-US" sz="4000" b="1" dirty="0" err="1"/>
              <a:t>üzleti</a:t>
            </a:r>
            <a:r>
              <a:rPr lang="en-US" sz="4000" b="1" dirty="0"/>
              <a:t> </a:t>
            </a:r>
            <a:r>
              <a:rPr lang="en-US" sz="4000" b="1" dirty="0" err="1"/>
              <a:t>modellek</a:t>
            </a:r>
            <a:r>
              <a:rPr lang="en-US" sz="4000" b="1" dirty="0"/>
              <a:t> </a:t>
            </a:r>
            <a:br>
              <a:rPr lang="en-GB" dirty="0"/>
            </a:br>
            <a:r>
              <a:rPr lang="en-GB" sz="2800" dirty="0"/>
              <a:t>2.3 Franchise</a:t>
            </a:r>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pic>
        <p:nvPicPr>
          <p:cNvPr id="11" name="Obrázok 10"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9" name="Content Placeholder 8" descr="A picture containing text, clipart&#10;&#10;Description automatically generated">
            <a:extLst>
              <a:ext uri="{FF2B5EF4-FFF2-40B4-BE49-F238E27FC236}">
                <a16:creationId xmlns:a16="http://schemas.microsoft.com/office/drawing/2014/main" id="{A38447DA-AB72-A3A9-9B49-AEE4FEB00EE1}"/>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475413" y="2425002"/>
            <a:ext cx="4937125" cy="2194362"/>
          </a:xfrm>
        </p:spPr>
      </p:pic>
    </p:spTree>
    <p:extLst>
      <p:ext uri="{BB962C8B-B14F-4D97-AF65-F5344CB8AC3E}">
        <p14:creationId xmlns:p14="http://schemas.microsoft.com/office/powerpoint/2010/main" val="347931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656FFD-17BB-94DC-9035-93DBEBDD8502}"/>
              </a:ext>
            </a:extLst>
          </p:cNvPr>
          <p:cNvSpPr>
            <a:spLocks noGrp="1"/>
          </p:cNvSpPr>
          <p:nvPr>
            <p:ph type="title"/>
          </p:nvPr>
        </p:nvSpPr>
        <p:spPr/>
        <p:txBody>
          <a:bodyPr/>
          <a:lstStyle/>
          <a:p>
            <a:r>
              <a:rPr lang="hu-HU" sz="4800" b="1" dirty="0"/>
              <a:t>2. FEJEZET</a:t>
            </a:r>
            <a:r>
              <a:rPr lang="es-ES" sz="4800" b="1" dirty="0"/>
              <a:t>: </a:t>
            </a:r>
            <a:r>
              <a:rPr lang="en-US" sz="4800" b="1" dirty="0" err="1"/>
              <a:t>Hagyományos</a:t>
            </a:r>
            <a:r>
              <a:rPr lang="en-US" sz="4800" b="1" dirty="0"/>
              <a:t> </a:t>
            </a:r>
            <a:r>
              <a:rPr lang="en-US" sz="4800" b="1" dirty="0" err="1"/>
              <a:t>üzleti</a:t>
            </a:r>
            <a:r>
              <a:rPr lang="en-US" sz="4800" b="1" dirty="0"/>
              <a:t> </a:t>
            </a:r>
            <a:r>
              <a:rPr lang="en-US" sz="4800" b="1" dirty="0" err="1"/>
              <a:t>modellek</a:t>
            </a:r>
            <a:r>
              <a:rPr lang="en-US" sz="4800" b="1" dirty="0"/>
              <a:t> </a:t>
            </a:r>
            <a:br>
              <a:rPr lang="en-GB" sz="4800" dirty="0"/>
            </a:br>
            <a:r>
              <a:rPr lang="en-GB" sz="3600" dirty="0"/>
              <a:t>2.3 Franchise</a:t>
            </a:r>
            <a:endParaRPr lang="en-GB" dirty="0"/>
          </a:p>
        </p:txBody>
      </p:sp>
      <p:sp>
        <p:nvSpPr>
          <p:cNvPr id="3" name="Tartalom helye 2">
            <a:extLst>
              <a:ext uri="{FF2B5EF4-FFF2-40B4-BE49-F238E27FC236}">
                <a16:creationId xmlns:a16="http://schemas.microsoft.com/office/drawing/2014/main" id="{5F605F1C-0498-E5DA-A3EF-6D528922FDC5}"/>
              </a:ext>
            </a:extLst>
          </p:cNvPr>
          <p:cNvSpPr>
            <a:spLocks noGrp="1"/>
          </p:cNvSpPr>
          <p:nvPr>
            <p:ph idx="1"/>
          </p:nvPr>
        </p:nvSpPr>
        <p:spPr/>
        <p:txBody>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 franchise modellben a vállalkozónak a következőkkel kell terveznie...</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2" descr="Restart">
            <a:extLst>
              <a:ext uri="{FF2B5EF4-FFF2-40B4-BE49-F238E27FC236}">
                <a16:creationId xmlns:a16="http://schemas.microsoft.com/office/drawing/2014/main" id="{970C6452-6571-1989-45FA-1C9C62F497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ok 6" descr="Obrázok, na ktorom je text&#10;&#10;Automaticky generovaný popis">
            <a:extLst>
              <a:ext uri="{FF2B5EF4-FFF2-40B4-BE49-F238E27FC236}">
                <a16:creationId xmlns:a16="http://schemas.microsoft.com/office/drawing/2014/main" id="{E583333E-A316-CB6E-3236-D532332D35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081028" y="5832136"/>
            <a:ext cx="2027384" cy="455825"/>
          </a:xfrm>
          <a:prstGeom prst="rect">
            <a:avLst/>
          </a:prstGeom>
        </p:spPr>
      </p:pic>
      <p:sp>
        <p:nvSpPr>
          <p:cNvPr id="6" name="Rectángulo 7">
            <a:extLst>
              <a:ext uri="{FF2B5EF4-FFF2-40B4-BE49-F238E27FC236}">
                <a16:creationId xmlns:a16="http://schemas.microsoft.com/office/drawing/2014/main" id="{71E1B104-91A8-E4F0-12DE-68A2800B689D}"/>
              </a:ext>
            </a:extLst>
          </p:cNvPr>
          <p:cNvSpPr/>
          <p:nvPr/>
        </p:nvSpPr>
        <p:spPr>
          <a:xfrm>
            <a:off x="486888" y="640649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graphicFrame>
        <p:nvGraphicFramePr>
          <p:cNvPr id="7" name="Diagram 6">
            <a:extLst>
              <a:ext uri="{FF2B5EF4-FFF2-40B4-BE49-F238E27FC236}">
                <a16:creationId xmlns:a16="http://schemas.microsoft.com/office/drawing/2014/main" id="{AA938E3C-2925-573A-1086-9F1301DEE1D5}"/>
              </a:ext>
            </a:extLst>
          </p:cNvPr>
          <p:cNvGraphicFramePr/>
          <p:nvPr>
            <p:extLst>
              <p:ext uri="{D42A27DB-BD31-4B8C-83A1-F6EECF244321}">
                <p14:modId xmlns:p14="http://schemas.microsoft.com/office/powerpoint/2010/main" val="2771128685"/>
              </p:ext>
            </p:extLst>
          </p:nvPr>
        </p:nvGraphicFramePr>
        <p:xfrm>
          <a:off x="1533525" y="2264601"/>
          <a:ext cx="9622155" cy="3567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595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hu-HU" sz="4000" b="1" dirty="0"/>
              <a:t>2. FEJEZET</a:t>
            </a:r>
            <a:r>
              <a:rPr lang="es-ES" sz="4000" b="1" dirty="0"/>
              <a:t>: </a:t>
            </a:r>
            <a:r>
              <a:rPr lang="en-US" sz="4000" b="1" dirty="0" err="1"/>
              <a:t>Hagyományos</a:t>
            </a:r>
            <a:r>
              <a:rPr lang="en-US" sz="4000" b="1" dirty="0"/>
              <a:t> </a:t>
            </a:r>
            <a:r>
              <a:rPr lang="en-US" sz="4000" b="1" dirty="0" err="1"/>
              <a:t>üzleti</a:t>
            </a:r>
            <a:r>
              <a:rPr lang="en-US" sz="4000" b="1" dirty="0"/>
              <a:t> </a:t>
            </a:r>
            <a:r>
              <a:rPr lang="en-US" sz="4000" b="1" dirty="0" err="1"/>
              <a:t>modellek</a:t>
            </a:r>
            <a:r>
              <a:rPr lang="en-US" sz="4000" b="1" dirty="0"/>
              <a:t> </a:t>
            </a:r>
            <a:br>
              <a:rPr lang="en-GB" sz="4000" dirty="0"/>
            </a:br>
            <a:r>
              <a:rPr lang="en-GB" sz="2800" dirty="0"/>
              <a:t>2.4 </a:t>
            </a:r>
            <a:r>
              <a:rPr lang="hu-HU" sz="3200" dirty="0"/>
              <a:t>KKV-k a belföldi gazdaságban</a:t>
            </a:r>
            <a:endParaRPr lang="en-GB" sz="3600"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a:bodyPr>
          <a:lstStyle/>
          <a:p>
            <a:pPr algn="just">
              <a:lnSpc>
                <a:spcPct val="107000"/>
              </a:lnSpc>
              <a:spcAft>
                <a:spcPts val="800"/>
              </a:spcAft>
            </a:pPr>
            <a:r>
              <a:rPr lang="hu-HU" sz="2000" dirty="0">
                <a:effectLst/>
                <a:latin typeface="Calibri" panose="020F0502020204030204" pitchFamily="34" charset="0"/>
                <a:ea typeface="Calibri" panose="020F0502020204030204" pitchFamily="34" charset="0"/>
                <a:cs typeface="Calibri" panose="020F0502020204030204" pitchFamily="34" charset="0"/>
              </a:rPr>
              <a:t>Ha a KKV-k egy adott helyi környezetben - a városban, megyében, régióban vagy országban - működnek, akkor különleges követelményeknek kell megfelelniük: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hu-HU" sz="2000" b="1" dirty="0">
                <a:effectLst/>
                <a:latin typeface="Calibri" panose="020F0502020204030204" pitchFamily="34" charset="0"/>
                <a:ea typeface="Calibri" panose="020F0502020204030204" pitchFamily="34" charset="0"/>
                <a:cs typeface="Calibri" panose="020F0502020204030204" pitchFamily="34" charset="0"/>
              </a:rPr>
              <a:t>Meg kell felelnie a helyi és nemzeti szabályozásnak</a:t>
            </a:r>
            <a:r>
              <a:rPr lang="hu-HU" sz="2000" dirty="0">
                <a:effectLst/>
                <a:latin typeface="Calibri" panose="020F0502020204030204" pitchFamily="34" charset="0"/>
                <a:ea typeface="Calibri" panose="020F0502020204030204" pitchFamily="34" charset="0"/>
                <a:cs typeface="Calibri" panose="020F0502020204030204" pitchFamily="34" charset="0"/>
              </a:rPr>
              <a:t> - az adózás, a számvitel és az adminisztráció tekintetében, de a munkavédelem, a munkaügyi törvények, a környezeti veszélyek kezelése stb. tekintetében is. Ezek a feltételek országonként eltérőek lehetnek, és bár az Európai Unióban (</a:t>
            </a:r>
            <a:r>
              <a:rPr lang="en-GB" sz="2000" dirty="0" err="1">
                <a:effectLst/>
                <a:latin typeface="Calibri" panose="020F0502020204030204" pitchFamily="34" charset="0"/>
                <a:ea typeface="Calibri" panose="020F0502020204030204" pitchFamily="34" charset="0"/>
              </a:rPr>
              <a:t>az</a:t>
            </a:r>
            <a:r>
              <a:rPr lang="en-GB" sz="2000" dirty="0">
                <a:effectLst/>
                <a:latin typeface="Calibri" panose="020F0502020204030204" pitchFamily="34" charset="0"/>
                <a:ea typeface="Calibri" panose="020F0502020204030204" pitchFamily="34" charset="0"/>
              </a:rPr>
              <a:t> </a:t>
            </a:r>
            <a:r>
              <a:rPr lang="en-GB" sz="20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európai</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GB" sz="20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egységes</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GB" sz="20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piac</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GB" sz="2000" dirty="0" err="1">
                <a:effectLst/>
                <a:latin typeface="Calibri" panose="020F0502020204030204" pitchFamily="34" charset="0"/>
                <a:ea typeface="Calibri" panose="020F0502020204030204" pitchFamily="34" charset="0"/>
              </a:rPr>
              <a:t>fogalma</a:t>
            </a:r>
            <a:r>
              <a:rPr lang="en-GB" sz="2000" dirty="0">
                <a:effectLst/>
                <a:latin typeface="Calibri" panose="020F0502020204030204" pitchFamily="34" charset="0"/>
                <a:ea typeface="Calibri" panose="020F0502020204030204" pitchFamily="34" charset="0"/>
              </a:rPr>
              <a:t> </a:t>
            </a:r>
            <a:r>
              <a:rPr lang="en-GB" sz="2000" dirty="0" err="1">
                <a:effectLst/>
                <a:latin typeface="Calibri" panose="020F0502020204030204" pitchFamily="34" charset="0"/>
                <a:ea typeface="Calibri" panose="020F0502020204030204" pitchFamily="34" charset="0"/>
              </a:rPr>
              <a:t>alapján</a:t>
            </a:r>
            <a:r>
              <a:rPr lang="hu-HU" sz="2000" dirty="0">
                <a:effectLst/>
                <a:latin typeface="Calibri" panose="020F0502020204030204" pitchFamily="34" charset="0"/>
                <a:ea typeface="Calibri" panose="020F0502020204030204" pitchFamily="34" charset="0"/>
                <a:cs typeface="Calibri" panose="020F0502020204030204" pitchFamily="34" charset="0"/>
              </a:rPr>
              <a:t>) többnyire (bár nem teljesen) harmonizáltak.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hu-HU" sz="2000" dirty="0">
                <a:effectLst/>
                <a:latin typeface="Calibri" panose="020F0502020204030204" pitchFamily="34" charset="0"/>
                <a:ea typeface="Calibri" panose="020F0502020204030204" pitchFamily="34" charset="0"/>
                <a:cs typeface="Calibri" panose="020F0502020204030204" pitchFamily="34" charset="0"/>
              </a:rPr>
              <a:t>Üzleti modelljének kialakításakor </a:t>
            </a:r>
            <a:r>
              <a:rPr lang="hu-HU" sz="2000" dirty="0" err="1">
                <a:effectLst/>
                <a:latin typeface="Calibri" panose="020F0502020204030204" pitchFamily="34" charset="0"/>
                <a:ea typeface="Calibri" panose="020F0502020204030204" pitchFamily="34" charset="0"/>
                <a:cs typeface="Calibri" panose="020F0502020204030204" pitchFamily="34" charset="0"/>
              </a:rPr>
              <a:t>győződjön</a:t>
            </a:r>
            <a:r>
              <a:rPr lang="hu-HU" sz="2000" dirty="0">
                <a:effectLst/>
                <a:latin typeface="Calibri" panose="020F0502020204030204" pitchFamily="34" charset="0"/>
                <a:ea typeface="Calibri" panose="020F0502020204030204" pitchFamily="34" charset="0"/>
                <a:cs typeface="Calibri" panose="020F0502020204030204" pitchFamily="34" charset="0"/>
              </a:rPr>
              <a:t> meg arról, hogy a </a:t>
            </a:r>
            <a:r>
              <a:rPr lang="hu-HU" sz="2000" b="1" dirty="0">
                <a:effectLst/>
                <a:latin typeface="Calibri" panose="020F0502020204030204" pitchFamily="34" charset="0"/>
                <a:ea typeface="Calibri" panose="020F0502020204030204" pitchFamily="34" charset="0"/>
                <a:cs typeface="Calibri" panose="020F0502020204030204" pitchFamily="34" charset="0"/>
              </a:rPr>
              <a:t>más országból érkező</a:t>
            </a:r>
            <a:r>
              <a:rPr lang="hu-HU" sz="2000" dirty="0">
                <a:effectLst/>
                <a:latin typeface="Calibri" panose="020F0502020204030204" pitchFamily="34" charset="0"/>
                <a:ea typeface="Calibri" panose="020F0502020204030204" pitchFamily="34" charset="0"/>
                <a:cs typeface="Calibri" panose="020F0502020204030204" pitchFamily="34" charset="0"/>
              </a:rPr>
              <a:t> - kevesebb követelménynek megfelelni kényszerülő - </a:t>
            </a:r>
            <a:r>
              <a:rPr lang="hu-HU" sz="2000" b="1" dirty="0">
                <a:effectLst/>
                <a:latin typeface="Calibri" panose="020F0502020204030204" pitchFamily="34" charset="0"/>
                <a:ea typeface="Calibri" panose="020F0502020204030204" pitchFamily="34" charset="0"/>
                <a:cs typeface="Calibri" panose="020F0502020204030204" pitchFamily="34" charset="0"/>
              </a:rPr>
              <a:t>konkurencia nem veszélyezteti-e az Ön gazdasági sikerét</a:t>
            </a:r>
            <a:r>
              <a:rPr lang="hu-HU" sz="2000" dirty="0">
                <a:effectLst/>
                <a:latin typeface="Calibri" panose="020F0502020204030204" pitchFamily="34" charset="0"/>
                <a:ea typeface="Calibri" panose="020F0502020204030204" pitchFamily="34" charset="0"/>
                <a:cs typeface="Calibri" panose="020F0502020204030204" pitchFamily="34" charset="0"/>
              </a:rPr>
              <a:t>. Ez különösen fontos a határokon átnyúló területeken.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Rectangle 1">
            <a:extLst>
              <a:ext uri="{FF2B5EF4-FFF2-40B4-BE49-F238E27FC236}">
                <a16:creationId xmlns:a16="http://schemas.microsoft.com/office/drawing/2014/main" id="{131562D9-52A6-34F6-3BD7-B503F06661C6}"/>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75ADC782-218D-C26A-5078-E8B7993B811D}"/>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274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hu-HU" sz="4000" b="1" dirty="0"/>
              <a:t>2. FEJEZET</a:t>
            </a:r>
            <a:r>
              <a:rPr lang="es-ES" sz="4000" b="1" dirty="0"/>
              <a:t>: </a:t>
            </a:r>
            <a:r>
              <a:rPr lang="en-US" sz="4000" b="1" dirty="0" err="1"/>
              <a:t>Hagyományos</a:t>
            </a:r>
            <a:r>
              <a:rPr lang="en-US" sz="4000" b="1" dirty="0"/>
              <a:t> </a:t>
            </a:r>
            <a:r>
              <a:rPr lang="en-US" sz="4000" b="1" dirty="0" err="1"/>
              <a:t>üzleti</a:t>
            </a:r>
            <a:r>
              <a:rPr lang="en-US" sz="4000" b="1" dirty="0"/>
              <a:t> </a:t>
            </a:r>
            <a:r>
              <a:rPr lang="en-US" sz="4000" b="1" dirty="0" err="1"/>
              <a:t>modellek</a:t>
            </a:r>
            <a:r>
              <a:rPr lang="en-US" sz="4000" b="1" dirty="0"/>
              <a:t> </a:t>
            </a:r>
            <a:br>
              <a:rPr lang="en-GB" sz="4000" dirty="0"/>
            </a:br>
            <a:r>
              <a:rPr lang="en-GB" sz="2800" dirty="0"/>
              <a:t>2.4 </a:t>
            </a:r>
            <a:r>
              <a:rPr lang="hu-HU" sz="2800" dirty="0"/>
              <a:t>KKV-k a belföldi gazdaságban</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lnSpcReduction="10000"/>
          </a:bodyPr>
          <a:lstStyle/>
          <a:p>
            <a:pPr algn="just">
              <a:lnSpc>
                <a:spcPct val="107000"/>
              </a:lnSpc>
              <a:spcAft>
                <a:spcPts val="800"/>
              </a:spcAft>
            </a:pPr>
            <a:r>
              <a:rPr lang="hu-HU" sz="2000" dirty="0">
                <a:effectLst/>
                <a:latin typeface="Calibri" panose="020F0502020204030204" pitchFamily="34" charset="0"/>
                <a:ea typeface="Calibri" panose="020F0502020204030204" pitchFamily="34" charset="0"/>
                <a:cs typeface="Calibri" panose="020F0502020204030204" pitchFamily="34" charset="0"/>
              </a:rPr>
              <a:t>A csak a </a:t>
            </a:r>
            <a:r>
              <a:rPr lang="hu-HU" sz="2000" b="1" dirty="0">
                <a:effectLst/>
                <a:latin typeface="Calibri" panose="020F0502020204030204" pitchFamily="34" charset="0"/>
                <a:ea typeface="Calibri" panose="020F0502020204030204" pitchFamily="34" charset="0"/>
                <a:cs typeface="Calibri" panose="020F0502020204030204" pitchFamily="34" charset="0"/>
              </a:rPr>
              <a:t>hazai piacon vagy az alatt működő vállalkozásnak is vannak előnyei</a:t>
            </a:r>
            <a:r>
              <a:rPr lang="hu-HU" sz="2000" dirty="0">
                <a:effectLst/>
                <a:latin typeface="Calibri" panose="020F0502020204030204" pitchFamily="34" charset="0"/>
                <a:ea typeface="Calibri" panose="020F0502020204030204" pitchFamily="34" charset="0"/>
                <a:cs typeface="Calibri" panose="020F0502020204030204" pitchFamily="34" charset="0"/>
              </a:rPr>
              <a:t> a nemzetközi/globális gazdasági szereplőkkel szemben: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hu-HU" sz="2000" dirty="0">
                <a:effectLst/>
                <a:latin typeface="Calibri" panose="020F0502020204030204" pitchFamily="34" charset="0"/>
                <a:ea typeface="Calibri" panose="020F0502020204030204" pitchFamily="34" charset="0"/>
                <a:cs typeface="Calibri" panose="020F0502020204030204" pitchFamily="34" charset="0"/>
              </a:rPr>
              <a:t>A globális piacon innovatívnak lenni komoly kihívás. Helyi, nemzeti szinten azonban </a:t>
            </a:r>
            <a:r>
              <a:rPr lang="hu-HU" sz="2000" b="1" dirty="0">
                <a:effectLst/>
                <a:latin typeface="Calibri" panose="020F0502020204030204" pitchFamily="34" charset="0"/>
                <a:ea typeface="Calibri" panose="020F0502020204030204" pitchFamily="34" charset="0"/>
                <a:cs typeface="Calibri" panose="020F0502020204030204" pitchFamily="34" charset="0"/>
              </a:rPr>
              <a:t>utánzással/adaptációval lehet innovatívnak lenni</a:t>
            </a:r>
            <a:r>
              <a:rPr lang="hu-HU" sz="2000" dirty="0">
                <a:effectLst/>
                <a:latin typeface="Calibri" panose="020F0502020204030204" pitchFamily="34" charset="0"/>
                <a:ea typeface="Calibri" panose="020F0502020204030204" pitchFamily="34" charset="0"/>
                <a:cs typeface="Calibri" panose="020F0502020204030204" pitchFamily="34" charset="0"/>
              </a:rPr>
              <a:t> - azaz egy jó üzleti ötletet átvenni és a helyi viszonyokhoz igazítani. (</a:t>
            </a:r>
            <a:r>
              <a:rPr lang="hu-HU" sz="2000" dirty="0" err="1">
                <a:effectLst/>
                <a:latin typeface="Calibri" panose="020F0502020204030204" pitchFamily="34" charset="0"/>
                <a:ea typeface="Calibri" panose="020F0502020204030204" pitchFamily="34" charset="0"/>
              </a:rPr>
              <a:t>Győződjön</a:t>
            </a:r>
            <a:r>
              <a:rPr lang="hu-HU" sz="2000" dirty="0">
                <a:effectLst/>
                <a:latin typeface="Calibri" panose="020F0502020204030204" pitchFamily="34" charset="0"/>
                <a:ea typeface="Calibri" panose="020F0502020204030204" pitchFamily="34" charset="0"/>
              </a:rPr>
              <a:t> meg róla, hogy </a:t>
            </a:r>
            <a:r>
              <a:rPr lang="en-GB" sz="2000" dirty="0" err="1">
                <a:effectLst/>
                <a:latin typeface="Calibri" panose="020F0502020204030204" pitchFamily="34" charset="0"/>
                <a:ea typeface="Calibri" panose="020F0502020204030204" pitchFamily="34" charset="0"/>
              </a:rPr>
              <a:t>nem</a:t>
            </a:r>
            <a:r>
              <a:rPr lang="en-GB" sz="2000" dirty="0">
                <a:effectLst/>
                <a:latin typeface="Calibri" panose="020F0502020204030204" pitchFamily="34" charset="0"/>
                <a:ea typeface="Calibri" panose="020F0502020204030204" pitchFamily="34" charset="0"/>
              </a:rPr>
              <a:t> </a:t>
            </a:r>
            <a:r>
              <a:rPr lang="en-GB" sz="2000" dirty="0" err="1">
                <a:effectLst/>
                <a:latin typeface="Calibri" panose="020F0502020204030204" pitchFamily="34" charset="0"/>
                <a:ea typeface="Calibri" panose="020F0502020204030204" pitchFamily="34" charset="0"/>
              </a:rPr>
              <a:t>sérti</a:t>
            </a:r>
            <a:r>
              <a:rPr lang="en-GB" sz="2000" dirty="0">
                <a:effectLst/>
                <a:latin typeface="Calibri" panose="020F0502020204030204" pitchFamily="34" charset="0"/>
                <a:ea typeface="Calibri" panose="020F0502020204030204" pitchFamily="34" charset="0"/>
              </a:rPr>
              <a:t> meg a </a:t>
            </a:r>
            <a:r>
              <a:rPr lang="en-GB" sz="20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szellemi</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GB" sz="20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tulajdonjogokat</a:t>
            </a:r>
            <a:r>
              <a:rPr lang="hu-HU" sz="2000" dirty="0">
                <a:effectLst/>
                <a:latin typeface="Calibri" panose="020F0502020204030204" pitchFamily="34" charset="0"/>
                <a:ea typeface="Calibri" panose="020F0502020204030204" pitchFamily="34" charset="0"/>
                <a:cs typeface="Calibri" panose="020F0502020204030204" pitchFamily="34" charset="0"/>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hu-HU" sz="2000" dirty="0">
                <a:effectLst/>
                <a:latin typeface="Calibri" panose="020F0502020204030204" pitchFamily="34" charset="0"/>
                <a:ea typeface="Calibri" panose="020F0502020204030204" pitchFamily="34" charset="0"/>
                <a:cs typeface="Calibri" panose="020F0502020204030204" pitchFamily="34" charset="0"/>
              </a:rPr>
              <a:t>A </a:t>
            </a:r>
            <a:r>
              <a:rPr lang="hu-HU" sz="2000" b="1" dirty="0">
                <a:effectLst/>
                <a:latin typeface="Calibri" panose="020F0502020204030204" pitchFamily="34" charset="0"/>
                <a:ea typeface="Calibri" panose="020F0502020204030204" pitchFamily="34" charset="0"/>
                <a:cs typeface="Calibri" panose="020F0502020204030204" pitchFamily="34" charset="0"/>
              </a:rPr>
              <a:t>helyi nyelvek ismerete, a helyi kultúra és társadalom megértése</a:t>
            </a:r>
            <a:r>
              <a:rPr lang="hu-HU" sz="2000" dirty="0">
                <a:effectLst/>
                <a:latin typeface="Calibri" panose="020F0502020204030204" pitchFamily="34" charset="0"/>
                <a:ea typeface="Calibri" panose="020F0502020204030204" pitchFamily="34" charset="0"/>
                <a:cs typeface="Calibri" panose="020F0502020204030204" pitchFamily="34" charset="0"/>
              </a:rPr>
              <a:t> kulcsfontosságú előny egy vállalat számára az ügyfelek elérésében. Mégis, különösen az egyre egységesebbé váló globális üzleti kultúra (a globális közösségi média és a globális szolgáltatások által meghatározott trendek), valamint a magas szintű fordítás és a mesterséges intelligencia megoldások által nyújtott chatbotok elérhetősége miatt várhatóan a közeljövőben csökkenni fog ez a "védő" jelleg, hogy csak nemzeti szereplőnek kell lenni.</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30526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hu-HU" dirty="0"/>
              <a:t>Célok és célkitűzések</a:t>
            </a:r>
            <a:endParaRPr lang="es-ES" dirty="0"/>
          </a:p>
        </p:txBody>
      </p:sp>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E8F06718-6545-27B3-6457-611C8A6A55B3}"/>
              </a:ext>
            </a:extLst>
          </p:cNvPr>
          <p:cNvSpPr>
            <a:spLocks noGrp="1"/>
          </p:cNvSpPr>
          <p:nvPr>
            <p:ph sz="half" idx="1"/>
          </p:nvPr>
        </p:nvSpPr>
        <p:spPr>
          <a:xfrm>
            <a:off x="1097278" y="1845734"/>
            <a:ext cx="10127192" cy="4023360"/>
          </a:xfrm>
        </p:spPr>
        <p:txBody>
          <a:bodyPr>
            <a:normAutofit lnSpcReduction="10000"/>
          </a:bodyPr>
          <a:lstStyle/>
          <a:p>
            <a:pPr algn="just"/>
            <a:r>
              <a:rPr lang="hu-HU" sz="2200" dirty="0"/>
              <a:t>Ebből a modulból elsajátíthatja:</a:t>
            </a:r>
          </a:p>
          <a:p>
            <a:pPr algn="just">
              <a:buFont typeface="Arial" panose="020B0604020202020204" pitchFamily="34" charset="0"/>
              <a:buChar char="•"/>
            </a:pPr>
            <a:r>
              <a:rPr lang="hu-HU" sz="2200" dirty="0"/>
              <a:t>Az üzleti modellek fogalmát, és hogy miért </a:t>
            </a:r>
            <a:r>
              <a:rPr lang="hu-HU" sz="2200" dirty="0" err="1"/>
              <a:t>fontosak</a:t>
            </a:r>
            <a:r>
              <a:rPr lang="hu-HU" sz="2200" dirty="0"/>
              <a:t> a KKV-k számára.</a:t>
            </a:r>
          </a:p>
          <a:p>
            <a:pPr algn="just">
              <a:buFont typeface="Arial" panose="020B0604020202020204" pitchFamily="34" charset="0"/>
              <a:buChar char="•"/>
            </a:pPr>
            <a:r>
              <a:rPr lang="hu-HU" sz="2200" dirty="0"/>
              <a:t>Hogyan működik a KKV-k hagyományos üzleti modellje, és azok alapvető elemei.</a:t>
            </a:r>
          </a:p>
          <a:p>
            <a:pPr algn="just">
              <a:buFont typeface="Arial" panose="020B0604020202020204" pitchFamily="34" charset="0"/>
              <a:buChar char="•"/>
            </a:pPr>
            <a:r>
              <a:rPr lang="hu-HU" sz="2200" dirty="0"/>
              <a:t>Annak felismerését, hogy mi változott a KKV-k üzleti modelljeiben a 21. században és a COVID utáni korszakban.</a:t>
            </a:r>
          </a:p>
          <a:p>
            <a:pPr algn="just">
              <a:buFont typeface="Arial" panose="020B0604020202020204" pitchFamily="34" charset="0"/>
              <a:buChar char="•"/>
            </a:pPr>
            <a:r>
              <a:rPr lang="hu-HU" sz="2200" dirty="0"/>
              <a:t>Hogyan készítheti el saját üzleti modelljét.</a:t>
            </a:r>
          </a:p>
          <a:p>
            <a:pPr algn="just">
              <a:buFont typeface="Arial" panose="020B0604020202020204" pitchFamily="34" charset="0"/>
              <a:buChar char="•"/>
            </a:pPr>
            <a:r>
              <a:rPr lang="hu-HU" sz="2200" dirty="0"/>
              <a:t>Honnan szerezhet további információkat és az üzleti modell továbbfejlesztéséhez szükséges támogatást.</a:t>
            </a:r>
          </a:p>
          <a:p>
            <a:pPr algn="just">
              <a:buFont typeface="Arial" panose="020B0604020202020204" pitchFamily="34" charset="0"/>
              <a:buChar char="•"/>
            </a:pPr>
            <a:r>
              <a:rPr lang="hu-HU" sz="2200" dirty="0"/>
              <a:t>Egy példa-vállalkozás (HIDS) példáján keresztül megismerheti a következőket: egy oldalas cégbemutató, üzleti prezentáció, finanszírozási stratégiák.</a:t>
            </a:r>
            <a:endParaRPr lang="en-GB"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113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a:bodyPr>
          <a:lstStyle/>
          <a:p>
            <a:r>
              <a:rPr lang="hu-HU" sz="4000" b="1" dirty="0"/>
              <a:t>3. FEJEZET</a:t>
            </a:r>
            <a:r>
              <a:rPr lang="es-ES" sz="4000" b="1" dirty="0"/>
              <a:t>: </a:t>
            </a:r>
            <a:r>
              <a:rPr lang="it-IT" sz="4000" b="1" dirty="0"/>
              <a:t>A 21. század üzleti modelljei</a:t>
            </a:r>
            <a:br>
              <a:rPr lang="es-ES" sz="4000" b="1"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n-US" sz="1200" dirty="0">
                <a:solidFill>
                  <a:schemeClr val="tx1">
                    <a:lumMod val="75000"/>
                    <a:lumOff val="25000"/>
                  </a:schemeClr>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683928" cy="4965863"/>
          </a:xfrm>
        </p:spPr>
        <p:txBody>
          <a:bodyPr/>
          <a:lstStyle/>
          <a:p>
            <a:pPr marL="0" lvl="0" indent="0">
              <a:lnSpc>
                <a:spcPct val="107000"/>
              </a:lnSpc>
              <a:spcAft>
                <a:spcPts val="800"/>
              </a:spcAft>
              <a:buNone/>
              <a:tabLst>
                <a:tab pos="457200" algn="l"/>
              </a:tabLst>
            </a:pPr>
            <a:r>
              <a:rPr lang="hu-HU" sz="2000" dirty="0">
                <a:effectLst/>
                <a:latin typeface="Calibri" panose="020F0502020204030204" pitchFamily="34" charset="0"/>
                <a:ea typeface="Calibri" panose="020F0502020204030204" pitchFamily="34" charset="0"/>
                <a:cs typeface="Calibri" panose="020F0502020204030204" pitchFamily="34" charset="0"/>
              </a:rPr>
              <a:t>Amint az előző fejezetekben említettük, a technológia - különösen az </a:t>
            </a:r>
            <a:r>
              <a:rPr lang="hu-HU"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információs és kommunikációs</a:t>
            </a:r>
            <a:r>
              <a:rPr lang="hu-HU" sz="2000" dirty="0">
                <a:effectLst/>
                <a:latin typeface="Calibri" panose="020F0502020204030204" pitchFamily="34" charset="0"/>
                <a:ea typeface="Calibri" panose="020F0502020204030204" pitchFamily="34" charset="0"/>
                <a:cs typeface="Calibri" panose="020F0502020204030204" pitchFamily="34" charset="0"/>
              </a:rPr>
              <a:t>, </a:t>
            </a:r>
            <a:r>
              <a:rPr lang="hu-HU"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digitális technológiák </a:t>
            </a:r>
            <a:r>
              <a:rPr lang="hu-HU" sz="2000" dirty="0">
                <a:effectLst/>
                <a:latin typeface="Calibri" panose="020F0502020204030204" pitchFamily="34" charset="0"/>
                <a:ea typeface="Calibri" panose="020F0502020204030204" pitchFamily="34" charset="0"/>
                <a:cs typeface="Calibri" panose="020F0502020204030204" pitchFamily="34" charset="0"/>
              </a:rPr>
              <a:t>- megjelenése </a:t>
            </a:r>
            <a:r>
              <a:rPr lang="hu-HU"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megváltoztatta</a:t>
            </a:r>
            <a:r>
              <a:rPr lang="hu-HU" sz="2000" dirty="0">
                <a:effectLst/>
                <a:latin typeface="Calibri" panose="020F0502020204030204" pitchFamily="34" charset="0"/>
                <a:ea typeface="Calibri" panose="020F0502020204030204" pitchFamily="34" charset="0"/>
                <a:cs typeface="Calibri" panose="020F0502020204030204" pitchFamily="34" charset="0"/>
              </a:rPr>
              <a:t> a gazdaságot a 20. század 2. felében, </a:t>
            </a:r>
            <a:r>
              <a:rPr lang="hu-HU" sz="2000" b="1" dirty="0">
                <a:effectLst/>
                <a:latin typeface="Calibri" panose="020F0502020204030204" pitchFamily="34" charset="0"/>
                <a:ea typeface="Calibri" panose="020F0502020204030204" pitchFamily="34" charset="0"/>
                <a:cs typeface="Calibri" panose="020F0502020204030204" pitchFamily="34" charset="0"/>
              </a:rPr>
              <a:t>lehetőséget teremtve a termelés és a szolgáltatások globalizációjára, és a mai technológiai fejlődés még szélesebb körű új üzleti modellek megjelenését teszi lehetővé. Az Európai Unió rendelkezik egy </a:t>
            </a:r>
            <a:r>
              <a:rPr lang="hu-HU" sz="20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digitalizációs stratégiával</a:t>
            </a:r>
            <a:r>
              <a:rPr lang="hu-HU" sz="2000" b="1" dirty="0">
                <a:effectLst/>
                <a:latin typeface="Calibri" panose="020F0502020204030204" pitchFamily="34" charset="0"/>
                <a:ea typeface="Calibri" panose="020F0502020204030204" pitchFamily="34" charset="0"/>
                <a:cs typeface="Calibri" panose="020F0502020204030204" pitchFamily="34" charset="0"/>
              </a:rPr>
              <a:t>, amely a jövőre vonatkozó célokat határoz meg, és forrásokat különít el ezek eléréséhez.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ázok 8"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6" name="Picture 5" descr="Diagram&#10;&#10;Description automatically generated">
            <a:extLst>
              <a:ext uri="{FF2B5EF4-FFF2-40B4-BE49-F238E27FC236}">
                <a16:creationId xmlns:a16="http://schemas.microsoft.com/office/drawing/2014/main" id="{C98352FB-413A-77ED-7EC4-B3C05F378D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4718" y="4337726"/>
            <a:ext cx="2804629" cy="1870127"/>
          </a:xfrm>
          <a:prstGeom prst="rect">
            <a:avLst/>
          </a:prstGeom>
        </p:spPr>
      </p:pic>
    </p:spTree>
    <p:extLst>
      <p:ext uri="{BB962C8B-B14F-4D97-AF65-F5344CB8AC3E}">
        <p14:creationId xmlns:p14="http://schemas.microsoft.com/office/powerpoint/2010/main" val="103608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3. FEJEZET</a:t>
            </a:r>
            <a:r>
              <a:rPr lang="es-ES" sz="4000" b="1" dirty="0"/>
              <a:t>: </a:t>
            </a:r>
            <a:r>
              <a:rPr lang="it-IT" sz="4000" b="1" dirty="0"/>
              <a:t>A 21. század üzleti modelljei</a:t>
            </a:r>
            <a:r>
              <a:rPr lang="hu-HU" sz="4000" b="1" dirty="0"/>
              <a:t> </a:t>
            </a:r>
            <a:br>
              <a:rPr lang="es-ES" sz="1400" dirty="0"/>
            </a:br>
            <a:r>
              <a:rPr lang="en-US" sz="2800" dirty="0"/>
              <a:t>3.1 </a:t>
            </a:r>
            <a:r>
              <a:rPr lang="en-US" sz="2800" dirty="0" err="1"/>
              <a:t>Európai</a:t>
            </a:r>
            <a:r>
              <a:rPr lang="en-US" sz="2800" dirty="0"/>
              <a:t> </a:t>
            </a:r>
            <a:r>
              <a:rPr lang="en-US" sz="2800" dirty="0" err="1"/>
              <a:t>és</a:t>
            </a:r>
            <a:r>
              <a:rPr lang="en-US" sz="2800" dirty="0"/>
              <a:t> </a:t>
            </a:r>
            <a:r>
              <a:rPr lang="en-US" sz="2800" dirty="0" err="1"/>
              <a:t>globális</a:t>
            </a:r>
            <a:r>
              <a:rPr lang="en-US" sz="2800" dirty="0"/>
              <a:t> </a:t>
            </a:r>
            <a:r>
              <a:rPr lang="en-US" sz="2800" dirty="0" err="1"/>
              <a:t>piacok</a:t>
            </a:r>
            <a:r>
              <a:rPr lang="hu-HU" sz="2800" dirty="0"/>
              <a:t> </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3945466"/>
          </a:xfrm>
        </p:spPr>
        <p:txBody>
          <a:bodyPr>
            <a:normAutofit/>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 média és az üzleti élet globalizációja a 20. század második felében előkészítette az utat a 20. század végén felszínre került </a:t>
            </a:r>
            <a:r>
              <a:rPr lang="hu-HU"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globális termelési </a:t>
            </a:r>
            <a:r>
              <a:rPr lang="hu-HU" sz="1800" b="1" dirty="0">
                <a:effectLst/>
                <a:latin typeface="Calibri" panose="020F0502020204030204" pitchFamily="34" charset="0"/>
                <a:ea typeface="Calibri" panose="020F0502020204030204" pitchFamily="34" charset="0"/>
                <a:cs typeface="Calibri" panose="020F0502020204030204" pitchFamily="34" charset="0"/>
              </a:rPr>
              <a:t>és </a:t>
            </a:r>
            <a:r>
              <a:rPr lang="hu-HU"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innovációs láncok</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hu-HU" sz="1800" dirty="0">
                <a:effectLst/>
                <a:latin typeface="Calibri" panose="020F0502020204030204" pitchFamily="34" charset="0"/>
                <a:ea typeface="Calibri" panose="020F0502020204030204" pitchFamily="34" charset="0"/>
                <a:cs typeface="Calibri" panose="020F0502020204030204" pitchFamily="34" charset="0"/>
              </a:rPr>
              <a:t>számára. Ez a </a:t>
            </a:r>
            <a:r>
              <a:rPr lang="hu-HU"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globális gazdasági modell</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 </a:t>
            </a:r>
            <a:r>
              <a:rPr lang="hu-HU" sz="1800" dirty="0">
                <a:effectLst/>
                <a:latin typeface="Calibri" panose="020F0502020204030204" pitchFamily="34" charset="0"/>
                <a:ea typeface="Calibri" panose="020F0502020204030204" pitchFamily="34" charset="0"/>
                <a:cs typeface="Calibri" panose="020F0502020204030204" pitchFamily="34" charset="0"/>
              </a:rPr>
              <a:t>a </a:t>
            </a:r>
            <a:r>
              <a:rPr lang="hu-HU" sz="1800" b="1" dirty="0">
                <a:effectLst/>
                <a:latin typeface="Calibri" panose="020F0502020204030204" pitchFamily="34" charset="0"/>
                <a:ea typeface="Calibri" panose="020F0502020204030204" pitchFamily="34" charset="0"/>
                <a:cs typeface="Calibri" panose="020F0502020204030204" pitchFamily="34" charset="0"/>
              </a:rPr>
              <a:t>költséghatékonyság optimalizálására</a:t>
            </a:r>
            <a:r>
              <a:rPr lang="hu-HU" sz="1800" dirty="0">
                <a:effectLst/>
                <a:latin typeface="Calibri" panose="020F0502020204030204" pitchFamily="34" charset="0"/>
                <a:ea typeface="Calibri" panose="020F0502020204030204" pitchFamily="34" charset="0"/>
                <a:cs typeface="Calibri" panose="020F0502020204030204" pitchFamily="34" charset="0"/>
              </a:rPr>
              <a:t> épült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gyakran figyelmen kívül hagyva </a:t>
            </a:r>
            <a:r>
              <a:rPr lang="hu-HU" sz="1800" dirty="0">
                <a:effectLst/>
                <a:latin typeface="Calibri" panose="020F0502020204030204" pitchFamily="34" charset="0"/>
                <a:ea typeface="Calibri" panose="020F0502020204030204" pitchFamily="34" charset="0"/>
                <a:cs typeface="Calibri" panose="020F0502020204030204" pitchFamily="34" charset="0"/>
              </a:rPr>
              <a:t>az alacsony költségű termeléshez kapcsolódó negatív emberi, demokratikus és környezeti szempontokat).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Míg a </a:t>
            </a:r>
            <a:r>
              <a:rPr lang="hu-HU" sz="1800" b="1" dirty="0">
                <a:effectLst/>
                <a:latin typeface="Calibri" panose="020F0502020204030204" pitchFamily="34" charset="0"/>
                <a:ea typeface="Calibri" panose="020F0502020204030204" pitchFamily="34" charset="0"/>
                <a:cs typeface="Calibri" panose="020F0502020204030204" pitchFamily="34" charset="0"/>
              </a:rPr>
              <a:t>21. században számos esemény lelassította vagy akár vissza is fordította a globalizációs trendeket</a:t>
            </a:r>
            <a:r>
              <a:rPr lang="hu-HU" sz="1800" dirty="0">
                <a:effectLst/>
                <a:latin typeface="Calibri" panose="020F0502020204030204" pitchFamily="34" charset="0"/>
                <a:ea typeface="Calibri" panose="020F0502020204030204" pitchFamily="34" charset="0"/>
                <a:cs typeface="Calibri" panose="020F0502020204030204" pitchFamily="34" charset="0"/>
              </a:rPr>
              <a:t> (például a geopolitikai események, Kína önálló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kutatási, fejlesztési és innovációs </a:t>
            </a:r>
            <a:r>
              <a:rPr lang="hu-HU" sz="1800" dirty="0">
                <a:effectLst/>
                <a:latin typeface="Calibri" panose="020F0502020204030204" pitchFamily="34" charset="0"/>
                <a:ea typeface="Calibri" panose="020F0502020204030204" pitchFamily="34" charset="0"/>
                <a:cs typeface="Calibri" panose="020F0502020204030204" pitchFamily="34" charset="0"/>
              </a:rPr>
              <a:t>(K+F+I) kapacitásának növekedése, a COVID-19 válság, a globális közlekedés éghajlatváltozásra gyakorolt hatásának felismerése, a jelenlegi energiaválság és az olaj-/gázfüggőség stb. ) </a:t>
            </a:r>
            <a:r>
              <a:rPr lang="hu-HU" sz="1800" b="1" dirty="0">
                <a:effectLst/>
                <a:latin typeface="Calibri" panose="020F0502020204030204" pitchFamily="34" charset="0"/>
                <a:ea typeface="Calibri" panose="020F0502020204030204" pitchFamily="34" charset="0"/>
                <a:cs typeface="Calibri" panose="020F0502020204030204" pitchFamily="34" charset="0"/>
              </a:rPr>
              <a:t>számos más tényező tovább fokozta a termékek és szolgáltatások globális termelését és forgalmazását</a:t>
            </a:r>
            <a:r>
              <a:rPr lang="hu-HU" sz="1800" dirty="0">
                <a:effectLst/>
                <a:latin typeface="Calibri" panose="020F0502020204030204" pitchFamily="34" charset="0"/>
                <a:ea typeface="Calibri" panose="020F0502020204030204" pitchFamily="34" charset="0"/>
                <a:cs typeface="Calibri" panose="020F0502020204030204" pitchFamily="34" charset="0"/>
              </a:rPr>
              <a:t> (például a szélessávú internetkapcsolatok egyre szélesebb körű elérhetősége, </a:t>
            </a:r>
            <a:r>
              <a:rPr lang="hu-HU" sz="1800" u="sng" dirty="0">
                <a:solidFill>
                  <a:srgbClr val="6B9F25"/>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 távmunka és a globális, virtuális csapatmunka fejlődése (</a:t>
            </a:r>
            <a:r>
              <a:rPr lang="hu-HU" sz="1800" u="sng"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RESTART </a:t>
            </a:r>
            <a:r>
              <a:rPr lang="hu-HU" sz="1800" u="sng"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Képzési Modul</a:t>
            </a:r>
            <a:r>
              <a:rPr lang="hu-HU" sz="1800" u="sng"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a:t>
            </a:r>
            <a:r>
              <a:rPr lang="hu-HU"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1</a:t>
            </a:r>
            <a:r>
              <a:rPr lang="hu-HU" sz="1800" dirty="0">
                <a:effectLst/>
                <a:latin typeface="Calibri" panose="020F0502020204030204" pitchFamily="34" charset="0"/>
                <a:ea typeface="Calibri" panose="020F0502020204030204" pitchFamily="34" charset="0"/>
                <a:cs typeface="Calibri" panose="020F0502020204030204" pitchFamily="34" charset="0"/>
              </a:rPr>
              <a:t>), számos nyelvi korlát leküzdése a gépi tanulási technológiák révén, stb.)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9"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3133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3. FEJEZET</a:t>
            </a:r>
            <a:r>
              <a:rPr lang="es-ES" sz="4000" b="1" dirty="0"/>
              <a:t>: </a:t>
            </a:r>
            <a:r>
              <a:rPr lang="it-IT" sz="4000" b="1" dirty="0"/>
              <a:t>A 21. század üzleti modelljei</a:t>
            </a:r>
            <a:r>
              <a:rPr lang="hu-HU" sz="4000" b="1" dirty="0"/>
              <a:t> </a:t>
            </a:r>
            <a:br>
              <a:rPr lang="es-ES" sz="1400" dirty="0"/>
            </a:br>
            <a:r>
              <a:rPr lang="en-US" sz="2800" dirty="0"/>
              <a:t>3.1 </a:t>
            </a:r>
            <a:r>
              <a:rPr lang="en-US" sz="2800" dirty="0" err="1"/>
              <a:t>Európai</a:t>
            </a:r>
            <a:r>
              <a:rPr lang="en-US" sz="2800" dirty="0"/>
              <a:t> </a:t>
            </a:r>
            <a:r>
              <a:rPr lang="en-US" sz="2800" dirty="0" err="1"/>
              <a:t>és</a:t>
            </a:r>
            <a:r>
              <a:rPr lang="en-US" sz="2800" dirty="0"/>
              <a:t> </a:t>
            </a:r>
            <a:r>
              <a:rPr lang="en-US" sz="2800" dirty="0" err="1"/>
              <a:t>globális</a:t>
            </a:r>
            <a:r>
              <a:rPr lang="en-US" sz="2800" dirty="0"/>
              <a:t> </a:t>
            </a:r>
            <a:r>
              <a:rPr lang="en-US" sz="2800" dirty="0" err="1"/>
              <a:t>piacok</a:t>
            </a:r>
            <a:r>
              <a:rPr lang="hu-HU" sz="2800" dirty="0"/>
              <a:t> </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3945466"/>
          </a:xfrm>
        </p:spPr>
        <p:txBody>
          <a:bodyPr>
            <a:normAutofit/>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Az Európai Unió kiemelt prioritásként kezelte az </a:t>
            </a:r>
            <a:r>
              <a:rPr lang="hu-HU" sz="1800" b="1" dirty="0">
                <a:effectLst/>
                <a:latin typeface="Calibri" panose="020F0502020204030204" pitchFamily="34" charset="0"/>
                <a:ea typeface="Calibri" panose="020F0502020204030204" pitchFamily="34" charset="0"/>
                <a:cs typeface="Calibri" panose="020F0502020204030204" pitchFamily="34" charset="0"/>
              </a:rPr>
              <a:t>európai gazdasági versenyképesség növelését </a:t>
            </a:r>
            <a:r>
              <a:rPr lang="hu-HU"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az egységes európai piac </a:t>
            </a:r>
            <a:r>
              <a:rPr lang="hu-HU" sz="1800" b="1" dirty="0">
                <a:effectLst/>
                <a:latin typeface="Calibri" panose="020F0502020204030204" pitchFamily="34" charset="0"/>
                <a:ea typeface="Calibri" panose="020F0502020204030204" pitchFamily="34" charset="0"/>
                <a:cs typeface="Calibri" panose="020F0502020204030204" pitchFamily="34" charset="0"/>
              </a:rPr>
              <a:t>létrehozásával</a:t>
            </a:r>
            <a:r>
              <a:rPr lang="hu-HU" sz="1800" dirty="0">
                <a:effectLst/>
                <a:latin typeface="Calibri" panose="020F0502020204030204" pitchFamily="34" charset="0"/>
                <a:ea typeface="Calibri" panose="020F0502020204030204" pitchFamily="34" charset="0"/>
                <a:cs typeface="Calibri" panose="020F0502020204030204" pitchFamily="34" charset="0"/>
              </a:rPr>
              <a:t>, amely </a:t>
            </a:r>
            <a:r>
              <a:rPr lang="hu-HU" sz="1800" b="1" dirty="0">
                <a:effectLst/>
                <a:latin typeface="Calibri" panose="020F0502020204030204" pitchFamily="34" charset="0"/>
                <a:ea typeface="Calibri" panose="020F0502020204030204" pitchFamily="34" charset="0"/>
                <a:cs typeface="Calibri" panose="020F0502020204030204" pitchFamily="34" charset="0"/>
              </a:rPr>
              <a:t>közös szabályozásokra és szabványokra épül, amelyek lehetővé teszik az európai vállalatok számára, hogy viszonylag könnyen működjenek határokon átnyúlóan</a:t>
            </a:r>
            <a:r>
              <a:rPr lang="hu-HU" sz="1800" dirty="0">
                <a:effectLst/>
                <a:latin typeface="Calibri" panose="020F0502020204030204" pitchFamily="34" charset="0"/>
                <a:ea typeface="Calibri" panose="020F0502020204030204" pitchFamily="34" charset="0"/>
                <a:cs typeface="Calibri" panose="020F0502020204030204" pitchFamily="34" charset="0"/>
              </a:rPr>
              <a:t>, termékeket és szolgáltatásokat kínáljanak, banki, jogi, adóügyi és tanácsadói szolgáltatásokat vegyenek igénybe anélkül, hogy minden egyes országban leányvállalatokat kellene nyitniuk.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Az európai piacon való működéshez meg kell ismerkednie a vonatkozó szabályozásokkal, </a:t>
            </a:r>
            <a:r>
              <a:rPr lang="hu-HU"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uniós adószámra</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hu-HU" sz="1800" dirty="0">
                <a:effectLst/>
                <a:latin typeface="Calibri" panose="020F0502020204030204" pitchFamily="34" charset="0"/>
                <a:ea typeface="Calibri" panose="020F0502020204030204" pitchFamily="34" charset="0"/>
                <a:cs typeface="Calibri" panose="020F0502020204030204" pitchFamily="34" charset="0"/>
              </a:rPr>
              <a:t>van szüksége, és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részletes piaci elemzést </a:t>
            </a:r>
            <a:r>
              <a:rPr lang="hu-HU" sz="1800" dirty="0">
                <a:effectLst/>
                <a:latin typeface="Calibri" panose="020F0502020204030204" pitchFamily="34" charset="0"/>
                <a:ea typeface="Calibri" panose="020F0502020204030204" pitchFamily="34" charset="0"/>
                <a:cs typeface="Calibri" panose="020F0502020204030204" pitchFamily="34" charset="0"/>
              </a:rPr>
              <a:t>kell készítenie arról, hogy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megéri-e cégének a nemzetközivé válásba fektetni</a:t>
            </a:r>
            <a:r>
              <a:rPr lang="hu-HU" sz="1800" dirty="0">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800" b="1" dirty="0">
                <a:effectLst/>
                <a:latin typeface="Calibri" panose="020F0502020204030204" pitchFamily="34" charset="0"/>
                <a:ea typeface="Calibri" panose="020F0502020204030204" pitchFamily="34" charset="0"/>
                <a:cs typeface="Calibri" panose="020F0502020204030204" pitchFamily="34" charset="0"/>
              </a:rPr>
              <a:t>Nem minden új vállalatnak kell közvetlenül versenyeznie a globális piacon</a:t>
            </a:r>
            <a:r>
              <a:rPr lang="hu-HU" sz="1800" dirty="0">
                <a:effectLst/>
                <a:latin typeface="Calibri" panose="020F0502020204030204" pitchFamily="34" charset="0"/>
                <a:ea typeface="Calibri" panose="020F0502020204030204" pitchFamily="34" charset="0"/>
                <a:cs typeface="Calibri" panose="020F0502020204030204" pitchFamily="34" charset="0"/>
              </a:rPr>
              <a:t>, de a gazdasági környezet, a lehetőségek elérhetősége és az általános trendek miatt minden új vállalatnak tisztában kell lennie azzal, hogy hol helyezkedik el nemcsak a hazai, hanem az európai és a globális piacon is.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03546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3. FEJEZET</a:t>
            </a:r>
            <a:r>
              <a:rPr lang="es-ES" sz="4000" b="1" dirty="0"/>
              <a:t>: </a:t>
            </a:r>
            <a:r>
              <a:rPr lang="it-IT" sz="4000" b="1" dirty="0"/>
              <a:t>A 21. század üzleti modelljei</a:t>
            </a:r>
            <a:r>
              <a:rPr lang="hu-HU" sz="4000" b="1" dirty="0"/>
              <a:t>  </a:t>
            </a:r>
            <a:br>
              <a:rPr lang="es-ES" sz="1400" dirty="0"/>
            </a:br>
            <a:r>
              <a:rPr lang="en-US" sz="2800" dirty="0"/>
              <a:t>3.2 Start</a:t>
            </a:r>
            <a:r>
              <a:rPr lang="hu-HU" sz="2800" dirty="0"/>
              <a:t>-</a:t>
            </a:r>
            <a:r>
              <a:rPr lang="en-US" sz="2800" dirty="0"/>
              <a:t>up</a:t>
            </a:r>
            <a:r>
              <a:rPr lang="hu-HU" sz="2800" dirty="0"/>
              <a:t>-ok</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2311487"/>
          </a:xfrm>
        </p:spPr>
        <p:txBody>
          <a:bodyPr>
            <a:normAutofit/>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 legtöbb vállalkozás </a:t>
            </a:r>
            <a:r>
              <a:rPr lang="hu-HU" sz="1800" dirty="0" err="1">
                <a:effectLst/>
                <a:latin typeface="Calibri" panose="020F0502020204030204" pitchFamily="34" charset="0"/>
                <a:ea typeface="Calibri" panose="020F0502020204030204" pitchFamily="34" charset="0"/>
                <a:cs typeface="Calibri" panose="020F0502020204030204" pitchFamily="34" charset="0"/>
              </a:rPr>
              <a:t>mikro</a:t>
            </a:r>
            <a:r>
              <a:rPr lang="hu-HU" sz="1800" dirty="0">
                <a:effectLst/>
                <a:latin typeface="Calibri" panose="020F0502020204030204" pitchFamily="34" charset="0"/>
                <a:ea typeface="Calibri" panose="020F0502020204030204" pitchFamily="34" charset="0"/>
                <a:cs typeface="Calibri" panose="020F0502020204030204" pitchFamily="34" charset="0"/>
              </a:rPr>
              <a:t>- és kisvállalkozásként indul (bár az ellenkezőjére is van példa: fúziók, felvásárlások vagy nagyobb holdingok felbomlása révén létrejött nagyvállalatok). Mégis, már nagyon korán két, egymástól jelentősen eltérő pályára állhatnak: vagy </a:t>
            </a:r>
            <a:r>
              <a:rPr lang="hu-HU" sz="1800" b="1" dirty="0">
                <a:effectLst/>
                <a:latin typeface="Calibri" panose="020F0502020204030204" pitchFamily="34" charset="0"/>
                <a:ea typeface="Calibri" panose="020F0502020204030204" pitchFamily="34" charset="0"/>
                <a:cs typeface="Calibri" panose="020F0502020204030204" pitchFamily="34" charset="0"/>
              </a:rPr>
              <a:t>kisvállalkozássá, </a:t>
            </a:r>
            <a:r>
              <a:rPr lang="hu-HU" sz="1800" dirty="0">
                <a:effectLst/>
                <a:latin typeface="Calibri" panose="020F0502020204030204" pitchFamily="34" charset="0"/>
                <a:ea typeface="Calibri" panose="020F0502020204030204" pitchFamily="34" charset="0"/>
                <a:cs typeface="Calibri" panose="020F0502020204030204" pitchFamily="34" charset="0"/>
              </a:rPr>
              <a:t>vagy</a:t>
            </a:r>
            <a:r>
              <a:rPr lang="hu-HU" sz="1800" b="1" dirty="0">
                <a:effectLst/>
                <a:latin typeface="Calibri" panose="020F0502020204030204" pitchFamily="34" charset="0"/>
                <a:ea typeface="Calibri" panose="020F0502020204030204" pitchFamily="34" charset="0"/>
                <a:cs typeface="Calibri" panose="020F0502020204030204" pitchFamily="34" charset="0"/>
              </a:rPr>
              <a:t> start-</a:t>
            </a:r>
            <a:r>
              <a:rPr lang="hu-HU" sz="1800" b="1" dirty="0" err="1">
                <a:effectLst/>
                <a:latin typeface="Calibri" panose="020F0502020204030204" pitchFamily="34" charset="0"/>
                <a:ea typeface="Calibri" panose="020F0502020204030204" pitchFamily="34" charset="0"/>
                <a:cs typeface="Calibri" panose="020F0502020204030204" pitchFamily="34" charset="0"/>
              </a:rPr>
              <a:t>up</a:t>
            </a:r>
            <a:r>
              <a:rPr lang="hu-HU" sz="1800" dirty="0">
                <a:effectLst/>
                <a:latin typeface="Calibri" panose="020F0502020204030204" pitchFamily="34" charset="0"/>
                <a:ea typeface="Calibri" panose="020F0502020204030204" pitchFamily="34" charset="0"/>
                <a:cs typeface="Calibri" panose="020F0502020204030204" pitchFamily="34" charset="0"/>
              </a:rPr>
              <a:t> vállalkozássá válnak.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hu-HU" sz="1800" b="1" dirty="0"/>
              <a:t>Mi a különbség</a:t>
            </a:r>
            <a:r>
              <a:rPr lang="en-GB" sz="1800" b="1" dirty="0"/>
              <a:t>? </a:t>
            </a: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Rectangle: Rounded Corners 9">
            <a:extLst>
              <a:ext uri="{FF2B5EF4-FFF2-40B4-BE49-F238E27FC236}">
                <a16:creationId xmlns:a16="http://schemas.microsoft.com/office/drawing/2014/main" id="{E74B0247-C791-4FEA-7948-5461C1E933A8}"/>
              </a:ext>
            </a:extLst>
          </p:cNvPr>
          <p:cNvSpPr/>
          <p:nvPr/>
        </p:nvSpPr>
        <p:spPr>
          <a:xfrm>
            <a:off x="950595" y="3694809"/>
            <a:ext cx="4958952" cy="2096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 </a:t>
            </a:r>
            <a:r>
              <a:rPr lang="en-US" sz="2000" b="1" dirty="0" err="1">
                <a:solidFill>
                  <a:schemeClr val="bg1"/>
                </a:solidFill>
              </a:rPr>
              <a:t>kisvállalkozások</a:t>
            </a:r>
            <a:r>
              <a:rPr lang="en-US" sz="2000" b="1" dirty="0">
                <a:solidFill>
                  <a:schemeClr val="bg1"/>
                </a:solidFill>
              </a:rPr>
              <a:t> </a:t>
            </a:r>
            <a:r>
              <a:rPr lang="en-US" sz="2000" b="1" dirty="0" err="1">
                <a:solidFill>
                  <a:schemeClr val="bg1"/>
                </a:solidFill>
              </a:rPr>
              <a:t>célja</a:t>
            </a:r>
            <a:r>
              <a:rPr lang="en-US" sz="2000" b="1" dirty="0">
                <a:solidFill>
                  <a:schemeClr val="bg1"/>
                </a:solidFill>
              </a:rPr>
              <a:t>, </a:t>
            </a:r>
            <a:r>
              <a:rPr lang="en-US" sz="2000" b="1" dirty="0" err="1">
                <a:solidFill>
                  <a:schemeClr val="bg1"/>
                </a:solidFill>
              </a:rPr>
              <a:t>hogy</a:t>
            </a:r>
            <a:r>
              <a:rPr lang="en-US" sz="2000" b="1" dirty="0">
                <a:solidFill>
                  <a:schemeClr val="bg1"/>
                </a:solidFill>
              </a:rPr>
              <a:t> </a:t>
            </a:r>
            <a:r>
              <a:rPr lang="en-US" sz="2000" b="1" dirty="0" err="1">
                <a:solidFill>
                  <a:schemeClr val="bg1"/>
                </a:solidFill>
              </a:rPr>
              <a:t>nyereséget</a:t>
            </a:r>
            <a:r>
              <a:rPr lang="en-US" sz="2000" b="1" dirty="0">
                <a:solidFill>
                  <a:schemeClr val="bg1"/>
                </a:solidFill>
              </a:rPr>
              <a:t> </a:t>
            </a:r>
            <a:r>
              <a:rPr lang="en-US" sz="2000" b="1" dirty="0" err="1">
                <a:solidFill>
                  <a:schemeClr val="bg1"/>
                </a:solidFill>
              </a:rPr>
              <a:t>termeljenek</a:t>
            </a:r>
            <a:r>
              <a:rPr lang="en-US" sz="2000" b="1" dirty="0">
                <a:solidFill>
                  <a:schemeClr val="bg1"/>
                </a:solidFill>
              </a:rPr>
              <a:t>, </a:t>
            </a:r>
            <a:r>
              <a:rPr lang="en-US" sz="2000" b="1" dirty="0" err="1">
                <a:solidFill>
                  <a:schemeClr val="bg1"/>
                </a:solidFill>
              </a:rPr>
              <a:t>megélhetést</a:t>
            </a:r>
            <a:r>
              <a:rPr lang="en-US" sz="2000" b="1" dirty="0">
                <a:solidFill>
                  <a:schemeClr val="bg1"/>
                </a:solidFill>
              </a:rPr>
              <a:t> </a:t>
            </a:r>
            <a:r>
              <a:rPr lang="en-US" sz="2000" b="1" dirty="0" err="1">
                <a:solidFill>
                  <a:schemeClr val="bg1"/>
                </a:solidFill>
              </a:rPr>
              <a:t>biztosítsanak</a:t>
            </a:r>
            <a:r>
              <a:rPr lang="en-US" sz="2000" b="1" dirty="0">
                <a:solidFill>
                  <a:schemeClr val="bg1"/>
                </a:solidFill>
              </a:rPr>
              <a:t>, </a:t>
            </a:r>
            <a:r>
              <a:rPr lang="en-US" sz="2000" b="1" dirty="0" err="1">
                <a:solidFill>
                  <a:schemeClr val="bg1"/>
                </a:solidFill>
              </a:rPr>
              <a:t>kiszolgálják</a:t>
            </a:r>
            <a:r>
              <a:rPr lang="en-US" sz="2000" b="1" dirty="0">
                <a:solidFill>
                  <a:schemeClr val="bg1"/>
                </a:solidFill>
              </a:rPr>
              <a:t> </a:t>
            </a:r>
            <a:r>
              <a:rPr lang="en-US" sz="2000" b="1" dirty="0" err="1">
                <a:solidFill>
                  <a:schemeClr val="bg1"/>
                </a:solidFill>
              </a:rPr>
              <a:t>ügyfeleiket</a:t>
            </a:r>
            <a:r>
              <a:rPr lang="en-US" sz="2000" b="1" dirty="0">
                <a:solidFill>
                  <a:schemeClr val="bg1"/>
                </a:solidFill>
              </a:rPr>
              <a:t>, de </a:t>
            </a:r>
            <a:r>
              <a:rPr lang="en-US" sz="2000" b="1" dirty="0" err="1">
                <a:solidFill>
                  <a:schemeClr val="bg1"/>
                </a:solidFill>
              </a:rPr>
              <a:t>nem</a:t>
            </a:r>
            <a:r>
              <a:rPr lang="en-US" sz="2000" b="1" dirty="0">
                <a:solidFill>
                  <a:schemeClr val="bg1"/>
                </a:solidFill>
              </a:rPr>
              <a:t> </a:t>
            </a:r>
            <a:r>
              <a:rPr lang="en-US" sz="2000" b="1" dirty="0" err="1">
                <a:solidFill>
                  <a:schemeClr val="bg1"/>
                </a:solidFill>
              </a:rPr>
              <a:t>meghatározó</a:t>
            </a:r>
            <a:r>
              <a:rPr lang="en-US" sz="2000" b="1" dirty="0">
                <a:solidFill>
                  <a:schemeClr val="bg1"/>
                </a:solidFill>
              </a:rPr>
              <a:t> </a:t>
            </a:r>
            <a:r>
              <a:rPr lang="en-US" sz="2000" b="1" dirty="0" err="1">
                <a:solidFill>
                  <a:schemeClr val="bg1"/>
                </a:solidFill>
              </a:rPr>
              <a:t>szereplői</a:t>
            </a:r>
            <a:r>
              <a:rPr lang="en-US" sz="2000" b="1" dirty="0">
                <a:solidFill>
                  <a:schemeClr val="bg1"/>
                </a:solidFill>
              </a:rPr>
              <a:t> a </a:t>
            </a:r>
            <a:r>
              <a:rPr lang="en-US" sz="2000" b="1" dirty="0" err="1">
                <a:solidFill>
                  <a:schemeClr val="bg1"/>
                </a:solidFill>
              </a:rPr>
              <a:t>gazdaságuknak</a:t>
            </a:r>
            <a:r>
              <a:rPr lang="en-US" sz="2000" b="1" dirty="0">
                <a:solidFill>
                  <a:schemeClr val="bg1"/>
                </a:solidFill>
              </a:rPr>
              <a:t>. </a:t>
            </a:r>
          </a:p>
        </p:txBody>
      </p:sp>
      <p:sp>
        <p:nvSpPr>
          <p:cNvPr id="16" name="Rectangle: Rounded Corners 15">
            <a:extLst>
              <a:ext uri="{FF2B5EF4-FFF2-40B4-BE49-F238E27FC236}">
                <a16:creationId xmlns:a16="http://schemas.microsoft.com/office/drawing/2014/main" id="{8506CBBD-B093-F6B2-6396-BABE15A3D776}"/>
              </a:ext>
            </a:extLst>
          </p:cNvPr>
          <p:cNvSpPr/>
          <p:nvPr/>
        </p:nvSpPr>
        <p:spPr>
          <a:xfrm>
            <a:off x="6096000" y="3653738"/>
            <a:ext cx="4958952" cy="2096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 </a:t>
            </a:r>
            <a:r>
              <a:rPr lang="hu-HU" sz="2000" b="1" dirty="0">
                <a:solidFill>
                  <a:schemeClr val="bg1"/>
                </a:solidFill>
              </a:rPr>
              <a:t>start-</a:t>
            </a:r>
            <a:r>
              <a:rPr lang="hu-HU" sz="2000" b="1" dirty="0" err="1">
                <a:solidFill>
                  <a:schemeClr val="bg1"/>
                </a:solidFill>
              </a:rPr>
              <a:t>up</a:t>
            </a:r>
            <a:r>
              <a:rPr lang="en-US" sz="2000" b="1" dirty="0">
                <a:solidFill>
                  <a:schemeClr val="bg1"/>
                </a:solidFill>
              </a:rPr>
              <a:t> </a:t>
            </a:r>
            <a:r>
              <a:rPr lang="en-US" sz="2000" b="1" dirty="0" err="1">
                <a:solidFill>
                  <a:schemeClr val="bg1"/>
                </a:solidFill>
              </a:rPr>
              <a:t>vállalkozásoknak</a:t>
            </a:r>
            <a:r>
              <a:rPr lang="en-US" sz="2000" b="1" dirty="0">
                <a:solidFill>
                  <a:schemeClr val="bg1"/>
                </a:solidFill>
              </a:rPr>
              <a:t> </a:t>
            </a:r>
            <a:r>
              <a:rPr lang="en-US" sz="2000" b="1" dirty="0" err="1">
                <a:solidFill>
                  <a:schemeClr val="bg1"/>
                </a:solidFill>
              </a:rPr>
              <a:t>lehetőségük</a:t>
            </a:r>
            <a:r>
              <a:rPr lang="en-US" sz="2000" b="1" dirty="0">
                <a:solidFill>
                  <a:schemeClr val="bg1"/>
                </a:solidFill>
              </a:rPr>
              <a:t> van a </a:t>
            </a:r>
            <a:r>
              <a:rPr lang="en-US" sz="2000" b="1" dirty="0" err="1">
                <a:solidFill>
                  <a:schemeClr val="bg1"/>
                </a:solidFill>
              </a:rPr>
              <a:t>hirtelen</a:t>
            </a:r>
            <a:r>
              <a:rPr lang="en-US" sz="2000" b="1" dirty="0">
                <a:solidFill>
                  <a:schemeClr val="bg1"/>
                </a:solidFill>
              </a:rPr>
              <a:t> </a:t>
            </a:r>
            <a:r>
              <a:rPr lang="en-US" sz="2000" b="1" dirty="0" err="1">
                <a:solidFill>
                  <a:schemeClr val="bg1"/>
                </a:solidFill>
              </a:rPr>
              <a:t>és</a:t>
            </a:r>
            <a:r>
              <a:rPr lang="en-US" sz="2000" b="1" dirty="0">
                <a:solidFill>
                  <a:schemeClr val="bg1"/>
                </a:solidFill>
              </a:rPr>
              <a:t> </a:t>
            </a:r>
            <a:r>
              <a:rPr lang="en-US" sz="2000" b="1" dirty="0" err="1">
                <a:solidFill>
                  <a:schemeClr val="bg1"/>
                </a:solidFill>
              </a:rPr>
              <a:t>jelentős</a:t>
            </a:r>
            <a:r>
              <a:rPr lang="en-US" sz="2000" b="1" dirty="0">
                <a:solidFill>
                  <a:schemeClr val="bg1"/>
                </a:solidFill>
              </a:rPr>
              <a:t> </a:t>
            </a:r>
            <a:r>
              <a:rPr lang="en-US" sz="2000" b="1" dirty="0" err="1">
                <a:solidFill>
                  <a:schemeClr val="bg1"/>
                </a:solidFill>
              </a:rPr>
              <a:t>növekedésre</a:t>
            </a:r>
            <a:r>
              <a:rPr lang="en-US" sz="2000" b="1" dirty="0">
                <a:solidFill>
                  <a:schemeClr val="bg1"/>
                </a:solidFill>
              </a:rPr>
              <a:t> a „</a:t>
            </a:r>
            <a:r>
              <a:rPr lang="hu-HU" sz="2000" b="1" dirty="0">
                <a:solidFill>
                  <a:schemeClr val="bg1"/>
                </a:solidFill>
              </a:rPr>
              <a:t>skálázás”</a:t>
            </a:r>
            <a:r>
              <a:rPr lang="en-US" sz="2000" b="1" dirty="0">
                <a:solidFill>
                  <a:schemeClr val="bg1"/>
                </a:solidFill>
              </a:rPr>
              <a:t> </a:t>
            </a:r>
            <a:r>
              <a:rPr lang="en-US" sz="2000" b="1" dirty="0" err="1">
                <a:solidFill>
                  <a:schemeClr val="bg1"/>
                </a:solidFill>
              </a:rPr>
              <a:t>révén</a:t>
            </a:r>
            <a:r>
              <a:rPr lang="en-US" sz="2000" b="1" dirty="0">
                <a:solidFill>
                  <a:schemeClr val="bg1"/>
                </a:solidFill>
              </a:rPr>
              <a:t> - </a:t>
            </a:r>
            <a:r>
              <a:rPr lang="en-US" sz="2000" b="1" dirty="0" err="1">
                <a:solidFill>
                  <a:schemeClr val="bg1"/>
                </a:solidFill>
              </a:rPr>
              <a:t>általában</a:t>
            </a:r>
            <a:r>
              <a:rPr lang="en-US" sz="2000" b="1" dirty="0">
                <a:solidFill>
                  <a:schemeClr val="bg1"/>
                </a:solidFill>
              </a:rPr>
              <a:t> a </a:t>
            </a:r>
            <a:r>
              <a:rPr lang="en-US" sz="2000" b="1" dirty="0" err="1">
                <a:solidFill>
                  <a:schemeClr val="bg1"/>
                </a:solidFill>
              </a:rPr>
              <a:t>technológia</a:t>
            </a:r>
            <a:r>
              <a:rPr lang="en-US" sz="2000" b="1" dirty="0">
                <a:solidFill>
                  <a:schemeClr val="bg1"/>
                </a:solidFill>
              </a:rPr>
              <a:t> </a:t>
            </a:r>
            <a:r>
              <a:rPr lang="en-US" sz="2000" b="1" dirty="0" err="1">
                <a:solidFill>
                  <a:schemeClr val="bg1"/>
                </a:solidFill>
              </a:rPr>
              <a:t>felhasználásával</a:t>
            </a:r>
            <a:r>
              <a:rPr lang="en-US" sz="2000" b="1" dirty="0">
                <a:solidFill>
                  <a:schemeClr val="bg1"/>
                </a:solidFill>
              </a:rPr>
              <a:t> -, </a:t>
            </a:r>
            <a:r>
              <a:rPr lang="en-US" sz="2000" b="1" dirty="0" err="1">
                <a:solidFill>
                  <a:schemeClr val="bg1"/>
                </a:solidFill>
              </a:rPr>
              <a:t>így</a:t>
            </a:r>
            <a:r>
              <a:rPr lang="en-US" sz="2000" b="1" dirty="0">
                <a:solidFill>
                  <a:schemeClr val="bg1"/>
                </a:solidFill>
              </a:rPr>
              <a:t> </a:t>
            </a:r>
            <a:r>
              <a:rPr lang="en-US" sz="2000" b="1" dirty="0" err="1">
                <a:solidFill>
                  <a:schemeClr val="bg1"/>
                </a:solidFill>
              </a:rPr>
              <a:t>kis</a:t>
            </a:r>
            <a:r>
              <a:rPr lang="en-US" sz="2000" b="1" dirty="0">
                <a:solidFill>
                  <a:schemeClr val="bg1"/>
                </a:solidFill>
              </a:rPr>
              <a:t> </a:t>
            </a:r>
            <a:r>
              <a:rPr lang="en-US" sz="2000" b="1" dirty="0" err="1">
                <a:solidFill>
                  <a:schemeClr val="bg1"/>
                </a:solidFill>
              </a:rPr>
              <a:t>időn</a:t>
            </a:r>
            <a:r>
              <a:rPr lang="en-US" sz="2000" b="1" dirty="0">
                <a:solidFill>
                  <a:schemeClr val="bg1"/>
                </a:solidFill>
              </a:rPr>
              <a:t> </a:t>
            </a:r>
            <a:r>
              <a:rPr lang="en-US" sz="2000" b="1" dirty="0" err="1">
                <a:solidFill>
                  <a:schemeClr val="bg1"/>
                </a:solidFill>
              </a:rPr>
              <a:t>belül</a:t>
            </a:r>
            <a:r>
              <a:rPr lang="en-US" sz="2000" b="1" dirty="0">
                <a:solidFill>
                  <a:schemeClr val="bg1"/>
                </a:solidFill>
              </a:rPr>
              <a:t> </a:t>
            </a:r>
            <a:r>
              <a:rPr lang="en-US" sz="2000" b="1" dirty="0" err="1">
                <a:solidFill>
                  <a:schemeClr val="bg1"/>
                </a:solidFill>
              </a:rPr>
              <a:t>nemzetközi</a:t>
            </a:r>
            <a:r>
              <a:rPr lang="en-US" sz="2000" b="1" dirty="0">
                <a:solidFill>
                  <a:schemeClr val="bg1"/>
                </a:solidFill>
              </a:rPr>
              <a:t> </a:t>
            </a:r>
            <a:r>
              <a:rPr lang="en-US" sz="2000" b="1" dirty="0" err="1">
                <a:solidFill>
                  <a:schemeClr val="bg1"/>
                </a:solidFill>
              </a:rPr>
              <a:t>szereplővé</a:t>
            </a:r>
            <a:r>
              <a:rPr lang="en-US" sz="2000" b="1" dirty="0">
                <a:solidFill>
                  <a:schemeClr val="bg1"/>
                </a:solidFill>
              </a:rPr>
              <a:t> </a:t>
            </a:r>
            <a:r>
              <a:rPr lang="en-US" sz="2000" b="1" dirty="0" err="1">
                <a:solidFill>
                  <a:schemeClr val="bg1"/>
                </a:solidFill>
              </a:rPr>
              <a:t>válhatnak</a:t>
            </a:r>
            <a:r>
              <a:rPr lang="en-US" sz="2000" b="1" dirty="0">
                <a:solidFill>
                  <a:schemeClr val="bg1"/>
                </a:solidFill>
              </a:rPr>
              <a:t>. </a:t>
            </a:r>
          </a:p>
        </p:txBody>
      </p:sp>
    </p:spTree>
    <p:extLst>
      <p:ext uri="{BB962C8B-B14F-4D97-AF65-F5344CB8AC3E}">
        <p14:creationId xmlns:p14="http://schemas.microsoft.com/office/powerpoint/2010/main" val="231868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3. FEJEZET</a:t>
            </a:r>
            <a:r>
              <a:rPr lang="es-ES" sz="4000" b="1" dirty="0"/>
              <a:t>: </a:t>
            </a:r>
            <a:r>
              <a:rPr lang="it-IT" sz="4000" b="1" dirty="0"/>
              <a:t>A 21. század üzleti modelljei</a:t>
            </a:r>
            <a:r>
              <a:rPr lang="hu-HU" sz="4000" b="1" dirty="0"/>
              <a:t> </a:t>
            </a:r>
            <a:br>
              <a:rPr lang="es-ES" sz="1400" dirty="0"/>
            </a:br>
            <a:r>
              <a:rPr lang="en-US" sz="2800" dirty="0"/>
              <a:t>3.2 Start</a:t>
            </a:r>
            <a:r>
              <a:rPr lang="hu-HU" sz="2800" dirty="0"/>
              <a:t>-</a:t>
            </a:r>
            <a:r>
              <a:rPr lang="en-US" sz="2800" dirty="0"/>
              <a:t>up</a:t>
            </a:r>
            <a:r>
              <a:rPr lang="hu-HU" sz="2800" dirty="0"/>
              <a:t>ok</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Az </a:t>
            </a:r>
            <a:r>
              <a:rPr lang="en-US" sz="1200" dirty="0" err="1">
                <a:solidFill>
                  <a:schemeClr val="bg1"/>
                </a:solidFill>
                <a:latin typeface="system-ui"/>
              </a:rPr>
              <a:t>Európai</a:t>
            </a:r>
            <a:r>
              <a:rPr lang="en-US" sz="1200" dirty="0">
                <a:solidFill>
                  <a:schemeClr val="bg1"/>
                </a:solidFill>
                <a:latin typeface="system-ui"/>
              </a:rPr>
              <a:t>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által</a:t>
            </a:r>
            <a:r>
              <a:rPr lang="en-US" sz="1200" dirty="0">
                <a:solidFill>
                  <a:schemeClr val="bg1"/>
                </a:solidFill>
                <a:latin typeface="system-ui"/>
              </a:rPr>
              <a:t> e </a:t>
            </a:r>
            <a:r>
              <a:rPr lang="en-US" sz="1200" dirty="0" err="1">
                <a:solidFill>
                  <a:schemeClr val="bg1"/>
                </a:solidFill>
                <a:latin typeface="system-ui"/>
              </a:rPr>
              <a:t>kiadvány</a:t>
            </a:r>
            <a:r>
              <a:rPr lang="en-US" sz="1200" dirty="0">
                <a:solidFill>
                  <a:schemeClr val="bg1"/>
                </a:solidFill>
                <a:latin typeface="system-ui"/>
              </a:rPr>
              <a:t> </a:t>
            </a:r>
            <a:r>
              <a:rPr lang="en-US" sz="1200" dirty="0" err="1">
                <a:solidFill>
                  <a:schemeClr val="bg1"/>
                </a:solidFill>
                <a:latin typeface="system-ui"/>
              </a:rPr>
              <a:t>elkészítéséhez</a:t>
            </a:r>
            <a:r>
              <a:rPr lang="en-US" sz="1200" dirty="0">
                <a:solidFill>
                  <a:schemeClr val="bg1"/>
                </a:solidFill>
                <a:latin typeface="system-ui"/>
              </a:rPr>
              <a:t> </a:t>
            </a:r>
            <a:r>
              <a:rPr lang="en-US" sz="1200" dirty="0" err="1">
                <a:solidFill>
                  <a:schemeClr val="bg1"/>
                </a:solidFill>
                <a:latin typeface="system-ui"/>
              </a:rPr>
              <a:t>nyújtott</a:t>
            </a:r>
            <a:r>
              <a:rPr lang="en-US" sz="1200" dirty="0">
                <a:solidFill>
                  <a:schemeClr val="bg1"/>
                </a:solidFill>
                <a:latin typeface="system-ui"/>
              </a:rPr>
              <a:t> </a:t>
            </a:r>
            <a:r>
              <a:rPr lang="en-US" sz="1200" dirty="0" err="1">
                <a:solidFill>
                  <a:schemeClr val="bg1"/>
                </a:solidFill>
                <a:latin typeface="system-ui"/>
              </a:rPr>
              <a:t>támogatás</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jelenti</a:t>
            </a:r>
            <a:r>
              <a:rPr lang="en-US" sz="1200" dirty="0">
                <a:solidFill>
                  <a:schemeClr val="bg1"/>
                </a:solidFill>
                <a:latin typeface="system-ui"/>
              </a:rPr>
              <a:t> a </a:t>
            </a:r>
            <a:r>
              <a:rPr lang="en-US" sz="1200" dirty="0" err="1">
                <a:solidFill>
                  <a:schemeClr val="bg1"/>
                </a:solidFill>
                <a:latin typeface="system-ui"/>
              </a:rPr>
              <a:t>tartalom</a:t>
            </a:r>
            <a:r>
              <a:rPr lang="en-US" sz="1200" dirty="0">
                <a:solidFill>
                  <a:schemeClr val="bg1"/>
                </a:solidFill>
                <a:latin typeface="system-ui"/>
              </a:rPr>
              <a:t> </a:t>
            </a:r>
            <a:r>
              <a:rPr lang="en-US" sz="1200" dirty="0" err="1">
                <a:solidFill>
                  <a:schemeClr val="bg1"/>
                </a:solidFill>
                <a:latin typeface="system-ui"/>
              </a:rPr>
              <a:t>jóváhagyását</a:t>
            </a:r>
            <a:r>
              <a:rPr lang="en-US" sz="1200" dirty="0">
                <a:solidFill>
                  <a:schemeClr val="bg1"/>
                </a:solidFill>
                <a:latin typeface="system-ui"/>
              </a:rPr>
              <a:t>, </a:t>
            </a:r>
            <a:r>
              <a:rPr lang="en-US" sz="1200" dirty="0" err="1">
                <a:solidFill>
                  <a:schemeClr val="bg1"/>
                </a:solidFill>
                <a:latin typeface="system-ui"/>
              </a:rPr>
              <a:t>amely</a:t>
            </a:r>
            <a:r>
              <a:rPr lang="en-US" sz="1200" dirty="0">
                <a:solidFill>
                  <a:schemeClr val="bg1"/>
                </a:solidFill>
                <a:latin typeface="system-ui"/>
              </a:rPr>
              <a:t> </a:t>
            </a:r>
            <a:r>
              <a:rPr lang="en-US" sz="1200" dirty="0" err="1">
                <a:solidFill>
                  <a:schemeClr val="bg1"/>
                </a:solidFill>
                <a:latin typeface="system-ui"/>
              </a:rPr>
              <a:t>kizárólag</a:t>
            </a:r>
            <a:r>
              <a:rPr lang="en-US" sz="1200" dirty="0">
                <a:solidFill>
                  <a:schemeClr val="bg1"/>
                </a:solidFill>
                <a:latin typeface="system-ui"/>
              </a:rPr>
              <a:t> a </a:t>
            </a:r>
            <a:r>
              <a:rPr lang="en-US" sz="1200" dirty="0" err="1">
                <a:solidFill>
                  <a:schemeClr val="bg1"/>
                </a:solidFill>
                <a:latin typeface="system-ui"/>
              </a:rPr>
              <a:t>szerzők</a:t>
            </a:r>
            <a:r>
              <a:rPr lang="en-US" sz="1200" dirty="0">
                <a:solidFill>
                  <a:schemeClr val="bg1"/>
                </a:solidFill>
                <a:latin typeface="system-ui"/>
              </a:rPr>
              <a:t> </a:t>
            </a:r>
            <a:r>
              <a:rPr lang="en-US" sz="1200" dirty="0" err="1">
                <a:solidFill>
                  <a:schemeClr val="bg1"/>
                </a:solidFill>
                <a:latin typeface="system-ui"/>
              </a:rPr>
              <a:t>véleményét</a:t>
            </a:r>
            <a:r>
              <a:rPr lang="en-US" sz="1200" dirty="0">
                <a:solidFill>
                  <a:schemeClr val="bg1"/>
                </a:solidFill>
                <a:latin typeface="system-ui"/>
              </a:rPr>
              <a:t> </a:t>
            </a:r>
            <a:r>
              <a:rPr lang="en-US" sz="1200" dirty="0" err="1">
                <a:solidFill>
                  <a:schemeClr val="bg1"/>
                </a:solidFill>
                <a:latin typeface="system-ui"/>
              </a:rPr>
              <a:t>tükrözi</a:t>
            </a:r>
            <a:r>
              <a:rPr lang="en-US" sz="1200" dirty="0">
                <a:solidFill>
                  <a:schemeClr val="bg1"/>
                </a:solidFill>
                <a:latin typeface="system-ui"/>
              </a:rPr>
              <a:t>, </a:t>
            </a:r>
            <a:r>
              <a:rPr lang="en-US" sz="1200" dirty="0" err="1">
                <a:solidFill>
                  <a:schemeClr val="bg1"/>
                </a:solidFill>
                <a:latin typeface="system-ui"/>
              </a:rPr>
              <a:t>és</a:t>
            </a:r>
            <a:r>
              <a:rPr lang="en-US" sz="1200" dirty="0">
                <a:solidFill>
                  <a:schemeClr val="bg1"/>
                </a:solidFill>
                <a:latin typeface="system-ui"/>
              </a:rPr>
              <a:t> a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tehető</a:t>
            </a:r>
            <a:r>
              <a:rPr lang="en-US" sz="1200" dirty="0">
                <a:solidFill>
                  <a:schemeClr val="bg1"/>
                </a:solidFill>
                <a:latin typeface="system-ui"/>
              </a:rPr>
              <a:t> </a:t>
            </a:r>
            <a:r>
              <a:rPr lang="en-US" sz="1200" dirty="0" err="1">
                <a:solidFill>
                  <a:schemeClr val="bg1"/>
                </a:solidFill>
                <a:latin typeface="system-ui"/>
              </a:rPr>
              <a:t>felelőssé</a:t>
            </a:r>
            <a:r>
              <a:rPr lang="en-US" sz="1200" dirty="0">
                <a:solidFill>
                  <a:schemeClr val="bg1"/>
                </a:solidFill>
                <a:latin typeface="system-ui"/>
              </a:rPr>
              <a:t> a benne </a:t>
            </a:r>
            <a:r>
              <a:rPr lang="en-US" sz="1200" dirty="0" err="1">
                <a:solidFill>
                  <a:schemeClr val="bg1"/>
                </a:solidFill>
                <a:latin typeface="system-ui"/>
              </a:rPr>
              <a:t>foglalt</a:t>
            </a:r>
            <a:r>
              <a:rPr lang="en-US" sz="1200" dirty="0">
                <a:solidFill>
                  <a:schemeClr val="bg1"/>
                </a:solidFill>
                <a:latin typeface="system-ui"/>
              </a:rPr>
              <a:t> </a:t>
            </a:r>
            <a:r>
              <a:rPr lang="en-US" sz="1200" dirty="0" err="1">
                <a:solidFill>
                  <a:schemeClr val="bg1"/>
                </a:solidFill>
                <a:latin typeface="system-ui"/>
              </a:rPr>
              <a:t>információk</a:t>
            </a:r>
            <a:r>
              <a:rPr lang="en-US" sz="1200" dirty="0">
                <a:solidFill>
                  <a:schemeClr val="bg1"/>
                </a:solidFill>
                <a:latin typeface="system-ui"/>
              </a:rPr>
              <a:t> </a:t>
            </a:r>
            <a:r>
              <a:rPr lang="en-US" sz="1200" dirty="0" err="1">
                <a:solidFill>
                  <a:schemeClr val="bg1"/>
                </a:solidFill>
                <a:latin typeface="system-ui"/>
              </a:rPr>
              <a:t>bármilyen</a:t>
            </a:r>
            <a:r>
              <a:rPr lang="en-US" sz="1200" dirty="0">
                <a:solidFill>
                  <a:schemeClr val="bg1"/>
                </a:solidFill>
                <a:latin typeface="system-ui"/>
              </a:rPr>
              <a:t> </a:t>
            </a:r>
            <a:r>
              <a:rPr lang="en-US" sz="1200" dirty="0" err="1">
                <a:solidFill>
                  <a:schemeClr val="bg1"/>
                </a:solidFill>
                <a:latin typeface="system-ui"/>
              </a:rPr>
              <a:t>felhasználásáért</a:t>
            </a:r>
            <a:r>
              <a:rPr lang="en-US" sz="1200" dirty="0">
                <a:solidFill>
                  <a:schemeClr val="bg1"/>
                </a:solidFill>
                <a:latin typeface="system-ui"/>
              </a:rPr>
              <a:t>.</a:t>
            </a:r>
            <a:r>
              <a:rPr lang="hu-HU" sz="1200" dirty="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706880"/>
            <a:ext cx="10058400" cy="4183591"/>
          </a:xfrm>
        </p:spPr>
        <p:txBody>
          <a:bodyPr>
            <a:normAutofit/>
          </a:bodyPr>
          <a:lstStyle/>
          <a:p>
            <a:pPr marL="0" indent="0" algn="just">
              <a:lnSpc>
                <a:spcPct val="100000"/>
              </a:lnSpc>
              <a:buNone/>
            </a:pPr>
            <a:r>
              <a:rPr lang="en-GB" sz="1750" dirty="0"/>
              <a:t>A start-</a:t>
            </a:r>
            <a:r>
              <a:rPr lang="en-GB" sz="1750" dirty="0" err="1"/>
              <a:t>upok</a:t>
            </a:r>
            <a:r>
              <a:rPr lang="en-GB" sz="1750" dirty="0"/>
              <a:t> </a:t>
            </a:r>
            <a:r>
              <a:rPr lang="en-GB" sz="1750" dirty="0" err="1"/>
              <a:t>olyan</a:t>
            </a:r>
            <a:r>
              <a:rPr lang="en-GB" sz="1750" dirty="0"/>
              <a:t> </a:t>
            </a:r>
            <a:r>
              <a:rPr lang="en-GB" sz="1750" dirty="0" err="1"/>
              <a:t>technológiára</a:t>
            </a:r>
            <a:r>
              <a:rPr lang="en-GB" sz="1750" dirty="0"/>
              <a:t> </a:t>
            </a:r>
            <a:r>
              <a:rPr lang="en-GB" sz="1750" dirty="0" err="1"/>
              <a:t>építik</a:t>
            </a:r>
            <a:r>
              <a:rPr lang="en-GB" sz="1750" dirty="0"/>
              <a:t> </a:t>
            </a:r>
            <a:r>
              <a:rPr lang="en-GB" sz="1750" dirty="0" err="1"/>
              <a:t>üzleti</a:t>
            </a:r>
            <a:r>
              <a:rPr lang="en-GB" sz="1750" dirty="0"/>
              <a:t> </a:t>
            </a:r>
            <a:r>
              <a:rPr lang="en-GB" sz="1750" dirty="0" err="1"/>
              <a:t>modelljüket</a:t>
            </a:r>
            <a:r>
              <a:rPr lang="en-GB" sz="1750" dirty="0"/>
              <a:t>, </a:t>
            </a:r>
            <a:r>
              <a:rPr lang="en-GB" sz="1750" dirty="0" err="1"/>
              <a:t>amely</a:t>
            </a:r>
            <a:r>
              <a:rPr lang="en-GB" sz="1750" dirty="0"/>
              <a:t> </a:t>
            </a:r>
            <a:r>
              <a:rPr lang="en-GB" sz="1750" dirty="0" err="1"/>
              <a:t>lehetővé</a:t>
            </a:r>
            <a:r>
              <a:rPr lang="en-GB" sz="1750" dirty="0"/>
              <a:t> </a:t>
            </a:r>
            <a:r>
              <a:rPr lang="en-GB" sz="1750" dirty="0" err="1"/>
              <a:t>teszi</a:t>
            </a:r>
            <a:r>
              <a:rPr lang="en-GB" sz="1750" dirty="0"/>
              <a:t> </a:t>
            </a:r>
            <a:r>
              <a:rPr lang="en-GB" sz="1750" dirty="0" err="1"/>
              <a:t>számukra</a:t>
            </a:r>
            <a:r>
              <a:rPr lang="en-GB" sz="1750" dirty="0"/>
              <a:t>, </a:t>
            </a:r>
            <a:r>
              <a:rPr lang="en-GB" sz="1750" dirty="0" err="1"/>
              <a:t>hogy</a:t>
            </a:r>
            <a:r>
              <a:rPr lang="en-GB" sz="1750" dirty="0"/>
              <a:t> ne </a:t>
            </a:r>
            <a:r>
              <a:rPr lang="en-GB" sz="1750" dirty="0" err="1"/>
              <a:t>csak</a:t>
            </a:r>
            <a:r>
              <a:rPr lang="en-GB" sz="1750" dirty="0"/>
              <a:t> </a:t>
            </a:r>
            <a:r>
              <a:rPr lang="en-GB" sz="1750" dirty="0" err="1"/>
              <a:t>megduplázzák</a:t>
            </a:r>
            <a:r>
              <a:rPr lang="en-GB" sz="1750" dirty="0"/>
              <a:t> </a:t>
            </a:r>
            <a:r>
              <a:rPr lang="en-GB" sz="1750" dirty="0" err="1"/>
              <a:t>vagy</a:t>
            </a:r>
            <a:r>
              <a:rPr lang="en-GB" sz="1750" dirty="0"/>
              <a:t> </a:t>
            </a:r>
            <a:r>
              <a:rPr lang="en-GB" sz="1750" dirty="0" err="1"/>
              <a:t>megháromszorozzák</a:t>
            </a:r>
            <a:r>
              <a:rPr lang="en-GB" sz="1750" dirty="0"/>
              <a:t> </a:t>
            </a:r>
            <a:r>
              <a:rPr lang="en-GB" sz="1750" dirty="0" err="1"/>
              <a:t>gazdasági</a:t>
            </a:r>
            <a:r>
              <a:rPr lang="en-GB" sz="1750" dirty="0"/>
              <a:t> </a:t>
            </a:r>
            <a:r>
              <a:rPr lang="en-GB" sz="1750" dirty="0" err="1"/>
              <a:t>teljesítményüket</a:t>
            </a:r>
            <a:r>
              <a:rPr lang="en-GB" sz="1750" dirty="0"/>
              <a:t>, </a:t>
            </a:r>
            <a:r>
              <a:rPr lang="en-GB" sz="1750" dirty="0" err="1"/>
              <a:t>hanem</a:t>
            </a:r>
            <a:r>
              <a:rPr lang="en-GB" sz="1750" dirty="0"/>
              <a:t> </a:t>
            </a:r>
            <a:r>
              <a:rPr lang="en-GB" sz="1750" dirty="0" err="1"/>
              <a:t>néhány</a:t>
            </a:r>
            <a:r>
              <a:rPr lang="en-GB" sz="1750" dirty="0"/>
              <a:t> </a:t>
            </a:r>
            <a:r>
              <a:rPr lang="en-GB" sz="1750" dirty="0" err="1"/>
              <a:t>hónap</a:t>
            </a:r>
            <a:r>
              <a:rPr lang="hu-HU" sz="1750" dirty="0"/>
              <a:t> vagy</a:t>
            </a:r>
            <a:r>
              <a:rPr lang="en-GB" sz="1750" dirty="0"/>
              <a:t> </a:t>
            </a:r>
            <a:r>
              <a:rPr lang="en-GB" sz="1750" dirty="0" err="1"/>
              <a:t>év</a:t>
            </a:r>
            <a:r>
              <a:rPr lang="en-GB" sz="1750" dirty="0"/>
              <a:t> </a:t>
            </a:r>
            <a:r>
              <a:rPr lang="en-GB" sz="1750" dirty="0" err="1"/>
              <a:t>alatt</a:t>
            </a:r>
            <a:r>
              <a:rPr lang="en-GB" sz="1750" dirty="0"/>
              <a:t> </a:t>
            </a:r>
            <a:r>
              <a:rPr lang="hu-HU" sz="1750" dirty="0"/>
              <a:t>megtízszerezzék, </a:t>
            </a:r>
            <a:r>
              <a:rPr lang="hu-HU" sz="1750" dirty="0" err="1"/>
              <a:t>megszázszorozzák</a:t>
            </a:r>
            <a:r>
              <a:rPr lang="hu-HU" sz="1750" dirty="0"/>
              <a:t> vagy akár </a:t>
            </a:r>
            <a:r>
              <a:rPr lang="hu-HU" sz="1750" dirty="0" err="1"/>
              <a:t>megezerszerezzék</a:t>
            </a:r>
            <a:r>
              <a:rPr lang="hu-HU" sz="1750" dirty="0"/>
              <a:t>.</a:t>
            </a:r>
            <a:endParaRPr lang="en-GB" sz="1750" dirty="0"/>
          </a:p>
          <a:p>
            <a:pPr marL="0" indent="0" algn="just">
              <a:lnSpc>
                <a:spcPct val="100000"/>
              </a:lnSpc>
              <a:buNone/>
            </a:pPr>
            <a:r>
              <a:rPr lang="en-GB" sz="1750" dirty="0"/>
              <a:t>A </a:t>
            </a:r>
            <a:r>
              <a:rPr lang="en-GB" sz="1750" dirty="0" err="1"/>
              <a:t>sikeres</a:t>
            </a:r>
            <a:r>
              <a:rPr lang="en-GB" sz="1750" dirty="0"/>
              <a:t> start-</a:t>
            </a:r>
            <a:r>
              <a:rPr lang="en-GB" sz="1750" dirty="0" err="1"/>
              <a:t>upok</a:t>
            </a:r>
            <a:r>
              <a:rPr lang="en-GB" sz="1750" dirty="0"/>
              <a:t> </a:t>
            </a:r>
            <a:r>
              <a:rPr lang="en-GB" sz="1750" dirty="0" err="1"/>
              <a:t>gyakran</a:t>
            </a:r>
            <a:r>
              <a:rPr lang="en-GB" sz="1750" dirty="0"/>
              <a:t> </a:t>
            </a:r>
            <a:r>
              <a:rPr lang="en-GB" sz="1750" dirty="0" err="1"/>
              <a:t>születnek</a:t>
            </a:r>
            <a:r>
              <a:rPr lang="en-GB" sz="1750" dirty="0"/>
              <a:t> </a:t>
            </a:r>
            <a:r>
              <a:rPr lang="en-GB" sz="1750" dirty="0" err="1"/>
              <a:t>globálisnak</a:t>
            </a:r>
            <a:r>
              <a:rPr lang="en-GB" sz="1750" dirty="0"/>
              <a:t> - </a:t>
            </a:r>
            <a:r>
              <a:rPr lang="en-GB" sz="1750" dirty="0" err="1"/>
              <a:t>már</a:t>
            </a:r>
            <a:r>
              <a:rPr lang="en-GB" sz="1750" dirty="0"/>
              <a:t> a </a:t>
            </a:r>
            <a:r>
              <a:rPr lang="en-GB" sz="1750" dirty="0" err="1"/>
              <a:t>kezdetektől</a:t>
            </a:r>
            <a:r>
              <a:rPr lang="en-GB" sz="1750" dirty="0"/>
              <a:t> </a:t>
            </a:r>
            <a:r>
              <a:rPr lang="en-GB" sz="1750" dirty="0" err="1"/>
              <a:t>fogva</a:t>
            </a:r>
            <a:r>
              <a:rPr lang="en-GB" sz="1750" dirty="0"/>
              <a:t> </a:t>
            </a:r>
            <a:r>
              <a:rPr lang="en-GB" sz="1750" dirty="0" err="1"/>
              <a:t>olyan</a:t>
            </a:r>
            <a:r>
              <a:rPr lang="en-GB" sz="1750" dirty="0"/>
              <a:t> </a:t>
            </a:r>
            <a:r>
              <a:rPr lang="en-GB" sz="1750" dirty="0" err="1"/>
              <a:t>termékeket</a:t>
            </a:r>
            <a:r>
              <a:rPr lang="en-GB" sz="1750" dirty="0"/>
              <a:t> - de </a:t>
            </a:r>
            <a:r>
              <a:rPr lang="en-GB" sz="1750" dirty="0" err="1"/>
              <a:t>sokkal</a:t>
            </a:r>
            <a:r>
              <a:rPr lang="en-GB" sz="1750" dirty="0"/>
              <a:t> </a:t>
            </a:r>
            <a:r>
              <a:rPr lang="en-GB" sz="1750" dirty="0" err="1"/>
              <a:t>gyakrabban</a:t>
            </a:r>
            <a:r>
              <a:rPr lang="en-GB" sz="1750" dirty="0"/>
              <a:t> </a:t>
            </a:r>
            <a:r>
              <a:rPr lang="en-GB" sz="1750" dirty="0" err="1"/>
              <a:t>szolgáltatásokat</a:t>
            </a:r>
            <a:r>
              <a:rPr lang="en-GB" sz="1750" dirty="0"/>
              <a:t> - </a:t>
            </a:r>
            <a:r>
              <a:rPr lang="en-GB" sz="1750" dirty="0" err="1"/>
              <a:t>kínálnak</a:t>
            </a:r>
            <a:r>
              <a:rPr lang="en-GB" sz="1750" dirty="0"/>
              <a:t>, </a:t>
            </a:r>
            <a:r>
              <a:rPr lang="en-GB" sz="1750" dirty="0" err="1"/>
              <a:t>amelyekre</a:t>
            </a:r>
            <a:r>
              <a:rPr lang="en-GB" sz="1750" dirty="0"/>
              <a:t> </a:t>
            </a:r>
            <a:r>
              <a:rPr lang="en-GB" sz="1750" dirty="0" err="1"/>
              <a:t>az</a:t>
            </a:r>
            <a:r>
              <a:rPr lang="en-GB" sz="1750" dirty="0"/>
              <a:t> </a:t>
            </a:r>
            <a:r>
              <a:rPr lang="en-GB" sz="1750" dirty="0" err="1"/>
              <a:t>egész</a:t>
            </a:r>
            <a:r>
              <a:rPr lang="en-GB" sz="1750" dirty="0"/>
              <a:t> </a:t>
            </a:r>
            <a:r>
              <a:rPr lang="en-GB" sz="1750" dirty="0" err="1"/>
              <a:t>világon</a:t>
            </a:r>
            <a:r>
              <a:rPr lang="en-GB" sz="1750" dirty="0"/>
              <a:t> </a:t>
            </a:r>
            <a:r>
              <a:rPr lang="en-GB" sz="1750" dirty="0" err="1"/>
              <a:t>igény</a:t>
            </a:r>
            <a:r>
              <a:rPr lang="en-GB" sz="1750" dirty="0"/>
              <a:t> van, </a:t>
            </a:r>
            <a:r>
              <a:rPr lang="en-GB" sz="1750" dirty="0" err="1"/>
              <a:t>esetleg</a:t>
            </a:r>
            <a:r>
              <a:rPr lang="en-GB" sz="1750" dirty="0"/>
              <a:t> </a:t>
            </a:r>
            <a:r>
              <a:rPr lang="en-GB" sz="1750" dirty="0" err="1"/>
              <a:t>kisebb</a:t>
            </a:r>
            <a:r>
              <a:rPr lang="en-GB" sz="1750" dirty="0"/>
              <a:t> </a:t>
            </a:r>
            <a:r>
              <a:rPr lang="en-GB" sz="1750" dirty="0" err="1"/>
              <a:t>lokalizációs</a:t>
            </a:r>
            <a:r>
              <a:rPr lang="en-GB" sz="1750" dirty="0"/>
              <a:t> </a:t>
            </a:r>
            <a:r>
              <a:rPr lang="en-GB" sz="1750" dirty="0" err="1"/>
              <a:t>erőfeszítésekkel</a:t>
            </a:r>
            <a:r>
              <a:rPr lang="en-GB" sz="1750" dirty="0"/>
              <a:t>. </a:t>
            </a:r>
          </a:p>
          <a:p>
            <a:pPr marL="0" indent="0" algn="just">
              <a:lnSpc>
                <a:spcPct val="100000"/>
              </a:lnSpc>
              <a:buNone/>
            </a:pPr>
            <a:r>
              <a:rPr lang="en-GB" sz="1750" dirty="0"/>
              <a:t>A </a:t>
            </a:r>
            <a:r>
              <a:rPr lang="hu-HU" sz="1750" dirty="0"/>
              <a:t>start-</a:t>
            </a:r>
            <a:r>
              <a:rPr lang="hu-HU" sz="1750" dirty="0" err="1"/>
              <a:t>up</a:t>
            </a:r>
            <a:r>
              <a:rPr lang="en-GB" sz="1750" dirty="0"/>
              <a:t> </a:t>
            </a:r>
            <a:r>
              <a:rPr lang="en-GB" sz="1750" dirty="0" err="1"/>
              <a:t>vállalkozások</a:t>
            </a:r>
            <a:r>
              <a:rPr lang="en-GB" sz="1750" dirty="0"/>
              <a:t> </a:t>
            </a:r>
            <a:r>
              <a:rPr lang="en-GB" sz="1750" dirty="0" err="1"/>
              <a:t>mindig</a:t>
            </a:r>
            <a:r>
              <a:rPr lang="en-GB" sz="1750" dirty="0"/>
              <a:t> </a:t>
            </a:r>
            <a:r>
              <a:rPr lang="en-GB" sz="1750" dirty="0" err="1"/>
              <a:t>nagyon</a:t>
            </a:r>
            <a:r>
              <a:rPr lang="en-GB" sz="1750" dirty="0"/>
              <a:t> </a:t>
            </a:r>
            <a:r>
              <a:rPr lang="en-GB" sz="1750" dirty="0" err="1"/>
              <a:t>innovatívak</a:t>
            </a:r>
            <a:r>
              <a:rPr lang="en-GB" sz="1750" dirty="0"/>
              <a:t> </a:t>
            </a:r>
            <a:r>
              <a:rPr lang="en-GB" sz="1750" dirty="0" err="1"/>
              <a:t>és</a:t>
            </a:r>
            <a:r>
              <a:rPr lang="en-GB" sz="1750" dirty="0"/>
              <a:t> </a:t>
            </a:r>
            <a:r>
              <a:rPr lang="en-GB" sz="1750" dirty="0" err="1"/>
              <a:t>magas</a:t>
            </a:r>
            <a:r>
              <a:rPr lang="en-GB" sz="1750" dirty="0"/>
              <a:t> </a:t>
            </a:r>
            <a:r>
              <a:rPr lang="en-GB" sz="1750" dirty="0" err="1"/>
              <a:t>kockázati</a:t>
            </a:r>
            <a:r>
              <a:rPr lang="en-GB" sz="1750" dirty="0"/>
              <a:t> </a:t>
            </a:r>
            <a:r>
              <a:rPr lang="en-GB" sz="1750" dirty="0" err="1"/>
              <a:t>tényezőt</a:t>
            </a:r>
            <a:r>
              <a:rPr lang="en-GB" sz="1750" dirty="0"/>
              <a:t> </a:t>
            </a:r>
            <a:r>
              <a:rPr lang="en-GB" sz="1750" dirty="0" err="1"/>
              <a:t>tartalmaznak</a:t>
            </a:r>
            <a:r>
              <a:rPr lang="en-GB" sz="1750" dirty="0"/>
              <a:t>. A</a:t>
            </a:r>
            <a:r>
              <a:rPr lang="hu-HU" sz="1750" dirty="0"/>
              <a:t> start-</a:t>
            </a:r>
            <a:r>
              <a:rPr lang="hu-HU" sz="1750" dirty="0" err="1"/>
              <a:t>upoknak</a:t>
            </a:r>
            <a:r>
              <a:rPr lang="en-GB" sz="1750" dirty="0"/>
              <a:t> </a:t>
            </a:r>
            <a:r>
              <a:rPr lang="en-GB" sz="1750" dirty="0" err="1"/>
              <a:t>csak</a:t>
            </a:r>
            <a:r>
              <a:rPr lang="en-GB" sz="1750" dirty="0"/>
              <a:t> </a:t>
            </a:r>
            <a:r>
              <a:rPr lang="en-GB" sz="1750" dirty="0" err="1"/>
              <a:t>kis</a:t>
            </a:r>
            <a:r>
              <a:rPr lang="en-GB" sz="1750" dirty="0"/>
              <a:t> </a:t>
            </a:r>
            <a:r>
              <a:rPr lang="en-GB" sz="1750" dirty="0" err="1"/>
              <a:t>hányada</a:t>
            </a:r>
            <a:r>
              <a:rPr lang="en-GB" sz="1750" dirty="0"/>
              <a:t> </a:t>
            </a:r>
            <a:r>
              <a:rPr lang="en-GB" sz="1750" dirty="0" err="1"/>
              <a:t>sikeres</a:t>
            </a:r>
            <a:r>
              <a:rPr lang="en-GB" sz="1750" dirty="0"/>
              <a:t> </a:t>
            </a:r>
            <a:r>
              <a:rPr lang="en-GB" sz="1750" dirty="0" err="1"/>
              <a:t>nemzetközi</a:t>
            </a:r>
            <a:r>
              <a:rPr lang="en-GB" sz="1750" dirty="0"/>
              <a:t>, </a:t>
            </a:r>
            <a:r>
              <a:rPr lang="en-GB" sz="1750" dirty="0" err="1"/>
              <a:t>és</a:t>
            </a:r>
            <a:r>
              <a:rPr lang="en-GB" sz="1750" dirty="0"/>
              <a:t> </a:t>
            </a:r>
            <a:r>
              <a:rPr lang="en-GB" sz="1750" dirty="0" err="1"/>
              <a:t>még</a:t>
            </a:r>
            <a:r>
              <a:rPr lang="en-GB" sz="1750" dirty="0"/>
              <a:t> </a:t>
            </a:r>
            <a:r>
              <a:rPr lang="en-GB" sz="1750" dirty="0" err="1"/>
              <a:t>kisebb</a:t>
            </a:r>
            <a:r>
              <a:rPr lang="en-GB" sz="1750" dirty="0"/>
              <a:t> </a:t>
            </a:r>
            <a:r>
              <a:rPr lang="en-GB" sz="1750" dirty="0" err="1"/>
              <a:t>hányada</a:t>
            </a:r>
            <a:r>
              <a:rPr lang="en-GB" sz="1750" dirty="0"/>
              <a:t> </a:t>
            </a:r>
            <a:r>
              <a:rPr lang="en-GB" sz="1750" dirty="0" err="1"/>
              <a:t>globális</a:t>
            </a:r>
            <a:r>
              <a:rPr lang="en-GB" sz="1750" dirty="0"/>
              <a:t> </a:t>
            </a:r>
            <a:r>
              <a:rPr lang="en-GB" sz="1750" dirty="0" err="1"/>
              <a:t>szinten</a:t>
            </a:r>
            <a:r>
              <a:rPr lang="en-GB" sz="1750" dirty="0"/>
              <a:t>. </a:t>
            </a:r>
          </a:p>
          <a:p>
            <a:pPr marL="0" indent="0" algn="just">
              <a:lnSpc>
                <a:spcPct val="100000"/>
              </a:lnSpc>
              <a:buNone/>
            </a:pPr>
            <a:r>
              <a:rPr lang="hu-HU" sz="1750" dirty="0"/>
              <a:t>A start-</a:t>
            </a:r>
            <a:r>
              <a:rPr lang="hu-HU" sz="1750" dirty="0" err="1"/>
              <a:t>upok</a:t>
            </a:r>
            <a:r>
              <a:rPr lang="hu-HU" sz="1750" dirty="0"/>
              <a:t> </a:t>
            </a:r>
            <a:r>
              <a:rPr lang="en-GB" sz="1750" dirty="0" err="1"/>
              <a:t>finanszírozásának</a:t>
            </a:r>
            <a:r>
              <a:rPr lang="en-GB" sz="1750" dirty="0"/>
              <a:t> a korai </a:t>
            </a:r>
            <a:r>
              <a:rPr lang="en-GB" sz="1750" dirty="0" err="1"/>
              <a:t>szakaszokban</a:t>
            </a:r>
            <a:r>
              <a:rPr lang="en-GB" sz="1750" dirty="0"/>
              <a:t> </a:t>
            </a:r>
            <a:r>
              <a:rPr lang="en-GB" sz="1750" dirty="0" err="1"/>
              <a:t>kockázatbarát</a:t>
            </a:r>
            <a:r>
              <a:rPr lang="en-GB" sz="1750" dirty="0"/>
              <a:t> </a:t>
            </a:r>
            <a:r>
              <a:rPr lang="en-GB" sz="1750" dirty="0" err="1"/>
              <a:t>tőkebevonást</a:t>
            </a:r>
            <a:r>
              <a:rPr lang="en-GB" sz="1750" dirty="0"/>
              <a:t> </a:t>
            </a:r>
            <a:r>
              <a:rPr lang="en-GB" sz="1750" dirty="0" err="1"/>
              <a:t>kell</a:t>
            </a:r>
            <a:r>
              <a:rPr lang="en-GB" sz="1750" dirty="0"/>
              <a:t> </a:t>
            </a:r>
            <a:r>
              <a:rPr lang="en-GB" sz="1750" dirty="0" err="1"/>
              <a:t>tartalmaznia</a:t>
            </a:r>
            <a:r>
              <a:rPr lang="en-GB" sz="1750" dirty="0"/>
              <a:t>. </a:t>
            </a:r>
            <a:r>
              <a:rPr lang="en-GB" sz="1750" dirty="0" err="1"/>
              <a:t>Egy</a:t>
            </a:r>
            <a:r>
              <a:rPr lang="en-GB" sz="1750" dirty="0"/>
              <a:t> </a:t>
            </a:r>
            <a:r>
              <a:rPr lang="en-GB" sz="1750" dirty="0" err="1"/>
              <a:t>tipikus</a:t>
            </a:r>
            <a:r>
              <a:rPr lang="en-GB" sz="1750" dirty="0"/>
              <a:t> </a:t>
            </a:r>
            <a:r>
              <a:rPr lang="en-GB" sz="1750" dirty="0" err="1"/>
              <a:t>ciklus</a:t>
            </a:r>
            <a:r>
              <a:rPr lang="en-GB" sz="1750" dirty="0"/>
              <a:t>: </a:t>
            </a: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964841" y="5801411"/>
            <a:ext cx="2027384" cy="455825"/>
          </a:xfrm>
          <a:prstGeom prst="rect">
            <a:avLst/>
          </a:prstGeom>
        </p:spPr>
      </p:pic>
      <p:graphicFrame>
        <p:nvGraphicFramePr>
          <p:cNvPr id="3" name="Diagram 2">
            <a:extLst>
              <a:ext uri="{FF2B5EF4-FFF2-40B4-BE49-F238E27FC236}">
                <a16:creationId xmlns:a16="http://schemas.microsoft.com/office/drawing/2014/main" id="{378F3A20-57A3-5C44-55CB-38A5A1E6F4AC}"/>
              </a:ext>
            </a:extLst>
          </p:cNvPr>
          <p:cNvGraphicFramePr/>
          <p:nvPr>
            <p:extLst>
              <p:ext uri="{D42A27DB-BD31-4B8C-83A1-F6EECF244321}">
                <p14:modId xmlns:p14="http://schemas.microsoft.com/office/powerpoint/2010/main" val="2917981221"/>
              </p:ext>
            </p:extLst>
          </p:nvPr>
        </p:nvGraphicFramePr>
        <p:xfrm>
          <a:off x="1279525" y="4953708"/>
          <a:ext cx="9408795" cy="853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484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BF7B-F7E4-9284-1470-F14F567EE6C5}"/>
              </a:ext>
            </a:extLst>
          </p:cNvPr>
          <p:cNvSpPr>
            <a:spLocks noGrp="1"/>
          </p:cNvSpPr>
          <p:nvPr>
            <p:ph type="title"/>
          </p:nvPr>
        </p:nvSpPr>
        <p:spPr/>
        <p:txBody>
          <a:bodyPr>
            <a:normAutofit/>
          </a:bodyPr>
          <a:lstStyle/>
          <a:p>
            <a:r>
              <a:rPr lang="hu-HU" sz="4800" b="1" dirty="0"/>
              <a:t>3. FEJEZET</a:t>
            </a:r>
            <a:r>
              <a:rPr lang="es-ES" sz="4800" b="1" dirty="0"/>
              <a:t>: </a:t>
            </a:r>
            <a:r>
              <a:rPr lang="it-IT" sz="4800" b="1" dirty="0"/>
              <a:t>A 21. század üzleti modelljei</a:t>
            </a:r>
            <a:r>
              <a:rPr lang="hu-HU" sz="4800" b="1" dirty="0"/>
              <a:t> </a:t>
            </a:r>
            <a:br>
              <a:rPr lang="es-ES" sz="1800" dirty="0"/>
            </a:br>
            <a:r>
              <a:rPr lang="en-US" sz="3600" dirty="0"/>
              <a:t>3.3 </a:t>
            </a:r>
            <a:r>
              <a:rPr lang="hu-HU" sz="3600" dirty="0"/>
              <a:t>Egyéb új üzleti modellek </a:t>
            </a:r>
            <a:endParaRPr lang="en-GB" dirty="0"/>
          </a:p>
        </p:txBody>
      </p:sp>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p:txBody>
          <a:bodyPr>
            <a:normAutofit fontScale="92500" lnSpcReduction="20000"/>
          </a:bodyPr>
          <a:lstStyle/>
          <a:p>
            <a:pPr algn="just">
              <a:lnSpc>
                <a:spcPct val="107000"/>
              </a:lnSpc>
              <a:spcAft>
                <a:spcPts val="800"/>
              </a:spcAft>
            </a:pPr>
            <a:r>
              <a:rPr lang="hu-HU" b="1" dirty="0"/>
              <a:t>Az alább ismertetett új üzleti modellek néha egymástól függetlenül, néha pedig az alábbi modellek kombinációjaként működnek. Minden esetben egyedi döntést kell hozni ezen elemek ideális kombinációjáról.</a:t>
            </a:r>
          </a:p>
          <a:p>
            <a:pPr algn="just">
              <a:lnSpc>
                <a:spcPct val="107000"/>
              </a:lnSpc>
              <a:spcAft>
                <a:spcPts val="800"/>
              </a:spcAft>
            </a:pPr>
            <a:r>
              <a:rPr lang="hu-HU" sz="2100" b="1" dirty="0">
                <a:effectLst/>
                <a:latin typeface="Calibri" panose="020F0502020204030204" pitchFamily="34" charset="0"/>
                <a:ea typeface="Calibri" panose="020F0502020204030204" pitchFamily="34" charset="0"/>
                <a:cs typeface="Calibri" panose="020F0502020204030204" pitchFamily="34" charset="0"/>
              </a:rPr>
              <a:t>Megosztáson alapuló gazdaság: </a:t>
            </a:r>
            <a:endParaRPr lang="hu-HU"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2100" dirty="0">
                <a:effectLst/>
                <a:latin typeface="Calibri" panose="020F0502020204030204" pitchFamily="34" charset="0"/>
                <a:ea typeface="Calibri" panose="020F0502020204030204" pitchFamily="34" charset="0"/>
                <a:cs typeface="Calibri" panose="020F0502020204030204" pitchFamily="34" charset="0"/>
              </a:rPr>
              <a:t>A megosztáson alapuló gazdaság mint üzleti modell az erőforrások, meglévő javak és szolgáltatások megosztására épül a potenciális felhasználók között. Szinte mindig a technológia mint a megosztás eszközének használatára épül. A megosztás magában foglalhatja az adott termékek és szolgáltatások létrehozását, előállítását, terjesztését, értékesítését vagy használatát. A megosztáson alapuló gazdaság lehet B2C (például </a:t>
            </a:r>
            <a:r>
              <a:rPr lang="hu-HU" sz="2100" dirty="0" err="1">
                <a:effectLst/>
                <a:latin typeface="Calibri" panose="020F0502020204030204" pitchFamily="34" charset="0"/>
                <a:ea typeface="Calibri" panose="020F0502020204030204" pitchFamily="34" charset="0"/>
                <a:cs typeface="Calibri" panose="020F0502020204030204" pitchFamily="34" charset="0"/>
              </a:rPr>
              <a:t>Airbnb</a:t>
            </a:r>
            <a:r>
              <a:rPr lang="hu-HU" sz="2100" dirty="0">
                <a:effectLst/>
                <a:latin typeface="Calibri" panose="020F0502020204030204" pitchFamily="34" charset="0"/>
                <a:ea typeface="Calibri" panose="020F0502020204030204" pitchFamily="34" charset="0"/>
                <a:cs typeface="Calibri" panose="020F0502020204030204" pitchFamily="34" charset="0"/>
              </a:rPr>
              <a:t>) vagy B2B (például </a:t>
            </a:r>
            <a:r>
              <a:rPr lang="hu-HU" sz="2100" dirty="0" err="1">
                <a:effectLst/>
                <a:latin typeface="Calibri" panose="020F0502020204030204" pitchFamily="34" charset="0"/>
                <a:ea typeface="Calibri" panose="020F0502020204030204" pitchFamily="34" charset="0"/>
                <a:cs typeface="Calibri" panose="020F0502020204030204" pitchFamily="34" charset="0"/>
              </a:rPr>
              <a:t>coworking</a:t>
            </a:r>
            <a:r>
              <a:rPr lang="hu-HU" sz="2100" dirty="0">
                <a:effectLst/>
                <a:latin typeface="Calibri" panose="020F0502020204030204" pitchFamily="34" charset="0"/>
                <a:ea typeface="Calibri" panose="020F0502020204030204" pitchFamily="34" charset="0"/>
                <a:cs typeface="Calibri" panose="020F0502020204030204" pitchFamily="34" charset="0"/>
              </a:rPr>
              <a:t> irodák). </a:t>
            </a:r>
            <a:endParaRPr lang="hu-HU"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2100" dirty="0">
                <a:effectLst/>
                <a:latin typeface="Calibri" panose="020F0502020204030204" pitchFamily="34" charset="0"/>
                <a:ea typeface="Calibri" panose="020F0502020204030204" pitchFamily="34" charset="0"/>
                <a:cs typeface="Calibri" panose="020F0502020204030204" pitchFamily="34" charset="0"/>
              </a:rPr>
              <a:t>A megosztáson alapuló gazdaság népszerűsítői gyakran állítják, hogy ez egy erőforrás-hatékony és környezetbarát megoldás. Mások rámutatnak, hogy a megosztáson alapuló gazdaság gyakran lehetővé teszi az adóelkerülést, és figyelmen kívül hagyja az egyébként létező ipari szabályokat.</a:t>
            </a:r>
            <a:endParaRPr lang="hu-HU"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p>
        </p:txBody>
      </p:sp>
    </p:spTree>
    <p:extLst>
      <p:ext uri="{BB962C8B-B14F-4D97-AF65-F5344CB8AC3E}">
        <p14:creationId xmlns:p14="http://schemas.microsoft.com/office/powerpoint/2010/main" val="349406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BF7B-F7E4-9284-1470-F14F567EE6C5}"/>
              </a:ext>
            </a:extLst>
          </p:cNvPr>
          <p:cNvSpPr>
            <a:spLocks noGrp="1"/>
          </p:cNvSpPr>
          <p:nvPr>
            <p:ph type="title"/>
          </p:nvPr>
        </p:nvSpPr>
        <p:spPr/>
        <p:txBody>
          <a:bodyPr>
            <a:normAutofit/>
          </a:bodyPr>
          <a:lstStyle/>
          <a:p>
            <a:r>
              <a:rPr lang="hu-HU" sz="4800" b="1" dirty="0"/>
              <a:t>3. FEJEZET</a:t>
            </a:r>
            <a:r>
              <a:rPr lang="es-ES" sz="4800" b="1" dirty="0"/>
              <a:t>: </a:t>
            </a:r>
            <a:r>
              <a:rPr lang="it-IT" sz="4800" b="1" dirty="0"/>
              <a:t>A 21. század üzleti modelljei</a:t>
            </a:r>
            <a:r>
              <a:rPr lang="hu-HU" sz="4800" b="1" dirty="0"/>
              <a:t> </a:t>
            </a:r>
            <a:br>
              <a:rPr lang="es-ES" sz="1800" dirty="0"/>
            </a:br>
            <a:r>
              <a:rPr lang="en-US" sz="3600" dirty="0"/>
              <a:t>3.3 </a:t>
            </a:r>
            <a:r>
              <a:rPr lang="hu-HU" sz="3600" dirty="0"/>
              <a:t>Egyéb új üzleti modellek </a:t>
            </a:r>
            <a:endParaRPr lang="en-GB" dirty="0"/>
          </a:p>
        </p:txBody>
      </p:sp>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p:txBody>
          <a:bodyPr>
            <a:normAutofit fontScale="92500" lnSpcReduction="20000"/>
          </a:bodyPr>
          <a:lstStyle/>
          <a:p>
            <a:pPr algn="just">
              <a:lnSpc>
                <a:spcPct val="107000"/>
              </a:lnSpc>
              <a:spcAft>
                <a:spcPts val="800"/>
              </a:spcAft>
            </a:pPr>
            <a:r>
              <a:rPr lang="en-GB" sz="20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Platformgazdaság</a:t>
            </a:r>
            <a:r>
              <a:rPr lang="en-GB" sz="20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 </a:t>
            </a:r>
            <a:r>
              <a:rPr lang="en-GB" dirty="0" err="1">
                <a:effectLst/>
                <a:latin typeface="Calibri" panose="020F0502020204030204" pitchFamily="34" charset="0"/>
                <a:ea typeface="Calibri" panose="020F0502020204030204" pitchFamily="34" charset="0"/>
                <a:cs typeface="Times New Roman" panose="02020603050405020304" pitchFamily="18" charset="0"/>
              </a:rPr>
              <a:t>platformgazdaság</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hasonlít</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megosztáson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alapuló</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gazdasághoz</a:t>
            </a:r>
            <a:r>
              <a:rPr lang="en-GB" dirty="0">
                <a:effectLst/>
                <a:latin typeface="Calibri" panose="020F0502020204030204" pitchFamily="34" charset="0"/>
                <a:ea typeface="Calibri" panose="020F0502020204030204" pitchFamily="34" charset="0"/>
                <a:cs typeface="Times New Roman" panose="02020603050405020304" pitchFamily="18" charset="0"/>
              </a:rPr>
              <a:t>, de </a:t>
            </a:r>
            <a:r>
              <a:rPr lang="en-GB" dirty="0" err="1">
                <a:effectLst/>
                <a:latin typeface="Calibri" panose="020F0502020204030204" pitchFamily="34" charset="0"/>
                <a:ea typeface="Calibri" panose="020F0502020204030204" pitchFamily="34" charset="0"/>
                <a:cs typeface="Times New Roman" panose="02020603050405020304" pitchFamily="18" charset="0"/>
              </a:rPr>
              <a:t>hangsúlyozza</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technológiai</a:t>
            </a:r>
            <a:r>
              <a:rPr lang="en-GB" dirty="0">
                <a:effectLst/>
                <a:latin typeface="Calibri" panose="020F0502020204030204" pitchFamily="34" charset="0"/>
                <a:ea typeface="Calibri" panose="020F0502020204030204" pitchFamily="34" charset="0"/>
                <a:cs typeface="Times New Roman" panose="02020603050405020304" pitchFamily="18" charset="0"/>
              </a:rPr>
              <a:t> platform </a:t>
            </a:r>
            <a:r>
              <a:rPr lang="en-GB" dirty="0" err="1">
                <a:effectLst/>
                <a:latin typeface="Calibri" panose="020F0502020204030204" pitchFamily="34" charset="0"/>
                <a:ea typeface="Calibri" panose="020F0502020204030204" pitchFamily="34" charset="0"/>
                <a:cs typeface="Times New Roman" panose="02020603050405020304" pitchFamily="18" charset="0"/>
              </a:rPr>
              <a:t>szerepét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amely</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összekapcsolja</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platformon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működő</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különböző</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kis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gazdasági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szereplőket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Legyen</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szó</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az</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Amazonról</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vagy</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az</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Uberről</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platformgazdaság</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lehetővé</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teszi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hogy</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az</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egyébként</a:t>
            </a:r>
            <a:r>
              <a:rPr lang="en-GB" dirty="0">
                <a:effectLst/>
                <a:latin typeface="Calibri" panose="020F0502020204030204" pitchFamily="34" charset="0"/>
                <a:ea typeface="Calibri" panose="020F0502020204030204" pitchFamily="34" charset="0"/>
                <a:cs typeface="Times New Roman" panose="02020603050405020304" pitchFamily="18" charset="0"/>
              </a:rPr>
              <a:t> a </a:t>
            </a:r>
            <a:r>
              <a:rPr lang="en-GB" dirty="0" err="1">
                <a:effectLst/>
                <a:latin typeface="Calibri" panose="020F0502020204030204" pitchFamily="34" charset="0"/>
                <a:ea typeface="Calibri" panose="020F0502020204030204" pitchFamily="34" charset="0"/>
                <a:cs typeface="Times New Roman" panose="02020603050405020304" pitchFamily="18" charset="0"/>
              </a:rPr>
              <a:t>vásárlók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széles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körét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elérni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nem</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képes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magánszemélyek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elérjék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és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felajánlják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termékeiket</a:t>
            </a:r>
            <a:r>
              <a:rPr lang="en-GB" dirty="0">
                <a:effectLst/>
                <a:latin typeface="Calibri" panose="020F0502020204030204" pitchFamily="34" charset="0"/>
                <a:ea typeface="Calibri" panose="020F0502020204030204" pitchFamily="34" charset="0"/>
                <a:cs typeface="Times New Roman" panose="02020603050405020304" pitchFamily="18" charset="0"/>
              </a:rPr>
              <a:t>/</a:t>
            </a:r>
            <a:r>
              <a:rPr lang="en-GB" dirty="0" err="1">
                <a:effectLst/>
                <a:latin typeface="Calibri" panose="020F0502020204030204" pitchFamily="34" charset="0"/>
                <a:ea typeface="Calibri" panose="020F0502020204030204" pitchFamily="34" charset="0"/>
                <a:cs typeface="Times New Roman" panose="02020603050405020304" pitchFamily="18" charset="0"/>
              </a:rPr>
              <a:t>szolgáltatásaikat</a:t>
            </a:r>
            <a:r>
              <a:rPr lang="en-GB" dirty="0">
                <a:effectLst/>
                <a:latin typeface="Calibri" panose="020F0502020204030204" pitchFamily="34" charset="0"/>
                <a:ea typeface="Calibri" panose="020F0502020204030204" pitchFamily="34" charset="0"/>
                <a:cs typeface="Times New Roman" panose="02020603050405020304" pitchFamily="18" charset="0"/>
              </a:rPr>
              <a:t>. Az </a:t>
            </a:r>
            <a:r>
              <a:rPr lang="en-GB" dirty="0" err="1">
                <a:effectLst/>
                <a:latin typeface="Calibri" panose="020F0502020204030204" pitchFamily="34" charset="0"/>
                <a:ea typeface="Calibri" panose="020F0502020204030204" pitchFamily="34" charset="0"/>
                <a:cs typeface="Times New Roman" panose="02020603050405020304" pitchFamily="18" charset="0"/>
              </a:rPr>
              <a:t>üzleti</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modellt</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komoly</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sz="20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hatalmi</a:t>
            </a:r>
            <a:r>
              <a:rPr lang="en-GB"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GB" sz="20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egyenlőtlenségek</a:t>
            </a:r>
            <a:r>
              <a:rPr lang="en-GB" dirty="0" err="1">
                <a:effectLst/>
                <a:latin typeface="Calibri" panose="020F0502020204030204" pitchFamily="34" charset="0"/>
                <a:ea typeface="Calibri" panose="020F0502020204030204" pitchFamily="34" charset="0"/>
                <a:cs typeface="Times New Roman" panose="02020603050405020304" pitchFamily="18" charset="0"/>
              </a:rPr>
              <a:t>is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jellemzik</a:t>
            </a:r>
            <a:r>
              <a:rPr lang="en-GB" dirty="0">
                <a:effectLst/>
                <a:latin typeface="Calibri" panose="020F0502020204030204" pitchFamily="34" charset="0"/>
                <a:ea typeface="Calibri" panose="020F0502020204030204" pitchFamily="34" charset="0"/>
                <a:cs typeface="Times New Roman" panose="02020603050405020304" pitchFamily="18" charset="0"/>
              </a:rPr>
              <a:t> (a platform </a:t>
            </a:r>
            <a:r>
              <a:rPr lang="en-GB" dirty="0" err="1">
                <a:effectLst/>
                <a:latin typeface="Calibri" panose="020F0502020204030204" pitchFamily="34" charset="0"/>
                <a:ea typeface="Calibri" panose="020F0502020204030204" pitchFamily="34" charset="0"/>
                <a:cs typeface="Times New Roman" panose="02020603050405020304" pitchFamily="18" charset="0"/>
              </a:rPr>
              <a:t>és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az</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egyes</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szereplők</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között</a:t>
            </a:r>
            <a:r>
              <a:rPr lang="en-GB" dirty="0">
                <a:effectLst/>
                <a:latin typeface="Calibri" panose="020F0502020204030204" pitchFamily="34" charset="0"/>
                <a:ea typeface="Calibri" panose="020F0502020204030204" pitchFamily="34" charset="0"/>
                <a:cs typeface="Times New Roman" panose="02020603050405020304" pitchFamily="18" charset="0"/>
              </a:rPr>
              <a:t>).</a:t>
            </a:r>
            <a:endParaRPr lang="hu-HU"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On-demand </a:t>
            </a:r>
            <a:r>
              <a:rPr lang="en-GB" sz="20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modell</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Az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igény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szerinti</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modell</a:t>
            </a:r>
            <a:r>
              <a:rPr lang="en-GB" sz="2000" dirty="0">
                <a:effectLst/>
                <a:latin typeface="Calibri" panose="020F0502020204030204" pitchFamily="34" charset="0"/>
                <a:ea typeface="Calibri" panose="020F0502020204030204" pitchFamily="34" charset="0"/>
                <a:cs typeface="Times New Roman" panose="02020603050405020304" pitchFamily="18" charset="0"/>
              </a:rPr>
              <a:t> a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technológiai</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fejlődéshez</a:t>
            </a:r>
            <a:r>
              <a:rPr lang="en-GB" sz="2000" dirty="0">
                <a:effectLst/>
                <a:latin typeface="Calibri" panose="020F0502020204030204" pitchFamily="34" charset="0"/>
                <a:ea typeface="Calibri" panose="020F0502020204030204" pitchFamily="34" charset="0"/>
                <a:cs typeface="Times New Roman" panose="02020603050405020304" pitchFamily="18" charset="0"/>
              </a:rPr>
              <a:t> is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kapcsolódik</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Egyedülálló</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lehetőséget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kínál</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az</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ügyfél</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számára</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hogy</a:t>
            </a:r>
            <a:r>
              <a:rPr lang="en-GB" sz="2000" dirty="0">
                <a:effectLst/>
                <a:latin typeface="Calibri" panose="020F0502020204030204" pitchFamily="34" charset="0"/>
                <a:ea typeface="Calibri" panose="020F0502020204030204" pitchFamily="34" charset="0"/>
                <a:cs typeface="Times New Roman" panose="02020603050405020304" pitchFamily="18" charset="0"/>
              </a:rPr>
              <a:t> a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termék</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szolgáltatás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igénybevételét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pontosan</a:t>
            </a:r>
            <a:r>
              <a:rPr lang="en-GB" sz="2000" dirty="0">
                <a:effectLst/>
                <a:latin typeface="Calibri" panose="020F0502020204030204" pitchFamily="34" charset="0"/>
                <a:ea typeface="Calibri" panose="020F0502020204030204" pitchFamily="34" charset="0"/>
                <a:cs typeface="Times New Roman" panose="02020603050405020304" pitchFamily="18" charset="0"/>
              </a:rPr>
              <a:t> a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saját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preferenciái</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szerint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időzítse</a:t>
            </a:r>
            <a:r>
              <a:rPr lang="en-GB" sz="2000" dirty="0">
                <a:effectLst/>
                <a:latin typeface="Calibri" panose="020F0502020204030204" pitchFamily="34" charset="0"/>
                <a:ea typeface="Calibri" panose="020F0502020204030204" pitchFamily="34" charset="0"/>
                <a:cs typeface="Times New Roman" panose="02020603050405020304" pitchFamily="18" charset="0"/>
              </a:rPr>
              <a:t>. A modern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ételkiszállítási</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szolgáltatások</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foodpanda</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Wolt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és</a:t>
            </a:r>
            <a:r>
              <a:rPr lang="en-GB" sz="2000" dirty="0">
                <a:effectLst/>
                <a:latin typeface="Calibri" panose="020F0502020204030204" pitchFamily="34" charset="0"/>
                <a:ea typeface="Calibri" panose="020F0502020204030204" pitchFamily="34" charset="0"/>
                <a:cs typeface="Times New Roman" panose="02020603050405020304" pitchFamily="18" charset="0"/>
              </a:rPr>
              <a:t> a streaming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média</a:t>
            </a:r>
            <a:r>
              <a:rPr lang="en-GB" sz="2000" dirty="0">
                <a:effectLst/>
                <a:latin typeface="Calibri" panose="020F0502020204030204" pitchFamily="34" charset="0"/>
                <a:ea typeface="Calibri" panose="020F0502020204030204" pitchFamily="34" charset="0"/>
                <a:cs typeface="Times New Roman" panose="02020603050405020304" pitchFamily="18" charset="0"/>
              </a:rPr>
              <a:t> (Spotify, Netflix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stb</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erre</a:t>
            </a:r>
            <a:r>
              <a:rPr lang="en-GB" sz="2000" dirty="0">
                <a:effectLst/>
                <a:latin typeface="Calibri" panose="020F0502020204030204" pitchFamily="34" charset="0"/>
                <a:ea typeface="Calibri" panose="020F0502020204030204" pitchFamily="34" charset="0"/>
                <a:cs typeface="Times New Roman" panose="02020603050405020304" pitchFamily="18" charset="0"/>
              </a:rPr>
              <a:t> a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modellre</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épülnek</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p>
        </p:txBody>
      </p:sp>
      <p:sp>
        <p:nvSpPr>
          <p:cNvPr id="4" name="Rectángulo 7">
            <a:extLst>
              <a:ext uri="{FF2B5EF4-FFF2-40B4-BE49-F238E27FC236}">
                <a16:creationId xmlns:a16="http://schemas.microsoft.com/office/drawing/2014/main" id="{2EACEA0C-70F2-405C-C2F9-60EE2FAA1063}"/>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Az </a:t>
            </a:r>
            <a:r>
              <a:rPr lang="en-US" sz="1200" dirty="0" err="1">
                <a:solidFill>
                  <a:schemeClr val="bg1"/>
                </a:solidFill>
                <a:latin typeface="system-ui"/>
              </a:rPr>
              <a:t>Európai</a:t>
            </a:r>
            <a:r>
              <a:rPr lang="en-US" sz="1200" dirty="0">
                <a:solidFill>
                  <a:schemeClr val="bg1"/>
                </a:solidFill>
                <a:latin typeface="system-ui"/>
              </a:rPr>
              <a:t>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által</a:t>
            </a:r>
            <a:r>
              <a:rPr lang="en-US" sz="1200" dirty="0">
                <a:solidFill>
                  <a:schemeClr val="bg1"/>
                </a:solidFill>
                <a:latin typeface="system-ui"/>
              </a:rPr>
              <a:t> e </a:t>
            </a:r>
            <a:r>
              <a:rPr lang="en-US" sz="1200" dirty="0" err="1">
                <a:solidFill>
                  <a:schemeClr val="bg1"/>
                </a:solidFill>
                <a:latin typeface="system-ui"/>
              </a:rPr>
              <a:t>kiadvány</a:t>
            </a:r>
            <a:r>
              <a:rPr lang="en-US" sz="1200" dirty="0">
                <a:solidFill>
                  <a:schemeClr val="bg1"/>
                </a:solidFill>
                <a:latin typeface="system-ui"/>
              </a:rPr>
              <a:t> </a:t>
            </a:r>
            <a:r>
              <a:rPr lang="en-US" sz="1200" dirty="0" err="1">
                <a:solidFill>
                  <a:schemeClr val="bg1"/>
                </a:solidFill>
                <a:latin typeface="system-ui"/>
              </a:rPr>
              <a:t>elkészítéséhez</a:t>
            </a:r>
            <a:r>
              <a:rPr lang="en-US" sz="1200" dirty="0">
                <a:solidFill>
                  <a:schemeClr val="bg1"/>
                </a:solidFill>
                <a:latin typeface="system-ui"/>
              </a:rPr>
              <a:t> </a:t>
            </a:r>
            <a:r>
              <a:rPr lang="en-US" sz="1200" dirty="0" err="1">
                <a:solidFill>
                  <a:schemeClr val="bg1"/>
                </a:solidFill>
                <a:latin typeface="system-ui"/>
              </a:rPr>
              <a:t>nyújtott</a:t>
            </a:r>
            <a:r>
              <a:rPr lang="en-US" sz="1200" dirty="0">
                <a:solidFill>
                  <a:schemeClr val="bg1"/>
                </a:solidFill>
                <a:latin typeface="system-ui"/>
              </a:rPr>
              <a:t> </a:t>
            </a:r>
            <a:r>
              <a:rPr lang="en-US" sz="1200" dirty="0" err="1">
                <a:solidFill>
                  <a:schemeClr val="bg1"/>
                </a:solidFill>
                <a:latin typeface="system-ui"/>
              </a:rPr>
              <a:t>támogatás</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jelenti</a:t>
            </a:r>
            <a:r>
              <a:rPr lang="en-US" sz="1200" dirty="0">
                <a:solidFill>
                  <a:schemeClr val="bg1"/>
                </a:solidFill>
                <a:latin typeface="system-ui"/>
              </a:rPr>
              <a:t> a </a:t>
            </a:r>
            <a:r>
              <a:rPr lang="en-US" sz="1200" dirty="0" err="1">
                <a:solidFill>
                  <a:schemeClr val="bg1"/>
                </a:solidFill>
                <a:latin typeface="system-ui"/>
              </a:rPr>
              <a:t>tartalom</a:t>
            </a:r>
            <a:r>
              <a:rPr lang="en-US" sz="1200" dirty="0">
                <a:solidFill>
                  <a:schemeClr val="bg1"/>
                </a:solidFill>
                <a:latin typeface="system-ui"/>
              </a:rPr>
              <a:t> </a:t>
            </a:r>
            <a:r>
              <a:rPr lang="en-US" sz="1200" dirty="0" err="1">
                <a:solidFill>
                  <a:schemeClr val="bg1"/>
                </a:solidFill>
                <a:latin typeface="system-ui"/>
              </a:rPr>
              <a:t>jóváhagyását</a:t>
            </a:r>
            <a:r>
              <a:rPr lang="en-US" sz="1200" dirty="0">
                <a:solidFill>
                  <a:schemeClr val="bg1"/>
                </a:solidFill>
                <a:latin typeface="system-ui"/>
              </a:rPr>
              <a:t>, </a:t>
            </a:r>
            <a:r>
              <a:rPr lang="en-US" sz="1200" dirty="0" err="1">
                <a:solidFill>
                  <a:schemeClr val="bg1"/>
                </a:solidFill>
                <a:latin typeface="system-ui"/>
              </a:rPr>
              <a:t>amely</a:t>
            </a:r>
            <a:r>
              <a:rPr lang="en-US" sz="1200" dirty="0">
                <a:solidFill>
                  <a:schemeClr val="bg1"/>
                </a:solidFill>
                <a:latin typeface="system-ui"/>
              </a:rPr>
              <a:t> </a:t>
            </a:r>
            <a:r>
              <a:rPr lang="en-US" sz="1200" dirty="0" err="1">
                <a:solidFill>
                  <a:schemeClr val="bg1"/>
                </a:solidFill>
                <a:latin typeface="system-ui"/>
              </a:rPr>
              <a:t>kizárólag</a:t>
            </a:r>
            <a:r>
              <a:rPr lang="en-US" sz="1200" dirty="0">
                <a:solidFill>
                  <a:schemeClr val="bg1"/>
                </a:solidFill>
                <a:latin typeface="system-ui"/>
              </a:rPr>
              <a:t> a </a:t>
            </a:r>
            <a:r>
              <a:rPr lang="en-US" sz="1200" dirty="0" err="1">
                <a:solidFill>
                  <a:schemeClr val="bg1"/>
                </a:solidFill>
                <a:latin typeface="system-ui"/>
              </a:rPr>
              <a:t>szerzők</a:t>
            </a:r>
            <a:r>
              <a:rPr lang="en-US" sz="1200" dirty="0">
                <a:solidFill>
                  <a:schemeClr val="bg1"/>
                </a:solidFill>
                <a:latin typeface="system-ui"/>
              </a:rPr>
              <a:t> </a:t>
            </a:r>
            <a:r>
              <a:rPr lang="en-US" sz="1200" dirty="0" err="1">
                <a:solidFill>
                  <a:schemeClr val="bg1"/>
                </a:solidFill>
                <a:latin typeface="system-ui"/>
              </a:rPr>
              <a:t>véleményét</a:t>
            </a:r>
            <a:r>
              <a:rPr lang="en-US" sz="1200" dirty="0">
                <a:solidFill>
                  <a:schemeClr val="bg1"/>
                </a:solidFill>
                <a:latin typeface="system-ui"/>
              </a:rPr>
              <a:t> </a:t>
            </a:r>
            <a:r>
              <a:rPr lang="en-US" sz="1200" dirty="0" err="1">
                <a:solidFill>
                  <a:schemeClr val="bg1"/>
                </a:solidFill>
                <a:latin typeface="system-ui"/>
              </a:rPr>
              <a:t>tükrözi</a:t>
            </a:r>
            <a:r>
              <a:rPr lang="en-US" sz="1200" dirty="0">
                <a:solidFill>
                  <a:schemeClr val="bg1"/>
                </a:solidFill>
                <a:latin typeface="system-ui"/>
              </a:rPr>
              <a:t>, </a:t>
            </a:r>
            <a:r>
              <a:rPr lang="en-US" sz="1200" dirty="0" err="1">
                <a:solidFill>
                  <a:schemeClr val="bg1"/>
                </a:solidFill>
                <a:latin typeface="system-ui"/>
              </a:rPr>
              <a:t>és</a:t>
            </a:r>
            <a:r>
              <a:rPr lang="en-US" sz="1200" dirty="0">
                <a:solidFill>
                  <a:schemeClr val="bg1"/>
                </a:solidFill>
                <a:latin typeface="system-ui"/>
              </a:rPr>
              <a:t> a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tehető</a:t>
            </a:r>
            <a:r>
              <a:rPr lang="en-US" sz="1200" dirty="0">
                <a:solidFill>
                  <a:schemeClr val="bg1"/>
                </a:solidFill>
                <a:latin typeface="system-ui"/>
              </a:rPr>
              <a:t> </a:t>
            </a:r>
            <a:r>
              <a:rPr lang="en-US" sz="1200" dirty="0" err="1">
                <a:solidFill>
                  <a:schemeClr val="bg1"/>
                </a:solidFill>
                <a:latin typeface="system-ui"/>
              </a:rPr>
              <a:t>felelőssé</a:t>
            </a:r>
            <a:r>
              <a:rPr lang="en-US" sz="1200" dirty="0">
                <a:solidFill>
                  <a:schemeClr val="bg1"/>
                </a:solidFill>
                <a:latin typeface="system-ui"/>
              </a:rPr>
              <a:t> a benne </a:t>
            </a:r>
            <a:r>
              <a:rPr lang="en-US" sz="1200" dirty="0" err="1">
                <a:solidFill>
                  <a:schemeClr val="bg1"/>
                </a:solidFill>
                <a:latin typeface="system-ui"/>
              </a:rPr>
              <a:t>foglalt</a:t>
            </a:r>
            <a:r>
              <a:rPr lang="en-US" sz="1200" dirty="0">
                <a:solidFill>
                  <a:schemeClr val="bg1"/>
                </a:solidFill>
                <a:latin typeface="system-ui"/>
              </a:rPr>
              <a:t> </a:t>
            </a:r>
            <a:r>
              <a:rPr lang="en-US" sz="1200" dirty="0" err="1">
                <a:solidFill>
                  <a:schemeClr val="bg1"/>
                </a:solidFill>
                <a:latin typeface="system-ui"/>
              </a:rPr>
              <a:t>információk</a:t>
            </a:r>
            <a:r>
              <a:rPr lang="en-US" sz="1200" dirty="0">
                <a:solidFill>
                  <a:schemeClr val="bg1"/>
                </a:solidFill>
                <a:latin typeface="system-ui"/>
              </a:rPr>
              <a:t> </a:t>
            </a:r>
            <a:r>
              <a:rPr lang="en-US" sz="1200" dirty="0" err="1">
                <a:solidFill>
                  <a:schemeClr val="bg1"/>
                </a:solidFill>
                <a:latin typeface="system-ui"/>
              </a:rPr>
              <a:t>bármilyen</a:t>
            </a:r>
            <a:r>
              <a:rPr lang="en-US" sz="1200" dirty="0">
                <a:solidFill>
                  <a:schemeClr val="bg1"/>
                </a:solidFill>
                <a:latin typeface="system-ui"/>
              </a:rPr>
              <a:t> </a:t>
            </a:r>
            <a:r>
              <a:rPr lang="en-US" sz="1200" dirty="0" err="1">
                <a:solidFill>
                  <a:schemeClr val="bg1"/>
                </a:solidFill>
                <a:latin typeface="system-ui"/>
              </a:rPr>
              <a:t>felhasználásáért</a:t>
            </a:r>
            <a:r>
              <a:rPr lang="en-US" sz="1200" dirty="0">
                <a:solidFill>
                  <a:schemeClr val="bg1"/>
                </a:solidFill>
                <a:latin typeface="system-ui"/>
              </a:rPr>
              <a:t>.</a:t>
            </a:r>
            <a:r>
              <a:rPr lang="hu-HU" sz="1200" dirty="0">
                <a:solidFill>
                  <a:schemeClr val="bg1"/>
                </a:solidFill>
                <a:latin typeface="system-ui"/>
              </a:rPr>
              <a:t> </a:t>
            </a:r>
            <a:endParaRPr lang="en-US" sz="1200" dirty="0">
              <a:solidFill>
                <a:schemeClr val="bg1"/>
              </a:solidFill>
            </a:endParaRPr>
          </a:p>
        </p:txBody>
      </p:sp>
    </p:spTree>
    <p:extLst>
      <p:ext uri="{BB962C8B-B14F-4D97-AF65-F5344CB8AC3E}">
        <p14:creationId xmlns:p14="http://schemas.microsoft.com/office/powerpoint/2010/main" val="281304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BF7B-F7E4-9284-1470-F14F567EE6C5}"/>
              </a:ext>
            </a:extLst>
          </p:cNvPr>
          <p:cNvSpPr>
            <a:spLocks noGrp="1"/>
          </p:cNvSpPr>
          <p:nvPr>
            <p:ph type="title"/>
          </p:nvPr>
        </p:nvSpPr>
        <p:spPr/>
        <p:txBody>
          <a:bodyPr>
            <a:normAutofit/>
          </a:bodyPr>
          <a:lstStyle/>
          <a:p>
            <a:r>
              <a:rPr lang="hu-HU" sz="4800" b="1" dirty="0"/>
              <a:t>3. FEJEZET</a:t>
            </a:r>
            <a:r>
              <a:rPr lang="es-ES" sz="4800" b="1" dirty="0"/>
              <a:t>: </a:t>
            </a:r>
            <a:r>
              <a:rPr lang="it-IT" sz="4800" b="1" dirty="0"/>
              <a:t>A 21. század üzleti modelljei</a:t>
            </a:r>
            <a:r>
              <a:rPr lang="hu-HU" sz="4800" b="1" dirty="0"/>
              <a:t> </a:t>
            </a:r>
            <a:br>
              <a:rPr lang="es-ES" sz="1800" dirty="0"/>
            </a:br>
            <a:r>
              <a:rPr lang="en-US" sz="3600" dirty="0"/>
              <a:t>3.3 </a:t>
            </a:r>
            <a:r>
              <a:rPr lang="hu-HU" sz="3600" dirty="0"/>
              <a:t>Egyéb új üzleti modellek </a:t>
            </a:r>
            <a:endParaRPr lang="en-GB" dirty="0"/>
          </a:p>
        </p:txBody>
      </p:sp>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p:txBody>
          <a:bodyPr>
            <a:noAutofit/>
          </a:bodyPr>
          <a:lstStyle/>
          <a:p>
            <a:pPr algn="just">
              <a:lnSpc>
                <a:spcPct val="107000"/>
              </a:lnSpc>
              <a:spcBef>
                <a:spcPts val="0"/>
              </a:spcBef>
              <a:spcAft>
                <a:spcPts val="0"/>
              </a:spcAft>
            </a:pPr>
            <a:r>
              <a:rPr lang="hu-HU" sz="1600" b="1" dirty="0" err="1">
                <a:latin typeface="Calibri" panose="020F0502020204030204" pitchFamily="34" charset="0"/>
                <a:ea typeface="Calibri" panose="020F0502020204030204" pitchFamily="34" charset="0"/>
                <a:cs typeface="Times New Roman" panose="02020603050405020304" pitchFamily="18" charset="0"/>
              </a:rPr>
              <a:t>Szervitizáció</a:t>
            </a:r>
            <a:r>
              <a:rPr lang="hu-HU" sz="1600" b="1" dirty="0">
                <a:latin typeface="Calibri" panose="020F0502020204030204" pitchFamily="34" charset="0"/>
                <a:ea typeface="Calibri" panose="020F0502020204030204" pitchFamily="34" charset="0"/>
                <a:cs typeface="Times New Roman" panose="02020603050405020304" pitchFamily="18" charset="0"/>
              </a:rPr>
              <a:t> és előfizetési modell: </a:t>
            </a:r>
          </a:p>
          <a:p>
            <a:pPr algn="just">
              <a:lnSpc>
                <a:spcPct val="107000"/>
              </a:lnSpc>
              <a:spcBef>
                <a:spcPts val="0"/>
              </a:spcBef>
              <a:spcAft>
                <a:spcPts val="0"/>
              </a:spcAft>
            </a:pPr>
            <a:r>
              <a:rPr lang="hu-HU" sz="1600" dirty="0">
                <a:latin typeface="Calibri" panose="020F0502020204030204" pitchFamily="34" charset="0"/>
                <a:ea typeface="Calibri" panose="020F0502020204030204" pitchFamily="34" charset="0"/>
                <a:cs typeface="Times New Roman" panose="02020603050405020304" pitchFamily="18" charset="0"/>
              </a:rPr>
              <a:t>A </a:t>
            </a:r>
            <a:r>
              <a:rPr lang="hu-HU" sz="1600" dirty="0" err="1">
                <a:latin typeface="Calibri" panose="020F0502020204030204" pitchFamily="34" charset="0"/>
                <a:ea typeface="Calibri" panose="020F0502020204030204" pitchFamily="34" charset="0"/>
                <a:cs typeface="Times New Roman" panose="02020603050405020304" pitchFamily="18" charset="0"/>
              </a:rPr>
              <a:t>szervitizáció</a:t>
            </a:r>
            <a:r>
              <a:rPr lang="hu-HU" sz="1600" dirty="0">
                <a:latin typeface="Calibri" panose="020F0502020204030204" pitchFamily="34" charset="0"/>
                <a:ea typeface="Calibri" panose="020F0502020204030204" pitchFamily="34" charset="0"/>
                <a:cs typeface="Times New Roman" panose="02020603050405020304" pitchFamily="18" charset="0"/>
              </a:rPr>
              <a:t> arra a koncepcióra épül, hogy a hagyományos termékeket és egyszeri szolgáltatásokat folyamatosan nyújtott szolgáltatások sorozataként értelmezik újra, általában a folyamatos fejlesztések, frissítések, frissítések, karbantartás és ügyfélszolgálat támogatásával. Ezekért havi, féléves vagy éves előfizetési díjat lehet felszámítani. </a:t>
            </a:r>
            <a:r>
              <a:rPr lang="hu-HU"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Tudjon meg többet a szervizelésről a RESTART képzés 6. moduljában</a:t>
            </a:r>
            <a:r>
              <a:rPr lang="hu-HU" sz="1600" dirty="0">
                <a:effectLst/>
                <a:latin typeface="Calibri" panose="020F0502020204030204" pitchFamily="34" charset="0"/>
                <a:ea typeface="Calibri" panose="020F0502020204030204" pitchFamily="34" charset="0"/>
              </a:rPr>
              <a:t>. </a:t>
            </a:r>
          </a:p>
          <a:p>
            <a:pPr algn="just">
              <a:lnSpc>
                <a:spcPct val="107000"/>
              </a:lnSpc>
              <a:spcBef>
                <a:spcPts val="0"/>
              </a:spcBef>
              <a:spcAft>
                <a:spcPts val="0"/>
              </a:spcAft>
            </a:pP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hu-HU" sz="1600" b="1" dirty="0" err="1">
                <a:latin typeface="Calibri" panose="020F0502020204030204" pitchFamily="34" charset="0"/>
                <a:ea typeface="Calibri" panose="020F0502020204030204" pitchFamily="34" charset="0"/>
                <a:cs typeface="Times New Roman" panose="02020603050405020304" pitchFamily="18" charset="0"/>
              </a:rPr>
              <a:t>Freemium</a:t>
            </a:r>
            <a:r>
              <a:rPr lang="hu-HU" sz="1600" b="1" dirty="0">
                <a:latin typeface="Calibri" panose="020F0502020204030204" pitchFamily="34" charset="0"/>
                <a:ea typeface="Calibri" panose="020F0502020204030204" pitchFamily="34" charset="0"/>
                <a:cs typeface="Times New Roman" panose="02020603050405020304" pitchFamily="18" charset="0"/>
              </a:rPr>
              <a:t> modell: </a:t>
            </a:r>
          </a:p>
          <a:p>
            <a:pPr algn="just">
              <a:lnSpc>
                <a:spcPct val="107000"/>
              </a:lnSpc>
              <a:spcAft>
                <a:spcPts val="800"/>
              </a:spcAft>
            </a:pPr>
            <a:r>
              <a:rPr lang="hu-HU" sz="1600" dirty="0">
                <a:latin typeface="Calibri" panose="020F0502020204030204" pitchFamily="34" charset="0"/>
                <a:ea typeface="Calibri" panose="020F0502020204030204" pitchFamily="34" charset="0"/>
                <a:cs typeface="Times New Roman" panose="02020603050405020304" pitchFamily="18" charset="0"/>
              </a:rPr>
              <a:t>A </a:t>
            </a:r>
            <a:r>
              <a:rPr lang="hu-HU" sz="1600" dirty="0" err="1">
                <a:latin typeface="Calibri" panose="020F0502020204030204" pitchFamily="34" charset="0"/>
                <a:ea typeface="Calibri" panose="020F0502020204030204" pitchFamily="34" charset="0"/>
                <a:cs typeface="Times New Roman" panose="02020603050405020304" pitchFamily="18" charset="0"/>
              </a:rPr>
              <a:t>freemium</a:t>
            </a:r>
            <a:r>
              <a:rPr lang="hu-HU" sz="1600" dirty="0">
                <a:latin typeface="Calibri" panose="020F0502020204030204" pitchFamily="34" charset="0"/>
                <a:ea typeface="Calibri" panose="020F0502020204030204" pitchFamily="34" charset="0"/>
                <a:cs typeface="Times New Roman" panose="02020603050405020304" pitchFamily="18" charset="0"/>
              </a:rPr>
              <a:t> modell a szolgáltatások egyszerűsített felépítését kínálja ingyenes előfizetés ellenében, de a fejlettebb - prémium - funkciókat beárazza. Ez segíti a szolgáltatás márkaépítését, marketingjét és kommunikációját azáltal, hogy a szolgáltatást széles ügyfélkörhöz juttatja el, miközben a szakmai ügyfelekből bevételt generál. </a:t>
            </a:r>
            <a:r>
              <a:rPr lang="hu-HU" sz="1600" dirty="0">
                <a:effectLst/>
                <a:latin typeface="Calibri" panose="020F0502020204030204" pitchFamily="34" charset="0"/>
                <a:ea typeface="Calibri" panose="020F0502020204030204" pitchFamily="34" charset="0"/>
                <a:cs typeface="Calibri" panose="020F0502020204030204" pitchFamily="34" charset="0"/>
              </a:rPr>
              <a:t>Ilyen példa a </a:t>
            </a:r>
            <a:r>
              <a:rPr lang="hu-HU"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Spotify</a:t>
            </a:r>
            <a:r>
              <a:rPr lang="hu-HU" sz="1600" dirty="0">
                <a:effectLst/>
                <a:latin typeface="Calibri" panose="020F0502020204030204" pitchFamily="34" charset="0"/>
                <a:ea typeface="Calibri" panose="020F0502020204030204" pitchFamily="34" charset="0"/>
                <a:cs typeface="Calibri" panose="020F0502020204030204" pitchFamily="34" charset="0"/>
              </a:rPr>
              <a:t>, a </a:t>
            </a:r>
            <a:r>
              <a:rPr lang="hu-HU"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LinkedIn</a:t>
            </a:r>
            <a:r>
              <a:rPr lang="hu-HU" sz="1600" dirty="0">
                <a:effectLst/>
                <a:latin typeface="Calibri" panose="020F0502020204030204" pitchFamily="34" charset="0"/>
                <a:ea typeface="Calibri" panose="020F0502020204030204" pitchFamily="34" charset="0"/>
                <a:cs typeface="Calibri" panose="020F0502020204030204" pitchFamily="34" charset="0"/>
              </a:rPr>
              <a:t> vagy az </a:t>
            </a:r>
            <a:r>
              <a:rPr lang="hu-HU"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Evernote</a:t>
            </a:r>
            <a:r>
              <a:rPr lang="hu-HU" sz="1600" dirty="0">
                <a:effectLst/>
                <a:latin typeface="Calibri" panose="020F0502020204030204" pitchFamily="34" charset="0"/>
                <a:ea typeface="Calibri" panose="020F0502020204030204" pitchFamily="34" charset="0"/>
                <a:cs typeface="Calibri" panose="020F0502020204030204" pitchFamily="34" charset="0"/>
              </a:rPr>
              <a:t> és még sok más.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hu-HU" sz="1600" b="1" dirty="0">
                <a:latin typeface="Calibri" panose="020F0502020204030204" pitchFamily="34" charset="0"/>
                <a:ea typeface="Calibri" panose="020F0502020204030204" pitchFamily="34" charset="0"/>
                <a:cs typeface="Times New Roman" panose="02020603050405020304" pitchFamily="18" charset="0"/>
              </a:rPr>
              <a:t>Lokalizációs modell: </a:t>
            </a:r>
          </a:p>
          <a:p>
            <a:pPr algn="just">
              <a:lnSpc>
                <a:spcPct val="107000"/>
              </a:lnSpc>
              <a:spcBef>
                <a:spcPts val="0"/>
              </a:spcBef>
              <a:spcAft>
                <a:spcPts val="0"/>
              </a:spcAft>
            </a:pPr>
            <a:r>
              <a:rPr lang="hu-HU" sz="1600" dirty="0">
                <a:latin typeface="Calibri" panose="020F0502020204030204" pitchFamily="34" charset="0"/>
                <a:ea typeface="Calibri" panose="020F0502020204030204" pitchFamily="34" charset="0"/>
                <a:cs typeface="Times New Roman" panose="02020603050405020304" pitchFamily="18" charset="0"/>
              </a:rPr>
              <a:t>A lokalizáció arra az elképzelésre épül, hogy egy általános terméket/szolgáltatást a helyi környezethez, az adott sajátos társadalmi-gazdasági feltételekhez (nyelv, preferenciák, kulturális értékek, vásárlóerő stb.) igazítanak. Ebben az esetben gondoskodni kell arról, hogy az eredeti termék/szolgáltatás adaptálásának törvényes jogai meglegyenek.</a:t>
            </a:r>
          </a:p>
          <a:p>
            <a:pPr algn="just"/>
            <a:endParaRPr lang="en-GB" sz="1200" dirty="0"/>
          </a:p>
          <a:p>
            <a:pPr algn="just"/>
            <a:endParaRPr lang="en-GB" sz="1200" dirty="0"/>
          </a:p>
        </p:txBody>
      </p:sp>
      <p:sp>
        <p:nvSpPr>
          <p:cNvPr id="4" name="Rectángulo 7">
            <a:extLst>
              <a:ext uri="{FF2B5EF4-FFF2-40B4-BE49-F238E27FC236}">
                <a16:creationId xmlns:a16="http://schemas.microsoft.com/office/drawing/2014/main" id="{3EDB4D4D-F538-DC0A-4696-FA660847450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Az </a:t>
            </a:r>
            <a:r>
              <a:rPr lang="en-US" sz="1200" dirty="0" err="1">
                <a:solidFill>
                  <a:schemeClr val="bg1"/>
                </a:solidFill>
                <a:latin typeface="system-ui"/>
              </a:rPr>
              <a:t>Európai</a:t>
            </a:r>
            <a:r>
              <a:rPr lang="en-US" sz="1200" dirty="0">
                <a:solidFill>
                  <a:schemeClr val="bg1"/>
                </a:solidFill>
                <a:latin typeface="system-ui"/>
              </a:rPr>
              <a:t>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által</a:t>
            </a:r>
            <a:r>
              <a:rPr lang="en-US" sz="1200" dirty="0">
                <a:solidFill>
                  <a:schemeClr val="bg1"/>
                </a:solidFill>
                <a:latin typeface="system-ui"/>
              </a:rPr>
              <a:t> e </a:t>
            </a:r>
            <a:r>
              <a:rPr lang="en-US" sz="1200" dirty="0" err="1">
                <a:solidFill>
                  <a:schemeClr val="bg1"/>
                </a:solidFill>
                <a:latin typeface="system-ui"/>
              </a:rPr>
              <a:t>kiadvány</a:t>
            </a:r>
            <a:r>
              <a:rPr lang="en-US" sz="1200" dirty="0">
                <a:solidFill>
                  <a:schemeClr val="bg1"/>
                </a:solidFill>
                <a:latin typeface="system-ui"/>
              </a:rPr>
              <a:t> </a:t>
            </a:r>
            <a:r>
              <a:rPr lang="en-US" sz="1200" dirty="0" err="1">
                <a:solidFill>
                  <a:schemeClr val="bg1"/>
                </a:solidFill>
                <a:latin typeface="system-ui"/>
              </a:rPr>
              <a:t>elkészítéséhez</a:t>
            </a:r>
            <a:r>
              <a:rPr lang="en-US" sz="1200" dirty="0">
                <a:solidFill>
                  <a:schemeClr val="bg1"/>
                </a:solidFill>
                <a:latin typeface="system-ui"/>
              </a:rPr>
              <a:t> </a:t>
            </a:r>
            <a:r>
              <a:rPr lang="en-US" sz="1200" dirty="0" err="1">
                <a:solidFill>
                  <a:schemeClr val="bg1"/>
                </a:solidFill>
                <a:latin typeface="system-ui"/>
              </a:rPr>
              <a:t>nyújtott</a:t>
            </a:r>
            <a:r>
              <a:rPr lang="en-US" sz="1200" dirty="0">
                <a:solidFill>
                  <a:schemeClr val="bg1"/>
                </a:solidFill>
                <a:latin typeface="system-ui"/>
              </a:rPr>
              <a:t> </a:t>
            </a:r>
            <a:r>
              <a:rPr lang="en-US" sz="1200" dirty="0" err="1">
                <a:solidFill>
                  <a:schemeClr val="bg1"/>
                </a:solidFill>
                <a:latin typeface="system-ui"/>
              </a:rPr>
              <a:t>támogatás</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jelenti</a:t>
            </a:r>
            <a:r>
              <a:rPr lang="en-US" sz="1200" dirty="0">
                <a:solidFill>
                  <a:schemeClr val="bg1"/>
                </a:solidFill>
                <a:latin typeface="system-ui"/>
              </a:rPr>
              <a:t> a </a:t>
            </a:r>
            <a:r>
              <a:rPr lang="en-US" sz="1200" dirty="0" err="1">
                <a:solidFill>
                  <a:schemeClr val="bg1"/>
                </a:solidFill>
                <a:latin typeface="system-ui"/>
              </a:rPr>
              <a:t>tartalom</a:t>
            </a:r>
            <a:r>
              <a:rPr lang="en-US" sz="1200" dirty="0">
                <a:solidFill>
                  <a:schemeClr val="bg1"/>
                </a:solidFill>
                <a:latin typeface="system-ui"/>
              </a:rPr>
              <a:t> </a:t>
            </a:r>
            <a:r>
              <a:rPr lang="en-US" sz="1200" dirty="0" err="1">
                <a:solidFill>
                  <a:schemeClr val="bg1"/>
                </a:solidFill>
                <a:latin typeface="system-ui"/>
              </a:rPr>
              <a:t>jóváhagyását</a:t>
            </a:r>
            <a:r>
              <a:rPr lang="en-US" sz="1200" dirty="0">
                <a:solidFill>
                  <a:schemeClr val="bg1"/>
                </a:solidFill>
                <a:latin typeface="system-ui"/>
              </a:rPr>
              <a:t>, </a:t>
            </a:r>
            <a:r>
              <a:rPr lang="en-US" sz="1200" dirty="0" err="1">
                <a:solidFill>
                  <a:schemeClr val="bg1"/>
                </a:solidFill>
                <a:latin typeface="system-ui"/>
              </a:rPr>
              <a:t>amely</a:t>
            </a:r>
            <a:r>
              <a:rPr lang="en-US" sz="1200" dirty="0">
                <a:solidFill>
                  <a:schemeClr val="bg1"/>
                </a:solidFill>
                <a:latin typeface="system-ui"/>
              </a:rPr>
              <a:t> </a:t>
            </a:r>
            <a:r>
              <a:rPr lang="en-US" sz="1200" dirty="0" err="1">
                <a:solidFill>
                  <a:schemeClr val="bg1"/>
                </a:solidFill>
                <a:latin typeface="system-ui"/>
              </a:rPr>
              <a:t>kizárólag</a:t>
            </a:r>
            <a:r>
              <a:rPr lang="en-US" sz="1200" dirty="0">
                <a:solidFill>
                  <a:schemeClr val="bg1"/>
                </a:solidFill>
                <a:latin typeface="system-ui"/>
              </a:rPr>
              <a:t> a </a:t>
            </a:r>
            <a:r>
              <a:rPr lang="en-US" sz="1200" dirty="0" err="1">
                <a:solidFill>
                  <a:schemeClr val="bg1"/>
                </a:solidFill>
                <a:latin typeface="system-ui"/>
              </a:rPr>
              <a:t>szerzők</a:t>
            </a:r>
            <a:r>
              <a:rPr lang="en-US" sz="1200" dirty="0">
                <a:solidFill>
                  <a:schemeClr val="bg1"/>
                </a:solidFill>
                <a:latin typeface="system-ui"/>
              </a:rPr>
              <a:t> </a:t>
            </a:r>
            <a:r>
              <a:rPr lang="en-US" sz="1200" dirty="0" err="1">
                <a:solidFill>
                  <a:schemeClr val="bg1"/>
                </a:solidFill>
                <a:latin typeface="system-ui"/>
              </a:rPr>
              <a:t>véleményét</a:t>
            </a:r>
            <a:r>
              <a:rPr lang="en-US" sz="1200" dirty="0">
                <a:solidFill>
                  <a:schemeClr val="bg1"/>
                </a:solidFill>
                <a:latin typeface="system-ui"/>
              </a:rPr>
              <a:t> </a:t>
            </a:r>
            <a:r>
              <a:rPr lang="en-US" sz="1200" dirty="0" err="1">
                <a:solidFill>
                  <a:schemeClr val="bg1"/>
                </a:solidFill>
                <a:latin typeface="system-ui"/>
              </a:rPr>
              <a:t>tükrözi</a:t>
            </a:r>
            <a:r>
              <a:rPr lang="en-US" sz="1200" dirty="0">
                <a:solidFill>
                  <a:schemeClr val="bg1"/>
                </a:solidFill>
                <a:latin typeface="system-ui"/>
              </a:rPr>
              <a:t>, </a:t>
            </a:r>
            <a:r>
              <a:rPr lang="en-US" sz="1200" dirty="0" err="1">
                <a:solidFill>
                  <a:schemeClr val="bg1"/>
                </a:solidFill>
                <a:latin typeface="system-ui"/>
              </a:rPr>
              <a:t>és</a:t>
            </a:r>
            <a:r>
              <a:rPr lang="en-US" sz="1200" dirty="0">
                <a:solidFill>
                  <a:schemeClr val="bg1"/>
                </a:solidFill>
                <a:latin typeface="system-ui"/>
              </a:rPr>
              <a:t> a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tehető</a:t>
            </a:r>
            <a:r>
              <a:rPr lang="en-US" sz="1200" dirty="0">
                <a:solidFill>
                  <a:schemeClr val="bg1"/>
                </a:solidFill>
                <a:latin typeface="system-ui"/>
              </a:rPr>
              <a:t> </a:t>
            </a:r>
            <a:r>
              <a:rPr lang="en-US" sz="1200" dirty="0" err="1">
                <a:solidFill>
                  <a:schemeClr val="bg1"/>
                </a:solidFill>
                <a:latin typeface="system-ui"/>
              </a:rPr>
              <a:t>felelőssé</a:t>
            </a:r>
            <a:r>
              <a:rPr lang="en-US" sz="1200" dirty="0">
                <a:solidFill>
                  <a:schemeClr val="bg1"/>
                </a:solidFill>
                <a:latin typeface="system-ui"/>
              </a:rPr>
              <a:t> a benne </a:t>
            </a:r>
            <a:r>
              <a:rPr lang="en-US" sz="1200" dirty="0" err="1">
                <a:solidFill>
                  <a:schemeClr val="bg1"/>
                </a:solidFill>
                <a:latin typeface="system-ui"/>
              </a:rPr>
              <a:t>foglalt</a:t>
            </a:r>
            <a:r>
              <a:rPr lang="en-US" sz="1200" dirty="0">
                <a:solidFill>
                  <a:schemeClr val="bg1"/>
                </a:solidFill>
                <a:latin typeface="system-ui"/>
              </a:rPr>
              <a:t> </a:t>
            </a:r>
            <a:r>
              <a:rPr lang="en-US" sz="1200" dirty="0" err="1">
                <a:solidFill>
                  <a:schemeClr val="bg1"/>
                </a:solidFill>
                <a:latin typeface="system-ui"/>
              </a:rPr>
              <a:t>információk</a:t>
            </a:r>
            <a:r>
              <a:rPr lang="en-US" sz="1200" dirty="0">
                <a:solidFill>
                  <a:schemeClr val="bg1"/>
                </a:solidFill>
                <a:latin typeface="system-ui"/>
              </a:rPr>
              <a:t> </a:t>
            </a:r>
            <a:r>
              <a:rPr lang="en-US" sz="1200" dirty="0" err="1">
                <a:solidFill>
                  <a:schemeClr val="bg1"/>
                </a:solidFill>
                <a:latin typeface="system-ui"/>
              </a:rPr>
              <a:t>bármilyen</a:t>
            </a:r>
            <a:r>
              <a:rPr lang="en-US" sz="1200" dirty="0">
                <a:solidFill>
                  <a:schemeClr val="bg1"/>
                </a:solidFill>
                <a:latin typeface="system-ui"/>
              </a:rPr>
              <a:t> </a:t>
            </a:r>
            <a:r>
              <a:rPr lang="en-US" sz="1200" dirty="0" err="1">
                <a:solidFill>
                  <a:schemeClr val="bg1"/>
                </a:solidFill>
                <a:latin typeface="system-ui"/>
              </a:rPr>
              <a:t>felhasználásáért</a:t>
            </a:r>
            <a:r>
              <a:rPr lang="en-US" sz="1200" dirty="0">
                <a:solidFill>
                  <a:schemeClr val="bg1"/>
                </a:solidFill>
                <a:latin typeface="system-ui"/>
              </a:rPr>
              <a:t>.</a:t>
            </a:r>
            <a:r>
              <a:rPr lang="hu-HU" sz="1200" dirty="0">
                <a:solidFill>
                  <a:schemeClr val="bg1"/>
                </a:solidFill>
                <a:latin typeface="system-ui"/>
              </a:rPr>
              <a:t> </a:t>
            </a:r>
            <a:endParaRPr lang="en-US" sz="1200" dirty="0">
              <a:solidFill>
                <a:schemeClr val="bg1"/>
              </a:solidFill>
            </a:endParaRPr>
          </a:p>
        </p:txBody>
      </p:sp>
    </p:spTree>
    <p:extLst>
      <p:ext uri="{BB962C8B-B14F-4D97-AF65-F5344CB8AC3E}">
        <p14:creationId xmlns:p14="http://schemas.microsoft.com/office/powerpoint/2010/main" val="66265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fontScale="90000"/>
          </a:bodyPr>
          <a:lstStyle/>
          <a:p>
            <a:r>
              <a:rPr lang="hu-HU" sz="4000" b="1" dirty="0"/>
              <a:t>4. FEJEZET</a:t>
            </a:r>
            <a:r>
              <a:rPr lang="es-ES" sz="4000" b="1" dirty="0"/>
              <a:t>: </a:t>
            </a:r>
            <a:r>
              <a:rPr lang="en-US" sz="4000" dirty="0" err="1"/>
              <a:t>Saját</a:t>
            </a:r>
            <a:r>
              <a:rPr lang="en-US" sz="4000" dirty="0"/>
              <a:t> </a:t>
            </a:r>
            <a:r>
              <a:rPr lang="en-US" sz="4000" dirty="0" err="1"/>
              <a:t>üzleti</a:t>
            </a:r>
            <a:r>
              <a:rPr lang="en-US" sz="4000" dirty="0"/>
              <a:t> </a:t>
            </a:r>
            <a:r>
              <a:rPr lang="en-US" sz="4000" dirty="0" err="1"/>
              <a:t>modell</a:t>
            </a:r>
            <a:r>
              <a:rPr lang="en-US" sz="4000" dirty="0"/>
              <a:t> </a:t>
            </a:r>
            <a:r>
              <a:rPr lang="hu-HU" sz="4000" dirty="0"/>
              <a:t>megalkotása</a:t>
            </a:r>
            <a:br>
              <a:rPr lang="es-ES" sz="4000" b="1" dirty="0"/>
            </a:br>
            <a:br>
              <a:rPr lang="es-ES" sz="4000" b="1"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461665"/>
          </a:xfrm>
          <a:prstGeom prst="rect">
            <a:avLst/>
          </a:prstGeom>
        </p:spPr>
        <p:txBody>
          <a:bodyPr wrap="square">
            <a:spAutoFit/>
          </a:bodyPr>
          <a:lstStyle/>
          <a:p>
            <a:r>
              <a:rPr lang="en-US" sz="1200" dirty="0">
                <a:solidFill>
                  <a:schemeClr val="tx1">
                    <a:lumMod val="75000"/>
                    <a:lumOff val="25000"/>
                  </a:schemeClr>
                </a:solidFill>
                <a:latin typeface="system-ui"/>
              </a:rPr>
              <a:t>Az </a:t>
            </a:r>
            <a:r>
              <a:rPr lang="en-US" sz="1200" dirty="0" err="1">
                <a:solidFill>
                  <a:schemeClr val="tx1">
                    <a:lumMod val="75000"/>
                    <a:lumOff val="25000"/>
                  </a:schemeClr>
                </a:solidFill>
                <a:latin typeface="system-ui"/>
              </a:rPr>
              <a:t>Európai</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Bizottság</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által</a:t>
            </a:r>
            <a:r>
              <a:rPr lang="en-US" sz="1200" dirty="0">
                <a:solidFill>
                  <a:schemeClr val="tx1">
                    <a:lumMod val="75000"/>
                    <a:lumOff val="25000"/>
                  </a:schemeClr>
                </a:solidFill>
                <a:latin typeface="system-ui"/>
              </a:rPr>
              <a:t> e </a:t>
            </a:r>
            <a:r>
              <a:rPr lang="en-US" sz="1200" dirty="0" err="1">
                <a:solidFill>
                  <a:schemeClr val="tx1">
                    <a:lumMod val="75000"/>
                    <a:lumOff val="25000"/>
                  </a:schemeClr>
                </a:solidFill>
                <a:latin typeface="system-ui"/>
              </a:rPr>
              <a:t>kiadvány</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elkészítéséhez</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nyújtott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támogatás</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nem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jelenti</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tartalom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jóváhagyását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amely</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kizárólag</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szerzők</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véleményét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tükrözi</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és</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Bizottság</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nem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tehető</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felelőssé</a:t>
            </a:r>
            <a:r>
              <a:rPr lang="en-US" sz="1200" dirty="0">
                <a:solidFill>
                  <a:schemeClr val="tx1">
                    <a:lumMod val="75000"/>
                    <a:lumOff val="25000"/>
                  </a:schemeClr>
                </a:solidFill>
                <a:latin typeface="system-ui"/>
              </a:rPr>
              <a:t> a benne </a:t>
            </a:r>
            <a:r>
              <a:rPr lang="en-US" sz="1200" dirty="0" err="1">
                <a:solidFill>
                  <a:schemeClr val="tx1">
                    <a:lumMod val="75000"/>
                    <a:lumOff val="25000"/>
                  </a:schemeClr>
                </a:solidFill>
                <a:latin typeface="system-ui"/>
              </a:rPr>
              <a:t>foglalt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információk</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bármilyen</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felhasználásáért</a:t>
            </a:r>
            <a:r>
              <a:rPr lang="en-US" sz="1200" dirty="0">
                <a:solidFill>
                  <a:schemeClr val="tx1">
                    <a:lumMod val="75000"/>
                    <a:lumOff val="25000"/>
                  </a:schemeClr>
                </a:solidFill>
                <a:latin typeface="system-ui"/>
              </a:rPr>
              <a:t>. </a:t>
            </a: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683928" cy="4965863"/>
          </a:xfrm>
        </p:spPr>
        <p:txBody>
          <a:bodyPr/>
          <a:lstStyle/>
          <a:p>
            <a:pPr algn="just">
              <a:lnSpc>
                <a:spcPct val="107000"/>
              </a:lnSpc>
              <a:spcAft>
                <a:spcPts val="800"/>
              </a:spcAft>
            </a:pPr>
            <a:r>
              <a:rPr lang="hu-HU" sz="2000" dirty="0">
                <a:effectLst/>
                <a:latin typeface="Calibri" panose="020F0502020204030204" pitchFamily="34" charset="0"/>
                <a:ea typeface="Calibri" panose="020F0502020204030204" pitchFamily="34" charset="0"/>
                <a:cs typeface="Calibri" panose="020F0502020204030204" pitchFamily="34" charset="0"/>
              </a:rPr>
              <a:t>Ebben az utolsó fejezetben az üzleti modell felállításának legfontosabb elemei felé fordulunk. Ez magában foglalja az üzleti ötlet erősségeinek, gyengeségeinek, lehetőségeinek és veszélyeinek (a SWOT-elemzés) elkészítését, az előzetes piackutatás alapján. Ezután dolgozza ki a modellt, és keressen mentorokat és partnereket, akikkel együtt dolgozhat!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8" name="Picture 7" descr="A group of people working on computers&#10;&#10;Description automatically generated with low confidence">
            <a:extLst>
              <a:ext uri="{FF2B5EF4-FFF2-40B4-BE49-F238E27FC236}">
                <a16:creationId xmlns:a16="http://schemas.microsoft.com/office/drawing/2014/main" id="{5D631913-EB20-DC10-FD54-6D81DDDDE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872" y="3572068"/>
            <a:ext cx="3666930" cy="2444620"/>
          </a:xfrm>
          <a:prstGeom prst="rect">
            <a:avLst/>
          </a:prstGeom>
        </p:spPr>
      </p:pic>
    </p:spTree>
    <p:extLst>
      <p:ext uri="{BB962C8B-B14F-4D97-AF65-F5344CB8AC3E}">
        <p14:creationId xmlns:p14="http://schemas.microsoft.com/office/powerpoint/2010/main" val="220576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4. FEJEZET</a:t>
            </a:r>
            <a:r>
              <a:rPr lang="es-ES" sz="4000" b="1" dirty="0"/>
              <a:t>: </a:t>
            </a:r>
            <a:r>
              <a:rPr lang="en-US" sz="4000" b="1" dirty="0" err="1"/>
              <a:t>Saját</a:t>
            </a:r>
            <a:r>
              <a:rPr lang="en-US" sz="4000" b="1" dirty="0"/>
              <a:t> </a:t>
            </a:r>
            <a:r>
              <a:rPr lang="en-US" sz="4000" b="1" dirty="0" err="1"/>
              <a:t>üzleti</a:t>
            </a:r>
            <a:r>
              <a:rPr lang="en-US" sz="4000" b="1" dirty="0"/>
              <a:t> </a:t>
            </a:r>
            <a:r>
              <a:rPr lang="en-US" sz="4000" b="1" dirty="0" err="1"/>
              <a:t>modell</a:t>
            </a:r>
            <a:r>
              <a:rPr lang="en-US" sz="4000" b="1" dirty="0"/>
              <a:t> </a:t>
            </a:r>
            <a:r>
              <a:rPr lang="hu-HU" sz="4000" b="1" dirty="0"/>
              <a:t>megalkotása</a:t>
            </a:r>
            <a:br>
              <a:rPr lang="es-ES" sz="4000" b="1" dirty="0"/>
            </a:br>
            <a:br>
              <a:rPr lang="es-ES" sz="1400" dirty="0"/>
            </a:br>
            <a:r>
              <a:rPr lang="en-US" sz="2800" dirty="0"/>
              <a:t>4.1 </a:t>
            </a:r>
            <a:r>
              <a:rPr lang="en-US" sz="2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SWOT</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550602"/>
          </a:xfrm>
        </p:spPr>
        <p:txBody>
          <a:bodyPr>
            <a:normAutofit fontScale="92500" lnSpcReduction="10000"/>
          </a:bodyPr>
          <a:lstStyle/>
          <a:p>
            <a:pPr algn="just"/>
            <a:r>
              <a:rPr lang="hu-HU" sz="1800" dirty="0">
                <a:effectLst/>
                <a:latin typeface="Calibri" panose="020F0502020204030204" pitchFamily="34" charset="0"/>
                <a:ea typeface="Calibri" panose="020F0502020204030204" pitchFamily="34" charset="0"/>
              </a:rPr>
              <a:t>Először is végezze el a </a:t>
            </a:r>
            <a:r>
              <a:rPr lang="hu-HU" sz="1800" b="1" dirty="0">
                <a:effectLst/>
                <a:latin typeface="Calibri" panose="020F0502020204030204" pitchFamily="34" charset="0"/>
                <a:ea typeface="Calibri" panose="020F0502020204030204" pitchFamily="34" charset="0"/>
              </a:rPr>
              <a:t>piackutatást</a:t>
            </a:r>
            <a:r>
              <a:rPr lang="hu-HU" sz="1800" dirty="0">
                <a:effectLst/>
                <a:latin typeface="Calibri" panose="020F0502020204030204" pitchFamily="34" charset="0"/>
                <a:ea typeface="Calibri" panose="020F0502020204030204" pitchFamily="34" charset="0"/>
              </a:rPr>
              <a:t> - vagy végeztesse el valaki mással -, ahogyan azt az 1.1. fejezetben tárgyaltuk. Ismerje meg a </a:t>
            </a:r>
            <a:r>
              <a:rPr lang="hu-HU" sz="1800" b="1" dirty="0">
                <a:effectLst/>
                <a:latin typeface="Calibri" panose="020F0502020204030204" pitchFamily="34" charset="0"/>
                <a:ea typeface="Calibri" panose="020F0502020204030204" pitchFamily="34" charset="0"/>
              </a:rPr>
              <a:t>potenciális ügyfélkört</a:t>
            </a:r>
            <a:r>
              <a:rPr lang="hu-HU" sz="1800" dirty="0">
                <a:effectLst/>
                <a:latin typeface="Calibri" panose="020F0502020204030204" pitchFamily="34" charset="0"/>
                <a:ea typeface="Calibri" panose="020F0502020204030204" pitchFamily="34" charset="0"/>
              </a:rPr>
              <a:t>, preferenciáikat és keresleti kapacitásukat, a </a:t>
            </a:r>
            <a:r>
              <a:rPr lang="hu-HU" sz="1800" b="1" dirty="0">
                <a:effectLst/>
                <a:latin typeface="Calibri" panose="020F0502020204030204" pitchFamily="34" charset="0"/>
                <a:ea typeface="Calibri" panose="020F0502020204030204" pitchFamily="34" charset="0"/>
              </a:rPr>
              <a:t>versenytársakat és a lehetséges szövetségeket</a:t>
            </a:r>
            <a:r>
              <a:rPr lang="hu-HU" sz="1800" dirty="0">
                <a:effectLst/>
                <a:latin typeface="Calibri" panose="020F0502020204030204" pitchFamily="34" charset="0"/>
                <a:ea typeface="Calibri" panose="020F0502020204030204" pitchFamily="34" charset="0"/>
              </a:rPr>
              <a:t>. Ezután pozícionálja magát, illetve a projektötletét, és próbálja meg azonosítani a tervezett </a:t>
            </a:r>
            <a:r>
              <a:rPr lang="hu-HU" sz="1800" b="1" dirty="0">
                <a:effectLst/>
                <a:latin typeface="Calibri" panose="020F0502020204030204" pitchFamily="34" charset="0"/>
                <a:ea typeface="Calibri" panose="020F0502020204030204" pitchFamily="34" charset="0"/>
              </a:rPr>
              <a:t>vállalkozás erősségeit, gyengeségeit, lehetőségeit és veszélyeit</a:t>
            </a:r>
            <a:r>
              <a:rPr lang="hu-HU" sz="1800" dirty="0">
                <a:effectLst/>
                <a:latin typeface="Calibri" panose="020F0502020204030204" pitchFamily="34" charset="0"/>
                <a:ea typeface="Calibri" panose="020F0502020204030204" pitchFamily="34" charset="0"/>
              </a:rPr>
              <a:t>. Írja le ezeket egy mátrixban:</a:t>
            </a:r>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marL="0" indent="0" algn="just">
              <a:lnSpc>
                <a:spcPct val="107000"/>
              </a:lnSpc>
              <a:spcAft>
                <a:spcPts val="800"/>
              </a:spcAft>
              <a:buNone/>
            </a:pPr>
            <a:endParaRPr lang="hu-HU"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További segítség: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példák</a:t>
            </a:r>
            <a:r>
              <a:rPr lang="hu-HU" sz="1800" dirty="0">
                <a:effectLst/>
                <a:latin typeface="Calibri" panose="020F0502020204030204" pitchFamily="34" charset="0"/>
                <a:ea typeface="Calibri" panose="020F0502020204030204" pitchFamily="34" charset="0"/>
                <a:cs typeface="Calibri" panose="020F0502020204030204" pitchFamily="34" charset="0"/>
              </a:rPr>
              <a:t>,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legjobb gyakorlatok</a:t>
            </a:r>
            <a:r>
              <a:rPr lang="hu-HU" sz="1800" dirty="0">
                <a:effectLst/>
                <a:latin typeface="Calibri" panose="020F0502020204030204" pitchFamily="34" charset="0"/>
                <a:ea typeface="Calibri" panose="020F0502020204030204" pitchFamily="34" charset="0"/>
                <a:cs typeface="Calibri" panose="020F0502020204030204" pitchFamily="34" charset="0"/>
              </a:rPr>
              <a:t>,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lépésről-lépésre útmutató</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graphicFrame>
        <p:nvGraphicFramePr>
          <p:cNvPr id="5" name="Table 5">
            <a:extLst>
              <a:ext uri="{FF2B5EF4-FFF2-40B4-BE49-F238E27FC236}">
                <a16:creationId xmlns:a16="http://schemas.microsoft.com/office/drawing/2014/main" id="{20690C6A-76C4-4DC0-17D8-01952E74A9FD}"/>
              </a:ext>
            </a:extLst>
          </p:cNvPr>
          <p:cNvGraphicFramePr>
            <a:graphicFrameLocks noGrp="1"/>
          </p:cNvGraphicFramePr>
          <p:nvPr>
            <p:extLst>
              <p:ext uri="{D42A27DB-BD31-4B8C-83A1-F6EECF244321}">
                <p14:modId xmlns:p14="http://schemas.microsoft.com/office/powerpoint/2010/main" val="4052166380"/>
              </p:ext>
            </p:extLst>
          </p:nvPr>
        </p:nvGraphicFramePr>
        <p:xfrm>
          <a:off x="1233487" y="2884362"/>
          <a:ext cx="9725026" cy="2560320"/>
        </p:xfrm>
        <a:graphic>
          <a:graphicData uri="http://schemas.openxmlformats.org/drawingml/2006/table">
            <a:tbl>
              <a:tblPr firstRow="1" bandRow="1">
                <a:tableStyleId>{5C22544A-7EE6-4342-B048-85BDC9FD1C3A}</a:tableStyleId>
              </a:tblPr>
              <a:tblGrid>
                <a:gridCol w="4862513">
                  <a:extLst>
                    <a:ext uri="{9D8B030D-6E8A-4147-A177-3AD203B41FA5}">
                      <a16:colId xmlns:a16="http://schemas.microsoft.com/office/drawing/2014/main" val="2689989254"/>
                    </a:ext>
                  </a:extLst>
                </a:gridCol>
                <a:gridCol w="4862513">
                  <a:extLst>
                    <a:ext uri="{9D8B030D-6E8A-4147-A177-3AD203B41FA5}">
                      <a16:colId xmlns:a16="http://schemas.microsoft.com/office/drawing/2014/main" val="609209008"/>
                    </a:ext>
                  </a:extLst>
                </a:gridCol>
              </a:tblGrid>
              <a:tr h="0">
                <a:tc>
                  <a:txBody>
                    <a:bodyPr/>
                    <a:lstStyle/>
                    <a:p>
                      <a:r>
                        <a:rPr lang="hu-HU" sz="1300" dirty="0"/>
                        <a:t>Erősségek: </a:t>
                      </a:r>
                    </a:p>
                    <a:p>
                      <a:pPr marL="285750" indent="-285750">
                        <a:buFont typeface="Arial" panose="020B0604020202020204" pitchFamily="34" charset="0"/>
                        <a:buChar char="•"/>
                      </a:pPr>
                      <a:r>
                        <a:rPr lang="hu-HU" sz="1300" dirty="0"/>
                        <a:t>A jelenleg kínáltnál jobb minőségű termékek </a:t>
                      </a:r>
                    </a:p>
                    <a:p>
                      <a:pPr marL="285750" indent="-285750">
                        <a:buFont typeface="Arial" panose="020B0604020202020204" pitchFamily="34" charset="0"/>
                        <a:buChar char="•"/>
                      </a:pPr>
                      <a:r>
                        <a:rPr lang="hu-HU" sz="1300" dirty="0"/>
                        <a:t>Jó társadalmi marketinglehetőségek a meglévő hálózatokon keresztül</a:t>
                      </a:r>
                    </a:p>
                    <a:p>
                      <a:pPr marL="285750" indent="-285750">
                        <a:buFont typeface="Arial" panose="020B0604020202020204" pitchFamily="34" charset="0"/>
                        <a:buChar char="•"/>
                      </a:pPr>
                      <a:r>
                        <a:rPr lang="hu-HU" sz="1300" dirty="0"/>
                        <a:t>A közösségi médián keresztül könnyen megszólítható ügyfelek</a:t>
                      </a:r>
                    </a:p>
                    <a:p>
                      <a:pPr marL="285750" indent="-285750">
                        <a:buFont typeface="Arial" panose="020B0604020202020204" pitchFamily="34" charset="0"/>
                        <a:buChar char="•"/>
                      </a:pPr>
                      <a:r>
                        <a:rPr lang="hu-HU" sz="1300" dirty="0"/>
                        <a:t>stb.</a:t>
                      </a:r>
                      <a:endParaRPr lang="en-GB" sz="1300" b="0" dirty="0"/>
                    </a:p>
                  </a:txBody>
                  <a:tcPr/>
                </a:tc>
                <a:tc>
                  <a:txBody>
                    <a:bodyPr/>
                    <a:lstStyle/>
                    <a:p>
                      <a:r>
                        <a:rPr lang="hu-HU" sz="1300" dirty="0"/>
                        <a:t>Gyengeségek: </a:t>
                      </a:r>
                    </a:p>
                    <a:p>
                      <a:pPr marL="285750" indent="-285750">
                        <a:buFont typeface="Arial" panose="020B0604020202020204" pitchFamily="34" charset="0"/>
                        <a:buChar char="•"/>
                      </a:pPr>
                      <a:r>
                        <a:rPr lang="hu-HU" sz="1300" dirty="0"/>
                        <a:t>Drága kellékek a kiváló minőségű termékekhez</a:t>
                      </a:r>
                    </a:p>
                    <a:p>
                      <a:pPr marL="285750" indent="-285750">
                        <a:buFont typeface="Arial" panose="020B0604020202020204" pitchFamily="34" charset="0"/>
                        <a:buChar char="•"/>
                      </a:pPr>
                      <a:r>
                        <a:rPr lang="hu-HU" sz="1300" dirty="0"/>
                        <a:t>Költséges üzletbérlési lehetőségek a kiemelkedő ügyfélkör helyén</a:t>
                      </a:r>
                    </a:p>
                    <a:p>
                      <a:pPr marL="285750" indent="-285750">
                        <a:buFont typeface="Arial" panose="020B0604020202020204" pitchFamily="34" charset="0"/>
                        <a:buChar char="•"/>
                      </a:pPr>
                      <a:r>
                        <a:rPr lang="hu-HU" sz="1300" dirty="0"/>
                        <a:t>stb.</a:t>
                      </a:r>
                      <a:endParaRPr lang="en-GB" sz="1300" b="0" kern="1200" dirty="0">
                        <a:solidFill>
                          <a:schemeClr val="lt1"/>
                        </a:solidFill>
                        <a:latin typeface="+mn-lt"/>
                        <a:ea typeface="+mn-ea"/>
                        <a:cs typeface="+mn-cs"/>
                      </a:endParaRPr>
                    </a:p>
                  </a:txBody>
                  <a:tcPr/>
                </a:tc>
                <a:extLst>
                  <a:ext uri="{0D108BD9-81ED-4DB2-BD59-A6C34878D82A}">
                    <a16:rowId xmlns:a16="http://schemas.microsoft.com/office/drawing/2014/main" val="2545864425"/>
                  </a:ext>
                </a:extLst>
              </a:tr>
              <a:tr h="0">
                <a:tc>
                  <a:txBody>
                    <a:bodyPr/>
                    <a:lstStyle/>
                    <a:p>
                      <a:r>
                        <a:rPr lang="en-US" sz="1300" dirty="0" err="1"/>
                        <a:t>Lehetőségek</a:t>
                      </a:r>
                      <a:r>
                        <a:rPr lang="en-US" sz="1300" dirty="0"/>
                        <a:t>: </a:t>
                      </a:r>
                      <a:endParaRPr lang="hu-HU" sz="1300" dirty="0"/>
                    </a:p>
                    <a:p>
                      <a:pPr marL="285750" indent="-285750">
                        <a:buFont typeface="Arial" panose="020B0604020202020204" pitchFamily="34" charset="0"/>
                        <a:buChar char="•"/>
                      </a:pPr>
                      <a:r>
                        <a:rPr lang="en-US" sz="1300" dirty="0"/>
                        <a:t>Nagy </a:t>
                      </a:r>
                      <a:r>
                        <a:rPr lang="en-US" sz="1300" dirty="0" err="1"/>
                        <a:t>vásárlóerő-potenciál</a:t>
                      </a:r>
                      <a:endParaRPr lang="hu-HU" sz="1300" dirty="0"/>
                    </a:p>
                    <a:p>
                      <a:pPr marL="285750" indent="-285750">
                        <a:buFont typeface="Arial" panose="020B0604020202020204" pitchFamily="34" charset="0"/>
                        <a:buChar char="•"/>
                      </a:pPr>
                      <a:r>
                        <a:rPr lang="en-US" sz="1300" dirty="0"/>
                        <a:t>A </a:t>
                      </a:r>
                      <a:r>
                        <a:rPr lang="en-US" sz="1300" dirty="0" err="1"/>
                        <a:t>termékkínálat</a:t>
                      </a:r>
                      <a:r>
                        <a:rPr lang="en-US" sz="1300" dirty="0"/>
                        <a:t> </a:t>
                      </a:r>
                      <a:r>
                        <a:rPr lang="en-US" sz="1300" dirty="0" err="1"/>
                        <a:t>bővítésének</a:t>
                      </a:r>
                      <a:r>
                        <a:rPr lang="en-US" sz="1300" dirty="0"/>
                        <a:t> </a:t>
                      </a:r>
                      <a:r>
                        <a:rPr lang="en-US" sz="1300" dirty="0" err="1"/>
                        <a:t>lehetősége</a:t>
                      </a:r>
                      <a:endParaRPr lang="hu-HU" sz="1300" dirty="0"/>
                    </a:p>
                    <a:p>
                      <a:pPr marL="285750" indent="-285750">
                        <a:buFont typeface="Arial" panose="020B0604020202020204" pitchFamily="34" charset="0"/>
                        <a:buChar char="•"/>
                      </a:pPr>
                      <a:r>
                        <a:rPr lang="en-US" sz="1300" dirty="0" err="1"/>
                        <a:t>Nyitás</a:t>
                      </a:r>
                      <a:r>
                        <a:rPr lang="en-US" sz="1300" dirty="0"/>
                        <a:t> a </a:t>
                      </a:r>
                      <a:r>
                        <a:rPr lang="en-US" sz="1300" dirty="0" err="1"/>
                        <a:t>vásárlók</a:t>
                      </a:r>
                      <a:r>
                        <a:rPr lang="en-US" sz="1300" dirty="0"/>
                        <a:t> </a:t>
                      </a:r>
                      <a:r>
                        <a:rPr lang="en-US" sz="1300" dirty="0" err="1"/>
                        <a:t>szélesebb</a:t>
                      </a:r>
                      <a:r>
                        <a:rPr lang="en-US" sz="1300" dirty="0"/>
                        <a:t> </a:t>
                      </a:r>
                      <a:r>
                        <a:rPr lang="en-US" sz="1300" dirty="0" err="1"/>
                        <a:t>köre</a:t>
                      </a:r>
                      <a:r>
                        <a:rPr lang="en-US" sz="1300" dirty="0"/>
                        <a:t> </a:t>
                      </a:r>
                      <a:r>
                        <a:rPr lang="en-US" sz="1300" dirty="0" err="1"/>
                        <a:t>felé</a:t>
                      </a:r>
                      <a:r>
                        <a:rPr lang="en-US" sz="1300" dirty="0"/>
                        <a:t> </a:t>
                      </a:r>
                      <a:r>
                        <a:rPr lang="en-US" sz="1300" dirty="0" err="1"/>
                        <a:t>egy</a:t>
                      </a:r>
                      <a:r>
                        <a:rPr lang="en-US" sz="1300" dirty="0"/>
                        <a:t> </a:t>
                      </a:r>
                      <a:r>
                        <a:rPr lang="en-US" sz="1300" dirty="0" err="1"/>
                        <a:t>internetes</a:t>
                      </a:r>
                      <a:r>
                        <a:rPr lang="en-US" sz="1300" dirty="0"/>
                        <a:t> </a:t>
                      </a:r>
                      <a:r>
                        <a:rPr lang="en-US" sz="1300" dirty="0" err="1"/>
                        <a:t>platformon</a:t>
                      </a:r>
                      <a:r>
                        <a:rPr lang="en-US" sz="1300" dirty="0"/>
                        <a:t> </a:t>
                      </a:r>
                      <a:r>
                        <a:rPr lang="en-US" sz="1300" dirty="0" err="1"/>
                        <a:t>keresztül</a:t>
                      </a:r>
                      <a:r>
                        <a:rPr lang="en-US" sz="1300" dirty="0"/>
                        <a:t>.</a:t>
                      </a:r>
                      <a:endParaRPr lang="hu-HU" sz="1300" dirty="0"/>
                    </a:p>
                    <a:p>
                      <a:pPr marL="285750" indent="-285750">
                        <a:buFont typeface="Arial" panose="020B0604020202020204" pitchFamily="34" charset="0"/>
                        <a:buChar char="•"/>
                      </a:pPr>
                      <a:r>
                        <a:rPr lang="en-US" sz="1300" dirty="0" err="1"/>
                        <a:t>stb</a:t>
                      </a:r>
                      <a:r>
                        <a:rPr lang="en-US" sz="1300" dirty="0"/>
                        <a:t>.</a:t>
                      </a:r>
                      <a:endParaRPr lang="en-GB" sz="1300" dirty="0"/>
                    </a:p>
                  </a:txBody>
                  <a:tcPr/>
                </a:tc>
                <a:tc>
                  <a:txBody>
                    <a:bodyPr/>
                    <a:lstStyle/>
                    <a:p>
                      <a:r>
                        <a:rPr lang="hu-HU" sz="1300" dirty="0"/>
                        <a:t>Veszélyek</a:t>
                      </a:r>
                      <a:r>
                        <a:rPr lang="en-US" sz="1300" dirty="0"/>
                        <a:t>: </a:t>
                      </a:r>
                      <a:endParaRPr lang="hu-HU" sz="1300" dirty="0"/>
                    </a:p>
                    <a:p>
                      <a:pPr marL="285750" indent="-285750">
                        <a:buFont typeface="Arial" panose="020B0604020202020204" pitchFamily="34" charset="0"/>
                        <a:buChar char="•"/>
                      </a:pPr>
                      <a:r>
                        <a:rPr lang="en-US" sz="1300" dirty="0" err="1"/>
                        <a:t>Korlátozott</a:t>
                      </a:r>
                      <a:r>
                        <a:rPr lang="en-US" sz="1300" dirty="0"/>
                        <a:t> </a:t>
                      </a:r>
                      <a:r>
                        <a:rPr lang="en-US" sz="1300" dirty="0" err="1"/>
                        <a:t>számú</a:t>
                      </a:r>
                      <a:r>
                        <a:rPr lang="en-US" sz="1300" dirty="0"/>
                        <a:t> </a:t>
                      </a:r>
                      <a:r>
                        <a:rPr lang="en-US" sz="1300" dirty="0" err="1"/>
                        <a:t>ügyfél</a:t>
                      </a:r>
                      <a:r>
                        <a:rPr lang="en-US" sz="1300" dirty="0"/>
                        <a:t> </a:t>
                      </a:r>
                      <a:r>
                        <a:rPr lang="en-US" sz="1300" dirty="0" err="1"/>
                        <a:t>az</a:t>
                      </a:r>
                      <a:r>
                        <a:rPr lang="en-US" sz="1300" dirty="0"/>
                        <a:t> </a:t>
                      </a:r>
                      <a:r>
                        <a:rPr lang="en-US" sz="1300" dirty="0" err="1"/>
                        <a:t>első</a:t>
                      </a:r>
                      <a:r>
                        <a:rPr lang="en-US" sz="1300" dirty="0"/>
                        <a:t> </a:t>
                      </a:r>
                      <a:r>
                        <a:rPr lang="en-US" sz="1300" dirty="0" err="1"/>
                        <a:t>időszakban</a:t>
                      </a:r>
                      <a:r>
                        <a:rPr lang="en-US" sz="1300" dirty="0"/>
                        <a:t> </a:t>
                      </a:r>
                      <a:r>
                        <a:rPr lang="en-US" sz="1300" dirty="0" err="1"/>
                        <a:t>nem</a:t>
                      </a:r>
                      <a:r>
                        <a:rPr lang="en-US" sz="1300" dirty="0"/>
                        <a:t> </a:t>
                      </a:r>
                      <a:r>
                        <a:rPr lang="en-US" sz="1300" dirty="0" err="1"/>
                        <a:t>termel</a:t>
                      </a:r>
                      <a:r>
                        <a:rPr lang="en-US" sz="1300" dirty="0"/>
                        <a:t> </a:t>
                      </a:r>
                      <a:r>
                        <a:rPr lang="en-US" sz="1300" dirty="0" err="1"/>
                        <a:t>elegendő</a:t>
                      </a:r>
                      <a:r>
                        <a:rPr lang="en-US" sz="1300" dirty="0"/>
                        <a:t> </a:t>
                      </a:r>
                      <a:r>
                        <a:rPr lang="en-US" sz="1300" dirty="0" err="1"/>
                        <a:t>bevételt</a:t>
                      </a:r>
                      <a:r>
                        <a:rPr lang="en-US" sz="1300" dirty="0"/>
                        <a:t>.</a:t>
                      </a:r>
                      <a:endParaRPr lang="hu-HU" sz="1300" dirty="0"/>
                    </a:p>
                    <a:p>
                      <a:pPr marL="285750" indent="-285750">
                        <a:buFont typeface="Arial" panose="020B0604020202020204" pitchFamily="34" charset="0"/>
                        <a:buChar char="•"/>
                      </a:pPr>
                      <a:r>
                        <a:rPr lang="en-US" sz="1300" dirty="0"/>
                        <a:t>A </a:t>
                      </a:r>
                      <a:r>
                        <a:rPr lang="en-US" sz="1300" dirty="0" err="1"/>
                        <a:t>megbízható</a:t>
                      </a:r>
                      <a:r>
                        <a:rPr lang="en-US" sz="1300" dirty="0"/>
                        <a:t> </a:t>
                      </a:r>
                      <a:r>
                        <a:rPr lang="en-US" sz="1300" dirty="0" err="1"/>
                        <a:t>beszállítókkal</a:t>
                      </a:r>
                      <a:r>
                        <a:rPr lang="en-US" sz="1300" dirty="0"/>
                        <a:t> </a:t>
                      </a:r>
                      <a:r>
                        <a:rPr lang="en-US" sz="1300" dirty="0" err="1"/>
                        <a:t>kapcsolatos</a:t>
                      </a:r>
                      <a:r>
                        <a:rPr lang="en-US" sz="1300" dirty="0"/>
                        <a:t> </a:t>
                      </a:r>
                      <a:r>
                        <a:rPr lang="en-US" sz="1300" dirty="0" err="1"/>
                        <a:t>egyensúlyhiány</a:t>
                      </a:r>
                      <a:r>
                        <a:rPr lang="en-US" sz="1300" dirty="0"/>
                        <a:t> </a:t>
                      </a:r>
                      <a:r>
                        <a:rPr lang="en-US" sz="1300" dirty="0" err="1"/>
                        <a:t>veszélyeztetheti</a:t>
                      </a:r>
                      <a:r>
                        <a:rPr lang="en-US" sz="1300" dirty="0"/>
                        <a:t> </a:t>
                      </a:r>
                      <a:r>
                        <a:rPr lang="en-US" sz="1300" dirty="0" err="1"/>
                        <a:t>az</a:t>
                      </a:r>
                      <a:r>
                        <a:rPr lang="en-US" sz="1300" dirty="0"/>
                        <a:t> </a:t>
                      </a:r>
                      <a:r>
                        <a:rPr lang="en-US" sz="1300" dirty="0" err="1"/>
                        <a:t>ellátást</a:t>
                      </a:r>
                      <a:endParaRPr lang="hu-HU" sz="1300" dirty="0"/>
                    </a:p>
                    <a:p>
                      <a:pPr marL="285750" indent="-285750">
                        <a:buFont typeface="Arial" panose="020B0604020202020204" pitchFamily="34" charset="0"/>
                        <a:buChar char="•"/>
                      </a:pPr>
                      <a:r>
                        <a:rPr lang="en-US" sz="1300" dirty="0" err="1"/>
                        <a:t>stb</a:t>
                      </a:r>
                      <a:r>
                        <a:rPr lang="en-US" sz="1300" dirty="0"/>
                        <a:t>.</a:t>
                      </a:r>
                      <a:endParaRPr lang="en-GB" sz="1300" dirty="0"/>
                    </a:p>
                  </a:txBody>
                  <a:tcPr/>
                </a:tc>
                <a:extLst>
                  <a:ext uri="{0D108BD9-81ED-4DB2-BD59-A6C34878D82A}">
                    <a16:rowId xmlns:a16="http://schemas.microsoft.com/office/drawing/2014/main" val="1241685027"/>
                  </a:ext>
                </a:extLst>
              </a:tr>
            </a:tbl>
          </a:graphicData>
        </a:graphic>
      </p:graphicFrame>
    </p:spTree>
    <p:extLst>
      <p:ext uri="{BB962C8B-B14F-4D97-AF65-F5344CB8AC3E}">
        <p14:creationId xmlns:p14="http://schemas.microsoft.com/office/powerpoint/2010/main" val="412845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hu-HU" dirty="0"/>
              <a:t>Tartalom </a:t>
            </a:r>
            <a:endParaRPr lang="es-ES" dirty="0"/>
          </a:p>
        </p:txBody>
      </p:sp>
      <p:graphicFrame>
        <p:nvGraphicFramePr>
          <p:cNvPr id="12" name="Marcador de contenido 11">
            <a:extLst>
              <a:ext uri="{FF2B5EF4-FFF2-40B4-BE49-F238E27FC236}">
                <a16:creationId xmlns:a16="http://schemas.microsoft.com/office/drawing/2014/main" id="{E64195D9-8ADD-6866-22F8-8B4E5BE116EE}"/>
              </a:ext>
            </a:extLst>
          </p:cNvPr>
          <p:cNvGraphicFramePr>
            <a:graphicFrameLocks noGrp="1"/>
          </p:cNvGraphicFramePr>
          <p:nvPr>
            <p:ph sz="half" idx="1"/>
            <p:extLst>
              <p:ext uri="{D42A27DB-BD31-4B8C-83A1-F6EECF244321}">
                <p14:modId xmlns:p14="http://schemas.microsoft.com/office/powerpoint/2010/main" val="1315155116"/>
              </p:ext>
            </p:extLst>
          </p:nvPr>
        </p:nvGraphicFramePr>
        <p:xfrm>
          <a:off x="1096963" y="1846263"/>
          <a:ext cx="1015267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57204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4. FEJEZET</a:t>
            </a:r>
            <a:r>
              <a:rPr lang="es-ES" sz="4000" b="1" dirty="0"/>
              <a:t>: </a:t>
            </a:r>
            <a:r>
              <a:rPr lang="hu-HU" sz="4000" b="1" dirty="0"/>
              <a:t>Saját üzleti modell megalkotása </a:t>
            </a:r>
            <a:br>
              <a:rPr lang="es-ES" sz="4000" b="1" dirty="0"/>
            </a:br>
            <a:br>
              <a:rPr lang="es-ES" sz="1400" dirty="0"/>
            </a:br>
            <a:r>
              <a:rPr lang="en-US" sz="2800" dirty="0"/>
              <a:t>4.1 SWOT</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183591"/>
          </a:xfrm>
        </p:spPr>
        <p:txBody>
          <a:bodyPr>
            <a:normAutofit/>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 SWOT alapján meg tudja határozni az üzleti modelljének fő tendenciáit.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hu-HU" sz="1800" dirty="0">
                <a:effectLst/>
                <a:latin typeface="Calibri" panose="020F0502020204030204" pitchFamily="34" charset="0"/>
                <a:ea typeface="Calibri" panose="020F0502020204030204" pitchFamily="34" charset="0"/>
                <a:cs typeface="Calibri" panose="020F0502020204030204" pitchFamily="34" charset="0"/>
              </a:rPr>
              <a:t>Képes-e elérni a nagy vásárlóerővel rendelkező vásárlókat, és magas minőségű exkluzív termékeket kínálni? Vagy inkább a vásárlók szélesebb körét látja el kevésbé exkluzív, de jó ár-érték arányú termékekkel?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hu-HU" sz="1800" dirty="0">
                <a:effectLst/>
                <a:latin typeface="Calibri" panose="020F0502020204030204" pitchFamily="34" charset="0"/>
                <a:ea typeface="Calibri" panose="020F0502020204030204" pitchFamily="34" charset="0"/>
                <a:cs typeface="Calibri" panose="020F0502020204030204" pitchFamily="34" charset="0"/>
              </a:rPr>
              <a:t>Képes-e megbízhatóan ellenőrizni a beszállításait, vagy ki van szolgáltatva a nagyobb erőknek a beszállítók oldalán? Az Ön beszállításai hazaiak, vagy importált alapanyagokra támaszkodik?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hu-HU" sz="1800" dirty="0">
                <a:effectLst/>
                <a:latin typeface="Calibri" panose="020F0502020204030204" pitchFamily="34" charset="0"/>
                <a:ea typeface="Calibri" panose="020F0502020204030204" pitchFamily="34" charset="0"/>
                <a:cs typeface="Calibri" panose="020F0502020204030204" pitchFamily="34" charset="0"/>
              </a:rPr>
              <a:t>Offline értékesítési lehetőséghez nyúl, vagy jobb, ha az interneten keresztül megy? Képes-e közvetlenül megszólítani a vásárlóit és webshopot üzemeltetni, vagy inkább egy online piactérhez - platformhoz - fordul?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Az ilyen kérdésekre adott válaszai alapján felvázolhatja üzleti modelljének fő tervezési kereteit.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88499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4. FEJEZET</a:t>
            </a:r>
            <a:r>
              <a:rPr lang="es-ES" sz="4000" b="1" dirty="0"/>
              <a:t>: </a:t>
            </a:r>
            <a:r>
              <a:rPr lang="hu-HU" sz="4000" b="1" dirty="0"/>
              <a:t>Saját üzleti modell megalkotása </a:t>
            </a:r>
            <a:br>
              <a:rPr lang="es-ES" sz="4000" b="1" dirty="0"/>
            </a:br>
            <a:br>
              <a:rPr lang="es-ES" sz="1400" dirty="0"/>
            </a:br>
            <a:r>
              <a:rPr lang="en-US" sz="2800" dirty="0"/>
              <a:t>4.2 </a:t>
            </a:r>
            <a:r>
              <a:rPr lang="en-US" sz="2800" dirty="0" err="1"/>
              <a:t>Technikák</a:t>
            </a:r>
            <a:r>
              <a:rPr lang="en-US" sz="2800" dirty="0"/>
              <a:t> </a:t>
            </a:r>
            <a:r>
              <a:rPr lang="en-US" sz="2800" dirty="0" err="1"/>
              <a:t>és</a:t>
            </a:r>
            <a:r>
              <a:rPr lang="en-US" sz="2800" dirty="0"/>
              <a:t> </a:t>
            </a:r>
            <a:r>
              <a:rPr lang="en-US" sz="2800" dirty="0" err="1"/>
              <a:t>eszközök</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732355"/>
            <a:ext cx="10633120" cy="4514670"/>
          </a:xfrm>
        </p:spPr>
        <p:txBody>
          <a:bodyPr>
            <a:normAutofit/>
          </a:bodyPr>
          <a:lstStyle/>
          <a:p>
            <a:pPr algn="just">
              <a:lnSpc>
                <a:spcPct val="107000"/>
              </a:lnSpc>
              <a:spcAft>
                <a:spcPts val="800"/>
              </a:spcAft>
            </a:pPr>
            <a:r>
              <a:rPr lang="hu-HU" sz="1400" dirty="0">
                <a:effectLst/>
                <a:latin typeface="Calibri" panose="020F0502020204030204" pitchFamily="34" charset="0"/>
                <a:ea typeface="Calibri" panose="020F0502020204030204" pitchFamily="34" charset="0"/>
                <a:cs typeface="Calibri" panose="020F0502020204030204" pitchFamily="34" charset="0"/>
              </a:rPr>
              <a:t>A kiválasztott üzleti modell alapján összeállíthatja üzleti tervét. Az üzleti terv egy olyan írásos dokumentum, amely felvázolja azokat a konkrét stratégiákat, célokat és taktikákat, amelyeket egy KKV (</a:t>
            </a:r>
            <a:r>
              <a:rPr lang="hu-HU" sz="1400" dirty="0" err="1">
                <a:effectLst/>
                <a:latin typeface="Calibri" panose="020F0502020204030204" pitchFamily="34" charset="0"/>
                <a:ea typeface="Calibri" panose="020F0502020204030204" pitchFamily="34" charset="0"/>
                <a:cs typeface="Calibri" panose="020F0502020204030204" pitchFamily="34" charset="0"/>
              </a:rPr>
              <a:t>mikro</a:t>
            </a:r>
            <a:r>
              <a:rPr lang="hu-HU" sz="1400" dirty="0">
                <a:effectLst/>
                <a:latin typeface="Calibri" panose="020F0502020204030204" pitchFamily="34" charset="0"/>
                <a:ea typeface="Calibri" panose="020F0502020204030204" pitchFamily="34" charset="0"/>
                <a:cs typeface="Calibri" panose="020F0502020204030204" pitchFamily="34" charset="0"/>
              </a:rPr>
              <a:t>-, kis- és középvállalkozás) a működési és nyereségtermelő céljainak elérése érdekében alkalmaz.  Az üzleti terv lényegében a vállalkozás sikerének tervrajza, amely ütemtervet ad a vállalkozás növekedéséhez és fejlődéséhez az idők során. Különböző technikákat és eszközöket használhat:</a:t>
            </a:r>
            <a:endParaRPr lang="hu-HU" sz="1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hu-HU" sz="1400" dirty="0">
                <a:effectLst/>
                <a:latin typeface="Calibri" panose="020F0502020204030204" pitchFamily="34" charset="0"/>
                <a:ea typeface="Calibri" panose="020F0502020204030204" pitchFamily="34" charset="0"/>
                <a:cs typeface="Calibri" panose="020F0502020204030204" pitchFamily="34" charset="0"/>
              </a:rPr>
              <a:t>A.) Használhat - és javasoljuk is - egy régimódi táblázatkezelő szoftvert - Excel stb. – hogy elvégezze a számításokat a költség/kiadási és a bevételi oldalon.</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400" dirty="0">
                <a:effectLst/>
                <a:latin typeface="Calibri" panose="020F0502020204030204" pitchFamily="34" charset="0"/>
                <a:ea typeface="Calibri" panose="020F0502020204030204" pitchFamily="34" charset="0"/>
              </a:rPr>
              <a:t>B.) Használhat - és álljon készen arra, hogy ezekből a lehetőségekből többet is használjon! - üzleti modellek létrehozására tervezett online eszközöket, alkalmazásokat használni. Néhány példa: </a:t>
            </a:r>
            <a:endParaRPr lang="en-US" sz="1400" dirty="0"/>
          </a:p>
          <a:p>
            <a:pPr marL="0" indent="0" algn="just">
              <a:lnSpc>
                <a:spcPct val="100000"/>
              </a:lnSpc>
              <a:buNone/>
            </a:pPr>
            <a:endParaRPr lang="en-US" sz="14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23" name="Picture 22" descr="Text&#10;&#10;Description automatically generated with medium confidence">
            <a:hlinkClick r:id="rId4"/>
            <a:extLst>
              <a:ext uri="{FF2B5EF4-FFF2-40B4-BE49-F238E27FC236}">
                <a16:creationId xmlns:a16="http://schemas.microsoft.com/office/drawing/2014/main" id="{46DA3281-1F3F-D06A-9A6F-A409D9834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4024267"/>
            <a:ext cx="1908971" cy="992665"/>
          </a:xfrm>
          <a:prstGeom prst="rect">
            <a:avLst/>
          </a:prstGeom>
        </p:spPr>
      </p:pic>
      <p:pic>
        <p:nvPicPr>
          <p:cNvPr id="25" name="Picture 24" descr="Text&#10;&#10;Description automatically generated with medium confidence">
            <a:hlinkClick r:id="rId6"/>
            <a:extLst>
              <a:ext uri="{FF2B5EF4-FFF2-40B4-BE49-F238E27FC236}">
                <a16:creationId xmlns:a16="http://schemas.microsoft.com/office/drawing/2014/main" id="{EC9B899B-C7AD-4BF2-96F7-6A3509B516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3933" y="4024267"/>
            <a:ext cx="2069666" cy="917405"/>
          </a:xfrm>
          <a:prstGeom prst="rect">
            <a:avLst/>
          </a:prstGeom>
        </p:spPr>
      </p:pic>
      <p:pic>
        <p:nvPicPr>
          <p:cNvPr id="27" name="Picture 26" descr="A picture containing text&#10;&#10;Description automatically generated">
            <a:hlinkClick r:id="rId8"/>
            <a:extLst>
              <a:ext uri="{FF2B5EF4-FFF2-40B4-BE49-F238E27FC236}">
                <a16:creationId xmlns:a16="http://schemas.microsoft.com/office/drawing/2014/main" id="{807168C6-E3BC-AF2A-043E-7E2505E875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9666" y="4160678"/>
            <a:ext cx="1402167" cy="955323"/>
          </a:xfrm>
          <a:prstGeom prst="rect">
            <a:avLst/>
          </a:prstGeom>
        </p:spPr>
      </p:pic>
      <p:pic>
        <p:nvPicPr>
          <p:cNvPr id="29" name="Picture 28" descr="Logo&#10;&#10;Description automatically generated">
            <a:hlinkClick r:id="rId10"/>
            <a:extLst>
              <a:ext uri="{FF2B5EF4-FFF2-40B4-BE49-F238E27FC236}">
                <a16:creationId xmlns:a16="http://schemas.microsoft.com/office/drawing/2014/main" id="{CA03C18D-E26E-F4CF-650E-14D99B1A82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2135" y="5218456"/>
            <a:ext cx="1701469" cy="764946"/>
          </a:xfrm>
          <a:prstGeom prst="rect">
            <a:avLst/>
          </a:prstGeom>
        </p:spPr>
      </p:pic>
      <p:pic>
        <p:nvPicPr>
          <p:cNvPr id="31" name="Picture 30" descr="Graphical user interface, text&#10;&#10;Description automatically generated">
            <a:extLst>
              <a:ext uri="{FF2B5EF4-FFF2-40B4-BE49-F238E27FC236}">
                <a16:creationId xmlns:a16="http://schemas.microsoft.com/office/drawing/2014/main" id="{D9B03BC6-2E25-3DCC-CD04-D0CD939085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0294" y="5156221"/>
            <a:ext cx="2195518" cy="836388"/>
          </a:xfrm>
          <a:prstGeom prst="rect">
            <a:avLst/>
          </a:prstGeom>
        </p:spPr>
      </p:pic>
      <p:pic>
        <p:nvPicPr>
          <p:cNvPr id="33" name="Picture 32" descr="Logo&#10;&#10;Description automatically generated">
            <a:hlinkClick r:id="rId13"/>
            <a:extLst>
              <a:ext uri="{FF2B5EF4-FFF2-40B4-BE49-F238E27FC236}">
                <a16:creationId xmlns:a16="http://schemas.microsoft.com/office/drawing/2014/main" id="{2CFB9C62-CCAE-31B1-5874-0489A05ECEB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08391" y="3969849"/>
            <a:ext cx="1577245" cy="955323"/>
          </a:xfrm>
          <a:prstGeom prst="rect">
            <a:avLst/>
          </a:prstGeom>
        </p:spPr>
      </p:pic>
      <p:pic>
        <p:nvPicPr>
          <p:cNvPr id="35" name="Picture 34" descr="Logo&#10;&#10;Description automatically generated with medium confidence">
            <a:hlinkClick r:id="rId15"/>
            <a:extLst>
              <a:ext uri="{FF2B5EF4-FFF2-40B4-BE49-F238E27FC236}">
                <a16:creationId xmlns:a16="http://schemas.microsoft.com/office/drawing/2014/main" id="{36AFB197-65BC-9E95-3405-A9CC00BB507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06233" y="4979490"/>
            <a:ext cx="1647738" cy="1142652"/>
          </a:xfrm>
          <a:prstGeom prst="rect">
            <a:avLst/>
          </a:prstGeom>
        </p:spPr>
      </p:pic>
      <p:pic>
        <p:nvPicPr>
          <p:cNvPr id="6" name="Kép 5">
            <a:hlinkClick r:id="rId17"/>
            <a:extLst>
              <a:ext uri="{FF2B5EF4-FFF2-40B4-BE49-F238E27FC236}">
                <a16:creationId xmlns:a16="http://schemas.microsoft.com/office/drawing/2014/main" id="{E61D9D7B-E665-B36A-6108-D4FB98B6425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62114" y="4893363"/>
            <a:ext cx="1599452" cy="1292443"/>
          </a:xfrm>
          <a:prstGeom prst="rect">
            <a:avLst/>
          </a:prstGeom>
        </p:spPr>
      </p:pic>
    </p:spTree>
    <p:extLst>
      <p:ext uri="{BB962C8B-B14F-4D97-AF65-F5344CB8AC3E}">
        <p14:creationId xmlns:p14="http://schemas.microsoft.com/office/powerpoint/2010/main" val="150204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4. FEJEZET</a:t>
            </a:r>
            <a:r>
              <a:rPr lang="es-ES" sz="4000" b="1" dirty="0"/>
              <a:t>: </a:t>
            </a:r>
            <a:r>
              <a:rPr lang="hu-HU" sz="4000" b="1" dirty="0"/>
              <a:t>Saját üzleti modell megalkotása </a:t>
            </a:r>
            <a:br>
              <a:rPr lang="es-ES" sz="4000" b="1" dirty="0"/>
            </a:br>
            <a:br>
              <a:rPr lang="es-ES" sz="1400" dirty="0"/>
            </a:br>
            <a:r>
              <a:rPr lang="en-US" sz="2800" dirty="0"/>
              <a:t>4.2 </a:t>
            </a:r>
            <a:r>
              <a:rPr lang="en-US" sz="2800" dirty="0" err="1"/>
              <a:t>Technikák</a:t>
            </a:r>
            <a:r>
              <a:rPr lang="en-US" sz="2800" dirty="0"/>
              <a:t> </a:t>
            </a:r>
            <a:r>
              <a:rPr lang="en-US" sz="2800" dirty="0" err="1"/>
              <a:t>és</a:t>
            </a:r>
            <a:r>
              <a:rPr lang="en-US" sz="2800" dirty="0"/>
              <a:t> </a:t>
            </a:r>
            <a:r>
              <a:rPr lang="en-US" sz="2800" dirty="0" err="1"/>
              <a:t>eszközök</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86670"/>
            <a:ext cx="10058400" cy="4183591"/>
          </a:xfrm>
        </p:spPr>
        <p:txBody>
          <a:bodyPr>
            <a:normAutofit/>
          </a:bodyPr>
          <a:lstStyle/>
          <a:p>
            <a:pPr algn="just"/>
            <a:r>
              <a:rPr lang="hu-HU" sz="1800" dirty="0">
                <a:effectLst/>
                <a:latin typeface="Calibri" panose="020F0502020204030204" pitchFamily="34" charset="0"/>
                <a:ea typeface="Calibri" panose="020F0502020204030204" pitchFamily="34" charset="0"/>
                <a:cs typeface="Calibri" panose="020F0502020204030204" pitchFamily="34" charset="0"/>
              </a:rPr>
              <a:t>Ha már kitalálta az üzleti modelljét, </a:t>
            </a:r>
            <a:r>
              <a:rPr lang="hu-HU" sz="1800" dirty="0" err="1">
                <a:effectLst/>
                <a:latin typeface="Calibri" panose="020F0502020204030204" pitchFamily="34" charset="0"/>
                <a:ea typeface="Calibri" panose="020F0502020204030204" pitchFamily="34" charset="0"/>
                <a:cs typeface="Calibri" panose="020F0502020204030204" pitchFamily="34" charset="0"/>
              </a:rPr>
              <a:t>győződjön</a:t>
            </a:r>
            <a:r>
              <a:rPr lang="hu-HU" sz="1800" dirty="0">
                <a:effectLst/>
                <a:latin typeface="Calibri" panose="020F0502020204030204" pitchFamily="34" charset="0"/>
                <a:ea typeface="Calibri" panose="020F0502020204030204" pitchFamily="34" charset="0"/>
                <a:cs typeface="Calibri" panose="020F0502020204030204" pitchFamily="34" charset="0"/>
              </a:rPr>
              <a:t> meg róla, hogy létrehozta a következőket: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t> </a:t>
            </a:r>
          </a:p>
          <a:p>
            <a:pPr algn="just"/>
            <a:endParaRPr lang="en-US" sz="1800" dirty="0"/>
          </a:p>
          <a:p>
            <a:pPr marL="0" indent="0" algn="just">
              <a:lnSpc>
                <a:spcPct val="100000"/>
              </a:lnSpc>
              <a:buNone/>
            </a:pP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232D272E-0DDD-A84C-155A-68B3FA2B787B}"/>
              </a:ext>
            </a:extLst>
          </p:cNvPr>
          <p:cNvGraphicFramePr/>
          <p:nvPr>
            <p:extLst>
              <p:ext uri="{D42A27DB-BD31-4B8C-83A1-F6EECF244321}">
                <p14:modId xmlns:p14="http://schemas.microsoft.com/office/powerpoint/2010/main" val="722644628"/>
              </p:ext>
            </p:extLst>
          </p:nvPr>
        </p:nvGraphicFramePr>
        <p:xfrm>
          <a:off x="2032000" y="2286000"/>
          <a:ext cx="8128000" cy="3852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49412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hu-HU" sz="4000" b="1" dirty="0"/>
              <a:t>4. FEJEZET</a:t>
            </a:r>
            <a:r>
              <a:rPr lang="es-ES" sz="4000" b="1" dirty="0"/>
              <a:t>: </a:t>
            </a:r>
            <a:r>
              <a:rPr lang="hu-HU" sz="4000" b="1" dirty="0"/>
              <a:t>Saját üzleti modell megalkotása </a:t>
            </a:r>
            <a:br>
              <a:rPr lang="es-ES" sz="4000" b="1" dirty="0"/>
            </a:br>
            <a:br>
              <a:rPr lang="es-ES" sz="1400" dirty="0"/>
            </a:br>
            <a:r>
              <a:rPr lang="en-US" sz="2800" dirty="0"/>
              <a:t>4.3 </a:t>
            </a:r>
            <a:r>
              <a:rPr lang="en-US" sz="2800" dirty="0" err="1"/>
              <a:t>Szövetségek</a:t>
            </a:r>
            <a:r>
              <a:rPr lang="en-US" sz="2800" dirty="0"/>
              <a:t> </a:t>
            </a:r>
            <a:r>
              <a:rPr lang="en-US" sz="2800" dirty="0" err="1"/>
              <a:t>és</a:t>
            </a:r>
            <a:r>
              <a:rPr lang="en-US" sz="2800" dirty="0"/>
              <a:t> </a:t>
            </a:r>
            <a:r>
              <a:rPr lang="en-US" sz="2800" dirty="0" err="1"/>
              <a:t>hálózatépítés</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86671"/>
            <a:ext cx="10058400" cy="4000945"/>
          </a:xfrm>
        </p:spPr>
        <p:txBody>
          <a:bodyPr>
            <a:normAutofit fontScale="70000" lnSpcReduction="20000"/>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Az utolsó házi feladat, hogy szövetségeseket, mentorokat és támogatókat találjon - kezdjen hálózatépítésbe!</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hu-HU" sz="1800" dirty="0">
                <a:effectLst/>
                <a:latin typeface="Calibri" panose="020F0502020204030204" pitchFamily="34" charset="0"/>
                <a:ea typeface="Calibri" panose="020F0502020204030204" pitchFamily="34" charset="0"/>
                <a:cs typeface="Calibri" panose="020F0502020204030204" pitchFamily="34" charset="0"/>
              </a:rPr>
              <a:t>Kapcsolatfelvétel: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800" dirty="0">
                <a:effectLst/>
                <a:latin typeface="Calibri" panose="020F0502020204030204" pitchFamily="34" charset="0"/>
                <a:ea typeface="Calibri" panose="020F0502020204030204" pitchFamily="34" charset="0"/>
                <a:cs typeface="Calibri" panose="020F0502020204030204" pitchFamily="34" charset="0"/>
              </a:rPr>
              <a:t>Kapcsolatfelvétel: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Helyi és európai kereskedelmi kamarák, kamarai szövetségek</a:t>
            </a:r>
            <a:r>
              <a:rPr lang="hu-HU" sz="1800" dirty="0">
                <a:effectLst/>
                <a:latin typeface="Calibri" panose="020F0502020204030204" pitchFamily="34" charset="0"/>
                <a:ea typeface="Calibri" panose="020F0502020204030204" pitchFamily="34" charset="0"/>
                <a:cs typeface="Calibri" panose="020F0502020204030204" pitchFamily="34" charset="0"/>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800" dirty="0">
                <a:effectLst/>
                <a:latin typeface="Calibri" panose="020F0502020204030204" pitchFamily="34" charset="0"/>
                <a:ea typeface="Calibri" panose="020F0502020204030204" pitchFamily="34" charset="0"/>
                <a:cs typeface="Calibri" panose="020F0502020204030204" pitchFamily="34" charset="0"/>
              </a:rPr>
              <a:t>Helyi és európai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ágazati szövetségek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800" dirty="0">
                <a:effectLst/>
                <a:latin typeface="Calibri" panose="020F0502020204030204" pitchFamily="34" charset="0"/>
                <a:ea typeface="Calibri" panose="020F0502020204030204" pitchFamily="34" charset="0"/>
                <a:cs typeface="Calibri" panose="020F0502020204030204" pitchFamily="34" charset="0"/>
              </a:rPr>
              <a:t>Helyi és európai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vállalkozástámogató központok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Innovációs laboratóriumok </a:t>
            </a:r>
            <a:r>
              <a:rPr lang="hu-HU" sz="1800" dirty="0">
                <a:effectLst/>
                <a:latin typeface="Calibri" panose="020F0502020204030204" pitchFamily="34" charset="0"/>
                <a:ea typeface="Calibri" panose="020F0502020204030204" pitchFamily="34" charset="0"/>
                <a:cs typeface="Calibri" panose="020F0502020204030204" pitchFamily="34" charset="0"/>
              </a:rPr>
              <a:t>,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innovációs központok </a:t>
            </a:r>
            <a:r>
              <a:rPr lang="hu-HU" sz="1800" dirty="0">
                <a:effectLst/>
                <a:latin typeface="Calibri" panose="020F0502020204030204" pitchFamily="34" charset="0"/>
                <a:ea typeface="Calibri" panose="020F0502020204030204" pitchFamily="34" charset="0"/>
                <a:cs typeface="Calibri" panose="020F0502020204030204" pitchFamily="34" charset="0"/>
              </a:rPr>
              <a:t>(innovatív ötletek esetén) és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gyorsítók</a:t>
            </a:r>
            <a:r>
              <a:rPr lang="hu-HU" sz="1800" dirty="0">
                <a:effectLst/>
                <a:latin typeface="Calibri" panose="020F0502020204030204" pitchFamily="34" charset="0"/>
                <a:ea typeface="Calibri" panose="020F0502020204030204" pitchFamily="34" charset="0"/>
                <a:cs typeface="Calibri" panose="020F0502020204030204" pitchFamily="34" charset="0"/>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Co-</a:t>
            </a:r>
            <a:r>
              <a:rPr lang="hu-HU" sz="1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working</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 irodák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Ne feledje: nem mindenki tud majd hasznos információkkal vagy valódi segítséggel szolgálni, de keressen továbbra is támogatást, mentorokat és partnereket. Soha ne habozzon tanulni másoktól. Ne feledje: nemcsak a jó gyakorlatok, hanem a kudarcok és a rossz tapasztalatok is rendkívül hasznos tanulságok a jövőre nézve.</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0"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4288295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EB0-AA15-CF3C-A922-E1F3377D8D4C}"/>
              </a:ext>
            </a:extLst>
          </p:cNvPr>
          <p:cNvSpPr>
            <a:spLocks noGrp="1"/>
          </p:cNvSpPr>
          <p:nvPr>
            <p:ph type="title"/>
          </p:nvPr>
        </p:nvSpPr>
        <p:spPr/>
        <p:txBody>
          <a:bodyPr/>
          <a:lstStyle/>
          <a:p>
            <a:r>
              <a:rPr lang="hu-HU" dirty="0"/>
              <a:t>Összefoglalás </a:t>
            </a:r>
            <a:endParaRPr lang="es-ES" dirty="0"/>
          </a:p>
        </p:txBody>
      </p:sp>
      <p:graphicFrame>
        <p:nvGraphicFramePr>
          <p:cNvPr id="8" name="Marcador de contenido 7">
            <a:extLst>
              <a:ext uri="{FF2B5EF4-FFF2-40B4-BE49-F238E27FC236}">
                <a16:creationId xmlns:a16="http://schemas.microsoft.com/office/drawing/2014/main" id="{3E3B9907-02EC-C90E-5787-01C9B25BF68D}"/>
              </a:ext>
            </a:extLst>
          </p:cNvPr>
          <p:cNvGraphicFramePr>
            <a:graphicFrameLocks noGrp="1"/>
          </p:cNvGraphicFramePr>
          <p:nvPr>
            <p:ph idx="1"/>
            <p:extLst>
              <p:ext uri="{D42A27DB-BD31-4B8C-83A1-F6EECF244321}">
                <p14:modId xmlns:p14="http://schemas.microsoft.com/office/powerpoint/2010/main" val="197473168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C99EB3C4-8ACA-C95A-650B-6E83C62C4567}"/>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pic>
        <p:nvPicPr>
          <p:cNvPr id="5" name="Picture 2" descr="Restart">
            <a:extLst>
              <a:ext uri="{FF2B5EF4-FFF2-40B4-BE49-F238E27FC236}">
                <a16:creationId xmlns:a16="http://schemas.microsoft.com/office/drawing/2014/main" id="{A534771F-7FF0-79AF-9742-084EC5D520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16838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hu-HU" dirty="0"/>
              <a:t>Ellenőrző kérdések </a:t>
            </a:r>
            <a:endParaRPr lang="es-ES" dirty="0"/>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3791181186"/>
              </p:ext>
            </p:extLst>
          </p:nvPr>
        </p:nvGraphicFramePr>
        <p:xfrm>
          <a:off x="640080" y="1846263"/>
          <a:ext cx="11065030" cy="4510050"/>
        </p:xfrm>
        <a:graphic>
          <a:graphicData uri="http://schemas.openxmlformats.org/drawingml/2006/table">
            <a:tbl>
              <a:tblPr firstRow="1" bandRow="1">
                <a:tableStyleId>{21E4AEA4-8DFA-4A89-87EB-49C32662AFE0}</a:tableStyleId>
              </a:tblPr>
              <a:tblGrid>
                <a:gridCol w="2213006">
                  <a:extLst>
                    <a:ext uri="{9D8B030D-6E8A-4147-A177-3AD203B41FA5}">
                      <a16:colId xmlns:a16="http://schemas.microsoft.com/office/drawing/2014/main" val="2601891750"/>
                    </a:ext>
                  </a:extLst>
                </a:gridCol>
                <a:gridCol w="2213006">
                  <a:extLst>
                    <a:ext uri="{9D8B030D-6E8A-4147-A177-3AD203B41FA5}">
                      <a16:colId xmlns:a16="http://schemas.microsoft.com/office/drawing/2014/main" val="3559158159"/>
                    </a:ext>
                  </a:extLst>
                </a:gridCol>
                <a:gridCol w="2213006">
                  <a:extLst>
                    <a:ext uri="{9D8B030D-6E8A-4147-A177-3AD203B41FA5}">
                      <a16:colId xmlns:a16="http://schemas.microsoft.com/office/drawing/2014/main" val="1947302738"/>
                    </a:ext>
                  </a:extLst>
                </a:gridCol>
                <a:gridCol w="2213006">
                  <a:extLst>
                    <a:ext uri="{9D8B030D-6E8A-4147-A177-3AD203B41FA5}">
                      <a16:colId xmlns:a16="http://schemas.microsoft.com/office/drawing/2014/main" val="3283798389"/>
                    </a:ext>
                  </a:extLst>
                </a:gridCol>
                <a:gridCol w="2213006">
                  <a:extLst>
                    <a:ext uri="{9D8B030D-6E8A-4147-A177-3AD203B41FA5}">
                      <a16:colId xmlns:a16="http://schemas.microsoft.com/office/drawing/2014/main" val="2128591119"/>
                    </a:ext>
                  </a:extLst>
                </a:gridCol>
              </a:tblGrid>
              <a:tr h="1079432">
                <a:tc>
                  <a:txBody>
                    <a:bodyPr/>
                    <a:lstStyle/>
                    <a:p>
                      <a:r>
                        <a:rPr lang="en-GB" sz="1600" b="1" kern="1200" dirty="0">
                          <a:solidFill>
                            <a:schemeClr val="lt1"/>
                          </a:solidFill>
                          <a:effectLst/>
                          <a:latin typeface="+mn-lt"/>
                          <a:ea typeface="+mn-ea"/>
                          <a:cs typeface="+mn-cs"/>
                        </a:rPr>
                        <a:t>Mi </a:t>
                      </a:r>
                      <a:r>
                        <a:rPr lang="en-GB" sz="1600" b="1" kern="1200" dirty="0" err="1">
                          <a:solidFill>
                            <a:schemeClr val="lt1"/>
                          </a:solidFill>
                          <a:effectLst/>
                          <a:latin typeface="+mn-lt"/>
                          <a:ea typeface="+mn-ea"/>
                          <a:cs typeface="+mn-cs"/>
                        </a:rPr>
                        <a:t>az</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üzleti</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modell</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egy</a:t>
                      </a:r>
                      <a:r>
                        <a:rPr lang="en-GB" sz="1600" b="1" kern="1200" dirty="0">
                          <a:solidFill>
                            <a:schemeClr val="lt1"/>
                          </a:solidFill>
                          <a:effectLst/>
                          <a:latin typeface="+mn-lt"/>
                          <a:ea typeface="+mn-ea"/>
                          <a:cs typeface="+mn-cs"/>
                        </a:rPr>
                        <a:t> KKV </a:t>
                      </a:r>
                      <a:r>
                        <a:rPr lang="en-GB" sz="1600" b="1" kern="1200" dirty="0" err="1">
                          <a:solidFill>
                            <a:schemeClr val="lt1"/>
                          </a:solidFill>
                          <a:effectLst/>
                          <a:latin typeface="+mn-lt"/>
                          <a:ea typeface="+mn-ea"/>
                          <a:cs typeface="+mn-cs"/>
                        </a:rPr>
                        <a:t>számára</a:t>
                      </a:r>
                      <a:r>
                        <a:rPr lang="en-GB" sz="1600" b="1" kern="1200" dirty="0">
                          <a:solidFill>
                            <a:schemeClr val="lt1"/>
                          </a:solidFill>
                          <a:effectLst/>
                          <a:latin typeface="+mn-lt"/>
                          <a:ea typeface="+mn-ea"/>
                          <a:cs typeface="+mn-cs"/>
                        </a:rPr>
                        <a:t>?</a:t>
                      </a:r>
                      <a:endParaRPr lang="hu-HU" sz="1600" b="1" kern="1200" dirty="0">
                        <a:solidFill>
                          <a:schemeClr val="lt1"/>
                        </a:solidFill>
                        <a:effectLst/>
                        <a:latin typeface="+mn-lt"/>
                        <a:ea typeface="+mn-ea"/>
                        <a:cs typeface="+mn-cs"/>
                      </a:endParaRPr>
                    </a:p>
                  </a:txBody>
                  <a:tcPr/>
                </a:tc>
                <a:tc>
                  <a:txBody>
                    <a:bodyPr/>
                    <a:lstStyle/>
                    <a:p>
                      <a:r>
                        <a:rPr lang="en-GB" sz="1600" b="1" kern="1200" dirty="0">
                          <a:solidFill>
                            <a:schemeClr val="lt1"/>
                          </a:solidFill>
                          <a:effectLst/>
                          <a:latin typeface="+mn-lt"/>
                          <a:ea typeface="+mn-ea"/>
                          <a:cs typeface="+mn-cs"/>
                        </a:rPr>
                        <a:t>Kik a </a:t>
                      </a:r>
                      <a:r>
                        <a:rPr lang="en-GB" sz="1600" b="1" kern="1200" dirty="0" err="1">
                          <a:solidFill>
                            <a:schemeClr val="lt1"/>
                          </a:solidFill>
                          <a:effectLst/>
                          <a:latin typeface="+mn-lt"/>
                          <a:ea typeface="+mn-ea"/>
                          <a:cs typeface="+mn-cs"/>
                        </a:rPr>
                        <a:t>vevők</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egy</a:t>
                      </a:r>
                      <a:r>
                        <a:rPr lang="en-GB" sz="1600" b="1" kern="1200" dirty="0">
                          <a:solidFill>
                            <a:schemeClr val="lt1"/>
                          </a:solidFill>
                          <a:effectLst/>
                          <a:latin typeface="+mn-lt"/>
                          <a:ea typeface="+mn-ea"/>
                          <a:cs typeface="+mn-cs"/>
                        </a:rPr>
                        <a:t> B2B </a:t>
                      </a:r>
                      <a:r>
                        <a:rPr lang="en-GB" sz="1600" b="1" kern="1200" dirty="0" err="1">
                          <a:solidFill>
                            <a:schemeClr val="lt1"/>
                          </a:solidFill>
                          <a:effectLst/>
                          <a:latin typeface="+mn-lt"/>
                          <a:ea typeface="+mn-ea"/>
                          <a:cs typeface="+mn-cs"/>
                        </a:rPr>
                        <a:t>üzleti</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modellben</a:t>
                      </a:r>
                      <a:r>
                        <a:rPr lang="en-GB" sz="1600" b="1" kern="1200" dirty="0">
                          <a:solidFill>
                            <a:schemeClr val="lt1"/>
                          </a:solidFill>
                          <a:effectLst/>
                          <a:latin typeface="+mn-lt"/>
                          <a:ea typeface="+mn-ea"/>
                          <a:cs typeface="+mn-cs"/>
                        </a:rPr>
                        <a:t>? </a:t>
                      </a:r>
                      <a:endParaRPr lang="hu-HU" sz="1600" b="1" kern="1200" dirty="0">
                        <a:solidFill>
                          <a:schemeClr val="lt1"/>
                        </a:solidFill>
                        <a:effectLst/>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lt1"/>
                          </a:solidFill>
                          <a:effectLst/>
                          <a:latin typeface="+mn-lt"/>
                          <a:ea typeface="+mn-ea"/>
                          <a:cs typeface="+mn-cs"/>
                        </a:rPr>
                        <a:t>Mi a </a:t>
                      </a:r>
                      <a:r>
                        <a:rPr lang="en-GB" sz="1600" b="1" kern="1200" dirty="0" err="1">
                          <a:solidFill>
                            <a:schemeClr val="lt1"/>
                          </a:solidFill>
                          <a:effectLst/>
                          <a:latin typeface="+mn-lt"/>
                          <a:ea typeface="+mn-ea"/>
                          <a:cs typeface="+mn-cs"/>
                        </a:rPr>
                        <a:t>különbség</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egy</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kisvállalkozás</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és</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egy</a:t>
                      </a:r>
                      <a:r>
                        <a:rPr lang="en-GB" sz="1600" b="1" kern="1200" dirty="0">
                          <a:solidFill>
                            <a:schemeClr val="lt1"/>
                          </a:solidFill>
                          <a:effectLst/>
                          <a:latin typeface="+mn-lt"/>
                          <a:ea typeface="+mn-ea"/>
                          <a:cs typeface="+mn-cs"/>
                        </a:rPr>
                        <a:t> start-up </a:t>
                      </a:r>
                      <a:r>
                        <a:rPr lang="en-GB" sz="1600" b="1" kern="1200" dirty="0" err="1">
                          <a:solidFill>
                            <a:schemeClr val="lt1"/>
                          </a:solidFill>
                          <a:effectLst/>
                          <a:latin typeface="+mn-lt"/>
                          <a:ea typeface="+mn-ea"/>
                          <a:cs typeface="+mn-cs"/>
                        </a:rPr>
                        <a:t>vállalkozás</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között</a:t>
                      </a:r>
                      <a:r>
                        <a:rPr lang="en-GB" sz="1600" b="1" kern="1200" dirty="0">
                          <a:solidFill>
                            <a:schemeClr val="lt1"/>
                          </a:solidFill>
                          <a:effectLst/>
                          <a:latin typeface="+mn-lt"/>
                          <a:ea typeface="+mn-ea"/>
                          <a:cs typeface="+mn-cs"/>
                        </a:rPr>
                        <a:t>?</a:t>
                      </a:r>
                      <a:endParaRPr lang="es-ES" sz="1600" dirty="0"/>
                    </a:p>
                  </a:txBody>
                  <a:tcPr/>
                </a:tc>
                <a:tc>
                  <a:txBody>
                    <a:bodyPr/>
                    <a:lstStyle/>
                    <a:p>
                      <a:r>
                        <a:rPr lang="en-GB" sz="1800" b="1" kern="1200" dirty="0" err="1">
                          <a:solidFill>
                            <a:schemeClr val="lt1"/>
                          </a:solidFill>
                          <a:effectLst/>
                          <a:latin typeface="+mn-lt"/>
                          <a:ea typeface="+mn-ea"/>
                          <a:cs typeface="+mn-cs"/>
                        </a:rPr>
                        <a:t>Melyek</a:t>
                      </a:r>
                      <a:r>
                        <a:rPr lang="en-GB" sz="1800" b="1" kern="1200" dirty="0">
                          <a:solidFill>
                            <a:schemeClr val="lt1"/>
                          </a:solidFill>
                          <a:effectLst/>
                          <a:latin typeface="+mn-lt"/>
                          <a:ea typeface="+mn-ea"/>
                          <a:cs typeface="+mn-cs"/>
                        </a:rPr>
                        <a:t> a COVID </a:t>
                      </a:r>
                      <a:r>
                        <a:rPr lang="en-GB" sz="1800" b="1" kern="1200" dirty="0" err="1">
                          <a:solidFill>
                            <a:schemeClr val="lt1"/>
                          </a:solidFill>
                          <a:effectLst/>
                          <a:latin typeface="+mn-lt"/>
                          <a:ea typeface="+mn-ea"/>
                          <a:cs typeface="+mn-cs"/>
                        </a:rPr>
                        <a:t>utáni</a:t>
                      </a:r>
                      <a:r>
                        <a:rPr lang="en-GB" sz="1800" b="1" kern="1200" dirty="0">
                          <a:solidFill>
                            <a:schemeClr val="lt1"/>
                          </a:solidFill>
                          <a:effectLst/>
                          <a:latin typeface="+mn-lt"/>
                          <a:ea typeface="+mn-ea"/>
                          <a:cs typeface="+mn-cs"/>
                        </a:rPr>
                        <a:t> </a:t>
                      </a:r>
                      <a:r>
                        <a:rPr lang="hu-HU" sz="1800" b="1" kern="1200" dirty="0">
                          <a:solidFill>
                            <a:schemeClr val="lt1"/>
                          </a:solidFill>
                          <a:effectLst/>
                          <a:latin typeface="+mn-lt"/>
                          <a:ea typeface="+mn-ea"/>
                          <a:cs typeface="+mn-cs"/>
                        </a:rPr>
                        <a:t>üzleti modell</a:t>
                      </a:r>
                      <a:r>
                        <a:rPr lang="en-GB" sz="1800" b="1" kern="1200" dirty="0">
                          <a:solidFill>
                            <a:schemeClr val="lt1"/>
                          </a:solidFill>
                          <a:effectLst/>
                          <a:latin typeface="+mn-lt"/>
                          <a:ea typeface="+mn-ea"/>
                          <a:cs typeface="+mn-cs"/>
                        </a:rPr>
                        <a:t> </a:t>
                      </a:r>
                      <a:r>
                        <a:rPr lang="en-GB" sz="1800" b="1" kern="1200" dirty="0" err="1">
                          <a:solidFill>
                            <a:schemeClr val="lt1"/>
                          </a:solidFill>
                          <a:effectLst/>
                          <a:latin typeface="+mn-lt"/>
                          <a:ea typeface="+mn-ea"/>
                          <a:cs typeface="+mn-cs"/>
                        </a:rPr>
                        <a:t>legfontosabb</a:t>
                      </a:r>
                      <a:r>
                        <a:rPr lang="en-GB" sz="1800" b="1" kern="1200" dirty="0">
                          <a:solidFill>
                            <a:schemeClr val="lt1"/>
                          </a:solidFill>
                          <a:effectLst/>
                          <a:latin typeface="+mn-lt"/>
                          <a:ea typeface="+mn-ea"/>
                          <a:cs typeface="+mn-cs"/>
                        </a:rPr>
                        <a:t> </a:t>
                      </a:r>
                      <a:r>
                        <a:rPr lang="en-GB" sz="1800" b="1" kern="1200" dirty="0" err="1">
                          <a:solidFill>
                            <a:schemeClr val="lt1"/>
                          </a:solidFill>
                          <a:effectLst/>
                          <a:latin typeface="+mn-lt"/>
                          <a:ea typeface="+mn-ea"/>
                          <a:cs typeface="+mn-cs"/>
                        </a:rPr>
                        <a:t>szempontjai</a:t>
                      </a:r>
                      <a:r>
                        <a:rPr lang="en-GB" sz="1800" b="1" kern="1200" dirty="0">
                          <a:solidFill>
                            <a:schemeClr val="lt1"/>
                          </a:solidFill>
                          <a:effectLst/>
                          <a:latin typeface="+mn-lt"/>
                          <a:ea typeface="+mn-ea"/>
                          <a:cs typeface="+mn-cs"/>
                        </a:rPr>
                        <a:t>? </a:t>
                      </a:r>
                      <a:endParaRPr lang="hu-HU" sz="1800" b="1" kern="1200" dirty="0">
                        <a:solidFill>
                          <a:schemeClr val="lt1"/>
                        </a:solidFill>
                        <a:effectLst/>
                        <a:latin typeface="+mn-lt"/>
                        <a:ea typeface="+mn-ea"/>
                        <a:cs typeface="+mn-cs"/>
                      </a:endParaRPr>
                    </a:p>
                  </a:txBody>
                  <a:tcPr/>
                </a:tc>
                <a:tc>
                  <a:txBody>
                    <a:bodyPr/>
                    <a:lstStyle/>
                    <a:p>
                      <a:r>
                        <a:rPr lang="en-GB" sz="1800" b="1" kern="1200" dirty="0">
                          <a:solidFill>
                            <a:schemeClr val="lt1"/>
                          </a:solidFill>
                          <a:effectLst/>
                          <a:latin typeface="+mn-lt"/>
                          <a:ea typeface="+mn-ea"/>
                          <a:cs typeface="+mn-cs"/>
                        </a:rPr>
                        <a:t>Mi </a:t>
                      </a:r>
                      <a:r>
                        <a:rPr lang="en-GB" sz="1800" b="1" kern="1200" dirty="0" err="1">
                          <a:solidFill>
                            <a:schemeClr val="lt1"/>
                          </a:solidFill>
                          <a:effectLst/>
                          <a:latin typeface="+mn-lt"/>
                          <a:ea typeface="+mn-ea"/>
                          <a:cs typeface="+mn-cs"/>
                        </a:rPr>
                        <a:t>az</a:t>
                      </a:r>
                      <a:r>
                        <a:rPr lang="en-GB" sz="1800" b="1" kern="1200" dirty="0">
                          <a:solidFill>
                            <a:schemeClr val="lt1"/>
                          </a:solidFill>
                          <a:effectLst/>
                          <a:latin typeface="+mn-lt"/>
                          <a:ea typeface="+mn-ea"/>
                          <a:cs typeface="+mn-cs"/>
                        </a:rPr>
                        <a:t> a one-pager?</a:t>
                      </a:r>
                      <a:endParaRPr lang="hu-HU" sz="1800" b="1" kern="1200" dirty="0">
                        <a:solidFill>
                          <a:schemeClr val="lt1"/>
                        </a:solidFill>
                        <a:effectLst/>
                        <a:latin typeface="+mn-lt"/>
                        <a:ea typeface="+mn-ea"/>
                        <a:cs typeface="+mn-cs"/>
                      </a:endParaRPr>
                    </a:p>
                  </a:txBody>
                  <a:tcPr/>
                </a:tc>
                <a:extLst>
                  <a:ext uri="{0D108BD9-81ED-4DB2-BD59-A6C34878D82A}">
                    <a16:rowId xmlns:a16="http://schemas.microsoft.com/office/drawing/2014/main" val="4178373252"/>
                  </a:ext>
                </a:extLst>
              </a:tr>
              <a:tr h="3321330">
                <a:tc>
                  <a:txBody>
                    <a:bodyPr/>
                    <a:lstStyle/>
                    <a:p>
                      <a:r>
                        <a:rPr lang="en-GB" sz="1600" kern="1200" dirty="0">
                          <a:solidFill>
                            <a:schemeClr val="dk1"/>
                          </a:solidFill>
                          <a:effectLst/>
                          <a:latin typeface="+mn-lt"/>
                          <a:ea typeface="+mn-ea"/>
                          <a:cs typeface="+mn-cs"/>
                        </a:rPr>
                        <a:t>a) </a:t>
                      </a:r>
                      <a:r>
                        <a:rPr lang="en-GB" sz="1600" kern="1200" dirty="0" err="1">
                          <a:solidFill>
                            <a:schemeClr val="dk1"/>
                          </a:solidFill>
                          <a:effectLst/>
                          <a:latin typeface="+mn-lt"/>
                          <a:ea typeface="+mn-ea"/>
                          <a:cs typeface="+mn-cs"/>
                        </a:rPr>
                        <a:t>Terv</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az</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ügyfelekkel</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való</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kapcsolatfelvételre</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b) </a:t>
                      </a:r>
                      <a:r>
                        <a:rPr lang="en-GB" sz="1600" kern="1200" dirty="0" err="1">
                          <a:solidFill>
                            <a:schemeClr val="dk1"/>
                          </a:solidFill>
                          <a:effectLst/>
                          <a:latin typeface="+mn-lt"/>
                          <a:ea typeface="+mn-ea"/>
                          <a:cs typeface="+mn-cs"/>
                        </a:rPr>
                        <a:t>Új</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termékek</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létrehozásának</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terve</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c) </a:t>
                      </a:r>
                      <a:r>
                        <a:rPr lang="en-GB" sz="1600" kern="1200" dirty="0" err="1">
                          <a:solidFill>
                            <a:schemeClr val="dk1"/>
                          </a:solidFill>
                          <a:effectLst/>
                          <a:latin typeface="+mn-lt"/>
                          <a:ea typeface="+mn-ea"/>
                          <a:cs typeface="+mn-cs"/>
                        </a:rPr>
                        <a:t>Működési</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és</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nyereségtermelő</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terv</a:t>
                      </a:r>
                      <a:r>
                        <a:rPr lang="en-GB" sz="1600" kern="1200" dirty="0">
                          <a:solidFill>
                            <a:schemeClr val="dk1"/>
                          </a:solidFill>
                          <a:effectLst/>
                          <a:latin typeface="+mn-lt"/>
                          <a:ea typeface="+mn-ea"/>
                          <a:cs typeface="+mn-cs"/>
                        </a:rPr>
                        <a:t> </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d) </a:t>
                      </a:r>
                      <a:r>
                        <a:rPr lang="en-GB" sz="1600" kern="1200" dirty="0" err="1">
                          <a:solidFill>
                            <a:schemeClr val="dk1"/>
                          </a:solidFill>
                          <a:effectLst/>
                          <a:latin typeface="+mn-lt"/>
                          <a:ea typeface="+mn-ea"/>
                          <a:cs typeface="+mn-cs"/>
                        </a:rPr>
                        <a:t>Marketingterv</a:t>
                      </a:r>
                      <a:endParaRPr lang="hu-HU" sz="1600" kern="1200" dirty="0">
                        <a:solidFill>
                          <a:schemeClr val="dk1"/>
                        </a:solidFill>
                        <a:effectLst/>
                        <a:latin typeface="+mn-lt"/>
                        <a:ea typeface="+mn-ea"/>
                        <a:cs typeface="+mn-cs"/>
                      </a:endParaRPr>
                    </a:p>
                    <a:p>
                      <a:pPr marL="0" indent="0" algn="just">
                        <a:buFont typeface="+mj-lt"/>
                        <a:buNone/>
                      </a:pPr>
                      <a:endParaRPr lang="es-ES" sz="1600" b="0" dirty="0"/>
                    </a:p>
                  </a:txBody>
                  <a:tcPr/>
                </a:tc>
                <a:tc>
                  <a:txBody>
                    <a:bodyPr/>
                    <a:lstStyle/>
                    <a:p>
                      <a:r>
                        <a:rPr lang="en-GB" sz="1600" kern="1200" dirty="0">
                          <a:solidFill>
                            <a:schemeClr val="dk1"/>
                          </a:solidFill>
                          <a:effectLst/>
                          <a:latin typeface="+mn-lt"/>
                          <a:ea typeface="+mn-ea"/>
                          <a:cs typeface="+mn-cs"/>
                        </a:rPr>
                        <a:t>a) Más </a:t>
                      </a:r>
                      <a:r>
                        <a:rPr lang="en-GB" sz="1600" kern="1200" dirty="0" err="1">
                          <a:solidFill>
                            <a:schemeClr val="dk1"/>
                          </a:solidFill>
                          <a:effectLst/>
                          <a:latin typeface="+mn-lt"/>
                          <a:ea typeface="+mn-ea"/>
                          <a:cs typeface="+mn-cs"/>
                        </a:rPr>
                        <a:t>vállalkozások</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b) </a:t>
                      </a:r>
                      <a:r>
                        <a:rPr lang="en-GB" sz="1600" kern="1200" dirty="0" err="1">
                          <a:solidFill>
                            <a:schemeClr val="dk1"/>
                          </a:solidFill>
                          <a:effectLst/>
                          <a:latin typeface="+mn-lt"/>
                          <a:ea typeface="+mn-ea"/>
                          <a:cs typeface="+mn-cs"/>
                        </a:rPr>
                        <a:t>Háztartások</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c) </a:t>
                      </a:r>
                      <a:r>
                        <a:rPr lang="en-GB" sz="1600" kern="1200" dirty="0" err="1">
                          <a:solidFill>
                            <a:schemeClr val="dk1"/>
                          </a:solidFill>
                          <a:effectLst/>
                          <a:latin typeface="+mn-lt"/>
                          <a:ea typeface="+mn-ea"/>
                          <a:cs typeface="+mn-cs"/>
                        </a:rPr>
                        <a:t>Kiskereskedők</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d) </a:t>
                      </a:r>
                      <a:r>
                        <a:rPr lang="en-GB" sz="1600" kern="1200" dirty="0" err="1">
                          <a:solidFill>
                            <a:schemeClr val="dk1"/>
                          </a:solidFill>
                          <a:effectLst/>
                          <a:latin typeface="+mn-lt"/>
                          <a:ea typeface="+mn-ea"/>
                          <a:cs typeface="+mn-cs"/>
                        </a:rPr>
                        <a:t>Közszereplők</a:t>
                      </a:r>
                      <a:endParaRPr lang="hu-HU" sz="1600" kern="1200" dirty="0">
                        <a:solidFill>
                          <a:schemeClr val="dk1"/>
                        </a:solidFill>
                        <a:effectLst/>
                        <a:latin typeface="+mn-lt"/>
                        <a:ea typeface="+mn-ea"/>
                        <a:cs typeface="+mn-cs"/>
                      </a:endParaRPr>
                    </a:p>
                    <a:p>
                      <a:pPr algn="just"/>
                      <a:endParaRPr lang="es-ES" sz="1600" b="0" dirty="0"/>
                    </a:p>
                  </a:txBody>
                  <a:tcPr/>
                </a:tc>
                <a:tc>
                  <a:txBody>
                    <a:bodyPr/>
                    <a:lstStyle/>
                    <a:p>
                      <a:r>
                        <a:rPr lang="en-GB" sz="1600" kern="1200" dirty="0">
                          <a:solidFill>
                            <a:schemeClr val="dk1"/>
                          </a:solidFill>
                          <a:effectLst/>
                          <a:latin typeface="+mn-lt"/>
                          <a:ea typeface="+mn-ea"/>
                          <a:cs typeface="+mn-cs"/>
                        </a:rPr>
                        <a:t>a) </a:t>
                      </a:r>
                      <a:r>
                        <a:rPr lang="en-GB" sz="1600" kern="1200" dirty="0" err="1">
                          <a:solidFill>
                            <a:schemeClr val="dk1"/>
                          </a:solidFill>
                          <a:effectLst/>
                          <a:latin typeface="+mn-lt"/>
                          <a:ea typeface="+mn-ea"/>
                          <a:cs typeface="+mn-cs"/>
                        </a:rPr>
                        <a:t>Ugyanaz</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b) A </a:t>
                      </a:r>
                      <a:r>
                        <a:rPr lang="hu-HU" sz="1600" kern="1200" dirty="0">
                          <a:solidFill>
                            <a:schemeClr val="dk1"/>
                          </a:solidFill>
                          <a:effectLst/>
                          <a:latin typeface="+mn-lt"/>
                          <a:ea typeface="+mn-ea"/>
                          <a:cs typeface="+mn-cs"/>
                        </a:rPr>
                        <a:t>start-</a:t>
                      </a:r>
                      <a:r>
                        <a:rPr lang="hu-HU" sz="1600" kern="1200" dirty="0" err="1">
                          <a:solidFill>
                            <a:schemeClr val="dk1"/>
                          </a:solidFill>
                          <a:effectLst/>
                          <a:latin typeface="+mn-lt"/>
                          <a:ea typeface="+mn-ea"/>
                          <a:cs typeface="+mn-cs"/>
                        </a:rPr>
                        <a:t>up</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vállalkozásoknak</a:t>
                      </a:r>
                      <a:r>
                        <a:rPr lang="en-GB" sz="1600" kern="1200" dirty="0">
                          <a:solidFill>
                            <a:schemeClr val="dk1"/>
                          </a:solidFill>
                          <a:effectLst/>
                          <a:latin typeface="+mn-lt"/>
                          <a:ea typeface="+mn-ea"/>
                          <a:cs typeface="+mn-cs"/>
                        </a:rPr>
                        <a:t> van </a:t>
                      </a:r>
                      <a:r>
                        <a:rPr lang="hu-HU" sz="1600" kern="1200" dirty="0">
                          <a:solidFill>
                            <a:schemeClr val="dk1"/>
                          </a:solidFill>
                          <a:effectLst/>
                          <a:latin typeface="+mn-lt"/>
                          <a:ea typeface="+mn-ea"/>
                          <a:cs typeface="+mn-cs"/>
                        </a:rPr>
                        <a:t>skálázhatósági</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potenciáljuk</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c) A </a:t>
                      </a:r>
                      <a:r>
                        <a:rPr lang="en-GB" sz="1600" kern="1200" dirty="0" err="1">
                          <a:solidFill>
                            <a:schemeClr val="dk1"/>
                          </a:solidFill>
                          <a:effectLst/>
                          <a:latin typeface="+mn-lt"/>
                          <a:ea typeface="+mn-ea"/>
                          <a:cs typeface="+mn-cs"/>
                        </a:rPr>
                        <a:t>kisvállalkozások</a:t>
                      </a:r>
                      <a:r>
                        <a:rPr lang="en-GB" sz="1600" kern="1200" dirty="0">
                          <a:solidFill>
                            <a:schemeClr val="dk1"/>
                          </a:solidFill>
                          <a:effectLst/>
                          <a:latin typeface="+mn-lt"/>
                          <a:ea typeface="+mn-ea"/>
                          <a:cs typeface="+mn-cs"/>
                        </a:rPr>
                        <a:t> 10 </a:t>
                      </a:r>
                      <a:r>
                        <a:rPr lang="en-GB" sz="1600" kern="1200" dirty="0" err="1">
                          <a:solidFill>
                            <a:schemeClr val="dk1"/>
                          </a:solidFill>
                          <a:effectLst/>
                          <a:latin typeface="+mn-lt"/>
                          <a:ea typeface="+mn-ea"/>
                          <a:cs typeface="+mn-cs"/>
                        </a:rPr>
                        <a:t>főnél</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kevesebb</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alkalmazottat</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foglalkoztatnak</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d) A </a:t>
                      </a:r>
                      <a:r>
                        <a:rPr lang="hu-HU" sz="1600" kern="1200" dirty="0">
                          <a:solidFill>
                            <a:schemeClr val="dk1"/>
                          </a:solidFill>
                          <a:effectLst/>
                          <a:latin typeface="+mn-lt"/>
                          <a:ea typeface="+mn-ea"/>
                          <a:cs typeface="+mn-cs"/>
                        </a:rPr>
                        <a:t>start-</a:t>
                      </a:r>
                      <a:r>
                        <a:rPr lang="hu-HU" sz="1600" kern="1200" dirty="0" err="1">
                          <a:solidFill>
                            <a:schemeClr val="dk1"/>
                          </a:solidFill>
                          <a:effectLst/>
                          <a:latin typeface="+mn-lt"/>
                          <a:ea typeface="+mn-ea"/>
                          <a:cs typeface="+mn-cs"/>
                        </a:rPr>
                        <a:t>up</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vállalkozások</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hazai</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vállalatok</a:t>
                      </a:r>
                      <a:endParaRPr lang="hu-HU" sz="1600" kern="1200" dirty="0">
                        <a:solidFill>
                          <a:schemeClr val="dk1"/>
                        </a:solidFill>
                        <a:effectLst/>
                        <a:latin typeface="+mn-lt"/>
                        <a:ea typeface="+mn-ea"/>
                        <a:cs typeface="+mn-cs"/>
                      </a:endParaRPr>
                    </a:p>
                    <a:p>
                      <a:pPr algn="just"/>
                      <a:endParaRPr lang="es-ES" sz="1600" b="0" dirty="0"/>
                    </a:p>
                  </a:txBody>
                  <a:tcPr/>
                </a:tc>
                <a:tc>
                  <a:txBody>
                    <a:bodyPr/>
                    <a:lstStyle/>
                    <a:p>
                      <a:r>
                        <a:rPr lang="en-GB" sz="1800" kern="1200" dirty="0">
                          <a:solidFill>
                            <a:schemeClr val="dk1"/>
                          </a:solidFill>
                          <a:effectLst/>
                          <a:latin typeface="+mn-lt"/>
                          <a:ea typeface="+mn-ea"/>
                          <a:cs typeface="+mn-cs"/>
                        </a:rPr>
                        <a:t>a) IT-</a:t>
                      </a:r>
                      <a:r>
                        <a:rPr lang="en-GB" sz="1800" kern="1200" dirty="0" err="1">
                          <a:solidFill>
                            <a:schemeClr val="dk1"/>
                          </a:solidFill>
                          <a:effectLst/>
                          <a:latin typeface="+mn-lt"/>
                          <a:ea typeface="+mn-ea"/>
                          <a:cs typeface="+mn-cs"/>
                        </a:rPr>
                        <a:t>technológiát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használ</a:t>
                      </a:r>
                      <a:r>
                        <a:rPr lang="en-GB" sz="1800" kern="1200" dirty="0">
                          <a:solidFill>
                            <a:schemeClr val="dk1"/>
                          </a:solidFill>
                          <a:effectLst/>
                          <a:latin typeface="+mn-lt"/>
                          <a:ea typeface="+mn-ea"/>
                          <a:cs typeface="+mn-cs"/>
                        </a:rPr>
                        <a:t> </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b) </a:t>
                      </a:r>
                      <a:r>
                        <a:rPr lang="en-GB" sz="1800" kern="1200" dirty="0" err="1">
                          <a:solidFill>
                            <a:schemeClr val="dk1"/>
                          </a:solidFill>
                          <a:effectLst/>
                          <a:latin typeface="+mn-lt"/>
                          <a:ea typeface="+mn-ea"/>
                          <a:cs typeface="+mn-cs"/>
                        </a:rPr>
                        <a:t>Nemzetközi</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c) A</a:t>
                      </a:r>
                      <a:r>
                        <a:rPr lang="hu-HU" sz="1800" kern="1200" dirty="0" err="1">
                          <a:solidFill>
                            <a:schemeClr val="dk1"/>
                          </a:solidFill>
                          <a:effectLst/>
                          <a:latin typeface="+mn-lt"/>
                          <a:ea typeface="+mn-ea"/>
                          <a:cs typeface="+mn-cs"/>
                        </a:rPr>
                        <a:t>daptív</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és</a:t>
                      </a:r>
                      <a:r>
                        <a:rPr lang="en-GB" sz="1800" kern="1200" dirty="0">
                          <a:solidFill>
                            <a:schemeClr val="dk1"/>
                          </a:solidFill>
                          <a:effectLst/>
                          <a:latin typeface="+mn-lt"/>
                          <a:ea typeface="+mn-ea"/>
                          <a:cs typeface="+mn-cs"/>
                        </a:rPr>
                        <a:t> </a:t>
                      </a:r>
                      <a:r>
                        <a:rPr lang="hu-HU" sz="1800" kern="1200" dirty="0" err="1">
                          <a:solidFill>
                            <a:schemeClr val="dk1"/>
                          </a:solidFill>
                          <a:effectLst/>
                          <a:latin typeface="+mn-lt"/>
                          <a:ea typeface="+mn-ea"/>
                          <a:cs typeface="+mn-cs"/>
                        </a:rPr>
                        <a:t>reziliens</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 A </a:t>
                      </a:r>
                      <a:r>
                        <a:rPr lang="en-GB" sz="1800" kern="1200" dirty="0" err="1">
                          <a:solidFill>
                            <a:schemeClr val="dk1"/>
                          </a:solidFill>
                          <a:effectLst/>
                          <a:latin typeface="+mn-lt"/>
                          <a:ea typeface="+mn-ea"/>
                          <a:cs typeface="+mn-cs"/>
                        </a:rPr>
                        <a:t>megosztáson</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alapuló</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gazdaságra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épül</a:t>
                      </a:r>
                      <a:endParaRPr lang="hu-HU" sz="1800" kern="1200" dirty="0">
                        <a:solidFill>
                          <a:schemeClr val="dk1"/>
                        </a:solidFill>
                        <a:effectLst/>
                        <a:latin typeface="+mn-lt"/>
                        <a:ea typeface="+mn-ea"/>
                        <a:cs typeface="+mn-cs"/>
                      </a:endParaRPr>
                    </a:p>
                    <a:p>
                      <a:pPr algn="just"/>
                      <a:endParaRPr lang="es-ES" sz="1600" b="0" dirty="0"/>
                    </a:p>
                  </a:txBody>
                  <a:tcPr/>
                </a:tc>
                <a:tc>
                  <a:txBody>
                    <a:bodyPr/>
                    <a:lstStyle/>
                    <a:p>
                      <a:r>
                        <a:rPr lang="en-GB" sz="1800" kern="1200" dirty="0">
                          <a:solidFill>
                            <a:schemeClr val="dk1"/>
                          </a:solidFill>
                          <a:effectLst/>
                          <a:latin typeface="+mn-lt"/>
                          <a:ea typeface="+mn-ea"/>
                          <a:cs typeface="+mn-cs"/>
                        </a:rPr>
                        <a:t>a) Az </a:t>
                      </a:r>
                      <a:r>
                        <a:rPr lang="en-GB" sz="1800" kern="1200" dirty="0" err="1">
                          <a:solidFill>
                            <a:schemeClr val="dk1"/>
                          </a:solidFill>
                          <a:effectLst/>
                          <a:latin typeface="+mn-lt"/>
                          <a:ea typeface="+mn-ea"/>
                          <a:cs typeface="+mn-cs"/>
                        </a:rPr>
                        <a:t>önéletrajza</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b) A </a:t>
                      </a:r>
                      <a:r>
                        <a:rPr lang="en-GB" sz="1800" kern="1200" dirty="0" err="1">
                          <a:solidFill>
                            <a:schemeClr val="dk1"/>
                          </a:solidFill>
                          <a:effectLst/>
                          <a:latin typeface="+mn-lt"/>
                          <a:ea typeface="+mn-ea"/>
                          <a:cs typeface="+mn-cs"/>
                        </a:rPr>
                        <a:t>termék</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rövid</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leírása</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c) </a:t>
                      </a:r>
                      <a:r>
                        <a:rPr lang="en-GB" sz="1800" kern="1200" dirty="0" err="1">
                          <a:solidFill>
                            <a:schemeClr val="dk1"/>
                          </a:solidFill>
                          <a:effectLst/>
                          <a:latin typeface="+mn-lt"/>
                          <a:ea typeface="+mn-ea"/>
                          <a:cs typeface="+mn-cs"/>
                        </a:rPr>
                        <a:t>Egy</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telekommunikációs</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eszköz</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 A </a:t>
                      </a:r>
                      <a:r>
                        <a:rPr lang="en-GB" sz="1800" kern="1200" dirty="0" err="1">
                          <a:solidFill>
                            <a:schemeClr val="dk1"/>
                          </a:solidFill>
                          <a:effectLst/>
                          <a:latin typeface="+mn-lt"/>
                          <a:ea typeface="+mn-ea"/>
                          <a:cs typeface="+mn-cs"/>
                        </a:rPr>
                        <a:t>projektötlet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és</a:t>
                      </a:r>
                      <a:r>
                        <a:rPr lang="en-GB" sz="1800" kern="1200" dirty="0">
                          <a:solidFill>
                            <a:schemeClr val="dk1"/>
                          </a:solidFill>
                          <a:effectLst/>
                          <a:latin typeface="+mn-lt"/>
                          <a:ea typeface="+mn-ea"/>
                          <a:cs typeface="+mn-cs"/>
                        </a:rPr>
                        <a:t> a</a:t>
                      </a:r>
                      <a:r>
                        <a:rPr lang="hu-HU" sz="1800" kern="1200" dirty="0">
                          <a:solidFill>
                            <a:schemeClr val="dk1"/>
                          </a:solidFill>
                          <a:effectLst/>
                          <a:latin typeface="+mn-lt"/>
                          <a:ea typeface="+mn-ea"/>
                          <a:cs typeface="+mn-cs"/>
                        </a:rPr>
                        <a:t>z üzleti modell</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rövid</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leírása</a:t>
                      </a:r>
                      <a:endParaRPr lang="hu-HU" sz="1800" kern="1200" dirty="0">
                        <a:solidFill>
                          <a:schemeClr val="dk1"/>
                        </a:solidFill>
                        <a:effectLst/>
                        <a:latin typeface="+mn-lt"/>
                        <a:ea typeface="+mn-ea"/>
                        <a:cs typeface="+mn-cs"/>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074413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hu-HU" dirty="0"/>
              <a:t>Ellenőrző kérdések </a:t>
            </a:r>
            <a:endParaRPr lang="es-ES" dirty="0"/>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908326678"/>
              </p:ext>
            </p:extLst>
          </p:nvPr>
        </p:nvGraphicFramePr>
        <p:xfrm>
          <a:off x="640080" y="1846263"/>
          <a:ext cx="11065030" cy="4400762"/>
        </p:xfrm>
        <a:graphic>
          <a:graphicData uri="http://schemas.openxmlformats.org/drawingml/2006/table">
            <a:tbl>
              <a:tblPr firstRow="1" bandRow="1">
                <a:tableStyleId>{21E4AEA4-8DFA-4A89-87EB-49C32662AFE0}</a:tableStyleId>
              </a:tblPr>
              <a:tblGrid>
                <a:gridCol w="2213006">
                  <a:extLst>
                    <a:ext uri="{9D8B030D-6E8A-4147-A177-3AD203B41FA5}">
                      <a16:colId xmlns:a16="http://schemas.microsoft.com/office/drawing/2014/main" val="2601891750"/>
                    </a:ext>
                  </a:extLst>
                </a:gridCol>
                <a:gridCol w="2213006">
                  <a:extLst>
                    <a:ext uri="{9D8B030D-6E8A-4147-A177-3AD203B41FA5}">
                      <a16:colId xmlns:a16="http://schemas.microsoft.com/office/drawing/2014/main" val="3559158159"/>
                    </a:ext>
                  </a:extLst>
                </a:gridCol>
                <a:gridCol w="2213006">
                  <a:extLst>
                    <a:ext uri="{9D8B030D-6E8A-4147-A177-3AD203B41FA5}">
                      <a16:colId xmlns:a16="http://schemas.microsoft.com/office/drawing/2014/main" val="1947302738"/>
                    </a:ext>
                  </a:extLst>
                </a:gridCol>
                <a:gridCol w="2213006">
                  <a:extLst>
                    <a:ext uri="{9D8B030D-6E8A-4147-A177-3AD203B41FA5}">
                      <a16:colId xmlns:a16="http://schemas.microsoft.com/office/drawing/2014/main" val="3283798389"/>
                    </a:ext>
                  </a:extLst>
                </a:gridCol>
                <a:gridCol w="2213006">
                  <a:extLst>
                    <a:ext uri="{9D8B030D-6E8A-4147-A177-3AD203B41FA5}">
                      <a16:colId xmlns:a16="http://schemas.microsoft.com/office/drawing/2014/main" val="2128591119"/>
                    </a:ext>
                  </a:extLst>
                </a:gridCol>
              </a:tblGrid>
              <a:tr h="1079432">
                <a:tc>
                  <a:txBody>
                    <a:bodyPr/>
                    <a:lstStyle/>
                    <a:p>
                      <a:r>
                        <a:rPr lang="en-GB" sz="1600" b="1" kern="1200" dirty="0">
                          <a:solidFill>
                            <a:schemeClr val="lt1"/>
                          </a:solidFill>
                          <a:effectLst/>
                          <a:latin typeface="+mn-lt"/>
                          <a:ea typeface="+mn-ea"/>
                          <a:cs typeface="+mn-cs"/>
                        </a:rPr>
                        <a:t>Mi </a:t>
                      </a:r>
                      <a:r>
                        <a:rPr lang="en-GB" sz="1600" b="1" kern="1200" dirty="0" err="1">
                          <a:solidFill>
                            <a:schemeClr val="lt1"/>
                          </a:solidFill>
                          <a:effectLst/>
                          <a:latin typeface="+mn-lt"/>
                          <a:ea typeface="+mn-ea"/>
                          <a:cs typeface="+mn-cs"/>
                        </a:rPr>
                        <a:t>az</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üzleti</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modell</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egy</a:t>
                      </a:r>
                      <a:r>
                        <a:rPr lang="en-GB" sz="1600" b="1" kern="1200" dirty="0">
                          <a:solidFill>
                            <a:schemeClr val="lt1"/>
                          </a:solidFill>
                          <a:effectLst/>
                          <a:latin typeface="+mn-lt"/>
                          <a:ea typeface="+mn-ea"/>
                          <a:cs typeface="+mn-cs"/>
                        </a:rPr>
                        <a:t> KKV </a:t>
                      </a:r>
                      <a:r>
                        <a:rPr lang="en-GB" sz="1600" b="1" kern="1200" dirty="0" err="1">
                          <a:solidFill>
                            <a:schemeClr val="lt1"/>
                          </a:solidFill>
                          <a:effectLst/>
                          <a:latin typeface="+mn-lt"/>
                          <a:ea typeface="+mn-ea"/>
                          <a:cs typeface="+mn-cs"/>
                        </a:rPr>
                        <a:t>számára</a:t>
                      </a:r>
                      <a:r>
                        <a:rPr lang="en-GB" sz="1600" b="1" kern="1200" dirty="0">
                          <a:solidFill>
                            <a:schemeClr val="lt1"/>
                          </a:solidFill>
                          <a:effectLst/>
                          <a:latin typeface="+mn-lt"/>
                          <a:ea typeface="+mn-ea"/>
                          <a:cs typeface="+mn-cs"/>
                        </a:rPr>
                        <a:t>?</a:t>
                      </a:r>
                      <a:endParaRPr lang="hu-HU" sz="1600" b="1" kern="1200" dirty="0">
                        <a:solidFill>
                          <a:schemeClr val="lt1"/>
                        </a:solidFill>
                        <a:effectLst/>
                        <a:latin typeface="+mn-lt"/>
                        <a:ea typeface="+mn-ea"/>
                        <a:cs typeface="+mn-cs"/>
                      </a:endParaRPr>
                    </a:p>
                  </a:txBody>
                  <a:tcPr/>
                </a:tc>
                <a:tc>
                  <a:txBody>
                    <a:bodyPr/>
                    <a:lstStyle/>
                    <a:p>
                      <a:r>
                        <a:rPr lang="en-GB" sz="1600" b="1" kern="1200" dirty="0">
                          <a:solidFill>
                            <a:schemeClr val="lt1"/>
                          </a:solidFill>
                          <a:effectLst/>
                          <a:latin typeface="+mn-lt"/>
                          <a:ea typeface="+mn-ea"/>
                          <a:cs typeface="+mn-cs"/>
                        </a:rPr>
                        <a:t>Kik a </a:t>
                      </a:r>
                      <a:r>
                        <a:rPr lang="en-GB" sz="1600" b="1" kern="1200" dirty="0" err="1">
                          <a:solidFill>
                            <a:schemeClr val="lt1"/>
                          </a:solidFill>
                          <a:effectLst/>
                          <a:latin typeface="+mn-lt"/>
                          <a:ea typeface="+mn-ea"/>
                          <a:cs typeface="+mn-cs"/>
                        </a:rPr>
                        <a:t>vevők</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egy</a:t>
                      </a:r>
                      <a:r>
                        <a:rPr lang="en-GB" sz="1600" b="1" kern="1200" dirty="0">
                          <a:solidFill>
                            <a:schemeClr val="lt1"/>
                          </a:solidFill>
                          <a:effectLst/>
                          <a:latin typeface="+mn-lt"/>
                          <a:ea typeface="+mn-ea"/>
                          <a:cs typeface="+mn-cs"/>
                        </a:rPr>
                        <a:t> B2B </a:t>
                      </a:r>
                      <a:r>
                        <a:rPr lang="en-GB" sz="1600" b="1" kern="1200" dirty="0" err="1">
                          <a:solidFill>
                            <a:schemeClr val="lt1"/>
                          </a:solidFill>
                          <a:effectLst/>
                          <a:latin typeface="+mn-lt"/>
                          <a:ea typeface="+mn-ea"/>
                          <a:cs typeface="+mn-cs"/>
                        </a:rPr>
                        <a:t>üzleti</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modellben</a:t>
                      </a:r>
                      <a:r>
                        <a:rPr lang="en-GB" sz="1600" b="1" kern="1200" dirty="0">
                          <a:solidFill>
                            <a:schemeClr val="lt1"/>
                          </a:solidFill>
                          <a:effectLst/>
                          <a:latin typeface="+mn-lt"/>
                          <a:ea typeface="+mn-ea"/>
                          <a:cs typeface="+mn-cs"/>
                        </a:rPr>
                        <a:t>? </a:t>
                      </a:r>
                      <a:endParaRPr lang="hu-HU" sz="1600" b="1" kern="1200" dirty="0">
                        <a:solidFill>
                          <a:schemeClr val="lt1"/>
                        </a:solidFill>
                        <a:effectLst/>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lt1"/>
                          </a:solidFill>
                          <a:effectLst/>
                          <a:latin typeface="+mn-lt"/>
                          <a:ea typeface="+mn-ea"/>
                          <a:cs typeface="+mn-cs"/>
                        </a:rPr>
                        <a:t>Mi a </a:t>
                      </a:r>
                      <a:r>
                        <a:rPr lang="en-GB" sz="1600" b="1" kern="1200" dirty="0" err="1">
                          <a:solidFill>
                            <a:schemeClr val="lt1"/>
                          </a:solidFill>
                          <a:effectLst/>
                          <a:latin typeface="+mn-lt"/>
                          <a:ea typeface="+mn-ea"/>
                          <a:cs typeface="+mn-cs"/>
                        </a:rPr>
                        <a:t>különbség</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egy</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kisvállalkozás</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és</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egy</a:t>
                      </a:r>
                      <a:r>
                        <a:rPr lang="en-GB" sz="1600" b="1" kern="1200" dirty="0">
                          <a:solidFill>
                            <a:schemeClr val="lt1"/>
                          </a:solidFill>
                          <a:effectLst/>
                          <a:latin typeface="+mn-lt"/>
                          <a:ea typeface="+mn-ea"/>
                          <a:cs typeface="+mn-cs"/>
                        </a:rPr>
                        <a:t> start-up </a:t>
                      </a:r>
                      <a:r>
                        <a:rPr lang="en-GB" sz="1600" b="1" kern="1200" dirty="0" err="1">
                          <a:solidFill>
                            <a:schemeClr val="lt1"/>
                          </a:solidFill>
                          <a:effectLst/>
                          <a:latin typeface="+mn-lt"/>
                          <a:ea typeface="+mn-ea"/>
                          <a:cs typeface="+mn-cs"/>
                        </a:rPr>
                        <a:t>vállalkozás</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között</a:t>
                      </a:r>
                      <a:r>
                        <a:rPr lang="en-GB" sz="1600" b="1" kern="1200" dirty="0">
                          <a:solidFill>
                            <a:schemeClr val="lt1"/>
                          </a:solidFill>
                          <a:effectLst/>
                          <a:latin typeface="+mn-lt"/>
                          <a:ea typeface="+mn-ea"/>
                          <a:cs typeface="+mn-cs"/>
                        </a:rPr>
                        <a:t>?</a:t>
                      </a:r>
                      <a:endParaRPr lang="es-ES" sz="1600" dirty="0"/>
                    </a:p>
                  </a:txBody>
                  <a:tcPr/>
                </a:tc>
                <a:tc>
                  <a:txBody>
                    <a:bodyPr/>
                    <a:lstStyle/>
                    <a:p>
                      <a:r>
                        <a:rPr lang="en-GB" sz="1600" b="1" kern="1200" dirty="0" err="1">
                          <a:solidFill>
                            <a:schemeClr val="lt1"/>
                          </a:solidFill>
                          <a:effectLst/>
                          <a:latin typeface="+mn-lt"/>
                          <a:ea typeface="+mn-ea"/>
                          <a:cs typeface="+mn-cs"/>
                        </a:rPr>
                        <a:t>Melyek</a:t>
                      </a:r>
                      <a:r>
                        <a:rPr lang="en-GB" sz="1600" b="1" kern="1200" dirty="0">
                          <a:solidFill>
                            <a:schemeClr val="lt1"/>
                          </a:solidFill>
                          <a:effectLst/>
                          <a:latin typeface="+mn-lt"/>
                          <a:ea typeface="+mn-ea"/>
                          <a:cs typeface="+mn-cs"/>
                        </a:rPr>
                        <a:t> a COVID </a:t>
                      </a:r>
                      <a:r>
                        <a:rPr lang="en-GB" sz="1600" b="1" kern="1200" dirty="0" err="1">
                          <a:solidFill>
                            <a:schemeClr val="lt1"/>
                          </a:solidFill>
                          <a:effectLst/>
                          <a:latin typeface="+mn-lt"/>
                          <a:ea typeface="+mn-ea"/>
                          <a:cs typeface="+mn-cs"/>
                        </a:rPr>
                        <a:t>utáni</a:t>
                      </a:r>
                      <a:r>
                        <a:rPr lang="en-GB" sz="1600" b="1" kern="1200" dirty="0">
                          <a:solidFill>
                            <a:schemeClr val="lt1"/>
                          </a:solidFill>
                          <a:effectLst/>
                          <a:latin typeface="+mn-lt"/>
                          <a:ea typeface="+mn-ea"/>
                          <a:cs typeface="+mn-cs"/>
                        </a:rPr>
                        <a:t> </a:t>
                      </a:r>
                      <a:r>
                        <a:rPr lang="hu-HU" sz="1600" b="1" kern="1200" dirty="0">
                          <a:solidFill>
                            <a:schemeClr val="lt1"/>
                          </a:solidFill>
                          <a:effectLst/>
                          <a:latin typeface="+mn-lt"/>
                          <a:ea typeface="+mn-ea"/>
                          <a:cs typeface="+mn-cs"/>
                        </a:rPr>
                        <a:t>üzleti modell</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legfontosabb</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szempontjai</a:t>
                      </a:r>
                      <a:r>
                        <a:rPr lang="en-GB" sz="1600" b="1" kern="1200" dirty="0">
                          <a:solidFill>
                            <a:schemeClr val="lt1"/>
                          </a:solidFill>
                          <a:effectLst/>
                          <a:latin typeface="+mn-lt"/>
                          <a:ea typeface="+mn-ea"/>
                          <a:cs typeface="+mn-cs"/>
                        </a:rPr>
                        <a:t>? </a:t>
                      </a:r>
                      <a:endParaRPr lang="hu-HU" sz="1600" b="1" kern="1200" dirty="0">
                        <a:solidFill>
                          <a:schemeClr val="lt1"/>
                        </a:solidFill>
                        <a:effectLst/>
                        <a:latin typeface="+mn-lt"/>
                        <a:ea typeface="+mn-ea"/>
                        <a:cs typeface="+mn-cs"/>
                      </a:endParaRPr>
                    </a:p>
                  </a:txBody>
                  <a:tcPr/>
                </a:tc>
                <a:tc>
                  <a:txBody>
                    <a:bodyPr/>
                    <a:lstStyle/>
                    <a:p>
                      <a:r>
                        <a:rPr lang="en-GB" sz="1600" b="1" kern="1200" dirty="0">
                          <a:solidFill>
                            <a:schemeClr val="lt1"/>
                          </a:solidFill>
                          <a:effectLst/>
                          <a:latin typeface="+mn-lt"/>
                          <a:ea typeface="+mn-ea"/>
                          <a:cs typeface="+mn-cs"/>
                        </a:rPr>
                        <a:t>Mi </a:t>
                      </a:r>
                      <a:r>
                        <a:rPr lang="en-GB" sz="1600" b="1" kern="1200" dirty="0" err="1">
                          <a:solidFill>
                            <a:schemeClr val="lt1"/>
                          </a:solidFill>
                          <a:effectLst/>
                          <a:latin typeface="+mn-lt"/>
                          <a:ea typeface="+mn-ea"/>
                          <a:cs typeface="+mn-cs"/>
                        </a:rPr>
                        <a:t>az</a:t>
                      </a:r>
                      <a:r>
                        <a:rPr lang="en-GB" sz="1600" b="1" kern="1200" dirty="0">
                          <a:solidFill>
                            <a:schemeClr val="lt1"/>
                          </a:solidFill>
                          <a:effectLst/>
                          <a:latin typeface="+mn-lt"/>
                          <a:ea typeface="+mn-ea"/>
                          <a:cs typeface="+mn-cs"/>
                        </a:rPr>
                        <a:t> a one-pager?</a:t>
                      </a:r>
                      <a:endParaRPr lang="hu-HU" sz="1600" b="1" kern="1200" dirty="0">
                        <a:solidFill>
                          <a:schemeClr val="lt1"/>
                        </a:solidFill>
                        <a:effectLst/>
                        <a:latin typeface="+mn-lt"/>
                        <a:ea typeface="+mn-ea"/>
                        <a:cs typeface="+mn-cs"/>
                      </a:endParaRPr>
                    </a:p>
                  </a:txBody>
                  <a:tcPr/>
                </a:tc>
                <a:extLst>
                  <a:ext uri="{0D108BD9-81ED-4DB2-BD59-A6C34878D82A}">
                    <a16:rowId xmlns:a16="http://schemas.microsoft.com/office/drawing/2014/main" val="4178373252"/>
                  </a:ext>
                </a:extLst>
              </a:tr>
              <a:tr h="3321330">
                <a:tc>
                  <a:txBody>
                    <a:bodyPr/>
                    <a:lstStyle/>
                    <a:p>
                      <a:r>
                        <a:rPr lang="en-GB" sz="1600" kern="1200" dirty="0">
                          <a:solidFill>
                            <a:schemeClr val="dk1"/>
                          </a:solidFill>
                          <a:effectLst/>
                          <a:latin typeface="+mn-lt"/>
                          <a:ea typeface="+mn-ea"/>
                          <a:cs typeface="+mn-cs"/>
                        </a:rPr>
                        <a:t>a) </a:t>
                      </a:r>
                      <a:r>
                        <a:rPr lang="en-GB" sz="1600" kern="1200" dirty="0" err="1">
                          <a:solidFill>
                            <a:schemeClr val="dk1"/>
                          </a:solidFill>
                          <a:effectLst/>
                          <a:latin typeface="+mn-lt"/>
                          <a:ea typeface="+mn-ea"/>
                          <a:cs typeface="+mn-cs"/>
                        </a:rPr>
                        <a:t>Terv</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az</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ügyfelekkel</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való</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kapcsolatfelvételre</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b) </a:t>
                      </a:r>
                      <a:r>
                        <a:rPr lang="en-GB" sz="1600" kern="1200" dirty="0" err="1">
                          <a:solidFill>
                            <a:schemeClr val="dk1"/>
                          </a:solidFill>
                          <a:effectLst/>
                          <a:latin typeface="+mn-lt"/>
                          <a:ea typeface="+mn-ea"/>
                          <a:cs typeface="+mn-cs"/>
                        </a:rPr>
                        <a:t>Új</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termékek</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létrehozásának</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terve</a:t>
                      </a:r>
                      <a:endParaRPr lang="hu-HU" sz="1600" kern="1200" dirty="0">
                        <a:solidFill>
                          <a:schemeClr val="dk1"/>
                        </a:solidFill>
                        <a:effectLst/>
                        <a:latin typeface="+mn-lt"/>
                        <a:ea typeface="+mn-ea"/>
                        <a:cs typeface="+mn-cs"/>
                      </a:endParaRPr>
                    </a:p>
                    <a:p>
                      <a:r>
                        <a:rPr lang="en-GB" sz="1600" b="1" kern="1200" dirty="0">
                          <a:solidFill>
                            <a:schemeClr val="dk1"/>
                          </a:solidFill>
                          <a:effectLst/>
                          <a:latin typeface="+mn-lt"/>
                          <a:ea typeface="+mn-ea"/>
                          <a:cs typeface="+mn-cs"/>
                        </a:rPr>
                        <a:t>c) </a:t>
                      </a:r>
                      <a:r>
                        <a:rPr lang="en-GB" sz="1600" b="1" kern="1200" dirty="0" err="1">
                          <a:solidFill>
                            <a:schemeClr val="dk1"/>
                          </a:solidFill>
                          <a:effectLst/>
                          <a:latin typeface="+mn-lt"/>
                          <a:ea typeface="+mn-ea"/>
                          <a:cs typeface="+mn-cs"/>
                        </a:rPr>
                        <a:t>Működési</a:t>
                      </a:r>
                      <a:r>
                        <a:rPr lang="en-GB" sz="1600" b="1" kern="1200" dirty="0">
                          <a:solidFill>
                            <a:schemeClr val="dk1"/>
                          </a:solidFill>
                          <a:effectLst/>
                          <a:latin typeface="+mn-lt"/>
                          <a:ea typeface="+mn-ea"/>
                          <a:cs typeface="+mn-cs"/>
                        </a:rPr>
                        <a:t> </a:t>
                      </a:r>
                      <a:r>
                        <a:rPr lang="en-GB" sz="1600" b="1" kern="1200" dirty="0" err="1">
                          <a:solidFill>
                            <a:schemeClr val="dk1"/>
                          </a:solidFill>
                          <a:effectLst/>
                          <a:latin typeface="+mn-lt"/>
                          <a:ea typeface="+mn-ea"/>
                          <a:cs typeface="+mn-cs"/>
                        </a:rPr>
                        <a:t>és</a:t>
                      </a:r>
                      <a:r>
                        <a:rPr lang="en-GB" sz="1600" b="1" kern="1200" dirty="0">
                          <a:solidFill>
                            <a:schemeClr val="dk1"/>
                          </a:solidFill>
                          <a:effectLst/>
                          <a:latin typeface="+mn-lt"/>
                          <a:ea typeface="+mn-ea"/>
                          <a:cs typeface="+mn-cs"/>
                        </a:rPr>
                        <a:t> </a:t>
                      </a:r>
                      <a:r>
                        <a:rPr lang="en-GB" sz="1600" b="1" kern="1200" dirty="0" err="1">
                          <a:solidFill>
                            <a:schemeClr val="dk1"/>
                          </a:solidFill>
                          <a:effectLst/>
                          <a:latin typeface="+mn-lt"/>
                          <a:ea typeface="+mn-ea"/>
                          <a:cs typeface="+mn-cs"/>
                        </a:rPr>
                        <a:t>nyereségtermelő</a:t>
                      </a:r>
                      <a:r>
                        <a:rPr lang="en-GB" sz="1600" b="1" kern="1200" dirty="0">
                          <a:solidFill>
                            <a:schemeClr val="dk1"/>
                          </a:solidFill>
                          <a:effectLst/>
                          <a:latin typeface="+mn-lt"/>
                          <a:ea typeface="+mn-ea"/>
                          <a:cs typeface="+mn-cs"/>
                        </a:rPr>
                        <a:t> </a:t>
                      </a:r>
                      <a:r>
                        <a:rPr lang="en-GB" sz="1600" b="1" kern="1200" dirty="0" err="1">
                          <a:solidFill>
                            <a:schemeClr val="dk1"/>
                          </a:solidFill>
                          <a:effectLst/>
                          <a:latin typeface="+mn-lt"/>
                          <a:ea typeface="+mn-ea"/>
                          <a:cs typeface="+mn-cs"/>
                        </a:rPr>
                        <a:t>terv</a:t>
                      </a:r>
                      <a:r>
                        <a:rPr lang="en-GB" sz="1600" b="1" kern="1200" dirty="0">
                          <a:solidFill>
                            <a:schemeClr val="dk1"/>
                          </a:solidFill>
                          <a:effectLst/>
                          <a:latin typeface="+mn-lt"/>
                          <a:ea typeface="+mn-ea"/>
                          <a:cs typeface="+mn-cs"/>
                        </a:rPr>
                        <a:t> </a:t>
                      </a:r>
                      <a:endParaRPr lang="hu-HU" sz="1600" b="1"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d) </a:t>
                      </a:r>
                      <a:r>
                        <a:rPr lang="en-GB" sz="1600" kern="1200" dirty="0" err="1">
                          <a:solidFill>
                            <a:schemeClr val="dk1"/>
                          </a:solidFill>
                          <a:effectLst/>
                          <a:latin typeface="+mn-lt"/>
                          <a:ea typeface="+mn-ea"/>
                          <a:cs typeface="+mn-cs"/>
                        </a:rPr>
                        <a:t>Marketingterv</a:t>
                      </a:r>
                      <a:endParaRPr lang="hu-HU" sz="1600" kern="1200" dirty="0">
                        <a:solidFill>
                          <a:schemeClr val="dk1"/>
                        </a:solidFill>
                        <a:effectLst/>
                        <a:latin typeface="+mn-lt"/>
                        <a:ea typeface="+mn-ea"/>
                        <a:cs typeface="+mn-cs"/>
                      </a:endParaRPr>
                    </a:p>
                    <a:p>
                      <a:pPr marL="0" indent="0" algn="just">
                        <a:buFont typeface="+mj-lt"/>
                        <a:buNone/>
                      </a:pPr>
                      <a:endParaRPr lang="es-ES" sz="1600" b="0" dirty="0"/>
                    </a:p>
                  </a:txBody>
                  <a:tcPr/>
                </a:tc>
                <a:tc>
                  <a:txBody>
                    <a:bodyPr/>
                    <a:lstStyle/>
                    <a:p>
                      <a:r>
                        <a:rPr lang="en-GB" sz="1600" b="1" kern="1200" dirty="0">
                          <a:solidFill>
                            <a:schemeClr val="dk1"/>
                          </a:solidFill>
                          <a:effectLst/>
                          <a:latin typeface="+mn-lt"/>
                          <a:ea typeface="+mn-ea"/>
                          <a:cs typeface="+mn-cs"/>
                        </a:rPr>
                        <a:t>a) Más </a:t>
                      </a:r>
                      <a:r>
                        <a:rPr lang="en-GB" sz="1600" b="1" kern="1200" dirty="0" err="1">
                          <a:solidFill>
                            <a:schemeClr val="dk1"/>
                          </a:solidFill>
                          <a:effectLst/>
                          <a:latin typeface="+mn-lt"/>
                          <a:ea typeface="+mn-ea"/>
                          <a:cs typeface="+mn-cs"/>
                        </a:rPr>
                        <a:t>vállalkozások</a:t>
                      </a:r>
                      <a:endParaRPr lang="hu-HU" sz="1600" b="1"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b) </a:t>
                      </a:r>
                      <a:r>
                        <a:rPr lang="en-GB" sz="1600" kern="1200" dirty="0" err="1">
                          <a:solidFill>
                            <a:schemeClr val="dk1"/>
                          </a:solidFill>
                          <a:effectLst/>
                          <a:latin typeface="+mn-lt"/>
                          <a:ea typeface="+mn-ea"/>
                          <a:cs typeface="+mn-cs"/>
                        </a:rPr>
                        <a:t>Háztartások</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c) </a:t>
                      </a:r>
                      <a:r>
                        <a:rPr lang="en-GB" sz="1600" kern="1200" dirty="0" err="1">
                          <a:solidFill>
                            <a:schemeClr val="dk1"/>
                          </a:solidFill>
                          <a:effectLst/>
                          <a:latin typeface="+mn-lt"/>
                          <a:ea typeface="+mn-ea"/>
                          <a:cs typeface="+mn-cs"/>
                        </a:rPr>
                        <a:t>Kiskereskedők</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d) </a:t>
                      </a:r>
                      <a:r>
                        <a:rPr lang="en-GB" sz="1600" kern="1200" dirty="0" err="1">
                          <a:solidFill>
                            <a:schemeClr val="dk1"/>
                          </a:solidFill>
                          <a:effectLst/>
                          <a:latin typeface="+mn-lt"/>
                          <a:ea typeface="+mn-ea"/>
                          <a:cs typeface="+mn-cs"/>
                        </a:rPr>
                        <a:t>Közszereplők</a:t>
                      </a:r>
                      <a:endParaRPr lang="hu-HU" sz="1600" kern="1200" dirty="0">
                        <a:solidFill>
                          <a:schemeClr val="dk1"/>
                        </a:solidFill>
                        <a:effectLst/>
                        <a:latin typeface="+mn-lt"/>
                        <a:ea typeface="+mn-ea"/>
                        <a:cs typeface="+mn-cs"/>
                      </a:endParaRPr>
                    </a:p>
                    <a:p>
                      <a:pPr algn="just"/>
                      <a:endParaRPr lang="es-ES" sz="1600" b="0" dirty="0"/>
                    </a:p>
                  </a:txBody>
                  <a:tcPr/>
                </a:tc>
                <a:tc>
                  <a:txBody>
                    <a:bodyPr/>
                    <a:lstStyle/>
                    <a:p>
                      <a:r>
                        <a:rPr lang="en-GB" sz="1600" kern="1200" dirty="0">
                          <a:solidFill>
                            <a:schemeClr val="dk1"/>
                          </a:solidFill>
                          <a:effectLst/>
                          <a:latin typeface="+mn-lt"/>
                          <a:ea typeface="+mn-ea"/>
                          <a:cs typeface="+mn-cs"/>
                        </a:rPr>
                        <a:t>a) </a:t>
                      </a:r>
                      <a:r>
                        <a:rPr lang="en-GB" sz="1600" kern="1200" dirty="0" err="1">
                          <a:solidFill>
                            <a:schemeClr val="dk1"/>
                          </a:solidFill>
                          <a:effectLst/>
                          <a:latin typeface="+mn-lt"/>
                          <a:ea typeface="+mn-ea"/>
                          <a:cs typeface="+mn-cs"/>
                        </a:rPr>
                        <a:t>Ugyanaz</a:t>
                      </a:r>
                      <a:endParaRPr lang="hu-HU" sz="1600" kern="1200" dirty="0">
                        <a:solidFill>
                          <a:schemeClr val="dk1"/>
                        </a:solidFill>
                        <a:effectLst/>
                        <a:latin typeface="+mn-lt"/>
                        <a:ea typeface="+mn-ea"/>
                        <a:cs typeface="+mn-cs"/>
                      </a:endParaRPr>
                    </a:p>
                    <a:p>
                      <a:r>
                        <a:rPr lang="en-GB" sz="1600" b="1" kern="1200" dirty="0">
                          <a:solidFill>
                            <a:schemeClr val="dk1"/>
                          </a:solidFill>
                          <a:effectLst/>
                          <a:latin typeface="+mn-lt"/>
                          <a:ea typeface="+mn-ea"/>
                          <a:cs typeface="+mn-cs"/>
                        </a:rPr>
                        <a:t>b) A </a:t>
                      </a:r>
                      <a:r>
                        <a:rPr lang="hu-HU" sz="1600" b="1" kern="1200" dirty="0">
                          <a:solidFill>
                            <a:schemeClr val="dk1"/>
                          </a:solidFill>
                          <a:effectLst/>
                          <a:latin typeface="+mn-lt"/>
                          <a:ea typeface="+mn-ea"/>
                          <a:cs typeface="+mn-cs"/>
                        </a:rPr>
                        <a:t>start-</a:t>
                      </a:r>
                      <a:r>
                        <a:rPr lang="hu-HU" sz="1600" b="1" kern="1200" dirty="0" err="1">
                          <a:solidFill>
                            <a:schemeClr val="dk1"/>
                          </a:solidFill>
                          <a:effectLst/>
                          <a:latin typeface="+mn-lt"/>
                          <a:ea typeface="+mn-ea"/>
                          <a:cs typeface="+mn-cs"/>
                        </a:rPr>
                        <a:t>up</a:t>
                      </a:r>
                      <a:r>
                        <a:rPr lang="en-GB" sz="1600" b="1" kern="1200" dirty="0">
                          <a:solidFill>
                            <a:schemeClr val="dk1"/>
                          </a:solidFill>
                          <a:effectLst/>
                          <a:latin typeface="+mn-lt"/>
                          <a:ea typeface="+mn-ea"/>
                          <a:cs typeface="+mn-cs"/>
                        </a:rPr>
                        <a:t> </a:t>
                      </a:r>
                      <a:r>
                        <a:rPr lang="en-GB" sz="1600" b="1" kern="1200" dirty="0" err="1">
                          <a:solidFill>
                            <a:schemeClr val="dk1"/>
                          </a:solidFill>
                          <a:effectLst/>
                          <a:latin typeface="+mn-lt"/>
                          <a:ea typeface="+mn-ea"/>
                          <a:cs typeface="+mn-cs"/>
                        </a:rPr>
                        <a:t>vállalkozásoknak</a:t>
                      </a:r>
                      <a:r>
                        <a:rPr lang="en-GB" sz="1600" b="1" kern="1200" dirty="0">
                          <a:solidFill>
                            <a:schemeClr val="dk1"/>
                          </a:solidFill>
                          <a:effectLst/>
                          <a:latin typeface="+mn-lt"/>
                          <a:ea typeface="+mn-ea"/>
                          <a:cs typeface="+mn-cs"/>
                        </a:rPr>
                        <a:t> van </a:t>
                      </a:r>
                      <a:r>
                        <a:rPr lang="hu-HU" sz="1600" b="1" kern="1200" dirty="0">
                          <a:solidFill>
                            <a:schemeClr val="dk1"/>
                          </a:solidFill>
                          <a:effectLst/>
                          <a:latin typeface="+mn-lt"/>
                          <a:ea typeface="+mn-ea"/>
                          <a:cs typeface="+mn-cs"/>
                        </a:rPr>
                        <a:t>skálázhatósági</a:t>
                      </a:r>
                      <a:r>
                        <a:rPr lang="en-GB" sz="1600" b="1" kern="1200" dirty="0">
                          <a:solidFill>
                            <a:schemeClr val="dk1"/>
                          </a:solidFill>
                          <a:effectLst/>
                          <a:latin typeface="+mn-lt"/>
                          <a:ea typeface="+mn-ea"/>
                          <a:cs typeface="+mn-cs"/>
                        </a:rPr>
                        <a:t> </a:t>
                      </a:r>
                      <a:r>
                        <a:rPr lang="en-GB" sz="1600" b="1" kern="1200" dirty="0" err="1">
                          <a:solidFill>
                            <a:schemeClr val="dk1"/>
                          </a:solidFill>
                          <a:effectLst/>
                          <a:latin typeface="+mn-lt"/>
                          <a:ea typeface="+mn-ea"/>
                          <a:cs typeface="+mn-cs"/>
                        </a:rPr>
                        <a:t>potenciáljuk</a:t>
                      </a:r>
                      <a:endParaRPr lang="hu-HU" sz="1600" b="1"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c) A </a:t>
                      </a:r>
                      <a:r>
                        <a:rPr lang="en-GB" sz="1600" kern="1200" dirty="0" err="1">
                          <a:solidFill>
                            <a:schemeClr val="dk1"/>
                          </a:solidFill>
                          <a:effectLst/>
                          <a:latin typeface="+mn-lt"/>
                          <a:ea typeface="+mn-ea"/>
                          <a:cs typeface="+mn-cs"/>
                        </a:rPr>
                        <a:t>kisvállalkozások</a:t>
                      </a:r>
                      <a:r>
                        <a:rPr lang="en-GB" sz="1600" kern="1200" dirty="0">
                          <a:solidFill>
                            <a:schemeClr val="dk1"/>
                          </a:solidFill>
                          <a:effectLst/>
                          <a:latin typeface="+mn-lt"/>
                          <a:ea typeface="+mn-ea"/>
                          <a:cs typeface="+mn-cs"/>
                        </a:rPr>
                        <a:t> 10 </a:t>
                      </a:r>
                      <a:r>
                        <a:rPr lang="en-GB" sz="1600" kern="1200" dirty="0" err="1">
                          <a:solidFill>
                            <a:schemeClr val="dk1"/>
                          </a:solidFill>
                          <a:effectLst/>
                          <a:latin typeface="+mn-lt"/>
                          <a:ea typeface="+mn-ea"/>
                          <a:cs typeface="+mn-cs"/>
                        </a:rPr>
                        <a:t>főnél</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kevesebb</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alkalmazottat</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foglalkoztatnak</a:t>
                      </a:r>
                      <a:endParaRPr lang="hu-HU"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d) A </a:t>
                      </a:r>
                      <a:r>
                        <a:rPr lang="hu-HU" sz="1600" kern="1200" dirty="0">
                          <a:solidFill>
                            <a:schemeClr val="dk1"/>
                          </a:solidFill>
                          <a:effectLst/>
                          <a:latin typeface="+mn-lt"/>
                          <a:ea typeface="+mn-ea"/>
                          <a:cs typeface="+mn-cs"/>
                        </a:rPr>
                        <a:t>start-</a:t>
                      </a:r>
                      <a:r>
                        <a:rPr lang="hu-HU" sz="1600" kern="1200" dirty="0" err="1">
                          <a:solidFill>
                            <a:schemeClr val="dk1"/>
                          </a:solidFill>
                          <a:effectLst/>
                          <a:latin typeface="+mn-lt"/>
                          <a:ea typeface="+mn-ea"/>
                          <a:cs typeface="+mn-cs"/>
                        </a:rPr>
                        <a:t>up</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vállalkozások</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hazai</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vállalatok</a:t>
                      </a:r>
                      <a:endParaRPr lang="hu-HU" sz="1600" kern="1200" dirty="0">
                        <a:solidFill>
                          <a:schemeClr val="dk1"/>
                        </a:solidFill>
                        <a:effectLst/>
                        <a:latin typeface="+mn-lt"/>
                        <a:ea typeface="+mn-ea"/>
                        <a:cs typeface="+mn-cs"/>
                      </a:endParaRPr>
                    </a:p>
                    <a:p>
                      <a:pPr algn="just"/>
                      <a:endParaRPr lang="es-ES" sz="1600" b="0" dirty="0"/>
                    </a:p>
                  </a:txBody>
                  <a:tcPr/>
                </a:tc>
                <a:tc>
                  <a:txBody>
                    <a:bodyPr/>
                    <a:lstStyle/>
                    <a:p>
                      <a:r>
                        <a:rPr lang="en-GB" sz="1800" kern="1200" dirty="0">
                          <a:solidFill>
                            <a:schemeClr val="dk1"/>
                          </a:solidFill>
                          <a:effectLst/>
                          <a:latin typeface="+mn-lt"/>
                          <a:ea typeface="+mn-ea"/>
                          <a:cs typeface="+mn-cs"/>
                        </a:rPr>
                        <a:t>a) IT-</a:t>
                      </a:r>
                      <a:r>
                        <a:rPr lang="en-GB" sz="1800" kern="1200" dirty="0" err="1">
                          <a:solidFill>
                            <a:schemeClr val="dk1"/>
                          </a:solidFill>
                          <a:effectLst/>
                          <a:latin typeface="+mn-lt"/>
                          <a:ea typeface="+mn-ea"/>
                          <a:cs typeface="+mn-cs"/>
                        </a:rPr>
                        <a:t>technológiát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használ</a:t>
                      </a:r>
                      <a:r>
                        <a:rPr lang="en-GB" sz="1800" kern="1200" dirty="0">
                          <a:solidFill>
                            <a:schemeClr val="dk1"/>
                          </a:solidFill>
                          <a:effectLst/>
                          <a:latin typeface="+mn-lt"/>
                          <a:ea typeface="+mn-ea"/>
                          <a:cs typeface="+mn-cs"/>
                        </a:rPr>
                        <a:t> </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b) </a:t>
                      </a:r>
                      <a:r>
                        <a:rPr lang="en-GB" sz="1800" kern="1200" dirty="0" err="1">
                          <a:solidFill>
                            <a:schemeClr val="dk1"/>
                          </a:solidFill>
                          <a:effectLst/>
                          <a:latin typeface="+mn-lt"/>
                          <a:ea typeface="+mn-ea"/>
                          <a:cs typeface="+mn-cs"/>
                        </a:rPr>
                        <a:t>Nemzetközi</a:t>
                      </a:r>
                      <a:endParaRPr lang="hu-HU" sz="1800" kern="1200" dirty="0">
                        <a:solidFill>
                          <a:schemeClr val="dk1"/>
                        </a:solidFill>
                        <a:effectLst/>
                        <a:latin typeface="+mn-lt"/>
                        <a:ea typeface="+mn-ea"/>
                        <a:cs typeface="+mn-cs"/>
                      </a:endParaRPr>
                    </a:p>
                    <a:p>
                      <a:r>
                        <a:rPr lang="en-GB" sz="1800" b="1" kern="1200" dirty="0">
                          <a:solidFill>
                            <a:schemeClr val="dk1"/>
                          </a:solidFill>
                          <a:effectLst/>
                          <a:latin typeface="+mn-lt"/>
                          <a:ea typeface="+mn-ea"/>
                          <a:cs typeface="+mn-cs"/>
                        </a:rPr>
                        <a:t>c) A</a:t>
                      </a:r>
                      <a:r>
                        <a:rPr lang="hu-HU" sz="1800" b="1" kern="1200" dirty="0" err="1">
                          <a:solidFill>
                            <a:schemeClr val="dk1"/>
                          </a:solidFill>
                          <a:effectLst/>
                          <a:latin typeface="+mn-lt"/>
                          <a:ea typeface="+mn-ea"/>
                          <a:cs typeface="+mn-cs"/>
                        </a:rPr>
                        <a:t>daptív</a:t>
                      </a:r>
                      <a:r>
                        <a:rPr lang="en-GB" sz="1800" b="1" kern="1200" dirty="0">
                          <a:solidFill>
                            <a:schemeClr val="dk1"/>
                          </a:solidFill>
                          <a:effectLst/>
                          <a:latin typeface="+mn-lt"/>
                          <a:ea typeface="+mn-ea"/>
                          <a:cs typeface="+mn-cs"/>
                        </a:rPr>
                        <a:t> </a:t>
                      </a:r>
                      <a:r>
                        <a:rPr lang="en-GB" sz="1800" b="1" kern="1200" dirty="0" err="1">
                          <a:solidFill>
                            <a:schemeClr val="dk1"/>
                          </a:solidFill>
                          <a:effectLst/>
                          <a:latin typeface="+mn-lt"/>
                          <a:ea typeface="+mn-ea"/>
                          <a:cs typeface="+mn-cs"/>
                        </a:rPr>
                        <a:t>és</a:t>
                      </a:r>
                      <a:r>
                        <a:rPr lang="en-GB" sz="1800" b="1" kern="1200" dirty="0">
                          <a:solidFill>
                            <a:schemeClr val="dk1"/>
                          </a:solidFill>
                          <a:effectLst/>
                          <a:latin typeface="+mn-lt"/>
                          <a:ea typeface="+mn-ea"/>
                          <a:cs typeface="+mn-cs"/>
                        </a:rPr>
                        <a:t> </a:t>
                      </a:r>
                      <a:r>
                        <a:rPr lang="hu-HU" sz="1800" b="1" kern="1200" dirty="0" err="1">
                          <a:solidFill>
                            <a:schemeClr val="dk1"/>
                          </a:solidFill>
                          <a:effectLst/>
                          <a:latin typeface="+mn-lt"/>
                          <a:ea typeface="+mn-ea"/>
                          <a:cs typeface="+mn-cs"/>
                        </a:rPr>
                        <a:t>reziliens</a:t>
                      </a:r>
                      <a:endParaRPr lang="hu-HU" sz="1800" b="1"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 A </a:t>
                      </a:r>
                      <a:r>
                        <a:rPr lang="en-GB" sz="1800" kern="1200" dirty="0" err="1">
                          <a:solidFill>
                            <a:schemeClr val="dk1"/>
                          </a:solidFill>
                          <a:effectLst/>
                          <a:latin typeface="+mn-lt"/>
                          <a:ea typeface="+mn-ea"/>
                          <a:cs typeface="+mn-cs"/>
                        </a:rPr>
                        <a:t>megosztáson</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alapuló</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gazdaságra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épül</a:t>
                      </a:r>
                      <a:endParaRPr lang="hu-HU" sz="1800" kern="1200" dirty="0">
                        <a:solidFill>
                          <a:schemeClr val="dk1"/>
                        </a:solidFill>
                        <a:effectLst/>
                        <a:latin typeface="+mn-lt"/>
                        <a:ea typeface="+mn-ea"/>
                        <a:cs typeface="+mn-cs"/>
                      </a:endParaRPr>
                    </a:p>
                    <a:p>
                      <a:pPr algn="just"/>
                      <a:endParaRPr lang="es-ES" sz="1600" b="0" dirty="0"/>
                    </a:p>
                  </a:txBody>
                  <a:tcPr/>
                </a:tc>
                <a:tc>
                  <a:txBody>
                    <a:bodyPr/>
                    <a:lstStyle/>
                    <a:p>
                      <a:r>
                        <a:rPr lang="en-GB" sz="1800" kern="1200" dirty="0">
                          <a:solidFill>
                            <a:schemeClr val="dk1"/>
                          </a:solidFill>
                          <a:effectLst/>
                          <a:latin typeface="+mn-lt"/>
                          <a:ea typeface="+mn-ea"/>
                          <a:cs typeface="+mn-cs"/>
                        </a:rPr>
                        <a:t>a) Az </a:t>
                      </a:r>
                      <a:r>
                        <a:rPr lang="en-GB" sz="1800" kern="1200" dirty="0" err="1">
                          <a:solidFill>
                            <a:schemeClr val="dk1"/>
                          </a:solidFill>
                          <a:effectLst/>
                          <a:latin typeface="+mn-lt"/>
                          <a:ea typeface="+mn-ea"/>
                          <a:cs typeface="+mn-cs"/>
                        </a:rPr>
                        <a:t>önéletrajza</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b) A </a:t>
                      </a:r>
                      <a:r>
                        <a:rPr lang="en-GB" sz="1800" kern="1200" dirty="0" err="1">
                          <a:solidFill>
                            <a:schemeClr val="dk1"/>
                          </a:solidFill>
                          <a:effectLst/>
                          <a:latin typeface="+mn-lt"/>
                          <a:ea typeface="+mn-ea"/>
                          <a:cs typeface="+mn-cs"/>
                        </a:rPr>
                        <a:t>termék</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rövid</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leírása</a:t>
                      </a:r>
                      <a:endParaRPr lang="hu-HU"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c) </a:t>
                      </a:r>
                      <a:r>
                        <a:rPr lang="en-GB" sz="1800" kern="1200" dirty="0" err="1">
                          <a:solidFill>
                            <a:schemeClr val="dk1"/>
                          </a:solidFill>
                          <a:effectLst/>
                          <a:latin typeface="+mn-lt"/>
                          <a:ea typeface="+mn-ea"/>
                          <a:cs typeface="+mn-cs"/>
                        </a:rPr>
                        <a:t>Egy</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telekommunikációs</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eszköz</a:t>
                      </a:r>
                      <a:endParaRPr lang="hu-HU" sz="1800" kern="1200" dirty="0">
                        <a:solidFill>
                          <a:schemeClr val="dk1"/>
                        </a:solidFill>
                        <a:effectLst/>
                        <a:latin typeface="+mn-lt"/>
                        <a:ea typeface="+mn-ea"/>
                        <a:cs typeface="+mn-cs"/>
                      </a:endParaRPr>
                    </a:p>
                    <a:p>
                      <a:r>
                        <a:rPr lang="en-GB" sz="1800" b="1" kern="1200" dirty="0">
                          <a:solidFill>
                            <a:schemeClr val="dk1"/>
                          </a:solidFill>
                          <a:effectLst/>
                          <a:latin typeface="+mn-lt"/>
                          <a:ea typeface="+mn-ea"/>
                          <a:cs typeface="+mn-cs"/>
                        </a:rPr>
                        <a:t>d) A </a:t>
                      </a:r>
                      <a:r>
                        <a:rPr lang="en-GB" sz="1800" b="1" kern="1200" dirty="0" err="1">
                          <a:solidFill>
                            <a:schemeClr val="dk1"/>
                          </a:solidFill>
                          <a:effectLst/>
                          <a:latin typeface="+mn-lt"/>
                          <a:ea typeface="+mn-ea"/>
                          <a:cs typeface="+mn-cs"/>
                        </a:rPr>
                        <a:t>projektötlet</a:t>
                      </a:r>
                      <a:r>
                        <a:rPr lang="en-GB" sz="1800" b="1" kern="1200" dirty="0">
                          <a:solidFill>
                            <a:schemeClr val="dk1"/>
                          </a:solidFill>
                          <a:effectLst/>
                          <a:latin typeface="+mn-lt"/>
                          <a:ea typeface="+mn-ea"/>
                          <a:cs typeface="+mn-cs"/>
                        </a:rPr>
                        <a:t> </a:t>
                      </a:r>
                      <a:r>
                        <a:rPr lang="en-GB" sz="1800" b="1" kern="1200" dirty="0" err="1">
                          <a:solidFill>
                            <a:schemeClr val="dk1"/>
                          </a:solidFill>
                          <a:effectLst/>
                          <a:latin typeface="+mn-lt"/>
                          <a:ea typeface="+mn-ea"/>
                          <a:cs typeface="+mn-cs"/>
                        </a:rPr>
                        <a:t>és</a:t>
                      </a:r>
                      <a:r>
                        <a:rPr lang="en-GB" sz="1800" b="1" kern="1200" dirty="0">
                          <a:solidFill>
                            <a:schemeClr val="dk1"/>
                          </a:solidFill>
                          <a:effectLst/>
                          <a:latin typeface="+mn-lt"/>
                          <a:ea typeface="+mn-ea"/>
                          <a:cs typeface="+mn-cs"/>
                        </a:rPr>
                        <a:t> a</a:t>
                      </a:r>
                      <a:r>
                        <a:rPr lang="hu-HU" sz="1800" b="1" kern="1200" dirty="0">
                          <a:solidFill>
                            <a:schemeClr val="dk1"/>
                          </a:solidFill>
                          <a:effectLst/>
                          <a:latin typeface="+mn-lt"/>
                          <a:ea typeface="+mn-ea"/>
                          <a:cs typeface="+mn-cs"/>
                        </a:rPr>
                        <a:t>z üzleti modell</a:t>
                      </a:r>
                      <a:r>
                        <a:rPr lang="en-GB" sz="1800" b="1" kern="1200" dirty="0">
                          <a:solidFill>
                            <a:schemeClr val="dk1"/>
                          </a:solidFill>
                          <a:effectLst/>
                          <a:latin typeface="+mn-lt"/>
                          <a:ea typeface="+mn-ea"/>
                          <a:cs typeface="+mn-cs"/>
                        </a:rPr>
                        <a:t> </a:t>
                      </a:r>
                      <a:r>
                        <a:rPr lang="en-GB" sz="1800" b="1" kern="1200" dirty="0" err="1">
                          <a:solidFill>
                            <a:schemeClr val="dk1"/>
                          </a:solidFill>
                          <a:effectLst/>
                          <a:latin typeface="+mn-lt"/>
                          <a:ea typeface="+mn-ea"/>
                          <a:cs typeface="+mn-cs"/>
                        </a:rPr>
                        <a:t>rövid</a:t>
                      </a:r>
                      <a:r>
                        <a:rPr lang="en-GB" sz="1800" b="1" kern="1200" dirty="0">
                          <a:solidFill>
                            <a:schemeClr val="dk1"/>
                          </a:solidFill>
                          <a:effectLst/>
                          <a:latin typeface="+mn-lt"/>
                          <a:ea typeface="+mn-ea"/>
                          <a:cs typeface="+mn-cs"/>
                        </a:rPr>
                        <a:t> </a:t>
                      </a:r>
                      <a:r>
                        <a:rPr lang="en-GB" sz="1800" b="1" kern="1200" dirty="0" err="1">
                          <a:solidFill>
                            <a:schemeClr val="dk1"/>
                          </a:solidFill>
                          <a:effectLst/>
                          <a:latin typeface="+mn-lt"/>
                          <a:ea typeface="+mn-ea"/>
                          <a:cs typeface="+mn-cs"/>
                        </a:rPr>
                        <a:t>leírása</a:t>
                      </a:r>
                      <a:endParaRPr lang="hu-HU" sz="1800" b="1" kern="1200" dirty="0">
                        <a:solidFill>
                          <a:schemeClr val="dk1"/>
                        </a:solidFill>
                        <a:effectLst/>
                        <a:latin typeface="+mn-lt"/>
                        <a:ea typeface="+mn-ea"/>
                        <a:cs typeface="+mn-cs"/>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58489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n-US" sz="4000" b="1" dirty="0" err="1"/>
              <a:t>További</a:t>
            </a:r>
            <a:r>
              <a:rPr lang="en-US" sz="4000" b="1" dirty="0"/>
              <a:t> </a:t>
            </a:r>
            <a:r>
              <a:rPr lang="en-US" sz="4000" b="1" dirty="0" err="1"/>
              <a:t>olvasnivalók</a:t>
            </a:r>
            <a:r>
              <a:rPr lang="en-US" sz="4000" b="1" dirty="0"/>
              <a:t> </a:t>
            </a:r>
            <a:r>
              <a:rPr lang="en-US" sz="4000" b="1" dirty="0" err="1"/>
              <a:t>és</a:t>
            </a:r>
            <a:r>
              <a:rPr lang="en-US" sz="4000" b="1" dirty="0"/>
              <a:t> </a:t>
            </a:r>
            <a:r>
              <a:rPr lang="en-US" sz="4000" b="1" dirty="0" err="1"/>
              <a:t>jegyzetek</a:t>
            </a:r>
            <a:br>
              <a:rPr lang="en-GB" sz="4000" dirty="0"/>
            </a:b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fontScale="62500" lnSpcReduction="20000"/>
          </a:bodyPr>
          <a:lstStyle/>
          <a:p>
            <a:pPr marL="0" marR="0" indent="0" algn="just">
              <a:lnSpc>
                <a:spcPct val="107000"/>
              </a:lnSpc>
              <a:spcBef>
                <a:spcPts val="0"/>
              </a:spcBef>
              <a:spcAft>
                <a:spcPts val="800"/>
              </a:spcAft>
              <a:buNone/>
            </a:pPr>
            <a:r>
              <a:rPr lang="hu-HU" sz="1800" b="1" dirty="0">
                <a:effectLst/>
                <a:latin typeface="Calibri" panose="020F0502020204030204" pitchFamily="34" charset="0"/>
                <a:ea typeface="Calibri" panose="020F0502020204030204" pitchFamily="34" charset="0"/>
                <a:cs typeface="Times New Roman" panose="02020603050405020304" pitchFamily="18" charset="0"/>
              </a:rPr>
              <a:t>Bevezető</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szint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endParaRPr lang="hu-HU"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Ovans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 What Is a Business Model? In Harvard Business Review, January 23, 2015. Available at: https://hbr.org/2015/01/what-is-a-business-model</a:t>
            </a:r>
          </a:p>
          <a:p>
            <a:pPr marL="0" marR="0" indent="0" algn="just">
              <a:lnSpc>
                <a:spcPct val="107000"/>
              </a:lnSpc>
              <a:spcBef>
                <a:spcPts val="0"/>
              </a:spcBef>
              <a:spcAft>
                <a:spcPts val="800"/>
              </a:spcAft>
              <a:buNone/>
            </a:pPr>
            <a:r>
              <a:rPr lang="hu-HU" sz="1800" b="1" dirty="0">
                <a:effectLst/>
                <a:latin typeface="Calibri" panose="020F0502020204030204" pitchFamily="34" charset="0"/>
                <a:ea typeface="Calibri" panose="020F0502020204030204" pitchFamily="34" charset="0"/>
                <a:cs typeface="Times New Roman" panose="02020603050405020304" pitchFamily="18" charset="0"/>
              </a:rPr>
              <a:t>Középszintű:</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Cohan, S.P: 6 Great Business Models to Consider for a Start</a:t>
            </a:r>
            <a:r>
              <a:rPr lang="hu-HU"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up. In: Entrepreneur, 30A April 2014. Available at: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https://www.entrepreneur.com/business-news/6-great-business-models-to-consider-for-a-startup/233451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hu-HU" sz="1800" b="1" dirty="0">
                <a:effectLst/>
                <a:latin typeface="Calibri" panose="020F0502020204030204" pitchFamily="34" charset="0"/>
                <a:ea typeface="Calibri" panose="020F0502020204030204" pitchFamily="34" charset="0"/>
                <a:cs typeface="Times New Roman" panose="02020603050405020304" pitchFamily="18" charset="0"/>
              </a:rPr>
              <a:t>Haladó szint: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Kubzansky</a:t>
            </a:r>
            <a:r>
              <a:rPr lang="en-GB" sz="1800" dirty="0">
                <a:effectLst/>
                <a:latin typeface="Calibri" panose="020F0502020204030204" pitchFamily="34" charset="0"/>
                <a:ea typeface="Calibri" panose="020F0502020204030204" pitchFamily="34" charset="0"/>
                <a:cs typeface="Times New Roman" panose="02020603050405020304" pitchFamily="18" charset="0"/>
              </a:rPr>
              <a:t>, M.: The Importance of Business Models. The 2012 Brookings Blum Roundtable Policy Briefs Available at: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https://www.brookings.edu/wp-content/uploads/2016/06/10-business-models-kubzansky.pdf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Nielsen, Christian &amp; Lund, Morten. (2014). An Introduction to Business Models. SSRN Electronic Journal. 10.2139/ssrn.2579454.  </a:t>
            </a:r>
            <a:r>
              <a:rPr lang="en-GB" sz="1900" dirty="0">
                <a:effectLst/>
                <a:latin typeface="Calibri" panose="020F0502020204030204" pitchFamily="34" charset="0"/>
                <a:ea typeface="Calibri" panose="020F0502020204030204" pitchFamily="34" charset="0"/>
                <a:cs typeface="Times New Roman" panose="02020603050405020304" pitchFamily="18" charset="0"/>
              </a:rPr>
              <a:t>Available at: </a:t>
            </a:r>
            <a:r>
              <a:rPr lang="en-GB" sz="1900" dirty="0">
                <a:hlinkClick r:id="rId4"/>
              </a:rPr>
              <a:t>(PDF) An Introduction to Business Models (researchgate.net)</a:t>
            </a:r>
            <a:r>
              <a:rPr lang="en-GB" sz="1900" dirty="0"/>
              <a:t> </a:t>
            </a:r>
          </a:p>
          <a:p>
            <a:pPr marL="0" marR="0" indent="0" algn="just">
              <a:lnSpc>
                <a:spcPct val="107000"/>
              </a:lnSpc>
              <a:spcBef>
                <a:spcPts val="0"/>
              </a:spcBef>
              <a:spcAft>
                <a:spcPts val="800"/>
              </a:spcAft>
              <a:buNone/>
            </a:pPr>
            <a:r>
              <a:rPr lang="en-US" sz="1900" dirty="0">
                <a:latin typeface="Calibri" panose="020F0502020204030204" pitchFamily="34" charset="0"/>
                <a:ea typeface="Calibri" panose="020F0502020204030204" pitchFamily="34" charset="0"/>
                <a:cs typeface="Times New Roman" panose="02020603050405020304" pitchFamily="18" charset="0"/>
              </a:rPr>
              <a:t>European Foundation for the Improvement of Living and Working Conditions: </a:t>
            </a:r>
            <a:r>
              <a:rPr lang="en-US" sz="1600" dirty="0">
                <a:hlinkClick r:id="rId5"/>
              </a:rPr>
              <a:t>Employment and </a:t>
            </a:r>
            <a:r>
              <a:rPr lang="en-US" sz="1600" dirty="0" err="1">
                <a:hlinkClick r:id="rId5"/>
              </a:rPr>
              <a:t>labour</a:t>
            </a:r>
            <a:r>
              <a:rPr lang="en-US" sz="1600" dirty="0">
                <a:hlinkClick r:id="rId5"/>
              </a:rPr>
              <a:t> markets | </a:t>
            </a:r>
            <a:r>
              <a:rPr lang="en-US" sz="1600" dirty="0" err="1">
                <a:hlinkClick r:id="rId5"/>
              </a:rPr>
              <a:t>Eurofound</a:t>
            </a:r>
            <a:r>
              <a:rPr lang="en-US" sz="1600" dirty="0">
                <a:hlinkClick r:id="rId5"/>
              </a:rPr>
              <a:t> (europa.eu)</a:t>
            </a:r>
            <a:endParaRPr lang="en-US" sz="1600" dirty="0"/>
          </a:p>
          <a:p>
            <a:pPr marL="0" marR="0" indent="0" algn="just">
              <a:lnSpc>
                <a:spcPct val="107000"/>
              </a:lnSpc>
              <a:spcBef>
                <a:spcPts val="0"/>
              </a:spcBef>
              <a:spcAft>
                <a:spcPts val="800"/>
              </a:spcAft>
              <a:buNone/>
            </a:pPr>
            <a:r>
              <a:rPr lang="en-US" sz="1600" dirty="0"/>
              <a:t>OECD readings on SME financing: </a:t>
            </a:r>
            <a:r>
              <a:rPr lang="en-US" sz="1400" dirty="0">
                <a:hlinkClick r:id="rId6"/>
              </a:rPr>
              <a:t>SME and Entrepreneurship Financing - OECD</a:t>
            </a:r>
            <a:endParaRPr lang="en-US" sz="1600" dirty="0"/>
          </a:p>
          <a:p>
            <a:pPr marL="0" marR="0" indent="0" algn="just">
              <a:lnSpc>
                <a:spcPct val="107000"/>
              </a:lnSpc>
              <a:spcBef>
                <a:spcPts val="0"/>
              </a:spcBef>
              <a:spcAft>
                <a:spcPts val="800"/>
              </a:spcAft>
              <a:buNone/>
            </a:pPr>
            <a:r>
              <a:rPr lang="hu-HU" sz="1600" b="1" dirty="0"/>
              <a:t>További olvasmányok: </a:t>
            </a:r>
            <a:endParaRPr lang="en-US" sz="1600" b="1" dirty="0"/>
          </a:p>
          <a:p>
            <a:pPr marL="0" marR="0" indent="0" algn="just">
              <a:lnSpc>
                <a:spcPct val="107000"/>
              </a:lnSpc>
              <a:spcBef>
                <a:spcPts val="0"/>
              </a:spcBef>
              <a:spcAft>
                <a:spcPts val="800"/>
              </a:spcAft>
              <a:buNone/>
            </a:pPr>
            <a:r>
              <a:rPr lang="en-US" sz="1600" dirty="0">
                <a:hlinkClick r:id="rId7"/>
              </a:rPr>
              <a:t>8 Books To Read If You Are Thinking of Starting A Company - </a:t>
            </a:r>
            <a:r>
              <a:rPr lang="en-US" sz="1600" dirty="0" err="1">
                <a:hlinkClick r:id="rId7"/>
              </a:rPr>
              <a:t>Gobookmart</a:t>
            </a:r>
            <a:endParaRPr lang="en-GB" sz="1900" dirty="0"/>
          </a:p>
          <a:p>
            <a:pPr marL="0" marR="0" indent="0" algn="just">
              <a:lnSpc>
                <a:spcPct val="107000"/>
              </a:lnSpc>
              <a:spcBef>
                <a:spcPts val="0"/>
              </a:spcBef>
              <a:spcAft>
                <a:spcPts val="800"/>
              </a:spcAft>
              <a:buNone/>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GB" sz="1400" b="1" dirty="0" err="1">
                <a:latin typeface="Calibri" panose="020F0502020204030204" pitchFamily="34" charset="0"/>
                <a:ea typeface="Calibri" panose="020F0502020204030204" pitchFamily="34" charset="0"/>
                <a:cs typeface="Times New Roman" panose="02020603050405020304" pitchFamily="18" charset="0"/>
              </a:rPr>
              <a:t>Megjegyzés</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err="1">
                <a:latin typeface="Calibri" panose="020F0502020204030204" pitchFamily="34" charset="0"/>
                <a:ea typeface="Calibri" panose="020F0502020204030204" pitchFamily="34" charset="0"/>
                <a:cs typeface="Times New Roman" panose="02020603050405020304" pitchFamily="18" charset="0"/>
              </a:rPr>
              <a:t>az</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err="1">
                <a:latin typeface="Calibri" panose="020F0502020204030204" pitchFamily="34" charset="0"/>
                <a:ea typeface="Calibri" panose="020F0502020204030204" pitchFamily="34" charset="0"/>
                <a:cs typeface="Times New Roman" panose="02020603050405020304" pitchFamily="18" charset="0"/>
              </a:rPr>
              <a:t>összes</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err="1">
                <a:latin typeface="Calibri" panose="020F0502020204030204" pitchFamily="34" charset="0"/>
                <a:ea typeface="Calibri" panose="020F0502020204030204" pitchFamily="34" charset="0"/>
                <a:cs typeface="Times New Roman" panose="02020603050405020304" pitchFamily="18" charset="0"/>
              </a:rPr>
              <a:t>kép</a:t>
            </a:r>
            <a:r>
              <a:rPr lang="en-GB" sz="1400" b="1" dirty="0">
                <a:latin typeface="Calibri" panose="020F0502020204030204" pitchFamily="34" charset="0"/>
                <a:ea typeface="Calibri" panose="020F0502020204030204" pitchFamily="34" charset="0"/>
                <a:cs typeface="Times New Roman" panose="02020603050405020304" pitchFamily="18" charset="0"/>
              </a:rPr>
              <a:t> a freepik.com </a:t>
            </a:r>
            <a:r>
              <a:rPr lang="en-GB" sz="1400" b="1" dirty="0" err="1">
                <a:latin typeface="Calibri" panose="020F0502020204030204" pitchFamily="34" charset="0"/>
                <a:ea typeface="Calibri" panose="020F0502020204030204" pitchFamily="34" charset="0"/>
                <a:cs typeface="Times New Roman" panose="02020603050405020304" pitchFamily="18" charset="0"/>
              </a:rPr>
              <a:t>oldalról</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err="1">
                <a:latin typeface="Calibri" panose="020F0502020204030204" pitchFamily="34" charset="0"/>
                <a:ea typeface="Calibri" panose="020F0502020204030204" pitchFamily="34" charset="0"/>
                <a:cs typeface="Times New Roman" panose="02020603050405020304" pitchFamily="18" charset="0"/>
              </a:rPr>
              <a:t>származik</a:t>
            </a:r>
            <a:r>
              <a:rPr lang="en-GB" sz="1800" b="1" dirty="0">
                <a:latin typeface="Calibri" panose="020F0502020204030204" pitchFamily="34" charset="0"/>
                <a:ea typeface="Calibri" panose="020F0502020204030204" pitchFamily="34" charset="0"/>
                <a:cs typeface="Times New Roman" panose="02020603050405020304" pitchFamily="18" charset="0"/>
              </a:rPr>
              <a:t>. </a:t>
            </a:r>
            <a:r>
              <a:rPr lang="en-GB" sz="1300" dirty="0">
                <a:latin typeface="Calibri" panose="020F0502020204030204" pitchFamily="34" charset="0"/>
                <a:ea typeface="Calibri" panose="020F0502020204030204" pitchFamily="34" charset="0"/>
                <a:cs typeface="Times New Roman" panose="02020603050405020304" pitchFamily="18" charset="0"/>
                <a:hlinkClick r:id="rId8"/>
              </a:rPr>
              <a:t>https://www.freepik.com/free-vector/franchise-small-business-branch-expansion-banner_8188895.htm#query=franchise&amp;position=0&amp;from_view=search&amp;track=sph</a:t>
            </a:r>
            <a:r>
              <a:rPr lang="en-GB" sz="1300" dirty="0">
                <a:latin typeface="Calibri" panose="020F0502020204030204" pitchFamily="34" charset="0"/>
                <a:ea typeface="Calibri" panose="020F0502020204030204" pitchFamily="34" charset="0"/>
                <a:cs typeface="Times New Roman" panose="02020603050405020304" pitchFamily="18" charset="0"/>
              </a:rPr>
              <a:t>, https://www.freepik.com/free-vector/tiny-business-people-with-digital-devices-big-globe-surfing-internet-internet-addiction-real-life-substitution-living-online-disorder-concept-bright-vibrant-violet-isolated-illustration_10783001.htm#query=internet%20based%20business&amp;position=17&amp;from_view=search&amp;track=ais</a:t>
            </a:r>
          </a:p>
          <a:p>
            <a:pPr marL="0" marR="0" indent="0" algn="just">
              <a:lnSpc>
                <a:spcPct val="107000"/>
              </a:lnSpc>
              <a:spcBef>
                <a:spcPts val="0"/>
              </a:spcBef>
              <a:spcAft>
                <a:spcPts val="800"/>
              </a:spcAft>
              <a:buNone/>
            </a:pPr>
            <a:endParaRPr lang="en-GB" sz="13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0"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525407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1C45A-AD94-A4D7-F83E-5D1645D78F4A}"/>
              </a:ext>
            </a:extLst>
          </p:cNvPr>
          <p:cNvSpPr>
            <a:spLocks noGrp="1"/>
          </p:cNvSpPr>
          <p:nvPr>
            <p:ph type="title"/>
          </p:nvPr>
        </p:nvSpPr>
        <p:spPr/>
        <p:txBody>
          <a:bodyPr/>
          <a:lstStyle/>
          <a:p>
            <a:r>
              <a:rPr lang="hu-HU" sz="4800" b="1" dirty="0"/>
              <a:t>Köszönjük! </a:t>
            </a:r>
            <a:endParaRPr lang="es-ES" sz="4800" b="1" dirty="0"/>
          </a:p>
        </p:txBody>
      </p:sp>
      <p:sp>
        <p:nvSpPr>
          <p:cNvPr id="4" name="Marcador de texto 3">
            <a:extLst>
              <a:ext uri="{FF2B5EF4-FFF2-40B4-BE49-F238E27FC236}">
                <a16:creationId xmlns:a16="http://schemas.microsoft.com/office/drawing/2014/main" id="{3EFD00B6-BA07-5B12-58B3-D70694196E80}"/>
              </a:ext>
            </a:extLst>
          </p:cNvPr>
          <p:cNvSpPr>
            <a:spLocks noGrp="1"/>
          </p:cNvSpPr>
          <p:nvPr>
            <p:ph type="body" sz="half" idx="2"/>
          </p:nvPr>
        </p:nvSpPr>
        <p:spPr>
          <a:xfrm>
            <a:off x="1097661" y="6030071"/>
            <a:ext cx="10113264" cy="594360"/>
          </a:xfrm>
        </p:spPr>
        <p:txBody>
          <a:bodyPr>
            <a:normAutofit/>
          </a:bodyPr>
          <a:lstStyle/>
          <a:p>
            <a:r>
              <a:rPr lang="es-ES" sz="2800" dirty="0"/>
              <a:t>Folytassa képzés</a:t>
            </a:r>
            <a:r>
              <a:rPr lang="hu-HU" sz="2800"/>
              <a:t>ét</a:t>
            </a:r>
            <a:r>
              <a:rPr lang="es-ES" sz="2800"/>
              <a:t> </a:t>
            </a:r>
            <a:r>
              <a:rPr lang="es-ES" sz="2800" dirty="0"/>
              <a:t>a </a:t>
            </a:r>
            <a:r>
              <a:rPr lang="es-ES" sz="2800" b="1" dirty="0">
                <a:solidFill>
                  <a:schemeClr val="bg1"/>
                </a:solidFill>
                <a:hlinkClick r:id="rId2">
                  <a:extLst>
                    <a:ext uri="{A12FA001-AC4F-418D-AE19-62706E023703}">
                      <ahyp:hlinkClr xmlns:ahyp="http://schemas.microsoft.com/office/drawing/2018/hyperlinkcolor" val="tx"/>
                    </a:ext>
                  </a:extLst>
                </a:hlinkClick>
              </a:rPr>
              <a:t>www.restartproject.eu</a:t>
            </a:r>
            <a:r>
              <a:rPr lang="es-ES" sz="2800" dirty="0"/>
              <a:t>. </a:t>
            </a:r>
            <a:r>
              <a:rPr lang="hu-HU" sz="2800" dirty="0"/>
              <a:t>oldalon. </a:t>
            </a:r>
            <a:endParaRPr lang="es-ES" sz="2800" dirty="0"/>
          </a:p>
        </p:txBody>
      </p:sp>
      <p:pic>
        <p:nvPicPr>
          <p:cNvPr id="14" name="Picture 2" descr="Restart">
            <a:extLst>
              <a:ext uri="{FF2B5EF4-FFF2-40B4-BE49-F238E27FC236}">
                <a16:creationId xmlns:a16="http://schemas.microsoft.com/office/drawing/2014/main" id="{DEF0A2D3-BB90-AC66-A977-F4A00E1A1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695" y="1723276"/>
            <a:ext cx="9266609" cy="17057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554BB2D5-5B51-48F7-60B7-5A1776CB6971}"/>
              </a:ext>
            </a:extLst>
          </p:cNvPr>
          <p:cNvSpPr/>
          <p:nvPr/>
        </p:nvSpPr>
        <p:spPr>
          <a:xfrm>
            <a:off x="474243" y="4436574"/>
            <a:ext cx="11243512" cy="461665"/>
          </a:xfrm>
          <a:prstGeom prst="rect">
            <a:avLst/>
          </a:prstGeom>
        </p:spPr>
        <p:txBody>
          <a:bodyPr wrap="square">
            <a:spAutoFit/>
          </a:bodyPr>
          <a:lstStyle/>
          <a:p>
            <a:r>
              <a:rPr lang="en-US" sz="1200" dirty="0">
                <a:solidFill>
                  <a:schemeClr val="tx1">
                    <a:lumMod val="75000"/>
                    <a:lumOff val="25000"/>
                  </a:schemeClr>
                </a:solidFill>
                <a:latin typeface="system-ui"/>
              </a:rPr>
              <a:t>Az </a:t>
            </a:r>
            <a:r>
              <a:rPr lang="en-US" sz="1200" dirty="0" err="1">
                <a:solidFill>
                  <a:schemeClr val="tx1">
                    <a:lumMod val="75000"/>
                    <a:lumOff val="25000"/>
                  </a:schemeClr>
                </a:solidFill>
                <a:latin typeface="system-ui"/>
              </a:rPr>
              <a:t>Európai</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Bizottság</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által</a:t>
            </a:r>
            <a:r>
              <a:rPr lang="en-US" sz="1200" dirty="0">
                <a:solidFill>
                  <a:schemeClr val="tx1">
                    <a:lumMod val="75000"/>
                    <a:lumOff val="25000"/>
                  </a:schemeClr>
                </a:solidFill>
                <a:latin typeface="system-ui"/>
              </a:rPr>
              <a:t> e </a:t>
            </a:r>
            <a:r>
              <a:rPr lang="en-US" sz="1200" dirty="0" err="1">
                <a:solidFill>
                  <a:schemeClr val="tx1">
                    <a:lumMod val="75000"/>
                    <a:lumOff val="25000"/>
                  </a:schemeClr>
                </a:solidFill>
                <a:latin typeface="system-ui"/>
              </a:rPr>
              <a:t>kiadvány</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elkészítéséhez</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nyújtott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támogatás</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nem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jelenti</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tartalom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jóváhagyását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amely</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kizárólag</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szerzők</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véleményét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tükrözi</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és</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Bizottság</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nem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tehető</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felelőssé</a:t>
            </a:r>
            <a:r>
              <a:rPr lang="en-US" sz="1200" dirty="0">
                <a:solidFill>
                  <a:schemeClr val="tx1">
                    <a:lumMod val="75000"/>
                    <a:lumOff val="25000"/>
                  </a:schemeClr>
                </a:solidFill>
                <a:latin typeface="system-ui"/>
              </a:rPr>
              <a:t> a benne </a:t>
            </a:r>
            <a:r>
              <a:rPr lang="en-US" sz="1200" dirty="0" err="1">
                <a:solidFill>
                  <a:schemeClr val="tx1">
                    <a:lumMod val="75000"/>
                    <a:lumOff val="25000"/>
                  </a:schemeClr>
                </a:solidFill>
                <a:latin typeface="system-ui"/>
              </a:rPr>
              <a:t>foglalt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információk</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bármilyen</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felhasználásáért</a:t>
            </a:r>
            <a:r>
              <a:rPr lang="en-US" sz="1200" dirty="0">
                <a:solidFill>
                  <a:schemeClr val="tx1">
                    <a:lumMod val="75000"/>
                    <a:lumOff val="25000"/>
                  </a:schemeClr>
                </a:solidFill>
                <a:latin typeface="system-ui"/>
              </a:rPr>
              <a:t>.</a:t>
            </a:r>
            <a:r>
              <a:rPr lang="hu-HU" sz="1200" dirty="0">
                <a:solidFill>
                  <a:schemeClr val="tx1">
                    <a:lumMod val="75000"/>
                    <a:lumOff val="25000"/>
                  </a:schemeClr>
                </a:solidFill>
                <a:latin typeface="system-ui"/>
              </a:rPr>
              <a:t> </a:t>
            </a:r>
            <a:endParaRPr lang="en-US" sz="1200" dirty="0">
              <a:solidFill>
                <a:schemeClr val="tx1">
                  <a:lumMod val="75000"/>
                  <a:lumOff val="25000"/>
                </a:schemeClr>
              </a:solidFill>
            </a:endParaRPr>
          </a:p>
        </p:txBody>
      </p:sp>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255512" y="487789"/>
            <a:ext cx="2487484" cy="582728"/>
          </a:xfrm>
          <a:prstGeom prst="rect">
            <a:avLst/>
          </a:prstGeom>
        </p:spPr>
      </p:pic>
    </p:spTree>
    <p:extLst>
      <p:ext uri="{BB962C8B-B14F-4D97-AF65-F5344CB8AC3E}">
        <p14:creationId xmlns:p14="http://schemas.microsoft.com/office/powerpoint/2010/main" val="377186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a:bodyPr>
          <a:lstStyle/>
          <a:p>
            <a:r>
              <a:rPr lang="hu-HU" sz="4000" b="1" dirty="0"/>
              <a:t>1. FEJEZET</a:t>
            </a:r>
            <a:r>
              <a:rPr lang="es-ES" sz="4000" b="1" dirty="0"/>
              <a:t>: KKV-k üzleti modelljei (</a:t>
            </a:r>
            <a:r>
              <a:rPr lang="hu-HU" sz="4000" b="1" dirty="0"/>
              <a:t>Ü</a:t>
            </a:r>
            <a:r>
              <a:rPr lang="es-ES" sz="4000" b="1" dirty="0"/>
              <a:t>M) </a:t>
            </a:r>
            <a:br>
              <a:rPr lang="es-ES" sz="2000"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461665"/>
          </a:xfrm>
          <a:prstGeom prst="rect">
            <a:avLst/>
          </a:prstGeom>
        </p:spPr>
        <p:txBody>
          <a:bodyPr wrap="square">
            <a:spAutoFit/>
          </a:bodyPr>
          <a:lstStyle/>
          <a:p>
            <a:r>
              <a:rPr lang="en-US" sz="1200" dirty="0">
                <a:solidFill>
                  <a:schemeClr val="tx1">
                    <a:lumMod val="75000"/>
                    <a:lumOff val="25000"/>
                  </a:schemeClr>
                </a:solidFill>
                <a:latin typeface="system-ui"/>
              </a:rPr>
              <a:t>Az </a:t>
            </a:r>
            <a:r>
              <a:rPr lang="en-US" sz="1200" dirty="0" err="1">
                <a:solidFill>
                  <a:schemeClr val="tx1">
                    <a:lumMod val="75000"/>
                    <a:lumOff val="25000"/>
                  </a:schemeClr>
                </a:solidFill>
                <a:latin typeface="system-ui"/>
              </a:rPr>
              <a:t>Európai</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Bizottság</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által</a:t>
            </a:r>
            <a:r>
              <a:rPr lang="en-US" sz="1200" dirty="0">
                <a:solidFill>
                  <a:schemeClr val="tx1">
                    <a:lumMod val="75000"/>
                    <a:lumOff val="25000"/>
                  </a:schemeClr>
                </a:solidFill>
                <a:latin typeface="system-ui"/>
              </a:rPr>
              <a:t> e </a:t>
            </a:r>
            <a:r>
              <a:rPr lang="en-US" sz="1200" dirty="0" err="1">
                <a:solidFill>
                  <a:schemeClr val="tx1">
                    <a:lumMod val="75000"/>
                    <a:lumOff val="25000"/>
                  </a:schemeClr>
                </a:solidFill>
                <a:latin typeface="system-ui"/>
              </a:rPr>
              <a:t>kiadvány</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elkészítéséhez</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nyújtott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támogatás</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nem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jelenti</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tartalom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jóváhagyását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amely</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kizárólag</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szerzők</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véleményét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tükrözi</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és</a:t>
            </a:r>
            <a:r>
              <a:rPr lang="en-US" sz="1200" dirty="0">
                <a:solidFill>
                  <a:schemeClr val="tx1">
                    <a:lumMod val="75000"/>
                    <a:lumOff val="25000"/>
                  </a:schemeClr>
                </a:solidFill>
                <a:latin typeface="system-ui"/>
              </a:rPr>
              <a:t> a </a:t>
            </a:r>
            <a:r>
              <a:rPr lang="en-US" sz="1200" dirty="0" err="1">
                <a:solidFill>
                  <a:schemeClr val="tx1">
                    <a:lumMod val="75000"/>
                    <a:lumOff val="25000"/>
                  </a:schemeClr>
                </a:solidFill>
                <a:latin typeface="system-ui"/>
              </a:rPr>
              <a:t>Bizottság</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nem</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tehető</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felelőssé</a:t>
            </a:r>
            <a:r>
              <a:rPr lang="en-US" sz="1200" dirty="0">
                <a:solidFill>
                  <a:schemeClr val="tx1">
                    <a:lumMod val="75000"/>
                    <a:lumOff val="25000"/>
                  </a:schemeClr>
                </a:solidFill>
                <a:latin typeface="system-ui"/>
              </a:rPr>
              <a:t> a benne </a:t>
            </a:r>
            <a:r>
              <a:rPr lang="en-US" sz="1200" dirty="0" err="1">
                <a:solidFill>
                  <a:schemeClr val="tx1">
                    <a:lumMod val="75000"/>
                    <a:lumOff val="25000"/>
                  </a:schemeClr>
                </a:solidFill>
                <a:latin typeface="system-ui"/>
              </a:rPr>
              <a:t>foglalt</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információk</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bármilyen</a:t>
            </a:r>
            <a:r>
              <a:rPr lang="en-US" sz="1200" dirty="0">
                <a:solidFill>
                  <a:schemeClr val="tx1">
                    <a:lumMod val="75000"/>
                    <a:lumOff val="25000"/>
                  </a:schemeClr>
                </a:solidFill>
                <a:latin typeface="system-ui"/>
              </a:rPr>
              <a:t> </a:t>
            </a:r>
            <a:r>
              <a:rPr lang="en-US" sz="1200" dirty="0" err="1">
                <a:solidFill>
                  <a:schemeClr val="tx1">
                    <a:lumMod val="75000"/>
                    <a:lumOff val="25000"/>
                  </a:schemeClr>
                </a:solidFill>
                <a:latin typeface="system-ui"/>
              </a:rPr>
              <a:t>felhasználásáért</a:t>
            </a:r>
            <a:r>
              <a:rPr lang="en-US" sz="1200" dirty="0">
                <a:solidFill>
                  <a:schemeClr val="tx1">
                    <a:lumMod val="75000"/>
                    <a:lumOff val="25000"/>
                  </a:schemeClr>
                </a:solidFill>
                <a:latin typeface="system-ui"/>
              </a:rPr>
              <a:t>. </a:t>
            </a: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02247" y="1260762"/>
            <a:ext cx="7106865" cy="4791186"/>
          </a:xfrm>
        </p:spPr>
        <p:txBody>
          <a:bodyPr>
            <a:normAutofit fontScale="85000" lnSpcReduction="20000"/>
          </a:bodyPr>
          <a:lstStyle/>
          <a:p>
            <a:pPr marL="0" marR="0" indent="0" algn="just">
              <a:buNone/>
            </a:pPr>
            <a:r>
              <a:rPr lang="hu-HU" dirty="0"/>
              <a:t>A vállalkozások legfontosabb közös </a:t>
            </a:r>
          </a:p>
          <a:p>
            <a:pPr marL="0" marR="0" indent="0" algn="just">
              <a:buNone/>
            </a:pPr>
            <a:r>
              <a:rPr lang="hu-HU" dirty="0"/>
              <a:t>célja az értékteremtés és a </a:t>
            </a:r>
          </a:p>
          <a:p>
            <a:pPr marL="0" marR="0" indent="0" algn="just">
              <a:buNone/>
            </a:pPr>
            <a:r>
              <a:rPr lang="hu-HU" dirty="0"/>
              <a:t>profitszerzés. A vállalatok abban </a:t>
            </a:r>
          </a:p>
          <a:p>
            <a:pPr marL="0" marR="0" indent="0" algn="just">
              <a:buNone/>
            </a:pPr>
            <a:r>
              <a:rPr lang="hu-HU" dirty="0"/>
              <a:t>különböznek egymástól, hogy hogyan </a:t>
            </a:r>
          </a:p>
          <a:p>
            <a:pPr marL="0" marR="0" indent="0" algn="just">
              <a:buNone/>
            </a:pPr>
            <a:r>
              <a:rPr lang="hu-HU" dirty="0"/>
              <a:t>tervezik ezt megvalósítani. Az üzleti </a:t>
            </a:r>
          </a:p>
          <a:p>
            <a:pPr marL="0" marR="0" indent="0" algn="just">
              <a:buNone/>
            </a:pPr>
            <a:r>
              <a:rPr lang="hu-HU" dirty="0"/>
              <a:t>modell a KKV-k működési és </a:t>
            </a:r>
          </a:p>
          <a:p>
            <a:pPr marL="0" marR="0" indent="0" algn="just">
              <a:buNone/>
            </a:pPr>
            <a:r>
              <a:rPr lang="hu-HU" dirty="0"/>
              <a:t>nyereségtermelő </a:t>
            </a:r>
            <a:r>
              <a:rPr lang="hu-HU" dirty="0">
                <a:hlinkClick r:id="rId3"/>
              </a:rPr>
              <a:t>modelljének koncepciója: üzleti tervvé </a:t>
            </a:r>
          </a:p>
          <a:p>
            <a:pPr marL="0" marR="0" indent="0" algn="just">
              <a:buNone/>
            </a:pPr>
            <a:r>
              <a:rPr lang="hu-HU" dirty="0">
                <a:hlinkClick r:id="rId3"/>
              </a:rPr>
              <a:t>alakítása</a:t>
            </a:r>
            <a:r>
              <a:rPr lang="hu-HU" dirty="0"/>
              <a:t> meghatározza a vállalat működésének </a:t>
            </a:r>
          </a:p>
          <a:p>
            <a:pPr marL="0" marR="0" indent="0" algn="just">
              <a:buNone/>
            </a:pPr>
            <a:r>
              <a:rPr lang="hu-HU" dirty="0"/>
              <a:t>és nyereségtermelésének pontos működését. </a:t>
            </a:r>
          </a:p>
          <a:p>
            <a:pPr marL="0" marR="0" indent="0" algn="just">
              <a:buNone/>
            </a:pPr>
            <a:endParaRPr lang="en-GB" dirty="0"/>
          </a:p>
          <a:p>
            <a:pPr algn="just"/>
            <a:r>
              <a:rPr lang="en-GB" b="1" dirty="0">
                <a:solidFill>
                  <a:srgbClr val="63A537"/>
                </a:solidFill>
              </a:rPr>
              <a:t>BEVÉTELEK - KIADÁSOK = NYERESÉG</a:t>
            </a:r>
            <a:r>
              <a:rPr lang="hu-HU" b="1" dirty="0">
                <a:solidFill>
                  <a:srgbClr val="63A537"/>
                </a:solidFill>
              </a:rPr>
              <a:t> </a:t>
            </a:r>
            <a:endParaRPr lang="en-GB" sz="1600" dirty="0"/>
          </a:p>
          <a:p>
            <a:pPr algn="just"/>
            <a:r>
              <a:rPr lang="hu-HU" sz="1600" dirty="0"/>
              <a:t>Megjegyzés: léteznek úgynevezett "</a:t>
            </a:r>
            <a:r>
              <a:rPr lang="hu-HU" sz="1600" dirty="0">
                <a:hlinkClick r:id="rId4"/>
              </a:rPr>
              <a:t>szociális vállalkozások</a:t>
            </a:r>
            <a:r>
              <a:rPr lang="hu-HU" sz="1600" dirty="0"/>
              <a:t>" is. Ezek elsődleges célja a társadalmi hatás elérése, és nem a profitmaximalizálás a tulajdonosok érdekében - ugyanakkor jó üzleti, működési tervvel kell rendelkezniük, amely lehetővé teszi a fenntarthatóságot (lásd </a:t>
            </a:r>
            <a:r>
              <a:rPr lang="hu-HU" sz="1600" dirty="0">
                <a:hlinkClick r:id="rId5"/>
              </a:rPr>
              <a:t>a RESTART képzés 5. modulját. Fenntartható, szociális és zöld vállalkozói tevékenység</a:t>
            </a:r>
            <a:r>
              <a:rPr lang="hu-HU" sz="1600" dirty="0"/>
              <a:t>). </a:t>
            </a:r>
            <a:endParaRPr lang="en-GB" sz="1600" dirty="0"/>
          </a:p>
        </p:txBody>
      </p:sp>
      <p:pic>
        <p:nvPicPr>
          <p:cNvPr id="9" name="Obrázok 8" descr="Obrázok, na ktorom je text&#10;&#10;Automaticky generovaný popis"/>
          <p:cNvPicPr/>
          <p:nvPr/>
        </p:nvPicPr>
        <p:blipFill>
          <a:blip r:embed="rId6"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6" name="Picture 5">
            <a:extLst>
              <a:ext uri="{FF2B5EF4-FFF2-40B4-BE49-F238E27FC236}">
                <a16:creationId xmlns:a16="http://schemas.microsoft.com/office/drawing/2014/main" id="{7EAAACE4-27F3-1B8B-99E9-281D747D85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4604" y="806052"/>
            <a:ext cx="3095303" cy="2527352"/>
          </a:xfrm>
          <a:prstGeom prst="rect">
            <a:avLst/>
          </a:prstGeom>
        </p:spPr>
      </p:pic>
    </p:spTree>
    <p:extLst>
      <p:ext uri="{BB962C8B-B14F-4D97-AF65-F5344CB8AC3E}">
        <p14:creationId xmlns:p14="http://schemas.microsoft.com/office/powerpoint/2010/main" val="331389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D9804F9-7F4B-80B5-F593-E08A0662B54A}"/>
              </a:ext>
            </a:extLst>
          </p:cNvPr>
          <p:cNvGraphicFramePr>
            <a:graphicFrameLocks noGrp="1"/>
          </p:cNvGraphicFramePr>
          <p:nvPr>
            <p:ph sz="half" idx="1"/>
            <p:extLst>
              <p:ext uri="{D42A27DB-BD31-4B8C-83A1-F6EECF244321}">
                <p14:modId xmlns:p14="http://schemas.microsoft.com/office/powerpoint/2010/main" val="3634265253"/>
              </p:ext>
            </p:extLst>
          </p:nvPr>
        </p:nvGraphicFramePr>
        <p:xfrm>
          <a:off x="1096963" y="1847461"/>
          <a:ext cx="4938712" cy="4021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hu-HU" sz="4000" b="1" dirty="0"/>
              <a:t>1. FEJEZET</a:t>
            </a:r>
            <a:r>
              <a:rPr lang="es-ES" sz="4000" b="1" dirty="0"/>
              <a:t>: KKV-k üzleti modelljei (BM) </a:t>
            </a:r>
            <a:br>
              <a:rPr lang="hu-HU" sz="4000" b="1" dirty="0"/>
            </a:br>
            <a:r>
              <a:rPr lang="es-ES" sz="2800" dirty="0"/>
              <a:t>1.1. </a:t>
            </a:r>
            <a:r>
              <a:rPr lang="hu-HU" sz="2800" dirty="0"/>
              <a:t>Egyszerű </a:t>
            </a:r>
            <a:r>
              <a:rPr lang="es-ES" sz="2800" dirty="0"/>
              <a:t>modellek</a:t>
            </a:r>
            <a:endParaRPr lang="en-GB" sz="2800"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Az </a:t>
            </a:r>
            <a:r>
              <a:rPr lang="en-US" sz="1200" dirty="0" err="1">
                <a:solidFill>
                  <a:schemeClr val="bg1"/>
                </a:solidFill>
                <a:latin typeface="system-ui"/>
              </a:rPr>
              <a:t>Európai</a:t>
            </a:r>
            <a:r>
              <a:rPr lang="en-US" sz="1200" dirty="0">
                <a:solidFill>
                  <a:schemeClr val="bg1"/>
                </a:solidFill>
                <a:latin typeface="system-ui"/>
              </a:rPr>
              <a:t>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által</a:t>
            </a:r>
            <a:r>
              <a:rPr lang="en-US" sz="1200" dirty="0">
                <a:solidFill>
                  <a:schemeClr val="bg1"/>
                </a:solidFill>
                <a:latin typeface="system-ui"/>
              </a:rPr>
              <a:t> e </a:t>
            </a:r>
            <a:r>
              <a:rPr lang="en-US" sz="1200" dirty="0" err="1">
                <a:solidFill>
                  <a:schemeClr val="bg1"/>
                </a:solidFill>
                <a:latin typeface="system-ui"/>
              </a:rPr>
              <a:t>kiadvány</a:t>
            </a:r>
            <a:r>
              <a:rPr lang="en-US" sz="1200" dirty="0">
                <a:solidFill>
                  <a:schemeClr val="bg1"/>
                </a:solidFill>
                <a:latin typeface="system-ui"/>
              </a:rPr>
              <a:t> </a:t>
            </a:r>
            <a:r>
              <a:rPr lang="en-US" sz="1200" dirty="0" err="1">
                <a:solidFill>
                  <a:schemeClr val="bg1"/>
                </a:solidFill>
                <a:latin typeface="system-ui"/>
              </a:rPr>
              <a:t>elkészítéséhez</a:t>
            </a:r>
            <a:r>
              <a:rPr lang="en-US" sz="1200" dirty="0">
                <a:solidFill>
                  <a:schemeClr val="bg1"/>
                </a:solidFill>
                <a:latin typeface="system-ui"/>
              </a:rPr>
              <a:t> </a:t>
            </a:r>
            <a:r>
              <a:rPr lang="en-US" sz="1200" dirty="0" err="1">
                <a:solidFill>
                  <a:schemeClr val="bg1"/>
                </a:solidFill>
                <a:latin typeface="system-ui"/>
              </a:rPr>
              <a:t>nyújtott</a:t>
            </a:r>
            <a:r>
              <a:rPr lang="en-US" sz="1200" dirty="0">
                <a:solidFill>
                  <a:schemeClr val="bg1"/>
                </a:solidFill>
                <a:latin typeface="system-ui"/>
              </a:rPr>
              <a:t> </a:t>
            </a:r>
            <a:r>
              <a:rPr lang="en-US" sz="1200" dirty="0" err="1">
                <a:solidFill>
                  <a:schemeClr val="bg1"/>
                </a:solidFill>
                <a:latin typeface="system-ui"/>
              </a:rPr>
              <a:t>támogatás</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jelenti</a:t>
            </a:r>
            <a:r>
              <a:rPr lang="en-US" sz="1200" dirty="0">
                <a:solidFill>
                  <a:schemeClr val="bg1"/>
                </a:solidFill>
                <a:latin typeface="system-ui"/>
              </a:rPr>
              <a:t> a </a:t>
            </a:r>
            <a:r>
              <a:rPr lang="en-US" sz="1200" dirty="0" err="1">
                <a:solidFill>
                  <a:schemeClr val="bg1"/>
                </a:solidFill>
                <a:latin typeface="system-ui"/>
              </a:rPr>
              <a:t>tartalom</a:t>
            </a:r>
            <a:r>
              <a:rPr lang="en-US" sz="1200" dirty="0">
                <a:solidFill>
                  <a:schemeClr val="bg1"/>
                </a:solidFill>
                <a:latin typeface="system-ui"/>
              </a:rPr>
              <a:t> </a:t>
            </a:r>
            <a:r>
              <a:rPr lang="en-US" sz="1200" dirty="0" err="1">
                <a:solidFill>
                  <a:schemeClr val="bg1"/>
                </a:solidFill>
                <a:latin typeface="system-ui"/>
              </a:rPr>
              <a:t>jóváhagyását</a:t>
            </a:r>
            <a:r>
              <a:rPr lang="en-US" sz="1200" dirty="0">
                <a:solidFill>
                  <a:schemeClr val="bg1"/>
                </a:solidFill>
                <a:latin typeface="system-ui"/>
              </a:rPr>
              <a:t>, </a:t>
            </a:r>
            <a:r>
              <a:rPr lang="en-US" sz="1200" dirty="0" err="1">
                <a:solidFill>
                  <a:schemeClr val="bg1"/>
                </a:solidFill>
                <a:latin typeface="system-ui"/>
              </a:rPr>
              <a:t>amely</a:t>
            </a:r>
            <a:r>
              <a:rPr lang="en-US" sz="1200" dirty="0">
                <a:solidFill>
                  <a:schemeClr val="bg1"/>
                </a:solidFill>
                <a:latin typeface="system-ui"/>
              </a:rPr>
              <a:t> </a:t>
            </a:r>
            <a:r>
              <a:rPr lang="en-US" sz="1200" dirty="0" err="1">
                <a:solidFill>
                  <a:schemeClr val="bg1"/>
                </a:solidFill>
                <a:latin typeface="system-ui"/>
              </a:rPr>
              <a:t>kizárólag</a:t>
            </a:r>
            <a:r>
              <a:rPr lang="en-US" sz="1200" dirty="0">
                <a:solidFill>
                  <a:schemeClr val="bg1"/>
                </a:solidFill>
                <a:latin typeface="system-ui"/>
              </a:rPr>
              <a:t> a </a:t>
            </a:r>
            <a:r>
              <a:rPr lang="en-US" sz="1200" dirty="0" err="1">
                <a:solidFill>
                  <a:schemeClr val="bg1"/>
                </a:solidFill>
                <a:latin typeface="system-ui"/>
              </a:rPr>
              <a:t>szerzők</a:t>
            </a:r>
            <a:r>
              <a:rPr lang="en-US" sz="1200" dirty="0">
                <a:solidFill>
                  <a:schemeClr val="bg1"/>
                </a:solidFill>
                <a:latin typeface="system-ui"/>
              </a:rPr>
              <a:t> </a:t>
            </a:r>
            <a:r>
              <a:rPr lang="en-US" sz="1200" dirty="0" err="1">
                <a:solidFill>
                  <a:schemeClr val="bg1"/>
                </a:solidFill>
                <a:latin typeface="system-ui"/>
              </a:rPr>
              <a:t>véleményét</a:t>
            </a:r>
            <a:r>
              <a:rPr lang="en-US" sz="1200" dirty="0">
                <a:solidFill>
                  <a:schemeClr val="bg1"/>
                </a:solidFill>
                <a:latin typeface="system-ui"/>
              </a:rPr>
              <a:t> </a:t>
            </a:r>
            <a:r>
              <a:rPr lang="en-US" sz="1200" dirty="0" err="1">
                <a:solidFill>
                  <a:schemeClr val="bg1"/>
                </a:solidFill>
                <a:latin typeface="system-ui"/>
              </a:rPr>
              <a:t>tükrözi</a:t>
            </a:r>
            <a:r>
              <a:rPr lang="en-US" sz="1200" dirty="0">
                <a:solidFill>
                  <a:schemeClr val="bg1"/>
                </a:solidFill>
                <a:latin typeface="system-ui"/>
              </a:rPr>
              <a:t>, </a:t>
            </a:r>
            <a:r>
              <a:rPr lang="en-US" sz="1200" dirty="0" err="1">
                <a:solidFill>
                  <a:schemeClr val="bg1"/>
                </a:solidFill>
                <a:latin typeface="system-ui"/>
              </a:rPr>
              <a:t>és</a:t>
            </a:r>
            <a:r>
              <a:rPr lang="en-US" sz="1200" dirty="0">
                <a:solidFill>
                  <a:schemeClr val="bg1"/>
                </a:solidFill>
                <a:latin typeface="system-ui"/>
              </a:rPr>
              <a:t> a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tehető</a:t>
            </a:r>
            <a:r>
              <a:rPr lang="en-US" sz="1200" dirty="0">
                <a:solidFill>
                  <a:schemeClr val="bg1"/>
                </a:solidFill>
                <a:latin typeface="system-ui"/>
              </a:rPr>
              <a:t> </a:t>
            </a:r>
            <a:r>
              <a:rPr lang="en-US" sz="1200" dirty="0" err="1">
                <a:solidFill>
                  <a:schemeClr val="bg1"/>
                </a:solidFill>
                <a:latin typeface="system-ui"/>
              </a:rPr>
              <a:t>felelőssé</a:t>
            </a:r>
            <a:r>
              <a:rPr lang="en-US" sz="1200" dirty="0">
                <a:solidFill>
                  <a:schemeClr val="bg1"/>
                </a:solidFill>
                <a:latin typeface="system-ui"/>
              </a:rPr>
              <a:t> a benne </a:t>
            </a:r>
            <a:r>
              <a:rPr lang="en-US" sz="1200" dirty="0" err="1">
                <a:solidFill>
                  <a:schemeClr val="bg1"/>
                </a:solidFill>
                <a:latin typeface="system-ui"/>
              </a:rPr>
              <a:t>foglalt</a:t>
            </a:r>
            <a:r>
              <a:rPr lang="en-US" sz="1200" dirty="0">
                <a:solidFill>
                  <a:schemeClr val="bg1"/>
                </a:solidFill>
                <a:latin typeface="system-ui"/>
              </a:rPr>
              <a:t> </a:t>
            </a:r>
            <a:r>
              <a:rPr lang="en-US" sz="1200" dirty="0" err="1">
                <a:solidFill>
                  <a:schemeClr val="bg1"/>
                </a:solidFill>
                <a:latin typeface="system-ui"/>
              </a:rPr>
              <a:t>információk</a:t>
            </a:r>
            <a:r>
              <a:rPr lang="en-US" sz="1200" dirty="0">
                <a:solidFill>
                  <a:schemeClr val="bg1"/>
                </a:solidFill>
                <a:latin typeface="system-ui"/>
              </a:rPr>
              <a:t> </a:t>
            </a:r>
            <a:r>
              <a:rPr lang="en-US" sz="1200" dirty="0" err="1">
                <a:solidFill>
                  <a:schemeClr val="bg1"/>
                </a:solidFill>
                <a:latin typeface="system-ui"/>
              </a:rPr>
              <a:t>bármilyen</a:t>
            </a:r>
            <a:r>
              <a:rPr lang="en-US" sz="1200" dirty="0">
                <a:solidFill>
                  <a:schemeClr val="bg1"/>
                </a:solidFill>
                <a:latin typeface="system-ui"/>
              </a:rPr>
              <a:t> </a:t>
            </a:r>
            <a:r>
              <a:rPr lang="en-US" sz="1200" dirty="0" err="1">
                <a:solidFill>
                  <a:schemeClr val="bg1"/>
                </a:solidFill>
                <a:latin typeface="system-ui"/>
              </a:rPr>
              <a:t>felhasználásáért</a:t>
            </a:r>
            <a:r>
              <a:rPr lang="en-US" sz="1200" dirty="0">
                <a:solidFill>
                  <a:schemeClr val="bg1"/>
                </a:solidFill>
                <a:latin typeface="system-ui"/>
              </a:rPr>
              <a:t>.</a:t>
            </a:r>
            <a:r>
              <a:rPr lang="hu-HU" sz="1200" dirty="0">
                <a:solidFill>
                  <a:schemeClr val="bg1"/>
                </a:solidFill>
                <a:latin typeface="system-ui"/>
              </a:rPr>
              <a:t> </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C63DDFF-F7D9-474C-F715-66A90BE55FF1}"/>
              </a:ext>
            </a:extLst>
          </p:cNvPr>
          <p:cNvSpPr txBox="1"/>
          <p:nvPr/>
        </p:nvSpPr>
        <p:spPr>
          <a:xfrm>
            <a:off x="6126163" y="2171478"/>
            <a:ext cx="4938712" cy="543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160" tIns="223520" rIns="391160" bIns="223520" numCol="1" spcCol="1270" anchor="ctr" anchorCtr="0">
            <a:noAutofit/>
          </a:bodyPr>
          <a:lstStyle/>
          <a:p>
            <a:pPr algn="ctr" defTabSz="889000">
              <a:lnSpc>
                <a:spcPct val="90000"/>
              </a:lnSpc>
              <a:spcBef>
                <a:spcPct val="0"/>
              </a:spcBef>
              <a:spcAft>
                <a:spcPct val="35000"/>
              </a:spcAft>
            </a:pPr>
            <a:r>
              <a:rPr lang="en-US" sz="2000" dirty="0">
                <a:solidFill>
                  <a:prstClr val="white"/>
                </a:solidFill>
                <a:latin typeface="Calibri" panose="020F0502020204030204"/>
              </a:rPr>
              <a:t>Revenues</a:t>
            </a:r>
            <a:endParaRPr lang="en-GB" sz="2000" dirty="0">
              <a:solidFill>
                <a:prstClr val="white"/>
              </a:solidFill>
              <a:latin typeface="Calibri" panose="020F0502020204030204"/>
            </a:endParaRPr>
          </a:p>
        </p:txBody>
      </p:sp>
      <p:graphicFrame>
        <p:nvGraphicFramePr>
          <p:cNvPr id="21" name="Content Placeholder 5">
            <a:extLst>
              <a:ext uri="{FF2B5EF4-FFF2-40B4-BE49-F238E27FC236}">
                <a16:creationId xmlns:a16="http://schemas.microsoft.com/office/drawing/2014/main" id="{11B79227-9C94-543C-3401-1A8DE6DA434C}"/>
              </a:ext>
            </a:extLst>
          </p:cNvPr>
          <p:cNvGraphicFramePr>
            <a:graphicFrameLocks/>
          </p:cNvGraphicFramePr>
          <p:nvPr>
            <p:extLst>
              <p:ext uri="{D42A27DB-BD31-4B8C-83A1-F6EECF244321}">
                <p14:modId xmlns:p14="http://schemas.microsoft.com/office/powerpoint/2010/main" val="3152129502"/>
              </p:ext>
            </p:extLst>
          </p:nvPr>
        </p:nvGraphicFramePr>
        <p:xfrm>
          <a:off x="6216651" y="1847460"/>
          <a:ext cx="4938712" cy="4021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Obrázok 9" descr="Obrázok, na ktorom je text&#10;&#10;Automaticky generovaný popis"/>
          <p:cNvPicPr/>
          <p:nvPr/>
        </p:nvPicPr>
        <p:blipFill>
          <a:blip r:embed="rId1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78487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hu-HU" sz="4000" b="1" dirty="0"/>
              <a:t>1. FEJEZET</a:t>
            </a:r>
            <a:r>
              <a:rPr lang="es-ES" sz="4000" b="1" dirty="0"/>
              <a:t>: KKV-k üzleti modelljei (BM) </a:t>
            </a:r>
            <a:br>
              <a:rPr lang="hu-HU" sz="4000" b="1" dirty="0"/>
            </a:br>
            <a:r>
              <a:rPr lang="es-ES" sz="2800" dirty="0"/>
              <a:t>1.1. </a:t>
            </a:r>
            <a:r>
              <a:rPr lang="hu-HU" sz="2800" dirty="0"/>
              <a:t>Egyszerű </a:t>
            </a:r>
            <a:r>
              <a:rPr lang="es-ES" sz="2800" dirty="0"/>
              <a:t>modellek</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fontScale="70000" lnSpcReduction="20000"/>
          </a:bodyPr>
          <a:lstStyle/>
          <a:p>
            <a:pPr marL="0" indent="0" algn="just">
              <a:buNone/>
            </a:pPr>
            <a:r>
              <a:rPr lang="en-GB" b="1" dirty="0"/>
              <a:t>Az </a:t>
            </a:r>
            <a:r>
              <a:rPr lang="hu-HU" b="1" dirty="0"/>
              <a:t>egyszerű </a:t>
            </a:r>
            <a:r>
              <a:rPr lang="en-GB" sz="2100" b="1" dirty="0" err="1"/>
              <a:t>modell</a:t>
            </a:r>
            <a:r>
              <a:rPr lang="en-GB" sz="2100" b="1" dirty="0"/>
              <a:t> </a:t>
            </a:r>
            <a:r>
              <a:rPr lang="en-GB" sz="2100" b="1" dirty="0" err="1"/>
              <a:t>különbséget</a:t>
            </a:r>
            <a:r>
              <a:rPr lang="en-GB" sz="2100" b="1" dirty="0"/>
              <a:t> </a:t>
            </a:r>
            <a:r>
              <a:rPr lang="en-GB" sz="2100" b="1" dirty="0" err="1"/>
              <a:t>tesz</a:t>
            </a:r>
            <a:r>
              <a:rPr lang="en-GB" sz="2100" b="1" dirty="0"/>
              <a:t> </a:t>
            </a:r>
            <a:r>
              <a:rPr lang="hu-HU" sz="21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fix és változó költségek</a:t>
            </a:r>
            <a:r>
              <a:rPr lang="hu-HU" sz="2100" b="1" dirty="0">
                <a:effectLst/>
                <a:latin typeface="Calibri" panose="020F0502020204030204" pitchFamily="34" charset="0"/>
                <a:ea typeface="Calibri" panose="020F0502020204030204" pitchFamily="34" charset="0"/>
              </a:rPr>
              <a:t> között: </a:t>
            </a:r>
          </a:p>
          <a:p>
            <a:pPr marL="0" indent="0" algn="just">
              <a:buNone/>
            </a:pPr>
            <a:r>
              <a:rPr lang="en-GB" b="1" dirty="0"/>
              <a:t>Fix </a:t>
            </a:r>
            <a:r>
              <a:rPr lang="en-GB" b="1" dirty="0" err="1"/>
              <a:t>költségek</a:t>
            </a:r>
            <a:r>
              <a:rPr lang="en-GB" b="1" dirty="0"/>
              <a:t>: </a:t>
            </a:r>
            <a:r>
              <a:rPr lang="en-GB" b="1" dirty="0" err="1"/>
              <a:t>ezeket</a:t>
            </a:r>
            <a:r>
              <a:rPr lang="en-GB" b="1" dirty="0"/>
              <a:t> </a:t>
            </a:r>
            <a:r>
              <a:rPr lang="en-GB" b="1" dirty="0" err="1"/>
              <a:t>attól</a:t>
            </a:r>
            <a:r>
              <a:rPr lang="en-GB" b="1" dirty="0"/>
              <a:t> </a:t>
            </a:r>
            <a:r>
              <a:rPr lang="en-GB" b="1" dirty="0" err="1"/>
              <a:t>függetlenül</a:t>
            </a:r>
            <a:r>
              <a:rPr lang="en-GB" b="1" dirty="0"/>
              <a:t> </a:t>
            </a:r>
            <a:r>
              <a:rPr lang="en-GB" b="1" dirty="0" err="1"/>
              <a:t>kell</a:t>
            </a:r>
            <a:r>
              <a:rPr lang="en-GB" b="1" dirty="0"/>
              <a:t> </a:t>
            </a:r>
            <a:r>
              <a:rPr lang="en-GB" b="1" dirty="0" err="1"/>
              <a:t>kifizetni</a:t>
            </a:r>
            <a:r>
              <a:rPr lang="en-GB" b="1" dirty="0"/>
              <a:t>, </a:t>
            </a:r>
            <a:r>
              <a:rPr lang="en-GB" b="1" dirty="0" err="1"/>
              <a:t>hogy</a:t>
            </a:r>
            <a:r>
              <a:rPr lang="en-GB" b="1" dirty="0"/>
              <a:t> </a:t>
            </a:r>
            <a:r>
              <a:rPr lang="en-GB" b="1" dirty="0" err="1"/>
              <a:t>mennyi</a:t>
            </a:r>
            <a:r>
              <a:rPr lang="en-GB" b="1" dirty="0"/>
              <a:t> </a:t>
            </a:r>
            <a:r>
              <a:rPr lang="en-GB" b="1" dirty="0" err="1"/>
              <a:t>terméket</a:t>
            </a:r>
            <a:r>
              <a:rPr lang="en-GB" b="1" dirty="0"/>
              <a:t> </a:t>
            </a:r>
            <a:r>
              <a:rPr lang="en-GB" b="1" dirty="0" err="1"/>
              <a:t>vagy</a:t>
            </a:r>
            <a:r>
              <a:rPr lang="en-GB" b="1" dirty="0"/>
              <a:t> </a:t>
            </a:r>
            <a:r>
              <a:rPr lang="en-GB" b="1" dirty="0" err="1"/>
              <a:t>szolgáltatást</a:t>
            </a:r>
            <a:r>
              <a:rPr lang="en-GB" b="1" dirty="0"/>
              <a:t> </a:t>
            </a:r>
            <a:r>
              <a:rPr lang="en-GB" b="1" dirty="0" err="1"/>
              <a:t>adunk</a:t>
            </a:r>
            <a:r>
              <a:rPr lang="en-GB" b="1" dirty="0"/>
              <a:t> el.</a:t>
            </a:r>
          </a:p>
          <a:p>
            <a:pPr algn="just">
              <a:buFont typeface="Wingdings" panose="05000000000000000000" pitchFamily="2" charset="2"/>
              <a:buChar char="§"/>
            </a:pPr>
            <a:r>
              <a:rPr lang="hu-HU" dirty="0"/>
              <a:t> A fix költségek például: az iroda/raktár/üzlet költségei, ha úgy dönt, hogy bérel/vesz egyet, a KKV-k adminisztrációs költségei (könyvelő). </a:t>
            </a:r>
          </a:p>
          <a:p>
            <a:pPr algn="just">
              <a:buFont typeface="Wingdings" panose="05000000000000000000" pitchFamily="2" charset="2"/>
              <a:buChar char="§"/>
            </a:pPr>
            <a:r>
              <a:rPr lang="hu-HU" dirty="0"/>
              <a:t>Rövid távon a fix költségek közé tartozhatnak a foglalkoztatási költségek is (mivel a munkaerő-piaci feltételek és szabályozások miatt nem könnyű felvenni/elbocsátani a személyzetet), de sokan hosszabb távon változónak számítanak (az adott munkaerőpiac és foglalkoztatási rendszer rugalmasságától függően).</a:t>
            </a:r>
          </a:p>
          <a:p>
            <a:pPr algn="just">
              <a:buFont typeface="Wingdings" panose="05000000000000000000" pitchFamily="2" charset="2"/>
              <a:buChar char="§"/>
            </a:pPr>
            <a:r>
              <a:rPr lang="hu-HU" sz="2000" dirty="0">
                <a:effectLst/>
                <a:latin typeface="Calibri" panose="020F0502020204030204" pitchFamily="34" charset="0"/>
                <a:ea typeface="Calibri" panose="020F0502020204030204" pitchFamily="34" charset="0"/>
              </a:rPr>
              <a:t>Rövid távon az </a:t>
            </a:r>
            <a:r>
              <a:rPr lang="hu-HU"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amortizációs/értékcsökkenési</a:t>
            </a:r>
            <a:r>
              <a:rPr lang="hu-HU" dirty="0"/>
              <a:t> költségek is fixek (ha drága berendezést vásárol, akkor azt a következő </a:t>
            </a:r>
            <a:r>
              <a:rPr lang="hu-HU" sz="2100" dirty="0"/>
              <a:t>néhány évben le tudja írni).</a:t>
            </a:r>
          </a:p>
          <a:p>
            <a:pPr marL="0" indent="0" algn="just">
              <a:buNone/>
            </a:pPr>
            <a:r>
              <a:rPr lang="en-GB" sz="2100" dirty="0"/>
              <a:t>A </a:t>
            </a:r>
            <a:r>
              <a:rPr lang="en-GB" sz="2100" b="1" dirty="0" err="1"/>
              <a:t>változó</a:t>
            </a:r>
            <a:r>
              <a:rPr lang="en-GB" sz="2100" b="1" dirty="0"/>
              <a:t> </a:t>
            </a:r>
            <a:r>
              <a:rPr lang="en-GB" sz="2100" b="1" dirty="0" err="1"/>
              <a:t>költségek</a:t>
            </a:r>
            <a:r>
              <a:rPr lang="en-GB" sz="2100" b="1" dirty="0"/>
              <a:t> </a:t>
            </a:r>
            <a:r>
              <a:rPr lang="en-GB" sz="2100" dirty="0" err="1"/>
              <a:t>attól</a:t>
            </a:r>
            <a:r>
              <a:rPr lang="en-GB" sz="2100" dirty="0"/>
              <a:t> </a:t>
            </a:r>
            <a:r>
              <a:rPr lang="en-GB" sz="2100" dirty="0" err="1"/>
              <a:t>függenek</a:t>
            </a:r>
            <a:r>
              <a:rPr lang="en-GB" sz="2100" dirty="0"/>
              <a:t>, </a:t>
            </a:r>
            <a:r>
              <a:rPr lang="en-GB" sz="2100" dirty="0" err="1"/>
              <a:t>hogy</a:t>
            </a:r>
            <a:r>
              <a:rPr lang="en-GB" sz="2100" dirty="0"/>
              <a:t> </a:t>
            </a:r>
            <a:r>
              <a:rPr lang="en-GB" sz="2100" dirty="0" err="1"/>
              <a:t>mennyit</a:t>
            </a:r>
            <a:r>
              <a:rPr lang="en-GB" sz="2100" dirty="0"/>
              <a:t> </a:t>
            </a:r>
            <a:r>
              <a:rPr lang="en-GB" sz="2100" dirty="0" err="1"/>
              <a:t>termel</a:t>
            </a:r>
            <a:r>
              <a:rPr lang="hu-HU" sz="2100" dirty="0"/>
              <a:t> a vállalkozása</a:t>
            </a:r>
            <a:r>
              <a:rPr lang="en-GB" sz="2100" dirty="0"/>
              <a:t>. </a:t>
            </a:r>
          </a:p>
          <a:p>
            <a:pPr marL="342900" lvl="0" indent="-342900" algn="just">
              <a:lnSpc>
                <a:spcPct val="107000"/>
              </a:lnSpc>
              <a:buFont typeface="Times New Roman" panose="02020603050405020304" pitchFamily="18" charset="0"/>
              <a:buChar char="•"/>
              <a:tabLst>
                <a:tab pos="457200" algn="l"/>
              </a:tabLst>
            </a:pPr>
            <a:r>
              <a:rPr lang="hu-HU" sz="2400" dirty="0">
                <a:effectLst/>
                <a:latin typeface="Calibri" panose="020F0502020204030204" pitchFamily="34" charset="0"/>
                <a:ea typeface="Calibri" panose="020F0502020204030204" pitchFamily="34" charset="0"/>
                <a:cs typeface="Calibri" panose="020F0502020204030204" pitchFamily="34" charset="0"/>
              </a:rPr>
              <a:t>A tipikus változó költségek a termeléshez szükséges készletek - inputanyagok - költségei.</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tabLst>
                <a:tab pos="457200" algn="l"/>
              </a:tabLst>
            </a:pPr>
            <a:r>
              <a:rPr lang="hu-HU" sz="2400" dirty="0">
                <a:effectLst/>
                <a:latin typeface="Calibri" panose="020F0502020204030204" pitchFamily="34" charset="0"/>
                <a:ea typeface="Calibri" panose="020F0502020204030204" pitchFamily="34" charset="0"/>
                <a:cs typeface="Calibri" panose="020F0502020204030204" pitchFamily="34" charset="0"/>
              </a:rPr>
              <a:t>Az </a:t>
            </a:r>
            <a:r>
              <a:rPr lang="hu-HU"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egyszeri, alapítási költségek</a:t>
            </a:r>
            <a:r>
              <a:rPr lang="hu-HU" sz="2400" dirty="0">
                <a:effectLst/>
                <a:latin typeface="Calibri" panose="020F0502020204030204" pitchFamily="34" charset="0"/>
                <a:ea typeface="Calibri" panose="020F0502020204030204" pitchFamily="34" charset="0"/>
                <a:cs typeface="Calibri" panose="020F0502020204030204" pitchFamily="34" charset="0"/>
              </a:rPr>
              <a:t> közé tartoznak a cégalapítás jogi költségei, a logó és a webdesign, stb. </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tabLst>
                <a:tab pos="457200" algn="l"/>
              </a:tabLst>
            </a:pPr>
            <a:r>
              <a:rPr lang="hu-HU" sz="2400" dirty="0">
                <a:effectLst/>
                <a:latin typeface="Calibri" panose="020F0502020204030204" pitchFamily="34" charset="0"/>
                <a:ea typeface="Calibri" panose="020F0502020204030204" pitchFamily="34" charset="0"/>
                <a:cs typeface="Calibri" panose="020F0502020204030204" pitchFamily="34" charset="0"/>
              </a:rPr>
              <a:t>Számolja ki az összes költséget! Szükség esetén használjon </a:t>
            </a:r>
            <a:r>
              <a:rPr lang="hu-HU"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online eszközöket</a:t>
            </a:r>
            <a:r>
              <a:rPr lang="hu-HU" sz="2400" dirty="0">
                <a:effectLst/>
                <a:latin typeface="Calibri" panose="020F0502020204030204" pitchFamily="34" charset="0"/>
                <a:ea typeface="Calibri" panose="020F0502020204030204" pitchFamily="34" charset="0"/>
                <a:cs typeface="Calibri" panose="020F0502020204030204" pitchFamily="34" charset="0"/>
              </a:rPr>
              <a:t>. Fontolja meg a </a:t>
            </a:r>
            <a:r>
              <a:rPr lang="hu-HU"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költséghatékony megoldásokat</a:t>
            </a:r>
            <a:r>
              <a:rPr lang="hu-HU" sz="2400" dirty="0">
                <a:effectLst/>
                <a:latin typeface="Calibri" panose="020F0502020204030204" pitchFamily="34" charset="0"/>
                <a:ea typeface="Calibri" panose="020F0502020204030204" pitchFamily="34" charset="0"/>
                <a:cs typeface="Calibri" panose="020F0502020204030204" pitchFamily="34" charset="0"/>
              </a:rPr>
              <a:t>.</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93367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fontScale="85000" lnSpcReduction="10000"/>
          </a:bodyPr>
          <a:lstStyle/>
          <a:p>
            <a:pPr algn="just">
              <a:lnSpc>
                <a:spcPct val="120000"/>
              </a:lnSpc>
            </a:pPr>
            <a:r>
              <a:rPr lang="hu-HU" dirty="0"/>
              <a:t>Az egyszerű modellt egy előzetes </a:t>
            </a:r>
            <a:r>
              <a:rPr lang="hu-HU"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piackutatásra</a:t>
            </a:r>
            <a:r>
              <a:rPr lang="hu-HU" dirty="0"/>
              <a:t> kell építeni, amely részletesen vizsgálja: </a:t>
            </a:r>
          </a:p>
          <a:p>
            <a:pPr algn="just">
              <a:lnSpc>
                <a:spcPct val="120000"/>
              </a:lnSpc>
              <a:buFont typeface="Wingdings" panose="05000000000000000000" pitchFamily="2" charset="2"/>
              <a:buChar char="§"/>
            </a:pPr>
            <a:r>
              <a:rPr lang="hu-HU" dirty="0"/>
              <a:t>A potenciális vásárlókat - a lakosság mérete és elérhetősége, valamint az Ön termékeiért/szolgáltatásaiért való fizetési képességük. Ismerje meg a konkrét preferenciákat, részleteket, amelyeket jelenleg vásárolnak, és próbáljon meg hozzáférni a potenciális keresletükhöz az iránt, amit Ön kínálni kíván. </a:t>
            </a:r>
          </a:p>
          <a:p>
            <a:pPr algn="just">
              <a:lnSpc>
                <a:spcPct val="120000"/>
              </a:lnSpc>
              <a:buFont typeface="Wingdings" panose="05000000000000000000" pitchFamily="2" charset="2"/>
              <a:buChar char="§"/>
            </a:pPr>
            <a:r>
              <a:rPr lang="hu-HU" dirty="0"/>
              <a:t>Az Ön potenciális versenytársait - az adott piacon már jelen lévő vállalatok, ár/minőségi szintjük, elérésük a vásárlók tekintetében, marketing- és értékesítési stratégiáik stb. </a:t>
            </a:r>
          </a:p>
          <a:p>
            <a:pPr algn="just">
              <a:lnSpc>
                <a:spcPct val="120000"/>
              </a:lnSpc>
              <a:buFont typeface="Wingdings" panose="05000000000000000000" pitchFamily="2" charset="2"/>
              <a:buChar char="§"/>
            </a:pPr>
            <a:r>
              <a:rPr lang="hu-HU" dirty="0"/>
              <a:t>Az Ön potenciális munkatársait - legyenek azok az Ön jövőbeli beszállítói vagy más kisvállalkozások, akikkel nem közvetlenül versenyez, hanem együttműködik (pl. közös üzlet megnyitása, közös logisztika stb.). </a:t>
            </a:r>
          </a:p>
          <a:p>
            <a:pPr marL="342900" lvl="0" indent="-342900" algn="just">
              <a:lnSpc>
                <a:spcPct val="107000"/>
              </a:lnSpc>
              <a:spcAft>
                <a:spcPts val="800"/>
              </a:spcAft>
              <a:buFont typeface="Times New Roman" panose="02020603050405020304" pitchFamily="18" charset="0"/>
              <a:buChar char="•"/>
              <a:tabLst>
                <a:tab pos="457200" algn="l"/>
              </a:tabLst>
            </a:pPr>
            <a:r>
              <a:rPr lang="hu-HU"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Többféle módon </a:t>
            </a:r>
            <a:r>
              <a:rPr lang="hu-HU" sz="2000" dirty="0">
                <a:effectLst/>
                <a:latin typeface="Calibri" panose="020F0502020204030204" pitchFamily="34" charset="0"/>
                <a:ea typeface="Calibri" panose="020F0502020204030204" pitchFamily="34" charset="0"/>
                <a:cs typeface="Calibri" panose="020F0502020204030204" pitchFamily="34" charset="0"/>
              </a:rPr>
              <a:t>és </a:t>
            </a:r>
            <a:r>
              <a:rPr lang="hu-HU"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szakértői stratégiával </a:t>
            </a:r>
            <a:r>
              <a:rPr lang="hu-HU" sz="2000" dirty="0">
                <a:effectLst/>
                <a:latin typeface="Calibri" panose="020F0502020204030204" pitchFamily="34" charset="0"/>
                <a:ea typeface="Calibri" panose="020F0502020204030204" pitchFamily="34" charset="0"/>
                <a:cs typeface="Calibri" panose="020F0502020204030204" pitchFamily="34" charset="0"/>
              </a:rPr>
              <a:t>is megközelítheti a kutatást, és elegendő adat alapján </a:t>
            </a:r>
            <a:r>
              <a:rPr lang="hu-HU"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maga végezheti el</a:t>
            </a:r>
            <a:r>
              <a:rPr lang="hu-HU" sz="2000" dirty="0">
                <a:effectLst/>
                <a:latin typeface="Calibri" panose="020F0502020204030204" pitchFamily="34" charset="0"/>
                <a:ea typeface="Calibri" panose="020F0502020204030204" pitchFamily="34" charset="0"/>
                <a:cs typeface="Calibri" panose="020F0502020204030204" pitchFamily="34" charset="0"/>
              </a:rPr>
              <a:t>, vagy megbízhat valakit, hogy végezze el Ön helyett.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b="1" dirty="0"/>
          </a:p>
          <a:p>
            <a:pPr algn="just"/>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Nadpis 1">
            <a:extLst>
              <a:ext uri="{FF2B5EF4-FFF2-40B4-BE49-F238E27FC236}">
                <a16:creationId xmlns:a16="http://schemas.microsoft.com/office/drawing/2014/main" id="{E46FC8B3-8637-A2F6-367C-C32C50246D22}"/>
              </a:ext>
            </a:extLst>
          </p:cNvPr>
          <p:cNvSpPr txBox="1">
            <a:spLocks/>
          </p:cNvSpPr>
          <p:nvPr/>
        </p:nvSpPr>
        <p:spPr>
          <a:xfrm>
            <a:off x="1097280" y="26352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hu-HU" sz="4000" b="1" dirty="0"/>
              <a:t>1. FEJEZET</a:t>
            </a:r>
            <a:r>
              <a:rPr lang="es-ES" sz="4000" b="1" dirty="0"/>
              <a:t>: KKV-k üzleti modelljei (BM) </a:t>
            </a:r>
            <a:br>
              <a:rPr lang="hu-HU" sz="4000" b="1" dirty="0"/>
            </a:br>
            <a:r>
              <a:rPr lang="es-ES" sz="2800" dirty="0"/>
              <a:t>1.1. </a:t>
            </a:r>
            <a:r>
              <a:rPr lang="hu-HU" sz="2800" dirty="0"/>
              <a:t>Egyszerű </a:t>
            </a:r>
            <a:r>
              <a:rPr lang="es-ES" sz="2800" dirty="0"/>
              <a:t>modellek</a:t>
            </a:r>
            <a:endParaRPr lang="en-GB" dirty="0"/>
          </a:p>
        </p:txBody>
      </p:sp>
    </p:spTree>
    <p:extLst>
      <p:ext uri="{BB962C8B-B14F-4D97-AF65-F5344CB8AC3E}">
        <p14:creationId xmlns:p14="http://schemas.microsoft.com/office/powerpoint/2010/main" val="344285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853440" y="286603"/>
            <a:ext cx="10058400" cy="1450757"/>
          </a:xfrm>
        </p:spPr>
        <p:txBody>
          <a:bodyPr/>
          <a:lstStyle/>
          <a:p>
            <a:r>
              <a:rPr lang="hu-HU" sz="4000" b="1" dirty="0"/>
              <a:t>1. FEJEZET</a:t>
            </a:r>
            <a:r>
              <a:rPr lang="es-ES" sz="4000" b="1" dirty="0"/>
              <a:t>: KKV-k üzleti modelljei (</a:t>
            </a:r>
            <a:r>
              <a:rPr lang="hu-HU" sz="4000" b="1" dirty="0"/>
              <a:t>Ü</a:t>
            </a:r>
            <a:r>
              <a:rPr lang="es-ES" sz="4000" b="1" dirty="0"/>
              <a:t>M)</a:t>
            </a:r>
            <a:br>
              <a:rPr lang="en-GB" sz="4000" dirty="0"/>
            </a:br>
            <a:r>
              <a:rPr lang="en-GB" sz="2800" dirty="0"/>
              <a:t>1.2 A</a:t>
            </a:r>
            <a:r>
              <a:rPr lang="hu-HU" sz="2800" dirty="0"/>
              <a:t>lap</a:t>
            </a:r>
            <a:r>
              <a:rPr lang="en-GB" sz="2800" dirty="0" err="1"/>
              <a:t>szabályok</a:t>
            </a:r>
            <a:r>
              <a:rPr lang="hu-HU" sz="2800" dirty="0"/>
              <a:t> </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a:solidFill>
                  <a:schemeClr val="bg1"/>
                </a:solidFill>
                <a:latin typeface="system-ui"/>
              </a:rPr>
              <a:t>Az Európai Bizottság által e kiadvány elkészítéséhez nyújtott támogatás nem jelenti a tartalom jóváhagyását, amely kizárólag a szerzők véleményét tükrözi, és a Bizottság nem tehető felelőssé a benne foglalt információk bármilyen felhasználásáért.</a:t>
            </a:r>
            <a:r>
              <a:rPr lang="hu-HU" sz="120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853440" y="1845734"/>
            <a:ext cx="10302240" cy="4240106"/>
          </a:xfrm>
        </p:spPr>
        <p:txBody>
          <a:bodyPr>
            <a:normAutofit fontScale="92500" lnSpcReduction="20000"/>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Az üzleti modell egy általános keret, egy fő és általános megközelítés a vállalkozás működtetésére. Az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üzleti terv erre épül</a:t>
            </a:r>
            <a:r>
              <a:rPr lang="hu-HU" sz="1800" dirty="0">
                <a:effectLst/>
                <a:latin typeface="Calibri" panose="020F0502020204030204" pitchFamily="34" charset="0"/>
                <a:ea typeface="Calibri" panose="020F0502020204030204" pitchFamily="34" charset="0"/>
                <a:cs typeface="Calibri" panose="020F0502020204030204" pitchFamily="34" charset="0"/>
              </a:rPr>
              <a:t>, egy részletesebb és strukturáltabb, az Ön vállalkozására szabott információhalmazzal.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Kissé eltérő megközelítésben </a:t>
            </a:r>
            <a:r>
              <a:rPr lang="hu-HU" sz="1800" dirty="0">
                <a:effectLst/>
                <a:latin typeface="Calibri" panose="020F0502020204030204" pitchFamily="34" charset="0"/>
                <a:ea typeface="Calibri" panose="020F0502020204030204" pitchFamily="34" charset="0"/>
                <a:cs typeface="Calibri" panose="020F0502020204030204" pitchFamily="34" charset="0"/>
              </a:rPr>
              <a:t>az üzleti modell az Ön bevételszerzési folyamatát határozza meg, míg az üzleti terv az Ön céljait és stratégiáit. Valamennyi megközelítésben, az </a:t>
            </a:r>
            <a:r>
              <a:rPr lang="hu-H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üzleti terv az üzleti modellből származik</a:t>
            </a:r>
            <a:r>
              <a:rPr lang="hu-HU" sz="1800" dirty="0">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Az </a:t>
            </a:r>
            <a:r>
              <a:rPr lang="en-GB" sz="1800" dirty="0" err="1">
                <a:latin typeface="Calibri" panose="020F0502020204030204" pitchFamily="34" charset="0"/>
                <a:ea typeface="Calibri" panose="020F0502020204030204" pitchFamily="34" charset="0"/>
                <a:cs typeface="Calibri" panose="020F0502020204030204" pitchFamily="34" charset="0"/>
              </a:rPr>
              <a:t>üzleti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terv</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elkészítésekor</a:t>
            </a:r>
            <a:r>
              <a:rPr lang="hu-HU" sz="1800" dirty="0">
                <a:latin typeface="Calibri" panose="020F0502020204030204" pitchFamily="34" charset="0"/>
                <a:ea typeface="Calibri" panose="020F0502020204030204" pitchFamily="34" charset="0"/>
                <a:cs typeface="Calibri" panose="020F0502020204030204" pitchFamily="34" charset="0"/>
              </a:rPr>
              <a:t> ügyeljen az alábbiakra</a:t>
            </a:r>
            <a:r>
              <a:rPr lang="en-GB" sz="1800" dirty="0">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07000"/>
              </a:lnSpc>
              <a:spcAft>
                <a:spcPts val="800"/>
              </a:spcAft>
              <a:buFont typeface="Times New Roman" panose="02020603050405020304" pitchFamily="18" charset="0"/>
              <a:buChar char="•"/>
              <a:tabLst>
                <a:tab pos="457200" algn="l"/>
              </a:tabLst>
            </a:pPr>
            <a:r>
              <a:rPr lang="en-GB" sz="18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professzionális</a:t>
            </a:r>
            <a:r>
              <a:rPr lang="en-GB"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 </a:t>
            </a:r>
            <a:r>
              <a:rPr lang="en-GB" sz="18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számítási</a:t>
            </a:r>
            <a:r>
              <a:rPr lang="en-GB"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 </a:t>
            </a:r>
            <a:r>
              <a:rPr lang="en-GB" sz="18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eszközök</a:t>
            </a:r>
            <a:r>
              <a:rPr lang="en-GB"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használata</a:t>
            </a:r>
            <a:r>
              <a:rPr lang="en-GB" sz="1800" dirty="0">
                <a:effectLst/>
                <a:latin typeface="Calibri" panose="020F0502020204030204" pitchFamily="34" charset="0"/>
                <a:ea typeface="Calibri" panose="020F0502020204030204" pitchFamily="34" charset="0"/>
                <a:cs typeface="Calibri" panose="020F0502020204030204" pitchFamily="34" charset="0"/>
              </a:rPr>
              <a:t> (BM </a:t>
            </a:r>
            <a:r>
              <a:rPr lang="en-GB" sz="1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szoftverek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alkalmazások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stb</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ne </a:t>
            </a:r>
            <a:r>
              <a:rPr lang="en-GB" sz="1800" b="1" dirty="0" err="1">
                <a:effectLst/>
                <a:latin typeface="Calibri" panose="020F0502020204030204" pitchFamily="34" charset="0"/>
                <a:ea typeface="Calibri" panose="020F0502020204030204" pitchFamily="34" charset="0"/>
                <a:cs typeface="Calibri" panose="020F0502020204030204" pitchFamily="34" charset="0"/>
              </a:rPr>
              <a:t>habozzon</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err="1">
                <a:effectLst/>
                <a:latin typeface="Calibri" panose="020F0502020204030204" pitchFamily="34" charset="0"/>
                <a:ea typeface="Calibri" panose="020F0502020204030204" pitchFamily="34" charset="0"/>
                <a:cs typeface="Calibri" panose="020F0502020204030204" pitchFamily="34" charset="0"/>
              </a:rPr>
              <a:t>segítséget</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err="1">
                <a:effectLst/>
                <a:latin typeface="Calibri" panose="020F0502020204030204" pitchFamily="34" charset="0"/>
                <a:ea typeface="Calibri" panose="020F0502020204030204" pitchFamily="34" charset="0"/>
                <a:cs typeface="Calibri" panose="020F0502020204030204" pitchFamily="34" charset="0"/>
              </a:rPr>
              <a:t>kérni</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dirty="0" err="1">
                <a:effectLst/>
                <a:latin typeface="Calibri" panose="020F0502020204030204" pitchFamily="34" charset="0"/>
                <a:ea typeface="Calibri" panose="020F0502020204030204" pitchFamily="34" charset="0"/>
                <a:cs typeface="Calibri" panose="020F0502020204030204" pitchFamily="34" charset="0"/>
              </a:rPr>
              <a:t>tapasztaltabb</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vállalkozótól</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könyvelőtől</a:t>
            </a:r>
            <a:r>
              <a:rPr lang="en-GB" sz="1800" dirty="0">
                <a:effectLst/>
                <a:latin typeface="Calibri" panose="020F0502020204030204" pitchFamily="34" charset="0"/>
                <a:ea typeface="Calibri" panose="020F0502020204030204" pitchFamily="34" charset="0"/>
                <a:cs typeface="Calibri" panose="020F0502020204030204" pitchFamily="34" charset="0"/>
              </a:rPr>
              <a:t>, marketing </a:t>
            </a:r>
            <a:r>
              <a:rPr lang="en-GB" sz="1800" dirty="0" err="1">
                <a:effectLst/>
                <a:latin typeface="Calibri" panose="020F0502020204030204" pitchFamily="34" charset="0"/>
                <a:ea typeface="Calibri" panose="020F0502020204030204" pitchFamily="34" charset="0"/>
                <a:cs typeface="Calibri" panose="020F0502020204030204" pitchFamily="34" charset="0"/>
              </a:rPr>
              <a:t>szakembertől</a:t>
            </a:r>
            <a:r>
              <a:rPr lang="en-GB" sz="1800" dirty="0">
                <a:effectLst/>
                <a:latin typeface="Calibri" panose="020F0502020204030204" pitchFamily="34" charset="0"/>
                <a:ea typeface="Calibri" panose="020F0502020204030204" pitchFamily="34" charset="0"/>
                <a:cs typeface="Calibri" panose="020F0502020204030204" pitchFamily="34" charset="0"/>
              </a:rPr>
              <a:t>, a </a:t>
            </a:r>
            <a:r>
              <a:rPr lang="en-GB" sz="1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helyi</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 </a:t>
            </a:r>
            <a:r>
              <a:rPr lang="en-GB" sz="1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kereskedelmi</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 </a:t>
            </a:r>
            <a:r>
              <a:rPr lang="en-GB" sz="1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kamarától</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az</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EBN </a:t>
            </a:r>
            <a:r>
              <a:rPr lang="en-GB" sz="1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hálózatától</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stb</a:t>
            </a:r>
            <a:r>
              <a:rPr lang="en-GB" sz="1800" dirty="0">
                <a:effectLst/>
                <a:latin typeface="Calibri" panose="020F0502020204030204" pitchFamily="34" charset="0"/>
                <a:ea typeface="Calibri" panose="020F0502020204030204" pitchFamily="34" charset="0"/>
                <a:cs typeface="Calibri" panose="020F0502020204030204" pitchFamily="34" charset="0"/>
              </a:rPr>
              <a:t>.) Ha </a:t>
            </a:r>
            <a:r>
              <a:rPr lang="en-GB" sz="1800" dirty="0" err="1">
                <a:effectLst/>
                <a:latin typeface="Calibri" panose="020F0502020204030204" pitchFamily="34" charset="0"/>
                <a:ea typeface="Calibri" panose="020F0502020204030204" pitchFamily="34" charset="0"/>
                <a:cs typeface="Calibri" panose="020F0502020204030204" pitchFamily="34" charset="0"/>
              </a:rPr>
              <a:t>az</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egyiktől</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nem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kap</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elegendő</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segítséget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forduljon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másikhoz</a:t>
            </a:r>
            <a:r>
              <a:rPr lang="en-GB" sz="1800" dirty="0">
                <a:effectLst/>
                <a:latin typeface="Calibri" panose="020F0502020204030204" pitchFamily="34" charset="0"/>
                <a:ea typeface="Calibri" panose="020F0502020204030204" pitchFamily="34" charset="0"/>
                <a:cs typeface="Calibri" panose="020F0502020204030204" pitchFamily="34" charset="0"/>
              </a:rPr>
              <a:t>, ne </a:t>
            </a:r>
            <a:r>
              <a:rPr lang="en-GB" sz="1800" dirty="0" err="1">
                <a:effectLst/>
                <a:latin typeface="Calibri" panose="020F0502020204030204" pitchFamily="34" charset="0"/>
                <a:ea typeface="Calibri" panose="020F0502020204030204" pitchFamily="34" charset="0"/>
                <a:cs typeface="Calibri" panose="020F0502020204030204" pitchFamily="34" charset="0"/>
              </a:rPr>
              <a:t>adja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fel</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hu-HU" sz="1800" dirty="0">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tabLst>
                <a:tab pos="457200" algn="l"/>
              </a:tabLst>
            </a:pPr>
            <a:r>
              <a:rPr lang="hu-HU" sz="1800" u="sng" dirty="0">
                <a:effectLst/>
                <a:latin typeface="Calibri" panose="020F0502020204030204" pitchFamily="34" charset="0"/>
                <a:ea typeface="Calibri" panose="020F0502020204030204" pitchFamily="34" charset="0"/>
                <a:cs typeface="Calibri" panose="020F0502020204030204" pitchFamily="34" charset="0"/>
              </a:rPr>
              <a:t>Számítsa ki a költségeket és bevételeket </a:t>
            </a:r>
            <a:r>
              <a:rPr lang="hu-HU" sz="1800" b="1" dirty="0">
                <a:effectLst/>
                <a:latin typeface="Calibri" panose="020F0502020204030204" pitchFamily="34" charset="0"/>
                <a:ea typeface="Calibri" panose="020F0502020204030204" pitchFamily="34" charset="0"/>
                <a:cs typeface="Calibri" panose="020F0502020204030204" pitchFamily="34" charset="0"/>
              </a:rPr>
              <a:t>legalább éves, de inkább 3 éves alapon annak érdekében, hogy: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800" dirty="0">
                <a:effectLst/>
                <a:latin typeface="Calibri" panose="020F0502020204030204" pitchFamily="34" charset="0"/>
                <a:ea typeface="Calibri" panose="020F0502020204030204" pitchFamily="34" charset="0"/>
                <a:cs typeface="Calibri" panose="020F0502020204030204" pitchFamily="34" charset="0"/>
              </a:rPr>
              <a:t>lehetővé váljon mindenféle költség és bevétel kimutatása;</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800" dirty="0">
                <a:effectLst/>
                <a:latin typeface="Calibri" panose="020F0502020204030204" pitchFamily="34" charset="0"/>
                <a:ea typeface="Calibri" panose="020F0502020204030204" pitchFamily="34" charset="0"/>
                <a:cs typeface="Calibri" panose="020F0502020204030204" pitchFamily="34" charset="0"/>
              </a:rPr>
              <a:t>lehetővé váljon a trendek és dinamikák megjelenése.</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1"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68454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hu-HU" sz="4000" b="1" dirty="0"/>
              <a:t>1. FEJEZET</a:t>
            </a:r>
            <a:r>
              <a:rPr lang="es-ES" sz="4000" b="1" dirty="0"/>
              <a:t>: KKV-k üzleti modelljei (BM)</a:t>
            </a:r>
            <a:br>
              <a:rPr lang="en-GB" sz="4000" dirty="0"/>
            </a:br>
            <a:r>
              <a:rPr lang="en-GB" sz="2800" dirty="0"/>
              <a:t>1.2 A</a:t>
            </a:r>
            <a:r>
              <a:rPr lang="hu-HU" sz="2800" dirty="0"/>
              <a:t>lap</a:t>
            </a:r>
            <a:r>
              <a:rPr lang="en-GB" sz="2800" dirty="0" err="1"/>
              <a:t>szabályok</a:t>
            </a:r>
            <a:r>
              <a:rPr lang="hu-HU" sz="2800" dirty="0"/>
              <a:t> </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Az </a:t>
            </a:r>
            <a:r>
              <a:rPr lang="en-US" sz="1200" dirty="0" err="1">
                <a:solidFill>
                  <a:schemeClr val="bg1"/>
                </a:solidFill>
                <a:latin typeface="system-ui"/>
              </a:rPr>
              <a:t>Európai</a:t>
            </a:r>
            <a:r>
              <a:rPr lang="en-US" sz="1200" dirty="0">
                <a:solidFill>
                  <a:schemeClr val="bg1"/>
                </a:solidFill>
                <a:latin typeface="system-ui"/>
              </a:rPr>
              <a:t>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által</a:t>
            </a:r>
            <a:r>
              <a:rPr lang="en-US" sz="1200" dirty="0">
                <a:solidFill>
                  <a:schemeClr val="bg1"/>
                </a:solidFill>
                <a:latin typeface="system-ui"/>
              </a:rPr>
              <a:t> e </a:t>
            </a:r>
            <a:r>
              <a:rPr lang="en-US" sz="1200" dirty="0" err="1">
                <a:solidFill>
                  <a:schemeClr val="bg1"/>
                </a:solidFill>
                <a:latin typeface="system-ui"/>
              </a:rPr>
              <a:t>kiadvány</a:t>
            </a:r>
            <a:r>
              <a:rPr lang="en-US" sz="1200" dirty="0">
                <a:solidFill>
                  <a:schemeClr val="bg1"/>
                </a:solidFill>
                <a:latin typeface="system-ui"/>
              </a:rPr>
              <a:t> </a:t>
            </a:r>
            <a:r>
              <a:rPr lang="en-US" sz="1200" dirty="0" err="1">
                <a:solidFill>
                  <a:schemeClr val="bg1"/>
                </a:solidFill>
                <a:latin typeface="system-ui"/>
              </a:rPr>
              <a:t>elkészítéséhez</a:t>
            </a:r>
            <a:r>
              <a:rPr lang="en-US" sz="1200" dirty="0">
                <a:solidFill>
                  <a:schemeClr val="bg1"/>
                </a:solidFill>
                <a:latin typeface="system-ui"/>
              </a:rPr>
              <a:t> </a:t>
            </a:r>
            <a:r>
              <a:rPr lang="en-US" sz="1200" dirty="0" err="1">
                <a:solidFill>
                  <a:schemeClr val="bg1"/>
                </a:solidFill>
                <a:latin typeface="system-ui"/>
              </a:rPr>
              <a:t>nyújtott</a:t>
            </a:r>
            <a:r>
              <a:rPr lang="en-US" sz="1200" dirty="0">
                <a:solidFill>
                  <a:schemeClr val="bg1"/>
                </a:solidFill>
                <a:latin typeface="system-ui"/>
              </a:rPr>
              <a:t> </a:t>
            </a:r>
            <a:r>
              <a:rPr lang="en-US" sz="1200" dirty="0" err="1">
                <a:solidFill>
                  <a:schemeClr val="bg1"/>
                </a:solidFill>
                <a:latin typeface="system-ui"/>
              </a:rPr>
              <a:t>támogatás</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jelenti</a:t>
            </a:r>
            <a:r>
              <a:rPr lang="en-US" sz="1200" dirty="0">
                <a:solidFill>
                  <a:schemeClr val="bg1"/>
                </a:solidFill>
                <a:latin typeface="system-ui"/>
              </a:rPr>
              <a:t> a </a:t>
            </a:r>
            <a:r>
              <a:rPr lang="en-US" sz="1200" dirty="0" err="1">
                <a:solidFill>
                  <a:schemeClr val="bg1"/>
                </a:solidFill>
                <a:latin typeface="system-ui"/>
              </a:rPr>
              <a:t>tartalom</a:t>
            </a:r>
            <a:r>
              <a:rPr lang="en-US" sz="1200" dirty="0">
                <a:solidFill>
                  <a:schemeClr val="bg1"/>
                </a:solidFill>
                <a:latin typeface="system-ui"/>
              </a:rPr>
              <a:t> </a:t>
            </a:r>
            <a:r>
              <a:rPr lang="en-US" sz="1200" dirty="0" err="1">
                <a:solidFill>
                  <a:schemeClr val="bg1"/>
                </a:solidFill>
                <a:latin typeface="system-ui"/>
              </a:rPr>
              <a:t>jóváhagyását</a:t>
            </a:r>
            <a:r>
              <a:rPr lang="en-US" sz="1200" dirty="0">
                <a:solidFill>
                  <a:schemeClr val="bg1"/>
                </a:solidFill>
                <a:latin typeface="system-ui"/>
              </a:rPr>
              <a:t>, </a:t>
            </a:r>
            <a:r>
              <a:rPr lang="en-US" sz="1200" dirty="0" err="1">
                <a:solidFill>
                  <a:schemeClr val="bg1"/>
                </a:solidFill>
                <a:latin typeface="system-ui"/>
              </a:rPr>
              <a:t>amely</a:t>
            </a:r>
            <a:r>
              <a:rPr lang="en-US" sz="1200" dirty="0">
                <a:solidFill>
                  <a:schemeClr val="bg1"/>
                </a:solidFill>
                <a:latin typeface="system-ui"/>
              </a:rPr>
              <a:t> </a:t>
            </a:r>
            <a:r>
              <a:rPr lang="en-US" sz="1200" dirty="0" err="1">
                <a:solidFill>
                  <a:schemeClr val="bg1"/>
                </a:solidFill>
                <a:latin typeface="system-ui"/>
              </a:rPr>
              <a:t>kizárólag</a:t>
            </a:r>
            <a:r>
              <a:rPr lang="en-US" sz="1200" dirty="0">
                <a:solidFill>
                  <a:schemeClr val="bg1"/>
                </a:solidFill>
                <a:latin typeface="system-ui"/>
              </a:rPr>
              <a:t> a </a:t>
            </a:r>
            <a:r>
              <a:rPr lang="en-US" sz="1200" dirty="0" err="1">
                <a:solidFill>
                  <a:schemeClr val="bg1"/>
                </a:solidFill>
                <a:latin typeface="system-ui"/>
              </a:rPr>
              <a:t>szerzők</a:t>
            </a:r>
            <a:r>
              <a:rPr lang="en-US" sz="1200" dirty="0">
                <a:solidFill>
                  <a:schemeClr val="bg1"/>
                </a:solidFill>
                <a:latin typeface="system-ui"/>
              </a:rPr>
              <a:t> </a:t>
            </a:r>
            <a:r>
              <a:rPr lang="en-US" sz="1200" dirty="0" err="1">
                <a:solidFill>
                  <a:schemeClr val="bg1"/>
                </a:solidFill>
                <a:latin typeface="system-ui"/>
              </a:rPr>
              <a:t>véleményét</a:t>
            </a:r>
            <a:r>
              <a:rPr lang="en-US" sz="1200" dirty="0">
                <a:solidFill>
                  <a:schemeClr val="bg1"/>
                </a:solidFill>
                <a:latin typeface="system-ui"/>
              </a:rPr>
              <a:t> </a:t>
            </a:r>
            <a:r>
              <a:rPr lang="en-US" sz="1200" dirty="0" err="1">
                <a:solidFill>
                  <a:schemeClr val="bg1"/>
                </a:solidFill>
                <a:latin typeface="system-ui"/>
              </a:rPr>
              <a:t>tükrözi</a:t>
            </a:r>
            <a:r>
              <a:rPr lang="en-US" sz="1200" dirty="0">
                <a:solidFill>
                  <a:schemeClr val="bg1"/>
                </a:solidFill>
                <a:latin typeface="system-ui"/>
              </a:rPr>
              <a:t>, </a:t>
            </a:r>
            <a:r>
              <a:rPr lang="en-US" sz="1200" dirty="0" err="1">
                <a:solidFill>
                  <a:schemeClr val="bg1"/>
                </a:solidFill>
                <a:latin typeface="system-ui"/>
              </a:rPr>
              <a:t>és</a:t>
            </a:r>
            <a:r>
              <a:rPr lang="en-US" sz="1200" dirty="0">
                <a:solidFill>
                  <a:schemeClr val="bg1"/>
                </a:solidFill>
                <a:latin typeface="system-ui"/>
              </a:rPr>
              <a:t> a </a:t>
            </a:r>
            <a:r>
              <a:rPr lang="en-US" sz="1200" dirty="0" err="1">
                <a:solidFill>
                  <a:schemeClr val="bg1"/>
                </a:solidFill>
                <a:latin typeface="system-ui"/>
              </a:rPr>
              <a:t>Bizottság</a:t>
            </a:r>
            <a:r>
              <a:rPr lang="en-US" sz="1200" dirty="0">
                <a:solidFill>
                  <a:schemeClr val="bg1"/>
                </a:solidFill>
                <a:latin typeface="system-ui"/>
              </a:rPr>
              <a:t> </a:t>
            </a:r>
            <a:r>
              <a:rPr lang="en-US" sz="1200" dirty="0" err="1">
                <a:solidFill>
                  <a:schemeClr val="bg1"/>
                </a:solidFill>
                <a:latin typeface="system-ui"/>
              </a:rPr>
              <a:t>nem</a:t>
            </a:r>
            <a:r>
              <a:rPr lang="en-US" sz="1200" dirty="0">
                <a:solidFill>
                  <a:schemeClr val="bg1"/>
                </a:solidFill>
                <a:latin typeface="system-ui"/>
              </a:rPr>
              <a:t> </a:t>
            </a:r>
            <a:r>
              <a:rPr lang="en-US" sz="1200" dirty="0" err="1">
                <a:solidFill>
                  <a:schemeClr val="bg1"/>
                </a:solidFill>
                <a:latin typeface="system-ui"/>
              </a:rPr>
              <a:t>tehető</a:t>
            </a:r>
            <a:r>
              <a:rPr lang="en-US" sz="1200" dirty="0">
                <a:solidFill>
                  <a:schemeClr val="bg1"/>
                </a:solidFill>
                <a:latin typeface="system-ui"/>
              </a:rPr>
              <a:t> </a:t>
            </a:r>
            <a:r>
              <a:rPr lang="en-US" sz="1200" dirty="0" err="1">
                <a:solidFill>
                  <a:schemeClr val="bg1"/>
                </a:solidFill>
                <a:latin typeface="system-ui"/>
              </a:rPr>
              <a:t>felelőssé</a:t>
            </a:r>
            <a:r>
              <a:rPr lang="en-US" sz="1200" dirty="0">
                <a:solidFill>
                  <a:schemeClr val="bg1"/>
                </a:solidFill>
                <a:latin typeface="system-ui"/>
              </a:rPr>
              <a:t> a benne </a:t>
            </a:r>
            <a:r>
              <a:rPr lang="en-US" sz="1200" dirty="0" err="1">
                <a:solidFill>
                  <a:schemeClr val="bg1"/>
                </a:solidFill>
                <a:latin typeface="system-ui"/>
              </a:rPr>
              <a:t>foglalt</a:t>
            </a:r>
            <a:r>
              <a:rPr lang="en-US" sz="1200" dirty="0">
                <a:solidFill>
                  <a:schemeClr val="bg1"/>
                </a:solidFill>
                <a:latin typeface="system-ui"/>
              </a:rPr>
              <a:t> </a:t>
            </a:r>
            <a:r>
              <a:rPr lang="en-US" sz="1200" dirty="0" err="1">
                <a:solidFill>
                  <a:schemeClr val="bg1"/>
                </a:solidFill>
                <a:latin typeface="system-ui"/>
              </a:rPr>
              <a:t>információk</a:t>
            </a:r>
            <a:r>
              <a:rPr lang="en-US" sz="1200" dirty="0">
                <a:solidFill>
                  <a:schemeClr val="bg1"/>
                </a:solidFill>
                <a:latin typeface="system-ui"/>
              </a:rPr>
              <a:t> </a:t>
            </a:r>
            <a:r>
              <a:rPr lang="en-US" sz="1200" dirty="0" err="1">
                <a:solidFill>
                  <a:schemeClr val="bg1"/>
                </a:solidFill>
                <a:latin typeface="system-ui"/>
              </a:rPr>
              <a:t>bármilyen</a:t>
            </a:r>
            <a:r>
              <a:rPr lang="en-US" sz="1200" dirty="0">
                <a:solidFill>
                  <a:schemeClr val="bg1"/>
                </a:solidFill>
                <a:latin typeface="system-ui"/>
              </a:rPr>
              <a:t> </a:t>
            </a:r>
            <a:r>
              <a:rPr lang="en-US" sz="1200" dirty="0" err="1">
                <a:solidFill>
                  <a:schemeClr val="bg1"/>
                </a:solidFill>
                <a:latin typeface="system-ui"/>
              </a:rPr>
              <a:t>felhasználásáért</a:t>
            </a:r>
            <a:r>
              <a:rPr lang="en-US" sz="1200" dirty="0">
                <a:solidFill>
                  <a:schemeClr val="bg1"/>
                </a:solidFill>
                <a:latin typeface="system-ui"/>
              </a:rPr>
              <a:t>.</a:t>
            </a:r>
            <a:r>
              <a:rPr lang="hu-HU" sz="1200" dirty="0">
                <a:solidFill>
                  <a:schemeClr val="bg1"/>
                </a:solidFill>
                <a:latin typeface="system-ui"/>
              </a:rPr>
              <a:t> </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881743" y="1845734"/>
            <a:ext cx="10243457" cy="3656995"/>
          </a:xfrm>
        </p:spPr>
        <p:txBody>
          <a:bodyPr>
            <a:noAutofit/>
          </a:bodyPr>
          <a:lstStyle/>
          <a:p>
            <a:pPr algn="just">
              <a:lnSpc>
                <a:spcPct val="107000"/>
              </a:lnSpc>
              <a:spcAft>
                <a:spcPts val="800"/>
              </a:spcAft>
            </a:pPr>
            <a:r>
              <a:rPr lang="en-GB" sz="1600" u="sng" dirty="0" err="1">
                <a:effectLst/>
                <a:latin typeface="Calibri" panose="020F0502020204030204" pitchFamily="34" charset="0"/>
                <a:ea typeface="Calibri" panose="020F0502020204030204" pitchFamily="34" charset="0"/>
                <a:cs typeface="Calibri" panose="020F0502020204030204" pitchFamily="34" charset="0"/>
              </a:rPr>
              <a:t>Nézze</a:t>
            </a:r>
            <a:r>
              <a:rPr lang="en-GB" sz="1600" u="sng" dirty="0">
                <a:effectLst/>
                <a:latin typeface="Calibri" panose="020F0502020204030204" pitchFamily="34" charset="0"/>
                <a:ea typeface="Calibri" panose="020F0502020204030204" pitchFamily="34" charset="0"/>
                <a:cs typeface="Calibri" panose="020F0502020204030204" pitchFamily="34" charset="0"/>
              </a:rPr>
              <a:t> meg a </a:t>
            </a:r>
            <a:r>
              <a:rPr lang="en-GB" sz="1600" u="sng" dirty="0" err="1">
                <a:effectLst/>
                <a:latin typeface="Calibri" panose="020F0502020204030204" pitchFamily="34" charset="0"/>
                <a:ea typeface="Calibri" panose="020F0502020204030204" pitchFamily="34" charset="0"/>
                <a:cs typeface="Calibri" panose="020F0502020204030204" pitchFamily="34" charset="0"/>
              </a:rPr>
              <a:t>témákat</a:t>
            </a:r>
            <a:r>
              <a:rPr lang="en-GB" sz="1600" u="sng" dirty="0">
                <a:effectLst/>
                <a:latin typeface="Calibri" panose="020F0502020204030204" pitchFamily="34" charset="0"/>
                <a:ea typeface="Calibri" panose="020F0502020204030204" pitchFamily="34" charset="0"/>
                <a:cs typeface="Calibri" panose="020F0502020204030204" pitchFamily="34" charset="0"/>
              </a:rPr>
              <a:t> </a:t>
            </a:r>
            <a:r>
              <a:rPr lang="en-GB"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minden</a:t>
            </a:r>
            <a:r>
              <a:rPr lang="en-GB"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GB"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oldalról</a:t>
            </a:r>
            <a:r>
              <a:rPr lang="en-GB" sz="1600" u="sng" dirty="0">
                <a:effectLst/>
                <a:latin typeface="Calibri" panose="020F0502020204030204" pitchFamily="34" charset="0"/>
                <a:ea typeface="Calibri" panose="020F0502020204030204" pitchFamily="34" charset="0"/>
                <a:cs typeface="Calibri" panose="020F0502020204030204" pitchFamily="34" charset="0"/>
              </a:rPr>
              <a:t>, </a:t>
            </a:r>
            <a:r>
              <a:rPr lang="en-GB" sz="1600" u="sng" dirty="0" err="1">
                <a:effectLst/>
                <a:latin typeface="Calibri" panose="020F0502020204030204" pitchFamily="34" charset="0"/>
                <a:ea typeface="Calibri" panose="020F0502020204030204" pitchFamily="34" charset="0"/>
                <a:cs typeface="Calibri" panose="020F0502020204030204" pitchFamily="34" charset="0"/>
              </a:rPr>
              <a:t>hogy</a:t>
            </a:r>
            <a:r>
              <a:rPr lang="en-GB" sz="1600" u="sng" dirty="0">
                <a:effectLst/>
                <a:latin typeface="Calibri" panose="020F0502020204030204" pitchFamily="34" charset="0"/>
                <a:ea typeface="Calibri" panose="020F0502020204030204" pitchFamily="34" charset="0"/>
                <a:cs typeface="Calibri" panose="020F0502020204030204" pitchFamily="34" charset="0"/>
              </a:rPr>
              <a:t> </a:t>
            </a:r>
            <a:r>
              <a:rPr lang="en-GB" sz="1600" u="sng" dirty="0" err="1">
                <a:effectLst/>
                <a:latin typeface="Calibri" panose="020F0502020204030204" pitchFamily="34" charset="0"/>
                <a:ea typeface="Calibri" panose="020F0502020204030204" pitchFamily="34" charset="0"/>
                <a:cs typeface="Calibri" panose="020F0502020204030204" pitchFamily="34" charset="0"/>
              </a:rPr>
              <a:t>megtalálja</a:t>
            </a:r>
            <a:r>
              <a:rPr lang="en-GB" sz="1600" u="sng" dirty="0">
                <a:effectLst/>
                <a:latin typeface="Calibri" panose="020F0502020204030204" pitchFamily="34" charset="0"/>
                <a:ea typeface="Calibri" panose="020F0502020204030204" pitchFamily="34" charset="0"/>
                <a:cs typeface="Calibri" panose="020F0502020204030204" pitchFamily="34" charset="0"/>
              </a:rPr>
              <a:t> a </a:t>
            </a:r>
            <a:r>
              <a:rPr lang="en-GB" sz="1600" u="sng" dirty="0" err="1">
                <a:effectLst/>
                <a:latin typeface="Calibri" panose="020F0502020204030204" pitchFamily="34" charset="0"/>
                <a:ea typeface="Calibri" panose="020F0502020204030204" pitchFamily="34" charset="0"/>
                <a:cs typeface="Calibri" panose="020F0502020204030204" pitchFamily="34" charset="0"/>
              </a:rPr>
              <a:t>rejtett</a:t>
            </a:r>
            <a:r>
              <a:rPr lang="en-GB" sz="1600" u="sng" dirty="0">
                <a:effectLst/>
                <a:latin typeface="Calibri" panose="020F0502020204030204" pitchFamily="34" charset="0"/>
                <a:ea typeface="Calibri" panose="020F0502020204030204" pitchFamily="34" charset="0"/>
                <a:cs typeface="Calibri" panose="020F0502020204030204" pitchFamily="34" charset="0"/>
              </a:rPr>
              <a:t> </a:t>
            </a:r>
            <a:r>
              <a:rPr lang="en-GB" sz="1600" u="sng" dirty="0" err="1">
                <a:effectLst/>
                <a:latin typeface="Calibri" panose="020F0502020204030204" pitchFamily="34" charset="0"/>
                <a:ea typeface="Calibri" panose="020F0502020204030204" pitchFamily="34" charset="0"/>
                <a:cs typeface="Calibri" panose="020F0502020204030204" pitchFamily="34" charset="0"/>
              </a:rPr>
              <a:t>költségeket</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b="1" dirty="0" err="1">
                <a:effectLst/>
                <a:latin typeface="Calibri" panose="020F0502020204030204" pitchFamily="34" charset="0"/>
                <a:ea typeface="Calibri" panose="020F0502020204030204" pitchFamily="34" charset="0"/>
                <a:cs typeface="Calibri" panose="020F0502020204030204" pitchFamily="34" charset="0"/>
              </a:rPr>
              <a:t>és</a:t>
            </a:r>
            <a:r>
              <a:rPr lang="en-GB" sz="1600" b="1" dirty="0">
                <a:effectLst/>
                <a:latin typeface="Calibri" panose="020F0502020204030204" pitchFamily="34" charset="0"/>
                <a:ea typeface="Calibri" panose="020F0502020204030204" pitchFamily="34" charset="0"/>
                <a:cs typeface="Calibri" panose="020F0502020204030204" pitchFamily="34" charset="0"/>
              </a:rPr>
              <a:t> a </a:t>
            </a:r>
            <a:r>
              <a:rPr lang="en-GB" sz="1600" b="1" dirty="0" err="1">
                <a:effectLst/>
                <a:latin typeface="Calibri" panose="020F0502020204030204" pitchFamily="34" charset="0"/>
                <a:ea typeface="Calibri" panose="020F0502020204030204" pitchFamily="34" charset="0"/>
                <a:cs typeface="Calibri" panose="020F0502020204030204" pitchFamily="34" charset="0"/>
              </a:rPr>
              <a:t>további</a:t>
            </a:r>
            <a:r>
              <a:rPr lang="en-GB" sz="1600" b="1" dirty="0">
                <a:effectLst/>
                <a:latin typeface="Calibri" panose="020F0502020204030204" pitchFamily="34" charset="0"/>
                <a:ea typeface="Calibri" panose="020F0502020204030204" pitchFamily="34" charset="0"/>
                <a:cs typeface="Calibri" panose="020F0502020204030204" pitchFamily="34" charset="0"/>
              </a:rPr>
              <a:t> </a:t>
            </a:r>
            <a:r>
              <a:rPr lang="en-GB" sz="1600" b="1" dirty="0" err="1">
                <a:effectLst/>
                <a:latin typeface="Calibri" panose="020F0502020204030204" pitchFamily="34" charset="0"/>
                <a:ea typeface="Calibri" panose="020F0502020204030204" pitchFamily="34" charset="0"/>
                <a:cs typeface="Calibri" panose="020F0502020204030204" pitchFamily="34" charset="0"/>
              </a:rPr>
              <a:t>bevételi</a:t>
            </a:r>
            <a:r>
              <a:rPr lang="en-GB" sz="1600" b="1" dirty="0">
                <a:effectLst/>
                <a:latin typeface="Calibri" panose="020F0502020204030204" pitchFamily="34" charset="0"/>
                <a:ea typeface="Calibri" panose="020F0502020204030204" pitchFamily="34" charset="0"/>
                <a:cs typeface="Calibri" panose="020F0502020204030204" pitchFamily="34" charset="0"/>
              </a:rPr>
              <a:t> </a:t>
            </a:r>
            <a:r>
              <a:rPr lang="en-GB" sz="1600" b="1" dirty="0" err="1">
                <a:effectLst/>
                <a:latin typeface="Calibri" panose="020F0502020204030204" pitchFamily="34" charset="0"/>
                <a:ea typeface="Calibri" panose="020F0502020204030204" pitchFamily="34" charset="0"/>
                <a:cs typeface="Calibri" panose="020F0502020204030204" pitchFamily="34" charset="0"/>
              </a:rPr>
              <a:t>lehetőségeket</a:t>
            </a:r>
            <a:r>
              <a:rPr lang="en-GB" sz="1600" b="1" dirty="0">
                <a:effectLst/>
                <a:latin typeface="Calibri" panose="020F0502020204030204" pitchFamily="34" charset="0"/>
                <a:ea typeface="Calibri" panose="020F0502020204030204" pitchFamily="34" charset="0"/>
                <a:cs typeface="Calibri" panose="020F0502020204030204" pitchFamily="34" charset="0"/>
              </a:rPr>
              <a:t>.</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600" dirty="0"/>
              <a:t> </a:t>
            </a:r>
            <a:r>
              <a:rPr lang="en-GB" sz="1600" dirty="0">
                <a:effectLst/>
                <a:latin typeface="Calibri" panose="020F0502020204030204" pitchFamily="34" charset="0"/>
                <a:ea typeface="Calibri" panose="020F0502020204030204" pitchFamily="34" charset="0"/>
                <a:cs typeface="Calibri" panose="020F0502020204030204" pitchFamily="34" charset="0"/>
              </a:rPr>
              <a:t>A </a:t>
            </a:r>
            <a:r>
              <a:rPr lang="en-GB" sz="1600" dirty="0" err="1">
                <a:effectLst/>
                <a:latin typeface="Calibri" panose="020F0502020204030204" pitchFamily="34" charset="0"/>
                <a:ea typeface="Calibri" panose="020F0502020204030204" pitchFamily="34" charset="0"/>
                <a:cs typeface="Calibri" panose="020F0502020204030204" pitchFamily="34" charset="0"/>
              </a:rPr>
              <a:t>költségek</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esetében</a:t>
            </a:r>
            <a:r>
              <a:rPr lang="en-GB" sz="1600" dirty="0">
                <a:effectLst/>
                <a:latin typeface="Calibri" panose="020F0502020204030204" pitchFamily="34" charset="0"/>
                <a:ea typeface="Calibri" panose="020F0502020204030204" pitchFamily="34" charset="0"/>
                <a:cs typeface="Calibri" panose="020F0502020204030204" pitchFamily="34" charset="0"/>
              </a:rPr>
              <a:t> ne </a:t>
            </a:r>
            <a:r>
              <a:rPr lang="en-GB" sz="1600" dirty="0" err="1">
                <a:effectLst/>
                <a:latin typeface="Calibri" panose="020F0502020204030204" pitchFamily="34" charset="0"/>
                <a:ea typeface="Calibri" panose="020F0502020204030204" pitchFamily="34" charset="0"/>
                <a:cs typeface="Calibri" panose="020F0502020204030204" pitchFamily="34" charset="0"/>
              </a:rPr>
              <a:t>csak</a:t>
            </a:r>
            <a:r>
              <a:rPr lang="en-GB" sz="1600" dirty="0">
                <a:effectLst/>
                <a:latin typeface="Calibri" panose="020F0502020204030204" pitchFamily="34" charset="0"/>
                <a:ea typeface="Calibri" panose="020F0502020204030204" pitchFamily="34" charset="0"/>
                <a:cs typeface="Calibri" panose="020F0502020204030204" pitchFamily="34" charset="0"/>
              </a:rPr>
              <a:t> a </a:t>
            </a:r>
            <a:r>
              <a:rPr lang="en-GB" sz="1600" dirty="0" err="1">
                <a:effectLst/>
                <a:latin typeface="Calibri" panose="020F0502020204030204" pitchFamily="34" charset="0"/>
                <a:ea typeface="Calibri" panose="020F0502020204030204" pitchFamily="34" charset="0"/>
                <a:cs typeface="Calibri" panose="020F0502020204030204" pitchFamily="34" charset="0"/>
              </a:rPr>
              <a:t>rendszeres</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költségekre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gondoljon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hanem</a:t>
            </a:r>
            <a:r>
              <a:rPr lang="en-GB" sz="1600" dirty="0">
                <a:effectLst/>
                <a:latin typeface="Calibri" panose="020F0502020204030204" pitchFamily="34" charset="0"/>
                <a:ea typeface="Calibri" panose="020F0502020204030204" pitchFamily="34" charset="0"/>
                <a:cs typeface="Calibri" panose="020F0502020204030204" pitchFamily="34" charset="0"/>
              </a:rPr>
              <a:t> a </a:t>
            </a:r>
            <a:r>
              <a:rPr lang="en-GB" sz="1600" dirty="0" err="1">
                <a:effectLst/>
                <a:latin typeface="Calibri" panose="020F0502020204030204" pitchFamily="34" charset="0"/>
                <a:ea typeface="Calibri" panose="020F0502020204030204" pitchFamily="34" charset="0"/>
                <a:cs typeface="Calibri" panose="020F0502020204030204" pitchFamily="34" charset="0"/>
              </a:rPr>
              <a:t>potenciális</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nem</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gyakori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tételekre</a:t>
            </a:r>
            <a:r>
              <a:rPr lang="en-GB" sz="1600" dirty="0">
                <a:effectLst/>
                <a:latin typeface="Calibri" panose="020F0502020204030204" pitchFamily="34" charset="0"/>
                <a:ea typeface="Calibri" panose="020F0502020204030204" pitchFamily="34" charset="0"/>
                <a:cs typeface="Calibri" panose="020F0502020204030204" pitchFamily="34" charset="0"/>
              </a:rPr>
              <a:t> is (</a:t>
            </a:r>
            <a:r>
              <a:rPr lang="en-GB" sz="1600" dirty="0" err="1">
                <a:effectLst/>
                <a:latin typeface="Calibri" panose="020F0502020204030204" pitchFamily="34" charset="0"/>
                <a:ea typeface="Calibri" panose="020F0502020204030204" pitchFamily="34" charset="0"/>
                <a:cs typeface="Calibri" panose="020F0502020204030204" pitchFamily="34" charset="0"/>
              </a:rPr>
              <a:t>például</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jogi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költségek</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stb</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Néhány</a:t>
            </a:r>
            <a:r>
              <a:rPr lang="en-GB"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n-GB"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rejtett</a:t>
            </a:r>
            <a:r>
              <a:rPr lang="en-GB"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n-GB" sz="16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költség</a:t>
            </a:r>
            <a:r>
              <a:rPr lang="en-GB"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n-GB" sz="1600" dirty="0">
                <a:effectLst/>
                <a:latin typeface="Calibri" panose="020F0502020204030204" pitchFamily="34" charset="0"/>
                <a:ea typeface="Calibri" panose="020F0502020204030204" pitchFamily="34" charset="0"/>
                <a:cs typeface="Calibri" panose="020F0502020204030204" pitchFamily="34" charset="0"/>
              </a:rPr>
              <a:t>a </a:t>
            </a:r>
            <a:r>
              <a:rPr lang="en-GB" sz="1600" dirty="0" err="1">
                <a:effectLst/>
                <a:latin typeface="Calibri" panose="020F0502020204030204" pitchFamily="34" charset="0"/>
                <a:ea typeface="Calibri" panose="020F0502020204030204" pitchFamily="34" charset="0"/>
                <a:cs typeface="Calibri" panose="020F0502020204030204" pitchFamily="34" charset="0"/>
              </a:rPr>
              <a:t>nem</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optimális</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munka</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és</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folyamatszervezésben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rejlik</a:t>
            </a: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n-GB" sz="1600" dirty="0">
                <a:effectLst/>
                <a:latin typeface="Calibri" panose="020F0502020204030204" pitchFamily="34" charset="0"/>
                <a:ea typeface="Calibri" panose="020F0502020204030204" pitchFamily="34" charset="0"/>
                <a:cs typeface="Calibri" panose="020F0502020204030204" pitchFamily="34" charset="0"/>
              </a:rPr>
              <a:t>A </a:t>
            </a:r>
            <a:r>
              <a:rPr lang="en-GB" sz="1600" dirty="0" err="1">
                <a:effectLst/>
                <a:latin typeface="Calibri" panose="020F0502020204030204" pitchFamily="34" charset="0"/>
                <a:ea typeface="Calibri" panose="020F0502020204030204" pitchFamily="34" charset="0"/>
                <a:cs typeface="Calibri" panose="020F0502020204030204" pitchFamily="34" charset="0"/>
              </a:rPr>
              <a:t>bevételek</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esetében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gondoljon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az</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eszközeire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más</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szemszögből</a:t>
            </a:r>
            <a:r>
              <a:rPr lang="en-GB" sz="1600" dirty="0">
                <a:effectLst/>
                <a:latin typeface="Calibri" panose="020F0502020204030204" pitchFamily="34" charset="0"/>
                <a:ea typeface="Calibri" panose="020F0502020204030204" pitchFamily="34" charset="0"/>
                <a:cs typeface="Calibri" panose="020F0502020204030204" pitchFamily="34" charset="0"/>
              </a:rPr>
              <a:t> - </a:t>
            </a:r>
            <a:r>
              <a:rPr lang="en-GB" sz="1600" dirty="0" err="1">
                <a:effectLst/>
                <a:latin typeface="Calibri" panose="020F0502020204030204" pitchFamily="34" charset="0"/>
                <a:ea typeface="Calibri" panose="020F0502020204030204" pitchFamily="34" charset="0"/>
                <a:cs typeface="Calibri" panose="020F0502020204030204" pitchFamily="34" charset="0"/>
              </a:rPr>
              <a:t>tud</a:t>
            </a:r>
            <a:r>
              <a:rPr lang="en-GB" sz="1600" dirty="0">
                <a:effectLst/>
                <a:latin typeface="Calibri" panose="020F0502020204030204" pitchFamily="34" charset="0"/>
                <a:ea typeface="Calibri" panose="020F0502020204030204" pitchFamily="34" charset="0"/>
                <a:cs typeface="Calibri" panose="020F0502020204030204" pitchFamily="34" charset="0"/>
              </a:rPr>
              <a:t>-e </a:t>
            </a:r>
            <a:r>
              <a:rPr lang="en-GB" sz="1600" dirty="0" err="1">
                <a:effectLst/>
                <a:latin typeface="Calibri" panose="020F0502020204030204" pitchFamily="34" charset="0"/>
                <a:ea typeface="Calibri" panose="020F0502020204030204" pitchFamily="34" charset="0"/>
                <a:cs typeface="Calibri" panose="020F0502020204030204" pitchFamily="34" charset="0"/>
              </a:rPr>
              <a:t>több</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pénzt</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keresni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velük</a:t>
            </a:r>
            <a:r>
              <a:rPr lang="en-GB" sz="1600" dirty="0">
                <a:effectLst/>
                <a:latin typeface="Calibri" panose="020F0502020204030204" pitchFamily="34" charset="0"/>
                <a:ea typeface="Calibri" panose="020F0502020204030204" pitchFamily="34" charset="0"/>
                <a:cs typeface="Calibri" panose="020F0502020204030204" pitchFamily="34" charset="0"/>
              </a:rPr>
              <a:t>? Mi a </a:t>
            </a:r>
            <a:r>
              <a:rPr lang="en-GB" sz="1600" dirty="0" err="1">
                <a:effectLst/>
                <a:latin typeface="Calibri" panose="020F0502020204030204" pitchFamily="34" charset="0"/>
                <a:ea typeface="Calibri" panose="020F0502020204030204" pitchFamily="34" charset="0"/>
                <a:cs typeface="Calibri" panose="020F0502020204030204" pitchFamily="34" charset="0"/>
              </a:rPr>
              <a:t>leghatékonyabb</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módja</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az</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eszközei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felhasználásának</a:t>
            </a:r>
            <a:r>
              <a:rPr lang="en-GB" sz="1600" dirty="0">
                <a:effectLst/>
                <a:latin typeface="Calibri" panose="020F0502020204030204" pitchFamily="34" charset="0"/>
                <a:ea typeface="Calibri" panose="020F0502020204030204" pitchFamily="34" charset="0"/>
                <a:cs typeface="Calibri" panose="020F0502020204030204" pitchFamily="34" charset="0"/>
              </a:rPr>
              <a:t>? (Ha van </a:t>
            </a:r>
            <a:r>
              <a:rPr lang="en-GB" sz="1600" dirty="0" err="1">
                <a:effectLst/>
                <a:latin typeface="Calibri" panose="020F0502020204030204" pitchFamily="34" charset="0"/>
                <a:ea typeface="Calibri" panose="020F0502020204030204" pitchFamily="34" charset="0"/>
                <a:cs typeface="Calibri" panose="020F0502020204030204" pitchFamily="34" charset="0"/>
              </a:rPr>
              <a:t>egy</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teherautója</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amely</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nem</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mindig</a:t>
            </a:r>
            <a:r>
              <a:rPr lang="en-GB" sz="1600" dirty="0">
                <a:effectLst/>
                <a:latin typeface="Calibri" panose="020F0502020204030204" pitchFamily="34" charset="0"/>
                <a:ea typeface="Calibri" panose="020F0502020204030204" pitchFamily="34" charset="0"/>
                <a:cs typeface="Calibri" panose="020F0502020204030204" pitchFamily="34" charset="0"/>
              </a:rPr>
              <a:t> tele van - </a:t>
            </a:r>
            <a:r>
              <a:rPr lang="en-GB" sz="1600" dirty="0" err="1">
                <a:effectLst/>
                <a:latin typeface="Calibri" panose="020F0502020204030204" pitchFamily="34" charset="0"/>
                <a:ea typeface="Calibri" panose="020F0502020204030204" pitchFamily="34" charset="0"/>
                <a:cs typeface="Calibri" panose="020F0502020204030204" pitchFamily="34" charset="0"/>
              </a:rPr>
              <a:t>össze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tudja</a:t>
            </a:r>
            <a:r>
              <a:rPr lang="en-GB" sz="1600" dirty="0">
                <a:effectLst/>
                <a:latin typeface="Calibri" panose="020F0502020204030204" pitchFamily="34" charset="0"/>
                <a:ea typeface="Calibri" panose="020F0502020204030204" pitchFamily="34" charset="0"/>
                <a:cs typeface="Calibri" panose="020F0502020204030204" pitchFamily="34" charset="0"/>
              </a:rPr>
              <a:t>-e </a:t>
            </a:r>
            <a:r>
              <a:rPr lang="en-GB" sz="1600" dirty="0" err="1">
                <a:effectLst/>
                <a:latin typeface="Calibri" panose="020F0502020204030204" pitchFamily="34" charset="0"/>
                <a:ea typeface="Calibri" panose="020F0502020204030204" pitchFamily="34" charset="0"/>
                <a:cs typeface="Calibri" panose="020F0502020204030204" pitchFamily="34" charset="0"/>
              </a:rPr>
              <a:t>vonni</a:t>
            </a:r>
            <a:r>
              <a:rPr lang="en-GB" sz="1600" dirty="0">
                <a:effectLst/>
                <a:latin typeface="Calibri" panose="020F0502020204030204" pitchFamily="34" charset="0"/>
                <a:ea typeface="Calibri" panose="020F0502020204030204" pitchFamily="34" charset="0"/>
                <a:cs typeface="Calibri" panose="020F0502020204030204" pitchFamily="34" charset="0"/>
              </a:rPr>
              <a:t> a </a:t>
            </a:r>
            <a:r>
              <a:rPr lang="en-GB" sz="1600" dirty="0" err="1">
                <a:effectLst/>
                <a:latin typeface="Calibri" panose="020F0502020204030204" pitchFamily="34" charset="0"/>
                <a:ea typeface="Calibri" panose="020F0502020204030204" pitchFamily="34" charset="0"/>
                <a:cs typeface="Calibri" panose="020F0502020204030204" pitchFamily="34" charset="0"/>
              </a:rPr>
              <a:t>logisztikáját</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egy</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másik</a:t>
            </a:r>
            <a:r>
              <a:rPr lang="en-GB" sz="1600" dirty="0">
                <a:effectLst/>
                <a:latin typeface="Calibri" panose="020F0502020204030204" pitchFamily="34" charset="0"/>
                <a:ea typeface="Calibri" panose="020F0502020204030204" pitchFamily="34" charset="0"/>
                <a:cs typeface="Calibri" panose="020F0502020204030204" pitchFamily="34" charset="0"/>
              </a:rPr>
              <a:t> KKV-</a:t>
            </a:r>
            <a:r>
              <a:rPr lang="en-GB" sz="1600" dirty="0" err="1">
                <a:effectLst/>
                <a:latin typeface="Calibri" panose="020F0502020204030204" pitchFamily="34" charset="0"/>
                <a:ea typeface="Calibri" panose="020F0502020204030204" pitchFamily="34" charset="0"/>
                <a:cs typeface="Calibri" panose="020F0502020204030204" pitchFamily="34" charset="0"/>
              </a:rPr>
              <a:t>val</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és</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bérbe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tudja</a:t>
            </a:r>
            <a:r>
              <a:rPr lang="en-GB" sz="1600" dirty="0">
                <a:effectLst/>
                <a:latin typeface="Calibri" panose="020F0502020204030204" pitchFamily="34" charset="0"/>
                <a:ea typeface="Calibri" panose="020F0502020204030204" pitchFamily="34" charset="0"/>
                <a:cs typeface="Calibri" panose="020F0502020204030204" pitchFamily="34" charset="0"/>
              </a:rPr>
              <a:t>-e </a:t>
            </a:r>
            <a:r>
              <a:rPr lang="en-GB" sz="1600" dirty="0" err="1">
                <a:effectLst/>
                <a:latin typeface="Calibri" panose="020F0502020204030204" pitchFamily="34" charset="0"/>
                <a:ea typeface="Calibri" panose="020F0502020204030204" pitchFamily="34" charset="0"/>
                <a:cs typeface="Calibri" panose="020F0502020204030204" pitchFamily="34" charset="0"/>
              </a:rPr>
              <a:t>adni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útvonalainak</a:t>
            </a:r>
            <a:r>
              <a:rPr lang="en-GB" sz="1600" dirty="0">
                <a:effectLst/>
                <a:latin typeface="Calibri" panose="020F0502020204030204" pitchFamily="34" charset="0"/>
                <a:ea typeface="Calibri" panose="020F0502020204030204" pitchFamily="34" charset="0"/>
                <a:cs typeface="Calibri" panose="020F0502020204030204" pitchFamily="34" charset="0"/>
              </a:rPr>
              <a:t>/</a:t>
            </a:r>
            <a:r>
              <a:rPr lang="en-GB" sz="1600" dirty="0" err="1">
                <a:effectLst/>
                <a:latin typeface="Calibri" panose="020F0502020204030204" pitchFamily="34" charset="0"/>
                <a:ea typeface="Calibri" panose="020F0502020204030204" pitchFamily="34" charset="0"/>
                <a:cs typeface="Calibri" panose="020F0502020204030204" pitchFamily="34" charset="0"/>
              </a:rPr>
              <a:t>rakodócsarnokának</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egy</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részét</a:t>
            </a:r>
            <a:r>
              <a:rPr lang="en-GB" sz="1600" dirty="0">
                <a:effectLst/>
                <a:latin typeface="Calibri" panose="020F0502020204030204" pitchFamily="34" charset="0"/>
                <a:ea typeface="Calibri" panose="020F0502020204030204" pitchFamily="34" charset="0"/>
                <a:cs typeface="Calibri" panose="020F0502020204030204" pitchFamily="34" charset="0"/>
              </a:rPr>
              <a:t>?</a:t>
            </a:r>
            <a:endParaRPr lang="en-GB" sz="1600" dirty="0"/>
          </a:p>
          <a:p>
            <a:pPr algn="just">
              <a:lnSpc>
                <a:spcPct val="107000"/>
              </a:lnSpc>
              <a:spcAft>
                <a:spcPts val="800"/>
              </a:spcAft>
            </a:pPr>
            <a:r>
              <a:rPr lang="hu-HU" sz="1600" u="sng" dirty="0">
                <a:effectLst/>
                <a:latin typeface="Calibri" panose="020F0502020204030204" pitchFamily="34" charset="0"/>
                <a:ea typeface="Calibri" panose="020F0502020204030204" pitchFamily="34" charset="0"/>
                <a:cs typeface="Calibri" panose="020F0502020204030204" pitchFamily="34" charset="0"/>
              </a:rPr>
              <a:t>Különböztesse meg a </a:t>
            </a:r>
            <a:r>
              <a:rPr lang="hu-HU"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költségeket és a beruházásokat</a:t>
            </a:r>
            <a:r>
              <a:rPr lang="hu-HU" sz="1600" dirty="0">
                <a:effectLst/>
                <a:latin typeface="Calibri" panose="020F0502020204030204" pitchFamily="34" charset="0"/>
                <a:ea typeface="Calibri" panose="020F0502020204030204" pitchFamily="34" charset="0"/>
                <a:cs typeface="Calibri" panose="020F0502020204030204" pitchFamily="34" charset="0"/>
              </a:rPr>
              <a:t>! (más szóval: </a:t>
            </a:r>
            <a:r>
              <a:rPr lang="hu-HU"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költségek és kiadások</a:t>
            </a:r>
            <a:r>
              <a:rPr lang="hu-HU" sz="1600" dirty="0">
                <a:effectLst/>
                <a:latin typeface="Calibri" panose="020F0502020204030204" pitchFamily="34" charset="0"/>
                <a:ea typeface="Calibri" panose="020F0502020204030204" pitchFamily="34" charset="0"/>
                <a:cs typeface="Calibri" panose="020F0502020204030204" pitchFamily="34" charset="0"/>
              </a:rPr>
              <a:t>). Legyen motivált a költségek csökkentésére ott, ahol nem fáj, de: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600" dirty="0" err="1">
                <a:effectLst/>
                <a:latin typeface="Calibri" panose="020F0502020204030204" pitchFamily="34" charset="0"/>
                <a:ea typeface="Calibri" panose="020F0502020204030204" pitchFamily="34" charset="0"/>
                <a:cs typeface="Calibri" panose="020F0502020204030204" pitchFamily="34" charset="0"/>
              </a:rPr>
              <a:t>Győződjön</a:t>
            </a:r>
            <a:r>
              <a:rPr lang="hu-HU" sz="1600" dirty="0">
                <a:effectLst/>
                <a:latin typeface="Calibri" panose="020F0502020204030204" pitchFamily="34" charset="0"/>
                <a:ea typeface="Calibri" panose="020F0502020204030204" pitchFamily="34" charset="0"/>
                <a:cs typeface="Calibri" panose="020F0502020204030204" pitchFamily="34" charset="0"/>
              </a:rPr>
              <a:t> meg róla, hogy </a:t>
            </a:r>
            <a:r>
              <a:rPr lang="hu-HU" sz="1600" b="1" dirty="0">
                <a:effectLst/>
                <a:latin typeface="Calibri" panose="020F0502020204030204" pitchFamily="34" charset="0"/>
                <a:ea typeface="Calibri" panose="020F0502020204030204" pitchFamily="34" charset="0"/>
                <a:cs typeface="Calibri" panose="020F0502020204030204" pitchFamily="34" charset="0"/>
              </a:rPr>
              <a:t>tisztában van a pénzéért kapott készletek, inputok és emberi erőforrások minőségével</a:t>
            </a:r>
            <a:r>
              <a:rPr lang="hu-HU" sz="1600" dirty="0">
                <a:effectLst/>
                <a:latin typeface="Calibri" panose="020F0502020204030204" pitchFamily="34" charset="0"/>
                <a:ea typeface="Calibri" panose="020F0502020204030204" pitchFamily="34" charset="0"/>
                <a:cs typeface="Calibri" panose="020F0502020204030204" pitchFamily="34" charset="0"/>
              </a:rPr>
              <a:t>.</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hu-HU" sz="1600" dirty="0">
                <a:effectLst/>
                <a:latin typeface="Calibri" panose="020F0502020204030204" pitchFamily="34" charset="0"/>
                <a:ea typeface="Calibri" panose="020F0502020204030204" pitchFamily="34" charset="0"/>
                <a:cs typeface="Calibri" panose="020F0502020204030204" pitchFamily="34" charset="0"/>
              </a:rPr>
              <a:t>A </a:t>
            </a:r>
            <a:r>
              <a:rPr lang="hu-HU" sz="1600" b="1" dirty="0">
                <a:effectLst/>
                <a:latin typeface="Calibri" panose="020F0502020204030204" pitchFamily="34" charset="0"/>
                <a:ea typeface="Calibri" panose="020F0502020204030204" pitchFamily="34" charset="0"/>
                <a:cs typeface="Calibri" panose="020F0502020204030204" pitchFamily="34" charset="0"/>
              </a:rPr>
              <a:t>beruházásoknak az a célja, hogy előre vigyék vállalkozását</a:t>
            </a:r>
            <a:r>
              <a:rPr lang="hu-HU" sz="1600" dirty="0">
                <a:effectLst/>
                <a:latin typeface="Calibri" panose="020F0502020204030204" pitchFamily="34" charset="0"/>
                <a:ea typeface="Calibri" panose="020F0502020204030204" pitchFamily="34" charset="0"/>
                <a:cs typeface="Calibri" panose="020F0502020204030204" pitchFamily="34" charset="0"/>
              </a:rPr>
              <a:t>, és a jövőben több nyereséget hozzanak Önnek. Ne becsülje alá szükségességüket.</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682546725"/>
      </p:ext>
    </p:extLst>
  </p:cSld>
  <p:clrMapOvr>
    <a:masterClrMapping/>
  </p:clrMapOvr>
</p:sld>
</file>

<file path=ppt/theme/theme1.xml><?xml version="1.0" encoding="utf-8"?>
<a:theme xmlns:a="http://schemas.openxmlformats.org/drawingml/2006/main" name="Retrospektíva">
  <a:themeElements>
    <a:clrScheme name="Retrospektí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í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47704</TotalTime>
  <Words>6546</Words>
  <Application>Microsoft Office PowerPoint</Application>
  <PresentationFormat>Szélesvásznú</PresentationFormat>
  <Paragraphs>381</Paragraphs>
  <Slides>38</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38</vt:i4>
      </vt:variant>
    </vt:vector>
  </HeadingPairs>
  <TitlesOfParts>
    <vt:vector size="45" baseType="lpstr">
      <vt:lpstr>Arial</vt:lpstr>
      <vt:lpstr>Calibri</vt:lpstr>
      <vt:lpstr>Calibri Light</vt:lpstr>
      <vt:lpstr>system-ui</vt:lpstr>
      <vt:lpstr>Times New Roman</vt:lpstr>
      <vt:lpstr>Wingdings</vt:lpstr>
      <vt:lpstr>Retrospektíva</vt:lpstr>
      <vt:lpstr>Üzleti modellek KKV-k számára a COVID utáni korszakban</vt:lpstr>
      <vt:lpstr>Célok és célkitűzések</vt:lpstr>
      <vt:lpstr>Tartalom </vt:lpstr>
      <vt:lpstr>1. FEJEZET: KKV-k üzleti modelljei (ÜM)  </vt:lpstr>
      <vt:lpstr>1. FEJEZET: KKV-k üzleti modelljei (BM)  1.1. Egyszerű modellek</vt:lpstr>
      <vt:lpstr>1. FEJEZET: KKV-k üzleti modelljei (BM)  1.1. Egyszerű modellek</vt:lpstr>
      <vt:lpstr>PowerPoint-bemutató</vt:lpstr>
      <vt:lpstr>1. FEJEZET: KKV-k üzleti modelljei (ÜM) 1.2 Alapszabályok </vt:lpstr>
      <vt:lpstr>1. FEJEZET: KKV-k üzleti modelljei (BM) 1.2 Alapszabályok </vt:lpstr>
      <vt:lpstr>1. FEJEZET: KKV-k üzleti modelljei (BM) 1.3 A vállalkozás finanszírozásánaktipikus módjai </vt:lpstr>
      <vt:lpstr>2. FEJEZET: Hagyományos üzleti modellek (ÜM)  </vt:lpstr>
      <vt:lpstr>2. FEJEZET: Hagyományos üzleti modellek (ÜM)  2.1 B2C</vt:lpstr>
      <vt:lpstr>2. FEJEZET: Hagyományos üzleti modellek  2.1 B2C</vt:lpstr>
      <vt:lpstr>2. FEJEZET: Hagyományos üzleti modellek  2.2 B2B</vt:lpstr>
      <vt:lpstr>2. FEJEZET: Hagyományos üzleti modellek  2.2 B2B</vt:lpstr>
      <vt:lpstr>2. FEJEZET: Hagyományos üzleti modellek  2.3 Franchise</vt:lpstr>
      <vt:lpstr>2. FEJEZET: Hagyományos üzleti modellek  2.3 Franchise</vt:lpstr>
      <vt:lpstr>2. FEJEZET: Hagyományos üzleti modellek  2.4 KKV-k a belföldi gazdaságban</vt:lpstr>
      <vt:lpstr>2. FEJEZET: Hagyományos üzleti modellek  2.4 KKV-k a belföldi gazdaságban</vt:lpstr>
      <vt:lpstr>3. FEJEZET: A 21. század üzleti modelljei </vt:lpstr>
      <vt:lpstr>3. FEJEZET: A 21. század üzleti modelljei  3.1 Európai és globális piacok </vt:lpstr>
      <vt:lpstr>3. FEJEZET: A 21. század üzleti modelljei  3.1 Európai és globális piacok </vt:lpstr>
      <vt:lpstr>3. FEJEZET: A 21. század üzleti modelljei   3.2 Start-up-ok</vt:lpstr>
      <vt:lpstr>3. FEJEZET: A 21. század üzleti modelljei  3.2 Start-upok</vt:lpstr>
      <vt:lpstr>3. FEJEZET: A 21. század üzleti modelljei  3.3 Egyéb új üzleti modellek </vt:lpstr>
      <vt:lpstr>3. FEJEZET: A 21. század üzleti modelljei  3.3 Egyéb új üzleti modellek </vt:lpstr>
      <vt:lpstr>3. FEJEZET: A 21. század üzleti modelljei  3.3 Egyéb új üzleti modellek </vt:lpstr>
      <vt:lpstr>4. FEJEZET: Saját üzleti modell megalkotása  </vt:lpstr>
      <vt:lpstr>4. FEJEZET: Saját üzleti modell megalkotása  4.1 SWOT</vt:lpstr>
      <vt:lpstr>4. FEJEZET: Saját üzleti modell megalkotása   4.1 SWOT</vt:lpstr>
      <vt:lpstr>4. FEJEZET: Saját üzleti modell megalkotása   4.2 Technikák és eszközök</vt:lpstr>
      <vt:lpstr>4. FEJEZET: Saját üzleti modell megalkotása   4.2 Technikák és eszközök</vt:lpstr>
      <vt:lpstr>4. FEJEZET: Saját üzleti modell megalkotása   4.3 Szövetségek és hálózatépítés</vt:lpstr>
      <vt:lpstr>Összefoglalás </vt:lpstr>
      <vt:lpstr>Ellenőrző kérdések </vt:lpstr>
      <vt:lpstr>Ellenőrző kérdések </vt:lpstr>
      <vt:lpstr>További olvasnivalók és jegyzetek </vt:lpstr>
      <vt:lpstr>Köszönjük!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result title/ presentation title</dc:title>
  <dc:creator>gavalcova</dc:creator>
  <cp:lastModifiedBy>Kriszta Kovács</cp:lastModifiedBy>
  <cp:revision>205</cp:revision>
  <cp:lastPrinted>2023-02-18T08:49:07Z</cp:lastPrinted>
  <dcterms:created xsi:type="dcterms:W3CDTF">2021-11-14T20:46:17Z</dcterms:created>
  <dcterms:modified xsi:type="dcterms:W3CDTF">2023-04-25T11:56:00Z</dcterms:modified>
</cp:coreProperties>
</file>